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8.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3.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4.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5.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6.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7.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8.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9.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0.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21.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2.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3.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24.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25.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26.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7.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28.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29.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30.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31.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32.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33.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34.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35.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36.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0"/>
  </p:notesMasterIdLst>
  <p:sldIdLst>
    <p:sldId id="256" r:id="rId3"/>
    <p:sldId id="257" r:id="rId4"/>
    <p:sldId id="259" r:id="rId5"/>
    <p:sldId id="261" r:id="rId6"/>
    <p:sldId id="262" r:id="rId7"/>
    <p:sldId id="264" r:id="rId8"/>
    <p:sldId id="378" r:id="rId9"/>
    <p:sldId id="420" r:id="rId10"/>
    <p:sldId id="421" r:id="rId11"/>
    <p:sldId id="422" r:id="rId12"/>
    <p:sldId id="423" r:id="rId13"/>
    <p:sldId id="424" r:id="rId14"/>
    <p:sldId id="425" r:id="rId15"/>
    <p:sldId id="426" r:id="rId16"/>
    <p:sldId id="427" r:id="rId17"/>
    <p:sldId id="428" r:id="rId18"/>
    <p:sldId id="429" r:id="rId19"/>
    <p:sldId id="430" r:id="rId20"/>
    <p:sldId id="431" r:id="rId21"/>
    <p:sldId id="432" r:id="rId22"/>
    <p:sldId id="433" r:id="rId23"/>
    <p:sldId id="434" r:id="rId24"/>
    <p:sldId id="435" r:id="rId25"/>
    <p:sldId id="436" r:id="rId26"/>
    <p:sldId id="437" r:id="rId27"/>
    <p:sldId id="438" r:id="rId28"/>
    <p:sldId id="439" r:id="rId29"/>
    <p:sldId id="440" r:id="rId30"/>
    <p:sldId id="441" r:id="rId31"/>
    <p:sldId id="442" r:id="rId32"/>
    <p:sldId id="443" r:id="rId33"/>
    <p:sldId id="444" r:id="rId34"/>
    <p:sldId id="445" r:id="rId35"/>
    <p:sldId id="446" r:id="rId36"/>
    <p:sldId id="447" r:id="rId37"/>
    <p:sldId id="344" r:id="rId38"/>
    <p:sldId id="280" r:id="rId39"/>
  </p:sldIdLst>
  <p:sldSz cx="9144000" cy="6858000" type="screen4x3"/>
  <p:notesSz cx="6858000" cy="9144000"/>
  <p:custDataLst>
    <p:tags r:id="rId4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058" autoAdjust="0"/>
    <p:restoredTop sz="99339" autoAdjust="0"/>
  </p:normalViewPr>
  <p:slideViewPr>
    <p:cSldViewPr>
      <p:cViewPr varScale="1">
        <p:scale>
          <a:sx n="53" d="100"/>
          <a:sy n="53" d="100"/>
        </p:scale>
        <p:origin x="78" y="1302"/>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22/4/2015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671546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659367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928181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862311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43063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430936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770815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790891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613506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590965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516532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47972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964316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543126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17527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67112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398886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4252253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465239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42435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372990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515376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4160769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8729842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5663365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2960682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7565230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160396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20437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292538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notesSlide" Target="../notesSlides/notesSlide10.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2.xml"/><Relationship Id="rId5" Type="http://schemas.openxmlformats.org/officeDocument/2006/relationships/tags" Target="../tags/tag46.xml"/><Relationship Id="rId4" Type="http://schemas.openxmlformats.org/officeDocument/2006/relationships/tags" Target="../tags/tag45.xml"/></Relationships>
</file>

<file path=ppt/slides/_rels/slide11.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notesSlide" Target="../notesSlides/notesSlide1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2.xml"/><Relationship Id="rId5" Type="http://schemas.openxmlformats.org/officeDocument/2006/relationships/tags" Target="../tags/tag51.xml"/><Relationship Id="rId4" Type="http://schemas.openxmlformats.org/officeDocument/2006/relationships/tags" Target="../tags/tag50.xml"/></Relationships>
</file>

<file path=ppt/slides/_rels/slide12.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notesSlide" Target="../notesSlides/notesSlide12.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tags" Target="../tags/tag55.xml"/></Relationships>
</file>

<file path=ppt/slides/_rels/slide13.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notesSlide" Target="../notesSlides/notesSlide1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Layout" Target="../slideLayouts/slideLayout2.xml"/><Relationship Id="rId5" Type="http://schemas.openxmlformats.org/officeDocument/2006/relationships/tags" Target="../tags/tag61.xml"/><Relationship Id="rId4" Type="http://schemas.openxmlformats.org/officeDocument/2006/relationships/tags" Target="../tags/tag60.xml"/></Relationships>
</file>

<file path=ppt/slides/_rels/slide1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64.xml"/><Relationship Id="rId7" Type="http://schemas.openxmlformats.org/officeDocument/2006/relationships/notesSlide" Target="../notesSlides/notesSlide1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Layout" Target="../slideLayouts/slideLayout2.xml"/><Relationship Id="rId5" Type="http://schemas.openxmlformats.org/officeDocument/2006/relationships/tags" Target="../tags/tag66.xml"/><Relationship Id="rId10" Type="http://schemas.microsoft.com/office/2007/relationships/hdphoto" Target="../media/hdphoto1.wdp"/><Relationship Id="rId4" Type="http://schemas.openxmlformats.org/officeDocument/2006/relationships/tags" Target="../tags/tag65.xml"/><Relationship Id="rId9"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notesSlide" Target="../notesSlides/notesSlide15.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Layout" Target="../slideLayouts/slideLayout2.xml"/><Relationship Id="rId5" Type="http://schemas.openxmlformats.org/officeDocument/2006/relationships/tags" Target="../tags/tag71.xml"/><Relationship Id="rId4" Type="http://schemas.openxmlformats.org/officeDocument/2006/relationships/tags" Target="../tags/tag70.xml"/></Relationships>
</file>

<file path=ppt/slides/_rels/slide16.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notesSlide" Target="../notesSlides/notesSlide16.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Layout" Target="../slideLayouts/slideLayout2.xml"/><Relationship Id="rId5" Type="http://schemas.openxmlformats.org/officeDocument/2006/relationships/tags" Target="../tags/tag76.xml"/><Relationship Id="rId4" Type="http://schemas.openxmlformats.org/officeDocument/2006/relationships/tags" Target="../tags/tag75.xml"/></Relationships>
</file>

<file path=ppt/slides/_rels/slide17.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79.xml"/><Relationship Id="rId7" Type="http://schemas.openxmlformats.org/officeDocument/2006/relationships/notesSlide" Target="../notesSlides/notesSlide17.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Layout" Target="../slideLayouts/slideLayout2.xml"/><Relationship Id="rId5" Type="http://schemas.openxmlformats.org/officeDocument/2006/relationships/tags" Target="../tags/tag81.xml"/><Relationship Id="rId10" Type="http://schemas.microsoft.com/office/2007/relationships/hdphoto" Target="../media/hdphoto1.wdp"/><Relationship Id="rId4" Type="http://schemas.openxmlformats.org/officeDocument/2006/relationships/tags" Target="../tags/tag80.xml"/><Relationship Id="rId9"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notesSlide" Target="../notesSlides/notesSlide1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Layout" Target="../slideLayouts/slideLayout2.xml"/><Relationship Id="rId5" Type="http://schemas.openxmlformats.org/officeDocument/2006/relationships/tags" Target="../tags/tag86.xml"/><Relationship Id="rId4" Type="http://schemas.openxmlformats.org/officeDocument/2006/relationships/tags" Target="../tags/tag85.xml"/></Relationships>
</file>

<file path=ppt/slides/_rels/slide19.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notesSlide" Target="../notesSlides/notesSlide1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slideLayout" Target="../slideLayouts/slideLayout2.xml"/><Relationship Id="rId5" Type="http://schemas.openxmlformats.org/officeDocument/2006/relationships/tags" Target="../tags/tag91.xml"/><Relationship Id="rId4" Type="http://schemas.openxmlformats.org/officeDocument/2006/relationships/tags" Target="../tags/tag90.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notesSlide" Target="../notesSlides/notesSlide20.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slideLayout" Target="../slideLayouts/slideLayout2.xml"/><Relationship Id="rId5" Type="http://schemas.openxmlformats.org/officeDocument/2006/relationships/tags" Target="../tags/tag96.xml"/><Relationship Id="rId4" Type="http://schemas.openxmlformats.org/officeDocument/2006/relationships/tags" Target="../tags/tag95.xml"/></Relationships>
</file>

<file path=ppt/slides/_rels/slide21.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notesSlide" Target="../notesSlides/notesSlide21.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slideLayout" Target="../slideLayouts/slideLayout2.xml"/><Relationship Id="rId5" Type="http://schemas.openxmlformats.org/officeDocument/2006/relationships/tags" Target="../tags/tag101.xml"/><Relationship Id="rId4" Type="http://schemas.openxmlformats.org/officeDocument/2006/relationships/tags" Target="../tags/tag100.xml"/></Relationships>
</file>

<file path=ppt/slides/_rels/slide22.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notesSlide" Target="../notesSlides/notesSlide22.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slideLayout" Target="../slideLayouts/slideLayout2.xml"/><Relationship Id="rId5" Type="http://schemas.openxmlformats.org/officeDocument/2006/relationships/tags" Target="../tags/tag106.xml"/><Relationship Id="rId4" Type="http://schemas.openxmlformats.org/officeDocument/2006/relationships/tags" Target="../tags/tag105.xml"/></Relationships>
</file>

<file path=ppt/slides/_rels/slide23.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notesSlide" Target="../notesSlides/notesSlide23.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slideLayout" Target="../slideLayouts/slideLayout2.xml"/><Relationship Id="rId5" Type="http://schemas.openxmlformats.org/officeDocument/2006/relationships/tags" Target="../tags/tag111.xml"/><Relationship Id="rId4" Type="http://schemas.openxmlformats.org/officeDocument/2006/relationships/tags" Target="../tags/tag110.xml"/></Relationships>
</file>

<file path=ppt/slides/_rels/slide24.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notesSlide" Target="../notesSlides/notesSlide2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Layout" Target="../slideLayouts/slideLayout2.xml"/><Relationship Id="rId5" Type="http://schemas.openxmlformats.org/officeDocument/2006/relationships/tags" Target="../tags/tag116.xml"/><Relationship Id="rId4" Type="http://schemas.openxmlformats.org/officeDocument/2006/relationships/tags" Target="../tags/tag115.xml"/></Relationships>
</file>

<file path=ppt/slides/_rels/slide25.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notesSlide" Target="../notesSlides/notesSlide25.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Layout" Target="../slideLayouts/slideLayout2.xml"/><Relationship Id="rId5" Type="http://schemas.openxmlformats.org/officeDocument/2006/relationships/tags" Target="../tags/tag121.xml"/><Relationship Id="rId4" Type="http://schemas.openxmlformats.org/officeDocument/2006/relationships/tags" Target="../tags/tag120.xml"/></Relationships>
</file>

<file path=ppt/slides/_rels/slide26.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notesSlide" Target="../notesSlides/notesSlide26.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slideLayout" Target="../slideLayouts/slideLayout2.xml"/><Relationship Id="rId5" Type="http://schemas.openxmlformats.org/officeDocument/2006/relationships/tags" Target="../tags/tag126.xml"/><Relationship Id="rId4" Type="http://schemas.openxmlformats.org/officeDocument/2006/relationships/tags" Target="../tags/tag125.xml"/></Relationships>
</file>

<file path=ppt/slides/_rels/slide27.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notesSlide" Target="../notesSlides/notesSlide27.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slideLayout" Target="../slideLayouts/slideLayout2.xml"/><Relationship Id="rId5" Type="http://schemas.openxmlformats.org/officeDocument/2006/relationships/tags" Target="../tags/tag131.xml"/><Relationship Id="rId4" Type="http://schemas.openxmlformats.org/officeDocument/2006/relationships/tags" Target="../tags/tag130.xml"/></Relationships>
</file>

<file path=ppt/slides/_rels/slide28.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notesSlide" Target="../notesSlides/notesSlide28.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slideLayout" Target="../slideLayouts/slideLayout2.xml"/><Relationship Id="rId5" Type="http://schemas.openxmlformats.org/officeDocument/2006/relationships/tags" Target="../tags/tag136.xml"/><Relationship Id="rId4" Type="http://schemas.openxmlformats.org/officeDocument/2006/relationships/tags" Target="../tags/tag135.xml"/></Relationships>
</file>

<file path=ppt/slides/_rels/slide29.xml.rels><?xml version="1.0" encoding="UTF-8" standalone="yes"?>
<Relationships xmlns="http://schemas.openxmlformats.org/package/2006/relationships"><Relationship Id="rId3" Type="http://schemas.openxmlformats.org/officeDocument/2006/relationships/tags" Target="../tags/tag139.xml"/><Relationship Id="rId7" Type="http://schemas.openxmlformats.org/officeDocument/2006/relationships/notesSlide" Target="../notesSlides/notesSlide29.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slideLayout" Target="../slideLayouts/slideLayout2.xml"/><Relationship Id="rId5" Type="http://schemas.openxmlformats.org/officeDocument/2006/relationships/tags" Target="../tags/tag141.xml"/><Relationship Id="rId4" Type="http://schemas.openxmlformats.org/officeDocument/2006/relationships/tags" Target="../tags/tag140.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notesSlide" Target="../notesSlides/notesSlide30.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slideLayout" Target="../slideLayouts/slideLayout2.xml"/><Relationship Id="rId5" Type="http://schemas.openxmlformats.org/officeDocument/2006/relationships/tags" Target="../tags/tag146.xml"/><Relationship Id="rId4" Type="http://schemas.openxmlformats.org/officeDocument/2006/relationships/tags" Target="../tags/tag145.xml"/></Relationships>
</file>

<file path=ppt/slides/_rels/slide3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149.xml"/><Relationship Id="rId7" Type="http://schemas.openxmlformats.org/officeDocument/2006/relationships/notesSlide" Target="../notesSlides/notesSlide31.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slideLayout" Target="../slideLayouts/slideLayout2.xml"/><Relationship Id="rId5" Type="http://schemas.openxmlformats.org/officeDocument/2006/relationships/tags" Target="../tags/tag151.xml"/><Relationship Id="rId10" Type="http://schemas.microsoft.com/office/2007/relationships/hdphoto" Target="../media/hdphoto1.wdp"/><Relationship Id="rId4" Type="http://schemas.openxmlformats.org/officeDocument/2006/relationships/tags" Target="../tags/tag150.xml"/><Relationship Id="rId9"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tags" Target="../tags/tag154.xml"/><Relationship Id="rId7" Type="http://schemas.openxmlformats.org/officeDocument/2006/relationships/notesSlide" Target="../notesSlides/notesSlide32.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slideLayout" Target="../slideLayouts/slideLayout2.xml"/><Relationship Id="rId5" Type="http://schemas.openxmlformats.org/officeDocument/2006/relationships/tags" Target="../tags/tag156.xml"/><Relationship Id="rId4" Type="http://schemas.openxmlformats.org/officeDocument/2006/relationships/tags" Target="../tags/tag155.xml"/></Relationships>
</file>

<file path=ppt/slides/_rels/slide33.xml.rels><?xml version="1.0" encoding="UTF-8" standalone="yes"?>
<Relationships xmlns="http://schemas.openxmlformats.org/package/2006/relationships"><Relationship Id="rId3" Type="http://schemas.openxmlformats.org/officeDocument/2006/relationships/tags" Target="../tags/tag159.xml"/><Relationship Id="rId7" Type="http://schemas.openxmlformats.org/officeDocument/2006/relationships/notesSlide" Target="../notesSlides/notesSlide33.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slideLayout" Target="../slideLayouts/slideLayout2.xml"/><Relationship Id="rId5" Type="http://schemas.openxmlformats.org/officeDocument/2006/relationships/tags" Target="../tags/tag161.xml"/><Relationship Id="rId4" Type="http://schemas.openxmlformats.org/officeDocument/2006/relationships/tags" Target="../tags/tag160.xml"/></Relationships>
</file>

<file path=ppt/slides/_rels/slide34.xml.rels><?xml version="1.0" encoding="UTF-8" standalone="yes"?>
<Relationships xmlns="http://schemas.openxmlformats.org/package/2006/relationships"><Relationship Id="rId3" Type="http://schemas.openxmlformats.org/officeDocument/2006/relationships/tags" Target="../tags/tag164.xml"/><Relationship Id="rId7" Type="http://schemas.openxmlformats.org/officeDocument/2006/relationships/notesSlide" Target="../notesSlides/notesSlide34.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slideLayout" Target="../slideLayouts/slideLayout2.xml"/><Relationship Id="rId5" Type="http://schemas.openxmlformats.org/officeDocument/2006/relationships/tags" Target="../tags/tag166.xml"/><Relationship Id="rId4" Type="http://schemas.openxmlformats.org/officeDocument/2006/relationships/tags" Target="../tags/tag165.xml"/></Relationships>
</file>

<file path=ppt/slides/_rels/slide35.xml.rels><?xml version="1.0" encoding="UTF-8" standalone="yes"?>
<Relationships xmlns="http://schemas.openxmlformats.org/package/2006/relationships"><Relationship Id="rId3" Type="http://schemas.openxmlformats.org/officeDocument/2006/relationships/tags" Target="../tags/tag169.xml"/><Relationship Id="rId7" Type="http://schemas.openxmlformats.org/officeDocument/2006/relationships/notesSlide" Target="../notesSlides/notesSlide35.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slideLayout" Target="../slideLayouts/slideLayout2.xml"/><Relationship Id="rId5" Type="http://schemas.openxmlformats.org/officeDocument/2006/relationships/tags" Target="../tags/tag171.xml"/><Relationship Id="rId4" Type="http://schemas.openxmlformats.org/officeDocument/2006/relationships/tags" Target="../tags/tag170.xml"/></Relationships>
</file>

<file path=ppt/slides/_rels/slide36.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notesSlide" Target="../notesSlides/notesSlide36.xml"/><Relationship Id="rId5" Type="http://schemas.openxmlformats.org/officeDocument/2006/relationships/slideLayout" Target="../slideLayouts/slideLayout2.xml"/><Relationship Id="rId4" Type="http://schemas.openxmlformats.org/officeDocument/2006/relationships/tags" Target="../tags/tag175.xml"/></Relationships>
</file>

<file path=ppt/slides/_rels/slide3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3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23.xml"/><Relationship Id="rId5" Type="http://schemas.openxmlformats.org/officeDocument/2006/relationships/tags" Target="../tags/tag22.xml"/><Relationship Id="rId10" Type="http://schemas.openxmlformats.org/officeDocument/2006/relationships/slide" Target="slide14.xml"/><Relationship Id="rId4" Type="http://schemas.openxmlformats.org/officeDocument/2006/relationships/tags" Target="../tags/tag21.xml"/><Relationship Id="rId9" Type="http://schemas.openxmlformats.org/officeDocument/2006/relationships/slide" Target="slide9.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notesSlide" Target="../notesSlides/notesSlide7.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2.xml"/><Relationship Id="rId5" Type="http://schemas.openxmlformats.org/officeDocument/2006/relationships/tags" Target="../tags/tag31.xml"/><Relationship Id="rId4" Type="http://schemas.openxmlformats.org/officeDocument/2006/relationships/tags" Target="../tags/tag30.xml"/></Relationships>
</file>

<file path=ppt/slides/_rels/slide8.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notesSlide" Target="../notesSlides/notesSlide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2.xml"/><Relationship Id="rId5" Type="http://schemas.openxmlformats.org/officeDocument/2006/relationships/tags" Target="../tags/tag36.xml"/><Relationship Id="rId4" Type="http://schemas.openxmlformats.org/officeDocument/2006/relationships/tags" Target="../tags/tag35.xml"/></Relationships>
</file>

<file path=ppt/slides/_rels/slide9.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notesSlide" Target="../notesSlides/notesSlide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2.xml"/><Relationship Id="rId5" Type="http://schemas.openxmlformats.org/officeDocument/2006/relationships/tags" Target="../tags/tag41.xml"/><Relationship Id="rId4" Type="http://schemas.openxmlformats.org/officeDocument/2006/relationships/tags" Target="../tags/tag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Εισαγωγή στη                     Νοσηλευτική Επιστήμη</a:t>
            </a:r>
            <a:endParaRPr lang="el-GR" dirty="0"/>
          </a:p>
        </p:txBody>
      </p:sp>
      <p:sp>
        <p:nvSpPr>
          <p:cNvPr id="3" name="Υπότιτλος 2"/>
          <p:cNvSpPr>
            <a:spLocks noGrp="1"/>
          </p:cNvSpPr>
          <p:nvPr>
            <p:ph type="subTitle" idx="1"/>
            <p:custDataLst>
              <p:tags r:id="rId3"/>
            </p:custDataLst>
          </p:nvPr>
        </p:nvSpPr>
        <p:spPr>
          <a:xfrm>
            <a:off x="251520" y="2708920"/>
            <a:ext cx="8712968" cy="4056856"/>
          </a:xfrm>
        </p:spPr>
        <p:txBody>
          <a:bodyPr>
            <a:noAutofit/>
          </a:bodyPr>
          <a:lstStyle/>
          <a:p>
            <a:r>
              <a:rPr lang="el-GR" sz="2800" b="1" dirty="0"/>
              <a:t>Ενότητα </a:t>
            </a:r>
            <a:r>
              <a:rPr lang="en-US" sz="2800" b="1" dirty="0" smtClean="0"/>
              <a:t>10</a:t>
            </a:r>
            <a:r>
              <a:rPr lang="el-GR" sz="2800" b="1" dirty="0" smtClean="0"/>
              <a:t>:</a:t>
            </a:r>
            <a:r>
              <a:rPr lang="en-US" sz="2800" dirty="0" smtClean="0"/>
              <a:t> </a:t>
            </a:r>
            <a:r>
              <a:rPr lang="el-GR" dirty="0" smtClean="0"/>
              <a:t>Επικοινωνία</a:t>
            </a:r>
            <a:r>
              <a:rPr lang="en-US" dirty="0"/>
              <a:t> </a:t>
            </a:r>
            <a:r>
              <a:rPr lang="en-US" dirty="0" smtClean="0"/>
              <a:t>– </a:t>
            </a:r>
            <a:r>
              <a:rPr lang="el-GR" dirty="0" smtClean="0"/>
              <a:t>Μέρος 2</a:t>
            </a:r>
            <a:r>
              <a:rPr lang="el-GR" baseline="30000" dirty="0" smtClean="0"/>
              <a:t>ο</a:t>
            </a:r>
            <a:r>
              <a:rPr lang="el-GR" dirty="0" smtClean="0"/>
              <a:t> .</a:t>
            </a:r>
            <a:endParaRPr lang="en-US" sz="16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err="1" smtClean="0"/>
              <a:t>Κοτρώτσιου</a:t>
            </a:r>
            <a:r>
              <a:rPr lang="el-GR" sz="2800" dirty="0" smtClean="0"/>
              <a:t> Ευαγγελία</a:t>
            </a:r>
            <a:r>
              <a:rPr lang="fi-FI" sz="2800" dirty="0" smtClean="0"/>
              <a:t>, </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Νοσηλευτικής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Παροχή Συμβουλών</a:t>
            </a:r>
            <a:endParaRPr lang="en-US" sz="2800" b="0" dirty="0"/>
          </a:p>
        </p:txBody>
      </p:sp>
      <p:sp>
        <p:nvSpPr>
          <p:cNvPr id="9" name="Θέση περιεχομένου 8"/>
          <p:cNvSpPr>
            <a:spLocks noGrp="1"/>
          </p:cNvSpPr>
          <p:nvPr>
            <p:ph idx="1"/>
            <p:custDataLst>
              <p:tags r:id="rId3"/>
            </p:custDataLst>
          </p:nvPr>
        </p:nvSpPr>
        <p:spPr>
          <a:xfrm>
            <a:off x="323528" y="1177221"/>
            <a:ext cx="8363272" cy="2351139"/>
          </a:xfrm>
        </p:spPr>
        <p:txBody>
          <a:bodyPr>
            <a:noAutofit/>
          </a:bodyPr>
          <a:lstStyle/>
          <a:p>
            <a:pPr>
              <a:buFont typeface="Wingdings" panose="05000000000000000000" pitchFamily="2" charset="2"/>
              <a:buChar char="§"/>
            </a:pPr>
            <a:r>
              <a:rPr lang="el-GR" sz="2800" dirty="0"/>
              <a:t>Τοποθετεί στο επίκεντρο τον Νοσηλευτή και όχι τον </a:t>
            </a:r>
            <a:r>
              <a:rPr lang="el-GR" sz="2800" dirty="0" smtClean="0"/>
              <a:t>Ασθενή.</a:t>
            </a:r>
            <a:endParaRPr lang="el-GR" sz="2800" dirty="0"/>
          </a:p>
          <a:p>
            <a:pPr>
              <a:buFont typeface="Wingdings" panose="05000000000000000000" pitchFamily="2" charset="2"/>
              <a:buChar char="§"/>
            </a:pPr>
            <a:r>
              <a:rPr lang="el-GR" sz="2800" dirty="0"/>
              <a:t>Αποφυγή εκφράσεων όπως: ¨ Γιατί δεν….¨ ¨Όταν συνέβη αυτό σε εμένα εγώ δεν….¨    ¨Εγώ νομίζω πως πρέπει να ………¨     , Διότι οι ασθενείς σκέφτονται πως πρέπει να κάνουν αυτά που λέτε.</a:t>
            </a:r>
          </a:p>
          <a:p>
            <a:pPr marL="0" indent="0">
              <a:buNone/>
            </a:pPr>
            <a:r>
              <a:rPr lang="el-GR" sz="2800" dirty="0"/>
              <a:t>Να προτιμάτε δηλώσεις όπως:        </a:t>
            </a:r>
          </a:p>
          <a:p>
            <a:pPr>
              <a:buFont typeface="Wingdings" panose="05000000000000000000" pitchFamily="2" charset="2"/>
              <a:buChar char="§"/>
            </a:pPr>
            <a:r>
              <a:rPr lang="el-GR" sz="2800" dirty="0"/>
              <a:t>   ¨Έχετε λάβει υπόψη τις επιλογές σας</a:t>
            </a:r>
            <a:r>
              <a:rPr lang="el-GR" sz="2800" dirty="0" smtClean="0"/>
              <a:t>;¨</a:t>
            </a:r>
            <a:r>
              <a:rPr lang="en-US" sz="2800" dirty="0" smtClean="0"/>
              <a:t>.</a:t>
            </a:r>
            <a:r>
              <a:rPr lang="el-GR" sz="2800" dirty="0" smtClean="0"/>
              <a:t>   </a:t>
            </a:r>
            <a:endParaRPr lang="el-GR" sz="2800" dirty="0"/>
          </a:p>
          <a:p>
            <a:pPr>
              <a:buFont typeface="Wingdings" panose="05000000000000000000" pitchFamily="2" charset="2"/>
              <a:buChar char="§"/>
            </a:pPr>
            <a:r>
              <a:rPr lang="el-GR" sz="2800" dirty="0"/>
              <a:t>  ¨ Μπορείτε να θέλετε να σκεφτείτε</a:t>
            </a:r>
            <a:r>
              <a:rPr lang="el-GR" sz="2800" dirty="0" smtClean="0"/>
              <a:t>….¨</a:t>
            </a:r>
            <a:r>
              <a:rPr lang="en-US" sz="2800" dirty="0" smtClean="0"/>
              <a:t>.</a:t>
            </a:r>
            <a:r>
              <a:rPr lang="el-GR" sz="2800" dirty="0" smtClean="0"/>
              <a:t>  </a:t>
            </a:r>
            <a:endParaRPr lang="el-GR" sz="2800" dirty="0"/>
          </a:p>
          <a:p>
            <a:pPr>
              <a:buFont typeface="Wingdings" panose="05000000000000000000" pitchFamily="2" charset="2"/>
              <a:buChar char="§"/>
            </a:pPr>
            <a:r>
              <a:rPr lang="el-GR" sz="2800" dirty="0"/>
              <a:t>   ¨ Έχετε λάβει υπόψη σας</a:t>
            </a:r>
            <a:r>
              <a:rPr lang="el-GR" sz="2800" dirty="0" smtClean="0"/>
              <a:t>……¨</a:t>
            </a:r>
            <a:r>
              <a:rPr lang="en-US" sz="2800" dirty="0" smtClean="0"/>
              <a:t>.</a:t>
            </a:r>
            <a:r>
              <a:rPr lang="el-GR" sz="2800" dirty="0" smtClean="0"/>
              <a:t> </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1038177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Αμυντικά  Σχόλια</a:t>
            </a:r>
            <a:endParaRPr lang="en-US" sz="2800" b="0" dirty="0"/>
          </a:p>
        </p:txBody>
      </p:sp>
      <p:sp>
        <p:nvSpPr>
          <p:cNvPr id="9" name="Θέση περιεχομένου 8"/>
          <p:cNvSpPr>
            <a:spLocks noGrp="1"/>
          </p:cNvSpPr>
          <p:nvPr>
            <p:ph idx="1"/>
            <p:custDataLst>
              <p:tags r:id="rId3"/>
            </p:custDataLst>
          </p:nvPr>
        </p:nvSpPr>
        <p:spPr>
          <a:xfrm>
            <a:off x="323528" y="1177221"/>
            <a:ext cx="8363272" cy="2351139"/>
          </a:xfrm>
        </p:spPr>
        <p:txBody>
          <a:bodyPr>
            <a:noAutofit/>
          </a:bodyPr>
          <a:lstStyle/>
          <a:p>
            <a:pPr>
              <a:buFont typeface="Wingdings" panose="05000000000000000000" pitchFamily="2" charset="2"/>
              <a:buChar char="§"/>
            </a:pPr>
            <a:r>
              <a:rPr lang="el-GR" sz="2800" dirty="0"/>
              <a:t>Η αμυντική στάση εμποδίζει την αποτελεσματική </a:t>
            </a:r>
            <a:r>
              <a:rPr lang="el-GR" sz="2800" dirty="0" smtClean="0"/>
              <a:t>επικοινωνία</a:t>
            </a:r>
            <a:r>
              <a:rPr lang="en-US" sz="2800" dirty="0" smtClean="0"/>
              <a:t>.</a:t>
            </a:r>
            <a:endParaRPr lang="el-GR" sz="2800" dirty="0"/>
          </a:p>
          <a:p>
            <a:pPr>
              <a:buFont typeface="Wingdings" panose="05000000000000000000" pitchFamily="2" charset="2"/>
              <a:buChar char="§"/>
            </a:pPr>
            <a:r>
              <a:rPr lang="el-GR" sz="2800" dirty="0"/>
              <a:t>Στερεί από τον ασθενή το δικαίωμα να έχει άποψη και να </a:t>
            </a:r>
            <a:r>
              <a:rPr lang="el-GR" sz="2800" dirty="0" smtClean="0"/>
              <a:t>διαμαρτύρεται</a:t>
            </a:r>
            <a:r>
              <a:rPr lang="en-US" sz="2800" dirty="0" smtClean="0"/>
              <a:t>.</a:t>
            </a:r>
            <a:endParaRPr lang="el-GR" sz="2800" dirty="0"/>
          </a:p>
          <a:p>
            <a:pPr>
              <a:buFont typeface="Wingdings" panose="05000000000000000000" pitchFamily="2" charset="2"/>
              <a:buChar char="§"/>
            </a:pPr>
            <a:r>
              <a:rPr lang="el-GR" sz="2800" dirty="0"/>
              <a:t>Δεν αποτελεί στάση </a:t>
            </a:r>
            <a:r>
              <a:rPr lang="el-GR" sz="2800" dirty="0" smtClean="0"/>
              <a:t>συνεργάτη</a:t>
            </a:r>
            <a:r>
              <a:rPr lang="en-US" sz="2800" dirty="0" smtClean="0"/>
              <a:t>.</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87493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Ερωτήσεις από περιέργεια ή Ερωτήσεις με ανακριτικό ύφος </a:t>
            </a:r>
            <a:endParaRPr lang="en-US" sz="2800" b="0" dirty="0"/>
          </a:p>
        </p:txBody>
      </p:sp>
      <p:sp>
        <p:nvSpPr>
          <p:cNvPr id="9" name="Θέση περιεχομένου 8"/>
          <p:cNvSpPr>
            <a:spLocks noGrp="1"/>
          </p:cNvSpPr>
          <p:nvPr>
            <p:ph idx="1"/>
            <p:custDataLst>
              <p:tags r:id="rId3"/>
            </p:custDataLst>
          </p:nvPr>
        </p:nvSpPr>
        <p:spPr>
          <a:xfrm>
            <a:off x="312923" y="1700808"/>
            <a:ext cx="8363272" cy="2351139"/>
          </a:xfrm>
        </p:spPr>
        <p:txBody>
          <a:bodyPr>
            <a:noAutofit/>
          </a:bodyPr>
          <a:lstStyle/>
          <a:p>
            <a:pPr>
              <a:buFont typeface="Wingdings" panose="05000000000000000000" pitchFamily="2" charset="2"/>
              <a:buChar char="§"/>
            </a:pPr>
            <a:r>
              <a:rPr lang="el-GR" sz="2800" dirty="0"/>
              <a:t>Αναγκάζουν τον ασθενή να πάρει αμυντική </a:t>
            </a:r>
            <a:r>
              <a:rPr lang="el-GR" sz="2800" dirty="0" smtClean="0"/>
              <a:t>στάση</a:t>
            </a:r>
            <a:r>
              <a:rPr lang="en-US" sz="2800" dirty="0" smtClean="0"/>
              <a:t>.</a:t>
            </a:r>
            <a:endParaRPr lang="el-GR" sz="2800" dirty="0"/>
          </a:p>
          <a:p>
            <a:pPr>
              <a:buFont typeface="Wingdings" panose="05000000000000000000" pitchFamily="2" charset="2"/>
              <a:buChar char="§"/>
            </a:pPr>
            <a:r>
              <a:rPr lang="el-GR" sz="2800" dirty="0"/>
              <a:t>Δημιουργούν αίσθημα </a:t>
            </a:r>
            <a:r>
              <a:rPr lang="el-GR" sz="2800" dirty="0" smtClean="0"/>
              <a:t>δυσφορίας</a:t>
            </a:r>
            <a:r>
              <a:rPr lang="en-US" sz="2800" dirty="0" smtClean="0"/>
              <a:t>.</a:t>
            </a:r>
            <a:endParaRPr lang="el-GR" sz="2800" dirty="0"/>
          </a:p>
          <a:p>
            <a:pPr marL="0" indent="0">
              <a:buNone/>
            </a:pPr>
            <a:r>
              <a:rPr lang="el-GR" sz="2800" dirty="0"/>
              <a:t>Παραδείγματα τέτοιων ερωτήσεων είναι:</a:t>
            </a:r>
          </a:p>
          <a:p>
            <a:pPr>
              <a:buFont typeface="Wingdings" panose="05000000000000000000" pitchFamily="2" charset="2"/>
              <a:buChar char="§"/>
            </a:pPr>
            <a:r>
              <a:rPr lang="el-GR" sz="2800" dirty="0"/>
              <a:t>   - Ερωτήσεις για προσωπικά θέματα άσχετα με τη </a:t>
            </a:r>
            <a:r>
              <a:rPr lang="el-GR" sz="2800" dirty="0" smtClean="0"/>
              <a:t>θεραπεία</a:t>
            </a:r>
            <a:r>
              <a:rPr lang="en-US" sz="2800" dirty="0" smtClean="0"/>
              <a:t>.</a:t>
            </a:r>
            <a:endParaRPr lang="el-GR" sz="2800" dirty="0"/>
          </a:p>
          <a:p>
            <a:pPr>
              <a:buFont typeface="Wingdings" panose="05000000000000000000" pitchFamily="2" charset="2"/>
              <a:buChar char="§"/>
            </a:pPr>
            <a:r>
              <a:rPr lang="el-GR" sz="2800" dirty="0"/>
              <a:t>    - Ερωτήσεις γιατί έκανε ή δεν έκανε </a:t>
            </a:r>
            <a:r>
              <a:rPr lang="el-GR" sz="2800" dirty="0" smtClean="0"/>
              <a:t>κάτι</a:t>
            </a:r>
            <a:r>
              <a:rPr lang="en-US" sz="2800" dirty="0" smtClean="0"/>
              <a:t>.</a:t>
            </a:r>
            <a:endParaRPr lang="el-GR" sz="2800" dirty="0"/>
          </a:p>
          <a:p>
            <a:pPr>
              <a:buFont typeface="Wingdings" panose="05000000000000000000" pitchFamily="2" charset="2"/>
              <a:buChar char="§"/>
            </a:pPr>
            <a:r>
              <a:rPr lang="el-GR" sz="2800" dirty="0"/>
              <a:t>    - «Γιατί οδηγούσατε με τόσο μεγάλη ταχύτητα ενώ έβρεχε;» </a:t>
            </a:r>
            <a:r>
              <a:rPr lang="en-US" sz="2800" dirty="0" smtClean="0"/>
              <a:t>.</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2476002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Τυποποιημένες Εκφράσεις</a:t>
            </a:r>
            <a:endParaRPr lang="en-US" sz="2800" b="0" dirty="0"/>
          </a:p>
        </p:txBody>
      </p:sp>
      <p:sp>
        <p:nvSpPr>
          <p:cNvPr id="9" name="Θέση περιεχομένου 8"/>
          <p:cNvSpPr>
            <a:spLocks noGrp="1"/>
          </p:cNvSpPr>
          <p:nvPr>
            <p:ph idx="1"/>
            <p:custDataLst>
              <p:tags r:id="rId3"/>
            </p:custDataLst>
          </p:nvPr>
        </p:nvSpPr>
        <p:spPr>
          <a:xfrm>
            <a:off x="312923" y="1700808"/>
            <a:ext cx="8363272" cy="2351139"/>
          </a:xfrm>
        </p:spPr>
        <p:txBody>
          <a:bodyPr>
            <a:noAutofit/>
          </a:bodyPr>
          <a:lstStyle/>
          <a:p>
            <a:pPr>
              <a:buFont typeface="Wingdings" panose="05000000000000000000" pitchFamily="2" charset="2"/>
              <a:buChar char="§"/>
            </a:pPr>
            <a:r>
              <a:rPr lang="el-GR" sz="2800" dirty="0"/>
              <a:t>Θα γίνετε </a:t>
            </a:r>
            <a:r>
              <a:rPr lang="el-GR" sz="2800" dirty="0" smtClean="0"/>
              <a:t>καλά</a:t>
            </a:r>
            <a:r>
              <a:rPr lang="en-US" sz="2800" dirty="0" smtClean="0"/>
              <a:t>.</a:t>
            </a:r>
            <a:endParaRPr lang="el-GR" sz="2800" dirty="0"/>
          </a:p>
          <a:p>
            <a:pPr>
              <a:buFont typeface="Wingdings" panose="05000000000000000000" pitchFamily="2" charset="2"/>
              <a:buChar char="§"/>
            </a:pPr>
            <a:r>
              <a:rPr lang="el-GR" sz="2800" dirty="0"/>
              <a:t>Μην ανησυχείτε στο τέλος όλα θα πάνε </a:t>
            </a:r>
            <a:r>
              <a:rPr lang="el-GR" sz="2800" dirty="0" smtClean="0"/>
              <a:t>καλά</a:t>
            </a:r>
            <a:r>
              <a:rPr lang="en-US" sz="2800" dirty="0" smtClean="0"/>
              <a:t>.</a:t>
            </a:r>
            <a:endParaRPr lang="el-GR" sz="2800" dirty="0"/>
          </a:p>
          <a:p>
            <a:pPr>
              <a:buFont typeface="Wingdings" panose="05000000000000000000" pitchFamily="2" charset="2"/>
              <a:buChar char="§"/>
            </a:pPr>
            <a:r>
              <a:rPr lang="el-GR" sz="2800" dirty="0"/>
              <a:t>Υπάρχει φως στο τέλος του </a:t>
            </a:r>
            <a:r>
              <a:rPr lang="el-GR" sz="2800" dirty="0" smtClean="0"/>
              <a:t>τούνελ</a:t>
            </a:r>
            <a:r>
              <a:rPr lang="en-US" sz="2800" dirty="0" smtClean="0"/>
              <a:t>.</a:t>
            </a:r>
            <a:endParaRPr lang="el-GR" sz="2800" dirty="0"/>
          </a:p>
          <a:p>
            <a:pPr>
              <a:buFont typeface="Wingdings" panose="05000000000000000000" pitchFamily="2" charset="2"/>
              <a:buChar char="§"/>
            </a:pPr>
            <a:r>
              <a:rPr lang="el-GR" sz="2800" dirty="0"/>
              <a:t>Δείχνουν έλλειψη </a:t>
            </a:r>
            <a:r>
              <a:rPr lang="el-GR" sz="2800" dirty="0" smtClean="0"/>
              <a:t>σεβασμού</a:t>
            </a:r>
            <a:r>
              <a:rPr lang="en-US" sz="2800" dirty="0" smtClean="0"/>
              <a:t>.</a:t>
            </a:r>
            <a:endParaRPr lang="el-GR" sz="2800" dirty="0"/>
          </a:p>
          <a:p>
            <a:pPr>
              <a:buFont typeface="Wingdings" panose="05000000000000000000" pitchFamily="2" charset="2"/>
              <a:buChar char="§"/>
            </a:pPr>
            <a:r>
              <a:rPr lang="el-GR" sz="2800" dirty="0"/>
              <a:t>Απορρίπτουν τα συναισθήματα του </a:t>
            </a:r>
            <a:r>
              <a:rPr lang="el-GR" sz="2800" dirty="0" smtClean="0"/>
              <a:t>ασθενή</a:t>
            </a:r>
            <a:r>
              <a:rPr lang="en-US" sz="2800" dirty="0" smtClean="0"/>
              <a:t>.</a:t>
            </a:r>
            <a:endParaRPr lang="el-GR" sz="2800" dirty="0"/>
          </a:p>
          <a:p>
            <a:pPr>
              <a:buFont typeface="Wingdings" panose="05000000000000000000" pitchFamily="2" charset="2"/>
              <a:buChar char="§"/>
            </a:pPr>
            <a:r>
              <a:rPr lang="el-GR" sz="2800" dirty="0"/>
              <a:t>Δεν σχετίζονται με την τρέχουσα </a:t>
            </a:r>
            <a:r>
              <a:rPr lang="el-GR" sz="2800" dirty="0" smtClean="0"/>
              <a:t>κατάσταση</a:t>
            </a:r>
            <a:r>
              <a:rPr lang="en-US" sz="2800" dirty="0" smtClean="0"/>
              <a:t>.</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3032403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Παθητική Ακρόαση </a:t>
            </a:r>
            <a:endParaRPr lang="en-US" sz="2800" b="0" dirty="0"/>
          </a:p>
        </p:txBody>
      </p:sp>
      <p:sp>
        <p:nvSpPr>
          <p:cNvPr id="9" name="Θέση περιεχομένου 8"/>
          <p:cNvSpPr>
            <a:spLocks noGrp="1"/>
          </p:cNvSpPr>
          <p:nvPr>
            <p:ph idx="1"/>
            <p:custDataLst>
              <p:tags r:id="rId3"/>
            </p:custDataLst>
          </p:nvPr>
        </p:nvSpPr>
        <p:spPr>
          <a:xfrm>
            <a:off x="312923" y="1700808"/>
            <a:ext cx="8363272" cy="2351139"/>
          </a:xfrm>
        </p:spPr>
        <p:txBody>
          <a:bodyPr>
            <a:noAutofit/>
          </a:bodyPr>
          <a:lstStyle/>
          <a:p>
            <a:pPr marL="0" indent="0">
              <a:buNone/>
            </a:pPr>
            <a:r>
              <a:rPr lang="el-GR" sz="2800" dirty="0"/>
              <a:t>Πράξεις που φανερώνουν έλλειψη ενδιαφέροντος είναι:</a:t>
            </a:r>
          </a:p>
          <a:p>
            <a:pPr>
              <a:buFont typeface="Wingdings" panose="05000000000000000000" pitchFamily="2" charset="2"/>
              <a:buChar char="§"/>
            </a:pPr>
            <a:r>
              <a:rPr lang="el-GR" sz="2800" dirty="0"/>
              <a:t>Αν συνεχίζετε να τακτοποιείτε το δωμάτιο ή να απομακρύνεστε ενώ ο ασθενής προσπαθεί να εκφράσει τα συναισθήματά </a:t>
            </a:r>
            <a:r>
              <a:rPr lang="el-GR" sz="2800" dirty="0" smtClean="0"/>
              <a:t>του</a:t>
            </a:r>
            <a:r>
              <a:rPr lang="en-US" sz="2800" dirty="0" smtClean="0"/>
              <a:t>.</a:t>
            </a:r>
            <a:endParaRPr lang="el-GR" sz="2800" dirty="0"/>
          </a:p>
          <a:p>
            <a:pPr>
              <a:buFont typeface="Wingdings" panose="05000000000000000000" pitchFamily="2" charset="2"/>
              <a:buChar char="§"/>
            </a:pPr>
            <a:r>
              <a:rPr lang="el-GR" sz="2800" dirty="0"/>
              <a:t>Αν διακόπτετε ή παρεμβαίνετε προτού προλάβει ο ασθενής να εκφράσει τις σκέψεις </a:t>
            </a:r>
            <a:r>
              <a:rPr lang="el-GR" sz="2800" dirty="0" smtClean="0"/>
              <a:t>του</a:t>
            </a:r>
            <a:r>
              <a:rPr lang="en-US" sz="2800" dirty="0" smtClean="0"/>
              <a:t>.</a:t>
            </a:r>
            <a:endParaRPr lang="el-GR" sz="2800" dirty="0"/>
          </a:p>
          <a:p>
            <a:pPr>
              <a:buFont typeface="Wingdings" panose="05000000000000000000" pitchFamily="2" charset="2"/>
              <a:buChar char="§"/>
            </a:pPr>
            <a:r>
              <a:rPr lang="el-GR" sz="2800" dirty="0"/>
              <a:t>Αν εστιάζετε αλλού την προσοχή </a:t>
            </a:r>
            <a:r>
              <a:rPr lang="el-GR" sz="2800" dirty="0" smtClean="0"/>
              <a:t>σας</a:t>
            </a:r>
            <a:r>
              <a:rPr lang="en-US" sz="2800" dirty="0" smtClean="0"/>
              <a:t>.</a:t>
            </a:r>
            <a:endParaRPr lang="el-GR" sz="2800"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457200" y="5915576"/>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3115011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Συνέντευξη</a:t>
            </a:r>
            <a:endParaRPr lang="en-US" sz="2800" b="0" dirty="0"/>
          </a:p>
        </p:txBody>
      </p:sp>
      <p:sp>
        <p:nvSpPr>
          <p:cNvPr id="9" name="Θέση περιεχομένου 8"/>
          <p:cNvSpPr>
            <a:spLocks noGrp="1"/>
          </p:cNvSpPr>
          <p:nvPr>
            <p:ph idx="1"/>
            <p:custDataLst>
              <p:tags r:id="rId3"/>
            </p:custDataLst>
          </p:nvPr>
        </p:nvSpPr>
        <p:spPr>
          <a:xfrm>
            <a:off x="312923" y="1700808"/>
            <a:ext cx="8363272" cy="2351139"/>
          </a:xfrm>
        </p:spPr>
        <p:txBody>
          <a:bodyPr>
            <a:noAutofit/>
          </a:bodyPr>
          <a:lstStyle/>
          <a:p>
            <a:r>
              <a:rPr lang="el-GR" sz="2800" dirty="0"/>
              <a:t>Είναι </a:t>
            </a:r>
            <a:r>
              <a:rPr lang="el-GR" sz="2800" dirty="0" smtClean="0"/>
              <a:t>προγραμματισμένη</a:t>
            </a:r>
            <a:r>
              <a:rPr lang="en-US" sz="2800" dirty="0" smtClean="0"/>
              <a:t>.</a:t>
            </a:r>
            <a:endParaRPr lang="el-GR" sz="2800" dirty="0"/>
          </a:p>
          <a:p>
            <a:r>
              <a:rPr lang="el-GR" sz="2800" dirty="0"/>
              <a:t>Έχει καθορισμένο </a:t>
            </a:r>
            <a:r>
              <a:rPr lang="el-GR" sz="2800" dirty="0" smtClean="0"/>
              <a:t>σκοπό</a:t>
            </a:r>
            <a:r>
              <a:rPr lang="en-US" sz="2800" dirty="0" smtClean="0"/>
              <a:t>.</a:t>
            </a:r>
            <a:endParaRPr lang="el-GR" sz="2800" dirty="0"/>
          </a:p>
          <a:p>
            <a:r>
              <a:rPr lang="el-GR" sz="2800" dirty="0"/>
              <a:t>Αναγκαία η δημιουργία αρμονικής </a:t>
            </a:r>
            <a:r>
              <a:rPr lang="el-GR" sz="2800" dirty="0" smtClean="0"/>
              <a:t>σχέσης</a:t>
            </a:r>
            <a:r>
              <a:rPr lang="en-US" sz="2800" dirty="0" smtClean="0"/>
              <a:t>.</a:t>
            </a:r>
            <a:endParaRPr lang="el-GR" sz="2800" dirty="0"/>
          </a:p>
          <a:p>
            <a:r>
              <a:rPr lang="el-GR" sz="2800" dirty="0" smtClean="0"/>
              <a:t>Συστηθείτε</a:t>
            </a:r>
            <a:r>
              <a:rPr lang="en-US" sz="2800" dirty="0" smtClean="0"/>
              <a:t>.</a:t>
            </a:r>
            <a:endParaRPr lang="el-GR" sz="2800" dirty="0"/>
          </a:p>
          <a:p>
            <a:r>
              <a:rPr lang="el-GR" sz="2800" dirty="0"/>
              <a:t>Ρωτήστε τον ασθενή για το πώς θα επιθυμούσε να τον </a:t>
            </a:r>
            <a:r>
              <a:rPr lang="el-GR" sz="2800" dirty="0" smtClean="0"/>
              <a:t>ονομάζεται</a:t>
            </a:r>
            <a:r>
              <a:rPr lang="en-US" sz="2800" dirty="0" smtClean="0"/>
              <a:t>.</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2234861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Διαδικασία Συνέντευξης (α)</a:t>
            </a:r>
            <a:endParaRPr lang="en-US" sz="2800" b="0" dirty="0"/>
          </a:p>
        </p:txBody>
      </p:sp>
      <p:sp>
        <p:nvSpPr>
          <p:cNvPr id="9" name="Θέση περιεχομένου 8"/>
          <p:cNvSpPr>
            <a:spLocks noGrp="1"/>
          </p:cNvSpPr>
          <p:nvPr>
            <p:ph idx="1"/>
            <p:custDataLst>
              <p:tags r:id="rId3"/>
            </p:custDataLst>
          </p:nvPr>
        </p:nvSpPr>
        <p:spPr>
          <a:xfrm>
            <a:off x="293073" y="1124744"/>
            <a:ext cx="8363272" cy="2351139"/>
          </a:xfrm>
        </p:spPr>
        <p:txBody>
          <a:bodyPr>
            <a:noAutofit/>
          </a:bodyPr>
          <a:lstStyle/>
          <a:p>
            <a:r>
              <a:rPr lang="el-GR" sz="1800" dirty="0"/>
              <a:t>Χαιρετίστε την οικογένειά </a:t>
            </a:r>
            <a:r>
              <a:rPr lang="el-GR" sz="1800" dirty="0" smtClean="0"/>
              <a:t>του.</a:t>
            </a:r>
            <a:endParaRPr lang="el-GR" sz="1800" dirty="0"/>
          </a:p>
          <a:p>
            <a:r>
              <a:rPr lang="el-GR" sz="1800" dirty="0"/>
              <a:t>Εξηγήστε το σκοπό της </a:t>
            </a:r>
            <a:r>
              <a:rPr lang="el-GR" sz="1800" dirty="0" smtClean="0"/>
              <a:t>συνέντευξης.</a:t>
            </a:r>
            <a:endParaRPr lang="el-GR" sz="1800" dirty="0"/>
          </a:p>
          <a:p>
            <a:r>
              <a:rPr lang="el-GR" sz="1800" dirty="0"/>
              <a:t>Διαβεβαιώστε για το </a:t>
            </a:r>
            <a:r>
              <a:rPr lang="el-GR" sz="1800" dirty="0" smtClean="0"/>
              <a:t>απόρρητο.</a:t>
            </a:r>
            <a:endParaRPr lang="el-GR" sz="1800" dirty="0"/>
          </a:p>
          <a:p>
            <a:r>
              <a:rPr lang="el-GR" sz="1800" dirty="0"/>
              <a:t>Ρωτήστε τον ασθενή αν επιθυμεί να παρευρίσκονται και άλλα πρόσωπα κατά τη διάρκεια της </a:t>
            </a:r>
            <a:r>
              <a:rPr lang="el-GR" sz="1800" dirty="0" smtClean="0"/>
              <a:t>συνέντευξης.</a:t>
            </a:r>
            <a:endParaRPr lang="el-GR" sz="1800" dirty="0"/>
          </a:p>
          <a:p>
            <a:r>
              <a:rPr lang="el-GR" sz="1800" dirty="0"/>
              <a:t>Ελαχιστοποιήστε το θόρυβο κλείνοντας την τηλεόραση ή το </a:t>
            </a:r>
            <a:r>
              <a:rPr lang="el-GR" sz="1800" dirty="0" smtClean="0"/>
              <a:t>ραδιόφωνο.</a:t>
            </a:r>
            <a:endParaRPr lang="el-GR" sz="1800" dirty="0"/>
          </a:p>
          <a:p>
            <a:r>
              <a:rPr lang="el-GR" sz="1800" dirty="0"/>
              <a:t>Βεβαιωθείτε ότι ο ασθενής αισθάνεται </a:t>
            </a:r>
            <a:r>
              <a:rPr lang="el-GR" sz="1800" dirty="0" smtClean="0"/>
              <a:t>άνετα.</a:t>
            </a:r>
            <a:endParaRPr lang="el-GR" sz="1800" dirty="0"/>
          </a:p>
          <a:p>
            <a:r>
              <a:rPr lang="el-GR" sz="1800" dirty="0"/>
              <a:t>Κρατήστε τη σωστή απόσταση στο </a:t>
            </a:r>
            <a:r>
              <a:rPr lang="el-GR" sz="1800" dirty="0" smtClean="0"/>
              <a:t>χώρο.</a:t>
            </a:r>
            <a:endParaRPr lang="el-GR" sz="1800" dirty="0"/>
          </a:p>
          <a:p>
            <a:r>
              <a:rPr lang="el-GR" sz="1800" dirty="0"/>
              <a:t>Καθίστε κοιτάζοντας τον </a:t>
            </a:r>
            <a:r>
              <a:rPr lang="el-GR" sz="1800" dirty="0" smtClean="0"/>
              <a:t>ασθενή.</a:t>
            </a:r>
            <a:endParaRPr lang="el-GR" sz="1800" dirty="0"/>
          </a:p>
          <a:p>
            <a:r>
              <a:rPr lang="el-GR" sz="1800" dirty="0"/>
              <a:t>Για να συγκεντρώσετε τις απαραίτητες πληροφορίες κάνετε κλειστές ερωτήσεις π.χ. Έχετε πόνους;</a:t>
            </a:r>
          </a:p>
          <a:p>
            <a:pPr lvl="1">
              <a:buFont typeface="Wingdings" panose="05000000000000000000" pitchFamily="2" charset="2"/>
              <a:buChar char="v"/>
            </a:pPr>
            <a:r>
              <a:rPr lang="el-GR" sz="1400" dirty="0"/>
              <a:t>          Έχετε κάποια αλλεργία;</a:t>
            </a:r>
          </a:p>
          <a:p>
            <a:pPr lvl="1">
              <a:buFont typeface="Wingdings" panose="05000000000000000000" pitchFamily="2" charset="2"/>
              <a:buChar char="v"/>
            </a:pPr>
            <a:r>
              <a:rPr lang="el-GR" sz="1400" dirty="0"/>
              <a:t>          Ποια φάρμακα λάβατε σήμερα;</a:t>
            </a:r>
          </a:p>
          <a:p>
            <a:endParaRPr lang="el-GR" sz="1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2744077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smtClean="0"/>
              <a:t>Διαδικασία Συνέντευξης (β)</a:t>
            </a:r>
            <a:endParaRPr lang="en-US" sz="2800" b="0" dirty="0"/>
          </a:p>
        </p:txBody>
      </p:sp>
      <p:sp>
        <p:nvSpPr>
          <p:cNvPr id="9" name="Θέση περιεχομένου 8"/>
          <p:cNvSpPr>
            <a:spLocks noGrp="1"/>
          </p:cNvSpPr>
          <p:nvPr>
            <p:ph idx="1"/>
            <p:custDataLst>
              <p:tags r:id="rId3"/>
            </p:custDataLst>
          </p:nvPr>
        </p:nvSpPr>
        <p:spPr>
          <a:xfrm>
            <a:off x="293073" y="1124744"/>
            <a:ext cx="8363272" cy="2351139"/>
          </a:xfrm>
        </p:spPr>
        <p:txBody>
          <a:bodyPr>
            <a:noAutofit/>
          </a:bodyPr>
          <a:lstStyle/>
          <a:p>
            <a:r>
              <a:rPr lang="el-GR" sz="2400" dirty="0"/>
              <a:t>Προκειμένου να διαπιστώσετε πως αισθάνεται ο ασθενής κάνετε ανοιχτές ερωτήσεις π.χ.</a:t>
            </a:r>
          </a:p>
          <a:p>
            <a:pPr lvl="1"/>
            <a:r>
              <a:rPr lang="el-GR" sz="2000" dirty="0" smtClean="0"/>
              <a:t>Τι </a:t>
            </a:r>
            <a:r>
              <a:rPr lang="el-GR" sz="2000" dirty="0"/>
              <a:t>σας οδήγησε στο νοσοκομείο;</a:t>
            </a:r>
          </a:p>
          <a:p>
            <a:pPr lvl="1"/>
            <a:r>
              <a:rPr lang="el-GR" sz="2000" dirty="0" smtClean="0"/>
              <a:t>Ποιες </a:t>
            </a:r>
            <a:r>
              <a:rPr lang="el-GR" sz="2000" dirty="0"/>
              <a:t>είναι οι ανησυχίες σας για την εισαγωγή στο νοσοκομείο;</a:t>
            </a:r>
          </a:p>
          <a:p>
            <a:pPr lvl="1"/>
            <a:r>
              <a:rPr lang="el-GR" sz="2000" dirty="0" smtClean="0"/>
              <a:t>Έχετε </a:t>
            </a:r>
            <a:r>
              <a:rPr lang="el-GR" sz="2000" dirty="0"/>
              <a:t>κάποια ερώτηση;</a:t>
            </a:r>
          </a:p>
          <a:p>
            <a:r>
              <a:rPr lang="el-GR" sz="2400" dirty="0"/>
              <a:t>Η συνέντευξη πρέπει να κλείνει με μία συνοπτική δήλωση ανακεφαλαίωσης π.χ. </a:t>
            </a:r>
          </a:p>
          <a:p>
            <a:pPr lvl="1"/>
            <a:r>
              <a:rPr lang="el-GR" sz="2000" dirty="0"/>
              <a:t>   « Νομίζω πως έχω τις πληροφορίες που χρειάζομαι. Σας ευχαριστώ</a:t>
            </a:r>
            <a:r>
              <a:rPr lang="el-GR" sz="2000" dirty="0" smtClean="0"/>
              <a:t>». </a:t>
            </a:r>
            <a:endParaRPr lang="el-GR" sz="2000"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457200" y="5915576"/>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1464205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94148"/>
            <a:ext cx="9093200" cy="940966"/>
          </a:xfrm>
        </p:spPr>
        <p:txBody>
          <a:bodyPr>
            <a:noAutofit/>
          </a:bodyPr>
          <a:lstStyle/>
          <a:p>
            <a:r>
              <a:rPr lang="el-GR" altLang="el-GR" sz="3600" dirty="0"/>
              <a:t>Χαρακτηριστικά του Νοσηλευτή που διευκολύνουν τη θεραπευτική σχέση είναι:</a:t>
            </a:r>
            <a:endParaRPr lang="en-US" sz="2000" b="0" dirty="0"/>
          </a:p>
        </p:txBody>
      </p:sp>
      <p:sp>
        <p:nvSpPr>
          <p:cNvPr id="9" name="Θέση περιεχομένου 8"/>
          <p:cNvSpPr>
            <a:spLocks noGrp="1"/>
          </p:cNvSpPr>
          <p:nvPr>
            <p:ph idx="1"/>
            <p:custDataLst>
              <p:tags r:id="rId3"/>
            </p:custDataLst>
          </p:nvPr>
        </p:nvSpPr>
        <p:spPr>
          <a:xfrm>
            <a:off x="323528" y="1444592"/>
            <a:ext cx="8363272" cy="2351139"/>
          </a:xfrm>
        </p:spPr>
        <p:txBody>
          <a:bodyPr>
            <a:noAutofit/>
          </a:bodyPr>
          <a:lstStyle/>
          <a:p>
            <a:r>
              <a:rPr lang="el-GR" sz="2000" dirty="0"/>
              <a:t>Αποτελεσματικές δεξιότητες </a:t>
            </a:r>
            <a:r>
              <a:rPr lang="el-GR" sz="2000" dirty="0" smtClean="0"/>
              <a:t>επικοινωνίας.</a:t>
            </a:r>
            <a:endParaRPr lang="el-GR" sz="2000" dirty="0"/>
          </a:p>
          <a:p>
            <a:r>
              <a:rPr lang="el-GR" sz="2000" dirty="0" err="1" smtClean="0"/>
              <a:t>Ενσυναίσθηση</a:t>
            </a:r>
            <a:r>
              <a:rPr lang="el-GR" sz="2000" dirty="0" smtClean="0"/>
              <a:t>.</a:t>
            </a:r>
            <a:endParaRPr lang="el-GR" sz="2000" dirty="0"/>
          </a:p>
          <a:p>
            <a:r>
              <a:rPr lang="el-GR" sz="2000" dirty="0"/>
              <a:t>Επιθυμία να </a:t>
            </a:r>
            <a:r>
              <a:rPr lang="el-GR" sz="2000" dirty="0" smtClean="0"/>
              <a:t>βοηθήσει.</a:t>
            </a:r>
            <a:endParaRPr lang="el-GR" sz="2000" dirty="0"/>
          </a:p>
          <a:p>
            <a:r>
              <a:rPr lang="el-GR" sz="2000" dirty="0" smtClean="0"/>
              <a:t>Ειλικρίνεια.</a:t>
            </a:r>
            <a:endParaRPr lang="el-GR" sz="2000" dirty="0"/>
          </a:p>
          <a:p>
            <a:r>
              <a:rPr lang="el-GR" sz="2000" dirty="0"/>
              <a:t>Μη κριτική </a:t>
            </a:r>
            <a:r>
              <a:rPr lang="el-GR" sz="2000" dirty="0" smtClean="0"/>
              <a:t>διάθεση.</a:t>
            </a:r>
            <a:endParaRPr lang="el-GR" sz="2000" dirty="0"/>
          </a:p>
          <a:p>
            <a:r>
              <a:rPr lang="el-GR" sz="2000" dirty="0"/>
              <a:t>Ευφυία </a:t>
            </a:r>
            <a:r>
              <a:rPr lang="el-GR" sz="2000" dirty="0" smtClean="0"/>
              <a:t>.</a:t>
            </a:r>
            <a:endParaRPr lang="el-GR" sz="2000" dirty="0"/>
          </a:p>
          <a:p>
            <a:r>
              <a:rPr lang="el-GR" sz="2000" dirty="0"/>
              <a:t>Αποδοχή </a:t>
            </a:r>
            <a:r>
              <a:rPr lang="el-GR" sz="2000" dirty="0" smtClean="0"/>
              <a:t>.</a:t>
            </a:r>
            <a:endParaRPr lang="el-GR" sz="2000" dirty="0"/>
          </a:p>
          <a:p>
            <a:r>
              <a:rPr lang="el-GR" sz="2000" dirty="0" smtClean="0"/>
              <a:t>Σεβασμός.</a:t>
            </a:r>
            <a:endParaRPr lang="el-GR" sz="2000" dirty="0"/>
          </a:p>
          <a:p>
            <a:r>
              <a:rPr lang="el-GR" sz="2000" dirty="0" smtClean="0"/>
              <a:t>Εμπιστοσύνη.</a:t>
            </a:r>
            <a:endParaRPr lang="el-GR" sz="2000" dirty="0"/>
          </a:p>
          <a:p>
            <a:r>
              <a:rPr lang="el-GR" sz="2000" dirty="0"/>
              <a:t>Διατήρηση </a:t>
            </a:r>
            <a:r>
              <a:rPr lang="el-GR" sz="2000" dirty="0" smtClean="0"/>
              <a:t>απόρρητου.</a:t>
            </a:r>
            <a:endParaRPr lang="el-GR" sz="2000" dirty="0"/>
          </a:p>
          <a:p>
            <a:endParaRPr lang="el-GR" sz="20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3241361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94148"/>
            <a:ext cx="9093200" cy="940966"/>
          </a:xfrm>
        </p:spPr>
        <p:txBody>
          <a:bodyPr>
            <a:noAutofit/>
          </a:bodyPr>
          <a:lstStyle/>
          <a:p>
            <a:r>
              <a:rPr lang="el-GR" altLang="el-GR" sz="3600" dirty="0" err="1"/>
              <a:t>Ενσυναίσθηση</a:t>
            </a:r>
            <a:endParaRPr lang="en-US" sz="2000" b="0" dirty="0"/>
          </a:p>
        </p:txBody>
      </p:sp>
      <p:sp>
        <p:nvSpPr>
          <p:cNvPr id="9" name="Θέση περιεχομένου 8"/>
          <p:cNvSpPr>
            <a:spLocks noGrp="1"/>
          </p:cNvSpPr>
          <p:nvPr>
            <p:ph idx="1"/>
            <p:custDataLst>
              <p:tags r:id="rId3"/>
            </p:custDataLst>
          </p:nvPr>
        </p:nvSpPr>
        <p:spPr>
          <a:xfrm>
            <a:off x="323528" y="1444592"/>
            <a:ext cx="8363272" cy="2351139"/>
          </a:xfrm>
        </p:spPr>
        <p:txBody>
          <a:bodyPr>
            <a:noAutofit/>
          </a:bodyPr>
          <a:lstStyle/>
          <a:p>
            <a:r>
              <a:rPr lang="el-GR" sz="2400" dirty="0"/>
              <a:t>Είναι η ικανότητα να τοποθετούμε το εαυτό μας στη θέση του </a:t>
            </a:r>
            <a:r>
              <a:rPr lang="el-GR" sz="2400" dirty="0" smtClean="0"/>
              <a:t>άλλου.</a:t>
            </a:r>
            <a:endParaRPr lang="el-GR" sz="2400" dirty="0"/>
          </a:p>
          <a:p>
            <a:r>
              <a:rPr lang="el-GR" sz="2400" dirty="0"/>
              <a:t>Είναι η ικανότητα να βλέπουμε τις καταστάσεις από την οπτική γωνία κάποιου άλλου ατόμου και να τις αντιλαμβανόμαστε όπως αυτό το </a:t>
            </a:r>
            <a:r>
              <a:rPr lang="el-GR" sz="2400" dirty="0" smtClean="0"/>
              <a:t>άτομο.</a:t>
            </a:r>
            <a:endParaRPr lang="el-GR" sz="2400" dirty="0"/>
          </a:p>
          <a:p>
            <a:r>
              <a:rPr lang="el-GR" sz="2400" dirty="0"/>
              <a:t>Με τη χρήση της γίνεται αισθητή η ζεστασιά, η μη επικριτική στάση και η επικέντρωση στα συναισθήματα του ασθενή</a:t>
            </a:r>
          </a:p>
          <a:p>
            <a:r>
              <a:rPr lang="el-GR" sz="2400" dirty="0"/>
              <a:t>Διαφέρει από τη </a:t>
            </a:r>
            <a:r>
              <a:rPr lang="el-GR" sz="2400" dirty="0" smtClean="0"/>
              <a:t>συμπάθεια.</a:t>
            </a:r>
            <a:endParaRPr lang="el-GR" sz="2400" dirty="0"/>
          </a:p>
          <a:p>
            <a:r>
              <a:rPr lang="el-GR" sz="2400" dirty="0"/>
              <a:t>Να αποφεύγετε εκφράσεις όπως : ¨Ξέρω πως αισθάνεστε¨ ή ¨ Καταλαβαίνω τι βιώνετε</a:t>
            </a:r>
            <a:r>
              <a:rPr lang="el-GR" sz="2400" dirty="0" smtClean="0"/>
              <a:t>¨.</a:t>
            </a: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2303772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94148"/>
            <a:ext cx="9093200" cy="940966"/>
          </a:xfrm>
        </p:spPr>
        <p:txBody>
          <a:bodyPr>
            <a:noAutofit/>
          </a:bodyPr>
          <a:lstStyle/>
          <a:p>
            <a:r>
              <a:rPr lang="el-GR" altLang="el-GR" sz="3600" dirty="0"/>
              <a:t>Μη επικριτική στάση</a:t>
            </a:r>
            <a:endParaRPr lang="en-US" sz="2000" b="0" dirty="0"/>
          </a:p>
        </p:txBody>
      </p:sp>
      <p:sp>
        <p:nvSpPr>
          <p:cNvPr id="9" name="Θέση περιεχομένου 8"/>
          <p:cNvSpPr>
            <a:spLocks noGrp="1"/>
          </p:cNvSpPr>
          <p:nvPr>
            <p:ph idx="1"/>
            <p:custDataLst>
              <p:tags r:id="rId3"/>
            </p:custDataLst>
          </p:nvPr>
        </p:nvSpPr>
        <p:spPr>
          <a:xfrm>
            <a:off x="323528" y="1444592"/>
            <a:ext cx="8363272" cy="2351139"/>
          </a:xfrm>
        </p:spPr>
        <p:txBody>
          <a:bodyPr>
            <a:noAutofit/>
          </a:bodyPr>
          <a:lstStyle/>
          <a:p>
            <a:r>
              <a:rPr lang="el-GR" sz="2800" dirty="0"/>
              <a:t>Απαιτεί σημαντική εξάσκηση και </a:t>
            </a:r>
            <a:r>
              <a:rPr lang="el-GR" sz="2800" dirty="0" smtClean="0"/>
              <a:t>πειθαρχία.</a:t>
            </a:r>
            <a:endParaRPr lang="el-GR" sz="2800" dirty="0"/>
          </a:p>
          <a:p>
            <a:r>
              <a:rPr lang="el-GR" sz="2800" dirty="0"/>
              <a:t>Συνδέεται με το βαθμό </a:t>
            </a:r>
            <a:r>
              <a:rPr lang="el-GR" sz="2800" dirty="0" err="1"/>
              <a:t>ενσυναίσθησης</a:t>
            </a:r>
            <a:r>
              <a:rPr lang="el-GR" sz="2800" dirty="0"/>
              <a:t> που μπορεί να δημιουργήσει ο κάθε </a:t>
            </a:r>
            <a:r>
              <a:rPr lang="el-GR" sz="2800" dirty="0" smtClean="0"/>
              <a:t>άνθρωπος.</a:t>
            </a:r>
            <a:endParaRPr lang="el-GR" sz="2800" dirty="0"/>
          </a:p>
          <a:p>
            <a:r>
              <a:rPr lang="el-GR" sz="2800" dirty="0"/>
              <a:t>Ο ασθενής πρέπει να αντιμετωπίζεται με βάση τις δικές του αξίες και όχι τις δικές </a:t>
            </a:r>
            <a:r>
              <a:rPr lang="el-GR" sz="2800" dirty="0" smtClean="0"/>
              <a:t>μας.</a:t>
            </a:r>
            <a:endParaRPr lang="el-GR" sz="2800" dirty="0"/>
          </a:p>
          <a:p>
            <a:r>
              <a:rPr lang="el-GR" sz="2800" dirty="0"/>
              <a:t>Προσπαθήστε να κρατάτε τις υποσχέσεις </a:t>
            </a:r>
            <a:r>
              <a:rPr lang="el-GR" sz="2800" dirty="0" smtClean="0"/>
              <a:t>σας.</a:t>
            </a:r>
            <a:endParaRPr lang="el-GR" sz="2800" dirty="0"/>
          </a:p>
          <a:p>
            <a:r>
              <a:rPr lang="el-GR" sz="2800" dirty="0"/>
              <a:t>Να είστε </a:t>
            </a:r>
            <a:r>
              <a:rPr lang="el-GR" sz="2800" dirty="0" smtClean="0"/>
              <a:t>αυθεντικοί.</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3548933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94148"/>
            <a:ext cx="9093200" cy="940966"/>
          </a:xfrm>
        </p:spPr>
        <p:txBody>
          <a:bodyPr>
            <a:noAutofit/>
          </a:bodyPr>
          <a:lstStyle/>
          <a:p>
            <a:r>
              <a:rPr lang="el-GR" altLang="el-GR" sz="3600" dirty="0"/>
              <a:t>Η διατήρηση της ελπίδας</a:t>
            </a:r>
            <a:endParaRPr lang="en-US" sz="2000" b="0" dirty="0"/>
          </a:p>
        </p:txBody>
      </p:sp>
      <p:sp>
        <p:nvSpPr>
          <p:cNvPr id="9" name="Θέση περιεχομένου 8"/>
          <p:cNvSpPr>
            <a:spLocks noGrp="1"/>
          </p:cNvSpPr>
          <p:nvPr>
            <p:ph idx="1"/>
            <p:custDataLst>
              <p:tags r:id="rId3"/>
            </p:custDataLst>
          </p:nvPr>
        </p:nvSpPr>
        <p:spPr>
          <a:xfrm>
            <a:off x="323528" y="1444592"/>
            <a:ext cx="8363272" cy="2351139"/>
          </a:xfrm>
        </p:spPr>
        <p:txBody>
          <a:bodyPr>
            <a:noAutofit/>
          </a:bodyPr>
          <a:lstStyle/>
          <a:p>
            <a:r>
              <a:rPr lang="el-GR" sz="2800" dirty="0"/>
              <a:t>Πάντα  μπορεί να υπάρχει ελπίδα ακόμη και εάν αλλάξει η κατεύθυνσή </a:t>
            </a:r>
            <a:r>
              <a:rPr lang="el-GR" sz="2800" dirty="0" smtClean="0"/>
              <a:t>της.</a:t>
            </a:r>
            <a:endParaRPr lang="el-GR" sz="2800" dirty="0"/>
          </a:p>
          <a:p>
            <a:r>
              <a:rPr lang="el-GR" sz="2800" dirty="0"/>
              <a:t>Ο ασθενής που πεθαίνει μπορεί να ελπίζει για λιγότερο πόνο, γαλήνη, μια ευχάριστη στιγμή, ένα </a:t>
            </a:r>
            <a:r>
              <a:rPr lang="el-GR" sz="2800" dirty="0" smtClean="0"/>
              <a:t>γέλιο.</a:t>
            </a:r>
            <a:endParaRPr lang="el-GR" sz="2800" dirty="0"/>
          </a:p>
          <a:p>
            <a:r>
              <a:rPr lang="el-GR" sz="2800" dirty="0"/>
              <a:t>Ο ασθενής θα πρέπει να βοηθηθεί να δημιουργήσει ρεαλιστικές ελπίδες, αλλά και οι μη ρεαλιστικές δεν θα πρέπει να </a:t>
            </a:r>
            <a:r>
              <a:rPr lang="el-GR" sz="2800" dirty="0" smtClean="0"/>
              <a:t>απορρίπτονται.</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2512591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94148"/>
            <a:ext cx="9093200" cy="940966"/>
          </a:xfrm>
        </p:spPr>
        <p:txBody>
          <a:bodyPr>
            <a:noAutofit/>
          </a:bodyPr>
          <a:lstStyle/>
          <a:p>
            <a:r>
              <a:rPr lang="el-GR" altLang="el-GR" sz="3600" dirty="0"/>
              <a:t>Αξιολόγηση της ικανότητας λεκτικής επικοινωνίας του ασθενή</a:t>
            </a:r>
            <a:endParaRPr lang="en-US" sz="2000" b="0" dirty="0"/>
          </a:p>
        </p:txBody>
      </p:sp>
      <p:sp>
        <p:nvSpPr>
          <p:cNvPr id="9" name="Θέση περιεχομένου 8"/>
          <p:cNvSpPr>
            <a:spLocks noGrp="1"/>
          </p:cNvSpPr>
          <p:nvPr>
            <p:ph idx="1"/>
            <p:custDataLst>
              <p:tags r:id="rId3"/>
            </p:custDataLst>
          </p:nvPr>
        </p:nvSpPr>
        <p:spPr>
          <a:xfrm>
            <a:off x="323528" y="1225490"/>
            <a:ext cx="8363272" cy="2351139"/>
          </a:xfrm>
        </p:spPr>
        <p:txBody>
          <a:bodyPr>
            <a:noAutofit/>
          </a:bodyPr>
          <a:lstStyle/>
          <a:p>
            <a:r>
              <a:rPr lang="el-GR" sz="2400" dirty="0"/>
              <a:t>Χρησιμοποιεί και κατανοεί την Ελληνική γλώσσα;</a:t>
            </a:r>
          </a:p>
          <a:p>
            <a:r>
              <a:rPr lang="el-GR" sz="2400" dirty="0"/>
              <a:t>Το επίπεδο του λεξιλογίου αντιστοιχεί στο μέσο όρο της ηλικίας του ατόμου ή θα πρέπει να απλουστευτεί;</a:t>
            </a:r>
          </a:p>
          <a:p>
            <a:r>
              <a:rPr lang="el-GR" sz="2400" dirty="0"/>
              <a:t>Ο ασθενής έχει νευρολογική βλάβη η οποία εμποδίζει την αποτελεσματική επικοινωνία;</a:t>
            </a:r>
          </a:p>
          <a:p>
            <a:r>
              <a:rPr lang="el-GR" sz="2400" dirty="0"/>
              <a:t>Ποιο πολιτισμικοί παράγοντες επηρεάζουν τον τρόπο επικοινωνίας του ασθενή;</a:t>
            </a:r>
          </a:p>
          <a:p>
            <a:r>
              <a:rPr lang="el-GR" sz="2400" dirty="0"/>
              <a:t>Πόσο προσωπικό χώρο χρειάζεται ο ασθενής για να μην αισθανθεί απειλή ή φόβο;</a:t>
            </a:r>
          </a:p>
          <a:p>
            <a:r>
              <a:rPr lang="el-GR" sz="2400" dirty="0"/>
              <a:t>Εάν το άτομο δεν μπορεί να μιλήσει αλλά μπορεί να επικοινωνήσει γραπτώς τι εφόδια διαθέτουμε για να το διευκολύνουμε;</a:t>
            </a:r>
          </a:p>
          <a:p>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2926137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94148"/>
            <a:ext cx="9093200" cy="940966"/>
          </a:xfrm>
        </p:spPr>
        <p:txBody>
          <a:bodyPr>
            <a:noAutofit/>
          </a:bodyPr>
          <a:lstStyle/>
          <a:p>
            <a:r>
              <a:rPr lang="el-GR" altLang="el-GR" sz="3600" dirty="0"/>
              <a:t>Νοσηλευτικές Διαγνώσεις για ασθενείς με πρόβλημα επικοινωνίας</a:t>
            </a:r>
            <a:endParaRPr lang="en-US" sz="2000" b="0" dirty="0"/>
          </a:p>
        </p:txBody>
      </p:sp>
      <p:sp>
        <p:nvSpPr>
          <p:cNvPr id="9" name="Θέση περιεχομένου 8"/>
          <p:cNvSpPr>
            <a:spLocks noGrp="1"/>
          </p:cNvSpPr>
          <p:nvPr>
            <p:ph idx="1"/>
            <p:custDataLst>
              <p:tags r:id="rId3"/>
            </p:custDataLst>
          </p:nvPr>
        </p:nvSpPr>
        <p:spPr>
          <a:xfrm>
            <a:off x="289248" y="2420888"/>
            <a:ext cx="8363272" cy="2351139"/>
          </a:xfrm>
        </p:spPr>
        <p:txBody>
          <a:bodyPr>
            <a:noAutofit/>
          </a:bodyPr>
          <a:lstStyle/>
          <a:p>
            <a:r>
              <a:rPr lang="el-GR" sz="3600" dirty="0"/>
              <a:t>Διαταραχή της προφορικής </a:t>
            </a:r>
            <a:r>
              <a:rPr lang="el-GR" sz="3600" dirty="0" smtClean="0"/>
              <a:t>επικοινωνίας.</a:t>
            </a:r>
            <a:endParaRPr lang="el-GR" sz="3600" dirty="0"/>
          </a:p>
          <a:p>
            <a:endParaRPr lang="el-GR" sz="3600" dirty="0"/>
          </a:p>
          <a:p>
            <a:r>
              <a:rPr lang="el-GR" sz="3600" dirty="0"/>
              <a:t>Διαταραχή της ακοής </a:t>
            </a:r>
            <a:r>
              <a:rPr lang="el-GR" sz="3600" dirty="0" smtClean="0"/>
              <a:t>.</a:t>
            </a:r>
            <a:endParaRPr lang="el-GR" sz="36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26495495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94148"/>
            <a:ext cx="9093200" cy="940966"/>
          </a:xfrm>
        </p:spPr>
        <p:txBody>
          <a:bodyPr>
            <a:noAutofit/>
          </a:bodyPr>
          <a:lstStyle/>
          <a:p>
            <a:r>
              <a:rPr lang="el-GR" altLang="el-GR" sz="3600" dirty="0"/>
              <a:t>Η επικοινωνία με τον ασθενή που έχει πρόβλημα </a:t>
            </a:r>
            <a:r>
              <a:rPr lang="el-GR" altLang="el-GR" sz="3600" dirty="0" smtClean="0"/>
              <a:t>ακοής (α)</a:t>
            </a:r>
            <a:endParaRPr lang="en-US" sz="2000" b="0" dirty="0"/>
          </a:p>
        </p:txBody>
      </p:sp>
      <p:sp>
        <p:nvSpPr>
          <p:cNvPr id="9" name="Θέση περιεχομένου 8"/>
          <p:cNvSpPr>
            <a:spLocks noGrp="1"/>
          </p:cNvSpPr>
          <p:nvPr>
            <p:ph idx="1"/>
            <p:custDataLst>
              <p:tags r:id="rId3"/>
            </p:custDataLst>
          </p:nvPr>
        </p:nvSpPr>
        <p:spPr>
          <a:xfrm>
            <a:off x="314276" y="1403639"/>
            <a:ext cx="8363272" cy="2351139"/>
          </a:xfrm>
        </p:spPr>
        <p:txBody>
          <a:bodyPr>
            <a:noAutofit/>
          </a:bodyPr>
          <a:lstStyle/>
          <a:p>
            <a:r>
              <a:rPr lang="el-GR" sz="2800" dirty="0"/>
              <a:t>Βεβαιωθείτε αν ο ασθενής χρησιμοποιεί ακουστικό και ότι οι μπαταρίες του δεν έχουν </a:t>
            </a:r>
            <a:r>
              <a:rPr lang="el-GR" sz="2800" dirty="0" smtClean="0"/>
              <a:t>εξαντληθεί.</a:t>
            </a:r>
            <a:endParaRPr lang="el-GR" sz="2800" dirty="0"/>
          </a:p>
          <a:p>
            <a:r>
              <a:rPr lang="el-GR" sz="2800" dirty="0"/>
              <a:t>Μιλήστε καθαρά. </a:t>
            </a:r>
          </a:p>
          <a:p>
            <a:r>
              <a:rPr lang="el-GR" sz="2800" dirty="0"/>
              <a:t>Μην κραυγάζετε γιατί αυτό μπορεί να παραμορφώσει την ομιλία και δεν κάνει πιο ξεκάθαρο το </a:t>
            </a:r>
            <a:r>
              <a:rPr lang="el-GR" sz="2800" dirty="0" smtClean="0"/>
              <a:t>μήνυμα.</a:t>
            </a:r>
            <a:endParaRPr lang="el-GR" sz="2800" dirty="0"/>
          </a:p>
          <a:p>
            <a:r>
              <a:rPr lang="el-GR" sz="2800" dirty="0"/>
              <a:t> Μιλήστε αργά και διατηρείστε τον τόνο της φωνή σας σε μεσαία </a:t>
            </a:r>
            <a:r>
              <a:rPr lang="el-GR" sz="2800" dirty="0" smtClean="0"/>
              <a:t>επίπεδα.</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p14="http://schemas.microsoft.com/office/powerpoint/2010/main" val="287178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94148"/>
            <a:ext cx="9093200" cy="940966"/>
          </a:xfrm>
        </p:spPr>
        <p:txBody>
          <a:bodyPr>
            <a:noAutofit/>
          </a:bodyPr>
          <a:lstStyle/>
          <a:p>
            <a:r>
              <a:rPr lang="el-GR" altLang="el-GR" sz="3600" dirty="0"/>
              <a:t>Η επικοινωνία με τον ασθενή που έχει πρόβλημα </a:t>
            </a:r>
            <a:r>
              <a:rPr lang="el-GR" altLang="el-GR" sz="3600" dirty="0" smtClean="0"/>
              <a:t>ακοής (β)</a:t>
            </a:r>
            <a:endParaRPr lang="en-US" sz="2000" b="0" dirty="0"/>
          </a:p>
        </p:txBody>
      </p:sp>
      <p:sp>
        <p:nvSpPr>
          <p:cNvPr id="9" name="Θέση περιεχομένου 8"/>
          <p:cNvSpPr>
            <a:spLocks noGrp="1"/>
          </p:cNvSpPr>
          <p:nvPr>
            <p:ph idx="1"/>
            <p:custDataLst>
              <p:tags r:id="rId3"/>
            </p:custDataLst>
          </p:nvPr>
        </p:nvSpPr>
        <p:spPr>
          <a:xfrm>
            <a:off x="323528" y="1304544"/>
            <a:ext cx="8363272" cy="2351139"/>
          </a:xfrm>
        </p:spPr>
        <p:txBody>
          <a:bodyPr>
            <a:noAutofit/>
          </a:bodyPr>
          <a:lstStyle/>
          <a:p>
            <a:r>
              <a:rPr lang="el-GR" sz="2800" dirty="0"/>
              <a:t>Τραβήξτε την προσοχή του ατόμου , αφού βεβαιωθείτε ότι το άτομο γνωρίζει ότι θα πραγματοποιηθεί λεκτική </a:t>
            </a:r>
            <a:r>
              <a:rPr lang="el-GR" sz="2800" dirty="0" smtClean="0"/>
              <a:t>επικοινωνία.</a:t>
            </a:r>
            <a:endParaRPr lang="el-GR" sz="2800" dirty="0"/>
          </a:p>
          <a:p>
            <a:r>
              <a:rPr lang="el-GR" sz="2800" dirty="0"/>
              <a:t>Η καλύτερη απόσταση στο χώρο είναι γύρω στα 50 εκατοστά. </a:t>
            </a:r>
            <a:endParaRPr lang="el-GR" sz="2800" dirty="0" smtClean="0"/>
          </a:p>
          <a:p>
            <a:r>
              <a:rPr lang="el-GR" sz="2800" dirty="0" smtClean="0"/>
              <a:t>Αντικρύστε </a:t>
            </a:r>
            <a:r>
              <a:rPr lang="el-GR" sz="2800" dirty="0"/>
              <a:t>το άτομο στο ύψος των </a:t>
            </a:r>
            <a:r>
              <a:rPr lang="el-GR" sz="2800" dirty="0" smtClean="0"/>
              <a:t>ματιών.</a:t>
            </a:r>
            <a:endParaRPr lang="el-GR" sz="2800" dirty="0"/>
          </a:p>
          <a:p>
            <a:r>
              <a:rPr lang="el-GR" sz="2800" dirty="0"/>
              <a:t>Ποτέ μην μιλάτε απευθείας στο αυτί του ατόμου. Αυτό μπορεί να παραμορφώσει το μήνυμα και να στερήσει τις οπτικές </a:t>
            </a:r>
            <a:r>
              <a:rPr lang="el-GR" sz="2800" dirty="0" smtClean="0"/>
              <a:t>παραστάσεις.</a:t>
            </a:r>
            <a:endParaRPr lang="el-GR" sz="2800" dirty="0"/>
          </a:p>
          <a:p>
            <a:r>
              <a:rPr lang="el-GR" sz="2800" dirty="0"/>
              <a:t>Δώστε προσοχή στα </a:t>
            </a:r>
            <a:r>
              <a:rPr lang="el-GR" sz="2800" dirty="0" err="1"/>
              <a:t>εξωλεκτικά</a:t>
            </a:r>
            <a:r>
              <a:rPr lang="el-GR" sz="2800" dirty="0"/>
              <a:t> </a:t>
            </a:r>
            <a:r>
              <a:rPr lang="el-GR" sz="2800" dirty="0" smtClean="0"/>
              <a:t>μηνύματα. </a:t>
            </a:r>
            <a:endParaRPr lang="el-GR" sz="2800" dirty="0"/>
          </a:p>
          <a:p>
            <a:endParaRPr lang="el-GR" sz="2800" dirty="0" smtClean="0"/>
          </a:p>
          <a:p>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p14="http://schemas.microsoft.com/office/powerpoint/2010/main" val="704122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94148"/>
            <a:ext cx="9093200" cy="940966"/>
          </a:xfrm>
        </p:spPr>
        <p:txBody>
          <a:bodyPr>
            <a:noAutofit/>
          </a:bodyPr>
          <a:lstStyle/>
          <a:p>
            <a:r>
              <a:rPr lang="el-GR" altLang="el-GR" sz="3600" dirty="0"/>
              <a:t>Η επικοινωνία με τον ασθενή που έχει πρόβλημα </a:t>
            </a:r>
            <a:r>
              <a:rPr lang="el-GR" altLang="el-GR" sz="3600" dirty="0" smtClean="0"/>
              <a:t>ακοής (γ)</a:t>
            </a:r>
            <a:endParaRPr lang="en-US" sz="2000" b="0" dirty="0"/>
          </a:p>
        </p:txBody>
      </p:sp>
      <p:sp>
        <p:nvSpPr>
          <p:cNvPr id="9" name="Θέση περιεχομένου 8"/>
          <p:cNvSpPr>
            <a:spLocks noGrp="1"/>
          </p:cNvSpPr>
          <p:nvPr>
            <p:ph idx="1"/>
            <p:custDataLst>
              <p:tags r:id="rId3"/>
            </p:custDataLst>
          </p:nvPr>
        </p:nvSpPr>
        <p:spPr>
          <a:xfrm>
            <a:off x="323528" y="1304544"/>
            <a:ext cx="8363272" cy="2351139"/>
          </a:xfrm>
        </p:spPr>
        <p:txBody>
          <a:bodyPr>
            <a:noAutofit/>
          </a:bodyPr>
          <a:lstStyle/>
          <a:p>
            <a:r>
              <a:rPr lang="el-GR" sz="2800" dirty="0"/>
              <a:t>Χρησιμοποιήστε σύντομες, απλές προτάσεις. </a:t>
            </a:r>
          </a:p>
          <a:p>
            <a:r>
              <a:rPr lang="el-GR" sz="2800" dirty="0"/>
              <a:t>Αν ο ασθενής δεν καταλαβαίνει διατυπώστε με άλλες λέξεις την </a:t>
            </a:r>
            <a:r>
              <a:rPr lang="el-GR" sz="2800" dirty="0" smtClean="0"/>
              <a:t>πρόταση.</a:t>
            </a:r>
            <a:endParaRPr lang="el-GR" sz="2800" dirty="0"/>
          </a:p>
          <a:p>
            <a:r>
              <a:rPr lang="el-GR" sz="2800" dirty="0"/>
              <a:t>Χρησιμοποιήστε σε κάθε πρόταση ένα ρήμα ή ένα υποκείμενο. </a:t>
            </a:r>
            <a:endParaRPr lang="el-GR" sz="2800" dirty="0" smtClean="0"/>
          </a:p>
          <a:p>
            <a:r>
              <a:rPr lang="el-GR" sz="2800" dirty="0" smtClean="0"/>
              <a:t>Δώστε </a:t>
            </a:r>
            <a:r>
              <a:rPr lang="el-GR" sz="2800" dirty="0"/>
              <a:t>χρόνο στον ασθενή να </a:t>
            </a:r>
            <a:r>
              <a:rPr lang="el-GR" sz="2800" dirty="0" smtClean="0"/>
              <a:t>απαντήσει.</a:t>
            </a:r>
            <a:endParaRPr lang="el-GR" sz="2800" dirty="0"/>
          </a:p>
          <a:p>
            <a:r>
              <a:rPr lang="el-GR" sz="2800" dirty="0"/>
              <a:t>Ζητήστε από τον ασθενή να αναφέρει αυτά που του είπατε για να διαπιστώσετε ότι ο ασθενής έχει κατανοήσει σημαντικές </a:t>
            </a:r>
            <a:r>
              <a:rPr lang="el-GR" sz="2800" dirty="0" smtClean="0"/>
              <a:t>πληροφορίες.</a:t>
            </a:r>
            <a:endParaRPr lang="el-GR" sz="2800" dirty="0"/>
          </a:p>
          <a:p>
            <a:endParaRPr lang="el-GR" sz="2800" dirty="0" smtClean="0"/>
          </a:p>
          <a:p>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p14="http://schemas.microsoft.com/office/powerpoint/2010/main" val="23164128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94148"/>
            <a:ext cx="9093200" cy="940966"/>
          </a:xfrm>
        </p:spPr>
        <p:txBody>
          <a:bodyPr>
            <a:noAutofit/>
          </a:bodyPr>
          <a:lstStyle/>
          <a:p>
            <a:r>
              <a:rPr lang="el-GR" altLang="el-GR" sz="3600" dirty="0"/>
              <a:t>Η επικοινωνία με ηλικιωμένο άτομο</a:t>
            </a:r>
            <a:endParaRPr lang="en-US" sz="2000" b="0" dirty="0"/>
          </a:p>
        </p:txBody>
      </p:sp>
      <p:sp>
        <p:nvSpPr>
          <p:cNvPr id="9" name="Θέση περιεχομένου 8"/>
          <p:cNvSpPr>
            <a:spLocks noGrp="1"/>
          </p:cNvSpPr>
          <p:nvPr>
            <p:ph idx="1"/>
            <p:custDataLst>
              <p:tags r:id="rId3"/>
            </p:custDataLst>
          </p:nvPr>
        </p:nvSpPr>
        <p:spPr>
          <a:xfrm>
            <a:off x="323528" y="1304544"/>
            <a:ext cx="8363272" cy="2351139"/>
          </a:xfrm>
        </p:spPr>
        <p:txBody>
          <a:bodyPr>
            <a:noAutofit/>
          </a:bodyPr>
          <a:lstStyle/>
          <a:p>
            <a:r>
              <a:rPr lang="el-GR" sz="2800" dirty="0"/>
              <a:t>Βεβαιωθείτε πως έχετε την προσοχή </a:t>
            </a:r>
            <a:r>
              <a:rPr lang="el-GR" sz="2800" dirty="0" smtClean="0"/>
              <a:t>του.</a:t>
            </a:r>
            <a:endParaRPr lang="el-GR" sz="2800" dirty="0"/>
          </a:p>
          <a:p>
            <a:r>
              <a:rPr lang="el-GR" sz="2800" dirty="0"/>
              <a:t>Ελαχιστοποιήστε τα εξωτερικά </a:t>
            </a:r>
            <a:r>
              <a:rPr lang="el-GR" sz="2800" dirty="0" smtClean="0"/>
              <a:t>ερεθίσματα.</a:t>
            </a:r>
            <a:endParaRPr lang="el-GR" sz="2800" dirty="0"/>
          </a:p>
          <a:p>
            <a:r>
              <a:rPr lang="el-GR" sz="2800" dirty="0"/>
              <a:t>Παρουσιάστε μία – μία τις </a:t>
            </a:r>
            <a:r>
              <a:rPr lang="el-GR" sz="2800" dirty="0" smtClean="0"/>
              <a:t>ιδέες.</a:t>
            </a:r>
            <a:endParaRPr lang="el-GR" sz="2800" dirty="0"/>
          </a:p>
          <a:p>
            <a:r>
              <a:rPr lang="el-GR" sz="2800" dirty="0"/>
              <a:t>Μην αναγκάζετε το άτομο να λάβει βιαστικά αποφάσεις, διότι προκαλείτε </a:t>
            </a:r>
            <a:r>
              <a:rPr lang="el-GR" sz="2800" dirty="0" smtClean="0"/>
              <a:t>σύγχυση</a:t>
            </a:r>
          </a:p>
          <a:p>
            <a:r>
              <a:rPr lang="el-GR" sz="2800" dirty="0" smtClean="0"/>
              <a:t>Να </a:t>
            </a:r>
            <a:r>
              <a:rPr lang="el-GR" sz="2800" dirty="0"/>
              <a:t>ελέγχετε εάν το μήνυμα έχει κατανοηθεί</a:t>
            </a:r>
          </a:p>
          <a:p>
            <a:r>
              <a:rPr lang="el-GR" sz="2800" dirty="0"/>
              <a:t>Δώστε μόνο μία οδηγία σε μία πρόταση</a:t>
            </a:r>
          </a:p>
          <a:p>
            <a:r>
              <a:rPr lang="el-GR" sz="2800" dirty="0"/>
              <a:t>Περιμένετε να σας απαντήσουν πριν διατυπώσετε και άλλη ερώτηση.</a:t>
            </a:r>
          </a:p>
          <a:p>
            <a:endParaRPr lang="el-GR" sz="2800" dirty="0"/>
          </a:p>
          <a:p>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3897146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94148"/>
            <a:ext cx="9093200" cy="940966"/>
          </a:xfrm>
        </p:spPr>
        <p:txBody>
          <a:bodyPr>
            <a:noAutofit/>
          </a:bodyPr>
          <a:lstStyle/>
          <a:p>
            <a:r>
              <a:rPr lang="el-GR" altLang="el-GR" sz="3600" dirty="0"/>
              <a:t>Η επικοινωνία με τα παιδιά</a:t>
            </a:r>
            <a:endParaRPr lang="en-US" sz="2000" b="0" dirty="0"/>
          </a:p>
        </p:txBody>
      </p:sp>
      <p:sp>
        <p:nvSpPr>
          <p:cNvPr id="9" name="Θέση περιεχομένου 8"/>
          <p:cNvSpPr>
            <a:spLocks noGrp="1"/>
          </p:cNvSpPr>
          <p:nvPr>
            <p:ph idx="1"/>
            <p:custDataLst>
              <p:tags r:id="rId3"/>
            </p:custDataLst>
          </p:nvPr>
        </p:nvSpPr>
        <p:spPr>
          <a:xfrm>
            <a:off x="107504" y="1052736"/>
            <a:ext cx="9036496" cy="2351139"/>
          </a:xfrm>
        </p:spPr>
        <p:txBody>
          <a:bodyPr>
            <a:noAutofit/>
          </a:bodyPr>
          <a:lstStyle/>
          <a:p>
            <a:r>
              <a:rPr lang="el-GR" sz="2300" dirty="0"/>
              <a:t>Πρέπει να λαμβάνεται υπόψη η ηλικία του </a:t>
            </a:r>
            <a:r>
              <a:rPr lang="el-GR" sz="2300" dirty="0" smtClean="0"/>
              <a:t>παιδιού.</a:t>
            </a:r>
            <a:endParaRPr lang="el-GR" sz="2300" dirty="0"/>
          </a:p>
          <a:p>
            <a:r>
              <a:rPr lang="el-GR" sz="2300" dirty="0"/>
              <a:t>Οι απότομες κινήσεις και χειρονομίες μπορεί να φοβίσουν το </a:t>
            </a:r>
            <a:r>
              <a:rPr lang="el-GR" sz="2300" dirty="0" smtClean="0"/>
              <a:t>παιδί.</a:t>
            </a:r>
            <a:endParaRPr lang="el-GR" sz="2300" dirty="0"/>
          </a:p>
          <a:p>
            <a:r>
              <a:rPr lang="el-GR" sz="2300" dirty="0"/>
              <a:t>Προσεγγίστε τα παιδιά κοιτάζοντάς τα στα </a:t>
            </a:r>
            <a:r>
              <a:rPr lang="el-GR" sz="2300" dirty="0" smtClean="0"/>
              <a:t>μάτια.</a:t>
            </a:r>
            <a:endParaRPr lang="el-GR" sz="2300" dirty="0"/>
          </a:p>
          <a:p>
            <a:r>
              <a:rPr lang="el-GR" sz="2300" dirty="0"/>
              <a:t>Χρησιμοποιήστε ήρεμη, γαλήνια και φιλική φωνή όταν επικοινωνείτε. </a:t>
            </a:r>
            <a:endParaRPr lang="el-GR" sz="2300" dirty="0" smtClean="0"/>
          </a:p>
          <a:p>
            <a:r>
              <a:rPr lang="el-GR" sz="2300" dirty="0" smtClean="0"/>
              <a:t>Χρησιμοποιήστε </a:t>
            </a:r>
            <a:r>
              <a:rPr lang="el-GR" sz="2300" dirty="0"/>
              <a:t>απλές και σύντομες </a:t>
            </a:r>
            <a:r>
              <a:rPr lang="el-GR" sz="2300" dirty="0" smtClean="0"/>
              <a:t>προτάσεις.</a:t>
            </a:r>
            <a:endParaRPr lang="el-GR" sz="2300" dirty="0"/>
          </a:p>
          <a:p>
            <a:r>
              <a:rPr lang="el-GR" sz="2300" dirty="0"/>
              <a:t>Δώστε τις αναγκαίες εξηγήσεις </a:t>
            </a:r>
            <a:r>
              <a:rPr lang="el-GR" sz="2300" dirty="0" smtClean="0"/>
              <a:t>.</a:t>
            </a:r>
            <a:endParaRPr lang="el-GR" sz="2300" dirty="0"/>
          </a:p>
          <a:p>
            <a:r>
              <a:rPr lang="el-GR" sz="2300" dirty="0"/>
              <a:t>Ακούστε τους φόβους και τις ανησυχίες του </a:t>
            </a:r>
            <a:r>
              <a:rPr lang="el-GR" sz="2300" dirty="0" smtClean="0"/>
              <a:t>παιδιού.</a:t>
            </a:r>
            <a:endParaRPr lang="el-GR" sz="2300" dirty="0"/>
          </a:p>
          <a:p>
            <a:r>
              <a:rPr lang="el-GR" sz="2300" dirty="0"/>
              <a:t>Χρησιμοποιήστε την ενεργητική </a:t>
            </a:r>
            <a:r>
              <a:rPr lang="el-GR" sz="2300" dirty="0" smtClean="0"/>
              <a:t>ακρόαση.</a:t>
            </a:r>
            <a:endParaRPr lang="el-GR" sz="2300" dirty="0"/>
          </a:p>
          <a:p>
            <a:r>
              <a:rPr lang="el-GR" sz="2300" dirty="0"/>
              <a:t>Μην διακόπτετε, δείξτε </a:t>
            </a:r>
            <a:r>
              <a:rPr lang="el-GR" sz="2300" dirty="0" smtClean="0"/>
              <a:t>αποδοχή.</a:t>
            </a:r>
            <a:endParaRPr lang="el-GR" sz="2300" dirty="0"/>
          </a:p>
          <a:p>
            <a:r>
              <a:rPr lang="el-GR" sz="2300" dirty="0"/>
              <a:t>Αποφύγετε τις συμβουλές, να είστε </a:t>
            </a:r>
            <a:r>
              <a:rPr lang="el-GR" sz="2300" dirty="0" smtClean="0"/>
              <a:t>ειλικρινείς.</a:t>
            </a:r>
            <a:endParaRPr lang="el-GR" sz="2300" dirty="0"/>
          </a:p>
          <a:p>
            <a:endParaRPr lang="el-GR" sz="2300" dirty="0"/>
          </a:p>
          <a:p>
            <a:endParaRPr lang="el-GR" sz="23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11665862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504055" y="260648"/>
            <a:ext cx="8028384" cy="940966"/>
          </a:xfrm>
        </p:spPr>
        <p:txBody>
          <a:bodyPr>
            <a:noAutofit/>
          </a:bodyPr>
          <a:lstStyle/>
          <a:p>
            <a:r>
              <a:rPr lang="el-GR" altLang="el-GR" sz="3600" dirty="0"/>
              <a:t>Η επικοινωνία με ανθρώπους διαφορετικής κουλτούρας</a:t>
            </a:r>
            <a:endParaRPr lang="en-US" sz="2000" b="0" dirty="0"/>
          </a:p>
        </p:txBody>
      </p:sp>
      <p:sp>
        <p:nvSpPr>
          <p:cNvPr id="9" name="Θέση περιεχομένου 8"/>
          <p:cNvSpPr>
            <a:spLocks noGrp="1"/>
          </p:cNvSpPr>
          <p:nvPr>
            <p:ph idx="1"/>
            <p:custDataLst>
              <p:tags r:id="rId3"/>
            </p:custDataLst>
          </p:nvPr>
        </p:nvSpPr>
        <p:spPr>
          <a:xfrm>
            <a:off x="107504" y="1556792"/>
            <a:ext cx="9036496" cy="2351139"/>
          </a:xfrm>
        </p:spPr>
        <p:txBody>
          <a:bodyPr>
            <a:noAutofit/>
          </a:bodyPr>
          <a:lstStyle/>
          <a:p>
            <a:r>
              <a:rPr lang="el-GR" sz="2300" dirty="0"/>
              <a:t>Διευκρινίστε εάν το άτομο κατανοεί την Ελληνική </a:t>
            </a:r>
            <a:r>
              <a:rPr lang="el-GR" sz="2300" dirty="0" smtClean="0"/>
              <a:t>γλώσσα.</a:t>
            </a:r>
            <a:endParaRPr lang="el-GR" sz="2300" dirty="0"/>
          </a:p>
          <a:p>
            <a:r>
              <a:rPr lang="el-GR" sz="2300" dirty="0"/>
              <a:t>Χρησιμοποιήστε </a:t>
            </a:r>
            <a:r>
              <a:rPr lang="el-GR" sz="2300" dirty="0" smtClean="0"/>
              <a:t>διερμηνέα.</a:t>
            </a:r>
            <a:endParaRPr lang="el-GR" sz="2300" dirty="0"/>
          </a:p>
          <a:p>
            <a:r>
              <a:rPr lang="el-GR" sz="2300" dirty="0"/>
              <a:t>Σε ορισμένους πολιτισμούς δεν συνηθίζεται ένα ηλικιωμένο άτομο να δέχεται συμβουλές από ένα νεότερο </a:t>
            </a:r>
            <a:r>
              <a:rPr lang="el-GR" sz="2300" dirty="0" smtClean="0"/>
              <a:t>.</a:t>
            </a:r>
          </a:p>
          <a:p>
            <a:r>
              <a:rPr lang="el-GR" sz="2300" dirty="0"/>
              <a:t>Προσφέρεται έντυπο </a:t>
            </a:r>
            <a:r>
              <a:rPr lang="el-GR" sz="2300" dirty="0" smtClean="0"/>
              <a:t>υλικό.</a:t>
            </a:r>
            <a:endParaRPr lang="el-GR" sz="2300" dirty="0"/>
          </a:p>
          <a:p>
            <a:r>
              <a:rPr lang="el-GR" sz="2300" dirty="0"/>
              <a:t>Συμμορφωθείτε με τις προτιμήσεις του ασθενή όσον αφορά την οπτική επαφή και την απόσταση στο </a:t>
            </a:r>
            <a:r>
              <a:rPr lang="el-GR" sz="2300" dirty="0" smtClean="0"/>
              <a:t>χώρο.</a:t>
            </a:r>
            <a:endParaRPr lang="el-GR" sz="2300" dirty="0"/>
          </a:p>
          <a:p>
            <a:endParaRPr lang="el-GR" sz="2300" dirty="0"/>
          </a:p>
          <a:p>
            <a:endParaRPr lang="el-GR" sz="23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3475913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504055" y="260648"/>
            <a:ext cx="8028384" cy="940966"/>
          </a:xfrm>
        </p:spPr>
        <p:txBody>
          <a:bodyPr>
            <a:noAutofit/>
          </a:bodyPr>
          <a:lstStyle/>
          <a:p>
            <a:r>
              <a:rPr lang="el-GR" altLang="el-GR" sz="3600" dirty="0"/>
              <a:t>Η επικοινωνία με τα άλλα μέλη της ομάδας φροντίδας υγείας</a:t>
            </a:r>
            <a:endParaRPr lang="en-US" sz="2000" b="0" dirty="0"/>
          </a:p>
        </p:txBody>
      </p:sp>
      <p:sp>
        <p:nvSpPr>
          <p:cNvPr id="9" name="Θέση περιεχομένου 8"/>
          <p:cNvSpPr>
            <a:spLocks noGrp="1"/>
          </p:cNvSpPr>
          <p:nvPr>
            <p:ph idx="1"/>
            <p:custDataLst>
              <p:tags r:id="rId3"/>
            </p:custDataLst>
          </p:nvPr>
        </p:nvSpPr>
        <p:spPr>
          <a:xfrm>
            <a:off x="107504" y="1556792"/>
            <a:ext cx="9036496" cy="2351139"/>
          </a:xfrm>
        </p:spPr>
        <p:txBody>
          <a:bodyPr>
            <a:noAutofit/>
          </a:bodyPr>
          <a:lstStyle/>
          <a:p>
            <a:pPr marL="0" indent="0">
              <a:buNone/>
            </a:pPr>
            <a:r>
              <a:rPr lang="el-GR" sz="2800" dirty="0"/>
              <a:t>Συνήθως γίνεται με </a:t>
            </a:r>
            <a:r>
              <a:rPr lang="el-GR" sz="2800" dirty="0" smtClean="0"/>
              <a:t>ανάγνωση:</a:t>
            </a:r>
            <a:endParaRPr lang="el-GR" sz="2800" dirty="0"/>
          </a:p>
          <a:p>
            <a:pPr lvl="1"/>
            <a:r>
              <a:rPr lang="el-GR" dirty="0"/>
              <a:t>Των σημειώσεων των </a:t>
            </a:r>
            <a:r>
              <a:rPr lang="el-GR" dirty="0" smtClean="0"/>
              <a:t>νοσηλευτών.</a:t>
            </a:r>
            <a:endParaRPr lang="el-GR" dirty="0"/>
          </a:p>
          <a:p>
            <a:pPr lvl="1"/>
            <a:r>
              <a:rPr lang="el-GR" dirty="0"/>
              <a:t>Των οδηγιών των </a:t>
            </a:r>
            <a:r>
              <a:rPr lang="el-GR" dirty="0" smtClean="0"/>
              <a:t>ιατρών.</a:t>
            </a:r>
            <a:endParaRPr lang="el-GR" dirty="0"/>
          </a:p>
          <a:p>
            <a:pPr lvl="1"/>
            <a:r>
              <a:rPr lang="el-GR" dirty="0"/>
              <a:t>Των σημειώσεων του διαιτολόγο. </a:t>
            </a:r>
            <a:endParaRPr lang="el-GR" dirty="0" smtClean="0"/>
          </a:p>
          <a:p>
            <a:pPr lvl="1"/>
            <a:r>
              <a:rPr lang="el-GR" dirty="0" smtClean="0"/>
              <a:t>Των </a:t>
            </a:r>
            <a:r>
              <a:rPr lang="el-GR" dirty="0"/>
              <a:t>οδηγιών του </a:t>
            </a:r>
            <a:r>
              <a:rPr lang="el-GR" dirty="0" smtClean="0"/>
              <a:t>φυσιοθεραπευτή.</a:t>
            </a:r>
            <a:endParaRPr lang="el-GR" dirty="0"/>
          </a:p>
          <a:p>
            <a:pPr lvl="1"/>
            <a:r>
              <a:rPr lang="el-GR" dirty="0"/>
              <a:t>Της αναφοράς της </a:t>
            </a:r>
            <a:r>
              <a:rPr lang="el-GR" dirty="0" smtClean="0"/>
              <a:t>βάρδιας.</a:t>
            </a:r>
            <a:endParaRPr lang="el-GR" dirty="0"/>
          </a:p>
          <a:p>
            <a:pPr lvl="1"/>
            <a:r>
              <a:rPr lang="el-GR" dirty="0"/>
              <a:t>Των εγγράφων του μικροβιολογικού, του ακτινολογικού και των άλλων </a:t>
            </a:r>
            <a:r>
              <a:rPr lang="el-GR" dirty="0" smtClean="0"/>
              <a:t>τμημάτων.</a:t>
            </a:r>
            <a:endParaRPr lang="el-GR" dirty="0"/>
          </a:p>
          <a:p>
            <a:pPr lvl="1"/>
            <a:endParaRPr lang="el-GR" dirty="0"/>
          </a:p>
          <a:p>
            <a:pPr lvl="1"/>
            <a:endParaRPr lang="el-GR" dirty="0" smtClean="0"/>
          </a:p>
          <a:p>
            <a:pPr lvl="1"/>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27861659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504055" y="260648"/>
            <a:ext cx="8028384" cy="940966"/>
          </a:xfrm>
        </p:spPr>
        <p:txBody>
          <a:bodyPr>
            <a:noAutofit/>
          </a:bodyPr>
          <a:lstStyle/>
          <a:p>
            <a:r>
              <a:rPr lang="el-GR" altLang="el-GR" sz="3600" dirty="0"/>
              <a:t>Η επικοινωνία μέσω ηλεκτρονικών υπολογιστών</a:t>
            </a:r>
            <a:endParaRPr lang="en-US" sz="2000" b="0" dirty="0"/>
          </a:p>
        </p:txBody>
      </p:sp>
      <p:sp>
        <p:nvSpPr>
          <p:cNvPr id="9" name="Θέση περιεχομένου 8"/>
          <p:cNvSpPr>
            <a:spLocks noGrp="1"/>
          </p:cNvSpPr>
          <p:nvPr>
            <p:ph idx="1"/>
            <p:custDataLst>
              <p:tags r:id="rId3"/>
            </p:custDataLst>
          </p:nvPr>
        </p:nvSpPr>
        <p:spPr>
          <a:xfrm>
            <a:off x="107504" y="1556792"/>
            <a:ext cx="9036496" cy="2351139"/>
          </a:xfrm>
        </p:spPr>
        <p:txBody>
          <a:bodyPr>
            <a:noAutofit/>
          </a:bodyPr>
          <a:lstStyle/>
          <a:p>
            <a:pPr marL="0" indent="0">
              <a:buNone/>
            </a:pPr>
            <a:r>
              <a:rPr lang="el-GR" sz="2400" dirty="0"/>
              <a:t>Ο ηλεκτρονικός υπολογιστής χρησιμοποιείται για:</a:t>
            </a:r>
          </a:p>
          <a:p>
            <a:r>
              <a:rPr lang="el-GR" sz="2400" dirty="0"/>
              <a:t>Μετάδοση αιτημάτων για φυσικοθεραπείες, ακτινολογικές  και άλλες </a:t>
            </a:r>
            <a:r>
              <a:rPr lang="el-GR" sz="2400" dirty="0" smtClean="0"/>
              <a:t>εξετάσεις.</a:t>
            </a:r>
            <a:endParaRPr lang="el-GR" sz="2400" dirty="0"/>
          </a:p>
          <a:p>
            <a:r>
              <a:rPr lang="el-GR" sz="2400" dirty="0"/>
              <a:t>Μετάδοση των οδηγιών του ιατρού για τη φαρμακευτική αγωγή </a:t>
            </a:r>
            <a:r>
              <a:rPr lang="el-GR" sz="2400" dirty="0" smtClean="0"/>
              <a:t>.</a:t>
            </a:r>
          </a:p>
          <a:p>
            <a:r>
              <a:rPr lang="el-GR" sz="2400" dirty="0"/>
              <a:t>Προμήθεια υλικών για τους </a:t>
            </a:r>
            <a:r>
              <a:rPr lang="el-GR" sz="2400" dirty="0" smtClean="0"/>
              <a:t>ασθενείς.</a:t>
            </a:r>
            <a:endParaRPr lang="el-GR" sz="2400" dirty="0"/>
          </a:p>
          <a:p>
            <a:r>
              <a:rPr lang="el-GR" sz="2400" dirty="0"/>
              <a:t>Επικοινωνία μεταξύ των μελών της θεραπευτικής </a:t>
            </a:r>
            <a:r>
              <a:rPr lang="el-GR" sz="2400" dirty="0" smtClean="0"/>
              <a:t>ομάδας.</a:t>
            </a:r>
            <a:endParaRPr lang="el-GR" sz="2400" dirty="0"/>
          </a:p>
          <a:p>
            <a:r>
              <a:rPr lang="el-GR" sz="2400" dirty="0"/>
              <a:t>Επικοινωνία μεταξύ φορέων φροντίδας </a:t>
            </a:r>
            <a:r>
              <a:rPr lang="el-GR" sz="2400" dirty="0" smtClean="0"/>
              <a:t>υγείας.</a:t>
            </a:r>
            <a:endParaRPr lang="el-GR" sz="2400" dirty="0"/>
          </a:p>
          <a:p>
            <a:r>
              <a:rPr lang="el-GR" sz="2400" dirty="0"/>
              <a:t>Παράδοση της αναφοράς  στο τέλος της </a:t>
            </a:r>
            <a:r>
              <a:rPr lang="el-GR" sz="2400" dirty="0" smtClean="0"/>
              <a:t>βάρδιας.</a:t>
            </a:r>
            <a:endParaRPr lang="el-GR" sz="2400" dirty="0"/>
          </a:p>
          <a:p>
            <a:endParaRPr lang="el-GR" sz="2400" dirty="0"/>
          </a:p>
          <a:p>
            <a:endParaRPr lang="el-GR" sz="2400" dirty="0"/>
          </a:p>
        </p:txBody>
      </p:sp>
      <p:pic>
        <p:nvPicPr>
          <p:cNvPr id="6" name="Εικόνα 5"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457200" y="5915576"/>
            <a:ext cx="576065" cy="651438"/>
          </a:xfrm>
          <a:prstGeom prst="rect">
            <a:avLst/>
          </a:prstGeom>
          <a:scene3d>
            <a:camera prst="isometricOffAxis1Right"/>
            <a:lightRig rig="threePt" dir="t"/>
          </a:scene3d>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993361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504055" y="260648"/>
            <a:ext cx="8028384" cy="940966"/>
          </a:xfrm>
        </p:spPr>
        <p:txBody>
          <a:bodyPr>
            <a:noAutofit/>
          </a:bodyPr>
          <a:lstStyle/>
          <a:p>
            <a:r>
              <a:rPr lang="el-GR" altLang="el-GR" sz="3600" dirty="0"/>
              <a:t>Αναφορά στο τέλος της βάρδιας</a:t>
            </a:r>
            <a:endParaRPr lang="en-US" sz="2000" b="0" dirty="0"/>
          </a:p>
        </p:txBody>
      </p:sp>
      <p:sp>
        <p:nvSpPr>
          <p:cNvPr id="9" name="Θέση περιεχομένου 8"/>
          <p:cNvSpPr>
            <a:spLocks noGrp="1"/>
          </p:cNvSpPr>
          <p:nvPr>
            <p:ph idx="1"/>
            <p:custDataLst>
              <p:tags r:id="rId3"/>
            </p:custDataLst>
          </p:nvPr>
        </p:nvSpPr>
        <p:spPr>
          <a:xfrm>
            <a:off x="107504" y="1556792"/>
            <a:ext cx="9036496" cy="2351139"/>
          </a:xfrm>
        </p:spPr>
        <p:txBody>
          <a:bodyPr>
            <a:noAutofit/>
          </a:bodyPr>
          <a:lstStyle/>
          <a:p>
            <a:pPr>
              <a:buFont typeface="Wingdings" panose="05000000000000000000" pitchFamily="2" charset="2"/>
              <a:buChar char="q"/>
            </a:pPr>
            <a:r>
              <a:rPr lang="el-GR" sz="2800" dirty="0"/>
              <a:t>Συνήθως γίνεται κατά την επίσκεψη στους ασθενείς στο τέλος της </a:t>
            </a:r>
            <a:r>
              <a:rPr lang="el-GR" sz="2800" dirty="0" smtClean="0"/>
              <a:t>βάρδιας.</a:t>
            </a:r>
            <a:endParaRPr lang="el-GR" sz="2800" dirty="0"/>
          </a:p>
          <a:p>
            <a:pPr>
              <a:buFont typeface="Wingdings" panose="05000000000000000000" pitchFamily="2" charset="2"/>
              <a:buChar char="q"/>
            </a:pPr>
            <a:r>
              <a:rPr lang="el-GR" sz="2800" dirty="0"/>
              <a:t>Μια πλήρης αναφορά για κάθε ασθενή θα πρέπει να διαρκεί 1-3 </a:t>
            </a:r>
            <a:r>
              <a:rPr lang="el-GR" sz="2800" dirty="0" smtClean="0"/>
              <a:t>λεπτά.</a:t>
            </a:r>
          </a:p>
          <a:p>
            <a:pPr>
              <a:buFont typeface="Wingdings" panose="05000000000000000000" pitchFamily="2" charset="2"/>
              <a:buChar char="q"/>
            </a:pPr>
            <a:r>
              <a:rPr lang="el-GR" sz="2800" dirty="0"/>
              <a:t>Απαιτείται </a:t>
            </a:r>
            <a:r>
              <a:rPr lang="el-GR" sz="2800" dirty="0" smtClean="0"/>
              <a:t>εξάσκηση.</a:t>
            </a:r>
            <a:endParaRPr lang="el-GR" sz="2800" dirty="0"/>
          </a:p>
          <a:p>
            <a:pPr>
              <a:buFont typeface="Wingdings" panose="05000000000000000000" pitchFamily="2" charset="2"/>
              <a:buChar char="q"/>
            </a:pPr>
            <a:r>
              <a:rPr lang="el-GR" sz="2800" dirty="0"/>
              <a:t>Παρέχονται μόνο οι σημαντικές </a:t>
            </a:r>
            <a:r>
              <a:rPr lang="el-GR" sz="2800" dirty="0" smtClean="0"/>
              <a:t>πληροφορίες.</a:t>
            </a:r>
            <a:endParaRPr lang="el-GR" sz="2800" dirty="0"/>
          </a:p>
          <a:p>
            <a:pPr>
              <a:buFont typeface="Wingdings" panose="05000000000000000000" pitchFamily="2" charset="2"/>
              <a:buChar char="q"/>
            </a:pPr>
            <a:r>
              <a:rPr lang="el-GR" sz="2800" dirty="0"/>
              <a:t>Οι πληροφορίες μπορεί να καταγραφούν σε κασέτα ή να παρουσιαστούν στο νοσηλευτικό </a:t>
            </a:r>
            <a:r>
              <a:rPr lang="el-GR" sz="2800" dirty="0" smtClean="0"/>
              <a:t>προσωπικό.</a:t>
            </a:r>
            <a:endParaRPr lang="el-GR" sz="2800" dirty="0"/>
          </a:p>
          <a:p>
            <a:pPr>
              <a:buFont typeface="Wingdings" panose="05000000000000000000" pitchFamily="2" charset="2"/>
              <a:buChar char="q"/>
            </a:pPr>
            <a:endParaRPr lang="el-GR" sz="2800" dirty="0"/>
          </a:p>
          <a:p>
            <a:pPr>
              <a:buFont typeface="Wingdings" panose="05000000000000000000" pitchFamily="2" charset="2"/>
              <a:buChar char="q"/>
            </a:pP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4544407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504055" y="260648"/>
            <a:ext cx="8028384" cy="940966"/>
          </a:xfrm>
        </p:spPr>
        <p:txBody>
          <a:bodyPr>
            <a:noAutofit/>
          </a:bodyPr>
          <a:lstStyle/>
          <a:p>
            <a:r>
              <a:rPr lang="el-GR" altLang="el-GR" sz="3600" dirty="0"/>
              <a:t>Ενημέρωση του Ιατρού</a:t>
            </a:r>
            <a:endParaRPr lang="en-US" sz="2000" b="0" dirty="0"/>
          </a:p>
        </p:txBody>
      </p:sp>
      <p:sp>
        <p:nvSpPr>
          <p:cNvPr id="9" name="Θέση περιεχομένου 8"/>
          <p:cNvSpPr>
            <a:spLocks noGrp="1"/>
          </p:cNvSpPr>
          <p:nvPr>
            <p:ph idx="1"/>
            <p:custDataLst>
              <p:tags r:id="rId3"/>
            </p:custDataLst>
          </p:nvPr>
        </p:nvSpPr>
        <p:spPr>
          <a:xfrm>
            <a:off x="107504" y="1386889"/>
            <a:ext cx="9036496" cy="2351139"/>
          </a:xfrm>
        </p:spPr>
        <p:txBody>
          <a:bodyPr>
            <a:noAutofit/>
          </a:bodyPr>
          <a:lstStyle/>
          <a:p>
            <a:pPr marL="0" indent="0">
              <a:buNone/>
            </a:pPr>
            <a:r>
              <a:rPr lang="el-GR" sz="2400" dirty="0"/>
              <a:t>Κατά την ενημέρωση του ιατρού θα πρέπει να έχετε τις παρακάτω τρέχουσες πληροφορίες που αφορούν τον ασθενή:</a:t>
            </a:r>
          </a:p>
          <a:p>
            <a:pPr>
              <a:buFont typeface="Wingdings" panose="05000000000000000000" pitchFamily="2" charset="2"/>
              <a:buChar char="q"/>
            </a:pPr>
            <a:r>
              <a:rPr lang="el-GR" sz="2400" dirty="0"/>
              <a:t>Τελευταία αξιολόγηση των ζωτικών </a:t>
            </a:r>
            <a:r>
              <a:rPr lang="el-GR" sz="2400" dirty="0" smtClean="0"/>
              <a:t>σημείων.</a:t>
            </a:r>
            <a:endParaRPr lang="el-GR" sz="2400" dirty="0"/>
          </a:p>
          <a:p>
            <a:pPr>
              <a:buFont typeface="Wingdings" panose="05000000000000000000" pitchFamily="2" charset="2"/>
              <a:buChar char="q"/>
            </a:pPr>
            <a:r>
              <a:rPr lang="el-GR" sz="2400" dirty="0"/>
              <a:t>Σχετικές εργαστηριακές </a:t>
            </a:r>
            <a:r>
              <a:rPr lang="el-GR" sz="2400" dirty="0" smtClean="0"/>
              <a:t>εξετάσεις.</a:t>
            </a:r>
            <a:endParaRPr lang="el-GR" sz="2400" dirty="0"/>
          </a:p>
          <a:p>
            <a:pPr>
              <a:buFont typeface="Wingdings" panose="05000000000000000000" pitchFamily="2" charset="2"/>
              <a:buChar char="q"/>
            </a:pPr>
            <a:r>
              <a:rPr lang="el-GR" sz="2400" dirty="0"/>
              <a:t>Πληροφορίες για τη </a:t>
            </a:r>
            <a:r>
              <a:rPr lang="el-GR" sz="2400" dirty="0" smtClean="0"/>
              <a:t>διούρηση.</a:t>
            </a:r>
            <a:endParaRPr lang="el-GR" sz="2400" dirty="0"/>
          </a:p>
          <a:p>
            <a:pPr>
              <a:buFont typeface="Wingdings" panose="05000000000000000000" pitchFamily="2" charset="2"/>
              <a:buChar char="q"/>
            </a:pPr>
            <a:r>
              <a:rPr lang="el-GR" sz="2400" dirty="0"/>
              <a:t>Πληροφορίες για τη φαρμακευτική </a:t>
            </a:r>
            <a:r>
              <a:rPr lang="el-GR" sz="2400" dirty="0" smtClean="0"/>
              <a:t>αγωγή.</a:t>
            </a:r>
            <a:endParaRPr lang="el-GR" sz="2400" dirty="0"/>
          </a:p>
          <a:p>
            <a:pPr>
              <a:buFont typeface="Wingdings" panose="05000000000000000000" pitchFamily="2" charset="2"/>
              <a:buChar char="q"/>
            </a:pPr>
            <a:r>
              <a:rPr lang="el-GR" sz="2400" dirty="0"/>
              <a:t>Διάγραμμα </a:t>
            </a:r>
            <a:r>
              <a:rPr lang="el-GR" sz="2400" dirty="0" smtClean="0"/>
              <a:t>νοσηλείας.</a:t>
            </a:r>
            <a:endParaRPr lang="el-GR" sz="2400" dirty="0"/>
          </a:p>
          <a:p>
            <a:pPr>
              <a:buFont typeface="Wingdings" panose="05000000000000000000" pitchFamily="2" charset="2"/>
              <a:buChar char="q"/>
            </a:pPr>
            <a:r>
              <a:rPr lang="el-GR" sz="2400" dirty="0"/>
              <a:t>Πληροφορίες για τυχόν αλλεργίες που έχει ο </a:t>
            </a:r>
            <a:r>
              <a:rPr lang="el-GR" sz="2400" dirty="0" smtClean="0"/>
              <a:t>ασθενής.</a:t>
            </a:r>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11614796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504055" y="260648"/>
            <a:ext cx="8028384" cy="940966"/>
          </a:xfrm>
        </p:spPr>
        <p:txBody>
          <a:bodyPr>
            <a:noAutofit/>
          </a:bodyPr>
          <a:lstStyle/>
          <a:p>
            <a:r>
              <a:rPr lang="el-GR" altLang="el-GR" sz="3600" dirty="0"/>
              <a:t>Μεταβίβαση Οδηγιών</a:t>
            </a:r>
            <a:endParaRPr lang="en-US" sz="2000" b="0" dirty="0"/>
          </a:p>
        </p:txBody>
      </p:sp>
      <p:sp>
        <p:nvSpPr>
          <p:cNvPr id="9" name="Θέση περιεχομένου 8"/>
          <p:cNvSpPr>
            <a:spLocks noGrp="1"/>
          </p:cNvSpPr>
          <p:nvPr>
            <p:ph idx="1"/>
            <p:custDataLst>
              <p:tags r:id="rId3"/>
            </p:custDataLst>
          </p:nvPr>
        </p:nvSpPr>
        <p:spPr>
          <a:xfrm>
            <a:off x="107504" y="1386889"/>
            <a:ext cx="9036496" cy="2351139"/>
          </a:xfrm>
        </p:spPr>
        <p:txBody>
          <a:bodyPr>
            <a:noAutofit/>
          </a:bodyPr>
          <a:lstStyle/>
          <a:p>
            <a:r>
              <a:rPr lang="el-GR" sz="2400" dirty="0"/>
              <a:t>Δώστε σαφή και περιεκτικά </a:t>
            </a:r>
            <a:r>
              <a:rPr lang="el-GR" sz="2400" dirty="0" smtClean="0"/>
              <a:t>μηνύματα.</a:t>
            </a:r>
            <a:endParaRPr lang="el-GR" sz="2400" dirty="0"/>
          </a:p>
          <a:p>
            <a:r>
              <a:rPr lang="el-GR" sz="2400" dirty="0"/>
              <a:t>Ακούστε προσεκτικά μέσα από την αμφίδρομη επικοινωνία τους </a:t>
            </a:r>
            <a:r>
              <a:rPr lang="el-GR" sz="2400" dirty="0" smtClean="0"/>
              <a:t>άλλους.</a:t>
            </a:r>
            <a:endParaRPr lang="el-GR" sz="2400" dirty="0"/>
          </a:p>
          <a:p>
            <a:r>
              <a:rPr lang="el-GR" sz="2400" dirty="0"/>
              <a:t>Κατά την ανάθεση της εργασίας αναφέρετε το επιθυμητό αποτέλεσμα και το σχετικό </a:t>
            </a:r>
            <a:r>
              <a:rPr lang="el-GR" sz="2400" dirty="0" smtClean="0"/>
              <a:t>χρονοδιάγραμμα.</a:t>
            </a:r>
          </a:p>
          <a:p>
            <a:r>
              <a:rPr lang="el-GR" sz="2400" dirty="0"/>
              <a:t>Ρωτήστε το άτομο εάν υπάρχουν απορίες σχετικά με την εργασία που του </a:t>
            </a:r>
            <a:r>
              <a:rPr lang="el-GR" sz="2400" dirty="0" smtClean="0"/>
              <a:t>αναθέσατε.</a:t>
            </a:r>
            <a:endParaRPr lang="el-GR" sz="2400" dirty="0"/>
          </a:p>
          <a:p>
            <a:r>
              <a:rPr lang="el-GR" sz="2400" dirty="0"/>
              <a:t>Ζητήστε από το άτομο να σας αναφέρει συνοπτικά τι έχει κατανοήσει σχετικά με την εργασία που του έχει ανατεθεί.</a:t>
            </a:r>
          </a:p>
          <a:p>
            <a:endParaRPr lang="el-GR" sz="2400" dirty="0"/>
          </a:p>
          <a:p>
            <a:endParaRPr lang="el-GR" sz="24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7978365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504055" y="260648"/>
            <a:ext cx="8028384" cy="940966"/>
          </a:xfrm>
        </p:spPr>
        <p:txBody>
          <a:bodyPr>
            <a:noAutofit/>
          </a:bodyPr>
          <a:lstStyle/>
          <a:p>
            <a:r>
              <a:rPr lang="el-GR" altLang="el-GR" sz="3600" dirty="0"/>
              <a:t>Επικοινωνώντας στο σπίτι και στην Κοινότητα </a:t>
            </a:r>
            <a:endParaRPr lang="en-US" sz="2000" b="0" dirty="0"/>
          </a:p>
        </p:txBody>
      </p:sp>
      <p:sp>
        <p:nvSpPr>
          <p:cNvPr id="9" name="Θέση περιεχομένου 8"/>
          <p:cNvSpPr>
            <a:spLocks noGrp="1"/>
          </p:cNvSpPr>
          <p:nvPr>
            <p:ph idx="1"/>
            <p:custDataLst>
              <p:tags r:id="rId3"/>
            </p:custDataLst>
          </p:nvPr>
        </p:nvSpPr>
        <p:spPr>
          <a:xfrm>
            <a:off x="120204" y="2603412"/>
            <a:ext cx="9036496" cy="2351139"/>
          </a:xfrm>
        </p:spPr>
        <p:txBody>
          <a:bodyPr>
            <a:noAutofit/>
          </a:bodyPr>
          <a:lstStyle/>
          <a:p>
            <a:r>
              <a:rPr lang="el-GR" sz="3600" dirty="0"/>
              <a:t>Η επιδέξια επικοινωνία  μέσω του τηλεφώνου είναι πολύ σημαντική σε όλους τους τομείς της κοινοτικής </a:t>
            </a:r>
            <a:r>
              <a:rPr lang="el-GR" sz="3600" dirty="0" smtClean="0"/>
              <a:t>νοσηλευτικής.</a:t>
            </a:r>
            <a:endParaRPr lang="el-GR" sz="36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33300321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26684558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67544" y="1833611"/>
            <a:ext cx="8229600" cy="4525963"/>
          </a:xfrm>
        </p:spPr>
        <p:txBody>
          <a:bodyPr>
            <a:normAutofit/>
          </a:bodyPr>
          <a:lstStyle/>
          <a:p>
            <a:pPr lvl="0"/>
            <a:r>
              <a:rPr lang="el-GR" sz="2800" dirty="0" smtClean="0"/>
              <a:t>..</a:t>
            </a:r>
            <a:endParaRPr lang="en-US" sz="2800" dirty="0" smtClean="0"/>
          </a:p>
          <a:p>
            <a:pPr lvl="0"/>
            <a:r>
              <a:rPr lang="el-GR" sz="2800" dirty="0" smtClean="0"/>
              <a:t>.</a:t>
            </a:r>
          </a:p>
          <a:p>
            <a:pPr lvl="0"/>
            <a:r>
              <a:rPr lang="el-GR" sz="2800" dirty="0" smtClean="0"/>
              <a:t>….</a:t>
            </a:r>
          </a:p>
          <a:p>
            <a:pPr lvl="0"/>
            <a:r>
              <a:rPr lang="el-GR" sz="2800" dirty="0" smtClean="0"/>
              <a:t>…</a:t>
            </a:r>
          </a:p>
          <a:p>
            <a:pPr lvl="0"/>
            <a:r>
              <a:rPr lang="el-GR" sz="2800" dirty="0" smtClean="0"/>
              <a:t>…   </a:t>
            </a:r>
            <a:endParaRPr lang="el-GR" sz="2800" dirty="0"/>
          </a:p>
        </p:txBody>
      </p:sp>
      <p:sp>
        <p:nvSpPr>
          <p:cNvPr id="5"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a:t>
            </a:r>
            <a:r>
              <a:rPr lang="el-GR" sz="1400" dirty="0" smtClean="0"/>
              <a:t>στη Νοσηλευτική </a:t>
            </a:r>
            <a:r>
              <a:rPr lang="el-GR" sz="1400" dirty="0"/>
              <a:t>Επιστήμη</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179512" y="1844824"/>
            <a:ext cx="8686800" cy="2588011"/>
          </a:xfrm>
        </p:spPr>
        <p:txBody>
          <a:bodyPr>
            <a:noAutofit/>
          </a:bodyPr>
          <a:lstStyle/>
          <a:p>
            <a:pPr lvl="1">
              <a:buFont typeface="Wingdings" pitchFamily="2" charset="2"/>
              <a:buChar char="§"/>
            </a:pPr>
            <a:r>
              <a:rPr lang="el-GR" sz="2400" dirty="0">
                <a:hlinkClick r:id="rId8" action="ppaction://hlinksldjump"/>
              </a:rPr>
              <a:t>Εμπόδια στην Αποτελεσματική Επικοινωνία.</a:t>
            </a:r>
            <a:endParaRPr lang="el-GR" sz="2400" dirty="0" smtClean="0">
              <a:hlinkClick r:id="rId8" action="ppaction://hlinksldjump"/>
            </a:endParaRPr>
          </a:p>
          <a:p>
            <a:pPr lvl="1">
              <a:buFont typeface="Wingdings" pitchFamily="2" charset="2"/>
              <a:buChar char="§"/>
            </a:pPr>
            <a:r>
              <a:rPr lang="el-GR" sz="2400" dirty="0" smtClean="0">
                <a:hlinkClick r:id="rId9" action="ppaction://hlinksldjump"/>
              </a:rPr>
              <a:t>Συνέντευξη</a:t>
            </a:r>
            <a:r>
              <a:rPr lang="el-GR" sz="2400" dirty="0" smtClean="0">
                <a:hlinkClick r:id="rId9" action="ppaction://hlinksldjump"/>
              </a:rPr>
              <a:t>.</a:t>
            </a:r>
            <a:endParaRPr lang="el-GR" sz="2400" dirty="0" smtClean="0">
              <a:hlinkClick r:id="rId8" action="ppaction://hlinksldjump"/>
            </a:endParaRPr>
          </a:p>
          <a:p>
            <a:pPr lvl="1">
              <a:buFont typeface="Wingdings" pitchFamily="2" charset="2"/>
              <a:buChar char="§"/>
            </a:pPr>
            <a:r>
              <a:rPr lang="el-GR" sz="2400" dirty="0">
                <a:hlinkClick r:id="rId10" action="ppaction://hlinksldjump"/>
              </a:rPr>
              <a:t>Χαρακτηριστικά του Νοσηλευτή </a:t>
            </a:r>
            <a:r>
              <a:rPr lang="el-GR" sz="2400" dirty="0" smtClean="0">
                <a:hlinkClick r:id="rId10" action="ppaction://hlinksldjump"/>
              </a:rPr>
              <a:t>.</a:t>
            </a:r>
            <a:endParaRPr lang="el-GR" sz="2400" dirty="0" smtClean="0"/>
          </a:p>
          <a:p>
            <a:pPr lvl="1">
              <a:buFont typeface="Wingdings" pitchFamily="2" charset="2"/>
              <a:buChar char="§"/>
            </a:pPr>
            <a:r>
              <a:rPr lang="el-GR" altLang="el-GR" sz="2400" dirty="0">
                <a:hlinkClick r:id="rId11" action="ppaction://hlinksldjump"/>
              </a:rPr>
              <a:t>Νοσηλευτικές </a:t>
            </a:r>
            <a:r>
              <a:rPr lang="el-GR" altLang="el-GR" sz="2400" dirty="0" smtClean="0">
                <a:hlinkClick r:id="rId11" action="ppaction://hlinksldjump"/>
              </a:rPr>
              <a:t>Διαγνώσεις</a:t>
            </a:r>
            <a:r>
              <a:rPr lang="el-GR" altLang="el-GR" sz="2400" dirty="0" smtClean="0"/>
              <a:t>.</a:t>
            </a:r>
          </a:p>
          <a:p>
            <a:pPr lvl="1">
              <a:buFont typeface="Wingdings" pitchFamily="2" charset="2"/>
              <a:buChar char="§"/>
            </a:pPr>
            <a:r>
              <a:rPr lang="el-GR" altLang="el-GR" sz="2400" dirty="0">
                <a:hlinkClick r:id="rId12" action="ppaction://hlinksldjump"/>
              </a:rPr>
              <a:t>Ενημέρωση του </a:t>
            </a:r>
            <a:r>
              <a:rPr lang="el-GR" altLang="el-GR" sz="2400" dirty="0" smtClean="0">
                <a:hlinkClick r:id="rId12" action="ppaction://hlinksldjump"/>
              </a:rPr>
              <a:t>Ιατρού – Αναφορά</a:t>
            </a:r>
            <a:r>
              <a:rPr lang="el-GR" altLang="el-GR" sz="2400" dirty="0" smtClean="0"/>
              <a:t>.</a:t>
            </a:r>
          </a:p>
          <a:p>
            <a:pPr lvl="1">
              <a:buFont typeface="Wingdings" pitchFamily="2" charset="2"/>
              <a:buChar char="§"/>
            </a:pPr>
            <a:endParaRPr lang="el-GR" sz="2400" dirty="0" smtClean="0"/>
          </a:p>
          <a:p>
            <a:pPr lvl="1">
              <a:buFont typeface="Wingdings" pitchFamily="2" charset="2"/>
              <a:buChar char="§"/>
            </a:pPr>
            <a:endParaRPr lang="el-GR" sz="2400" dirty="0" smtClean="0"/>
          </a:p>
          <a:p>
            <a:pPr marL="457200" lvl="1" indent="0">
              <a:buNone/>
            </a:pPr>
            <a:endParaRPr lang="fi-FI" sz="2400" dirty="0"/>
          </a:p>
          <a:p>
            <a:pPr marL="457200" lvl="1" indent="0">
              <a:buNone/>
            </a:pPr>
            <a:endParaRPr lang="el-GR" sz="2400" dirty="0" smtClean="0"/>
          </a:p>
        </p:txBody>
      </p:sp>
      <p:sp>
        <p:nvSpPr>
          <p:cNvPr id="5"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03447" y="2708920"/>
            <a:ext cx="8229600" cy="940966"/>
          </a:xfrm>
        </p:spPr>
        <p:txBody>
          <a:bodyPr>
            <a:noAutofit/>
          </a:bodyPr>
          <a:lstStyle/>
          <a:p>
            <a:r>
              <a:rPr lang="el-GR" altLang="el-GR" dirty="0"/>
              <a:t>ΕΠΙΚΟΙΝΩΝΙΑ </a:t>
            </a:r>
            <a:br>
              <a:rPr lang="el-GR" altLang="el-GR" dirty="0"/>
            </a:br>
            <a:r>
              <a:rPr lang="el-GR" altLang="el-GR" dirty="0"/>
              <a:t>ΜΕΡΟΣ </a:t>
            </a:r>
            <a:r>
              <a:rPr lang="el-GR" altLang="el-GR" dirty="0" smtClean="0"/>
              <a:t>ΔΕΥΤΕΡΟ</a:t>
            </a:r>
            <a:endParaRPr lang="en-US" sz="2800" b="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Εμπόδια στην Αποτελεσματική Επικοινωνία</a:t>
            </a:r>
            <a:endParaRPr lang="en-US" sz="2800" b="0" dirty="0"/>
          </a:p>
        </p:txBody>
      </p:sp>
      <p:sp>
        <p:nvSpPr>
          <p:cNvPr id="9" name="Θέση περιεχομένου 8"/>
          <p:cNvSpPr>
            <a:spLocks noGrp="1"/>
          </p:cNvSpPr>
          <p:nvPr>
            <p:ph idx="1"/>
            <p:custDataLst>
              <p:tags r:id="rId3"/>
            </p:custDataLst>
          </p:nvPr>
        </p:nvSpPr>
        <p:spPr>
          <a:xfrm>
            <a:off x="323528" y="1386889"/>
            <a:ext cx="8363272" cy="2351139"/>
          </a:xfrm>
        </p:spPr>
        <p:txBody>
          <a:bodyPr>
            <a:noAutofit/>
          </a:bodyPr>
          <a:lstStyle/>
          <a:p>
            <a:r>
              <a:rPr lang="el-GR" dirty="0"/>
              <a:t>Αλλαγή </a:t>
            </a:r>
            <a:r>
              <a:rPr lang="el-GR" dirty="0" smtClean="0"/>
              <a:t>θέματος.</a:t>
            </a:r>
            <a:endParaRPr lang="el-GR" dirty="0"/>
          </a:p>
          <a:p>
            <a:r>
              <a:rPr lang="el-GR" dirty="0"/>
              <a:t>Ψευδής </a:t>
            </a:r>
            <a:r>
              <a:rPr lang="el-GR" dirty="0" smtClean="0"/>
              <a:t>καθησυχασμός.</a:t>
            </a:r>
            <a:endParaRPr lang="el-GR" dirty="0"/>
          </a:p>
          <a:p>
            <a:r>
              <a:rPr lang="el-GR" dirty="0" smtClean="0"/>
              <a:t>Συμβουλές.</a:t>
            </a:r>
            <a:endParaRPr lang="el-GR" dirty="0"/>
          </a:p>
          <a:p>
            <a:r>
              <a:rPr lang="el-GR" dirty="0"/>
              <a:t>Αμυντικά </a:t>
            </a:r>
            <a:r>
              <a:rPr lang="el-GR" dirty="0" smtClean="0"/>
              <a:t>Σχόλια.</a:t>
            </a:r>
            <a:endParaRPr lang="el-GR" dirty="0"/>
          </a:p>
          <a:p>
            <a:r>
              <a:rPr lang="el-GR" dirty="0"/>
              <a:t>Ερωτήσεις από περιέργεια ή Ερωτήσεις με ανακριτικό </a:t>
            </a:r>
            <a:r>
              <a:rPr lang="el-GR" dirty="0" smtClean="0"/>
              <a:t>ύφος.</a:t>
            </a:r>
            <a:endParaRPr lang="el-GR" dirty="0"/>
          </a:p>
          <a:p>
            <a:r>
              <a:rPr lang="el-GR" dirty="0"/>
              <a:t>Τυποποιημένες </a:t>
            </a:r>
            <a:r>
              <a:rPr lang="el-GR" dirty="0" smtClean="0"/>
              <a:t>εκφράσεις.</a:t>
            </a:r>
            <a:endParaRPr lang="el-GR" dirty="0"/>
          </a:p>
          <a:p>
            <a:r>
              <a:rPr lang="el-GR" dirty="0"/>
              <a:t>Παθητική </a:t>
            </a:r>
            <a:r>
              <a:rPr lang="el-GR" dirty="0" smtClean="0"/>
              <a:t>Ακρόαση.</a:t>
            </a: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666828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Αλλαγή Θέματος</a:t>
            </a:r>
            <a:endParaRPr lang="en-US" sz="2800" b="0" dirty="0"/>
          </a:p>
        </p:txBody>
      </p:sp>
      <p:sp>
        <p:nvSpPr>
          <p:cNvPr id="9" name="Θέση περιεχομένου 8"/>
          <p:cNvSpPr>
            <a:spLocks noGrp="1"/>
          </p:cNvSpPr>
          <p:nvPr>
            <p:ph idx="1"/>
            <p:custDataLst>
              <p:tags r:id="rId3"/>
            </p:custDataLst>
          </p:nvPr>
        </p:nvSpPr>
        <p:spPr>
          <a:xfrm>
            <a:off x="323528" y="1386889"/>
            <a:ext cx="8363272" cy="2351139"/>
          </a:xfrm>
        </p:spPr>
        <p:txBody>
          <a:bodyPr>
            <a:noAutofit/>
          </a:bodyPr>
          <a:lstStyle/>
          <a:p>
            <a:pPr marL="0" indent="0">
              <a:buNone/>
            </a:pPr>
            <a:r>
              <a:rPr lang="el-GR" dirty="0"/>
              <a:t>Η αλλαγή θέματος εκφράζει:</a:t>
            </a:r>
          </a:p>
          <a:p>
            <a:r>
              <a:rPr lang="el-GR" dirty="0" smtClean="0"/>
              <a:t>Δυσανασχέτηση.</a:t>
            </a:r>
            <a:endParaRPr lang="el-GR" dirty="0"/>
          </a:p>
          <a:p>
            <a:r>
              <a:rPr lang="el-GR" dirty="0"/>
              <a:t>Έλλειψη </a:t>
            </a:r>
            <a:r>
              <a:rPr lang="el-GR" dirty="0" smtClean="0"/>
              <a:t>ενδιαφέροντος.</a:t>
            </a:r>
            <a:endParaRPr lang="el-GR" dirty="0"/>
          </a:p>
          <a:p>
            <a:r>
              <a:rPr lang="el-GR" dirty="0" smtClean="0"/>
              <a:t>Άγχος.</a:t>
            </a:r>
            <a:endParaRPr lang="el-GR" dirty="0"/>
          </a:p>
          <a:p>
            <a:r>
              <a:rPr lang="el-GR" dirty="0"/>
              <a:t>Προσπάθεια αποφυγής των προβλημάτων του </a:t>
            </a:r>
            <a:r>
              <a:rPr lang="el-GR" dirty="0" smtClean="0"/>
              <a:t>ασθενή.</a:t>
            </a:r>
            <a:endParaRPr lang="el-GR" dirty="0"/>
          </a:p>
          <a:p>
            <a:r>
              <a:rPr lang="el-GR" dirty="0"/>
              <a:t>Άρνηση της επιθυμίας του ασθενή να εκφράσει τα συναισθήματά </a:t>
            </a:r>
            <a:r>
              <a:rPr lang="el-GR" dirty="0" smtClean="0"/>
              <a:t>του.</a:t>
            </a: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3372333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altLang="el-GR" dirty="0"/>
              <a:t>Ψευδής Καθησυχασμός</a:t>
            </a:r>
            <a:endParaRPr lang="en-US" sz="2800" b="0" dirty="0"/>
          </a:p>
        </p:txBody>
      </p:sp>
      <p:sp>
        <p:nvSpPr>
          <p:cNvPr id="9" name="Θέση περιεχομένου 8"/>
          <p:cNvSpPr>
            <a:spLocks noGrp="1"/>
          </p:cNvSpPr>
          <p:nvPr>
            <p:ph idx="1"/>
            <p:custDataLst>
              <p:tags r:id="rId3"/>
            </p:custDataLst>
          </p:nvPr>
        </p:nvSpPr>
        <p:spPr>
          <a:xfrm>
            <a:off x="323528" y="1386889"/>
            <a:ext cx="8363272" cy="2351139"/>
          </a:xfrm>
        </p:spPr>
        <p:txBody>
          <a:bodyPr>
            <a:noAutofit/>
          </a:bodyPr>
          <a:lstStyle/>
          <a:p>
            <a:pPr>
              <a:buFont typeface="Wingdings" panose="05000000000000000000" pitchFamily="2" charset="2"/>
              <a:buChar char="ü"/>
            </a:pPr>
            <a:r>
              <a:rPr lang="el-GR" dirty="0"/>
              <a:t>Καταστρέφει την εμπιστοσύνη, διότι δεν βασίζεται σε πραγματικά </a:t>
            </a:r>
            <a:r>
              <a:rPr lang="el-GR" dirty="0" smtClean="0"/>
              <a:t>στοιχεία.</a:t>
            </a:r>
            <a:endParaRPr lang="el-GR" dirty="0"/>
          </a:p>
          <a:p>
            <a:pPr>
              <a:buFont typeface="Wingdings" panose="05000000000000000000" pitchFamily="2" charset="2"/>
              <a:buChar char="ü"/>
            </a:pPr>
            <a:r>
              <a:rPr lang="el-GR" dirty="0"/>
              <a:t>« Μην ανησυχείτε, όλα θα πάνε καλά </a:t>
            </a:r>
            <a:r>
              <a:rPr lang="el-GR" dirty="0" smtClean="0"/>
              <a:t>».</a:t>
            </a:r>
            <a:endParaRPr lang="el-GR" dirty="0"/>
          </a:p>
          <a:p>
            <a:pPr>
              <a:buFont typeface="Wingdings" panose="05000000000000000000" pitchFamily="2" charset="2"/>
              <a:buChar char="ü"/>
            </a:pPr>
            <a:r>
              <a:rPr lang="el-GR" dirty="0"/>
              <a:t>Δηλώνει ότι δεν ενδιαφέρεστε για τα πραγματικά αισθήματα και τους φόβους του </a:t>
            </a:r>
            <a:r>
              <a:rPr lang="el-GR" dirty="0" smtClean="0"/>
              <a:t>ασθενή.</a:t>
            </a:r>
            <a:endParaRPr lang="el-GR" dirty="0"/>
          </a:p>
          <a:p>
            <a:pPr>
              <a:buFont typeface="Wingdings" panose="05000000000000000000" pitchFamily="2" charset="2"/>
              <a:buChar char="ü"/>
            </a:pPr>
            <a:r>
              <a:rPr lang="el-GR" dirty="0"/>
              <a:t>Η σωστή ενημέρωση και η ρεαλιστική προσέγγιση βοηθούν στη διατήρηση </a:t>
            </a:r>
            <a:r>
              <a:rPr lang="el-GR" dirty="0" smtClean="0"/>
              <a:t>εμπιστοσύνης.</a:t>
            </a:r>
            <a:endParaRPr lang="el-GR"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στη Νοσηλευτική Επιστήμη</a:t>
            </a:r>
            <a:endParaRPr lang="en-US" sz="1400" dirty="0"/>
          </a:p>
          <a:p>
            <a:pPr algn="ct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17353737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Greek"/>
  <p:tag name="ZHAW.ACCESSIBILITYADDIN.CHECKTIMEDATE" val="22/4/2015 5:48:15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1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2.xml><?xml version="1.0" encoding="utf-8"?>
<p:tagLst xmlns:a="http://schemas.openxmlformats.org/drawingml/2006/main" xmlns:r="http://schemas.openxmlformats.org/officeDocument/2006/relationships" xmlns:p="http://schemas.openxmlformats.org/presentationml/2006/main">
  <p:tag name="ZHAW.ACCESSIBILITYADDIN.READINGORDER" val="2,6,14,"/>
</p:tagLst>
</file>

<file path=ppt/tags/tag1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6.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8,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READINGORDER" val="22,9,6,8,24,"/>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BE5060ED-52B9-4683-AF49-311E5AE95681}">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3353</TotalTime>
  <Words>1929</Words>
  <Application>Microsoft Office PowerPoint</Application>
  <PresentationFormat>Προβολή στην οθόνη (4:3)</PresentationFormat>
  <Paragraphs>332</Paragraphs>
  <Slides>37</Slides>
  <Notes>37</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37</vt:i4>
      </vt:variant>
    </vt:vector>
  </HeadingPairs>
  <TitlesOfParts>
    <vt:vector size="41" baseType="lpstr">
      <vt:lpstr>Arial</vt:lpstr>
      <vt:lpstr>Calibri</vt:lpstr>
      <vt:lpstr>Wingdings</vt:lpstr>
      <vt:lpstr>Θέμα του Office</vt:lpstr>
      <vt:lpstr>Εισαγωγή στη                     Νοσηλευτική Επιστήμη</vt:lpstr>
      <vt:lpstr>Άδειες Χρήσης</vt:lpstr>
      <vt:lpstr>Χρηματοδότηση</vt:lpstr>
      <vt:lpstr>Σκοποί  ενότητας</vt:lpstr>
      <vt:lpstr>Περιεχόμενα ενότητας</vt:lpstr>
      <vt:lpstr>ΕΠΙΚΟΙΝΩΝΙΑ  ΜΕΡΟΣ ΔΕΥΤΕΡΟ</vt:lpstr>
      <vt:lpstr>Εμπόδια στην Αποτελεσματική Επικοινωνία</vt:lpstr>
      <vt:lpstr>Αλλαγή Θέματος</vt:lpstr>
      <vt:lpstr>Ψευδής Καθησυχασμός</vt:lpstr>
      <vt:lpstr>Παροχή Συμβουλών</vt:lpstr>
      <vt:lpstr>Αμυντικά  Σχόλια</vt:lpstr>
      <vt:lpstr>Ερωτήσεις από περιέργεια ή Ερωτήσεις με ανακριτικό ύφος </vt:lpstr>
      <vt:lpstr>Τυποποιημένες Εκφράσεις</vt:lpstr>
      <vt:lpstr>Παθητική Ακρόαση </vt:lpstr>
      <vt:lpstr>Συνέντευξη</vt:lpstr>
      <vt:lpstr>Διαδικασία Συνέντευξης (α)</vt:lpstr>
      <vt:lpstr>Διαδικασία Συνέντευξης (β)</vt:lpstr>
      <vt:lpstr>Χαρακτηριστικά του Νοσηλευτή που διευκολύνουν τη θεραπευτική σχέση είναι:</vt:lpstr>
      <vt:lpstr>Ενσυναίσθηση</vt:lpstr>
      <vt:lpstr>Μη επικριτική στάση</vt:lpstr>
      <vt:lpstr>Η διατήρηση της ελπίδας</vt:lpstr>
      <vt:lpstr>Αξιολόγηση της ικανότητας λεκτικής επικοινωνίας του ασθενή</vt:lpstr>
      <vt:lpstr>Νοσηλευτικές Διαγνώσεις για ασθενείς με πρόβλημα επικοινωνίας</vt:lpstr>
      <vt:lpstr>Η επικοινωνία με τον ασθενή που έχει πρόβλημα ακοής (α)</vt:lpstr>
      <vt:lpstr>Η επικοινωνία με τον ασθενή που έχει πρόβλημα ακοής (β)</vt:lpstr>
      <vt:lpstr>Η επικοινωνία με τον ασθενή που έχει πρόβλημα ακοής (γ)</vt:lpstr>
      <vt:lpstr>Η επικοινωνία με ηλικιωμένο άτομο</vt:lpstr>
      <vt:lpstr>Η επικοινωνία με τα παιδιά</vt:lpstr>
      <vt:lpstr>Η επικοινωνία με ανθρώπους διαφορετικής κουλτούρας</vt:lpstr>
      <vt:lpstr>Η επικοινωνία με τα άλλα μέλη της ομάδας φροντίδας υγείας</vt:lpstr>
      <vt:lpstr>Η επικοινωνία μέσω ηλεκτρονικών υπολογιστών</vt:lpstr>
      <vt:lpstr>Αναφορά στο τέλος της βάρδιας</vt:lpstr>
      <vt:lpstr>Ενημέρωση του Ιατρού</vt:lpstr>
      <vt:lpstr>Μεταβίβαση Οδηγιών</vt:lpstr>
      <vt:lpstr>Επικοινωνώντας στο σπίτι και στην Κοινότητα </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                     Νοσηλευτική Επιστήμη</dc:title>
  <cp:lastModifiedBy>Tilemahos Stilianos</cp:lastModifiedBy>
  <cp:revision>2</cp:revision>
  <dcterms:created xsi:type="dcterms:W3CDTF">2014-04-07T11:24:35Z</dcterms:created>
  <dcterms:modified xsi:type="dcterms:W3CDTF">2015-04-22T14:48:17Z</dcterms:modified>
</cp:coreProperties>
</file>