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320" r:id="rId4"/>
    <p:sldId id="321" r:id="rId5"/>
    <p:sldId id="322" r:id="rId6"/>
    <p:sldId id="323" r:id="rId7"/>
    <p:sldId id="324" r:id="rId8"/>
    <p:sldId id="325" r:id="rId9"/>
    <p:sldId id="326" r:id="rId10"/>
    <p:sldId id="327" r:id="rId11"/>
    <p:sldId id="328" r:id="rId12"/>
    <p:sldId id="329" r:id="rId13"/>
    <p:sldId id="330" r:id="rId14"/>
    <p:sldId id="331" r:id="rId15"/>
    <p:sldId id="332" r:id="rId16"/>
    <p:sldId id="333" r:id="rId17"/>
    <p:sldId id="334" r:id="rId18"/>
    <p:sldId id="335" r:id="rId19"/>
    <p:sldId id="336" r:id="rId20"/>
    <p:sldId id="337" r:id="rId21"/>
    <p:sldId id="338" r:id="rId22"/>
    <p:sldId id="339" r:id="rId23"/>
    <p:sldId id="340" r:id="rId2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590-219A-4978-9544-0C3A2505CC14}" type="datetimeFigureOut">
              <a:rPr lang="el-GR" smtClean="0"/>
              <a:pPr/>
              <a:t>4/7/2015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14C-83E6-49C5-9032-412E5A3265F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590-219A-4978-9544-0C3A2505CC14}" type="datetimeFigureOut">
              <a:rPr lang="el-GR" smtClean="0"/>
              <a:pPr/>
              <a:t>4/7/2015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14C-83E6-49C5-9032-412E5A3265F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590-219A-4978-9544-0C3A2505CC14}" type="datetimeFigureOut">
              <a:rPr lang="el-GR" smtClean="0"/>
              <a:pPr/>
              <a:t>4/7/2015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14C-83E6-49C5-9032-412E5A3265F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590-219A-4978-9544-0C3A2505CC14}" type="datetimeFigureOut">
              <a:rPr lang="el-GR" smtClean="0"/>
              <a:pPr/>
              <a:t>4/7/2015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14C-83E6-49C5-9032-412E5A3265F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590-219A-4978-9544-0C3A2505CC14}" type="datetimeFigureOut">
              <a:rPr lang="el-GR" smtClean="0"/>
              <a:pPr/>
              <a:t>4/7/2015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14C-83E6-49C5-9032-412E5A3265F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590-219A-4978-9544-0C3A2505CC14}" type="datetimeFigureOut">
              <a:rPr lang="el-GR" smtClean="0"/>
              <a:pPr/>
              <a:t>4/7/2015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14C-83E6-49C5-9032-412E5A3265F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590-219A-4978-9544-0C3A2505CC14}" type="datetimeFigureOut">
              <a:rPr lang="el-GR" smtClean="0"/>
              <a:pPr/>
              <a:t>4/7/2015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14C-83E6-49C5-9032-412E5A3265F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590-219A-4978-9544-0C3A2505CC14}" type="datetimeFigureOut">
              <a:rPr lang="el-GR" smtClean="0"/>
              <a:pPr/>
              <a:t>4/7/2015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14C-83E6-49C5-9032-412E5A3265F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590-219A-4978-9544-0C3A2505CC14}" type="datetimeFigureOut">
              <a:rPr lang="el-GR" smtClean="0"/>
              <a:pPr/>
              <a:t>4/7/2015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14C-83E6-49C5-9032-412E5A3265F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590-219A-4978-9544-0C3A2505CC14}" type="datetimeFigureOut">
              <a:rPr lang="el-GR" smtClean="0"/>
              <a:pPr/>
              <a:t>4/7/2015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14C-83E6-49C5-9032-412E5A3265F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1B590-219A-4978-9544-0C3A2505CC14}" type="datetimeFigureOut">
              <a:rPr lang="el-GR" smtClean="0"/>
              <a:pPr/>
              <a:t>4/7/2015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614C-83E6-49C5-9032-412E5A3265F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1B590-219A-4978-9544-0C3A2505CC14}" type="datetimeFigureOut">
              <a:rPr lang="el-GR" smtClean="0"/>
              <a:pPr/>
              <a:t>4/7/2015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A614C-83E6-49C5-9032-412E5A3265F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71472" y="4214818"/>
            <a:ext cx="7772400" cy="1000131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Ενότητα </a:t>
            </a:r>
            <a:r>
              <a:rPr lang="en-US" b="1" dirty="0" smtClean="0"/>
              <a:t>1</a:t>
            </a:r>
            <a:r>
              <a:rPr lang="el-GR" b="1" dirty="0" smtClean="0"/>
              <a:t>_</a:t>
            </a:r>
            <a:r>
              <a:rPr lang="en-US" b="1" dirty="0" smtClean="0"/>
              <a:t>1</a:t>
            </a:r>
            <a:r>
              <a:rPr lang="el-GR" b="1" dirty="0" smtClean="0"/>
              <a:t/>
            </a:r>
            <a:br>
              <a:rPr lang="el-GR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l-GR" b="1" dirty="0" smtClean="0"/>
              <a:t> ΤΟ ΘΕΣΜΙΚΟ ΠΛΑΙΣΙΟ ΑΞΙΟΛΟΓΗΣΗΣ ΤΟΥ ΕΚΠΑΙΔΕΥΤΙΚΟΥ ΕΡΓΟΥ ΣΤΗΝ ΕΛΛΑΔΑ</a:t>
            </a:r>
            <a:br>
              <a:rPr lang="el-GR" b="1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000100" y="285728"/>
            <a:ext cx="7286676" cy="971560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Τίτλος μαθήματος: </a:t>
            </a:r>
          </a:p>
          <a:p>
            <a:r>
              <a:rPr lang="el-GR" sz="4800" dirty="0" smtClean="0"/>
              <a:t>Εκπαιδευτική αξιολόγηση</a:t>
            </a:r>
            <a:endParaRPr lang="el-GR" sz="4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428604"/>
            <a:ext cx="8715404" cy="621508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/>
              <a:t>ΑΞΙΟΛΟΓΗΣΗ ΕΚΠΑΙΔΕΥΤΙΚΩΝ</a:t>
            </a:r>
            <a:br>
              <a:rPr lang="el-GR" b="1" dirty="0" smtClean="0"/>
            </a:br>
            <a:r>
              <a:rPr lang="el-GR" b="1" dirty="0" smtClean="0"/>
              <a:t>ΚΑΙ ΣΤΕΛΕΧΩΝ ΕΚΠΑΙΔΕΥΣΗΣ</a:t>
            </a:r>
            <a:r>
              <a:rPr lang="el-GR" b="1" u="sng" dirty="0" smtClean="0"/>
              <a:t/>
            </a:r>
            <a:br>
              <a:rPr lang="el-GR" b="1" u="sng" dirty="0" smtClean="0"/>
            </a:br>
            <a:r>
              <a:rPr lang="el-GR" b="1" u="sng" dirty="0" smtClean="0"/>
              <a:t>Προτεραιότητα</a:t>
            </a:r>
            <a:r>
              <a:rPr lang="el-GR" b="1" u="sng" dirty="0" smtClean="0"/>
              <a:t>:</a:t>
            </a:r>
          </a:p>
          <a:p>
            <a:pPr algn="ctr">
              <a:buNone/>
            </a:pPr>
            <a:endParaRPr lang="el-GR" b="1" u="sng" dirty="0" smtClean="0"/>
          </a:p>
          <a:p>
            <a:r>
              <a:rPr lang="el-GR" dirty="0" smtClean="0"/>
              <a:t>Εκπαιδευτικοί για μονιμοποίηση και υπηρεσιακή εξέλιξη</a:t>
            </a:r>
          </a:p>
          <a:p>
            <a:r>
              <a:rPr lang="el-GR" dirty="0" smtClean="0"/>
              <a:t>Εκπαιδευτικοί υπό κρίση για στελέχη εκπαίδευσης</a:t>
            </a:r>
          </a:p>
          <a:p>
            <a:r>
              <a:rPr lang="el-GR" dirty="0" smtClean="0"/>
              <a:t>Στελέχη της εκπαίδευσης</a:t>
            </a:r>
          </a:p>
          <a:p>
            <a:r>
              <a:rPr lang="el-GR" dirty="0" smtClean="0"/>
              <a:t>Όσοι εκπαιδευτικοί επιθυμούν να αξιολογηθούν</a:t>
            </a:r>
          </a:p>
          <a:p>
            <a:r>
              <a:rPr lang="el-GR" dirty="0" smtClean="0"/>
              <a:t>«Κάθε άλλη περίπτωση που ήθελε κριθεί αναγκαία»…</a:t>
            </a:r>
          </a:p>
          <a:p>
            <a:pPr algn="ctr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428604"/>
            <a:ext cx="8715404" cy="621508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u="sng" dirty="0" smtClean="0"/>
              <a:t>Περιοδικότητα:</a:t>
            </a:r>
            <a:br>
              <a:rPr lang="el-GR" u="sng" dirty="0" smtClean="0"/>
            </a:br>
            <a:r>
              <a:rPr lang="el-GR" u="sng" dirty="0" smtClean="0"/>
              <a:t>υπό μονιμοποίηση εκπαιδευτικοί: αξιολογική έκθεση την πρώτη </a:t>
            </a:r>
            <a:r>
              <a:rPr lang="el-GR" u="sng" dirty="0" smtClean="0"/>
              <a:t>διετία</a:t>
            </a:r>
          </a:p>
          <a:p>
            <a:pPr algn="ctr">
              <a:buNone/>
            </a:pPr>
            <a:endParaRPr lang="el-GR" u="sng" dirty="0" smtClean="0"/>
          </a:p>
          <a:p>
            <a:r>
              <a:rPr lang="el-GR" dirty="0" smtClean="0"/>
              <a:t>μέχρι 14 έτη υπηρεσίας: ανά </a:t>
            </a:r>
            <a:r>
              <a:rPr lang="el-GR" u="sng" dirty="0" smtClean="0"/>
              <a:t>τριετία</a:t>
            </a:r>
          </a:p>
          <a:p>
            <a:r>
              <a:rPr lang="el-GR" dirty="0" smtClean="0"/>
              <a:t>από 15 μέχρι 26 έτη: ανά 4 έτη</a:t>
            </a:r>
          </a:p>
          <a:p>
            <a:r>
              <a:rPr lang="el-GR" dirty="0" smtClean="0"/>
              <a:t>από 26 μέχρι 35 έτη: ανά 5 έτη</a:t>
            </a:r>
          </a:p>
          <a:p>
            <a:r>
              <a:rPr lang="el-GR" dirty="0" smtClean="0"/>
              <a:t>στελέχη της εκπαίδευσης: ανά διετία</a:t>
            </a:r>
          </a:p>
          <a:p>
            <a:pPr algn="ctr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428604"/>
            <a:ext cx="8715404" cy="6215082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l-GR" b="1" dirty="0" smtClean="0"/>
              <a:t>ΑΞΙΟΛΟΓΗΣΗ ΕΚΠΑΙΔΕΥΤΙΚΟΥ</a:t>
            </a:r>
            <a:br>
              <a:rPr lang="el-GR" b="1" dirty="0" smtClean="0"/>
            </a:br>
            <a:endParaRPr lang="el-GR" b="1" dirty="0" smtClean="0"/>
          </a:p>
          <a:p>
            <a:r>
              <a:rPr lang="el-GR" b="1" u="sng" dirty="0" smtClean="0"/>
              <a:t>1. Από  τον Σχολικό Σύμβουλο (κλίμακα 0-100):</a:t>
            </a:r>
          </a:p>
          <a:p>
            <a:r>
              <a:rPr lang="el-GR" dirty="0" smtClean="0"/>
              <a:t>Επιστημονική συγκρότηση και δραστηριότητα του εκπαιδευτικού</a:t>
            </a:r>
          </a:p>
          <a:p>
            <a:r>
              <a:rPr lang="el-GR" dirty="0" smtClean="0"/>
              <a:t>Παιδαγωγική – διδακτική ικανότητα/ δραστηριότητα</a:t>
            </a:r>
          </a:p>
          <a:p>
            <a:endParaRPr lang="el-GR" dirty="0" smtClean="0"/>
          </a:p>
          <a:p>
            <a:r>
              <a:rPr lang="el-GR" dirty="0" smtClean="0"/>
              <a:t>Τουλάχιστον 3 επισκέψεις</a:t>
            </a:r>
          </a:p>
          <a:p>
            <a:r>
              <a:rPr lang="el-GR" dirty="0" smtClean="0"/>
              <a:t>Ενημέρωση από πριν για τις επισκέψεις</a:t>
            </a:r>
          </a:p>
          <a:p>
            <a:r>
              <a:rPr lang="el-GR" dirty="0" smtClean="0"/>
              <a:t>Συνεργασία τουλάχιστον για ένα διδακτικό έτος</a:t>
            </a:r>
          </a:p>
          <a:p>
            <a:r>
              <a:rPr lang="el-GR" dirty="0" smtClean="0"/>
              <a:t>2</a:t>
            </a:r>
            <a:r>
              <a:rPr lang="el-GR" u="sng" dirty="0" smtClean="0"/>
              <a:t>. Από τον Διευθυντή του σχολείου (0-100):</a:t>
            </a:r>
          </a:p>
          <a:p>
            <a:pPr lvl="1"/>
            <a:r>
              <a:rPr lang="el-GR" dirty="0" smtClean="0"/>
              <a:t>Ανάληψη πρωτοβουλιών</a:t>
            </a:r>
          </a:p>
          <a:p>
            <a:pPr lvl="1"/>
            <a:r>
              <a:rPr lang="el-GR" dirty="0" smtClean="0"/>
              <a:t>Παιδαγωγική συμπεριφορά εκπαιδευτικού (αυταρχικός, υπερπροστατευτικός – </a:t>
            </a:r>
            <a:r>
              <a:rPr lang="el-GR" dirty="0" err="1" smtClean="0"/>
              <a:t>συμμε</a:t>
            </a:r>
            <a:r>
              <a:rPr lang="el-GR" dirty="0" smtClean="0"/>
              <a:t>-</a:t>
            </a:r>
            <a:r>
              <a:rPr lang="el-GR" dirty="0" err="1" smtClean="0"/>
              <a:t>τοχή</a:t>
            </a:r>
            <a:r>
              <a:rPr lang="el-GR" dirty="0" smtClean="0"/>
              <a:t> μαθητών στη σχολική ζωή κ.λπ.)</a:t>
            </a:r>
          </a:p>
          <a:p>
            <a:pPr lvl="1"/>
            <a:r>
              <a:rPr lang="el-GR" dirty="0" smtClean="0"/>
              <a:t>Συνεργασία με γονείς, μαθητές, συναδέλφους</a:t>
            </a:r>
          </a:p>
          <a:p>
            <a:pPr lvl="1"/>
            <a:r>
              <a:rPr lang="el-GR" dirty="0" smtClean="0"/>
              <a:t>Συνέπεια – υπευθυνότητα (ωράριο)</a:t>
            </a:r>
          </a:p>
          <a:p>
            <a:pPr algn="ctr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428604"/>
            <a:ext cx="8715404" cy="621508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b="1" dirty="0" smtClean="0"/>
              <a:t>Τελική ποσοτική αποτίμηση: </a:t>
            </a:r>
            <a:endParaRPr lang="el-GR" b="1" dirty="0" smtClean="0"/>
          </a:p>
          <a:p>
            <a:pPr algn="ctr">
              <a:buNone/>
            </a:pPr>
            <a:endParaRPr lang="el-GR" b="1" dirty="0" smtClean="0"/>
          </a:p>
          <a:p>
            <a:r>
              <a:rPr lang="el-GR" dirty="0" smtClean="0"/>
              <a:t>80 ή 70% παιδαγωγικό διδακτικό έργο (Σχ. Σύμβουλος)</a:t>
            </a:r>
          </a:p>
          <a:p>
            <a:endParaRPr lang="el-GR" dirty="0" smtClean="0"/>
          </a:p>
          <a:p>
            <a:r>
              <a:rPr lang="el-GR" dirty="0" smtClean="0"/>
              <a:t>20 ή 30% επαγγελματικό διοικητικό έργο (Διευθυντής) </a:t>
            </a:r>
          </a:p>
          <a:p>
            <a:endParaRPr lang="el-GR" dirty="0" smtClean="0"/>
          </a:p>
          <a:p>
            <a:r>
              <a:rPr lang="el-GR" dirty="0" smtClean="0"/>
              <a:t>Προαιρετική υποβολή </a:t>
            </a:r>
            <a:r>
              <a:rPr lang="el-GR" u="sng" dirty="0" smtClean="0"/>
              <a:t>έκθεσης αυτό-αξιολόγησης από τον αξιολογούμενο εκπαιδευτικό</a:t>
            </a:r>
          </a:p>
          <a:p>
            <a:pPr algn="ctr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428604"/>
            <a:ext cx="8715404" cy="621508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b="1" dirty="0" smtClean="0"/>
              <a:t>ΑΞΙΟΛΟΓΗΣΗ ΔΙΕΥΘΥΝΤΗ </a:t>
            </a:r>
            <a:r>
              <a:rPr lang="el-GR" b="1" dirty="0" smtClean="0"/>
              <a:t>ΣΧΟΛΙΚΗΣ </a:t>
            </a:r>
            <a:r>
              <a:rPr lang="el-GR" b="1" dirty="0" smtClean="0"/>
              <a:t>ΜΟΝΑΔΑΣ</a:t>
            </a:r>
          </a:p>
          <a:p>
            <a:pPr algn="ctr">
              <a:buNone/>
            </a:pPr>
            <a:endParaRPr lang="el-GR" b="1" dirty="0" smtClean="0"/>
          </a:p>
          <a:p>
            <a:r>
              <a:rPr lang="el-GR" dirty="0" smtClean="0"/>
              <a:t>Αξιολόγηση από Προϊστάμενο Γραφείου ή Διεύθυνσης</a:t>
            </a:r>
          </a:p>
          <a:p>
            <a:r>
              <a:rPr lang="el-GR" dirty="0" smtClean="0"/>
              <a:t>Αξιολόγηση από Σχολικό Σύμβουλο</a:t>
            </a:r>
          </a:p>
          <a:p>
            <a:endParaRPr lang="el-GR" b="1" dirty="0" smtClean="0"/>
          </a:p>
          <a:p>
            <a:r>
              <a:rPr lang="el-GR" b="1" u="sng" dirty="0" smtClean="0"/>
              <a:t>Τελική ποσοτική αποτίμηση: </a:t>
            </a:r>
          </a:p>
          <a:p>
            <a:r>
              <a:rPr lang="el-GR" dirty="0" smtClean="0"/>
              <a:t>60% παιδαγωγικό διδακτικό έργο (Σχ. Σύμβουλος)</a:t>
            </a:r>
          </a:p>
          <a:p>
            <a:r>
              <a:rPr lang="el-GR" dirty="0" smtClean="0"/>
              <a:t>40% επαγγελματικό διοικητικό έργο (Προϊστάμενος)</a:t>
            </a:r>
          </a:p>
          <a:p>
            <a:pPr algn="ctr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428604"/>
            <a:ext cx="8715404" cy="621508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b="1" dirty="0" smtClean="0"/>
              <a:t>ΑΞΙΟΛΟΓΗΣΗ </a:t>
            </a:r>
            <a:r>
              <a:rPr lang="el-GR" b="1" dirty="0" smtClean="0"/>
              <a:t>ΠΡΟΪΣΤΑΜΕΝΟΥ </a:t>
            </a:r>
            <a:r>
              <a:rPr lang="el-GR" b="1" dirty="0" smtClean="0"/>
              <a:t>ΓΡΑΦΕΙΟΥ </a:t>
            </a:r>
            <a:br>
              <a:rPr lang="el-GR" b="1" dirty="0" smtClean="0"/>
            </a:br>
            <a:r>
              <a:rPr lang="el-GR" b="1" dirty="0" smtClean="0"/>
              <a:t>Ή ΔΙΕΥΘΥΝΤΗ ΕΚΠΑΙΔΕΥΣΗΣ (0-100</a:t>
            </a:r>
            <a:r>
              <a:rPr lang="el-GR" b="1" dirty="0" smtClean="0"/>
              <a:t>)</a:t>
            </a:r>
          </a:p>
          <a:p>
            <a:pPr algn="ctr">
              <a:buNone/>
            </a:pPr>
            <a:endParaRPr lang="el-GR" b="1" dirty="0" smtClean="0"/>
          </a:p>
          <a:p>
            <a:r>
              <a:rPr lang="el-GR" dirty="0" smtClean="0"/>
              <a:t>Από τον Διευθυντή Εκπαίδευσης ή τον Περιφερειακό Διευθυντή Εκπαίδευσης</a:t>
            </a:r>
          </a:p>
          <a:p>
            <a:endParaRPr lang="el-GR" dirty="0" smtClean="0"/>
          </a:p>
          <a:p>
            <a:r>
              <a:rPr lang="el-GR" dirty="0" smtClean="0"/>
              <a:t>Από τον Προϊστάμενο του Τμήματος Επιστημονικής και Παιδαγωγικής Καθοδήγησης ή από Σύμβουλο ή μόνιμο Πάρεδρο του Π.Ι. (αντίστοιχα)</a:t>
            </a:r>
          </a:p>
          <a:p>
            <a:pPr algn="ctr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428604"/>
            <a:ext cx="8715404" cy="621508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b="1" dirty="0" smtClean="0"/>
              <a:t>ΑΞΙΟΛΟΓΗΣΗ </a:t>
            </a:r>
            <a:br>
              <a:rPr lang="el-GR" b="1" dirty="0" smtClean="0"/>
            </a:br>
            <a:r>
              <a:rPr lang="el-GR" b="1" dirty="0" smtClean="0"/>
              <a:t>ΣΧΟΛΙΚΟΥ ΣΥΜΒΟΥΛΟΥ (0-100)</a:t>
            </a:r>
            <a:br>
              <a:rPr lang="el-GR" b="1" dirty="0" smtClean="0"/>
            </a:br>
            <a:endParaRPr lang="el-GR" b="1" dirty="0" smtClean="0"/>
          </a:p>
          <a:p>
            <a:pPr algn="ctr"/>
            <a:r>
              <a:rPr lang="el-GR" dirty="0" smtClean="0"/>
              <a:t>Αξιολόγηση </a:t>
            </a:r>
            <a:r>
              <a:rPr lang="el-GR" dirty="0" smtClean="0"/>
              <a:t>από τον Προϊστάμενο του Τμήματος Επιστημονικής και Παιδαγωγικής Καθοδήγησης (70%)</a:t>
            </a:r>
          </a:p>
          <a:p>
            <a:endParaRPr lang="el-GR" dirty="0" smtClean="0"/>
          </a:p>
          <a:p>
            <a:r>
              <a:rPr lang="el-GR" dirty="0" smtClean="0"/>
              <a:t>Αξιολόγηση από τον Περιφερειακό Διευθυντή Εκπαίδευσης (30%)</a:t>
            </a:r>
          </a:p>
          <a:p>
            <a:pPr algn="ctr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428604"/>
            <a:ext cx="8715404" cy="621508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b="1" dirty="0" smtClean="0"/>
              <a:t>ΑΞΙΟΛΟΓΗΣΗ ΠΡΟΪΣΤΑΜΕΝΟΥ ΤΜΗΜΑΤΟΣ </a:t>
            </a:r>
            <a:br>
              <a:rPr lang="el-GR" b="1" dirty="0" smtClean="0"/>
            </a:br>
            <a:r>
              <a:rPr lang="el-GR" b="1" dirty="0" smtClean="0"/>
              <a:t>ΕΠΙΣΤΗΜΟΝΙΚΗΣ ΚΑΙ ΠΑΙΔΑΓΩΓΙΚΗΣ </a:t>
            </a:r>
            <a:br>
              <a:rPr lang="el-GR" b="1" dirty="0" smtClean="0"/>
            </a:br>
            <a:r>
              <a:rPr lang="el-GR" b="1" dirty="0" smtClean="0"/>
              <a:t>ΚΑΘΟΔΗΓΗΣΗΣ (0-100)</a:t>
            </a:r>
          </a:p>
          <a:p>
            <a:endParaRPr lang="el-GR" dirty="0" smtClean="0"/>
          </a:p>
          <a:p>
            <a:r>
              <a:rPr lang="el-GR" dirty="0" smtClean="0"/>
              <a:t>Από Σύμβουλο ή μόνιμο Πάρεδρο του Π.Ι. (70%)</a:t>
            </a:r>
          </a:p>
          <a:p>
            <a:endParaRPr lang="el-GR" dirty="0" smtClean="0"/>
          </a:p>
          <a:p>
            <a:r>
              <a:rPr lang="el-GR" dirty="0" smtClean="0"/>
              <a:t>Από το Περιφερειακό Διευθυντή Εκπαίδευσης (30%)</a:t>
            </a:r>
          </a:p>
          <a:p>
            <a:pPr algn="ctr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428604"/>
            <a:ext cx="8715404" cy="6215082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l-GR" b="1" dirty="0" smtClean="0"/>
              <a:t>ΣΥΝΤΑΞΗ ΑΞΙΟΛΟΓΙΚΗΣ ΕΚΘΕΣΗΣ</a:t>
            </a:r>
          </a:p>
          <a:p>
            <a:endParaRPr lang="el-GR" u="sng" dirty="0" smtClean="0"/>
          </a:p>
          <a:p>
            <a:r>
              <a:rPr lang="el-GR" u="sng" dirty="0" smtClean="0"/>
              <a:t>Τελική έκθεση: ποσοτική και ποιοτική αξιολόγηση</a:t>
            </a:r>
          </a:p>
          <a:p>
            <a:r>
              <a:rPr lang="el-GR" dirty="0" smtClean="0"/>
              <a:t>Προηγείται συνάντηση </a:t>
            </a:r>
            <a:r>
              <a:rPr lang="el-GR" dirty="0" err="1" smtClean="0"/>
              <a:t>αξιολογητή–αξιολογούμενου</a:t>
            </a:r>
            <a:endParaRPr lang="el-GR" dirty="0" smtClean="0"/>
          </a:p>
          <a:p>
            <a:r>
              <a:rPr lang="el-GR" dirty="0" smtClean="0"/>
              <a:t>Δικαίωμα πρόσβασης του αξιολογούμενου στην έκθεσή του</a:t>
            </a:r>
          </a:p>
          <a:p>
            <a:endParaRPr lang="el-GR" b="1" dirty="0" smtClean="0"/>
          </a:p>
          <a:p>
            <a:r>
              <a:rPr lang="el-GR" b="1" u="sng" dirty="0" smtClean="0"/>
              <a:t>Μέρη της έκθεσης:</a:t>
            </a:r>
          </a:p>
          <a:p>
            <a:r>
              <a:rPr lang="el-GR" dirty="0" smtClean="0"/>
              <a:t>Α) εισαγωγή: πληροφοριακά στοιχεία αξιολογούμενου</a:t>
            </a:r>
          </a:p>
          <a:p>
            <a:r>
              <a:rPr lang="el-GR" dirty="0" smtClean="0"/>
              <a:t>Β) Ποσοτική παρουσίαση αποτελεσμάτων </a:t>
            </a:r>
          </a:p>
          <a:p>
            <a:r>
              <a:rPr lang="el-GR" dirty="0" smtClean="0"/>
              <a:t>Γ) Περιγραφική παρουσίαση (τεκμηρίωση, σχεδιασμός δράσης – προοπτικές βελτίωσης)</a:t>
            </a:r>
          </a:p>
          <a:p>
            <a:pPr algn="ctr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428604"/>
            <a:ext cx="8715404" cy="621508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b="1" dirty="0" smtClean="0"/>
              <a:t>Βαθμολογική κλίμακα</a:t>
            </a:r>
            <a:r>
              <a:rPr lang="el-GR" b="1" dirty="0" smtClean="0"/>
              <a:t>:</a:t>
            </a:r>
          </a:p>
          <a:p>
            <a:pPr algn="ctr">
              <a:buNone/>
            </a:pPr>
            <a:endParaRPr lang="el-GR" b="1" dirty="0" smtClean="0"/>
          </a:p>
          <a:p>
            <a:r>
              <a:rPr lang="el-GR" b="1" dirty="0" smtClean="0"/>
              <a:t>Εξαίρετη: 100-81</a:t>
            </a:r>
          </a:p>
          <a:p>
            <a:r>
              <a:rPr lang="el-GR" b="1" dirty="0" smtClean="0"/>
              <a:t>Πολύ καλή: 80-61</a:t>
            </a:r>
          </a:p>
          <a:p>
            <a:r>
              <a:rPr lang="el-GR" b="1" dirty="0" smtClean="0"/>
              <a:t>Καλή: 60-41</a:t>
            </a:r>
          </a:p>
          <a:p>
            <a:r>
              <a:rPr lang="el-GR" b="1" dirty="0" smtClean="0"/>
              <a:t>Ανεπαρκής: 40-21</a:t>
            </a:r>
          </a:p>
          <a:p>
            <a:r>
              <a:rPr lang="el-GR" b="1" dirty="0" smtClean="0"/>
              <a:t>Πολύ ανεπαρκής: 20-0</a:t>
            </a:r>
          </a:p>
          <a:p>
            <a:pPr algn="ctr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428604"/>
            <a:ext cx="8715404" cy="6215082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l-GR" dirty="0" smtClean="0"/>
              <a:t>ΣΥΝΤΟΜΗ ΙΣΤΟΡΙΚΗ ΕΠΙΣΚΟΠΗΣΗ – </a:t>
            </a:r>
            <a:br>
              <a:rPr lang="el-GR" dirty="0" smtClean="0"/>
            </a:br>
            <a:r>
              <a:rPr lang="el-GR" dirty="0" smtClean="0"/>
              <a:t>ΣΗΜΕΡΙΝΗ </a:t>
            </a:r>
            <a:r>
              <a:rPr lang="el-GR" dirty="0" smtClean="0"/>
              <a:t>ΚΑΤΑΣ</a:t>
            </a:r>
          </a:p>
          <a:p>
            <a:pPr algn="ctr">
              <a:buNone/>
            </a:pPr>
            <a:endParaRPr lang="el-GR" b="1" dirty="0" smtClean="0"/>
          </a:p>
          <a:p>
            <a:pPr algn="ctr">
              <a:buNone/>
            </a:pPr>
            <a:r>
              <a:rPr lang="el-GR" b="1" dirty="0" smtClean="0"/>
              <a:t>Ο επιθεωρητής</a:t>
            </a:r>
          </a:p>
          <a:p>
            <a:pPr algn="ctr">
              <a:buNone/>
            </a:pPr>
            <a:endParaRPr lang="el-GR" b="1" dirty="0" smtClean="0"/>
          </a:p>
          <a:p>
            <a:r>
              <a:rPr lang="el-GR" dirty="0" smtClean="0"/>
              <a:t>Συνύπαρξη διοικητικών και παιδαγωγικών αρμοδιοτήτων</a:t>
            </a:r>
          </a:p>
          <a:p>
            <a:endParaRPr lang="el-GR" dirty="0" smtClean="0"/>
          </a:p>
          <a:p>
            <a:r>
              <a:rPr lang="el-GR" dirty="0" smtClean="0"/>
              <a:t>Ασφυκτικός έλεγχος της επαγγελματικής εξέλιξης των εκπαιδευτικών</a:t>
            </a:r>
          </a:p>
          <a:p>
            <a:endParaRPr lang="el-GR" dirty="0" smtClean="0"/>
          </a:p>
          <a:p>
            <a:r>
              <a:rPr lang="el-GR" dirty="0" smtClean="0"/>
              <a:t>Όργανο του κρατικού μηχανισμού</a:t>
            </a:r>
          </a:p>
          <a:p>
            <a:pPr algn="ctr">
              <a:buNone/>
            </a:pPr>
            <a:r>
              <a:rPr lang="el-GR" dirty="0" smtClean="0"/>
              <a:t>ΤΑΣΗ</a:t>
            </a:r>
            <a:endParaRPr lang="el-GR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428604"/>
            <a:ext cx="8715404" cy="621508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/>
              <a:t>Η συζήτηση στην Ελλάδα (1)</a:t>
            </a:r>
          </a:p>
          <a:p>
            <a:r>
              <a:rPr lang="el-GR" dirty="0" smtClean="0"/>
              <a:t>	Τρεις απόψεις για την αναγκαιότητα της </a:t>
            </a:r>
            <a:endParaRPr lang="el-GR" dirty="0" smtClean="0"/>
          </a:p>
          <a:p>
            <a:r>
              <a:rPr lang="el-GR" dirty="0" smtClean="0"/>
              <a:t>αξιολόγησης</a:t>
            </a:r>
            <a:r>
              <a:rPr lang="el-GR" dirty="0" smtClean="0"/>
              <a:t>:</a:t>
            </a:r>
          </a:p>
          <a:p>
            <a:endParaRPr lang="el-GR" dirty="0" smtClean="0"/>
          </a:p>
          <a:p>
            <a:r>
              <a:rPr lang="el-GR" dirty="0" smtClean="0"/>
              <a:t>Είναι αναγκαία</a:t>
            </a:r>
          </a:p>
          <a:p>
            <a:endParaRPr lang="el-GR" dirty="0" smtClean="0"/>
          </a:p>
          <a:p>
            <a:r>
              <a:rPr lang="el-GR" dirty="0" smtClean="0"/>
              <a:t>Δεν είναι αναγκαία, αποτελεί μοχλό για άσκηση ελέγχου και επιβολή της ιεραρχίας</a:t>
            </a:r>
          </a:p>
          <a:p>
            <a:endParaRPr lang="el-GR" dirty="0" smtClean="0"/>
          </a:p>
          <a:p>
            <a:r>
              <a:rPr lang="el-GR" dirty="0" smtClean="0"/>
              <a:t>Είναι αναγκαία, αλλά με εναλλακτικές μορφές (π.χ. </a:t>
            </a:r>
            <a:r>
              <a:rPr lang="el-GR" dirty="0" err="1" smtClean="0"/>
              <a:t>αυτοαξιολόγηση</a:t>
            </a:r>
            <a:r>
              <a:rPr lang="el-GR" dirty="0" smtClean="0"/>
              <a:t>)</a:t>
            </a:r>
          </a:p>
          <a:p>
            <a:pPr algn="ctr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428604"/>
            <a:ext cx="8715404" cy="621508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b="1" dirty="0" smtClean="0"/>
              <a:t>Η συζήτηση στην Ελλάδα (2</a:t>
            </a:r>
            <a:r>
              <a:rPr lang="el-GR" b="1" dirty="0" smtClean="0"/>
              <a:t>)</a:t>
            </a:r>
          </a:p>
          <a:p>
            <a:pPr algn="ctr">
              <a:buNone/>
            </a:pPr>
            <a:endParaRPr lang="el-GR" dirty="0" smtClean="0"/>
          </a:p>
          <a:p>
            <a:r>
              <a:rPr lang="el-GR" dirty="0" smtClean="0"/>
              <a:t>Ποιοι θα είναι οι φορείς αξιολόγησης</a:t>
            </a:r>
          </a:p>
          <a:p>
            <a:r>
              <a:rPr lang="el-GR" dirty="0" smtClean="0"/>
              <a:t>Με ποια κριτήρια θα γίνεται</a:t>
            </a:r>
          </a:p>
          <a:p>
            <a:r>
              <a:rPr lang="el-GR" dirty="0" smtClean="0"/>
              <a:t>Πώς θα αξιοποιούνται τα αποτελέσματα</a:t>
            </a:r>
          </a:p>
          <a:p>
            <a:r>
              <a:rPr lang="el-GR" dirty="0" smtClean="0"/>
              <a:t>Με ποιες μεθόδους (αντικειμενικότητα…)</a:t>
            </a:r>
          </a:p>
          <a:p>
            <a:r>
              <a:rPr lang="el-GR" dirty="0" smtClean="0"/>
              <a:t>Ποιος ο ρόλος των εκπαιδευτικών και των στελεχών στη διαδικασία αξιολόγησης</a:t>
            </a:r>
          </a:p>
          <a:p>
            <a:pPr algn="ctr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428604"/>
            <a:ext cx="8715404" cy="621508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b="1" u="sng" dirty="0" smtClean="0"/>
              <a:t>ΔΟΕ &amp; ΟΛΜΕ: </a:t>
            </a:r>
            <a:endParaRPr lang="el-GR" b="1" u="sng" dirty="0" smtClean="0"/>
          </a:p>
          <a:p>
            <a:pPr algn="ctr">
              <a:buNone/>
            </a:pPr>
            <a:endParaRPr lang="el-GR" u="sng" dirty="0" smtClean="0"/>
          </a:p>
          <a:p>
            <a:r>
              <a:rPr lang="el-GR" dirty="0" smtClean="0"/>
              <a:t>βελτιωτική ανατροφοδότηση και όχι βαθμολογική-μισθολογική εξέλιξη</a:t>
            </a:r>
          </a:p>
          <a:p>
            <a:endParaRPr lang="el-GR" dirty="0" smtClean="0"/>
          </a:p>
          <a:p>
            <a:r>
              <a:rPr lang="el-GR" dirty="0" smtClean="0"/>
              <a:t>αποκεντρωτικό-συμμετοχικό μοντέλο και όχι διοικητικό-γραφειοκρατικό</a:t>
            </a:r>
          </a:p>
          <a:p>
            <a:endParaRPr lang="el-GR" dirty="0" smtClean="0"/>
          </a:p>
          <a:p>
            <a:pPr algn="ctr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428604"/>
            <a:ext cx="8715404" cy="6215082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l-GR" b="1" dirty="0" smtClean="0"/>
              <a:t>Γιατί δεν εφαρμόστηκε τίποτα μέχρι τώρα στην </a:t>
            </a:r>
            <a:r>
              <a:rPr lang="el-GR" b="1" dirty="0" smtClean="0"/>
              <a:t>Ελλάδα</a:t>
            </a:r>
          </a:p>
          <a:p>
            <a:pPr algn="ctr">
              <a:buNone/>
            </a:pPr>
            <a:endParaRPr lang="el-GR" dirty="0" smtClean="0"/>
          </a:p>
          <a:p>
            <a:r>
              <a:rPr lang="el-GR" dirty="0" smtClean="0"/>
              <a:t>Βεβαρυμμένο παρελθόν </a:t>
            </a:r>
            <a:r>
              <a:rPr lang="el-GR" dirty="0" err="1" smtClean="0"/>
              <a:t>επιθεωρητισμού</a:t>
            </a:r>
            <a:endParaRPr lang="el-GR" dirty="0" smtClean="0"/>
          </a:p>
          <a:p>
            <a:r>
              <a:rPr lang="el-GR" dirty="0" smtClean="0"/>
              <a:t>Σθεναρές αντιστάσεις συνδικαλιστών</a:t>
            </a:r>
          </a:p>
          <a:p>
            <a:r>
              <a:rPr lang="el-GR" dirty="0" smtClean="0"/>
              <a:t>Ελλιπής ενημέρωση των εμπλεκομένων για σύγχρονες εξελίξεις στην αξιολόγηση</a:t>
            </a:r>
          </a:p>
          <a:p>
            <a:r>
              <a:rPr lang="el-GR" dirty="0" smtClean="0"/>
              <a:t>Ελεγκτικός και αποσπασματικός χαρακτήρας της αξιολόγησης που προτάθηκε (ΥΠΕΠΘ)</a:t>
            </a:r>
          </a:p>
          <a:p>
            <a:r>
              <a:rPr lang="el-GR" dirty="0" smtClean="0"/>
              <a:t>Απουσία ουσιαστικού διαλόγου μεταξύ συνδικαλιστών και Υπουργείου</a:t>
            </a:r>
          </a:p>
          <a:p>
            <a:r>
              <a:rPr lang="el-GR" dirty="0" smtClean="0"/>
              <a:t>Συγκεντρωτικός χαρακτήρας του εκπαιδευτικού μας συστήματος</a:t>
            </a:r>
          </a:p>
          <a:p>
            <a:pPr algn="ctr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428604"/>
            <a:ext cx="8715404" cy="6215082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l-GR" dirty="0" smtClean="0"/>
              <a:t>Εκθέσεις </a:t>
            </a:r>
            <a:r>
              <a:rPr lang="el-GR" dirty="0" smtClean="0"/>
              <a:t>επιθεωρητών</a:t>
            </a:r>
          </a:p>
          <a:p>
            <a:pPr algn="ctr">
              <a:buNone/>
            </a:pPr>
            <a:endParaRPr lang="el-GR" dirty="0" smtClean="0"/>
          </a:p>
          <a:p>
            <a:r>
              <a:rPr lang="el-GR" dirty="0" smtClean="0"/>
              <a:t>«ο δάσκαλος αυτός αποτελεί φαινόμενο ανικανότητας...»</a:t>
            </a:r>
          </a:p>
          <a:p>
            <a:endParaRPr lang="el-GR" dirty="0" smtClean="0"/>
          </a:p>
          <a:p>
            <a:r>
              <a:rPr lang="el-GR" dirty="0" smtClean="0"/>
              <a:t>«Η δασκάλα φορεί </a:t>
            </a:r>
            <a:r>
              <a:rPr lang="el-GR" dirty="0" err="1" smtClean="0"/>
              <a:t>εξεζητημένην</a:t>
            </a:r>
            <a:r>
              <a:rPr lang="el-GR" dirty="0" smtClean="0"/>
              <a:t> </a:t>
            </a:r>
            <a:r>
              <a:rPr lang="el-GR" dirty="0" err="1" smtClean="0"/>
              <a:t>περιβολήν</a:t>
            </a:r>
            <a:r>
              <a:rPr lang="el-GR" dirty="0" smtClean="0"/>
              <a:t> (μποτάκια, καλσόν ερυθρά, μίνι φούστα...»</a:t>
            </a:r>
          </a:p>
          <a:p>
            <a:endParaRPr lang="el-GR" dirty="0" smtClean="0"/>
          </a:p>
          <a:p>
            <a:r>
              <a:rPr lang="el-GR" dirty="0" smtClean="0"/>
              <a:t>«έχει μετρίαν </a:t>
            </a:r>
            <a:r>
              <a:rPr lang="el-GR" dirty="0" err="1" smtClean="0"/>
              <a:t>γενικήν</a:t>
            </a:r>
            <a:r>
              <a:rPr lang="el-GR" dirty="0" smtClean="0"/>
              <a:t> και </a:t>
            </a:r>
            <a:r>
              <a:rPr lang="el-GR" dirty="0" err="1" smtClean="0"/>
              <a:t>παιδαγωγικήν</a:t>
            </a:r>
            <a:r>
              <a:rPr lang="el-GR" dirty="0" smtClean="0"/>
              <a:t> </a:t>
            </a:r>
            <a:r>
              <a:rPr lang="el-GR" dirty="0" err="1" smtClean="0"/>
              <a:t>μόρφωσιν</a:t>
            </a:r>
            <a:r>
              <a:rPr lang="el-GR" dirty="0" smtClean="0"/>
              <a:t> και </a:t>
            </a:r>
            <a:r>
              <a:rPr lang="el-GR" dirty="0" err="1" smtClean="0"/>
              <a:t>ευφυϊαν</a:t>
            </a:r>
            <a:r>
              <a:rPr lang="el-GR" dirty="0" smtClean="0"/>
              <a:t>...»</a:t>
            </a:r>
          </a:p>
          <a:p>
            <a:endParaRPr lang="el-GR" dirty="0" smtClean="0"/>
          </a:p>
          <a:p>
            <a:r>
              <a:rPr lang="el-GR" dirty="0" smtClean="0"/>
              <a:t>«είναι εγωιστής και ενίοτε αυθάδης..</a:t>
            </a:r>
            <a:r>
              <a:rPr lang="el-GR" dirty="0" err="1" smtClean="0"/>
              <a:t>ωμίλησεν</a:t>
            </a:r>
            <a:r>
              <a:rPr lang="el-GR" dirty="0" smtClean="0"/>
              <a:t> προς τον κ. </a:t>
            </a:r>
            <a:r>
              <a:rPr lang="el-GR" dirty="0" err="1" smtClean="0"/>
              <a:t>Νομάρχην</a:t>
            </a:r>
            <a:r>
              <a:rPr lang="el-GR" dirty="0" smtClean="0"/>
              <a:t> έχων την </a:t>
            </a:r>
            <a:r>
              <a:rPr lang="el-GR" dirty="0" err="1" smtClean="0"/>
              <a:t>χείραν</a:t>
            </a:r>
            <a:r>
              <a:rPr lang="el-GR" dirty="0" smtClean="0"/>
              <a:t> του εις την </a:t>
            </a:r>
            <a:r>
              <a:rPr lang="el-GR" dirty="0" err="1" smtClean="0"/>
              <a:t>τσέπην</a:t>
            </a:r>
            <a:r>
              <a:rPr lang="el-GR" dirty="0" smtClean="0"/>
              <a:t> του παντελονιού του...»</a:t>
            </a:r>
          </a:p>
          <a:p>
            <a:pPr algn="ctr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428604"/>
            <a:ext cx="8715404" cy="6215082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l-GR" b="1" dirty="0" smtClean="0"/>
              <a:t>1982</a:t>
            </a:r>
            <a:r>
              <a:rPr lang="el-GR" b="1" dirty="0" smtClean="0"/>
              <a:t>:</a:t>
            </a:r>
          </a:p>
          <a:p>
            <a:pPr algn="ctr">
              <a:buNone/>
            </a:pPr>
            <a:endParaRPr lang="el-GR" b="1" dirty="0" smtClean="0"/>
          </a:p>
          <a:p>
            <a:r>
              <a:rPr lang="el-GR" dirty="0" smtClean="0"/>
              <a:t>	Από τον επιθεωρητή:</a:t>
            </a:r>
          </a:p>
          <a:p>
            <a:r>
              <a:rPr lang="el-GR" dirty="0" smtClean="0"/>
              <a:t>	α) στον </a:t>
            </a:r>
            <a:r>
              <a:rPr lang="el-GR" u="sng" dirty="0" smtClean="0"/>
              <a:t>Σχολικό Σύμβουλο και </a:t>
            </a:r>
          </a:p>
          <a:p>
            <a:r>
              <a:rPr lang="el-GR" dirty="0" smtClean="0"/>
              <a:t>	β) στον </a:t>
            </a:r>
            <a:r>
              <a:rPr lang="el-GR" u="sng" dirty="0" smtClean="0"/>
              <a:t>Προϊστάμενο Εκπαίδευσης</a:t>
            </a:r>
          </a:p>
          <a:p>
            <a:endParaRPr lang="el-GR" dirty="0" smtClean="0"/>
          </a:p>
          <a:p>
            <a:r>
              <a:rPr lang="el-GR" dirty="0" smtClean="0"/>
              <a:t>Αρμοδιότητα του σχολικού συμβούλου </a:t>
            </a:r>
            <a:r>
              <a:rPr lang="el-GR" b="1" i="1" dirty="0" smtClean="0"/>
              <a:t>και η </a:t>
            </a:r>
            <a:r>
              <a:rPr lang="el-GR" b="1" i="1" u="sng" dirty="0" smtClean="0"/>
              <a:t>αξιολόγηση του εκπαιδευτικού έργου και των εκπαιδευτικών	</a:t>
            </a:r>
          </a:p>
          <a:p>
            <a:r>
              <a:rPr lang="el-GR" dirty="0" smtClean="0"/>
              <a:t>	(Ν.1304/1982) (Π.Δ.214/1984)</a:t>
            </a:r>
          </a:p>
          <a:p>
            <a:endParaRPr lang="el-GR" dirty="0" smtClean="0"/>
          </a:p>
          <a:p>
            <a:r>
              <a:rPr lang="el-GR" dirty="0" smtClean="0"/>
              <a:t>Ν.1566/1985: Αξιολόγηση του εκπαιδευτικού έργου και όχι του </a:t>
            </a:r>
            <a:r>
              <a:rPr lang="el-GR" dirty="0" smtClean="0"/>
              <a:t>εκπαιδευτικού</a:t>
            </a:r>
          </a:p>
          <a:p>
            <a:endParaRPr lang="el-GR" dirty="0" smtClean="0"/>
          </a:p>
          <a:p>
            <a:pPr algn="ctr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428604"/>
            <a:ext cx="8715404" cy="621508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b="1" u="sng" dirty="0" smtClean="0"/>
              <a:t>	Δεκαετία ’90:</a:t>
            </a:r>
          </a:p>
          <a:p>
            <a:pPr>
              <a:buNone/>
            </a:pPr>
            <a:r>
              <a:rPr lang="el-GR" dirty="0" smtClean="0"/>
              <a:t>	</a:t>
            </a:r>
          </a:p>
          <a:p>
            <a:r>
              <a:rPr lang="el-GR" dirty="0" smtClean="0"/>
              <a:t>	Ν.2043/1992 και Π.Δ.320/1993</a:t>
            </a:r>
          </a:p>
          <a:p>
            <a:r>
              <a:rPr lang="el-GR" dirty="0" smtClean="0"/>
              <a:t>«Αξιολόγηση του εκπαιδευτικού έργου και του έργου των εκπαιδευτικών στην πρωτοβάθμια και δευτεροβάθμια εκπαίδευση»</a:t>
            </a:r>
          </a:p>
          <a:p>
            <a:endParaRPr lang="el-GR" dirty="0" smtClean="0"/>
          </a:p>
          <a:p>
            <a:r>
              <a:rPr lang="el-GR" dirty="0" smtClean="0"/>
              <a:t>(Ν.2525/1997), (Υ.Α. Δ2/1938/26-2-1998) (Π.Δ.140/1998)</a:t>
            </a:r>
          </a:p>
          <a:p>
            <a:r>
              <a:rPr lang="el-GR" dirty="0" smtClean="0"/>
              <a:t>	Σώμα Μονίμων Αξιολογητών…</a:t>
            </a:r>
          </a:p>
          <a:p>
            <a:pPr algn="ctr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428604"/>
            <a:ext cx="8715404" cy="621508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b="1" dirty="0" smtClean="0"/>
              <a:t>ΤΟ ΘΕΣΜΙΚΟ ΠΛΑΙΣΙΟ </a:t>
            </a:r>
            <a:br>
              <a:rPr lang="el-GR" b="1" dirty="0" smtClean="0"/>
            </a:br>
            <a:r>
              <a:rPr lang="el-GR" b="1" dirty="0" smtClean="0"/>
              <a:t>ΑΞΙΟΛΟΓΗΣΗΣ ΕΚΠΑΙΔΕΥΤΙΚΩΝ</a:t>
            </a:r>
            <a:br>
              <a:rPr lang="el-GR" b="1" dirty="0" smtClean="0"/>
            </a:br>
            <a:r>
              <a:rPr lang="el-GR" b="1" dirty="0" smtClean="0"/>
              <a:t>ΚΑΙ ΣΤΕΛΕΧΩΝ ΕΚΠΑΙΔΕΥΣΗΣ</a:t>
            </a:r>
          </a:p>
          <a:p>
            <a:endParaRPr lang="el-GR" dirty="0" smtClean="0"/>
          </a:p>
          <a:p>
            <a:r>
              <a:rPr lang="el-GR" dirty="0" smtClean="0"/>
              <a:t>Ν. 2986 /2002</a:t>
            </a:r>
          </a:p>
          <a:p>
            <a:endParaRPr lang="el-GR" dirty="0" smtClean="0"/>
          </a:p>
          <a:p>
            <a:r>
              <a:rPr lang="el-GR" dirty="0" smtClean="0"/>
              <a:t>Σχέδιο Π.Δ. για την αξιολόγηση του εκπαιδευτικού και των στελεχών</a:t>
            </a:r>
          </a:p>
          <a:p>
            <a:pPr algn="ctr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428604"/>
            <a:ext cx="8715404" cy="6215082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l-GR" b="1" dirty="0" smtClean="0"/>
              <a:t>Α)  ΚΕΝΤΡΟ ΕΚΠΑΙΔΕΥΤΙΚΗΣ ΕΡΕΥΝΑΣ (Κ.Ε.Ε</a:t>
            </a:r>
            <a:r>
              <a:rPr lang="el-GR" b="1" dirty="0" smtClean="0"/>
              <a:t>.)</a:t>
            </a:r>
          </a:p>
          <a:p>
            <a:pPr algn="ctr">
              <a:buNone/>
            </a:pPr>
            <a:endParaRPr lang="el-GR" b="1" dirty="0" smtClean="0"/>
          </a:p>
          <a:p>
            <a:r>
              <a:rPr lang="el-GR" dirty="0" smtClean="0"/>
              <a:t>Διαμορφώνει πρότυπους δείκτες και κριτήρια για την αποτύπωση της κατάστασης</a:t>
            </a:r>
          </a:p>
          <a:p>
            <a:r>
              <a:rPr lang="el-GR" dirty="0" smtClean="0"/>
              <a:t>Ελέγχει την αξιοπιστία του συστήματος αποτύπωσης και παρακολούθησης του εκπαιδευτικού έργου (σε τοπικό, περιφερειακό και εθνικό επίπεδο)</a:t>
            </a:r>
          </a:p>
          <a:p>
            <a:r>
              <a:rPr lang="el-GR" dirty="0" smtClean="0"/>
              <a:t>Επεξεργάζεται τις εκθέσεις των Περιφερειακών Κέντρων Στήριξης και Εκπαιδευτικού Σχεδιασμού (ΠΕΚΕΣΕΣ)</a:t>
            </a:r>
          </a:p>
          <a:p>
            <a:r>
              <a:rPr lang="el-GR" dirty="0" smtClean="0"/>
              <a:t>Επεξεργάζεται τις εκθέσεις </a:t>
            </a:r>
            <a:r>
              <a:rPr lang="el-GR" dirty="0" err="1" smtClean="0"/>
              <a:t>αυτοαξιολόγησης</a:t>
            </a:r>
            <a:r>
              <a:rPr lang="el-GR" dirty="0" smtClean="0"/>
              <a:t> των σχολικών μονάδων</a:t>
            </a:r>
          </a:p>
          <a:p>
            <a:r>
              <a:rPr lang="el-GR" dirty="0" smtClean="0"/>
              <a:t>Συντάσσει ετήσια έκθεσης αξιολόγησης του εκπαιδευτικού έργου</a:t>
            </a:r>
          </a:p>
          <a:p>
            <a:pPr algn="ctr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428604"/>
            <a:ext cx="8715404" cy="621508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b="1" dirty="0" smtClean="0"/>
              <a:t>Β)  ΠΑΙΔΑΓΩΓΙΚΟ ΙΝΣΤΙΤΟΥΤΟ (Π.Ι</a:t>
            </a:r>
            <a:r>
              <a:rPr lang="el-GR" b="1" dirty="0" smtClean="0"/>
              <a:t>.)</a:t>
            </a:r>
          </a:p>
          <a:p>
            <a:pPr algn="ctr">
              <a:buNone/>
            </a:pP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>Αναλαμβάνει την αξιολόγηση του εκπαιδευτικού έργου και των εκπαιδευτικών με σκοπό την αναβάθμιση της παρεχόμενης εκπαίδευσης και την επιμόρφωση των εκπαιδευτικών</a:t>
            </a:r>
          </a:p>
          <a:p>
            <a:pPr algn="ctr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428604"/>
            <a:ext cx="8715404" cy="6429396"/>
          </a:xfrm>
        </p:spPr>
        <p:txBody>
          <a:bodyPr>
            <a:noAutofit/>
          </a:bodyPr>
          <a:lstStyle/>
          <a:p>
            <a:r>
              <a:rPr lang="el-GR" sz="2200" b="1" dirty="0" smtClean="0"/>
              <a:t>ΑΞΙΟΛΟΓΗΣΗ ΕΚΠΑΙΔΕΥΤΙΚΩΝ</a:t>
            </a:r>
            <a:br>
              <a:rPr lang="el-GR" sz="2200" b="1" dirty="0" smtClean="0"/>
            </a:br>
            <a:endParaRPr lang="el-GR" sz="2200" b="1" dirty="0" smtClean="0"/>
          </a:p>
          <a:p>
            <a:r>
              <a:rPr lang="el-GR" sz="2200" b="1" u="sng" dirty="0" smtClean="0"/>
              <a:t>Σκοπός:</a:t>
            </a:r>
          </a:p>
          <a:p>
            <a:r>
              <a:rPr lang="el-GR" sz="2200" dirty="0" smtClean="0"/>
              <a:t>Ενίσχυση αυτογνωσίας ως προς την επιστημονική τους συγκρότηση, την παιδαγωγική κατάρτιση και τη διδακτική τους ικανότητα</a:t>
            </a:r>
          </a:p>
          <a:p>
            <a:r>
              <a:rPr lang="el-GR" sz="2200" dirty="0" smtClean="0"/>
              <a:t>Ο σχηματισμός θεμελιωμένης εικόνας για την απόδοση στο έργο τους</a:t>
            </a:r>
          </a:p>
          <a:p>
            <a:r>
              <a:rPr lang="el-GR" sz="2200" dirty="0" smtClean="0"/>
              <a:t>Η προσπάθεια βελτίωσης της προσφοράς τους στο μαθητή με την αξιοποίηση των διαπιστώσεων και των οδηγιών των αξιολογητών</a:t>
            </a:r>
          </a:p>
          <a:p>
            <a:r>
              <a:rPr lang="el-GR" sz="2200" dirty="0" smtClean="0"/>
              <a:t>Η επισήμανση αδυναμιών στο διδακτικό έργο και η προσπάθεια εξάλειψής τους</a:t>
            </a:r>
          </a:p>
          <a:p>
            <a:r>
              <a:rPr lang="el-GR" sz="2200" dirty="0" smtClean="0"/>
              <a:t>Η ικανοποίηση των εκπαιδευτικών από την αναγνώριση του έργου τους και η παροχή κινήτρων σε όσους επιθυμούν να εξελιχθούν σε στελέχη της εκπαίδευσης</a:t>
            </a:r>
          </a:p>
          <a:p>
            <a:r>
              <a:rPr lang="el-GR" sz="2200" dirty="0" smtClean="0"/>
              <a:t>Η διαπίστωση των αναγκών επιμόρφωσής τους και ο προσδιορισμός του περιεχομένου της</a:t>
            </a:r>
          </a:p>
          <a:p>
            <a:r>
              <a:rPr lang="el-GR" sz="2200" dirty="0" smtClean="0"/>
              <a:t>Η καλλιέργεια κλίματος αλληλοσεβασμού και </a:t>
            </a:r>
            <a:r>
              <a:rPr lang="el-GR" sz="2200" dirty="0" smtClean="0"/>
              <a:t>εμπιστοσύνης</a:t>
            </a:r>
            <a:endParaRPr lang="el-GR" sz="22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412</Words>
  <Application>Microsoft Office PowerPoint</Application>
  <PresentationFormat>Προβολή στην οθόνη (4:3)</PresentationFormat>
  <Paragraphs>163</Paragraphs>
  <Slides>23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24" baseType="lpstr">
      <vt:lpstr>Θέμα του Office</vt:lpstr>
      <vt:lpstr>Ενότητα 1_1   ΤΟ ΘΕΣΜΙΚΟ ΠΛΑΙΣΙΟ ΑΞΙΟΛΟΓΗΣΗΣ ΤΟΥ ΕΚΠΑΙΔΕΥΤΙΚΟΥ ΕΡΓΟΥ ΣΤΗΝ ΕΛΛΑΔΑ   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Ενότητα 2_1  Απόρριψη και στασιμότητα στο δημοτικό σχολείο</dc:title>
  <dc:creator>gm</dc:creator>
  <cp:lastModifiedBy>gm</cp:lastModifiedBy>
  <cp:revision>49</cp:revision>
  <dcterms:created xsi:type="dcterms:W3CDTF">2015-07-04T14:02:33Z</dcterms:created>
  <dcterms:modified xsi:type="dcterms:W3CDTF">2015-07-04T18:25:06Z</dcterms:modified>
</cp:coreProperties>
</file>