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94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3" r:id="rId27"/>
    <p:sldId id="295" r:id="rId28"/>
    <p:sldId id="342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Ενότητα </a:t>
            </a:r>
            <a:r>
              <a:rPr lang="en-US" b="1" dirty="0" smtClean="0"/>
              <a:t>1</a:t>
            </a:r>
            <a:r>
              <a:rPr lang="el-GR" b="1" dirty="0" smtClean="0"/>
              <a:t>_</a:t>
            </a:r>
            <a:r>
              <a:rPr lang="en-US" b="1" dirty="0" smtClean="0"/>
              <a:t>2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ΑΞΙΟΛΟΓΗΣΗ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ΕΚΠΑΙΔΕΥΤΙΚΟΥ ΕΡΓΟΥ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286676" cy="9715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Τίτλος μαθήματος: </a:t>
            </a:r>
          </a:p>
          <a:p>
            <a:r>
              <a:rPr lang="el-GR" sz="4800" dirty="0" smtClean="0"/>
              <a:t>Εκπαιδευτική αξιολόγηση</a:t>
            </a:r>
            <a:endParaRPr lang="el-GR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Λειτουργίες της εκπαιδευτικής </a:t>
            </a:r>
            <a:r>
              <a:rPr lang="el-GR" b="1" dirty="0" smtClean="0"/>
              <a:t>αξιολόγησης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b="1" dirty="0" smtClean="0"/>
              <a:t>Α) </a:t>
            </a:r>
            <a:r>
              <a:rPr lang="el-GR" b="1" u="sng" dirty="0" smtClean="0"/>
              <a:t>Ελεγκτική: </a:t>
            </a:r>
          </a:p>
          <a:p>
            <a:r>
              <a:rPr lang="el-GR" dirty="0" smtClean="0"/>
              <a:t>	επίτευξη στόχων – αποτέλεσμα – προϊόν – έλεγχος – αποτελεσματικότητα</a:t>
            </a:r>
          </a:p>
          <a:p>
            <a:endParaRPr lang="el-GR" dirty="0" smtClean="0"/>
          </a:p>
          <a:p>
            <a:r>
              <a:rPr lang="el-GR" b="1" dirty="0" smtClean="0"/>
              <a:t>Β) </a:t>
            </a:r>
            <a:r>
              <a:rPr lang="el-GR" b="1" u="sng" dirty="0" err="1" smtClean="0"/>
              <a:t>Ανατροφοδοτική</a:t>
            </a:r>
            <a:r>
              <a:rPr lang="el-GR" b="1" u="sng" dirty="0" smtClean="0"/>
              <a:t>: στόχος η βελτίωση και η ποιότητα της εκπαιδευτικής διαδικασίας 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Ρόλοι της εκπαιδευτικής </a:t>
            </a:r>
            <a:r>
              <a:rPr lang="el-GR" b="1" dirty="0" smtClean="0"/>
              <a:t>αξιολόγησης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b="1" u="sng" dirty="0" smtClean="0"/>
              <a:t>Α) Κοινωνική αποδοτικότητα </a:t>
            </a:r>
          </a:p>
          <a:p>
            <a:pPr>
              <a:buNone/>
            </a:pPr>
            <a:r>
              <a:rPr lang="el-GR" b="1" dirty="0" smtClean="0"/>
              <a:t>	(</a:t>
            </a:r>
            <a:r>
              <a:rPr lang="en-US" b="1" dirty="0" smtClean="0"/>
              <a:t>national</a:t>
            </a:r>
            <a:r>
              <a:rPr lang="el-GR" b="1" dirty="0" smtClean="0"/>
              <a:t> </a:t>
            </a:r>
            <a:r>
              <a:rPr lang="en-US" b="1" dirty="0" smtClean="0"/>
              <a:t>standards</a:t>
            </a:r>
            <a:r>
              <a:rPr lang="el-GR" b="1" dirty="0" smtClean="0"/>
              <a:t>)</a:t>
            </a:r>
          </a:p>
          <a:p>
            <a:endParaRPr lang="el-GR" b="1" dirty="0" smtClean="0"/>
          </a:p>
          <a:p>
            <a:r>
              <a:rPr lang="el-GR" b="1" u="sng" dirty="0" smtClean="0"/>
              <a:t>Β) Η αξιολόγηση ως εργαλείο μάθησης </a:t>
            </a:r>
            <a:r>
              <a:rPr lang="el-GR" b="1" dirty="0" smtClean="0"/>
              <a:t>(μαθησιακές προδιαγραφές)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u="sng" dirty="0" smtClean="0"/>
              <a:t>Α) Κοινωνική αποδοτικότητα </a:t>
            </a:r>
          </a:p>
          <a:p>
            <a:pPr algn="ctr">
              <a:buNone/>
            </a:pPr>
            <a:r>
              <a:rPr lang="el-GR" b="1" dirty="0" smtClean="0"/>
              <a:t>	</a:t>
            </a:r>
            <a:r>
              <a:rPr lang="el-GR" b="1" u="sng" dirty="0" smtClean="0"/>
              <a:t>(</a:t>
            </a:r>
            <a:r>
              <a:rPr lang="en-US" b="1" u="sng" dirty="0" smtClean="0"/>
              <a:t>national</a:t>
            </a:r>
            <a:r>
              <a:rPr lang="el-GR" b="1" u="sng" dirty="0" smtClean="0"/>
              <a:t> </a:t>
            </a:r>
            <a:r>
              <a:rPr lang="en-US" b="1" u="sng" dirty="0" smtClean="0"/>
              <a:t>standards</a:t>
            </a:r>
            <a:r>
              <a:rPr lang="el-GR" b="1" u="sng" dirty="0" smtClean="0"/>
              <a:t>)</a:t>
            </a:r>
          </a:p>
          <a:p>
            <a:endParaRPr lang="el-GR" i="1" u="sng" dirty="0" smtClean="0"/>
          </a:p>
          <a:p>
            <a:r>
              <a:rPr lang="el-GR" i="1" u="sng" dirty="0" smtClean="0"/>
              <a:t>Ιδεολογικό υπόβαθρο: </a:t>
            </a:r>
            <a:r>
              <a:rPr lang="el-GR" i="1" dirty="0" smtClean="0"/>
              <a:t>το σχολείο σύστημα παραγωγής ατόμων για τις ανάγκες της οικονομίας (επίτευξη στόχων οικονομικής ανάπτυξης, διεθνούς ανταγωνισμού…)</a:t>
            </a:r>
          </a:p>
          <a:p>
            <a:endParaRPr lang="el-GR" u="sng" dirty="0" smtClean="0"/>
          </a:p>
          <a:p>
            <a:r>
              <a:rPr lang="el-GR" u="sng" dirty="0" smtClean="0"/>
              <a:t>Αξιοποίηση μεθόδων αξιολόγησης επιχειρήσεων: </a:t>
            </a:r>
            <a:r>
              <a:rPr lang="el-GR" dirty="0" smtClean="0"/>
              <a:t>εκτίμηση αποδοτικότητας με ανάλυση κόστους, οι διοικούντες ως μάνατζερ κ.λπ.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Απολογισμός της εκπαίδευσης </a:t>
            </a:r>
            <a:br>
              <a:rPr lang="el-GR" b="1" dirty="0" smtClean="0"/>
            </a:br>
            <a:r>
              <a:rPr lang="el-GR" b="1" dirty="0" smtClean="0"/>
              <a:t>(</a:t>
            </a:r>
            <a:r>
              <a:rPr lang="en-US" b="1" dirty="0" smtClean="0"/>
              <a:t>educational accountability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κίνηση για αποτελεσματικά σχολεία</a:t>
            </a:r>
          </a:p>
          <a:p>
            <a:endParaRPr lang="el-GR" dirty="0" smtClean="0"/>
          </a:p>
          <a:p>
            <a:r>
              <a:rPr lang="el-GR" dirty="0" smtClean="0"/>
              <a:t>καθιέρωση εθνικών ποιοτικών προδιαγραφών</a:t>
            </a:r>
          </a:p>
          <a:p>
            <a:endParaRPr lang="el-GR" dirty="0" smtClean="0"/>
          </a:p>
          <a:p>
            <a:r>
              <a:rPr lang="el-GR" dirty="0" smtClean="0"/>
              <a:t>αξιολόγηση μαθητικών επιδόσεων σε εθνική κλίμακα (δειγματοληπτικές εξετάσεις)</a:t>
            </a:r>
          </a:p>
          <a:p>
            <a:endParaRPr lang="el-GR" dirty="0" smtClean="0"/>
          </a:p>
          <a:p>
            <a:r>
              <a:rPr lang="el-GR" dirty="0" smtClean="0"/>
              <a:t>ανταγωνισμός μεταξύ των σχολικών μονάδων</a:t>
            </a:r>
          </a:p>
          <a:p>
            <a:endParaRPr lang="el-GR" dirty="0" smtClean="0"/>
          </a:p>
          <a:p>
            <a:r>
              <a:rPr lang="el-GR" dirty="0" smtClean="0"/>
              <a:t>διεθνείς εκπαιδευτικές αξιολογήσεις (</a:t>
            </a:r>
            <a:r>
              <a:rPr lang="en-US" dirty="0" smtClean="0"/>
              <a:t>PISA</a:t>
            </a:r>
            <a:r>
              <a:rPr lang="el-GR" dirty="0" smtClean="0"/>
              <a:t>, </a:t>
            </a:r>
            <a:r>
              <a:rPr lang="en-US" dirty="0" smtClean="0"/>
              <a:t>TIMMS</a:t>
            </a:r>
            <a:r>
              <a:rPr lang="el-GR" dirty="0" smtClean="0"/>
              <a:t>  </a:t>
            </a:r>
            <a:r>
              <a:rPr lang="el-GR" dirty="0" err="1" smtClean="0"/>
              <a:t>κ.λπ</a:t>
            </a:r>
            <a:r>
              <a:rPr lang="el-GR" dirty="0" smtClean="0"/>
              <a:t>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l-GR" b="1" dirty="0" smtClean="0"/>
              <a:t>Ελεύθερη επιλογή σχολείου από τους γονείς</a:t>
            </a:r>
          </a:p>
          <a:p>
            <a:pPr algn="ctr">
              <a:buNone/>
            </a:pPr>
            <a:r>
              <a:rPr lang="el-GR" u="sng" dirty="0" smtClean="0"/>
              <a:t>Παροχή πληροφοριών στους γονείς </a:t>
            </a:r>
            <a:r>
              <a:rPr lang="el-GR" dirty="0" smtClean="0"/>
              <a:t>ώστε </a:t>
            </a:r>
          </a:p>
          <a:p>
            <a:r>
              <a:rPr lang="el-GR" dirty="0" smtClean="0"/>
              <a:t>α) να επιλέγουν ελεύθερα το σχολείο του παιδιού τους</a:t>
            </a:r>
          </a:p>
          <a:p>
            <a:r>
              <a:rPr lang="el-GR" dirty="0" smtClean="0"/>
              <a:t>β) να συμμετέχουν ενεργά στις διαδικασίες διακυβέρνησης του σχολείου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Η </a:t>
            </a:r>
            <a:r>
              <a:rPr lang="el-GR" u="sng" dirty="0" smtClean="0"/>
              <a:t>χρηματοδότηση κάθε σχολείου βασίζεται (κατά 80%) στον αριθμό των μαθητών. Αφού λοιπόν ο προϋπολογισμός του σχολείου εξαρτάται από τον αριθμό των μαθητών, κάθε σχολείο προσπαθεί να προσελκύσει όσο πιο πολλούς μαθητές γίνεται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Ενημέρωση των γονέων</a:t>
            </a:r>
          </a:p>
          <a:p>
            <a:r>
              <a:rPr lang="el-GR" dirty="0" smtClean="0"/>
              <a:t>αποτελέσματα </a:t>
            </a:r>
            <a:r>
              <a:rPr lang="el-GR" u="sng" dirty="0" smtClean="0"/>
              <a:t>εθνικών αξιολογήσεων </a:t>
            </a:r>
            <a:r>
              <a:rPr lang="el-GR" dirty="0" smtClean="0"/>
              <a:t>(σε ηλικία 7, 11 και 14 ετών)</a:t>
            </a:r>
          </a:p>
          <a:p>
            <a:r>
              <a:rPr lang="el-GR" dirty="0" smtClean="0"/>
              <a:t>αποτελέσματα </a:t>
            </a:r>
            <a:r>
              <a:rPr lang="el-GR" u="sng" dirty="0" smtClean="0"/>
              <a:t>απολυτηρίων εξετάσεων </a:t>
            </a:r>
            <a:r>
              <a:rPr lang="el-GR" dirty="0" smtClean="0"/>
              <a:t>(</a:t>
            </a:r>
            <a:r>
              <a:rPr lang="en-US" dirty="0" smtClean="0"/>
              <a:t>GCSE</a:t>
            </a:r>
            <a:r>
              <a:rPr lang="el-GR" dirty="0" smtClean="0"/>
              <a:t>, </a:t>
            </a:r>
            <a:r>
              <a:rPr lang="en-US" dirty="0" smtClean="0"/>
              <a:t>A</a:t>
            </a:r>
            <a:r>
              <a:rPr lang="el-GR" dirty="0" smtClean="0"/>
              <a:t> </a:t>
            </a:r>
            <a:r>
              <a:rPr lang="en-US" dirty="0" smtClean="0"/>
              <a:t>Levels</a:t>
            </a:r>
            <a:r>
              <a:rPr lang="el-GR" dirty="0" smtClean="0"/>
              <a:t>, απολυτήριες εξετάσεις με αντικειμενικά κριτήρια σε συνδυασμό με την συνεχή αξιολόγηση του εκπαιδευτικού) </a:t>
            </a:r>
          </a:p>
          <a:p>
            <a:r>
              <a:rPr lang="el-GR" u="sng" dirty="0" smtClean="0"/>
              <a:t>αριθμός απουσιών </a:t>
            </a:r>
            <a:r>
              <a:rPr lang="el-GR" dirty="0" smtClean="0"/>
              <a:t>και </a:t>
            </a:r>
          </a:p>
          <a:p>
            <a:r>
              <a:rPr lang="el-GR" u="sng" dirty="0" smtClean="0"/>
              <a:t>αριθμός μαθητών που διακόπτουν </a:t>
            </a:r>
            <a:r>
              <a:rPr lang="el-GR" dirty="0" smtClean="0"/>
              <a:t>το σχολείο</a:t>
            </a:r>
          </a:p>
          <a:p>
            <a:r>
              <a:rPr lang="el-GR" dirty="0" smtClean="0"/>
              <a:t>ετήσια </a:t>
            </a:r>
            <a:r>
              <a:rPr lang="el-GR" u="sng" dirty="0" smtClean="0"/>
              <a:t>ατομική έκθεση </a:t>
            </a:r>
            <a:r>
              <a:rPr lang="el-GR" dirty="0" smtClean="0"/>
              <a:t>από το σχολείο για την πρόοδο του παιδιού τους</a:t>
            </a:r>
          </a:p>
          <a:p>
            <a:r>
              <a:rPr lang="el-GR" u="sng" dirty="0" smtClean="0"/>
              <a:t>έκθεση ανεξάρτητης επιθεώρησης του σχολείου </a:t>
            </a:r>
            <a:r>
              <a:rPr lang="el-GR" dirty="0" smtClean="0"/>
              <a:t>(περίπου κάθε 4 χρόνια)</a:t>
            </a:r>
          </a:p>
          <a:p>
            <a:r>
              <a:rPr lang="el-GR" dirty="0" smtClean="0"/>
              <a:t>συγκριτικοί πίνακες κατά σχολείο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Λόγοι:</a:t>
            </a:r>
          </a:p>
          <a:p>
            <a:r>
              <a:rPr lang="el-GR" dirty="0" smtClean="0"/>
              <a:t>αυξανόμενο κόστος παρεχόμενης εκπαίδευσης</a:t>
            </a:r>
          </a:p>
          <a:p>
            <a:endParaRPr lang="el-GR" dirty="0" smtClean="0"/>
          </a:p>
          <a:p>
            <a:r>
              <a:rPr lang="el-GR" dirty="0" smtClean="0"/>
              <a:t>δυσαρέσκεια για το μορφωτικό επίπεδο </a:t>
            </a:r>
          </a:p>
          <a:p>
            <a:endParaRPr lang="el-GR" dirty="0" smtClean="0"/>
          </a:p>
          <a:p>
            <a:r>
              <a:rPr lang="el-GR" dirty="0" smtClean="0"/>
              <a:t>ζήτηση αυξημένων επαγγελματικών προσόντων για τη στήριξη της οικονομικής ανάπτυξης</a:t>
            </a:r>
          </a:p>
          <a:p>
            <a:endParaRPr lang="el-GR" dirty="0" smtClean="0"/>
          </a:p>
          <a:p>
            <a:r>
              <a:rPr lang="el-GR" dirty="0" smtClean="0"/>
              <a:t>ανάγκη συχνού απολογισμού των εκπαιδευτικών στους γονείς και την κοινωνία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l-GR" b="1" dirty="0" smtClean="0"/>
              <a:t>Εθνικές εξετάσεις</a:t>
            </a:r>
            <a:r>
              <a:rPr lang="el-GR" b="1" dirty="0" smtClean="0"/>
              <a:t>:</a:t>
            </a:r>
          </a:p>
          <a:p>
            <a:pPr algn="ctr">
              <a:buNone/>
            </a:pPr>
            <a:endParaRPr lang="el-GR" b="1" u="sng" dirty="0" smtClean="0"/>
          </a:p>
          <a:p>
            <a:r>
              <a:rPr lang="el-GR" u="sng" dirty="0" smtClean="0"/>
              <a:t>Τι αξιολογείται; </a:t>
            </a:r>
            <a:r>
              <a:rPr lang="el-GR" dirty="0" smtClean="0"/>
              <a:t>(ποια μαθήματα, ποιες γνώσεις, ικανότητες και δεξιότητες)</a:t>
            </a:r>
          </a:p>
          <a:p>
            <a:endParaRPr lang="el-GR" u="sng" dirty="0" smtClean="0"/>
          </a:p>
          <a:p>
            <a:r>
              <a:rPr lang="el-GR" u="sng" dirty="0" smtClean="0"/>
              <a:t>Πώς αξιολογείται; </a:t>
            </a:r>
            <a:r>
              <a:rPr lang="el-GR" dirty="0" smtClean="0"/>
              <a:t>(σταθμισμένα τεστ αντικειμενικού τύπου </a:t>
            </a:r>
            <a:r>
              <a:rPr lang="en-US" dirty="0" smtClean="0"/>
              <a:t>versus</a:t>
            </a:r>
            <a:r>
              <a:rPr lang="el-GR" dirty="0" smtClean="0"/>
              <a:t>: </a:t>
            </a:r>
            <a:r>
              <a:rPr lang="en-US" dirty="0" smtClean="0"/>
              <a:t>portfolio</a:t>
            </a:r>
            <a:r>
              <a:rPr lang="el-GR" dirty="0" smtClean="0"/>
              <a:t>, περιγραφική αξιολόγηση, ποιοτικές μέθοδοι αξιολόγησης)</a:t>
            </a:r>
          </a:p>
          <a:p>
            <a:endParaRPr lang="el-GR" u="sng" dirty="0" smtClean="0"/>
          </a:p>
          <a:p>
            <a:r>
              <a:rPr lang="el-GR" u="sng" dirty="0" smtClean="0"/>
              <a:t>Κάθε πότε; </a:t>
            </a:r>
            <a:r>
              <a:rPr lang="el-GR" dirty="0" smtClean="0"/>
              <a:t>(στο τέλος του δημοτικού, στο τέλος της υποχρεωτικής εκπαίδευσης, ενδιάμεσα κ.λπ.).</a:t>
            </a:r>
          </a:p>
          <a:p>
            <a:endParaRPr lang="el-GR" u="sng" dirty="0" smtClean="0"/>
          </a:p>
          <a:p>
            <a:r>
              <a:rPr lang="el-GR" u="sng" dirty="0" smtClean="0"/>
              <a:t>Επιδράσεις στη διδασκαλία και μάθηση; </a:t>
            </a:r>
            <a:r>
              <a:rPr lang="el-GR" dirty="0" smtClean="0"/>
              <a:t>(στίγμα αποτυχίας, προσαρμογή – προετοιμασία για τα τεστ…)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u="sng" dirty="0" smtClean="0"/>
              <a:t>Στάση εκπαιδευτικών:</a:t>
            </a:r>
          </a:p>
          <a:p>
            <a:r>
              <a:rPr lang="el-GR" dirty="0" smtClean="0"/>
              <a:t>Υποψία απολογισμού – ελέγχου</a:t>
            </a:r>
          </a:p>
          <a:p>
            <a:r>
              <a:rPr lang="el-GR" dirty="0" smtClean="0"/>
              <a:t>Αλλοίωση των στόχων του προγράμματος σπουδών</a:t>
            </a:r>
          </a:p>
          <a:p>
            <a:r>
              <a:rPr lang="el-GR" dirty="0" smtClean="0"/>
              <a:t>Άνιση μεταχείριση μαθητών- σχολείων σε μειονεκτικές περιοχές</a:t>
            </a:r>
            <a:endParaRPr lang="el-GR" b="1" u="sng" dirty="0" smtClean="0"/>
          </a:p>
          <a:p>
            <a:endParaRPr lang="el-GR" b="1" u="sng" dirty="0" smtClean="0"/>
          </a:p>
          <a:p>
            <a:pPr algn="ctr">
              <a:buNone/>
            </a:pPr>
            <a:r>
              <a:rPr lang="el-GR" b="1" u="sng" dirty="0" smtClean="0"/>
              <a:t>Στάση πολιτικής ηγεσίας:</a:t>
            </a:r>
          </a:p>
          <a:p>
            <a:r>
              <a:rPr lang="el-GR" dirty="0" smtClean="0"/>
              <a:t>Η εκπαίδευση είναι πολύ σημαντικός θεσμός και δεν πρέπει να αφήνεται στα χέρια των εκπαιδευτικών: </a:t>
            </a:r>
            <a:r>
              <a:rPr lang="el-GR" u="sng" dirty="0" smtClean="0"/>
              <a:t>δημόσια αξιολόγηση</a:t>
            </a:r>
          </a:p>
          <a:p>
            <a:endParaRPr lang="el-GR" b="1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2. Η αξιολόγηση ως εργαλείο μάθησης (μαθησιακές προδιαγραφές)</a:t>
            </a:r>
          </a:p>
          <a:p>
            <a:r>
              <a:rPr lang="el-GR" dirty="0" smtClean="0"/>
              <a:t>Αξιολόγηση ενσωματωμένη στη διαδικασία μάθησης:</a:t>
            </a:r>
          </a:p>
          <a:p>
            <a:r>
              <a:rPr lang="el-GR" dirty="0" smtClean="0"/>
              <a:t>Εκθέσεις περιγραφικές</a:t>
            </a:r>
          </a:p>
          <a:p>
            <a:r>
              <a:rPr lang="en-US" dirty="0" smtClean="0"/>
              <a:t>portfolio</a:t>
            </a:r>
            <a:endParaRPr lang="el-GR" dirty="0" smtClean="0"/>
          </a:p>
          <a:p>
            <a:r>
              <a:rPr lang="el-GR" dirty="0" smtClean="0"/>
              <a:t>Σχέδια εργασίας</a:t>
            </a:r>
          </a:p>
          <a:p>
            <a:r>
              <a:rPr lang="el-GR" dirty="0" smtClean="0"/>
              <a:t>Αξιολόγηση από τους δασκάλους</a:t>
            </a:r>
          </a:p>
          <a:p>
            <a:r>
              <a:rPr lang="el-GR" dirty="0" err="1" smtClean="0"/>
              <a:t>Αυτοαξιολόγηση</a:t>
            </a:r>
            <a:r>
              <a:rPr lang="el-GR" dirty="0" smtClean="0"/>
              <a:t> μαθητή</a:t>
            </a:r>
          </a:p>
          <a:p>
            <a:r>
              <a:rPr lang="el-GR" dirty="0" smtClean="0"/>
              <a:t>Αξιολόγηση από συμμαθητές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857232"/>
            <a:ext cx="8715404" cy="6215082"/>
          </a:xfrm>
        </p:spPr>
        <p:txBody>
          <a:bodyPr>
            <a:normAutofit/>
          </a:bodyPr>
          <a:lstStyle/>
          <a:p>
            <a:r>
              <a:rPr lang="el-GR" b="1" i="1" dirty="0" smtClean="0"/>
              <a:t>Εκπαιδευτικό έργο: Όλες οι δραστηριότητες που πραγματοποιούνται σε μια χώρα οργανωμένα και συστηματικά, προκειμένου να υλοποιηθούν οι καθιερωμένοι σκοποί της εκπαίδευσης</a:t>
            </a:r>
          </a:p>
          <a:p>
            <a:endParaRPr lang="el-GR" dirty="0" smtClean="0"/>
          </a:p>
          <a:p>
            <a:r>
              <a:rPr lang="el-GR" b="1" i="1" dirty="0" smtClean="0"/>
              <a:t>Διδακτικό έργο: Η προγραμματισμένη, σκόπιμη και συστηματική μετάδοση γνώσεων και εμπειριών από τον δάσκαλο προς το μαθητή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r>
              <a:rPr lang="el-GR" u="sng" dirty="0" smtClean="0"/>
              <a:t>Μετατόπιση της αξιολόγησης στη σχολική μονάδα: </a:t>
            </a:r>
            <a:r>
              <a:rPr lang="el-GR" dirty="0" smtClean="0"/>
              <a:t>έλεγχος του περιεχομένου του προγράμματος σπουδών</a:t>
            </a:r>
          </a:p>
          <a:p>
            <a:endParaRPr lang="el-GR" dirty="0" smtClean="0"/>
          </a:p>
          <a:p>
            <a:r>
              <a:rPr lang="el-GR" dirty="0" smtClean="0"/>
              <a:t>Αμφισβήτηση της αξιοπιστίας της εσωτερικής αξιολόγησης</a:t>
            </a:r>
          </a:p>
          <a:p>
            <a:endParaRPr lang="el-GR" u="sng" dirty="0" smtClean="0"/>
          </a:p>
          <a:p>
            <a:r>
              <a:rPr lang="el-GR" u="sng" dirty="0" smtClean="0"/>
              <a:t>Μικτό σύστημα αξιολόγησης: </a:t>
            </a:r>
            <a:r>
              <a:rPr lang="el-GR" dirty="0" smtClean="0"/>
              <a:t>η εξωτερική αξιολόγηση «καπελώνει» την εσωτερική – αντιφάσεις</a:t>
            </a:r>
          </a:p>
          <a:p>
            <a:endParaRPr lang="el-GR" dirty="0" smtClean="0"/>
          </a:p>
          <a:p>
            <a:r>
              <a:rPr lang="el-GR" dirty="0" smtClean="0"/>
              <a:t>Οι μορφές εσωτερικής ποιοτικής αξιολόγησης δεν έχουν πλήρως αναπτυχθεί και δεν είναι ευρέως αποδεκτές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l-GR" b="1" dirty="0" smtClean="0"/>
              <a:t>Αξιολόγηση Σχολικής Μονάδας</a:t>
            </a:r>
          </a:p>
          <a:p>
            <a:r>
              <a:rPr lang="el-GR" dirty="0" smtClean="0"/>
              <a:t>2001, Ευρωπαϊκό κοινοβούλιο και Συμβούλιο Υπουργών: </a:t>
            </a:r>
          </a:p>
          <a:p>
            <a:r>
              <a:rPr lang="el-GR" dirty="0" smtClean="0"/>
              <a:t>έμφαση στην </a:t>
            </a:r>
            <a:r>
              <a:rPr lang="el-GR" dirty="0" err="1" smtClean="0"/>
              <a:t>αυτοαξιολόγηση</a:t>
            </a:r>
            <a:r>
              <a:rPr lang="el-GR" dirty="0" smtClean="0"/>
              <a:t> σχολικής μονάδας</a:t>
            </a:r>
          </a:p>
          <a:p>
            <a:r>
              <a:rPr lang="el-GR" dirty="0" smtClean="0"/>
              <a:t>Συνδυασμός εξωτερικής και εσωτερικής αξιολόγησης</a:t>
            </a:r>
          </a:p>
          <a:p>
            <a:endParaRPr lang="el-GR" dirty="0" smtClean="0"/>
          </a:p>
          <a:p>
            <a:r>
              <a:rPr lang="el-GR" u="sng" dirty="0" smtClean="0"/>
              <a:t>Ευρώπη: </a:t>
            </a:r>
          </a:p>
          <a:p>
            <a:r>
              <a:rPr lang="el-GR" dirty="0" smtClean="0"/>
              <a:t>Εσωτερική αξιολόγηση κυρίως όμως σε προαιρετική βάση</a:t>
            </a:r>
          </a:p>
          <a:p>
            <a:r>
              <a:rPr lang="el-GR" dirty="0" smtClean="0"/>
              <a:t>Εξωτερική αξιολόγηση από επιθεωρητές</a:t>
            </a:r>
          </a:p>
          <a:p>
            <a:r>
              <a:rPr lang="el-GR" dirty="0" smtClean="0"/>
              <a:t>Αξιολόγηση σχολικών μονάδων στην Ελλάδα</a:t>
            </a:r>
          </a:p>
          <a:p>
            <a:r>
              <a:rPr lang="el-GR" dirty="0" smtClean="0"/>
              <a:t>Στην πράξη μόνο καταγραφή ποσοτικών /στατιστικών δεδομένων (πρόγραμμα αποτύπωσης από το Κ.Ε.Ε.)</a:t>
            </a:r>
          </a:p>
          <a:p>
            <a:endParaRPr lang="el-GR" dirty="0" smtClean="0"/>
          </a:p>
          <a:p>
            <a:r>
              <a:rPr lang="el-GR" dirty="0" smtClean="0"/>
              <a:t>Εκθέσεις διευθυντών, σχολικών συμβούλων, προϊσταμένων κ.λπ. με γραφειοκρατικό χαρακτήρα και χωρίς τη συμμετοχή των εκπαιδευτικών</a:t>
            </a:r>
          </a:p>
          <a:p>
            <a:endParaRPr lang="el-GR" dirty="0" smtClean="0"/>
          </a:p>
          <a:p>
            <a:r>
              <a:rPr lang="el-GR" dirty="0" smtClean="0"/>
              <a:t>Πειραματικά προγράμματα αξιολόγησης </a:t>
            </a:r>
          </a:p>
          <a:p>
            <a:r>
              <a:rPr lang="el-GR" dirty="0" smtClean="0"/>
              <a:t>	(π.χ. ΣΕΠΠΕ, Σολομών, 1999</a:t>
            </a:r>
          </a:p>
          <a:p>
            <a:r>
              <a:rPr lang="el-GR" dirty="0" smtClean="0"/>
              <a:t>	«Ηγεσία για τη μάθηση», </a:t>
            </a:r>
            <a:r>
              <a:rPr lang="el-GR" dirty="0" err="1" smtClean="0"/>
              <a:t>Μπαγάκης</a:t>
            </a:r>
            <a:r>
              <a:rPr lang="el-GR" dirty="0" smtClean="0"/>
              <a:t>, 2005)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l-GR" b="1" dirty="0" smtClean="0"/>
              <a:t>Αξιολόγηση Σχολικής Μονάδας</a:t>
            </a:r>
          </a:p>
          <a:p>
            <a:r>
              <a:rPr lang="el-GR" b="1" dirty="0" smtClean="0"/>
              <a:t>01. Μαθητικό δυναμικό: </a:t>
            </a:r>
          </a:p>
          <a:p>
            <a:r>
              <a:rPr lang="el-GR" b="1" dirty="0" smtClean="0"/>
              <a:t>	κοινωνικά και πολιτισμικά χαρακτηριστικά</a:t>
            </a:r>
          </a:p>
          <a:p>
            <a:r>
              <a:rPr lang="el-GR" b="1" dirty="0" smtClean="0"/>
              <a:t>0.2. Χαρακτηριστικά του κοινωνικού - πολιτισμικού πλαισίου</a:t>
            </a:r>
          </a:p>
          <a:p>
            <a:r>
              <a:rPr lang="el-GR" b="1" dirty="0" smtClean="0"/>
              <a:t>Διαθέσιμα </a:t>
            </a:r>
            <a:r>
              <a:rPr lang="el-GR" b="1" dirty="0" err="1" smtClean="0"/>
              <a:t>μέσα–πόροι</a:t>
            </a:r>
            <a:endParaRPr lang="el-GR" b="1" dirty="0" smtClean="0"/>
          </a:p>
          <a:p>
            <a:r>
              <a:rPr lang="el-GR" b="1" dirty="0" smtClean="0"/>
              <a:t>Κτίριο, χώροι και εξοπλισμός</a:t>
            </a:r>
          </a:p>
          <a:p>
            <a:r>
              <a:rPr lang="el-GR" b="1" dirty="0" smtClean="0"/>
              <a:t>Οικονομικοί πόροι</a:t>
            </a:r>
          </a:p>
          <a:p>
            <a:r>
              <a:rPr lang="el-GR" b="1" dirty="0" smtClean="0"/>
              <a:t>Πρόγραμμα Σπουδών-βιβλία</a:t>
            </a:r>
          </a:p>
          <a:p>
            <a:r>
              <a:rPr lang="el-GR" b="1" dirty="0" smtClean="0"/>
              <a:t>Πρόγραμμα Σπουδών</a:t>
            </a:r>
          </a:p>
          <a:p>
            <a:r>
              <a:rPr lang="el-GR" b="1" dirty="0" smtClean="0"/>
              <a:t>Σχολικά βιβλία – οδηγίες</a:t>
            </a:r>
          </a:p>
          <a:p>
            <a:r>
              <a:rPr lang="el-GR" b="1" dirty="0" smtClean="0"/>
              <a:t>Προσωπικό σχολείου</a:t>
            </a:r>
          </a:p>
          <a:p>
            <a:pPr lvl="2"/>
            <a:r>
              <a:rPr lang="el-GR" b="1" dirty="0" smtClean="0"/>
              <a:t>Διδακτικό προσωπικό</a:t>
            </a:r>
          </a:p>
          <a:p>
            <a:pPr lvl="2"/>
            <a:r>
              <a:rPr lang="el-GR" b="1" dirty="0" smtClean="0"/>
              <a:t>Διοικητικό – Ειδικό επιστημονικό – βοηθητικό προσωπικό</a:t>
            </a:r>
          </a:p>
          <a:p>
            <a:r>
              <a:rPr lang="el-GR" b="1" dirty="0" smtClean="0"/>
              <a:t>Διοίκηση</a:t>
            </a:r>
          </a:p>
          <a:p>
            <a:pPr lvl="2"/>
            <a:r>
              <a:rPr lang="el-GR" dirty="0" smtClean="0"/>
              <a:t>Συντονισμός σχολικής ζωής</a:t>
            </a:r>
          </a:p>
          <a:p>
            <a:pPr lvl="2"/>
            <a:r>
              <a:rPr lang="el-GR" dirty="0" smtClean="0"/>
              <a:t>Διαμόρφωση – εφαρμογή σχολικού προγράμματος</a:t>
            </a:r>
          </a:p>
          <a:p>
            <a:pPr lvl="2"/>
            <a:r>
              <a:rPr lang="el-GR" dirty="0" smtClean="0"/>
              <a:t>Αξιοποίηση μέσων- πόρων</a:t>
            </a:r>
          </a:p>
          <a:p>
            <a:r>
              <a:rPr lang="el-GR" b="1" dirty="0" err="1" smtClean="0"/>
              <a:t>Κλίμα–σχέσεις–συνεργασίες</a:t>
            </a:r>
            <a:endParaRPr lang="el-GR" b="1" dirty="0" smtClean="0"/>
          </a:p>
          <a:p>
            <a:pPr lvl="2"/>
            <a:r>
              <a:rPr lang="el-GR" dirty="0" smtClean="0"/>
              <a:t>Σχέσεις εκπαιδευτικών μεταξύ τους </a:t>
            </a:r>
          </a:p>
          <a:p>
            <a:pPr lvl="2"/>
            <a:r>
              <a:rPr lang="el-GR" dirty="0" smtClean="0"/>
              <a:t>Σχέσεις εκπαιδευτικών – μαθητών και μαθητών μεταξύ τους</a:t>
            </a:r>
          </a:p>
          <a:p>
            <a:pPr lvl="2"/>
            <a:r>
              <a:rPr lang="el-GR" dirty="0" smtClean="0"/>
              <a:t>Σχέσεις σχολείου – Γονέων/κηδεμόνων</a:t>
            </a:r>
          </a:p>
          <a:p>
            <a:pPr lvl="2"/>
            <a:r>
              <a:rPr lang="el-GR" dirty="0" smtClean="0"/>
              <a:t>Σχέσεις σχολείου με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κούς</a:t>
            </a:r>
            <a:r>
              <a:rPr lang="el-GR" dirty="0" smtClean="0"/>
              <a:t> θεσμούς, τοπική κοινωνία</a:t>
            </a:r>
          </a:p>
          <a:p>
            <a:r>
              <a:rPr lang="el-GR" b="1" dirty="0" smtClean="0"/>
              <a:t>Διδακτική – μαθησιακή διαδικασία</a:t>
            </a:r>
          </a:p>
          <a:p>
            <a:pPr lvl="2"/>
            <a:r>
              <a:rPr lang="el-GR" dirty="0" smtClean="0"/>
              <a:t>Ποιότητα της διδασκαλίας</a:t>
            </a:r>
          </a:p>
          <a:p>
            <a:pPr lvl="2"/>
            <a:r>
              <a:rPr lang="el-GR" dirty="0" smtClean="0"/>
              <a:t>Ποιότητα της μάθησης</a:t>
            </a:r>
          </a:p>
          <a:p>
            <a:pPr lvl="2"/>
            <a:r>
              <a:rPr lang="el-GR" dirty="0" smtClean="0"/>
              <a:t>Λειτουργίας της αξιολόγησης</a:t>
            </a:r>
          </a:p>
          <a:p>
            <a:r>
              <a:rPr lang="el-GR" b="1" dirty="0" smtClean="0"/>
              <a:t>Εκπαιδευτικά επιτεύγματα</a:t>
            </a:r>
          </a:p>
          <a:p>
            <a:pPr lvl="2"/>
            <a:r>
              <a:rPr lang="el-GR" dirty="0" smtClean="0"/>
              <a:t>Φοίτηση – ροή – διαρροή μαθητών</a:t>
            </a:r>
          </a:p>
          <a:p>
            <a:pPr lvl="2"/>
            <a:r>
              <a:rPr lang="el-GR" dirty="0" smtClean="0"/>
              <a:t>Επίδοση – πρόοδος των μαθητών</a:t>
            </a:r>
          </a:p>
          <a:p>
            <a:pPr lvl="2"/>
            <a:r>
              <a:rPr lang="el-GR" dirty="0" smtClean="0"/>
              <a:t>Ατομική και κοινωνική ανάπτυξη των μαθητών</a:t>
            </a:r>
          </a:p>
          <a:p>
            <a:pPr lvl="2"/>
            <a:r>
              <a:rPr lang="el-GR" dirty="0" smtClean="0"/>
              <a:t>Κατευθύνσεις των μαθητών</a:t>
            </a:r>
          </a:p>
          <a:p>
            <a:endParaRPr lang="el-GR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14290"/>
            <a:ext cx="8715404" cy="642939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l-GR" sz="5600" b="1" dirty="0" smtClean="0"/>
              <a:t>Αξιολόγηση σχολικής </a:t>
            </a:r>
            <a:r>
              <a:rPr lang="el-GR" sz="5600" b="1" dirty="0" smtClean="0"/>
              <a:t>μονάδας (Μεγάλη </a:t>
            </a:r>
            <a:r>
              <a:rPr lang="el-GR" sz="5600" b="1" dirty="0" smtClean="0"/>
              <a:t>Βρετανία) </a:t>
            </a:r>
          </a:p>
          <a:p>
            <a:endParaRPr lang="el-GR" dirty="0" smtClean="0"/>
          </a:p>
          <a:p>
            <a:r>
              <a:rPr lang="el-GR" sz="4800" dirty="0" smtClean="0"/>
              <a:t>Αφενός </a:t>
            </a:r>
            <a:r>
              <a:rPr lang="el-GR" sz="4800" u="sng" dirty="0" smtClean="0"/>
              <a:t>άτυπη εσωτερική αξιολόγηση αφετέρου εξωτερική αξιολόγηση-επιθεώρηση σχολικών μονάδων</a:t>
            </a:r>
          </a:p>
          <a:p>
            <a:endParaRPr lang="el-GR" sz="4800" dirty="0" smtClean="0"/>
          </a:p>
          <a:p>
            <a:r>
              <a:rPr lang="el-GR" sz="4800" dirty="0" smtClean="0"/>
              <a:t>Η </a:t>
            </a:r>
            <a:r>
              <a:rPr lang="el-GR" sz="4800" u="sng" dirty="0" smtClean="0"/>
              <a:t>επιθεώρηση έχει ως αντικείμενα: </a:t>
            </a:r>
          </a:p>
          <a:p>
            <a:r>
              <a:rPr lang="el-GR" sz="4800" dirty="0" smtClean="0"/>
              <a:t>Το επίπεδο σπουδών</a:t>
            </a:r>
          </a:p>
          <a:p>
            <a:r>
              <a:rPr lang="el-GR" sz="4800" dirty="0" smtClean="0"/>
              <a:t>Τη χρήση οικονομικών πόρων</a:t>
            </a:r>
          </a:p>
          <a:p>
            <a:r>
              <a:rPr lang="el-GR" sz="4800" dirty="0" smtClean="0"/>
              <a:t>Την πολύπλευρη ανάπτυξη των μαθητών</a:t>
            </a:r>
          </a:p>
          <a:p>
            <a:r>
              <a:rPr lang="el-GR" sz="4800" dirty="0" smtClean="0"/>
              <a:t>Την ποιότητα παρεχόμενης εκπαίδευσης</a:t>
            </a:r>
          </a:p>
          <a:p>
            <a:endParaRPr lang="el-GR" sz="4800" dirty="0" smtClean="0"/>
          </a:p>
          <a:p>
            <a:r>
              <a:rPr lang="el-GR" sz="4800" u="sng" dirty="0" smtClean="0"/>
              <a:t>Χρόνος επιθεώρησης: </a:t>
            </a:r>
          </a:p>
          <a:p>
            <a:r>
              <a:rPr lang="el-GR" sz="4800" dirty="0" smtClean="0"/>
              <a:t>κάθε 4 χρόνια</a:t>
            </a:r>
          </a:p>
          <a:p>
            <a:r>
              <a:rPr lang="el-GR" sz="4800" dirty="0" smtClean="0"/>
              <a:t>διάρκεια επιθεώρησης ενός σχολείου δευτεροβάθμιας με πάνω από 400 μαθητές: </a:t>
            </a:r>
            <a:r>
              <a:rPr lang="el-GR" sz="4800" b="1" dirty="0" smtClean="0"/>
              <a:t>33 ημέρες</a:t>
            </a:r>
            <a:endParaRPr lang="el-GR" sz="4800" b="1" u="sng" dirty="0" smtClean="0"/>
          </a:p>
          <a:p>
            <a:endParaRPr lang="el-GR" sz="4800" u="sng" dirty="0" smtClean="0"/>
          </a:p>
          <a:p>
            <a:r>
              <a:rPr lang="el-GR" sz="4800" u="sng" dirty="0" smtClean="0"/>
              <a:t>Τρόπος επιθεώρησης:</a:t>
            </a:r>
          </a:p>
          <a:p>
            <a:r>
              <a:rPr lang="el-GR" sz="4800" dirty="0" smtClean="0"/>
              <a:t>Συμμετοχή όλων των εμπλεκομένων</a:t>
            </a:r>
          </a:p>
          <a:p>
            <a:r>
              <a:rPr lang="el-GR" sz="4800" dirty="0" smtClean="0"/>
              <a:t>Στατιστικοί δείκτες</a:t>
            </a:r>
          </a:p>
          <a:p>
            <a:r>
              <a:rPr lang="el-GR" sz="4800" dirty="0" smtClean="0"/>
              <a:t>Συνεντεύξεις (π.χ. καλούνται οι γονείς στο σχολείο)</a:t>
            </a:r>
          </a:p>
          <a:p>
            <a:r>
              <a:rPr lang="el-GR" sz="4800" dirty="0" smtClean="0"/>
              <a:t>Σχέδιο ανάπτυξης και προϋπολογισμός του σχολείου</a:t>
            </a:r>
          </a:p>
          <a:p>
            <a:r>
              <a:rPr lang="el-GR" sz="4800" dirty="0" smtClean="0"/>
              <a:t>Παρατηρήσεις διδασκαλιών</a:t>
            </a:r>
          </a:p>
          <a:p>
            <a:r>
              <a:rPr lang="el-GR" sz="4800" dirty="0" smtClean="0"/>
              <a:t>Ομοιογενή κριτήρια</a:t>
            </a:r>
          </a:p>
          <a:p>
            <a:r>
              <a:rPr lang="el-GR" sz="4800" dirty="0" smtClean="0"/>
              <a:t>Σύνταξη τελικής έκθεσης επιθεώρησης</a:t>
            </a:r>
            <a:endParaRPr lang="el-GR" sz="4800" u="sng" dirty="0" smtClean="0"/>
          </a:p>
          <a:p>
            <a:endParaRPr lang="el-GR" sz="4800" u="sng" dirty="0" smtClean="0"/>
          </a:p>
          <a:p>
            <a:r>
              <a:rPr lang="el-GR" sz="4800" u="sng" dirty="0" smtClean="0"/>
              <a:t>Φορείς επιθεώρησης:</a:t>
            </a:r>
          </a:p>
          <a:p>
            <a:r>
              <a:rPr lang="el-GR" sz="4800" dirty="0" smtClean="0"/>
              <a:t>Ιδιωτικές εταιρείες (!)</a:t>
            </a:r>
          </a:p>
          <a:p>
            <a:r>
              <a:rPr lang="el-GR" sz="4800" dirty="0" smtClean="0"/>
              <a:t>Ο επικεφαλής επιθεωρητής: μη παιδαγωγός (</a:t>
            </a:r>
            <a:r>
              <a:rPr lang="en-US" sz="4800" dirty="0" smtClean="0"/>
              <a:t>the</a:t>
            </a:r>
            <a:r>
              <a:rPr lang="el-GR" sz="4800" dirty="0" smtClean="0"/>
              <a:t> </a:t>
            </a:r>
            <a:r>
              <a:rPr lang="en-US" sz="4800" dirty="0" smtClean="0"/>
              <a:t>man</a:t>
            </a:r>
            <a:r>
              <a:rPr lang="el-GR" sz="4800" dirty="0" smtClean="0"/>
              <a:t> </a:t>
            </a:r>
            <a:r>
              <a:rPr lang="en-US" sz="4800" dirty="0" smtClean="0"/>
              <a:t>in</a:t>
            </a:r>
            <a:r>
              <a:rPr lang="el-GR" sz="4800" dirty="0" smtClean="0"/>
              <a:t> </a:t>
            </a:r>
            <a:r>
              <a:rPr lang="en-US" sz="4800" dirty="0" smtClean="0"/>
              <a:t>the</a:t>
            </a:r>
            <a:r>
              <a:rPr lang="el-GR" sz="4800" dirty="0" smtClean="0"/>
              <a:t> </a:t>
            </a:r>
            <a:r>
              <a:rPr lang="en-US" sz="4800" dirty="0" smtClean="0"/>
              <a:t>street</a:t>
            </a:r>
            <a:r>
              <a:rPr lang="el-GR" sz="4800" dirty="0" smtClean="0"/>
              <a:t>)</a:t>
            </a:r>
            <a:endParaRPr lang="el-GR" sz="4800" u="sng" dirty="0" smtClean="0"/>
          </a:p>
          <a:p>
            <a:endParaRPr lang="el-GR" sz="4800" dirty="0" smtClean="0"/>
          </a:p>
          <a:p>
            <a:r>
              <a:rPr lang="el-GR" sz="4800" u="sng" dirty="0" smtClean="0"/>
              <a:t>Θετικά: </a:t>
            </a:r>
          </a:p>
          <a:p>
            <a:r>
              <a:rPr lang="el-GR" sz="4800" dirty="0" smtClean="0"/>
              <a:t>το πλαίσιο της επιθεώρησης έχει υιοθετηθεί από τους εκπαιδευτικούς και για την εσωτερική αξιολόγηση του σχολείου </a:t>
            </a:r>
          </a:p>
          <a:p>
            <a:r>
              <a:rPr lang="el-GR" sz="4800" dirty="0" smtClean="0"/>
              <a:t>έχει αποτελέσει βάση γόνιμων προβληματισμών και συζητήσεων</a:t>
            </a:r>
          </a:p>
          <a:p>
            <a:r>
              <a:rPr lang="el-GR" sz="4800" dirty="0" smtClean="0"/>
              <a:t>λειτουργεί στο επίπεδο της σχολικής μονάδας και έτσι ανταποκρίνεται στις ανάγκες και στα προβλήματα του κάθε σχολείου</a:t>
            </a:r>
          </a:p>
          <a:p>
            <a:endParaRPr lang="el-GR" sz="4800" u="sng" dirty="0" smtClean="0"/>
          </a:p>
          <a:p>
            <a:r>
              <a:rPr lang="el-GR" sz="4800" u="sng" dirty="0" smtClean="0"/>
              <a:t>Αρνητικά:</a:t>
            </a:r>
          </a:p>
          <a:p>
            <a:r>
              <a:rPr lang="el-GR" sz="4800" dirty="0" smtClean="0"/>
              <a:t>Εκτενή κριτήρια δημιουργούν μία εξωπραγματική εικόνα ενός </a:t>
            </a:r>
            <a:r>
              <a:rPr lang="el-GR" sz="4800" dirty="0" err="1" smtClean="0"/>
              <a:t>υπερσχολείου</a:t>
            </a:r>
            <a:endParaRPr lang="el-GR" sz="4800" dirty="0" smtClean="0"/>
          </a:p>
          <a:p>
            <a:r>
              <a:rPr lang="el-GR" sz="4800" dirty="0" smtClean="0"/>
              <a:t>Τι θα γίνει με τα «αποτυχόντα» σχολεία; Τι στήριξη θα έχουν; Θα κλείσουν;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dirty="0" smtClean="0"/>
              <a:t>ΑΞΙΟΛΟΓΗΣΗ ΤΟΥ ΕΚΠΑΙΔΕΥΤΙΚΟΥ (1)</a:t>
            </a:r>
          </a:p>
          <a:p>
            <a:r>
              <a:rPr lang="el-GR" b="1" u="sng" dirty="0" smtClean="0"/>
              <a:t>Μορφές και μέθοδοι αξιολόγησης εκπαιδευτικού:</a:t>
            </a:r>
          </a:p>
          <a:p>
            <a:r>
              <a:rPr lang="el-GR" dirty="0" smtClean="0"/>
              <a:t>Διαμορφωτική αξιολόγηση</a:t>
            </a:r>
          </a:p>
          <a:p>
            <a:r>
              <a:rPr lang="el-GR" dirty="0" smtClean="0"/>
              <a:t>Τελική αξιολόγηση</a:t>
            </a:r>
          </a:p>
          <a:p>
            <a:endParaRPr lang="el-GR" u="sng" dirty="0" smtClean="0"/>
          </a:p>
          <a:p>
            <a:endParaRPr lang="el-GR" u="sng" dirty="0" smtClean="0"/>
          </a:p>
          <a:p>
            <a:r>
              <a:rPr lang="el-GR" u="sng" dirty="0" smtClean="0"/>
              <a:t>Εκτίμηση της επίδοσης των μαθητών </a:t>
            </a:r>
            <a:r>
              <a:rPr lang="el-GR" dirty="0" smtClean="0"/>
              <a:t>(σταθμισμένα τεστ)</a:t>
            </a:r>
          </a:p>
          <a:p>
            <a:endParaRPr lang="el-GR" u="sng" dirty="0" smtClean="0"/>
          </a:p>
          <a:p>
            <a:r>
              <a:rPr lang="el-GR" u="sng" dirty="0" err="1" smtClean="0"/>
              <a:t>Αυτοαξιολόγηση</a:t>
            </a:r>
            <a:r>
              <a:rPr lang="el-GR" u="sng" dirty="0" smtClean="0"/>
              <a:t>: </a:t>
            </a:r>
            <a:r>
              <a:rPr lang="el-GR" dirty="0" smtClean="0"/>
              <a:t>(ενδοσκόπηση βάσει κριτηρίων, με εργαλεία </a:t>
            </a:r>
            <a:r>
              <a:rPr lang="el-GR" dirty="0" err="1" smtClean="0"/>
              <a:t>αυτοαξιολόγησης</a:t>
            </a:r>
            <a:r>
              <a:rPr lang="el-GR" dirty="0" smtClean="0"/>
              <a:t> - </a:t>
            </a:r>
            <a:r>
              <a:rPr lang="el-GR" dirty="0" err="1" smtClean="0"/>
              <a:t>μικροδιδασκαλίες</a:t>
            </a:r>
            <a:r>
              <a:rPr lang="el-GR" dirty="0" smtClean="0"/>
              <a:t>)</a:t>
            </a:r>
          </a:p>
          <a:p>
            <a:endParaRPr lang="el-GR" u="sng" dirty="0" smtClean="0"/>
          </a:p>
          <a:p>
            <a:r>
              <a:rPr lang="el-GR" u="sng" dirty="0" smtClean="0"/>
              <a:t>Αξιολόγηση με βάση τα χαρακτηριστικά του «καλού» εκπαιδευτικού: </a:t>
            </a:r>
            <a:r>
              <a:rPr lang="el-GR" dirty="0" smtClean="0"/>
              <a:t>κατάλογοι χαρακτηριστικών και ιδιοτήτων </a:t>
            </a:r>
            <a:r>
              <a:rPr lang="en-US" dirty="0" smtClean="0"/>
              <a:t>check</a:t>
            </a:r>
            <a:r>
              <a:rPr lang="el-GR" dirty="0" smtClean="0"/>
              <a:t>-</a:t>
            </a:r>
            <a:r>
              <a:rPr lang="en-US" dirty="0" smtClean="0"/>
              <a:t>list</a:t>
            </a:r>
            <a:r>
              <a:rPr lang="el-GR" dirty="0" smtClean="0"/>
              <a:t>. «Αξιολογική Παιδαγωγική»: ο εκπαιδευτικός παθητικός αποδέκτης και εκτελεστής.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ΑΞΙΟΛΟΓΗΣΗ ΤΟΥ ΕΚΠΑΙΔΕΥΤΙΚΟΥ (2)</a:t>
            </a:r>
          </a:p>
          <a:p>
            <a:r>
              <a:rPr lang="el-GR" u="sng" dirty="0" smtClean="0"/>
              <a:t>Αξιολόγηση μέσω τρίτων: </a:t>
            </a:r>
          </a:p>
          <a:p>
            <a:r>
              <a:rPr lang="el-GR" dirty="0" smtClean="0"/>
              <a:t>Μαθητών (περιγραφή γεγονότων όχι κρίσεις και ερμηνείες)</a:t>
            </a:r>
          </a:p>
          <a:p>
            <a:r>
              <a:rPr lang="el-GR" dirty="0" smtClean="0"/>
              <a:t>Γονέων (μεγάλος βαθμός υποκειμενικότητας)</a:t>
            </a:r>
          </a:p>
          <a:p>
            <a:r>
              <a:rPr lang="el-GR" dirty="0" smtClean="0"/>
              <a:t>Συναδέλφων </a:t>
            </a:r>
          </a:p>
          <a:p>
            <a:r>
              <a:rPr lang="el-GR" dirty="0" smtClean="0"/>
              <a:t>Άλλων φορέων</a:t>
            </a:r>
          </a:p>
          <a:p>
            <a:endParaRPr lang="el-GR" u="sng" dirty="0" smtClean="0"/>
          </a:p>
          <a:p>
            <a:r>
              <a:rPr lang="el-GR" u="sng" dirty="0" smtClean="0"/>
              <a:t>Αξιολόγηση κατόπιν συμφωνίας: τάξη, χρόνος, αντικείμενο, τρόπος, μέσα και κριτήρια (αδυναμία συγκρισιμότητας των αποτελεσμάτων)</a:t>
            </a:r>
          </a:p>
          <a:p>
            <a:endParaRPr lang="el-GR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ΑΞΙΟΛΟΓΗΣΗ ΤΟΥ ΕΚΠΑΙΔΕΥΤΙΚΟΥ (3)</a:t>
            </a:r>
          </a:p>
          <a:p>
            <a:r>
              <a:rPr lang="el-GR" u="sng" dirty="0" smtClean="0"/>
              <a:t>Αξιολόγηση συμπεριφοράς ή του στυλ διδασκαλίας: </a:t>
            </a:r>
          </a:p>
          <a:p>
            <a:r>
              <a:rPr lang="el-GR" dirty="0" smtClean="0"/>
              <a:t>κλίμακες παρατήρησης (Παιδαγωγική Ψυχολογία)</a:t>
            </a:r>
          </a:p>
          <a:p>
            <a:endParaRPr lang="el-GR" dirty="0" smtClean="0"/>
          </a:p>
          <a:p>
            <a:r>
              <a:rPr lang="el-GR" dirty="0" smtClean="0"/>
              <a:t>Στόχος: </a:t>
            </a:r>
          </a:p>
          <a:p>
            <a:r>
              <a:rPr lang="el-GR" dirty="0" smtClean="0"/>
              <a:t>Η ενίσχυση επιθυμητών μορφών συμπεριφοράς, </a:t>
            </a:r>
          </a:p>
          <a:p>
            <a:r>
              <a:rPr lang="el-GR" dirty="0" smtClean="0"/>
              <a:t>Η ανάδειξη «ορθών» τρόπων και μεθόδων διδασκαλίας και </a:t>
            </a:r>
          </a:p>
          <a:p>
            <a:r>
              <a:rPr lang="el-GR" dirty="0" smtClean="0"/>
              <a:t>Η υποχώρηση ανεπιθύμητων συμπεριφορών</a:t>
            </a:r>
            <a:endParaRPr lang="el-GR" u="sng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Τύποι αξιολόγησης </a:t>
            </a: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r>
              <a:rPr lang="el-GR" b="1" u="sng" dirty="0" smtClean="0"/>
              <a:t>Ως προς τον σκοπό της αξιολόγησης:</a:t>
            </a:r>
          </a:p>
          <a:p>
            <a:endParaRPr lang="el-GR" b="1" dirty="0" smtClean="0"/>
          </a:p>
          <a:p>
            <a:r>
              <a:rPr lang="el-GR" b="1" dirty="0" smtClean="0"/>
              <a:t>Διαμορφωτική αξιολόγηση</a:t>
            </a:r>
          </a:p>
          <a:p>
            <a:endParaRPr lang="el-GR" b="1" dirty="0" smtClean="0"/>
          </a:p>
          <a:p>
            <a:r>
              <a:rPr lang="el-GR" b="1" dirty="0" smtClean="0"/>
              <a:t>Τελική ή αθροιστική αξιολόγηση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/>
              <a:t>Διεθνείς τάσεις στην αξιολόγηση</a:t>
            </a:r>
          </a:p>
          <a:p>
            <a:r>
              <a:rPr lang="el-GR" dirty="0" smtClean="0"/>
              <a:t>Σύνδεση της αξιολόγησης με την ποιότητα της εκπαίδευσης και τη βελτίωσή της</a:t>
            </a:r>
          </a:p>
          <a:p>
            <a:r>
              <a:rPr lang="el-GR" dirty="0" smtClean="0"/>
              <a:t>Μηχανισμός ανατροφοδότησης και παρακολούθησης και όχι συμμόρφωσης προς τις κεντρικές εντολές</a:t>
            </a:r>
          </a:p>
          <a:p>
            <a:r>
              <a:rPr lang="el-GR" dirty="0" smtClean="0"/>
              <a:t>Μετακίνηση από τα πρόσωπα στη σχολική μονάδα (περισσότερη αυτονομία)</a:t>
            </a:r>
          </a:p>
          <a:p>
            <a:r>
              <a:rPr lang="el-GR" dirty="0" smtClean="0"/>
              <a:t>Η αξιολόγηση του εκπαιδευτικού μέρος της αξιολόγησης της σχολικής μονάδας</a:t>
            </a:r>
          </a:p>
          <a:p>
            <a:r>
              <a:rPr lang="el-GR" dirty="0" err="1" smtClean="0"/>
              <a:t>Αλληλοσυσχέτιση</a:t>
            </a:r>
            <a:r>
              <a:rPr lang="el-GR" dirty="0" smtClean="0"/>
              <a:t> εσωτερικής – εξωτερικής</a:t>
            </a:r>
          </a:p>
          <a:p>
            <a:pPr>
              <a:buNone/>
            </a:pPr>
            <a:r>
              <a:rPr lang="el-GR" dirty="0" smtClean="0"/>
              <a:t>	αξιολόγησης 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857232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Αξιολόγηση εκπαιδευτικού έργου</a:t>
            </a:r>
            <a:r>
              <a:rPr lang="el-GR" b="1" dirty="0" smtClean="0"/>
              <a:t>: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Ο συστηματικός </a:t>
            </a:r>
            <a:r>
              <a:rPr lang="el-GR" u="sng" dirty="0" smtClean="0"/>
              <a:t>έλεγχος του βαθμού επιτυχίας </a:t>
            </a:r>
            <a:r>
              <a:rPr lang="el-GR" dirty="0" smtClean="0"/>
              <a:t>των επιδιωκόμενων εκπαιδευτικών στόχων και ο </a:t>
            </a:r>
            <a:r>
              <a:rPr lang="el-GR" u="sng" dirty="0" smtClean="0"/>
              <a:t>εντοπισμός αιτιών </a:t>
            </a:r>
            <a:r>
              <a:rPr lang="el-GR" dirty="0" smtClean="0"/>
              <a:t>αποτυχίας, ώστε μέσα από την ανατροφοδότηση να βελτιώνεται η ποιότητα της εκπαίδευσης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715404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Η αξιολόγηση του εκπαιδευτικού έργου </a:t>
            </a:r>
            <a:r>
              <a:rPr lang="el-GR" b="1" u="sng" dirty="0" smtClean="0"/>
              <a:t>δεν </a:t>
            </a:r>
            <a:r>
              <a:rPr lang="el-GR" b="1" u="sng" dirty="0" smtClean="0"/>
              <a:t>ταυτίζεται με την αξιολόγηση του εκπαιδευτικού </a:t>
            </a:r>
            <a:r>
              <a:rPr lang="el-GR" b="1" dirty="0" smtClean="0"/>
              <a:t>περιλαμβάνει και την αξιολόγηση του μαθητή, καθώς και άλλων συντελεστών της εκπαιδευτικής διαδικασίας (αναλυτικά προγράμματα, διδακτικά εγχειρίδια, μέθοδοι διδασκαλίας, μέσα…)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4293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b="1" dirty="0" smtClean="0"/>
              <a:t>Βασικές αρχές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εκπαιδευτικής αξιολόγησης (1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u="sng" dirty="0" smtClean="0"/>
              <a:t>Αξιολόγηση όλων των παραγόντων και συντελεστών (μαθητές, εκπαιδευτικοί, λοιπό προσωπικό, υποδομή, υλικά μέσα, βιβλία, προγράμματα, υπηρεσίες στήριξης…)</a:t>
            </a:r>
          </a:p>
          <a:p>
            <a:endParaRPr lang="el-GR" u="sng" dirty="0" smtClean="0"/>
          </a:p>
          <a:p>
            <a:r>
              <a:rPr lang="el-GR" u="sng" dirty="0" smtClean="0"/>
              <a:t>Όχι αξιολόγηση για την αξιολόγηση: Σύνδεσή της με βελτίωση, διόρθωση, ανάπτυξη, αύξηση αποδοτικότητας…</a:t>
            </a:r>
          </a:p>
          <a:p>
            <a:endParaRPr lang="el-GR" u="sng" dirty="0" smtClean="0"/>
          </a:p>
          <a:p>
            <a:r>
              <a:rPr lang="el-GR" u="sng" dirty="0" smtClean="0"/>
              <a:t>Αξιολόγηση προσωπικού: σαφής διάκριση ανάμεσα σε: α) βελτίωση, ανάπτυξη, διόρθωση 			β) διοικητική κρίση, προαγωγή…</a:t>
            </a:r>
          </a:p>
          <a:p>
            <a:r>
              <a:rPr lang="el-GR" u="sng" dirty="0" smtClean="0"/>
              <a:t>Αξιολόγηση χωρίς συναίνεση είναι αδύνατη (κριτήρια εξωτερικά και διάφανα, αποδεκτά από όλους)</a:t>
            </a:r>
          </a:p>
          <a:p>
            <a:r>
              <a:rPr lang="el-GR" u="sng" dirty="0" smtClean="0"/>
              <a:t>Άμεση γνωστοποίηση των αποτελεσμάτων της αξιολόγησης και των αντίστοιχων διορθωτικών μέτρων</a:t>
            </a:r>
          </a:p>
          <a:p>
            <a:r>
              <a:rPr lang="el-GR" u="sng" dirty="0" smtClean="0"/>
              <a:t>Συνεχής, αμφίδρομη διακίνηση δεδομένων και πληροφοριών από τη βάση προς την ηγεσία και αντιστρόφως</a:t>
            </a:r>
          </a:p>
          <a:p>
            <a:r>
              <a:rPr lang="el-GR" u="sng" dirty="0" smtClean="0"/>
              <a:t>Σύνδεση αξιολόγησης προσωπικού με βασική εκπαίδευση και επιμόρφωση</a:t>
            </a:r>
          </a:p>
          <a:p>
            <a:r>
              <a:rPr lang="el-GR" u="sng" dirty="0" smtClean="0"/>
              <a:t>Η αξιολόγηση ως διαδικασία βελτίωσης και όχι ως απειλή για τον </a:t>
            </a:r>
            <a:r>
              <a:rPr lang="el-GR" u="sng" dirty="0" err="1" smtClean="0"/>
              <a:t>αξιολογόυμενο</a:t>
            </a:r>
            <a:endParaRPr lang="el-GR" u="sng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Γιατί είναι απαραίτητη η αξιολόγηση;</a:t>
            </a:r>
          </a:p>
          <a:p>
            <a:r>
              <a:rPr lang="el-GR" b="1" dirty="0" smtClean="0"/>
              <a:t>Η Εκπαίδευση είναι: </a:t>
            </a:r>
          </a:p>
          <a:p>
            <a:r>
              <a:rPr lang="el-GR" dirty="0" smtClean="0"/>
              <a:t>σημαντικός παράγοντας κοινωνικής ανάπτυξης –οικονομικής ευημερίας</a:t>
            </a:r>
          </a:p>
          <a:p>
            <a:r>
              <a:rPr lang="el-GR" dirty="0" smtClean="0"/>
              <a:t>Χρηματοδοτείται από τους πολίτες (ανάγκη καλύτερης αξιοποίησης διαθέσιμων πόρων)</a:t>
            </a:r>
          </a:p>
          <a:p>
            <a:endParaRPr lang="el-GR" dirty="0" smtClean="0"/>
          </a:p>
          <a:p>
            <a:r>
              <a:rPr lang="el-GR" dirty="0" smtClean="0"/>
              <a:t>Ανάγκη μηχανισμών εκτίμησης του βαθμού εκπλήρωσης των στόχων, δηλαδή </a:t>
            </a:r>
            <a:r>
              <a:rPr lang="el-GR" b="1" dirty="0" smtClean="0"/>
              <a:t>εκπαιδευτική αξιολόγηση (</a:t>
            </a:r>
            <a:r>
              <a:rPr lang="el-GR" b="1" i="1" dirty="0" smtClean="0"/>
              <a:t>εκπαιδευτική μέτρηση και εκπαιδευτική έρευνα)</a:t>
            </a:r>
            <a:endParaRPr lang="el-G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Γιατί είναι απαραίτητη η αξιολόγηση;</a:t>
            </a:r>
          </a:p>
          <a:p>
            <a:r>
              <a:rPr lang="el-GR" dirty="0" smtClean="0"/>
              <a:t>Χωρίς αξιολόγηση τα μέτρα και οι μεταρρυθμίσεις που εφαρμόζονται δεν κρίνονται με βάση τα αποτελέσματά τους, αλλά αποτελούν:</a:t>
            </a:r>
            <a:endParaRPr lang="el-GR" b="1" dirty="0" smtClean="0"/>
          </a:p>
          <a:p>
            <a:r>
              <a:rPr lang="el-GR" b="1" dirty="0" smtClean="0"/>
              <a:t> αντικείμενα πολιτικής βούλησης και πολιτικού κόστους</a:t>
            </a:r>
          </a:p>
          <a:p>
            <a:r>
              <a:rPr lang="el-GR" b="1" dirty="0" smtClean="0"/>
              <a:t> τυχαίες και αυθαίρετες υιοθετήσεις</a:t>
            </a:r>
          </a:p>
          <a:p>
            <a:r>
              <a:rPr lang="el-GR" b="1" dirty="0" smtClean="0"/>
              <a:t> αντιγραφές επίκαιρων διεθνών             καινοτομιών</a:t>
            </a:r>
          </a:p>
          <a:p>
            <a:endParaRPr lang="en-US" u="sng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endParaRPr lang="en-US" u="sng" dirty="0" smtClean="0"/>
          </a:p>
          <a:p>
            <a:pPr algn="ctr">
              <a:buNone/>
            </a:pPr>
            <a:r>
              <a:rPr lang="el-GR" u="sng" dirty="0" smtClean="0"/>
              <a:t>Ευρωπαϊκή Ένωση:</a:t>
            </a:r>
            <a:br>
              <a:rPr lang="el-GR" u="sng" dirty="0" smtClean="0"/>
            </a:br>
            <a:r>
              <a:rPr lang="el-GR" dirty="0" smtClean="0"/>
              <a:t>ο ανταγωνισμός κεντρικός μοχλός ανάπτυξης</a:t>
            </a:r>
          </a:p>
          <a:p>
            <a:endParaRPr lang="el-GR" dirty="0" smtClean="0"/>
          </a:p>
          <a:p>
            <a:r>
              <a:rPr lang="el-GR" dirty="0" smtClean="0"/>
              <a:t>ΣΥΝΕΠΩΣ: Ανάγκη αποτελεσματικών επιλογών –</a:t>
            </a:r>
          </a:p>
          <a:p>
            <a:r>
              <a:rPr lang="el-GR" dirty="0" smtClean="0"/>
              <a:t>αξιολόγηση των εκπαιδευτικών αλλαγών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 smtClean="0"/>
              <a:t>Συστήματα – τάσεις αξιολόγησης </a:t>
            </a:r>
            <a:br>
              <a:rPr lang="el-GR" b="1" dirty="0" smtClean="0"/>
            </a:br>
            <a:r>
              <a:rPr lang="el-GR" b="1" dirty="0" smtClean="0"/>
              <a:t>στην Ευρωπαϊκή Ένωση</a:t>
            </a:r>
          </a:p>
          <a:p>
            <a:r>
              <a:rPr lang="el-GR" dirty="0" smtClean="0"/>
              <a:t>Α) Δημόσιος διοικητικός </a:t>
            </a:r>
            <a:r>
              <a:rPr lang="el-GR" u="sng" dirty="0" smtClean="0"/>
              <a:t>έλεγχος των εκπαιδευτικών ως ατόμων</a:t>
            </a:r>
          </a:p>
          <a:p>
            <a:endParaRPr lang="el-GR" dirty="0" smtClean="0"/>
          </a:p>
          <a:p>
            <a:r>
              <a:rPr lang="el-GR" u="sng" dirty="0" smtClean="0"/>
              <a:t>Β) Απόδοση λόγου του εκπαιδευτικού και του σχολείου στην κοινωνία (βλ. γονείς)</a:t>
            </a:r>
          </a:p>
          <a:p>
            <a:endParaRPr lang="el-GR" dirty="0" smtClean="0"/>
          </a:p>
          <a:p>
            <a:r>
              <a:rPr lang="el-GR" u="sng" dirty="0" smtClean="0"/>
              <a:t>Γ) </a:t>
            </a:r>
            <a:r>
              <a:rPr lang="el-GR" u="sng" dirty="0" err="1" smtClean="0"/>
              <a:t>Αυτοαξιολόγηση</a:t>
            </a:r>
            <a:r>
              <a:rPr lang="el-GR" u="sng" dirty="0" smtClean="0"/>
              <a:t> εκπαιδευτικού - σχολικής μονάδας (Δανία, Σουηδία)</a:t>
            </a:r>
          </a:p>
          <a:p>
            <a:endParaRPr lang="el-GR" dirty="0" smtClean="0"/>
          </a:p>
          <a:p>
            <a:r>
              <a:rPr lang="el-GR" u="sng" dirty="0" smtClean="0"/>
              <a:t>[Σύνδεση εξωτερικής και εσωτερικής αξιολόγησης – από τα πρόσωπα στο σχολείο]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1095</Words>
  <Application>Microsoft Office PowerPoint</Application>
  <PresentationFormat>Προβολή στην οθόνη (4:3)</PresentationFormat>
  <Paragraphs>251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Ενότητα 1_2  ΑΞΙΟΛΟΓΗΣΗ  ΕΚΠΑΙΔΕΥΤΙΚΟΥ ΕΡΓΟΥ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2_1  Απόρριψη και στασιμότητα στο δημοτικό σχολείο</dc:title>
  <dc:creator>gm</dc:creator>
  <cp:lastModifiedBy>gm</cp:lastModifiedBy>
  <cp:revision>59</cp:revision>
  <dcterms:created xsi:type="dcterms:W3CDTF">2015-07-04T14:02:33Z</dcterms:created>
  <dcterms:modified xsi:type="dcterms:W3CDTF">2015-07-04T23:44:13Z</dcterms:modified>
</cp:coreProperties>
</file>