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344" r:id="rId4"/>
    <p:sldId id="345" r:id="rId5"/>
    <p:sldId id="346" r:id="rId6"/>
    <p:sldId id="347" r:id="rId7"/>
    <p:sldId id="348" r:id="rId8"/>
    <p:sldId id="349" r:id="rId9"/>
    <p:sldId id="350" r:id="rId10"/>
    <p:sldId id="351" r:id="rId11"/>
    <p:sldId id="352" r:id="rId12"/>
    <p:sldId id="353" r:id="rId13"/>
    <p:sldId id="354" r:id="rId14"/>
    <p:sldId id="355" r:id="rId15"/>
    <p:sldId id="356" r:id="rId16"/>
    <p:sldId id="357" r:id="rId17"/>
    <p:sldId id="358" r:id="rId18"/>
    <p:sldId id="359" r:id="rId19"/>
    <p:sldId id="360" r:id="rId20"/>
    <p:sldId id="361" r:id="rId21"/>
    <p:sldId id="362" r:id="rId22"/>
    <p:sldId id="363" r:id="rId23"/>
    <p:sldId id="364" r:id="rId24"/>
    <p:sldId id="365" r:id="rId25"/>
    <p:sldId id="366" r:id="rId2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01B1B590-219A-4978-9544-0C3A2505CC14}" type="datetimeFigureOut">
              <a:rPr lang="el-GR" smtClean="0"/>
              <a:pPr/>
              <a:t>4/7/2015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0AA614C-83E6-49C5-9032-412E5A3265FE}"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1B1B590-219A-4978-9544-0C3A2505CC14}" type="datetimeFigureOut">
              <a:rPr lang="el-GR" smtClean="0"/>
              <a:pPr/>
              <a:t>4/7/2015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0AA614C-83E6-49C5-9032-412E5A3265FE}"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1B1B590-219A-4978-9544-0C3A2505CC14}" type="datetimeFigureOut">
              <a:rPr lang="el-GR" smtClean="0"/>
              <a:pPr/>
              <a:t>4/7/2015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0AA614C-83E6-49C5-9032-412E5A3265FE}"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1B1B590-219A-4978-9544-0C3A2505CC14}" type="datetimeFigureOut">
              <a:rPr lang="el-GR" smtClean="0"/>
              <a:pPr/>
              <a:t>4/7/2015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0AA614C-83E6-49C5-9032-412E5A3265FE}"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01B1B590-219A-4978-9544-0C3A2505CC14}" type="datetimeFigureOut">
              <a:rPr lang="el-GR" smtClean="0"/>
              <a:pPr/>
              <a:t>4/7/2015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0AA614C-83E6-49C5-9032-412E5A3265FE}"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01B1B590-219A-4978-9544-0C3A2505CC14}" type="datetimeFigureOut">
              <a:rPr lang="el-GR" smtClean="0"/>
              <a:pPr/>
              <a:t>4/7/2015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0AA614C-83E6-49C5-9032-412E5A3265FE}"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01B1B590-219A-4978-9544-0C3A2505CC14}" type="datetimeFigureOut">
              <a:rPr lang="el-GR" smtClean="0"/>
              <a:pPr/>
              <a:t>4/7/2015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80AA614C-83E6-49C5-9032-412E5A3265FE}"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01B1B590-219A-4978-9544-0C3A2505CC14}" type="datetimeFigureOut">
              <a:rPr lang="el-GR" smtClean="0"/>
              <a:pPr/>
              <a:t>4/7/2015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80AA614C-83E6-49C5-9032-412E5A3265FE}"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01B1B590-219A-4978-9544-0C3A2505CC14}" type="datetimeFigureOut">
              <a:rPr lang="el-GR" smtClean="0"/>
              <a:pPr/>
              <a:t>4/7/2015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80AA614C-83E6-49C5-9032-412E5A3265FE}"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01B1B590-219A-4978-9544-0C3A2505CC14}" type="datetimeFigureOut">
              <a:rPr lang="el-GR" smtClean="0"/>
              <a:pPr/>
              <a:t>4/7/2015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0AA614C-83E6-49C5-9032-412E5A3265FE}"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01B1B590-219A-4978-9544-0C3A2505CC14}" type="datetimeFigureOut">
              <a:rPr lang="el-GR" smtClean="0"/>
              <a:pPr/>
              <a:t>4/7/2015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0AA614C-83E6-49C5-9032-412E5A3265FE}"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B1B590-219A-4978-9544-0C3A2505CC14}" type="datetimeFigureOut">
              <a:rPr lang="el-GR" smtClean="0"/>
              <a:pPr/>
              <a:t>4/7/2015</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AA614C-83E6-49C5-9032-412E5A3265FE}"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357158" y="3786190"/>
            <a:ext cx="8429684" cy="1470025"/>
          </a:xfrm>
        </p:spPr>
        <p:txBody>
          <a:bodyPr>
            <a:normAutofit fontScale="90000"/>
          </a:bodyPr>
          <a:lstStyle/>
          <a:p>
            <a:r>
              <a:rPr lang="el-GR" b="1" dirty="0" smtClean="0"/>
              <a:t>Ενότητα </a:t>
            </a:r>
            <a:r>
              <a:rPr lang="en-US" b="1" dirty="0" smtClean="0"/>
              <a:t>1</a:t>
            </a:r>
            <a:r>
              <a:rPr lang="el-GR" b="1" dirty="0" smtClean="0"/>
              <a:t>_</a:t>
            </a:r>
            <a:r>
              <a:rPr lang="el-GR" b="1" dirty="0" smtClean="0"/>
              <a:t>3</a:t>
            </a:r>
            <a:r>
              <a:rPr lang="el-GR" b="1" dirty="0" smtClean="0"/>
              <a:t/>
            </a:r>
            <a:br>
              <a:rPr lang="el-GR" b="1" dirty="0" smtClean="0"/>
            </a:br>
            <a:r>
              <a:rPr lang="en-US" b="1" dirty="0" smtClean="0"/>
              <a:t/>
            </a:r>
            <a:br>
              <a:rPr lang="en-US" b="1" dirty="0" smtClean="0"/>
            </a:br>
            <a:r>
              <a:rPr lang="el-GR" b="1" dirty="0" smtClean="0"/>
              <a:t>ΘΕΣΜΙΚΟ ΠΛΑΙΣΙΟ </a:t>
            </a:r>
            <a:br>
              <a:rPr lang="el-GR" b="1" dirty="0" smtClean="0"/>
            </a:br>
            <a:r>
              <a:rPr lang="el-GR" b="1" dirty="0" smtClean="0"/>
              <a:t>ΑΥΤΟΑΞΙΟΛΟΓΗΣΗΣ</a:t>
            </a:r>
            <a:br>
              <a:rPr lang="el-GR" b="1" dirty="0" smtClean="0"/>
            </a:br>
            <a:r>
              <a:rPr lang="el-GR" b="1" dirty="0" smtClean="0"/>
              <a:t> </a:t>
            </a:r>
            <a:r>
              <a:rPr lang="el-GR" b="1" dirty="0" smtClean="0"/>
              <a:t/>
            </a:r>
            <a:br>
              <a:rPr lang="el-GR" b="1" dirty="0" smtClean="0"/>
            </a:br>
            <a:r>
              <a:rPr lang="el-GR" b="1" dirty="0" err="1" smtClean="0"/>
              <a:t>Αυτοαξιολόγηση</a:t>
            </a:r>
            <a:r>
              <a:rPr lang="el-GR" b="1" dirty="0" smtClean="0"/>
              <a:t> </a:t>
            </a:r>
            <a:r>
              <a:rPr lang="el-GR" b="1" dirty="0" smtClean="0"/>
              <a:t/>
            </a:r>
            <a:br>
              <a:rPr lang="el-GR" b="1" dirty="0" smtClean="0"/>
            </a:br>
            <a:r>
              <a:rPr lang="el-GR" b="1" dirty="0" smtClean="0"/>
              <a:t>του εκπαιδευτικού έργου</a:t>
            </a:r>
            <a:br>
              <a:rPr lang="el-GR" b="1" dirty="0" smtClean="0"/>
            </a:br>
            <a:r>
              <a:rPr lang="el-GR" b="1" dirty="0"/>
              <a:t/>
            </a:r>
            <a:br>
              <a:rPr lang="el-GR" b="1" dirty="0"/>
            </a:br>
            <a:endParaRPr lang="el-GR" dirty="0"/>
          </a:p>
        </p:txBody>
      </p:sp>
      <p:sp>
        <p:nvSpPr>
          <p:cNvPr id="3" name="2 - Υπότιτλος"/>
          <p:cNvSpPr>
            <a:spLocks noGrp="1"/>
          </p:cNvSpPr>
          <p:nvPr>
            <p:ph type="subTitle" idx="1"/>
          </p:nvPr>
        </p:nvSpPr>
        <p:spPr>
          <a:xfrm>
            <a:off x="1000100" y="285728"/>
            <a:ext cx="7286676" cy="971560"/>
          </a:xfrm>
        </p:spPr>
        <p:txBody>
          <a:bodyPr>
            <a:normAutofit fontScale="77500" lnSpcReduction="20000"/>
          </a:bodyPr>
          <a:lstStyle/>
          <a:p>
            <a:r>
              <a:rPr lang="el-GR" dirty="0" smtClean="0"/>
              <a:t>Τίτλος μαθήματος: </a:t>
            </a:r>
          </a:p>
          <a:p>
            <a:r>
              <a:rPr lang="el-GR" sz="4800" dirty="0" smtClean="0"/>
              <a:t>Εκπαιδευτική αξιολόγηση</a:t>
            </a:r>
            <a:endParaRPr lang="el-GR" sz="4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428604"/>
            <a:ext cx="8715404" cy="6215082"/>
          </a:xfrm>
        </p:spPr>
        <p:txBody>
          <a:bodyPr>
            <a:normAutofit fontScale="92500" lnSpcReduction="20000"/>
          </a:bodyPr>
          <a:lstStyle/>
          <a:p>
            <a:pPr algn="ctr">
              <a:buNone/>
            </a:pPr>
            <a:r>
              <a:rPr lang="el-GR" b="1" dirty="0" smtClean="0"/>
              <a:t>Δεύτερο Επίπεδο: </a:t>
            </a:r>
            <a:br>
              <a:rPr lang="el-GR" b="1" dirty="0" smtClean="0"/>
            </a:br>
            <a:r>
              <a:rPr lang="el-GR" b="1" dirty="0" smtClean="0"/>
              <a:t>Τομείς Αξιολόγησης</a:t>
            </a:r>
          </a:p>
          <a:p>
            <a:r>
              <a:rPr lang="el-GR" b="1" u="sng" dirty="0" smtClean="0"/>
              <a:t>Πεδίο 4: Εκπαιδευτικές Διαδικασίες</a:t>
            </a:r>
            <a:endParaRPr lang="el-GR" b="1" i="1" u="sng" dirty="0" smtClean="0"/>
          </a:p>
          <a:p>
            <a:r>
              <a:rPr lang="el-GR" i="1" dirty="0" smtClean="0"/>
              <a:t>Τομείς: α) Εφαρμογή του Προγράμματος Σπουδών</a:t>
            </a:r>
          </a:p>
          <a:p>
            <a:r>
              <a:rPr lang="el-GR" dirty="0" smtClean="0"/>
              <a:t>		β) Ποιότητα της διδασκαλίας</a:t>
            </a:r>
          </a:p>
          <a:p>
            <a:r>
              <a:rPr lang="el-GR" dirty="0" smtClean="0"/>
              <a:t>		γ) Οργάνωση της τάξης</a:t>
            </a:r>
          </a:p>
          <a:p>
            <a:r>
              <a:rPr lang="el-GR" dirty="0" smtClean="0"/>
              <a:t>		δ) Εκπαιδευτικές δραστηριότητες </a:t>
            </a:r>
          </a:p>
          <a:p>
            <a:r>
              <a:rPr lang="el-GR" dirty="0" smtClean="0"/>
              <a:t>		ε) Επιμόρφωση των εκπαιδευτικών</a:t>
            </a:r>
            <a:endParaRPr lang="el-GR" b="1" u="sng" dirty="0" smtClean="0"/>
          </a:p>
          <a:p>
            <a:r>
              <a:rPr lang="el-GR" b="1" u="sng" dirty="0" smtClean="0"/>
              <a:t>Πεδίο 5: Εκπαιδευτικά </a:t>
            </a:r>
            <a:r>
              <a:rPr lang="el-GR" b="1" u="sng" dirty="0" err="1" smtClean="0"/>
              <a:t>Αποτελέσµατα</a:t>
            </a:r>
            <a:endParaRPr lang="el-GR" b="1" i="1" u="sng" dirty="0" smtClean="0"/>
          </a:p>
          <a:p>
            <a:r>
              <a:rPr lang="el-GR" i="1" dirty="0" smtClean="0"/>
              <a:t>Τομείς: α) Φοίτηση και διαρροή των μαθητών</a:t>
            </a:r>
          </a:p>
          <a:p>
            <a:r>
              <a:rPr lang="el-GR" dirty="0" smtClean="0"/>
              <a:t>		β) Εκπαιδευτικά επιτεύγματα των μαθητών</a:t>
            </a:r>
          </a:p>
          <a:p>
            <a:r>
              <a:rPr lang="el-GR" dirty="0" smtClean="0"/>
              <a:t>		γ) </a:t>
            </a:r>
            <a:r>
              <a:rPr lang="el-GR" dirty="0" err="1" smtClean="0"/>
              <a:t>Ατοµική</a:t>
            </a:r>
            <a:r>
              <a:rPr lang="el-GR" dirty="0" smtClean="0"/>
              <a:t> και κοινωνική ανάπτυξη των 			μαθητών</a:t>
            </a:r>
          </a:p>
          <a:p>
            <a:endParaRPr lang="el-GR" dirty="0" smtClean="0"/>
          </a:p>
          <a:p>
            <a:pPr algn="ctr">
              <a:buNone/>
            </a:pPr>
            <a:endParaRPr lang="el-GR"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428604"/>
            <a:ext cx="8715404" cy="6215082"/>
          </a:xfrm>
        </p:spPr>
        <p:txBody>
          <a:bodyPr>
            <a:normAutofit fontScale="92500" lnSpcReduction="10000"/>
          </a:bodyPr>
          <a:lstStyle/>
          <a:p>
            <a:pPr algn="ctr">
              <a:buNone/>
            </a:pPr>
            <a:r>
              <a:rPr lang="el-GR" b="1" dirty="0" smtClean="0"/>
              <a:t>Τρίτο Επίπεδο: </a:t>
            </a:r>
            <a:br>
              <a:rPr lang="el-GR" b="1" dirty="0" smtClean="0"/>
            </a:br>
            <a:r>
              <a:rPr lang="el-GR" b="1" dirty="0" smtClean="0"/>
              <a:t>Δείκτες Αξιολόγησης</a:t>
            </a:r>
          </a:p>
          <a:p>
            <a:r>
              <a:rPr lang="el-GR" dirty="0" smtClean="0"/>
              <a:t>Κάθε τομέας διακρίνεται σε επιμέρους </a:t>
            </a:r>
            <a:r>
              <a:rPr lang="el-GR" b="1" dirty="0" smtClean="0"/>
              <a:t>βασικούς δείκτες ή κατηγορίες δεικτών ποιότητας</a:t>
            </a:r>
          </a:p>
          <a:p>
            <a:r>
              <a:rPr lang="el-GR" dirty="0" smtClean="0"/>
              <a:t>Κάθε δείκτης αντιπροσωπεύει / εκφράζει / χαρακτηρίζει / αντιστοιχεί σε συγκεκριμένες παραμέτρους που θεωρούνται καθοριστικές στην υλοποίηση του εκπαιδευτικού έργου. </a:t>
            </a:r>
          </a:p>
          <a:p>
            <a:endParaRPr lang="el-GR" dirty="0" smtClean="0"/>
          </a:p>
          <a:p>
            <a:r>
              <a:rPr lang="el-GR" dirty="0" smtClean="0"/>
              <a:t>Π.χ. ο τομέας «Υλικοτεχνική υποδομή» διακρίνεται στους δείκτες: </a:t>
            </a:r>
            <a:endParaRPr lang="el-GR" b="1" dirty="0" smtClean="0"/>
          </a:p>
          <a:p>
            <a:r>
              <a:rPr lang="el-GR" b="1" dirty="0" smtClean="0"/>
              <a:t>Χώροι του σχολείου</a:t>
            </a:r>
          </a:p>
          <a:p>
            <a:r>
              <a:rPr lang="el-GR" b="1" dirty="0" smtClean="0"/>
              <a:t>Εξοπλισμός - Διαθέσιμα μέσα του σχολείου </a:t>
            </a:r>
          </a:p>
          <a:p>
            <a:pPr algn="ctr">
              <a:buNone/>
            </a:pPr>
            <a:endParaRPr lang="el-GR"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500042"/>
            <a:ext cx="8715404" cy="6215082"/>
          </a:xfrm>
        </p:spPr>
        <p:txBody>
          <a:bodyPr>
            <a:normAutofit fontScale="92500"/>
          </a:bodyPr>
          <a:lstStyle/>
          <a:p>
            <a:pPr algn="ctr">
              <a:buNone/>
            </a:pPr>
            <a:r>
              <a:rPr lang="el-GR" b="1" dirty="0" smtClean="0"/>
              <a:t>Τέταρτο Επίπεδο: </a:t>
            </a:r>
            <a:br>
              <a:rPr lang="el-GR" b="1" dirty="0" smtClean="0"/>
            </a:br>
            <a:r>
              <a:rPr lang="el-GR" b="1" dirty="0" smtClean="0"/>
              <a:t>Κριτήρια Αξιολόγησης</a:t>
            </a:r>
          </a:p>
          <a:p>
            <a:endParaRPr lang="el-GR" dirty="0" smtClean="0"/>
          </a:p>
          <a:p>
            <a:r>
              <a:rPr lang="el-GR" dirty="0" smtClean="0"/>
              <a:t>Κάθε δείκτης ή κατηγορία δεικτών αποτιμάται με </a:t>
            </a:r>
            <a:r>
              <a:rPr lang="el-GR" b="1" dirty="0" smtClean="0"/>
              <a:t>κριτήρια.</a:t>
            </a:r>
          </a:p>
          <a:p>
            <a:r>
              <a:rPr lang="el-GR" dirty="0" smtClean="0"/>
              <a:t>Κριτήρια </a:t>
            </a:r>
            <a:r>
              <a:rPr lang="el-GR" u="sng" dirty="0" smtClean="0"/>
              <a:t>ποσοτικής αποτίμησης και ποιοτικής αποτίμησης.</a:t>
            </a:r>
          </a:p>
          <a:p>
            <a:r>
              <a:rPr lang="el-GR" dirty="0" smtClean="0"/>
              <a:t>Στην αξιολόγηση των </a:t>
            </a:r>
            <a:r>
              <a:rPr lang="el-GR" b="1" dirty="0" smtClean="0"/>
              <a:t>ποσοτικών χαρακτηριστικών χρησιμοποιούνται </a:t>
            </a:r>
            <a:r>
              <a:rPr lang="el-GR" b="1" i="1" u="sng" dirty="0" smtClean="0"/>
              <a:t>φόρμες αποτύπωσης.</a:t>
            </a:r>
          </a:p>
          <a:p>
            <a:r>
              <a:rPr lang="el-GR" dirty="0" smtClean="0"/>
              <a:t>Στην αξιολόγηση των </a:t>
            </a:r>
            <a:r>
              <a:rPr lang="el-GR" b="1" dirty="0" smtClean="0"/>
              <a:t>ποιοτικών χαρακτηριστικών χρησιμοποιούνται </a:t>
            </a:r>
            <a:r>
              <a:rPr lang="el-GR" b="1" i="1" u="sng" dirty="0" smtClean="0"/>
              <a:t>ερωτηματολόγια και άλλες τεχνικές άντλησης πληροφοριών.</a:t>
            </a:r>
          </a:p>
          <a:p>
            <a:pPr algn="ctr">
              <a:buNone/>
            </a:pPr>
            <a:endParaRPr lang="el-GR"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357166"/>
            <a:ext cx="8715404" cy="6215082"/>
          </a:xfrm>
        </p:spPr>
        <p:txBody>
          <a:bodyPr>
            <a:normAutofit fontScale="92500" lnSpcReduction="10000"/>
          </a:bodyPr>
          <a:lstStyle/>
          <a:p>
            <a:pPr algn="ctr">
              <a:buNone/>
            </a:pPr>
            <a:r>
              <a:rPr lang="el-GR" b="1" dirty="0" smtClean="0"/>
              <a:t>Πεδίο: Μέσα –Πόροι –</a:t>
            </a:r>
            <a:br>
              <a:rPr lang="el-GR" b="1" dirty="0" smtClean="0"/>
            </a:br>
            <a:r>
              <a:rPr lang="el-GR" b="1" dirty="0" smtClean="0"/>
              <a:t>Ανθρώπινο Δυναμικό</a:t>
            </a:r>
          </a:p>
          <a:p>
            <a:r>
              <a:rPr lang="el-GR" dirty="0" smtClean="0"/>
              <a:t>	</a:t>
            </a:r>
            <a:endParaRPr lang="el-GR" b="1" dirty="0" smtClean="0"/>
          </a:p>
          <a:p>
            <a:r>
              <a:rPr lang="el-GR" b="1" i="1" dirty="0" smtClean="0"/>
              <a:t>	</a:t>
            </a:r>
            <a:r>
              <a:rPr lang="el-GR" b="1" i="1" u="sng" dirty="0" smtClean="0"/>
              <a:t>Τομείς: </a:t>
            </a:r>
          </a:p>
          <a:p>
            <a:r>
              <a:rPr lang="el-GR" b="1" i="1" dirty="0" smtClean="0"/>
              <a:t>		α) Υλικοτεχνική υποδομή </a:t>
            </a:r>
          </a:p>
          <a:p>
            <a:r>
              <a:rPr lang="el-GR" b="1" dirty="0" smtClean="0"/>
              <a:t>		β) Οικονομικοί πόροι </a:t>
            </a:r>
          </a:p>
          <a:p>
            <a:r>
              <a:rPr lang="el-GR" b="1" dirty="0" smtClean="0"/>
              <a:t>		γ) Ανθρώπινο δυναμικό</a:t>
            </a:r>
          </a:p>
          <a:p>
            <a:r>
              <a:rPr lang="el-GR" b="1" dirty="0" smtClean="0"/>
              <a:t>	</a:t>
            </a:r>
          </a:p>
          <a:p>
            <a:r>
              <a:rPr lang="el-GR" b="1" dirty="0" smtClean="0"/>
              <a:t>	</a:t>
            </a:r>
            <a:r>
              <a:rPr lang="el-GR" b="1" u="sng" dirty="0" smtClean="0"/>
              <a:t>«Υλικοτεχνική υποδομή»</a:t>
            </a:r>
          </a:p>
          <a:p>
            <a:r>
              <a:rPr lang="el-GR" b="1" dirty="0" smtClean="0"/>
              <a:t>	Δείκτες: </a:t>
            </a:r>
          </a:p>
          <a:p>
            <a:r>
              <a:rPr lang="el-GR" b="1" dirty="0" smtClean="0"/>
              <a:t>Χώροι του σχολείου</a:t>
            </a:r>
          </a:p>
          <a:p>
            <a:r>
              <a:rPr lang="el-GR" b="1" dirty="0" smtClean="0"/>
              <a:t>Εξοπλισμός - Διαθέσιμα μέσα του σχολείου </a:t>
            </a:r>
          </a:p>
          <a:p>
            <a:pPr algn="ctr">
              <a:buNone/>
            </a:pPr>
            <a:endParaRPr lang="el-GR"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285728"/>
            <a:ext cx="8715404" cy="6215082"/>
          </a:xfrm>
        </p:spPr>
        <p:txBody>
          <a:bodyPr>
            <a:normAutofit lnSpcReduction="10000"/>
          </a:bodyPr>
          <a:lstStyle/>
          <a:p>
            <a:pPr algn="ctr">
              <a:buNone/>
            </a:pPr>
            <a:r>
              <a:rPr lang="el-GR" b="1" dirty="0" smtClean="0"/>
              <a:t>Υλικοτεχνική υποδομή</a:t>
            </a:r>
          </a:p>
          <a:p>
            <a:r>
              <a:rPr lang="el-GR" u="sng" dirty="0" smtClean="0"/>
              <a:t>Ποσοτικά </a:t>
            </a:r>
            <a:r>
              <a:rPr lang="el-GR" b="1" u="sng" dirty="0" smtClean="0"/>
              <a:t>κριτήρια του δείκτη «</a:t>
            </a:r>
            <a:r>
              <a:rPr lang="el-GR" b="1" u="sng" dirty="0" err="1" smtClean="0"/>
              <a:t>Xώροι</a:t>
            </a:r>
            <a:r>
              <a:rPr lang="el-GR" b="1" u="sng" dirty="0" smtClean="0"/>
              <a:t> του σχολείου»: </a:t>
            </a:r>
          </a:p>
          <a:p>
            <a:r>
              <a:rPr lang="el-GR" dirty="0" smtClean="0"/>
              <a:t>– αριθμός αιθουσών, </a:t>
            </a:r>
          </a:p>
          <a:p>
            <a:r>
              <a:rPr lang="el-GR" dirty="0" smtClean="0"/>
              <a:t>– επιφάνεια αιθουσών ανά μαθητή, </a:t>
            </a:r>
          </a:p>
          <a:p>
            <a:r>
              <a:rPr lang="el-GR" dirty="0" smtClean="0"/>
              <a:t>– επιφάνεια γραφείου εκπαιδευτικών ανά εκπαιδευτικό κτλ. </a:t>
            </a:r>
          </a:p>
          <a:p>
            <a:endParaRPr lang="el-GR" dirty="0" smtClean="0"/>
          </a:p>
          <a:p>
            <a:r>
              <a:rPr lang="el-GR" u="sng" dirty="0" smtClean="0"/>
              <a:t>Ποιοτικά </a:t>
            </a:r>
            <a:r>
              <a:rPr lang="el-GR" b="1" u="sng" dirty="0" smtClean="0"/>
              <a:t>κριτήρια αξιολόγησης του δείκτη «</a:t>
            </a:r>
            <a:r>
              <a:rPr lang="el-GR" b="1" u="sng" dirty="0" err="1" smtClean="0"/>
              <a:t>Xώροι</a:t>
            </a:r>
            <a:r>
              <a:rPr lang="el-GR" b="1" u="sng" dirty="0" smtClean="0"/>
              <a:t> του σχολείου» : </a:t>
            </a:r>
          </a:p>
          <a:p>
            <a:r>
              <a:rPr lang="el-GR" dirty="0" smtClean="0"/>
              <a:t>– επάρκεια, </a:t>
            </a:r>
          </a:p>
          <a:p>
            <a:r>
              <a:rPr lang="el-GR" dirty="0" smtClean="0"/>
              <a:t>– καταλληλότητα.</a:t>
            </a:r>
          </a:p>
          <a:p>
            <a:pPr algn="ctr">
              <a:buNone/>
            </a:pPr>
            <a:endParaRPr lang="el-GR"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285728"/>
            <a:ext cx="8715404" cy="6215082"/>
          </a:xfrm>
        </p:spPr>
        <p:txBody>
          <a:bodyPr>
            <a:normAutofit fontScale="92500" lnSpcReduction="10000"/>
          </a:bodyPr>
          <a:lstStyle/>
          <a:p>
            <a:pPr algn="ctr">
              <a:buNone/>
            </a:pPr>
            <a:r>
              <a:rPr lang="el-GR" b="1" dirty="0" smtClean="0"/>
              <a:t>Προτείνουμε παρεμβάσεις στους παραπάνω τομείς, οι οποίες διαμορφώνονται με βάση τα παρακάτω ερωτήματα: </a:t>
            </a:r>
          </a:p>
          <a:p>
            <a:r>
              <a:rPr lang="el-GR" dirty="0" smtClean="0"/>
              <a:t>Ποια είναι η ποιότητα του εκπαιδευτικού έργου στο σχολείο μας σήμερα; </a:t>
            </a:r>
          </a:p>
          <a:p>
            <a:r>
              <a:rPr lang="el-GR" dirty="0" smtClean="0"/>
              <a:t>Πού θέλουμε να φτάσουμε; </a:t>
            </a:r>
          </a:p>
          <a:p>
            <a:r>
              <a:rPr lang="el-GR" dirty="0" smtClean="0"/>
              <a:t>Τι πρέπει και πώς πρέπει να το κάνουμε για να φτάσουμε εκεί που θέλουμε; </a:t>
            </a:r>
          </a:p>
          <a:p>
            <a:r>
              <a:rPr lang="el-GR" dirty="0" smtClean="0"/>
              <a:t>Τι πρόοδο κάναμε; </a:t>
            </a:r>
          </a:p>
          <a:p>
            <a:r>
              <a:rPr lang="el-GR" dirty="0" smtClean="0"/>
              <a:t>Πόσο και πως ωφεληθήκαμε ως άτομα και ως σύνολο από την παραπάνω διαδικασία; </a:t>
            </a:r>
          </a:p>
          <a:p>
            <a:r>
              <a:rPr lang="el-GR" dirty="0" smtClean="0"/>
              <a:t>Σε ποιους τομείς βελτιώθηκε η ποιότητα του εκπαιδευτικού έργου και η εικόνα του σχολείου μας; </a:t>
            </a:r>
          </a:p>
          <a:p>
            <a:pPr algn="ctr">
              <a:buNone/>
            </a:pPr>
            <a:endParaRPr lang="el-GR"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214290"/>
            <a:ext cx="8715404" cy="6215082"/>
          </a:xfrm>
        </p:spPr>
        <p:txBody>
          <a:bodyPr>
            <a:normAutofit/>
          </a:bodyPr>
          <a:lstStyle/>
          <a:p>
            <a:pPr algn="ctr">
              <a:buNone/>
            </a:pPr>
            <a:r>
              <a:rPr lang="el-GR" b="1" dirty="0" smtClean="0"/>
              <a:t>Διαδικασία </a:t>
            </a:r>
            <a:r>
              <a:rPr lang="el-GR" b="1" dirty="0" smtClean="0"/>
              <a:t>υλοποίησης</a:t>
            </a:r>
          </a:p>
          <a:p>
            <a:pPr algn="ctr">
              <a:buNone/>
            </a:pPr>
            <a:endParaRPr lang="el-GR" b="1" dirty="0" smtClean="0"/>
          </a:p>
          <a:p>
            <a:r>
              <a:rPr lang="el-GR" dirty="0" smtClean="0"/>
              <a:t>Σταδιακή – πιλοτική εφαρμογή</a:t>
            </a:r>
          </a:p>
          <a:p>
            <a:r>
              <a:rPr lang="el-GR" dirty="0" smtClean="0"/>
              <a:t>Κάθε Σχολικός Σύμβουλος: 2 Σχολεία </a:t>
            </a:r>
          </a:p>
          <a:p>
            <a:r>
              <a:rPr lang="el-GR" dirty="0" smtClean="0"/>
              <a:t>Βασική ευθύνη: ο </a:t>
            </a:r>
            <a:r>
              <a:rPr lang="el-GR" b="1" dirty="0" smtClean="0"/>
              <a:t>Διευθυντής και ο Σύλλογος Διδασκόντων</a:t>
            </a:r>
          </a:p>
          <a:p>
            <a:r>
              <a:rPr lang="el-GR" b="1" u="sng" dirty="0" smtClean="0"/>
              <a:t>Ομάδες εργασίας από μέλη του Συλλόγου Διδασκόντων</a:t>
            </a:r>
          </a:p>
          <a:p>
            <a:r>
              <a:rPr lang="el-GR" b="1" dirty="0" smtClean="0"/>
              <a:t>Εκθέσεις </a:t>
            </a:r>
            <a:r>
              <a:rPr lang="el-GR" b="1" u="sng" dirty="0" smtClean="0"/>
              <a:t>ανά τετράμηνο και ανά έτος για όλες τις δράσεις του προγράμματος </a:t>
            </a:r>
          </a:p>
          <a:p>
            <a:pPr algn="ctr">
              <a:buNone/>
            </a:pPr>
            <a:endParaRPr lang="el-GR"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285728"/>
            <a:ext cx="8715404" cy="6215082"/>
          </a:xfrm>
        </p:spPr>
        <p:txBody>
          <a:bodyPr>
            <a:normAutofit/>
          </a:bodyPr>
          <a:lstStyle/>
          <a:p>
            <a:pPr algn="ctr">
              <a:buNone/>
            </a:pPr>
            <a:r>
              <a:rPr lang="el-GR" b="1" dirty="0" smtClean="0"/>
              <a:t>Διαδικασία </a:t>
            </a:r>
            <a:r>
              <a:rPr lang="el-GR" b="1" dirty="0" smtClean="0"/>
              <a:t>υλοποίησης</a:t>
            </a:r>
          </a:p>
          <a:p>
            <a:pPr algn="ctr">
              <a:buNone/>
            </a:pPr>
            <a:endParaRPr lang="el-GR" b="1" dirty="0" smtClean="0"/>
          </a:p>
          <a:p>
            <a:r>
              <a:rPr lang="el-GR" dirty="0" smtClean="0"/>
              <a:t>Σταδιακή – πιλοτική εφαρμογή</a:t>
            </a:r>
          </a:p>
          <a:p>
            <a:r>
              <a:rPr lang="el-GR" dirty="0" smtClean="0"/>
              <a:t>Κάθε Σχολικός Σύμβουλος: 2 Σχολεία </a:t>
            </a:r>
          </a:p>
          <a:p>
            <a:r>
              <a:rPr lang="el-GR" dirty="0" smtClean="0"/>
              <a:t>Βασική ευθύνη: ο </a:t>
            </a:r>
            <a:r>
              <a:rPr lang="el-GR" b="1" dirty="0" smtClean="0"/>
              <a:t>Διευθυντής και ο Σύλλογος Διδασκόντων</a:t>
            </a:r>
          </a:p>
          <a:p>
            <a:r>
              <a:rPr lang="el-GR" b="1" u="sng" dirty="0" smtClean="0"/>
              <a:t>Ομάδες εργασίας από μέλη του Συλλόγου Διδασκόντων</a:t>
            </a:r>
          </a:p>
          <a:p>
            <a:r>
              <a:rPr lang="el-GR" b="1" dirty="0" smtClean="0"/>
              <a:t>Εκθέσεις </a:t>
            </a:r>
            <a:r>
              <a:rPr lang="el-GR" b="1" u="sng" dirty="0" smtClean="0"/>
              <a:t>ανά τετράμηνο και ανά έτος για όλες τις δράσεις του προγράμματος </a:t>
            </a:r>
          </a:p>
          <a:p>
            <a:pPr algn="ctr">
              <a:buNone/>
            </a:pPr>
            <a:endParaRPr lang="el-GR"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285728"/>
            <a:ext cx="8715404" cy="6215082"/>
          </a:xfrm>
        </p:spPr>
        <p:txBody>
          <a:bodyPr>
            <a:normAutofit fontScale="85000" lnSpcReduction="20000"/>
          </a:bodyPr>
          <a:lstStyle/>
          <a:p>
            <a:pPr algn="ctr">
              <a:buNone/>
            </a:pPr>
            <a:r>
              <a:rPr lang="el-GR" b="1" dirty="0" smtClean="0"/>
              <a:t>Δραστηριότητες του πρώτου τετραμήνου (</a:t>
            </a:r>
            <a:r>
              <a:rPr lang="el-GR" b="1" dirty="0" err="1" smtClean="0"/>
              <a:t>Σεπτ</a:t>
            </a:r>
            <a:r>
              <a:rPr lang="el-GR" b="1" dirty="0" smtClean="0"/>
              <a:t>.- Ιαν</a:t>
            </a:r>
            <a:r>
              <a:rPr lang="el-GR" b="1" dirty="0" smtClean="0"/>
              <a:t>.)</a:t>
            </a:r>
          </a:p>
          <a:p>
            <a:pPr algn="ctr">
              <a:buNone/>
            </a:pPr>
            <a:endParaRPr lang="el-GR" b="1" dirty="0" smtClean="0"/>
          </a:p>
          <a:p>
            <a:r>
              <a:rPr lang="el-GR" dirty="0" smtClean="0"/>
              <a:t>Μια </a:t>
            </a:r>
            <a:r>
              <a:rPr lang="el-GR" b="1" dirty="0" smtClean="0"/>
              <a:t>γενική εκτίμηση της εικόνας του σχολείου (σημεία υπεροχής του σχολείου και αδυναμίες)</a:t>
            </a:r>
          </a:p>
          <a:p>
            <a:endParaRPr lang="el-GR" b="1" dirty="0" smtClean="0"/>
          </a:p>
          <a:p>
            <a:r>
              <a:rPr lang="el-GR" dirty="0" smtClean="0"/>
              <a:t>Μια </a:t>
            </a:r>
            <a:r>
              <a:rPr lang="el-GR" b="1" dirty="0" smtClean="0"/>
              <a:t>ενδελεχής διερεύνηση επιλεγμένων τομέων, (πρώτη συστηματική αξιολόγηση του ΕΕ της Σχολικής Μονάδας)</a:t>
            </a:r>
          </a:p>
          <a:p>
            <a:endParaRPr lang="el-GR" dirty="0" smtClean="0"/>
          </a:p>
          <a:p>
            <a:r>
              <a:rPr lang="el-GR" b="1" dirty="0" smtClean="0"/>
              <a:t>Ολομέλεια: ο Διευθυντής – οι εκπαιδευτικοί - εκπρόσωποι γονέων και μαθητών</a:t>
            </a:r>
          </a:p>
          <a:p>
            <a:r>
              <a:rPr lang="el-GR" dirty="0" smtClean="0"/>
              <a:t>Σε κάθε </a:t>
            </a:r>
            <a:r>
              <a:rPr lang="el-GR" b="1" dirty="0" smtClean="0"/>
              <a:t>ομάδα εργασίας μπορεί να συμμετέχει και εκπρόσωπος των γονέων και των μαθητών </a:t>
            </a:r>
          </a:p>
          <a:p>
            <a:r>
              <a:rPr lang="el-GR" dirty="0" smtClean="0"/>
              <a:t>Ένα μέλος επιλέγεται και αναλαμβάνει το ρόλο του </a:t>
            </a:r>
            <a:r>
              <a:rPr lang="el-GR" b="1" dirty="0" smtClean="0"/>
              <a:t>συντονιστή και κάποιο άλλο μέλος αναλαμβάνει το έργο της τήρησης των πρακτικών.</a:t>
            </a:r>
          </a:p>
          <a:p>
            <a:pPr algn="ctr">
              <a:buNone/>
            </a:pPr>
            <a:endParaRPr lang="el-GR"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14282" y="285728"/>
            <a:ext cx="8715404" cy="6215082"/>
          </a:xfrm>
        </p:spPr>
        <p:txBody>
          <a:bodyPr>
            <a:normAutofit lnSpcReduction="10000"/>
          </a:bodyPr>
          <a:lstStyle/>
          <a:p>
            <a:pPr algn="ctr">
              <a:buNone/>
            </a:pPr>
            <a:r>
              <a:rPr lang="el-GR" b="1" i="1" dirty="0" smtClean="0"/>
              <a:t>Πώς αποτυπώνονται τα αποτελέσματα της συζήτησης</a:t>
            </a:r>
          </a:p>
          <a:p>
            <a:endParaRPr lang="el-GR" dirty="0" smtClean="0"/>
          </a:p>
          <a:p>
            <a:r>
              <a:rPr lang="el-GR" dirty="0" smtClean="0"/>
              <a:t>	</a:t>
            </a:r>
            <a:r>
              <a:rPr lang="el-GR" dirty="0" err="1" smtClean="0"/>
              <a:t>Τετραβάθμια</a:t>
            </a:r>
            <a:r>
              <a:rPr lang="el-GR" dirty="0" smtClean="0"/>
              <a:t> αριθμητική κλίμακα (1-4) για κάθε περιοχή του εκπαιδευτικού έργου: </a:t>
            </a:r>
          </a:p>
          <a:p>
            <a:endParaRPr lang="el-GR" b="1" dirty="0" smtClean="0"/>
          </a:p>
          <a:p>
            <a:r>
              <a:rPr lang="el-GR" b="1" dirty="0" smtClean="0"/>
              <a:t>4 = πολύ καλή (εικόνα χωρίς προβλήματα) </a:t>
            </a:r>
          </a:p>
          <a:p>
            <a:r>
              <a:rPr lang="el-GR" b="1" dirty="0" smtClean="0"/>
              <a:t>3 = καλή (τα θετικά στοιχεία περισσότερα..) </a:t>
            </a:r>
          </a:p>
          <a:p>
            <a:r>
              <a:rPr lang="el-GR" b="1" dirty="0" smtClean="0"/>
              <a:t>2 = μέτρια (τα προβλήματα είναι περισσότερα..)</a:t>
            </a:r>
          </a:p>
          <a:p>
            <a:r>
              <a:rPr lang="el-GR" b="1" dirty="0" smtClean="0"/>
              <a:t>1 = προβληματική (αρκετά σοβαρά προβλήματα)</a:t>
            </a:r>
          </a:p>
          <a:p>
            <a:pPr algn="ctr">
              <a:buNone/>
            </a:pPr>
            <a:endParaRPr lang="el-GR"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857232"/>
            <a:ext cx="8715404" cy="6215082"/>
          </a:xfrm>
        </p:spPr>
        <p:txBody>
          <a:bodyPr>
            <a:normAutofit/>
          </a:bodyPr>
          <a:lstStyle/>
          <a:p>
            <a:pPr algn="ctr">
              <a:buNone/>
            </a:pPr>
            <a:r>
              <a:rPr lang="el-GR" b="1" dirty="0" smtClean="0"/>
              <a:t>Εξωτερική αξιολόγηση</a:t>
            </a:r>
          </a:p>
          <a:p>
            <a:r>
              <a:rPr lang="el-GR" dirty="0" smtClean="0"/>
              <a:t>από φορείς που ανήκουν σε ανώτερες βαθμίδες της διοίκησης ή και φορείς εκτός της διοικητικής ιεραρχίας</a:t>
            </a:r>
          </a:p>
          <a:p>
            <a:r>
              <a:rPr lang="el-GR" dirty="0" smtClean="0"/>
              <a:t>συχνά έχει </a:t>
            </a:r>
            <a:r>
              <a:rPr lang="el-GR" u="sng" dirty="0" smtClean="0"/>
              <a:t>συνέπειες άμεσες </a:t>
            </a:r>
            <a:r>
              <a:rPr lang="el-GR" dirty="0" smtClean="0"/>
              <a:t>(π.χ. προαγωγές των εκπαιδευτικών)</a:t>
            </a:r>
          </a:p>
          <a:p>
            <a:r>
              <a:rPr lang="el-GR" u="sng" dirty="0" smtClean="0"/>
              <a:t>Επιθεώρηση </a:t>
            </a:r>
            <a:r>
              <a:rPr lang="el-GR" dirty="0" smtClean="0"/>
              <a:t>(από τις αρχές του 19</a:t>
            </a:r>
            <a:r>
              <a:rPr lang="el-GR" baseline="30000" dirty="0" smtClean="0"/>
              <a:t>ου</a:t>
            </a:r>
            <a:r>
              <a:rPr lang="el-GR" dirty="0" smtClean="0"/>
              <a:t> αιώνα)</a:t>
            </a:r>
          </a:p>
          <a:p>
            <a:pPr algn="ctr">
              <a:buNone/>
            </a:pPr>
            <a:endParaRPr lang="el-GR"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642918"/>
            <a:ext cx="8715404" cy="6215082"/>
          </a:xfrm>
        </p:spPr>
        <p:txBody>
          <a:bodyPr>
            <a:normAutofit/>
          </a:bodyPr>
          <a:lstStyle/>
          <a:p>
            <a:pPr algn="ctr">
              <a:buNone/>
            </a:pPr>
            <a:r>
              <a:rPr lang="el-GR" b="1" dirty="0" smtClean="0"/>
              <a:t>Δραστηριότητες του δευτέρου τετραμήνου </a:t>
            </a:r>
            <a:endParaRPr lang="el-GR" b="1" dirty="0" smtClean="0"/>
          </a:p>
          <a:p>
            <a:pPr algn="ctr">
              <a:buNone/>
            </a:pPr>
            <a:endParaRPr lang="el-GR" b="1" dirty="0" smtClean="0"/>
          </a:p>
          <a:p>
            <a:r>
              <a:rPr lang="el-GR" dirty="0" smtClean="0"/>
              <a:t>«πού θέλουμε να φτάσουμε»</a:t>
            </a:r>
          </a:p>
          <a:p>
            <a:r>
              <a:rPr lang="el-GR" dirty="0" smtClean="0"/>
              <a:t>ενσωμάτωση μιας έστω</a:t>
            </a:r>
            <a:r>
              <a:rPr lang="el-GR" b="1" dirty="0" smtClean="0"/>
              <a:t> καινοτομίας στο πρόγραμμα του σχολείου</a:t>
            </a:r>
          </a:p>
          <a:p>
            <a:r>
              <a:rPr lang="el-GR" b="1" dirty="0" smtClean="0"/>
              <a:t>ετήσια έκθεση </a:t>
            </a:r>
          </a:p>
          <a:p>
            <a:r>
              <a:rPr lang="el-GR" b="1" dirty="0" smtClean="0"/>
              <a:t>	αξιολόγησης </a:t>
            </a:r>
          </a:p>
          <a:p>
            <a:r>
              <a:rPr lang="el-GR" dirty="0" smtClean="0"/>
              <a:t>	</a:t>
            </a:r>
            <a:r>
              <a:rPr lang="el-GR" b="1" dirty="0" smtClean="0"/>
              <a:t>τελική έκθεση διετίας </a:t>
            </a:r>
          </a:p>
          <a:p>
            <a:pPr algn="ctr">
              <a:buNone/>
            </a:pPr>
            <a:endParaRPr lang="el-GR"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857232"/>
            <a:ext cx="8715404" cy="6215082"/>
          </a:xfrm>
        </p:spPr>
        <p:txBody>
          <a:bodyPr>
            <a:normAutofit/>
          </a:bodyPr>
          <a:lstStyle/>
          <a:p>
            <a:pPr algn="ctr">
              <a:buNone/>
            </a:pPr>
            <a:r>
              <a:rPr lang="el-GR" b="1" dirty="0" smtClean="0"/>
              <a:t>Δραστηριότητες του τρίτου και του τετάρτου τετραμήνου </a:t>
            </a:r>
          </a:p>
          <a:p>
            <a:endParaRPr lang="el-GR" b="1" dirty="0" smtClean="0"/>
          </a:p>
          <a:p>
            <a:r>
              <a:rPr lang="el-GR" b="1" dirty="0" smtClean="0"/>
              <a:t>Υλοποίηση του σχεδίου ή των σχεδίων δράσης, παρακολούθησης της εφαρμογής τους, καθώς και αξιολόγησής του/τους.</a:t>
            </a:r>
          </a:p>
          <a:p>
            <a:pPr algn="ctr">
              <a:buNone/>
            </a:pPr>
            <a:endParaRPr lang="el-GR"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857232"/>
            <a:ext cx="8715404" cy="6215082"/>
          </a:xfrm>
        </p:spPr>
        <p:txBody>
          <a:bodyPr>
            <a:normAutofit/>
          </a:bodyPr>
          <a:lstStyle/>
          <a:p>
            <a:pPr algn="ctr">
              <a:buNone/>
            </a:pPr>
            <a:r>
              <a:rPr lang="el-GR" b="1" dirty="0" smtClean="0"/>
              <a:t>Δ.Ο.Ε. </a:t>
            </a:r>
          </a:p>
          <a:p>
            <a:r>
              <a:rPr lang="el-GR" dirty="0" smtClean="0"/>
              <a:t>Αντίθετη στην «</a:t>
            </a:r>
            <a:r>
              <a:rPr lang="el-GR" dirty="0" err="1" smtClean="0"/>
              <a:t>αυτοαξιολόγηση</a:t>
            </a:r>
            <a:r>
              <a:rPr lang="el-GR" dirty="0" smtClean="0"/>
              <a:t> του εκπαιδευτικού έργου της σχολικής μονάδας» την οποία θεωρεί </a:t>
            </a:r>
            <a:r>
              <a:rPr lang="el-GR" u="sng" dirty="0" smtClean="0"/>
              <a:t>«</a:t>
            </a:r>
            <a:r>
              <a:rPr lang="el-GR" b="1" u="sng" dirty="0" smtClean="0"/>
              <a:t>δούρειο ίππο για την αξιολόγηση-χειραγώγηση των εκπαιδευτικών»</a:t>
            </a:r>
          </a:p>
          <a:p>
            <a:endParaRPr lang="el-GR" u="sng" dirty="0" smtClean="0"/>
          </a:p>
          <a:p>
            <a:r>
              <a:rPr lang="el-GR" dirty="0" smtClean="0"/>
              <a:t>(πρώτα η αξιολόγηση σχολείου και μετά θα έρθει η αξιολόγηση εκπαιδευτικών)</a:t>
            </a:r>
          </a:p>
          <a:p>
            <a:pPr algn="ctr">
              <a:buNone/>
            </a:pPr>
            <a:endParaRPr lang="el-GR"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285728"/>
            <a:ext cx="8715404" cy="6215082"/>
          </a:xfrm>
        </p:spPr>
        <p:txBody>
          <a:bodyPr>
            <a:normAutofit/>
          </a:bodyPr>
          <a:lstStyle/>
          <a:p>
            <a:pPr algn="ctr">
              <a:buNone/>
            </a:pPr>
            <a:r>
              <a:rPr lang="el-GR" b="1" dirty="0" smtClean="0"/>
              <a:t>Δ.Ο.Ε. (10-5-2010)</a:t>
            </a:r>
          </a:p>
          <a:p>
            <a:r>
              <a:rPr lang="el-GR" dirty="0" smtClean="0"/>
              <a:t>	«Σε μια περίοδο που  </a:t>
            </a:r>
            <a:r>
              <a:rPr lang="el-GR" b="1" dirty="0" smtClean="0"/>
              <a:t>οι δαπάνες για την παιδεία ελαχιστοποιούνται, που οι διορισμοί μονίμων κι αναπληρωτών εκπαιδευτικών μειώνονται  δραματικά , σε μια περίοδο που το Υπουργείο Παιδείας προωθεί την αύξηση των μαθητών ανά τμήμα, η αναζήτηση των ευθυνών και των όρων βελτίωσης, κυρίως στη σχολική μονάδα και στους εκπαιδευτικούς, επιδιώκει, ολοφάνερα, να αθωώσει την πολιτεία από τις διαχρονικές της ευθύνες για την εγκατάλειψη του Δημόσιου Σχολείου»</a:t>
            </a:r>
          </a:p>
          <a:p>
            <a:pPr algn="ctr">
              <a:buNone/>
            </a:pPr>
            <a:endParaRPr lang="el-GR"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285728"/>
            <a:ext cx="8715404" cy="6215082"/>
          </a:xfrm>
        </p:spPr>
        <p:txBody>
          <a:bodyPr>
            <a:normAutofit/>
          </a:bodyPr>
          <a:lstStyle/>
          <a:p>
            <a:pPr algn="ctr">
              <a:buNone/>
            </a:pPr>
            <a:r>
              <a:rPr lang="el-GR" b="1" dirty="0" smtClean="0"/>
              <a:t>Ερωτηματολόγιο μαθητών (1) </a:t>
            </a:r>
          </a:p>
          <a:p>
            <a:r>
              <a:rPr lang="el-GR" dirty="0" smtClean="0"/>
              <a:t>	</a:t>
            </a:r>
            <a:r>
              <a:rPr lang="el-GR" b="1" u="sng" dirty="0" smtClean="0"/>
              <a:t>Πόσο ευχαριστημένοι είστε από:</a:t>
            </a:r>
          </a:p>
          <a:p>
            <a:endParaRPr lang="el-GR" b="1" u="sng" dirty="0" smtClean="0"/>
          </a:p>
          <a:p>
            <a:r>
              <a:rPr lang="el-GR" dirty="0" smtClean="0"/>
              <a:t>Το ενδιαφέρον του μαθήματος </a:t>
            </a:r>
          </a:p>
          <a:p>
            <a:r>
              <a:rPr lang="el-GR" dirty="0" smtClean="0"/>
              <a:t>Την επεξήγηση των δυσνόητων σημείων του μαθήματος. </a:t>
            </a:r>
          </a:p>
          <a:p>
            <a:r>
              <a:rPr lang="el-GR" dirty="0" smtClean="0"/>
              <a:t>Την ανταπόκριση του διδάσκοντα στις απορίες σας </a:t>
            </a:r>
          </a:p>
          <a:p>
            <a:r>
              <a:rPr lang="el-GR" dirty="0" smtClean="0"/>
              <a:t>Τον ρυθμό της διδασκαλίας</a:t>
            </a:r>
          </a:p>
          <a:p>
            <a:r>
              <a:rPr lang="el-GR" dirty="0" smtClean="0"/>
              <a:t>Την ενθάρρυνση που σας παρείχε ο εκπαιδευτικός στη διδασκαλία</a:t>
            </a:r>
            <a:endParaRPr lang="el-GR"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285728"/>
            <a:ext cx="8715404" cy="6215082"/>
          </a:xfrm>
        </p:spPr>
        <p:txBody>
          <a:bodyPr>
            <a:normAutofit fontScale="70000" lnSpcReduction="20000"/>
          </a:bodyPr>
          <a:lstStyle/>
          <a:p>
            <a:pPr algn="ctr">
              <a:buNone/>
            </a:pPr>
            <a:r>
              <a:rPr lang="el-GR" b="1" dirty="0" smtClean="0"/>
              <a:t>Ερωτηματολόγιο μαθητών (2</a:t>
            </a:r>
            <a:r>
              <a:rPr lang="el-GR" b="1" dirty="0" smtClean="0"/>
              <a:t>)</a:t>
            </a:r>
          </a:p>
          <a:p>
            <a:pPr algn="ctr">
              <a:buNone/>
            </a:pPr>
            <a:endParaRPr lang="el-GR" b="1" dirty="0" smtClean="0"/>
          </a:p>
          <a:p>
            <a:r>
              <a:rPr lang="el-GR" dirty="0" smtClean="0"/>
              <a:t>	</a:t>
            </a:r>
            <a:r>
              <a:rPr lang="el-GR" b="1" u="sng" dirty="0" smtClean="0"/>
              <a:t>Πόσο ευχαριστημένοι είστε από: </a:t>
            </a:r>
          </a:p>
          <a:p>
            <a:endParaRPr lang="el-GR" b="1" u="sng" dirty="0" smtClean="0"/>
          </a:p>
          <a:p>
            <a:r>
              <a:rPr lang="el-GR" dirty="0" smtClean="0"/>
              <a:t>Τις ευκαιρίες να συμμετάσχετε στο μάθημα</a:t>
            </a:r>
          </a:p>
          <a:p>
            <a:endParaRPr lang="el-GR" dirty="0" smtClean="0"/>
          </a:p>
          <a:p>
            <a:r>
              <a:rPr lang="el-GR" dirty="0" smtClean="0"/>
              <a:t>Την ατμόσφαιρα κατά τη διάρκεια του μαθήματος</a:t>
            </a:r>
          </a:p>
          <a:p>
            <a:endParaRPr lang="el-GR" dirty="0" smtClean="0"/>
          </a:p>
          <a:p>
            <a:r>
              <a:rPr lang="el-GR" dirty="0" smtClean="0"/>
              <a:t>Την ικανότητα του διδάσκοντα να δημιουργήσει κλίμα ηρεμίας και συνεργασίας στο μάθημα</a:t>
            </a:r>
          </a:p>
          <a:p>
            <a:r>
              <a:rPr lang="el-GR" dirty="0" smtClean="0"/>
              <a:t> </a:t>
            </a:r>
          </a:p>
          <a:p>
            <a:r>
              <a:rPr lang="el-GR" dirty="0" smtClean="0"/>
              <a:t>Τον βαθμό κατανόησης του σημερινού μαθήματος</a:t>
            </a:r>
          </a:p>
          <a:p>
            <a:r>
              <a:rPr lang="el-GR" dirty="0" smtClean="0"/>
              <a:t> </a:t>
            </a:r>
          </a:p>
          <a:p>
            <a:r>
              <a:rPr lang="el-GR" dirty="0" smtClean="0"/>
              <a:t>Τον φόρτο εργασίας για το επόμενο μάθημα </a:t>
            </a:r>
          </a:p>
          <a:p>
            <a:endParaRPr lang="el-GR" dirty="0" smtClean="0"/>
          </a:p>
          <a:p>
            <a:r>
              <a:rPr lang="el-GR" dirty="0" smtClean="0"/>
              <a:t>Τι ήταν το πιο ανιαρό στη διάρκεια του μαθήματος</a:t>
            </a:r>
          </a:p>
          <a:p>
            <a:endParaRPr lang="el-GR" dirty="0" smtClean="0"/>
          </a:p>
          <a:p>
            <a:r>
              <a:rPr lang="el-GR" dirty="0" smtClean="0"/>
              <a:t>Τι το πιο ευχάριστο στη διάρκεια του μαθήματος.</a:t>
            </a:r>
          </a:p>
          <a:p>
            <a:pPr algn="ctr">
              <a:buNone/>
            </a:pPr>
            <a:endParaRPr lang="el-GR"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857232"/>
            <a:ext cx="8715404" cy="6215082"/>
          </a:xfrm>
        </p:spPr>
        <p:txBody>
          <a:bodyPr>
            <a:normAutofit/>
          </a:bodyPr>
          <a:lstStyle/>
          <a:p>
            <a:pPr algn="ctr">
              <a:buNone/>
            </a:pPr>
            <a:r>
              <a:rPr lang="el-GR" b="1" dirty="0" smtClean="0"/>
              <a:t>Εσωτερική αξιολόγηση</a:t>
            </a:r>
          </a:p>
          <a:p>
            <a:r>
              <a:rPr lang="el-GR" dirty="0" smtClean="0"/>
              <a:t>Εφαρμόζεται </a:t>
            </a:r>
            <a:r>
              <a:rPr lang="el-GR" u="sng" dirty="0" smtClean="0"/>
              <a:t>σχεδόν σε όλη την Ευρώπη τα τελευταία χρόνια </a:t>
            </a:r>
            <a:r>
              <a:rPr lang="el-GR" dirty="0" smtClean="0"/>
              <a:t>(συνήθως παράλληλα με την εξωτερική)</a:t>
            </a:r>
          </a:p>
          <a:p>
            <a:endParaRPr lang="el-GR" dirty="0" smtClean="0"/>
          </a:p>
          <a:p>
            <a:r>
              <a:rPr lang="el-GR" dirty="0" smtClean="0"/>
              <a:t>Οι διαδικασίες </a:t>
            </a:r>
            <a:r>
              <a:rPr lang="el-GR" b="1" dirty="0" smtClean="0"/>
              <a:t>σχεδιάζονται, οργανώνονται, παρακολουθούνται και αξιολογούνται από παράγοντες της Σχολικής Μονάδας</a:t>
            </a:r>
          </a:p>
          <a:p>
            <a:pPr algn="ctr">
              <a:buNone/>
            </a:pPr>
            <a:endParaRPr lang="el-GR"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642918"/>
            <a:ext cx="8715404" cy="6215082"/>
          </a:xfrm>
        </p:spPr>
        <p:txBody>
          <a:bodyPr>
            <a:normAutofit/>
          </a:bodyPr>
          <a:lstStyle/>
          <a:p>
            <a:pPr algn="ctr">
              <a:buNone/>
            </a:pPr>
            <a:r>
              <a:rPr lang="el-GR" b="1" dirty="0" smtClean="0"/>
              <a:t>Μορφές εσωτερικής </a:t>
            </a:r>
            <a:r>
              <a:rPr lang="el-GR" b="1" dirty="0" smtClean="0"/>
              <a:t>αξιολόγησης</a:t>
            </a:r>
          </a:p>
          <a:p>
            <a:pPr algn="ctr">
              <a:buNone/>
            </a:pPr>
            <a:endParaRPr lang="el-GR" b="1" dirty="0" smtClean="0"/>
          </a:p>
          <a:p>
            <a:r>
              <a:rPr lang="el-GR" b="1" dirty="0" smtClean="0"/>
              <a:t>Ιεραρχική </a:t>
            </a:r>
            <a:r>
              <a:rPr lang="el-GR" b="1" u="sng" dirty="0" smtClean="0"/>
              <a:t>εσωτερική αξιολόγηση</a:t>
            </a:r>
          </a:p>
          <a:p>
            <a:endParaRPr lang="el-GR" b="1" dirty="0" smtClean="0"/>
          </a:p>
          <a:p>
            <a:r>
              <a:rPr lang="el-GR" b="1" dirty="0" smtClean="0"/>
              <a:t>Συλλογική εσωτερική αξιολόγηση ή </a:t>
            </a:r>
            <a:r>
              <a:rPr lang="el-GR" b="1" u="sng" dirty="0" err="1" smtClean="0"/>
              <a:t>αυτοαξιολόγηση</a:t>
            </a:r>
            <a:r>
              <a:rPr lang="el-GR" b="1" u="sng" dirty="0" smtClean="0"/>
              <a:t> </a:t>
            </a:r>
          </a:p>
          <a:p>
            <a:pPr>
              <a:buNone/>
            </a:pPr>
            <a:r>
              <a:rPr lang="el-GR" b="1" dirty="0" smtClean="0"/>
              <a:t>	(στόχος η βελτίωση της ποιότητας του εκπαιδευτικού έργου μέσα από την ενεργοποίηση και τη συνειδητή λειτουργία των εκπαιδευτικών)</a:t>
            </a:r>
            <a:endParaRPr lang="el-GR"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857232"/>
            <a:ext cx="8715404" cy="6215082"/>
          </a:xfrm>
        </p:spPr>
        <p:txBody>
          <a:bodyPr>
            <a:normAutofit/>
          </a:bodyPr>
          <a:lstStyle/>
          <a:p>
            <a:pPr algn="ctr">
              <a:buNone/>
            </a:pPr>
            <a:r>
              <a:rPr lang="el-GR" b="1" dirty="0" smtClean="0"/>
              <a:t>Πλεονεκτήματα εσωτερικής αξιολόγησης</a:t>
            </a:r>
          </a:p>
          <a:p>
            <a:r>
              <a:rPr lang="el-GR" dirty="0" smtClean="0"/>
              <a:t>Υπέρβαση των εμπειριών του παρελθόντος, που έχουν βιώσει με οδυνηρό τρόπο οι εκπαιδευτικοί</a:t>
            </a:r>
            <a:r>
              <a:rPr lang="el-GR" b="1" dirty="0" smtClean="0"/>
              <a:t> </a:t>
            </a:r>
          </a:p>
          <a:p>
            <a:r>
              <a:rPr lang="el-GR" b="1" dirty="0" smtClean="0"/>
              <a:t>Ενεργοποιεί όλους τους παράγοντες του σχολείου</a:t>
            </a:r>
          </a:p>
          <a:p>
            <a:r>
              <a:rPr lang="el-GR" dirty="0" smtClean="0"/>
              <a:t>Οι εκπαιδευτικοί συνειδητοποιούν τις ιδιαίτερες συνθήκες λειτουργίας της σχολικής μονάδας</a:t>
            </a:r>
          </a:p>
          <a:p>
            <a:r>
              <a:rPr lang="el-GR" dirty="0" smtClean="0"/>
              <a:t>Δημιουργεί </a:t>
            </a:r>
            <a:r>
              <a:rPr lang="el-GR" b="1" dirty="0" smtClean="0"/>
              <a:t>προϋποθέσεις για πρωτοβουλίες και ανάληψη καινοτόμων δράσεων.</a:t>
            </a:r>
          </a:p>
          <a:p>
            <a:pPr algn="ctr">
              <a:buNone/>
            </a:pPr>
            <a:endParaRPr lang="el-GR"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857232"/>
            <a:ext cx="8715404" cy="6215082"/>
          </a:xfrm>
        </p:spPr>
        <p:txBody>
          <a:bodyPr>
            <a:normAutofit/>
          </a:bodyPr>
          <a:lstStyle/>
          <a:p>
            <a:pPr algn="ctr">
              <a:buNone/>
            </a:pPr>
            <a:r>
              <a:rPr lang="el-GR" b="1" dirty="0" smtClean="0"/>
              <a:t>Πλεονεκτήματα εσωτερικής αξιολόγησης</a:t>
            </a:r>
          </a:p>
          <a:p>
            <a:r>
              <a:rPr lang="el-GR" dirty="0" smtClean="0"/>
              <a:t>Καλλιεργεί τη </a:t>
            </a:r>
            <a:r>
              <a:rPr lang="el-GR" b="1" dirty="0" err="1" smtClean="0"/>
              <a:t>συνευθύνη</a:t>
            </a:r>
            <a:r>
              <a:rPr lang="el-GR" b="1" dirty="0" smtClean="0"/>
              <a:t> και την αυτοδέσμευση.</a:t>
            </a:r>
          </a:p>
          <a:p>
            <a:r>
              <a:rPr lang="el-GR" dirty="0" smtClean="0"/>
              <a:t>Εντοπίζει </a:t>
            </a:r>
            <a:r>
              <a:rPr lang="el-GR" b="1" dirty="0" smtClean="0"/>
              <a:t>αδυναμίες - αναδεικνύει και διαχέει θετικές εκπαιδευτικές δραστηριότητες.</a:t>
            </a:r>
          </a:p>
          <a:p>
            <a:r>
              <a:rPr lang="el-GR" dirty="0" smtClean="0"/>
              <a:t>Δείχνει στην εκπαιδευτική ιεραρχία τα πεδία των παρεμβάσεων.</a:t>
            </a:r>
          </a:p>
          <a:p>
            <a:r>
              <a:rPr lang="el-GR" dirty="0" smtClean="0"/>
              <a:t>Μπορεί, γενικά, να συμβάλει στη </a:t>
            </a:r>
            <a:r>
              <a:rPr lang="el-GR" b="1" u="sng" dirty="0" smtClean="0"/>
              <a:t>βελτίωση των εκπαιδευτικών πρακτικών και στην αλλαγή της κουλτούρας του σχολείου.</a:t>
            </a:r>
          </a:p>
          <a:p>
            <a:endParaRPr lang="el-GR" dirty="0" smtClean="0"/>
          </a:p>
          <a:p>
            <a:pPr algn="ctr">
              <a:buNone/>
            </a:pPr>
            <a:endParaRPr lang="el-GR"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642918"/>
            <a:ext cx="8715404" cy="6215082"/>
          </a:xfrm>
        </p:spPr>
        <p:txBody>
          <a:bodyPr>
            <a:normAutofit/>
          </a:bodyPr>
          <a:lstStyle/>
          <a:p>
            <a:pPr algn="ctr">
              <a:buNone/>
            </a:pPr>
            <a:r>
              <a:rPr lang="el-GR" b="1" dirty="0" smtClean="0"/>
              <a:t>Αδυναμίες εσωτερικής αξιολόγησης</a:t>
            </a:r>
          </a:p>
          <a:p>
            <a:r>
              <a:rPr lang="el-GR" dirty="0" smtClean="0"/>
              <a:t>Ο κίνδυνος μιας καθαρά </a:t>
            </a:r>
            <a:r>
              <a:rPr lang="el-GR" u="sng" dirty="0" smtClean="0"/>
              <a:t>γραφειοκρατικής αντιμετώπισης της όλης διαδικασίας</a:t>
            </a:r>
          </a:p>
          <a:p>
            <a:endParaRPr lang="el-GR" dirty="0" smtClean="0"/>
          </a:p>
          <a:p>
            <a:r>
              <a:rPr lang="el-GR" dirty="0" smtClean="0"/>
              <a:t>Η πιθανότητα </a:t>
            </a:r>
            <a:r>
              <a:rPr lang="el-GR" u="sng" dirty="0" smtClean="0"/>
              <a:t>δημιουργίας εσωτερικών συγκρούσεων</a:t>
            </a:r>
          </a:p>
          <a:p>
            <a:endParaRPr lang="el-GR" u="sng" dirty="0" smtClean="0"/>
          </a:p>
          <a:p>
            <a:r>
              <a:rPr lang="el-GR" dirty="0" smtClean="0"/>
              <a:t>Η έμφαση σε </a:t>
            </a:r>
            <a:r>
              <a:rPr lang="el-GR" u="sng" dirty="0" smtClean="0"/>
              <a:t>ανώδυνα ζητήματα</a:t>
            </a:r>
          </a:p>
          <a:p>
            <a:endParaRPr lang="el-GR" dirty="0" smtClean="0"/>
          </a:p>
          <a:p>
            <a:r>
              <a:rPr lang="el-GR" dirty="0" smtClean="0"/>
              <a:t>Η δημιουργία τάσεων εσωστρέφειας στις Σχολικές Μονάδες κτλ.</a:t>
            </a:r>
          </a:p>
          <a:p>
            <a:pPr algn="ctr">
              <a:buNone/>
            </a:pPr>
            <a:endParaRPr lang="el-GR"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214290"/>
            <a:ext cx="8715404" cy="6215082"/>
          </a:xfrm>
        </p:spPr>
        <p:txBody>
          <a:bodyPr>
            <a:normAutofit fontScale="92500" lnSpcReduction="10000"/>
          </a:bodyPr>
          <a:lstStyle/>
          <a:p>
            <a:pPr algn="ctr">
              <a:buNone/>
            </a:pPr>
            <a:r>
              <a:rPr lang="el-GR" b="1" dirty="0" smtClean="0"/>
              <a:t>Πλαίσιο Αξιολόγησης </a:t>
            </a:r>
            <a:br>
              <a:rPr lang="el-GR" b="1" dirty="0" smtClean="0"/>
            </a:br>
            <a:r>
              <a:rPr lang="el-GR" b="1" dirty="0" smtClean="0"/>
              <a:t>του Εκπαιδευτικού Έργου </a:t>
            </a:r>
            <a:endParaRPr lang="el-GR" b="1" dirty="0" smtClean="0"/>
          </a:p>
          <a:p>
            <a:pPr algn="ctr">
              <a:buNone/>
            </a:pPr>
            <a:endParaRPr lang="el-GR" b="1" dirty="0" smtClean="0"/>
          </a:p>
          <a:p>
            <a:pPr algn="ctr">
              <a:buNone/>
            </a:pPr>
            <a:r>
              <a:rPr lang="el-GR" b="1" dirty="0" smtClean="0"/>
              <a:t>Πρώτο Επίπεδο: </a:t>
            </a:r>
            <a:br>
              <a:rPr lang="el-GR" b="1" dirty="0" smtClean="0"/>
            </a:br>
            <a:r>
              <a:rPr lang="el-GR" b="1" dirty="0" smtClean="0"/>
              <a:t>Θεματικά Πεδία Αξιολόγησης</a:t>
            </a:r>
          </a:p>
          <a:p>
            <a:endParaRPr lang="el-GR" dirty="0" smtClean="0"/>
          </a:p>
          <a:p>
            <a:r>
              <a:rPr lang="el-GR" dirty="0" smtClean="0"/>
              <a:t>	</a:t>
            </a:r>
            <a:r>
              <a:rPr lang="el-GR" u="sng" dirty="0" smtClean="0"/>
              <a:t>Αντικείμενο </a:t>
            </a:r>
            <a:r>
              <a:rPr lang="el-GR" u="sng" dirty="0" err="1" smtClean="0"/>
              <a:t>αυτοαξιολόγησης</a:t>
            </a:r>
            <a:r>
              <a:rPr lang="el-GR" u="sng" dirty="0" smtClean="0"/>
              <a:t>: </a:t>
            </a:r>
          </a:p>
          <a:p>
            <a:r>
              <a:rPr lang="el-GR" dirty="0" smtClean="0"/>
              <a:t>1ο Πεδίο: </a:t>
            </a:r>
            <a:r>
              <a:rPr lang="el-GR" b="1" dirty="0" smtClean="0"/>
              <a:t>Μέσα –Πόροι –Ανθρώπινο Δυναμικό</a:t>
            </a:r>
          </a:p>
          <a:p>
            <a:r>
              <a:rPr lang="el-GR" dirty="0" smtClean="0"/>
              <a:t>2ο Πεδίο: </a:t>
            </a:r>
            <a:r>
              <a:rPr lang="el-GR" b="1" dirty="0" smtClean="0"/>
              <a:t>Οργάνωση και Διοίκηση Σχολείου</a:t>
            </a:r>
          </a:p>
          <a:p>
            <a:r>
              <a:rPr lang="el-GR" dirty="0" smtClean="0"/>
              <a:t>3ο Πεδίο: </a:t>
            </a:r>
            <a:r>
              <a:rPr lang="el-GR" b="1" dirty="0" err="1" smtClean="0"/>
              <a:t>Κλίµα</a:t>
            </a:r>
            <a:r>
              <a:rPr lang="el-GR" b="1" dirty="0" smtClean="0"/>
              <a:t> και Σχέσεις στο Σχολείο</a:t>
            </a:r>
          </a:p>
          <a:p>
            <a:r>
              <a:rPr lang="el-GR" dirty="0" smtClean="0"/>
              <a:t>4ο Πεδίο: </a:t>
            </a:r>
            <a:r>
              <a:rPr lang="el-GR" b="1" dirty="0" smtClean="0"/>
              <a:t>Εκπαιδευτικές Διαδικασίες</a:t>
            </a:r>
          </a:p>
          <a:p>
            <a:r>
              <a:rPr lang="el-GR" dirty="0" smtClean="0"/>
              <a:t>5ο Πεδίο: </a:t>
            </a:r>
            <a:r>
              <a:rPr lang="el-GR" b="1" dirty="0" smtClean="0"/>
              <a:t>Εκπαιδευτικά </a:t>
            </a:r>
            <a:r>
              <a:rPr lang="el-GR" b="1" dirty="0" err="1" smtClean="0"/>
              <a:t>Αποτελέσµατα</a:t>
            </a:r>
            <a:endParaRPr lang="el-GR" b="1" dirty="0" smtClean="0"/>
          </a:p>
          <a:p>
            <a:pPr algn="ctr">
              <a:buNone/>
            </a:pPr>
            <a:endParaRPr lang="el-GR"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428604"/>
            <a:ext cx="8715404" cy="6215082"/>
          </a:xfrm>
        </p:spPr>
        <p:txBody>
          <a:bodyPr>
            <a:normAutofit fontScale="85000" lnSpcReduction="10000"/>
          </a:bodyPr>
          <a:lstStyle/>
          <a:p>
            <a:pPr algn="ctr">
              <a:buNone/>
            </a:pPr>
            <a:r>
              <a:rPr lang="el-GR" b="1" dirty="0" smtClean="0"/>
              <a:t>Δεύτερο Επίπεδο: </a:t>
            </a:r>
            <a:br>
              <a:rPr lang="el-GR" b="1" dirty="0" smtClean="0"/>
            </a:br>
            <a:r>
              <a:rPr lang="el-GR" b="1" dirty="0" smtClean="0"/>
              <a:t>Τομείς Αξιολόγησης</a:t>
            </a:r>
          </a:p>
          <a:p>
            <a:r>
              <a:rPr lang="el-GR" dirty="0" smtClean="0"/>
              <a:t>Τα θεματικά πεδία εξειδικεύονται σε τομείς </a:t>
            </a:r>
            <a:r>
              <a:rPr lang="el-GR" dirty="0" err="1" smtClean="0"/>
              <a:t>αυτoαξιολόγησης</a:t>
            </a:r>
            <a:r>
              <a:rPr lang="el-GR" dirty="0" smtClean="0"/>
              <a:t>:</a:t>
            </a:r>
            <a:endParaRPr lang="el-GR" b="1" u="sng" dirty="0" smtClean="0"/>
          </a:p>
          <a:p>
            <a:r>
              <a:rPr lang="el-GR" b="1" u="sng" dirty="0" smtClean="0"/>
              <a:t>Πεδίο 1. Μέσα –Πόροι – Ανθρώπινο Δυναμικό</a:t>
            </a:r>
            <a:endParaRPr lang="el-GR" b="1" i="1" u="sng" dirty="0" smtClean="0"/>
          </a:p>
          <a:p>
            <a:r>
              <a:rPr lang="el-GR" i="1" dirty="0" smtClean="0"/>
              <a:t>Τομείς: α) Υλικοτεχνική υποδομή </a:t>
            </a:r>
          </a:p>
          <a:p>
            <a:pPr>
              <a:buNone/>
            </a:pPr>
            <a:r>
              <a:rPr lang="el-GR" dirty="0" smtClean="0"/>
              <a:t>		</a:t>
            </a:r>
            <a:r>
              <a:rPr lang="el-GR" dirty="0" smtClean="0"/>
              <a:t>       β</a:t>
            </a:r>
            <a:r>
              <a:rPr lang="el-GR" dirty="0" smtClean="0"/>
              <a:t>) Οικονομικοί πόροι </a:t>
            </a:r>
          </a:p>
          <a:p>
            <a:pPr>
              <a:buNone/>
            </a:pPr>
            <a:r>
              <a:rPr lang="el-GR" dirty="0" smtClean="0"/>
              <a:t>  </a:t>
            </a:r>
            <a:r>
              <a:rPr lang="el-GR" dirty="0" smtClean="0"/>
              <a:t>		</a:t>
            </a:r>
            <a:r>
              <a:rPr lang="el-GR" dirty="0" smtClean="0"/>
              <a:t>       γ</a:t>
            </a:r>
            <a:r>
              <a:rPr lang="el-GR" dirty="0" smtClean="0"/>
              <a:t>) Ανθρώπινο δυναμικό</a:t>
            </a:r>
            <a:endParaRPr lang="el-GR" b="1" u="sng" dirty="0" smtClean="0"/>
          </a:p>
          <a:p>
            <a:r>
              <a:rPr lang="el-GR" b="1" u="sng" dirty="0" smtClean="0"/>
              <a:t>Πεδίο 2: Οργάνωση και Διοίκηση του Σχολείου</a:t>
            </a:r>
            <a:endParaRPr lang="el-GR" b="1" i="1" u="sng" dirty="0" smtClean="0"/>
          </a:p>
          <a:p>
            <a:r>
              <a:rPr lang="el-GR" i="1" dirty="0" smtClean="0"/>
              <a:t>Τομείς: α) Οργάνωση του σχολείου</a:t>
            </a:r>
          </a:p>
          <a:p>
            <a:pPr>
              <a:buNone/>
            </a:pPr>
            <a:r>
              <a:rPr lang="el-GR" dirty="0" smtClean="0"/>
              <a:t>		</a:t>
            </a:r>
            <a:r>
              <a:rPr lang="el-GR" dirty="0" smtClean="0"/>
              <a:t>      β</a:t>
            </a:r>
            <a:r>
              <a:rPr lang="el-GR" dirty="0" smtClean="0"/>
              <a:t>) Διοίκηση του σχολείου</a:t>
            </a:r>
          </a:p>
          <a:p>
            <a:pPr>
              <a:buNone/>
            </a:pPr>
            <a:r>
              <a:rPr lang="el-GR" dirty="0" smtClean="0"/>
              <a:t>		</a:t>
            </a:r>
            <a:r>
              <a:rPr lang="el-GR" dirty="0" smtClean="0"/>
              <a:t>       γ</a:t>
            </a:r>
            <a:r>
              <a:rPr lang="el-GR" dirty="0" smtClean="0"/>
              <a:t>) Αξιοποίηση μέσων-πόρων του σχολείου</a:t>
            </a:r>
            <a:endParaRPr lang="el-GR" b="1" u="sng" dirty="0" smtClean="0"/>
          </a:p>
          <a:p>
            <a:r>
              <a:rPr lang="el-GR" b="1" u="sng" dirty="0" smtClean="0"/>
              <a:t>Πεδίο 3: </a:t>
            </a:r>
            <a:r>
              <a:rPr lang="el-GR" b="1" u="sng" dirty="0" err="1" smtClean="0"/>
              <a:t>Κλίµα</a:t>
            </a:r>
            <a:r>
              <a:rPr lang="el-GR" b="1" u="sng" dirty="0" smtClean="0"/>
              <a:t> και Σχέσεις στο Σχολείο</a:t>
            </a:r>
            <a:endParaRPr lang="el-GR" b="1" i="1" u="sng" dirty="0" smtClean="0"/>
          </a:p>
          <a:p>
            <a:pPr>
              <a:buNone/>
            </a:pPr>
            <a:r>
              <a:rPr lang="el-GR" i="1" dirty="0" smtClean="0"/>
              <a:t>	Τομέας:  </a:t>
            </a:r>
            <a:r>
              <a:rPr lang="el-GR" i="1" dirty="0" err="1" smtClean="0"/>
              <a:t>Κλίµα</a:t>
            </a:r>
            <a:r>
              <a:rPr lang="el-GR" i="1" dirty="0" smtClean="0"/>
              <a:t> και σχέσεις στο σχολείο</a:t>
            </a:r>
            <a:endParaRPr lang="el-GR" b="1" i="1" u="sng" dirty="0" smtClean="0"/>
          </a:p>
          <a:p>
            <a:pPr algn="ctr">
              <a:buNone/>
            </a:pPr>
            <a:endParaRPr lang="el-GR" dirty="0" smtClean="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356</TotalTime>
  <Words>628</Words>
  <Application>Microsoft Office PowerPoint</Application>
  <PresentationFormat>Προβολή στην οθόνη (4:3)</PresentationFormat>
  <Paragraphs>180</Paragraphs>
  <Slides>25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25</vt:i4>
      </vt:variant>
    </vt:vector>
  </HeadingPairs>
  <TitlesOfParts>
    <vt:vector size="26" baseType="lpstr">
      <vt:lpstr>Θέμα του Office</vt:lpstr>
      <vt:lpstr>Ενότητα 1_3  ΘΕΣΜΙΚΟ ΠΛΑΙΣΙΟ  ΑΥΤΟΑΞΙΟΛΟΓΗΣΗΣ   Αυτοαξιολόγηση  του εκπαιδευτικού έργου  </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Ενότητα 2_1  Απόρριψη και στασιμότητα στο δημοτικό σχολείο</dc:title>
  <dc:creator>gm</dc:creator>
  <cp:lastModifiedBy>gm</cp:lastModifiedBy>
  <cp:revision>68</cp:revision>
  <dcterms:created xsi:type="dcterms:W3CDTF">2015-07-04T14:02:33Z</dcterms:created>
  <dcterms:modified xsi:type="dcterms:W3CDTF">2015-07-04T23:56:47Z</dcterms:modified>
</cp:coreProperties>
</file>