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B590-219A-4978-9544-0C3A2505CC14}" type="datetimeFigureOut">
              <a:rPr lang="el-GR" smtClean="0"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614C-83E6-49C5-9032-412E5A3265F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Ενότητα 2_1</a:t>
            </a:r>
            <a:br>
              <a:rPr lang="el-GR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Απόρριψη </a:t>
            </a:r>
            <a:r>
              <a:rPr lang="el-GR" b="1" dirty="0"/>
              <a:t>και στασιμότητα στο δημοτικό σχολείο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285728"/>
            <a:ext cx="7286676" cy="97156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Τίτλος μαθήματος: </a:t>
            </a:r>
          </a:p>
          <a:p>
            <a:r>
              <a:rPr lang="el-GR" sz="4800" dirty="0" smtClean="0"/>
              <a:t>Εκπαιδευτική αξιολόγηση</a:t>
            </a:r>
            <a:endParaRPr lang="el-GR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Νομιμοποίηση της στασιμότητας</a:t>
            </a:r>
            <a:endParaRPr lang="el-GR" b="1" dirty="0"/>
          </a:p>
          <a:p>
            <a:pPr lvl="0"/>
            <a:r>
              <a:rPr lang="el-GR" b="1" u="sng" dirty="0"/>
              <a:t>Οργανωτικοί – διοικητικοί λόγοι</a:t>
            </a:r>
            <a:r>
              <a:rPr lang="el-GR" b="1" dirty="0"/>
              <a:t>: ομοιομορφία για διευκόλυνση της εκπαιδευτικής γραφειοκρατίας</a:t>
            </a:r>
          </a:p>
          <a:p>
            <a:r>
              <a:rPr lang="el-GR" b="1" dirty="0"/>
              <a:t> </a:t>
            </a:r>
          </a:p>
          <a:p>
            <a:pPr lvl="0"/>
            <a:r>
              <a:rPr lang="el-GR" b="1" u="sng" dirty="0"/>
              <a:t>Επιλεκτική ιδεολογία</a:t>
            </a:r>
            <a:r>
              <a:rPr lang="el-GR" b="1" dirty="0"/>
              <a:t>: κατανομή των μαθητών σε τάξεις και βαθμίδες και συνεπώς κατανομή σε επαγγελματικές και κοινωνικές θέσεις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57290" y="357166"/>
            <a:ext cx="7329510" cy="578647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u="sng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Ακώλυτη προαγωγή</a:t>
            </a:r>
            <a:endParaRPr lang="el-GR" b="1" dirty="0"/>
          </a:p>
          <a:p>
            <a:pPr algn="ctr">
              <a:buNone/>
            </a:pPr>
            <a:r>
              <a:rPr lang="el-GR" b="1" dirty="0"/>
              <a:t> </a:t>
            </a:r>
          </a:p>
          <a:p>
            <a:r>
              <a:rPr lang="el-GR" b="1" dirty="0"/>
              <a:t>Αύξηση του λειτουργικού </a:t>
            </a:r>
            <a:r>
              <a:rPr lang="el-GR" b="1" dirty="0" smtClean="0"/>
              <a:t>αναλφαβητισμού</a:t>
            </a:r>
            <a:endParaRPr lang="el-GR" b="1" dirty="0"/>
          </a:p>
          <a:p>
            <a:pPr>
              <a:buNone/>
            </a:pPr>
            <a:r>
              <a:rPr lang="el-GR" b="1" dirty="0"/>
              <a:t> </a:t>
            </a:r>
          </a:p>
          <a:p>
            <a:r>
              <a:rPr lang="el-GR" b="1" dirty="0"/>
              <a:t>Πτώση του επιπέδου </a:t>
            </a:r>
            <a:r>
              <a:rPr lang="el-GR" b="1" dirty="0" smtClean="0"/>
              <a:t>σπουδών</a:t>
            </a:r>
            <a:endParaRPr lang="el-GR" b="1" dirty="0"/>
          </a:p>
          <a:p>
            <a:pPr>
              <a:buNone/>
            </a:pPr>
            <a:r>
              <a:rPr lang="el-GR" b="1" dirty="0"/>
              <a:t> </a:t>
            </a:r>
          </a:p>
          <a:p>
            <a:r>
              <a:rPr lang="el-GR" b="1" dirty="0"/>
              <a:t>«Χαλάρωση και </a:t>
            </a:r>
            <a:r>
              <a:rPr lang="el-GR" b="1" dirty="0" smtClean="0"/>
              <a:t>αγραμματοσύνη</a:t>
            </a:r>
            <a:r>
              <a:rPr lang="el-GR" b="1" dirty="0"/>
              <a:t>»</a:t>
            </a:r>
          </a:p>
          <a:p>
            <a:pPr>
              <a:buNone/>
            </a:pPr>
            <a:r>
              <a:rPr lang="el-GR" b="1" dirty="0"/>
              <a:t> </a:t>
            </a:r>
          </a:p>
          <a:p>
            <a:r>
              <a:rPr lang="el-GR" b="1" dirty="0"/>
              <a:t>Η στασιμότητα </a:t>
            </a:r>
            <a:r>
              <a:rPr lang="el-GR" b="1" dirty="0" smtClean="0"/>
              <a:t>μέσο επιβολής </a:t>
            </a:r>
            <a:r>
              <a:rPr lang="el-GR" b="1" dirty="0"/>
              <a:t>του δασκάλου </a:t>
            </a:r>
            <a:r>
              <a:rPr lang="el-GR" b="1" dirty="0" smtClean="0"/>
              <a:t>στην </a:t>
            </a:r>
            <a:r>
              <a:rPr lang="el-GR" b="1" dirty="0"/>
              <a:t>τάξη.</a:t>
            </a:r>
          </a:p>
          <a:p>
            <a:pPr algn="ctr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85791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b="1" dirty="0"/>
              <a:t>Επιπτώσεις της στασιμότητας </a:t>
            </a:r>
            <a:br>
              <a:rPr lang="el-GR" b="1" dirty="0"/>
            </a:br>
            <a:r>
              <a:rPr lang="el-GR" b="1" dirty="0"/>
              <a:t>στον μαθητή</a:t>
            </a:r>
          </a:p>
          <a:p>
            <a:r>
              <a:rPr lang="el-GR" dirty="0"/>
              <a:t>Αποκοπή από την ομάδα, τους φίλους - Αναζήτηση παρέας σε παιδιά μικρότερης ηλικίας </a:t>
            </a:r>
          </a:p>
          <a:p>
            <a:endParaRPr lang="el-GR" dirty="0"/>
          </a:p>
          <a:p>
            <a:r>
              <a:rPr lang="el-GR" dirty="0"/>
              <a:t>Επιδείνωση κοινωνικής συμπεριφοράς - Στιγματισμός -χαμηλή </a:t>
            </a:r>
            <a:r>
              <a:rPr lang="el-GR" dirty="0" err="1"/>
              <a:t>κοινωνιομετρική</a:t>
            </a:r>
            <a:r>
              <a:rPr lang="el-GR" dirty="0"/>
              <a:t> θέση στην τάξη («παλιάτσος» της τάξης, αντιρρησίας, επιθετικότητα</a:t>
            </a:r>
            <a:r>
              <a:rPr lang="el-GR" dirty="0" smtClean="0"/>
              <a:t>..)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Χαμηλά κίνητρα – εγκατάλειψη σχολείου</a:t>
            </a:r>
          </a:p>
          <a:p>
            <a:endParaRPr lang="el-GR" dirty="0"/>
          </a:p>
          <a:p>
            <a:r>
              <a:rPr lang="el-GR" dirty="0"/>
              <a:t>Επιδείνωση ακόμη και στα μαθήματα που δεν είχε πρόβλημα</a:t>
            </a:r>
          </a:p>
          <a:p>
            <a:endParaRPr lang="el-GR" dirty="0"/>
          </a:p>
          <a:p>
            <a:r>
              <a:rPr lang="el-GR" dirty="0"/>
              <a:t>Εφιάλτης για τον μαθητή – ποινή, όχι βοήθεια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64371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b="1" dirty="0"/>
              <a:t>Συγκρίσεις ανάμεσα σε αδύνατους μαθητές που απορρίφθηκαν και σε αδύνατους μαθητές που </a:t>
            </a:r>
            <a:r>
              <a:rPr lang="el-GR" b="1" dirty="0" smtClean="0"/>
              <a:t>προβιβάσθηκαν</a:t>
            </a:r>
          </a:p>
          <a:p>
            <a:pPr algn="ctr">
              <a:buNone/>
            </a:pPr>
            <a:endParaRPr lang="el-GR" b="1" dirty="0"/>
          </a:p>
          <a:p>
            <a:pPr algn="ctr">
              <a:buNone/>
            </a:pPr>
            <a:r>
              <a:rPr lang="el-GR" dirty="0"/>
              <a:t>	</a:t>
            </a:r>
            <a:r>
              <a:rPr lang="el-GR" b="1" u="sng" dirty="0"/>
              <a:t>Όσοι απορρίφθηκαν:</a:t>
            </a:r>
          </a:p>
          <a:p>
            <a:endParaRPr lang="el-GR" b="1" u="sng" dirty="0"/>
          </a:p>
          <a:p>
            <a:r>
              <a:rPr lang="el-GR" dirty="0"/>
              <a:t>Χειρότερες επιδόσεις από τους άλλους που προβιβάσθηκαν στα μαθήματα και στα τεστ νοημοσύνης</a:t>
            </a:r>
          </a:p>
          <a:p>
            <a:endParaRPr lang="el-GR" dirty="0"/>
          </a:p>
          <a:p>
            <a:r>
              <a:rPr lang="el-GR" dirty="0"/>
              <a:t>Χαμηλότερους βαθμούς (μισή μονάδα) από τους άλλους που προάχθηκαν ενώ έπρεπε να μείνουν στάσιμοι</a:t>
            </a:r>
          </a:p>
          <a:p>
            <a:endParaRPr lang="el-GR" dirty="0"/>
          </a:p>
          <a:p>
            <a:r>
              <a:rPr lang="el-GR" dirty="0"/>
              <a:t>Περισσότερες δυσκολίες κοινωνικής προσαρμογής σε σύγκριση με εκείνους που πέρασαν την τάξη</a:t>
            </a:r>
          </a:p>
          <a:p>
            <a:endParaRPr lang="el-GR" dirty="0"/>
          </a:p>
          <a:p>
            <a:r>
              <a:rPr lang="el-GR" dirty="0"/>
              <a:t>Χαμηλό </a:t>
            </a:r>
            <a:r>
              <a:rPr lang="el-GR" dirty="0" err="1"/>
              <a:t>αυτοσυναίσθημα</a:t>
            </a:r>
            <a:endParaRPr lang="el-GR" dirty="0"/>
          </a:p>
          <a:p>
            <a:endParaRPr lang="el-GR" dirty="0"/>
          </a:p>
          <a:p>
            <a:r>
              <a:rPr lang="el-GR" dirty="0"/>
              <a:t>Αρνητική στάση απέναντι στο σχολείο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357166"/>
            <a:ext cx="8929718" cy="650083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l-GR" sz="5900" dirty="0"/>
              <a:t>Η στασιμότητα σε άλλες </a:t>
            </a:r>
            <a:r>
              <a:rPr lang="el-GR" sz="5900" dirty="0" smtClean="0"/>
              <a:t>χώρες</a:t>
            </a:r>
          </a:p>
          <a:p>
            <a:pPr algn="ctr">
              <a:buNone/>
            </a:pPr>
            <a:endParaRPr lang="el-GR" sz="7000" dirty="0"/>
          </a:p>
          <a:p>
            <a:r>
              <a:rPr lang="el-GR" dirty="0"/>
              <a:t>Στις </a:t>
            </a:r>
            <a:r>
              <a:rPr lang="el-GR" b="1" u="sng" dirty="0"/>
              <a:t>Η.Π.Α.: Γενικά δεν εφαρμόζεται το μέτρο της στασιμότητας στην Α΄/</a:t>
            </a:r>
            <a:r>
              <a:rPr lang="el-GR" b="1" u="sng" dirty="0" err="1"/>
              <a:t>θμια</a:t>
            </a:r>
            <a:r>
              <a:rPr lang="el-GR" b="1" u="sng" dirty="0"/>
              <a:t> και στη Β΄/</a:t>
            </a:r>
            <a:r>
              <a:rPr lang="el-GR" b="1" u="sng" dirty="0" err="1"/>
              <a:t>θμια</a:t>
            </a:r>
            <a:r>
              <a:rPr lang="el-GR" b="1" u="sng" dirty="0"/>
              <a:t> </a:t>
            </a:r>
            <a:r>
              <a:rPr lang="el-GR" b="1" u="sng" dirty="0" err="1"/>
              <a:t>εκπ</a:t>
            </a:r>
            <a:r>
              <a:rPr lang="el-GR" b="1" u="sng" dirty="0"/>
              <a:t>/ση</a:t>
            </a:r>
          </a:p>
          <a:p>
            <a:endParaRPr lang="el-GR" dirty="0"/>
          </a:p>
          <a:p>
            <a:r>
              <a:rPr lang="el-GR" dirty="0"/>
              <a:t>Στη </a:t>
            </a:r>
            <a:r>
              <a:rPr lang="el-GR" b="1" u="sng" dirty="0"/>
              <a:t>Ρωσία: απόρριψη στην όγδοη τάξη και μάλιστα σε υψηλό ποσοστό. </a:t>
            </a:r>
          </a:p>
          <a:p>
            <a:endParaRPr lang="el-GR" dirty="0"/>
          </a:p>
          <a:p>
            <a:r>
              <a:rPr lang="el-GR" dirty="0"/>
              <a:t>Στη </a:t>
            </a:r>
            <a:r>
              <a:rPr lang="el-GR" b="1" u="sng" dirty="0"/>
              <a:t>Γαλλία υπάρχει απόρριψη και στο δημοτικό σχολείο.</a:t>
            </a:r>
          </a:p>
          <a:p>
            <a:endParaRPr lang="el-GR" dirty="0"/>
          </a:p>
          <a:p>
            <a:r>
              <a:rPr lang="el-GR" dirty="0"/>
              <a:t>Στη </a:t>
            </a:r>
            <a:r>
              <a:rPr lang="el-GR" b="1" u="sng" dirty="0"/>
              <a:t>Σουηδία μέχρι το Γυμνάσιο ισχύει η ακώλυτη προαγωγή</a:t>
            </a:r>
          </a:p>
          <a:p>
            <a:endParaRPr lang="el-GR" dirty="0"/>
          </a:p>
          <a:p>
            <a:r>
              <a:rPr lang="el-GR" dirty="0"/>
              <a:t>Στην </a:t>
            </a:r>
            <a:r>
              <a:rPr lang="el-GR" b="1" u="sng" dirty="0"/>
              <a:t>Ολλανδία κάθε σχολείο αυτόνομο : Είναι σπάνιο φαινόμενο η επανάληψη τάξης.</a:t>
            </a:r>
          </a:p>
          <a:p>
            <a:endParaRPr lang="el-GR" dirty="0"/>
          </a:p>
          <a:p>
            <a:r>
              <a:rPr lang="el-GR" dirty="0"/>
              <a:t>Στη </a:t>
            </a:r>
            <a:r>
              <a:rPr lang="el-GR" b="1" u="sng" dirty="0"/>
              <a:t>Δανία δεν δίνονται βαθμοί μέχρι την όγδοη τάξη. Οι μαθητές προάγονται αυτόματα. Η επανάληψη τάξης είναι σπάνια και με την έγκριση του γονέα.</a:t>
            </a:r>
          </a:p>
          <a:p>
            <a:endParaRPr lang="el-GR" dirty="0"/>
          </a:p>
          <a:p>
            <a:r>
              <a:rPr lang="el-GR" dirty="0"/>
              <a:t>Στη </a:t>
            </a:r>
            <a:r>
              <a:rPr lang="el-GR" b="1" u="sng" dirty="0"/>
              <a:t>Γερμανία τα παιδιά προάγονται αυτόματα στη δεύτερη τάξη ενώ στις επόμενες τάξεις βαθμολογούνται οι επιδόσεις και ανάλογα προάγονται ή όχι.</a:t>
            </a:r>
          </a:p>
          <a:p>
            <a:endParaRPr lang="el-GR" dirty="0"/>
          </a:p>
          <a:p>
            <a:r>
              <a:rPr lang="el-GR" dirty="0"/>
              <a:t>Στην </a:t>
            </a:r>
            <a:r>
              <a:rPr lang="el-GR" b="1" u="sng" dirty="0"/>
              <a:t>Πορτογαλία υπάρχει η απόρριψη. Αντισταθμιστικά οι μαθητές μπορούν να παρακολουθήσουν ολόκληρο το έτος ή ένα φροντιστηριακό πρόγραμμα στήριξης και συμπλήρωσης γνώσεων. </a:t>
            </a:r>
          </a:p>
          <a:p>
            <a:endParaRPr lang="el-GR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721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Στασιμότητα</a:t>
            </a:r>
          </a:p>
          <a:p>
            <a:pPr algn="ctr">
              <a:buNone/>
            </a:pPr>
            <a:endParaRPr lang="el-GR" b="1" dirty="0"/>
          </a:p>
          <a:p>
            <a:r>
              <a:rPr lang="el-GR" dirty="0"/>
              <a:t>Δάσκαλοι και γονείς είναι υπέρ της στασιμότητας</a:t>
            </a:r>
          </a:p>
          <a:p>
            <a:endParaRPr lang="el-GR" dirty="0"/>
          </a:p>
          <a:p>
            <a:r>
              <a:rPr lang="el-GR" b="1" u="sng" dirty="0"/>
              <a:t>Αν στασιμότητα… </a:t>
            </a:r>
          </a:p>
          <a:p>
            <a:pPr>
              <a:buNone/>
            </a:pPr>
            <a:r>
              <a:rPr lang="el-GR" dirty="0" smtClean="0"/>
              <a:t>	τότε </a:t>
            </a:r>
            <a:r>
              <a:rPr lang="el-GR" dirty="0"/>
              <a:t>όσο το δυνατόν </a:t>
            </a:r>
          </a:p>
          <a:p>
            <a:pPr>
              <a:buNone/>
            </a:pPr>
            <a:r>
              <a:rPr lang="el-GR" dirty="0"/>
              <a:t>	νωρίτερα! </a:t>
            </a:r>
          </a:p>
          <a:p>
            <a:endParaRPr lang="el-GR" dirty="0"/>
          </a:p>
          <a:p>
            <a:r>
              <a:rPr lang="el-GR" b="1" u="sng" dirty="0"/>
              <a:t>Στασιμότητα: μόνο </a:t>
            </a:r>
          </a:p>
          <a:p>
            <a:pPr>
              <a:buNone/>
            </a:pPr>
            <a:r>
              <a:rPr lang="el-GR" dirty="0"/>
              <a:t>	σε εξαιρετικές περιπτώσεις </a:t>
            </a:r>
          </a:p>
          <a:p>
            <a:pPr>
              <a:buNone/>
            </a:pPr>
            <a:r>
              <a:rPr lang="el-GR" dirty="0"/>
              <a:t>	(βραδυπορία ανάπτυξης, πολλές απουσίες λόγω ασθένειας)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194</Words>
  <Application>Microsoft Office PowerPoint</Application>
  <PresentationFormat>Προβολή στην οθόνη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Ενότητα 2_1  Απόρριψη και στασιμότητα στο δημοτικό σχολείο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2_1  Απόρριψη και στασιμότητα στο δημοτικό σχολείο</dc:title>
  <dc:creator>gm</dc:creator>
  <cp:lastModifiedBy>gm</cp:lastModifiedBy>
  <cp:revision>9</cp:revision>
  <dcterms:created xsi:type="dcterms:W3CDTF">2015-07-04T14:02:33Z</dcterms:created>
  <dcterms:modified xsi:type="dcterms:W3CDTF">2015-07-04T14:21:47Z</dcterms:modified>
</cp:coreProperties>
</file>