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8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B590-219A-4978-9544-0C3A2505CC14}" type="datetimeFigureOut">
              <a:rPr lang="el-GR" smtClean="0"/>
              <a:pPr/>
              <a:t>4/7/2015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614C-83E6-49C5-9032-412E5A3265F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B590-219A-4978-9544-0C3A2505CC14}" type="datetimeFigureOut">
              <a:rPr lang="el-GR" smtClean="0"/>
              <a:pPr/>
              <a:t>4/7/2015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614C-83E6-49C5-9032-412E5A3265F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B590-219A-4978-9544-0C3A2505CC14}" type="datetimeFigureOut">
              <a:rPr lang="el-GR" smtClean="0"/>
              <a:pPr/>
              <a:t>4/7/2015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614C-83E6-49C5-9032-412E5A3265F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B590-219A-4978-9544-0C3A2505CC14}" type="datetimeFigureOut">
              <a:rPr lang="el-GR" smtClean="0"/>
              <a:pPr/>
              <a:t>4/7/2015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614C-83E6-49C5-9032-412E5A3265F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B590-219A-4978-9544-0C3A2505CC14}" type="datetimeFigureOut">
              <a:rPr lang="el-GR" smtClean="0"/>
              <a:pPr/>
              <a:t>4/7/2015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614C-83E6-49C5-9032-412E5A3265F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B590-219A-4978-9544-0C3A2505CC14}" type="datetimeFigureOut">
              <a:rPr lang="el-GR" smtClean="0"/>
              <a:pPr/>
              <a:t>4/7/2015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614C-83E6-49C5-9032-412E5A3265F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B590-219A-4978-9544-0C3A2505CC14}" type="datetimeFigureOut">
              <a:rPr lang="el-GR" smtClean="0"/>
              <a:pPr/>
              <a:t>4/7/2015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614C-83E6-49C5-9032-412E5A3265F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B590-219A-4978-9544-0C3A2505CC14}" type="datetimeFigureOut">
              <a:rPr lang="el-GR" smtClean="0"/>
              <a:pPr/>
              <a:t>4/7/2015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614C-83E6-49C5-9032-412E5A3265F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B590-219A-4978-9544-0C3A2505CC14}" type="datetimeFigureOut">
              <a:rPr lang="el-GR" smtClean="0"/>
              <a:pPr/>
              <a:t>4/7/2015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614C-83E6-49C5-9032-412E5A3265F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B590-219A-4978-9544-0C3A2505CC14}" type="datetimeFigureOut">
              <a:rPr lang="el-GR" smtClean="0"/>
              <a:pPr/>
              <a:t>4/7/2015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614C-83E6-49C5-9032-412E5A3265F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B590-219A-4978-9544-0C3A2505CC14}" type="datetimeFigureOut">
              <a:rPr lang="el-GR" smtClean="0"/>
              <a:pPr/>
              <a:t>4/7/2015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614C-83E6-49C5-9032-412E5A3265F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1B590-219A-4978-9544-0C3A2505CC14}" type="datetimeFigureOut">
              <a:rPr lang="el-GR" smtClean="0"/>
              <a:pPr/>
              <a:t>4/7/2015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A614C-83E6-49C5-9032-412E5A3265FE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14348" y="314324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Ενότητα </a:t>
            </a:r>
            <a:r>
              <a:rPr lang="el-GR" b="1" dirty="0" smtClean="0"/>
              <a:t>2_</a:t>
            </a:r>
            <a:r>
              <a:rPr lang="en-US" b="1" dirty="0" smtClean="0"/>
              <a:t>2</a:t>
            </a:r>
            <a:r>
              <a:rPr lang="el-GR" b="1" dirty="0" smtClean="0"/>
              <a:t/>
            </a:r>
            <a:br>
              <a:rPr lang="el-GR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l-GR" b="1" dirty="0" smtClean="0"/>
              <a:t>Η αρχή των επιδόσεων στην κοινωνία </a:t>
            </a:r>
            <a:r>
              <a:rPr lang="el-GR" b="1" dirty="0" smtClean="0"/>
              <a:t>και </a:t>
            </a:r>
            <a:r>
              <a:rPr lang="el-GR" b="1" dirty="0" smtClean="0"/>
              <a:t>στο σχολείο</a:t>
            </a:r>
            <a:r>
              <a:rPr lang="el-GR" b="1" dirty="0"/>
              <a:t/>
            </a:r>
            <a:br>
              <a:rPr lang="el-GR" b="1" dirty="0"/>
            </a:b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000100" y="285728"/>
            <a:ext cx="7286676" cy="971560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Τίτλος μαθήματος: </a:t>
            </a:r>
          </a:p>
          <a:p>
            <a:r>
              <a:rPr lang="el-GR" sz="4800" dirty="0" smtClean="0"/>
              <a:t>Εκπαιδευτική αξιολόγηση</a:t>
            </a:r>
            <a:endParaRPr lang="el-GR" sz="4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428604"/>
            <a:ext cx="8715436" cy="6215106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l-GR" b="1" dirty="0" smtClean="0"/>
              <a:t>Η αρχή των επιδόσεων στην κοινωνία και στο </a:t>
            </a:r>
            <a:r>
              <a:rPr lang="el-GR" b="1" dirty="0" smtClean="0"/>
              <a:t>σχολείο</a:t>
            </a:r>
          </a:p>
          <a:p>
            <a:pPr algn="ctr">
              <a:buNone/>
            </a:pPr>
            <a:endParaRPr lang="el-GR" b="1" dirty="0" smtClean="0"/>
          </a:p>
          <a:p>
            <a:r>
              <a:rPr lang="el-GR" dirty="0" smtClean="0"/>
              <a:t>Πτώση του επιπέδου των επιδόσεων</a:t>
            </a:r>
          </a:p>
          <a:p>
            <a:endParaRPr lang="el-GR" dirty="0" smtClean="0"/>
          </a:p>
          <a:p>
            <a:r>
              <a:rPr lang="el-GR" dirty="0" smtClean="0"/>
              <a:t>Αυξανόμενη πίεση για επιδόσεις</a:t>
            </a:r>
            <a:endParaRPr lang="el-GR" i="1" u="sng" dirty="0" smtClean="0"/>
          </a:p>
          <a:p>
            <a:endParaRPr lang="el-GR" i="1" u="sng" dirty="0" smtClean="0"/>
          </a:p>
          <a:p>
            <a:r>
              <a:rPr lang="el-GR" i="1" u="sng" dirty="0" smtClean="0"/>
              <a:t>Έννοια της επίδοσης: </a:t>
            </a:r>
          </a:p>
          <a:p>
            <a:r>
              <a:rPr lang="el-GR" dirty="0" smtClean="0"/>
              <a:t>Το </a:t>
            </a:r>
            <a:r>
              <a:rPr lang="el-GR" u="sng" dirty="0" smtClean="0"/>
              <a:t>αποτέλεσμα μιας προσπάθειας σωματικής ή πνευματικής</a:t>
            </a:r>
          </a:p>
          <a:p>
            <a:r>
              <a:rPr lang="el-GR" dirty="0" smtClean="0"/>
              <a:t>Οι δυνατότητες επιδόσεων των ανθρώπων είναι διαφορετικές – το ίδιο ισχύει και στο σχολείο</a:t>
            </a:r>
          </a:p>
          <a:p>
            <a:r>
              <a:rPr lang="el-GR" dirty="0" smtClean="0"/>
              <a:t>Εξέταση της επίδοσης με βάση τους στόχους διδασκαλίας: αγνόηση των δυνατοτήτων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714348" y="357166"/>
            <a:ext cx="7329510" cy="578647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i="1" u="sng" dirty="0" smtClean="0"/>
              <a:t>Έννοια της επίδοσης: </a:t>
            </a:r>
            <a:endParaRPr lang="el-GR" i="1" u="sng" dirty="0" smtClean="0"/>
          </a:p>
          <a:p>
            <a:endParaRPr lang="el-GR" i="1" u="sng" dirty="0" smtClean="0"/>
          </a:p>
          <a:p>
            <a:r>
              <a:rPr lang="el-GR" dirty="0" smtClean="0"/>
              <a:t>Μέτρηση της επίδοσης: επίδοση είναι μόνο ότι μπορεί να μετρηθεί..</a:t>
            </a:r>
          </a:p>
          <a:p>
            <a:r>
              <a:rPr lang="el-GR" dirty="0" smtClean="0"/>
              <a:t>Η επίδοση ως «σχολική μάθηση»: από το «έργο» στην «ενέργεια»</a:t>
            </a:r>
          </a:p>
          <a:p>
            <a:r>
              <a:rPr lang="el-GR" dirty="0" smtClean="0"/>
              <a:t>Η επίδοση ως διαδικασία (ικανοποίηση / δημιουργία)</a:t>
            </a:r>
          </a:p>
          <a:p>
            <a:r>
              <a:rPr lang="el-GR" u="sng" dirty="0" smtClean="0"/>
              <a:t>Το σχολείο των επιδόσεων (εξετάσεις, βαθμοί, ανταγωνισμός)</a:t>
            </a:r>
          </a:p>
          <a:p>
            <a:r>
              <a:rPr lang="el-GR" dirty="0" smtClean="0"/>
              <a:t>Διεύρυνση του όρου </a:t>
            </a:r>
            <a:r>
              <a:rPr lang="el-GR" i="1" dirty="0" smtClean="0"/>
              <a:t>επίδοση</a:t>
            </a:r>
          </a:p>
          <a:p>
            <a:pPr algn="ctr"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500042"/>
            <a:ext cx="8229600" cy="585791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b="1" dirty="0" smtClean="0"/>
              <a:t>Παιδαγωγικός ορισμός επίδοσης</a:t>
            </a:r>
          </a:p>
          <a:p>
            <a:r>
              <a:rPr lang="el-GR" dirty="0" smtClean="0"/>
              <a:t>όχι μόνο το αποτέλεσμα - εξατομικευμένη πορεία μάθησης</a:t>
            </a:r>
          </a:p>
          <a:p>
            <a:endParaRPr lang="el-GR" dirty="0" smtClean="0"/>
          </a:p>
          <a:p>
            <a:r>
              <a:rPr lang="el-GR" dirty="0" smtClean="0"/>
              <a:t>όχι στον ανταγωνισμό - κοινωνική διάσταση της μάθησης</a:t>
            </a:r>
          </a:p>
          <a:p>
            <a:endParaRPr lang="el-GR" dirty="0" smtClean="0"/>
          </a:p>
          <a:p>
            <a:r>
              <a:rPr lang="el-GR" dirty="0" smtClean="0"/>
              <a:t>όχι στην επιλογή: ενθάρρυνση και παρώθηση του μαθητή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214290"/>
            <a:ext cx="8229600" cy="664371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l-GR" dirty="0"/>
          </a:p>
          <a:p>
            <a:endParaRPr lang="el-GR" dirty="0"/>
          </a:p>
        </p:txBody>
      </p:sp>
      <p:sp>
        <p:nvSpPr>
          <p:cNvPr id="4" name="3 - Ορθογώνιο"/>
          <p:cNvSpPr/>
          <p:nvPr/>
        </p:nvSpPr>
        <p:spPr>
          <a:xfrm>
            <a:off x="500034" y="642918"/>
            <a:ext cx="8143932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dirty="0" smtClean="0"/>
              <a:t>Επαναπροσδιορισμός </a:t>
            </a:r>
            <a:r>
              <a:rPr lang="el-GR" sz="3200" b="1" dirty="0" smtClean="0"/>
              <a:t>της </a:t>
            </a:r>
            <a:r>
              <a:rPr lang="el-GR" sz="3200" b="1" dirty="0" smtClean="0"/>
              <a:t>αρχής της επίδοσης</a:t>
            </a:r>
          </a:p>
          <a:p>
            <a:endParaRPr lang="el-GR" dirty="0" smtClean="0"/>
          </a:p>
          <a:p>
            <a:pPr>
              <a:buFont typeface="Arial" pitchFamily="34" charset="0"/>
              <a:buChar char="•"/>
            </a:pPr>
            <a:r>
              <a:rPr lang="el-GR" sz="2800" dirty="0" smtClean="0"/>
              <a:t>Ικανότητα κρίσης και κριτικής</a:t>
            </a:r>
          </a:p>
          <a:p>
            <a:pPr>
              <a:buFont typeface="Arial" pitchFamily="34" charset="0"/>
              <a:buChar char="•"/>
            </a:pPr>
            <a:r>
              <a:rPr lang="el-GR" sz="2800" dirty="0" smtClean="0"/>
              <a:t>προετοιμασία για ατομική και κοινωνικοπολιτική ικανότητα δράσης, αυτοπροσδιορισμός του ατόμου</a:t>
            </a:r>
          </a:p>
          <a:p>
            <a:pPr>
              <a:buFont typeface="Arial" pitchFamily="34" charset="0"/>
              <a:buChar char="•"/>
            </a:pPr>
            <a:r>
              <a:rPr lang="el-GR" sz="2800" dirty="0" smtClean="0"/>
              <a:t>συλλογική δράση</a:t>
            </a:r>
          </a:p>
          <a:p>
            <a:pPr>
              <a:buFont typeface="Arial" pitchFamily="34" charset="0"/>
              <a:buChar char="•"/>
            </a:pPr>
            <a:r>
              <a:rPr lang="el-GR" sz="2800" dirty="0" smtClean="0"/>
              <a:t>αλληλεγγύη</a:t>
            </a:r>
          </a:p>
          <a:p>
            <a:pPr>
              <a:buFont typeface="Arial" pitchFamily="34" charset="0"/>
              <a:buChar char="•"/>
            </a:pPr>
            <a:r>
              <a:rPr lang="el-GR" sz="2800" dirty="0" smtClean="0"/>
              <a:t>ικανότητα επικοινωνίας</a:t>
            </a:r>
          </a:p>
          <a:p>
            <a:pPr>
              <a:buFont typeface="Arial" pitchFamily="34" charset="0"/>
              <a:buChar char="•"/>
            </a:pPr>
            <a:r>
              <a:rPr lang="el-GR" sz="2800" dirty="0" smtClean="0"/>
              <a:t>ικανότητα διατύπωσης προσωπικών ενδιαφερόντων</a:t>
            </a:r>
          </a:p>
          <a:p>
            <a:pPr>
              <a:buFont typeface="Arial" pitchFamily="34" charset="0"/>
              <a:buChar char="•"/>
            </a:pPr>
            <a:r>
              <a:rPr lang="el-GR" sz="2800" dirty="0" smtClean="0"/>
              <a:t>ικανότητα αντίληψης και κατανόησης του άλλου</a:t>
            </a:r>
          </a:p>
          <a:p>
            <a:pPr>
              <a:buFont typeface="Arial" pitchFamily="34" charset="0"/>
              <a:buChar char="•"/>
            </a:pPr>
            <a:r>
              <a:rPr lang="el-GR" sz="2800" dirty="0" smtClean="0"/>
              <a:t>ικανότητα διευθέτησης συγκρούσεων…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357166"/>
            <a:ext cx="8929718" cy="6500834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el-GR" b="1" dirty="0" smtClean="0"/>
              <a:t>Η αρχή των επιδόσεων </a:t>
            </a:r>
            <a:r>
              <a:rPr lang="el-GR" b="1" dirty="0" smtClean="0"/>
              <a:t>στην </a:t>
            </a:r>
            <a:r>
              <a:rPr lang="el-GR" b="1" dirty="0" smtClean="0"/>
              <a:t>κοινωνία (1</a:t>
            </a:r>
            <a:r>
              <a:rPr lang="el-GR" b="1" dirty="0" smtClean="0"/>
              <a:t>)</a:t>
            </a:r>
          </a:p>
          <a:p>
            <a:pPr algn="ctr">
              <a:buNone/>
            </a:pPr>
            <a:endParaRPr lang="el-GR" b="1" dirty="0" smtClean="0"/>
          </a:p>
          <a:p>
            <a:r>
              <a:rPr lang="el-GR" dirty="0" smtClean="0"/>
              <a:t>Από την αρχή της καταγωγής </a:t>
            </a:r>
          </a:p>
          <a:p>
            <a:r>
              <a:rPr lang="el-GR" dirty="0" smtClean="0"/>
              <a:t>στην αρχή της επίδοσης</a:t>
            </a:r>
          </a:p>
          <a:p>
            <a:endParaRPr lang="el-GR" i="1" dirty="0" smtClean="0"/>
          </a:p>
          <a:p>
            <a:r>
              <a:rPr lang="el-GR" i="1" dirty="0" smtClean="0"/>
              <a:t>Α) Οικονομικοί λόγοι: </a:t>
            </a:r>
          </a:p>
          <a:p>
            <a:r>
              <a:rPr lang="el-GR" dirty="0" smtClean="0"/>
              <a:t>Κατανομή των ατόμων στις θέσεις εργασίας (εξετάσεις και τίτλοι)</a:t>
            </a:r>
          </a:p>
          <a:p>
            <a:r>
              <a:rPr lang="el-GR" dirty="0" smtClean="0"/>
              <a:t>Βελτίωση της παραγωγικότητας </a:t>
            </a:r>
          </a:p>
          <a:p>
            <a:r>
              <a:rPr lang="el-GR" dirty="0" smtClean="0"/>
              <a:t>Ικανοποίηση των ατόμων</a:t>
            </a:r>
            <a:endParaRPr lang="el-GR" i="1" dirty="0" smtClean="0"/>
          </a:p>
          <a:p>
            <a:endParaRPr lang="en-US" i="1" dirty="0" smtClean="0"/>
          </a:p>
          <a:p>
            <a:r>
              <a:rPr lang="el-GR" i="1" dirty="0" smtClean="0"/>
              <a:t>Β) Κοινωνικοί λόγοι: </a:t>
            </a:r>
          </a:p>
          <a:p>
            <a:r>
              <a:rPr lang="el-GR" dirty="0" smtClean="0"/>
              <a:t>Χειραφέτηση της αστικής τάξης </a:t>
            </a:r>
          </a:p>
          <a:p>
            <a:r>
              <a:rPr lang="el-GR" dirty="0" smtClean="0"/>
              <a:t>Αίτημα του Διαφωτισμού</a:t>
            </a:r>
          </a:p>
          <a:p>
            <a:r>
              <a:rPr lang="el-GR" dirty="0" smtClean="0"/>
              <a:t>Σύνθημα της γαλλικής επανάστασης: ισότητα ευκαιριών</a:t>
            </a:r>
            <a:endParaRPr lang="el-GR" i="1" dirty="0" smtClean="0"/>
          </a:p>
          <a:p>
            <a:endParaRPr lang="el-GR" i="1" dirty="0" smtClean="0"/>
          </a:p>
          <a:p>
            <a:r>
              <a:rPr lang="el-GR" i="1" dirty="0" smtClean="0"/>
              <a:t>Γ) Ψυχολογικοί λόγοι: </a:t>
            </a:r>
          </a:p>
          <a:p>
            <a:r>
              <a:rPr lang="el-GR" dirty="0" smtClean="0"/>
              <a:t>Κάθε προσπάθεια πρέπει να επιβραβεύεται με την ανάλογη αμοιβή</a:t>
            </a:r>
          </a:p>
          <a:p>
            <a:r>
              <a:rPr lang="el-GR" dirty="0" smtClean="0"/>
              <a:t>Ο ικανότερος στις ελκυστικότερες θέσεις (κοινωνική δικαιοσύνη)</a:t>
            </a: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428604"/>
            <a:ext cx="8715404" cy="621508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b="1" dirty="0" smtClean="0"/>
              <a:t>Αμφισβήτηση της αρχής των </a:t>
            </a:r>
            <a:r>
              <a:rPr lang="el-GR" b="1" dirty="0" smtClean="0"/>
              <a:t>επιδόσεων</a:t>
            </a:r>
          </a:p>
          <a:p>
            <a:pPr algn="ctr">
              <a:buNone/>
            </a:pPr>
            <a:endParaRPr lang="el-GR" b="1" dirty="0" smtClean="0"/>
          </a:p>
          <a:p>
            <a:r>
              <a:rPr lang="el-GR" dirty="0" smtClean="0"/>
              <a:t>Υπάρχει τέλεια κοινωνία των επιδόσεων;</a:t>
            </a:r>
          </a:p>
          <a:p>
            <a:endParaRPr lang="el-GR" dirty="0" smtClean="0"/>
          </a:p>
          <a:p>
            <a:r>
              <a:rPr lang="el-GR" dirty="0" smtClean="0"/>
              <a:t>Κοινωνία χωρίς καμία αρχή των επιδόσεων;</a:t>
            </a:r>
          </a:p>
          <a:p>
            <a:endParaRPr lang="el-GR" dirty="0" smtClean="0"/>
          </a:p>
          <a:p>
            <a:r>
              <a:rPr lang="el-GR" dirty="0" smtClean="0"/>
              <a:t>«</a:t>
            </a:r>
            <a:r>
              <a:rPr lang="el-GR" dirty="0" err="1" smtClean="0"/>
              <a:t>Μάθηση→</a:t>
            </a:r>
            <a:r>
              <a:rPr lang="el-GR" dirty="0" smtClean="0"/>
              <a:t> </a:t>
            </a:r>
            <a:r>
              <a:rPr lang="el-GR" dirty="0" err="1" smtClean="0"/>
              <a:t>επίδοση→</a:t>
            </a:r>
            <a:r>
              <a:rPr lang="el-GR" dirty="0" smtClean="0"/>
              <a:t>  </a:t>
            </a:r>
            <a:r>
              <a:rPr lang="el-GR" dirty="0" err="1" smtClean="0"/>
              <a:t>επιλογή→</a:t>
            </a:r>
            <a:r>
              <a:rPr lang="el-GR" dirty="0" smtClean="0"/>
              <a:t>  </a:t>
            </a:r>
            <a:r>
              <a:rPr lang="el-GR" dirty="0" err="1" smtClean="0"/>
              <a:t>κατανομή→</a:t>
            </a:r>
            <a:r>
              <a:rPr lang="el-GR" dirty="0" smtClean="0"/>
              <a:t>  κοινωνική θέση»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6572272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l-GR" b="1" dirty="0" smtClean="0"/>
              <a:t>Ιδεολογική κριτική της αρχής των επιδόσεων (1</a:t>
            </a:r>
            <a:r>
              <a:rPr lang="el-GR" b="1" dirty="0" smtClean="0"/>
              <a:t>)</a:t>
            </a:r>
          </a:p>
          <a:p>
            <a:pPr algn="ctr">
              <a:buNone/>
            </a:pPr>
            <a:endParaRPr lang="el-GR" b="1" i="1" dirty="0" smtClean="0"/>
          </a:p>
          <a:p>
            <a:r>
              <a:rPr lang="el-GR" dirty="0" smtClean="0"/>
              <a:t>Η </a:t>
            </a:r>
            <a:r>
              <a:rPr lang="el-GR" u="sng" dirty="0" smtClean="0"/>
              <a:t>κοινωνική καταγωγή εξακολουθεί να παίζει σημαντικό ρόλο στις ικανότητες του ατόμου, στις ευκαιρίες μόρφωσης και στην επαγγελματική και κοινωνική καταξίωση</a:t>
            </a:r>
          </a:p>
          <a:p>
            <a:endParaRPr lang="el-GR" dirty="0" smtClean="0"/>
          </a:p>
          <a:p>
            <a:r>
              <a:rPr lang="el-GR" dirty="0" smtClean="0"/>
              <a:t>Η σχολική επιτυχία είναι «ζήτημα ταξικής προέλευσης και κουλτούρας» (γλωσσικός κώδικας, ερεθίσματα, κίνητρα, προσδοκίες, στυλ αγωγής κ.λπ.)</a:t>
            </a:r>
          </a:p>
          <a:p>
            <a:endParaRPr lang="el-GR" dirty="0" smtClean="0"/>
          </a:p>
          <a:p>
            <a:r>
              <a:rPr lang="el-GR" dirty="0" smtClean="0"/>
              <a:t>Αρχή των επιδόσεων σε συνδυασμό με την αρχή της ικανοποίησης των μορφωτικών αναγκών όλων των μαθητών (αρχή κράτους πρόνοιας)</a:t>
            </a:r>
          </a:p>
          <a:p>
            <a:endParaRPr lang="el-GR" dirty="0" smtClean="0"/>
          </a:p>
          <a:p>
            <a:r>
              <a:rPr lang="el-GR" dirty="0" smtClean="0"/>
              <a:t>Αντισταθμιστική αγωγή: όχι τυπική ισότητα προσφοράς αλλά ισότητα ευκαιριών ανάπτυξης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357166"/>
            <a:ext cx="8229600" cy="6000792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el-GR" b="1" dirty="0" smtClean="0"/>
              <a:t>Ιδεολογική κριτική της αρχής των επιδόσεων (2</a:t>
            </a:r>
            <a:r>
              <a:rPr lang="el-GR" b="1" dirty="0" smtClean="0"/>
              <a:t>)</a:t>
            </a:r>
          </a:p>
          <a:p>
            <a:pPr algn="ctr">
              <a:buNone/>
            </a:pPr>
            <a:endParaRPr lang="el-GR" b="1" dirty="0" smtClean="0"/>
          </a:p>
          <a:p>
            <a:r>
              <a:rPr lang="el-GR" dirty="0" smtClean="0"/>
              <a:t>Διαφοροποίηση / εξατομίκευση διδασκαλίας και όχι έμφαση στις επιδόσεις</a:t>
            </a:r>
          </a:p>
          <a:p>
            <a:endParaRPr lang="el-GR" dirty="0" smtClean="0"/>
          </a:p>
          <a:p>
            <a:r>
              <a:rPr lang="el-GR" dirty="0" smtClean="0"/>
              <a:t>Διαφορετικοί χρόνοι και ρυθμοί μάθησης από μαθητή σε μαθητή</a:t>
            </a:r>
          </a:p>
          <a:p>
            <a:endParaRPr lang="el-GR" dirty="0" smtClean="0"/>
          </a:p>
          <a:p>
            <a:r>
              <a:rPr lang="el-GR" dirty="0" smtClean="0"/>
              <a:t>Ενθάρρυνση / ενίσχυση του μαθητή και όχι στιγματισμός και ιεραρχική κατάταξη</a:t>
            </a:r>
          </a:p>
          <a:p>
            <a:endParaRPr lang="el-GR" dirty="0" smtClean="0"/>
          </a:p>
          <a:p>
            <a:r>
              <a:rPr lang="el-GR" dirty="0" smtClean="0"/>
              <a:t>Ο μαθητής ευτυχισμένος στο σχολείο: πιο ανθρώπινες επιδόσεις (ολοκλήρωση της προσωπικότητας, πνεύμα αλληλεγγύης, συντροφική εργασία…)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444</Words>
  <Application>Microsoft Office PowerPoint</Application>
  <PresentationFormat>Προβολή στην οθόνη (4:3)</PresentationFormat>
  <Paragraphs>79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Θέμα του Office</vt:lpstr>
      <vt:lpstr>Ενότητα 2_2  Η αρχή των επιδόσεων στην κοινωνία και στο σχολείο 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Ενότητα 2_1  Απόρριψη και στασιμότητα στο δημοτικό σχολείο</dc:title>
  <dc:creator>gm</dc:creator>
  <cp:lastModifiedBy>gm</cp:lastModifiedBy>
  <cp:revision>15</cp:revision>
  <dcterms:created xsi:type="dcterms:W3CDTF">2015-07-04T14:02:33Z</dcterms:created>
  <dcterms:modified xsi:type="dcterms:W3CDTF">2015-07-04T14:52:12Z</dcterms:modified>
</cp:coreProperties>
</file>