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3" r:id="rId5"/>
    <p:sldId id="269" r:id="rId6"/>
    <p:sldId id="270" r:id="rId7"/>
    <p:sldId id="264" r:id="rId8"/>
    <p:sldId id="268" r:id="rId9"/>
    <p:sldId id="275" r:id="rId10"/>
    <p:sldId id="271" r:id="rId11"/>
    <p:sldId id="272" r:id="rId12"/>
    <p:sldId id="273" r:id="rId13"/>
    <p:sldId id="274"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3"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B1B590-219A-4978-9544-0C3A2505CC14}" type="datetimeFigureOut">
              <a:rPr lang="el-GR" smtClean="0"/>
              <a:pPr/>
              <a:t>4/7/2015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AA614C-83E6-49C5-9032-412E5A3265F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4348" y="3143248"/>
            <a:ext cx="7772400" cy="1470025"/>
          </a:xfrm>
        </p:spPr>
        <p:txBody>
          <a:bodyPr>
            <a:normAutofit fontScale="90000"/>
          </a:bodyPr>
          <a:lstStyle/>
          <a:p>
            <a:r>
              <a:rPr lang="el-GR" b="1" dirty="0" smtClean="0"/>
              <a:t>Ενότητα </a:t>
            </a:r>
            <a:r>
              <a:rPr lang="el-GR" b="1" dirty="0" smtClean="0"/>
              <a:t>2_</a:t>
            </a:r>
            <a:r>
              <a:rPr lang="el-GR" b="1" dirty="0" smtClean="0"/>
              <a:t>3</a:t>
            </a:r>
            <a:r>
              <a:rPr lang="el-GR" b="1" dirty="0" smtClean="0"/>
              <a:t/>
            </a:r>
            <a:br>
              <a:rPr lang="el-GR" b="1" dirty="0" smtClean="0"/>
            </a:br>
            <a:r>
              <a:rPr lang="en-US" b="1" dirty="0" smtClean="0"/>
              <a:t/>
            </a:r>
            <a:br>
              <a:rPr lang="en-US" b="1" dirty="0" smtClean="0"/>
            </a:br>
            <a:r>
              <a:rPr lang="el-GR" b="1" dirty="0" smtClean="0"/>
              <a:t>Η </a:t>
            </a:r>
            <a:r>
              <a:rPr lang="el-GR" b="1" dirty="0" smtClean="0"/>
              <a:t>Εξέταση</a:t>
            </a:r>
            <a:r>
              <a:rPr lang="el-GR" b="1" dirty="0"/>
              <a:t/>
            </a:r>
            <a:br>
              <a:rPr lang="el-GR" b="1" dirty="0"/>
            </a:br>
            <a:endParaRPr lang="el-GR" dirty="0"/>
          </a:p>
        </p:txBody>
      </p:sp>
      <p:sp>
        <p:nvSpPr>
          <p:cNvPr id="3" name="2 - Υπότιτλος"/>
          <p:cNvSpPr>
            <a:spLocks noGrp="1"/>
          </p:cNvSpPr>
          <p:nvPr>
            <p:ph type="subTitle" idx="1"/>
          </p:nvPr>
        </p:nvSpPr>
        <p:spPr>
          <a:xfrm>
            <a:off x="1000100" y="285728"/>
            <a:ext cx="7286676" cy="971560"/>
          </a:xfrm>
        </p:spPr>
        <p:txBody>
          <a:bodyPr>
            <a:normAutofit fontScale="77500" lnSpcReduction="20000"/>
          </a:bodyPr>
          <a:lstStyle/>
          <a:p>
            <a:r>
              <a:rPr lang="el-GR" dirty="0" smtClean="0"/>
              <a:t>Τίτλος μαθήματος: </a:t>
            </a:r>
          </a:p>
          <a:p>
            <a:r>
              <a:rPr lang="el-GR" sz="4800" dirty="0" smtClean="0"/>
              <a:t>Εκπαιδευτική αξιολόγηση</a:t>
            </a:r>
            <a:endParaRPr lang="el-GR"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6"/>
            <a:ext cx="8229600" cy="6000792"/>
          </a:xfrm>
        </p:spPr>
        <p:txBody>
          <a:bodyPr>
            <a:normAutofit/>
          </a:bodyPr>
          <a:lstStyle/>
          <a:p>
            <a:pPr algn="ctr">
              <a:buNone/>
            </a:pPr>
            <a:r>
              <a:rPr lang="el-GR" sz="4000" b="1" dirty="0" smtClean="0"/>
              <a:t>Β) Η γραπτή </a:t>
            </a:r>
            <a:r>
              <a:rPr lang="el-GR" sz="4000" b="1" dirty="0" smtClean="0"/>
              <a:t>εξέταση</a:t>
            </a:r>
          </a:p>
          <a:p>
            <a:pPr algn="ctr">
              <a:buNone/>
            </a:pPr>
            <a:endParaRPr lang="el-GR" sz="4000" b="1" dirty="0" smtClean="0"/>
          </a:p>
          <a:p>
            <a:pPr algn="ctr">
              <a:buNone/>
            </a:pPr>
            <a:r>
              <a:rPr lang="el-GR" dirty="0" smtClean="0"/>
              <a:t>Γραπτές εξετάσεις</a:t>
            </a:r>
          </a:p>
          <a:p>
            <a:endParaRPr lang="el-GR" b="1" dirty="0" smtClean="0"/>
          </a:p>
          <a:p>
            <a:r>
              <a:rPr lang="el-GR" b="1" dirty="0" smtClean="0"/>
              <a:t>α) Παραδοσιακές γραπτές εξετάσεις</a:t>
            </a:r>
          </a:p>
          <a:p>
            <a:endParaRPr lang="el-GR" b="1" dirty="0" smtClean="0"/>
          </a:p>
          <a:p>
            <a:r>
              <a:rPr lang="el-GR" b="1" dirty="0" smtClean="0"/>
              <a:t>β) Δοκίμια επίδοσης (</a:t>
            </a:r>
            <a:r>
              <a:rPr lang="en-US" b="1" dirty="0" smtClean="0"/>
              <a:t>tests</a:t>
            </a:r>
            <a:r>
              <a:rPr lang="el-GR" b="1" dirty="0" smtClean="0"/>
              <a:t>)</a:t>
            </a:r>
          </a:p>
          <a:p>
            <a:r>
              <a:rPr lang="el-GR" u="sng" dirty="0" smtClean="0"/>
              <a:t>Σταθμισμένα </a:t>
            </a:r>
          </a:p>
          <a:p>
            <a:r>
              <a:rPr lang="el-GR" u="sng" dirty="0" smtClean="0"/>
              <a:t>Μη σταθμισμένα (άτυπα)</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6"/>
            <a:ext cx="8229600" cy="6000792"/>
          </a:xfrm>
        </p:spPr>
        <p:txBody>
          <a:bodyPr>
            <a:normAutofit/>
          </a:bodyPr>
          <a:lstStyle/>
          <a:p>
            <a:pPr algn="ctr">
              <a:buNone/>
            </a:pPr>
            <a:r>
              <a:rPr lang="el-GR" b="1" dirty="0" smtClean="0"/>
              <a:t>α) Παραδοσιακές γραπτές εξετάσεις</a:t>
            </a:r>
          </a:p>
          <a:p>
            <a:r>
              <a:rPr lang="el-GR" u="sng" dirty="0" smtClean="0"/>
              <a:t>Σε σύγκριση με τις προφορικές:</a:t>
            </a:r>
          </a:p>
          <a:p>
            <a:r>
              <a:rPr lang="el-GR" dirty="0" smtClean="0"/>
              <a:t>είναι πιο αντικειμενικές</a:t>
            </a:r>
          </a:p>
          <a:p>
            <a:r>
              <a:rPr lang="el-GR" dirty="0" smtClean="0"/>
              <a:t>οι μαθητές έχουν περισσότερο χρόνο να απαντήσουν </a:t>
            </a:r>
          </a:p>
          <a:p>
            <a:r>
              <a:rPr lang="el-GR" dirty="0" smtClean="0"/>
              <a:t>τα θέματα είναι κοινά για όλους</a:t>
            </a:r>
          </a:p>
          <a:p>
            <a:endParaRPr lang="el-GR" dirty="0" smtClean="0"/>
          </a:p>
          <a:p>
            <a:r>
              <a:rPr lang="el-GR" u="sng" dirty="0" smtClean="0"/>
              <a:t>Σε σύγκριση με τα τεστ:</a:t>
            </a:r>
          </a:p>
          <a:p>
            <a:r>
              <a:rPr lang="el-GR" dirty="0" smtClean="0"/>
              <a:t>δεν έχουν αντικειμενικότητα, εγκυρότητα και αξιοπιστία </a:t>
            </a:r>
            <a:endParaRPr lang="el-GR" b="1" u="sng" dirty="0" smtClean="0"/>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6"/>
            <a:ext cx="8229600" cy="6000792"/>
          </a:xfrm>
        </p:spPr>
        <p:txBody>
          <a:bodyPr>
            <a:normAutofit/>
          </a:bodyPr>
          <a:lstStyle/>
          <a:p>
            <a:pPr algn="ctr">
              <a:buNone/>
            </a:pPr>
            <a:r>
              <a:rPr lang="el-GR" b="1" dirty="0" smtClean="0"/>
              <a:t>Ερωτήσεις ελεύθερης ανάπτυξης (δοκιμίου)</a:t>
            </a:r>
          </a:p>
          <a:p>
            <a:r>
              <a:rPr lang="el-GR" u="sng" dirty="0" smtClean="0"/>
              <a:t>Κατάλληλες για:</a:t>
            </a:r>
          </a:p>
          <a:p>
            <a:endParaRPr lang="el-GR" u="sng" dirty="0" smtClean="0"/>
          </a:p>
          <a:p>
            <a:r>
              <a:rPr lang="el-GR" dirty="0" smtClean="0"/>
              <a:t>α) την εξακρίβωση της ικανότητας διατύπωσης ιδεών, στάσεων, προσωπικών απόψεων </a:t>
            </a:r>
          </a:p>
          <a:p>
            <a:endParaRPr lang="el-GR" dirty="0" smtClean="0"/>
          </a:p>
          <a:p>
            <a:r>
              <a:rPr lang="el-GR" dirty="0" smtClean="0"/>
              <a:t>β) την ανάπτυξη της γλωσσικής έκφρασης</a:t>
            </a:r>
            <a:endParaRPr lang="el-GR" u="sng" dirty="0" smtClean="0"/>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6"/>
            <a:ext cx="8229600" cy="6000792"/>
          </a:xfrm>
        </p:spPr>
        <p:txBody>
          <a:bodyPr>
            <a:normAutofit fontScale="85000" lnSpcReduction="10000"/>
          </a:bodyPr>
          <a:lstStyle/>
          <a:p>
            <a:pPr algn="ctr">
              <a:buNone/>
            </a:pPr>
            <a:r>
              <a:rPr lang="el-GR" b="1" dirty="0" smtClean="0"/>
              <a:t>Ερωτήσεις ελεύθερης ανάπτυξης (2</a:t>
            </a:r>
            <a:r>
              <a:rPr lang="el-GR" b="1" dirty="0" smtClean="0"/>
              <a:t>)</a:t>
            </a:r>
          </a:p>
          <a:p>
            <a:pPr algn="ctr">
              <a:buNone/>
            </a:pPr>
            <a:endParaRPr lang="el-GR" b="1" dirty="0" smtClean="0"/>
          </a:p>
          <a:p>
            <a:r>
              <a:rPr lang="el-GR" b="1" u="sng" dirty="0" smtClean="0"/>
              <a:t>Πλεονεκτήματα:</a:t>
            </a:r>
          </a:p>
          <a:p>
            <a:endParaRPr lang="el-GR" dirty="0" smtClean="0"/>
          </a:p>
          <a:p>
            <a:r>
              <a:rPr lang="el-GR" dirty="0" smtClean="0"/>
              <a:t>Χρησιμοποιούνται σε όλα τα μαθήματα</a:t>
            </a:r>
          </a:p>
          <a:p>
            <a:r>
              <a:rPr lang="el-GR" dirty="0" smtClean="0"/>
              <a:t>Προσφέρονται για όλα τα είδη διδακτικών στόχων</a:t>
            </a:r>
          </a:p>
          <a:p>
            <a:r>
              <a:rPr lang="el-GR" dirty="0" smtClean="0"/>
              <a:t>Δεν απαιτούν ειδικές γνώσεις ή προετοιμασία</a:t>
            </a:r>
            <a:endParaRPr lang="el-GR" u="sng" dirty="0" smtClean="0"/>
          </a:p>
          <a:p>
            <a:endParaRPr lang="el-GR" u="sng" dirty="0" smtClean="0"/>
          </a:p>
          <a:p>
            <a:r>
              <a:rPr lang="el-GR" b="1" u="sng" dirty="0" smtClean="0"/>
              <a:t>Μειονεκτήματα:</a:t>
            </a:r>
          </a:p>
          <a:p>
            <a:r>
              <a:rPr lang="el-GR" dirty="0" smtClean="0"/>
              <a:t>Χρονοβόρα διόρθωση</a:t>
            </a:r>
          </a:p>
          <a:p>
            <a:r>
              <a:rPr lang="el-GR" dirty="0" smtClean="0"/>
              <a:t>Υποκειμενική βαθμολόγηση</a:t>
            </a:r>
          </a:p>
          <a:p>
            <a:r>
              <a:rPr lang="el-GR" dirty="0" smtClean="0"/>
              <a:t>Εξέταση περιορισμένης σε έκταση διδαγμένης ύλης</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6"/>
            <a:ext cx="8229600" cy="6000792"/>
          </a:xfrm>
        </p:spPr>
        <p:txBody>
          <a:bodyPr>
            <a:normAutofit fontScale="85000" lnSpcReduction="20000"/>
          </a:bodyPr>
          <a:lstStyle/>
          <a:p>
            <a:pPr algn="ctr">
              <a:buNone/>
            </a:pPr>
            <a:r>
              <a:rPr lang="el-GR" b="1" dirty="0" smtClean="0"/>
              <a:t>Ερωτήσεις σύντομης απάντησης</a:t>
            </a:r>
          </a:p>
          <a:p>
            <a:pPr algn="ctr">
              <a:buNone/>
            </a:pPr>
            <a:endParaRPr lang="el-GR" b="1" dirty="0" smtClean="0"/>
          </a:p>
          <a:p>
            <a:r>
              <a:rPr lang="el-GR" b="1" dirty="0" smtClean="0"/>
              <a:t>Απαιτούν:</a:t>
            </a:r>
            <a:endParaRPr lang="el-GR" b="1" u="sng" dirty="0" smtClean="0"/>
          </a:p>
          <a:p>
            <a:r>
              <a:rPr lang="el-GR" u="sng" dirty="0" smtClean="0"/>
              <a:t>α</a:t>
            </a:r>
            <a:r>
              <a:rPr lang="el-GR" u="sng" dirty="0" smtClean="0"/>
              <a:t>) απάντηση περιορισμένης έκτασης (π.χ. ορισμός, αναφορά γεγονότος, ή χαρακτηριστικών κάποιου αντικειμένου, ιδιότητες, αίτια, αποτελέσματα κ.λπ.) </a:t>
            </a:r>
            <a:r>
              <a:rPr lang="el-GR" i="1" u="sng" dirty="0" smtClean="0"/>
              <a:t>«Σημειώστε μέσα σε τρεις γραμμές...» </a:t>
            </a:r>
          </a:p>
          <a:p>
            <a:r>
              <a:rPr lang="el-GR" u="sng" dirty="0" smtClean="0"/>
              <a:t>β) αυξημένη κριτική ικανότητα από τον μαθητή</a:t>
            </a:r>
          </a:p>
          <a:p>
            <a:endParaRPr lang="el-GR" u="sng" dirty="0" smtClean="0"/>
          </a:p>
          <a:p>
            <a:r>
              <a:rPr lang="el-GR" b="1" u="sng" dirty="0" smtClean="0"/>
              <a:t>Κατάλληλες:</a:t>
            </a:r>
          </a:p>
          <a:p>
            <a:r>
              <a:rPr lang="el-GR" dirty="0" smtClean="0"/>
              <a:t>για τον έλεγχο μεγάλης έκτασης εξεταστέας ύλης</a:t>
            </a:r>
          </a:p>
          <a:p>
            <a:r>
              <a:rPr lang="el-GR" dirty="0" smtClean="0"/>
              <a:t>για τον εντοπισμό της ικανότητας των μαθητών να αντιδιαστέλλουν το σημαντικό από το επουσιώδες</a:t>
            </a:r>
          </a:p>
          <a:p>
            <a:r>
              <a:rPr lang="el-GR" dirty="0" smtClean="0"/>
              <a:t>όταν θέλουμε μεγαλύτερη αντικειμενικότητα</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0"/>
            <a:ext cx="8229600" cy="6858000"/>
          </a:xfrm>
        </p:spPr>
        <p:txBody>
          <a:bodyPr>
            <a:normAutofit fontScale="77500" lnSpcReduction="20000"/>
          </a:bodyPr>
          <a:lstStyle/>
          <a:p>
            <a:endParaRPr lang="en-US" b="1" dirty="0" smtClean="0"/>
          </a:p>
          <a:p>
            <a:pPr algn="ctr">
              <a:buNone/>
            </a:pPr>
            <a:r>
              <a:rPr lang="el-GR" b="1" dirty="0" smtClean="0"/>
              <a:t>Διατύπωση </a:t>
            </a:r>
            <a:r>
              <a:rPr lang="el-GR" b="1" dirty="0" smtClean="0"/>
              <a:t>ερωτήσεων</a:t>
            </a:r>
          </a:p>
          <a:p>
            <a:pPr algn="ctr">
              <a:buNone/>
            </a:pPr>
            <a:endParaRPr lang="el-GR" b="1" dirty="0" smtClean="0"/>
          </a:p>
          <a:p>
            <a:r>
              <a:rPr lang="el-GR" b="1" dirty="0" smtClean="0"/>
              <a:t>Πρέπει να αποφεύγουμε:</a:t>
            </a:r>
          </a:p>
          <a:p>
            <a:endParaRPr lang="el-GR" b="1" dirty="0" smtClean="0"/>
          </a:p>
          <a:p>
            <a:r>
              <a:rPr lang="el-GR" dirty="0" smtClean="0"/>
              <a:t>Δύσκολες λέξεις ή φράσεις, </a:t>
            </a:r>
          </a:p>
          <a:p>
            <a:r>
              <a:rPr lang="el-GR" dirty="0" smtClean="0"/>
              <a:t>Λεπτομέρειες και εξεζητημένα θέματα</a:t>
            </a:r>
          </a:p>
          <a:p>
            <a:r>
              <a:rPr lang="el-GR" dirty="0" smtClean="0"/>
              <a:t>Τη μετατροπή τίτλων ή υποτίτλων του βιβλίου σε ερωτήσεις</a:t>
            </a:r>
          </a:p>
          <a:p>
            <a:endParaRPr lang="el-GR" dirty="0" smtClean="0"/>
          </a:p>
          <a:p>
            <a:r>
              <a:rPr lang="el-GR" b="1" dirty="0" smtClean="0"/>
              <a:t>Οι ερωτήσεις:</a:t>
            </a:r>
          </a:p>
          <a:p>
            <a:r>
              <a:rPr lang="el-GR" dirty="0" smtClean="0"/>
              <a:t>να είναι διαφορετικού βαθμού δυσκολίας: από τις εύκολες στις δύσκολες</a:t>
            </a:r>
          </a:p>
          <a:p>
            <a:r>
              <a:rPr lang="el-GR" dirty="0" smtClean="0"/>
              <a:t>Να καλύπτουν όσο το δυνατόν μεγαλύτερο μέρος της ύλης</a:t>
            </a:r>
          </a:p>
          <a:p>
            <a:r>
              <a:rPr lang="el-GR" dirty="0" smtClean="0"/>
              <a:t>Να είναι με διαφορετική σειρά από αυτήν της ύλης του βιβλίου</a:t>
            </a:r>
          </a:p>
          <a:p>
            <a:r>
              <a:rPr lang="el-GR" dirty="0" smtClean="0"/>
              <a:t>Να υπάρχει συνδυασμός και ποικιλία ερωτήσεων</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6"/>
            <a:ext cx="8229600" cy="6000792"/>
          </a:xfrm>
        </p:spPr>
        <p:txBody>
          <a:bodyPr>
            <a:normAutofit/>
          </a:bodyPr>
          <a:lstStyle/>
          <a:p>
            <a:pPr algn="ctr">
              <a:buNone/>
            </a:pPr>
            <a:r>
              <a:rPr lang="el-GR" b="1" dirty="0" smtClean="0"/>
              <a:t>Μέθοδοι διόρθωσης </a:t>
            </a:r>
            <a:r>
              <a:rPr lang="el-GR" b="1" dirty="0" smtClean="0"/>
              <a:t>γραπτών</a:t>
            </a:r>
          </a:p>
          <a:p>
            <a:pPr algn="ctr">
              <a:buNone/>
            </a:pPr>
            <a:endParaRPr lang="el-GR" b="1" dirty="0" smtClean="0"/>
          </a:p>
          <a:p>
            <a:r>
              <a:rPr lang="el-GR" dirty="0" smtClean="0"/>
              <a:t>Συνολικής εκτίμησης ή γενικής εντύπωσης (ταχύτητα αλλά και υποκειμενικότητα)</a:t>
            </a:r>
          </a:p>
          <a:p>
            <a:endParaRPr lang="el-GR" dirty="0" smtClean="0"/>
          </a:p>
          <a:p>
            <a:r>
              <a:rPr lang="el-GR" dirty="0" smtClean="0"/>
              <a:t>Μέθοδος υποδειγμάτων (γραπτά «μπούσουλας»)</a:t>
            </a:r>
          </a:p>
          <a:p>
            <a:endParaRPr lang="el-GR" dirty="0" smtClean="0"/>
          </a:p>
          <a:p>
            <a:r>
              <a:rPr lang="el-GR" dirty="0" smtClean="0"/>
              <a:t>Αναλυτική μέθοδος: πλάνο διόρθωσης </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6"/>
            <a:ext cx="8229600" cy="6000792"/>
          </a:xfrm>
        </p:spPr>
        <p:txBody>
          <a:bodyPr>
            <a:normAutofit fontScale="85000" lnSpcReduction="20000"/>
          </a:bodyPr>
          <a:lstStyle/>
          <a:p>
            <a:pPr algn="ctr">
              <a:buNone/>
            </a:pPr>
            <a:r>
              <a:rPr lang="el-GR" b="1" dirty="0" smtClean="0"/>
              <a:t>Αρχές διόρθωσης των γραπτών (ερωτήσεις ανάπτυξης)</a:t>
            </a:r>
          </a:p>
          <a:p>
            <a:endParaRPr lang="el-GR" b="1" dirty="0" smtClean="0"/>
          </a:p>
          <a:p>
            <a:r>
              <a:rPr lang="el-GR" dirty="0" smtClean="0"/>
              <a:t>Ανάγνωση λίγων γραπτών – απόκτηση μιας γενικής ιδέας για την ποιότητα των γραπτών</a:t>
            </a:r>
          </a:p>
          <a:p>
            <a:endParaRPr lang="el-GR" dirty="0" smtClean="0"/>
          </a:p>
          <a:p>
            <a:r>
              <a:rPr lang="el-GR" dirty="0" smtClean="0"/>
              <a:t>Διόρθωση του ίδιου θέματος σε όλα τα γραπτά και μετά διόρθωση του επόμενου θέματος</a:t>
            </a:r>
          </a:p>
          <a:p>
            <a:endParaRPr lang="el-GR" dirty="0" smtClean="0"/>
          </a:p>
          <a:p>
            <a:r>
              <a:rPr lang="el-GR" dirty="0" smtClean="0"/>
              <a:t>Κάθε θέμα ως σύνολο και όχι με βάση το αποτέλεσμα</a:t>
            </a:r>
          </a:p>
          <a:p>
            <a:endParaRPr lang="el-GR" dirty="0" smtClean="0"/>
          </a:p>
          <a:p>
            <a:r>
              <a:rPr lang="el-GR" dirty="0" smtClean="0"/>
              <a:t>Συζήτηση στην τάξη περί των θεμάτων και των απαντήσεων</a:t>
            </a:r>
          </a:p>
          <a:p>
            <a:endParaRPr lang="el-GR" dirty="0" smtClean="0"/>
          </a:p>
          <a:p>
            <a:r>
              <a:rPr lang="el-GR" dirty="0" smtClean="0"/>
              <a:t>Δικαίωμα κάθε μαθητή να δει το γραπτό του και να ζητήσει εξηγήσεις για τον βαθμό που πήρε</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6"/>
            <a:ext cx="8229600" cy="6000792"/>
          </a:xfrm>
        </p:spPr>
        <p:txBody>
          <a:bodyPr>
            <a:normAutofit fontScale="77500" lnSpcReduction="20000"/>
          </a:bodyPr>
          <a:lstStyle/>
          <a:p>
            <a:pPr algn="ctr">
              <a:buNone/>
            </a:pPr>
            <a:r>
              <a:rPr lang="el-GR" dirty="0" smtClean="0"/>
              <a:t>Αντικειμενικά τεστ επίδοσης</a:t>
            </a:r>
          </a:p>
          <a:p>
            <a:r>
              <a:rPr lang="el-GR" b="1" dirty="0" smtClean="0"/>
              <a:t>Τεστ: </a:t>
            </a:r>
          </a:p>
          <a:p>
            <a:r>
              <a:rPr lang="el-GR" dirty="0" smtClean="0"/>
              <a:t>	ένα σύνολο από ερωτήσεις, ασκήσεις και προβλήματα, τα οποία καλείται να επιλύσει ή να απαντήσει ο εξεταζόμενος</a:t>
            </a:r>
          </a:p>
          <a:p>
            <a:endParaRPr lang="el-GR" dirty="0" smtClean="0"/>
          </a:p>
          <a:p>
            <a:r>
              <a:rPr lang="el-GR" b="1" dirty="0" smtClean="0"/>
              <a:t>Είδη τεστ:</a:t>
            </a:r>
          </a:p>
          <a:p>
            <a:r>
              <a:rPr lang="el-GR" dirty="0" smtClean="0"/>
              <a:t>Σταθμισμένα</a:t>
            </a:r>
            <a:endParaRPr lang="en-GB" dirty="0" smtClean="0"/>
          </a:p>
          <a:p>
            <a:r>
              <a:rPr lang="el-GR" dirty="0" smtClean="0"/>
              <a:t>Άτυπα</a:t>
            </a:r>
            <a:br>
              <a:rPr lang="el-GR" dirty="0" smtClean="0"/>
            </a:br>
            <a:endParaRPr lang="el-GR" dirty="0" smtClean="0"/>
          </a:p>
          <a:p>
            <a:endParaRPr lang="el-GR" dirty="0" smtClean="0"/>
          </a:p>
          <a:p>
            <a:r>
              <a:rPr lang="el-GR" dirty="0" smtClean="0"/>
              <a:t>1. Τεστ σύντομης απάντησης</a:t>
            </a:r>
          </a:p>
          <a:p>
            <a:r>
              <a:rPr lang="el-GR" dirty="0" smtClean="0"/>
              <a:t>2. Τεστ σωστού – λάθους ή τεστ 	εναλλακτικής επιλογής</a:t>
            </a:r>
          </a:p>
          <a:p>
            <a:r>
              <a:rPr lang="el-GR" dirty="0" smtClean="0"/>
              <a:t>3. Τεστ πολλαπλής επιλογής</a:t>
            </a:r>
          </a:p>
          <a:p>
            <a:r>
              <a:rPr lang="el-GR" dirty="0" smtClean="0"/>
              <a:t>4. Τεστ αντιστοίχισης</a:t>
            </a:r>
          </a:p>
          <a:p>
            <a:r>
              <a:rPr lang="el-GR" dirty="0" smtClean="0"/>
              <a:t>5. Τεστ διάταξης</a:t>
            </a: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214290"/>
            <a:ext cx="8229600" cy="6429396"/>
          </a:xfrm>
        </p:spPr>
        <p:txBody>
          <a:bodyPr>
            <a:normAutofit fontScale="77500" lnSpcReduction="20000"/>
          </a:bodyPr>
          <a:lstStyle/>
          <a:p>
            <a:pPr algn="ctr">
              <a:buNone/>
            </a:pPr>
            <a:r>
              <a:rPr lang="el-GR" b="1" dirty="0" smtClean="0"/>
              <a:t>1. Τεστ σύντομης απάντησης (1)</a:t>
            </a:r>
          </a:p>
          <a:p>
            <a:endParaRPr lang="en-US" u="sng" dirty="0" smtClean="0"/>
          </a:p>
          <a:p>
            <a:r>
              <a:rPr lang="el-GR" u="sng" dirty="0" smtClean="0"/>
              <a:t>α) Κανονικής ερώτησης: </a:t>
            </a:r>
          </a:p>
          <a:p>
            <a:r>
              <a:rPr lang="el-GR" dirty="0" smtClean="0"/>
              <a:t>«Ποιος ανακάλυψε την Αμερική;» …………………..</a:t>
            </a:r>
            <a:endParaRPr lang="el-GR" u="sng" dirty="0" smtClean="0"/>
          </a:p>
          <a:p>
            <a:endParaRPr lang="el-GR" u="sng" dirty="0" smtClean="0"/>
          </a:p>
          <a:p>
            <a:endParaRPr lang="en-US" u="sng" dirty="0" smtClean="0"/>
          </a:p>
          <a:p>
            <a:r>
              <a:rPr lang="el-GR" u="sng" dirty="0" smtClean="0"/>
              <a:t>β) Συμπλήρωσης κενού:</a:t>
            </a:r>
          </a:p>
          <a:p>
            <a:r>
              <a:rPr lang="el-GR" dirty="0" smtClean="0"/>
              <a:t>«Η Κωνσταντινούπολη έπεσε το έτος ………………...»</a:t>
            </a:r>
          </a:p>
          <a:p>
            <a:endParaRPr lang="el-GR" dirty="0" smtClean="0"/>
          </a:p>
          <a:p>
            <a:r>
              <a:rPr lang="el-GR" dirty="0" smtClean="0"/>
              <a:t>Από τις λέξεις: </a:t>
            </a:r>
            <a:r>
              <a:rPr lang="el-GR" i="1" dirty="0" smtClean="0"/>
              <a:t>συνέδριο, συνέλευση, συνεδρίαση, συμβούλιο, σύσκεψη, συνδιάσκεψη, χρησιμοποιήστε αυτές που θεωρείτε τις πιο κατάλληλες για να συμπληρώσετε τα παρακάτω κενά:</a:t>
            </a:r>
          </a:p>
          <a:p>
            <a:endParaRPr lang="el-GR" dirty="0" smtClean="0"/>
          </a:p>
          <a:p>
            <a:r>
              <a:rPr lang="el-GR" dirty="0" smtClean="0"/>
              <a:t>«Το διοικητικό .................... της εταιρείας προσκάλεσε σε ....................... τα διευθυντικά στελέχη, για να διαμορφώσουν την τελική τους εισήγηση, πριν από τη γενική ......................... των μετόχων»</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428604"/>
            <a:ext cx="8715436" cy="6215106"/>
          </a:xfrm>
        </p:spPr>
        <p:txBody>
          <a:bodyPr>
            <a:normAutofit/>
          </a:bodyPr>
          <a:lstStyle/>
          <a:p>
            <a:pPr algn="ctr">
              <a:buNone/>
            </a:pPr>
            <a:r>
              <a:rPr lang="el-GR" b="1" dirty="0" smtClean="0"/>
              <a:t>Η ΕΞΕΤΑΣΗ </a:t>
            </a:r>
          </a:p>
          <a:p>
            <a:endParaRPr lang="el-GR" dirty="0" smtClean="0"/>
          </a:p>
          <a:p>
            <a:r>
              <a:rPr lang="el-GR" b="1" dirty="0" smtClean="0"/>
              <a:t>Προφορική εξέταση</a:t>
            </a:r>
          </a:p>
          <a:p>
            <a:endParaRPr lang="el-GR" b="1" dirty="0" smtClean="0"/>
          </a:p>
          <a:p>
            <a:r>
              <a:rPr lang="el-GR" b="1" dirty="0" smtClean="0"/>
              <a:t>Γραπτή εξέταση</a:t>
            </a:r>
          </a:p>
          <a:p>
            <a:endParaRPr lang="el-GR" b="1" dirty="0" smtClean="0"/>
          </a:p>
          <a:p>
            <a:endParaRPr lang="el-GR" b="1" dirty="0" smtClean="0"/>
          </a:p>
          <a:p>
            <a:r>
              <a:rPr lang="el-GR" b="1" dirty="0" smtClean="0"/>
              <a:t>Επίσημη/τυπική εξέταση</a:t>
            </a:r>
          </a:p>
          <a:p>
            <a:endParaRPr lang="el-GR" b="1" dirty="0" smtClean="0"/>
          </a:p>
          <a:p>
            <a:r>
              <a:rPr lang="el-GR" b="1" dirty="0" smtClean="0"/>
              <a:t>Ανεπίσημη/άτυπη εξέταση</a:t>
            </a:r>
          </a:p>
          <a:p>
            <a:pPr algn="ctr">
              <a:buNone/>
            </a:pP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6"/>
            <a:ext cx="8229600" cy="6000792"/>
          </a:xfrm>
        </p:spPr>
        <p:txBody>
          <a:bodyPr>
            <a:normAutofit/>
          </a:bodyPr>
          <a:lstStyle/>
          <a:p>
            <a:pPr marL="514350" indent="-514350" algn="ctr">
              <a:buAutoNum type="arabicPeriod"/>
            </a:pPr>
            <a:r>
              <a:rPr lang="el-GR" b="1" dirty="0" smtClean="0"/>
              <a:t>Τεστ </a:t>
            </a:r>
            <a:r>
              <a:rPr lang="el-GR" b="1" dirty="0" smtClean="0"/>
              <a:t>σύντομης απάντησης (2</a:t>
            </a:r>
            <a:r>
              <a:rPr lang="el-GR" b="1" dirty="0" smtClean="0"/>
              <a:t>)</a:t>
            </a:r>
          </a:p>
          <a:p>
            <a:pPr marL="514350" indent="-514350" algn="ctr">
              <a:buAutoNum type="arabicPeriod"/>
            </a:pPr>
            <a:endParaRPr lang="el-GR" b="1" dirty="0" smtClean="0"/>
          </a:p>
          <a:p>
            <a:r>
              <a:rPr lang="el-GR" u="sng" dirty="0" smtClean="0"/>
              <a:t>γ) Ταύτισης ή συνειρμού:</a:t>
            </a:r>
          </a:p>
          <a:p>
            <a:r>
              <a:rPr lang="el-GR" dirty="0" smtClean="0"/>
              <a:t>«Δίπλα σε κάθε κράτος γράψε την πρωτεύουσά του</a:t>
            </a:r>
          </a:p>
          <a:p>
            <a:r>
              <a:rPr lang="el-GR" dirty="0" smtClean="0"/>
              <a:t>Γαλλία ………………..</a:t>
            </a:r>
          </a:p>
          <a:p>
            <a:r>
              <a:rPr lang="el-GR" dirty="0" smtClean="0"/>
              <a:t>Ισπανία ……………….</a:t>
            </a:r>
          </a:p>
          <a:p>
            <a:r>
              <a:rPr lang="el-GR" dirty="0" smtClean="0"/>
              <a:t>Βουλγαρία ……………</a:t>
            </a:r>
          </a:p>
          <a:p>
            <a:r>
              <a:rPr lang="el-GR" dirty="0" smtClean="0"/>
              <a:t>Σουηδία ………………»</a:t>
            </a: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6"/>
            <a:ext cx="8229600" cy="6000792"/>
          </a:xfrm>
        </p:spPr>
        <p:txBody>
          <a:bodyPr>
            <a:normAutofit/>
          </a:bodyPr>
          <a:lstStyle/>
          <a:p>
            <a:pPr algn="ctr">
              <a:buNone/>
            </a:pPr>
            <a:r>
              <a:rPr lang="el-GR" b="1" dirty="0" smtClean="0"/>
              <a:t>Γνωρίσματα των τεστ </a:t>
            </a:r>
            <a:r>
              <a:rPr lang="el-GR" b="1" dirty="0" smtClean="0"/>
              <a:t>σύντομης απάντησης</a:t>
            </a:r>
          </a:p>
          <a:p>
            <a:pPr algn="ctr">
              <a:buNone/>
            </a:pPr>
            <a:endParaRPr lang="el-GR" b="1" dirty="0" smtClean="0"/>
          </a:p>
          <a:p>
            <a:r>
              <a:rPr lang="el-GR" dirty="0" smtClean="0"/>
              <a:t>Επίτευξη στόχων κατωτέρου επιπέδου</a:t>
            </a:r>
          </a:p>
          <a:p>
            <a:endParaRPr lang="el-GR" dirty="0" smtClean="0"/>
          </a:p>
          <a:p>
            <a:r>
              <a:rPr lang="el-GR" dirty="0" smtClean="0"/>
              <a:t>Η απάντηση πρέπει να είναι απόλυτα ξεκάθαρη και με μια μόνο λέξη ή σύμβολο ή αριθμό</a:t>
            </a:r>
          </a:p>
          <a:p>
            <a:endParaRPr lang="el-GR" dirty="0" smtClean="0"/>
          </a:p>
          <a:p>
            <a:r>
              <a:rPr lang="el-GR" dirty="0" smtClean="0"/>
              <a:t>Εύκολα στην σύνταξη, αλλά δύσκολα ανάγεται η ύλη στη μορφή αυτή</a:t>
            </a:r>
          </a:p>
          <a:p>
            <a:endParaRPr lang="en-US" b="1" dirty="0" smtClean="0"/>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6"/>
            <a:ext cx="8501122" cy="6500834"/>
          </a:xfrm>
        </p:spPr>
        <p:txBody>
          <a:bodyPr>
            <a:normAutofit fontScale="77500" lnSpcReduction="20000"/>
          </a:bodyPr>
          <a:lstStyle/>
          <a:p>
            <a:pPr algn="ctr">
              <a:buNone/>
            </a:pPr>
            <a:r>
              <a:rPr lang="el-GR" b="1" dirty="0" smtClean="0"/>
              <a:t>2. Τεστ σωστού-λάθους </a:t>
            </a:r>
            <a:r>
              <a:rPr lang="el-GR" b="1" dirty="0" smtClean="0"/>
              <a:t>ή </a:t>
            </a:r>
            <a:r>
              <a:rPr lang="el-GR" b="1" dirty="0" smtClean="0"/>
              <a:t>τεστ εναλλακτικής </a:t>
            </a:r>
            <a:r>
              <a:rPr lang="el-GR" b="1" dirty="0" smtClean="0"/>
              <a:t>επιλογής</a:t>
            </a:r>
          </a:p>
          <a:p>
            <a:pPr algn="ctr">
              <a:buNone/>
            </a:pPr>
            <a:endParaRPr lang="el-GR" b="1" dirty="0" smtClean="0"/>
          </a:p>
          <a:p>
            <a:r>
              <a:rPr lang="el-GR" dirty="0" smtClean="0"/>
              <a:t>α) «Πάντα κατά την εξάτμιση παράγεται ψύχος» </a:t>
            </a:r>
            <a:r>
              <a:rPr lang="el-GR" i="1" dirty="0" smtClean="0"/>
              <a:t>(βάλε ένα σταυρό στο αντίστοιχο κουτάκι)</a:t>
            </a:r>
          </a:p>
          <a:p>
            <a:r>
              <a:rPr lang="el-GR" dirty="0" smtClean="0"/>
              <a:t>			</a:t>
            </a:r>
            <a:r>
              <a:rPr lang="en-GB" dirty="0" smtClean="0"/>
              <a:t>1</a:t>
            </a:r>
            <a:r>
              <a:rPr lang="el-GR" dirty="0" smtClean="0"/>
              <a:t> Σωστό 	</a:t>
            </a:r>
            <a:r>
              <a:rPr lang="en-GB" dirty="0" smtClean="0"/>
              <a:t>1</a:t>
            </a:r>
            <a:r>
              <a:rPr lang="el-GR" dirty="0" smtClean="0"/>
              <a:t> Λάθος</a:t>
            </a:r>
          </a:p>
          <a:p>
            <a:endParaRPr lang="el-GR" dirty="0" smtClean="0"/>
          </a:p>
          <a:p>
            <a:r>
              <a:rPr lang="el-GR" dirty="0" smtClean="0"/>
              <a:t>β) «Ως προς την έκταση η Ασία είναι μεγαλύτερη από την Ευρώπη» </a:t>
            </a:r>
            <a:r>
              <a:rPr lang="el-GR" i="1" dirty="0" smtClean="0"/>
              <a:t>(βάλε ένα σταυρό στο αντίστοιχο κουτάκι)</a:t>
            </a:r>
          </a:p>
          <a:p>
            <a:r>
              <a:rPr lang="el-GR" dirty="0" smtClean="0"/>
              <a:t>			</a:t>
            </a:r>
            <a:r>
              <a:rPr lang="en-GB" dirty="0" smtClean="0"/>
              <a:t>1</a:t>
            </a:r>
            <a:r>
              <a:rPr lang="el-GR" dirty="0" smtClean="0"/>
              <a:t> Ναι 		</a:t>
            </a:r>
            <a:r>
              <a:rPr lang="en-GB" dirty="0" smtClean="0"/>
              <a:t>1</a:t>
            </a:r>
            <a:r>
              <a:rPr lang="el-GR" dirty="0" smtClean="0"/>
              <a:t> Όχι</a:t>
            </a:r>
          </a:p>
          <a:p>
            <a:endParaRPr lang="el-GR" dirty="0" smtClean="0"/>
          </a:p>
          <a:p>
            <a:r>
              <a:rPr lang="el-GR" dirty="0" smtClean="0"/>
              <a:t>γ) Στη Σελήνη, αν αφεθούν ελεύθερα από το ίδιο ύψος ένα ζάρι και μία χαρτοπετσέτα, τότε: </a:t>
            </a:r>
            <a:r>
              <a:rPr lang="el-GR" i="1" dirty="0" smtClean="0"/>
              <a:t>(Βάλε μέσα σε κύκλο το Σ, αν αυτό που εκφράζει καθεμία από τις παρακάτω προτάσεις είναι σωστό ή το Λ, αν είναι λάθος)</a:t>
            </a:r>
          </a:p>
          <a:p>
            <a:r>
              <a:rPr lang="el-GR" dirty="0" smtClean="0"/>
              <a:t>-Θα φθάσουν στην επιφάνειά της ταυτόχρονα και τα δύο.    						Σ 	Λ</a:t>
            </a:r>
          </a:p>
          <a:p>
            <a:r>
              <a:rPr lang="el-GR" dirty="0" smtClean="0"/>
              <a:t>-Θα φθάσει πρώτο το ζάρι.		Σ	Λ</a:t>
            </a:r>
          </a:p>
          <a:p>
            <a:r>
              <a:rPr lang="el-GR" dirty="0" smtClean="0"/>
              <a:t>-Θα μείνουν μετέωρα και τα δύο.	Σ	Λ</a:t>
            </a:r>
          </a:p>
          <a:p>
            <a:endParaRPr lang="en-US" b="1" dirty="0" smtClean="0"/>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6"/>
            <a:ext cx="8229600" cy="6000792"/>
          </a:xfrm>
        </p:spPr>
        <p:txBody>
          <a:bodyPr>
            <a:normAutofit/>
          </a:bodyPr>
          <a:lstStyle/>
          <a:p>
            <a:pPr algn="ctr">
              <a:buNone/>
            </a:pPr>
            <a:r>
              <a:rPr lang="el-GR" b="1" dirty="0" smtClean="0"/>
              <a:t>Χαρακτηριστικά των τεστ σωστού-λάθους</a:t>
            </a:r>
          </a:p>
          <a:p>
            <a:r>
              <a:rPr lang="el-GR" dirty="0" smtClean="0"/>
              <a:t>Δύσκολα στην σύνταξη</a:t>
            </a:r>
          </a:p>
          <a:p>
            <a:r>
              <a:rPr lang="el-GR" dirty="0" smtClean="0"/>
              <a:t>Εξετάζουν πληροφορίες και συγκεκριμένα γεγονότα</a:t>
            </a:r>
          </a:p>
          <a:p>
            <a:r>
              <a:rPr lang="el-GR" dirty="0" smtClean="0"/>
              <a:t>Αυτούσιες φράσεις από το εγχειρίδιο πρέπει να αποφεύγονται</a:t>
            </a:r>
          </a:p>
          <a:p>
            <a:r>
              <a:rPr lang="el-GR" dirty="0" smtClean="0"/>
              <a:t>Απαιτούν απόλυτη διατύπωση ορθότητας ή λάθους που δεν ανταποκρίνεται πάντα στην πραγματικότητα</a:t>
            </a:r>
          </a:p>
          <a:p>
            <a:r>
              <a:rPr lang="el-GR" dirty="0" smtClean="0"/>
              <a:t>Πιθανότητα τυχαίας απάντησης (50%)</a:t>
            </a: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6"/>
            <a:ext cx="8229600" cy="6000792"/>
          </a:xfrm>
        </p:spPr>
        <p:txBody>
          <a:bodyPr>
            <a:normAutofit/>
          </a:bodyPr>
          <a:lstStyle/>
          <a:p>
            <a:pPr algn="ctr">
              <a:buNone/>
            </a:pPr>
            <a:r>
              <a:rPr lang="el-GR" b="1" dirty="0" smtClean="0"/>
              <a:t>3. Τεστ πολλαπλής επιλογής (1)</a:t>
            </a:r>
          </a:p>
          <a:p>
            <a:r>
              <a:rPr lang="el-GR" u="sng" dirty="0" smtClean="0"/>
              <a:t>α) Ερωτηματικής μορφής:</a:t>
            </a:r>
          </a:p>
          <a:p>
            <a:endParaRPr lang="el-GR" dirty="0" smtClean="0"/>
          </a:p>
          <a:p>
            <a:r>
              <a:rPr lang="el-GR" dirty="0" smtClean="0"/>
              <a:t>Ποιος είναι ο εφευρέτης του φωνογράφου:</a:t>
            </a:r>
          </a:p>
          <a:p>
            <a:r>
              <a:rPr lang="el-GR" dirty="0" smtClean="0"/>
              <a:t>(α) </a:t>
            </a:r>
            <a:r>
              <a:rPr lang="el-GR" dirty="0" err="1" smtClean="0"/>
              <a:t>Φαρενάϊτ</a:t>
            </a:r>
            <a:endParaRPr lang="el-GR" dirty="0" smtClean="0"/>
          </a:p>
          <a:p>
            <a:r>
              <a:rPr lang="el-GR" dirty="0" smtClean="0"/>
              <a:t>(β) </a:t>
            </a:r>
            <a:r>
              <a:rPr lang="el-GR" dirty="0" err="1" smtClean="0"/>
              <a:t>Έντισον</a:t>
            </a:r>
            <a:endParaRPr lang="el-GR" dirty="0" smtClean="0"/>
          </a:p>
          <a:p>
            <a:r>
              <a:rPr lang="el-GR" dirty="0" smtClean="0"/>
              <a:t>(γ) </a:t>
            </a:r>
            <a:r>
              <a:rPr lang="el-GR" dirty="0" err="1" smtClean="0"/>
              <a:t>Ώμ</a:t>
            </a:r>
            <a:endParaRPr lang="el-GR" dirty="0" smtClean="0"/>
          </a:p>
          <a:p>
            <a:r>
              <a:rPr lang="el-GR" dirty="0" smtClean="0"/>
              <a:t>(δ) </a:t>
            </a:r>
            <a:r>
              <a:rPr lang="el-GR" dirty="0" err="1" smtClean="0"/>
              <a:t>Λαπλάς</a:t>
            </a:r>
            <a:endParaRPr lang="el-GR" dirty="0" smtClean="0"/>
          </a:p>
          <a:p>
            <a:r>
              <a:rPr lang="el-GR" dirty="0" smtClean="0"/>
              <a:t>(ε) </a:t>
            </a:r>
            <a:r>
              <a:rPr lang="el-GR" dirty="0" err="1" smtClean="0"/>
              <a:t>Τορικέλλι</a:t>
            </a:r>
            <a:endParaRPr lang="el-GR" dirty="0" smtClean="0"/>
          </a:p>
          <a:p>
            <a:r>
              <a:rPr lang="el-GR" dirty="0" smtClean="0"/>
              <a:t>			……………………</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6"/>
            <a:ext cx="8229600" cy="6000792"/>
          </a:xfrm>
        </p:spPr>
        <p:txBody>
          <a:bodyPr>
            <a:normAutofit fontScale="77500" lnSpcReduction="20000"/>
          </a:bodyPr>
          <a:lstStyle/>
          <a:p>
            <a:pPr algn="ctr">
              <a:buNone/>
            </a:pPr>
            <a:r>
              <a:rPr lang="el-GR" b="1" dirty="0" smtClean="0"/>
              <a:t>3. Τεστ πολλαπλής επιλογής (2)</a:t>
            </a:r>
          </a:p>
          <a:p>
            <a:r>
              <a:rPr lang="el-GR" b="1" dirty="0" smtClean="0"/>
              <a:t>β) Ερμηνευτικής μορφής:</a:t>
            </a:r>
          </a:p>
          <a:p>
            <a:endParaRPr lang="el-GR" b="1" dirty="0" smtClean="0"/>
          </a:p>
          <a:p>
            <a:r>
              <a:rPr lang="el-GR" dirty="0" smtClean="0"/>
              <a:t>Με τους στίχους</a:t>
            </a:r>
            <a:r>
              <a:rPr lang="el-GR" i="1" dirty="0" smtClean="0"/>
              <a:t> «Κάτω στα </a:t>
            </a:r>
            <a:r>
              <a:rPr lang="el-GR" i="1" dirty="0" err="1" smtClean="0"/>
              <a:t>ρούσια</a:t>
            </a:r>
            <a:r>
              <a:rPr lang="el-GR" i="1" dirty="0" smtClean="0"/>
              <a:t> χώματα και σε βαθύ λιβάδι εκεί σπέρνει ο Διγενής με </a:t>
            </a:r>
            <a:r>
              <a:rPr lang="el-GR" i="1" dirty="0" err="1" smtClean="0"/>
              <a:t>τ΄</a:t>
            </a:r>
            <a:r>
              <a:rPr lang="el-GR" i="1" dirty="0" smtClean="0"/>
              <a:t> </a:t>
            </a:r>
            <a:r>
              <a:rPr lang="el-GR" i="1" dirty="0" err="1" smtClean="0"/>
              <a:t>ώριον</a:t>
            </a:r>
            <a:r>
              <a:rPr lang="el-GR" i="1" dirty="0" smtClean="0"/>
              <a:t> του ζευγάρι» του ακριτικού τραγουδιού υποδηλώνεται ότι: (Βάλε σε κύκλο το γράμμα που αντιστοιχεί στη σωστή απάντηση)</a:t>
            </a:r>
          </a:p>
          <a:p>
            <a:endParaRPr lang="el-GR" i="1" dirty="0" smtClean="0"/>
          </a:p>
          <a:p>
            <a:r>
              <a:rPr lang="el-GR" dirty="0" smtClean="0"/>
              <a:t>Α: Το συγκεκριμένο τραγούδι δεν θα αναφερθεί σε ηρωικά κατορθώματα.</a:t>
            </a:r>
          </a:p>
          <a:p>
            <a:r>
              <a:rPr lang="el-GR" dirty="0" smtClean="0"/>
              <a:t>Β: Οι Ακρίτες ήταν αναγκασμένοι να καλλιεργούν μόνοι τους τα κτήματα για να ζήσουν</a:t>
            </a:r>
          </a:p>
          <a:p>
            <a:r>
              <a:rPr lang="el-GR" dirty="0" smtClean="0"/>
              <a:t>Γ: Το τραγούδι ξεκινά με μια κατάσταση ευδαιμονίας</a:t>
            </a:r>
          </a:p>
          <a:p>
            <a:r>
              <a:rPr lang="el-GR" dirty="0" smtClean="0"/>
              <a:t>Δ: Πρόκειται για μια τυπική κατάσταση στα ακριτικά τραγούδια.</a:t>
            </a:r>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6"/>
            <a:ext cx="8229600" cy="6000792"/>
          </a:xfrm>
        </p:spPr>
        <p:txBody>
          <a:bodyPr>
            <a:normAutofit/>
          </a:bodyPr>
          <a:lstStyle/>
          <a:p>
            <a:pPr algn="ctr">
              <a:buNone/>
            </a:pPr>
            <a:r>
              <a:rPr lang="el-GR" b="1" dirty="0" smtClean="0"/>
              <a:t>Χαρακτηριστικά των τεστ πολλαπλής </a:t>
            </a:r>
            <a:r>
              <a:rPr lang="el-GR" b="1" dirty="0" smtClean="0"/>
              <a:t>επιλογής</a:t>
            </a:r>
          </a:p>
          <a:p>
            <a:pPr algn="ctr">
              <a:buNone/>
            </a:pPr>
            <a:r>
              <a:rPr lang="el-GR" b="1" dirty="0" smtClean="0"/>
              <a:t> </a:t>
            </a:r>
            <a:endParaRPr lang="el-GR" b="1" dirty="0" smtClean="0"/>
          </a:p>
          <a:p>
            <a:r>
              <a:rPr lang="el-GR" dirty="0" smtClean="0"/>
              <a:t>Αξιολόγηση πολύπλοκων ικανοτήτων και κατανόησης σε βάθος</a:t>
            </a:r>
          </a:p>
          <a:p>
            <a:endParaRPr lang="el-GR" dirty="0" smtClean="0"/>
          </a:p>
          <a:p>
            <a:r>
              <a:rPr lang="el-GR" dirty="0" smtClean="0"/>
              <a:t>Ευρεία περιοχή γνώσεων </a:t>
            </a:r>
          </a:p>
          <a:p>
            <a:endParaRPr lang="el-GR" dirty="0" smtClean="0"/>
          </a:p>
          <a:p>
            <a:r>
              <a:rPr lang="el-GR" dirty="0" smtClean="0"/>
              <a:t>Το πιο γνωστό και διαδεδομένο τεστ</a:t>
            </a:r>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6"/>
            <a:ext cx="8229600" cy="6000792"/>
          </a:xfrm>
        </p:spPr>
        <p:txBody>
          <a:bodyPr>
            <a:normAutofit fontScale="47500" lnSpcReduction="20000"/>
          </a:bodyPr>
          <a:lstStyle/>
          <a:p>
            <a:pPr algn="ctr">
              <a:buNone/>
            </a:pPr>
            <a:r>
              <a:rPr lang="el-GR" b="1" dirty="0" smtClean="0"/>
              <a:t>4. Τεστ αντιστοίχισης</a:t>
            </a:r>
          </a:p>
          <a:p>
            <a:endParaRPr lang="en-US" dirty="0" smtClean="0"/>
          </a:p>
          <a:p>
            <a:r>
              <a:rPr lang="el-GR" dirty="0" smtClean="0"/>
              <a:t>Ταύτιση ονομάτων, χρονολογιών, δομών και γενικώς συνειρμικών δεδομένων</a:t>
            </a:r>
          </a:p>
          <a:p>
            <a:endParaRPr lang="el-GR" dirty="0" smtClean="0"/>
          </a:p>
          <a:p>
            <a:r>
              <a:rPr lang="el-GR" u="sng" dirty="0" smtClean="0"/>
              <a:t>Απλή αντιστοίχηση:</a:t>
            </a:r>
          </a:p>
          <a:p>
            <a:r>
              <a:rPr lang="el-GR" dirty="0" smtClean="0"/>
              <a:t>…… 1. Ανακάλυψε την κυκλοφορία του αίματος</a:t>
            </a:r>
          </a:p>
          <a:p>
            <a:r>
              <a:rPr lang="el-GR" dirty="0" smtClean="0"/>
              <a:t>…… 2. Εφάρμοσε την στατιστική μέθοδο στην έρευνα 	της κληρονομικότητας</a:t>
            </a:r>
          </a:p>
          <a:p>
            <a:r>
              <a:rPr lang="el-GR" dirty="0" smtClean="0"/>
              <a:t>…… 3. Έκανε πειράματα και ανακάλυψε έτσι τους 	μηχανισμούς της κληρονομικότητας</a:t>
            </a:r>
          </a:p>
          <a:p>
            <a:r>
              <a:rPr lang="el-GR" dirty="0" smtClean="0"/>
              <a:t>…… 4. Ανακάλυψε το μικρόβιο της φυματίωσης</a:t>
            </a:r>
          </a:p>
          <a:p>
            <a:endParaRPr lang="el-GR" dirty="0" smtClean="0"/>
          </a:p>
          <a:p>
            <a:r>
              <a:rPr lang="el-GR" dirty="0" smtClean="0"/>
              <a:t>Α. Κωχ</a:t>
            </a:r>
          </a:p>
          <a:p>
            <a:r>
              <a:rPr lang="el-GR" dirty="0" smtClean="0"/>
              <a:t>Β. Παστέρ</a:t>
            </a:r>
          </a:p>
          <a:p>
            <a:r>
              <a:rPr lang="el-GR" dirty="0" smtClean="0"/>
              <a:t>Γ. Μέντελ</a:t>
            </a:r>
          </a:p>
          <a:p>
            <a:r>
              <a:rPr lang="el-GR" dirty="0" smtClean="0"/>
              <a:t>Δ. Φλέμιγκ</a:t>
            </a:r>
          </a:p>
          <a:p>
            <a:r>
              <a:rPr lang="el-GR" dirty="0" smtClean="0"/>
              <a:t>Ε. </a:t>
            </a:r>
            <a:r>
              <a:rPr lang="el-GR" dirty="0" err="1" smtClean="0"/>
              <a:t>Γκάλιον</a:t>
            </a:r>
            <a:endParaRPr lang="el-GR" dirty="0" smtClean="0"/>
          </a:p>
          <a:p>
            <a:r>
              <a:rPr lang="el-GR" dirty="0" err="1" smtClean="0"/>
              <a:t>Στ.Χάρβεϋ</a:t>
            </a:r>
            <a:endParaRPr lang="el-GR" dirty="0" smtClean="0"/>
          </a:p>
          <a:p>
            <a:endParaRPr lang="el-GR" dirty="0" smtClean="0"/>
          </a:p>
          <a:p>
            <a:r>
              <a:rPr lang="el-GR" dirty="0" smtClean="0"/>
              <a:t>β) Να ενώσετε τραβώντας γραμμή κάθε όνομα της στήλης Α με το αντίστοιχο έργο της στήλης Β:</a:t>
            </a:r>
          </a:p>
          <a:p>
            <a:endParaRPr lang="el-GR" dirty="0" smtClean="0"/>
          </a:p>
          <a:p>
            <a:r>
              <a:rPr lang="el-GR" dirty="0" smtClean="0"/>
              <a:t>				</a:t>
            </a:r>
          </a:p>
          <a:p>
            <a:r>
              <a:rPr lang="el-GR" dirty="0" smtClean="0"/>
              <a:t>Μπαχ		?	$ Ιταλικά καπρίτσιο</a:t>
            </a:r>
          </a:p>
          <a:p>
            <a:r>
              <a:rPr lang="el-GR" dirty="0" smtClean="0"/>
              <a:t>Μπετόβεν	?	$ Ηρωική συμφωνία</a:t>
            </a:r>
          </a:p>
          <a:p>
            <a:r>
              <a:rPr lang="el-GR" dirty="0" err="1" smtClean="0"/>
              <a:t>Μουσόργκσκυ</a:t>
            </a:r>
            <a:r>
              <a:rPr lang="el-GR" dirty="0" smtClean="0"/>
              <a:t>	?	$ Νύχτα στο φαλακρό όρος</a:t>
            </a:r>
          </a:p>
          <a:p>
            <a:r>
              <a:rPr lang="el-GR" dirty="0" err="1" smtClean="0"/>
              <a:t>Ροσσινι</a:t>
            </a:r>
            <a:r>
              <a:rPr lang="el-GR" dirty="0" smtClean="0"/>
              <a:t>		?	$ Καρυοθραύστης</a:t>
            </a:r>
          </a:p>
          <a:p>
            <a:r>
              <a:rPr lang="el-GR" dirty="0" err="1" smtClean="0"/>
              <a:t>Ταϊκόφσκυ</a:t>
            </a:r>
            <a:r>
              <a:rPr lang="el-GR" dirty="0" smtClean="0"/>
              <a:t>	?	$ </a:t>
            </a:r>
            <a:r>
              <a:rPr lang="el-GR" dirty="0" err="1" smtClean="0"/>
              <a:t>Τοκάτα</a:t>
            </a:r>
            <a:r>
              <a:rPr lang="el-GR" dirty="0" smtClean="0"/>
              <a:t> και φούγκα σε ρε 					ελάσσονα</a:t>
            </a:r>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6"/>
            <a:ext cx="8229600" cy="6000792"/>
          </a:xfrm>
        </p:spPr>
        <p:txBody>
          <a:bodyPr>
            <a:normAutofit fontScale="62500" lnSpcReduction="20000"/>
          </a:bodyPr>
          <a:lstStyle/>
          <a:p>
            <a:pPr algn="ctr">
              <a:buNone/>
            </a:pPr>
            <a:r>
              <a:rPr lang="el-GR" b="1" dirty="0" smtClean="0"/>
              <a:t>5. Τεστ διάταξης (1)</a:t>
            </a:r>
          </a:p>
          <a:p>
            <a:r>
              <a:rPr lang="el-GR" u="sng" dirty="0" smtClean="0"/>
              <a:t>Χαρακτηριστικά:</a:t>
            </a:r>
          </a:p>
          <a:p>
            <a:r>
              <a:rPr lang="el-GR" dirty="0" smtClean="0"/>
              <a:t>Ερωτήσεις κλιμάκωσης ή ιεράρχησης</a:t>
            </a:r>
          </a:p>
          <a:p>
            <a:r>
              <a:rPr lang="el-GR" dirty="0" smtClean="0"/>
              <a:t>Αποτελούνται από το στέλεχος και τις προς διάταξη απαντήσεις</a:t>
            </a:r>
            <a:endParaRPr lang="el-GR" u="sng" dirty="0" smtClean="0"/>
          </a:p>
          <a:p>
            <a:r>
              <a:rPr lang="el-GR" u="sng" dirty="0" smtClean="0"/>
              <a:t>Χημεία: ταξινόμηση στοιχείων, Γεωγραφία: διάταξη ποταμών, χωρών, Γλώσσα: φράσεων κειμένου κ.ά.</a:t>
            </a:r>
          </a:p>
          <a:p>
            <a:endParaRPr lang="el-GR" dirty="0" smtClean="0"/>
          </a:p>
          <a:p>
            <a:pPr algn="ctr">
              <a:buNone/>
            </a:pPr>
            <a:r>
              <a:rPr lang="el-GR" b="1" dirty="0" smtClean="0"/>
              <a:t>5. Τεστ διάταξης (2)</a:t>
            </a:r>
          </a:p>
          <a:p>
            <a:endParaRPr lang="el-GR" dirty="0" smtClean="0"/>
          </a:p>
          <a:p>
            <a:r>
              <a:rPr lang="el-GR" dirty="0" smtClean="0"/>
              <a:t>«Βάλτε σε χρονική σειρά τα παρακάτω ονόματα των αυτοκρατόρων του Βυζαντίου: Βασίλειος Α΄ ο Μακεδών Μέγας Κωνσταντίνος, Ρωμανός ο Β΄, Κωνσταντίνος ο Παλαιολόγος, Φωκάς, Μαυρίκιος»</a:t>
            </a:r>
          </a:p>
          <a:p>
            <a:r>
              <a:rPr lang="el-GR" dirty="0" smtClean="0"/>
              <a:t>…………………………….</a:t>
            </a:r>
          </a:p>
          <a:p>
            <a:r>
              <a:rPr lang="el-GR" dirty="0" smtClean="0"/>
              <a:t>…………………………….</a:t>
            </a:r>
          </a:p>
          <a:p>
            <a:r>
              <a:rPr lang="el-GR" dirty="0" smtClean="0"/>
              <a:t>…………………………….</a:t>
            </a:r>
          </a:p>
          <a:p>
            <a:r>
              <a:rPr lang="el-GR" dirty="0" smtClean="0"/>
              <a:t>…………………………….</a:t>
            </a:r>
          </a:p>
          <a:p>
            <a:r>
              <a:rPr lang="el-GR" dirty="0" smtClean="0"/>
              <a:t>…………………………….</a:t>
            </a:r>
          </a:p>
          <a:p>
            <a:r>
              <a:rPr lang="el-GR" dirty="0" smtClean="0"/>
              <a:t>…………………………….</a:t>
            </a:r>
          </a:p>
          <a:p>
            <a:r>
              <a:rPr lang="el-GR" dirty="0" smtClean="0"/>
              <a:t>…………………………….</a:t>
            </a:r>
          </a:p>
          <a:p>
            <a:endParaRPr lang="el-GR" dirty="0" smtClean="0"/>
          </a:p>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6"/>
            <a:ext cx="8229600" cy="6000792"/>
          </a:xfrm>
        </p:spPr>
        <p:txBody>
          <a:bodyPr>
            <a:normAutofit fontScale="70000" lnSpcReduction="20000"/>
          </a:bodyPr>
          <a:lstStyle/>
          <a:p>
            <a:pPr algn="ctr">
              <a:buNone/>
            </a:pPr>
            <a:r>
              <a:rPr lang="el-GR" b="1" u="sng" dirty="0" smtClean="0"/>
              <a:t>Πλεονεκτήματα των τεστ</a:t>
            </a:r>
            <a:r>
              <a:rPr lang="el-GR" b="1" u="sng" dirty="0" smtClean="0"/>
              <a:t>:</a:t>
            </a:r>
          </a:p>
          <a:p>
            <a:pPr algn="ctr">
              <a:buNone/>
            </a:pPr>
            <a:endParaRPr lang="el-GR" b="1" u="sng" dirty="0" smtClean="0"/>
          </a:p>
          <a:p>
            <a:r>
              <a:rPr lang="el-GR" dirty="0" smtClean="0"/>
              <a:t>δυνατότητα για μια </a:t>
            </a:r>
            <a:r>
              <a:rPr lang="el-GR" u="sng" dirty="0" smtClean="0"/>
              <a:t>πιο αντικειμενική και αξιόπιστη αξιολόγηση των επιδόσεων και των ικανοτήτων των μαθητών</a:t>
            </a:r>
          </a:p>
          <a:p>
            <a:endParaRPr lang="el-GR" dirty="0" smtClean="0"/>
          </a:p>
          <a:p>
            <a:r>
              <a:rPr lang="el-GR" dirty="0" smtClean="0"/>
              <a:t>εξέταση μεγάλου μέρους της διδαχθείσας ύλης (</a:t>
            </a:r>
            <a:r>
              <a:rPr lang="el-GR" u="sng" dirty="0" smtClean="0"/>
              <a:t>εγκυρότητα περιεχομένου)</a:t>
            </a:r>
          </a:p>
          <a:p>
            <a:endParaRPr lang="el-GR" dirty="0" smtClean="0"/>
          </a:p>
          <a:p>
            <a:r>
              <a:rPr lang="el-GR" dirty="0" smtClean="0"/>
              <a:t>γλωσσική ικανότητα, δομή κειμένου, καλλιγραφία, εκφραστική ακρίβεια δεν ενδιαφέρουν καθόλου</a:t>
            </a:r>
            <a:endParaRPr lang="el-GR" u="sng" dirty="0" smtClean="0"/>
          </a:p>
          <a:p>
            <a:r>
              <a:rPr lang="el-GR" u="sng" dirty="0" smtClean="0"/>
              <a:t>Ταχύτητα εξέτασης και διόρθωσης </a:t>
            </a:r>
          </a:p>
          <a:p>
            <a:endParaRPr lang="el-GR" dirty="0" smtClean="0"/>
          </a:p>
          <a:p>
            <a:r>
              <a:rPr lang="el-GR" dirty="0" smtClean="0"/>
              <a:t>Ο μαθητής δεν νιώθει ότι αδικήθηκε (αναβαθμολόγηση τέλος)</a:t>
            </a:r>
          </a:p>
          <a:p>
            <a:endParaRPr lang="el-GR" dirty="0" smtClean="0"/>
          </a:p>
          <a:p>
            <a:r>
              <a:rPr lang="el-GR" dirty="0" smtClean="0"/>
              <a:t>η ασφαλής και ορθολογική διάγνωση αδυναμιών και ικανοτήτων του μαθητή με στόχο την παιδαγωγική παρέμβαση</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42976" y="500042"/>
            <a:ext cx="7586658" cy="6143668"/>
          </a:xfrm>
        </p:spPr>
        <p:txBody>
          <a:bodyPr>
            <a:normAutofit/>
          </a:bodyPr>
          <a:lstStyle/>
          <a:p>
            <a:pPr algn="ctr">
              <a:buNone/>
            </a:pPr>
            <a:r>
              <a:rPr lang="el-GR" b="1" dirty="0" smtClean="0"/>
              <a:t>Απαιτήσεις </a:t>
            </a:r>
            <a:r>
              <a:rPr lang="el-GR" b="1" dirty="0" smtClean="0"/>
              <a:t>εξέτασης</a:t>
            </a:r>
          </a:p>
          <a:p>
            <a:pPr>
              <a:buNone/>
            </a:pPr>
            <a:endParaRPr lang="el-GR" b="1" dirty="0" smtClean="0"/>
          </a:p>
          <a:p>
            <a:r>
              <a:rPr lang="el-GR" b="1" dirty="0" smtClean="0"/>
              <a:t>Αντικειμενικότητα</a:t>
            </a:r>
            <a:br>
              <a:rPr lang="el-GR" b="1" dirty="0" smtClean="0"/>
            </a:br>
            <a:endParaRPr lang="el-GR" b="1" dirty="0" smtClean="0"/>
          </a:p>
          <a:p>
            <a:r>
              <a:rPr lang="el-GR" b="1" dirty="0" smtClean="0"/>
              <a:t>Αξιοπιστία</a:t>
            </a:r>
          </a:p>
          <a:p>
            <a:endParaRPr lang="el-GR" b="1" dirty="0" smtClean="0"/>
          </a:p>
          <a:p>
            <a:r>
              <a:rPr lang="el-GR" b="1" dirty="0" smtClean="0"/>
              <a:t>Εγκυρότητα</a:t>
            </a:r>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6"/>
            <a:ext cx="8229600" cy="6000792"/>
          </a:xfrm>
        </p:spPr>
        <p:txBody>
          <a:bodyPr>
            <a:normAutofit fontScale="70000" lnSpcReduction="20000"/>
          </a:bodyPr>
          <a:lstStyle/>
          <a:p>
            <a:pPr algn="ctr">
              <a:buNone/>
            </a:pPr>
            <a:r>
              <a:rPr lang="el-GR" b="1" dirty="0" smtClean="0"/>
              <a:t>Μειονεκτήματα των </a:t>
            </a:r>
            <a:r>
              <a:rPr lang="el-GR" b="1" dirty="0" smtClean="0"/>
              <a:t>τεστ</a:t>
            </a:r>
          </a:p>
          <a:p>
            <a:pPr algn="ctr">
              <a:buNone/>
            </a:pPr>
            <a:endParaRPr lang="el-GR" b="1" dirty="0" smtClean="0"/>
          </a:p>
          <a:p>
            <a:r>
              <a:rPr lang="el-GR" dirty="0" smtClean="0"/>
              <a:t>δίνουν περισσότερο βάρος σε </a:t>
            </a:r>
            <a:r>
              <a:rPr lang="el-GR" u="sng" dirty="0" smtClean="0"/>
              <a:t>βασικές γνώσεις</a:t>
            </a:r>
          </a:p>
          <a:p>
            <a:endParaRPr lang="el-GR" dirty="0" smtClean="0"/>
          </a:p>
          <a:p>
            <a:r>
              <a:rPr lang="el-GR" dirty="0" smtClean="0"/>
              <a:t>δεν αποτιμούν την ικανότητα του μαθητή για πιο </a:t>
            </a:r>
            <a:r>
              <a:rPr lang="el-GR" u="sng" dirty="0" smtClean="0"/>
              <a:t>σύνθετες γνωστικές και πνευματικές διεργασίες (συνθετική ικανότητα, γλωσσική ανάπτυξη, πρωτότυπες θέσεις και ιδέες, υποστήριξη άποψης)</a:t>
            </a:r>
          </a:p>
          <a:p>
            <a:endParaRPr lang="el-GR" u="sng" dirty="0" smtClean="0"/>
          </a:p>
          <a:p>
            <a:r>
              <a:rPr lang="el-GR" u="sng" dirty="0" smtClean="0"/>
              <a:t>δύσκολα στην κατασκευή, εύκολα στη βαθμολόγηση (Επαγγελματίες: 5-15 καλές ερωτήσεις/ημέρα)</a:t>
            </a:r>
          </a:p>
          <a:p>
            <a:r>
              <a:rPr lang="el-GR" dirty="0" smtClean="0"/>
              <a:t>άπειροι </a:t>
            </a:r>
            <a:r>
              <a:rPr lang="el-GR" dirty="0" err="1" smtClean="0"/>
              <a:t>εκπονητές</a:t>
            </a:r>
            <a:r>
              <a:rPr lang="el-GR" dirty="0" smtClean="0"/>
              <a:t> τεστ: </a:t>
            </a:r>
            <a:r>
              <a:rPr lang="el-GR" u="sng" dirty="0" smtClean="0"/>
              <a:t>Παράλειψη σημαντικών σημείων, υποβολή της ορθής απάντησης, επικάλυψη ερωτήσεων, απλή απομνημόνευση</a:t>
            </a:r>
          </a:p>
          <a:p>
            <a:endParaRPr lang="el-GR" dirty="0" smtClean="0"/>
          </a:p>
          <a:p>
            <a:r>
              <a:rPr lang="el-GR" dirty="0" smtClean="0"/>
              <a:t>η πιθανότητα να δοθούν σωστές απαντήσεις στην </a:t>
            </a:r>
            <a:r>
              <a:rPr lang="el-GR" u="sng" dirty="0" smtClean="0"/>
              <a:t>τύχη</a:t>
            </a:r>
          </a:p>
          <a:p>
            <a:endParaRPr lang="el-GR" dirty="0" smtClean="0"/>
          </a:p>
          <a:p>
            <a:r>
              <a:rPr lang="el-GR" dirty="0" smtClean="0"/>
              <a:t>μεγάλος κίνδυνος </a:t>
            </a:r>
            <a:r>
              <a:rPr lang="el-GR" u="sng" dirty="0" smtClean="0"/>
              <a:t>αντιγραφής</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a:bodyPr>
          <a:lstStyle/>
          <a:p>
            <a:pPr algn="ctr">
              <a:buNone/>
            </a:pPr>
            <a:r>
              <a:rPr lang="el-GR" b="1" dirty="0" smtClean="0"/>
              <a:t>Αντικειμενικότητα</a:t>
            </a:r>
          </a:p>
          <a:p>
            <a:pPr algn="ctr">
              <a:buNone/>
            </a:pPr>
            <a:endParaRPr lang="el-GR" b="1" dirty="0" smtClean="0"/>
          </a:p>
          <a:p>
            <a:r>
              <a:rPr lang="el-GR" dirty="0" smtClean="0"/>
              <a:t>Τα αποτελέσματα της μέτρησης πρέπει να είναι ανεξάρτητα από το πρόσωπο του εξεταστή και ότι διαφορετικοί εξεταστές δίνουν κατά τη μέτρηση της ίδιας επίδοσης τα ίδια αποτελέσματα, έτσι ώστε να υπάρχει μια </a:t>
            </a:r>
            <a:r>
              <a:rPr lang="el-GR" dirty="0" err="1" smtClean="0"/>
              <a:t>διυποκειμενική</a:t>
            </a:r>
            <a:r>
              <a:rPr lang="el-GR" dirty="0" smtClean="0"/>
              <a:t> συμφωνία.</a:t>
            </a:r>
          </a:p>
          <a:p>
            <a:pPr algn="ctr">
              <a:buNone/>
            </a:pPr>
            <a:endParaRPr lang="el-G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a:bodyPr>
          <a:lstStyle/>
          <a:p>
            <a:pPr algn="ctr">
              <a:buNone/>
            </a:pPr>
            <a:r>
              <a:rPr lang="el-GR" b="1" dirty="0" smtClean="0"/>
              <a:t>Αξιοπιστία</a:t>
            </a:r>
          </a:p>
          <a:p>
            <a:pPr algn="ctr">
              <a:buNone/>
            </a:pPr>
            <a:endParaRPr lang="el-GR" b="1" dirty="0" smtClean="0"/>
          </a:p>
          <a:p>
            <a:r>
              <a:rPr lang="el-GR" u="sng" dirty="0" smtClean="0"/>
              <a:t>Ακρίβεια της μεθόδου μέτρησης:</a:t>
            </a:r>
          </a:p>
          <a:p>
            <a:r>
              <a:rPr lang="el-GR" dirty="0" smtClean="0"/>
              <a:t> Σε ποιο βαθμό οι σχολικοί βαθμοί μετρούν αυτήν ακριβώς την επίδοση που πρέπει να μετρήσουν</a:t>
            </a:r>
          </a:p>
          <a:p>
            <a:endParaRPr lang="el-GR" dirty="0" smtClean="0"/>
          </a:p>
          <a:p>
            <a:r>
              <a:rPr lang="el-GR" dirty="0" smtClean="0"/>
              <a:t>Η ίδια σχολική επίδοση αξιολογείται από τον ίδιο δάσκαλο σε διαφορετικά χρονικά διαστήματα με τον ίδιο βαθμό (έρευνες Γεωγραφία, Ιστορία, Μαθηματικά)</a:t>
            </a:r>
            <a:endParaRPr lang="el-GR" b="1" i="1" dirty="0" smtClean="0"/>
          </a:p>
          <a:p>
            <a:pPr algn="ctr">
              <a:buNone/>
            </a:pPr>
            <a:endParaRPr lang="el-GR"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a:bodyPr>
          <a:lstStyle/>
          <a:p>
            <a:pPr algn="ctr">
              <a:buNone/>
            </a:pPr>
            <a:r>
              <a:rPr lang="el-GR" b="1" dirty="0" smtClean="0"/>
              <a:t>Εγκυρότητα</a:t>
            </a:r>
          </a:p>
          <a:p>
            <a:pPr algn="ctr">
              <a:buNone/>
            </a:pPr>
            <a:endParaRPr lang="el-GR" b="1" dirty="0" smtClean="0"/>
          </a:p>
          <a:p>
            <a:r>
              <a:rPr lang="el-GR" b="1" dirty="0" smtClean="0"/>
              <a:t>Εγκυρότητα περιεχομένου: </a:t>
            </a:r>
          </a:p>
          <a:p>
            <a:pPr>
              <a:buNone/>
            </a:pPr>
            <a:r>
              <a:rPr lang="el-GR" dirty="0" smtClean="0"/>
              <a:t>	Οι απαιτήσεις εξέτασης θα πρέπει να συμπεριλαμβάνουν ένα αντιπροσωπευτικό δείγμα των στόχων μάθησης οι οποίοι πρέπει να</a:t>
            </a:r>
            <a:r>
              <a:rPr lang="el-GR" b="1" u="sng" dirty="0" smtClean="0"/>
              <a:t> επιτευχθούν στη διαδικασία μάθησης</a:t>
            </a:r>
          </a:p>
          <a:p>
            <a:endParaRPr lang="el-GR" b="1" dirty="0" smtClean="0"/>
          </a:p>
          <a:p>
            <a:r>
              <a:rPr lang="el-GR" b="1" dirty="0" smtClean="0"/>
              <a:t>Προγνωστική εγκυρότητα</a:t>
            </a:r>
          </a:p>
          <a:p>
            <a:pPr algn="ctr">
              <a:buNone/>
            </a:pPr>
            <a:endParaRPr lang="el-G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285728"/>
            <a:ext cx="8229600" cy="6572272"/>
          </a:xfrm>
        </p:spPr>
        <p:txBody>
          <a:bodyPr>
            <a:normAutofit fontScale="92500" lnSpcReduction="20000"/>
          </a:bodyPr>
          <a:lstStyle/>
          <a:p>
            <a:pPr algn="ctr">
              <a:buNone/>
            </a:pPr>
            <a:r>
              <a:rPr lang="el-GR" b="1" dirty="0" smtClean="0"/>
              <a:t>Α) Η προφορική </a:t>
            </a:r>
            <a:r>
              <a:rPr lang="el-GR" b="1" dirty="0" smtClean="0"/>
              <a:t>εξέταση</a:t>
            </a:r>
          </a:p>
          <a:p>
            <a:pPr algn="ctr">
              <a:buNone/>
            </a:pPr>
            <a:endParaRPr lang="el-GR" b="1" dirty="0" smtClean="0"/>
          </a:p>
          <a:p>
            <a:r>
              <a:rPr lang="el-GR" b="1" dirty="0" smtClean="0"/>
              <a:t>Μειονεκτήματα προφορικής εξέτασης</a:t>
            </a:r>
          </a:p>
          <a:p>
            <a:r>
              <a:rPr lang="el-GR" u="sng" dirty="0" smtClean="0"/>
              <a:t>Μειωμένη αντικειμενικότητα: </a:t>
            </a:r>
          </a:p>
          <a:p>
            <a:r>
              <a:rPr lang="en-US" dirty="0" smtClean="0"/>
              <a:t>-	</a:t>
            </a:r>
            <a:r>
              <a:rPr lang="el-GR" dirty="0" smtClean="0"/>
              <a:t>«Αποτέλεσμα αντίθεσης»</a:t>
            </a:r>
          </a:p>
          <a:p>
            <a:r>
              <a:rPr lang="el-GR" dirty="0" smtClean="0"/>
              <a:t>-	Η γλωσσική ευχέρεια και παρουσία του μαθητή</a:t>
            </a:r>
          </a:p>
          <a:p>
            <a:r>
              <a:rPr lang="el-GR" dirty="0" smtClean="0"/>
              <a:t>Τυχαίοι παράγοντες: διάθεση εξεταζομένου ή εξεταστή, δυσκολία ή περιεχόμενο ερωτήσεων, άγχος κ.λπ.)</a:t>
            </a:r>
          </a:p>
          <a:p>
            <a:endParaRPr lang="el-GR" dirty="0" smtClean="0"/>
          </a:p>
          <a:p>
            <a:r>
              <a:rPr lang="el-GR" dirty="0" smtClean="0"/>
              <a:t>Καταστρατήγηση του «ενιαίου κριτηρίου αξιολόγησης» (αδυναμία σύγκρισης)</a:t>
            </a:r>
          </a:p>
          <a:p>
            <a:endParaRPr lang="el-GR" dirty="0" smtClean="0"/>
          </a:p>
          <a:p>
            <a:r>
              <a:rPr lang="el-GR" dirty="0" smtClean="0"/>
              <a:t>Χρονοβόρα διαδικασία</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6"/>
            <a:ext cx="8229600" cy="6000792"/>
          </a:xfrm>
        </p:spPr>
        <p:txBody>
          <a:bodyPr>
            <a:normAutofit/>
          </a:bodyPr>
          <a:lstStyle/>
          <a:p>
            <a:pPr algn="ctr">
              <a:buNone/>
            </a:pPr>
            <a:r>
              <a:rPr lang="el-GR" b="1" dirty="0" smtClean="0"/>
              <a:t>Πλεονεκτήματα προφορικής εξέτασης</a:t>
            </a:r>
            <a:r>
              <a:rPr lang="en-US" b="1" dirty="0" smtClean="0"/>
              <a:t> (1</a:t>
            </a:r>
            <a:r>
              <a:rPr lang="en-US" b="1" dirty="0" smtClean="0"/>
              <a:t>)</a:t>
            </a:r>
            <a:endParaRPr lang="el-GR" b="1" dirty="0" smtClean="0"/>
          </a:p>
          <a:p>
            <a:pPr algn="ctr">
              <a:buNone/>
            </a:pPr>
            <a:endParaRPr lang="el-GR" b="1" dirty="0" smtClean="0"/>
          </a:p>
          <a:p>
            <a:r>
              <a:rPr lang="el-GR" dirty="0" smtClean="0"/>
              <a:t>Άμεση ανατροφοδότηση του μαθητή</a:t>
            </a:r>
            <a:endParaRPr lang="en-US" dirty="0" smtClean="0"/>
          </a:p>
          <a:p>
            <a:endParaRPr lang="el-GR" dirty="0" smtClean="0"/>
          </a:p>
          <a:p>
            <a:r>
              <a:rPr lang="el-GR" dirty="0" smtClean="0"/>
              <a:t>Διευκρινιστικές ερωτήσεις - έλεγχος κατανόησης </a:t>
            </a:r>
            <a:endParaRPr lang="en-US" dirty="0" smtClean="0"/>
          </a:p>
          <a:p>
            <a:endParaRPr lang="el-GR" dirty="0" smtClean="0"/>
          </a:p>
          <a:p>
            <a:r>
              <a:rPr lang="el-GR" dirty="0" smtClean="0"/>
              <a:t>Προώθηση του διαλόγου, της έκφρασης και υποστήριξης ιδεών του </a:t>
            </a:r>
            <a:r>
              <a:rPr lang="el-GR" dirty="0" smtClean="0"/>
              <a:t>μαθητή</a:t>
            </a:r>
          </a:p>
          <a:p>
            <a:endParaRPr lang="el-G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6"/>
            <a:ext cx="8229600" cy="6000792"/>
          </a:xfrm>
        </p:spPr>
        <p:txBody>
          <a:bodyPr>
            <a:normAutofit lnSpcReduction="10000"/>
          </a:bodyPr>
          <a:lstStyle/>
          <a:p>
            <a:endParaRPr lang="el-GR" dirty="0" smtClean="0"/>
          </a:p>
          <a:p>
            <a:pPr algn="ctr">
              <a:buNone/>
            </a:pPr>
            <a:r>
              <a:rPr lang="el-GR" b="1" dirty="0" smtClean="0"/>
              <a:t>Πλεονεκτήματα προφορικής εξέτασης</a:t>
            </a:r>
            <a:r>
              <a:rPr lang="en-US" b="1" dirty="0" smtClean="0"/>
              <a:t> (2</a:t>
            </a:r>
            <a:r>
              <a:rPr lang="en-US" b="1" dirty="0" smtClean="0"/>
              <a:t>)</a:t>
            </a:r>
            <a:endParaRPr lang="el-GR" b="1" dirty="0" smtClean="0"/>
          </a:p>
          <a:p>
            <a:pPr algn="ctr">
              <a:buNone/>
            </a:pPr>
            <a:endParaRPr lang="el-GR" b="1" dirty="0" smtClean="0"/>
          </a:p>
          <a:p>
            <a:r>
              <a:rPr lang="el-GR" dirty="0" smtClean="0"/>
              <a:t>Δυσκολία νόθευσης του αποτελέσματος (αντιγραφή, συνεργασία, τυχαίες απαντήσεις)</a:t>
            </a:r>
          </a:p>
          <a:p>
            <a:endParaRPr lang="el-GR" dirty="0" smtClean="0"/>
          </a:p>
          <a:p>
            <a:r>
              <a:rPr lang="el-GR" dirty="0" smtClean="0"/>
              <a:t>Διευκόλυνση μαθητών με προβλήματα γραφής</a:t>
            </a:r>
            <a:endParaRPr lang="en-US" dirty="0" smtClean="0"/>
          </a:p>
          <a:p>
            <a:endParaRPr lang="el-GR" dirty="0" smtClean="0"/>
          </a:p>
          <a:p>
            <a:r>
              <a:rPr lang="el-GR" dirty="0" smtClean="0"/>
              <a:t>Απαλλαγή του δασκάλου από την διόρθωση γραπτών</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1203</Words>
  <Application>Microsoft Office PowerPoint</Application>
  <PresentationFormat>Προβολή στην οθόνη (4:3)</PresentationFormat>
  <Paragraphs>286</Paragraphs>
  <Slides>30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30</vt:i4>
      </vt:variant>
    </vt:vector>
  </HeadingPairs>
  <TitlesOfParts>
    <vt:vector size="31" baseType="lpstr">
      <vt:lpstr>Θέμα του Office</vt:lpstr>
      <vt:lpstr>Ενότητα 2_3  Η Εξέταση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Ενότητα 2_1  Απόρριψη και στασιμότητα στο δημοτικό σχολείο</dc:title>
  <dc:creator>gm</dc:creator>
  <cp:lastModifiedBy>gm</cp:lastModifiedBy>
  <cp:revision>28</cp:revision>
  <dcterms:created xsi:type="dcterms:W3CDTF">2015-07-04T14:02:33Z</dcterms:created>
  <dcterms:modified xsi:type="dcterms:W3CDTF">2015-07-04T15:43:03Z</dcterms:modified>
</cp:coreProperties>
</file>