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94"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1" r:id="rId22"/>
    <p:sldId id="312" r:id="rId23"/>
    <p:sldId id="313" r:id="rId24"/>
    <p:sldId id="314" r:id="rId25"/>
    <p:sldId id="316" r:id="rId26"/>
    <p:sldId id="317" r:id="rId27"/>
    <p:sldId id="315" r:id="rId28"/>
    <p:sldId id="318" r:id="rId29"/>
    <p:sldId id="319" r:id="rId3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1B1B590-219A-4978-9544-0C3A2505CC14}" type="datetimeFigureOut">
              <a:rPr lang="el-GR" smtClean="0"/>
              <a:pPr/>
              <a:t>4/7/2015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0AA614C-83E6-49C5-9032-412E5A3265F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B1B590-219A-4978-9544-0C3A2505CC14}" type="datetimeFigureOut">
              <a:rPr lang="el-GR" smtClean="0"/>
              <a:pPr/>
              <a:t>4/7/2015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AA614C-83E6-49C5-9032-412E5A3265F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714348" y="3143248"/>
            <a:ext cx="7772400" cy="1470025"/>
          </a:xfrm>
        </p:spPr>
        <p:txBody>
          <a:bodyPr>
            <a:normAutofit fontScale="90000"/>
          </a:bodyPr>
          <a:lstStyle/>
          <a:p>
            <a:r>
              <a:rPr lang="el-GR" b="1" dirty="0" smtClean="0"/>
              <a:t>Ενότητα </a:t>
            </a:r>
            <a:r>
              <a:rPr lang="el-GR" b="1" dirty="0" smtClean="0"/>
              <a:t>2_</a:t>
            </a:r>
            <a:r>
              <a:rPr lang="en-US" b="1" dirty="0" smtClean="0"/>
              <a:t>4</a:t>
            </a:r>
            <a:r>
              <a:rPr lang="el-GR" b="1" dirty="0" smtClean="0"/>
              <a:t/>
            </a:r>
            <a:br>
              <a:rPr lang="el-GR" b="1" dirty="0" smtClean="0"/>
            </a:br>
            <a:r>
              <a:rPr lang="en-US" b="1" dirty="0" smtClean="0"/>
              <a:t/>
            </a:r>
            <a:br>
              <a:rPr lang="en-US" b="1" dirty="0" smtClean="0"/>
            </a:br>
            <a:r>
              <a:rPr lang="el-GR" b="1" dirty="0" smtClean="0"/>
              <a:t>Ορισμοί – Λειτουργίες Αξιολόγησης</a:t>
            </a:r>
            <a:r>
              <a:rPr lang="el-GR" b="1" dirty="0"/>
              <a:t/>
            </a:r>
            <a:br>
              <a:rPr lang="el-GR" b="1" dirty="0"/>
            </a:br>
            <a:endParaRPr lang="el-GR" dirty="0"/>
          </a:p>
        </p:txBody>
      </p:sp>
      <p:sp>
        <p:nvSpPr>
          <p:cNvPr id="3" name="2 - Υπότιτλος"/>
          <p:cNvSpPr>
            <a:spLocks noGrp="1"/>
          </p:cNvSpPr>
          <p:nvPr>
            <p:ph type="subTitle" idx="1"/>
          </p:nvPr>
        </p:nvSpPr>
        <p:spPr>
          <a:xfrm>
            <a:off x="1000100" y="285728"/>
            <a:ext cx="7286676" cy="971560"/>
          </a:xfrm>
        </p:spPr>
        <p:txBody>
          <a:bodyPr>
            <a:normAutofit fontScale="77500" lnSpcReduction="20000"/>
          </a:bodyPr>
          <a:lstStyle/>
          <a:p>
            <a:r>
              <a:rPr lang="el-GR" dirty="0" smtClean="0"/>
              <a:t>Τίτλος μαθήματος: </a:t>
            </a:r>
          </a:p>
          <a:p>
            <a:r>
              <a:rPr lang="el-GR" sz="4800" dirty="0" smtClean="0"/>
              <a:t>Εκπαιδευτική αξιολόγηση</a:t>
            </a:r>
            <a:endParaRPr lang="el-GR"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i="1" u="sng" dirty="0" smtClean="0"/>
              <a:t>Γ. Αντικειμενικό κριτήριο (νόρμα κριτηρίου</a:t>
            </a:r>
            <a:r>
              <a:rPr lang="el-GR" i="1" u="sng" dirty="0" smtClean="0"/>
              <a:t>):</a:t>
            </a:r>
          </a:p>
          <a:p>
            <a:pPr algn="ctr">
              <a:buNone/>
            </a:pPr>
            <a:endParaRPr lang="el-GR" i="1" u="sng" dirty="0" smtClean="0"/>
          </a:p>
          <a:p>
            <a:r>
              <a:rPr lang="el-GR" dirty="0" smtClean="0"/>
              <a:t>Όταν ο δάσκαλος μετρά την επίδοση του μαθητή σύμφωνα με τον βαθμό επίτευξης των στόχων διδασκαλίας</a:t>
            </a:r>
          </a:p>
          <a:p>
            <a:endParaRPr lang="el-GR" dirty="0" smtClean="0"/>
          </a:p>
          <a:p>
            <a:pPr algn="ctr">
              <a:buNone/>
            </a:pPr>
            <a:r>
              <a:rPr lang="el-GR" u="sng" dirty="0" smtClean="0"/>
              <a:t>Μειονέκτημα:</a:t>
            </a:r>
          </a:p>
          <a:p>
            <a:r>
              <a:rPr lang="el-GR" dirty="0" smtClean="0"/>
              <a:t>Αγνόηση των προσωπικών δυνατοτήτων</a:t>
            </a:r>
          </a:p>
          <a:p>
            <a:pPr algn="ctr">
              <a:buNone/>
            </a:pPr>
            <a:endParaRPr lang="el-GR"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lnSpcReduction="10000"/>
          </a:bodyPr>
          <a:lstStyle/>
          <a:p>
            <a:pPr algn="ctr">
              <a:buNone/>
            </a:pPr>
            <a:r>
              <a:rPr lang="el-GR" b="1" dirty="0" smtClean="0"/>
              <a:t>Η προβληματική των βαθμών (1)</a:t>
            </a:r>
          </a:p>
          <a:p>
            <a:r>
              <a:rPr lang="el-GR" b="1" u="sng" dirty="0" smtClean="0"/>
              <a:t>Υπέρ: </a:t>
            </a:r>
          </a:p>
          <a:p>
            <a:r>
              <a:rPr lang="el-GR" b="1" dirty="0" smtClean="0"/>
              <a:t>γρήγορος, περιεκτικός και οικονομικός τρόπος αξιολόγησης </a:t>
            </a:r>
          </a:p>
          <a:p>
            <a:r>
              <a:rPr lang="el-GR" b="1" dirty="0" smtClean="0"/>
              <a:t>μεγάλη δυνατότητα σύγκρισης μεταξύ μαθητών</a:t>
            </a:r>
            <a:endParaRPr lang="el-GR" b="1" u="sng" dirty="0" smtClean="0"/>
          </a:p>
          <a:p>
            <a:endParaRPr lang="el-GR" b="1" u="sng" dirty="0" smtClean="0"/>
          </a:p>
          <a:p>
            <a:r>
              <a:rPr lang="el-GR" b="1" u="sng" dirty="0" smtClean="0"/>
              <a:t>Κατά:</a:t>
            </a:r>
          </a:p>
          <a:p>
            <a:r>
              <a:rPr lang="el-GR" b="1" dirty="0" smtClean="0"/>
              <a:t>Ανεπάρκεια πληροφόρησης </a:t>
            </a:r>
          </a:p>
          <a:p>
            <a:r>
              <a:rPr lang="el-GR" b="1" dirty="0" smtClean="0"/>
              <a:t>Υπονόμευση των σκοπών της αγωγής και μάθησης </a:t>
            </a:r>
          </a:p>
          <a:p>
            <a:r>
              <a:rPr lang="el-GR" b="1" dirty="0" smtClean="0"/>
              <a:t>Εξωτερικά κίνητρα μάθησης</a:t>
            </a:r>
            <a:r>
              <a:rPr lang="en-US" b="1" dirty="0" smtClean="0"/>
              <a:t> </a:t>
            </a:r>
            <a:endParaRPr lang="el-GR" b="1" dirty="0" smtClean="0"/>
          </a:p>
          <a:p>
            <a:pPr algn="ctr">
              <a:buNone/>
            </a:pPr>
            <a:endParaRPr lang="el-G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Οι βαθμοί ως κίνητρα μάθησης (1</a:t>
            </a:r>
            <a:r>
              <a:rPr lang="el-GR" b="1" dirty="0" smtClean="0"/>
              <a:t>)</a:t>
            </a:r>
          </a:p>
          <a:p>
            <a:pPr algn="ctr">
              <a:buNone/>
            </a:pPr>
            <a:endParaRPr lang="el-GR" b="1" dirty="0" smtClean="0"/>
          </a:p>
          <a:p>
            <a:r>
              <a:rPr lang="el-GR" dirty="0" smtClean="0"/>
              <a:t>Κίνητρα μάθησης για όλους τους μαθητές</a:t>
            </a:r>
          </a:p>
          <a:p>
            <a:endParaRPr lang="el-GR" dirty="0" smtClean="0"/>
          </a:p>
          <a:p>
            <a:r>
              <a:rPr lang="el-GR" dirty="0" smtClean="0"/>
              <a:t>Ανταμοιβή των καλών μαθητών</a:t>
            </a:r>
            <a:endParaRPr lang="en-US" dirty="0" smtClean="0"/>
          </a:p>
          <a:p>
            <a:endParaRPr lang="el-GR" dirty="0" smtClean="0"/>
          </a:p>
          <a:p>
            <a:r>
              <a:rPr lang="el-GR" dirty="0" smtClean="0"/>
              <a:t>Κατάργηση βαθμών θα σήμαινε πτώση του επιπέδου</a:t>
            </a:r>
          </a:p>
          <a:p>
            <a:pPr>
              <a:buNone/>
            </a:pPr>
            <a:endParaRPr lang="el-GR"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285728"/>
            <a:ext cx="8929718" cy="6429420"/>
          </a:xfrm>
        </p:spPr>
        <p:txBody>
          <a:bodyPr>
            <a:normAutofit fontScale="92500" lnSpcReduction="20000"/>
          </a:bodyPr>
          <a:lstStyle/>
          <a:p>
            <a:pPr algn="ctr">
              <a:buNone/>
            </a:pPr>
            <a:r>
              <a:rPr lang="el-GR" b="1" dirty="0" smtClean="0"/>
              <a:t>Εξωτερικά κίνητρα </a:t>
            </a:r>
            <a:endParaRPr lang="el-GR" b="1" dirty="0" smtClean="0"/>
          </a:p>
          <a:p>
            <a:pPr algn="ctr">
              <a:buNone/>
            </a:pPr>
            <a:endParaRPr lang="el-GR" b="1" dirty="0" smtClean="0"/>
          </a:p>
          <a:p>
            <a:r>
              <a:rPr lang="el-GR" dirty="0" smtClean="0"/>
              <a:t>Θετικές ή αρνητικές ενισχύσεις με στόχο την δραστηριοποίηση του μαθητή για να πετύχει κάποιο σκοπό </a:t>
            </a:r>
          </a:p>
          <a:p>
            <a:r>
              <a:rPr lang="el-GR" dirty="0" smtClean="0"/>
              <a:t>Οι βαθμοί </a:t>
            </a:r>
            <a:r>
              <a:rPr lang="el-GR" u="sng" dirty="0" smtClean="0"/>
              <a:t>συμβολικός ενισχυτής: π.χ. ανταμοιβή με χρήματα ή ελάττωση του χρόνου τηλεθέαση </a:t>
            </a:r>
          </a:p>
          <a:p>
            <a:r>
              <a:rPr lang="el-GR" u="sng" dirty="0" smtClean="0"/>
              <a:t>Ο φόβος του κακού βαθμού ενεργοποιεί το μαθητή; - Η μάθηση με φόβο απωθείται για να ξεχαστεί και ο φόβος που την </a:t>
            </a:r>
            <a:r>
              <a:rPr lang="el-GR" u="sng" dirty="0" smtClean="0"/>
              <a:t>συνόδευε</a:t>
            </a:r>
          </a:p>
          <a:p>
            <a:endParaRPr lang="el-GR" u="sng" dirty="0" smtClean="0"/>
          </a:p>
          <a:p>
            <a:pPr algn="ctr">
              <a:buNone/>
            </a:pPr>
            <a:r>
              <a:rPr lang="el-GR" b="1" dirty="0" smtClean="0"/>
              <a:t>Εσωτερικά κίνητρα:</a:t>
            </a:r>
            <a:r>
              <a:rPr lang="el-GR" b="1" u="sng" dirty="0" smtClean="0"/>
              <a:t> </a:t>
            </a:r>
          </a:p>
          <a:p>
            <a:r>
              <a:rPr lang="el-GR" dirty="0" smtClean="0"/>
              <a:t>ενδιαφέρον στα αντικείμενα μάθησης καθαυτά </a:t>
            </a:r>
          </a:p>
          <a:p>
            <a:endParaRPr lang="el-GR" dirty="0" smtClean="0"/>
          </a:p>
          <a:p>
            <a:r>
              <a:rPr lang="el-GR" dirty="0" smtClean="0"/>
              <a:t>διαρκέστερη μάθηση και ευχαρίστηση στον μαθητή</a:t>
            </a:r>
            <a:endParaRPr lang="el-GR" u="sng" dirty="0" smtClean="0"/>
          </a:p>
          <a:p>
            <a:endParaRPr lang="el-GR" u="sng" dirty="0" smtClean="0"/>
          </a:p>
          <a:p>
            <a:endParaRPr lang="el-GR" b="1" dirty="0" smtClean="0"/>
          </a:p>
          <a:p>
            <a:pPr algn="ctr">
              <a:buNone/>
            </a:pPr>
            <a:endParaRPr lang="el-GR"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92500" lnSpcReduction="10000"/>
          </a:bodyPr>
          <a:lstStyle/>
          <a:p>
            <a:pPr algn="ctr">
              <a:buNone/>
            </a:pPr>
            <a:r>
              <a:rPr lang="el-GR" b="1" dirty="0" smtClean="0"/>
              <a:t>Οι βαθμοί ως κίνητρα μάθησης (2</a:t>
            </a:r>
            <a:r>
              <a:rPr lang="el-GR" b="1" dirty="0" smtClean="0"/>
              <a:t>)</a:t>
            </a:r>
          </a:p>
          <a:p>
            <a:pPr algn="ctr">
              <a:buNone/>
            </a:pPr>
            <a:endParaRPr lang="el-GR" b="1" dirty="0" smtClean="0"/>
          </a:p>
          <a:p>
            <a:r>
              <a:rPr lang="el-GR" b="1" u="sng" dirty="0" smtClean="0"/>
              <a:t>Καλός βαθμός: </a:t>
            </a:r>
          </a:p>
          <a:p>
            <a:r>
              <a:rPr lang="el-GR" dirty="0" smtClean="0"/>
              <a:t>πιο ισχυρό κίνητρο από τους βαθμούς αποτελούν τα </a:t>
            </a:r>
            <a:r>
              <a:rPr lang="el-GR" u="sng" dirty="0" smtClean="0"/>
              <a:t>βιώματα επιτυχίας, τα οποία ούτως ή άλλως έχουν οι καλοί μαθητές ακόμη και όταν δεν υπάρχουν βαθμοί</a:t>
            </a:r>
          </a:p>
          <a:p>
            <a:r>
              <a:rPr lang="el-GR" dirty="0" smtClean="0"/>
              <a:t>ερευνητικά δεδομένα δείχνουν, ότι η επιμονή στα εξωτερικά κίνητρα λειτουργεί ανασταλτικά στην ανάπτυξη εσωτερικών κινήτρων</a:t>
            </a:r>
          </a:p>
          <a:p>
            <a:r>
              <a:rPr lang="el-GR" dirty="0" smtClean="0"/>
              <a:t>τα εξωτερικά κίνητρα έχουν </a:t>
            </a:r>
            <a:r>
              <a:rPr lang="el-GR" u="sng" dirty="0" smtClean="0"/>
              <a:t>βραχυπρόθεσμα αποτελέσματα, ενώ στο σχολείο μας ενδιαφέρουν τα μακροπρόθεσμα.</a:t>
            </a:r>
          </a:p>
          <a:p>
            <a:endParaRPr lang="el-GR" dirty="0" smtClean="0"/>
          </a:p>
          <a:p>
            <a:pPr algn="ctr">
              <a:buNone/>
            </a:pPr>
            <a:endParaRPr lang="el-GR"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Η προβληματική των βαθμών (2</a:t>
            </a:r>
            <a:r>
              <a:rPr lang="el-GR" b="1" dirty="0" smtClean="0"/>
              <a:t>)</a:t>
            </a:r>
          </a:p>
          <a:p>
            <a:pPr algn="ctr">
              <a:buNone/>
            </a:pPr>
            <a:endParaRPr lang="el-GR" b="1" dirty="0" smtClean="0"/>
          </a:p>
          <a:p>
            <a:r>
              <a:rPr lang="el-GR" dirty="0" smtClean="0"/>
              <a:t>καλλιέργεια </a:t>
            </a:r>
            <a:r>
              <a:rPr lang="el-GR" dirty="0" err="1" smtClean="0"/>
              <a:t>ατομοκεντρικών</a:t>
            </a:r>
            <a:r>
              <a:rPr lang="el-GR" dirty="0" smtClean="0"/>
              <a:t> τάσεων σε βάρος της συλλογικής προσπάθειας και της συνεργασίας</a:t>
            </a:r>
            <a:endParaRPr lang="el-GR" b="1" dirty="0" smtClean="0"/>
          </a:p>
          <a:p>
            <a:r>
              <a:rPr lang="el-GR" b="1" dirty="0" smtClean="0"/>
              <a:t>βαθμοθηρία - διάθεση για απάτη και αντιγραφή, </a:t>
            </a:r>
          </a:p>
          <a:p>
            <a:r>
              <a:rPr lang="el-GR" dirty="0" smtClean="0"/>
              <a:t>εσφαλμένη φιλοδοξία και  αλαζονεία για τους «καλούς»</a:t>
            </a:r>
          </a:p>
          <a:p>
            <a:r>
              <a:rPr lang="el-GR" dirty="0" smtClean="0"/>
              <a:t>αισθήματα κατωτερότητας και απογοήτευσης στους "αδύνατους" μαθητές</a:t>
            </a:r>
            <a:endParaRPr lang="el-GR" b="1" dirty="0" smtClean="0"/>
          </a:p>
          <a:p>
            <a:pPr algn="ctr">
              <a:buNone/>
            </a:pPr>
            <a:endParaRPr lang="el-GR"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92500" lnSpcReduction="10000"/>
          </a:bodyPr>
          <a:lstStyle/>
          <a:p>
            <a:pPr algn="ctr">
              <a:buNone/>
            </a:pPr>
            <a:r>
              <a:rPr lang="el-GR" b="1" dirty="0" smtClean="0"/>
              <a:t>Η προβληματική των βαθμών (3)</a:t>
            </a:r>
          </a:p>
          <a:p>
            <a:r>
              <a:rPr lang="el-GR" b="1" dirty="0" smtClean="0"/>
              <a:t>Ψυχική επιβάρυνση του μαθητή:</a:t>
            </a:r>
          </a:p>
          <a:p>
            <a:r>
              <a:rPr lang="el-GR" dirty="0" smtClean="0"/>
              <a:t>	- πνεύμα ανταγωνισμού σε βάρος της κοινωνικής 	μάθησης</a:t>
            </a:r>
          </a:p>
          <a:p>
            <a:r>
              <a:rPr lang="el-GR" dirty="0" smtClean="0"/>
              <a:t>	- άγχος – φόβος των επιπτώσεων της αποτυχίας – 	απώθηση - παραίτηση – επιθετικότητα</a:t>
            </a:r>
          </a:p>
          <a:p>
            <a:r>
              <a:rPr lang="el-GR" dirty="0" smtClean="0"/>
              <a:t>	- επιβάρυνση των σχέσεων γονέων – παιδιού</a:t>
            </a:r>
          </a:p>
          <a:p>
            <a:r>
              <a:rPr lang="el-GR" dirty="0" smtClean="0"/>
              <a:t>	- επιβάρυνση των σχέσεων δασκάλας/ου – μαθητή</a:t>
            </a:r>
          </a:p>
          <a:p>
            <a:endParaRPr lang="el-GR" b="1" u="sng" dirty="0" smtClean="0"/>
          </a:p>
          <a:p>
            <a:r>
              <a:rPr lang="el-GR" b="1" u="sng" dirty="0" smtClean="0"/>
              <a:t>Πληθωρισμός των βαθμών: (κοινωνική επιλογή, γονείς)</a:t>
            </a:r>
          </a:p>
          <a:p>
            <a:endParaRPr lang="el-GR" b="1" dirty="0" smtClean="0"/>
          </a:p>
          <a:p>
            <a:pPr algn="ctr">
              <a:buNone/>
            </a:pPr>
            <a:endParaRPr lang="el-GR"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85000" lnSpcReduction="20000"/>
          </a:bodyPr>
          <a:lstStyle/>
          <a:p>
            <a:pPr algn="ctr">
              <a:buNone/>
            </a:pPr>
            <a:r>
              <a:rPr lang="el-GR" b="1" dirty="0" smtClean="0"/>
              <a:t>Αδυναμίες και λάθη </a:t>
            </a:r>
            <a:r>
              <a:rPr lang="el-GR" b="1" dirty="0" smtClean="0"/>
              <a:t>κατά </a:t>
            </a:r>
            <a:r>
              <a:rPr lang="el-GR" b="1" dirty="0" smtClean="0"/>
              <a:t>τη βαθμολόγηση (1</a:t>
            </a:r>
            <a:r>
              <a:rPr lang="el-GR" b="1" dirty="0" smtClean="0"/>
              <a:t>)</a:t>
            </a:r>
          </a:p>
          <a:p>
            <a:pPr algn="ctr">
              <a:buNone/>
            </a:pPr>
            <a:endParaRPr lang="el-GR" b="1" i="1" dirty="0" smtClean="0"/>
          </a:p>
          <a:p>
            <a:r>
              <a:rPr lang="el-GR" i="1" u="sng" dirty="0" smtClean="0"/>
              <a:t>Πλάνη κεντρικής τάσης: ο εκπαιδευτικός συνηθίζει να βαθμολογεί στη μεσαία ζώνη της βαθμολογικής κλίμακας</a:t>
            </a:r>
          </a:p>
          <a:p>
            <a:endParaRPr lang="el-GR" i="1" dirty="0" smtClean="0"/>
          </a:p>
          <a:p>
            <a:r>
              <a:rPr lang="el-GR" i="1" u="sng" dirty="0" smtClean="0"/>
              <a:t>Τάση αυστηρότητας, τάση επιείκειας</a:t>
            </a:r>
            <a:r>
              <a:rPr lang="el-GR" b="1" i="1" u="sng" dirty="0" smtClean="0"/>
              <a:t>, ενώ ορισμένοι εκπαιδευτικοί συνηθίζουν να κινούνται στα άκρα της βαθμολογικής κλίμακας</a:t>
            </a:r>
          </a:p>
          <a:p>
            <a:endParaRPr lang="el-GR" i="1" dirty="0" smtClean="0"/>
          </a:p>
          <a:p>
            <a:r>
              <a:rPr lang="el-GR" i="1" u="sng" dirty="0" smtClean="0"/>
              <a:t>Τάση προσκόλλησης σε προηγούμενες αξιολογήσεις της επίδοσης του μαθητή</a:t>
            </a:r>
          </a:p>
          <a:p>
            <a:endParaRPr lang="el-GR" dirty="0" smtClean="0"/>
          </a:p>
          <a:p>
            <a:r>
              <a:rPr lang="el-GR" dirty="0" smtClean="0"/>
              <a:t>Τα </a:t>
            </a:r>
            <a:r>
              <a:rPr lang="el-GR" i="1" u="sng" dirty="0" smtClean="0"/>
              <a:t>φαινόμενα σειράς: γραπτές εργασίες που αξιολογούνται πρώτες βαθμολογούνται πιο αυστηρά από αυτές που ακολουθούν</a:t>
            </a:r>
          </a:p>
          <a:p>
            <a:pPr algn="ctr">
              <a:buNone/>
            </a:pPr>
            <a:endParaRPr lang="el-G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92500" lnSpcReduction="20000"/>
          </a:bodyPr>
          <a:lstStyle/>
          <a:p>
            <a:pPr algn="ctr">
              <a:buNone/>
            </a:pPr>
            <a:r>
              <a:rPr lang="el-GR" b="1" dirty="0" smtClean="0"/>
              <a:t>Αδυναμίες και λάθη </a:t>
            </a:r>
            <a:r>
              <a:rPr lang="el-GR" b="1" dirty="0" smtClean="0"/>
              <a:t>κατά </a:t>
            </a:r>
            <a:r>
              <a:rPr lang="el-GR" b="1" dirty="0" smtClean="0"/>
              <a:t>τη βαθμολόγηση (2</a:t>
            </a:r>
            <a:r>
              <a:rPr lang="el-GR" b="1" dirty="0" smtClean="0"/>
              <a:t>)</a:t>
            </a:r>
          </a:p>
          <a:p>
            <a:pPr algn="ctr">
              <a:buNone/>
            </a:pPr>
            <a:endParaRPr lang="el-GR" b="1" dirty="0" smtClean="0"/>
          </a:p>
          <a:p>
            <a:r>
              <a:rPr lang="el-GR" dirty="0" smtClean="0"/>
              <a:t>Αν η δασκάλα αξιολογήσει αρνητικά  μερικές συνεχόμενες εργασίες, τείνει </a:t>
            </a:r>
            <a:r>
              <a:rPr lang="el-GR" u="sng" dirty="0" smtClean="0"/>
              <a:t>στις επόμενες να βαθμολογεί επιεικέστερα</a:t>
            </a:r>
          </a:p>
          <a:p>
            <a:endParaRPr lang="el-GR" dirty="0" smtClean="0"/>
          </a:p>
          <a:p>
            <a:r>
              <a:rPr lang="el-GR" dirty="0" smtClean="0"/>
              <a:t>Αν </a:t>
            </a:r>
            <a:r>
              <a:rPr lang="el-GR" u="sng" dirty="0" smtClean="0"/>
              <a:t>μετά από μια πολύ καλή εργασία </a:t>
            </a:r>
            <a:r>
              <a:rPr lang="el-GR" u="sng" dirty="0" err="1" smtClean="0"/>
              <a:t>ακολου</a:t>
            </a:r>
            <a:r>
              <a:rPr lang="el-GR" u="sng" dirty="0" smtClean="0"/>
              <a:t>-</a:t>
            </a:r>
            <a:r>
              <a:rPr lang="el-GR" u="sng" dirty="0" err="1" smtClean="0"/>
              <a:t>θήσει</a:t>
            </a:r>
            <a:r>
              <a:rPr lang="el-GR" u="sng" dirty="0" smtClean="0"/>
              <a:t> μια κακή, τότε η εργασία αυτή αξιολογείται χειρότερα από ότι πραγματικά της αξίζει</a:t>
            </a:r>
          </a:p>
          <a:p>
            <a:endParaRPr lang="el-GR" i="1" dirty="0" smtClean="0"/>
          </a:p>
          <a:p>
            <a:r>
              <a:rPr lang="el-GR" i="1" u="sng" dirty="0" smtClean="0"/>
              <a:t>Λάθη προβολής: όταν η εκπαιδευτικός προβάλλει δικά της κίνητρα και επιθυμίες στον εξεταζόμενο, χωρίς όμως να ανταποκρίνονται στην πραγματική εικόνα του μαθητή</a:t>
            </a:r>
          </a:p>
          <a:p>
            <a:pPr algn="ctr">
              <a:buNone/>
            </a:pPr>
            <a:endParaRPr lang="el-G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lnSpcReduction="10000"/>
          </a:bodyPr>
          <a:lstStyle/>
          <a:p>
            <a:pPr algn="ctr">
              <a:buNone/>
            </a:pPr>
            <a:r>
              <a:rPr lang="el-GR" b="1" dirty="0" smtClean="0"/>
              <a:t>Αδυναμίες και </a:t>
            </a:r>
            <a:r>
              <a:rPr lang="el-GR" b="1" dirty="0" smtClean="0"/>
              <a:t>λάθη κατά </a:t>
            </a:r>
            <a:r>
              <a:rPr lang="el-GR" b="1" dirty="0" smtClean="0"/>
              <a:t>τη βαθμολόγηση (3</a:t>
            </a:r>
            <a:r>
              <a:rPr lang="el-GR" b="1" dirty="0" smtClean="0"/>
              <a:t>)</a:t>
            </a:r>
          </a:p>
          <a:p>
            <a:pPr algn="ctr">
              <a:buNone/>
            </a:pPr>
            <a:endParaRPr lang="el-GR" b="1" dirty="0" smtClean="0"/>
          </a:p>
          <a:p>
            <a:r>
              <a:rPr lang="el-GR" dirty="0" smtClean="0"/>
              <a:t>Οι δασκάλες/οι τείνουν να βαθμολογούν </a:t>
            </a:r>
            <a:r>
              <a:rPr lang="el-GR" u="sng" dirty="0" smtClean="0"/>
              <a:t>επιεικέστερα τα κορίτσια από τα αγόρια, ακόμη και όταν οι επιδόσεις τους είναι ισάξιες</a:t>
            </a:r>
          </a:p>
          <a:p>
            <a:endParaRPr lang="el-GR" dirty="0" smtClean="0"/>
          </a:p>
          <a:p>
            <a:r>
              <a:rPr lang="el-GR" u="sng" dirty="0" smtClean="0"/>
              <a:t>Φύλο: Οι δασκάλες συνήθως έχουν λιγότερο αυστηρά κριτήρια βαθμολόγησης από τους δασκάλους.</a:t>
            </a:r>
          </a:p>
          <a:p>
            <a:endParaRPr lang="el-GR" dirty="0" smtClean="0"/>
          </a:p>
          <a:p>
            <a:r>
              <a:rPr lang="el-GR" dirty="0" smtClean="0"/>
              <a:t>Ισοπέδωση </a:t>
            </a:r>
            <a:r>
              <a:rPr lang="el-GR" dirty="0" err="1" smtClean="0"/>
              <a:t>ενδοατομικών</a:t>
            </a:r>
            <a:r>
              <a:rPr lang="el-GR" dirty="0" smtClean="0"/>
              <a:t> διαφορών (πρωτεύοντα – δευτερεύοντα) </a:t>
            </a:r>
          </a:p>
          <a:p>
            <a:pPr algn="ctr">
              <a:buNone/>
            </a:pPr>
            <a:endParaRPr lang="el-G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428604"/>
            <a:ext cx="8715436" cy="6215106"/>
          </a:xfrm>
        </p:spPr>
        <p:txBody>
          <a:bodyPr>
            <a:normAutofit lnSpcReduction="10000"/>
          </a:bodyPr>
          <a:lstStyle/>
          <a:p>
            <a:pPr algn="ctr">
              <a:buNone/>
            </a:pPr>
            <a:r>
              <a:rPr lang="el-GR" b="1" dirty="0" smtClean="0"/>
              <a:t>ΑΞΙΟΛΟΓΗΣΗ ΤΗΣ ΕΠΙΔΟΣΗΣ </a:t>
            </a:r>
            <a:r>
              <a:rPr lang="el-GR" b="1" dirty="0" smtClean="0"/>
              <a:t>ΤΟΥ ΜΑΘΗΤΗ</a:t>
            </a:r>
          </a:p>
          <a:p>
            <a:pPr algn="ctr">
              <a:buNone/>
            </a:pPr>
            <a:endParaRPr lang="el-GR" b="1" dirty="0" smtClean="0"/>
          </a:p>
          <a:p>
            <a:r>
              <a:rPr lang="el-GR" b="1" u="sng" dirty="0" smtClean="0"/>
              <a:t>Αξιολόγηση της επίδοσης: διαδικασία κατά την οποία με βάση συγκεκριμένα κριτήρια αποδίδουμε αξία σε κάτι. Ακολουθεί τη φάση της μέτρησης και εμπεριέχει μια κρίση που απορρέει από τη σύγκριση της επίδοσης με κάποιο κριτήριο</a:t>
            </a:r>
          </a:p>
          <a:p>
            <a:endParaRPr lang="el-GR" b="1" dirty="0" smtClean="0"/>
          </a:p>
          <a:p>
            <a:r>
              <a:rPr lang="el-GR" b="1" u="sng" dirty="0" smtClean="0"/>
              <a:t>Μέτρηση: καθορισμός του ποσοτικού μεγέθους ενός πράγματος με βάση μια δεδομένη μονάδα μέτρησης</a:t>
            </a:r>
          </a:p>
          <a:p>
            <a:endParaRPr lang="el-GR" b="1" dirty="0" smtClean="0"/>
          </a:p>
          <a:p>
            <a:pPr algn="ct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92500"/>
          </a:bodyPr>
          <a:lstStyle/>
          <a:p>
            <a:pPr algn="ctr">
              <a:buNone/>
            </a:pPr>
            <a:r>
              <a:rPr lang="el-GR" b="1" dirty="0" smtClean="0"/>
              <a:t>Παράγοντες επηρεασμού </a:t>
            </a:r>
            <a:r>
              <a:rPr lang="el-GR" b="1" dirty="0" smtClean="0"/>
              <a:t>της </a:t>
            </a:r>
            <a:r>
              <a:rPr lang="el-GR" b="1" dirty="0" smtClean="0"/>
              <a:t>κρίσης του δασκάλου (1</a:t>
            </a:r>
            <a:r>
              <a:rPr lang="el-GR" b="1" dirty="0" smtClean="0"/>
              <a:t>)</a:t>
            </a:r>
          </a:p>
          <a:p>
            <a:pPr algn="ctr">
              <a:buNone/>
            </a:pPr>
            <a:endParaRPr lang="el-GR" b="1" dirty="0" smtClean="0"/>
          </a:p>
          <a:p>
            <a:r>
              <a:rPr lang="el-GR" dirty="0" smtClean="0"/>
              <a:t>Προηγούμενες πληροφορίες για το μαθητή (</a:t>
            </a:r>
            <a:r>
              <a:rPr lang="de-DE" dirty="0" err="1" smtClean="0"/>
              <a:t>Weiss</a:t>
            </a:r>
            <a:r>
              <a:rPr lang="el-GR" dirty="0" smtClean="0"/>
              <a:t>)</a:t>
            </a:r>
          </a:p>
          <a:p>
            <a:endParaRPr lang="el-GR" dirty="0" smtClean="0"/>
          </a:p>
          <a:p>
            <a:r>
              <a:rPr lang="el-GR" u="sng" dirty="0" smtClean="0"/>
              <a:t>«Φαινόμενο του </a:t>
            </a:r>
            <a:r>
              <a:rPr lang="el-GR" u="sng" dirty="0" err="1" smtClean="0"/>
              <a:t>Πυγμαλίωνα</a:t>
            </a:r>
            <a:r>
              <a:rPr lang="el-GR" u="sng" dirty="0" smtClean="0"/>
              <a:t>»: </a:t>
            </a:r>
            <a:r>
              <a:rPr lang="el-GR" u="sng" dirty="0" err="1" smtClean="0"/>
              <a:t>αυτοεκπληρούμενη</a:t>
            </a:r>
            <a:r>
              <a:rPr lang="el-GR" u="sng" dirty="0" smtClean="0"/>
              <a:t> προφητεία. </a:t>
            </a:r>
          </a:p>
          <a:p>
            <a:r>
              <a:rPr lang="el-GR" dirty="0" smtClean="0"/>
              <a:t>	(Τεστ νοημοσύνης, γλωσσικής ικανότητας και ικανότητας συλλογισμών) – επιπλέον μεγαλύτερη βαθμολογία – αντικειμενικά τεστ – σχολιασμός των δασκάλων για τους μαθητές τους: θετικοί με τους «καλούς» μαθητές…</a:t>
            </a:r>
          </a:p>
          <a:p>
            <a:pPr algn="ctr">
              <a:buNone/>
            </a:pPr>
            <a:endParaRPr lang="el-GR"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Παράγοντες επηρεασμού </a:t>
            </a:r>
            <a:r>
              <a:rPr lang="el-GR" b="1" dirty="0" smtClean="0"/>
              <a:t>της </a:t>
            </a:r>
            <a:r>
              <a:rPr lang="el-GR" b="1" dirty="0" smtClean="0"/>
              <a:t>κρίσης του δασκάλου (2</a:t>
            </a:r>
            <a:r>
              <a:rPr lang="el-GR" b="1" dirty="0" smtClean="0"/>
              <a:t>)</a:t>
            </a:r>
          </a:p>
          <a:p>
            <a:pPr algn="ctr">
              <a:buNone/>
            </a:pPr>
            <a:endParaRPr lang="el-GR" b="1" dirty="0" smtClean="0"/>
          </a:p>
          <a:p>
            <a:r>
              <a:rPr lang="el-GR" u="sng" dirty="0" smtClean="0"/>
              <a:t>Η επίδοση: Έρευνες των </a:t>
            </a:r>
            <a:r>
              <a:rPr lang="en-US" u="sng" dirty="0" err="1" smtClean="0"/>
              <a:t>Brophy</a:t>
            </a:r>
            <a:r>
              <a:rPr lang="el-GR" u="sng" dirty="0" smtClean="0"/>
              <a:t> /</a:t>
            </a:r>
            <a:r>
              <a:rPr lang="en-US" u="sng" dirty="0" smtClean="0"/>
              <a:t>Good</a:t>
            </a:r>
            <a:r>
              <a:rPr lang="el-GR" u="sng" dirty="0" smtClean="0"/>
              <a:t> σε 6 καλούς και 6 αδύνατους μαθητές από κάθε τάξη (τρία αγόρια και τρία κορίτσια) – χρόνος αναμονής απάντησης – συχνότητα επικοινωνίας</a:t>
            </a:r>
          </a:p>
          <a:p>
            <a:r>
              <a:rPr lang="el-GR" u="sng" dirty="0" smtClean="0"/>
              <a:t>Προσδοκίες του δασκάλου (παράβλεψη λαθών: π.χ. έρευνα της </a:t>
            </a:r>
            <a:r>
              <a:rPr lang="en-US" u="sng" dirty="0" err="1" smtClean="0"/>
              <a:t>Zillig</a:t>
            </a:r>
            <a:r>
              <a:rPr lang="el-GR" u="sng" dirty="0" smtClean="0"/>
              <a:t>, 1928) </a:t>
            </a:r>
          </a:p>
          <a:p>
            <a:pPr algn="ctr">
              <a:buNone/>
            </a:pPr>
            <a:endParaRPr lang="el-G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Παράγοντες που επηρεάζουν </a:t>
            </a:r>
            <a:r>
              <a:rPr lang="el-GR" b="1" dirty="0" smtClean="0"/>
              <a:t>τις </a:t>
            </a:r>
            <a:r>
              <a:rPr lang="el-GR" b="1" dirty="0" smtClean="0"/>
              <a:t>προσδοκίες του δασκάλου (1</a:t>
            </a:r>
            <a:r>
              <a:rPr lang="el-GR" b="1" dirty="0" smtClean="0"/>
              <a:t>)</a:t>
            </a:r>
          </a:p>
          <a:p>
            <a:pPr algn="ctr">
              <a:buNone/>
            </a:pPr>
            <a:endParaRPr lang="el-GR" b="1" dirty="0" smtClean="0"/>
          </a:p>
          <a:p>
            <a:r>
              <a:rPr lang="el-GR" dirty="0" smtClean="0"/>
              <a:t>Η κοινωνική θέση του μαθητή</a:t>
            </a:r>
          </a:p>
          <a:p>
            <a:r>
              <a:rPr lang="el-GR" dirty="0" smtClean="0"/>
              <a:t>Το φύλο (συστάσεις, τόνος φωνής: διαφέρουν)</a:t>
            </a:r>
          </a:p>
          <a:p>
            <a:r>
              <a:rPr lang="el-GR" dirty="0" smtClean="0"/>
              <a:t>Η σχολική επίδοση (επικοινωνία με καλούς 30%, με μέτριους 17%, με αδύνατους 10%)</a:t>
            </a:r>
          </a:p>
          <a:p>
            <a:r>
              <a:rPr lang="el-GR" dirty="0" smtClean="0"/>
              <a:t>Η θέση του μαθητή στην τάξη (ισχυρή δεξιά πλευρά, ζώνη δράσης)</a:t>
            </a:r>
          </a:p>
          <a:p>
            <a:r>
              <a:rPr lang="el-GR" dirty="0" smtClean="0"/>
              <a:t>Προσωπικότητα και εμφάνιση του μαθητή (μεγάλα ωραία μάτια, μαλλιά, ντύσιμο)</a:t>
            </a:r>
          </a:p>
          <a:p>
            <a:pPr algn="ctr">
              <a:buNone/>
            </a:pPr>
            <a:endParaRPr lang="el-GR"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Παράγοντες που επηρεάζουν </a:t>
            </a:r>
            <a:br>
              <a:rPr lang="el-GR" b="1" dirty="0" smtClean="0"/>
            </a:br>
            <a:r>
              <a:rPr lang="el-GR" b="1" dirty="0" smtClean="0"/>
              <a:t>τις προσδοκίες του δασκάλου (2</a:t>
            </a:r>
            <a:r>
              <a:rPr lang="el-GR" b="1" dirty="0" smtClean="0"/>
              <a:t>)</a:t>
            </a:r>
          </a:p>
          <a:p>
            <a:pPr algn="ctr">
              <a:buNone/>
            </a:pPr>
            <a:endParaRPr lang="el-GR" b="1" dirty="0" smtClean="0"/>
          </a:p>
          <a:p>
            <a:r>
              <a:rPr lang="el-GR" dirty="0" smtClean="0"/>
              <a:t>Οι προκαταλήψεις και οι αντιλήψεις σχετικά με το φύλο, τη φυλή ή την ταξική προέλευση του μαθητή</a:t>
            </a:r>
          </a:p>
          <a:p>
            <a:r>
              <a:rPr lang="el-GR" dirty="0" smtClean="0"/>
              <a:t>«Υποκειμενικές θεωρίες» του δασκάλου, οι οποίες υπεισέρχονται στη επιλεκτική αντίληψη και τον επηρεάζουν (εμφάνιση γραπτού, ορθογραφία, εμφάνιση μαθητή, συμπάθεια, επίδοση κ.ά.).</a:t>
            </a:r>
          </a:p>
          <a:p>
            <a:pPr algn="ctr">
              <a:buNone/>
            </a:pPr>
            <a:endParaRPr lang="el-GR"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Παράγοντες που επηρεάζουν </a:t>
            </a:r>
            <a:br>
              <a:rPr lang="el-GR" b="1" dirty="0" smtClean="0"/>
            </a:br>
            <a:r>
              <a:rPr lang="el-GR" b="1" dirty="0" smtClean="0"/>
              <a:t>τις προσδοκίες του δασκάλου (3</a:t>
            </a:r>
            <a:r>
              <a:rPr lang="el-GR" b="1" dirty="0" smtClean="0"/>
              <a:t>)</a:t>
            </a:r>
          </a:p>
          <a:p>
            <a:pPr algn="ctr">
              <a:buNone/>
            </a:pPr>
            <a:endParaRPr lang="el-GR" b="1" dirty="0" smtClean="0"/>
          </a:p>
          <a:p>
            <a:r>
              <a:rPr lang="el-GR" dirty="0" smtClean="0"/>
              <a:t>Ερμηνεία επίδοσης και συμπεριφοράς – </a:t>
            </a:r>
            <a:r>
              <a:rPr lang="el-GR" u="sng" dirty="0" err="1" smtClean="0"/>
              <a:t>αιτιακή</a:t>
            </a:r>
            <a:r>
              <a:rPr lang="el-GR" u="sng" dirty="0" smtClean="0"/>
              <a:t> απόδοση: κίνητρα</a:t>
            </a:r>
          </a:p>
          <a:p>
            <a:r>
              <a:rPr lang="el-GR" dirty="0" smtClean="0"/>
              <a:t>(Ικανότητα - Προσπάθεια -Δυσκολία του προς </a:t>
            </a:r>
            <a:r>
              <a:rPr lang="el-GR" dirty="0" err="1" smtClean="0"/>
              <a:t>επίτευξιν</a:t>
            </a:r>
            <a:r>
              <a:rPr lang="el-GR" dirty="0" smtClean="0"/>
              <a:t> έργου – Τύχη..)</a:t>
            </a:r>
          </a:p>
          <a:p>
            <a:r>
              <a:rPr lang="el-GR" dirty="0" smtClean="0"/>
              <a:t>Η ίδια επίδοση αξιολογείται σημαντικά καλύτερα αν αναχθεί σε μεγάλη προσπάθεια του μαθητή</a:t>
            </a:r>
            <a:endParaRPr lang="el-GR"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Αδύνατοι μαθητές </a:t>
            </a:r>
            <a:br>
              <a:rPr lang="el-GR" b="1" dirty="0" smtClean="0"/>
            </a:br>
            <a:r>
              <a:rPr lang="el-GR" b="1" dirty="0" smtClean="0"/>
              <a:t>με βιώματα αποτυχίας - χαμηλά κίνητρα </a:t>
            </a:r>
          </a:p>
          <a:p>
            <a:r>
              <a:rPr lang="el-GR" u="sng" dirty="0" smtClean="0"/>
              <a:t>Επιτυχία: αναγωγή στην τύχη ή στην ευκολία διεκπεραίωσης</a:t>
            </a:r>
          </a:p>
          <a:p>
            <a:r>
              <a:rPr lang="el-GR" u="sng" dirty="0" smtClean="0"/>
              <a:t>Αποτυχία: περιορισμένη ικανότητα (ακόμα και όταν δεν ισχύει)</a:t>
            </a:r>
          </a:p>
          <a:p>
            <a:r>
              <a:rPr lang="el-GR" u="sng" dirty="0" smtClean="0"/>
              <a:t>Μέτρα:</a:t>
            </a:r>
          </a:p>
          <a:p>
            <a:r>
              <a:rPr lang="el-GR" dirty="0" smtClean="0"/>
              <a:t>Όχι φανερά εύκολες εργασίες (η «επιτυχία» είναι έξω από αυτόν)</a:t>
            </a:r>
          </a:p>
          <a:p>
            <a:r>
              <a:rPr lang="el-GR" dirty="0" smtClean="0"/>
              <a:t>Μεσαίου βαθμού δυσκολίας εργασίες</a:t>
            </a:r>
          </a:p>
          <a:p>
            <a:r>
              <a:rPr lang="el-GR" dirty="0" smtClean="0"/>
              <a:t>Αναγωγή στην προσπάθεια όχι στην ικανότητα</a:t>
            </a:r>
            <a:endParaRPr lang="el-GR"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Καλοί </a:t>
            </a:r>
            <a:r>
              <a:rPr lang="el-GR" b="1" dirty="0" smtClean="0"/>
              <a:t>μαθητές</a:t>
            </a:r>
          </a:p>
          <a:p>
            <a:pPr algn="ctr">
              <a:buNone/>
            </a:pPr>
            <a:endParaRPr lang="el-GR" b="1" dirty="0" smtClean="0"/>
          </a:p>
          <a:p>
            <a:r>
              <a:rPr lang="el-GR" dirty="0" smtClean="0"/>
              <a:t>Η </a:t>
            </a:r>
            <a:r>
              <a:rPr lang="el-GR" u="sng" dirty="0" smtClean="0"/>
              <a:t>επιτυχία ερμηνεύεται περισσότερο ως αποτέλεσμα ικανότητας και εξυπνάδας, ενώ τις αποτυχίες τις αποδίδουν στον παράγοντα τύχη ή στην ελλιπή προσπάθεια που κατέβαλαν.</a:t>
            </a:r>
          </a:p>
          <a:p>
            <a:pPr algn="ctr">
              <a:buNone/>
            </a:pPr>
            <a:endParaRPr lang="el-GR"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Αντικειμενικότητα</a:t>
            </a:r>
          </a:p>
          <a:p>
            <a:pPr algn="ctr">
              <a:buNone/>
            </a:pPr>
            <a:endParaRPr lang="el-GR" b="1" dirty="0" smtClean="0"/>
          </a:p>
          <a:p>
            <a:r>
              <a:rPr lang="el-GR" dirty="0" smtClean="0"/>
              <a:t>τα αποτελέσματα της μέτρησης πρέπει να είναι ανεξάρτητα από το πρόσωπο του εξεταστή και ότι διαφορετικοί εξεταστές δίνουν κατά τη μέτρηση της ίδιας επίδοσης τα ίδια αποτελέσματα, έτσι ώστε να υπάρχει μια </a:t>
            </a:r>
            <a:r>
              <a:rPr lang="el-GR" dirty="0" err="1" smtClean="0"/>
              <a:t>διυποκειμενική</a:t>
            </a:r>
            <a:r>
              <a:rPr lang="el-GR" dirty="0" smtClean="0"/>
              <a:t> συμφωνία</a:t>
            </a:r>
          </a:p>
          <a:p>
            <a:pPr algn="ctr">
              <a:buNone/>
            </a:pPr>
            <a:endParaRPr lang="el-GR"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Αξιοπιστία</a:t>
            </a:r>
          </a:p>
          <a:p>
            <a:r>
              <a:rPr lang="el-GR" dirty="0" smtClean="0"/>
              <a:t>αναφέρεται στην </a:t>
            </a:r>
            <a:r>
              <a:rPr lang="el-GR" u="sng" dirty="0" smtClean="0"/>
              <a:t>ακρίβεια της μεθόδου μέτρησης, σε ποιο βαθμό δηλαδή οι σχολικοί βαθμοί μετρούν αυτήν ακριβώς την επίδοση που πρέπει να μετρήσουν</a:t>
            </a:r>
          </a:p>
          <a:p>
            <a:r>
              <a:rPr lang="el-GR" dirty="0" smtClean="0"/>
              <a:t>στο κριτήριο της αξιοπιστίας ανταποκρίνεται μια μέθοδος εξέτασης, όταν η ίδια σχολική επίδοση αξιολογείται από τον ίδιο δάσκαλο σε διαφορετικά χρονικά διαστήματα με τον ίδιο βαθμό </a:t>
            </a:r>
          </a:p>
          <a:p>
            <a:r>
              <a:rPr lang="el-GR" dirty="0" smtClean="0"/>
              <a:t>(έρευνες Γεωγραφία, Ιστορία, Μαθηματικά)</a:t>
            </a:r>
            <a:endParaRPr lang="el-GR"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smtClean="0"/>
              <a:t>Εγκυρότητα</a:t>
            </a:r>
          </a:p>
          <a:p>
            <a:pPr algn="ctr">
              <a:buNone/>
            </a:pPr>
            <a:endParaRPr lang="el-GR" b="1" dirty="0" smtClean="0"/>
          </a:p>
          <a:p>
            <a:r>
              <a:rPr lang="el-GR" dirty="0" smtClean="0"/>
              <a:t>Όταν μετράμε εκείνο ακριβώς το χαρακτηριστικό που θέλουμε να μετρήσουμε και όχι άλλες γενικότερες νοητικές ικανότητες</a:t>
            </a:r>
          </a:p>
          <a:p>
            <a:endParaRPr lang="el-GR" dirty="0" smtClean="0"/>
          </a:p>
          <a:p>
            <a:r>
              <a:rPr lang="el-GR" b="1" dirty="0" smtClean="0"/>
              <a:t>Εγκυρότητα περιεχομένου: οι απαιτήσεις εξέτασης θα πρέπει να συμπεριλαμβάνουν ένα αντιπροσωπευτικό δείγμα των στόχων μάθησης </a:t>
            </a:r>
          </a:p>
          <a:p>
            <a:pPr algn="ctr">
              <a:buNone/>
            </a:pPr>
            <a:endParaRPr lang="el-G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b="1" dirty="0" smtClean="0"/>
              <a:t>ΒΑΣΙΚΕΣ ΕΝΝΟΙΕΣ</a:t>
            </a:r>
          </a:p>
          <a:p>
            <a:r>
              <a:rPr lang="el-GR" b="1" u="sng" dirty="0" smtClean="0"/>
              <a:t>Εξέταση:</a:t>
            </a:r>
            <a:r>
              <a:rPr lang="el-GR" b="1" i="1" u="sng" dirty="0" smtClean="0"/>
              <a:t> συστηματική μέθοδος  συλλογής στοιχείων πάνω στα οποία βασίζεται η μέτρηση και η αξιολόγηση</a:t>
            </a:r>
          </a:p>
          <a:p>
            <a:endParaRPr lang="el-GR" b="1" dirty="0" smtClean="0"/>
          </a:p>
          <a:p>
            <a:r>
              <a:rPr lang="el-GR" b="1" u="sng" dirty="0" smtClean="0"/>
              <a:t>Βαθμοί: περιεκτική, συνοπτική κρίση του δασκάλου, που εκφράζει την αξιολόγηση της επίδοσης του μαθητή. (εκατοστημόρια, γράμματα, επιτυχώς-ανεπιτυχώς, </a:t>
            </a:r>
            <a:r>
              <a:rPr lang="el-GR" b="1" u="sng" dirty="0" err="1" smtClean="0"/>
              <a:t>αυτοβαθμολόγηση</a:t>
            </a:r>
            <a:r>
              <a:rPr lang="el-GR" b="1" u="sng" dirty="0" smtClean="0"/>
              <a:t>, περιγραφική…)</a:t>
            </a:r>
            <a:r>
              <a:rPr lang="en-US" b="1" u="sng" dirty="0" smtClean="0"/>
              <a:t> </a:t>
            </a:r>
            <a:endParaRPr lang="el-GR" b="1" u="sng" dirty="0" smtClean="0"/>
          </a:p>
          <a:p>
            <a:pPr algn="ctr">
              <a:buNone/>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marL="514350" indent="-514350" algn="ctr">
              <a:buNone/>
            </a:pPr>
            <a:r>
              <a:rPr lang="el-GR" b="1" dirty="0" smtClean="0"/>
              <a:t>Είδη αξιολόγησης:</a:t>
            </a:r>
          </a:p>
          <a:p>
            <a:r>
              <a:rPr lang="el-GR" b="1" u="sng" dirty="0" smtClean="0"/>
              <a:t>Αρχική ή διαγνωστική αξιολόγηση (εντοπισμός προϋποθέσεων μάθησης για την επίτευξη των στόχων)</a:t>
            </a:r>
          </a:p>
          <a:p>
            <a:endParaRPr lang="el-GR" dirty="0" smtClean="0"/>
          </a:p>
          <a:p>
            <a:r>
              <a:rPr lang="el-GR" b="1" u="sng" dirty="0" smtClean="0"/>
              <a:t>Διαμορφωτική αξιολόγηση (όχι διαχωρισμός των μαθητών αλλά συνεχής </a:t>
            </a:r>
            <a:r>
              <a:rPr lang="el-GR" b="1" u="sng" dirty="0" err="1" smtClean="0"/>
              <a:t>επανατροφοδότηση</a:t>
            </a:r>
            <a:r>
              <a:rPr lang="el-GR" b="1" u="sng" dirty="0" smtClean="0"/>
              <a:t>)</a:t>
            </a:r>
          </a:p>
          <a:p>
            <a:endParaRPr lang="el-GR" b="1" dirty="0" smtClean="0"/>
          </a:p>
          <a:p>
            <a:r>
              <a:rPr lang="el-GR" b="1" u="sng" dirty="0" smtClean="0"/>
              <a:t>Τελική αξιολόγηση (συνολική αποτίμηση αποτελέσματος, επιλογή)</a:t>
            </a:r>
          </a:p>
          <a:p>
            <a:pPr algn="ctr">
              <a:buNone/>
            </a:pPr>
            <a:endParaRPr lang="el-G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lnSpcReduction="10000"/>
          </a:bodyPr>
          <a:lstStyle/>
          <a:p>
            <a:pPr algn="ctr">
              <a:buNone/>
            </a:pPr>
            <a:r>
              <a:rPr lang="el-GR" b="1" dirty="0" smtClean="0"/>
              <a:t>Αρχική ή διαγνωστική αξιολόγηση</a:t>
            </a:r>
          </a:p>
          <a:p>
            <a:r>
              <a:rPr lang="el-GR" dirty="0" smtClean="0"/>
              <a:t>Έγκαιρη διάγνωση αδυναμιών και ελλείψεων των μαθητών </a:t>
            </a:r>
          </a:p>
          <a:p>
            <a:r>
              <a:rPr lang="el-GR" dirty="0" smtClean="0"/>
              <a:t>Εντοπισμός σημαντικότερων προαπαιτούμενων στοιχείων μάθησης </a:t>
            </a:r>
            <a:endParaRPr lang="el-GR" u="sng" dirty="0" smtClean="0"/>
          </a:p>
          <a:p>
            <a:r>
              <a:rPr lang="el-GR" dirty="0" smtClean="0"/>
              <a:t>Πρόληψη σχολικής αποτυχίας – βελτίωση μάθησης</a:t>
            </a:r>
          </a:p>
          <a:p>
            <a:r>
              <a:rPr lang="el-GR" u="sng" dirty="0" smtClean="0"/>
              <a:t>Χρόνος: αρχή διμήνου, τετραμήνου, έτους </a:t>
            </a:r>
          </a:p>
          <a:p>
            <a:r>
              <a:rPr lang="el-GR" dirty="0" smtClean="0"/>
              <a:t>Στην αρχή ενός ωριαίου μαθήματος με προφορικές ερωτήσεις (σε λιγότερο από το 1/5 του διαθέσιμου διδακτικού χρόνου)</a:t>
            </a:r>
          </a:p>
          <a:p>
            <a:r>
              <a:rPr lang="el-GR" dirty="0" smtClean="0"/>
              <a:t>Καμία επίπτωση στη βαθμολογία των μαθητών!</a:t>
            </a:r>
          </a:p>
          <a:p>
            <a:pPr algn="ctr">
              <a:buNone/>
            </a:pPr>
            <a:endParaRPr lang="el-G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92500"/>
          </a:bodyPr>
          <a:lstStyle/>
          <a:p>
            <a:pPr algn="ctr">
              <a:buNone/>
            </a:pPr>
            <a:r>
              <a:rPr lang="el-GR" dirty="0" smtClean="0"/>
              <a:t>ΛΕΙΤΟΥΡΓΙΕΣ ΤΗΣ ΑΞΙΟΛΟΓΗΣΗΣ ΤΗΣ ΕΠΙΔΟΣΗΣ</a:t>
            </a:r>
          </a:p>
          <a:p>
            <a:r>
              <a:rPr lang="el-GR" b="1" u="sng" dirty="0" smtClean="0"/>
              <a:t>Επιλογή (πότε, πλεονεκτήματα πρώιμης και όψιμης επιλογής – κοινωνική επιλογή)</a:t>
            </a:r>
          </a:p>
          <a:p>
            <a:r>
              <a:rPr lang="el-GR" b="1" u="sng" dirty="0" err="1" smtClean="0"/>
              <a:t>Επανατροφοδότηση</a:t>
            </a:r>
            <a:r>
              <a:rPr lang="el-GR" b="1" u="sng" dirty="0" smtClean="0"/>
              <a:t> δασκάλας/ου (ρυθμός μάθησης κάθε μαθητή, εντοπισμός προβλημάτων, λήψη μέτρων,  συμβουλευτική)</a:t>
            </a:r>
          </a:p>
          <a:p>
            <a:r>
              <a:rPr lang="el-GR" b="1" u="sng" dirty="0" err="1" smtClean="0"/>
              <a:t>Επανατροφοδότηση</a:t>
            </a:r>
            <a:r>
              <a:rPr lang="el-GR" b="1" u="sng" dirty="0" smtClean="0"/>
              <a:t> μαθητή/</a:t>
            </a:r>
            <a:r>
              <a:rPr lang="el-GR" b="1" u="sng" dirty="0" err="1" smtClean="0"/>
              <a:t>τριας</a:t>
            </a:r>
            <a:r>
              <a:rPr lang="el-GR" b="1" u="sng" dirty="0" smtClean="0"/>
              <a:t> (συναισθηματική ενίσχυση, κάλυψη κενών, ρεαλιστική εκτίμηση δυνατοτήτων και αδυναμιών)</a:t>
            </a:r>
          </a:p>
          <a:p>
            <a:endParaRPr lang="el-GR" b="1" dirty="0" smtClean="0"/>
          </a:p>
          <a:p>
            <a:r>
              <a:rPr lang="el-GR" b="1" dirty="0" smtClean="0"/>
              <a:t>Ενημέρωση </a:t>
            </a:r>
            <a:r>
              <a:rPr lang="el-GR" b="1" u="sng" dirty="0" smtClean="0"/>
              <a:t>γονέων (κακός βαθμός: συναγερμός, καλός βαθμός: θετική ενίσχυση, επιβεβαίωση)</a:t>
            </a:r>
          </a:p>
          <a:p>
            <a:pPr algn="ctr">
              <a:buNone/>
            </a:pPr>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a:bodyPr>
          <a:lstStyle/>
          <a:p>
            <a:pPr algn="ctr">
              <a:buNone/>
            </a:pPr>
            <a:r>
              <a:rPr lang="el-GR" dirty="0" smtClean="0"/>
              <a:t>ΛΕΙΤΟΥΡΓΙΕΣ ΤΗΣ ΑΞΙΟΛΟΓΗΣΗΣ ΤΗΣ ΕΠΙΔΟΣΗΣ</a:t>
            </a:r>
          </a:p>
          <a:p>
            <a:r>
              <a:rPr lang="el-GR" b="1" dirty="0" smtClean="0"/>
              <a:t>Παρώθηση μαθητή</a:t>
            </a:r>
            <a:r>
              <a:rPr lang="en-US" b="1" dirty="0" smtClean="0"/>
              <a:t> </a:t>
            </a:r>
            <a:r>
              <a:rPr lang="el-GR" b="1" dirty="0" smtClean="0"/>
              <a:t>(βλ. βαθμούς)</a:t>
            </a:r>
          </a:p>
          <a:p>
            <a:endParaRPr lang="el-GR" b="1" dirty="0" smtClean="0"/>
          </a:p>
          <a:p>
            <a:r>
              <a:rPr lang="el-GR" b="1" dirty="0" smtClean="0"/>
              <a:t>Προγνωστική λειτουργία</a:t>
            </a:r>
          </a:p>
          <a:p>
            <a:endParaRPr lang="el-GR" b="1" dirty="0" smtClean="0"/>
          </a:p>
          <a:p>
            <a:r>
              <a:rPr lang="el-GR" b="1" dirty="0" err="1" smtClean="0"/>
              <a:t>Κοινωνικοποιητική</a:t>
            </a:r>
            <a:endParaRPr lang="el-GR" b="1" dirty="0" smtClean="0"/>
          </a:p>
          <a:p>
            <a:endParaRPr lang="el-GR" b="1" dirty="0" smtClean="0"/>
          </a:p>
          <a:p>
            <a:r>
              <a:rPr lang="el-GR" b="1" dirty="0" smtClean="0"/>
              <a:t>Αντισταθμιστική</a:t>
            </a:r>
          </a:p>
          <a:p>
            <a:endParaRPr lang="el-GR" b="1" dirty="0" smtClean="0"/>
          </a:p>
          <a:p>
            <a:r>
              <a:rPr lang="el-GR" b="1" dirty="0" smtClean="0"/>
              <a:t>Πειθάρχησης</a:t>
            </a:r>
          </a:p>
          <a:p>
            <a:pPr algn="ctr">
              <a:buNone/>
            </a:pPr>
            <a:endParaRPr lang="el-G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285728"/>
            <a:ext cx="9144000" cy="6572272"/>
          </a:xfrm>
        </p:spPr>
        <p:txBody>
          <a:bodyPr>
            <a:normAutofit fontScale="77500" lnSpcReduction="20000"/>
          </a:bodyPr>
          <a:lstStyle/>
          <a:p>
            <a:pPr algn="ctr">
              <a:buNone/>
            </a:pPr>
            <a:r>
              <a:rPr lang="el-GR" b="1" dirty="0" smtClean="0"/>
              <a:t>Κριτήρια αξιολόγησης (1</a:t>
            </a:r>
            <a:r>
              <a:rPr lang="el-GR" b="1" dirty="0" smtClean="0"/>
              <a:t>)</a:t>
            </a:r>
          </a:p>
          <a:p>
            <a:pPr algn="ctr">
              <a:buNone/>
            </a:pPr>
            <a:endParaRPr lang="el-GR" b="1" dirty="0" smtClean="0"/>
          </a:p>
          <a:p>
            <a:r>
              <a:rPr lang="el-GR" i="1" u="sng" dirty="0" smtClean="0"/>
              <a:t>Α. Κοινωνικό κριτήριο: </a:t>
            </a:r>
          </a:p>
          <a:p>
            <a:endParaRPr lang="el-GR" dirty="0" smtClean="0"/>
          </a:p>
          <a:p>
            <a:r>
              <a:rPr lang="el-GR" dirty="0" smtClean="0"/>
              <a:t>Το αποτέλεσμα της επίδοσης ενός μαθητή συγκρίνεται με τον μέσο όρο των επιδόσεων της τάξης (Κανονική κατανομή - καμπύλη </a:t>
            </a:r>
            <a:r>
              <a:rPr lang="en-US" dirty="0" smtClean="0"/>
              <a:t>Gauss</a:t>
            </a:r>
            <a:r>
              <a:rPr lang="el-GR" dirty="0" smtClean="0"/>
              <a:t>)</a:t>
            </a:r>
          </a:p>
          <a:p>
            <a:endParaRPr lang="el-GR" u="sng" dirty="0" smtClean="0"/>
          </a:p>
          <a:p>
            <a:r>
              <a:rPr lang="el-GR" b="1" u="sng" dirty="0" smtClean="0"/>
              <a:t>Μειονεκτήματα κοινωνικού κριτηρίου</a:t>
            </a:r>
          </a:p>
          <a:p>
            <a:r>
              <a:rPr lang="el-GR" dirty="0" smtClean="0"/>
              <a:t>Πάντα αξιολογείται ένα ποσοστό μαθητών με ιδιαίτερα καλούς ή κακούς βαθμούς, ανεξάρτητα από το επίπεδο τάξης</a:t>
            </a:r>
          </a:p>
          <a:p>
            <a:r>
              <a:rPr lang="el-GR" dirty="0" smtClean="0"/>
              <a:t>Ανταγωνισμός μεταξύ των μαθητών</a:t>
            </a:r>
          </a:p>
          <a:p>
            <a:r>
              <a:rPr lang="el-GR" dirty="0" smtClean="0"/>
              <a:t>Οι συγκρίσεις μεταξύ μαθητών είναι πιο εύκολες, όταν όλοι έχουν τις ίδιες υποχρεώσεις, τις ίδιες εργασίες να κάνουν, με τον ίδιο ρυθμό. </a:t>
            </a:r>
          </a:p>
          <a:p>
            <a:r>
              <a:rPr lang="el-GR" dirty="0" smtClean="0"/>
              <a:t>Αντίθετα, η εξατομίκευση των απαιτήσεων και η διαφοροποίηση της διδασκαλίας θα ήταν ένα τεράστιο πρακτικό εμπόδιο στη χρήση της κοινωνικής νόρμας.</a:t>
            </a:r>
            <a:endParaRPr lang="el-GR" i="1" u="sng" dirty="0" smtClean="0"/>
          </a:p>
          <a:p>
            <a:pPr algn="ctr">
              <a:buNone/>
            </a:pPr>
            <a:endParaRPr lang="el-G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715404" cy="6215082"/>
          </a:xfrm>
        </p:spPr>
        <p:txBody>
          <a:bodyPr>
            <a:normAutofit fontScale="85000" lnSpcReduction="20000"/>
          </a:bodyPr>
          <a:lstStyle/>
          <a:p>
            <a:pPr algn="ctr">
              <a:buNone/>
            </a:pPr>
            <a:r>
              <a:rPr lang="el-GR" i="1" u="sng" dirty="0" smtClean="0"/>
              <a:t>Β. Ατομικό ή προσωπικό κριτήριο:</a:t>
            </a:r>
            <a:r>
              <a:rPr lang="el-GR" b="1" i="1" u="sng" dirty="0" smtClean="0"/>
              <a:t> </a:t>
            </a:r>
          </a:p>
          <a:p>
            <a:r>
              <a:rPr lang="el-GR" dirty="0" smtClean="0"/>
              <a:t>Με βάση την εξέλιξη της επίδοσης του μαθητή αξιολόγηση </a:t>
            </a:r>
            <a:r>
              <a:rPr lang="el-GR" dirty="0" err="1" smtClean="0"/>
              <a:t>ενδοατομικής</a:t>
            </a:r>
            <a:r>
              <a:rPr lang="el-GR" dirty="0" smtClean="0"/>
              <a:t> αλλαγής</a:t>
            </a:r>
          </a:p>
          <a:p>
            <a:r>
              <a:rPr lang="el-GR" dirty="0" smtClean="0"/>
              <a:t> </a:t>
            </a:r>
          </a:p>
          <a:p>
            <a:r>
              <a:rPr lang="el-GR" dirty="0" smtClean="0"/>
              <a:t>Η επίδοση του μαθητή συγκρίνεται με προηγούμενες επιδόσεις του και αξιολογείται με βάση την ατομική του ικανότητα επίδοσης, δηλαδή με αυτό που είναι για αυτόν εφικτό.</a:t>
            </a:r>
            <a:endParaRPr lang="el-GR" i="1" u="sng" dirty="0" smtClean="0"/>
          </a:p>
          <a:p>
            <a:pPr algn="ctr">
              <a:buNone/>
            </a:pPr>
            <a:r>
              <a:rPr lang="el-GR" b="1" i="1" u="sng" dirty="0" smtClean="0"/>
              <a:t>Πλεονεκτήματα ατομικού κριτηρίου</a:t>
            </a:r>
          </a:p>
          <a:p>
            <a:r>
              <a:rPr lang="el-GR" dirty="0" smtClean="0"/>
              <a:t>Τόσο οι «καλοί» όσο και οι «αδύνατοι» μαθητές έχουν την ευκαιρία να βιώσουν την επιτυχία ή την αποτυχία: δραστηριοποίηση ή διατήρηση των κινήτρων μάθησης</a:t>
            </a:r>
          </a:p>
          <a:p>
            <a:endParaRPr lang="el-GR" u="sng" dirty="0" smtClean="0"/>
          </a:p>
          <a:p>
            <a:r>
              <a:rPr lang="el-GR" u="sng" dirty="0" smtClean="0"/>
              <a:t>Έρευνες: ελάττωση του φόβου αποτυχίας και εξετάσεων σε αδύνατους και μεσαίους μαθητές, κίνητρα</a:t>
            </a:r>
            <a:endParaRPr lang="el-GR" i="1" u="sng" dirty="0" smtClean="0"/>
          </a:p>
          <a:p>
            <a:pPr algn="ctr">
              <a:buNone/>
            </a:pPr>
            <a:endParaRPr lang="el-GR" dirty="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1268</Words>
  <Application>Microsoft Office PowerPoint</Application>
  <PresentationFormat>Προβολή στην οθόνη (4:3)</PresentationFormat>
  <Paragraphs>184</Paragraphs>
  <Slides>29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Ενότητα 2_4  Ορισμοί – Λειτουργίες Αξιολόγησης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Ενότητα 2_1  Απόρριψη και στασιμότητα στο δημοτικό σχολείο</dc:title>
  <dc:creator>gm</dc:creator>
  <cp:lastModifiedBy>gm</cp:lastModifiedBy>
  <cp:revision>43</cp:revision>
  <dcterms:created xsi:type="dcterms:W3CDTF">2015-07-04T14:02:33Z</dcterms:created>
  <dcterms:modified xsi:type="dcterms:W3CDTF">2015-07-04T18:10:56Z</dcterms:modified>
</cp:coreProperties>
</file>