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8" r:id="rId1"/>
  </p:sldMasterIdLst>
  <p:notesMasterIdLst>
    <p:notesMasterId r:id="rId40"/>
  </p:notesMasterIdLst>
  <p:sldIdLst>
    <p:sldId id="256" r:id="rId2"/>
    <p:sldId id="270" r:id="rId3"/>
    <p:sldId id="271" r:id="rId4"/>
    <p:sldId id="272" r:id="rId5"/>
    <p:sldId id="273" r:id="rId6"/>
    <p:sldId id="302" r:id="rId7"/>
    <p:sldId id="274" r:id="rId8"/>
    <p:sldId id="275" r:id="rId9"/>
    <p:sldId id="276" r:id="rId10"/>
    <p:sldId id="278" r:id="rId11"/>
    <p:sldId id="277" r:id="rId12"/>
    <p:sldId id="279" r:id="rId13"/>
    <p:sldId id="267" r:id="rId14"/>
    <p:sldId id="283" r:id="rId15"/>
    <p:sldId id="284" r:id="rId16"/>
    <p:sldId id="285" r:id="rId17"/>
    <p:sldId id="286" r:id="rId18"/>
    <p:sldId id="287" r:id="rId19"/>
    <p:sldId id="289" r:id="rId20"/>
    <p:sldId id="290" r:id="rId21"/>
    <p:sldId id="293" r:id="rId22"/>
    <p:sldId id="294" r:id="rId23"/>
    <p:sldId id="295" r:id="rId24"/>
    <p:sldId id="303" r:id="rId25"/>
    <p:sldId id="297" r:id="rId26"/>
    <p:sldId id="298" r:id="rId27"/>
    <p:sldId id="299" r:id="rId28"/>
    <p:sldId id="300" r:id="rId29"/>
    <p:sldId id="304" r:id="rId30"/>
    <p:sldId id="258" r:id="rId31"/>
    <p:sldId id="261" r:id="rId32"/>
    <p:sldId id="262" r:id="rId33"/>
    <p:sldId id="257" r:id="rId34"/>
    <p:sldId id="259" r:id="rId35"/>
    <p:sldId id="263" r:id="rId36"/>
    <p:sldId id="264" r:id="rId37"/>
    <p:sldId id="265" r:id="rId38"/>
    <p:sldId id="266" r:id="rId39"/>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Verdana" pitchFamily="34" charset="0"/>
        <a:ea typeface="MS PGothic" pitchFamily="34" charset="-128"/>
        <a:cs typeface="+mn-cs"/>
      </a:defRPr>
    </a:lvl1pPr>
    <a:lvl2pPr marL="457200" algn="l" rtl="0" fontAlgn="base">
      <a:spcBef>
        <a:spcPct val="0"/>
      </a:spcBef>
      <a:spcAft>
        <a:spcPct val="0"/>
      </a:spcAft>
      <a:defRPr kern="1200">
        <a:solidFill>
          <a:schemeClr val="tx1"/>
        </a:solidFill>
        <a:latin typeface="Verdana" pitchFamily="34" charset="0"/>
        <a:ea typeface="MS PGothic" pitchFamily="34" charset="-128"/>
        <a:cs typeface="+mn-cs"/>
      </a:defRPr>
    </a:lvl2pPr>
    <a:lvl3pPr marL="914400" algn="l" rtl="0" fontAlgn="base">
      <a:spcBef>
        <a:spcPct val="0"/>
      </a:spcBef>
      <a:spcAft>
        <a:spcPct val="0"/>
      </a:spcAft>
      <a:defRPr kern="1200">
        <a:solidFill>
          <a:schemeClr val="tx1"/>
        </a:solidFill>
        <a:latin typeface="Verdana" pitchFamily="34" charset="0"/>
        <a:ea typeface="MS PGothic" pitchFamily="34" charset="-128"/>
        <a:cs typeface="+mn-cs"/>
      </a:defRPr>
    </a:lvl3pPr>
    <a:lvl4pPr marL="1371600" algn="l" rtl="0" fontAlgn="base">
      <a:spcBef>
        <a:spcPct val="0"/>
      </a:spcBef>
      <a:spcAft>
        <a:spcPct val="0"/>
      </a:spcAft>
      <a:defRPr kern="1200">
        <a:solidFill>
          <a:schemeClr val="tx1"/>
        </a:solidFill>
        <a:latin typeface="Verdana" pitchFamily="34" charset="0"/>
        <a:ea typeface="MS PGothic" pitchFamily="34" charset="-128"/>
        <a:cs typeface="+mn-cs"/>
      </a:defRPr>
    </a:lvl4pPr>
    <a:lvl5pPr marL="1828800" algn="l" rtl="0" fontAlgn="base">
      <a:spcBef>
        <a:spcPct val="0"/>
      </a:spcBef>
      <a:spcAft>
        <a:spcPct val="0"/>
      </a:spcAft>
      <a:defRPr kern="1200">
        <a:solidFill>
          <a:schemeClr val="tx1"/>
        </a:solidFill>
        <a:latin typeface="Verdana" pitchFamily="34" charset="0"/>
        <a:ea typeface="MS PGothic" pitchFamily="34" charset="-128"/>
        <a:cs typeface="+mn-cs"/>
      </a:defRPr>
    </a:lvl5pPr>
    <a:lvl6pPr marL="2286000" algn="l" defTabSz="914400" rtl="0" eaLnBrk="1" latinLnBrk="0" hangingPunct="1">
      <a:defRPr kern="1200">
        <a:solidFill>
          <a:schemeClr val="tx1"/>
        </a:solidFill>
        <a:latin typeface="Verdana" pitchFamily="34" charset="0"/>
        <a:ea typeface="MS PGothic" pitchFamily="34" charset="-128"/>
        <a:cs typeface="+mn-cs"/>
      </a:defRPr>
    </a:lvl6pPr>
    <a:lvl7pPr marL="2743200" algn="l" defTabSz="914400" rtl="0" eaLnBrk="1" latinLnBrk="0" hangingPunct="1">
      <a:defRPr kern="1200">
        <a:solidFill>
          <a:schemeClr val="tx1"/>
        </a:solidFill>
        <a:latin typeface="Verdana" pitchFamily="34" charset="0"/>
        <a:ea typeface="MS PGothic" pitchFamily="34" charset="-128"/>
        <a:cs typeface="+mn-cs"/>
      </a:defRPr>
    </a:lvl7pPr>
    <a:lvl8pPr marL="3200400" algn="l" defTabSz="914400" rtl="0" eaLnBrk="1" latinLnBrk="0" hangingPunct="1">
      <a:defRPr kern="1200">
        <a:solidFill>
          <a:schemeClr val="tx1"/>
        </a:solidFill>
        <a:latin typeface="Verdana" pitchFamily="34" charset="0"/>
        <a:ea typeface="MS PGothic" pitchFamily="34" charset="-128"/>
        <a:cs typeface="+mn-cs"/>
      </a:defRPr>
    </a:lvl8pPr>
    <a:lvl9pPr marL="3657600" algn="l" defTabSz="914400" rtl="0" eaLnBrk="1" latinLnBrk="0" hangingPunct="1">
      <a:defRPr kern="1200">
        <a:solidFill>
          <a:schemeClr val="tx1"/>
        </a:solidFill>
        <a:latin typeface="Verdana"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Verdana" charset="0"/>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8BFDA4ED-2CEC-456B-B6D2-FF9DFFF388FB}" type="datetimeFigureOut">
              <a:rPr lang="en-US"/>
              <a:pPr/>
              <a:t>8/21/2015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Verdana" charset="0"/>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D3ACCB41-CA0E-4A60-9858-0A0E6963CA8D}" type="slidenum">
              <a:rPr lang="en-US"/>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Ξεκινώ με ένα ανέκδοτο. Βέβαια αυτό μπορούμε να το εκλάβουμε ως ανέκδοτο—ή ως κακοήθεια—μόνο αν το δούμε στο πλαίσιο των πρικρόχολων σχολίων που αφορούν μια συγκεκριμένη κατηγορία γυναικών (εδώ μιλώ για μια ταξινόμηση των γυναικών με βάση το χρώμα των μαλλιών). </a:t>
            </a:r>
          </a:p>
          <a:p>
            <a:pPr eaLnBrk="1" hangingPunct="1">
              <a:spcBef>
                <a:spcPct val="0"/>
              </a:spcBef>
            </a:pPr>
            <a:r>
              <a:rPr lang="el-GR" smtClean="0"/>
              <a:t>Το προηγούμενο «ανέκδοτο» όμως, γνωρίζουμε πολύ καλά ότι εκφράζει μια πικρή πραγματικότητα για τους εκπαιδευτικούς, μιας και είναι αντιπροσωπευτικό θα λέγαμε των αντιλήψεων μαθητριών και μαθητών για διάφορες γεωμετρικές έννοιες.</a:t>
            </a:r>
          </a:p>
        </p:txBody>
      </p:sp>
      <p:sp>
        <p:nvSpPr>
          <p:cNvPr id="20483" name="Slide Number Placeholder 3"/>
          <p:cNvSpPr>
            <a:spLocks noGrp="1"/>
          </p:cNvSpPr>
          <p:nvPr>
            <p:ph type="sldNum" sz="quarter" idx="5"/>
          </p:nvPr>
        </p:nvSpPr>
        <p:spPr bwMode="auto">
          <a:noFill/>
          <a:ln>
            <a:miter lim="800000"/>
            <a:headEnd/>
            <a:tailEnd/>
          </a:ln>
        </p:spPr>
        <p:txBody>
          <a:bodyPr/>
          <a:lstStyle/>
          <a:p>
            <a:fld id="{0F97855B-6B11-42C5-A498-56932314A5F1}" type="slidenum">
              <a:rPr lang="en-US"/>
              <a:pPr/>
              <a:t>2</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wrap="square" numCol="1" anchor="t" anchorCtr="0" compatLnSpc="1">
            <a:prstTxWarp prst="textNoShape">
              <a:avLst/>
            </a:prstTxWarp>
          </a:bodyPr>
          <a:lstStyle/>
          <a:p>
            <a:pPr eaLnBrk="1" hangingPunct="1">
              <a:spcBef>
                <a:spcPct val="0"/>
              </a:spcBef>
            </a:pPr>
            <a:r>
              <a:rPr lang="el-GR" smtClean="0"/>
              <a:t>Ποιά  η </a:t>
            </a:r>
            <a:r>
              <a:rPr lang="el-GR" b="1" smtClean="0"/>
              <a:t>θέση της γεωμετρίας </a:t>
            </a:r>
            <a:r>
              <a:rPr lang="el-GR" smtClean="0"/>
              <a:t>(και των μετρήσεων) στο αναλυτικό πρόγραμμα του δημοτικού σχολείου;</a:t>
            </a:r>
            <a:endParaRPr lang="en-US" smtClean="0"/>
          </a:p>
          <a:p>
            <a:pPr eaLnBrk="1" hangingPunct="1">
              <a:spcBef>
                <a:spcPct val="0"/>
              </a:spcBef>
            </a:pPr>
            <a:endParaRPr lang="en-US" smtClean="0"/>
          </a:p>
          <a:p>
            <a:pPr eaLnBrk="1" hangingPunct="1">
              <a:spcBef>
                <a:spcPct val="0"/>
              </a:spcBef>
            </a:pPr>
            <a:r>
              <a:rPr lang="el-GR" smtClean="0"/>
              <a:t>Πώς τα πηγαίνουν τα παιδιά με τις γεωμετρικές έννοιες (και τις έννοιες μέτρησης);</a:t>
            </a:r>
            <a:endParaRPr lang="en-US" smtClean="0"/>
          </a:p>
          <a:p>
            <a:pPr eaLnBrk="1" hangingPunct="1">
              <a:spcBef>
                <a:spcPct val="0"/>
              </a:spcBef>
            </a:pPr>
            <a:r>
              <a:rPr lang="el-GR" smtClean="0"/>
              <a:t> </a:t>
            </a:r>
            <a:endParaRPr lang="en-US" smtClean="0"/>
          </a:p>
          <a:p>
            <a:pPr eaLnBrk="1" hangingPunct="1">
              <a:spcBef>
                <a:spcPct val="0"/>
              </a:spcBef>
            </a:pPr>
            <a:r>
              <a:rPr lang="el-GR" smtClean="0"/>
              <a:t>Υπάρχει ενδεχομένως ανάγκη επιμόρφωσης των εκπαιδευτικών πρωτοβάθμιας εκπαίδευσης στη γεωμετρία ιδιαίτερα;</a:t>
            </a:r>
          </a:p>
          <a:p>
            <a:pPr eaLnBrk="1" hangingPunct="1">
              <a:spcBef>
                <a:spcPct val="0"/>
              </a:spcBef>
            </a:pPr>
            <a:endParaRPr lang="el-GR" smtClean="0"/>
          </a:p>
          <a:p>
            <a:pPr eaLnBrk="1" hangingPunct="1">
              <a:spcBef>
                <a:spcPct val="0"/>
              </a:spcBef>
            </a:pPr>
            <a:r>
              <a:rPr lang="el-GR" smtClean="0"/>
              <a:t>Κατά τη διδασκαλία της γεωμετρίας και των εννοιών (μέτρησης) στο δημοτικό σχολείο δίνουμε συνήθως έμφαση σε στοιχεία όπως είναι η:</a:t>
            </a:r>
          </a:p>
          <a:p>
            <a:pPr eaLnBrk="1" hangingPunct="1">
              <a:spcBef>
                <a:spcPct val="0"/>
              </a:spcBef>
            </a:pPr>
            <a:endParaRPr lang="el-GR" smtClean="0"/>
          </a:p>
          <a:p>
            <a:pPr eaLnBrk="1" hangingPunct="1">
              <a:spcBef>
                <a:spcPct val="0"/>
              </a:spcBef>
              <a:spcAft>
                <a:spcPts val="600"/>
              </a:spcAft>
              <a:buFontTx/>
              <a:buChar char="•"/>
            </a:pPr>
            <a:r>
              <a:rPr lang="el-GR" b="1" smtClean="0"/>
              <a:t>αναγνώριση</a:t>
            </a:r>
            <a:r>
              <a:rPr lang="el-GR" smtClean="0"/>
              <a:t> και ονομασία γεωμετρικών σχημάτων</a:t>
            </a:r>
          </a:p>
          <a:p>
            <a:pPr eaLnBrk="1" hangingPunct="1">
              <a:spcBef>
                <a:spcPct val="0"/>
              </a:spcBef>
              <a:spcAft>
                <a:spcPts val="600"/>
              </a:spcAft>
              <a:buFontTx/>
              <a:buChar char="•"/>
            </a:pPr>
            <a:r>
              <a:rPr lang="el-GR" b="1" smtClean="0"/>
              <a:t>χρήση</a:t>
            </a:r>
            <a:r>
              <a:rPr lang="el-GR" smtClean="0"/>
              <a:t> κατάλληλου συμβολισμού για απλές γεωμετρικές έννοιες</a:t>
            </a:r>
          </a:p>
          <a:p>
            <a:pPr eaLnBrk="1" hangingPunct="1">
              <a:spcBef>
                <a:spcPct val="0"/>
              </a:spcBef>
              <a:spcAft>
                <a:spcPts val="600"/>
              </a:spcAft>
              <a:buFontTx/>
              <a:buChar char="•"/>
            </a:pPr>
            <a:r>
              <a:rPr lang="el-GR" b="1" smtClean="0"/>
              <a:t>εκμάθηση</a:t>
            </a:r>
            <a:r>
              <a:rPr lang="el-GR" smtClean="0"/>
              <a:t> δεξιοτήτων που αφορούν σε όργανα μέτρησης &amp; γεωμετρικών κατασκευών</a:t>
            </a:r>
          </a:p>
          <a:p>
            <a:pPr eaLnBrk="1" hangingPunct="1">
              <a:spcBef>
                <a:spcPct val="0"/>
              </a:spcBef>
              <a:spcAft>
                <a:spcPts val="600"/>
              </a:spcAft>
              <a:buFontTx/>
              <a:buChar char="•"/>
            </a:pPr>
            <a:r>
              <a:rPr lang="el-GR" b="1" smtClean="0"/>
              <a:t>χρήση</a:t>
            </a:r>
            <a:r>
              <a:rPr lang="el-GR" smtClean="0"/>
              <a:t> τύπων </a:t>
            </a:r>
          </a:p>
          <a:p>
            <a:pPr eaLnBrk="1" hangingPunct="1">
              <a:spcBef>
                <a:spcPct val="0"/>
              </a:spcBef>
              <a:spcAft>
                <a:spcPts val="600"/>
              </a:spcAft>
              <a:buFontTx/>
              <a:buChar char="•"/>
            </a:pPr>
            <a:r>
              <a:rPr lang="el-GR" b="1" smtClean="0"/>
              <a:t>ξεκομμένες</a:t>
            </a:r>
            <a:r>
              <a:rPr lang="el-GR" smtClean="0"/>
              <a:t> έννοιες κύρια μέσω των ορισμών (τι είναι το τετράγωνο;)</a:t>
            </a:r>
          </a:p>
          <a:p>
            <a:pPr eaLnBrk="1" hangingPunct="1">
              <a:spcBef>
                <a:spcPct val="0"/>
              </a:spcBef>
              <a:spcAft>
                <a:spcPts val="600"/>
              </a:spcAft>
              <a:buFontTx/>
              <a:buChar char="•"/>
            </a:pPr>
            <a:r>
              <a:rPr lang="el-GR" b="1" smtClean="0"/>
              <a:t>όχι συστηματική </a:t>
            </a:r>
            <a:r>
              <a:rPr lang="el-GR" smtClean="0"/>
              <a:t>εξέλιξη προς υψηλότερα επίπεδα σκέψης (μελέτη ιδιοτήτων, συμπερίληψη σε κλάσεις, ταξινόμηση κλάσεων)</a:t>
            </a:r>
          </a:p>
          <a:p>
            <a:pPr eaLnBrk="1" hangingPunct="1">
              <a:spcBef>
                <a:spcPct val="0"/>
              </a:spcBef>
            </a:pPr>
            <a:endParaRPr lang="en-US" smtClean="0"/>
          </a:p>
        </p:txBody>
      </p:sp>
      <p:sp>
        <p:nvSpPr>
          <p:cNvPr id="39939" name="Slide Number Placeholder 3"/>
          <p:cNvSpPr>
            <a:spLocks noGrp="1"/>
          </p:cNvSpPr>
          <p:nvPr>
            <p:ph type="sldNum" sz="quarter" idx="5"/>
          </p:nvPr>
        </p:nvSpPr>
        <p:spPr bwMode="auto">
          <a:noFill/>
          <a:ln>
            <a:miter lim="800000"/>
            <a:headEnd/>
            <a:tailEnd/>
          </a:ln>
        </p:spPr>
        <p:txBody>
          <a:bodyPr/>
          <a:lstStyle/>
          <a:p>
            <a:fld id="{F937397B-197A-4F98-8277-82E1A9F2BA7F}" type="slidenum">
              <a:rPr lang="en-US"/>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p:cNvSpPr>
          <p:nvPr>
            <p:ph type="sldImg"/>
          </p:nvPr>
        </p:nvSpPr>
        <p:spPr bwMode="auto">
          <a:noFill/>
          <a:ln>
            <a:solidFill>
              <a:srgbClr val="000000"/>
            </a:solidFill>
            <a:miter lim="800000"/>
            <a:headEnd/>
            <a:tailEnd/>
          </a:ln>
        </p:spPr>
      </p:sp>
      <p:sp>
        <p:nvSpPr>
          <p:cNvPr id="4198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1987" name="Slide Number Placeholder 3"/>
          <p:cNvSpPr>
            <a:spLocks noGrp="1"/>
          </p:cNvSpPr>
          <p:nvPr>
            <p:ph type="sldNum" sz="quarter" idx="5"/>
          </p:nvPr>
        </p:nvSpPr>
        <p:spPr bwMode="auto">
          <a:noFill/>
          <a:ln>
            <a:miter lim="800000"/>
            <a:headEnd/>
            <a:tailEnd/>
          </a:ln>
        </p:spPr>
        <p:txBody>
          <a:bodyPr/>
          <a:lstStyle/>
          <a:p>
            <a:fld id="{FC42EB46-7F00-44DB-AB28-5D2234B2F99B}" type="slidenum">
              <a:rPr lang="en-US"/>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bwMode="auto">
          <a:noFill/>
          <a:ln>
            <a:solidFill>
              <a:srgbClr val="000000"/>
            </a:solidFill>
            <a:miter lim="800000"/>
            <a:headEnd/>
            <a:tailEnd/>
          </a:ln>
        </p:spPr>
      </p:sp>
      <p:sp>
        <p:nvSpPr>
          <p:cNvPr id="4403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Το </a:t>
            </a:r>
            <a:r>
              <a:rPr lang="el-GR" b="1" smtClean="0"/>
              <a:t>περιεχόμενο της Γεωμετρίας </a:t>
            </a:r>
            <a:r>
              <a:rPr lang="el-GR" smtClean="0"/>
              <a:t>που αναπτύσσεται στο Δημοτικό αποτελεί αυτό που θα ονομάζαμε </a:t>
            </a:r>
            <a:r>
              <a:rPr lang="el-GR" b="1" i="1" smtClean="0"/>
              <a:t>μη τυπική Γεωμετρία</a:t>
            </a:r>
            <a:r>
              <a:rPr lang="el-GR" smtClean="0"/>
              <a:t>. </a:t>
            </a:r>
            <a:endParaRPr lang="en-US" smtClean="0"/>
          </a:p>
          <a:p>
            <a:pPr eaLnBrk="1" hangingPunct="1">
              <a:spcBef>
                <a:spcPct val="0"/>
              </a:spcBef>
            </a:pPr>
            <a:endParaRPr lang="el-GR" smtClean="0"/>
          </a:p>
          <a:p>
            <a:pPr eaLnBrk="1" hangingPunct="1">
              <a:spcBef>
                <a:spcPct val="0"/>
              </a:spcBef>
            </a:pPr>
            <a:r>
              <a:rPr lang="el-GR" smtClean="0"/>
              <a:t>Στο δημοτικό σχολείο ο χαρακτηρισμός της γεωμετρίας ως μη τυπικής δεν συνεπάγεται ότι αυτή είναι και απαραίτητα απλοϊκή χωρίς διερεύνηση και εμβάθυνση...</a:t>
            </a:r>
          </a:p>
          <a:p>
            <a:pPr eaLnBrk="1" hangingPunct="1">
              <a:spcBef>
                <a:spcPct val="0"/>
              </a:spcBef>
            </a:pPr>
            <a:endParaRPr lang="el-GR" smtClean="0"/>
          </a:p>
          <a:p>
            <a:pPr eaLnBrk="1" hangingPunct="1">
              <a:spcBef>
                <a:spcPct val="0"/>
              </a:spcBef>
            </a:pPr>
            <a:r>
              <a:rPr lang="el-GR" smtClean="0"/>
              <a:t>Μας ενδιαφέρει η ανάπτυξη από το νηπιαγωγείο συλλογισμών των εξής τύπων: </a:t>
            </a:r>
            <a:r>
              <a:rPr lang="el-GR" b="1" i="1" smtClean="0"/>
              <a:t>χωρικού</a:t>
            </a:r>
            <a:r>
              <a:rPr lang="el-GR" smtClean="0"/>
              <a:t>, </a:t>
            </a:r>
            <a:r>
              <a:rPr lang="el-GR" b="1" i="1" smtClean="0"/>
              <a:t>γεωμετρικού</a:t>
            </a:r>
            <a:r>
              <a:rPr lang="el-GR" smtClean="0"/>
              <a:t> και </a:t>
            </a:r>
            <a:r>
              <a:rPr lang="el-GR" b="1" i="1" smtClean="0"/>
              <a:t>οπτικοποιημένου</a:t>
            </a:r>
            <a:r>
              <a:rPr lang="el-GR" smtClean="0"/>
              <a:t> </a:t>
            </a:r>
            <a:r>
              <a:rPr lang="el-GR" b="1" smtClean="0"/>
              <a:t>συλλογισμού</a:t>
            </a:r>
            <a:r>
              <a:rPr lang="el-GR" smtClean="0"/>
              <a:t>.</a:t>
            </a:r>
            <a:r>
              <a:rPr lang="en-US" b="1" smtClean="0"/>
              <a:t> </a:t>
            </a:r>
          </a:p>
        </p:txBody>
      </p:sp>
      <p:sp>
        <p:nvSpPr>
          <p:cNvPr id="44035" name="Slide Number Placeholder 3"/>
          <p:cNvSpPr>
            <a:spLocks noGrp="1"/>
          </p:cNvSpPr>
          <p:nvPr>
            <p:ph type="sldNum" sz="quarter" idx="5"/>
          </p:nvPr>
        </p:nvSpPr>
        <p:spPr bwMode="auto">
          <a:noFill/>
          <a:ln>
            <a:miter lim="800000"/>
            <a:headEnd/>
            <a:tailEnd/>
          </a:ln>
        </p:spPr>
        <p:txBody>
          <a:bodyPr/>
          <a:lstStyle/>
          <a:p>
            <a:fld id="{0DF07B1E-3110-4885-A1CB-9E6FE0BEEC45}" type="slidenum">
              <a:rPr lang="en-US"/>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p:cNvSpPr>
          <p:nvPr>
            <p:ph type="sldImg"/>
          </p:nvPr>
        </p:nvSpPr>
        <p:spPr bwMode="auto">
          <a:noFill/>
          <a:ln>
            <a:solidFill>
              <a:srgbClr val="000000"/>
            </a:solidFill>
            <a:miter lim="800000"/>
            <a:headEnd/>
            <a:tailEnd/>
          </a:ln>
        </p:spPr>
      </p:sp>
      <p:sp>
        <p:nvSpPr>
          <p:cNvPr id="4608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Ο </a:t>
            </a:r>
            <a:r>
              <a:rPr lang="el-GR" b="1" i="1" smtClean="0"/>
              <a:t>χωρικός συλλογισμός</a:t>
            </a:r>
            <a:r>
              <a:rPr lang="el-GR" b="1" smtClean="0"/>
              <a:t> </a:t>
            </a:r>
            <a:r>
              <a:rPr lang="el-GR" smtClean="0"/>
              <a:t>είναι η διαδικασία με τη βοήθεια της οποίας σχηματίζουμε </a:t>
            </a:r>
            <a:r>
              <a:rPr lang="el-GR" b="1" smtClean="0"/>
              <a:t>ιδέες για τις ιδιότητες και τις σχέσεις στο χώρο</a:t>
            </a:r>
            <a:r>
              <a:rPr lang="el-GR" smtClean="0"/>
              <a:t>. Αυτές τις ιδέες μπορούμε να τις αποδώσουμε μέσα από πραγματικές ή νοερές εικόνες, και να τις διαχειριστούμε για την αντιμετώπιση πραγματικών ή θεωρητικών καταστάσεων. </a:t>
            </a:r>
          </a:p>
          <a:p>
            <a:pPr eaLnBrk="1" hangingPunct="1">
              <a:spcBef>
                <a:spcPct val="0"/>
              </a:spcBef>
            </a:pPr>
            <a:endParaRPr lang="el-GR" smtClean="0"/>
          </a:p>
          <a:p>
            <a:pPr eaLnBrk="1" hangingPunct="1">
              <a:spcBef>
                <a:spcPct val="0"/>
              </a:spcBef>
            </a:pPr>
            <a:r>
              <a:rPr lang="el-GR" smtClean="0"/>
              <a:t>Ο χωρικός συλλογισμός περιλαμβάνει την </a:t>
            </a:r>
            <a:r>
              <a:rPr lang="el-GR" b="1" smtClean="0"/>
              <a:t>αντίληψη</a:t>
            </a:r>
            <a:r>
              <a:rPr lang="el-GR" smtClean="0"/>
              <a:t>, </a:t>
            </a:r>
            <a:r>
              <a:rPr lang="el-GR" b="1" smtClean="0"/>
              <a:t>κατανόηση</a:t>
            </a:r>
            <a:r>
              <a:rPr lang="el-GR" smtClean="0"/>
              <a:t> και </a:t>
            </a:r>
            <a:r>
              <a:rPr lang="el-GR" b="1" smtClean="0"/>
              <a:t>παράσταση θέσεων</a:t>
            </a:r>
            <a:r>
              <a:rPr lang="el-GR" smtClean="0"/>
              <a:t>, </a:t>
            </a:r>
            <a:r>
              <a:rPr lang="el-GR" b="1" smtClean="0"/>
              <a:t>αμοιβαίων σχέσεων</a:t>
            </a:r>
            <a:r>
              <a:rPr lang="el-GR" smtClean="0"/>
              <a:t>, </a:t>
            </a:r>
            <a:r>
              <a:rPr lang="el-GR" b="1" smtClean="0"/>
              <a:t>διευθύνσεων</a:t>
            </a:r>
            <a:r>
              <a:rPr lang="el-GR" smtClean="0"/>
              <a:t> και </a:t>
            </a:r>
            <a:r>
              <a:rPr lang="el-GR" b="1" smtClean="0"/>
              <a:t>διαδρομών</a:t>
            </a:r>
            <a:r>
              <a:rPr lang="el-GR" smtClean="0"/>
              <a:t> μέσα στο χώρο όπως και γενικότερα τη διαχείριση κάθε χωρικής πληροφορίας και των μετασχηματισμών της.</a:t>
            </a:r>
          </a:p>
          <a:p>
            <a:pPr eaLnBrk="1" hangingPunct="1">
              <a:spcBef>
                <a:spcPct val="0"/>
              </a:spcBef>
            </a:pPr>
            <a:endParaRPr lang="el-GR" smtClean="0"/>
          </a:p>
          <a:p>
            <a:pPr eaLnBrk="1" hangingPunct="1">
              <a:spcBef>
                <a:spcPct val="0"/>
              </a:spcBef>
            </a:pPr>
            <a:r>
              <a:rPr lang="en-US" smtClean="0"/>
              <a:t>Ladybug Maze</a:t>
            </a:r>
          </a:p>
          <a:p>
            <a:pPr eaLnBrk="1" hangingPunct="1">
              <a:spcBef>
                <a:spcPct val="0"/>
              </a:spcBef>
            </a:pPr>
            <a:endParaRPr lang="en-US" smtClean="0"/>
          </a:p>
        </p:txBody>
      </p:sp>
      <p:sp>
        <p:nvSpPr>
          <p:cNvPr id="46083" name="Slide Number Placeholder 3"/>
          <p:cNvSpPr>
            <a:spLocks noGrp="1"/>
          </p:cNvSpPr>
          <p:nvPr>
            <p:ph type="sldNum" sz="quarter" idx="5"/>
          </p:nvPr>
        </p:nvSpPr>
        <p:spPr bwMode="auto">
          <a:noFill/>
          <a:ln>
            <a:miter lim="800000"/>
            <a:headEnd/>
            <a:tailEnd/>
          </a:ln>
        </p:spPr>
        <p:txBody>
          <a:bodyPr/>
          <a:lstStyle/>
          <a:p>
            <a:fld id="{DF0062B0-6C79-423A-A6C6-9ECA0337E8FC}" type="slidenum">
              <a:rPr lang="en-US"/>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p:cNvSpPr>
          <p:nvPr>
            <p:ph type="sldImg"/>
          </p:nvPr>
        </p:nvSpPr>
        <p:spPr bwMode="auto">
          <a:noFill/>
          <a:ln>
            <a:solidFill>
              <a:srgbClr val="000000"/>
            </a:solidFill>
            <a:miter lim="800000"/>
            <a:headEnd/>
            <a:tailEnd/>
          </a:ln>
        </p:spPr>
      </p:sp>
      <p:sp>
        <p:nvSpPr>
          <p:cNvPr id="481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8131" name="Slide Number Placeholder 3"/>
          <p:cNvSpPr>
            <a:spLocks noGrp="1"/>
          </p:cNvSpPr>
          <p:nvPr>
            <p:ph type="sldNum" sz="quarter" idx="5"/>
          </p:nvPr>
        </p:nvSpPr>
        <p:spPr bwMode="auto">
          <a:noFill/>
          <a:ln>
            <a:miter lim="800000"/>
            <a:headEnd/>
            <a:tailEnd/>
          </a:ln>
        </p:spPr>
        <p:txBody>
          <a:bodyPr/>
          <a:lstStyle/>
          <a:p>
            <a:fld id="{6FB0627D-5B66-493E-931F-25950758F627}" type="slidenum">
              <a:rPr lang="en-US"/>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p:cNvSpPr>
          <p:nvPr>
            <p:ph type="sldImg"/>
          </p:nvPr>
        </p:nvSpPr>
        <p:spPr bwMode="auto">
          <a:noFill/>
          <a:ln>
            <a:solidFill>
              <a:srgbClr val="000000"/>
            </a:solidFill>
            <a:miter lim="800000"/>
            <a:headEnd/>
            <a:tailEnd/>
          </a:ln>
        </p:spPr>
      </p:sp>
      <p:sp>
        <p:nvSpPr>
          <p:cNvPr id="501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0179" name="Slide Number Placeholder 3"/>
          <p:cNvSpPr>
            <a:spLocks noGrp="1"/>
          </p:cNvSpPr>
          <p:nvPr>
            <p:ph type="sldNum" sz="quarter" idx="5"/>
          </p:nvPr>
        </p:nvSpPr>
        <p:spPr bwMode="auto">
          <a:noFill/>
          <a:ln>
            <a:miter lim="800000"/>
            <a:headEnd/>
            <a:tailEnd/>
          </a:ln>
        </p:spPr>
        <p:txBody>
          <a:bodyPr/>
          <a:lstStyle/>
          <a:p>
            <a:fld id="{1B8DAF1F-DA43-46EB-AD2C-4A26262F3570}" type="slidenum">
              <a:rPr lang="en-US"/>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p:cNvSpPr>
          <p:nvPr>
            <p:ph type="sldImg"/>
          </p:nvPr>
        </p:nvSpPr>
        <p:spPr bwMode="auto">
          <a:noFill/>
          <a:ln>
            <a:solidFill>
              <a:srgbClr val="000000"/>
            </a:solidFill>
            <a:miter lim="800000"/>
            <a:headEnd/>
            <a:tailEnd/>
          </a:ln>
        </p:spPr>
      </p:sp>
      <p:sp>
        <p:nvSpPr>
          <p:cNvPr id="522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Ο </a:t>
            </a:r>
            <a:r>
              <a:rPr lang="el-GR" b="1" i="1" smtClean="0"/>
              <a:t>γεωμετρικός συλλογισμός</a:t>
            </a:r>
            <a:r>
              <a:rPr lang="el-GR" smtClean="0"/>
              <a:t> αφορά την οργάνωση και επεξεργασία του χώρου στη βάση του γεωμετρικού μοντέλου. </a:t>
            </a:r>
          </a:p>
          <a:p>
            <a:pPr eaLnBrk="1" hangingPunct="1">
              <a:spcBef>
                <a:spcPct val="0"/>
              </a:spcBef>
            </a:pPr>
            <a:endParaRPr lang="el-GR" smtClean="0"/>
          </a:p>
          <a:p>
            <a:pPr eaLnBrk="1" hangingPunct="1">
              <a:spcBef>
                <a:spcPct val="0"/>
              </a:spcBef>
            </a:pPr>
            <a:r>
              <a:rPr lang="el-GR" smtClean="0"/>
              <a:t>Η ανάπτυξη της γεωμετρικής σκέψης, του γεωμετρικού συλλογισμού, συνδέεται με τη </a:t>
            </a:r>
            <a:r>
              <a:rPr lang="el-GR" b="1" smtClean="0"/>
              <a:t>μετάβαση</a:t>
            </a:r>
            <a:r>
              <a:rPr lang="el-GR" smtClean="0"/>
              <a:t> από μια γενικότερη αντίληψη των γεωμετρικών μορφών με τις </a:t>
            </a:r>
            <a:r>
              <a:rPr lang="el-GR" b="1" smtClean="0"/>
              <a:t>αισθήσεις και την εμπειρία </a:t>
            </a:r>
            <a:r>
              <a:rPr lang="el-GR" smtClean="0"/>
              <a:t>(αισθησιο-κινητική) σε μια κατανόηση των γεωμετρικών σχημάτων με βάση τα </a:t>
            </a:r>
            <a:r>
              <a:rPr lang="el-GR" b="1" smtClean="0"/>
              <a:t>στοιχεία</a:t>
            </a:r>
            <a:r>
              <a:rPr lang="el-GR" smtClean="0"/>
              <a:t> τους, τις </a:t>
            </a:r>
            <a:r>
              <a:rPr lang="el-GR" b="1" smtClean="0"/>
              <a:t>ιδιότητες</a:t>
            </a:r>
            <a:r>
              <a:rPr lang="el-GR" smtClean="0"/>
              <a:t> και τις </a:t>
            </a:r>
            <a:r>
              <a:rPr lang="el-GR" b="1" smtClean="0"/>
              <a:t>μεταξύ τους σχέσεις </a:t>
            </a:r>
            <a:r>
              <a:rPr lang="el-GR" smtClean="0"/>
              <a:t>(αναλυτικο-συνθετική). </a:t>
            </a:r>
          </a:p>
          <a:p>
            <a:pPr eaLnBrk="1" hangingPunct="1">
              <a:spcBef>
                <a:spcPct val="0"/>
              </a:spcBef>
            </a:pPr>
            <a:endParaRPr lang="el-GR" smtClean="0"/>
          </a:p>
          <a:p>
            <a:pPr eaLnBrk="1" hangingPunct="1">
              <a:spcBef>
                <a:spcPct val="0"/>
              </a:spcBef>
            </a:pPr>
            <a:r>
              <a:rPr lang="el-GR" smtClean="0"/>
              <a:t>Η πορεία που ακολουθείται διδακτικά είναι μια σύνδεση μεταξύ οπτικού, λεκτικού και αφηρημένου.</a:t>
            </a:r>
            <a:endParaRPr lang="en-US" smtClean="0"/>
          </a:p>
        </p:txBody>
      </p:sp>
      <p:sp>
        <p:nvSpPr>
          <p:cNvPr id="52227" name="Slide Number Placeholder 3"/>
          <p:cNvSpPr>
            <a:spLocks noGrp="1"/>
          </p:cNvSpPr>
          <p:nvPr>
            <p:ph type="sldNum" sz="quarter" idx="5"/>
          </p:nvPr>
        </p:nvSpPr>
        <p:spPr bwMode="auto">
          <a:noFill/>
          <a:ln>
            <a:miter lim="800000"/>
            <a:headEnd/>
            <a:tailEnd/>
          </a:ln>
        </p:spPr>
        <p:txBody>
          <a:bodyPr/>
          <a:lstStyle/>
          <a:p>
            <a:fld id="{A209B63D-A8A7-4A32-B8C8-6E0ABDDED80D}" type="slidenum">
              <a:rPr lang="en-US"/>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p:cNvSpPr>
          <p:nvPr>
            <p:ph type="sldImg"/>
          </p:nvPr>
        </p:nvSpPr>
        <p:spPr bwMode="auto">
          <a:noFill/>
          <a:ln>
            <a:solidFill>
              <a:srgbClr val="000000"/>
            </a:solidFill>
            <a:miter lim="800000"/>
            <a:headEnd/>
            <a:tailEnd/>
          </a:ln>
        </p:spPr>
      </p:sp>
      <p:sp>
        <p:nvSpPr>
          <p:cNvPr id="5427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4275" name="Slide Number Placeholder 3"/>
          <p:cNvSpPr>
            <a:spLocks noGrp="1"/>
          </p:cNvSpPr>
          <p:nvPr>
            <p:ph type="sldNum" sz="quarter" idx="5"/>
          </p:nvPr>
        </p:nvSpPr>
        <p:spPr bwMode="auto">
          <a:noFill/>
          <a:ln>
            <a:miter lim="800000"/>
            <a:headEnd/>
            <a:tailEnd/>
          </a:ln>
        </p:spPr>
        <p:txBody>
          <a:bodyPr/>
          <a:lstStyle/>
          <a:p>
            <a:fld id="{CE030FF6-2D46-4364-BB9F-DAF398350F5E}" type="slidenum">
              <a:rPr lang="en-US"/>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p:cNvSpPr>
          <p:nvPr>
            <p:ph type="sldImg"/>
          </p:nvPr>
        </p:nvSpPr>
        <p:spPr bwMode="auto">
          <a:noFill/>
          <a:ln>
            <a:solidFill>
              <a:srgbClr val="000000"/>
            </a:solidFill>
            <a:miter lim="800000"/>
            <a:headEnd/>
            <a:tailEnd/>
          </a:ln>
        </p:spPr>
      </p:sp>
      <p:sp>
        <p:nvSpPr>
          <p:cNvPr id="5632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56323" name="Slide Number Placeholder 3"/>
          <p:cNvSpPr>
            <a:spLocks noGrp="1"/>
          </p:cNvSpPr>
          <p:nvPr>
            <p:ph type="sldNum" sz="quarter" idx="5"/>
          </p:nvPr>
        </p:nvSpPr>
        <p:spPr bwMode="auto">
          <a:noFill/>
          <a:ln>
            <a:miter lim="800000"/>
            <a:headEnd/>
            <a:tailEnd/>
          </a:ln>
        </p:spPr>
        <p:txBody>
          <a:bodyPr/>
          <a:lstStyle/>
          <a:p>
            <a:fld id="{42E734F6-B692-4D5D-AF49-0E766B60B41E}" type="slidenum">
              <a:rPr lang="en-US"/>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p:cNvSpPr>
          <p:nvPr>
            <p:ph type="sldImg"/>
          </p:nvPr>
        </p:nvSpPr>
        <p:spPr bwMode="auto">
          <a:noFill/>
          <a:ln>
            <a:solidFill>
              <a:srgbClr val="000000"/>
            </a:solidFill>
            <a:miter lim="800000"/>
            <a:headEnd/>
            <a:tailEnd/>
          </a:ln>
        </p:spPr>
      </p:sp>
      <p:sp>
        <p:nvSpPr>
          <p:cNvPr id="5837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Η ανάπτυξη τόσο του χωρικού όσο και του γεωμετρικού συλλογισμού συνδέονται στενά με την </a:t>
            </a:r>
            <a:r>
              <a:rPr lang="el-GR" b="1" i="1" smtClean="0"/>
              <a:t>οπτικοποίηση</a:t>
            </a:r>
            <a:r>
              <a:rPr lang="el-GR" b="1" smtClean="0"/>
              <a:t> ή </a:t>
            </a:r>
            <a:r>
              <a:rPr lang="el-GR" b="1" i="1" smtClean="0"/>
              <a:t>οπτικοποιημένη σκέψη</a:t>
            </a:r>
            <a:r>
              <a:rPr lang="el-GR" smtClean="0"/>
              <a:t> </a:t>
            </a:r>
            <a:r>
              <a:rPr lang="el-GR" b="1" i="1" smtClean="0"/>
              <a:t>ή οπρτικοποιημένο συλλογισμός.</a:t>
            </a:r>
            <a:endParaRPr lang="el-GR" smtClean="0"/>
          </a:p>
          <a:p>
            <a:pPr eaLnBrk="1" hangingPunct="1">
              <a:spcBef>
                <a:spcPct val="0"/>
              </a:spcBef>
            </a:pPr>
            <a:endParaRPr lang="el-GR" smtClean="0"/>
          </a:p>
          <a:p>
            <a:pPr eaLnBrk="1" hangingPunct="1">
              <a:spcBef>
                <a:spcPct val="0"/>
              </a:spcBef>
            </a:pPr>
            <a:r>
              <a:rPr lang="el-GR" smtClean="0"/>
              <a:t>Οπτικές πληροφορίες που συλλέγουμε από την επαφή με το χώρο και τα αντικείμενα μέσα σε αυτόν, Απεικονίζονται σε νοερές εικόνες, αρχικά απλές και στατικές και στη συνέχεια πιο σύνθετες και δυναμικές. </a:t>
            </a:r>
          </a:p>
          <a:p>
            <a:pPr eaLnBrk="1" hangingPunct="1">
              <a:spcBef>
                <a:spcPct val="0"/>
              </a:spcBef>
            </a:pPr>
            <a:endParaRPr lang="el-GR" smtClean="0"/>
          </a:p>
          <a:p>
            <a:pPr eaLnBrk="1" hangingPunct="1">
              <a:spcBef>
                <a:spcPct val="0"/>
              </a:spcBef>
            </a:pPr>
            <a:r>
              <a:rPr lang="el-GR" smtClean="0"/>
              <a:t>Η </a:t>
            </a:r>
            <a:r>
              <a:rPr lang="el-GR" i="1" smtClean="0"/>
              <a:t>οπτικοποιημένη σκέψη</a:t>
            </a:r>
            <a:r>
              <a:rPr lang="el-GR" smtClean="0"/>
              <a:t>, </a:t>
            </a:r>
            <a:r>
              <a:rPr lang="el-GR" b="1" smtClean="0"/>
              <a:t>μια σκέψη δηλαδή μέσω οπτικών εικόνων</a:t>
            </a:r>
            <a:r>
              <a:rPr lang="el-GR" smtClean="0"/>
              <a:t>, εκφράζει την ικανότητα των μαθητριών και των μαθητών να ερμηνεύουν </a:t>
            </a:r>
            <a:r>
              <a:rPr lang="el-GR" i="1" smtClean="0"/>
              <a:t>διαφορετικές παραστάσεις</a:t>
            </a:r>
            <a:r>
              <a:rPr lang="el-GR" smtClean="0"/>
              <a:t> αντικειμένων ή καταστάσεων, ή να τις αντιλαμβάνονται από διαφορετικές οπτικές γωνίες, όπως επίσης να δημιουργούν νοερές εικόνες για αντικείμενα ή καταστάσεις που βρίσκονται έξω από το οπτικό τους πεδίο (για γεωμετρικές ή άλλες χωρικές πληροφορίες) και να τις  επεξεργάζονται νοερά ( πχ. περιστρέφουν νοερά ένα αντικείμενο). </a:t>
            </a:r>
            <a:endParaRPr lang="en-US" smtClean="0"/>
          </a:p>
        </p:txBody>
      </p:sp>
      <p:sp>
        <p:nvSpPr>
          <p:cNvPr id="58371" name="Slide Number Placeholder 3"/>
          <p:cNvSpPr>
            <a:spLocks noGrp="1"/>
          </p:cNvSpPr>
          <p:nvPr>
            <p:ph type="sldNum" sz="quarter" idx="5"/>
          </p:nvPr>
        </p:nvSpPr>
        <p:spPr bwMode="auto">
          <a:noFill/>
          <a:ln>
            <a:miter lim="800000"/>
            <a:headEnd/>
            <a:tailEnd/>
          </a:ln>
        </p:spPr>
        <p:txBody>
          <a:bodyPr/>
          <a:lstStyle/>
          <a:p>
            <a:fld id="{017B5B20-A7BA-4998-BE56-5A9F8365B7D7}" type="slidenum">
              <a:rPr lang="en-US"/>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a:lstStyle/>
          <a:p>
            <a:fld id="{2C34BE99-1C33-4194-94E2-74D7A64E729D}" type="slidenum">
              <a:rPr lang="en-US"/>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bwMode="auto">
          <a:noFill/>
          <a:ln>
            <a:solidFill>
              <a:srgbClr val="000000"/>
            </a:solidFill>
            <a:miter lim="800000"/>
            <a:headEnd/>
            <a:tailEnd/>
          </a:ln>
        </p:spPr>
      </p:sp>
      <p:sp>
        <p:nvSpPr>
          <p:cNvPr id="6041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0419" name="Slide Number Placeholder 3"/>
          <p:cNvSpPr>
            <a:spLocks noGrp="1"/>
          </p:cNvSpPr>
          <p:nvPr>
            <p:ph type="sldNum" sz="quarter" idx="5"/>
          </p:nvPr>
        </p:nvSpPr>
        <p:spPr bwMode="auto">
          <a:noFill/>
          <a:ln>
            <a:miter lim="800000"/>
            <a:headEnd/>
            <a:tailEnd/>
          </a:ln>
        </p:spPr>
        <p:txBody>
          <a:bodyPr/>
          <a:lstStyle/>
          <a:p>
            <a:fld id="{47E8FB6E-E34C-4DBC-BE15-978D43238010}" type="slidenum">
              <a:rPr lang="en-US"/>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bwMode="auto">
          <a:noFill/>
          <a:ln>
            <a:solidFill>
              <a:srgbClr val="000000"/>
            </a:solidFill>
            <a:miter lim="800000"/>
            <a:headEnd/>
            <a:tailEnd/>
          </a:ln>
        </p:spPr>
      </p:sp>
      <p:sp>
        <p:nvSpPr>
          <p:cNvPr id="6246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2467" name="Slide Number Placeholder 3"/>
          <p:cNvSpPr>
            <a:spLocks noGrp="1"/>
          </p:cNvSpPr>
          <p:nvPr>
            <p:ph type="sldNum" sz="quarter" idx="5"/>
          </p:nvPr>
        </p:nvSpPr>
        <p:spPr bwMode="auto">
          <a:noFill/>
          <a:ln>
            <a:miter lim="800000"/>
            <a:headEnd/>
            <a:tailEnd/>
          </a:ln>
        </p:spPr>
        <p:txBody>
          <a:bodyPr/>
          <a:lstStyle/>
          <a:p>
            <a:fld id="{DA4D5D47-1B0D-46C6-AF1F-6733332E46E1}" type="slidenum">
              <a:rPr lang="en-US"/>
              <a:pPr/>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Slide Image Placeholder 1"/>
          <p:cNvSpPr>
            <a:spLocks noGrp="1" noRot="1" noChangeAspect="1"/>
          </p:cNvSpPr>
          <p:nvPr>
            <p:ph type="sldImg"/>
          </p:nvPr>
        </p:nvSpPr>
        <p:spPr bwMode="auto">
          <a:noFill/>
          <a:ln>
            <a:solidFill>
              <a:srgbClr val="000000"/>
            </a:solidFill>
            <a:miter lim="800000"/>
            <a:headEnd/>
            <a:tailEnd/>
          </a:ln>
        </p:spPr>
      </p:sp>
      <p:sp>
        <p:nvSpPr>
          <p:cNvPr id="645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b="1" smtClean="0"/>
              <a:t>Νήμα 1: Προσανατολισμός στον  χώρο</a:t>
            </a:r>
            <a:r>
              <a:rPr lang="en-US" smtClean="0"/>
              <a:t> </a:t>
            </a:r>
            <a:endParaRPr lang="el-GR" smtClean="0"/>
          </a:p>
          <a:p>
            <a:pPr eaLnBrk="1" hangingPunct="1">
              <a:spcBef>
                <a:spcPct val="0"/>
              </a:spcBef>
            </a:pPr>
            <a:r>
              <a:rPr lang="el-GR" smtClean="0"/>
              <a:t>Θέσεις, διευθύνσεις και διαδρομές σε χάρτες</a:t>
            </a:r>
            <a:endParaRPr lang="en-US" smtClean="0"/>
          </a:p>
          <a:p>
            <a:pPr eaLnBrk="1" hangingPunct="1">
              <a:spcBef>
                <a:spcPct val="0"/>
              </a:spcBef>
            </a:pPr>
            <a:r>
              <a:rPr lang="el-GR" smtClean="0"/>
              <a:t>Δόμηση του χώρου, επικαλύψεις και συντεταγμένες</a:t>
            </a:r>
          </a:p>
          <a:p>
            <a:pPr eaLnBrk="1" hangingPunct="1">
              <a:spcBef>
                <a:spcPct val="0"/>
              </a:spcBef>
            </a:pPr>
            <a:r>
              <a:rPr lang="el-GR" smtClean="0"/>
              <a:t>Ανάγνωση και δημιουργία χαρτών</a:t>
            </a:r>
          </a:p>
          <a:p>
            <a:pPr eaLnBrk="1" hangingPunct="1">
              <a:spcBef>
                <a:spcPct val="0"/>
              </a:spcBef>
            </a:pPr>
            <a:endParaRPr lang="el-GR" smtClean="0"/>
          </a:p>
          <a:p>
            <a:pPr eaLnBrk="1" hangingPunct="1">
              <a:spcBef>
                <a:spcPct val="0"/>
              </a:spcBef>
            </a:pPr>
            <a:r>
              <a:rPr lang="el-GR" b="1" smtClean="0"/>
              <a:t>Νήμα 2: Γεωμετρικά σχήματα</a:t>
            </a:r>
            <a:r>
              <a:rPr lang="en-US" smtClean="0"/>
              <a:t> </a:t>
            </a:r>
            <a:endParaRPr lang="el-GR" smtClean="0"/>
          </a:p>
          <a:p>
            <a:pPr eaLnBrk="1" hangingPunct="1">
              <a:spcBef>
                <a:spcPct val="0"/>
              </a:spcBef>
            </a:pPr>
            <a:r>
              <a:rPr lang="el-GR" smtClean="0"/>
              <a:t>Αναγνώριση, ονομασία και ταξινόμηση γεωμετρικών σχημάτων και στερεών</a:t>
            </a:r>
            <a:endParaRPr lang="en-US" smtClean="0"/>
          </a:p>
          <a:p>
            <a:pPr eaLnBrk="1" hangingPunct="1">
              <a:spcBef>
                <a:spcPct val="0"/>
              </a:spcBef>
            </a:pPr>
            <a:r>
              <a:rPr lang="el-GR" smtClean="0"/>
              <a:t>Ανάλυση γεωμετρικών σχημάτων και στερεών σε στοιχεία και ιδιότητες </a:t>
            </a:r>
            <a:endParaRPr lang="en-US" smtClean="0"/>
          </a:p>
          <a:p>
            <a:pPr eaLnBrk="1" hangingPunct="1">
              <a:spcBef>
                <a:spcPct val="0"/>
              </a:spcBef>
            </a:pPr>
            <a:r>
              <a:rPr lang="el-GR" smtClean="0"/>
              <a:t>Κατασκευές και σχεδιασμός γεωμετρικών σχημάτων και στερεών</a:t>
            </a:r>
            <a:endParaRPr lang="en-US" smtClean="0"/>
          </a:p>
          <a:p>
            <a:pPr eaLnBrk="1" hangingPunct="1">
              <a:spcBef>
                <a:spcPct val="0"/>
              </a:spcBef>
            </a:pPr>
            <a:r>
              <a:rPr lang="el-GR" smtClean="0"/>
              <a:t>Σύνδεση μεταξύ γεωμετρικών σχημάτων και στερεών</a:t>
            </a:r>
            <a:endParaRPr lang="en-US" smtClean="0"/>
          </a:p>
          <a:p>
            <a:pPr eaLnBrk="1" hangingPunct="1">
              <a:spcBef>
                <a:spcPct val="0"/>
              </a:spcBef>
            </a:pPr>
            <a:r>
              <a:rPr lang="el-GR" smtClean="0"/>
              <a:t>Ανάλυση ή σύνθεση γεωμετρικών σχημάτων και στερεών σε άλλα σχήματα ή μέρη</a:t>
            </a:r>
          </a:p>
          <a:p>
            <a:pPr eaLnBrk="1" hangingPunct="1">
              <a:spcBef>
                <a:spcPct val="0"/>
              </a:spcBef>
            </a:pPr>
            <a:endParaRPr lang="el-GR" smtClean="0"/>
          </a:p>
          <a:p>
            <a:pPr eaLnBrk="1" hangingPunct="1">
              <a:spcBef>
                <a:spcPct val="0"/>
              </a:spcBef>
            </a:pPr>
            <a:r>
              <a:rPr lang="el-GR" b="1" smtClean="0"/>
              <a:t>Νήμα 3: Μετασχηματισμοί και συμμετρία</a:t>
            </a:r>
            <a:endParaRPr lang="el-GR" b="1" i="1" smtClean="0"/>
          </a:p>
          <a:p>
            <a:pPr eaLnBrk="1" hangingPunct="1">
              <a:spcBef>
                <a:spcPct val="0"/>
              </a:spcBef>
            </a:pPr>
            <a:r>
              <a:rPr lang="el-GR" smtClean="0"/>
              <a:t>Μετατόπιση, στροφή και ανάκλαση</a:t>
            </a:r>
            <a:endParaRPr lang="en-US" smtClean="0"/>
          </a:p>
          <a:p>
            <a:pPr eaLnBrk="1" hangingPunct="1">
              <a:spcBef>
                <a:spcPct val="0"/>
              </a:spcBef>
            </a:pPr>
            <a:r>
              <a:rPr lang="el-GR" smtClean="0"/>
              <a:t>Αξονική συμμετρία</a:t>
            </a:r>
            <a:endParaRPr lang="en-US" smtClean="0"/>
          </a:p>
          <a:p>
            <a:pPr eaLnBrk="1" hangingPunct="1">
              <a:spcBef>
                <a:spcPct val="0"/>
              </a:spcBef>
            </a:pPr>
            <a:r>
              <a:rPr lang="el-GR" smtClean="0"/>
              <a:t>Κεντρική συμμετρία</a:t>
            </a:r>
            <a:endParaRPr lang="en-US" smtClean="0"/>
          </a:p>
          <a:p>
            <a:pPr eaLnBrk="1" hangingPunct="1">
              <a:spcBef>
                <a:spcPct val="0"/>
              </a:spcBef>
            </a:pPr>
            <a:r>
              <a:rPr lang="el-GR" smtClean="0"/>
              <a:t>Ομοιότητα (μεγέθυνση, σμίκρυνση, κλίμακες)</a:t>
            </a:r>
          </a:p>
          <a:p>
            <a:pPr eaLnBrk="1" hangingPunct="1">
              <a:spcBef>
                <a:spcPct val="0"/>
              </a:spcBef>
            </a:pPr>
            <a:r>
              <a:rPr lang="el-GR" smtClean="0"/>
              <a:t>Επικαλύψεις επιφανειών και μοτίβα</a:t>
            </a:r>
            <a:r>
              <a:rPr lang="en-US" smtClean="0"/>
              <a:t> </a:t>
            </a:r>
            <a:endParaRPr lang="el-GR" b="1" smtClean="0"/>
          </a:p>
          <a:p>
            <a:pPr eaLnBrk="1" hangingPunct="1">
              <a:spcBef>
                <a:spcPct val="0"/>
              </a:spcBef>
            </a:pPr>
            <a:endParaRPr lang="el-GR" b="1" smtClean="0"/>
          </a:p>
          <a:p>
            <a:pPr eaLnBrk="1" hangingPunct="1">
              <a:spcBef>
                <a:spcPct val="0"/>
              </a:spcBef>
            </a:pPr>
            <a:r>
              <a:rPr lang="el-GR" b="1" smtClean="0"/>
              <a:t>Νήμα 4: Οπτικοποίηση και χωρικός συλλογισμός</a:t>
            </a:r>
          </a:p>
          <a:p>
            <a:pPr eaLnBrk="1" hangingPunct="1">
              <a:spcBef>
                <a:spcPct val="0"/>
              </a:spcBef>
            </a:pPr>
            <a:r>
              <a:rPr lang="el-GR" smtClean="0"/>
              <a:t>Αναγνώριση και αναπαράσταση διαφορετικών οπτικών γωνιών αντικειμένων και καταστάσεων</a:t>
            </a:r>
            <a:endParaRPr lang="en-US" smtClean="0"/>
          </a:p>
          <a:p>
            <a:pPr eaLnBrk="1" hangingPunct="1">
              <a:spcBef>
                <a:spcPct val="0"/>
              </a:spcBef>
            </a:pPr>
            <a:r>
              <a:rPr lang="el-GR" smtClean="0"/>
              <a:t>Δημιουργία οπτικοποιήσεων για τη διαχείριση σχημάτων, διευθύνσεων και θέσεων </a:t>
            </a:r>
            <a:endParaRPr lang="en-US" smtClean="0"/>
          </a:p>
          <a:p>
            <a:pPr eaLnBrk="1" hangingPunct="1">
              <a:spcBef>
                <a:spcPct val="0"/>
              </a:spcBef>
            </a:pPr>
            <a:endParaRPr lang="en-US" smtClean="0"/>
          </a:p>
          <a:p>
            <a:pPr eaLnBrk="1" hangingPunct="1">
              <a:spcBef>
                <a:spcPct val="0"/>
              </a:spcBef>
            </a:pPr>
            <a:endParaRPr lang="en-US" smtClean="0"/>
          </a:p>
        </p:txBody>
      </p:sp>
      <p:sp>
        <p:nvSpPr>
          <p:cNvPr id="64515" name="Slide Number Placeholder 3"/>
          <p:cNvSpPr>
            <a:spLocks noGrp="1"/>
          </p:cNvSpPr>
          <p:nvPr>
            <p:ph type="sldNum" sz="quarter" idx="5"/>
          </p:nvPr>
        </p:nvSpPr>
        <p:spPr bwMode="auto">
          <a:noFill/>
          <a:ln>
            <a:miter lim="800000"/>
            <a:headEnd/>
            <a:tailEnd/>
          </a:ln>
        </p:spPr>
        <p:txBody>
          <a:bodyPr/>
          <a:lstStyle/>
          <a:p>
            <a:fld id="{84313C11-AF6E-4BC3-8DF1-3AA2E28358C4}" type="slidenum">
              <a:rPr lang="en-US"/>
              <a:pPr/>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p:cNvSpPr>
          <p:nvPr>
            <p:ph type="sldImg"/>
          </p:nvPr>
        </p:nvSpPr>
        <p:spPr bwMode="auto">
          <a:noFill/>
          <a:ln>
            <a:solidFill>
              <a:srgbClr val="000000"/>
            </a:solidFill>
            <a:miter lim="800000"/>
            <a:headEnd/>
            <a:tailEnd/>
          </a:ln>
        </p:spPr>
      </p:sp>
      <p:sp>
        <p:nvSpPr>
          <p:cNvPr id="6656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6563" name="Slide Number Placeholder 3"/>
          <p:cNvSpPr>
            <a:spLocks noGrp="1"/>
          </p:cNvSpPr>
          <p:nvPr>
            <p:ph type="sldNum" sz="quarter" idx="5"/>
          </p:nvPr>
        </p:nvSpPr>
        <p:spPr bwMode="auto">
          <a:noFill/>
          <a:ln>
            <a:miter lim="800000"/>
            <a:headEnd/>
            <a:tailEnd/>
          </a:ln>
        </p:spPr>
        <p:txBody>
          <a:bodyPr/>
          <a:lstStyle/>
          <a:p>
            <a:fld id="{3CAF1174-BDCB-43C7-B428-148D91A9084F}" type="slidenum">
              <a:rPr lang="en-US"/>
              <a:pPr/>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p:cNvSpPr>
          <p:nvPr>
            <p:ph type="sldImg"/>
          </p:nvPr>
        </p:nvSpPr>
        <p:spPr bwMode="auto">
          <a:noFill/>
          <a:ln>
            <a:solidFill>
              <a:srgbClr val="000000"/>
            </a:solidFill>
            <a:miter lim="800000"/>
            <a:headEnd/>
            <a:tailEnd/>
          </a:ln>
        </p:spPr>
      </p:sp>
      <p:sp>
        <p:nvSpPr>
          <p:cNvPr id="6861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68611" name="Slide Number Placeholder 3"/>
          <p:cNvSpPr>
            <a:spLocks noGrp="1"/>
          </p:cNvSpPr>
          <p:nvPr>
            <p:ph type="sldNum" sz="quarter" idx="5"/>
          </p:nvPr>
        </p:nvSpPr>
        <p:spPr bwMode="auto">
          <a:noFill/>
          <a:ln>
            <a:miter lim="800000"/>
            <a:headEnd/>
            <a:tailEnd/>
          </a:ln>
        </p:spPr>
        <p:txBody>
          <a:bodyPr/>
          <a:lstStyle/>
          <a:p>
            <a:fld id="{C42342F7-5F0F-4772-B28E-5AF19E547A87}" type="slidenum">
              <a:rPr lang="en-US"/>
              <a:pPr/>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Slide Image Placeholder 1"/>
          <p:cNvSpPr>
            <a:spLocks noGrp="1" noRot="1" noChangeAspect="1"/>
          </p:cNvSpPr>
          <p:nvPr>
            <p:ph type="sldImg"/>
          </p:nvPr>
        </p:nvSpPr>
        <p:spPr bwMode="auto">
          <a:noFill/>
          <a:ln>
            <a:solidFill>
              <a:srgbClr val="000000"/>
            </a:solidFill>
            <a:miter lim="800000"/>
            <a:headEnd/>
            <a:tailEnd/>
          </a:ln>
        </p:spPr>
      </p:sp>
      <p:sp>
        <p:nvSpPr>
          <p:cNvPr id="7065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0659" name="Slide Number Placeholder 3"/>
          <p:cNvSpPr>
            <a:spLocks noGrp="1"/>
          </p:cNvSpPr>
          <p:nvPr>
            <p:ph type="sldNum" sz="quarter" idx="5"/>
          </p:nvPr>
        </p:nvSpPr>
        <p:spPr bwMode="auto">
          <a:noFill/>
          <a:ln>
            <a:miter lim="800000"/>
            <a:headEnd/>
            <a:tailEnd/>
          </a:ln>
        </p:spPr>
        <p:txBody>
          <a:bodyPr/>
          <a:lstStyle/>
          <a:p>
            <a:fld id="{159C646B-8AEF-41F0-BD46-38315581CB15}" type="slidenum">
              <a:rPr lang="en-US"/>
              <a:pPr/>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p:cNvSpPr>
          <p:nvPr>
            <p:ph type="sldImg"/>
          </p:nvPr>
        </p:nvSpPr>
        <p:spPr bwMode="auto">
          <a:noFill/>
          <a:ln>
            <a:solidFill>
              <a:srgbClr val="000000"/>
            </a:solidFill>
            <a:miter lim="800000"/>
            <a:headEnd/>
            <a:tailEnd/>
          </a:ln>
        </p:spPr>
      </p:sp>
      <p:sp>
        <p:nvSpPr>
          <p:cNvPr id="7270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2707" name="Slide Number Placeholder 3"/>
          <p:cNvSpPr>
            <a:spLocks noGrp="1"/>
          </p:cNvSpPr>
          <p:nvPr>
            <p:ph type="sldNum" sz="quarter" idx="5"/>
          </p:nvPr>
        </p:nvSpPr>
        <p:spPr bwMode="auto">
          <a:noFill/>
          <a:ln>
            <a:miter lim="800000"/>
            <a:headEnd/>
            <a:tailEnd/>
          </a:ln>
        </p:spPr>
        <p:txBody>
          <a:bodyPr/>
          <a:lstStyle/>
          <a:p>
            <a:fld id="{BF02B912-10B8-4E71-83A2-99916FF7205A}" type="slidenum">
              <a:rPr lang="en-US"/>
              <a:pPr/>
              <a:t>28</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Slide Image Placeholder 1"/>
          <p:cNvSpPr>
            <a:spLocks noGrp="1" noRot="1" noChangeAspect="1"/>
          </p:cNvSpPr>
          <p:nvPr>
            <p:ph type="sldImg"/>
          </p:nvPr>
        </p:nvSpPr>
        <p:spPr bwMode="auto">
          <a:noFill/>
          <a:ln>
            <a:solidFill>
              <a:srgbClr val="000000"/>
            </a:solidFill>
            <a:miter lim="800000"/>
            <a:headEnd/>
            <a:tailEnd/>
          </a:ln>
        </p:spPr>
      </p:sp>
      <p:sp>
        <p:nvSpPr>
          <p:cNvPr id="7475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74755" name="Slide Number Placeholder 3"/>
          <p:cNvSpPr>
            <a:spLocks noGrp="1"/>
          </p:cNvSpPr>
          <p:nvPr>
            <p:ph type="sldNum" sz="quarter" idx="5"/>
          </p:nvPr>
        </p:nvSpPr>
        <p:spPr bwMode="auto">
          <a:noFill/>
          <a:ln>
            <a:miter lim="800000"/>
            <a:headEnd/>
            <a:tailEnd/>
          </a:ln>
        </p:spPr>
        <p:txBody>
          <a:bodyPr/>
          <a:lstStyle/>
          <a:p>
            <a:fld id="{7FBB6652-9A60-44EB-8E36-DD5AAD22F334}" type="slidenum">
              <a:rPr lang="en-US"/>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p:spPr>
      </p:sp>
      <p:sp>
        <p:nvSpPr>
          <p:cNvPr id="2457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4579" name="Slide Number Placeholder 3"/>
          <p:cNvSpPr>
            <a:spLocks noGrp="1"/>
          </p:cNvSpPr>
          <p:nvPr>
            <p:ph type="sldNum" sz="quarter" idx="5"/>
          </p:nvPr>
        </p:nvSpPr>
        <p:spPr bwMode="auto">
          <a:noFill/>
          <a:ln>
            <a:miter lim="800000"/>
            <a:headEnd/>
            <a:tailEnd/>
          </a:ln>
        </p:spPr>
        <p:txBody>
          <a:bodyPr/>
          <a:lstStyle/>
          <a:p>
            <a:fld id="{B55CF297-3F1F-4DB6-8C93-903BDDB94A3C}" type="slidenum">
              <a:rPr lang="en-US"/>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Slide Image Placeholder 1"/>
          <p:cNvSpPr>
            <a:spLocks noGrp="1" noRot="1" noChangeAspect="1"/>
          </p:cNvSpPr>
          <p:nvPr>
            <p:ph type="sldImg"/>
          </p:nvPr>
        </p:nvSpPr>
        <p:spPr bwMode="auto">
          <a:noFill/>
          <a:ln>
            <a:solidFill>
              <a:srgbClr val="000000"/>
            </a:solidFill>
            <a:miter lim="800000"/>
            <a:headEnd/>
            <a:tailEnd/>
          </a:ln>
        </p:spPr>
      </p:sp>
      <p:sp>
        <p:nvSpPr>
          <p:cNvPr id="2662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7" name="Slide Number Placeholder 3"/>
          <p:cNvSpPr>
            <a:spLocks noGrp="1"/>
          </p:cNvSpPr>
          <p:nvPr>
            <p:ph type="sldNum" sz="quarter" idx="5"/>
          </p:nvPr>
        </p:nvSpPr>
        <p:spPr bwMode="auto">
          <a:noFill/>
          <a:ln>
            <a:miter lim="800000"/>
            <a:headEnd/>
            <a:tailEnd/>
          </a:ln>
        </p:spPr>
        <p:txBody>
          <a:bodyPr/>
          <a:lstStyle/>
          <a:p>
            <a:fld id="{60136641-0299-4258-8BDC-19468D6AFA15}" type="slidenum">
              <a:rPr lang="en-US"/>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bwMode="auto">
          <a:noFill/>
          <a:ln>
            <a:solidFill>
              <a:srgbClr val="000000"/>
            </a:solidFill>
            <a:miter lim="800000"/>
            <a:headEnd/>
            <a:tailEnd/>
          </a:ln>
        </p:spPr>
      </p:sp>
      <p:sp>
        <p:nvSpPr>
          <p:cNvPr id="29698"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9699" name="Slide Number Placeholder 3"/>
          <p:cNvSpPr>
            <a:spLocks noGrp="1"/>
          </p:cNvSpPr>
          <p:nvPr>
            <p:ph type="sldNum" sz="quarter" idx="5"/>
          </p:nvPr>
        </p:nvSpPr>
        <p:spPr bwMode="auto">
          <a:noFill/>
          <a:ln>
            <a:miter lim="800000"/>
            <a:headEnd/>
            <a:tailEnd/>
          </a:ln>
        </p:spPr>
        <p:txBody>
          <a:bodyPr/>
          <a:lstStyle/>
          <a:p>
            <a:fld id="{4F167DEB-612E-4EFD-998F-CCA55A204706}" type="slidenum">
              <a:rPr lang="en-US"/>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bwMode="auto">
          <a:noFill/>
          <a:ln>
            <a:solidFill>
              <a:srgbClr val="000000"/>
            </a:solidFill>
            <a:miter lim="800000"/>
            <a:headEnd/>
            <a:tailEnd/>
          </a:ln>
        </p:spPr>
      </p:sp>
      <p:sp>
        <p:nvSpPr>
          <p:cNvPr id="31746"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1747" name="Slide Number Placeholder 3"/>
          <p:cNvSpPr>
            <a:spLocks noGrp="1"/>
          </p:cNvSpPr>
          <p:nvPr>
            <p:ph type="sldNum" sz="quarter" idx="5"/>
          </p:nvPr>
        </p:nvSpPr>
        <p:spPr bwMode="auto">
          <a:noFill/>
          <a:ln>
            <a:miter lim="800000"/>
            <a:headEnd/>
            <a:tailEnd/>
          </a:ln>
        </p:spPr>
        <p:txBody>
          <a:bodyPr/>
          <a:lstStyle/>
          <a:p>
            <a:fld id="{085BDEF3-848B-48BD-BFD7-E231BFF2F240}" type="slidenum">
              <a:rPr lang="en-US"/>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bwMode="auto">
          <a:noFill/>
          <a:ln>
            <a:solidFill>
              <a:srgbClr val="000000"/>
            </a:solidFill>
            <a:miter lim="800000"/>
            <a:headEnd/>
            <a:tailEnd/>
          </a:ln>
        </p:spPr>
      </p:sp>
      <p:sp>
        <p:nvSpPr>
          <p:cNvPr id="3379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3795" name="Slide Number Placeholder 3"/>
          <p:cNvSpPr>
            <a:spLocks noGrp="1"/>
          </p:cNvSpPr>
          <p:nvPr>
            <p:ph type="sldNum" sz="quarter" idx="5"/>
          </p:nvPr>
        </p:nvSpPr>
        <p:spPr bwMode="auto">
          <a:noFill/>
          <a:ln>
            <a:miter lim="800000"/>
            <a:headEnd/>
            <a:tailEnd/>
          </a:ln>
        </p:spPr>
        <p:txBody>
          <a:bodyPr/>
          <a:lstStyle/>
          <a:p>
            <a:fld id="{9E4EA233-2314-408B-B7AF-FD0DD0DFD8C1}" type="slidenum">
              <a:rPr lang="en-US"/>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bwMode="auto">
          <a:noFill/>
          <a:ln>
            <a:solidFill>
              <a:srgbClr val="000000"/>
            </a:solidFill>
            <a:miter lim="800000"/>
            <a:headEnd/>
            <a:tailEnd/>
          </a:ln>
        </p:spPr>
      </p:sp>
      <p:sp>
        <p:nvSpPr>
          <p:cNvPr id="3584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5843" name="Slide Number Placeholder 3"/>
          <p:cNvSpPr>
            <a:spLocks noGrp="1"/>
          </p:cNvSpPr>
          <p:nvPr>
            <p:ph type="sldNum" sz="quarter" idx="5"/>
          </p:nvPr>
        </p:nvSpPr>
        <p:spPr bwMode="auto">
          <a:noFill/>
          <a:ln>
            <a:miter lim="800000"/>
            <a:headEnd/>
            <a:tailEnd/>
          </a:ln>
        </p:spPr>
        <p:txBody>
          <a:bodyPr/>
          <a:lstStyle/>
          <a:p>
            <a:fld id="{37D10DCC-2C6B-4527-ACCF-C28B04B04254}" type="slidenum">
              <a:rPr lang="en-US"/>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bwMode="auto">
          <a:noFill/>
          <a:ln>
            <a:solidFill>
              <a:srgbClr val="000000"/>
            </a:solidFill>
            <a:miter lim="800000"/>
            <a:headEnd/>
            <a:tailEnd/>
          </a:ln>
        </p:spPr>
      </p:sp>
      <p:sp>
        <p:nvSpPr>
          <p:cNvPr id="3789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l-GR" smtClean="0"/>
              <a:t>Για να δούμε ποια είναι η </a:t>
            </a:r>
            <a:r>
              <a:rPr lang="el-GR" b="1" smtClean="0"/>
              <a:t>σημασία της γεωμετρίας</a:t>
            </a:r>
            <a:r>
              <a:rPr lang="el-GR" smtClean="0"/>
              <a:t>, και επομένως και η σημασία της διδασκαλίας της στο δημοτικό και το γυμνάσιο.</a:t>
            </a:r>
          </a:p>
          <a:p>
            <a:pPr eaLnBrk="1" hangingPunct="1">
              <a:spcBef>
                <a:spcPct val="0"/>
              </a:spcBef>
            </a:pPr>
            <a:endParaRPr lang="el-GR" smtClean="0"/>
          </a:p>
          <a:p>
            <a:pPr eaLnBrk="1" hangingPunct="1">
              <a:spcBef>
                <a:spcPct val="0"/>
              </a:spcBef>
            </a:pPr>
            <a:r>
              <a:rPr lang="el-GR" smtClean="0"/>
              <a:t>«</a:t>
            </a:r>
            <a:r>
              <a:rPr lang="el-GR" b="1" smtClean="0"/>
              <a:t>Τα μαθηματικά είναι παντού</a:t>
            </a:r>
            <a:r>
              <a:rPr lang="el-GR" smtClean="0"/>
              <a:t>», λέμε συχνά στις μαθήτριες και τους μαθητές μας για να εξάψουμε το ενδιαφέρον τους για τα μαθηματικά και να υπογραμμίσουμε την ανάγκη ενασχόλησή τους με αυτά. Αυτή η δήλωση, όση αλήθεια κι αν κρύβει, προσθέτει ένα μεγάλο φορτίο στους ώμους των εκπαιδευτικών, μιας και ό,τι καταλήγει να μην μπορεί να </a:t>
            </a:r>
            <a:r>
              <a:rPr lang="el-GR" altLang="en-US" smtClean="0"/>
              <a:t>‘</a:t>
            </a:r>
            <a:r>
              <a:rPr lang="el-GR" smtClean="0"/>
              <a:t>εφαρμοστεί</a:t>
            </a:r>
            <a:r>
              <a:rPr lang="el-GR" altLang="en-US" smtClean="0"/>
              <a:t>’</a:t>
            </a:r>
            <a:r>
              <a:rPr lang="el-GR" smtClean="0"/>
              <a:t> στην καθημερινότητά μας χάνει σε αξία. </a:t>
            </a:r>
          </a:p>
          <a:p>
            <a:pPr eaLnBrk="1" hangingPunct="1">
              <a:spcBef>
                <a:spcPct val="0"/>
              </a:spcBef>
            </a:pPr>
            <a:endParaRPr lang="el-GR" smtClean="0"/>
          </a:p>
          <a:p>
            <a:pPr eaLnBrk="1" hangingPunct="1">
              <a:spcBef>
                <a:spcPct val="0"/>
              </a:spcBef>
            </a:pPr>
            <a:r>
              <a:rPr lang="el-GR" smtClean="0"/>
              <a:t>Όσον αφορά στην καθημερινή ζωή, πράγματι, ένα πλήθος από χωρικές και γεωμετρικές γνώσεις είναι απαραίτητες για την </a:t>
            </a:r>
            <a:r>
              <a:rPr lang="el-GR" b="1" smtClean="0"/>
              <a:t>αντίληψη καθημερινών καταστάσεων και προβλημάτων </a:t>
            </a:r>
            <a:r>
              <a:rPr lang="el-GR" smtClean="0"/>
              <a:t>ενώ </a:t>
            </a:r>
            <a:r>
              <a:rPr lang="el-GR" b="1" smtClean="0"/>
              <a:t>πολλές δράσεις του ατόμου </a:t>
            </a:r>
            <a:r>
              <a:rPr lang="el-GR" smtClean="0"/>
              <a:t>στηρίζονται σε αυτές. Ας φανταστούμε εδώ την αντίληψη και διαχείριση φυσικών και τεχνητών αντικειμένων, έργων τέχνης, για παράδειγμα. (</a:t>
            </a:r>
            <a:r>
              <a:rPr lang="en-US" b="1" u="sng" smtClean="0"/>
              <a:t>link</a:t>
            </a:r>
            <a:r>
              <a:rPr lang="en-US" smtClean="0"/>
              <a:t>)</a:t>
            </a:r>
            <a:endParaRPr lang="el-GR" smtClean="0"/>
          </a:p>
          <a:p>
            <a:pPr eaLnBrk="1" hangingPunct="1">
              <a:spcBef>
                <a:spcPct val="0"/>
              </a:spcBef>
            </a:pPr>
            <a:endParaRPr lang="el-GR" smtClean="0"/>
          </a:p>
          <a:p>
            <a:pPr eaLnBrk="1" hangingPunct="1">
              <a:spcBef>
                <a:spcPct val="0"/>
              </a:spcBef>
            </a:pPr>
            <a:r>
              <a:rPr lang="el-GR" smtClean="0"/>
              <a:t>Πέρα από αυτή την καθημερινή χρησιμότητα τους όμως, οι έννοιες και οι διαδικασίες της Γεωμετρίας </a:t>
            </a:r>
            <a:r>
              <a:rPr lang="el-GR" b="1" smtClean="0"/>
              <a:t>στηρίζουν την προσέγγιση πολλών μαθηματικών εννοιών</a:t>
            </a:r>
            <a:r>
              <a:rPr lang="el-GR" smtClean="0"/>
              <a:t>. Πόσες φορές δεν χρειάστηκε να σχεδιάσουμε ένα διάγραμμα κατά την επίλυση ενός προβλήματος; Ή, ακόμη και στην αριθμητική, να ταξινομήσουμε διακριτά αντικείμενα με τρόπο ώστε να μπορούμε να τα απαριθμήσουμε ευκολότερα; Σε 2άδες, σε 5άδες, κ.ο.κ. Ή να σχεδιάσουμε διάφορες γραφικές παραστάσεις; </a:t>
            </a:r>
          </a:p>
          <a:p>
            <a:pPr eaLnBrk="1" hangingPunct="1">
              <a:spcBef>
                <a:spcPct val="0"/>
              </a:spcBef>
            </a:pPr>
            <a:endParaRPr lang="el-GR" smtClean="0"/>
          </a:p>
          <a:p>
            <a:pPr eaLnBrk="1" hangingPunct="1">
              <a:spcBef>
                <a:spcPct val="0"/>
              </a:spcBef>
            </a:pPr>
            <a:r>
              <a:rPr lang="el-GR" smtClean="0"/>
              <a:t>Τέλος, η </a:t>
            </a:r>
            <a:r>
              <a:rPr lang="el-GR" b="1" smtClean="0"/>
              <a:t>δημιουργία </a:t>
            </a:r>
            <a:r>
              <a:rPr lang="el-GR" smtClean="0"/>
              <a:t>και</a:t>
            </a:r>
            <a:r>
              <a:rPr lang="el-GR" b="1" smtClean="0"/>
              <a:t> </a:t>
            </a:r>
            <a:r>
              <a:rPr lang="el-GR" smtClean="0"/>
              <a:t>η</a:t>
            </a:r>
            <a:r>
              <a:rPr lang="el-GR" b="1" smtClean="0"/>
              <a:t> επεξεργασία νοερών εικόνων και αναπαραστάσεων</a:t>
            </a:r>
            <a:r>
              <a:rPr lang="el-GR" smtClean="0"/>
              <a:t> σχετίζεται με την αντίληψη δισδιάστατων και τρισδιάστατων καταστάσεων, με τη δυνατότητα αλλαγής οπτικών γωνιών και τη χωρική μνήμη. Πόσο μας χρειάζεται η γεωμετρία για να διαβάσουμε ένα χάρτη της πόλης μας, την κάτοψη ή μια τομή ενός αρχιτεκτονικού σχεδίου</a:t>
            </a:r>
            <a:endParaRPr lang="en-US" smtClean="0"/>
          </a:p>
        </p:txBody>
      </p:sp>
      <p:sp>
        <p:nvSpPr>
          <p:cNvPr id="37891" name="Slide Number Placeholder 3"/>
          <p:cNvSpPr>
            <a:spLocks noGrp="1"/>
          </p:cNvSpPr>
          <p:nvPr>
            <p:ph type="sldNum" sz="quarter" idx="5"/>
          </p:nvPr>
        </p:nvSpPr>
        <p:spPr bwMode="auto">
          <a:noFill/>
          <a:ln>
            <a:miter lim="800000"/>
            <a:headEnd/>
            <a:tailEnd/>
          </a:ln>
        </p:spPr>
        <p:txBody>
          <a:bodyPr/>
          <a:lstStyle/>
          <a:p>
            <a:fld id="{616B2900-0D32-41B8-B843-7B1303D8C68A}" type="slidenum">
              <a:rPr lang="en-US"/>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F950685-E059-4CDB-9230-3BD93FFA66F7}" type="slidenum">
              <a:rPr lang="el-GR"/>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rtlCol="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noProof="0"/>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274320" rIns="274320" bIns="274320" rtlCol="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D64F28A-5690-4FD2-9D9F-8A2AC3FF89CB}"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Picture Placeholder 8"/>
          <p:cNvSpPr>
            <a:spLocks noGrp="1"/>
          </p:cNvSpPr>
          <p:nvPr>
            <p:ph type="pic" sz="quarter" idx="13"/>
          </p:nvPr>
        </p:nvSpPr>
        <p:spPr>
          <a:xfrm>
            <a:off x="927100" y="1129553"/>
            <a:ext cx="7988300" cy="2980944"/>
          </a:xfrm>
        </p:spPr>
        <p:txBody>
          <a:bodyPr rtlCol="0">
            <a:normAutofit/>
          </a:bodyPr>
          <a:lstStyle>
            <a:lvl1pPr marL="0" indent="0">
              <a:buNone/>
              <a:defRPr sz="1800"/>
            </a:lvl1pPr>
          </a:lstStyle>
          <a:p>
            <a:pPr lvl="0"/>
            <a:r>
              <a:rPr lang="en-US" noProof="0" smtClean="0"/>
              <a:t>Drag picture to placeholder or click icon to add</a:t>
            </a:r>
            <a:endParaRPr noProof="0"/>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Picture Placeholder 8"/>
          <p:cNvSpPr>
            <a:spLocks noGrp="1"/>
          </p:cNvSpPr>
          <p:nvPr>
            <p:ph type="pic" sz="quarter" idx="13"/>
          </p:nvPr>
        </p:nvSpPr>
        <p:spPr>
          <a:xfrm>
            <a:off x="927100" y="1129553"/>
            <a:ext cx="3986784" cy="2980944"/>
          </a:xfrm>
        </p:spPr>
        <p:txBody>
          <a:bodyPr rtlCol="0">
            <a:normAutofit/>
          </a:bodyPr>
          <a:lstStyle>
            <a:lvl1pPr marL="0" indent="0">
              <a:buNone/>
              <a:defRPr sz="1800"/>
            </a:lvl1pPr>
          </a:lstStyle>
          <a:p>
            <a:pPr lvl="0"/>
            <a:r>
              <a:rPr lang="en-US" noProof="0" smtClean="0"/>
              <a:t>Drag picture to placeholder or click icon to add</a:t>
            </a:r>
            <a:endParaRPr noProof="0"/>
          </a:p>
        </p:txBody>
      </p:sp>
      <p:sp>
        <p:nvSpPr>
          <p:cNvPr id="7" name="Picture Placeholder 8"/>
          <p:cNvSpPr>
            <a:spLocks noGrp="1"/>
          </p:cNvSpPr>
          <p:nvPr>
            <p:ph type="pic" sz="quarter" idx="14"/>
          </p:nvPr>
        </p:nvSpPr>
        <p:spPr>
          <a:xfrm>
            <a:off x="4928616" y="1129553"/>
            <a:ext cx="3986784" cy="2980944"/>
          </a:xfrm>
        </p:spPr>
        <p:txBody>
          <a:bodyPr rtlCol="0">
            <a:normAutofit/>
          </a:bodyPr>
          <a:lstStyle>
            <a:lvl1pPr marL="0" indent="0">
              <a:buNone/>
              <a:defRPr sz="1800"/>
            </a:lvl1pPr>
          </a:lstStyle>
          <a:p>
            <a:pPr lvl="0"/>
            <a:r>
              <a:rPr lang="en-US" noProof="0" smtClean="0"/>
              <a:t>Drag picture to placeholder or click icon to add</a:t>
            </a:r>
            <a:endParaRPr noProof="0"/>
          </a:p>
        </p:txBody>
      </p:sp>
      <p:sp>
        <p:nvSpPr>
          <p:cNvPr id="6" name="Date Placeholder 3"/>
          <p:cNvSpPr>
            <a:spLocks noGrp="1"/>
          </p:cNvSpPr>
          <p:nvPr>
            <p:ph type="dt" sz="half" idx="15"/>
          </p:nvPr>
        </p:nvSpPr>
        <p:spPr/>
        <p:txBody>
          <a:bodyPr/>
          <a:lstStyle>
            <a:lvl1pPr>
              <a:defRPr/>
            </a:lvl1pPr>
          </a:lstStyle>
          <a:p>
            <a:pPr>
              <a:defRPr/>
            </a:pPr>
            <a:endParaRPr lang="en-US"/>
          </a:p>
        </p:txBody>
      </p:sp>
      <p:sp>
        <p:nvSpPr>
          <p:cNvPr id="8" name="Footer Placeholder 4"/>
          <p:cNvSpPr>
            <a:spLocks noGrp="1"/>
          </p:cNvSpPr>
          <p:nvPr>
            <p:ph type="ftr" sz="quarter" idx="16"/>
          </p:nvPr>
        </p:nvSpPr>
        <p:spPr/>
        <p:txBody>
          <a:bodyPr/>
          <a:lstStyle>
            <a:lvl1pPr>
              <a:defRPr/>
            </a:lvl1pPr>
          </a:lstStyle>
          <a:p>
            <a:pPr>
              <a:defRPr/>
            </a:pP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9" name="Picture Placeholder 8"/>
          <p:cNvSpPr>
            <a:spLocks noGrp="1"/>
          </p:cNvSpPr>
          <p:nvPr>
            <p:ph type="pic" sz="quarter" idx="13"/>
          </p:nvPr>
        </p:nvSpPr>
        <p:spPr>
          <a:xfrm>
            <a:off x="927100" y="1129553"/>
            <a:ext cx="6601968" cy="2980944"/>
          </a:xfrm>
        </p:spPr>
        <p:txBody>
          <a:bodyPr rtlCol="0">
            <a:normAutofit/>
          </a:bodyPr>
          <a:lstStyle>
            <a:lvl1pPr marL="0" indent="0">
              <a:buNone/>
              <a:defRPr sz="1800"/>
            </a:lvl1pPr>
          </a:lstStyle>
          <a:p>
            <a:pPr lvl="0"/>
            <a:r>
              <a:rPr lang="en-US" noProof="0" smtClean="0"/>
              <a:t>Drag picture to placeholder or click icon to add</a:t>
            </a:r>
            <a:endParaRPr noProof="0"/>
          </a:p>
        </p:txBody>
      </p:sp>
      <p:sp>
        <p:nvSpPr>
          <p:cNvPr id="7" name="Picture Placeholder 8"/>
          <p:cNvSpPr>
            <a:spLocks noGrp="1"/>
          </p:cNvSpPr>
          <p:nvPr>
            <p:ph type="pic" sz="quarter" idx="14"/>
          </p:nvPr>
        </p:nvSpPr>
        <p:spPr>
          <a:xfrm>
            <a:off x="7543800" y="1129553"/>
            <a:ext cx="1371600" cy="1481328"/>
          </a:xfrm>
        </p:spPr>
        <p:txBody>
          <a:bodyPr rtlCol="0">
            <a:normAutofit/>
          </a:bodyPr>
          <a:lstStyle>
            <a:lvl1pPr marL="0" indent="0">
              <a:buNone/>
              <a:defRPr sz="1800"/>
            </a:lvl1pPr>
          </a:lstStyle>
          <a:p>
            <a:pPr lvl="0"/>
            <a:r>
              <a:rPr lang="en-US" noProof="0" smtClean="0"/>
              <a:t>Drag picture to placeholder or click icon to add</a:t>
            </a:r>
            <a:endParaRPr noProof="0"/>
          </a:p>
        </p:txBody>
      </p:sp>
      <p:sp>
        <p:nvSpPr>
          <p:cNvPr id="8" name="Picture Placeholder 8"/>
          <p:cNvSpPr>
            <a:spLocks noGrp="1"/>
          </p:cNvSpPr>
          <p:nvPr>
            <p:ph type="pic" sz="quarter" idx="15"/>
          </p:nvPr>
        </p:nvSpPr>
        <p:spPr>
          <a:xfrm>
            <a:off x="7543800" y="2629169"/>
            <a:ext cx="1371600" cy="1481328"/>
          </a:xfrm>
        </p:spPr>
        <p:txBody>
          <a:bodyPr rtlCol="0">
            <a:normAutofit/>
          </a:bodyPr>
          <a:lstStyle>
            <a:lvl1pPr marL="0" indent="0">
              <a:buNone/>
              <a:defRPr sz="1800"/>
            </a:lvl1pPr>
          </a:lstStyle>
          <a:p>
            <a:pPr lvl="0"/>
            <a:r>
              <a:rPr lang="en-US" noProof="0" smtClean="0"/>
              <a:t>Drag picture to placeholder or click icon to add</a:t>
            </a:r>
            <a:endParaRPr noProof="0"/>
          </a:p>
        </p:txBody>
      </p:sp>
      <p:sp>
        <p:nvSpPr>
          <p:cNvPr id="10" name="Date Placeholder 3"/>
          <p:cNvSpPr>
            <a:spLocks noGrp="1"/>
          </p:cNvSpPr>
          <p:nvPr>
            <p:ph type="dt" sz="half" idx="16"/>
          </p:nvPr>
        </p:nvSpPr>
        <p:spPr/>
        <p:txBody>
          <a:bodyPr/>
          <a:lstStyle>
            <a:lvl1pPr>
              <a:defRPr/>
            </a:lvl1pPr>
          </a:lstStyle>
          <a:p>
            <a:pPr>
              <a:defRPr/>
            </a:pPr>
            <a:endParaRPr lang="en-US"/>
          </a:p>
        </p:txBody>
      </p:sp>
      <p:sp>
        <p:nvSpPr>
          <p:cNvPr id="11" name="Footer Placeholder 4"/>
          <p:cNvSpPr>
            <a:spLocks noGrp="1"/>
          </p:cNvSpPr>
          <p:nvPr>
            <p:ph type="ftr" sz="quarter" idx="17"/>
          </p:nvPr>
        </p:nvSpPr>
        <p:spPr/>
        <p:txBody>
          <a:bodyPr/>
          <a:lstStyle>
            <a:lvl1pPr>
              <a:defRPr/>
            </a:lvl1pPr>
          </a:lstStyle>
          <a:p>
            <a:pPr>
              <a:defRPr/>
            </a:pP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A127C45-0B61-4F50-9C60-7584A9036FA2}" type="slidenum">
              <a:rPr lang="el-GR"/>
              <a:pPr/>
              <a:t>‹#›</a:t>
            </a:fld>
            <a:endParaRPr lang="el-G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B47D9549-C6F2-4776-A51D-053BD131D3C1}"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429CCE8-8154-4AF8-9A6E-64A0280AFB8E}"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9" name="Picture Placeholder 8"/>
          <p:cNvSpPr>
            <a:spLocks noGrp="1"/>
          </p:cNvSpPr>
          <p:nvPr>
            <p:ph type="pic" sz="quarter" idx="13"/>
          </p:nvPr>
        </p:nvSpPr>
        <p:spPr>
          <a:xfrm>
            <a:off x="927100" y="1129553"/>
            <a:ext cx="7988300" cy="3886200"/>
          </a:xfrm>
        </p:spPr>
        <p:txBody>
          <a:bodyPr rtlCol="0">
            <a:normAutofit/>
          </a:bodyPr>
          <a:lstStyle>
            <a:lvl1pPr marL="0" indent="0">
              <a:buNone/>
              <a:defRPr sz="1800"/>
            </a:lvl1pPr>
          </a:lstStyle>
          <a:p>
            <a:pPr lvl="0"/>
            <a:r>
              <a:rPr lang="en-US" noProof="0" smtClean="0"/>
              <a:t>Drag picture to placeholder or click icon to add</a:t>
            </a:r>
            <a:endParaRPr noProof="0"/>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rtlCol="0" anchor="b">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ctr">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CF3C33B-BC6E-4B8C-9554-D3CFB1EEE6F6}"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D4C9F0A-0650-4904-85AD-FE7068598820}"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7" name="Straight Connector 8"/>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9"/>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0"/>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1"/>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2"/>
          <p:cNvCxnSpPr/>
          <p:nvPr/>
        </p:nvCxnSpPr>
        <p:spPr>
          <a:xfrm>
            <a:off x="1211263" y="2905125"/>
            <a:ext cx="338455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3"/>
          <p:cNvCxnSpPr/>
          <p:nvPr/>
        </p:nvCxnSpPr>
        <p:spPr>
          <a:xfrm>
            <a:off x="5238750" y="2905125"/>
            <a:ext cx="3382963"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Date Placeholder 6"/>
          <p:cNvSpPr>
            <a:spLocks noGrp="1"/>
          </p:cNvSpPr>
          <p:nvPr>
            <p:ph type="dt" sz="half" idx="10"/>
          </p:nvPr>
        </p:nvSpPr>
        <p:spPr/>
        <p:txBody>
          <a:bodyPr/>
          <a:lstStyle>
            <a:lvl1pPr>
              <a:defRPr/>
            </a:lvl1pPr>
          </a:lstStyle>
          <a:p>
            <a:pPr>
              <a:defRPr/>
            </a:pPr>
            <a:endParaRPr lang="en-US"/>
          </a:p>
        </p:txBody>
      </p:sp>
      <p:sp>
        <p:nvSpPr>
          <p:cNvPr id="14" name="Footer Placeholder 7"/>
          <p:cNvSpPr>
            <a:spLocks noGrp="1"/>
          </p:cNvSpPr>
          <p:nvPr>
            <p:ph type="ftr" sz="quarter" idx="11"/>
          </p:nvPr>
        </p:nvSpPr>
        <p:spPr/>
        <p:txBody>
          <a:bodyPr/>
          <a:lstStyle>
            <a:lvl1pPr>
              <a:defRPr/>
            </a:lvl1pPr>
          </a:lstStyle>
          <a:p>
            <a:pPr>
              <a:defRPr/>
            </a:pPr>
            <a:endParaRPr lang="en-US"/>
          </a:p>
        </p:txBody>
      </p:sp>
      <p:sp>
        <p:nvSpPr>
          <p:cNvPr id="15" name="Slide Number Placeholder 8"/>
          <p:cNvSpPr>
            <a:spLocks noGrp="1"/>
          </p:cNvSpPr>
          <p:nvPr>
            <p:ph type="sldNum" sz="quarter" idx="12"/>
          </p:nvPr>
        </p:nvSpPr>
        <p:spPr/>
        <p:txBody>
          <a:bodyPr/>
          <a:lstStyle>
            <a:lvl1pPr>
              <a:defRPr/>
            </a:lvl1pPr>
          </a:lstStyle>
          <a:p>
            <a:fld id="{7960EB6C-C6FF-4B97-8557-0D53EBD4DF8A}"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85230322-2467-44A1-BACA-62BE252EE8A9}"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B72BE83-DCD6-487B-B0E4-49105BCCEBF8}"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rtlCol="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274320" rIns="274320" bIns="274320" rtlCol="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9B085D8-8FEC-4768-B6B7-114E43CBB225}"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1123950"/>
            <a:ext cx="8913813" cy="914400"/>
          </a:xfrm>
          <a:prstGeom prst="rect">
            <a:avLst/>
          </a:prstGeom>
          <a:solidFill>
            <a:schemeClr val="tx2"/>
          </a:solidFill>
          <a:ln w="9525">
            <a:noFill/>
            <a:miter lim="800000"/>
            <a:headEnd/>
            <a:tailEnd/>
          </a:ln>
        </p:spPr>
        <p:txBody>
          <a:bodyPr vert="horz" wrap="square" lIns="1188720" tIns="45720" rIns="27432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1114425" y="2595563"/>
            <a:ext cx="7610475" cy="3670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80188" y="188913"/>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latin typeface="Verdana" charset="0"/>
                <a:ea typeface="ＭＳ Ｐゴシック" charset="0"/>
                <a:cs typeface="ＭＳ Ｐゴシック" charset="0"/>
              </a:defRPr>
            </a:lvl1pPr>
          </a:lstStyle>
          <a:p>
            <a:pPr>
              <a:defRPr/>
            </a:pPr>
            <a:endParaRPr lang="en-US"/>
          </a:p>
        </p:txBody>
      </p:sp>
      <p:sp>
        <p:nvSpPr>
          <p:cNvPr id="5" name="Footer Placeholder 4"/>
          <p:cNvSpPr>
            <a:spLocks noGrp="1"/>
          </p:cNvSpPr>
          <p:nvPr>
            <p:ph type="ftr" sz="quarter" idx="3"/>
          </p:nvPr>
        </p:nvSpPr>
        <p:spPr>
          <a:xfrm>
            <a:off x="1120775" y="188913"/>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latin typeface="Verdana" charset="0"/>
                <a:ea typeface="ＭＳ Ｐゴシック" charset="0"/>
                <a:cs typeface="ＭＳ Ｐゴシック" charset="0"/>
              </a:defRPr>
            </a:lvl1pPr>
          </a:lstStyle>
          <a:p>
            <a:pPr>
              <a:defRPr/>
            </a:pPr>
            <a:endParaRPr lang="en-US"/>
          </a:p>
        </p:txBody>
      </p:sp>
      <p:sp>
        <p:nvSpPr>
          <p:cNvPr id="6" name="Slide Number Placeholder 5"/>
          <p:cNvSpPr>
            <a:spLocks noGrp="1"/>
          </p:cNvSpPr>
          <p:nvPr>
            <p:ph type="sldNum" sz="quarter" idx="4"/>
          </p:nvPr>
        </p:nvSpPr>
        <p:spPr>
          <a:xfrm>
            <a:off x="8789988" y="6569075"/>
            <a:ext cx="457200" cy="365125"/>
          </a:xfrm>
          <a:prstGeom prst="rect">
            <a:avLst/>
          </a:prstGeom>
        </p:spPr>
        <p:txBody>
          <a:bodyPr vert="horz" wrap="square" lIns="91440" tIns="45720" rIns="91440" bIns="45720" numCol="1" anchor="ctr" anchorCtr="0" compatLnSpc="1">
            <a:prstTxWarp prst="textNoShape">
              <a:avLst/>
            </a:prstTxWarp>
          </a:bodyPr>
          <a:lstStyle>
            <a:lvl1pPr algn="ctr">
              <a:defRPr sz="800">
                <a:solidFill>
                  <a:srgbClr val="595959"/>
                </a:solidFill>
              </a:defRPr>
            </a:lvl1pPr>
          </a:lstStyle>
          <a:p>
            <a:fld id="{8464D56A-F397-4ED3-BCEC-1863EFC55560}" type="slidenum">
              <a:rPr lang="el-GR"/>
              <a:pPr/>
              <a:t>‹#›</a:t>
            </a:fld>
            <a:endParaRPr lang="el-GR"/>
          </a:p>
        </p:txBody>
      </p:sp>
      <p:sp>
        <p:nvSpPr>
          <p:cNvPr id="7" name="Rectangle 6"/>
          <p:cNvSpPr/>
          <p:nvPr/>
        </p:nvSpPr>
        <p:spPr>
          <a:xfrm>
            <a:off x="914400" y="0"/>
            <a:ext cx="7999413" cy="182563"/>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
        <p:nvSpPr>
          <p:cNvPr id="8" name="Rectangle 7"/>
          <p:cNvSpPr/>
          <p:nvPr/>
        </p:nvSpPr>
        <p:spPr>
          <a:xfrm>
            <a:off x="914400" y="6675438"/>
            <a:ext cx="7999413" cy="182562"/>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p>
        </p:txBody>
      </p:sp>
    </p:spTree>
  </p:cSld>
  <p:clrMap bg1="lt1" tx1="dk1" bg2="lt2" tx2="dk2" accent1="accent1" accent2="accent2" accent3="accent3" accent4="accent4" accent5="accent5" accent6="accent6" hlink="hlink" folHlink="folHlink"/>
  <p:sldLayoutIdLst>
    <p:sldLayoutId id="2147483799" r:id="rId1"/>
    <p:sldLayoutId id="2147483800" r:id="rId2"/>
    <p:sldLayoutId id="2147483809" r:id="rId3"/>
    <p:sldLayoutId id="2147483801" r:id="rId4"/>
    <p:sldLayoutId id="2147483802" r:id="rId5"/>
    <p:sldLayoutId id="2147483810" r:id="rId6"/>
    <p:sldLayoutId id="2147483803" r:id="rId7"/>
    <p:sldLayoutId id="2147483804" r:id="rId8"/>
    <p:sldLayoutId id="2147483805" r:id="rId9"/>
    <p:sldLayoutId id="2147483806" r:id="rId10"/>
    <p:sldLayoutId id="2147483811" r:id="rId11"/>
    <p:sldLayoutId id="2147483812" r:id="rId12"/>
    <p:sldLayoutId id="2147483813" r:id="rId13"/>
    <p:sldLayoutId id="2147483807" r:id="rId14"/>
    <p:sldLayoutId id="2147483808" r:id="rId15"/>
  </p:sldLayoutIdLst>
  <p:txStyles>
    <p:titleStyle>
      <a:lvl1pPr algn="l" rtl="0" eaLnBrk="0" fontAlgn="base" hangingPunct="0">
        <a:spcBef>
          <a:spcPct val="0"/>
        </a:spcBef>
        <a:spcAft>
          <a:spcPct val="0"/>
        </a:spcAft>
        <a:defRPr sz="3600" kern="1200">
          <a:solidFill>
            <a:schemeClr val="bg1"/>
          </a:solidFill>
          <a:latin typeface="+mj-lt"/>
          <a:ea typeface="MS PGothic" pitchFamily="34" charset="-128"/>
          <a:cs typeface="ＭＳ Ｐゴシック" charset="0"/>
        </a:defRPr>
      </a:lvl1pPr>
      <a:lvl2pPr algn="l" rtl="0" eaLnBrk="0" fontAlgn="base" hangingPunct="0">
        <a:spcBef>
          <a:spcPct val="0"/>
        </a:spcBef>
        <a:spcAft>
          <a:spcPct val="0"/>
        </a:spcAft>
        <a:defRPr sz="3600">
          <a:solidFill>
            <a:schemeClr val="bg1"/>
          </a:solidFill>
          <a:latin typeface="Century Gothic" charset="0"/>
          <a:ea typeface="MS PGothic" pitchFamily="34" charset="-128"/>
          <a:cs typeface="ＭＳ Ｐゴシック" charset="0"/>
        </a:defRPr>
      </a:lvl2pPr>
      <a:lvl3pPr algn="l" rtl="0" eaLnBrk="0" fontAlgn="base" hangingPunct="0">
        <a:spcBef>
          <a:spcPct val="0"/>
        </a:spcBef>
        <a:spcAft>
          <a:spcPct val="0"/>
        </a:spcAft>
        <a:defRPr sz="3600">
          <a:solidFill>
            <a:schemeClr val="bg1"/>
          </a:solidFill>
          <a:latin typeface="Century Gothic" charset="0"/>
          <a:ea typeface="MS PGothic" pitchFamily="34" charset="-128"/>
          <a:cs typeface="ＭＳ Ｐゴシック" charset="0"/>
        </a:defRPr>
      </a:lvl3pPr>
      <a:lvl4pPr algn="l" rtl="0" eaLnBrk="0" fontAlgn="base" hangingPunct="0">
        <a:spcBef>
          <a:spcPct val="0"/>
        </a:spcBef>
        <a:spcAft>
          <a:spcPct val="0"/>
        </a:spcAft>
        <a:defRPr sz="3600">
          <a:solidFill>
            <a:schemeClr val="bg1"/>
          </a:solidFill>
          <a:latin typeface="Century Gothic" charset="0"/>
          <a:ea typeface="MS PGothic" pitchFamily="34" charset="-128"/>
          <a:cs typeface="ＭＳ Ｐゴシック" charset="0"/>
        </a:defRPr>
      </a:lvl4pPr>
      <a:lvl5pPr algn="l" rtl="0" eaLnBrk="0" fontAlgn="base" hangingPunct="0">
        <a:spcBef>
          <a:spcPct val="0"/>
        </a:spcBef>
        <a:spcAft>
          <a:spcPct val="0"/>
        </a:spcAft>
        <a:defRPr sz="3600">
          <a:solidFill>
            <a:schemeClr val="bg1"/>
          </a:solidFill>
          <a:latin typeface="Century Gothic" charset="0"/>
          <a:ea typeface="MS PGothic" pitchFamily="34" charset="-128"/>
          <a:cs typeface="ＭＳ Ｐゴシック" charset="0"/>
        </a:defRPr>
      </a:lvl5pPr>
      <a:lvl6pPr marL="457200" algn="l" rtl="0" fontAlgn="base">
        <a:spcBef>
          <a:spcPct val="0"/>
        </a:spcBef>
        <a:spcAft>
          <a:spcPct val="0"/>
        </a:spcAft>
        <a:defRPr sz="3600">
          <a:solidFill>
            <a:schemeClr val="bg1"/>
          </a:solidFill>
          <a:latin typeface="Century Gothic" charset="0"/>
          <a:ea typeface="ＭＳ Ｐゴシック" charset="0"/>
          <a:cs typeface="ＭＳ Ｐゴシック" charset="0"/>
        </a:defRPr>
      </a:lvl6pPr>
      <a:lvl7pPr marL="914400" algn="l" rtl="0" fontAlgn="base">
        <a:spcBef>
          <a:spcPct val="0"/>
        </a:spcBef>
        <a:spcAft>
          <a:spcPct val="0"/>
        </a:spcAft>
        <a:defRPr sz="3600">
          <a:solidFill>
            <a:schemeClr val="bg1"/>
          </a:solidFill>
          <a:latin typeface="Century Gothic" charset="0"/>
          <a:ea typeface="ＭＳ Ｐゴシック" charset="0"/>
          <a:cs typeface="ＭＳ Ｐゴシック" charset="0"/>
        </a:defRPr>
      </a:lvl7pPr>
      <a:lvl8pPr marL="1371600" algn="l" rtl="0" fontAlgn="base">
        <a:spcBef>
          <a:spcPct val="0"/>
        </a:spcBef>
        <a:spcAft>
          <a:spcPct val="0"/>
        </a:spcAft>
        <a:defRPr sz="3600">
          <a:solidFill>
            <a:schemeClr val="bg1"/>
          </a:solidFill>
          <a:latin typeface="Century Gothic" charset="0"/>
          <a:ea typeface="ＭＳ Ｐゴシック" charset="0"/>
          <a:cs typeface="ＭＳ Ｐゴシック" charset="0"/>
        </a:defRPr>
      </a:lvl8pPr>
      <a:lvl9pPr marL="1828800" algn="l" rtl="0" fontAlgn="base">
        <a:spcBef>
          <a:spcPct val="0"/>
        </a:spcBef>
        <a:spcAft>
          <a:spcPct val="0"/>
        </a:spcAft>
        <a:defRPr sz="3600">
          <a:solidFill>
            <a:schemeClr val="bg1"/>
          </a:solidFill>
          <a:latin typeface="Century Gothic" charset="0"/>
          <a:ea typeface="ＭＳ Ｐゴシック" charset="0"/>
          <a:cs typeface="ＭＳ Ｐゴシック" charset="0"/>
        </a:defRPr>
      </a:lvl9pPr>
    </p:titleStyle>
    <p:bodyStyle>
      <a:lvl1pPr marL="342900" indent="-342900" algn="l" rtl="0" eaLnBrk="0" fontAlgn="base" hangingPunct="0">
        <a:spcBef>
          <a:spcPts val="2000"/>
        </a:spcBef>
        <a:spcAft>
          <a:spcPct val="0"/>
        </a:spcAft>
        <a:buClr>
          <a:schemeClr val="accent1"/>
        </a:buClr>
        <a:buFont typeface="Wingdings 2" pitchFamily="18" charset="2"/>
        <a:buChar char=""/>
        <a:defRPr sz="2000" kern="1200">
          <a:solidFill>
            <a:srgbClr val="595959"/>
          </a:solidFill>
          <a:latin typeface="+mn-lt"/>
          <a:ea typeface="MS PGothic" pitchFamily="34" charset="-128"/>
          <a:cs typeface="ＭＳ Ｐゴシック" charset="0"/>
        </a:defRPr>
      </a:lvl1pPr>
      <a:lvl2pPr marL="685800" indent="-336550" algn="l" rtl="0" eaLnBrk="0" fontAlgn="base" hangingPunct="0">
        <a:spcBef>
          <a:spcPts val="600"/>
        </a:spcBef>
        <a:spcAft>
          <a:spcPct val="0"/>
        </a:spcAft>
        <a:buClr>
          <a:srgbClr val="51640B"/>
        </a:buClr>
        <a:buFont typeface="Wingdings 2" pitchFamily="18" charset="2"/>
        <a:buChar char=""/>
        <a:defRPr kern="1200">
          <a:solidFill>
            <a:srgbClr val="595959"/>
          </a:solidFill>
          <a:latin typeface="+mn-lt"/>
          <a:ea typeface="MS PGothic" pitchFamily="34" charset="-128"/>
          <a:cs typeface="+mn-cs"/>
        </a:defRPr>
      </a:lvl2pPr>
      <a:lvl3pPr marL="1035050" indent="-349250" algn="l" rtl="0" eaLnBrk="0" fontAlgn="base" hangingPunct="0">
        <a:spcBef>
          <a:spcPts val="600"/>
        </a:spcBef>
        <a:spcAft>
          <a:spcPct val="0"/>
        </a:spcAft>
        <a:buClr>
          <a:schemeClr val="accent1"/>
        </a:buClr>
        <a:buFont typeface="Wingdings 2" pitchFamily="18" charset="2"/>
        <a:buChar char=""/>
        <a:defRPr kern="1200">
          <a:solidFill>
            <a:srgbClr val="595959"/>
          </a:solidFill>
          <a:latin typeface="+mn-lt"/>
          <a:ea typeface="MS PGothic" pitchFamily="34" charset="-128"/>
          <a:cs typeface="+mn-cs"/>
        </a:defRPr>
      </a:lvl3pPr>
      <a:lvl4pPr marL="1371600" indent="-336550" algn="l" rtl="0" eaLnBrk="0" fontAlgn="base" hangingPunct="0">
        <a:spcBef>
          <a:spcPts val="600"/>
        </a:spcBef>
        <a:spcAft>
          <a:spcPct val="0"/>
        </a:spcAft>
        <a:buClr>
          <a:srgbClr val="51640B"/>
        </a:buClr>
        <a:buFont typeface="Wingdings 2" pitchFamily="18" charset="2"/>
        <a:buChar char=""/>
        <a:defRPr kern="1200">
          <a:solidFill>
            <a:srgbClr val="595959"/>
          </a:solidFill>
          <a:latin typeface="+mn-lt"/>
          <a:ea typeface="MS PGothic" pitchFamily="34" charset="-128"/>
          <a:cs typeface="+mn-cs"/>
        </a:defRPr>
      </a:lvl4pPr>
      <a:lvl5pPr marL="1720850" indent="-349250" algn="l" rtl="0" eaLnBrk="0" fontAlgn="base" hangingPunct="0">
        <a:spcBef>
          <a:spcPts val="600"/>
        </a:spcBef>
        <a:spcAft>
          <a:spcPct val="0"/>
        </a:spcAft>
        <a:buClr>
          <a:schemeClr val="accent1"/>
        </a:buClr>
        <a:buFont typeface="Wingdings 2" pitchFamily="18" charset="2"/>
        <a:buChar char=""/>
        <a:defRPr kern="1200">
          <a:solidFill>
            <a:srgbClr val="595959"/>
          </a:solidFill>
          <a:latin typeface="+mn-lt"/>
          <a:ea typeface="MS PGothic" pitchFamily="34" charset="-128"/>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1844675"/>
            <a:ext cx="8915400" cy="1190625"/>
          </a:xfrm>
        </p:spPr>
        <p:txBody>
          <a:bodyPr>
            <a:normAutofit/>
          </a:bodyPr>
          <a:lstStyle/>
          <a:p>
            <a:pPr eaLnBrk="1" hangingPunct="1"/>
            <a:r>
              <a:rPr lang="el-GR" b="1" smtClean="0">
                <a:solidFill>
                  <a:srgbClr val="FF8D3E"/>
                </a:solidFill>
                <a:effectLst>
                  <a:outerShdw blurRad="38100" dist="38100" dir="2700000" algn="tl">
                    <a:srgbClr val="000000"/>
                  </a:outerShdw>
                </a:effectLst>
                <a:latin typeface="Verdana" pitchFamily="34" charset="0"/>
              </a:rPr>
              <a:t>Γεωμετρικές έννοιες και μετρήσεις μεγεθών</a:t>
            </a:r>
          </a:p>
        </p:txBody>
      </p:sp>
      <p:sp>
        <p:nvSpPr>
          <p:cNvPr id="13314" name="Rectangle 3"/>
          <p:cNvSpPr>
            <a:spLocks noGrp="1" noChangeArrowheads="1"/>
          </p:cNvSpPr>
          <p:nvPr>
            <p:ph type="subTitle" idx="1"/>
          </p:nvPr>
        </p:nvSpPr>
        <p:spPr>
          <a:xfrm>
            <a:off x="914400" y="3035300"/>
            <a:ext cx="8001000" cy="3822700"/>
          </a:xfrm>
        </p:spPr>
        <p:txBody>
          <a:bodyPr/>
          <a:lstStyle/>
          <a:p>
            <a:pPr marL="36513">
              <a:spcBef>
                <a:spcPct val="0"/>
              </a:spcBef>
            </a:pPr>
            <a:r>
              <a:rPr lang="el-GR" b="1" smtClean="0">
                <a:solidFill>
                  <a:srgbClr val="79766F"/>
                </a:solidFill>
                <a:latin typeface="Verdana" pitchFamily="34" charset="0"/>
                <a:ea typeface="MS PGothic" pitchFamily="34" charset="-128"/>
              </a:rPr>
              <a:t>(ή, διαφορετικά, αντίληψη του χώρου)</a:t>
            </a:r>
            <a:endParaRPr lang="en-GB" b="1" smtClean="0">
              <a:solidFill>
                <a:srgbClr val="79766F"/>
              </a:solidFill>
              <a:latin typeface="Verdana" pitchFamily="34" charset="0"/>
              <a:ea typeface="MS PGothic" pitchFamily="34"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3" y="692150"/>
            <a:ext cx="8913813" cy="914400"/>
          </a:xfrm>
        </p:spPr>
        <p:txBody>
          <a:bodyPr/>
          <a:lstStyle/>
          <a:p>
            <a:pPr eaLnBrk="1" hangingPunct="1"/>
            <a:r>
              <a:rPr lang="el-GR" smtClean="0">
                <a:latin typeface="Verdana" pitchFamily="34" charset="0"/>
              </a:rPr>
              <a:t>η ζωή σου χωρίς τη γεωμετρία...</a:t>
            </a:r>
            <a:endParaRPr lang="en-US" smtClean="0">
              <a:latin typeface="Verdana" pitchFamily="34" charset="0"/>
            </a:endParaRPr>
          </a:p>
        </p:txBody>
      </p:sp>
      <p:pic>
        <p:nvPicPr>
          <p:cNvPr id="5" name="Picture 4" descr="Untitled 1.jpg"/>
          <p:cNvPicPr>
            <a:picLocks noChangeAspect="1"/>
          </p:cNvPicPr>
          <p:nvPr/>
        </p:nvPicPr>
        <p:blipFill>
          <a:blip r:embed="rId3"/>
          <a:srcRect/>
          <a:stretch>
            <a:fillRect/>
          </a:stretch>
        </p:blipFill>
        <p:spPr bwMode="auto">
          <a:xfrm>
            <a:off x="2324100" y="1995488"/>
            <a:ext cx="4119563" cy="45148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par>
                                <p:cTn id="8" presetID="10" presetClass="entr" presetSubtype="0" fill="hold"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η σημασία της γεωμετρίας</a:t>
            </a:r>
            <a:endParaRPr lang="en-US" smtClean="0">
              <a:latin typeface="Verdana" pitchFamily="34" charset="0"/>
            </a:endParaRPr>
          </a:p>
        </p:txBody>
      </p:sp>
      <p:sp>
        <p:nvSpPr>
          <p:cNvPr id="3" name="Content Placeholder 2"/>
          <p:cNvSpPr>
            <a:spLocks noGrp="1"/>
          </p:cNvSpPr>
          <p:nvPr>
            <p:ph idx="1"/>
          </p:nvPr>
        </p:nvSpPr>
        <p:spPr/>
        <p:txBody>
          <a:bodyPr>
            <a:normAutofit/>
          </a:bodyPr>
          <a:lstStyle/>
          <a:p>
            <a:pPr marL="341313" eaLnBrk="1" hangingPunct="1">
              <a:spcBef>
                <a:spcPct val="0"/>
              </a:spcBef>
              <a:spcAft>
                <a:spcPts val="4200"/>
              </a:spcAft>
              <a:buClr>
                <a:schemeClr val="tx1"/>
              </a:buClr>
              <a:buFont typeface="Arial" pitchFamily="34" charset="0"/>
              <a:buChar char="•"/>
            </a:pPr>
            <a:r>
              <a:rPr lang="el-GR" smtClean="0">
                <a:solidFill>
                  <a:srgbClr val="7F7F7F"/>
                </a:solidFill>
                <a:latin typeface="Verdana" pitchFamily="34" charset="0"/>
              </a:rPr>
              <a:t>αντίληψη καθημερινών καταστάσεων και προβλημάτων </a:t>
            </a:r>
          </a:p>
          <a:p>
            <a:pPr marL="341313" eaLnBrk="1" hangingPunct="1">
              <a:spcBef>
                <a:spcPct val="0"/>
              </a:spcBef>
              <a:spcAft>
                <a:spcPts val="4200"/>
              </a:spcAft>
              <a:buClr>
                <a:schemeClr val="tx1"/>
              </a:buClr>
              <a:buFont typeface="Arial" pitchFamily="34" charset="0"/>
              <a:buChar char="•"/>
            </a:pPr>
            <a:r>
              <a:rPr lang="el-GR" smtClean="0">
                <a:solidFill>
                  <a:srgbClr val="7F7F7F"/>
                </a:solidFill>
                <a:latin typeface="Verdana" pitchFamily="34" charset="0"/>
              </a:rPr>
              <a:t>στήριξη δράσεων </a:t>
            </a:r>
            <a:endParaRPr lang="el-GR" sz="2400" smtClean="0">
              <a:solidFill>
                <a:srgbClr val="7F7F7F"/>
              </a:solidFill>
              <a:latin typeface="Verdana" pitchFamily="34" charset="0"/>
            </a:endParaRPr>
          </a:p>
          <a:p>
            <a:pPr marL="341313" eaLnBrk="1" hangingPunct="1">
              <a:spcBef>
                <a:spcPct val="0"/>
              </a:spcBef>
              <a:spcAft>
                <a:spcPts val="4200"/>
              </a:spcAft>
              <a:buClr>
                <a:schemeClr val="tx1"/>
              </a:buClr>
              <a:buFont typeface="Arial" pitchFamily="34" charset="0"/>
              <a:buChar char="•"/>
            </a:pPr>
            <a:r>
              <a:rPr lang="el-GR" smtClean="0">
                <a:solidFill>
                  <a:srgbClr val="7F7F7F"/>
                </a:solidFill>
                <a:latin typeface="Verdana" pitchFamily="34" charset="0"/>
              </a:rPr>
              <a:t>στηρίζουν την προσέγγιση πολλών μαθηματικών εννοιών</a:t>
            </a:r>
          </a:p>
          <a:p>
            <a:pPr marL="341313" eaLnBrk="1" hangingPunct="1">
              <a:spcBef>
                <a:spcPct val="0"/>
              </a:spcBef>
              <a:spcAft>
                <a:spcPts val="4200"/>
              </a:spcAft>
              <a:buClr>
                <a:schemeClr val="tx1"/>
              </a:buClr>
              <a:buFont typeface="Arial" pitchFamily="34" charset="0"/>
              <a:buChar char="•"/>
            </a:pPr>
            <a:r>
              <a:rPr lang="el-GR" smtClean="0">
                <a:solidFill>
                  <a:srgbClr val="7F7F7F"/>
                </a:solidFill>
                <a:latin typeface="Verdana" pitchFamily="34" charset="0"/>
              </a:rPr>
              <a:t>δημιουργία και η επεξεργασία νοερών εικόνων και αναπαραστάσεων</a:t>
            </a:r>
            <a:endParaRPr lang="en-US" smtClean="0">
              <a:solidFill>
                <a:srgbClr val="7F7F7F"/>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par>
                          <p:cTn id="13" fill="hold" nodeType="afterGroup">
                            <p:stCondLst>
                              <p:cond delay="2000"/>
                            </p:stCondLst>
                            <p:childTnLst>
                              <p:par>
                                <p:cTn id="14" presetID="10" presetClass="entr" presetSubtype="0"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2000"/>
                                        <p:tgtEl>
                                          <p:spTgt spid="3">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2000"/>
                                        <p:tgtEl>
                                          <p:spTgt spid="3">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z="2800" smtClean="0">
                <a:latin typeface="Verdana" pitchFamily="34" charset="0"/>
              </a:rPr>
              <a:t>γεωμετρία (και μετρήσεις) στο σχολείο</a:t>
            </a:r>
            <a:endParaRPr lang="en-US" sz="2800" smtClean="0">
              <a:latin typeface="Verdana" pitchFamily="34" charset="0"/>
            </a:endParaRPr>
          </a:p>
        </p:txBody>
      </p:sp>
      <p:sp>
        <p:nvSpPr>
          <p:cNvPr id="3" name="Content Placeholder 2"/>
          <p:cNvSpPr>
            <a:spLocks noGrp="1"/>
          </p:cNvSpPr>
          <p:nvPr>
            <p:ph idx="1"/>
          </p:nvPr>
        </p:nvSpPr>
        <p:spPr>
          <a:xfrm>
            <a:off x="1114425" y="2495550"/>
            <a:ext cx="7610475" cy="3670300"/>
          </a:xfrm>
        </p:spPr>
        <p:txBody>
          <a:bodyPr>
            <a:noAutofit/>
          </a:bodyPr>
          <a:lstStyle/>
          <a:p>
            <a:pPr lvl="1" eaLnBrk="1" hangingPunct="1">
              <a:buClr>
                <a:schemeClr val="tx1"/>
              </a:buClr>
              <a:buSzPct val="75000"/>
              <a:buFont typeface="Arial" pitchFamily="34" charset="0"/>
              <a:buChar char="•"/>
            </a:pPr>
            <a:r>
              <a:rPr lang="el-GR" sz="2000" smtClean="0">
                <a:solidFill>
                  <a:srgbClr val="7F7F7F"/>
                </a:solidFill>
                <a:latin typeface="Verdana" pitchFamily="34" charset="0"/>
              </a:rPr>
              <a:t>αναγνώριση και ονομασία γεωμετρικών σχημάτων</a:t>
            </a:r>
            <a:endParaRPr lang="en-US" sz="2000" smtClean="0">
              <a:solidFill>
                <a:srgbClr val="7F7F7F"/>
              </a:solidFill>
              <a:latin typeface="Verdana" pitchFamily="34" charset="0"/>
            </a:endParaRPr>
          </a:p>
          <a:p>
            <a:pPr lvl="1" eaLnBrk="1" hangingPunct="1">
              <a:buClr>
                <a:schemeClr val="tx1"/>
              </a:buClr>
              <a:buSzPct val="75000"/>
              <a:buFont typeface="Arial" pitchFamily="34" charset="0"/>
              <a:buChar char="•"/>
            </a:pPr>
            <a:r>
              <a:rPr lang="el-GR" sz="2000" smtClean="0">
                <a:solidFill>
                  <a:srgbClr val="7F7F7F"/>
                </a:solidFill>
                <a:latin typeface="Verdana" pitchFamily="34" charset="0"/>
              </a:rPr>
              <a:t>χρήση κατάλληλου συμβολισμού για απλές γεωμετρικές έννοιες και έννοιες μέτρησης</a:t>
            </a:r>
            <a:endParaRPr lang="en-US" sz="2000" smtClean="0">
              <a:solidFill>
                <a:srgbClr val="7F7F7F"/>
              </a:solidFill>
              <a:latin typeface="Verdana" pitchFamily="34" charset="0"/>
            </a:endParaRPr>
          </a:p>
          <a:p>
            <a:pPr lvl="1" eaLnBrk="1" hangingPunct="1">
              <a:buClr>
                <a:schemeClr val="tx1"/>
              </a:buClr>
              <a:buSzPct val="75000"/>
              <a:buFont typeface="Arial" pitchFamily="34" charset="0"/>
              <a:buChar char="•"/>
            </a:pPr>
            <a:r>
              <a:rPr lang="el-GR" sz="2000" smtClean="0">
                <a:solidFill>
                  <a:srgbClr val="7F7F7F"/>
                </a:solidFill>
                <a:latin typeface="Verdana" pitchFamily="34" charset="0"/>
              </a:rPr>
              <a:t>εκμάθηση δεξιοτήτων που αφορούν σε όργανα μέτρησης &amp; γεωμετρικών κατασκευών</a:t>
            </a:r>
            <a:endParaRPr lang="en-US" sz="2000" smtClean="0">
              <a:solidFill>
                <a:srgbClr val="7F7F7F"/>
              </a:solidFill>
              <a:latin typeface="Verdana" pitchFamily="34" charset="0"/>
            </a:endParaRPr>
          </a:p>
          <a:p>
            <a:pPr lvl="1" eaLnBrk="1" hangingPunct="1">
              <a:buClr>
                <a:schemeClr val="tx1"/>
              </a:buClr>
              <a:buSzPct val="75000"/>
              <a:buFont typeface="Arial" pitchFamily="34" charset="0"/>
              <a:buChar char="•"/>
            </a:pPr>
            <a:r>
              <a:rPr lang="el-GR" sz="2000" smtClean="0">
                <a:solidFill>
                  <a:srgbClr val="7F7F7F"/>
                </a:solidFill>
                <a:latin typeface="Verdana" pitchFamily="34" charset="0"/>
              </a:rPr>
              <a:t>χρήση τύπων </a:t>
            </a:r>
            <a:endParaRPr lang="en-US" sz="2000" smtClean="0">
              <a:solidFill>
                <a:srgbClr val="7F7F7F"/>
              </a:solidFill>
              <a:latin typeface="Verdana" pitchFamily="34" charset="0"/>
            </a:endParaRPr>
          </a:p>
          <a:p>
            <a:pPr lvl="1" eaLnBrk="1" hangingPunct="1">
              <a:buClr>
                <a:schemeClr val="tx1"/>
              </a:buClr>
              <a:buSzPct val="75000"/>
              <a:buFont typeface="Arial" pitchFamily="34" charset="0"/>
              <a:buChar char="•"/>
            </a:pPr>
            <a:r>
              <a:rPr lang="el-GR" sz="2000" smtClean="0">
                <a:solidFill>
                  <a:srgbClr val="7F7F7F"/>
                </a:solidFill>
                <a:latin typeface="Verdana" pitchFamily="34" charset="0"/>
              </a:rPr>
              <a:t>ξεκομμένες έννοιες κύρια μέσω των ορισμών τους</a:t>
            </a:r>
            <a:endParaRPr lang="en-US" sz="2000" smtClean="0">
              <a:solidFill>
                <a:srgbClr val="7F7F7F"/>
              </a:solidFill>
              <a:latin typeface="Verdana" pitchFamily="34" charset="0"/>
            </a:endParaRPr>
          </a:p>
          <a:p>
            <a:pPr lvl="1" eaLnBrk="1" hangingPunct="1">
              <a:buClr>
                <a:schemeClr val="tx1"/>
              </a:buClr>
              <a:buSzPct val="75000"/>
              <a:buFont typeface="Arial" pitchFamily="34" charset="0"/>
              <a:buChar char="•"/>
            </a:pPr>
            <a:r>
              <a:rPr lang="el-GR" sz="2000" smtClean="0">
                <a:solidFill>
                  <a:srgbClr val="7F7F7F"/>
                </a:solidFill>
                <a:latin typeface="Verdana" pitchFamily="34" charset="0"/>
              </a:rPr>
              <a:t>όχι συστηματική εξέλιξη προς υψηλότερα επίπεδα σκέψης (μελέτη ιδιοτήτων, συμπερίληψη σε κλάσεις, ταξινόμηση κλάσεων)</a:t>
            </a:r>
            <a:endParaRPr lang="en-US" sz="2000" smtClean="0">
              <a:solidFill>
                <a:srgbClr val="7F7F7F"/>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par>
                          <p:cTn id="16" fill="hold" nodeType="afterGroup">
                            <p:stCondLst>
                              <p:cond delay="4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childTnLst>
                                </p:cTn>
                              </p:par>
                            </p:childTnLst>
                          </p:cTn>
                        </p:par>
                        <p:par>
                          <p:cTn id="20" fill="hold" nodeType="afterGroup">
                            <p:stCondLst>
                              <p:cond delay="5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1000"/>
                                        <p:tgtEl>
                                          <p:spTgt spid="3">
                                            <p:txEl>
                                              <p:pRg st="3" end="3"/>
                                            </p:txEl>
                                          </p:spTgt>
                                        </p:tgtEl>
                                      </p:cBhvr>
                                    </p:animEffect>
                                  </p:childTnLst>
                                </p:cTn>
                              </p:par>
                            </p:childTnLst>
                          </p:cTn>
                        </p:par>
                        <p:par>
                          <p:cTn id="24" fill="hold" nodeType="afterGroup">
                            <p:stCondLst>
                              <p:cond delay="6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par>
                          <p:cTn id="28" fill="hold" nodeType="afterGroup">
                            <p:stCondLst>
                              <p:cond delay="7000"/>
                            </p:stCondLst>
                            <p:childTnLst>
                              <p:par>
                                <p:cTn id="29" presetID="10" presetClass="entr" presetSubtype="0" fill="hold" grpId="0"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effectLst>
                  <a:outerShdw blurRad="38100" dist="38100" dir="2700000" algn="tl">
                    <a:srgbClr val="000000"/>
                  </a:outerShdw>
                </a:effectLst>
                <a:latin typeface="Verdana" pitchFamily="34" charset="0"/>
              </a:rPr>
              <a:t>χώρος, γεωμετρία και μέτρηση</a:t>
            </a:r>
            <a:endParaRPr lang="en-US" smtClean="0"/>
          </a:p>
        </p:txBody>
      </p:sp>
      <p:pic>
        <p:nvPicPr>
          <p:cNvPr id="40962" name="Content Placeholder 3" descr="Untitled.png"/>
          <p:cNvPicPr>
            <a:picLocks noGrp="1" noChangeAspect="1"/>
          </p:cNvPicPr>
          <p:nvPr>
            <p:ph idx="1"/>
          </p:nvPr>
        </p:nvPicPr>
        <p:blipFill>
          <a:blip r:embed="rId3"/>
          <a:srcRect t="462" b="462"/>
          <a:stretch>
            <a:fillRect/>
          </a:stretch>
        </p:blipFill>
        <p:spPr>
          <a:xfrm>
            <a:off x="849313" y="2595563"/>
            <a:ext cx="7610475" cy="3670300"/>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το περιεχόμενο της γεωμετρίας</a:t>
            </a:r>
            <a:endParaRPr lang="en-US" smtClean="0">
              <a:latin typeface="Verdana" pitchFamily="34" charset="0"/>
            </a:endParaRPr>
          </a:p>
        </p:txBody>
      </p:sp>
      <p:sp>
        <p:nvSpPr>
          <p:cNvPr id="3" name="Content Placeholder 2"/>
          <p:cNvSpPr>
            <a:spLocks noGrp="1"/>
          </p:cNvSpPr>
          <p:nvPr>
            <p:ph idx="1"/>
          </p:nvPr>
        </p:nvSpPr>
        <p:spPr/>
        <p:txBody>
          <a:bodyPr>
            <a:normAutofit/>
          </a:bodyPr>
          <a:lstStyle/>
          <a:p>
            <a:pPr lvl="1" eaLnBrk="1" hangingPunct="1">
              <a:buClr>
                <a:schemeClr val="tx1"/>
              </a:buClr>
              <a:buSzPct val="75000"/>
              <a:buFont typeface="Arial" pitchFamily="34" charset="0"/>
              <a:buChar char="•"/>
            </a:pPr>
            <a:r>
              <a:rPr lang="el-GR" sz="3200" smtClean="0">
                <a:solidFill>
                  <a:srgbClr val="7F7F7F"/>
                </a:solidFill>
                <a:latin typeface="Verdana" pitchFamily="34" charset="0"/>
              </a:rPr>
              <a:t>χωρικός, </a:t>
            </a:r>
          </a:p>
          <a:p>
            <a:pPr lvl="1" eaLnBrk="1" hangingPunct="1">
              <a:buClr>
                <a:schemeClr val="tx1"/>
              </a:buClr>
              <a:buSzPct val="75000"/>
              <a:buFont typeface="Wingdings 2" pitchFamily="18" charset="2"/>
              <a:buNone/>
            </a:pPr>
            <a:endParaRPr lang="el-GR" sz="3200" smtClean="0">
              <a:solidFill>
                <a:srgbClr val="7F7F7F"/>
              </a:solidFill>
              <a:latin typeface="Verdana" pitchFamily="34" charset="0"/>
            </a:endParaRPr>
          </a:p>
          <a:p>
            <a:pPr lvl="1" eaLnBrk="1" hangingPunct="1">
              <a:buClr>
                <a:schemeClr val="tx1"/>
              </a:buClr>
              <a:buSzPct val="75000"/>
              <a:buFont typeface="Arial" pitchFamily="34" charset="0"/>
              <a:buChar char="•"/>
            </a:pPr>
            <a:r>
              <a:rPr lang="el-GR" sz="3200" smtClean="0">
                <a:solidFill>
                  <a:srgbClr val="7F7F7F"/>
                </a:solidFill>
                <a:latin typeface="Verdana" pitchFamily="34" charset="0"/>
              </a:rPr>
              <a:t>γεωμετρικός, και</a:t>
            </a:r>
          </a:p>
          <a:p>
            <a:pPr lvl="1" eaLnBrk="1" hangingPunct="1">
              <a:buClr>
                <a:schemeClr val="tx1"/>
              </a:buClr>
              <a:buSzPct val="75000"/>
              <a:buFont typeface="Wingdings 2" pitchFamily="18" charset="2"/>
              <a:buNone/>
            </a:pPr>
            <a:endParaRPr lang="el-GR" sz="3200" smtClean="0">
              <a:solidFill>
                <a:srgbClr val="7F7F7F"/>
              </a:solidFill>
              <a:latin typeface="Verdana" pitchFamily="34" charset="0"/>
            </a:endParaRPr>
          </a:p>
          <a:p>
            <a:pPr lvl="1" eaLnBrk="1" hangingPunct="1">
              <a:buClr>
                <a:schemeClr val="tx1"/>
              </a:buClr>
              <a:buSzPct val="75000"/>
              <a:buFont typeface="Arial" pitchFamily="34" charset="0"/>
              <a:buChar char="•"/>
            </a:pPr>
            <a:r>
              <a:rPr lang="el-GR" sz="3200" smtClean="0">
                <a:solidFill>
                  <a:srgbClr val="7F7F7F"/>
                </a:solidFill>
                <a:latin typeface="Verdana" pitchFamily="34" charset="0"/>
              </a:rPr>
              <a:t>οπτικοποιημένος συλλογισμός</a:t>
            </a:r>
            <a:r>
              <a:rPr lang="en-US" sz="3200" smtClean="0">
                <a:solidFill>
                  <a:srgbClr val="7F7F7F"/>
                </a:solidFill>
                <a:latin typeface="Verdan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par>
                          <p:cTn id="16" fill="hold" nodeType="afterGroup">
                            <p:stCondLst>
                              <p:cond delay="5000"/>
                            </p:stCondLst>
                            <p:childTnLst>
                              <p:par>
                                <p:cTn id="17" presetID="10" presetClass="entr" presetSubtype="0" fill="hold" grpId="0"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χωρικός συλλογισμός </a:t>
            </a:r>
            <a:endParaRPr lang="en-US" smtClean="0">
              <a:latin typeface="Verdana" pitchFamily="34" charset="0"/>
            </a:endParaRPr>
          </a:p>
        </p:txBody>
      </p:sp>
      <p:sp>
        <p:nvSpPr>
          <p:cNvPr id="3" name="Content Placeholder 2"/>
          <p:cNvSpPr>
            <a:spLocks noGrp="1"/>
          </p:cNvSpPr>
          <p:nvPr>
            <p:ph idx="1"/>
          </p:nvPr>
        </p:nvSpPr>
        <p:spPr/>
        <p:txBody>
          <a:bodyPr/>
          <a:lstStyle/>
          <a:p>
            <a:pPr eaLnBrk="1" hangingPunct="1">
              <a:spcAft>
                <a:spcPts val="2400"/>
              </a:spcAft>
              <a:buClr>
                <a:schemeClr val="tx1"/>
              </a:buClr>
              <a:buFont typeface="Arial" pitchFamily="34" charset="0"/>
              <a:buChar char="•"/>
            </a:pPr>
            <a:r>
              <a:rPr lang="el-GR" smtClean="0">
                <a:solidFill>
                  <a:srgbClr val="7F7F7F"/>
                </a:solidFill>
                <a:latin typeface="Verdana" pitchFamily="34" charset="0"/>
              </a:rPr>
              <a:t>ιδέες για τις ιδιότητες και σχέσεις στο χώρο</a:t>
            </a:r>
            <a:endParaRPr lang="el-GR" smtClean="0">
              <a:latin typeface="Verdana" pitchFamily="34" charset="0"/>
            </a:endParaRPr>
          </a:p>
          <a:p>
            <a:pPr eaLnBrk="1" hangingPunct="1">
              <a:buClr>
                <a:schemeClr val="tx1"/>
              </a:buClr>
              <a:buFont typeface="Arial" pitchFamily="34" charset="0"/>
              <a:buChar char="•"/>
            </a:pPr>
            <a:r>
              <a:rPr lang="el-GR" smtClean="0">
                <a:solidFill>
                  <a:srgbClr val="7F7F7F"/>
                </a:solidFill>
                <a:latin typeface="Verdana" pitchFamily="34" charset="0"/>
              </a:rPr>
              <a:t>αντίληψη, κατανόηση και παράσταση θέσεων, αμοιβαίων σχέσεων, διευθύνσεων και διαδρομών </a:t>
            </a:r>
            <a:endParaRPr lang="en-US" smtClean="0">
              <a:solidFill>
                <a:srgbClr val="7F7F7F"/>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3375"/>
            <a:ext cx="8913813" cy="914400"/>
          </a:xfrm>
        </p:spPr>
        <p:txBody>
          <a:bodyPr/>
          <a:lstStyle/>
          <a:p>
            <a:pPr eaLnBrk="1" hangingPunct="1"/>
            <a:r>
              <a:rPr lang="en-US" smtClean="0"/>
              <a:t>ladybug maze</a:t>
            </a:r>
          </a:p>
        </p:txBody>
      </p:sp>
      <p:pic>
        <p:nvPicPr>
          <p:cNvPr id="4" name="Picture 3" descr="ladybug maze clear.png"/>
          <p:cNvPicPr>
            <a:picLocks noChangeAspect="1"/>
          </p:cNvPicPr>
          <p:nvPr/>
        </p:nvPicPr>
        <p:blipFill>
          <a:blip r:embed="rId3"/>
          <a:srcRect/>
          <a:stretch>
            <a:fillRect/>
          </a:stretch>
        </p:blipFill>
        <p:spPr bwMode="auto">
          <a:xfrm>
            <a:off x="1028700" y="1327150"/>
            <a:ext cx="7073900" cy="5435600"/>
          </a:xfrm>
          <a:prstGeom prst="rect">
            <a:avLst/>
          </a:prstGeom>
          <a:noFill/>
          <a:ln w="9525">
            <a:noFill/>
            <a:miter lim="800000"/>
            <a:headEnd/>
            <a:tailEnd/>
          </a:ln>
        </p:spPr>
      </p:pic>
      <p:pic>
        <p:nvPicPr>
          <p:cNvPr id="6" name="Picture 5" descr="ladybug maze.png"/>
          <p:cNvPicPr>
            <a:picLocks noChangeAspect="1"/>
          </p:cNvPicPr>
          <p:nvPr/>
        </p:nvPicPr>
        <p:blipFill>
          <a:blip r:embed="rId4"/>
          <a:srcRect/>
          <a:stretch>
            <a:fillRect/>
          </a:stretch>
        </p:blipFill>
        <p:spPr bwMode="auto">
          <a:xfrm>
            <a:off x="1041400" y="1314450"/>
            <a:ext cx="7048500" cy="54483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2575"/>
            <a:ext cx="8913813" cy="914400"/>
          </a:xfrm>
        </p:spPr>
        <p:txBody>
          <a:bodyPr/>
          <a:lstStyle/>
          <a:p>
            <a:pPr eaLnBrk="1" hangingPunct="1"/>
            <a:r>
              <a:rPr lang="el-GR" smtClean="0">
                <a:latin typeface="Verdana" pitchFamily="34" charset="0"/>
              </a:rPr>
              <a:t>ναυμαχία</a:t>
            </a:r>
            <a:endParaRPr lang="en-US" smtClean="0">
              <a:latin typeface="Verdana" pitchFamily="34" charset="0"/>
            </a:endParaRPr>
          </a:p>
        </p:txBody>
      </p:sp>
      <p:pic>
        <p:nvPicPr>
          <p:cNvPr id="4" name="Picture 3" descr="battleship.jpg"/>
          <p:cNvPicPr>
            <a:picLocks noChangeAspect="1"/>
          </p:cNvPicPr>
          <p:nvPr/>
        </p:nvPicPr>
        <p:blipFill>
          <a:blip r:embed="rId3"/>
          <a:srcRect/>
          <a:stretch>
            <a:fillRect/>
          </a:stretch>
        </p:blipFill>
        <p:spPr bwMode="auto">
          <a:xfrm>
            <a:off x="2232025" y="1639888"/>
            <a:ext cx="4711700" cy="4872037"/>
          </a:xfrm>
          <a:prstGeom prst="rect">
            <a:avLst/>
          </a:prstGeom>
          <a:noFill/>
          <a:ln w="9525">
            <a:noFill/>
            <a:miter lim="800000"/>
            <a:headEnd/>
            <a:tailEnd/>
          </a:ln>
        </p:spPr>
      </p:pic>
      <p:pic>
        <p:nvPicPr>
          <p:cNvPr id="5" name="Picture 4" descr="battleship 2.jpg"/>
          <p:cNvPicPr>
            <a:picLocks noChangeAspect="1"/>
          </p:cNvPicPr>
          <p:nvPr/>
        </p:nvPicPr>
        <p:blipFill>
          <a:blip r:embed="rId4"/>
          <a:srcRect/>
          <a:stretch>
            <a:fillRect/>
          </a:stretch>
        </p:blipFill>
        <p:spPr bwMode="auto">
          <a:xfrm>
            <a:off x="2011363" y="1417638"/>
            <a:ext cx="5113337" cy="5132387"/>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γεωμετρικός συλλογισμός</a:t>
            </a:r>
            <a:endParaRPr lang="en-US" smtClean="0">
              <a:latin typeface="Verdana" pitchFamily="34" charset="0"/>
            </a:endParaRPr>
          </a:p>
        </p:txBody>
      </p:sp>
      <p:sp>
        <p:nvSpPr>
          <p:cNvPr id="3" name="Content Placeholder 2"/>
          <p:cNvSpPr>
            <a:spLocks noGrp="1"/>
          </p:cNvSpPr>
          <p:nvPr>
            <p:ph idx="1"/>
          </p:nvPr>
        </p:nvSpPr>
        <p:spPr/>
        <p:txBody>
          <a:bodyPr/>
          <a:lstStyle/>
          <a:p>
            <a:pPr eaLnBrk="1" hangingPunct="1">
              <a:spcAft>
                <a:spcPts val="2400"/>
              </a:spcAft>
              <a:buClr>
                <a:schemeClr val="tx1"/>
              </a:buClr>
              <a:buFont typeface="Arial" pitchFamily="34" charset="0"/>
              <a:buChar char="•"/>
            </a:pPr>
            <a:r>
              <a:rPr lang="el-GR" smtClean="0">
                <a:solidFill>
                  <a:srgbClr val="7F7F7F"/>
                </a:solidFill>
                <a:latin typeface="Verdana" pitchFamily="34" charset="0"/>
              </a:rPr>
              <a:t>οργάνωση και επεξεργασία του χώρου</a:t>
            </a:r>
          </a:p>
          <a:p>
            <a:pPr eaLnBrk="1" hangingPunct="1">
              <a:buClr>
                <a:schemeClr val="tx1"/>
              </a:buClr>
              <a:buFont typeface="Arial" pitchFamily="34" charset="0"/>
              <a:buChar char="•"/>
            </a:pPr>
            <a:r>
              <a:rPr lang="el-GR" smtClean="0">
                <a:solidFill>
                  <a:srgbClr val="7F7F7F"/>
                </a:solidFill>
                <a:latin typeface="Verdana" pitchFamily="34" charset="0"/>
              </a:rPr>
              <a:t>μετάβαση από μια αισθησιοκινητική σε μια αναλυτικο-συνθετική αντίληψη</a:t>
            </a:r>
            <a:endParaRPr lang="en-US" smtClean="0">
              <a:solidFill>
                <a:srgbClr val="7F7F7F"/>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3375"/>
            <a:ext cx="8913813" cy="914400"/>
          </a:xfrm>
        </p:spPr>
        <p:txBody>
          <a:bodyPr/>
          <a:lstStyle/>
          <a:p>
            <a:pPr eaLnBrk="1" hangingPunct="1"/>
            <a:r>
              <a:rPr lang="el-GR" smtClean="0">
                <a:latin typeface="Verdana" pitchFamily="34" charset="0"/>
              </a:rPr>
              <a:t>γεωπίνακες</a:t>
            </a:r>
            <a:endParaRPr lang="en-US" smtClean="0">
              <a:latin typeface="Verdana" pitchFamily="34" charset="0"/>
            </a:endParaRPr>
          </a:p>
        </p:txBody>
      </p:sp>
      <p:pic>
        <p:nvPicPr>
          <p:cNvPr id="4" name="Picture 3" descr="geoboard 2.jpg"/>
          <p:cNvPicPr>
            <a:picLocks noChangeAspect="1"/>
          </p:cNvPicPr>
          <p:nvPr/>
        </p:nvPicPr>
        <p:blipFill>
          <a:blip r:embed="rId3"/>
          <a:srcRect/>
          <a:stretch>
            <a:fillRect/>
          </a:stretch>
        </p:blipFill>
        <p:spPr bwMode="auto">
          <a:xfrm>
            <a:off x="1095375" y="1417638"/>
            <a:ext cx="6983413" cy="4995862"/>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7" descr="Untitled 3.jpg"/>
          <p:cNvPicPr>
            <a:picLocks noChangeAspect="1"/>
          </p:cNvPicPr>
          <p:nvPr/>
        </p:nvPicPr>
        <p:blipFill>
          <a:blip r:embed="rId3"/>
          <a:srcRect/>
          <a:stretch>
            <a:fillRect/>
          </a:stretch>
        </p:blipFill>
        <p:spPr bwMode="auto">
          <a:xfrm rot="-1736155">
            <a:off x="1625600" y="2138363"/>
            <a:ext cx="5880100" cy="3416300"/>
          </a:xfrm>
          <a:prstGeom prst="rect">
            <a:avLst/>
          </a:prstGeom>
          <a:noFill/>
          <a:ln w="9525">
            <a:noFill/>
            <a:miter lim="800000"/>
            <a:headEnd/>
            <a:tailEnd/>
          </a:ln>
        </p:spPr>
      </p:pic>
      <p:sp>
        <p:nvSpPr>
          <p:cNvPr id="3" name="Title 2"/>
          <p:cNvSpPr>
            <a:spLocks noGrp="1"/>
          </p:cNvSpPr>
          <p:nvPr>
            <p:ph type="title"/>
          </p:nvPr>
        </p:nvSpPr>
        <p:spPr/>
        <p:txBody>
          <a:bodyPr/>
          <a:lstStyle/>
          <a:p>
            <a:pPr eaLnBrk="1" hangingPunct="1"/>
            <a:r>
              <a:rPr lang="el-GR" smtClean="0">
                <a:latin typeface="Verdana" pitchFamily="34" charset="0"/>
                <a:ea typeface="Hiragino Sans GB W3" charset="-122"/>
              </a:rPr>
              <a:t>«Να βρείτε τον άγνωστο </a:t>
            </a:r>
            <a:r>
              <a:rPr lang="en-US" i="1" smtClean="0">
                <a:latin typeface="Verdana" pitchFamily="34" charset="0"/>
                <a:ea typeface="Hiragino Sans GB W3" charset="-122"/>
              </a:rPr>
              <a:t>x</a:t>
            </a:r>
            <a:r>
              <a:rPr lang="el-GR" i="1" smtClean="0">
                <a:latin typeface="Verdana" pitchFamily="34" charset="0"/>
                <a:ea typeface="Hiragino Sans GB W3" charset="-122"/>
              </a:rPr>
              <a:t>.</a:t>
            </a:r>
            <a:r>
              <a:rPr lang="el-GR" smtClean="0">
                <a:latin typeface="Verdana" pitchFamily="34" charset="0"/>
                <a:ea typeface="Hiragino Sans GB W3" charset="-122"/>
              </a:rPr>
              <a:t>»</a:t>
            </a:r>
            <a:endParaRPr lang="en-US" i="1" smtClean="0">
              <a:latin typeface="Verdana" pitchFamily="34" charset="0"/>
              <a:ea typeface="Hiragino Sans GB W3"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3375"/>
            <a:ext cx="8913813" cy="914400"/>
          </a:xfrm>
        </p:spPr>
        <p:txBody>
          <a:bodyPr/>
          <a:lstStyle/>
          <a:p>
            <a:pPr eaLnBrk="1" hangingPunct="1"/>
            <a:r>
              <a:rPr lang="el-GR" smtClean="0">
                <a:latin typeface="Verdana" pitchFamily="34" charset="0"/>
              </a:rPr>
              <a:t>γεωπίνακες</a:t>
            </a:r>
            <a:endParaRPr lang="en-US" smtClean="0">
              <a:latin typeface="Verdana" pitchFamily="34" charset="0"/>
            </a:endParaRPr>
          </a:p>
        </p:txBody>
      </p:sp>
      <p:pic>
        <p:nvPicPr>
          <p:cNvPr id="4" name="Picture 3" descr="geoboard.jpg"/>
          <p:cNvPicPr>
            <a:picLocks noChangeAspect="1"/>
          </p:cNvPicPr>
          <p:nvPr/>
        </p:nvPicPr>
        <p:blipFill>
          <a:blip r:embed="rId3"/>
          <a:srcRect/>
          <a:stretch>
            <a:fillRect/>
          </a:stretch>
        </p:blipFill>
        <p:spPr bwMode="auto">
          <a:xfrm>
            <a:off x="1411288" y="1417638"/>
            <a:ext cx="6303962" cy="52038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l-GR" sz="3200" b="1" smtClean="0">
                <a:latin typeface="Verdana" pitchFamily="34" charset="0"/>
                <a:ea typeface="Hiragino Sans GB W3" charset="-122"/>
              </a:rPr>
              <a:t>οπτικοποιημένος συλλογισμός</a:t>
            </a:r>
            <a:endParaRPr lang="en-US" sz="3200" smtClean="0">
              <a:latin typeface="Verdana" pitchFamily="34" charset="0"/>
              <a:ea typeface="Hiragino Sans GB W3" charset="-122"/>
            </a:endParaRPr>
          </a:p>
        </p:txBody>
      </p:sp>
      <p:sp>
        <p:nvSpPr>
          <p:cNvPr id="57346" name="Content Placeholder 2"/>
          <p:cNvSpPr>
            <a:spLocks noGrp="1"/>
          </p:cNvSpPr>
          <p:nvPr>
            <p:ph idx="1"/>
          </p:nvPr>
        </p:nvSpPr>
        <p:spPr/>
        <p:txBody>
          <a:bodyPr/>
          <a:lstStyle/>
          <a:p>
            <a:pPr eaLnBrk="1" hangingPunct="1">
              <a:buClr>
                <a:schemeClr val="tx1"/>
              </a:buClr>
              <a:buFont typeface="Arial" pitchFamily="34" charset="0"/>
              <a:buChar char="•"/>
            </a:pPr>
            <a:r>
              <a:rPr lang="el-GR" smtClean="0">
                <a:solidFill>
                  <a:srgbClr val="7F7F7F"/>
                </a:solidFill>
                <a:latin typeface="Verdana" pitchFamily="34" charset="0"/>
                <a:ea typeface="Hiragino Sans GB W3" charset="-122"/>
              </a:rPr>
              <a:t>οπτικές πληροφορίες</a:t>
            </a:r>
          </a:p>
          <a:p>
            <a:pPr eaLnBrk="1" hangingPunct="1">
              <a:buClr>
                <a:schemeClr val="tx1"/>
              </a:buClr>
              <a:buFont typeface="Arial" pitchFamily="34" charset="0"/>
              <a:buChar char="•"/>
            </a:pPr>
            <a:endParaRPr lang="el-GR" smtClean="0">
              <a:solidFill>
                <a:srgbClr val="7F7F7F"/>
              </a:solidFill>
              <a:latin typeface="Verdana" pitchFamily="34" charset="0"/>
              <a:ea typeface="Hiragino Sans GB W3" charset="-122"/>
            </a:endParaRPr>
          </a:p>
          <a:p>
            <a:pPr eaLnBrk="1" hangingPunct="1">
              <a:buClr>
                <a:schemeClr val="tx1"/>
              </a:buClr>
              <a:buFont typeface="Arial" pitchFamily="34" charset="0"/>
              <a:buChar char="•"/>
            </a:pPr>
            <a:r>
              <a:rPr lang="el-GR" smtClean="0">
                <a:solidFill>
                  <a:srgbClr val="7F7F7F"/>
                </a:solidFill>
                <a:latin typeface="Verdana" pitchFamily="34" charset="0"/>
                <a:ea typeface="Hiragino Sans GB W3" charset="-122"/>
              </a:rPr>
              <a:t>απεικόνιση σε νοερές εικόνες</a:t>
            </a:r>
            <a:endParaRPr lang="en-US" smtClean="0">
              <a:solidFill>
                <a:srgbClr val="7F7F7F"/>
              </a:solidFill>
              <a:latin typeface="Verdana" pitchFamily="34" charset="0"/>
              <a:ea typeface="Hiragino Sans GB W3"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1"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2575"/>
            <a:ext cx="8913813" cy="914400"/>
          </a:xfrm>
        </p:spPr>
        <p:txBody>
          <a:bodyPr/>
          <a:lstStyle/>
          <a:p>
            <a:pPr eaLnBrk="1" hangingPunct="1"/>
            <a:r>
              <a:rPr lang="el-GR" smtClean="0">
                <a:latin typeface="Verdana" pitchFamily="34" charset="0"/>
              </a:rPr>
              <a:t>χτίζω με κύβους</a:t>
            </a:r>
            <a:endParaRPr lang="en-US" smtClean="0">
              <a:latin typeface="Verdana" pitchFamily="34" charset="0"/>
            </a:endParaRPr>
          </a:p>
        </p:txBody>
      </p:sp>
      <p:pic>
        <p:nvPicPr>
          <p:cNvPr id="4" name="Picture 3" descr="build.jpg"/>
          <p:cNvPicPr>
            <a:picLocks noChangeAspect="1"/>
          </p:cNvPicPr>
          <p:nvPr/>
        </p:nvPicPr>
        <p:blipFill>
          <a:blip r:embed="rId3"/>
          <a:srcRect/>
          <a:stretch>
            <a:fillRect/>
          </a:stretch>
        </p:blipFill>
        <p:spPr bwMode="auto">
          <a:xfrm>
            <a:off x="1192213" y="1441450"/>
            <a:ext cx="6767512" cy="541655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3375"/>
            <a:ext cx="8913813" cy="914400"/>
          </a:xfrm>
        </p:spPr>
        <p:txBody>
          <a:bodyPr/>
          <a:lstStyle/>
          <a:p>
            <a:pPr eaLnBrk="1" hangingPunct="1"/>
            <a:r>
              <a:rPr lang="el-GR" smtClean="0">
                <a:latin typeface="Verdana" pitchFamily="34" charset="0"/>
              </a:rPr>
              <a:t>χρωμάτισε τη σωστή όψη</a:t>
            </a:r>
            <a:endParaRPr lang="en-US" smtClean="0">
              <a:latin typeface="Verdana" pitchFamily="34" charset="0"/>
            </a:endParaRPr>
          </a:p>
        </p:txBody>
      </p:sp>
      <p:pic>
        <p:nvPicPr>
          <p:cNvPr id="5" name="Picture 4" descr="color 2.jpg"/>
          <p:cNvPicPr>
            <a:picLocks noChangeAspect="1"/>
          </p:cNvPicPr>
          <p:nvPr/>
        </p:nvPicPr>
        <p:blipFill>
          <a:blip r:embed="rId3"/>
          <a:srcRect/>
          <a:stretch>
            <a:fillRect/>
          </a:stretch>
        </p:blipFill>
        <p:spPr bwMode="auto">
          <a:xfrm>
            <a:off x="584200" y="1350963"/>
            <a:ext cx="8102600" cy="5507037"/>
          </a:xfrm>
          <a:prstGeom prst="rect">
            <a:avLst/>
          </a:prstGeom>
          <a:noFill/>
          <a:ln w="9525">
            <a:noFill/>
            <a:miter lim="800000"/>
            <a:headEnd/>
            <a:tailEnd/>
          </a:ln>
        </p:spPr>
      </p:pic>
      <p:pic>
        <p:nvPicPr>
          <p:cNvPr id="4" name="Picture 3" descr="color.jpg"/>
          <p:cNvPicPr>
            <a:picLocks noChangeAspect="1"/>
          </p:cNvPicPr>
          <p:nvPr/>
        </p:nvPicPr>
        <p:blipFill>
          <a:blip r:embed="rId4"/>
          <a:srcRect/>
          <a:stretch>
            <a:fillRect/>
          </a:stretch>
        </p:blipFill>
        <p:spPr bwMode="auto">
          <a:xfrm>
            <a:off x="596900" y="1360488"/>
            <a:ext cx="8080375" cy="5508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childTnLst>
                                </p:cTn>
                              </p:par>
                            </p:childTnLst>
                          </p:cTn>
                        </p:par>
                        <p:par>
                          <p:cTn id="13" fill="hold" nodeType="afterGroup">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fade">
                                      <p:cBhvr>
                                        <p:cTn id="16"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l-GR" sz="3400" smtClean="0">
                <a:latin typeface="Verdana" pitchFamily="34" charset="0"/>
              </a:rPr>
              <a:t>Τροχιές / Νήματα (Χώρος &amp; Γεωμετρία)</a:t>
            </a:r>
            <a:endParaRPr lang="en-US" sz="3400" smtClean="0">
              <a:latin typeface="Verdana" pitchFamily="34" charset="0"/>
            </a:endParaRPr>
          </a:p>
        </p:txBody>
      </p:sp>
      <p:sp>
        <p:nvSpPr>
          <p:cNvPr id="3" name="Content Placeholder 2"/>
          <p:cNvSpPr>
            <a:spLocks noGrp="1"/>
          </p:cNvSpPr>
          <p:nvPr>
            <p:ph idx="1"/>
          </p:nvPr>
        </p:nvSpPr>
        <p:spPr/>
        <p:txBody>
          <a:bodyPr/>
          <a:lstStyle/>
          <a:p>
            <a:pPr eaLnBrk="1" hangingPunct="1">
              <a:buClr>
                <a:schemeClr val="tx1"/>
              </a:buClr>
              <a:buFont typeface="Arial" pitchFamily="34" charset="0"/>
              <a:buChar char="•"/>
            </a:pPr>
            <a:r>
              <a:rPr lang="el-GR" smtClean="0">
                <a:solidFill>
                  <a:srgbClr val="7F7F7F"/>
                </a:solidFill>
                <a:latin typeface="Verdana" pitchFamily="34" charset="0"/>
              </a:rPr>
              <a:t>Νήμα 1: Προσανατολισμός στο χώρο</a:t>
            </a:r>
            <a:r>
              <a:rPr lang="en-US" smtClean="0">
                <a:solidFill>
                  <a:srgbClr val="7F7F7F"/>
                </a:solidFill>
                <a:latin typeface="Verdana" pitchFamily="34" charset="0"/>
              </a:rPr>
              <a:t> </a:t>
            </a:r>
            <a:endParaRPr lang="el-GR" smtClean="0">
              <a:solidFill>
                <a:srgbClr val="7F7F7F"/>
              </a:solidFill>
              <a:latin typeface="Verdana" pitchFamily="34" charset="0"/>
            </a:endParaRPr>
          </a:p>
          <a:p>
            <a:pPr eaLnBrk="1" hangingPunct="1">
              <a:buClr>
                <a:schemeClr val="tx1"/>
              </a:buClr>
              <a:buFont typeface="Arial" pitchFamily="34" charset="0"/>
              <a:buChar char="•"/>
            </a:pPr>
            <a:r>
              <a:rPr lang="el-GR" smtClean="0">
                <a:solidFill>
                  <a:srgbClr val="7F7F7F"/>
                </a:solidFill>
                <a:latin typeface="Verdana" pitchFamily="34" charset="0"/>
              </a:rPr>
              <a:t>Νήμα 2: Γεωμετρικά σχήματα</a:t>
            </a:r>
            <a:r>
              <a:rPr lang="en-US" smtClean="0">
                <a:solidFill>
                  <a:srgbClr val="7F7F7F"/>
                </a:solidFill>
                <a:latin typeface="Verdana" pitchFamily="34" charset="0"/>
              </a:rPr>
              <a:t> </a:t>
            </a:r>
            <a:endParaRPr lang="el-GR" smtClean="0">
              <a:solidFill>
                <a:srgbClr val="7F7F7F"/>
              </a:solidFill>
              <a:latin typeface="Verdana" pitchFamily="34" charset="0"/>
            </a:endParaRPr>
          </a:p>
          <a:p>
            <a:pPr eaLnBrk="1" hangingPunct="1">
              <a:buClr>
                <a:schemeClr val="tx1"/>
              </a:buClr>
              <a:buFont typeface="Arial" pitchFamily="34" charset="0"/>
              <a:buChar char="•"/>
            </a:pPr>
            <a:r>
              <a:rPr lang="el-GR" smtClean="0">
                <a:solidFill>
                  <a:srgbClr val="7F7F7F"/>
                </a:solidFill>
                <a:latin typeface="Verdana" pitchFamily="34" charset="0"/>
              </a:rPr>
              <a:t>Νήμα 3: Μετασχηματισμοί και συμμετρία</a:t>
            </a:r>
            <a:endParaRPr lang="el-GR" i="1" smtClean="0">
              <a:solidFill>
                <a:srgbClr val="7F7F7F"/>
              </a:solidFill>
              <a:latin typeface="Verdana" pitchFamily="34" charset="0"/>
            </a:endParaRPr>
          </a:p>
          <a:p>
            <a:pPr eaLnBrk="1" hangingPunct="1">
              <a:buClr>
                <a:schemeClr val="tx1"/>
              </a:buClr>
              <a:buFont typeface="Arial" pitchFamily="34" charset="0"/>
              <a:buChar char="•"/>
            </a:pPr>
            <a:r>
              <a:rPr lang="el-GR" smtClean="0">
                <a:solidFill>
                  <a:srgbClr val="7F7F7F"/>
                </a:solidFill>
                <a:latin typeface="Verdana" pitchFamily="34" charset="0"/>
              </a:rPr>
              <a:t>Νήμα 4: Οπτικοποίηση και χωρικός συλλογισμός</a:t>
            </a:r>
          </a:p>
          <a:p>
            <a:pPr eaLnBrk="1" hangingPunct="1">
              <a:buClr>
                <a:schemeClr val="tx1"/>
              </a:buClr>
              <a:buFont typeface="Arial" pitchFamily="34" charset="0"/>
              <a:buChar char="•"/>
            </a:pPr>
            <a:endParaRPr lang="en-US" smtClean="0">
              <a:solidFill>
                <a:srgbClr val="7F7F7F"/>
              </a:solidFill>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5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7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1. προσανατολισμός στον χώρο</a:t>
            </a:r>
            <a:r>
              <a:rPr lang="en-US" smtClean="0">
                <a:latin typeface="Verdana" pitchFamily="34" charset="0"/>
              </a:rPr>
              <a:t> </a:t>
            </a:r>
          </a:p>
        </p:txBody>
      </p:sp>
      <p:sp>
        <p:nvSpPr>
          <p:cNvPr id="3" name="Content Placeholder 2"/>
          <p:cNvSpPr>
            <a:spLocks noGrp="1"/>
          </p:cNvSpPr>
          <p:nvPr>
            <p:ph idx="1"/>
          </p:nvPr>
        </p:nvSpPr>
        <p:spPr/>
        <p:txBody>
          <a:bodyPr/>
          <a:lstStyle/>
          <a:p>
            <a:pPr eaLnBrk="1" hangingPunct="1">
              <a:spcBef>
                <a:spcPts val="600"/>
              </a:spcBef>
              <a:spcAft>
                <a:spcPts val="1200"/>
              </a:spcAft>
            </a:pPr>
            <a:r>
              <a:rPr lang="el-GR" smtClean="0">
                <a:latin typeface="Calibri" pitchFamily="34" charset="0"/>
              </a:rPr>
              <a:t>θέσεις, διευθύνσεις και διαδρομές σε χάρτες</a:t>
            </a:r>
            <a:endParaRPr lang="en-US" smtClean="0">
              <a:latin typeface="Calibri" pitchFamily="34" charset="0"/>
            </a:endParaRPr>
          </a:p>
          <a:p>
            <a:pPr eaLnBrk="1" hangingPunct="1">
              <a:spcBef>
                <a:spcPts val="600"/>
              </a:spcBef>
              <a:spcAft>
                <a:spcPts val="1200"/>
              </a:spcAft>
            </a:pPr>
            <a:r>
              <a:rPr lang="el-GR" smtClean="0">
                <a:latin typeface="Calibri" pitchFamily="34" charset="0"/>
              </a:rPr>
              <a:t>δόμηση του χώρου, επικαλύψεις και συντεταγμένες</a:t>
            </a:r>
          </a:p>
          <a:p>
            <a:pPr eaLnBrk="1" hangingPunct="1">
              <a:spcBef>
                <a:spcPts val="600"/>
              </a:spcBef>
              <a:spcAft>
                <a:spcPts val="1200"/>
              </a:spcAft>
            </a:pPr>
            <a:r>
              <a:rPr lang="el-GR" smtClean="0">
                <a:latin typeface="Calibri" pitchFamily="34" charset="0"/>
              </a:rPr>
              <a:t>ανάγνωση και δημιουργία χαρτών</a:t>
            </a:r>
          </a:p>
          <a:p>
            <a:pPr eaLnBrk="1" hangingPunct="1"/>
            <a:endParaRPr lang="en-US" smtClean="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5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2. γεωμετρικά σχήματα</a:t>
            </a:r>
            <a:r>
              <a:rPr lang="en-US" smtClean="0">
                <a:latin typeface="Verdana" pitchFamily="34" charset="0"/>
              </a:rPr>
              <a:t> </a:t>
            </a:r>
          </a:p>
        </p:txBody>
      </p:sp>
      <p:sp>
        <p:nvSpPr>
          <p:cNvPr id="3" name="Content Placeholder 2"/>
          <p:cNvSpPr>
            <a:spLocks noGrp="1"/>
          </p:cNvSpPr>
          <p:nvPr>
            <p:ph idx="1"/>
          </p:nvPr>
        </p:nvSpPr>
        <p:spPr>
          <a:xfrm>
            <a:off x="457200" y="2249488"/>
            <a:ext cx="8229600" cy="4348162"/>
          </a:xfrm>
        </p:spPr>
        <p:txBody>
          <a:bodyPr/>
          <a:lstStyle/>
          <a:p>
            <a:pPr eaLnBrk="1" hangingPunct="1">
              <a:buClr>
                <a:schemeClr val="tx1"/>
              </a:buClr>
              <a:buFont typeface="Arial" pitchFamily="34" charset="0"/>
              <a:buChar char="•"/>
            </a:pPr>
            <a:r>
              <a:rPr lang="el-GR" sz="2200" smtClean="0">
                <a:latin typeface="Verdana" pitchFamily="34" charset="0"/>
              </a:rPr>
              <a:t>αναγνώριση, ονομασία και ταξινόμηση γεωμετρικών σχημάτων και στερεών</a:t>
            </a:r>
            <a:endParaRPr lang="en-US" sz="2200" smtClean="0">
              <a:latin typeface="Verdana" pitchFamily="34" charset="0"/>
            </a:endParaRPr>
          </a:p>
          <a:p>
            <a:pPr eaLnBrk="1" hangingPunct="1">
              <a:buClr>
                <a:schemeClr val="tx1"/>
              </a:buClr>
              <a:buFont typeface="Arial" pitchFamily="34" charset="0"/>
              <a:buChar char="•"/>
            </a:pPr>
            <a:r>
              <a:rPr lang="el-GR" sz="2200" smtClean="0">
                <a:latin typeface="Verdana" pitchFamily="34" charset="0"/>
              </a:rPr>
              <a:t>ανάλυση γεωμετρικών σχημάτων και στερεών σε στοιχεία και ιδιότητες </a:t>
            </a:r>
            <a:endParaRPr lang="en-US" sz="2200" smtClean="0">
              <a:latin typeface="Verdana" pitchFamily="34" charset="0"/>
            </a:endParaRPr>
          </a:p>
          <a:p>
            <a:pPr eaLnBrk="1" hangingPunct="1">
              <a:buClr>
                <a:schemeClr val="tx1"/>
              </a:buClr>
              <a:buFont typeface="Arial" pitchFamily="34" charset="0"/>
              <a:buChar char="•"/>
            </a:pPr>
            <a:r>
              <a:rPr lang="el-GR" sz="2200" smtClean="0">
                <a:latin typeface="Verdana" pitchFamily="34" charset="0"/>
              </a:rPr>
              <a:t>κατασκευές και σχεδιασμός γεωμετρικών σχημάτων και στερεών</a:t>
            </a:r>
            <a:endParaRPr lang="en-US" sz="2200" smtClean="0">
              <a:latin typeface="Verdana" pitchFamily="34" charset="0"/>
            </a:endParaRPr>
          </a:p>
          <a:p>
            <a:pPr eaLnBrk="1" hangingPunct="1">
              <a:buClr>
                <a:schemeClr val="tx1"/>
              </a:buClr>
              <a:buFont typeface="Arial" pitchFamily="34" charset="0"/>
              <a:buChar char="•"/>
            </a:pPr>
            <a:r>
              <a:rPr lang="el-GR" sz="2200" smtClean="0">
                <a:latin typeface="Verdana" pitchFamily="34" charset="0"/>
              </a:rPr>
              <a:t>σύνδεση μεταξύ γεωμετρικών σχημάτων και στερεών</a:t>
            </a:r>
            <a:endParaRPr lang="en-US" sz="2200" smtClean="0">
              <a:latin typeface="Verdana" pitchFamily="34" charset="0"/>
            </a:endParaRPr>
          </a:p>
          <a:p>
            <a:pPr eaLnBrk="1" hangingPunct="1">
              <a:buClr>
                <a:schemeClr val="tx1"/>
              </a:buClr>
              <a:buFont typeface="Arial" pitchFamily="34" charset="0"/>
              <a:buChar char="•"/>
            </a:pPr>
            <a:r>
              <a:rPr lang="el-GR" sz="2200" smtClean="0">
                <a:latin typeface="Verdana" pitchFamily="34" charset="0"/>
              </a:rPr>
              <a:t>ανάλυση ή σύνθεση γεωμετρικών σχημάτων και στερεών σε άλλα σχήματα ή μέρη</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par>
                          <p:cTn id="16" fill="hold" nodeType="afterGroup">
                            <p:stCondLst>
                              <p:cond delay="5000"/>
                            </p:stCondLst>
                            <p:childTnLst>
                              <p:par>
                                <p:cTn id="17" presetID="10" presetClass="entr" presetSubtype="0" fill="hold" grpId="0"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2000"/>
                                        <p:tgtEl>
                                          <p:spTgt spid="3">
                                            <p:txEl>
                                              <p:pRg st="2" end="2"/>
                                            </p:txEl>
                                          </p:spTgt>
                                        </p:tgtEl>
                                      </p:cBhvr>
                                    </p:animEffect>
                                  </p:childTnLst>
                                </p:cTn>
                              </p:par>
                            </p:childTnLst>
                          </p:cTn>
                        </p:par>
                        <p:par>
                          <p:cTn id="20" fill="hold" nodeType="afterGroup">
                            <p:stCondLst>
                              <p:cond delay="7000"/>
                            </p:stCondLst>
                            <p:childTnLst>
                              <p:par>
                                <p:cTn id="21" presetID="10" presetClass="entr" presetSubtype="0" fill="hold" grpId="0"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par>
                          <p:cTn id="24" fill="hold" nodeType="afterGroup">
                            <p:stCondLst>
                              <p:cond delay="9000"/>
                            </p:stCondLst>
                            <p:childTnLst>
                              <p:par>
                                <p:cTn id="25" presetID="10" presetClass="entr" presetSubtype="0" fill="hold" grpId="0"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hangingPunct="1"/>
            <a:r>
              <a:rPr lang="el-GR" sz="3400" smtClean="0">
                <a:latin typeface="Verdana" pitchFamily="34" charset="0"/>
              </a:rPr>
              <a:t>3. μετασχηματισμοί και συμμετρία</a:t>
            </a:r>
            <a:endParaRPr lang="en-US" sz="3400" smtClean="0">
              <a:latin typeface="Verdana" pitchFamily="34" charset="0"/>
            </a:endParaRPr>
          </a:p>
        </p:txBody>
      </p:sp>
      <p:sp>
        <p:nvSpPr>
          <p:cNvPr id="3" name="Content Placeholder 2"/>
          <p:cNvSpPr>
            <a:spLocks noGrp="1"/>
          </p:cNvSpPr>
          <p:nvPr>
            <p:ph idx="1"/>
          </p:nvPr>
        </p:nvSpPr>
        <p:spPr/>
        <p:txBody>
          <a:bodyPr/>
          <a:lstStyle/>
          <a:p>
            <a:pPr eaLnBrk="1" hangingPunct="1">
              <a:buClr>
                <a:schemeClr val="tx1"/>
              </a:buClr>
              <a:buFont typeface="Arial" pitchFamily="34" charset="0"/>
              <a:buChar char="•"/>
            </a:pPr>
            <a:r>
              <a:rPr lang="el-GR" sz="2200" smtClean="0">
                <a:latin typeface="Verdana" pitchFamily="34" charset="0"/>
              </a:rPr>
              <a:t>μετατόπιση, στροφή και ανάκλαση</a:t>
            </a:r>
            <a:endParaRPr lang="en-US" sz="2200" smtClean="0">
              <a:latin typeface="Verdana" pitchFamily="34" charset="0"/>
            </a:endParaRPr>
          </a:p>
          <a:p>
            <a:pPr eaLnBrk="1" hangingPunct="1">
              <a:buClr>
                <a:schemeClr val="tx1"/>
              </a:buClr>
              <a:buFont typeface="Arial" pitchFamily="34" charset="0"/>
              <a:buChar char="•"/>
            </a:pPr>
            <a:r>
              <a:rPr lang="el-GR" sz="2200" smtClean="0">
                <a:latin typeface="Verdana" pitchFamily="34" charset="0"/>
              </a:rPr>
              <a:t>αξονική συμμετρία</a:t>
            </a:r>
            <a:endParaRPr lang="en-US" sz="2200" smtClean="0">
              <a:latin typeface="Verdana" pitchFamily="34" charset="0"/>
            </a:endParaRPr>
          </a:p>
          <a:p>
            <a:pPr eaLnBrk="1" hangingPunct="1">
              <a:buClr>
                <a:schemeClr val="tx1"/>
              </a:buClr>
              <a:buFont typeface="Arial" pitchFamily="34" charset="0"/>
              <a:buChar char="•"/>
            </a:pPr>
            <a:r>
              <a:rPr lang="el-GR" sz="2200" smtClean="0">
                <a:latin typeface="Verdana" pitchFamily="34" charset="0"/>
              </a:rPr>
              <a:t>κεντρική συμμετρία</a:t>
            </a:r>
            <a:endParaRPr lang="en-US" sz="2200" smtClean="0">
              <a:latin typeface="Verdana" pitchFamily="34" charset="0"/>
            </a:endParaRPr>
          </a:p>
          <a:p>
            <a:pPr eaLnBrk="1" hangingPunct="1">
              <a:buClr>
                <a:schemeClr val="tx1"/>
              </a:buClr>
              <a:buFont typeface="Arial" pitchFamily="34" charset="0"/>
              <a:buChar char="•"/>
            </a:pPr>
            <a:r>
              <a:rPr lang="el-GR" sz="2200" smtClean="0">
                <a:latin typeface="Verdana" pitchFamily="34" charset="0"/>
              </a:rPr>
              <a:t>ομοιότητα (μεγέθυνση, σμίκρυνση, κλίμακες)</a:t>
            </a:r>
          </a:p>
          <a:p>
            <a:pPr eaLnBrk="1" hangingPunct="1">
              <a:buClr>
                <a:schemeClr val="tx1"/>
              </a:buClr>
              <a:buFont typeface="Arial" pitchFamily="34" charset="0"/>
              <a:buChar char="•"/>
            </a:pPr>
            <a:r>
              <a:rPr lang="el-GR" sz="2200" smtClean="0">
                <a:latin typeface="Verdana" pitchFamily="34" charset="0"/>
              </a:rPr>
              <a:t>επικαλύψεις επιφανειών και μοτίβα</a:t>
            </a:r>
            <a:r>
              <a:rPr lang="en-US" sz="2200" smtClean="0">
                <a:latin typeface="Verdana" pitchFamily="34" charset="0"/>
              </a:rPr>
              <a:t> </a:t>
            </a:r>
            <a:endParaRPr lang="el-GR" sz="2200" b="1" smtClean="0">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z="2800" smtClean="0">
                <a:latin typeface="Verdana" pitchFamily="34" charset="0"/>
              </a:rPr>
              <a:t>4. οπτικοποίηση και χωρικός συλλογισμός</a:t>
            </a:r>
            <a:endParaRPr lang="en-US" sz="2800" smtClean="0">
              <a:latin typeface="Verdana" pitchFamily="34" charset="0"/>
            </a:endParaRPr>
          </a:p>
        </p:txBody>
      </p:sp>
      <p:sp>
        <p:nvSpPr>
          <p:cNvPr id="3" name="Content Placeholder 2"/>
          <p:cNvSpPr>
            <a:spLocks noGrp="1"/>
          </p:cNvSpPr>
          <p:nvPr>
            <p:ph idx="1"/>
          </p:nvPr>
        </p:nvSpPr>
        <p:spPr/>
        <p:txBody>
          <a:bodyPr/>
          <a:lstStyle/>
          <a:p>
            <a:pPr eaLnBrk="1" hangingPunct="1">
              <a:buClr>
                <a:schemeClr val="tx1"/>
              </a:buClr>
              <a:buFont typeface="Arial" pitchFamily="34" charset="0"/>
              <a:buChar char="•"/>
            </a:pPr>
            <a:r>
              <a:rPr lang="el-GR" sz="2200" smtClean="0">
                <a:latin typeface="Verdana" pitchFamily="34" charset="0"/>
              </a:rPr>
              <a:t>αναγνώριση και αναπαράσταση διαφορετικών οπτικών γωνιών αντικειμένων και καταστάσεων</a:t>
            </a:r>
            <a:endParaRPr lang="en-US" sz="2200" smtClean="0">
              <a:latin typeface="Verdana" pitchFamily="34" charset="0"/>
            </a:endParaRPr>
          </a:p>
          <a:p>
            <a:pPr eaLnBrk="1" hangingPunct="1">
              <a:buClr>
                <a:schemeClr val="tx1"/>
              </a:buClr>
              <a:buFont typeface="Arial" pitchFamily="34" charset="0"/>
              <a:buChar char="•"/>
            </a:pPr>
            <a:r>
              <a:rPr lang="el-GR" sz="2200" smtClean="0">
                <a:latin typeface="Verdana" pitchFamily="34" charset="0"/>
              </a:rPr>
              <a:t>δημιουργία οπτικοποιήσεων για τη διαχείριση σχημάτων, διευθύνσεων και θέσεων </a:t>
            </a:r>
            <a:endParaRPr lang="en-US" sz="2200" smtClean="0">
              <a:latin typeface="Verdana" pitchFamily="34" charset="0"/>
            </a:endParaRPr>
          </a:p>
          <a:p>
            <a:pPr eaLnBrk="1" hangingPunct="1">
              <a:buClr>
                <a:schemeClr val="tx1"/>
              </a:buClr>
              <a:buFont typeface="Arial" pitchFamily="34" charset="0"/>
              <a:buChar char="•"/>
            </a:pPr>
            <a:endParaRPr lang="en-US" sz="2200" smtClean="0">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n-US" sz="2800" smtClean="0">
                <a:latin typeface="Verdana" pitchFamily="34" charset="0"/>
              </a:rPr>
              <a:t>5</a:t>
            </a:r>
            <a:r>
              <a:rPr lang="el-GR" sz="2800" smtClean="0">
                <a:latin typeface="Verdana" pitchFamily="34" charset="0"/>
              </a:rPr>
              <a:t>.</a:t>
            </a:r>
            <a:r>
              <a:rPr lang="en-US" sz="2800" smtClean="0">
                <a:latin typeface="Verdana" pitchFamily="34" charset="0"/>
              </a:rPr>
              <a:t> </a:t>
            </a:r>
            <a:r>
              <a:rPr lang="el-GR" sz="2800" smtClean="0">
                <a:latin typeface="Verdana" pitchFamily="34" charset="0"/>
              </a:rPr>
              <a:t>μετρήσεις</a:t>
            </a:r>
            <a:endParaRPr lang="en-US" sz="2800" smtClean="0">
              <a:latin typeface="Verdana" pitchFamily="34" charset="0"/>
            </a:endParaRPr>
          </a:p>
        </p:txBody>
      </p:sp>
      <p:sp>
        <p:nvSpPr>
          <p:cNvPr id="3" name="Content Placeholder 2"/>
          <p:cNvSpPr>
            <a:spLocks noGrp="1"/>
          </p:cNvSpPr>
          <p:nvPr>
            <p:ph idx="1"/>
          </p:nvPr>
        </p:nvSpPr>
        <p:spPr/>
        <p:txBody>
          <a:bodyPr/>
          <a:lstStyle/>
          <a:p>
            <a:pPr eaLnBrk="1" hangingPunct="1">
              <a:buClr>
                <a:schemeClr val="tx1"/>
              </a:buClr>
              <a:buFont typeface="Arial" pitchFamily="34" charset="0"/>
              <a:buChar char="•"/>
            </a:pPr>
            <a:r>
              <a:rPr lang="el-GR" sz="2200" smtClean="0">
                <a:latin typeface="Verdana" pitchFamily="34" charset="0"/>
              </a:rPr>
              <a:t>μέτρηση γωνίας,</a:t>
            </a:r>
          </a:p>
          <a:p>
            <a:pPr eaLnBrk="1" hangingPunct="1">
              <a:buClr>
                <a:schemeClr val="tx1"/>
              </a:buClr>
              <a:buFont typeface="Arial" pitchFamily="34" charset="0"/>
              <a:buChar char="•"/>
            </a:pPr>
            <a:r>
              <a:rPr lang="el-GR" sz="2200" smtClean="0">
                <a:latin typeface="Verdana" pitchFamily="34" charset="0"/>
              </a:rPr>
              <a:t>μέτρηση μήκους,</a:t>
            </a:r>
          </a:p>
          <a:p>
            <a:pPr eaLnBrk="1" hangingPunct="1">
              <a:buClr>
                <a:schemeClr val="tx1"/>
              </a:buClr>
              <a:buFont typeface="Arial" pitchFamily="34" charset="0"/>
              <a:buChar char="•"/>
            </a:pPr>
            <a:r>
              <a:rPr lang="el-GR" sz="2200" smtClean="0">
                <a:latin typeface="Verdana" pitchFamily="34" charset="0"/>
              </a:rPr>
              <a:t>μέτρηση επιφάνειας,</a:t>
            </a:r>
          </a:p>
          <a:p>
            <a:pPr eaLnBrk="1" hangingPunct="1">
              <a:buClr>
                <a:schemeClr val="tx1"/>
              </a:buClr>
              <a:buFont typeface="Arial" pitchFamily="34" charset="0"/>
              <a:buChar char="•"/>
            </a:pPr>
            <a:r>
              <a:rPr lang="el-GR" sz="2200" smtClean="0">
                <a:latin typeface="Verdana" pitchFamily="34" charset="0"/>
              </a:rPr>
              <a:t>μέτρηση όγκου και χωρητικότητας.</a:t>
            </a:r>
            <a:endParaRPr lang="en-US" sz="2200" smtClean="0">
              <a:latin typeface="Verdana" pitchFamily="34" charset="0"/>
            </a:endParaRPr>
          </a:p>
          <a:p>
            <a:pPr eaLnBrk="1" hangingPunct="1">
              <a:buClr>
                <a:schemeClr val="tx1"/>
              </a:buClr>
              <a:buFont typeface="Arial" pitchFamily="34" charset="0"/>
              <a:buChar char="•"/>
            </a:pPr>
            <a:endParaRPr lang="en-US" sz="2200" smtClean="0">
              <a:latin typeface="Verdan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2000"/>
                                        <p:tgtEl>
                                          <p:spTgt spid="3">
                                            <p:txEl>
                                              <p:pRg st="0" end="0"/>
                                            </p:txEl>
                                          </p:spTgt>
                                        </p:tgtEl>
                                      </p:cBhvr>
                                    </p:animEffect>
                                  </p:childTnLst>
                                </p:cTn>
                              </p:par>
                            </p:childTnLst>
                          </p:cTn>
                        </p:par>
                        <p:par>
                          <p:cTn id="12" fill="hold" nodeType="afterGroup">
                            <p:stCondLst>
                              <p:cond delay="3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αντιλήψεις παιδιών (κι όχι μόνο)</a:t>
            </a:r>
            <a:endParaRPr lang="en-US" smtClean="0">
              <a:latin typeface="Verdana" pitchFamily="34" charset="0"/>
            </a:endParaRPr>
          </a:p>
        </p:txBody>
      </p:sp>
      <p:grpSp>
        <p:nvGrpSpPr>
          <p:cNvPr id="21506" name="Group 3"/>
          <p:cNvGrpSpPr>
            <a:grpSpLocks/>
          </p:cNvGrpSpPr>
          <p:nvPr/>
        </p:nvGrpSpPr>
        <p:grpSpPr bwMode="auto">
          <a:xfrm>
            <a:off x="1252538" y="2513013"/>
            <a:ext cx="6640512" cy="3724275"/>
            <a:chOff x="1252584" y="2513296"/>
            <a:chExt cx="6639718" cy="3724016"/>
          </a:xfrm>
        </p:grpSpPr>
        <p:grpSp>
          <p:nvGrpSpPr>
            <p:cNvPr id="21507" name="Group 20"/>
            <p:cNvGrpSpPr>
              <a:grpSpLocks/>
            </p:cNvGrpSpPr>
            <p:nvPr/>
          </p:nvGrpSpPr>
          <p:grpSpPr bwMode="auto">
            <a:xfrm>
              <a:off x="4664533" y="3523786"/>
              <a:ext cx="3227769" cy="1633406"/>
              <a:chOff x="4664533" y="2156476"/>
              <a:chExt cx="3227769" cy="1633406"/>
            </a:xfrm>
          </p:grpSpPr>
          <p:cxnSp>
            <p:nvCxnSpPr>
              <p:cNvPr id="13" name="Straight Connector 12"/>
              <p:cNvCxnSpPr/>
              <p:nvPr/>
            </p:nvCxnSpPr>
            <p:spPr>
              <a:xfrm flipV="1">
                <a:off x="4577744" y="2162812"/>
                <a:ext cx="0" cy="1627070"/>
              </a:xfrm>
              <a:prstGeom prst="line">
                <a:avLst/>
              </a:prstGeom>
              <a:ln>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flipV="1">
                <a:off x="4967842" y="2156476"/>
                <a:ext cx="0" cy="1627070"/>
              </a:xfrm>
              <a:prstGeom prst="line">
                <a:avLst/>
              </a:prstGeom>
              <a:ln>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16" name="Straight Connector 15"/>
              <p:cNvCxnSpPr/>
              <p:nvPr/>
            </p:nvCxnSpPr>
            <p:spPr>
              <a:xfrm flipV="1">
                <a:off x="6160089" y="2579501"/>
                <a:ext cx="1698889" cy="6336"/>
              </a:xfrm>
              <a:prstGeom prst="line">
                <a:avLst/>
              </a:prstGeom>
              <a:ln>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19" name="Straight Connector 18"/>
              <p:cNvCxnSpPr/>
              <p:nvPr/>
            </p:nvCxnSpPr>
            <p:spPr>
              <a:xfrm flipV="1">
                <a:off x="6193413" y="3168434"/>
                <a:ext cx="1698889" cy="6336"/>
              </a:xfrm>
              <a:prstGeom prst="line">
                <a:avLst/>
              </a:prstGeom>
              <a:ln>
                <a:solidFill>
                  <a:schemeClr val="bg1">
                    <a:lumMod val="50000"/>
                  </a:schemeClr>
                </a:solidFill>
              </a:ln>
            </p:spPr>
            <p:style>
              <a:lnRef idx="3">
                <a:schemeClr val="dk1"/>
              </a:lnRef>
              <a:fillRef idx="0">
                <a:schemeClr val="dk1"/>
              </a:fillRef>
              <a:effectRef idx="2">
                <a:schemeClr val="dk1"/>
              </a:effectRef>
              <a:fontRef idx="minor">
                <a:schemeClr val="tx1"/>
              </a:fontRef>
            </p:style>
          </p:cxnSp>
        </p:grpSp>
        <p:grpSp>
          <p:nvGrpSpPr>
            <p:cNvPr id="21508" name="Group 23"/>
            <p:cNvGrpSpPr>
              <a:grpSpLocks/>
            </p:cNvGrpSpPr>
            <p:nvPr/>
          </p:nvGrpSpPr>
          <p:grpSpPr bwMode="auto">
            <a:xfrm>
              <a:off x="1252584" y="2513296"/>
              <a:ext cx="1951264" cy="3724016"/>
              <a:chOff x="1111371" y="2162812"/>
              <a:chExt cx="1951264" cy="3724016"/>
            </a:xfrm>
          </p:grpSpPr>
          <p:grpSp>
            <p:nvGrpSpPr>
              <p:cNvPr id="21509" name="Group 19"/>
              <p:cNvGrpSpPr>
                <a:grpSpLocks/>
              </p:cNvGrpSpPr>
              <p:nvPr/>
            </p:nvGrpSpPr>
            <p:grpSpPr bwMode="auto">
              <a:xfrm>
                <a:off x="1111371" y="2162812"/>
                <a:ext cx="1951264" cy="1627070"/>
                <a:chOff x="1111371" y="2162812"/>
                <a:chExt cx="1951264" cy="1627070"/>
              </a:xfrm>
            </p:grpSpPr>
            <p:cxnSp>
              <p:nvCxnSpPr>
                <p:cNvPr id="5" name="Straight Connector 4"/>
                <p:cNvCxnSpPr/>
                <p:nvPr/>
              </p:nvCxnSpPr>
              <p:spPr>
                <a:xfrm flipV="1">
                  <a:off x="1023180" y="2162812"/>
                  <a:ext cx="0" cy="1627070"/>
                </a:xfrm>
                <a:prstGeom prst="line">
                  <a:avLst/>
                </a:prstGeom>
                <a:ln>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6" name="Straight Connector 5"/>
                <p:cNvCxnSpPr/>
                <p:nvPr/>
              </p:nvCxnSpPr>
              <p:spPr>
                <a:xfrm flipV="1">
                  <a:off x="1175561" y="2162812"/>
                  <a:ext cx="0" cy="1627070"/>
                </a:xfrm>
                <a:prstGeom prst="line">
                  <a:avLst/>
                </a:prstGeom>
                <a:ln>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a:xfrm flipV="1">
                  <a:off x="1971857" y="2162812"/>
                  <a:ext cx="469189" cy="1627070"/>
                </a:xfrm>
                <a:prstGeom prst="line">
                  <a:avLst/>
                </a:prstGeom>
                <a:ln>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11" name="Straight Connector 10"/>
                <p:cNvCxnSpPr/>
                <p:nvPr/>
              </p:nvCxnSpPr>
              <p:spPr>
                <a:xfrm flipV="1">
                  <a:off x="2798272" y="2162812"/>
                  <a:ext cx="264363" cy="1011958"/>
                </a:xfrm>
                <a:prstGeom prst="line">
                  <a:avLst/>
                </a:prstGeom>
                <a:ln>
                  <a:solidFill>
                    <a:schemeClr val="bg1">
                      <a:lumMod val="50000"/>
                    </a:schemeClr>
                  </a:solidFill>
                </a:ln>
              </p:spPr>
              <p:style>
                <a:lnRef idx="3">
                  <a:schemeClr val="dk1"/>
                </a:lnRef>
                <a:fillRef idx="0">
                  <a:schemeClr val="dk1"/>
                </a:fillRef>
                <a:effectRef idx="2">
                  <a:schemeClr val="dk1"/>
                </a:effectRef>
                <a:fontRef idx="minor">
                  <a:schemeClr val="tx1"/>
                </a:fontRef>
              </p:style>
            </p:cxnSp>
          </p:grpSp>
          <p:cxnSp>
            <p:nvCxnSpPr>
              <p:cNvPr id="22" name="Straight Connector 21"/>
              <p:cNvCxnSpPr/>
              <p:nvPr/>
            </p:nvCxnSpPr>
            <p:spPr>
              <a:xfrm flipV="1">
                <a:off x="1023180" y="4259758"/>
                <a:ext cx="0" cy="1627070"/>
              </a:xfrm>
              <a:prstGeom prst="line">
                <a:avLst/>
              </a:prstGeom>
              <a:ln>
                <a:solidFill>
                  <a:schemeClr val="bg1">
                    <a:lumMod val="50000"/>
                  </a:schemeClr>
                </a:solidFill>
              </a:ln>
            </p:spPr>
            <p:style>
              <a:lnRef idx="3">
                <a:schemeClr val="dk1"/>
              </a:lnRef>
              <a:fillRef idx="0">
                <a:schemeClr val="dk1"/>
              </a:fillRef>
              <a:effectRef idx="2">
                <a:schemeClr val="dk1"/>
              </a:effectRef>
              <a:fontRef idx="minor">
                <a:schemeClr val="tx1"/>
              </a:fontRef>
            </p:style>
          </p:cxnSp>
          <p:cxnSp>
            <p:nvCxnSpPr>
              <p:cNvPr id="23" name="Straight Connector 22"/>
              <p:cNvCxnSpPr/>
              <p:nvPr/>
            </p:nvCxnSpPr>
            <p:spPr>
              <a:xfrm flipV="1">
                <a:off x="2973667" y="4259758"/>
                <a:ext cx="0" cy="1627070"/>
              </a:xfrm>
              <a:prstGeom prst="line">
                <a:avLst/>
              </a:prstGeom>
              <a:ln>
                <a:solidFill>
                  <a:schemeClr val="bg1">
                    <a:lumMod val="50000"/>
                  </a:schemeClr>
                </a:solidFill>
              </a:ln>
            </p:spPr>
            <p:style>
              <a:lnRef idx="3">
                <a:schemeClr val="dk1"/>
              </a:lnRef>
              <a:fillRef idx="0">
                <a:schemeClr val="dk1"/>
              </a:fillRef>
              <a:effectRef idx="2">
                <a:schemeClr val="dk1"/>
              </a:effectRef>
              <a:fontRef idx="minor">
                <a:schemeClr val="tx1"/>
              </a:fontRef>
            </p:style>
          </p:cxn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title"/>
          </p:nvPr>
        </p:nvSpPr>
        <p:spPr/>
        <p:txBody>
          <a:bodyPr rtlCol="0">
            <a:normAutofit/>
          </a:bodyPr>
          <a:lstStyle/>
          <a:p>
            <a:pPr eaLnBrk="1" fontAlgn="auto" hangingPunct="1">
              <a:spcAft>
                <a:spcPts val="0"/>
              </a:spcAft>
              <a:defRPr/>
            </a:pPr>
            <a:endParaRPr lang="en-GB">
              <a:effectLst>
                <a:outerShdw blurRad="38100" dist="38100" dir="2700000" algn="tl">
                  <a:srgbClr val="000000"/>
                </a:outerShdw>
              </a:effectLst>
              <a:latin typeface="Verdana" charset="0"/>
              <a:ea typeface="ＭＳ Ｐゴシック" charset="0"/>
            </a:endParaRPr>
          </a:p>
        </p:txBody>
      </p:sp>
      <p:pic>
        <p:nvPicPr>
          <p:cNvPr id="75778" name="Picture 6" descr="σάρωση"/>
          <p:cNvPicPr>
            <a:picLocks noGrp="1" noChangeAspect="1" noChangeArrowheads="1"/>
          </p:cNvPicPr>
          <p:nvPr>
            <p:ph idx="1"/>
          </p:nvPr>
        </p:nvPicPr>
        <p:blipFill>
          <a:blip r:embed="rId2"/>
          <a:srcRect l="-133051" r="-133051"/>
          <a:stretch>
            <a:fillRect/>
          </a:stretch>
        </p:blipFill>
        <p:spPr>
          <a:solidFill>
            <a:schemeClr val="accent1">
              <a:alpha val="47842"/>
            </a:schemeClr>
          </a:solid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9" name="Rectangle 25"/>
          <p:cNvSpPr>
            <a:spLocks noGrp="1" noChangeArrowheads="1"/>
          </p:cNvSpPr>
          <p:nvPr>
            <p:ph type="title"/>
          </p:nvPr>
        </p:nvSpPr>
        <p:spPr/>
        <p:txBody>
          <a:bodyPr>
            <a:normAutofit/>
          </a:bodyPr>
          <a:lstStyle/>
          <a:p>
            <a:pPr eaLnBrk="1" hangingPunct="1"/>
            <a:r>
              <a:rPr lang="el-GR" sz="3000" smtClean="0">
                <a:effectLst>
                  <a:outerShdw blurRad="38100" dist="38100" dir="2700000" algn="tl">
                    <a:srgbClr val="000000"/>
                  </a:outerShdw>
                </a:effectLst>
                <a:latin typeface="Verdana" pitchFamily="34" charset="0"/>
              </a:rPr>
              <a:t>Αναγνώριση ορθής γωνίας</a:t>
            </a:r>
            <a:endParaRPr lang="el-GR" smtClean="0">
              <a:effectLst>
                <a:outerShdw blurRad="38100" dist="38100" dir="2700000" algn="tl">
                  <a:srgbClr val="000000"/>
                </a:outerShdw>
              </a:effectLst>
              <a:latin typeface="Verdana" pitchFamily="34" charset="0"/>
            </a:endParaRPr>
          </a:p>
        </p:txBody>
      </p:sp>
      <p:graphicFrame>
        <p:nvGraphicFramePr>
          <p:cNvPr id="11426" name="Group 162"/>
          <p:cNvGraphicFramePr>
            <a:graphicFrameLocks noGrp="1"/>
          </p:cNvGraphicFramePr>
          <p:nvPr>
            <p:ph sz="half" idx="1"/>
          </p:nvPr>
        </p:nvGraphicFramePr>
        <p:xfrm>
          <a:off x="287338" y="4622800"/>
          <a:ext cx="8569325" cy="606425"/>
        </p:xfrm>
        <a:graphic>
          <a:graphicData uri="http://schemas.openxmlformats.org/drawingml/2006/table">
            <a:tbl>
              <a:tblPr/>
              <a:tblGrid>
                <a:gridCol w="1328737"/>
                <a:gridCol w="1846263"/>
                <a:gridCol w="1255712"/>
                <a:gridCol w="1404938"/>
                <a:gridCol w="1624012"/>
                <a:gridCol w="1109663"/>
              </a:tblGrid>
              <a:tr h="606425">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l-GR" sz="2400" b="0" i="0" u="none" strike="noStrike" cap="none" normalizeH="0" baseline="0">
                          <a:ln>
                            <a:noFill/>
                          </a:ln>
                          <a:solidFill>
                            <a:schemeClr val="tx1"/>
                          </a:solidFill>
                          <a:effectLst/>
                          <a:latin typeface="Verdana" charset="0"/>
                          <a:ea typeface="ＭＳ Ｐゴシック" charset="0"/>
                          <a:cs typeface="ＭＳ Ｐゴシック" charset="0"/>
                        </a:rPr>
                        <a:t>83%</a:t>
                      </a:r>
                    </a:p>
                  </a:txBody>
                  <a:tcP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l-GR" sz="2400" b="0" i="0" u="none" strike="noStrike" cap="none" normalizeH="0" baseline="0">
                          <a:ln>
                            <a:noFill/>
                          </a:ln>
                          <a:solidFill>
                            <a:schemeClr val="tx1"/>
                          </a:solidFill>
                          <a:effectLst/>
                          <a:latin typeface="Verdana" charset="0"/>
                          <a:ea typeface="ＭＳ Ｐゴシック" charset="0"/>
                          <a:cs typeface="ＭＳ Ｐゴシック" charset="0"/>
                        </a:rPr>
                        <a:t>93 %</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l-GR" sz="2400" b="0" i="0" u="none" strike="noStrike" cap="none" normalizeH="0" baseline="0">
                          <a:ln>
                            <a:noFill/>
                          </a:ln>
                          <a:solidFill>
                            <a:schemeClr val="tx1"/>
                          </a:solidFill>
                          <a:effectLst/>
                          <a:latin typeface="Verdana" charset="0"/>
                          <a:ea typeface="ＭＳ Ｐゴシック" charset="0"/>
                          <a:cs typeface="ＭＳ Ｐゴシック" charset="0"/>
                        </a:rPr>
                        <a:t>63 %</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l-GR" sz="2400" b="0" i="0" u="none" strike="noStrike" cap="none" normalizeH="0" baseline="0">
                          <a:ln>
                            <a:noFill/>
                          </a:ln>
                          <a:solidFill>
                            <a:schemeClr val="tx1"/>
                          </a:solidFill>
                          <a:effectLst/>
                          <a:latin typeface="Verdana" charset="0"/>
                          <a:ea typeface="ＭＳ Ｐゴシック" charset="0"/>
                          <a:cs typeface="ＭＳ Ｐゴシック" charset="0"/>
                        </a:rPr>
                        <a:t>60 %</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l-GR" sz="2400" b="0" i="0" u="none" strike="noStrike" cap="none" normalizeH="0" baseline="0">
                          <a:ln>
                            <a:noFill/>
                          </a:ln>
                          <a:solidFill>
                            <a:schemeClr val="tx1"/>
                          </a:solidFill>
                          <a:effectLst/>
                          <a:latin typeface="Verdana" charset="0"/>
                          <a:ea typeface="ＭＳ Ｐゴシック" charset="0"/>
                          <a:cs typeface="ＭＳ Ｐゴシック" charset="0"/>
                        </a:rPr>
                        <a:t>63 %</a:t>
                      </a:r>
                    </a:p>
                  </a:txBody>
                  <a:tcP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l-GR" sz="2400" b="0" i="0" u="none" strike="noStrike" cap="none" normalizeH="0" baseline="0" dirty="0">
                          <a:ln>
                            <a:noFill/>
                          </a:ln>
                          <a:solidFill>
                            <a:schemeClr val="tx1"/>
                          </a:solidFill>
                          <a:effectLst/>
                          <a:latin typeface="Verdana" charset="0"/>
                          <a:ea typeface="ＭＳ Ｐゴシック" charset="0"/>
                          <a:cs typeface="ＭＳ Ｐゴシック" charset="0"/>
                        </a:rPr>
                        <a:t>56%</a:t>
                      </a: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6813" name="Text Box 7"/>
          <p:cNvSpPr txBox="1">
            <a:spLocks noChangeArrowheads="1"/>
          </p:cNvSpPr>
          <p:nvPr/>
        </p:nvSpPr>
        <p:spPr bwMode="auto">
          <a:xfrm>
            <a:off x="323850" y="4149725"/>
            <a:ext cx="8424863" cy="366713"/>
          </a:xfrm>
          <a:prstGeom prst="rect">
            <a:avLst/>
          </a:prstGeom>
          <a:noFill/>
          <a:ln w="9525">
            <a:noFill/>
            <a:miter lim="800000"/>
            <a:headEnd/>
            <a:tailEnd/>
          </a:ln>
        </p:spPr>
        <p:txBody>
          <a:bodyPr>
            <a:spAutoFit/>
          </a:bodyPr>
          <a:lstStyle/>
          <a:p>
            <a:pPr>
              <a:spcBef>
                <a:spcPct val="50000"/>
              </a:spcBef>
            </a:pPr>
            <a:endParaRPr lang="en-GB"/>
          </a:p>
        </p:txBody>
      </p:sp>
      <p:sp>
        <p:nvSpPr>
          <p:cNvPr id="11317" name="Text Box 53"/>
          <p:cNvSpPr txBox="1">
            <a:spLocks noChangeArrowheads="1"/>
          </p:cNvSpPr>
          <p:nvPr/>
        </p:nvSpPr>
        <p:spPr bwMode="auto">
          <a:xfrm>
            <a:off x="2411413" y="5635625"/>
            <a:ext cx="4319587" cy="457200"/>
          </a:xfrm>
          <a:prstGeom prst="rect">
            <a:avLst/>
          </a:prstGeom>
          <a:noFill/>
          <a:ln w="9525">
            <a:noFill/>
            <a:miter lim="800000"/>
            <a:headEnd/>
            <a:tailEnd/>
          </a:ln>
        </p:spPr>
        <p:txBody>
          <a:bodyPr>
            <a:spAutoFit/>
          </a:bodyPr>
          <a:lstStyle/>
          <a:p>
            <a:pPr algn="ctr">
              <a:spcBef>
                <a:spcPct val="50000"/>
              </a:spcBef>
            </a:pPr>
            <a:r>
              <a:rPr lang="el-GR" sz="2400">
                <a:solidFill>
                  <a:schemeClr val="tx2"/>
                </a:solidFill>
              </a:rPr>
              <a:t>Παιδιά 10 χρονών</a:t>
            </a:r>
          </a:p>
        </p:txBody>
      </p:sp>
      <p:grpSp>
        <p:nvGrpSpPr>
          <p:cNvPr id="76815" name="Group 55"/>
          <p:cNvGrpSpPr>
            <a:grpSpLocks/>
          </p:cNvGrpSpPr>
          <p:nvPr/>
        </p:nvGrpSpPr>
        <p:grpSpPr bwMode="auto">
          <a:xfrm>
            <a:off x="104533700" y="108872338"/>
            <a:ext cx="11315700" cy="2603500"/>
            <a:chOff x="104533125" y="108872800"/>
            <a:chExt cx="11315700" cy="2603500"/>
          </a:xfrm>
        </p:grpSpPr>
        <p:pic>
          <p:nvPicPr>
            <p:cNvPr id="76841" name="Picture 56" descr="σάρωση0001"/>
            <p:cNvPicPr>
              <a:picLocks noChangeAspect="1" noChangeArrowheads="1"/>
            </p:cNvPicPr>
            <p:nvPr/>
          </p:nvPicPr>
          <p:blipFill>
            <a:blip r:embed="rId2"/>
            <a:srcRect/>
            <a:stretch>
              <a:fillRect/>
            </a:stretch>
          </p:blipFill>
          <p:spPr bwMode="auto">
            <a:xfrm>
              <a:off x="104533125" y="108872800"/>
              <a:ext cx="11315700" cy="2603500"/>
            </a:xfrm>
            <a:prstGeom prst="rect">
              <a:avLst/>
            </a:prstGeom>
            <a:noFill/>
            <a:ln w="9525">
              <a:noFill/>
              <a:miter lim="800000"/>
              <a:headEnd/>
              <a:tailEnd/>
            </a:ln>
          </p:spPr>
        </p:pic>
        <p:sp>
          <p:nvSpPr>
            <p:cNvPr id="76842" name="Text Box 57"/>
            <p:cNvSpPr txBox="1">
              <a:spLocks noChangeArrowheads="1"/>
            </p:cNvSpPr>
            <p:nvPr/>
          </p:nvSpPr>
          <p:spPr bwMode="auto">
            <a:xfrm>
              <a:off x="105179775" y="110376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α</a:t>
              </a:r>
              <a:endParaRPr lang="el-GR"/>
            </a:p>
          </p:txBody>
        </p:sp>
        <p:sp>
          <p:nvSpPr>
            <p:cNvPr id="76843" name="Text Box 58"/>
            <p:cNvSpPr txBox="1">
              <a:spLocks noChangeArrowheads="1"/>
            </p:cNvSpPr>
            <p:nvPr/>
          </p:nvSpPr>
          <p:spPr bwMode="auto">
            <a:xfrm>
              <a:off x="107303775" y="110448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β</a:t>
              </a:r>
              <a:endParaRPr lang="el-GR"/>
            </a:p>
          </p:txBody>
        </p:sp>
        <p:sp>
          <p:nvSpPr>
            <p:cNvPr id="76844" name="Text Box 59"/>
            <p:cNvSpPr txBox="1">
              <a:spLocks noChangeArrowheads="1"/>
            </p:cNvSpPr>
            <p:nvPr/>
          </p:nvSpPr>
          <p:spPr bwMode="auto">
            <a:xfrm>
              <a:off x="108851775" y="110448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γ</a:t>
              </a:r>
              <a:endParaRPr lang="el-GR"/>
            </a:p>
          </p:txBody>
        </p:sp>
        <p:sp>
          <p:nvSpPr>
            <p:cNvPr id="76845" name="Text Box 60"/>
            <p:cNvSpPr txBox="1">
              <a:spLocks noChangeArrowheads="1"/>
            </p:cNvSpPr>
            <p:nvPr/>
          </p:nvSpPr>
          <p:spPr bwMode="auto">
            <a:xfrm>
              <a:off x="111227775" y="110304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δ</a:t>
              </a:r>
              <a:endParaRPr lang="el-GR"/>
            </a:p>
          </p:txBody>
        </p:sp>
        <p:sp>
          <p:nvSpPr>
            <p:cNvPr id="76846" name="Text Box 61"/>
            <p:cNvSpPr txBox="1">
              <a:spLocks noChangeArrowheads="1"/>
            </p:cNvSpPr>
            <p:nvPr/>
          </p:nvSpPr>
          <p:spPr bwMode="auto">
            <a:xfrm>
              <a:off x="112847775" y="109872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ε</a:t>
              </a:r>
              <a:endParaRPr lang="el-GR"/>
            </a:p>
          </p:txBody>
        </p:sp>
        <p:sp>
          <p:nvSpPr>
            <p:cNvPr id="76847" name="Text Box 62"/>
            <p:cNvSpPr txBox="1">
              <a:spLocks noChangeArrowheads="1"/>
            </p:cNvSpPr>
            <p:nvPr/>
          </p:nvSpPr>
          <p:spPr bwMode="auto">
            <a:xfrm>
              <a:off x="114395775" y="110376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στ</a:t>
              </a:r>
              <a:endParaRPr lang="el-GR"/>
            </a:p>
          </p:txBody>
        </p:sp>
      </p:grpSp>
      <p:grpSp>
        <p:nvGrpSpPr>
          <p:cNvPr id="76816" name="Group 64"/>
          <p:cNvGrpSpPr>
            <a:grpSpLocks/>
          </p:cNvGrpSpPr>
          <p:nvPr/>
        </p:nvGrpSpPr>
        <p:grpSpPr bwMode="auto">
          <a:xfrm>
            <a:off x="104749600" y="109088238"/>
            <a:ext cx="11315700" cy="2603500"/>
            <a:chOff x="104533125" y="108872800"/>
            <a:chExt cx="11315700" cy="2603500"/>
          </a:xfrm>
        </p:grpSpPr>
        <p:pic>
          <p:nvPicPr>
            <p:cNvPr id="76834" name="Picture 65" descr="σάρωση0001"/>
            <p:cNvPicPr>
              <a:picLocks noChangeAspect="1" noChangeArrowheads="1"/>
            </p:cNvPicPr>
            <p:nvPr/>
          </p:nvPicPr>
          <p:blipFill>
            <a:blip r:embed="rId2"/>
            <a:srcRect/>
            <a:stretch>
              <a:fillRect/>
            </a:stretch>
          </p:blipFill>
          <p:spPr bwMode="auto">
            <a:xfrm>
              <a:off x="104533125" y="108872800"/>
              <a:ext cx="11315700" cy="2603500"/>
            </a:xfrm>
            <a:prstGeom prst="rect">
              <a:avLst/>
            </a:prstGeom>
            <a:noFill/>
            <a:ln w="9525">
              <a:noFill/>
              <a:miter lim="800000"/>
              <a:headEnd/>
              <a:tailEnd/>
            </a:ln>
          </p:spPr>
        </p:pic>
        <p:sp>
          <p:nvSpPr>
            <p:cNvPr id="76835" name="Text Box 66"/>
            <p:cNvSpPr txBox="1">
              <a:spLocks noChangeArrowheads="1"/>
            </p:cNvSpPr>
            <p:nvPr/>
          </p:nvSpPr>
          <p:spPr bwMode="auto">
            <a:xfrm>
              <a:off x="105179775" y="110376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α</a:t>
              </a:r>
              <a:endParaRPr lang="el-GR"/>
            </a:p>
          </p:txBody>
        </p:sp>
        <p:sp>
          <p:nvSpPr>
            <p:cNvPr id="76836" name="Text Box 67"/>
            <p:cNvSpPr txBox="1">
              <a:spLocks noChangeArrowheads="1"/>
            </p:cNvSpPr>
            <p:nvPr/>
          </p:nvSpPr>
          <p:spPr bwMode="auto">
            <a:xfrm>
              <a:off x="107303775" y="110448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β</a:t>
              </a:r>
              <a:endParaRPr lang="el-GR"/>
            </a:p>
          </p:txBody>
        </p:sp>
        <p:sp>
          <p:nvSpPr>
            <p:cNvPr id="76837" name="Text Box 68"/>
            <p:cNvSpPr txBox="1">
              <a:spLocks noChangeArrowheads="1"/>
            </p:cNvSpPr>
            <p:nvPr/>
          </p:nvSpPr>
          <p:spPr bwMode="auto">
            <a:xfrm>
              <a:off x="108851775" y="110448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γ</a:t>
              </a:r>
              <a:endParaRPr lang="el-GR"/>
            </a:p>
          </p:txBody>
        </p:sp>
        <p:sp>
          <p:nvSpPr>
            <p:cNvPr id="76838" name="Text Box 69"/>
            <p:cNvSpPr txBox="1">
              <a:spLocks noChangeArrowheads="1"/>
            </p:cNvSpPr>
            <p:nvPr/>
          </p:nvSpPr>
          <p:spPr bwMode="auto">
            <a:xfrm>
              <a:off x="111227775" y="110304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δ</a:t>
              </a:r>
              <a:endParaRPr lang="el-GR"/>
            </a:p>
          </p:txBody>
        </p:sp>
        <p:sp>
          <p:nvSpPr>
            <p:cNvPr id="76839" name="Text Box 70"/>
            <p:cNvSpPr txBox="1">
              <a:spLocks noChangeArrowheads="1"/>
            </p:cNvSpPr>
            <p:nvPr/>
          </p:nvSpPr>
          <p:spPr bwMode="auto">
            <a:xfrm>
              <a:off x="112847775" y="109872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ε</a:t>
              </a:r>
              <a:endParaRPr lang="el-GR"/>
            </a:p>
          </p:txBody>
        </p:sp>
        <p:sp>
          <p:nvSpPr>
            <p:cNvPr id="76840" name="Text Box 71"/>
            <p:cNvSpPr txBox="1">
              <a:spLocks noChangeArrowheads="1"/>
            </p:cNvSpPr>
            <p:nvPr/>
          </p:nvSpPr>
          <p:spPr bwMode="auto">
            <a:xfrm>
              <a:off x="114395775" y="110376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στ</a:t>
              </a:r>
              <a:endParaRPr lang="el-GR"/>
            </a:p>
          </p:txBody>
        </p:sp>
      </p:grpSp>
      <p:grpSp>
        <p:nvGrpSpPr>
          <p:cNvPr id="76817" name="Group 72"/>
          <p:cNvGrpSpPr>
            <a:grpSpLocks/>
          </p:cNvGrpSpPr>
          <p:nvPr/>
        </p:nvGrpSpPr>
        <p:grpSpPr bwMode="auto">
          <a:xfrm>
            <a:off x="104965500" y="109304138"/>
            <a:ext cx="11315700" cy="2603500"/>
            <a:chOff x="104533125" y="108872800"/>
            <a:chExt cx="11315700" cy="2603500"/>
          </a:xfrm>
        </p:grpSpPr>
        <p:pic>
          <p:nvPicPr>
            <p:cNvPr id="76827" name="Picture 73" descr="σάρωση0001"/>
            <p:cNvPicPr>
              <a:picLocks noChangeAspect="1" noChangeArrowheads="1"/>
            </p:cNvPicPr>
            <p:nvPr/>
          </p:nvPicPr>
          <p:blipFill>
            <a:blip r:embed="rId2"/>
            <a:srcRect/>
            <a:stretch>
              <a:fillRect/>
            </a:stretch>
          </p:blipFill>
          <p:spPr bwMode="auto">
            <a:xfrm>
              <a:off x="104533125" y="108872800"/>
              <a:ext cx="11315700" cy="2603500"/>
            </a:xfrm>
            <a:prstGeom prst="rect">
              <a:avLst/>
            </a:prstGeom>
            <a:noFill/>
            <a:ln w="9525">
              <a:noFill/>
              <a:miter lim="800000"/>
              <a:headEnd/>
              <a:tailEnd/>
            </a:ln>
          </p:spPr>
        </p:pic>
        <p:sp>
          <p:nvSpPr>
            <p:cNvPr id="76828" name="Text Box 74"/>
            <p:cNvSpPr txBox="1">
              <a:spLocks noChangeArrowheads="1"/>
            </p:cNvSpPr>
            <p:nvPr/>
          </p:nvSpPr>
          <p:spPr bwMode="auto">
            <a:xfrm>
              <a:off x="105179775" y="110376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α</a:t>
              </a:r>
              <a:endParaRPr lang="el-GR"/>
            </a:p>
          </p:txBody>
        </p:sp>
        <p:sp>
          <p:nvSpPr>
            <p:cNvPr id="76829" name="Text Box 75"/>
            <p:cNvSpPr txBox="1">
              <a:spLocks noChangeArrowheads="1"/>
            </p:cNvSpPr>
            <p:nvPr/>
          </p:nvSpPr>
          <p:spPr bwMode="auto">
            <a:xfrm>
              <a:off x="107303775" y="110448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β</a:t>
              </a:r>
              <a:endParaRPr lang="el-GR"/>
            </a:p>
          </p:txBody>
        </p:sp>
        <p:sp>
          <p:nvSpPr>
            <p:cNvPr id="76830" name="Text Box 76"/>
            <p:cNvSpPr txBox="1">
              <a:spLocks noChangeArrowheads="1"/>
            </p:cNvSpPr>
            <p:nvPr/>
          </p:nvSpPr>
          <p:spPr bwMode="auto">
            <a:xfrm>
              <a:off x="108851775" y="110448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γ</a:t>
              </a:r>
              <a:endParaRPr lang="el-GR"/>
            </a:p>
          </p:txBody>
        </p:sp>
        <p:sp>
          <p:nvSpPr>
            <p:cNvPr id="76831" name="Text Box 77"/>
            <p:cNvSpPr txBox="1">
              <a:spLocks noChangeArrowheads="1"/>
            </p:cNvSpPr>
            <p:nvPr/>
          </p:nvSpPr>
          <p:spPr bwMode="auto">
            <a:xfrm>
              <a:off x="111227775" y="110304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δ</a:t>
              </a:r>
              <a:endParaRPr lang="el-GR"/>
            </a:p>
          </p:txBody>
        </p:sp>
        <p:sp>
          <p:nvSpPr>
            <p:cNvPr id="76832" name="Text Box 78"/>
            <p:cNvSpPr txBox="1">
              <a:spLocks noChangeArrowheads="1"/>
            </p:cNvSpPr>
            <p:nvPr/>
          </p:nvSpPr>
          <p:spPr bwMode="auto">
            <a:xfrm>
              <a:off x="112847775" y="109872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ε</a:t>
              </a:r>
              <a:endParaRPr lang="el-GR"/>
            </a:p>
          </p:txBody>
        </p:sp>
        <p:sp>
          <p:nvSpPr>
            <p:cNvPr id="76833" name="Text Box 79"/>
            <p:cNvSpPr txBox="1">
              <a:spLocks noChangeArrowheads="1"/>
            </p:cNvSpPr>
            <p:nvPr/>
          </p:nvSpPr>
          <p:spPr bwMode="auto">
            <a:xfrm>
              <a:off x="114395775" y="110376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στ</a:t>
              </a:r>
              <a:endParaRPr lang="el-GR"/>
            </a:p>
          </p:txBody>
        </p:sp>
      </p:grpSp>
      <p:grpSp>
        <p:nvGrpSpPr>
          <p:cNvPr id="76818" name="Group 80"/>
          <p:cNvGrpSpPr>
            <a:grpSpLocks/>
          </p:cNvGrpSpPr>
          <p:nvPr/>
        </p:nvGrpSpPr>
        <p:grpSpPr bwMode="auto">
          <a:xfrm>
            <a:off x="105181400" y="109520038"/>
            <a:ext cx="11315700" cy="2603500"/>
            <a:chOff x="104533125" y="108872800"/>
            <a:chExt cx="11315700" cy="2603500"/>
          </a:xfrm>
        </p:grpSpPr>
        <p:pic>
          <p:nvPicPr>
            <p:cNvPr id="76820" name="Picture 81" descr="σάρωση0001"/>
            <p:cNvPicPr>
              <a:picLocks noChangeAspect="1" noChangeArrowheads="1"/>
            </p:cNvPicPr>
            <p:nvPr/>
          </p:nvPicPr>
          <p:blipFill>
            <a:blip r:embed="rId2"/>
            <a:srcRect/>
            <a:stretch>
              <a:fillRect/>
            </a:stretch>
          </p:blipFill>
          <p:spPr bwMode="auto">
            <a:xfrm>
              <a:off x="104533125" y="108872800"/>
              <a:ext cx="11315700" cy="2603500"/>
            </a:xfrm>
            <a:prstGeom prst="rect">
              <a:avLst/>
            </a:prstGeom>
            <a:noFill/>
            <a:ln w="9525">
              <a:noFill/>
              <a:miter lim="800000"/>
              <a:headEnd/>
              <a:tailEnd/>
            </a:ln>
          </p:spPr>
        </p:pic>
        <p:sp>
          <p:nvSpPr>
            <p:cNvPr id="76821" name="Text Box 82"/>
            <p:cNvSpPr txBox="1">
              <a:spLocks noChangeArrowheads="1"/>
            </p:cNvSpPr>
            <p:nvPr/>
          </p:nvSpPr>
          <p:spPr bwMode="auto">
            <a:xfrm>
              <a:off x="105179775" y="110376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α</a:t>
              </a:r>
              <a:endParaRPr lang="el-GR"/>
            </a:p>
          </p:txBody>
        </p:sp>
        <p:sp>
          <p:nvSpPr>
            <p:cNvPr id="76822" name="Text Box 83"/>
            <p:cNvSpPr txBox="1">
              <a:spLocks noChangeArrowheads="1"/>
            </p:cNvSpPr>
            <p:nvPr/>
          </p:nvSpPr>
          <p:spPr bwMode="auto">
            <a:xfrm>
              <a:off x="107303775" y="110448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β</a:t>
              </a:r>
              <a:endParaRPr lang="el-GR"/>
            </a:p>
          </p:txBody>
        </p:sp>
        <p:sp>
          <p:nvSpPr>
            <p:cNvPr id="76823" name="Text Box 84"/>
            <p:cNvSpPr txBox="1">
              <a:spLocks noChangeArrowheads="1"/>
            </p:cNvSpPr>
            <p:nvPr/>
          </p:nvSpPr>
          <p:spPr bwMode="auto">
            <a:xfrm>
              <a:off x="108851775" y="110448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γ</a:t>
              </a:r>
              <a:endParaRPr lang="el-GR"/>
            </a:p>
          </p:txBody>
        </p:sp>
        <p:sp>
          <p:nvSpPr>
            <p:cNvPr id="76824" name="Text Box 85"/>
            <p:cNvSpPr txBox="1">
              <a:spLocks noChangeArrowheads="1"/>
            </p:cNvSpPr>
            <p:nvPr/>
          </p:nvSpPr>
          <p:spPr bwMode="auto">
            <a:xfrm>
              <a:off x="111227775" y="110304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δ</a:t>
              </a:r>
              <a:endParaRPr lang="el-GR"/>
            </a:p>
          </p:txBody>
        </p:sp>
        <p:sp>
          <p:nvSpPr>
            <p:cNvPr id="76825" name="Text Box 86"/>
            <p:cNvSpPr txBox="1">
              <a:spLocks noChangeArrowheads="1"/>
            </p:cNvSpPr>
            <p:nvPr/>
          </p:nvSpPr>
          <p:spPr bwMode="auto">
            <a:xfrm>
              <a:off x="112847775" y="109872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ε</a:t>
              </a:r>
              <a:endParaRPr lang="el-GR"/>
            </a:p>
          </p:txBody>
        </p:sp>
        <p:sp>
          <p:nvSpPr>
            <p:cNvPr id="76826" name="Text Box 87"/>
            <p:cNvSpPr txBox="1">
              <a:spLocks noChangeArrowheads="1"/>
            </p:cNvSpPr>
            <p:nvPr/>
          </p:nvSpPr>
          <p:spPr bwMode="auto">
            <a:xfrm>
              <a:off x="114395775" y="110376150"/>
              <a:ext cx="432000" cy="504000"/>
            </a:xfrm>
            <a:prstGeom prst="rect">
              <a:avLst/>
            </a:prstGeom>
            <a:noFill/>
            <a:ln w="9525">
              <a:noFill/>
              <a:miter lim="800000"/>
              <a:headEnd/>
              <a:tailEnd/>
            </a:ln>
          </p:spPr>
          <p:txBody>
            <a:bodyPr lIns="36576" tIns="36576" rIns="36576" bIns="36576"/>
            <a:lstStyle/>
            <a:p>
              <a:pPr algn="ctr"/>
              <a:r>
                <a:rPr lang="el-GR" sz="2600">
                  <a:solidFill>
                    <a:srgbClr val="000000"/>
                  </a:solidFill>
                  <a:latin typeface="Sylfaen" pitchFamily="18" charset="0"/>
                </a:rPr>
                <a:t>στ</a:t>
              </a:r>
              <a:endParaRPr lang="el-GR"/>
            </a:p>
          </p:txBody>
        </p:sp>
      </p:grpSp>
      <p:pic>
        <p:nvPicPr>
          <p:cNvPr id="11352" name="Picture 88" descr="σάρωση0001α"/>
          <p:cNvPicPr>
            <a:picLocks noChangeAspect="1" noChangeArrowheads="1"/>
          </p:cNvPicPr>
          <p:nvPr/>
        </p:nvPicPr>
        <p:blipFill>
          <a:blip r:embed="rId3"/>
          <a:srcRect/>
          <a:stretch>
            <a:fillRect/>
          </a:stretch>
        </p:blipFill>
        <p:spPr bwMode="auto">
          <a:xfrm>
            <a:off x="328613" y="2484438"/>
            <a:ext cx="8486775" cy="1952625"/>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1352"/>
                                        </p:tgtEl>
                                        <p:attrNameLst>
                                          <p:attrName>style.visibility</p:attrName>
                                        </p:attrNameLst>
                                      </p:cBhvr>
                                      <p:to>
                                        <p:strVal val="visible"/>
                                      </p:to>
                                    </p:set>
                                    <p:animEffect transition="in" filter="fade">
                                      <p:cBhvr>
                                        <p:cTn id="7" dur="2000"/>
                                        <p:tgtEl>
                                          <p:spTgt spid="113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426"/>
                                        </p:tgtEl>
                                        <p:attrNameLst>
                                          <p:attrName>style.visibility</p:attrName>
                                        </p:attrNameLst>
                                      </p:cBhvr>
                                      <p:to>
                                        <p:strVal val="visible"/>
                                      </p:to>
                                    </p:set>
                                    <p:animEffect transition="in" filter="fade">
                                      <p:cBhvr>
                                        <p:cTn id="12" dur="2000"/>
                                        <p:tgtEl>
                                          <p:spTgt spid="1142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317"/>
                                        </p:tgtEl>
                                        <p:attrNameLst>
                                          <p:attrName>style.visibility</p:attrName>
                                        </p:attrNameLst>
                                      </p:cBhvr>
                                      <p:to>
                                        <p:strVal val="visible"/>
                                      </p:to>
                                    </p:set>
                                    <p:animEffect transition="in" filter="fade">
                                      <p:cBhvr>
                                        <p:cTn id="17" dur="2000"/>
                                        <p:tgtEl>
                                          <p:spTgt spid="113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1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a:bodyPr>
          <a:lstStyle/>
          <a:p>
            <a:pPr eaLnBrk="1" hangingPunct="1"/>
            <a:r>
              <a:rPr lang="el-GR" sz="3000" smtClean="0">
                <a:effectLst>
                  <a:outerShdw blurRad="38100" dist="38100" dir="2700000" algn="tl">
                    <a:srgbClr val="000000"/>
                  </a:outerShdw>
                </a:effectLst>
                <a:latin typeface="Verdana" pitchFamily="34" charset="0"/>
              </a:rPr>
              <a:t>Αναγνώριση παραλλήλων ευθειών</a:t>
            </a:r>
          </a:p>
        </p:txBody>
      </p:sp>
      <p:pic>
        <p:nvPicPr>
          <p:cNvPr id="15365" name="Picture 5" descr="σάρωση0002"/>
          <p:cNvPicPr>
            <a:picLocks noGrp="1" noChangeAspect="1" noChangeArrowheads="1"/>
          </p:cNvPicPr>
          <p:nvPr>
            <p:ph sz="half" idx="1"/>
          </p:nvPr>
        </p:nvPicPr>
        <p:blipFill>
          <a:blip r:embed="rId2"/>
          <a:srcRect t="-173291" b="-173291"/>
          <a:stretch>
            <a:fillRect/>
          </a:stretch>
        </p:blipFill>
        <p:spPr>
          <a:xfrm>
            <a:off x="827088" y="549275"/>
            <a:ext cx="7416800" cy="5472113"/>
          </a:xfrm>
          <a:noFill/>
        </p:spPr>
      </p:pic>
      <p:graphicFrame>
        <p:nvGraphicFramePr>
          <p:cNvPr id="15418" name="Group 58"/>
          <p:cNvGraphicFramePr>
            <a:graphicFrameLocks noGrp="1"/>
          </p:cNvGraphicFramePr>
          <p:nvPr>
            <p:ph sz="half" idx="2"/>
          </p:nvPr>
        </p:nvGraphicFramePr>
        <p:xfrm>
          <a:off x="684213" y="3860800"/>
          <a:ext cx="7731125" cy="576263"/>
        </p:xfrm>
        <a:graphic>
          <a:graphicData uri="http://schemas.openxmlformats.org/drawingml/2006/table">
            <a:tbl>
              <a:tblPr/>
              <a:tblGrid>
                <a:gridCol w="1511300"/>
                <a:gridCol w="1584325"/>
                <a:gridCol w="1368425"/>
                <a:gridCol w="1584325"/>
                <a:gridCol w="1682750"/>
              </a:tblGrid>
              <a:tr h="57626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l-GR" sz="2400" b="0" i="0" u="none" strike="noStrike" cap="none" normalizeH="0" baseline="0">
                          <a:ln>
                            <a:noFill/>
                          </a:ln>
                          <a:solidFill>
                            <a:schemeClr val="tx1"/>
                          </a:solidFill>
                          <a:effectLst/>
                          <a:latin typeface="Verdana" charset="0"/>
                          <a:ea typeface="ＭＳ Ｐゴシック" charset="0"/>
                          <a:cs typeface="ＭＳ Ｐゴシック" charset="0"/>
                        </a:rPr>
                        <a:t>73%</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l-GR" sz="2400" b="0" i="0" u="none" strike="noStrike" cap="none" normalizeH="0" baseline="0">
                          <a:ln>
                            <a:noFill/>
                          </a:ln>
                          <a:solidFill>
                            <a:schemeClr val="tx1"/>
                          </a:solidFill>
                          <a:effectLst/>
                          <a:latin typeface="Verdana" charset="0"/>
                          <a:ea typeface="ＭＳ Ｐゴシック" charset="0"/>
                          <a:cs typeface="ＭＳ Ｐゴシック" charset="0"/>
                        </a:rPr>
                        <a:t>71 %</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l-GR" sz="2400" b="0" i="0" u="none" strike="noStrike" cap="none" normalizeH="0" baseline="0">
                          <a:ln>
                            <a:noFill/>
                          </a:ln>
                          <a:solidFill>
                            <a:schemeClr val="tx1"/>
                          </a:solidFill>
                          <a:effectLst/>
                          <a:latin typeface="Verdana" charset="0"/>
                          <a:ea typeface="ＭＳ Ｐゴシック" charset="0"/>
                          <a:cs typeface="ＭＳ Ｐゴシック" charset="0"/>
                        </a:rPr>
                        <a:t>43 %</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l-GR" sz="2400" b="0" i="0" u="none" strike="noStrike" cap="none" normalizeH="0" baseline="0">
                          <a:ln>
                            <a:noFill/>
                          </a:ln>
                          <a:solidFill>
                            <a:schemeClr val="tx1"/>
                          </a:solidFill>
                          <a:effectLst/>
                          <a:latin typeface="Verdana" charset="0"/>
                          <a:ea typeface="ＭＳ Ｐゴシック" charset="0"/>
                          <a:cs typeface="ＭＳ Ｐゴシック" charset="0"/>
                        </a:rPr>
                        <a:t>38%</a:t>
                      </a:r>
                    </a:p>
                  </a:txBody>
                  <a:tcP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charset="0"/>
                        <a:buNone/>
                        <a:tabLst/>
                      </a:pPr>
                      <a:r>
                        <a:rPr kumimoji="0" lang="el-GR" sz="2400" b="0" i="0" u="none" strike="noStrike" cap="none" normalizeH="0" baseline="0">
                          <a:ln>
                            <a:noFill/>
                          </a:ln>
                          <a:solidFill>
                            <a:schemeClr val="tx1"/>
                          </a:solidFill>
                          <a:effectLst/>
                          <a:latin typeface="Verdana" charset="0"/>
                          <a:ea typeface="ＭＳ Ｐゴシック" charset="0"/>
                          <a:cs typeface="ＭＳ Ｐゴシック" charset="0"/>
                        </a:rPr>
                        <a:t>32 %</a:t>
                      </a:r>
                    </a:p>
                  </a:txBody>
                  <a:tcPr horzOverflow="overflow">
                    <a:lnL>
                      <a:noFill/>
                    </a:lnL>
                    <a:lnR>
                      <a:noFill/>
                    </a:lnR>
                    <a:lnT>
                      <a:noFill/>
                    </a:lnT>
                    <a:lnB>
                      <a:noFill/>
                    </a:lnB>
                    <a:lnTlToBr>
                      <a:noFill/>
                    </a:lnTlToBr>
                    <a:lnBlToTr>
                      <a:noFill/>
                    </a:lnBlToTr>
                    <a:noFill/>
                  </a:tcPr>
                </a:tc>
              </a:tr>
            </a:tbl>
          </a:graphicData>
        </a:graphic>
      </p:graphicFrame>
      <p:sp>
        <p:nvSpPr>
          <p:cNvPr id="15409" name="Text Box 49"/>
          <p:cNvSpPr txBox="1">
            <a:spLocks noChangeArrowheads="1"/>
          </p:cNvSpPr>
          <p:nvPr/>
        </p:nvSpPr>
        <p:spPr bwMode="auto">
          <a:xfrm>
            <a:off x="2411413" y="4868863"/>
            <a:ext cx="4319587" cy="457200"/>
          </a:xfrm>
          <a:prstGeom prst="rect">
            <a:avLst/>
          </a:prstGeom>
          <a:noFill/>
          <a:ln w="9525">
            <a:noFill/>
            <a:miter lim="800000"/>
            <a:headEnd/>
            <a:tailEnd/>
          </a:ln>
        </p:spPr>
        <p:txBody>
          <a:bodyPr>
            <a:spAutoFit/>
          </a:bodyPr>
          <a:lstStyle/>
          <a:p>
            <a:pPr algn="ctr">
              <a:spcBef>
                <a:spcPct val="50000"/>
              </a:spcBef>
            </a:pPr>
            <a:r>
              <a:rPr lang="el-GR" sz="2400">
                <a:solidFill>
                  <a:schemeClr val="tx2"/>
                </a:solidFill>
              </a:rPr>
              <a:t>Παιδιά 10 χρονών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15365"/>
                                        </p:tgtEl>
                                        <p:attrNameLst>
                                          <p:attrName>style.visibility</p:attrName>
                                        </p:attrNameLst>
                                      </p:cBhvr>
                                      <p:to>
                                        <p:strVal val="visible"/>
                                      </p:to>
                                    </p:set>
                                    <p:animEffect transition="in" filter="fade">
                                      <p:cBhvr>
                                        <p:cTn id="7" dur="2000"/>
                                        <p:tgtEl>
                                          <p:spTgt spid="153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5418"/>
                                        </p:tgtEl>
                                        <p:attrNameLst>
                                          <p:attrName>style.visibility</p:attrName>
                                        </p:attrNameLst>
                                      </p:cBhvr>
                                      <p:to>
                                        <p:strVal val="visible"/>
                                      </p:to>
                                    </p:set>
                                    <p:animEffect transition="in" filter="fade">
                                      <p:cBhvr>
                                        <p:cTn id="12" dur="2000"/>
                                        <p:tgtEl>
                                          <p:spTgt spid="1541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5409"/>
                                        </p:tgtEl>
                                        <p:attrNameLst>
                                          <p:attrName>style.visibility</p:attrName>
                                        </p:attrNameLst>
                                      </p:cBhvr>
                                      <p:to>
                                        <p:strVal val="visible"/>
                                      </p:to>
                                    </p:set>
                                    <p:animEffect transition="in" filter="fade">
                                      <p:cBhvr>
                                        <p:cTn id="17" dur="2000"/>
                                        <p:tgtEl>
                                          <p:spTgt spid="154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0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a:bodyPr>
          <a:lstStyle/>
          <a:p>
            <a:pPr eaLnBrk="1" hangingPunct="1"/>
            <a:r>
              <a:rPr lang="el-GR" sz="3000" smtClean="0">
                <a:effectLst>
                  <a:outerShdw blurRad="38100" dist="38100" dir="2700000" algn="tl">
                    <a:srgbClr val="000000"/>
                  </a:outerShdw>
                </a:effectLst>
                <a:latin typeface="Verdana" pitchFamily="34" charset="0"/>
              </a:rPr>
              <a:t>Ανάπτυξη της γεωμετρικής σκέψης</a:t>
            </a:r>
          </a:p>
        </p:txBody>
      </p:sp>
      <p:sp>
        <p:nvSpPr>
          <p:cNvPr id="78850" name="Rectangle 3"/>
          <p:cNvSpPr>
            <a:spLocks noGrp="1" noChangeArrowheads="1"/>
          </p:cNvSpPr>
          <p:nvPr>
            <p:ph idx="1"/>
          </p:nvPr>
        </p:nvSpPr>
        <p:spPr/>
        <p:txBody>
          <a:bodyPr/>
          <a:lstStyle/>
          <a:p>
            <a:pPr eaLnBrk="1" hangingPunct="1">
              <a:buFont typeface="Wingdings" pitchFamily="2" charset="2"/>
              <a:buNone/>
            </a:pPr>
            <a:r>
              <a:rPr lang="el-GR" smtClean="0">
                <a:latin typeface="Verdana" pitchFamily="34" charset="0"/>
              </a:rPr>
              <a:t>Η Θεωρία των </a:t>
            </a:r>
            <a:r>
              <a:rPr lang="en-US" smtClean="0">
                <a:latin typeface="Verdana" pitchFamily="34" charset="0"/>
              </a:rPr>
              <a:t>Pierre </a:t>
            </a:r>
            <a:r>
              <a:rPr lang="el-GR" smtClean="0">
                <a:latin typeface="Verdana" pitchFamily="34" charset="0"/>
              </a:rPr>
              <a:t>και</a:t>
            </a:r>
            <a:r>
              <a:rPr lang="en-US" smtClean="0">
                <a:latin typeface="Verdana" pitchFamily="34" charset="0"/>
              </a:rPr>
              <a:t> Dina van Hieles</a:t>
            </a:r>
            <a:endParaRPr lang="el-GR" smtClean="0">
              <a:latin typeface="Verdana"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a:bodyPr>
          <a:lstStyle/>
          <a:p>
            <a:pPr eaLnBrk="1" hangingPunct="1"/>
            <a:r>
              <a:rPr lang="el-GR" sz="3000" smtClean="0">
                <a:effectLst>
                  <a:outerShdw blurRad="38100" dist="38100" dir="2700000" algn="tl">
                    <a:srgbClr val="000000"/>
                  </a:outerShdw>
                </a:effectLst>
                <a:latin typeface="Verdana" pitchFamily="34" charset="0"/>
              </a:rPr>
              <a:t>Επίπεδο 1: </a:t>
            </a:r>
            <a:r>
              <a:rPr lang="el-GR" sz="3000" smtClean="0">
                <a:solidFill>
                  <a:schemeClr val="accent2"/>
                </a:solidFill>
                <a:effectLst>
                  <a:outerShdw blurRad="38100" dist="38100" dir="2700000" algn="tl">
                    <a:srgbClr val="000000"/>
                  </a:outerShdw>
                </a:effectLst>
                <a:latin typeface="Verdana" pitchFamily="34" charset="0"/>
              </a:rPr>
              <a:t>Οπτικής Αναγνώρισης</a:t>
            </a:r>
          </a:p>
        </p:txBody>
      </p:sp>
      <p:sp>
        <p:nvSpPr>
          <p:cNvPr id="18434" name="Rectangle 3"/>
          <p:cNvSpPr>
            <a:spLocks noGrp="1" noChangeArrowheads="1"/>
          </p:cNvSpPr>
          <p:nvPr>
            <p:ph idx="1"/>
          </p:nvPr>
        </p:nvSpPr>
        <p:spPr/>
        <p:txBody>
          <a:bodyPr>
            <a:normAutofit/>
          </a:bodyPr>
          <a:lstStyle/>
          <a:p>
            <a:pPr lvl="1" eaLnBrk="1" hangingPunct="1">
              <a:buClr>
                <a:schemeClr val="tx1"/>
              </a:buClr>
              <a:buFont typeface="Arial" pitchFamily="34" charset="0"/>
              <a:buChar char="•"/>
            </a:pPr>
            <a:r>
              <a:rPr lang="el-GR" sz="2200" smtClean="0">
                <a:solidFill>
                  <a:srgbClr val="7F7F7F"/>
                </a:solidFill>
                <a:latin typeface="Verdana" pitchFamily="34" charset="0"/>
              </a:rPr>
              <a:t>αντίληψη των γεωμετρικών σχημάτων ως ολότητες ανάλογα με την εμφάνιση τους (το όλο ισχυρότερο από τα μέρη). </a:t>
            </a:r>
          </a:p>
          <a:p>
            <a:pPr lvl="1" eaLnBrk="1" hangingPunct="1">
              <a:buClr>
                <a:schemeClr val="tx1"/>
              </a:buClr>
              <a:buFont typeface="Arial" pitchFamily="34" charset="0"/>
              <a:buChar char="•"/>
            </a:pPr>
            <a:r>
              <a:rPr lang="el-GR" sz="2200" smtClean="0">
                <a:solidFill>
                  <a:srgbClr val="7F7F7F"/>
                </a:solidFill>
                <a:latin typeface="Verdana" pitchFamily="34" charset="0"/>
              </a:rPr>
              <a:t>η προσοχή επικεντρώνεται στα «εξωτερικά» χαρακτηριστικά των σχημάτων.</a:t>
            </a:r>
          </a:p>
          <a:p>
            <a:pPr lvl="1" eaLnBrk="1" hangingPunct="1">
              <a:buClr>
                <a:schemeClr val="tx1"/>
              </a:buClr>
              <a:buFont typeface="Arial" pitchFamily="34" charset="0"/>
              <a:buChar char="•"/>
            </a:pPr>
            <a:r>
              <a:rPr lang="el-GR" sz="2200" smtClean="0">
                <a:solidFill>
                  <a:srgbClr val="7F7F7F"/>
                </a:solidFill>
                <a:latin typeface="Verdana" pitchFamily="34" charset="0"/>
              </a:rPr>
              <a:t>«αυτό το σχήμα είναι τετράγωνο γιατί μοιάζει με εκείνο το παράθυρο», ή «είναι τετράγωνο γιατί μοιάζει με τετράγωνο».</a:t>
            </a:r>
          </a:p>
          <a:p>
            <a:pPr lvl="1" eaLnBrk="1" hangingPunct="1">
              <a:buClr>
                <a:schemeClr val="tx1"/>
              </a:buClr>
              <a:buFont typeface="Arial" pitchFamily="34" charset="0"/>
              <a:buChar char="•"/>
            </a:pPr>
            <a:r>
              <a:rPr lang="el-GR" sz="2200" smtClean="0">
                <a:solidFill>
                  <a:srgbClr val="7F7F7F"/>
                </a:solidFill>
                <a:latin typeface="Verdana" pitchFamily="34" charset="0"/>
              </a:rPr>
              <a:t>έντονη εμφάνιση προτυπικών φαινομένων</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a:bodyPr>
          <a:lstStyle/>
          <a:p>
            <a:pPr eaLnBrk="1" hangingPunct="1"/>
            <a:r>
              <a:rPr lang="el-GR" sz="3000" smtClean="0">
                <a:effectLst>
                  <a:outerShdw blurRad="38100" dist="38100" dir="2700000" algn="tl">
                    <a:srgbClr val="000000"/>
                  </a:outerShdw>
                </a:effectLst>
                <a:latin typeface="Verdana" pitchFamily="34" charset="0"/>
              </a:rPr>
              <a:t>Επίπεδο 2: </a:t>
            </a:r>
            <a:r>
              <a:rPr lang="el-GR" sz="3000" smtClean="0">
                <a:solidFill>
                  <a:srgbClr val="FF6600"/>
                </a:solidFill>
                <a:effectLst>
                  <a:outerShdw blurRad="38100" dist="38100" dir="2700000" algn="tl">
                    <a:srgbClr val="000000"/>
                  </a:outerShdw>
                </a:effectLst>
                <a:latin typeface="Verdana" pitchFamily="34" charset="0"/>
              </a:rPr>
              <a:t>Περιγραφής και Ανάλυσης</a:t>
            </a:r>
          </a:p>
        </p:txBody>
      </p:sp>
      <p:sp>
        <p:nvSpPr>
          <p:cNvPr id="19458" name="Rectangle 3"/>
          <p:cNvSpPr>
            <a:spLocks noGrp="1" noChangeArrowheads="1"/>
          </p:cNvSpPr>
          <p:nvPr>
            <p:ph idx="1"/>
          </p:nvPr>
        </p:nvSpPr>
        <p:spPr/>
        <p:txBody>
          <a:bodyPr>
            <a:normAutofit/>
          </a:bodyPr>
          <a:lstStyle/>
          <a:p>
            <a:pPr eaLnBrk="1" hangingPunct="1">
              <a:lnSpc>
                <a:spcPct val="90000"/>
              </a:lnSpc>
            </a:pPr>
            <a:endParaRPr lang="el-GR" sz="2400" b="1" smtClean="0">
              <a:latin typeface="Verdana" pitchFamily="34" charset="0"/>
            </a:endParaRPr>
          </a:p>
          <a:p>
            <a:pPr lvl="1" eaLnBrk="1" hangingPunct="1">
              <a:lnSpc>
                <a:spcPct val="90000"/>
              </a:lnSpc>
              <a:buClr>
                <a:schemeClr val="tx1"/>
              </a:buClr>
              <a:buFont typeface="Arial" pitchFamily="34" charset="0"/>
              <a:buChar char="•"/>
            </a:pPr>
            <a:r>
              <a:rPr lang="el-GR" sz="2000" smtClean="0">
                <a:solidFill>
                  <a:srgbClr val="7F7F7F"/>
                </a:solidFill>
                <a:latin typeface="Verdana" pitchFamily="34" charset="0"/>
              </a:rPr>
              <a:t>αντίληψη των γεωμετρικών σχημάτων ως μια συλλογή από ιδιαίτερα χαρακτηριστικά: </a:t>
            </a:r>
            <a:r>
              <a:rPr lang="ja-JP" altLang="el-GR" sz="2000" smtClean="0">
                <a:solidFill>
                  <a:srgbClr val="7F7F7F"/>
                </a:solidFill>
                <a:latin typeface="Verdana" pitchFamily="34" charset="0"/>
              </a:rPr>
              <a:t>“</a:t>
            </a:r>
            <a:r>
              <a:rPr lang="el-GR" altLang="ja-JP" sz="2000" i="1" smtClean="0">
                <a:solidFill>
                  <a:srgbClr val="7F7F7F"/>
                </a:solidFill>
                <a:latin typeface="Verdana" pitchFamily="34" charset="0"/>
              </a:rPr>
              <a:t>ένα ορθογώνιο παραλληλόγραμμο έχει τέσσερις πλευρές, οι απέναντι πλευρές είναι παράλληλες, οι απέναντι πλευρές έχουν το ίδιο μήκος, έχει τέσσερις ίσες γωνίες, έχει δύο ίσες διαγωνίους…</a:t>
            </a:r>
            <a:r>
              <a:rPr lang="ja-JP" altLang="el-GR" sz="2000" smtClean="0">
                <a:solidFill>
                  <a:srgbClr val="7F7F7F"/>
                </a:solidFill>
                <a:latin typeface="Verdana" pitchFamily="34" charset="0"/>
              </a:rPr>
              <a:t>”</a:t>
            </a:r>
            <a:r>
              <a:rPr lang="el-GR" altLang="ja-JP" sz="2000" smtClean="0">
                <a:solidFill>
                  <a:srgbClr val="7F7F7F"/>
                </a:solidFill>
                <a:latin typeface="Verdana" pitchFamily="34" charset="0"/>
              </a:rPr>
              <a:t>.</a:t>
            </a:r>
          </a:p>
          <a:p>
            <a:pPr lvl="1" eaLnBrk="1" hangingPunct="1">
              <a:lnSpc>
                <a:spcPct val="90000"/>
              </a:lnSpc>
              <a:buClr>
                <a:schemeClr val="tx1"/>
              </a:buClr>
              <a:buFont typeface="Arial" pitchFamily="34" charset="0"/>
              <a:buChar char="•"/>
            </a:pPr>
            <a:r>
              <a:rPr lang="el-GR" sz="2000" smtClean="0">
                <a:solidFill>
                  <a:srgbClr val="7F7F7F"/>
                </a:solidFill>
                <a:latin typeface="Verdana" pitchFamily="34" charset="0"/>
              </a:rPr>
              <a:t>«λογικότερη» η ταξινόμηση βάσει των χαρακτηριστικών αντί της εμφάνισης. </a:t>
            </a:r>
          </a:p>
          <a:p>
            <a:pPr lvl="1" eaLnBrk="1" hangingPunct="1">
              <a:lnSpc>
                <a:spcPct val="90000"/>
              </a:lnSpc>
              <a:buClr>
                <a:schemeClr val="tx1"/>
              </a:buClr>
              <a:buFont typeface="Arial" pitchFamily="34" charset="0"/>
              <a:buChar char="•"/>
            </a:pPr>
            <a:r>
              <a:rPr lang="el-GR" sz="2000" smtClean="0">
                <a:solidFill>
                  <a:srgbClr val="7F7F7F"/>
                </a:solidFill>
                <a:latin typeface="Verdana" pitchFamily="34" charset="0"/>
              </a:rPr>
              <a:t>αδυναμία σύνδεσης ή σύγκρισης μεταξύ διαφορετικών κλάσεων γεωμετρικών σχημάτων.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1146175"/>
            <a:ext cx="8913813" cy="914400"/>
          </a:xfrm>
        </p:spPr>
        <p:txBody>
          <a:bodyPr>
            <a:normAutofit/>
          </a:bodyPr>
          <a:lstStyle/>
          <a:p>
            <a:pPr eaLnBrk="1" hangingPunct="1"/>
            <a:r>
              <a:rPr lang="el-GR" sz="2700" smtClean="0">
                <a:effectLst>
                  <a:outerShdw blurRad="38100" dist="38100" dir="2700000" algn="tl">
                    <a:srgbClr val="000000"/>
                  </a:outerShdw>
                </a:effectLst>
                <a:latin typeface="Verdana" pitchFamily="34" charset="0"/>
              </a:rPr>
              <a:t>Επίπεδο 3: </a:t>
            </a:r>
            <a:r>
              <a:rPr lang="el-GR" sz="2700" smtClean="0">
                <a:solidFill>
                  <a:srgbClr val="FF6600"/>
                </a:solidFill>
                <a:effectLst>
                  <a:outerShdw blurRad="38100" dist="38100" dir="2700000" algn="tl">
                    <a:srgbClr val="000000"/>
                  </a:outerShdw>
                </a:effectLst>
                <a:latin typeface="Verdana" pitchFamily="34" charset="0"/>
              </a:rPr>
              <a:t>Αφαίρεσης και Συσχετισμών</a:t>
            </a:r>
          </a:p>
        </p:txBody>
      </p:sp>
      <p:sp>
        <p:nvSpPr>
          <p:cNvPr id="20482" name="Rectangle 3"/>
          <p:cNvSpPr>
            <a:spLocks noGrp="1" noChangeArrowheads="1"/>
          </p:cNvSpPr>
          <p:nvPr>
            <p:ph idx="1"/>
          </p:nvPr>
        </p:nvSpPr>
        <p:spPr>
          <a:xfrm>
            <a:off x="323850" y="2133600"/>
            <a:ext cx="8321675" cy="4535488"/>
          </a:xfrm>
        </p:spPr>
        <p:txBody>
          <a:bodyPr>
            <a:normAutofit/>
          </a:bodyPr>
          <a:lstStyle/>
          <a:p>
            <a:pPr eaLnBrk="1" hangingPunct="1">
              <a:lnSpc>
                <a:spcPct val="80000"/>
              </a:lnSpc>
              <a:buFont typeface="Wingdings" pitchFamily="2" charset="2"/>
              <a:buNone/>
            </a:pPr>
            <a:endParaRPr lang="el-GR" sz="1900" b="1" smtClean="0">
              <a:latin typeface="Verdana" pitchFamily="34" charset="0"/>
            </a:endParaRPr>
          </a:p>
          <a:p>
            <a:pPr lvl="1" eaLnBrk="1" hangingPunct="1">
              <a:lnSpc>
                <a:spcPct val="80000"/>
              </a:lnSpc>
              <a:buClr>
                <a:schemeClr val="tx1"/>
              </a:buClr>
              <a:buFont typeface="Arial" pitchFamily="34" charset="0"/>
              <a:buChar char="•"/>
            </a:pPr>
            <a:r>
              <a:rPr lang="el-GR" sz="1900" smtClean="0">
                <a:solidFill>
                  <a:srgbClr val="7F7F7F"/>
                </a:solidFill>
                <a:latin typeface="Verdana" pitchFamily="34" charset="0"/>
              </a:rPr>
              <a:t>σχηματισμός αφηρημένων ορισμών και κατανόηση  λογικών επιχειρημάτων.  </a:t>
            </a:r>
          </a:p>
          <a:p>
            <a:pPr lvl="1" eaLnBrk="1" hangingPunct="1">
              <a:lnSpc>
                <a:spcPct val="80000"/>
              </a:lnSpc>
              <a:buClr>
                <a:schemeClr val="tx1"/>
              </a:buClr>
              <a:buFont typeface="Arial" pitchFamily="34" charset="0"/>
              <a:buChar char="•"/>
            </a:pPr>
            <a:r>
              <a:rPr lang="el-GR" sz="1900" smtClean="0">
                <a:solidFill>
                  <a:srgbClr val="7F7F7F"/>
                </a:solidFill>
                <a:latin typeface="Verdana" pitchFamily="34" charset="0"/>
              </a:rPr>
              <a:t>δυνατή η ιεραρχική ταξινόμηση γεωμετρικών σχημάτων και κλάσεων: «</a:t>
            </a:r>
            <a:r>
              <a:rPr lang="el-GR" sz="1900" i="1" u="sng" smtClean="0">
                <a:solidFill>
                  <a:srgbClr val="7F7F7F"/>
                </a:solidFill>
                <a:latin typeface="Verdana" pitchFamily="34" charset="0"/>
              </a:rPr>
              <a:t>όλα</a:t>
            </a:r>
            <a:r>
              <a:rPr lang="el-GR" sz="1900" i="1" smtClean="0">
                <a:solidFill>
                  <a:srgbClr val="7F7F7F"/>
                </a:solidFill>
                <a:latin typeface="Verdana" pitchFamily="34" charset="0"/>
              </a:rPr>
              <a:t> τα τετράγωνα είναι και ρόμβοι</a:t>
            </a:r>
            <a:r>
              <a:rPr lang="el-GR" sz="1900" smtClean="0">
                <a:solidFill>
                  <a:srgbClr val="7F7F7F"/>
                </a:solidFill>
                <a:latin typeface="Verdana" pitchFamily="34" charset="0"/>
              </a:rPr>
              <a:t>» «</a:t>
            </a:r>
            <a:r>
              <a:rPr lang="el-GR" sz="1900" i="1" u="sng" smtClean="0">
                <a:solidFill>
                  <a:srgbClr val="7F7F7F"/>
                </a:solidFill>
                <a:latin typeface="Verdana" pitchFamily="34" charset="0"/>
              </a:rPr>
              <a:t>μερικοί</a:t>
            </a:r>
            <a:r>
              <a:rPr lang="el-GR" sz="1900" i="1" smtClean="0">
                <a:solidFill>
                  <a:srgbClr val="7F7F7F"/>
                </a:solidFill>
                <a:latin typeface="Verdana" pitchFamily="34" charset="0"/>
              </a:rPr>
              <a:t> ρόμβοι είναι </a:t>
            </a:r>
            <a:r>
              <a:rPr lang="el-GR" sz="1900" i="1" u="sng" smtClean="0">
                <a:solidFill>
                  <a:srgbClr val="7F7F7F"/>
                </a:solidFill>
                <a:latin typeface="Verdana" pitchFamily="34" charset="0"/>
              </a:rPr>
              <a:t>και</a:t>
            </a:r>
            <a:r>
              <a:rPr lang="el-GR" sz="1900" i="1" smtClean="0">
                <a:solidFill>
                  <a:srgbClr val="7F7F7F"/>
                </a:solidFill>
                <a:latin typeface="Verdana" pitchFamily="34" charset="0"/>
              </a:rPr>
              <a:t> τετράγωνα</a:t>
            </a:r>
            <a:r>
              <a:rPr lang="el-GR" sz="1900" smtClean="0">
                <a:solidFill>
                  <a:srgbClr val="7F7F7F"/>
                </a:solidFill>
                <a:latin typeface="Verdana" pitchFamily="34" charset="0"/>
              </a:rPr>
              <a:t>».</a:t>
            </a:r>
          </a:p>
          <a:p>
            <a:pPr lvl="1" eaLnBrk="1" hangingPunct="1">
              <a:lnSpc>
                <a:spcPct val="80000"/>
              </a:lnSpc>
              <a:buClr>
                <a:schemeClr val="tx1"/>
              </a:buClr>
              <a:buFont typeface="Arial" pitchFamily="34" charset="0"/>
              <a:buChar char="•"/>
            </a:pPr>
            <a:r>
              <a:rPr lang="el-GR" sz="1900" smtClean="0">
                <a:solidFill>
                  <a:srgbClr val="7F7F7F"/>
                </a:solidFill>
                <a:latin typeface="Verdana" pitchFamily="34" charset="0"/>
              </a:rPr>
              <a:t>ταξινόμηση γεωμετρικών σχημάτων βάσει των κλάσεων χρησιμοποιώντας τα απαραίτητα μόνο χαρακτηριστικά τους: «</a:t>
            </a:r>
            <a:r>
              <a:rPr lang="el-GR" sz="1900" i="1" u="sng" smtClean="0">
                <a:solidFill>
                  <a:srgbClr val="7F7F7F"/>
                </a:solidFill>
                <a:latin typeface="Verdana" pitchFamily="34" charset="0"/>
              </a:rPr>
              <a:t>αν</a:t>
            </a:r>
            <a:r>
              <a:rPr lang="el-GR" sz="1900" i="1" smtClean="0">
                <a:solidFill>
                  <a:srgbClr val="7F7F7F"/>
                </a:solidFill>
                <a:latin typeface="Verdana" pitchFamily="34" charset="0"/>
              </a:rPr>
              <a:t> ένα σχήμα έχει τέσσερις πλευρές ίσες και μια ορθή γωνία </a:t>
            </a:r>
            <a:r>
              <a:rPr lang="el-GR" sz="1900" i="1" u="sng" smtClean="0">
                <a:solidFill>
                  <a:srgbClr val="7F7F7F"/>
                </a:solidFill>
                <a:latin typeface="Verdana" pitchFamily="34" charset="0"/>
              </a:rPr>
              <a:t>τότε</a:t>
            </a:r>
            <a:r>
              <a:rPr lang="el-GR" sz="1900" i="1" smtClean="0">
                <a:solidFill>
                  <a:srgbClr val="7F7F7F"/>
                </a:solidFill>
                <a:latin typeface="Verdana" pitchFamily="34" charset="0"/>
              </a:rPr>
              <a:t> είναι τετράγωνο»</a:t>
            </a:r>
            <a:r>
              <a:rPr lang="el-GR" sz="1900" smtClean="0">
                <a:solidFill>
                  <a:srgbClr val="7F7F7F"/>
                </a:solidFill>
                <a:latin typeface="Verdana" pitchFamily="34" charset="0"/>
              </a:rPr>
              <a:t>, «</a:t>
            </a:r>
            <a:r>
              <a:rPr lang="el-GR" sz="1900" i="1" u="sng" smtClean="0">
                <a:solidFill>
                  <a:srgbClr val="7F7F7F"/>
                </a:solidFill>
                <a:latin typeface="Verdana" pitchFamily="34" charset="0"/>
              </a:rPr>
              <a:t>αν</a:t>
            </a:r>
            <a:r>
              <a:rPr lang="el-GR" sz="1900" i="1" smtClean="0">
                <a:solidFill>
                  <a:srgbClr val="7F7F7F"/>
                </a:solidFill>
                <a:latin typeface="Verdana" pitchFamily="34" charset="0"/>
              </a:rPr>
              <a:t> ένα τρίγωνο έχει δύο γωνίες ίσες </a:t>
            </a:r>
            <a:r>
              <a:rPr lang="el-GR" sz="1900" i="1" u="sng" smtClean="0">
                <a:solidFill>
                  <a:srgbClr val="7F7F7F"/>
                </a:solidFill>
                <a:latin typeface="Verdana" pitchFamily="34" charset="0"/>
              </a:rPr>
              <a:t>τότε</a:t>
            </a:r>
            <a:r>
              <a:rPr lang="el-GR" sz="1900" i="1" smtClean="0">
                <a:solidFill>
                  <a:srgbClr val="7F7F7F"/>
                </a:solidFill>
                <a:latin typeface="Verdana" pitchFamily="34" charset="0"/>
              </a:rPr>
              <a:t> μπορεί να είναι ισόπλευρο ή ισοσκελές»</a:t>
            </a:r>
            <a:r>
              <a:rPr lang="el-GR" sz="1900" smtClean="0">
                <a:solidFill>
                  <a:srgbClr val="7F7F7F"/>
                </a:solidFill>
                <a:latin typeface="Verdana" pitchFamily="34" charset="0"/>
              </a:rPr>
              <a:t>.</a:t>
            </a:r>
          </a:p>
          <a:p>
            <a:pPr lvl="1" eaLnBrk="1" hangingPunct="1">
              <a:lnSpc>
                <a:spcPct val="80000"/>
              </a:lnSpc>
              <a:buClr>
                <a:schemeClr val="tx1"/>
              </a:buClr>
              <a:buFont typeface="Arial" pitchFamily="34" charset="0"/>
              <a:buChar char="•"/>
            </a:pPr>
            <a:r>
              <a:rPr lang="el-GR" sz="1900" smtClean="0">
                <a:solidFill>
                  <a:srgbClr val="7F7F7F"/>
                </a:solidFill>
                <a:latin typeface="Verdana" pitchFamily="34" charset="0"/>
              </a:rPr>
              <a:t>Η επιχειρηματολογία δεν επικεντρώνεται μόνο στα χαρακτηριστικά εκείνα που ορίζουν μια κλάση σχημάτων, μα επεκτείνεται και στα χαρακτηριστικά αυτά καθαυτά: «το άθροισμα των γωνιών ενός τετραπλεύρου είναι 360</a:t>
            </a:r>
            <a:r>
              <a:rPr lang="el-GR" sz="1900" baseline="30000" smtClean="0">
                <a:solidFill>
                  <a:srgbClr val="7F7F7F"/>
                </a:solidFill>
                <a:latin typeface="Verdana" pitchFamily="34" charset="0"/>
              </a:rPr>
              <a:t>Ο</a:t>
            </a:r>
            <a:r>
              <a:rPr lang="el-GR" sz="1900" smtClean="0">
                <a:solidFill>
                  <a:srgbClr val="7F7F7F"/>
                </a:solidFill>
                <a:latin typeface="Verdana" pitchFamily="34" charset="0"/>
              </a:rPr>
              <a:t> χρησιμοποιώντας το γεγονός ότι το άθροισμα των γωνιών ενός τριγώνου είναι 180</a:t>
            </a:r>
            <a:r>
              <a:rPr lang="el-GR" sz="1900" baseline="30000" smtClean="0">
                <a:solidFill>
                  <a:srgbClr val="7F7F7F"/>
                </a:solidFill>
                <a:latin typeface="Verdana" pitchFamily="34" charset="0"/>
              </a:rPr>
              <a:t>Ο«</a:t>
            </a:r>
            <a:r>
              <a:rPr lang="el-GR" sz="1900" smtClean="0">
                <a:solidFill>
                  <a:srgbClr val="7F7F7F"/>
                </a:solidFill>
                <a:latin typeface="Verdana" pitchFamily="34" charset="0"/>
              </a:rPr>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normAutofit/>
          </a:bodyPr>
          <a:lstStyle/>
          <a:p>
            <a:pPr eaLnBrk="1" hangingPunct="1"/>
            <a:r>
              <a:rPr lang="el-GR" sz="3000" smtClean="0">
                <a:effectLst>
                  <a:outerShdw blurRad="38100" dist="38100" dir="2700000" algn="tl">
                    <a:srgbClr val="000000"/>
                  </a:outerShdw>
                </a:effectLst>
                <a:latin typeface="Verdana" pitchFamily="34" charset="0"/>
              </a:rPr>
              <a:t>Επίπεδο 4: </a:t>
            </a:r>
            <a:r>
              <a:rPr lang="el-GR" sz="3000" smtClean="0">
                <a:solidFill>
                  <a:srgbClr val="FF6600"/>
                </a:solidFill>
                <a:effectLst>
                  <a:outerShdw blurRad="38100" dist="38100" dir="2700000" algn="tl">
                    <a:srgbClr val="000000"/>
                  </a:outerShdw>
                </a:effectLst>
                <a:latin typeface="Verdana" pitchFamily="34" charset="0"/>
              </a:rPr>
              <a:t>Επαγωγικής Σκέψης</a:t>
            </a:r>
          </a:p>
        </p:txBody>
      </p:sp>
      <p:sp>
        <p:nvSpPr>
          <p:cNvPr id="21506" name="Rectangle 3"/>
          <p:cNvSpPr>
            <a:spLocks noGrp="1" noChangeArrowheads="1"/>
          </p:cNvSpPr>
          <p:nvPr>
            <p:ph idx="1"/>
          </p:nvPr>
        </p:nvSpPr>
        <p:spPr/>
        <p:txBody>
          <a:bodyPr>
            <a:normAutofit/>
          </a:bodyPr>
          <a:lstStyle/>
          <a:p>
            <a:pPr eaLnBrk="1" hangingPunct="1">
              <a:lnSpc>
                <a:spcPct val="90000"/>
              </a:lnSpc>
            </a:pPr>
            <a:endParaRPr lang="el-GR" sz="2600" smtClean="0">
              <a:latin typeface="Verdana" pitchFamily="34" charset="0"/>
            </a:endParaRPr>
          </a:p>
          <a:p>
            <a:pPr lvl="1" eaLnBrk="1" hangingPunct="1">
              <a:lnSpc>
                <a:spcPct val="90000"/>
              </a:lnSpc>
            </a:pPr>
            <a:r>
              <a:rPr lang="el-GR" sz="2200" smtClean="0">
                <a:latin typeface="Verdana" pitchFamily="34" charset="0"/>
              </a:rPr>
              <a:t>αντίληψη και χρήση ορισμών, αξιωμάτων, προτάσεων, θεωρημάτων κατά την παρουσίαση αποδείξεων (π.χ. στο αξιωματικό σύστημα της Ευκλείδειας γεωμετρίας).  </a:t>
            </a:r>
          </a:p>
          <a:p>
            <a:pPr lvl="1" eaLnBrk="1" hangingPunct="1">
              <a:lnSpc>
                <a:spcPct val="90000"/>
              </a:lnSpc>
            </a:pPr>
            <a:r>
              <a:rPr lang="el-GR" sz="2200" smtClean="0">
                <a:latin typeface="Verdana" pitchFamily="34" charset="0"/>
              </a:rPr>
              <a:t>αντίληψη του ότι οι διαγώνιοι ενός ορθογωνίου παραλληλογράμμου διχοτομούν η μία την άλλη, μα και παράλληλη κατανόηση της ανάγκης απόδειξης του μέσα από μια σειρά λογικών επιχειρημάτων βασισμένης στο συγκεκριμένο αξιωματικό σύστημα.</a:t>
            </a:r>
          </a:p>
        </p:txBody>
      </p:sp>
    </p:spTree>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a:bodyPr>
          <a:lstStyle/>
          <a:p>
            <a:pPr eaLnBrk="1" hangingPunct="1"/>
            <a:r>
              <a:rPr lang="el-GR" sz="3000" smtClean="0">
                <a:effectLst>
                  <a:outerShdw blurRad="38100" dist="38100" dir="2700000" algn="tl">
                    <a:srgbClr val="000000"/>
                  </a:outerShdw>
                </a:effectLst>
                <a:latin typeface="Verdana" pitchFamily="34" charset="0"/>
              </a:rPr>
              <a:t>Επίπεδο 5</a:t>
            </a:r>
            <a:r>
              <a:rPr lang="el-GR" sz="3000" smtClean="0">
                <a:solidFill>
                  <a:srgbClr val="FF6600"/>
                </a:solidFill>
                <a:effectLst>
                  <a:outerShdw blurRad="38100" dist="38100" dir="2700000" algn="tl">
                    <a:srgbClr val="000000"/>
                  </a:outerShdw>
                </a:effectLst>
                <a:latin typeface="Verdana" pitchFamily="34" charset="0"/>
              </a:rPr>
              <a:t>: Αξιωματικών Συστημάτων</a:t>
            </a:r>
          </a:p>
        </p:txBody>
      </p:sp>
      <p:sp>
        <p:nvSpPr>
          <p:cNvPr id="83970" name="Rectangle 3"/>
          <p:cNvSpPr>
            <a:spLocks noGrp="1" noChangeArrowheads="1"/>
          </p:cNvSpPr>
          <p:nvPr>
            <p:ph idx="4294967295"/>
          </p:nvPr>
        </p:nvSpPr>
        <p:spPr>
          <a:xfrm>
            <a:off x="133350" y="2630488"/>
            <a:ext cx="8183563" cy="2670175"/>
          </a:xfrm>
        </p:spPr>
        <p:txBody>
          <a:bodyPr/>
          <a:lstStyle/>
          <a:p>
            <a:pPr eaLnBrk="1" hangingPunct="1"/>
            <a:endParaRPr lang="el-GR" smtClean="0">
              <a:latin typeface="Verdana" pitchFamily="34" charset="0"/>
            </a:endParaRPr>
          </a:p>
          <a:p>
            <a:pPr lvl="1" eaLnBrk="1" hangingPunct="1"/>
            <a:r>
              <a:rPr lang="el-GR" sz="2200" smtClean="0">
                <a:latin typeface="Verdana" pitchFamily="34" charset="0"/>
              </a:rPr>
              <a:t>αντικείμενο σκέψης αποτελούν τα ίδια τα αξιωματικά συστήματα και όχι μόνο τα λογικά επιχειρήματα εντός αυτών.  Αναγνωρίζονται πλέον οι διαφορές και οι σχέσεις μεταξύ των διαφορετικών συστημάτων.</a:t>
            </a:r>
          </a:p>
        </p:txBody>
      </p:sp>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αντιλήψεις παιδιών (κι όχι μόνο)</a:t>
            </a:r>
            <a:endParaRPr lang="en-US" smtClean="0">
              <a:latin typeface="Verdana" pitchFamily="34" charset="0"/>
            </a:endParaRPr>
          </a:p>
        </p:txBody>
      </p:sp>
      <p:sp>
        <p:nvSpPr>
          <p:cNvPr id="23554" name="Content Placeholder 2"/>
          <p:cNvSpPr>
            <a:spLocks noGrp="1"/>
          </p:cNvSpPr>
          <p:nvPr>
            <p:ph idx="1"/>
          </p:nvPr>
        </p:nvSpPr>
        <p:spPr/>
        <p:txBody>
          <a:bodyPr/>
          <a:lstStyle/>
          <a:p>
            <a:pPr marL="0" indent="0" eaLnBrk="1" hangingPunct="1">
              <a:buFont typeface="Wingdings 2" pitchFamily="18" charset="2"/>
              <a:buNone/>
            </a:pPr>
            <a:endParaRPr lang="en-US" smtClean="0"/>
          </a:p>
        </p:txBody>
      </p:sp>
      <p:grpSp>
        <p:nvGrpSpPr>
          <p:cNvPr id="23555" name="Group 4"/>
          <p:cNvGrpSpPr>
            <a:grpSpLocks/>
          </p:cNvGrpSpPr>
          <p:nvPr/>
        </p:nvGrpSpPr>
        <p:grpSpPr bwMode="auto">
          <a:xfrm>
            <a:off x="2127250" y="3448050"/>
            <a:ext cx="5757863" cy="2141538"/>
            <a:chOff x="2126567" y="3448511"/>
            <a:chExt cx="5757801" cy="2140729"/>
          </a:xfrm>
        </p:grpSpPr>
        <p:grpSp>
          <p:nvGrpSpPr>
            <p:cNvPr id="23556" name="Group 7"/>
            <p:cNvGrpSpPr>
              <a:grpSpLocks/>
            </p:cNvGrpSpPr>
            <p:nvPr/>
          </p:nvGrpSpPr>
          <p:grpSpPr bwMode="auto">
            <a:xfrm>
              <a:off x="2126567" y="3448511"/>
              <a:ext cx="2877481" cy="1924705"/>
              <a:chOff x="1210600" y="1964389"/>
              <a:chExt cx="2877481" cy="1924705"/>
            </a:xfrm>
          </p:grpSpPr>
          <p:sp>
            <p:nvSpPr>
              <p:cNvPr id="4" name="Right Triangle 3"/>
              <p:cNvSpPr/>
              <p:nvPr/>
            </p:nvSpPr>
            <p:spPr>
              <a:xfrm>
                <a:off x="1210600" y="1964389"/>
                <a:ext cx="257997" cy="1924705"/>
              </a:xfrm>
              <a:prstGeom prst="rtTriangle">
                <a:avLst/>
              </a:prstGeom>
              <a:solidFill>
                <a:schemeClr val="bg1">
                  <a:lumMod val="50000"/>
                </a:schemeClr>
              </a:solidFill>
              <a:ln>
                <a:solidFill>
                  <a:srgbClr val="FFFFF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 name="Right Triangle 5"/>
              <p:cNvSpPr/>
              <p:nvPr/>
            </p:nvSpPr>
            <p:spPr>
              <a:xfrm rot="18567552">
                <a:off x="2321970" y="1964389"/>
                <a:ext cx="1607518" cy="1924705"/>
              </a:xfrm>
              <a:prstGeom prst="rtTriangle">
                <a:avLst/>
              </a:prstGeom>
              <a:solidFill>
                <a:srgbClr val="7F7F7F"/>
              </a:solidFill>
              <a:ln>
                <a:solidFill>
                  <a:srgbClr val="FFFFF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sp>
          <p:nvSpPr>
            <p:cNvPr id="7" name="Right Triangle 6"/>
            <p:cNvSpPr/>
            <p:nvPr/>
          </p:nvSpPr>
          <p:spPr>
            <a:xfrm>
              <a:off x="6276850" y="3664535"/>
              <a:ext cx="1607518" cy="1924705"/>
            </a:xfrm>
            <a:prstGeom prst="rtTriangle">
              <a:avLst/>
            </a:prstGeom>
            <a:solidFill>
              <a:srgbClr val="7F7F7F"/>
            </a:solidFill>
            <a:ln>
              <a:solidFill>
                <a:srgbClr val="FFFFF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αντιλήψεις παιδιών (κι όχι μόνο)</a:t>
            </a:r>
            <a:endParaRPr lang="en-US" smtClean="0"/>
          </a:p>
        </p:txBody>
      </p:sp>
      <p:grpSp>
        <p:nvGrpSpPr>
          <p:cNvPr id="25602" name="Group 7"/>
          <p:cNvGrpSpPr>
            <a:grpSpLocks/>
          </p:cNvGrpSpPr>
          <p:nvPr/>
        </p:nvGrpSpPr>
        <p:grpSpPr bwMode="auto">
          <a:xfrm>
            <a:off x="1428750" y="2716213"/>
            <a:ext cx="6165850" cy="3521075"/>
            <a:chOff x="1428905" y="2716904"/>
            <a:chExt cx="6165833" cy="3520408"/>
          </a:xfrm>
        </p:grpSpPr>
        <p:sp>
          <p:nvSpPr>
            <p:cNvPr id="4" name="Trapezoid 3"/>
            <p:cNvSpPr/>
            <p:nvPr/>
          </p:nvSpPr>
          <p:spPr>
            <a:xfrm>
              <a:off x="4932040" y="2788912"/>
              <a:ext cx="1905207" cy="1216152"/>
            </a:xfrm>
            <a:prstGeom prst="trapezoid">
              <a:avLst/>
            </a:prstGeom>
            <a:solidFill>
              <a:srgbClr val="7F7F7F"/>
            </a:solidFill>
            <a:ln>
              <a:solidFill>
                <a:srgbClr val="FFFFF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5" name="Rectangle 4"/>
            <p:cNvSpPr/>
            <p:nvPr/>
          </p:nvSpPr>
          <p:spPr>
            <a:xfrm>
              <a:off x="1981310" y="2716904"/>
              <a:ext cx="1726594" cy="1216152"/>
            </a:xfrm>
            <a:prstGeom prst="rect">
              <a:avLst/>
            </a:prstGeom>
            <a:solidFill>
              <a:srgbClr val="7F7F7F"/>
            </a:solidFill>
            <a:ln>
              <a:solidFill>
                <a:srgbClr val="FFFFF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6" name="Cube 5"/>
            <p:cNvSpPr/>
            <p:nvPr/>
          </p:nvSpPr>
          <p:spPr>
            <a:xfrm>
              <a:off x="1428905" y="4570558"/>
              <a:ext cx="1726594" cy="1666754"/>
            </a:xfrm>
            <a:prstGeom prst="cube">
              <a:avLst/>
            </a:prstGeom>
            <a:solidFill>
              <a:srgbClr val="7F7F7F"/>
            </a:solidFill>
            <a:ln>
              <a:solidFill>
                <a:srgbClr val="FFFFFF"/>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 name="Can 6"/>
            <p:cNvSpPr/>
            <p:nvPr/>
          </p:nvSpPr>
          <p:spPr>
            <a:xfrm>
              <a:off x="5868144" y="4365104"/>
              <a:ext cx="1726594" cy="1865178"/>
            </a:xfrm>
            <a:prstGeom prst="can">
              <a:avLst/>
            </a:prstGeom>
            <a:solidFill>
              <a:srgbClr val="7F7F7F"/>
            </a:solidFill>
            <a:ln>
              <a:solidFill>
                <a:schemeClr val="bg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pPr eaLnBrk="1" hangingPunct="1"/>
            <a:r>
              <a:rPr lang="el-GR" smtClean="0">
                <a:latin typeface="Verdana" pitchFamily="34" charset="0"/>
              </a:rPr>
              <a:t>αντιλήψεις παιδιών (κι όχι μόνο)</a:t>
            </a:r>
            <a:endParaRPr lang="en-US" smtClean="0"/>
          </a:p>
        </p:txBody>
      </p:sp>
      <p:pic>
        <p:nvPicPr>
          <p:cNvPr id="27650" name="Content Placeholder 3" descr="Untitled.png"/>
          <p:cNvPicPr>
            <a:picLocks noGrp="1" noChangeAspect="1"/>
          </p:cNvPicPr>
          <p:nvPr>
            <p:ph idx="1"/>
          </p:nvPr>
        </p:nvPicPr>
        <p:blipFill>
          <a:blip r:embed="rId2"/>
          <a:srcRect l="-62680" r="-62680"/>
          <a:stretch>
            <a:fillRect/>
          </a:stretch>
        </p:blip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τι είναι γεωμετρία;</a:t>
            </a:r>
            <a:endParaRPr lang="en-US" smtClean="0">
              <a:latin typeface="Verdana" pitchFamily="34" charset="0"/>
            </a:endParaRPr>
          </a:p>
        </p:txBody>
      </p:sp>
      <p:sp>
        <p:nvSpPr>
          <p:cNvPr id="3" name="Content Placeholder 2"/>
          <p:cNvSpPr>
            <a:spLocks noGrp="1"/>
          </p:cNvSpPr>
          <p:nvPr>
            <p:ph idx="1"/>
          </p:nvPr>
        </p:nvSpPr>
        <p:spPr/>
        <p:txBody>
          <a:bodyPr>
            <a:noAutofit/>
          </a:bodyPr>
          <a:lstStyle/>
          <a:p>
            <a:pPr marL="400050" lvl="1" indent="0" eaLnBrk="1" hangingPunct="1">
              <a:buFont typeface="Wingdings 2" pitchFamily="18" charset="2"/>
              <a:buNone/>
            </a:pPr>
            <a:r>
              <a:rPr lang="el-GR" sz="2200" smtClean="0">
                <a:solidFill>
                  <a:srgbClr val="7F7F7F"/>
                </a:solidFill>
                <a:latin typeface="Verdana" pitchFamily="34" charset="0"/>
              </a:rPr>
              <a:t>Όταν αντιμετωπίζω </a:t>
            </a:r>
            <a:r>
              <a:rPr lang="el-GR" altLang="en-US" sz="2200" smtClean="0">
                <a:solidFill>
                  <a:srgbClr val="7F7F7F"/>
                </a:solidFill>
                <a:latin typeface="Verdana" pitchFamily="34" charset="0"/>
              </a:rPr>
              <a:t>‘</a:t>
            </a:r>
            <a:r>
              <a:rPr lang="el-GR" sz="2200" smtClean="0">
                <a:solidFill>
                  <a:srgbClr val="7F7F7F"/>
                </a:solidFill>
                <a:latin typeface="Verdana" pitchFamily="34" charset="0"/>
              </a:rPr>
              <a:t>προβλήματα</a:t>
            </a:r>
            <a:r>
              <a:rPr lang="el-GR" altLang="en-US" sz="2200" smtClean="0">
                <a:solidFill>
                  <a:srgbClr val="7F7F7F"/>
                </a:solidFill>
                <a:latin typeface="Verdana" pitchFamily="34" charset="0"/>
              </a:rPr>
              <a:t>’</a:t>
            </a:r>
            <a:r>
              <a:rPr lang="el-GR" sz="2200" smtClean="0">
                <a:solidFill>
                  <a:srgbClr val="7F7F7F"/>
                </a:solidFill>
                <a:latin typeface="Verdana" pitchFamily="34" charset="0"/>
              </a:rPr>
              <a:t> γεωμετρίας νιώθω σαν να κάνω ένα είδος </a:t>
            </a:r>
            <a:r>
              <a:rPr lang="el-GR" altLang="en-US" sz="2200" smtClean="0">
                <a:solidFill>
                  <a:srgbClr val="7F7F7F"/>
                </a:solidFill>
                <a:latin typeface="Verdana" pitchFamily="34" charset="0"/>
              </a:rPr>
              <a:t>‘</a:t>
            </a:r>
            <a:r>
              <a:rPr lang="el-GR" sz="2200" smtClean="0">
                <a:solidFill>
                  <a:srgbClr val="7F7F7F"/>
                </a:solidFill>
                <a:latin typeface="Verdana" pitchFamily="34" charset="0"/>
              </a:rPr>
              <a:t>μεταγνωστικής ανάλυσης</a:t>
            </a:r>
            <a:r>
              <a:rPr lang="el-GR" altLang="en-US" sz="2200" smtClean="0">
                <a:solidFill>
                  <a:srgbClr val="7F7F7F"/>
                </a:solidFill>
                <a:latin typeface="Verdana" pitchFamily="34" charset="0"/>
              </a:rPr>
              <a:t>’</a:t>
            </a:r>
            <a:r>
              <a:rPr lang="el-GR" sz="2200" smtClean="0">
                <a:solidFill>
                  <a:srgbClr val="7F7F7F"/>
                </a:solidFill>
                <a:latin typeface="Verdana" pitchFamily="34" charset="0"/>
              </a:rPr>
              <a:t> του χώρου μέσα στον οποίο ζω και ενεργώ.  Είναι σαν να προσπαθώ να καταλάβω το πώς, το τι και τη δομή του χώρου που με περιβάλλει, των αντικειμένων που υπάρχουν μέσα σ</a:t>
            </a:r>
            <a:r>
              <a:rPr lang="el-GR" altLang="en-US" sz="2200" smtClean="0">
                <a:solidFill>
                  <a:srgbClr val="7F7F7F"/>
                </a:solidFill>
                <a:latin typeface="Verdana" pitchFamily="34" charset="0"/>
              </a:rPr>
              <a:t>’</a:t>
            </a:r>
            <a:r>
              <a:rPr lang="el-GR" sz="2200" smtClean="0">
                <a:solidFill>
                  <a:srgbClr val="7F7F7F"/>
                </a:solidFill>
                <a:latin typeface="Verdana" pitchFamily="34" charset="0"/>
              </a:rPr>
              <a:t> αυτόν και των σχέσεων μου μαζί τους.  Μοιάζω σαν να χαρτογραφώ και να… </a:t>
            </a:r>
            <a:r>
              <a:rPr lang="el-GR" altLang="en-US" sz="2200" smtClean="0">
                <a:solidFill>
                  <a:srgbClr val="7F7F7F"/>
                </a:solidFill>
                <a:latin typeface="Verdana" pitchFamily="34" charset="0"/>
              </a:rPr>
              <a:t>‘</a:t>
            </a:r>
            <a:r>
              <a:rPr lang="el-GR" sz="2200" smtClean="0">
                <a:solidFill>
                  <a:srgbClr val="7F7F7F"/>
                </a:solidFill>
                <a:latin typeface="Verdana" pitchFamily="34" charset="0"/>
              </a:rPr>
              <a:t>κουτσομπολεύω</a:t>
            </a:r>
            <a:r>
              <a:rPr lang="el-GR" altLang="en-US" sz="2200" smtClean="0">
                <a:solidFill>
                  <a:srgbClr val="7F7F7F"/>
                </a:solidFill>
                <a:latin typeface="Verdana" pitchFamily="34" charset="0"/>
              </a:rPr>
              <a:t>’</a:t>
            </a:r>
            <a:r>
              <a:rPr lang="el-GR" sz="2200" smtClean="0">
                <a:solidFill>
                  <a:srgbClr val="7F7F7F"/>
                </a:solidFill>
                <a:latin typeface="Verdana" pitchFamily="34" charset="0"/>
              </a:rPr>
              <a:t> οπτικά το χώρο μου.</a:t>
            </a:r>
            <a:r>
              <a:rPr lang="en-US" sz="2200" smtClean="0">
                <a:solidFill>
                  <a:srgbClr val="7F7F7F"/>
                </a:solidFill>
                <a:latin typeface="Verdana" pitchFamily="34" charset="0"/>
              </a:rPr>
              <a:t> </a:t>
            </a:r>
            <a:r>
              <a:rPr lang="el-GR" sz="2200" smtClean="0">
                <a:solidFill>
                  <a:srgbClr val="7F7F7F"/>
                </a:solidFill>
                <a:latin typeface="Verdana" pitchFamily="34" charset="0"/>
              </a:rPr>
              <a:t>Είναι καλό αυτό άραγε;...</a:t>
            </a:r>
            <a:endParaRPr lang="en-US" sz="2200" smtClean="0">
              <a:solidFill>
                <a:srgbClr val="7F7F7F"/>
              </a:solidFill>
              <a:latin typeface="Verdana" pitchFamily="34" charset="0"/>
            </a:endParaRPr>
          </a:p>
          <a:p>
            <a:pPr marL="400050" lvl="1" indent="0" algn="r" eaLnBrk="1" hangingPunct="1">
              <a:buFont typeface="Wingdings 2" pitchFamily="18" charset="2"/>
              <a:buNone/>
            </a:pPr>
            <a:r>
              <a:rPr lang="en-US" sz="2200" smtClean="0">
                <a:solidFill>
                  <a:srgbClr val="7F7F7F"/>
                </a:solidFill>
                <a:latin typeface="Verdana" pitchFamily="34" charset="0"/>
              </a:rPr>
              <a:t>[</a:t>
            </a:r>
            <a:r>
              <a:rPr lang="el-GR" sz="2200" smtClean="0">
                <a:solidFill>
                  <a:srgbClr val="7F7F7F"/>
                </a:solidFill>
                <a:latin typeface="Verdana" pitchFamily="34" charset="0"/>
              </a:rPr>
              <a:t>άγνωστου εκπαιδευτικού</a:t>
            </a:r>
            <a:r>
              <a:rPr lang="en-US" sz="2200" smtClean="0">
                <a:solidFill>
                  <a:srgbClr val="7F7F7F"/>
                </a:solidFill>
                <a:latin typeface="Verdana"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nodeType="afterGroup">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τι είναι γεωμετρία;</a:t>
            </a:r>
            <a:endParaRPr lang="en-US" smtClean="0">
              <a:latin typeface="Verdana" pitchFamily="34" charset="0"/>
            </a:endParaRPr>
          </a:p>
        </p:txBody>
      </p:sp>
      <p:sp>
        <p:nvSpPr>
          <p:cNvPr id="3" name="Content Placeholder 2"/>
          <p:cNvSpPr>
            <a:spLocks noGrp="1"/>
          </p:cNvSpPr>
          <p:nvPr>
            <p:ph idx="1"/>
          </p:nvPr>
        </p:nvSpPr>
        <p:spPr/>
        <p:txBody>
          <a:bodyPr>
            <a:normAutofit/>
          </a:bodyPr>
          <a:lstStyle/>
          <a:p>
            <a:pPr marL="400050" lvl="1" indent="0" eaLnBrk="1" hangingPunct="1">
              <a:buFont typeface="Wingdings 2" pitchFamily="18" charset="2"/>
              <a:buNone/>
            </a:pPr>
            <a:r>
              <a:rPr lang="el-GR" sz="2200" smtClean="0">
                <a:solidFill>
                  <a:srgbClr val="7F7F7F"/>
                </a:solidFill>
                <a:latin typeface="Verdana" pitchFamily="34" charset="0"/>
              </a:rPr>
              <a:t>Είναι ένας </a:t>
            </a:r>
            <a:r>
              <a:rPr lang="el-GR" sz="2200" i="1" smtClean="0">
                <a:solidFill>
                  <a:srgbClr val="7F7F7F"/>
                </a:solidFill>
                <a:latin typeface="Verdana" pitchFamily="34" charset="0"/>
              </a:rPr>
              <a:t>συστηματικός </a:t>
            </a:r>
            <a:r>
              <a:rPr lang="el-GR" sz="2200" smtClean="0">
                <a:solidFill>
                  <a:srgbClr val="7F7F7F"/>
                </a:solidFill>
                <a:latin typeface="Verdana" pitchFamily="34" charset="0"/>
              </a:rPr>
              <a:t>και </a:t>
            </a:r>
            <a:r>
              <a:rPr lang="el-GR" sz="2200" i="1" smtClean="0">
                <a:solidFill>
                  <a:srgbClr val="7F7F7F"/>
                </a:solidFill>
                <a:latin typeface="Verdana" pitchFamily="34" charset="0"/>
              </a:rPr>
              <a:t>λογικά</a:t>
            </a:r>
            <a:r>
              <a:rPr lang="el-GR" sz="2200" smtClean="0">
                <a:solidFill>
                  <a:srgbClr val="7F7F7F"/>
                </a:solidFill>
                <a:latin typeface="Verdana" pitchFamily="34" charset="0"/>
              </a:rPr>
              <a:t> αρθρωμένος τρόπος να μελετώ και να εμπλουτίζω την </a:t>
            </a:r>
            <a:r>
              <a:rPr lang="el-GR" sz="2200" i="1" smtClean="0">
                <a:solidFill>
                  <a:srgbClr val="7F7F7F"/>
                </a:solidFill>
                <a:latin typeface="Verdana" pitchFamily="34" charset="0"/>
              </a:rPr>
              <a:t>αντίληψη </a:t>
            </a:r>
            <a:r>
              <a:rPr lang="el-GR" sz="2200" smtClean="0">
                <a:solidFill>
                  <a:srgbClr val="7F7F7F"/>
                </a:solidFill>
                <a:latin typeface="Verdana" pitchFamily="34" charset="0"/>
              </a:rPr>
              <a:t>που έχω για το χώρο και τα αντικείμενα που εντάσσονται σε αυτόν.  Με την γεωμετρία κατανοώ τα υπάρχοντα αλλά αποκτώ τηη δυνατότητα να φαντάζομαι και τα </a:t>
            </a:r>
            <a:r>
              <a:rPr lang="el-GR" sz="2200" i="1" smtClean="0">
                <a:solidFill>
                  <a:srgbClr val="7F7F7F"/>
                </a:solidFill>
                <a:latin typeface="Verdana" pitchFamily="34" charset="0"/>
              </a:rPr>
              <a:t>σκιασμένα</a:t>
            </a:r>
            <a:r>
              <a:rPr lang="el-GR" sz="2200" smtClean="0">
                <a:solidFill>
                  <a:srgbClr val="7F7F7F"/>
                </a:solidFill>
                <a:latin typeface="Verdana" pitchFamily="34" charset="0"/>
              </a:rPr>
              <a:t>, αυτά που δεν μπορώ απευθείας να δω με την πρώτη ματιά και που ανήκουν σε μια μετέπειτα οπτική.</a:t>
            </a:r>
          </a:p>
          <a:p>
            <a:pPr marL="400050" lvl="1" indent="0" algn="r" eaLnBrk="1" hangingPunct="1">
              <a:buFont typeface="Wingdings 2" pitchFamily="18" charset="2"/>
              <a:buNone/>
            </a:pPr>
            <a:r>
              <a:rPr lang="en-US" sz="2200" smtClean="0">
                <a:solidFill>
                  <a:srgbClr val="7F7F7F"/>
                </a:solidFill>
                <a:latin typeface="Verdana" pitchFamily="34" charset="0"/>
              </a:rPr>
              <a:t>[</a:t>
            </a:r>
            <a:r>
              <a:rPr lang="el-GR" sz="2200" smtClean="0">
                <a:solidFill>
                  <a:srgbClr val="7F7F7F"/>
                </a:solidFill>
                <a:latin typeface="Verdana" pitchFamily="34" charset="0"/>
              </a:rPr>
              <a:t>άγνωστου εκπαιδευτικού</a:t>
            </a:r>
            <a:r>
              <a:rPr lang="en-US" sz="2200" smtClean="0">
                <a:solidFill>
                  <a:srgbClr val="7F7F7F"/>
                </a:solidFill>
                <a:latin typeface="Verdana"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nodeType="afterGroup">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r>
              <a:rPr lang="el-GR" smtClean="0">
                <a:latin typeface="Verdana" pitchFamily="34" charset="0"/>
              </a:rPr>
              <a:t>τι είναι γεωμετρία;</a:t>
            </a:r>
            <a:endParaRPr lang="en-US" smtClean="0">
              <a:latin typeface="Verdana" pitchFamily="34" charset="0"/>
            </a:endParaRPr>
          </a:p>
        </p:txBody>
      </p:sp>
      <p:sp>
        <p:nvSpPr>
          <p:cNvPr id="3" name="Content Placeholder 2"/>
          <p:cNvSpPr>
            <a:spLocks noGrp="1"/>
          </p:cNvSpPr>
          <p:nvPr>
            <p:ph idx="1"/>
          </p:nvPr>
        </p:nvSpPr>
        <p:spPr/>
        <p:txBody>
          <a:bodyPr/>
          <a:lstStyle/>
          <a:p>
            <a:pPr marL="400050" lvl="1" indent="0" eaLnBrk="1" hangingPunct="1">
              <a:buFont typeface="Wingdings 2" pitchFamily="18" charset="2"/>
              <a:buNone/>
            </a:pPr>
            <a:r>
              <a:rPr lang="en-US" sz="2200" smtClean="0">
                <a:solidFill>
                  <a:srgbClr val="7F7F7F"/>
                </a:solidFill>
                <a:latin typeface="Verdana" pitchFamily="34" charset="0"/>
              </a:rPr>
              <a:t>Geometry is grasping… that space in which the child lives, breathes and moves. The space that the child must learn to know, explore, conquer, in order to live, breath and move better in it.</a:t>
            </a:r>
          </a:p>
          <a:p>
            <a:pPr marL="400050" lvl="1" indent="0" algn="r" eaLnBrk="1" hangingPunct="1">
              <a:buFont typeface="Wingdings 2" pitchFamily="18" charset="2"/>
              <a:buNone/>
            </a:pPr>
            <a:r>
              <a:rPr lang="en-US" sz="2200" smtClean="0">
                <a:solidFill>
                  <a:srgbClr val="7F7F7F"/>
                </a:solidFill>
                <a:latin typeface="Verdana" pitchFamily="34" charset="0"/>
              </a:rPr>
              <a:t>[Freudenthal, 1973]</a:t>
            </a:r>
          </a:p>
          <a:p>
            <a:pPr marL="400050" lvl="1" indent="0" eaLnBrk="1" hangingPunct="1">
              <a:buFont typeface="Wingdings 2" pitchFamily="18" charset="2"/>
              <a:buNone/>
            </a:pPr>
            <a:endParaRPr lang="en-US" sz="2200" smtClean="0">
              <a:latin typeface="Verdana" pitchFamily="34"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par>
                          <p:cTn id="8" fill="hold" nodeType="afterGroup">
                            <p:stCondLst>
                              <p:cond delay="1000"/>
                            </p:stCondLst>
                            <p:childTnLst>
                              <p:par>
                                <p:cTn id="9" presetID="10" presetClass="entr" presetSubtype="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childTnLst>
                                </p:cTn>
                              </p:par>
                            </p:childTnLst>
                          </p:cTn>
                        </p:par>
                        <p:par>
                          <p:cTn id="12" fill="hold" nodeType="afterGroup">
                            <p:stCondLst>
                              <p:cond delay="2000"/>
                            </p:stCondLst>
                            <p:childTnLst>
                              <p:par>
                                <p:cTn id="13" presetID="10" presetClass="entr" presetSubtype="0" fill="hold" grpId="0"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1077</TotalTime>
  <Words>1915</Words>
  <Application>Microsoft Macintosh PowerPoint</Application>
  <PresentationFormat>Προβολή στην οθόνη (4:3)</PresentationFormat>
  <Paragraphs>239</Paragraphs>
  <Slides>38</Slides>
  <Notes>27</Notes>
  <HiddenSlides>2</HiddenSlides>
  <MMClips>0</MMClips>
  <ScaleCrop>false</ScaleCrop>
  <HeadingPairs>
    <vt:vector size="6" baseType="variant">
      <vt:variant>
        <vt:lpstr>Γραμματοσειρές που χρησιμοποιούνται</vt:lpstr>
      </vt:variant>
      <vt:variant>
        <vt:i4>9</vt:i4>
      </vt:variant>
      <vt:variant>
        <vt:lpstr>Θέμα</vt:lpstr>
      </vt:variant>
      <vt:variant>
        <vt:i4>1</vt:i4>
      </vt:variant>
      <vt:variant>
        <vt:lpstr>Τίτλοι διαφανειών</vt:lpstr>
      </vt:variant>
      <vt:variant>
        <vt:i4>38</vt:i4>
      </vt:variant>
    </vt:vector>
  </HeadingPairs>
  <TitlesOfParts>
    <vt:vector size="48" baseType="lpstr">
      <vt:lpstr>Verdana</vt:lpstr>
      <vt:lpstr>MS PGothic</vt:lpstr>
      <vt:lpstr>Arial</vt:lpstr>
      <vt:lpstr>Century Gothic</vt:lpstr>
      <vt:lpstr>Wingdings 2</vt:lpstr>
      <vt:lpstr>Calibri</vt:lpstr>
      <vt:lpstr>Hiragino Sans GB W3</vt:lpstr>
      <vt:lpstr>Wingdings</vt:lpstr>
      <vt:lpstr>Sylfaen</vt:lpstr>
      <vt:lpstr>Perception</vt:lpstr>
      <vt:lpstr>Γεωμετρικές έννοιες και μετρήσεις μεγεθών</vt:lpstr>
      <vt:lpstr>«Να βρείτε τον άγνωστο x.»</vt:lpstr>
      <vt:lpstr>αντιλήψεις παιδιών (κι όχι μόνο)</vt:lpstr>
      <vt:lpstr>αντιλήψεις παιδιών (κι όχι μόνο)</vt:lpstr>
      <vt:lpstr>αντιλήψεις παιδιών (κι όχι μόνο)</vt:lpstr>
      <vt:lpstr>αντιλήψεις παιδιών (κι όχι μόνο)</vt:lpstr>
      <vt:lpstr>τι είναι γεωμετρία;</vt:lpstr>
      <vt:lpstr>τι είναι γεωμετρία;</vt:lpstr>
      <vt:lpstr>τι είναι γεωμετρία;</vt:lpstr>
      <vt:lpstr>η ζωή σου χωρίς τη γεωμετρία...</vt:lpstr>
      <vt:lpstr>η σημασία της γεωμετρίας</vt:lpstr>
      <vt:lpstr>γεωμετρία (και μετρήσεις) στο σχολείο</vt:lpstr>
      <vt:lpstr>χώρος, γεωμετρία και μέτρηση</vt:lpstr>
      <vt:lpstr>το περιεχόμενο της γεωμετρίας</vt:lpstr>
      <vt:lpstr>χωρικός συλλογισμός </vt:lpstr>
      <vt:lpstr>ladybug maze</vt:lpstr>
      <vt:lpstr>ναυμαχία</vt:lpstr>
      <vt:lpstr>γεωμετρικός συλλογισμός</vt:lpstr>
      <vt:lpstr>γεωπίνακες</vt:lpstr>
      <vt:lpstr>γεωπίνακες</vt:lpstr>
      <vt:lpstr>οπτικοποιημένος συλλογισμός</vt:lpstr>
      <vt:lpstr>χτίζω με κύβους</vt:lpstr>
      <vt:lpstr>χρωμάτισε τη σωστή όψη</vt:lpstr>
      <vt:lpstr>Τροχιές / Νήματα (Χώρος &amp; Γεωμετρία)</vt:lpstr>
      <vt:lpstr>1. προσανατολισμός στον χώρο </vt:lpstr>
      <vt:lpstr>2. γεωμετρικά σχήματα </vt:lpstr>
      <vt:lpstr>3. μετασχηματισμοί και συμμετρία</vt:lpstr>
      <vt:lpstr>4. οπτικοποίηση και χωρικός συλλογισμός</vt:lpstr>
      <vt:lpstr>5. μετρήσεις</vt:lpstr>
      <vt:lpstr>Διαφάνεια 30</vt:lpstr>
      <vt:lpstr>Αναγνώριση ορθής γωνίας</vt:lpstr>
      <vt:lpstr>Αναγνώριση παραλλήλων ευθειών</vt:lpstr>
      <vt:lpstr>Ανάπτυξη της γεωμετρικής σκέψης</vt:lpstr>
      <vt:lpstr>Επίπεδο 1: Οπτικής Αναγνώρισης</vt:lpstr>
      <vt:lpstr>Επίπεδο 2: Περιγραφής και Ανάλυσης</vt:lpstr>
      <vt:lpstr>Επίπεδο 3: Αφαίρεσης και Συσχετισμών</vt:lpstr>
      <vt:lpstr>Επίπεδο 4: Επαγωγικής Σκέψης</vt:lpstr>
      <vt:lpstr>Επίπεδο 5: Αξιωματικών Συστημάτων</vt:lpstr>
    </vt:vector>
  </TitlesOfParts>
  <Company>2</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Γεωμετρικές έννοιες κα</dc:title>
  <dc:creator>1</dc:creator>
  <cp:lastModifiedBy>gm</cp:lastModifiedBy>
  <cp:revision>60</cp:revision>
  <dcterms:created xsi:type="dcterms:W3CDTF">2010-12-14T08:35:38Z</dcterms:created>
  <dcterms:modified xsi:type="dcterms:W3CDTF">2015-08-21T14:42:36Z</dcterms:modified>
</cp:coreProperties>
</file>