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6"/>
  </p:notesMasterIdLst>
  <p:sldIdLst>
    <p:sldId id="270" r:id="rId2"/>
    <p:sldId id="260" r:id="rId3"/>
    <p:sldId id="274" r:id="rId4"/>
    <p:sldId id="261" r:id="rId5"/>
    <p:sldId id="271" r:id="rId6"/>
    <p:sldId id="262" r:id="rId7"/>
    <p:sldId id="264" r:id="rId8"/>
    <p:sldId id="265" r:id="rId9"/>
    <p:sldId id="266" r:id="rId10"/>
    <p:sldId id="267" r:id="rId11"/>
    <p:sldId id="263" r:id="rId12"/>
    <p:sldId id="273" r:id="rId13"/>
    <p:sldId id="272" r:id="rId14"/>
    <p:sldId id="268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05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352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1A5B0-1144-8E4A-A950-37525B2B96F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764DB-FE5A-7744-BCEA-29F5E741108F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σύνδεση με τα κλάσματα</a:t>
          </a:r>
          <a:endParaRPr lang="en-US" dirty="0">
            <a:latin typeface="Calibri"/>
            <a:cs typeface="Calibri"/>
          </a:endParaRPr>
        </a:p>
      </dgm:t>
    </dgm:pt>
    <dgm:pt modelId="{05C840B0-B355-E548-A158-72AD5AC63CA6}" type="parTrans" cxnId="{74D7F98E-6A0B-F94D-85FC-A60CD7DC4C2F}">
      <dgm:prSet/>
      <dgm:spPr/>
      <dgm:t>
        <a:bodyPr/>
        <a:lstStyle/>
        <a:p>
          <a:endParaRPr lang="en-US"/>
        </a:p>
      </dgm:t>
    </dgm:pt>
    <dgm:pt modelId="{462C58E7-D31B-F847-B19C-42E8050D6F00}" type="sibTrans" cxnId="{74D7F98E-6A0B-F94D-85FC-A60CD7DC4C2F}">
      <dgm:prSet/>
      <dgm:spPr/>
      <dgm:t>
        <a:bodyPr/>
        <a:lstStyle/>
        <a:p>
          <a:endParaRPr lang="en-US"/>
        </a:p>
      </dgm:t>
    </dgm:pt>
    <dgm:pt modelId="{28863899-0293-9149-8D10-138391DAB54C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επέκταση της αξίας θέσης</a:t>
          </a:r>
          <a:endParaRPr lang="en-US" dirty="0">
            <a:latin typeface="Calibri"/>
            <a:cs typeface="Calibri"/>
          </a:endParaRPr>
        </a:p>
      </dgm:t>
    </dgm:pt>
    <dgm:pt modelId="{32A06A1C-9719-9E41-9F3A-067D7A6F5E1D}" type="parTrans" cxnId="{E170483F-A2F0-B64B-9329-CF4D6691BA02}">
      <dgm:prSet/>
      <dgm:spPr/>
      <dgm:t>
        <a:bodyPr/>
        <a:lstStyle/>
        <a:p>
          <a:endParaRPr lang="en-US"/>
        </a:p>
      </dgm:t>
    </dgm:pt>
    <dgm:pt modelId="{6504092C-B1C2-A34B-A8CE-C559044D8CDF}" type="sibTrans" cxnId="{E170483F-A2F0-B64B-9329-CF4D6691BA02}">
      <dgm:prSet/>
      <dgm:spPr/>
      <dgm:t>
        <a:bodyPr/>
        <a:lstStyle/>
        <a:p>
          <a:endParaRPr lang="en-US"/>
        </a:p>
      </dgm:t>
    </dgm:pt>
    <dgm:pt modelId="{1B305493-A5CA-D64D-B95E-12C69BC4CEC8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ο ρόλος της υποδιαστολής </a:t>
          </a:r>
          <a:endParaRPr lang="en-US" dirty="0">
            <a:latin typeface="Calibri"/>
            <a:cs typeface="Calibri"/>
          </a:endParaRPr>
        </a:p>
      </dgm:t>
    </dgm:pt>
    <dgm:pt modelId="{7E3A2C5A-7893-744A-B3C6-BD9771C6BBAC}" type="parTrans" cxnId="{BE7263A6-CFCF-9B4C-8165-85D1579BDD3B}">
      <dgm:prSet/>
      <dgm:spPr/>
      <dgm:t>
        <a:bodyPr/>
        <a:lstStyle/>
        <a:p>
          <a:endParaRPr lang="en-US"/>
        </a:p>
      </dgm:t>
    </dgm:pt>
    <dgm:pt modelId="{6FF0E492-1419-3143-B147-AE599A346D7E}" type="sibTrans" cxnId="{BE7263A6-CFCF-9B4C-8165-85D1579BDD3B}">
      <dgm:prSet/>
      <dgm:spPr/>
      <dgm:t>
        <a:bodyPr/>
        <a:lstStyle/>
        <a:p>
          <a:endParaRPr lang="en-US"/>
        </a:p>
      </dgm:t>
    </dgm:pt>
    <dgm:pt modelId="{F2E0FA6A-1BB1-6D45-B55C-D75B6086FB2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ποσοστά και εκατοστά</a:t>
          </a:r>
          <a:endParaRPr lang="en-US" dirty="0">
            <a:latin typeface="Calibri"/>
            <a:cs typeface="Calibri"/>
          </a:endParaRPr>
        </a:p>
      </dgm:t>
    </dgm:pt>
    <dgm:pt modelId="{1B1E8B66-8974-624F-B3DE-182FA1F2215D}" type="parTrans" cxnId="{62AC025C-1999-5749-8008-D3224080E610}">
      <dgm:prSet/>
      <dgm:spPr/>
      <dgm:t>
        <a:bodyPr/>
        <a:lstStyle/>
        <a:p>
          <a:endParaRPr lang="en-US"/>
        </a:p>
      </dgm:t>
    </dgm:pt>
    <dgm:pt modelId="{5C09B86F-290D-1E4D-9BDD-017D36F4218D}" type="sibTrans" cxnId="{62AC025C-1999-5749-8008-D3224080E610}">
      <dgm:prSet/>
      <dgm:spPr/>
      <dgm:t>
        <a:bodyPr/>
        <a:lstStyle/>
        <a:p>
          <a:endParaRPr lang="en-US"/>
        </a:p>
      </dgm:t>
    </dgm:pt>
    <dgm:pt modelId="{77027D41-9B95-A046-AAEA-0DE4767DDA7F}">
      <dgm:prSet/>
      <dgm:spPr/>
      <dgm:t>
        <a:bodyPr/>
        <a:lstStyle/>
        <a:p>
          <a:pPr algn="ctr"/>
          <a:r>
            <a:rPr lang="el-GR" dirty="0" smtClean="0">
              <a:latin typeface="Calibri"/>
              <a:cs typeface="Calibri"/>
            </a:rPr>
            <a:t>3/4 = 0,75</a:t>
          </a:r>
          <a:endParaRPr lang="en-US" dirty="0">
            <a:latin typeface="Calibri"/>
            <a:cs typeface="Calibri"/>
          </a:endParaRPr>
        </a:p>
      </dgm:t>
    </dgm:pt>
    <dgm:pt modelId="{4BA8DD3F-407E-D448-B919-7317C52B6638}" type="parTrans" cxnId="{45B28AD5-C191-2140-BE4D-18F6E0FFE9B5}">
      <dgm:prSet/>
      <dgm:spPr/>
      <dgm:t>
        <a:bodyPr/>
        <a:lstStyle/>
        <a:p>
          <a:endParaRPr lang="en-US"/>
        </a:p>
      </dgm:t>
    </dgm:pt>
    <dgm:pt modelId="{E451A21B-6A92-7144-A4B7-4CF41137EFDA}" type="sibTrans" cxnId="{45B28AD5-C191-2140-BE4D-18F6E0FFE9B5}">
      <dgm:prSet/>
      <dgm:spPr/>
      <dgm:t>
        <a:bodyPr/>
        <a:lstStyle/>
        <a:p>
          <a:endParaRPr lang="en-US"/>
        </a:p>
      </dgm:t>
    </dgm:pt>
    <dgm:pt modelId="{FE91B644-5BA7-174A-8ED1-CAB59272117B}">
      <dgm:prSet/>
      <dgm:spPr/>
      <dgm:t>
        <a:bodyPr/>
        <a:lstStyle/>
        <a:p>
          <a:pPr algn="ctr"/>
          <a:r>
            <a:rPr lang="el-GR" dirty="0" smtClean="0">
              <a:latin typeface="Calibri"/>
              <a:cs typeface="Calibri"/>
            </a:rPr>
            <a:t>321,123</a:t>
          </a:r>
          <a:endParaRPr lang="en-US" dirty="0">
            <a:latin typeface="Calibri"/>
            <a:cs typeface="Calibri"/>
          </a:endParaRPr>
        </a:p>
      </dgm:t>
    </dgm:pt>
    <dgm:pt modelId="{8BC73958-3212-C543-97FA-280C64E4FC31}" type="parTrans" cxnId="{CE7B1A40-8C41-5D4C-ABBE-7666484F5066}">
      <dgm:prSet/>
      <dgm:spPr/>
      <dgm:t>
        <a:bodyPr/>
        <a:lstStyle/>
        <a:p>
          <a:endParaRPr lang="en-US"/>
        </a:p>
      </dgm:t>
    </dgm:pt>
    <dgm:pt modelId="{28C92AFA-C5FE-7B45-BBEC-3D7EF0D1D8B0}" type="sibTrans" cxnId="{CE7B1A40-8C41-5D4C-ABBE-7666484F5066}">
      <dgm:prSet/>
      <dgm:spPr/>
      <dgm:t>
        <a:bodyPr/>
        <a:lstStyle/>
        <a:p>
          <a:endParaRPr lang="en-US"/>
        </a:p>
      </dgm:t>
    </dgm:pt>
    <dgm:pt modelId="{298A2BD8-F1E1-524A-B1C3-1A716BAE180A}">
      <dgm:prSet/>
      <dgm:spPr/>
      <dgm:t>
        <a:bodyPr/>
        <a:lstStyle/>
        <a:p>
          <a:pPr algn="ctr"/>
          <a:r>
            <a:rPr lang="el-GR" dirty="0" smtClean="0">
              <a:latin typeface="Calibri"/>
              <a:cs typeface="Calibri"/>
            </a:rPr>
            <a:t>100,001</a:t>
          </a:r>
          <a:endParaRPr lang="en-US" dirty="0">
            <a:latin typeface="Calibri"/>
            <a:cs typeface="Calibri"/>
          </a:endParaRPr>
        </a:p>
      </dgm:t>
    </dgm:pt>
    <dgm:pt modelId="{04AD752A-FED8-5840-918B-984AC3DA713C}" type="parTrans" cxnId="{DA68E4B8-E88F-4B48-AC3E-3711C753213B}">
      <dgm:prSet/>
      <dgm:spPr/>
      <dgm:t>
        <a:bodyPr/>
        <a:lstStyle/>
        <a:p>
          <a:endParaRPr lang="en-US"/>
        </a:p>
      </dgm:t>
    </dgm:pt>
    <dgm:pt modelId="{4D289FA7-3CCE-CB45-B066-0465613E4988}" type="sibTrans" cxnId="{DA68E4B8-E88F-4B48-AC3E-3711C753213B}">
      <dgm:prSet/>
      <dgm:spPr/>
      <dgm:t>
        <a:bodyPr/>
        <a:lstStyle/>
        <a:p>
          <a:endParaRPr lang="en-US"/>
        </a:p>
      </dgm:t>
    </dgm:pt>
    <dgm:pt modelId="{88961AC1-EE1E-D44C-B3D1-726613C9ADBB}">
      <dgm:prSet/>
      <dgm:spPr/>
      <dgm:t>
        <a:bodyPr/>
        <a:lstStyle/>
        <a:p>
          <a:pPr algn="ctr"/>
          <a:r>
            <a:rPr lang="el-GR" dirty="0" smtClean="0">
              <a:latin typeface="Calibri"/>
              <a:cs typeface="Calibri"/>
            </a:rPr>
            <a:t>4/4 =1,0</a:t>
          </a:r>
          <a:endParaRPr lang="en-US" dirty="0">
            <a:latin typeface="Calibri"/>
            <a:cs typeface="Calibri"/>
          </a:endParaRPr>
        </a:p>
      </dgm:t>
    </dgm:pt>
    <dgm:pt modelId="{8D94655C-5EBC-654F-8D4F-69D78884F3B8}" type="parTrans" cxnId="{A013E20F-4E39-294E-86A3-8150D12FD0FB}">
      <dgm:prSet/>
      <dgm:spPr/>
      <dgm:t>
        <a:bodyPr/>
        <a:lstStyle/>
        <a:p>
          <a:endParaRPr lang="en-US"/>
        </a:p>
      </dgm:t>
    </dgm:pt>
    <dgm:pt modelId="{D3419A06-B7B9-5D4C-834F-932619B68A87}" type="sibTrans" cxnId="{A013E20F-4E39-294E-86A3-8150D12FD0FB}">
      <dgm:prSet/>
      <dgm:spPr/>
      <dgm:t>
        <a:bodyPr/>
        <a:lstStyle/>
        <a:p>
          <a:endParaRPr lang="en-US"/>
        </a:p>
      </dgm:t>
    </dgm:pt>
    <dgm:pt modelId="{B1C1CB8D-8D41-DD48-90E0-160BA1B1E99C}">
      <dgm:prSet/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1,3 δέκατα</a:t>
          </a:r>
          <a:endParaRPr lang="en-US" dirty="0">
            <a:latin typeface="Calibri"/>
            <a:cs typeface="Calibri"/>
          </a:endParaRPr>
        </a:p>
      </dgm:t>
    </dgm:pt>
    <dgm:pt modelId="{615A88F9-E491-D042-8695-81BADA01251E}" type="parTrans" cxnId="{D70393D3-7666-5843-B107-A816373B5039}">
      <dgm:prSet/>
      <dgm:spPr/>
      <dgm:t>
        <a:bodyPr/>
        <a:lstStyle/>
        <a:p>
          <a:endParaRPr lang="en-US"/>
        </a:p>
      </dgm:t>
    </dgm:pt>
    <dgm:pt modelId="{F489A0C9-9527-534A-A63C-D9952E08A6C2}" type="sibTrans" cxnId="{D70393D3-7666-5843-B107-A816373B5039}">
      <dgm:prSet/>
      <dgm:spPr/>
      <dgm:t>
        <a:bodyPr/>
        <a:lstStyle/>
        <a:p>
          <a:endParaRPr lang="en-US"/>
        </a:p>
      </dgm:t>
    </dgm:pt>
    <dgm:pt modelId="{175C40DF-0B62-394D-B88D-1881B3F8ABE8}">
      <dgm:prSet/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13 εκατοστά</a:t>
          </a:r>
          <a:endParaRPr lang="en-US" dirty="0">
            <a:latin typeface="Calibri"/>
            <a:cs typeface="Calibri"/>
          </a:endParaRPr>
        </a:p>
      </dgm:t>
    </dgm:pt>
    <dgm:pt modelId="{059136C5-47AC-BE48-B3EC-ABE0A7556E34}" type="parTrans" cxnId="{99E9654F-826B-BE42-9CDE-FECABC3B782E}">
      <dgm:prSet/>
      <dgm:spPr/>
      <dgm:t>
        <a:bodyPr/>
        <a:lstStyle/>
        <a:p>
          <a:endParaRPr lang="en-US"/>
        </a:p>
      </dgm:t>
    </dgm:pt>
    <dgm:pt modelId="{011EE40A-D8C1-B342-AB37-FECD1C81FB44}" type="sibTrans" cxnId="{99E9654F-826B-BE42-9CDE-FECABC3B782E}">
      <dgm:prSet/>
      <dgm:spPr/>
      <dgm:t>
        <a:bodyPr/>
        <a:lstStyle/>
        <a:p>
          <a:endParaRPr lang="en-US"/>
        </a:p>
      </dgm:t>
    </dgm:pt>
    <dgm:pt modelId="{60431CEB-0272-354D-91F6-DA87A67ED203}">
      <dgm:prSet/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0,13</a:t>
          </a:r>
          <a:endParaRPr lang="en-US" dirty="0">
            <a:latin typeface="Calibri"/>
            <a:cs typeface="Calibri"/>
          </a:endParaRPr>
        </a:p>
      </dgm:t>
    </dgm:pt>
    <dgm:pt modelId="{82553068-0B60-714D-90D1-933AD67DA673}" type="parTrans" cxnId="{47739F5F-D19F-CA41-A77C-858621B41B40}">
      <dgm:prSet/>
      <dgm:spPr/>
      <dgm:t>
        <a:bodyPr/>
        <a:lstStyle/>
        <a:p>
          <a:endParaRPr lang="en-US"/>
        </a:p>
      </dgm:t>
    </dgm:pt>
    <dgm:pt modelId="{1BB66383-CD4D-1048-949D-DFE785465CDC}" type="sibTrans" cxnId="{47739F5F-D19F-CA41-A77C-858621B41B40}">
      <dgm:prSet/>
      <dgm:spPr/>
      <dgm:t>
        <a:bodyPr/>
        <a:lstStyle/>
        <a:p>
          <a:endParaRPr lang="en-US"/>
        </a:p>
      </dgm:t>
    </dgm:pt>
    <dgm:pt modelId="{2AB4728D-9ED9-3745-976B-9B4F58DF5DDF}">
      <dgm:prSet/>
      <dgm:spPr/>
      <dgm:t>
        <a:bodyPr/>
        <a:lstStyle/>
        <a:p>
          <a:r>
            <a:rPr lang="el-GR" dirty="0" smtClean="0">
              <a:latin typeface="Calibri"/>
              <a:cs typeface="Calibri"/>
            </a:rPr>
            <a:t>13%</a:t>
          </a:r>
          <a:endParaRPr lang="en-US" dirty="0">
            <a:latin typeface="Calibri"/>
            <a:cs typeface="Calibri"/>
          </a:endParaRPr>
        </a:p>
      </dgm:t>
    </dgm:pt>
    <dgm:pt modelId="{C84E175D-E38B-0F4B-9E3F-CD776C1E73E8}" type="parTrans" cxnId="{EE43BF88-FC3D-D84C-B02D-41EC48AEB84D}">
      <dgm:prSet/>
      <dgm:spPr/>
      <dgm:t>
        <a:bodyPr/>
        <a:lstStyle/>
        <a:p>
          <a:endParaRPr lang="en-US"/>
        </a:p>
      </dgm:t>
    </dgm:pt>
    <dgm:pt modelId="{C2347279-F226-CD45-8457-EACD4EA053A3}" type="sibTrans" cxnId="{EE43BF88-FC3D-D84C-B02D-41EC48AEB84D}">
      <dgm:prSet/>
      <dgm:spPr/>
      <dgm:t>
        <a:bodyPr/>
        <a:lstStyle/>
        <a:p>
          <a:endParaRPr lang="en-US"/>
        </a:p>
      </dgm:t>
    </dgm:pt>
    <dgm:pt modelId="{6473B68B-32F8-E846-B73B-CE1FEE58364E}" type="pres">
      <dgm:prSet presAssocID="{8A01A5B0-1144-8E4A-A950-37525B2B96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DBFC6-0B4E-E442-8867-20016BCDE5D9}" type="pres">
      <dgm:prSet presAssocID="{503764DB-FE5A-7744-BCEA-29F5E741108F}" presName="composite" presStyleCnt="0"/>
      <dgm:spPr/>
    </dgm:pt>
    <dgm:pt modelId="{8FF90C28-B05B-8E4F-B3E3-FCC90C34D47B}" type="pres">
      <dgm:prSet presAssocID="{503764DB-FE5A-7744-BCEA-29F5E741108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8F52C-F6E7-DB41-84E5-B8F2F6329DFE}" type="pres">
      <dgm:prSet presAssocID="{503764DB-FE5A-7744-BCEA-29F5E741108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D747-94ED-D845-BAD0-C55D1A60B994}" type="pres">
      <dgm:prSet presAssocID="{462C58E7-D31B-F847-B19C-42E8050D6F00}" presName="space" presStyleCnt="0"/>
      <dgm:spPr/>
    </dgm:pt>
    <dgm:pt modelId="{F9D133FE-64CD-F546-946F-A9B71C4BE306}" type="pres">
      <dgm:prSet presAssocID="{28863899-0293-9149-8D10-138391DAB54C}" presName="composite" presStyleCnt="0"/>
      <dgm:spPr/>
    </dgm:pt>
    <dgm:pt modelId="{0F9BE685-CE23-184A-AA79-CB634DAFD2EB}" type="pres">
      <dgm:prSet presAssocID="{28863899-0293-9149-8D10-138391DAB54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9120-84FE-934B-91BA-E0563F0647F9}" type="pres">
      <dgm:prSet presAssocID="{28863899-0293-9149-8D10-138391DAB54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5B7E5-5DB4-104B-99B2-FC678A56DE24}" type="pres">
      <dgm:prSet presAssocID="{6504092C-B1C2-A34B-A8CE-C559044D8CDF}" presName="space" presStyleCnt="0"/>
      <dgm:spPr/>
    </dgm:pt>
    <dgm:pt modelId="{D28F2FB9-C09E-FD49-8ABA-B023AB01957C}" type="pres">
      <dgm:prSet presAssocID="{1B305493-A5CA-D64D-B95E-12C69BC4CEC8}" presName="composite" presStyleCnt="0"/>
      <dgm:spPr/>
    </dgm:pt>
    <dgm:pt modelId="{0E3CE118-63E3-0541-BF31-0D89882EA415}" type="pres">
      <dgm:prSet presAssocID="{1B305493-A5CA-D64D-B95E-12C69BC4CEC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C840B-5E33-CA45-94BC-1C101F6C5902}" type="pres">
      <dgm:prSet presAssocID="{1B305493-A5CA-D64D-B95E-12C69BC4CEC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E6B62-10C6-454B-9FBC-7F33FE177A8D}" type="pres">
      <dgm:prSet presAssocID="{6FF0E492-1419-3143-B147-AE599A346D7E}" presName="space" presStyleCnt="0"/>
      <dgm:spPr/>
    </dgm:pt>
    <dgm:pt modelId="{B57F6811-F9C4-3F48-88D0-79C455036FF7}" type="pres">
      <dgm:prSet presAssocID="{F2E0FA6A-1BB1-6D45-B55C-D75B6086FB22}" presName="composite" presStyleCnt="0"/>
      <dgm:spPr/>
    </dgm:pt>
    <dgm:pt modelId="{C2B03FBC-A75D-164E-8566-4FD72C8C3603}" type="pres">
      <dgm:prSet presAssocID="{F2E0FA6A-1BB1-6D45-B55C-D75B6086FB2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024DB-4139-AB45-A55C-CEF6D7F7F216}" type="pres">
      <dgm:prSet presAssocID="{F2E0FA6A-1BB1-6D45-B55C-D75B6086FB2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3A675-4BA1-BB4A-B5D9-171F7BE8C6D2}" type="presOf" srcId="{77027D41-9B95-A046-AAEA-0DE4767DDA7F}" destId="{3BA8F52C-F6E7-DB41-84E5-B8F2F6329DFE}" srcOrd="0" destOrd="0" presId="urn:microsoft.com/office/officeart/2005/8/layout/hList1"/>
    <dgm:cxn modelId="{5644B911-3F79-F045-BC7B-2A3EBEF1FCFA}" type="presOf" srcId="{B1C1CB8D-8D41-DD48-90E0-160BA1B1E99C}" destId="{CCAC840B-5E33-CA45-94BC-1C101F6C5902}" srcOrd="0" destOrd="0" presId="urn:microsoft.com/office/officeart/2005/8/layout/hList1"/>
    <dgm:cxn modelId="{74D7F98E-6A0B-F94D-85FC-A60CD7DC4C2F}" srcId="{8A01A5B0-1144-8E4A-A950-37525B2B96F9}" destId="{503764DB-FE5A-7744-BCEA-29F5E741108F}" srcOrd="0" destOrd="0" parTransId="{05C840B0-B355-E548-A158-72AD5AC63CA6}" sibTransId="{462C58E7-D31B-F847-B19C-42E8050D6F00}"/>
    <dgm:cxn modelId="{30445142-6CCA-EF4F-A57E-EA912E474F9F}" type="presOf" srcId="{FE91B644-5BA7-174A-8ED1-CAB59272117B}" destId="{3ADE9120-84FE-934B-91BA-E0563F0647F9}" srcOrd="0" destOrd="0" presId="urn:microsoft.com/office/officeart/2005/8/layout/hList1"/>
    <dgm:cxn modelId="{EE43BF88-FC3D-D84C-B02D-41EC48AEB84D}" srcId="{F2E0FA6A-1BB1-6D45-B55C-D75B6086FB22}" destId="{2AB4728D-9ED9-3745-976B-9B4F58DF5DDF}" srcOrd="1" destOrd="0" parTransId="{C84E175D-E38B-0F4B-9E3F-CD776C1E73E8}" sibTransId="{C2347279-F226-CD45-8457-EACD4EA053A3}"/>
    <dgm:cxn modelId="{45B28AD5-C191-2140-BE4D-18F6E0FFE9B5}" srcId="{503764DB-FE5A-7744-BCEA-29F5E741108F}" destId="{77027D41-9B95-A046-AAEA-0DE4767DDA7F}" srcOrd="0" destOrd="0" parTransId="{4BA8DD3F-407E-D448-B919-7317C52B6638}" sibTransId="{E451A21B-6A92-7144-A4B7-4CF41137EFDA}"/>
    <dgm:cxn modelId="{47739F5F-D19F-CA41-A77C-858621B41B40}" srcId="{F2E0FA6A-1BB1-6D45-B55C-D75B6086FB22}" destId="{60431CEB-0272-354D-91F6-DA87A67ED203}" srcOrd="0" destOrd="0" parTransId="{82553068-0B60-714D-90D1-933AD67DA673}" sibTransId="{1BB66383-CD4D-1048-949D-DFE785465CDC}"/>
    <dgm:cxn modelId="{99E9654F-826B-BE42-9CDE-FECABC3B782E}" srcId="{1B305493-A5CA-D64D-B95E-12C69BC4CEC8}" destId="{175C40DF-0B62-394D-B88D-1881B3F8ABE8}" srcOrd="1" destOrd="0" parTransId="{059136C5-47AC-BE48-B3EC-ABE0A7556E34}" sibTransId="{011EE40A-D8C1-B342-AB37-FECD1C81FB44}"/>
    <dgm:cxn modelId="{D70393D3-7666-5843-B107-A816373B5039}" srcId="{1B305493-A5CA-D64D-B95E-12C69BC4CEC8}" destId="{B1C1CB8D-8D41-DD48-90E0-160BA1B1E99C}" srcOrd="0" destOrd="0" parTransId="{615A88F9-E491-D042-8695-81BADA01251E}" sibTransId="{F489A0C9-9527-534A-A63C-D9952E08A6C2}"/>
    <dgm:cxn modelId="{CE7B1A40-8C41-5D4C-ABBE-7666484F5066}" srcId="{28863899-0293-9149-8D10-138391DAB54C}" destId="{FE91B644-5BA7-174A-8ED1-CAB59272117B}" srcOrd="0" destOrd="0" parTransId="{8BC73958-3212-C543-97FA-280C64E4FC31}" sibTransId="{28C92AFA-C5FE-7B45-BBEC-3D7EF0D1D8B0}"/>
    <dgm:cxn modelId="{EB13F19A-02B1-7B46-9928-F2543FADEBCD}" type="presOf" srcId="{60431CEB-0272-354D-91F6-DA87A67ED203}" destId="{587024DB-4139-AB45-A55C-CEF6D7F7F216}" srcOrd="0" destOrd="0" presId="urn:microsoft.com/office/officeart/2005/8/layout/hList1"/>
    <dgm:cxn modelId="{BE7263A6-CFCF-9B4C-8165-85D1579BDD3B}" srcId="{8A01A5B0-1144-8E4A-A950-37525B2B96F9}" destId="{1B305493-A5CA-D64D-B95E-12C69BC4CEC8}" srcOrd="2" destOrd="0" parTransId="{7E3A2C5A-7893-744A-B3C6-BD9771C6BBAC}" sibTransId="{6FF0E492-1419-3143-B147-AE599A346D7E}"/>
    <dgm:cxn modelId="{5BC0D51A-A3F1-9243-B315-98F5E8933A48}" type="presOf" srcId="{88961AC1-EE1E-D44C-B3D1-726613C9ADBB}" destId="{3BA8F52C-F6E7-DB41-84E5-B8F2F6329DFE}" srcOrd="0" destOrd="1" presId="urn:microsoft.com/office/officeart/2005/8/layout/hList1"/>
    <dgm:cxn modelId="{3093E417-573F-8A48-A0A9-0F6C4CA74C30}" type="presOf" srcId="{F2E0FA6A-1BB1-6D45-B55C-D75B6086FB22}" destId="{C2B03FBC-A75D-164E-8566-4FD72C8C3603}" srcOrd="0" destOrd="0" presId="urn:microsoft.com/office/officeart/2005/8/layout/hList1"/>
    <dgm:cxn modelId="{E170483F-A2F0-B64B-9329-CF4D6691BA02}" srcId="{8A01A5B0-1144-8E4A-A950-37525B2B96F9}" destId="{28863899-0293-9149-8D10-138391DAB54C}" srcOrd="1" destOrd="0" parTransId="{32A06A1C-9719-9E41-9F3A-067D7A6F5E1D}" sibTransId="{6504092C-B1C2-A34B-A8CE-C559044D8CDF}"/>
    <dgm:cxn modelId="{A6480837-8256-6F45-9FF1-8C0DB9A218E8}" type="presOf" srcId="{298A2BD8-F1E1-524A-B1C3-1A716BAE180A}" destId="{3ADE9120-84FE-934B-91BA-E0563F0647F9}" srcOrd="0" destOrd="1" presId="urn:microsoft.com/office/officeart/2005/8/layout/hList1"/>
    <dgm:cxn modelId="{068BE773-1295-F642-8390-B451C9F39401}" type="presOf" srcId="{2AB4728D-9ED9-3745-976B-9B4F58DF5DDF}" destId="{587024DB-4139-AB45-A55C-CEF6D7F7F216}" srcOrd="0" destOrd="1" presId="urn:microsoft.com/office/officeart/2005/8/layout/hList1"/>
    <dgm:cxn modelId="{24B9A757-27A7-1B4B-AA9D-E14781D438CF}" type="presOf" srcId="{28863899-0293-9149-8D10-138391DAB54C}" destId="{0F9BE685-CE23-184A-AA79-CB634DAFD2EB}" srcOrd="0" destOrd="0" presId="urn:microsoft.com/office/officeart/2005/8/layout/hList1"/>
    <dgm:cxn modelId="{DA68E4B8-E88F-4B48-AC3E-3711C753213B}" srcId="{28863899-0293-9149-8D10-138391DAB54C}" destId="{298A2BD8-F1E1-524A-B1C3-1A716BAE180A}" srcOrd="1" destOrd="0" parTransId="{04AD752A-FED8-5840-918B-984AC3DA713C}" sibTransId="{4D289FA7-3CCE-CB45-B066-0465613E4988}"/>
    <dgm:cxn modelId="{62AC025C-1999-5749-8008-D3224080E610}" srcId="{8A01A5B0-1144-8E4A-A950-37525B2B96F9}" destId="{F2E0FA6A-1BB1-6D45-B55C-D75B6086FB22}" srcOrd="3" destOrd="0" parTransId="{1B1E8B66-8974-624F-B3DE-182FA1F2215D}" sibTransId="{5C09B86F-290D-1E4D-9BDD-017D36F4218D}"/>
    <dgm:cxn modelId="{A013E20F-4E39-294E-86A3-8150D12FD0FB}" srcId="{503764DB-FE5A-7744-BCEA-29F5E741108F}" destId="{88961AC1-EE1E-D44C-B3D1-726613C9ADBB}" srcOrd="1" destOrd="0" parTransId="{8D94655C-5EBC-654F-8D4F-69D78884F3B8}" sibTransId="{D3419A06-B7B9-5D4C-834F-932619B68A87}"/>
    <dgm:cxn modelId="{7B094A3A-8C2F-AA40-9F92-CFD9938474BA}" type="presOf" srcId="{8A01A5B0-1144-8E4A-A950-37525B2B96F9}" destId="{6473B68B-32F8-E846-B73B-CE1FEE58364E}" srcOrd="0" destOrd="0" presId="urn:microsoft.com/office/officeart/2005/8/layout/hList1"/>
    <dgm:cxn modelId="{CD20C387-F208-3A4D-B8B9-5413FAA31A40}" type="presOf" srcId="{175C40DF-0B62-394D-B88D-1881B3F8ABE8}" destId="{CCAC840B-5E33-CA45-94BC-1C101F6C5902}" srcOrd="0" destOrd="1" presId="urn:microsoft.com/office/officeart/2005/8/layout/hList1"/>
    <dgm:cxn modelId="{528E37C3-274F-5842-AB48-7CF571F758A1}" type="presOf" srcId="{503764DB-FE5A-7744-BCEA-29F5E741108F}" destId="{8FF90C28-B05B-8E4F-B3E3-FCC90C34D47B}" srcOrd="0" destOrd="0" presId="urn:microsoft.com/office/officeart/2005/8/layout/hList1"/>
    <dgm:cxn modelId="{0E603CBD-751A-534D-990A-3C64641B77CC}" type="presOf" srcId="{1B305493-A5CA-D64D-B95E-12C69BC4CEC8}" destId="{0E3CE118-63E3-0541-BF31-0D89882EA415}" srcOrd="0" destOrd="0" presId="urn:microsoft.com/office/officeart/2005/8/layout/hList1"/>
    <dgm:cxn modelId="{620994D0-F1B1-E848-92D0-21CEFA1A34B6}" type="presParOf" srcId="{6473B68B-32F8-E846-B73B-CE1FEE58364E}" destId="{228DBFC6-0B4E-E442-8867-20016BCDE5D9}" srcOrd="0" destOrd="0" presId="urn:microsoft.com/office/officeart/2005/8/layout/hList1"/>
    <dgm:cxn modelId="{985B539D-FD72-3D47-8643-B6F12017311F}" type="presParOf" srcId="{228DBFC6-0B4E-E442-8867-20016BCDE5D9}" destId="{8FF90C28-B05B-8E4F-B3E3-FCC90C34D47B}" srcOrd="0" destOrd="0" presId="urn:microsoft.com/office/officeart/2005/8/layout/hList1"/>
    <dgm:cxn modelId="{5EB9C17F-8CA7-2A49-AC0F-B632DF264E7D}" type="presParOf" srcId="{228DBFC6-0B4E-E442-8867-20016BCDE5D9}" destId="{3BA8F52C-F6E7-DB41-84E5-B8F2F6329DFE}" srcOrd="1" destOrd="0" presId="urn:microsoft.com/office/officeart/2005/8/layout/hList1"/>
    <dgm:cxn modelId="{2BD16BF3-CE36-324D-9DDB-35283FCE2548}" type="presParOf" srcId="{6473B68B-32F8-E846-B73B-CE1FEE58364E}" destId="{207DD747-94ED-D845-BAD0-C55D1A60B994}" srcOrd="1" destOrd="0" presId="urn:microsoft.com/office/officeart/2005/8/layout/hList1"/>
    <dgm:cxn modelId="{F39C7ADB-3310-5E4E-AECA-5AE3CC72E52F}" type="presParOf" srcId="{6473B68B-32F8-E846-B73B-CE1FEE58364E}" destId="{F9D133FE-64CD-F546-946F-A9B71C4BE306}" srcOrd="2" destOrd="0" presId="urn:microsoft.com/office/officeart/2005/8/layout/hList1"/>
    <dgm:cxn modelId="{6E85D962-69EA-0A44-81CD-138A9C9F15D2}" type="presParOf" srcId="{F9D133FE-64CD-F546-946F-A9B71C4BE306}" destId="{0F9BE685-CE23-184A-AA79-CB634DAFD2EB}" srcOrd="0" destOrd="0" presId="urn:microsoft.com/office/officeart/2005/8/layout/hList1"/>
    <dgm:cxn modelId="{6C7A7A8F-8B57-194B-8991-00E07DD7A477}" type="presParOf" srcId="{F9D133FE-64CD-F546-946F-A9B71C4BE306}" destId="{3ADE9120-84FE-934B-91BA-E0563F0647F9}" srcOrd="1" destOrd="0" presId="urn:microsoft.com/office/officeart/2005/8/layout/hList1"/>
    <dgm:cxn modelId="{C3F8BFBF-BCBE-C847-AD05-6B9FEE596AAA}" type="presParOf" srcId="{6473B68B-32F8-E846-B73B-CE1FEE58364E}" destId="{2C65B7E5-5DB4-104B-99B2-FC678A56DE24}" srcOrd="3" destOrd="0" presId="urn:microsoft.com/office/officeart/2005/8/layout/hList1"/>
    <dgm:cxn modelId="{36D48C5C-09E4-CB44-8DB5-287C532FCFD6}" type="presParOf" srcId="{6473B68B-32F8-E846-B73B-CE1FEE58364E}" destId="{D28F2FB9-C09E-FD49-8ABA-B023AB01957C}" srcOrd="4" destOrd="0" presId="urn:microsoft.com/office/officeart/2005/8/layout/hList1"/>
    <dgm:cxn modelId="{255BB803-7A95-8241-AC0F-CD44E97B5FC3}" type="presParOf" srcId="{D28F2FB9-C09E-FD49-8ABA-B023AB01957C}" destId="{0E3CE118-63E3-0541-BF31-0D89882EA415}" srcOrd="0" destOrd="0" presId="urn:microsoft.com/office/officeart/2005/8/layout/hList1"/>
    <dgm:cxn modelId="{0BCFE638-62BC-7843-99D4-B44695A2064B}" type="presParOf" srcId="{D28F2FB9-C09E-FD49-8ABA-B023AB01957C}" destId="{CCAC840B-5E33-CA45-94BC-1C101F6C5902}" srcOrd="1" destOrd="0" presId="urn:microsoft.com/office/officeart/2005/8/layout/hList1"/>
    <dgm:cxn modelId="{4E2624AD-1BFF-DB4C-A028-C44C37B7FC06}" type="presParOf" srcId="{6473B68B-32F8-E846-B73B-CE1FEE58364E}" destId="{F4BE6B62-10C6-454B-9FBC-7F33FE177A8D}" srcOrd="5" destOrd="0" presId="urn:microsoft.com/office/officeart/2005/8/layout/hList1"/>
    <dgm:cxn modelId="{259E7D17-167E-E644-9EC8-B92268E2C04A}" type="presParOf" srcId="{6473B68B-32F8-E846-B73B-CE1FEE58364E}" destId="{B57F6811-F9C4-3F48-88D0-79C455036FF7}" srcOrd="6" destOrd="0" presId="urn:microsoft.com/office/officeart/2005/8/layout/hList1"/>
    <dgm:cxn modelId="{7ACCDFDB-8797-BF4D-9ACB-3A02AAD3FCB1}" type="presParOf" srcId="{B57F6811-F9C4-3F48-88D0-79C455036FF7}" destId="{C2B03FBC-A75D-164E-8566-4FD72C8C3603}" srcOrd="0" destOrd="0" presId="urn:microsoft.com/office/officeart/2005/8/layout/hList1"/>
    <dgm:cxn modelId="{CA2E226C-2EAB-AB49-988B-0FB9FCE50332}" type="presParOf" srcId="{B57F6811-F9C4-3F48-88D0-79C455036FF7}" destId="{587024DB-4139-AB45-A55C-CEF6D7F7F2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0C28-B05B-8E4F-B3E3-FCC90C34D47B}">
      <dsp:nvSpPr>
        <dsp:cNvPr id="0" name=""/>
        <dsp:cNvSpPr/>
      </dsp:nvSpPr>
      <dsp:spPr>
        <a:xfrm>
          <a:off x="2861" y="1076006"/>
          <a:ext cx="1720532" cy="68380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latin typeface="Calibri"/>
              <a:cs typeface="Calibri"/>
            </a:rPr>
            <a:t>σύνδεση με τα κλάσματα</a:t>
          </a:r>
          <a:endParaRPr lang="en-US" sz="1900" kern="1200" dirty="0">
            <a:latin typeface="Calibri"/>
            <a:cs typeface="Calibri"/>
          </a:endParaRPr>
        </a:p>
      </dsp:txBody>
      <dsp:txXfrm>
        <a:off x="2861" y="1076006"/>
        <a:ext cx="1720532" cy="683806"/>
      </dsp:txXfrm>
    </dsp:sp>
    <dsp:sp modelId="{3BA8F52C-F6E7-DB41-84E5-B8F2F6329DFE}">
      <dsp:nvSpPr>
        <dsp:cNvPr id="0" name=""/>
        <dsp:cNvSpPr/>
      </dsp:nvSpPr>
      <dsp:spPr>
        <a:xfrm>
          <a:off x="2861" y="1759813"/>
          <a:ext cx="1720532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3/4 = 0,75</a:t>
          </a:r>
          <a:endParaRPr lang="en-US" sz="1900" kern="1200" dirty="0">
            <a:latin typeface="Calibri"/>
            <a:cs typeface="Calibri"/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4/4 =1,0</a:t>
          </a:r>
          <a:endParaRPr lang="en-US" sz="1900" kern="1200" dirty="0">
            <a:latin typeface="Calibri"/>
            <a:cs typeface="Calibri"/>
          </a:endParaRPr>
        </a:p>
      </dsp:txBody>
      <dsp:txXfrm>
        <a:off x="2861" y="1759813"/>
        <a:ext cx="1720532" cy="834480"/>
      </dsp:txXfrm>
    </dsp:sp>
    <dsp:sp modelId="{0F9BE685-CE23-184A-AA79-CB634DAFD2EB}">
      <dsp:nvSpPr>
        <dsp:cNvPr id="0" name=""/>
        <dsp:cNvSpPr/>
      </dsp:nvSpPr>
      <dsp:spPr>
        <a:xfrm>
          <a:off x="1964268" y="1076006"/>
          <a:ext cx="1720532" cy="68380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latin typeface="Calibri"/>
              <a:cs typeface="Calibri"/>
            </a:rPr>
            <a:t>επέκταση της αξίας θέσης</a:t>
          </a:r>
          <a:endParaRPr lang="en-US" sz="1900" kern="1200" dirty="0">
            <a:latin typeface="Calibri"/>
            <a:cs typeface="Calibri"/>
          </a:endParaRPr>
        </a:p>
      </dsp:txBody>
      <dsp:txXfrm>
        <a:off x="1964268" y="1076006"/>
        <a:ext cx="1720532" cy="683806"/>
      </dsp:txXfrm>
    </dsp:sp>
    <dsp:sp modelId="{3ADE9120-84FE-934B-91BA-E0563F0647F9}">
      <dsp:nvSpPr>
        <dsp:cNvPr id="0" name=""/>
        <dsp:cNvSpPr/>
      </dsp:nvSpPr>
      <dsp:spPr>
        <a:xfrm>
          <a:off x="1964268" y="1759813"/>
          <a:ext cx="1720532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321,123</a:t>
          </a:r>
          <a:endParaRPr lang="en-US" sz="1900" kern="1200" dirty="0">
            <a:latin typeface="Calibri"/>
            <a:cs typeface="Calibri"/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100,001</a:t>
          </a:r>
          <a:endParaRPr lang="en-US" sz="1900" kern="1200" dirty="0">
            <a:latin typeface="Calibri"/>
            <a:cs typeface="Calibri"/>
          </a:endParaRPr>
        </a:p>
      </dsp:txBody>
      <dsp:txXfrm>
        <a:off x="1964268" y="1759813"/>
        <a:ext cx="1720532" cy="834480"/>
      </dsp:txXfrm>
    </dsp:sp>
    <dsp:sp modelId="{0E3CE118-63E3-0541-BF31-0D89882EA415}">
      <dsp:nvSpPr>
        <dsp:cNvPr id="0" name=""/>
        <dsp:cNvSpPr/>
      </dsp:nvSpPr>
      <dsp:spPr>
        <a:xfrm>
          <a:off x="3925674" y="1076006"/>
          <a:ext cx="1720532" cy="68380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latin typeface="Calibri"/>
              <a:cs typeface="Calibri"/>
            </a:rPr>
            <a:t>ο ρόλος της υποδιαστολής </a:t>
          </a:r>
          <a:endParaRPr lang="en-US" sz="1900" kern="1200" dirty="0">
            <a:latin typeface="Calibri"/>
            <a:cs typeface="Calibri"/>
          </a:endParaRPr>
        </a:p>
      </dsp:txBody>
      <dsp:txXfrm>
        <a:off x="3925674" y="1076006"/>
        <a:ext cx="1720532" cy="683806"/>
      </dsp:txXfrm>
    </dsp:sp>
    <dsp:sp modelId="{CCAC840B-5E33-CA45-94BC-1C101F6C5902}">
      <dsp:nvSpPr>
        <dsp:cNvPr id="0" name=""/>
        <dsp:cNvSpPr/>
      </dsp:nvSpPr>
      <dsp:spPr>
        <a:xfrm>
          <a:off x="3925674" y="1759813"/>
          <a:ext cx="1720532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1,3 δέκατα</a:t>
          </a:r>
          <a:endParaRPr lang="en-US" sz="1900" kern="1200" dirty="0"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13 εκατοστά</a:t>
          </a:r>
          <a:endParaRPr lang="en-US" sz="1900" kern="1200" dirty="0">
            <a:latin typeface="Calibri"/>
            <a:cs typeface="Calibri"/>
          </a:endParaRPr>
        </a:p>
      </dsp:txBody>
      <dsp:txXfrm>
        <a:off x="3925674" y="1759813"/>
        <a:ext cx="1720532" cy="834480"/>
      </dsp:txXfrm>
    </dsp:sp>
    <dsp:sp modelId="{C2B03FBC-A75D-164E-8566-4FD72C8C3603}">
      <dsp:nvSpPr>
        <dsp:cNvPr id="0" name=""/>
        <dsp:cNvSpPr/>
      </dsp:nvSpPr>
      <dsp:spPr>
        <a:xfrm>
          <a:off x="5887081" y="1076006"/>
          <a:ext cx="1720532" cy="68380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alpha val="8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latin typeface="Calibri"/>
              <a:cs typeface="Calibri"/>
            </a:rPr>
            <a:t>ποσοστά και εκατοστά</a:t>
          </a:r>
          <a:endParaRPr lang="en-US" sz="1900" kern="1200" dirty="0">
            <a:latin typeface="Calibri"/>
            <a:cs typeface="Calibri"/>
          </a:endParaRPr>
        </a:p>
      </dsp:txBody>
      <dsp:txXfrm>
        <a:off x="5887081" y="1076006"/>
        <a:ext cx="1720532" cy="683806"/>
      </dsp:txXfrm>
    </dsp:sp>
    <dsp:sp modelId="{587024DB-4139-AB45-A55C-CEF6D7F7F216}">
      <dsp:nvSpPr>
        <dsp:cNvPr id="0" name=""/>
        <dsp:cNvSpPr/>
      </dsp:nvSpPr>
      <dsp:spPr>
        <a:xfrm>
          <a:off x="5887081" y="1759813"/>
          <a:ext cx="1720532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0,13</a:t>
          </a:r>
          <a:endParaRPr lang="en-US" sz="1900" kern="1200" dirty="0"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latin typeface="Calibri"/>
              <a:cs typeface="Calibri"/>
            </a:rPr>
            <a:t>13%</a:t>
          </a:r>
          <a:endParaRPr lang="en-US" sz="1900" kern="1200" dirty="0">
            <a:latin typeface="Calibri"/>
            <a:cs typeface="Calibri"/>
          </a:endParaRPr>
        </a:p>
      </dsp:txBody>
      <dsp:txXfrm>
        <a:off x="5887081" y="1759813"/>
        <a:ext cx="1720532" cy="83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6D5A-B4BD-E04B-83E0-256AC95A68CB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510D6-1CCB-5B4D-8BF6-326E2AD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πρώτη αντίληψη της έννοιας του αριθμού</a:t>
            </a:r>
          </a:p>
          <a:p>
            <a:pPr>
              <a:defRPr/>
            </a:pPr>
            <a:r>
              <a:rPr lang="el-GR" dirty="0" smtClean="0"/>
              <a:t>- αριθμοί μέχρι το 20</a:t>
            </a:r>
          </a:p>
          <a:p>
            <a:pPr>
              <a:defRPr/>
            </a:pPr>
            <a:r>
              <a:rPr lang="el-GR" dirty="0" smtClean="0"/>
              <a:t>- ποικιλία σχέσεων μεταξύ αυτών των αριθμών</a:t>
            </a:r>
          </a:p>
          <a:p>
            <a:pPr>
              <a:defRPr/>
            </a:pPr>
            <a:r>
              <a:rPr lang="el-GR" dirty="0" smtClean="0"/>
              <a:t>- σύνδεσή τους με τον πραγματικό, καθημερινό κόσμο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το ξεκίνημα των αριθμητικών εννοιών…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-«ποιος έχεις τα περισσότερα;»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-«έχουμε αρκετά …;»</a:t>
            </a:r>
          </a:p>
          <a:p>
            <a:pPr eaLnBrk="1" hangingPunct="1">
              <a:buFont typeface="Wingdings" charset="0"/>
              <a:buNone/>
              <a:defRPr/>
            </a:pPr>
            <a:endParaRPr lang="el-GR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l-GR" b="1" dirty="0" smtClean="0">
                <a:latin typeface="Verdana" charset="0"/>
                <a:ea typeface="ＭＳ Ｐゴシック" charset="0"/>
                <a:cs typeface="ＭＳ Ｐゴシック" charset="0"/>
              </a:rPr>
              <a:t>από παιδιά 3-4 χρόνων:</a:t>
            </a: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περιμένουμε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κά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π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οι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νόηση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των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εννοιών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του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ριθμού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κ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ι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α</a:t>
            </a:r>
            <a:r>
              <a:rPr lang="el-GR" dirty="0" smtClean="0">
                <a:latin typeface="Verdana" charset="0"/>
                <a:ea typeface="ＭＳ Ｐゴシック" charset="0"/>
                <a:cs typeface="ＭＳ Ｐゴシック" charset="0"/>
              </a:rPr>
              <a:t>πα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ρίθμησης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GB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C2B9D46-6B43-4E49-BD57-573C859393DA}" type="slidenum">
              <a:rPr lang="el-GR" sz="1200">
                <a:latin typeface="Arial" charset="0"/>
              </a:rPr>
              <a:pPr eaLnBrk="1" hangingPunct="1"/>
              <a:t>1</a:t>
            </a:fld>
            <a:endParaRPr lang="el-G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510D6-1CCB-5B4D-8BF6-326E2AD71E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D541-CC1A-4F4E-902E-38AECDE23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E6D3-DA3C-B143-8C68-0B2F28CB2E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E7-BE18-DA44-BA27-FA629C713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F961-BB93-B94D-B057-AA48E73F8B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1FBE-0337-9949-8932-9EBEAA7C3F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BA-FDFB-0E4F-9C2C-8567101A7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407F-1BCD-D649-9C5D-CA2CB9B9DF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A70-1D7F-3D42-AFC7-090C87758C9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E3D-2FDD-BC4F-804D-95DD9B57B0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98F0-E12B-0E4B-A492-0C4DE26B43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6933-D01E-EE4A-AA1E-124639850D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B85E4A-1F83-A948-A3E8-6317AEB49C0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0" y="990600"/>
            <a:ext cx="7772400" cy="2006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Δεκαδικοί Αριθμοί και Ποσοστά</a:t>
            </a:r>
            <a:endParaRPr lang="el-GR" sz="40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73463"/>
            <a:ext cx="8001000" cy="3284537"/>
          </a:xfrm>
        </p:spPr>
        <p:txBody>
          <a:bodyPr/>
          <a:lstStyle/>
          <a:p>
            <a:pPr marL="36513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rgbClr val="79766F"/>
                </a:solidFill>
                <a:latin typeface="Calibri"/>
                <a:ea typeface="ＭＳ Ｐゴシック" charset="0"/>
                <a:cs typeface="Calibri"/>
              </a:rPr>
              <a:t>...και </a:t>
            </a:r>
            <a:r>
              <a:rPr lang="el-GR" sz="2800" b="1" dirty="0">
                <a:solidFill>
                  <a:srgbClr val="79766F"/>
                </a:solidFill>
                <a:latin typeface="Calibri"/>
                <a:ea typeface="ＭＳ Ｐゴシック" charset="0"/>
                <a:cs typeface="Calibri"/>
              </a:rPr>
              <a:t>κλάσματα</a:t>
            </a:r>
            <a:endParaRPr lang="el-GR" sz="2800" b="1" dirty="0" smtClean="0">
              <a:solidFill>
                <a:srgbClr val="79766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915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όπως και στα κλάσματα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060848"/>
            <a:ext cx="4081463" cy="4565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μεταφράσεις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7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" t="2201" r="1766" b="2260"/>
          <a:stretch/>
        </p:blipFill>
        <p:spPr>
          <a:xfrm>
            <a:off x="2397600" y="2054160"/>
            <a:ext cx="4082400" cy="461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cimals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476500"/>
            <a:ext cx="4533900" cy="18923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11222"/>
              </p:ext>
            </p:extLst>
          </p:nvPr>
        </p:nvGraphicFramePr>
        <p:xfrm>
          <a:off x="2132013" y="5589240"/>
          <a:ext cx="49545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5" imgW="2489200" imgH="419100" progId="Equation.3">
                  <p:embed/>
                </p:oleObj>
              </mc:Choice>
              <mc:Fallback>
                <p:oleObj name="Equation" r:id="rId5" imgW="2489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2013" y="5589240"/>
                        <a:ext cx="495458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39552" y="4581128"/>
            <a:ext cx="3096344" cy="1080120"/>
            <a:chOff x="539552" y="4581128"/>
            <a:chExt cx="309634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4941168"/>
              <a:ext cx="201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κόκκινο</a:t>
              </a:r>
              <a:r>
                <a:rPr lang="el-GR" dirty="0" smtClean="0">
                  <a:latin typeface="Calibri"/>
                  <a:cs typeface="Calibri"/>
                </a:rPr>
                <a:t> τετράγωνο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5616" y="4581128"/>
              <a:ext cx="207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B5D054"/>
                  </a:solidFill>
                  <a:latin typeface="Calibri"/>
                  <a:cs typeface="Calibri"/>
                </a:rPr>
                <a:t>πράσινο </a:t>
              </a:r>
              <a:r>
                <a:rPr lang="el-GR" dirty="0" smtClean="0">
                  <a:latin typeface="Calibri"/>
                  <a:cs typeface="Calibri"/>
                </a:rPr>
                <a:t>τετράγωνο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83768" y="5229200"/>
              <a:ext cx="504056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31840" y="4869160"/>
              <a:ext cx="50405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292080" y="4437112"/>
            <a:ext cx="3528392" cy="1224136"/>
            <a:chOff x="5292080" y="4437112"/>
            <a:chExt cx="3528392" cy="1224136"/>
          </a:xfrm>
        </p:grpSpPr>
        <p:sp>
          <p:nvSpPr>
            <p:cNvPr id="8" name="TextBox 7"/>
            <p:cNvSpPr txBox="1"/>
            <p:nvPr/>
          </p:nvSpPr>
          <p:spPr>
            <a:xfrm>
              <a:off x="6084168" y="4437112"/>
              <a:ext cx="201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κόκκινο</a:t>
              </a:r>
              <a:r>
                <a:rPr lang="el-GR" dirty="0" smtClean="0">
                  <a:latin typeface="Calibri"/>
                  <a:cs typeface="Calibri"/>
                </a:rPr>
                <a:t> τετράγωνο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6216" y="4787860"/>
              <a:ext cx="207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B5D054"/>
                  </a:solidFill>
                  <a:latin typeface="Calibri"/>
                  <a:cs typeface="Calibri"/>
                </a:rPr>
                <a:t>πράσινο </a:t>
              </a:r>
              <a:r>
                <a:rPr lang="el-GR" dirty="0" smtClean="0">
                  <a:latin typeface="Calibri"/>
                  <a:cs typeface="Calibri"/>
                </a:rPr>
                <a:t>τετράγωνο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3455" y="5147900"/>
              <a:ext cx="1947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/>
                  <a:cs typeface="Calibri"/>
                </a:rPr>
                <a:t>κίτρινο</a:t>
              </a:r>
              <a:r>
                <a:rPr lang="el-GR" b="1" dirty="0" smtClean="0">
                  <a:solidFill>
                    <a:srgbClr val="B5D054"/>
                  </a:solidFill>
                  <a:latin typeface="Calibri"/>
                  <a:cs typeface="Calibri"/>
                </a:rPr>
                <a:t> </a:t>
              </a:r>
              <a:r>
                <a:rPr lang="el-GR" dirty="0" smtClean="0">
                  <a:latin typeface="Calibri"/>
                  <a:cs typeface="Calibri"/>
                </a:rPr>
                <a:t>τετράγωνο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660233" y="5445224"/>
              <a:ext cx="216023" cy="21602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012160" y="5085184"/>
              <a:ext cx="50405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292080" y="4725144"/>
              <a:ext cx="792088" cy="936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224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ισότητες</a:t>
            </a:r>
            <a:endParaRPr lang="en-US" dirty="0"/>
          </a:p>
        </p:txBody>
      </p:sp>
      <p:pic>
        <p:nvPicPr>
          <p:cNvPr id="4" name="Picture 3" descr="decimal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64904"/>
            <a:ext cx="6350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725144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Calibri"/>
                <a:cs typeface="Calibri"/>
              </a:rPr>
              <a:t>7 από τα 10 μέρη  =  70 από τα 100  =  750 από τα 1000</a:t>
            </a:r>
          </a:p>
          <a:p>
            <a:pPr algn="ctr"/>
            <a:r>
              <a:rPr lang="el-GR" sz="2200" dirty="0" smtClean="0">
                <a:latin typeface="Calibri"/>
                <a:cs typeface="Calibri"/>
              </a:rPr>
              <a:t>ή</a:t>
            </a:r>
          </a:p>
          <a:p>
            <a:pPr algn="ctr"/>
            <a:endParaRPr lang="el-GR" sz="1400" dirty="0" smtClean="0">
              <a:latin typeface="Calibri"/>
              <a:cs typeface="Calibri"/>
            </a:endParaRPr>
          </a:p>
          <a:p>
            <a:pPr algn="ctr"/>
            <a:endParaRPr lang="el-GR" sz="2200" dirty="0">
              <a:latin typeface="Calibri"/>
              <a:cs typeface="Calibri"/>
            </a:endParaRPr>
          </a:p>
          <a:p>
            <a:pPr algn="ctr"/>
            <a:endParaRPr lang="el-GR" sz="2200" dirty="0" smtClean="0">
              <a:latin typeface="Calibri"/>
              <a:cs typeface="Calibri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54292"/>
              </p:ext>
            </p:extLst>
          </p:nvPr>
        </p:nvGraphicFramePr>
        <p:xfrm>
          <a:off x="3922462" y="5602280"/>
          <a:ext cx="1945682" cy="83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4" imgW="977900" imgH="419100" progId="Equation.3">
                  <p:embed/>
                </p:oleObj>
              </mc:Choice>
              <mc:Fallback>
                <p:oleObj name="Equation" r:id="rId4" imgW="977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2462" y="5602280"/>
                        <a:ext cx="1945682" cy="83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17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στον χάρακα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44" y="2718420"/>
            <a:ext cx="7545388" cy="1790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6113940" y="-9039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βασικές έννοιες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632962"/>
              </p:ext>
            </p:extLst>
          </p:nvPr>
        </p:nvGraphicFramePr>
        <p:xfrm>
          <a:off x="1114425" y="2134964"/>
          <a:ext cx="7610475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100900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/>
                <a:cs typeface="Calibri"/>
              </a:rPr>
              <a:t>Ποιος </a:t>
            </a:r>
            <a:r>
              <a:rPr lang="el-GR" dirty="0" smtClean="0">
                <a:latin typeface="Calibri"/>
                <a:cs typeface="Calibri"/>
              </a:rPr>
              <a:t>είναι ο μικρότερος από </a:t>
            </a:r>
            <a:r>
              <a:rPr lang="el-GR" dirty="0">
                <a:latin typeface="Calibri"/>
                <a:cs typeface="Calibri"/>
              </a:rPr>
              <a:t>τους παρακάτω </a:t>
            </a:r>
            <a:r>
              <a:rPr lang="el-GR" dirty="0" smtClean="0">
                <a:latin typeface="Calibri"/>
                <a:cs typeface="Calibri"/>
              </a:rPr>
              <a:t>αριθμούς;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02021"/>
              </p:ext>
            </p:extLst>
          </p:nvPr>
        </p:nvGraphicFramePr>
        <p:xfrm>
          <a:off x="2267744" y="2780928"/>
          <a:ext cx="1512168" cy="2352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0,07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1,003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0,08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0,075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0,3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50587"/>
              </p:ext>
            </p:extLst>
          </p:nvPr>
        </p:nvGraphicFramePr>
        <p:xfrm>
          <a:off x="4572000" y="2780928"/>
          <a:ext cx="1584176" cy="2352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28,5 %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8,4 %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3,9 %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41,1</a:t>
                      </a:r>
                      <a:r>
                        <a:rPr lang="el-GR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l-GR" sz="2000" dirty="0" smtClean="0">
                          <a:latin typeface="Calibri"/>
                          <a:cs typeface="Calibri"/>
                        </a:rPr>
                        <a:t>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latin typeface="Calibri"/>
                          <a:cs typeface="Calibri"/>
                        </a:rPr>
                        <a:t>17,5 %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8913813" cy="98552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δεκαδικά </a:t>
            </a:r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κλάσματα και αναπαραστάσεις</a:t>
            </a:r>
            <a:b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</a:br>
            <a:r>
              <a:rPr lang="el-G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κυκλικοί δίσκοι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9" b="1082"/>
          <a:stretch/>
        </p:blipFill>
        <p:spPr>
          <a:xfrm>
            <a:off x="609600" y="2131200"/>
            <a:ext cx="7924800" cy="327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913813" cy="105752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δεκαδικά </a:t>
            </a:r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κλάσματα και αναπαραστάσεις</a:t>
            </a:r>
            <a:b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</a:br>
            <a:r>
              <a:rPr lang="el-GR" b="1" dirty="0" smtClean="0">
                <a:solidFill>
                  <a:srgbClr val="E076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δεκαδικά τετράγωνα (</a:t>
            </a:r>
            <a:r>
              <a:rPr lang="en-US" b="1" dirty="0" smtClean="0">
                <a:solidFill>
                  <a:srgbClr val="E076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decimal squares)</a:t>
            </a:r>
            <a:endParaRPr lang="en-US" b="1" dirty="0">
              <a:solidFill>
                <a:srgbClr val="E076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7" name="Picture 6" descr="decimal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4812"/>
            <a:ext cx="6388100" cy="1892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75656" y="4437112"/>
            <a:ext cx="6192688" cy="1384995"/>
            <a:chOff x="1475656" y="4437112"/>
            <a:chExt cx="6192688" cy="1384995"/>
          </a:xfrm>
        </p:grpSpPr>
        <p:sp>
          <p:nvSpPr>
            <p:cNvPr id="8" name="TextBox 7"/>
            <p:cNvSpPr txBox="1"/>
            <p:nvPr/>
          </p:nvSpPr>
          <p:spPr>
            <a:xfrm>
              <a:off x="1475656" y="4491697"/>
              <a:ext cx="17281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κόκκινο τετράγωνο με 7 σκιασμένα μέρη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ή 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7 σκιασμένα μέρη απο τα 10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7904" y="4437112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πράσινο τετράγωνο με 45 σκιασμένα μέρη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ή 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45 σκιασμένα μέρη απο τα 100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4437112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κίτρινο τετράγωνο με 275 σκιασμένα μέρη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ή </a:t>
              </a:r>
            </a:p>
            <a:p>
              <a:pPr algn="ctr"/>
              <a:r>
                <a:rPr lang="el-GR" sz="1400" dirty="0" smtClean="0">
                  <a:latin typeface="Calibri"/>
                  <a:cs typeface="Calibri"/>
                </a:rPr>
                <a:t>275 σκιασμένα μέρη απο τα 1000</a:t>
              </a:r>
              <a:endParaRPr lang="en-US" sz="14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πριν τις μονάδες </a:t>
            </a:r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τι;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692" b="20692"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τι δηλώνει το «κόμμα»;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32856"/>
            <a:ext cx="7305675" cy="43164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κοιτώ ό,τι κοιτά η υποδιαστολή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625" r="-21625"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σάρωση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1074738" cy="117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0"/>
                <a:cs typeface="Calibri"/>
              </a:rPr>
              <a:t>πολλά ονόματα για το ίδιο πράγμα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3" descr="σάρωση00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45643"/>
            <a:ext cx="8077200" cy="37036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2067</TotalTime>
  <Words>242</Words>
  <Application>Microsoft Macintosh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Perception</vt:lpstr>
      <vt:lpstr>Equation</vt:lpstr>
      <vt:lpstr>Δεκαδικοί Αριθμοί και Ποσοστά</vt:lpstr>
      <vt:lpstr>βασικές έννοιες</vt:lpstr>
      <vt:lpstr>Ποιος είναι ο μικρότερος από τους παρακάτω αριθμούς;</vt:lpstr>
      <vt:lpstr>δεκαδικά κλάσματα και αναπαραστάσεις κυκλικοί δίσκοι</vt:lpstr>
      <vt:lpstr>δεκαδικά κλάσματα και αναπαραστάσεις δεκαδικά τετράγωνα (decimal squares)</vt:lpstr>
      <vt:lpstr>πριν τις μονάδες τι;</vt:lpstr>
      <vt:lpstr>τι δηλώνει το «κόμμα»;</vt:lpstr>
      <vt:lpstr>κοιτώ ό,τι κοιτά η υποδιαστολή</vt:lpstr>
      <vt:lpstr>πολλά ονόματα για το ίδιο πράγμα</vt:lpstr>
      <vt:lpstr>όπως και στα κλάσματα</vt:lpstr>
      <vt:lpstr>μεταφράσεις</vt:lpstr>
      <vt:lpstr>PowerPoint Presentation</vt:lpstr>
      <vt:lpstr>ισότητες</vt:lpstr>
      <vt:lpstr>στον χάρακα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έννοια του κλάσματος</dc:title>
  <dc:creator>1</dc:creator>
  <cp:lastModifiedBy>Triandafillos Triandafillidis</cp:lastModifiedBy>
  <cp:revision>102</cp:revision>
  <dcterms:created xsi:type="dcterms:W3CDTF">2010-11-03T01:59:41Z</dcterms:created>
  <dcterms:modified xsi:type="dcterms:W3CDTF">2014-10-15T07:28:49Z</dcterms:modified>
</cp:coreProperties>
</file>