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1"/>
  </p:sldMasterIdLst>
  <p:notesMasterIdLst>
    <p:notesMasterId r:id="rId15"/>
  </p:notesMasterIdLst>
  <p:sldIdLst>
    <p:sldId id="270" r:id="rId2"/>
    <p:sldId id="275" r:id="rId3"/>
    <p:sldId id="276" r:id="rId4"/>
    <p:sldId id="278" r:id="rId5"/>
    <p:sldId id="268" r:id="rId6"/>
    <p:sldId id="271" r:id="rId7"/>
    <p:sldId id="272" r:id="rId8"/>
    <p:sldId id="273" r:id="rId9"/>
    <p:sldId id="279" r:id="rId10"/>
    <p:sldId id="274" r:id="rId11"/>
    <p:sldId id="282" r:id="rId12"/>
    <p:sldId id="280" r:id="rId13"/>
    <p:sldId id="281" r:id="rId1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05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08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C6D5A-B4BD-E04B-83E0-256AC95A68C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510D6-1CCB-5B4D-8BF6-326E2AD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πρώτη αντίληψη της έννοιας του αριθμού</a:t>
            </a:r>
          </a:p>
          <a:p>
            <a:pPr>
              <a:defRPr/>
            </a:pPr>
            <a:r>
              <a:rPr lang="el-GR" dirty="0" smtClean="0"/>
              <a:t>- αριθμοί μέχρι το 20</a:t>
            </a:r>
          </a:p>
          <a:p>
            <a:pPr>
              <a:defRPr/>
            </a:pPr>
            <a:r>
              <a:rPr lang="el-GR" dirty="0" smtClean="0"/>
              <a:t>- ποικιλία σχέσεων μεταξύ αυτών των αριθμών</a:t>
            </a:r>
          </a:p>
          <a:p>
            <a:pPr>
              <a:defRPr/>
            </a:pPr>
            <a:r>
              <a:rPr lang="el-GR" dirty="0" smtClean="0"/>
              <a:t>- σύνδεσή τους με τον πραγματικό, καθημερινό κόσμο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το ξεκίνημα των αριθμητικών εννοιών…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l-GR" dirty="0" smtClean="0">
                <a:latin typeface="Verdana" charset="0"/>
                <a:ea typeface="ＭＳ Ｐゴシック" charset="0"/>
                <a:cs typeface="ＭＳ Ｐゴシック" charset="0"/>
              </a:rPr>
              <a:t>-«ποιος έχεις τα περισσότερα;»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l-GR" dirty="0" smtClean="0">
                <a:latin typeface="Verdana" charset="0"/>
                <a:ea typeface="ＭＳ Ｐゴシック" charset="0"/>
                <a:cs typeface="ＭＳ Ｐゴシック" charset="0"/>
              </a:rPr>
              <a:t>-«έχουμε αρκετά …;»</a:t>
            </a:r>
          </a:p>
          <a:p>
            <a:pPr eaLnBrk="1" hangingPunct="1">
              <a:buFont typeface="Wingdings" charset="0"/>
              <a:buNone/>
              <a:defRPr/>
            </a:pPr>
            <a:endParaRPr lang="el-GR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l-GR" b="1" dirty="0" smtClean="0">
                <a:latin typeface="Verdana" charset="0"/>
                <a:ea typeface="ＭＳ Ｐゴシック" charset="0"/>
                <a:cs typeface="ＭＳ Ｐゴシック" charset="0"/>
              </a:rPr>
              <a:t>από παιδιά 3-4 χρόνων:</a:t>
            </a:r>
            <a:r>
              <a:rPr lang="el-GR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l-GR" dirty="0" smtClean="0">
                <a:latin typeface="Verdana" charset="0"/>
                <a:ea typeface="ＭＳ Ｐゴシック" charset="0"/>
                <a:cs typeface="ＭＳ Ｐゴシック" charset="0"/>
              </a:rPr>
              <a:t>περιμένουμε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κά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π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οι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α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κ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α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τ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α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νόηση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των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εννοιών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του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α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ριθμού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κ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α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ι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της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α</a:t>
            </a:r>
            <a:r>
              <a:rPr lang="el-GR" dirty="0" smtClean="0">
                <a:latin typeface="Verdana" charset="0"/>
                <a:ea typeface="ＭＳ Ｐゴシック" charset="0"/>
                <a:cs typeface="ＭＳ Ｐゴシック" charset="0"/>
              </a:rPr>
              <a:t>πα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ρίθμησης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endParaRPr lang="en-GB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9C2B9D46-6B43-4E49-BD57-573C859393DA}" type="slidenum">
              <a:rPr lang="el-GR" sz="1200">
                <a:latin typeface="Arial" charset="0"/>
              </a:rPr>
              <a:pPr eaLnBrk="1" hangingPunct="1"/>
              <a:t>1</a:t>
            </a:fld>
            <a:endParaRPr lang="el-G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www.ngfl-cymru.org.uk</a:t>
            </a:r>
            <a:r>
              <a:rPr lang="en-US" dirty="0" smtClean="0"/>
              <a:t>/</a:t>
            </a:r>
            <a:r>
              <a:rPr lang="en-US" dirty="0" err="1" smtClean="0"/>
              <a:t>vtc</a:t>
            </a:r>
            <a:r>
              <a:rPr lang="en-US" dirty="0" smtClean="0"/>
              <a:t>/</a:t>
            </a:r>
            <a:r>
              <a:rPr lang="en-US" dirty="0" err="1" smtClean="0"/>
              <a:t>ngfl</a:t>
            </a:r>
            <a:r>
              <a:rPr lang="en-US" dirty="0" smtClean="0"/>
              <a:t>/</a:t>
            </a:r>
            <a:r>
              <a:rPr lang="en-US" dirty="0" err="1" smtClean="0"/>
              <a:t>maths</a:t>
            </a:r>
            <a:r>
              <a:rPr lang="en-US" dirty="0" smtClean="0"/>
              <a:t>/</a:t>
            </a:r>
            <a:r>
              <a:rPr lang="en-US" dirty="0" err="1" smtClean="0"/>
              <a:t>echalk</a:t>
            </a:r>
            <a:r>
              <a:rPr lang="en-US" dirty="0" smtClean="0"/>
              <a:t>/enlargement/intro/</a:t>
            </a:r>
            <a:r>
              <a:rPr lang="en-US" dirty="0" err="1" smtClean="0"/>
              <a:t>enlargementIntro.html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510D6-1CCB-5B4D-8BF6-326E2AD71E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D541-CC1A-4F4E-902E-38AECDE23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E6D3-DA3C-B143-8C68-0B2F28CB2E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E7-BE18-DA44-BA27-FA629C713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F961-BB93-B94D-B057-AA48E73F8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1FBE-0337-9949-8932-9EBEAA7C3F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BA-FDFB-0E4F-9C2C-8567101A7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407F-1BCD-D649-9C5D-CA2CB9B9DF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A70-1D7F-3D42-AFC7-090C87758C9D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E3D-2FDD-BC4F-804D-95DD9B57B0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98F0-E12B-0E4B-A492-0C4DE26B43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6933-D01E-EE4A-AA1E-124639850D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B85E4A-1F83-A948-A3E8-6317AEB49C0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meo.com/1191731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ngfl-cymru.org.uk/vtc/ngfl/maths/echalk/enlargement/intro/enlargementIntro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7750" y="990600"/>
            <a:ext cx="7772400" cy="2006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Αναλογική συλλογιστική</a:t>
            </a:r>
            <a:endParaRPr lang="el-GR" sz="40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73463"/>
            <a:ext cx="8001000" cy="3284537"/>
          </a:xfrm>
        </p:spPr>
        <p:txBody>
          <a:bodyPr/>
          <a:lstStyle/>
          <a:p>
            <a:pPr marL="36513">
              <a:spcBef>
                <a:spcPct val="0"/>
              </a:spcBef>
              <a:defRPr/>
            </a:pPr>
            <a:r>
              <a:rPr lang="el-GR" sz="2800" b="1" dirty="0" smtClean="0">
                <a:solidFill>
                  <a:srgbClr val="79766F"/>
                </a:solidFill>
                <a:latin typeface="Calibri"/>
                <a:ea typeface="ＭＳ Ｐゴシック" charset="0"/>
                <a:cs typeface="Calibri"/>
              </a:rPr>
              <a:t>οι </a:t>
            </a:r>
            <a:r>
              <a:rPr lang="el-GR" sz="2800" b="1" dirty="0">
                <a:solidFill>
                  <a:srgbClr val="79766F"/>
                </a:solidFill>
                <a:latin typeface="Calibri"/>
                <a:ea typeface="ＭＳ Ｐゴシック" charset="0"/>
                <a:cs typeface="Calibri"/>
              </a:rPr>
              <a:t>λόγοι και οι </a:t>
            </a:r>
            <a:r>
              <a:rPr lang="el-GR" sz="2800" b="1" dirty="0" smtClean="0">
                <a:solidFill>
                  <a:srgbClr val="79766F"/>
                </a:solidFill>
                <a:latin typeface="Calibri"/>
                <a:ea typeface="ＭＳ Ｐゴシック" charset="0"/>
                <a:cs typeface="Calibri"/>
              </a:rPr>
              <a:t>αναλογίες</a:t>
            </a:r>
          </a:p>
        </p:txBody>
      </p:sp>
    </p:spTree>
    <p:extLst>
      <p:ext uri="{BB962C8B-B14F-4D97-AF65-F5344CB8AC3E}">
        <p14:creationId xmlns:p14="http://schemas.microsoft.com/office/powerpoint/2010/main" val="13719152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λόγοι εσωτερικοί και λόγοι ενδιάμεσοι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Calibri"/>
                <a:cs typeface="Calibri"/>
              </a:rPr>
              <a:t>εσωτερικός λόγος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latin typeface="Calibri"/>
                <a:cs typeface="Calibri"/>
              </a:rPr>
              <a:t>Η μια 5-άδα από τα αγαπημένα παστάκια της Μίνας κοστίζουν 8,99 ευρώ στον Γεωργόπουλο. Η μια 12-άδα από τα ίδια παστάκια όμως κοστίζει 23,40 ευρώ στον Νικολόπουλο.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dirty="0" smtClean="0">
                <a:latin typeface="Calibri"/>
                <a:cs typeface="Calibri"/>
              </a:rPr>
              <a:t>Μπορείς να βοηθήσεις τη Μίνα να διαλέξει την οικονομικότερη συσκευασία;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>
                <a:latin typeface="Calibri"/>
                <a:cs typeface="Calibri"/>
              </a:rPr>
              <a:t>ε</a:t>
            </a:r>
            <a:r>
              <a:rPr lang="el-GR" dirty="0" smtClean="0">
                <a:latin typeface="Calibri"/>
                <a:cs typeface="Calibri"/>
              </a:rPr>
              <a:t>νδιάμεσος </a:t>
            </a:r>
            <a:r>
              <a:rPr lang="el-GR" dirty="0">
                <a:latin typeface="Calibri"/>
                <a:cs typeface="Calibri"/>
              </a:rPr>
              <a:t>λόγος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Calibri"/>
                <a:cs typeface="Calibri"/>
              </a:rPr>
              <a:t>Η μια 5-άδα από τα αγαπημένα παστάκια της Μίνας κοστίζουν 8,99 ευρώ στον Γεωργόπουλο. Η μια 12-άδα από τα ίδια παστάκια όμως κοστίζει 23,40 ευρώ στον Νικολόπουλο.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dirty="0">
                <a:latin typeface="Calibri"/>
                <a:cs typeface="Calibri"/>
              </a:rPr>
              <a:t>Μπορείς να βοηθήσεις τη Μίνα να διαλέξει την οικονομικότερη συσκευασία</a:t>
            </a:r>
            <a:r>
              <a:rPr lang="el-GR" dirty="0" smtClean="0">
                <a:latin typeface="Calibri"/>
                <a:cs typeface="Calibri"/>
              </a:rPr>
              <a:t>;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74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λόγοι εσωτερικοί και λόγοι ενδιάμεσοι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9" name="Picture 8" descr="CC000545.pn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70629" cy="709578"/>
          </a:xfrm>
          <a:prstGeom prst="rect">
            <a:avLst/>
          </a:prstGeom>
        </p:spPr>
      </p:pic>
      <p:pic>
        <p:nvPicPr>
          <p:cNvPr id="10" name="Picture 9" descr="AA0263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26" y="3528556"/>
            <a:ext cx="1581542" cy="1340604"/>
          </a:xfrm>
          <a:prstGeom prst="rect">
            <a:avLst/>
          </a:prstGeom>
        </p:spPr>
      </p:pic>
      <p:pic>
        <p:nvPicPr>
          <p:cNvPr id="11" name="Picture 10" descr="CC000545.pn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60848"/>
            <a:ext cx="1565275" cy="1656184"/>
          </a:xfrm>
          <a:prstGeom prst="rect">
            <a:avLst/>
          </a:prstGeom>
        </p:spPr>
      </p:pic>
      <p:pic>
        <p:nvPicPr>
          <p:cNvPr id="13" name="Picture 12" descr="AA0263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7032"/>
            <a:ext cx="2520280" cy="2136331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209720"/>
              </p:ext>
            </p:extLst>
          </p:nvPr>
        </p:nvGraphicFramePr>
        <p:xfrm>
          <a:off x="2609850" y="2636838"/>
          <a:ext cx="27781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1701800" imgH="457200" progId="Equation.3">
                  <p:embed/>
                </p:oleObj>
              </mc:Choice>
              <mc:Fallback>
                <p:oleObj name="Equation" r:id="rId5" imgW="1701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9850" y="2636838"/>
                        <a:ext cx="2778125" cy="74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07162"/>
              </p:ext>
            </p:extLst>
          </p:nvPr>
        </p:nvGraphicFramePr>
        <p:xfrm>
          <a:off x="2849563" y="4437063"/>
          <a:ext cx="23177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7" imgW="1422400" imgH="457200" progId="Equation.3">
                  <p:embed/>
                </p:oleObj>
              </mc:Choice>
              <mc:Fallback>
                <p:oleObj name="Equation" r:id="rId7" imgW="1422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9563" y="4437063"/>
                        <a:ext cx="231775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42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If you hopped like a frog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33" r="-35533"/>
          <a:stretch>
            <a:fillRect/>
          </a:stretch>
        </p:blipFill>
        <p:spPr>
          <a:xfrm>
            <a:off x="1114425" y="1125538"/>
            <a:ext cx="7610475" cy="5543550"/>
          </a:xfrm>
        </p:spPr>
      </p:pic>
    </p:spTree>
    <p:extLst>
      <p:ext uri="{BB962C8B-B14F-4D97-AF65-F5344CB8AC3E}">
        <p14:creationId xmlns:p14="http://schemas.microsoft.com/office/powerpoint/2010/main" val="21522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libri"/>
                <a:cs typeface="Calibri"/>
                <a:hlinkClick r:id="rId2"/>
              </a:rPr>
              <a:t>OnSilverstein</a:t>
            </a:r>
            <a:r>
              <a:rPr lang="en-US" dirty="0">
                <a:latin typeface="Calibri"/>
                <a:cs typeface="Calibri"/>
                <a:hlinkClick r:id="rId2"/>
              </a:rPr>
              <a:t> (1953e </a:t>
            </a:r>
            <a:r>
              <a:rPr lang="en-US" dirty="0" smtClean="0">
                <a:latin typeface="Calibri"/>
                <a:cs typeface="Calibri"/>
                <a:hlinkClick r:id="rId2"/>
              </a:rPr>
              <a:t>Inch Tall, </a:t>
            </a:r>
            <a:r>
              <a:rPr lang="en-US" dirty="0" smtClean="0">
                <a:latin typeface="Calibri"/>
                <a:cs typeface="Calibri"/>
                <a:hlinkClick r:id="rId2"/>
              </a:rPr>
              <a:t>Silver)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6385"/>
            <a:ext cx="7610476" cy="55429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alibri"/>
                <a:cs typeface="Calibri"/>
              </a:rPr>
              <a:t>If </a:t>
            </a:r>
            <a:r>
              <a:rPr lang="en-US" sz="1800" dirty="0">
                <a:latin typeface="Calibri"/>
                <a:cs typeface="Calibri"/>
              </a:rPr>
              <a:t>you were only one inch tall, you'd ride a worm to school.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The teardrop of a crying ant would be your swimming pool.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A crumb of cake would be a feast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And last you seven days at least,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A flea would be a frightening beast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If you were one inch tall.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If you were only one inch tall, you'd walk beneath the door,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And it would take about a month to get down to the store.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A bit of fluff would be your bed,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You'd swing upon a spider's thread,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And wear a thimble on your head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If you were one inch tall.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You'd surf across the kitchen sink upon a stick of gum.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You couldn't hug your mama, you'd just have to hug her thumb.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You'd run from people's feet in fright,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To move a pen would take all night,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(This poem took fourteen years to write--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/>
                <a:cs typeface="Calibri"/>
              </a:rPr>
              <a:t>'Cause I'm just one inch tall).</a:t>
            </a:r>
          </a:p>
        </p:txBody>
      </p:sp>
    </p:spTree>
    <p:extLst>
      <p:ext uri="{BB962C8B-B14F-4D97-AF65-F5344CB8AC3E}">
        <p14:creationId xmlns:p14="http://schemas.microsoft.com/office/powerpoint/2010/main" val="134999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libri"/>
                <a:cs typeface="Calibri"/>
              </a:rPr>
              <a:t>Gâteau à  l’orange (</a:t>
            </a:r>
            <a:r>
              <a:rPr lang="el-GR" dirty="0" smtClean="0">
                <a:latin typeface="Calibri"/>
                <a:cs typeface="Calibri"/>
              </a:rPr>
              <a:t>για 8 άτομα)</a:t>
            </a:r>
            <a:endParaRPr lang="fr-FR" dirty="0">
              <a:latin typeface="Calibri"/>
              <a:cs typeface="Calibri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20757" b="-20757"/>
          <a:stretch>
            <a:fillRect/>
          </a:stretch>
        </p:blipFill>
        <p:spPr>
          <a:xfrm>
            <a:off x="5148263" y="2590800"/>
            <a:ext cx="3565525" cy="368617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039111"/>
            <a:ext cx="3960440" cy="4224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 smtClean="0">
                <a:latin typeface="Calibri"/>
                <a:cs typeface="Calibri"/>
              </a:rPr>
              <a:t>2/3 της κούπας ζάχαρη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latin typeface="Calibri"/>
                <a:cs typeface="Calibri"/>
              </a:rPr>
              <a:t>4 κρόκοι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latin typeface="Calibri"/>
                <a:cs typeface="Calibri"/>
              </a:rPr>
              <a:t>ξύσμα 1 πορτοκαλιού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latin typeface="Calibri"/>
                <a:cs typeface="Calibri"/>
              </a:rPr>
              <a:t>1/3 της κούπας χυμός πορτοκαλιού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latin typeface="Calibri"/>
                <a:cs typeface="Calibri"/>
              </a:rPr>
              <a:t>1 πρέζα αλάτι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latin typeface="Calibri"/>
                <a:cs typeface="Calibri"/>
              </a:rPr>
              <a:t>3/4 της κούπας αλεύρι πολυτελείας</a:t>
            </a:r>
          </a:p>
          <a:p>
            <a:pPr>
              <a:spcBef>
                <a:spcPts val="0"/>
              </a:spcBef>
            </a:pPr>
            <a:endParaRPr lang="el-GR" dirty="0" smtClean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l-GR" dirty="0" smtClean="0">
                <a:latin typeface="Calibri"/>
                <a:cs typeface="Calibri"/>
              </a:rPr>
              <a:t>4 ασπράδια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latin typeface="Calibri"/>
                <a:cs typeface="Calibri"/>
              </a:rPr>
              <a:t>1 πρέζα αλάτι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latin typeface="Calibri"/>
                <a:cs typeface="Calibri"/>
              </a:rPr>
              <a:t>1 κ.σ. ζάχαρη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53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Pizza by the Inch </a:t>
            </a:r>
            <a:endParaRPr lang="fr-FR" dirty="0">
              <a:latin typeface="Calibri"/>
              <a:cs typeface="Calibri"/>
            </a:endParaRPr>
          </a:p>
        </p:txBody>
      </p:sp>
      <p:pic>
        <p:nvPicPr>
          <p:cNvPr id="2" name="Content Placeholder 1" descr="Untitl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09" b="-5000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039111"/>
            <a:ext cx="3960440" cy="4224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 smtClean="0">
                <a:latin typeface="Calibri"/>
                <a:cs typeface="Calibri"/>
              </a:rPr>
              <a:t>Ένας φίλος μου αγόρασε πίτσα από το ταχυφαγείο </a:t>
            </a:r>
            <a:r>
              <a:rPr lang="en-US" dirty="0" smtClean="0">
                <a:latin typeface="Calibri"/>
                <a:cs typeface="Calibri"/>
              </a:rPr>
              <a:t>By the inch </a:t>
            </a:r>
            <a:r>
              <a:rPr lang="el-GR" dirty="0" smtClean="0">
                <a:latin typeface="Calibri"/>
                <a:cs typeface="Calibri"/>
              </a:rPr>
              <a:t>που πουλάει πίτσα με την ίντσα και πλήρωσε 6 ευρώ. 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latin typeface="Calibri"/>
                <a:cs typeface="Calibri"/>
              </a:rPr>
              <a:t>Τις προάλλες ένας άλλος φίλος μου αγόρασε από το ίδιο ταχυφαγείο ένα κομμάτι πίτσα που ήταν 6 ίντσες και είχε πληρώσει 4 ευρώ. 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latin typeface="Calibri"/>
                <a:cs typeface="Calibri"/>
              </a:rPr>
              <a:t>Πόσες παλάμες είναι η πίτσα που αγόρασαν οι δυο φίλοι;</a:t>
            </a:r>
          </a:p>
          <a:p>
            <a:pPr>
              <a:spcBef>
                <a:spcPts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5580528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Address: 	4555 </a:t>
            </a:r>
            <a:r>
              <a:rPr lang="en-US" sz="1600" dirty="0">
                <a:latin typeface="Calibri"/>
                <a:cs typeface="Calibri"/>
              </a:rPr>
              <a:t>Ft. Apache Road</a:t>
            </a:r>
          </a:p>
          <a:p>
            <a:r>
              <a:rPr lang="en-US" sz="1600" dirty="0" smtClean="0">
                <a:latin typeface="Calibri"/>
                <a:cs typeface="Calibri"/>
              </a:rPr>
              <a:t>	Las </a:t>
            </a:r>
            <a:r>
              <a:rPr lang="en-US" sz="1600" dirty="0">
                <a:latin typeface="Calibri"/>
                <a:cs typeface="Calibri"/>
              </a:rPr>
              <a:t>Vegas, NV 89147</a:t>
            </a:r>
          </a:p>
        </p:txBody>
      </p:sp>
    </p:spTree>
    <p:extLst>
      <p:ext uri="{BB962C8B-B14F-4D97-AF65-F5344CB8AC3E}">
        <p14:creationId xmlns:p14="http://schemas.microsoft.com/office/powerpoint/2010/main" val="169955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μεγέθυνση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dirty="0" smtClean="0">
              <a:latin typeface="Wingdings"/>
              <a:ea typeface="Wingdings"/>
              <a:cs typeface="Wingdings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Wingdings"/>
                <a:ea typeface="Wingdings"/>
                <a:cs typeface="Wingdings"/>
                <a:hlinkClick r:id="rId3"/>
              </a:rPr>
              <a:t>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201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γ</a:t>
            </a:r>
            <a: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ια ποιες σχέσεις μιλάμε;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l-GR" dirty="0">
                <a:latin typeface="Calibri"/>
                <a:cs typeface="Calibri"/>
              </a:rPr>
              <a:t>π</a:t>
            </a:r>
            <a:r>
              <a:rPr lang="el-GR" dirty="0" smtClean="0">
                <a:latin typeface="Calibri"/>
                <a:cs typeface="Calibri"/>
              </a:rPr>
              <a:t>ολλαπλασιαστικές σχέσεις</a:t>
            </a:r>
            <a:endParaRPr lang="el-GR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vs.</a:t>
            </a:r>
            <a:endParaRPr lang="el-GR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l-GR" dirty="0">
                <a:latin typeface="Calibri"/>
                <a:cs typeface="Calibri"/>
              </a:rPr>
              <a:t>α</a:t>
            </a:r>
            <a:r>
              <a:rPr lang="el-GR" dirty="0" smtClean="0">
                <a:latin typeface="Calibri"/>
                <a:cs typeface="Calibri"/>
              </a:rPr>
              <a:t>θροιστικές (αριθμητικές) σχέσεις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λόγος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l-GR" dirty="0" smtClean="0">
                <a:latin typeface="Calibri"/>
                <a:cs typeface="Calibri"/>
              </a:rPr>
              <a:t>ως πολλαπλασιαστική σύγκριση μεταξύ δύο ποσοτήτων</a:t>
            </a:r>
          </a:p>
        </p:txBody>
      </p:sp>
    </p:spTree>
    <p:extLst>
      <p:ext uri="{BB962C8B-B14F-4D97-AF65-F5344CB8AC3E}">
        <p14:creationId xmlns:p14="http://schemas.microsoft.com/office/powerpoint/2010/main" val="90574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αναλογία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l-GR" dirty="0">
                <a:latin typeface="Calibri"/>
                <a:cs typeface="Calibri"/>
              </a:rPr>
              <a:t>ως </a:t>
            </a:r>
            <a:r>
              <a:rPr lang="el-GR" dirty="0" smtClean="0">
                <a:latin typeface="Calibri"/>
                <a:cs typeface="Calibri"/>
              </a:rPr>
              <a:t>ισότητα μεταξύ δύο πολλαπλασιαστικών σχέσεων</a:t>
            </a:r>
            <a:endParaRPr lang="el-G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74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πολλαπλασιασμός χιαστί ή διαισθητικές μέθοδοι επίλυσης αναλογιών;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l-GR" dirty="0" smtClean="0">
                <a:latin typeface="Calibri"/>
                <a:cs typeface="Calibri"/>
              </a:rPr>
              <a:t>Αν τα 3 μαθητικά εισιτήρια στο μετρό της Αθήνας κοστίζουν 2,40 ευρώ, πόσο θα κοστίσουν τα 10 εισιτήρια;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l-GR" dirty="0" smtClean="0">
                <a:latin typeface="Calibri"/>
                <a:cs typeface="Calibri"/>
              </a:rPr>
              <a:t>Σε ένα κατάστημα με σιδηρικά ο Μένιος αγόρασε 4 ειδικές βίδες για να τοποθετήσει στον τοίχο μια αφίσα και πλήρωσε 3,75 ευρώ. Αν θελήσει να τοποθετήσει 3 ακόμη αφίσες, πόσο θα του κοστίσουν οι ειδικές βίδες που θα χρειαστεί να αγοράσει;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4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πολλαπλασιασμός χιαστί ή διαισθητικές μέθοδοι επίλυσης αναλογιών;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i="1" dirty="0">
                <a:latin typeface="Calibri"/>
                <a:cs typeface="Calibri"/>
              </a:rPr>
              <a:t>α</a:t>
            </a:r>
            <a:r>
              <a:rPr lang="el-GR" i="1" dirty="0" smtClean="0">
                <a:latin typeface="Calibri"/>
                <a:cs typeface="Calibri"/>
              </a:rPr>
              <a:t>ναγωγή στη μονάδα</a:t>
            </a:r>
            <a:endParaRPr lang="en-US" i="1" dirty="0">
              <a:latin typeface="Calibri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l-GR" dirty="0" smtClean="0">
                <a:latin typeface="Calibri"/>
                <a:cs typeface="Calibri"/>
              </a:rPr>
              <a:t>διαιρώ την τιμή των 3 εισιτηρίων με το 3:</a:t>
            </a:r>
          </a:p>
          <a:p>
            <a:pPr marL="0" indent="0">
              <a:spcBef>
                <a:spcPts val="200"/>
              </a:spcBef>
              <a:spcAft>
                <a:spcPts val="1800"/>
              </a:spcAft>
              <a:buNone/>
            </a:pPr>
            <a:r>
              <a:rPr lang="el-GR" dirty="0" smtClean="0">
                <a:latin typeface="Calibri"/>
                <a:cs typeface="Calibri"/>
              </a:rPr>
              <a:t>2,40 ÷ 3 = 0,80 ευρώ</a:t>
            </a:r>
          </a:p>
          <a:p>
            <a:pPr marL="0" indent="0">
              <a:spcBef>
                <a:spcPts val="200"/>
              </a:spcBef>
              <a:spcAft>
                <a:spcPts val="1800"/>
              </a:spcAft>
              <a:buNone/>
            </a:pPr>
            <a:r>
              <a:rPr lang="el-GR" dirty="0" smtClean="0">
                <a:latin typeface="Calibri"/>
                <a:cs typeface="Calibri"/>
              </a:rPr>
              <a:t>Επομένως τα 10 θα κοστίσουν: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dirty="0" smtClean="0">
                <a:latin typeface="Calibri"/>
                <a:cs typeface="Calibri"/>
              </a:rPr>
              <a:t>10 × 0,80 = 8 ευρώ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i="1" dirty="0">
                <a:latin typeface="Calibri"/>
                <a:cs typeface="Calibri"/>
              </a:rPr>
              <a:t>π</a:t>
            </a:r>
            <a:r>
              <a:rPr lang="el-GR" i="1" dirty="0" smtClean="0">
                <a:latin typeface="Calibri"/>
                <a:cs typeface="Calibri"/>
              </a:rPr>
              <a:t>αράγοντας αλλαγής</a:t>
            </a:r>
            <a:endParaRPr lang="en-US" i="1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8"/>
            <a:ext cx="3566160" cy="33874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l-GR" dirty="0" smtClean="0">
                <a:latin typeface="Calibri"/>
                <a:cs typeface="Calibri"/>
              </a:rPr>
              <a:t>για τις 3 αφίσες θα χρειαστεί 12 βίδες</a:t>
            </a:r>
          </a:p>
          <a:p>
            <a:pPr marL="0" indent="0">
              <a:buNone/>
            </a:pPr>
            <a:r>
              <a:rPr lang="el-GR" dirty="0" smtClean="0">
                <a:latin typeface="Calibri"/>
                <a:cs typeface="Calibri"/>
              </a:rPr>
              <a:t>οι 12 βίδες είναι 3 φορές περισσότερες από τις 4 βίδες</a:t>
            </a:r>
          </a:p>
          <a:p>
            <a:pPr marL="0" indent="0">
              <a:buNone/>
            </a:pPr>
            <a:r>
              <a:rPr lang="el-GR" dirty="0" smtClean="0">
                <a:latin typeface="Calibri"/>
                <a:cs typeface="Calibri"/>
              </a:rPr>
              <a:t>άρα θα κοστίσουν και 3 φορές περισσότερα χρήματα:</a:t>
            </a:r>
          </a:p>
          <a:p>
            <a:pPr marL="0" indent="0">
              <a:buNone/>
            </a:pPr>
            <a:r>
              <a:rPr lang="el-GR" dirty="0" smtClean="0">
                <a:latin typeface="Calibri"/>
                <a:cs typeface="Calibri"/>
              </a:rPr>
              <a:t>3 × 3,75 = 11,25 ευρώ</a:t>
            </a:r>
          </a:p>
        </p:txBody>
      </p:sp>
    </p:spTree>
    <p:extLst>
      <p:ext uri="{BB962C8B-B14F-4D97-AF65-F5344CB8AC3E}">
        <p14:creationId xmlns:p14="http://schemas.microsoft.com/office/powerpoint/2010/main" val="318653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1382</TotalTime>
  <Words>673</Words>
  <Application>Microsoft Macintosh PowerPoint</Application>
  <PresentationFormat>On-screen Show (4:3)</PresentationFormat>
  <Paragraphs>95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Perception</vt:lpstr>
      <vt:lpstr>Equation</vt:lpstr>
      <vt:lpstr>Αναλογική συλλογιστική</vt:lpstr>
      <vt:lpstr>Gâteau à  l’orange (για 8 άτομα)</vt:lpstr>
      <vt:lpstr>Pizza by the Inch </vt:lpstr>
      <vt:lpstr>μεγέθυνση</vt:lpstr>
      <vt:lpstr>για ποιες σχέσεις μιλάμε;</vt:lpstr>
      <vt:lpstr>λόγος</vt:lpstr>
      <vt:lpstr>αναλογία</vt:lpstr>
      <vt:lpstr>πολλαπλασιασμός χιαστί ή διαισθητικές μέθοδοι επίλυσης αναλογιών;</vt:lpstr>
      <vt:lpstr>πολλαπλασιασμός χιαστί ή διαισθητικές μέθοδοι επίλυσης αναλογιών;</vt:lpstr>
      <vt:lpstr>λόγοι εσωτερικοί και λόγοι ενδιάμεσοι</vt:lpstr>
      <vt:lpstr>λόγοι εσωτερικοί και λόγοι ενδιάμεσοι</vt:lpstr>
      <vt:lpstr>If you hopped like a frog</vt:lpstr>
      <vt:lpstr>OnSilverstein (1953e Inch Tall, Silver)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έννοια του κλάσματος</dc:title>
  <dc:creator>1</dc:creator>
  <cp:lastModifiedBy>Triandafillos Triandafillidis</cp:lastModifiedBy>
  <cp:revision>154</cp:revision>
  <dcterms:created xsi:type="dcterms:W3CDTF">2010-11-03T01:59:41Z</dcterms:created>
  <dcterms:modified xsi:type="dcterms:W3CDTF">2014-11-05T07:15:37Z</dcterms:modified>
</cp:coreProperties>
</file>