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6"/>
  </p:notesMasterIdLst>
  <p:sldIdLst>
    <p:sldId id="323" r:id="rId2"/>
    <p:sldId id="265" r:id="rId3"/>
    <p:sldId id="257" r:id="rId4"/>
    <p:sldId id="266" r:id="rId5"/>
    <p:sldId id="267" r:id="rId6"/>
    <p:sldId id="256" r:id="rId7"/>
    <p:sldId id="261" r:id="rId8"/>
    <p:sldId id="258" r:id="rId9"/>
    <p:sldId id="322" r:id="rId10"/>
    <p:sldId id="262" r:id="rId11"/>
    <p:sldId id="268" r:id="rId12"/>
    <p:sldId id="269" r:id="rId13"/>
    <p:sldId id="271" r:id="rId14"/>
    <p:sldId id="272" r:id="rId15"/>
    <p:sldId id="270" r:id="rId16"/>
    <p:sldId id="259" r:id="rId17"/>
    <p:sldId id="263" r:id="rId18"/>
    <p:sldId id="264" r:id="rId19"/>
    <p:sldId id="274"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4"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8" r:id="rId62"/>
    <p:sldId id="319" r:id="rId63"/>
    <p:sldId id="320" r:id="rId64"/>
    <p:sldId id="321"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93357" autoAdjust="0"/>
  </p:normalViewPr>
  <p:slideViewPr>
    <p:cSldViewPr snapToGrid="0">
      <p:cViewPr varScale="1">
        <p:scale>
          <a:sx n="105" d="100"/>
          <a:sy n="105" d="100"/>
        </p:scale>
        <p:origin x="2178" y="102"/>
      </p:cViewPr>
      <p:guideLst/>
    </p:cSldViewPr>
  </p:slideViewPr>
  <p:outlineViewPr>
    <p:cViewPr>
      <p:scale>
        <a:sx n="33" d="100"/>
        <a:sy n="33" d="100"/>
      </p:scale>
      <p:origin x="0" y="-3344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9F12-9798-4483-958B-6BCCEA6E9395}" type="datetimeFigureOut">
              <a:rPr lang="el-GR" smtClean="0"/>
              <a:t>25/6/2015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322E5-5BD9-4DD2-B1DF-0B4248B5F4D9}" type="slidenum">
              <a:rPr lang="el-GR" smtClean="0"/>
              <a:t>‹#›</a:t>
            </a:fld>
            <a:endParaRPr lang="el-GR"/>
          </a:p>
        </p:txBody>
      </p:sp>
    </p:spTree>
    <p:extLst>
      <p:ext uri="{BB962C8B-B14F-4D97-AF65-F5344CB8AC3E}">
        <p14:creationId xmlns:p14="http://schemas.microsoft.com/office/powerpoint/2010/main" val="256907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solidFill>
                <a:srgbClr val="FF0000"/>
              </a:solidFill>
            </a:endParaRPr>
          </a:p>
        </p:txBody>
      </p:sp>
      <p:sp>
        <p:nvSpPr>
          <p:cNvPr id="41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63E3A-BAAF-447A-9850-E2099A0CB31E}" type="slidenum">
              <a:rPr lang="el-GR" altLang="el-GR" smtClean="0"/>
              <a:pPr/>
              <a:t>1</a:t>
            </a:fld>
            <a:endParaRPr lang="el-GR" altLang="el-GR" smtClean="0"/>
          </a:p>
        </p:txBody>
      </p:sp>
    </p:spTree>
    <p:extLst>
      <p:ext uri="{BB962C8B-B14F-4D97-AF65-F5344CB8AC3E}">
        <p14:creationId xmlns:p14="http://schemas.microsoft.com/office/powerpoint/2010/main" val="415654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1494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58205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02609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95039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96691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52096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14869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fld id="{A1BE3AB4-8B22-4ACA-9BAF-681AED5385EB}" type="datetimeFigureOut">
              <a:rPr lang="el-GR" smtClean="0"/>
              <a:t>25/6/2015</a:t>
            </a:fld>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90538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1.2: Κίνηση</a:t>
            </a:r>
            <a:endParaRPr lang="el-GR" sz="1200" b="0" dirty="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218922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110221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94448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8" name="4 - Θέση υποσέλιδου"/>
          <p:cNvSpPr>
            <a:spLocks noGrp="1"/>
          </p:cNvSpPr>
          <p:nvPr>
            <p:ph type="ftr" sz="quarter" idx="11"/>
          </p:nvPr>
        </p:nvSpPr>
        <p:spPr/>
        <p:txBody>
          <a:bodyPr/>
          <a:lstStyle>
            <a:lvl1pPr>
              <a:defRPr/>
            </a:lvl1pPr>
          </a:lstStyle>
          <a:p>
            <a:endParaRPr lang="el-GR"/>
          </a:p>
        </p:txBody>
      </p:sp>
      <p:sp>
        <p:nvSpPr>
          <p:cNvPr id="9"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59790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4" name="4 - Θέση υποσέλιδου"/>
          <p:cNvSpPr>
            <a:spLocks noGrp="1"/>
          </p:cNvSpPr>
          <p:nvPr>
            <p:ph type="ftr" sz="quarter" idx="11"/>
          </p:nvPr>
        </p:nvSpPr>
        <p:spPr/>
        <p:txBody>
          <a:bodyPr/>
          <a:lstStyle>
            <a:lvl1pPr>
              <a:defRPr/>
            </a:lvl1pPr>
          </a:lstStyle>
          <a:p>
            <a:endParaRPr lang="el-GR"/>
          </a:p>
        </p:txBody>
      </p:sp>
      <p:sp>
        <p:nvSpPr>
          <p:cNvPr id="5"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33620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3" name="4 - Θέση υποσέλιδου"/>
          <p:cNvSpPr>
            <a:spLocks noGrp="1"/>
          </p:cNvSpPr>
          <p:nvPr>
            <p:ph type="ftr" sz="quarter" idx="11"/>
          </p:nvPr>
        </p:nvSpPr>
        <p:spPr/>
        <p:txBody>
          <a:bodyPr/>
          <a:lstStyle>
            <a:lvl1pPr>
              <a:defRPr/>
            </a:lvl1pPr>
          </a:lstStyle>
          <a:p>
            <a:endParaRPr lang="el-GR"/>
          </a:p>
        </p:txBody>
      </p:sp>
      <p:sp>
        <p:nvSpPr>
          <p:cNvPr id="4"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1845508833"/>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09662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A1BE3AB4-8B22-4ACA-9BAF-681AED5385EB}"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129268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A1BE3AB4-8B22-4ACA-9BAF-681AED5385EB}" type="datetimeFigureOut">
              <a:rPr lang="el-GR" smtClean="0"/>
              <a:t>25/6/2015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2E33EBE-167D-447B-803F-00D7875A6F91}" type="slidenum">
              <a:rPr lang="el-GR" smtClean="0"/>
              <a:t>‹#›</a:t>
            </a:fld>
            <a:endParaRPr lang="el-GR"/>
          </a:p>
        </p:txBody>
      </p:sp>
    </p:spTree>
    <p:extLst>
      <p:ext uri="{BB962C8B-B14F-4D97-AF65-F5344CB8AC3E}">
        <p14:creationId xmlns:p14="http://schemas.microsoft.com/office/powerpoint/2010/main" val="36696912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4" descr="Λογότυπο Πανεπιστήμιο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103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Τίτλος 1"/>
          <p:cNvSpPr>
            <a:spLocks noGrp="1"/>
          </p:cNvSpPr>
          <p:nvPr>
            <p:ph type="ctrTitle"/>
          </p:nvPr>
        </p:nvSpPr>
        <p:spPr>
          <a:xfrm>
            <a:off x="679450" y="1484313"/>
            <a:ext cx="7772400" cy="1470025"/>
          </a:xfrm>
        </p:spPr>
        <p:txBody>
          <a:bodyPr/>
          <a:lstStyle/>
          <a:p>
            <a:r>
              <a:rPr lang="el-GR" altLang="el-GR" dirty="0">
                <a:solidFill>
                  <a:srgbClr val="5075BC"/>
                </a:solidFill>
              </a:rPr>
              <a:t>Κινητικά προβλήματα Πολλαπλές αναπηρίες</a:t>
            </a:r>
            <a:endParaRPr lang="el-GR" altLang="el-GR" dirty="0" smtClean="0">
              <a:solidFill>
                <a:srgbClr val="5075BC"/>
              </a:solidFill>
            </a:endParaRPr>
          </a:p>
        </p:txBody>
      </p:sp>
      <p:sp>
        <p:nvSpPr>
          <p:cNvPr id="3" name="Υπότιτλος 2"/>
          <p:cNvSpPr>
            <a:spLocks noGrp="1"/>
          </p:cNvSpPr>
          <p:nvPr>
            <p:ph type="subTitle" idx="1"/>
          </p:nvPr>
        </p:nvSpPr>
        <p:spPr>
          <a:xfrm>
            <a:off x="323850" y="3384550"/>
            <a:ext cx="8135938" cy="2781300"/>
          </a:xfrm>
        </p:spPr>
        <p:txBody>
          <a:bodyPr>
            <a:noAutofit/>
          </a:bodyPr>
          <a:lstStyle/>
          <a:p>
            <a:pPr>
              <a:defRPr/>
            </a:pPr>
            <a:r>
              <a:rPr lang="el-GR" sz="2800" b="1" dirty="0">
                <a:solidFill>
                  <a:schemeClr val="tx1"/>
                </a:solidFill>
                <a:latin typeface="+mj-lt"/>
                <a:ea typeface="+mj-ea"/>
                <a:cs typeface="+mj-cs"/>
              </a:rPr>
              <a:t>Ενότητα </a:t>
            </a:r>
            <a:r>
              <a:rPr lang="el-GR" sz="2800" b="1" dirty="0" smtClean="0">
                <a:solidFill>
                  <a:schemeClr val="tx1"/>
                </a:solidFill>
                <a:latin typeface="+mj-lt"/>
                <a:ea typeface="+mj-ea"/>
                <a:cs typeface="+mj-cs"/>
              </a:rPr>
              <a:t>1</a:t>
            </a:r>
            <a:r>
              <a:rPr lang="en-US" sz="2800" b="1" dirty="0" smtClean="0">
                <a:solidFill>
                  <a:schemeClr val="tx1"/>
                </a:solidFill>
                <a:latin typeface="+mj-lt"/>
                <a:ea typeface="+mj-ea"/>
                <a:cs typeface="+mj-cs"/>
              </a:rPr>
              <a:t>.</a:t>
            </a:r>
            <a:r>
              <a:rPr lang="el-GR" sz="2800" b="1" smtClean="0">
                <a:solidFill>
                  <a:schemeClr val="tx1"/>
                </a:solidFill>
                <a:latin typeface="+mj-lt"/>
                <a:ea typeface="+mj-ea"/>
                <a:cs typeface="+mj-cs"/>
              </a:rPr>
              <a:t>3</a:t>
            </a:r>
            <a:r>
              <a:rPr lang="en-US" sz="2800" b="1" smtClean="0">
                <a:solidFill>
                  <a:schemeClr val="tx1"/>
                </a:solidFill>
                <a:latin typeface="+mj-lt"/>
                <a:ea typeface="+mj-ea"/>
                <a:cs typeface="+mj-cs"/>
              </a:rPr>
              <a:t> </a:t>
            </a:r>
            <a:endParaRPr lang="en-US" sz="2800" b="1" dirty="0" smtClean="0">
              <a:solidFill>
                <a:schemeClr val="tx1"/>
              </a:solidFill>
              <a:latin typeface="+mj-lt"/>
              <a:ea typeface="+mj-ea"/>
              <a:cs typeface="+mj-cs"/>
            </a:endParaRPr>
          </a:p>
          <a:p>
            <a:pPr>
              <a:defRPr/>
            </a:pPr>
            <a:r>
              <a:rPr lang="el-GR" sz="2800" b="1" dirty="0" smtClean="0">
                <a:solidFill>
                  <a:srgbClr val="0070C0"/>
                </a:solidFill>
              </a:rPr>
              <a:t>Κίνηση</a:t>
            </a:r>
            <a:endParaRPr lang="en-US" sz="2800" b="1" dirty="0" smtClean="0">
              <a:solidFill>
                <a:srgbClr val="0070C0"/>
              </a:solidFill>
            </a:endParaRPr>
          </a:p>
          <a:p>
            <a:pPr>
              <a:defRPr/>
            </a:pPr>
            <a:endParaRPr lang="en-US" sz="2800" dirty="0" smtClean="0"/>
          </a:p>
          <a:p>
            <a:pPr>
              <a:defRPr/>
            </a:pPr>
            <a:r>
              <a:rPr lang="el-GR" sz="2400" dirty="0" smtClean="0"/>
              <a:t>Ι. </a:t>
            </a:r>
            <a:r>
              <a:rPr lang="el-GR" sz="2400" dirty="0" err="1" smtClean="0"/>
              <a:t>Νησιώτου</a:t>
            </a:r>
            <a:r>
              <a:rPr lang="el-GR" sz="2400" dirty="0" smtClean="0"/>
              <a:t> - Μαντέλου</a:t>
            </a:r>
            <a:endParaRPr lang="el-GR" sz="2400" dirty="0"/>
          </a:p>
          <a:p>
            <a:pPr>
              <a:defRPr/>
            </a:pPr>
            <a:r>
              <a:rPr lang="el-GR" sz="2400" dirty="0" smtClean="0"/>
              <a:t>Σχολή </a:t>
            </a:r>
            <a:r>
              <a:rPr lang="el-GR" sz="2400" dirty="0"/>
              <a:t>Ανθρωπιστικών και Κοινωνικών </a:t>
            </a:r>
            <a:r>
              <a:rPr lang="el-GR" sz="2400" dirty="0" smtClean="0"/>
              <a:t>Επιστημών  Παιδαγωγικό Τμήμα Ειδικής Αγωγής</a:t>
            </a:r>
            <a:endParaRPr lang="en-US" sz="2400" dirty="0" smtClean="0"/>
          </a:p>
          <a:p>
            <a:pPr>
              <a:defRPr/>
            </a:pPr>
            <a:endParaRPr lang="el-GR" sz="2800" dirty="0" smtClean="0"/>
          </a:p>
        </p:txBody>
      </p:sp>
    </p:spTree>
    <p:extLst>
      <p:ext uri="{BB962C8B-B14F-4D97-AF65-F5344CB8AC3E}">
        <p14:creationId xmlns:p14="http://schemas.microsoft.com/office/powerpoint/2010/main" val="47860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83889" y="413620"/>
            <a:ext cx="8132630" cy="5509200"/>
          </a:xfrm>
          <a:prstGeom prst="rect">
            <a:avLst/>
          </a:prstGeom>
        </p:spPr>
        <p:txBody>
          <a:bodyPr wrap="square">
            <a:spAutoFit/>
          </a:bodyPr>
          <a:lstStyle/>
          <a:p>
            <a:r>
              <a:rPr lang="el-GR" sz="3200" dirty="0">
                <a:solidFill>
                  <a:srgbClr val="000000"/>
                </a:solidFill>
                <a:ea typeface="Times New Roman" panose="02020603050405020304" pitchFamily="18" charset="0"/>
                <a:cs typeface="ComicSansMS"/>
              </a:rPr>
              <a:t>Οι νευρικές «οδοί» που  πορεύονται  από το </a:t>
            </a:r>
            <a:r>
              <a:rPr lang="el-GR" sz="3200" dirty="0">
                <a:ea typeface="Times New Roman" panose="02020603050405020304" pitchFamily="18" charset="0"/>
                <a:cs typeface="ComicSansMS"/>
              </a:rPr>
              <a:t>φλοιό προς τους μυς, </a:t>
            </a:r>
            <a:r>
              <a:rPr lang="el-GR" sz="3200" dirty="0">
                <a:solidFill>
                  <a:srgbClr val="000000"/>
                </a:solidFill>
                <a:ea typeface="Times New Roman" panose="02020603050405020304" pitchFamily="18" charset="0"/>
                <a:cs typeface="ComicSansMS"/>
              </a:rPr>
              <a:t>καθώς και εκείνοι που από τους αισθητηριακούς υποδοχείς της περιφέρειας (πχ δέρμα) οδεύουν προς το φλοιό, </a:t>
            </a:r>
            <a:r>
              <a:rPr lang="el-GR" sz="3200" dirty="0">
                <a:ea typeface="Times New Roman" panose="02020603050405020304" pitchFamily="18" charset="0"/>
                <a:cs typeface="ComicSansMS"/>
              </a:rPr>
              <a:t>διασταυρώνονται από τη μία πλευρά στην άλλη. </a:t>
            </a:r>
            <a:endParaRPr lang="en-US" sz="3200" dirty="0" smtClean="0">
              <a:ea typeface="Times New Roman" panose="02020603050405020304" pitchFamily="18" charset="0"/>
              <a:cs typeface="ComicSansMS"/>
            </a:endParaRPr>
          </a:p>
          <a:p>
            <a:r>
              <a:rPr lang="el-GR" sz="3200" dirty="0" smtClean="0">
                <a:ea typeface="Times New Roman" panose="02020603050405020304" pitchFamily="18" charset="0"/>
                <a:cs typeface="ComicSansMS"/>
              </a:rPr>
              <a:t>Έτσι</a:t>
            </a:r>
            <a:r>
              <a:rPr lang="el-GR" sz="3200" dirty="0">
                <a:ea typeface="Times New Roman" panose="02020603050405020304" pitchFamily="18" charset="0"/>
                <a:cs typeface="ComicSansMS"/>
              </a:rPr>
              <a:t>, οι κινήσεις της δεξιάς πλευράς του σώματος ελέγχονται από το αριστερό ημισφαίριο (και αντίστροφα). Ομοίως, το αριστερό μισό του σώματος στέλνει αισθητικά σήματα στο δεξί ημισφαίριο.</a:t>
            </a:r>
            <a:endParaRPr lang="el-GR" sz="3200" dirty="0">
              <a:ea typeface="Times New Roman" panose="02020603050405020304" pitchFamily="18" charset="0"/>
            </a:endParaRPr>
          </a:p>
        </p:txBody>
      </p:sp>
    </p:spTree>
    <p:extLst>
      <p:ext uri="{BB962C8B-B14F-4D97-AF65-F5344CB8AC3E}">
        <p14:creationId xmlns:p14="http://schemas.microsoft.com/office/powerpoint/2010/main" val="420015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87158"/>
            <a:ext cx="8229600" cy="1062752"/>
          </a:xfrm>
        </p:spPr>
        <p:txBody>
          <a:bodyPr>
            <a:normAutofit fontScale="90000"/>
          </a:bodyPr>
          <a:lstStyle/>
          <a:p>
            <a:r>
              <a:rPr lang="el-GR" b="1" dirty="0"/>
              <a:t>Κινητική </a:t>
            </a:r>
            <a:r>
              <a:rPr lang="el-GR" b="1" dirty="0" smtClean="0"/>
              <a:t>ανάπτυξη</a:t>
            </a:r>
            <a:br>
              <a:rPr lang="el-GR" b="1" dirty="0" smtClean="0"/>
            </a:br>
            <a:r>
              <a:rPr lang="el-GR" b="1" dirty="0" smtClean="0"/>
              <a:t>Αδρή </a:t>
            </a:r>
            <a:r>
              <a:rPr lang="el-GR" b="1" dirty="0"/>
              <a:t>και λεπτή </a:t>
            </a:r>
            <a:r>
              <a:rPr lang="el-GR" b="1" dirty="0" smtClean="0"/>
              <a:t>κινητικότητα</a:t>
            </a:r>
            <a:endParaRPr lang="el-GR" dirty="0"/>
          </a:p>
        </p:txBody>
      </p:sp>
      <p:sp>
        <p:nvSpPr>
          <p:cNvPr id="3" name="Θέση περιεχομένου 2"/>
          <p:cNvSpPr>
            <a:spLocks noGrp="1"/>
          </p:cNvSpPr>
          <p:nvPr>
            <p:ph idx="1"/>
          </p:nvPr>
        </p:nvSpPr>
        <p:spPr>
          <a:xfrm>
            <a:off x="457200" y="2027682"/>
            <a:ext cx="8229600" cy="3230118"/>
          </a:xfrm>
        </p:spPr>
        <p:txBody>
          <a:bodyPr/>
          <a:lstStyle/>
          <a:p>
            <a:pPr marL="0" indent="0">
              <a:buNone/>
            </a:pPr>
            <a:r>
              <a:rPr lang="el-GR" b="1" dirty="0" smtClean="0"/>
              <a:t>Νευρολογία </a:t>
            </a:r>
            <a:r>
              <a:rPr lang="el-GR" b="1" dirty="0"/>
              <a:t>της Κίνησης</a:t>
            </a:r>
            <a:endParaRPr lang="el-GR" dirty="0"/>
          </a:p>
          <a:p>
            <a:pPr marL="0" indent="0">
              <a:buNone/>
            </a:pPr>
            <a:r>
              <a:rPr lang="el-GR" dirty="0" smtClean="0"/>
              <a:t>Για </a:t>
            </a:r>
            <a:r>
              <a:rPr lang="el-GR" dirty="0"/>
              <a:t>την εκτέλεση των κινήσεων συνεργάζονται  το </a:t>
            </a:r>
            <a:r>
              <a:rPr lang="el-GR" b="1" dirty="0"/>
              <a:t>πυραμιδικό</a:t>
            </a:r>
            <a:r>
              <a:rPr lang="el-GR" dirty="0"/>
              <a:t> κινητικό σύστημα, το </a:t>
            </a:r>
            <a:r>
              <a:rPr lang="el-GR" b="1" dirty="0" err="1"/>
              <a:t>εξωπυραμιδικό</a:t>
            </a:r>
            <a:r>
              <a:rPr lang="el-GR" dirty="0"/>
              <a:t> κινητικό σύστημα και η </a:t>
            </a:r>
            <a:r>
              <a:rPr lang="el-GR" b="1" dirty="0"/>
              <a:t>παρεγκεφαλίδα</a:t>
            </a:r>
            <a:endParaRPr lang="el-GR" dirty="0"/>
          </a:p>
        </p:txBody>
      </p:sp>
    </p:spTree>
    <p:extLst>
      <p:ext uri="{BB962C8B-B14F-4D97-AF65-F5344CB8AC3E}">
        <p14:creationId xmlns:p14="http://schemas.microsoft.com/office/powerpoint/2010/main" val="248803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316418"/>
          </a:xfrm>
        </p:spPr>
        <p:txBody>
          <a:bodyPr/>
          <a:lstStyle/>
          <a:p>
            <a:r>
              <a:rPr lang="el-GR" dirty="0" smtClean="0"/>
              <a:t>Πυραμιδικό- </a:t>
            </a:r>
            <a:r>
              <a:rPr lang="el-GR" dirty="0" err="1" smtClean="0"/>
              <a:t>εξωπυραμιδικό</a:t>
            </a:r>
            <a:r>
              <a:rPr lang="el-GR" dirty="0" smtClean="0"/>
              <a:t> σύστημα</a:t>
            </a:r>
            <a:endParaRPr lang="el-GR" dirty="0"/>
          </a:p>
        </p:txBody>
      </p:sp>
      <p:sp>
        <p:nvSpPr>
          <p:cNvPr id="5" name="Θέση περιεχομένου 4"/>
          <p:cNvSpPr>
            <a:spLocks noGrp="1"/>
          </p:cNvSpPr>
          <p:nvPr>
            <p:ph idx="1"/>
          </p:nvPr>
        </p:nvSpPr>
        <p:spPr>
          <a:xfrm>
            <a:off x="457200" y="1885952"/>
            <a:ext cx="8503920" cy="4258815"/>
          </a:xfrm>
        </p:spPr>
        <p:txBody>
          <a:bodyPr/>
          <a:lstStyle/>
          <a:p>
            <a:pPr marL="0" indent="0">
              <a:buNone/>
            </a:pPr>
            <a:r>
              <a:rPr lang="el-GR" dirty="0"/>
              <a:t>Τ</a:t>
            </a:r>
            <a:r>
              <a:rPr lang="el-GR" sz="2700" dirty="0"/>
              <a:t>ο πυραμιδικό σύστημα, το οποίο εδρεύει στον κινητικό φλοιό του εγκεφάλου, θεωρείται υπεύθυνο για την εκούσια κινητικότητα. </a:t>
            </a:r>
            <a:endParaRPr lang="en-US" sz="2700" dirty="0" smtClean="0"/>
          </a:p>
          <a:p>
            <a:pPr marL="0" indent="0">
              <a:buNone/>
            </a:pPr>
            <a:r>
              <a:rPr lang="el-GR" sz="2700" dirty="0" smtClean="0"/>
              <a:t>Τ</a:t>
            </a:r>
            <a:r>
              <a:rPr lang="en-US" sz="2700" dirty="0" smtClean="0"/>
              <a:t>o</a:t>
            </a:r>
            <a:r>
              <a:rPr lang="el-GR" sz="2700" dirty="0" smtClean="0"/>
              <a:t> </a:t>
            </a:r>
            <a:r>
              <a:rPr lang="el-GR" sz="2700" dirty="0" err="1"/>
              <a:t>εξωπυραμιδικό</a:t>
            </a:r>
            <a:r>
              <a:rPr lang="el-GR" sz="2700" dirty="0"/>
              <a:t>, που εδρεύει στα βασικά γάγγλια, στο κέντρο του εγκεφάλου, θεωρείται υπεύθυνο για την αυτόματη, ακούσια κινητικότητα και παρεμβαίνει σε όλες τις αυτόματες κινήσεις, καθώς και στις εκούσιες κινήσεις που απαιτούν αυτοματισμό, πχ  βάδιση, οδήγηση.</a:t>
            </a:r>
          </a:p>
        </p:txBody>
      </p:sp>
    </p:spTree>
    <p:extLst>
      <p:ext uri="{BB962C8B-B14F-4D97-AF65-F5344CB8AC3E}">
        <p14:creationId xmlns:p14="http://schemas.microsoft.com/office/powerpoint/2010/main" val="383036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a:t>Πυραμιδικό σύστημα </a:t>
            </a:r>
            <a:endParaRPr lang="el-GR" dirty="0"/>
          </a:p>
        </p:txBody>
      </p:sp>
      <p:sp>
        <p:nvSpPr>
          <p:cNvPr id="5" name="Θέση περιεχομένου 4"/>
          <p:cNvSpPr>
            <a:spLocks noGrp="1"/>
          </p:cNvSpPr>
          <p:nvPr>
            <p:ph idx="1"/>
          </p:nvPr>
        </p:nvSpPr>
        <p:spPr>
          <a:xfrm>
            <a:off x="576072" y="1261994"/>
            <a:ext cx="8247888" cy="5038222"/>
          </a:xfrm>
        </p:spPr>
        <p:txBody>
          <a:bodyPr>
            <a:noAutofit/>
          </a:bodyPr>
          <a:lstStyle/>
          <a:p>
            <a:pPr marL="0" indent="0">
              <a:buNone/>
            </a:pPr>
            <a:r>
              <a:rPr lang="el-GR" sz="2400" dirty="0"/>
              <a:t> Ονομάστηκε έτσι γιατί ξεκινά από νευρώνες που έχουν σχήμα πυραμίδας και βρίσκονται στον κινητικό φλοιό του μετωπιαίου λοβού. Οι </a:t>
            </a:r>
            <a:r>
              <a:rPr lang="el-GR" sz="2400" dirty="0" err="1"/>
              <a:t>νευράξονες</a:t>
            </a:r>
            <a:r>
              <a:rPr lang="el-GR" sz="2400" dirty="0"/>
              <a:t> των πυραμιδικών νευρώνων βγαίνουν από τον εγκέφαλο και, πριν μπουν στο νωτιαίο μυελό, διασταυρώνονται (</a:t>
            </a:r>
            <a:r>
              <a:rPr lang="el-GR" sz="2400" b="1" dirty="0"/>
              <a:t>χιασμός των νευρικών οδών</a:t>
            </a:r>
            <a:r>
              <a:rPr lang="el-GR" sz="2400" dirty="0"/>
              <a:t>), δηλαδή οι </a:t>
            </a:r>
            <a:r>
              <a:rPr lang="el-GR" sz="2400" dirty="0" err="1"/>
              <a:t>νευράξονες</a:t>
            </a:r>
            <a:r>
              <a:rPr lang="el-GR" sz="2400" dirty="0"/>
              <a:t> των οποίων οι νευρώνες βρίσκονται στο δεξιό ημισφαίριο περνούν αριστερά και οι </a:t>
            </a:r>
            <a:r>
              <a:rPr lang="el-GR" sz="2400" dirty="0" err="1"/>
              <a:t>νευράξονες</a:t>
            </a:r>
            <a:r>
              <a:rPr lang="el-GR" sz="2400" dirty="0"/>
              <a:t> από το αριστερό ημισφαίριο περνούν στη δεξιά πλευρά. </a:t>
            </a:r>
            <a:endParaRPr lang="en-US" sz="2400" dirty="0" smtClean="0"/>
          </a:p>
          <a:p>
            <a:pPr marL="0" indent="0">
              <a:buNone/>
            </a:pPr>
            <a:r>
              <a:rPr lang="el-GR" sz="2400" dirty="0" smtClean="0"/>
              <a:t>Στη </a:t>
            </a:r>
            <a:r>
              <a:rPr lang="el-GR" sz="2400" dirty="0"/>
              <a:t>συνέχεια κατέρχονται στο νωτιαίο μυελό. Εκεί κάνουν συνάψεις με άλλους νευρώνες, από τους οποίους ξεκινούν τα περιφερειακά νεύρα. Ο χιασμός αυτός ερμηνεύει το γεγονός ότι σε περίπτωση βλάβης στο δεξιό ημισφαίριο παραλύει η αριστερή πλευρά του σώματος και αντίστροφα.</a:t>
            </a:r>
          </a:p>
          <a:p>
            <a:endParaRPr lang="el-GR" sz="2400" dirty="0"/>
          </a:p>
        </p:txBody>
      </p:sp>
    </p:spTree>
    <p:extLst>
      <p:ext uri="{BB962C8B-B14F-4D97-AF65-F5344CB8AC3E}">
        <p14:creationId xmlns:p14="http://schemas.microsoft.com/office/powerpoint/2010/main" val="285552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Εξωπυραμιδικό</a:t>
            </a:r>
            <a:r>
              <a:rPr lang="el-GR" dirty="0" smtClean="0"/>
              <a:t> σύστημα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3000" dirty="0"/>
              <a:t>Εδρεύει σε περιοχές φαιάς ουσίας (πυρήνες), στις βαθύτερες περιοχές του εγκεφάλου. Τα βασικά γάγγλια είναι οι γνωστότεροι από αυτούς τους πυρήνες Το </a:t>
            </a:r>
            <a:r>
              <a:rPr lang="el-GR" sz="3000" dirty="0" err="1"/>
              <a:t>εξωπυραμιδικό</a:t>
            </a:r>
            <a:r>
              <a:rPr lang="el-GR" sz="3000" dirty="0"/>
              <a:t> σύστημα με τις διάφορες συνδέσεις του σχηματίζει </a:t>
            </a:r>
            <a:r>
              <a:rPr lang="el-GR" sz="3000" dirty="0" err="1"/>
              <a:t>νευρωνικά</a:t>
            </a:r>
            <a:r>
              <a:rPr lang="el-GR" sz="3000" dirty="0"/>
              <a:t> κυκλώματα που ελέγχουν την κινητικότητα. </a:t>
            </a:r>
          </a:p>
          <a:p>
            <a:endParaRPr lang="el-GR" sz="3000" dirty="0"/>
          </a:p>
        </p:txBody>
      </p:sp>
    </p:spTree>
    <p:extLst>
      <p:ext uri="{BB962C8B-B14F-4D97-AF65-F5344CB8AC3E}">
        <p14:creationId xmlns:p14="http://schemas.microsoft.com/office/powerpoint/2010/main" val="82584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9771" y="292608"/>
            <a:ext cx="8229600" cy="1229870"/>
          </a:xfrm>
        </p:spPr>
        <p:txBody>
          <a:bodyPr>
            <a:normAutofit/>
          </a:bodyPr>
          <a:lstStyle/>
          <a:p>
            <a:r>
              <a:rPr lang="el-GR" sz="3200" dirty="0" smtClean="0"/>
              <a:t>Βασικά γάγγλια</a:t>
            </a:r>
            <a:r>
              <a:rPr lang="en-US" sz="3200" dirty="0" smtClean="0"/>
              <a:t>:</a:t>
            </a:r>
            <a:r>
              <a:rPr lang="el-GR" sz="3200" dirty="0" smtClean="0"/>
              <a:t>διαδραματίζουν </a:t>
            </a:r>
            <a:r>
              <a:rPr lang="el-GR" sz="3200" dirty="0"/>
              <a:t>σημαντικό ρόλο στην έναρξη και τον έλεγχο των </a:t>
            </a:r>
            <a:r>
              <a:rPr lang="el-GR" sz="3200" dirty="0" smtClean="0"/>
              <a:t>κινήσεων </a:t>
            </a:r>
            <a:endParaRPr lang="el-GR" sz="3200" dirty="0"/>
          </a:p>
        </p:txBody>
      </p:sp>
      <p:pic>
        <p:nvPicPr>
          <p:cNvPr id="6146" name="Picture 2" descr="https://encrypted-tbn3.gstatic.com/images?q=tbn:ANd9GcTvVSGbC8-Gua5MDIBYUIZNY0sLgBq_DeMIJQCLuknvQ5DuLit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81512" y="1732790"/>
            <a:ext cx="5789720" cy="4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2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8/Gray7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02" y="1102516"/>
            <a:ext cx="3990594" cy="5222533"/>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173736" y="267701"/>
            <a:ext cx="8650224" cy="740517"/>
          </a:xfrm>
        </p:spPr>
        <p:txBody>
          <a:bodyPr/>
          <a:lstStyle/>
          <a:p>
            <a:r>
              <a:rPr lang="el-GR" dirty="0" smtClean="0"/>
              <a:t>Χιασμός των νευρικών οδών</a:t>
            </a:r>
            <a:endParaRPr lang="el-GR" dirty="0"/>
          </a:p>
        </p:txBody>
      </p:sp>
    </p:spTree>
    <p:extLst>
      <p:ext uri="{BB962C8B-B14F-4D97-AF65-F5344CB8AC3E}">
        <p14:creationId xmlns:p14="http://schemas.microsoft.com/office/powerpoint/2010/main" val="226803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14800" y="1261994"/>
            <a:ext cx="4572000" cy="5016758"/>
          </a:xfrm>
          <a:prstGeom prst="rect">
            <a:avLst/>
          </a:prstGeom>
        </p:spPr>
        <p:txBody>
          <a:bodyPr>
            <a:spAutoFit/>
          </a:bodyPr>
          <a:lstStyle/>
          <a:p>
            <a:r>
              <a:rPr lang="el-GR" sz="3200" dirty="0">
                <a:ea typeface="Times New Roman" panose="02020603050405020304" pitchFamily="18" charset="0"/>
                <a:cs typeface="ComicSansMS"/>
              </a:rPr>
              <a:t>Ωστόσο, τα δύο μισά του εγκεφάλου δε δουλεύουν απομονωμένα το ένα από το άλλο – ο αριστερός και ο δεξιός εγκεφαλικός φλοιός συνδέονται με μία μεγάλη δέσμη ινών, που ονομάζεται </a:t>
            </a:r>
            <a:r>
              <a:rPr lang="el-GR" sz="3200" b="1" dirty="0">
                <a:ea typeface="Times New Roman" panose="02020603050405020304" pitchFamily="18" charset="0"/>
                <a:cs typeface="ComicSansMS-Bold"/>
              </a:rPr>
              <a:t>μεσολόβιο</a:t>
            </a:r>
            <a:r>
              <a:rPr lang="el-GR" sz="3200" dirty="0">
                <a:ea typeface="Times New Roman" panose="02020603050405020304" pitchFamily="18" charset="0"/>
                <a:cs typeface="ComicSansMS-Bold"/>
              </a:rPr>
              <a:t>, η οποία επιτρέπει την επικοινωνία μεταξύ τους</a:t>
            </a:r>
            <a:endParaRPr lang="el-GR" sz="3200" dirty="0"/>
          </a:p>
        </p:txBody>
      </p:sp>
      <p:sp>
        <p:nvSpPr>
          <p:cNvPr id="6" name="Τίτλος 5"/>
          <p:cNvSpPr>
            <a:spLocks noGrp="1"/>
          </p:cNvSpPr>
          <p:nvPr>
            <p:ph type="title"/>
          </p:nvPr>
        </p:nvSpPr>
        <p:spPr>
          <a:xfrm>
            <a:off x="457200" y="155766"/>
            <a:ext cx="8229600" cy="987356"/>
          </a:xfrm>
        </p:spPr>
        <p:txBody>
          <a:bodyPr/>
          <a:lstStyle/>
          <a:p>
            <a:r>
              <a:rPr lang="en-US" dirty="0" smtClean="0"/>
              <a:t>M</a:t>
            </a:r>
            <a:r>
              <a:rPr lang="el-GR" dirty="0" err="1" smtClean="0"/>
              <a:t>εσολόβιο</a:t>
            </a:r>
            <a:endParaRPr lang="el-GR" dirty="0"/>
          </a:p>
        </p:txBody>
      </p:sp>
      <p:pic>
        <p:nvPicPr>
          <p:cNvPr id="5124" name="Picture 4" descr="http://upload.wikimedia.org/wikipedia/commons/7/70/Gray_737-emphasizing-corpus-callosum.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1770" y="1954531"/>
            <a:ext cx="2881555" cy="33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9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Π</a:t>
            </a:r>
            <a:r>
              <a:rPr lang="el-GR" dirty="0" smtClean="0"/>
              <a:t>αρεγκεφαλίδα</a:t>
            </a:r>
            <a:endParaRPr lang="el-GR" dirty="0"/>
          </a:p>
        </p:txBody>
      </p:sp>
      <p:sp>
        <p:nvSpPr>
          <p:cNvPr id="6" name="Θέση περιεχομένου 5"/>
          <p:cNvSpPr>
            <a:spLocks noGrp="1"/>
          </p:cNvSpPr>
          <p:nvPr>
            <p:ph idx="1"/>
          </p:nvPr>
        </p:nvSpPr>
        <p:spPr>
          <a:xfrm>
            <a:off x="612648" y="1492852"/>
            <a:ext cx="8229600" cy="4606196"/>
          </a:xfrm>
        </p:spPr>
        <p:txBody>
          <a:bodyPr>
            <a:noAutofit/>
          </a:bodyPr>
          <a:lstStyle/>
          <a:p>
            <a:pPr marL="0" indent="0">
              <a:buNone/>
            </a:pPr>
            <a:r>
              <a:rPr lang="el-GR" sz="2700" dirty="0"/>
              <a:t>Για να γίνει σωστά μια κίνηση είναι απαραίτητος ο λεπτομερής συντονισμός όλων των μυών οι οποίοι συνεργάζονται για την εκτέλεσή της. </a:t>
            </a:r>
            <a:endParaRPr lang="en-US" sz="2700" dirty="0" smtClean="0"/>
          </a:p>
          <a:p>
            <a:pPr marL="0" indent="0">
              <a:buNone/>
            </a:pPr>
            <a:r>
              <a:rPr lang="el-GR" sz="2700" dirty="0" smtClean="0"/>
              <a:t>Π.χ</a:t>
            </a:r>
            <a:r>
              <a:rPr lang="el-GR" sz="2700" dirty="0"/>
              <a:t>. για να τρέξει κάποιος πρέπει να συντονιστούν οι μύες των κάτω άκρων αλλά και οι μύες του υπόλοιπου σώματος ώστε να κρατηθεί η σωστή στάση και ισορροπία. </a:t>
            </a:r>
            <a:endParaRPr lang="en-US" sz="2700" dirty="0" smtClean="0"/>
          </a:p>
          <a:p>
            <a:pPr marL="0" indent="0">
              <a:buNone/>
            </a:pPr>
            <a:r>
              <a:rPr lang="el-GR" sz="2700" dirty="0" smtClean="0"/>
              <a:t>Ο </a:t>
            </a:r>
            <a:r>
              <a:rPr lang="el-GR" sz="2700" dirty="0"/>
              <a:t>συντονισμός αυτός γίνεται από την παρεγκεφαλίδα, όπου κυρίως αποθηκεύονται οι πληροφορίες σχετικά με την οργάνωση και την εναρμόνιση των κινήσεων.</a:t>
            </a:r>
          </a:p>
        </p:txBody>
      </p:sp>
    </p:spTree>
    <p:extLst>
      <p:ext uri="{BB962C8B-B14F-4D97-AF65-F5344CB8AC3E}">
        <p14:creationId xmlns:p14="http://schemas.microsoft.com/office/powerpoint/2010/main" val="329337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4/43/Sobo_1909_654.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6855" y="964692"/>
            <a:ext cx="8708559" cy="438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1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a:t>Η Ανάπτυξη του </a:t>
            </a:r>
            <a:r>
              <a:rPr lang="el-GR" b="1" dirty="0" smtClean="0"/>
              <a:t>παιδιού</a:t>
            </a:r>
            <a:endParaRPr lang="el-GR" dirty="0"/>
          </a:p>
        </p:txBody>
      </p:sp>
      <p:sp>
        <p:nvSpPr>
          <p:cNvPr id="5" name="Θέση περιεχομένου 4"/>
          <p:cNvSpPr>
            <a:spLocks noGrp="1"/>
          </p:cNvSpPr>
          <p:nvPr>
            <p:ph idx="1"/>
          </p:nvPr>
        </p:nvSpPr>
        <p:spPr>
          <a:xfrm>
            <a:off x="457200" y="1737363"/>
            <a:ext cx="8229600" cy="3394472"/>
          </a:xfrm>
        </p:spPr>
        <p:txBody>
          <a:bodyPr>
            <a:normAutofit fontScale="77500" lnSpcReduction="20000"/>
          </a:bodyPr>
          <a:lstStyle/>
          <a:p>
            <a:pPr marL="0" indent="0">
              <a:buNone/>
            </a:pPr>
            <a:r>
              <a:rPr lang="el-GR" b="1" dirty="0"/>
              <a:t> Το παιδί είναι το μικρό του ανθρώπου και όχι μια μικρογραφία ανθρώπου. </a:t>
            </a:r>
            <a:r>
              <a:rPr lang="el-GR" dirty="0"/>
              <a:t>Η αντίληψη αυτή βασίζεται</a:t>
            </a:r>
            <a:r>
              <a:rPr lang="el-GR" b="1" dirty="0"/>
              <a:t> </a:t>
            </a:r>
            <a:r>
              <a:rPr lang="el-GR" dirty="0"/>
              <a:t>στη γνώση ότι η παιδική ηλικία αποτελεί περίοδο συνεχούς αλλαγής και σταδιακής, βήμα-βήμα, εξέλιξης και  μετάβασης προς την ενηλικίωση και την ολοκλήρωση. Η ανάπτυξη, όρος συνώνυμος με το άπλωμα, την αύξηση, την εξέλιξη, είναι μια δυναμική διαδικασία που αρχίζει πριν τη γέννηση, ακολουθεί έντονους ρυθμούς κατά την παιδική ηλικία και παρουσιάζει μια εντυπωσιακή επιτάχυνση κατά την εφηβική ηλικία.</a:t>
            </a:r>
          </a:p>
        </p:txBody>
      </p:sp>
    </p:spTree>
    <p:extLst>
      <p:ext uri="{BB962C8B-B14F-4D97-AF65-F5344CB8AC3E}">
        <p14:creationId xmlns:p14="http://schemas.microsoft.com/office/powerpoint/2010/main" val="2448352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18922" y="1591059"/>
            <a:ext cx="8229600" cy="3394472"/>
          </a:xfrm>
        </p:spPr>
        <p:txBody>
          <a:bodyPr>
            <a:normAutofit/>
          </a:bodyPr>
          <a:lstStyle/>
          <a:p>
            <a:pPr marL="0" indent="0">
              <a:buNone/>
            </a:pPr>
            <a:r>
              <a:rPr lang="el-GR" sz="2700" dirty="0"/>
              <a:t>Με τη συνεργασία των τριών συστημάτων  επιτυγχάνεται η κίνηση μέσω της συστολής των «αγωνιστών» και της </a:t>
            </a:r>
            <a:r>
              <a:rPr lang="el-GR" sz="2700" dirty="0" err="1"/>
              <a:t>χάλασης</a:t>
            </a:r>
            <a:r>
              <a:rPr lang="el-GR" sz="2700" dirty="0"/>
              <a:t> (διάτασης) των «ανταγωνιστών» μυών π.χ. για να επιτύχουμε την κάμψη του βραχίονα συστέλλεται, (</a:t>
            </a:r>
            <a:r>
              <a:rPr lang="el-GR" sz="2700" dirty="0" err="1"/>
              <a:t>συσπάται</a:t>
            </a:r>
            <a:r>
              <a:rPr lang="el-GR" sz="2700" dirty="0"/>
              <a:t>) μια ομάδα μυών, ενώ συγχρόνως χαλαρώνει η ομάδα που προκαλεί έκταση, για να επιτρέψει την κίνηση. </a:t>
            </a:r>
          </a:p>
        </p:txBody>
      </p:sp>
    </p:spTree>
    <p:extLst>
      <p:ext uri="{BB962C8B-B14F-4D97-AF65-F5344CB8AC3E}">
        <p14:creationId xmlns:p14="http://schemas.microsoft.com/office/powerpoint/2010/main" val="304998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3202" y="393194"/>
            <a:ext cx="8229600" cy="5678422"/>
          </a:xfrm>
        </p:spPr>
        <p:txBody>
          <a:bodyPr>
            <a:noAutofit/>
          </a:bodyPr>
          <a:lstStyle/>
          <a:p>
            <a:pPr marL="0" indent="0">
              <a:buNone/>
            </a:pPr>
            <a:r>
              <a:rPr lang="el-GR" dirty="0"/>
              <a:t>Βλάβες του πυραμιδικού έχουν σαν αποτέλεσμα υπερτονία, η οποία υπερισχύει στους καμπτήρες των άνω άκρων και στους </a:t>
            </a:r>
            <a:r>
              <a:rPr lang="el-GR" dirty="0" err="1"/>
              <a:t>εκτείνοντες</a:t>
            </a:r>
            <a:r>
              <a:rPr lang="el-GR" dirty="0"/>
              <a:t> των κάτω άκρων, ενώ δεν είναι δυνατή η εκτέλεση των εκουσίων κινήσεων, με αποτέλεσμα πάρεση ή παράλυση. </a:t>
            </a:r>
            <a:endParaRPr lang="en-US" dirty="0"/>
          </a:p>
          <a:p>
            <a:pPr marL="0" indent="0">
              <a:buNone/>
            </a:pPr>
            <a:r>
              <a:rPr lang="el-GR" dirty="0"/>
              <a:t>Βλάβες της </a:t>
            </a:r>
            <a:r>
              <a:rPr lang="el-GR" dirty="0" err="1"/>
              <a:t>εξωπυραμιδικής</a:t>
            </a:r>
            <a:r>
              <a:rPr lang="el-GR" dirty="0"/>
              <a:t> οδού προκαλούν υπερτονία ή υποτονία, δυσκαμψία και δυσχέρεια στην εκτέλεση των κινήσεων, άσκοπη ακούσια κινητικότητα (χορεία, </a:t>
            </a:r>
            <a:r>
              <a:rPr lang="el-GR" dirty="0" err="1"/>
              <a:t>αθέτωση</a:t>
            </a:r>
            <a:r>
              <a:rPr lang="el-GR" dirty="0"/>
              <a:t>, </a:t>
            </a:r>
            <a:r>
              <a:rPr lang="el-GR" dirty="0" err="1"/>
              <a:t>ημιβαλλισμός</a:t>
            </a:r>
            <a:r>
              <a:rPr lang="el-GR" dirty="0"/>
              <a:t>). </a:t>
            </a:r>
          </a:p>
        </p:txBody>
      </p:sp>
    </p:spTree>
    <p:extLst>
      <p:ext uri="{BB962C8B-B14F-4D97-AF65-F5344CB8AC3E}">
        <p14:creationId xmlns:p14="http://schemas.microsoft.com/office/powerpoint/2010/main" val="239509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0916" y="192026"/>
            <a:ext cx="8229600" cy="6099045"/>
          </a:xfrm>
        </p:spPr>
        <p:txBody>
          <a:bodyPr>
            <a:noAutofit/>
          </a:bodyPr>
          <a:lstStyle/>
          <a:p>
            <a:pPr marL="0" indent="0">
              <a:buNone/>
            </a:pPr>
            <a:r>
              <a:rPr lang="el-GR" dirty="0"/>
              <a:t>Βλάβες της παρεγκεφαλίδας προκαλούν υποτονία, αταξία, </a:t>
            </a:r>
            <a:r>
              <a:rPr lang="el-GR" dirty="0" err="1"/>
              <a:t>ασυνέργεια</a:t>
            </a:r>
            <a:r>
              <a:rPr lang="el-GR" dirty="0"/>
              <a:t>, </a:t>
            </a:r>
            <a:r>
              <a:rPr lang="el-GR" dirty="0" err="1"/>
              <a:t>αδιαδοχοκινησία</a:t>
            </a:r>
            <a:r>
              <a:rPr lang="el-GR" dirty="0"/>
              <a:t>, </a:t>
            </a:r>
            <a:r>
              <a:rPr lang="el-GR" dirty="0" err="1"/>
              <a:t>δυσμετρία</a:t>
            </a:r>
            <a:r>
              <a:rPr lang="el-GR" dirty="0"/>
              <a:t>, κολλώδη ομιλία, νυσταγμό κ.α. Επίσης, σε βλάβες του </a:t>
            </a:r>
            <a:r>
              <a:rPr lang="el-GR" dirty="0" err="1"/>
              <a:t>εξωπυραμιδικού</a:t>
            </a:r>
            <a:r>
              <a:rPr lang="el-GR" dirty="0"/>
              <a:t> και της παρεγκεφαλίδας παρατηρείται τρόμος (τρέμουλο), οφειλόμενος στην διαταραχή της ρύθμισης του μυϊκού τόνου. </a:t>
            </a:r>
            <a:endParaRPr lang="en-US" dirty="0"/>
          </a:p>
          <a:p>
            <a:pPr marL="0" indent="0">
              <a:buNone/>
            </a:pPr>
            <a:r>
              <a:rPr lang="el-GR" dirty="0"/>
              <a:t>Ο </a:t>
            </a:r>
            <a:r>
              <a:rPr lang="el-GR" dirty="0" err="1"/>
              <a:t>εξωπυραμιδικός</a:t>
            </a:r>
            <a:r>
              <a:rPr lang="el-GR" dirty="0"/>
              <a:t> τρόμος παρατηρείται κατά την ηρεμία (τρόμος ηρεμίας), ενώ ο παρεγκεφαλιδικός κατά την κίνηση (τρόμος κίνησης ή τρόμος σκοπού).</a:t>
            </a:r>
          </a:p>
          <a:p>
            <a:endParaRPr lang="el-GR" dirty="0"/>
          </a:p>
          <a:p>
            <a:endParaRPr lang="el-GR" sz="3600" dirty="0"/>
          </a:p>
        </p:txBody>
      </p:sp>
    </p:spTree>
    <p:extLst>
      <p:ext uri="{BB962C8B-B14F-4D97-AF65-F5344CB8AC3E}">
        <p14:creationId xmlns:p14="http://schemas.microsoft.com/office/powerpoint/2010/main" val="2365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Κίνηση</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Όπως είδαμε, οι κινητικοί νευρώνες βρίσκονται στον εγκέφαλο και το νωτιαίο μυελό. Τα νευρικά ερεθίσματα (ώσεις) μεταφέρονται από τους </a:t>
            </a:r>
            <a:r>
              <a:rPr lang="el-GR" dirty="0" err="1"/>
              <a:t>νευράξονες</a:t>
            </a:r>
            <a:r>
              <a:rPr lang="el-GR" dirty="0"/>
              <a:t> (τις απολήξεις των νευρώνων) στα περιφερειακά κινητικά νεύρα.</a:t>
            </a:r>
          </a:p>
          <a:p>
            <a:endParaRPr lang="el-GR" dirty="0"/>
          </a:p>
        </p:txBody>
      </p:sp>
    </p:spTree>
    <p:extLst>
      <p:ext uri="{BB962C8B-B14F-4D97-AF65-F5344CB8AC3E}">
        <p14:creationId xmlns:p14="http://schemas.microsoft.com/office/powerpoint/2010/main" val="41090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Νευρομυική</a:t>
            </a:r>
            <a:r>
              <a:rPr lang="el-GR" dirty="0" smtClean="0"/>
              <a:t> σύναψη</a:t>
            </a:r>
            <a:endParaRPr lang="el-GR" dirty="0"/>
          </a:p>
        </p:txBody>
      </p:sp>
      <p:sp>
        <p:nvSpPr>
          <p:cNvPr id="3" name="Θέση περιεχομένου 2"/>
          <p:cNvSpPr>
            <a:spLocks noGrp="1"/>
          </p:cNvSpPr>
          <p:nvPr>
            <p:ph idx="1"/>
          </p:nvPr>
        </p:nvSpPr>
        <p:spPr>
          <a:xfrm>
            <a:off x="457200" y="1380744"/>
            <a:ext cx="8229600" cy="4773167"/>
          </a:xfrm>
        </p:spPr>
        <p:txBody>
          <a:bodyPr>
            <a:noAutofit/>
          </a:bodyPr>
          <a:lstStyle/>
          <a:p>
            <a:r>
              <a:rPr lang="el-GR" sz="2400" dirty="0"/>
              <a:t>Οι μύες του σώματος μας αποτελούνται από πολλές χωριστές μυϊκές ίνες.</a:t>
            </a:r>
          </a:p>
          <a:p>
            <a:r>
              <a:rPr lang="el-GR" sz="2400" dirty="0"/>
              <a:t>Για να </a:t>
            </a:r>
            <a:r>
              <a:rPr lang="el-GR" sz="2400" dirty="0" err="1"/>
              <a:t>νευρώσει</a:t>
            </a:r>
            <a:r>
              <a:rPr lang="el-GR" sz="2400" dirty="0"/>
              <a:t> έναν συγκεκριμένο μυ, το νεύρο διαιρείται σε τελικές διακλαδώσεις και κάθε τελική διακλάδωση πορεύεται σε μια χωριστή μυϊκή ίνα. Στο σημείο επαφής τους σχηματίζεται η </a:t>
            </a:r>
            <a:r>
              <a:rPr lang="el-GR" sz="2400" b="1" dirty="0" err="1"/>
              <a:t>νευρομυϊκή</a:t>
            </a:r>
            <a:r>
              <a:rPr lang="el-GR" sz="2400" b="1" dirty="0"/>
              <a:t> σύναψη</a:t>
            </a:r>
            <a:r>
              <a:rPr lang="el-GR" sz="2400" dirty="0"/>
              <a:t>.</a:t>
            </a:r>
          </a:p>
          <a:p>
            <a:r>
              <a:rPr lang="el-GR" sz="2400" dirty="0"/>
              <a:t>Εκεί ο </a:t>
            </a:r>
            <a:r>
              <a:rPr lang="el-GR" sz="2400" dirty="0" err="1"/>
              <a:t>νευράξονας</a:t>
            </a:r>
            <a:r>
              <a:rPr lang="el-GR" sz="2400" dirty="0"/>
              <a:t> απελευθερώνει </a:t>
            </a:r>
            <a:r>
              <a:rPr lang="el-GR" sz="2400" dirty="0" err="1" smtClean="0"/>
              <a:t>Ακετυλχολίνης</a:t>
            </a:r>
            <a:r>
              <a:rPr lang="el-GR" sz="2400" dirty="0" smtClean="0"/>
              <a:t> </a:t>
            </a:r>
            <a:r>
              <a:rPr lang="el-GR" sz="2400" dirty="0"/>
              <a:t>(</a:t>
            </a:r>
            <a:r>
              <a:rPr lang="en-US" sz="2400" dirty="0"/>
              <a:t>Ach</a:t>
            </a:r>
            <a:r>
              <a:rPr lang="el-GR" sz="2400" dirty="0" smtClean="0"/>
              <a:t>). </a:t>
            </a:r>
            <a:r>
              <a:rPr lang="el-GR" sz="2400" dirty="0"/>
              <a:t>Η ουσία αυτή είναι ένας  νευροδιαβιβαστής. Η </a:t>
            </a:r>
            <a:r>
              <a:rPr lang="en-US" sz="2400" dirty="0"/>
              <a:t>Ach</a:t>
            </a:r>
            <a:r>
              <a:rPr lang="el-GR" sz="2400" dirty="0"/>
              <a:t> προσλαμβάνεται από ειδικούς γι’ αυτήν υποδοχείς στην επιφάνεια της μυϊκής </a:t>
            </a:r>
            <a:r>
              <a:rPr lang="el-GR" sz="2400" dirty="0" smtClean="0"/>
              <a:t>ίνας </a:t>
            </a:r>
            <a:r>
              <a:rPr lang="el-GR" sz="2400" dirty="0"/>
              <a:t>και προκαλεί σύσπαση του μυός, δηλαδή κίνηση.</a:t>
            </a:r>
          </a:p>
          <a:p>
            <a:endParaRPr lang="el-GR" sz="2400" dirty="0"/>
          </a:p>
          <a:p>
            <a:endParaRPr lang="el-GR" sz="2400" dirty="0"/>
          </a:p>
        </p:txBody>
      </p:sp>
    </p:spTree>
    <p:extLst>
      <p:ext uri="{BB962C8B-B14F-4D97-AF65-F5344CB8AC3E}">
        <p14:creationId xmlns:p14="http://schemas.microsoft.com/office/powerpoint/2010/main" val="366929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Νευρομυική</a:t>
            </a:r>
            <a:r>
              <a:rPr lang="el-GR" dirty="0" smtClean="0"/>
              <a:t> σύναψη</a:t>
            </a:r>
            <a:endParaRPr lang="el-GR" dirty="0"/>
          </a:p>
        </p:txBody>
      </p:sp>
      <p:pic>
        <p:nvPicPr>
          <p:cNvPr id="8194" name="Picture 2" descr="https://encrypted-tbn0.gstatic.com/images?q=tbn:ANd9GcTOD97KsLXl4i8qhl-k43R-z3Ks6wZBdpOjIWZpbqlGVl7-O1J_5FNtd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7488" y="1668172"/>
            <a:ext cx="3790557" cy="35492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lafed-um1.fr/statique/upload/tuteur/plaque_2_d5ce1f299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76671"/>
            <a:ext cx="4291446" cy="374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0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Μυϊκός τόνος</a:t>
            </a:r>
            <a:endParaRPr lang="el-GR" dirty="0"/>
          </a:p>
        </p:txBody>
      </p:sp>
      <p:sp>
        <p:nvSpPr>
          <p:cNvPr id="3" name="Θέση περιεχομένου 2"/>
          <p:cNvSpPr>
            <a:spLocks noGrp="1"/>
          </p:cNvSpPr>
          <p:nvPr>
            <p:ph idx="1"/>
          </p:nvPr>
        </p:nvSpPr>
        <p:spPr>
          <a:xfrm>
            <a:off x="457200" y="1913385"/>
            <a:ext cx="8229600" cy="3394472"/>
          </a:xfrm>
        </p:spPr>
        <p:txBody>
          <a:bodyPr/>
          <a:lstStyle/>
          <a:p>
            <a:pPr marL="0" indent="0">
              <a:buNone/>
            </a:pPr>
            <a:r>
              <a:rPr lang="el-GR" b="1" dirty="0" smtClean="0"/>
              <a:t> </a:t>
            </a:r>
            <a:r>
              <a:rPr lang="el-GR" sz="2700" dirty="0"/>
              <a:t>Η συνεχής ελαφρά σύσπαση των μυών που φυσιολογικά υπάρχει ακόμα και σε κατάσταση ηρεμίας, ονομάζεται μυϊκός τόνος. Αντιπροσωπεύει την κατάσταση ετοιμότητας του μυϊκού συστήματος για να είναι δυνατή οποιαδήποτε δραστηριότητα. Στην ουσία ο φυσιολογικός τόνος αποτελεί  βασικό στοιχείο της φυσιολογικής στάσης και κίνησης του σώματος. </a:t>
            </a:r>
          </a:p>
        </p:txBody>
      </p:sp>
    </p:spTree>
    <p:extLst>
      <p:ext uri="{BB962C8B-B14F-4D97-AF65-F5344CB8AC3E}">
        <p14:creationId xmlns:p14="http://schemas.microsoft.com/office/powerpoint/2010/main" val="212702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4340" y="690374"/>
            <a:ext cx="8229600" cy="5015481"/>
          </a:xfrm>
        </p:spPr>
        <p:txBody>
          <a:bodyPr/>
          <a:lstStyle/>
          <a:p>
            <a:pPr marL="0" indent="0">
              <a:buNone/>
            </a:pPr>
            <a:r>
              <a:rPr lang="el-GR" dirty="0" smtClean="0"/>
              <a:t>Ο </a:t>
            </a:r>
            <a:r>
              <a:rPr lang="el-GR" dirty="0"/>
              <a:t>μυϊκός τόνος θα πρέπει να κυμαίνεται στα φυσιολογικά πλαίσια. Η μη φυσιολογική αύξησή του ονομάζεται υπερτονία, ενώ η μη φυσιολογική μείωσή του ονομάζεται υποτονία. Κατά την εξέταση του μυϊκού τόνου σε περιπτώσεις υπερτονίας εμφανίζεται αυξημένη αντίσταση στην παθητική κίνηση των μελών του σώματος, ενώ σε περιπτώσεις υποτονίας η αντίσταση είναι μειωμένη. </a:t>
            </a:r>
          </a:p>
          <a:p>
            <a:endParaRPr lang="el-GR" dirty="0"/>
          </a:p>
        </p:txBody>
      </p:sp>
    </p:spTree>
    <p:extLst>
      <p:ext uri="{BB962C8B-B14F-4D97-AF65-F5344CB8AC3E}">
        <p14:creationId xmlns:p14="http://schemas.microsoft.com/office/powerpoint/2010/main" val="137878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4068" y="992127"/>
            <a:ext cx="8229600" cy="3394472"/>
          </a:xfrm>
        </p:spPr>
        <p:txBody>
          <a:bodyPr>
            <a:normAutofit/>
          </a:bodyPr>
          <a:lstStyle/>
          <a:p>
            <a:pPr marL="0" indent="0">
              <a:buNone/>
            </a:pPr>
            <a:r>
              <a:rPr lang="el-GR" dirty="0"/>
              <a:t>Οι διαταραχές του μυϊκού τόνου συναντώνται σε άτομα με εγκεφαλική παράλυση, </a:t>
            </a:r>
            <a:r>
              <a:rPr lang="el-GR" dirty="0" err="1"/>
              <a:t>κρανιοεγκεφαλική</a:t>
            </a:r>
            <a:r>
              <a:rPr lang="el-GR" dirty="0"/>
              <a:t> κάκωση, κάκωση νωτιαίου μυελού καθώς και ως εκδήλωση </a:t>
            </a:r>
            <a:r>
              <a:rPr lang="el-GR" dirty="0" err="1"/>
              <a:t>νευροεκφυλιστικών</a:t>
            </a:r>
            <a:r>
              <a:rPr lang="el-GR" dirty="0"/>
              <a:t> και άλλων νοσημάτων του Κεντρικού Νευρικού Συστήματος (Κ.Ν.Σ.).</a:t>
            </a:r>
          </a:p>
          <a:p>
            <a:endParaRPr lang="el-GR" dirty="0"/>
          </a:p>
          <a:p>
            <a:endParaRPr lang="el-GR" dirty="0"/>
          </a:p>
        </p:txBody>
      </p:sp>
    </p:spTree>
    <p:extLst>
      <p:ext uri="{BB962C8B-B14F-4D97-AF65-F5344CB8AC3E}">
        <p14:creationId xmlns:p14="http://schemas.microsoft.com/office/powerpoint/2010/main" val="3562099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4904" y="487158"/>
            <a:ext cx="8229600" cy="1035320"/>
          </a:xfrm>
        </p:spPr>
        <p:txBody>
          <a:bodyPr>
            <a:normAutofit fontScale="90000"/>
          </a:bodyPr>
          <a:lstStyle/>
          <a:p>
            <a:r>
              <a:rPr lang="el-GR" b="1" dirty="0" smtClean="0"/>
              <a:t/>
            </a:r>
            <a:br>
              <a:rPr lang="el-GR" b="1" dirty="0" smtClean="0"/>
            </a:br>
            <a:r>
              <a:rPr lang="el-GR" b="1" dirty="0" smtClean="0"/>
              <a:t>Κινητική </a:t>
            </a:r>
            <a:r>
              <a:rPr lang="el-GR" b="1" dirty="0"/>
              <a:t>ανάπτυξη περιλαμβάνει </a:t>
            </a:r>
            <a:r>
              <a:rPr lang="en-US" b="1" dirty="0" smtClean="0"/>
              <a:t/>
            </a:r>
            <a:br>
              <a:rPr lang="en-US" b="1" dirty="0" smtClean="0"/>
            </a:br>
            <a:r>
              <a:rPr lang="el-GR" b="1" dirty="0" smtClean="0"/>
              <a:t>την </a:t>
            </a:r>
            <a:r>
              <a:rPr lang="el-GR" b="1" dirty="0"/>
              <a:t>αδρή και λεπτή </a:t>
            </a:r>
            <a:r>
              <a:rPr lang="el-GR" b="1" dirty="0" smtClean="0"/>
              <a:t>κινητικότητα</a:t>
            </a:r>
            <a:r>
              <a:rPr lang="el-GR" dirty="0"/>
              <a:t/>
            </a:r>
            <a:br>
              <a:rPr lang="el-GR" dirty="0"/>
            </a:br>
            <a:endParaRPr lang="el-GR" dirty="0"/>
          </a:p>
        </p:txBody>
      </p:sp>
      <p:sp>
        <p:nvSpPr>
          <p:cNvPr id="3" name="Θέση περιεχομένου 2"/>
          <p:cNvSpPr>
            <a:spLocks noGrp="1"/>
          </p:cNvSpPr>
          <p:nvPr>
            <p:ph idx="1"/>
          </p:nvPr>
        </p:nvSpPr>
        <p:spPr>
          <a:xfrm>
            <a:off x="457200" y="2722626"/>
            <a:ext cx="8229600" cy="1735074"/>
          </a:xfrm>
        </p:spPr>
        <p:txBody>
          <a:bodyPr>
            <a:normAutofit/>
          </a:bodyPr>
          <a:lstStyle/>
          <a:p>
            <a:r>
              <a:rPr lang="el-GR" sz="2700" b="1" dirty="0"/>
              <a:t>Αδρή κινητικότητα: </a:t>
            </a:r>
            <a:r>
              <a:rPr lang="el-GR" sz="2700" dirty="0"/>
              <a:t>σταθερή θέση- μετακίνηση.</a:t>
            </a:r>
            <a:r>
              <a:rPr lang="el-GR" sz="2700" b="1" dirty="0"/>
              <a:t> </a:t>
            </a:r>
          </a:p>
          <a:p>
            <a:r>
              <a:rPr lang="el-GR" sz="2700" b="1" dirty="0"/>
              <a:t>Λεπτή κινητικότητα</a:t>
            </a:r>
            <a:r>
              <a:rPr lang="el-GR" sz="2700" dirty="0"/>
              <a:t>: δεξιότητες- χειρισμοί,</a:t>
            </a:r>
            <a:r>
              <a:rPr lang="el-GR" sz="2700" b="1" dirty="0"/>
              <a:t> </a:t>
            </a:r>
            <a:r>
              <a:rPr lang="el-GR" sz="2700" dirty="0"/>
              <a:t>συντονισμός κινήσεων και  ισορροπία.</a:t>
            </a:r>
          </a:p>
          <a:p>
            <a:pPr marL="0" indent="0">
              <a:buNone/>
            </a:pPr>
            <a:endParaRPr lang="el-GR" sz="2700" dirty="0"/>
          </a:p>
        </p:txBody>
      </p:sp>
    </p:spTree>
    <p:extLst>
      <p:ext uri="{BB962C8B-B14F-4D97-AF65-F5344CB8AC3E}">
        <p14:creationId xmlns:p14="http://schemas.microsoft.com/office/powerpoint/2010/main" val="22887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z="3600" dirty="0" smtClean="0"/>
              <a:t>Ανάπτυξη και ωρίμανση του εγκεφάλου</a:t>
            </a:r>
            <a:r>
              <a:rPr lang="en-US" sz="3600" dirty="0" smtClean="0"/>
              <a:t> </a:t>
            </a:r>
            <a:br>
              <a:rPr lang="en-US" sz="3600" dirty="0" smtClean="0"/>
            </a:br>
            <a:r>
              <a:rPr lang="el-GR" sz="3600" dirty="0" smtClean="0"/>
              <a:t>-</a:t>
            </a:r>
            <a:r>
              <a:rPr lang="en-US" sz="3600" dirty="0" smtClean="0"/>
              <a:t> </a:t>
            </a:r>
            <a:r>
              <a:rPr lang="el-GR" sz="3600" dirty="0" smtClean="0"/>
              <a:t>ανάπτυξη του παιδιού</a:t>
            </a:r>
            <a:endParaRPr lang="el-GR" sz="3600" dirty="0"/>
          </a:p>
        </p:txBody>
      </p:sp>
      <p:sp>
        <p:nvSpPr>
          <p:cNvPr id="5" name="Θέση περιεχομένου 4"/>
          <p:cNvSpPr>
            <a:spLocks noGrp="1"/>
          </p:cNvSpPr>
          <p:nvPr>
            <p:ph idx="1"/>
          </p:nvPr>
        </p:nvSpPr>
        <p:spPr>
          <a:xfrm>
            <a:off x="457200" y="1467616"/>
            <a:ext cx="8375904" cy="4978904"/>
          </a:xfrm>
        </p:spPr>
        <p:txBody>
          <a:bodyPr/>
          <a:lstStyle/>
          <a:p>
            <a:pPr marL="0" indent="0">
              <a:buNone/>
            </a:pPr>
            <a:r>
              <a:rPr lang="el-GR" sz="2800" dirty="0" smtClean="0"/>
              <a:t>Από </a:t>
            </a:r>
            <a:r>
              <a:rPr lang="el-GR" sz="2800" dirty="0"/>
              <a:t>τον πρώτο μήνα της κύησης μέχρι το 20 έτος, αλλά και σε όλη τη ζωή</a:t>
            </a:r>
            <a:r>
              <a:rPr lang="el-GR" sz="2800" dirty="0" smtClean="0"/>
              <a:t>……μια </a:t>
            </a:r>
            <a:r>
              <a:rPr lang="el-GR" sz="2800" dirty="0"/>
              <a:t>διαρκής αλλαγή προς το καλύτερο, το πιο λειτουργικό, με τελικό στόχο την αυτοδυναμία</a:t>
            </a:r>
            <a:endParaRPr lang="el-GR" sz="2800" dirty="0" smtClean="0"/>
          </a:p>
          <a:p>
            <a:pPr lvl="0"/>
            <a:r>
              <a:rPr lang="el-GR" sz="2800" dirty="0" smtClean="0"/>
              <a:t>Κινητική ανάπτυξη</a:t>
            </a:r>
          </a:p>
          <a:p>
            <a:pPr lvl="0"/>
            <a:r>
              <a:rPr lang="el-GR" sz="2800" dirty="0" smtClean="0"/>
              <a:t>Όραση</a:t>
            </a:r>
            <a:r>
              <a:rPr lang="el-GR" sz="2800" dirty="0"/>
              <a:t>, ακοή και οι υπόλοιπες </a:t>
            </a:r>
            <a:r>
              <a:rPr lang="el-GR" sz="2800" dirty="0" smtClean="0"/>
              <a:t>αισθήσεις</a:t>
            </a:r>
          </a:p>
          <a:p>
            <a:pPr lvl="0"/>
            <a:r>
              <a:rPr lang="el-GR" sz="2800" dirty="0" smtClean="0"/>
              <a:t>Γνωστική ανάπτυξη</a:t>
            </a:r>
            <a:endParaRPr lang="el-GR" sz="2800" dirty="0"/>
          </a:p>
          <a:p>
            <a:pPr lvl="0"/>
            <a:r>
              <a:rPr lang="el-GR" sz="2800" dirty="0" err="1" smtClean="0"/>
              <a:t>Ψυχοσυναισθηματική</a:t>
            </a:r>
            <a:r>
              <a:rPr lang="el-GR" sz="2800" dirty="0" smtClean="0"/>
              <a:t> ανάπτυξη</a:t>
            </a:r>
            <a:endParaRPr lang="el-GR" sz="2800" dirty="0"/>
          </a:p>
          <a:p>
            <a:pPr lvl="0"/>
            <a:r>
              <a:rPr lang="el-GR" sz="2800" dirty="0"/>
              <a:t>Γλωσσική ανάπτυξη</a:t>
            </a:r>
          </a:p>
          <a:p>
            <a:pPr lvl="0"/>
            <a:r>
              <a:rPr lang="el-GR" sz="2800" dirty="0"/>
              <a:t>Κοινωνική ανάπτυξη </a:t>
            </a:r>
          </a:p>
          <a:p>
            <a:endParaRPr lang="el-GR" sz="2800" dirty="0"/>
          </a:p>
        </p:txBody>
      </p:sp>
    </p:spTree>
    <p:extLst>
      <p:ext uri="{BB962C8B-B14F-4D97-AF65-F5344CB8AC3E}">
        <p14:creationId xmlns:p14="http://schemas.microsoft.com/office/powerpoint/2010/main" val="387091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84632" y="176438"/>
            <a:ext cx="7886700" cy="6078058"/>
          </a:xfrm>
        </p:spPr>
        <p:txBody>
          <a:bodyPr>
            <a:noAutofit/>
          </a:bodyPr>
          <a:lstStyle/>
          <a:p>
            <a:r>
              <a:rPr lang="el-GR" sz="2800" dirty="0"/>
              <a:t>Τα νεογέννητα κινούν τα μέλη τους με ακανόνιστο και μη ελεγχόμενο τρόπο.  Κατά την διάρκεια των 4 επομένων ετών, ο εγκέφαλος προοδευτικά τελειοποιεί κυκλώματα για σύλληψη αντικειμένου, κάθισμα, «</a:t>
            </a:r>
            <a:r>
              <a:rPr lang="el-GR" sz="2800" dirty="0" err="1"/>
              <a:t>μπουσούλισμα</a:t>
            </a:r>
            <a:r>
              <a:rPr lang="el-GR" sz="2800" dirty="0"/>
              <a:t>», βάδιση και τρέξιμο, λεπτή κινητικότητα.</a:t>
            </a:r>
          </a:p>
          <a:p>
            <a:r>
              <a:rPr lang="el-GR" sz="2800" dirty="0"/>
              <a:t>Η ανάπτυξη κινητικών δεξιοτήτων εξελίσσεται σταδιακά, από τις αδρές και χονδροειδείς κινήσεις προς όλο και λεπτότερες. Πρώτα, επομένως, </a:t>
            </a:r>
            <a:r>
              <a:rPr lang="el-GR" sz="2800" dirty="0" err="1"/>
              <a:t>κατακτάται</a:t>
            </a:r>
            <a:r>
              <a:rPr lang="el-GR" sz="2800" dirty="0"/>
              <a:t> η αδρή κινητικότητα  και στη συνέχεια η λεπτή, η οποία επιτρέπει στο παιδί να εκτελέσει ακριβείς και απαιτητικές κινήσεις με τα χέρια του, όπως η γραφή ή το σχέδιο. </a:t>
            </a:r>
          </a:p>
          <a:p>
            <a:endParaRPr lang="el-GR" sz="2800" dirty="0"/>
          </a:p>
        </p:txBody>
      </p:sp>
    </p:spTree>
    <p:extLst>
      <p:ext uri="{BB962C8B-B14F-4D97-AF65-F5344CB8AC3E}">
        <p14:creationId xmlns:p14="http://schemas.microsoft.com/office/powerpoint/2010/main" val="376877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3402"/>
            <a:ext cx="8229600" cy="918734"/>
          </a:xfrm>
        </p:spPr>
        <p:txBody>
          <a:bodyPr>
            <a:noAutofit/>
          </a:bodyPr>
          <a:lstStyle/>
          <a:p>
            <a:r>
              <a:rPr lang="el-GR" sz="3200" dirty="0" smtClean="0"/>
              <a:t/>
            </a:r>
            <a:br>
              <a:rPr lang="el-GR" sz="3200" dirty="0" smtClean="0"/>
            </a:br>
            <a:r>
              <a:rPr lang="el-GR" sz="3200" dirty="0" smtClean="0"/>
              <a:t>Στην </a:t>
            </a:r>
            <a:r>
              <a:rPr lang="el-GR" sz="3200" dirty="0"/>
              <a:t>παιδική ηλικία κατακτώνται σταδιακά και πιο σύνθετες κινητικές δεξιότητες, όπως: </a:t>
            </a:r>
            <a:br>
              <a:rPr lang="el-GR" sz="3200" dirty="0"/>
            </a:br>
            <a:endParaRPr lang="el-GR" sz="3200" dirty="0"/>
          </a:p>
        </p:txBody>
      </p:sp>
      <p:sp>
        <p:nvSpPr>
          <p:cNvPr id="3" name="Θέση περιεχομένου 2"/>
          <p:cNvSpPr>
            <a:spLocks noGrp="1"/>
          </p:cNvSpPr>
          <p:nvPr>
            <p:ph idx="1"/>
          </p:nvPr>
        </p:nvSpPr>
        <p:spPr>
          <a:xfrm>
            <a:off x="457200" y="1435608"/>
            <a:ext cx="8229600" cy="4690872"/>
          </a:xfrm>
        </p:spPr>
        <p:txBody>
          <a:bodyPr>
            <a:noAutofit/>
          </a:bodyPr>
          <a:lstStyle/>
          <a:p>
            <a:pPr lvl="0" hangingPunct="0"/>
            <a:r>
              <a:rPr lang="el-GR" sz="2800" dirty="0"/>
              <a:t>η ισορροπία: βασική σχέση με τη βαρύτητα και τις μεταβολές της κίνησης</a:t>
            </a:r>
          </a:p>
          <a:p>
            <a:pPr lvl="0" hangingPunct="0"/>
            <a:r>
              <a:rPr lang="el-GR" sz="2800" dirty="0"/>
              <a:t>η ευκινησία: προσαρμοστικότητα της κίνησης του σώματος στο χώρο-χρόνο</a:t>
            </a:r>
          </a:p>
          <a:p>
            <a:pPr lvl="0" hangingPunct="0"/>
            <a:r>
              <a:rPr lang="el-GR" sz="2800" dirty="0"/>
              <a:t>η αλτική ικανότητα: ώθηση, απογείωση, προσγείωση.</a:t>
            </a:r>
          </a:p>
          <a:p>
            <a:pPr lvl="0" hangingPunct="0"/>
            <a:r>
              <a:rPr lang="el-GR" sz="2800" dirty="0"/>
              <a:t>η ενδυνάμωση των χεριών: στήριξη, αναρρίχηση, έλξη.</a:t>
            </a:r>
          </a:p>
          <a:p>
            <a:pPr lvl="0" hangingPunct="0"/>
            <a:r>
              <a:rPr lang="el-GR" sz="2800" dirty="0"/>
              <a:t>η δυνατότητα χειρισμών: πιάνω, πετώ, κυλώ, κτυπώ, τραβώ, στρίβω κλπ. </a:t>
            </a:r>
          </a:p>
          <a:p>
            <a:pPr marL="0" indent="0" hangingPunct="0">
              <a:buNone/>
            </a:pPr>
            <a:endParaRPr lang="el-GR" sz="2800" dirty="0"/>
          </a:p>
          <a:p>
            <a:endParaRPr lang="el-GR" sz="2800" dirty="0"/>
          </a:p>
        </p:txBody>
      </p:sp>
    </p:spTree>
    <p:extLst>
      <p:ext uri="{BB962C8B-B14F-4D97-AF65-F5344CB8AC3E}">
        <p14:creationId xmlns:p14="http://schemas.microsoft.com/office/powerpoint/2010/main" val="246315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1772" y="153994"/>
            <a:ext cx="7998714" cy="5963342"/>
          </a:xfrm>
        </p:spPr>
        <p:txBody>
          <a:bodyPr>
            <a:noAutofit/>
          </a:bodyPr>
          <a:lstStyle/>
          <a:p>
            <a:pPr hangingPunct="0"/>
            <a:r>
              <a:rPr lang="el-GR" sz="2800" dirty="0"/>
              <a:t>Χαρακτηριστική είναι η άποψη του  </a:t>
            </a:r>
            <a:r>
              <a:rPr lang="fr-FR" sz="2800" dirty="0"/>
              <a:t>Piaget</a:t>
            </a:r>
            <a:r>
              <a:rPr lang="el-GR" sz="2800" dirty="0"/>
              <a:t> ότι «το παιδί γνωρίζει με τα χέρια, σκέπτεται και απαντά με το σώμα του. Σπρώχνοντας, κυλώντας, πετώντας, τραβώντας, λυγίζοντας τα πράγματα, το παιδί παρατηρεί τις αντιδράσεις των αντικειμένων και τις συσχετίζει με τις δικές του αντιδράσεις. (</a:t>
            </a:r>
            <a:r>
              <a:rPr lang="fr-FR" sz="2800" dirty="0"/>
              <a:t>Piaget</a:t>
            </a:r>
            <a:r>
              <a:rPr lang="el-GR" sz="2800" dirty="0"/>
              <a:t>, 1972).</a:t>
            </a:r>
          </a:p>
          <a:p>
            <a:pPr hangingPunct="0"/>
            <a:r>
              <a:rPr lang="el-GR" sz="2800" dirty="0"/>
              <a:t> Η κίνηση δημιουργεί ευκαιρίες για επιτυχή μάθηση και η επιτυχία στις προσπάθειες κίνησης αυξάνει την εμπιστοσύνη στις νοητικές ικανότητες. Επιπλέον, ιδίως στην προσχολική ηλικία, κάθε μαθησιακή διαδικασία γίνεται πιο ευχάριστη όταν συνδυάζεται με κίνηση.</a:t>
            </a:r>
          </a:p>
          <a:p>
            <a:endParaRPr lang="el-GR" sz="2800" dirty="0"/>
          </a:p>
        </p:txBody>
      </p:sp>
    </p:spTree>
    <p:extLst>
      <p:ext uri="{BB962C8B-B14F-4D97-AF65-F5344CB8AC3E}">
        <p14:creationId xmlns:p14="http://schemas.microsoft.com/office/powerpoint/2010/main" val="820995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Πότε θα περπατήσει;</a:t>
            </a:r>
            <a:endParaRPr lang="el-GR" dirty="0"/>
          </a:p>
        </p:txBody>
      </p:sp>
      <p:sp>
        <p:nvSpPr>
          <p:cNvPr id="3" name="Θέση περιεχομένου 2"/>
          <p:cNvSpPr>
            <a:spLocks noGrp="1"/>
          </p:cNvSpPr>
          <p:nvPr>
            <p:ph idx="1"/>
          </p:nvPr>
        </p:nvSpPr>
        <p:spPr>
          <a:xfrm>
            <a:off x="557784" y="1479044"/>
            <a:ext cx="8229600" cy="4757163"/>
          </a:xfrm>
        </p:spPr>
        <p:txBody>
          <a:bodyPr/>
          <a:lstStyle/>
          <a:p>
            <a:r>
              <a:rPr lang="el-GR" sz="2800" dirty="0" smtClean="0"/>
              <a:t>Συνήθως στους 10 μήνες αρχίζει να μπουσουλάει, ενώ μπορεί να στέκεται όρθιο συγκρατούμενο</a:t>
            </a:r>
            <a:r>
              <a:rPr lang="en-US" sz="2800" dirty="0" smtClean="0"/>
              <a:t>.</a:t>
            </a:r>
            <a:endParaRPr lang="el-GR" sz="2800" dirty="0" smtClean="0"/>
          </a:p>
          <a:p>
            <a:r>
              <a:rPr lang="el-GR" sz="2800" dirty="0" smtClean="0"/>
              <a:t>Στους 12 μήνες σηκώνεται όρθιο από την καθιστή θέση, στηριζόμενο στα έπιπλα και  κάνει λίγα βήματα μόνο του.</a:t>
            </a:r>
          </a:p>
          <a:p>
            <a:r>
              <a:rPr lang="el-GR" sz="2800" dirty="0" smtClean="0"/>
              <a:t>Ο μέσος όρος των παιδιών περπατάει καλά στους 15 μήνες</a:t>
            </a:r>
          </a:p>
          <a:p>
            <a:r>
              <a:rPr lang="el-GR" sz="2800" dirty="0" smtClean="0"/>
              <a:t>Η ισορροπία βελτιώνεται περίπου στα 3 έτη, οπότε και μπορεί να ισορροπεί για λίγο στο ένα πόδι, να κάνει ποδήλατο με βοηθητικές ρόδες. </a:t>
            </a:r>
          </a:p>
          <a:p>
            <a:endParaRPr lang="el-GR" sz="2800" dirty="0" smtClean="0"/>
          </a:p>
          <a:p>
            <a:endParaRPr lang="el-GR" sz="2800" dirty="0"/>
          </a:p>
        </p:txBody>
      </p:sp>
    </p:spTree>
    <p:extLst>
      <p:ext uri="{BB962C8B-B14F-4D97-AF65-F5344CB8AC3E}">
        <p14:creationId xmlns:p14="http://schemas.microsoft.com/office/powerpoint/2010/main" val="270199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5406"/>
            <a:ext cx="8229600" cy="1195338"/>
          </a:xfrm>
        </p:spPr>
        <p:txBody>
          <a:bodyPr>
            <a:normAutofit fontScale="90000"/>
          </a:bodyPr>
          <a:lstStyle/>
          <a:p>
            <a:r>
              <a:rPr lang="el-GR" b="1" dirty="0" smtClean="0"/>
              <a:t/>
            </a:r>
            <a:br>
              <a:rPr lang="el-GR" b="1" dirty="0" smtClean="0"/>
            </a:br>
            <a:r>
              <a:rPr lang="el-GR" b="1" dirty="0"/>
              <a:t/>
            </a:r>
            <a:br>
              <a:rPr lang="el-GR" b="1" dirty="0"/>
            </a:br>
            <a:r>
              <a:rPr lang="el-GR" b="1" dirty="0" smtClean="0"/>
              <a:t>Λεπτή </a:t>
            </a:r>
            <a:r>
              <a:rPr lang="el-GR" b="1" dirty="0"/>
              <a:t>κινητικότητα</a:t>
            </a:r>
            <a:r>
              <a:rPr lang="el-GR" dirty="0"/>
              <a:t>: </a:t>
            </a:r>
            <a:r>
              <a:rPr lang="en-US" dirty="0" smtClean="0"/>
              <a:t/>
            </a:r>
            <a:br>
              <a:rPr lang="en-US" dirty="0" smtClean="0"/>
            </a:br>
            <a:r>
              <a:rPr lang="el-GR" dirty="0" smtClean="0"/>
              <a:t>οι </a:t>
            </a:r>
            <a:r>
              <a:rPr lang="el-GR" dirty="0"/>
              <a:t>χειρισμοί γίνονται πιο ώριμοι</a:t>
            </a:r>
            <a:br>
              <a:rPr lang="el-GR" dirty="0"/>
            </a:br>
            <a:r>
              <a:rPr lang="el-GR" dirty="0"/>
              <a:t> </a:t>
            </a:r>
            <a:br>
              <a:rPr lang="el-GR" dirty="0"/>
            </a:br>
            <a:endParaRPr lang="el-GR" dirty="0"/>
          </a:p>
        </p:txBody>
      </p:sp>
      <p:sp>
        <p:nvSpPr>
          <p:cNvPr id="3" name="Θέση περιεχομένου 2"/>
          <p:cNvSpPr>
            <a:spLocks noGrp="1"/>
          </p:cNvSpPr>
          <p:nvPr>
            <p:ph idx="1"/>
          </p:nvPr>
        </p:nvSpPr>
        <p:spPr>
          <a:xfrm>
            <a:off x="457200" y="1783081"/>
            <a:ext cx="8229600" cy="4197096"/>
          </a:xfrm>
        </p:spPr>
        <p:txBody>
          <a:bodyPr>
            <a:normAutofit fontScale="77500" lnSpcReduction="20000"/>
          </a:bodyPr>
          <a:lstStyle/>
          <a:p>
            <a:pPr lvl="0"/>
            <a:r>
              <a:rPr lang="el-GR" dirty="0"/>
              <a:t>Από την ηλικία των 15 μηνών πίνει μόνο του από το ποτήρι, κρατώντας το με τα δύο χέρια.</a:t>
            </a:r>
          </a:p>
          <a:p>
            <a:pPr lvl="0"/>
            <a:r>
              <a:rPr lang="el-GR" dirty="0"/>
              <a:t>Μετά τους 18 μήνες μπορεί να τρώει με το κουτάλι και να μουτζουρώνει. </a:t>
            </a:r>
          </a:p>
          <a:p>
            <a:pPr lvl="0"/>
            <a:r>
              <a:rPr lang="el-GR" dirty="0"/>
              <a:t>Σε ηλικία 2 ετών μπορεί να βγάζει τα ρούχα του και να γυρίζει τα χερούλια. </a:t>
            </a:r>
          </a:p>
          <a:p>
            <a:pPr lvl="0"/>
            <a:r>
              <a:rPr lang="el-GR" dirty="0"/>
              <a:t>Τρώει μόνο του με πιρούνι και κουτάλι σε ηλικία περίπου 3 ετών και μπορεί να αντιγράφει κύκλο και σταυρό, δοκιμασίες που απαιτούν συντονισμό κινήσεων, λογική και οργάνωση, δείχνοντας την </a:t>
            </a:r>
            <a:r>
              <a:rPr lang="el-GR" dirty="0" err="1"/>
              <a:t>οπτικοκινητική</a:t>
            </a:r>
            <a:r>
              <a:rPr lang="el-GR" dirty="0"/>
              <a:t> του ωρίμανση. </a:t>
            </a:r>
          </a:p>
          <a:p>
            <a:pPr lvl="0"/>
            <a:r>
              <a:rPr lang="el-GR" dirty="0"/>
              <a:t>Ταυτόχρονα διακρίνει πλέον τη διαφορά μεγεθών, μικρό-μεγάλο</a:t>
            </a:r>
            <a:r>
              <a:rPr lang="el-GR" dirty="0" smtClean="0"/>
              <a:t>.</a:t>
            </a:r>
            <a:endParaRPr lang="el-GR" dirty="0"/>
          </a:p>
        </p:txBody>
      </p:sp>
    </p:spTree>
    <p:extLst>
      <p:ext uri="{BB962C8B-B14F-4D97-AF65-F5344CB8AC3E}">
        <p14:creationId xmlns:p14="http://schemas.microsoft.com/office/powerpoint/2010/main" val="392709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idx="1"/>
          </p:nvPr>
        </p:nvSpPr>
        <p:spPr>
          <a:xfrm>
            <a:off x="411480" y="5964175"/>
            <a:ext cx="8229600" cy="253509"/>
          </a:xfrm>
        </p:spPr>
        <p:txBody>
          <a:bodyPr>
            <a:normAutofit/>
          </a:bodyPr>
          <a:lstStyle/>
          <a:p>
            <a:pPr marL="0" indent="0" algn="ctr">
              <a:buNone/>
            </a:pPr>
            <a:r>
              <a:rPr lang="el-GR" sz="1050" dirty="0">
                <a:latin typeface="Calibri" panose="020F0502020204030204" pitchFamily="34" charset="0"/>
                <a:ea typeface="Times New Roman" panose="02020603050405020304" pitchFamily="18" charset="0"/>
                <a:cs typeface="Arial" panose="020B0604020202020204" pitchFamily="34" charset="0"/>
              </a:rPr>
              <a:t>Πηγή</a:t>
            </a:r>
            <a:r>
              <a:rPr lang="fr-FR" sz="1050" dirty="0">
                <a:latin typeface="Calibri" panose="020F0502020204030204" pitchFamily="34" charset="0"/>
                <a:ea typeface="Times New Roman" panose="02020603050405020304" pitchFamily="18" charset="0"/>
                <a:cs typeface="Arial" panose="020B0604020202020204" pitchFamily="34" charset="0"/>
              </a:rPr>
              <a:t>: Amiel-Tison, C. (2004). </a:t>
            </a:r>
            <a:r>
              <a:rPr lang="fr-FR" sz="1050" i="1" dirty="0">
                <a:latin typeface="Calibri" panose="020F0502020204030204" pitchFamily="34" charset="0"/>
                <a:ea typeface="Times New Roman" panose="02020603050405020304" pitchFamily="18" charset="0"/>
                <a:cs typeface="Arial" panose="020B0604020202020204" pitchFamily="34" charset="0"/>
              </a:rPr>
              <a:t>L’ infirmité motrice d’ origine cérébrale. </a:t>
            </a:r>
            <a:r>
              <a:rPr lang="fr-FR" sz="1050" dirty="0">
                <a:latin typeface="Calibri" panose="020F0502020204030204" pitchFamily="34" charset="0"/>
                <a:ea typeface="Times New Roman" panose="02020603050405020304" pitchFamily="18" charset="0"/>
                <a:cs typeface="Arial" panose="020B0604020202020204" pitchFamily="34" charset="0"/>
              </a:rPr>
              <a:t>Paris </a:t>
            </a:r>
            <a:r>
              <a:rPr lang="el-GR" sz="1050" dirty="0">
                <a:latin typeface="Calibri" panose="020F0502020204030204" pitchFamily="34" charset="0"/>
                <a:ea typeface="Times New Roman" panose="02020603050405020304" pitchFamily="18" charset="0"/>
                <a:cs typeface="Arial" panose="020B0604020202020204" pitchFamily="34" charset="0"/>
              </a:rPr>
              <a:t>: </a:t>
            </a:r>
            <a:r>
              <a:rPr lang="fr-FR" sz="1050" dirty="0">
                <a:latin typeface="Calibri" panose="020F0502020204030204" pitchFamily="34" charset="0"/>
                <a:ea typeface="Times New Roman" panose="02020603050405020304" pitchFamily="18" charset="0"/>
                <a:cs typeface="Arial" panose="020B0604020202020204" pitchFamily="34" charset="0"/>
              </a:rPr>
              <a:t>Masson</a:t>
            </a:r>
            <a:endParaRPr lang="el-GR" sz="1050" dirty="0">
              <a:latin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40" y="429767"/>
            <a:ext cx="7273100" cy="541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181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latin typeface="Calibri" panose="020F0502020204030204" pitchFamily="34" charset="0"/>
                <a:ea typeface="Times New Roman" panose="02020603050405020304" pitchFamily="18" charset="0"/>
                <a:cs typeface="Arial" panose="020B0604020202020204" pitchFamily="34" charset="0"/>
              </a:rPr>
              <a:t>Μαθητές με κινητικά προβλήματα</a:t>
            </a:r>
            <a:endParaRPr lang="el-GR" dirty="0">
              <a:latin typeface="Calibri" panose="020F0502020204030204" pitchFamily="34" charset="0"/>
            </a:endParaRPr>
          </a:p>
        </p:txBody>
      </p:sp>
      <p:sp>
        <p:nvSpPr>
          <p:cNvPr id="5" name="Θέση περιεχομένου 4"/>
          <p:cNvSpPr>
            <a:spLocks noGrp="1"/>
          </p:cNvSpPr>
          <p:nvPr>
            <p:ph idx="1"/>
          </p:nvPr>
        </p:nvSpPr>
        <p:spPr>
          <a:xfrm>
            <a:off x="667512" y="1572768"/>
            <a:ext cx="8229600" cy="4525963"/>
          </a:xfrm>
        </p:spPr>
        <p:txBody>
          <a:bodyPr>
            <a:normAutofit/>
          </a:bodyPr>
          <a:lstStyle/>
          <a:p>
            <a:pPr marL="0" indent="0">
              <a:buNone/>
            </a:pPr>
            <a:r>
              <a:rPr lang="el-GR" dirty="0">
                <a:latin typeface="Calibri" panose="020F0502020204030204" pitchFamily="34" charset="0"/>
                <a:ea typeface="Times New Roman" panose="02020603050405020304" pitchFamily="18" charset="0"/>
                <a:cs typeface="Arial" panose="020B0604020202020204" pitchFamily="34" charset="0"/>
              </a:rPr>
              <a:t>Στην κατηγορία αυτή ανήκουν τα παιδιά των οποίων οι σωματικές, μη αισθητηριακές (δεν αφορούν την όραση ή την ακοή), βλάβες εμποδίζουν την ομαλή ένταξη στο γενικό σχολείο σε τέτοιο βαθμό, ώστε να επιβάλλεται η χρήση ειδικών μέσων και οργάνων ή η διευθέτηση και προσαρμογή του περιβάλλοντος</a:t>
            </a:r>
            <a:r>
              <a:rPr lang="en-US" dirty="0">
                <a:latin typeface="Calibri" panose="020F0502020204030204" pitchFamily="34" charset="0"/>
                <a:ea typeface="Times New Roman" panose="02020603050405020304" pitchFamily="18" charset="0"/>
                <a:cs typeface="Arial" panose="020B0604020202020204" pitchFamily="34" charset="0"/>
              </a:rPr>
              <a:t>.</a:t>
            </a:r>
            <a:endParaRPr lang="el-GR" dirty="0">
              <a:latin typeface="Calibri" panose="020F0502020204030204" pitchFamily="34" charset="0"/>
            </a:endParaRPr>
          </a:p>
        </p:txBody>
      </p:sp>
    </p:spTree>
    <p:extLst>
      <p:ext uri="{BB962C8B-B14F-4D97-AF65-F5344CB8AC3E}">
        <p14:creationId xmlns:p14="http://schemas.microsoft.com/office/powerpoint/2010/main" val="3494558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0352" y="886968"/>
            <a:ext cx="8229600" cy="4525963"/>
          </a:xfrm>
        </p:spPr>
        <p:txBody>
          <a:bodyPr/>
          <a:lstStyle/>
          <a:p>
            <a:pPr marL="0" indent="0">
              <a:buNone/>
            </a:pPr>
            <a:r>
              <a:rPr lang="el-GR" dirty="0">
                <a:latin typeface="Calibri" panose="020F0502020204030204" pitchFamily="34" charset="0"/>
                <a:ea typeface="Times New Roman" panose="02020603050405020304" pitchFamily="18" charset="0"/>
                <a:cs typeface="Arial" panose="020B0604020202020204" pitchFamily="34" charset="0"/>
              </a:rPr>
              <a:t>Το ποσοστό των μαθητών με σωματικές αναπηρίες στη χώρα μας υπολογίζεται μεταξύ </a:t>
            </a:r>
            <a:r>
              <a:rPr lang="el-GR" b="1" dirty="0">
                <a:latin typeface="Calibri" panose="020F0502020204030204" pitchFamily="34" charset="0"/>
                <a:ea typeface="Times New Roman" panose="02020603050405020304" pitchFamily="18" charset="0"/>
                <a:cs typeface="Arial" panose="020B0604020202020204" pitchFamily="34" charset="0"/>
              </a:rPr>
              <a:t>2/1000 και 6/1000</a:t>
            </a:r>
            <a:r>
              <a:rPr lang="el-GR" dirty="0">
                <a:latin typeface="Calibri" panose="020F0502020204030204" pitchFamily="34" charset="0"/>
                <a:ea typeface="Times New Roman" panose="02020603050405020304" pitchFamily="18" charset="0"/>
                <a:cs typeface="Arial" panose="020B0604020202020204" pitchFamily="34" charset="0"/>
              </a:rPr>
              <a:t>, ανάλογα με τα κριτήρια με τα οποία χαρακτηρίζεται μια αναπηρία ως κινητική, τη συστηματική καταγραφή</a:t>
            </a:r>
            <a:r>
              <a:rPr lang="en-US" dirty="0">
                <a:latin typeface="Calibri" panose="020F0502020204030204" pitchFamily="34" charset="0"/>
                <a:ea typeface="Times New Roman" panose="02020603050405020304" pitchFamily="18" charset="0"/>
                <a:cs typeface="Arial" panose="020B0604020202020204" pitchFamily="34" charset="0"/>
              </a:rPr>
              <a:t>.</a:t>
            </a:r>
            <a:r>
              <a:rPr lang="el-GR" dirty="0">
                <a:latin typeface="Calibri" panose="020F0502020204030204" pitchFamily="34" charset="0"/>
                <a:ea typeface="Times New Roman" panose="02020603050405020304" pitchFamily="18" charset="0"/>
                <a:cs typeface="Arial" panose="020B0604020202020204" pitchFamily="34" charset="0"/>
              </a:rPr>
              <a:t> Ορισμένοι παράγοντες που επηρεάζουν το ποσοστό αυτό, όπως π.χ. η επιβίωση των προώρων νεογνών ή η συχνότητα των τροχαίων ατυχημάτων</a:t>
            </a:r>
            <a:r>
              <a:rPr lang="el-GR" dirty="0">
                <a:latin typeface="Cambria" panose="02040503050406030204" pitchFamily="18" charset="0"/>
                <a:ea typeface="Times New Roman" panose="02020603050405020304" pitchFamily="18" charset="0"/>
                <a:cs typeface="Arial" panose="020B0604020202020204" pitchFamily="34" charset="0"/>
              </a:rPr>
              <a:t>.</a:t>
            </a:r>
            <a:endParaRPr lang="el-GR" dirty="0"/>
          </a:p>
        </p:txBody>
      </p:sp>
    </p:spTree>
    <p:extLst>
      <p:ext uri="{BB962C8B-B14F-4D97-AF65-F5344CB8AC3E}">
        <p14:creationId xmlns:p14="http://schemas.microsoft.com/office/powerpoint/2010/main" val="171009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1"/>
            <a:ext cx="8229600" cy="2788920"/>
          </a:xfrm>
        </p:spPr>
        <p:txBody>
          <a:bodyPr>
            <a:normAutofit/>
          </a:bodyPr>
          <a:lstStyle/>
          <a:p>
            <a:pPr marL="0" indent="0" algn="just">
              <a:spcAft>
                <a:spcPts val="0"/>
              </a:spcAft>
              <a:buNone/>
            </a:pPr>
            <a:r>
              <a:rPr lang="el-GR" dirty="0">
                <a:latin typeface="Calibri" panose="020F0502020204030204" pitchFamily="34" charset="0"/>
                <a:ea typeface="Times New Roman" panose="02020603050405020304" pitchFamily="18" charset="0"/>
                <a:cs typeface="Arial" panose="020B0604020202020204" pitchFamily="34" charset="0"/>
              </a:rPr>
              <a:t>Οι κινητικές αναπηρίες χαρακτηρίζονται από μεγάλη ετερογένεια ως προς την αιτιολογία τους, το βαθμό δυσλειτουργίας, το χρόνο επέλευσης (συγγενείς ή επίκτητες), το μόνιμο ή προσωρινό χαρακτήρα τους. </a:t>
            </a:r>
            <a:endParaRPr lang="el-GR" dirty="0">
              <a:latin typeface="Calibri" panose="020F0502020204030204" pitchFamily="34" charset="0"/>
              <a:ea typeface="Times New Roman" panose="02020603050405020304" pitchFamily="18" charset="0"/>
            </a:endParaRPr>
          </a:p>
          <a:p>
            <a:endParaRPr lang="el-GR" dirty="0">
              <a:latin typeface="Calibri" panose="020F0502020204030204" pitchFamily="34" charset="0"/>
            </a:endParaRPr>
          </a:p>
        </p:txBody>
      </p:sp>
    </p:spTree>
    <p:extLst>
      <p:ext uri="{BB962C8B-B14F-4D97-AF65-F5344CB8AC3E}">
        <p14:creationId xmlns:p14="http://schemas.microsoft.com/office/powerpoint/2010/main" val="2089180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0644" y="514350"/>
            <a:ext cx="8229600" cy="5319521"/>
          </a:xfrm>
        </p:spPr>
        <p:txBody>
          <a:bodyPr/>
          <a:lstStyle/>
          <a:p>
            <a:pPr marL="0" indent="0">
              <a:buNone/>
            </a:pPr>
            <a:r>
              <a:rPr lang="el-GR" dirty="0">
                <a:latin typeface="Calibri" panose="020F0502020204030204" pitchFamily="34" charset="0"/>
                <a:ea typeface="Times New Roman" panose="02020603050405020304" pitchFamily="18" charset="0"/>
                <a:cs typeface="Arial" panose="020B0604020202020204" pitchFamily="34" charset="0"/>
              </a:rPr>
              <a:t>Η αρμονική και αποτελεσματική κίνηση του ανθρώπινου σώματος επιτυγχάνεται με τη συνεργασία  του νευρικού και του </a:t>
            </a:r>
            <a:r>
              <a:rPr lang="el-GR" dirty="0" err="1">
                <a:latin typeface="Calibri" panose="020F0502020204030204" pitchFamily="34" charset="0"/>
                <a:ea typeface="Times New Roman" panose="02020603050405020304" pitchFamily="18" charset="0"/>
                <a:cs typeface="Arial" panose="020B0604020202020204" pitchFamily="34" charset="0"/>
              </a:rPr>
              <a:t>μυοσκελετικού</a:t>
            </a:r>
            <a:r>
              <a:rPr lang="el-GR" dirty="0">
                <a:latin typeface="Calibri" panose="020F0502020204030204" pitchFamily="34" charset="0"/>
                <a:ea typeface="Times New Roman" panose="02020603050405020304" pitchFamily="18" charset="0"/>
                <a:cs typeface="Arial" panose="020B0604020202020204" pitchFamily="34" charset="0"/>
              </a:rPr>
              <a:t> συστήματος. Μια αδρή ταξινόμηση των κινητικών αναπηριών, ανάλογα με το  σύστημα που πάσχει, συμβάλλει στην κατανόηση της παθογένειάς τους και τη χρήση κοινής γλώσσας κατά τη συνεργασία με τους άλλους ειδικούς που εμπλέκονται στην αντιμετώπισή τους</a:t>
            </a:r>
            <a:r>
              <a:rPr lang="el-GR" dirty="0">
                <a:latin typeface="Cambria" panose="02040503050406030204" pitchFamily="18" charset="0"/>
                <a:ea typeface="Times New Roman" panose="02020603050405020304" pitchFamily="18" charset="0"/>
                <a:cs typeface="Arial" panose="020B0604020202020204" pitchFamily="34" charset="0"/>
              </a:rPr>
              <a:t>.</a:t>
            </a:r>
            <a:endParaRPr lang="el-GR" dirty="0"/>
          </a:p>
        </p:txBody>
      </p:sp>
    </p:spTree>
    <p:extLst>
      <p:ext uri="{BB962C8B-B14F-4D97-AF65-F5344CB8AC3E}">
        <p14:creationId xmlns:p14="http://schemas.microsoft.com/office/powerpoint/2010/main" val="46638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4182" y="591599"/>
            <a:ext cx="8331217" cy="5772625"/>
          </a:xfrm>
        </p:spPr>
        <p:txBody>
          <a:bodyPr>
            <a:noAutofit/>
          </a:bodyPr>
          <a:lstStyle/>
          <a:p>
            <a:pPr marL="0" indent="0">
              <a:buNone/>
            </a:pPr>
            <a:r>
              <a:rPr lang="el-GR" sz="3200" dirty="0" smtClean="0"/>
              <a:t>Τυχόν </a:t>
            </a:r>
            <a:r>
              <a:rPr lang="el-GR" sz="3200" dirty="0"/>
              <a:t>διαταραχή ή καθυστέρηση σε έναν τομέα ανάπτυξης επιφέρει αλυσιδωτές επιδράσεις και στους άλλους τομείς. </a:t>
            </a:r>
          </a:p>
          <a:p>
            <a:pPr marL="0" indent="0">
              <a:buNone/>
            </a:pPr>
            <a:r>
              <a:rPr lang="el-GR" sz="3200" dirty="0"/>
              <a:t>Για παράδειγμα, οι διαταραχές της κίνησης στερούν το παιδί από τη δυνατότητα να εξερευνήσει απρόσκοπτα το περιβάλλον του και επηρεάζουν σημαντικά τους άλλους τομείς της ανάπτυξής του. </a:t>
            </a:r>
            <a:endParaRPr lang="en-US" sz="3200" dirty="0" smtClean="0"/>
          </a:p>
          <a:p>
            <a:pPr marL="0" indent="0">
              <a:buNone/>
            </a:pPr>
            <a:r>
              <a:rPr lang="el-GR" sz="3200" dirty="0" smtClean="0"/>
              <a:t>Αντίστροφα</a:t>
            </a:r>
            <a:r>
              <a:rPr lang="el-GR" sz="3200" dirty="0"/>
              <a:t>, διαταραχές της νοητικής και κοινωνικής ανάπτυξης επιβραδύνουν την κατάκτηση των κινητικών δεξιοτήτων. </a:t>
            </a:r>
          </a:p>
          <a:p>
            <a:endParaRPr lang="el-GR" sz="3200" dirty="0"/>
          </a:p>
        </p:txBody>
      </p:sp>
    </p:spTree>
    <p:extLst>
      <p:ext uri="{BB962C8B-B14F-4D97-AF65-F5344CB8AC3E}">
        <p14:creationId xmlns:p14="http://schemas.microsoft.com/office/powerpoint/2010/main" val="173882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310896" y="370332"/>
            <a:ext cx="8394192" cy="742950"/>
          </a:xfrm>
        </p:spPr>
        <p:txBody>
          <a:bodyPr>
            <a:noAutofit/>
          </a:bodyPr>
          <a:lstStyle/>
          <a:p>
            <a:pPr fontAlgn="auto">
              <a:spcAft>
                <a:spcPts val="0"/>
              </a:spcAft>
              <a:defRPr/>
            </a:pPr>
            <a:r>
              <a:rPr lang="el-GR" sz="2800" dirty="0"/>
              <a:t>Μια αδρή διάκριση των κινητικών αναπηριών μπορεί να γίνει με κριτήριο την εντόπισή τους:</a:t>
            </a:r>
          </a:p>
        </p:txBody>
      </p:sp>
      <p:sp>
        <p:nvSpPr>
          <p:cNvPr id="16387" name="2 - Θέση περιεχομένου"/>
          <p:cNvSpPr>
            <a:spLocks noGrp="1"/>
          </p:cNvSpPr>
          <p:nvPr>
            <p:ph idx="1"/>
          </p:nvPr>
        </p:nvSpPr>
        <p:spPr>
          <a:xfrm>
            <a:off x="722470" y="2173986"/>
            <a:ext cx="7818025" cy="2036826"/>
          </a:xfrm>
        </p:spPr>
        <p:txBody>
          <a:bodyPr/>
          <a:lstStyle/>
          <a:p>
            <a:pPr eaLnBrk="1" hangingPunct="1"/>
            <a:r>
              <a:rPr lang="el-GR" altLang="el-GR" sz="2700" dirty="0"/>
              <a:t>Παθήσεις  του </a:t>
            </a:r>
            <a:r>
              <a:rPr lang="el-GR" altLang="el-GR" sz="2700" dirty="0" err="1"/>
              <a:t>μυοσκελετικού</a:t>
            </a:r>
            <a:r>
              <a:rPr lang="el-GR" altLang="el-GR" sz="2700" dirty="0"/>
              <a:t>  συστήματος  (οστά, αρθρώσεις, μύες)</a:t>
            </a:r>
          </a:p>
          <a:p>
            <a:pPr eaLnBrk="1" hangingPunct="1"/>
            <a:r>
              <a:rPr lang="el-GR" altLang="el-GR" sz="2700" dirty="0"/>
              <a:t>Βλάβες του νευρικού συστήματος (εγκέφαλος, νωτιαίος μυελός, νεύρα)</a:t>
            </a:r>
          </a:p>
          <a:p>
            <a:pPr eaLnBrk="1" hangingPunct="1">
              <a:buFont typeface="Arial" panose="020B0604020202020204" pitchFamily="34" charset="0"/>
              <a:buNone/>
            </a:pPr>
            <a:r>
              <a:rPr lang="el-GR" altLang="el-GR" sz="2700" dirty="0"/>
              <a:t> </a:t>
            </a:r>
          </a:p>
          <a:p>
            <a:pPr marL="0" indent="0">
              <a:buNone/>
            </a:pPr>
            <a:endParaRPr lang="el-GR" altLang="el-GR" sz="2700" dirty="0"/>
          </a:p>
          <a:p>
            <a:pPr eaLnBrk="1" hangingPunct="1"/>
            <a:endParaRPr lang="el-GR" altLang="el-GR" sz="2700" dirty="0"/>
          </a:p>
        </p:txBody>
      </p:sp>
    </p:spTree>
    <p:extLst>
      <p:ext uri="{BB962C8B-B14F-4D97-AF65-F5344CB8AC3E}">
        <p14:creationId xmlns:p14="http://schemas.microsoft.com/office/powerpoint/2010/main" val="1256151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0352" y="841248"/>
            <a:ext cx="8229600" cy="4525963"/>
          </a:xfrm>
        </p:spPr>
        <p:txBody>
          <a:bodyPr>
            <a:normAutofit/>
          </a:bodyPr>
          <a:lstStyle/>
          <a:p>
            <a:pPr marL="0" indent="0">
              <a:spcAft>
                <a:spcPts val="0"/>
              </a:spcAft>
              <a:buNone/>
            </a:pPr>
            <a:r>
              <a:rPr lang="el-GR" dirty="0">
                <a:latin typeface="Calibri" panose="020F0502020204030204" pitchFamily="34" charset="0"/>
                <a:ea typeface="Times New Roman" panose="02020603050405020304" pitchFamily="18" charset="0"/>
                <a:cs typeface="Arial" panose="020B0604020202020204" pitchFamily="34" charset="0"/>
              </a:rPr>
              <a:t>Ωστόσο, η κατηγοριοποίηση δεν πρέπει να οδηγεί σε επικέντρωση της προσοχής στο πρόβλημα – ετικέτα, οπότε η προσπάθεια περιορίζεται στην αντιμετώπιση του προβλήματος και όχι στην κάλυψη των ποικίλων αναγκών του ατόμου. Άλλωστε η στρατηγική ένταξης και εκπαιδευτικής παρέμβασης είναι ανεξάρτητη από το αίτιο της αναπηρίας.</a:t>
            </a:r>
            <a:endParaRPr lang="el-GR"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67241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1511141" y="251460"/>
            <a:ext cx="6115050" cy="742950"/>
          </a:xfrm>
        </p:spPr>
        <p:txBody>
          <a:bodyPr/>
          <a:lstStyle/>
          <a:p>
            <a:pPr eaLnBrk="1" hangingPunct="1"/>
            <a:r>
              <a:rPr lang="el-GR" altLang="el-GR" dirty="0" smtClean="0"/>
              <a:t>Ανάπτυξη</a:t>
            </a:r>
            <a:r>
              <a:rPr lang="en-US" altLang="el-GR" dirty="0" smtClean="0"/>
              <a:t>.</a:t>
            </a:r>
            <a:r>
              <a:rPr lang="el-GR" altLang="el-GR" dirty="0" smtClean="0"/>
              <a:t>..</a:t>
            </a:r>
          </a:p>
        </p:txBody>
      </p:sp>
      <p:sp>
        <p:nvSpPr>
          <p:cNvPr id="20483" name="2 - Θέση περιεχομένου"/>
          <p:cNvSpPr>
            <a:spLocks noGrp="1"/>
          </p:cNvSpPr>
          <p:nvPr>
            <p:ph idx="1"/>
          </p:nvPr>
        </p:nvSpPr>
        <p:spPr>
          <a:xfrm>
            <a:off x="611600" y="1300734"/>
            <a:ext cx="7914132" cy="4606290"/>
          </a:xfrm>
        </p:spPr>
        <p:txBody>
          <a:bodyPr/>
          <a:lstStyle/>
          <a:p>
            <a:pPr eaLnBrk="1" hangingPunct="1">
              <a:buFont typeface="Arial" panose="020B0604020202020204" pitchFamily="34" charset="0"/>
              <a:buNone/>
            </a:pPr>
            <a:r>
              <a:rPr lang="el-GR" altLang="el-GR" dirty="0" smtClean="0"/>
              <a:t>   </a:t>
            </a:r>
            <a:r>
              <a:rPr lang="el-GR" altLang="el-GR" dirty="0"/>
              <a:t>Οι συνιστώσες της ανθρώπινης  ύπαρξης, ο σωματικός, ψυχικός, γνωστικός, συναισθηματικός και κοινωνικός τομέας ωριμάζουν σε αλληλεπίδραση μεταξύ τους και με το περιβάλλον. Δεν πρέπει να μας διαφεύγει ότι στην ουσία αποτελούν όψεις ενός πρίσματος και ότι είναι άρρηκτα συνδεδεμένοι και αδιαχώριστοι. </a:t>
            </a:r>
          </a:p>
        </p:txBody>
      </p:sp>
    </p:spTree>
    <p:extLst>
      <p:ext uri="{BB962C8B-B14F-4D97-AF65-F5344CB8AC3E}">
        <p14:creationId xmlns:p14="http://schemas.microsoft.com/office/powerpoint/2010/main" val="1541063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 Θέση περιεχομένου"/>
          <p:cNvSpPr>
            <a:spLocks noGrp="1"/>
          </p:cNvSpPr>
          <p:nvPr>
            <p:ph idx="1"/>
          </p:nvPr>
        </p:nvSpPr>
        <p:spPr>
          <a:xfrm>
            <a:off x="548640" y="603508"/>
            <a:ext cx="8229600" cy="5001764"/>
          </a:xfrm>
        </p:spPr>
        <p:txBody>
          <a:bodyPr/>
          <a:lstStyle/>
          <a:p>
            <a:pPr eaLnBrk="1" hangingPunct="1">
              <a:buFont typeface="Arial" panose="020B0604020202020204" pitchFamily="34" charset="0"/>
              <a:buNone/>
            </a:pPr>
            <a:r>
              <a:rPr lang="en-US" altLang="el-GR" dirty="0" smtClean="0"/>
              <a:t> </a:t>
            </a:r>
            <a:r>
              <a:rPr lang="el-GR" altLang="el-GR" dirty="0" smtClean="0"/>
              <a:t>  Τ</a:t>
            </a:r>
            <a:r>
              <a:rPr lang="el-GR" altLang="el-GR" dirty="0"/>
              <a:t>υχόν διαταραχή ή καθυστέρηση σε έναν τομέα ανάπτυξης επιφέρει αλυσιδωτές επιδράσεις και στους άλλους τομείς. Οι διαταραχές της κίνησης στερούν το παιδί από τη δυνατότητα να εξερευνήσει απρόσκοπτα το περιβάλλον του και επηρεάζουν σημαντικά τους άλλους τομείς της ανάπτυξής του, κυρίως την πρόσβαση σε εμπειρίες και τη γνωστική εξέλιξη.</a:t>
            </a:r>
          </a:p>
        </p:txBody>
      </p:sp>
    </p:spTree>
    <p:extLst>
      <p:ext uri="{BB962C8B-B14F-4D97-AF65-F5344CB8AC3E}">
        <p14:creationId xmlns:p14="http://schemas.microsoft.com/office/powerpoint/2010/main" val="14602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580645" y="258049"/>
            <a:ext cx="8005264" cy="742950"/>
          </a:xfrm>
        </p:spPr>
        <p:txBody>
          <a:bodyPr>
            <a:normAutofit fontScale="90000"/>
          </a:bodyPr>
          <a:lstStyle/>
          <a:p>
            <a:pPr eaLnBrk="1" hangingPunct="1"/>
            <a:r>
              <a:rPr lang="el-GR" altLang="el-GR" b="1" dirty="0" smtClean="0"/>
              <a:t>Γνωστική εξέλιξη</a:t>
            </a:r>
            <a:endParaRPr lang="el-GR" altLang="el-GR" dirty="0" smtClean="0"/>
          </a:p>
        </p:txBody>
      </p:sp>
      <p:sp>
        <p:nvSpPr>
          <p:cNvPr id="22531" name="2 - Θέση περιεχομένου"/>
          <p:cNvSpPr>
            <a:spLocks noGrp="1"/>
          </p:cNvSpPr>
          <p:nvPr>
            <p:ph idx="1"/>
          </p:nvPr>
        </p:nvSpPr>
        <p:spPr>
          <a:xfrm>
            <a:off x="836676" y="1197864"/>
            <a:ext cx="7626096" cy="4992624"/>
          </a:xfrm>
        </p:spPr>
        <p:txBody>
          <a:bodyPr/>
          <a:lstStyle/>
          <a:p>
            <a:pPr eaLnBrk="1" hangingPunct="1">
              <a:buFont typeface="Arial" panose="020B0604020202020204" pitchFamily="34" charset="0"/>
              <a:buNone/>
            </a:pPr>
            <a:r>
              <a:rPr lang="el-GR" altLang="el-GR" dirty="0"/>
              <a:t>  Οι κινητικές αναπηρίες βάζουν περιορισμούς στην απόκτηση γνώσεων και τη μάθηση, επειδή περιορίζουν τις διαπροσωπικές τους σχέσεις  και τις  περιβαλλοντικές επιδράσεις.  Ο κόσμος του παιδιού, που γεννιέται με κινητικές αναπηρίες, είναι διαφορετικός από τον κόσμο του παιδιού που δεν έχει κινητικά προβλήματα</a:t>
            </a:r>
            <a:r>
              <a:rPr lang="el-GR" altLang="el-GR" dirty="0" smtClean="0"/>
              <a:t>.  </a:t>
            </a:r>
          </a:p>
        </p:txBody>
      </p:sp>
    </p:spTree>
    <p:extLst>
      <p:ext uri="{BB962C8B-B14F-4D97-AF65-F5344CB8AC3E}">
        <p14:creationId xmlns:p14="http://schemas.microsoft.com/office/powerpoint/2010/main" val="1662853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 Θέση περιεχομένου"/>
          <p:cNvSpPr>
            <a:spLocks noGrp="1"/>
          </p:cNvSpPr>
          <p:nvPr>
            <p:ph idx="1"/>
          </p:nvPr>
        </p:nvSpPr>
        <p:spPr>
          <a:xfrm>
            <a:off x="669798" y="368047"/>
            <a:ext cx="8007858" cy="5593841"/>
          </a:xfrm>
        </p:spPr>
        <p:txBody>
          <a:bodyPr>
            <a:noAutofit/>
          </a:bodyPr>
          <a:lstStyle/>
          <a:p>
            <a:pPr marL="0" indent="0" fontAlgn="auto">
              <a:spcAft>
                <a:spcPts val="0"/>
              </a:spcAft>
              <a:buNone/>
              <a:defRPr/>
            </a:pPr>
            <a:r>
              <a:rPr lang="el-GR" dirty="0"/>
              <a:t>Τα «φυσιολογικά» παιδιά έχουν τη δυνατότητα να έρχονται σε επαφή με το περιβάλλον, να πιάνουν και χειρίζονται αντικείμενα, να αισθάνονται, να παρατηρούν, να δίνουν και να παίρνουν μηνύματα</a:t>
            </a:r>
            <a:r>
              <a:rPr lang="el-GR" dirty="0" smtClean="0"/>
              <a:t>.</a:t>
            </a:r>
            <a:endParaRPr lang="en-US" dirty="0" smtClean="0"/>
          </a:p>
          <a:p>
            <a:pPr marL="0" indent="0" fontAlgn="auto">
              <a:spcAft>
                <a:spcPts val="0"/>
              </a:spcAft>
              <a:buNone/>
              <a:defRPr/>
            </a:pPr>
            <a:r>
              <a:rPr lang="el-GR" dirty="0" smtClean="0"/>
              <a:t>Όταν </a:t>
            </a:r>
            <a:r>
              <a:rPr lang="el-GR" dirty="0"/>
              <a:t>κατακτήσουν τη βάδιση , μπορούν, με ολοένα αυξανόμενη αυτονομία,  να εξερευνήσουν τον κόσμο, να δεχθούν μια πληθώρα ερεθισμάτων, γνώσεων, εμπειριών, να έχουν ακόμη μεγαλύτερη αλληλεπίδραση με τους ανθρώπους και τα αντικείμενα. </a:t>
            </a:r>
          </a:p>
        </p:txBody>
      </p:sp>
    </p:spTree>
    <p:extLst>
      <p:ext uri="{BB962C8B-B14F-4D97-AF65-F5344CB8AC3E}">
        <p14:creationId xmlns:p14="http://schemas.microsoft.com/office/powerpoint/2010/main" val="3969786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 Τίτλος"/>
          <p:cNvSpPr>
            <a:spLocks noGrp="1"/>
          </p:cNvSpPr>
          <p:nvPr>
            <p:ph type="title"/>
          </p:nvPr>
        </p:nvSpPr>
        <p:spPr>
          <a:xfrm>
            <a:off x="1447133" y="297180"/>
            <a:ext cx="6115050" cy="742950"/>
          </a:xfrm>
        </p:spPr>
        <p:txBody>
          <a:bodyPr/>
          <a:lstStyle/>
          <a:p>
            <a:r>
              <a:rPr lang="el-GR" altLang="el-GR" dirty="0" smtClean="0"/>
              <a:t>Αντίθετα</a:t>
            </a:r>
            <a:r>
              <a:rPr lang="en-US" altLang="el-GR" dirty="0" smtClean="0"/>
              <a:t>…</a:t>
            </a:r>
            <a:endParaRPr lang="el-GR" altLang="el-GR" dirty="0" smtClean="0"/>
          </a:p>
        </p:txBody>
      </p:sp>
      <p:sp>
        <p:nvSpPr>
          <p:cNvPr id="24579" name="3 - Θέση περιεχομένου"/>
          <p:cNvSpPr>
            <a:spLocks noGrp="1"/>
          </p:cNvSpPr>
          <p:nvPr>
            <p:ph idx="1"/>
          </p:nvPr>
        </p:nvSpPr>
        <p:spPr>
          <a:xfrm>
            <a:off x="853916" y="1369315"/>
            <a:ext cx="7842027" cy="4638293"/>
          </a:xfrm>
        </p:spPr>
        <p:txBody>
          <a:bodyPr>
            <a:noAutofit/>
          </a:bodyPr>
          <a:lstStyle/>
          <a:p>
            <a:pPr marL="0" indent="0">
              <a:buNone/>
            </a:pPr>
            <a:r>
              <a:rPr lang="el-GR" altLang="el-GR" sz="2800" dirty="0"/>
              <a:t>Η αναπηρία «φυλακίζει» το παιδί σ’ ένα περιορισμένο, στερεότυπο και προστατευμένο περιβάλλον και η μη φυσιολογική στάση και κίνηση δημιουργεί λανθασμένη εικόνα του σώματος και περιορίζει τον κύκλο των συνομήλικων και των μεγαλύτερων με τους οποίους έρχεται σε επαφή.</a:t>
            </a:r>
            <a:endParaRPr lang="en-US" altLang="el-GR" sz="2800" dirty="0"/>
          </a:p>
          <a:p>
            <a:pPr marL="0" indent="0">
              <a:buNone/>
            </a:pPr>
            <a:r>
              <a:rPr lang="el-GR" altLang="el-GR" sz="2800" dirty="0"/>
              <a:t>Ο αντίκτυπος στη μάθηση και στην ικανότητα επεξεργασίας των πληροφοριών είναι σημαντικός και επηρεάζει τη γνωστική και την ψυχολογική εξέλιξη του παιδιού</a:t>
            </a:r>
            <a:r>
              <a:rPr lang="el-GR" altLang="el-GR" sz="2800" dirty="0" smtClean="0"/>
              <a:t>. </a:t>
            </a:r>
          </a:p>
        </p:txBody>
      </p:sp>
    </p:spTree>
    <p:extLst>
      <p:ext uri="{BB962C8B-B14F-4D97-AF65-F5344CB8AC3E}">
        <p14:creationId xmlns:p14="http://schemas.microsoft.com/office/powerpoint/2010/main" val="512522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 Θέση περιεχομένου"/>
          <p:cNvSpPr>
            <a:spLocks noGrp="1"/>
          </p:cNvSpPr>
          <p:nvPr>
            <p:ph idx="1"/>
          </p:nvPr>
        </p:nvSpPr>
        <p:spPr>
          <a:xfrm>
            <a:off x="875635" y="1373886"/>
            <a:ext cx="7491127" cy="3154680"/>
          </a:xfrm>
        </p:spPr>
        <p:txBody>
          <a:bodyPr/>
          <a:lstStyle/>
          <a:p>
            <a:pPr marL="0" indent="0">
              <a:buNone/>
            </a:pPr>
            <a:r>
              <a:rPr lang="el-GR" altLang="el-GR" dirty="0"/>
              <a:t>Τα κινητικά προβλήματα περιορίζουν την κατανόηση και εμπέδωση εννοιών του φυσικού κόσμου από το παιδί διότι δυσχεραίνουν ή εμποδίζουν την ελεύθερη κίνηση, το παιχνίδι και την εξερεύνηση του περιβάλλοντος</a:t>
            </a:r>
          </a:p>
          <a:p>
            <a:pPr eaLnBrk="1" hangingPunct="1"/>
            <a:endParaRPr lang="el-GR" altLang="el-GR" dirty="0"/>
          </a:p>
          <a:p>
            <a:pPr eaLnBrk="1" hangingPunct="1"/>
            <a:endParaRPr lang="el-GR" altLang="el-GR" dirty="0"/>
          </a:p>
        </p:txBody>
      </p:sp>
    </p:spTree>
    <p:extLst>
      <p:ext uri="{BB962C8B-B14F-4D97-AF65-F5344CB8AC3E}">
        <p14:creationId xmlns:p14="http://schemas.microsoft.com/office/powerpoint/2010/main" val="2925178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 Θέση περιεχομένου"/>
          <p:cNvSpPr>
            <a:spLocks noGrp="1"/>
          </p:cNvSpPr>
          <p:nvPr>
            <p:ph idx="1"/>
          </p:nvPr>
        </p:nvSpPr>
        <p:spPr>
          <a:xfrm>
            <a:off x="802480" y="1239012"/>
            <a:ext cx="7427119" cy="3371850"/>
          </a:xfrm>
        </p:spPr>
        <p:txBody>
          <a:bodyPr>
            <a:normAutofit/>
          </a:bodyPr>
          <a:lstStyle/>
          <a:p>
            <a:pPr marL="0" indent="0">
              <a:buNone/>
            </a:pPr>
            <a:r>
              <a:rPr lang="el-GR" altLang="el-GR" dirty="0"/>
              <a:t>Η συνολική ανάπτυξη και ωρίμανση του ατόμου με  κινητικά προβλήματα, ιδίως αν αυτά οφείλονται σε εγκεφαλική βλάβη, επηρεάζεται  και από προβλήματα που μπορεί να συνυπάρχουν με την κινητική δυσλειτουργία.</a:t>
            </a:r>
          </a:p>
        </p:txBody>
      </p:sp>
    </p:spTree>
    <p:extLst>
      <p:ext uri="{BB962C8B-B14F-4D97-AF65-F5344CB8AC3E}">
        <p14:creationId xmlns:p14="http://schemas.microsoft.com/office/powerpoint/2010/main" val="1937658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 Θέση περιεχομένου"/>
          <p:cNvSpPr>
            <a:spLocks noGrp="1"/>
          </p:cNvSpPr>
          <p:nvPr>
            <p:ph idx="1"/>
          </p:nvPr>
        </p:nvSpPr>
        <p:spPr>
          <a:xfrm>
            <a:off x="672084" y="1305120"/>
            <a:ext cx="8113014" cy="3913585"/>
          </a:xfrm>
        </p:spPr>
        <p:txBody>
          <a:bodyPr/>
          <a:lstStyle/>
          <a:p>
            <a:pPr marL="0" indent="0">
              <a:buNone/>
            </a:pPr>
            <a:r>
              <a:rPr lang="en-US" altLang="el-GR" sz="3000" dirty="0"/>
              <a:t>H</a:t>
            </a:r>
            <a:r>
              <a:rPr lang="el-GR" altLang="el-GR" sz="3000" dirty="0"/>
              <a:t>  εγκεφαλική βλάβη μπορεί να αφορά και άλλες λειτουργίες, προκαλώντας </a:t>
            </a:r>
            <a:r>
              <a:rPr lang="el-GR" altLang="el-GR" sz="3000" dirty="0" err="1"/>
              <a:t>συνοδές</a:t>
            </a:r>
            <a:r>
              <a:rPr lang="el-GR" altLang="el-GR" sz="3000" dirty="0"/>
              <a:t> αναπηρίες, οι οποίες μπορεί να είναι σοβαρές, όπως  νοητική υστέρηση, διαταραχές του λόγου, αυτιστική συμπεριφορά, επιληψία, κώφωση, τύφλωση, ή ηπιότερες: μαθησιακές δυσκολίες, αδεξιότητα και </a:t>
            </a:r>
            <a:r>
              <a:rPr lang="el-GR" altLang="el-GR" sz="3000" dirty="0" err="1"/>
              <a:t>δυσπραξία</a:t>
            </a:r>
            <a:r>
              <a:rPr lang="el-GR" altLang="el-GR" sz="3000" dirty="0"/>
              <a:t>, διαταραχή προσοχής- </a:t>
            </a:r>
            <a:r>
              <a:rPr lang="el-GR" altLang="el-GR" sz="3000" dirty="0" err="1"/>
              <a:t>υπερκινητικότητα</a:t>
            </a:r>
            <a:r>
              <a:rPr lang="el-GR" altLang="el-GR" sz="3000" dirty="0"/>
              <a:t>, διαταραχές της συμπεριφοράς.</a:t>
            </a:r>
          </a:p>
        </p:txBody>
      </p:sp>
    </p:spTree>
    <p:extLst>
      <p:ext uri="{BB962C8B-B14F-4D97-AF65-F5344CB8AC3E}">
        <p14:creationId xmlns:p14="http://schemas.microsoft.com/office/powerpoint/2010/main" val="404687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88086" y="587207"/>
            <a:ext cx="8071866" cy="5383825"/>
          </a:xfrm>
        </p:spPr>
        <p:txBody>
          <a:bodyPr>
            <a:noAutofit/>
          </a:bodyPr>
          <a:lstStyle/>
          <a:p>
            <a:pPr marL="0" indent="0">
              <a:buNone/>
            </a:pPr>
            <a:r>
              <a:rPr lang="el-GR" sz="3200" dirty="0"/>
              <a:t>Οι συνιστώσες της ανθρώπινης  ύπαρξης, ο σωματικός, ψυχικός, γνωστικός, συναισθηματικός και κοινωνικός τομέας ωριμάζουν σε αλληλεπίδραση μεταξύ τους και με το περιβάλλον. Οι τομείς αυτοί αποτελούν όψεις ενός πρίσματος και  είναι άρρηκτα συνδεδεμένοι και αδιαχώριστοι. </a:t>
            </a:r>
          </a:p>
          <a:p>
            <a:pPr marL="0" indent="0">
              <a:buNone/>
            </a:pPr>
            <a:r>
              <a:rPr lang="el-GR" sz="3200" dirty="0"/>
              <a:t>Η αλληλεπίδραση και η παράλληλη ωρίμανσή τους καθορίζει την πορεία προς τη σχολική ετοιμότητα και την κοινωνική ένταξη. </a:t>
            </a:r>
          </a:p>
        </p:txBody>
      </p:sp>
    </p:spTree>
    <p:extLst>
      <p:ext uri="{BB962C8B-B14F-4D97-AF65-F5344CB8AC3E}">
        <p14:creationId xmlns:p14="http://schemas.microsoft.com/office/powerpoint/2010/main" val="727640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 Θέση περιεχομένου"/>
          <p:cNvSpPr>
            <a:spLocks noGrp="1"/>
          </p:cNvSpPr>
          <p:nvPr>
            <p:ph idx="1"/>
          </p:nvPr>
        </p:nvSpPr>
        <p:spPr>
          <a:xfrm>
            <a:off x="1083661" y="1012698"/>
            <a:ext cx="7237381" cy="3957066"/>
          </a:xfrm>
        </p:spPr>
        <p:txBody>
          <a:bodyPr>
            <a:noAutofit/>
          </a:bodyPr>
          <a:lstStyle/>
          <a:p>
            <a:pPr marL="0" indent="0">
              <a:buNone/>
            </a:pPr>
            <a:r>
              <a:rPr lang="el-GR" altLang="el-GR" sz="3000" dirty="0"/>
              <a:t>Το είδος και ο βαθμός των άλλων προβλημάτων που συνοδεύουν την κινητική αναπηρία, π.χ. προβλήματα όρασης, δυσχέρεια στο λόγο, ασθενική υγεία, μπορούν να προβάλλουν περιορισμούς και εμπόδια στην εκπαίδευση και την πνευματική απόδοση</a:t>
            </a:r>
          </a:p>
        </p:txBody>
      </p:sp>
    </p:spTree>
    <p:extLst>
      <p:ext uri="{BB962C8B-B14F-4D97-AF65-F5344CB8AC3E}">
        <p14:creationId xmlns:p14="http://schemas.microsoft.com/office/powerpoint/2010/main" val="1043096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Θέση περιεχομένου"/>
          <p:cNvSpPr>
            <a:spLocks noGrp="1"/>
          </p:cNvSpPr>
          <p:nvPr>
            <p:ph idx="1"/>
          </p:nvPr>
        </p:nvSpPr>
        <p:spPr>
          <a:xfrm>
            <a:off x="720187" y="946404"/>
            <a:ext cx="7607713" cy="3371850"/>
          </a:xfrm>
        </p:spPr>
        <p:txBody>
          <a:bodyPr/>
          <a:lstStyle/>
          <a:p>
            <a:pPr eaLnBrk="1" hangingPunct="1"/>
            <a:r>
              <a:rPr lang="el-GR" altLang="el-GR" sz="3000" dirty="0"/>
              <a:t>Τα προβλήματα αυτά επηρεάζουν την επικοινωνία με τους άλλους, την εκπαίδευση και την ποιότητα ζωής, σε βαθμό ανάλογο με τη βαρύτητα και τη χρονιότητά τους. </a:t>
            </a:r>
          </a:p>
          <a:p>
            <a:pPr eaLnBrk="1" hangingPunct="1"/>
            <a:r>
              <a:rPr lang="el-GR" altLang="el-GR" sz="3000" dirty="0"/>
              <a:t>Το κυριότερο πρόβλημα είναι η πιθανή συνύπαρξη  βαριάς ή μέτριας Νοητικής Υστέρησης</a:t>
            </a:r>
          </a:p>
        </p:txBody>
      </p:sp>
    </p:spTree>
    <p:extLst>
      <p:ext uri="{BB962C8B-B14F-4D97-AF65-F5344CB8AC3E}">
        <p14:creationId xmlns:p14="http://schemas.microsoft.com/office/powerpoint/2010/main" val="2805306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1017412" y="361188"/>
            <a:ext cx="7285387" cy="1101852"/>
          </a:xfrm>
        </p:spPr>
        <p:txBody>
          <a:bodyPr>
            <a:normAutofit fontScale="90000"/>
          </a:bodyPr>
          <a:lstStyle/>
          <a:p>
            <a:pPr eaLnBrk="1" hangingPunct="1"/>
            <a:r>
              <a:rPr lang="el-GR" altLang="el-GR" b="1" dirty="0" smtClean="0"/>
              <a:t>Λόγος- προφορική επικοινωνία</a:t>
            </a:r>
          </a:p>
        </p:txBody>
      </p:sp>
      <p:sp>
        <p:nvSpPr>
          <p:cNvPr id="30723" name="2 - Θέση περιεχομένου"/>
          <p:cNvSpPr>
            <a:spLocks noGrp="1"/>
          </p:cNvSpPr>
          <p:nvPr>
            <p:ph idx="1"/>
          </p:nvPr>
        </p:nvSpPr>
        <p:spPr>
          <a:xfrm>
            <a:off x="769333" y="1691640"/>
            <a:ext cx="7781544" cy="3557016"/>
          </a:xfrm>
        </p:spPr>
        <p:txBody>
          <a:bodyPr>
            <a:normAutofit/>
          </a:bodyPr>
          <a:lstStyle/>
          <a:p>
            <a:pPr marL="0" indent="0" algn="just">
              <a:buNone/>
            </a:pPr>
            <a:r>
              <a:rPr lang="el-GR" altLang="el-GR" dirty="0"/>
              <a:t>Ο κακός συντονισμός των μυών της γλώσσας και του στόματος, λόγω της εγκεφαλικής βλάβης, επηρεάζει το λόγο. (</a:t>
            </a:r>
            <a:r>
              <a:rPr lang="el-GR" altLang="el-GR" dirty="0">
                <a:cs typeface="Times New Roman" panose="02020603050405020304" pitchFamily="18" charset="0"/>
              </a:rPr>
              <a:t>Αδυναμία του ατόμου να εκτελέσει και να συντονίσει τις κινήσεις που χρειάζονται για την παραγωγή του λόγου, αλλά και την αναπνοή του).</a:t>
            </a:r>
            <a:endParaRPr lang="el-GR" altLang="el-GR" dirty="0"/>
          </a:p>
        </p:txBody>
      </p:sp>
    </p:spTree>
    <p:extLst>
      <p:ext uri="{BB962C8B-B14F-4D97-AF65-F5344CB8AC3E}">
        <p14:creationId xmlns:p14="http://schemas.microsoft.com/office/powerpoint/2010/main" val="3799298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1483709" y="278892"/>
            <a:ext cx="6115050" cy="742950"/>
          </a:xfrm>
        </p:spPr>
        <p:txBody>
          <a:bodyPr>
            <a:normAutofit fontScale="90000"/>
          </a:bodyPr>
          <a:lstStyle/>
          <a:p>
            <a:pPr eaLnBrk="1" hangingPunct="1"/>
            <a:r>
              <a:rPr lang="el-GR" altLang="el-GR" dirty="0" smtClean="0">
                <a:latin typeface="Calibri" panose="020F0502020204030204" pitchFamily="34" charset="0"/>
              </a:rPr>
              <a:t>Διαταραχές του λόγου</a:t>
            </a:r>
          </a:p>
        </p:txBody>
      </p:sp>
      <p:sp>
        <p:nvSpPr>
          <p:cNvPr id="31747" name="2 - Θέση περιεχομένου"/>
          <p:cNvSpPr>
            <a:spLocks noGrp="1"/>
          </p:cNvSpPr>
          <p:nvPr>
            <p:ph idx="1"/>
          </p:nvPr>
        </p:nvSpPr>
        <p:spPr>
          <a:xfrm>
            <a:off x="733900" y="1984248"/>
            <a:ext cx="7888891" cy="4059936"/>
          </a:xfrm>
        </p:spPr>
        <p:txBody>
          <a:bodyPr>
            <a:normAutofit/>
          </a:bodyPr>
          <a:lstStyle/>
          <a:p>
            <a:pPr eaLnBrk="1" hangingPunct="1"/>
            <a:r>
              <a:rPr lang="el-GR" altLang="el-GR" b="1" dirty="0">
                <a:cs typeface="Times New Roman" panose="02020603050405020304" pitchFamily="18" charset="0"/>
              </a:rPr>
              <a:t>Δυσαρθρία = </a:t>
            </a:r>
            <a:r>
              <a:rPr lang="el-GR" altLang="el-GR" dirty="0">
                <a:cs typeface="Times New Roman" panose="02020603050405020304" pitchFamily="18" charset="0"/>
              </a:rPr>
              <a:t>διαταραχή λειτουργίας του κινητικού σκέλους του λόγου (δυσλειτουργία των μυών που εμπλέκονται στην ομιλία), δύσκολα κατανοητός λόγος.</a:t>
            </a:r>
          </a:p>
          <a:p>
            <a:pPr eaLnBrk="1" hangingPunct="1"/>
            <a:r>
              <a:rPr lang="el-GR" altLang="el-GR" b="1" dirty="0">
                <a:cs typeface="Times New Roman" panose="02020603050405020304" pitchFamily="18" charset="0"/>
              </a:rPr>
              <a:t>Απραξία λόγου = </a:t>
            </a:r>
            <a:r>
              <a:rPr lang="el-GR" altLang="el-GR" dirty="0">
                <a:cs typeface="Times New Roman" panose="02020603050405020304" pitchFamily="18" charset="0"/>
              </a:rPr>
              <a:t>ο εγκέφαλος δε δίνει εντολή για ομιλία.</a:t>
            </a:r>
            <a:endParaRPr lang="el-GR" altLang="el-GR" dirty="0"/>
          </a:p>
          <a:p>
            <a:pPr eaLnBrk="1" hangingPunct="1"/>
            <a:endParaRPr lang="el-GR" altLang="el-GR" dirty="0"/>
          </a:p>
        </p:txBody>
      </p:sp>
    </p:spTree>
    <p:extLst>
      <p:ext uri="{BB962C8B-B14F-4D97-AF65-F5344CB8AC3E}">
        <p14:creationId xmlns:p14="http://schemas.microsoft.com/office/powerpoint/2010/main" val="36698138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 Θέση περιεχομένου"/>
          <p:cNvSpPr>
            <a:spLocks noGrp="1"/>
          </p:cNvSpPr>
          <p:nvPr>
            <p:ph idx="1"/>
          </p:nvPr>
        </p:nvSpPr>
        <p:spPr>
          <a:xfrm>
            <a:off x="832202" y="662940"/>
            <a:ext cx="7616854" cy="5317236"/>
          </a:xfrm>
        </p:spPr>
        <p:txBody>
          <a:bodyPr>
            <a:noAutofit/>
          </a:bodyPr>
          <a:lstStyle/>
          <a:p>
            <a:pPr marL="0" indent="0">
              <a:buNone/>
            </a:pPr>
            <a:r>
              <a:rPr lang="el-GR" altLang="el-GR" dirty="0"/>
              <a:t>Βέβαια, η κινητική αναπηρία δε σημαίνει αναγκαστικά και πνευματική υστέρηση.  Στις περιπτώσεις που επηρεάζεται μόνο η κινητικότητα, το άτομο διαθέτει όλες τις πνευματικές ικανότητες που διαθέτουν και τα «φυσιολογικά» άτομα.  Μάλιστα, ορισμένοι κινητικά ανάπηροι συγκαταλέγονται μεταξύ των χαρισματικών ατόμων και έχουν υψηλό δείκτη νοημοσύνης.</a:t>
            </a:r>
          </a:p>
          <a:p>
            <a:pPr eaLnBrk="1" hangingPunct="1"/>
            <a:endParaRPr lang="el-GR" altLang="el-GR" dirty="0"/>
          </a:p>
        </p:txBody>
      </p:sp>
    </p:spTree>
    <p:extLst>
      <p:ext uri="{BB962C8B-B14F-4D97-AF65-F5344CB8AC3E}">
        <p14:creationId xmlns:p14="http://schemas.microsoft.com/office/powerpoint/2010/main" val="4133767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 Θέση περιεχομένου"/>
          <p:cNvSpPr>
            <a:spLocks noGrp="1"/>
          </p:cNvSpPr>
          <p:nvPr>
            <p:ph idx="1"/>
          </p:nvPr>
        </p:nvSpPr>
        <p:spPr>
          <a:xfrm>
            <a:off x="866491" y="1060704"/>
            <a:ext cx="7491127" cy="2976372"/>
          </a:xfrm>
        </p:spPr>
        <p:txBody>
          <a:bodyPr>
            <a:noAutofit/>
          </a:bodyPr>
          <a:lstStyle/>
          <a:p>
            <a:pPr eaLnBrk="1" hangingPunct="1">
              <a:buFont typeface="Wingdings" panose="05000000000000000000" pitchFamily="2" charset="2"/>
              <a:buNone/>
            </a:pPr>
            <a:r>
              <a:rPr lang="el-GR" altLang="el-GR" dirty="0">
                <a:cs typeface="Times New Roman" panose="02020603050405020304" pitchFamily="18" charset="0"/>
              </a:rPr>
              <a:t>   Αλλά και άτομα  που δεν παρουσιάζουν αυτές τις δυσλειτουργίες μπορεί να δυσκολεύονται στην αλληλεπίδραση με δασκάλους και συμμαθητές λόγω διαταραχών στο συναίσθημα και τη συμπεριφορά…….</a:t>
            </a:r>
            <a:endParaRPr lang="el-GR" altLang="el-GR" dirty="0"/>
          </a:p>
          <a:p>
            <a:pPr eaLnBrk="1" hangingPunct="1"/>
            <a:endParaRPr lang="el-GR" altLang="el-GR" dirty="0"/>
          </a:p>
        </p:txBody>
      </p:sp>
    </p:spTree>
    <p:extLst>
      <p:ext uri="{BB962C8B-B14F-4D97-AF65-F5344CB8AC3E}">
        <p14:creationId xmlns:p14="http://schemas.microsoft.com/office/powerpoint/2010/main" val="3060846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94404" y="325150"/>
            <a:ext cx="8720995" cy="758415"/>
          </a:xfrm>
        </p:spPr>
        <p:txBody>
          <a:bodyPr>
            <a:noAutofit/>
          </a:bodyPr>
          <a:lstStyle/>
          <a:p>
            <a:pPr fontAlgn="auto">
              <a:spcAft>
                <a:spcPts val="0"/>
              </a:spcAft>
              <a:defRPr/>
            </a:pPr>
            <a:r>
              <a:rPr lang="el-GR" b="1" dirty="0" err="1" smtClean="0"/>
              <a:t>Κοινωνικο</a:t>
            </a:r>
            <a:r>
              <a:rPr lang="el-GR" b="1" dirty="0" smtClean="0"/>
              <a:t>-συναισθηματική εξέλιξη</a:t>
            </a:r>
            <a:endParaRPr lang="el-GR" dirty="0" smtClean="0"/>
          </a:p>
        </p:txBody>
      </p:sp>
      <p:sp>
        <p:nvSpPr>
          <p:cNvPr id="34819" name="2 - Θέση περιεχομένου"/>
          <p:cNvSpPr>
            <a:spLocks noGrp="1"/>
          </p:cNvSpPr>
          <p:nvPr>
            <p:ph idx="1"/>
          </p:nvPr>
        </p:nvSpPr>
        <p:spPr>
          <a:xfrm>
            <a:off x="569308" y="1645920"/>
            <a:ext cx="8007763" cy="4334255"/>
          </a:xfrm>
        </p:spPr>
        <p:txBody>
          <a:bodyPr/>
          <a:lstStyle/>
          <a:p>
            <a:pPr eaLnBrk="1" hangingPunct="1">
              <a:buFont typeface="Arial" panose="020B0604020202020204" pitchFamily="34" charset="0"/>
              <a:buNone/>
            </a:pPr>
            <a:r>
              <a:rPr lang="el-GR" altLang="el-GR" dirty="0"/>
              <a:t>   Αφορά την προσαρμογή στην ομάδα και το ευρύτερο κοινωνικό περιβάλλον, καθώς και τη συμπεριφορά στο οικογενειακό περιβάλλον.</a:t>
            </a:r>
          </a:p>
          <a:p>
            <a:pPr eaLnBrk="1" hangingPunct="1">
              <a:buFont typeface="Arial" panose="020B0604020202020204" pitchFamily="34" charset="0"/>
              <a:buNone/>
            </a:pPr>
            <a:r>
              <a:rPr lang="el-GR" altLang="el-GR" dirty="0"/>
              <a:t>   Τα παιδιά με κινητικές αναπηρίες βιώνουν, καθώς μεγαλώνουν, εμπειρίες που έχουν σημαντικό αντίκτυπο στη συναισθηματική τους εξέλιξη</a:t>
            </a:r>
            <a:r>
              <a:rPr lang="el-GR" altLang="el-GR" dirty="0" smtClean="0"/>
              <a:t>.  </a:t>
            </a:r>
          </a:p>
        </p:txBody>
      </p:sp>
    </p:spTree>
    <p:extLst>
      <p:ext uri="{BB962C8B-B14F-4D97-AF65-F5344CB8AC3E}">
        <p14:creationId xmlns:p14="http://schemas.microsoft.com/office/powerpoint/2010/main" val="1551106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 Θέση περιεχομένου"/>
          <p:cNvSpPr>
            <a:spLocks noGrp="1"/>
          </p:cNvSpPr>
          <p:nvPr>
            <p:ph idx="1"/>
          </p:nvPr>
        </p:nvSpPr>
        <p:spPr>
          <a:xfrm>
            <a:off x="1049372" y="269748"/>
            <a:ext cx="7555132" cy="5801868"/>
          </a:xfrm>
        </p:spPr>
        <p:txBody>
          <a:bodyPr>
            <a:noAutofit/>
          </a:bodyPr>
          <a:lstStyle/>
          <a:p>
            <a:pPr marL="0" indent="0">
              <a:buNone/>
            </a:pPr>
            <a:r>
              <a:rPr lang="el-GR" altLang="el-GR" dirty="0"/>
              <a:t>Ο πόνος, τα απειλητικά για τη ζωή επεισόδια, οι χειρουργικές  επεμβάσεις και η μακροχρόνια νοσοκομειακή νοσηλεία, τις περισσότερες φορές επηρεάζουν τη γενική τους διάθεση, τα χαρακτηριστικά της προσωπικότητάς τους, τα κάνουν επιθετικά, απαθή, αδιάφορα, με συνέπεια να υστερούν στις δεξιότητες και γίνονται δύσκολα αποδεκτά από την ομάδα ή την τάξη.</a:t>
            </a:r>
          </a:p>
        </p:txBody>
      </p:sp>
    </p:spTree>
    <p:extLst>
      <p:ext uri="{BB962C8B-B14F-4D97-AF65-F5344CB8AC3E}">
        <p14:creationId xmlns:p14="http://schemas.microsoft.com/office/powerpoint/2010/main" val="3271407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 Θέση περιεχομένου"/>
          <p:cNvSpPr>
            <a:spLocks noGrp="1"/>
          </p:cNvSpPr>
          <p:nvPr>
            <p:ph idx="1"/>
          </p:nvPr>
        </p:nvSpPr>
        <p:spPr>
          <a:xfrm>
            <a:off x="740761" y="482346"/>
            <a:ext cx="7891175" cy="5726430"/>
          </a:xfrm>
        </p:spPr>
        <p:txBody>
          <a:bodyPr/>
          <a:lstStyle/>
          <a:p>
            <a:pPr marL="0" indent="0">
              <a:buNone/>
            </a:pPr>
            <a:r>
              <a:rPr lang="el-GR" altLang="el-GR" dirty="0"/>
              <a:t>Ιδιαίτερα τα άτομα που καθίστανται ανάπηρα μετά από ένα ατύχημα, τραυματισμό, ασθένεια, έχουν την αίσθηση της μεγάλης απώλειας και βιώνουν έντονα την αλλαγή στη ζωή τους. </a:t>
            </a:r>
            <a:endParaRPr lang="en-US" altLang="el-GR" dirty="0" smtClean="0"/>
          </a:p>
          <a:p>
            <a:pPr marL="0" indent="0">
              <a:buNone/>
            </a:pPr>
            <a:r>
              <a:rPr lang="el-GR" altLang="el-GR" dirty="0" smtClean="0"/>
              <a:t>Έχασαν </a:t>
            </a:r>
            <a:r>
              <a:rPr lang="el-GR" altLang="el-GR" dirty="0"/>
              <a:t>κάτι που πρώτα κατείχαν και τους επέτρεπε ένα φυσιολογικό τρόπο ζωής.  </a:t>
            </a:r>
            <a:endParaRPr lang="en-US" altLang="el-GR" dirty="0" smtClean="0"/>
          </a:p>
          <a:p>
            <a:pPr marL="0" indent="0">
              <a:buNone/>
            </a:pPr>
            <a:r>
              <a:rPr lang="el-GR" altLang="el-GR" dirty="0" smtClean="0"/>
              <a:t>Η </a:t>
            </a:r>
            <a:r>
              <a:rPr lang="el-GR" altLang="el-GR" dirty="0"/>
              <a:t>αλλαγή ζωής και στόχων δημιουργεί ένα επιπρόσθετο άγχος, που για να το αποβάλει το άτομο θα πρέπει να συμφιλιωθεί με τη νέα κατάσταση.</a:t>
            </a:r>
          </a:p>
          <a:p>
            <a:pPr eaLnBrk="1" hangingPunct="1"/>
            <a:endParaRPr lang="el-GR" altLang="el-GR" dirty="0"/>
          </a:p>
        </p:txBody>
      </p:sp>
    </p:spTree>
    <p:extLst>
      <p:ext uri="{BB962C8B-B14F-4D97-AF65-F5344CB8AC3E}">
        <p14:creationId xmlns:p14="http://schemas.microsoft.com/office/powerpoint/2010/main" val="2604395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 Θέση περιεχομένου"/>
          <p:cNvSpPr>
            <a:spLocks noGrp="1"/>
          </p:cNvSpPr>
          <p:nvPr>
            <p:ph idx="1"/>
          </p:nvPr>
        </p:nvSpPr>
        <p:spPr>
          <a:xfrm>
            <a:off x="669896" y="692658"/>
            <a:ext cx="8117488" cy="5314950"/>
          </a:xfrm>
        </p:spPr>
        <p:txBody>
          <a:bodyPr/>
          <a:lstStyle/>
          <a:p>
            <a:pPr marL="0" indent="0">
              <a:buNone/>
            </a:pPr>
            <a:r>
              <a:rPr lang="el-GR" altLang="el-GR" dirty="0"/>
              <a:t>Επιπλέον, τα άτομα  με κινητικές αναπηρίες έχουν ορισμένες ιδιαιτερότητες στην εμφάνιση, είναι λιγότερο ελκυστικά και αντιμετωπίζουν προβλήματα κοινωνικής αποδοχής.  </a:t>
            </a:r>
            <a:endParaRPr lang="en-US" altLang="el-GR" dirty="0"/>
          </a:p>
          <a:p>
            <a:pPr marL="0" indent="0">
              <a:buNone/>
            </a:pPr>
            <a:r>
              <a:rPr lang="el-GR" altLang="el-GR" dirty="0"/>
              <a:t>Η τυχόν ακράτεια, η σιελόρροια, η δυσκολία στην επικοινωνία, καθώς και ο μηχανικός εξοπλισμός και τα βοηθήματα που υποστηρίζουν την κίνηση εμποδίζουν την ανάπτυξη θετικής εικόνας</a:t>
            </a:r>
          </a:p>
        </p:txBody>
      </p:sp>
    </p:spTree>
    <p:extLst>
      <p:ext uri="{BB962C8B-B14F-4D97-AF65-F5344CB8AC3E}">
        <p14:creationId xmlns:p14="http://schemas.microsoft.com/office/powerpoint/2010/main" val="278903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65760" y="521117"/>
            <a:ext cx="8360882" cy="1296004"/>
          </a:xfrm>
        </p:spPr>
        <p:txBody>
          <a:bodyPr>
            <a:normAutofit fontScale="90000"/>
          </a:bodyPr>
          <a:lstStyle/>
          <a:p>
            <a:r>
              <a:rPr lang="el-GR" dirty="0"/>
              <a:t>Τελικός στόχος της Ανάπτυξης </a:t>
            </a:r>
            <a:r>
              <a:rPr lang="el-GR" dirty="0" smtClean="0"/>
              <a:t>είναι</a:t>
            </a:r>
            <a:r>
              <a:rPr lang="en-US" dirty="0" smtClean="0"/>
              <a:t/>
            </a:r>
            <a:br>
              <a:rPr lang="en-US" dirty="0" smtClean="0"/>
            </a:br>
            <a:r>
              <a:rPr lang="el-GR" dirty="0" smtClean="0"/>
              <a:t> </a:t>
            </a:r>
            <a:r>
              <a:rPr lang="el-GR" dirty="0"/>
              <a:t>η </a:t>
            </a:r>
            <a:r>
              <a:rPr lang="el-GR" dirty="0" smtClean="0"/>
              <a:t>ΑΥΤΟΝΟΜΙΑ</a:t>
            </a:r>
            <a:endParaRPr lang="el-GR" dirty="0"/>
          </a:p>
        </p:txBody>
      </p:sp>
      <p:sp>
        <p:nvSpPr>
          <p:cNvPr id="3" name="Υπότιτλος 2"/>
          <p:cNvSpPr>
            <a:spLocks noGrp="1"/>
          </p:cNvSpPr>
          <p:nvPr>
            <p:ph type="subTitle" idx="1"/>
          </p:nvPr>
        </p:nvSpPr>
        <p:spPr>
          <a:xfrm>
            <a:off x="365760" y="2423160"/>
            <a:ext cx="8449056" cy="3785616"/>
          </a:xfrm>
        </p:spPr>
        <p:txBody>
          <a:bodyPr>
            <a:noAutofit/>
          </a:bodyPr>
          <a:lstStyle/>
          <a:p>
            <a:r>
              <a:rPr lang="el-GR" sz="2800" dirty="0">
                <a:solidFill>
                  <a:schemeClr val="tx1"/>
                </a:solidFill>
              </a:rPr>
              <a:t>Η κίνηση εξασφαλίζει σε μεγάλο βαθμό την αυτονομία</a:t>
            </a:r>
          </a:p>
          <a:p>
            <a:endParaRPr lang="el-GR" sz="2800" dirty="0">
              <a:solidFill>
                <a:schemeClr val="tx1"/>
              </a:solidFill>
            </a:endParaRPr>
          </a:p>
          <a:p>
            <a:r>
              <a:rPr lang="el-GR" sz="4000" b="1" i="1" dirty="0">
                <a:solidFill>
                  <a:schemeClr val="tx1"/>
                </a:solidFill>
              </a:rPr>
              <a:t>Κινούμαι, άρα υπάρχω…</a:t>
            </a:r>
            <a:endParaRPr lang="el-GR" sz="4000" dirty="0">
              <a:solidFill>
                <a:schemeClr val="tx1"/>
              </a:solidFill>
            </a:endParaRPr>
          </a:p>
          <a:p>
            <a:endParaRPr lang="el-GR" sz="2800" dirty="0">
              <a:solidFill>
                <a:schemeClr val="tx1"/>
              </a:solidFill>
            </a:endParaRPr>
          </a:p>
          <a:p>
            <a:r>
              <a:rPr lang="fr-FR" sz="2400" i="1" dirty="0">
                <a:solidFill>
                  <a:schemeClr val="tx1"/>
                </a:solidFill>
              </a:rPr>
              <a:t>Rodolfo </a:t>
            </a:r>
            <a:r>
              <a:rPr lang="fr-FR" sz="2400" i="1" dirty="0" err="1">
                <a:solidFill>
                  <a:schemeClr val="tx1"/>
                </a:solidFill>
              </a:rPr>
              <a:t>Llin</a:t>
            </a:r>
            <a:r>
              <a:rPr lang="en-US" sz="2400" i="1" dirty="0">
                <a:solidFill>
                  <a:schemeClr val="tx1"/>
                </a:solidFill>
              </a:rPr>
              <a:t>as</a:t>
            </a:r>
            <a:r>
              <a:rPr lang="el-GR" sz="2400" i="1" dirty="0">
                <a:solidFill>
                  <a:schemeClr val="tx1"/>
                </a:solidFill>
              </a:rPr>
              <a:t>, καθηγητής </a:t>
            </a:r>
            <a:r>
              <a:rPr lang="el-GR" sz="2400" i="1" dirty="0" err="1">
                <a:solidFill>
                  <a:schemeClr val="tx1"/>
                </a:solidFill>
              </a:rPr>
              <a:t>Νευροεπιστημών</a:t>
            </a:r>
            <a:r>
              <a:rPr lang="el-GR" sz="2400" i="1" dirty="0">
                <a:solidFill>
                  <a:schemeClr val="tx1"/>
                </a:solidFill>
              </a:rPr>
              <a:t>, </a:t>
            </a:r>
            <a:r>
              <a:rPr lang="fr-FR" sz="2400" i="1" dirty="0">
                <a:solidFill>
                  <a:schemeClr val="tx1"/>
                </a:solidFill>
              </a:rPr>
              <a:t>NYU</a:t>
            </a:r>
            <a:endParaRPr lang="el-GR" sz="2400" i="1" dirty="0">
              <a:solidFill>
                <a:schemeClr val="tx1"/>
              </a:solidFill>
            </a:endParaRPr>
          </a:p>
          <a:p>
            <a:endParaRPr lang="el-GR" sz="2800" dirty="0">
              <a:solidFill>
                <a:schemeClr val="tx1"/>
              </a:solidFill>
            </a:endParaRPr>
          </a:p>
        </p:txBody>
      </p:sp>
    </p:spTree>
    <p:extLst>
      <p:ext uri="{BB962C8B-B14F-4D97-AF65-F5344CB8AC3E}">
        <p14:creationId xmlns:p14="http://schemas.microsoft.com/office/powerpoint/2010/main" val="1362105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 Θέση περιεχομένου"/>
          <p:cNvSpPr>
            <a:spLocks noGrp="1"/>
          </p:cNvSpPr>
          <p:nvPr>
            <p:ph idx="1"/>
          </p:nvPr>
        </p:nvSpPr>
        <p:spPr>
          <a:xfrm>
            <a:off x="724758" y="672084"/>
            <a:ext cx="8053482" cy="4887468"/>
          </a:xfrm>
        </p:spPr>
        <p:txBody>
          <a:bodyPr>
            <a:noAutofit/>
          </a:bodyPr>
          <a:lstStyle/>
          <a:p>
            <a:pPr marL="0" indent="0">
              <a:buNone/>
            </a:pPr>
            <a:r>
              <a:rPr lang="el-GR" altLang="el-GR" sz="3600" dirty="0"/>
              <a:t>Η κινητική αναπηρία συνήθως είναι εμφανής και επηρεάζει με την πρώτη ματιά την εικόνα που διαμορφώνουμε για αυτόν που τη φέρει, ανασύροντας στη σκέψη μας  παγιωμένες  στάσεις, όπως αμηχανία, οίκτο, υποτίμηση των δυνατοτήτων του μαθητή. </a:t>
            </a:r>
          </a:p>
        </p:txBody>
      </p:sp>
    </p:spTree>
    <p:extLst>
      <p:ext uri="{BB962C8B-B14F-4D97-AF65-F5344CB8AC3E}">
        <p14:creationId xmlns:p14="http://schemas.microsoft.com/office/powerpoint/2010/main" val="2079034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138511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1485900" y="1862827"/>
            <a:ext cx="6172200" cy="2376264"/>
          </a:xfrm>
        </p:spPr>
        <p:txBody>
          <a:bodyPr>
            <a:normAutofit/>
          </a:bodyPr>
          <a:lstStyle/>
          <a:p>
            <a:r>
              <a:rPr lang="el-GR" sz="1500" dirty="0"/>
              <a:t>Το παρόν εκπαιδευτικό υλικό έχει αναπτυχθεί </a:t>
            </a:r>
            <a:r>
              <a:rPr lang="el-GR" sz="1500" dirty="0" err="1"/>
              <a:t>στ</a:t>
            </a:r>
            <a:r>
              <a:rPr lang="en-US" sz="1500" dirty="0"/>
              <a:t>o</a:t>
            </a:r>
            <a:r>
              <a:rPr lang="el-GR" sz="1500" dirty="0"/>
              <a:t> </a:t>
            </a:r>
            <a:r>
              <a:rPr lang="el-GR" sz="1500" dirty="0" err="1"/>
              <a:t>πλαίσι</a:t>
            </a:r>
            <a:r>
              <a:rPr lang="en-US" sz="1500" dirty="0"/>
              <a:t>o</a:t>
            </a:r>
            <a:r>
              <a:rPr lang="el-GR" sz="1500" dirty="0"/>
              <a:t> του εκπαιδευτικού έργου του διδάσκοντα.</a:t>
            </a:r>
            <a:endParaRPr lang="en-US" sz="1500" dirty="0"/>
          </a:p>
          <a:p>
            <a:r>
              <a:rPr lang="el-GR" sz="1500" dirty="0"/>
              <a:t>Το έργο «</a:t>
            </a:r>
            <a:r>
              <a:rPr lang="el-GR" sz="1500" b="1" dirty="0"/>
              <a:t>Ανοικτά Ακαδημαϊκά Μαθήματα στο Πανεπιστήμιο Αθηνών</a:t>
            </a:r>
            <a:r>
              <a:rPr lang="el-GR" sz="1500" dirty="0"/>
              <a:t>» έχει χρηματοδοτήσει μόνο την αναδιαμόρφωση του εκπαιδευτικού υλικού. </a:t>
            </a:r>
            <a:endParaRPr lang="en-US" sz="1500" dirty="0"/>
          </a:p>
          <a:p>
            <a:r>
              <a:rPr lang="el-GR" sz="15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754" y="4347102"/>
            <a:ext cx="4126230" cy="1040130"/>
          </a:xfrm>
          <a:prstGeom prst="rect">
            <a:avLst/>
          </a:prstGeom>
        </p:spPr>
      </p:pic>
    </p:spTree>
    <p:extLst>
      <p:ext uri="{BB962C8B-B14F-4D97-AF65-F5344CB8AC3E}">
        <p14:creationId xmlns:p14="http://schemas.microsoft.com/office/powerpoint/2010/main" val="35479857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6214" y="890717"/>
            <a:ext cx="6172200" cy="594066"/>
          </a:xfrm>
        </p:spPr>
        <p:txBody>
          <a:bodyPr>
            <a:normAutofit fontScale="90000"/>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33070" y="1457781"/>
            <a:ext cx="6696744" cy="1242138"/>
          </a:xfrm>
        </p:spPr>
        <p:txBody>
          <a:bodyPr>
            <a:noAutofit/>
          </a:bodyPr>
          <a:lstStyle/>
          <a:p>
            <a:pPr marL="0" indent="0">
              <a:buNone/>
            </a:pPr>
            <a:r>
              <a:rPr lang="el-GR" sz="1500" dirty="0"/>
              <a:t>Το παρόν υλικό διατίθεται με τους όρους </a:t>
            </a:r>
            <a:r>
              <a:rPr lang="el-GR" sz="1500" b="1" dirty="0"/>
              <a:t>της</a:t>
            </a:r>
            <a:r>
              <a:rPr lang="el-GR" sz="15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500" dirty="0" err="1"/>
              <a:t>κ.λ.π</a:t>
            </a:r>
            <a:r>
              <a:rPr lang="el-GR" sz="15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15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3753" y="2672916"/>
            <a:ext cx="1236495" cy="432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223628" y="3050958"/>
            <a:ext cx="6777372" cy="2592288"/>
          </a:xfrm>
          <a:prstGeom prst="rect">
            <a:avLst/>
          </a:prstGeom>
        </p:spPr>
        <p:txBody>
          <a:bodyPr vert="horz" wrap="square" lIns="68580" tIns="34290" rIns="68580" bIns="34290" rtlCol="0" anchor="ctr">
            <a:normAutofit/>
          </a:bodyPr>
          <a:lstStyle/>
          <a:p>
            <a:r>
              <a:rPr lang="el-GR" sz="1350" dirty="0"/>
              <a:t>[1] http://creativecommons.org/licenses/by-nc-sa/4.0/ </a:t>
            </a:r>
            <a:endParaRPr lang="en-US" sz="1350" dirty="0"/>
          </a:p>
          <a:p>
            <a:endParaRPr lang="el-GR" sz="1350" dirty="0"/>
          </a:p>
          <a:p>
            <a:r>
              <a:rPr lang="el-GR" sz="1350" dirty="0"/>
              <a:t>Ως </a:t>
            </a:r>
            <a:r>
              <a:rPr lang="el-GR" sz="1350" b="1" dirty="0"/>
              <a:t>Μη Εμπορική</a:t>
            </a:r>
            <a:r>
              <a:rPr lang="el-GR" sz="1350" dirty="0"/>
              <a:t> ορίζεται η χρήση:</a:t>
            </a:r>
          </a:p>
          <a:p>
            <a:pPr marL="257168" indent="-257168">
              <a:buFont typeface="Arial" panose="020B0604020202020204" pitchFamily="34" charset="0"/>
              <a:buChar char="•"/>
            </a:pPr>
            <a:r>
              <a:rPr lang="el-GR" sz="1350" dirty="0"/>
              <a:t>που δεν περιλαμβάνει άμεσο ή έμμεσο οικονομικό όφελος από την χρήση του έργου, για το διανομέα του έργου και αδειοδόχο</a:t>
            </a:r>
          </a:p>
          <a:p>
            <a:pPr marL="257168" indent="-257168">
              <a:buFont typeface="Arial" panose="020B0604020202020204" pitchFamily="34" charset="0"/>
              <a:buChar char="•"/>
            </a:pPr>
            <a:r>
              <a:rPr lang="el-GR" sz="1350" dirty="0"/>
              <a:t>που</a:t>
            </a:r>
            <a:r>
              <a:rPr lang="en-GB" sz="1350" dirty="0"/>
              <a:t> </a:t>
            </a:r>
            <a:r>
              <a:rPr lang="el-GR" sz="1350" dirty="0"/>
              <a:t>δεν περιλαμβάνει οικονομική συναλλαγή ως προϋπόθεση για τη χρήση ή πρόσβαση στο έργο</a:t>
            </a:r>
          </a:p>
          <a:p>
            <a:pPr marL="257168" indent="-257168">
              <a:buFont typeface="Arial" panose="020B0604020202020204" pitchFamily="34" charset="0"/>
              <a:buChar char="•"/>
            </a:pPr>
            <a:r>
              <a:rPr lang="el-GR" sz="1350" dirty="0"/>
              <a:t>που</a:t>
            </a:r>
            <a:r>
              <a:rPr lang="en-GB" sz="1350" dirty="0"/>
              <a:t> </a:t>
            </a:r>
            <a:r>
              <a:rPr lang="el-GR" sz="1350" dirty="0"/>
              <a:t>δεν προσπορίζει στο διανομέα του έργου και</a:t>
            </a:r>
            <a:r>
              <a:rPr lang="en-GB" sz="1350" dirty="0"/>
              <a:t> </a:t>
            </a:r>
            <a:r>
              <a:rPr lang="el-GR" sz="1350" dirty="0"/>
              <a:t>αδειοδόχο</a:t>
            </a:r>
            <a:r>
              <a:rPr lang="en-GB" sz="1350" dirty="0"/>
              <a:t> </a:t>
            </a:r>
            <a:r>
              <a:rPr lang="el-GR" sz="1350" dirty="0"/>
              <a:t>έμμεσο οικονομικό όφελος (π.χ. διαφημίσεις) από την προβολή του έργου σε διαδικτυακό τόπο</a:t>
            </a:r>
            <a:endParaRPr lang="en-US" sz="1350" dirty="0"/>
          </a:p>
          <a:p>
            <a:pPr marL="257168" indent="-257168">
              <a:buFont typeface="Arial" panose="020B0604020202020204" pitchFamily="34" charset="0"/>
              <a:buChar char="•"/>
            </a:pPr>
            <a:endParaRPr lang="el-GR" sz="1350" dirty="0"/>
          </a:p>
          <a:p>
            <a:r>
              <a:rPr lang="el-GR" sz="1350" dirty="0"/>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868877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6666"/>
            <a:ext cx="6858000" cy="85725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871700" y="2148914"/>
            <a:ext cx="5184576" cy="2862318"/>
          </a:xfrm>
        </p:spPr>
        <p:txBody>
          <a:bodyPr>
            <a:noAutofit/>
          </a:bodyPr>
          <a:lstStyle/>
          <a:p>
            <a:pPr marL="0" indent="0" algn="ctr">
              <a:buNone/>
            </a:pPr>
            <a:endParaRPr lang="en-US" sz="1500" dirty="0"/>
          </a:p>
          <a:p>
            <a:pPr marL="0" indent="0" algn="ctr">
              <a:buNone/>
            </a:pPr>
            <a:endParaRPr lang="en-US" sz="1500" dirty="0"/>
          </a:p>
          <a:p>
            <a:pPr marL="0" indent="0" algn="ctr">
              <a:buNone/>
            </a:pPr>
            <a:r>
              <a:rPr lang="el-GR" sz="1500" dirty="0"/>
              <a:t>Το Έργο αυτό κάνει χρήση των ακόλουθων έργων:</a:t>
            </a:r>
          </a:p>
          <a:p>
            <a:pPr marL="0" indent="0" algn="ctr">
              <a:buNone/>
            </a:pPr>
            <a:r>
              <a:rPr lang="el-GR" sz="1500" b="1" dirty="0"/>
              <a:t>Εικόνες</a:t>
            </a:r>
            <a:r>
              <a:rPr lang="en-US" sz="1500" b="1" dirty="0"/>
              <a:t>/</a:t>
            </a:r>
            <a:r>
              <a:rPr lang="el-GR" sz="1500" b="1" dirty="0"/>
              <a:t>Φωτογραφίες</a:t>
            </a:r>
            <a:endParaRPr lang="en-US" sz="1500" b="1" dirty="0"/>
          </a:p>
          <a:p>
            <a:pPr marL="0" indent="0" algn="ctr">
              <a:buNone/>
            </a:pPr>
            <a:endParaRPr lang="el-GR" sz="1500" b="1" dirty="0"/>
          </a:p>
          <a:p>
            <a:pPr marL="0" indent="0" algn="ctr">
              <a:buNone/>
            </a:pPr>
            <a:r>
              <a:rPr lang="el-GR" sz="1500" i="1" dirty="0"/>
              <a:t>Τα εν λόγω έργα έχουν ανακτηθεί από το διαδίκτυο για εκπαιδευτικούς σκοπούς</a:t>
            </a:r>
          </a:p>
        </p:txBody>
      </p:sp>
    </p:spTree>
    <p:extLst>
      <p:ext uri="{BB962C8B-B14F-4D97-AF65-F5344CB8AC3E}">
        <p14:creationId xmlns:p14="http://schemas.microsoft.com/office/powerpoint/2010/main" val="2171804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Η κίνηση ξεκινά από το μετωπιαίο λοβό</a:t>
            </a:r>
            <a:endParaRPr lang="el-GR" dirty="0"/>
          </a:p>
        </p:txBody>
      </p:sp>
      <p:pic>
        <p:nvPicPr>
          <p:cNvPr id="3074" name="Picture 2" descr="http://upload.wikimedia.org/wikipedia/commons/8/85/Cerebral_lobes.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9272" y="1472186"/>
            <a:ext cx="3738959" cy="436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5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Αποτέλεσμα εικόνας για cortex moteur primaire"/>
          <p:cNvSpPr>
            <a:spLocks noChangeAspect="1" noChangeArrowheads="1"/>
          </p:cNvSpPr>
          <p:nvPr/>
        </p:nvSpPr>
        <p:spPr bwMode="auto">
          <a:xfrm>
            <a:off x="116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GR" sz="1350"/>
          </a:p>
        </p:txBody>
      </p:sp>
      <p:pic>
        <p:nvPicPr>
          <p:cNvPr id="2050" name="Picture 2" descr="Αποτέλεσμα εικόνας για motor c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22" y="2704488"/>
            <a:ext cx="2721078" cy="224544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457200" y="150603"/>
            <a:ext cx="8229600" cy="1425201"/>
          </a:xfrm>
        </p:spPr>
        <p:txBody>
          <a:bodyPr>
            <a:normAutofit fontScale="90000"/>
          </a:bodyPr>
          <a:lstStyle/>
          <a:p>
            <a:r>
              <a:rPr lang="el-GR" sz="2700" dirty="0"/>
              <a:t/>
            </a:r>
            <a:br>
              <a:rPr lang="el-GR" sz="2700" dirty="0"/>
            </a:br>
            <a:r>
              <a:rPr lang="el-GR" sz="2700" dirty="0"/>
              <a:t/>
            </a:r>
            <a:br>
              <a:rPr lang="el-GR" sz="2700" dirty="0"/>
            </a:br>
            <a:r>
              <a:rPr lang="el-GR" sz="2700" dirty="0"/>
              <a:t/>
            </a:r>
            <a:br>
              <a:rPr lang="el-GR" sz="2700" dirty="0"/>
            </a:br>
            <a:r>
              <a:rPr lang="el-GR" sz="2700" dirty="0"/>
              <a:t>Ο κινητικός φλοιός βρίσκεται στο οπίσθιο μέρος του μετωπιαίου λοβού, ακριβώς πριν την κεντρική αύλακα που χωρίζει το μετωπιαίο από το βρεγματικό λοβό.</a:t>
            </a:r>
            <a:r>
              <a:rPr lang="el-GR" dirty="0"/>
              <a:t/>
            </a:r>
            <a:br>
              <a:rPr lang="el-GR" dirty="0"/>
            </a:br>
            <a:r>
              <a:rPr lang="el-GR" dirty="0"/>
              <a:t> </a:t>
            </a:r>
            <a:br>
              <a:rPr lang="el-GR" dirty="0"/>
            </a:br>
            <a:endParaRPr lang="el-GR" dirty="0"/>
          </a:p>
        </p:txBody>
      </p:sp>
      <p:pic>
        <p:nvPicPr>
          <p:cNvPr id="2052" name="Picture 4" descr="http://37.media.tumblr.com/9dbc910fdac9f0aeaa72e3550b1b8917/tumblr_mfoz0i1ZJd1rn6pqko1_1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0560" y="1699101"/>
            <a:ext cx="7802880" cy="43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4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T</a:t>
            </a:r>
            <a:r>
              <a:rPr lang="el-GR" dirty="0"/>
              <a:t>ο ανθρωπάριο  του </a:t>
            </a:r>
            <a:r>
              <a:rPr lang="en-US" dirty="0"/>
              <a:t>Penfield</a:t>
            </a:r>
            <a:endParaRPr lang="el-GR" dirty="0"/>
          </a:p>
        </p:txBody>
      </p:sp>
      <p:sp>
        <p:nvSpPr>
          <p:cNvPr id="3" name="Θέση περιεχομένου 2"/>
          <p:cNvSpPr>
            <a:spLocks noGrp="1"/>
          </p:cNvSpPr>
          <p:nvPr>
            <p:ph idx="1"/>
          </p:nvPr>
        </p:nvSpPr>
        <p:spPr>
          <a:xfrm>
            <a:off x="731520" y="1591057"/>
            <a:ext cx="8229600" cy="1938528"/>
          </a:xfrm>
        </p:spPr>
        <p:txBody>
          <a:bodyPr/>
          <a:lstStyle/>
          <a:p>
            <a:pPr marL="0" indent="0">
              <a:buNone/>
            </a:pPr>
            <a:r>
              <a:rPr lang="el-GR" dirty="0" smtClean="0"/>
              <a:t>Τα μέρη του σώματος που   εκτελούν ιδιαίτερα λεπτές και πολύπλοκες κινήσεις καταλαμβάνουν μεγαλύτερη επιφάνεια στον κινητικό φλοιό.</a:t>
            </a:r>
            <a:br>
              <a:rPr lang="el-GR" dirty="0" smtClean="0"/>
            </a:br>
            <a:endParaRPr lang="el-GR" dirty="0"/>
          </a:p>
        </p:txBody>
      </p:sp>
      <p:pic>
        <p:nvPicPr>
          <p:cNvPr id="6" name="Picture 8" descr="Αποτέλεσμα εικόνας για motor corte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9232" y="3337917"/>
            <a:ext cx="3099816" cy="289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576793"/>
      </p:ext>
    </p:extLst>
  </p:cSld>
  <p:clrMapOvr>
    <a:masterClrMapping/>
  </p:clrMapOvr>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eclass</Template>
  <TotalTime>273</TotalTime>
  <Words>3045</Words>
  <Application>Microsoft Office PowerPoint</Application>
  <PresentationFormat>Προβολή στην οθόνη (4:3)</PresentationFormat>
  <Paragraphs>163</Paragraphs>
  <Slides>64</Slides>
  <Notes>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64</vt:i4>
      </vt:variant>
    </vt:vector>
  </HeadingPairs>
  <TitlesOfParts>
    <vt:vector size="73" baseType="lpstr">
      <vt:lpstr>Arial</vt:lpstr>
      <vt:lpstr>Calibri</vt:lpstr>
      <vt:lpstr>Cambria</vt:lpstr>
      <vt:lpstr>ComicSansMS</vt:lpstr>
      <vt:lpstr>ComicSansMS-Bold</vt:lpstr>
      <vt:lpstr>Tahoma</vt:lpstr>
      <vt:lpstr>Times New Roman</vt:lpstr>
      <vt:lpstr>Wingdings</vt:lpstr>
      <vt:lpstr>eclass</vt:lpstr>
      <vt:lpstr>Κινητικά προβλήματα Πολλαπλές αναπηρίες</vt:lpstr>
      <vt:lpstr>Η Ανάπτυξη του παιδιού</vt:lpstr>
      <vt:lpstr>Ανάπτυξη και ωρίμανση του εγκεφάλου  - ανάπτυξη του παιδιού</vt:lpstr>
      <vt:lpstr>Παρουσίαση του PowerPoint</vt:lpstr>
      <vt:lpstr>Παρουσίαση του PowerPoint</vt:lpstr>
      <vt:lpstr>Τελικός στόχος της Ανάπτυξης είναι  η ΑΥΤΟΝΟΜΙΑ</vt:lpstr>
      <vt:lpstr> Η κίνηση ξεκινά από το μετωπιαίο λοβό</vt:lpstr>
      <vt:lpstr>   Ο κινητικός φλοιός βρίσκεται στο οπίσθιο μέρος του μετωπιαίου λοβού, ακριβώς πριν την κεντρική αύλακα που χωρίζει το μετωπιαίο από το βρεγματικό λοβό.   </vt:lpstr>
      <vt:lpstr>Tο ανθρωπάριο  του Penfield</vt:lpstr>
      <vt:lpstr>Παρουσίαση του PowerPoint</vt:lpstr>
      <vt:lpstr>Κινητική ανάπτυξη Αδρή και λεπτή κινητικότητα</vt:lpstr>
      <vt:lpstr>Πυραμιδικό- εξωπυραμιδικό σύστημα</vt:lpstr>
      <vt:lpstr>Πυραμιδικό σύστημα </vt:lpstr>
      <vt:lpstr>Εξωπυραμιδικό σύστημα</vt:lpstr>
      <vt:lpstr>Βασικά γάγγλια:διαδραματίζουν σημαντικό ρόλο στην έναρξη και τον έλεγχο των κινήσεων </vt:lpstr>
      <vt:lpstr>Χιασμός των νευρικών οδών</vt:lpstr>
      <vt:lpstr>Mεσολόβιο</vt:lpstr>
      <vt:lpstr>Παρεγκεφαλίδα</vt:lpstr>
      <vt:lpstr>Παρουσίαση του PowerPoint</vt:lpstr>
      <vt:lpstr>Παρουσίαση του PowerPoint</vt:lpstr>
      <vt:lpstr>Παρουσίαση του PowerPoint</vt:lpstr>
      <vt:lpstr>Παρουσίαση του PowerPoint</vt:lpstr>
      <vt:lpstr>Κίνηση</vt:lpstr>
      <vt:lpstr>Νευρομυική σύναψη</vt:lpstr>
      <vt:lpstr>Νευρομυική σύναψη</vt:lpstr>
      <vt:lpstr>Μυϊκός τόνος</vt:lpstr>
      <vt:lpstr>Παρουσίαση του PowerPoint</vt:lpstr>
      <vt:lpstr>Παρουσίαση του PowerPoint</vt:lpstr>
      <vt:lpstr> Κινητική ανάπτυξη περιλαμβάνει  την αδρή και λεπτή κινητικότητα </vt:lpstr>
      <vt:lpstr>Παρουσίαση του PowerPoint</vt:lpstr>
      <vt:lpstr> Στην παιδική ηλικία κατακτώνται σταδιακά και πιο σύνθετες κινητικές δεξιότητες, όπως:  </vt:lpstr>
      <vt:lpstr>Παρουσίαση του PowerPoint</vt:lpstr>
      <vt:lpstr>Πότε θα περπατήσει;</vt:lpstr>
      <vt:lpstr>  Λεπτή κινητικότητα:  οι χειρισμοί γίνονται πιο ώριμοι   </vt:lpstr>
      <vt:lpstr>Παρουσίαση του PowerPoint</vt:lpstr>
      <vt:lpstr>Μαθητές με κινητικά προβλήματα</vt:lpstr>
      <vt:lpstr>Παρουσίαση του PowerPoint</vt:lpstr>
      <vt:lpstr>Παρουσίαση του PowerPoint</vt:lpstr>
      <vt:lpstr>Παρουσίαση του PowerPoint</vt:lpstr>
      <vt:lpstr>Μια αδρή διάκριση των κινητικών αναπηριών μπορεί να γίνει με κριτήριο την εντόπισή τους:</vt:lpstr>
      <vt:lpstr>Παρουσίαση του PowerPoint</vt:lpstr>
      <vt:lpstr>Ανάπτυξη...</vt:lpstr>
      <vt:lpstr>Παρουσίαση του PowerPoint</vt:lpstr>
      <vt:lpstr>Γνωστική εξέλιξη</vt:lpstr>
      <vt:lpstr>Παρουσίαση του PowerPoint</vt:lpstr>
      <vt:lpstr>Αντίθετα…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Λόγος- προφορική επικοινωνία</vt:lpstr>
      <vt:lpstr>Διαταραχές του λόγου</vt:lpstr>
      <vt:lpstr>Παρουσίαση του PowerPoint</vt:lpstr>
      <vt:lpstr>Παρουσίαση του PowerPoint</vt:lpstr>
      <vt:lpstr>Κοινωνικο-συναισθηματική εξέλιξη</vt:lpstr>
      <vt:lpstr>Παρουσίαση του PowerPoint</vt:lpstr>
      <vt:lpstr>Παρουσίαση του PowerPoint</vt:lpstr>
      <vt:lpstr>Παρουσίαση του PowerPoint</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Ανάπτυξη και ωρίμανση του εγκεφάλου-   ανάπτυξη του παιδιού</dc:title>
  <dc:creator>user</dc:creator>
  <cp:lastModifiedBy>Kiriazis Vaitsis</cp:lastModifiedBy>
  <cp:revision>48</cp:revision>
  <dcterms:created xsi:type="dcterms:W3CDTF">2015-03-03T06:55:28Z</dcterms:created>
  <dcterms:modified xsi:type="dcterms:W3CDTF">2015-06-25T07:32:43Z</dcterms:modified>
</cp:coreProperties>
</file>