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4" r:id="rId2"/>
    <p:sldId id="303" r:id="rId3"/>
    <p:sldId id="301" r:id="rId4"/>
    <p:sldId id="294" r:id="rId5"/>
    <p:sldId id="295" r:id="rId6"/>
    <p:sldId id="275" r:id="rId7"/>
    <p:sldId id="258" r:id="rId8"/>
    <p:sldId id="266" r:id="rId9"/>
    <p:sldId id="286" r:id="rId10"/>
    <p:sldId id="287" r:id="rId11"/>
    <p:sldId id="288" r:id="rId12"/>
    <p:sldId id="289" r:id="rId13"/>
    <p:sldId id="291" r:id="rId14"/>
    <p:sldId id="263" r:id="rId15"/>
    <p:sldId id="278" r:id="rId16"/>
    <p:sldId id="296" r:id="rId17"/>
    <p:sldId id="280" r:id="rId18"/>
    <p:sldId id="274" r:id="rId19"/>
    <p:sldId id="273" r:id="rId20"/>
    <p:sldId id="302" r:id="rId21"/>
    <p:sldId id="305" r:id="rId22"/>
    <p:sldId id="306" r:id="rId23"/>
    <p:sldId id="307" r:id="rId24"/>
    <p:sldId id="308"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7" autoAdjust="0"/>
    <p:restoredTop sz="94660"/>
  </p:normalViewPr>
  <p:slideViewPr>
    <p:cSldViewPr>
      <p:cViewPr varScale="1">
        <p:scale>
          <a:sx n="110" d="100"/>
          <a:sy n="110" d="100"/>
        </p:scale>
        <p:origin x="17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CE16D04-9364-4A08-B5E2-8511C72EFD31}" type="slidenum">
              <a:rPr lang="el-GR"/>
              <a:pPr/>
              <a:t>‹#›</a:t>
            </a:fld>
            <a:endParaRPr lang="el-GR"/>
          </a:p>
        </p:txBody>
      </p:sp>
    </p:spTree>
    <p:extLst>
      <p:ext uri="{BB962C8B-B14F-4D97-AF65-F5344CB8AC3E}">
        <p14:creationId xmlns:p14="http://schemas.microsoft.com/office/powerpoint/2010/main" val="4074194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4AE33EF-0FE9-4FB4-BAA5-A19C92314887}" type="slidenum">
              <a:rPr lang="el-GR" altLang="el-GR"/>
              <a:pPr eaLnBrk="1" hangingPunct="1">
                <a:spcBef>
                  <a:spcPct val="0"/>
                </a:spcBef>
              </a:pPr>
              <a:t>3</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37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6925939-6D9A-465E-9994-EB68D0EDC1FC}" type="slidenum">
              <a:rPr lang="el-GR" altLang="el-GR"/>
              <a:pPr eaLnBrk="1" hangingPunct="1">
                <a:spcBef>
                  <a:spcPct val="0"/>
                </a:spcBef>
              </a:pPr>
              <a:t>12</a:t>
            </a:fld>
            <a:endParaRPr lang="el-GR" altLang="el-G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56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CEE3F6C-2F59-4878-97FD-5F9CAB4390B9}" type="slidenum">
              <a:rPr lang="el-GR" altLang="el-GR"/>
              <a:pPr eaLnBrk="1" hangingPunct="1">
                <a:spcBef>
                  <a:spcPct val="0"/>
                </a:spcBef>
              </a:pPr>
              <a:t>13</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87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20D9C10-8F45-488B-BC6E-BB7EA7888BDF}" type="slidenum">
              <a:rPr lang="el-GR" altLang="el-GR"/>
              <a:pPr eaLnBrk="1" hangingPunct="1">
                <a:spcBef>
                  <a:spcPct val="0"/>
                </a:spcBef>
              </a:pPr>
              <a:t>14</a:t>
            </a:fld>
            <a:endParaRPr lang="el-GR" altLang="el-G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EE9A27C-1C47-4170-813B-3E29F0FF1793}" type="slidenum">
              <a:rPr lang="el-GR" altLang="el-GR"/>
              <a:pPr eaLnBrk="1" hangingPunct="1">
                <a:spcBef>
                  <a:spcPct val="0"/>
                </a:spcBef>
              </a:pPr>
              <a:t>15</a:t>
            </a:fld>
            <a:endParaRPr lang="el-GR" altLang="el-G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28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457457A-E0D8-4C07-A410-1A933720FFCE}" type="slidenum">
              <a:rPr lang="el-GR" altLang="el-GR"/>
              <a:pPr eaLnBrk="1" hangingPunct="1">
                <a:spcBef>
                  <a:spcPct val="0"/>
                </a:spcBef>
              </a:pPr>
              <a:t>16</a:t>
            </a:fld>
            <a:endParaRPr lang="el-GR" altLang="el-G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50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2248824-42FB-4FF7-B060-3EAEBB8C0D6C}" type="slidenum">
              <a:rPr lang="el-GR" altLang="el-GR"/>
              <a:pPr eaLnBrk="1" hangingPunct="1">
                <a:spcBef>
                  <a:spcPct val="0"/>
                </a:spcBef>
              </a:pPr>
              <a:t>17</a:t>
            </a:fld>
            <a:endParaRPr lang="el-GR" altLang="el-G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76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BB05496-A310-473A-A4E9-A1C5803E2164}" type="slidenum">
              <a:rPr lang="el-GR" altLang="el-GR"/>
              <a:pPr eaLnBrk="1" hangingPunct="1">
                <a:spcBef>
                  <a:spcPct val="0"/>
                </a:spcBef>
              </a:pPr>
              <a:t>18</a:t>
            </a:fld>
            <a:endParaRPr lang="el-GR" altLang="el-G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31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E39B38C-48D8-4C99-85B3-C40C9C923595}" type="slidenum">
              <a:rPr lang="el-GR" altLang="el-GR"/>
              <a:pPr eaLnBrk="1" hangingPunct="1">
                <a:spcBef>
                  <a:spcPct val="0"/>
                </a:spcBef>
              </a:pPr>
              <a:t>19</a:t>
            </a:fld>
            <a:endParaRPr lang="el-GR" altLang="el-G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45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8D24EC3-EBF5-4BAD-A1EE-D383FDE7E911}" type="slidenum">
              <a:rPr lang="el-GR" altLang="el-GR"/>
              <a:pPr eaLnBrk="1" hangingPunct="1">
                <a:spcBef>
                  <a:spcPct val="0"/>
                </a:spcBef>
              </a:pPr>
              <a:t>4</a:t>
            </a:fld>
            <a:endParaRPr lang="el-GR" altLang="el-G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84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FE7362D-27E2-4A51-8FC8-FC968997F3E8}" type="slidenum">
              <a:rPr lang="el-GR" altLang="el-GR"/>
              <a:pPr eaLnBrk="1" hangingPunct="1">
                <a:spcBef>
                  <a:spcPct val="0"/>
                </a:spcBef>
              </a:pPr>
              <a:t>5</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42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14B184F-762F-47BA-9371-477C1A8DBE42}" type="slidenum">
              <a:rPr lang="el-GR" altLang="el-GR"/>
              <a:pPr eaLnBrk="1" hangingPunct="1">
                <a:spcBef>
                  <a:spcPct val="0"/>
                </a:spcBef>
              </a:pPr>
              <a:t>6</a:t>
            </a:fld>
            <a:endParaRPr lang="el-GR" altLang="el-G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F430FF1-6292-45EA-BE9E-29EBC64627FD}" type="slidenum">
              <a:rPr lang="el-GR" altLang="el-GR"/>
              <a:pPr eaLnBrk="1" hangingPunct="1">
                <a:spcBef>
                  <a:spcPct val="0"/>
                </a:spcBef>
              </a:pPr>
              <a:t>7</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7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DC75580-903B-40BB-9879-234C8CD8AF05}" type="slidenum">
              <a:rPr lang="el-GR" altLang="el-GR"/>
              <a:pPr eaLnBrk="1" hangingPunct="1">
                <a:spcBef>
                  <a:spcPct val="0"/>
                </a:spcBef>
              </a:pPr>
              <a:t>8</a:t>
            </a:fld>
            <a:endParaRPr lang="el-GR" altLang="el-G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35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7694CC9-08AE-41C9-A3AE-22F911ADF2E5}" type="slidenum">
              <a:rPr lang="el-GR" altLang="el-GR"/>
              <a:pPr eaLnBrk="1" hangingPunct="1">
                <a:spcBef>
                  <a:spcPct val="0"/>
                </a:spcBef>
              </a:pPr>
              <a:t>9</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38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4898C8B-813C-43B7-ACE0-2742783A7CE0}" type="slidenum">
              <a:rPr lang="el-GR" altLang="el-GR"/>
              <a:pPr eaLnBrk="1" hangingPunct="1">
                <a:spcBef>
                  <a:spcPct val="0"/>
                </a:spcBef>
              </a:pPr>
              <a:t>10</a:t>
            </a:fld>
            <a:endParaRPr lang="el-GR" alt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66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A4C2E46-0B2A-4DCA-A946-8DEE42AFDB09}" type="slidenum">
              <a:rPr lang="el-GR" altLang="el-GR"/>
              <a:pPr eaLnBrk="1" hangingPunct="1">
                <a:spcBef>
                  <a:spcPct val="0"/>
                </a:spcBef>
              </a:pPr>
              <a:t>11</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53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12E4C50D-3E1C-416B-AF3C-4529DCFC18C2}" type="slidenum">
              <a:rPr lang="el-GR"/>
              <a:pPr/>
              <a:t>‹#›</a:t>
            </a:fld>
            <a:endParaRPr lang="el-GR"/>
          </a:p>
        </p:txBody>
      </p:sp>
    </p:spTree>
    <p:extLst>
      <p:ext uri="{BB962C8B-B14F-4D97-AF65-F5344CB8AC3E}">
        <p14:creationId xmlns:p14="http://schemas.microsoft.com/office/powerpoint/2010/main" val="710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BF8148C-2F3F-4EE1-B22C-6AA39B68C97F}" type="slidenum">
              <a:rPr lang="el-GR"/>
              <a:pPr/>
              <a:t>‹#›</a:t>
            </a:fld>
            <a:endParaRPr lang="el-GR"/>
          </a:p>
        </p:txBody>
      </p:sp>
    </p:spTree>
    <p:extLst>
      <p:ext uri="{BB962C8B-B14F-4D97-AF65-F5344CB8AC3E}">
        <p14:creationId xmlns:p14="http://schemas.microsoft.com/office/powerpoint/2010/main" val="112969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E757C92-571E-4B96-9793-D8919AA2E99C}" type="slidenum">
              <a:rPr lang="el-GR"/>
              <a:pPr/>
              <a:t>‹#›</a:t>
            </a:fld>
            <a:endParaRPr lang="el-GR"/>
          </a:p>
        </p:txBody>
      </p:sp>
    </p:spTree>
    <p:extLst>
      <p:ext uri="{BB962C8B-B14F-4D97-AF65-F5344CB8AC3E}">
        <p14:creationId xmlns:p14="http://schemas.microsoft.com/office/powerpoint/2010/main" val="212344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EF1AEE0-2D07-4DE2-86A4-893BADBEBD5E}" type="slidenum">
              <a:rPr lang="el-GR"/>
              <a:pPr/>
              <a:t>‹#›</a:t>
            </a:fld>
            <a:endParaRPr lang="el-GR"/>
          </a:p>
        </p:txBody>
      </p:sp>
    </p:spTree>
    <p:extLst>
      <p:ext uri="{BB962C8B-B14F-4D97-AF65-F5344CB8AC3E}">
        <p14:creationId xmlns:p14="http://schemas.microsoft.com/office/powerpoint/2010/main" val="353754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F9EA7611-60E4-4006-A2D8-134962F40010}" type="slidenum">
              <a:rPr lang="el-GR"/>
              <a:pPr/>
              <a:t>‹#›</a:t>
            </a:fld>
            <a:endParaRPr lang="el-GR"/>
          </a:p>
        </p:txBody>
      </p:sp>
    </p:spTree>
    <p:extLst>
      <p:ext uri="{BB962C8B-B14F-4D97-AF65-F5344CB8AC3E}">
        <p14:creationId xmlns:p14="http://schemas.microsoft.com/office/powerpoint/2010/main" val="163763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90CCF69C-D2D7-4199-A173-75D21B585292}" type="slidenum">
              <a:rPr lang="el-GR"/>
              <a:pPr/>
              <a:t>‹#›</a:t>
            </a:fld>
            <a:endParaRPr lang="el-GR"/>
          </a:p>
        </p:txBody>
      </p:sp>
    </p:spTree>
    <p:extLst>
      <p:ext uri="{BB962C8B-B14F-4D97-AF65-F5344CB8AC3E}">
        <p14:creationId xmlns:p14="http://schemas.microsoft.com/office/powerpoint/2010/main" val="122471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615CC985-966D-4104-BC8F-2CFC0E95F7F8}" type="slidenum">
              <a:rPr lang="el-GR"/>
              <a:pPr/>
              <a:t>‹#›</a:t>
            </a:fld>
            <a:endParaRPr lang="el-GR"/>
          </a:p>
        </p:txBody>
      </p:sp>
    </p:spTree>
    <p:extLst>
      <p:ext uri="{BB962C8B-B14F-4D97-AF65-F5344CB8AC3E}">
        <p14:creationId xmlns:p14="http://schemas.microsoft.com/office/powerpoint/2010/main" val="39671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E67992D2-7BFA-421B-8740-56A5D7660242}" type="slidenum">
              <a:rPr lang="el-GR"/>
              <a:pPr/>
              <a:t>‹#›</a:t>
            </a:fld>
            <a:endParaRPr lang="el-GR"/>
          </a:p>
        </p:txBody>
      </p:sp>
    </p:spTree>
    <p:extLst>
      <p:ext uri="{BB962C8B-B14F-4D97-AF65-F5344CB8AC3E}">
        <p14:creationId xmlns:p14="http://schemas.microsoft.com/office/powerpoint/2010/main" val="409287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5E9D01DE-CD1C-4CE0-B431-72153865D1EA}" type="slidenum">
              <a:rPr lang="el-GR"/>
              <a:pPr/>
              <a:t>‹#›</a:t>
            </a:fld>
            <a:endParaRPr lang="el-GR"/>
          </a:p>
        </p:txBody>
      </p:sp>
    </p:spTree>
    <p:extLst>
      <p:ext uri="{BB962C8B-B14F-4D97-AF65-F5344CB8AC3E}">
        <p14:creationId xmlns:p14="http://schemas.microsoft.com/office/powerpoint/2010/main" val="278219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E8528776-72C2-44A5-949A-7CD90B2B509B}" type="slidenum">
              <a:rPr lang="el-GR"/>
              <a:pPr/>
              <a:t>‹#›</a:t>
            </a:fld>
            <a:endParaRPr lang="el-GR"/>
          </a:p>
        </p:txBody>
      </p:sp>
    </p:spTree>
    <p:extLst>
      <p:ext uri="{BB962C8B-B14F-4D97-AF65-F5344CB8AC3E}">
        <p14:creationId xmlns:p14="http://schemas.microsoft.com/office/powerpoint/2010/main" val="1887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E5D203FC-2514-4F1E-8BF7-71A4211A0362}" type="slidenum">
              <a:rPr lang="el-GR"/>
              <a:pPr/>
              <a:t>‹#›</a:t>
            </a:fld>
            <a:endParaRPr lang="el-GR"/>
          </a:p>
        </p:txBody>
      </p:sp>
    </p:spTree>
    <p:extLst>
      <p:ext uri="{BB962C8B-B14F-4D97-AF65-F5344CB8AC3E}">
        <p14:creationId xmlns:p14="http://schemas.microsoft.com/office/powerpoint/2010/main" val="162447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4D695E-E64A-4573-8B51-9F73BAAC673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56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5 - TextBox"/>
          <p:cNvSpPr txBox="1">
            <a:spLocks noChangeArrowheads="1"/>
          </p:cNvSpPr>
          <p:nvPr/>
        </p:nvSpPr>
        <p:spPr bwMode="auto">
          <a:xfrm>
            <a:off x="4932040" y="5949280"/>
            <a:ext cx="371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του Απόλλωνος </a:t>
            </a:r>
            <a:r>
              <a:rPr lang="el-GR" altLang="el-GR" sz="1200" dirty="0" err="1">
                <a:solidFill>
                  <a:schemeClr val="bg1"/>
                </a:solidFill>
                <a:latin typeface="Times New Roman" panose="02020603050405020304" pitchFamily="18" charset="0"/>
                <a:cs typeface="Times New Roman" panose="02020603050405020304" pitchFamily="18" charset="0"/>
              </a:rPr>
              <a:t>Σαυροκτόνου</a:t>
            </a:r>
            <a:r>
              <a:rPr lang="el-GR" altLang="el-GR" sz="1200" dirty="0">
                <a:solidFill>
                  <a:schemeClr val="bg1"/>
                </a:solidFill>
                <a:latin typeface="Times New Roman" panose="02020603050405020304" pitchFamily="18" charset="0"/>
                <a:cs typeface="Times New Roman" panose="02020603050405020304" pitchFamily="18" charset="0"/>
              </a:rPr>
              <a:t> (και επόμενη διαφάνεια).</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8858" y="1032066"/>
            <a:ext cx="4279392" cy="4695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32656"/>
            <a:ext cx="4073652" cy="5948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math 10 07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838" y="549275"/>
            <a:ext cx="4789487" cy="24685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985266"/>
            <a:ext cx="2660904" cy="488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8741" y="3429000"/>
            <a:ext cx="2011680" cy="2592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5 - TextBox"/>
          <p:cNvSpPr txBox="1">
            <a:spLocks noChangeArrowheads="1"/>
          </p:cNvSpPr>
          <p:nvPr/>
        </p:nvSpPr>
        <p:spPr bwMode="auto">
          <a:xfrm>
            <a:off x="5143500" y="578643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του αναπαυόμενου Σατύρου (και επόμενη διαφάνεια).</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616635"/>
            <a:ext cx="3259836" cy="5184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0405" y="1069263"/>
            <a:ext cx="2798064" cy="4279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764704"/>
            <a:ext cx="2107692" cy="5102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1157896"/>
            <a:ext cx="5006340" cy="4315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5 - TextBox"/>
          <p:cNvSpPr txBox="1">
            <a:spLocks noChangeArrowheads="1"/>
          </p:cNvSpPr>
          <p:nvPr/>
        </p:nvSpPr>
        <p:spPr bwMode="auto">
          <a:xfrm>
            <a:off x="5643563" y="6000750"/>
            <a:ext cx="2786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παιδί από τον Μαραθώνα. Νεαρός Ερμής (</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Αθήνα, Εθνικό Αρχαιολογικό </a:t>
            </a:r>
            <a:r>
              <a:rPr lang="el-GR" altLang="el-GR" sz="1200" dirty="0" smtClean="0">
                <a:solidFill>
                  <a:schemeClr val="bg1"/>
                </a:solidFill>
                <a:latin typeface="Times New Roman" panose="02020603050405020304" pitchFamily="18" charset="0"/>
                <a:cs typeface="Times New Roman" panose="02020603050405020304" pitchFamily="18" charset="0"/>
              </a:rPr>
              <a:t>Μουσείο </a:t>
            </a:r>
            <a:r>
              <a:rPr lang="en-US" altLang="el-GR" sz="1200" dirty="0" smtClean="0">
                <a:solidFill>
                  <a:schemeClr val="bg1"/>
                </a:solidFill>
                <a:latin typeface="Times New Roman" panose="02020603050405020304" pitchFamily="18" charset="0"/>
                <a:cs typeface="Times New Roman" panose="02020603050405020304" pitchFamily="18" charset="0"/>
              </a:rPr>
              <a:t>15118</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88640"/>
            <a:ext cx="3913632" cy="6327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690" y="764704"/>
            <a:ext cx="3035808" cy="4882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th 10 0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3" y="285750"/>
            <a:ext cx="2643187" cy="57864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363" name="Picture 5" descr="math 10 04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404664"/>
            <a:ext cx="4537075" cy="47529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364" name="5 - TextBox"/>
          <p:cNvSpPr txBox="1">
            <a:spLocks noChangeArrowheads="1"/>
          </p:cNvSpPr>
          <p:nvPr/>
        </p:nvSpPr>
        <p:spPr bwMode="auto">
          <a:xfrm>
            <a:off x="5076056" y="5635065"/>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Αφροδίτη </a:t>
            </a:r>
            <a:r>
              <a:rPr lang="en-US" altLang="el-GR" sz="1200" dirty="0">
                <a:solidFill>
                  <a:schemeClr val="bg1"/>
                </a:solidFill>
                <a:latin typeface="Times New Roman" panose="02020603050405020304" pitchFamily="18" charset="0"/>
                <a:cs typeface="Times New Roman" panose="02020603050405020304" pitchFamily="18" charset="0"/>
              </a:rPr>
              <a:t>Arles. </a:t>
            </a:r>
            <a:r>
              <a:rPr lang="el-GR" altLang="el-GR" sz="1200" dirty="0">
                <a:solidFill>
                  <a:schemeClr val="bg1"/>
                </a:solidFill>
                <a:latin typeface="Times New Roman" panose="02020603050405020304" pitchFamily="18" charset="0"/>
                <a:cs typeface="Times New Roman" panose="02020603050405020304" pitchFamily="18" charset="0"/>
              </a:rPr>
              <a:t>Παρίσι, Μουσείο Λούβρου Μ</a:t>
            </a:r>
            <a:r>
              <a:rPr lang="en-US" altLang="el-GR" sz="1200" dirty="0">
                <a:solidFill>
                  <a:schemeClr val="bg1"/>
                </a:solidFill>
                <a:latin typeface="Times New Roman" panose="02020603050405020304" pitchFamily="18" charset="0"/>
                <a:cs typeface="Times New Roman" panose="02020603050405020304" pitchFamily="18" charset="0"/>
              </a:rPr>
              <a:t>a </a:t>
            </a:r>
            <a:r>
              <a:rPr lang="en-US" altLang="el-GR" sz="1200" dirty="0" smtClean="0">
                <a:solidFill>
                  <a:schemeClr val="bg1"/>
                </a:solidFill>
                <a:latin typeface="Times New Roman" panose="02020603050405020304" pitchFamily="18" charset="0"/>
                <a:cs typeface="Times New Roman" panose="02020603050405020304" pitchFamily="18" charset="0"/>
              </a:rPr>
              <a:t>439</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ath 10A 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357188"/>
            <a:ext cx="2754312" cy="58054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387" name="Picture 5" descr="math 10A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357188"/>
            <a:ext cx="2563813" cy="57324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388" name="5 - TextBox"/>
          <p:cNvSpPr txBox="1">
            <a:spLocks noChangeArrowheads="1"/>
          </p:cNvSpPr>
          <p:nvPr/>
        </p:nvSpPr>
        <p:spPr bwMode="auto">
          <a:xfrm>
            <a:off x="5304246" y="6237312"/>
            <a:ext cx="2683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Αφροδίτη </a:t>
            </a:r>
            <a:r>
              <a:rPr lang="el-GR" altLang="el-GR" sz="1200" dirty="0" err="1" smtClean="0">
                <a:solidFill>
                  <a:schemeClr val="bg1"/>
                </a:solidFill>
                <a:latin typeface="Times New Roman" panose="02020603050405020304" pitchFamily="18" charset="0"/>
                <a:cs typeface="Times New Roman" panose="02020603050405020304" pitchFamily="18" charset="0"/>
              </a:rPr>
              <a:t>Κνιδία</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Αντίγραφα Βατικανού.</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2"/>
          <p:cNvSpPr txBox="1">
            <a:spLocks noChangeArrowheads="1"/>
          </p:cNvSpPr>
          <p:nvPr/>
        </p:nvSpPr>
        <p:spPr bwMode="auto">
          <a:xfrm>
            <a:off x="5422670" y="6092824"/>
            <a:ext cx="23768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Αφροδίτη </a:t>
            </a:r>
            <a:r>
              <a:rPr lang="el-GR" altLang="el-GR" sz="1200" dirty="0" err="1">
                <a:solidFill>
                  <a:schemeClr val="bg1"/>
                </a:solidFill>
                <a:latin typeface="Times New Roman" panose="02020603050405020304" pitchFamily="18" charset="0"/>
                <a:cs typeface="Times New Roman" panose="02020603050405020304" pitchFamily="18" charset="0"/>
              </a:rPr>
              <a:t>Κνιδία</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Αντίγραφο, Βατικανό, Μ</a:t>
            </a:r>
            <a:r>
              <a:rPr lang="en-US" altLang="el-GR" sz="1200" dirty="0" err="1">
                <a:solidFill>
                  <a:schemeClr val="bg1"/>
                </a:solidFill>
                <a:latin typeface="Times New Roman" panose="02020603050405020304" pitchFamily="18" charset="0"/>
                <a:cs typeface="Times New Roman" panose="02020603050405020304" pitchFamily="18" charset="0"/>
              </a:rPr>
              <a:t>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Pio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Clementino</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
        <p:nvSpPr>
          <p:cNvPr id="17413" name="TextBox 3"/>
          <p:cNvSpPr txBox="1">
            <a:spLocks noChangeArrowheads="1"/>
          </p:cNvSpPr>
          <p:nvPr/>
        </p:nvSpPr>
        <p:spPr bwMode="auto">
          <a:xfrm>
            <a:off x="1619672" y="5769768"/>
            <a:ext cx="2087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O </a:t>
            </a:r>
            <a:r>
              <a:rPr lang="el-GR" altLang="el-GR" sz="1200" dirty="0">
                <a:solidFill>
                  <a:schemeClr val="bg1"/>
                </a:solidFill>
                <a:latin typeface="Times New Roman" panose="02020603050405020304" pitchFamily="18" charset="0"/>
                <a:cs typeface="Times New Roman" panose="02020603050405020304" pitchFamily="18" charset="0"/>
              </a:rPr>
              <a:t>ναός της Αφροδίτης </a:t>
            </a:r>
            <a:r>
              <a:rPr lang="el-GR" altLang="el-GR" sz="1200" dirty="0" err="1">
                <a:solidFill>
                  <a:schemeClr val="bg1"/>
                </a:solidFill>
                <a:latin typeface="Times New Roman" panose="02020603050405020304" pitchFamily="18" charset="0"/>
                <a:cs typeface="Times New Roman" panose="02020603050405020304" pitchFamily="18" charset="0"/>
              </a:rPr>
              <a:t>Εύπλοιας</a:t>
            </a:r>
            <a:r>
              <a:rPr lang="el-GR" altLang="el-GR" sz="1200" dirty="0">
                <a:solidFill>
                  <a:schemeClr val="bg1"/>
                </a:solidFill>
                <a:latin typeface="Times New Roman" panose="02020603050405020304" pitchFamily="18" charset="0"/>
                <a:cs typeface="Times New Roman" panose="02020603050405020304" pitchFamily="18" charset="0"/>
              </a:rPr>
              <a:t> στην Κνίδο. Σχεδιαστική αναπαράσταση.</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620688"/>
            <a:ext cx="3136392" cy="484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9774" y="171132"/>
            <a:ext cx="3122676" cy="582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5 - TextBox"/>
          <p:cNvSpPr txBox="1">
            <a:spLocks noChangeArrowheads="1"/>
          </p:cNvSpPr>
          <p:nvPr/>
        </p:nvSpPr>
        <p:spPr bwMode="auto">
          <a:xfrm>
            <a:off x="4932040" y="6347054"/>
            <a:ext cx="443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Προτάσεις για την  Αρτέμιδα </a:t>
            </a:r>
            <a:r>
              <a:rPr lang="el-GR" altLang="el-GR" sz="1200" dirty="0" err="1">
                <a:solidFill>
                  <a:schemeClr val="bg1"/>
                </a:solidFill>
                <a:latin typeface="Times New Roman" panose="02020603050405020304" pitchFamily="18" charset="0"/>
                <a:cs typeface="Times New Roman" panose="02020603050405020304" pitchFamily="18" charset="0"/>
              </a:rPr>
              <a:t>Βραυρωνία</a:t>
            </a:r>
            <a:r>
              <a:rPr lang="el-GR" altLang="el-GR" sz="1200" dirty="0">
                <a:solidFill>
                  <a:schemeClr val="bg1"/>
                </a:solidFill>
                <a:latin typeface="Times New Roman" panose="02020603050405020304" pitchFamily="18" charset="0"/>
                <a:cs typeface="Times New Roman" panose="02020603050405020304" pitchFamily="18" charset="0"/>
              </a:rPr>
              <a:t> του Πραξιτέλους.</a:t>
            </a:r>
          </a:p>
        </p:txBody>
      </p:sp>
      <p:sp>
        <p:nvSpPr>
          <p:cNvPr id="18437" name="TextBox 1"/>
          <p:cNvSpPr txBox="1">
            <a:spLocks noChangeArrowheads="1"/>
          </p:cNvSpPr>
          <p:nvPr/>
        </p:nvSpPr>
        <p:spPr bwMode="auto">
          <a:xfrm>
            <a:off x="1074599" y="6036469"/>
            <a:ext cx="2736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Κολοσσική</a:t>
            </a:r>
            <a:r>
              <a:rPr lang="el-GR" altLang="el-GR" sz="1200" dirty="0">
                <a:solidFill>
                  <a:schemeClr val="bg1"/>
                </a:solidFill>
                <a:latin typeface="Times New Roman" panose="02020603050405020304" pitchFamily="18" charset="0"/>
                <a:cs typeface="Times New Roman" panose="02020603050405020304" pitchFamily="18" charset="0"/>
              </a:rPr>
              <a:t> κεφαλή αποδιδόμενη στη </a:t>
            </a:r>
            <a:r>
              <a:rPr lang="el-GR" altLang="el-GR" sz="1200" dirty="0" err="1">
                <a:solidFill>
                  <a:schemeClr val="bg1"/>
                </a:solidFill>
                <a:latin typeface="Times New Roman" panose="02020603050405020304" pitchFamily="18" charset="0"/>
                <a:cs typeface="Times New Roman" panose="02020603050405020304" pitchFamily="18" charset="0"/>
              </a:rPr>
              <a:t>Βραυρωνία</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Αρτέμιδα. </a:t>
            </a:r>
            <a:r>
              <a:rPr lang="el-GR" altLang="el-GR" sz="1200" dirty="0">
                <a:solidFill>
                  <a:schemeClr val="bg1"/>
                </a:solidFill>
                <a:latin typeface="Times New Roman" panose="02020603050405020304" pitchFamily="18" charset="0"/>
                <a:cs typeface="Times New Roman" panose="02020603050405020304" pitchFamily="18" charset="0"/>
              </a:rPr>
              <a:t>Αθήνα, Μουσείο Ακροπόλεως</a:t>
            </a:r>
            <a:r>
              <a:rPr lang="en-US" altLang="el-GR" sz="1200" dirty="0">
                <a:solidFill>
                  <a:schemeClr val="bg1"/>
                </a:solidFill>
                <a:latin typeface="Times New Roman" panose="02020603050405020304" pitchFamily="18" charset="0"/>
                <a:cs typeface="Times New Roman" panose="02020603050405020304" pitchFamily="18" charset="0"/>
              </a:rPr>
              <a:t> 1352.</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
        <p:nvSpPr>
          <p:cNvPr id="18438" name="TextBox 2"/>
          <p:cNvSpPr txBox="1">
            <a:spLocks noChangeArrowheads="1"/>
          </p:cNvSpPr>
          <p:nvPr/>
        </p:nvSpPr>
        <p:spPr bwMode="auto">
          <a:xfrm>
            <a:off x="4788024" y="5820297"/>
            <a:ext cx="4283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Άγαλμα Αρτέμιδας </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Gabii</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Παρίσι, Μουσείο του </a:t>
            </a:r>
            <a:r>
              <a:rPr lang="el-GR" altLang="el-GR" sz="1200" dirty="0" smtClean="0">
                <a:solidFill>
                  <a:schemeClr val="bg1"/>
                </a:solidFill>
                <a:latin typeface="Times New Roman" panose="02020603050405020304" pitchFamily="18" charset="0"/>
                <a:cs typeface="Times New Roman" panose="02020603050405020304" pitchFamily="18" charset="0"/>
              </a:rPr>
              <a:t>Λούβρου 529.</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77788"/>
            <a:ext cx="4311396" cy="582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3888" y="431628"/>
            <a:ext cx="4260273" cy="519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5 - TextBox"/>
          <p:cNvSpPr txBox="1">
            <a:spLocks noChangeArrowheads="1"/>
          </p:cNvSpPr>
          <p:nvPr/>
        </p:nvSpPr>
        <p:spPr bwMode="auto">
          <a:xfrm>
            <a:off x="907842" y="5816020"/>
            <a:ext cx="3241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a:t>
            </a: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του λεγόμενου </a:t>
            </a:r>
            <a:r>
              <a:rPr lang="el-GR" altLang="el-GR" sz="1200" dirty="0" err="1">
                <a:solidFill>
                  <a:schemeClr val="bg1"/>
                </a:solidFill>
                <a:latin typeface="Times New Roman" panose="02020603050405020304" pitchFamily="18" charset="0"/>
                <a:cs typeface="Times New Roman" panose="02020603050405020304" pitchFamily="18" charset="0"/>
              </a:rPr>
              <a:t>Ευβουλέως</a:t>
            </a:r>
            <a:r>
              <a:rPr lang="el-GR" altLang="el-GR" sz="1200" dirty="0">
                <a:solidFill>
                  <a:schemeClr val="bg1"/>
                </a:solidFill>
                <a:latin typeface="Times New Roman" panose="02020603050405020304" pitchFamily="18" charset="0"/>
                <a:cs typeface="Times New Roman" panose="02020603050405020304" pitchFamily="18" charset="0"/>
              </a:rPr>
              <a:t>.</a:t>
            </a:r>
          </a:p>
        </p:txBody>
      </p:sp>
      <p:sp>
        <p:nvSpPr>
          <p:cNvPr id="19461" name="6 - TextBox"/>
          <p:cNvSpPr txBox="1">
            <a:spLocks noChangeArrowheads="1"/>
          </p:cNvSpPr>
          <p:nvPr/>
        </p:nvSpPr>
        <p:spPr bwMode="auto">
          <a:xfrm>
            <a:off x="5593336" y="6104329"/>
            <a:ext cx="29522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Αγαλματικός</a:t>
            </a:r>
            <a:r>
              <a:rPr lang="el-GR" altLang="el-GR" sz="1200" dirty="0">
                <a:solidFill>
                  <a:schemeClr val="bg1"/>
                </a:solidFill>
                <a:latin typeface="Times New Roman" panose="02020603050405020304" pitchFamily="18" charset="0"/>
                <a:cs typeface="Times New Roman" panose="02020603050405020304" pitchFamily="18" charset="0"/>
              </a:rPr>
              <a:t> τύπος του Απόλλωνος Λυκείου.</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794152"/>
            <a:ext cx="3689604" cy="4649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595270"/>
            <a:ext cx="2546604" cy="5047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 TextBox"/>
          <p:cNvSpPr txBox="1">
            <a:spLocks noChangeArrowheads="1"/>
          </p:cNvSpPr>
          <p:nvPr/>
        </p:nvSpPr>
        <p:spPr bwMode="auto">
          <a:xfrm>
            <a:off x="1691680" y="908720"/>
            <a:ext cx="564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600" b="1" dirty="0" smtClean="0">
                <a:solidFill>
                  <a:schemeClr val="bg1"/>
                </a:solidFill>
                <a:latin typeface="Times New Roman" panose="02020603050405020304" pitchFamily="18" charset="0"/>
                <a:cs typeface="Times New Roman" panose="02020603050405020304" pitchFamily="18" charset="0"/>
              </a:rPr>
              <a:t>13. Πραξιτέλης</a:t>
            </a:r>
            <a:r>
              <a:rPr lang="en-US" altLang="el-GR" sz="1600" b="1" dirty="0">
                <a:solidFill>
                  <a:schemeClr val="bg1"/>
                </a:solidFill>
                <a:latin typeface="Times New Roman" panose="02020603050405020304" pitchFamily="18" charset="0"/>
                <a:cs typeface="Times New Roman" panose="02020603050405020304" pitchFamily="18" charset="0"/>
              </a:rPr>
              <a:t>, </a:t>
            </a:r>
            <a:r>
              <a:rPr lang="en-US" altLang="el-GR" sz="1600" b="1" dirty="0" smtClean="0">
                <a:solidFill>
                  <a:schemeClr val="bg1"/>
                </a:solidFill>
                <a:latin typeface="Times New Roman" panose="02020603050405020304" pitchFamily="18" charset="0"/>
                <a:cs typeface="Times New Roman" panose="02020603050405020304" pitchFamily="18" charset="0"/>
              </a:rPr>
              <a:t>o </a:t>
            </a:r>
            <a:r>
              <a:rPr lang="el-GR" altLang="el-GR" sz="1600" b="1" dirty="0" smtClean="0">
                <a:solidFill>
                  <a:schemeClr val="bg1"/>
                </a:solidFill>
                <a:latin typeface="Times New Roman" panose="02020603050405020304" pitchFamily="18" charset="0"/>
                <a:cs typeface="Times New Roman" panose="02020603050405020304" pitchFamily="18" charset="0"/>
              </a:rPr>
              <a:t>γλύπτης </a:t>
            </a:r>
            <a:r>
              <a:rPr lang="el-GR" altLang="el-GR" sz="1600" b="1" dirty="0">
                <a:solidFill>
                  <a:schemeClr val="bg1"/>
                </a:solidFill>
                <a:latin typeface="Times New Roman" panose="02020603050405020304" pitchFamily="18" charset="0"/>
                <a:cs typeface="Times New Roman" panose="02020603050405020304" pitchFamily="18" charset="0"/>
              </a:rPr>
              <a:t>θεών και ανθρώπων</a:t>
            </a:r>
          </a:p>
        </p:txBody>
      </p:sp>
      <p:sp>
        <p:nvSpPr>
          <p:cNvPr id="2051" name="14 - TextBox"/>
          <p:cNvSpPr txBox="1">
            <a:spLocks noChangeArrowheads="1"/>
          </p:cNvSpPr>
          <p:nvPr/>
        </p:nvSpPr>
        <p:spPr bwMode="auto">
          <a:xfrm>
            <a:off x="714375" y="2071688"/>
            <a:ext cx="78581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Ο Πραξιτέλης είναι ο διασημότερος μετά από τον Φειδία</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Αθηναίος γλύπτης της κλασικής περιόδου. </a:t>
            </a:r>
            <a:r>
              <a:rPr lang="en-US" altLang="el-GR" sz="1400" dirty="0">
                <a:solidFill>
                  <a:schemeClr val="bg1"/>
                </a:solidFill>
                <a:latin typeface="Times New Roman" panose="02020603050405020304" pitchFamily="18" charset="0"/>
                <a:cs typeface="Times New Roman" panose="02020603050405020304" pitchFamily="18" charset="0"/>
              </a:rPr>
              <a:t>To </a:t>
            </a:r>
            <a:r>
              <a:rPr lang="el-GR" altLang="el-GR" sz="1400" dirty="0">
                <a:solidFill>
                  <a:schemeClr val="bg1"/>
                </a:solidFill>
                <a:latin typeface="Times New Roman" panose="02020603050405020304" pitchFamily="18" charset="0"/>
                <a:cs typeface="Times New Roman" panose="02020603050405020304" pitchFamily="18" charset="0"/>
              </a:rPr>
              <a:t>πλήθος των αναφορών στο όνομα και στην τέχνη του στις φιλολογικές πηγές, καθώς και οι σωζόμενες υπογραφές του </a:t>
            </a:r>
            <a:r>
              <a:rPr lang="el-GR" altLang="el-GR" sz="1400" dirty="0" smtClean="0">
                <a:solidFill>
                  <a:schemeClr val="bg1"/>
                </a:solidFill>
                <a:latin typeface="Times New Roman" panose="02020603050405020304" pitchFamily="18" charset="0"/>
                <a:cs typeface="Times New Roman" panose="02020603050405020304" pitchFamily="18" charset="0"/>
              </a:rPr>
              <a:t>δεν </a:t>
            </a:r>
            <a:r>
              <a:rPr lang="el-GR" altLang="el-GR" sz="1400" dirty="0">
                <a:solidFill>
                  <a:schemeClr val="bg1"/>
                </a:solidFill>
                <a:latin typeface="Times New Roman" panose="02020603050405020304" pitchFamily="18" charset="0"/>
                <a:cs typeface="Times New Roman" panose="02020603050405020304" pitchFamily="18" charset="0"/>
              </a:rPr>
              <a:t>μας βοηθούν</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ωστόσο να </a:t>
            </a:r>
            <a:r>
              <a:rPr lang="el-GR" altLang="el-GR" sz="1400" dirty="0" err="1">
                <a:solidFill>
                  <a:schemeClr val="bg1"/>
                </a:solidFill>
                <a:latin typeface="Times New Roman" panose="02020603050405020304" pitchFamily="18" charset="0"/>
                <a:cs typeface="Times New Roman" panose="02020603050405020304" pitchFamily="18" charset="0"/>
              </a:rPr>
              <a:t>ανασυστήσουμε</a:t>
            </a:r>
            <a:r>
              <a:rPr lang="el-GR" altLang="el-GR" sz="1400" dirty="0">
                <a:solidFill>
                  <a:schemeClr val="bg1"/>
                </a:solidFill>
                <a:latin typeface="Times New Roman" panose="02020603050405020304" pitchFamily="18" charset="0"/>
                <a:cs typeface="Times New Roman" panose="02020603050405020304" pitchFamily="18" charset="0"/>
              </a:rPr>
              <a:t> στην ουσία το έργο του, όσο τα αντίγραφα των δημιουργιών του και ένα μοναδικό ίσως σωζόμενο πρωτότυπο άγαλμά του. Υπήρξε μαρμαρογλύπτης και δευτερευόντως χαλκοπλάστης, εισήγαγε καινοτομίες στη γλυπτική τέχνη και εκτός από τα αγάλματα των θεών και των δαιμόνων κατασκεύασε και εικονιστικά αγάλματα. Ο Πραξιτέλης διατηρεί το μοτίβο στήριξης του Πολυκλείτου, αλλά στην ουσία καταργεί το ρόλο του στηρίζοντος σκέλους ως φορέα του βάρους του σώματος στις συνθέσεις με εξωτερικό στήριγμα, εφόσον το βάρος του αγάλματος μεταφέρεται σε  μεγάλο βαθμό στο στήριγμα, και το σώμα διαγράφει ανάμεσα  στους δύο πόλους στήριξης μία έντονη καμπύλη. </a:t>
            </a:r>
            <a:r>
              <a:rPr lang="el-GR" altLang="el-GR" sz="1400" dirty="0" smtClean="0">
                <a:solidFill>
                  <a:schemeClr val="bg1"/>
                </a:solidFill>
                <a:latin typeface="Times New Roman" panose="02020603050405020304" pitchFamily="18" charset="0"/>
                <a:cs typeface="Times New Roman" panose="02020603050405020304" pitchFamily="18" charset="0"/>
              </a:rPr>
              <a:t>Ανάμεσα </a:t>
            </a:r>
            <a:r>
              <a:rPr lang="el-GR" altLang="el-GR" sz="1400" dirty="0">
                <a:solidFill>
                  <a:schemeClr val="bg1"/>
                </a:solidFill>
                <a:latin typeface="Times New Roman" panose="02020603050405020304" pitchFamily="18" charset="0"/>
                <a:cs typeface="Times New Roman" panose="02020603050405020304" pitchFamily="18" charset="0"/>
              </a:rPr>
              <a:t>στα διασημότερα έργα του Πραξιτέλη είναι </a:t>
            </a:r>
            <a:r>
              <a:rPr lang="el-GR" altLang="el-GR" sz="1400" dirty="0" smtClean="0">
                <a:solidFill>
                  <a:schemeClr val="bg1"/>
                </a:solidFill>
                <a:latin typeface="Times New Roman" panose="02020603050405020304" pitchFamily="18" charset="0"/>
                <a:cs typeface="Times New Roman" panose="02020603050405020304" pitchFamily="18" charset="0"/>
              </a:rPr>
              <a:t>Σάτυροι </a:t>
            </a:r>
            <a:r>
              <a:rPr lang="el-GR" altLang="el-GR" sz="1400" dirty="0">
                <a:solidFill>
                  <a:schemeClr val="bg1"/>
                </a:solidFill>
                <a:latin typeface="Times New Roman" panose="02020603050405020304" pitchFamily="18" charset="0"/>
                <a:cs typeface="Times New Roman" panose="02020603050405020304" pitchFamily="18" charset="0"/>
              </a:rPr>
              <a:t>και  Έρωτες, αγάλματα Αφροδίτης  και Αρτέμιδας αλλά  και του Απόλλωνος </a:t>
            </a:r>
            <a:r>
              <a:rPr lang="el-GR" altLang="el-GR" sz="1400" dirty="0" err="1">
                <a:solidFill>
                  <a:schemeClr val="bg1"/>
                </a:solidFill>
                <a:latin typeface="Times New Roman" panose="02020603050405020304" pitchFamily="18" charset="0"/>
                <a:cs typeface="Times New Roman" panose="02020603050405020304" pitchFamily="18" charset="0"/>
              </a:rPr>
              <a:t>Σαυροκτόνου</a:t>
            </a:r>
            <a:r>
              <a:rPr lang="el-GR" altLang="el-GR" sz="1400" dirty="0">
                <a:solidFill>
                  <a:schemeClr val="bg1"/>
                </a:solidFill>
                <a:latin typeface="Times New Roman" panose="02020603050405020304" pitchFamily="18" charset="0"/>
                <a:cs typeface="Times New Roman" panose="02020603050405020304" pitchFamily="18" charset="0"/>
              </a:rPr>
              <a:t>, καθώς και του Ερμή </a:t>
            </a:r>
            <a:r>
              <a:rPr lang="el-GR" altLang="el-GR" sz="1400" dirty="0" err="1">
                <a:solidFill>
                  <a:schemeClr val="bg1"/>
                </a:solidFill>
                <a:latin typeface="Times New Roman" panose="02020603050405020304" pitchFamily="18" charset="0"/>
                <a:cs typeface="Times New Roman" panose="02020603050405020304" pitchFamily="18" charset="0"/>
              </a:rPr>
              <a:t>Διονυσοφόρου</a:t>
            </a:r>
            <a:r>
              <a:rPr lang="el-GR" altLang="el-GR" sz="1400" dirty="0">
                <a:solidFill>
                  <a:schemeClr val="bg1"/>
                </a:solidFill>
                <a:latin typeface="Times New Roman" panose="02020603050405020304" pitchFamily="18" charset="0"/>
                <a:cs typeface="Times New Roman" panose="02020603050405020304" pitchFamily="18" charset="0"/>
              </a:rPr>
              <a:t>. Το τελευταίο σώζεται </a:t>
            </a:r>
            <a:r>
              <a:rPr lang="el-GR" altLang="el-GR" sz="1400" dirty="0" smtClean="0">
                <a:solidFill>
                  <a:schemeClr val="bg1"/>
                </a:solidFill>
                <a:latin typeface="Times New Roman" panose="02020603050405020304" pitchFamily="18" charset="0"/>
                <a:cs typeface="Times New Roman" panose="02020603050405020304" pitchFamily="18" charset="0"/>
              </a:rPr>
              <a:t>στο </a:t>
            </a:r>
            <a:r>
              <a:rPr lang="el-GR" altLang="el-GR" sz="1400" dirty="0">
                <a:solidFill>
                  <a:schemeClr val="bg1"/>
                </a:solidFill>
                <a:latin typeface="Times New Roman" panose="02020603050405020304" pitchFamily="18" charset="0"/>
                <a:cs typeface="Times New Roman" panose="02020603050405020304" pitchFamily="18" charset="0"/>
              </a:rPr>
              <a:t>Αρχαιολογικό Μουσείο Ολυμπίας και είναι με μεγάλη πιθανότητα πρωτότυπο έργο του καλλιτέχνη. </a:t>
            </a:r>
            <a:r>
              <a:rPr lang="el-GR" altLang="el-GR" sz="1400" dirty="0" smtClean="0">
                <a:solidFill>
                  <a:schemeClr val="bg1"/>
                </a:solidFill>
                <a:latin typeface="Times New Roman" panose="02020603050405020304" pitchFamily="18" charset="0"/>
                <a:cs typeface="Times New Roman" panose="02020603050405020304" pitchFamily="18" charset="0"/>
              </a:rPr>
              <a:t>Τα </a:t>
            </a:r>
            <a:r>
              <a:rPr lang="el-GR" altLang="el-GR" sz="1400" dirty="0">
                <a:solidFill>
                  <a:schemeClr val="bg1"/>
                </a:solidFill>
                <a:latin typeface="Times New Roman" panose="02020603050405020304" pitchFamily="18" charset="0"/>
                <a:cs typeface="Times New Roman" panose="02020603050405020304" pitchFamily="18" charset="0"/>
              </a:rPr>
              <a:t>σώματα των ανδρικών μορφών του είναι </a:t>
            </a:r>
            <a:r>
              <a:rPr lang="el-GR" altLang="el-GR" sz="1400" dirty="0" err="1">
                <a:solidFill>
                  <a:schemeClr val="bg1"/>
                </a:solidFill>
                <a:latin typeface="Times New Roman" panose="02020603050405020304" pitchFamily="18" charset="0"/>
                <a:cs typeface="Times New Roman" panose="02020603050405020304" pitchFamily="18" charset="0"/>
              </a:rPr>
              <a:t>εκθηλυσμένα</a:t>
            </a:r>
            <a:r>
              <a:rPr lang="el-GR" altLang="el-GR" sz="1400" dirty="0">
                <a:solidFill>
                  <a:schemeClr val="bg1"/>
                </a:solidFill>
                <a:latin typeface="Times New Roman" panose="02020603050405020304" pitchFamily="18" charset="0"/>
                <a:cs typeface="Times New Roman" panose="02020603050405020304" pitchFamily="18" charset="0"/>
              </a:rPr>
              <a:t> και παρουσιάζουν σιγμοειδή κίνηση.  Πρωτοποριακό έργο του είναι η Αφροδίτη </a:t>
            </a:r>
            <a:r>
              <a:rPr lang="el-GR" altLang="el-GR" sz="1400" dirty="0" err="1">
                <a:solidFill>
                  <a:schemeClr val="bg1"/>
                </a:solidFill>
                <a:latin typeface="Times New Roman" panose="02020603050405020304" pitchFamily="18" charset="0"/>
                <a:cs typeface="Times New Roman" panose="02020603050405020304" pitchFamily="18" charset="0"/>
              </a:rPr>
              <a:t>Κνιδία</a:t>
            </a:r>
            <a:r>
              <a:rPr lang="el-GR" altLang="el-GR" sz="1400" dirty="0">
                <a:solidFill>
                  <a:schemeClr val="bg1"/>
                </a:solidFill>
                <a:latin typeface="Times New Roman" panose="02020603050405020304" pitchFamily="18" charset="0"/>
                <a:cs typeface="Times New Roman" panose="02020603050405020304" pitchFamily="18" charset="0"/>
              </a:rPr>
              <a:t>, όπου απεικονίζεται για πρώτη φορά η θεά του έρωτα, γυμνή στο λουτρό της. Σε αυτό το έργο αλλά και σε άλλες  δημιουργίες του ο Πραξιτέλης τοποθετεί τους θεούς μέσα σε ένα αφηγηματικό περιβάλλον, που συχνά ανακαλούσε στον αρχαίο θεατή ένα μύθο.</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 Ορθογώνιο"/>
          <p:cNvSpPr>
            <a:spLocks noChangeArrowheads="1"/>
          </p:cNvSpPr>
          <p:nvPr/>
        </p:nvSpPr>
        <p:spPr bwMode="auto">
          <a:xfrm>
            <a:off x="1547664" y="2348880"/>
            <a:ext cx="62865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dirty="0">
                <a:solidFill>
                  <a:schemeClr val="bg1"/>
                </a:solidFill>
                <a:latin typeface="Times New Roman" panose="02020603050405020304" pitchFamily="18" charset="0"/>
                <a:cs typeface="Times New Roman" panose="02020603050405020304" pitchFamily="18" charset="0"/>
              </a:rPr>
              <a:t>Βιβλιογραφία –Πηγές </a:t>
            </a:r>
            <a:r>
              <a:rPr lang="el-GR" altLang="el-GR" sz="1400" b="1" dirty="0" smtClean="0">
                <a:solidFill>
                  <a:schemeClr val="bg1"/>
                </a:solidFill>
                <a:latin typeface="Times New Roman" panose="02020603050405020304" pitchFamily="18" charset="0"/>
                <a:cs typeface="Times New Roman" panose="02020603050405020304" pitchFamily="18" charset="0"/>
              </a:rPr>
              <a:t>Εικόνων</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Ν. </a:t>
            </a:r>
            <a:r>
              <a:rPr lang="de-DE" altLang="el-GR" sz="1400" dirty="0" err="1">
                <a:solidFill>
                  <a:schemeClr val="bg1"/>
                </a:solidFill>
                <a:latin typeface="Times New Roman" panose="02020603050405020304" pitchFamily="18" charset="0"/>
                <a:cs typeface="Times New Roman" panose="02020603050405020304" pitchFamily="18" charset="0"/>
              </a:rPr>
              <a:t>Kaltsa</a:t>
            </a:r>
            <a:r>
              <a:rPr lang="en-US" altLang="el-GR" sz="1400" dirty="0">
                <a:solidFill>
                  <a:schemeClr val="bg1"/>
                </a:solidFill>
                <a:latin typeface="Times New Roman" panose="02020603050405020304" pitchFamily="18" charset="0"/>
                <a:cs typeface="Times New Roman" panose="02020603050405020304" pitchFamily="18" charset="0"/>
              </a:rPr>
              <a:t>s</a:t>
            </a:r>
            <a:r>
              <a:rPr lang="el-GR" altLang="el-GR" sz="1400" dirty="0">
                <a:solidFill>
                  <a:schemeClr val="bg1"/>
                </a:solidFill>
                <a:latin typeface="Times New Roman" panose="02020603050405020304" pitchFamily="18" charset="0"/>
                <a:cs typeface="Times New Roman" panose="02020603050405020304" pitchFamily="18" charset="0"/>
              </a:rPr>
              <a:t> και  Γ.  </a:t>
            </a:r>
            <a:r>
              <a:rPr lang="el-GR" altLang="el-GR" sz="1400" dirty="0" err="1">
                <a:solidFill>
                  <a:schemeClr val="bg1"/>
                </a:solidFill>
                <a:latin typeface="Times New Roman" panose="02020603050405020304" pitchFamily="18" charset="0"/>
                <a:cs typeface="Times New Roman" panose="02020603050405020304" pitchFamily="18" charset="0"/>
              </a:rPr>
              <a:t>Δεσπίνης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επιμ</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i="1" dirty="0">
                <a:solidFill>
                  <a:schemeClr val="bg1"/>
                </a:solidFill>
                <a:latin typeface="Times New Roman" panose="02020603050405020304" pitchFamily="18" charset="0"/>
                <a:cs typeface="Times New Roman" panose="02020603050405020304" pitchFamily="18" charset="0"/>
              </a:rPr>
              <a:t>Πραξιτέλης. Εθνικό Αρχαιολογικό Μουσείο, 25 Ιουλίου – 31 Οκτωβρίου 2007,</a:t>
            </a:r>
            <a:r>
              <a:rPr lang="el-GR" altLang="el-GR" sz="1400" dirty="0">
                <a:solidFill>
                  <a:schemeClr val="bg1"/>
                </a:solidFill>
                <a:latin typeface="Times New Roman" panose="02020603050405020304" pitchFamily="18" charset="0"/>
                <a:cs typeface="Times New Roman" panose="02020603050405020304" pitchFamily="18" charset="0"/>
              </a:rPr>
              <a:t> Αθήνα 2007</a:t>
            </a:r>
            <a:r>
              <a:rPr lang="en-US" altLang="el-GR" sz="1400" dirty="0">
                <a:solidFill>
                  <a:schemeClr val="bg1"/>
                </a:solidFill>
                <a:latin typeface="Times New Roman" panose="02020603050405020304" pitchFamily="18" charset="0"/>
                <a:cs typeface="Times New Roman" panose="02020603050405020304" pitchFamily="18" charset="0"/>
              </a:rPr>
              <a:t>.</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smtClean="0">
                <a:solidFill>
                  <a:schemeClr val="bg1"/>
                </a:solidFill>
                <a:latin typeface="Times New Roman" panose="02020603050405020304" pitchFamily="18" charset="0"/>
                <a:cs typeface="Times New Roman" panose="02020603050405020304" pitchFamily="18" charset="0"/>
              </a:rPr>
              <a:t>Α</a:t>
            </a:r>
            <a:r>
              <a:rPr lang="el-GR" altLang="el-GR" sz="1400" dirty="0">
                <a:solidFill>
                  <a:schemeClr val="bg1"/>
                </a:solidFill>
                <a:latin typeface="Times New Roman" panose="02020603050405020304" pitchFamily="18" charset="0"/>
                <a:cs typeface="Times New Roman" panose="02020603050405020304" pitchFamily="18" charset="0"/>
              </a:rPr>
              <a:t>.</a:t>
            </a:r>
            <a:r>
              <a:rPr lang="en-US"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err="1">
                <a:solidFill>
                  <a:schemeClr val="bg1"/>
                </a:solidFill>
                <a:latin typeface="Times New Roman" panose="02020603050405020304" pitchFamily="18" charset="0"/>
                <a:cs typeface="Times New Roman" panose="02020603050405020304" pitchFamily="18" charset="0"/>
              </a:rPr>
              <a:t>Ajootian</a:t>
            </a:r>
            <a:r>
              <a:rPr lang="en-GB"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Praxiteles</a:t>
            </a:r>
            <a:r>
              <a:rPr lang="en-GB"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στο </a:t>
            </a:r>
            <a:r>
              <a:rPr lang="en-US" altLang="el-GR" sz="1400" dirty="0">
                <a:solidFill>
                  <a:schemeClr val="bg1"/>
                </a:solidFill>
                <a:latin typeface="Times New Roman" panose="02020603050405020304" pitchFamily="18" charset="0"/>
                <a:cs typeface="Times New Roman" panose="02020603050405020304" pitchFamily="18" charset="0"/>
              </a:rPr>
              <a:t>O</a:t>
            </a:r>
            <a:r>
              <a:rPr lang="en-GB"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err="1">
                <a:solidFill>
                  <a:schemeClr val="bg1"/>
                </a:solidFill>
                <a:latin typeface="Times New Roman" panose="02020603050405020304" pitchFamily="18" charset="0"/>
                <a:cs typeface="Times New Roman" panose="02020603050405020304" pitchFamily="18" charset="0"/>
              </a:rPr>
              <a:t>Palagia</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και </a:t>
            </a:r>
            <a:r>
              <a:rPr lang="en-US" altLang="el-GR" sz="1400" dirty="0" smtClean="0">
                <a:solidFill>
                  <a:schemeClr val="bg1"/>
                </a:solidFill>
                <a:latin typeface="Times New Roman" panose="02020603050405020304" pitchFamily="18" charset="0"/>
                <a:cs typeface="Times New Roman" panose="02020603050405020304" pitchFamily="18" charset="0"/>
              </a:rPr>
              <a:t>J</a:t>
            </a:r>
            <a:r>
              <a:rPr lang="en-GB"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Pollitt</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επιμ</a:t>
            </a:r>
            <a:r>
              <a:rPr lang="el-GR" altLang="el-GR" sz="1400" dirty="0">
                <a:solidFill>
                  <a:schemeClr val="bg1"/>
                </a:solidFill>
                <a:latin typeface="Times New Roman" panose="02020603050405020304" pitchFamily="18" charset="0"/>
                <a:cs typeface="Times New Roman" panose="02020603050405020304" pitchFamily="18" charset="0"/>
              </a:rPr>
              <a:t>.</a:t>
            </a:r>
            <a:r>
              <a:rPr lang="en-GB" altLang="el-GR" sz="1400" dirty="0">
                <a:solidFill>
                  <a:schemeClr val="bg1"/>
                </a:solidFill>
                <a:latin typeface="Times New Roman" panose="02020603050405020304" pitchFamily="18" charset="0"/>
                <a:cs typeface="Times New Roman" panose="02020603050405020304" pitchFamily="18" charset="0"/>
              </a:rPr>
              <a:t>, </a:t>
            </a:r>
            <a:r>
              <a:rPr lang="en-US" altLang="el-GR" sz="1400" i="1" dirty="0">
                <a:solidFill>
                  <a:schemeClr val="bg1"/>
                </a:solidFill>
                <a:latin typeface="Times New Roman" panose="02020603050405020304" pitchFamily="18" charset="0"/>
                <a:cs typeface="Times New Roman" panose="02020603050405020304" pitchFamily="18" charset="0"/>
              </a:rPr>
              <a:t>Personal Styles in Greek Sculpture</a:t>
            </a:r>
            <a:r>
              <a:rPr lang="en-GB"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Cambridge</a:t>
            </a:r>
            <a:r>
              <a:rPr lang="el-GR" altLang="el-GR" sz="1400" dirty="0">
                <a:solidFill>
                  <a:schemeClr val="bg1"/>
                </a:solidFill>
                <a:latin typeface="Times New Roman" panose="02020603050405020304" pitchFamily="18" charset="0"/>
                <a:cs typeface="Times New Roman" panose="02020603050405020304" pitchFamily="18" charset="0"/>
              </a:rPr>
              <a:t>, 1996, 91</a:t>
            </a:r>
            <a:r>
              <a:rPr lang="en-US" altLang="el-GR" sz="1400" dirty="0">
                <a:solidFill>
                  <a:schemeClr val="bg1"/>
                </a:solidFill>
                <a:latin typeface="Times New Roman" panose="02020603050405020304" pitchFamily="18" charset="0"/>
                <a:cs typeface="Times New Roman" panose="02020603050405020304" pitchFamily="18" charset="0"/>
              </a:rPr>
              <a:t>-129.</a:t>
            </a:r>
            <a:r>
              <a:rPr lang="en-GB" altLang="el-GR" sz="1400" dirty="0">
                <a:solidFill>
                  <a:schemeClr val="bg1"/>
                </a:solidFill>
                <a:latin typeface="Times New Roman" panose="02020603050405020304" pitchFamily="18" charset="0"/>
                <a:cs typeface="Times New Roman" panose="02020603050405020304" pitchFamily="18" charset="0"/>
              </a:rPr>
              <a:t> </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l-GR" sz="1400" dirty="0">
                <a:solidFill>
                  <a:schemeClr val="bg1"/>
                </a:solidFill>
                <a:latin typeface="Times New Roman" panose="02020603050405020304" pitchFamily="18" charset="0"/>
                <a:cs typeface="Times New Roman" panose="02020603050405020304" pitchFamily="18" charset="0"/>
              </a:rPr>
              <a:t> A</a:t>
            </a:r>
            <a:r>
              <a:rPr lang="el-GR" altLang="el-GR" sz="1400" dirty="0">
                <a:solidFill>
                  <a:schemeClr val="bg1"/>
                </a:solidFill>
                <a:latin typeface="Times New Roman" panose="02020603050405020304" pitchFamily="18" charset="0"/>
                <a:cs typeface="Times New Roman" panose="02020603050405020304" pitchFamily="18" charset="0"/>
              </a:rPr>
              <a:t>. </a:t>
            </a:r>
            <a:r>
              <a:rPr lang="en-GB" altLang="el-GR" sz="1400" dirty="0" err="1">
                <a:solidFill>
                  <a:schemeClr val="bg1"/>
                </a:solidFill>
                <a:latin typeface="Times New Roman" panose="02020603050405020304" pitchFamily="18" charset="0"/>
                <a:cs typeface="Times New Roman" panose="02020603050405020304" pitchFamily="18" charset="0"/>
              </a:rPr>
              <a:t>Pasquier</a:t>
            </a:r>
            <a:r>
              <a:rPr lang="el-GR" altLang="el-GR" sz="1400" dirty="0">
                <a:solidFill>
                  <a:schemeClr val="bg1"/>
                </a:solidFill>
                <a:latin typeface="Times New Roman" panose="02020603050405020304" pitchFamily="18" charset="0"/>
                <a:cs typeface="Times New Roman" panose="02020603050405020304" pitchFamily="18" charset="0"/>
              </a:rPr>
              <a:t> και </a:t>
            </a:r>
            <a:r>
              <a:rPr lang="en-GB" altLang="el-GR" sz="1400" dirty="0">
                <a:solidFill>
                  <a:schemeClr val="bg1"/>
                </a:solidFill>
                <a:latin typeface="Times New Roman" panose="02020603050405020304" pitchFamily="18" charset="0"/>
                <a:cs typeface="Times New Roman" panose="02020603050405020304" pitchFamily="18" charset="0"/>
              </a:rPr>
              <a:t>J. L. Martine</a:t>
            </a:r>
            <a:r>
              <a:rPr lang="en-US" altLang="el-GR" sz="1400" dirty="0">
                <a:solidFill>
                  <a:schemeClr val="bg1"/>
                </a:solidFill>
                <a:latin typeface="Times New Roman" panose="02020603050405020304" pitchFamily="18" charset="0"/>
                <a:cs typeface="Times New Roman" panose="02020603050405020304" pitchFamily="18" charset="0"/>
              </a:rPr>
              <a:t>z</a:t>
            </a:r>
            <a:r>
              <a:rPr lang="en-GB"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επιμ</a:t>
            </a:r>
            <a:r>
              <a:rPr lang="el-GR" altLang="el-GR" sz="1400" dirty="0">
                <a:solidFill>
                  <a:schemeClr val="bg1"/>
                </a:solidFill>
                <a:latin typeface="Times New Roman" panose="02020603050405020304" pitchFamily="18" charset="0"/>
                <a:cs typeface="Times New Roman" panose="02020603050405020304" pitchFamily="18" charset="0"/>
              </a:rPr>
              <a:t>.</a:t>
            </a:r>
            <a:r>
              <a:rPr lang="en-US" altLang="el-GR" sz="1400" dirty="0">
                <a:solidFill>
                  <a:schemeClr val="bg1"/>
                </a:solidFill>
                <a:latin typeface="Times New Roman" panose="02020603050405020304" pitchFamily="18" charset="0"/>
                <a:cs typeface="Times New Roman" panose="02020603050405020304" pitchFamily="18" charset="0"/>
              </a:rPr>
              <a:t>, </a:t>
            </a:r>
            <a:r>
              <a:rPr lang="fr-FR" altLang="el-GR" sz="1400" i="1" dirty="0">
                <a:solidFill>
                  <a:schemeClr val="bg1"/>
                </a:solidFill>
                <a:latin typeface="Times New Roman" panose="02020603050405020304" pitchFamily="18" charset="0"/>
                <a:cs typeface="Times New Roman" panose="02020603050405020304" pitchFamily="18" charset="0"/>
              </a:rPr>
              <a:t>Praxitèle, Paris, Musée du Louvre, 23 Mars -18 Juin 2007, </a:t>
            </a:r>
            <a:r>
              <a:rPr lang="fr-FR" altLang="el-GR" sz="1400" dirty="0">
                <a:solidFill>
                  <a:schemeClr val="bg1"/>
                </a:solidFill>
                <a:latin typeface="Times New Roman" panose="02020603050405020304" pitchFamily="18" charset="0"/>
                <a:cs typeface="Times New Roman" panose="02020603050405020304" pitchFamily="18" charset="0"/>
              </a:rPr>
              <a:t>Paris</a:t>
            </a:r>
            <a:r>
              <a:rPr lang="fr-FR" altLang="el-GR" sz="1400" dirty="0" smtClean="0">
                <a:solidFill>
                  <a:schemeClr val="bg1"/>
                </a:solidFill>
                <a:latin typeface="Times New Roman" panose="02020603050405020304" pitchFamily="18" charset="0"/>
                <a:cs typeface="Times New Roman" panose="02020603050405020304" pitchFamily="18" charset="0"/>
              </a:rPr>
              <a:t>.</a:t>
            </a:r>
            <a:endParaRPr lang="el-GR" altLang="el-GR"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697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45647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16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49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5 - TextBox"/>
          <p:cNvSpPr txBox="1">
            <a:spLocks noChangeArrowheads="1"/>
          </p:cNvSpPr>
          <p:nvPr/>
        </p:nvSpPr>
        <p:spPr bwMode="auto">
          <a:xfrm>
            <a:off x="5143500" y="214313"/>
            <a:ext cx="328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Βάση με υπογραφή </a:t>
            </a:r>
            <a:r>
              <a:rPr lang="el-GR" altLang="el-GR" sz="1200" dirty="0" smtClean="0">
                <a:solidFill>
                  <a:schemeClr val="bg1"/>
                </a:solidFill>
                <a:latin typeface="Times New Roman" panose="02020603050405020304" pitchFamily="18" charset="0"/>
                <a:cs typeface="Times New Roman" panose="02020603050405020304" pitchFamily="18" charset="0"/>
              </a:rPr>
              <a:t>του </a:t>
            </a:r>
            <a:r>
              <a:rPr lang="el-GR" altLang="el-GR" sz="1200" dirty="0" err="1">
                <a:solidFill>
                  <a:schemeClr val="bg1"/>
                </a:solidFill>
                <a:latin typeface="Times New Roman" panose="02020603050405020304" pitchFamily="18" charset="0"/>
                <a:cs typeface="Times New Roman" panose="02020603050405020304" pitchFamily="18" charset="0"/>
              </a:rPr>
              <a:t>Πραξιτελη</a:t>
            </a:r>
            <a:r>
              <a:rPr lang="el-GR" altLang="el-GR" sz="1200" dirty="0">
                <a:solidFill>
                  <a:schemeClr val="bg1"/>
                </a:solidFill>
                <a:latin typeface="Times New Roman" panose="02020603050405020304" pitchFamily="18" charset="0"/>
                <a:cs typeface="Times New Roman" panose="02020603050405020304" pitchFamily="18" charset="0"/>
              </a:rPr>
              <a:t> και αττικό νόμισμα (γλαύκα) </a:t>
            </a:r>
            <a:r>
              <a:rPr lang="el-GR" altLang="el-GR" sz="1200" dirty="0" err="1">
                <a:solidFill>
                  <a:schemeClr val="bg1"/>
                </a:solidFill>
                <a:latin typeface="Times New Roman" panose="02020603050405020304" pitchFamily="18" charset="0"/>
                <a:cs typeface="Times New Roman" panose="02020603050405020304" pitchFamily="18" charset="0"/>
              </a:rPr>
              <a:t>υστεροελληνιστικών</a:t>
            </a:r>
            <a:r>
              <a:rPr lang="el-GR" altLang="el-GR" sz="1200" dirty="0">
                <a:solidFill>
                  <a:schemeClr val="bg1"/>
                </a:solidFill>
                <a:latin typeface="Times New Roman" panose="02020603050405020304" pitchFamily="18" charset="0"/>
                <a:cs typeface="Times New Roman" panose="02020603050405020304" pitchFamily="18" charset="0"/>
              </a:rPr>
              <a:t> χρόνων με τον Απόλλωνα Λύκειο.</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890253"/>
            <a:ext cx="4415953" cy="5483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1796009"/>
            <a:ext cx="3803414"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elphes Ol 2009 19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806628"/>
            <a:ext cx="3884612" cy="517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6" descr="Delphes Ol 2009 17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476672"/>
            <a:ext cx="3490913" cy="465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00" name="5 - TextBox"/>
          <p:cNvSpPr txBox="1">
            <a:spLocks noChangeArrowheads="1"/>
          </p:cNvSpPr>
          <p:nvPr/>
        </p:nvSpPr>
        <p:spPr bwMode="auto">
          <a:xfrm>
            <a:off x="5073290" y="5708054"/>
            <a:ext cx="3784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Ερμής </a:t>
            </a:r>
            <a:r>
              <a:rPr lang="el-GR" altLang="el-GR" sz="1200" dirty="0" err="1">
                <a:solidFill>
                  <a:schemeClr val="bg1"/>
                </a:solidFill>
                <a:latin typeface="Times New Roman" panose="02020603050405020304" pitchFamily="18" charset="0"/>
                <a:cs typeface="Times New Roman" panose="02020603050405020304" pitchFamily="18" charset="0"/>
              </a:rPr>
              <a:t>Διονυσυφόρος</a:t>
            </a:r>
            <a:r>
              <a:rPr lang="el-GR" altLang="el-GR" sz="1200" dirty="0">
                <a:solidFill>
                  <a:schemeClr val="bg1"/>
                </a:solidFill>
                <a:latin typeface="Times New Roman" panose="02020603050405020304" pitchFamily="18" charset="0"/>
                <a:cs typeface="Times New Roman" panose="02020603050405020304" pitchFamily="18" charset="0"/>
              </a:rPr>
              <a:t> , Αρχαιολογικό Μουσείο Ολυμπίας.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Delphes Ol 2009 1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642938"/>
            <a:ext cx="3756025" cy="500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5" descr="Delphes Ol 2009 1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845343"/>
            <a:ext cx="3451225" cy="460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4" name="5 - TextBox"/>
          <p:cNvSpPr txBox="1">
            <a:spLocks noChangeArrowheads="1"/>
          </p:cNvSpPr>
          <p:nvPr/>
        </p:nvSpPr>
        <p:spPr bwMode="auto">
          <a:xfrm>
            <a:off x="5218768" y="5949280"/>
            <a:ext cx="3021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Ερμής Ολυμπίας. </a:t>
            </a:r>
            <a:r>
              <a:rPr lang="el-GR" altLang="el-GR" sz="1200" dirty="0" smtClean="0">
                <a:solidFill>
                  <a:schemeClr val="bg1"/>
                </a:solidFill>
                <a:latin typeface="Times New Roman" panose="02020603050405020304" pitchFamily="18" charset="0"/>
                <a:cs typeface="Times New Roman" panose="02020603050405020304" pitchFamily="18" charset="0"/>
              </a:rPr>
              <a:t>Πίσω </a:t>
            </a:r>
            <a:r>
              <a:rPr lang="el-GR" altLang="el-GR" sz="1200" dirty="0">
                <a:solidFill>
                  <a:schemeClr val="bg1"/>
                </a:solidFill>
                <a:latin typeface="Times New Roman" panose="02020603050405020304" pitchFamily="18" charset="0"/>
                <a:cs typeface="Times New Roman" panose="02020603050405020304" pitchFamily="18" charset="0"/>
              </a:rPr>
              <a:t>όψη</a:t>
            </a:r>
            <a:r>
              <a:rPr lang="el-GR" altLang="el-GR" sz="1200" dirty="0" smtClean="0">
                <a:solidFill>
                  <a:schemeClr val="bg1"/>
                </a:solidFill>
                <a:latin typeface="Times New Roman" panose="02020603050405020304" pitchFamily="18" charset="0"/>
                <a:cs typeface="Times New Roman" panose="02020603050405020304" pitchFamily="18" charset="0"/>
              </a:rPr>
              <a:t>.΄</a:t>
            </a:r>
            <a:r>
              <a:rPr lang="el-GR" altLang="el-GR" sz="1200" dirty="0" err="1">
                <a:solidFill>
                  <a:schemeClr val="bg1"/>
                </a:solidFill>
                <a:latin typeface="Times New Roman" panose="02020603050405020304" pitchFamily="18" charset="0"/>
                <a:cs typeface="Times New Roman" panose="02020603050405020304" pitchFamily="18" charset="0"/>
              </a:rPr>
              <a:t>Ιχνη</a:t>
            </a:r>
            <a:r>
              <a:rPr lang="el-GR" altLang="el-GR" sz="1200" dirty="0">
                <a:solidFill>
                  <a:schemeClr val="bg1"/>
                </a:solidFill>
                <a:latin typeface="Times New Roman" panose="02020603050405020304" pitchFamily="18" charset="0"/>
                <a:cs typeface="Times New Roman" panose="02020603050405020304" pitchFamily="18" charset="0"/>
              </a:rPr>
              <a:t> εργαλείων.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5 - TextBox"/>
          <p:cNvSpPr txBox="1">
            <a:spLocks noChangeArrowheads="1"/>
          </p:cNvSpPr>
          <p:nvPr/>
        </p:nvSpPr>
        <p:spPr bwMode="auto">
          <a:xfrm>
            <a:off x="5563568" y="5805264"/>
            <a:ext cx="180305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Κεφαλή Ερμή Ολυμπίας.</a:t>
            </a:r>
          </a:p>
        </p:txBody>
      </p:sp>
      <p:sp>
        <p:nvSpPr>
          <p:cNvPr id="6149" name="4 - TextBox"/>
          <p:cNvSpPr txBox="1">
            <a:spLocks noChangeArrowheads="1"/>
          </p:cNvSpPr>
          <p:nvPr/>
        </p:nvSpPr>
        <p:spPr bwMode="auto">
          <a:xfrm>
            <a:off x="1043608" y="5620319"/>
            <a:ext cx="257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Τοιχογραφία  από  την Πομπηία  με τον </a:t>
            </a:r>
            <a:r>
              <a:rPr lang="el-GR" altLang="el-GR" sz="1200" dirty="0" err="1" smtClean="0">
                <a:solidFill>
                  <a:schemeClr val="bg1"/>
                </a:solidFill>
                <a:latin typeface="Times New Roman" panose="02020603050405020304" pitchFamily="18" charset="0"/>
                <a:cs typeface="Times New Roman" panose="02020603050405020304" pitchFamily="18" charset="0"/>
              </a:rPr>
              <a:t>αγαλματικό</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τύπο του Ερμή  </a:t>
            </a:r>
            <a:r>
              <a:rPr lang="el-GR" altLang="el-GR" sz="1200" dirty="0" err="1">
                <a:solidFill>
                  <a:schemeClr val="bg1"/>
                </a:solidFill>
                <a:latin typeface="Times New Roman" panose="02020603050405020304" pitchFamily="18" charset="0"/>
                <a:cs typeface="Times New Roman" panose="02020603050405020304" pitchFamily="18" charset="0"/>
              </a:rPr>
              <a:t>Διονυσοφόρου</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836712"/>
            <a:ext cx="2267712" cy="4366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2326" y="534960"/>
            <a:ext cx="3145536" cy="4969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ath 10 0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980728"/>
            <a:ext cx="5543550" cy="3240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1" name="6 - TextBox"/>
          <p:cNvSpPr txBox="1">
            <a:spLocks noChangeArrowheads="1"/>
          </p:cNvSpPr>
          <p:nvPr/>
        </p:nvSpPr>
        <p:spPr bwMode="auto">
          <a:xfrm>
            <a:off x="2713807" y="5229200"/>
            <a:ext cx="3643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σωζόμενο άκρο δεξιό πόδι του Ερμή της Ολυμπίας.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5 - TextBox"/>
          <p:cNvSpPr txBox="1">
            <a:spLocks noChangeArrowheads="1"/>
          </p:cNvSpPr>
          <p:nvPr/>
        </p:nvSpPr>
        <p:spPr bwMode="auto">
          <a:xfrm>
            <a:off x="4645182" y="544522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 Η πλίνθος με το σωζόμενο δεξιό άκρο πόδι του Ερμή της Ολυμπίας και οπίσθια όψη του αγάλματος.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764704"/>
            <a:ext cx="2226564" cy="482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1850554"/>
            <a:ext cx="4466844" cy="2651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4 - TextBox"/>
          <p:cNvSpPr txBox="1">
            <a:spLocks noChangeArrowheads="1"/>
          </p:cNvSpPr>
          <p:nvPr/>
        </p:nvSpPr>
        <p:spPr bwMode="auto">
          <a:xfrm>
            <a:off x="6572250" y="2357438"/>
            <a:ext cx="2214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a:t>
            </a:r>
            <a:r>
              <a:rPr lang="el-GR" altLang="el-GR" sz="1200" dirty="0" err="1" smtClean="0">
                <a:solidFill>
                  <a:schemeClr val="bg1"/>
                </a:solidFill>
                <a:latin typeface="Times New Roman" panose="02020603050405020304" pitchFamily="18" charset="0"/>
                <a:cs typeface="Times New Roman" panose="02020603050405020304" pitchFamily="18" charset="0"/>
              </a:rPr>
              <a:t>αγαλματικός</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τύπος του </a:t>
            </a:r>
            <a:r>
              <a:rPr lang="el-GR" altLang="el-GR" sz="1200" dirty="0" err="1">
                <a:solidFill>
                  <a:schemeClr val="bg1"/>
                </a:solidFill>
                <a:latin typeface="Times New Roman" panose="02020603050405020304" pitchFamily="18" charset="0"/>
                <a:cs typeface="Times New Roman" panose="02020603050405020304" pitchFamily="18" charset="0"/>
              </a:rPr>
              <a:t>οινοχοώντος</a:t>
            </a:r>
            <a:r>
              <a:rPr lang="el-GR" altLang="el-GR" sz="1200" dirty="0">
                <a:solidFill>
                  <a:schemeClr val="bg1"/>
                </a:solidFill>
                <a:latin typeface="Times New Roman" panose="02020603050405020304" pitchFamily="18" charset="0"/>
                <a:cs typeface="Times New Roman" panose="02020603050405020304" pitchFamily="18" charset="0"/>
              </a:rPr>
              <a:t> Σατύρου.</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548680"/>
            <a:ext cx="4950229" cy="566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816</Words>
  <Application>Microsoft Office PowerPoint</Application>
  <PresentationFormat>On-screen Show (4:3)</PresentationFormat>
  <Paragraphs>76</Paragraphs>
  <Slides>24</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Iphigeneia</dc:creator>
  <cp:lastModifiedBy>trinitrick</cp:lastModifiedBy>
  <cp:revision>69</cp:revision>
  <dcterms:created xsi:type="dcterms:W3CDTF">2009-11-21T18:58:56Z</dcterms:created>
  <dcterms:modified xsi:type="dcterms:W3CDTF">2015-07-30T17:06:06Z</dcterms:modified>
</cp:coreProperties>
</file>