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96" r:id="rId2"/>
    <p:sldId id="297" r:id="rId3"/>
    <p:sldId id="256" r:id="rId4"/>
    <p:sldId id="264" r:id="rId5"/>
    <p:sldId id="267" r:id="rId6"/>
    <p:sldId id="270" r:id="rId7"/>
    <p:sldId id="272" r:id="rId8"/>
    <p:sldId id="280" r:id="rId9"/>
    <p:sldId id="273" r:id="rId10"/>
    <p:sldId id="274" r:id="rId11"/>
    <p:sldId id="275" r:id="rId12"/>
    <p:sldId id="276" r:id="rId13"/>
    <p:sldId id="281" r:id="rId14"/>
    <p:sldId id="284" r:id="rId15"/>
    <p:sldId id="286" r:id="rId16"/>
    <p:sldId id="287" r:id="rId17"/>
    <p:sldId id="288" r:id="rId18"/>
    <p:sldId id="289" r:id="rId19"/>
    <p:sldId id="282" r:id="rId20"/>
    <p:sldId id="295" r:id="rId21"/>
    <p:sldId id="298" r:id="rId22"/>
    <p:sldId id="299" r:id="rId23"/>
    <p:sldId id="301" r:id="rId24"/>
    <p:sldId id="302" r:id="rId25"/>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1" autoAdjust="0"/>
    <p:restoredTop sz="94670" autoAdjust="0"/>
  </p:normalViewPr>
  <p:slideViewPr>
    <p:cSldViewPr>
      <p:cViewPr varScale="1">
        <p:scale>
          <a:sx n="110" d="100"/>
          <a:sy n="110" d="100"/>
        </p:scale>
        <p:origin x="161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87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l-GR"/>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l-GR"/>
          </a:p>
        </p:txBody>
      </p:sp>
      <p:sp>
        <p:nvSpPr>
          <p:cNvPr id="215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l-GR" noProof="0" smtClean="0"/>
              <a:t>Click to edit Master text styles</a:t>
            </a:r>
          </a:p>
          <a:p>
            <a:pPr lvl="1"/>
            <a:r>
              <a:rPr lang="el-GR" noProof="0" smtClean="0"/>
              <a:t>Second level</a:t>
            </a:r>
          </a:p>
          <a:p>
            <a:pPr lvl="2"/>
            <a:r>
              <a:rPr lang="el-GR" noProof="0" smtClean="0"/>
              <a:t>Third level</a:t>
            </a:r>
          </a:p>
          <a:p>
            <a:pPr lvl="3"/>
            <a:r>
              <a:rPr lang="el-GR" noProof="0" smtClean="0"/>
              <a:t>Fourth level</a:t>
            </a:r>
          </a:p>
          <a:p>
            <a:pPr lvl="4"/>
            <a:r>
              <a:rPr lang="el-GR"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l-GR"/>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vl1pPr>
          </a:lstStyle>
          <a:p>
            <a:fld id="{5406ABD0-AEF3-4081-98A2-8FF3EF78D429}" type="slidenum">
              <a:rPr lang="el-GR"/>
              <a:pPr/>
              <a:t>‹#›</a:t>
            </a:fld>
            <a:endParaRPr lang="el-GR"/>
          </a:p>
        </p:txBody>
      </p:sp>
    </p:spTree>
    <p:extLst>
      <p:ext uri="{BB962C8B-B14F-4D97-AF65-F5344CB8AC3E}">
        <p14:creationId xmlns:p14="http://schemas.microsoft.com/office/powerpoint/2010/main" val="23058933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18B55042-2B7C-4FE9-A294-3E23A277DF76}" type="slidenum">
              <a:rPr lang="el-GR" altLang="el-GR"/>
              <a:pPr eaLnBrk="1" hangingPunct="1">
                <a:spcBef>
                  <a:spcPct val="0"/>
                </a:spcBef>
              </a:pPr>
              <a:t>3</a:t>
            </a:fld>
            <a:endParaRPr lang="el-GR" altLang="el-G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42918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90320A8A-D44D-4E5C-91E8-1CD2ED4F379E}" type="slidenum">
              <a:rPr lang="el-GR" altLang="el-GR"/>
              <a:pPr eaLnBrk="1" hangingPunct="1">
                <a:spcBef>
                  <a:spcPct val="0"/>
                </a:spcBef>
              </a:pPr>
              <a:t>12</a:t>
            </a:fld>
            <a:endParaRPr lang="el-GR" altLang="el-G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21886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79F0F9C5-01B3-4464-92DB-A93FE9C16054}" type="slidenum">
              <a:rPr lang="el-GR" altLang="el-GR"/>
              <a:pPr eaLnBrk="1" hangingPunct="1">
                <a:spcBef>
                  <a:spcPct val="0"/>
                </a:spcBef>
              </a:pPr>
              <a:t>13</a:t>
            </a:fld>
            <a:endParaRPr lang="el-GR" altLang="el-G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3111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FD2A5B31-4A74-4C74-9944-A624156EA97B}" type="slidenum">
              <a:rPr lang="el-GR" altLang="el-GR"/>
              <a:pPr eaLnBrk="1" hangingPunct="1">
                <a:spcBef>
                  <a:spcPct val="0"/>
                </a:spcBef>
              </a:pPr>
              <a:t>14</a:t>
            </a:fld>
            <a:endParaRPr lang="el-GR" altLang="el-G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28604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FFA05025-1D65-429E-9D82-24E1F47D0E05}" type="slidenum">
              <a:rPr lang="el-GR" altLang="el-GR"/>
              <a:pPr eaLnBrk="1" hangingPunct="1">
                <a:spcBef>
                  <a:spcPct val="0"/>
                </a:spcBef>
              </a:pPr>
              <a:t>15</a:t>
            </a:fld>
            <a:endParaRPr lang="el-GR" altLang="el-G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45865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0E7FDCAC-AC64-4630-8F5D-C70F2453D625}" type="slidenum">
              <a:rPr lang="el-GR" altLang="el-GR"/>
              <a:pPr eaLnBrk="1" hangingPunct="1">
                <a:spcBef>
                  <a:spcPct val="0"/>
                </a:spcBef>
              </a:pPr>
              <a:t>16</a:t>
            </a:fld>
            <a:endParaRPr lang="el-GR" altLang="el-G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05883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76F3C973-2192-4AAB-A2CE-30FE5CB2F133}" type="slidenum">
              <a:rPr lang="el-GR" altLang="el-GR"/>
              <a:pPr eaLnBrk="1" hangingPunct="1">
                <a:spcBef>
                  <a:spcPct val="0"/>
                </a:spcBef>
              </a:pPr>
              <a:t>17</a:t>
            </a:fld>
            <a:endParaRPr lang="el-GR" altLang="el-G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27121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A7B7A456-89CF-4CB6-A469-1C0822D489A7}" type="slidenum">
              <a:rPr lang="el-GR" altLang="el-GR"/>
              <a:pPr eaLnBrk="1" hangingPunct="1">
                <a:spcBef>
                  <a:spcPct val="0"/>
                </a:spcBef>
              </a:pPr>
              <a:t>18</a:t>
            </a:fld>
            <a:endParaRPr lang="el-GR" altLang="el-G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86382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797759B7-B4C4-4761-9A8B-5138F43089EA}" type="slidenum">
              <a:rPr lang="el-GR" altLang="el-GR"/>
              <a:pPr eaLnBrk="1" hangingPunct="1">
                <a:spcBef>
                  <a:spcPct val="0"/>
                </a:spcBef>
              </a:pPr>
              <a:t>19</a:t>
            </a:fld>
            <a:endParaRPr lang="el-GR" altLang="el-G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8671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28ACBA3F-4401-49DD-83F3-06C17C65D460}" type="slidenum">
              <a:rPr lang="el-GR" altLang="el-GR"/>
              <a:pPr eaLnBrk="1" hangingPunct="1">
                <a:spcBef>
                  <a:spcPct val="0"/>
                </a:spcBef>
              </a:pPr>
              <a:t>4</a:t>
            </a:fld>
            <a:endParaRPr lang="el-GR" altLang="el-G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2877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D1B3BF21-FD61-466F-982C-599F832CFDDA}" type="slidenum">
              <a:rPr lang="el-GR" altLang="el-GR"/>
              <a:pPr eaLnBrk="1" hangingPunct="1">
                <a:spcBef>
                  <a:spcPct val="0"/>
                </a:spcBef>
              </a:pPr>
              <a:t>5</a:t>
            </a:fld>
            <a:endParaRPr lang="el-GR" altLang="el-G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8513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9B5FC9C2-0E46-42B9-9CFD-8E7DCA46B163}" type="slidenum">
              <a:rPr lang="el-GR" altLang="el-GR"/>
              <a:pPr eaLnBrk="1" hangingPunct="1">
                <a:spcBef>
                  <a:spcPct val="0"/>
                </a:spcBef>
              </a:pPr>
              <a:t>6</a:t>
            </a:fld>
            <a:endParaRPr lang="el-GR" altLang="el-G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3666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15F60D8F-1029-41AE-A82C-B01A70D5C57C}" type="slidenum">
              <a:rPr lang="el-GR" altLang="el-GR"/>
              <a:pPr eaLnBrk="1" hangingPunct="1">
                <a:spcBef>
                  <a:spcPct val="0"/>
                </a:spcBef>
              </a:pPr>
              <a:t>7</a:t>
            </a:fld>
            <a:endParaRPr lang="el-GR" altLang="el-G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7393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BBAA0A91-99BC-4001-8046-29EA4591368B}" type="slidenum">
              <a:rPr lang="el-GR" altLang="el-GR"/>
              <a:pPr eaLnBrk="1" hangingPunct="1">
                <a:spcBef>
                  <a:spcPct val="0"/>
                </a:spcBef>
              </a:pPr>
              <a:t>8</a:t>
            </a:fld>
            <a:endParaRPr lang="el-GR" altLang="el-G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9025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F08E9EA2-2FBF-454C-BDB3-59CF406D1D80}" type="slidenum">
              <a:rPr lang="el-GR" altLang="el-GR"/>
              <a:pPr eaLnBrk="1" hangingPunct="1">
                <a:spcBef>
                  <a:spcPct val="0"/>
                </a:spcBef>
              </a:pPr>
              <a:t>9</a:t>
            </a:fld>
            <a:endParaRPr lang="el-GR" altLang="el-G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588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0738462E-730C-400C-AD30-EAB2004F8CB2}" type="slidenum">
              <a:rPr lang="el-GR" altLang="el-GR"/>
              <a:pPr eaLnBrk="1" hangingPunct="1">
                <a:spcBef>
                  <a:spcPct val="0"/>
                </a:spcBef>
              </a:pPr>
              <a:t>10</a:t>
            </a:fld>
            <a:endParaRPr lang="el-GR" altLang="el-G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7991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D926FD54-DB64-4D7B-ACD0-D26164138755}" type="slidenum">
              <a:rPr lang="el-GR" altLang="el-GR"/>
              <a:pPr eaLnBrk="1" hangingPunct="1">
                <a:spcBef>
                  <a:spcPct val="0"/>
                </a:spcBef>
              </a:pPr>
              <a:t>11</a:t>
            </a:fld>
            <a:endParaRPr lang="el-GR" altLang="el-G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0125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Στυλ κύριου υπότιτλου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fld id="{10C49AEF-E151-4987-9F24-079788590BBE}" type="slidenum">
              <a:rPr lang="el-GR"/>
              <a:pPr/>
              <a:t>‹#›</a:t>
            </a:fld>
            <a:endParaRPr lang="el-GR"/>
          </a:p>
        </p:txBody>
      </p:sp>
    </p:spTree>
    <p:extLst>
      <p:ext uri="{BB962C8B-B14F-4D97-AF65-F5344CB8AC3E}">
        <p14:creationId xmlns:p14="http://schemas.microsoft.com/office/powerpoint/2010/main" val="2257523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fld id="{5CBF6BF1-5AFA-46AB-831D-6B6ABC31CB16}" type="slidenum">
              <a:rPr lang="el-GR"/>
              <a:pPr/>
              <a:t>‹#›</a:t>
            </a:fld>
            <a:endParaRPr lang="el-GR"/>
          </a:p>
        </p:txBody>
      </p:sp>
    </p:spTree>
    <p:extLst>
      <p:ext uri="{BB962C8B-B14F-4D97-AF65-F5344CB8AC3E}">
        <p14:creationId xmlns:p14="http://schemas.microsoft.com/office/powerpoint/2010/main" val="3075523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fld id="{F02676D2-4D48-4C3A-AD50-DC6270E5F901}" type="slidenum">
              <a:rPr lang="el-GR"/>
              <a:pPr/>
              <a:t>‹#›</a:t>
            </a:fld>
            <a:endParaRPr lang="el-GR"/>
          </a:p>
        </p:txBody>
      </p:sp>
    </p:spTree>
    <p:extLst>
      <p:ext uri="{BB962C8B-B14F-4D97-AF65-F5344CB8AC3E}">
        <p14:creationId xmlns:p14="http://schemas.microsoft.com/office/powerpoint/2010/main" val="3925074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fld id="{CE95ECCC-3543-4FF5-A316-87F1854962F6}" type="slidenum">
              <a:rPr lang="el-GR"/>
              <a:pPr/>
              <a:t>‹#›</a:t>
            </a:fld>
            <a:endParaRPr lang="el-GR"/>
          </a:p>
        </p:txBody>
      </p:sp>
    </p:spTree>
    <p:extLst>
      <p:ext uri="{BB962C8B-B14F-4D97-AF65-F5344CB8AC3E}">
        <p14:creationId xmlns:p14="http://schemas.microsoft.com/office/powerpoint/2010/main" val="1225696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Στυλ υποδείγματος κειμένου</a:t>
            </a: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fld id="{21B079F3-9A52-4BD2-9093-66ECB06339AE}" type="slidenum">
              <a:rPr lang="el-GR"/>
              <a:pPr/>
              <a:t>‹#›</a:t>
            </a:fld>
            <a:endParaRPr lang="el-GR"/>
          </a:p>
        </p:txBody>
      </p:sp>
    </p:spTree>
    <p:extLst>
      <p:ext uri="{BB962C8B-B14F-4D97-AF65-F5344CB8AC3E}">
        <p14:creationId xmlns:p14="http://schemas.microsoft.com/office/powerpoint/2010/main" val="2968131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fld id="{B4DF07D3-DD6D-4D51-AE95-DCA84DB21687}" type="slidenum">
              <a:rPr lang="el-GR"/>
              <a:pPr/>
              <a:t>‹#›</a:t>
            </a:fld>
            <a:endParaRPr lang="el-GR"/>
          </a:p>
        </p:txBody>
      </p:sp>
    </p:spTree>
    <p:extLst>
      <p:ext uri="{BB962C8B-B14F-4D97-AF65-F5344CB8AC3E}">
        <p14:creationId xmlns:p14="http://schemas.microsoft.com/office/powerpoint/2010/main" val="3083357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l-GR"/>
          </a:p>
        </p:txBody>
      </p:sp>
      <p:sp>
        <p:nvSpPr>
          <p:cNvPr id="8" name="Rectangle 5"/>
          <p:cNvSpPr>
            <a:spLocks noGrp="1" noChangeArrowheads="1"/>
          </p:cNvSpPr>
          <p:nvPr>
            <p:ph type="ftr" sz="quarter" idx="11"/>
          </p:nvPr>
        </p:nvSpPr>
        <p:spPr>
          <a:ln/>
        </p:spPr>
        <p:txBody>
          <a:bodyPr/>
          <a:lstStyle>
            <a:lvl1pPr>
              <a:defRPr/>
            </a:lvl1pPr>
          </a:lstStyle>
          <a:p>
            <a:pPr>
              <a:defRPr/>
            </a:pPr>
            <a:endParaRPr lang="el-GR"/>
          </a:p>
        </p:txBody>
      </p:sp>
      <p:sp>
        <p:nvSpPr>
          <p:cNvPr id="9" name="Rectangle 6"/>
          <p:cNvSpPr>
            <a:spLocks noGrp="1" noChangeArrowheads="1"/>
          </p:cNvSpPr>
          <p:nvPr>
            <p:ph type="sldNum" sz="quarter" idx="12"/>
          </p:nvPr>
        </p:nvSpPr>
        <p:spPr>
          <a:ln/>
        </p:spPr>
        <p:txBody>
          <a:bodyPr/>
          <a:lstStyle>
            <a:lvl1pPr>
              <a:defRPr/>
            </a:lvl1pPr>
          </a:lstStyle>
          <a:p>
            <a:fld id="{25FB202F-7F09-4EE6-A6E1-75A119834CB1}" type="slidenum">
              <a:rPr lang="el-GR"/>
              <a:pPr/>
              <a:t>‹#›</a:t>
            </a:fld>
            <a:endParaRPr lang="el-GR"/>
          </a:p>
        </p:txBody>
      </p:sp>
    </p:spTree>
    <p:extLst>
      <p:ext uri="{BB962C8B-B14F-4D97-AF65-F5344CB8AC3E}">
        <p14:creationId xmlns:p14="http://schemas.microsoft.com/office/powerpoint/2010/main" val="4075098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p>
        </p:txBody>
      </p:sp>
      <p:sp>
        <p:nvSpPr>
          <p:cNvPr id="4" name="Rectangle 5"/>
          <p:cNvSpPr>
            <a:spLocks noGrp="1" noChangeArrowheads="1"/>
          </p:cNvSpPr>
          <p:nvPr>
            <p:ph type="ftr" sz="quarter" idx="11"/>
          </p:nvPr>
        </p:nvSpPr>
        <p:spPr>
          <a:ln/>
        </p:spPr>
        <p:txBody>
          <a:bodyPr/>
          <a:lstStyle>
            <a:lvl1pPr>
              <a:defRPr/>
            </a:lvl1pPr>
          </a:lstStyle>
          <a:p>
            <a:pPr>
              <a:defRPr/>
            </a:pPr>
            <a:endParaRPr lang="el-GR"/>
          </a:p>
        </p:txBody>
      </p:sp>
      <p:sp>
        <p:nvSpPr>
          <p:cNvPr id="5" name="Rectangle 6"/>
          <p:cNvSpPr>
            <a:spLocks noGrp="1" noChangeArrowheads="1"/>
          </p:cNvSpPr>
          <p:nvPr>
            <p:ph type="sldNum" sz="quarter" idx="12"/>
          </p:nvPr>
        </p:nvSpPr>
        <p:spPr>
          <a:ln/>
        </p:spPr>
        <p:txBody>
          <a:bodyPr/>
          <a:lstStyle>
            <a:lvl1pPr>
              <a:defRPr/>
            </a:lvl1pPr>
          </a:lstStyle>
          <a:p>
            <a:fld id="{5A68E5D2-2887-4A55-996A-715719B1367D}" type="slidenum">
              <a:rPr lang="el-GR"/>
              <a:pPr/>
              <a:t>‹#›</a:t>
            </a:fld>
            <a:endParaRPr lang="el-GR"/>
          </a:p>
        </p:txBody>
      </p:sp>
    </p:spTree>
    <p:extLst>
      <p:ext uri="{BB962C8B-B14F-4D97-AF65-F5344CB8AC3E}">
        <p14:creationId xmlns:p14="http://schemas.microsoft.com/office/powerpoint/2010/main" val="1026826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p>
        </p:txBody>
      </p:sp>
      <p:sp>
        <p:nvSpPr>
          <p:cNvPr id="3" name="Rectangle 5"/>
          <p:cNvSpPr>
            <a:spLocks noGrp="1" noChangeArrowheads="1"/>
          </p:cNvSpPr>
          <p:nvPr>
            <p:ph type="ftr" sz="quarter" idx="11"/>
          </p:nvPr>
        </p:nvSpPr>
        <p:spPr>
          <a:ln/>
        </p:spPr>
        <p:txBody>
          <a:bodyPr/>
          <a:lstStyle>
            <a:lvl1pPr>
              <a:defRPr/>
            </a:lvl1pPr>
          </a:lstStyle>
          <a:p>
            <a:pPr>
              <a:defRPr/>
            </a:pPr>
            <a:endParaRPr lang="el-GR"/>
          </a:p>
        </p:txBody>
      </p:sp>
      <p:sp>
        <p:nvSpPr>
          <p:cNvPr id="4" name="Rectangle 6"/>
          <p:cNvSpPr>
            <a:spLocks noGrp="1" noChangeArrowheads="1"/>
          </p:cNvSpPr>
          <p:nvPr>
            <p:ph type="sldNum" sz="quarter" idx="12"/>
          </p:nvPr>
        </p:nvSpPr>
        <p:spPr>
          <a:ln/>
        </p:spPr>
        <p:txBody>
          <a:bodyPr/>
          <a:lstStyle>
            <a:lvl1pPr>
              <a:defRPr/>
            </a:lvl1pPr>
          </a:lstStyle>
          <a:p>
            <a:fld id="{BF5DD60B-F177-4BA1-8934-64112086900B}" type="slidenum">
              <a:rPr lang="el-GR"/>
              <a:pPr/>
              <a:t>‹#›</a:t>
            </a:fld>
            <a:endParaRPr lang="el-GR"/>
          </a:p>
        </p:txBody>
      </p:sp>
    </p:spTree>
    <p:extLst>
      <p:ext uri="{BB962C8B-B14F-4D97-AF65-F5344CB8AC3E}">
        <p14:creationId xmlns:p14="http://schemas.microsoft.com/office/powerpoint/2010/main" val="1405997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fld id="{9EAFC803-4EA4-4846-BED1-DC24BB92E9AA}" type="slidenum">
              <a:rPr lang="el-GR"/>
              <a:pPr/>
              <a:t>‹#›</a:t>
            </a:fld>
            <a:endParaRPr lang="el-GR"/>
          </a:p>
        </p:txBody>
      </p:sp>
    </p:spTree>
    <p:extLst>
      <p:ext uri="{BB962C8B-B14F-4D97-AF65-F5344CB8AC3E}">
        <p14:creationId xmlns:p14="http://schemas.microsoft.com/office/powerpoint/2010/main" val="1732412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fld id="{A274C2A1-EC72-467B-B6E5-10568AC0BE32}" type="slidenum">
              <a:rPr lang="el-GR"/>
              <a:pPr/>
              <a:t>‹#›</a:t>
            </a:fld>
            <a:endParaRPr lang="el-GR"/>
          </a:p>
        </p:txBody>
      </p:sp>
    </p:spTree>
    <p:extLst>
      <p:ext uri="{BB962C8B-B14F-4D97-AF65-F5344CB8AC3E}">
        <p14:creationId xmlns:p14="http://schemas.microsoft.com/office/powerpoint/2010/main" val="479448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Click to edit Master text styles</a:t>
            </a:r>
          </a:p>
          <a:p>
            <a:pPr lvl="1"/>
            <a:r>
              <a:rPr lang="el-GR" altLang="el-GR" smtClean="0"/>
              <a:t>Second level</a:t>
            </a:r>
          </a:p>
          <a:p>
            <a:pPr lvl="2"/>
            <a:r>
              <a:rPr lang="el-GR" altLang="el-GR" smtClean="0"/>
              <a:t>Third level</a:t>
            </a:r>
          </a:p>
          <a:p>
            <a:pPr lvl="3"/>
            <a:r>
              <a:rPr lang="el-GR" altLang="el-GR" smtClean="0"/>
              <a:t>Fourth level</a:t>
            </a:r>
          </a:p>
          <a:p>
            <a:pPr lvl="4"/>
            <a:r>
              <a:rPr lang="el-GR" altLang="el-GR"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l-G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l-G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vl1pPr>
          </a:lstStyle>
          <a:p>
            <a:fld id="{688F5AA8-86F1-4B3D-82B9-A865374AEFDB}" type="slidenum">
              <a:rPr lang="el-GR"/>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2 - TextBox"/>
          <p:cNvSpPr txBox="1">
            <a:spLocks noChangeArrowheads="1"/>
          </p:cNvSpPr>
          <p:nvPr/>
        </p:nvSpPr>
        <p:spPr bwMode="auto">
          <a:xfrm>
            <a:off x="899592" y="1484784"/>
            <a:ext cx="7358062"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l-GR" sz="1800" b="1" dirty="0" smtClean="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el-GR" altLang="el-GR" sz="1800" b="1" dirty="0" smtClean="0">
                <a:solidFill>
                  <a:schemeClr val="bg1"/>
                </a:solidFill>
                <a:latin typeface="Times New Roman" panose="02020603050405020304" pitchFamily="18" charset="0"/>
                <a:cs typeface="Times New Roman" panose="02020603050405020304" pitchFamily="18" charset="0"/>
              </a:rPr>
              <a:t>Εισαγωγή </a:t>
            </a:r>
            <a:r>
              <a:rPr lang="el-GR" altLang="el-GR" sz="1800" b="1" dirty="0">
                <a:solidFill>
                  <a:schemeClr val="bg1"/>
                </a:solidFill>
                <a:latin typeface="Times New Roman" panose="02020603050405020304" pitchFamily="18" charset="0"/>
                <a:cs typeface="Times New Roman" panose="02020603050405020304" pitchFamily="18" charset="0"/>
              </a:rPr>
              <a:t>στην Κλασική Αρχαιολογία ΙΙ (5ος - 4ος αι. π.Χ.)</a:t>
            </a:r>
            <a:endParaRPr lang="en-US" altLang="el-GR" sz="1800" b="1" dirty="0">
              <a:solidFill>
                <a:schemeClr val="bg1"/>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l-GR" sz="1200" b="1" dirty="0">
              <a:solidFill>
                <a:schemeClr val="bg1"/>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l-GR" sz="1200" b="1" dirty="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n-US" altLang="el-GR" sz="1600" b="1" dirty="0" smtClean="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n-US" altLang="el-GR" sz="1600" b="1" dirty="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n-US" altLang="el-GR" sz="1600" b="1" dirty="0" smtClean="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n-US" altLang="el-GR" sz="1600" b="1" dirty="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n-US" altLang="el-GR" sz="1600" b="1" dirty="0" smtClean="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el-GR" altLang="el-GR" sz="1800" b="1" dirty="0" smtClean="0">
                <a:solidFill>
                  <a:schemeClr val="bg1"/>
                </a:solidFill>
                <a:latin typeface="Times New Roman" panose="02020603050405020304" pitchFamily="18" charset="0"/>
                <a:cs typeface="Times New Roman" panose="02020603050405020304" pitchFamily="18" charset="0"/>
              </a:rPr>
              <a:t>Ιφιγένεια Λεβέντη</a:t>
            </a:r>
            <a:endParaRPr lang="en-US" altLang="el-GR" sz="1800" b="1" dirty="0" smtClean="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n-US" altLang="el-GR" sz="1600" b="1" dirty="0" smtClean="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el-GR" altLang="el-GR" sz="1600" dirty="0">
                <a:solidFill>
                  <a:schemeClr val="bg1"/>
                </a:solidFill>
                <a:latin typeface="Times New Roman" panose="02020603050405020304" pitchFamily="18" charset="0"/>
                <a:cs typeface="Times New Roman" panose="02020603050405020304" pitchFamily="18" charset="0"/>
              </a:rPr>
              <a:t>Τμήμα: Ιστορίας, Αρχαιολογίας και Κοινωνικής </a:t>
            </a:r>
            <a:r>
              <a:rPr lang="el-GR" altLang="el-GR" sz="1600" dirty="0" smtClean="0">
                <a:solidFill>
                  <a:schemeClr val="bg1"/>
                </a:solidFill>
                <a:latin typeface="Times New Roman" panose="02020603050405020304" pitchFamily="18" charset="0"/>
                <a:cs typeface="Times New Roman" panose="02020603050405020304" pitchFamily="18" charset="0"/>
              </a:rPr>
              <a:t>Ανθρωπολογίας</a:t>
            </a:r>
            <a:endParaRPr lang="en-US" altLang="el-GR" sz="1600" dirty="0" smtClean="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l-GR" altLang="el-GR" sz="1600" dirty="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el-GR" altLang="el-GR" sz="1400" dirty="0">
                <a:solidFill>
                  <a:schemeClr val="bg1"/>
                </a:solidFill>
                <a:latin typeface="Times New Roman" panose="02020603050405020304" pitchFamily="18" charset="0"/>
                <a:cs typeface="Times New Roman" panose="02020603050405020304" pitchFamily="18" charset="0"/>
              </a:rPr>
              <a:t>Πανεπιστήμιο Θεσσαλίας</a:t>
            </a:r>
          </a:p>
          <a:p>
            <a:pPr algn="ctr" eaLnBrk="1" hangingPunct="1">
              <a:spcBef>
                <a:spcPct val="0"/>
              </a:spcBef>
              <a:buFontTx/>
              <a:buNone/>
            </a:pPr>
            <a:endParaRPr lang="en-US" altLang="el-GR" sz="1600" b="1" dirty="0" smtClean="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n-US" altLang="el-GR" sz="1600" b="1" dirty="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l-GR" altLang="el-GR" sz="1600" b="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7584" y="692696"/>
            <a:ext cx="3465576" cy="48326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04048" y="908720"/>
            <a:ext cx="3360420" cy="36896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2"/>
          <p:cNvSpPr txBox="1">
            <a:spLocks noChangeArrowheads="1"/>
          </p:cNvSpPr>
          <p:nvPr/>
        </p:nvSpPr>
        <p:spPr bwMode="auto">
          <a:xfrm>
            <a:off x="827584" y="6021288"/>
            <a:ext cx="35290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Ανατολικό αέτωμα του Παρθενώνος. Η Σελήνη </a:t>
            </a:r>
            <a:r>
              <a:rPr lang="en-US" altLang="el-GR" sz="1200" dirty="0">
                <a:solidFill>
                  <a:schemeClr val="bg1"/>
                </a:solidFill>
                <a:latin typeface="Times New Roman" panose="02020603050405020304" pitchFamily="18" charset="0"/>
                <a:cs typeface="Times New Roman" panose="02020603050405020304" pitchFamily="18" charset="0"/>
              </a:rPr>
              <a:t>N  </a:t>
            </a:r>
            <a:r>
              <a:rPr lang="el-GR" altLang="el-GR" sz="1200" dirty="0">
                <a:solidFill>
                  <a:schemeClr val="bg1"/>
                </a:solidFill>
                <a:latin typeface="Times New Roman" panose="02020603050405020304" pitchFamily="18" charset="0"/>
                <a:cs typeface="Times New Roman" panose="02020603050405020304" pitchFamily="18" charset="0"/>
              </a:rPr>
              <a:t>στην Αθήνα, Μουσείο Ακροπόλεως.</a:t>
            </a:r>
          </a:p>
        </p:txBody>
      </p:sp>
      <p:pic>
        <p:nvPicPr>
          <p:cNvPr id="11267" name="4 - Εικόνα" descr="23Sept 034.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5750" y="357188"/>
            <a:ext cx="4214813" cy="55006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1268" name="5 - Εικόνα" descr="23Sept 035.JPG"/>
          <p:cNvPicPr>
            <a:picLocks noChangeAspect="1"/>
          </p:cNvPicPr>
          <p:nvPr/>
        </p:nvPicPr>
        <p:blipFill>
          <a:blip r:embed="rId4" cstate="email">
            <a:extLst>
              <a:ext uri="{28A0092B-C50C-407E-A947-70E740481C1C}">
                <a14:useLocalDpi xmlns:a14="http://schemas.microsoft.com/office/drawing/2010/main"/>
              </a:ext>
            </a:extLst>
          </a:blip>
          <a:srcRect b="-5405"/>
          <a:stretch>
            <a:fillRect/>
          </a:stretch>
        </p:blipFill>
        <p:spPr bwMode="auto">
          <a:xfrm>
            <a:off x="4932040" y="485356"/>
            <a:ext cx="3643312" cy="57991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Box 1"/>
          <p:cNvSpPr txBox="1">
            <a:spLocks noChangeArrowheads="1"/>
          </p:cNvSpPr>
          <p:nvPr/>
        </p:nvSpPr>
        <p:spPr bwMode="auto">
          <a:xfrm>
            <a:off x="2555776" y="5733256"/>
            <a:ext cx="424815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Ανατολικό αέτωμα του Παρθενώνος. Το άλογο Ο από το άρμα της Σελήνης που έδυε. Η κεφαλή του που εξείχε από το αέτωμα, αποτελεί αριστουργηματική ανάμειξη φυσιοκρατικών και σχηματοποιημένων ανατομικών μορφών. Λονδίνο, Βρετανικό Μουσείο.  </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5616" y="404664"/>
            <a:ext cx="6949440" cy="52257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TextBox 1"/>
          <p:cNvSpPr txBox="1">
            <a:spLocks noChangeArrowheads="1"/>
          </p:cNvSpPr>
          <p:nvPr/>
        </p:nvSpPr>
        <p:spPr bwMode="auto">
          <a:xfrm>
            <a:off x="5436096" y="1196752"/>
            <a:ext cx="3024188"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Η μορφή Α του δυτικού αετώματος του Παρθενώνος, πιθανόν ο ποταμός </a:t>
            </a:r>
            <a:r>
              <a:rPr lang="el-GR" altLang="el-GR" sz="1200" dirty="0" err="1">
                <a:solidFill>
                  <a:schemeClr val="bg1"/>
                </a:solidFill>
                <a:latin typeface="Times New Roman" panose="02020603050405020304" pitchFamily="18" charset="0"/>
                <a:cs typeface="Times New Roman" panose="02020603050405020304" pitchFamily="18" charset="0"/>
              </a:rPr>
              <a:t>Ιλισσός</a:t>
            </a:r>
            <a:r>
              <a:rPr lang="el-GR" altLang="el-GR" sz="1200" dirty="0">
                <a:solidFill>
                  <a:schemeClr val="bg1"/>
                </a:solidFill>
                <a:latin typeface="Times New Roman" panose="02020603050405020304" pitchFamily="18" charset="0"/>
                <a:cs typeface="Times New Roman" panose="02020603050405020304" pitchFamily="18" charset="0"/>
              </a:rPr>
              <a:t> (ή ο Ηριδανός). Λονδίνο, Βρετανικό Μουσείο και  νεότερο εκμαγείο με συμπληρωμένη τη μορφή. Η εικονογραφική παράδοση για απεικόνιση προσωποποιήσεων ποταμών και άλλων τοπιογραφικών στοιχείων προέρχεται από το παλαιότερο ανατολικό αέτωμα του ναού του Διός στην Ολυμπία.</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9310" y="836712"/>
            <a:ext cx="4640580" cy="22174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9512" y="3645024"/>
            <a:ext cx="4389120" cy="19888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10527" y="3523866"/>
            <a:ext cx="4027932" cy="22311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5 - TextBox"/>
          <p:cNvSpPr txBox="1">
            <a:spLocks noChangeArrowheads="1"/>
          </p:cNvSpPr>
          <p:nvPr/>
        </p:nvSpPr>
        <p:spPr bwMode="auto">
          <a:xfrm>
            <a:off x="1259632" y="6093296"/>
            <a:ext cx="71722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Ο  </a:t>
            </a:r>
            <a:r>
              <a:rPr lang="el-GR" altLang="el-GR" sz="1200" dirty="0" err="1">
                <a:solidFill>
                  <a:schemeClr val="bg1"/>
                </a:solidFill>
                <a:latin typeface="Times New Roman" panose="02020603050405020304" pitchFamily="18" charset="0"/>
                <a:cs typeface="Times New Roman" panose="02020603050405020304" pitchFamily="18" charset="0"/>
              </a:rPr>
              <a:t>Κέκροψ</a:t>
            </a:r>
            <a:r>
              <a:rPr lang="el-GR" altLang="el-GR" sz="1200" dirty="0">
                <a:solidFill>
                  <a:schemeClr val="bg1"/>
                </a:solidFill>
                <a:latin typeface="Times New Roman" panose="02020603050405020304" pitchFamily="18" charset="0"/>
                <a:cs typeface="Times New Roman" panose="02020603050405020304" pitchFamily="18" charset="0"/>
              </a:rPr>
              <a:t> και η κόρη  του Πάνδροσος στο δυτικό αέτωμα του Παρθενώνος. Αθήνα, Μουσείο Ακροπόλεως.</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87624" y="476672"/>
            <a:ext cx="6866313" cy="52868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Math9 06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1188" y="549275"/>
            <a:ext cx="3521075" cy="50990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5364" name="TextBox 1"/>
          <p:cNvSpPr txBox="1">
            <a:spLocks noChangeArrowheads="1"/>
          </p:cNvSpPr>
          <p:nvPr/>
        </p:nvSpPr>
        <p:spPr bwMode="auto">
          <a:xfrm>
            <a:off x="927286" y="5877272"/>
            <a:ext cx="2888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Η Αθηνά</a:t>
            </a:r>
            <a:r>
              <a:rPr lang="en-US" altLang="el-GR" sz="1200" dirty="0">
                <a:solidFill>
                  <a:schemeClr val="bg1"/>
                </a:solidFill>
                <a:latin typeface="Times New Roman" panose="02020603050405020304" pitchFamily="18" charset="0"/>
                <a:cs typeface="Times New Roman" panose="02020603050405020304" pitchFamily="18" charset="0"/>
              </a:rPr>
              <a:t> L </a:t>
            </a:r>
            <a:r>
              <a:rPr lang="el-GR" altLang="el-GR" sz="1200" dirty="0">
                <a:solidFill>
                  <a:schemeClr val="bg1"/>
                </a:solidFill>
                <a:latin typeface="Times New Roman" panose="02020603050405020304" pitchFamily="18" charset="0"/>
                <a:cs typeface="Times New Roman" panose="02020603050405020304" pitchFamily="18" charset="0"/>
              </a:rPr>
              <a:t>του </a:t>
            </a:r>
            <a:r>
              <a:rPr lang="el-GR" altLang="el-GR" sz="1200" dirty="0" smtClean="0">
                <a:solidFill>
                  <a:schemeClr val="bg1"/>
                </a:solidFill>
                <a:latin typeface="Times New Roman" panose="02020603050405020304" pitchFamily="18" charset="0"/>
                <a:cs typeface="Times New Roman" panose="02020603050405020304" pitchFamily="18" charset="0"/>
              </a:rPr>
              <a:t>δυτικού </a:t>
            </a:r>
            <a:r>
              <a:rPr lang="el-GR" altLang="el-GR" sz="1200" dirty="0">
                <a:solidFill>
                  <a:schemeClr val="bg1"/>
                </a:solidFill>
                <a:latin typeface="Times New Roman" panose="02020603050405020304" pitchFamily="18" charset="0"/>
                <a:cs typeface="Times New Roman" panose="02020603050405020304" pitchFamily="18" charset="0"/>
              </a:rPr>
              <a:t>αετώματος του Παρθενώνος. Λονδίνο, Βρετανικό Μουσείο.  </a:t>
            </a:r>
          </a:p>
        </p:txBody>
      </p:sp>
      <p:sp>
        <p:nvSpPr>
          <p:cNvPr id="15365" name="TextBox 2"/>
          <p:cNvSpPr txBox="1">
            <a:spLocks noChangeArrowheads="1"/>
          </p:cNvSpPr>
          <p:nvPr/>
        </p:nvSpPr>
        <p:spPr bwMode="auto">
          <a:xfrm>
            <a:off x="5162874" y="5805264"/>
            <a:ext cx="30241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l-GR" sz="1200" dirty="0">
                <a:solidFill>
                  <a:schemeClr val="bg1"/>
                </a:solidFill>
                <a:latin typeface="Times New Roman" panose="02020603050405020304" pitchFamily="18" charset="0"/>
                <a:cs typeface="Times New Roman" panose="02020603050405020304" pitchFamily="18" charset="0"/>
              </a:rPr>
              <a:t>O </a:t>
            </a:r>
            <a:r>
              <a:rPr lang="el-GR" altLang="el-GR" sz="1200" dirty="0">
                <a:solidFill>
                  <a:schemeClr val="bg1"/>
                </a:solidFill>
                <a:latin typeface="Times New Roman" panose="02020603050405020304" pitchFamily="18" charset="0"/>
                <a:cs typeface="Times New Roman" panose="02020603050405020304" pitchFamily="18" charset="0"/>
              </a:rPr>
              <a:t>κορμός του Ποσειδώνος Μ  από το </a:t>
            </a:r>
            <a:r>
              <a:rPr lang="el-GR" altLang="el-GR" sz="1200" dirty="0" smtClean="0">
                <a:solidFill>
                  <a:schemeClr val="bg1"/>
                </a:solidFill>
                <a:latin typeface="Times New Roman" panose="02020603050405020304" pitchFamily="18" charset="0"/>
                <a:cs typeface="Times New Roman" panose="02020603050405020304" pitchFamily="18" charset="0"/>
              </a:rPr>
              <a:t>δυτικό </a:t>
            </a:r>
            <a:r>
              <a:rPr lang="el-GR" altLang="el-GR" sz="1200" dirty="0">
                <a:solidFill>
                  <a:schemeClr val="bg1"/>
                </a:solidFill>
                <a:latin typeface="Times New Roman" panose="02020603050405020304" pitchFamily="18" charset="0"/>
                <a:cs typeface="Times New Roman" panose="02020603050405020304" pitchFamily="18" charset="0"/>
              </a:rPr>
              <a:t>αέτωμα. Το στήθος του στο Μουσείο Ακροπόλεως και η πλάτη του στο Βρετανικό Μουσείο</a:t>
            </a:r>
            <a:r>
              <a:rPr lang="el-GR" altLang="el-GR" sz="1200" dirty="0" smtClean="0">
                <a:solidFill>
                  <a:schemeClr val="bg1"/>
                </a:solidFill>
                <a:latin typeface="Times New Roman" panose="02020603050405020304" pitchFamily="18" charset="0"/>
                <a:cs typeface="Times New Roman" panose="02020603050405020304" pitchFamily="18" charset="0"/>
              </a:rPr>
              <a:t>.  </a:t>
            </a:r>
            <a:endParaRPr lang="el-GR" altLang="el-GR" sz="1200" dirty="0">
              <a:solidFill>
                <a:schemeClr val="bg1"/>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37734" y="549275"/>
            <a:ext cx="2825496" cy="23728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19249" y="3339465"/>
            <a:ext cx="3067812" cy="23088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Box 1"/>
          <p:cNvSpPr txBox="1">
            <a:spLocks noChangeArrowheads="1"/>
          </p:cNvSpPr>
          <p:nvPr/>
        </p:nvSpPr>
        <p:spPr bwMode="auto">
          <a:xfrm>
            <a:off x="930274" y="5589240"/>
            <a:ext cx="266382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Κεφαλή Τρίτωνα από το Ωδείο 2</a:t>
            </a:r>
            <a:r>
              <a:rPr lang="el-GR" altLang="el-GR" sz="1200" baseline="30000" dirty="0">
                <a:solidFill>
                  <a:schemeClr val="bg1"/>
                </a:solidFill>
                <a:latin typeface="Times New Roman" panose="02020603050405020304" pitchFamily="18" charset="0"/>
                <a:cs typeface="Times New Roman" panose="02020603050405020304" pitchFamily="18" charset="0"/>
              </a:rPr>
              <a:t>ου</a:t>
            </a:r>
            <a:r>
              <a:rPr lang="el-GR" altLang="el-GR" sz="1200" dirty="0">
                <a:solidFill>
                  <a:schemeClr val="bg1"/>
                </a:solidFill>
                <a:latin typeface="Times New Roman" panose="02020603050405020304" pitchFamily="18" charset="0"/>
                <a:cs typeface="Times New Roman" panose="02020603050405020304" pitchFamily="18" charset="0"/>
              </a:rPr>
              <a:t> αι. </a:t>
            </a:r>
            <a:r>
              <a:rPr lang="el-GR" altLang="el-GR" sz="1200" dirty="0" err="1" smtClean="0">
                <a:solidFill>
                  <a:schemeClr val="bg1"/>
                </a:solidFill>
                <a:latin typeface="Times New Roman" panose="02020603050405020304" pitchFamily="18" charset="0"/>
                <a:cs typeface="Times New Roman" panose="02020603050405020304" pitchFamily="18" charset="0"/>
              </a:rPr>
              <a:t>μ.Χ</a:t>
            </a:r>
            <a:r>
              <a:rPr lang="el-GR" altLang="el-GR" sz="1200" dirty="0" smtClean="0">
                <a:solidFill>
                  <a:schemeClr val="bg1"/>
                </a:solidFill>
                <a:latin typeface="Times New Roman" panose="02020603050405020304" pitchFamily="18" charset="0"/>
                <a:cs typeface="Times New Roman" panose="02020603050405020304" pitchFamily="18" charset="0"/>
              </a:rPr>
              <a:t>., </a:t>
            </a:r>
            <a:r>
              <a:rPr lang="el-GR" altLang="el-GR" sz="1200" dirty="0">
                <a:solidFill>
                  <a:schemeClr val="bg1"/>
                </a:solidFill>
                <a:latin typeface="Times New Roman" panose="02020603050405020304" pitchFamily="18" charset="0"/>
                <a:cs typeface="Times New Roman" panose="02020603050405020304" pitchFamily="18" charset="0"/>
              </a:rPr>
              <a:t>στην αθηναϊκή Αγορά.  Αντιγράφει πιθανότατα την χαμένη σήμερα κεφαλή του </a:t>
            </a:r>
            <a:r>
              <a:rPr lang="el-GR" altLang="el-GR" sz="1200" dirty="0" err="1">
                <a:solidFill>
                  <a:schemeClr val="bg1"/>
                </a:solidFill>
                <a:latin typeface="Times New Roman" panose="02020603050405020304" pitchFamily="18" charset="0"/>
                <a:cs typeface="Times New Roman" panose="02020603050405020304" pitchFamily="18" charset="0"/>
              </a:rPr>
              <a:t>Ποσειδώνος</a:t>
            </a:r>
            <a:r>
              <a:rPr lang="el-GR" altLang="el-GR" sz="1200" dirty="0">
                <a:solidFill>
                  <a:schemeClr val="bg1"/>
                </a:solidFill>
                <a:latin typeface="Times New Roman" panose="02020603050405020304" pitchFamily="18" charset="0"/>
                <a:cs typeface="Times New Roman" panose="02020603050405020304" pitchFamily="18" charset="0"/>
              </a:rPr>
              <a:t> του δυτικού αετώματος. Αθήνα, Μουσείο Αγοράς.</a:t>
            </a:r>
          </a:p>
        </p:txBody>
      </p:sp>
      <p:sp>
        <p:nvSpPr>
          <p:cNvPr id="16388" name="TextBox 2"/>
          <p:cNvSpPr txBox="1">
            <a:spLocks noChangeArrowheads="1"/>
          </p:cNvSpPr>
          <p:nvPr/>
        </p:nvSpPr>
        <p:spPr bwMode="auto">
          <a:xfrm>
            <a:off x="4788024" y="5697835"/>
            <a:ext cx="41767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l-GR" sz="1200" dirty="0">
                <a:solidFill>
                  <a:schemeClr val="bg1"/>
                </a:solidFill>
                <a:latin typeface="Times New Roman" panose="02020603050405020304" pitchFamily="18" charset="0"/>
                <a:cs typeface="Times New Roman" panose="02020603050405020304" pitchFamily="18" charset="0"/>
              </a:rPr>
              <a:t>H </a:t>
            </a:r>
            <a:r>
              <a:rPr lang="el-GR" altLang="el-GR" sz="1200" dirty="0">
                <a:solidFill>
                  <a:schemeClr val="bg1"/>
                </a:solidFill>
                <a:latin typeface="Times New Roman" panose="02020603050405020304" pitchFamily="18" charset="0"/>
                <a:cs typeface="Times New Roman" panose="02020603050405020304" pitchFamily="18" charset="0"/>
              </a:rPr>
              <a:t>Αμφιτρίτη Ο του δυτικού αετώματος οδηγεί το άρμα του </a:t>
            </a:r>
            <a:r>
              <a:rPr lang="el-GR" altLang="el-GR" sz="1200" dirty="0" err="1">
                <a:solidFill>
                  <a:schemeClr val="bg1"/>
                </a:solidFill>
                <a:latin typeface="Times New Roman" panose="02020603050405020304" pitchFamily="18" charset="0"/>
                <a:cs typeface="Times New Roman" panose="02020603050405020304" pitchFamily="18" charset="0"/>
              </a:rPr>
              <a:t>Ποσειδώνος</a:t>
            </a:r>
            <a:r>
              <a:rPr lang="el-GR" altLang="el-GR" sz="1200" dirty="0">
                <a:solidFill>
                  <a:schemeClr val="bg1"/>
                </a:solidFill>
                <a:latin typeface="Times New Roman" panose="02020603050405020304" pitchFamily="18" charset="0"/>
                <a:cs typeface="Times New Roman" panose="02020603050405020304" pitchFamily="18" charset="0"/>
              </a:rPr>
              <a:t>. Λονδίνο, Βρετανικό Μουσείο. </a:t>
            </a:r>
          </a:p>
        </p:txBody>
      </p:sp>
      <p:pic>
        <p:nvPicPr>
          <p:cNvPr id="16389" name="5 - Εικόνα" descr="Agora8Aug 062.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4375" y="642938"/>
            <a:ext cx="3095625" cy="46434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27568" y="731234"/>
            <a:ext cx="3465576" cy="44668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Box 1"/>
          <p:cNvSpPr txBox="1">
            <a:spLocks noChangeArrowheads="1"/>
          </p:cNvSpPr>
          <p:nvPr/>
        </p:nvSpPr>
        <p:spPr bwMode="auto">
          <a:xfrm>
            <a:off x="1403648" y="5661248"/>
            <a:ext cx="25923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Η </a:t>
            </a:r>
            <a:r>
              <a:rPr lang="el-GR" altLang="el-GR" sz="1200" dirty="0" smtClean="0">
                <a:solidFill>
                  <a:schemeClr val="bg1"/>
                </a:solidFill>
                <a:latin typeface="Times New Roman" panose="02020603050405020304" pitchFamily="18" charset="0"/>
                <a:cs typeface="Times New Roman" panose="02020603050405020304" pitchFamily="18" charset="0"/>
              </a:rPr>
              <a:t>Ίριδα </a:t>
            </a:r>
            <a:r>
              <a:rPr lang="el-GR" altLang="el-GR" sz="1200" dirty="0">
                <a:solidFill>
                  <a:schemeClr val="bg1"/>
                </a:solidFill>
                <a:latin typeface="Times New Roman" panose="02020603050405020304" pitchFamily="18" charset="0"/>
                <a:cs typeface="Times New Roman" panose="02020603050405020304" pitchFamily="18" charset="0"/>
              </a:rPr>
              <a:t>Ν του δυτικού αετώματος. Λονδίνο, Βρετανικό Μουσείο.</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3836" y="692696"/>
            <a:ext cx="3026664" cy="45491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52120" y="395669"/>
            <a:ext cx="2510028" cy="56098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Box 2"/>
          <p:cNvSpPr txBox="1">
            <a:spLocks noChangeArrowheads="1"/>
          </p:cNvSpPr>
          <p:nvPr/>
        </p:nvSpPr>
        <p:spPr bwMode="auto">
          <a:xfrm>
            <a:off x="1619672" y="5877272"/>
            <a:ext cx="5997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l-GR" sz="1200" dirty="0">
                <a:solidFill>
                  <a:schemeClr val="bg1"/>
                </a:solidFill>
                <a:latin typeface="Times New Roman" panose="02020603050405020304" pitchFamily="18" charset="0"/>
                <a:cs typeface="Times New Roman" panose="02020603050405020304" pitchFamily="18" charset="0"/>
              </a:rPr>
              <a:t>H </a:t>
            </a:r>
            <a:r>
              <a:rPr lang="el-GR" altLang="el-GR" sz="1200" dirty="0" err="1">
                <a:solidFill>
                  <a:schemeClr val="bg1"/>
                </a:solidFill>
                <a:latin typeface="Times New Roman" panose="02020603050405020304" pitchFamily="18" charset="0"/>
                <a:cs typeface="Times New Roman" panose="02020603050405020304" pitchFamily="18" charset="0"/>
              </a:rPr>
              <a:t>Ερεχθηίδα</a:t>
            </a:r>
            <a:r>
              <a:rPr lang="el-GR" altLang="el-GR" sz="1200" dirty="0">
                <a:solidFill>
                  <a:schemeClr val="bg1"/>
                </a:solidFill>
                <a:latin typeface="Times New Roman" panose="02020603050405020304" pitchFamily="18" charset="0"/>
                <a:cs typeface="Times New Roman" panose="02020603050405020304" pitchFamily="18" charset="0"/>
              </a:rPr>
              <a:t> </a:t>
            </a:r>
            <a:r>
              <a:rPr lang="en-US" altLang="el-GR" sz="1200" dirty="0">
                <a:solidFill>
                  <a:schemeClr val="bg1"/>
                </a:solidFill>
                <a:latin typeface="Times New Roman" panose="02020603050405020304" pitchFamily="18" charset="0"/>
                <a:cs typeface="Times New Roman" panose="02020603050405020304" pitchFamily="18" charset="0"/>
              </a:rPr>
              <a:t> </a:t>
            </a:r>
            <a:r>
              <a:rPr lang="el-GR" altLang="el-GR" sz="1200" dirty="0">
                <a:solidFill>
                  <a:schemeClr val="bg1"/>
                </a:solidFill>
                <a:latin typeface="Times New Roman" panose="02020603050405020304" pitchFamily="18" charset="0"/>
                <a:cs typeface="Times New Roman" panose="02020603050405020304" pitchFamily="18" charset="0"/>
              </a:rPr>
              <a:t>Ωρείθυια </a:t>
            </a:r>
            <a:r>
              <a:rPr lang="en-US" altLang="el-GR" sz="1200" dirty="0">
                <a:solidFill>
                  <a:schemeClr val="bg1"/>
                </a:solidFill>
                <a:latin typeface="Times New Roman" panose="02020603050405020304" pitchFamily="18" charset="0"/>
                <a:cs typeface="Times New Roman" panose="02020603050405020304" pitchFamily="18" charset="0"/>
              </a:rPr>
              <a:t>Q  </a:t>
            </a:r>
            <a:r>
              <a:rPr lang="el-GR" altLang="el-GR" sz="1200" dirty="0" smtClean="0">
                <a:solidFill>
                  <a:schemeClr val="bg1"/>
                </a:solidFill>
                <a:latin typeface="Times New Roman" panose="02020603050405020304" pitchFamily="18" charset="0"/>
                <a:cs typeface="Times New Roman" panose="02020603050405020304" pitchFamily="18" charset="0"/>
              </a:rPr>
              <a:t>του δυτικού αετώματος, μαζί </a:t>
            </a:r>
            <a:r>
              <a:rPr lang="el-GR" altLang="el-GR" sz="1200" dirty="0">
                <a:solidFill>
                  <a:schemeClr val="bg1"/>
                </a:solidFill>
                <a:latin typeface="Times New Roman" panose="02020603050405020304" pitchFamily="18" charset="0"/>
                <a:cs typeface="Times New Roman" panose="02020603050405020304" pitchFamily="18" charset="0"/>
              </a:rPr>
              <a:t>με τους γιούς της από τον Βορέα, Ζήτη και </a:t>
            </a:r>
            <a:r>
              <a:rPr lang="el-GR" altLang="el-GR" sz="1200" dirty="0" err="1">
                <a:solidFill>
                  <a:schemeClr val="bg1"/>
                </a:solidFill>
                <a:latin typeface="Times New Roman" panose="02020603050405020304" pitchFamily="18" charset="0"/>
                <a:cs typeface="Times New Roman" panose="02020603050405020304" pitchFamily="18" charset="0"/>
              </a:rPr>
              <a:t>Κάλαι</a:t>
            </a:r>
            <a:r>
              <a:rPr lang="el-GR" altLang="el-GR" sz="1200" dirty="0">
                <a:solidFill>
                  <a:schemeClr val="bg1"/>
                </a:solidFill>
                <a:latin typeface="Times New Roman" panose="02020603050405020304" pitchFamily="18" charset="0"/>
                <a:cs typeface="Times New Roman" panose="02020603050405020304" pitchFamily="18" charset="0"/>
              </a:rPr>
              <a:t> (</a:t>
            </a:r>
            <a:r>
              <a:rPr lang="en-US" altLang="el-GR" sz="1200" dirty="0">
                <a:solidFill>
                  <a:schemeClr val="bg1"/>
                </a:solidFill>
                <a:latin typeface="Times New Roman" panose="02020603050405020304" pitchFamily="18" charset="0"/>
                <a:cs typeface="Times New Roman" panose="02020603050405020304" pitchFamily="18" charset="0"/>
              </a:rPr>
              <a:t>P, R)</a:t>
            </a:r>
            <a:r>
              <a:rPr lang="el-GR" altLang="el-GR" sz="1200" dirty="0">
                <a:solidFill>
                  <a:schemeClr val="bg1"/>
                </a:solidFill>
                <a:latin typeface="Times New Roman" panose="02020603050405020304" pitchFamily="18" charset="0"/>
                <a:cs typeface="Times New Roman" panose="02020603050405020304" pitchFamily="18" charset="0"/>
              </a:rPr>
              <a:t>. Λονδίνο, Βρετανικό Μουσείο.</a:t>
            </a:r>
            <a:r>
              <a:rPr lang="en-US" altLang="el-GR" sz="1200" dirty="0">
                <a:solidFill>
                  <a:schemeClr val="bg1"/>
                </a:solidFill>
                <a:latin typeface="Times New Roman" panose="02020603050405020304" pitchFamily="18" charset="0"/>
                <a:cs typeface="Times New Roman" panose="02020603050405020304" pitchFamily="18" charset="0"/>
              </a:rPr>
              <a:t> To </a:t>
            </a:r>
            <a:r>
              <a:rPr lang="el-GR" altLang="el-GR" sz="1200" dirty="0" err="1">
                <a:solidFill>
                  <a:schemeClr val="bg1"/>
                </a:solidFill>
                <a:latin typeface="Times New Roman" panose="02020603050405020304" pitchFamily="18" charset="0"/>
                <a:cs typeface="Times New Roman" panose="02020603050405020304" pitchFamily="18" charset="0"/>
              </a:rPr>
              <a:t>ανεμιζόμενο</a:t>
            </a:r>
            <a:r>
              <a:rPr lang="el-GR" altLang="el-GR" sz="1200" dirty="0">
                <a:solidFill>
                  <a:schemeClr val="bg1"/>
                </a:solidFill>
                <a:latin typeface="Times New Roman" panose="02020603050405020304" pitchFamily="18" charset="0"/>
                <a:cs typeface="Times New Roman" panose="02020603050405020304" pitchFamily="18" charset="0"/>
              </a:rPr>
              <a:t> ιμάτιό της προσιδιάζει στην ιδιότητά της, ως συζύγου του Βόρειου ανέμου.</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0868" y="485820"/>
            <a:ext cx="3799332" cy="5065776"/>
          </a:xfrm>
          <a:prstGeom prst="rect">
            <a:avLst/>
          </a:prstGeom>
          <a:ln w="88900" cap="sq" cmpd="thickThin">
            <a:solidFill>
              <a:srgbClr val="000000"/>
            </a:solidFill>
            <a:prstDash val="solid"/>
            <a:miter lim="800000"/>
          </a:ln>
          <a:effectLst>
            <a:innerShdw blurRad="76200">
              <a:srgbClr val="000000"/>
            </a:innerShdw>
          </a:effectLst>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99992" y="188640"/>
            <a:ext cx="4288536" cy="5362956"/>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3 - Εικόνα" descr="23Sept 050.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4375" y="546100"/>
            <a:ext cx="4714875" cy="20256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9459" name="4 - Εικόνα" descr="23Sept 052.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43000" y="3000375"/>
            <a:ext cx="6429375" cy="32496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9460" name="6 - TextBox"/>
          <p:cNvSpPr txBox="1">
            <a:spLocks noChangeArrowheads="1"/>
          </p:cNvSpPr>
          <p:nvPr/>
        </p:nvSpPr>
        <p:spPr bwMode="auto">
          <a:xfrm>
            <a:off x="5715000" y="1357313"/>
            <a:ext cx="27860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Η </a:t>
            </a:r>
            <a:r>
              <a:rPr lang="el-GR" altLang="el-GR" sz="1200" dirty="0" err="1">
                <a:solidFill>
                  <a:schemeClr val="bg1"/>
                </a:solidFill>
                <a:latin typeface="Times New Roman" panose="02020603050405020304" pitchFamily="18" charset="0"/>
                <a:cs typeface="Times New Roman" panose="02020603050405020304" pitchFamily="18" charset="0"/>
              </a:rPr>
              <a:t>ανακεκλιμένη</a:t>
            </a:r>
            <a:r>
              <a:rPr lang="el-GR" altLang="el-GR" sz="1200" dirty="0">
                <a:solidFill>
                  <a:schemeClr val="bg1"/>
                </a:solidFill>
                <a:latin typeface="Times New Roman" panose="02020603050405020304" pitchFamily="18" charset="0"/>
                <a:cs typeface="Times New Roman" panose="02020603050405020304" pitchFamily="18" charset="0"/>
              </a:rPr>
              <a:t>  προσωποποίηση της πηγής Καλλιρόης κλίνει τη σύνθεση στη γωνία του δυτικού αετώματος. Αθήνα, Μουσείο Ακροπόλεως.</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2 - TextBox"/>
          <p:cNvSpPr txBox="1">
            <a:spLocks noChangeArrowheads="1"/>
          </p:cNvSpPr>
          <p:nvPr/>
        </p:nvSpPr>
        <p:spPr bwMode="auto">
          <a:xfrm>
            <a:off x="971600" y="836712"/>
            <a:ext cx="7358062"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l-GR" sz="1600" b="1" dirty="0" smtClean="0">
                <a:solidFill>
                  <a:schemeClr val="bg1"/>
                </a:solidFill>
                <a:latin typeface="Times New Roman" panose="02020603050405020304" pitchFamily="18" charset="0"/>
                <a:cs typeface="Times New Roman" panose="02020603050405020304" pitchFamily="18" charset="0"/>
              </a:rPr>
              <a:t>5. </a:t>
            </a:r>
            <a:r>
              <a:rPr lang="el-GR" altLang="el-GR" sz="1600" b="1" dirty="0" smtClean="0">
                <a:solidFill>
                  <a:schemeClr val="bg1"/>
                </a:solidFill>
                <a:latin typeface="Times New Roman" panose="02020603050405020304" pitchFamily="18" charset="0"/>
                <a:cs typeface="Times New Roman" panose="02020603050405020304" pitchFamily="18" charset="0"/>
              </a:rPr>
              <a:t>Τα </a:t>
            </a:r>
            <a:r>
              <a:rPr lang="el-GR" altLang="el-GR" sz="1600" b="1" dirty="0" err="1" smtClean="0">
                <a:solidFill>
                  <a:schemeClr val="bg1"/>
                </a:solidFill>
                <a:latin typeface="Times New Roman" panose="02020603050405020304" pitchFamily="18" charset="0"/>
                <a:cs typeface="Times New Roman" panose="02020603050405020304" pitchFamily="18" charset="0"/>
              </a:rPr>
              <a:t>εναέτια</a:t>
            </a:r>
            <a:r>
              <a:rPr lang="el-GR" altLang="el-GR" sz="1600" b="1" dirty="0" smtClean="0">
                <a:solidFill>
                  <a:schemeClr val="bg1"/>
                </a:solidFill>
                <a:latin typeface="Times New Roman" panose="02020603050405020304" pitchFamily="18" charset="0"/>
                <a:cs typeface="Times New Roman" panose="02020603050405020304" pitchFamily="18" charset="0"/>
              </a:rPr>
              <a:t> γλυπτά του Παρθενώνος</a:t>
            </a:r>
            <a:endParaRPr lang="en-US" altLang="el-GR" sz="1600" b="1" dirty="0" smtClean="0">
              <a:solidFill>
                <a:schemeClr val="bg1"/>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l-GR" sz="1200" b="1" dirty="0" smtClean="0">
              <a:solidFill>
                <a:schemeClr val="bg1"/>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l-GR" sz="1200" b="1" dirty="0">
              <a:solidFill>
                <a:schemeClr val="bg1"/>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l-GR" sz="1200" b="1" dirty="0">
              <a:solidFill>
                <a:schemeClr val="bg1"/>
              </a:solidFill>
              <a:latin typeface="Times New Roman" panose="02020603050405020304" pitchFamily="18" charset="0"/>
              <a:cs typeface="Times New Roman" panose="02020603050405020304" pitchFamily="18" charset="0"/>
            </a:endParaRPr>
          </a:p>
          <a:p>
            <a:pPr algn="just" eaLnBrk="1" hangingPunct="1">
              <a:spcBef>
                <a:spcPct val="0"/>
              </a:spcBef>
              <a:buFontTx/>
              <a:buNone/>
            </a:pPr>
            <a:r>
              <a:rPr lang="en-US" altLang="el-GR" sz="1400" dirty="0">
                <a:solidFill>
                  <a:schemeClr val="bg1"/>
                </a:solidFill>
                <a:latin typeface="Times New Roman" panose="02020603050405020304" pitchFamily="18" charset="0"/>
                <a:cs typeface="Times New Roman" panose="02020603050405020304" pitchFamily="18" charset="0"/>
              </a:rPr>
              <a:t>T</a:t>
            </a:r>
            <a:r>
              <a:rPr lang="el-GR" altLang="el-GR" sz="1400" dirty="0">
                <a:solidFill>
                  <a:schemeClr val="bg1"/>
                </a:solidFill>
                <a:latin typeface="Times New Roman" panose="02020603050405020304" pitchFamily="18" charset="0"/>
                <a:cs typeface="Times New Roman" panose="02020603050405020304" pitchFamily="18" charset="0"/>
              </a:rPr>
              <a:t>α </a:t>
            </a:r>
            <a:r>
              <a:rPr lang="el-GR" altLang="el-GR" sz="1400" dirty="0" err="1" smtClean="0">
                <a:solidFill>
                  <a:schemeClr val="bg1"/>
                </a:solidFill>
                <a:latin typeface="Times New Roman" panose="02020603050405020304" pitchFamily="18" charset="0"/>
                <a:cs typeface="Times New Roman" panose="02020603050405020304" pitchFamily="18" charset="0"/>
              </a:rPr>
              <a:t>αετωματικά</a:t>
            </a:r>
            <a:r>
              <a:rPr lang="el-GR" altLang="el-GR" sz="1400" dirty="0" smtClean="0">
                <a:solidFill>
                  <a:schemeClr val="bg1"/>
                </a:solidFill>
                <a:latin typeface="Times New Roman" panose="02020603050405020304" pitchFamily="18" charset="0"/>
                <a:cs typeface="Times New Roman" panose="02020603050405020304" pitchFamily="18" charset="0"/>
              </a:rPr>
              <a:t> </a:t>
            </a:r>
            <a:r>
              <a:rPr lang="el-GR" altLang="el-GR" sz="1400" dirty="0">
                <a:solidFill>
                  <a:schemeClr val="bg1"/>
                </a:solidFill>
                <a:latin typeface="Times New Roman" panose="02020603050405020304" pitchFamily="18" charset="0"/>
                <a:cs typeface="Times New Roman" panose="02020603050405020304" pitchFamily="18" charset="0"/>
              </a:rPr>
              <a:t>γλυπτά του </a:t>
            </a:r>
            <a:r>
              <a:rPr lang="el-GR" altLang="el-GR" sz="1400" dirty="0" err="1">
                <a:solidFill>
                  <a:schemeClr val="bg1"/>
                </a:solidFill>
                <a:latin typeface="Times New Roman" panose="02020603050405020304" pitchFamily="18" charset="0"/>
                <a:cs typeface="Times New Roman" panose="02020603050405020304" pitchFamily="18" charset="0"/>
              </a:rPr>
              <a:t>περίκλειου</a:t>
            </a:r>
            <a:r>
              <a:rPr lang="el-GR" altLang="el-GR" sz="1400" dirty="0">
                <a:solidFill>
                  <a:schemeClr val="bg1"/>
                </a:solidFill>
                <a:latin typeface="Times New Roman" panose="02020603050405020304" pitchFamily="18" charset="0"/>
                <a:cs typeface="Times New Roman" panose="02020603050405020304" pitchFamily="18" charset="0"/>
              </a:rPr>
              <a:t> Παρθενώνος είναι τα τελευταία που κατασκευάσθηκαν και τοποθετήθηκαν στο οικοδόμημα (πιθανότατα μαζί με τα ακρωτήρια, το κεντρικό φυτικό και τις δύο πλάγιες Νίκες). </a:t>
            </a:r>
            <a:r>
              <a:rPr lang="el-GR" altLang="el-GR" sz="1400" dirty="0" smtClean="0">
                <a:solidFill>
                  <a:schemeClr val="bg1"/>
                </a:solidFill>
                <a:latin typeface="Times New Roman" panose="02020603050405020304" pitchFamily="18" charset="0"/>
                <a:cs typeface="Times New Roman" panose="02020603050405020304" pitchFamily="18" charset="0"/>
              </a:rPr>
              <a:t>Χρονολογούνται </a:t>
            </a:r>
            <a:r>
              <a:rPr lang="el-GR" altLang="el-GR" sz="1400" dirty="0">
                <a:solidFill>
                  <a:schemeClr val="bg1"/>
                </a:solidFill>
                <a:latin typeface="Times New Roman" panose="02020603050405020304" pitchFamily="18" charset="0"/>
                <a:cs typeface="Times New Roman" panose="02020603050405020304" pitchFamily="18" charset="0"/>
              </a:rPr>
              <a:t>στο διάστημα 438-432 π.Χ. ΄</a:t>
            </a:r>
            <a:r>
              <a:rPr lang="el-GR" altLang="el-GR" sz="1400" dirty="0" err="1">
                <a:solidFill>
                  <a:schemeClr val="bg1"/>
                </a:solidFill>
                <a:latin typeface="Times New Roman" panose="02020603050405020304" pitchFamily="18" charset="0"/>
                <a:cs typeface="Times New Roman" panose="02020603050405020304" pitchFamily="18" charset="0"/>
              </a:rPr>
              <a:t>Ισως</a:t>
            </a:r>
            <a:r>
              <a:rPr lang="el-GR" altLang="el-GR" sz="1400" dirty="0">
                <a:solidFill>
                  <a:schemeClr val="bg1"/>
                </a:solidFill>
                <a:latin typeface="Times New Roman" panose="02020603050405020304" pitchFamily="18" charset="0"/>
                <a:cs typeface="Times New Roman" panose="02020603050405020304" pitchFamily="18" charset="0"/>
              </a:rPr>
              <a:t> σχεδιάσθηκαν από τον Φειδία, αλλά εκτελέσθηκαν από τους μαθητές του. Παρουσιάζουν την ολοκλήρωση του Ώριμου Κλασικού </a:t>
            </a:r>
            <a:r>
              <a:rPr lang="el-GR" altLang="el-GR" sz="1400" dirty="0" smtClean="0">
                <a:solidFill>
                  <a:schemeClr val="bg1"/>
                </a:solidFill>
                <a:latin typeface="Times New Roman" panose="02020603050405020304" pitchFamily="18" charset="0"/>
                <a:cs typeface="Times New Roman" panose="02020603050405020304" pitchFamily="18" charset="0"/>
              </a:rPr>
              <a:t>Ρυθμού</a:t>
            </a:r>
            <a:r>
              <a:rPr lang="en-US" altLang="el-GR" sz="1400" dirty="0" smtClean="0">
                <a:solidFill>
                  <a:schemeClr val="bg1"/>
                </a:solidFill>
                <a:latin typeface="Times New Roman" panose="02020603050405020304" pitchFamily="18" charset="0"/>
                <a:cs typeface="Times New Roman" panose="02020603050405020304" pitchFamily="18" charset="0"/>
              </a:rPr>
              <a:t>,</a:t>
            </a:r>
            <a:r>
              <a:rPr lang="el-GR" altLang="el-GR" sz="1400" dirty="0" smtClean="0">
                <a:solidFill>
                  <a:schemeClr val="bg1"/>
                </a:solidFill>
                <a:latin typeface="Times New Roman" panose="02020603050405020304" pitchFamily="18" charset="0"/>
                <a:cs typeface="Times New Roman" panose="02020603050405020304" pitchFamily="18" charset="0"/>
              </a:rPr>
              <a:t> ενώ</a:t>
            </a:r>
            <a:r>
              <a:rPr lang="en-US" altLang="el-GR" sz="1400" dirty="0" smtClean="0">
                <a:solidFill>
                  <a:schemeClr val="bg1"/>
                </a:solidFill>
                <a:latin typeface="Times New Roman" panose="02020603050405020304" pitchFamily="18" charset="0"/>
                <a:cs typeface="Times New Roman" panose="02020603050405020304" pitchFamily="18" charset="0"/>
              </a:rPr>
              <a:t> </a:t>
            </a:r>
            <a:r>
              <a:rPr lang="el-GR" altLang="el-GR" sz="1400" dirty="0" smtClean="0">
                <a:solidFill>
                  <a:schemeClr val="bg1"/>
                </a:solidFill>
                <a:latin typeface="Times New Roman" panose="02020603050405020304" pitchFamily="18" charset="0"/>
                <a:cs typeface="Times New Roman" panose="02020603050405020304" pitchFamily="18" charset="0"/>
              </a:rPr>
              <a:t>τα </a:t>
            </a:r>
            <a:r>
              <a:rPr lang="el-GR" altLang="el-GR" sz="1400" dirty="0">
                <a:solidFill>
                  <a:schemeClr val="bg1"/>
                </a:solidFill>
                <a:latin typeface="Times New Roman" panose="02020603050405020304" pitchFamily="18" charset="0"/>
                <a:cs typeface="Times New Roman" panose="02020603050405020304" pitchFamily="18" charset="0"/>
              </a:rPr>
              <a:t>προ</a:t>
            </a:r>
            <a:r>
              <a:rPr lang="en-US" altLang="el-GR" sz="1400" dirty="0">
                <a:solidFill>
                  <a:schemeClr val="bg1"/>
                </a:solidFill>
                <a:latin typeface="Times New Roman" panose="02020603050405020304" pitchFamily="18" charset="0"/>
                <a:cs typeface="Times New Roman" panose="02020603050405020304" pitchFamily="18" charset="0"/>
              </a:rPr>
              <a:t>o</a:t>
            </a:r>
            <a:r>
              <a:rPr lang="el-GR" altLang="el-GR" sz="1400" dirty="0" err="1">
                <a:solidFill>
                  <a:schemeClr val="bg1"/>
                </a:solidFill>
                <a:latin typeface="Times New Roman" panose="02020603050405020304" pitchFamily="18" charset="0"/>
                <a:cs typeface="Times New Roman" panose="02020603050405020304" pitchFamily="18" charset="0"/>
              </a:rPr>
              <a:t>δευτικότερα</a:t>
            </a:r>
            <a:r>
              <a:rPr lang="el-GR" altLang="el-GR" sz="1400" dirty="0">
                <a:solidFill>
                  <a:schemeClr val="bg1"/>
                </a:solidFill>
                <a:latin typeface="Times New Roman" panose="02020603050405020304" pitchFamily="18" charset="0"/>
                <a:cs typeface="Times New Roman" panose="02020603050405020304" pitchFamily="18" charset="0"/>
              </a:rPr>
              <a:t> από αυτά προοιωνίζουν εξελίξεις στη γλυπτική που θα συναντήσουμε στην ελληνιστική περίοδο. Το ανατολικό αέτωμα έχει </a:t>
            </a:r>
            <a:r>
              <a:rPr lang="el-GR" altLang="el-GR" sz="1400" dirty="0" smtClean="0">
                <a:solidFill>
                  <a:schemeClr val="bg1"/>
                </a:solidFill>
                <a:latin typeface="Times New Roman" panose="02020603050405020304" pitchFamily="18" charset="0"/>
                <a:cs typeface="Times New Roman" panose="02020603050405020304" pitchFamily="18" charset="0"/>
              </a:rPr>
              <a:t>ως θέμα </a:t>
            </a:r>
            <a:r>
              <a:rPr lang="el-GR" altLang="el-GR" sz="1400" dirty="0">
                <a:solidFill>
                  <a:schemeClr val="bg1"/>
                </a:solidFill>
                <a:latin typeface="Times New Roman" panose="02020603050405020304" pitchFamily="18" charset="0"/>
                <a:cs typeface="Times New Roman" panose="02020603050405020304" pitchFamily="18" charset="0"/>
              </a:rPr>
              <a:t>τη θαυματουργή γέννηση της Αθηνάς παρουσία των Ολύμπιων θεών. Το κοσμοϊστορικό γεγονός </a:t>
            </a:r>
            <a:r>
              <a:rPr lang="el-GR" altLang="el-GR" sz="1400" dirty="0" err="1">
                <a:solidFill>
                  <a:schemeClr val="bg1"/>
                </a:solidFill>
                <a:latin typeface="Times New Roman" panose="02020603050405020304" pitchFamily="18" charset="0"/>
                <a:cs typeface="Times New Roman" panose="02020603050405020304" pitchFamily="18" charset="0"/>
              </a:rPr>
              <a:t>οριοθετείται</a:t>
            </a:r>
            <a:r>
              <a:rPr lang="el-GR" altLang="el-GR" sz="1400" dirty="0">
                <a:solidFill>
                  <a:schemeClr val="bg1"/>
                </a:solidFill>
                <a:latin typeface="Times New Roman" panose="02020603050405020304" pitchFamily="18" charset="0"/>
                <a:cs typeface="Times New Roman" panose="02020603050405020304" pitchFamily="18" charset="0"/>
              </a:rPr>
              <a:t> χρονικά από τα ουράνια σώματα</a:t>
            </a:r>
            <a:r>
              <a:rPr lang="en-US" altLang="el-GR" sz="1400" dirty="0">
                <a:solidFill>
                  <a:schemeClr val="bg1"/>
                </a:solidFill>
                <a:latin typeface="Times New Roman" panose="02020603050405020304" pitchFamily="18" charset="0"/>
                <a:cs typeface="Times New Roman" panose="02020603050405020304" pitchFamily="18" charset="0"/>
              </a:rPr>
              <a:t>,</a:t>
            </a:r>
            <a:r>
              <a:rPr lang="el-GR" altLang="el-GR" sz="1400" dirty="0">
                <a:solidFill>
                  <a:schemeClr val="bg1"/>
                </a:solidFill>
                <a:latin typeface="Times New Roman" panose="02020603050405020304" pitchFamily="18" charset="0"/>
                <a:cs typeface="Times New Roman" panose="02020603050405020304" pitchFamily="18" charset="0"/>
              </a:rPr>
              <a:t> ΄</a:t>
            </a:r>
            <a:r>
              <a:rPr lang="el-GR" altLang="el-GR" sz="1400" dirty="0" err="1">
                <a:solidFill>
                  <a:schemeClr val="bg1"/>
                </a:solidFill>
                <a:latin typeface="Times New Roman" panose="02020603050405020304" pitchFamily="18" charset="0"/>
                <a:cs typeface="Times New Roman" panose="02020603050405020304" pitchFamily="18" charset="0"/>
              </a:rPr>
              <a:t>Ηλιο</a:t>
            </a:r>
            <a:r>
              <a:rPr lang="el-GR" altLang="el-GR" sz="1400" dirty="0">
                <a:solidFill>
                  <a:schemeClr val="bg1"/>
                </a:solidFill>
                <a:latin typeface="Times New Roman" panose="02020603050405020304" pitchFamily="18" charset="0"/>
                <a:cs typeface="Times New Roman" panose="02020603050405020304" pitchFamily="18" charset="0"/>
              </a:rPr>
              <a:t> και Σελήνη. Στο κέντρο τα αγάλματα που είναι σήμερα ως επί το </a:t>
            </a:r>
            <a:r>
              <a:rPr lang="el-GR" altLang="el-GR" sz="1400" dirty="0" err="1">
                <a:solidFill>
                  <a:schemeClr val="bg1"/>
                </a:solidFill>
                <a:latin typeface="Times New Roman" panose="02020603050405020304" pitchFamily="18" charset="0"/>
                <a:cs typeface="Times New Roman" panose="02020603050405020304" pitchFamily="18" charset="0"/>
              </a:rPr>
              <a:t>πλείστον</a:t>
            </a:r>
            <a:r>
              <a:rPr lang="el-GR" altLang="el-GR" sz="1400" dirty="0">
                <a:solidFill>
                  <a:schemeClr val="bg1"/>
                </a:solidFill>
                <a:latin typeface="Times New Roman" panose="02020603050405020304" pitchFamily="18" charset="0"/>
                <a:cs typeface="Times New Roman" panose="02020603050405020304" pitchFamily="18" charset="0"/>
              </a:rPr>
              <a:t> χαμένα, απεικόνιζαν τον Δία αμέσως μετά</a:t>
            </a:r>
            <a:r>
              <a:rPr lang="en-US" altLang="el-GR" sz="1400" dirty="0">
                <a:solidFill>
                  <a:schemeClr val="bg1"/>
                </a:solidFill>
                <a:latin typeface="Times New Roman" panose="02020603050405020304" pitchFamily="18" charset="0"/>
                <a:cs typeface="Times New Roman" panose="02020603050405020304" pitchFamily="18" charset="0"/>
              </a:rPr>
              <a:t> </a:t>
            </a:r>
            <a:r>
              <a:rPr lang="el-GR" altLang="el-GR" sz="1400" dirty="0">
                <a:solidFill>
                  <a:schemeClr val="bg1"/>
                </a:solidFill>
                <a:latin typeface="Times New Roman" panose="02020603050405020304" pitchFamily="18" charset="0"/>
                <a:cs typeface="Times New Roman" panose="02020603050405020304" pitchFamily="18" charset="0"/>
              </a:rPr>
              <a:t>από τη γέννηση ιστάμενο και την Αθηνά επίσης ιστάμενη και πάνοπλη και κοντά σε αυτούς την </a:t>
            </a:r>
            <a:r>
              <a:rPr lang="el-GR" altLang="el-GR" sz="1400" dirty="0" err="1">
                <a:solidFill>
                  <a:schemeClr val="bg1"/>
                </a:solidFill>
                <a:latin typeface="Times New Roman" panose="02020603050405020304" pitchFamily="18" charset="0"/>
                <a:cs typeface="Times New Roman" panose="02020603050405020304" pitchFamily="18" charset="0"/>
              </a:rPr>
              <a:t>΄Ηρα</a:t>
            </a:r>
            <a:r>
              <a:rPr lang="el-GR" altLang="el-GR" sz="1400" dirty="0">
                <a:solidFill>
                  <a:schemeClr val="bg1"/>
                </a:solidFill>
                <a:latin typeface="Times New Roman" panose="02020603050405020304" pitchFamily="18" charset="0"/>
                <a:cs typeface="Times New Roman" panose="02020603050405020304" pitchFamily="18" charset="0"/>
              </a:rPr>
              <a:t> και τον Ήφαιστο που κρατούσε ακόμη τον </a:t>
            </a:r>
            <a:r>
              <a:rPr lang="el-GR" altLang="el-GR" sz="1400" dirty="0" err="1">
                <a:solidFill>
                  <a:schemeClr val="bg1"/>
                </a:solidFill>
                <a:latin typeface="Times New Roman" panose="02020603050405020304" pitchFamily="18" charset="0"/>
                <a:cs typeface="Times New Roman" panose="02020603050405020304" pitchFamily="18" charset="0"/>
              </a:rPr>
              <a:t>πέλεκυ</a:t>
            </a:r>
            <a:r>
              <a:rPr lang="el-GR" altLang="el-GR" sz="1400" dirty="0">
                <a:solidFill>
                  <a:schemeClr val="bg1"/>
                </a:solidFill>
                <a:latin typeface="Times New Roman" panose="02020603050405020304" pitchFamily="18" charset="0"/>
                <a:cs typeface="Times New Roman" panose="02020603050405020304" pitchFamily="18" charset="0"/>
              </a:rPr>
              <a:t> με τον οποίο άνοιξε την κεφαλή του Διός για να γεννηθεί η Αθηνά.  </a:t>
            </a:r>
            <a:r>
              <a:rPr lang="el-GR" altLang="el-GR" sz="1400" dirty="0" smtClean="0">
                <a:solidFill>
                  <a:schemeClr val="bg1"/>
                </a:solidFill>
                <a:latin typeface="Times New Roman" panose="02020603050405020304" pitchFamily="18" charset="0"/>
                <a:cs typeface="Times New Roman" panose="02020603050405020304" pitchFamily="18" charset="0"/>
              </a:rPr>
              <a:t>Το </a:t>
            </a:r>
            <a:r>
              <a:rPr lang="el-GR" altLang="el-GR" sz="1400" dirty="0">
                <a:solidFill>
                  <a:schemeClr val="bg1"/>
                </a:solidFill>
                <a:latin typeface="Times New Roman" panose="02020603050405020304" pitchFamily="18" charset="0"/>
                <a:cs typeface="Times New Roman" panose="02020603050405020304" pitchFamily="18" charset="0"/>
              </a:rPr>
              <a:t>δυτικό αέτωμα παρίστανε την έριδα της Αθηνάς και του Ποσειδώνος για την κυριαρχία της Αττικής, με κριτές τις βασιλικές οικογένειες των Αθηνών (Κέκροπος και Ερεχθέως). Το αποτέλεσμα της κρίσης τους δεν έγινε δεκτό από τον </a:t>
            </a:r>
            <a:r>
              <a:rPr lang="el-GR" altLang="el-GR" sz="1400" dirty="0" err="1">
                <a:solidFill>
                  <a:schemeClr val="bg1"/>
                </a:solidFill>
                <a:latin typeface="Times New Roman" panose="02020603050405020304" pitchFamily="18" charset="0"/>
                <a:cs typeface="Times New Roman" panose="02020603050405020304" pitchFamily="18" charset="0"/>
              </a:rPr>
              <a:t>Ποσειδώνα</a:t>
            </a:r>
            <a:r>
              <a:rPr lang="el-GR" altLang="el-GR" sz="1400" dirty="0">
                <a:solidFill>
                  <a:schemeClr val="bg1"/>
                </a:solidFill>
                <a:latin typeface="Times New Roman" panose="02020603050405020304" pitchFamily="18" charset="0"/>
                <a:cs typeface="Times New Roman" panose="02020603050405020304" pitchFamily="18" charset="0"/>
              </a:rPr>
              <a:t> που πλημμύρισε τη χώρα. Απεικονίζεται η στιγμή κατά την οποία έπεφτε ανάμεσα στους δύο </a:t>
            </a:r>
            <a:r>
              <a:rPr lang="el-GR" altLang="el-GR" sz="1400" dirty="0" err="1">
                <a:solidFill>
                  <a:schemeClr val="bg1"/>
                </a:solidFill>
                <a:latin typeface="Times New Roman" panose="02020603050405020304" pitchFamily="18" charset="0"/>
                <a:cs typeface="Times New Roman" panose="02020603050405020304" pitchFamily="18" charset="0"/>
              </a:rPr>
              <a:t>φιλονικούντες</a:t>
            </a:r>
            <a:r>
              <a:rPr lang="el-GR" altLang="el-GR" sz="1400" dirty="0">
                <a:solidFill>
                  <a:schemeClr val="bg1"/>
                </a:solidFill>
                <a:latin typeface="Times New Roman" panose="02020603050405020304" pitchFamily="18" charset="0"/>
                <a:cs typeface="Times New Roman" panose="02020603050405020304" pitchFamily="18" charset="0"/>
              </a:rPr>
              <a:t> θεούς ο κεραυνός του Διός για να επιβάλλει την κυριαρχία της Αθηνάς σύμφωνα με την ετυμηγορία των θνητών. Παράλληλα σπεύδουν από τον Όλυμπο ο </a:t>
            </a:r>
            <a:r>
              <a:rPr lang="el-GR" altLang="el-GR" sz="1400" dirty="0" err="1">
                <a:solidFill>
                  <a:schemeClr val="bg1"/>
                </a:solidFill>
                <a:latin typeface="Times New Roman" panose="02020603050405020304" pitchFamily="18" charset="0"/>
                <a:cs typeface="Times New Roman" panose="02020603050405020304" pitchFamily="18" charset="0"/>
              </a:rPr>
              <a:t>Έρμής</a:t>
            </a:r>
            <a:r>
              <a:rPr lang="el-GR" altLang="el-GR" sz="1400" dirty="0">
                <a:solidFill>
                  <a:schemeClr val="bg1"/>
                </a:solidFill>
                <a:latin typeface="Times New Roman" panose="02020603050405020304" pitchFamily="18" charset="0"/>
                <a:cs typeface="Times New Roman" panose="02020603050405020304" pitchFamily="18" charset="0"/>
              </a:rPr>
              <a:t> και η Ίριδα για να μεταφέρουν </a:t>
            </a:r>
            <a:r>
              <a:rPr lang="el-GR" altLang="el-GR" sz="1400" dirty="0" smtClean="0">
                <a:solidFill>
                  <a:schemeClr val="bg1"/>
                </a:solidFill>
                <a:latin typeface="Times New Roman" panose="02020603050405020304" pitchFamily="18" charset="0"/>
                <a:cs typeface="Times New Roman" panose="02020603050405020304" pitchFamily="18" charset="0"/>
              </a:rPr>
              <a:t>και </a:t>
            </a:r>
            <a:r>
              <a:rPr lang="el-GR" altLang="el-GR" sz="1400" dirty="0">
                <a:solidFill>
                  <a:schemeClr val="bg1"/>
                </a:solidFill>
                <a:latin typeface="Times New Roman" panose="02020603050405020304" pitchFamily="18" charset="0"/>
                <a:cs typeface="Times New Roman" panose="02020603050405020304" pitchFamily="18" charset="0"/>
              </a:rPr>
              <a:t>αυτοί την τελική κρίση του Διός. Στις γωνίες του δυτικού αετώματος υπάρχουν τοπιογραφικά στοιχεία, προσωποποιήσεις των ποταμών της Αθήνας</a:t>
            </a:r>
            <a:r>
              <a:rPr lang="en-US" altLang="el-GR" sz="1400" dirty="0">
                <a:solidFill>
                  <a:schemeClr val="bg1"/>
                </a:solidFill>
                <a:latin typeface="Times New Roman" panose="02020603050405020304" pitchFamily="18" charset="0"/>
                <a:cs typeface="Times New Roman" panose="02020603050405020304" pitchFamily="18" charset="0"/>
              </a:rPr>
              <a:t> (</a:t>
            </a:r>
            <a:r>
              <a:rPr lang="el-GR" altLang="el-GR" sz="1400" dirty="0" err="1">
                <a:solidFill>
                  <a:schemeClr val="bg1"/>
                </a:solidFill>
                <a:latin typeface="Times New Roman" panose="02020603050405020304" pitchFamily="18" charset="0"/>
                <a:cs typeface="Times New Roman" panose="02020603050405020304" pitchFamily="18" charset="0"/>
              </a:rPr>
              <a:t>Ιλισσός</a:t>
            </a:r>
            <a:r>
              <a:rPr lang="el-GR" altLang="el-GR" sz="1400" dirty="0">
                <a:solidFill>
                  <a:schemeClr val="bg1"/>
                </a:solidFill>
                <a:latin typeface="Times New Roman" panose="02020603050405020304" pitchFamily="18" charset="0"/>
                <a:cs typeface="Times New Roman" panose="02020603050405020304" pitchFamily="18" charset="0"/>
              </a:rPr>
              <a:t>, ή ίσως Ηριδανός) και της πηγής Καλλιρρόης Τα γλυπτά των δύο αετωμάτων είναι δουλεμένα πλήρως και στην πίσω όψη.    </a:t>
            </a:r>
          </a:p>
        </p:txBody>
      </p:sp>
    </p:spTree>
    <p:extLst>
      <p:ext uri="{BB962C8B-B14F-4D97-AF65-F5344CB8AC3E}">
        <p14:creationId xmlns:p14="http://schemas.microsoft.com/office/powerpoint/2010/main" val="28463620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 TextBox"/>
          <p:cNvSpPr txBox="1">
            <a:spLocks noChangeArrowheads="1"/>
          </p:cNvSpPr>
          <p:nvPr/>
        </p:nvSpPr>
        <p:spPr bwMode="auto">
          <a:xfrm>
            <a:off x="1547664" y="2420888"/>
            <a:ext cx="633670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1400" b="1" dirty="0" smtClean="0">
                <a:solidFill>
                  <a:schemeClr val="bg1"/>
                </a:solidFill>
                <a:latin typeface="Times New Roman" panose="02020603050405020304" pitchFamily="18" charset="0"/>
                <a:ea typeface="Segoe UI Symbol" panose="020B0502040204020203" pitchFamily="34" charset="0"/>
                <a:cs typeface="Times New Roman" panose="02020603050405020304" pitchFamily="18" charset="0"/>
              </a:rPr>
              <a:t>Βιβλιογραφία-Πηγές Εικόνων</a:t>
            </a:r>
            <a:endParaRPr lang="el-GR" altLang="el-GR" sz="1400" b="1" dirty="0">
              <a:solidFill>
                <a:schemeClr val="bg1"/>
              </a:solidFill>
              <a:latin typeface="Times New Roman" panose="02020603050405020304" pitchFamily="18" charset="0"/>
              <a:ea typeface="Segoe UI Symbol" panose="020B0502040204020203" pitchFamily="34" charset="0"/>
              <a:cs typeface="Times New Roman" panose="02020603050405020304" pitchFamily="18" charset="0"/>
            </a:endParaRPr>
          </a:p>
          <a:p>
            <a:pPr eaLnBrk="1" hangingPunct="1">
              <a:spcBef>
                <a:spcPct val="0"/>
              </a:spcBef>
              <a:buFontTx/>
              <a:buNone/>
            </a:pPr>
            <a:r>
              <a:rPr lang="el-GR" altLang="el-GR" sz="1400" dirty="0">
                <a:solidFill>
                  <a:schemeClr val="bg1"/>
                </a:solidFill>
                <a:latin typeface="Times New Roman" panose="02020603050405020304" pitchFamily="18" charset="0"/>
                <a:ea typeface="Segoe UI Symbol" panose="020B0502040204020203" pitchFamily="34" charset="0"/>
                <a:cs typeface="Times New Roman" panose="02020603050405020304" pitchFamily="18" charset="0"/>
              </a:rPr>
              <a:t>Ο.  </a:t>
            </a:r>
            <a:r>
              <a:rPr lang="en-US" altLang="el-GR" sz="1400" dirty="0" err="1">
                <a:solidFill>
                  <a:schemeClr val="bg1"/>
                </a:solidFill>
                <a:latin typeface="Times New Roman" panose="02020603050405020304" pitchFamily="18" charset="0"/>
                <a:ea typeface="Segoe UI Symbol" panose="020B0502040204020203" pitchFamily="34" charset="0"/>
                <a:cs typeface="Times New Roman" panose="02020603050405020304" pitchFamily="18" charset="0"/>
              </a:rPr>
              <a:t>Palagia</a:t>
            </a:r>
            <a:r>
              <a:rPr lang="en-US" altLang="el-GR" sz="1400" dirty="0">
                <a:solidFill>
                  <a:schemeClr val="bg1"/>
                </a:solidFill>
                <a:latin typeface="Times New Roman" panose="02020603050405020304" pitchFamily="18" charset="0"/>
                <a:ea typeface="Segoe UI Symbol" panose="020B0502040204020203" pitchFamily="34" charset="0"/>
                <a:cs typeface="Times New Roman" panose="02020603050405020304" pitchFamily="18" charset="0"/>
              </a:rPr>
              <a:t>, </a:t>
            </a:r>
            <a:r>
              <a:rPr lang="en-US" altLang="el-GR" sz="1400" i="1" dirty="0">
                <a:solidFill>
                  <a:schemeClr val="bg1"/>
                </a:solidFill>
                <a:latin typeface="Times New Roman" panose="02020603050405020304" pitchFamily="18" charset="0"/>
                <a:ea typeface="Segoe UI Symbol" panose="020B0502040204020203" pitchFamily="34" charset="0"/>
                <a:cs typeface="Times New Roman" panose="02020603050405020304" pitchFamily="18" charset="0"/>
              </a:rPr>
              <a:t>The Pediments of the Parthenon</a:t>
            </a:r>
            <a:r>
              <a:rPr lang="en-US" altLang="el-GR" sz="1400" dirty="0">
                <a:solidFill>
                  <a:schemeClr val="bg1"/>
                </a:solidFill>
                <a:latin typeface="Times New Roman" panose="02020603050405020304" pitchFamily="18" charset="0"/>
                <a:ea typeface="Segoe UI Symbol" panose="020B0502040204020203" pitchFamily="34" charset="0"/>
                <a:cs typeface="Times New Roman" panose="02020603050405020304" pitchFamily="18" charset="0"/>
              </a:rPr>
              <a:t>, </a:t>
            </a:r>
            <a:r>
              <a:rPr lang="en-US" altLang="el-GR" sz="1400">
                <a:solidFill>
                  <a:schemeClr val="bg1"/>
                </a:solidFill>
                <a:latin typeface="Times New Roman" panose="02020603050405020304" pitchFamily="18" charset="0"/>
                <a:ea typeface="Segoe UI Symbol" panose="020B0502040204020203" pitchFamily="34" charset="0"/>
                <a:cs typeface="Times New Roman" panose="02020603050405020304" pitchFamily="18" charset="0"/>
              </a:rPr>
              <a:t>Leiden </a:t>
            </a:r>
            <a:r>
              <a:rPr lang="en-US" altLang="el-GR" sz="1400" smtClean="0">
                <a:solidFill>
                  <a:schemeClr val="bg1"/>
                </a:solidFill>
                <a:latin typeface="Times New Roman" panose="02020603050405020304" pitchFamily="18" charset="0"/>
                <a:ea typeface="Segoe UI Symbol" panose="020B0502040204020203" pitchFamily="34" charset="0"/>
                <a:cs typeface="Times New Roman" panose="02020603050405020304" pitchFamily="18" charset="0"/>
              </a:rPr>
              <a:t>1993</a:t>
            </a:r>
            <a:r>
              <a:rPr lang="el-GR" altLang="el-GR" sz="1400" smtClean="0">
                <a:solidFill>
                  <a:schemeClr val="bg1"/>
                </a:solidFill>
                <a:latin typeface="Times New Roman" panose="02020603050405020304" pitchFamily="18" charset="0"/>
                <a:ea typeface="Segoe UI Symbol" panose="020B0502040204020203" pitchFamily="34" charset="0"/>
                <a:cs typeface="Times New Roman" panose="02020603050405020304" pitchFamily="18" charset="0"/>
              </a:rPr>
              <a:t>.</a:t>
            </a:r>
            <a:endParaRPr lang="el-GR" altLang="el-GR" sz="1400" dirty="0">
              <a:solidFill>
                <a:schemeClr val="bg1"/>
              </a:solidFill>
              <a:latin typeface="Times New Roman" panose="02020603050405020304" pitchFamily="18" charset="0"/>
              <a:ea typeface="Segoe UI Symbol" panose="020B0502040204020203" pitchFamily="34" charset="0"/>
              <a:cs typeface="Times New Roman" panose="02020603050405020304" pitchFamily="18" charset="0"/>
            </a:endParaRPr>
          </a:p>
          <a:p>
            <a:pPr eaLnBrk="1" hangingPunct="1">
              <a:spcBef>
                <a:spcPct val="0"/>
              </a:spcBef>
              <a:buFontTx/>
              <a:buNone/>
            </a:pPr>
            <a:r>
              <a:rPr lang="el-GR" altLang="el-GR" sz="1400" dirty="0">
                <a:solidFill>
                  <a:schemeClr val="bg1"/>
                </a:solidFill>
                <a:latin typeface="Times New Roman" panose="02020603050405020304" pitchFamily="18" charset="0"/>
                <a:ea typeface="Segoe UI Symbol" panose="020B0502040204020203" pitchFamily="34" charset="0"/>
                <a:cs typeface="Times New Roman" panose="02020603050405020304" pitchFamily="18" charset="0"/>
              </a:rPr>
              <a:t>Ο.  </a:t>
            </a:r>
            <a:r>
              <a:rPr lang="en-US" altLang="el-GR" sz="1400" dirty="0" err="1">
                <a:solidFill>
                  <a:schemeClr val="bg1"/>
                </a:solidFill>
                <a:latin typeface="Times New Roman" panose="02020603050405020304" pitchFamily="18" charset="0"/>
                <a:ea typeface="Segoe UI Symbol" panose="020B0502040204020203" pitchFamily="34" charset="0"/>
                <a:cs typeface="Times New Roman" panose="02020603050405020304" pitchFamily="18" charset="0"/>
              </a:rPr>
              <a:t>Palagia</a:t>
            </a:r>
            <a:r>
              <a:rPr lang="en-US" altLang="el-GR" sz="1400" dirty="0">
                <a:solidFill>
                  <a:schemeClr val="bg1"/>
                </a:solidFill>
                <a:latin typeface="Times New Roman" panose="02020603050405020304" pitchFamily="18" charset="0"/>
                <a:ea typeface="Segoe UI Symbol" panose="020B0502040204020203" pitchFamily="34" charset="0"/>
                <a:cs typeface="Times New Roman" panose="02020603050405020304" pitchFamily="18" charset="0"/>
              </a:rPr>
              <a:t>, Fire from </a:t>
            </a:r>
            <a:r>
              <a:rPr lang="en-US" altLang="el-GR" sz="1400" dirty="0" smtClean="0">
                <a:solidFill>
                  <a:schemeClr val="bg1"/>
                </a:solidFill>
                <a:latin typeface="Times New Roman" panose="02020603050405020304" pitchFamily="18" charset="0"/>
                <a:ea typeface="Segoe UI Symbol" panose="020B0502040204020203" pitchFamily="34" charset="0"/>
                <a:cs typeface="Times New Roman" panose="02020603050405020304" pitchFamily="18" charset="0"/>
              </a:rPr>
              <a:t>Heaven</a:t>
            </a:r>
            <a:r>
              <a:rPr lang="en-US" altLang="el-GR" sz="1400" dirty="0">
                <a:solidFill>
                  <a:schemeClr val="bg1"/>
                </a:solidFill>
                <a:latin typeface="Times New Roman" panose="02020603050405020304" pitchFamily="18" charset="0"/>
                <a:ea typeface="Segoe UI Symbol" panose="020B0502040204020203" pitchFamily="34" charset="0"/>
                <a:cs typeface="Times New Roman" panose="02020603050405020304" pitchFamily="18" charset="0"/>
              </a:rPr>
              <a:t>: Pediments and </a:t>
            </a:r>
            <a:r>
              <a:rPr lang="en-US" altLang="el-GR" sz="1400" dirty="0" err="1">
                <a:solidFill>
                  <a:schemeClr val="bg1"/>
                </a:solidFill>
                <a:latin typeface="Times New Roman" panose="02020603050405020304" pitchFamily="18" charset="0"/>
                <a:ea typeface="Segoe UI Symbol" panose="020B0502040204020203" pitchFamily="34" charset="0"/>
                <a:cs typeface="Times New Roman" panose="02020603050405020304" pitchFamily="18" charset="0"/>
              </a:rPr>
              <a:t>Akroteria</a:t>
            </a:r>
            <a:r>
              <a:rPr lang="en-US" altLang="el-GR" sz="1400" dirty="0">
                <a:solidFill>
                  <a:schemeClr val="bg1"/>
                </a:solidFill>
                <a:latin typeface="Times New Roman" panose="02020603050405020304" pitchFamily="18" charset="0"/>
                <a:ea typeface="Segoe UI Symbol" panose="020B0502040204020203" pitchFamily="34" charset="0"/>
                <a:cs typeface="Times New Roman" panose="02020603050405020304" pitchFamily="18" charset="0"/>
              </a:rPr>
              <a:t> of the Parthenon, </a:t>
            </a:r>
            <a:r>
              <a:rPr lang="el-GR" altLang="el-GR" sz="1400" dirty="0">
                <a:solidFill>
                  <a:schemeClr val="bg1"/>
                </a:solidFill>
                <a:latin typeface="Times New Roman" panose="02020603050405020304" pitchFamily="18" charset="0"/>
                <a:ea typeface="Segoe UI Symbol" panose="020B0502040204020203" pitchFamily="34" charset="0"/>
                <a:cs typeface="Times New Roman" panose="02020603050405020304" pitchFamily="18" charset="0"/>
              </a:rPr>
              <a:t>στο </a:t>
            </a:r>
            <a:r>
              <a:rPr lang="en-US" altLang="el-GR" sz="1400" dirty="0">
                <a:solidFill>
                  <a:schemeClr val="bg1"/>
                </a:solidFill>
                <a:latin typeface="Times New Roman" panose="02020603050405020304" pitchFamily="18" charset="0"/>
                <a:ea typeface="Segoe UI Symbol" panose="020B0502040204020203" pitchFamily="34" charset="0"/>
                <a:cs typeface="Times New Roman" panose="02020603050405020304" pitchFamily="18" charset="0"/>
              </a:rPr>
              <a:t>J. </a:t>
            </a:r>
            <a:r>
              <a:rPr lang="en-US" altLang="el-GR" sz="1400" dirty="0" err="1" smtClean="0">
                <a:solidFill>
                  <a:schemeClr val="bg1"/>
                </a:solidFill>
                <a:latin typeface="Times New Roman" panose="02020603050405020304" pitchFamily="18" charset="0"/>
                <a:ea typeface="Segoe UI Symbol" panose="020B0502040204020203" pitchFamily="34" charset="0"/>
                <a:cs typeface="Times New Roman" panose="02020603050405020304" pitchFamily="18" charset="0"/>
              </a:rPr>
              <a:t>Neils</a:t>
            </a:r>
            <a:r>
              <a:rPr lang="en-US" altLang="el-GR" sz="1400" dirty="0" smtClean="0">
                <a:solidFill>
                  <a:schemeClr val="bg1"/>
                </a:solidFill>
                <a:latin typeface="Times New Roman" panose="02020603050405020304" pitchFamily="18" charset="0"/>
                <a:ea typeface="Segoe UI Symbol" panose="020B0502040204020203" pitchFamily="34" charset="0"/>
                <a:cs typeface="Times New Roman" panose="02020603050405020304" pitchFamily="18" charset="0"/>
              </a:rPr>
              <a:t> </a:t>
            </a:r>
            <a:r>
              <a:rPr lang="el-GR" altLang="el-GR" sz="1400" dirty="0" err="1">
                <a:solidFill>
                  <a:schemeClr val="bg1"/>
                </a:solidFill>
                <a:latin typeface="Times New Roman" panose="02020603050405020304" pitchFamily="18" charset="0"/>
                <a:ea typeface="Segoe UI Symbol" panose="020B0502040204020203" pitchFamily="34" charset="0"/>
                <a:cs typeface="Times New Roman" panose="02020603050405020304" pitchFamily="18" charset="0"/>
              </a:rPr>
              <a:t>επιμ</a:t>
            </a:r>
            <a:r>
              <a:rPr lang="el-GR" altLang="el-GR" sz="1400" i="1" dirty="0" smtClean="0">
                <a:solidFill>
                  <a:schemeClr val="bg1"/>
                </a:solidFill>
                <a:latin typeface="Times New Roman" panose="02020603050405020304" pitchFamily="18" charset="0"/>
                <a:ea typeface="Segoe UI Symbol" panose="020B0502040204020203" pitchFamily="34" charset="0"/>
                <a:cs typeface="Times New Roman" panose="02020603050405020304" pitchFamily="18" charset="0"/>
              </a:rPr>
              <a:t>. </a:t>
            </a:r>
            <a:r>
              <a:rPr lang="el-GR" altLang="el-GR" sz="1400" i="1" dirty="0">
                <a:solidFill>
                  <a:schemeClr val="bg1"/>
                </a:solidFill>
                <a:latin typeface="Times New Roman" panose="02020603050405020304" pitchFamily="18" charset="0"/>
                <a:ea typeface="Segoe UI Symbol" panose="020B0502040204020203" pitchFamily="34" charset="0"/>
                <a:cs typeface="Times New Roman" panose="02020603050405020304" pitchFamily="18" charset="0"/>
              </a:rPr>
              <a:t>Τ</a:t>
            </a:r>
            <a:r>
              <a:rPr lang="en-US" altLang="el-GR" sz="1400" i="1" dirty="0">
                <a:solidFill>
                  <a:schemeClr val="bg1"/>
                </a:solidFill>
                <a:latin typeface="Times New Roman" panose="02020603050405020304" pitchFamily="18" charset="0"/>
                <a:ea typeface="Segoe UI Symbol" panose="020B0502040204020203" pitchFamily="34" charset="0"/>
                <a:cs typeface="Times New Roman" panose="02020603050405020304" pitchFamily="18" charset="0"/>
              </a:rPr>
              <a:t>he Parthenon. From Antiquity to the Present,</a:t>
            </a:r>
            <a:r>
              <a:rPr lang="en-US" altLang="el-GR" sz="1400" dirty="0">
                <a:solidFill>
                  <a:schemeClr val="bg1"/>
                </a:solidFill>
                <a:latin typeface="Times New Roman" panose="02020603050405020304" pitchFamily="18" charset="0"/>
                <a:ea typeface="Segoe UI Symbol" panose="020B0502040204020203" pitchFamily="34" charset="0"/>
                <a:cs typeface="Times New Roman" panose="02020603050405020304" pitchFamily="18" charset="0"/>
              </a:rPr>
              <a:t> Cambridge 2005, 225-259</a:t>
            </a:r>
            <a:r>
              <a:rPr lang="en-US" altLang="el-GR" sz="1400" dirty="0" smtClean="0">
                <a:solidFill>
                  <a:schemeClr val="bg1"/>
                </a:solidFill>
                <a:latin typeface="Times New Roman" panose="02020603050405020304" pitchFamily="18" charset="0"/>
                <a:ea typeface="Segoe UI Symbol" panose="020B0502040204020203" pitchFamily="34" charset="0"/>
                <a:cs typeface="Times New Roman" panose="02020603050405020304" pitchFamily="18" charset="0"/>
              </a:rPr>
              <a:t>.</a:t>
            </a:r>
            <a:endParaRPr lang="en-US" altLang="el-GR" sz="1400" dirty="0">
              <a:solidFill>
                <a:schemeClr val="bg1"/>
              </a:solidFill>
              <a:latin typeface="Times New Roman" panose="02020603050405020304" pitchFamily="18" charset="0"/>
              <a:ea typeface="Segoe UI Symbol" panose="020B0502040204020203" pitchFamily="34" charset="0"/>
              <a:cs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135063" y="404813"/>
            <a:ext cx="6781800" cy="808037"/>
          </a:xfrm>
        </p:spPr>
        <p:txBody>
          <a:bodyPr/>
          <a:lstStyle/>
          <a:p>
            <a:r>
              <a:rPr lang="el-GR" sz="1600" dirty="0" smtClean="0">
                <a:solidFill>
                  <a:schemeClr val="bg1"/>
                </a:solidFill>
                <a:latin typeface="Times New Roman" panose="02020603050405020304" pitchFamily="18" charset="0"/>
                <a:cs typeface="Times New Roman" panose="02020603050405020304" pitchFamily="18" charset="0"/>
              </a:rPr>
              <a:t>Χρηματοδότηση</a:t>
            </a:r>
            <a:endParaRPr lang="en-US" sz="1600" dirty="0" smtClean="0">
              <a:solidFill>
                <a:schemeClr val="bg1"/>
              </a:solidFill>
              <a:latin typeface="Times New Roman" panose="02020603050405020304" pitchFamily="18" charset="0"/>
              <a:cs typeface="Times New Roman" panose="02020603050405020304" pitchFamily="18" charset="0"/>
            </a:endParaRPr>
          </a:p>
        </p:txBody>
      </p:sp>
      <p:sp>
        <p:nvSpPr>
          <p:cNvPr id="17411" name="Content Placeholder 2"/>
          <p:cNvSpPr>
            <a:spLocks noGrp="1"/>
          </p:cNvSpPr>
          <p:nvPr>
            <p:ph idx="1"/>
          </p:nvPr>
        </p:nvSpPr>
        <p:spPr>
          <a:xfrm>
            <a:off x="467544" y="2132856"/>
            <a:ext cx="8115300" cy="1583506"/>
          </a:xfrm>
        </p:spPr>
        <p:txBody>
          <a:bodyPr/>
          <a:lstStyle/>
          <a:p>
            <a:r>
              <a:rPr lang="el-GR" sz="1400" dirty="0" smtClean="0">
                <a:solidFill>
                  <a:schemeClr val="bg1"/>
                </a:solidFill>
                <a:latin typeface="Times New Roman" panose="02020603050405020304" pitchFamily="18" charset="0"/>
                <a:cs typeface="Times New Roman" panose="02020603050405020304" pitchFamily="18" charset="0"/>
              </a:rPr>
              <a:t>Το παρόν εκπαιδευτικό υλικό έχει αναπτυχθεί </a:t>
            </a:r>
            <a:r>
              <a:rPr lang="el-GR" sz="1400" dirty="0" err="1" smtClean="0">
                <a:solidFill>
                  <a:schemeClr val="bg1"/>
                </a:solidFill>
                <a:latin typeface="Times New Roman" panose="02020603050405020304" pitchFamily="18" charset="0"/>
                <a:cs typeface="Times New Roman" panose="02020603050405020304" pitchFamily="18" charset="0"/>
              </a:rPr>
              <a:t>στ</a:t>
            </a:r>
            <a:r>
              <a:rPr lang="en-US" sz="1400" dirty="0" smtClean="0">
                <a:solidFill>
                  <a:schemeClr val="bg1"/>
                </a:solidFill>
                <a:latin typeface="Times New Roman" panose="02020603050405020304" pitchFamily="18" charset="0"/>
                <a:cs typeface="Times New Roman" panose="02020603050405020304" pitchFamily="18" charset="0"/>
              </a:rPr>
              <a:t>o</a:t>
            </a:r>
            <a:r>
              <a:rPr lang="el-GR" sz="1400" dirty="0" smtClean="0">
                <a:solidFill>
                  <a:schemeClr val="bg1"/>
                </a:solidFill>
                <a:latin typeface="Times New Roman" panose="02020603050405020304" pitchFamily="18" charset="0"/>
                <a:cs typeface="Times New Roman" panose="02020603050405020304" pitchFamily="18" charset="0"/>
              </a:rPr>
              <a:t> </a:t>
            </a:r>
            <a:r>
              <a:rPr lang="el-GR" sz="1400" dirty="0" err="1" smtClean="0">
                <a:solidFill>
                  <a:schemeClr val="bg1"/>
                </a:solidFill>
                <a:latin typeface="Times New Roman" panose="02020603050405020304" pitchFamily="18" charset="0"/>
                <a:cs typeface="Times New Roman" panose="02020603050405020304" pitchFamily="18" charset="0"/>
              </a:rPr>
              <a:t>πλαίσι</a:t>
            </a:r>
            <a:r>
              <a:rPr lang="en-US" sz="1400" dirty="0" smtClean="0">
                <a:solidFill>
                  <a:schemeClr val="bg1"/>
                </a:solidFill>
                <a:latin typeface="Times New Roman" panose="02020603050405020304" pitchFamily="18" charset="0"/>
                <a:cs typeface="Times New Roman" panose="02020603050405020304" pitchFamily="18" charset="0"/>
              </a:rPr>
              <a:t>o</a:t>
            </a:r>
            <a:r>
              <a:rPr lang="el-GR" sz="1400" dirty="0" smtClean="0">
                <a:solidFill>
                  <a:schemeClr val="bg1"/>
                </a:solidFill>
                <a:latin typeface="Times New Roman" panose="02020603050405020304" pitchFamily="18" charset="0"/>
                <a:cs typeface="Times New Roman" panose="02020603050405020304" pitchFamily="18" charset="0"/>
              </a:rPr>
              <a:t> του εκπαιδευτικού έργου του διδάσκοντα.</a:t>
            </a:r>
            <a:endParaRPr lang="en-US" sz="1400" dirty="0" smtClean="0">
              <a:solidFill>
                <a:schemeClr val="bg1"/>
              </a:solidFill>
              <a:latin typeface="Times New Roman" panose="02020603050405020304" pitchFamily="18" charset="0"/>
              <a:cs typeface="Times New Roman" panose="02020603050405020304" pitchFamily="18" charset="0"/>
            </a:endParaRPr>
          </a:p>
          <a:p>
            <a:r>
              <a:rPr lang="el-GR" sz="1400" dirty="0" smtClean="0">
                <a:solidFill>
                  <a:schemeClr val="bg1"/>
                </a:solidFill>
                <a:latin typeface="Times New Roman" panose="02020603050405020304" pitchFamily="18" charset="0"/>
                <a:cs typeface="Times New Roman" panose="02020603050405020304" pitchFamily="18" charset="0"/>
              </a:rPr>
              <a:t>Το έργο «</a:t>
            </a:r>
            <a:r>
              <a:rPr lang="el-GR" sz="1400" b="1" dirty="0" smtClean="0">
                <a:solidFill>
                  <a:schemeClr val="bg1"/>
                </a:solidFill>
                <a:latin typeface="Times New Roman" panose="02020603050405020304" pitchFamily="18" charset="0"/>
                <a:cs typeface="Times New Roman" panose="02020603050405020304" pitchFamily="18" charset="0"/>
              </a:rPr>
              <a:t>Ανοικτά Ακαδημαϊκά Μαθήματα στο Πανεπιστήμιο Θεσσαλίας</a:t>
            </a:r>
            <a:r>
              <a:rPr lang="el-GR" sz="1400" dirty="0" smtClean="0">
                <a:solidFill>
                  <a:schemeClr val="bg1"/>
                </a:solidFill>
                <a:latin typeface="Times New Roman" panose="02020603050405020304" pitchFamily="18" charset="0"/>
                <a:cs typeface="Times New Roman" panose="02020603050405020304" pitchFamily="18" charset="0"/>
              </a:rPr>
              <a:t>» έχει χρηματοδοτήσει μόνο την αναδιαμόρφωση του εκπαιδευτικού υλικού. </a:t>
            </a:r>
            <a:endParaRPr lang="en-US" sz="1400" dirty="0" smtClean="0">
              <a:solidFill>
                <a:schemeClr val="bg1"/>
              </a:solidFill>
              <a:latin typeface="Times New Roman" panose="02020603050405020304" pitchFamily="18" charset="0"/>
              <a:cs typeface="Times New Roman" panose="02020603050405020304" pitchFamily="18" charset="0"/>
            </a:endParaRPr>
          </a:p>
          <a:p>
            <a:r>
              <a:rPr lang="el-GR" sz="1400" dirty="0" smtClean="0">
                <a:solidFill>
                  <a:schemeClr val="bg1"/>
                </a:solidFill>
                <a:latin typeface="Times New Roman" panose="02020603050405020304" pitchFamily="18" charset="0"/>
                <a:cs typeface="Times New Roman" panose="02020603050405020304" pitchFamily="18" charset="0"/>
              </a:rPr>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4" name="Picture 3" descr="Λογότυπο Επιχειρησιακού Προγράμματος Εκπαίδευση και Δια βίου Μάθηση"/>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74825" y="4652963"/>
            <a:ext cx="5502275" cy="13874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850536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108075" y="115888"/>
            <a:ext cx="6781800" cy="936625"/>
          </a:xfrm>
        </p:spPr>
        <p:txBody>
          <a:bodyPr/>
          <a:lstStyle/>
          <a:p>
            <a:r>
              <a:rPr lang="el-GR" sz="1600" dirty="0" smtClean="0">
                <a:solidFill>
                  <a:schemeClr val="bg1"/>
                </a:solidFill>
                <a:latin typeface="Times New Roman" panose="02020603050405020304" pitchFamily="18" charset="0"/>
                <a:cs typeface="Times New Roman" panose="02020603050405020304" pitchFamily="18" charset="0"/>
              </a:rPr>
              <a:t>Σημείωμα </a:t>
            </a:r>
            <a:r>
              <a:rPr lang="el-GR" sz="1600" dirty="0" err="1" smtClean="0">
                <a:solidFill>
                  <a:schemeClr val="bg1"/>
                </a:solidFill>
                <a:latin typeface="Times New Roman" panose="02020603050405020304" pitchFamily="18" charset="0"/>
                <a:cs typeface="Times New Roman" panose="02020603050405020304" pitchFamily="18" charset="0"/>
              </a:rPr>
              <a:t>Αδειοδότησης</a:t>
            </a:r>
            <a:endParaRPr lang="en-US" sz="1600" dirty="0" smtClean="0">
              <a:solidFill>
                <a:schemeClr val="bg1"/>
              </a:solidFill>
              <a:latin typeface="Times New Roman" panose="02020603050405020304" pitchFamily="18" charset="0"/>
              <a:cs typeface="Times New Roman" panose="02020603050405020304" pitchFamily="18" charset="0"/>
            </a:endParaRPr>
          </a:p>
        </p:txBody>
      </p:sp>
      <p:sp>
        <p:nvSpPr>
          <p:cNvPr id="18435" name="Content Placeholder 2"/>
          <p:cNvSpPr>
            <a:spLocks noGrp="1"/>
          </p:cNvSpPr>
          <p:nvPr>
            <p:ph idx="1"/>
          </p:nvPr>
        </p:nvSpPr>
        <p:spPr>
          <a:xfrm>
            <a:off x="214313" y="1268413"/>
            <a:ext cx="8929687" cy="1439862"/>
          </a:xfrm>
        </p:spPr>
        <p:txBody>
          <a:bodyPr/>
          <a:lstStyle/>
          <a:p>
            <a:pPr marL="0" indent="0">
              <a:buFontTx/>
              <a:buNone/>
            </a:pPr>
            <a:r>
              <a:rPr lang="el-GR" sz="1400" dirty="0" smtClean="0">
                <a:solidFill>
                  <a:schemeClr val="bg1"/>
                </a:solidFill>
                <a:latin typeface="Times New Roman" panose="02020603050405020304" pitchFamily="18" charset="0"/>
                <a:cs typeface="Times New Roman" panose="02020603050405020304" pitchFamily="18" charset="0"/>
              </a:rPr>
              <a:t>Το παρόν υλικό διατίθεται με τους όρους της άδειας χρήσης </a:t>
            </a:r>
            <a:r>
              <a:rPr lang="el-GR" sz="1400" dirty="0" err="1" smtClean="0">
                <a:solidFill>
                  <a:schemeClr val="bg1"/>
                </a:solidFill>
                <a:latin typeface="Times New Roman" panose="02020603050405020304" pitchFamily="18" charset="0"/>
                <a:cs typeface="Times New Roman" panose="02020603050405020304" pitchFamily="18" charset="0"/>
              </a:rPr>
              <a:t>Creative</a:t>
            </a:r>
            <a:r>
              <a:rPr lang="el-GR" sz="1400" dirty="0" smtClean="0">
                <a:solidFill>
                  <a:schemeClr val="bg1"/>
                </a:solidFill>
                <a:latin typeface="Times New Roman" panose="02020603050405020304" pitchFamily="18" charset="0"/>
                <a:cs typeface="Times New Roman" panose="02020603050405020304" pitchFamily="18" charset="0"/>
              </a:rPr>
              <a:t> </a:t>
            </a:r>
            <a:r>
              <a:rPr lang="el-GR" sz="1400" dirty="0" err="1" smtClean="0">
                <a:solidFill>
                  <a:schemeClr val="bg1"/>
                </a:solidFill>
                <a:latin typeface="Times New Roman" panose="02020603050405020304" pitchFamily="18" charset="0"/>
                <a:cs typeface="Times New Roman" panose="02020603050405020304" pitchFamily="18" charset="0"/>
              </a:rPr>
              <a:t>Commons</a:t>
            </a:r>
            <a:r>
              <a:rPr lang="el-GR" sz="1400" dirty="0" smtClean="0">
                <a:solidFill>
                  <a:schemeClr val="bg1"/>
                </a:solidFill>
                <a:latin typeface="Times New Roman" panose="02020603050405020304" pitchFamily="18" charset="0"/>
                <a:cs typeface="Times New Roman" panose="02020603050405020304" pitchFamily="18" charset="0"/>
              </a:rPr>
              <a:t>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400" dirty="0" err="1" smtClean="0">
                <a:solidFill>
                  <a:schemeClr val="bg1"/>
                </a:solidFill>
                <a:latin typeface="Times New Roman" panose="02020603050405020304" pitchFamily="18" charset="0"/>
                <a:cs typeface="Times New Roman" panose="02020603050405020304" pitchFamily="18" charset="0"/>
              </a:rPr>
              <a:t>κ.λ.π</a:t>
            </a:r>
            <a:r>
              <a:rPr lang="el-GR" sz="1400" dirty="0" smtClean="0">
                <a:solidFill>
                  <a:schemeClr val="bg1"/>
                </a:solidFill>
                <a:latin typeface="Times New Roman" panose="02020603050405020304" pitchFamily="18" charset="0"/>
                <a:cs typeface="Times New Roman" panose="02020603050405020304" pitchFamily="18" charset="0"/>
              </a:rPr>
              <a:t>., τα οποία εμπεριέχονται σε αυτό και τα οποία αναφέρονται μαζί με τους όρους χρήσης τους στο «Σημείωμα Χρήσης Έργων Τρίτων».                     </a:t>
            </a:r>
          </a:p>
          <a:p>
            <a:pPr marL="0" indent="0">
              <a:buFontTx/>
              <a:buNone/>
            </a:pPr>
            <a:endParaRPr lang="el-GR" sz="1800" dirty="0" smtClean="0"/>
          </a:p>
        </p:txBody>
      </p:sp>
      <p:pic>
        <p:nvPicPr>
          <p:cNvPr id="5" name="Picture 2" descr="Λογότυπο creative common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92500" y="2708920"/>
            <a:ext cx="1831975" cy="660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14313" y="3789040"/>
            <a:ext cx="8569325" cy="2462213"/>
          </a:xfrm>
          <a:prstGeom prst="rect">
            <a:avLst/>
          </a:prstGeom>
          <a:noFill/>
        </p:spPr>
        <p:txBody>
          <a:bodyPr>
            <a:spAutoFit/>
          </a:bodyPr>
          <a:lstStyle/>
          <a:p>
            <a:pPr>
              <a:defRPr/>
            </a:pPr>
            <a:r>
              <a:rPr lang="el-GR" sz="1400" dirty="0">
                <a:solidFill>
                  <a:schemeClr val="bg1"/>
                </a:solidFill>
                <a:latin typeface="Times New Roman" panose="02020603050405020304" pitchFamily="18" charset="0"/>
                <a:cs typeface="Times New Roman" panose="02020603050405020304" pitchFamily="18" charset="0"/>
              </a:rPr>
              <a:t>[1] http://creativecommons.org/licenses/by-nc-sa/4.0/ </a:t>
            </a:r>
            <a:endParaRPr lang="en-US" sz="1400" dirty="0">
              <a:solidFill>
                <a:schemeClr val="bg1"/>
              </a:solidFill>
              <a:latin typeface="Times New Roman" panose="02020603050405020304" pitchFamily="18" charset="0"/>
              <a:cs typeface="Times New Roman" panose="02020603050405020304" pitchFamily="18" charset="0"/>
            </a:endParaRPr>
          </a:p>
          <a:p>
            <a:pPr>
              <a:defRPr/>
            </a:pPr>
            <a:endParaRPr lang="el-GR" sz="1400" dirty="0">
              <a:solidFill>
                <a:schemeClr val="bg1"/>
              </a:solidFill>
              <a:latin typeface="Times New Roman" panose="02020603050405020304" pitchFamily="18" charset="0"/>
              <a:cs typeface="Times New Roman" panose="02020603050405020304" pitchFamily="18" charset="0"/>
            </a:endParaRPr>
          </a:p>
          <a:p>
            <a:pPr>
              <a:defRPr/>
            </a:pPr>
            <a:r>
              <a:rPr lang="el-GR" sz="1400" dirty="0">
                <a:solidFill>
                  <a:schemeClr val="bg1"/>
                </a:solidFill>
                <a:latin typeface="Times New Roman" panose="02020603050405020304" pitchFamily="18" charset="0"/>
                <a:cs typeface="Times New Roman" panose="02020603050405020304" pitchFamily="18" charset="0"/>
              </a:rPr>
              <a:t>Ως </a:t>
            </a:r>
            <a:r>
              <a:rPr lang="el-GR" sz="1400" b="1" dirty="0">
                <a:solidFill>
                  <a:schemeClr val="bg1"/>
                </a:solidFill>
                <a:latin typeface="Times New Roman" panose="02020603050405020304" pitchFamily="18" charset="0"/>
                <a:cs typeface="Times New Roman" panose="02020603050405020304" pitchFamily="18" charset="0"/>
              </a:rPr>
              <a:t>Μη Εμπορική</a:t>
            </a:r>
            <a:r>
              <a:rPr lang="el-GR" sz="1400" dirty="0">
                <a:solidFill>
                  <a:schemeClr val="bg1"/>
                </a:solidFill>
                <a:latin typeface="Times New Roman" panose="02020603050405020304" pitchFamily="18" charset="0"/>
                <a:cs typeface="Times New Roman" panose="02020603050405020304" pitchFamily="18" charset="0"/>
              </a:rPr>
              <a:t> ορίζεται η χρήση:</a:t>
            </a:r>
          </a:p>
          <a:p>
            <a:pPr marL="342900" indent="-342900">
              <a:buFont typeface="Arial" panose="020B0604020202020204" pitchFamily="34" charset="0"/>
              <a:buChar char="•"/>
              <a:defRPr/>
            </a:pPr>
            <a:r>
              <a:rPr lang="el-GR" sz="1400" dirty="0">
                <a:solidFill>
                  <a:schemeClr val="bg1"/>
                </a:solidFill>
                <a:latin typeface="Times New Roman" panose="02020603050405020304" pitchFamily="18" charset="0"/>
                <a:cs typeface="Times New Roman" panose="02020603050405020304" pitchFamily="18" charset="0"/>
              </a:rPr>
              <a:t>που δεν περιλαμβάνει άμεσο ή έμμεσο οικονομικό όφελος από την χρήση του έργου, για το διανομέα του έργου και </a:t>
            </a:r>
            <a:r>
              <a:rPr lang="el-GR" sz="1400" dirty="0" err="1">
                <a:solidFill>
                  <a:schemeClr val="bg1"/>
                </a:solidFill>
                <a:latin typeface="Times New Roman" panose="02020603050405020304" pitchFamily="18" charset="0"/>
                <a:cs typeface="Times New Roman" panose="02020603050405020304" pitchFamily="18" charset="0"/>
              </a:rPr>
              <a:t>αδειοδόχο</a:t>
            </a:r>
            <a:endParaRPr lang="el-GR" sz="1400" dirty="0">
              <a:solidFill>
                <a:schemeClr val="bg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defRPr/>
            </a:pPr>
            <a:r>
              <a:rPr lang="el-GR" sz="1400" dirty="0">
                <a:solidFill>
                  <a:schemeClr val="bg1"/>
                </a:solidFill>
                <a:latin typeface="Times New Roman" panose="02020603050405020304" pitchFamily="18" charset="0"/>
                <a:cs typeface="Times New Roman" panose="02020603050405020304" pitchFamily="18" charset="0"/>
              </a:rPr>
              <a:t>που</a:t>
            </a:r>
            <a:r>
              <a:rPr lang="en-GB" sz="1400" dirty="0">
                <a:solidFill>
                  <a:schemeClr val="bg1"/>
                </a:solidFill>
                <a:latin typeface="Times New Roman" panose="02020603050405020304" pitchFamily="18" charset="0"/>
                <a:cs typeface="Times New Roman" panose="02020603050405020304" pitchFamily="18" charset="0"/>
              </a:rPr>
              <a:t> </a:t>
            </a:r>
            <a:r>
              <a:rPr lang="el-GR" sz="1400" dirty="0">
                <a:solidFill>
                  <a:schemeClr val="bg1"/>
                </a:solidFill>
                <a:latin typeface="Times New Roman" panose="02020603050405020304" pitchFamily="18" charset="0"/>
                <a:cs typeface="Times New Roman" panose="02020603050405020304" pitchFamily="18" charset="0"/>
              </a:rPr>
              <a:t>δεν περιλαμβάνει οικονομική συναλλαγή ως προϋπόθεση για τη χρήση ή πρόσβαση στο έργο</a:t>
            </a:r>
          </a:p>
          <a:p>
            <a:pPr marL="342900" indent="-342900">
              <a:buFont typeface="Arial" panose="020B0604020202020204" pitchFamily="34" charset="0"/>
              <a:buChar char="•"/>
              <a:defRPr/>
            </a:pPr>
            <a:r>
              <a:rPr lang="el-GR" sz="1400" dirty="0">
                <a:solidFill>
                  <a:schemeClr val="bg1"/>
                </a:solidFill>
                <a:latin typeface="Times New Roman" panose="02020603050405020304" pitchFamily="18" charset="0"/>
                <a:cs typeface="Times New Roman" panose="02020603050405020304" pitchFamily="18" charset="0"/>
              </a:rPr>
              <a:t>που</a:t>
            </a:r>
            <a:r>
              <a:rPr lang="en-GB" sz="1400" dirty="0">
                <a:solidFill>
                  <a:schemeClr val="bg1"/>
                </a:solidFill>
                <a:latin typeface="Times New Roman" panose="02020603050405020304" pitchFamily="18" charset="0"/>
                <a:cs typeface="Times New Roman" panose="02020603050405020304" pitchFamily="18" charset="0"/>
              </a:rPr>
              <a:t> </a:t>
            </a:r>
            <a:r>
              <a:rPr lang="el-GR" sz="1400" dirty="0">
                <a:solidFill>
                  <a:schemeClr val="bg1"/>
                </a:solidFill>
                <a:latin typeface="Times New Roman" panose="02020603050405020304" pitchFamily="18" charset="0"/>
                <a:cs typeface="Times New Roman" panose="02020603050405020304" pitchFamily="18" charset="0"/>
              </a:rPr>
              <a:t>δεν προσπορίζει στο διανομέα του έργου και</a:t>
            </a:r>
            <a:r>
              <a:rPr lang="en-GB" sz="1400" dirty="0">
                <a:solidFill>
                  <a:schemeClr val="bg1"/>
                </a:solidFill>
                <a:latin typeface="Times New Roman" panose="02020603050405020304" pitchFamily="18" charset="0"/>
                <a:cs typeface="Times New Roman" panose="02020603050405020304" pitchFamily="18" charset="0"/>
              </a:rPr>
              <a:t> </a:t>
            </a:r>
            <a:r>
              <a:rPr lang="el-GR" sz="1400" dirty="0" err="1">
                <a:solidFill>
                  <a:schemeClr val="bg1"/>
                </a:solidFill>
                <a:latin typeface="Times New Roman" panose="02020603050405020304" pitchFamily="18" charset="0"/>
                <a:cs typeface="Times New Roman" panose="02020603050405020304" pitchFamily="18" charset="0"/>
              </a:rPr>
              <a:t>αδειοδόχο</a:t>
            </a:r>
            <a:r>
              <a:rPr lang="en-GB" sz="1400" dirty="0">
                <a:solidFill>
                  <a:schemeClr val="bg1"/>
                </a:solidFill>
                <a:latin typeface="Times New Roman" panose="02020603050405020304" pitchFamily="18" charset="0"/>
                <a:cs typeface="Times New Roman" panose="02020603050405020304" pitchFamily="18" charset="0"/>
              </a:rPr>
              <a:t> </a:t>
            </a:r>
            <a:r>
              <a:rPr lang="el-GR" sz="1400" dirty="0">
                <a:solidFill>
                  <a:schemeClr val="bg1"/>
                </a:solidFill>
                <a:latin typeface="Times New Roman" panose="02020603050405020304" pitchFamily="18" charset="0"/>
                <a:cs typeface="Times New Roman" panose="02020603050405020304" pitchFamily="18" charset="0"/>
              </a:rPr>
              <a:t>έμμεσο οικονομικό όφελος (π.χ. διαφημίσεις) από την προβολή του έργου σε διαδικτυακό τόπο</a:t>
            </a:r>
            <a:endParaRPr lang="en-US" sz="1400" dirty="0">
              <a:solidFill>
                <a:schemeClr val="bg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defRPr/>
            </a:pPr>
            <a:endParaRPr lang="el-GR" sz="1400" dirty="0">
              <a:solidFill>
                <a:schemeClr val="bg1"/>
              </a:solidFill>
              <a:latin typeface="Times New Roman" panose="02020603050405020304" pitchFamily="18" charset="0"/>
              <a:cs typeface="Times New Roman" panose="02020603050405020304" pitchFamily="18" charset="0"/>
            </a:endParaRPr>
          </a:p>
          <a:p>
            <a:pPr>
              <a:defRPr/>
            </a:pPr>
            <a:r>
              <a:rPr lang="el-GR" sz="1400" dirty="0">
                <a:solidFill>
                  <a:schemeClr val="bg1"/>
                </a:solidFill>
                <a:latin typeface="Times New Roman" panose="02020603050405020304" pitchFamily="18" charset="0"/>
                <a:cs typeface="Times New Roman" panose="02020603050405020304" pitchFamily="18" charset="0"/>
              </a:rPr>
              <a:t>Ο δικαιούχος μπορεί να παρέχει στον </a:t>
            </a:r>
            <a:r>
              <a:rPr lang="el-GR" sz="1400" dirty="0" err="1">
                <a:solidFill>
                  <a:schemeClr val="bg1"/>
                </a:solidFill>
                <a:latin typeface="Times New Roman" panose="02020603050405020304" pitchFamily="18" charset="0"/>
                <a:cs typeface="Times New Roman" panose="02020603050405020304" pitchFamily="18" charset="0"/>
              </a:rPr>
              <a:t>αδειοδόχο</a:t>
            </a:r>
            <a:r>
              <a:rPr lang="el-GR" sz="1400" dirty="0">
                <a:solidFill>
                  <a:schemeClr val="bg1"/>
                </a:solidFill>
                <a:latin typeface="Times New Roman" panose="02020603050405020304" pitchFamily="18" charset="0"/>
                <a:cs typeface="Times New Roman" panose="02020603050405020304" pitchFamily="18" charset="0"/>
              </a:rPr>
              <a:t> ξεχωριστή άδεια να χρησιμοποιεί το έργο για εμπορική χρήση, εφόσον αυτό του ζητηθεί.</a:t>
            </a:r>
          </a:p>
        </p:txBody>
      </p:sp>
    </p:spTree>
    <p:extLst>
      <p:ext uri="{BB962C8B-B14F-4D97-AF65-F5344CB8AC3E}">
        <p14:creationId xmlns:p14="http://schemas.microsoft.com/office/powerpoint/2010/main" val="32988376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a:xfrm>
            <a:off x="467544" y="2420888"/>
            <a:ext cx="8229600" cy="1108720"/>
          </a:xfrm>
        </p:spPr>
        <p:txBody>
          <a:bodyPr/>
          <a:lstStyle/>
          <a:p>
            <a:pPr marL="0" indent="0" algn="ctr">
              <a:buNone/>
            </a:pPr>
            <a:r>
              <a:rPr lang="el-GR" sz="1600" dirty="0">
                <a:solidFill>
                  <a:schemeClr val="bg1"/>
                </a:solidFill>
                <a:latin typeface="Times New Roman" panose="02020603050405020304" pitchFamily="18" charset="0"/>
                <a:cs typeface="Times New Roman" panose="02020603050405020304" pitchFamily="18" charset="0"/>
              </a:rPr>
              <a:t>Οι φωτογραφίες από μουσεία έχουν δημιουργηθεί από τη διδάσκουσα του μαθήματος, επίκουρη καθηγήτρια Ιφιγένεια </a:t>
            </a:r>
            <a:r>
              <a:rPr lang="el-GR" sz="1600" dirty="0" smtClean="0">
                <a:solidFill>
                  <a:schemeClr val="bg1"/>
                </a:solidFill>
                <a:latin typeface="Times New Roman" panose="02020603050405020304" pitchFamily="18" charset="0"/>
                <a:cs typeface="Times New Roman" panose="02020603050405020304" pitchFamily="18" charset="0"/>
              </a:rPr>
              <a:t>Λεβέντη</a:t>
            </a:r>
            <a:endParaRPr lang="el-GR" sz="1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45809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a:xfrm>
            <a:off x="457200" y="1888232"/>
            <a:ext cx="8229600" cy="2620888"/>
          </a:xfrm>
        </p:spPr>
        <p:txBody>
          <a:bodyPr/>
          <a:lstStyle/>
          <a:p>
            <a:pPr marL="0" indent="0" algn="ctr">
              <a:buFontTx/>
              <a:buNone/>
            </a:pPr>
            <a:endParaRPr lang="en-US" sz="1600" dirty="0" smtClean="0">
              <a:solidFill>
                <a:schemeClr val="bg1"/>
              </a:solidFill>
              <a:latin typeface="Times New Roman" panose="02020603050405020304" pitchFamily="18" charset="0"/>
              <a:cs typeface="Times New Roman" panose="02020603050405020304" pitchFamily="18" charset="0"/>
            </a:endParaRPr>
          </a:p>
          <a:p>
            <a:pPr marL="0" indent="0" algn="ctr">
              <a:buFontTx/>
              <a:buNone/>
            </a:pPr>
            <a:endParaRPr lang="en-US" sz="1600" dirty="0">
              <a:solidFill>
                <a:schemeClr val="bg1"/>
              </a:solidFill>
              <a:latin typeface="Times New Roman" panose="02020603050405020304" pitchFamily="18" charset="0"/>
              <a:cs typeface="Times New Roman" panose="02020603050405020304" pitchFamily="18" charset="0"/>
            </a:endParaRPr>
          </a:p>
          <a:p>
            <a:pPr marL="0" indent="0" algn="ctr">
              <a:buFontTx/>
              <a:buNone/>
            </a:pPr>
            <a:r>
              <a:rPr lang="el-GR" sz="1600" dirty="0" smtClean="0">
                <a:solidFill>
                  <a:schemeClr val="bg1"/>
                </a:solidFill>
                <a:latin typeface="Times New Roman" panose="02020603050405020304" pitchFamily="18" charset="0"/>
                <a:cs typeface="Times New Roman" panose="02020603050405020304" pitchFamily="18" charset="0"/>
              </a:rPr>
              <a:t>Το </a:t>
            </a:r>
            <a:r>
              <a:rPr lang="en-US" sz="1600" dirty="0" smtClean="0">
                <a:solidFill>
                  <a:schemeClr val="bg1"/>
                </a:solidFill>
                <a:latin typeface="Times New Roman" panose="02020603050405020304" pitchFamily="18" charset="0"/>
                <a:cs typeface="Times New Roman" panose="02020603050405020304" pitchFamily="18" charset="0"/>
              </a:rPr>
              <a:t>copyright </a:t>
            </a:r>
            <a:r>
              <a:rPr lang="el-GR" sz="1600" dirty="0" smtClean="0">
                <a:solidFill>
                  <a:schemeClr val="bg1"/>
                </a:solidFill>
                <a:latin typeface="Times New Roman" panose="02020603050405020304" pitchFamily="18" charset="0"/>
                <a:cs typeface="Times New Roman" panose="02020603050405020304" pitchFamily="18" charset="0"/>
              </a:rPr>
              <a:t>έργων τρίτων ανήκει εξ ολοκλήρου στους δημιουργούς τους. Τα έργα χρησιμοποιήθηκαν στο πλαίσιο του μαθήματος αποκλειστικά για εκπαιδευτικούς και μη εμπορικούς σκοπούς.</a:t>
            </a:r>
            <a:endParaRPr lang="en-US" sz="1600" dirty="0" smtClean="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6483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Box 3"/>
          <p:cNvSpPr txBox="1">
            <a:spLocks noChangeArrowheads="1"/>
          </p:cNvSpPr>
          <p:nvPr/>
        </p:nvSpPr>
        <p:spPr bwMode="auto">
          <a:xfrm>
            <a:off x="1331640" y="5571658"/>
            <a:ext cx="64083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Τα αετώματα του Παρθενώνος. Σχεδιαστική αναπαράσταση των δυο συνθέσεων κατά τον 17</a:t>
            </a:r>
            <a:r>
              <a:rPr lang="el-GR" altLang="el-GR" sz="1200" baseline="30000" dirty="0">
                <a:solidFill>
                  <a:schemeClr val="bg1"/>
                </a:solidFill>
                <a:latin typeface="Times New Roman" panose="02020603050405020304" pitchFamily="18" charset="0"/>
                <a:cs typeface="Times New Roman" panose="02020603050405020304" pitchFamily="18" charset="0"/>
              </a:rPr>
              <a:t>ο</a:t>
            </a:r>
            <a:r>
              <a:rPr lang="el-GR" altLang="el-GR" sz="1200" dirty="0">
                <a:solidFill>
                  <a:schemeClr val="bg1"/>
                </a:solidFill>
                <a:latin typeface="Times New Roman" panose="02020603050405020304" pitchFamily="18" charset="0"/>
                <a:cs typeface="Times New Roman" panose="02020603050405020304" pitchFamily="18" charset="0"/>
              </a:rPr>
              <a:t> αιώνα. </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3614" y="684022"/>
            <a:ext cx="4155948" cy="18196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7593" y="3068960"/>
            <a:ext cx="4215384" cy="16870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27365" y="392661"/>
            <a:ext cx="3616036" cy="24023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127365" y="3383901"/>
            <a:ext cx="3611880" cy="16168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Math9 01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9512" y="188640"/>
            <a:ext cx="5021263" cy="63087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099" name="TextBox 1"/>
          <p:cNvSpPr txBox="1">
            <a:spLocks noChangeArrowheads="1"/>
          </p:cNvSpPr>
          <p:nvPr/>
        </p:nvSpPr>
        <p:spPr bwMode="auto">
          <a:xfrm>
            <a:off x="5940425" y="2565400"/>
            <a:ext cx="259238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Γραφική αναπαράσταση κατά την Ο. </a:t>
            </a:r>
            <a:r>
              <a:rPr lang="el-GR" altLang="el-GR" sz="1200" dirty="0" err="1">
                <a:solidFill>
                  <a:schemeClr val="bg1"/>
                </a:solidFill>
                <a:latin typeface="Times New Roman" panose="02020603050405020304" pitchFamily="18" charset="0"/>
                <a:cs typeface="Times New Roman" panose="02020603050405020304" pitchFamily="18" charset="0"/>
              </a:rPr>
              <a:t>Παλαγγιά</a:t>
            </a:r>
            <a:r>
              <a:rPr lang="el-GR" altLang="el-GR" sz="1200" dirty="0">
                <a:solidFill>
                  <a:schemeClr val="bg1"/>
                </a:solidFill>
                <a:latin typeface="Times New Roman" panose="02020603050405020304" pitchFamily="18" charset="0"/>
                <a:cs typeface="Times New Roman" panose="02020603050405020304" pitchFamily="18" charset="0"/>
              </a:rPr>
              <a:t> (1993) του κεντρικού συντάγματος του ανατολικού αετώματος του Παρθενώνος, με τον Δια ιστάμενο ανάμεσα στην πάνοπλη Αθηνά που μόλις γεννήθηκε από την κεφαλή του και τη σύζυγό του Ήρα. Η τελευταία είναι η μοναδική μορφή</a:t>
            </a:r>
            <a:r>
              <a:rPr lang="en-US" altLang="el-GR" sz="1200" dirty="0">
                <a:solidFill>
                  <a:schemeClr val="bg1"/>
                </a:solidFill>
                <a:latin typeface="Times New Roman" panose="02020603050405020304" pitchFamily="18" charset="0"/>
                <a:cs typeface="Times New Roman" panose="02020603050405020304" pitchFamily="18" charset="0"/>
              </a:rPr>
              <a:t> </a:t>
            </a:r>
            <a:r>
              <a:rPr lang="el-GR" altLang="el-GR" sz="1200" dirty="0">
                <a:solidFill>
                  <a:schemeClr val="bg1"/>
                </a:solidFill>
                <a:latin typeface="Times New Roman" panose="02020603050405020304" pitchFamily="18" charset="0"/>
                <a:cs typeface="Times New Roman" panose="02020603050405020304" pitchFamily="18" charset="0"/>
              </a:rPr>
              <a:t>της τρίμορφης σύνθεσης από την οποία σώζονται θραύσματα.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Math9 02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47813" y="579438"/>
            <a:ext cx="6462712" cy="48783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35150" y="5949950"/>
            <a:ext cx="5761038" cy="276999"/>
          </a:xfrm>
          <a:prstGeom prst="rect">
            <a:avLst/>
          </a:prstGeom>
          <a:noFill/>
        </p:spPr>
        <p:txBody>
          <a:bodyPr>
            <a:spAutoFit/>
          </a:bodyPr>
          <a:lstStyle/>
          <a:p>
            <a:pPr>
              <a:defRPr/>
            </a:pPr>
            <a:r>
              <a:rPr lang="el-GR" sz="1200" dirty="0">
                <a:solidFill>
                  <a:schemeClr val="bg1"/>
                </a:solidFill>
                <a:latin typeface="Times New Roman" pitchFamily="18" charset="0"/>
                <a:cs typeface="Times New Roman" pitchFamily="18" charset="0"/>
              </a:rPr>
              <a:t>Ανατολικό </a:t>
            </a:r>
            <a:r>
              <a:rPr lang="el-GR" sz="1200" dirty="0" smtClean="0">
                <a:solidFill>
                  <a:schemeClr val="bg1"/>
                </a:solidFill>
                <a:latin typeface="Times New Roman" pitchFamily="18" charset="0"/>
                <a:cs typeface="Times New Roman" pitchFamily="18" charset="0"/>
              </a:rPr>
              <a:t>αέτωμα </a:t>
            </a:r>
            <a:r>
              <a:rPr lang="el-GR" sz="1200" dirty="0">
                <a:solidFill>
                  <a:schemeClr val="bg1"/>
                </a:solidFill>
                <a:latin typeface="Times New Roman" pitchFamily="18" charset="0"/>
                <a:cs typeface="Times New Roman" pitchFamily="18" charset="0"/>
              </a:rPr>
              <a:t>του Παρθενώνος. Διόνυσος ή Ηρακλής. Λονδίνο, Βρετανικό Μουσείο.</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Box 1"/>
          <p:cNvSpPr txBox="1">
            <a:spLocks noChangeArrowheads="1"/>
          </p:cNvSpPr>
          <p:nvPr/>
        </p:nvSpPr>
        <p:spPr bwMode="auto">
          <a:xfrm>
            <a:off x="2054177" y="5085184"/>
            <a:ext cx="5040313"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Ανατολικό αέτωμα του Παρθενώνος. Οι </a:t>
            </a:r>
            <a:r>
              <a:rPr lang="el-GR" altLang="el-GR" sz="1200" dirty="0" err="1">
                <a:solidFill>
                  <a:schemeClr val="bg1"/>
                </a:solidFill>
                <a:latin typeface="Times New Roman" panose="02020603050405020304" pitchFamily="18" charset="0"/>
                <a:cs typeface="Times New Roman" panose="02020603050405020304" pitchFamily="18" charset="0"/>
              </a:rPr>
              <a:t>Ελευσινιακές</a:t>
            </a:r>
            <a:r>
              <a:rPr lang="el-GR" altLang="el-GR" sz="1200" dirty="0">
                <a:solidFill>
                  <a:schemeClr val="bg1"/>
                </a:solidFill>
                <a:latin typeface="Times New Roman" panose="02020603050405020304" pitchFamily="18" charset="0"/>
                <a:cs typeface="Times New Roman" panose="02020603050405020304" pitchFamily="18" charset="0"/>
              </a:rPr>
              <a:t> θεότητες, Δήμητρα και Κόρη καθισμένες πάνω σε νυφικές κίστες και η </a:t>
            </a:r>
            <a:r>
              <a:rPr lang="el-GR" altLang="el-GR" sz="1200" dirty="0" err="1">
                <a:solidFill>
                  <a:schemeClr val="bg1"/>
                </a:solidFill>
                <a:latin typeface="Times New Roman" panose="02020603050405020304" pitchFamily="18" charset="0"/>
                <a:cs typeface="Times New Roman" panose="02020603050405020304" pitchFamily="18" charset="0"/>
              </a:rPr>
              <a:t>Ειλείθυια</a:t>
            </a:r>
            <a:r>
              <a:rPr lang="el-GR" altLang="el-GR" sz="1200" dirty="0">
                <a:solidFill>
                  <a:schemeClr val="bg1"/>
                </a:solidFill>
                <a:latin typeface="Times New Roman" panose="02020603050405020304" pitchFamily="18" charset="0"/>
                <a:cs typeface="Times New Roman" panose="02020603050405020304" pitchFamily="18" charset="0"/>
              </a:rPr>
              <a:t> ή  η Εκάτη που τους φέρνει το νέο της γέννησης της Αθηνάς. Μορφές Ε,</a:t>
            </a:r>
            <a:r>
              <a:rPr lang="en-US" altLang="el-GR" sz="1200" dirty="0">
                <a:solidFill>
                  <a:schemeClr val="bg1"/>
                </a:solidFill>
                <a:latin typeface="Times New Roman" panose="02020603050405020304" pitchFamily="18" charset="0"/>
                <a:cs typeface="Times New Roman" panose="02020603050405020304" pitchFamily="18" charset="0"/>
              </a:rPr>
              <a:t> F </a:t>
            </a:r>
            <a:r>
              <a:rPr lang="el-GR" altLang="el-GR" sz="1200" dirty="0">
                <a:solidFill>
                  <a:schemeClr val="bg1"/>
                </a:solidFill>
                <a:latin typeface="Times New Roman" panose="02020603050405020304" pitchFamily="18" charset="0"/>
                <a:cs typeface="Times New Roman" panose="02020603050405020304" pitchFamily="18" charset="0"/>
              </a:rPr>
              <a:t>και </a:t>
            </a:r>
            <a:r>
              <a:rPr lang="en-US" altLang="el-GR" sz="1200" dirty="0">
                <a:solidFill>
                  <a:schemeClr val="bg1"/>
                </a:solidFill>
                <a:latin typeface="Times New Roman" panose="02020603050405020304" pitchFamily="18" charset="0"/>
                <a:cs typeface="Times New Roman" panose="02020603050405020304" pitchFamily="18" charset="0"/>
              </a:rPr>
              <a:t>G. </a:t>
            </a:r>
            <a:r>
              <a:rPr lang="el-GR" altLang="el-GR" sz="1200" dirty="0">
                <a:solidFill>
                  <a:schemeClr val="bg1"/>
                </a:solidFill>
                <a:latin typeface="Times New Roman" panose="02020603050405020304" pitchFamily="18" charset="0"/>
                <a:cs typeface="Times New Roman" panose="02020603050405020304" pitchFamily="18" charset="0"/>
              </a:rPr>
              <a:t>Λονδίνο, Βρετανικό Μουσείο.  </a:t>
            </a:r>
          </a:p>
          <a:p>
            <a:pPr eaLnBrk="1" hangingPunct="1">
              <a:spcBef>
                <a:spcPct val="0"/>
              </a:spcBef>
              <a:buFontTx/>
              <a:buNone/>
            </a:pPr>
            <a:r>
              <a:rPr lang="en-US" altLang="el-GR" sz="1000" dirty="0">
                <a:latin typeface="Times New Roman" panose="02020603050405020304" pitchFamily="18" charset="0"/>
                <a:cs typeface="Times New Roman" panose="02020603050405020304" pitchFamily="18" charset="0"/>
              </a:rPr>
              <a:t> </a:t>
            </a:r>
            <a:endParaRPr lang="el-GR" altLang="el-GR" sz="10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5616" y="836712"/>
            <a:ext cx="6917436" cy="38176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3 - TextBox"/>
          <p:cNvSpPr txBox="1">
            <a:spLocks noChangeArrowheads="1"/>
          </p:cNvSpPr>
          <p:nvPr/>
        </p:nvSpPr>
        <p:spPr bwMode="auto">
          <a:xfrm>
            <a:off x="1143000" y="5929313"/>
            <a:ext cx="27146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Η μορφή </a:t>
            </a:r>
            <a:r>
              <a:rPr lang="en-US" altLang="el-GR" sz="1200" dirty="0">
                <a:solidFill>
                  <a:schemeClr val="bg1"/>
                </a:solidFill>
                <a:latin typeface="Times New Roman" panose="02020603050405020304" pitchFamily="18" charset="0"/>
                <a:cs typeface="Times New Roman" panose="02020603050405020304" pitchFamily="18" charset="0"/>
              </a:rPr>
              <a:t>G. </a:t>
            </a:r>
            <a:r>
              <a:rPr lang="el-GR" altLang="el-GR" sz="1200" dirty="0" err="1">
                <a:solidFill>
                  <a:schemeClr val="bg1"/>
                </a:solidFill>
                <a:latin typeface="Times New Roman" panose="02020603050405020304" pitchFamily="18" charset="0"/>
                <a:cs typeface="Times New Roman" panose="02020603050405020304" pitchFamily="18" charset="0"/>
              </a:rPr>
              <a:t>Ειλείθυια</a:t>
            </a:r>
            <a:r>
              <a:rPr lang="en-US" altLang="el-GR" sz="1200" dirty="0">
                <a:solidFill>
                  <a:schemeClr val="bg1"/>
                </a:solidFill>
                <a:latin typeface="Times New Roman" panose="02020603050405020304" pitchFamily="18" charset="0"/>
                <a:cs typeface="Times New Roman" panose="02020603050405020304" pitchFamily="18" charset="0"/>
              </a:rPr>
              <a:t> </a:t>
            </a:r>
            <a:r>
              <a:rPr lang="el-GR" altLang="el-GR" sz="1200" dirty="0">
                <a:solidFill>
                  <a:schemeClr val="bg1"/>
                </a:solidFill>
                <a:latin typeface="Times New Roman" panose="02020603050405020304" pitchFamily="18" charset="0"/>
                <a:cs typeface="Times New Roman" panose="02020603050405020304" pitchFamily="18" charset="0"/>
              </a:rPr>
              <a:t>ή Εκάτη.</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1560" y="544110"/>
            <a:ext cx="3374136" cy="50063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99992" y="404664"/>
            <a:ext cx="4082796" cy="52852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Box 1"/>
          <p:cNvSpPr txBox="1">
            <a:spLocks noChangeArrowheads="1"/>
          </p:cNvSpPr>
          <p:nvPr/>
        </p:nvSpPr>
        <p:spPr bwMode="auto">
          <a:xfrm>
            <a:off x="899592" y="5589240"/>
            <a:ext cx="76321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Ο κορμός Η αποδιδόμενος </a:t>
            </a:r>
            <a:r>
              <a:rPr lang="el-GR" altLang="el-GR" sz="1200" dirty="0" smtClean="0">
                <a:solidFill>
                  <a:schemeClr val="bg1"/>
                </a:solidFill>
                <a:latin typeface="Times New Roman" panose="02020603050405020304" pitchFamily="18" charset="0"/>
                <a:cs typeface="Times New Roman" panose="02020603050405020304" pitchFamily="18" charset="0"/>
              </a:rPr>
              <a:t> κατά μία άποψη στον </a:t>
            </a:r>
            <a:r>
              <a:rPr lang="el-GR" altLang="el-GR" sz="1200" dirty="0">
                <a:solidFill>
                  <a:schemeClr val="bg1"/>
                </a:solidFill>
                <a:latin typeface="Times New Roman" panose="02020603050405020304" pitchFamily="18" charset="0"/>
                <a:cs typeface="Times New Roman" panose="02020603050405020304" pitchFamily="18" charset="0"/>
              </a:rPr>
              <a:t>Ήφαιστο του ανατολικού αετώματος του Παρθενώνος. Αθήνα, Μουσείο Ακροπόλεως.</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7905" y="781848"/>
            <a:ext cx="3319272" cy="42748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60032" y="836712"/>
            <a:ext cx="3369564" cy="41650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Math9 03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0825" y="188913"/>
            <a:ext cx="6121400" cy="3290887"/>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9219" name="Picture 5" descr="Math9 03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76600" y="3789363"/>
            <a:ext cx="5400675" cy="2786062"/>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9220" name="TextBox 1"/>
          <p:cNvSpPr txBox="1">
            <a:spLocks noChangeArrowheads="1"/>
          </p:cNvSpPr>
          <p:nvPr/>
        </p:nvSpPr>
        <p:spPr bwMode="auto">
          <a:xfrm>
            <a:off x="250825" y="4212898"/>
            <a:ext cx="2808287"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Ανατολικό αέτωμα του Παρθενώνος. Οι μορφές Κ</a:t>
            </a:r>
            <a:r>
              <a:rPr lang="en-US" altLang="el-GR" sz="1200" dirty="0">
                <a:solidFill>
                  <a:schemeClr val="bg1"/>
                </a:solidFill>
                <a:latin typeface="Times New Roman" panose="02020603050405020304" pitchFamily="18" charset="0"/>
                <a:cs typeface="Times New Roman" panose="02020603050405020304" pitchFamily="18" charset="0"/>
              </a:rPr>
              <a:t>, L, </a:t>
            </a:r>
            <a:r>
              <a:rPr lang="el-GR" altLang="el-GR" sz="1200" dirty="0">
                <a:solidFill>
                  <a:schemeClr val="bg1"/>
                </a:solidFill>
                <a:latin typeface="Times New Roman" panose="02020603050405020304" pitchFamily="18" charset="0"/>
                <a:cs typeface="Times New Roman" panose="02020603050405020304" pitchFamily="18" charset="0"/>
              </a:rPr>
              <a:t>και Μ </a:t>
            </a:r>
            <a:r>
              <a:rPr lang="el-GR" altLang="el-GR" sz="1200" dirty="0" smtClean="0">
                <a:solidFill>
                  <a:schemeClr val="bg1"/>
                </a:solidFill>
                <a:latin typeface="Times New Roman" panose="02020603050405020304" pitchFamily="18" charset="0"/>
                <a:cs typeface="Times New Roman" panose="02020603050405020304" pitchFamily="18" charset="0"/>
              </a:rPr>
              <a:t>στη δεξιά κερκίδα του </a:t>
            </a:r>
            <a:r>
              <a:rPr lang="el-GR" altLang="el-GR" sz="1200" dirty="0">
                <a:solidFill>
                  <a:schemeClr val="bg1"/>
                </a:solidFill>
                <a:latin typeface="Times New Roman" panose="02020603050405020304" pitchFamily="18" charset="0"/>
                <a:cs typeface="Times New Roman" panose="02020603050405020304" pitchFamily="18" charset="0"/>
              </a:rPr>
              <a:t>αετώματος. </a:t>
            </a:r>
            <a:r>
              <a:rPr lang="el-GR" altLang="el-GR" sz="1200" dirty="0" smtClean="0">
                <a:solidFill>
                  <a:schemeClr val="bg1"/>
                </a:solidFill>
                <a:latin typeface="Times New Roman" panose="02020603050405020304" pitchFamily="18" charset="0"/>
                <a:cs typeface="Times New Roman" panose="02020603050405020304" pitchFamily="18" charset="0"/>
              </a:rPr>
              <a:t>Λητώ και </a:t>
            </a:r>
            <a:r>
              <a:rPr lang="el-GR" altLang="el-GR" sz="1200" dirty="0">
                <a:solidFill>
                  <a:schemeClr val="bg1"/>
                </a:solidFill>
                <a:latin typeface="Times New Roman" panose="02020603050405020304" pitchFamily="18" charset="0"/>
                <a:cs typeface="Times New Roman" panose="02020603050405020304" pitchFamily="18" charset="0"/>
              </a:rPr>
              <a:t>Άρτεμις που </a:t>
            </a:r>
            <a:r>
              <a:rPr lang="el-GR" altLang="el-GR" sz="1200" dirty="0" smtClean="0">
                <a:solidFill>
                  <a:schemeClr val="bg1"/>
                </a:solidFill>
                <a:latin typeface="Times New Roman" panose="02020603050405020304" pitchFamily="18" charset="0"/>
                <a:cs typeface="Times New Roman" panose="02020603050405020304" pitchFamily="18" charset="0"/>
              </a:rPr>
              <a:t>κρατεί  στην </a:t>
            </a:r>
            <a:r>
              <a:rPr lang="el-GR" altLang="el-GR" sz="1200" dirty="0">
                <a:solidFill>
                  <a:schemeClr val="bg1"/>
                </a:solidFill>
                <a:latin typeface="Times New Roman" panose="02020603050405020304" pitchFamily="18" charset="0"/>
                <a:cs typeface="Times New Roman" panose="02020603050405020304" pitchFamily="18" charset="0"/>
              </a:rPr>
              <a:t>αγκαλιά της </a:t>
            </a:r>
            <a:r>
              <a:rPr lang="el-GR" altLang="el-GR" sz="1200" dirty="0" err="1">
                <a:solidFill>
                  <a:schemeClr val="bg1"/>
                </a:solidFill>
                <a:latin typeface="Times New Roman" panose="02020603050405020304" pitchFamily="18" charset="0"/>
                <a:cs typeface="Times New Roman" panose="02020603050405020304" pitchFamily="18" charset="0"/>
              </a:rPr>
              <a:t>ανακεκλιμένη</a:t>
            </a:r>
            <a:r>
              <a:rPr lang="el-GR" altLang="el-GR" sz="1200" dirty="0">
                <a:solidFill>
                  <a:schemeClr val="bg1"/>
                </a:solidFill>
                <a:latin typeface="Times New Roman" panose="02020603050405020304" pitchFamily="18" charset="0"/>
                <a:cs typeface="Times New Roman" panose="02020603050405020304" pitchFamily="18" charset="0"/>
              </a:rPr>
              <a:t> την Αφροδίτη. Αυτές οι δύο είναι περισσότερο εξελιγμένες </a:t>
            </a:r>
            <a:r>
              <a:rPr lang="el-GR" altLang="el-GR" sz="1200" dirty="0" err="1">
                <a:solidFill>
                  <a:schemeClr val="bg1"/>
                </a:solidFill>
                <a:latin typeface="Times New Roman" panose="02020603050405020304" pitchFamily="18" charset="0"/>
                <a:cs typeface="Times New Roman" panose="02020603050405020304" pitchFamily="18" charset="0"/>
              </a:rPr>
              <a:t>τεχνοτροπικά</a:t>
            </a:r>
            <a:r>
              <a:rPr lang="el-GR" altLang="el-GR" sz="1200" dirty="0">
                <a:solidFill>
                  <a:schemeClr val="bg1"/>
                </a:solidFill>
                <a:latin typeface="Times New Roman" panose="02020603050405020304" pitchFamily="18" charset="0"/>
                <a:cs typeface="Times New Roman" panose="02020603050405020304" pitchFamily="18" charset="0"/>
              </a:rPr>
              <a:t> από όλες τις σωζόμενες μορφές του ανατολικού αετώματος. Λονδίνο, Βρετανικό Μουσείο.  Βλ. </a:t>
            </a:r>
            <a:r>
              <a:rPr lang="el-GR" altLang="el-GR" sz="1200" dirty="0" smtClean="0">
                <a:solidFill>
                  <a:schemeClr val="bg1"/>
                </a:solidFill>
                <a:latin typeface="Times New Roman" panose="02020603050405020304" pitchFamily="18" charset="0"/>
                <a:cs typeface="Times New Roman" panose="02020603050405020304" pitchFamily="18" charset="0"/>
              </a:rPr>
              <a:t>και </a:t>
            </a:r>
            <a:r>
              <a:rPr lang="el-GR" altLang="el-GR" sz="1200" dirty="0">
                <a:solidFill>
                  <a:schemeClr val="bg1"/>
                </a:solidFill>
                <a:latin typeface="Times New Roman" panose="02020603050405020304" pitchFamily="18" charset="0"/>
                <a:cs typeface="Times New Roman" panose="02020603050405020304" pitchFamily="18" charset="0"/>
              </a:rPr>
              <a:t>επόμενη διαφάνεια.</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470</TotalTime>
  <Words>1117</Words>
  <Application>Microsoft Office PowerPoint</Application>
  <PresentationFormat>On-screen Show (4:3)</PresentationFormat>
  <Paragraphs>77</Paragraphs>
  <Slides>24</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Segoe UI Symbol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Χρηματοδότηση</vt:lpstr>
      <vt:lpstr>Σημείωμα Αδειοδότησης</vt:lpstr>
      <vt:lpstr>PowerPoint Presentation</vt:lpstr>
      <vt:lpstr>PowerPoint Presentation</vt:lpstr>
    </vt:vector>
  </TitlesOfParts>
  <Company>PRIVATE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Iphigeneia</dc:creator>
  <cp:lastModifiedBy>trinitrick</cp:lastModifiedBy>
  <cp:revision>83</cp:revision>
  <dcterms:created xsi:type="dcterms:W3CDTF">2009-11-08T11:25:43Z</dcterms:created>
  <dcterms:modified xsi:type="dcterms:W3CDTF">2015-07-30T16:58:32Z</dcterms:modified>
</cp:coreProperties>
</file>