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05" r:id="rId2"/>
    <p:sldId id="308" r:id="rId3"/>
    <p:sldId id="309" r:id="rId4"/>
    <p:sldId id="310" r:id="rId5"/>
    <p:sldId id="257" r:id="rId6"/>
    <p:sldId id="307" r:id="rId7"/>
    <p:sldId id="311" r:id="rId8"/>
    <p:sldId id="312" r:id="rId9"/>
    <p:sldId id="313" r:id="rId10"/>
  </p:sldIdLst>
  <p:sldSz cx="9144000" cy="6858000" type="screen4x3"/>
  <p:notesSz cx="6858000" cy="9144000"/>
  <p:defaultTextStyle>
    <a:defPPr>
      <a:defRPr lang="el-G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2" autoAdjust="0"/>
    <p:restoredTop sz="94660"/>
  </p:normalViewPr>
  <p:slideViewPr>
    <p:cSldViewPr>
      <p:cViewPr varScale="1">
        <p:scale>
          <a:sx n="110" d="100"/>
          <a:sy n="110" d="100"/>
        </p:scale>
        <p:origin x="16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801E-5C4C-4CF3-9AB3-34C4F77F4C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76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1E038-0ED8-4FE7-9DF6-67A5B41101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438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2E845-F250-490A-B2E9-DBDCCC710F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4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7514-942A-4513-851F-953AF132B7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86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E0DFC-A294-4513-AF1F-F921D6158F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030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E6D5-92BF-44CD-AFEC-4A5CC09BFB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822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9358-3347-4C43-97B8-DFF72AF389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364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7621-2690-4873-923D-1EC89E6FDF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402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F22B-13F0-4531-817D-2307C01885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978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3E5D-0054-428C-A838-81901AD2FD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55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748E-154E-4719-8973-108545EE06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54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BD5F001-7DC4-4DCC-8190-6642A97093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9" r:id="rId2"/>
    <p:sldLayoutId id="2147483807" r:id="rId3"/>
    <p:sldLayoutId id="2147483800" r:id="rId4"/>
    <p:sldLayoutId id="2147483808" r:id="rId5"/>
    <p:sldLayoutId id="2147483801" r:id="rId6"/>
    <p:sldLayoutId id="2147483802" r:id="rId7"/>
    <p:sldLayoutId id="2147483809" r:id="rId8"/>
    <p:sldLayoutId id="2147483803" r:id="rId9"/>
    <p:sldLayoutId id="2147483804" r:id="rId10"/>
    <p:sldLayoutId id="21474838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1289193"/>
            <a:ext cx="8136904" cy="86409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Θεωρία και Ιστορία της Τεχνολογίας</a:t>
            </a:r>
            <a:endParaRPr lang="el-GR" sz="4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Λογότυπο Πανεπιστημίου Θεσσαλία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" y="332656"/>
            <a:ext cx="3333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2996952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Ενότητα 1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rgbClr val="5075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Τεχνολογία ως Θεωρία και Ιστορία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Δημήτρης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Μπιλάλης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Θεσσαλίας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Τμήμα: Ιστορίας, Αρχαιολογίας, Κοινωνικής Ανθρωπολογίας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81800" cy="792088"/>
          </a:xfrm>
        </p:spPr>
        <p:txBody>
          <a:bodyPr/>
          <a:lstStyle/>
          <a:p>
            <a:r>
              <a:rPr lang="el-GR" sz="4400" dirty="0"/>
              <a:t>Σκοποί  ενότητας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597" y="1343000"/>
            <a:ext cx="7543800" cy="4894312"/>
          </a:xfrm>
        </p:spPr>
        <p:txBody>
          <a:bodyPr/>
          <a:lstStyle/>
          <a:p>
            <a:pPr marL="0" indent="0" algn="just">
              <a:buNone/>
            </a:pPr>
            <a:r>
              <a:rPr lang="el-GR" sz="2000" dirty="0"/>
              <a:t>Στην εισαγωγική αυτή ενότητα επιχειρείται η εξοικείωση των συμμετεχόντων με βασικούς θεωρητικούς προβληματισμούς σχετικά με την ιστορικότητα του τεχνολογικού φαινομένου. Στις δύο πρώτες συναντήσεις ανιχνεύονται οι μηχανισμοί, στη βάση των οποίων σ’ ολόκληρη της διάρκεια της </a:t>
            </a:r>
            <a:r>
              <a:rPr lang="el-GR" sz="2000" dirty="0" err="1"/>
              <a:t>νεωτερικότητας</a:t>
            </a:r>
            <a:r>
              <a:rPr lang="el-GR" sz="2000" dirty="0"/>
              <a:t> η επιστημονική έρευνα, ο τεχνολογικός σχεδιασμός και ο θεωρητικός στοχασμός διασυνδέθηκαν σε ένα πυκνό δίκτυο αμοιβαίων εξαρτήσεων. Εξετάζεται, επίσης, η πολιτική κρισιμότητα αυτών των διασυνδέσεων καθώς και η ανάδειξή τους σε βασικό εργαλείο διαχείρισης για τους νεωτερικούς θεσμούς κυριαρχίας. Στις επόμενες δύο συναντήσεις εξετάζονται κριτικά τα κυρίαρχα ιστοριογραφικά σχήματα για την εξέλιξη του τεχνολογικού φαινομένου. Αναλύονται έννοιες όπως ο τεχνολογικός ντετερμινισμός κι η γραμμική πρόσληψη της τεχνολογίας ως ιστορικής διαδικασίας. Τέλος, προτείνεται μια διαφορετική </a:t>
            </a:r>
            <a:r>
              <a:rPr lang="el-GR" sz="2000" dirty="0" err="1"/>
              <a:t>εννοιολόγηση</a:t>
            </a:r>
            <a:r>
              <a:rPr lang="el-GR" sz="2000" dirty="0"/>
              <a:t> του τεχνολογικού φαινομένου στη βάση μιας γενεαλογικής του εξιστόρησης</a:t>
            </a:r>
            <a:r>
              <a:rPr lang="el-GR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0539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1744"/>
            <a:ext cx="6781800" cy="1008112"/>
          </a:xfrm>
        </p:spPr>
        <p:txBody>
          <a:bodyPr/>
          <a:lstStyle/>
          <a:p>
            <a:r>
              <a:rPr lang="el-GR" sz="4400" dirty="0"/>
              <a:t>Περιεχόμενα  ενότητας</a:t>
            </a:r>
            <a:r>
              <a:rPr lang="en-US" sz="44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36912"/>
            <a:ext cx="7543800" cy="1584176"/>
          </a:xfrm>
        </p:spPr>
        <p:txBody>
          <a:bodyPr/>
          <a:lstStyle/>
          <a:p>
            <a:r>
              <a:rPr lang="el-GR" altLang="el-GR" dirty="0"/>
              <a:t>Το παρελθόν της τεχνολογίας ως ιστορικό αφήγημα</a:t>
            </a:r>
            <a:r>
              <a:rPr lang="en-US" altLang="el-GR" dirty="0"/>
              <a:t> </a:t>
            </a:r>
            <a:r>
              <a:rPr lang="en-US" altLang="el-GR" dirty="0" smtClean="0"/>
              <a:t>1</a:t>
            </a:r>
            <a:endParaRPr lang="el-GR" altLang="el-GR" dirty="0" smtClean="0"/>
          </a:p>
          <a:p>
            <a:r>
              <a:rPr lang="el-GR" altLang="el-GR" dirty="0"/>
              <a:t>Το παρελθόν της τεχνολογίας ως ιστορικό αφήγημα</a:t>
            </a:r>
            <a:r>
              <a:rPr lang="en-US" altLang="el-GR" dirty="0"/>
              <a:t> </a:t>
            </a:r>
            <a:r>
              <a:rPr lang="el-GR" altLang="el-GR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5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212976"/>
            <a:ext cx="6781800" cy="160020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Τεχνολογία ως Θεωρία και Ιστορία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1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6781800" cy="785838"/>
          </a:xfrm>
        </p:spPr>
        <p:txBody>
          <a:bodyPr/>
          <a:lstStyle/>
          <a:p>
            <a:pPr eaLnBrk="1" hangingPunct="1"/>
            <a:r>
              <a:rPr lang="el-GR" altLang="el-GR" sz="4000" dirty="0" smtClean="0"/>
              <a:t>Το παρελθόν της τεχνολογίας ως ιστορικό αφήγημα</a:t>
            </a:r>
            <a:r>
              <a:rPr lang="en-US" altLang="el-GR" sz="4000" dirty="0" smtClean="0"/>
              <a:t> 1</a:t>
            </a:r>
            <a:endParaRPr lang="el-GR" altLang="el-GR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93824" y="3212976"/>
            <a:ext cx="6781800" cy="186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l-GR" altLang="el-GR" sz="4000" dirty="0" smtClean="0"/>
              <a:t/>
            </a:r>
            <a:br>
              <a:rPr lang="el-GR" altLang="el-GR" sz="4000" dirty="0" smtClean="0"/>
            </a:br>
            <a:endParaRPr lang="el-GR" altLang="el-GR" sz="4000" dirty="0" smtClean="0"/>
          </a:p>
          <a:p>
            <a:pPr eaLnBrk="1" hangingPunct="1"/>
            <a:r>
              <a:rPr lang="el-GR" altLang="el-GR" sz="2800" dirty="0" smtClean="0"/>
              <a:t>α. κυρίαρχο αφήγημα</a:t>
            </a:r>
          </a:p>
          <a:p>
            <a:pPr eaLnBrk="1" hangingPunct="1"/>
            <a:endParaRPr lang="el-GR" altLang="el-GR" sz="2800" dirty="0" smtClean="0"/>
          </a:p>
          <a:p>
            <a:pPr eaLnBrk="1" hangingPunct="1"/>
            <a:endParaRPr lang="el-GR" altLang="el-GR" sz="2800" dirty="0"/>
          </a:p>
          <a:p>
            <a:pPr eaLnBrk="1" hangingPunct="1"/>
            <a:r>
              <a:rPr lang="el-GR" altLang="el-GR" sz="2800" dirty="0" smtClean="0"/>
              <a:t>. επικό</a:t>
            </a:r>
          </a:p>
          <a:p>
            <a:pPr eaLnBrk="1" hangingPunct="1"/>
            <a:r>
              <a:rPr lang="el-GR" altLang="el-GR" sz="2800" dirty="0" smtClean="0"/>
              <a:t>. γραμμικό</a:t>
            </a:r>
          </a:p>
          <a:p>
            <a:pPr eaLnBrk="1" hangingPunct="1"/>
            <a:r>
              <a:rPr lang="el-GR" altLang="el-GR" sz="2800" dirty="0" smtClean="0"/>
              <a:t>. εξελικτικό</a:t>
            </a:r>
          </a:p>
          <a:p>
            <a:pPr eaLnBrk="1" hangingPunct="1"/>
            <a:r>
              <a:rPr lang="el-GR" altLang="el-GR" sz="2800" dirty="0" smtClean="0"/>
              <a:t>. προοδευτικό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6781800" cy="785838"/>
          </a:xfrm>
        </p:spPr>
        <p:txBody>
          <a:bodyPr/>
          <a:lstStyle/>
          <a:p>
            <a:pPr eaLnBrk="1" hangingPunct="1"/>
            <a:r>
              <a:rPr lang="el-GR" altLang="el-GR" sz="4000" dirty="0" smtClean="0"/>
              <a:t>Το παρελθόν της τεχνολογίας ως ιστορικό αφήγημα</a:t>
            </a:r>
            <a:r>
              <a:rPr lang="en-US" altLang="el-GR" sz="4000" dirty="0" smtClean="0"/>
              <a:t> 2</a:t>
            </a:r>
            <a:endParaRPr lang="el-GR" altLang="el-GR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3568" y="4725144"/>
            <a:ext cx="6781800" cy="57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l-GR" altLang="el-GR" sz="4000" dirty="0" smtClean="0"/>
              <a:t/>
            </a:r>
            <a:br>
              <a:rPr lang="el-GR" altLang="el-GR" sz="4000" dirty="0" smtClean="0"/>
            </a:br>
            <a:endParaRPr lang="el-GR" altLang="el-GR" sz="4000" dirty="0" smtClean="0"/>
          </a:p>
          <a:p>
            <a:pPr eaLnBrk="1" hangingPunct="1"/>
            <a:r>
              <a:rPr lang="el-GR" altLang="el-GR" sz="2800" dirty="0" smtClean="0"/>
              <a:t>β. γενεαλογικό αφήγημα: Μια ιστορία ικανή να αντιλαμβάνεται και να ερμηνεύει</a:t>
            </a:r>
          </a:p>
          <a:p>
            <a:pPr eaLnBrk="1" hangingPunct="1"/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. τομές</a:t>
            </a:r>
          </a:p>
          <a:p>
            <a:pPr eaLnBrk="1" hangingPunct="1"/>
            <a:r>
              <a:rPr lang="el-GR" altLang="el-GR" sz="2800" dirty="0" smtClean="0"/>
              <a:t>. ασυνέχειες</a:t>
            </a:r>
          </a:p>
          <a:p>
            <a:pPr eaLnBrk="1" hangingPunct="1"/>
            <a:r>
              <a:rPr lang="el-GR" altLang="el-GR" sz="2800" dirty="0" smtClean="0"/>
              <a:t>. ανατροπές</a:t>
            </a:r>
          </a:p>
          <a:p>
            <a:pPr eaLnBrk="1" hangingPunct="1"/>
            <a:r>
              <a:rPr lang="el-GR" altLang="el-GR" sz="2800" dirty="0" smtClean="0"/>
              <a:t>. αποτυχίες</a:t>
            </a:r>
          </a:p>
        </p:txBody>
      </p:sp>
    </p:spTree>
    <p:extLst>
      <p:ext uri="{BB962C8B-B14F-4D97-AF65-F5344CB8AC3E}">
        <p14:creationId xmlns:p14="http://schemas.microsoft.com/office/powerpoint/2010/main" val="12118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060848"/>
            <a:ext cx="6781800" cy="1600200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7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26" y="476672"/>
            <a:ext cx="6781800" cy="808112"/>
          </a:xfrm>
        </p:spPr>
        <p:txBody>
          <a:bodyPr/>
          <a:lstStyle/>
          <a:p>
            <a:r>
              <a:rPr lang="el-GR" sz="4800" dirty="0"/>
              <a:t>Χρηματοδότηση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116654" cy="3474941"/>
          </a:xfrm>
        </p:spPr>
        <p:txBody>
          <a:bodyPr/>
          <a:lstStyle/>
          <a:p>
            <a:r>
              <a:rPr lang="el-GR" sz="2000" dirty="0"/>
              <a:t>Το παρόν εκπαιδευτικό υλικό έχει αναπτυχθεί </a:t>
            </a:r>
            <a:r>
              <a:rPr lang="el-GR" sz="2000" dirty="0" err="1"/>
              <a:t>στ</a:t>
            </a:r>
            <a:r>
              <a:rPr lang="en-US" sz="2000" dirty="0"/>
              <a:t>o</a:t>
            </a:r>
            <a:r>
              <a:rPr lang="el-GR" sz="2000" dirty="0"/>
              <a:t> </a:t>
            </a:r>
            <a:r>
              <a:rPr lang="el-GR" sz="2000" dirty="0" err="1"/>
              <a:t>πλαίσι</a:t>
            </a:r>
            <a:r>
              <a:rPr lang="en-US" sz="2000" dirty="0"/>
              <a:t>o</a:t>
            </a:r>
            <a:r>
              <a:rPr lang="el-GR" sz="2000" dirty="0"/>
              <a:t>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Θεσσαλίας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pic>
        <p:nvPicPr>
          <p:cNvPr id="4" name="Picture 3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51" y="4653136"/>
            <a:ext cx="5501640" cy="1386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8458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201" y="271974"/>
            <a:ext cx="6781800" cy="936104"/>
          </a:xfrm>
        </p:spPr>
        <p:txBody>
          <a:bodyPr/>
          <a:lstStyle/>
          <a:p>
            <a:pPr algn="ctr"/>
            <a:r>
              <a:rPr lang="el-GR" sz="4400" dirty="0"/>
              <a:t>Σημείωμα </a:t>
            </a:r>
            <a:r>
              <a:rPr lang="el-GR" sz="4400" dirty="0" err="1"/>
              <a:t>Αδειοδότησης</a:t>
            </a:r>
            <a:endParaRPr lang="en-US" sz="4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5008" y="1556792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</a:t>
            </a:r>
            <a:r>
              <a:rPr lang="el-GR" sz="2000" dirty="0" smtClean="0"/>
              <a:t>Χρήση, Παρόμοια Διανομή 4.0 </a:t>
            </a:r>
            <a:r>
              <a:rPr lang="el-GR" sz="2000" dirty="0"/>
              <a:t>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</a:t>
            </a:r>
            <a:r>
              <a:rPr lang="el-GR" sz="2000" dirty="0" smtClean="0"/>
              <a:t>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5" name="Picture 2" descr="Λογότυπο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1"/>
            <a:ext cx="1832443" cy="659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008" y="3758596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[1] http://creativecommons.org/licenses/by-nc-sa/4.0/ </a:t>
            </a:r>
            <a:endParaRPr lang="en-US" sz="1600" dirty="0"/>
          </a:p>
          <a:p>
            <a:endParaRPr lang="el-GR" sz="1600" dirty="0"/>
          </a:p>
          <a:p>
            <a:r>
              <a:rPr lang="el-GR" sz="1600" dirty="0"/>
              <a:t>Ως </a:t>
            </a:r>
            <a:r>
              <a:rPr lang="el-GR" sz="1600" b="1" dirty="0"/>
              <a:t>Μη Εμπορική</a:t>
            </a:r>
            <a:r>
              <a:rPr lang="el-GR" sz="1600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6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600" dirty="0" err="1"/>
              <a:t>αδειοδόχο</a:t>
            </a:r>
            <a:endParaRPr lang="el-GR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600" dirty="0"/>
              <a:t>που</a:t>
            </a:r>
            <a:r>
              <a:rPr lang="en-GB" sz="1600" dirty="0"/>
              <a:t> </a:t>
            </a:r>
            <a:r>
              <a:rPr lang="el-GR" sz="1600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600" dirty="0"/>
              <a:t>που</a:t>
            </a:r>
            <a:r>
              <a:rPr lang="en-GB" sz="1600" dirty="0"/>
              <a:t> </a:t>
            </a:r>
            <a:r>
              <a:rPr lang="el-GR" sz="1600" dirty="0"/>
              <a:t>δεν προσπορίζει στο διανομέα του έργου και</a:t>
            </a:r>
            <a:r>
              <a:rPr lang="en-GB" sz="1600" dirty="0"/>
              <a:t> </a:t>
            </a:r>
            <a:r>
              <a:rPr lang="el-GR" sz="1600" dirty="0" err="1"/>
              <a:t>αδειοδόχο</a:t>
            </a:r>
            <a:r>
              <a:rPr lang="en-GB" sz="1600" dirty="0"/>
              <a:t> </a:t>
            </a:r>
            <a:r>
              <a:rPr lang="el-GR" sz="1600" dirty="0"/>
              <a:t>έμμεσο οικονομικό όφελος (π.χ. διαφημίσεις) από την προβολή του έργου σε διαδικτυακό τόπο</a:t>
            </a:r>
            <a:endParaRPr lang="en-US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sz="1600" dirty="0"/>
          </a:p>
          <a:p>
            <a:r>
              <a:rPr lang="el-GR" sz="1600" dirty="0"/>
              <a:t>Ο δικαιούχος μπορεί να παρέχει στον </a:t>
            </a:r>
            <a:r>
              <a:rPr lang="el-GR" sz="1600" dirty="0" err="1"/>
              <a:t>αδειοδόχο</a:t>
            </a:r>
            <a:r>
              <a:rPr lang="el-GR" sz="1600" dirty="0"/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600652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1429</TotalTime>
  <Words>372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Impact</vt:lpstr>
      <vt:lpstr>Times New Roman</vt:lpstr>
      <vt:lpstr>NewsPrint</vt:lpstr>
      <vt:lpstr>Θεωρία και Ιστορία της Τεχνολογίας</vt:lpstr>
      <vt:lpstr>Σκοποί  ενότητας</vt:lpstr>
      <vt:lpstr>Περιεχόμενα  ενότητας </vt:lpstr>
      <vt:lpstr>Η Τεχνολογία ως Θεωρία και Ιστορία </vt:lpstr>
      <vt:lpstr>Το παρελθόν της τεχνολογίας ως ιστορικό αφήγημα 1</vt:lpstr>
      <vt:lpstr>Το παρελθόν της τεχνολογίας ως ιστορικό αφήγημα 2</vt:lpstr>
      <vt:lpstr>Τέλος Ενότητας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και Ιστορία της Τεχνολογίας</dc:title>
  <dc:subject>Ιστορία</dc:subject>
  <dc:creator>Δημήτρης Μπιλάλης</dc:creator>
  <cp:keywords>Νεωτερικότητα, πολιτικές της τεχνολογίας, τεχνολογικός ντετερμινισμός, γραμμικότητα, γενεαλογία</cp:keywords>
  <cp:lastModifiedBy>trinitrick</cp:lastModifiedBy>
  <cp:revision>111</cp:revision>
  <dcterms:created xsi:type="dcterms:W3CDTF">2012-03-05T10:35:30Z</dcterms:created>
  <dcterms:modified xsi:type="dcterms:W3CDTF">2014-11-27T22:09:46Z</dcterms:modified>
</cp:coreProperties>
</file>