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6"/>
  </p:notesMasterIdLst>
  <p:sldIdLst>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13" r:id="rId44"/>
    <p:sldId id="301" r:id="rId45"/>
    <p:sldId id="302" r:id="rId46"/>
    <p:sldId id="304" r:id="rId47"/>
    <p:sldId id="305" r:id="rId48"/>
    <p:sldId id="306" r:id="rId49"/>
    <p:sldId id="307" r:id="rId50"/>
    <p:sldId id="308" r:id="rId51"/>
    <p:sldId id="309" r:id="rId52"/>
    <p:sldId id="310" r:id="rId53"/>
    <p:sldId id="311" r:id="rId54"/>
    <p:sldId id="312" r:id="rId55"/>
  </p:sldIdLst>
  <p:sldSz cx="9144000" cy="6858000" type="screen4x3"/>
  <p:notesSz cx="6858000" cy="9144000"/>
  <p:custDataLst>
    <p:tags r:id="rId5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6600CC"/>
    <a:srgbClr val="0000FF"/>
    <a:srgbClr val="663300"/>
    <a:srgbClr val="0033CC"/>
    <a:srgbClr val="990099"/>
    <a:srgbClr val="005000"/>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D1BB8-E7B5-4457-8DC2-29092AD3BE1C}" type="datetimeFigureOut">
              <a:rPr lang="el-GR" smtClean="0"/>
              <a:t>7/11/2013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CC2F9-C528-4B04-B9F7-83CABC0FF56A}" type="slidenum">
              <a:rPr lang="el-GR" smtClean="0"/>
              <a:t>‹#›</a:t>
            </a:fld>
            <a:endParaRPr lang="el-GR"/>
          </a:p>
        </p:txBody>
      </p:sp>
    </p:spTree>
    <p:extLst>
      <p:ext uri="{BB962C8B-B14F-4D97-AF65-F5344CB8AC3E}">
        <p14:creationId xmlns:p14="http://schemas.microsoft.com/office/powerpoint/2010/main" val="254155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54D8BBA-E385-44AB-875E-30FB8133A108}"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85456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691970-EAA3-41FD-97FB-5DBC60C75AE2}" type="datetime1">
              <a:rPr lang="el-GR" smtClean="0"/>
              <a:t>7/11/2013</a:t>
            </a:fld>
            <a:endParaRPr lang="el-GR"/>
          </a:p>
        </p:txBody>
      </p:sp>
      <p:sp>
        <p:nvSpPr>
          <p:cNvPr id="5" name="Θέση υποσέλιδου 4"/>
          <p:cNvSpPr>
            <a:spLocks noGrp="1"/>
          </p:cNvSpPr>
          <p:nvPr>
            <p:ph type="ftr" sz="quarter" idx="11"/>
          </p:nvPr>
        </p:nvSpPr>
        <p:spPr/>
        <p:txBody>
          <a:bodyPr/>
          <a:lstStyle/>
          <a:p>
            <a:r>
              <a:rPr lang="el-GR" smtClean="0"/>
              <a:t>Η Εξέλιξη της Πληροφορικής</a:t>
            </a:r>
            <a:endParaRPr lang="el-GR"/>
          </a:p>
        </p:txBody>
      </p:sp>
      <p:sp>
        <p:nvSpPr>
          <p:cNvPr id="6" name="Θέση αριθμού διαφάνειας 5"/>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23530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5506EA4-A167-45D0-BE92-F913F7037248}" type="datetime1">
              <a:rPr lang="el-GR" smtClean="0"/>
              <a:t>7/11/2013</a:t>
            </a:fld>
            <a:endParaRPr lang="el-GR"/>
          </a:p>
        </p:txBody>
      </p:sp>
      <p:sp>
        <p:nvSpPr>
          <p:cNvPr id="5" name="Θέση υποσέλιδου 4"/>
          <p:cNvSpPr>
            <a:spLocks noGrp="1"/>
          </p:cNvSpPr>
          <p:nvPr>
            <p:ph type="ftr" sz="quarter" idx="11"/>
          </p:nvPr>
        </p:nvSpPr>
        <p:spPr/>
        <p:txBody>
          <a:bodyPr/>
          <a:lstStyle/>
          <a:p>
            <a:r>
              <a:rPr lang="el-GR" smtClean="0"/>
              <a:t>Η Εξέλιξη της Πληροφορικής</a:t>
            </a:r>
            <a:endParaRPr lang="el-GR"/>
          </a:p>
        </p:txBody>
      </p:sp>
      <p:sp>
        <p:nvSpPr>
          <p:cNvPr id="6" name="Θέση αριθμού διαφάνειας 5"/>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387162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6D6A9D-3CC4-4C92-AC47-41F8DB4F4D89}" type="datetime1">
              <a:rPr lang="el-GR" smtClean="0"/>
              <a:t>7/11/2013</a:t>
            </a:fld>
            <a:endParaRPr lang="el-GR"/>
          </a:p>
        </p:txBody>
      </p:sp>
      <p:sp>
        <p:nvSpPr>
          <p:cNvPr id="5" name="Θέση υποσέλιδου 4"/>
          <p:cNvSpPr>
            <a:spLocks noGrp="1"/>
          </p:cNvSpPr>
          <p:nvPr>
            <p:ph type="ftr" sz="quarter" idx="11"/>
          </p:nvPr>
        </p:nvSpPr>
        <p:spPr/>
        <p:txBody>
          <a:bodyPr/>
          <a:lstStyle/>
          <a:p>
            <a:r>
              <a:rPr lang="el-GR" smtClean="0"/>
              <a:t>Η Εξέλιξη της Πληροφορικής</a:t>
            </a:r>
            <a:endParaRPr lang="el-GR"/>
          </a:p>
        </p:txBody>
      </p:sp>
      <p:sp>
        <p:nvSpPr>
          <p:cNvPr id="6" name="Θέση αριθμού διαφάνειας 5"/>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20443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7567FC8-FCE7-4199-8540-A79307132789}" type="datetime1">
              <a:rPr lang="el-GR" smtClean="0"/>
              <a:t>7/11/2013</a:t>
            </a:fld>
            <a:endParaRPr lang="el-GR"/>
          </a:p>
        </p:txBody>
      </p:sp>
      <p:sp>
        <p:nvSpPr>
          <p:cNvPr id="5" name="Θέση υποσέλιδου 4"/>
          <p:cNvSpPr>
            <a:spLocks noGrp="1"/>
          </p:cNvSpPr>
          <p:nvPr>
            <p:ph type="ftr" sz="quarter" idx="11"/>
          </p:nvPr>
        </p:nvSpPr>
        <p:spPr/>
        <p:txBody>
          <a:bodyPr/>
          <a:lstStyle/>
          <a:p>
            <a:r>
              <a:rPr lang="el-GR" smtClean="0"/>
              <a:t>Η Εξέλιξη της Πληροφορικής</a:t>
            </a:r>
            <a:endParaRPr lang="el-GR"/>
          </a:p>
        </p:txBody>
      </p:sp>
      <p:sp>
        <p:nvSpPr>
          <p:cNvPr id="6" name="Θέση αριθμού διαφάνειας 5"/>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51778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17D4155-9ACA-48CB-A0CB-7C0DFDAF2075}" type="datetime1">
              <a:rPr lang="el-GR" smtClean="0"/>
              <a:t>7/11/2013</a:t>
            </a:fld>
            <a:endParaRPr lang="el-GR"/>
          </a:p>
        </p:txBody>
      </p:sp>
      <p:sp>
        <p:nvSpPr>
          <p:cNvPr id="5" name="Θέση υποσέλιδου 4"/>
          <p:cNvSpPr>
            <a:spLocks noGrp="1"/>
          </p:cNvSpPr>
          <p:nvPr>
            <p:ph type="ftr" sz="quarter" idx="11"/>
          </p:nvPr>
        </p:nvSpPr>
        <p:spPr/>
        <p:txBody>
          <a:bodyPr/>
          <a:lstStyle/>
          <a:p>
            <a:r>
              <a:rPr lang="el-GR" smtClean="0"/>
              <a:t>Η Εξέλιξη της Πληροφορικής</a:t>
            </a:r>
            <a:endParaRPr lang="el-GR"/>
          </a:p>
        </p:txBody>
      </p:sp>
      <p:sp>
        <p:nvSpPr>
          <p:cNvPr id="6" name="Θέση αριθμού διαφάνειας 5"/>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324004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4B0CF67-1D9D-4B1E-AAE1-7BD35229E01C}" type="datetime1">
              <a:rPr lang="el-GR" smtClean="0"/>
              <a:t>7/11/2013</a:t>
            </a:fld>
            <a:endParaRPr lang="el-GR"/>
          </a:p>
        </p:txBody>
      </p:sp>
      <p:sp>
        <p:nvSpPr>
          <p:cNvPr id="6" name="Θέση υποσέλιδου 5"/>
          <p:cNvSpPr>
            <a:spLocks noGrp="1"/>
          </p:cNvSpPr>
          <p:nvPr>
            <p:ph type="ftr" sz="quarter" idx="11"/>
          </p:nvPr>
        </p:nvSpPr>
        <p:spPr/>
        <p:txBody>
          <a:bodyPr/>
          <a:lstStyle/>
          <a:p>
            <a:r>
              <a:rPr lang="el-GR" smtClean="0"/>
              <a:t>Η Εξέλιξη της Πληροφορικής</a:t>
            </a:r>
            <a:endParaRPr lang="el-GR"/>
          </a:p>
        </p:txBody>
      </p:sp>
      <p:sp>
        <p:nvSpPr>
          <p:cNvPr id="7" name="Θέση αριθμού διαφάνειας 6"/>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232741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4390E4C-2B6B-4F84-AC5A-CAF48727750F}" type="datetime1">
              <a:rPr lang="el-GR" smtClean="0"/>
              <a:t>7/11/2013</a:t>
            </a:fld>
            <a:endParaRPr lang="el-GR"/>
          </a:p>
        </p:txBody>
      </p:sp>
      <p:sp>
        <p:nvSpPr>
          <p:cNvPr id="8" name="Θέση υποσέλιδου 7"/>
          <p:cNvSpPr>
            <a:spLocks noGrp="1"/>
          </p:cNvSpPr>
          <p:nvPr>
            <p:ph type="ftr" sz="quarter" idx="11"/>
          </p:nvPr>
        </p:nvSpPr>
        <p:spPr/>
        <p:txBody>
          <a:bodyPr/>
          <a:lstStyle/>
          <a:p>
            <a:r>
              <a:rPr lang="el-GR" smtClean="0"/>
              <a:t>Η Εξέλιξη της Πληροφορικής</a:t>
            </a:r>
            <a:endParaRPr lang="el-GR"/>
          </a:p>
        </p:txBody>
      </p:sp>
      <p:sp>
        <p:nvSpPr>
          <p:cNvPr id="9" name="Θέση αριθμού διαφάνειας 8"/>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170089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B7A3E63-535E-48E0-8CED-3ACABA953D45}" type="datetime1">
              <a:rPr lang="el-GR" smtClean="0"/>
              <a:t>7/11/2013</a:t>
            </a:fld>
            <a:endParaRPr lang="el-GR"/>
          </a:p>
        </p:txBody>
      </p:sp>
      <p:sp>
        <p:nvSpPr>
          <p:cNvPr id="4" name="Θέση υποσέλιδου 3"/>
          <p:cNvSpPr>
            <a:spLocks noGrp="1"/>
          </p:cNvSpPr>
          <p:nvPr>
            <p:ph type="ftr" sz="quarter" idx="11"/>
          </p:nvPr>
        </p:nvSpPr>
        <p:spPr/>
        <p:txBody>
          <a:bodyPr/>
          <a:lstStyle/>
          <a:p>
            <a:r>
              <a:rPr lang="el-GR" smtClean="0"/>
              <a:t>Η Εξέλιξη της Πληροφορικής</a:t>
            </a:r>
            <a:endParaRPr lang="el-GR"/>
          </a:p>
        </p:txBody>
      </p:sp>
      <p:sp>
        <p:nvSpPr>
          <p:cNvPr id="5" name="Θέση αριθμού διαφάνειας 4"/>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420809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57BAF31-C883-47C8-931D-2F851F1B7478}" type="datetime1">
              <a:rPr lang="el-GR" smtClean="0"/>
              <a:t>7/11/2013</a:t>
            </a:fld>
            <a:endParaRPr lang="el-GR"/>
          </a:p>
        </p:txBody>
      </p:sp>
      <p:sp>
        <p:nvSpPr>
          <p:cNvPr id="3" name="Θέση υποσέλιδου 2"/>
          <p:cNvSpPr>
            <a:spLocks noGrp="1"/>
          </p:cNvSpPr>
          <p:nvPr>
            <p:ph type="ftr" sz="quarter" idx="11"/>
          </p:nvPr>
        </p:nvSpPr>
        <p:spPr/>
        <p:txBody>
          <a:bodyPr/>
          <a:lstStyle/>
          <a:p>
            <a:r>
              <a:rPr lang="el-GR" smtClean="0"/>
              <a:t>Η Εξέλιξη της Πληροφορικής</a:t>
            </a:r>
            <a:endParaRPr lang="el-GR"/>
          </a:p>
        </p:txBody>
      </p:sp>
      <p:sp>
        <p:nvSpPr>
          <p:cNvPr id="4" name="Θέση αριθμού διαφάνειας 3"/>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236495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50CB86E-28F4-453D-879F-47FE011D55E1}" type="datetime1">
              <a:rPr lang="el-GR" smtClean="0"/>
              <a:t>7/11/2013</a:t>
            </a:fld>
            <a:endParaRPr lang="el-GR"/>
          </a:p>
        </p:txBody>
      </p:sp>
      <p:sp>
        <p:nvSpPr>
          <p:cNvPr id="6" name="Θέση υποσέλιδου 5"/>
          <p:cNvSpPr>
            <a:spLocks noGrp="1"/>
          </p:cNvSpPr>
          <p:nvPr>
            <p:ph type="ftr" sz="quarter" idx="11"/>
          </p:nvPr>
        </p:nvSpPr>
        <p:spPr/>
        <p:txBody>
          <a:bodyPr/>
          <a:lstStyle/>
          <a:p>
            <a:r>
              <a:rPr lang="el-GR" smtClean="0"/>
              <a:t>Η Εξέλιξη της Πληροφορικής</a:t>
            </a:r>
            <a:endParaRPr lang="el-GR"/>
          </a:p>
        </p:txBody>
      </p:sp>
      <p:sp>
        <p:nvSpPr>
          <p:cNvPr id="7" name="Θέση αριθμού διαφάνειας 6"/>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348712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3BF8421-B845-40EC-9377-1BD693D32DC7}" type="datetime1">
              <a:rPr lang="el-GR" smtClean="0"/>
              <a:t>7/11/2013</a:t>
            </a:fld>
            <a:endParaRPr lang="el-GR"/>
          </a:p>
        </p:txBody>
      </p:sp>
      <p:sp>
        <p:nvSpPr>
          <p:cNvPr id="6" name="Θέση υποσέλιδου 5"/>
          <p:cNvSpPr>
            <a:spLocks noGrp="1"/>
          </p:cNvSpPr>
          <p:nvPr>
            <p:ph type="ftr" sz="quarter" idx="11"/>
          </p:nvPr>
        </p:nvSpPr>
        <p:spPr/>
        <p:txBody>
          <a:bodyPr/>
          <a:lstStyle/>
          <a:p>
            <a:r>
              <a:rPr lang="el-GR" smtClean="0"/>
              <a:t>Η Εξέλιξη της Πληροφορικής</a:t>
            </a:r>
            <a:endParaRPr lang="el-GR"/>
          </a:p>
        </p:txBody>
      </p:sp>
      <p:sp>
        <p:nvSpPr>
          <p:cNvPr id="7" name="Θέση αριθμού διαφάνειας 6"/>
          <p:cNvSpPr>
            <a:spLocks noGrp="1"/>
          </p:cNvSpPr>
          <p:nvPr>
            <p:ph type="sldNum" sz="quarter" idx="12"/>
          </p:nvPr>
        </p:nvSpPr>
        <p:spPr/>
        <p:txBody>
          <a:bodyPr/>
          <a:lstStyle/>
          <a:p>
            <a:fld id="{2C08EDB0-7560-4B4B-950A-83EADEFE8828}" type="slidenum">
              <a:rPr lang="el-GR" smtClean="0"/>
              <a:t>‹#›</a:t>
            </a:fld>
            <a:endParaRPr lang="el-GR"/>
          </a:p>
        </p:txBody>
      </p:sp>
    </p:spTree>
    <p:extLst>
      <p:ext uri="{BB962C8B-B14F-4D97-AF65-F5344CB8AC3E}">
        <p14:creationId xmlns:p14="http://schemas.microsoft.com/office/powerpoint/2010/main" val="351610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75050-C697-48F7-9F20-3B2BD3C84DD5}" type="datetime1">
              <a:rPr lang="el-GR" smtClean="0"/>
              <a:t>7/11/2013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Η Εξέλιξη της Πληροφορικής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8EDB0-7560-4B4B-950A-83EADEFE8828}" type="slidenum">
              <a:rPr lang="el-GR" smtClean="0"/>
              <a:t>‹#›</a:t>
            </a:fld>
            <a:endParaRPr lang="el-GR"/>
          </a:p>
        </p:txBody>
      </p:sp>
    </p:spTree>
    <p:extLst>
      <p:ext uri="{BB962C8B-B14F-4D97-AF65-F5344CB8AC3E}">
        <p14:creationId xmlns:p14="http://schemas.microsoft.com/office/powerpoint/2010/main" val="117474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8.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Layout" Target="../slideLayouts/slideLayout6.xml"/><Relationship Id="rId7" Type="http://schemas.openxmlformats.org/officeDocument/2006/relationships/slide" Target="slide3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18.xml"/><Relationship Id="rId5" Type="http://schemas.openxmlformats.org/officeDocument/2006/relationships/slide" Target="slide14.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32.xml"/><Relationship Id="rId5" Type="http://schemas.microsoft.com/office/2007/relationships/hdphoto" Target="../media/hdphoto1.wdp"/><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
        <p:nvSpPr>
          <p:cNvPr id="2" name="Τίτλος 1"/>
          <p:cNvSpPr>
            <a:spLocks noGrp="1"/>
          </p:cNvSpPr>
          <p:nvPr>
            <p:ph type="ctrTitle"/>
          </p:nvPr>
        </p:nvSpPr>
        <p:spPr>
          <a:xfrm>
            <a:off x="755576" y="1628800"/>
            <a:ext cx="7628012" cy="1326009"/>
          </a:xfrm>
        </p:spPr>
        <p:txBody>
          <a:bodyPr>
            <a:noAutofit/>
          </a:bodyPr>
          <a:lstStyle/>
          <a:p>
            <a:r>
              <a:rPr lang="el-GR" b="1" dirty="0" smtClean="0">
                <a:solidFill>
                  <a:prstClr val="black"/>
                </a:solidFill>
              </a:rPr>
              <a:t>Διδακτική Πληροφορικής</a:t>
            </a:r>
            <a:endParaRPr lang="el-GR" dirty="0"/>
          </a:p>
        </p:txBody>
      </p:sp>
      <p:sp>
        <p:nvSpPr>
          <p:cNvPr id="3" name="Θέση περιεχομένου 2"/>
          <p:cNvSpPr>
            <a:spLocks noGrp="1"/>
          </p:cNvSpPr>
          <p:nvPr>
            <p:ph type="subTitle" idx="1"/>
          </p:nvPr>
        </p:nvSpPr>
        <p:spPr>
          <a:xfrm>
            <a:off x="1043608" y="2924944"/>
            <a:ext cx="7128791" cy="2592288"/>
          </a:xfrm>
        </p:spPr>
        <p:txBody>
          <a:bodyPr>
            <a:normAutofit lnSpcReduction="10000"/>
          </a:bodyPr>
          <a:lstStyle/>
          <a:p>
            <a:pPr lvl="0">
              <a:spcBef>
                <a:spcPts val="0"/>
              </a:spcBef>
              <a:spcAft>
                <a:spcPts val="1200"/>
              </a:spcAft>
              <a:defRPr/>
            </a:pPr>
            <a:r>
              <a:rPr lang="el-GR" sz="2800" b="1" dirty="0">
                <a:solidFill>
                  <a:prstClr val="black"/>
                </a:solidFill>
                <a:cs typeface="Arial" charset="0"/>
              </a:rPr>
              <a:t>Ενότητα </a:t>
            </a:r>
            <a:r>
              <a:rPr lang="el-GR" sz="2800" b="1" dirty="0" smtClean="0">
                <a:solidFill>
                  <a:prstClr val="black"/>
                </a:solidFill>
                <a:cs typeface="Arial" charset="0"/>
              </a:rPr>
              <a:t>1</a:t>
            </a:r>
            <a:r>
              <a:rPr lang="en-US" sz="2800" b="1" dirty="0" smtClean="0">
                <a:solidFill>
                  <a:prstClr val="black"/>
                </a:solidFill>
                <a:cs typeface="Arial" charset="0"/>
              </a:rPr>
              <a:t>:</a:t>
            </a:r>
            <a:r>
              <a:rPr lang="el-GR" sz="2800" b="1" dirty="0" smtClean="0">
                <a:solidFill>
                  <a:prstClr val="black"/>
                </a:solidFill>
                <a:cs typeface="Arial" charset="0"/>
              </a:rPr>
              <a:t>  </a:t>
            </a:r>
            <a:r>
              <a:rPr lang="el-GR" sz="2800" dirty="0" smtClean="0">
                <a:solidFill>
                  <a:prstClr val="black"/>
                </a:solidFill>
                <a:cs typeface="Arial" charset="0"/>
              </a:rPr>
              <a:t>Η </a:t>
            </a:r>
            <a:r>
              <a:rPr lang="el-GR" sz="2800" dirty="0">
                <a:solidFill>
                  <a:prstClr val="black"/>
                </a:solidFill>
                <a:cs typeface="Arial" charset="0"/>
              </a:rPr>
              <a:t>Ε</a:t>
            </a:r>
            <a:r>
              <a:rPr lang="el-GR" sz="2800" dirty="0" smtClean="0">
                <a:solidFill>
                  <a:prstClr val="black"/>
                </a:solidFill>
                <a:cs typeface="Arial" charset="0"/>
              </a:rPr>
              <a:t>ξέλιξη της Πληροφορικής</a:t>
            </a:r>
            <a:r>
              <a:rPr lang="en-US" sz="2800" dirty="0" smtClean="0">
                <a:solidFill>
                  <a:prstClr val="black"/>
                </a:solidFill>
                <a:cs typeface="Arial" charset="0"/>
              </a:rPr>
              <a:t>.</a:t>
            </a:r>
            <a:endParaRPr lang="el-GR" sz="2800" dirty="0">
              <a:solidFill>
                <a:prstClr val="black"/>
              </a:solidFill>
              <a:cs typeface="Arial" charset="0"/>
            </a:endParaRPr>
          </a:p>
          <a:p>
            <a:pPr lvl="0">
              <a:spcBef>
                <a:spcPts val="0"/>
              </a:spcBef>
              <a:defRPr/>
            </a:pPr>
            <a:r>
              <a:rPr lang="el-GR" sz="2800" dirty="0">
                <a:solidFill>
                  <a:prstClr val="black"/>
                </a:solidFill>
                <a:cs typeface="Arial" charset="0"/>
              </a:rPr>
              <a:t> </a:t>
            </a:r>
            <a:r>
              <a:rPr lang="el-GR" sz="4400" b="1" dirty="0">
                <a:solidFill>
                  <a:prstClr val="black"/>
                </a:solidFill>
                <a:cs typeface="Arial" charset="0"/>
              </a:rPr>
              <a:t>   </a:t>
            </a:r>
            <a:r>
              <a:rPr lang="el-GR" sz="2800" dirty="0">
                <a:solidFill>
                  <a:prstClr val="black"/>
                </a:solidFill>
                <a:cs typeface="Arial" charset="0"/>
              </a:rPr>
              <a:t>Διδάσκων: </a:t>
            </a:r>
            <a:r>
              <a:rPr lang="el-GR" sz="2800" dirty="0" smtClean="0">
                <a:solidFill>
                  <a:prstClr val="black"/>
                </a:solidFill>
                <a:cs typeface="Arial" charset="0"/>
              </a:rPr>
              <a:t>Γεώργιος</a:t>
            </a:r>
            <a:r>
              <a:rPr lang="en-US" sz="2800" dirty="0" smtClean="0">
                <a:solidFill>
                  <a:prstClr val="black"/>
                </a:solidFill>
                <a:cs typeface="Arial" charset="0"/>
              </a:rPr>
              <a:t> </a:t>
            </a:r>
            <a:r>
              <a:rPr lang="el-GR" sz="2800" dirty="0" err="1" smtClean="0">
                <a:solidFill>
                  <a:prstClr val="black"/>
                </a:solidFill>
                <a:cs typeface="Arial" charset="0"/>
              </a:rPr>
              <a:t>Σούλτης</a:t>
            </a:r>
            <a:r>
              <a:rPr lang="el-GR" sz="2800" dirty="0" smtClean="0">
                <a:solidFill>
                  <a:prstClr val="black"/>
                </a:solidFill>
                <a:cs typeface="Arial" charset="0"/>
              </a:rPr>
              <a:t>, </a:t>
            </a:r>
          </a:p>
          <a:p>
            <a:pPr lvl="0">
              <a:spcBef>
                <a:spcPts val="0"/>
              </a:spcBef>
              <a:spcAft>
                <a:spcPts val="600"/>
              </a:spcAft>
              <a:defRPr/>
            </a:pPr>
            <a:r>
              <a:rPr lang="el-GR" sz="2800" dirty="0" smtClean="0">
                <a:solidFill>
                  <a:prstClr val="black"/>
                </a:solidFill>
                <a:cs typeface="Arial" charset="0"/>
              </a:rPr>
              <a:t>Επίκουρος Καθηγητής</a:t>
            </a:r>
            <a:r>
              <a:rPr lang="el-GR" sz="2800" dirty="0">
                <a:solidFill>
                  <a:prstClr val="black"/>
                </a:solidFill>
                <a:cs typeface="Arial" charset="0"/>
              </a:rPr>
              <a:t>.</a:t>
            </a:r>
          </a:p>
          <a:p>
            <a:pPr lvl="0">
              <a:spcBef>
                <a:spcPts val="0"/>
              </a:spcBef>
              <a:defRPr/>
            </a:pPr>
            <a:r>
              <a:rPr lang="el-GR" sz="2800" dirty="0">
                <a:solidFill>
                  <a:prstClr val="black"/>
                </a:solidFill>
                <a:cs typeface="Arial" charset="0"/>
              </a:rPr>
              <a:t>Τμήμα Μηχανικών Πληροφορικής, Τεχνολογικής Εκπαίδευσης. </a:t>
            </a:r>
            <a:endParaRPr lang="en-US" sz="4400" b="1" dirty="0">
              <a:solidFill>
                <a:prstClr val="black"/>
              </a:solidFill>
              <a:cs typeface="Arial" charset="0"/>
            </a:endParaRPr>
          </a:p>
          <a:p>
            <a:endParaRPr lang="el-GR" dirty="0"/>
          </a:p>
        </p:txBody>
      </p:sp>
      <p:pic>
        <p:nvPicPr>
          <p:cNvPr id="7" name="Εικόνα 2" descr="Λογότυπο για Άδειες χρήσης Creative Commons, B Y, NC, ND." title="Λογότυπο Creative Commons. ">
            <a:hlinkClick r:id="rId5" tooltip="Μετάβαση στην Άδεια Χρήσης"/>
          </p:cNvPr>
          <p:cNvPicPr>
            <a:picLocks noChangeAspect="1" noChangeArrowheads="1"/>
          </p:cNvPicPr>
          <p:nvPr/>
        </p:nvPicPr>
        <p:blipFill>
          <a:blip r:embed="rId6"/>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19705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1950 </a:t>
            </a:r>
            <a:r>
              <a:rPr lang="el-GR" b="1" dirty="0"/>
              <a:t>-</a:t>
            </a:r>
            <a:r>
              <a:rPr lang="el-GR" b="1" dirty="0" smtClean="0"/>
              <a:t> 2015</a:t>
            </a:r>
            <a:br>
              <a:rPr lang="el-GR" b="1" dirty="0" smtClean="0"/>
            </a:br>
            <a:r>
              <a:rPr lang="el-GR" b="1" dirty="0" smtClean="0"/>
              <a:t>Τεχνολογία ημιαγωγών</a:t>
            </a:r>
            <a:endParaRPr lang="el-GR" b="1" dirty="0"/>
          </a:p>
        </p:txBody>
      </p:sp>
      <p:sp>
        <p:nvSpPr>
          <p:cNvPr id="7" name="Θέση περιεχομένου 1"/>
          <p:cNvSpPr txBox="1"/>
          <p:nvPr/>
        </p:nvSpPr>
        <p:spPr>
          <a:xfrm>
            <a:off x="467544" y="1700808"/>
            <a:ext cx="8208912" cy="830997"/>
          </a:xfrm>
          <a:prstGeom prst="rect">
            <a:avLst/>
          </a:prstGeom>
          <a:noFill/>
        </p:spPr>
        <p:txBody>
          <a:bodyPr wrap="square" rtlCol="0">
            <a:spAutoFit/>
          </a:bodyPr>
          <a:lstStyle/>
          <a:p>
            <a:pPr marL="342900" indent="-342900">
              <a:buClr>
                <a:srgbClr val="9900CC"/>
              </a:buClr>
              <a:buSzPct val="120000"/>
              <a:buFont typeface="Wingdings" panose="05000000000000000000" pitchFamily="2" charset="2"/>
              <a:buChar char="§"/>
            </a:pPr>
            <a:r>
              <a:rPr lang="el-GR" sz="2400" dirty="0" smtClean="0"/>
              <a:t>Τα ολοκληρωμένα κυκλώματα, είναι η υψηλότερη τεχνολογία που γνώρισε μέχρι σήμερα η Ανθρωπότητα.</a:t>
            </a:r>
            <a:endParaRPr lang="el-GR" sz="2400" dirty="0"/>
          </a:p>
        </p:txBody>
      </p:sp>
      <p:pic>
        <p:nvPicPr>
          <p:cNvPr id="6" name="Θέση περιεχομένου 2" descr="Εικόνα με τρία εξαρτήματα: την θερμική λυχνία, η οποία δεν υπάρχει πια, τα μονά τρανζίστορ βασισμένα στο γερμάνιο, στα 1950, και τέλος το ολοκληρωμένο κύκλωμα, το οποίο ουσιαστικά είναι, χιλιάδες τρανζίστορ σε ένα τσιπ πυριτίου."/>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36912"/>
            <a:ext cx="8229600" cy="354185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61927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1950 – 1975: </a:t>
            </a:r>
            <a:br>
              <a:rPr lang="el-GR" b="1" dirty="0" smtClean="0"/>
            </a:br>
            <a:r>
              <a:rPr lang="el-GR" b="1" dirty="0" smtClean="0"/>
              <a:t>Οι υπολογιστές</a:t>
            </a:r>
            <a:endParaRPr lang="el-GR" b="1" dirty="0"/>
          </a:p>
        </p:txBody>
      </p:sp>
      <p:sp>
        <p:nvSpPr>
          <p:cNvPr id="7" name="Θέση περιεχομένου 1"/>
          <p:cNvSpPr txBox="1"/>
          <p:nvPr/>
        </p:nvSpPr>
        <p:spPr>
          <a:xfrm>
            <a:off x="467544" y="1628800"/>
            <a:ext cx="8208912" cy="830997"/>
          </a:xfrm>
          <a:prstGeom prst="rect">
            <a:avLst/>
          </a:prstGeom>
          <a:noFill/>
        </p:spPr>
        <p:txBody>
          <a:bodyPr wrap="square" rtlCol="0">
            <a:spAutoFit/>
          </a:bodyPr>
          <a:lstStyle/>
          <a:p>
            <a:pPr marL="342900" indent="-342900">
              <a:buClr>
                <a:srgbClr val="9900CC"/>
              </a:buClr>
              <a:buSzPct val="120000"/>
              <a:buFont typeface="Wingdings" panose="05000000000000000000" pitchFamily="2" charset="2"/>
              <a:buChar char="§"/>
            </a:pPr>
            <a:r>
              <a:rPr lang="el-GR" sz="2400" dirty="0" smtClean="0"/>
              <a:t>Είναι μεγάλα συστήματα με κόστος της τάξης σχεδόν ενός δισεκατομμυρίου.</a:t>
            </a:r>
            <a:endParaRPr lang="el-GR" sz="2400" dirty="0"/>
          </a:p>
        </p:txBody>
      </p:sp>
      <p:pic>
        <p:nvPicPr>
          <p:cNvPr id="6" name="Θέση περιεχομένου 2" descr="Εικόνα με το εσωτερικό του δωματίου, όπου είναι εγκατεστημένα τα συστήματα που συνθέτουν την υπολογιστική μονάδ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614176"/>
            <a:ext cx="6696744" cy="355112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45834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1950 </a:t>
            </a:r>
            <a:r>
              <a:rPr lang="el-GR" b="1" dirty="0" smtClean="0"/>
              <a:t>– 1975: </a:t>
            </a:r>
            <a:br>
              <a:rPr lang="el-GR" b="1" dirty="0" smtClean="0"/>
            </a:br>
            <a:r>
              <a:rPr lang="el-GR" b="1" dirty="0" smtClean="0"/>
              <a:t>Οι υπολογιστές πιάνουν δουλειά</a:t>
            </a:r>
            <a:endParaRPr lang="el-GR" dirty="0"/>
          </a:p>
        </p:txBody>
      </p:sp>
      <p:sp>
        <p:nvSpPr>
          <p:cNvPr id="7" name="Θέση περιεχομένου 1"/>
          <p:cNvSpPr txBox="1"/>
          <p:nvPr/>
        </p:nvSpPr>
        <p:spPr>
          <a:xfrm>
            <a:off x="611560" y="1844824"/>
            <a:ext cx="7920880" cy="830997"/>
          </a:xfrm>
          <a:prstGeom prst="rect">
            <a:avLst/>
          </a:prstGeom>
          <a:noFill/>
        </p:spPr>
        <p:txBody>
          <a:bodyPr wrap="square" rtlCol="0">
            <a:spAutoFit/>
          </a:bodyPr>
          <a:lstStyle/>
          <a:p>
            <a:pPr marL="342900" indent="-342900">
              <a:buClr>
                <a:srgbClr val="9900CC"/>
              </a:buClr>
              <a:buSzPct val="120000"/>
              <a:buFont typeface="Wingdings" panose="05000000000000000000" pitchFamily="2" charset="2"/>
              <a:buChar char="§"/>
            </a:pPr>
            <a:r>
              <a:rPr lang="el-GR" sz="2400" dirty="0" smtClean="0"/>
              <a:t>Υπάρχει το κεντρικό σύστημα και τερματικά, </a:t>
            </a:r>
          </a:p>
          <a:p>
            <a:pPr marL="342900" indent="-342900">
              <a:buClr>
                <a:srgbClr val="9900CC"/>
              </a:buClr>
              <a:buSzPct val="120000"/>
              <a:buFont typeface="Wingdings" panose="05000000000000000000" pitchFamily="2" charset="2"/>
              <a:buChar char="§"/>
            </a:pPr>
            <a:r>
              <a:rPr lang="el-GR" sz="2400" dirty="0" smtClean="0"/>
              <a:t>είμαστε στην εποχή του διαμοιρασμού χρόνου.</a:t>
            </a:r>
            <a:endParaRPr lang="el-GR" sz="2400" dirty="0"/>
          </a:p>
        </p:txBody>
      </p:sp>
      <p:pic>
        <p:nvPicPr>
          <p:cNvPr id="9" name="Θέση περιεχομένου 2" descr="Εικόνα με τους υπολογιστές: Χαρβαρντ mark 1, τον Ιούλιο του 1944, και τον Χαρβαρντ mark 4, τον Οκτώβριο του 1958, όπου φαίνεται η διαφορά του όγκου που καταλαμβάνουν και οι 2 υπολογιστές. Παρ όλα αυτά όμως, το μέγεθος του mark 4,  παραμένει μεγάλο σε σχέση με τους σημερινούς υπολογιστέ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996952"/>
            <a:ext cx="8229600" cy="301599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4148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1296144"/>
          </a:xfrm>
        </p:spPr>
        <p:txBody>
          <a:bodyPr anchor="t">
            <a:noAutofit/>
          </a:bodyPr>
          <a:lstStyle/>
          <a:p>
            <a:pPr algn="ctr"/>
            <a:r>
              <a:rPr lang="el-GR" sz="4400" dirty="0"/>
              <a:t>1950 </a:t>
            </a:r>
            <a:r>
              <a:rPr lang="el-GR" sz="4400" dirty="0" smtClean="0"/>
              <a:t>– 1975: </a:t>
            </a:r>
            <a:r>
              <a:rPr lang="el-GR" sz="4400" dirty="0"/>
              <a:t/>
            </a:r>
            <a:br>
              <a:rPr lang="el-GR" sz="4400" dirty="0"/>
            </a:br>
            <a:r>
              <a:rPr lang="el-GR" sz="4000" dirty="0"/>
              <a:t>Ο</a:t>
            </a:r>
            <a:r>
              <a:rPr lang="el-GR" sz="4000" dirty="0" smtClean="0"/>
              <a:t>ι </a:t>
            </a:r>
            <a:r>
              <a:rPr lang="el-GR" sz="4000" dirty="0"/>
              <a:t>υπολογιστές </a:t>
            </a:r>
            <a:r>
              <a:rPr lang="el-GR" sz="4000" dirty="0" smtClean="0"/>
              <a:t>έχουν μπει στη </a:t>
            </a:r>
            <a:r>
              <a:rPr lang="el-GR" sz="4000" dirty="0"/>
              <a:t>δουλειά</a:t>
            </a:r>
          </a:p>
        </p:txBody>
      </p:sp>
      <p:sp>
        <p:nvSpPr>
          <p:cNvPr id="4" name="Θέση περιεχομένου 1"/>
          <p:cNvSpPr>
            <a:spLocks noGrp="1"/>
          </p:cNvSpPr>
          <p:nvPr>
            <p:ph type="body" sz="half" idx="2"/>
          </p:nvPr>
        </p:nvSpPr>
        <p:spPr>
          <a:xfrm>
            <a:off x="467544" y="1988840"/>
            <a:ext cx="3106689" cy="3816424"/>
          </a:xfrm>
        </p:spPr>
        <p:txBody>
          <a:bodyPr>
            <a:normAutofit fontScale="55000" lnSpcReduction="20000"/>
          </a:bodyPr>
          <a:lstStyle/>
          <a:p>
            <a:pPr marL="457200" lvl="0" indent="-457200" eaLnBrk="0" fontAlgn="base" hangingPunct="0">
              <a:lnSpc>
                <a:spcPct val="110000"/>
              </a:lnSpc>
              <a:spcBef>
                <a:spcPts val="0"/>
              </a:spcBef>
              <a:spcAft>
                <a:spcPct val="0"/>
              </a:spcAft>
              <a:buClr>
                <a:srgbClr val="9900CC"/>
              </a:buClr>
              <a:buSzPct val="120000"/>
              <a:buFont typeface="Wingdings" panose="05000000000000000000" pitchFamily="2" charset="2"/>
              <a:buChar char="§"/>
            </a:pPr>
            <a:r>
              <a:rPr lang="el-GR" altLang="el-GR" sz="3600" dirty="0">
                <a:effectLst>
                  <a:outerShdw blurRad="38100" dist="38100" dir="2700000" algn="tl">
                    <a:srgbClr val="FFFFFF"/>
                  </a:outerShdw>
                </a:effectLst>
              </a:rPr>
              <a:t>Είναι μεγάλα </a:t>
            </a:r>
            <a:r>
              <a:rPr lang="el-GR" altLang="el-GR" sz="3600" dirty="0" smtClean="0">
                <a:effectLst>
                  <a:outerShdw blurRad="38100" dist="38100" dir="2700000" algn="tl">
                    <a:srgbClr val="FFFFFF"/>
                  </a:outerShdw>
                </a:effectLst>
              </a:rPr>
              <a:t>συστήματα, </a:t>
            </a:r>
            <a:r>
              <a:rPr lang="el-GR" altLang="el-GR" sz="3600" dirty="0">
                <a:effectLst>
                  <a:outerShdw blurRad="38100" dist="38100" dir="2700000" algn="tl">
                    <a:srgbClr val="FFFFFF"/>
                  </a:outerShdw>
                </a:effectLst>
              </a:rPr>
              <a:t>με κόστος της τάξης σχεδόν </a:t>
            </a:r>
            <a:r>
              <a:rPr lang="el-GR" altLang="el-GR" sz="3600" dirty="0" smtClean="0">
                <a:effectLst>
                  <a:outerShdw blurRad="38100" dist="38100" dir="2700000" algn="tl">
                    <a:srgbClr val="FFFFFF"/>
                  </a:outerShdw>
                </a:effectLst>
              </a:rPr>
              <a:t>ενός δισεκατομμυρίου.</a:t>
            </a:r>
            <a:endParaRPr lang="el-GR" altLang="el-GR" sz="3600" dirty="0">
              <a:effectLst>
                <a:outerShdw blurRad="38100" dist="38100" dir="2700000" algn="tl">
                  <a:srgbClr val="FFFFFF"/>
                </a:outerShdw>
              </a:effectLst>
            </a:endParaRPr>
          </a:p>
          <a:p>
            <a:pPr marL="457200" lvl="0" indent="-457200" eaLnBrk="0" fontAlgn="base" hangingPunct="0">
              <a:lnSpc>
                <a:spcPct val="110000"/>
              </a:lnSpc>
              <a:spcBef>
                <a:spcPts val="0"/>
              </a:spcBef>
              <a:spcAft>
                <a:spcPct val="0"/>
              </a:spcAft>
              <a:buClr>
                <a:srgbClr val="9900CC"/>
              </a:buClr>
              <a:buSzPct val="120000"/>
              <a:buFont typeface="Wingdings" panose="05000000000000000000" pitchFamily="2" charset="2"/>
              <a:buChar char="§"/>
            </a:pPr>
            <a:r>
              <a:rPr lang="el-GR" altLang="el-GR" sz="3600" dirty="0">
                <a:effectLst>
                  <a:outerShdw blurRad="38100" dist="38100" dir="2700000" algn="tl">
                    <a:srgbClr val="FFFFFF"/>
                  </a:outerShdw>
                </a:effectLst>
              </a:rPr>
              <a:t>Ο υπολογιστής γίνεται σύμβολο της </a:t>
            </a:r>
            <a:r>
              <a:rPr lang="el-GR" altLang="el-GR" sz="3600" dirty="0" smtClean="0">
                <a:effectLst>
                  <a:outerShdw blurRad="38100" dist="38100" dir="2700000" algn="tl">
                    <a:srgbClr val="FFFFFF"/>
                  </a:outerShdw>
                </a:effectLst>
              </a:rPr>
              <a:t>εξουσίας.</a:t>
            </a:r>
            <a:endParaRPr lang="el-GR" altLang="el-GR" sz="3600" dirty="0">
              <a:effectLst>
                <a:outerShdw blurRad="38100" dist="38100" dir="2700000" algn="tl">
                  <a:srgbClr val="FFFFFF"/>
                </a:outerShdw>
              </a:effectLst>
            </a:endParaRPr>
          </a:p>
          <a:p>
            <a:pPr marL="457200" lvl="0" indent="-457200" eaLnBrk="0" fontAlgn="base" hangingPunct="0">
              <a:lnSpc>
                <a:spcPct val="110000"/>
              </a:lnSpc>
              <a:spcBef>
                <a:spcPts val="0"/>
              </a:spcBef>
              <a:spcAft>
                <a:spcPct val="0"/>
              </a:spcAft>
              <a:buClr>
                <a:srgbClr val="9900CC"/>
              </a:buClr>
              <a:buSzPct val="120000"/>
              <a:buFont typeface="Wingdings" panose="05000000000000000000" pitchFamily="2" charset="2"/>
              <a:buChar char="§"/>
            </a:pPr>
            <a:r>
              <a:rPr lang="el-GR" altLang="el-GR" sz="3600" dirty="0">
                <a:effectLst>
                  <a:outerShdw blurRad="38100" dist="38100" dir="2700000" algn="tl">
                    <a:srgbClr val="FFFFFF"/>
                  </a:outerShdw>
                </a:effectLst>
              </a:rPr>
              <a:t>Σε </a:t>
            </a:r>
            <a:r>
              <a:rPr lang="el-GR" altLang="el-GR" sz="3600" dirty="0" smtClean="0">
                <a:effectLst>
                  <a:outerShdw blurRad="38100" dist="38100" dir="2700000" algn="tl">
                    <a:srgbClr val="FFFFFF"/>
                  </a:outerShdw>
                </a:effectLst>
              </a:rPr>
              <a:t>μία </a:t>
            </a:r>
            <a:r>
              <a:rPr lang="el-GR" altLang="el-GR" sz="3600" dirty="0">
                <a:effectLst>
                  <a:outerShdw blurRad="38100" dist="38100" dir="2700000" algn="tl">
                    <a:srgbClr val="FFFFFF"/>
                  </a:outerShdw>
                </a:effectLst>
              </a:rPr>
              <a:t>εποχή που ο τρίτος παγκόσμιος πόλεμος είναι </a:t>
            </a:r>
            <a:r>
              <a:rPr lang="el-GR" altLang="el-GR" sz="3600" dirty="0" smtClean="0">
                <a:effectLst>
                  <a:outerShdw blurRad="38100" dist="38100" dir="2700000" algn="tl">
                    <a:srgbClr val="FFFFFF"/>
                  </a:outerShdw>
                </a:effectLst>
              </a:rPr>
              <a:t>αναμενόμενος, </a:t>
            </a:r>
            <a:r>
              <a:rPr lang="el-GR" altLang="el-GR" sz="3600" dirty="0">
                <a:effectLst>
                  <a:outerShdw blurRad="38100" dist="38100" dir="2700000" algn="tl">
                    <a:srgbClr val="FFFFFF"/>
                  </a:outerShdw>
                </a:effectLst>
              </a:rPr>
              <a:t>ο </a:t>
            </a:r>
            <a:r>
              <a:rPr lang="el-GR" altLang="el-GR" sz="3600" dirty="0" smtClean="0">
                <a:effectLst>
                  <a:outerShdw blurRad="38100" dist="38100" dir="2700000" algn="tl">
                    <a:srgbClr val="FFFFFF"/>
                  </a:outerShdw>
                </a:effectLst>
              </a:rPr>
              <a:t>ΥΠΟΛΟΓΙΣΤΉΣ  </a:t>
            </a:r>
            <a:r>
              <a:rPr lang="el-GR" altLang="el-GR" sz="3600" dirty="0">
                <a:effectLst>
                  <a:outerShdw blurRad="38100" dist="38100" dir="2700000" algn="tl">
                    <a:srgbClr val="FFFFFF"/>
                  </a:outerShdw>
                </a:effectLst>
              </a:rPr>
              <a:t>είναι το τέρας του </a:t>
            </a:r>
            <a:r>
              <a:rPr lang="el-GR" altLang="el-GR" sz="3600" dirty="0" err="1" smtClean="0">
                <a:effectLst>
                  <a:outerShdw blurRad="38100" dist="38100" dir="2700000" algn="tl">
                    <a:srgbClr val="FFFFFF"/>
                  </a:outerShdw>
                </a:effectLst>
              </a:rPr>
              <a:t>Όργουελ</a:t>
            </a:r>
            <a:r>
              <a:rPr lang="el-GR" altLang="el-GR" sz="3600" dirty="0" smtClean="0">
                <a:effectLst>
                  <a:outerShdw blurRad="38100" dist="38100" dir="2700000" algn="tl">
                    <a:srgbClr val="FFFFFF"/>
                  </a:outerShdw>
                </a:effectLst>
              </a:rPr>
              <a:t>.</a:t>
            </a:r>
            <a:endParaRPr lang="el-GR" altLang="el-GR" sz="3600" dirty="0">
              <a:effectLst>
                <a:outerShdw blurRad="38100" dist="38100" dir="2700000" algn="tl">
                  <a:srgbClr val="FFFFFF"/>
                </a:outerShdw>
              </a:effectLst>
            </a:endParaRPr>
          </a:p>
          <a:p>
            <a:endParaRPr lang="el-GR" dirty="0"/>
          </a:p>
        </p:txBody>
      </p:sp>
      <p:pic>
        <p:nvPicPr>
          <p:cNvPr id="9" name="Θέση περιεχομένου 2" descr="Εικόνα του Χαρβαρντ mark 4, τον Οκτώβριο του 195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3888" y="2132856"/>
            <a:ext cx="5184576" cy="3168352"/>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13</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35237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Διαμοιρασμός χρόνου</a:t>
            </a:r>
            <a:endParaRPr lang="el-GR" dirty="0"/>
          </a:p>
        </p:txBody>
      </p:sp>
      <p:sp>
        <p:nvSpPr>
          <p:cNvPr id="3" name="Θέση περιεχομένου 1"/>
          <p:cNvSpPr>
            <a:spLocks noGrp="1"/>
          </p:cNvSpPr>
          <p:nvPr>
            <p:ph sz="half" idx="1"/>
            <p:custDataLst>
              <p:tags r:id="rId1"/>
            </p:custDataLst>
          </p:nvPr>
        </p:nvSpPr>
        <p:spPr/>
        <p:txBody>
          <a:bodyPr/>
          <a:lstStyle/>
          <a:p>
            <a:pPr lvl="0">
              <a:buClr>
                <a:srgbClr val="9900CC"/>
              </a:buClr>
              <a:buSzPct val="120000"/>
              <a:buFont typeface="Wingdings" panose="05000000000000000000" pitchFamily="2" charset="2"/>
              <a:buChar char="§"/>
            </a:pPr>
            <a:endParaRPr lang="en-US" dirty="0" smtClean="0">
              <a:solidFill>
                <a:prstClr val="black"/>
              </a:solidFill>
            </a:endParaRPr>
          </a:p>
          <a:p>
            <a:pPr lvl="0">
              <a:buClr>
                <a:srgbClr val="9900CC"/>
              </a:buClr>
              <a:buSzPct val="120000"/>
              <a:buFont typeface="Wingdings" panose="05000000000000000000" pitchFamily="2" charset="2"/>
              <a:buChar char="§"/>
            </a:pPr>
            <a:endParaRPr lang="en-US" dirty="0" smtClean="0">
              <a:solidFill>
                <a:prstClr val="black"/>
              </a:solidFill>
            </a:endParaRPr>
          </a:p>
          <a:p>
            <a:pPr lvl="0">
              <a:buClr>
                <a:srgbClr val="9900CC"/>
              </a:buClr>
              <a:buSzPct val="120000"/>
              <a:buFont typeface="Wingdings" panose="05000000000000000000" pitchFamily="2" charset="2"/>
              <a:buChar char="§"/>
            </a:pPr>
            <a:r>
              <a:rPr lang="el-GR" sz="3200" dirty="0" smtClean="0">
                <a:solidFill>
                  <a:prstClr val="black"/>
                </a:solidFill>
              </a:rPr>
              <a:t>Ο </a:t>
            </a:r>
            <a:r>
              <a:rPr lang="el-GR" sz="3200" dirty="0">
                <a:solidFill>
                  <a:prstClr val="black"/>
                </a:solidFill>
              </a:rPr>
              <a:t>υπολογιστής εξυπηρετεί διαδοχικά όλους τους χρήστες. </a:t>
            </a:r>
            <a:endParaRPr lang="el-GR" sz="3200" dirty="0"/>
          </a:p>
        </p:txBody>
      </p:sp>
      <p:pic>
        <p:nvPicPr>
          <p:cNvPr id="8" name="Θέση περιεχομένου 2" descr="Εικόνα στην οποία υπάρχουν τρείς τοπικοί χρήστες, που συνδέονται παράλληλα με έναν κεντρικό υπολογιστή. Προκειμένου να εξυπηρετηθούν, όλοι οι χρήστες, γίνεται διαμοιρασμός του χρόνου."/>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59741"/>
            <a:ext cx="4038600" cy="3606881"/>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346820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Ανάγκη για πολλούς χρήστες</a:t>
            </a:r>
            <a:endParaRPr lang="el-GR" b="1" dirty="0"/>
          </a:p>
        </p:txBody>
      </p:sp>
      <p:sp>
        <p:nvSpPr>
          <p:cNvPr id="3" name="Θέση περιεχομένου 1"/>
          <p:cNvSpPr>
            <a:spLocks noGrp="1"/>
          </p:cNvSpPr>
          <p:nvPr>
            <p:ph sz="half" idx="1"/>
          </p:nvPr>
        </p:nvSpPr>
        <p:spPr/>
        <p:txBody>
          <a:bodyPr/>
          <a:lstStyle/>
          <a:p>
            <a:pPr lvl="0" eaLnBrk="0" fontAlgn="base" hangingPunct="0">
              <a:spcBef>
                <a:spcPct val="50000"/>
              </a:spcBef>
              <a:spcAft>
                <a:spcPct val="0"/>
              </a:spcAft>
              <a:buClr>
                <a:srgbClr val="9900CC"/>
              </a:buClr>
              <a:buSzPct val="120000"/>
              <a:buFont typeface="Wingdings" panose="05000000000000000000" pitchFamily="2" charset="2"/>
              <a:buChar char="§"/>
            </a:pPr>
            <a:endParaRPr lang="el-GR" altLang="el-GR" sz="3200" dirty="0" smtClean="0"/>
          </a:p>
          <a:p>
            <a:pPr lvl="0" eaLnBrk="0" fontAlgn="base" hangingPunct="0">
              <a:spcBef>
                <a:spcPct val="50000"/>
              </a:spcBef>
              <a:spcAft>
                <a:spcPct val="0"/>
              </a:spcAft>
              <a:buClr>
                <a:srgbClr val="9900CC"/>
              </a:buClr>
              <a:buSzPct val="120000"/>
              <a:buFont typeface="Wingdings" panose="05000000000000000000" pitchFamily="2" charset="2"/>
              <a:buChar char="§"/>
            </a:pPr>
            <a:r>
              <a:rPr lang="el-GR" altLang="el-GR" sz="3200" dirty="0" smtClean="0"/>
              <a:t>Για </a:t>
            </a:r>
            <a:r>
              <a:rPr lang="el-GR" altLang="el-GR" sz="3200" dirty="0"/>
              <a:t>καλύτερη αξιοποίηση των πόρων του ακριβού </a:t>
            </a:r>
            <a:r>
              <a:rPr lang="el-GR" altLang="el-GR" sz="3200" dirty="0" smtClean="0"/>
              <a:t>υπολογιστή, </a:t>
            </a:r>
            <a:r>
              <a:rPr lang="el-GR" altLang="el-GR" sz="3200" dirty="0"/>
              <a:t>έπρεπε να έχουμε πολλούς </a:t>
            </a:r>
            <a:r>
              <a:rPr lang="el-GR" altLang="el-GR" sz="3200" dirty="0" smtClean="0"/>
              <a:t>χρήστες.</a:t>
            </a:r>
            <a:endParaRPr lang="el-GR" altLang="el-GR" sz="3200" dirty="0"/>
          </a:p>
          <a:p>
            <a:endParaRPr lang="el-GR" dirty="0"/>
          </a:p>
        </p:txBody>
      </p:sp>
      <p:pic>
        <p:nvPicPr>
          <p:cNvPr id="7" name="Θέση περιεχομένου 2" descr="Εικόνα, στην οποία υπάρχουν τοπικοί χρήστες, και συσκευές σύνδεσης με τηλεφωνική γραμμή, οι οποίοι συνδέονται παράλληλα με τον κεντρικό υπολογιστή."/>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844824"/>
            <a:ext cx="4258816" cy="4032448"/>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530931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Απομακρυσμένοι χρήστες</a:t>
            </a:r>
            <a:endParaRPr lang="el-GR" b="1" dirty="0"/>
          </a:p>
        </p:txBody>
      </p:sp>
      <p:pic>
        <p:nvPicPr>
          <p:cNvPr id="6" name="Θέση περιεχομένου 1" descr="Εικόνα στην οποία υπάρχουν απομακρυσμένοι χρήστες, οι οποίοι αρχικά συνδέονται με μία συσκευή σύνδεσης με τηλεφωνική γραμμή. Οι συσκευές αυτές, συνδέονται με άλλες συσκευές σύνδεσης, μέσω των τηλεφωνικών γραμμών. Οι δεύτερες λοιπόν συσκευές, είναι αυτές που τελικά συνδέονται με τον κεντρικό υπολογιστή, καθώς απευθείας στον κεντρικό υπολογιστή συνδέονται και οι τοπικοί χρήστες.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79" y="1600200"/>
            <a:ext cx="7734241"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232908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Σύνδεση υπολογιστών: </a:t>
            </a:r>
            <a:br>
              <a:rPr lang="el-GR" b="1" dirty="0" smtClean="0"/>
            </a:br>
            <a:r>
              <a:rPr lang="el-GR" b="1" dirty="0" smtClean="0"/>
              <a:t>Δίκτυα</a:t>
            </a:r>
            <a:endParaRPr lang="el-GR" b="1" dirty="0"/>
          </a:p>
        </p:txBody>
      </p:sp>
      <p:pic>
        <p:nvPicPr>
          <p:cNvPr id="6" name="Θέση περιεχομένου 1" descr="Εικόνα με τρείς κεντρικούς υπολογιστές, που στον κάθε ένα από αυτούς, συνδέονται τοπικοί χρήστες και μία συσκευή σύνδεσης με τηλεφωνική γραμμή. Και τελικά, οι συσκευές σύνδεσης επικοινωνούν μεταξύ τους, μέσω των τηλεφωνικών γραμμών. Για αυτήν την επικοινωνία, αναπτύχθηκαν τα πρωτόκολλα επικοινωνί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603" y="1600200"/>
            <a:ext cx="7758793"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17</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16708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γέννηση του </a:t>
            </a:r>
            <a:r>
              <a:rPr lang="en-US" b="1" dirty="0" smtClean="0"/>
              <a:t>INTERNET</a:t>
            </a:r>
            <a:endParaRPr lang="el-GR" b="1" dirty="0"/>
          </a:p>
        </p:txBody>
      </p:sp>
      <p:sp>
        <p:nvSpPr>
          <p:cNvPr id="3" name="Θέση περιεχομένου 1"/>
          <p:cNvSpPr>
            <a:spLocks noGrp="1"/>
          </p:cNvSpPr>
          <p:nvPr>
            <p:ph idx="1"/>
          </p:nvPr>
        </p:nvSpPr>
        <p:spPr bwMode="gray"/>
        <p:txBody>
          <a:bodyPr>
            <a:normAutofit/>
          </a:bodyPr>
          <a:lstStyle/>
          <a:p>
            <a:pPr marL="0" lvl="0" indent="0" eaLnBrk="0" fontAlgn="base" hangingPunct="0">
              <a:spcBef>
                <a:spcPts val="0"/>
              </a:spcBef>
              <a:spcAft>
                <a:spcPts val="1200"/>
              </a:spcAft>
              <a:buNone/>
            </a:pPr>
            <a:r>
              <a:rPr lang="el-GR" altLang="el-GR" dirty="0" smtClean="0">
                <a:solidFill>
                  <a:srgbClr val="C00000"/>
                </a:solidFill>
              </a:rPr>
              <a:t>1966</a:t>
            </a:r>
            <a:r>
              <a:rPr lang="en-US" altLang="el-GR" sz="2800" b="1" dirty="0" smtClean="0">
                <a:solidFill>
                  <a:srgbClr val="C00000"/>
                </a:solidFill>
              </a:rPr>
              <a:t>:</a:t>
            </a:r>
            <a:r>
              <a:rPr lang="en-US" altLang="el-GR" sz="2800" dirty="0" smtClean="0">
                <a:solidFill>
                  <a:srgbClr val="C00000"/>
                </a:solidFill>
              </a:rPr>
              <a:t> ARPANET</a:t>
            </a:r>
            <a:r>
              <a:rPr lang="el-GR" altLang="el-GR" sz="2800" dirty="0" smtClean="0">
                <a:solidFill>
                  <a:srgbClr val="C00000"/>
                </a:solidFill>
              </a:rPr>
              <a:t>.</a:t>
            </a:r>
            <a:endParaRPr lang="en-US" altLang="el-GR" sz="2800" dirty="0">
              <a:solidFill>
                <a:srgbClr val="C00000"/>
              </a:solidFill>
            </a:endParaRPr>
          </a:p>
          <a:p>
            <a:pPr marL="0" lvl="0" indent="0" eaLnBrk="0" fontAlgn="base" hangingPunct="0">
              <a:spcBef>
                <a:spcPts val="0"/>
              </a:spcBef>
              <a:spcAft>
                <a:spcPts val="1200"/>
              </a:spcAft>
              <a:buNone/>
            </a:pPr>
            <a:r>
              <a:rPr lang="en-US" altLang="el-GR" dirty="0" smtClean="0">
                <a:solidFill>
                  <a:srgbClr val="005000"/>
                </a:solidFill>
              </a:rPr>
              <a:t>1969</a:t>
            </a:r>
            <a:r>
              <a:rPr lang="en-US" altLang="el-GR" sz="2800" b="1" dirty="0" smtClean="0">
                <a:solidFill>
                  <a:srgbClr val="005000"/>
                </a:solidFill>
              </a:rPr>
              <a:t>:</a:t>
            </a:r>
            <a:r>
              <a:rPr lang="en-US" altLang="el-GR" sz="2800" dirty="0" smtClean="0">
                <a:solidFill>
                  <a:srgbClr val="005000"/>
                </a:solidFill>
              </a:rPr>
              <a:t> </a:t>
            </a:r>
            <a:r>
              <a:rPr lang="el-GR" altLang="el-GR" sz="2800" dirty="0" smtClean="0">
                <a:solidFill>
                  <a:srgbClr val="005000"/>
                </a:solidFill>
              </a:rPr>
              <a:t>το</a:t>
            </a:r>
            <a:r>
              <a:rPr lang="en-US" altLang="el-GR" sz="2800" dirty="0" smtClean="0">
                <a:solidFill>
                  <a:srgbClr val="005000"/>
                </a:solidFill>
              </a:rPr>
              <a:t> </a:t>
            </a:r>
            <a:r>
              <a:rPr lang="en-US" altLang="el-GR" sz="2800" dirty="0">
                <a:solidFill>
                  <a:srgbClr val="005000"/>
                </a:solidFill>
              </a:rPr>
              <a:t>ARPANET </a:t>
            </a:r>
            <a:r>
              <a:rPr lang="el-GR" altLang="el-GR" sz="2800" dirty="0">
                <a:solidFill>
                  <a:srgbClr val="005000"/>
                </a:solidFill>
              </a:rPr>
              <a:t>έχει </a:t>
            </a:r>
            <a:r>
              <a:rPr lang="el-GR" altLang="el-GR" sz="2800" dirty="0" smtClean="0">
                <a:solidFill>
                  <a:srgbClr val="005000"/>
                </a:solidFill>
              </a:rPr>
              <a:t>τέσσερις κόμβους</a:t>
            </a:r>
            <a:r>
              <a:rPr lang="el-GR" altLang="el-GR" sz="2800" dirty="0">
                <a:solidFill>
                  <a:srgbClr val="005000"/>
                </a:solidFill>
              </a:rPr>
              <a:t>.</a:t>
            </a:r>
          </a:p>
          <a:p>
            <a:pPr marL="0" lvl="0" indent="0" eaLnBrk="0" fontAlgn="base" hangingPunct="0">
              <a:spcBef>
                <a:spcPts val="0"/>
              </a:spcBef>
              <a:spcAft>
                <a:spcPts val="1200"/>
              </a:spcAft>
              <a:buNone/>
            </a:pPr>
            <a:r>
              <a:rPr lang="el-GR" altLang="el-GR" dirty="0" smtClean="0">
                <a:solidFill>
                  <a:srgbClr val="0033CC"/>
                </a:solidFill>
              </a:rPr>
              <a:t>1971</a:t>
            </a:r>
            <a:r>
              <a:rPr lang="en-US" altLang="el-GR" sz="2800" b="1" dirty="0">
                <a:solidFill>
                  <a:srgbClr val="0033CC"/>
                </a:solidFill>
              </a:rPr>
              <a:t>:</a:t>
            </a:r>
            <a:r>
              <a:rPr lang="el-GR" altLang="el-GR" sz="2800" dirty="0" smtClean="0">
                <a:solidFill>
                  <a:srgbClr val="0033CC"/>
                </a:solidFill>
              </a:rPr>
              <a:t> </a:t>
            </a:r>
            <a:r>
              <a:rPr lang="el-GR" altLang="el-GR" sz="2800" dirty="0">
                <a:solidFill>
                  <a:srgbClr val="0033CC"/>
                </a:solidFill>
              </a:rPr>
              <a:t>το </a:t>
            </a:r>
            <a:r>
              <a:rPr lang="en-US" altLang="el-GR" sz="2800" dirty="0">
                <a:solidFill>
                  <a:srgbClr val="0033CC"/>
                </a:solidFill>
              </a:rPr>
              <a:t>ARPANET </a:t>
            </a:r>
            <a:r>
              <a:rPr lang="el-GR" altLang="el-GR" sz="2800" dirty="0">
                <a:solidFill>
                  <a:srgbClr val="0033CC"/>
                </a:solidFill>
              </a:rPr>
              <a:t>έχει </a:t>
            </a:r>
            <a:r>
              <a:rPr lang="el-GR" altLang="el-GR" sz="2800" dirty="0" smtClean="0">
                <a:solidFill>
                  <a:srgbClr val="0033CC"/>
                </a:solidFill>
              </a:rPr>
              <a:t>15 κόμβους</a:t>
            </a:r>
            <a:r>
              <a:rPr lang="el-GR" altLang="el-GR" sz="2800" dirty="0">
                <a:solidFill>
                  <a:srgbClr val="0033CC"/>
                </a:solidFill>
              </a:rPr>
              <a:t>.</a:t>
            </a:r>
          </a:p>
          <a:p>
            <a:pPr marL="0" indent="0" eaLnBrk="0" fontAlgn="base" hangingPunct="0">
              <a:spcBef>
                <a:spcPts val="0"/>
              </a:spcBef>
              <a:spcAft>
                <a:spcPts val="1200"/>
              </a:spcAft>
              <a:buNone/>
            </a:pPr>
            <a:r>
              <a:rPr lang="el-GR" altLang="el-GR" dirty="0" smtClean="0">
                <a:solidFill>
                  <a:srgbClr val="990099"/>
                </a:solidFill>
              </a:rPr>
              <a:t>1973</a:t>
            </a:r>
            <a:r>
              <a:rPr lang="en-US" altLang="el-GR" sz="2800" b="1" dirty="0" smtClean="0">
                <a:solidFill>
                  <a:srgbClr val="990099"/>
                </a:solidFill>
              </a:rPr>
              <a:t>:</a:t>
            </a:r>
            <a:r>
              <a:rPr lang="el-GR" altLang="el-GR" sz="2800" dirty="0" smtClean="0">
                <a:solidFill>
                  <a:srgbClr val="990099"/>
                </a:solidFill>
              </a:rPr>
              <a:t> </a:t>
            </a:r>
            <a:r>
              <a:rPr lang="el-GR" altLang="el-GR" sz="2800" dirty="0">
                <a:solidFill>
                  <a:srgbClr val="990099"/>
                </a:solidFill>
              </a:rPr>
              <a:t>γίνεται διεθνές (συνδέονται Ιδρύματα σε </a:t>
            </a:r>
            <a:endParaRPr lang="en-US" altLang="el-GR" sz="2800" dirty="0" smtClean="0">
              <a:solidFill>
                <a:srgbClr val="990099"/>
              </a:solidFill>
            </a:endParaRPr>
          </a:p>
          <a:p>
            <a:pPr marL="800100" lvl="2" indent="0" eaLnBrk="0" fontAlgn="base" hangingPunct="0">
              <a:spcBef>
                <a:spcPts val="0"/>
              </a:spcBef>
              <a:spcAft>
                <a:spcPts val="1200"/>
              </a:spcAft>
              <a:buNone/>
            </a:pPr>
            <a:r>
              <a:rPr lang="el-GR" altLang="el-GR" sz="2800" dirty="0" smtClean="0">
                <a:solidFill>
                  <a:srgbClr val="990099"/>
                </a:solidFill>
              </a:rPr>
              <a:t>Ευρώπη)</a:t>
            </a:r>
            <a:r>
              <a:rPr lang="el-GR" altLang="el-GR" sz="2800" dirty="0">
                <a:solidFill>
                  <a:srgbClr val="990099"/>
                </a:solidFill>
              </a:rPr>
              <a:t>.</a:t>
            </a:r>
          </a:p>
          <a:p>
            <a:pPr marL="0" lvl="0" indent="0" eaLnBrk="0" fontAlgn="base" hangingPunct="0">
              <a:spcBef>
                <a:spcPts val="0"/>
              </a:spcBef>
              <a:spcAft>
                <a:spcPts val="1200"/>
              </a:spcAft>
              <a:buNone/>
            </a:pPr>
            <a:r>
              <a:rPr lang="el-GR" altLang="el-GR" dirty="0" smtClean="0">
                <a:solidFill>
                  <a:srgbClr val="663300"/>
                </a:solidFill>
              </a:rPr>
              <a:t>1974</a:t>
            </a:r>
            <a:r>
              <a:rPr lang="en-US" altLang="el-GR" sz="2800" b="1" dirty="0" smtClean="0">
                <a:solidFill>
                  <a:srgbClr val="663300"/>
                </a:solidFill>
              </a:rPr>
              <a:t>:</a:t>
            </a:r>
            <a:r>
              <a:rPr lang="el-GR" altLang="el-GR" sz="2800" dirty="0" smtClean="0">
                <a:solidFill>
                  <a:srgbClr val="663300"/>
                </a:solidFill>
              </a:rPr>
              <a:t> </a:t>
            </a:r>
            <a:r>
              <a:rPr lang="el-GR" altLang="el-GR" sz="2800" dirty="0">
                <a:solidFill>
                  <a:srgbClr val="663300"/>
                </a:solidFill>
              </a:rPr>
              <a:t>ο </a:t>
            </a:r>
            <a:r>
              <a:rPr lang="en-US" altLang="el-GR" sz="2800" dirty="0">
                <a:solidFill>
                  <a:srgbClr val="663300"/>
                </a:solidFill>
              </a:rPr>
              <a:t>VID CERF </a:t>
            </a:r>
            <a:r>
              <a:rPr lang="el-GR" altLang="el-GR" sz="2800" dirty="0">
                <a:solidFill>
                  <a:srgbClr val="663300"/>
                </a:solidFill>
              </a:rPr>
              <a:t>και ΒΟΒ </a:t>
            </a:r>
            <a:r>
              <a:rPr lang="el-GR" altLang="el-GR" sz="2800" dirty="0" smtClean="0">
                <a:solidFill>
                  <a:srgbClr val="663300"/>
                </a:solidFill>
              </a:rPr>
              <a:t>ΚΑΗΝ, </a:t>
            </a:r>
            <a:r>
              <a:rPr lang="el-GR" altLang="el-GR" sz="2800" dirty="0">
                <a:solidFill>
                  <a:srgbClr val="663300"/>
                </a:solidFill>
              </a:rPr>
              <a:t>επινοούν το </a:t>
            </a:r>
            <a:r>
              <a:rPr lang="en-US" altLang="el-GR" sz="2800" b="1" dirty="0" smtClean="0">
                <a:solidFill>
                  <a:srgbClr val="663300"/>
                </a:solidFill>
              </a:rPr>
              <a:t>TCP-IP</a:t>
            </a:r>
            <a:r>
              <a:rPr lang="el-GR" altLang="el-GR" sz="2800" dirty="0" smtClean="0">
                <a:solidFill>
                  <a:srgbClr val="663300"/>
                </a:solidFill>
              </a:rPr>
              <a:t>.</a:t>
            </a:r>
            <a:endParaRPr lang="en-US" altLang="el-GR" sz="2800" dirty="0">
              <a:solidFill>
                <a:srgbClr val="663300"/>
              </a:solidFill>
            </a:endParaRPr>
          </a:p>
          <a:p>
            <a:pPr marL="0" lvl="0" indent="0" eaLnBrk="0" fontAlgn="base" hangingPunct="0">
              <a:spcBef>
                <a:spcPts val="0"/>
              </a:spcBef>
              <a:spcAft>
                <a:spcPts val="1200"/>
              </a:spcAft>
              <a:buNone/>
            </a:pPr>
            <a:r>
              <a:rPr lang="el-GR" altLang="el-GR" dirty="0" smtClean="0">
                <a:solidFill>
                  <a:srgbClr val="C00000"/>
                </a:solidFill>
              </a:rPr>
              <a:t>1983</a:t>
            </a:r>
            <a:r>
              <a:rPr lang="en-US" altLang="el-GR" sz="2800" b="1" dirty="0" smtClean="0">
                <a:solidFill>
                  <a:srgbClr val="C00000"/>
                </a:solidFill>
              </a:rPr>
              <a:t>:</a:t>
            </a:r>
            <a:r>
              <a:rPr lang="el-GR" altLang="el-GR" sz="2800" dirty="0" smtClean="0">
                <a:solidFill>
                  <a:srgbClr val="C00000"/>
                </a:solidFill>
              </a:rPr>
              <a:t> </a:t>
            </a:r>
            <a:r>
              <a:rPr lang="el-GR" altLang="el-GR" sz="2800" dirty="0">
                <a:solidFill>
                  <a:srgbClr val="C00000"/>
                </a:solidFill>
              </a:rPr>
              <a:t>Το </a:t>
            </a:r>
            <a:r>
              <a:rPr lang="en-US" altLang="el-GR" sz="2800" dirty="0">
                <a:solidFill>
                  <a:srgbClr val="C00000"/>
                </a:solidFill>
              </a:rPr>
              <a:t>ARPANET </a:t>
            </a:r>
            <a:r>
              <a:rPr lang="el-GR" altLang="el-GR" sz="2800" dirty="0">
                <a:solidFill>
                  <a:srgbClr val="C00000"/>
                </a:solidFill>
              </a:rPr>
              <a:t>γίνεται </a:t>
            </a:r>
            <a:r>
              <a:rPr lang="en-US" altLang="el-GR" sz="2800" dirty="0" smtClean="0">
                <a:solidFill>
                  <a:srgbClr val="C00000"/>
                </a:solidFill>
              </a:rPr>
              <a:t>MILNET</a:t>
            </a:r>
            <a:r>
              <a:rPr lang="el-GR" altLang="el-GR" sz="2800" dirty="0" smtClean="0">
                <a:solidFill>
                  <a:srgbClr val="C00000"/>
                </a:solidFill>
              </a:rPr>
              <a:t>,</a:t>
            </a:r>
            <a:r>
              <a:rPr lang="en-US" altLang="el-GR" sz="2800" dirty="0" smtClean="0">
                <a:solidFill>
                  <a:srgbClr val="C00000"/>
                </a:solidFill>
              </a:rPr>
              <a:t> </a:t>
            </a:r>
            <a:r>
              <a:rPr lang="el-GR" altLang="el-GR" sz="2800" dirty="0">
                <a:solidFill>
                  <a:srgbClr val="C00000"/>
                </a:solidFill>
              </a:rPr>
              <a:t>και </a:t>
            </a:r>
            <a:r>
              <a:rPr lang="en-US" altLang="el-GR" sz="2800" b="1" dirty="0" smtClean="0">
                <a:solidFill>
                  <a:srgbClr val="C00000"/>
                </a:solidFill>
              </a:rPr>
              <a:t>INTERNET</a:t>
            </a:r>
            <a:r>
              <a:rPr lang="en-US" altLang="el-GR" sz="2800" dirty="0" smtClean="0">
                <a:solidFill>
                  <a:srgbClr val="C00000"/>
                </a:solidFill>
              </a:rPr>
              <a:t>.</a:t>
            </a:r>
            <a:endParaRPr lang="el-GR" altLang="el-GR" sz="2800" dirty="0">
              <a:solidFill>
                <a:srgbClr val="C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3770476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Τρείς δραστηριότητες κλειδιά, που οδήγησαν στο </a:t>
            </a:r>
            <a:r>
              <a:rPr lang="en-US" b="1" dirty="0" smtClean="0"/>
              <a:t>INTERNET</a:t>
            </a:r>
            <a:endParaRPr lang="el-GR" b="1" dirty="0"/>
          </a:p>
        </p:txBody>
      </p:sp>
      <p:sp>
        <p:nvSpPr>
          <p:cNvPr id="3" name="Θέση περιεχομένου 1"/>
          <p:cNvSpPr>
            <a:spLocks noGrp="1"/>
          </p:cNvSpPr>
          <p:nvPr>
            <p:ph idx="1"/>
          </p:nvPr>
        </p:nvSpPr>
        <p:spPr/>
        <p:txBody>
          <a:bodyPr/>
          <a:lstStyle/>
          <a:p>
            <a:pPr lvl="0" eaLnBrk="0" fontAlgn="base" hangingPunct="0">
              <a:spcBef>
                <a:spcPct val="50000"/>
              </a:spcBef>
              <a:spcAft>
                <a:spcPct val="0"/>
              </a:spcAft>
              <a:buClr>
                <a:srgbClr val="9900CC"/>
              </a:buClr>
              <a:buSzPct val="120000"/>
              <a:buFont typeface="Wingdings" panose="05000000000000000000" pitchFamily="2" charset="2"/>
              <a:buChar char="§"/>
            </a:pPr>
            <a:endParaRPr lang="el-GR" altLang="el-GR" dirty="0" smtClean="0"/>
          </a:p>
          <a:p>
            <a:pPr marL="0" lvl="0" indent="0" eaLnBrk="0" fontAlgn="base" hangingPunct="0">
              <a:spcBef>
                <a:spcPct val="50000"/>
              </a:spcBef>
              <a:spcAft>
                <a:spcPct val="0"/>
              </a:spcAft>
              <a:buClr>
                <a:srgbClr val="9900CC"/>
              </a:buClr>
              <a:buSzPct val="120000"/>
              <a:buNone/>
            </a:pPr>
            <a:r>
              <a:rPr lang="el-GR" altLang="el-GR" b="1" dirty="0" smtClean="0">
                <a:solidFill>
                  <a:srgbClr val="9900CC"/>
                </a:solidFill>
              </a:rPr>
              <a:t>1.  </a:t>
            </a:r>
            <a:r>
              <a:rPr lang="el-GR" altLang="el-GR" dirty="0" smtClean="0"/>
              <a:t>Η </a:t>
            </a:r>
            <a:r>
              <a:rPr lang="el-GR" altLang="el-GR" dirty="0"/>
              <a:t>επινόηση του </a:t>
            </a:r>
            <a:r>
              <a:rPr lang="en-US" altLang="el-GR" dirty="0" smtClean="0"/>
              <a:t>TCP-IP</a:t>
            </a:r>
            <a:r>
              <a:rPr lang="el-GR" altLang="el-GR" dirty="0" smtClean="0"/>
              <a:t>.</a:t>
            </a:r>
            <a:endParaRPr lang="en-US" altLang="el-GR" dirty="0"/>
          </a:p>
          <a:p>
            <a:pPr marL="0" lvl="0" indent="0" eaLnBrk="0" fontAlgn="base" hangingPunct="0">
              <a:spcBef>
                <a:spcPct val="50000"/>
              </a:spcBef>
              <a:spcAft>
                <a:spcPct val="0"/>
              </a:spcAft>
              <a:buClr>
                <a:srgbClr val="9900CC"/>
              </a:buClr>
              <a:buSzPct val="120000"/>
              <a:buNone/>
            </a:pPr>
            <a:r>
              <a:rPr lang="el-GR" altLang="el-GR" b="1" dirty="0" smtClean="0">
                <a:solidFill>
                  <a:srgbClr val="9900CC"/>
                </a:solidFill>
              </a:rPr>
              <a:t>2.  </a:t>
            </a:r>
            <a:r>
              <a:rPr lang="el-GR" altLang="el-GR" dirty="0" smtClean="0"/>
              <a:t>Η</a:t>
            </a:r>
            <a:r>
              <a:rPr lang="en-US" altLang="el-GR" dirty="0" smtClean="0"/>
              <a:t> </a:t>
            </a:r>
            <a:r>
              <a:rPr lang="el-GR" altLang="el-GR" dirty="0"/>
              <a:t>δημιουργία πολλών </a:t>
            </a:r>
            <a:r>
              <a:rPr lang="el-GR" altLang="el-GR" dirty="0" smtClean="0"/>
              <a:t>άτυπων </a:t>
            </a:r>
            <a:r>
              <a:rPr lang="el-GR" altLang="el-GR" dirty="0"/>
              <a:t>ομάδων την </a:t>
            </a:r>
            <a:endParaRPr lang="el-GR" altLang="el-GR" dirty="0" smtClean="0"/>
          </a:p>
          <a:p>
            <a:pPr marL="400050" lvl="1" indent="0" eaLnBrk="0" fontAlgn="base" hangingPunct="0">
              <a:spcBef>
                <a:spcPts val="0"/>
              </a:spcBef>
              <a:spcAft>
                <a:spcPct val="0"/>
              </a:spcAft>
              <a:buClr>
                <a:srgbClr val="9900CC"/>
              </a:buClr>
              <a:buSzPct val="120000"/>
              <a:buNone/>
            </a:pPr>
            <a:r>
              <a:rPr lang="el-GR" altLang="el-GR" sz="3200" dirty="0" smtClean="0"/>
              <a:t>δεκαετία </a:t>
            </a:r>
            <a:r>
              <a:rPr lang="el-GR" altLang="el-GR" sz="3200" dirty="0"/>
              <a:t>του ΄</a:t>
            </a:r>
            <a:r>
              <a:rPr lang="el-GR" altLang="el-GR" sz="3200" dirty="0" smtClean="0"/>
              <a:t>70, </a:t>
            </a:r>
            <a:r>
              <a:rPr lang="el-GR" altLang="el-GR" sz="3200" dirty="0"/>
              <a:t>οι οποίες πειραματίζονταν σε νέα </a:t>
            </a:r>
            <a:r>
              <a:rPr lang="el-GR" altLang="el-GR" sz="3200" dirty="0" smtClean="0"/>
              <a:t>πρωτόκολλα.</a:t>
            </a:r>
            <a:endParaRPr lang="el-GR" altLang="el-GR" sz="3200" dirty="0"/>
          </a:p>
          <a:p>
            <a:pPr marL="0" lvl="0" indent="0" eaLnBrk="0" fontAlgn="base" hangingPunct="0">
              <a:spcBef>
                <a:spcPct val="50000"/>
              </a:spcBef>
              <a:spcAft>
                <a:spcPct val="0"/>
              </a:spcAft>
              <a:buClr>
                <a:srgbClr val="9900CC"/>
              </a:buClr>
              <a:buSzPct val="120000"/>
              <a:buNone/>
            </a:pPr>
            <a:r>
              <a:rPr lang="el-GR" altLang="el-GR" b="1" dirty="0" smtClean="0">
                <a:solidFill>
                  <a:srgbClr val="9900CC"/>
                </a:solidFill>
              </a:rPr>
              <a:t>3.  </a:t>
            </a:r>
            <a:r>
              <a:rPr lang="el-GR" altLang="el-GR" dirty="0" smtClean="0"/>
              <a:t>Η </a:t>
            </a:r>
            <a:r>
              <a:rPr lang="el-GR" altLang="el-GR" dirty="0"/>
              <a:t>εμφάνιση των </a:t>
            </a:r>
            <a:r>
              <a:rPr lang="el-GR" altLang="el-GR" dirty="0" smtClean="0"/>
              <a:t>τοπικών δικτύων.</a:t>
            </a:r>
            <a:endParaRPr lang="el-GR" altLang="el-GR"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345185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Εικόνα 1" descr="  Λογότυπο για Άδειες χρήσης Creative Commons, B Y, NC, ND. " title="Λογότυπο Άδειας Χρήσης. ">
            <a:hlinkClick r:id="rId3" tooltip="Μετάβαση στην Άδεια Χρήσης "/>
          </p:cNvPr>
          <p:cNvPicPr>
            <a:picLocks noChangeAspect="1" noChangeArrowheads="1"/>
          </p:cNvPicPr>
          <p:nvPr/>
        </p:nvPicPr>
        <p:blipFill>
          <a:blip r:embed="rId4"/>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251517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1965 </a:t>
            </a:r>
            <a:r>
              <a:rPr lang="el-GR" b="1" dirty="0"/>
              <a:t>-</a:t>
            </a:r>
            <a:r>
              <a:rPr lang="el-GR" b="1" dirty="0" smtClean="0"/>
              <a:t> 1975: η δεκαετία της παγκόσμιας νεανικής αμφισβήτησης </a:t>
            </a:r>
            <a:endParaRPr lang="el-GR" b="1" dirty="0"/>
          </a:p>
        </p:txBody>
      </p:sp>
      <p:sp>
        <p:nvSpPr>
          <p:cNvPr id="3" name="Θέση περιεχομένου 1"/>
          <p:cNvSpPr>
            <a:spLocks noGrp="1"/>
          </p:cNvSpPr>
          <p:nvPr>
            <p:ph idx="1"/>
          </p:nvPr>
        </p:nvSpPr>
        <p:spPr/>
        <p:txBody>
          <a:bodyPr>
            <a:normAutofit/>
          </a:bodyPr>
          <a:lstStyle/>
          <a:p>
            <a:pPr>
              <a:spcBef>
                <a:spcPts val="0"/>
              </a:spcBef>
              <a:buClr>
                <a:srgbClr val="9900CC"/>
              </a:buClr>
              <a:buSzPct val="120000"/>
              <a:buFont typeface="Wingdings" panose="05000000000000000000" pitchFamily="2" charset="2"/>
              <a:buChar char="§"/>
            </a:pPr>
            <a:r>
              <a:rPr lang="el-GR" dirty="0" smtClean="0"/>
              <a:t>Κίνα - πολιτιστική επανάσταση.</a:t>
            </a:r>
          </a:p>
          <a:p>
            <a:pPr>
              <a:spcBef>
                <a:spcPts val="0"/>
              </a:spcBef>
              <a:buClr>
                <a:srgbClr val="9900CC"/>
              </a:buClr>
              <a:buSzPct val="120000"/>
              <a:buFont typeface="Wingdings" panose="05000000000000000000" pitchFamily="2" charset="2"/>
              <a:buChar char="§"/>
            </a:pPr>
            <a:r>
              <a:rPr lang="el-GR" dirty="0" smtClean="0"/>
              <a:t>Γαλλία - Μάης ’68.</a:t>
            </a:r>
          </a:p>
          <a:p>
            <a:pPr>
              <a:spcBef>
                <a:spcPts val="0"/>
              </a:spcBef>
              <a:buClr>
                <a:srgbClr val="9900CC"/>
              </a:buClr>
              <a:buSzPct val="120000"/>
              <a:buFont typeface="Wingdings" panose="05000000000000000000" pitchFamily="2" charset="2"/>
              <a:buChar char="§"/>
            </a:pPr>
            <a:r>
              <a:rPr lang="el-GR" altLang="el-GR" dirty="0"/>
              <a:t>ΗΠΑ -</a:t>
            </a:r>
            <a:r>
              <a:rPr lang="el-GR" altLang="el-GR" dirty="0" smtClean="0"/>
              <a:t> Χίπης, </a:t>
            </a:r>
            <a:r>
              <a:rPr lang="en-US" altLang="el-GR" dirty="0" smtClean="0"/>
              <a:t>Woodstock </a:t>
            </a:r>
            <a:r>
              <a:rPr lang="el-GR" altLang="el-GR" dirty="0" smtClean="0"/>
              <a:t>, </a:t>
            </a:r>
            <a:r>
              <a:rPr lang="el-GR" altLang="el-GR" dirty="0" err="1" smtClean="0"/>
              <a:t>Αντιβιετνάμ</a:t>
            </a:r>
            <a:r>
              <a:rPr lang="el-GR" altLang="el-GR" dirty="0" smtClean="0"/>
              <a:t>.</a:t>
            </a:r>
            <a:endParaRPr lang="el-GR" altLang="el-GR" dirty="0"/>
          </a:p>
          <a:p>
            <a:pPr>
              <a:spcBef>
                <a:spcPts val="0"/>
              </a:spcBef>
              <a:buClr>
                <a:srgbClr val="9900CC"/>
              </a:buClr>
              <a:buSzPct val="120000"/>
              <a:buFont typeface="Wingdings" panose="05000000000000000000" pitchFamily="2" charset="2"/>
              <a:buChar char="§"/>
            </a:pPr>
            <a:r>
              <a:rPr kumimoji="1" lang="el-GR" altLang="el-GR" dirty="0" smtClean="0"/>
              <a:t>Χιλή.</a:t>
            </a:r>
            <a:endParaRPr kumimoji="1" lang="el-GR" altLang="el-GR" dirty="0"/>
          </a:p>
          <a:p>
            <a:pPr>
              <a:spcBef>
                <a:spcPts val="0"/>
              </a:spcBef>
              <a:buClr>
                <a:srgbClr val="9900CC"/>
              </a:buClr>
              <a:buSzPct val="120000"/>
              <a:buFont typeface="Wingdings" panose="05000000000000000000" pitchFamily="2" charset="2"/>
              <a:buChar char="§"/>
            </a:pPr>
            <a:r>
              <a:rPr kumimoji="1" lang="el-GR" altLang="el-GR" dirty="0" smtClean="0"/>
              <a:t>Ταϋλάνδη.</a:t>
            </a:r>
            <a:endParaRPr kumimoji="1" lang="el-GR" altLang="el-GR" dirty="0"/>
          </a:p>
          <a:p>
            <a:pPr>
              <a:spcBef>
                <a:spcPts val="0"/>
              </a:spcBef>
              <a:buClr>
                <a:srgbClr val="9900CC"/>
              </a:buClr>
              <a:buSzPct val="120000"/>
              <a:buFont typeface="Wingdings" panose="05000000000000000000" pitchFamily="2" charset="2"/>
              <a:buChar char="§"/>
            </a:pPr>
            <a:r>
              <a:rPr kumimoji="1" lang="el-GR" altLang="el-GR" dirty="0" smtClean="0"/>
              <a:t>Ουγγαρία.</a:t>
            </a:r>
            <a:endParaRPr kumimoji="1" lang="el-GR" altLang="el-GR" dirty="0"/>
          </a:p>
          <a:p>
            <a:pPr>
              <a:spcBef>
                <a:spcPts val="0"/>
              </a:spcBef>
              <a:buClr>
                <a:srgbClr val="9900CC"/>
              </a:buClr>
              <a:buSzPct val="120000"/>
              <a:buFont typeface="Wingdings" panose="05000000000000000000" pitchFamily="2" charset="2"/>
              <a:buChar char="§"/>
            </a:pPr>
            <a:r>
              <a:rPr kumimoji="1" lang="el-GR" altLang="el-GR" dirty="0" smtClean="0"/>
              <a:t>Γερμανία.</a:t>
            </a:r>
          </a:p>
          <a:p>
            <a:pPr>
              <a:spcBef>
                <a:spcPts val="0"/>
              </a:spcBef>
              <a:buClr>
                <a:srgbClr val="9900CC"/>
              </a:buClr>
              <a:buSzPct val="120000"/>
              <a:buFont typeface="Wingdings" panose="05000000000000000000" pitchFamily="2" charset="2"/>
              <a:buChar char="§"/>
            </a:pPr>
            <a:r>
              <a:rPr kumimoji="1" lang="el-GR" altLang="el-GR" dirty="0" smtClean="0"/>
              <a:t>Ελλάδα - Πολυτεχνείο.</a:t>
            </a:r>
            <a:endParaRPr kumimoji="1" lang="el-GR" altLang="el-GR" dirty="0"/>
          </a:p>
          <a:p>
            <a:pPr>
              <a:spcBef>
                <a:spcPts val="0"/>
              </a:spcBef>
              <a:buClr>
                <a:srgbClr val="9900CC"/>
              </a:buClr>
              <a:buSzPct val="120000"/>
              <a:buFont typeface="Wingdings" panose="05000000000000000000" pitchFamily="2" charset="2"/>
              <a:buChar char="§"/>
            </a:pPr>
            <a:r>
              <a:rPr lang="el-GR" altLang="el-GR" dirty="0" smtClean="0"/>
              <a:t>Τσεχοσλοβακία - </a:t>
            </a:r>
            <a:r>
              <a:rPr lang="el-GR" altLang="el-GR" dirty="0"/>
              <a:t>Άνοιξη της </a:t>
            </a:r>
            <a:r>
              <a:rPr lang="el-GR" altLang="el-GR" dirty="0" smtClean="0"/>
              <a:t>Πράγας.</a:t>
            </a:r>
            <a:endParaRPr lang="el-GR" altLang="el-GR"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2064187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1" dirty="0" smtClean="0"/>
              <a:t>1970 </a:t>
            </a:r>
            <a:r>
              <a:rPr lang="el-GR" altLang="el-GR" sz="4000" b="1" dirty="0"/>
              <a:t>-</a:t>
            </a:r>
            <a:r>
              <a:rPr lang="el-GR" altLang="el-GR" sz="4000" b="1" dirty="0" smtClean="0"/>
              <a:t> 1975: </a:t>
            </a:r>
            <a:r>
              <a:rPr lang="el-GR" altLang="el-GR" sz="4000" b="1" dirty="0"/>
              <a:t>οι νεαροί αμφισβητίες δημιουργούν </a:t>
            </a:r>
            <a:r>
              <a:rPr lang="el-GR" altLang="el-GR" sz="4000" b="1" dirty="0" smtClean="0"/>
              <a:t>τον </a:t>
            </a:r>
            <a:r>
              <a:rPr lang="el-GR" altLang="el-GR" sz="4000" b="1" dirty="0"/>
              <a:t>μ</a:t>
            </a:r>
            <a:r>
              <a:rPr lang="el-GR" altLang="el-GR" sz="4000" b="1" dirty="0" smtClean="0"/>
              <a:t>ικροϋπολογιστή</a:t>
            </a:r>
            <a:endParaRPr lang="el-GR" sz="4000" b="1" dirty="0"/>
          </a:p>
        </p:txBody>
      </p:sp>
      <p:sp>
        <p:nvSpPr>
          <p:cNvPr id="3" name="Θέση περιεχομένου 1"/>
          <p:cNvSpPr>
            <a:spLocks noGrp="1"/>
          </p:cNvSpPr>
          <p:nvPr>
            <p:ph sz="half" idx="1"/>
            <p:custDataLst>
              <p:tags r:id="rId2"/>
            </p:custDataLst>
          </p:nvPr>
        </p:nvSpPr>
        <p:spPr/>
        <p:txBody>
          <a:bodyPr/>
          <a:lstStyle/>
          <a:p>
            <a:pPr marL="0" indent="0">
              <a:buNone/>
            </a:pPr>
            <a:endParaRPr lang="en-US" sz="3200" b="1" dirty="0" smtClean="0"/>
          </a:p>
          <a:p>
            <a:pPr marL="0" indent="0">
              <a:buNone/>
            </a:pPr>
            <a:r>
              <a:rPr lang="en-US" sz="3200" b="1" dirty="0" smtClean="0"/>
              <a:t>Ed Powers</a:t>
            </a:r>
            <a:r>
              <a:rPr lang="en-US" sz="3200" dirty="0" smtClean="0"/>
              <a:t>:</a:t>
            </a:r>
          </a:p>
          <a:p>
            <a:pPr marL="0" indent="0">
              <a:buNone/>
            </a:pPr>
            <a:r>
              <a:rPr lang="el-GR" sz="3200" dirty="0" smtClean="0"/>
              <a:t>Ο γιατρός που εφηύρε τον μικροϋπολογιστή </a:t>
            </a:r>
            <a:r>
              <a:rPr lang="en-US" sz="3200" dirty="0" smtClean="0"/>
              <a:t>(</a:t>
            </a:r>
            <a:r>
              <a:rPr lang="en-US" sz="3200" dirty="0"/>
              <a:t>A</a:t>
            </a:r>
            <a:r>
              <a:rPr lang="en-US" sz="3200" dirty="0" smtClean="0"/>
              <a:t>ltair 9900).</a:t>
            </a:r>
          </a:p>
          <a:p>
            <a:pPr marL="0" indent="0">
              <a:buNone/>
            </a:pPr>
            <a:endParaRPr lang="el-GR" dirty="0"/>
          </a:p>
        </p:txBody>
      </p:sp>
      <p:pic>
        <p:nvPicPr>
          <p:cNvPr id="7" name="Εικόνα 1" descr="Εικόνα του Ed Power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2160" y="1844824"/>
            <a:ext cx="1800200" cy="2227641"/>
          </a:xfrm>
        </p:spPr>
      </p:pic>
      <p:pic>
        <p:nvPicPr>
          <p:cNvPr id="8" name="Εικόνα 2" descr="Εικόνα του μικροϋπολογιστή."/>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4221088"/>
            <a:ext cx="2880321" cy="1944216"/>
          </a:xfrm>
          <a:prstGeom prst="rect">
            <a:avLst/>
          </a:prstGeo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7029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1975: </a:t>
            </a:r>
            <a:r>
              <a:rPr lang="en-US" b="1" dirty="0" smtClean="0"/>
              <a:t>Apple</a:t>
            </a:r>
            <a:endParaRPr lang="el-GR" b="1" dirty="0"/>
          </a:p>
        </p:txBody>
      </p:sp>
      <p:sp>
        <p:nvSpPr>
          <p:cNvPr id="3" name="Θέση περιεχομένου 1"/>
          <p:cNvSpPr>
            <a:spLocks noGrp="1"/>
          </p:cNvSpPr>
          <p:nvPr>
            <p:ph sz="half" idx="1"/>
          </p:nvPr>
        </p:nvSpPr>
        <p:spPr/>
        <p:txBody>
          <a:bodyPr/>
          <a:lstStyle/>
          <a:p>
            <a:pPr lvl="0" eaLnBrk="0" fontAlgn="base" hangingPunct="0">
              <a:spcBef>
                <a:spcPct val="50000"/>
              </a:spcBef>
              <a:spcAft>
                <a:spcPct val="0"/>
              </a:spcAft>
              <a:buClr>
                <a:srgbClr val="9900CC"/>
              </a:buClr>
              <a:buSzPct val="120000"/>
              <a:buFont typeface="Wingdings" panose="05000000000000000000" pitchFamily="2" charset="2"/>
              <a:buChar char="§"/>
            </a:pPr>
            <a:r>
              <a:rPr lang="el-GR" altLang="el-GR" sz="3200" dirty="0"/>
              <a:t>Το 1975 ο </a:t>
            </a:r>
            <a:r>
              <a:rPr lang="en-US" altLang="el-GR" sz="3200" dirty="0"/>
              <a:t>Jobs </a:t>
            </a:r>
            <a:r>
              <a:rPr lang="el-GR" altLang="el-GR" sz="3200" dirty="0"/>
              <a:t>και </a:t>
            </a:r>
            <a:r>
              <a:rPr lang="en-US" altLang="el-GR" sz="3200" dirty="0" err="1" smtClean="0"/>
              <a:t>Wosniak</a:t>
            </a:r>
            <a:r>
              <a:rPr lang="en-US" altLang="el-GR" sz="3200" dirty="0" smtClean="0"/>
              <a:t>, </a:t>
            </a:r>
            <a:r>
              <a:rPr lang="el-GR" altLang="el-GR" sz="3200" dirty="0"/>
              <a:t>σχεδιάζουν σε ένα γκαράζ τον πρώτο επιτυχημένο </a:t>
            </a:r>
            <a:r>
              <a:rPr lang="el-GR" altLang="el-GR" sz="3200" dirty="0" smtClean="0"/>
              <a:t>μικροϋπολογιστή</a:t>
            </a:r>
            <a:r>
              <a:rPr lang="en-US" altLang="el-GR" sz="3200" dirty="0" smtClean="0"/>
              <a:t>.</a:t>
            </a:r>
            <a:endParaRPr lang="el-GR" altLang="el-GR" sz="3200" dirty="0"/>
          </a:p>
          <a:p>
            <a:pPr lvl="0" eaLnBrk="0" fontAlgn="base" hangingPunct="0">
              <a:spcBef>
                <a:spcPct val="50000"/>
              </a:spcBef>
              <a:spcAft>
                <a:spcPct val="0"/>
              </a:spcAft>
              <a:buClr>
                <a:srgbClr val="9900CC"/>
              </a:buClr>
              <a:buSzPct val="120000"/>
              <a:buFont typeface="Wingdings" panose="05000000000000000000" pitchFamily="2" charset="2"/>
              <a:buChar char="§"/>
            </a:pPr>
            <a:r>
              <a:rPr lang="el-GR" altLang="el-GR" sz="3200" dirty="0"/>
              <a:t>Τον λένε </a:t>
            </a:r>
            <a:r>
              <a:rPr lang="en-US" altLang="el-GR" sz="3200" dirty="0" smtClean="0"/>
              <a:t>Apple </a:t>
            </a:r>
            <a:r>
              <a:rPr lang="el-GR" altLang="el-GR" sz="3200" dirty="0"/>
              <a:t>γιατί κάνουν δίαιτα και τρώνε </a:t>
            </a:r>
            <a:r>
              <a:rPr lang="el-GR" altLang="el-GR" sz="3200" dirty="0" smtClean="0"/>
              <a:t>μήλα</a:t>
            </a:r>
            <a:r>
              <a:rPr lang="en-US" altLang="el-GR" sz="3200" dirty="0" smtClean="0"/>
              <a:t>.</a:t>
            </a:r>
            <a:endParaRPr lang="el-GR" altLang="el-GR" sz="3200" dirty="0"/>
          </a:p>
          <a:p>
            <a:endParaRPr lang="el-GR" dirty="0"/>
          </a:p>
        </p:txBody>
      </p:sp>
      <p:pic>
        <p:nvPicPr>
          <p:cNvPr id="7" name="Θέση περιεχομένου 2" descr="Εικόνα με τους Job και Wosniak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0403" y="1600200"/>
            <a:ext cx="3114194" cy="452596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2936198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1981</a:t>
            </a:r>
            <a:r>
              <a:rPr lang="en-US" b="1" dirty="0"/>
              <a:t>:</a:t>
            </a:r>
            <a:r>
              <a:rPr lang="el-GR" b="1" dirty="0" smtClean="0"/>
              <a:t> </a:t>
            </a:r>
            <a:r>
              <a:rPr lang="en-US" b="1" dirty="0" smtClean="0"/>
              <a:t>IBM, PC, </a:t>
            </a:r>
            <a:r>
              <a:rPr lang="el-GR" b="1" dirty="0" smtClean="0"/>
              <a:t>και </a:t>
            </a:r>
            <a:r>
              <a:rPr lang="en-US" b="1" dirty="0" smtClean="0"/>
              <a:t>DOS</a:t>
            </a:r>
            <a:endParaRPr lang="el-GR" b="1" dirty="0"/>
          </a:p>
        </p:txBody>
      </p:sp>
      <p:sp>
        <p:nvSpPr>
          <p:cNvPr id="3" name="Θέση περιεχομένου 1"/>
          <p:cNvSpPr>
            <a:spLocks noGrp="1"/>
          </p:cNvSpPr>
          <p:nvPr>
            <p:ph sz="half" idx="1"/>
          </p:nvPr>
        </p:nvSpPr>
        <p:spPr>
          <a:xfrm>
            <a:off x="457200" y="1600200"/>
            <a:ext cx="4186808" cy="4525963"/>
          </a:xfrm>
        </p:spPr>
        <p:txBody>
          <a:bodyPr>
            <a:normAutofit/>
          </a:bodyPr>
          <a:lstStyle/>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000" dirty="0" smtClean="0"/>
              <a:t>Το 1981</a:t>
            </a:r>
            <a:r>
              <a:rPr lang="en-US" altLang="el-GR" sz="2000" dirty="0" smtClean="0"/>
              <a:t>,</a:t>
            </a:r>
            <a:r>
              <a:rPr lang="el-GR" altLang="el-GR" sz="2000" dirty="0" smtClean="0"/>
              <a:t> </a:t>
            </a:r>
            <a:r>
              <a:rPr lang="el-GR" altLang="el-GR" sz="2000" dirty="0"/>
              <a:t>η </a:t>
            </a:r>
            <a:r>
              <a:rPr lang="en-US" altLang="el-GR" sz="2000" dirty="0" smtClean="0"/>
              <a:t>IBM</a:t>
            </a:r>
            <a:r>
              <a:rPr lang="el-GR" altLang="el-GR" sz="2000" dirty="0" smtClean="0"/>
              <a:t> </a:t>
            </a:r>
            <a:r>
              <a:rPr lang="el-GR" altLang="el-GR" sz="2000" dirty="0"/>
              <a:t>φέρνει στην αγορά το δικό της </a:t>
            </a:r>
            <a:r>
              <a:rPr lang="el-GR" altLang="el-GR" sz="2000" dirty="0" smtClean="0"/>
              <a:t>Μικροϋπολογιστή.</a:t>
            </a:r>
            <a:endParaRPr lang="el-GR" altLang="el-GR" sz="20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000" dirty="0"/>
              <a:t>Είναι σχεδιασμένος από </a:t>
            </a:r>
            <a:r>
              <a:rPr lang="el-GR" altLang="el-GR" sz="2000" dirty="0" smtClean="0"/>
              <a:t>πιτσιρικάδες</a:t>
            </a:r>
            <a:r>
              <a:rPr lang="en-US" altLang="el-GR" sz="2000" dirty="0" smtClean="0"/>
              <a:t>.</a:t>
            </a:r>
            <a:endParaRPr lang="el-GR" altLang="el-GR" sz="20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000" dirty="0"/>
              <a:t>Το λένε </a:t>
            </a:r>
            <a:r>
              <a:rPr lang="en-US" altLang="el-GR" sz="2000" dirty="0" smtClean="0"/>
              <a:t>PC.</a:t>
            </a:r>
            <a:endParaRPr lang="en-US" altLang="el-GR" sz="20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000" dirty="0"/>
              <a:t>Το λένε </a:t>
            </a:r>
            <a:r>
              <a:rPr lang="en-US" altLang="el-GR" sz="2000" dirty="0" smtClean="0"/>
              <a:t>professional = </a:t>
            </a:r>
            <a:r>
              <a:rPr lang="el-GR" altLang="el-GR" sz="2000" dirty="0" smtClean="0"/>
              <a:t>επαγγελματικό</a:t>
            </a:r>
            <a:r>
              <a:rPr lang="en-US" altLang="el-GR" sz="2000" dirty="0" smtClean="0"/>
              <a:t>.</a:t>
            </a:r>
            <a:endParaRPr lang="el-GR" altLang="el-GR" sz="20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000" dirty="0"/>
              <a:t>Ο </a:t>
            </a:r>
            <a:r>
              <a:rPr lang="en-US" altLang="el-GR" sz="2000" dirty="0"/>
              <a:t>Bill Gates </a:t>
            </a:r>
            <a:r>
              <a:rPr lang="el-GR" altLang="el-GR" sz="2000" dirty="0"/>
              <a:t>σχεδιάζει το λειτουργικό </a:t>
            </a:r>
            <a:r>
              <a:rPr lang="en-US" altLang="el-GR" sz="2000" dirty="0" smtClean="0"/>
              <a:t>MS-DOS.</a:t>
            </a:r>
            <a:endParaRPr lang="en-US" altLang="el-GR" sz="2000" dirty="0"/>
          </a:p>
          <a:p>
            <a:pPr lvl="0" eaLnBrk="0" fontAlgn="base" hangingPunct="0">
              <a:spcBef>
                <a:spcPts val="0"/>
              </a:spcBef>
              <a:spcAft>
                <a:spcPct val="0"/>
              </a:spcAft>
              <a:buClr>
                <a:srgbClr val="9900CC"/>
              </a:buClr>
              <a:buSzPct val="120000"/>
              <a:buFont typeface="Wingdings" panose="05000000000000000000" pitchFamily="2" charset="2"/>
              <a:buChar char="§"/>
            </a:pPr>
            <a:r>
              <a:rPr lang="el-GR" altLang="el-GR" sz="2000" dirty="0" smtClean="0"/>
              <a:t>Ο</a:t>
            </a:r>
            <a:r>
              <a:rPr lang="en-US" altLang="el-GR" sz="2000" dirty="0" smtClean="0"/>
              <a:t> </a:t>
            </a:r>
            <a:r>
              <a:rPr lang="el-GR" altLang="el-GR" sz="2000" dirty="0"/>
              <a:t>σχεδιασμός του λογισμικού είναι </a:t>
            </a:r>
            <a:r>
              <a:rPr lang="el-GR" altLang="el-GR" sz="2000" dirty="0" smtClean="0"/>
              <a:t>ευφυέστατος.</a:t>
            </a:r>
            <a:endParaRPr lang="el-GR" altLang="el-GR" sz="2000" dirty="0"/>
          </a:p>
          <a:p>
            <a:endParaRPr lang="el-GR" dirty="0"/>
          </a:p>
        </p:txBody>
      </p:sp>
      <p:pic>
        <p:nvPicPr>
          <p:cNvPr id="7" name="Θέση περιεχομένου 2" descr="Εικόνα του Bill Gates, με το PC της IBM."/>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060848"/>
            <a:ext cx="3771112" cy="325400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456739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rmAutofit fontScale="90000"/>
          </a:bodyPr>
          <a:lstStyle/>
          <a:p>
            <a:r>
              <a:rPr lang="el-GR" b="1" dirty="0" smtClean="0"/>
              <a:t>1981 - 1985: Η επανάσταση αρχίζει</a:t>
            </a:r>
            <a:endParaRPr lang="el-GR" b="1" dirty="0"/>
          </a:p>
        </p:txBody>
      </p:sp>
      <p:sp>
        <p:nvSpPr>
          <p:cNvPr id="3" name="Θέση περιεχομένου 1"/>
          <p:cNvSpPr>
            <a:spLocks noGrp="1"/>
          </p:cNvSpPr>
          <p:nvPr>
            <p:ph idx="1"/>
          </p:nvPr>
        </p:nvSpPr>
        <p:spPr bwMode="gray"/>
        <p:txBody>
          <a:bodyPr>
            <a:normAutofit/>
          </a:bodyPr>
          <a:lstStyle/>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800" dirty="0"/>
              <a:t>Ότι σήμερα θεωρούμε δεδομένο στην </a:t>
            </a:r>
            <a:r>
              <a:rPr lang="el-GR" altLang="el-GR" sz="2800" dirty="0" smtClean="0"/>
              <a:t>πληροφορική, </a:t>
            </a:r>
            <a:r>
              <a:rPr lang="el-GR" altLang="el-GR" sz="2800" dirty="0"/>
              <a:t>δημιουργείται την δεκαετία του </a:t>
            </a:r>
            <a:r>
              <a:rPr lang="el-GR" altLang="el-GR" sz="2800" dirty="0" smtClean="0"/>
              <a:t>’80.</a:t>
            </a:r>
            <a:endParaRPr lang="el-GR" altLang="el-GR" sz="2800" dirty="0"/>
          </a:p>
          <a:p>
            <a:pPr marL="971550" lvl="1" indent="-342000" eaLnBrk="0" fontAlgn="base" hangingPunct="0">
              <a:spcBef>
                <a:spcPts val="0"/>
              </a:spcBef>
              <a:spcAft>
                <a:spcPct val="0"/>
              </a:spcAft>
              <a:buClr>
                <a:srgbClr val="FF0066"/>
              </a:buClr>
              <a:buSzPct val="120000"/>
              <a:buFont typeface="Wingdings" panose="05000000000000000000" pitchFamily="2" charset="2"/>
              <a:buChar char="§"/>
            </a:pPr>
            <a:r>
              <a:rPr lang="el-GR" altLang="el-GR" sz="2400" dirty="0"/>
              <a:t>Επεξεργασία </a:t>
            </a:r>
            <a:r>
              <a:rPr lang="el-GR" altLang="el-GR" sz="2400" dirty="0" smtClean="0"/>
              <a:t>κειμένου,</a:t>
            </a:r>
            <a:endParaRPr lang="el-GR" altLang="el-GR" sz="2400" dirty="0"/>
          </a:p>
          <a:p>
            <a:pPr marL="971550" lvl="1" indent="-342000" eaLnBrk="0" fontAlgn="base" hangingPunct="0">
              <a:spcBef>
                <a:spcPts val="0"/>
              </a:spcBef>
              <a:spcAft>
                <a:spcPct val="0"/>
              </a:spcAft>
              <a:buClr>
                <a:srgbClr val="FF0066"/>
              </a:buClr>
              <a:buSzPct val="120000"/>
              <a:buFont typeface="Wingdings" panose="05000000000000000000" pitchFamily="2" charset="2"/>
              <a:buChar char="§"/>
            </a:pPr>
            <a:r>
              <a:rPr lang="el-GR" altLang="el-GR" sz="2400" dirty="0" smtClean="0"/>
              <a:t>υπολογιστικά φύλλα,</a:t>
            </a:r>
            <a:endParaRPr lang="el-GR" altLang="el-GR" sz="2400" dirty="0"/>
          </a:p>
          <a:p>
            <a:pPr marL="971550" lvl="1" indent="-342000" eaLnBrk="0" fontAlgn="base" hangingPunct="0">
              <a:spcBef>
                <a:spcPts val="0"/>
              </a:spcBef>
              <a:spcAft>
                <a:spcPct val="0"/>
              </a:spcAft>
              <a:buClr>
                <a:srgbClr val="FF0066"/>
              </a:buClr>
              <a:buSzPct val="120000"/>
              <a:buFont typeface="Wingdings" panose="05000000000000000000" pitchFamily="2" charset="2"/>
              <a:buChar char="§"/>
            </a:pPr>
            <a:r>
              <a:rPr lang="el-GR" altLang="el-GR" sz="2400" dirty="0" smtClean="0"/>
              <a:t>βάσεις δεδομένων,</a:t>
            </a:r>
            <a:endParaRPr lang="el-GR" altLang="el-GR" sz="2400" dirty="0"/>
          </a:p>
          <a:p>
            <a:pPr marL="971550" lvl="1" indent="-342000" eaLnBrk="0" fontAlgn="base" hangingPunct="0">
              <a:spcBef>
                <a:spcPts val="0"/>
              </a:spcBef>
              <a:spcAft>
                <a:spcPts val="1200"/>
              </a:spcAft>
              <a:buClr>
                <a:srgbClr val="FF0066"/>
              </a:buClr>
              <a:buSzPct val="120000"/>
              <a:buFont typeface="Wingdings" panose="05000000000000000000" pitchFamily="2" charset="2"/>
              <a:buChar char="§"/>
            </a:pPr>
            <a:r>
              <a:rPr lang="el-GR" altLang="el-GR" sz="2400" dirty="0" smtClean="0"/>
              <a:t>γραφικά.</a:t>
            </a:r>
            <a:endParaRPr lang="el-GR" altLang="el-GR" sz="24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800" dirty="0"/>
              <a:t>Ο μικροϋπολογιστής γίνεται εργαλείο </a:t>
            </a:r>
            <a:r>
              <a:rPr lang="el-GR" altLang="el-GR" sz="2800" dirty="0" smtClean="0"/>
              <a:t>γραφείου.</a:t>
            </a:r>
            <a:endParaRPr lang="el-GR" altLang="el-GR" sz="2800" dirty="0"/>
          </a:p>
          <a:p>
            <a:pPr lvl="0" eaLnBrk="0" fontAlgn="base" hangingPunct="0">
              <a:spcBef>
                <a:spcPts val="0"/>
              </a:spcBef>
              <a:spcAft>
                <a:spcPct val="0"/>
              </a:spcAft>
              <a:buClr>
                <a:srgbClr val="9900CC"/>
              </a:buClr>
              <a:buSzPct val="120000"/>
              <a:buFont typeface="Wingdings" panose="05000000000000000000" pitchFamily="2" charset="2"/>
              <a:buChar char="§"/>
            </a:pPr>
            <a:r>
              <a:rPr lang="el-GR" altLang="el-GR" sz="2800" dirty="0"/>
              <a:t>Τα ηλεκτρονικά εξελίσσονται με ιλιγγιώδεις </a:t>
            </a:r>
            <a:r>
              <a:rPr lang="el-GR" altLang="el-GR" sz="2800" dirty="0" smtClean="0"/>
              <a:t>ταχύτητες.</a:t>
            </a:r>
            <a:endParaRPr lang="el-GR" alt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24</a:t>
            </a:fld>
            <a:endParaRPr lang="el-GR" sz="1400" dirty="0">
              <a:solidFill>
                <a:schemeClr val="tx1"/>
              </a:solidFill>
            </a:endParaRPr>
          </a:p>
        </p:txBody>
      </p:sp>
    </p:spTree>
    <p:extLst>
      <p:ext uri="{BB962C8B-B14F-4D97-AF65-F5344CB8AC3E}">
        <p14:creationId xmlns:p14="http://schemas.microsoft.com/office/powerpoint/2010/main" val="520658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eaLnBrk="0" fontAlgn="base" hangingPunct="0">
              <a:spcAft>
                <a:spcPct val="0"/>
              </a:spcAft>
            </a:pPr>
            <a:r>
              <a:rPr lang="el-GR" altLang="el-GR" b="1" dirty="0">
                <a:latin typeface="+mn-lt"/>
              </a:rPr>
              <a:t>1985 </a:t>
            </a:r>
            <a:r>
              <a:rPr lang="en-US" altLang="el-GR" b="1" dirty="0" smtClean="0">
                <a:latin typeface="+mn-lt"/>
              </a:rPr>
              <a:t>-</a:t>
            </a:r>
            <a:r>
              <a:rPr lang="el-GR" altLang="el-GR" b="1" dirty="0" smtClean="0">
                <a:latin typeface="+mn-lt"/>
              </a:rPr>
              <a:t> </a:t>
            </a:r>
            <a:r>
              <a:rPr lang="en-US" altLang="el-GR" b="1" dirty="0" smtClean="0">
                <a:latin typeface="+mn-lt"/>
              </a:rPr>
              <a:t>198</a:t>
            </a:r>
            <a:r>
              <a:rPr lang="el-GR" altLang="el-GR" b="1" dirty="0" smtClean="0">
                <a:latin typeface="+mn-lt"/>
              </a:rPr>
              <a:t>9</a:t>
            </a:r>
            <a:endParaRPr lang="el-GR" b="1" dirty="0">
              <a:latin typeface="+mn-lt"/>
            </a:endParaRPr>
          </a:p>
        </p:txBody>
      </p:sp>
      <p:sp>
        <p:nvSpPr>
          <p:cNvPr id="3" name="Θέση περιεχομένου 1"/>
          <p:cNvSpPr>
            <a:spLocks noGrp="1"/>
          </p:cNvSpPr>
          <p:nvPr>
            <p:ph idx="1"/>
          </p:nvPr>
        </p:nvSpPr>
        <p:spPr/>
        <p:txBody>
          <a:bodyPr/>
          <a:lstStyle/>
          <a:p>
            <a:pPr>
              <a:spcBef>
                <a:spcPts val="0"/>
              </a:spcBef>
              <a:spcAft>
                <a:spcPts val="1200"/>
              </a:spcAft>
              <a:buClr>
                <a:srgbClr val="9900CC"/>
              </a:buClr>
              <a:buSzPct val="120000"/>
              <a:buFont typeface="Wingdings" panose="05000000000000000000" pitchFamily="2" charset="2"/>
              <a:buChar char="§"/>
            </a:pPr>
            <a:r>
              <a:rPr lang="el-GR" altLang="el-GR" sz="2400" dirty="0" smtClean="0"/>
              <a:t>Ο Ανδρέας </a:t>
            </a:r>
            <a:r>
              <a:rPr lang="el-GR" altLang="el-GR" sz="2400" dirty="0"/>
              <a:t>Παπανδρέου λέει </a:t>
            </a:r>
            <a:r>
              <a:rPr lang="en-US" altLang="el-GR" sz="2400" dirty="0"/>
              <a:t>:</a:t>
            </a:r>
            <a:br>
              <a:rPr lang="en-US" altLang="el-GR" sz="2400" dirty="0"/>
            </a:br>
            <a:r>
              <a:rPr lang="en-US" altLang="el-GR" sz="2400" dirty="0"/>
              <a:t>“…</a:t>
            </a:r>
            <a:r>
              <a:rPr lang="el-GR" altLang="el-GR" sz="2400" dirty="0"/>
              <a:t>δεν πρέπει να χάσουμε το τραίνο της </a:t>
            </a:r>
            <a:r>
              <a:rPr lang="el-GR" altLang="el-GR" sz="2400" dirty="0" smtClean="0"/>
              <a:t>ΠΛΗΡΟΦΟΡΙΚΉΣ</a:t>
            </a:r>
            <a:r>
              <a:rPr lang="en-US" altLang="el-GR" sz="2400" dirty="0" smtClean="0"/>
              <a:t>”</a:t>
            </a:r>
            <a:r>
              <a:rPr lang="el-GR" altLang="el-GR" sz="2400" dirty="0" smtClean="0"/>
              <a:t>.</a:t>
            </a:r>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400" dirty="0"/>
              <a:t>Ο  πρωθυπουργός παρουσιάζει τον </a:t>
            </a:r>
            <a:r>
              <a:rPr lang="en-US" altLang="el-GR" sz="2400" dirty="0" smtClean="0"/>
              <a:t>CAT</a:t>
            </a:r>
            <a:r>
              <a:rPr lang="el-GR" altLang="el-GR" sz="2400" dirty="0" smtClean="0"/>
              <a:t>,</a:t>
            </a:r>
            <a:r>
              <a:rPr lang="en-US" altLang="el-GR" sz="2400" dirty="0" smtClean="0"/>
              <a:t> </a:t>
            </a:r>
            <a:r>
              <a:rPr lang="el-GR" altLang="el-GR" sz="2400" dirty="0"/>
              <a:t>έναν μικροϋπολογιστή καθαρά ελληνικού </a:t>
            </a:r>
            <a:r>
              <a:rPr lang="el-GR" altLang="el-GR" sz="2400" dirty="0" smtClean="0"/>
              <a:t>σχεδιασμού, </a:t>
            </a:r>
            <a:r>
              <a:rPr lang="el-GR" altLang="el-GR" sz="2400" dirty="0"/>
              <a:t>από </a:t>
            </a:r>
            <a:r>
              <a:rPr lang="el-GR" altLang="el-GR" sz="2400" dirty="0" smtClean="0"/>
              <a:t>μία </a:t>
            </a:r>
            <a:r>
              <a:rPr lang="el-GR" altLang="el-GR" sz="2400" dirty="0"/>
              <a:t>ελληνική εταιρεία </a:t>
            </a:r>
            <a:r>
              <a:rPr lang="en-US" altLang="el-GR" sz="2400" dirty="0"/>
              <a:t>(GIGATRONICS</a:t>
            </a:r>
            <a:r>
              <a:rPr lang="en-US" altLang="el-GR" sz="2400" dirty="0" smtClean="0"/>
              <a:t>)</a:t>
            </a:r>
            <a:r>
              <a:rPr lang="el-GR" altLang="el-GR" sz="2400" dirty="0" smtClean="0"/>
              <a:t>.</a:t>
            </a:r>
            <a:endParaRPr lang="el-GR" altLang="el-GR" sz="24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400" dirty="0" smtClean="0"/>
              <a:t>Ο</a:t>
            </a:r>
            <a:r>
              <a:rPr lang="en-US" altLang="el-GR" sz="2400" dirty="0" smtClean="0"/>
              <a:t> </a:t>
            </a:r>
            <a:r>
              <a:rPr lang="el-GR" altLang="el-GR" sz="2400" dirty="0" smtClean="0"/>
              <a:t>Υπουργός </a:t>
            </a:r>
            <a:r>
              <a:rPr lang="el-GR" altLang="el-GR" sz="2400" dirty="0"/>
              <a:t>υγείας μιλάει για την ηλεκτρονική κάρτα </a:t>
            </a:r>
            <a:r>
              <a:rPr lang="el-GR" altLang="el-GR" sz="2400" dirty="0" smtClean="0"/>
              <a:t>υγείας.</a:t>
            </a:r>
            <a:endParaRPr lang="el-GR" altLang="el-GR" sz="24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400" dirty="0"/>
              <a:t>Ο Υπουργός </a:t>
            </a:r>
            <a:r>
              <a:rPr lang="el-GR" altLang="el-GR" sz="2400" dirty="0" smtClean="0"/>
              <a:t>εσωτερικών </a:t>
            </a:r>
            <a:r>
              <a:rPr lang="el-GR" altLang="el-GR" sz="2400" dirty="0"/>
              <a:t>παραδίδει στη </a:t>
            </a:r>
            <a:r>
              <a:rPr lang="el-GR" altLang="el-GR" sz="2400" dirty="0" smtClean="0"/>
              <a:t>δημοσιότητα, </a:t>
            </a:r>
            <a:r>
              <a:rPr lang="el-GR" altLang="el-GR" sz="2400" dirty="0"/>
              <a:t>τη μηχανοργάνωση της δημόσιας </a:t>
            </a:r>
            <a:r>
              <a:rPr lang="el-GR" altLang="el-GR" sz="2400" dirty="0" smtClean="0"/>
              <a:t>διοίκησης.</a:t>
            </a:r>
            <a:endParaRPr lang="el-GR" altLang="el-GR" sz="2400" dirty="0"/>
          </a:p>
          <a:p>
            <a:pPr lvl="0" eaLnBrk="0" fontAlgn="base" hangingPunct="0">
              <a:spcBef>
                <a:spcPts val="0"/>
              </a:spcBef>
              <a:buClr>
                <a:srgbClr val="9900CC"/>
              </a:buClr>
              <a:buSzPct val="120000"/>
              <a:buFont typeface="Wingdings" panose="05000000000000000000" pitchFamily="2" charset="2"/>
              <a:buChar char="§"/>
            </a:pPr>
            <a:r>
              <a:rPr lang="el-GR" altLang="el-GR" sz="2400" dirty="0"/>
              <a:t>Στην Ελλάδα διοργανώνεται  2 </a:t>
            </a:r>
            <a:r>
              <a:rPr lang="el-GR" altLang="el-GR" sz="2400" dirty="0" smtClean="0"/>
              <a:t>φορές </a:t>
            </a:r>
            <a:r>
              <a:rPr lang="el-GR" altLang="el-GR" sz="2400" dirty="0"/>
              <a:t>(</a:t>
            </a:r>
            <a:r>
              <a:rPr lang="el-GR" altLang="el-GR" sz="2400" dirty="0" smtClean="0"/>
              <a:t>επί Μελίνας), </a:t>
            </a:r>
            <a:r>
              <a:rPr lang="el-GR" altLang="el-GR" sz="2400" dirty="0"/>
              <a:t>η </a:t>
            </a:r>
            <a:r>
              <a:rPr lang="el-GR" altLang="el-GR" sz="2400" dirty="0" smtClean="0"/>
              <a:t>ΔΙΕΘΝΉΣ ΟΛΥΜΠΙΆΔΑ ΠΛΗΡΟΦΟΡΙΚΉΣ.</a:t>
            </a:r>
            <a:endParaRPr lang="el-GR" altLang="el-GR" sz="24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2470717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lang="el-GR" altLang="el-GR" b="1" dirty="0" smtClean="0"/>
              <a:t>1989: Καταρρέει </a:t>
            </a:r>
            <a:r>
              <a:rPr lang="el-GR" altLang="el-GR" b="1" dirty="0"/>
              <a:t>η Σοβιετική </a:t>
            </a:r>
            <a:r>
              <a:rPr lang="el-GR" altLang="el-GR" b="1" dirty="0" smtClean="0"/>
              <a:t>αυτοκρατορία</a:t>
            </a:r>
            <a:endParaRPr lang="el-GR" b="1" dirty="0"/>
          </a:p>
        </p:txBody>
      </p:sp>
      <p:sp>
        <p:nvSpPr>
          <p:cNvPr id="3" name="Θέση περιεχομένου 1"/>
          <p:cNvSpPr>
            <a:spLocks noGrp="1"/>
          </p:cNvSpPr>
          <p:nvPr>
            <p:ph idx="1"/>
          </p:nvPr>
        </p:nvSpPr>
        <p:spPr/>
        <p:txBody>
          <a:bodyPr/>
          <a:lstStyle/>
          <a:p>
            <a:pPr>
              <a:spcBef>
                <a:spcPts val="0"/>
              </a:spcBef>
              <a:spcAft>
                <a:spcPts val="600"/>
              </a:spcAft>
              <a:buClr>
                <a:srgbClr val="9900CC"/>
              </a:buClr>
              <a:buSzPct val="120000"/>
              <a:buFont typeface="Wingdings" panose="05000000000000000000" pitchFamily="2" charset="2"/>
              <a:buChar char="§"/>
            </a:pPr>
            <a:r>
              <a:rPr lang="el-GR" altLang="el-GR" sz="2400" dirty="0" smtClean="0"/>
              <a:t>Ο Μιχάλης </a:t>
            </a:r>
            <a:r>
              <a:rPr lang="el-GR" altLang="el-GR" sz="2400" dirty="0" err="1" smtClean="0"/>
              <a:t>Δερτούζος</a:t>
            </a:r>
            <a:r>
              <a:rPr lang="el-GR" altLang="el-GR" sz="2400" dirty="0" smtClean="0"/>
              <a:t> γράφει:</a:t>
            </a:r>
          </a:p>
          <a:p>
            <a:pPr marL="400050" lvl="1" indent="0">
              <a:spcBef>
                <a:spcPts val="0"/>
              </a:spcBef>
              <a:spcAft>
                <a:spcPts val="1200"/>
              </a:spcAft>
              <a:buNone/>
            </a:pPr>
            <a:r>
              <a:rPr lang="el-GR" altLang="el-GR" sz="2000" i="1" dirty="0" smtClean="0"/>
              <a:t>“Να με συγχωρείτε, αν κανείς προσβληθεί με αυτή την παρατήρηση, αλλά νομίζω ότι εμείς οι Έλληνες, έχουμε κάποια ανάλογη τάση στην αντιμετώπιση προβλημάτων – με ταχύτητα, μπουρδούκλωμα και διόρθωση – που δεν συντελεί βέβαια στην ικανότητά μας, να συναγωνιζόμαστε τους Ελβετούς, στην κατασκευή ρολογιών. Αποτελεί πλεονέκτημα όμως στην Πληροφορική. Προσθέστε σε αυτό την κληρονομιά και την αγάπη που έχουμε στη δόμηση λόγων, στις φιλοσοφικές συζητήσεις, στη λογική, στις σκέψεις, και στα σχήματα της φαντασίας, (αν ήταν έτσι … θα γινόταν έτσι..), και η πανοπλία εργαλείων μας για την πληροφορική, γίνεται ακόμα πιο τρανή.”</a:t>
            </a:r>
          </a:p>
          <a:p>
            <a:pPr>
              <a:spcBef>
                <a:spcPts val="0"/>
              </a:spcBef>
              <a:buClr>
                <a:srgbClr val="9900CC"/>
              </a:buClr>
              <a:buSzPct val="120000"/>
              <a:buFont typeface="Wingdings" panose="05000000000000000000" pitchFamily="2" charset="2"/>
              <a:buChar char="§"/>
            </a:pPr>
            <a:r>
              <a:rPr lang="el-GR" altLang="el-GR" sz="2400" dirty="0" smtClean="0"/>
              <a:t>Ευρωβαρόμετρο 2002: Οι έλληνες, τελευταίοι στην Πληροφορική.</a:t>
            </a:r>
          </a:p>
          <a:p>
            <a:pPr marL="0" indent="0">
              <a:spcBef>
                <a:spcPts val="0"/>
              </a:spcBef>
              <a:buNone/>
            </a:pPr>
            <a:endParaRPr lang="el-GR" altLang="el-GR" sz="2400" b="1" dirty="0">
              <a:solidFill>
                <a:srgbClr val="291EFC"/>
              </a:solidFill>
            </a:endParaRPr>
          </a:p>
          <a:p>
            <a:pPr marL="0" indent="0">
              <a:spcBef>
                <a:spcPts val="0"/>
              </a:spcBef>
              <a:buNone/>
            </a:pPr>
            <a:endParaRPr lang="el-GR" altLang="el-GR" sz="2400" dirty="0">
              <a:solidFill>
                <a:srgbClr val="FF33CC"/>
              </a:solidFill>
              <a:effectLst>
                <a:outerShdw blurRad="38100" dist="38100" dir="2700000" algn="tl">
                  <a:srgbClr val="000000"/>
                </a:outerShdw>
              </a:effectLst>
            </a:endParaRPr>
          </a:p>
          <a:p>
            <a:pPr marL="0" indent="0">
              <a:buNone/>
            </a:pP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26</a:t>
            </a:fld>
            <a:endParaRPr lang="el-GR" sz="1400" dirty="0">
              <a:solidFill>
                <a:schemeClr val="tx1"/>
              </a:solidFill>
            </a:endParaRPr>
          </a:p>
        </p:txBody>
      </p:sp>
    </p:spTree>
    <p:extLst>
      <p:ext uri="{BB962C8B-B14F-4D97-AF65-F5344CB8AC3E}">
        <p14:creationId xmlns:p14="http://schemas.microsoft.com/office/powerpoint/2010/main" val="562119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rmAutofit/>
          </a:bodyPr>
          <a:lstStyle/>
          <a:p>
            <a:r>
              <a:rPr lang="el-GR" altLang="el-GR" b="1" dirty="0" smtClean="0"/>
              <a:t>1985: </a:t>
            </a:r>
            <a:r>
              <a:rPr lang="en-US" altLang="el-GR" b="1" dirty="0" smtClean="0"/>
              <a:t>Mackintosh </a:t>
            </a:r>
            <a:r>
              <a:rPr lang="el-GR" altLang="el-GR" b="1" dirty="0"/>
              <a:t>και </a:t>
            </a:r>
            <a:r>
              <a:rPr lang="el-GR" altLang="el-GR" b="1" dirty="0" smtClean="0"/>
              <a:t>ποντίκι</a:t>
            </a:r>
            <a:endParaRPr lang="el-GR" b="1" dirty="0"/>
          </a:p>
        </p:txBody>
      </p:sp>
      <p:sp>
        <p:nvSpPr>
          <p:cNvPr id="3" name="Θέση περιεχομένου 1"/>
          <p:cNvSpPr>
            <a:spLocks noGrp="1"/>
          </p:cNvSpPr>
          <p:nvPr>
            <p:ph sz="half" idx="1"/>
          </p:nvPr>
        </p:nvSpPr>
        <p:spPr>
          <a:xfrm>
            <a:off x="457200" y="1600200"/>
            <a:ext cx="3826768" cy="4525963"/>
          </a:xfrm>
        </p:spPr>
        <p:txBody>
          <a:bodyPr>
            <a:normAutofit/>
          </a:bodyPr>
          <a:lstStyle/>
          <a:p>
            <a:pPr lvl="0" eaLnBrk="0" fontAlgn="base" hangingPunct="0">
              <a:spcBef>
                <a:spcPts val="0"/>
              </a:spcBef>
              <a:spcAft>
                <a:spcPts val="1800"/>
              </a:spcAft>
              <a:buClr>
                <a:srgbClr val="9900CC"/>
              </a:buClr>
              <a:buSzPct val="120000"/>
              <a:buFont typeface="Wingdings" panose="05000000000000000000" pitchFamily="2" charset="2"/>
              <a:buChar char="§"/>
            </a:pPr>
            <a:r>
              <a:rPr lang="el-GR" altLang="el-GR" sz="2000" dirty="0" smtClean="0"/>
              <a:t>Το 1985, </a:t>
            </a:r>
            <a:r>
              <a:rPr lang="el-GR" altLang="el-GR" sz="2000" dirty="0"/>
              <a:t>η </a:t>
            </a:r>
            <a:r>
              <a:rPr lang="en-US" altLang="el-GR" sz="2000" dirty="0"/>
              <a:t>Apple </a:t>
            </a:r>
            <a:r>
              <a:rPr lang="el-GR" altLang="el-GR" sz="2000" dirty="0"/>
              <a:t>κάνει το </a:t>
            </a:r>
            <a:r>
              <a:rPr lang="el-GR" altLang="el-GR" sz="2000" dirty="0" smtClean="0"/>
              <a:t>άλμα. Κυκλοφορεί </a:t>
            </a:r>
            <a:r>
              <a:rPr lang="el-GR" altLang="el-GR" sz="2000" dirty="0"/>
              <a:t>στην αγορά ένα τελείως νέο </a:t>
            </a:r>
            <a:r>
              <a:rPr lang="el-GR" altLang="el-GR" sz="2000" dirty="0" smtClean="0"/>
              <a:t>μικροϋπολογιστή, </a:t>
            </a:r>
            <a:r>
              <a:rPr lang="el-GR" altLang="el-GR" sz="2000" dirty="0"/>
              <a:t>που ονομάζει </a:t>
            </a:r>
            <a:r>
              <a:rPr lang="en-US" altLang="el-GR" sz="2000" dirty="0"/>
              <a:t>Mackintosh.</a:t>
            </a:r>
          </a:p>
          <a:p>
            <a:pPr lvl="0" eaLnBrk="0" fontAlgn="base" hangingPunct="0">
              <a:lnSpc>
                <a:spcPct val="110000"/>
              </a:lnSpc>
              <a:spcBef>
                <a:spcPts val="0"/>
              </a:spcBef>
              <a:spcAft>
                <a:spcPts val="1800"/>
              </a:spcAft>
              <a:buClr>
                <a:srgbClr val="9900CC"/>
              </a:buClr>
              <a:buSzPct val="120000"/>
              <a:buFont typeface="Wingdings" panose="05000000000000000000" pitchFamily="2" charset="2"/>
              <a:buChar char="§"/>
            </a:pPr>
            <a:r>
              <a:rPr lang="el-GR" altLang="el-GR" sz="2000" dirty="0" smtClean="0"/>
              <a:t>Το νέο, είναι ο τρόπος χειρισμού με γραφικά και ποντίκι.</a:t>
            </a:r>
          </a:p>
          <a:p>
            <a:pPr lvl="0" eaLnBrk="0" fontAlgn="base" hangingPunct="0">
              <a:lnSpc>
                <a:spcPct val="110000"/>
              </a:lnSpc>
              <a:spcBef>
                <a:spcPts val="0"/>
              </a:spcBef>
              <a:spcAft>
                <a:spcPct val="0"/>
              </a:spcAft>
              <a:buClr>
                <a:srgbClr val="9900CC"/>
              </a:buClr>
              <a:buSzPct val="120000"/>
              <a:buFont typeface="Wingdings" panose="05000000000000000000" pitchFamily="2" charset="2"/>
              <a:buChar char="§"/>
            </a:pPr>
            <a:r>
              <a:rPr lang="el-GR" altLang="el-GR" sz="2000" dirty="0" smtClean="0"/>
              <a:t>Ο </a:t>
            </a:r>
            <a:r>
              <a:rPr lang="el-GR" altLang="el-GR" sz="2000" dirty="0"/>
              <a:t>νέος τρόπος </a:t>
            </a:r>
            <a:r>
              <a:rPr lang="el-GR" altLang="el-GR" sz="2000" dirty="0" smtClean="0"/>
              <a:t>χειρισμού </a:t>
            </a:r>
            <a:r>
              <a:rPr lang="el-GR" altLang="el-GR" sz="2000" dirty="0"/>
              <a:t>προέρχεται από το τεχνολογικό πάρκο της </a:t>
            </a:r>
            <a:r>
              <a:rPr lang="el-GR" altLang="el-GR" sz="2000" dirty="0" smtClean="0"/>
              <a:t>XEROX, </a:t>
            </a:r>
            <a:r>
              <a:rPr lang="el-GR" altLang="el-GR" sz="2000" dirty="0"/>
              <a:t>και εφευρέτης του είναι ο </a:t>
            </a:r>
            <a:r>
              <a:rPr lang="en-US" altLang="el-GR" sz="2000" dirty="0"/>
              <a:t>Doug </a:t>
            </a:r>
            <a:r>
              <a:rPr lang="en-US" altLang="el-GR" sz="2000" dirty="0" err="1" smtClean="0"/>
              <a:t>Engelbart</a:t>
            </a:r>
            <a:r>
              <a:rPr lang="el-GR" altLang="el-GR" sz="2000" dirty="0" smtClean="0"/>
              <a:t>.</a:t>
            </a:r>
            <a:endParaRPr lang="el-GR" altLang="el-GR" sz="2000" dirty="0"/>
          </a:p>
          <a:p>
            <a:pPr marL="0" indent="0">
              <a:buNone/>
            </a:pPr>
            <a:endParaRPr lang="el-GR" dirty="0"/>
          </a:p>
        </p:txBody>
      </p:sp>
      <p:pic>
        <p:nvPicPr>
          <p:cNvPr id="10" name="Θέση περιεχομένου 2" descr="Εικόνα του μικροϋπολογιστή Mackintosh, και του εφευρέτη του, Doug Engelbar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46306" y="1628799"/>
            <a:ext cx="4512502" cy="4536505"/>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27</a:t>
            </a:fld>
            <a:endParaRPr lang="el-GR" sz="1400" dirty="0">
              <a:solidFill>
                <a:schemeClr val="tx1"/>
              </a:solidFill>
            </a:endParaRPr>
          </a:p>
        </p:txBody>
      </p:sp>
    </p:spTree>
    <p:extLst>
      <p:ext uri="{BB962C8B-B14F-4D97-AF65-F5344CB8AC3E}">
        <p14:creationId xmlns:p14="http://schemas.microsoft.com/office/powerpoint/2010/main" val="1294098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1986: Τοπικά δίκτυα</a:t>
            </a:r>
            <a:endParaRPr lang="el-GR" b="1" dirty="0"/>
          </a:p>
        </p:txBody>
      </p:sp>
      <p:sp>
        <p:nvSpPr>
          <p:cNvPr id="3" name="Θέση περιεχομένου 1"/>
          <p:cNvSpPr>
            <a:spLocks noGrp="1"/>
          </p:cNvSpPr>
          <p:nvPr>
            <p:ph sz="half" idx="1"/>
          </p:nvPr>
        </p:nvSpPr>
        <p:spPr/>
        <p:txBody>
          <a:bodyPr/>
          <a:lstStyle/>
          <a:p>
            <a:pPr lvl="0" eaLnBrk="0" fontAlgn="base" hangingPunct="0">
              <a:spcBef>
                <a:spcPts val="0"/>
              </a:spcBef>
              <a:spcAft>
                <a:spcPts val="1200"/>
              </a:spcAft>
              <a:buClr>
                <a:srgbClr val="9900CC"/>
              </a:buClr>
              <a:buSzPct val="120000"/>
              <a:buFont typeface="Wingdings" panose="05000000000000000000" pitchFamily="2" charset="2"/>
              <a:buChar char="§"/>
            </a:pPr>
            <a:endParaRPr lang="el-GR" altLang="el-GR" sz="2400" dirty="0" smtClean="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400" dirty="0" smtClean="0"/>
              <a:t>Οι </a:t>
            </a:r>
            <a:r>
              <a:rPr lang="el-GR" altLang="el-GR" sz="2400" dirty="0"/>
              <a:t>ιδέες των </a:t>
            </a:r>
            <a:r>
              <a:rPr lang="el-GR" altLang="el-GR" sz="2400" dirty="0" smtClean="0"/>
              <a:t>δικτύων εφαρμόστηκαν </a:t>
            </a:r>
            <a:r>
              <a:rPr lang="el-GR" altLang="el-GR" sz="2400" dirty="0"/>
              <a:t>στους </a:t>
            </a:r>
            <a:r>
              <a:rPr lang="el-GR" altLang="el-GR" sz="2400" dirty="0" smtClean="0"/>
              <a:t>μικροϋπολογιστές, </a:t>
            </a:r>
            <a:r>
              <a:rPr lang="el-GR" altLang="el-GR" sz="2400" dirty="0"/>
              <a:t>και έτσι προέκυψαν τα </a:t>
            </a:r>
          </a:p>
          <a:p>
            <a:pPr marL="800100" lvl="2" indent="0" eaLnBrk="0" fontAlgn="base" hangingPunct="0">
              <a:spcBef>
                <a:spcPts val="0"/>
              </a:spcBef>
              <a:spcAft>
                <a:spcPts val="1200"/>
              </a:spcAft>
              <a:buClr>
                <a:srgbClr val="9900CC"/>
              </a:buClr>
              <a:buSzPct val="120000"/>
              <a:buNone/>
            </a:pPr>
            <a:r>
              <a:rPr lang="el-GR" altLang="el-GR" sz="3000" b="1" dirty="0" smtClean="0"/>
              <a:t>Τοπικά δίκτυα</a:t>
            </a:r>
            <a:r>
              <a:rPr lang="el-GR" altLang="el-GR" sz="3000" dirty="0" smtClean="0"/>
              <a:t>.</a:t>
            </a:r>
            <a:endParaRPr lang="el-GR" altLang="el-GR" sz="3000" dirty="0"/>
          </a:p>
          <a:p>
            <a:pPr lvl="0" eaLnBrk="0" fontAlgn="base" hangingPunct="0">
              <a:spcBef>
                <a:spcPts val="0"/>
              </a:spcBef>
              <a:spcAft>
                <a:spcPct val="0"/>
              </a:spcAft>
              <a:buClr>
                <a:srgbClr val="9900CC"/>
              </a:buClr>
              <a:buSzPct val="120000"/>
              <a:buFont typeface="Wingdings" panose="05000000000000000000" pitchFamily="2" charset="2"/>
              <a:buChar char="§"/>
            </a:pPr>
            <a:r>
              <a:rPr lang="el-GR" altLang="el-GR" sz="2400" dirty="0"/>
              <a:t>Μικροϋπολογιστές στον ίδιο χώρο συνδεόμενοι με </a:t>
            </a:r>
            <a:r>
              <a:rPr lang="el-GR" altLang="el-GR" sz="2400" dirty="0" smtClean="0"/>
              <a:t>καλώδιο. </a:t>
            </a:r>
            <a:endParaRPr lang="el-GR" altLang="el-GR" sz="2400" dirty="0"/>
          </a:p>
          <a:p>
            <a:pPr marL="0" indent="0">
              <a:buNone/>
            </a:pPr>
            <a:endParaRPr lang="el-GR" dirty="0"/>
          </a:p>
        </p:txBody>
      </p:sp>
      <p:pic>
        <p:nvPicPr>
          <p:cNvPr id="7" name="Θέση περιεχομένου 2" descr="Εικόνα ενός τοπικού δικτύου. Τέσσερις μικροϋπολογιστές, συνδέονται σε έναν κοινό δακτύλιο, προκειμένου να επικοινωνούν μεταξύ του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8700" y="2064460"/>
            <a:ext cx="3657600" cy="3597442"/>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3884850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1987 </a:t>
            </a:r>
            <a:r>
              <a:rPr lang="en-US" b="1" dirty="0" smtClean="0"/>
              <a:t>Windows</a:t>
            </a:r>
            <a:endParaRPr lang="el-GR" b="1" dirty="0"/>
          </a:p>
        </p:txBody>
      </p:sp>
      <p:sp>
        <p:nvSpPr>
          <p:cNvPr id="3" name="Θέση περιεχομένου 1"/>
          <p:cNvSpPr>
            <a:spLocks noGrp="1"/>
          </p:cNvSpPr>
          <p:nvPr>
            <p:ph idx="1"/>
          </p:nvPr>
        </p:nvSpPr>
        <p:spPr/>
        <p:txBody>
          <a:bodyPr/>
          <a:lstStyle/>
          <a:p>
            <a:pPr lvl="0" eaLnBrk="0" fontAlgn="base" hangingPunct="0">
              <a:spcBef>
                <a:spcPts val="0"/>
              </a:spcBef>
              <a:spcAft>
                <a:spcPts val="600"/>
              </a:spcAft>
              <a:buClr>
                <a:srgbClr val="9900CC"/>
              </a:buClr>
              <a:buSzPct val="120000"/>
              <a:buFont typeface="Wingdings" panose="05000000000000000000" pitchFamily="2" charset="2"/>
              <a:buChar char="§"/>
            </a:pPr>
            <a:r>
              <a:rPr lang="el-GR" altLang="el-GR" sz="2400" dirty="0" smtClean="0"/>
              <a:t>Το 1987, </a:t>
            </a:r>
            <a:r>
              <a:rPr lang="el-GR" altLang="el-GR" sz="2400" dirty="0"/>
              <a:t>η </a:t>
            </a:r>
            <a:r>
              <a:rPr lang="en-US" altLang="el-GR" sz="2400" dirty="0"/>
              <a:t>Microsoft </a:t>
            </a:r>
            <a:r>
              <a:rPr lang="el-GR" altLang="el-GR" sz="2400" dirty="0"/>
              <a:t>μιμείται τον τρόπο χειρισμού του </a:t>
            </a:r>
            <a:r>
              <a:rPr lang="en-US" altLang="el-GR" sz="2400" dirty="0" smtClean="0"/>
              <a:t>Mac</a:t>
            </a:r>
            <a:r>
              <a:rPr lang="el-GR" altLang="el-GR" sz="2400" dirty="0" smtClean="0"/>
              <a:t>,</a:t>
            </a:r>
            <a:r>
              <a:rPr lang="en-US" altLang="el-GR" sz="2400" dirty="0" smtClean="0"/>
              <a:t> </a:t>
            </a:r>
            <a:r>
              <a:rPr lang="el-GR" altLang="el-GR" sz="2400" dirty="0"/>
              <a:t>με ένα μάλλον δοκιμαστικό </a:t>
            </a:r>
            <a:r>
              <a:rPr lang="el-GR" altLang="el-GR" sz="2400" dirty="0" smtClean="0"/>
              <a:t>τρόπο, </a:t>
            </a:r>
            <a:r>
              <a:rPr lang="el-GR" altLang="el-GR" sz="2400" dirty="0"/>
              <a:t>κυκλοφορώντας τα </a:t>
            </a:r>
            <a:r>
              <a:rPr lang="en-US" altLang="el-GR" sz="2400" dirty="0" smtClean="0"/>
              <a:t>WINDOWS.</a:t>
            </a:r>
            <a:endParaRPr lang="en-US" altLang="el-GR" sz="2400" dirty="0"/>
          </a:p>
          <a:p>
            <a:pPr lvl="0" eaLnBrk="0" fontAlgn="base" hangingPunct="0">
              <a:spcBef>
                <a:spcPts val="0"/>
              </a:spcBef>
              <a:spcAft>
                <a:spcPts val="600"/>
              </a:spcAft>
              <a:buClr>
                <a:srgbClr val="9900CC"/>
              </a:buClr>
              <a:buSzPct val="120000"/>
              <a:buFont typeface="Wingdings" panose="05000000000000000000" pitchFamily="2" charset="2"/>
              <a:buChar char="§"/>
            </a:pPr>
            <a:r>
              <a:rPr lang="el-GR" altLang="el-GR" sz="2400" dirty="0"/>
              <a:t>Με όλα </a:t>
            </a:r>
            <a:r>
              <a:rPr lang="el-GR" altLang="el-GR" sz="2400" dirty="0" smtClean="0"/>
              <a:t>αυτά</a:t>
            </a:r>
            <a:r>
              <a:rPr lang="en-US" altLang="el-GR" sz="2400" dirty="0"/>
              <a:t>,</a:t>
            </a:r>
            <a:r>
              <a:rPr lang="el-GR" altLang="el-GR" sz="2400" dirty="0" smtClean="0"/>
              <a:t> </a:t>
            </a:r>
            <a:r>
              <a:rPr lang="el-GR" altLang="el-GR" sz="2400" dirty="0"/>
              <a:t>το </a:t>
            </a:r>
            <a:r>
              <a:rPr lang="en-US" altLang="el-GR" sz="2400" dirty="0"/>
              <a:t>PC </a:t>
            </a:r>
            <a:r>
              <a:rPr lang="el-GR" altLang="el-GR" sz="2400" dirty="0"/>
              <a:t>δεν μπορεί να ανταποκριθεί στις απαιτήσεις του </a:t>
            </a:r>
            <a:r>
              <a:rPr lang="en-US" altLang="el-GR" sz="2400" dirty="0" smtClean="0"/>
              <a:t>Windows.</a:t>
            </a:r>
          </a:p>
          <a:p>
            <a:pPr lvl="0" eaLnBrk="0" fontAlgn="base" hangingPunct="0">
              <a:spcBef>
                <a:spcPts val="0"/>
              </a:spcBef>
              <a:spcAft>
                <a:spcPts val="1800"/>
              </a:spcAft>
              <a:buClr>
                <a:srgbClr val="9900CC"/>
              </a:buClr>
              <a:buSzPct val="120000"/>
              <a:buFont typeface="Wingdings" panose="05000000000000000000" pitchFamily="2" charset="2"/>
              <a:buChar char="§"/>
            </a:pPr>
            <a:r>
              <a:rPr lang="el-GR" altLang="el-GR" sz="2400" dirty="0"/>
              <a:t>Η</a:t>
            </a:r>
            <a:r>
              <a:rPr lang="en-US" altLang="el-GR" sz="2400" dirty="0" smtClean="0"/>
              <a:t> </a:t>
            </a:r>
            <a:r>
              <a:rPr lang="el-GR" altLang="el-GR" sz="2400" dirty="0"/>
              <a:t>κατάσταση αλλάζει το </a:t>
            </a:r>
            <a:r>
              <a:rPr lang="el-GR" altLang="el-GR" sz="2400" dirty="0" smtClean="0"/>
              <a:t>1995, </a:t>
            </a:r>
            <a:r>
              <a:rPr lang="el-GR" altLang="el-GR" sz="2400" dirty="0"/>
              <a:t>με την κυκλοφορία των </a:t>
            </a:r>
            <a:r>
              <a:rPr lang="el-GR" altLang="el-GR" sz="2400" dirty="0" smtClean="0"/>
              <a:t> </a:t>
            </a:r>
          </a:p>
          <a:p>
            <a:pPr marL="0" lvl="0" indent="0" algn="ctr" eaLnBrk="0" fontAlgn="base" hangingPunct="0">
              <a:spcBef>
                <a:spcPts val="0"/>
              </a:spcBef>
              <a:spcAft>
                <a:spcPct val="0"/>
              </a:spcAft>
              <a:buClr>
                <a:srgbClr val="9900CC"/>
              </a:buClr>
              <a:buSzPct val="120000"/>
              <a:buNone/>
            </a:pPr>
            <a:r>
              <a:rPr lang="en-US" altLang="el-GR" sz="2400" b="1" dirty="0" smtClean="0"/>
              <a:t>Windows 95</a:t>
            </a:r>
            <a:r>
              <a:rPr lang="el-GR" altLang="el-GR" sz="2400" dirty="0" smtClean="0"/>
              <a:t>.</a:t>
            </a:r>
            <a:endParaRPr lang="el-GR" altLang="el-GR" sz="2400" dirty="0"/>
          </a:p>
          <a:p>
            <a:endParaRPr lang="el-GR" dirty="0"/>
          </a:p>
        </p:txBody>
      </p:sp>
      <p:pic>
        <p:nvPicPr>
          <p:cNvPr id="6" name="Εικόνα 1" descr="Λογότυπο των windows 9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12000" contrast="9000"/>
                    </a14:imgEffect>
                  </a14:imgLayer>
                </a14:imgProps>
              </a:ext>
              <a:ext uri="{28A0092B-C50C-407E-A947-70E740481C1C}">
                <a14:useLocalDpi xmlns:a14="http://schemas.microsoft.com/office/drawing/2010/main" val="0"/>
              </a:ext>
            </a:extLst>
          </a:blip>
          <a:srcRect/>
          <a:stretch>
            <a:fillRect/>
          </a:stretch>
        </p:blipFill>
        <p:spPr bwMode="auto">
          <a:xfrm>
            <a:off x="3275856" y="4797152"/>
            <a:ext cx="2592288" cy="131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42727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lstStyle/>
          <a:p>
            <a:pPr eaLnBrk="1" hangingPunct="1">
              <a:spcBef>
                <a:spcPts val="0"/>
              </a:spcBef>
              <a:spcAft>
                <a:spcPts val="1200"/>
              </a:spcAft>
            </a:pPr>
            <a:r>
              <a:rPr lang="el-GR" sz="2400" dirty="0" smtClean="0"/>
              <a:t>Το παρόν εκπαιδευτικό υλικό έχει αναπτυχθεί στα πλαίσια του εκπαιδευτικού έργου του διδάσκοντα</a:t>
            </a:r>
            <a:r>
              <a:rPr lang="en-US" sz="2400" dirty="0" smtClean="0"/>
              <a:t>.</a:t>
            </a:r>
            <a:r>
              <a:rPr lang="el-GR" sz="2400" dirty="0" smtClean="0"/>
              <a:t>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400" dirty="0" smtClean="0"/>
              <a:t>. </a:t>
            </a:r>
            <a:endParaRPr lang="el-GR" sz="2400" dirty="0" smtClean="0"/>
          </a:p>
        </p:txBody>
      </p:sp>
      <p:pic>
        <p:nvPicPr>
          <p:cNvPr id="6" name="Εικόνα 1" descr=" Λογότυπο Επιχειρησιακού Προγράμματος Εκπαίδευση και Δια βίου Μάθηση.   " title="Λογότυπο Χρηματοδότησης. ">
            <a:hlinkClick r:id="rId4" tooltip="Μετάβαση σε www.edulll.gr"/>
          </p:cNvPr>
          <p:cNvPicPr>
            <a:picLocks noChangeAspect="1" noChangeArrowheads="1"/>
          </p:cNvPicPr>
          <p:nvPr/>
        </p:nvPicPr>
        <p:blipFill>
          <a:blip r:embed="rId5"/>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96464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l-GR" b="1" dirty="0" smtClean="0"/>
              <a:t>1990: Πολυμέσα</a:t>
            </a:r>
            <a:endParaRPr lang="el-GR" b="1" dirty="0"/>
          </a:p>
        </p:txBody>
      </p:sp>
      <p:sp>
        <p:nvSpPr>
          <p:cNvPr id="3" name="Θέση περιεχομένου 1"/>
          <p:cNvSpPr>
            <a:spLocks noGrp="1"/>
          </p:cNvSpPr>
          <p:nvPr>
            <p:ph sz="half" idx="1"/>
          </p:nvPr>
        </p:nvSpPr>
        <p:spPr>
          <a:xfrm>
            <a:off x="323528" y="1628800"/>
            <a:ext cx="4316288" cy="4525963"/>
          </a:xfrm>
        </p:spPr>
        <p:txBody>
          <a:bodyPr/>
          <a:lstStyle/>
          <a:p>
            <a:pPr lvl="0" eaLnBrk="0" fontAlgn="base" hangingPunct="0">
              <a:spcBef>
                <a:spcPts val="0"/>
              </a:spcBef>
              <a:spcAft>
                <a:spcPct val="0"/>
              </a:spcAft>
              <a:buClr>
                <a:srgbClr val="9900CC"/>
              </a:buClr>
              <a:buSzPct val="120000"/>
              <a:buFont typeface="Wingdings" panose="05000000000000000000" pitchFamily="2" charset="2"/>
              <a:buChar char="§"/>
            </a:pPr>
            <a:r>
              <a:rPr lang="el-GR" altLang="el-GR" sz="2400" dirty="0"/>
              <a:t>Στα πολυμέσα έχουμε  την ολοκλήρωση της πληροφορίας, η οποία μπορεί να εμφανίζεται με τη μορφή διαφόρων μέσων</a:t>
            </a:r>
            <a:r>
              <a:rPr lang="en-US" altLang="el-GR" sz="2400" dirty="0"/>
              <a:t>:</a:t>
            </a:r>
          </a:p>
          <a:p>
            <a:pPr lvl="1" indent="-342000" eaLnBrk="0" fontAlgn="base" hangingPunct="0">
              <a:spcBef>
                <a:spcPts val="0"/>
              </a:spcBef>
              <a:spcAft>
                <a:spcPct val="0"/>
              </a:spcAft>
              <a:buClr>
                <a:srgbClr val="FF0066"/>
              </a:buClr>
              <a:buFont typeface="Wingdings" panose="05000000000000000000" pitchFamily="2" charset="2"/>
              <a:buChar char="§"/>
            </a:pPr>
            <a:r>
              <a:rPr lang="el-GR" altLang="el-GR" sz="2400" dirty="0" smtClean="0"/>
              <a:t>Κείμενο,</a:t>
            </a:r>
            <a:endParaRPr lang="el-GR" altLang="el-GR" sz="2400" dirty="0"/>
          </a:p>
          <a:p>
            <a:pPr lvl="1" indent="-342000" eaLnBrk="0" fontAlgn="base" hangingPunct="0">
              <a:spcBef>
                <a:spcPts val="0"/>
              </a:spcBef>
              <a:spcAft>
                <a:spcPct val="0"/>
              </a:spcAft>
              <a:buClr>
                <a:srgbClr val="FF0066"/>
              </a:buClr>
              <a:buFont typeface="Wingdings" panose="05000000000000000000" pitchFamily="2" charset="2"/>
              <a:buChar char="§"/>
            </a:pPr>
            <a:r>
              <a:rPr lang="el-GR" altLang="el-GR" sz="2400" dirty="0"/>
              <a:t>ε</a:t>
            </a:r>
            <a:r>
              <a:rPr lang="el-GR" altLang="el-GR" sz="2400" dirty="0" smtClean="0"/>
              <a:t>ικόνες - φωτογραφίες,</a:t>
            </a:r>
            <a:endParaRPr lang="el-GR" altLang="el-GR" sz="2400" dirty="0"/>
          </a:p>
          <a:p>
            <a:pPr lvl="1" indent="-342000" eaLnBrk="0" fontAlgn="base" hangingPunct="0">
              <a:spcBef>
                <a:spcPts val="0"/>
              </a:spcBef>
              <a:spcAft>
                <a:spcPct val="0"/>
              </a:spcAft>
              <a:buClr>
                <a:srgbClr val="FF0066"/>
              </a:buClr>
              <a:buFont typeface="Wingdings" panose="05000000000000000000" pitchFamily="2" charset="2"/>
              <a:buChar char="§"/>
            </a:pPr>
            <a:r>
              <a:rPr lang="el-GR" altLang="el-GR" sz="2400" dirty="0"/>
              <a:t>ή</a:t>
            </a:r>
            <a:r>
              <a:rPr lang="el-GR" altLang="el-GR" sz="2400" dirty="0" smtClean="0"/>
              <a:t>χος </a:t>
            </a:r>
            <a:r>
              <a:rPr lang="el-GR" altLang="el-GR" sz="2400" dirty="0"/>
              <a:t>-</a:t>
            </a:r>
            <a:r>
              <a:rPr lang="el-GR" altLang="el-GR" sz="2400" dirty="0" smtClean="0"/>
              <a:t> ομιλία - μουσική,</a:t>
            </a:r>
            <a:endParaRPr lang="el-GR" altLang="el-GR" sz="2400" dirty="0"/>
          </a:p>
          <a:p>
            <a:pPr lvl="1" indent="-342000" eaLnBrk="0" fontAlgn="base" hangingPunct="0">
              <a:spcBef>
                <a:spcPts val="0"/>
              </a:spcBef>
              <a:spcAft>
                <a:spcPct val="0"/>
              </a:spcAft>
              <a:buClr>
                <a:srgbClr val="FF0066"/>
              </a:buClr>
              <a:buFont typeface="Wingdings" panose="05000000000000000000" pitchFamily="2" charset="2"/>
              <a:buChar char="§"/>
            </a:pPr>
            <a:r>
              <a:rPr lang="el-GR" altLang="el-GR" sz="2400" dirty="0"/>
              <a:t>σ</a:t>
            </a:r>
            <a:r>
              <a:rPr lang="el-GR" altLang="el-GR" sz="2400" dirty="0" smtClean="0"/>
              <a:t>χέδια - κινούμενα σχέδια,</a:t>
            </a:r>
            <a:endParaRPr lang="el-GR" altLang="el-GR" sz="2400" dirty="0"/>
          </a:p>
          <a:p>
            <a:pPr lvl="1" indent="-342000" eaLnBrk="0" fontAlgn="base" hangingPunct="0">
              <a:spcBef>
                <a:spcPts val="0"/>
              </a:spcBef>
              <a:spcAft>
                <a:spcPct val="0"/>
              </a:spcAft>
              <a:buClr>
                <a:srgbClr val="FF0066"/>
              </a:buClr>
              <a:buFont typeface="Wingdings" panose="05000000000000000000" pitchFamily="2" charset="2"/>
              <a:buChar char="§"/>
            </a:pPr>
            <a:r>
              <a:rPr lang="en-US" altLang="el-GR" sz="2400" dirty="0"/>
              <a:t>v</a:t>
            </a:r>
            <a:r>
              <a:rPr lang="en-US" altLang="el-GR" sz="2400" dirty="0" smtClean="0"/>
              <a:t>ideo</a:t>
            </a:r>
            <a:r>
              <a:rPr lang="el-GR" altLang="el-GR" sz="2400" dirty="0" smtClean="0"/>
              <a:t>.</a:t>
            </a:r>
            <a:endParaRPr lang="el-GR" altLang="el-GR" sz="2400" dirty="0"/>
          </a:p>
          <a:p>
            <a:endParaRPr lang="el-GR" dirty="0"/>
          </a:p>
        </p:txBody>
      </p:sp>
      <p:pic>
        <p:nvPicPr>
          <p:cNvPr id="7" name="Θέση περιεχομένου 2" descr="Εικόνα πολυμέσων σε ένα PC. Κάρτα ήχου, cd rom, και το λειτουργικό σύστημα που έχει την δυνατότητα αναπαραγωγής βίντεο.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2132856"/>
            <a:ext cx="4104456" cy="367240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30</a:t>
            </a:fld>
            <a:endParaRPr lang="el-GR" sz="1400" dirty="0">
              <a:solidFill>
                <a:schemeClr val="tx1"/>
              </a:solidFill>
            </a:endParaRPr>
          </a:p>
        </p:txBody>
      </p:sp>
    </p:spTree>
    <p:extLst>
      <p:ext uri="{BB962C8B-B14F-4D97-AF65-F5344CB8AC3E}">
        <p14:creationId xmlns:p14="http://schemas.microsoft.com/office/powerpoint/2010/main" val="1925422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Τι είναι το </a:t>
            </a:r>
            <a:r>
              <a:rPr lang="en-US" b="1" dirty="0" smtClean="0"/>
              <a:t>Internet?</a:t>
            </a:r>
            <a:endParaRPr lang="el-GR" b="1" dirty="0"/>
          </a:p>
        </p:txBody>
      </p:sp>
      <p:pic>
        <p:nvPicPr>
          <p:cNvPr id="6" name="Θέση περιεχομένου 1" descr="Εικόνα με τον τρόπο που συνδέονται οι host μεταξύ τους, αλλά και με τους κεντρικούς υπολογιστές. Ένας host μπορεί να συνδεθεί με έναν άλλο host, ή μπορεί να συνδεθεί σε ένα τοπικό δίκτυο που περιλαμβάνει πολλούς hosts, ή να συνδεθεί σε έναν κεντρικό υπολογιστή, ο οποίος θα συνδέεται με άλλους κεντρικούς υπολογιστέ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1612"/>
            <a:ext cx="8229600" cy="452313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31</a:t>
            </a:fld>
            <a:endParaRPr lang="el-GR" sz="1400" dirty="0">
              <a:solidFill>
                <a:schemeClr val="tx1"/>
              </a:solidFill>
            </a:endParaRPr>
          </a:p>
        </p:txBody>
      </p:sp>
    </p:spTree>
    <p:extLst>
      <p:ext uri="{BB962C8B-B14F-4D97-AF65-F5344CB8AC3E}">
        <p14:creationId xmlns:p14="http://schemas.microsoft.com/office/powerpoint/2010/main" val="1754988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Πως δουλεύει το </a:t>
            </a:r>
            <a:r>
              <a:rPr lang="en-US" b="1" dirty="0" smtClean="0"/>
              <a:t>Internet</a:t>
            </a:r>
            <a:endParaRPr lang="el-GR" b="1" dirty="0"/>
          </a:p>
        </p:txBody>
      </p:sp>
      <p:pic>
        <p:nvPicPr>
          <p:cNvPr id="6" name="Θέση περιεχομένου 1" descr="Εικόνα, η οποία δείχνει τον τρόπο με τον οποίο ανταλλάσουν μηνύματα οι υπολογιστές μεταξύ τους. Το αρχικό μήνυμα αναλύεται σε πακέτα, και έπειτα αποστέλλεται απο τον υπολογιστή α. Στη συνέχεια τα πακέτα αυτά ταξιδεύουν μέσω του δικτύου, ώστε να φτάσουν στον προορισμό τους, που είναι ο υπολογιστής β. Αναλόγως τον τύπο του πακέτου, αυτό προωθείται από τον κατάλληλο host του δικτύου. Όταν τελικά όλα τα πακέτα φτάσουν στον υπολογιστή β, τότε αυτά ανασυνθέτουν το αρχικό μήνυμ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067" y="1600200"/>
            <a:ext cx="7245866"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70622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Σύνδεση από το σπίτι</a:t>
            </a:r>
            <a:endParaRPr lang="el-GR" b="1" dirty="0"/>
          </a:p>
        </p:txBody>
      </p:sp>
      <p:pic>
        <p:nvPicPr>
          <p:cNvPr id="6" name="Θέση περιεχομένου 1" descr="Εικόνα στην οποία φαίνεται το πώς ένας χρήστης, μπορεί να συνδέεται στο internet. Ένα modem συνδέεται στον υπολογιστή του χρήστη. Το modem συνδέεται με την απλή τηλεφωνική γραμμή, dial up, η οποία συνδέεται με το modem του προμηθευτή internet. Ο προμηθευτής μέσω νοικιασμένων γραμμών, επικοινωνεί με άλλους host, και κεντρικούς υπολογιστέ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92" y="1600200"/>
            <a:ext cx="7343216"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33</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67332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1993: Η επανάσταση του παγκόσμιου ιστού</a:t>
            </a:r>
            <a:endParaRPr lang="el-GR" b="1" dirty="0"/>
          </a:p>
        </p:txBody>
      </p:sp>
      <p:sp>
        <p:nvSpPr>
          <p:cNvPr id="7" name="Θέση περιεχομένου 1"/>
          <p:cNvSpPr>
            <a:spLocks noGrp="1"/>
          </p:cNvSpPr>
          <p:nvPr>
            <p:ph type="body" idx="1"/>
            <p:custDataLst>
              <p:tags r:id="rId1"/>
            </p:custDataLst>
          </p:nvPr>
        </p:nvSpPr>
        <p:spPr/>
        <p:txBody>
          <a:bodyPr anchor="ctr">
            <a:normAutofit/>
          </a:bodyPr>
          <a:lstStyle/>
          <a:p>
            <a:pPr algn="ctr"/>
            <a:r>
              <a:rPr lang="en-US" sz="2800" dirty="0" smtClean="0"/>
              <a:t>WWW = World Wide Web</a:t>
            </a:r>
            <a:endParaRPr lang="en-US" sz="2800" dirty="0"/>
          </a:p>
        </p:txBody>
      </p:sp>
      <p:sp>
        <p:nvSpPr>
          <p:cNvPr id="8" name="Θέση περιεχομένου 2"/>
          <p:cNvSpPr>
            <a:spLocks noGrp="1"/>
          </p:cNvSpPr>
          <p:nvPr>
            <p:ph sz="half" idx="2"/>
          </p:nvPr>
        </p:nvSpPr>
        <p:spPr/>
        <p:txBody>
          <a:bodyPr>
            <a:normAutofit/>
          </a:bodyPr>
          <a:lstStyle/>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800" dirty="0" smtClean="0"/>
              <a:t>Το </a:t>
            </a:r>
            <a:r>
              <a:rPr lang="en-US" altLang="el-GR" sz="2800" dirty="0"/>
              <a:t>Internet </a:t>
            </a:r>
            <a:r>
              <a:rPr lang="el-GR" altLang="el-GR" sz="2800" dirty="0"/>
              <a:t>χρονολογείται από την δεκαετία του </a:t>
            </a:r>
            <a:r>
              <a:rPr lang="el-GR" altLang="el-GR" sz="2800" dirty="0" smtClean="0"/>
              <a:t>’70</a:t>
            </a:r>
            <a:r>
              <a:rPr lang="en-US" altLang="el-GR" sz="2800" dirty="0" smtClean="0"/>
              <a:t>.</a:t>
            </a:r>
            <a:endParaRPr lang="el-GR" altLang="el-GR" sz="2800" dirty="0"/>
          </a:p>
          <a:p>
            <a:pPr lvl="0" eaLnBrk="0" fontAlgn="base" hangingPunct="0">
              <a:spcBef>
                <a:spcPts val="0"/>
              </a:spcBef>
              <a:spcAft>
                <a:spcPts val="1200"/>
              </a:spcAft>
              <a:buClr>
                <a:srgbClr val="9900CC"/>
              </a:buClr>
              <a:buSzPct val="120000"/>
              <a:buFont typeface="Wingdings" panose="05000000000000000000" pitchFamily="2" charset="2"/>
              <a:buChar char="§"/>
            </a:pPr>
            <a:r>
              <a:rPr lang="el-GR" altLang="el-GR" sz="2800" dirty="0"/>
              <a:t>Η μεγάλη ανακάλυψη που οδήγησε στην έκρηξη δεν είναι το </a:t>
            </a:r>
            <a:r>
              <a:rPr lang="en-US" altLang="el-GR" sz="2800" dirty="0" smtClean="0"/>
              <a:t>Internet</a:t>
            </a:r>
            <a:r>
              <a:rPr lang="el-GR" altLang="el-GR" sz="2800" dirty="0" smtClean="0"/>
              <a:t>,</a:t>
            </a:r>
            <a:r>
              <a:rPr lang="en-US" altLang="el-GR" sz="2800" dirty="0" smtClean="0"/>
              <a:t> </a:t>
            </a:r>
            <a:r>
              <a:rPr lang="el-GR" altLang="el-GR" sz="2800" dirty="0"/>
              <a:t>αλλά το </a:t>
            </a:r>
          </a:p>
          <a:p>
            <a:pPr marL="0" lvl="0" indent="0" algn="ctr" eaLnBrk="0" fontAlgn="base" hangingPunct="0">
              <a:spcBef>
                <a:spcPts val="0"/>
              </a:spcBef>
              <a:spcAft>
                <a:spcPct val="0"/>
              </a:spcAft>
              <a:buNone/>
            </a:pPr>
            <a:r>
              <a:rPr lang="en-US" altLang="el-GR" sz="2800" b="1" dirty="0" smtClean="0">
                <a:solidFill>
                  <a:srgbClr val="0033CC"/>
                </a:solidFill>
              </a:rPr>
              <a:t>Web </a:t>
            </a:r>
            <a:r>
              <a:rPr lang="en-US" altLang="el-GR" sz="2800" b="1" dirty="0">
                <a:solidFill>
                  <a:srgbClr val="0033CC"/>
                </a:solidFill>
              </a:rPr>
              <a:t>= </a:t>
            </a:r>
            <a:r>
              <a:rPr lang="el-GR" altLang="el-GR" sz="2800" b="1" dirty="0" smtClean="0">
                <a:solidFill>
                  <a:srgbClr val="0033CC"/>
                </a:solidFill>
              </a:rPr>
              <a:t>Ιστός</a:t>
            </a:r>
            <a:endParaRPr lang="el-GR" altLang="el-GR" sz="2800" b="1" dirty="0">
              <a:solidFill>
                <a:srgbClr val="0033CC"/>
              </a:solidFill>
            </a:endParaRPr>
          </a:p>
          <a:p>
            <a:endParaRPr lang="el-GR" dirty="0"/>
          </a:p>
        </p:txBody>
      </p:sp>
      <p:sp>
        <p:nvSpPr>
          <p:cNvPr id="9" name="Θέση περιεχομένου 3"/>
          <p:cNvSpPr>
            <a:spLocks noGrp="1"/>
          </p:cNvSpPr>
          <p:nvPr>
            <p:ph type="body" sz="quarter" idx="3"/>
            <p:custDataLst>
              <p:tags r:id="rId2"/>
            </p:custDataLst>
          </p:nvPr>
        </p:nvSpPr>
        <p:spPr/>
        <p:txBody>
          <a:bodyPr anchor="ctr">
            <a:normAutofit/>
          </a:bodyPr>
          <a:lstStyle/>
          <a:p>
            <a:pPr lvl="0" algn="ctr" eaLnBrk="0" fontAlgn="base" hangingPunct="0">
              <a:spcBef>
                <a:spcPct val="50000"/>
              </a:spcBef>
              <a:spcAft>
                <a:spcPct val="0"/>
              </a:spcAft>
            </a:pPr>
            <a:r>
              <a:rPr lang="en-US" altLang="el-GR" sz="2800" dirty="0" smtClean="0"/>
              <a:t>Tim Berners Lee</a:t>
            </a:r>
            <a:endParaRPr lang="en-US" altLang="el-GR" sz="2800" dirty="0"/>
          </a:p>
        </p:txBody>
      </p:sp>
      <p:pic>
        <p:nvPicPr>
          <p:cNvPr id="11" name="Θέση περιεχομένου 4" descr="Εικόνα του εφευρέτη του παγκόσμιου ιστού, Tim Berners Lee.&#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508104" y="2204864"/>
            <a:ext cx="2328390" cy="366846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34</a:t>
            </a:fld>
            <a:endParaRPr lang="el-GR" sz="1400" dirty="0">
              <a:solidFill>
                <a:schemeClr val="tx1"/>
              </a:solidFill>
            </a:endParaRPr>
          </a:p>
        </p:txBody>
      </p:sp>
    </p:spTree>
    <p:extLst>
      <p:ext uri="{BB962C8B-B14F-4D97-AF65-F5344CB8AC3E}">
        <p14:creationId xmlns:p14="http://schemas.microsoft.com/office/powerpoint/2010/main" val="75744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Η</a:t>
            </a:r>
            <a:r>
              <a:rPr lang="en-US" altLang="el-GR" b="1" dirty="0" smtClean="0"/>
              <a:t> </a:t>
            </a:r>
            <a:r>
              <a:rPr lang="el-GR" altLang="el-GR" b="1" dirty="0" smtClean="0"/>
              <a:t>επανάσταση δεν είναι το </a:t>
            </a:r>
            <a:r>
              <a:rPr lang="en-US" altLang="el-GR" b="1" dirty="0" smtClean="0"/>
              <a:t>Internet</a:t>
            </a:r>
            <a:r>
              <a:rPr lang="el-GR" altLang="el-GR" b="1" dirty="0" smtClean="0"/>
              <a:t>,</a:t>
            </a:r>
            <a:r>
              <a:rPr lang="en-US" altLang="el-GR" b="1" dirty="0" smtClean="0"/>
              <a:t> </a:t>
            </a:r>
            <a:r>
              <a:rPr lang="el-GR" altLang="el-GR" b="1" dirty="0" smtClean="0"/>
              <a:t>αλλά ο παγκόσμιος</a:t>
            </a:r>
            <a:r>
              <a:rPr lang="en-US" altLang="el-GR" b="1" dirty="0" smtClean="0"/>
              <a:t> </a:t>
            </a:r>
            <a:r>
              <a:rPr lang="el-GR" altLang="el-GR" b="1" dirty="0" smtClean="0"/>
              <a:t>ιστός</a:t>
            </a:r>
            <a:r>
              <a:rPr lang="en-US" altLang="el-GR" dirty="0" smtClean="0">
                <a:solidFill>
                  <a:srgbClr val="006600"/>
                </a:solidFill>
              </a:rPr>
              <a:t> </a:t>
            </a:r>
            <a:endParaRPr lang="el-GR" dirty="0"/>
          </a:p>
        </p:txBody>
      </p:sp>
      <p:sp>
        <p:nvSpPr>
          <p:cNvPr id="3" name="Θέση περιεχομένου 1"/>
          <p:cNvSpPr>
            <a:spLocks noGrp="1"/>
          </p:cNvSpPr>
          <p:nvPr>
            <p:ph idx="1"/>
            <p:custDataLst>
              <p:tags r:id="rId1"/>
            </p:custDataLst>
          </p:nvPr>
        </p:nvSpPr>
        <p:spPr/>
        <p:txBody>
          <a:bodyPr>
            <a:normAutofit/>
          </a:bodyPr>
          <a:lstStyle/>
          <a:p>
            <a:pPr marL="0" indent="0" eaLnBrk="0" fontAlgn="base" hangingPunct="0">
              <a:spcBef>
                <a:spcPct val="50000"/>
              </a:spcBef>
              <a:spcAft>
                <a:spcPct val="0"/>
              </a:spcAft>
              <a:buNone/>
            </a:pPr>
            <a:r>
              <a:rPr lang="en-US" altLang="el-GR" sz="2800" b="1" dirty="0" smtClean="0"/>
              <a:t>Tim Berners Lee:</a:t>
            </a:r>
          </a:p>
          <a:p>
            <a:pPr marL="0" lvl="0" indent="0" eaLnBrk="0" fontAlgn="base" hangingPunct="0">
              <a:spcBef>
                <a:spcPct val="50000"/>
              </a:spcBef>
              <a:spcAft>
                <a:spcPct val="0"/>
              </a:spcAft>
              <a:buNone/>
            </a:pPr>
            <a:r>
              <a:rPr lang="el-GR" altLang="el-GR" sz="2800" i="1" dirty="0" smtClean="0"/>
              <a:t>“Για όλους τους παραπάνω λόγους, το </a:t>
            </a:r>
            <a:r>
              <a:rPr lang="en-US" altLang="el-GR" sz="2800" i="1" dirty="0" smtClean="0"/>
              <a:t>consortium</a:t>
            </a:r>
            <a:r>
              <a:rPr lang="el-GR" altLang="el-GR" sz="2800" i="1" dirty="0" smtClean="0"/>
              <a:t> ήταν ο καλύτερος τρόπος να διατηρήσω μια σφαιρική αντίληψη της ανάπτυξης του Web, που εξαπλωνόταν σε όλο και περισσότερους τομείς…</a:t>
            </a:r>
          </a:p>
          <a:p>
            <a:pPr marL="0" lvl="0" indent="0" eaLnBrk="0" fontAlgn="base" hangingPunct="0">
              <a:spcBef>
                <a:spcPct val="50000"/>
              </a:spcBef>
              <a:spcAft>
                <a:spcPct val="0"/>
              </a:spcAft>
              <a:buNone/>
            </a:pPr>
            <a:r>
              <a:rPr lang="el-GR" altLang="el-GR" sz="2800" i="1" dirty="0" smtClean="0"/>
              <a:t>Η απόφαση μου, να μην εκμεταλλευτώ τον ιστό για προσωπικό όφελος, δεν πήγαζε από αλτρουισμό, ούτε από αδιαφορία για το χρήμα, όπως αργότερα με </a:t>
            </a:r>
            <a:r>
              <a:rPr lang="el-GR" altLang="el-GR" sz="2800" b="1" i="1" dirty="0" smtClean="0"/>
              <a:t>κατηγόρησαν</a:t>
            </a:r>
            <a:r>
              <a:rPr lang="el-GR" altLang="el-GR" sz="2800" i="1" dirty="0" smtClean="0"/>
              <a:t>.”</a:t>
            </a:r>
            <a:endParaRPr lang="el-GR" altLang="el-GR" sz="2800" i="1" u="sng"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35</a:t>
            </a:fld>
            <a:endParaRPr lang="el-GR" sz="1400" dirty="0">
              <a:solidFill>
                <a:schemeClr val="tx1"/>
              </a:solidFill>
            </a:endParaRPr>
          </a:p>
        </p:txBody>
      </p:sp>
    </p:spTree>
    <p:extLst>
      <p:ext uri="{BB962C8B-B14F-4D97-AF65-F5344CB8AC3E}">
        <p14:creationId xmlns:p14="http://schemas.microsoft.com/office/powerpoint/2010/main" val="2405837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μαγεία του Ιστού</a:t>
            </a:r>
            <a:endParaRPr lang="el-GR" b="1" dirty="0"/>
          </a:p>
        </p:txBody>
      </p:sp>
      <p:sp>
        <p:nvSpPr>
          <p:cNvPr id="3" name="Θέση περιεχομένου 1"/>
          <p:cNvSpPr>
            <a:spLocks noGrp="1"/>
          </p:cNvSpPr>
          <p:nvPr>
            <p:ph idx="1"/>
            <p:custDataLst>
              <p:tags r:id="rId1"/>
            </p:custDataLst>
          </p:nvPr>
        </p:nvSpPr>
        <p:spPr/>
        <p:txBody>
          <a:bodyPr/>
          <a:lstStyle/>
          <a:p>
            <a:pPr lvl="0" eaLnBrk="0" fontAlgn="base" hangingPunct="0">
              <a:spcBef>
                <a:spcPts val="0"/>
              </a:spcBef>
              <a:spcAft>
                <a:spcPts val="3000"/>
              </a:spcAft>
              <a:buClr>
                <a:srgbClr val="9900CC"/>
              </a:buClr>
              <a:buSzPct val="120000"/>
              <a:buFont typeface="Wingdings" panose="05000000000000000000" pitchFamily="2" charset="2"/>
              <a:buChar char="§"/>
            </a:pPr>
            <a:endParaRPr lang="el-GR" altLang="el-GR" dirty="0" smtClean="0"/>
          </a:p>
          <a:p>
            <a:pPr lvl="0" eaLnBrk="0" fontAlgn="base" hangingPunct="0">
              <a:spcBef>
                <a:spcPts val="0"/>
              </a:spcBef>
              <a:spcAft>
                <a:spcPts val="3000"/>
              </a:spcAft>
              <a:buClr>
                <a:srgbClr val="9900CC"/>
              </a:buClr>
              <a:buSzPct val="120000"/>
              <a:buFont typeface="Wingdings" panose="05000000000000000000" pitchFamily="2" charset="2"/>
              <a:buChar char="§"/>
            </a:pPr>
            <a:r>
              <a:rPr lang="el-GR" altLang="el-GR" dirty="0" smtClean="0"/>
              <a:t>Ο Ιστός στηρίζεται σε 2 εκπληκτικές ιδέες:</a:t>
            </a:r>
          </a:p>
          <a:p>
            <a:pPr marL="1257300" lvl="3" indent="0" eaLnBrk="0" fontAlgn="base" hangingPunct="0">
              <a:spcBef>
                <a:spcPts val="0"/>
              </a:spcBef>
              <a:spcAft>
                <a:spcPts val="3000"/>
              </a:spcAft>
              <a:buClr>
                <a:srgbClr val="FF0066"/>
              </a:buClr>
              <a:buSzPct val="120000"/>
              <a:buNone/>
            </a:pPr>
            <a:r>
              <a:rPr lang="el-GR" altLang="el-GR" sz="3200" b="1" dirty="0" smtClean="0">
                <a:solidFill>
                  <a:srgbClr val="FF0066"/>
                </a:solidFill>
              </a:rPr>
              <a:t>1)  </a:t>
            </a:r>
            <a:r>
              <a:rPr lang="en-US" altLang="el-GR" sz="3200" dirty="0" smtClean="0"/>
              <a:t>Client - Server.</a:t>
            </a:r>
          </a:p>
          <a:p>
            <a:pPr marL="1257300" lvl="3" indent="0" eaLnBrk="0" fontAlgn="base" hangingPunct="0">
              <a:spcBef>
                <a:spcPts val="0"/>
              </a:spcBef>
              <a:spcAft>
                <a:spcPts val="3000"/>
              </a:spcAft>
              <a:buClr>
                <a:srgbClr val="FF0066"/>
              </a:buClr>
              <a:buSzPct val="120000"/>
              <a:buNone/>
            </a:pPr>
            <a:r>
              <a:rPr lang="el-GR" altLang="el-GR" sz="3200" b="1" dirty="0" smtClean="0">
                <a:solidFill>
                  <a:srgbClr val="FF0066"/>
                </a:solidFill>
              </a:rPr>
              <a:t>2)  </a:t>
            </a:r>
            <a:r>
              <a:rPr lang="en-US" altLang="el-GR" sz="3200" dirty="0" smtClean="0"/>
              <a:t>Hypertext - Hypermedia.</a:t>
            </a:r>
            <a:endParaRPr lang="en-US" altLang="el-GR" sz="3200" dirty="0"/>
          </a:p>
          <a:p>
            <a:pPr marL="0" indent="0">
              <a:buNone/>
            </a:pP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36</a:t>
            </a:fld>
            <a:endParaRPr lang="el-GR" sz="1400" dirty="0">
              <a:solidFill>
                <a:schemeClr val="tx1"/>
              </a:solidFill>
            </a:endParaRPr>
          </a:p>
        </p:txBody>
      </p:sp>
    </p:spTree>
    <p:extLst>
      <p:ext uri="{BB962C8B-B14F-4D97-AF65-F5344CB8AC3E}">
        <p14:creationId xmlns:p14="http://schemas.microsoft.com/office/powerpoint/2010/main" val="3305591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Αυτόνομη διαχείριση αρχείου</a:t>
            </a:r>
            <a:endParaRPr lang="el-GR" b="1" dirty="0"/>
          </a:p>
        </p:txBody>
      </p:sp>
      <p:sp>
        <p:nvSpPr>
          <p:cNvPr id="9" name="Θέση περιεχομένου 1"/>
          <p:cNvSpPr>
            <a:spLocks noGrp="1"/>
          </p:cNvSpPr>
          <p:nvPr>
            <p:ph sz="half" idx="1"/>
          </p:nvPr>
        </p:nvSpPr>
        <p:spPr>
          <a:xfrm>
            <a:off x="457200" y="1600200"/>
            <a:ext cx="4042792" cy="4525963"/>
          </a:xfrm>
        </p:spPr>
        <p:txBody>
          <a:bodyPr>
            <a:normAutofit/>
          </a:bodyPr>
          <a:lstStyle/>
          <a:p>
            <a:pPr>
              <a:buClr>
                <a:srgbClr val="9900CC"/>
              </a:buClr>
              <a:buSzPct val="120000"/>
              <a:buFont typeface="Wingdings" panose="05000000000000000000" pitchFamily="2" charset="2"/>
              <a:buChar char="§"/>
            </a:pPr>
            <a:r>
              <a:rPr lang="el-GR" sz="3200" dirty="0" smtClean="0"/>
              <a:t>Στην περίπτωση αυτόνομης διαχείρισης του αρχείου, ο χειριστής είναι, και οργανωτής, και διαχειριστής, και υπεύθυνος του αρχείου.</a:t>
            </a:r>
            <a:endParaRPr lang="el-GR" sz="3200" dirty="0"/>
          </a:p>
        </p:txBody>
      </p:sp>
      <p:pic>
        <p:nvPicPr>
          <p:cNvPr id="8" name="Θέση περιεχομένου 2" desc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2487" y="1648619"/>
            <a:ext cx="4010025" cy="442912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37</a:t>
            </a:fld>
            <a:endParaRPr lang="el-GR" sz="1400" dirty="0">
              <a:solidFill>
                <a:schemeClr val="tx1"/>
              </a:solidFill>
            </a:endParaRPr>
          </a:p>
        </p:txBody>
      </p:sp>
    </p:spTree>
    <p:extLst>
      <p:ext uri="{BB962C8B-B14F-4D97-AF65-F5344CB8AC3E}">
        <p14:creationId xmlns:p14="http://schemas.microsoft.com/office/powerpoint/2010/main" val="1727568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Πελάτης - Εξυπηρετητής</a:t>
            </a:r>
            <a:br>
              <a:rPr lang="el-GR" b="1" dirty="0"/>
            </a:br>
            <a:r>
              <a:rPr lang="el-GR" b="1" dirty="0"/>
              <a:t>( </a:t>
            </a:r>
            <a:r>
              <a:rPr lang="en-US" b="1" dirty="0">
                <a:solidFill>
                  <a:prstClr val="black"/>
                </a:solidFill>
              </a:rPr>
              <a:t>Client </a:t>
            </a:r>
            <a:r>
              <a:rPr lang="el-GR" b="1" dirty="0">
                <a:solidFill>
                  <a:prstClr val="black"/>
                </a:solidFill>
              </a:rPr>
              <a:t>- </a:t>
            </a:r>
            <a:r>
              <a:rPr lang="en-US" b="1" dirty="0">
                <a:solidFill>
                  <a:prstClr val="black"/>
                </a:solidFill>
              </a:rPr>
              <a:t>Server</a:t>
            </a:r>
            <a:r>
              <a:rPr lang="el-GR" b="1" dirty="0">
                <a:solidFill>
                  <a:prstClr val="black"/>
                </a:solidFill>
              </a:rPr>
              <a:t> )</a:t>
            </a:r>
            <a:endParaRPr lang="el-GR" dirty="0"/>
          </a:p>
        </p:txBody>
      </p:sp>
      <p:sp>
        <p:nvSpPr>
          <p:cNvPr id="3" name="Θέση περιεχομένου 1"/>
          <p:cNvSpPr>
            <a:spLocks noGrp="1"/>
          </p:cNvSpPr>
          <p:nvPr>
            <p:ph sz="half" idx="1"/>
          </p:nvPr>
        </p:nvSpPr>
        <p:spPr/>
        <p:txBody>
          <a:bodyPr/>
          <a:lstStyle/>
          <a:p>
            <a:pPr>
              <a:buClr>
                <a:srgbClr val="9900CC"/>
              </a:buClr>
              <a:buSzPct val="120000"/>
              <a:buFont typeface="Wingdings" panose="05000000000000000000" pitchFamily="2" charset="2"/>
              <a:buChar char="§"/>
            </a:pPr>
            <a:r>
              <a:rPr lang="el-GR" dirty="0" smtClean="0"/>
              <a:t>Στην περίπτωση του μοντέλου του ΠΕΛΆΤΗ - ΕΞΥΠΗΡΕΤΗΤΉ, ο ΠΕΛΆΤΗΣ ζητάει τις πληροφορίες που θέλει από τον ΕΞΥΠΗΡΕΤΗΤΉ, ο οποίος είναι ο μόνος ειδικός και υπεύθυνος για το αρχείο.</a:t>
            </a:r>
            <a:endParaRPr lang="el-GR" dirty="0"/>
          </a:p>
        </p:txBody>
      </p:sp>
      <p:pic>
        <p:nvPicPr>
          <p:cNvPr id="7" name="Θέση περιεχομένου 2" desc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916832"/>
            <a:ext cx="4176464" cy="3960440"/>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38</a:t>
            </a:fld>
            <a:endParaRPr lang="el-GR" sz="1400" dirty="0">
              <a:solidFill>
                <a:schemeClr val="tx1"/>
              </a:solidFill>
            </a:endParaRPr>
          </a:p>
        </p:txBody>
      </p:sp>
    </p:spTree>
    <p:extLst>
      <p:ext uri="{BB962C8B-B14F-4D97-AF65-F5344CB8AC3E}">
        <p14:creationId xmlns:p14="http://schemas.microsoft.com/office/powerpoint/2010/main" val="1433360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lang="en-US" b="1" dirty="0" smtClean="0">
                <a:solidFill>
                  <a:prstClr val="black"/>
                </a:solidFill>
              </a:rPr>
              <a:t>Client - Server</a:t>
            </a:r>
            <a:r>
              <a:rPr lang="el-GR" b="1" dirty="0" smtClean="0"/>
              <a:t/>
            </a:r>
            <a:br>
              <a:rPr lang="el-GR" b="1" dirty="0" smtClean="0"/>
            </a:br>
            <a:r>
              <a:rPr lang="el-GR" b="1" dirty="0" smtClean="0"/>
              <a:t>(</a:t>
            </a:r>
            <a:r>
              <a:rPr lang="el-GR" b="1" dirty="0"/>
              <a:t>Πελάτης - Εξυπηρετητής</a:t>
            </a:r>
            <a:r>
              <a:rPr lang="el-GR" b="1" dirty="0" smtClean="0">
                <a:solidFill>
                  <a:prstClr val="black"/>
                </a:solidFill>
              </a:rPr>
              <a:t>)</a:t>
            </a:r>
            <a:endParaRPr lang="el-GR" dirty="0"/>
          </a:p>
        </p:txBody>
      </p:sp>
      <p:pic>
        <p:nvPicPr>
          <p:cNvPr id="6" name="Θέση περιεχομένου 1" descr="Εικόνα με ένα σύστημα client -  server. Ένας απομακρυσμένος υπολογιστής, συνδέεται με έναν server, μέσω μίας συνεχής ανοιχτή γραμμή χειρισμού. Το πρόγραμμα βρίσκεται στον server, και ο χειρισμός του γίνεται με τον ίδιο τρόπο, από έναν τοπικό ή έναν απομακρυσμένο υπολογιστή."/>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870" y="1988840"/>
            <a:ext cx="7698259" cy="396044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39</a:t>
            </a:fld>
            <a:endParaRPr lang="el-GR" sz="1400" dirty="0">
              <a:solidFill>
                <a:schemeClr val="tx1"/>
              </a:solidFill>
            </a:endParaRPr>
          </a:p>
        </p:txBody>
      </p:sp>
    </p:spTree>
    <p:extLst>
      <p:ext uri="{BB962C8B-B14F-4D97-AF65-F5344CB8AC3E}">
        <p14:creationId xmlns:p14="http://schemas.microsoft.com/office/powerpoint/2010/main" val="272737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lstStyle/>
          <a:p>
            <a:endParaRPr lang="en-US" dirty="0" smtClean="0"/>
          </a:p>
          <a:p>
            <a:r>
              <a:rPr lang="el-GR" dirty="0" smtClean="0"/>
              <a:t>Να </a:t>
            </a:r>
            <a:r>
              <a:rPr lang="el-GR" dirty="0"/>
              <a:t>γνωρίζουν την εξέλιξη της </a:t>
            </a:r>
            <a:r>
              <a:rPr lang="el-GR" dirty="0" smtClean="0"/>
              <a:t>πληροφορικής</a:t>
            </a:r>
            <a:r>
              <a:rPr lang="en-US" dirty="0" smtClean="0"/>
              <a:t>,</a:t>
            </a:r>
            <a:r>
              <a:rPr lang="el-GR" dirty="0" smtClean="0"/>
              <a:t> </a:t>
            </a:r>
            <a:r>
              <a:rPr lang="el-GR" dirty="0"/>
              <a:t>σε σχέση με την εξέλιξη της </a:t>
            </a:r>
            <a:r>
              <a:rPr lang="el-GR" dirty="0" smtClean="0"/>
              <a:t>εκπαίδευσης</a:t>
            </a:r>
            <a:r>
              <a:rPr lang="en-US" dirty="0" smtClean="0"/>
              <a:t>,</a:t>
            </a:r>
            <a:r>
              <a:rPr lang="el-GR" dirty="0" smtClean="0"/>
              <a:t> </a:t>
            </a:r>
            <a:r>
              <a:rPr lang="el-GR" dirty="0"/>
              <a:t>και τις μεθοδολογίες της εκπαίδευσης. </a:t>
            </a:r>
          </a:p>
          <a:p>
            <a:pPr marL="0" indent="0" eaLnBrk="1" hangingPunct="1">
              <a:buNone/>
            </a:pPr>
            <a:endParaRPr lang="el-GR" dirty="0" smtClean="0"/>
          </a:p>
        </p:txBody>
      </p:sp>
      <p:sp>
        <p:nvSpPr>
          <p:cNvPr id="4" name="Θέση υποσέλιδου 1" descr="."/>
          <p:cNvSpPr>
            <a:spLocks noGrp="1"/>
          </p:cNvSpPr>
          <p:nvPr>
            <p:ph type="ftr" sz="quarter" idx="11"/>
          </p:nvPr>
        </p:nvSpPr>
        <p:spPr/>
        <p:txBody>
          <a:bodyPr/>
          <a:lstStyle/>
          <a:p>
            <a:r>
              <a:rPr lang="el-GR" sz="1400" dirty="0" smtClean="0">
                <a:solidFill>
                  <a:prstClr val="black"/>
                </a:solidFill>
              </a:rPr>
              <a:t>Η Εξέλιξη της Πληροφορικής</a:t>
            </a:r>
            <a:endParaRPr lang="el-GR" sz="1400" dirty="0">
              <a:solidFill>
                <a:prstClr val="black"/>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4</a:t>
            </a:fld>
            <a:endParaRPr lang="el-GR" sz="1400" dirty="0">
              <a:solidFill>
                <a:prstClr val="black"/>
              </a:solidFill>
            </a:endParaRPr>
          </a:p>
        </p:txBody>
      </p:sp>
    </p:spTree>
    <p:extLst>
      <p:ext uri="{BB962C8B-B14F-4D97-AF65-F5344CB8AC3E}">
        <p14:creationId xmlns:p14="http://schemas.microsoft.com/office/powerpoint/2010/main" val="1843974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b="1" dirty="0" smtClean="0">
                <a:solidFill>
                  <a:prstClr val="black"/>
                </a:solidFill>
              </a:rPr>
              <a:t>Client - Server</a:t>
            </a:r>
            <a:endParaRPr lang="en-US" dirty="0"/>
          </a:p>
        </p:txBody>
      </p:sp>
      <p:pic>
        <p:nvPicPr>
          <p:cNvPr id="6" name="Θέση περιεχομένου 1" descr="Εικόνα με ένα σύστημα client - server. Ένας απομακρυσμένος υπολογιστής, συνδέεται με έναν server. Ο χειρισμός, τοπικός ή απομακρυσμένος, γίνεται από αυτόνομα προγράμματα πελάτη, τα οποία θέτουν ερωτήσεις, και περιμένουν τις απαντήσεις από τον εξυπηρετητή. Αρχικά λοιπόν, ο client θέτει το ερώτημα. Δεύτερον, ο server δουλεύει αυτόνομα. Στο server βρίσκεται μόνο το λογισμικό εξυπηρετητή, το οποίο είναι υπεύθυνο για την όλη διαχείριση. Και τέλικά, ο server δίνει τις απαντήσεις στον cli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8800"/>
            <a:ext cx="8229600" cy="446449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40</a:t>
            </a:fld>
            <a:endParaRPr lang="el-GR" sz="1400" dirty="0">
              <a:solidFill>
                <a:schemeClr val="tx1"/>
              </a:solidFill>
            </a:endParaRPr>
          </a:p>
        </p:txBody>
      </p:sp>
    </p:spTree>
    <p:extLst>
      <p:ext uri="{BB962C8B-B14F-4D97-AF65-F5344CB8AC3E}">
        <p14:creationId xmlns:p14="http://schemas.microsoft.com/office/powerpoint/2010/main" val="2913963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kumimoji="1" lang="en-US" altLang="el-GR" b="1" kern="0" dirty="0" smtClean="0"/>
              <a:t>HYPERTEXT</a:t>
            </a:r>
            <a:r>
              <a:rPr kumimoji="1" lang="el-GR" altLang="el-GR" b="1" kern="0" dirty="0"/>
              <a:t> </a:t>
            </a:r>
            <a:r>
              <a:rPr kumimoji="1" lang="en-US" altLang="el-GR" b="1" kern="0" dirty="0" smtClean="0"/>
              <a:t>(</a:t>
            </a:r>
            <a:r>
              <a:rPr kumimoji="1" lang="el-GR" altLang="el-GR" b="1" kern="0" dirty="0" smtClean="0"/>
              <a:t>Υπερκείμενο)</a:t>
            </a:r>
            <a:br>
              <a:rPr kumimoji="1" lang="el-GR" altLang="el-GR" b="1" kern="0" dirty="0" smtClean="0"/>
            </a:br>
            <a:r>
              <a:rPr kumimoji="1" lang="el-GR" altLang="el-GR" b="1" kern="0" dirty="0" smtClean="0"/>
              <a:t>(1 από 2)</a:t>
            </a:r>
            <a:r>
              <a:rPr kumimoji="1" lang="en-US" altLang="el-GR" b="1" kern="0" dirty="0" smtClean="0"/>
              <a:t> </a:t>
            </a:r>
            <a:endParaRPr lang="el-GR" b="1" dirty="0"/>
          </a:p>
        </p:txBody>
      </p:sp>
      <p:sp>
        <p:nvSpPr>
          <p:cNvPr id="3" name="Θέση περιεχομένου 1"/>
          <p:cNvSpPr>
            <a:spLocks noGrp="1"/>
          </p:cNvSpPr>
          <p:nvPr>
            <p:ph idx="1"/>
          </p:nvPr>
        </p:nvSpPr>
        <p:spPr/>
        <p:txBody>
          <a:bodyPr>
            <a:noAutofit/>
          </a:bodyPr>
          <a:lstStyle/>
          <a:p>
            <a:pPr>
              <a:spcBef>
                <a:spcPts val="0"/>
              </a:spcBef>
              <a:spcAft>
                <a:spcPts val="1200"/>
              </a:spcAft>
              <a:buClr>
                <a:srgbClr val="9900CC"/>
              </a:buClr>
              <a:buSzPct val="120000"/>
              <a:buFont typeface="Wingdings" panose="05000000000000000000" pitchFamily="2" charset="2"/>
              <a:buChar char="§"/>
            </a:pPr>
            <a:r>
              <a:rPr lang="el-GR" sz="2800" dirty="0" smtClean="0"/>
              <a:t>Σε ένα κείμενο </a:t>
            </a:r>
            <a:r>
              <a:rPr lang="el-GR" sz="2800" dirty="0"/>
              <a:t>- επεξήγηση, υπάρχουν </a:t>
            </a:r>
            <a:r>
              <a:rPr lang="el-GR" sz="2800" dirty="0" smtClean="0"/>
              <a:t> </a:t>
            </a:r>
            <a:r>
              <a:rPr lang="el-GR" sz="2800" dirty="0"/>
              <a:t>λέξεις, οι οποίες μπορούν να μας οδηγήσουν σε άλλα κείμενα, και αυτό συνεχίζεται για όλα τα κομμάτια κειμένου. Ένα τέτοιου είδος κειμένου, ονομάζεται </a:t>
            </a:r>
            <a:r>
              <a:rPr lang="el-GR" sz="2800" b="1" dirty="0" smtClean="0"/>
              <a:t>υπερκείμενο</a:t>
            </a:r>
            <a:r>
              <a:rPr lang="el-GR" sz="2800" dirty="0" smtClean="0"/>
              <a:t> </a:t>
            </a:r>
            <a:r>
              <a:rPr lang="el-GR" sz="2800" dirty="0"/>
              <a:t>- </a:t>
            </a:r>
            <a:r>
              <a:rPr lang="el-GR" sz="2800" dirty="0" err="1"/>
              <a:t>Hypertext</a:t>
            </a:r>
            <a:r>
              <a:rPr lang="el-GR" sz="2800" dirty="0"/>
              <a:t>. Σε ένα υπερκείμενο, η ανάγνωση δεν γίνεται γραμμικά (με την σειρά), αλλά με διαφορετική σειρά κάθε φορά που θα επιχειρήσουμε να το διαβάσουμε. </a:t>
            </a:r>
          </a:p>
          <a:p>
            <a:pPr>
              <a:spcBef>
                <a:spcPts val="0"/>
              </a:spcBef>
              <a:buClr>
                <a:srgbClr val="9900CC"/>
              </a:buClr>
              <a:buSzPct val="120000"/>
              <a:buFont typeface="Wingdings" panose="05000000000000000000" pitchFamily="2" charset="2"/>
              <a:buChar char="§"/>
            </a:pPr>
            <a:r>
              <a:rPr lang="el-GR" sz="2800" dirty="0"/>
              <a:t>Πατώντας επάνω στο υπερκείμενο, οδηγούμαστε στην συνδεδεμένη σελίδα</a:t>
            </a:r>
            <a:r>
              <a:rPr lang="el-GR" sz="2800" dirty="0" smtClean="0"/>
              <a:t>.</a:t>
            </a:r>
            <a:endParaRPr 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41</a:t>
            </a:fld>
            <a:endParaRPr lang="el-GR" sz="1400" dirty="0">
              <a:solidFill>
                <a:schemeClr val="tx1"/>
              </a:solidFill>
            </a:endParaRPr>
          </a:p>
        </p:txBody>
      </p:sp>
    </p:spTree>
    <p:extLst>
      <p:ext uri="{BB962C8B-B14F-4D97-AF65-F5344CB8AC3E}">
        <p14:creationId xmlns:p14="http://schemas.microsoft.com/office/powerpoint/2010/main" val="2660818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kumimoji="1" lang="en-US" altLang="el-GR" b="1" kern="0" dirty="0" smtClean="0"/>
              <a:t>HYPERTEXT</a:t>
            </a:r>
            <a:r>
              <a:rPr kumimoji="1" lang="el-GR" altLang="el-GR" b="1" kern="0" dirty="0" smtClean="0"/>
              <a:t> (Υπερκείμενο)</a:t>
            </a:r>
            <a:br>
              <a:rPr kumimoji="1" lang="el-GR" altLang="el-GR" b="1" kern="0" dirty="0" smtClean="0"/>
            </a:br>
            <a:r>
              <a:rPr kumimoji="1" lang="el-GR" altLang="el-GR" b="1" kern="0" dirty="0" smtClean="0"/>
              <a:t>(2 από 2) </a:t>
            </a:r>
            <a:endParaRPr lang="el-GR" dirty="0"/>
          </a:p>
        </p:txBody>
      </p:sp>
      <p:sp>
        <p:nvSpPr>
          <p:cNvPr id="3" name="Θέση περιεχομένου 1"/>
          <p:cNvSpPr>
            <a:spLocks noGrp="1"/>
          </p:cNvSpPr>
          <p:nvPr>
            <p:ph idx="1"/>
          </p:nvPr>
        </p:nvSpPr>
        <p:spPr>
          <a:xfrm>
            <a:off x="457200" y="1556792"/>
            <a:ext cx="8229600" cy="4896544"/>
          </a:xfrm>
        </p:spPr>
        <p:txBody>
          <a:bodyPr>
            <a:normAutofit fontScale="85000" lnSpcReduction="20000"/>
          </a:bodyPr>
          <a:lstStyle/>
          <a:p>
            <a:pPr>
              <a:lnSpc>
                <a:spcPct val="120000"/>
              </a:lnSpc>
              <a:spcBef>
                <a:spcPts val="0"/>
              </a:spcBef>
              <a:spcAft>
                <a:spcPts val="600"/>
              </a:spcAft>
              <a:buClr>
                <a:srgbClr val="9900CC"/>
              </a:buClr>
              <a:buSzPct val="120000"/>
              <a:buFont typeface="Wingdings" panose="05000000000000000000" pitchFamily="2" charset="2"/>
              <a:buChar char="§"/>
            </a:pPr>
            <a:r>
              <a:rPr lang="el-GR" sz="3300" dirty="0"/>
              <a:t>Υπερκείμενο είναι ένα ηλεκτρικό κείμενο, το οποίο έχει την δυνατότητα να συνδέει κάποιες περιοχές του (λέξεις ή φράσεις), με άλλες περιοχές του κειμένου, ή με άλλα κείμενα. Σε ένα υπερκείμενο, οι πληροφορίες (τα κείμενα), τακτοποιούνται σε αυτόνομες σελίδες. Στην κάθε αυτόνομη σελίδα, ορισμένες λέξεις ή φράσεις, αποτελούν τα σημεία τα οποία μας συνδέουν με άλλες σελίδες. </a:t>
            </a:r>
          </a:p>
          <a:p>
            <a:pPr>
              <a:lnSpc>
                <a:spcPct val="120000"/>
              </a:lnSpc>
              <a:spcBef>
                <a:spcPts val="0"/>
              </a:spcBef>
              <a:buClr>
                <a:srgbClr val="9900CC"/>
              </a:buClr>
              <a:buSzPct val="120000"/>
              <a:buFont typeface="Wingdings" panose="05000000000000000000" pitchFamily="2" charset="2"/>
              <a:buChar char="§"/>
            </a:pPr>
            <a:r>
              <a:rPr lang="el-GR" sz="3300" dirty="0"/>
              <a:t>Ονομάζουμε ηλεκτρικό κείμενο, κάθε κείμενο που γράφεται στον υπολογιστή, και αποθηκεύεται στη μνήμη του, σε ψηφιακή μορφή.</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42</a:t>
            </a:fld>
            <a:endParaRPr lang="el-GR" sz="1400" dirty="0">
              <a:solidFill>
                <a:schemeClr val="tx1"/>
              </a:solidFill>
            </a:endParaRPr>
          </a:p>
        </p:txBody>
      </p:sp>
    </p:spTree>
    <p:extLst>
      <p:ext uri="{BB962C8B-B14F-4D97-AF65-F5344CB8AC3E}">
        <p14:creationId xmlns:p14="http://schemas.microsoft.com/office/powerpoint/2010/main" val="3443405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a:bodyPr>
          <a:lstStyle/>
          <a:p>
            <a:r>
              <a:rPr kumimoji="1" lang="en-US" altLang="el-GR" b="1" kern="0" dirty="0" smtClean="0"/>
              <a:t>HYPERMEDIA</a:t>
            </a:r>
            <a:r>
              <a:rPr kumimoji="1" lang="el-GR" altLang="el-GR" b="1" kern="0" dirty="0"/>
              <a:t> </a:t>
            </a:r>
            <a:r>
              <a:rPr kumimoji="1" lang="el-GR" altLang="el-GR" b="1" kern="0" dirty="0" smtClean="0"/>
              <a:t>(</a:t>
            </a:r>
            <a:r>
              <a:rPr kumimoji="1" lang="el-GR" altLang="el-GR" b="1" kern="0" dirty="0" err="1" smtClean="0"/>
              <a:t>Υπερμέσα</a:t>
            </a:r>
            <a:r>
              <a:rPr kumimoji="1" lang="el-GR" altLang="el-GR" b="1" kern="0" dirty="0" smtClean="0"/>
              <a:t>)</a:t>
            </a:r>
            <a:endParaRPr lang="el-GR" dirty="0"/>
          </a:p>
        </p:txBody>
      </p:sp>
      <p:sp>
        <p:nvSpPr>
          <p:cNvPr id="3" name="Θέση περιεχομένου 1"/>
          <p:cNvSpPr>
            <a:spLocks noGrp="1"/>
          </p:cNvSpPr>
          <p:nvPr>
            <p:ph idx="1"/>
          </p:nvPr>
        </p:nvSpPr>
        <p:spPr/>
        <p:txBody>
          <a:bodyPr/>
          <a:lstStyle/>
          <a:p>
            <a:pPr>
              <a:buClr>
                <a:srgbClr val="9900CC"/>
              </a:buClr>
              <a:buSzPct val="120000"/>
              <a:buFont typeface="Wingdings" panose="05000000000000000000" pitchFamily="2" charset="2"/>
              <a:buChar char="§"/>
            </a:pPr>
            <a:r>
              <a:rPr lang="el-GR" dirty="0" smtClean="0"/>
              <a:t>Σε μία σελίδα </a:t>
            </a:r>
            <a:r>
              <a:rPr lang="el-GR" dirty="0" err="1" smtClean="0"/>
              <a:t>υπερμέσων</a:t>
            </a:r>
            <a:r>
              <a:rPr lang="el-GR" dirty="0" smtClean="0"/>
              <a:t> υπάρχουν:</a:t>
            </a:r>
          </a:p>
          <a:p>
            <a:pPr lvl="1" indent="-342000">
              <a:spcBef>
                <a:spcPts val="0"/>
              </a:spcBef>
              <a:spcAft>
                <a:spcPts val="600"/>
              </a:spcAft>
              <a:buClr>
                <a:srgbClr val="FF0066"/>
              </a:buClr>
              <a:buSzPct val="120000"/>
              <a:buFont typeface="Wingdings" panose="05000000000000000000" pitchFamily="2" charset="2"/>
              <a:buChar char="§"/>
            </a:pPr>
            <a:r>
              <a:rPr lang="el-GR" dirty="0" smtClean="0"/>
              <a:t>Κείμενα,</a:t>
            </a:r>
          </a:p>
          <a:p>
            <a:pPr lvl="1" indent="-342000">
              <a:spcBef>
                <a:spcPts val="0"/>
              </a:spcBef>
              <a:spcAft>
                <a:spcPts val="600"/>
              </a:spcAft>
              <a:buClr>
                <a:srgbClr val="FF0066"/>
              </a:buClr>
              <a:buSzPct val="120000"/>
              <a:buFont typeface="Wingdings" panose="05000000000000000000" pitchFamily="2" charset="2"/>
              <a:buChar char="§"/>
            </a:pPr>
            <a:r>
              <a:rPr lang="el-GR" dirty="0"/>
              <a:t>ε</a:t>
            </a:r>
            <a:r>
              <a:rPr lang="el-GR" dirty="0" smtClean="0"/>
              <a:t>ικόνες - σχέδια,</a:t>
            </a:r>
          </a:p>
          <a:p>
            <a:pPr lvl="1" indent="-342000">
              <a:spcBef>
                <a:spcPts val="0"/>
              </a:spcBef>
              <a:spcAft>
                <a:spcPts val="600"/>
              </a:spcAft>
              <a:buClr>
                <a:srgbClr val="FF0066"/>
              </a:buClr>
              <a:buSzPct val="120000"/>
              <a:buFont typeface="Wingdings" panose="05000000000000000000" pitchFamily="2" charset="2"/>
              <a:buChar char="§"/>
            </a:pPr>
            <a:r>
              <a:rPr lang="el-GR" dirty="0"/>
              <a:t>ή</a:t>
            </a:r>
            <a:r>
              <a:rPr lang="el-GR" dirty="0" smtClean="0"/>
              <a:t>χοι - μουσική, </a:t>
            </a:r>
          </a:p>
          <a:p>
            <a:pPr lvl="1" indent="-342000">
              <a:spcBef>
                <a:spcPts val="0"/>
              </a:spcBef>
              <a:spcAft>
                <a:spcPts val="600"/>
              </a:spcAft>
              <a:buClr>
                <a:srgbClr val="FF0066"/>
              </a:buClr>
              <a:buSzPct val="120000"/>
              <a:buFont typeface="Wingdings" panose="05000000000000000000" pitchFamily="2" charset="2"/>
              <a:buChar char="§"/>
            </a:pPr>
            <a:r>
              <a:rPr lang="el-GR" dirty="0"/>
              <a:t>β</a:t>
            </a:r>
            <a:r>
              <a:rPr lang="el-GR" dirty="0" smtClean="0"/>
              <a:t>ίντεο,</a:t>
            </a:r>
          </a:p>
          <a:p>
            <a:pPr lvl="1" indent="-342000">
              <a:spcBef>
                <a:spcPts val="0"/>
              </a:spcBef>
              <a:buClr>
                <a:srgbClr val="FF0066"/>
              </a:buClr>
              <a:buSzPct val="120000"/>
              <a:buFont typeface="Wingdings" panose="05000000000000000000" pitchFamily="2" charset="2"/>
              <a:buChar char="§"/>
            </a:pPr>
            <a:r>
              <a:rPr lang="el-GR" dirty="0"/>
              <a:t>κ</a:t>
            </a:r>
            <a:r>
              <a:rPr lang="el-GR" dirty="0" smtClean="0"/>
              <a:t>ινούμενα σχέδια.</a:t>
            </a:r>
          </a:p>
          <a:p>
            <a:pPr>
              <a:buClr>
                <a:srgbClr val="9900CC"/>
              </a:buClr>
              <a:buSzPct val="120000"/>
              <a:buFont typeface="Wingdings" panose="05000000000000000000" pitchFamily="2" charset="2"/>
              <a:buChar char="§"/>
            </a:pPr>
            <a:r>
              <a:rPr lang="el-GR" dirty="0" smtClean="0"/>
              <a:t>Τα παραπάνω, σε μία σελίδα </a:t>
            </a:r>
            <a:r>
              <a:rPr lang="el-GR" dirty="0" err="1" smtClean="0"/>
              <a:t>υπερμέσων</a:t>
            </a:r>
            <a:r>
              <a:rPr lang="el-GR" dirty="0" smtClean="0"/>
              <a:t>, αποτελούν σύνδεσμοι προς άλλες σελίδες.</a:t>
            </a: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43</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709468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Η εξέλιξη της πληροφορικής </a:t>
            </a:r>
            <a:endParaRPr lang="el-GR" b="1" dirty="0"/>
          </a:p>
        </p:txBody>
      </p:sp>
      <p:sp>
        <p:nvSpPr>
          <p:cNvPr id="3" name="Θέση περιεχομένου 1"/>
          <p:cNvSpPr>
            <a:spLocks noGrp="1"/>
          </p:cNvSpPr>
          <p:nvPr>
            <p:ph idx="1"/>
          </p:nvPr>
        </p:nvSpPr>
        <p:spPr/>
        <p:txBody>
          <a:bodyPr/>
          <a:lstStyle/>
          <a:p>
            <a:pPr>
              <a:spcBef>
                <a:spcPts val="0"/>
              </a:spcBef>
              <a:spcAft>
                <a:spcPts val="600"/>
              </a:spcAft>
              <a:buClr>
                <a:srgbClr val="9900CC"/>
              </a:buClr>
              <a:buSzPct val="120000"/>
              <a:buFont typeface="Wingdings" panose="05000000000000000000" pitchFamily="2" charset="2"/>
              <a:buChar char="§"/>
            </a:pPr>
            <a:r>
              <a:rPr lang="el-GR" sz="2400" dirty="0" smtClean="0"/>
              <a:t>Ως προς την ταχύτητα:</a:t>
            </a:r>
          </a:p>
          <a:p>
            <a:pPr lvl="1" indent="-342000">
              <a:spcBef>
                <a:spcPts val="0"/>
              </a:spcBef>
              <a:buClr>
                <a:srgbClr val="9900CC"/>
              </a:buClr>
              <a:buSzPct val="120000"/>
              <a:buFont typeface="Wingdings" panose="05000000000000000000" pitchFamily="2" charset="2"/>
              <a:buChar char="§"/>
            </a:pPr>
            <a:r>
              <a:rPr lang="el-GR" sz="2000" dirty="0" smtClean="0"/>
              <a:t>Για να πολλαπλασιάσει δύο δέκα-</a:t>
            </a:r>
            <a:r>
              <a:rPr lang="el-GR" sz="2000" dirty="0" err="1" smtClean="0"/>
              <a:t>ψήφιους</a:t>
            </a:r>
            <a:r>
              <a:rPr lang="el-GR" sz="2000" dirty="0" smtClean="0"/>
              <a:t>, ο χρόνος που χρειάζεται ένας υπολογιστής της αρχικής γενιάς, είναι 1/40 δευτερόλεπτα.</a:t>
            </a:r>
          </a:p>
          <a:p>
            <a:pPr lvl="1" indent="-342000">
              <a:spcBef>
                <a:spcPts val="0"/>
              </a:spcBef>
              <a:buClr>
                <a:srgbClr val="9900CC"/>
              </a:buClr>
              <a:buSzPct val="120000"/>
              <a:buFont typeface="Wingdings" panose="05000000000000000000" pitchFamily="2" charset="2"/>
              <a:buChar char="§"/>
            </a:pPr>
            <a:r>
              <a:rPr lang="el-GR" sz="2000" dirty="0" smtClean="0"/>
              <a:t>Της πρώτης γενιάς, είναι 1/2000 δευτερόλεπτα.</a:t>
            </a:r>
          </a:p>
          <a:p>
            <a:pPr lvl="1" indent="-342000">
              <a:spcBef>
                <a:spcPts val="0"/>
              </a:spcBef>
              <a:buClr>
                <a:srgbClr val="9900CC"/>
              </a:buClr>
              <a:buSzPct val="120000"/>
              <a:buFont typeface="Wingdings" panose="05000000000000000000" pitchFamily="2" charset="2"/>
              <a:buChar char="§"/>
            </a:pPr>
            <a:r>
              <a:rPr lang="el-GR" sz="2000" dirty="0" smtClean="0"/>
              <a:t>Της δεύτερης γενιάς, είναι 1/100000 δευτερόλεπτα.</a:t>
            </a:r>
          </a:p>
          <a:p>
            <a:pPr lvl="1" indent="-342000">
              <a:spcBef>
                <a:spcPts val="0"/>
              </a:spcBef>
              <a:spcAft>
                <a:spcPts val="3000"/>
              </a:spcAft>
              <a:buClr>
                <a:srgbClr val="9900CC"/>
              </a:buClr>
              <a:buSzPct val="120000"/>
              <a:buFont typeface="Wingdings" panose="05000000000000000000" pitchFamily="2" charset="2"/>
              <a:buChar char="§"/>
            </a:pPr>
            <a:r>
              <a:rPr lang="el-GR" sz="2000" dirty="0" smtClean="0"/>
              <a:t>Της τρίτης γενιάς, είναι 1/2400000 δευτερόλεπτα.</a:t>
            </a:r>
          </a:p>
          <a:p>
            <a:pPr>
              <a:spcBef>
                <a:spcPts val="0"/>
              </a:spcBef>
              <a:spcAft>
                <a:spcPts val="600"/>
              </a:spcAft>
              <a:buClr>
                <a:srgbClr val="9900CC"/>
              </a:buClr>
              <a:buSzPct val="120000"/>
              <a:buFont typeface="Wingdings" panose="05000000000000000000" pitchFamily="2" charset="2"/>
              <a:buChar char="§"/>
            </a:pPr>
            <a:r>
              <a:rPr lang="el-GR" sz="2400" dirty="0" smtClean="0"/>
              <a:t>Ως προς το μέγεθος:</a:t>
            </a:r>
          </a:p>
          <a:p>
            <a:pPr lvl="1" indent="-342000">
              <a:spcBef>
                <a:spcPts val="0"/>
              </a:spcBef>
              <a:buClr>
                <a:srgbClr val="9900CC"/>
              </a:buClr>
              <a:buSzPct val="120000"/>
              <a:buFont typeface="Wingdings" panose="05000000000000000000" pitchFamily="2" charset="2"/>
              <a:buChar char="§"/>
            </a:pPr>
            <a:r>
              <a:rPr lang="el-GR" sz="2000" dirty="0" smtClean="0"/>
              <a:t>1945: Λυχνίες.</a:t>
            </a:r>
          </a:p>
          <a:p>
            <a:pPr lvl="1" indent="-342000">
              <a:spcBef>
                <a:spcPts val="0"/>
              </a:spcBef>
              <a:buClr>
                <a:srgbClr val="9900CC"/>
              </a:buClr>
              <a:buSzPct val="120000"/>
              <a:buFont typeface="Wingdings" panose="05000000000000000000" pitchFamily="2" charset="2"/>
              <a:buChar char="§"/>
            </a:pPr>
            <a:r>
              <a:rPr lang="el-GR" sz="2000" dirty="0" smtClean="0"/>
              <a:t>1955: Πρώτα τρανζίστορ.</a:t>
            </a:r>
          </a:p>
          <a:p>
            <a:pPr lvl="1" indent="-342000">
              <a:spcBef>
                <a:spcPts val="0"/>
              </a:spcBef>
              <a:buClr>
                <a:srgbClr val="9900CC"/>
              </a:buClr>
              <a:buSzPct val="120000"/>
              <a:buFont typeface="Wingdings" panose="05000000000000000000" pitchFamily="2" charset="2"/>
              <a:buChar char="§"/>
            </a:pPr>
            <a:r>
              <a:rPr lang="el-GR" sz="2000" dirty="0" smtClean="0"/>
              <a:t>1965: Πρώτα ολοκληρωμένα κυκλώματα.</a:t>
            </a:r>
          </a:p>
          <a:p>
            <a:pPr lvl="1" indent="-342000">
              <a:spcBef>
                <a:spcPts val="0"/>
              </a:spcBef>
              <a:buClr>
                <a:srgbClr val="9900CC"/>
              </a:buClr>
              <a:buSzPct val="120000"/>
              <a:buFont typeface="Wingdings" panose="05000000000000000000" pitchFamily="2" charset="2"/>
              <a:buChar char="§"/>
            </a:pPr>
            <a:r>
              <a:rPr lang="el-GR" sz="2000" dirty="0" smtClean="0"/>
              <a:t>1970: Πρώτη ολοκλήρωση μεγάλης κλίμακας.</a:t>
            </a: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44</a:t>
            </a:fld>
            <a:endParaRPr lang="el-GR" sz="1400" dirty="0">
              <a:solidFill>
                <a:schemeClr val="tx1"/>
              </a:solidFill>
            </a:endParaRPr>
          </a:p>
        </p:txBody>
      </p:sp>
    </p:spTree>
    <p:extLst>
      <p:ext uri="{BB962C8B-B14F-4D97-AF65-F5344CB8AC3E}">
        <p14:creationId xmlns:p14="http://schemas.microsoft.com/office/powerpoint/2010/main" val="809799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12968" cy="1143000"/>
          </a:xfrm>
        </p:spPr>
        <p:txBody>
          <a:bodyPr>
            <a:noAutofit/>
          </a:bodyPr>
          <a:lstStyle/>
          <a:p>
            <a:r>
              <a:rPr lang="el-GR" sz="4000" b="1" dirty="0"/>
              <a:t>Ο άνθρωπος κατασκευαστής εργαλείων</a:t>
            </a:r>
          </a:p>
        </p:txBody>
      </p:sp>
      <p:sp>
        <p:nvSpPr>
          <p:cNvPr id="3" name="Θέση περιεχομένου 1"/>
          <p:cNvSpPr>
            <a:spLocks noGrp="1"/>
          </p:cNvSpPr>
          <p:nvPr>
            <p:ph type="body" idx="1"/>
          </p:nvPr>
        </p:nvSpPr>
        <p:spPr/>
        <p:txBody>
          <a:bodyPr>
            <a:normAutofit/>
          </a:bodyPr>
          <a:lstStyle/>
          <a:p>
            <a:pPr algn="ctr"/>
            <a:r>
              <a:rPr lang="el-GR" sz="3200" dirty="0" smtClean="0"/>
              <a:t>Εργαλεία δουλειάς</a:t>
            </a:r>
            <a:endParaRPr lang="el-GR" sz="3200" dirty="0"/>
          </a:p>
        </p:txBody>
      </p:sp>
      <p:sp>
        <p:nvSpPr>
          <p:cNvPr id="4" name="Θέση περιεχομένου 2"/>
          <p:cNvSpPr>
            <a:spLocks noGrp="1"/>
          </p:cNvSpPr>
          <p:nvPr>
            <p:ph sz="half" idx="2"/>
          </p:nvPr>
        </p:nvSpPr>
        <p:spPr/>
        <p:txBody>
          <a:bodyPr/>
          <a:lstStyle/>
          <a:p>
            <a:pPr marL="1143900" lvl="2" indent="-342900">
              <a:spcBef>
                <a:spcPts val="0"/>
              </a:spcBef>
              <a:spcAft>
                <a:spcPts val="1200"/>
              </a:spcAft>
              <a:buClr>
                <a:srgbClr val="FF0066"/>
              </a:buClr>
              <a:buSzPct val="120000"/>
              <a:buFont typeface="Wingdings" panose="05000000000000000000" pitchFamily="2" charset="2"/>
              <a:buChar char="§"/>
            </a:pPr>
            <a:r>
              <a:rPr lang="el-GR" sz="2400" dirty="0" smtClean="0"/>
              <a:t>Ρόπαλο,</a:t>
            </a:r>
          </a:p>
          <a:p>
            <a:pPr marL="1143900" lvl="2" indent="-342900">
              <a:spcBef>
                <a:spcPts val="0"/>
              </a:spcBef>
              <a:spcAft>
                <a:spcPts val="1200"/>
              </a:spcAft>
              <a:buClr>
                <a:srgbClr val="FF0066"/>
              </a:buClr>
              <a:buSzPct val="120000"/>
              <a:buFont typeface="Wingdings" panose="05000000000000000000" pitchFamily="2" charset="2"/>
              <a:buChar char="§"/>
            </a:pPr>
            <a:r>
              <a:rPr lang="el-GR" sz="2400" dirty="0"/>
              <a:t>α</a:t>
            </a:r>
            <a:r>
              <a:rPr lang="el-GR" sz="2400" dirty="0" smtClean="0"/>
              <a:t>τμομηχανή,</a:t>
            </a:r>
          </a:p>
          <a:p>
            <a:pPr marL="1143900" lvl="2" indent="-342900">
              <a:spcBef>
                <a:spcPts val="0"/>
              </a:spcBef>
              <a:spcAft>
                <a:spcPts val="1200"/>
              </a:spcAft>
              <a:buClr>
                <a:srgbClr val="FF0066"/>
              </a:buClr>
              <a:buSzPct val="120000"/>
              <a:buFont typeface="Wingdings" panose="05000000000000000000" pitchFamily="2" charset="2"/>
              <a:buChar char="§"/>
            </a:pPr>
            <a:r>
              <a:rPr lang="el-GR" sz="2400" dirty="0" smtClean="0"/>
              <a:t>αυτοκίνητο,</a:t>
            </a:r>
          </a:p>
          <a:p>
            <a:pPr marL="1143900" lvl="2" indent="-342900">
              <a:spcBef>
                <a:spcPts val="0"/>
              </a:spcBef>
              <a:spcAft>
                <a:spcPts val="1200"/>
              </a:spcAft>
              <a:buClr>
                <a:srgbClr val="FF0066"/>
              </a:buClr>
              <a:buSzPct val="120000"/>
              <a:buFont typeface="Wingdings" panose="05000000000000000000" pitchFamily="2" charset="2"/>
              <a:buChar char="§"/>
            </a:pPr>
            <a:r>
              <a:rPr lang="el-GR" sz="2400" dirty="0" smtClean="0"/>
              <a:t>αεροπλάνο,</a:t>
            </a:r>
          </a:p>
          <a:p>
            <a:pPr marL="1143900" lvl="2" indent="-342900">
              <a:spcBef>
                <a:spcPts val="0"/>
              </a:spcBef>
              <a:spcAft>
                <a:spcPts val="1200"/>
              </a:spcAft>
              <a:buClr>
                <a:srgbClr val="FF0066"/>
              </a:buClr>
              <a:buSzPct val="120000"/>
              <a:buFont typeface="Wingdings" panose="05000000000000000000" pitchFamily="2" charset="2"/>
              <a:buChar char="§"/>
            </a:pPr>
            <a:r>
              <a:rPr lang="el-GR" sz="2400" dirty="0" smtClean="0"/>
              <a:t>μικροηλεκτρονική, </a:t>
            </a:r>
          </a:p>
          <a:p>
            <a:pPr marL="1143900" lvl="2" indent="-342900">
              <a:spcBef>
                <a:spcPts val="0"/>
              </a:spcBef>
              <a:spcAft>
                <a:spcPts val="1200"/>
              </a:spcAft>
              <a:buClr>
                <a:srgbClr val="FF0066"/>
              </a:buClr>
              <a:buSzPct val="120000"/>
              <a:buFont typeface="Wingdings" panose="05000000000000000000" pitchFamily="2" charset="2"/>
              <a:buChar char="§"/>
            </a:pPr>
            <a:r>
              <a:rPr lang="el-GR" sz="2400" dirty="0"/>
              <a:t>κ</a:t>
            </a:r>
            <a:r>
              <a:rPr lang="el-GR" sz="2400" dirty="0" smtClean="0"/>
              <a:t>αι πολλά άλλα.</a:t>
            </a:r>
          </a:p>
          <a:p>
            <a:endParaRPr lang="el-GR" dirty="0"/>
          </a:p>
        </p:txBody>
      </p:sp>
      <p:sp>
        <p:nvSpPr>
          <p:cNvPr id="5" name="Θέση περιεχομένου 3"/>
          <p:cNvSpPr>
            <a:spLocks noGrp="1"/>
          </p:cNvSpPr>
          <p:nvPr>
            <p:ph type="body" sz="quarter" idx="3"/>
          </p:nvPr>
        </p:nvSpPr>
        <p:spPr/>
        <p:txBody>
          <a:bodyPr>
            <a:normAutofit/>
          </a:bodyPr>
          <a:lstStyle/>
          <a:p>
            <a:r>
              <a:rPr lang="el-GR" sz="3200" dirty="0" smtClean="0"/>
              <a:t>Εργαλεία σκέψης</a:t>
            </a:r>
            <a:endParaRPr lang="el-GR" sz="3200" dirty="0"/>
          </a:p>
        </p:txBody>
      </p:sp>
      <p:sp>
        <p:nvSpPr>
          <p:cNvPr id="6" name="Θέση περιεχομένου 4"/>
          <p:cNvSpPr>
            <a:spLocks noGrp="1"/>
          </p:cNvSpPr>
          <p:nvPr>
            <p:ph sz="quarter" idx="4"/>
          </p:nvPr>
        </p:nvSpPr>
        <p:spPr/>
        <p:txBody>
          <a:bodyPr>
            <a:normAutofit/>
          </a:bodyPr>
          <a:lstStyle/>
          <a:p>
            <a:pPr lvl="2" indent="-342000">
              <a:spcBef>
                <a:spcPts val="0"/>
              </a:spcBef>
              <a:spcAft>
                <a:spcPts val="1200"/>
              </a:spcAft>
              <a:buClr>
                <a:srgbClr val="FF0066"/>
              </a:buClr>
              <a:buSzPct val="120000"/>
              <a:buFont typeface="Wingdings" panose="05000000000000000000" pitchFamily="2" charset="2"/>
              <a:buChar char="§"/>
            </a:pPr>
            <a:r>
              <a:rPr lang="el-GR" sz="2400" dirty="0" smtClean="0"/>
              <a:t>Φιλοσοφία,</a:t>
            </a:r>
          </a:p>
          <a:p>
            <a:pPr lvl="2" indent="-342000">
              <a:spcBef>
                <a:spcPts val="0"/>
              </a:spcBef>
              <a:spcAft>
                <a:spcPts val="1200"/>
              </a:spcAft>
              <a:buClr>
                <a:srgbClr val="FF0066"/>
              </a:buClr>
              <a:buSzPct val="120000"/>
              <a:buFont typeface="Wingdings" panose="05000000000000000000" pitchFamily="2" charset="2"/>
              <a:buChar char="§"/>
            </a:pPr>
            <a:r>
              <a:rPr lang="el-GR" sz="2400" dirty="0"/>
              <a:t>μ</a:t>
            </a:r>
            <a:r>
              <a:rPr lang="el-GR" sz="2400" dirty="0" smtClean="0"/>
              <a:t>αθηματικά,</a:t>
            </a:r>
          </a:p>
          <a:p>
            <a:pPr lvl="2" indent="-342000">
              <a:spcBef>
                <a:spcPts val="0"/>
              </a:spcBef>
              <a:spcAft>
                <a:spcPts val="1200"/>
              </a:spcAft>
              <a:buClr>
                <a:srgbClr val="FF0066"/>
              </a:buClr>
              <a:buSzPct val="120000"/>
              <a:buFont typeface="Wingdings" panose="05000000000000000000" pitchFamily="2" charset="2"/>
              <a:buChar char="§"/>
            </a:pPr>
            <a:r>
              <a:rPr lang="el-GR" sz="2400" dirty="0"/>
              <a:t>λ</a:t>
            </a:r>
            <a:r>
              <a:rPr lang="el-GR" sz="2400" dirty="0" smtClean="0"/>
              <a:t>ογική,</a:t>
            </a:r>
          </a:p>
          <a:p>
            <a:pPr lvl="2" indent="-342000">
              <a:spcBef>
                <a:spcPts val="0"/>
              </a:spcBef>
              <a:spcAft>
                <a:spcPts val="1200"/>
              </a:spcAft>
              <a:buClr>
                <a:srgbClr val="FF0066"/>
              </a:buClr>
              <a:buSzPct val="120000"/>
              <a:buFont typeface="Wingdings" panose="05000000000000000000" pitchFamily="2" charset="2"/>
              <a:buChar char="§"/>
            </a:pPr>
            <a:r>
              <a:rPr lang="el-GR" sz="2400" dirty="0"/>
              <a:t>γ</a:t>
            </a:r>
            <a:r>
              <a:rPr lang="el-GR" sz="2400" dirty="0" smtClean="0"/>
              <a:t>ραφή,</a:t>
            </a:r>
          </a:p>
          <a:p>
            <a:pPr lvl="2" indent="-342000">
              <a:spcBef>
                <a:spcPts val="0"/>
              </a:spcBef>
              <a:spcAft>
                <a:spcPts val="1200"/>
              </a:spcAft>
              <a:buClr>
                <a:srgbClr val="FF0066"/>
              </a:buClr>
              <a:buSzPct val="120000"/>
              <a:buFont typeface="Wingdings" panose="05000000000000000000" pitchFamily="2" charset="2"/>
              <a:buChar char="§"/>
            </a:pPr>
            <a:r>
              <a:rPr lang="el-GR" sz="2400" dirty="0"/>
              <a:t>κ</a:t>
            </a:r>
            <a:r>
              <a:rPr lang="el-GR" sz="2400" dirty="0" smtClean="0"/>
              <a:t>αι πολλά άλλα.</a:t>
            </a:r>
            <a:endParaRPr lang="el-GR" sz="2400" dirty="0"/>
          </a:p>
        </p:txBody>
      </p:sp>
      <p:sp>
        <p:nvSpPr>
          <p:cNvPr id="7"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8"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45</a:t>
            </a:fld>
            <a:endParaRPr lang="el-GR" sz="1400" dirty="0">
              <a:solidFill>
                <a:schemeClr val="tx1"/>
              </a:solidFill>
            </a:endParaRPr>
          </a:p>
        </p:txBody>
      </p:sp>
    </p:spTree>
    <p:extLst>
      <p:ext uri="{BB962C8B-B14F-4D97-AF65-F5344CB8AC3E}">
        <p14:creationId xmlns:p14="http://schemas.microsoft.com/office/powerpoint/2010/main" val="563102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Η επανάσταση  του </a:t>
            </a:r>
            <a:r>
              <a:rPr lang="el-GR" altLang="el-GR" b="1" dirty="0" smtClean="0"/>
              <a:t>Ιστού </a:t>
            </a:r>
            <a:br>
              <a:rPr lang="el-GR" altLang="el-GR" b="1" dirty="0" smtClean="0"/>
            </a:br>
            <a:r>
              <a:rPr lang="el-GR" altLang="el-GR" b="1" dirty="0" smtClean="0"/>
              <a:t>(1 από 3)</a:t>
            </a:r>
            <a:endParaRPr lang="el-GR" b="1" dirty="0"/>
          </a:p>
        </p:txBody>
      </p:sp>
      <p:sp>
        <p:nvSpPr>
          <p:cNvPr id="3" name="Θέση περιεχομένου 1"/>
          <p:cNvSpPr>
            <a:spLocks noGrp="1"/>
          </p:cNvSpPr>
          <p:nvPr>
            <p:ph idx="1"/>
          </p:nvPr>
        </p:nvSpPr>
        <p:spPr/>
        <p:txBody>
          <a:bodyPr/>
          <a:lstStyle/>
          <a:p>
            <a:pPr>
              <a:buClr>
                <a:srgbClr val="9900CC"/>
              </a:buClr>
              <a:buSzPct val="120000"/>
              <a:buFont typeface="Wingdings" panose="05000000000000000000" pitchFamily="2" charset="2"/>
              <a:buChar char="§"/>
            </a:pPr>
            <a:r>
              <a:rPr lang="el-GR" altLang="el-GR" dirty="0" smtClean="0"/>
              <a:t>Μιχάλης </a:t>
            </a:r>
            <a:r>
              <a:rPr lang="el-GR" altLang="el-GR" dirty="0" err="1" smtClean="0"/>
              <a:t>Δερτούζος</a:t>
            </a:r>
            <a:r>
              <a:rPr lang="el-GR" altLang="el-GR" dirty="0" smtClean="0"/>
              <a:t>,</a:t>
            </a:r>
            <a:endParaRPr lang="en-US" altLang="el-GR" dirty="0" smtClean="0"/>
          </a:p>
          <a:p>
            <a:pPr marL="400050" lvl="1" indent="0">
              <a:buClr>
                <a:srgbClr val="9900CC"/>
              </a:buClr>
              <a:buSzPct val="120000"/>
              <a:buNone/>
            </a:pPr>
            <a:r>
              <a:rPr lang="en-US" altLang="el-GR" i="1" dirty="0" smtClean="0"/>
              <a:t>“</a:t>
            </a:r>
            <a:r>
              <a:rPr lang="el-GR" altLang="el-GR" i="1" dirty="0" smtClean="0"/>
              <a:t>Μέχρι </a:t>
            </a:r>
            <a:r>
              <a:rPr lang="el-GR" altLang="el-GR" i="1" dirty="0"/>
              <a:t>το 2010, πάνω από ένα δισεκατομμύριο άνθρωποι και οι υπολογιστές τους, μαζί με περίπου εκατό δισεκατομμύρια συσκευές, θα βρίσκονται διασυνδεδεμένοι. Τι θα κάνουν όλοι αυτοί</a:t>
            </a:r>
            <a:r>
              <a:rPr lang="en-US" altLang="el-GR" i="1" dirty="0"/>
              <a:t>; </a:t>
            </a:r>
            <a:r>
              <a:rPr lang="el-GR" altLang="el-GR" i="1" dirty="0"/>
              <a:t> Θα αγοράζουν, θα </a:t>
            </a:r>
            <a:r>
              <a:rPr lang="el-GR" altLang="el-GR" i="1" dirty="0" smtClean="0"/>
              <a:t>πωλούν, </a:t>
            </a:r>
            <a:r>
              <a:rPr lang="el-GR" altLang="el-GR" i="1" dirty="0"/>
              <a:t>και θα ανταλλάσσουν ελεύθερα </a:t>
            </a:r>
            <a:r>
              <a:rPr lang="el-GR" altLang="el-GR" i="1" dirty="0" smtClean="0"/>
              <a:t>πληροφορίες, και </a:t>
            </a:r>
            <a:r>
              <a:rPr lang="el-GR" altLang="el-GR" i="1" dirty="0"/>
              <a:t>υπηρεσίες </a:t>
            </a:r>
            <a:r>
              <a:rPr lang="el-GR" altLang="el-GR" i="1" dirty="0" smtClean="0"/>
              <a:t>πληροφοριών… </a:t>
            </a:r>
            <a:r>
              <a:rPr lang="en-US" altLang="el-GR" i="1" dirty="0" smtClean="0"/>
              <a:t>“</a:t>
            </a:r>
            <a:endParaRPr lang="el-GR" altLang="el-GR" i="1"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46</a:t>
            </a:fld>
            <a:endParaRPr lang="el-GR" sz="1400" dirty="0">
              <a:solidFill>
                <a:schemeClr val="tx1"/>
              </a:solidFill>
            </a:endParaRPr>
          </a:p>
        </p:txBody>
      </p:sp>
    </p:spTree>
    <p:extLst>
      <p:ext uri="{BB962C8B-B14F-4D97-AF65-F5344CB8AC3E}">
        <p14:creationId xmlns:p14="http://schemas.microsoft.com/office/powerpoint/2010/main" val="4200697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Η</a:t>
            </a:r>
            <a:r>
              <a:rPr lang="el-GR" altLang="el-GR" b="1" dirty="0" smtClean="0"/>
              <a:t> </a:t>
            </a:r>
            <a:r>
              <a:rPr lang="el-GR" altLang="el-GR" b="1" dirty="0"/>
              <a:t>επανάσταση  του Ιστού </a:t>
            </a:r>
            <a:br>
              <a:rPr lang="el-GR" altLang="el-GR" b="1" dirty="0"/>
            </a:br>
            <a:r>
              <a:rPr lang="el-GR" altLang="el-GR" b="1" dirty="0" smtClean="0"/>
              <a:t>(2 </a:t>
            </a:r>
            <a:r>
              <a:rPr lang="el-GR" altLang="el-GR" b="1" dirty="0"/>
              <a:t>από </a:t>
            </a:r>
            <a:r>
              <a:rPr lang="el-GR" altLang="el-GR" b="1" dirty="0" smtClean="0"/>
              <a:t>3)</a:t>
            </a:r>
            <a:endParaRPr lang="el-GR" dirty="0"/>
          </a:p>
        </p:txBody>
      </p:sp>
      <p:sp>
        <p:nvSpPr>
          <p:cNvPr id="3" name="Θέση περιεχομένου 1"/>
          <p:cNvSpPr>
            <a:spLocks noGrp="1"/>
          </p:cNvSpPr>
          <p:nvPr>
            <p:ph idx="1"/>
          </p:nvPr>
        </p:nvSpPr>
        <p:spPr/>
        <p:txBody>
          <a:bodyPr>
            <a:normAutofit/>
          </a:bodyPr>
          <a:lstStyle/>
          <a:p>
            <a:pPr>
              <a:spcBef>
                <a:spcPts val="0"/>
              </a:spcBef>
              <a:spcAft>
                <a:spcPts val="1800"/>
              </a:spcAft>
              <a:buClr>
                <a:srgbClr val="9900CC"/>
              </a:buClr>
              <a:buSzPct val="120000"/>
              <a:buFont typeface="Wingdings" panose="05000000000000000000" pitchFamily="2" charset="2"/>
              <a:buChar char="§"/>
            </a:pPr>
            <a:r>
              <a:rPr lang="el-GR" altLang="el-GR" dirty="0" smtClean="0"/>
              <a:t>Μιχάλης </a:t>
            </a:r>
            <a:r>
              <a:rPr lang="el-GR" altLang="el-GR" dirty="0" err="1" smtClean="0"/>
              <a:t>Δερτούζος</a:t>
            </a:r>
            <a:r>
              <a:rPr lang="el-GR" altLang="el-GR" dirty="0" smtClean="0"/>
              <a:t>,</a:t>
            </a:r>
            <a:endParaRPr lang="en-US" altLang="el-GR" dirty="0" smtClean="0"/>
          </a:p>
          <a:p>
            <a:pPr lvl="1" indent="-342000">
              <a:spcBef>
                <a:spcPts val="0"/>
              </a:spcBef>
              <a:spcAft>
                <a:spcPts val="600"/>
              </a:spcAft>
              <a:buClr>
                <a:srgbClr val="9900CC"/>
              </a:buClr>
              <a:buSzPct val="120000"/>
              <a:buFont typeface="Wingdings" panose="05000000000000000000" pitchFamily="2" charset="2"/>
              <a:buChar char="§"/>
            </a:pPr>
            <a:r>
              <a:rPr lang="en-US" altLang="el-GR" sz="2400" i="1" dirty="0" smtClean="0"/>
              <a:t>“</a:t>
            </a:r>
            <a:r>
              <a:rPr lang="el-GR" altLang="el-GR" sz="2400" i="1" dirty="0" smtClean="0"/>
              <a:t>Οι </a:t>
            </a:r>
            <a:r>
              <a:rPr lang="el-GR" altLang="el-GR" sz="2400" i="1" dirty="0"/>
              <a:t>Υπολογιστές έχουν αυξήσει περισσότερο το μύθο τους, </a:t>
            </a:r>
            <a:r>
              <a:rPr lang="el-GR" altLang="el-GR" sz="2400" i="1" dirty="0" smtClean="0"/>
              <a:t>από </a:t>
            </a:r>
            <a:r>
              <a:rPr lang="el-GR" altLang="el-GR" sz="2400" i="1" dirty="0"/>
              <a:t>ότι την </a:t>
            </a:r>
            <a:r>
              <a:rPr lang="el-GR" altLang="el-GR" sz="2400" i="1" dirty="0" smtClean="0"/>
              <a:t>παραγωγικότητα…</a:t>
            </a:r>
            <a:r>
              <a:rPr lang="en-US" altLang="el-GR" sz="2400" i="1" dirty="0" smtClean="0"/>
              <a:t>”,</a:t>
            </a:r>
            <a:endParaRPr lang="el-GR" altLang="el-GR" sz="2400" i="1" dirty="0" smtClean="0"/>
          </a:p>
          <a:p>
            <a:pPr lvl="1" indent="-342000">
              <a:spcBef>
                <a:spcPts val="0"/>
              </a:spcBef>
              <a:spcAft>
                <a:spcPts val="600"/>
              </a:spcAft>
              <a:buClr>
                <a:srgbClr val="9900CC"/>
              </a:buClr>
              <a:buSzPct val="120000"/>
              <a:buFont typeface="Wingdings" panose="05000000000000000000" pitchFamily="2" charset="2"/>
              <a:buChar char="§"/>
            </a:pPr>
            <a:r>
              <a:rPr lang="en-US" altLang="el-GR" sz="2400" i="1" dirty="0" smtClean="0"/>
              <a:t>“</a:t>
            </a:r>
            <a:r>
              <a:rPr lang="el-GR" altLang="el-GR" sz="2400" i="1" dirty="0" smtClean="0"/>
              <a:t>Οι </a:t>
            </a:r>
            <a:r>
              <a:rPr lang="el-GR" altLang="el-GR" sz="2400" i="1" dirty="0"/>
              <a:t>άνθρωποι που τους προωθούν τους αποκαλούν «</a:t>
            </a:r>
            <a:r>
              <a:rPr lang="el-GR" altLang="el-GR" sz="2400" b="1" i="1" dirty="0"/>
              <a:t>φιλικούς προς το χρήστη</a:t>
            </a:r>
            <a:r>
              <a:rPr lang="el-GR" altLang="el-GR" sz="2400" i="1" dirty="0"/>
              <a:t>»,</a:t>
            </a:r>
            <a:r>
              <a:rPr lang="el-GR" altLang="el-GR" sz="2400" i="1" dirty="0">
                <a:solidFill>
                  <a:srgbClr val="6600CC"/>
                </a:solidFill>
              </a:rPr>
              <a:t> </a:t>
            </a:r>
            <a:r>
              <a:rPr lang="el-GR" altLang="el-GR" sz="2400" i="1" dirty="0"/>
              <a:t>γνωρίζοντας πόσο δύσχρηστοι είναι</a:t>
            </a:r>
            <a:r>
              <a:rPr lang="el-GR" altLang="el-GR" sz="2400" i="1" dirty="0" smtClean="0"/>
              <a:t>…</a:t>
            </a:r>
            <a:r>
              <a:rPr lang="en-US" altLang="el-GR" sz="2400" i="1" dirty="0" smtClean="0"/>
              <a:t>”.</a:t>
            </a:r>
            <a:endParaRPr lang="el-GR" altLang="el-GR" sz="2400" i="1" dirty="0" smtClean="0"/>
          </a:p>
          <a:p>
            <a:pPr lvl="1" indent="-342000">
              <a:spcBef>
                <a:spcPts val="0"/>
              </a:spcBef>
              <a:buClr>
                <a:srgbClr val="9900CC"/>
              </a:buClr>
              <a:buSzPct val="120000"/>
              <a:buFont typeface="Wingdings" panose="05000000000000000000" pitchFamily="2" charset="2"/>
              <a:buChar char="§"/>
            </a:pPr>
            <a:r>
              <a:rPr lang="en-US" altLang="el-GR" sz="2400" i="1" dirty="0" smtClean="0"/>
              <a:t>“</a:t>
            </a:r>
            <a:r>
              <a:rPr lang="el-GR" altLang="el-GR" sz="2400" i="1" dirty="0" smtClean="0"/>
              <a:t>Και </a:t>
            </a:r>
            <a:r>
              <a:rPr lang="el-GR" altLang="el-GR" sz="2400" i="1" dirty="0"/>
              <a:t>παρά τις ζητωκραυγές για το </a:t>
            </a:r>
            <a:r>
              <a:rPr lang="el-GR" altLang="el-GR" sz="2400" i="1" dirty="0" smtClean="0"/>
              <a:t>Διαδίκτυο, </a:t>
            </a:r>
            <a:r>
              <a:rPr lang="el-GR" altLang="el-GR" sz="2400" i="1" dirty="0"/>
              <a:t>που δίνει φωνή σε εκατομμύρια ανθρώπους σε  όλο τον κόσμο, η νέα Τεχνολογία χρησιμοποιείται από μία ελάχιστη μερίδα του ανθρώπινου </a:t>
            </a:r>
            <a:r>
              <a:rPr lang="el-GR" altLang="el-GR" sz="2400" i="1" dirty="0" smtClean="0"/>
              <a:t>πληθυσμού…</a:t>
            </a:r>
            <a:r>
              <a:rPr lang="en-US" altLang="el-GR" sz="2400" i="1" dirty="0" smtClean="0"/>
              <a:t>”.</a:t>
            </a:r>
            <a:endParaRPr lang="el-GR" altLang="el-GR" sz="2400" i="1" dirty="0"/>
          </a:p>
          <a:p>
            <a:pPr>
              <a:buClr>
                <a:srgbClr val="9900CC"/>
              </a:buClr>
              <a:buSzPct val="120000"/>
              <a:buFont typeface="Wingdings" panose="05000000000000000000" pitchFamily="2" charset="2"/>
              <a:buChar char="§"/>
            </a:pPr>
            <a:endParaRPr lang="el-GR" altLang="el-GR" sz="28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47</a:t>
            </a:fld>
            <a:endParaRPr lang="el-GR" sz="1400" dirty="0">
              <a:solidFill>
                <a:schemeClr val="tx1"/>
              </a:solidFill>
            </a:endParaRPr>
          </a:p>
        </p:txBody>
      </p:sp>
    </p:spTree>
    <p:extLst>
      <p:ext uri="{BB962C8B-B14F-4D97-AF65-F5344CB8AC3E}">
        <p14:creationId xmlns:p14="http://schemas.microsoft.com/office/powerpoint/2010/main" val="3491828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Η επανάσταση  του Ιστού </a:t>
            </a:r>
            <a:br>
              <a:rPr lang="el-GR" altLang="el-GR" b="1" dirty="0"/>
            </a:br>
            <a:r>
              <a:rPr lang="el-GR" altLang="el-GR" b="1" dirty="0" smtClean="0"/>
              <a:t>(3 </a:t>
            </a:r>
            <a:r>
              <a:rPr lang="el-GR" altLang="el-GR" b="1" dirty="0"/>
              <a:t>από 3)</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2400"/>
              </a:spcAft>
              <a:buClr>
                <a:srgbClr val="9900CC"/>
              </a:buClr>
              <a:buSzPct val="120000"/>
              <a:buFont typeface="Wingdings" panose="05000000000000000000" pitchFamily="2" charset="2"/>
              <a:buChar char="§"/>
            </a:pPr>
            <a:r>
              <a:rPr lang="el-GR" altLang="el-GR" dirty="0"/>
              <a:t>Πρέπει να βρούμε έναν καινούργιο στόχο, ο οποίος είναι απλός και ισχυρός</a:t>
            </a:r>
            <a:r>
              <a:rPr lang="en-US" altLang="el-GR" dirty="0" smtClean="0"/>
              <a:t>:</a:t>
            </a:r>
            <a:endParaRPr lang="el-GR" altLang="el-GR" dirty="0" smtClean="0"/>
          </a:p>
          <a:p>
            <a:pPr marL="857250" lvl="1" indent="-342000" eaLnBrk="0" fontAlgn="base" hangingPunct="0">
              <a:spcBef>
                <a:spcPts val="0"/>
              </a:spcBef>
              <a:spcAft>
                <a:spcPts val="1200"/>
              </a:spcAft>
              <a:buClr>
                <a:srgbClr val="FF0066"/>
              </a:buClr>
              <a:buSzPct val="120000"/>
              <a:buFont typeface="Wingdings" panose="05000000000000000000" pitchFamily="2" charset="2"/>
              <a:buChar char="§"/>
            </a:pPr>
            <a:r>
              <a:rPr lang="el-GR" altLang="el-GR" dirty="0"/>
              <a:t>Η</a:t>
            </a:r>
            <a:r>
              <a:rPr lang="el-GR" altLang="el-GR" dirty="0" smtClean="0"/>
              <a:t> </a:t>
            </a:r>
            <a:r>
              <a:rPr lang="el-GR" altLang="el-GR" dirty="0"/>
              <a:t>Τεχνολογία Πληροφοριών πρέπει να βοηθά </a:t>
            </a:r>
            <a:r>
              <a:rPr lang="el-GR" altLang="el-GR" dirty="0" smtClean="0"/>
              <a:t>τους Ανθρώπους, </a:t>
            </a:r>
            <a:r>
              <a:rPr lang="el-GR" altLang="el-GR" dirty="0"/>
              <a:t>να πετύχουν περισσότερα κάνοντας </a:t>
            </a:r>
            <a:r>
              <a:rPr lang="el-GR" altLang="el-GR" dirty="0" smtClean="0"/>
              <a:t>λιγότερα.</a:t>
            </a:r>
          </a:p>
          <a:p>
            <a:pPr lvl="1" indent="-342900">
              <a:spcBef>
                <a:spcPts val="0"/>
              </a:spcBef>
              <a:spcAft>
                <a:spcPts val="600"/>
              </a:spcAft>
              <a:buClr>
                <a:srgbClr val="FF0066"/>
              </a:buClr>
              <a:buSzPct val="120000"/>
              <a:buFont typeface="Wingdings" panose="05000000000000000000" pitchFamily="2" charset="2"/>
              <a:buChar char="§"/>
            </a:pPr>
            <a:r>
              <a:rPr lang="el-GR" altLang="el-GR" dirty="0" smtClean="0"/>
              <a:t>Η </a:t>
            </a:r>
            <a:r>
              <a:rPr lang="el-GR" altLang="el-GR" dirty="0"/>
              <a:t>ανθρωποκεντρική χρήση των </a:t>
            </a:r>
            <a:r>
              <a:rPr lang="el-GR" altLang="el-GR" dirty="0" smtClean="0"/>
              <a:t>ΥΠΟΛΟΓΙΣΤΏΝ, </a:t>
            </a:r>
            <a:r>
              <a:rPr lang="el-GR" altLang="el-GR" dirty="0"/>
              <a:t>είναι η προσέγγιση που οδηγεί σε αυτό το στόχο.</a:t>
            </a:r>
          </a:p>
          <a:p>
            <a:pPr lvl="2">
              <a:spcBef>
                <a:spcPts val="0"/>
              </a:spcBef>
              <a:buClr>
                <a:srgbClr val="0000FF"/>
              </a:buClr>
              <a:buSzPct val="120000"/>
              <a:buFont typeface="Wingdings" panose="05000000000000000000" pitchFamily="2" charset="2"/>
              <a:buChar char="§"/>
            </a:pPr>
            <a:r>
              <a:rPr lang="el-GR" altLang="el-GR" b="1" dirty="0" smtClean="0"/>
              <a:t>Είναι αυτή που θα ολοκληρώσει την ανολοκλήρωτη επανάσταση</a:t>
            </a:r>
            <a:r>
              <a:rPr lang="el-GR" altLang="el-GR" dirty="0" smtClean="0"/>
              <a:t>.</a:t>
            </a:r>
            <a:endParaRPr lang="el-GR" altLang="el-GR" dirty="0"/>
          </a:p>
          <a:p>
            <a:pPr marL="0" indent="0" eaLnBrk="0" fontAlgn="base" hangingPunct="0">
              <a:spcBef>
                <a:spcPct val="50000"/>
              </a:spcBef>
              <a:spcAft>
                <a:spcPct val="0"/>
              </a:spcAft>
              <a:buNone/>
            </a:pPr>
            <a:endParaRPr lang="el-GR" altLang="el-GR" sz="2800" dirty="0"/>
          </a:p>
          <a:p>
            <a:pPr marL="0" lvl="0" indent="0" eaLnBrk="0" fontAlgn="base" hangingPunct="0">
              <a:spcBef>
                <a:spcPct val="50000"/>
              </a:spcBef>
              <a:spcAft>
                <a:spcPct val="0"/>
              </a:spcAft>
              <a:buNone/>
            </a:pPr>
            <a:endParaRPr lang="el-GR" altLang="el-GR" sz="28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48</a:t>
            </a:fld>
            <a:endParaRPr lang="el-GR" sz="1400" dirty="0">
              <a:solidFill>
                <a:schemeClr val="tx1"/>
              </a:solidFill>
            </a:endParaRPr>
          </a:p>
        </p:txBody>
      </p:sp>
    </p:spTree>
    <p:extLst>
      <p:ext uri="{BB962C8B-B14F-4D97-AF65-F5344CB8AC3E}">
        <p14:creationId xmlns:p14="http://schemas.microsoft.com/office/powerpoint/2010/main" val="751843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spcBef>
                <a:spcPct val="50000"/>
              </a:spcBef>
            </a:pPr>
            <a:r>
              <a:rPr lang="el-GR" altLang="el-GR" sz="4900" b="1" dirty="0" smtClean="0">
                <a:latin typeface="+mn-lt"/>
              </a:rPr>
              <a:t>Στο μέλλον</a:t>
            </a:r>
            <a:r>
              <a:rPr lang="el-GR" altLang="el-GR" dirty="0" smtClean="0">
                <a:latin typeface="+mn-lt"/>
              </a:rPr>
              <a:t> </a:t>
            </a:r>
            <a:br>
              <a:rPr lang="el-GR" altLang="el-GR" dirty="0" smtClean="0">
                <a:latin typeface="+mn-lt"/>
              </a:rPr>
            </a:br>
            <a:r>
              <a:rPr lang="el-GR" altLang="el-GR" sz="4900" b="1" dirty="0" smtClean="0">
                <a:latin typeface="+mn-lt"/>
              </a:rPr>
              <a:t>οι ανθρωποκεντρικοί υπολογιστές</a:t>
            </a:r>
            <a:endParaRPr lang="el-GR" sz="4900" dirty="0"/>
          </a:p>
        </p:txBody>
      </p:sp>
      <p:sp>
        <p:nvSpPr>
          <p:cNvPr id="3" name="Θέση περιεχομένου 1"/>
          <p:cNvSpPr>
            <a:spLocks noGrp="1"/>
          </p:cNvSpPr>
          <p:nvPr>
            <p:ph idx="1"/>
          </p:nvPr>
        </p:nvSpPr>
        <p:spPr/>
        <p:txBody>
          <a:bodyPr>
            <a:normAutofit/>
          </a:bodyPr>
          <a:lstStyle/>
          <a:p>
            <a:pPr marL="0" indent="0">
              <a:spcBef>
                <a:spcPts val="0"/>
              </a:spcBef>
              <a:spcAft>
                <a:spcPts val="1200"/>
              </a:spcAft>
              <a:buNone/>
            </a:pPr>
            <a:endParaRPr lang="el-GR" altLang="el-GR" sz="500" dirty="0" smtClean="0"/>
          </a:p>
          <a:p>
            <a:pPr marL="0" indent="0">
              <a:spcBef>
                <a:spcPts val="0"/>
              </a:spcBef>
              <a:spcAft>
                <a:spcPts val="1200"/>
              </a:spcAft>
              <a:buNone/>
            </a:pPr>
            <a:r>
              <a:rPr lang="el-GR" altLang="el-GR" b="1" dirty="0" smtClean="0">
                <a:solidFill>
                  <a:srgbClr val="9900CC"/>
                </a:solidFill>
              </a:rPr>
              <a:t>1. </a:t>
            </a:r>
            <a:r>
              <a:rPr lang="el-GR" altLang="el-GR" dirty="0" smtClean="0"/>
              <a:t>Θα μιλούν,</a:t>
            </a:r>
            <a:endParaRPr lang="el-GR" altLang="el-GR" dirty="0"/>
          </a:p>
          <a:p>
            <a:pPr marL="0" indent="0">
              <a:spcBef>
                <a:spcPts val="0"/>
              </a:spcBef>
              <a:spcAft>
                <a:spcPts val="1200"/>
              </a:spcAft>
              <a:buNone/>
            </a:pPr>
            <a:r>
              <a:rPr lang="el-GR" altLang="el-GR" b="1" dirty="0">
                <a:solidFill>
                  <a:srgbClr val="9900CC"/>
                </a:solidFill>
              </a:rPr>
              <a:t>2. </a:t>
            </a:r>
            <a:r>
              <a:rPr lang="el-GR" altLang="el-GR" dirty="0" smtClean="0"/>
              <a:t>θα </a:t>
            </a:r>
            <a:r>
              <a:rPr lang="el-GR" altLang="el-GR" dirty="0"/>
              <a:t>κάνουν πράγματα για </a:t>
            </a:r>
            <a:r>
              <a:rPr lang="el-GR" altLang="el-GR" dirty="0" smtClean="0"/>
              <a:t>μας,</a:t>
            </a:r>
            <a:endParaRPr lang="el-GR" altLang="el-GR" dirty="0"/>
          </a:p>
          <a:p>
            <a:pPr marL="0" indent="0">
              <a:spcBef>
                <a:spcPts val="0"/>
              </a:spcBef>
              <a:spcAft>
                <a:spcPts val="1200"/>
              </a:spcAft>
              <a:buNone/>
            </a:pPr>
            <a:r>
              <a:rPr lang="el-GR" altLang="el-GR" b="1" dirty="0" smtClean="0">
                <a:solidFill>
                  <a:srgbClr val="9900CC"/>
                </a:solidFill>
              </a:rPr>
              <a:t>3. </a:t>
            </a:r>
            <a:r>
              <a:rPr lang="el-GR" altLang="el-GR" dirty="0" smtClean="0"/>
              <a:t>θα </a:t>
            </a:r>
            <a:r>
              <a:rPr lang="el-GR" altLang="el-GR" dirty="0"/>
              <a:t>βρίσκουν τις πληροφορίες που </a:t>
            </a:r>
            <a:r>
              <a:rPr lang="el-GR" altLang="el-GR" dirty="0" smtClean="0"/>
              <a:t>θέλουμε,</a:t>
            </a:r>
            <a:endParaRPr lang="el-GR" altLang="el-GR" dirty="0"/>
          </a:p>
          <a:p>
            <a:pPr marL="0" indent="0">
              <a:spcBef>
                <a:spcPts val="0"/>
              </a:spcBef>
              <a:buNone/>
            </a:pPr>
            <a:r>
              <a:rPr lang="el-GR" altLang="el-GR" b="1" dirty="0" smtClean="0">
                <a:solidFill>
                  <a:srgbClr val="9900CC"/>
                </a:solidFill>
              </a:rPr>
              <a:t>4. </a:t>
            </a:r>
            <a:r>
              <a:rPr lang="el-GR" altLang="el-GR" dirty="0" smtClean="0"/>
              <a:t>θα </a:t>
            </a:r>
            <a:r>
              <a:rPr lang="el-GR" altLang="el-GR" dirty="0"/>
              <a:t>μας βοηθούν να εργαζόμαστε με άλλους </a:t>
            </a:r>
            <a:r>
              <a:rPr lang="el-GR" altLang="el-GR" dirty="0" smtClean="0"/>
              <a:t> </a:t>
            </a:r>
          </a:p>
          <a:p>
            <a:pPr marL="400050" lvl="1" indent="0">
              <a:spcBef>
                <a:spcPts val="0"/>
              </a:spcBef>
              <a:spcAft>
                <a:spcPts val="1200"/>
              </a:spcAft>
              <a:buNone/>
            </a:pPr>
            <a:r>
              <a:rPr lang="el-GR" altLang="el-GR" sz="3200" dirty="0"/>
              <a:t>α</a:t>
            </a:r>
            <a:r>
              <a:rPr lang="el-GR" altLang="el-GR" sz="3200" dirty="0" smtClean="0"/>
              <a:t>νθρώπους,</a:t>
            </a:r>
            <a:endParaRPr lang="el-GR" altLang="el-GR" sz="3200" dirty="0"/>
          </a:p>
          <a:p>
            <a:pPr marL="0" indent="0">
              <a:spcBef>
                <a:spcPts val="0"/>
              </a:spcBef>
              <a:buNone/>
            </a:pPr>
            <a:r>
              <a:rPr lang="el-GR" altLang="el-GR" b="1" dirty="0">
                <a:solidFill>
                  <a:srgbClr val="9900CC"/>
                </a:solidFill>
              </a:rPr>
              <a:t>5</a:t>
            </a:r>
            <a:r>
              <a:rPr lang="el-GR" altLang="el-GR" b="1" dirty="0" smtClean="0">
                <a:solidFill>
                  <a:srgbClr val="9900CC"/>
                </a:solidFill>
              </a:rPr>
              <a:t>. </a:t>
            </a:r>
            <a:r>
              <a:rPr lang="el-GR" altLang="el-GR" dirty="0" smtClean="0"/>
              <a:t>θα </a:t>
            </a:r>
            <a:r>
              <a:rPr lang="el-GR" altLang="el-GR" dirty="0"/>
              <a:t>προσαρμόζονται στις ατομικές μας </a:t>
            </a:r>
            <a:endParaRPr lang="el-GR" altLang="el-GR" dirty="0" smtClean="0"/>
          </a:p>
          <a:p>
            <a:pPr marL="400050" lvl="1" indent="0">
              <a:spcBef>
                <a:spcPts val="0"/>
              </a:spcBef>
              <a:buNone/>
            </a:pPr>
            <a:r>
              <a:rPr lang="el-GR" altLang="el-GR" sz="3200" dirty="0"/>
              <a:t>α</a:t>
            </a:r>
            <a:r>
              <a:rPr lang="el-GR" altLang="el-GR" sz="3200" dirty="0" smtClean="0"/>
              <a:t>νάγκες.</a:t>
            </a:r>
            <a:endParaRPr lang="el-GR" altLang="el-GR" sz="32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49</a:t>
            </a:fld>
            <a:endParaRPr lang="el-GR" sz="1400" dirty="0">
              <a:solidFill>
                <a:schemeClr val="tx1"/>
              </a:solidFill>
            </a:endParaRPr>
          </a:p>
        </p:txBody>
      </p:sp>
    </p:spTree>
    <p:extLst>
      <p:ext uri="{BB962C8B-B14F-4D97-AF65-F5344CB8AC3E}">
        <p14:creationId xmlns:p14="http://schemas.microsoft.com/office/powerpoint/2010/main" val="425592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4" name="Θέση περιεχομένου 1">
            <a:hlinkClick r:id="rId4" action="ppaction://hlinksldjump" tooltip="Μετάβαση στη Διαφάνεια 6"/>
          </p:cNvPr>
          <p:cNvSpPr/>
          <p:nvPr/>
        </p:nvSpPr>
        <p:spPr>
          <a:xfrm>
            <a:off x="809255" y="1906645"/>
            <a:ext cx="750716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1)  </a:t>
            </a:r>
            <a:r>
              <a:rPr lang="el-GR" sz="2800" i="1" dirty="0" smtClean="0">
                <a:solidFill>
                  <a:srgbClr val="0070C0"/>
                </a:solidFill>
              </a:rPr>
              <a:t>Η Ιστορία της Πληροφορικής</a:t>
            </a:r>
            <a:endParaRPr lang="el-GR" i="1" dirty="0">
              <a:solidFill>
                <a:srgbClr val="0070C0"/>
              </a:solidFill>
            </a:endParaRPr>
          </a:p>
        </p:txBody>
      </p:sp>
      <p:sp>
        <p:nvSpPr>
          <p:cNvPr id="14" name="Θέση περιεχομένου 2">
            <a:hlinkClick r:id="rId5" action="ppaction://hlinksldjump" tooltip="Μετάβαση στη Διαφάνεια 14"/>
          </p:cNvPr>
          <p:cNvSpPr/>
          <p:nvPr>
            <p:custDataLst>
              <p:tags r:id="rId2"/>
            </p:custDataLst>
          </p:nvPr>
        </p:nvSpPr>
        <p:spPr>
          <a:xfrm>
            <a:off x="809258" y="2564904"/>
            <a:ext cx="750715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2</a:t>
            </a:r>
            <a:r>
              <a:rPr lang="el-GR" sz="2800" i="1" dirty="0" smtClean="0">
                <a:solidFill>
                  <a:srgbClr val="0070C0"/>
                </a:solidFill>
              </a:rPr>
              <a:t>)  Δίκτυα</a:t>
            </a:r>
            <a:endParaRPr lang="el-GR" i="1" dirty="0">
              <a:solidFill>
                <a:srgbClr val="0070C0"/>
              </a:solidFill>
            </a:endParaRPr>
          </a:p>
        </p:txBody>
      </p:sp>
      <p:sp>
        <p:nvSpPr>
          <p:cNvPr id="7" name="Θέση περιεχομένου 3">
            <a:hlinkClick r:id="rId6" action="ppaction://hlinksldjump" tooltip="Μετάβαση στη Διαφάνεια 18"/>
          </p:cNvPr>
          <p:cNvSpPr/>
          <p:nvPr/>
        </p:nvSpPr>
        <p:spPr>
          <a:xfrm>
            <a:off x="809258" y="3258209"/>
            <a:ext cx="750716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3</a:t>
            </a:r>
            <a:r>
              <a:rPr lang="el-GR" sz="2800" i="1" dirty="0" smtClean="0">
                <a:solidFill>
                  <a:srgbClr val="0070C0"/>
                </a:solidFill>
              </a:rPr>
              <a:t>)  Η </a:t>
            </a:r>
            <a:r>
              <a:rPr lang="el-GR" sz="2800" i="1" dirty="0">
                <a:solidFill>
                  <a:srgbClr val="0070C0"/>
                </a:solidFill>
              </a:rPr>
              <a:t>Γ</a:t>
            </a:r>
            <a:r>
              <a:rPr lang="el-GR" sz="2800" i="1" dirty="0" smtClean="0">
                <a:solidFill>
                  <a:srgbClr val="0070C0"/>
                </a:solidFill>
              </a:rPr>
              <a:t>έννηση  του </a:t>
            </a:r>
            <a:r>
              <a:rPr lang="en-US" sz="2800" i="1" dirty="0" smtClean="0">
                <a:solidFill>
                  <a:srgbClr val="0070C0"/>
                </a:solidFill>
              </a:rPr>
              <a:t>Internet</a:t>
            </a:r>
            <a:endParaRPr lang="el-GR" i="1" dirty="0">
              <a:solidFill>
                <a:srgbClr val="0070C0"/>
              </a:solidFill>
            </a:endParaRPr>
          </a:p>
        </p:txBody>
      </p:sp>
      <p:sp>
        <p:nvSpPr>
          <p:cNvPr id="8" name="Θέση περιεχομένου 4">
            <a:hlinkClick r:id="rId7" action="ppaction://hlinksldjump" tooltip="Μετάβαση στη Διαφάνεια 34"/>
          </p:cNvPr>
          <p:cNvSpPr/>
          <p:nvPr/>
        </p:nvSpPr>
        <p:spPr>
          <a:xfrm>
            <a:off x="809258" y="3972271"/>
            <a:ext cx="750716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smtClean="0">
                <a:solidFill>
                  <a:srgbClr val="0070C0"/>
                </a:solidFill>
              </a:rPr>
              <a:t>4)  Η επανάσταση του Παγκόσμιου Ιστού</a:t>
            </a:r>
            <a:endParaRPr lang="el-GR" i="1" dirty="0">
              <a:solidFill>
                <a:srgbClr val="0070C0"/>
              </a:solidFill>
            </a:endParaRPr>
          </a:p>
        </p:txBody>
      </p:sp>
      <p:sp>
        <p:nvSpPr>
          <p:cNvPr id="9" name="Θέση περιεχομένου 5">
            <a:hlinkClick r:id="rId8" action="ppaction://hlinksldjump" tooltip="Μετάβαση στη Διαφάνεια 43"/>
          </p:cNvPr>
          <p:cNvSpPr/>
          <p:nvPr/>
        </p:nvSpPr>
        <p:spPr>
          <a:xfrm>
            <a:off x="809258" y="4679843"/>
            <a:ext cx="750716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5</a:t>
            </a:r>
            <a:r>
              <a:rPr lang="el-GR" sz="2800" i="1" dirty="0" smtClean="0">
                <a:solidFill>
                  <a:srgbClr val="0070C0"/>
                </a:solidFill>
              </a:rPr>
              <a:t>)  Η Εξέλιξη της Πληροφορικής</a:t>
            </a:r>
            <a:endParaRPr lang="el-GR" i="1" dirty="0">
              <a:solidFill>
                <a:srgbClr val="0070C0"/>
              </a:solidFill>
            </a:endParaRPr>
          </a:p>
        </p:txBody>
      </p:sp>
      <p:sp>
        <p:nvSpPr>
          <p:cNvPr id="13" name="Θέση υποσέλιδου 1" descr="."/>
          <p:cNvSpPr>
            <a:spLocks noGrp="1"/>
          </p:cNvSpPr>
          <p:nvPr>
            <p:ph type="ftr" sz="quarter" idx="11"/>
          </p:nvPr>
        </p:nvSpPr>
        <p:spPr/>
        <p:txBody>
          <a:bodyPr/>
          <a:lstStyle/>
          <a:p>
            <a:r>
              <a:rPr lang="el-GR" sz="1400" smtClean="0">
                <a:solidFill>
                  <a:prstClr val="black"/>
                </a:solidFill>
              </a:rPr>
              <a:t>Η Εξέλιξη της Πληροφορικής</a:t>
            </a:r>
            <a:endParaRPr lang="el-GR" sz="1400" dirty="0">
              <a:solidFill>
                <a:prstClr val="black"/>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prstClr val="black"/>
                </a:solidFill>
              </a:rPr>
              <a:pPr>
                <a:defRPr/>
              </a:pPr>
              <a:t>5</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134274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Μια νέα κοινωνία ανατέλλει…</a:t>
            </a:r>
            <a:endParaRPr lang="el-GR" b="1" dirty="0"/>
          </a:p>
        </p:txBody>
      </p:sp>
      <p:sp>
        <p:nvSpPr>
          <p:cNvPr id="3" name="Θέση περιεχομένου 1"/>
          <p:cNvSpPr>
            <a:spLocks noGrp="1"/>
          </p:cNvSpPr>
          <p:nvPr>
            <p:ph idx="1"/>
          </p:nvPr>
        </p:nvSpPr>
        <p:spPr/>
        <p:txBody>
          <a:bodyPr>
            <a:noAutofit/>
          </a:bodyPr>
          <a:lstStyle/>
          <a:p>
            <a:pPr>
              <a:spcBef>
                <a:spcPts val="0"/>
              </a:spcBef>
              <a:spcAft>
                <a:spcPts val="2400"/>
              </a:spcAft>
              <a:buClr>
                <a:srgbClr val="9900CC"/>
              </a:buClr>
              <a:buSzPct val="120000"/>
              <a:buFont typeface="Wingdings" panose="05000000000000000000" pitchFamily="2" charset="2"/>
              <a:buChar char="§"/>
            </a:pPr>
            <a:r>
              <a:rPr lang="el-GR" altLang="el-GR" sz="2800" dirty="0" smtClean="0"/>
              <a:t>Τι </a:t>
            </a:r>
            <a:r>
              <a:rPr lang="el-GR" altLang="el-GR" sz="2800" dirty="0"/>
              <a:t>γίνεται με την παγκοσμιοποίηση</a:t>
            </a:r>
            <a:r>
              <a:rPr lang="en-US" altLang="el-GR" sz="2800" dirty="0"/>
              <a:t> (</a:t>
            </a:r>
            <a:r>
              <a:rPr lang="el-GR" altLang="el-GR" sz="2800" dirty="0"/>
              <a:t>το </a:t>
            </a:r>
            <a:r>
              <a:rPr lang="en-US" altLang="el-GR" sz="2800" dirty="0"/>
              <a:t>internet </a:t>
            </a:r>
            <a:r>
              <a:rPr lang="el-GR" altLang="el-GR" sz="2800" dirty="0"/>
              <a:t>καταργεί τα σύνορα</a:t>
            </a:r>
            <a:r>
              <a:rPr lang="el-GR" altLang="el-GR" sz="2800" dirty="0" smtClean="0"/>
              <a:t>):</a:t>
            </a:r>
          </a:p>
          <a:p>
            <a:pPr lvl="1" indent="-342000">
              <a:spcBef>
                <a:spcPts val="0"/>
              </a:spcBef>
              <a:spcAft>
                <a:spcPts val="600"/>
              </a:spcAft>
              <a:buClr>
                <a:srgbClr val="FF0066"/>
              </a:buClr>
              <a:buSzPct val="120000"/>
              <a:buFont typeface="Wingdings" panose="05000000000000000000" pitchFamily="2" charset="2"/>
              <a:buChar char="§"/>
            </a:pPr>
            <a:r>
              <a:rPr lang="el-GR" altLang="el-GR" dirty="0" smtClean="0"/>
              <a:t>Ποιό </a:t>
            </a:r>
            <a:r>
              <a:rPr lang="el-GR" altLang="el-GR" dirty="0"/>
              <a:t>είναι το μέλλον των Εθνικών γλωσσών και πολιτισμών</a:t>
            </a:r>
            <a:r>
              <a:rPr lang="en-US" altLang="el-GR" dirty="0" smtClean="0"/>
              <a:t>;</a:t>
            </a:r>
            <a:endParaRPr lang="el-GR" altLang="el-GR" dirty="0" smtClean="0"/>
          </a:p>
          <a:p>
            <a:pPr lvl="1" indent="-342000">
              <a:spcBef>
                <a:spcPts val="0"/>
              </a:spcBef>
              <a:buClr>
                <a:srgbClr val="FF0066"/>
              </a:buClr>
              <a:buSzPct val="120000"/>
              <a:buFont typeface="Wingdings" panose="05000000000000000000" pitchFamily="2" charset="2"/>
              <a:buChar char="§"/>
            </a:pPr>
            <a:r>
              <a:rPr lang="el-GR" altLang="el-GR" dirty="0" smtClean="0"/>
              <a:t>Υπάρχει </a:t>
            </a:r>
            <a:r>
              <a:rPr lang="el-GR" altLang="el-GR" dirty="0"/>
              <a:t>στο δίκτυο εγκληματικότητα</a:t>
            </a:r>
            <a:r>
              <a:rPr lang="en-US" altLang="el-GR" dirty="0" smtClean="0"/>
              <a:t>;</a:t>
            </a:r>
            <a:endParaRPr lang="el-GR" altLang="el-GR" dirty="0" smtClean="0"/>
          </a:p>
          <a:p>
            <a:pPr lvl="1" indent="-342000">
              <a:spcBef>
                <a:spcPts val="0"/>
              </a:spcBef>
              <a:spcAft>
                <a:spcPts val="600"/>
              </a:spcAft>
              <a:buClr>
                <a:srgbClr val="FF0066"/>
              </a:buClr>
              <a:buSzPct val="120000"/>
              <a:buFont typeface="Wingdings" panose="05000000000000000000" pitchFamily="2" charset="2"/>
              <a:buChar char="§"/>
            </a:pPr>
            <a:r>
              <a:rPr lang="el-GR" altLang="el-GR" dirty="0" smtClean="0"/>
              <a:t>Μας </a:t>
            </a:r>
            <a:r>
              <a:rPr lang="el-GR" altLang="el-GR" dirty="0"/>
              <a:t>απειλεί ο </a:t>
            </a:r>
            <a:r>
              <a:rPr lang="en-US" altLang="el-GR" dirty="0"/>
              <a:t>Big </a:t>
            </a:r>
            <a:r>
              <a:rPr lang="en-US" altLang="el-GR" dirty="0" smtClean="0"/>
              <a:t>Brother;</a:t>
            </a:r>
            <a:endParaRPr lang="el-GR" altLang="el-GR" dirty="0" smtClean="0"/>
          </a:p>
          <a:p>
            <a:pPr lvl="1" indent="-342000">
              <a:spcBef>
                <a:spcPts val="0"/>
              </a:spcBef>
              <a:spcAft>
                <a:spcPts val="600"/>
              </a:spcAft>
              <a:buClr>
                <a:srgbClr val="FF0066"/>
              </a:buClr>
              <a:buSzPct val="120000"/>
              <a:buFont typeface="Wingdings" panose="05000000000000000000" pitchFamily="2" charset="2"/>
              <a:buChar char="§"/>
            </a:pPr>
            <a:r>
              <a:rPr lang="el-GR" altLang="el-GR" dirty="0" smtClean="0"/>
              <a:t>Απειλούμαστε </a:t>
            </a:r>
            <a:r>
              <a:rPr lang="el-GR" altLang="el-GR" dirty="0"/>
              <a:t>από «</a:t>
            </a:r>
            <a:r>
              <a:rPr lang="el-GR" altLang="el-GR" dirty="0" err="1"/>
              <a:t>ρομποτοποίηση</a:t>
            </a:r>
            <a:r>
              <a:rPr lang="el-GR" altLang="el-GR" dirty="0"/>
              <a:t>» και απομόνωση</a:t>
            </a:r>
            <a:r>
              <a:rPr lang="en-US" altLang="el-GR" dirty="0" smtClean="0"/>
              <a:t>;</a:t>
            </a:r>
            <a:endParaRPr lang="el-GR" altLang="el-GR" dirty="0" smtClean="0"/>
          </a:p>
          <a:p>
            <a:pPr lvl="1" indent="-342000">
              <a:spcBef>
                <a:spcPts val="0"/>
              </a:spcBef>
              <a:buClr>
                <a:srgbClr val="FF0066"/>
              </a:buClr>
              <a:buSzPct val="120000"/>
              <a:buFont typeface="Wingdings" panose="05000000000000000000" pitchFamily="2" charset="2"/>
              <a:buChar char="§"/>
            </a:pPr>
            <a:r>
              <a:rPr lang="el-GR" altLang="el-GR" dirty="0" smtClean="0"/>
              <a:t>Μήπως </a:t>
            </a:r>
            <a:r>
              <a:rPr lang="el-GR" altLang="el-GR" dirty="0"/>
              <a:t>πάμε σε </a:t>
            </a:r>
            <a:r>
              <a:rPr lang="el-GR" altLang="el-GR" dirty="0" smtClean="0"/>
              <a:t>μία </a:t>
            </a:r>
            <a:r>
              <a:rPr lang="el-GR" altLang="el-GR" dirty="0"/>
              <a:t>κοινωνία 2 ταχυτήτων</a:t>
            </a:r>
            <a:r>
              <a:rPr lang="en-US" altLang="el-GR" dirty="0"/>
              <a:t>;</a:t>
            </a: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50</a:t>
            </a:fld>
            <a:endParaRPr lang="el-GR" sz="1400" dirty="0">
              <a:solidFill>
                <a:schemeClr val="tx1"/>
              </a:solidFill>
            </a:endParaRPr>
          </a:p>
        </p:txBody>
      </p:sp>
    </p:spTree>
    <p:extLst>
      <p:ext uri="{BB962C8B-B14F-4D97-AF65-F5344CB8AC3E}">
        <p14:creationId xmlns:p14="http://schemas.microsoft.com/office/powerpoint/2010/main" val="3524647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20</a:t>
            </a:r>
            <a:r>
              <a:rPr lang="en-US" altLang="el-GR" b="1" dirty="0" smtClean="0"/>
              <a:t>10</a:t>
            </a:r>
            <a:r>
              <a:rPr lang="el-GR" altLang="el-GR" b="1" dirty="0" smtClean="0"/>
              <a:t>: Κυβερνοχώρος</a:t>
            </a:r>
            <a:endParaRPr lang="el-GR" b="1" dirty="0"/>
          </a:p>
        </p:txBody>
      </p:sp>
      <p:sp>
        <p:nvSpPr>
          <p:cNvPr id="3" name="Θέση περιεχομένου 1"/>
          <p:cNvSpPr>
            <a:spLocks noGrp="1"/>
          </p:cNvSpPr>
          <p:nvPr>
            <p:ph idx="1"/>
          </p:nvPr>
        </p:nvSpPr>
        <p:spPr/>
        <p:txBody>
          <a:bodyPr/>
          <a:lstStyle/>
          <a:p>
            <a:pPr lvl="0" eaLnBrk="0" fontAlgn="base" hangingPunct="0">
              <a:spcBef>
                <a:spcPct val="0"/>
              </a:spcBef>
              <a:spcAft>
                <a:spcPct val="0"/>
              </a:spcAft>
              <a:buClr>
                <a:srgbClr val="9900CC"/>
              </a:buClr>
              <a:buSzPct val="120000"/>
              <a:buFont typeface="Wingdings" panose="05000000000000000000" pitchFamily="2" charset="2"/>
              <a:buChar char="§"/>
            </a:pPr>
            <a:r>
              <a:rPr lang="el-GR" altLang="el-GR" dirty="0"/>
              <a:t>Στο μεταξύ, οι ογκώδεις ηλεκτρονικοί υπολογιστές  μεταμορφώθηκαν σε «</a:t>
            </a:r>
            <a:r>
              <a:rPr lang="el-GR" altLang="el-GR" dirty="0" err="1"/>
              <a:t>μίκρο</a:t>
            </a:r>
            <a:r>
              <a:rPr lang="el-GR" altLang="el-GR" dirty="0"/>
              <a:t>-υπολογιστές», που αντιπροσωπεύουν τον εκρηκτικό μηχανισμό </a:t>
            </a:r>
            <a:r>
              <a:rPr lang="el-GR" altLang="el-GR" dirty="0" smtClean="0"/>
              <a:t>μία </a:t>
            </a:r>
            <a:r>
              <a:rPr lang="el-GR" altLang="el-GR" dirty="0"/>
              <a:t>νέας </a:t>
            </a:r>
            <a:r>
              <a:rPr lang="el-GR" altLang="el-GR" dirty="0" smtClean="0"/>
              <a:t>επανάστασης.</a:t>
            </a:r>
          </a:p>
          <a:p>
            <a:pPr lvl="0" eaLnBrk="0" fontAlgn="base" hangingPunct="0">
              <a:spcBef>
                <a:spcPct val="0"/>
              </a:spcBef>
              <a:spcAft>
                <a:spcPct val="0"/>
              </a:spcAft>
              <a:buClr>
                <a:srgbClr val="9900CC"/>
              </a:buClr>
              <a:buSzPct val="120000"/>
              <a:buFont typeface="Wingdings" panose="05000000000000000000" pitchFamily="2" charset="2"/>
              <a:buChar char="§"/>
            </a:pPr>
            <a:r>
              <a:rPr lang="el-GR" altLang="el-GR" dirty="0" smtClean="0"/>
              <a:t>Όπως </a:t>
            </a:r>
            <a:r>
              <a:rPr lang="el-GR" altLang="el-GR" dirty="0"/>
              <a:t>τα πρώτα χρόνια της Αναγέννησης, η «κρίση» έχει διαβρώσει τα </a:t>
            </a:r>
            <a:r>
              <a:rPr lang="el-GR" altLang="el-GR" dirty="0" smtClean="0"/>
              <a:t>πάντα</a:t>
            </a:r>
            <a:r>
              <a:rPr lang="el-GR" altLang="el-GR" dirty="0"/>
              <a:t>.</a:t>
            </a:r>
            <a:endParaRPr lang="el-GR" altLang="el-GR" dirty="0" smtClean="0"/>
          </a:p>
          <a:p>
            <a:pPr lvl="0" eaLnBrk="0" fontAlgn="base" hangingPunct="0">
              <a:spcBef>
                <a:spcPct val="0"/>
              </a:spcBef>
              <a:spcAft>
                <a:spcPct val="0"/>
              </a:spcAft>
              <a:buClr>
                <a:srgbClr val="9900CC"/>
              </a:buClr>
              <a:buSzPct val="120000"/>
              <a:buFont typeface="Wingdings" panose="05000000000000000000" pitchFamily="2" charset="2"/>
              <a:buChar char="§"/>
            </a:pPr>
            <a:r>
              <a:rPr lang="el-GR" altLang="el-GR" dirty="0" smtClean="0"/>
              <a:t>Η </a:t>
            </a:r>
            <a:r>
              <a:rPr lang="el-GR" altLang="el-GR" dirty="0"/>
              <a:t>βιομηχανική κοινωνία καταρρέει.</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51</a:t>
            </a:fld>
            <a:endParaRPr lang="el-GR" sz="1400" dirty="0">
              <a:solidFill>
                <a:schemeClr val="tx1"/>
              </a:solidFill>
            </a:endParaRPr>
          </a:p>
        </p:txBody>
      </p:sp>
    </p:spTree>
    <p:extLst>
      <p:ext uri="{BB962C8B-B14F-4D97-AF65-F5344CB8AC3E}">
        <p14:creationId xmlns:p14="http://schemas.microsoft.com/office/powerpoint/2010/main" val="33962670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kumimoji="1" lang="el-GR" altLang="el-GR" b="1" dirty="0">
                <a:latin typeface="+mn-lt"/>
              </a:rPr>
              <a:t>1980: Παγκόσμια πρόκληση </a:t>
            </a:r>
            <a:r>
              <a:rPr kumimoji="1" lang="el-GR" altLang="el-GR" b="1" dirty="0" smtClean="0">
                <a:latin typeface="+mn-lt"/>
              </a:rPr>
              <a:t/>
            </a:r>
            <a:br>
              <a:rPr kumimoji="1" lang="el-GR" altLang="el-GR" b="1" dirty="0" smtClean="0">
                <a:latin typeface="+mn-lt"/>
              </a:rPr>
            </a:br>
            <a:r>
              <a:rPr kumimoji="1" lang="el-GR" altLang="el-GR" b="1" dirty="0" smtClean="0">
                <a:latin typeface="+mn-lt"/>
              </a:rPr>
              <a:t>Ζαν - Ζακ  </a:t>
            </a:r>
            <a:r>
              <a:rPr kumimoji="1" lang="el-GR" altLang="el-GR" b="1" dirty="0" err="1" smtClean="0">
                <a:latin typeface="+mn-lt"/>
              </a:rPr>
              <a:t>Σερβάν</a:t>
            </a:r>
            <a:r>
              <a:rPr kumimoji="1" lang="el-GR" altLang="el-GR" b="1" dirty="0" smtClean="0">
                <a:latin typeface="+mn-lt"/>
              </a:rPr>
              <a:t> - </a:t>
            </a:r>
            <a:r>
              <a:rPr kumimoji="1" lang="el-GR" altLang="el-GR" b="1" dirty="0" err="1" smtClean="0">
                <a:latin typeface="+mn-lt"/>
              </a:rPr>
              <a:t>Σρεμπέρ</a:t>
            </a:r>
            <a:r>
              <a:rPr kumimoji="1" lang="el-GR" altLang="el-GR" b="1" dirty="0" smtClean="0">
                <a:latin typeface="+mn-lt"/>
              </a:rPr>
              <a:t> </a:t>
            </a:r>
            <a:endParaRPr lang="el-GR" dirty="0">
              <a:latin typeface="+mn-lt"/>
            </a:endParaRPr>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ct val="0"/>
              </a:spcAft>
              <a:buClr>
                <a:srgbClr val="9900CC"/>
              </a:buClr>
              <a:buSzPct val="120000"/>
              <a:buFont typeface="Wingdings" panose="05000000000000000000" pitchFamily="2" charset="2"/>
              <a:buChar char="§"/>
            </a:pPr>
            <a:endParaRPr lang="el-GR" altLang="el-GR" sz="1050" dirty="0" smtClean="0"/>
          </a:p>
          <a:p>
            <a:pPr lvl="0" eaLnBrk="0" fontAlgn="base" hangingPunct="0">
              <a:spcBef>
                <a:spcPts val="0"/>
              </a:spcBef>
              <a:spcAft>
                <a:spcPct val="0"/>
              </a:spcAft>
              <a:buClr>
                <a:srgbClr val="9900CC"/>
              </a:buClr>
              <a:buSzPct val="120000"/>
              <a:buFont typeface="Wingdings" panose="05000000000000000000" pitchFamily="2" charset="2"/>
              <a:buChar char="§"/>
            </a:pPr>
            <a:r>
              <a:rPr lang="el-GR" altLang="el-GR" sz="2800" dirty="0" smtClean="0"/>
              <a:t>Βέβαια </a:t>
            </a:r>
            <a:r>
              <a:rPr lang="el-GR" altLang="el-GR" sz="2800" dirty="0"/>
              <a:t>τα μικροσκοπικά μηχανήματα, που οι λαοί των ακτών του </a:t>
            </a:r>
            <a:r>
              <a:rPr lang="el-GR" altLang="el-GR" sz="2800" dirty="0" smtClean="0"/>
              <a:t>Ειρηνικού, </a:t>
            </a:r>
            <a:r>
              <a:rPr lang="el-GR" altLang="el-GR" sz="2800" dirty="0"/>
              <a:t>άρχισαν ήδη να βάζουν στην υπηρεσία της ανθρώπινης </a:t>
            </a:r>
            <a:r>
              <a:rPr lang="el-GR" altLang="el-GR" sz="2800" smtClean="0"/>
              <a:t>ευφυίας</a:t>
            </a:r>
            <a:r>
              <a:rPr lang="el-GR" altLang="el-GR" sz="2800" dirty="0" smtClean="0"/>
              <a:t>, </a:t>
            </a:r>
            <a:r>
              <a:rPr lang="el-GR" altLang="el-GR" sz="2800" dirty="0"/>
              <a:t>δεν διαθέτουν ούτε </a:t>
            </a:r>
            <a:r>
              <a:rPr lang="el-GR" altLang="el-GR" sz="2800" dirty="0" smtClean="0"/>
              <a:t>θέληση, </a:t>
            </a:r>
            <a:r>
              <a:rPr lang="el-GR" altLang="el-GR" sz="2800" dirty="0"/>
              <a:t>ούτε </a:t>
            </a:r>
            <a:r>
              <a:rPr lang="el-GR" altLang="el-GR" sz="2800" dirty="0" smtClean="0"/>
              <a:t>ηρωισμό. </a:t>
            </a:r>
            <a:r>
              <a:rPr lang="el-GR" altLang="el-GR" sz="2800" dirty="0"/>
              <a:t>Όχι. </a:t>
            </a:r>
            <a:r>
              <a:rPr lang="el-GR" altLang="el-GR" sz="2800" b="1" dirty="0"/>
              <a:t>Μόνο </a:t>
            </a:r>
            <a:r>
              <a:rPr lang="el-GR" altLang="el-GR" sz="2800" b="1" dirty="0" smtClean="0"/>
              <a:t>μία </a:t>
            </a:r>
            <a:r>
              <a:rPr lang="el-GR" altLang="el-GR" sz="2800" b="1" dirty="0"/>
              <a:t>κοινωνική </a:t>
            </a:r>
            <a:r>
              <a:rPr lang="el-GR" altLang="el-GR" sz="2800" b="1" dirty="0" smtClean="0"/>
              <a:t>επανάσταση, </a:t>
            </a:r>
            <a:r>
              <a:rPr lang="el-GR" altLang="el-GR" sz="2800" b="1" dirty="0"/>
              <a:t>μπορεί να σφυρηλατήσει τη ριζική αλλαγή, το πέρασμα από τη Βιομηχανική </a:t>
            </a:r>
            <a:r>
              <a:rPr lang="el-GR" altLang="el-GR" sz="2800" b="1" dirty="0" smtClean="0"/>
              <a:t>κοινωνία, </a:t>
            </a:r>
            <a:r>
              <a:rPr lang="el-GR" altLang="el-GR" sz="2800" b="1" dirty="0"/>
              <a:t>στην κοινωνία της Πληροφορίας, </a:t>
            </a:r>
            <a:r>
              <a:rPr lang="el-GR" altLang="el-GR" sz="2800" dirty="0"/>
              <a:t>ικανή να αξιοποιεί τις ικανότητες του </a:t>
            </a:r>
            <a:r>
              <a:rPr lang="el-GR" altLang="el-GR" sz="2800" dirty="0" smtClean="0"/>
              <a:t>καθενός, </a:t>
            </a:r>
            <a:r>
              <a:rPr lang="el-GR" altLang="el-GR" sz="2800" dirty="0"/>
              <a:t>και </a:t>
            </a:r>
            <a:r>
              <a:rPr lang="el-GR" altLang="el-GR" sz="2800" dirty="0" smtClean="0"/>
              <a:t>να ανοίξει </a:t>
            </a:r>
            <a:r>
              <a:rPr lang="el-GR" altLang="el-GR" sz="2800" dirty="0"/>
              <a:t>απεριόριστες προοπτικές στο μέλλον.</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52</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089502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a:t>Τέλος </a:t>
            </a:r>
            <a:r>
              <a:rPr lang="el-GR" b="1" dirty="0" smtClean="0"/>
              <a:t>πρώτης</a:t>
            </a:r>
            <a:r>
              <a:rPr lang="fi-FI" b="1" dirty="0" smtClean="0"/>
              <a:t> </a:t>
            </a:r>
            <a:r>
              <a:rPr lang="el-GR" b="1" dirty="0"/>
              <a:t>ε</a:t>
            </a:r>
            <a:r>
              <a:rPr lang="el-GR" b="1" dirty="0" smtClean="0"/>
              <a:t>νότητας</a:t>
            </a:r>
            <a:endParaRPr lang="el-GR" b="1" dirty="0"/>
          </a:p>
        </p:txBody>
      </p:sp>
      <p:pic>
        <p:nvPicPr>
          <p:cNvPr id="6" name="Εικόνα 1" descr="Λογότυπο για Άδειες χρήσης Creative Commons B Y, NC, ND." title="Λογότυπο Creative Commons.">
            <a:hlinkClick r:id="rId3" tooltip="Μετάβαση στην Άδεια Χρήσης"/>
          </p:cNvPr>
          <p:cNvPicPr>
            <a:picLocks noChangeAspect="1" noChangeArrowheads="1"/>
          </p:cNvPicPr>
          <p:nvPr/>
        </p:nvPicPr>
        <p:blipFill>
          <a:blip r:embed="rId4"/>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Επιχειρησιακού Προγράμματος Εκπαίδευση και Δια βίου Μάθηση. " title="Λογότυπο Χρηματοδότησης. ">
            <a:hlinkClick r:id="rId5" tooltip="Μετάβαση στο www.edulll.gr/"/>
          </p:cNvPr>
          <p:cNvPicPr>
            <a:picLocks noChangeAspect="1" noChangeArrowheads="1"/>
          </p:cNvPicPr>
          <p:nvPr/>
        </p:nvPicPr>
        <p:blipFill>
          <a:blip r:embed="rId6"/>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95085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Η ιστορία της Πληροφορικής</a:t>
            </a:r>
            <a:endParaRPr lang="el-GR" b="1" dirty="0"/>
          </a:p>
        </p:txBody>
      </p:sp>
      <p:sp>
        <p:nvSpPr>
          <p:cNvPr id="3" name="Θέση περιεχομένου 1"/>
          <p:cNvSpPr>
            <a:spLocks noGrp="1"/>
          </p:cNvSpPr>
          <p:nvPr>
            <p:ph idx="1"/>
          </p:nvPr>
        </p:nvSpPr>
        <p:spPr>
          <a:xfrm>
            <a:off x="457200" y="1600200"/>
            <a:ext cx="8229600" cy="4565104"/>
          </a:xfrm>
        </p:spPr>
        <p:txBody>
          <a:bodyPr>
            <a:normAutofit lnSpcReduction="10000"/>
          </a:bodyPr>
          <a:lstStyle/>
          <a:p>
            <a:pPr>
              <a:lnSpc>
                <a:spcPct val="110000"/>
              </a:lnSpc>
              <a:spcBef>
                <a:spcPts val="0"/>
              </a:spcBef>
              <a:spcAft>
                <a:spcPts val="1200"/>
              </a:spcAft>
              <a:buClr>
                <a:srgbClr val="9900CC"/>
              </a:buClr>
              <a:buSzPct val="120000"/>
              <a:buFont typeface="Wingdings" panose="05000000000000000000" pitchFamily="2" charset="2"/>
              <a:buChar char="§"/>
            </a:pPr>
            <a:r>
              <a:rPr lang="el-GR" sz="2800" dirty="0" smtClean="0"/>
              <a:t>Είναι μία ιστορία συνεχών ανατροπών, και ανθρώπων με πάθος.</a:t>
            </a:r>
          </a:p>
          <a:p>
            <a:pPr lvl="6" indent="-342000">
              <a:lnSpc>
                <a:spcPct val="110000"/>
              </a:lnSpc>
              <a:spcBef>
                <a:spcPts val="0"/>
              </a:spcBef>
              <a:spcAft>
                <a:spcPts val="600"/>
              </a:spcAft>
              <a:buClr>
                <a:srgbClr val="9900CC"/>
              </a:buClr>
              <a:buSzPct val="120000"/>
              <a:buFont typeface="Wingdings" panose="05000000000000000000" pitchFamily="2" charset="2"/>
              <a:buChar char="§"/>
            </a:pPr>
            <a:r>
              <a:rPr lang="el-GR" altLang="el-GR" sz="2400" dirty="0" smtClean="0"/>
              <a:t>Μία </a:t>
            </a:r>
            <a:r>
              <a:rPr lang="el-GR" altLang="el-GR" sz="2400" dirty="0"/>
              <a:t>«άσχετη» μηχανή γίνεται ο πρόδρομος του </a:t>
            </a:r>
            <a:r>
              <a:rPr lang="el-GR" altLang="el-GR" sz="2400" dirty="0" smtClean="0"/>
              <a:t>υπολογιστή, </a:t>
            </a:r>
            <a:r>
              <a:rPr lang="el-GR" altLang="el-GR" sz="2400" dirty="0"/>
              <a:t>και μιας μεγάλης </a:t>
            </a:r>
            <a:r>
              <a:rPr lang="el-GR" altLang="el-GR" sz="2400" dirty="0" smtClean="0"/>
              <a:t>εταιρείας.</a:t>
            </a:r>
          </a:p>
          <a:p>
            <a:pPr lvl="6" indent="-342000">
              <a:lnSpc>
                <a:spcPct val="110000"/>
              </a:lnSpc>
              <a:spcBef>
                <a:spcPts val="0"/>
              </a:spcBef>
              <a:spcAft>
                <a:spcPts val="600"/>
              </a:spcAft>
              <a:buClr>
                <a:srgbClr val="9900CC"/>
              </a:buClr>
              <a:buSzPct val="120000"/>
              <a:buFont typeface="Wingdings" panose="05000000000000000000" pitchFamily="2" charset="2"/>
              <a:buChar char="§"/>
            </a:pPr>
            <a:r>
              <a:rPr lang="el-GR" altLang="el-GR" sz="2400" dirty="0" smtClean="0"/>
              <a:t>Η </a:t>
            </a:r>
            <a:r>
              <a:rPr lang="el-GR" altLang="el-GR" sz="2400" dirty="0"/>
              <a:t>μηχανή του </a:t>
            </a:r>
            <a:r>
              <a:rPr lang="en-US" altLang="el-GR" sz="2400" dirty="0"/>
              <a:t>Hollerith </a:t>
            </a:r>
            <a:r>
              <a:rPr lang="el-GR" altLang="el-GR" sz="2400" dirty="0"/>
              <a:t>κέρδισε τον </a:t>
            </a:r>
            <a:r>
              <a:rPr lang="el-GR" altLang="el-GR" sz="2400" dirty="0" smtClean="0"/>
              <a:t>διαγωνισμό, </a:t>
            </a:r>
            <a:r>
              <a:rPr lang="el-GR" altLang="el-GR" sz="2400" dirty="0"/>
              <a:t>για </a:t>
            </a:r>
            <a:r>
              <a:rPr lang="el-GR" altLang="el-GR" sz="2400" dirty="0" smtClean="0"/>
              <a:t>μία </a:t>
            </a:r>
            <a:r>
              <a:rPr lang="el-GR" altLang="el-GR" sz="2400" dirty="0"/>
              <a:t>μηχανή που θα βοηθούσε την καταμέτρηση των στοιχείων στις </a:t>
            </a:r>
            <a:r>
              <a:rPr lang="el-GR" altLang="el-GR" sz="2400" dirty="0" smtClean="0"/>
              <a:t>ΗΠΑ, </a:t>
            </a:r>
            <a:r>
              <a:rPr lang="el-GR" altLang="el-GR" sz="2400" dirty="0"/>
              <a:t>το </a:t>
            </a:r>
            <a:r>
              <a:rPr lang="el-GR" altLang="el-GR" sz="2400" dirty="0" smtClean="0"/>
              <a:t>1890.</a:t>
            </a:r>
          </a:p>
          <a:p>
            <a:pPr lvl="6" indent="-342000">
              <a:lnSpc>
                <a:spcPct val="110000"/>
              </a:lnSpc>
              <a:spcBef>
                <a:spcPts val="0"/>
              </a:spcBef>
              <a:buClr>
                <a:srgbClr val="9900CC"/>
              </a:buClr>
              <a:buSzPct val="120000"/>
              <a:buFont typeface="Wingdings" panose="05000000000000000000" pitchFamily="2" charset="2"/>
              <a:buChar char="§"/>
            </a:pPr>
            <a:r>
              <a:rPr lang="el-GR" altLang="el-GR" sz="2400" dirty="0" smtClean="0"/>
              <a:t>Ο </a:t>
            </a:r>
            <a:r>
              <a:rPr lang="en-US" altLang="el-GR" sz="2400" dirty="0"/>
              <a:t>Hollerith </a:t>
            </a:r>
            <a:r>
              <a:rPr lang="el-GR" altLang="el-GR" sz="2400" dirty="0"/>
              <a:t>ίδρυσε </a:t>
            </a:r>
            <a:r>
              <a:rPr lang="el-GR" altLang="el-GR" sz="2400" dirty="0" smtClean="0"/>
              <a:t>μία </a:t>
            </a:r>
            <a:r>
              <a:rPr lang="el-GR" altLang="el-GR" sz="2400" dirty="0"/>
              <a:t>εταιρεία, τη γνωστή στο μέλλον </a:t>
            </a:r>
            <a:r>
              <a:rPr lang="en-US" altLang="el-GR" sz="2400" dirty="0" smtClean="0"/>
              <a:t>IBM</a:t>
            </a:r>
            <a:r>
              <a:rPr lang="el-GR" altLang="el-GR" sz="2400" dirty="0" smtClean="0"/>
              <a:t>.</a:t>
            </a:r>
            <a:endParaRPr lang="el-GR" altLang="el-GR" sz="2400" dirty="0"/>
          </a:p>
          <a:p>
            <a:pPr lvl="1">
              <a:spcBef>
                <a:spcPts val="0"/>
              </a:spcBef>
              <a:buClr>
                <a:srgbClr val="9900CC"/>
              </a:buClr>
              <a:buSzPct val="120000"/>
              <a:buFont typeface="Wingdings" panose="05000000000000000000" pitchFamily="2" charset="2"/>
              <a:buChar char="§"/>
            </a:pPr>
            <a:endParaRPr lang="el-GR" altLang="el-GR" sz="2400" dirty="0"/>
          </a:p>
          <a:p>
            <a:pPr>
              <a:spcBef>
                <a:spcPts val="0"/>
              </a:spcBef>
              <a:buClr>
                <a:srgbClr val="9900CC"/>
              </a:buClr>
              <a:buSzPct val="120000"/>
              <a:buFont typeface="Wingdings" panose="05000000000000000000" pitchFamily="2" charset="2"/>
              <a:buChar char="§"/>
            </a:pPr>
            <a:endParaRPr lang="el-GR" sz="2800" dirty="0" smtClean="0"/>
          </a:p>
          <a:p>
            <a:pPr marL="0" indent="0">
              <a:buClr>
                <a:srgbClr val="9900CC"/>
              </a:buClr>
              <a:buSzPct val="120000"/>
              <a:buNone/>
            </a:pPr>
            <a:endParaRPr lang="el-GR" sz="2400" dirty="0"/>
          </a:p>
        </p:txBody>
      </p:sp>
      <p:pic>
        <p:nvPicPr>
          <p:cNvPr id="4" name="Εικόνα 1" descr="Εικόνα με το πορτραίτο του Hollerith, και την μηχανή πινάκων που κατασκεύασ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38" y="2708920"/>
            <a:ext cx="2592289" cy="34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3562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normAutofit/>
          </a:bodyPr>
          <a:lstStyle/>
          <a:p>
            <a:pPr algn="ctr"/>
            <a:r>
              <a:rPr lang="el-GR" sz="4400" b="1" dirty="0" smtClean="0"/>
              <a:t>1946: </a:t>
            </a:r>
            <a:r>
              <a:rPr lang="en-US" sz="4400" b="1" dirty="0" smtClean="0"/>
              <a:t>ENIAC</a:t>
            </a:r>
            <a:endParaRPr lang="el-GR" sz="4400" b="1" dirty="0"/>
          </a:p>
        </p:txBody>
      </p:sp>
      <p:sp>
        <p:nvSpPr>
          <p:cNvPr id="11" name="Θέση περιεχομένου 1"/>
          <p:cNvSpPr>
            <a:spLocks noGrp="1"/>
          </p:cNvSpPr>
          <p:nvPr>
            <p:ph sz="half" idx="1"/>
          </p:nvPr>
        </p:nvSpPr>
        <p:spPr/>
        <p:txBody>
          <a:bodyPr>
            <a:normAutofit/>
          </a:bodyPr>
          <a:lstStyle/>
          <a:p>
            <a:pPr lvl="0" eaLnBrk="0" fontAlgn="base" hangingPunct="0">
              <a:spcBef>
                <a:spcPts val="0"/>
              </a:spcBef>
              <a:spcAft>
                <a:spcPts val="1800"/>
              </a:spcAft>
              <a:buClr>
                <a:srgbClr val="9900CC"/>
              </a:buClr>
              <a:buSzPct val="120000"/>
              <a:buFont typeface="Wingdings" panose="05000000000000000000" pitchFamily="2" charset="2"/>
              <a:buChar char="§"/>
            </a:pPr>
            <a:r>
              <a:rPr lang="el-GR" altLang="el-GR" dirty="0">
                <a:solidFill>
                  <a:prstClr val="black"/>
                </a:solidFill>
              </a:rPr>
              <a:t>Αν και ο </a:t>
            </a:r>
            <a:r>
              <a:rPr lang="en-US" altLang="el-GR" dirty="0">
                <a:solidFill>
                  <a:prstClr val="black"/>
                </a:solidFill>
              </a:rPr>
              <a:t>ENIAC </a:t>
            </a:r>
            <a:r>
              <a:rPr lang="el-GR" altLang="el-GR" dirty="0">
                <a:solidFill>
                  <a:prstClr val="black"/>
                </a:solidFill>
              </a:rPr>
              <a:t>αποδόθηκε στους καθηγητές του </a:t>
            </a:r>
            <a:r>
              <a:rPr lang="en-US" altLang="el-GR" dirty="0">
                <a:solidFill>
                  <a:prstClr val="black"/>
                </a:solidFill>
              </a:rPr>
              <a:t>Harvard,  Mosley, </a:t>
            </a:r>
            <a:r>
              <a:rPr lang="el-GR" altLang="el-GR" dirty="0">
                <a:solidFill>
                  <a:prstClr val="black"/>
                </a:solidFill>
              </a:rPr>
              <a:t> και </a:t>
            </a:r>
            <a:r>
              <a:rPr lang="en-US" altLang="el-GR" dirty="0" err="1">
                <a:solidFill>
                  <a:prstClr val="black"/>
                </a:solidFill>
              </a:rPr>
              <a:t>Ekert</a:t>
            </a:r>
            <a:r>
              <a:rPr lang="en-US" altLang="el-GR" dirty="0">
                <a:solidFill>
                  <a:prstClr val="black"/>
                </a:solidFill>
              </a:rPr>
              <a:t>, </a:t>
            </a:r>
          </a:p>
          <a:p>
            <a:pPr lvl="0" eaLnBrk="0" fontAlgn="base" hangingPunct="0">
              <a:spcBef>
                <a:spcPct val="50000"/>
              </a:spcBef>
              <a:spcAft>
                <a:spcPct val="0"/>
              </a:spcAft>
              <a:buClr>
                <a:srgbClr val="9900CC"/>
              </a:buClr>
              <a:buSzPct val="120000"/>
              <a:buFont typeface="Wingdings" panose="05000000000000000000" pitchFamily="2" charset="2"/>
              <a:buChar char="§"/>
            </a:pPr>
            <a:r>
              <a:rPr lang="el-GR" altLang="el-GR" dirty="0">
                <a:solidFill>
                  <a:prstClr val="black"/>
                </a:solidFill>
              </a:rPr>
              <a:t>την δεκαετία του </a:t>
            </a:r>
            <a:r>
              <a:rPr lang="en-US" altLang="el-GR" dirty="0">
                <a:solidFill>
                  <a:prstClr val="black"/>
                </a:solidFill>
              </a:rPr>
              <a:t>‘</a:t>
            </a:r>
            <a:r>
              <a:rPr lang="el-GR" altLang="el-GR" dirty="0">
                <a:solidFill>
                  <a:prstClr val="black"/>
                </a:solidFill>
              </a:rPr>
              <a:t>70 η πατέντα αποδόθηκε στον </a:t>
            </a:r>
            <a:r>
              <a:rPr lang="en-US" altLang="el-GR" dirty="0" err="1">
                <a:solidFill>
                  <a:prstClr val="black"/>
                </a:solidFill>
              </a:rPr>
              <a:t>Atanasof</a:t>
            </a:r>
            <a:r>
              <a:rPr lang="en-US" altLang="el-GR" dirty="0">
                <a:solidFill>
                  <a:prstClr val="black"/>
                </a:solidFill>
              </a:rPr>
              <a:t>, </a:t>
            </a:r>
            <a:r>
              <a:rPr lang="el-GR" altLang="el-GR" dirty="0">
                <a:solidFill>
                  <a:prstClr val="black"/>
                </a:solidFill>
              </a:rPr>
              <a:t>Βουλγαρικής</a:t>
            </a:r>
            <a:r>
              <a:rPr lang="en-US" altLang="el-GR" dirty="0">
                <a:solidFill>
                  <a:prstClr val="black"/>
                </a:solidFill>
              </a:rPr>
              <a:t> </a:t>
            </a:r>
            <a:r>
              <a:rPr lang="el-GR" altLang="el-GR" dirty="0">
                <a:solidFill>
                  <a:prstClr val="black"/>
                </a:solidFill>
              </a:rPr>
              <a:t>καταγωγής.</a:t>
            </a:r>
            <a:endParaRPr lang="en-US" altLang="el-GR" dirty="0">
              <a:solidFill>
                <a:prstClr val="black"/>
              </a:solidFill>
            </a:endParaRPr>
          </a:p>
          <a:p>
            <a:endParaRPr lang="el-GR" dirty="0"/>
          </a:p>
        </p:txBody>
      </p:sp>
      <p:pic>
        <p:nvPicPr>
          <p:cNvPr id="12" name="Θέση περιεχομένου 2" descr="Εικόνα του εσωτερικού του εργαστασίου που έλυνε εξισώσεις, και εικόνα του Atanasof"/>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373" y="1600200"/>
            <a:ext cx="2750254" cy="452596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3767146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 </a:t>
            </a:r>
            <a:r>
              <a:rPr lang="en-US" b="1" dirty="0" smtClean="0"/>
              <a:t>VON NEWMAN</a:t>
            </a:r>
            <a:endParaRPr lang="el-GR" b="1" dirty="0"/>
          </a:p>
        </p:txBody>
      </p:sp>
      <p:pic>
        <p:nvPicPr>
          <p:cNvPr id="7" name="Θέση περιεχομένου 1" descr="Εικόνα του Von Newman δίπλα στην μηχανή που κατασκεύασε."/>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1785" y="2335939"/>
            <a:ext cx="3949430" cy="3054485"/>
          </a:xfrm>
        </p:spPr>
      </p:pic>
      <p:pic>
        <p:nvPicPr>
          <p:cNvPr id="8" name="Θέση περιεχομένου 2" descr="Μπλοκ διάγραμμα που δείχνει την κυκλική σύνδεση της μνήμης με την αριθμητική μονάδα που κάνει μόνο πρόσθεση."/>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6988" y="1763109"/>
            <a:ext cx="3621024" cy="4200144"/>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72033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1950: Τρανζίστορ</a:t>
            </a:r>
            <a:endParaRPr lang="el-GR" b="1" dirty="0"/>
          </a:p>
        </p:txBody>
      </p:sp>
      <p:sp>
        <p:nvSpPr>
          <p:cNvPr id="3" name="Θέση περιεχομένου 1"/>
          <p:cNvSpPr>
            <a:spLocks noGrp="1"/>
          </p:cNvSpPr>
          <p:nvPr>
            <p:ph type="body" idx="1"/>
          </p:nvPr>
        </p:nvSpPr>
        <p:spPr>
          <a:xfrm>
            <a:off x="457200" y="1535112"/>
            <a:ext cx="4040188" cy="1605856"/>
          </a:xfrm>
        </p:spPr>
        <p:txBody>
          <a:bodyPr>
            <a:normAutofit lnSpcReduction="10000"/>
          </a:bodyPr>
          <a:lstStyle/>
          <a:p>
            <a:pPr marL="342900" indent="-342900">
              <a:lnSpc>
                <a:spcPct val="110000"/>
              </a:lnSpc>
              <a:buClr>
                <a:srgbClr val="9900CC"/>
              </a:buClr>
              <a:buSzPct val="120000"/>
              <a:buFont typeface="Wingdings" panose="05000000000000000000" pitchFamily="2" charset="2"/>
              <a:buChar char="§"/>
            </a:pPr>
            <a:r>
              <a:rPr lang="el-GR" b="0" dirty="0" smtClean="0"/>
              <a:t>Μία καθαρά επιστημονική ανακάλυψη, που άλλαξε την πορεία της εξέλιξης της ανθρωπότητας.</a:t>
            </a:r>
            <a:endParaRPr lang="el-GR" b="0" dirty="0"/>
          </a:p>
        </p:txBody>
      </p:sp>
      <p:pic>
        <p:nvPicPr>
          <p:cNvPr id="9" name="Θέση περιεχομένου 2" descr="Εικόνα του τρανζίστορ."/>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8132" y="3213100"/>
            <a:ext cx="2538323" cy="2913063"/>
          </a:xfrm>
        </p:spPr>
      </p:pic>
      <p:sp>
        <p:nvSpPr>
          <p:cNvPr id="5" name="Θέση περιεχομένου 3"/>
          <p:cNvSpPr>
            <a:spLocks noGrp="1"/>
          </p:cNvSpPr>
          <p:nvPr>
            <p:ph type="body" sz="quarter" idx="3"/>
          </p:nvPr>
        </p:nvSpPr>
        <p:spPr>
          <a:xfrm>
            <a:off x="4645025" y="1535113"/>
            <a:ext cx="4041775" cy="1677864"/>
          </a:xfrm>
        </p:spPr>
        <p:txBody>
          <a:bodyPr anchor="t">
            <a:noAutofit/>
          </a:bodyPr>
          <a:lstStyle/>
          <a:p>
            <a:pPr marL="342900" indent="-342900">
              <a:buClr>
                <a:srgbClr val="9900CC"/>
              </a:buClr>
              <a:buSzPct val="120000"/>
              <a:buFont typeface="Wingdings" panose="05000000000000000000" pitchFamily="2" charset="2"/>
              <a:buChar char="§"/>
            </a:pPr>
            <a:r>
              <a:rPr lang="el-GR" b="0" dirty="0" smtClean="0"/>
              <a:t>Για την ανακάλυψή τους αυτή, οι </a:t>
            </a:r>
            <a:r>
              <a:rPr lang="en-US" b="0" dirty="0" err="1" smtClean="0"/>
              <a:t>Sokley</a:t>
            </a:r>
            <a:r>
              <a:rPr lang="en-US" b="0" dirty="0" smtClean="0"/>
              <a:t>, Bardeen, </a:t>
            </a:r>
            <a:r>
              <a:rPr lang="el-GR" b="0" dirty="0" smtClean="0"/>
              <a:t>και </a:t>
            </a:r>
            <a:r>
              <a:rPr lang="en-US" b="0" dirty="0" smtClean="0"/>
              <a:t>Braden, </a:t>
            </a:r>
            <a:r>
              <a:rPr lang="el-GR" b="0" dirty="0" smtClean="0"/>
              <a:t>βραβεύτηκαν με Νόμπελ.</a:t>
            </a:r>
            <a:endParaRPr lang="el-GR" b="0" dirty="0"/>
          </a:p>
        </p:txBody>
      </p:sp>
      <p:pic>
        <p:nvPicPr>
          <p:cNvPr id="10" name="Θέση περιεχομένου 4" descr="Εικόνα με τους τρείς Νομπελίστες."/>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4008" y="3212976"/>
            <a:ext cx="4041775" cy="1844059"/>
          </a:xfrm>
        </p:spPr>
      </p:pic>
      <p:sp>
        <p:nvSpPr>
          <p:cNvPr id="7" name="Θέση υποσέλιδου 1" descr="."/>
          <p:cNvSpPr>
            <a:spLocks noGrp="1"/>
          </p:cNvSpPr>
          <p:nvPr>
            <p:ph type="ftr" sz="quarter" idx="11"/>
          </p:nvPr>
        </p:nvSpPr>
        <p:spPr/>
        <p:txBody>
          <a:bodyPr/>
          <a:lstStyle/>
          <a:p>
            <a:r>
              <a:rPr lang="el-GR" sz="1400" dirty="0" smtClean="0">
                <a:solidFill>
                  <a:schemeClr val="tx1"/>
                </a:solidFill>
              </a:rPr>
              <a:t>Η Εξέλιξη της Πληροφορικής</a:t>
            </a:r>
            <a:endParaRPr lang="el-GR" sz="1400" dirty="0">
              <a:solidFill>
                <a:schemeClr val="tx1"/>
              </a:solidFill>
            </a:endParaRPr>
          </a:p>
        </p:txBody>
      </p:sp>
      <p:sp>
        <p:nvSpPr>
          <p:cNvPr id="8" name="Θέση αριθμού διαφάνειας 1" descr="."/>
          <p:cNvSpPr>
            <a:spLocks noGrp="1"/>
          </p:cNvSpPr>
          <p:nvPr>
            <p:ph type="sldNum" sz="quarter" idx="12"/>
          </p:nvPr>
        </p:nvSpPr>
        <p:spPr/>
        <p:txBody>
          <a:bodyPr/>
          <a:lstStyle/>
          <a:p>
            <a:fld id="{2C08EDB0-7560-4B4B-950A-83EADEFE8828}"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115197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1/2013 6:45:5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9,4,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9,5,6,7,"/>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7,8,5,6,"/>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9,2,3,7,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6,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8,9,13,6,"/>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7,6,4,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7,6,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5DB5AB8-26D5-4442-BB7C-CDDEBF9B675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661</TotalTime>
  <Words>2273</Words>
  <Application>Microsoft Office PowerPoint</Application>
  <PresentationFormat>Προβολή στην οθόνη (4:3)</PresentationFormat>
  <Paragraphs>334</Paragraphs>
  <Slides>53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Διδακτική Πληροφορικής</vt:lpstr>
      <vt:lpstr>Άδειες χρήσης </vt:lpstr>
      <vt:lpstr>Χρηματοδότηση </vt:lpstr>
      <vt:lpstr>Σκοποί ενότητας </vt:lpstr>
      <vt:lpstr>Περιεχόμενα ενότητας</vt:lpstr>
      <vt:lpstr>Η ιστορία της Πληροφορικής</vt:lpstr>
      <vt:lpstr>1946: ENIAC</vt:lpstr>
      <vt:lpstr> VON NEWMAN</vt:lpstr>
      <vt:lpstr>1950: Τρανζίστορ</vt:lpstr>
      <vt:lpstr>1950 - 2015 Τεχνολογία ημιαγωγών</vt:lpstr>
      <vt:lpstr>1950 – 1975:  Οι υπολογιστές</vt:lpstr>
      <vt:lpstr>1950 – 1975:  Οι υπολογιστές πιάνουν δουλειά</vt:lpstr>
      <vt:lpstr>1950 – 1975:  Οι υπολογιστές έχουν μπει στη δουλειά</vt:lpstr>
      <vt:lpstr>Διαμοιρασμός χρόνου</vt:lpstr>
      <vt:lpstr>Ανάγκη για πολλούς χρήστες</vt:lpstr>
      <vt:lpstr>Απομακρυσμένοι χρήστες</vt:lpstr>
      <vt:lpstr>Σύνδεση υπολογιστών:  Δίκτυα</vt:lpstr>
      <vt:lpstr>Η γέννηση του INTERNET</vt:lpstr>
      <vt:lpstr>Τρείς δραστηριότητες κλειδιά, που οδήγησαν στο INTERNET</vt:lpstr>
      <vt:lpstr>1965 - 1975: η δεκαετία της παγκόσμιας νεανικής αμφισβήτησης </vt:lpstr>
      <vt:lpstr>1970 - 1975: οι νεαροί αμφισβητίες δημιουργούν τον μικροϋπολογιστή</vt:lpstr>
      <vt:lpstr>1975: Apple</vt:lpstr>
      <vt:lpstr>1981: IBM, PC, και DOS</vt:lpstr>
      <vt:lpstr>1981 - 1985: Η επανάσταση αρχίζει</vt:lpstr>
      <vt:lpstr>1985 - 1989</vt:lpstr>
      <vt:lpstr>1989: Καταρρέει η Σοβιετική αυτοκρατορία</vt:lpstr>
      <vt:lpstr>1985: Mackintosh και ποντίκι</vt:lpstr>
      <vt:lpstr>1986: Τοπικά δίκτυα</vt:lpstr>
      <vt:lpstr>1987 Windows</vt:lpstr>
      <vt:lpstr>1990: Πολυμέσα</vt:lpstr>
      <vt:lpstr>Τι είναι το Internet?</vt:lpstr>
      <vt:lpstr>Πως δουλεύει το Internet</vt:lpstr>
      <vt:lpstr>Σύνδεση από το σπίτι</vt:lpstr>
      <vt:lpstr>1993: Η επανάσταση του παγκόσμιου ιστού</vt:lpstr>
      <vt:lpstr>Η επανάσταση δεν είναι το Internet, αλλά ο παγκόσμιος ιστός </vt:lpstr>
      <vt:lpstr>Η μαγεία του Ιστού</vt:lpstr>
      <vt:lpstr>Αυτόνομη διαχείριση αρχείου</vt:lpstr>
      <vt:lpstr>Πελάτης - Εξυπηρετητής ( Client - Server )</vt:lpstr>
      <vt:lpstr>Client - Server (Πελάτης - Εξυπηρετητής)</vt:lpstr>
      <vt:lpstr>Client - Server</vt:lpstr>
      <vt:lpstr>HYPERTEXT (Υπερκείμενο) (1 από 2) </vt:lpstr>
      <vt:lpstr>HYPERTEXT (Υπερκείμενο) (2 από 2) </vt:lpstr>
      <vt:lpstr>HYPERMEDIA (Υπερμέσα)</vt:lpstr>
      <vt:lpstr>Η εξέλιξη της πληροφορικής </vt:lpstr>
      <vt:lpstr>Ο άνθρωπος κατασκευαστής εργαλείων</vt:lpstr>
      <vt:lpstr>Η επανάσταση  του Ιστού  (1 από 3)</vt:lpstr>
      <vt:lpstr>Η επανάσταση  του Ιστού  (2 από 3)</vt:lpstr>
      <vt:lpstr>Η επανάσταση  του Ιστού  (3 από 3)</vt:lpstr>
      <vt:lpstr>Στο μέλλον  οι ανθρωποκεντρικοί υπολογιστές</vt:lpstr>
      <vt:lpstr>Μια νέα κοινωνία ανατέλλει…</vt:lpstr>
      <vt:lpstr>2010: Κυβερνοχώρος</vt:lpstr>
      <vt:lpstr>1980: Παγκόσμια πρόκληση  Ζαν - Ζακ  Σερβάν - Σρεμπέρ </vt:lpstr>
      <vt:lpstr>Τέλος πρώτης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Διδακτική Πληροφορικής</dc:title>
  <dc:subject>Η εξέλιξη της Πληροφορικής</dc:subject>
  <dc:creator>Γεώργιος Σούλτης</dc:creator>
  <cp:keywords>Εξέλιξη της πληροφορικής</cp:keywords>
  <dc:description>Εισαγωγή - περιγραφή του μαθήματος. 
Η επανάσταση της πληροφορικής. Η Εξέλιξη και οι ιστορικές περίοδοι. Οι πραγματικές ανατροπές και οι επιπτώσεις στην κοινωνία, στην οικονομία και στην πολιτική. Το τέλος της βιομηχανικής εποχής και η αυγή της πληροφορικής εποχής. Η σημερινή εποχή και το μέλλον. Τα μεγάλα προβλήματα που τίθενται.</dc:description>
  <cp:lastModifiedBy>Georgia</cp:lastModifiedBy>
  <cp:revision>123</cp:revision>
  <dcterms:created xsi:type="dcterms:W3CDTF">2013-10-09T06:47:06Z</dcterms:created>
  <dcterms:modified xsi:type="dcterms:W3CDTF">2013-11-07T15:34:08Z</dcterms:modified>
  <cp:category>Εκπαιδευτικό υλικό</cp:category>
  <cp:contentStatus>Τελικό</cp:contentStatus>
</cp:coreProperties>
</file>