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custDataLst>
    <p:tags r:id="rId3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6600CC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D1667-3AFF-4CD3-AC62-18DAAB92E761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8695D-6A89-471F-9307-D9F654A2A3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93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AE94-C3B8-4221-B15A-A82B530C8A09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044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AC3E-BAF8-40F6-B5DB-04807ED8E820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728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D2C5-CC04-4501-9C1C-A6EF8B19C5A2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143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2858-0FA4-4C94-8C85-9B5B92B1BE3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02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C3EB-A789-44C7-A533-02771AAE651C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34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8F6-3F67-42EB-A3E0-BA064CB84DE7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423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CCF0-8574-4ED5-8A47-9E17E2947ADF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04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11B-19E1-4EF6-8A09-2B32A45D7668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883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6CE-C1C0-499D-A30D-D4CF958E3264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64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1EC0-1154-47DB-8211-ED9BA71CC164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440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D1DE-6EDA-4F41-9035-A2381EB2DD33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6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744F3-46A4-45A6-9F70-8B5E23852CF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Διδακτική των Τεχνικών Μαθημάτων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E586-0AC3-4073-8FCD-A6904AFB4C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2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17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22" y="461963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1152128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2948930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1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Διδακτική των Τεχνικών Μαθημάτων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3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Η Πληροφορική στην Τεχνική Εκπαίδευση.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Σούλτης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30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86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Η αποτυχία της Επαγγελματικής Εκπαίδευσης στην Ελλάδα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Επαγγελματική εκπαίδευση στην Ελλάδα σήμερα, είναι </a:t>
            </a:r>
            <a:r>
              <a:rPr lang="el-GR" altLang="el-GR" sz="2800" b="1" dirty="0" smtClean="0"/>
              <a:t>αποτυχημένη,</a:t>
            </a:r>
            <a:endParaRPr lang="el-GR" altLang="el-GR" sz="28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b="1" dirty="0" smtClean="0">
                <a:solidFill>
                  <a:srgbClr val="C00000"/>
                </a:solidFill>
              </a:rPr>
              <a:t>οι λόγοι είναι</a:t>
            </a:r>
            <a:r>
              <a:rPr lang="en-US" altLang="el-GR" dirty="0" smtClean="0"/>
              <a:t>:</a:t>
            </a:r>
            <a:endParaRPr lang="el-GR" altLang="el-GR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Δεν είναι ικανή να δώσει στον νέο, τις πρακτικές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sz="2400" dirty="0" smtClean="0"/>
              <a:t>δεξιότητες που χρειάζονται στο επάγγελμα (στην πιάτσα).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Δεν έχει προσαρμοσθεί στις νέες εξελίξεις, που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sz="2400" dirty="0" smtClean="0"/>
              <a:t>προέρχονται από την τεχνολογία, και δεν τις παρακολουθεί.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Δεν υπάρχει επαγγελματικός προσανατολισμός.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Πάσχει από το σύνδρομο που πάσχει όλη η Ελλάδα, 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l-GR" altLang="el-GR" sz="2400" dirty="0" smtClean="0"/>
              <a:t>του «υπαλλήλου - εργάτη».</a:t>
            </a:r>
          </a:p>
          <a:p>
            <a:pPr marL="0" indent="0">
              <a:spcBef>
                <a:spcPts val="0"/>
              </a:spcBef>
              <a:buNone/>
            </a:pP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4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Η προσπάθεια της πολιτείας και το </a:t>
            </a:r>
            <a:r>
              <a:rPr lang="el-GR" altLang="el-GR" b="1" i="1" dirty="0" smtClean="0"/>
              <a:t>όραμα</a:t>
            </a:r>
            <a:r>
              <a:rPr lang="el-GR" altLang="el-GR" b="1" dirty="0" smtClean="0"/>
              <a:t> των  Τ.Ε.Ε.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Νέα δομή (2 κύκλοι, και τα λοιπά).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Νέες ειδικότητες οι οποίες αλλάζουν και προσαρμόζονται.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Νέα προγράμματα σπουδών που προκύπτουν από το προφίλ</a:t>
            </a:r>
            <a:r>
              <a:rPr lang="en-US" altLang="el-GR" dirty="0" smtClean="0"/>
              <a:t> </a:t>
            </a:r>
            <a:r>
              <a:rPr lang="el-GR" altLang="el-GR" dirty="0" smtClean="0"/>
              <a:t>των πτυχιούχων.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Νέα Βιβλία.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Προσπάθεια ενίσχυσης της «Επιχειρηματικότητας».</a:t>
            </a:r>
          </a:p>
          <a:p>
            <a:pPr lvl="1"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b="1" dirty="0" smtClean="0"/>
              <a:t>Νέες Εκπαιδευτικές Μέθοδοι</a:t>
            </a:r>
            <a:r>
              <a:rPr lang="el-GR" altLang="el-GR" dirty="0" smtClean="0"/>
              <a:t>.</a:t>
            </a:r>
          </a:p>
          <a:p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126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Αρχές διδασκαλίας των Τεχνικών Μαθημάτων (1 από 5)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Η διδασκαλία ενός τεχνικού μαθήματος, πρέπει να έχει σαν απώτερο στόχο την απόκτηση γνώσεων, που θα χρειαστούν στο αντίστοιχο </a:t>
            </a:r>
            <a:r>
              <a:rPr lang="el-GR" altLang="el-GR" b="1" dirty="0" smtClean="0"/>
              <a:t>Επάγγελμα</a:t>
            </a:r>
            <a:r>
              <a:rPr lang="el-GR" altLang="el-GR" dirty="0" smtClean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Κάθε τι που διδάσκουμε σε ένα τεχνικό μάθημα, πρέπει να το συνδέουμε με την </a:t>
            </a:r>
            <a:r>
              <a:rPr lang="el-GR" altLang="el-GR" b="1" dirty="0" smtClean="0"/>
              <a:t>πράξη</a:t>
            </a:r>
            <a:r>
              <a:rPr lang="el-GR" altLang="el-GR" dirty="0" smtClean="0"/>
              <a:t>. </a:t>
            </a:r>
            <a:endParaRPr lang="el-GR" altLang="el-GR" sz="2800" dirty="0" smtClean="0"/>
          </a:p>
          <a:p>
            <a:pPr lvl="1" indent="-34200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altLang="el-GR" sz="2400" dirty="0" smtClean="0">
                <a:solidFill>
                  <a:srgbClr val="C00000"/>
                </a:solidFill>
              </a:rPr>
              <a:t>Ακόμα και την θεωρία που διδάσκουμε, πρέπει να την συνδέουμε με την πράξη</a:t>
            </a:r>
            <a:r>
              <a:rPr lang="el-GR" altLang="el-GR" sz="24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1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Αρχές διδασκαλίας των Τεχνικών Μαθημάτων (2 από 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Πρέπει να προετοιμάζουμε το μαθητή, για την αγορά εργασίας, μέσα από το κάθε μάθημα. 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του δίνουμε πληροφορίες, τι μπορεί να κάνει στην αγορά εργασίας, λαμβάνοντας υπόψη κάθε κεφάλαιο του μαθήματος 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του πούμε πού μπορεί να βρει βοήθεια, για το συγκεκριμένο αντικείμενο, όταν βγει να δουλέψει και το χρειαστεί.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απομυθοποιούμε την επαγγελματική πράξη.</a:t>
            </a:r>
          </a:p>
          <a:p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7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Αρχές διδασκαλίας των Τεχνικών Μαθημάτων (3 από 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Στην διδασκαλία ενός τεχνικού μαθήματος, πρέπει να ελκύουμε την προσοχή των μαθητών, χρησιμοποιώντας:</a:t>
            </a:r>
          </a:p>
          <a:p>
            <a:pPr marL="80010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Επιδείξεις υλικών, μελετών, εφαρμογών. </a:t>
            </a:r>
          </a:p>
          <a:p>
            <a:pPr marL="80010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Επισκέψεις.</a:t>
            </a:r>
          </a:p>
          <a:p>
            <a:pPr marL="80010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Προβολές βιντεοσκοπημένων εφαρμογών. </a:t>
            </a:r>
          </a:p>
          <a:p>
            <a:pPr marL="80010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Προσομοιώσεις στον υπολογιστή.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Ανάθεση εργασιών (βιβλιογραφικές - μελέτες, και τα </a:t>
            </a:r>
          </a:p>
          <a:p>
            <a:pPr marL="1257300" lvl="3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sz="2400" dirty="0" smtClean="0"/>
              <a:t>λοιπά), στους μαθητές.</a:t>
            </a:r>
            <a:r>
              <a:rPr lang="el-GR" altLang="el-GR" dirty="0" smtClean="0"/>
              <a:t> </a:t>
            </a:r>
          </a:p>
          <a:p>
            <a:pPr marL="80010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6.  </a:t>
            </a:r>
            <a:r>
              <a:rPr lang="el-GR" altLang="el-GR" dirty="0" smtClean="0"/>
              <a:t>Ανάθεση κατασκευών στους μαθητές.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7.  </a:t>
            </a:r>
            <a:r>
              <a:rPr lang="el-GR" altLang="el-GR" b="1" dirty="0" smtClean="0"/>
              <a:t>Εργαστήριο</a:t>
            </a:r>
            <a:r>
              <a:rPr lang="el-GR" altLang="el-GR" dirty="0" smtClean="0"/>
              <a:t>.</a:t>
            </a:r>
          </a:p>
          <a:p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el-GR" b="1" dirty="0" smtClean="0"/>
              <a:t>Αρχές διδασκαλίας των Τεχνικών Μαθημάτων (4 από 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Μέσα από την διδασκαλία κάθε τεχνικού μαθήματος, πρέπει να περνάμε τον </a:t>
            </a:r>
            <a:r>
              <a:rPr lang="el-GR" altLang="el-GR" sz="2800" b="1" dirty="0" smtClean="0"/>
              <a:t>Επαγγελματικό Προσανατολισμό.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Πρέπει συνεχώς, να προσπαθούμε να περάσουμε την ιδέα της </a:t>
            </a:r>
            <a:r>
              <a:rPr lang="el-GR" altLang="el-GR" sz="2800" b="1" dirty="0" smtClean="0"/>
              <a:t>Αυτοαπασχόλησης </a:t>
            </a:r>
            <a:r>
              <a:rPr lang="el-GR" altLang="el-GR" sz="2800" dirty="0" smtClean="0"/>
              <a:t>(Πνεύμα Επιχειρηματικότητας).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Να προσπαθούμε να δίνουμε πληροφορίες, πώς θα </a:t>
            </a:r>
          </a:p>
          <a:p>
            <a:pPr marL="1371600" lvl="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l-GR" altLang="el-GR" sz="2400" dirty="0" smtClean="0"/>
              <a:t>ξεκινήσει το παιδί μία δική του δουλειά.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Να απομυθοποιήσουμε την ιστορία, του ανοίγω δική 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l-GR" altLang="el-GR" sz="2400" dirty="0" smtClean="0"/>
              <a:t>μου δουλειά.</a:t>
            </a:r>
          </a:p>
          <a:p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9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Αρχές διδασκαλίας των Τεχνικών Μαθημάτων (5 από 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Προσπάθεια καλλιέργειας των δεξιοτήτων των μαθητών.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Προσπάθεια ανακάλυψης κάποιων ταλέντων των μαθητών.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1120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Επιδείξεις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Επιδείξεις</a:t>
            </a:r>
            <a:r>
              <a:rPr lang="el-GR" altLang="el-GR" sz="2800" dirty="0"/>
              <a:t> </a:t>
            </a:r>
            <a:r>
              <a:rPr lang="el-GR" altLang="el-GR" sz="2800" dirty="0" smtClean="0"/>
              <a:t>πρόσθετου υλικού που σχετίζεται με το μάθημα μέσα στην τάξη.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Υλικά του εμπορίου (συλλογή από εταιρείες, παλιά </a:t>
            </a:r>
          </a:p>
          <a:p>
            <a:pPr marL="12573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sz="2400" dirty="0" smtClean="0"/>
              <a:t>από εργοστάσια).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Προδιαγραφές υλικών, και φωτογραφίες από </a:t>
            </a:r>
            <a:endParaRPr lang="en-US" altLang="el-GR" dirty="0" smtClean="0"/>
          </a:p>
          <a:p>
            <a:pPr marL="12573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sz="2400" dirty="0" smtClean="0"/>
              <a:t>διαφημιστικά εταιρειών</a:t>
            </a:r>
            <a:r>
              <a:rPr lang="en-US" altLang="el-GR" sz="2400" dirty="0" smtClean="0"/>
              <a:t>.</a:t>
            </a:r>
            <a:endParaRPr lang="el-GR" altLang="el-GR" sz="2400" dirty="0" smtClean="0"/>
          </a:p>
          <a:p>
            <a:pPr marL="8001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Επιδείξεις εγκαταστάσεων</a:t>
            </a:r>
            <a:r>
              <a:rPr lang="en-US" altLang="el-GR" dirty="0" smtClean="0"/>
              <a:t>.</a:t>
            </a:r>
            <a:r>
              <a:rPr lang="el-GR" altLang="el-GR" dirty="0" smtClean="0"/>
              <a:t> </a:t>
            </a:r>
          </a:p>
          <a:p>
            <a:pPr marL="8001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Βιντεοταινίες (από εταιρίες)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marL="8001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Αναφορές περιπτώσεων από την πράξη</a:t>
            </a:r>
            <a:r>
              <a:rPr lang="en-US" altLang="el-GR" dirty="0" smtClean="0"/>
              <a:t>.</a:t>
            </a:r>
            <a:r>
              <a:rPr lang="el-GR" altLang="el-GR" dirty="0" smtClean="0"/>
              <a:t>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6.  </a:t>
            </a:r>
            <a:r>
              <a:rPr lang="el-GR" altLang="el-GR" dirty="0" smtClean="0"/>
              <a:t>Συγκέντρωση υλικού από </a:t>
            </a:r>
            <a:r>
              <a:rPr lang="en-US" altLang="el-GR" dirty="0" smtClean="0"/>
              <a:t>Internet.</a:t>
            </a:r>
            <a:endParaRPr lang="el-GR" altLang="el-GR" dirty="0" smtClean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0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Ανάθεση εργασιών στους μαθητές στα πλαίσια του μαθήματος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400" b="1" dirty="0" smtClean="0"/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b="1" dirty="0" smtClean="0"/>
              <a:t>Μορφές εργασιών</a:t>
            </a:r>
            <a:r>
              <a:rPr lang="el-GR" altLang="el-GR" dirty="0" smtClean="0"/>
              <a:t>: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Μελέτες.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Βιβλιογραφικές εργασίες.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sz="2800" dirty="0"/>
              <a:t>M</a:t>
            </a:r>
            <a:r>
              <a:rPr lang="en-US" altLang="el-GR" sz="2800" dirty="0" smtClean="0"/>
              <a:t>ini </a:t>
            </a:r>
            <a:r>
              <a:rPr lang="el-GR" altLang="el-GR" sz="2800" dirty="0" smtClean="0"/>
              <a:t>έρευνες.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Έρευνες αγοράς.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Έρευνες σχετικές με το αντίστοιχο επάγγελμα.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Ασκήσεις που απαιτούν λύση σε υπολογιστή.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54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Οι εργασίες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Οι </a:t>
            </a:r>
            <a:r>
              <a:rPr lang="el-GR" b="1" dirty="0" smtClean="0"/>
              <a:t>εργασίες</a:t>
            </a:r>
            <a:r>
              <a:rPr lang="el-GR" dirty="0" smtClean="0"/>
              <a:t> που δίνονται πρέπει: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Πρακτική κατεύθυνση.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Προαιρετικές και όχι υποχρεωτικές.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Αποσύνδεση από το βαθμό.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Κατά ομάδες.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Σαφείς οδηγίες (πού, τί, και πώς θα τα γράψουν).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Παρουσίαση μέσα στην τάξη.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7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30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Εργαστήριο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Το εργαστήριο αποτελεί αναγκαία παράμετρο της Τεχνικής  Εκπαίδευσης.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Δεν γίνεται </a:t>
            </a:r>
            <a:r>
              <a:rPr lang="el-GR" altLang="el-GR" sz="2800" dirty="0" smtClean="0"/>
              <a:t>Τεχνική </a:t>
            </a:r>
            <a:r>
              <a:rPr lang="el-GR" altLang="el-GR" sz="2800" dirty="0"/>
              <a:t>Ε</a:t>
            </a:r>
            <a:r>
              <a:rPr lang="el-GR" altLang="el-GR" sz="2800" dirty="0" smtClean="0"/>
              <a:t>κπαίδευση </a:t>
            </a:r>
            <a:r>
              <a:rPr lang="el-GR" altLang="el-GR" sz="2800" dirty="0" smtClean="0"/>
              <a:t>χωρίς εργαστήριο.</a:t>
            </a:r>
          </a:p>
          <a:p>
            <a:pPr>
              <a:spcBef>
                <a:spcPts val="0"/>
              </a:spcBef>
              <a:spcAft>
                <a:spcPts val="3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Τα εργαστήρια προϋποθέτουν μέριμνα της πολιτείας. </a:t>
            </a:r>
            <a:endParaRPr lang="el-GR" altLang="el-GR" sz="2400" dirty="0" smtClean="0"/>
          </a:p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l-GR" altLang="el-GR" sz="2800" dirty="0" smtClean="0">
                <a:solidFill>
                  <a:srgbClr val="0033CC"/>
                </a:solidFill>
              </a:rPr>
              <a:t>Οργάνωση εργαστηρίου.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l-GR" altLang="el-GR" sz="2800" dirty="0" smtClean="0">
                <a:solidFill>
                  <a:srgbClr val="6600CC"/>
                </a:solidFill>
              </a:rPr>
              <a:t>Προσαρμογή και οργάνωση εργαστηριακού μαθήματος.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l-GR" altLang="el-GR" sz="2800" dirty="0" smtClean="0">
                <a:solidFill>
                  <a:srgbClr val="C00000"/>
                </a:solidFill>
              </a:rPr>
              <a:t>Μέθοδος διδασκαλίας εργαστηριακού μαθήματος.</a:t>
            </a:r>
          </a:p>
          <a:p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01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Στόχοι ενός </a:t>
            </a:r>
            <a:br>
              <a:rPr lang="el-GR" b="1" dirty="0" smtClean="0"/>
            </a:br>
            <a:r>
              <a:rPr lang="el-GR" b="1" dirty="0" smtClean="0"/>
              <a:t>Εργαστηριακού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1.  </a:t>
            </a:r>
            <a:r>
              <a:rPr lang="el-GR" altLang="el-GR" dirty="0" smtClean="0"/>
              <a:t>Απόκτηση δεξιοτήτων.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2.  </a:t>
            </a:r>
            <a:r>
              <a:rPr lang="el-GR" altLang="el-GR" dirty="0" smtClean="0"/>
              <a:t>Κατανόηση δύσκολων εννοιών από τη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3200" dirty="0" smtClean="0"/>
              <a:t>θεωρία, </a:t>
            </a:r>
            <a:r>
              <a:rPr lang="el-GR" altLang="el-GR" sz="3200" dirty="0" smtClean="0"/>
              <a:t>και </a:t>
            </a:r>
            <a:r>
              <a:rPr lang="el-GR" altLang="el-GR" sz="3200" dirty="0" smtClean="0"/>
              <a:t>απόδειξη της πρακτικής τους σημασίας.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3.  </a:t>
            </a:r>
            <a:r>
              <a:rPr lang="el-GR" altLang="el-GR" dirty="0" smtClean="0"/>
              <a:t>Απομυθοποίηση κάποιων τεχνικών,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3200" dirty="0" smtClean="0"/>
              <a:t>συσκευών και τα λοιπά.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4.  </a:t>
            </a:r>
            <a:r>
              <a:rPr lang="el-GR" altLang="el-GR" dirty="0" smtClean="0"/>
              <a:t>Προετοιμασία για το επάγγελμα.</a:t>
            </a:r>
          </a:p>
          <a:p>
            <a:pPr lvl="1" indent="-342000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altLang="el-GR" sz="2400" dirty="0" smtClean="0">
                <a:solidFill>
                  <a:srgbClr val="C00000"/>
                </a:solidFill>
              </a:rPr>
              <a:t>Το εργαστηριακό μάθημα </a:t>
            </a:r>
            <a:r>
              <a:rPr lang="el-GR" altLang="el-GR" sz="2400" b="1" dirty="0" smtClean="0">
                <a:solidFill>
                  <a:srgbClr val="C00000"/>
                </a:solidFill>
              </a:rPr>
              <a:t>μπορεί,</a:t>
            </a:r>
            <a:r>
              <a:rPr lang="el-GR" altLang="el-GR" sz="2400" dirty="0" smtClean="0">
                <a:solidFill>
                  <a:srgbClr val="C00000"/>
                </a:solidFill>
              </a:rPr>
              <a:t> και </a:t>
            </a:r>
            <a:r>
              <a:rPr lang="el-GR" altLang="el-GR" sz="2400" b="1" dirty="0" smtClean="0">
                <a:solidFill>
                  <a:srgbClr val="C00000"/>
                </a:solidFill>
              </a:rPr>
              <a:t>πρέπει,</a:t>
            </a:r>
            <a:r>
              <a:rPr lang="el-GR" altLang="el-GR" sz="2400" dirty="0" smtClean="0">
                <a:solidFill>
                  <a:srgbClr val="C00000"/>
                </a:solidFill>
              </a:rPr>
              <a:t> να είναι ελκυστικό για τους μαθητές</a:t>
            </a:r>
            <a:r>
              <a:rPr lang="el-GR" altLang="el-GR" sz="24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28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Οργάνωση Εργαστηρίου </a:t>
            </a:r>
            <a:br>
              <a:rPr lang="el-GR" b="1" dirty="0" smtClean="0"/>
            </a:br>
            <a:r>
              <a:rPr lang="el-GR" sz="4000" b="1" dirty="0" smtClean="0"/>
              <a:t>(όταν δεν υπάρχει)</a:t>
            </a:r>
            <a:endParaRPr lang="el-GR" sz="4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Μελέτη του αναλυτικού προγράμματος.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Σχεδιασμός των εργαστηριακών ασκήσεων.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Έρευνα για τον απαιτούμενο εξοπλισμό (έτοιμες εργαστηριακές από εταιρίες, σύνθεση δική μας).</a:t>
            </a:r>
          </a:p>
          <a:p>
            <a:pPr>
              <a:spcBef>
                <a:spcPts val="0"/>
              </a:spcBef>
              <a:spcAft>
                <a:spcPts val="4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Κατασκευή των εργαστηριακών πάγκων.</a:t>
            </a:r>
          </a:p>
          <a:p>
            <a:pPr lvl="1" indent="-342000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altLang="el-GR" sz="2400" dirty="0" smtClean="0">
                <a:solidFill>
                  <a:srgbClr val="C00000"/>
                </a:solidFill>
              </a:rPr>
              <a:t>Πρέπει οι ασκήσεις να είναι κοντά στην επαγγελματική πράξη.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endParaRPr lang="el-GR" altLang="el-GR" dirty="0" smtClean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40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Προσαρμογή  Εργαστηρίου </a:t>
            </a:r>
            <a:br>
              <a:rPr lang="el-GR" altLang="el-GR" b="1" dirty="0" smtClean="0"/>
            </a:br>
            <a:r>
              <a:rPr lang="el-GR" altLang="el-GR" sz="4000" b="1" dirty="0" smtClean="0"/>
              <a:t>(όταν υπάρχει) 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n-US" altLang="el-GR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Μελέτη του αναλυτικού προγράμματος.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Προσαρμογή των εργαστηριακών ασκήσεων στις δυνατότητες που έχουμε.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Αυτοσχέδιες κατασκευές.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99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Οργάνωση  </a:t>
            </a:r>
            <a:r>
              <a:rPr lang="el-GR" altLang="el-GR" b="1" dirty="0" smtClean="0"/>
              <a:t>Εργαστηριακού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Οι ασκήσεις δεν πρέπει να είναι </a:t>
            </a:r>
            <a:r>
              <a:rPr lang="el-GR" altLang="el-GR" sz="2400" b="1" dirty="0" smtClean="0"/>
              <a:t>τυποποιημένες</a:t>
            </a:r>
            <a:r>
              <a:rPr lang="el-GR" altLang="el-GR" sz="2400" dirty="0" smtClean="0"/>
              <a:t>, </a:t>
            </a:r>
            <a:r>
              <a:rPr lang="el-GR" altLang="el-GR" sz="2400" dirty="0"/>
              <a:t>αλλά να επιτρέπουν αυτενέργεια των μαθητών.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Να είναι </a:t>
            </a:r>
            <a:r>
              <a:rPr lang="el-GR" altLang="el-GR" sz="2400" dirty="0" smtClean="0"/>
              <a:t>επεκτάσιμες.</a:t>
            </a:r>
            <a:endParaRPr lang="el-GR" altLang="el-GR" sz="24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Οι εργαστηριακές ομάδες να είναι </a:t>
            </a:r>
            <a:r>
              <a:rPr lang="el-GR" altLang="el-GR" sz="2400" dirty="0" smtClean="0"/>
              <a:t>δύο ή τριών ατόμων.</a:t>
            </a:r>
            <a:endParaRPr lang="el-GR" altLang="el-GR" sz="24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Τα φύλλα έργου να έχουν τυποποιημένη </a:t>
            </a:r>
            <a:r>
              <a:rPr lang="el-GR" altLang="el-GR" sz="2400" dirty="0" smtClean="0"/>
              <a:t>μορφή.</a:t>
            </a:r>
            <a:endParaRPr lang="el-GR" altLang="el-GR" sz="24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Στα πρώτα μαθήματα δίνονται γενικές εργαστηριακές γνώσεις (τρόπος μετρήσεων, λογισμικό </a:t>
            </a:r>
            <a:r>
              <a:rPr lang="el-GR" altLang="el-GR" sz="2400" dirty="0" smtClean="0"/>
              <a:t>επεξεργασίας, και τα λοιπά).</a:t>
            </a:r>
            <a:endParaRPr lang="el-GR" altLang="el-GR" sz="24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Να δίνονται εργασίες πέραν των εργαστηριακών </a:t>
            </a:r>
            <a:r>
              <a:rPr lang="el-GR" altLang="el-GR" sz="2400" dirty="0" smtClean="0"/>
              <a:t>υποχρεώσεων.</a:t>
            </a:r>
            <a:endParaRPr lang="el-GR" altLang="el-GR" sz="24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b="1" dirty="0" smtClean="0"/>
              <a:t>Να δίνονται </a:t>
            </a:r>
            <a:r>
              <a:rPr lang="el-GR" altLang="el-GR" sz="2400" dirty="0"/>
              <a:t>κατασκευαστικές </a:t>
            </a:r>
            <a:r>
              <a:rPr lang="el-GR" altLang="el-GR" sz="2400" b="1" dirty="0" smtClean="0"/>
              <a:t>εργασίες </a:t>
            </a:r>
            <a:r>
              <a:rPr lang="el-GR" altLang="el-GR" sz="2400" dirty="0"/>
              <a:t>(προαιρετικά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12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Προσπάθειες ενίσχυσης της </a:t>
            </a:r>
            <a:r>
              <a:rPr lang="el-GR" altLang="el-GR" b="1" dirty="0" smtClean="0"/>
              <a:t>Επιχειρηματικότητας 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FontTx/>
              <a:buNone/>
            </a:pPr>
            <a:endParaRPr lang="el-GR" altLang="el-GR" sz="2000" b="1" dirty="0" smtClean="0">
              <a:solidFill>
                <a:srgbClr val="C00000"/>
              </a:solidFill>
            </a:endParaRPr>
          </a:p>
          <a:p>
            <a:pPr marL="0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l-GR" altLang="el-GR" b="1" dirty="0" smtClean="0">
                <a:solidFill>
                  <a:srgbClr val="C00000"/>
                </a:solidFill>
              </a:rPr>
              <a:t>Σε </a:t>
            </a:r>
            <a:r>
              <a:rPr lang="el-GR" altLang="el-GR" b="1" dirty="0">
                <a:solidFill>
                  <a:srgbClr val="C00000"/>
                </a:solidFill>
              </a:rPr>
              <a:t>κάθε μάθημα προσπαθούμε να </a:t>
            </a:r>
            <a:r>
              <a:rPr lang="el-GR" altLang="el-GR" b="1" dirty="0" smtClean="0">
                <a:solidFill>
                  <a:srgbClr val="C00000"/>
                </a:solidFill>
              </a:rPr>
              <a:t>δώσουμε πληροφορίες </a:t>
            </a:r>
            <a:r>
              <a:rPr lang="el-GR" altLang="el-GR" b="1" dirty="0">
                <a:solidFill>
                  <a:srgbClr val="C00000"/>
                </a:solidFill>
              </a:rPr>
              <a:t>στους μαθητές σχετικά με</a:t>
            </a:r>
            <a:r>
              <a:rPr lang="en-US" altLang="el-GR" dirty="0"/>
              <a:t>:</a:t>
            </a:r>
            <a:endParaRPr lang="el-GR" altLang="el-GR" dirty="0"/>
          </a:p>
          <a:p>
            <a:pPr lvl="2"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Ποιο </a:t>
            </a:r>
            <a:r>
              <a:rPr lang="el-GR" altLang="el-GR" sz="2800" dirty="0"/>
              <a:t>δικό τους επάγγελμα μπορούν να κάνουν</a:t>
            </a:r>
            <a:r>
              <a:rPr lang="en-US" altLang="el-GR" sz="2800" dirty="0"/>
              <a:t> </a:t>
            </a:r>
            <a:r>
              <a:rPr lang="el-GR" altLang="el-GR" sz="2800" dirty="0"/>
              <a:t>στον τομέα που </a:t>
            </a:r>
            <a:r>
              <a:rPr lang="el-GR" altLang="el-GR" sz="2800" dirty="0" smtClean="0"/>
              <a:t>παρακολουθούν.</a:t>
            </a:r>
            <a:endParaRPr lang="el-GR" altLang="el-GR" sz="2800" dirty="0"/>
          </a:p>
          <a:p>
            <a:pPr lvl="2"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Τί  </a:t>
            </a:r>
            <a:r>
              <a:rPr lang="el-GR" altLang="el-GR" sz="2800" dirty="0"/>
              <a:t>προοπτικές </a:t>
            </a:r>
            <a:r>
              <a:rPr lang="el-GR" altLang="el-GR" sz="2800" dirty="0" smtClean="0"/>
              <a:t>έχουν.</a:t>
            </a:r>
            <a:endParaRPr lang="el-GR" altLang="el-GR" sz="2800" dirty="0"/>
          </a:p>
          <a:p>
            <a:pPr lvl="2"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Τί </a:t>
            </a:r>
            <a:r>
              <a:rPr lang="el-GR" altLang="el-GR" sz="2800" dirty="0"/>
              <a:t>ενέργειες χρειάζεται </a:t>
            </a:r>
            <a:r>
              <a:rPr lang="el-GR" altLang="el-GR" sz="2800" dirty="0" smtClean="0"/>
              <a:t>να κάνουν, </a:t>
            </a:r>
            <a:r>
              <a:rPr lang="el-GR" altLang="el-GR" sz="2800" dirty="0"/>
              <a:t>για να κάνουν ένα δικό τους επάγγελμα, </a:t>
            </a:r>
            <a:r>
              <a:rPr lang="el-GR" altLang="el-GR" sz="2800" dirty="0" smtClean="0"/>
              <a:t>μία </a:t>
            </a:r>
            <a:r>
              <a:rPr lang="el-GR" altLang="el-GR" sz="2800" dirty="0"/>
              <a:t>δική τους </a:t>
            </a:r>
            <a:r>
              <a:rPr lang="el-GR" altLang="el-GR" sz="2800" dirty="0" smtClean="0"/>
              <a:t>επιχείρηση.</a:t>
            </a:r>
            <a:endParaRPr lang="el-GR" altLang="el-GR" sz="28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3266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ενδέκατης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2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5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800" dirty="0"/>
              <a:t>Να μάθουν να διακρίνουν τις ιδιαιτερότητες της </a:t>
            </a:r>
            <a:r>
              <a:rPr lang="el-GR" sz="2800" dirty="0" smtClean="0"/>
              <a:t>τεχνικής </a:t>
            </a:r>
            <a:r>
              <a:rPr lang="el-GR" sz="2800" dirty="0"/>
              <a:t>Ε</a:t>
            </a:r>
            <a:r>
              <a:rPr lang="el-GR" sz="2800" dirty="0" smtClean="0"/>
              <a:t>κπαίδευσης</a:t>
            </a:r>
            <a:r>
              <a:rPr lang="el-GR" sz="2800" dirty="0"/>
              <a:t>. Να μάθουν πως δομείται η Τεχνική </a:t>
            </a:r>
            <a:r>
              <a:rPr lang="el-GR" sz="2800" dirty="0" smtClean="0"/>
              <a:t>Εκπαίδευση </a:t>
            </a:r>
            <a:r>
              <a:rPr lang="el-GR" sz="2800" dirty="0"/>
              <a:t>στην Ελλάδα. </a:t>
            </a:r>
            <a:r>
              <a:rPr lang="el-GR" sz="2800" dirty="0" smtClean="0"/>
              <a:t>Να </a:t>
            </a:r>
            <a:r>
              <a:rPr lang="el-GR" sz="2800" dirty="0"/>
              <a:t>μάθουν τα βασικά στοιχεία της διδακτικής Τεχνικών μαθημάτων. Να μάθουν τις ιδιαιτερότητες της εργαστηριακής </a:t>
            </a:r>
            <a:r>
              <a:rPr lang="el-GR" sz="2800" dirty="0" smtClean="0"/>
              <a:t>Εκπαίδευσης</a:t>
            </a:r>
            <a:r>
              <a:rPr lang="el-GR" sz="2800" dirty="0"/>
              <a:t>. Θα ξέρουν τι διδάσκεται σχετικά με την πληροφορική στην Τεχνική Ε</a:t>
            </a:r>
            <a:r>
              <a:rPr lang="el-GR" sz="2800" dirty="0" smtClean="0"/>
              <a:t>κπαίδευση, </a:t>
            </a:r>
            <a:r>
              <a:rPr lang="el-GR" sz="2800" dirty="0"/>
              <a:t>τόσο στην Ελλάδα όσο </a:t>
            </a:r>
            <a:r>
              <a:rPr lang="el-GR" sz="2800" dirty="0" smtClean="0"/>
              <a:t>και </a:t>
            </a:r>
            <a:r>
              <a:rPr lang="el-GR" sz="2800" dirty="0"/>
              <a:t>διεθνώς. </a:t>
            </a:r>
            <a:r>
              <a:rPr lang="el-GR" sz="2800" dirty="0" smtClean="0"/>
              <a:t>Θα </a:t>
            </a:r>
            <a:r>
              <a:rPr lang="el-GR" sz="2800" dirty="0"/>
              <a:t>μπορούν να κρίνουν τα προγράμματα </a:t>
            </a:r>
            <a:r>
              <a:rPr lang="el-GR" sz="2800" dirty="0" smtClean="0"/>
              <a:t>σπουδών, </a:t>
            </a:r>
            <a:r>
              <a:rPr lang="el-GR" sz="2800" dirty="0"/>
              <a:t>και θα μάθουν να οργανώνουν ένα πρόγραμμα σπουδών. </a:t>
            </a:r>
            <a:endParaRPr lang="el-GR" sz="28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Διδακτική των Τεχνικών Μαθημάτων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Η Αρχική Επαγγελματική Εκπαίδευση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2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Αρχές Διδασκαλίας των Τεχνικών Μαθημάτων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rId6" action="ppaction://hlinksldjump" tooltip="Μετάβαση στη Διαφάνεια 17"/>
          </p:cNvPr>
          <p:cNvSpPr/>
          <p:nvPr/>
        </p:nvSpPr>
        <p:spPr>
          <a:xfrm>
            <a:off x="809254" y="3429000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 Η Διδασκαλία Τεχνικών Μαθημάτων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Διδακτική των Τεχνικών Μαθημάτων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5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Η αποστολή της αρχικής Επαγγελματικής Εκπαίδευσης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Έχει σαν κύρια κατεύθυνση, την προετοιμασία των νέων, ώστε να είναι ικανοί να βγουν στο επάγγελμα. </a:t>
            </a:r>
            <a:br>
              <a:rPr lang="el-GR" altLang="el-GR" sz="2800" dirty="0" smtClean="0"/>
            </a:br>
            <a:r>
              <a:rPr lang="el-GR" altLang="el-GR" sz="2800" b="1" dirty="0"/>
              <a:t>Α</a:t>
            </a:r>
            <a:r>
              <a:rPr lang="el-GR" altLang="el-GR" sz="2800" b="1" dirty="0" smtClean="0"/>
              <a:t>λλά πρέπει να δίνει επίσης</a:t>
            </a:r>
            <a:r>
              <a:rPr lang="en-US" altLang="el-GR" sz="2800" dirty="0" smtClean="0"/>
              <a:t>:</a:t>
            </a:r>
            <a:endParaRPr lang="el-GR" altLang="el-GR" sz="2800" dirty="0" smtClean="0"/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Στέρεες και μετατρέψιμες γνώσεις.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Ικανότητες Μάθησης.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Ικανότητες προσαρμογής σε μη προβλέψιμες καταστάσεις.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Ικανότητες αναζήτησης και επιλογής, της χρήσιμης πληροφορίας.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Δ</a:t>
            </a:r>
            <a:r>
              <a:rPr lang="el-GR" altLang="el-GR" dirty="0" smtClean="0"/>
              <a:t>εξιότητες στην ανάλυση και επίλυση προβλημάτων.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Απόκτηση σφαιρικής και γενικής παιδείας.</a:t>
            </a:r>
          </a:p>
          <a:p>
            <a:endParaRPr lang="el-GR" altLang="el-GR" sz="2800" dirty="0" smtClean="0"/>
          </a:p>
          <a:p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5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Διαφορές από την </a:t>
            </a:r>
            <a:br>
              <a:rPr lang="el-GR" b="1" dirty="0" smtClean="0"/>
            </a:br>
            <a:r>
              <a:rPr lang="el-GR" b="1" dirty="0" smtClean="0"/>
              <a:t>Γενική Εκπαίδευση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Η Αρχική Επαγγελματική Εκπαίδευση, διαφέρει από την Γενική Εκπαίδευση.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Γενική Εκπαίδευση: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Προετοιμασία κυρίως για συνέχιση σπουδών.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Καλλιέργεια Σκέψης.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Απόκτηση εφοδίων για την κοινωνική και πολιτική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sz="2400" dirty="0"/>
              <a:t>ε</a:t>
            </a:r>
            <a:r>
              <a:rPr lang="el-GR" altLang="el-GR" sz="2400" dirty="0" smtClean="0"/>
              <a:t>νσωμάτωση.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Προετοιμασία για να προσπαθήσει να κατακτήσει το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sz="2400" dirty="0" smtClean="0"/>
              <a:t>επάγγελμα που θέλει.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Καλλιέργεια «κουλτούρας».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2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Διαφορές από την </a:t>
            </a:r>
            <a:br>
              <a:rPr lang="el-GR" b="1" dirty="0" smtClean="0"/>
            </a:br>
            <a:r>
              <a:rPr lang="el-GR" b="1" dirty="0" smtClean="0"/>
              <a:t>Επαγγελματική Κατάρτιση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Η Αρχική Επαγγελματική Εκπαίδευση, διαφέρει από την Επαγγελματική Κατάρτιση.</a:t>
            </a:r>
            <a:endParaRPr lang="el-GR" dirty="0" smtClean="0"/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Επαγγελματική Κατάρτιση: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Απόκτηση Δεξιοτήτων σε ένα πολύ στενό πρακτικό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altLang="el-GR" sz="2400" dirty="0" smtClean="0"/>
              <a:t>αντικείμενο.</a:t>
            </a:r>
          </a:p>
          <a:p>
            <a:pPr marL="914400" lvl="2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Απόκτηση πολύ στενών και εξειδικευμένων γνώσεων.</a:t>
            </a:r>
          </a:p>
          <a:p>
            <a:pPr marL="458100" indent="-4572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sz="2800" dirty="0" smtClean="0"/>
              <a:t>Αρχική Επαγγελματική Κατάρτιση —&gt; ΙΕΚ.</a:t>
            </a:r>
          </a:p>
          <a:p>
            <a:pPr marL="458100" indent="-4572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sz="2800" dirty="0" smtClean="0"/>
              <a:t>Συνεχιζόμενη Επαγγελματική Κατάρτιση —&gt; ΚΕΚ.</a:t>
            </a: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Η αναγκαιότητα της Επαγγελματικής Εκπαίδευσης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Επαγγελματική Εκπαίδευση στην Ελλάδα του σήμερα, είναι </a:t>
            </a:r>
            <a:r>
              <a:rPr lang="el-GR" altLang="el-GR" sz="2800" b="1" dirty="0" smtClean="0"/>
              <a:t>αναγκαία</a:t>
            </a:r>
            <a:r>
              <a:rPr lang="el-GR" altLang="el-GR" sz="2800" dirty="0"/>
              <a:t>,</a:t>
            </a:r>
            <a:endParaRPr lang="el-GR" altLang="el-GR" sz="2800" dirty="0" smtClean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l-GR" altLang="el-GR" b="1" dirty="0">
                <a:solidFill>
                  <a:srgbClr val="C00000"/>
                </a:solidFill>
              </a:rPr>
              <a:t>δ</a:t>
            </a:r>
            <a:r>
              <a:rPr lang="el-GR" altLang="el-GR" b="1" dirty="0" smtClean="0">
                <a:solidFill>
                  <a:srgbClr val="C00000"/>
                </a:solidFill>
              </a:rPr>
              <a:t>ιότι</a:t>
            </a:r>
            <a:r>
              <a:rPr lang="el-GR" altLang="el-GR" dirty="0" smtClean="0"/>
              <a:t>: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Όλοι οι νέοι στρέφονται στα ΑΕΙ⁄ΤΕΙ, με </a:t>
            </a:r>
          </a:p>
          <a:p>
            <a:pPr marL="1258200" lvl="3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αποτέλεσμα στη χώρα μας, να υπάρχει μεγάλος δείκτης ανεργίας στους πτυχιούχους, και έλλειψη στα τεχνικά επαγγέλματα.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Ο χάρτης των τεχνικών επαγγελμάτων αλλάζει </a:t>
            </a:r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400" b="1" dirty="0" smtClean="0"/>
              <a:t>ραγδαία</a:t>
            </a:r>
            <a:r>
              <a:rPr lang="el-GR" altLang="el-GR" sz="2400" dirty="0" smtClean="0"/>
              <a:t>, λόγω των εξελίξεων στην Τεχνολογία.</a:t>
            </a:r>
          </a:p>
          <a:p>
            <a:pPr marL="0" indent="0">
              <a:spcBef>
                <a:spcPts val="0"/>
              </a:spcBef>
              <a:buNone/>
            </a:pPr>
            <a:endParaRPr lang="el-GR" sz="2800" dirty="0">
              <a:solidFill>
                <a:srgbClr val="C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Διδακτική των Τεχνικών Μαθημάτων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E586-0AC3-4073-8FCD-A6904AFB4C8E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20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7:18:16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7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DD20AFB-0FF9-4743-A94E-7FDDD2CEFF1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1430</Words>
  <Application>Microsoft Office PowerPoint</Application>
  <PresentationFormat>Προβολή στην οθόνη (4:3)</PresentationFormat>
  <Paragraphs>215</Paragraphs>
  <Slides>26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Η αποστολή της αρχικής Επαγγελματικής Εκπαίδευσης</vt:lpstr>
      <vt:lpstr>Διαφορές από την  Γενική Εκπαίδευση</vt:lpstr>
      <vt:lpstr>Διαφορές από την  Επαγγελματική Κατάρτιση</vt:lpstr>
      <vt:lpstr>Η αναγκαιότητα της Επαγγελματικής Εκπαίδευσης</vt:lpstr>
      <vt:lpstr>Η αποτυχία της Επαγγελματικής Εκπαίδευσης στην Ελλάδα</vt:lpstr>
      <vt:lpstr>Η προσπάθεια της πολιτείας και το όραμα των  Τ.Ε.Ε. </vt:lpstr>
      <vt:lpstr>Αρχές διδασκαλίας των Τεχνικών Μαθημάτων (1 από 5)</vt:lpstr>
      <vt:lpstr>Αρχές διδασκαλίας των Τεχνικών Μαθημάτων (2 από 5)</vt:lpstr>
      <vt:lpstr>Αρχές διδασκαλίας των Τεχνικών Μαθημάτων (3 από 5)</vt:lpstr>
      <vt:lpstr>Αρχές διδασκαλίας των Τεχνικών Μαθημάτων (4 από 5)</vt:lpstr>
      <vt:lpstr>Αρχές διδασκαλίας των Τεχνικών Μαθημάτων (5 από 5)</vt:lpstr>
      <vt:lpstr>Επιδείξεις</vt:lpstr>
      <vt:lpstr>Ανάθεση εργασιών στους μαθητές στα πλαίσια του μαθήματος </vt:lpstr>
      <vt:lpstr>Οι εργασίες</vt:lpstr>
      <vt:lpstr>Εργαστήριο</vt:lpstr>
      <vt:lpstr>Στόχοι ενός  Εργαστηριακού Μαθήματος</vt:lpstr>
      <vt:lpstr>Οργάνωση Εργαστηρίου  (όταν δεν υπάρχει)</vt:lpstr>
      <vt:lpstr>Προσαρμογή  Εργαστηρίου  (όταν υπάρχει)  </vt:lpstr>
      <vt:lpstr>Οργάνωση  Εργαστηριακού μαθήματος</vt:lpstr>
      <vt:lpstr>Προσπάθειες ενίσχυσης της Επιχειρηματικότητας  </vt:lpstr>
      <vt:lpstr>Τέλος ενδέκατης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 Διδακτική των Τεχνικών Μαθημάτων. Η Πληροφορική στην Τεχνική Εκπαίδευση.</dc:subject>
  <dc:creator>Γεώργιος Σούλτης</dc:creator>
  <cp:keywords>Διδακτική πληροφορικής, διδακτική προγραμματισμού, Τεχνική εκπαίδευση</cp:keywords>
  <dc:description>Η ιδιαιτερότητα της Τεχνικής Εκπαίδευσης. Η δομή της τεχνικής Εκπαίδευσης στην Ελλάδα. Η εργαστηριακή Εκπαίδευση. Η  πληροφορική σαν αυτόνομο διδακτικό αντικείμενο στην Τεχνική Εκπαίδευση. Η διδακτική των εργαστηριακών μαθημάτων. Η διδακτική της πληροφορικής στην Τεχνική Εκπαίδευση. </dc:description>
  <cp:lastModifiedBy>Georgia</cp:lastModifiedBy>
  <cp:revision>63</cp:revision>
  <dcterms:created xsi:type="dcterms:W3CDTF">2013-10-18T08:46:35Z</dcterms:created>
  <dcterms:modified xsi:type="dcterms:W3CDTF">2013-11-07T17:15:09Z</dcterms:modified>
  <cp:category>Εκπαιδευτικό υλικό</cp:category>
  <cp:contentStatus>Τελικό</cp:contentStatus>
</cp:coreProperties>
</file>