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9"/>
  </p:notesMasterIdLst>
  <p:sldIdLst>
    <p:sldId id="257" r:id="rId3"/>
    <p:sldId id="258" r:id="rId4"/>
    <p:sldId id="259" r:id="rId5"/>
    <p:sldId id="260" r:id="rId6"/>
    <p:sldId id="261" r:id="rId7"/>
    <p:sldId id="265" r:id="rId8"/>
    <p:sldId id="262"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2" r:id="rId25"/>
    <p:sldId id="280" r:id="rId26"/>
    <p:sldId id="281" r:id="rId27"/>
    <p:sldId id="283" r:id="rId28"/>
    <p:sldId id="284"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custDataLst>
    <p:tags r:id="rId4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F0D754-650C-4B4C-89F4-32F63ACF3035}" type="datetimeFigureOut">
              <a:rPr lang="el-GR" smtClean="0"/>
              <a:t>7/11/2013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E598B-F001-4F79-953C-4E76DEC4D667}" type="slidenum">
              <a:rPr lang="el-GR" smtClean="0"/>
              <a:t>‹#›</a:t>
            </a:fld>
            <a:endParaRPr lang="el-GR"/>
          </a:p>
        </p:txBody>
      </p:sp>
    </p:spTree>
    <p:extLst>
      <p:ext uri="{BB962C8B-B14F-4D97-AF65-F5344CB8AC3E}">
        <p14:creationId xmlns:p14="http://schemas.microsoft.com/office/powerpoint/2010/main" val="2405824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DE7E162F-C0B9-4190-BC8A-0325B8F1AFC9}"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Εκπαίδευση Ενηλίκων</a:t>
            </a:r>
            <a:endParaRPr lang="el-GR"/>
          </a:p>
        </p:txBody>
      </p:sp>
      <p:sp>
        <p:nvSpPr>
          <p:cNvPr id="6" name="Θέση αριθμού διαφάνειας 5"/>
          <p:cNvSpPr>
            <a:spLocks noGrp="1"/>
          </p:cNvSpPr>
          <p:nvPr>
            <p:ph type="sldNum" sz="quarter" idx="12"/>
          </p:nvPr>
        </p:nvSpPr>
        <p:spPr/>
        <p:txBody>
          <a:bodyPr/>
          <a:lstStyle/>
          <a:p>
            <a:fld id="{5799E091-710F-4CFE-829D-D863FB31367A}" type="slidenum">
              <a:rPr lang="el-GR" smtClean="0"/>
              <a:t>‹#›</a:t>
            </a:fld>
            <a:endParaRPr lang="el-GR"/>
          </a:p>
        </p:txBody>
      </p:sp>
    </p:spTree>
    <p:extLst>
      <p:ext uri="{BB962C8B-B14F-4D97-AF65-F5344CB8AC3E}">
        <p14:creationId xmlns:p14="http://schemas.microsoft.com/office/powerpoint/2010/main" val="1046963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0F4D51B-DFB0-468F-846C-6C78EBE931A1}"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Εκπαίδευση Ενηλίκων</a:t>
            </a:r>
            <a:endParaRPr lang="el-GR"/>
          </a:p>
        </p:txBody>
      </p:sp>
      <p:sp>
        <p:nvSpPr>
          <p:cNvPr id="6" name="Θέση αριθμού διαφάνειας 5"/>
          <p:cNvSpPr>
            <a:spLocks noGrp="1"/>
          </p:cNvSpPr>
          <p:nvPr>
            <p:ph type="sldNum" sz="quarter" idx="12"/>
          </p:nvPr>
        </p:nvSpPr>
        <p:spPr/>
        <p:txBody>
          <a:bodyPr/>
          <a:lstStyle/>
          <a:p>
            <a:fld id="{5799E091-710F-4CFE-829D-D863FB31367A}" type="slidenum">
              <a:rPr lang="el-GR" smtClean="0"/>
              <a:t>‹#›</a:t>
            </a:fld>
            <a:endParaRPr lang="el-GR"/>
          </a:p>
        </p:txBody>
      </p:sp>
    </p:spTree>
    <p:extLst>
      <p:ext uri="{BB962C8B-B14F-4D97-AF65-F5344CB8AC3E}">
        <p14:creationId xmlns:p14="http://schemas.microsoft.com/office/powerpoint/2010/main" val="630008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B32B093-8D91-40CF-98ED-645E91C90D78}"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Εκπαίδευση Ενηλίκων</a:t>
            </a:r>
            <a:endParaRPr lang="el-GR"/>
          </a:p>
        </p:txBody>
      </p:sp>
      <p:sp>
        <p:nvSpPr>
          <p:cNvPr id="6" name="Θέση αριθμού διαφάνειας 5"/>
          <p:cNvSpPr>
            <a:spLocks noGrp="1"/>
          </p:cNvSpPr>
          <p:nvPr>
            <p:ph type="sldNum" sz="quarter" idx="12"/>
          </p:nvPr>
        </p:nvSpPr>
        <p:spPr/>
        <p:txBody>
          <a:bodyPr/>
          <a:lstStyle/>
          <a:p>
            <a:fld id="{5799E091-710F-4CFE-829D-D863FB31367A}" type="slidenum">
              <a:rPr lang="el-GR" smtClean="0"/>
              <a:t>‹#›</a:t>
            </a:fld>
            <a:endParaRPr lang="el-GR"/>
          </a:p>
        </p:txBody>
      </p:sp>
    </p:spTree>
    <p:extLst>
      <p:ext uri="{BB962C8B-B14F-4D97-AF65-F5344CB8AC3E}">
        <p14:creationId xmlns:p14="http://schemas.microsoft.com/office/powerpoint/2010/main" val="10317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47F540C-EFAE-4F0E-89A4-66643A55B03E}"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Εκπαίδευση Ενηλίκων</a:t>
            </a:r>
            <a:endParaRPr lang="el-GR"/>
          </a:p>
        </p:txBody>
      </p:sp>
      <p:sp>
        <p:nvSpPr>
          <p:cNvPr id="6" name="Θέση αριθμού διαφάνειας 5"/>
          <p:cNvSpPr>
            <a:spLocks noGrp="1"/>
          </p:cNvSpPr>
          <p:nvPr>
            <p:ph type="sldNum" sz="quarter" idx="12"/>
          </p:nvPr>
        </p:nvSpPr>
        <p:spPr/>
        <p:txBody>
          <a:bodyPr/>
          <a:lstStyle/>
          <a:p>
            <a:fld id="{5799E091-710F-4CFE-829D-D863FB31367A}" type="slidenum">
              <a:rPr lang="el-GR" smtClean="0"/>
              <a:t>‹#›</a:t>
            </a:fld>
            <a:endParaRPr lang="el-GR"/>
          </a:p>
        </p:txBody>
      </p:sp>
    </p:spTree>
    <p:extLst>
      <p:ext uri="{BB962C8B-B14F-4D97-AF65-F5344CB8AC3E}">
        <p14:creationId xmlns:p14="http://schemas.microsoft.com/office/powerpoint/2010/main" val="541280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D3DE416-999E-451E-A503-FB0E8AEC08FB}"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Εκπαίδευση Ενηλίκων</a:t>
            </a:r>
            <a:endParaRPr lang="el-GR"/>
          </a:p>
        </p:txBody>
      </p:sp>
      <p:sp>
        <p:nvSpPr>
          <p:cNvPr id="6" name="Θέση αριθμού διαφάνειας 5"/>
          <p:cNvSpPr>
            <a:spLocks noGrp="1"/>
          </p:cNvSpPr>
          <p:nvPr>
            <p:ph type="sldNum" sz="quarter" idx="12"/>
          </p:nvPr>
        </p:nvSpPr>
        <p:spPr/>
        <p:txBody>
          <a:bodyPr/>
          <a:lstStyle/>
          <a:p>
            <a:fld id="{5799E091-710F-4CFE-829D-D863FB31367A}" type="slidenum">
              <a:rPr lang="el-GR" smtClean="0"/>
              <a:t>‹#›</a:t>
            </a:fld>
            <a:endParaRPr lang="el-GR"/>
          </a:p>
        </p:txBody>
      </p:sp>
    </p:spTree>
    <p:extLst>
      <p:ext uri="{BB962C8B-B14F-4D97-AF65-F5344CB8AC3E}">
        <p14:creationId xmlns:p14="http://schemas.microsoft.com/office/powerpoint/2010/main" val="3916891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CAFA77C-A1F1-459B-912C-FBE03A7F9A63}" type="datetime1">
              <a:rPr lang="el-GR" smtClean="0"/>
              <a:t>7/11/2013</a:t>
            </a:fld>
            <a:endParaRPr lang="el-GR"/>
          </a:p>
        </p:txBody>
      </p:sp>
      <p:sp>
        <p:nvSpPr>
          <p:cNvPr id="6" name="Θέση υποσέλιδου 5"/>
          <p:cNvSpPr>
            <a:spLocks noGrp="1"/>
          </p:cNvSpPr>
          <p:nvPr>
            <p:ph type="ftr" sz="quarter" idx="11"/>
          </p:nvPr>
        </p:nvSpPr>
        <p:spPr/>
        <p:txBody>
          <a:bodyPr/>
          <a:lstStyle/>
          <a:p>
            <a:r>
              <a:rPr lang="el-GR" smtClean="0"/>
              <a:t>Εκπαίδευση Ενηλίκων</a:t>
            </a:r>
            <a:endParaRPr lang="el-GR"/>
          </a:p>
        </p:txBody>
      </p:sp>
      <p:sp>
        <p:nvSpPr>
          <p:cNvPr id="7" name="Θέση αριθμού διαφάνειας 6"/>
          <p:cNvSpPr>
            <a:spLocks noGrp="1"/>
          </p:cNvSpPr>
          <p:nvPr>
            <p:ph type="sldNum" sz="quarter" idx="12"/>
          </p:nvPr>
        </p:nvSpPr>
        <p:spPr/>
        <p:txBody>
          <a:bodyPr/>
          <a:lstStyle/>
          <a:p>
            <a:fld id="{5799E091-710F-4CFE-829D-D863FB31367A}" type="slidenum">
              <a:rPr lang="el-GR" smtClean="0"/>
              <a:t>‹#›</a:t>
            </a:fld>
            <a:endParaRPr lang="el-GR"/>
          </a:p>
        </p:txBody>
      </p:sp>
    </p:spTree>
    <p:extLst>
      <p:ext uri="{BB962C8B-B14F-4D97-AF65-F5344CB8AC3E}">
        <p14:creationId xmlns:p14="http://schemas.microsoft.com/office/powerpoint/2010/main" val="3894705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2BCA24B-FCF8-40FD-B755-10738B576319}" type="datetime1">
              <a:rPr lang="el-GR" smtClean="0"/>
              <a:t>7/11/2013</a:t>
            </a:fld>
            <a:endParaRPr lang="el-GR"/>
          </a:p>
        </p:txBody>
      </p:sp>
      <p:sp>
        <p:nvSpPr>
          <p:cNvPr id="8" name="Θέση υποσέλιδου 7"/>
          <p:cNvSpPr>
            <a:spLocks noGrp="1"/>
          </p:cNvSpPr>
          <p:nvPr>
            <p:ph type="ftr" sz="quarter" idx="11"/>
          </p:nvPr>
        </p:nvSpPr>
        <p:spPr/>
        <p:txBody>
          <a:bodyPr/>
          <a:lstStyle/>
          <a:p>
            <a:r>
              <a:rPr lang="el-GR" smtClean="0"/>
              <a:t>Εκπαίδευση Ενηλίκων</a:t>
            </a:r>
            <a:endParaRPr lang="el-GR"/>
          </a:p>
        </p:txBody>
      </p:sp>
      <p:sp>
        <p:nvSpPr>
          <p:cNvPr id="9" name="Θέση αριθμού διαφάνειας 8"/>
          <p:cNvSpPr>
            <a:spLocks noGrp="1"/>
          </p:cNvSpPr>
          <p:nvPr>
            <p:ph type="sldNum" sz="quarter" idx="12"/>
          </p:nvPr>
        </p:nvSpPr>
        <p:spPr/>
        <p:txBody>
          <a:bodyPr/>
          <a:lstStyle/>
          <a:p>
            <a:fld id="{5799E091-710F-4CFE-829D-D863FB31367A}" type="slidenum">
              <a:rPr lang="el-GR" smtClean="0"/>
              <a:t>‹#›</a:t>
            </a:fld>
            <a:endParaRPr lang="el-GR"/>
          </a:p>
        </p:txBody>
      </p:sp>
    </p:spTree>
    <p:extLst>
      <p:ext uri="{BB962C8B-B14F-4D97-AF65-F5344CB8AC3E}">
        <p14:creationId xmlns:p14="http://schemas.microsoft.com/office/powerpoint/2010/main" val="3089344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D0BBA24-6FF3-4E7F-BB4A-7400FEF67610}" type="datetime1">
              <a:rPr lang="el-GR" smtClean="0"/>
              <a:t>7/11/2013</a:t>
            </a:fld>
            <a:endParaRPr lang="el-GR"/>
          </a:p>
        </p:txBody>
      </p:sp>
      <p:sp>
        <p:nvSpPr>
          <p:cNvPr id="4" name="Θέση υποσέλιδου 3"/>
          <p:cNvSpPr>
            <a:spLocks noGrp="1"/>
          </p:cNvSpPr>
          <p:nvPr>
            <p:ph type="ftr" sz="quarter" idx="11"/>
          </p:nvPr>
        </p:nvSpPr>
        <p:spPr/>
        <p:txBody>
          <a:bodyPr/>
          <a:lstStyle/>
          <a:p>
            <a:r>
              <a:rPr lang="el-GR" smtClean="0"/>
              <a:t>Εκπαίδευση Ενηλίκων</a:t>
            </a:r>
            <a:endParaRPr lang="el-GR"/>
          </a:p>
        </p:txBody>
      </p:sp>
      <p:sp>
        <p:nvSpPr>
          <p:cNvPr id="5" name="Θέση αριθμού διαφάνειας 4"/>
          <p:cNvSpPr>
            <a:spLocks noGrp="1"/>
          </p:cNvSpPr>
          <p:nvPr>
            <p:ph type="sldNum" sz="quarter" idx="12"/>
          </p:nvPr>
        </p:nvSpPr>
        <p:spPr/>
        <p:txBody>
          <a:bodyPr/>
          <a:lstStyle/>
          <a:p>
            <a:fld id="{5799E091-710F-4CFE-829D-D863FB31367A}" type="slidenum">
              <a:rPr lang="el-GR" smtClean="0"/>
              <a:t>‹#›</a:t>
            </a:fld>
            <a:endParaRPr lang="el-GR"/>
          </a:p>
        </p:txBody>
      </p:sp>
    </p:spTree>
    <p:extLst>
      <p:ext uri="{BB962C8B-B14F-4D97-AF65-F5344CB8AC3E}">
        <p14:creationId xmlns:p14="http://schemas.microsoft.com/office/powerpoint/2010/main" val="724418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B0BF5A1C-857F-4864-8F7C-FF277B8471F7}" type="datetime1">
              <a:rPr lang="el-GR" smtClean="0"/>
              <a:t>7/11/2013</a:t>
            </a:fld>
            <a:endParaRPr lang="el-GR"/>
          </a:p>
        </p:txBody>
      </p:sp>
      <p:sp>
        <p:nvSpPr>
          <p:cNvPr id="3" name="Θέση υποσέλιδου 2"/>
          <p:cNvSpPr>
            <a:spLocks noGrp="1"/>
          </p:cNvSpPr>
          <p:nvPr>
            <p:ph type="ftr" sz="quarter" idx="11"/>
          </p:nvPr>
        </p:nvSpPr>
        <p:spPr/>
        <p:txBody>
          <a:bodyPr/>
          <a:lstStyle/>
          <a:p>
            <a:r>
              <a:rPr lang="el-GR" smtClean="0"/>
              <a:t>Εκπαίδευση Ενηλίκων</a:t>
            </a:r>
            <a:endParaRPr lang="el-GR"/>
          </a:p>
        </p:txBody>
      </p:sp>
      <p:sp>
        <p:nvSpPr>
          <p:cNvPr id="4" name="Θέση αριθμού διαφάνειας 3"/>
          <p:cNvSpPr>
            <a:spLocks noGrp="1"/>
          </p:cNvSpPr>
          <p:nvPr>
            <p:ph type="sldNum" sz="quarter" idx="12"/>
          </p:nvPr>
        </p:nvSpPr>
        <p:spPr/>
        <p:txBody>
          <a:bodyPr/>
          <a:lstStyle/>
          <a:p>
            <a:fld id="{5799E091-710F-4CFE-829D-D863FB31367A}" type="slidenum">
              <a:rPr lang="el-GR" smtClean="0"/>
              <a:t>‹#›</a:t>
            </a:fld>
            <a:endParaRPr lang="el-GR"/>
          </a:p>
        </p:txBody>
      </p:sp>
    </p:spTree>
    <p:extLst>
      <p:ext uri="{BB962C8B-B14F-4D97-AF65-F5344CB8AC3E}">
        <p14:creationId xmlns:p14="http://schemas.microsoft.com/office/powerpoint/2010/main" val="3668332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AF7B3D6-961B-45E5-8B79-361F2B781FAB}" type="datetime1">
              <a:rPr lang="el-GR" smtClean="0"/>
              <a:t>7/11/2013</a:t>
            </a:fld>
            <a:endParaRPr lang="el-GR"/>
          </a:p>
        </p:txBody>
      </p:sp>
      <p:sp>
        <p:nvSpPr>
          <p:cNvPr id="6" name="Θέση υποσέλιδου 5"/>
          <p:cNvSpPr>
            <a:spLocks noGrp="1"/>
          </p:cNvSpPr>
          <p:nvPr>
            <p:ph type="ftr" sz="quarter" idx="11"/>
          </p:nvPr>
        </p:nvSpPr>
        <p:spPr/>
        <p:txBody>
          <a:bodyPr/>
          <a:lstStyle/>
          <a:p>
            <a:r>
              <a:rPr lang="el-GR" smtClean="0"/>
              <a:t>Εκπαίδευση Ενηλίκων</a:t>
            </a:r>
            <a:endParaRPr lang="el-GR"/>
          </a:p>
        </p:txBody>
      </p:sp>
      <p:sp>
        <p:nvSpPr>
          <p:cNvPr id="7" name="Θέση αριθμού διαφάνειας 6"/>
          <p:cNvSpPr>
            <a:spLocks noGrp="1"/>
          </p:cNvSpPr>
          <p:nvPr>
            <p:ph type="sldNum" sz="quarter" idx="12"/>
          </p:nvPr>
        </p:nvSpPr>
        <p:spPr/>
        <p:txBody>
          <a:bodyPr/>
          <a:lstStyle/>
          <a:p>
            <a:fld id="{5799E091-710F-4CFE-829D-D863FB31367A}" type="slidenum">
              <a:rPr lang="el-GR" smtClean="0"/>
              <a:t>‹#›</a:t>
            </a:fld>
            <a:endParaRPr lang="el-GR"/>
          </a:p>
        </p:txBody>
      </p:sp>
    </p:spTree>
    <p:extLst>
      <p:ext uri="{BB962C8B-B14F-4D97-AF65-F5344CB8AC3E}">
        <p14:creationId xmlns:p14="http://schemas.microsoft.com/office/powerpoint/2010/main" val="2093530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D050E144-44E8-4B08-BCFA-3C02750B4D8B}" type="datetime1">
              <a:rPr lang="el-GR" smtClean="0"/>
              <a:t>7/11/2013</a:t>
            </a:fld>
            <a:endParaRPr lang="el-GR"/>
          </a:p>
        </p:txBody>
      </p:sp>
      <p:sp>
        <p:nvSpPr>
          <p:cNvPr id="6" name="Θέση υποσέλιδου 5"/>
          <p:cNvSpPr>
            <a:spLocks noGrp="1"/>
          </p:cNvSpPr>
          <p:nvPr>
            <p:ph type="ftr" sz="quarter" idx="11"/>
          </p:nvPr>
        </p:nvSpPr>
        <p:spPr/>
        <p:txBody>
          <a:bodyPr/>
          <a:lstStyle/>
          <a:p>
            <a:r>
              <a:rPr lang="el-GR" smtClean="0"/>
              <a:t>Εκπαίδευση Ενηλίκων</a:t>
            </a:r>
            <a:endParaRPr lang="el-GR"/>
          </a:p>
        </p:txBody>
      </p:sp>
      <p:sp>
        <p:nvSpPr>
          <p:cNvPr id="7" name="Θέση αριθμού διαφάνειας 6"/>
          <p:cNvSpPr>
            <a:spLocks noGrp="1"/>
          </p:cNvSpPr>
          <p:nvPr>
            <p:ph type="sldNum" sz="quarter" idx="12"/>
          </p:nvPr>
        </p:nvSpPr>
        <p:spPr/>
        <p:txBody>
          <a:bodyPr/>
          <a:lstStyle/>
          <a:p>
            <a:fld id="{5799E091-710F-4CFE-829D-D863FB31367A}" type="slidenum">
              <a:rPr lang="el-GR" smtClean="0"/>
              <a:t>‹#›</a:t>
            </a:fld>
            <a:endParaRPr lang="el-GR"/>
          </a:p>
        </p:txBody>
      </p:sp>
    </p:spTree>
    <p:extLst>
      <p:ext uri="{BB962C8B-B14F-4D97-AF65-F5344CB8AC3E}">
        <p14:creationId xmlns:p14="http://schemas.microsoft.com/office/powerpoint/2010/main" val="1716210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5EB256-224F-4EC5-9C44-D39D2A95A27E}" type="datetime1">
              <a:rPr lang="el-GR" smtClean="0"/>
              <a:t>7/11/2013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Εκπαίδευση Ενηλίκων</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99E091-710F-4CFE-829D-D863FB31367A}" type="slidenum">
              <a:rPr lang="el-GR" smtClean="0"/>
              <a:t>‹#›</a:t>
            </a:fld>
            <a:endParaRPr lang="el-GR"/>
          </a:p>
        </p:txBody>
      </p:sp>
    </p:spTree>
    <p:extLst>
      <p:ext uri="{BB962C8B-B14F-4D97-AF65-F5344CB8AC3E}">
        <p14:creationId xmlns:p14="http://schemas.microsoft.com/office/powerpoint/2010/main" val="2590295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2" Type="http://schemas.openxmlformats.org/officeDocument/2006/relationships/hyperlink" Target="http://el.wikipedia.org/wiki/%CE%A0%CE%BB%CE%AC%CF%84%CF%89%CE%B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l.wikipedia.org/wiki/%CE%91%CF%83%CF%84%CE%B9%CE%BA%CE%AE_%CF%84%CE%AC%CE%BE%CE%B7" TargetMode="External"/><Relationship Id="rId2" Type="http://schemas.openxmlformats.org/officeDocument/2006/relationships/hyperlink" Target="http://el.wikipedia.org/wiki/%CE%93%CE%B1%CE%BB%CE%BB%CE%B9%CE%BA%CE%AE_%CE%95%CF%80%CE%B1%CE%BD%CE%AC%CF%83%CF%84%CE%B1%CF%83%CE%B7" TargetMode="External"/><Relationship Id="rId1" Type="http://schemas.openxmlformats.org/officeDocument/2006/relationships/slideLayout" Target="../slideLayouts/slideLayout2.xml"/><Relationship Id="rId4" Type="http://schemas.openxmlformats.org/officeDocument/2006/relationships/hyperlink" Target="http://el.wikipedia.org/wiki/%CE%A3%CF%85%CE%BD%CF%84%CE%B5%CF%87%CE%BD%CE%AF%CE%B1"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l.wikipedia.org/wiki/%CE%91%CE%BD%CE%B1%CE%BB%CF%86%CE%B1%CE%B2%CE%B7%CF%84%CE%B9%CF%83%CE%BC%CF%8C%CF%82" TargetMode="External"/><Relationship Id="rId2" Type="http://schemas.openxmlformats.org/officeDocument/2006/relationships/hyperlink" Target="http://el.wikipedia.org/wiki/%CE%9C%CE%B5%CF%83%CE%BF%CF%80%CF%8C%CE%BB%CE%B5%CE%BC%CE%BF%CF%82" TargetMode="External"/><Relationship Id="rId1" Type="http://schemas.openxmlformats.org/officeDocument/2006/relationships/slideLayout" Target="../slideLayouts/slideLayout2.xml"/><Relationship Id="rId6" Type="http://schemas.openxmlformats.org/officeDocument/2006/relationships/hyperlink" Target="http://el.wikipedia.org/wiki/%CE%95%CE%BB%CE%BB%CE%B7%CE%BD%CE%B9%CE%BA%CF%8C%CF%82_%CE%95%CE%BC%CF%86%CF%8D%CE%BB%CE%B9%CE%BF%CF%82_%CE%A0%CF%8C%CE%BB%CE%B5%CE%BC%CE%BF%CF%82_1946-1949" TargetMode="External"/><Relationship Id="rId5" Type="http://schemas.openxmlformats.org/officeDocument/2006/relationships/hyperlink" Target="http://el.wikipedia.org/wiki/%CE%92%CE%A0%CE%A0" TargetMode="External"/><Relationship Id="rId4" Type="http://schemas.openxmlformats.org/officeDocument/2006/relationships/hyperlink" Target="http://el.wikipedia.org/wiki/%CE%91%CE%BD%CF%84%CE%B1%CE%BB%CE%BB%CE%B1%CE%B3%CE%AE_%CF%80%CE%BB%CE%B7%CE%B8%CF%85%CF%83%CE%BC%CF%8E%CE%B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8.xml"/><Relationship Id="rId5" Type="http://schemas.microsoft.com/office/2007/relationships/hdphoto" Target="../media/hdphoto1.wdp"/><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el.wikipedia.org/wiki/%CE%95%CE%BB%CE%BB%CE%B7%CE%BD%CE%B9%CE%BA%CF%8C%CF%82_%CE%95%CF%81%CF%85%CE%B8%CF%81%CF%8C%CF%82_%CE%A3%CF%84%CE%B1%CF%85%CF%81%CF%8C%CF%82"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el.wikipedia.org/wiki/%CE%95%CF%85%CF%81%CF%89%CF%80%CE%B1%CF%8A%CE%BA%CE%AE_%CE%88%CE%BD%CF%89%CF%83%CE%B7" TargetMode="External"/><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hyperlink" Target="http://el.wikipedia.org/wiki/%CE%95%CF%85%CF%81%CF%89%CF%80%CE%B1%CF%8A%CE%BA%CF%8C_%CE%9A%CE%BF%CE%B9%CE%BD%CF%89%CE%BD%CE%B9%CE%BA%CF%8C_%CE%A4%CE%B1%CE%BC%CE%B5%CE%AF%CE%B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0.xml"/><Relationship Id="rId5" Type="http://schemas.microsoft.com/office/2007/relationships/hdphoto" Target="../media/hdphoto1.wdp"/><Relationship Id="rId4" Type="http://schemas.openxmlformats.org/officeDocument/2006/relationships/image" Target="../media/image5.jpeg"/></Relationships>
</file>

<file path=ppt/slides/_rels/slide36.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slide" Target="slide20.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16.xml"/><Relationship Id="rId5" Type="http://schemas.openxmlformats.org/officeDocument/2006/relationships/slide" Target="slide10.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l.wikipedia.org/wiki/UNESC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7.xml"/><Relationship Id="rId5" Type="http://schemas.microsoft.com/office/2007/relationships/hdphoto" Target="../media/hdphoto1.wdp"/><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743" y="461963"/>
            <a:ext cx="3456432" cy="1146048"/>
          </a:xfrm>
          <a:prstGeom prst="rect">
            <a:avLst/>
          </a:prstGeom>
        </p:spPr>
      </p:pic>
      <p:sp>
        <p:nvSpPr>
          <p:cNvPr id="2" name="Τίτλος 1"/>
          <p:cNvSpPr>
            <a:spLocks noGrp="1"/>
          </p:cNvSpPr>
          <p:nvPr>
            <p:ph type="ctrTitle"/>
          </p:nvPr>
        </p:nvSpPr>
        <p:spPr>
          <a:xfrm>
            <a:off x="755576" y="1628801"/>
            <a:ext cx="7628012" cy="1080120"/>
          </a:xfrm>
        </p:spPr>
        <p:txBody>
          <a:bodyPr>
            <a:noAutofit/>
          </a:bodyPr>
          <a:lstStyle/>
          <a:p>
            <a:r>
              <a:rPr lang="el-GR" b="1" dirty="0" smtClean="0">
                <a:solidFill>
                  <a:prstClr val="black"/>
                </a:solidFill>
              </a:rPr>
              <a:t>Διδακτική Πληροφορικής</a:t>
            </a:r>
            <a:endParaRPr lang="el-GR" dirty="0"/>
          </a:p>
        </p:txBody>
      </p:sp>
      <p:sp>
        <p:nvSpPr>
          <p:cNvPr id="3" name="Θέση περιεχομένου 2"/>
          <p:cNvSpPr>
            <a:spLocks noGrp="1"/>
          </p:cNvSpPr>
          <p:nvPr>
            <p:ph type="subTitle" idx="1"/>
          </p:nvPr>
        </p:nvSpPr>
        <p:spPr>
          <a:xfrm>
            <a:off x="611188" y="2708920"/>
            <a:ext cx="7993260" cy="2948930"/>
          </a:xfrm>
        </p:spPr>
        <p:txBody>
          <a:bodyPr>
            <a:normAutofit/>
          </a:bodyPr>
          <a:lstStyle/>
          <a:p>
            <a:pPr lvl="0">
              <a:spcBef>
                <a:spcPts val="0"/>
              </a:spcBef>
              <a:defRPr/>
            </a:pPr>
            <a:r>
              <a:rPr lang="el-GR" sz="2800" b="1" dirty="0">
                <a:solidFill>
                  <a:prstClr val="black"/>
                </a:solidFill>
                <a:cs typeface="Arial" charset="0"/>
              </a:rPr>
              <a:t>Ενότητα </a:t>
            </a:r>
            <a:r>
              <a:rPr lang="el-GR" sz="2800" b="1" dirty="0" smtClean="0">
                <a:solidFill>
                  <a:prstClr val="black"/>
                </a:solidFill>
                <a:cs typeface="Arial" charset="0"/>
              </a:rPr>
              <a:t>13</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prstClr val="black"/>
                </a:solidFill>
                <a:cs typeface="Arial" charset="0"/>
              </a:rPr>
              <a:t>Εκπαίδευση Ενηλίκων - Εκπαίδευση από </a:t>
            </a:r>
          </a:p>
          <a:p>
            <a:pPr lvl="4" algn="l">
              <a:spcBef>
                <a:spcPts val="0"/>
              </a:spcBef>
              <a:spcAft>
                <a:spcPts val="1200"/>
              </a:spcAft>
              <a:defRPr/>
            </a:pPr>
            <a:r>
              <a:rPr lang="el-GR" sz="2800" dirty="0" smtClean="0">
                <a:solidFill>
                  <a:prstClr val="black"/>
                </a:solidFill>
                <a:cs typeface="Arial" charset="0"/>
              </a:rPr>
              <a:t>απόσταση</a:t>
            </a:r>
            <a:r>
              <a:rPr lang="en-US" sz="2800" dirty="0" smtClean="0">
                <a:solidFill>
                  <a:prstClr val="black"/>
                </a:solidFill>
                <a:cs typeface="Arial" charset="0"/>
              </a:rPr>
              <a:t>.</a:t>
            </a:r>
            <a:endParaRPr lang="el-GR" sz="2800" dirty="0">
              <a:solidFill>
                <a:prstClr val="black"/>
              </a:solidFill>
              <a:cs typeface="Arial" charset="0"/>
            </a:endParaRPr>
          </a:p>
          <a:p>
            <a:pPr lvl="0">
              <a:spcBef>
                <a:spcPts val="0"/>
              </a:spcBef>
              <a:defRPr/>
            </a:pPr>
            <a:r>
              <a:rPr lang="el-GR" sz="2800" dirty="0">
                <a:solidFill>
                  <a:prstClr val="black"/>
                </a:solidFill>
                <a:cs typeface="Arial" charset="0"/>
              </a:rPr>
              <a:t> </a:t>
            </a:r>
            <a:r>
              <a:rPr lang="el-GR" sz="2800" b="1" dirty="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Γεώργιος</a:t>
            </a:r>
            <a:r>
              <a:rPr lang="en-US" sz="2800" dirty="0" smtClean="0">
                <a:solidFill>
                  <a:prstClr val="black"/>
                </a:solidFill>
                <a:cs typeface="Arial" charset="0"/>
              </a:rPr>
              <a:t> </a:t>
            </a:r>
            <a:r>
              <a:rPr lang="el-GR" sz="2800" smtClean="0">
                <a:solidFill>
                  <a:prstClr val="black"/>
                </a:solidFill>
                <a:cs typeface="Arial" charset="0"/>
              </a:rPr>
              <a:t>Σούλτης, </a:t>
            </a:r>
            <a:endParaRPr lang="el-GR" sz="2800" dirty="0" smtClean="0">
              <a:solidFill>
                <a:prstClr val="black"/>
              </a:solidFill>
              <a:cs typeface="Arial" charset="0"/>
            </a:endParaRPr>
          </a:p>
          <a:p>
            <a:pPr lvl="0">
              <a:spcBef>
                <a:spcPts val="0"/>
              </a:spcBef>
              <a:spcAft>
                <a:spcPts val="600"/>
              </a:spcAft>
              <a:defRPr/>
            </a:pPr>
            <a:r>
              <a:rPr lang="el-GR" sz="2800" dirty="0" smtClean="0">
                <a:solidFill>
                  <a:prstClr val="black"/>
                </a:solidFill>
                <a:cs typeface="Arial" charset="0"/>
              </a:rPr>
              <a:t>Επίκουρος Καθηγητής</a:t>
            </a:r>
            <a:r>
              <a:rPr lang="el-GR" sz="2800" dirty="0">
                <a:solidFill>
                  <a:prstClr val="black"/>
                </a:solidFill>
                <a:cs typeface="Arial" charset="0"/>
              </a:rPr>
              <a:t>.</a:t>
            </a:r>
          </a:p>
          <a:p>
            <a:pPr lvl="0">
              <a:spcBef>
                <a:spcPts val="0"/>
              </a:spcBef>
              <a:defRPr/>
            </a:pPr>
            <a:r>
              <a:rPr lang="el-GR" sz="2800" dirty="0">
                <a:solidFill>
                  <a:prstClr val="black"/>
                </a:solidFill>
                <a:cs typeface="Arial" charset="0"/>
              </a:rPr>
              <a:t>Τμήμα Μηχανικών Πληροφορικής, </a:t>
            </a:r>
            <a:endParaRPr lang="el-GR" sz="2800" dirty="0" smtClean="0">
              <a:solidFill>
                <a:prstClr val="black"/>
              </a:solidFill>
              <a:cs typeface="Arial" charset="0"/>
            </a:endParaRPr>
          </a:p>
          <a:p>
            <a:pPr lvl="0">
              <a:spcBef>
                <a:spcPts val="0"/>
              </a:spcBef>
              <a:defRPr/>
            </a:pPr>
            <a:r>
              <a:rPr lang="el-GR" sz="2800" dirty="0" smtClean="0">
                <a:solidFill>
                  <a:prstClr val="black"/>
                </a:solidFill>
                <a:cs typeface="Arial" charset="0"/>
              </a:rPr>
              <a:t>Τεχνολογικής </a:t>
            </a:r>
            <a:r>
              <a:rPr lang="el-GR" sz="2800" dirty="0">
                <a:solidFill>
                  <a:prstClr val="black"/>
                </a:solidFill>
                <a:cs typeface="Arial" charset="0"/>
              </a:rPr>
              <a:t>Εκπαίδευσης. </a:t>
            </a:r>
            <a:endParaRPr lang="en-US" sz="28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6662298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Η </a:t>
            </a:r>
            <a:r>
              <a:rPr lang="el-GR" b="1" dirty="0"/>
              <a:t>ι</a:t>
            </a:r>
            <a:r>
              <a:rPr lang="el-GR" b="1" dirty="0" smtClean="0"/>
              <a:t>στορία της </a:t>
            </a:r>
            <a:br>
              <a:rPr lang="el-GR" b="1" dirty="0" smtClean="0"/>
            </a:br>
            <a:r>
              <a:rPr lang="el-GR" b="1" dirty="0" smtClean="0"/>
              <a:t>Εκπαίδευσης ενηλίκων (1 από 2)</a:t>
            </a:r>
            <a:endParaRPr lang="el-GR" b="1"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endParaRPr lang="el-GR" altLang="el-GR" sz="1800" dirty="0" smtClean="0"/>
          </a:p>
          <a:p>
            <a:pPr>
              <a:spcBef>
                <a:spcPts val="0"/>
              </a:spcBef>
              <a:spcAft>
                <a:spcPts val="600"/>
              </a:spcAft>
              <a:buClr>
                <a:srgbClr val="9900CC"/>
              </a:buClr>
              <a:buSzPct val="120000"/>
              <a:buFont typeface="Wingdings" panose="05000000000000000000" pitchFamily="2" charset="2"/>
              <a:buChar char="§"/>
            </a:pPr>
            <a:r>
              <a:rPr lang="el-GR" altLang="el-GR" sz="2400" dirty="0" smtClean="0"/>
              <a:t>Σύμφωνα </a:t>
            </a:r>
            <a:r>
              <a:rPr lang="el-GR" altLang="el-GR" sz="2400" dirty="0"/>
              <a:t>με τον </a:t>
            </a:r>
            <a:r>
              <a:rPr lang="el-GR" altLang="el-GR" sz="2400" dirty="0" err="1"/>
              <a:t>Βεργίδη</a:t>
            </a:r>
            <a:r>
              <a:rPr lang="el-GR" altLang="el-GR" sz="2400" dirty="0"/>
              <a:t> (2005</a:t>
            </a:r>
            <a:r>
              <a:rPr lang="el-GR" altLang="el-GR" sz="2400" dirty="0" smtClean="0"/>
              <a:t>): </a:t>
            </a:r>
          </a:p>
          <a:p>
            <a:pPr lvl="1">
              <a:spcBef>
                <a:spcPts val="0"/>
              </a:spcBef>
              <a:spcAft>
                <a:spcPts val="1800"/>
              </a:spcAft>
              <a:buClr>
                <a:srgbClr val="FF0066"/>
              </a:buClr>
              <a:buSzPct val="120000"/>
              <a:buFont typeface="Wingdings" panose="05000000000000000000" pitchFamily="2" charset="2"/>
              <a:buChar char="§"/>
            </a:pPr>
            <a:r>
              <a:rPr lang="el-GR" altLang="el-GR" sz="2000" dirty="0" smtClean="0"/>
              <a:t>η </a:t>
            </a:r>
            <a:r>
              <a:rPr lang="el-GR" altLang="el-GR" sz="2000" dirty="0"/>
              <a:t>ιδέα της εκπαίδευσης ενηλίκων ανάγεται στον </a:t>
            </a:r>
            <a:r>
              <a:rPr lang="el-GR" altLang="el-GR" sz="2000" dirty="0" smtClean="0">
                <a:hlinkClick r:id="rId2" tooltip="Μετάβαση στη wikipedia"/>
              </a:rPr>
              <a:t>Πλάτωνα</a:t>
            </a:r>
            <a:r>
              <a:rPr lang="el-GR" altLang="el-GR" sz="2000" dirty="0" smtClean="0"/>
              <a:t>, και </a:t>
            </a:r>
            <a:r>
              <a:rPr lang="el-GR" altLang="el-GR" sz="2000" dirty="0"/>
              <a:t>στην πολιτική </a:t>
            </a:r>
            <a:r>
              <a:rPr lang="el-GR" altLang="el-GR" sz="2000" dirty="0" smtClean="0"/>
              <a:t>θέσπιση </a:t>
            </a:r>
            <a:r>
              <a:rPr lang="el-GR" altLang="el-GR" sz="2000" dirty="0"/>
              <a:t>της αρχαίας ελληνικής </a:t>
            </a:r>
            <a:r>
              <a:rPr lang="el-GR" altLang="el-GR" sz="2000" dirty="0" smtClean="0"/>
              <a:t>πόλης.</a:t>
            </a:r>
          </a:p>
          <a:p>
            <a:pPr>
              <a:spcBef>
                <a:spcPts val="0"/>
              </a:spcBef>
              <a:spcAft>
                <a:spcPts val="1800"/>
              </a:spcAft>
              <a:buClr>
                <a:srgbClr val="9900CC"/>
              </a:buClr>
              <a:buSzPct val="120000"/>
              <a:buFont typeface="Wingdings" panose="05000000000000000000" pitchFamily="2" charset="2"/>
              <a:buChar char="§"/>
            </a:pPr>
            <a:r>
              <a:rPr lang="el-GR" altLang="el-GR" sz="2400" dirty="0" smtClean="0"/>
              <a:t>Τον </a:t>
            </a:r>
            <a:r>
              <a:rPr lang="el-GR" altLang="el-GR" sz="2400" dirty="0"/>
              <a:t>19ο αιώνα, δραστηριότητες εκπαίδευσης </a:t>
            </a:r>
            <a:r>
              <a:rPr lang="el-GR" altLang="el-GR" sz="2400" dirty="0" smtClean="0"/>
              <a:t>ενηλίκων, </a:t>
            </a:r>
            <a:r>
              <a:rPr lang="el-GR" altLang="el-GR" sz="2400" dirty="0"/>
              <a:t>αναπτύσσονται στην Κεντρική και Βόρεια </a:t>
            </a:r>
            <a:r>
              <a:rPr lang="el-GR" altLang="el-GR" sz="2400" dirty="0" smtClean="0"/>
              <a:t>Ευρώπη. Δημιουργούνται </a:t>
            </a:r>
            <a:r>
              <a:rPr lang="el-GR" altLang="el-GR" sz="2400" dirty="0"/>
              <a:t>θεσμοί που οργανώνονται συστηματικά, δημιουργώντας παράλληλα και την κατάλληλη υποδομή. </a:t>
            </a:r>
            <a:endParaRPr lang="el-GR" altLang="el-GR" sz="2400" dirty="0" smtClean="0"/>
          </a:p>
          <a:p>
            <a:pPr>
              <a:spcBef>
                <a:spcPts val="0"/>
              </a:spcBef>
              <a:buClr>
                <a:srgbClr val="9900CC"/>
              </a:buClr>
              <a:buSzPct val="120000"/>
              <a:buFont typeface="Wingdings" panose="05000000000000000000" pitchFamily="2" charset="2"/>
              <a:buChar char="§"/>
            </a:pPr>
            <a:r>
              <a:rPr lang="el-GR" altLang="el-GR" sz="2400" dirty="0" smtClean="0"/>
              <a:t>Ουσιαστικός </a:t>
            </a:r>
            <a:r>
              <a:rPr lang="el-GR" altLang="el-GR" sz="2400" dirty="0"/>
              <a:t>προς αυτήν την </a:t>
            </a:r>
            <a:r>
              <a:rPr lang="el-GR" altLang="el-GR" sz="2400" dirty="0" smtClean="0"/>
              <a:t>κατεύθυνση, </a:t>
            </a:r>
            <a:r>
              <a:rPr lang="el-GR" altLang="el-GR" sz="2400" dirty="0"/>
              <a:t>είναι ο ρόλος του εργατικού </a:t>
            </a:r>
            <a:r>
              <a:rPr lang="el-GR" altLang="el-GR" sz="2400" dirty="0" smtClean="0"/>
              <a:t>κινήματος.</a:t>
            </a:r>
            <a:endParaRPr lang="el-GR" sz="24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10</a:t>
            </a:fld>
            <a:endParaRPr lang="el-GR" sz="1400" dirty="0">
              <a:solidFill>
                <a:schemeClr val="tx1"/>
              </a:solidFill>
            </a:endParaRPr>
          </a:p>
        </p:txBody>
      </p:sp>
    </p:spTree>
    <p:extLst>
      <p:ext uri="{BB962C8B-B14F-4D97-AF65-F5344CB8AC3E}">
        <p14:creationId xmlns:p14="http://schemas.microsoft.com/office/powerpoint/2010/main" val="2296874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Η ι</a:t>
            </a:r>
            <a:r>
              <a:rPr lang="el-GR" b="1" dirty="0" smtClean="0"/>
              <a:t>στορία </a:t>
            </a:r>
            <a:r>
              <a:rPr lang="el-GR" b="1" dirty="0"/>
              <a:t>της </a:t>
            </a:r>
            <a:br>
              <a:rPr lang="el-GR" b="1" dirty="0"/>
            </a:br>
            <a:r>
              <a:rPr lang="el-GR" b="1" dirty="0"/>
              <a:t>Ε</a:t>
            </a:r>
            <a:r>
              <a:rPr lang="el-GR" b="1" dirty="0" smtClean="0"/>
              <a:t>κπαίδευσης ενηλίκων (2 </a:t>
            </a:r>
            <a:r>
              <a:rPr lang="el-GR" b="1" dirty="0"/>
              <a:t>από 2)</a:t>
            </a:r>
            <a:endParaRPr lang="el-GR" dirty="0"/>
          </a:p>
        </p:txBody>
      </p:sp>
      <p:sp>
        <p:nvSpPr>
          <p:cNvPr id="3" name="Θέση περιεχομένου 1"/>
          <p:cNvSpPr>
            <a:spLocks noGrp="1"/>
          </p:cNvSpPr>
          <p:nvPr>
            <p:ph idx="1"/>
          </p:nvPr>
        </p:nvSpPr>
        <p:spPr>
          <a:xfrm>
            <a:off x="457200" y="1600200"/>
            <a:ext cx="8229600" cy="4637112"/>
          </a:xfrm>
        </p:spPr>
        <p:txBody>
          <a:bodyPr>
            <a:normAutofit lnSpcReduction="10000"/>
          </a:bodyPr>
          <a:lstStyle/>
          <a:p>
            <a:pPr>
              <a:spcBef>
                <a:spcPts val="0"/>
              </a:spcBef>
              <a:buClr>
                <a:srgbClr val="9900CC"/>
              </a:buClr>
              <a:buSzPct val="120000"/>
              <a:buFont typeface="Wingdings" panose="05000000000000000000" pitchFamily="2" charset="2"/>
              <a:buChar char="§"/>
            </a:pPr>
            <a:r>
              <a:rPr lang="el-GR" altLang="el-GR" sz="2400" dirty="0"/>
              <a:t>Η εκπαίδευση ενηλίκων συνδέεται με τις εκάστοτε συγκεκριμένες ιστορικές συνθήκες. </a:t>
            </a:r>
            <a:endParaRPr lang="el-GR" altLang="el-GR" sz="2400" dirty="0" smtClean="0"/>
          </a:p>
          <a:p>
            <a:pPr>
              <a:spcBef>
                <a:spcPts val="0"/>
              </a:spcBef>
              <a:buClr>
                <a:srgbClr val="9900CC"/>
              </a:buClr>
              <a:buSzPct val="120000"/>
              <a:buFont typeface="Wingdings" panose="05000000000000000000" pitchFamily="2" charset="2"/>
              <a:buChar char="§"/>
            </a:pPr>
            <a:r>
              <a:rPr lang="el-GR" altLang="el-GR" sz="2400" dirty="0" smtClean="0"/>
              <a:t>Οι </a:t>
            </a:r>
            <a:r>
              <a:rPr lang="el-GR" altLang="el-GR" sz="2400" dirty="0"/>
              <a:t>φορείς εκπαίδευσης ενηλίκων και οι </a:t>
            </a:r>
            <a:r>
              <a:rPr lang="el-GR" altLang="el-GR" sz="2400" dirty="0" smtClean="0"/>
              <a:t>δραστηριότητές τους, </a:t>
            </a:r>
            <a:r>
              <a:rPr lang="el-GR" altLang="el-GR" sz="2400" dirty="0"/>
              <a:t>αναπτύσσονται στα πλαίσια των κοινωνικοοικονομικών, </a:t>
            </a:r>
            <a:r>
              <a:rPr lang="el-GR" altLang="el-GR" sz="2400" dirty="0" smtClean="0"/>
              <a:t>πολιτισμικών, </a:t>
            </a:r>
            <a:r>
              <a:rPr lang="el-GR" altLang="el-GR" sz="2400" dirty="0"/>
              <a:t>και πολιτικών συνθηκών, που δημιουργούν ιστορικές δυνατότητες και </a:t>
            </a:r>
            <a:r>
              <a:rPr lang="el-GR" altLang="el-GR" sz="2400" dirty="0" smtClean="0"/>
              <a:t>περιορισμούς, </a:t>
            </a:r>
            <a:r>
              <a:rPr lang="el-GR" altLang="el-GR" sz="2400" dirty="0"/>
              <a:t>στη διαμόρφωση και στην εφαρμογή εκπαιδευτικών πολιτικών. </a:t>
            </a:r>
            <a:endParaRPr lang="el-GR" altLang="el-GR" sz="2400" dirty="0" smtClean="0"/>
          </a:p>
          <a:p>
            <a:pPr>
              <a:spcBef>
                <a:spcPts val="0"/>
              </a:spcBef>
              <a:spcAft>
                <a:spcPts val="600"/>
              </a:spcAft>
              <a:buClr>
                <a:srgbClr val="9900CC"/>
              </a:buClr>
              <a:buSzPct val="120000"/>
              <a:buFont typeface="Wingdings" panose="05000000000000000000" pitchFamily="2" charset="2"/>
              <a:buChar char="§"/>
            </a:pPr>
            <a:r>
              <a:rPr lang="el-GR" altLang="el-GR" sz="2400" dirty="0" smtClean="0"/>
              <a:t>Η </a:t>
            </a:r>
            <a:r>
              <a:rPr lang="el-GR" altLang="el-GR" sz="2400" dirty="0"/>
              <a:t>ανάγκη οργάνωσης της εκπαίδευσης των ενηλίκων </a:t>
            </a:r>
            <a:r>
              <a:rPr lang="el-GR" altLang="el-GR" sz="2400" dirty="0" smtClean="0"/>
              <a:t>προέκυψε:</a:t>
            </a:r>
          </a:p>
          <a:p>
            <a:pPr lvl="2" indent="-342000">
              <a:spcBef>
                <a:spcPts val="0"/>
              </a:spcBef>
              <a:spcAft>
                <a:spcPts val="200"/>
              </a:spcAft>
              <a:buClr>
                <a:srgbClr val="FF0066"/>
              </a:buClr>
              <a:buSzPct val="120000"/>
              <a:buFont typeface="Wingdings" panose="05000000000000000000" pitchFamily="2" charset="2"/>
              <a:buChar char="§"/>
            </a:pPr>
            <a:r>
              <a:rPr lang="el-GR" altLang="el-GR" sz="2000" dirty="0" smtClean="0"/>
              <a:t>μετά </a:t>
            </a:r>
            <a:r>
              <a:rPr lang="el-GR" altLang="el-GR" sz="2000" dirty="0"/>
              <a:t>τη </a:t>
            </a:r>
            <a:r>
              <a:rPr lang="el-GR" altLang="el-GR" sz="2000" dirty="0" smtClean="0">
                <a:hlinkClick r:id="rId2" tooltip="Μετάβαση στη wikipedia"/>
              </a:rPr>
              <a:t>Γαλλική </a:t>
            </a:r>
            <a:r>
              <a:rPr lang="el-GR" altLang="el-GR" sz="2000" dirty="0">
                <a:hlinkClick r:id="rId2" tooltip="Μετάβαση στη wikipedia"/>
              </a:rPr>
              <a:t>Επανάσταση</a:t>
            </a:r>
            <a:r>
              <a:rPr lang="el-GR" altLang="el-GR" sz="2000" dirty="0"/>
              <a:t>, </a:t>
            </a:r>
            <a:endParaRPr lang="el-GR" altLang="el-GR" sz="2000" dirty="0" smtClean="0"/>
          </a:p>
          <a:p>
            <a:pPr lvl="2" indent="-342000">
              <a:spcBef>
                <a:spcPts val="0"/>
              </a:spcBef>
              <a:spcAft>
                <a:spcPts val="200"/>
              </a:spcAft>
              <a:buClr>
                <a:srgbClr val="FF0066"/>
              </a:buClr>
              <a:buSzPct val="120000"/>
              <a:buFont typeface="Wingdings" panose="05000000000000000000" pitchFamily="2" charset="2"/>
              <a:buChar char="§"/>
            </a:pPr>
            <a:r>
              <a:rPr lang="el-GR" altLang="el-GR" sz="2000" dirty="0" smtClean="0"/>
              <a:t>την </a:t>
            </a:r>
            <a:r>
              <a:rPr lang="el-GR" altLang="el-GR" sz="2000" dirty="0"/>
              <a:t>άνοδο της </a:t>
            </a:r>
            <a:r>
              <a:rPr lang="el-GR" altLang="el-GR" sz="2000" dirty="0">
                <a:hlinkClick r:id="rId3" tooltip="Μετάβαση στη wikipedia"/>
              </a:rPr>
              <a:t>αστικής τάξης</a:t>
            </a:r>
            <a:r>
              <a:rPr lang="el-GR" altLang="el-GR" sz="2000" dirty="0"/>
              <a:t> στην εξουσία τον 18ο αιώνα, </a:t>
            </a:r>
            <a:endParaRPr lang="el-GR" altLang="el-GR" sz="2000" dirty="0" smtClean="0"/>
          </a:p>
          <a:p>
            <a:pPr lvl="2" indent="-342000">
              <a:spcBef>
                <a:spcPts val="0"/>
              </a:spcBef>
              <a:spcAft>
                <a:spcPts val="200"/>
              </a:spcAft>
              <a:buClr>
                <a:srgbClr val="FF0066"/>
              </a:buClr>
              <a:buSzPct val="120000"/>
              <a:buFont typeface="Wingdings" panose="05000000000000000000" pitchFamily="2" charset="2"/>
              <a:buChar char="§"/>
            </a:pPr>
            <a:r>
              <a:rPr lang="el-GR" altLang="el-GR" sz="2000" dirty="0" smtClean="0"/>
              <a:t>τη </a:t>
            </a:r>
            <a:r>
              <a:rPr lang="el-GR" altLang="el-GR" sz="2000" dirty="0"/>
              <a:t>διάλυση των </a:t>
            </a:r>
            <a:r>
              <a:rPr lang="el-GR" altLang="el-GR" sz="2000" dirty="0" smtClean="0">
                <a:hlinkClick r:id="rId4" tooltip="Μετάβαση στη wikipedia"/>
              </a:rPr>
              <a:t>συντεχνιών</a:t>
            </a:r>
            <a:r>
              <a:rPr lang="el-GR" altLang="el-GR" sz="2000" dirty="0"/>
              <a:t>,</a:t>
            </a:r>
            <a:endParaRPr lang="el-GR" altLang="el-GR" sz="2000" dirty="0" smtClean="0"/>
          </a:p>
          <a:p>
            <a:pPr lvl="2" indent="-342000">
              <a:spcBef>
                <a:spcPts val="0"/>
              </a:spcBef>
              <a:spcAft>
                <a:spcPts val="200"/>
              </a:spcAft>
              <a:buClr>
                <a:srgbClr val="FF0066"/>
              </a:buClr>
              <a:buSzPct val="120000"/>
              <a:buFont typeface="Wingdings" panose="05000000000000000000" pitchFamily="2" charset="2"/>
              <a:buChar char="§"/>
            </a:pPr>
            <a:r>
              <a:rPr lang="el-GR" altLang="el-GR" sz="2000" dirty="0" smtClean="0"/>
              <a:t>και </a:t>
            </a:r>
            <a:r>
              <a:rPr lang="el-GR" altLang="el-GR" sz="2000" dirty="0"/>
              <a:t>τη συνεπακόλουθη αποδιοργάνωση του συστήματος της μαθητείας.</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11</a:t>
            </a:fld>
            <a:endParaRPr lang="el-GR" sz="1400" dirty="0">
              <a:solidFill>
                <a:schemeClr val="tx1"/>
              </a:solidFill>
            </a:endParaRPr>
          </a:p>
        </p:txBody>
      </p:sp>
    </p:spTree>
    <p:extLst>
      <p:ext uri="{BB962C8B-B14F-4D97-AF65-F5344CB8AC3E}">
        <p14:creationId xmlns:p14="http://schemas.microsoft.com/office/powerpoint/2010/main" val="2518067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Η Ιστορία της Ε</a:t>
            </a:r>
            <a:r>
              <a:rPr lang="el-GR" b="1" dirty="0" smtClean="0"/>
              <a:t>κπαίδευσης ενηλίκων στην Ελλάδα</a:t>
            </a:r>
            <a:endParaRPr lang="el-GR"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endParaRPr lang="el-GR" altLang="el-GR" sz="1200" dirty="0" smtClean="0"/>
          </a:p>
          <a:p>
            <a:pPr>
              <a:spcBef>
                <a:spcPts val="0"/>
              </a:spcBef>
              <a:spcAft>
                <a:spcPts val="1200"/>
              </a:spcAft>
              <a:buClr>
                <a:srgbClr val="9900CC"/>
              </a:buClr>
              <a:buSzPct val="120000"/>
              <a:buFont typeface="Wingdings" panose="05000000000000000000" pitchFamily="2" charset="2"/>
              <a:buChar char="§"/>
            </a:pPr>
            <a:r>
              <a:rPr lang="el-GR" altLang="el-GR" sz="2400" dirty="0" smtClean="0"/>
              <a:t>Στη </a:t>
            </a:r>
            <a:r>
              <a:rPr lang="el-GR" altLang="el-GR" sz="2400" dirty="0"/>
              <a:t>διάρκεια του </a:t>
            </a:r>
            <a:r>
              <a:rPr lang="el-GR" altLang="el-GR" sz="2400" dirty="0">
                <a:hlinkClick r:id="rId2" tooltip="Μετάβαση στη wikipedia"/>
              </a:rPr>
              <a:t>Μεσοπολέμου</a:t>
            </a:r>
            <a:r>
              <a:rPr lang="el-GR" altLang="el-GR" sz="2400" dirty="0"/>
              <a:t>, το ελληνικό κράτος ίδρυσε νυχτερινές σχολές για τον </a:t>
            </a:r>
            <a:r>
              <a:rPr lang="el-GR" altLang="el-GR" sz="2400" dirty="0">
                <a:hlinkClick r:id="rId3" tooltip="Μετάβαση στη wikipedia"/>
              </a:rPr>
              <a:t>αλφαβητισμό</a:t>
            </a:r>
            <a:r>
              <a:rPr lang="el-GR" altLang="el-GR" sz="2400" dirty="0"/>
              <a:t> ενηλίκων, στα πλαίσια μιας ευρύτερης προσπάθειας για την αφομοίωση των </a:t>
            </a:r>
            <a:r>
              <a:rPr lang="el-GR" altLang="el-GR" sz="2400" dirty="0" smtClean="0"/>
              <a:t>ξενόφωνων, </a:t>
            </a:r>
            <a:r>
              <a:rPr lang="el-GR" altLang="el-GR" sz="2400" dirty="0"/>
              <a:t>και κυρίως των </a:t>
            </a:r>
            <a:r>
              <a:rPr lang="el-GR" altLang="el-GR" sz="2400" dirty="0" smtClean="0"/>
              <a:t>μειονοτήτων, </a:t>
            </a:r>
            <a:r>
              <a:rPr lang="el-GR" altLang="el-GR" sz="2400" dirty="0"/>
              <a:t>που παρέμειναν στην Ελλάδα μετά τις </a:t>
            </a:r>
            <a:r>
              <a:rPr lang="el-GR" altLang="el-GR" sz="2400" dirty="0">
                <a:hlinkClick r:id="rId4" tooltip="Μετάβαση στη wikipedia"/>
              </a:rPr>
              <a:t>ανταλλαγές πληθυσμών</a:t>
            </a:r>
            <a:r>
              <a:rPr lang="el-GR" altLang="el-GR" sz="2400" dirty="0"/>
              <a:t>. Τότε έχουμε και δραστηριότητες συμπληρωματικής κατάρτισης</a:t>
            </a:r>
            <a:r>
              <a:rPr lang="el-GR" altLang="el-GR" sz="2400" dirty="0" smtClean="0"/>
              <a:t>.</a:t>
            </a:r>
          </a:p>
          <a:p>
            <a:pPr>
              <a:spcBef>
                <a:spcPts val="0"/>
              </a:spcBef>
              <a:buClr>
                <a:srgbClr val="9900CC"/>
              </a:buClr>
              <a:buSzPct val="120000"/>
              <a:buFont typeface="Wingdings" panose="05000000000000000000" pitchFamily="2" charset="2"/>
              <a:buChar char="§"/>
            </a:pPr>
            <a:r>
              <a:rPr lang="el-GR" altLang="el-GR" sz="2400" dirty="0" smtClean="0"/>
              <a:t>Στη </a:t>
            </a:r>
            <a:r>
              <a:rPr lang="el-GR" altLang="el-GR" sz="2400" dirty="0"/>
              <a:t>διάρκεια του </a:t>
            </a:r>
            <a:r>
              <a:rPr lang="el-GR" altLang="el-GR" sz="2400" dirty="0">
                <a:hlinkClick r:id="rId5" tooltip="Μετάβαση στη wikipedia"/>
              </a:rPr>
              <a:t>Β' Παγκοσμίου </a:t>
            </a:r>
            <a:r>
              <a:rPr lang="el-GR" altLang="el-GR" sz="2400" dirty="0">
                <a:hlinkClick r:id="rId5" tooltip="Μετάβαση στη wikipedia"/>
              </a:rPr>
              <a:t>Π</a:t>
            </a:r>
            <a:r>
              <a:rPr lang="el-GR" altLang="el-GR" sz="2400" dirty="0" smtClean="0">
                <a:hlinkClick r:id="rId5" tooltip="Μετάβαση στη wikipedia"/>
              </a:rPr>
              <a:t>ολέμου</a:t>
            </a:r>
            <a:r>
              <a:rPr lang="el-GR" altLang="el-GR" sz="2400" dirty="0" smtClean="0"/>
              <a:t> </a:t>
            </a:r>
            <a:r>
              <a:rPr lang="el-GR" altLang="el-GR" sz="2400" dirty="0"/>
              <a:t>και του </a:t>
            </a:r>
            <a:r>
              <a:rPr lang="el-GR" altLang="el-GR" sz="2400" dirty="0">
                <a:hlinkClick r:id="rId6" tooltip="Μετάβαση στη wikipedia"/>
              </a:rPr>
              <a:t>Εμφυλίου</a:t>
            </a:r>
            <a:r>
              <a:rPr lang="el-GR" altLang="el-GR" sz="2400" dirty="0"/>
              <a:t>, άρχισε η προσπάθεια δημιουργίας ενός δικτύου εκπαίδευσης ενηλίκων, κυρίως με πολιτικούς και ιδεολογικούς στόχους.</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12</a:t>
            </a:fld>
            <a:endParaRPr lang="el-GR" dirty="0">
              <a:solidFill>
                <a:schemeClr val="tx1"/>
              </a:solidFill>
            </a:endParaRPr>
          </a:p>
        </p:txBody>
      </p:sp>
    </p:spTree>
    <p:extLst>
      <p:ext uri="{BB962C8B-B14F-4D97-AF65-F5344CB8AC3E}">
        <p14:creationId xmlns:p14="http://schemas.microsoft.com/office/powerpoint/2010/main" val="328493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Η Εκπαίδευση ενηλίκων στην Ελλάδα τον 19</a:t>
            </a:r>
            <a:r>
              <a:rPr lang="el-GR" b="1" baseline="30000" dirty="0" smtClean="0"/>
              <a:t>ο</a:t>
            </a:r>
            <a:r>
              <a:rPr lang="el-GR" b="1" dirty="0" smtClean="0"/>
              <a:t> αιώνα</a:t>
            </a:r>
            <a:endParaRPr lang="el-GR" b="1" dirty="0"/>
          </a:p>
        </p:txBody>
      </p:sp>
      <p:sp>
        <p:nvSpPr>
          <p:cNvPr id="3" name="Θέση περιεχομένου 1"/>
          <p:cNvSpPr>
            <a:spLocks noGrp="1"/>
          </p:cNvSpPr>
          <p:nvPr>
            <p:ph idx="1"/>
          </p:nvPr>
        </p:nvSpPr>
        <p:spPr>
          <a:xfrm>
            <a:off x="457200" y="1600200"/>
            <a:ext cx="8229600" cy="4781128"/>
          </a:xfrm>
        </p:spPr>
        <p:txBody>
          <a:bodyPr>
            <a:normAutofit/>
          </a:bodyPr>
          <a:lstStyle/>
          <a:p>
            <a:pPr>
              <a:spcBef>
                <a:spcPts val="0"/>
              </a:spcBef>
              <a:buClr>
                <a:srgbClr val="9900CC"/>
              </a:buClr>
              <a:buSzPct val="120000"/>
              <a:buFont typeface="Wingdings" panose="05000000000000000000" pitchFamily="2" charset="2"/>
              <a:buChar char="§"/>
            </a:pPr>
            <a:endParaRPr lang="el-GR" altLang="el-GR" dirty="0" smtClean="0"/>
          </a:p>
          <a:p>
            <a:pPr>
              <a:spcBef>
                <a:spcPts val="0"/>
              </a:spcBef>
              <a:spcAft>
                <a:spcPts val="2400"/>
              </a:spcAft>
              <a:buClr>
                <a:srgbClr val="9900CC"/>
              </a:buClr>
              <a:buSzPct val="120000"/>
              <a:buFont typeface="Wingdings" panose="05000000000000000000" pitchFamily="2" charset="2"/>
              <a:buChar char="§"/>
            </a:pPr>
            <a:r>
              <a:rPr lang="el-GR" altLang="el-GR" sz="2800" dirty="0" smtClean="0"/>
              <a:t>Στην </a:t>
            </a:r>
            <a:r>
              <a:rPr lang="el-GR" altLang="el-GR" sz="2800" dirty="0"/>
              <a:t>Ελλάδα, δραστηριότητες εκπαίδευσης ενηλίκων, κυρίως μαθήματα αλφαβητισμού, άρχισαν να οργανώνονται προς τα τέλη του </a:t>
            </a:r>
            <a:r>
              <a:rPr lang="el-GR" altLang="el-GR" sz="2800" dirty="0" smtClean="0"/>
              <a:t>19</a:t>
            </a:r>
            <a:r>
              <a:rPr lang="el-GR" altLang="el-GR" sz="2800" baseline="30000" dirty="0" smtClean="0"/>
              <a:t>ου</a:t>
            </a:r>
            <a:r>
              <a:rPr lang="el-GR" altLang="el-GR" sz="2800" dirty="0" smtClean="0"/>
              <a:t>  </a:t>
            </a:r>
            <a:r>
              <a:rPr lang="el-GR" altLang="el-GR" sz="2800" dirty="0"/>
              <a:t>αιώνα από διάφορους μορφωτικούς συλλόγους</a:t>
            </a:r>
            <a:r>
              <a:rPr lang="el-GR" altLang="el-GR" sz="2800" dirty="0" smtClean="0"/>
              <a:t>.</a:t>
            </a:r>
          </a:p>
          <a:p>
            <a:pPr>
              <a:spcBef>
                <a:spcPts val="0"/>
              </a:spcBef>
              <a:buClr>
                <a:srgbClr val="9900CC"/>
              </a:buClr>
              <a:buSzPct val="120000"/>
              <a:buFont typeface="Wingdings" panose="05000000000000000000" pitchFamily="2" charset="2"/>
              <a:buChar char="§"/>
            </a:pPr>
            <a:r>
              <a:rPr lang="el-GR" altLang="el-GR" sz="2800" dirty="0" smtClean="0"/>
              <a:t>Παράλληλα</a:t>
            </a:r>
            <a:r>
              <a:rPr lang="el-GR" altLang="el-GR" sz="2800" dirty="0"/>
              <a:t>, τα ανερχόμενα αστικά στρώματα ίδρυσαν συλλογικούς φορείς, που οργάνωσαν μαθήματα κατάρτισης για εργαζομένους</a:t>
            </a:r>
            <a:r>
              <a:rPr lang="el-GR" altLang="el-GR" sz="2800" dirty="0" smtClean="0"/>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13</a:t>
            </a:fld>
            <a:endParaRPr lang="el-GR" sz="1400" dirty="0">
              <a:solidFill>
                <a:schemeClr val="tx1"/>
              </a:solidFill>
            </a:endParaRPr>
          </a:p>
        </p:txBody>
      </p:sp>
    </p:spTree>
    <p:extLst>
      <p:ext uri="{BB962C8B-B14F-4D97-AF65-F5344CB8AC3E}">
        <p14:creationId xmlns:p14="http://schemas.microsoft.com/office/powerpoint/2010/main" val="41324583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Η </a:t>
            </a:r>
            <a:r>
              <a:rPr lang="el-GR" b="1" dirty="0" smtClean="0"/>
              <a:t>Εκπαίδευση </a:t>
            </a:r>
            <a:r>
              <a:rPr lang="el-GR" b="1" dirty="0"/>
              <a:t>ενηλίκων στην Ελλάδα τον </a:t>
            </a:r>
            <a:r>
              <a:rPr lang="el-GR" b="1" dirty="0" smtClean="0"/>
              <a:t>20</a:t>
            </a:r>
            <a:r>
              <a:rPr lang="el-GR" b="1" baseline="30000" dirty="0" smtClean="0"/>
              <a:t>ο</a:t>
            </a:r>
            <a:r>
              <a:rPr lang="el-GR" b="1" dirty="0" smtClean="0"/>
              <a:t> </a:t>
            </a:r>
            <a:r>
              <a:rPr lang="el-GR" b="1" dirty="0"/>
              <a:t>αιώνα</a:t>
            </a:r>
            <a:endParaRPr lang="el-GR" dirty="0"/>
          </a:p>
        </p:txBody>
      </p:sp>
      <p:sp>
        <p:nvSpPr>
          <p:cNvPr id="3" name="Θέση περιεχομένου 1"/>
          <p:cNvSpPr>
            <a:spLocks noGrp="1"/>
          </p:cNvSpPr>
          <p:nvPr>
            <p:ph idx="1"/>
          </p:nvPr>
        </p:nvSpPr>
        <p:spPr/>
        <p:txBody>
          <a:bodyPr>
            <a:normAutofit/>
          </a:bodyPr>
          <a:lstStyle/>
          <a:p>
            <a:pPr>
              <a:lnSpc>
                <a:spcPct val="90000"/>
              </a:lnSpc>
              <a:spcBef>
                <a:spcPts val="0"/>
              </a:spcBef>
              <a:spcAft>
                <a:spcPts val="1200"/>
              </a:spcAft>
              <a:buClr>
                <a:srgbClr val="9900CC"/>
              </a:buClr>
              <a:buSzPct val="120000"/>
              <a:buFont typeface="Wingdings" panose="05000000000000000000" pitchFamily="2" charset="2"/>
              <a:buChar char="§"/>
            </a:pPr>
            <a:r>
              <a:rPr lang="el-GR" altLang="el-GR" sz="2600" dirty="0"/>
              <a:t>Από τις αρχές του </a:t>
            </a:r>
            <a:r>
              <a:rPr lang="el-GR" altLang="el-GR" sz="2600" dirty="0" smtClean="0"/>
              <a:t>20</a:t>
            </a:r>
            <a:r>
              <a:rPr lang="el-GR" altLang="el-GR" sz="2600" baseline="30000" dirty="0" smtClean="0"/>
              <a:t>ου</a:t>
            </a:r>
            <a:r>
              <a:rPr lang="el-GR" altLang="el-GR" sz="2600" dirty="0" smtClean="0"/>
              <a:t>  </a:t>
            </a:r>
            <a:r>
              <a:rPr lang="el-GR" altLang="el-GR" sz="2600" dirty="0"/>
              <a:t>αιώνα, το εργατικό κίνημα πήρε πρωτοβουλίες για τη μόρφωση των εργατών, ενώ τα Επιμελητήρια της Αθήνας και του Πειραιά, ίδρυσαν νυχτερινά τεχνικά σχολεία</a:t>
            </a:r>
            <a:r>
              <a:rPr lang="el-GR" altLang="el-GR" sz="2600" dirty="0" smtClean="0"/>
              <a:t>.</a:t>
            </a:r>
            <a:endParaRPr lang="el-GR" altLang="el-GR" sz="2600" dirty="0"/>
          </a:p>
          <a:p>
            <a:pPr>
              <a:lnSpc>
                <a:spcPct val="90000"/>
              </a:lnSpc>
              <a:spcBef>
                <a:spcPts val="0"/>
              </a:spcBef>
              <a:spcAft>
                <a:spcPts val="600"/>
              </a:spcAft>
              <a:buClr>
                <a:srgbClr val="9900CC"/>
              </a:buClr>
              <a:buSzPct val="120000"/>
              <a:buFont typeface="Wingdings" panose="05000000000000000000" pitchFamily="2" charset="2"/>
              <a:buChar char="§"/>
            </a:pPr>
            <a:r>
              <a:rPr lang="el-GR" altLang="el-GR" sz="2600" dirty="0"/>
              <a:t>Την περίοδο εκείνη, εμφανίζονται πρωτοβουλίες μορφωτικών συλλόγων και επαγγελματικών ενώσεων, καθώς επίσης και προγράμματα αλφαβητισμού. Προέκυψε </a:t>
            </a:r>
            <a:r>
              <a:rPr lang="el-GR" altLang="el-GR" sz="2600" dirty="0" smtClean="0"/>
              <a:t>ανάγκη:</a:t>
            </a:r>
            <a:endParaRPr lang="el-GR" altLang="el-GR" sz="2600" dirty="0"/>
          </a:p>
          <a:p>
            <a:pPr lvl="2">
              <a:spcBef>
                <a:spcPts val="0"/>
              </a:spcBef>
              <a:spcAft>
                <a:spcPts val="200"/>
              </a:spcAft>
              <a:buClr>
                <a:srgbClr val="FF0066"/>
              </a:buClr>
              <a:buSzPct val="120000"/>
              <a:buFont typeface="Wingdings" panose="05000000000000000000" pitchFamily="2" charset="2"/>
              <a:buChar char="§"/>
            </a:pPr>
            <a:r>
              <a:rPr lang="el-GR" altLang="el-GR" sz="2000" dirty="0"/>
              <a:t>αντιμετώπισης αναλφαβητισμού, </a:t>
            </a:r>
          </a:p>
          <a:p>
            <a:pPr lvl="2">
              <a:spcBef>
                <a:spcPts val="0"/>
              </a:spcBef>
              <a:spcAft>
                <a:spcPts val="200"/>
              </a:spcAft>
              <a:buClr>
                <a:srgbClr val="FF0066"/>
              </a:buClr>
              <a:buSzPct val="120000"/>
              <a:buFont typeface="Wingdings" panose="05000000000000000000" pitchFamily="2" charset="2"/>
              <a:buChar char="§"/>
            </a:pPr>
            <a:r>
              <a:rPr lang="el-GR" altLang="el-GR" sz="2000" dirty="0"/>
              <a:t>κοινωνικής ενσωμάτωσης, </a:t>
            </a:r>
          </a:p>
          <a:p>
            <a:pPr lvl="2">
              <a:spcBef>
                <a:spcPts val="0"/>
              </a:spcBef>
              <a:spcAft>
                <a:spcPts val="200"/>
              </a:spcAft>
              <a:buClr>
                <a:srgbClr val="FF0066"/>
              </a:buClr>
              <a:buSzPct val="120000"/>
              <a:buFont typeface="Wingdings" panose="05000000000000000000" pitchFamily="2" charset="2"/>
              <a:buChar char="§"/>
            </a:pPr>
            <a:r>
              <a:rPr lang="el-GR" altLang="el-GR" sz="2000" dirty="0"/>
              <a:t>ηθικής διαπαιδαγώγησης, </a:t>
            </a:r>
          </a:p>
          <a:p>
            <a:pPr lvl="2">
              <a:spcBef>
                <a:spcPts val="0"/>
              </a:spcBef>
              <a:buClr>
                <a:srgbClr val="FF0066"/>
              </a:buClr>
              <a:buSzPct val="120000"/>
              <a:buFont typeface="Wingdings" panose="05000000000000000000" pitchFamily="2" charset="2"/>
              <a:buChar char="§"/>
            </a:pPr>
            <a:r>
              <a:rPr lang="el-GR" altLang="el-GR" sz="2000" dirty="0"/>
              <a:t>ανάπτυξης βιοτεχνικής και βιομηχανικής παραγωγής.</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14</a:t>
            </a:fld>
            <a:endParaRPr lang="el-GR" sz="1400" dirty="0">
              <a:solidFill>
                <a:schemeClr val="tx1"/>
              </a:solidFill>
            </a:endParaRPr>
          </a:p>
        </p:txBody>
      </p:sp>
    </p:spTree>
    <p:extLst>
      <p:ext uri="{BB962C8B-B14F-4D97-AF65-F5344CB8AC3E}">
        <p14:creationId xmlns:p14="http://schemas.microsoft.com/office/powerpoint/2010/main" val="1152805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Η αντιμετώπιση του αναλφαβητισμού</a:t>
            </a:r>
            <a:endParaRPr lang="el-GR" b="1"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endParaRPr lang="el-GR" altLang="el-GR" sz="2800" dirty="0" smtClean="0"/>
          </a:p>
          <a:p>
            <a:pPr>
              <a:spcBef>
                <a:spcPts val="0"/>
              </a:spcBef>
              <a:spcAft>
                <a:spcPts val="1200"/>
              </a:spcAft>
              <a:buClr>
                <a:srgbClr val="9900CC"/>
              </a:buClr>
              <a:buSzPct val="120000"/>
              <a:buFont typeface="Wingdings" panose="05000000000000000000" pitchFamily="2" charset="2"/>
              <a:buChar char="§"/>
            </a:pPr>
            <a:r>
              <a:rPr lang="el-GR" altLang="el-GR" sz="2800" dirty="0" smtClean="0"/>
              <a:t>Μετά </a:t>
            </a:r>
            <a:r>
              <a:rPr lang="el-GR" altLang="el-GR" sz="2800" dirty="0"/>
              <a:t>τον Β' Παγκόσμιο Πόλεμο σε διεθνές επίπεδο, αλλά και στην Ελλάδα, οργανώθηκαν εκστρατείες για την αντιμετώπιση του αναλφαβητισμού. </a:t>
            </a:r>
            <a:endParaRPr lang="el-GR" altLang="el-GR" sz="2800" dirty="0" smtClean="0"/>
          </a:p>
          <a:p>
            <a:pPr>
              <a:spcBef>
                <a:spcPts val="0"/>
              </a:spcBef>
              <a:buClr>
                <a:srgbClr val="9900CC"/>
              </a:buClr>
              <a:buSzPct val="120000"/>
              <a:buFont typeface="Wingdings" panose="05000000000000000000" pitchFamily="2" charset="2"/>
              <a:buChar char="§"/>
            </a:pPr>
            <a:r>
              <a:rPr lang="el-GR" altLang="el-GR" sz="2800" dirty="0" smtClean="0"/>
              <a:t>Τα </a:t>
            </a:r>
            <a:r>
              <a:rPr lang="el-GR" altLang="el-GR" sz="2800" dirty="0"/>
              <a:t>προγράμματα αλφαβητισμού και βασικής παιδείας που εφαρμόστηκαν </a:t>
            </a:r>
            <a:r>
              <a:rPr lang="el-GR" altLang="el-GR" sz="2800" dirty="0" smtClean="0"/>
              <a:t>σταδιακά, επεκτάθηκαν</a:t>
            </a:r>
            <a:r>
              <a:rPr lang="el-GR" altLang="el-GR" sz="2800" dirty="0"/>
              <a:t>, </a:t>
            </a:r>
            <a:r>
              <a:rPr lang="el-GR" altLang="el-GR" sz="2800" dirty="0" smtClean="0"/>
              <a:t>συνδυάστηκαν, </a:t>
            </a:r>
            <a:r>
              <a:rPr lang="el-GR" altLang="el-GR" sz="2800" dirty="0"/>
              <a:t>και </a:t>
            </a:r>
            <a:r>
              <a:rPr lang="el-GR" altLang="el-GR" sz="2800" dirty="0" smtClean="0"/>
              <a:t>εμπλουτίστηκαν, </a:t>
            </a:r>
            <a:r>
              <a:rPr lang="el-GR" altLang="el-GR" sz="2800" dirty="0"/>
              <a:t>με βασικές γνώσεις </a:t>
            </a:r>
            <a:r>
              <a:rPr lang="el-GR" altLang="el-GR" sz="2800" dirty="0" smtClean="0"/>
              <a:t>επαγγελματικής, </a:t>
            </a:r>
            <a:r>
              <a:rPr lang="el-GR" altLang="el-GR" sz="2800" dirty="0"/>
              <a:t>και κοινωνικής κατάρτισης.</a:t>
            </a:r>
            <a:endParaRPr lang="el-GR" sz="28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15</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2220160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Φορείς Εκπαίδευσης ενηλίκων</a:t>
            </a:r>
            <a:endParaRPr lang="el-GR" b="1" dirty="0"/>
          </a:p>
        </p:txBody>
      </p:sp>
      <p:sp>
        <p:nvSpPr>
          <p:cNvPr id="3" name="Θέση περιεχομένου 1"/>
          <p:cNvSpPr>
            <a:spLocks noGrp="1"/>
          </p:cNvSpPr>
          <p:nvPr>
            <p:ph idx="1"/>
          </p:nvPr>
        </p:nvSpPr>
        <p:spPr>
          <a:xfrm>
            <a:off x="251520" y="1600200"/>
            <a:ext cx="8640960" cy="4565104"/>
          </a:xfrm>
        </p:spPr>
        <p:txBody>
          <a:bodyPr>
            <a:normAutofit/>
          </a:bodyPr>
          <a:lstStyle/>
          <a:p>
            <a:pPr>
              <a:spcBef>
                <a:spcPts val="0"/>
              </a:spcBef>
              <a:spcAft>
                <a:spcPts val="1000"/>
              </a:spcAft>
              <a:buClr>
                <a:srgbClr val="9900CC"/>
              </a:buClr>
              <a:buSzPct val="120000"/>
              <a:buFont typeface="Wingdings" panose="05000000000000000000" pitchFamily="2" charset="2"/>
              <a:buChar char="§"/>
            </a:pPr>
            <a:r>
              <a:rPr lang="el-GR" altLang="el-GR" sz="2400" dirty="0"/>
              <a:t>Πιο συγκεκριμένα, στην Ελλάδα, στη δεκαετία του ’50 και στις αρχές της δεκαετίας του ’60, ιδρύθηκαν διάφοροι φορείς εκπαίδευσης </a:t>
            </a:r>
            <a:r>
              <a:rPr lang="el-GR" altLang="el-GR" sz="2400" dirty="0" smtClean="0"/>
              <a:t>ενηλίκων, </a:t>
            </a:r>
            <a:r>
              <a:rPr lang="el-GR" altLang="el-GR" sz="2400" dirty="0"/>
              <a:t>που απευθύνονταν σε ένα ευρύ φάσμα διαφορετικών </a:t>
            </a:r>
            <a:r>
              <a:rPr lang="el-GR" altLang="el-GR" sz="2400" dirty="0" smtClean="0"/>
              <a:t>πληθυσμών - </a:t>
            </a:r>
            <a:r>
              <a:rPr lang="el-GR" altLang="el-GR" sz="2400" dirty="0"/>
              <a:t>στόχων: </a:t>
            </a:r>
            <a:endParaRPr lang="el-GR" altLang="el-GR" sz="2400" dirty="0" smtClean="0"/>
          </a:p>
          <a:p>
            <a:pPr lvl="2">
              <a:spcBef>
                <a:spcPts val="0"/>
              </a:spcBef>
              <a:spcAft>
                <a:spcPts val="200"/>
              </a:spcAft>
              <a:buClr>
                <a:srgbClr val="FF0066"/>
              </a:buClr>
              <a:buSzPct val="120000"/>
              <a:buFont typeface="Wingdings" panose="05000000000000000000" pitchFamily="2" charset="2"/>
              <a:buChar char="§"/>
            </a:pPr>
            <a:r>
              <a:rPr lang="el-GR" altLang="el-GR" sz="2000" dirty="0"/>
              <a:t>Η</a:t>
            </a:r>
            <a:r>
              <a:rPr lang="el-GR" altLang="el-GR" sz="2000" dirty="0" smtClean="0"/>
              <a:t> </a:t>
            </a:r>
            <a:r>
              <a:rPr lang="el-GR" altLang="el-GR" sz="2000" dirty="0"/>
              <a:t>Υπηρεσία Λαϊκής Επιμόρφωσης του Υπουργείου Εθνικής Παιδείας και </a:t>
            </a:r>
            <a:r>
              <a:rPr lang="el-GR" altLang="el-GR" sz="2000" dirty="0" smtClean="0"/>
              <a:t>Θρησκευμάτων, </a:t>
            </a:r>
            <a:r>
              <a:rPr lang="el-GR" altLang="el-GR" sz="2000" dirty="0"/>
              <a:t>για τους </a:t>
            </a:r>
            <a:r>
              <a:rPr lang="el-GR" altLang="el-GR" sz="2000" dirty="0" smtClean="0"/>
              <a:t>αναλφάβητους</a:t>
            </a:r>
            <a:r>
              <a:rPr lang="el-GR" altLang="el-GR" sz="2000" dirty="0"/>
              <a:t>.</a:t>
            </a:r>
            <a:endParaRPr lang="el-GR" altLang="el-GR" sz="2000" dirty="0" smtClean="0"/>
          </a:p>
          <a:p>
            <a:pPr lvl="2">
              <a:spcBef>
                <a:spcPts val="0"/>
              </a:spcBef>
              <a:spcAft>
                <a:spcPts val="200"/>
              </a:spcAft>
              <a:buClr>
                <a:srgbClr val="FF0066"/>
              </a:buClr>
              <a:buSzPct val="120000"/>
              <a:buFont typeface="Wingdings" panose="05000000000000000000" pitchFamily="2" charset="2"/>
              <a:buChar char="§"/>
            </a:pPr>
            <a:r>
              <a:rPr lang="el-GR" altLang="el-GR" sz="2000" dirty="0"/>
              <a:t>Τ</a:t>
            </a:r>
            <a:r>
              <a:rPr lang="el-GR" altLang="el-GR" sz="2000" dirty="0" smtClean="0"/>
              <a:t>α </a:t>
            </a:r>
            <a:r>
              <a:rPr lang="el-GR" altLang="el-GR" sz="2000" dirty="0"/>
              <a:t>Κέντρα Γεωργικής Εκπαίδευσης του Υπουργείου Γεωργίας για τους </a:t>
            </a:r>
            <a:r>
              <a:rPr lang="el-GR" altLang="el-GR" sz="2000" dirty="0" smtClean="0"/>
              <a:t>αγρότες</a:t>
            </a:r>
            <a:r>
              <a:rPr lang="el-GR" altLang="el-GR" sz="2000" dirty="0"/>
              <a:t>.</a:t>
            </a:r>
            <a:endParaRPr lang="el-GR" altLang="el-GR" sz="2000" dirty="0" smtClean="0"/>
          </a:p>
          <a:p>
            <a:pPr lvl="2">
              <a:spcBef>
                <a:spcPts val="0"/>
              </a:spcBef>
              <a:spcAft>
                <a:spcPts val="200"/>
              </a:spcAft>
              <a:buClr>
                <a:srgbClr val="FF0066"/>
              </a:buClr>
              <a:buSzPct val="120000"/>
              <a:buFont typeface="Wingdings" panose="05000000000000000000" pitchFamily="2" charset="2"/>
              <a:buChar char="§"/>
            </a:pPr>
            <a:r>
              <a:rPr lang="el-GR" altLang="el-GR" sz="2000" dirty="0"/>
              <a:t>Ο</a:t>
            </a:r>
            <a:r>
              <a:rPr lang="el-GR" altLang="el-GR" sz="2000" dirty="0" smtClean="0"/>
              <a:t> </a:t>
            </a:r>
            <a:r>
              <a:rPr lang="el-GR" altLang="el-GR" sz="2000" dirty="0"/>
              <a:t>Οργανισμός Απασχολήσεως Εργατικού Δυναμικού για τους </a:t>
            </a:r>
            <a:r>
              <a:rPr lang="el-GR" altLang="el-GR" sz="2000" dirty="0" smtClean="0"/>
              <a:t>εργάτες</a:t>
            </a:r>
            <a:r>
              <a:rPr lang="el-GR" altLang="el-GR" sz="2000" dirty="0"/>
              <a:t>.</a:t>
            </a:r>
            <a:endParaRPr lang="el-GR" altLang="el-GR" sz="2000" dirty="0" smtClean="0"/>
          </a:p>
          <a:p>
            <a:pPr lvl="2">
              <a:spcBef>
                <a:spcPts val="0"/>
              </a:spcBef>
              <a:spcAft>
                <a:spcPts val="200"/>
              </a:spcAft>
              <a:buClr>
                <a:srgbClr val="FF0066"/>
              </a:buClr>
              <a:buSzPct val="120000"/>
              <a:buFont typeface="Wingdings" panose="05000000000000000000" pitchFamily="2" charset="2"/>
              <a:buChar char="§"/>
            </a:pPr>
            <a:r>
              <a:rPr lang="el-GR" altLang="el-GR" sz="2000" dirty="0"/>
              <a:t>Ο</a:t>
            </a:r>
            <a:r>
              <a:rPr lang="el-GR" altLang="el-GR" sz="2000" dirty="0" smtClean="0"/>
              <a:t> </a:t>
            </a:r>
            <a:r>
              <a:rPr lang="el-GR" altLang="el-GR" sz="2000" dirty="0"/>
              <a:t>Ελληνικός Οργανισμός Μικρών Μεσαίων Επιχειρήσεων και </a:t>
            </a:r>
            <a:r>
              <a:rPr lang="el-GR" altLang="el-GR" sz="2000" dirty="0" smtClean="0"/>
              <a:t>Χειροτεχνίας, </a:t>
            </a:r>
            <a:r>
              <a:rPr lang="el-GR" altLang="el-GR" sz="2000" dirty="0"/>
              <a:t>για τους </a:t>
            </a:r>
            <a:r>
              <a:rPr lang="el-GR" altLang="el-GR" sz="2000" dirty="0" smtClean="0"/>
              <a:t>βιοτέχνες.</a:t>
            </a:r>
          </a:p>
          <a:p>
            <a:pPr lvl="2">
              <a:spcBef>
                <a:spcPts val="0"/>
              </a:spcBef>
              <a:buClr>
                <a:srgbClr val="FF0066"/>
              </a:buClr>
              <a:buSzPct val="120000"/>
              <a:buFont typeface="Wingdings" panose="05000000000000000000" pitchFamily="2" charset="2"/>
              <a:buChar char="§"/>
            </a:pPr>
            <a:r>
              <a:rPr lang="el-GR" altLang="el-GR" sz="2000" dirty="0" smtClean="0"/>
              <a:t>Το </a:t>
            </a:r>
            <a:r>
              <a:rPr lang="el-GR" altLang="el-GR" sz="2000" dirty="0"/>
              <a:t>Ελληνικό Κέντρο Παραγωγικότητας για το επιστημονικό δυναμικό της χώρας.</a:t>
            </a:r>
            <a:endParaRPr lang="el-GR" sz="20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16</a:t>
            </a:fld>
            <a:endParaRPr lang="el-GR" sz="1400" dirty="0">
              <a:solidFill>
                <a:schemeClr val="tx1"/>
              </a:solidFill>
            </a:endParaRPr>
          </a:p>
        </p:txBody>
      </p:sp>
    </p:spTree>
    <p:extLst>
      <p:ext uri="{BB962C8B-B14F-4D97-AF65-F5344CB8AC3E}">
        <p14:creationId xmlns:p14="http://schemas.microsoft.com/office/powerpoint/2010/main" val="38863692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Άλλοι φορείς Εκπαίδευσης</a:t>
            </a:r>
            <a:endParaRPr lang="el-GR" b="1" dirty="0"/>
          </a:p>
        </p:txBody>
      </p:sp>
      <p:sp>
        <p:nvSpPr>
          <p:cNvPr id="3" name="Θέση περιεχομένου 1"/>
          <p:cNvSpPr>
            <a:spLocks noGrp="1"/>
          </p:cNvSpPr>
          <p:nvPr>
            <p:ph idx="1"/>
          </p:nvPr>
        </p:nvSpPr>
        <p:spPr/>
        <p:txBody>
          <a:bodyPr/>
          <a:lstStyle/>
          <a:p>
            <a:pPr>
              <a:spcBef>
                <a:spcPts val="0"/>
              </a:spcBef>
              <a:buClr>
                <a:srgbClr val="9900CC"/>
              </a:buClr>
              <a:buSzPct val="120000"/>
              <a:buFont typeface="Wingdings" panose="05000000000000000000" pitchFamily="2" charset="2"/>
              <a:buChar char="§"/>
            </a:pPr>
            <a:endParaRPr lang="el-GR" altLang="el-GR" sz="2800" dirty="0" smtClean="0"/>
          </a:p>
          <a:p>
            <a:pPr>
              <a:spcBef>
                <a:spcPts val="0"/>
              </a:spcBef>
              <a:spcAft>
                <a:spcPts val="1200"/>
              </a:spcAft>
              <a:buClr>
                <a:srgbClr val="9900CC"/>
              </a:buClr>
              <a:buSzPct val="120000"/>
              <a:buFont typeface="Wingdings" panose="05000000000000000000" pitchFamily="2" charset="2"/>
              <a:buChar char="§"/>
            </a:pPr>
            <a:r>
              <a:rPr lang="el-GR" altLang="el-GR" dirty="0" smtClean="0"/>
              <a:t>Παράλληλα </a:t>
            </a:r>
            <a:r>
              <a:rPr lang="el-GR" altLang="el-GR" dirty="0"/>
              <a:t>με τους </a:t>
            </a:r>
            <a:r>
              <a:rPr lang="el-GR" altLang="el-GR" dirty="0" smtClean="0"/>
              <a:t>παραπάνω φορείς, </a:t>
            </a:r>
            <a:r>
              <a:rPr lang="el-GR" altLang="el-GR" dirty="0"/>
              <a:t>δραστηριότητες εκπαίδευσης ενηλίκων οργανώνονται από πλειάδα φορέων, </a:t>
            </a:r>
            <a:r>
              <a:rPr lang="el-GR" altLang="el-GR" dirty="0" smtClean="0"/>
              <a:t>όπως:</a:t>
            </a:r>
          </a:p>
          <a:p>
            <a:pPr lvl="2" indent="-342000">
              <a:spcBef>
                <a:spcPts val="0"/>
              </a:spcBef>
              <a:spcAft>
                <a:spcPts val="600"/>
              </a:spcAft>
              <a:buClr>
                <a:srgbClr val="FF0066"/>
              </a:buClr>
              <a:buSzPct val="120000"/>
              <a:buFont typeface="Wingdings" panose="05000000000000000000" pitchFamily="2" charset="2"/>
              <a:buChar char="§"/>
            </a:pPr>
            <a:r>
              <a:rPr lang="el-GR" altLang="el-GR" sz="2800" dirty="0" smtClean="0"/>
              <a:t>Ο </a:t>
            </a:r>
            <a:r>
              <a:rPr lang="el-GR" altLang="el-GR" sz="2800" dirty="0"/>
              <a:t>Εθνικός Οργανισμός </a:t>
            </a:r>
            <a:r>
              <a:rPr lang="el-GR" altLang="el-GR" sz="2800" dirty="0" smtClean="0"/>
              <a:t>Πρόνοιας</a:t>
            </a:r>
            <a:r>
              <a:rPr lang="el-GR" altLang="el-GR" sz="2800" dirty="0"/>
              <a:t>.</a:t>
            </a:r>
            <a:endParaRPr lang="el-GR" altLang="el-GR" sz="2800" dirty="0" smtClean="0"/>
          </a:p>
          <a:p>
            <a:pPr lvl="2" indent="-342000">
              <a:spcBef>
                <a:spcPts val="0"/>
              </a:spcBef>
              <a:spcAft>
                <a:spcPts val="600"/>
              </a:spcAft>
              <a:buClr>
                <a:srgbClr val="FF0066"/>
              </a:buClr>
              <a:buSzPct val="120000"/>
              <a:buFont typeface="Wingdings" panose="05000000000000000000" pitchFamily="2" charset="2"/>
              <a:buChar char="§"/>
            </a:pPr>
            <a:r>
              <a:rPr lang="el-GR" altLang="el-GR" sz="2800" dirty="0" smtClean="0"/>
              <a:t>Η </a:t>
            </a:r>
            <a:r>
              <a:rPr lang="el-GR" altLang="el-GR" sz="2800" dirty="0"/>
              <a:t>Χριστιανική Ένωση </a:t>
            </a:r>
            <a:r>
              <a:rPr lang="el-GR" altLang="el-GR" sz="2800" dirty="0" smtClean="0"/>
              <a:t>Νέων</a:t>
            </a:r>
            <a:r>
              <a:rPr lang="el-GR" altLang="el-GR" sz="2800" dirty="0"/>
              <a:t>.</a:t>
            </a:r>
            <a:endParaRPr lang="el-GR" altLang="el-GR" sz="2800" dirty="0" smtClean="0"/>
          </a:p>
          <a:p>
            <a:pPr lvl="2" indent="-342000">
              <a:spcBef>
                <a:spcPts val="0"/>
              </a:spcBef>
              <a:spcAft>
                <a:spcPts val="600"/>
              </a:spcAft>
              <a:buClr>
                <a:srgbClr val="FF0066"/>
              </a:buClr>
              <a:buSzPct val="120000"/>
              <a:buFont typeface="Wingdings" panose="05000000000000000000" pitchFamily="2" charset="2"/>
              <a:buChar char="§"/>
            </a:pPr>
            <a:r>
              <a:rPr lang="el-GR" altLang="el-GR" sz="2800" dirty="0" smtClean="0"/>
              <a:t>Ο </a:t>
            </a:r>
            <a:r>
              <a:rPr lang="el-GR" altLang="el-GR" sz="2800" dirty="0">
                <a:hlinkClick r:id="rId2" tooltip="Μετάβαση στη wikipedia"/>
              </a:rPr>
              <a:t>Ελληνικός Ερυθρός </a:t>
            </a:r>
            <a:r>
              <a:rPr lang="el-GR" altLang="el-GR" sz="2800" dirty="0" smtClean="0">
                <a:hlinkClick r:id="rId2" tooltip="Μετάβαση στη wikipedia"/>
              </a:rPr>
              <a:t>Σταυρός</a:t>
            </a:r>
            <a:r>
              <a:rPr lang="el-GR" altLang="el-GR" sz="2800" dirty="0" smtClean="0"/>
              <a:t>.</a:t>
            </a:r>
          </a:p>
          <a:p>
            <a:pPr lvl="2" indent="-342000">
              <a:spcBef>
                <a:spcPts val="0"/>
              </a:spcBef>
              <a:buClr>
                <a:srgbClr val="FF0066"/>
              </a:buClr>
              <a:buSzPct val="120000"/>
              <a:buFont typeface="Wingdings" panose="05000000000000000000" pitchFamily="2" charset="2"/>
              <a:buChar char="§"/>
            </a:pPr>
            <a:r>
              <a:rPr lang="el-GR" altLang="el-GR" sz="2800" dirty="0" smtClean="0"/>
              <a:t>Και άλλοι.</a:t>
            </a:r>
            <a:endParaRPr lang="el-GR" altLang="el-GR" sz="28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17</a:t>
            </a:fld>
            <a:endParaRPr lang="el-GR" sz="1400" dirty="0">
              <a:solidFill>
                <a:schemeClr val="tx1"/>
              </a:solidFill>
            </a:endParaRPr>
          </a:p>
        </p:txBody>
      </p:sp>
    </p:spTree>
    <p:extLst>
      <p:ext uri="{BB962C8B-B14F-4D97-AF65-F5344CB8AC3E}">
        <p14:creationId xmlns:p14="http://schemas.microsoft.com/office/powerpoint/2010/main" val="2135062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Η δια βίου </a:t>
            </a:r>
            <a:br>
              <a:rPr lang="el-GR" b="1" dirty="0" smtClean="0"/>
            </a:br>
            <a:r>
              <a:rPr lang="el-GR" b="1" dirty="0" smtClean="0"/>
              <a:t>Εκπαίδευση και Μάθηση</a:t>
            </a:r>
            <a:endParaRPr lang="el-GR" b="1"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endParaRPr lang="el-GR" altLang="el-GR" sz="1000" dirty="0" smtClean="0"/>
          </a:p>
          <a:p>
            <a:pPr>
              <a:spcBef>
                <a:spcPts val="0"/>
              </a:spcBef>
              <a:spcAft>
                <a:spcPts val="600"/>
              </a:spcAft>
              <a:buClr>
                <a:srgbClr val="9900CC"/>
              </a:buClr>
              <a:buSzPct val="120000"/>
              <a:buFont typeface="Wingdings" panose="05000000000000000000" pitchFamily="2" charset="2"/>
              <a:buChar char="§"/>
            </a:pPr>
            <a:r>
              <a:rPr lang="el-GR" altLang="el-GR" sz="2000" dirty="0" smtClean="0"/>
              <a:t>Στις </a:t>
            </a:r>
            <a:r>
              <a:rPr lang="el-GR" altLang="el-GR" sz="2000" dirty="0"/>
              <a:t>αρχές της δεκαετίας του 1990, οι παγκόσμιες πολιτικές, </a:t>
            </a:r>
            <a:r>
              <a:rPr lang="el-GR" altLang="el-GR" sz="2000" dirty="0" smtClean="0"/>
              <a:t>οικονομικές, </a:t>
            </a:r>
            <a:r>
              <a:rPr lang="el-GR" altLang="el-GR" sz="2000" dirty="0"/>
              <a:t>και πολιτισμικές </a:t>
            </a:r>
            <a:r>
              <a:rPr lang="el-GR" altLang="el-GR" sz="2000" dirty="0" smtClean="0"/>
              <a:t>εξελίξεις, </a:t>
            </a:r>
            <a:r>
              <a:rPr lang="el-GR" altLang="el-GR" sz="2000" dirty="0"/>
              <a:t>άλλαξαν τελείως το τοπίο στην εκπαίδευση ενηλίκων</a:t>
            </a:r>
            <a:r>
              <a:rPr lang="el-GR" altLang="el-GR" sz="2000" dirty="0" smtClean="0"/>
              <a:t>.</a:t>
            </a:r>
          </a:p>
          <a:p>
            <a:pPr>
              <a:spcBef>
                <a:spcPts val="0"/>
              </a:spcBef>
              <a:spcAft>
                <a:spcPts val="600"/>
              </a:spcAft>
              <a:buClr>
                <a:srgbClr val="9900CC"/>
              </a:buClr>
              <a:buSzPct val="120000"/>
              <a:buFont typeface="Wingdings" panose="05000000000000000000" pitchFamily="2" charset="2"/>
              <a:buChar char="§"/>
            </a:pPr>
            <a:r>
              <a:rPr lang="el-GR" altLang="el-GR" sz="2000" dirty="0" smtClean="0"/>
              <a:t>Το </a:t>
            </a:r>
            <a:r>
              <a:rPr lang="el-GR" altLang="el-GR" sz="2000" dirty="0"/>
              <a:t>«Λευκό βιβλίο της Ευρωπαϊκής </a:t>
            </a:r>
            <a:r>
              <a:rPr lang="el-GR" altLang="el-GR" sz="2000" dirty="0" smtClean="0"/>
              <a:t>Επιτροπής, </a:t>
            </a:r>
            <a:r>
              <a:rPr lang="el-GR" altLang="el-GR" sz="2000" dirty="0"/>
              <a:t>με τίτλο Διδασκαλία και </a:t>
            </a:r>
            <a:r>
              <a:rPr lang="el-GR" altLang="el-GR" sz="2000" dirty="0" smtClean="0"/>
              <a:t>Μάθηση - </a:t>
            </a:r>
            <a:r>
              <a:rPr lang="el-GR" altLang="el-GR" sz="2000" dirty="0"/>
              <a:t>Προς την κοινωνία της γνώσης», που εκπονήθηκε το 1995, αποτέλεσε το πλαίσιο αναφοράς για την ανακήρυξη του 1996 «Ευρωπαϊκού έτους δια βίου εκπαίδευσης και κατάρτισης», με σκοπό την ευρεία συζήτηση με τις αρμόδιες εθνικές αρχές, τους </a:t>
            </a:r>
            <a:r>
              <a:rPr lang="el-GR" altLang="el-GR" sz="2000" dirty="0" smtClean="0"/>
              <a:t>εκπαιδευτικούς, τις </a:t>
            </a:r>
            <a:r>
              <a:rPr lang="el-GR" altLang="el-GR" sz="2000" dirty="0"/>
              <a:t>επιχειρήσεις, τους κοινωνικούς </a:t>
            </a:r>
            <a:r>
              <a:rPr lang="el-GR" altLang="el-GR" sz="2000" dirty="0" smtClean="0"/>
              <a:t>εταίρους, και άλλα. </a:t>
            </a:r>
          </a:p>
          <a:p>
            <a:pPr>
              <a:spcBef>
                <a:spcPts val="0"/>
              </a:spcBef>
              <a:spcAft>
                <a:spcPts val="600"/>
              </a:spcAft>
              <a:buClr>
                <a:srgbClr val="9900CC"/>
              </a:buClr>
              <a:buSzPct val="120000"/>
              <a:buFont typeface="Wingdings" panose="05000000000000000000" pitchFamily="2" charset="2"/>
              <a:buChar char="§"/>
            </a:pPr>
            <a:r>
              <a:rPr lang="el-GR" altLang="el-GR" sz="2000" dirty="0" smtClean="0"/>
              <a:t>Τα </a:t>
            </a:r>
            <a:r>
              <a:rPr lang="el-GR" altLang="el-GR" sz="2000" dirty="0"/>
              <a:t>επόμενα </a:t>
            </a:r>
            <a:r>
              <a:rPr lang="el-GR" altLang="el-GR" sz="2000" dirty="0" smtClean="0"/>
              <a:t>χρόνια, </a:t>
            </a:r>
            <a:r>
              <a:rPr lang="el-GR" altLang="el-GR" sz="2000" dirty="0"/>
              <a:t>η δια βίου εκπαίδευση και </a:t>
            </a:r>
            <a:r>
              <a:rPr lang="el-GR" altLang="el-GR" sz="2000" dirty="0" smtClean="0"/>
              <a:t>μάθηση, </a:t>
            </a:r>
            <a:r>
              <a:rPr lang="el-GR" altLang="el-GR" sz="2000" dirty="0"/>
              <a:t>εντάχθηκε στην ευρωπαϊκή </a:t>
            </a:r>
            <a:r>
              <a:rPr lang="el-GR" altLang="el-GR" sz="2000" dirty="0" smtClean="0"/>
              <a:t>στρατηγική </a:t>
            </a:r>
            <a:r>
              <a:rPr lang="el-GR" altLang="el-GR" sz="2000" dirty="0"/>
              <a:t>για την </a:t>
            </a:r>
            <a:r>
              <a:rPr lang="el-GR" altLang="el-GR" sz="2000" dirty="0" smtClean="0"/>
              <a:t>απασχόληση, </a:t>
            </a:r>
            <a:r>
              <a:rPr lang="el-GR" altLang="el-GR" sz="2000" dirty="0"/>
              <a:t>και καθιερώθηκε ως βασική διάσταση της ευρωπαϊκής </a:t>
            </a:r>
            <a:r>
              <a:rPr lang="el-GR" altLang="el-GR" sz="2000" dirty="0" smtClean="0"/>
              <a:t>πολιτικής, </a:t>
            </a:r>
            <a:r>
              <a:rPr lang="el-GR" altLang="el-GR" sz="2000" dirty="0"/>
              <a:t>στο Ευρωπαϊκό Συμβούλιο της Λισαβόνας το 2000.</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18</a:t>
            </a:fld>
            <a:endParaRPr lang="el-GR" sz="1400" dirty="0">
              <a:solidFill>
                <a:schemeClr val="tx1"/>
              </a:solidFill>
            </a:endParaRPr>
          </a:p>
        </p:txBody>
      </p:sp>
    </p:spTree>
    <p:extLst>
      <p:ext uri="{BB962C8B-B14F-4D97-AF65-F5344CB8AC3E}">
        <p14:creationId xmlns:p14="http://schemas.microsoft.com/office/powerpoint/2010/main" val="30447986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 προσαρμογή στην Ελλάδα</a:t>
            </a:r>
            <a:endParaRPr lang="el-GR" b="1"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endParaRPr lang="el-GR" altLang="el-GR" sz="2000" dirty="0" smtClean="0"/>
          </a:p>
          <a:p>
            <a:pPr>
              <a:spcBef>
                <a:spcPts val="0"/>
              </a:spcBef>
              <a:spcAft>
                <a:spcPts val="1200"/>
              </a:spcAft>
              <a:buClr>
                <a:srgbClr val="9900CC"/>
              </a:buClr>
              <a:buSzPct val="120000"/>
              <a:buFont typeface="Wingdings" panose="05000000000000000000" pitchFamily="2" charset="2"/>
              <a:buChar char="§"/>
            </a:pPr>
            <a:r>
              <a:rPr lang="el-GR" altLang="el-GR" sz="2000" dirty="0" smtClean="0"/>
              <a:t>Η </a:t>
            </a:r>
            <a:r>
              <a:rPr lang="el-GR" altLang="el-GR" sz="2000" dirty="0"/>
              <a:t>προσαρμογή της εκπαίδευσης ενηλίκων στην </a:t>
            </a:r>
            <a:r>
              <a:rPr lang="el-GR" altLang="el-GR" sz="2000" dirty="0" smtClean="0"/>
              <a:t>Ελλάδα, </a:t>
            </a:r>
            <a:r>
              <a:rPr lang="el-GR" altLang="el-GR" sz="2000" dirty="0"/>
              <a:t>στις πολιτικές της </a:t>
            </a:r>
            <a:r>
              <a:rPr lang="el-GR" altLang="el-GR" sz="2000" dirty="0">
                <a:hlinkClick r:id="rId3" tooltip="Μετάβαση στη wikipedia"/>
              </a:rPr>
              <a:t>Ευρωπαϊκής </a:t>
            </a:r>
            <a:r>
              <a:rPr lang="el-GR" altLang="el-GR" sz="2000" dirty="0" smtClean="0">
                <a:hlinkClick r:id="rId3" tooltip="Μετάβαση στη wikipedia"/>
              </a:rPr>
              <a:t>Ένωσης</a:t>
            </a:r>
            <a:r>
              <a:rPr lang="el-GR" altLang="el-GR" sz="2000" dirty="0" smtClean="0"/>
              <a:t>, και </a:t>
            </a:r>
            <a:r>
              <a:rPr lang="el-GR" altLang="el-GR" sz="2000" dirty="0"/>
              <a:t>στις προδιαγραφές του </a:t>
            </a:r>
            <a:r>
              <a:rPr lang="el-GR" altLang="el-GR" sz="2000" dirty="0">
                <a:hlinkClick r:id="rId4" tooltip="Μετάβαση στη wikipedia"/>
              </a:rPr>
              <a:t>Ευρωπαϊκού Κοινωνικού </a:t>
            </a:r>
            <a:r>
              <a:rPr lang="el-GR" altLang="el-GR" sz="2000" dirty="0" smtClean="0">
                <a:hlinkClick r:id="rId4" tooltip="Μετάβαση στη wikipedia"/>
              </a:rPr>
              <a:t>Ταμείου</a:t>
            </a:r>
            <a:r>
              <a:rPr lang="el-GR" altLang="el-GR" sz="2000" dirty="0" smtClean="0"/>
              <a:t>, είχαν </a:t>
            </a:r>
            <a:r>
              <a:rPr lang="el-GR" altLang="el-GR" sz="2000" dirty="0"/>
              <a:t>και θετικές και αρνητικές επιπτώσεις. </a:t>
            </a:r>
            <a:endParaRPr lang="el-GR" altLang="el-GR" sz="2000" dirty="0" smtClean="0"/>
          </a:p>
          <a:p>
            <a:pPr>
              <a:spcBef>
                <a:spcPts val="0"/>
              </a:spcBef>
              <a:spcAft>
                <a:spcPts val="1200"/>
              </a:spcAft>
              <a:buClr>
                <a:srgbClr val="9900CC"/>
              </a:buClr>
              <a:buSzPct val="120000"/>
              <a:buFont typeface="Wingdings" panose="05000000000000000000" pitchFamily="2" charset="2"/>
              <a:buChar char="§"/>
            </a:pPr>
            <a:r>
              <a:rPr lang="el-GR" altLang="el-GR" sz="2000" dirty="0" smtClean="0"/>
              <a:t>Το </a:t>
            </a:r>
            <a:r>
              <a:rPr lang="el-GR" altLang="el-GR" sz="2000" dirty="0"/>
              <a:t>αναμφισβήτητο αποτέλεσμα αυτής της </a:t>
            </a:r>
            <a:r>
              <a:rPr lang="el-GR" altLang="el-GR" sz="2000" dirty="0" smtClean="0"/>
              <a:t>προσαρμογής, </a:t>
            </a:r>
            <a:r>
              <a:rPr lang="el-GR" altLang="el-GR" sz="2000" dirty="0"/>
              <a:t>ήταν η ριζική </a:t>
            </a:r>
            <a:r>
              <a:rPr lang="el-GR" altLang="el-GR" sz="2000" dirty="0" err="1" smtClean="0"/>
              <a:t>αναθέσπισή</a:t>
            </a:r>
            <a:r>
              <a:rPr lang="el-GR" altLang="el-GR" sz="2000" dirty="0" smtClean="0"/>
              <a:t> </a:t>
            </a:r>
            <a:r>
              <a:rPr lang="el-GR" altLang="el-GR" sz="2000" dirty="0"/>
              <a:t>της. Οι κρατικοί φορείς εκπαίδευσης </a:t>
            </a:r>
            <a:r>
              <a:rPr lang="el-GR" altLang="el-GR" sz="2000" dirty="0" smtClean="0"/>
              <a:t>ενηλίκων, </a:t>
            </a:r>
            <a:r>
              <a:rPr lang="el-GR" altLang="el-GR" sz="2000" dirty="0"/>
              <a:t>στην καλύτερη </a:t>
            </a:r>
            <a:r>
              <a:rPr lang="el-GR" altLang="el-GR" sz="2000" dirty="0" smtClean="0"/>
              <a:t>περίπτωση, </a:t>
            </a:r>
            <a:r>
              <a:rPr lang="el-GR" altLang="el-GR" sz="2000" dirty="0"/>
              <a:t>διαφοροποιήθηκαν και αναδιοργανώθηκαν, και στη </a:t>
            </a:r>
            <a:r>
              <a:rPr lang="el-GR" altLang="el-GR" sz="2000" dirty="0" smtClean="0"/>
              <a:t>χειρότερη, </a:t>
            </a:r>
            <a:r>
              <a:rPr lang="el-GR" altLang="el-GR" sz="2000" dirty="0"/>
              <a:t>καταργήθηκαν. Αντίθετα, αναπτύχθηκε ο ιδιωτικός τομέας εκπαίδευσης ενηλίκων.</a:t>
            </a:r>
          </a:p>
          <a:p>
            <a:pPr>
              <a:spcBef>
                <a:spcPts val="0"/>
              </a:spcBef>
              <a:buClr>
                <a:srgbClr val="9900CC"/>
              </a:buClr>
              <a:buSzPct val="120000"/>
              <a:buFont typeface="Wingdings" panose="05000000000000000000" pitchFamily="2" charset="2"/>
              <a:buChar char="§"/>
            </a:pPr>
            <a:r>
              <a:rPr lang="el-GR" altLang="el-GR" sz="2000" dirty="0"/>
              <a:t>Αποτέλεσμα της εξέλιξης της εκπαίδευσης ενηλίκων στην Ελλάδα τις τελευταίες δυο </a:t>
            </a:r>
            <a:r>
              <a:rPr lang="el-GR" altLang="el-GR" sz="2000" dirty="0" smtClean="0"/>
              <a:t>δεκαετίες, </a:t>
            </a:r>
            <a:r>
              <a:rPr lang="el-GR" altLang="el-GR" sz="2000" dirty="0"/>
              <a:t>ήταν η σύνδεσή της με τη δια βίου </a:t>
            </a:r>
            <a:r>
              <a:rPr lang="el-GR" altLang="el-GR" sz="2000" dirty="0" smtClean="0"/>
              <a:t>μάθηση, </a:t>
            </a:r>
            <a:r>
              <a:rPr lang="el-GR" altLang="el-GR" sz="2000" dirty="0"/>
              <a:t>και η ψήφιση ενός νέου θεσμικού πλαισίου.</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19</a:t>
            </a:fld>
            <a:endParaRPr lang="el-GR" sz="1400" dirty="0">
              <a:solidFill>
                <a:schemeClr val="tx1"/>
              </a:solidFill>
            </a:endParaRPr>
          </a:p>
        </p:txBody>
      </p:sp>
      <p:pic>
        <p:nvPicPr>
          <p:cNvPr id="6"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862392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6401514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Μοντέλα Εκπαίδευσης ενηλίκων</a:t>
            </a:r>
            <a:endParaRPr lang="el-GR" b="1" dirty="0"/>
          </a:p>
        </p:txBody>
      </p:sp>
      <p:sp>
        <p:nvSpPr>
          <p:cNvPr id="3" name="Θέση περιεχομένου 1"/>
          <p:cNvSpPr>
            <a:spLocks noGrp="1"/>
          </p:cNvSpPr>
          <p:nvPr>
            <p:ph idx="1"/>
          </p:nvPr>
        </p:nvSpPr>
        <p:spPr>
          <a:xfrm>
            <a:off x="457200" y="1600200"/>
            <a:ext cx="8229600" cy="4709120"/>
          </a:xfrm>
        </p:spPr>
        <p:txBody>
          <a:bodyPr>
            <a:noAutofit/>
          </a:bodyPr>
          <a:lstStyle/>
          <a:p>
            <a:pPr marL="0" indent="0">
              <a:spcBef>
                <a:spcPts val="0"/>
              </a:spcBef>
              <a:spcAft>
                <a:spcPts val="300"/>
              </a:spcAft>
              <a:buClr>
                <a:srgbClr val="9900CC"/>
              </a:buClr>
              <a:buSzPct val="120000"/>
              <a:buNone/>
            </a:pPr>
            <a:r>
              <a:rPr lang="el-GR" sz="2400" b="1" dirty="0">
                <a:solidFill>
                  <a:srgbClr val="9900CC"/>
                </a:solidFill>
              </a:rPr>
              <a:t>1</a:t>
            </a:r>
            <a:r>
              <a:rPr lang="en-US" sz="2400" b="1" dirty="0" smtClean="0">
                <a:solidFill>
                  <a:srgbClr val="9900CC"/>
                </a:solidFill>
              </a:rPr>
              <a:t>.  </a:t>
            </a:r>
            <a:r>
              <a:rPr lang="el-GR" sz="2400" dirty="0" smtClean="0"/>
              <a:t>Το μοντέλο του </a:t>
            </a:r>
            <a:r>
              <a:rPr lang="en-US" sz="2400" dirty="0" err="1" smtClean="0"/>
              <a:t>McClusky</a:t>
            </a:r>
            <a:r>
              <a:rPr lang="en-US" sz="2400" dirty="0" smtClean="0"/>
              <a:t> (1970).</a:t>
            </a:r>
          </a:p>
          <a:p>
            <a:pPr marL="0" indent="0">
              <a:spcBef>
                <a:spcPts val="0"/>
              </a:spcBef>
              <a:spcAft>
                <a:spcPts val="300"/>
              </a:spcAft>
              <a:buClr>
                <a:srgbClr val="9900CC"/>
              </a:buClr>
              <a:buSzPct val="120000"/>
              <a:buNone/>
            </a:pPr>
            <a:r>
              <a:rPr lang="el-GR" sz="2400" b="1" dirty="0">
                <a:solidFill>
                  <a:srgbClr val="9900CC"/>
                </a:solidFill>
              </a:rPr>
              <a:t>2</a:t>
            </a:r>
            <a:r>
              <a:rPr lang="en-US" sz="2400" b="1" dirty="0" smtClean="0">
                <a:solidFill>
                  <a:srgbClr val="9900CC"/>
                </a:solidFill>
              </a:rPr>
              <a:t>.  </a:t>
            </a:r>
            <a:r>
              <a:rPr lang="el-GR" sz="2400" dirty="0" smtClean="0"/>
              <a:t>Το μοντέλο της</a:t>
            </a:r>
            <a:r>
              <a:rPr lang="en-US" sz="2400" dirty="0" smtClean="0"/>
              <a:t> </a:t>
            </a:r>
            <a:r>
              <a:rPr lang="el-GR" sz="2400" dirty="0" smtClean="0"/>
              <a:t>«</a:t>
            </a:r>
            <a:r>
              <a:rPr lang="el-GR" sz="2400" dirty="0" err="1" smtClean="0"/>
              <a:t>αυτοκαθοδηγούμενης</a:t>
            </a:r>
            <a:r>
              <a:rPr lang="el-GR" sz="2400" dirty="0" smtClean="0"/>
              <a:t> μάθησης» (</a:t>
            </a:r>
            <a:r>
              <a:rPr lang="en-US" sz="2400" dirty="0" smtClean="0"/>
              <a:t>self </a:t>
            </a:r>
            <a:r>
              <a:rPr lang="el-GR" sz="2400" dirty="0" smtClean="0"/>
              <a:t>-</a:t>
            </a:r>
            <a:r>
              <a:rPr lang="en-US" sz="2400" dirty="0" smtClean="0"/>
              <a:t> </a:t>
            </a:r>
            <a:endParaRPr lang="en-US" sz="2400" dirty="0" smtClean="0"/>
          </a:p>
          <a:p>
            <a:pPr marL="400050" lvl="1" indent="0">
              <a:spcBef>
                <a:spcPts val="0"/>
              </a:spcBef>
              <a:spcAft>
                <a:spcPts val="300"/>
              </a:spcAft>
              <a:buClr>
                <a:srgbClr val="9900CC"/>
              </a:buClr>
              <a:buSzPct val="120000"/>
              <a:buNone/>
            </a:pPr>
            <a:r>
              <a:rPr lang="en-US" sz="2400" dirty="0" smtClean="0"/>
              <a:t>directed learning), Tough (1971).</a:t>
            </a:r>
          </a:p>
          <a:p>
            <a:pPr marL="0" indent="0">
              <a:spcBef>
                <a:spcPts val="0"/>
              </a:spcBef>
              <a:spcAft>
                <a:spcPts val="300"/>
              </a:spcAft>
              <a:buClr>
                <a:srgbClr val="9900CC"/>
              </a:buClr>
              <a:buSzPct val="120000"/>
              <a:buNone/>
            </a:pPr>
            <a:r>
              <a:rPr lang="el-GR" sz="2400" b="1" dirty="0">
                <a:solidFill>
                  <a:srgbClr val="9900CC"/>
                </a:solidFill>
              </a:rPr>
              <a:t>3</a:t>
            </a:r>
            <a:r>
              <a:rPr lang="en-US" sz="2400" b="1" dirty="0" smtClean="0">
                <a:solidFill>
                  <a:srgbClr val="9900CC"/>
                </a:solidFill>
              </a:rPr>
              <a:t>.  </a:t>
            </a:r>
            <a:r>
              <a:rPr lang="el-GR" sz="2400" dirty="0" smtClean="0"/>
              <a:t>«Τα χαρακτηριστικά των ενηλίκων μαθητών» (</a:t>
            </a:r>
            <a:r>
              <a:rPr lang="en-US" sz="2400" dirty="0" smtClean="0"/>
              <a:t>The </a:t>
            </a:r>
          </a:p>
          <a:p>
            <a:pPr marL="400050" lvl="1" indent="0">
              <a:spcBef>
                <a:spcPts val="0"/>
              </a:spcBef>
              <a:spcAft>
                <a:spcPts val="300"/>
              </a:spcAft>
              <a:buClr>
                <a:srgbClr val="9900CC"/>
              </a:buClr>
              <a:buSzPct val="120000"/>
              <a:buNone/>
            </a:pPr>
            <a:r>
              <a:rPr lang="en-US" sz="2400" dirty="0" smtClean="0"/>
              <a:t>characteristic of adults as learners), P. Cross (1981).</a:t>
            </a:r>
          </a:p>
          <a:p>
            <a:pPr marL="0" indent="0">
              <a:spcBef>
                <a:spcPts val="0"/>
              </a:spcBef>
              <a:spcAft>
                <a:spcPts val="300"/>
              </a:spcAft>
              <a:buClr>
                <a:srgbClr val="9900CC"/>
              </a:buClr>
              <a:buSzPct val="120000"/>
              <a:buNone/>
            </a:pPr>
            <a:r>
              <a:rPr lang="el-GR" sz="2400" b="1" dirty="0">
                <a:solidFill>
                  <a:srgbClr val="9900CC"/>
                </a:solidFill>
              </a:rPr>
              <a:t>4</a:t>
            </a:r>
            <a:r>
              <a:rPr lang="en-US" sz="2400" b="1" dirty="0" smtClean="0">
                <a:solidFill>
                  <a:srgbClr val="9900CC"/>
                </a:solidFill>
              </a:rPr>
              <a:t>.  </a:t>
            </a:r>
            <a:r>
              <a:rPr lang="el-GR" sz="2400" dirty="0" smtClean="0"/>
              <a:t>«</a:t>
            </a:r>
            <a:r>
              <a:rPr lang="el-GR" sz="2400" dirty="0" err="1" smtClean="0"/>
              <a:t>Ανδραγωγική</a:t>
            </a:r>
            <a:r>
              <a:rPr lang="el-GR" sz="2400" dirty="0" smtClean="0"/>
              <a:t>» (</a:t>
            </a:r>
            <a:r>
              <a:rPr lang="en-US" sz="2400" dirty="0" smtClean="0"/>
              <a:t>Andragogy), M. </a:t>
            </a:r>
            <a:r>
              <a:rPr lang="en-US" sz="2400" dirty="0" err="1" smtClean="0"/>
              <a:t>Knowels</a:t>
            </a:r>
            <a:r>
              <a:rPr lang="en-US" sz="2400" dirty="0"/>
              <a:t> </a:t>
            </a:r>
            <a:r>
              <a:rPr lang="en-US" sz="2400" dirty="0" smtClean="0"/>
              <a:t>(1984).</a:t>
            </a:r>
          </a:p>
          <a:p>
            <a:pPr marL="0" indent="0">
              <a:spcBef>
                <a:spcPts val="0"/>
              </a:spcBef>
              <a:spcAft>
                <a:spcPts val="300"/>
              </a:spcAft>
              <a:buClr>
                <a:srgbClr val="9900CC"/>
              </a:buClr>
              <a:buSzPct val="120000"/>
              <a:buNone/>
            </a:pPr>
            <a:r>
              <a:rPr lang="el-GR" sz="2400" b="1" dirty="0">
                <a:solidFill>
                  <a:srgbClr val="9900CC"/>
                </a:solidFill>
              </a:rPr>
              <a:t>5</a:t>
            </a:r>
            <a:r>
              <a:rPr lang="en-US" sz="2400" b="1" dirty="0" smtClean="0">
                <a:solidFill>
                  <a:srgbClr val="9900CC"/>
                </a:solidFill>
              </a:rPr>
              <a:t>.  </a:t>
            </a:r>
            <a:r>
              <a:rPr lang="el-GR" sz="2400" dirty="0" smtClean="0"/>
              <a:t>Το μοντέλο της «επάρκειας» (</a:t>
            </a:r>
            <a:r>
              <a:rPr lang="en-US" sz="2400" dirty="0" smtClean="0"/>
              <a:t>Proficiency Theory), </a:t>
            </a:r>
            <a:r>
              <a:rPr lang="en-US" sz="2400" dirty="0" err="1" smtClean="0"/>
              <a:t>knox</a:t>
            </a:r>
            <a:r>
              <a:rPr lang="en-US" sz="2400" dirty="0" smtClean="0"/>
              <a:t> </a:t>
            </a:r>
          </a:p>
          <a:p>
            <a:pPr marL="400050" lvl="1" indent="0">
              <a:spcBef>
                <a:spcPts val="0"/>
              </a:spcBef>
              <a:spcAft>
                <a:spcPts val="300"/>
              </a:spcAft>
              <a:buClr>
                <a:srgbClr val="9900CC"/>
              </a:buClr>
              <a:buSzPct val="120000"/>
              <a:buNone/>
            </a:pPr>
            <a:r>
              <a:rPr lang="el-GR" sz="2400" dirty="0" smtClean="0"/>
              <a:t>(1986).</a:t>
            </a:r>
            <a:endParaRPr lang="en-US" sz="2400" dirty="0" smtClean="0"/>
          </a:p>
          <a:p>
            <a:pPr marL="0" indent="0">
              <a:spcBef>
                <a:spcPts val="0"/>
              </a:spcBef>
              <a:spcAft>
                <a:spcPts val="300"/>
              </a:spcAft>
              <a:buClr>
                <a:srgbClr val="9900CC"/>
              </a:buClr>
              <a:buSzPct val="120000"/>
              <a:buNone/>
            </a:pPr>
            <a:r>
              <a:rPr lang="el-GR" sz="2400" b="1" dirty="0">
                <a:solidFill>
                  <a:srgbClr val="9900CC"/>
                </a:solidFill>
              </a:rPr>
              <a:t>6</a:t>
            </a:r>
            <a:r>
              <a:rPr lang="en-US" sz="2400" b="1" dirty="0" smtClean="0">
                <a:solidFill>
                  <a:srgbClr val="9900CC"/>
                </a:solidFill>
              </a:rPr>
              <a:t>.  </a:t>
            </a:r>
            <a:r>
              <a:rPr lang="el-GR" sz="2400" dirty="0" smtClean="0"/>
              <a:t>Το μοντέλο της «μαθησιακής διαδικασίας», </a:t>
            </a:r>
            <a:r>
              <a:rPr lang="en-US" sz="2400" dirty="0" smtClean="0"/>
              <a:t>Jarvis (1987).</a:t>
            </a:r>
            <a:endParaRPr lang="el-GR" sz="2400" dirty="0" smtClean="0"/>
          </a:p>
          <a:p>
            <a:pPr marL="0" indent="0">
              <a:spcBef>
                <a:spcPts val="0"/>
              </a:spcBef>
              <a:buClr>
                <a:srgbClr val="9900CC"/>
              </a:buClr>
              <a:buSzPct val="120000"/>
              <a:buNone/>
            </a:pPr>
            <a:r>
              <a:rPr lang="el-GR" sz="2400" b="1" dirty="0">
                <a:solidFill>
                  <a:srgbClr val="9900CC"/>
                </a:solidFill>
              </a:rPr>
              <a:t>7</a:t>
            </a:r>
            <a:r>
              <a:rPr lang="en-US" sz="2400" b="1" dirty="0" smtClean="0">
                <a:solidFill>
                  <a:srgbClr val="9900CC"/>
                </a:solidFill>
              </a:rPr>
              <a:t>.  </a:t>
            </a:r>
            <a:r>
              <a:rPr lang="el-GR" sz="2400" dirty="0" smtClean="0"/>
              <a:t>Το μοντέλο της «μετασχηματιστικής μάθησης» </a:t>
            </a:r>
            <a:endParaRPr lang="en-US" sz="2400" dirty="0" smtClean="0"/>
          </a:p>
          <a:p>
            <a:pPr marL="400050" lvl="1" indent="0">
              <a:spcBef>
                <a:spcPts val="0"/>
              </a:spcBef>
              <a:buClr>
                <a:srgbClr val="9900CC"/>
              </a:buClr>
              <a:buSzPct val="120000"/>
              <a:buNone/>
            </a:pPr>
            <a:r>
              <a:rPr lang="el-GR" sz="2400" dirty="0" smtClean="0"/>
              <a:t>(</a:t>
            </a:r>
            <a:r>
              <a:rPr lang="en-US" sz="2400" dirty="0" smtClean="0"/>
              <a:t>transformational learning), </a:t>
            </a:r>
            <a:r>
              <a:rPr lang="en-US" sz="2400" dirty="0" err="1" smtClean="0"/>
              <a:t>Mezirow</a:t>
            </a:r>
            <a:r>
              <a:rPr lang="en-US" sz="2400" dirty="0" smtClean="0"/>
              <a:t> (1991).</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20</a:t>
            </a:fld>
            <a:endParaRPr lang="el-GR" sz="1400" dirty="0">
              <a:solidFill>
                <a:schemeClr val="tx1"/>
              </a:solidFill>
            </a:endParaRPr>
          </a:p>
        </p:txBody>
      </p:sp>
    </p:spTree>
    <p:extLst>
      <p:ext uri="{BB962C8B-B14F-4D97-AF65-F5344CB8AC3E}">
        <p14:creationId xmlns:p14="http://schemas.microsoft.com/office/powerpoint/2010/main" val="17204337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Το μοντέλο της </a:t>
            </a:r>
            <a:r>
              <a:rPr lang="el-GR" b="1" dirty="0" err="1" smtClean="0"/>
              <a:t>Ανδραγωγικής</a:t>
            </a:r>
            <a:r>
              <a:rPr lang="el-GR" b="1" dirty="0" smtClean="0"/>
              <a:t> (</a:t>
            </a:r>
            <a:r>
              <a:rPr lang="en-US" b="1" dirty="0" smtClean="0"/>
              <a:t>Andragogy)</a:t>
            </a:r>
            <a:endParaRPr lang="el-GR" b="1" dirty="0"/>
          </a:p>
        </p:txBody>
      </p:sp>
      <p:pic>
        <p:nvPicPr>
          <p:cNvPr id="8" name="Θέση περιεχομένου 1" descr="Μπλοκ διάγραμμα της ανδραγωγικής προσέγγισης. Σύμφωνα με την ανδραγωγική προσέγγιση, οι ενήλικες διαφοροποιούνται ως προς: Την ανάγκη να γνωρίζουν, και την αυτοαντίληψη. Τις εμπειρίες, και τον προσανατολισμό στη μάθηση. Τη μαθησιακή ετοιμότητα, και τα κίνητρα."/>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989505"/>
            <a:ext cx="8229600" cy="3747352"/>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21</a:t>
            </a:fld>
            <a:endParaRPr lang="el-GR" sz="1400" dirty="0">
              <a:solidFill>
                <a:schemeClr val="tx1"/>
              </a:solidFill>
            </a:endParaRPr>
          </a:p>
        </p:txBody>
      </p:sp>
    </p:spTree>
    <p:extLst>
      <p:ext uri="{BB962C8B-B14F-4D97-AF65-F5344CB8AC3E}">
        <p14:creationId xmlns:p14="http://schemas.microsoft.com/office/powerpoint/2010/main" val="1973236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Η Ανδραγωγική</a:t>
            </a:r>
            <a:br>
              <a:rPr lang="el-GR" b="1" dirty="0" smtClean="0"/>
            </a:br>
            <a:r>
              <a:rPr lang="el-GR" b="1" dirty="0" smtClean="0"/>
              <a:t>πιο αναλυτικά (1 από 3)</a:t>
            </a:r>
            <a:endParaRPr lang="el-GR" b="1" dirty="0"/>
          </a:p>
        </p:txBody>
      </p:sp>
      <p:sp>
        <p:nvSpPr>
          <p:cNvPr id="3" name="Θέση περιεχομένου 1"/>
          <p:cNvSpPr>
            <a:spLocks noGrp="1"/>
          </p:cNvSpPr>
          <p:nvPr>
            <p:ph idx="1"/>
          </p:nvPr>
        </p:nvSpPr>
        <p:spPr/>
        <p:txBody>
          <a:bodyPr>
            <a:noAutofit/>
          </a:bodyPr>
          <a:lstStyle/>
          <a:p>
            <a:pPr marL="0" indent="0">
              <a:spcBef>
                <a:spcPts val="0"/>
              </a:spcBef>
              <a:buNone/>
            </a:pPr>
            <a:r>
              <a:rPr lang="el-GR" altLang="el-GR" sz="2800" b="1" dirty="0" smtClean="0">
                <a:solidFill>
                  <a:srgbClr val="9900CC"/>
                </a:solidFill>
              </a:rPr>
              <a:t>1.  </a:t>
            </a:r>
            <a:r>
              <a:rPr lang="el-GR" altLang="el-GR" sz="2800" i="1" dirty="0" smtClean="0"/>
              <a:t>«Η </a:t>
            </a:r>
            <a:r>
              <a:rPr lang="el-GR" altLang="el-GR" sz="2800" i="1" dirty="0"/>
              <a:t>ανάγκη να γνωρίζουν</a:t>
            </a:r>
            <a:r>
              <a:rPr lang="el-GR" altLang="el-GR" sz="2800" dirty="0"/>
              <a:t>». Οι ενήλικες </a:t>
            </a:r>
            <a:r>
              <a:rPr lang="el-GR" altLang="el-GR" sz="2800" dirty="0" smtClean="0"/>
              <a:t>πριν </a:t>
            </a:r>
          </a:p>
          <a:p>
            <a:pPr marL="400050" lvl="1" indent="0">
              <a:spcBef>
                <a:spcPts val="0"/>
              </a:spcBef>
              <a:spcAft>
                <a:spcPts val="1200"/>
              </a:spcAft>
              <a:buNone/>
            </a:pPr>
            <a:r>
              <a:rPr lang="el-GR" altLang="el-GR" dirty="0" smtClean="0"/>
              <a:t>εμπλακούν </a:t>
            </a:r>
            <a:r>
              <a:rPr lang="el-GR" altLang="el-GR" dirty="0"/>
              <a:t>σε </a:t>
            </a:r>
            <a:r>
              <a:rPr lang="el-GR" altLang="el-GR" dirty="0" smtClean="0"/>
              <a:t>εκπαιδευτικά Προγράμματα, </a:t>
            </a:r>
            <a:r>
              <a:rPr lang="el-GR" altLang="el-GR" dirty="0"/>
              <a:t>πρέπει να είναι ενημερωμένοι για το περιεχόμενο και </a:t>
            </a:r>
            <a:r>
              <a:rPr lang="el-GR" altLang="el-GR" dirty="0" smtClean="0"/>
              <a:t>τον σκοπό </a:t>
            </a:r>
            <a:r>
              <a:rPr lang="el-GR" altLang="el-GR" dirty="0"/>
              <a:t>τους (</a:t>
            </a:r>
            <a:r>
              <a:rPr lang="el-GR" altLang="el-GR" dirty="0" err="1" smtClean="0"/>
              <a:t>Tough</a:t>
            </a:r>
            <a:r>
              <a:rPr lang="el-GR" altLang="el-GR" dirty="0" smtClean="0"/>
              <a:t> 1979</a:t>
            </a:r>
            <a:r>
              <a:rPr lang="el-GR" altLang="el-GR" dirty="0"/>
              <a:t>, </a:t>
            </a:r>
            <a:r>
              <a:rPr lang="el-GR" altLang="el-GR" dirty="0" err="1"/>
              <a:t>Knowles</a:t>
            </a:r>
            <a:r>
              <a:rPr lang="el-GR" altLang="el-GR" dirty="0"/>
              <a:t> </a:t>
            </a:r>
            <a:r>
              <a:rPr lang="el-GR" altLang="el-GR" dirty="0" err="1"/>
              <a:t>et</a:t>
            </a:r>
            <a:r>
              <a:rPr lang="el-GR" altLang="el-GR" dirty="0"/>
              <a:t> </a:t>
            </a:r>
            <a:r>
              <a:rPr lang="el-GR" altLang="el-GR" dirty="0" err="1" smtClean="0"/>
              <a:t>al</a:t>
            </a:r>
            <a:r>
              <a:rPr lang="el-GR" altLang="el-GR" dirty="0" smtClean="0"/>
              <a:t> 1998</a:t>
            </a:r>
            <a:r>
              <a:rPr lang="el-GR" altLang="el-GR" dirty="0"/>
              <a:t>).</a:t>
            </a:r>
          </a:p>
          <a:p>
            <a:pPr marL="0" indent="0">
              <a:spcBef>
                <a:spcPts val="0"/>
              </a:spcBef>
              <a:buNone/>
            </a:pPr>
            <a:r>
              <a:rPr lang="el-GR" altLang="el-GR" sz="2800" b="1" dirty="0" smtClean="0">
                <a:solidFill>
                  <a:srgbClr val="9900CC"/>
                </a:solidFill>
              </a:rPr>
              <a:t>2.  </a:t>
            </a:r>
            <a:r>
              <a:rPr lang="el-GR" altLang="el-GR" sz="2800" i="1" dirty="0" smtClean="0"/>
              <a:t>«Η </a:t>
            </a:r>
            <a:r>
              <a:rPr lang="el-GR" altLang="el-GR" sz="2800" i="1" dirty="0" err="1"/>
              <a:t>αυτοαντίληψή</a:t>
            </a:r>
            <a:r>
              <a:rPr lang="el-GR" altLang="el-GR" sz="2800" i="1" dirty="0"/>
              <a:t> τους». </a:t>
            </a:r>
            <a:r>
              <a:rPr lang="el-GR" altLang="el-GR" sz="2800" dirty="0"/>
              <a:t>Οι ενήλικες εξαιτίας των </a:t>
            </a:r>
            <a:endParaRPr lang="el-GR" altLang="el-GR" sz="2800" dirty="0" smtClean="0"/>
          </a:p>
          <a:p>
            <a:pPr marL="400050" lvl="1" indent="0">
              <a:spcBef>
                <a:spcPts val="0"/>
              </a:spcBef>
              <a:buNone/>
            </a:pPr>
            <a:r>
              <a:rPr lang="el-GR" altLang="el-GR" dirty="0" smtClean="0"/>
              <a:t>χαρακτηριστικών της </a:t>
            </a:r>
            <a:r>
              <a:rPr lang="el-GR" altLang="el-GR" dirty="0" err="1" smtClean="0"/>
              <a:t>αυτοαντίληψής</a:t>
            </a:r>
            <a:r>
              <a:rPr lang="el-GR" altLang="el-GR" dirty="0" smtClean="0"/>
              <a:t> τους, </a:t>
            </a:r>
            <a:r>
              <a:rPr lang="el-GR" altLang="el-GR" dirty="0"/>
              <a:t>θεωρούν τους εαυτούς τους </a:t>
            </a:r>
            <a:r>
              <a:rPr lang="el-GR" altLang="el-GR" dirty="0" smtClean="0"/>
              <a:t>υπεύθυνους </a:t>
            </a:r>
            <a:r>
              <a:rPr lang="el-GR" altLang="el-GR" dirty="0"/>
              <a:t>για </a:t>
            </a:r>
            <a:r>
              <a:rPr lang="el-GR" altLang="el-GR" dirty="0" smtClean="0"/>
              <a:t>τις αποφάσεις τους, </a:t>
            </a:r>
            <a:r>
              <a:rPr lang="el-GR" altLang="el-GR" dirty="0"/>
              <a:t>και αντιμετωπίζονται από τους άλλους </a:t>
            </a:r>
            <a:r>
              <a:rPr lang="el-GR" altLang="el-GR" dirty="0" smtClean="0"/>
              <a:t>ως </a:t>
            </a:r>
            <a:r>
              <a:rPr lang="el-GR" altLang="el-GR" dirty="0" err="1" smtClean="0"/>
              <a:t>αυτοκαθοδηγούμενα</a:t>
            </a:r>
            <a:r>
              <a:rPr lang="el-GR" altLang="el-GR" dirty="0" smtClean="0"/>
              <a:t> </a:t>
            </a:r>
            <a:r>
              <a:rPr lang="el-GR" altLang="el-GR" dirty="0"/>
              <a:t>υποκείμενα (</a:t>
            </a:r>
            <a:r>
              <a:rPr lang="el-GR" altLang="el-GR" dirty="0" err="1"/>
              <a:t>Knowles</a:t>
            </a:r>
            <a:r>
              <a:rPr lang="el-GR" altLang="el-GR" dirty="0"/>
              <a:t> </a:t>
            </a:r>
            <a:r>
              <a:rPr lang="el-GR" altLang="el-GR" dirty="0" err="1"/>
              <a:t>et</a:t>
            </a:r>
            <a:r>
              <a:rPr lang="el-GR" altLang="el-GR" dirty="0"/>
              <a:t> </a:t>
            </a:r>
            <a:r>
              <a:rPr lang="el-GR" altLang="el-GR" dirty="0" err="1"/>
              <a:t>al</a:t>
            </a:r>
            <a:r>
              <a:rPr lang="el-GR" altLang="el-GR" dirty="0"/>
              <a:t>, 1998</a:t>
            </a:r>
            <a:r>
              <a:rPr lang="el-GR" altLang="el-GR" dirty="0" smtClean="0"/>
              <a:t>).</a:t>
            </a:r>
            <a:endParaRPr lang="el-GR" alt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22</a:t>
            </a:fld>
            <a:endParaRPr lang="el-GR" sz="1400" dirty="0">
              <a:solidFill>
                <a:schemeClr val="tx1"/>
              </a:solidFill>
            </a:endParaRPr>
          </a:p>
        </p:txBody>
      </p:sp>
    </p:spTree>
    <p:extLst>
      <p:ext uri="{BB962C8B-B14F-4D97-AF65-F5344CB8AC3E}">
        <p14:creationId xmlns:p14="http://schemas.microsoft.com/office/powerpoint/2010/main" val="35498782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Η </a:t>
            </a:r>
            <a:r>
              <a:rPr lang="el-GR" b="1" dirty="0" smtClean="0"/>
              <a:t>Ανδραγωγική</a:t>
            </a:r>
            <a:r>
              <a:rPr lang="el-GR" b="1" dirty="0"/>
              <a:t/>
            </a:r>
            <a:br>
              <a:rPr lang="el-GR" b="1" dirty="0"/>
            </a:br>
            <a:r>
              <a:rPr lang="el-GR" b="1" dirty="0"/>
              <a:t>πιο αναλυτικά </a:t>
            </a:r>
            <a:r>
              <a:rPr lang="el-GR" b="1" dirty="0" smtClean="0"/>
              <a:t>(2 </a:t>
            </a:r>
            <a:r>
              <a:rPr lang="el-GR" b="1" dirty="0"/>
              <a:t>από 3)</a:t>
            </a:r>
            <a:endParaRPr lang="el-GR" dirty="0"/>
          </a:p>
        </p:txBody>
      </p:sp>
      <p:sp>
        <p:nvSpPr>
          <p:cNvPr id="3" name="Θέση περιεχομένου 1"/>
          <p:cNvSpPr>
            <a:spLocks noGrp="1"/>
          </p:cNvSpPr>
          <p:nvPr>
            <p:ph idx="1"/>
          </p:nvPr>
        </p:nvSpPr>
        <p:spPr/>
        <p:txBody>
          <a:bodyPr>
            <a:normAutofit/>
          </a:bodyPr>
          <a:lstStyle/>
          <a:p>
            <a:pPr marL="0" indent="0">
              <a:spcBef>
                <a:spcPts val="0"/>
              </a:spcBef>
              <a:buNone/>
            </a:pPr>
            <a:r>
              <a:rPr lang="el-GR" altLang="el-GR" sz="2800" b="1" dirty="0" smtClean="0">
                <a:solidFill>
                  <a:srgbClr val="9900CC"/>
                </a:solidFill>
              </a:rPr>
              <a:t>3.  </a:t>
            </a:r>
            <a:r>
              <a:rPr lang="el-GR" altLang="el-GR" sz="2800" i="1" dirty="0" smtClean="0"/>
              <a:t>«Οι </a:t>
            </a:r>
            <a:r>
              <a:rPr lang="el-GR" altLang="el-GR" sz="2800" i="1" dirty="0"/>
              <a:t>εμπειρίες τους». </a:t>
            </a:r>
            <a:r>
              <a:rPr lang="el-GR" altLang="el-GR" sz="2800" dirty="0"/>
              <a:t>Οι ενήλικες παρουσιάζουν </a:t>
            </a:r>
            <a:endParaRPr lang="el-GR" altLang="el-GR" sz="2800" dirty="0" smtClean="0"/>
          </a:p>
          <a:p>
            <a:pPr marL="400050" lvl="1" indent="0">
              <a:spcBef>
                <a:spcPts val="0"/>
              </a:spcBef>
              <a:spcAft>
                <a:spcPts val="1200"/>
              </a:spcAft>
              <a:buNone/>
            </a:pPr>
            <a:r>
              <a:rPr lang="el-GR" altLang="el-GR" dirty="0" smtClean="0"/>
              <a:t>μεγάλο εύρος ατομικών Διαφορών</a:t>
            </a:r>
            <a:r>
              <a:rPr lang="el-GR" altLang="el-GR" dirty="0"/>
              <a:t>, εξαιτίας των διαφορετικών εμπειριών τους, και </a:t>
            </a:r>
            <a:r>
              <a:rPr lang="el-GR" altLang="el-GR" dirty="0" smtClean="0"/>
              <a:t>αναπτύσσουν τεχνικές </a:t>
            </a:r>
            <a:r>
              <a:rPr lang="el-GR" altLang="el-GR" dirty="0"/>
              <a:t>αξιοποίησής τους, οι οποίες επιδρούν στη μάθηση και </a:t>
            </a:r>
            <a:r>
              <a:rPr lang="el-GR" altLang="el-GR" dirty="0" smtClean="0"/>
              <a:t>στην διαμόρφωση </a:t>
            </a:r>
            <a:r>
              <a:rPr lang="el-GR" altLang="el-GR" dirty="0"/>
              <a:t>της ταυτότητάς τους.</a:t>
            </a:r>
          </a:p>
          <a:p>
            <a:pPr marL="0" indent="0">
              <a:spcBef>
                <a:spcPts val="0"/>
              </a:spcBef>
              <a:buNone/>
            </a:pPr>
            <a:r>
              <a:rPr lang="el-GR" altLang="el-GR" sz="2800" b="1" dirty="0" smtClean="0">
                <a:solidFill>
                  <a:srgbClr val="9900CC"/>
                </a:solidFill>
              </a:rPr>
              <a:t>4.  </a:t>
            </a:r>
            <a:r>
              <a:rPr lang="el-GR" altLang="el-GR" sz="2800" i="1" dirty="0" smtClean="0"/>
              <a:t>«Η </a:t>
            </a:r>
            <a:r>
              <a:rPr lang="el-GR" altLang="el-GR" sz="2800" i="1" dirty="0"/>
              <a:t>μαθησιακή τους ετοιμότητα». </a:t>
            </a:r>
            <a:r>
              <a:rPr lang="el-GR" altLang="el-GR" sz="2800" dirty="0"/>
              <a:t>Οι </a:t>
            </a:r>
            <a:r>
              <a:rPr lang="el-GR" altLang="el-GR" sz="2800" dirty="0" smtClean="0"/>
              <a:t>ενήλικες </a:t>
            </a:r>
          </a:p>
          <a:p>
            <a:pPr marL="400050" lvl="1" indent="0">
              <a:spcBef>
                <a:spcPts val="0"/>
              </a:spcBef>
              <a:buNone/>
            </a:pPr>
            <a:r>
              <a:rPr lang="el-GR" altLang="el-GR" dirty="0" smtClean="0"/>
              <a:t>χαρακτηρίζονται από μαθησιακή ετοιμότητα, και από την ικανότητα να χρησιμοποιούν όσα απαιτούνται να γνωρίζουν, για να αντεπεξέλθουν αποτελεσματικά στη ζωή.</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23</a:t>
            </a:fld>
            <a:endParaRPr lang="el-GR" sz="1400" dirty="0">
              <a:solidFill>
                <a:schemeClr val="tx1"/>
              </a:solidFill>
            </a:endParaRPr>
          </a:p>
        </p:txBody>
      </p:sp>
    </p:spTree>
    <p:extLst>
      <p:ext uri="{BB962C8B-B14F-4D97-AF65-F5344CB8AC3E}">
        <p14:creationId xmlns:p14="http://schemas.microsoft.com/office/powerpoint/2010/main" val="40383898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Η </a:t>
            </a:r>
            <a:r>
              <a:rPr lang="el-GR" b="1" dirty="0" smtClean="0"/>
              <a:t>Ανδραγωγική</a:t>
            </a:r>
            <a:r>
              <a:rPr lang="el-GR" b="1" dirty="0"/>
              <a:t/>
            </a:r>
            <a:br>
              <a:rPr lang="el-GR" b="1" dirty="0"/>
            </a:br>
            <a:r>
              <a:rPr lang="el-GR" b="1" dirty="0"/>
              <a:t>πιο αναλυτικά </a:t>
            </a:r>
            <a:r>
              <a:rPr lang="el-GR" b="1" dirty="0" smtClean="0"/>
              <a:t>(3 </a:t>
            </a:r>
            <a:r>
              <a:rPr lang="el-GR" b="1" dirty="0"/>
              <a:t>από </a:t>
            </a:r>
            <a:r>
              <a:rPr lang="el-GR" b="1" dirty="0" smtClean="0"/>
              <a:t>3)</a:t>
            </a:r>
            <a:endParaRPr lang="el-GR" dirty="0"/>
          </a:p>
        </p:txBody>
      </p:sp>
      <p:sp>
        <p:nvSpPr>
          <p:cNvPr id="3" name="Θέση περιεχομένου 1"/>
          <p:cNvSpPr>
            <a:spLocks noGrp="1"/>
          </p:cNvSpPr>
          <p:nvPr>
            <p:ph idx="1"/>
          </p:nvPr>
        </p:nvSpPr>
        <p:spPr>
          <a:xfrm>
            <a:off x="395536" y="1600200"/>
            <a:ext cx="8424936" cy="4637112"/>
          </a:xfrm>
        </p:spPr>
        <p:txBody>
          <a:bodyPr>
            <a:normAutofit/>
          </a:bodyPr>
          <a:lstStyle/>
          <a:p>
            <a:pPr marL="0" indent="0">
              <a:spcBef>
                <a:spcPts val="0"/>
              </a:spcBef>
              <a:buNone/>
            </a:pPr>
            <a:r>
              <a:rPr lang="el-GR" altLang="el-GR" sz="2400" b="1" dirty="0" smtClean="0">
                <a:solidFill>
                  <a:srgbClr val="9900CC"/>
                </a:solidFill>
              </a:rPr>
              <a:t>5.  </a:t>
            </a:r>
            <a:r>
              <a:rPr lang="el-GR" altLang="el-GR" sz="2400" i="1" dirty="0" smtClean="0"/>
              <a:t>«Ο </a:t>
            </a:r>
            <a:r>
              <a:rPr lang="el-GR" altLang="el-GR" sz="2400" i="1" dirty="0"/>
              <a:t>προσανατολισμός τους στη μάθηση». </a:t>
            </a:r>
            <a:r>
              <a:rPr lang="el-GR" altLang="el-GR" sz="2400" dirty="0"/>
              <a:t>Ο μαθησιακός </a:t>
            </a:r>
            <a:endParaRPr lang="el-GR" altLang="el-GR" sz="2400" dirty="0" smtClean="0"/>
          </a:p>
          <a:p>
            <a:pPr marL="400050" lvl="1" indent="0">
              <a:spcBef>
                <a:spcPts val="0"/>
              </a:spcBef>
              <a:spcAft>
                <a:spcPts val="1200"/>
              </a:spcAft>
              <a:buNone/>
            </a:pPr>
            <a:r>
              <a:rPr lang="el-GR" altLang="el-GR" sz="2400" dirty="0" smtClean="0"/>
              <a:t>προσανατολισμός των </a:t>
            </a:r>
            <a:r>
              <a:rPr lang="el-GR" altLang="el-GR" sz="2400" dirty="0"/>
              <a:t>ενηλίκων είναι </a:t>
            </a:r>
            <a:r>
              <a:rPr lang="el-GR" altLang="el-GR" sz="2400" dirty="0" err="1" smtClean="0"/>
              <a:t>προβληματοκεντρικός</a:t>
            </a:r>
            <a:r>
              <a:rPr lang="el-GR" altLang="el-GR" sz="2400" dirty="0" smtClean="0"/>
              <a:t>, </a:t>
            </a:r>
            <a:r>
              <a:rPr lang="el-GR" altLang="el-GR" sz="2400" dirty="0"/>
              <a:t>σε αντίθεση με τα παιδιά και </a:t>
            </a:r>
            <a:r>
              <a:rPr lang="el-GR" altLang="el-GR" sz="2400" dirty="0" smtClean="0"/>
              <a:t>τους νέους, </a:t>
            </a:r>
            <a:r>
              <a:rPr lang="el-GR" altLang="el-GR" sz="2400" dirty="0"/>
              <a:t>που είναι </a:t>
            </a:r>
            <a:r>
              <a:rPr lang="el-GR" altLang="el-GR" sz="2400" dirty="0" err="1"/>
              <a:t>υποκειμενοκεντρικός</a:t>
            </a:r>
            <a:r>
              <a:rPr lang="el-GR" altLang="el-GR" sz="2400" dirty="0"/>
              <a:t>. Οι ενήλικες συμμετέχουν </a:t>
            </a:r>
            <a:r>
              <a:rPr lang="el-GR" altLang="el-GR" sz="2400" dirty="0" smtClean="0"/>
              <a:t>σε εκπαιδευτικά </a:t>
            </a:r>
            <a:r>
              <a:rPr lang="el-GR" altLang="el-GR" sz="2400" dirty="0"/>
              <a:t>προγράμματα, όταν πιστεύουν ότι η νέα </a:t>
            </a:r>
            <a:r>
              <a:rPr lang="el-GR" altLang="el-GR" sz="2400" dirty="0" smtClean="0"/>
              <a:t>γνώση, </a:t>
            </a:r>
            <a:r>
              <a:rPr lang="el-GR" altLang="el-GR" sz="2400" dirty="0"/>
              <a:t>θα </a:t>
            </a:r>
            <a:r>
              <a:rPr lang="el-GR" altLang="el-GR" sz="2400" dirty="0" smtClean="0"/>
              <a:t>τους βοηθήσει </a:t>
            </a:r>
            <a:r>
              <a:rPr lang="el-GR" altLang="el-GR" sz="2400" dirty="0"/>
              <a:t>στην επίλυση συγκεκριμένων </a:t>
            </a:r>
            <a:r>
              <a:rPr lang="el-GR" altLang="el-GR" sz="2400" dirty="0" smtClean="0"/>
              <a:t>προβλημάτων.</a:t>
            </a:r>
            <a:endParaRPr lang="el-GR" altLang="el-GR" sz="2400" dirty="0"/>
          </a:p>
          <a:p>
            <a:pPr marL="0" indent="0">
              <a:spcBef>
                <a:spcPts val="0"/>
              </a:spcBef>
              <a:buNone/>
            </a:pPr>
            <a:r>
              <a:rPr lang="el-GR" altLang="el-GR" sz="2400" b="1" dirty="0" smtClean="0">
                <a:solidFill>
                  <a:srgbClr val="9900CC"/>
                </a:solidFill>
              </a:rPr>
              <a:t>6.  </a:t>
            </a:r>
            <a:r>
              <a:rPr lang="el-GR" altLang="el-GR" sz="2400" i="1" dirty="0" smtClean="0"/>
              <a:t>«Τα </a:t>
            </a:r>
            <a:r>
              <a:rPr lang="el-GR" altLang="el-GR" sz="2400" i="1" dirty="0"/>
              <a:t>κίνητρα». </a:t>
            </a:r>
            <a:r>
              <a:rPr lang="el-GR" altLang="el-GR" sz="2400" dirty="0"/>
              <a:t>Οι ενήλικες ανταποκρίνονται θετικά σε </a:t>
            </a:r>
            <a:endParaRPr lang="el-GR" altLang="el-GR" sz="2400" dirty="0" smtClean="0"/>
          </a:p>
          <a:p>
            <a:pPr marL="400050" lvl="1" indent="0">
              <a:spcBef>
                <a:spcPts val="0"/>
              </a:spcBef>
              <a:buNone/>
            </a:pPr>
            <a:r>
              <a:rPr lang="el-GR" altLang="el-GR" sz="2400" dirty="0" smtClean="0"/>
              <a:t>εξωτερικά κίνητρα, όπως </a:t>
            </a:r>
            <a:r>
              <a:rPr lang="el-GR" altLang="el-GR" sz="2400" dirty="0"/>
              <a:t>καλύτερες θέσεις εργασίας, προαγωγή, υψηλότερος </a:t>
            </a:r>
            <a:r>
              <a:rPr lang="el-GR" altLang="el-GR" sz="2400" dirty="0" smtClean="0"/>
              <a:t>μισθός, και άλλα. Ωστόσο</a:t>
            </a:r>
            <a:r>
              <a:rPr lang="el-GR" altLang="el-GR" sz="2400" dirty="0"/>
              <a:t>, τα πιο ισχυρά κίνητρα είναι τα εσωτερικά, όπως </a:t>
            </a:r>
            <a:r>
              <a:rPr lang="el-GR" altLang="el-GR" sz="2400" dirty="0" smtClean="0"/>
              <a:t>μεγαλύτερη εργασιακή </a:t>
            </a:r>
            <a:r>
              <a:rPr lang="el-GR" altLang="el-GR" sz="2400" dirty="0"/>
              <a:t>ικανοποίηση, αυτοεκτίμηση, ποιότητα </a:t>
            </a:r>
            <a:r>
              <a:rPr lang="el-GR" altLang="el-GR" sz="2400" dirty="0" smtClean="0"/>
              <a:t>ζωής, και άλλα.</a:t>
            </a:r>
            <a:endParaRPr lang="el-GR" altLang="el-GR" sz="24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24</a:t>
            </a:fld>
            <a:endParaRPr lang="el-GR" dirty="0">
              <a:solidFill>
                <a:schemeClr val="tx1"/>
              </a:solidFill>
            </a:endParaRPr>
          </a:p>
        </p:txBody>
      </p:sp>
    </p:spTree>
    <p:extLst>
      <p:ext uri="{BB962C8B-B14F-4D97-AF65-F5344CB8AC3E}">
        <p14:creationId xmlns:p14="http://schemas.microsoft.com/office/powerpoint/2010/main" val="20544713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Τα </a:t>
            </a:r>
            <a:r>
              <a:rPr lang="el-GR" altLang="el-GR" b="1" dirty="0" smtClean="0"/>
              <a:t>χαρακτηριστικά </a:t>
            </a:r>
            <a:r>
              <a:rPr lang="el-GR" altLang="el-GR" b="1" dirty="0"/>
              <a:t>των </a:t>
            </a:r>
            <a:r>
              <a:rPr lang="el-GR" altLang="el-GR" b="1" dirty="0" smtClean="0"/>
              <a:t>ενήλικων Εκπαιδευομένων</a:t>
            </a:r>
            <a:endParaRPr lang="el-GR" dirty="0"/>
          </a:p>
        </p:txBody>
      </p:sp>
      <p:sp>
        <p:nvSpPr>
          <p:cNvPr id="3" name="Θέση περιεχομένου 1"/>
          <p:cNvSpPr>
            <a:spLocks noGrp="1"/>
          </p:cNvSpPr>
          <p:nvPr>
            <p:ph idx="1"/>
          </p:nvPr>
        </p:nvSpPr>
        <p:spPr/>
        <p:txBody>
          <a:bodyPr/>
          <a:lstStyle/>
          <a:p>
            <a:pPr>
              <a:spcBef>
                <a:spcPts val="0"/>
              </a:spcBef>
              <a:spcAft>
                <a:spcPts val="1200"/>
              </a:spcAft>
              <a:buClr>
                <a:srgbClr val="9900CC"/>
              </a:buClr>
              <a:buSzPct val="120000"/>
              <a:buFont typeface="Wingdings" panose="05000000000000000000" pitchFamily="2" charset="2"/>
              <a:buChar char="§"/>
            </a:pPr>
            <a:r>
              <a:rPr lang="el-GR" altLang="el-GR" dirty="0" smtClean="0"/>
              <a:t>Το </a:t>
            </a:r>
            <a:r>
              <a:rPr lang="el-GR" altLang="el-GR" dirty="0"/>
              <a:t>μοντέλο της </a:t>
            </a:r>
            <a:r>
              <a:rPr lang="el-GR" altLang="el-GR" dirty="0" err="1" smtClean="0"/>
              <a:t>Cross</a:t>
            </a:r>
            <a:r>
              <a:rPr lang="el-GR" altLang="el-GR" dirty="0" smtClean="0"/>
              <a:t>, </a:t>
            </a:r>
            <a:r>
              <a:rPr lang="el-GR" altLang="el-GR" dirty="0"/>
              <a:t>αποτελεί </a:t>
            </a:r>
            <a:r>
              <a:rPr lang="el-GR" altLang="el-GR" dirty="0" smtClean="0"/>
              <a:t>μία </a:t>
            </a:r>
            <a:r>
              <a:rPr lang="el-GR" altLang="el-GR" dirty="0"/>
              <a:t>προσπάθεια να ενισχυθεί η </a:t>
            </a:r>
            <a:r>
              <a:rPr lang="el-GR" altLang="el-GR" dirty="0" smtClean="0"/>
              <a:t>Ανδραγωγική, αναδεικνύοντας </a:t>
            </a:r>
            <a:r>
              <a:rPr lang="el-GR" altLang="el-GR" dirty="0"/>
              <a:t>ακόμα περισσότερο τις ηλικιακές και μαθησιακές </a:t>
            </a:r>
            <a:r>
              <a:rPr lang="el-GR" altLang="el-GR" dirty="0" smtClean="0"/>
              <a:t>διαφορές.</a:t>
            </a:r>
          </a:p>
          <a:p>
            <a:pPr>
              <a:spcBef>
                <a:spcPts val="0"/>
              </a:spcBef>
              <a:spcAft>
                <a:spcPts val="600"/>
              </a:spcAft>
              <a:buClr>
                <a:srgbClr val="9900CC"/>
              </a:buClr>
              <a:buSzPct val="120000"/>
              <a:buFont typeface="Wingdings" panose="05000000000000000000" pitchFamily="2" charset="2"/>
              <a:buChar char="§"/>
            </a:pPr>
            <a:r>
              <a:rPr lang="el-GR" altLang="el-GR" dirty="0" smtClean="0"/>
              <a:t>Χαρακτηριστικά ενηλίκων:</a:t>
            </a:r>
          </a:p>
          <a:p>
            <a:pPr lvl="2" indent="-342000">
              <a:spcBef>
                <a:spcPts val="0"/>
              </a:spcBef>
              <a:spcAft>
                <a:spcPts val="300"/>
              </a:spcAft>
              <a:buClr>
                <a:srgbClr val="FF0066"/>
              </a:buClr>
              <a:buSzPct val="120000"/>
              <a:buFont typeface="Wingdings" panose="05000000000000000000" pitchFamily="2" charset="2"/>
              <a:buChar char="§"/>
            </a:pPr>
            <a:r>
              <a:rPr lang="el-GR" altLang="el-GR" sz="2800" dirty="0" smtClean="0"/>
              <a:t>Διασαφήνιση διαφορών, ενηλίκων και παιδιών.</a:t>
            </a:r>
          </a:p>
          <a:p>
            <a:pPr lvl="2" indent="-342000">
              <a:spcBef>
                <a:spcPts val="0"/>
              </a:spcBef>
              <a:buClr>
                <a:srgbClr val="FF0066"/>
              </a:buClr>
              <a:buSzPct val="120000"/>
              <a:buFont typeface="Wingdings" panose="05000000000000000000" pitchFamily="2" charset="2"/>
              <a:buChar char="§"/>
            </a:pPr>
            <a:r>
              <a:rPr lang="el-GR" altLang="el-GR" sz="2800" dirty="0" smtClean="0"/>
              <a:t>Διαφοροποίηση διδασκαλίας ενηλίκων, από διδασκαλία ανηλίκων.</a:t>
            </a:r>
          </a:p>
          <a:p>
            <a:pPr marL="0" indent="0">
              <a:buNone/>
            </a:pPr>
            <a:endParaRPr lang="el-GR" altLang="el-GR"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25</a:t>
            </a:fld>
            <a:endParaRPr lang="el-GR" sz="1400" dirty="0">
              <a:solidFill>
                <a:schemeClr val="tx1"/>
              </a:solidFill>
            </a:endParaRPr>
          </a:p>
        </p:txBody>
      </p:sp>
    </p:spTree>
    <p:extLst>
      <p:ext uri="{BB962C8B-B14F-4D97-AF65-F5344CB8AC3E}">
        <p14:creationId xmlns:p14="http://schemas.microsoft.com/office/powerpoint/2010/main" val="24005180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Κατηγορίες χαρακτηριστικών </a:t>
            </a:r>
            <a:br>
              <a:rPr lang="el-GR" b="1" dirty="0" smtClean="0"/>
            </a:br>
            <a:r>
              <a:rPr lang="el-GR" b="1" dirty="0" smtClean="0"/>
              <a:t>(1 από 2)</a:t>
            </a:r>
            <a:endParaRPr lang="el-GR" b="1" dirty="0"/>
          </a:p>
        </p:txBody>
      </p:sp>
      <p:sp>
        <p:nvSpPr>
          <p:cNvPr id="3" name="Θέση περιεχομένου 1"/>
          <p:cNvSpPr>
            <a:spLocks noGrp="1"/>
          </p:cNvSpPr>
          <p:nvPr>
            <p:ph idx="1"/>
          </p:nvPr>
        </p:nvSpPr>
        <p:spPr>
          <a:xfrm>
            <a:off x="457200" y="1600200"/>
            <a:ext cx="8229600" cy="4637112"/>
          </a:xfrm>
        </p:spPr>
        <p:txBody>
          <a:bodyPr>
            <a:normAutofit/>
          </a:bodyPr>
          <a:lstStyle/>
          <a:p>
            <a:pPr marL="0" indent="0">
              <a:spcBef>
                <a:spcPts val="0"/>
              </a:spcBef>
              <a:buNone/>
            </a:pPr>
            <a:r>
              <a:rPr lang="el-GR" altLang="el-GR" sz="2400" b="1" dirty="0"/>
              <a:t>α) </a:t>
            </a:r>
            <a:r>
              <a:rPr lang="el-GR" altLang="el-GR" sz="2400" b="1" dirty="0" smtClean="0"/>
              <a:t> </a:t>
            </a:r>
            <a:r>
              <a:rPr lang="el-GR" altLang="el-GR" sz="2400" b="1" dirty="0" smtClean="0">
                <a:solidFill>
                  <a:srgbClr val="C00000"/>
                </a:solidFill>
              </a:rPr>
              <a:t>Τα </a:t>
            </a:r>
            <a:r>
              <a:rPr lang="el-GR" altLang="el-GR" sz="2400" b="1" dirty="0">
                <a:solidFill>
                  <a:srgbClr val="C00000"/>
                </a:solidFill>
              </a:rPr>
              <a:t>βιολογικά χαρακτηριστικά </a:t>
            </a:r>
            <a:r>
              <a:rPr lang="el-GR" altLang="el-GR" sz="2400" dirty="0" smtClean="0"/>
              <a:t>, που </a:t>
            </a:r>
            <a:r>
              <a:rPr lang="el-GR" altLang="el-GR" sz="2400" dirty="0"/>
              <a:t>έχουν σχέση με την </a:t>
            </a:r>
            <a:endParaRPr lang="el-GR" altLang="el-GR" sz="2400" dirty="0" smtClean="0"/>
          </a:p>
          <a:p>
            <a:pPr marL="400050" lvl="1" indent="0">
              <a:spcBef>
                <a:spcPts val="0"/>
              </a:spcBef>
              <a:spcAft>
                <a:spcPts val="1200"/>
              </a:spcAft>
              <a:buNone/>
            </a:pPr>
            <a:r>
              <a:rPr lang="el-GR" altLang="el-GR" sz="2400" dirty="0" smtClean="0"/>
              <a:t>ηλικία του </a:t>
            </a:r>
            <a:r>
              <a:rPr lang="el-GR" altLang="el-GR" sz="2400" dirty="0" smtClean="0"/>
              <a:t>ατόμου</a:t>
            </a:r>
            <a:r>
              <a:rPr lang="el-GR" altLang="el-GR" sz="2400" dirty="0"/>
              <a:t>,</a:t>
            </a:r>
            <a:endParaRPr lang="en-US" altLang="el-GR" sz="2400" b="1" dirty="0"/>
          </a:p>
          <a:p>
            <a:pPr marL="0" indent="0">
              <a:spcBef>
                <a:spcPts val="0"/>
              </a:spcBef>
              <a:buNone/>
            </a:pPr>
            <a:r>
              <a:rPr lang="el-GR" altLang="el-GR" sz="2400" b="1" dirty="0"/>
              <a:t>β) </a:t>
            </a:r>
            <a:r>
              <a:rPr lang="el-GR" altLang="el-GR" sz="2400" b="1" dirty="0" smtClean="0"/>
              <a:t> </a:t>
            </a:r>
            <a:r>
              <a:rPr lang="el-GR" altLang="el-GR" sz="2400" b="1" dirty="0" smtClean="0">
                <a:solidFill>
                  <a:srgbClr val="C00000"/>
                </a:solidFill>
              </a:rPr>
              <a:t>Τα </a:t>
            </a:r>
            <a:r>
              <a:rPr lang="el-GR" altLang="el-GR" sz="2400" b="1" dirty="0" err="1">
                <a:solidFill>
                  <a:srgbClr val="C00000"/>
                </a:solidFill>
              </a:rPr>
              <a:t>κοινωνικοπολιτιστικά</a:t>
            </a:r>
            <a:r>
              <a:rPr lang="el-GR" altLang="el-GR" sz="2400" b="1" dirty="0">
                <a:solidFill>
                  <a:srgbClr val="C00000"/>
                </a:solidFill>
              </a:rPr>
              <a:t> </a:t>
            </a:r>
            <a:r>
              <a:rPr lang="el-GR" altLang="el-GR" sz="2400" b="1" dirty="0" smtClean="0">
                <a:solidFill>
                  <a:srgbClr val="C00000"/>
                </a:solidFill>
              </a:rPr>
              <a:t>χαρακτηριστικά</a:t>
            </a:r>
            <a:r>
              <a:rPr lang="el-GR" altLang="el-GR" sz="2400" dirty="0" smtClean="0"/>
              <a:t>,</a:t>
            </a:r>
            <a:r>
              <a:rPr lang="el-GR" altLang="el-GR" sz="2400" b="1" dirty="0" smtClean="0"/>
              <a:t> </a:t>
            </a:r>
            <a:r>
              <a:rPr lang="el-GR" altLang="el-GR" sz="2400" dirty="0"/>
              <a:t>που αφορούν </a:t>
            </a:r>
            <a:endParaRPr lang="el-GR" altLang="el-GR" sz="2400" dirty="0" smtClean="0"/>
          </a:p>
          <a:p>
            <a:pPr marL="400050" lvl="1" indent="0">
              <a:spcBef>
                <a:spcPts val="0"/>
              </a:spcBef>
              <a:buNone/>
            </a:pPr>
            <a:r>
              <a:rPr lang="el-GR" altLang="el-GR" sz="2400" dirty="0" smtClean="0"/>
              <a:t>στις διάφορες φάσεις </a:t>
            </a:r>
            <a:r>
              <a:rPr lang="el-GR" altLang="el-GR" sz="2400" dirty="0"/>
              <a:t>της ζωής του ενήλικα. Στην κατηγορία αυτών των </a:t>
            </a:r>
            <a:r>
              <a:rPr lang="el-GR" altLang="el-GR" sz="2400" dirty="0" smtClean="0"/>
              <a:t>χαρακτηριστικών, θα μπορούσε </a:t>
            </a:r>
            <a:r>
              <a:rPr lang="el-GR" altLang="el-GR" sz="2400" dirty="0"/>
              <a:t>να συμπεριληφθεί και η αρχή της «μαθησιακής ετοιμότητας» </a:t>
            </a:r>
            <a:r>
              <a:rPr lang="el-GR" altLang="el-GR" sz="2400" dirty="0" smtClean="0"/>
              <a:t>του </a:t>
            </a:r>
            <a:r>
              <a:rPr lang="el-GR" altLang="el-GR" sz="2400" dirty="0" err="1" smtClean="0"/>
              <a:t>Knowles</a:t>
            </a:r>
            <a:r>
              <a:rPr lang="el-GR" altLang="el-GR" sz="2400" dirty="0" smtClean="0"/>
              <a:t>, ως παράμετρος </a:t>
            </a:r>
            <a:r>
              <a:rPr lang="el-GR" altLang="el-GR" sz="2400" dirty="0"/>
              <a:t>της διδακτικής πράξης, σύμφωνα με την </a:t>
            </a:r>
            <a:r>
              <a:rPr lang="el-GR" altLang="el-GR" sz="2400" dirty="0" smtClean="0"/>
              <a:t>οποία, οι εκπαιδευτές </a:t>
            </a:r>
            <a:r>
              <a:rPr lang="el-GR" altLang="el-GR" sz="2400" dirty="0"/>
              <a:t>θα πρέπει να επενδύσουν στον </a:t>
            </a:r>
            <a:r>
              <a:rPr lang="el-GR" altLang="el-GR" sz="2400" i="1" dirty="0"/>
              <a:t>«</a:t>
            </a:r>
            <a:r>
              <a:rPr lang="el-GR" altLang="el-GR" sz="2400" i="1" dirty="0" smtClean="0"/>
              <a:t>αξιοποιήσιμο διδακτικά χρόνο» </a:t>
            </a:r>
            <a:r>
              <a:rPr lang="el-GR" altLang="el-GR" sz="2400" dirty="0" smtClean="0"/>
              <a:t>της </a:t>
            </a:r>
            <a:r>
              <a:rPr lang="el-GR" altLang="el-GR" sz="2400" dirty="0"/>
              <a:t>συγκεκριμένης φάσης που βρίσκεται </a:t>
            </a:r>
            <a:r>
              <a:rPr lang="el-GR" altLang="el-GR" sz="2400" dirty="0" smtClean="0"/>
              <a:t>το άτομο</a:t>
            </a:r>
            <a:r>
              <a:rPr lang="el-GR" altLang="el-GR" sz="2400" dirty="0"/>
              <a:t>, επιφέροντας το </a:t>
            </a:r>
            <a:r>
              <a:rPr lang="el-GR" altLang="el-GR" sz="2400" dirty="0" smtClean="0"/>
              <a:t>καλύτερο δυνατό </a:t>
            </a:r>
            <a:r>
              <a:rPr lang="el-GR" altLang="el-GR" sz="2400" dirty="0"/>
              <a:t>αποτέλεσμα (</a:t>
            </a:r>
            <a:r>
              <a:rPr lang="el-GR" altLang="el-GR" sz="2400" dirty="0" err="1"/>
              <a:t>Cross</a:t>
            </a:r>
            <a:r>
              <a:rPr lang="el-GR" altLang="el-GR" sz="2400" dirty="0" smtClean="0"/>
              <a:t>, 1981:238</a:t>
            </a:r>
            <a:r>
              <a:rPr lang="el-GR" altLang="el-GR" sz="2400" dirty="0"/>
              <a:t>).</a:t>
            </a:r>
          </a:p>
          <a:p>
            <a:endParaRPr lang="el-GR" sz="28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26</a:t>
            </a:fld>
            <a:endParaRPr lang="el-GR" sz="1400" dirty="0">
              <a:solidFill>
                <a:schemeClr val="tx1"/>
              </a:solidFill>
            </a:endParaRPr>
          </a:p>
        </p:txBody>
      </p:sp>
    </p:spTree>
    <p:extLst>
      <p:ext uri="{BB962C8B-B14F-4D97-AF65-F5344CB8AC3E}">
        <p14:creationId xmlns:p14="http://schemas.microsoft.com/office/powerpoint/2010/main" val="28023930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Κατηγορίες χαρακτηριστικών </a:t>
            </a:r>
            <a:br>
              <a:rPr lang="el-GR" b="1" dirty="0"/>
            </a:br>
            <a:r>
              <a:rPr lang="el-GR" b="1" dirty="0" smtClean="0"/>
              <a:t>(2 </a:t>
            </a:r>
            <a:r>
              <a:rPr lang="el-GR" b="1" dirty="0"/>
              <a:t>από 2)</a:t>
            </a:r>
            <a:endParaRPr lang="el-GR" dirty="0"/>
          </a:p>
        </p:txBody>
      </p:sp>
      <p:sp>
        <p:nvSpPr>
          <p:cNvPr id="3" name="Θέση περιεχομένου 1"/>
          <p:cNvSpPr>
            <a:spLocks noGrp="1"/>
          </p:cNvSpPr>
          <p:nvPr>
            <p:ph idx="1"/>
          </p:nvPr>
        </p:nvSpPr>
        <p:spPr>
          <a:xfrm>
            <a:off x="251520" y="1600200"/>
            <a:ext cx="8640960" cy="4565104"/>
          </a:xfrm>
        </p:spPr>
        <p:txBody>
          <a:bodyPr>
            <a:normAutofit fontScale="92500"/>
          </a:bodyPr>
          <a:lstStyle/>
          <a:p>
            <a:pPr marL="0" indent="0">
              <a:spcBef>
                <a:spcPts val="0"/>
              </a:spcBef>
              <a:buNone/>
            </a:pPr>
            <a:r>
              <a:rPr lang="el-GR" altLang="el-GR" sz="2600" b="1" dirty="0"/>
              <a:t>γ) </a:t>
            </a:r>
            <a:r>
              <a:rPr lang="el-GR" altLang="el-GR" sz="2600" b="1" dirty="0" smtClean="0"/>
              <a:t> </a:t>
            </a:r>
            <a:r>
              <a:rPr lang="el-GR" altLang="el-GR" sz="2600" b="1" dirty="0" smtClean="0">
                <a:solidFill>
                  <a:srgbClr val="C00000"/>
                </a:solidFill>
              </a:rPr>
              <a:t>Τα </a:t>
            </a:r>
            <a:r>
              <a:rPr lang="el-GR" altLang="el-GR" sz="2600" b="1" dirty="0">
                <a:solidFill>
                  <a:srgbClr val="C00000"/>
                </a:solidFill>
              </a:rPr>
              <a:t>ψυχολογικά </a:t>
            </a:r>
            <a:r>
              <a:rPr lang="el-GR" altLang="el-GR" sz="2600" b="1" dirty="0" smtClean="0">
                <a:solidFill>
                  <a:srgbClr val="C00000"/>
                </a:solidFill>
              </a:rPr>
              <a:t>χαρακτηριστικά</a:t>
            </a:r>
            <a:r>
              <a:rPr lang="el-GR" altLang="el-GR" sz="2600" dirty="0" smtClean="0"/>
              <a:t>,</a:t>
            </a:r>
            <a:r>
              <a:rPr lang="el-GR" altLang="el-GR" sz="2600" b="1" dirty="0" smtClean="0"/>
              <a:t> </a:t>
            </a:r>
            <a:r>
              <a:rPr lang="el-GR" altLang="el-GR" sz="2600" dirty="0"/>
              <a:t>τα οποία αφορούν στα </a:t>
            </a:r>
            <a:endParaRPr lang="el-GR" altLang="el-GR" sz="2600" dirty="0" smtClean="0"/>
          </a:p>
          <a:p>
            <a:pPr marL="400050" lvl="1" indent="0">
              <a:spcBef>
                <a:spcPts val="0"/>
              </a:spcBef>
              <a:buNone/>
            </a:pPr>
            <a:r>
              <a:rPr lang="el-GR" altLang="el-GR" sz="2600" dirty="0" smtClean="0"/>
              <a:t>διαδοχικά αναπτυξιακά </a:t>
            </a:r>
            <a:r>
              <a:rPr lang="el-GR" altLang="el-GR" sz="2600" dirty="0"/>
              <a:t>στάδια της προσωπικότητάς του, όπου κάθε </a:t>
            </a:r>
            <a:r>
              <a:rPr lang="el-GR" altLang="el-GR" sz="2600" dirty="0" smtClean="0"/>
              <a:t>στάδιο, συμβολίζει την </a:t>
            </a:r>
            <a:r>
              <a:rPr lang="el-GR" altLang="el-GR" sz="2600" dirty="0"/>
              <a:t>ανάπτυξη του «εγώ», </a:t>
            </a:r>
            <a:r>
              <a:rPr lang="el-GR" altLang="el-GR" sz="2600" dirty="0" smtClean="0"/>
              <a:t>την απόκτηση </a:t>
            </a:r>
            <a:r>
              <a:rPr lang="el-GR" altLang="el-GR" sz="2600" dirty="0"/>
              <a:t>ενός ολοένα μεγαλύτερου </a:t>
            </a:r>
            <a:r>
              <a:rPr lang="el-GR" altLang="el-GR" sz="2600" dirty="0" smtClean="0"/>
              <a:t>βαθμού ωριμότητας. Σε </a:t>
            </a:r>
            <a:r>
              <a:rPr lang="el-GR" altLang="el-GR" sz="2600" dirty="0"/>
              <a:t>αυτόν τον </a:t>
            </a:r>
            <a:r>
              <a:rPr lang="el-GR" altLang="el-GR" sz="2600" dirty="0" smtClean="0"/>
              <a:t>άξονα, </a:t>
            </a:r>
            <a:r>
              <a:rPr lang="el-GR" altLang="el-GR" sz="2600" dirty="0"/>
              <a:t>μπορεί να ενσωματωθεί η αρχή της </a:t>
            </a:r>
            <a:r>
              <a:rPr lang="el-GR" altLang="el-GR" sz="2600" dirty="0" err="1"/>
              <a:t>Ανδραγωγικής</a:t>
            </a:r>
            <a:r>
              <a:rPr lang="el-GR" altLang="el-GR" sz="2600" dirty="0"/>
              <a:t> για </a:t>
            </a:r>
            <a:r>
              <a:rPr lang="el-GR" altLang="el-GR" sz="2600" dirty="0" smtClean="0"/>
              <a:t>την αυτοαντίληψη</a:t>
            </a:r>
            <a:r>
              <a:rPr lang="el-GR" altLang="el-GR" sz="2600" dirty="0"/>
              <a:t>, καθώς οι ενήλικες, που βρίσκονται στα ανώτερα στάδια </a:t>
            </a:r>
            <a:r>
              <a:rPr lang="el-GR" altLang="el-GR" sz="2600" dirty="0" smtClean="0"/>
              <a:t>της ανάπτυξης </a:t>
            </a:r>
            <a:r>
              <a:rPr lang="el-GR" altLang="el-GR" sz="2600" dirty="0"/>
              <a:t>του «εγώ» και της γνωστικής και ηθικής ανάπτυξης </a:t>
            </a:r>
            <a:r>
              <a:rPr lang="el-GR" altLang="el-GR" sz="2600" dirty="0" smtClean="0"/>
              <a:t>γενικότερα, μπορούν </a:t>
            </a:r>
            <a:r>
              <a:rPr lang="el-GR" altLang="el-GR" sz="2600" dirty="0"/>
              <a:t>να κατευθύνουν με υπευθυνότητα τις εκπαιδευτικές </a:t>
            </a:r>
            <a:r>
              <a:rPr lang="el-GR" altLang="el-GR" sz="2600" dirty="0" smtClean="0"/>
              <a:t>τους δραστηριότητες</a:t>
            </a:r>
            <a:r>
              <a:rPr lang="el-GR" altLang="el-GR" sz="2600" dirty="0"/>
              <a:t>, εφόσον έχουν υψηλό </a:t>
            </a:r>
            <a:r>
              <a:rPr lang="el-GR" altLang="el-GR" sz="2600" dirty="0" smtClean="0"/>
              <a:t>επίπεδο ωριμότητας</a:t>
            </a:r>
            <a:r>
              <a:rPr lang="el-GR" altLang="el-GR" sz="2600" dirty="0"/>
              <a:t>. Η ίδια θεωρεί </a:t>
            </a:r>
            <a:r>
              <a:rPr lang="el-GR" altLang="el-GR" sz="2600" dirty="0" smtClean="0"/>
              <a:t>ότι η </a:t>
            </a:r>
            <a:r>
              <a:rPr lang="el-GR" altLang="el-GR" sz="2600" dirty="0"/>
              <a:t>έννοια της </a:t>
            </a:r>
            <a:r>
              <a:rPr lang="el-GR" altLang="el-GR" sz="2600" dirty="0" smtClean="0"/>
              <a:t>αυτοαντίληψης, </a:t>
            </a:r>
            <a:r>
              <a:rPr lang="el-GR" altLang="el-GR" sz="2600" dirty="0"/>
              <a:t>θα μπορούσε </a:t>
            </a:r>
            <a:r>
              <a:rPr lang="el-GR" altLang="el-GR" sz="2600" dirty="0" smtClean="0"/>
              <a:t>να εξηγήσει </a:t>
            </a:r>
            <a:r>
              <a:rPr lang="el-GR" altLang="el-GR" sz="2600" dirty="0"/>
              <a:t>τον χαμηλό </a:t>
            </a:r>
            <a:r>
              <a:rPr lang="el-GR" altLang="el-GR" sz="2600" dirty="0" smtClean="0"/>
              <a:t>βαθμό </a:t>
            </a:r>
            <a:r>
              <a:rPr lang="el-GR" altLang="el-GR" sz="2600" dirty="0" err="1" smtClean="0"/>
              <a:t>αυτοκαθοδήγησης</a:t>
            </a:r>
            <a:r>
              <a:rPr lang="el-GR" altLang="el-GR" sz="2600" dirty="0" smtClean="0"/>
              <a:t>, </a:t>
            </a:r>
            <a:r>
              <a:rPr lang="el-GR" altLang="el-GR" sz="2600" dirty="0"/>
              <a:t>ορισμένων ενηλίκων.</a:t>
            </a:r>
          </a:p>
          <a:p>
            <a:endParaRPr lang="el-GR" sz="20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27</a:t>
            </a:fld>
            <a:endParaRPr lang="el-GR" sz="1400" dirty="0">
              <a:solidFill>
                <a:schemeClr val="tx1"/>
              </a:solidFill>
            </a:endParaRPr>
          </a:p>
        </p:txBody>
      </p:sp>
    </p:spTree>
    <p:extLst>
      <p:ext uri="{BB962C8B-B14F-4D97-AF65-F5344CB8AC3E}">
        <p14:creationId xmlns:p14="http://schemas.microsoft.com/office/powerpoint/2010/main" val="16963206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Η Θεωρία τ</a:t>
            </a:r>
            <a:r>
              <a:rPr lang="el-GR" altLang="el-GR" b="1" dirty="0" smtClean="0"/>
              <a:t>ου </a:t>
            </a:r>
            <a:r>
              <a:rPr lang="el-GR" altLang="el-GR" b="1" dirty="0"/>
              <a:t>Ενεργειακού Περιθωρίου (</a:t>
            </a:r>
            <a:r>
              <a:rPr lang="el-GR" altLang="el-GR" b="1" dirty="0" err="1"/>
              <a:t>Theory</a:t>
            </a:r>
            <a:r>
              <a:rPr lang="el-GR" altLang="el-GR" b="1" dirty="0"/>
              <a:t> </a:t>
            </a:r>
            <a:r>
              <a:rPr lang="el-GR" altLang="el-GR" b="1" dirty="0" err="1"/>
              <a:t>of</a:t>
            </a:r>
            <a:r>
              <a:rPr lang="el-GR" altLang="el-GR" b="1" dirty="0"/>
              <a:t> </a:t>
            </a:r>
            <a:r>
              <a:rPr lang="el-GR" altLang="el-GR" b="1" dirty="0" err="1"/>
              <a:t>Margin</a:t>
            </a:r>
            <a:r>
              <a:rPr lang="el-GR" altLang="el-GR" b="1" dirty="0" smtClean="0"/>
              <a:t>)</a:t>
            </a:r>
            <a:endParaRPr lang="el-GR" dirty="0"/>
          </a:p>
        </p:txBody>
      </p:sp>
      <p:sp>
        <p:nvSpPr>
          <p:cNvPr id="3" name="Θέση περιεχομένου 1"/>
          <p:cNvSpPr>
            <a:spLocks noGrp="1"/>
          </p:cNvSpPr>
          <p:nvPr>
            <p:ph idx="1"/>
          </p:nvPr>
        </p:nvSpPr>
        <p:spPr>
          <a:xfrm>
            <a:off x="323528" y="1600200"/>
            <a:ext cx="8496944" cy="4637112"/>
          </a:xfrm>
        </p:spPr>
        <p:txBody>
          <a:bodyPr>
            <a:normAutofit/>
          </a:bodyPr>
          <a:lstStyle/>
          <a:p>
            <a:pPr>
              <a:spcBef>
                <a:spcPts val="0"/>
              </a:spcBef>
              <a:spcAft>
                <a:spcPts val="1200"/>
              </a:spcAft>
              <a:buClr>
                <a:srgbClr val="9900CC"/>
              </a:buClr>
              <a:buSzPct val="120000"/>
              <a:buFont typeface="Wingdings" panose="05000000000000000000" pitchFamily="2" charset="2"/>
              <a:buChar char="§"/>
            </a:pPr>
            <a:r>
              <a:rPr lang="el-GR" altLang="el-GR" sz="2400" dirty="0"/>
              <a:t>Το μοντέλο του Ενεργειακού </a:t>
            </a:r>
            <a:r>
              <a:rPr lang="el-GR" altLang="el-GR" sz="2400" dirty="0" smtClean="0"/>
              <a:t>Περιθωρίου επικεντρώνει </a:t>
            </a:r>
            <a:r>
              <a:rPr lang="el-GR" altLang="el-GR" sz="2400" dirty="0"/>
              <a:t>στη </a:t>
            </a:r>
            <a:r>
              <a:rPr lang="el-GR" altLang="el-GR" sz="2400" dirty="0" smtClean="0"/>
              <a:t>σχέση, διαθέσιμης ενέργειας </a:t>
            </a:r>
            <a:r>
              <a:rPr lang="el-GR" altLang="el-GR" sz="2400" dirty="0"/>
              <a:t>και προθυμίας των ενηλίκων </a:t>
            </a:r>
            <a:r>
              <a:rPr lang="el-GR" altLang="el-GR" sz="2400" dirty="0" smtClean="0"/>
              <a:t>ατόμων, </a:t>
            </a:r>
            <a:r>
              <a:rPr lang="el-GR" altLang="el-GR" sz="2400" dirty="0"/>
              <a:t>να προβαίνουν </a:t>
            </a:r>
            <a:r>
              <a:rPr lang="el-GR" altLang="el-GR" sz="2400" dirty="0" smtClean="0"/>
              <a:t>στον εμπλουτισμό </a:t>
            </a:r>
            <a:r>
              <a:rPr lang="el-GR" altLang="el-GR" sz="2400" dirty="0"/>
              <a:t>των εκπαιδευτικών τους </a:t>
            </a:r>
            <a:r>
              <a:rPr lang="el-GR" altLang="el-GR" sz="2400" dirty="0" smtClean="0"/>
              <a:t>εμπειριών. Σύμφωνα </a:t>
            </a:r>
            <a:r>
              <a:rPr lang="el-GR" altLang="el-GR" sz="2400" dirty="0"/>
              <a:t>με τον </a:t>
            </a:r>
            <a:r>
              <a:rPr lang="el-GR" altLang="el-GR" sz="2400" dirty="0" err="1"/>
              <a:t>McClusky</a:t>
            </a:r>
            <a:r>
              <a:rPr lang="el-GR" altLang="el-GR" sz="2400" dirty="0"/>
              <a:t> (1974), η προσέγγισή του στηρίζεται σε </a:t>
            </a:r>
            <a:r>
              <a:rPr lang="el-GR" altLang="el-GR" sz="2400" dirty="0" smtClean="0"/>
              <a:t>τρεις μεταβλητές. Το </a:t>
            </a:r>
            <a:r>
              <a:rPr lang="el-GR" altLang="el-GR" sz="2400" b="1" dirty="0"/>
              <a:t>βάρος, </a:t>
            </a:r>
            <a:r>
              <a:rPr lang="el-GR" altLang="el-GR" sz="2400" dirty="0"/>
              <a:t>τη </a:t>
            </a:r>
            <a:r>
              <a:rPr lang="el-GR" altLang="el-GR" sz="2400" b="1" dirty="0"/>
              <a:t>διαθέσιμη </a:t>
            </a:r>
            <a:r>
              <a:rPr lang="el-GR" altLang="el-GR" sz="2400" b="1" dirty="0" smtClean="0"/>
              <a:t>ενέργεια, </a:t>
            </a:r>
            <a:r>
              <a:rPr lang="el-GR" altLang="el-GR" sz="2400" dirty="0"/>
              <a:t>και το </a:t>
            </a:r>
            <a:r>
              <a:rPr lang="el-GR" altLang="el-GR" sz="2400" b="1" dirty="0" smtClean="0"/>
              <a:t>περιθώριο ενέργειας</a:t>
            </a:r>
            <a:r>
              <a:rPr lang="el-GR" altLang="el-GR" sz="2400" dirty="0" smtClean="0"/>
              <a:t>. Το </a:t>
            </a:r>
            <a:r>
              <a:rPr lang="el-GR" altLang="el-GR" sz="2400" dirty="0"/>
              <a:t>μοντέλο του </a:t>
            </a:r>
            <a:r>
              <a:rPr lang="el-GR" altLang="el-GR" sz="2400" dirty="0" err="1" smtClean="0"/>
              <a:t>McClusky</a:t>
            </a:r>
            <a:r>
              <a:rPr lang="el-GR" altLang="el-GR" sz="2400" dirty="0" smtClean="0"/>
              <a:t>, παρουσιάστηκε το 1963, </a:t>
            </a:r>
            <a:r>
              <a:rPr lang="el-GR" altLang="el-GR" sz="2400" dirty="0"/>
              <a:t>και ο ίδιος </a:t>
            </a:r>
            <a:r>
              <a:rPr lang="el-GR" altLang="el-GR" sz="2400" dirty="0" smtClean="0"/>
              <a:t>πίστευε ότι </a:t>
            </a:r>
            <a:r>
              <a:rPr lang="el-GR" altLang="el-GR" sz="2400" dirty="0"/>
              <a:t>μπορούσε να </a:t>
            </a:r>
            <a:r>
              <a:rPr lang="el-GR" altLang="el-GR" sz="2400" dirty="0" smtClean="0"/>
              <a:t>βοηθήσει στην </a:t>
            </a:r>
            <a:r>
              <a:rPr lang="el-GR" altLang="el-GR" sz="2400" dirty="0"/>
              <a:t>κατανόηση της ζωής των ενηλίκων.</a:t>
            </a:r>
          </a:p>
          <a:p>
            <a:pPr>
              <a:spcBef>
                <a:spcPts val="0"/>
              </a:spcBef>
              <a:spcAft>
                <a:spcPts val="600"/>
              </a:spcAft>
              <a:buClr>
                <a:srgbClr val="9900CC"/>
              </a:buClr>
              <a:buSzPct val="120000"/>
              <a:buFont typeface="Wingdings" panose="05000000000000000000" pitchFamily="2" charset="2"/>
              <a:buChar char="§"/>
            </a:pPr>
            <a:r>
              <a:rPr lang="el-GR" sz="2400" dirty="0" smtClean="0"/>
              <a:t>Θεωρία </a:t>
            </a:r>
            <a:r>
              <a:rPr lang="el-GR" sz="2400" dirty="0"/>
              <a:t>Ε</a:t>
            </a:r>
            <a:r>
              <a:rPr lang="el-GR" sz="2400" dirty="0" smtClean="0"/>
              <a:t>νεργειακού Περιθωρίου:</a:t>
            </a:r>
          </a:p>
          <a:p>
            <a:pPr lvl="2" indent="-342000">
              <a:spcBef>
                <a:spcPts val="0"/>
              </a:spcBef>
              <a:spcAft>
                <a:spcPts val="300"/>
              </a:spcAft>
              <a:buClr>
                <a:srgbClr val="FF0066"/>
              </a:buClr>
              <a:buSzPct val="120000"/>
              <a:buFont typeface="Wingdings" panose="05000000000000000000" pitchFamily="2" charset="2"/>
              <a:buChar char="§"/>
            </a:pPr>
            <a:r>
              <a:rPr lang="el-GR" sz="2000" dirty="0" smtClean="0"/>
              <a:t>Εσωτερικό - εξωτερικό βάρος.</a:t>
            </a:r>
          </a:p>
          <a:p>
            <a:pPr lvl="2" indent="-342000">
              <a:spcBef>
                <a:spcPts val="0"/>
              </a:spcBef>
              <a:spcAft>
                <a:spcPts val="300"/>
              </a:spcAft>
              <a:buClr>
                <a:srgbClr val="FF0066"/>
              </a:buClr>
              <a:buSzPct val="120000"/>
              <a:buFont typeface="Wingdings" panose="05000000000000000000" pitchFamily="2" charset="2"/>
              <a:buChar char="§"/>
            </a:pPr>
            <a:r>
              <a:rPr lang="el-GR" sz="2000" dirty="0" smtClean="0"/>
              <a:t>Εσωτερική - εξωτερική ενέργεια.</a:t>
            </a:r>
          </a:p>
          <a:p>
            <a:pPr lvl="2" indent="-342000">
              <a:spcBef>
                <a:spcPts val="0"/>
              </a:spcBef>
              <a:buClr>
                <a:srgbClr val="FF0066"/>
              </a:buClr>
              <a:buSzPct val="120000"/>
              <a:buFont typeface="Wingdings" panose="05000000000000000000" pitchFamily="2" charset="2"/>
              <a:buChar char="§"/>
            </a:pPr>
            <a:r>
              <a:rPr lang="el-GR" sz="2000" dirty="0" smtClean="0"/>
              <a:t>Περιθώριο (Πλεόνασμα).</a:t>
            </a:r>
            <a:endParaRPr lang="el-GR" sz="20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28</a:t>
            </a:fld>
            <a:endParaRPr lang="el-GR" sz="1400" dirty="0">
              <a:solidFill>
                <a:schemeClr val="tx1"/>
              </a:solidFill>
            </a:endParaRPr>
          </a:p>
        </p:txBody>
      </p:sp>
    </p:spTree>
    <p:extLst>
      <p:ext uri="{BB962C8B-B14F-4D97-AF65-F5344CB8AC3E}">
        <p14:creationId xmlns:p14="http://schemas.microsoft.com/office/powerpoint/2010/main" val="22784822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Η Θεωρία της </a:t>
            </a:r>
            <a:r>
              <a:rPr lang="el-GR" altLang="el-GR" b="1" dirty="0" smtClean="0"/>
              <a:t>Επάρκειας (1 από 2)</a:t>
            </a:r>
            <a:endParaRPr lang="el-GR" dirty="0"/>
          </a:p>
        </p:txBody>
      </p:sp>
      <p:sp>
        <p:nvSpPr>
          <p:cNvPr id="3" name="Θέση περιεχομένου 1"/>
          <p:cNvSpPr>
            <a:spLocks noGrp="1"/>
          </p:cNvSpPr>
          <p:nvPr>
            <p:ph idx="1"/>
          </p:nvPr>
        </p:nvSpPr>
        <p:spPr/>
        <p:txBody>
          <a:bodyPr>
            <a:normAutofit/>
          </a:bodyPr>
          <a:lstStyle/>
          <a:p>
            <a:pPr>
              <a:buClr>
                <a:srgbClr val="9900CC"/>
              </a:buClr>
              <a:buSzPct val="120000"/>
              <a:buFont typeface="Wingdings" panose="05000000000000000000" pitchFamily="2" charset="2"/>
              <a:buChar char="§"/>
            </a:pPr>
            <a:r>
              <a:rPr lang="el-GR" altLang="el-GR" sz="2800" dirty="0"/>
              <a:t>Το μοντέλο του </a:t>
            </a:r>
            <a:r>
              <a:rPr lang="el-GR" altLang="el-GR" sz="2800" dirty="0" err="1" smtClean="0"/>
              <a:t>Knox</a:t>
            </a:r>
            <a:r>
              <a:rPr lang="el-GR" altLang="el-GR" sz="2800" dirty="0" smtClean="0"/>
              <a:t>, </a:t>
            </a:r>
            <a:r>
              <a:rPr lang="el-GR" altLang="el-GR" sz="2800" dirty="0"/>
              <a:t>αναδεικνύει την ανάγκη της συνεχούς </a:t>
            </a:r>
            <a:r>
              <a:rPr lang="el-GR" altLang="el-GR" sz="2800" dirty="0" smtClean="0"/>
              <a:t>προσαρμογής των </a:t>
            </a:r>
            <a:r>
              <a:rPr lang="el-GR" altLang="el-GR" sz="2800" dirty="0"/>
              <a:t>προσωπικών, </a:t>
            </a:r>
            <a:r>
              <a:rPr lang="el-GR" altLang="el-GR" sz="2800" dirty="0" smtClean="0"/>
              <a:t>κοινωνικών, και επαγγελματικών </a:t>
            </a:r>
            <a:r>
              <a:rPr lang="el-GR" altLang="el-GR" sz="2800" dirty="0"/>
              <a:t>προσόντων (</a:t>
            </a:r>
            <a:r>
              <a:rPr lang="el-GR" altLang="el-GR" sz="2800" dirty="0" smtClean="0"/>
              <a:t>της επάρκειας </a:t>
            </a:r>
            <a:r>
              <a:rPr lang="el-GR" altLang="el-GR" sz="2800" dirty="0"/>
              <a:t>ή ικανότητας) του </a:t>
            </a:r>
            <a:r>
              <a:rPr lang="el-GR" altLang="el-GR" sz="2800" dirty="0" smtClean="0"/>
              <a:t>υποκειμένου, </a:t>
            </a:r>
            <a:r>
              <a:rPr lang="el-GR" altLang="el-GR" sz="2800" dirty="0"/>
              <a:t>στις </a:t>
            </a:r>
            <a:r>
              <a:rPr lang="el-GR" altLang="el-GR" sz="2800" dirty="0" smtClean="0"/>
              <a:t>εσωτερικές </a:t>
            </a:r>
            <a:r>
              <a:rPr lang="el-GR" altLang="el-GR" sz="2800" dirty="0"/>
              <a:t>και </a:t>
            </a:r>
            <a:r>
              <a:rPr lang="el-GR" altLang="el-GR" sz="2800" dirty="0" smtClean="0"/>
              <a:t>εξωτερικές απαιτήσεις της ζωής του, </a:t>
            </a:r>
            <a:r>
              <a:rPr lang="el-GR" altLang="el-GR" sz="2800" dirty="0"/>
              <a:t>ως το σημαντικότερο παράγοντα </a:t>
            </a:r>
            <a:r>
              <a:rPr lang="el-GR" altLang="el-GR" sz="2800" dirty="0" smtClean="0"/>
              <a:t>παρακίνησης, </a:t>
            </a:r>
            <a:r>
              <a:rPr lang="el-GR" altLang="el-GR" sz="2800" dirty="0"/>
              <a:t>για </a:t>
            </a:r>
            <a:r>
              <a:rPr lang="el-GR" altLang="el-GR" sz="2800" dirty="0" smtClean="0"/>
              <a:t>τη συμμετοχή </a:t>
            </a:r>
            <a:r>
              <a:rPr lang="el-GR" altLang="el-GR" sz="2800" dirty="0"/>
              <a:t>του σε εκπαιδευτικά προγράμματα.</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29</a:t>
            </a:fld>
            <a:endParaRPr lang="el-GR" sz="1400" dirty="0">
              <a:solidFill>
                <a:schemeClr val="tx1"/>
              </a:solidFill>
            </a:endParaRPr>
          </a:p>
        </p:txBody>
      </p:sp>
    </p:spTree>
    <p:extLst>
      <p:ext uri="{BB962C8B-B14F-4D97-AF65-F5344CB8AC3E}">
        <p14:creationId xmlns:p14="http://schemas.microsoft.com/office/powerpoint/2010/main" val="2438588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1493067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Η Θεωρία της Επάρκειας </a:t>
            </a:r>
            <a:r>
              <a:rPr lang="el-GR" altLang="el-GR" b="1" dirty="0" smtClean="0"/>
              <a:t>(2 </a:t>
            </a:r>
            <a:r>
              <a:rPr lang="el-GR" altLang="el-GR" b="1" dirty="0"/>
              <a:t>από 2)</a:t>
            </a:r>
            <a:endParaRPr lang="el-GR" dirty="0"/>
          </a:p>
        </p:txBody>
      </p:sp>
      <p:pic>
        <p:nvPicPr>
          <p:cNvPr id="6" name="Θέση περιεχομένου 1" descr="Μπλοκ διάγραμμα του μοντελου της επάρκειας. Θεωρία της επαγγελματικής ικανότητας: Δεδομένο επίπεδο ικανοτήτων, και επιθυμητό επίπεδο ικανοτήτων. Γενικότερο περιβάλλον, και προηγούμενα και τρέχοντα χαρακτηριστικά. Απόδοση, και φιλοδοξίες. Εκπαιδευτικές δραστηριότητες, και παρουσία και ρόλος του εκπαιδευτικού.&#10;&#10;&#10;&#10;&#10;&#10;&#10;&#10;&#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73478"/>
            <a:ext cx="8229600" cy="3979406"/>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30</a:t>
            </a:fld>
            <a:endParaRPr lang="el-GR" sz="1400" dirty="0">
              <a:solidFill>
                <a:schemeClr val="tx1"/>
              </a:solidFill>
            </a:endParaRPr>
          </a:p>
        </p:txBody>
      </p:sp>
    </p:spTree>
    <p:extLst>
      <p:ext uri="{BB962C8B-B14F-4D97-AF65-F5344CB8AC3E}">
        <p14:creationId xmlns:p14="http://schemas.microsoft.com/office/powerpoint/2010/main" val="6071691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Το Μοντέλο της Μαθησιακής </a:t>
            </a:r>
            <a:r>
              <a:rPr lang="el-GR" altLang="el-GR" b="1" dirty="0" smtClean="0"/>
              <a:t>Διεργασίας</a:t>
            </a:r>
            <a:endParaRPr lang="el-GR" dirty="0"/>
          </a:p>
        </p:txBody>
      </p:sp>
      <p:sp>
        <p:nvSpPr>
          <p:cNvPr id="3" name="Θέση περιεχομένου 1"/>
          <p:cNvSpPr>
            <a:spLocks noGrp="1"/>
          </p:cNvSpPr>
          <p:nvPr>
            <p:ph idx="1"/>
          </p:nvPr>
        </p:nvSpPr>
        <p:spPr>
          <a:xfrm>
            <a:off x="457200" y="1600200"/>
            <a:ext cx="8229600" cy="4781128"/>
          </a:xfrm>
        </p:spPr>
        <p:txBody>
          <a:bodyPr>
            <a:normAutofit/>
          </a:bodyPr>
          <a:lstStyle/>
          <a:p>
            <a:pPr>
              <a:spcBef>
                <a:spcPts val="0"/>
              </a:spcBef>
              <a:buClr>
                <a:srgbClr val="9900CC"/>
              </a:buClr>
              <a:buSzPct val="120000"/>
              <a:buFont typeface="Wingdings" panose="05000000000000000000" pitchFamily="2" charset="2"/>
              <a:buChar char="§"/>
            </a:pPr>
            <a:r>
              <a:rPr lang="el-GR" altLang="el-GR" sz="2400" dirty="0" smtClean="0"/>
              <a:t>Το </a:t>
            </a:r>
            <a:r>
              <a:rPr lang="el-GR" altLang="el-GR" sz="2400" dirty="0"/>
              <a:t>μοντέλο του </a:t>
            </a:r>
            <a:r>
              <a:rPr lang="el-GR" altLang="el-GR" sz="2400" dirty="0" err="1"/>
              <a:t>Jarvis</a:t>
            </a:r>
            <a:r>
              <a:rPr lang="el-GR" altLang="el-GR" sz="2400" dirty="0"/>
              <a:t> (1995</a:t>
            </a:r>
            <a:r>
              <a:rPr lang="el-GR" altLang="el-GR" sz="2400" dirty="0" smtClean="0"/>
              <a:t>), </a:t>
            </a:r>
            <a:r>
              <a:rPr lang="el-GR" altLang="el-GR" sz="2400" dirty="0"/>
              <a:t>αντιλαμβάνεται με </a:t>
            </a:r>
            <a:r>
              <a:rPr lang="el-GR" altLang="el-GR" sz="2400" dirty="0" err="1"/>
              <a:t>συστημική</a:t>
            </a:r>
            <a:r>
              <a:rPr lang="el-GR" altLang="el-GR" sz="2400" dirty="0"/>
              <a:t> </a:t>
            </a:r>
            <a:r>
              <a:rPr lang="el-GR" altLang="el-GR" sz="2400" dirty="0" smtClean="0"/>
              <a:t>διάθεση, τη μάθηση </a:t>
            </a:r>
            <a:r>
              <a:rPr lang="el-GR" altLang="el-GR" sz="2400" dirty="0"/>
              <a:t>των ενηλίκων ως ένα σύνθετο φαινόμενο, το οποίο πρέπει </a:t>
            </a:r>
            <a:r>
              <a:rPr lang="el-GR" altLang="el-GR" sz="2400" dirty="0" smtClean="0"/>
              <a:t>να λαμβάνει </a:t>
            </a:r>
            <a:r>
              <a:rPr lang="el-GR" altLang="el-GR" sz="2400" dirty="0"/>
              <a:t>υπόψη </a:t>
            </a:r>
            <a:r>
              <a:rPr lang="el-GR" altLang="el-GR" sz="2400" dirty="0" smtClean="0"/>
              <a:t>του, </a:t>
            </a:r>
            <a:r>
              <a:rPr lang="el-GR" altLang="el-GR" sz="2400" dirty="0"/>
              <a:t>τόσο τον εκπαιδευόμενο, όσο και το </a:t>
            </a:r>
            <a:r>
              <a:rPr lang="el-GR" altLang="el-GR" sz="2400" dirty="0" smtClean="0"/>
              <a:t>κοινωνικό-πολιτιστικό πλαίσιο, </a:t>
            </a:r>
            <a:r>
              <a:rPr lang="el-GR" altLang="el-GR" sz="2400" dirty="0"/>
              <a:t>εντός του </a:t>
            </a:r>
            <a:r>
              <a:rPr lang="el-GR" altLang="el-GR" sz="2400" dirty="0" smtClean="0"/>
              <a:t>οποίου συντελείται </a:t>
            </a:r>
            <a:r>
              <a:rPr lang="el-GR" altLang="el-GR" sz="2400" dirty="0"/>
              <a:t>η εκπαίδευση. Το </a:t>
            </a:r>
            <a:r>
              <a:rPr lang="el-GR" altLang="el-GR" sz="2400" dirty="0" smtClean="0"/>
              <a:t>πλαίσιο αυτό αποτελείται </a:t>
            </a:r>
            <a:r>
              <a:rPr lang="el-GR" altLang="el-GR" sz="2400" dirty="0"/>
              <a:t>από την </a:t>
            </a:r>
            <a:r>
              <a:rPr lang="el-GR" altLang="el-GR" sz="2400" dirty="0" err="1" smtClean="0"/>
              <a:t>εξαντικειμενοποιημένη</a:t>
            </a:r>
            <a:r>
              <a:rPr lang="el-GR" altLang="el-GR" sz="2400" dirty="0" smtClean="0"/>
              <a:t> κουλτούρα, </a:t>
            </a:r>
            <a:r>
              <a:rPr lang="el-GR" altLang="el-GR" sz="2400" dirty="0"/>
              <a:t>και </a:t>
            </a:r>
            <a:r>
              <a:rPr lang="el-GR" altLang="el-GR" sz="2400" dirty="0" smtClean="0"/>
              <a:t>από τους φορείς </a:t>
            </a:r>
            <a:r>
              <a:rPr lang="el-GR" altLang="el-GR" sz="2400" dirty="0"/>
              <a:t>μετάδοσής </a:t>
            </a:r>
            <a:r>
              <a:rPr lang="el-GR" altLang="el-GR" sz="2400" dirty="0" smtClean="0"/>
              <a:t>της. Αυτοί</a:t>
            </a:r>
            <a:r>
              <a:rPr lang="el-GR" altLang="el-GR" sz="2400" dirty="0"/>
              <a:t>, όπως και το άτομο, ως βιολογική όσο </a:t>
            </a:r>
            <a:r>
              <a:rPr lang="el-GR" altLang="el-GR" sz="2400" dirty="0" smtClean="0"/>
              <a:t>και ψυχολογική οντότητα</a:t>
            </a:r>
            <a:r>
              <a:rPr lang="el-GR" altLang="el-GR" sz="2400" dirty="0"/>
              <a:t>, αλληλεπιδρούν στη </a:t>
            </a:r>
            <a:r>
              <a:rPr lang="el-GR" altLang="el-GR" sz="2400" dirty="0" smtClean="0"/>
              <a:t>διαδικασία μάθησης.</a:t>
            </a:r>
          </a:p>
          <a:p>
            <a:pPr>
              <a:spcBef>
                <a:spcPts val="0"/>
              </a:spcBef>
              <a:buClr>
                <a:srgbClr val="9900CC"/>
              </a:buClr>
              <a:buSzPct val="120000"/>
              <a:buFont typeface="Wingdings" panose="05000000000000000000" pitchFamily="2" charset="2"/>
              <a:buChar char="§"/>
            </a:pPr>
            <a:r>
              <a:rPr lang="el-GR" altLang="el-GR" sz="2400" dirty="0" smtClean="0"/>
              <a:t>Θεωρίες της μαθησιακής διεργασίας:</a:t>
            </a:r>
          </a:p>
          <a:p>
            <a:pPr lvl="2" indent="-342000">
              <a:spcBef>
                <a:spcPts val="0"/>
              </a:spcBef>
              <a:buClr>
                <a:srgbClr val="FF0066"/>
              </a:buClr>
              <a:buSzPct val="120000"/>
              <a:buFont typeface="Wingdings" panose="05000000000000000000" pitchFamily="2" charset="2"/>
              <a:buChar char="§"/>
            </a:pPr>
            <a:r>
              <a:rPr lang="el-GR" altLang="el-GR" sz="2000" dirty="0" smtClean="0"/>
              <a:t>Η Μάθηση, περιέχει:</a:t>
            </a:r>
          </a:p>
          <a:p>
            <a:pPr lvl="2" indent="-342000">
              <a:spcBef>
                <a:spcPts val="0"/>
              </a:spcBef>
              <a:buClr>
                <a:srgbClr val="FF0066"/>
              </a:buClr>
              <a:buSzPct val="120000"/>
              <a:buFont typeface="Wingdings" panose="05000000000000000000" pitchFamily="2" charset="2"/>
              <a:buChar char="§"/>
            </a:pPr>
            <a:r>
              <a:rPr lang="el-GR" altLang="el-GR" sz="2000" dirty="0" smtClean="0"/>
              <a:t>Ατομικές εμπειρίες,</a:t>
            </a:r>
          </a:p>
          <a:p>
            <a:pPr lvl="2" indent="-342000">
              <a:spcBef>
                <a:spcPts val="0"/>
              </a:spcBef>
              <a:buClr>
                <a:srgbClr val="FF0066"/>
              </a:buClr>
              <a:buSzPct val="120000"/>
              <a:buFont typeface="Wingdings" panose="05000000000000000000" pitchFamily="2" charset="2"/>
              <a:buChar char="§"/>
            </a:pPr>
            <a:r>
              <a:rPr lang="el-GR" altLang="el-GR" sz="2000" dirty="0" smtClean="0"/>
              <a:t>κοινωνικοί φορείς μετάδοσης πολιτισμού.</a:t>
            </a:r>
          </a:p>
          <a:p>
            <a:pPr lvl="2">
              <a:spcBef>
                <a:spcPts val="0"/>
              </a:spcBef>
              <a:buClr>
                <a:srgbClr val="9900CC"/>
              </a:buClr>
              <a:buSzPct val="120000"/>
              <a:buFont typeface="Wingdings" panose="05000000000000000000" pitchFamily="2" charset="2"/>
              <a:buChar char="§"/>
            </a:pPr>
            <a:endParaRPr lang="el-GR" altLang="el-GR" sz="2000"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31</a:t>
            </a:fld>
            <a:endParaRPr lang="el-GR" dirty="0">
              <a:solidFill>
                <a:schemeClr val="tx1"/>
              </a:solidFill>
            </a:endParaRPr>
          </a:p>
        </p:txBody>
      </p:sp>
    </p:spTree>
    <p:extLst>
      <p:ext uri="{BB962C8B-B14F-4D97-AF65-F5344CB8AC3E}">
        <p14:creationId xmlns:p14="http://schemas.microsoft.com/office/powerpoint/2010/main" val="6785981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Η Θεωρία της Μετασχηματιστικής </a:t>
            </a:r>
            <a:r>
              <a:rPr lang="el-GR" altLang="el-GR" b="1" dirty="0" smtClean="0"/>
              <a:t>Μάθησης (1 από 2)</a:t>
            </a:r>
            <a:endParaRPr lang="el-GR" dirty="0"/>
          </a:p>
        </p:txBody>
      </p:sp>
      <p:sp>
        <p:nvSpPr>
          <p:cNvPr id="3" name="Θέση περιεχομένου 1"/>
          <p:cNvSpPr>
            <a:spLocks noGrp="1"/>
          </p:cNvSpPr>
          <p:nvPr>
            <p:ph idx="1"/>
          </p:nvPr>
        </p:nvSpPr>
        <p:spPr>
          <a:xfrm>
            <a:off x="457200" y="1600200"/>
            <a:ext cx="8229600" cy="4637112"/>
          </a:xfrm>
        </p:spPr>
        <p:txBody>
          <a:bodyPr>
            <a:noAutofit/>
          </a:bodyPr>
          <a:lstStyle/>
          <a:p>
            <a:pPr>
              <a:spcBef>
                <a:spcPts val="0"/>
              </a:spcBef>
              <a:spcAft>
                <a:spcPts val="1200"/>
              </a:spcAft>
              <a:buClr>
                <a:srgbClr val="9900CC"/>
              </a:buClr>
              <a:buSzPct val="120000"/>
              <a:buFont typeface="Wingdings" panose="05000000000000000000" pitchFamily="2" charset="2"/>
              <a:buChar char="§"/>
            </a:pPr>
            <a:r>
              <a:rPr lang="el-GR" altLang="el-GR" sz="2400" dirty="0" smtClean="0"/>
              <a:t>Ο </a:t>
            </a:r>
            <a:r>
              <a:rPr lang="en-US" altLang="el-GR" sz="2400" dirty="0" smtClean="0"/>
              <a:t>Jack </a:t>
            </a:r>
            <a:r>
              <a:rPr lang="en-US" altLang="el-GR" sz="2400" dirty="0" err="1" smtClean="0"/>
              <a:t>Mezirow</a:t>
            </a:r>
            <a:r>
              <a:rPr lang="el-GR" altLang="el-GR" sz="2400" dirty="0" smtClean="0"/>
              <a:t> </a:t>
            </a:r>
            <a:r>
              <a:rPr lang="el-GR" altLang="el-GR" sz="2400" dirty="0"/>
              <a:t>παρουσίασε τις αρχές της θεωρίας του το </a:t>
            </a:r>
            <a:r>
              <a:rPr lang="el-GR" altLang="el-GR" sz="2400" dirty="0" smtClean="0"/>
              <a:t>1977. Στη δόμηση του </a:t>
            </a:r>
            <a:r>
              <a:rPr lang="el-GR" altLang="el-GR" sz="2400" dirty="0"/>
              <a:t>μοντέλου </a:t>
            </a:r>
            <a:r>
              <a:rPr lang="el-GR" altLang="el-GR" sz="2400" dirty="0" smtClean="0"/>
              <a:t>του, </a:t>
            </a:r>
            <a:r>
              <a:rPr lang="el-GR" altLang="el-GR" sz="2400" dirty="0"/>
              <a:t>έθεσε ως βασική προϋπόθεση </a:t>
            </a:r>
            <a:r>
              <a:rPr lang="el-GR" altLang="el-GR" sz="2400" dirty="0" smtClean="0"/>
              <a:t>τις διαφορετικές </a:t>
            </a:r>
            <a:r>
              <a:rPr lang="el-GR" altLang="el-GR" sz="2400" b="1" dirty="0" smtClean="0"/>
              <a:t>ατομικές οπτικές (</a:t>
            </a:r>
            <a:r>
              <a:rPr lang="en-US" altLang="el-GR" sz="2400" b="1" dirty="0" smtClean="0"/>
              <a:t>perspectives</a:t>
            </a:r>
            <a:r>
              <a:rPr lang="el-GR" altLang="el-GR" sz="2400" b="1" dirty="0" smtClean="0"/>
              <a:t>) της πραγματικότητας</a:t>
            </a:r>
            <a:r>
              <a:rPr lang="el-GR" altLang="el-GR" sz="2400" dirty="0"/>
              <a:t>, οι οποίες </a:t>
            </a:r>
            <a:r>
              <a:rPr lang="el-GR" altLang="el-GR" sz="2400" dirty="0" smtClean="0"/>
              <a:t>εξαρτώνται, συντηρούνται, και ενισχύονται, </a:t>
            </a:r>
            <a:r>
              <a:rPr lang="el-GR" altLang="el-GR" sz="2400" dirty="0"/>
              <a:t>από το ευρύτερο </a:t>
            </a:r>
            <a:r>
              <a:rPr lang="el-GR" altLang="el-GR" sz="2400" dirty="0" smtClean="0"/>
              <a:t>κοινωνικό-πολιτιστικό περιβάλλον</a:t>
            </a:r>
            <a:r>
              <a:rPr lang="el-GR" altLang="el-GR" sz="2400" dirty="0"/>
              <a:t>. </a:t>
            </a:r>
            <a:endParaRPr lang="el-GR" altLang="el-GR" sz="2400" dirty="0" smtClean="0"/>
          </a:p>
          <a:p>
            <a:pPr>
              <a:spcBef>
                <a:spcPts val="0"/>
              </a:spcBef>
              <a:buClr>
                <a:srgbClr val="9900CC"/>
              </a:buClr>
              <a:buSzPct val="120000"/>
              <a:buFont typeface="Wingdings" panose="05000000000000000000" pitchFamily="2" charset="2"/>
              <a:buChar char="§"/>
            </a:pPr>
            <a:r>
              <a:rPr lang="el-GR" altLang="el-GR" sz="2400" dirty="0" smtClean="0"/>
              <a:t>Αυτές </a:t>
            </a:r>
            <a:r>
              <a:rPr lang="el-GR" altLang="el-GR" sz="2400" dirty="0"/>
              <a:t>οι οπτικές μεταβάλλονται </a:t>
            </a:r>
            <a:r>
              <a:rPr lang="el-GR" altLang="el-GR" sz="2400" dirty="0" smtClean="0"/>
              <a:t>ή μετασχηματίζονται</a:t>
            </a:r>
            <a:r>
              <a:rPr lang="el-GR" altLang="el-GR" sz="2400" dirty="0"/>
              <a:t>, </a:t>
            </a:r>
            <a:r>
              <a:rPr lang="el-GR" altLang="el-GR" sz="2400" dirty="0" smtClean="0"/>
              <a:t>όταν έρχονται </a:t>
            </a:r>
            <a:r>
              <a:rPr lang="el-GR" altLang="el-GR" sz="2400" dirty="0"/>
              <a:t>σε αντίθεση με την </a:t>
            </a:r>
            <a:r>
              <a:rPr lang="el-GR" altLang="el-GR" sz="2400" dirty="0" smtClean="0"/>
              <a:t>εμπειρία του </a:t>
            </a:r>
            <a:r>
              <a:rPr lang="el-GR" altLang="el-GR" sz="2400" dirty="0"/>
              <a:t>ατόμου. </a:t>
            </a:r>
            <a:r>
              <a:rPr lang="el-GR" altLang="el-GR" sz="2400" dirty="0" smtClean="0"/>
              <a:t>Σε </a:t>
            </a:r>
            <a:r>
              <a:rPr lang="el-GR" altLang="el-GR" sz="2400" dirty="0"/>
              <a:t>κατάσταση </a:t>
            </a:r>
            <a:r>
              <a:rPr lang="el-GR" altLang="el-GR" sz="2400" dirty="0" smtClean="0"/>
              <a:t>δυσαρμονίας, το άτομο </a:t>
            </a:r>
            <a:r>
              <a:rPr lang="el-GR" altLang="el-GR" sz="2400" dirty="0" err="1" smtClean="0"/>
              <a:t>αναστοχάζεται</a:t>
            </a:r>
            <a:r>
              <a:rPr lang="el-GR" altLang="el-GR" sz="2400" dirty="0" smtClean="0"/>
              <a:t> </a:t>
            </a:r>
            <a:r>
              <a:rPr lang="el-GR" altLang="el-GR" sz="2400" dirty="0"/>
              <a:t>την εμπειρία </a:t>
            </a:r>
            <a:r>
              <a:rPr lang="el-GR" altLang="el-GR" sz="2400" dirty="0" smtClean="0"/>
              <a:t>του, </a:t>
            </a:r>
            <a:r>
              <a:rPr lang="el-GR" altLang="el-GR" sz="2400" dirty="0"/>
              <a:t>και αξιολογεί την </a:t>
            </a:r>
            <a:r>
              <a:rPr lang="el-GR" altLang="el-GR" sz="2400" dirty="0" smtClean="0"/>
              <a:t>συνολική συγκυρία. Το </a:t>
            </a:r>
            <a:r>
              <a:rPr lang="el-GR" altLang="el-GR" sz="2400" dirty="0"/>
              <a:t>αποτέλεσμα αυτής της </a:t>
            </a:r>
            <a:r>
              <a:rPr lang="el-GR" altLang="el-GR" sz="2400" dirty="0" smtClean="0"/>
              <a:t>διαδικασίας, </a:t>
            </a:r>
            <a:r>
              <a:rPr lang="el-GR" altLang="el-GR" sz="2400" dirty="0"/>
              <a:t>είναι </a:t>
            </a:r>
            <a:r>
              <a:rPr lang="el-GR" altLang="el-GR" sz="2400" dirty="0" smtClean="0"/>
              <a:t>ο </a:t>
            </a:r>
            <a:r>
              <a:rPr lang="el-GR" altLang="el-GR" sz="2400" b="1" dirty="0" smtClean="0"/>
              <a:t>μετασχηματισμός των ατομικών </a:t>
            </a:r>
            <a:r>
              <a:rPr lang="el-GR" altLang="el-GR" sz="2400" b="1" dirty="0"/>
              <a:t>οπτικών</a:t>
            </a:r>
            <a:r>
              <a:rPr lang="el-GR" altLang="el-GR" sz="2400" dirty="0"/>
              <a:t>.</a:t>
            </a:r>
            <a:endParaRPr lang="el-GR" sz="24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32</a:t>
            </a:fld>
            <a:endParaRPr lang="el-GR" dirty="0">
              <a:solidFill>
                <a:schemeClr val="tx1"/>
              </a:solidFill>
            </a:endParaRPr>
          </a:p>
        </p:txBody>
      </p:sp>
    </p:spTree>
    <p:extLst>
      <p:ext uri="{BB962C8B-B14F-4D97-AF65-F5344CB8AC3E}">
        <p14:creationId xmlns:p14="http://schemas.microsoft.com/office/powerpoint/2010/main" val="14232384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Η Θεωρία της Μετασχηματιστικής Μάθησης </a:t>
            </a:r>
            <a:r>
              <a:rPr lang="el-GR" altLang="el-GR" b="1" dirty="0" smtClean="0"/>
              <a:t>(2 </a:t>
            </a:r>
            <a:r>
              <a:rPr lang="el-GR" altLang="el-GR" b="1" dirty="0"/>
              <a:t>από 2)</a:t>
            </a:r>
            <a:endParaRPr lang="el-GR"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r>
              <a:rPr lang="el-GR" altLang="el-GR" sz="2800" dirty="0"/>
              <a:t>Σύμφωνα με την αρχική άποψη του </a:t>
            </a:r>
            <a:r>
              <a:rPr lang="el-GR" altLang="el-GR" sz="2800" dirty="0" err="1"/>
              <a:t>Mezirow</a:t>
            </a:r>
            <a:r>
              <a:rPr lang="el-GR" altLang="el-GR" sz="2800" dirty="0"/>
              <a:t> (1977</a:t>
            </a:r>
            <a:r>
              <a:rPr lang="el-GR" altLang="el-GR" sz="2800" dirty="0" smtClean="0"/>
              <a:t>),</a:t>
            </a:r>
            <a:r>
              <a:rPr lang="en-US" altLang="el-GR" sz="2800" dirty="0" smtClean="0"/>
              <a:t> </a:t>
            </a:r>
            <a:r>
              <a:rPr lang="el-GR" altLang="el-GR" sz="2800" dirty="0" smtClean="0"/>
              <a:t>την </a:t>
            </a:r>
            <a:r>
              <a:rPr lang="el-GR" altLang="el-GR" sz="2800" dirty="0"/>
              <a:t>οποία αργότερα αναθεώρησε (1981), η «</a:t>
            </a:r>
            <a:r>
              <a:rPr lang="el-GR" altLang="el-GR" sz="2800" dirty="0" smtClean="0"/>
              <a:t>σύγκρουση»</a:t>
            </a:r>
            <a:r>
              <a:rPr lang="en-US" altLang="el-GR" sz="2800" dirty="0" smtClean="0"/>
              <a:t> </a:t>
            </a:r>
            <a:r>
              <a:rPr lang="el-GR" altLang="el-GR" sz="2800" dirty="0" smtClean="0"/>
              <a:t>καταλήγει </a:t>
            </a:r>
            <a:r>
              <a:rPr lang="el-GR" altLang="el-GR" sz="2800" dirty="0"/>
              <a:t>όπως </a:t>
            </a:r>
            <a:r>
              <a:rPr lang="el-GR" altLang="el-GR" sz="2800" dirty="0" smtClean="0"/>
              <a:t>και</a:t>
            </a:r>
            <a:r>
              <a:rPr lang="en-US" altLang="el-GR" sz="2800" dirty="0" smtClean="0"/>
              <a:t> </a:t>
            </a:r>
            <a:r>
              <a:rPr lang="el-GR" altLang="el-GR" sz="2800" dirty="0" smtClean="0"/>
              <a:t>στον </a:t>
            </a:r>
            <a:r>
              <a:rPr lang="el-GR" altLang="el-GR" sz="2800" dirty="0" err="1"/>
              <a:t>Jarvis</a:t>
            </a:r>
            <a:r>
              <a:rPr lang="el-GR" altLang="el-GR" sz="2800" dirty="0"/>
              <a:t>, σε </a:t>
            </a:r>
            <a:r>
              <a:rPr lang="el-GR" altLang="el-GR" sz="2800" dirty="0" smtClean="0"/>
              <a:t>μ</a:t>
            </a:r>
            <a:r>
              <a:rPr lang="el-GR" altLang="el-GR" sz="2800" dirty="0"/>
              <a:t>ί</a:t>
            </a:r>
            <a:r>
              <a:rPr lang="el-GR" altLang="el-GR" sz="2800" dirty="0" smtClean="0"/>
              <a:t>α </a:t>
            </a:r>
            <a:r>
              <a:rPr lang="el-GR" altLang="el-GR" sz="2800" dirty="0"/>
              <a:t>κυκλική </a:t>
            </a:r>
            <a:r>
              <a:rPr lang="el-GR" altLang="el-GR" sz="2800" dirty="0" smtClean="0"/>
              <a:t>μαθησιακή</a:t>
            </a:r>
            <a:r>
              <a:rPr lang="en-US" altLang="el-GR" sz="2800" dirty="0" smtClean="0"/>
              <a:t> </a:t>
            </a:r>
            <a:r>
              <a:rPr lang="el-GR" altLang="el-GR" sz="2800" dirty="0" smtClean="0"/>
              <a:t>διαδικασία.</a:t>
            </a:r>
            <a:r>
              <a:rPr lang="en-US" altLang="el-GR" sz="2800" dirty="0" smtClean="0"/>
              <a:t> </a:t>
            </a:r>
            <a:r>
              <a:rPr lang="el-GR" altLang="el-GR" sz="2800" dirty="0" smtClean="0"/>
              <a:t>Βασική επομένως </a:t>
            </a:r>
            <a:r>
              <a:rPr lang="el-GR" altLang="el-GR" sz="2800" dirty="0"/>
              <a:t>αρχή, πάνω στην </a:t>
            </a:r>
            <a:r>
              <a:rPr lang="el-GR" altLang="el-GR" sz="2800" dirty="0" smtClean="0"/>
              <a:t>οποία</a:t>
            </a:r>
            <a:r>
              <a:rPr lang="en-US" altLang="el-GR" sz="2800" dirty="0" smtClean="0"/>
              <a:t> </a:t>
            </a:r>
            <a:r>
              <a:rPr lang="el-GR" altLang="el-GR" sz="2800" dirty="0" smtClean="0"/>
              <a:t>στηρίζεται </a:t>
            </a:r>
            <a:r>
              <a:rPr lang="el-GR" altLang="el-GR" sz="2800" dirty="0"/>
              <a:t>το μοντέλο </a:t>
            </a:r>
            <a:r>
              <a:rPr lang="el-GR" altLang="el-GR" sz="2800" dirty="0" smtClean="0"/>
              <a:t>της</a:t>
            </a:r>
            <a:r>
              <a:rPr lang="en-US" altLang="el-GR" sz="2800" dirty="0" smtClean="0"/>
              <a:t> </a:t>
            </a:r>
            <a:r>
              <a:rPr lang="el-GR" altLang="el-GR" sz="2800" b="1" dirty="0" smtClean="0"/>
              <a:t>μετασχηματιστικής μάθησης,</a:t>
            </a:r>
            <a:r>
              <a:rPr lang="en-US" altLang="el-GR" sz="2800" b="1" dirty="0" smtClean="0"/>
              <a:t> </a:t>
            </a:r>
            <a:r>
              <a:rPr lang="el-GR" altLang="el-GR" sz="2800" dirty="0" smtClean="0"/>
              <a:t>είναι </a:t>
            </a:r>
            <a:r>
              <a:rPr lang="el-GR" altLang="el-GR" sz="2800" dirty="0"/>
              <a:t>ο μετασχηματισμός των </a:t>
            </a:r>
            <a:r>
              <a:rPr lang="el-GR" altLang="el-GR" sz="2800" dirty="0" smtClean="0"/>
              <a:t>οπτικών,</a:t>
            </a:r>
            <a:r>
              <a:rPr lang="en-US" altLang="el-GR" sz="2800" dirty="0" smtClean="0"/>
              <a:t> </a:t>
            </a:r>
            <a:r>
              <a:rPr lang="el-GR" altLang="el-GR" sz="2800" dirty="0" smtClean="0"/>
              <a:t>δηλαδή</a:t>
            </a:r>
            <a:r>
              <a:rPr lang="el-GR" altLang="el-GR" sz="2800" dirty="0"/>
              <a:t>, του </a:t>
            </a:r>
            <a:r>
              <a:rPr lang="el-GR" altLang="el-GR" sz="2800" dirty="0" smtClean="0"/>
              <a:t>τρόπου</a:t>
            </a:r>
            <a:r>
              <a:rPr lang="en-US" altLang="el-GR" sz="2800" dirty="0" smtClean="0"/>
              <a:t> </a:t>
            </a:r>
            <a:r>
              <a:rPr lang="el-GR" altLang="el-GR" sz="2800" dirty="0" smtClean="0"/>
              <a:t>με </a:t>
            </a:r>
            <a:r>
              <a:rPr lang="el-GR" altLang="el-GR" sz="2800" dirty="0"/>
              <a:t>τον οποίο οι ενήλικες ερμηνεύουν, </a:t>
            </a:r>
            <a:r>
              <a:rPr lang="el-GR" altLang="el-GR" sz="2800" dirty="0" err="1" smtClean="0"/>
              <a:t>νοηματοδοτούν</a:t>
            </a:r>
            <a:r>
              <a:rPr lang="en-US" altLang="el-GR" sz="2800" dirty="0" smtClean="0"/>
              <a:t>,</a:t>
            </a:r>
            <a:r>
              <a:rPr lang="el-GR" altLang="el-GR" sz="2800" dirty="0" smtClean="0"/>
              <a:t> και</a:t>
            </a:r>
            <a:r>
              <a:rPr lang="en-US" altLang="el-GR" sz="2800" dirty="0" smtClean="0"/>
              <a:t> </a:t>
            </a:r>
            <a:r>
              <a:rPr lang="el-GR" altLang="el-GR" sz="2800" dirty="0" smtClean="0"/>
              <a:t>αναδομούν </a:t>
            </a:r>
            <a:r>
              <a:rPr lang="el-GR" altLang="el-GR" sz="2800" dirty="0"/>
              <a:t>τις εμπειρίες της ζωής τους.</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33</a:t>
            </a:fld>
            <a:endParaRPr lang="el-GR" sz="1400" dirty="0">
              <a:solidFill>
                <a:schemeClr val="tx1"/>
              </a:solidFill>
            </a:endParaRPr>
          </a:p>
        </p:txBody>
      </p:sp>
    </p:spTree>
    <p:extLst>
      <p:ext uri="{BB962C8B-B14F-4D97-AF65-F5344CB8AC3E}">
        <p14:creationId xmlns:p14="http://schemas.microsoft.com/office/powerpoint/2010/main" val="5391273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Η Θεωρία της Κοινωνικής </a:t>
            </a:r>
            <a:r>
              <a:rPr lang="el-GR" altLang="el-GR" b="1" dirty="0" smtClean="0"/>
              <a:t>Χειραφέτησης (1 από 2)</a:t>
            </a:r>
            <a:endParaRPr lang="el-GR" dirty="0"/>
          </a:p>
        </p:txBody>
      </p:sp>
      <p:sp>
        <p:nvSpPr>
          <p:cNvPr id="3" name="Θέση περιεχομένου 1"/>
          <p:cNvSpPr>
            <a:spLocks noGrp="1"/>
          </p:cNvSpPr>
          <p:nvPr>
            <p:ph idx="1"/>
          </p:nvPr>
        </p:nvSpPr>
        <p:spPr>
          <a:xfrm>
            <a:off x="457200" y="1600200"/>
            <a:ext cx="8229600" cy="4709120"/>
          </a:xfrm>
        </p:spPr>
        <p:txBody>
          <a:bodyPr>
            <a:noAutofit/>
          </a:bodyPr>
          <a:lstStyle/>
          <a:p>
            <a:pPr>
              <a:spcBef>
                <a:spcPts val="0"/>
              </a:spcBef>
              <a:spcAft>
                <a:spcPts val="1800"/>
              </a:spcAft>
              <a:buClr>
                <a:srgbClr val="9900CC"/>
              </a:buClr>
              <a:buSzPct val="120000"/>
              <a:buFont typeface="Wingdings" panose="05000000000000000000" pitchFamily="2" charset="2"/>
              <a:buChar char="§"/>
            </a:pPr>
            <a:r>
              <a:rPr lang="el-GR" altLang="el-GR" sz="2400" dirty="0" smtClean="0"/>
              <a:t>Μία </a:t>
            </a:r>
            <a:r>
              <a:rPr lang="el-GR" altLang="el-GR" sz="2400" dirty="0"/>
              <a:t>από τις πιο γνωστές φυσιογνωμίες του πεδίου </a:t>
            </a:r>
            <a:r>
              <a:rPr lang="el-GR" altLang="el-GR" sz="2400" dirty="0" smtClean="0"/>
              <a:t>της</a:t>
            </a:r>
            <a:r>
              <a:rPr lang="en-US" altLang="el-GR" sz="2400" dirty="0"/>
              <a:t> </a:t>
            </a:r>
            <a:r>
              <a:rPr lang="el-GR" altLang="el-GR" sz="2400" dirty="0" smtClean="0"/>
              <a:t>εκπαίδευσης</a:t>
            </a:r>
            <a:r>
              <a:rPr lang="en-US" altLang="el-GR" sz="2400" dirty="0" smtClean="0"/>
              <a:t> </a:t>
            </a:r>
            <a:r>
              <a:rPr lang="el-GR" altLang="el-GR" sz="2400" dirty="0" smtClean="0"/>
              <a:t>ενηλίκων</a:t>
            </a:r>
            <a:r>
              <a:rPr lang="en-US" altLang="el-GR" sz="2400" dirty="0" smtClean="0"/>
              <a:t>, </a:t>
            </a:r>
            <a:r>
              <a:rPr lang="el-GR" altLang="el-GR" sz="2400" dirty="0" smtClean="0"/>
              <a:t>είναι </a:t>
            </a:r>
            <a:r>
              <a:rPr lang="el-GR" altLang="el-GR" sz="2400" dirty="0"/>
              <a:t>ο </a:t>
            </a:r>
            <a:r>
              <a:rPr lang="en-US" altLang="el-GR" sz="2400" dirty="0" smtClean="0"/>
              <a:t>Paulo </a:t>
            </a:r>
            <a:r>
              <a:rPr lang="el-GR" altLang="el-GR" sz="2400" dirty="0" err="1" smtClean="0"/>
              <a:t>Freire</a:t>
            </a:r>
            <a:r>
              <a:rPr lang="el-GR" altLang="el-GR" sz="2400" dirty="0"/>
              <a:t>, ο </a:t>
            </a:r>
            <a:r>
              <a:rPr lang="el-GR" altLang="el-GR" sz="2400" dirty="0" smtClean="0"/>
              <a:t>οποίος</a:t>
            </a:r>
            <a:r>
              <a:rPr lang="en-US" altLang="el-GR" sz="2400" dirty="0" smtClean="0"/>
              <a:t> </a:t>
            </a:r>
            <a:r>
              <a:rPr lang="el-GR" altLang="el-GR" sz="2400" dirty="0" smtClean="0"/>
              <a:t>επηρεάστηκε </a:t>
            </a:r>
            <a:r>
              <a:rPr lang="el-GR" altLang="el-GR" sz="2400" dirty="0"/>
              <a:t>σε </a:t>
            </a:r>
            <a:r>
              <a:rPr lang="el-GR" altLang="el-GR" sz="2400" dirty="0" smtClean="0"/>
              <a:t>σημαντικότατο</a:t>
            </a:r>
            <a:r>
              <a:rPr lang="en-US" altLang="el-GR" sz="2400" dirty="0" smtClean="0"/>
              <a:t> </a:t>
            </a:r>
            <a:r>
              <a:rPr lang="el-GR" altLang="el-GR" sz="2400" dirty="0" smtClean="0"/>
              <a:t>βαθμό</a:t>
            </a:r>
            <a:r>
              <a:rPr lang="en-US" altLang="el-GR" sz="2400" dirty="0" smtClean="0"/>
              <a:t>,</a:t>
            </a:r>
            <a:r>
              <a:rPr lang="el-GR" altLang="el-GR" sz="2400" dirty="0" smtClean="0"/>
              <a:t> </a:t>
            </a:r>
            <a:r>
              <a:rPr lang="el-GR" altLang="el-GR" sz="2400" dirty="0"/>
              <a:t>από </a:t>
            </a:r>
            <a:r>
              <a:rPr lang="el-GR" altLang="el-GR" sz="2400" dirty="0" smtClean="0"/>
              <a:t>τις</a:t>
            </a:r>
            <a:r>
              <a:rPr lang="en-US" altLang="el-GR" sz="2400" dirty="0"/>
              <a:t> </a:t>
            </a:r>
            <a:r>
              <a:rPr lang="el-GR" altLang="el-GR" sz="2400" dirty="0" smtClean="0"/>
              <a:t>κοινωνικοπολιτικές συνθήκες</a:t>
            </a:r>
            <a:r>
              <a:rPr lang="en-US" altLang="el-GR" sz="2400" dirty="0" smtClean="0"/>
              <a:t>,</a:t>
            </a:r>
            <a:r>
              <a:rPr lang="el-GR" altLang="el-GR" sz="2400" dirty="0" smtClean="0"/>
              <a:t> </a:t>
            </a:r>
            <a:r>
              <a:rPr lang="el-GR" altLang="el-GR" sz="2400" dirty="0"/>
              <a:t>που επικρατούσαν </a:t>
            </a:r>
            <a:r>
              <a:rPr lang="el-GR" altLang="el-GR" sz="2400" dirty="0" smtClean="0"/>
              <a:t>στη</a:t>
            </a:r>
            <a:r>
              <a:rPr lang="en-US" altLang="el-GR" sz="2400" dirty="0" smtClean="0"/>
              <a:t> </a:t>
            </a:r>
            <a:r>
              <a:rPr lang="el-GR" altLang="el-GR" sz="2400" dirty="0" smtClean="0"/>
              <a:t>Βραζιλία </a:t>
            </a:r>
            <a:r>
              <a:rPr lang="el-GR" altLang="el-GR" sz="2400" dirty="0"/>
              <a:t>εκείνη </a:t>
            </a:r>
            <a:r>
              <a:rPr lang="el-GR" altLang="el-GR" sz="2400" dirty="0" smtClean="0"/>
              <a:t>την</a:t>
            </a:r>
            <a:r>
              <a:rPr lang="en-US" altLang="el-GR" sz="2400" dirty="0" smtClean="0"/>
              <a:t> </a:t>
            </a:r>
            <a:r>
              <a:rPr lang="el-GR" altLang="el-GR" sz="2400" dirty="0" smtClean="0"/>
              <a:t>εποχή</a:t>
            </a:r>
            <a:r>
              <a:rPr lang="el-GR" altLang="el-GR" sz="2400" dirty="0"/>
              <a:t>.</a:t>
            </a:r>
          </a:p>
          <a:p>
            <a:pPr>
              <a:spcBef>
                <a:spcPts val="0"/>
              </a:spcBef>
              <a:buClr>
                <a:srgbClr val="9900CC"/>
              </a:buClr>
              <a:buSzPct val="120000"/>
              <a:buFont typeface="Wingdings" panose="05000000000000000000" pitchFamily="2" charset="2"/>
              <a:buChar char="§"/>
            </a:pPr>
            <a:r>
              <a:rPr lang="el-GR" altLang="el-GR" sz="2400" dirty="0"/>
              <a:t>Στα γραπτά του </a:t>
            </a:r>
            <a:r>
              <a:rPr lang="el-GR" altLang="el-GR" sz="2400" dirty="0" err="1"/>
              <a:t>Freire</a:t>
            </a:r>
            <a:r>
              <a:rPr lang="el-GR" altLang="el-GR" sz="2400" dirty="0"/>
              <a:t>, αποτυπώνεται </a:t>
            </a:r>
            <a:r>
              <a:rPr lang="el-GR" altLang="el-GR" sz="2400" b="1" dirty="0"/>
              <a:t>η ανθρωποκεντρική θεώρηση </a:t>
            </a:r>
            <a:r>
              <a:rPr lang="el-GR" altLang="el-GR" sz="2400" b="1" dirty="0" smtClean="0"/>
              <a:t>της</a:t>
            </a:r>
            <a:r>
              <a:rPr lang="en-US" altLang="el-GR" sz="2400" b="1" dirty="0" smtClean="0"/>
              <a:t> </a:t>
            </a:r>
            <a:r>
              <a:rPr lang="el-GR" altLang="el-GR" sz="2400" b="1" dirty="0" smtClean="0"/>
              <a:t>εκπαιδευτικής </a:t>
            </a:r>
            <a:r>
              <a:rPr lang="el-GR" altLang="el-GR" sz="2400" b="1" dirty="0"/>
              <a:t>διαδικασίας</a:t>
            </a:r>
            <a:r>
              <a:rPr lang="el-GR" altLang="el-GR" sz="2400" dirty="0"/>
              <a:t>, η οποία καλείται να λειτουργήσει μέσα σε </a:t>
            </a:r>
            <a:r>
              <a:rPr lang="el-GR" altLang="el-GR" sz="2400" dirty="0" smtClean="0"/>
              <a:t>ένα</a:t>
            </a:r>
            <a:r>
              <a:rPr lang="en-US" altLang="el-GR" sz="2400" dirty="0" smtClean="0"/>
              <a:t> </a:t>
            </a:r>
            <a:r>
              <a:rPr lang="el-GR" altLang="el-GR" sz="2400" dirty="0" smtClean="0"/>
              <a:t>ευρύτερο πλαίσιο</a:t>
            </a:r>
            <a:r>
              <a:rPr lang="en-US" altLang="el-GR" sz="2400" dirty="0" smtClean="0"/>
              <a:t>, </a:t>
            </a:r>
            <a:r>
              <a:rPr lang="el-GR" altLang="el-GR" sz="2400" dirty="0" smtClean="0"/>
              <a:t>ριζοσπαστικής </a:t>
            </a:r>
            <a:r>
              <a:rPr lang="el-GR" altLang="el-GR" sz="2400" dirty="0"/>
              <a:t>κοινωνικής αλλαγής. Το άτομο που </a:t>
            </a:r>
            <a:r>
              <a:rPr lang="el-GR" altLang="el-GR" sz="2400" dirty="0" smtClean="0"/>
              <a:t>έχει</a:t>
            </a:r>
            <a:r>
              <a:rPr lang="en-US" altLang="el-GR" sz="2400" dirty="0" smtClean="0"/>
              <a:t> </a:t>
            </a:r>
            <a:r>
              <a:rPr lang="el-GR" altLang="el-GR" sz="2400" dirty="0" smtClean="0"/>
              <a:t>μορφωθεί</a:t>
            </a:r>
            <a:r>
              <a:rPr lang="en-US" altLang="el-GR" sz="2400" dirty="0" smtClean="0"/>
              <a:t>,</a:t>
            </a:r>
            <a:r>
              <a:rPr lang="el-GR" altLang="el-GR" sz="2400" dirty="0" smtClean="0"/>
              <a:t> </a:t>
            </a:r>
            <a:r>
              <a:rPr lang="el-GR" altLang="el-GR" sz="2400" dirty="0"/>
              <a:t>δεν μπορεί να παραμένει αδρανές, αλλά πρέπει να </a:t>
            </a:r>
            <a:r>
              <a:rPr lang="el-GR" altLang="el-GR" sz="2400" dirty="0" smtClean="0"/>
              <a:t>συμμετέχει</a:t>
            </a:r>
            <a:r>
              <a:rPr lang="en-US" altLang="el-GR" sz="2400" dirty="0" smtClean="0"/>
              <a:t> </a:t>
            </a:r>
            <a:r>
              <a:rPr lang="el-GR" altLang="el-GR" sz="2400" dirty="0" smtClean="0"/>
              <a:t>ενεργά </a:t>
            </a:r>
            <a:r>
              <a:rPr lang="el-GR" altLang="el-GR" sz="2400" dirty="0"/>
              <a:t>μέσα στο κοινωνικό περιβάλλον που ζει. </a:t>
            </a:r>
            <a:endParaRPr lang="el-GR" sz="20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34</a:t>
            </a:fld>
            <a:endParaRPr lang="el-GR" sz="1400" dirty="0">
              <a:solidFill>
                <a:schemeClr val="tx1"/>
              </a:solidFill>
            </a:endParaRPr>
          </a:p>
        </p:txBody>
      </p:sp>
    </p:spTree>
    <p:extLst>
      <p:ext uri="{BB962C8B-B14F-4D97-AF65-F5344CB8AC3E}">
        <p14:creationId xmlns:p14="http://schemas.microsoft.com/office/powerpoint/2010/main" val="20110227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p:txBody>
          <a:bodyPr>
            <a:noAutofit/>
          </a:bodyPr>
          <a:lstStyle/>
          <a:p>
            <a:r>
              <a:rPr lang="el-GR" altLang="el-GR" b="1" dirty="0"/>
              <a:t>Η Θεωρία της Κοινωνικής Χειραφέτησης </a:t>
            </a:r>
            <a:r>
              <a:rPr lang="el-GR" altLang="el-GR" b="1" dirty="0" smtClean="0"/>
              <a:t>(2 </a:t>
            </a:r>
            <a:r>
              <a:rPr lang="el-GR" altLang="el-GR" b="1" dirty="0"/>
              <a:t>από 2)</a:t>
            </a:r>
            <a:endParaRPr lang="el-GR"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endParaRPr lang="el-GR" altLang="el-GR" sz="2400" dirty="0" smtClean="0"/>
          </a:p>
          <a:p>
            <a:pPr>
              <a:spcBef>
                <a:spcPts val="0"/>
              </a:spcBef>
              <a:spcAft>
                <a:spcPts val="1200"/>
              </a:spcAft>
              <a:buClr>
                <a:srgbClr val="9900CC"/>
              </a:buClr>
              <a:buSzPct val="120000"/>
              <a:buFont typeface="Wingdings" panose="05000000000000000000" pitchFamily="2" charset="2"/>
              <a:buChar char="§"/>
            </a:pPr>
            <a:r>
              <a:rPr lang="el-GR" altLang="el-GR" sz="2400" dirty="0" smtClean="0"/>
              <a:t>Στο </a:t>
            </a:r>
            <a:r>
              <a:rPr lang="el-GR" altLang="el-GR" sz="2400" dirty="0"/>
              <a:t>σύνολο της </a:t>
            </a:r>
            <a:r>
              <a:rPr lang="el-GR" altLang="el-GR" sz="2400" dirty="0" smtClean="0"/>
              <a:t>προσέγγισής</a:t>
            </a:r>
            <a:r>
              <a:rPr lang="en-US" altLang="el-GR" sz="2400" dirty="0" smtClean="0"/>
              <a:t> </a:t>
            </a:r>
            <a:r>
              <a:rPr lang="el-GR" altLang="el-GR" sz="2400" dirty="0" smtClean="0"/>
              <a:t>του</a:t>
            </a:r>
            <a:r>
              <a:rPr lang="en-US" altLang="el-GR" sz="2400" dirty="0" smtClean="0"/>
              <a:t>,</a:t>
            </a:r>
            <a:r>
              <a:rPr lang="el-GR" altLang="el-GR" sz="2400" dirty="0" smtClean="0"/>
              <a:t> </a:t>
            </a:r>
            <a:r>
              <a:rPr lang="el-GR" altLang="el-GR" sz="2400" b="1" dirty="0"/>
              <a:t>η προσωπική ενδυνάμωση </a:t>
            </a:r>
            <a:r>
              <a:rPr lang="el-GR" altLang="el-GR" sz="2400" dirty="0"/>
              <a:t>και </a:t>
            </a:r>
            <a:r>
              <a:rPr lang="el-GR" altLang="el-GR" sz="2400" b="1" dirty="0" smtClean="0"/>
              <a:t>ο</a:t>
            </a:r>
            <a:r>
              <a:rPr lang="en-US" altLang="el-GR" sz="2400" b="1" dirty="0" smtClean="0"/>
              <a:t> </a:t>
            </a:r>
            <a:r>
              <a:rPr lang="el-GR" altLang="el-GR" sz="2400" b="1" dirty="0" smtClean="0"/>
              <a:t>κοινωνικός μετασχηματισμός</a:t>
            </a:r>
            <a:r>
              <a:rPr lang="en-US" altLang="el-GR" sz="2400" dirty="0" smtClean="0"/>
              <a:t>,</a:t>
            </a:r>
            <a:r>
              <a:rPr lang="el-GR" altLang="el-GR" sz="2400" b="1" dirty="0" smtClean="0"/>
              <a:t> </a:t>
            </a:r>
            <a:r>
              <a:rPr lang="el-GR" altLang="el-GR" sz="2400" dirty="0" smtClean="0"/>
              <a:t>είναι</a:t>
            </a:r>
            <a:r>
              <a:rPr lang="en-US" altLang="el-GR" sz="2400" dirty="0" smtClean="0"/>
              <a:t> </a:t>
            </a:r>
            <a:r>
              <a:rPr lang="el-GR" altLang="el-GR" sz="2400" dirty="0" smtClean="0"/>
              <a:t>διαδικασίες </a:t>
            </a:r>
            <a:r>
              <a:rPr lang="el-GR" altLang="el-GR" sz="2400" dirty="0"/>
              <a:t>αλληλένδετες. </a:t>
            </a:r>
            <a:r>
              <a:rPr lang="el-GR" altLang="el-GR" sz="2400" dirty="0" smtClean="0"/>
              <a:t>Κατά</a:t>
            </a:r>
            <a:r>
              <a:rPr lang="en-US" altLang="el-GR" sz="2400" dirty="0" smtClean="0"/>
              <a:t> </a:t>
            </a:r>
            <a:r>
              <a:rPr lang="el-GR" altLang="el-GR" sz="2400" dirty="0" smtClean="0"/>
              <a:t>συνέπεια</a:t>
            </a:r>
            <a:r>
              <a:rPr lang="el-GR" altLang="el-GR" sz="2400" dirty="0"/>
              <a:t>, και η </a:t>
            </a:r>
            <a:r>
              <a:rPr lang="el-GR" altLang="el-GR" sz="2400" dirty="0" smtClean="0"/>
              <a:t>εκπαίδευση</a:t>
            </a:r>
            <a:r>
              <a:rPr lang="en-US" altLang="el-GR" sz="2400" dirty="0" smtClean="0"/>
              <a:t>,</a:t>
            </a:r>
            <a:r>
              <a:rPr lang="el-GR" altLang="el-GR" sz="2400" dirty="0" smtClean="0"/>
              <a:t> </a:t>
            </a:r>
            <a:r>
              <a:rPr lang="el-GR" altLang="el-GR" sz="2400" dirty="0"/>
              <a:t>δεν μπορεί </a:t>
            </a:r>
            <a:r>
              <a:rPr lang="el-GR" altLang="el-GR" sz="2400" dirty="0" smtClean="0"/>
              <a:t>να</a:t>
            </a:r>
            <a:r>
              <a:rPr lang="en-US" altLang="el-GR" sz="2400" dirty="0" smtClean="0"/>
              <a:t> </a:t>
            </a:r>
            <a:r>
              <a:rPr lang="el-GR" altLang="el-GR" sz="2400" dirty="0" smtClean="0"/>
              <a:t>είναι μ</a:t>
            </a:r>
            <a:r>
              <a:rPr lang="el-GR" altLang="el-GR" sz="2400" dirty="0"/>
              <a:t>ί</a:t>
            </a:r>
            <a:r>
              <a:rPr lang="el-GR" altLang="el-GR" sz="2400" dirty="0" smtClean="0"/>
              <a:t>α ουδέτερη</a:t>
            </a:r>
            <a:r>
              <a:rPr lang="en-US" altLang="el-GR" sz="2400" dirty="0" smtClean="0"/>
              <a:t> </a:t>
            </a:r>
            <a:r>
              <a:rPr lang="el-GR" altLang="el-GR" sz="2400" dirty="0" smtClean="0"/>
              <a:t>διαδικασία.</a:t>
            </a:r>
          </a:p>
          <a:p>
            <a:pPr>
              <a:spcBef>
                <a:spcPts val="0"/>
              </a:spcBef>
              <a:buClr>
                <a:srgbClr val="9900CC"/>
              </a:buClr>
              <a:buSzPct val="120000"/>
              <a:buFont typeface="Wingdings" panose="05000000000000000000" pitchFamily="2" charset="2"/>
              <a:buChar char="§"/>
            </a:pPr>
            <a:r>
              <a:rPr lang="el-GR" altLang="el-GR" sz="2400" dirty="0" smtClean="0"/>
              <a:t>Έχει </a:t>
            </a:r>
            <a:r>
              <a:rPr lang="el-GR" altLang="el-GR" sz="2400" dirty="0"/>
              <a:t>αναπόφευκτα και πολιτικό χαρακτήρα. Η</a:t>
            </a:r>
            <a:r>
              <a:rPr lang="en-US" altLang="el-GR" sz="2400" dirty="0" smtClean="0"/>
              <a:t> </a:t>
            </a:r>
            <a:r>
              <a:rPr lang="el-GR" altLang="el-GR" sz="2400" dirty="0" smtClean="0"/>
              <a:t>εκπαίδευση</a:t>
            </a:r>
            <a:r>
              <a:rPr lang="el-GR" altLang="el-GR" sz="2400" dirty="0"/>
              <a:t>, η οργάνωση </a:t>
            </a:r>
            <a:r>
              <a:rPr lang="el-GR" altLang="el-GR" sz="2400" dirty="0" smtClean="0"/>
              <a:t>του</a:t>
            </a:r>
            <a:r>
              <a:rPr lang="en-US" altLang="el-GR" sz="2400" dirty="0" smtClean="0"/>
              <a:t> </a:t>
            </a:r>
            <a:r>
              <a:rPr lang="el-GR" altLang="el-GR" sz="2400" dirty="0" smtClean="0"/>
              <a:t>περιεχομένου </a:t>
            </a:r>
            <a:r>
              <a:rPr lang="el-GR" altLang="el-GR" sz="2400" dirty="0"/>
              <a:t>της οποίας είναι πολιτική </a:t>
            </a:r>
            <a:r>
              <a:rPr lang="el-GR" altLang="el-GR" sz="2400" dirty="0" smtClean="0"/>
              <a:t>πράξη,</a:t>
            </a:r>
            <a:r>
              <a:rPr lang="en-US" altLang="el-GR" sz="2400" dirty="0" smtClean="0"/>
              <a:t> </a:t>
            </a:r>
            <a:r>
              <a:rPr lang="el-GR" altLang="el-GR" sz="2400" dirty="0" smtClean="0"/>
              <a:t>δύναται να</a:t>
            </a:r>
            <a:r>
              <a:rPr lang="en-US" altLang="el-GR" sz="2400" dirty="0" smtClean="0"/>
              <a:t> </a:t>
            </a:r>
            <a:r>
              <a:rPr lang="el-GR" altLang="el-GR" sz="2400" dirty="0" smtClean="0"/>
              <a:t>απελευθερώνει </a:t>
            </a:r>
            <a:r>
              <a:rPr lang="el-GR" altLang="el-GR" sz="2400" dirty="0"/>
              <a:t>ή και να υποδουλώνει, και έχει </a:t>
            </a:r>
            <a:r>
              <a:rPr lang="el-GR" altLang="el-GR" sz="2400" dirty="0" smtClean="0"/>
              <a:t>ανάλογα</a:t>
            </a:r>
            <a:r>
              <a:rPr lang="en-US" altLang="el-GR" sz="2400" dirty="0" smtClean="0"/>
              <a:t> </a:t>
            </a:r>
            <a:r>
              <a:rPr lang="el-GR" altLang="el-GR" sz="2400" dirty="0" smtClean="0"/>
              <a:t>συντηρητικό </a:t>
            </a:r>
            <a:r>
              <a:rPr lang="el-GR" altLang="el-GR" sz="2400" dirty="0"/>
              <a:t>ή προοδευτικό χαρακτήρα και </a:t>
            </a:r>
            <a:r>
              <a:rPr lang="el-GR" altLang="el-GR" sz="2400" dirty="0" smtClean="0"/>
              <a:t>προσανατολισμό,</a:t>
            </a:r>
            <a:r>
              <a:rPr lang="en-US" altLang="el-GR" sz="2400" dirty="0" smtClean="0"/>
              <a:t> </a:t>
            </a:r>
            <a:r>
              <a:rPr lang="el-GR" altLang="el-GR" sz="2400" dirty="0" smtClean="0"/>
              <a:t>(</a:t>
            </a:r>
            <a:r>
              <a:rPr lang="en-US" altLang="el-GR" sz="2400" dirty="0"/>
              <a:t>Paulo </a:t>
            </a:r>
            <a:r>
              <a:rPr lang="el-GR" altLang="el-GR" sz="2400" dirty="0" err="1" smtClean="0"/>
              <a:t>Freire</a:t>
            </a:r>
            <a:r>
              <a:rPr lang="el-GR" altLang="el-GR" sz="2400" dirty="0" smtClean="0"/>
              <a:t>,</a:t>
            </a:r>
            <a:r>
              <a:rPr lang="en-US" altLang="el-GR" sz="2400" dirty="0" smtClean="0"/>
              <a:t> </a:t>
            </a:r>
            <a:r>
              <a:rPr lang="el-GR" altLang="el-GR" sz="2400" dirty="0" smtClean="0"/>
              <a:t>1973;</a:t>
            </a:r>
            <a:r>
              <a:rPr lang="en-US" altLang="el-GR" sz="2400" dirty="0" smtClean="0"/>
              <a:t> </a:t>
            </a:r>
            <a:r>
              <a:rPr lang="el-GR" altLang="el-GR" sz="2400" dirty="0" smtClean="0"/>
              <a:t>1978</a:t>
            </a:r>
            <a:r>
              <a:rPr lang="el-GR" altLang="el-GR" sz="2400" dirty="0"/>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35</a:t>
            </a:fld>
            <a:endParaRPr lang="el-GR" dirty="0">
              <a:solidFill>
                <a:schemeClr val="tx1"/>
              </a:solidFill>
            </a:endParaRPr>
          </a:p>
        </p:txBody>
      </p:sp>
      <p:pic>
        <p:nvPicPr>
          <p:cNvPr id="7"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4890953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δέκατης τρίτης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112237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a:xfrm>
            <a:off x="457200" y="1600200"/>
            <a:ext cx="8229600" cy="4709120"/>
          </a:xfrm>
        </p:spPr>
        <p:txBody>
          <a:bodyPr>
            <a:normAutofit/>
          </a:bodyPr>
          <a:lstStyle/>
          <a:p>
            <a:pPr>
              <a:spcBef>
                <a:spcPts val="0"/>
              </a:spcBef>
            </a:pPr>
            <a:endParaRPr lang="el-GR" sz="1600" dirty="0" smtClean="0"/>
          </a:p>
          <a:p>
            <a:pPr>
              <a:spcBef>
                <a:spcPts val="0"/>
              </a:spcBef>
              <a:spcAft>
                <a:spcPts val="1200"/>
              </a:spcAft>
            </a:pPr>
            <a:r>
              <a:rPr lang="el-GR" sz="2400" dirty="0" smtClean="0"/>
              <a:t>Να  μάθουν, </a:t>
            </a:r>
            <a:r>
              <a:rPr lang="el-GR" sz="2400" dirty="0"/>
              <a:t>και να  εντρυφήσουν  στον προβληματισμό για τα συστήματα εκπαίδευσης από απόσταση. Θα γνωρίσουν τις αρχές, τις μεθοδολογίες, αλλά και τις πλατφόρμες που  υπάρχουν </a:t>
            </a:r>
            <a:r>
              <a:rPr lang="el-GR" sz="2400" dirty="0" smtClean="0"/>
              <a:t>διεθνώς, </a:t>
            </a:r>
            <a:r>
              <a:rPr lang="el-GR" sz="2400" dirty="0"/>
              <a:t>για την ανάπτυξη συστημάτων εκπαίδευσης από απόσταση.</a:t>
            </a:r>
          </a:p>
          <a:p>
            <a:pPr>
              <a:spcBef>
                <a:spcPts val="0"/>
              </a:spcBef>
            </a:pPr>
            <a:r>
              <a:rPr lang="el-GR" sz="2400" dirty="0"/>
              <a:t>Να γνωρίσουν τις βασικές αρχές της εκπαίδευσης των ενηλίκων. Τους τρόπους διδασκαλίας και τις ιδιαιτερότητες της διδακτικής των ενηλίκων. Τις ιδιαιτερότητες της διδακτικής θεμάτων </a:t>
            </a:r>
            <a:r>
              <a:rPr lang="el-GR" sz="2400" dirty="0" smtClean="0"/>
              <a:t>πληροφορικής, </a:t>
            </a:r>
            <a:r>
              <a:rPr lang="el-GR" sz="2400" dirty="0"/>
              <a:t>όσο αφορά την εκπαίδευση ενηλίκων. </a:t>
            </a:r>
          </a:p>
          <a:p>
            <a:pPr marL="0" indent="0" eaLnBrk="1" hangingPunct="1">
              <a:buNone/>
            </a:pPr>
            <a:endParaRPr lang="el-GR" dirty="0" smtClean="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Εκπαίδευση Ενηλίκων</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3607460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4" action="ppaction://hlinksldjump" tooltip="Μετάβαση στη Διαφάνεια 6"/>
          </p:cNvPr>
          <p:cNvSpPr/>
          <p:nvPr/>
        </p:nvSpPr>
        <p:spPr>
          <a:xfrm>
            <a:off x="809255" y="1917255"/>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Ενήλικος και Εκπαίδευση</a:t>
            </a:r>
            <a:endParaRPr lang="el-GR" i="1" dirty="0">
              <a:solidFill>
                <a:srgbClr val="0070C0"/>
              </a:solidFill>
            </a:endParaRPr>
          </a:p>
        </p:txBody>
      </p:sp>
      <p:sp>
        <p:nvSpPr>
          <p:cNvPr id="14" name="Θέση περιεχομένου 2">
            <a:hlinkClick r:id="rId5" action="ppaction://hlinksldjump" tooltip="Μετάβαση στη Διαφάνεια 10"/>
          </p:cNvPr>
          <p:cNvSpPr/>
          <p:nvPr>
            <p:custDataLst>
              <p:tags r:id="rId2"/>
            </p:custDataLst>
          </p:nvPr>
        </p:nvSpPr>
        <p:spPr>
          <a:xfrm>
            <a:off x="809258" y="2685952"/>
            <a:ext cx="750715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Η ιστορία της Εκπαίδευσης Ενηλίκων</a:t>
            </a:r>
            <a:endParaRPr lang="el-GR" i="1" dirty="0">
              <a:solidFill>
                <a:srgbClr val="0070C0"/>
              </a:solidFill>
            </a:endParaRPr>
          </a:p>
        </p:txBody>
      </p:sp>
      <p:sp>
        <p:nvSpPr>
          <p:cNvPr id="7" name="Θέση περιεχομένου 3">
            <a:hlinkClick r:id="rId6" action="ppaction://hlinksldjump" tooltip="Μετάβαση στη Διαφάνεια 16"/>
          </p:cNvPr>
          <p:cNvSpPr/>
          <p:nvPr/>
        </p:nvSpPr>
        <p:spPr>
          <a:xfrm>
            <a:off x="809258" y="3429000"/>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3</a:t>
            </a:r>
            <a:r>
              <a:rPr lang="el-GR" sz="2800" i="1" dirty="0" smtClean="0">
                <a:solidFill>
                  <a:srgbClr val="0070C0"/>
                </a:solidFill>
              </a:rPr>
              <a:t>)  Φορείς Εκπαίδευσης Ενηλίκων</a:t>
            </a:r>
            <a:endParaRPr lang="el-GR" i="1" dirty="0">
              <a:solidFill>
                <a:srgbClr val="0070C0"/>
              </a:solidFill>
            </a:endParaRPr>
          </a:p>
        </p:txBody>
      </p:sp>
      <p:sp>
        <p:nvSpPr>
          <p:cNvPr id="8" name="Θέση περιεχομένου 4">
            <a:hlinkClick r:id="rId7" action="ppaction://hlinksldjump" tooltip="Μετάβαση στη Διαφάνεια 20"/>
          </p:cNvPr>
          <p:cNvSpPr/>
          <p:nvPr/>
        </p:nvSpPr>
        <p:spPr>
          <a:xfrm>
            <a:off x="809258" y="4149080"/>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4</a:t>
            </a:r>
            <a:r>
              <a:rPr lang="el-GR" sz="2800" i="1" dirty="0" smtClean="0">
                <a:solidFill>
                  <a:srgbClr val="0070C0"/>
                </a:solidFill>
              </a:rPr>
              <a:t>)  Μοντέλα Εκπαίδευσης Ενηλίκων</a:t>
            </a:r>
            <a:endParaRPr lang="el-GR"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Εκπαίδευση Ενηλίκων</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682467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Χρησιμότητα της Εκπαίδευσης ενηλίκων</a:t>
            </a:r>
            <a:endParaRPr lang="el-GR" b="1" dirty="0"/>
          </a:p>
        </p:txBody>
      </p:sp>
      <p:sp>
        <p:nvSpPr>
          <p:cNvPr id="3" name="Θέση περιεχομένου 1"/>
          <p:cNvSpPr>
            <a:spLocks noGrp="1"/>
          </p:cNvSpPr>
          <p:nvPr>
            <p:ph idx="1"/>
          </p:nvPr>
        </p:nvSpPr>
        <p:spPr/>
        <p:txBody>
          <a:bodyPr>
            <a:normAutofit/>
          </a:bodyPr>
          <a:lstStyle/>
          <a:p>
            <a:pPr>
              <a:spcBef>
                <a:spcPts val="0"/>
              </a:spcBef>
              <a:spcAft>
                <a:spcPts val="600"/>
              </a:spcAft>
              <a:buClr>
                <a:srgbClr val="9900CC"/>
              </a:buClr>
              <a:buSzPct val="120000"/>
              <a:buFont typeface="Wingdings" panose="05000000000000000000" pitchFamily="2" charset="2"/>
              <a:buChar char="§"/>
            </a:pPr>
            <a:r>
              <a:rPr lang="el-GR" altLang="el-GR" sz="2800" dirty="0"/>
              <a:t>Η εκπαίδευση </a:t>
            </a:r>
            <a:r>
              <a:rPr lang="el-GR" altLang="el-GR" sz="2800" dirty="0" smtClean="0"/>
              <a:t>ενηλίκων, </a:t>
            </a:r>
            <a:r>
              <a:rPr lang="el-GR" altLang="el-GR" sz="2800" dirty="0"/>
              <a:t>εντάσσεται στο ευρύτερο πεδίο της Δια βίου εκπαίδευσης και </a:t>
            </a:r>
            <a:r>
              <a:rPr lang="el-GR" altLang="el-GR" sz="2800" dirty="0" smtClean="0"/>
              <a:t>μάθησης, από </a:t>
            </a:r>
            <a:r>
              <a:rPr lang="el-GR" altLang="el-GR" sz="2800" dirty="0"/>
              <a:t>τα μέσα της δεκαετίας του 1990. </a:t>
            </a:r>
            <a:r>
              <a:rPr lang="el-GR" altLang="el-GR" sz="2800" dirty="0" smtClean="0"/>
              <a:t>Συμβάλλει:</a:t>
            </a:r>
          </a:p>
          <a:p>
            <a:pPr lvl="2" indent="-342000">
              <a:spcBef>
                <a:spcPts val="0"/>
              </a:spcBef>
              <a:spcAft>
                <a:spcPts val="200"/>
              </a:spcAft>
              <a:buClr>
                <a:srgbClr val="FF0066"/>
              </a:buClr>
              <a:buSzPct val="120000"/>
              <a:buFont typeface="Wingdings" panose="05000000000000000000" pitchFamily="2" charset="2"/>
              <a:buChar char="§"/>
            </a:pPr>
            <a:r>
              <a:rPr lang="el-GR" altLang="el-GR" dirty="0"/>
              <a:t>Σ</a:t>
            </a:r>
            <a:r>
              <a:rPr lang="el-GR" altLang="el-GR" dirty="0" smtClean="0"/>
              <a:t>την </a:t>
            </a:r>
            <a:r>
              <a:rPr lang="el-GR" altLang="el-GR" dirty="0"/>
              <a:t>κατανόηση των κοινωνικών και πολιτισμικών </a:t>
            </a:r>
            <a:r>
              <a:rPr lang="el-GR" altLang="el-GR" dirty="0" smtClean="0"/>
              <a:t>αλλαγών.</a:t>
            </a:r>
          </a:p>
          <a:p>
            <a:pPr lvl="2" indent="-342000">
              <a:spcBef>
                <a:spcPts val="0"/>
              </a:spcBef>
              <a:spcAft>
                <a:spcPts val="200"/>
              </a:spcAft>
              <a:buClr>
                <a:srgbClr val="FF0066"/>
              </a:buClr>
              <a:buSzPct val="120000"/>
              <a:buFont typeface="Wingdings" panose="05000000000000000000" pitchFamily="2" charset="2"/>
              <a:buChar char="§"/>
            </a:pPr>
            <a:r>
              <a:rPr lang="el-GR" altLang="el-GR" dirty="0" smtClean="0"/>
              <a:t>Στην </a:t>
            </a:r>
            <a:r>
              <a:rPr lang="el-GR" altLang="el-GR" dirty="0"/>
              <a:t>προσαρμογή των ανθρώπων στις μεταβαλλόμενες συνθήκες της κοινωνίας της </a:t>
            </a:r>
            <a:r>
              <a:rPr lang="el-GR" altLang="el-GR" dirty="0" smtClean="0"/>
              <a:t>γνώσης</a:t>
            </a:r>
            <a:r>
              <a:rPr lang="el-GR" altLang="el-GR" dirty="0"/>
              <a:t>.</a:t>
            </a:r>
            <a:endParaRPr lang="el-GR" altLang="el-GR" dirty="0" smtClean="0"/>
          </a:p>
          <a:p>
            <a:pPr lvl="2" indent="-342000">
              <a:spcBef>
                <a:spcPts val="0"/>
              </a:spcBef>
              <a:spcAft>
                <a:spcPts val="200"/>
              </a:spcAft>
              <a:buClr>
                <a:srgbClr val="FF0066"/>
              </a:buClr>
              <a:buSzPct val="120000"/>
              <a:buFont typeface="Wingdings" panose="05000000000000000000" pitchFamily="2" charset="2"/>
              <a:buChar char="§"/>
            </a:pPr>
            <a:r>
              <a:rPr lang="el-GR" altLang="el-GR" dirty="0"/>
              <a:t>Σ</a:t>
            </a:r>
            <a:r>
              <a:rPr lang="el-GR" altLang="el-GR" dirty="0" smtClean="0"/>
              <a:t>την </a:t>
            </a:r>
            <a:r>
              <a:rPr lang="el-GR" altLang="el-GR" dirty="0"/>
              <a:t>κατάρτιση των ατόμων στον εργασιακό τους </a:t>
            </a:r>
            <a:r>
              <a:rPr lang="el-GR" altLang="el-GR" dirty="0" smtClean="0"/>
              <a:t>τομέα</a:t>
            </a:r>
            <a:r>
              <a:rPr lang="el-GR" altLang="el-GR" dirty="0"/>
              <a:t>.</a:t>
            </a:r>
            <a:endParaRPr lang="el-GR" altLang="el-GR" dirty="0" smtClean="0"/>
          </a:p>
          <a:p>
            <a:pPr lvl="2" indent="-342000">
              <a:spcBef>
                <a:spcPts val="0"/>
              </a:spcBef>
              <a:spcAft>
                <a:spcPts val="200"/>
              </a:spcAft>
              <a:buClr>
                <a:srgbClr val="FF0066"/>
              </a:buClr>
              <a:buSzPct val="120000"/>
              <a:buFont typeface="Wingdings" panose="05000000000000000000" pitchFamily="2" charset="2"/>
              <a:buChar char="§"/>
            </a:pPr>
            <a:r>
              <a:rPr lang="el-GR" altLang="el-GR" dirty="0"/>
              <a:t>Σ</a:t>
            </a:r>
            <a:r>
              <a:rPr lang="el-GR" altLang="el-GR" dirty="0" smtClean="0"/>
              <a:t>τον </a:t>
            </a:r>
            <a:r>
              <a:rPr lang="el-GR" altLang="el-GR" dirty="0"/>
              <a:t>εμπλουτισμό της προσωπικής τους </a:t>
            </a:r>
            <a:r>
              <a:rPr lang="el-GR" altLang="el-GR" dirty="0" smtClean="0"/>
              <a:t>ζωής.</a:t>
            </a:r>
          </a:p>
          <a:p>
            <a:pPr lvl="2" indent="-342000">
              <a:spcBef>
                <a:spcPts val="0"/>
              </a:spcBef>
              <a:spcAft>
                <a:spcPts val="200"/>
              </a:spcAft>
              <a:buClr>
                <a:srgbClr val="FF0066"/>
              </a:buClr>
              <a:buSzPct val="120000"/>
              <a:buFont typeface="Wingdings" panose="05000000000000000000" pitchFamily="2" charset="2"/>
              <a:buChar char="§"/>
            </a:pPr>
            <a:r>
              <a:rPr lang="el-GR" altLang="el-GR" dirty="0"/>
              <a:t>Σ</a:t>
            </a:r>
            <a:r>
              <a:rPr lang="el-GR" altLang="el-GR" dirty="0" smtClean="0"/>
              <a:t>τον </a:t>
            </a:r>
            <a:r>
              <a:rPr lang="el-GR" altLang="el-GR" dirty="0"/>
              <a:t>εκδημοκρατισμό της κοινωνίας.</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6</a:t>
            </a:fld>
            <a:endParaRPr lang="el-GR" sz="1400" dirty="0">
              <a:solidFill>
                <a:schemeClr val="tx1"/>
              </a:solidFill>
            </a:endParaRPr>
          </a:p>
        </p:txBody>
      </p:sp>
    </p:spTree>
    <p:extLst>
      <p:ext uri="{BB962C8B-B14F-4D97-AF65-F5344CB8AC3E}">
        <p14:creationId xmlns:p14="http://schemas.microsoft.com/office/powerpoint/2010/main" val="767551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«Ενήλικος»</a:t>
            </a:r>
            <a:br>
              <a:rPr lang="el-GR" b="1" dirty="0" smtClean="0"/>
            </a:br>
            <a:r>
              <a:rPr lang="el-GR" b="1" dirty="0" smtClean="0"/>
              <a:t>Η έννοια του όρου (1)</a:t>
            </a:r>
            <a:endParaRPr lang="el-GR" b="1"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endParaRPr lang="el-GR" altLang="el-GR" sz="2000" dirty="0" smtClean="0"/>
          </a:p>
          <a:p>
            <a:pPr>
              <a:spcBef>
                <a:spcPts val="0"/>
              </a:spcBef>
              <a:spcAft>
                <a:spcPts val="600"/>
              </a:spcAft>
              <a:buClr>
                <a:srgbClr val="9900CC"/>
              </a:buClr>
              <a:buSzPct val="120000"/>
              <a:buFont typeface="Wingdings" panose="05000000000000000000" pitchFamily="2" charset="2"/>
              <a:buChar char="§"/>
            </a:pPr>
            <a:r>
              <a:rPr lang="el-GR" altLang="el-GR" sz="2400" dirty="0" smtClean="0"/>
              <a:t>Σε </a:t>
            </a:r>
            <a:r>
              <a:rPr lang="el-GR" altLang="el-GR" sz="2400" dirty="0"/>
              <a:t>οποιαδήποτε ανάλυση των όρων "εκπαίδευση ενηλίκων" και "εκπαίδευση για</a:t>
            </a:r>
            <a:r>
              <a:rPr lang="el-GR" altLang="el-GR" sz="2400" dirty="0">
                <a:solidFill>
                  <a:srgbClr val="FF0066"/>
                </a:solidFill>
              </a:rPr>
              <a:t> </a:t>
            </a:r>
            <a:r>
              <a:rPr lang="el-GR" altLang="el-GR" sz="2400" dirty="0" smtClean="0"/>
              <a:t>ενηλίκους»:</a:t>
            </a:r>
          </a:p>
          <a:p>
            <a:pPr lvl="2" indent="-342000">
              <a:spcBef>
                <a:spcPts val="0"/>
              </a:spcBef>
              <a:buClr>
                <a:srgbClr val="FF0066"/>
              </a:buClr>
              <a:buSzPct val="120000"/>
              <a:buFont typeface="Wingdings" panose="05000000000000000000" pitchFamily="2" charset="2"/>
              <a:buChar char="§"/>
            </a:pPr>
            <a:r>
              <a:rPr lang="el-GR" altLang="el-GR" sz="2000" dirty="0" smtClean="0"/>
              <a:t>ο </a:t>
            </a:r>
            <a:r>
              <a:rPr lang="el-GR" altLang="el-GR" sz="2000" dirty="0"/>
              <a:t>όρος του ενηλίκου είναι σημαντικά δύσκολος να </a:t>
            </a:r>
            <a:r>
              <a:rPr lang="el-GR" altLang="el-GR" sz="2000" dirty="0" smtClean="0"/>
              <a:t>οριστεί,</a:t>
            </a:r>
          </a:p>
          <a:p>
            <a:pPr lvl="2" indent="-342000">
              <a:spcBef>
                <a:spcPts val="0"/>
              </a:spcBef>
              <a:spcAft>
                <a:spcPts val="1200"/>
              </a:spcAft>
              <a:buClr>
                <a:srgbClr val="FF0066"/>
              </a:buClr>
              <a:buSzPct val="120000"/>
              <a:buFont typeface="Wingdings" panose="05000000000000000000" pitchFamily="2" charset="2"/>
              <a:buChar char="§"/>
            </a:pPr>
            <a:r>
              <a:rPr lang="el-GR" altLang="el-GR" sz="2000" dirty="0" smtClean="0"/>
              <a:t>υπάρχουν </a:t>
            </a:r>
            <a:r>
              <a:rPr lang="el-GR" altLang="el-GR" sz="2000" dirty="0"/>
              <a:t>πολλές και διαφορετικές </a:t>
            </a:r>
            <a:r>
              <a:rPr lang="el-GR" altLang="el-GR" sz="2000" dirty="0" smtClean="0"/>
              <a:t>ερμηνείες, </a:t>
            </a:r>
            <a:r>
              <a:rPr lang="el-GR" altLang="el-GR" sz="2000" dirty="0"/>
              <a:t>για το τι μπορεί να είναι "ενήλικος". </a:t>
            </a:r>
            <a:endParaRPr lang="el-GR" altLang="el-GR" sz="2000" dirty="0" smtClean="0"/>
          </a:p>
          <a:p>
            <a:pPr>
              <a:spcBef>
                <a:spcPts val="0"/>
              </a:spcBef>
              <a:spcAft>
                <a:spcPts val="600"/>
              </a:spcAft>
              <a:buClr>
                <a:srgbClr val="9900CC"/>
              </a:buClr>
              <a:buSzPct val="120000"/>
              <a:buFont typeface="Wingdings" panose="05000000000000000000" pitchFamily="2" charset="2"/>
              <a:buChar char="§"/>
            </a:pPr>
            <a:r>
              <a:rPr lang="el-GR" altLang="el-GR" sz="2400" dirty="0" smtClean="0"/>
              <a:t>Πολλοί </a:t>
            </a:r>
            <a:r>
              <a:rPr lang="el-GR" altLang="el-GR" sz="2400" dirty="0"/>
              <a:t>σπεύδουν να </a:t>
            </a:r>
            <a:r>
              <a:rPr lang="el-GR" altLang="el-GR" sz="2400" dirty="0" smtClean="0"/>
              <a:t>συνδέσουν </a:t>
            </a:r>
            <a:r>
              <a:rPr lang="el-GR" altLang="el-GR" sz="2400" dirty="0"/>
              <a:t>την έννοια ενήλικος με την ηλικία. Όμως δεν υπάρχει </a:t>
            </a:r>
            <a:r>
              <a:rPr lang="el-GR" altLang="el-GR" sz="2400" dirty="0" smtClean="0"/>
              <a:t>μία </a:t>
            </a:r>
            <a:r>
              <a:rPr lang="el-GR" altLang="el-GR" sz="2400" dirty="0"/>
              <a:t>συγκεκριμένη ηλικία που να προσδιορίζει τον </a:t>
            </a:r>
            <a:r>
              <a:rPr lang="el-GR" altLang="el-GR" sz="2400" dirty="0" smtClean="0"/>
              <a:t>ενήλικο. </a:t>
            </a:r>
          </a:p>
          <a:p>
            <a:pPr lvl="1" indent="-342000">
              <a:spcBef>
                <a:spcPts val="0"/>
              </a:spcBef>
              <a:buClr>
                <a:srgbClr val="9900CC"/>
              </a:buClr>
              <a:buSzPct val="120000"/>
              <a:buFont typeface="Wingdings" panose="05000000000000000000" pitchFamily="2" charset="2"/>
              <a:buChar char="§"/>
            </a:pPr>
            <a:r>
              <a:rPr lang="el-GR" altLang="el-GR" sz="2000" dirty="0" smtClean="0"/>
              <a:t>Σύμφωνα </a:t>
            </a:r>
            <a:r>
              <a:rPr lang="el-GR" altLang="el-GR" sz="2000" dirty="0"/>
              <a:t>με </a:t>
            </a:r>
            <a:r>
              <a:rPr lang="el-GR" altLang="el-GR" sz="2000" dirty="0" smtClean="0"/>
              <a:t>την</a:t>
            </a:r>
            <a:r>
              <a:rPr lang="en-US" altLang="el-GR" sz="2000" dirty="0" smtClean="0"/>
              <a:t> </a:t>
            </a:r>
            <a:r>
              <a:rPr lang="en-US" altLang="el-GR" sz="2000" dirty="0" smtClean="0">
                <a:hlinkClick r:id="rId2" tooltip="Μετάβαση στη wikipedia"/>
              </a:rPr>
              <a:t>UNESCO</a:t>
            </a:r>
            <a:r>
              <a:rPr lang="en-US" altLang="el-GR" sz="2000" dirty="0" smtClean="0"/>
              <a:t> </a:t>
            </a:r>
            <a:r>
              <a:rPr lang="el-GR" altLang="el-GR" sz="2000" dirty="0" smtClean="0"/>
              <a:t>(1976</a:t>
            </a:r>
            <a:r>
              <a:rPr lang="el-GR" altLang="el-GR" sz="2000" dirty="0"/>
              <a:t>), "</a:t>
            </a:r>
            <a:r>
              <a:rPr lang="el-GR" altLang="el-GR" sz="2000" b="1" dirty="0">
                <a:solidFill>
                  <a:srgbClr val="C00000"/>
                </a:solidFill>
              </a:rPr>
              <a:t>ενήλικοι είναι </a:t>
            </a:r>
            <a:r>
              <a:rPr lang="el-GR" altLang="el-GR" sz="2000" b="1" dirty="0" smtClean="0">
                <a:solidFill>
                  <a:srgbClr val="C00000"/>
                </a:solidFill>
              </a:rPr>
              <a:t>εκείνοι, </a:t>
            </a:r>
            <a:r>
              <a:rPr lang="el-GR" altLang="el-GR" sz="2000" b="1" dirty="0">
                <a:solidFill>
                  <a:srgbClr val="C00000"/>
                </a:solidFill>
              </a:rPr>
              <a:t>που θεωρούνται ενήλικοι </a:t>
            </a:r>
            <a:r>
              <a:rPr lang="el-GR" altLang="el-GR" sz="2000" b="1" dirty="0" smtClean="0">
                <a:solidFill>
                  <a:srgbClr val="C00000"/>
                </a:solidFill>
              </a:rPr>
              <a:t>από </a:t>
            </a:r>
            <a:r>
              <a:rPr lang="el-GR" altLang="el-GR" sz="2000" b="1" dirty="0">
                <a:solidFill>
                  <a:srgbClr val="C00000"/>
                </a:solidFill>
              </a:rPr>
              <a:t>την κοινωνία στην οποία ζουν</a:t>
            </a:r>
            <a:r>
              <a:rPr lang="el-GR" altLang="el-GR" sz="2000" dirty="0"/>
              <a:t>". </a:t>
            </a:r>
            <a:endParaRPr lang="el-GR" sz="36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7</a:t>
            </a:fld>
            <a:endParaRPr lang="el-GR" sz="1400" dirty="0">
              <a:solidFill>
                <a:schemeClr val="tx1"/>
              </a:solidFill>
            </a:endParaRPr>
          </a:p>
        </p:txBody>
      </p:sp>
    </p:spTree>
    <p:extLst>
      <p:ext uri="{BB962C8B-B14F-4D97-AF65-F5344CB8AC3E}">
        <p14:creationId xmlns:p14="http://schemas.microsoft.com/office/powerpoint/2010/main" val="2354994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«Ενήλικος»</a:t>
            </a:r>
            <a:br>
              <a:rPr lang="el-GR" b="1" dirty="0"/>
            </a:br>
            <a:r>
              <a:rPr lang="el-GR" b="1" dirty="0"/>
              <a:t>Η έννοια του όρου </a:t>
            </a:r>
            <a:r>
              <a:rPr lang="el-GR" b="1" dirty="0" smtClean="0"/>
              <a:t>(2)</a:t>
            </a:r>
            <a:endParaRPr lang="el-GR" dirty="0"/>
          </a:p>
        </p:txBody>
      </p:sp>
      <p:sp>
        <p:nvSpPr>
          <p:cNvPr id="3" name="Θέση περιεχομένου 1"/>
          <p:cNvSpPr>
            <a:spLocks noGrp="1"/>
          </p:cNvSpPr>
          <p:nvPr>
            <p:ph idx="1"/>
          </p:nvPr>
        </p:nvSpPr>
        <p:spPr/>
        <p:txBody>
          <a:bodyPr>
            <a:normAutofit/>
          </a:bodyPr>
          <a:lstStyle/>
          <a:p>
            <a:pPr>
              <a:spcBef>
                <a:spcPts val="0"/>
              </a:spcBef>
              <a:spcAft>
                <a:spcPts val="600"/>
              </a:spcAft>
              <a:buClr>
                <a:srgbClr val="9900CC"/>
              </a:buClr>
              <a:buSzPct val="120000"/>
              <a:buFont typeface="Wingdings" panose="05000000000000000000" pitchFamily="2" charset="2"/>
              <a:buChar char="§"/>
            </a:pPr>
            <a:r>
              <a:rPr lang="el-GR" altLang="el-GR" sz="2400" dirty="0"/>
              <a:t>Επιπλέον, στην προσπάθεια να οριστεί η έννοια του </a:t>
            </a:r>
            <a:r>
              <a:rPr lang="el-GR" altLang="el-GR" sz="2400" dirty="0" smtClean="0"/>
              <a:t>ενήλικου, </a:t>
            </a:r>
            <a:r>
              <a:rPr lang="el-GR" altLang="el-GR" sz="2400" dirty="0"/>
              <a:t>ορισμένοι μελετητές ανάδειξαν την έννοια της ενηλικιότητας. Σύμφωνα με τον </a:t>
            </a:r>
            <a:r>
              <a:rPr lang="el-GR" altLang="el-GR" sz="2400" dirty="0" err="1"/>
              <a:t>Knowles</a:t>
            </a:r>
            <a:r>
              <a:rPr lang="el-GR" altLang="el-GR" sz="2400" dirty="0"/>
              <a:t>, η ενηλικιότητα σχετίζεται με το </a:t>
            </a:r>
            <a:r>
              <a:rPr lang="el-GR" altLang="el-GR" sz="2400" dirty="0" smtClean="0"/>
              <a:t>γεγονός:</a:t>
            </a:r>
          </a:p>
          <a:p>
            <a:pPr lvl="2">
              <a:spcBef>
                <a:spcPts val="0"/>
              </a:spcBef>
              <a:spcAft>
                <a:spcPts val="300"/>
              </a:spcAft>
              <a:buClr>
                <a:srgbClr val="FF0066"/>
              </a:buClr>
              <a:buSzPct val="120000"/>
              <a:buFont typeface="Wingdings" panose="05000000000000000000" pitchFamily="2" charset="2"/>
              <a:buChar char="§"/>
            </a:pPr>
            <a:r>
              <a:rPr lang="el-GR" altLang="el-GR" sz="2000" dirty="0"/>
              <a:t>Ό</a:t>
            </a:r>
            <a:r>
              <a:rPr lang="el-GR" altLang="el-GR" sz="2000" dirty="0" smtClean="0"/>
              <a:t>τι </a:t>
            </a:r>
            <a:r>
              <a:rPr lang="el-GR" altLang="el-GR" sz="2000" dirty="0"/>
              <a:t>και η επίγνωση των ίδιων των ατόμων για τον εαυτό </a:t>
            </a:r>
            <a:r>
              <a:rPr lang="el-GR" altLang="el-GR" sz="2000" dirty="0" smtClean="0"/>
              <a:t>τους.</a:t>
            </a:r>
          </a:p>
          <a:p>
            <a:pPr lvl="2">
              <a:spcBef>
                <a:spcPts val="0"/>
              </a:spcBef>
              <a:spcAft>
                <a:spcPts val="1200"/>
              </a:spcAft>
              <a:buClr>
                <a:srgbClr val="FF0066"/>
              </a:buClr>
              <a:buSzPct val="120000"/>
              <a:buFont typeface="Wingdings" panose="05000000000000000000" pitchFamily="2" charset="2"/>
              <a:buChar char="§"/>
            </a:pPr>
            <a:r>
              <a:rPr lang="el-GR" altLang="el-GR" sz="2000" dirty="0" smtClean="0"/>
              <a:t>Η </a:t>
            </a:r>
            <a:r>
              <a:rPr lang="el-GR" altLang="el-GR" sz="2000" dirty="0"/>
              <a:t>αντίληψη των άλλων </a:t>
            </a:r>
            <a:r>
              <a:rPr lang="el-GR" altLang="el-GR" sz="2000" dirty="0" smtClean="0"/>
              <a:t>για αυτούς, </a:t>
            </a:r>
            <a:r>
              <a:rPr lang="el-GR" altLang="el-GR" sz="2000" dirty="0"/>
              <a:t>τους αποδίδει το χαρακτηρισμό της </a:t>
            </a:r>
            <a:r>
              <a:rPr lang="el-GR" altLang="el-GR" sz="2000" dirty="0" smtClean="0"/>
              <a:t>ενηλικιότητας, </a:t>
            </a:r>
            <a:r>
              <a:rPr lang="el-GR" altLang="el-GR" sz="2000" dirty="0"/>
              <a:t>μέσα στην ίδια την κοινωνία τους</a:t>
            </a:r>
            <a:r>
              <a:rPr lang="el-GR" altLang="el-GR" sz="2000" dirty="0" smtClean="0"/>
              <a:t>.</a:t>
            </a:r>
          </a:p>
          <a:p>
            <a:pPr>
              <a:spcBef>
                <a:spcPts val="0"/>
              </a:spcBef>
              <a:buClr>
                <a:srgbClr val="9900CC"/>
              </a:buClr>
              <a:buSzPct val="120000"/>
              <a:buFont typeface="Wingdings" panose="05000000000000000000" pitchFamily="2" charset="2"/>
              <a:buChar char="§"/>
            </a:pPr>
            <a:r>
              <a:rPr lang="el-GR" altLang="el-GR" sz="2400" dirty="0" smtClean="0"/>
              <a:t>Επομένως</a:t>
            </a:r>
            <a:r>
              <a:rPr lang="el-GR" altLang="el-GR" sz="2400" dirty="0"/>
              <a:t>, η εκπαίδευση για </a:t>
            </a:r>
            <a:r>
              <a:rPr lang="el-GR" altLang="el-GR" sz="2400" dirty="0" smtClean="0"/>
              <a:t>ενηλίκους, </a:t>
            </a:r>
            <a:r>
              <a:rPr lang="el-GR" altLang="el-GR" sz="2400" dirty="0"/>
              <a:t>αναφέρεται σε εκείνες τις μαθησιακές </a:t>
            </a:r>
            <a:r>
              <a:rPr lang="el-GR" altLang="el-GR" sz="2400" dirty="0" smtClean="0"/>
              <a:t>διαδικασίες, </a:t>
            </a:r>
            <a:r>
              <a:rPr lang="el-GR" altLang="el-GR" sz="2400" dirty="0"/>
              <a:t>τις οποίες ακολουθούν </a:t>
            </a:r>
            <a:r>
              <a:rPr lang="el-GR" altLang="el-GR" sz="2400" dirty="0" smtClean="0"/>
              <a:t>οι άνθρωποι, </a:t>
            </a:r>
            <a:r>
              <a:rPr lang="el-GR" altLang="el-GR" sz="2400" dirty="0"/>
              <a:t>που έχουν κατορθώσει να φτάσουν στην κατάσταση του ενήλικου. </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8</a:t>
            </a:fld>
            <a:endParaRPr lang="el-GR" sz="1400" dirty="0">
              <a:solidFill>
                <a:schemeClr val="tx1"/>
              </a:solidFill>
            </a:endParaRPr>
          </a:p>
        </p:txBody>
      </p:sp>
    </p:spTree>
    <p:extLst>
      <p:ext uri="{BB962C8B-B14F-4D97-AF65-F5344CB8AC3E}">
        <p14:creationId xmlns:p14="http://schemas.microsoft.com/office/powerpoint/2010/main" val="3917335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Γενικά χαρακτηριστικά των Εκπαιδευομένων</a:t>
            </a:r>
            <a:endParaRPr lang="el-GR" b="1" dirty="0"/>
          </a:p>
        </p:txBody>
      </p:sp>
      <p:sp>
        <p:nvSpPr>
          <p:cNvPr id="3" name="Θέση περιεχομένου 1"/>
          <p:cNvSpPr>
            <a:spLocks noGrp="1"/>
          </p:cNvSpPr>
          <p:nvPr>
            <p:ph idx="1"/>
          </p:nvPr>
        </p:nvSpPr>
        <p:spPr>
          <a:xfrm>
            <a:off x="457200" y="1600200"/>
            <a:ext cx="8229600" cy="4781128"/>
          </a:xfrm>
        </p:spPr>
        <p:txBody>
          <a:bodyPr>
            <a:normAutofit fontScale="55000" lnSpcReduction="20000"/>
          </a:bodyPr>
          <a:lstStyle/>
          <a:p>
            <a:pPr>
              <a:lnSpc>
                <a:spcPct val="110000"/>
              </a:lnSpc>
              <a:spcBef>
                <a:spcPts val="0"/>
              </a:spcBef>
              <a:spcAft>
                <a:spcPts val="300"/>
              </a:spcAft>
              <a:buClr>
                <a:srgbClr val="9900CC"/>
              </a:buClr>
              <a:buSzPct val="120000"/>
              <a:buFont typeface="Wingdings" panose="05000000000000000000" pitchFamily="2" charset="2"/>
              <a:buChar char="§"/>
            </a:pPr>
            <a:r>
              <a:rPr lang="el-GR" altLang="el-GR" sz="4200" dirty="0"/>
              <a:t>Η εκπαίδευση ενηλίκων </a:t>
            </a:r>
            <a:r>
              <a:rPr lang="el-GR" altLang="el-GR" sz="4200" dirty="0" smtClean="0"/>
              <a:t>είναι διαφορετική από </a:t>
            </a:r>
            <a:r>
              <a:rPr lang="el-GR" altLang="el-GR" sz="4200" dirty="0"/>
              <a:t>την τυπική </a:t>
            </a:r>
            <a:r>
              <a:rPr lang="el-GR" altLang="el-GR" sz="4200" dirty="0" smtClean="0"/>
              <a:t>εκπαίδευση. Αναφέρεται </a:t>
            </a:r>
            <a:r>
              <a:rPr lang="el-GR" altLang="el-GR" sz="4200" dirty="0"/>
              <a:t>σε ενήλικα άτομα με συγκεκριμένα χαρακτηριστικά και ανάγκες</a:t>
            </a:r>
            <a:r>
              <a:rPr lang="el-GR" altLang="el-GR" sz="4200" dirty="0" smtClean="0"/>
              <a:t>. Τα </a:t>
            </a:r>
            <a:r>
              <a:rPr lang="el-GR" altLang="el-GR" sz="4200" dirty="0"/>
              <a:t>γενικά χαρακτηριστικά των ενήλικων </a:t>
            </a:r>
            <a:r>
              <a:rPr lang="el-GR" altLang="el-GR" sz="4200" dirty="0" smtClean="0"/>
              <a:t>εκπαιδευομένων, σύμφωνα </a:t>
            </a:r>
            <a:r>
              <a:rPr lang="el-GR" altLang="el-GR" sz="4200" dirty="0"/>
              <a:t>με τον </a:t>
            </a:r>
            <a:r>
              <a:rPr lang="el-GR" altLang="el-GR" sz="4200" dirty="0" err="1"/>
              <a:t>Alan</a:t>
            </a:r>
            <a:r>
              <a:rPr lang="el-GR" altLang="el-GR" sz="4200" dirty="0"/>
              <a:t> </a:t>
            </a:r>
            <a:r>
              <a:rPr lang="el-GR" altLang="el-GR" sz="4200" dirty="0" err="1" smtClean="0"/>
              <a:t>Rogers</a:t>
            </a:r>
            <a:r>
              <a:rPr lang="el-GR" altLang="el-GR" sz="4200" dirty="0" smtClean="0"/>
              <a:t>:</a:t>
            </a:r>
            <a:endParaRPr lang="el-GR" altLang="el-GR" sz="4200" dirty="0"/>
          </a:p>
          <a:p>
            <a:pPr marL="914400" lvl="2" indent="0">
              <a:lnSpc>
                <a:spcPct val="110000"/>
              </a:lnSpc>
              <a:spcBef>
                <a:spcPts val="0"/>
              </a:spcBef>
              <a:spcAft>
                <a:spcPts val="200"/>
              </a:spcAft>
              <a:buNone/>
            </a:pPr>
            <a:r>
              <a:rPr lang="el-GR" altLang="el-GR" sz="3600" b="1" dirty="0" smtClean="0">
                <a:solidFill>
                  <a:srgbClr val="FF0066"/>
                </a:solidFill>
              </a:rPr>
              <a:t>1.  </a:t>
            </a:r>
            <a:r>
              <a:rPr lang="el-GR" altLang="el-GR" sz="3600" dirty="0" smtClean="0"/>
              <a:t>Οι </a:t>
            </a:r>
            <a:r>
              <a:rPr lang="el-GR" altLang="el-GR" sz="3600" dirty="0"/>
              <a:t>συμμετέχοντες είναι εξ ορισμού ενήλικοι.</a:t>
            </a:r>
          </a:p>
          <a:p>
            <a:pPr marL="914400" lvl="2" indent="0">
              <a:lnSpc>
                <a:spcPct val="110000"/>
              </a:lnSpc>
              <a:spcBef>
                <a:spcPts val="0"/>
              </a:spcBef>
              <a:spcAft>
                <a:spcPts val="200"/>
              </a:spcAft>
              <a:buNone/>
            </a:pPr>
            <a:r>
              <a:rPr lang="el-GR" altLang="el-GR" sz="3600" b="1" dirty="0" smtClean="0">
                <a:solidFill>
                  <a:srgbClr val="FF0066"/>
                </a:solidFill>
              </a:rPr>
              <a:t>2.  </a:t>
            </a:r>
            <a:r>
              <a:rPr lang="el-GR" altLang="el-GR" sz="3600" dirty="0" smtClean="0"/>
              <a:t>Βρίσκονται </a:t>
            </a:r>
            <a:r>
              <a:rPr lang="el-GR" altLang="el-GR" sz="3600" dirty="0"/>
              <a:t>σε εξελισσόμενη διεργασία ανάπτυξης, όχι στο </a:t>
            </a:r>
            <a:endParaRPr lang="el-GR" altLang="el-GR" sz="3600" dirty="0" smtClean="0"/>
          </a:p>
          <a:p>
            <a:pPr marL="1371600" lvl="3" indent="0">
              <a:lnSpc>
                <a:spcPct val="110000"/>
              </a:lnSpc>
              <a:spcBef>
                <a:spcPts val="0"/>
              </a:spcBef>
              <a:spcAft>
                <a:spcPts val="200"/>
              </a:spcAft>
              <a:buNone/>
            </a:pPr>
            <a:r>
              <a:rPr lang="el-GR" altLang="el-GR" sz="3600" dirty="0" smtClean="0"/>
              <a:t>ξεκίνημα </a:t>
            </a:r>
            <a:r>
              <a:rPr lang="el-GR" altLang="el-GR" sz="3600" dirty="0"/>
              <a:t>μιας </a:t>
            </a:r>
            <a:r>
              <a:rPr lang="el-GR" altLang="el-GR" sz="3600" dirty="0" smtClean="0"/>
              <a:t>διεργασίας.</a:t>
            </a:r>
            <a:endParaRPr lang="el-GR" altLang="el-GR" sz="3600" dirty="0"/>
          </a:p>
          <a:p>
            <a:pPr marL="914400" lvl="2" indent="0">
              <a:lnSpc>
                <a:spcPct val="110000"/>
              </a:lnSpc>
              <a:spcBef>
                <a:spcPts val="0"/>
              </a:spcBef>
              <a:spcAft>
                <a:spcPts val="200"/>
              </a:spcAft>
              <a:buNone/>
            </a:pPr>
            <a:r>
              <a:rPr lang="el-GR" altLang="el-GR" sz="3600" b="1" dirty="0" smtClean="0">
                <a:solidFill>
                  <a:srgbClr val="FF0066"/>
                </a:solidFill>
              </a:rPr>
              <a:t>3.  </a:t>
            </a:r>
            <a:r>
              <a:rPr lang="el-GR" altLang="el-GR" sz="3600" dirty="0" smtClean="0"/>
              <a:t>Φέρνουν </a:t>
            </a:r>
            <a:r>
              <a:rPr lang="el-GR" altLang="el-GR" sz="3600" dirty="0"/>
              <a:t>μαζί τους ένα σύνολο εμπειριών και αξιών.</a:t>
            </a:r>
          </a:p>
          <a:p>
            <a:pPr marL="914400" lvl="2" indent="0">
              <a:lnSpc>
                <a:spcPct val="110000"/>
              </a:lnSpc>
              <a:spcBef>
                <a:spcPts val="0"/>
              </a:spcBef>
              <a:spcAft>
                <a:spcPts val="200"/>
              </a:spcAft>
              <a:buNone/>
            </a:pPr>
            <a:r>
              <a:rPr lang="el-GR" altLang="el-GR" sz="3600" b="1" dirty="0" smtClean="0">
                <a:solidFill>
                  <a:srgbClr val="FF0066"/>
                </a:solidFill>
              </a:rPr>
              <a:t>4.  </a:t>
            </a:r>
            <a:r>
              <a:rPr lang="el-GR" altLang="el-GR" sz="3600" dirty="0" smtClean="0"/>
              <a:t>Έρχονται </a:t>
            </a:r>
            <a:r>
              <a:rPr lang="el-GR" altLang="el-GR" sz="3600" dirty="0"/>
              <a:t>στην εκπαίδευση με δεδομένες προθέσεις.</a:t>
            </a:r>
          </a:p>
          <a:p>
            <a:pPr marL="914400" lvl="2" indent="0">
              <a:lnSpc>
                <a:spcPct val="110000"/>
              </a:lnSpc>
              <a:spcBef>
                <a:spcPts val="0"/>
              </a:spcBef>
              <a:spcAft>
                <a:spcPts val="200"/>
              </a:spcAft>
              <a:buNone/>
            </a:pPr>
            <a:r>
              <a:rPr lang="el-GR" altLang="el-GR" sz="3600" b="1" dirty="0" smtClean="0">
                <a:solidFill>
                  <a:srgbClr val="FF0066"/>
                </a:solidFill>
              </a:rPr>
              <a:t>5.  </a:t>
            </a:r>
            <a:r>
              <a:rPr lang="el-GR" altLang="el-GR" sz="3600" dirty="0" smtClean="0"/>
              <a:t>Έρχονται </a:t>
            </a:r>
            <a:r>
              <a:rPr lang="el-GR" altLang="el-GR" sz="3600" dirty="0"/>
              <a:t>με προσδοκίες όσον αφορά τη μαθησιακή διεργασία.</a:t>
            </a:r>
          </a:p>
          <a:p>
            <a:pPr marL="914400" lvl="2" indent="0">
              <a:lnSpc>
                <a:spcPct val="110000"/>
              </a:lnSpc>
              <a:spcBef>
                <a:spcPts val="0"/>
              </a:spcBef>
              <a:spcAft>
                <a:spcPts val="200"/>
              </a:spcAft>
              <a:buNone/>
            </a:pPr>
            <a:r>
              <a:rPr lang="el-GR" altLang="el-GR" sz="3600" b="1" dirty="0" smtClean="0">
                <a:solidFill>
                  <a:srgbClr val="FF0066"/>
                </a:solidFill>
              </a:rPr>
              <a:t>6.  </a:t>
            </a:r>
            <a:r>
              <a:rPr lang="el-GR" altLang="el-GR" sz="3600" dirty="0" smtClean="0"/>
              <a:t>Έχουν </a:t>
            </a:r>
            <a:r>
              <a:rPr lang="el-GR" altLang="el-GR" sz="3600" dirty="0"/>
              <a:t>ανταγωνιστικά ενδιαφέροντα.</a:t>
            </a:r>
          </a:p>
          <a:p>
            <a:pPr marL="914400" lvl="2" indent="0">
              <a:lnSpc>
                <a:spcPct val="110000"/>
              </a:lnSpc>
              <a:spcBef>
                <a:spcPts val="0"/>
              </a:spcBef>
              <a:spcAft>
                <a:spcPts val="1000"/>
              </a:spcAft>
              <a:buNone/>
            </a:pPr>
            <a:r>
              <a:rPr lang="el-GR" altLang="el-GR" sz="3600" b="1" dirty="0" smtClean="0">
                <a:solidFill>
                  <a:srgbClr val="FF0066"/>
                </a:solidFill>
              </a:rPr>
              <a:t>7.  </a:t>
            </a:r>
            <a:r>
              <a:rPr lang="el-GR" altLang="el-GR" sz="3600" dirty="0" smtClean="0"/>
              <a:t>Έχουν </a:t>
            </a:r>
            <a:r>
              <a:rPr lang="el-GR" altLang="el-GR" sz="3600" dirty="0"/>
              <a:t>διαμορφώσει ήδη τα δικά τους μοντέλα μάθησης</a:t>
            </a:r>
            <a:r>
              <a:rPr lang="el-GR" altLang="el-GR" sz="3600" dirty="0" smtClean="0"/>
              <a:t>.</a:t>
            </a:r>
            <a:endParaRPr lang="el-GR" altLang="el-GR" sz="3600" dirty="0"/>
          </a:p>
          <a:p>
            <a:pPr>
              <a:lnSpc>
                <a:spcPct val="110000"/>
              </a:lnSpc>
              <a:spcBef>
                <a:spcPts val="0"/>
              </a:spcBef>
              <a:buClr>
                <a:schemeClr val="tx1"/>
              </a:buClr>
              <a:buSzPct val="120000"/>
              <a:buFont typeface="Wingdings" panose="05000000000000000000" pitchFamily="2" charset="2"/>
              <a:buChar char="Ø"/>
            </a:pPr>
            <a:r>
              <a:rPr lang="el-GR" altLang="el-GR" sz="3600" dirty="0" smtClean="0"/>
              <a:t>Αυτά τα χαρακτηριστικά, </a:t>
            </a:r>
            <a:r>
              <a:rPr lang="el-GR" altLang="el-GR" sz="3600" dirty="0"/>
              <a:t>έχουν σημαντική επίδραση στον τρόπο οργάνωσης των προγραμμάτων εκπαίδευσης των </a:t>
            </a:r>
            <a:r>
              <a:rPr lang="el-GR" altLang="el-GR" sz="3600" dirty="0" smtClean="0"/>
              <a:t>ενηλίκων, </a:t>
            </a:r>
            <a:r>
              <a:rPr lang="el-GR" altLang="el-GR" sz="3600" dirty="0"/>
              <a:t>και </a:t>
            </a:r>
            <a:r>
              <a:rPr lang="el-GR" altLang="el-GR" sz="3600" dirty="0">
                <a:solidFill>
                  <a:srgbClr val="C00000"/>
                </a:solidFill>
              </a:rPr>
              <a:t>πρέπει να </a:t>
            </a:r>
            <a:endParaRPr lang="el-GR" altLang="el-GR" sz="3600" dirty="0" smtClean="0">
              <a:solidFill>
                <a:srgbClr val="C00000"/>
              </a:solidFill>
            </a:endParaRPr>
          </a:p>
          <a:p>
            <a:pPr marL="800100" lvl="2" indent="0">
              <a:lnSpc>
                <a:spcPct val="110000"/>
              </a:lnSpc>
              <a:spcBef>
                <a:spcPts val="0"/>
              </a:spcBef>
              <a:buClr>
                <a:schemeClr val="tx1"/>
              </a:buClr>
              <a:buSzPct val="120000"/>
              <a:buNone/>
            </a:pPr>
            <a:r>
              <a:rPr lang="el-GR" altLang="el-GR" sz="3600" dirty="0" smtClean="0">
                <a:solidFill>
                  <a:srgbClr val="C00000"/>
                </a:solidFill>
              </a:rPr>
              <a:t>λαμβάνονται </a:t>
            </a:r>
            <a:r>
              <a:rPr lang="el-GR" altLang="el-GR" sz="3600" dirty="0">
                <a:solidFill>
                  <a:srgbClr val="C00000"/>
                </a:solidFill>
              </a:rPr>
              <a:t>υπόψη στο σχεδιασμό</a:t>
            </a:r>
            <a:r>
              <a:rPr lang="el-GR" altLang="el-GR" sz="3600" dirty="0"/>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Εκπαίδευση Ενηλίκων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5799E091-710F-4CFE-829D-D863FB31367A}" type="slidenum">
              <a:rPr lang="el-GR" sz="1400" smtClean="0">
                <a:solidFill>
                  <a:schemeClr val="tx1"/>
                </a:solidFill>
              </a:rPr>
              <a:t>9</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36791648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7/11/2013 7:38:21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6,3,4,5,7,"/>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9,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7,8,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59BD8FCF-AD89-4DEB-9273-680BC339293E}">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419</TotalTime>
  <Words>2804</Words>
  <Application>Microsoft Office PowerPoint</Application>
  <PresentationFormat>Προβολή στην οθόνη (4:3)</PresentationFormat>
  <Paragraphs>247</Paragraphs>
  <Slides>36</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36</vt:i4>
      </vt:variant>
    </vt:vector>
  </HeadingPairs>
  <TitlesOfParts>
    <vt:vector size="37" baseType="lpstr">
      <vt:lpstr>Θέμα του Office</vt:lpstr>
      <vt:lpstr>Διδακτική Πληροφορικής</vt:lpstr>
      <vt:lpstr>Άδειες χρήσης </vt:lpstr>
      <vt:lpstr>Χρηματοδότηση </vt:lpstr>
      <vt:lpstr>Σκοποί ενότητας </vt:lpstr>
      <vt:lpstr>Περιεχόμενα ενότητας</vt:lpstr>
      <vt:lpstr>Χρησιμότητα της Εκπαίδευσης ενηλίκων</vt:lpstr>
      <vt:lpstr>«Ενήλικος» Η έννοια του όρου (1)</vt:lpstr>
      <vt:lpstr>«Ενήλικος» Η έννοια του όρου (2)</vt:lpstr>
      <vt:lpstr>Γενικά χαρακτηριστικά των Εκπαιδευομένων</vt:lpstr>
      <vt:lpstr>Η ιστορία της  Εκπαίδευσης ενηλίκων (1 από 2)</vt:lpstr>
      <vt:lpstr>Η ιστορία της  Εκπαίδευσης ενηλίκων (2 από 2)</vt:lpstr>
      <vt:lpstr>Η Ιστορία της Εκπαίδευσης ενηλίκων στην Ελλάδα</vt:lpstr>
      <vt:lpstr>Η Εκπαίδευση ενηλίκων στην Ελλάδα τον 19ο αιώνα</vt:lpstr>
      <vt:lpstr>Η Εκπαίδευση ενηλίκων στην Ελλάδα τον 20ο αιώνα</vt:lpstr>
      <vt:lpstr>Η αντιμετώπιση του αναλφαβητισμού</vt:lpstr>
      <vt:lpstr>Φορείς Εκπαίδευσης ενηλίκων</vt:lpstr>
      <vt:lpstr>Άλλοι φορείς Εκπαίδευσης</vt:lpstr>
      <vt:lpstr>Η δια βίου  Εκπαίδευση και Μάθηση</vt:lpstr>
      <vt:lpstr>Η προσαρμογή στην Ελλάδα</vt:lpstr>
      <vt:lpstr>Μοντέλα Εκπαίδευσης ενηλίκων</vt:lpstr>
      <vt:lpstr>Το μοντέλο της Ανδραγωγικής (Andragogy)</vt:lpstr>
      <vt:lpstr>Η Ανδραγωγική πιο αναλυτικά (1 από 3)</vt:lpstr>
      <vt:lpstr>Η Ανδραγωγική πιο αναλυτικά (2 από 3)</vt:lpstr>
      <vt:lpstr>Η Ανδραγωγική πιο αναλυτικά (3 από 3)</vt:lpstr>
      <vt:lpstr>Τα χαρακτηριστικά των ενήλικων Εκπαιδευομένων</vt:lpstr>
      <vt:lpstr>Κατηγορίες χαρακτηριστικών  (1 από 2)</vt:lpstr>
      <vt:lpstr>Κατηγορίες χαρακτηριστικών  (2 από 2)</vt:lpstr>
      <vt:lpstr>Η Θεωρία του Ενεργειακού Περιθωρίου (Theory of Margin)</vt:lpstr>
      <vt:lpstr>Η Θεωρία της Επάρκειας (1 από 2)</vt:lpstr>
      <vt:lpstr>Η Θεωρία της Επάρκειας (2 από 2)</vt:lpstr>
      <vt:lpstr>Το Μοντέλο της Μαθησιακής Διεργασίας</vt:lpstr>
      <vt:lpstr>Η Θεωρία της Μετασχηματιστικής Μάθησης (1 από 2)</vt:lpstr>
      <vt:lpstr>Η Θεωρία της Μετασχηματιστικής Μάθησης (2 από 2)</vt:lpstr>
      <vt:lpstr>Η Θεωρία της Κοινωνικής Χειραφέτησης (1 από 2)</vt:lpstr>
      <vt:lpstr>Η Θεωρία της Κοινωνικής Χειραφέτησης (2 από 2)</vt:lpstr>
      <vt:lpstr>Τέλος δέκατης τρίτης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Διδακτική Πληροφορικής</dc:title>
  <dc:subject> Εκπαίδευση Ενηλίκων - Εκπαίδευση από απόσταση.</dc:subject>
  <dc:creator>Γεώργιος Σούλτης</dc:creator>
  <cp:keywords>Εκπαίδευση ενηλίκων, ανοιχτή και εξ' αποστάσεως Εκπαίδευση </cp:keywords>
  <dc:description>Ανοιχτή και εξ αποστάσεως Εκπαίδευση. Τα συστήματα και η ιστορία της ανοιχτής Εκπαίδευσης. Τηλεκπαίδευση και τα μοντέλα της. Πλατφόρμες τηλεκπαίδευσης. Συστήματα διαχείρισης μάθησης (CRM). Η πλατφόρμα του MOODLE και άλλες πλατφόρμες ανοιχτού λογισμικού.
Εκπαίδευση ενηλίκων. Τα ειδικά χαρακτηριστικά της  Εκπαίδευσης ενηλίκων. Μέθοδοι προσέγγισης των τμημάτων ενηλίκων. Η διδασκαλία θεμάτων πληροφορικής σε τμήματα ενηλίκων. Οργάνωση και εκτέλεση προγράμματος ενηλίκων
Το μέλλον της Εκπαίδευσης. Νέες Εκπαιδευτικές τεχνολογίες. Εικονική πραγματικότητα. Συνεργατικά δίκτυα. Ηλεκτρονικό βιβλίο, και τα λοιπά. </dc:description>
  <cp:lastModifiedBy>Georgia</cp:lastModifiedBy>
  <cp:revision>82</cp:revision>
  <dcterms:created xsi:type="dcterms:W3CDTF">2013-10-21T09:18:01Z</dcterms:created>
  <dcterms:modified xsi:type="dcterms:W3CDTF">2013-11-07T18:22:38Z</dcterms:modified>
  <cp:category>Εκπαιδευτικό υλικό</cp:category>
  <cp:contentStatus>Τελικό</cp:contentStatus>
</cp:coreProperties>
</file>