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4"/>
  </p:notesMasterIdLst>
  <p:sldIdLst>
    <p:sldId id="257" r:id="rId3"/>
    <p:sldId id="258" r:id="rId4"/>
    <p:sldId id="259" r:id="rId5"/>
    <p:sldId id="260" r:id="rId6"/>
    <p:sldId id="270" r:id="rId7"/>
    <p:sldId id="262" r:id="rId8"/>
    <p:sldId id="263" r:id="rId9"/>
    <p:sldId id="264" r:id="rId10"/>
    <p:sldId id="265" r:id="rId11"/>
    <p:sldId id="266" r:id="rId12"/>
    <p:sldId id="269" r:id="rId13"/>
  </p:sldIdLst>
  <p:sldSz cx="9144000" cy="6858000" type="screen4x3"/>
  <p:notesSz cx="6858000" cy="9144000"/>
  <p:custDataLst>
    <p:tags r:id="rId15"/>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5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2A8887-E40E-4112-BFCD-17C60287876B}" type="datetimeFigureOut">
              <a:rPr lang="el-GR" smtClean="0"/>
              <a:t>6/11/2013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BEDEE6-6534-4C00-A2AA-0127E7E7F8D5}" type="slidenum">
              <a:rPr lang="el-GR" smtClean="0"/>
              <a:t>‹#›</a:t>
            </a:fld>
            <a:endParaRPr lang="el-GR"/>
          </a:p>
        </p:txBody>
      </p:sp>
    </p:spTree>
    <p:extLst>
      <p:ext uri="{BB962C8B-B14F-4D97-AF65-F5344CB8AC3E}">
        <p14:creationId xmlns:p14="http://schemas.microsoft.com/office/powerpoint/2010/main" val="2657454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254D8BBA-E385-44AB-875E-30FB8133A108}" type="slidenum">
              <a:rPr lang="el-GR" smtClean="0">
                <a:solidFill>
                  <a:prstClr val="black"/>
                </a:solidFill>
              </a:rPr>
              <a:pPr/>
              <a:t>4</a:t>
            </a:fld>
            <a:endParaRPr lang="el-GR">
              <a:solidFill>
                <a:prstClr val="black"/>
              </a:solidFill>
            </a:endParaRPr>
          </a:p>
        </p:txBody>
      </p:sp>
    </p:spTree>
    <p:extLst>
      <p:ext uri="{BB962C8B-B14F-4D97-AF65-F5344CB8AC3E}">
        <p14:creationId xmlns:p14="http://schemas.microsoft.com/office/powerpoint/2010/main" val="3854563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2AD9F633-25B8-4FBD-A121-6160AD5276C3}"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Αφηρημένες τάξεις</a:t>
            </a:r>
            <a:endParaRPr lang="el-GR"/>
          </a:p>
        </p:txBody>
      </p:sp>
      <p:sp>
        <p:nvSpPr>
          <p:cNvPr id="6" name="Θέση αριθμού διαφάνειας 5"/>
          <p:cNvSpPr>
            <a:spLocks noGrp="1"/>
          </p:cNvSpPr>
          <p:nvPr>
            <p:ph type="sldNum" sz="quarter" idx="12"/>
          </p:nvPr>
        </p:nvSpPr>
        <p:spPr/>
        <p:txBody>
          <a:bodyPr/>
          <a:lstStyle/>
          <a:p>
            <a:fld id="{A02E2FC0-DED2-4217-B52D-E2F9D75AB2CB}" type="slidenum">
              <a:rPr lang="el-GR" smtClean="0"/>
              <a:t>‹#›</a:t>
            </a:fld>
            <a:endParaRPr lang="el-GR"/>
          </a:p>
        </p:txBody>
      </p:sp>
    </p:spTree>
    <p:extLst>
      <p:ext uri="{BB962C8B-B14F-4D97-AF65-F5344CB8AC3E}">
        <p14:creationId xmlns:p14="http://schemas.microsoft.com/office/powerpoint/2010/main" val="1117314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279DAA97-DA87-451E-BE7D-79A05097C34D}"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Αφηρημένες τάξεις</a:t>
            </a:r>
            <a:endParaRPr lang="el-GR"/>
          </a:p>
        </p:txBody>
      </p:sp>
      <p:sp>
        <p:nvSpPr>
          <p:cNvPr id="6" name="Θέση αριθμού διαφάνειας 5"/>
          <p:cNvSpPr>
            <a:spLocks noGrp="1"/>
          </p:cNvSpPr>
          <p:nvPr>
            <p:ph type="sldNum" sz="quarter" idx="12"/>
          </p:nvPr>
        </p:nvSpPr>
        <p:spPr/>
        <p:txBody>
          <a:bodyPr/>
          <a:lstStyle/>
          <a:p>
            <a:fld id="{A02E2FC0-DED2-4217-B52D-E2F9D75AB2CB}" type="slidenum">
              <a:rPr lang="el-GR" smtClean="0"/>
              <a:t>‹#›</a:t>
            </a:fld>
            <a:endParaRPr lang="el-GR"/>
          </a:p>
        </p:txBody>
      </p:sp>
    </p:spTree>
    <p:extLst>
      <p:ext uri="{BB962C8B-B14F-4D97-AF65-F5344CB8AC3E}">
        <p14:creationId xmlns:p14="http://schemas.microsoft.com/office/powerpoint/2010/main" val="36853880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80B39D5-FFC0-49F6-A1E7-40F771520468}"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Αφηρημένες τάξεις</a:t>
            </a:r>
            <a:endParaRPr lang="el-GR"/>
          </a:p>
        </p:txBody>
      </p:sp>
      <p:sp>
        <p:nvSpPr>
          <p:cNvPr id="6" name="Θέση αριθμού διαφάνειας 5"/>
          <p:cNvSpPr>
            <a:spLocks noGrp="1"/>
          </p:cNvSpPr>
          <p:nvPr>
            <p:ph type="sldNum" sz="quarter" idx="12"/>
          </p:nvPr>
        </p:nvSpPr>
        <p:spPr/>
        <p:txBody>
          <a:bodyPr/>
          <a:lstStyle/>
          <a:p>
            <a:fld id="{A02E2FC0-DED2-4217-B52D-E2F9D75AB2CB}" type="slidenum">
              <a:rPr lang="el-GR" smtClean="0"/>
              <a:t>‹#›</a:t>
            </a:fld>
            <a:endParaRPr lang="el-GR"/>
          </a:p>
        </p:txBody>
      </p:sp>
    </p:spTree>
    <p:extLst>
      <p:ext uri="{BB962C8B-B14F-4D97-AF65-F5344CB8AC3E}">
        <p14:creationId xmlns:p14="http://schemas.microsoft.com/office/powerpoint/2010/main" val="211393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1295E581-0D07-4ED4-9712-14884F543B86}"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Αφηρημένες τάξεις</a:t>
            </a:r>
            <a:endParaRPr lang="el-GR"/>
          </a:p>
        </p:txBody>
      </p:sp>
      <p:sp>
        <p:nvSpPr>
          <p:cNvPr id="6" name="Θέση αριθμού διαφάνειας 5"/>
          <p:cNvSpPr>
            <a:spLocks noGrp="1"/>
          </p:cNvSpPr>
          <p:nvPr>
            <p:ph type="sldNum" sz="quarter" idx="12"/>
          </p:nvPr>
        </p:nvSpPr>
        <p:spPr/>
        <p:txBody>
          <a:bodyPr/>
          <a:lstStyle/>
          <a:p>
            <a:fld id="{A02E2FC0-DED2-4217-B52D-E2F9D75AB2CB}" type="slidenum">
              <a:rPr lang="el-GR" smtClean="0"/>
              <a:t>‹#›</a:t>
            </a:fld>
            <a:endParaRPr lang="el-GR"/>
          </a:p>
        </p:txBody>
      </p:sp>
    </p:spTree>
    <p:extLst>
      <p:ext uri="{BB962C8B-B14F-4D97-AF65-F5344CB8AC3E}">
        <p14:creationId xmlns:p14="http://schemas.microsoft.com/office/powerpoint/2010/main" val="115953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6F30067D-C597-49D0-A985-EEA024992102}" type="datetime1">
              <a:rPr lang="el-GR" smtClean="0"/>
              <a:t>6/11/2013</a:t>
            </a:fld>
            <a:endParaRPr lang="el-GR"/>
          </a:p>
        </p:txBody>
      </p:sp>
      <p:sp>
        <p:nvSpPr>
          <p:cNvPr id="5" name="Θέση υποσέλιδου 4"/>
          <p:cNvSpPr>
            <a:spLocks noGrp="1"/>
          </p:cNvSpPr>
          <p:nvPr>
            <p:ph type="ftr" sz="quarter" idx="11"/>
          </p:nvPr>
        </p:nvSpPr>
        <p:spPr/>
        <p:txBody>
          <a:bodyPr/>
          <a:lstStyle/>
          <a:p>
            <a:r>
              <a:rPr lang="el-GR" smtClean="0"/>
              <a:t>Αφηρημένες τάξεις</a:t>
            </a:r>
            <a:endParaRPr lang="el-GR"/>
          </a:p>
        </p:txBody>
      </p:sp>
      <p:sp>
        <p:nvSpPr>
          <p:cNvPr id="6" name="Θέση αριθμού διαφάνειας 5"/>
          <p:cNvSpPr>
            <a:spLocks noGrp="1"/>
          </p:cNvSpPr>
          <p:nvPr>
            <p:ph type="sldNum" sz="quarter" idx="12"/>
          </p:nvPr>
        </p:nvSpPr>
        <p:spPr/>
        <p:txBody>
          <a:bodyPr/>
          <a:lstStyle/>
          <a:p>
            <a:fld id="{A02E2FC0-DED2-4217-B52D-E2F9D75AB2CB}" type="slidenum">
              <a:rPr lang="el-GR" smtClean="0"/>
              <a:t>‹#›</a:t>
            </a:fld>
            <a:endParaRPr lang="el-GR"/>
          </a:p>
        </p:txBody>
      </p:sp>
    </p:spTree>
    <p:extLst>
      <p:ext uri="{BB962C8B-B14F-4D97-AF65-F5344CB8AC3E}">
        <p14:creationId xmlns:p14="http://schemas.microsoft.com/office/powerpoint/2010/main" val="4246579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DC26E633-DB59-473E-9588-49EEA00427D2}" type="datetime1">
              <a:rPr lang="el-GR" smtClean="0"/>
              <a:t>6/11/2013</a:t>
            </a:fld>
            <a:endParaRPr lang="el-GR"/>
          </a:p>
        </p:txBody>
      </p:sp>
      <p:sp>
        <p:nvSpPr>
          <p:cNvPr id="6" name="Θέση υποσέλιδου 5"/>
          <p:cNvSpPr>
            <a:spLocks noGrp="1"/>
          </p:cNvSpPr>
          <p:nvPr>
            <p:ph type="ftr" sz="quarter" idx="11"/>
          </p:nvPr>
        </p:nvSpPr>
        <p:spPr/>
        <p:txBody>
          <a:bodyPr/>
          <a:lstStyle/>
          <a:p>
            <a:r>
              <a:rPr lang="el-GR" smtClean="0"/>
              <a:t>Αφηρημένες τάξεις</a:t>
            </a:r>
            <a:endParaRPr lang="el-GR"/>
          </a:p>
        </p:txBody>
      </p:sp>
      <p:sp>
        <p:nvSpPr>
          <p:cNvPr id="7" name="Θέση αριθμού διαφάνειας 6"/>
          <p:cNvSpPr>
            <a:spLocks noGrp="1"/>
          </p:cNvSpPr>
          <p:nvPr>
            <p:ph type="sldNum" sz="quarter" idx="12"/>
          </p:nvPr>
        </p:nvSpPr>
        <p:spPr/>
        <p:txBody>
          <a:bodyPr/>
          <a:lstStyle/>
          <a:p>
            <a:fld id="{A02E2FC0-DED2-4217-B52D-E2F9D75AB2CB}" type="slidenum">
              <a:rPr lang="el-GR" smtClean="0"/>
              <a:t>‹#›</a:t>
            </a:fld>
            <a:endParaRPr lang="el-GR"/>
          </a:p>
        </p:txBody>
      </p:sp>
    </p:spTree>
    <p:extLst>
      <p:ext uri="{BB962C8B-B14F-4D97-AF65-F5344CB8AC3E}">
        <p14:creationId xmlns:p14="http://schemas.microsoft.com/office/powerpoint/2010/main" val="218289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065C04DC-01FE-4055-870C-5E41938310AC}" type="datetime1">
              <a:rPr lang="el-GR" smtClean="0"/>
              <a:t>6/11/2013</a:t>
            </a:fld>
            <a:endParaRPr lang="el-GR"/>
          </a:p>
        </p:txBody>
      </p:sp>
      <p:sp>
        <p:nvSpPr>
          <p:cNvPr id="8" name="Θέση υποσέλιδου 7"/>
          <p:cNvSpPr>
            <a:spLocks noGrp="1"/>
          </p:cNvSpPr>
          <p:nvPr>
            <p:ph type="ftr" sz="quarter" idx="11"/>
          </p:nvPr>
        </p:nvSpPr>
        <p:spPr/>
        <p:txBody>
          <a:bodyPr/>
          <a:lstStyle/>
          <a:p>
            <a:r>
              <a:rPr lang="el-GR" smtClean="0"/>
              <a:t>Αφηρημένες τάξεις</a:t>
            </a:r>
            <a:endParaRPr lang="el-GR"/>
          </a:p>
        </p:txBody>
      </p:sp>
      <p:sp>
        <p:nvSpPr>
          <p:cNvPr id="9" name="Θέση αριθμού διαφάνειας 8"/>
          <p:cNvSpPr>
            <a:spLocks noGrp="1"/>
          </p:cNvSpPr>
          <p:nvPr>
            <p:ph type="sldNum" sz="quarter" idx="12"/>
          </p:nvPr>
        </p:nvSpPr>
        <p:spPr/>
        <p:txBody>
          <a:bodyPr/>
          <a:lstStyle/>
          <a:p>
            <a:fld id="{A02E2FC0-DED2-4217-B52D-E2F9D75AB2CB}" type="slidenum">
              <a:rPr lang="el-GR" smtClean="0"/>
              <a:t>‹#›</a:t>
            </a:fld>
            <a:endParaRPr lang="el-GR"/>
          </a:p>
        </p:txBody>
      </p:sp>
    </p:spTree>
    <p:extLst>
      <p:ext uri="{BB962C8B-B14F-4D97-AF65-F5344CB8AC3E}">
        <p14:creationId xmlns:p14="http://schemas.microsoft.com/office/powerpoint/2010/main" val="3851002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5CFA1EA7-9C88-4974-9B16-BA67401F0759}" type="datetime1">
              <a:rPr lang="el-GR" smtClean="0"/>
              <a:t>6/11/2013</a:t>
            </a:fld>
            <a:endParaRPr lang="el-GR"/>
          </a:p>
        </p:txBody>
      </p:sp>
      <p:sp>
        <p:nvSpPr>
          <p:cNvPr id="4" name="Θέση υποσέλιδου 3"/>
          <p:cNvSpPr>
            <a:spLocks noGrp="1"/>
          </p:cNvSpPr>
          <p:nvPr>
            <p:ph type="ftr" sz="quarter" idx="11"/>
          </p:nvPr>
        </p:nvSpPr>
        <p:spPr/>
        <p:txBody>
          <a:bodyPr/>
          <a:lstStyle/>
          <a:p>
            <a:r>
              <a:rPr lang="el-GR" smtClean="0"/>
              <a:t>Αφηρημένες τάξεις</a:t>
            </a:r>
            <a:endParaRPr lang="el-GR"/>
          </a:p>
        </p:txBody>
      </p:sp>
      <p:sp>
        <p:nvSpPr>
          <p:cNvPr id="5" name="Θέση αριθμού διαφάνειας 4"/>
          <p:cNvSpPr>
            <a:spLocks noGrp="1"/>
          </p:cNvSpPr>
          <p:nvPr>
            <p:ph type="sldNum" sz="quarter" idx="12"/>
          </p:nvPr>
        </p:nvSpPr>
        <p:spPr/>
        <p:txBody>
          <a:bodyPr/>
          <a:lstStyle/>
          <a:p>
            <a:fld id="{A02E2FC0-DED2-4217-B52D-E2F9D75AB2CB}" type="slidenum">
              <a:rPr lang="el-GR" smtClean="0"/>
              <a:t>‹#›</a:t>
            </a:fld>
            <a:endParaRPr lang="el-GR"/>
          </a:p>
        </p:txBody>
      </p:sp>
    </p:spTree>
    <p:extLst>
      <p:ext uri="{BB962C8B-B14F-4D97-AF65-F5344CB8AC3E}">
        <p14:creationId xmlns:p14="http://schemas.microsoft.com/office/powerpoint/2010/main" val="48482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32DB9CBC-9B02-4FE0-AF74-434CF24A3300}" type="datetime1">
              <a:rPr lang="el-GR" smtClean="0"/>
              <a:t>6/11/2013</a:t>
            </a:fld>
            <a:endParaRPr lang="el-GR"/>
          </a:p>
        </p:txBody>
      </p:sp>
      <p:sp>
        <p:nvSpPr>
          <p:cNvPr id="3" name="Θέση υποσέλιδου 2"/>
          <p:cNvSpPr>
            <a:spLocks noGrp="1"/>
          </p:cNvSpPr>
          <p:nvPr>
            <p:ph type="ftr" sz="quarter" idx="11"/>
          </p:nvPr>
        </p:nvSpPr>
        <p:spPr/>
        <p:txBody>
          <a:bodyPr/>
          <a:lstStyle/>
          <a:p>
            <a:r>
              <a:rPr lang="el-GR" smtClean="0"/>
              <a:t>Αφηρημένες τάξεις</a:t>
            </a:r>
            <a:endParaRPr lang="el-GR"/>
          </a:p>
        </p:txBody>
      </p:sp>
      <p:sp>
        <p:nvSpPr>
          <p:cNvPr id="4" name="Θέση αριθμού διαφάνειας 3"/>
          <p:cNvSpPr>
            <a:spLocks noGrp="1"/>
          </p:cNvSpPr>
          <p:nvPr>
            <p:ph type="sldNum" sz="quarter" idx="12"/>
          </p:nvPr>
        </p:nvSpPr>
        <p:spPr/>
        <p:txBody>
          <a:bodyPr/>
          <a:lstStyle/>
          <a:p>
            <a:fld id="{A02E2FC0-DED2-4217-B52D-E2F9D75AB2CB}" type="slidenum">
              <a:rPr lang="el-GR" smtClean="0"/>
              <a:t>‹#›</a:t>
            </a:fld>
            <a:endParaRPr lang="el-GR"/>
          </a:p>
        </p:txBody>
      </p:sp>
    </p:spTree>
    <p:extLst>
      <p:ext uri="{BB962C8B-B14F-4D97-AF65-F5344CB8AC3E}">
        <p14:creationId xmlns:p14="http://schemas.microsoft.com/office/powerpoint/2010/main" val="2235969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E329142-020F-43C0-85B9-CC183AFED85D}" type="datetime1">
              <a:rPr lang="el-GR" smtClean="0"/>
              <a:t>6/11/2013</a:t>
            </a:fld>
            <a:endParaRPr lang="el-GR"/>
          </a:p>
        </p:txBody>
      </p:sp>
      <p:sp>
        <p:nvSpPr>
          <p:cNvPr id="6" name="Θέση υποσέλιδου 5"/>
          <p:cNvSpPr>
            <a:spLocks noGrp="1"/>
          </p:cNvSpPr>
          <p:nvPr>
            <p:ph type="ftr" sz="quarter" idx="11"/>
          </p:nvPr>
        </p:nvSpPr>
        <p:spPr/>
        <p:txBody>
          <a:bodyPr/>
          <a:lstStyle/>
          <a:p>
            <a:r>
              <a:rPr lang="el-GR" smtClean="0"/>
              <a:t>Αφηρημένες τάξεις</a:t>
            </a:r>
            <a:endParaRPr lang="el-GR"/>
          </a:p>
        </p:txBody>
      </p:sp>
      <p:sp>
        <p:nvSpPr>
          <p:cNvPr id="7" name="Θέση αριθμού διαφάνειας 6"/>
          <p:cNvSpPr>
            <a:spLocks noGrp="1"/>
          </p:cNvSpPr>
          <p:nvPr>
            <p:ph type="sldNum" sz="quarter" idx="12"/>
          </p:nvPr>
        </p:nvSpPr>
        <p:spPr/>
        <p:txBody>
          <a:bodyPr/>
          <a:lstStyle/>
          <a:p>
            <a:fld id="{A02E2FC0-DED2-4217-B52D-E2F9D75AB2CB}" type="slidenum">
              <a:rPr lang="el-GR" smtClean="0"/>
              <a:t>‹#›</a:t>
            </a:fld>
            <a:endParaRPr lang="el-GR"/>
          </a:p>
        </p:txBody>
      </p:sp>
    </p:spTree>
    <p:extLst>
      <p:ext uri="{BB962C8B-B14F-4D97-AF65-F5344CB8AC3E}">
        <p14:creationId xmlns:p14="http://schemas.microsoft.com/office/powerpoint/2010/main" val="4219764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8FBBB91-9D13-434A-937C-7699EFBD9624}" type="datetime1">
              <a:rPr lang="el-GR" smtClean="0"/>
              <a:t>6/11/2013</a:t>
            </a:fld>
            <a:endParaRPr lang="el-GR"/>
          </a:p>
        </p:txBody>
      </p:sp>
      <p:sp>
        <p:nvSpPr>
          <p:cNvPr id="6" name="Θέση υποσέλιδου 5"/>
          <p:cNvSpPr>
            <a:spLocks noGrp="1"/>
          </p:cNvSpPr>
          <p:nvPr>
            <p:ph type="ftr" sz="quarter" idx="11"/>
          </p:nvPr>
        </p:nvSpPr>
        <p:spPr/>
        <p:txBody>
          <a:bodyPr/>
          <a:lstStyle/>
          <a:p>
            <a:r>
              <a:rPr lang="el-GR" smtClean="0"/>
              <a:t>Αφηρημένες τάξεις</a:t>
            </a:r>
            <a:endParaRPr lang="el-GR"/>
          </a:p>
        </p:txBody>
      </p:sp>
      <p:sp>
        <p:nvSpPr>
          <p:cNvPr id="7" name="Θέση αριθμού διαφάνειας 6"/>
          <p:cNvSpPr>
            <a:spLocks noGrp="1"/>
          </p:cNvSpPr>
          <p:nvPr>
            <p:ph type="sldNum" sz="quarter" idx="12"/>
          </p:nvPr>
        </p:nvSpPr>
        <p:spPr/>
        <p:txBody>
          <a:bodyPr/>
          <a:lstStyle/>
          <a:p>
            <a:fld id="{A02E2FC0-DED2-4217-B52D-E2F9D75AB2CB}" type="slidenum">
              <a:rPr lang="el-GR" smtClean="0"/>
              <a:t>‹#›</a:t>
            </a:fld>
            <a:endParaRPr lang="el-GR"/>
          </a:p>
        </p:txBody>
      </p:sp>
    </p:spTree>
    <p:extLst>
      <p:ext uri="{BB962C8B-B14F-4D97-AF65-F5344CB8AC3E}">
        <p14:creationId xmlns:p14="http://schemas.microsoft.com/office/powerpoint/2010/main" val="4080351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7D34CD-3E18-4D77-BD6A-5E12FA316116}" type="datetime1">
              <a:rPr lang="el-GR" smtClean="0"/>
              <a:t>6/11/2013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Αφηρημένες τάξεις</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2E2FC0-DED2-4217-B52D-E2F9D75AB2CB}" type="slidenum">
              <a:rPr lang="el-GR" smtClean="0"/>
              <a:t>‹#›</a:t>
            </a:fld>
            <a:endParaRPr lang="el-GR"/>
          </a:p>
        </p:txBody>
      </p:sp>
    </p:spTree>
    <p:extLst>
      <p:ext uri="{BB962C8B-B14F-4D97-AF65-F5344CB8AC3E}">
        <p14:creationId xmlns:p14="http://schemas.microsoft.com/office/powerpoint/2010/main" val="26764055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tags" Target="../tags/tag10.xml"/><Relationship Id="rId7" Type="http://schemas.microsoft.com/office/2007/relationships/hdphoto" Target="../media/hdphoto1.wdp"/><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image" Target="../media/image5.jpeg"/><Relationship Id="rId5" Type="http://schemas.openxmlformats.org/officeDocument/2006/relationships/slide" Target="slide5.xml"/><Relationship Id="rId4"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xml"/><Relationship Id="rId1" Type="http://schemas.openxmlformats.org/officeDocument/2006/relationships/tags" Target="../tags/tag11.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slide" Target="slide8.xml"/><Relationship Id="rId4" Type="http://schemas.openxmlformats.org/officeDocument/2006/relationships/slide" Target="slide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2.xml"/><Relationship Id="rId1" Type="http://schemas.openxmlformats.org/officeDocument/2006/relationships/tags" Target="../tags/tag7.xml"/><Relationship Id="rId5" Type="http://schemas.microsoft.com/office/2007/relationships/hdphoto" Target="../media/hdphoto1.wdp"/><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Ομάδα 1" descr="Λογότυπο. Τεχνολογικό Εκπαιδευτικό Ίδρυμα Θεσσαλίας."/>
          <p:cNvGrpSpPr>
            <a:grpSpLocks/>
          </p:cNvGrpSpPr>
          <p:nvPr/>
        </p:nvGrpSpPr>
        <p:grpSpPr bwMode="auto">
          <a:xfrm>
            <a:off x="611188" y="461963"/>
            <a:ext cx="3455987" cy="1041400"/>
            <a:chOff x="611559" y="461813"/>
            <a:chExt cx="3456384" cy="1041770"/>
          </a:xfrm>
        </p:grpSpPr>
        <p:pic>
          <p:nvPicPr>
            <p:cNvPr id="5" name="Εικόνα 1" descr="Λογότυπο του Τεϊ Θεσσαλίας." title="Λογότυπο του Ιδρύματος.">
              <a:hlinkClick r:id="rId3" tooltip="Μετάβαση στην ιστοσελίδα του Ιδρύματος"/>
            </p:cNvPr>
            <p:cNvPicPr>
              <a:picLocks noChangeAspect="1" noChangeArrowheads="1"/>
            </p:cNvPicPr>
            <p:nvPr/>
          </p:nvPicPr>
          <p:blipFill>
            <a:blip r:embed="rId4"/>
            <a:srcRect/>
            <a:stretch>
              <a:fillRect/>
            </a:stretch>
          </p:blipFill>
          <p:spPr bwMode="gray">
            <a:xfrm>
              <a:off x="611559" y="461813"/>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Θέση περιεχομένου 1"/>
            <p:cNvSpPr txBox="1">
              <a:spLocks noChangeArrowheads="1"/>
            </p:cNvSpPr>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a:solidFill>
                    <a:prstClr val="black"/>
                  </a:solidFill>
                </a:rPr>
                <a:t>Τεχνολογικό Εκπαιδευτικό </a:t>
              </a:r>
            </a:p>
            <a:p>
              <a:pPr eaLnBrk="1" hangingPunct="1"/>
              <a:r>
                <a:rPr lang="el-GR" sz="2000" dirty="0">
                  <a:solidFill>
                    <a:prstClr val="black"/>
                  </a:solidFill>
                </a:rPr>
                <a:t>Ίδρυμα Θεσσαλίας</a:t>
              </a:r>
            </a:p>
          </p:txBody>
        </p:sp>
      </p:grpSp>
      <p:sp>
        <p:nvSpPr>
          <p:cNvPr id="2" name="Τίτλος 1"/>
          <p:cNvSpPr>
            <a:spLocks noGrp="1"/>
          </p:cNvSpPr>
          <p:nvPr>
            <p:ph type="ctrTitle"/>
          </p:nvPr>
        </p:nvSpPr>
        <p:spPr>
          <a:xfrm>
            <a:off x="755576" y="1628800"/>
            <a:ext cx="7628012" cy="1326009"/>
          </a:xfrm>
        </p:spPr>
        <p:txBody>
          <a:bodyPr>
            <a:noAutofit/>
          </a:bodyPr>
          <a:lstStyle/>
          <a:p>
            <a:r>
              <a:rPr lang="el-GR" b="1" dirty="0" smtClean="0">
                <a:solidFill>
                  <a:prstClr val="black"/>
                </a:solidFill>
              </a:rPr>
              <a:t>Αντικειμενοστραφής Προγραμματισμός Ι</a:t>
            </a:r>
            <a:endParaRPr lang="el-GR" dirty="0"/>
          </a:p>
        </p:txBody>
      </p:sp>
      <p:sp>
        <p:nvSpPr>
          <p:cNvPr id="3" name="Θέση περιεχομένου 2"/>
          <p:cNvSpPr>
            <a:spLocks noGrp="1"/>
          </p:cNvSpPr>
          <p:nvPr>
            <p:ph type="subTitle" idx="1"/>
          </p:nvPr>
        </p:nvSpPr>
        <p:spPr>
          <a:xfrm>
            <a:off x="1043608" y="3284984"/>
            <a:ext cx="7128791" cy="2232248"/>
          </a:xfrm>
        </p:spPr>
        <p:txBody>
          <a:bodyPr>
            <a:normAutofit lnSpcReduction="10000"/>
          </a:bodyPr>
          <a:lstStyle/>
          <a:p>
            <a:pPr lvl="0">
              <a:spcBef>
                <a:spcPts val="0"/>
              </a:spcBef>
              <a:defRPr/>
            </a:pPr>
            <a:r>
              <a:rPr lang="el-GR" sz="2800" b="1" dirty="0">
                <a:solidFill>
                  <a:prstClr val="black"/>
                </a:solidFill>
                <a:cs typeface="Arial" charset="0"/>
              </a:rPr>
              <a:t>Ενότητα </a:t>
            </a:r>
            <a:r>
              <a:rPr lang="el-GR" sz="2800" b="1" dirty="0" smtClean="0">
                <a:solidFill>
                  <a:prstClr val="black"/>
                </a:solidFill>
                <a:cs typeface="Arial" charset="0"/>
              </a:rPr>
              <a:t>10</a:t>
            </a:r>
            <a:r>
              <a:rPr lang="en-US" sz="2800" b="1" dirty="0" smtClean="0">
                <a:solidFill>
                  <a:prstClr val="black"/>
                </a:solidFill>
                <a:cs typeface="Arial" charset="0"/>
              </a:rPr>
              <a:t>:</a:t>
            </a:r>
            <a:r>
              <a:rPr lang="el-GR" sz="2800" b="1" dirty="0" smtClean="0">
                <a:solidFill>
                  <a:prstClr val="black"/>
                </a:solidFill>
                <a:cs typeface="Arial" charset="0"/>
              </a:rPr>
              <a:t>  </a:t>
            </a:r>
            <a:r>
              <a:rPr lang="el-GR" sz="2800" dirty="0" smtClean="0">
                <a:solidFill>
                  <a:prstClr val="black"/>
                </a:solidFill>
                <a:cs typeface="Arial" charset="0"/>
              </a:rPr>
              <a:t>Αφηρημένες τάξεις.</a:t>
            </a:r>
            <a:endParaRPr lang="en-US" sz="2800" dirty="0" smtClean="0">
              <a:solidFill>
                <a:prstClr val="black"/>
              </a:solidFill>
              <a:cs typeface="Arial" charset="0"/>
            </a:endParaRPr>
          </a:p>
          <a:p>
            <a:pPr lvl="4">
              <a:spcBef>
                <a:spcPts val="0"/>
              </a:spcBef>
              <a:defRPr/>
            </a:pPr>
            <a:endParaRPr lang="el-GR" sz="2800" dirty="0" smtClean="0">
              <a:solidFill>
                <a:prstClr val="black"/>
              </a:solidFill>
              <a:cs typeface="Arial" charset="0"/>
            </a:endParaRPr>
          </a:p>
          <a:p>
            <a:pPr lvl="0">
              <a:spcBef>
                <a:spcPts val="0"/>
              </a:spcBef>
              <a:defRPr/>
            </a:pPr>
            <a:r>
              <a:rPr lang="el-GR" sz="2800" dirty="0" smtClean="0">
                <a:solidFill>
                  <a:prstClr val="black"/>
                </a:solidFill>
                <a:cs typeface="Arial" charset="0"/>
              </a:rPr>
              <a:t> </a:t>
            </a:r>
            <a:r>
              <a:rPr lang="el-GR" sz="4400" b="1" dirty="0" smtClean="0">
                <a:solidFill>
                  <a:prstClr val="black"/>
                </a:solidFill>
                <a:cs typeface="Arial" charset="0"/>
              </a:rPr>
              <a:t>   </a:t>
            </a:r>
            <a:r>
              <a:rPr lang="el-GR" sz="2800" dirty="0" smtClean="0">
                <a:solidFill>
                  <a:prstClr val="black"/>
                </a:solidFill>
                <a:cs typeface="Arial" charset="0"/>
              </a:rPr>
              <a:t>Διδάσκων: Νικόλαος</a:t>
            </a:r>
            <a:r>
              <a:rPr lang="en-US" sz="2800" dirty="0" smtClean="0">
                <a:solidFill>
                  <a:prstClr val="black"/>
                </a:solidFill>
                <a:cs typeface="Arial" charset="0"/>
              </a:rPr>
              <a:t> </a:t>
            </a:r>
            <a:r>
              <a:rPr lang="el-GR" sz="2800" dirty="0" smtClean="0">
                <a:solidFill>
                  <a:prstClr val="black"/>
                </a:solidFill>
                <a:cs typeface="Arial" charset="0"/>
              </a:rPr>
              <a:t>Θ </a:t>
            </a:r>
            <a:r>
              <a:rPr lang="el-GR" sz="2800" dirty="0" err="1" smtClean="0">
                <a:solidFill>
                  <a:prstClr val="black"/>
                </a:solidFill>
                <a:cs typeface="Arial" charset="0"/>
              </a:rPr>
              <a:t>Λιόλιος</a:t>
            </a:r>
            <a:r>
              <a:rPr lang="el-GR" sz="2800" dirty="0" smtClean="0">
                <a:solidFill>
                  <a:prstClr val="black"/>
                </a:solidFill>
                <a:cs typeface="Arial" charset="0"/>
              </a:rPr>
              <a:t>, Καθηγητής.</a:t>
            </a:r>
          </a:p>
          <a:p>
            <a:pPr lvl="0">
              <a:spcBef>
                <a:spcPts val="0"/>
              </a:spcBef>
              <a:defRPr/>
            </a:pPr>
            <a:r>
              <a:rPr lang="el-GR" sz="2800" dirty="0" smtClean="0">
                <a:solidFill>
                  <a:prstClr val="black"/>
                </a:solidFill>
                <a:cs typeface="Arial" charset="0"/>
              </a:rPr>
              <a:t>Τμήμα </a:t>
            </a:r>
            <a:r>
              <a:rPr lang="el-GR" sz="2800" dirty="0">
                <a:solidFill>
                  <a:prstClr val="black"/>
                </a:solidFill>
                <a:cs typeface="Arial" charset="0"/>
              </a:rPr>
              <a:t>Μηχανικών Πληροφορικής, Τεχνολογικής Εκπαίδευσης. </a:t>
            </a:r>
            <a:endParaRPr lang="en-US" sz="4400" b="1" dirty="0">
              <a:solidFill>
                <a:prstClr val="black"/>
              </a:solidFill>
              <a:cs typeface="Arial" charset="0"/>
            </a:endParaRPr>
          </a:p>
          <a:p>
            <a:endParaRPr lang="el-GR" dirty="0"/>
          </a:p>
        </p:txBody>
      </p:sp>
      <p:pic>
        <p:nvPicPr>
          <p:cNvPr id="7" name="Εικόνα 2" descr="Λογότυπο για Άδειες χρήσης Creative Commons, B Y, NC, ND." title="Λογότυπο Creative Commons. ">
            <a:hlinkClick r:id="rId5" tooltip="Μετάβαση στην Άδεια Χρήσης"/>
          </p:cNvPr>
          <p:cNvPicPr>
            <a:picLocks noChangeAspect="1" noChangeArrowheads="1"/>
          </p:cNvPicPr>
          <p:nvPr/>
        </p:nvPicPr>
        <p:blipFill>
          <a:blip r:embed="rId6"/>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4662323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prstClr val="black"/>
                </a:solidFill>
              </a:rPr>
              <a:t>Παράδειγμα αφηρημένης τάξης </a:t>
            </a:r>
            <a:r>
              <a:rPr lang="el-GR" sz="4000" b="1" dirty="0">
                <a:solidFill>
                  <a:prstClr val="black"/>
                </a:solidFill>
              </a:rPr>
              <a:t>Μέρος </a:t>
            </a:r>
            <a:r>
              <a:rPr lang="el-GR" sz="4000" b="1" dirty="0" smtClean="0">
                <a:solidFill>
                  <a:prstClr val="black"/>
                </a:solidFill>
              </a:rPr>
              <a:t>3ο</a:t>
            </a:r>
            <a:endParaRPr lang="el-GR" dirty="0"/>
          </a:p>
        </p:txBody>
      </p:sp>
      <p:sp>
        <p:nvSpPr>
          <p:cNvPr id="3" name="Θέση περιεχομένου 1" descr="Πρόγραμμα: Public class main. Enter, άγκιστρο. Enter, public static, void main, παρένθεση string, άνοιγμα κλείσιμο αγκύλης, args, κλείσιμο παρένθεσης. Enter, άγκιστρο. Enter, if, παρένθεση args.length, != 2, κλείσιμο παρένθεσης. Enter, stop, άνοιγμα κλείσιμο παρένθεσης. Enter, int type = 0. Enter, double money = 0.0. Enter, try. Enter, άγκιστρο. Enter, type = integer.parse int, παρένθεση args, αγκύλη 0, κλείσιμο αγκύλης, κλείσιμο παρένθεσης. Enter, money = παρένθεση double.value of, παρένθεση args, αγκύλη 1, κλείσιμο αγκύλης, κλείσιμο παρένθεσης, κλείσιμο παρένθεσης, τελεία double value, άνοιγμα κλείσιμο παρένθεσης. Enter, κλείσιμο αγκίστρου. Enter, catch, παρένθεση number format exception e, κλείσιμο παρένθεσης. Enter, άγκιστρο. Enter, stop, άνοιγμα κλείσιμο παρένθεσης. Enter, κλείσιμο αγκίστρου. Enter, payment method p.&#10;"/>
          <p:cNvSpPr>
            <a:spLocks noGrp="1"/>
          </p:cNvSpPr>
          <p:nvPr>
            <p:ph sz="half" idx="1"/>
            <p:custDataLst>
              <p:tags r:id="rId2"/>
            </p:custDataLst>
          </p:nvPr>
        </p:nvSpPr>
        <p:spPr>
          <a:xfrm>
            <a:off x="251520" y="1484784"/>
            <a:ext cx="4392488" cy="4896544"/>
          </a:xfrm>
        </p:spPr>
        <p:txBody>
          <a:bodyPr>
            <a:normAutofit fontScale="85000" lnSpcReduction="20000"/>
          </a:bodyPr>
          <a:lstStyle/>
          <a:p>
            <a:pPr marL="0" lvl="0" indent="0" eaLnBrk="0" fontAlgn="base" hangingPunct="0">
              <a:spcBef>
                <a:spcPts val="0"/>
              </a:spcBef>
              <a:buNone/>
            </a:pPr>
            <a:r>
              <a:rPr lang="en-US" altLang="el-GR" sz="2400" kern="0" dirty="0" smtClean="0"/>
              <a:t>public class Main </a:t>
            </a:r>
            <a:br>
              <a:rPr lang="en-US" altLang="el-GR" sz="2400" kern="0" dirty="0" smtClean="0"/>
            </a:br>
            <a:r>
              <a:rPr lang="en-US" altLang="el-GR" sz="1900" kern="0" dirty="0" smtClean="0"/>
              <a:t>{</a:t>
            </a:r>
          </a:p>
          <a:p>
            <a:pPr marL="0" indent="0" eaLnBrk="0" fontAlgn="base" hangingPunct="0">
              <a:spcBef>
                <a:spcPts val="0"/>
              </a:spcBef>
              <a:buNone/>
            </a:pPr>
            <a:r>
              <a:rPr lang="en-US" altLang="el-GR" sz="2400" kern="0" dirty="0" smtClean="0"/>
              <a:t>  public static void main (String[] </a:t>
            </a:r>
            <a:r>
              <a:rPr lang="en-US" altLang="el-GR" sz="2400" kern="0" dirty="0" err="1" smtClean="0"/>
              <a:t>args</a:t>
            </a:r>
            <a:r>
              <a:rPr lang="en-US" altLang="el-GR" sz="2400" kern="0" dirty="0" smtClean="0"/>
              <a:t>)</a:t>
            </a:r>
          </a:p>
          <a:p>
            <a:pPr marL="0" indent="0" eaLnBrk="0" fontAlgn="base" hangingPunct="0">
              <a:spcBef>
                <a:spcPts val="0"/>
              </a:spcBef>
              <a:buNone/>
            </a:pPr>
            <a:r>
              <a:rPr lang="en-US" altLang="el-GR" sz="2400" kern="0" dirty="0" smtClean="0"/>
              <a:t> </a:t>
            </a:r>
            <a:r>
              <a:rPr lang="en-US" altLang="el-GR" sz="2100" kern="0" dirty="0" smtClean="0"/>
              <a:t> </a:t>
            </a:r>
            <a:r>
              <a:rPr lang="en-US" altLang="el-GR" sz="1900" kern="0" dirty="0" smtClean="0"/>
              <a:t>{</a:t>
            </a:r>
          </a:p>
          <a:p>
            <a:pPr marL="400050" lvl="1" indent="0" eaLnBrk="0" fontAlgn="base" hangingPunct="0">
              <a:spcBef>
                <a:spcPts val="0"/>
              </a:spcBef>
              <a:buNone/>
            </a:pPr>
            <a:r>
              <a:rPr lang="en-US" altLang="el-GR" kern="0" dirty="0" smtClean="0"/>
              <a:t>if (</a:t>
            </a:r>
            <a:r>
              <a:rPr lang="en-US" altLang="el-GR" kern="0" dirty="0" err="1" smtClean="0"/>
              <a:t>args.length</a:t>
            </a:r>
            <a:r>
              <a:rPr lang="en-US" altLang="el-GR" kern="0" dirty="0" smtClean="0"/>
              <a:t> != 2)</a:t>
            </a:r>
          </a:p>
          <a:p>
            <a:pPr marL="400050" lvl="1" indent="0" eaLnBrk="0" fontAlgn="base" hangingPunct="0">
              <a:spcBef>
                <a:spcPts val="0"/>
              </a:spcBef>
              <a:spcAft>
                <a:spcPts val="600"/>
              </a:spcAft>
              <a:buNone/>
            </a:pPr>
            <a:r>
              <a:rPr lang="en-US" altLang="el-GR" kern="0" dirty="0" smtClean="0"/>
              <a:t>stop();</a:t>
            </a:r>
          </a:p>
          <a:p>
            <a:pPr marL="400050" lvl="1" indent="0" eaLnBrk="0" fontAlgn="base" hangingPunct="0">
              <a:spcBef>
                <a:spcPts val="0"/>
              </a:spcBef>
              <a:buNone/>
            </a:pPr>
            <a:r>
              <a:rPr lang="en-US" altLang="el-GR" kern="0" dirty="0" err="1" smtClean="0"/>
              <a:t>int</a:t>
            </a:r>
            <a:r>
              <a:rPr lang="en-US" altLang="el-GR" kern="0" dirty="0" smtClean="0"/>
              <a:t> type=0;</a:t>
            </a:r>
          </a:p>
          <a:p>
            <a:pPr marL="400050" lvl="1" indent="0" eaLnBrk="0" fontAlgn="base" hangingPunct="0">
              <a:spcBef>
                <a:spcPts val="0"/>
              </a:spcBef>
              <a:spcAft>
                <a:spcPts val="600"/>
              </a:spcAft>
              <a:buNone/>
            </a:pPr>
            <a:r>
              <a:rPr lang="en-US" altLang="el-GR" kern="0" dirty="0" smtClean="0"/>
              <a:t>double money=0.0;</a:t>
            </a:r>
          </a:p>
          <a:p>
            <a:pPr marL="400050" lvl="1" indent="0" eaLnBrk="0" fontAlgn="base" hangingPunct="0">
              <a:spcBef>
                <a:spcPts val="0"/>
              </a:spcBef>
              <a:buNone/>
            </a:pPr>
            <a:r>
              <a:rPr lang="en-US" altLang="el-GR" kern="0" dirty="0" smtClean="0"/>
              <a:t>try</a:t>
            </a:r>
          </a:p>
          <a:p>
            <a:pPr marL="400050" lvl="1" indent="0" eaLnBrk="0" fontAlgn="base" hangingPunct="0">
              <a:spcBef>
                <a:spcPts val="0"/>
              </a:spcBef>
              <a:buNone/>
            </a:pPr>
            <a:r>
              <a:rPr lang="en-US" altLang="el-GR" sz="1900" kern="0" dirty="0" smtClean="0"/>
              <a:t>{</a:t>
            </a:r>
          </a:p>
          <a:p>
            <a:pPr marL="800100" lvl="2" indent="0" eaLnBrk="0" fontAlgn="base" hangingPunct="0">
              <a:spcBef>
                <a:spcPts val="0"/>
              </a:spcBef>
              <a:buNone/>
            </a:pPr>
            <a:r>
              <a:rPr lang="en-US" altLang="el-GR" sz="2400" kern="0" dirty="0" smtClean="0"/>
              <a:t>type = </a:t>
            </a:r>
            <a:r>
              <a:rPr lang="en-US" altLang="el-GR" sz="2400" kern="0" dirty="0" err="1" smtClean="0"/>
              <a:t>Integer.parseInt</a:t>
            </a:r>
            <a:r>
              <a:rPr lang="en-US" altLang="el-GR" sz="2400" kern="0" dirty="0" smtClean="0"/>
              <a:t>(</a:t>
            </a:r>
            <a:r>
              <a:rPr lang="en-US" altLang="el-GR" sz="2400" kern="0" dirty="0" err="1" smtClean="0"/>
              <a:t>args</a:t>
            </a:r>
            <a:r>
              <a:rPr lang="en-US" altLang="el-GR" sz="2400" kern="0" dirty="0" smtClean="0"/>
              <a:t>[0]);</a:t>
            </a:r>
          </a:p>
          <a:p>
            <a:pPr marL="800100" lvl="2" indent="0" eaLnBrk="0" fontAlgn="base" hangingPunct="0">
              <a:spcBef>
                <a:spcPts val="0"/>
              </a:spcBef>
              <a:buNone/>
            </a:pPr>
            <a:r>
              <a:rPr lang="en-US" altLang="el-GR" sz="2400" kern="0" dirty="0" smtClean="0"/>
              <a:t>money = (</a:t>
            </a:r>
            <a:r>
              <a:rPr lang="en-US" altLang="el-GR" sz="2400" kern="0" dirty="0" err="1" smtClean="0"/>
              <a:t>Double.valueOf</a:t>
            </a:r>
            <a:r>
              <a:rPr lang="en-US" altLang="el-GR" sz="2400" kern="0" dirty="0" smtClean="0"/>
              <a:t> (</a:t>
            </a:r>
            <a:r>
              <a:rPr lang="en-US" altLang="el-GR" sz="2400" kern="0" dirty="0" err="1" smtClean="0"/>
              <a:t>args</a:t>
            </a:r>
            <a:r>
              <a:rPr lang="en-US" altLang="el-GR" sz="2400" kern="0" dirty="0" smtClean="0"/>
              <a:t>[1])).</a:t>
            </a:r>
            <a:r>
              <a:rPr lang="en-US" altLang="el-GR" sz="2400" kern="0" dirty="0" err="1" smtClean="0"/>
              <a:t>doubleValue</a:t>
            </a:r>
            <a:r>
              <a:rPr lang="en-US" altLang="el-GR" sz="2400" kern="0" dirty="0" smtClean="0"/>
              <a:t>();</a:t>
            </a:r>
          </a:p>
          <a:p>
            <a:pPr marL="400050" lvl="1" indent="0" eaLnBrk="0" fontAlgn="base" hangingPunct="0">
              <a:spcBef>
                <a:spcPts val="0"/>
              </a:spcBef>
              <a:buNone/>
            </a:pPr>
            <a:r>
              <a:rPr lang="en-US" altLang="el-GR" sz="1900" kern="0" dirty="0" smtClean="0"/>
              <a:t>}</a:t>
            </a:r>
          </a:p>
          <a:p>
            <a:pPr marL="400050" lvl="1" indent="0" eaLnBrk="0" fontAlgn="base" hangingPunct="0">
              <a:spcBef>
                <a:spcPts val="0"/>
              </a:spcBef>
              <a:buNone/>
            </a:pPr>
            <a:r>
              <a:rPr lang="en-US" altLang="el-GR" kern="0" dirty="0" smtClean="0"/>
              <a:t>catch</a:t>
            </a:r>
          </a:p>
          <a:p>
            <a:pPr marL="400050" lvl="1" indent="0" eaLnBrk="0" fontAlgn="base" hangingPunct="0">
              <a:spcBef>
                <a:spcPts val="0"/>
              </a:spcBef>
              <a:buNone/>
            </a:pPr>
            <a:r>
              <a:rPr lang="en-US" altLang="el-GR" kern="0" dirty="0" smtClean="0"/>
              <a:t>(</a:t>
            </a:r>
            <a:r>
              <a:rPr lang="en-US" altLang="el-GR" kern="0" dirty="0" err="1" smtClean="0"/>
              <a:t>NumberFormatException</a:t>
            </a:r>
            <a:r>
              <a:rPr lang="en-US" altLang="el-GR" kern="0" dirty="0" smtClean="0"/>
              <a:t> e)</a:t>
            </a:r>
          </a:p>
          <a:p>
            <a:pPr marL="400050" lvl="1" indent="0" eaLnBrk="0" fontAlgn="base" hangingPunct="0">
              <a:spcBef>
                <a:spcPts val="0"/>
              </a:spcBef>
              <a:buNone/>
            </a:pPr>
            <a:r>
              <a:rPr lang="en-US" altLang="el-GR" sz="1900" kern="0" dirty="0" smtClean="0"/>
              <a:t>{</a:t>
            </a:r>
          </a:p>
          <a:p>
            <a:pPr marL="800100" lvl="2" indent="0" eaLnBrk="0" fontAlgn="base" hangingPunct="0">
              <a:spcBef>
                <a:spcPts val="0"/>
              </a:spcBef>
              <a:buNone/>
            </a:pPr>
            <a:r>
              <a:rPr lang="en-US" altLang="el-GR" sz="2400" kern="0" dirty="0" smtClean="0"/>
              <a:t>stop();</a:t>
            </a:r>
          </a:p>
          <a:p>
            <a:pPr marL="400050" lvl="1" indent="0" eaLnBrk="0" fontAlgn="base" hangingPunct="0">
              <a:spcBef>
                <a:spcPts val="0"/>
              </a:spcBef>
              <a:buNone/>
            </a:pPr>
            <a:r>
              <a:rPr lang="en-US" altLang="el-GR" sz="1900" kern="0" dirty="0" smtClean="0"/>
              <a:t>}</a:t>
            </a:r>
          </a:p>
          <a:p>
            <a:pPr marL="400050" lvl="1" indent="0" eaLnBrk="0" fontAlgn="base" hangingPunct="0">
              <a:spcBef>
                <a:spcPts val="0"/>
              </a:spcBef>
              <a:buNone/>
            </a:pPr>
            <a:r>
              <a:rPr lang="en-US" altLang="el-GR" sz="2400" kern="0" dirty="0" err="1" smtClean="0"/>
              <a:t>PaymentMethod</a:t>
            </a:r>
            <a:r>
              <a:rPr lang="en-US" altLang="el-GR" sz="2400" kern="0" dirty="0" smtClean="0"/>
              <a:t> p;</a:t>
            </a:r>
          </a:p>
          <a:p>
            <a:endParaRPr lang="en-US" dirty="0"/>
          </a:p>
        </p:txBody>
      </p:sp>
      <p:sp>
        <p:nvSpPr>
          <p:cNvPr id="4" name="Θέση περιεχομένου 2" descr="Συνέχεια προγράμματος: Switch, παρένθεση type, κλείσιμο παρένθεσης. Enter, άγκιστρο. Enter, case 1, άνω κάτω τελεία. Enter, &#10;p = new credit card payment, άνοιγμα κλείσιμο παρένθεσης. Enter, p.set money, παρένθεση money, κλείσιμο παρένθεσης. Enter, p.pay, άνοιγμα κλείσιμο παρένθεσης. Enter, break. Enter, case 2, άνω κάτω τελεία. Enter, p = new check payment, άνοιγμα κλείσιμο παρένθεσης. Enter, p.set money, παρένθεση money, κλείσιμο παρένθεσης. Enter, p.pay, άνοιγμα κλείσιμο παρένθεσης. Enter, break. Enter, default,  άνω κάτω τελεία, stop, άνοιγμα κλείσιμο παρένθεσης. Enter, κλείσιμο αγκίστρου. Enter, κλείσιμο αγκίστρου. Enter, public static, void stop, άνοιγμα κλείσιμο παρένθεσης. Enter, άγκιστρο. Enter, system.out.print ln, παρένθεση, εισαγωγικά χρήση java main, 1 ή 2, ποσό, εισαγωγικά, κλείσιμο παρένθεσης. Enter, system.exit, παρένθεση 0, κλείσιμο παρένθεσης. Enter, κλείσιμο αγκίστρου. Enter, κλείσιμο αγκίστρου.&#10;"/>
          <p:cNvSpPr>
            <a:spLocks noGrp="1"/>
          </p:cNvSpPr>
          <p:nvPr>
            <p:ph sz="half" idx="2"/>
            <p:custDataLst>
              <p:tags r:id="rId3"/>
            </p:custDataLst>
          </p:nvPr>
        </p:nvSpPr>
        <p:spPr>
          <a:xfrm>
            <a:off x="4648200" y="1484784"/>
            <a:ext cx="4244280" cy="5112568"/>
          </a:xfrm>
        </p:spPr>
        <p:txBody>
          <a:bodyPr>
            <a:normAutofit fontScale="85000" lnSpcReduction="20000"/>
          </a:bodyPr>
          <a:lstStyle/>
          <a:p>
            <a:pPr lvl="1" eaLnBrk="0" fontAlgn="base" hangingPunct="0">
              <a:spcBef>
                <a:spcPts val="0"/>
              </a:spcBef>
              <a:buNone/>
            </a:pPr>
            <a:r>
              <a:rPr lang="en-US" altLang="el-GR" kern="0" dirty="0" smtClean="0"/>
              <a:t>switch (type)</a:t>
            </a:r>
          </a:p>
          <a:p>
            <a:pPr lvl="1" eaLnBrk="0" fontAlgn="base" hangingPunct="0">
              <a:spcBef>
                <a:spcPts val="0"/>
              </a:spcBef>
              <a:buNone/>
            </a:pPr>
            <a:r>
              <a:rPr lang="en-US" altLang="el-GR" sz="1900" kern="0" dirty="0" smtClean="0"/>
              <a:t>{</a:t>
            </a:r>
          </a:p>
          <a:p>
            <a:pPr lvl="2" eaLnBrk="0" fontAlgn="base" hangingPunct="0">
              <a:lnSpc>
                <a:spcPct val="95000"/>
              </a:lnSpc>
              <a:spcBef>
                <a:spcPts val="0"/>
              </a:spcBef>
              <a:buNone/>
            </a:pPr>
            <a:r>
              <a:rPr lang="en-US" altLang="el-GR" sz="2400" kern="0" dirty="0" smtClean="0"/>
              <a:t>case 1:</a:t>
            </a:r>
          </a:p>
          <a:p>
            <a:pPr lvl="2" eaLnBrk="0" fontAlgn="base" hangingPunct="0">
              <a:lnSpc>
                <a:spcPct val="95000"/>
              </a:lnSpc>
              <a:spcBef>
                <a:spcPts val="0"/>
              </a:spcBef>
              <a:buNone/>
            </a:pPr>
            <a:r>
              <a:rPr lang="en-US" altLang="el-GR" sz="2400" kern="0" dirty="0" smtClean="0"/>
              <a:t>p = new </a:t>
            </a:r>
            <a:r>
              <a:rPr lang="en-US" altLang="el-GR" sz="2400" kern="0" dirty="0" err="1" smtClean="0"/>
              <a:t>CreditCardPayment</a:t>
            </a:r>
            <a:r>
              <a:rPr lang="en-US" altLang="el-GR" sz="2400" kern="0" dirty="0" smtClean="0"/>
              <a:t>();</a:t>
            </a:r>
          </a:p>
          <a:p>
            <a:pPr lvl="2" eaLnBrk="0" fontAlgn="base" hangingPunct="0">
              <a:lnSpc>
                <a:spcPct val="95000"/>
              </a:lnSpc>
              <a:spcBef>
                <a:spcPts val="0"/>
              </a:spcBef>
              <a:buNone/>
            </a:pPr>
            <a:r>
              <a:rPr lang="en-US" altLang="el-GR" sz="2400" kern="0" dirty="0" err="1" smtClean="0"/>
              <a:t>p.setMoney</a:t>
            </a:r>
            <a:r>
              <a:rPr lang="en-US" altLang="el-GR" sz="2400" kern="0" dirty="0" smtClean="0"/>
              <a:t>(money);</a:t>
            </a:r>
          </a:p>
          <a:p>
            <a:pPr lvl="2" eaLnBrk="0" fontAlgn="base" hangingPunct="0">
              <a:lnSpc>
                <a:spcPct val="95000"/>
              </a:lnSpc>
              <a:spcBef>
                <a:spcPts val="0"/>
              </a:spcBef>
              <a:buNone/>
            </a:pPr>
            <a:r>
              <a:rPr lang="en-US" altLang="el-GR" sz="2400" kern="0" dirty="0" err="1" smtClean="0"/>
              <a:t>p.pay</a:t>
            </a:r>
            <a:r>
              <a:rPr lang="en-US" altLang="el-GR" sz="2400" kern="0" dirty="0" smtClean="0"/>
              <a:t>();</a:t>
            </a:r>
          </a:p>
          <a:p>
            <a:pPr lvl="2" eaLnBrk="0" fontAlgn="base" hangingPunct="0">
              <a:lnSpc>
                <a:spcPct val="95000"/>
              </a:lnSpc>
              <a:spcBef>
                <a:spcPts val="0"/>
              </a:spcBef>
              <a:buNone/>
            </a:pPr>
            <a:r>
              <a:rPr lang="en-US" altLang="el-GR" sz="2400" kern="0" dirty="0" smtClean="0"/>
              <a:t>break;</a:t>
            </a:r>
          </a:p>
          <a:p>
            <a:pPr lvl="2" eaLnBrk="0" fontAlgn="base" hangingPunct="0">
              <a:lnSpc>
                <a:spcPct val="95000"/>
              </a:lnSpc>
              <a:spcBef>
                <a:spcPts val="0"/>
              </a:spcBef>
              <a:buNone/>
            </a:pPr>
            <a:r>
              <a:rPr lang="en-US" altLang="el-GR" sz="2400" kern="0" dirty="0" smtClean="0"/>
              <a:t>case 2:</a:t>
            </a:r>
          </a:p>
          <a:p>
            <a:pPr lvl="2" eaLnBrk="0" fontAlgn="base" hangingPunct="0">
              <a:lnSpc>
                <a:spcPct val="95000"/>
              </a:lnSpc>
              <a:spcBef>
                <a:spcPts val="0"/>
              </a:spcBef>
              <a:buNone/>
            </a:pPr>
            <a:r>
              <a:rPr lang="en-US" altLang="el-GR" sz="2400" kern="0" dirty="0" smtClean="0"/>
              <a:t>p = new </a:t>
            </a:r>
            <a:r>
              <a:rPr lang="en-US" altLang="el-GR" sz="2400" kern="0" dirty="0" err="1" smtClean="0"/>
              <a:t>CheckPayment</a:t>
            </a:r>
            <a:r>
              <a:rPr lang="en-US" altLang="el-GR" sz="2400" kern="0" dirty="0" smtClean="0"/>
              <a:t>();</a:t>
            </a:r>
          </a:p>
          <a:p>
            <a:pPr lvl="2" eaLnBrk="0" fontAlgn="base" hangingPunct="0">
              <a:lnSpc>
                <a:spcPct val="95000"/>
              </a:lnSpc>
              <a:spcBef>
                <a:spcPts val="0"/>
              </a:spcBef>
              <a:buNone/>
            </a:pPr>
            <a:r>
              <a:rPr lang="en-US" altLang="el-GR" sz="2400" kern="0" dirty="0" err="1" smtClean="0"/>
              <a:t>p.setMoney</a:t>
            </a:r>
            <a:r>
              <a:rPr lang="en-US" altLang="el-GR" sz="2400" kern="0" dirty="0" smtClean="0"/>
              <a:t>(money);</a:t>
            </a:r>
          </a:p>
          <a:p>
            <a:pPr lvl="2" eaLnBrk="0" fontAlgn="base" hangingPunct="0">
              <a:lnSpc>
                <a:spcPct val="95000"/>
              </a:lnSpc>
              <a:spcBef>
                <a:spcPts val="0"/>
              </a:spcBef>
              <a:buNone/>
            </a:pPr>
            <a:r>
              <a:rPr lang="en-US" altLang="el-GR" sz="2400" kern="0" dirty="0" err="1" smtClean="0"/>
              <a:t>p.pay</a:t>
            </a:r>
            <a:r>
              <a:rPr lang="en-US" altLang="el-GR" sz="2400" kern="0" dirty="0" smtClean="0"/>
              <a:t>();</a:t>
            </a:r>
          </a:p>
          <a:p>
            <a:pPr lvl="2" eaLnBrk="0" fontAlgn="base" hangingPunct="0">
              <a:lnSpc>
                <a:spcPct val="95000"/>
              </a:lnSpc>
              <a:spcBef>
                <a:spcPts val="0"/>
              </a:spcBef>
              <a:buNone/>
            </a:pPr>
            <a:r>
              <a:rPr lang="en-US" altLang="el-GR" sz="2400" kern="0" dirty="0" smtClean="0"/>
              <a:t>break;</a:t>
            </a:r>
          </a:p>
          <a:p>
            <a:pPr lvl="2" eaLnBrk="0" fontAlgn="base" hangingPunct="0">
              <a:lnSpc>
                <a:spcPct val="95000"/>
              </a:lnSpc>
              <a:spcBef>
                <a:spcPts val="0"/>
              </a:spcBef>
              <a:buNone/>
            </a:pPr>
            <a:r>
              <a:rPr lang="en-US" altLang="el-GR" sz="2400" kern="0" dirty="0" smtClean="0"/>
              <a:t>default: stop();</a:t>
            </a:r>
          </a:p>
          <a:p>
            <a:pPr lvl="1" eaLnBrk="0" fontAlgn="base" hangingPunct="0">
              <a:spcBef>
                <a:spcPts val="0"/>
              </a:spcBef>
              <a:buNone/>
            </a:pPr>
            <a:r>
              <a:rPr lang="en-US" altLang="el-GR" sz="1900" kern="0" dirty="0" smtClean="0"/>
              <a:t>}</a:t>
            </a:r>
          </a:p>
          <a:p>
            <a:pPr eaLnBrk="0" fontAlgn="base" hangingPunct="0">
              <a:spcBef>
                <a:spcPts val="0"/>
              </a:spcBef>
              <a:spcAft>
                <a:spcPts val="600"/>
              </a:spcAft>
              <a:buNone/>
            </a:pPr>
            <a:r>
              <a:rPr lang="en-US" altLang="el-GR" sz="1900" kern="0" dirty="0" smtClean="0"/>
              <a:t>  } </a:t>
            </a:r>
          </a:p>
          <a:p>
            <a:pPr lvl="0" eaLnBrk="0" fontAlgn="base" hangingPunct="0">
              <a:spcBef>
                <a:spcPts val="0"/>
              </a:spcBef>
              <a:buNone/>
            </a:pPr>
            <a:r>
              <a:rPr lang="en-US" altLang="el-GR" sz="2400" kern="0" dirty="0" smtClean="0"/>
              <a:t>  public static void stop()</a:t>
            </a:r>
          </a:p>
          <a:p>
            <a:pPr lvl="0" eaLnBrk="0" fontAlgn="base" hangingPunct="0">
              <a:spcBef>
                <a:spcPts val="0"/>
              </a:spcBef>
              <a:buNone/>
            </a:pPr>
            <a:r>
              <a:rPr lang="en-US" altLang="el-GR" sz="2100" kern="0" dirty="0" smtClean="0"/>
              <a:t>  </a:t>
            </a:r>
            <a:r>
              <a:rPr lang="en-US" altLang="el-GR" sz="1900" kern="0" dirty="0" smtClean="0"/>
              <a:t>{</a:t>
            </a:r>
          </a:p>
          <a:p>
            <a:pPr lvl="1" eaLnBrk="0" fontAlgn="base" hangingPunct="0">
              <a:spcBef>
                <a:spcPts val="0"/>
              </a:spcBef>
              <a:buNone/>
            </a:pPr>
            <a:r>
              <a:rPr lang="en-US" altLang="el-GR" kern="0" dirty="0" err="1" smtClean="0"/>
              <a:t>System.out.println</a:t>
            </a:r>
            <a:r>
              <a:rPr lang="en-US" altLang="el-GR" kern="0" dirty="0" smtClean="0"/>
              <a:t>("</a:t>
            </a:r>
            <a:r>
              <a:rPr lang="el-GR" altLang="el-GR" kern="0" dirty="0" smtClean="0"/>
              <a:t>Χρήση</a:t>
            </a:r>
            <a:r>
              <a:rPr lang="en-US" altLang="el-GR" kern="0" dirty="0" smtClean="0"/>
              <a:t>: java Main (1 ή 2) </a:t>
            </a:r>
            <a:r>
              <a:rPr lang="el-GR" altLang="el-GR" kern="0" dirty="0" smtClean="0"/>
              <a:t>ποσό</a:t>
            </a:r>
            <a:r>
              <a:rPr lang="en-US" altLang="el-GR" kern="0" dirty="0" smtClean="0"/>
              <a:t>");</a:t>
            </a:r>
          </a:p>
          <a:p>
            <a:pPr lvl="1" eaLnBrk="0" fontAlgn="base" hangingPunct="0">
              <a:spcBef>
                <a:spcPts val="0"/>
              </a:spcBef>
              <a:buNone/>
            </a:pPr>
            <a:r>
              <a:rPr lang="en-US" altLang="el-GR" kern="0" dirty="0" err="1" smtClean="0"/>
              <a:t>System.exit</a:t>
            </a:r>
            <a:r>
              <a:rPr lang="en-US" altLang="el-GR" kern="0" dirty="0" smtClean="0"/>
              <a:t>(0);</a:t>
            </a:r>
          </a:p>
          <a:p>
            <a:pPr eaLnBrk="0" fontAlgn="base" hangingPunct="0">
              <a:spcBef>
                <a:spcPts val="0"/>
              </a:spcBef>
              <a:buNone/>
            </a:pPr>
            <a:r>
              <a:rPr lang="en-US" altLang="el-GR" sz="1900" kern="0" dirty="0" smtClean="0"/>
              <a:t>  }</a:t>
            </a:r>
          </a:p>
          <a:p>
            <a:pPr eaLnBrk="0" fontAlgn="base" hangingPunct="0">
              <a:spcBef>
                <a:spcPts val="0"/>
              </a:spcBef>
              <a:buNone/>
            </a:pPr>
            <a:r>
              <a:rPr lang="en-US" altLang="el-GR" sz="1900" kern="0" dirty="0" smtClean="0"/>
              <a:t>}</a:t>
            </a:r>
          </a:p>
          <a:p>
            <a:pPr marL="0" indent="0">
              <a:buNone/>
            </a:pPr>
            <a:endParaRPr lang="en-US" dirty="0"/>
          </a:p>
        </p:txBody>
      </p:sp>
      <p:sp>
        <p:nvSpPr>
          <p:cNvPr id="5" name="Θέση υποσέλιδου 1" descr="."/>
          <p:cNvSpPr>
            <a:spLocks noGrp="1"/>
          </p:cNvSpPr>
          <p:nvPr>
            <p:ph type="ftr" sz="quarter" idx="11"/>
          </p:nvPr>
        </p:nvSpPr>
        <p:spPr/>
        <p:txBody>
          <a:bodyPr/>
          <a:lstStyle/>
          <a:p>
            <a:r>
              <a:rPr lang="el-GR" sz="1400" smtClean="0">
                <a:solidFill>
                  <a:schemeClr val="tx1"/>
                </a:solidFill>
              </a:rPr>
              <a:t>Αφηρημένες τάξεις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10</a:t>
            </a:fld>
            <a:endParaRPr lang="el-GR" sz="1400" dirty="0">
              <a:solidFill>
                <a:schemeClr val="tx1"/>
              </a:solidFill>
            </a:endParaRPr>
          </a:p>
        </p:txBody>
      </p:sp>
      <p:pic>
        <p:nvPicPr>
          <p:cNvPr id="7"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159060" y="6051703"/>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457331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δέκατης</a:t>
            </a:r>
            <a:r>
              <a:rPr lang="fi-FI" b="1" dirty="0" smtClean="0"/>
              <a:t> </a:t>
            </a:r>
            <a:r>
              <a:rPr lang="el-GR" b="1" dirty="0"/>
              <a:t>ε</a:t>
            </a:r>
            <a:r>
              <a:rPr lang="el-GR" b="1" dirty="0" smtClean="0"/>
              <a:t>νότητας</a:t>
            </a:r>
            <a:endParaRPr lang="el-GR" b="1" dirty="0"/>
          </a:p>
        </p:txBody>
      </p:sp>
      <p:pic>
        <p:nvPicPr>
          <p:cNvPr id="6" name="Εικόνα 1" descr="Λογότυπο για Άδειες χρήσης Creative Commons B Y, NC, ND." title="Λογότυπο Creative Commons.">
            <a:hlinkClick r:id="rId3" tooltip="Μετάβαση στην Άδεια Χρήσης"/>
          </p:cNvPr>
          <p:cNvPicPr>
            <a:picLocks noChangeAspect="1" noChangeArrowheads="1"/>
          </p:cNvPicPr>
          <p:nvPr/>
        </p:nvPicPr>
        <p:blipFill>
          <a:blip r:embed="rId4"/>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title="Λογότυπο Χρηματοδότησης. ">
            <a:hlinkClick r:id="rId5" tooltip="Μετάβαση στο www.edulll.gr/"/>
          </p:cNvPr>
          <p:cNvPicPr>
            <a:picLocks noChangeAspect="1" noChangeArrowheads="1"/>
          </p:cNvPicPr>
          <p:nvPr/>
        </p:nvPicPr>
        <p:blipFill>
          <a:blip r:embed="rId6"/>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693690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spcBef>
                <a:spcPts val="0"/>
              </a:spcBef>
              <a:spcAft>
                <a:spcPts val="1200"/>
              </a:spcAft>
            </a:pPr>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title="Λογότυπο Άδειας Χρήσης. ">
            <a:hlinkClick r:id="rId3" tooltip="Μετάβαση στην Άδεια Χρήσης "/>
          </p:cNvPr>
          <p:cNvPicPr>
            <a:picLocks noChangeAspect="1" noChangeArrowheads="1"/>
          </p:cNvPicPr>
          <p:nvPr/>
        </p:nvPicPr>
        <p:blipFill>
          <a:blip r:embed="rId4"/>
          <a:srcRect/>
          <a:stretch>
            <a:fillRect/>
          </a:stretch>
        </p:blipFill>
        <p:spPr bwMode="auto">
          <a:xfrm>
            <a:off x="3779838" y="5516563"/>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5865971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lstStyle/>
          <a:p>
            <a:pPr eaLnBrk="1" hangingPunct="1">
              <a:spcBef>
                <a:spcPts val="0"/>
              </a:spcBef>
              <a:spcAft>
                <a:spcPts val="1200"/>
              </a:spcAft>
            </a:pPr>
            <a:r>
              <a:rPr lang="el-GR" sz="2400" dirty="0" smtClean="0"/>
              <a:t>Το παρόν εκπαιδευτικό υλικό έχει αναπτυχθεί στα πλαίσια του εκπαιδευτικού έργου του διδάσκοντα</a:t>
            </a:r>
            <a:r>
              <a:rPr lang="en-US" sz="2400" dirty="0" smtClean="0"/>
              <a:t>.</a:t>
            </a:r>
            <a:r>
              <a:rPr lang="el-GR" sz="2400" dirty="0" smtClean="0"/>
              <a:t> </a:t>
            </a:r>
          </a:p>
          <a:p>
            <a:pPr eaLnBrk="1" hangingPunct="1"/>
            <a:r>
              <a:rPr lang="el-GR" sz="24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400" dirty="0" smtClean="0"/>
              <a:t>. </a:t>
            </a:r>
            <a:endParaRPr lang="el-GR" sz="2400" dirty="0" smtClean="0"/>
          </a:p>
        </p:txBody>
      </p:sp>
      <p:pic>
        <p:nvPicPr>
          <p:cNvPr id="6" name="Εικόνα 1" descr=" Λογότυπο Επιχειρησιακού Προγράμματος Εκπαίδευση και Δια βίου Μάθηση.   " title="Λογότυπο Χρηματοδότησης. ">
            <a:hlinkClick r:id="rId4" tooltip="Μετάβαση σε www.edulll.gr"/>
          </p:cNvPr>
          <p:cNvPicPr>
            <a:picLocks noChangeAspect="1" noChangeArrowheads="1"/>
          </p:cNvPicPr>
          <p:nvPr/>
        </p:nvPicPr>
        <p:blipFill>
          <a:blip r:embed="rId5"/>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706569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Τίτλος 1"/>
          <p:cNvSpPr>
            <a:spLocks noGrp="1"/>
          </p:cNvSpPr>
          <p:nvPr>
            <p:ph type="title"/>
          </p:nvPr>
        </p:nvSpPr>
        <p:spPr/>
        <p:txBody>
          <a:bodyPr/>
          <a:lstStyle/>
          <a:p>
            <a:pPr eaLnBrk="1" hangingPunct="1"/>
            <a:r>
              <a:rPr lang="el-GR" b="1" smtClean="0"/>
              <a:t>Σκοποί ενότητας </a:t>
            </a:r>
          </a:p>
        </p:txBody>
      </p:sp>
      <p:sp>
        <p:nvSpPr>
          <p:cNvPr id="5122" name="Θέση περιεχομένου 1"/>
          <p:cNvSpPr>
            <a:spLocks noGrp="1"/>
          </p:cNvSpPr>
          <p:nvPr>
            <p:ph idx="1"/>
          </p:nvPr>
        </p:nvSpPr>
        <p:spPr/>
        <p:txBody>
          <a:bodyPr/>
          <a:lstStyle/>
          <a:p>
            <a:pPr marL="0" indent="0" eaLnBrk="1" hangingPunct="1">
              <a:spcBef>
                <a:spcPts val="0"/>
              </a:spcBef>
              <a:spcAft>
                <a:spcPts val="1800"/>
              </a:spcAft>
              <a:buNone/>
            </a:pPr>
            <a:r>
              <a:rPr lang="el-GR" dirty="0" smtClean="0"/>
              <a:t>Ο αναγνώστης να μπορεί </a:t>
            </a:r>
            <a:r>
              <a:rPr lang="el-GR" dirty="0" smtClean="0"/>
              <a:t>να</a:t>
            </a:r>
            <a:r>
              <a:rPr lang="en-US" dirty="0" smtClean="0"/>
              <a:t> </a:t>
            </a:r>
            <a:r>
              <a:rPr lang="el-GR" dirty="0" smtClean="0"/>
              <a:t>αντιληφθεί </a:t>
            </a:r>
            <a:r>
              <a:rPr lang="el-GR" dirty="0" smtClean="0"/>
              <a:t>την έννοια της αφηρημένης </a:t>
            </a:r>
            <a:r>
              <a:rPr lang="el-GR" dirty="0" smtClean="0"/>
              <a:t>τάξης</a:t>
            </a:r>
            <a:r>
              <a:rPr lang="el-GR" dirty="0" smtClean="0"/>
              <a:t>.</a:t>
            </a:r>
          </a:p>
          <a:p>
            <a:pPr marL="0" indent="0" eaLnBrk="1" hangingPunct="1">
              <a:buNone/>
            </a:pPr>
            <a:endParaRPr lang="el-GR" dirty="0" smtClean="0"/>
          </a:p>
        </p:txBody>
      </p:sp>
      <p:sp>
        <p:nvSpPr>
          <p:cNvPr id="4" name="Θέση υποσέλιδου 1" descr="."/>
          <p:cNvSpPr>
            <a:spLocks noGrp="1"/>
          </p:cNvSpPr>
          <p:nvPr>
            <p:ph type="ftr" sz="quarter" idx="11"/>
          </p:nvPr>
        </p:nvSpPr>
        <p:spPr/>
        <p:txBody>
          <a:bodyPr/>
          <a:lstStyle/>
          <a:p>
            <a:r>
              <a:rPr lang="el-GR" sz="1400" smtClean="0">
                <a:solidFill>
                  <a:prstClr val="black"/>
                </a:solidFill>
              </a:rPr>
              <a:t>Αφηρημένες τάξεις</a:t>
            </a:r>
            <a:endParaRPr lang="el-GR" sz="1400" dirty="0">
              <a:solidFill>
                <a:prstClr val="black"/>
              </a:solidFill>
            </a:endParaRPr>
          </a:p>
        </p:txBody>
      </p:sp>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4</a:t>
            </a:fld>
            <a:endParaRPr lang="el-GR" sz="1400" dirty="0">
              <a:solidFill>
                <a:prstClr val="black"/>
              </a:solidFill>
            </a:endParaRPr>
          </a:p>
        </p:txBody>
      </p:sp>
    </p:spTree>
    <p:extLst>
      <p:ext uri="{BB962C8B-B14F-4D97-AF65-F5344CB8AC3E}">
        <p14:creationId xmlns:p14="http://schemas.microsoft.com/office/powerpoint/2010/main" val="14764906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4" name="Θέση περιεχομένου 1">
            <a:hlinkClick r:id="rId4" action="ppaction://hlinksldjump" tooltip="Μετάβαση στη Διαφάνεια 6"/>
          </p:cNvPr>
          <p:cNvSpPr/>
          <p:nvPr/>
        </p:nvSpPr>
        <p:spPr>
          <a:xfrm>
            <a:off x="809255" y="1906645"/>
            <a:ext cx="750716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rPr>
              <a:t>1)  </a:t>
            </a:r>
            <a:r>
              <a:rPr lang="el-GR" sz="2800" i="1" dirty="0" smtClean="0">
                <a:solidFill>
                  <a:srgbClr val="0070C0"/>
                </a:solidFill>
              </a:rPr>
              <a:t>Αφηρημένες τάξεις </a:t>
            </a:r>
            <a:endParaRPr lang="el-GR" i="1" dirty="0">
              <a:solidFill>
                <a:srgbClr val="0070C0"/>
              </a:solidFill>
            </a:endParaRPr>
          </a:p>
        </p:txBody>
      </p:sp>
      <p:sp>
        <p:nvSpPr>
          <p:cNvPr id="14" name="Θέση περιεχομένου 2">
            <a:hlinkClick r:id="rId5" action="ppaction://hlinksldjump" tooltip="Μετάβαση στη Διαφάνεια 8"/>
          </p:cNvPr>
          <p:cNvSpPr/>
          <p:nvPr>
            <p:custDataLst>
              <p:tags r:id="rId2"/>
            </p:custDataLst>
          </p:nvPr>
        </p:nvSpPr>
        <p:spPr>
          <a:xfrm>
            <a:off x="809258" y="2685952"/>
            <a:ext cx="750715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i="1" dirty="0">
                <a:solidFill>
                  <a:srgbClr val="0070C0"/>
                </a:solidFill>
              </a:rPr>
              <a:t>2</a:t>
            </a:r>
            <a:r>
              <a:rPr lang="el-GR" sz="2800" i="1" dirty="0" smtClean="0">
                <a:solidFill>
                  <a:srgbClr val="0070C0"/>
                </a:solidFill>
              </a:rPr>
              <a:t>)  Παραδείγματα</a:t>
            </a:r>
            <a:endParaRPr lang="el-GR" i="1" dirty="0">
              <a:solidFill>
                <a:srgbClr val="0070C0"/>
              </a:solidFill>
            </a:endParaRPr>
          </a:p>
        </p:txBody>
      </p:sp>
      <p:sp>
        <p:nvSpPr>
          <p:cNvPr id="13" name="Θέση υποσέλιδου 1" descr="."/>
          <p:cNvSpPr>
            <a:spLocks noGrp="1"/>
          </p:cNvSpPr>
          <p:nvPr>
            <p:ph type="ftr" sz="quarter" idx="11"/>
          </p:nvPr>
        </p:nvSpPr>
        <p:spPr/>
        <p:txBody>
          <a:bodyPr/>
          <a:lstStyle/>
          <a:p>
            <a:r>
              <a:rPr lang="el-GR" sz="1400" smtClean="0">
                <a:solidFill>
                  <a:prstClr val="black"/>
                </a:solidFill>
              </a:rPr>
              <a:t>Αφηρημένες τάξεις</a:t>
            </a:r>
            <a:endParaRPr lang="el-GR" sz="1400" dirty="0">
              <a:solidFill>
                <a:prstClr val="black"/>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5</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41596242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Αφηρημένες (</a:t>
            </a:r>
            <a:r>
              <a:rPr lang="en-US" b="1" dirty="0"/>
              <a:t>a</a:t>
            </a:r>
            <a:r>
              <a:rPr lang="en-US" b="1" dirty="0" smtClean="0"/>
              <a:t>bstract) </a:t>
            </a:r>
            <a:r>
              <a:rPr lang="el-GR" b="1" dirty="0" smtClean="0"/>
              <a:t>τάξεις</a:t>
            </a:r>
            <a:endParaRPr lang="el-GR" b="1" dirty="0"/>
          </a:p>
        </p:txBody>
      </p:sp>
      <p:sp>
        <p:nvSpPr>
          <p:cNvPr id="3" name="Θέση περιεχομένου 1"/>
          <p:cNvSpPr>
            <a:spLocks noGrp="1"/>
          </p:cNvSpPr>
          <p:nvPr>
            <p:ph idx="1"/>
          </p:nvPr>
        </p:nvSpPr>
        <p:spPr/>
        <p:txBody>
          <a:bodyPr/>
          <a:lstStyle/>
          <a:p>
            <a:pPr lvl="0" fontAlgn="base">
              <a:lnSpc>
                <a:spcPct val="90000"/>
              </a:lnSpc>
              <a:spcBef>
                <a:spcPts val="0"/>
              </a:spcBef>
              <a:spcAft>
                <a:spcPts val="1200"/>
              </a:spcAft>
              <a:buClr>
                <a:srgbClr val="3333CC"/>
              </a:buClr>
              <a:buSzPct val="120000"/>
              <a:buFont typeface="Wingdings" panose="05000000000000000000" pitchFamily="2" charset="2"/>
              <a:buChar char="§"/>
              <a:tabLst>
                <a:tab pos="1978025" algn="l"/>
              </a:tabLst>
            </a:pPr>
            <a:r>
              <a:rPr lang="el-GR" altLang="el-GR" dirty="0">
                <a:solidFill>
                  <a:srgbClr val="000000"/>
                </a:solidFill>
              </a:rPr>
              <a:t>Υπάρχουν μερικές τάξεις για τις οποίες δεν έχει νόημα η δημιουργία αντικειμένων. </a:t>
            </a:r>
          </a:p>
          <a:p>
            <a:pPr lvl="0" fontAlgn="base">
              <a:lnSpc>
                <a:spcPct val="90000"/>
              </a:lnSpc>
              <a:spcBef>
                <a:spcPts val="0"/>
              </a:spcBef>
              <a:spcAft>
                <a:spcPts val="1200"/>
              </a:spcAft>
              <a:buClr>
                <a:srgbClr val="3333CC"/>
              </a:buClr>
              <a:buSzPct val="120000"/>
              <a:buFont typeface="Wingdings" panose="05000000000000000000" pitchFamily="2" charset="2"/>
              <a:buChar char="§"/>
              <a:tabLst>
                <a:tab pos="1978025" algn="l"/>
              </a:tabLst>
            </a:pPr>
            <a:r>
              <a:rPr lang="el-GR" altLang="el-GR" dirty="0">
                <a:solidFill>
                  <a:srgbClr val="000000"/>
                </a:solidFill>
              </a:rPr>
              <a:t>Αυτές οι τάξεις θα πρέπει να δηλώνονται ως </a:t>
            </a:r>
            <a:r>
              <a:rPr lang="en-US" altLang="el-GR" dirty="0" smtClean="0">
                <a:solidFill>
                  <a:srgbClr val="000000"/>
                </a:solidFill>
              </a:rPr>
              <a:t>abstract</a:t>
            </a:r>
            <a:r>
              <a:rPr lang="el-GR" altLang="el-GR" dirty="0" smtClean="0">
                <a:solidFill>
                  <a:srgbClr val="000000"/>
                </a:solidFill>
              </a:rPr>
              <a:t> </a:t>
            </a:r>
            <a:r>
              <a:rPr lang="el-GR" altLang="el-GR" dirty="0">
                <a:solidFill>
                  <a:srgbClr val="000000"/>
                </a:solidFill>
              </a:rPr>
              <a:t>(αφηρημένες).</a:t>
            </a:r>
          </a:p>
          <a:p>
            <a:pPr lvl="0" fontAlgn="base">
              <a:lnSpc>
                <a:spcPct val="90000"/>
              </a:lnSpc>
              <a:spcBef>
                <a:spcPts val="0"/>
              </a:spcBef>
              <a:buClr>
                <a:srgbClr val="3333CC"/>
              </a:buClr>
              <a:buSzPct val="120000"/>
              <a:buFont typeface="Wingdings" panose="05000000000000000000" pitchFamily="2" charset="2"/>
              <a:buChar char="§"/>
              <a:tabLst>
                <a:tab pos="1978025" algn="l"/>
              </a:tabLst>
            </a:pPr>
            <a:r>
              <a:rPr lang="el-GR" altLang="el-GR" dirty="0">
                <a:solidFill>
                  <a:srgbClr val="000000"/>
                </a:solidFill>
              </a:rPr>
              <a:t> Οι τάξεις που δηλώνονται ως </a:t>
            </a:r>
            <a:r>
              <a:rPr lang="en-US" altLang="el-GR" dirty="0" smtClean="0">
                <a:solidFill>
                  <a:srgbClr val="000000"/>
                </a:solidFill>
              </a:rPr>
              <a:t>abstract,</a:t>
            </a:r>
            <a:r>
              <a:rPr lang="el-GR" altLang="el-GR" dirty="0" smtClean="0">
                <a:solidFill>
                  <a:srgbClr val="000000"/>
                </a:solidFill>
              </a:rPr>
              <a:t> </a:t>
            </a:r>
            <a:r>
              <a:rPr lang="el-GR" altLang="el-GR" dirty="0">
                <a:solidFill>
                  <a:srgbClr val="000000"/>
                </a:solidFill>
              </a:rPr>
              <a:t>δεν μπορούν να χρησιμοποιηθούν για την δημιουργία </a:t>
            </a:r>
            <a:r>
              <a:rPr lang="el-GR" altLang="el-GR" dirty="0" smtClean="0">
                <a:solidFill>
                  <a:srgbClr val="000000"/>
                </a:solidFill>
              </a:rPr>
              <a:t>αντικειμένων</a:t>
            </a:r>
            <a:r>
              <a:rPr lang="en-US" altLang="el-GR" dirty="0" smtClean="0">
                <a:solidFill>
                  <a:srgbClr val="000000"/>
                </a:solidFill>
              </a:rPr>
              <a:t>,</a:t>
            </a:r>
            <a:r>
              <a:rPr lang="el-GR" altLang="el-GR" dirty="0" smtClean="0">
                <a:solidFill>
                  <a:srgbClr val="000000"/>
                </a:solidFill>
              </a:rPr>
              <a:t> </a:t>
            </a:r>
            <a:r>
              <a:rPr lang="el-GR" altLang="el-GR" dirty="0">
                <a:solidFill>
                  <a:srgbClr val="000000"/>
                </a:solidFill>
              </a:rPr>
              <a:t>και χρησιμοποιούνται μόνο σαν υπερτάξεις άλλων </a:t>
            </a:r>
            <a:r>
              <a:rPr lang="el-GR" altLang="el-GR" dirty="0" smtClean="0">
                <a:solidFill>
                  <a:srgbClr val="000000"/>
                </a:solidFill>
              </a:rPr>
              <a:t>τάξεων</a:t>
            </a:r>
            <a:r>
              <a:rPr lang="en-US" altLang="el-GR" dirty="0" smtClean="0">
                <a:solidFill>
                  <a:srgbClr val="000000"/>
                </a:solidFill>
              </a:rPr>
              <a:t>.</a:t>
            </a:r>
            <a:endParaRPr lang="el-GR" altLang="el-GR" dirty="0">
              <a:solidFill>
                <a:srgbClr val="000000"/>
              </a:solidFill>
            </a:endParaRP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Αφηρημένες τάξεις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6</a:t>
            </a:fld>
            <a:endParaRPr lang="el-GR" sz="1400" dirty="0">
              <a:solidFill>
                <a:schemeClr val="tx1"/>
              </a:solidFill>
            </a:endParaRPr>
          </a:p>
        </p:txBody>
      </p:sp>
    </p:spTree>
    <p:extLst>
      <p:ext uri="{BB962C8B-B14F-4D97-AF65-F5344CB8AC3E}">
        <p14:creationId xmlns:p14="http://schemas.microsoft.com/office/powerpoint/2010/main" val="2918039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b="1" dirty="0"/>
              <a:t>Αφηρημένες τάξεις και αφηρημένες μέθοδοι</a:t>
            </a:r>
            <a:endParaRPr lang="el-GR" b="1" dirty="0"/>
          </a:p>
        </p:txBody>
      </p:sp>
      <p:sp>
        <p:nvSpPr>
          <p:cNvPr id="3" name="Θέση περιεχομένου 1"/>
          <p:cNvSpPr>
            <a:spLocks noGrp="1"/>
          </p:cNvSpPr>
          <p:nvPr>
            <p:ph idx="1"/>
          </p:nvPr>
        </p:nvSpPr>
        <p:spPr/>
        <p:txBody>
          <a:bodyPr>
            <a:normAutofit/>
          </a:bodyPr>
          <a:lstStyle/>
          <a:p>
            <a:pPr marL="114300" indent="0" fontAlgn="base">
              <a:lnSpc>
                <a:spcPct val="90000"/>
              </a:lnSpc>
              <a:spcBef>
                <a:spcPts val="0"/>
              </a:spcBef>
              <a:spcAft>
                <a:spcPts val="2400"/>
              </a:spcAft>
              <a:buNone/>
            </a:pPr>
            <a:r>
              <a:rPr lang="el-GR" altLang="el-GR" sz="2800" dirty="0">
                <a:solidFill>
                  <a:srgbClr val="000000"/>
                </a:solidFill>
              </a:rPr>
              <a:t>Όταν μία τάξη έχει μία </a:t>
            </a:r>
            <a:r>
              <a:rPr lang="en-US" altLang="el-GR" sz="2800" i="1" dirty="0" smtClean="0">
                <a:solidFill>
                  <a:srgbClr val="000000"/>
                </a:solidFill>
              </a:rPr>
              <a:t>abstract</a:t>
            </a:r>
            <a:r>
              <a:rPr lang="el-GR" altLang="el-GR" sz="2800" dirty="0" smtClean="0">
                <a:solidFill>
                  <a:srgbClr val="000000"/>
                </a:solidFill>
              </a:rPr>
              <a:t> μέθοδο:</a:t>
            </a:r>
            <a:endParaRPr lang="en-US" altLang="el-GR" sz="2800" dirty="0" smtClean="0">
              <a:solidFill>
                <a:srgbClr val="000000"/>
              </a:solidFill>
            </a:endParaRPr>
          </a:p>
          <a:p>
            <a:pPr lvl="2" indent="-342000" fontAlgn="base">
              <a:lnSpc>
                <a:spcPct val="90000"/>
              </a:lnSpc>
              <a:spcBef>
                <a:spcPts val="0"/>
              </a:spcBef>
              <a:spcAft>
                <a:spcPts val="1200"/>
              </a:spcAft>
              <a:buClr>
                <a:srgbClr val="3333CC"/>
              </a:buClr>
              <a:buSzPct val="120000"/>
              <a:buFont typeface="Wingdings" panose="05000000000000000000" pitchFamily="2" charset="2"/>
              <a:buChar char="§"/>
            </a:pPr>
            <a:r>
              <a:rPr lang="el-GR" altLang="el-GR" dirty="0" smtClean="0">
                <a:solidFill>
                  <a:srgbClr val="000000"/>
                </a:solidFill>
              </a:rPr>
              <a:t>Δεν </a:t>
            </a:r>
            <a:r>
              <a:rPr lang="el-GR" altLang="el-GR" dirty="0">
                <a:solidFill>
                  <a:srgbClr val="000000"/>
                </a:solidFill>
              </a:rPr>
              <a:t>δίνει παρά μόνο την δήλωση της μεθόδου, χωρίς να την </a:t>
            </a:r>
            <a:r>
              <a:rPr lang="el-GR" altLang="el-GR" dirty="0" smtClean="0">
                <a:solidFill>
                  <a:srgbClr val="000000"/>
                </a:solidFill>
              </a:rPr>
              <a:t>ορίζει.</a:t>
            </a:r>
            <a:endParaRPr lang="en-US" altLang="el-GR" dirty="0" smtClean="0">
              <a:solidFill>
                <a:srgbClr val="000000"/>
              </a:solidFill>
            </a:endParaRPr>
          </a:p>
          <a:p>
            <a:pPr lvl="2" indent="-342000" fontAlgn="base">
              <a:lnSpc>
                <a:spcPct val="90000"/>
              </a:lnSpc>
              <a:spcBef>
                <a:spcPts val="0"/>
              </a:spcBef>
              <a:spcAft>
                <a:spcPts val="1200"/>
              </a:spcAft>
              <a:buClr>
                <a:srgbClr val="3333CC"/>
              </a:buClr>
              <a:buSzPct val="120000"/>
              <a:buFont typeface="Wingdings" panose="05000000000000000000" pitchFamily="2" charset="2"/>
              <a:buChar char="§"/>
            </a:pPr>
            <a:r>
              <a:rPr lang="el-GR" altLang="el-GR" sz="2400" dirty="0" smtClean="0">
                <a:solidFill>
                  <a:srgbClr val="000000"/>
                </a:solidFill>
              </a:rPr>
              <a:t>Δεν </a:t>
            </a:r>
            <a:r>
              <a:rPr lang="el-GR" altLang="el-GR" sz="2400" dirty="0">
                <a:solidFill>
                  <a:srgbClr val="000000"/>
                </a:solidFill>
              </a:rPr>
              <a:t>μπορούμε να δημιουργήσουμε αντικείμενα από αυτή </a:t>
            </a:r>
            <a:r>
              <a:rPr lang="el-GR" altLang="el-GR" sz="2400" dirty="0" smtClean="0">
                <a:solidFill>
                  <a:srgbClr val="000000"/>
                </a:solidFill>
              </a:rPr>
              <a:t>την </a:t>
            </a:r>
            <a:r>
              <a:rPr lang="el-GR" altLang="el-GR" sz="2400" dirty="0" smtClean="0">
                <a:solidFill>
                  <a:srgbClr val="000000"/>
                </a:solidFill>
              </a:rPr>
              <a:t>τάξη, </a:t>
            </a:r>
            <a:r>
              <a:rPr lang="el-GR" altLang="el-GR" sz="2400" dirty="0">
                <a:solidFill>
                  <a:srgbClr val="000000"/>
                </a:solidFill>
              </a:rPr>
              <a:t>η οποία θεωρείται και πρέπει να δηλωθεί ως </a:t>
            </a:r>
            <a:r>
              <a:rPr lang="en-US" altLang="el-GR" sz="2400" i="1" dirty="0" smtClean="0">
                <a:solidFill>
                  <a:srgbClr val="000000"/>
                </a:solidFill>
              </a:rPr>
              <a:t>abstract</a:t>
            </a:r>
            <a:r>
              <a:rPr lang="en-US" altLang="el-GR" dirty="0" smtClean="0">
                <a:solidFill>
                  <a:srgbClr val="000000"/>
                </a:solidFill>
              </a:rPr>
              <a:t>.</a:t>
            </a:r>
          </a:p>
          <a:p>
            <a:pPr lvl="2" indent="-342000" fontAlgn="base">
              <a:lnSpc>
                <a:spcPct val="90000"/>
              </a:lnSpc>
              <a:spcBef>
                <a:spcPts val="0"/>
              </a:spcBef>
              <a:buClr>
                <a:srgbClr val="3333CC"/>
              </a:buClr>
              <a:buSzPct val="120000"/>
              <a:buFont typeface="Wingdings" panose="05000000000000000000" pitchFamily="2" charset="2"/>
              <a:buChar char="§"/>
            </a:pPr>
            <a:r>
              <a:rPr lang="el-GR" altLang="el-GR" sz="2400" dirty="0" smtClean="0">
                <a:solidFill>
                  <a:srgbClr val="000000"/>
                </a:solidFill>
              </a:rPr>
              <a:t>Όλες </a:t>
            </a:r>
            <a:r>
              <a:rPr lang="el-GR" altLang="el-GR" sz="2400" dirty="0">
                <a:solidFill>
                  <a:srgbClr val="000000"/>
                </a:solidFill>
              </a:rPr>
              <a:t>οι υποτάξεις της τάξης αυτής, θα πρέπει να ορίσουν την </a:t>
            </a:r>
            <a:r>
              <a:rPr lang="en-US" altLang="el-GR" sz="2400" i="1" dirty="0" smtClean="0">
                <a:solidFill>
                  <a:srgbClr val="000000"/>
                </a:solidFill>
              </a:rPr>
              <a:t>abstract</a:t>
            </a:r>
            <a:r>
              <a:rPr lang="el-GR" altLang="el-GR" sz="2400" dirty="0" smtClean="0">
                <a:solidFill>
                  <a:srgbClr val="000000"/>
                </a:solidFill>
              </a:rPr>
              <a:t> </a:t>
            </a:r>
            <a:r>
              <a:rPr lang="el-GR" altLang="el-GR" sz="2400" dirty="0">
                <a:solidFill>
                  <a:srgbClr val="000000"/>
                </a:solidFill>
              </a:rPr>
              <a:t>μέθοδο, αλλιώς και αυτές με τη σειρά τους θα είναι </a:t>
            </a:r>
            <a:r>
              <a:rPr lang="en-US" altLang="el-GR" sz="2400" i="1" dirty="0" smtClean="0">
                <a:solidFill>
                  <a:srgbClr val="000000"/>
                </a:solidFill>
              </a:rPr>
              <a:t>abstract</a:t>
            </a:r>
            <a:r>
              <a:rPr lang="el-GR" altLang="el-GR" sz="2400" i="1" dirty="0" smtClean="0">
                <a:solidFill>
                  <a:srgbClr val="000000"/>
                </a:solidFill>
              </a:rPr>
              <a:t>,</a:t>
            </a:r>
            <a:r>
              <a:rPr lang="el-GR" altLang="el-GR" sz="2400" dirty="0" smtClean="0">
                <a:solidFill>
                  <a:srgbClr val="000000"/>
                </a:solidFill>
              </a:rPr>
              <a:t> </a:t>
            </a:r>
            <a:r>
              <a:rPr lang="el-GR" altLang="el-GR" sz="2400" dirty="0">
                <a:solidFill>
                  <a:srgbClr val="000000"/>
                </a:solidFill>
              </a:rPr>
              <a:t>και δεν θα μπορούμε να δημιουργήσουμε αντικείμενα από αυτές.</a:t>
            </a:r>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Αφηρημένες τάξεις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7</a:t>
            </a:fld>
            <a:endParaRPr lang="el-GR" sz="1400" dirty="0">
              <a:solidFill>
                <a:schemeClr val="tx1"/>
              </a:solidFill>
            </a:endParaRPr>
          </a:p>
        </p:txBody>
      </p:sp>
      <p:pic>
        <p:nvPicPr>
          <p:cNvPr id="6"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159060" y="6051703"/>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1048803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t>Παράδειγμα αφηρημένης τάξης </a:t>
            </a:r>
            <a:r>
              <a:rPr lang="el-GR" sz="4000" b="1" dirty="0" smtClean="0"/>
              <a:t>Μέρος 1ο</a:t>
            </a:r>
            <a:endParaRPr lang="el-GR" sz="4000" b="1" dirty="0"/>
          </a:p>
        </p:txBody>
      </p:sp>
      <p:sp>
        <p:nvSpPr>
          <p:cNvPr id="6" name="Θέση περιεχομένου 1" descr="Πρόγραμμα: Η τάξη payment που ακολουθεί: Abstract class, payment method. Enter, άγκιστρο. Enter, protected double money. Enter, payment method, άνοιγμα κλείσιμο παρένθεσης. Enter, άγκιστρο. Enter, money = 0. Enter, κλείσιμο αγκίστρου. Enter, public double, get money, άνοιγμα κλείσιμο παρένθεσης. Enter, άγκιστρο. Enter, return money. Enter, κλείσιμο αγκίστρου. Enter, public void, set money, παρένθεση double d, κλείσιμο παρένθεσης. Enter, άγκιστρο. Enter, money = d. Enter, κλείσιμο αγκίστρου. Enter, public abstract, void pay, άνοιγμα κλείσιμο παρένθεσης. Enter, κλείσιμο αγκίστρου.&#10;"/>
          <p:cNvSpPr>
            <a:spLocks noGrp="1"/>
          </p:cNvSpPr>
          <p:nvPr>
            <p:ph sz="half" idx="1"/>
          </p:nvPr>
        </p:nvSpPr>
        <p:spPr>
          <a:xfrm>
            <a:off x="467544" y="1556792"/>
            <a:ext cx="4038600" cy="5112568"/>
          </a:xfrm>
        </p:spPr>
        <p:txBody>
          <a:bodyPr>
            <a:normAutofit fontScale="85000" lnSpcReduction="20000"/>
          </a:bodyPr>
          <a:lstStyle/>
          <a:p>
            <a:pPr lvl="0" eaLnBrk="0" fontAlgn="base" hangingPunct="0">
              <a:spcBef>
                <a:spcPts val="0"/>
              </a:spcBef>
              <a:spcAft>
                <a:spcPts val="1200"/>
              </a:spcAft>
              <a:buNone/>
            </a:pPr>
            <a:r>
              <a:rPr lang="el-GR" altLang="el-GR" sz="2400" b="1" kern="0" dirty="0"/>
              <a:t>Η τάξη </a:t>
            </a:r>
            <a:r>
              <a:rPr lang="en-US" altLang="el-GR" sz="2400" b="1" kern="0" dirty="0"/>
              <a:t>Payment </a:t>
            </a:r>
            <a:r>
              <a:rPr lang="el-GR" altLang="el-GR" sz="2400" b="1" kern="0" dirty="0"/>
              <a:t>που </a:t>
            </a:r>
            <a:r>
              <a:rPr lang="el-GR" altLang="el-GR" sz="2400" b="1" kern="0" dirty="0" smtClean="0"/>
              <a:t>ακολουθεί:</a:t>
            </a:r>
            <a:endParaRPr lang="el-GR" altLang="el-GR" sz="2400" b="1" kern="0" dirty="0"/>
          </a:p>
          <a:p>
            <a:pPr lvl="0" eaLnBrk="0" fontAlgn="base" hangingPunct="0">
              <a:spcBef>
                <a:spcPts val="0"/>
              </a:spcBef>
              <a:buNone/>
            </a:pPr>
            <a:r>
              <a:rPr lang="en-US" altLang="el-GR" sz="2400" b="1" kern="0" dirty="0" smtClean="0"/>
              <a:t>abstract </a:t>
            </a:r>
            <a:r>
              <a:rPr lang="en-US" altLang="el-GR" sz="2400" kern="0" dirty="0" smtClean="0"/>
              <a:t>class </a:t>
            </a:r>
            <a:r>
              <a:rPr lang="en-US" altLang="el-GR" sz="2400" kern="0" dirty="0" err="1" smtClean="0"/>
              <a:t>PaymentMethod</a:t>
            </a:r>
            <a:endParaRPr lang="en-US" altLang="el-GR" sz="2400" kern="0" dirty="0" smtClean="0"/>
          </a:p>
          <a:p>
            <a:pPr lvl="1" eaLnBrk="0" fontAlgn="base" hangingPunct="0">
              <a:spcBef>
                <a:spcPts val="0"/>
              </a:spcBef>
              <a:buNone/>
            </a:pPr>
            <a:r>
              <a:rPr lang="en-US" altLang="el-GR" kern="0" dirty="0" smtClean="0"/>
              <a:t>{</a:t>
            </a:r>
          </a:p>
          <a:p>
            <a:pPr lvl="2" eaLnBrk="0" fontAlgn="base" hangingPunct="0">
              <a:lnSpc>
                <a:spcPct val="90000"/>
              </a:lnSpc>
              <a:spcBef>
                <a:spcPts val="0"/>
              </a:spcBef>
              <a:spcAft>
                <a:spcPts val="1000"/>
              </a:spcAft>
              <a:buNone/>
            </a:pPr>
            <a:r>
              <a:rPr lang="en-US" altLang="el-GR" sz="2400" kern="0" dirty="0" smtClean="0"/>
              <a:t>protected double money; </a:t>
            </a:r>
          </a:p>
          <a:p>
            <a:pPr lvl="0" eaLnBrk="0" fontAlgn="base" hangingPunct="0">
              <a:spcBef>
                <a:spcPts val="0"/>
              </a:spcBef>
              <a:buNone/>
            </a:pPr>
            <a:r>
              <a:rPr lang="en-US" altLang="el-GR" sz="2400" kern="0" dirty="0" err="1" smtClean="0"/>
              <a:t>PaymentMethod</a:t>
            </a:r>
            <a:r>
              <a:rPr lang="en-US" altLang="el-GR" sz="2400" kern="0" dirty="0" smtClean="0"/>
              <a:t>()</a:t>
            </a:r>
          </a:p>
          <a:p>
            <a:pPr lvl="1" eaLnBrk="0" fontAlgn="base" hangingPunct="0">
              <a:spcBef>
                <a:spcPts val="0"/>
              </a:spcBef>
              <a:buNone/>
            </a:pPr>
            <a:r>
              <a:rPr lang="en-US" altLang="el-GR" kern="0" dirty="0" smtClean="0"/>
              <a:t>{</a:t>
            </a:r>
          </a:p>
          <a:p>
            <a:pPr lvl="2" eaLnBrk="0" fontAlgn="base" hangingPunct="0">
              <a:spcBef>
                <a:spcPts val="0"/>
              </a:spcBef>
              <a:buNone/>
            </a:pPr>
            <a:r>
              <a:rPr lang="en-US" altLang="el-GR" sz="2400" kern="0" dirty="0" smtClean="0"/>
              <a:t>money = 0;</a:t>
            </a:r>
          </a:p>
          <a:p>
            <a:pPr lvl="1" eaLnBrk="0" fontAlgn="base" hangingPunct="0">
              <a:spcBef>
                <a:spcPts val="0"/>
              </a:spcBef>
              <a:spcAft>
                <a:spcPts val="1000"/>
              </a:spcAft>
              <a:buNone/>
            </a:pPr>
            <a:r>
              <a:rPr lang="en-US" altLang="el-GR" kern="0" dirty="0" smtClean="0"/>
              <a:t>} </a:t>
            </a:r>
          </a:p>
          <a:p>
            <a:pPr lvl="0" eaLnBrk="0" fontAlgn="base" hangingPunct="0">
              <a:spcBef>
                <a:spcPts val="0"/>
              </a:spcBef>
              <a:buNone/>
            </a:pPr>
            <a:r>
              <a:rPr lang="en-US" altLang="el-GR" sz="2400" kern="0" dirty="0" smtClean="0"/>
              <a:t>public double </a:t>
            </a:r>
            <a:r>
              <a:rPr lang="en-US" altLang="el-GR" sz="2400" kern="0" dirty="0" err="1" smtClean="0"/>
              <a:t>getMoney</a:t>
            </a:r>
            <a:r>
              <a:rPr lang="en-US" altLang="el-GR" sz="2400" kern="0" dirty="0" smtClean="0"/>
              <a:t>()</a:t>
            </a:r>
          </a:p>
          <a:p>
            <a:pPr lvl="1" eaLnBrk="0" fontAlgn="base" hangingPunct="0">
              <a:spcBef>
                <a:spcPts val="0"/>
              </a:spcBef>
              <a:buNone/>
            </a:pPr>
            <a:r>
              <a:rPr lang="en-US" altLang="el-GR" kern="0" dirty="0" smtClean="0"/>
              <a:t>{</a:t>
            </a:r>
          </a:p>
          <a:p>
            <a:pPr lvl="2" eaLnBrk="0" fontAlgn="base" hangingPunct="0">
              <a:spcBef>
                <a:spcPts val="0"/>
              </a:spcBef>
              <a:buNone/>
            </a:pPr>
            <a:r>
              <a:rPr lang="en-US" altLang="el-GR" sz="2400" kern="0" dirty="0" smtClean="0"/>
              <a:t>return money;</a:t>
            </a:r>
          </a:p>
          <a:p>
            <a:pPr lvl="1" eaLnBrk="0" fontAlgn="base" hangingPunct="0">
              <a:spcBef>
                <a:spcPts val="0"/>
              </a:spcBef>
              <a:spcAft>
                <a:spcPts val="1000"/>
              </a:spcAft>
              <a:buNone/>
            </a:pPr>
            <a:r>
              <a:rPr lang="en-US" altLang="el-GR" kern="0" dirty="0" smtClean="0"/>
              <a:t>} </a:t>
            </a:r>
          </a:p>
          <a:p>
            <a:pPr lvl="0" eaLnBrk="0" fontAlgn="base" hangingPunct="0">
              <a:spcBef>
                <a:spcPts val="0"/>
              </a:spcBef>
              <a:buNone/>
            </a:pPr>
            <a:r>
              <a:rPr lang="en-US" altLang="el-GR" sz="2400" kern="0" dirty="0" smtClean="0"/>
              <a:t>public void </a:t>
            </a:r>
            <a:r>
              <a:rPr lang="en-US" altLang="el-GR" sz="2400" kern="0" dirty="0" err="1" smtClean="0"/>
              <a:t>setMoney</a:t>
            </a:r>
            <a:r>
              <a:rPr lang="en-US" altLang="el-GR" sz="2400" kern="0" dirty="0" smtClean="0"/>
              <a:t>(double d)</a:t>
            </a:r>
          </a:p>
          <a:p>
            <a:pPr lvl="1" eaLnBrk="0" fontAlgn="base" hangingPunct="0">
              <a:spcBef>
                <a:spcPts val="0"/>
              </a:spcBef>
              <a:buNone/>
            </a:pPr>
            <a:r>
              <a:rPr lang="en-US" altLang="el-GR" kern="0" dirty="0" smtClean="0"/>
              <a:t>{</a:t>
            </a:r>
          </a:p>
          <a:p>
            <a:pPr lvl="2" eaLnBrk="0" fontAlgn="base" hangingPunct="0">
              <a:spcBef>
                <a:spcPts val="0"/>
              </a:spcBef>
              <a:buNone/>
            </a:pPr>
            <a:r>
              <a:rPr lang="en-US" altLang="el-GR" sz="2400" kern="0" dirty="0" smtClean="0"/>
              <a:t>money = d;</a:t>
            </a:r>
          </a:p>
          <a:p>
            <a:pPr lvl="1" eaLnBrk="0" fontAlgn="base" hangingPunct="0">
              <a:spcBef>
                <a:spcPts val="0"/>
              </a:spcBef>
              <a:spcAft>
                <a:spcPts val="1000"/>
              </a:spcAft>
              <a:buNone/>
            </a:pPr>
            <a:r>
              <a:rPr lang="en-US" altLang="el-GR" kern="0" dirty="0" smtClean="0"/>
              <a:t>} </a:t>
            </a:r>
          </a:p>
          <a:p>
            <a:pPr lvl="0" eaLnBrk="0" fontAlgn="base" hangingPunct="0">
              <a:spcBef>
                <a:spcPts val="0"/>
              </a:spcBef>
              <a:buNone/>
            </a:pPr>
            <a:r>
              <a:rPr lang="en-US" altLang="el-GR" sz="2400" kern="0" dirty="0" smtClean="0"/>
              <a:t>public </a:t>
            </a:r>
            <a:r>
              <a:rPr lang="en-US" altLang="el-GR" sz="2400" b="1" kern="0" dirty="0" smtClean="0"/>
              <a:t>abstract</a:t>
            </a:r>
            <a:r>
              <a:rPr lang="en-US" altLang="el-GR" sz="2400" kern="0" dirty="0" smtClean="0"/>
              <a:t> void pay();</a:t>
            </a:r>
          </a:p>
          <a:p>
            <a:pPr lvl="1" eaLnBrk="0" fontAlgn="base" hangingPunct="0">
              <a:spcBef>
                <a:spcPts val="0"/>
              </a:spcBef>
              <a:buNone/>
            </a:pPr>
            <a:r>
              <a:rPr lang="en-US" altLang="el-GR" kern="0" dirty="0" smtClean="0"/>
              <a:t>}</a:t>
            </a:r>
          </a:p>
          <a:p>
            <a:endParaRPr lang="el-GR" dirty="0"/>
          </a:p>
        </p:txBody>
      </p:sp>
      <p:sp>
        <p:nvSpPr>
          <p:cNvPr id="7" name="Θέση περιεχομένου 2" descr="Συνέχεια προγράμματος: Η συμπαγής concrete τάξη, που θα αποτελέσει  υποτάξη της αφηρημένης abstract τάξης payment method. Η τάξη που θα δηλώσουμε εδώ, είναι η credit card payment για πληρωμή με πιστωτική κάρτα.&#10;Public class, credit card payment, extends payment method. Enter, άγκιστρο.  Enter, public void pay, άνοιγμα κλείσιμο παρένθεσης. Enter,  άγκιστρο. Enter, system.out.print ln, παρένθεση, εισαγωγικά πληρωμή εισαγωγικά, + money + εισαγωγικά, ευρώ με πιστωτική κάρτα, εισαγωγικά, κλείσιμο παρένθεσης. Enter,  κλείσιμο αγκίστρου. Enter,  κλείσιμο αγκίστρου.&#10;"/>
          <p:cNvSpPr>
            <a:spLocks noGrp="1"/>
          </p:cNvSpPr>
          <p:nvPr>
            <p:ph sz="half" idx="2"/>
          </p:nvPr>
        </p:nvSpPr>
        <p:spPr>
          <a:xfrm>
            <a:off x="4644008" y="1556792"/>
            <a:ext cx="3960440" cy="4824536"/>
          </a:xfrm>
        </p:spPr>
        <p:txBody>
          <a:bodyPr>
            <a:normAutofit fontScale="85000" lnSpcReduction="20000"/>
          </a:bodyPr>
          <a:lstStyle/>
          <a:p>
            <a:pPr marL="0" lvl="0" indent="0" eaLnBrk="0" fontAlgn="base" hangingPunct="0">
              <a:lnSpc>
                <a:spcPct val="110000"/>
              </a:lnSpc>
              <a:spcBef>
                <a:spcPts val="0"/>
              </a:spcBef>
              <a:spcAft>
                <a:spcPts val="2400"/>
              </a:spcAft>
              <a:buNone/>
            </a:pPr>
            <a:r>
              <a:rPr lang="el-GR" altLang="el-GR" sz="2400" kern="0" dirty="0">
                <a:solidFill>
                  <a:srgbClr val="000000"/>
                </a:solidFill>
              </a:rPr>
              <a:t>Η </a:t>
            </a:r>
            <a:r>
              <a:rPr lang="el-GR" altLang="el-GR" sz="2400" b="1" kern="0" dirty="0">
                <a:solidFill>
                  <a:srgbClr val="000000"/>
                </a:solidFill>
              </a:rPr>
              <a:t>συμπαγής </a:t>
            </a:r>
            <a:r>
              <a:rPr lang="el-GR" altLang="el-GR" sz="2400" b="1" kern="0" dirty="0" smtClean="0">
                <a:solidFill>
                  <a:srgbClr val="000000"/>
                </a:solidFill>
              </a:rPr>
              <a:t>(</a:t>
            </a:r>
            <a:r>
              <a:rPr lang="en-US" altLang="el-GR" sz="2400" b="1" kern="0" dirty="0" smtClean="0">
                <a:solidFill>
                  <a:srgbClr val="000000"/>
                </a:solidFill>
              </a:rPr>
              <a:t>concrete</a:t>
            </a:r>
            <a:r>
              <a:rPr lang="el-GR" altLang="el-GR" sz="2400" b="1" kern="0" dirty="0" smtClean="0">
                <a:solidFill>
                  <a:srgbClr val="000000"/>
                </a:solidFill>
              </a:rPr>
              <a:t>) τάξη </a:t>
            </a:r>
            <a:r>
              <a:rPr lang="el-GR" altLang="el-GR" sz="2400" kern="0" dirty="0" smtClean="0">
                <a:solidFill>
                  <a:srgbClr val="000000"/>
                </a:solidFill>
              </a:rPr>
              <a:t>που </a:t>
            </a:r>
            <a:r>
              <a:rPr lang="el-GR" altLang="el-GR" sz="2400" kern="0" dirty="0">
                <a:solidFill>
                  <a:srgbClr val="000000"/>
                </a:solidFill>
              </a:rPr>
              <a:t>θα αποτελέσει </a:t>
            </a:r>
            <a:r>
              <a:rPr lang="el-GR" altLang="el-GR" sz="2400" b="1" kern="0" dirty="0">
                <a:solidFill>
                  <a:srgbClr val="000000"/>
                </a:solidFill>
              </a:rPr>
              <a:t> υποτάξη</a:t>
            </a:r>
            <a:r>
              <a:rPr lang="el-GR" altLang="el-GR" sz="2400" kern="0" dirty="0">
                <a:solidFill>
                  <a:srgbClr val="000000"/>
                </a:solidFill>
              </a:rPr>
              <a:t> της αφηρημένης </a:t>
            </a:r>
            <a:r>
              <a:rPr lang="el-GR" altLang="el-GR" sz="2400" kern="0" dirty="0" smtClean="0">
                <a:solidFill>
                  <a:srgbClr val="000000"/>
                </a:solidFill>
              </a:rPr>
              <a:t>(</a:t>
            </a:r>
            <a:r>
              <a:rPr lang="en-US" altLang="el-GR" sz="2400" kern="0" dirty="0" smtClean="0">
                <a:solidFill>
                  <a:srgbClr val="000000"/>
                </a:solidFill>
              </a:rPr>
              <a:t>abstract</a:t>
            </a:r>
            <a:r>
              <a:rPr lang="el-GR" altLang="el-GR" sz="2400" kern="0" dirty="0" smtClean="0">
                <a:solidFill>
                  <a:srgbClr val="000000"/>
                </a:solidFill>
              </a:rPr>
              <a:t>) </a:t>
            </a:r>
            <a:r>
              <a:rPr lang="el-GR" altLang="el-GR" sz="2400" kern="0" dirty="0">
                <a:solidFill>
                  <a:srgbClr val="000000"/>
                </a:solidFill>
              </a:rPr>
              <a:t>τάξης </a:t>
            </a:r>
            <a:r>
              <a:rPr lang="en-US" altLang="el-GR" sz="2400" i="1" kern="0" dirty="0" err="1" smtClean="0">
                <a:solidFill>
                  <a:srgbClr val="000000"/>
                </a:solidFill>
              </a:rPr>
              <a:t>PaymentMethod</a:t>
            </a:r>
            <a:r>
              <a:rPr lang="el-GR" altLang="el-GR" sz="2400" i="1" kern="0" dirty="0" smtClean="0">
                <a:solidFill>
                  <a:srgbClr val="000000"/>
                </a:solidFill>
              </a:rPr>
              <a:t>.</a:t>
            </a:r>
            <a:r>
              <a:rPr lang="el-GR" altLang="el-GR" sz="2400" kern="0" dirty="0" smtClean="0">
                <a:solidFill>
                  <a:srgbClr val="000000"/>
                </a:solidFill>
              </a:rPr>
              <a:t> </a:t>
            </a:r>
            <a:r>
              <a:rPr lang="el-GR" altLang="el-GR" sz="2400" kern="0" dirty="0">
                <a:solidFill>
                  <a:srgbClr val="000000"/>
                </a:solidFill>
              </a:rPr>
              <a:t>Η τάξη που θα δηλώσουμε </a:t>
            </a:r>
            <a:r>
              <a:rPr lang="el-GR" altLang="el-GR" sz="2400" kern="0" dirty="0" smtClean="0">
                <a:solidFill>
                  <a:srgbClr val="000000"/>
                </a:solidFill>
              </a:rPr>
              <a:t>εδώ </a:t>
            </a:r>
            <a:r>
              <a:rPr lang="el-GR" altLang="el-GR" sz="2400" kern="0" dirty="0">
                <a:solidFill>
                  <a:srgbClr val="000000"/>
                </a:solidFill>
              </a:rPr>
              <a:t>είναι η </a:t>
            </a:r>
            <a:r>
              <a:rPr lang="en-US" altLang="el-GR" sz="2400" i="1" kern="0" dirty="0" err="1" smtClean="0">
                <a:solidFill>
                  <a:srgbClr val="000000"/>
                </a:solidFill>
              </a:rPr>
              <a:t>CreditCardPayment</a:t>
            </a:r>
            <a:r>
              <a:rPr lang="el-GR" altLang="el-GR" sz="2400" i="1" kern="0" dirty="0" smtClean="0">
                <a:solidFill>
                  <a:srgbClr val="000000"/>
                </a:solidFill>
              </a:rPr>
              <a:t> </a:t>
            </a:r>
            <a:r>
              <a:rPr lang="el-GR" altLang="el-GR" sz="2400" kern="0" dirty="0" smtClean="0">
                <a:solidFill>
                  <a:srgbClr val="000000"/>
                </a:solidFill>
              </a:rPr>
              <a:t>για </a:t>
            </a:r>
            <a:r>
              <a:rPr lang="el-GR" altLang="el-GR" sz="2400" kern="0" dirty="0">
                <a:solidFill>
                  <a:srgbClr val="000000"/>
                </a:solidFill>
              </a:rPr>
              <a:t>πληρωμή με πιστωτική κάρτα.</a:t>
            </a:r>
          </a:p>
          <a:p>
            <a:pPr marL="0" lvl="0" indent="0" eaLnBrk="0" fontAlgn="base" hangingPunct="0">
              <a:spcBef>
                <a:spcPts val="0"/>
              </a:spcBef>
              <a:buNone/>
            </a:pPr>
            <a:r>
              <a:rPr lang="en-US" altLang="el-GR" sz="2400" kern="0" dirty="0" smtClean="0"/>
              <a:t>public class </a:t>
            </a:r>
            <a:r>
              <a:rPr lang="en-US" altLang="el-GR" sz="2400" kern="0" dirty="0" err="1" smtClean="0"/>
              <a:t>CreditCardPayment</a:t>
            </a:r>
            <a:r>
              <a:rPr lang="el-GR" altLang="el-GR" sz="2400" kern="0" dirty="0"/>
              <a:t> </a:t>
            </a:r>
            <a:r>
              <a:rPr lang="en-US" altLang="el-GR" sz="2400" b="1" kern="0" dirty="0" smtClean="0"/>
              <a:t>extends </a:t>
            </a:r>
            <a:r>
              <a:rPr lang="en-US" altLang="el-GR" sz="2400" kern="0" dirty="0" err="1" smtClean="0"/>
              <a:t>PaymentMethod</a:t>
            </a:r>
            <a:r>
              <a:rPr lang="en-US" altLang="el-GR" sz="2400" kern="0" dirty="0" smtClean="0"/>
              <a:t> </a:t>
            </a:r>
            <a:endParaRPr lang="el-GR" altLang="el-GR" sz="2400" kern="0" dirty="0" smtClean="0"/>
          </a:p>
          <a:p>
            <a:pPr marL="0" lvl="0" indent="0" eaLnBrk="0" fontAlgn="base" hangingPunct="0">
              <a:spcBef>
                <a:spcPts val="0"/>
              </a:spcBef>
              <a:buNone/>
            </a:pPr>
            <a:r>
              <a:rPr lang="en-US" altLang="el-GR" sz="2400" kern="0" dirty="0" smtClean="0"/>
              <a:t>{</a:t>
            </a:r>
            <a:endParaRPr lang="el-GR" altLang="el-GR" sz="2400" kern="0" dirty="0" smtClean="0"/>
          </a:p>
          <a:p>
            <a:pPr marL="400050" lvl="1" indent="0" eaLnBrk="0" fontAlgn="base" hangingPunct="0">
              <a:spcBef>
                <a:spcPts val="0"/>
              </a:spcBef>
              <a:buNone/>
            </a:pPr>
            <a:r>
              <a:rPr lang="en-US" altLang="el-GR" b="1" kern="0" dirty="0" smtClean="0"/>
              <a:t>public void pay()</a:t>
            </a:r>
            <a:endParaRPr lang="el-GR" altLang="el-GR" kern="0" dirty="0"/>
          </a:p>
          <a:p>
            <a:pPr marL="400050" lvl="1" indent="0" eaLnBrk="0" fontAlgn="base" hangingPunct="0">
              <a:spcBef>
                <a:spcPts val="0"/>
              </a:spcBef>
              <a:buNone/>
            </a:pPr>
            <a:r>
              <a:rPr lang="en-US" altLang="el-GR" kern="0" dirty="0" smtClean="0"/>
              <a:t>{</a:t>
            </a:r>
            <a:endParaRPr lang="el-GR" altLang="el-GR" kern="0" dirty="0" smtClean="0"/>
          </a:p>
          <a:p>
            <a:pPr marL="800100" lvl="2" indent="0" eaLnBrk="0" fontAlgn="base" hangingPunct="0">
              <a:spcBef>
                <a:spcPts val="0"/>
              </a:spcBef>
              <a:buNone/>
            </a:pPr>
            <a:r>
              <a:rPr lang="en-US" altLang="el-GR" sz="2400" kern="0" dirty="0" err="1" smtClean="0"/>
              <a:t>System.out.println</a:t>
            </a:r>
            <a:r>
              <a:rPr lang="el-GR" altLang="el-GR" sz="2400" kern="0" dirty="0" smtClean="0"/>
              <a:t>(</a:t>
            </a:r>
            <a:r>
              <a:rPr lang="en-US" altLang="el-GR" sz="2400" kern="0" dirty="0" smtClean="0"/>
              <a:t> “</a:t>
            </a:r>
            <a:r>
              <a:rPr lang="el-GR" altLang="el-GR" sz="2400" kern="0" dirty="0" smtClean="0"/>
              <a:t>Πληρωμή"+</a:t>
            </a:r>
            <a:r>
              <a:rPr lang="en-US" altLang="el-GR" sz="2400" kern="0" dirty="0" smtClean="0"/>
              <a:t>money</a:t>
            </a:r>
            <a:r>
              <a:rPr lang="el-GR" altLang="el-GR" sz="2400" kern="0" dirty="0" smtClean="0"/>
              <a:t>+ </a:t>
            </a:r>
            <a:r>
              <a:rPr lang="el-GR" altLang="el-GR" sz="2400" kern="0" dirty="0"/>
              <a:t>" </a:t>
            </a:r>
            <a:r>
              <a:rPr lang="el-GR" altLang="el-GR" sz="2400" kern="0" dirty="0" smtClean="0"/>
              <a:t>Ευρώ</a:t>
            </a:r>
            <a:r>
              <a:rPr lang="en-US" altLang="el-GR" sz="2400" kern="0" dirty="0" smtClean="0"/>
              <a:t> </a:t>
            </a:r>
            <a:r>
              <a:rPr lang="el-GR" altLang="el-GR" sz="2400" kern="0" dirty="0" smtClean="0"/>
              <a:t>με </a:t>
            </a:r>
            <a:r>
              <a:rPr lang="el-GR" altLang="el-GR" sz="2400" kern="0" dirty="0"/>
              <a:t>πιστωτική κάρτα</a:t>
            </a:r>
            <a:r>
              <a:rPr lang="el-GR" altLang="el-GR" sz="2400" kern="0" dirty="0" smtClean="0"/>
              <a:t>");</a:t>
            </a:r>
          </a:p>
          <a:p>
            <a:pPr marL="400050" lvl="1" indent="0" eaLnBrk="0" fontAlgn="base" hangingPunct="0">
              <a:spcBef>
                <a:spcPts val="0"/>
              </a:spcBef>
              <a:buNone/>
            </a:pPr>
            <a:r>
              <a:rPr lang="el-GR" altLang="el-GR" kern="0" dirty="0" smtClean="0"/>
              <a:t>}</a:t>
            </a:r>
          </a:p>
          <a:p>
            <a:pPr marL="0" indent="0" eaLnBrk="0" fontAlgn="base" hangingPunct="0">
              <a:spcBef>
                <a:spcPts val="0"/>
              </a:spcBef>
              <a:buNone/>
            </a:pPr>
            <a:r>
              <a:rPr lang="el-GR" altLang="el-GR" sz="2400" kern="0" dirty="0" smtClean="0"/>
              <a:t>}</a:t>
            </a:r>
            <a:endParaRPr lang="el-GR" altLang="el-GR" sz="2400" kern="0" dirty="0"/>
          </a:p>
          <a:p>
            <a:endParaRPr lang="el-GR" dirty="0"/>
          </a:p>
        </p:txBody>
      </p:sp>
      <p:sp>
        <p:nvSpPr>
          <p:cNvPr id="4" name="Θέση υποσέλιδου 1" descr="."/>
          <p:cNvSpPr>
            <a:spLocks noGrp="1"/>
          </p:cNvSpPr>
          <p:nvPr>
            <p:ph type="ftr" sz="quarter" idx="11"/>
          </p:nvPr>
        </p:nvSpPr>
        <p:spPr/>
        <p:txBody>
          <a:bodyPr/>
          <a:lstStyle/>
          <a:p>
            <a:r>
              <a:rPr lang="el-GR" sz="1400" smtClean="0">
                <a:solidFill>
                  <a:schemeClr val="tx1"/>
                </a:solidFill>
              </a:rPr>
              <a:t>Αφηρημένες τάξεις</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8</a:t>
            </a:fld>
            <a:endParaRPr lang="el-GR" sz="1400" dirty="0">
              <a:solidFill>
                <a:schemeClr val="tx1"/>
              </a:solidFill>
            </a:endParaRPr>
          </a:p>
        </p:txBody>
      </p:sp>
    </p:spTree>
    <p:extLst>
      <p:ext uri="{BB962C8B-B14F-4D97-AF65-F5344CB8AC3E}">
        <p14:creationId xmlns:p14="http://schemas.microsoft.com/office/powerpoint/2010/main" val="301721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prstClr val="black"/>
                </a:solidFill>
              </a:rPr>
              <a:t>Παράδειγμα αφηρημένης τάξης </a:t>
            </a:r>
            <a:r>
              <a:rPr lang="el-GR" sz="4000" b="1" dirty="0">
                <a:solidFill>
                  <a:prstClr val="black"/>
                </a:solidFill>
              </a:rPr>
              <a:t>Μέρος </a:t>
            </a:r>
            <a:r>
              <a:rPr lang="en-US" sz="4000" b="1" dirty="0" smtClean="0">
                <a:solidFill>
                  <a:prstClr val="black"/>
                </a:solidFill>
              </a:rPr>
              <a:t>2</a:t>
            </a:r>
            <a:r>
              <a:rPr lang="el-GR" sz="4000" b="1" dirty="0" smtClean="0">
                <a:solidFill>
                  <a:prstClr val="black"/>
                </a:solidFill>
              </a:rPr>
              <a:t>ο</a:t>
            </a:r>
            <a:endParaRPr lang="el-GR" dirty="0"/>
          </a:p>
        </p:txBody>
      </p:sp>
      <p:sp>
        <p:nvSpPr>
          <p:cNvPr id="3" name="Θέση περιεχομένου 1" descr="Τμήμα προγράμματος: Η άλλη συμπαγής concrete τάξη, που θα αποτελέσει  υποτάξη της αφηρημένης abstract τάξης payment method, είναι η check payment για πληρωμή με επιταγή.&#10;public class, check payment, extends payment method. Enter, άγκιστρο. Enter, public void pay, άνοιγμα κλείσιμο παρένθεσης. Enter, άγκιστρο. Enter, system.out.print ln, παρένθεση, εισαγωγικά πληρωμή εισαγωγικά, + money + εισαγωγικά,  δραχμές με επιταγή που θα σταλεί από τον πελάτη, εισαγωγικά, κλείσιμο παρένθεσης. Enter, κλείσιμο αγκίστρου. Enter, κλείσιμο αγκίστρου.&#10;"/>
          <p:cNvSpPr>
            <a:spLocks noGrp="1"/>
          </p:cNvSpPr>
          <p:nvPr>
            <p:ph sz="half" idx="1"/>
          </p:nvPr>
        </p:nvSpPr>
        <p:spPr>
          <a:xfrm>
            <a:off x="457200" y="1600200"/>
            <a:ext cx="4038600" cy="4781128"/>
          </a:xfrm>
        </p:spPr>
        <p:txBody>
          <a:bodyPr>
            <a:normAutofit fontScale="92500" lnSpcReduction="10000"/>
          </a:bodyPr>
          <a:lstStyle/>
          <a:p>
            <a:pPr marL="0" lvl="0" indent="0" eaLnBrk="0" fontAlgn="base" hangingPunct="0">
              <a:spcBef>
                <a:spcPts val="0"/>
              </a:spcBef>
              <a:spcAft>
                <a:spcPts val="2400"/>
              </a:spcAft>
              <a:buNone/>
            </a:pPr>
            <a:r>
              <a:rPr lang="el-GR" altLang="el-GR" sz="2200" kern="0" dirty="0">
                <a:solidFill>
                  <a:srgbClr val="000000"/>
                </a:solidFill>
              </a:rPr>
              <a:t>Η άλλη </a:t>
            </a:r>
            <a:r>
              <a:rPr lang="el-GR" altLang="el-GR" sz="2200" b="1" kern="0" dirty="0">
                <a:solidFill>
                  <a:srgbClr val="000000"/>
                </a:solidFill>
              </a:rPr>
              <a:t>συμπαγής </a:t>
            </a:r>
            <a:r>
              <a:rPr lang="el-GR" altLang="el-GR" sz="2200" b="1" kern="0" dirty="0" smtClean="0">
                <a:solidFill>
                  <a:srgbClr val="000000"/>
                </a:solidFill>
              </a:rPr>
              <a:t>(</a:t>
            </a:r>
            <a:r>
              <a:rPr lang="en-US" altLang="el-GR" sz="2200" b="1" kern="0" dirty="0" smtClean="0">
                <a:solidFill>
                  <a:srgbClr val="000000"/>
                </a:solidFill>
              </a:rPr>
              <a:t>concrete</a:t>
            </a:r>
            <a:r>
              <a:rPr lang="el-GR" altLang="el-GR" sz="2200" b="1" kern="0" dirty="0" smtClean="0">
                <a:solidFill>
                  <a:srgbClr val="000000"/>
                </a:solidFill>
              </a:rPr>
              <a:t>) </a:t>
            </a:r>
            <a:r>
              <a:rPr lang="el-GR" altLang="el-GR" sz="2200" b="1" kern="0" dirty="0">
                <a:solidFill>
                  <a:srgbClr val="000000"/>
                </a:solidFill>
              </a:rPr>
              <a:t>τάξη</a:t>
            </a:r>
            <a:r>
              <a:rPr lang="el-GR" altLang="el-GR" sz="2200" kern="0" dirty="0">
                <a:solidFill>
                  <a:srgbClr val="000000"/>
                </a:solidFill>
              </a:rPr>
              <a:t> που θα αποτελέσει </a:t>
            </a:r>
            <a:r>
              <a:rPr lang="el-GR" altLang="el-GR" sz="2200" b="1" kern="0" dirty="0">
                <a:solidFill>
                  <a:srgbClr val="000000"/>
                </a:solidFill>
              </a:rPr>
              <a:t> υποτάξη</a:t>
            </a:r>
            <a:r>
              <a:rPr lang="el-GR" altLang="el-GR" sz="2200" kern="0" dirty="0">
                <a:solidFill>
                  <a:srgbClr val="000000"/>
                </a:solidFill>
              </a:rPr>
              <a:t> της αφηρημένης </a:t>
            </a:r>
            <a:r>
              <a:rPr lang="el-GR" altLang="el-GR" sz="2200" kern="0" dirty="0" smtClean="0">
                <a:solidFill>
                  <a:srgbClr val="000000"/>
                </a:solidFill>
              </a:rPr>
              <a:t>(</a:t>
            </a:r>
            <a:r>
              <a:rPr lang="en-US" altLang="el-GR" sz="2200" kern="0" dirty="0" smtClean="0">
                <a:solidFill>
                  <a:srgbClr val="000000"/>
                </a:solidFill>
              </a:rPr>
              <a:t>abstract</a:t>
            </a:r>
            <a:r>
              <a:rPr lang="el-GR" altLang="el-GR" sz="2200" kern="0" dirty="0" smtClean="0">
                <a:solidFill>
                  <a:srgbClr val="000000"/>
                </a:solidFill>
              </a:rPr>
              <a:t>) </a:t>
            </a:r>
            <a:r>
              <a:rPr lang="el-GR" altLang="el-GR" sz="2200" kern="0" dirty="0">
                <a:solidFill>
                  <a:srgbClr val="000000"/>
                </a:solidFill>
              </a:rPr>
              <a:t>τάξης </a:t>
            </a:r>
            <a:r>
              <a:rPr lang="en-US" altLang="el-GR" sz="2200" i="1" kern="0" dirty="0" err="1" smtClean="0">
                <a:solidFill>
                  <a:srgbClr val="000000"/>
                </a:solidFill>
              </a:rPr>
              <a:t>PaymentMethod</a:t>
            </a:r>
            <a:r>
              <a:rPr lang="en-US" altLang="el-GR" sz="2200" i="1" kern="0" dirty="0" smtClean="0">
                <a:solidFill>
                  <a:srgbClr val="000000"/>
                </a:solidFill>
              </a:rPr>
              <a:t>, </a:t>
            </a:r>
            <a:r>
              <a:rPr lang="el-GR" altLang="el-GR" sz="2200" kern="0" dirty="0" smtClean="0">
                <a:solidFill>
                  <a:srgbClr val="000000"/>
                </a:solidFill>
              </a:rPr>
              <a:t>είναι </a:t>
            </a:r>
            <a:r>
              <a:rPr lang="el-GR" altLang="el-GR" sz="2200" kern="0" dirty="0">
                <a:solidFill>
                  <a:srgbClr val="000000"/>
                </a:solidFill>
              </a:rPr>
              <a:t>η </a:t>
            </a:r>
            <a:r>
              <a:rPr lang="en-US" altLang="el-GR" sz="2200" i="1" kern="0" dirty="0" err="1" smtClean="0">
                <a:solidFill>
                  <a:srgbClr val="000000"/>
                </a:solidFill>
              </a:rPr>
              <a:t>CheckPayment</a:t>
            </a:r>
            <a:r>
              <a:rPr lang="el-GR" altLang="el-GR" sz="2200" kern="0" dirty="0" smtClean="0">
                <a:solidFill>
                  <a:srgbClr val="000000"/>
                </a:solidFill>
              </a:rPr>
              <a:t> </a:t>
            </a:r>
            <a:r>
              <a:rPr lang="el-GR" altLang="el-GR" sz="2200" kern="0" dirty="0">
                <a:solidFill>
                  <a:srgbClr val="000000"/>
                </a:solidFill>
              </a:rPr>
              <a:t>για πληρωμή με επιταγή.</a:t>
            </a:r>
          </a:p>
          <a:p>
            <a:pPr marL="0" lvl="0" indent="0" eaLnBrk="0" fontAlgn="base" hangingPunct="0">
              <a:lnSpc>
                <a:spcPct val="90000"/>
              </a:lnSpc>
              <a:spcBef>
                <a:spcPts val="0"/>
              </a:spcBef>
              <a:buNone/>
            </a:pPr>
            <a:r>
              <a:rPr lang="en-US" altLang="el-GR" sz="2200" kern="0" dirty="0" smtClean="0"/>
              <a:t>public class </a:t>
            </a:r>
            <a:r>
              <a:rPr lang="en-US" altLang="el-GR" sz="2200" kern="0" dirty="0" err="1" smtClean="0"/>
              <a:t>CheckPayment</a:t>
            </a:r>
            <a:r>
              <a:rPr lang="en-US" altLang="el-GR" sz="2200" kern="0" dirty="0" smtClean="0"/>
              <a:t> </a:t>
            </a:r>
            <a:r>
              <a:rPr lang="en-US" altLang="el-GR" sz="2200" b="1" kern="0" dirty="0" smtClean="0"/>
              <a:t>extends </a:t>
            </a:r>
            <a:r>
              <a:rPr lang="en-US" altLang="el-GR" sz="2200" kern="0" dirty="0" err="1" smtClean="0"/>
              <a:t>PaymentMethod</a:t>
            </a:r>
            <a:r>
              <a:rPr lang="en-US" altLang="el-GR" sz="2200" kern="0" dirty="0" smtClean="0"/>
              <a:t> </a:t>
            </a:r>
            <a:br>
              <a:rPr lang="en-US" altLang="el-GR" sz="2200" kern="0" dirty="0" smtClean="0"/>
            </a:br>
            <a:r>
              <a:rPr lang="en-US" altLang="el-GR" sz="2200" kern="0" dirty="0" smtClean="0"/>
              <a:t>{</a:t>
            </a:r>
          </a:p>
          <a:p>
            <a:pPr marL="400050" lvl="1" indent="0" eaLnBrk="0" fontAlgn="base" hangingPunct="0">
              <a:lnSpc>
                <a:spcPct val="90000"/>
              </a:lnSpc>
              <a:spcBef>
                <a:spcPts val="0"/>
              </a:spcBef>
              <a:buNone/>
            </a:pPr>
            <a:r>
              <a:rPr lang="en-US" altLang="el-GR" sz="2200" b="1" kern="0" dirty="0" smtClean="0"/>
              <a:t>public void pay()</a:t>
            </a:r>
            <a:endParaRPr lang="en-US" altLang="el-GR" sz="2200" kern="0" dirty="0"/>
          </a:p>
          <a:p>
            <a:pPr marL="400050" lvl="1" indent="0" eaLnBrk="0" fontAlgn="base" hangingPunct="0">
              <a:lnSpc>
                <a:spcPct val="90000"/>
              </a:lnSpc>
              <a:spcBef>
                <a:spcPts val="0"/>
              </a:spcBef>
              <a:buNone/>
            </a:pPr>
            <a:r>
              <a:rPr lang="en-US" altLang="el-GR" sz="2200" kern="0" dirty="0" smtClean="0"/>
              <a:t>{</a:t>
            </a:r>
          </a:p>
          <a:p>
            <a:pPr marL="800100" lvl="2" indent="0" eaLnBrk="0" fontAlgn="base" hangingPunct="0">
              <a:lnSpc>
                <a:spcPct val="90000"/>
              </a:lnSpc>
              <a:spcBef>
                <a:spcPts val="0"/>
              </a:spcBef>
              <a:buNone/>
            </a:pPr>
            <a:r>
              <a:rPr lang="en-US" altLang="el-GR" sz="2200" kern="0" dirty="0" err="1" smtClean="0"/>
              <a:t>System.out.println</a:t>
            </a:r>
            <a:r>
              <a:rPr lang="en-US" altLang="el-GR" sz="2200" kern="0" dirty="0" smtClean="0"/>
              <a:t>(</a:t>
            </a:r>
            <a:r>
              <a:rPr lang="el-GR" altLang="el-GR" sz="2200" kern="0" dirty="0" smtClean="0"/>
              <a:t> </a:t>
            </a:r>
            <a:r>
              <a:rPr lang="en-US" altLang="el-GR" sz="2200" kern="0" dirty="0" smtClean="0"/>
              <a:t>"</a:t>
            </a:r>
            <a:r>
              <a:rPr lang="el-GR" altLang="el-GR" sz="2200" kern="0" dirty="0" smtClean="0"/>
              <a:t>Πληρωμή "+</a:t>
            </a:r>
            <a:r>
              <a:rPr lang="en-US" altLang="el-GR" sz="2200" kern="0" dirty="0" smtClean="0"/>
              <a:t>money</a:t>
            </a:r>
            <a:r>
              <a:rPr lang="el-GR" altLang="el-GR" sz="2200" kern="0" dirty="0" smtClean="0"/>
              <a:t>+ " δρχ. με επιταγή που θα σταλεί από τον πελάτη");</a:t>
            </a:r>
            <a:endParaRPr lang="en-US" altLang="el-GR" sz="2200" kern="0" dirty="0" smtClean="0"/>
          </a:p>
          <a:p>
            <a:pPr marL="400050" lvl="1" indent="0" eaLnBrk="0" fontAlgn="base" hangingPunct="0">
              <a:lnSpc>
                <a:spcPct val="90000"/>
              </a:lnSpc>
              <a:spcBef>
                <a:spcPts val="0"/>
              </a:spcBef>
              <a:buNone/>
            </a:pPr>
            <a:r>
              <a:rPr lang="el-GR" altLang="el-GR" sz="2200" kern="0" dirty="0" smtClean="0"/>
              <a:t>}</a:t>
            </a:r>
            <a:endParaRPr lang="en-US" altLang="el-GR" sz="2200" kern="0" dirty="0" smtClean="0"/>
          </a:p>
          <a:p>
            <a:pPr marL="0" indent="0" eaLnBrk="0" fontAlgn="base" hangingPunct="0">
              <a:lnSpc>
                <a:spcPct val="90000"/>
              </a:lnSpc>
              <a:spcBef>
                <a:spcPts val="0"/>
              </a:spcBef>
              <a:buNone/>
            </a:pPr>
            <a:r>
              <a:rPr lang="el-GR" altLang="el-GR" sz="2200" kern="0" dirty="0" smtClean="0"/>
              <a:t>}</a:t>
            </a:r>
          </a:p>
          <a:p>
            <a:endParaRPr lang="el-GR" dirty="0"/>
          </a:p>
        </p:txBody>
      </p:sp>
      <p:sp>
        <p:nvSpPr>
          <p:cNvPr id="4" name="Θέση περιεχομένου 2"/>
          <p:cNvSpPr>
            <a:spLocks noGrp="1"/>
          </p:cNvSpPr>
          <p:nvPr>
            <p:ph sz="half" idx="2"/>
          </p:nvPr>
        </p:nvSpPr>
        <p:spPr/>
        <p:txBody>
          <a:bodyPr>
            <a:normAutofit fontScale="92500" lnSpcReduction="10000"/>
          </a:bodyPr>
          <a:lstStyle/>
          <a:p>
            <a:pPr marL="0" lvl="0" indent="0" eaLnBrk="0" fontAlgn="base" hangingPunct="0">
              <a:spcBef>
                <a:spcPts val="500"/>
              </a:spcBef>
              <a:spcAft>
                <a:spcPts val="500"/>
              </a:spcAft>
              <a:buNone/>
            </a:pPr>
            <a:endParaRPr lang="el-GR" altLang="el-GR" sz="2000" kern="0" dirty="0">
              <a:solidFill>
                <a:srgbClr val="000000"/>
              </a:solidFill>
              <a:latin typeface="Times New Roman"/>
            </a:endParaRPr>
          </a:p>
          <a:p>
            <a:pPr marL="0" lvl="0" indent="0" eaLnBrk="0" fontAlgn="base" hangingPunct="0">
              <a:spcBef>
                <a:spcPts val="0"/>
              </a:spcBef>
              <a:spcAft>
                <a:spcPts val="1200"/>
              </a:spcAft>
              <a:buNone/>
            </a:pPr>
            <a:r>
              <a:rPr lang="el-GR" altLang="el-GR" sz="2200" kern="0" dirty="0">
                <a:solidFill>
                  <a:srgbClr val="000000"/>
                </a:solidFill>
              </a:rPr>
              <a:t>Για να δοκιμάσουμε τις τάξεις που </a:t>
            </a:r>
            <a:r>
              <a:rPr lang="el-GR" altLang="el-GR" sz="2200" kern="0" dirty="0" smtClean="0">
                <a:solidFill>
                  <a:srgbClr val="000000"/>
                </a:solidFill>
              </a:rPr>
              <a:t>κάναμε, </a:t>
            </a:r>
            <a:r>
              <a:rPr lang="el-GR" altLang="el-GR" sz="2200" kern="0" dirty="0">
                <a:solidFill>
                  <a:srgbClr val="000000"/>
                </a:solidFill>
              </a:rPr>
              <a:t>θα κάνουμε μία τάξη </a:t>
            </a:r>
            <a:r>
              <a:rPr lang="en-US" altLang="el-GR" sz="2200" kern="0" dirty="0" smtClean="0">
                <a:solidFill>
                  <a:srgbClr val="000000"/>
                </a:solidFill>
              </a:rPr>
              <a:t>Main</a:t>
            </a:r>
            <a:r>
              <a:rPr lang="el-GR" altLang="el-GR" sz="2200" kern="0" dirty="0" smtClean="0">
                <a:solidFill>
                  <a:srgbClr val="000000"/>
                </a:solidFill>
              </a:rPr>
              <a:t> </a:t>
            </a:r>
            <a:r>
              <a:rPr lang="el-GR" altLang="el-GR" sz="2200" kern="0" dirty="0">
                <a:solidFill>
                  <a:srgbClr val="000000"/>
                </a:solidFill>
              </a:rPr>
              <a:t>με μία παραμετρική συνάρτηση </a:t>
            </a:r>
            <a:r>
              <a:rPr lang="en-US" altLang="el-GR" sz="2200" i="1" kern="0" dirty="0" smtClean="0">
                <a:solidFill>
                  <a:srgbClr val="000000"/>
                </a:solidFill>
              </a:rPr>
              <a:t>main</a:t>
            </a:r>
            <a:r>
              <a:rPr lang="el-GR" altLang="el-GR" sz="2200" kern="0" dirty="0" smtClean="0">
                <a:solidFill>
                  <a:srgbClr val="000000"/>
                </a:solidFill>
              </a:rPr>
              <a:t>.</a:t>
            </a:r>
            <a:endParaRPr lang="el-GR" altLang="el-GR" sz="2200" kern="0" dirty="0">
              <a:solidFill>
                <a:srgbClr val="000000"/>
              </a:solidFill>
            </a:endParaRPr>
          </a:p>
          <a:p>
            <a:pPr marL="0" lvl="0" indent="0" eaLnBrk="0" fontAlgn="base" hangingPunct="0">
              <a:spcBef>
                <a:spcPts val="0"/>
              </a:spcBef>
              <a:spcAft>
                <a:spcPts val="1200"/>
              </a:spcAft>
              <a:buNone/>
            </a:pPr>
            <a:r>
              <a:rPr lang="el-GR" altLang="el-GR" sz="2200" kern="0" dirty="0" smtClean="0">
                <a:solidFill>
                  <a:srgbClr val="000000"/>
                </a:solidFill>
              </a:rPr>
              <a:t>Στη </a:t>
            </a:r>
            <a:r>
              <a:rPr lang="en-US" altLang="el-GR" sz="2200" i="1" kern="0" dirty="0" smtClean="0">
                <a:solidFill>
                  <a:srgbClr val="000000"/>
                </a:solidFill>
              </a:rPr>
              <a:t>main</a:t>
            </a:r>
            <a:r>
              <a:rPr lang="el-GR" altLang="el-GR" sz="2200" kern="0" dirty="0" smtClean="0">
                <a:solidFill>
                  <a:srgbClr val="000000"/>
                </a:solidFill>
              </a:rPr>
              <a:t> </a:t>
            </a:r>
            <a:r>
              <a:rPr lang="el-GR" altLang="el-GR" sz="2200" kern="0" dirty="0">
                <a:solidFill>
                  <a:srgbClr val="000000"/>
                </a:solidFill>
              </a:rPr>
              <a:t>θα περνάμε σαν παράμετρο τον τρόπο πληρωμής και το ποσό, που θα βρίσκονται στις θέσεις 0 και 1 αντίστοιχα του πίνακα </a:t>
            </a:r>
            <a:r>
              <a:rPr lang="en-US" altLang="el-GR" sz="2200" i="1" kern="0" dirty="0" err="1" smtClean="0">
                <a:solidFill>
                  <a:srgbClr val="000000"/>
                </a:solidFill>
              </a:rPr>
              <a:t>args</a:t>
            </a:r>
            <a:r>
              <a:rPr lang="el-GR" altLang="el-GR" sz="2200" kern="0" dirty="0" smtClean="0">
                <a:solidFill>
                  <a:srgbClr val="000000"/>
                </a:solidFill>
              </a:rPr>
              <a:t>,</a:t>
            </a:r>
            <a:r>
              <a:rPr lang="en-US" altLang="el-GR" sz="2200" i="1" kern="0" dirty="0" smtClean="0">
                <a:solidFill>
                  <a:srgbClr val="000000"/>
                </a:solidFill>
              </a:rPr>
              <a:t> </a:t>
            </a:r>
            <a:r>
              <a:rPr lang="el-GR" altLang="el-GR" sz="2200" kern="0" dirty="0" smtClean="0">
                <a:solidFill>
                  <a:srgbClr val="000000"/>
                </a:solidFill>
              </a:rPr>
              <a:t>που </a:t>
            </a:r>
            <a:r>
              <a:rPr lang="el-GR" altLang="el-GR" sz="2200" kern="0" dirty="0">
                <a:solidFill>
                  <a:srgbClr val="000000"/>
                </a:solidFill>
              </a:rPr>
              <a:t>είναι οι παράμετροι της </a:t>
            </a:r>
            <a:r>
              <a:rPr lang="en-US" altLang="el-GR" sz="2200" i="1" kern="0" dirty="0" smtClean="0">
                <a:solidFill>
                  <a:srgbClr val="000000"/>
                </a:solidFill>
              </a:rPr>
              <a:t>main</a:t>
            </a:r>
            <a:r>
              <a:rPr lang="el-GR" altLang="el-GR" sz="2200" kern="0" dirty="0" smtClean="0">
                <a:solidFill>
                  <a:srgbClr val="000000"/>
                </a:solidFill>
              </a:rPr>
              <a:t>.</a:t>
            </a:r>
            <a:endParaRPr lang="en-US" altLang="el-GR" sz="2200" kern="0" dirty="0" smtClean="0">
              <a:solidFill>
                <a:srgbClr val="000000"/>
              </a:solidFill>
            </a:endParaRPr>
          </a:p>
          <a:p>
            <a:pPr marL="0" lvl="0" indent="0" eaLnBrk="0" fontAlgn="base" hangingPunct="0">
              <a:spcBef>
                <a:spcPts val="0"/>
              </a:spcBef>
              <a:spcAft>
                <a:spcPts val="1200"/>
              </a:spcAft>
              <a:buNone/>
            </a:pPr>
            <a:r>
              <a:rPr lang="el-GR" altLang="el-GR" sz="2200" kern="0" dirty="0" smtClean="0">
                <a:solidFill>
                  <a:srgbClr val="000000"/>
                </a:solidFill>
              </a:rPr>
              <a:t>Θα </a:t>
            </a:r>
            <a:r>
              <a:rPr lang="el-GR" altLang="el-GR" sz="2200" kern="0" dirty="0">
                <a:solidFill>
                  <a:srgbClr val="000000"/>
                </a:solidFill>
              </a:rPr>
              <a:t>ακολουθηθεί η σύμβαση ότι το 1 θα σημαίνει πληρωμή με πιστωτική </a:t>
            </a:r>
            <a:r>
              <a:rPr lang="el-GR" altLang="el-GR" sz="2200" kern="0" dirty="0" smtClean="0">
                <a:solidFill>
                  <a:srgbClr val="000000"/>
                </a:solidFill>
              </a:rPr>
              <a:t>κάρτα, </a:t>
            </a:r>
            <a:r>
              <a:rPr lang="el-GR" altLang="el-GR" sz="2200" kern="0" dirty="0">
                <a:solidFill>
                  <a:srgbClr val="000000"/>
                </a:solidFill>
              </a:rPr>
              <a:t>και το 2 πληρωμή με επιταγή.</a:t>
            </a:r>
          </a:p>
          <a:p>
            <a:endParaRPr lang="el-GR" dirty="0"/>
          </a:p>
        </p:txBody>
      </p:sp>
      <p:sp>
        <p:nvSpPr>
          <p:cNvPr id="5" name="Θέση υποσέλιδου 1" descr="."/>
          <p:cNvSpPr>
            <a:spLocks noGrp="1"/>
          </p:cNvSpPr>
          <p:nvPr>
            <p:ph type="ftr" sz="quarter" idx="11"/>
          </p:nvPr>
        </p:nvSpPr>
        <p:spPr/>
        <p:txBody>
          <a:bodyPr/>
          <a:lstStyle/>
          <a:p>
            <a:r>
              <a:rPr lang="el-GR" sz="1400" smtClean="0">
                <a:solidFill>
                  <a:schemeClr val="tx1"/>
                </a:solidFill>
              </a:rPr>
              <a:t>Αφηρημένες τάξεις</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1F376086-9D7F-4AE2-BCB7-3ED68261646D}" type="slidenum">
              <a:rPr lang="el-GR" sz="1400" smtClean="0">
                <a:solidFill>
                  <a:schemeClr val="tx1"/>
                </a:solidFill>
              </a:rPr>
              <a:pPr/>
              <a:t>9</a:t>
            </a:fld>
            <a:endParaRPr lang="el-GR" sz="1400" dirty="0">
              <a:solidFill>
                <a:schemeClr val="tx1"/>
              </a:solidFill>
            </a:endParaRPr>
          </a:p>
        </p:txBody>
      </p:sp>
    </p:spTree>
    <p:extLst>
      <p:ext uri="{BB962C8B-B14F-4D97-AF65-F5344CB8AC3E}">
        <p14:creationId xmlns:p14="http://schemas.microsoft.com/office/powerpoint/2010/main" val="410600491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6/11/2013 2:09:30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xml><?xml version="1.0" encoding="utf-8"?>
<p:tagLst xmlns:a="http://schemas.openxmlformats.org/drawingml/2006/main" xmlns:r="http://schemas.openxmlformats.org/officeDocument/2006/relationships" xmlns:p="http://schemas.openxmlformats.org/presentationml/2006/main">
  <p:tag name="ZHAW.ACCESSIBILITYADDIN.READINGORDER" val="2,6,7,"/>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4,2,3,7,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13,6,"/>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2,3,4,5,6,7,"/>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59E6CDC4-1B1A-47E9-BB79-3CC6EA661756}">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24</TotalTime>
  <Words>625</Words>
  <Application>Microsoft Office PowerPoint</Application>
  <PresentationFormat>Προβολή στην οθόνη (4:3)</PresentationFormat>
  <Paragraphs>125</Paragraphs>
  <Slides>11</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Θέμα του Office</vt:lpstr>
      <vt:lpstr>Αντικειμενοστραφής Προγραμματισμός Ι</vt:lpstr>
      <vt:lpstr>Άδειες χρήσης </vt:lpstr>
      <vt:lpstr>Χρηματοδότηση </vt:lpstr>
      <vt:lpstr>Σκοποί ενότητας </vt:lpstr>
      <vt:lpstr>Περιεχόμενα ενότητας</vt:lpstr>
      <vt:lpstr>Αφηρημένες (abstract) τάξεις</vt:lpstr>
      <vt:lpstr>Αφηρημένες τάξεις και αφηρημένες μέθοδοι</vt:lpstr>
      <vt:lpstr>Παράδειγμα αφηρημένης τάξης Μέρος 1ο</vt:lpstr>
      <vt:lpstr>Παράδειγμα αφηρημένης τάξης Μέρος 2ο</vt:lpstr>
      <vt:lpstr>Παράδειγμα αφηρημένης τάξης Μέρος 3ο</vt:lpstr>
      <vt:lpstr>Τέλος δέκατης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Αντικειμενοστραφής Προγραμματισμός Ι</dc:title>
  <dc:subject>Αφηρημένες τάξεις</dc:subject>
  <dc:creator>Λιόλιος Νικόλαος</dc:creator>
  <cp:keywords>Αφηρημένες τάξεις, abstract classes.</cp:keywords>
  <dc:description>Αφηρημένες τάξεις.</dc:description>
  <cp:lastModifiedBy>Georgia</cp:lastModifiedBy>
  <cp:revision>16</cp:revision>
  <dcterms:created xsi:type="dcterms:W3CDTF">2013-10-08T11:59:06Z</dcterms:created>
  <dcterms:modified xsi:type="dcterms:W3CDTF">2013-11-06T12:09:39Z</dcterms:modified>
  <cp:category>Εκπαιδευτικό Υλικό</cp:category>
  <cp:contentStatus>Τελικό</cp:contentStatus>
</cp:coreProperties>
</file>