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0"/>
  </p:notesMasterIdLst>
  <p:sldIdLst>
    <p:sldId id="257" r:id="rId3"/>
    <p:sldId id="258" r:id="rId4"/>
    <p:sldId id="32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22" r:id="rId62"/>
    <p:sldId id="320" r:id="rId63"/>
    <p:sldId id="321" r:id="rId64"/>
    <p:sldId id="323" r:id="rId65"/>
    <p:sldId id="324" r:id="rId66"/>
    <p:sldId id="325" r:id="rId67"/>
    <p:sldId id="326" r:id="rId68"/>
    <p:sldId id="329" r:id="rId69"/>
  </p:sldIdLst>
  <p:sldSz cx="9144000" cy="6858000" type="screen4x3"/>
  <p:notesSz cx="6858000" cy="9144000"/>
  <p:custDataLst>
    <p:tags r:id="rId7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Pet" initials="N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02A65-DDBC-48F8-B2F4-E1B0B65A7354}" type="datetimeFigureOut">
              <a:rPr lang="el-GR" smtClean="0"/>
              <a:pPr/>
              <a:t>12/12/2013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8FC4-3E4D-4290-AC90-1905728FB2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42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8BBA-E385-44AB-875E-30FB8133A108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DFE6-1DFF-4012-B3CC-DC79206A6F42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54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1CED-F2F4-4C6E-A26F-DB134A1C3738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57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E618-476C-498D-A954-5CBF3801D5A0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0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9AB5-72F3-4018-8003-4A8469252724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19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6983-0601-4F23-BE81-2982AC0A8208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06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34BD-9657-480A-AA1A-358F14CB69A3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22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2EC-0445-4CCA-A76D-8D3739704A79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16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5482-C8A8-4180-A597-5BDD36FE2169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25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4FF7-A62D-47BC-A5BA-D62CA1162A04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84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6F5-0531-47EB-A6B1-7D96E19AB052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54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7E1-DAA4-44CF-8D30-99682BB574CE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86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0ED6-416F-446D-B567-7A291F1B7808}" type="datetime1">
              <a:rPr lang="el-GR" smtClean="0"/>
              <a:pPr/>
              <a:t>12/12/2013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Μικροελεγκτές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1C03-5577-4E93-8C87-CB124F5CEB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61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slide" Target="slide5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" Target="slide5.xml"/><Relationship Id="rId5" Type="http://schemas.microsoft.com/office/2007/relationships/hdphoto" Target="../media/hdphoto14.wdp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microsoft.com/office/2007/relationships/hdphoto" Target="../media/hdphoto20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microsoft.com/office/2007/relationships/hdphoto" Target="../media/hdphoto25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microsoft.com/office/2007/relationships/hdphoto" Target="../media/hdphoto26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microsoft.com/office/2007/relationships/hdphoto" Target="../media/hdphoto27.wdp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tags" Target="../tags/tag7.xml"/><Relationship Id="rId7" Type="http://schemas.openxmlformats.org/officeDocument/2006/relationships/slide" Target="slide2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13.xml"/><Relationship Id="rId11" Type="http://schemas.openxmlformats.org/officeDocument/2006/relationships/slide" Target="slide62.xml"/><Relationship Id="rId5" Type="http://schemas.openxmlformats.org/officeDocument/2006/relationships/slide" Target="slide6.xml"/><Relationship Id="rId10" Type="http://schemas.openxmlformats.org/officeDocument/2006/relationships/slide" Target="slide55.xml"/><Relationship Id="rId4" Type="http://schemas.openxmlformats.org/officeDocument/2006/relationships/slideLayout" Target="../slideLayouts/slideLayout6.xml"/><Relationship Id="rId9" Type="http://schemas.openxmlformats.org/officeDocument/2006/relationships/slide" Target="slide36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35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1.jpeg"/><Relationship Id="rId5" Type="http://schemas.openxmlformats.org/officeDocument/2006/relationships/slide" Target="slide5.xml"/><Relationship Id="rId4" Type="http://schemas.microsoft.com/office/2007/relationships/hdphoto" Target="../media/hdphoto36.wd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microsoft.com/office/2007/relationships/hdphoto" Target="../media/hdphoto4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48.jpeg"/><Relationship Id="rId5" Type="http://schemas.openxmlformats.org/officeDocument/2006/relationships/slide" Target="slide5.xml"/><Relationship Id="rId4" Type="http://schemas.microsoft.com/office/2007/relationships/hdphoto" Target="../media/hdphoto40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628012" cy="1326009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Ενσωματωμένα Συστήματα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632848" cy="266089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8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Μικροελεγκτές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2800" dirty="0">
              <a:solidFill>
                <a:prstClr val="black"/>
              </a:solidFill>
              <a:cs typeface="Arial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28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Νικόλαος Χ </a:t>
            </a:r>
            <a:r>
              <a:rPr lang="el-GR" sz="2800" dirty="0" err="1" smtClean="0">
                <a:solidFill>
                  <a:prstClr val="black"/>
                </a:solidFill>
                <a:cs typeface="Arial" charset="0"/>
              </a:rPr>
              <a:t>Πετρέλλης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Επίκουρος Καθηγητής</a:t>
            </a:r>
            <a:r>
              <a:rPr lang="el-GR" sz="2800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2800" dirty="0">
                <a:solidFill>
                  <a:prstClr val="black"/>
                </a:solidFill>
                <a:cs typeface="Arial" charset="0"/>
              </a:rPr>
              <a:t>Τμήμα Μηχανικών Πληροφορικής, </a:t>
            </a:r>
            <a:endParaRPr lang="el-GR" sz="2800" dirty="0" smtClean="0">
              <a:solidFill>
                <a:prstClr val="black"/>
              </a:solidFill>
              <a:cs typeface="Arial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Τεχνολογικής </a:t>
            </a:r>
            <a:r>
              <a:rPr lang="el-GR" sz="2800" dirty="0">
                <a:solidFill>
                  <a:prstClr val="black"/>
                </a:solidFill>
                <a:cs typeface="Arial" charset="0"/>
              </a:rPr>
              <a:t>Εκπαίδευσης.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7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Ρολόι στον </a:t>
            </a:r>
            <a:r>
              <a:rPr lang="en-US" altLang="el-GR" b="1" dirty="0" smtClean="0"/>
              <a:t>AVR tiny 2313</a:t>
            </a:r>
            <a:endParaRPr lang="el-GR" b="1" dirty="0"/>
          </a:p>
        </p:txBody>
      </p:sp>
      <p:pic>
        <p:nvPicPr>
          <p:cNvPr id="9" name="Θέση περιεχομένου 1" descr="Εικόνα με το κύκλωμα του ρολογιού του AVR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6" y="1600200"/>
            <a:ext cx="3847068" cy="4525963"/>
          </a:xfrm>
        </p:spPr>
      </p:pic>
      <p:pic>
        <p:nvPicPr>
          <p:cNvPr id="10" name="Θέση περιεχομένου 2" descr="Εικόνα με το διάγραμμα των εισόδων και εξόδων του ρολογιού του AVR.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55" y="1600200"/>
            <a:ext cx="3638290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Μνήμη</a:t>
            </a:r>
            <a:endParaRPr lang="el-GR" b="1" dirty="0"/>
          </a:p>
        </p:txBody>
      </p:sp>
      <p:pic>
        <p:nvPicPr>
          <p:cNvPr id="6" name="Θέση περιεχομένου 1" descr="Εικόνα στην οποία απεικονίζονται τα εξής:&#10;1) Η program memory, η οποία έχει θέσεις μνήμης από 0 0 0, έως 3 f f, με program flash, 1 κίλο byte ανά 16 θέσεις μνήμης. &#10;2) Η data memory, η οποία έχει θέσεις μνήμης από 0 0, εώς d f. Πιό αναλυτικά, οι θέσεις από 0 0 εώς 1 f, είναι για καταχωρητές γενικού σκοπού, οι θέσεις από 20 εώς 5f, είναι για καταχωρητές εισόδου εξόδου, οι θέσεις από 60 εώς df, είναι για την ram, 12 byte ανά 8 θέσεις μνήμ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605756"/>
            <a:ext cx="6657975" cy="451485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Καταχωρητές γενικού </a:t>
            </a:r>
            <a:r>
              <a:rPr lang="el-GR" altLang="el-GR" b="1" dirty="0"/>
              <a:t>σ</a:t>
            </a:r>
            <a:r>
              <a:rPr lang="el-GR" altLang="el-GR" b="1" dirty="0" smtClean="0"/>
              <a:t>κοπού</a:t>
            </a:r>
            <a:endParaRPr lang="el-GR" b="1" dirty="0"/>
          </a:p>
        </p:txBody>
      </p:sp>
      <p:pic>
        <p:nvPicPr>
          <p:cNvPr id="6" name="Θέση περιεχομένου 1" descr="Εικόνα η οποία δείχνει 32 καταχωρητές γενικού σκοπού, από τον r0 εώς τον r31, να καταλαμβάνουν τις διευθύνσεις από 0 0, εώς 1f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3" y="1484784"/>
            <a:ext cx="7732851" cy="46960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2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Τρόποι διευθυνσιοδότησης </a:t>
            </a:r>
            <a:br>
              <a:rPr lang="el-GR" altLang="el-GR" b="1" dirty="0" smtClean="0"/>
            </a:br>
            <a:r>
              <a:rPr lang="el-GR" altLang="el-GR" b="1" dirty="0" smtClean="0"/>
              <a:t>(1 από 6)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b="1" dirty="0" smtClean="0">
                <a:solidFill>
                  <a:srgbClr val="0033CC"/>
                </a:solidFill>
              </a:rPr>
              <a:t>1.  </a:t>
            </a:r>
            <a:r>
              <a:rPr lang="el-GR" altLang="el-GR" dirty="0" smtClean="0"/>
              <a:t>Άμεση  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altLang="el-GR" sz="2800" dirty="0" smtClean="0"/>
              <a:t>Διευθυνσιοδότηση (</a:t>
            </a:r>
            <a:r>
              <a:rPr lang="en-US" altLang="el-GR" sz="2800" dirty="0" smtClean="0"/>
              <a:t>Direct Addressing</a:t>
            </a:r>
            <a:r>
              <a:rPr lang="el-GR" altLang="el-GR" sz="2800" dirty="0" smtClean="0"/>
              <a:t>). Το μοναδικό </a:t>
            </a:r>
            <a:r>
              <a:rPr lang="el-GR" altLang="el-GR" sz="2800" dirty="0" err="1" smtClean="0"/>
              <a:t>έντελο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είναι ένας καταχωρητής.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altLang="el-GR" b="1" dirty="0" smtClean="0">
                <a:solidFill>
                  <a:srgbClr val="0033CC"/>
                </a:solidFill>
              </a:rPr>
              <a:t>2.  </a:t>
            </a:r>
            <a:r>
              <a:rPr lang="el-GR" altLang="el-GR" dirty="0" smtClean="0"/>
              <a:t>Άμεση με 2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l-GR" altLang="el-GR" sz="2800" dirty="0" smtClean="0"/>
              <a:t>καταχωρητές (</a:t>
            </a:r>
            <a:r>
              <a:rPr lang="en-US" altLang="el-GR" sz="2800" dirty="0" smtClean="0"/>
              <a:t>Register Direct</a:t>
            </a:r>
            <a:r>
              <a:rPr lang="el-GR" altLang="el-GR" sz="2800" dirty="0" smtClean="0"/>
              <a:t>). Τα 2 ορίσματα μιας </a:t>
            </a:r>
            <a:r>
              <a:rPr lang="el-GR" altLang="el-GR" sz="2800" dirty="0"/>
              <a:t>εντολής είναι καταχωρητές.</a:t>
            </a:r>
          </a:p>
          <a:p>
            <a:endParaRPr lang="el-GR" dirty="0"/>
          </a:p>
        </p:txBody>
      </p:sp>
      <p:pic>
        <p:nvPicPr>
          <p:cNvPr id="11" name="Θέση περιεχομένου 2" descr="Εικόνα με τα μπλοκ διαγράμματα της άμεσης διευθυνσιοδότησης, και της άμεσης διευθυνσιοδότησης με 2 καταχωρητές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2448" cy="4536504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Τρόποι διευθυνσιοδότησης </a:t>
            </a:r>
            <a:br>
              <a:rPr lang="el-GR" altLang="el-GR" b="1" dirty="0" smtClean="0"/>
            </a:br>
            <a:r>
              <a:rPr lang="el-GR" altLang="el-GR" b="1" dirty="0" smtClean="0"/>
              <a:t>(2 από 6)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 smtClean="0">
                <a:solidFill>
                  <a:srgbClr val="0033CC"/>
                </a:solidFill>
              </a:rPr>
              <a:t>3.  </a:t>
            </a:r>
            <a:r>
              <a:rPr lang="el-GR" altLang="el-GR" sz="2000" dirty="0" smtClean="0"/>
              <a:t>Άμεση σε καταχωρητή </a:t>
            </a:r>
          </a:p>
          <a:p>
            <a:pPr marL="40005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altLang="el-GR" sz="2000" dirty="0" smtClean="0"/>
              <a:t>περιφερειακού (</a:t>
            </a:r>
            <a:r>
              <a:rPr lang="en-US" altLang="el-GR" sz="2000" dirty="0" smtClean="0"/>
              <a:t>Direct I</a:t>
            </a:r>
            <a:r>
              <a:rPr lang="el-GR" altLang="el-GR" sz="2000" dirty="0" smtClean="0"/>
              <a:t>⁄</a:t>
            </a:r>
            <a:r>
              <a:rPr lang="en-US" altLang="el-GR" sz="2000" dirty="0" smtClean="0"/>
              <a:t>O</a:t>
            </a:r>
            <a:r>
              <a:rPr lang="el-GR" altLang="el-GR" sz="2000" dirty="0" smtClean="0"/>
              <a:t>). Το ένα όρισμα </a:t>
            </a:r>
            <a:r>
              <a:rPr lang="el-GR" altLang="el-GR" sz="2000" dirty="0"/>
              <a:t>είναι καταχωρητής εισόδου ⁄ εξόδου, δηλαδή σχετικός με κάποιο περιφερειακό.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 smtClean="0">
                <a:solidFill>
                  <a:srgbClr val="0033CC"/>
                </a:solidFill>
              </a:rPr>
              <a:t>4.  </a:t>
            </a:r>
            <a:r>
              <a:rPr lang="el-GR" altLang="el-GR" sz="2000" dirty="0" smtClean="0"/>
              <a:t>Άμεση Δεδομένων (</a:t>
            </a:r>
            <a:r>
              <a:rPr lang="en-US" altLang="el-GR" sz="2000" dirty="0" smtClean="0"/>
              <a:t>Data Direct</a:t>
            </a:r>
            <a:r>
              <a:rPr lang="el-GR" altLang="el-GR" sz="2000" dirty="0" smtClean="0"/>
              <a:t>).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l-GR" altLang="el-GR" sz="2000" dirty="0" smtClean="0"/>
              <a:t>Η εντολή περιέχει ένα όρισμα</a:t>
            </a:r>
            <a:r>
              <a:rPr lang="el-GR" altLang="el-GR" sz="2000" dirty="0"/>
              <a:t>, που αναφέρεται σε καταχωρητή, από τον οποίο θα ληφθούν ή θα αποθηκευθούν τα δεδομένα, και ένα δεύτερο όρισμα των 16 </a:t>
            </a:r>
            <a:r>
              <a:rPr lang="en-US" altLang="el-GR" sz="2000" dirty="0"/>
              <a:t>bits</a:t>
            </a:r>
            <a:r>
              <a:rPr lang="el-GR" altLang="el-GR" sz="2000" dirty="0"/>
              <a:t>, που αναφέρεται σε κάποια θέση στη μνήμη δεδομένων.</a:t>
            </a:r>
          </a:p>
          <a:p>
            <a:endParaRPr lang="el-GR" dirty="0"/>
          </a:p>
        </p:txBody>
      </p:sp>
      <p:pic>
        <p:nvPicPr>
          <p:cNvPr id="7" name="Θέση περιεχομένου 2" descr="Εικόνα με τα μπλοκ διαγράμματα της άμεσης διευθυνσιοδότησης σε καταχωρητή περιφερειακού, και της άμεσης διευθυνσιοδότησης δεδομένων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2448" cy="4536504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Τρόποι διευθυνσιοδότησης </a:t>
            </a:r>
            <a:br>
              <a:rPr lang="el-GR" altLang="el-GR" b="1" dirty="0" smtClean="0"/>
            </a:br>
            <a:r>
              <a:rPr lang="el-GR" altLang="el-GR" b="1" dirty="0" smtClean="0"/>
              <a:t>(3 από 6)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 smtClean="0">
                <a:solidFill>
                  <a:srgbClr val="0033CC"/>
                </a:solidFill>
              </a:rPr>
              <a:t>1.</a:t>
            </a:r>
            <a:r>
              <a:rPr lang="en-US" altLang="el-GR" sz="2000" b="1" dirty="0" smtClean="0">
                <a:solidFill>
                  <a:srgbClr val="0033CC"/>
                </a:solidFill>
              </a:rPr>
              <a:t>  </a:t>
            </a:r>
            <a:r>
              <a:rPr lang="el-GR" altLang="el-GR" sz="2000" dirty="0" smtClean="0"/>
              <a:t>Έμμεση Δεδομένων με Εκτόπισμα </a:t>
            </a:r>
            <a:endParaRPr lang="en-US" altLang="el-GR" sz="2000" dirty="0" smtClean="0"/>
          </a:p>
          <a:p>
            <a:pPr marL="40005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altLang="el-GR" sz="2000" dirty="0" smtClean="0"/>
              <a:t>(</a:t>
            </a:r>
            <a:r>
              <a:rPr lang="en-US" altLang="el-GR" sz="2000" dirty="0" smtClean="0"/>
              <a:t>Data Indirect with Displacement</a:t>
            </a:r>
            <a:r>
              <a:rPr lang="el-GR" altLang="el-GR" sz="2000" dirty="0" smtClean="0"/>
              <a:t>). Το όρισμα της εντολής προστίθεται στην τιμή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που περιέχει ένας από τους </a:t>
            </a:r>
            <a:r>
              <a:rPr lang="en-US" altLang="el-GR" sz="2000" dirty="0" smtClean="0"/>
              <a:t>Y</a:t>
            </a:r>
            <a:r>
              <a:rPr lang="el-GR" altLang="el-GR" sz="2000" dirty="0" smtClean="0"/>
              <a:t> ή </a:t>
            </a:r>
            <a:r>
              <a:rPr lang="en-US" altLang="el-GR" sz="2000" dirty="0" smtClean="0"/>
              <a:t>Z</a:t>
            </a:r>
            <a:r>
              <a:rPr lang="el-GR" altLang="el-GR" sz="2000" dirty="0" smtClean="0"/>
              <a:t> καταχωρητές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και το αποτέλεσμα καθορίζει τη θέση στη μνήμη δεδομένων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 smtClean="0">
                <a:solidFill>
                  <a:srgbClr val="0033CC"/>
                </a:solidFill>
              </a:rPr>
              <a:t>2. </a:t>
            </a:r>
            <a:r>
              <a:rPr lang="en-US" altLang="el-GR" sz="2000" b="1" dirty="0" smtClean="0">
                <a:solidFill>
                  <a:srgbClr val="0033CC"/>
                </a:solidFill>
              </a:rPr>
              <a:t> </a:t>
            </a:r>
            <a:r>
              <a:rPr lang="el-GR" altLang="el-GR" sz="2000" dirty="0" smtClean="0"/>
              <a:t>Έμμεση Δεδομένων (</a:t>
            </a:r>
            <a:r>
              <a:rPr lang="en-US" altLang="el-GR" sz="2000" dirty="0" smtClean="0"/>
              <a:t>Data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el-GR" sz="2000" dirty="0" smtClean="0"/>
              <a:t>Indirect</a:t>
            </a:r>
            <a:r>
              <a:rPr lang="el-GR" altLang="el-GR" sz="2000" dirty="0" smtClean="0"/>
              <a:t>). Το όρισμα βρίσκεται στη θέση μνήμης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που καθορίζεται από έναν από τους </a:t>
            </a:r>
            <a:r>
              <a:rPr lang="en-US" altLang="el-GR" sz="2000" dirty="0" smtClean="0"/>
              <a:t>X</a:t>
            </a:r>
            <a:r>
              <a:rPr lang="el-GR" altLang="el-GR" sz="2000" dirty="0" smtClean="0"/>
              <a:t>,</a:t>
            </a:r>
            <a:r>
              <a:rPr lang="en-US" altLang="el-GR" sz="2000" dirty="0" smtClean="0"/>
              <a:t> Y</a:t>
            </a:r>
            <a:r>
              <a:rPr lang="el-GR" altLang="el-GR" sz="2000" dirty="0" smtClean="0"/>
              <a:t>, </a:t>
            </a:r>
            <a:r>
              <a:rPr lang="en-US" altLang="el-GR" sz="2000" dirty="0" smtClean="0"/>
              <a:t>Z.</a:t>
            </a:r>
            <a:endParaRPr lang="el-GR" altLang="el-GR" sz="2000" dirty="0" smtClean="0"/>
          </a:p>
          <a:p>
            <a:endParaRPr lang="el-GR" dirty="0"/>
          </a:p>
        </p:txBody>
      </p:sp>
      <p:pic>
        <p:nvPicPr>
          <p:cNvPr id="7" name="Θέση περιεχομένου 2" descr="Εικόνα με τα μπλοκ διαγράμματα της έμμεσης διευθυνσιοδότησης δεδομένων με εκτόπισμα, και της έμμεσης διευθυνσιοδότησης δεδομένων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2448" cy="4536504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Τρόποι διευθυνσιοδότησης </a:t>
            </a:r>
            <a:br>
              <a:rPr lang="el-GR" altLang="el-GR" b="1" dirty="0" smtClean="0"/>
            </a:br>
            <a:r>
              <a:rPr lang="el-GR" altLang="el-GR" b="1" dirty="0" smtClean="0"/>
              <a:t>(</a:t>
            </a:r>
            <a:r>
              <a:rPr lang="en-US" altLang="el-GR" b="1" dirty="0" smtClean="0"/>
              <a:t>4</a:t>
            </a:r>
            <a:r>
              <a:rPr lang="el-GR" altLang="el-GR" b="1" dirty="0" smtClean="0"/>
              <a:t> από 6)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 smtClean="0">
                <a:solidFill>
                  <a:srgbClr val="0033CC"/>
                </a:solidFill>
              </a:rPr>
              <a:t>3.  </a:t>
            </a:r>
            <a:r>
              <a:rPr lang="el-GR" altLang="el-GR" sz="2000" dirty="0" smtClean="0"/>
              <a:t>Έμμεση Δεδομένων με Μείωση ή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l-GR" altLang="el-GR" sz="2000" dirty="0" smtClean="0"/>
              <a:t>Αύξηση του Δείκτη (</a:t>
            </a:r>
            <a:r>
              <a:rPr lang="en-US" altLang="el-GR" sz="2000" dirty="0" smtClean="0"/>
              <a:t>Data Indirect with Pre</a:t>
            </a:r>
            <a:r>
              <a:rPr lang="el-GR" altLang="el-GR" sz="2000" dirty="0" smtClean="0"/>
              <a:t>-</a:t>
            </a:r>
            <a:r>
              <a:rPr lang="en-US" altLang="el-GR" sz="2000" dirty="0" smtClean="0"/>
              <a:t>decrement or post-increment</a:t>
            </a:r>
            <a:r>
              <a:rPr lang="el-GR" altLang="el-GR" sz="2000" dirty="0" smtClean="0"/>
              <a:t>. Στην πρώτη περίπτωση ο δείκτης (</a:t>
            </a:r>
            <a:r>
              <a:rPr lang="en-US" altLang="el-GR" sz="2000" dirty="0" smtClean="0"/>
              <a:t>X, Y</a:t>
            </a:r>
            <a:r>
              <a:rPr lang="el-GR" altLang="el-GR" sz="2000" dirty="0" smtClean="0"/>
              <a:t>, ή </a:t>
            </a:r>
            <a:r>
              <a:rPr lang="en-US" altLang="el-GR" sz="2000" dirty="0" smtClean="0"/>
              <a:t>Z</a:t>
            </a:r>
            <a:r>
              <a:rPr lang="el-GR" altLang="el-GR" sz="2000" dirty="0" smtClean="0"/>
              <a:t>) μειώνεται κατά 1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και το αποτέλεσμα καθορίζει τη θέση μνήμης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στη μνήμη δεδομένων. Στην δεύτερη περίπτωση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αφού χρησιμοποιηθεί ο δείκτης, κατόπιν η τιμή του αυξάνεται κατά 1.</a:t>
            </a:r>
          </a:p>
          <a:p>
            <a:endParaRPr lang="el-GR" dirty="0"/>
          </a:p>
        </p:txBody>
      </p:sp>
      <p:pic>
        <p:nvPicPr>
          <p:cNvPr id="7" name="Θέση περιεχομένου 2" descr="Εικόνα με τα μπλοκ διαγράμματα της έμμεσης διευθυνσιοδότησης δεδομένων, με μείωση και με αύξηση του δείκτη. 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2448" cy="4536504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Τρόποι διευθυνσιοδότησης </a:t>
            </a:r>
            <a:br>
              <a:rPr lang="el-GR" altLang="el-GR" b="1" dirty="0" smtClean="0"/>
            </a:br>
            <a:r>
              <a:rPr lang="el-GR" altLang="el-GR" b="1" dirty="0" smtClean="0"/>
              <a:t>(</a:t>
            </a:r>
            <a:r>
              <a:rPr lang="el-GR" altLang="el-GR" b="1" dirty="0"/>
              <a:t>5</a:t>
            </a:r>
            <a:r>
              <a:rPr lang="el-GR" altLang="el-GR" b="1" dirty="0" smtClean="0"/>
              <a:t> από 6)</a:t>
            </a:r>
            <a:endParaRPr lang="el-GR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altLang="el-GR" sz="2000" b="1" dirty="0" smtClean="0">
              <a:solidFill>
                <a:srgbClr val="0033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 smtClean="0">
                <a:solidFill>
                  <a:srgbClr val="0033CC"/>
                </a:solidFill>
              </a:rPr>
              <a:t>1.  </a:t>
            </a:r>
            <a:r>
              <a:rPr lang="el-GR" altLang="el-GR" sz="2000" dirty="0" smtClean="0"/>
              <a:t>Σταθερή για προσπέλαση Μνήμης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l-GR" altLang="el-GR" sz="2000" dirty="0" smtClean="0"/>
              <a:t>Προγράμματος (</a:t>
            </a:r>
            <a:r>
              <a:rPr lang="en-US" altLang="el-GR" sz="2000" dirty="0" smtClean="0"/>
              <a:t>Constant using LPM</a:t>
            </a:r>
            <a:r>
              <a:rPr lang="el-GR" altLang="el-GR" sz="2000" dirty="0" smtClean="0"/>
              <a:t>). Χρησιμοποιείται από την εντολή </a:t>
            </a:r>
            <a:r>
              <a:rPr lang="en-US" altLang="el-GR" sz="2000" dirty="0" smtClean="0"/>
              <a:t>LPM</a:t>
            </a:r>
            <a:r>
              <a:rPr lang="el-GR" altLang="el-GR" sz="2000" dirty="0" smtClean="0"/>
              <a:t> για τη φόρτωση ενός </a:t>
            </a:r>
            <a:r>
              <a:rPr lang="en-US" altLang="el-GR" sz="2000" dirty="0" smtClean="0"/>
              <a:t>byte</a:t>
            </a:r>
            <a:r>
              <a:rPr lang="el-GR" altLang="el-GR" sz="2000" dirty="0" smtClean="0"/>
              <a:t>, από τη μνήμη προγράμματος. Η διεύθυνση λαμβάνεται από τα 15 σημαντικότερα </a:t>
            </a:r>
            <a:r>
              <a:rPr lang="en-US" altLang="el-GR" sz="2000" dirty="0" smtClean="0"/>
              <a:t>bits</a:t>
            </a:r>
            <a:r>
              <a:rPr lang="el-GR" altLang="el-GR" sz="2000" dirty="0" smtClean="0"/>
              <a:t> του </a:t>
            </a:r>
            <a:r>
              <a:rPr lang="en-US" altLang="el-GR" sz="2000" dirty="0" smtClean="0"/>
              <a:t>Z</a:t>
            </a:r>
            <a:r>
              <a:rPr lang="el-GR" altLang="el-GR" sz="2000" dirty="0" smtClean="0"/>
              <a:t>, ενώ το τελευταίο </a:t>
            </a:r>
            <a:r>
              <a:rPr lang="en-US" altLang="el-GR" sz="2000" dirty="0" smtClean="0"/>
              <a:t>bit</a:t>
            </a:r>
            <a:r>
              <a:rPr lang="el-GR" altLang="el-GR" sz="2000" dirty="0"/>
              <a:t>,</a:t>
            </a:r>
            <a:r>
              <a:rPr lang="el-GR" altLang="el-GR" sz="2000" dirty="0" smtClean="0"/>
              <a:t> καθορίζει αν το </a:t>
            </a:r>
            <a:r>
              <a:rPr lang="en-US" altLang="el-GR" sz="2000" dirty="0" smtClean="0"/>
              <a:t>byte</a:t>
            </a:r>
            <a:r>
              <a:rPr lang="el-GR" altLang="el-GR" sz="2000" dirty="0" smtClean="0"/>
              <a:t>, θα είναι το περισσότερο ή λιγότερο σημαντικό.</a:t>
            </a:r>
          </a:p>
          <a:p>
            <a:endParaRPr lang="el-GR" sz="2000" dirty="0"/>
          </a:p>
        </p:txBody>
      </p:sp>
      <p:pic>
        <p:nvPicPr>
          <p:cNvPr id="3" name="Θέση περιεχομένου 2" descr="Εικόνα με το μπλοκ διάγραμμα της σταθερής  διευθυνσιοδότησης για προσπέλαση μνήμης προγράμματος. 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960440" cy="2304256"/>
          </a:xfrm>
          <a:ln>
            <a:solidFill>
              <a:schemeClr val="tx1"/>
            </a:solidFill>
          </a:ln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Τρόποι διευθυνσιοδότησης </a:t>
            </a:r>
            <a:br>
              <a:rPr lang="el-GR" altLang="el-GR" b="1" dirty="0"/>
            </a:br>
            <a:r>
              <a:rPr lang="el-GR" altLang="el-GR" b="1" dirty="0" smtClean="0"/>
              <a:t>(</a:t>
            </a:r>
            <a:r>
              <a:rPr lang="en-US" altLang="el-GR" b="1" dirty="0" smtClean="0"/>
              <a:t>6</a:t>
            </a:r>
            <a:r>
              <a:rPr lang="el-GR" altLang="el-GR" b="1" dirty="0" smtClean="0"/>
              <a:t> </a:t>
            </a:r>
            <a:r>
              <a:rPr lang="el-GR" altLang="el-GR" b="1" dirty="0"/>
              <a:t>από 6)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6371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>
                <a:solidFill>
                  <a:srgbClr val="0033CC"/>
                </a:solidFill>
              </a:rPr>
              <a:t>2</a:t>
            </a:r>
            <a:r>
              <a:rPr lang="el-GR" altLang="el-GR" sz="2000" b="1" dirty="0" smtClean="0">
                <a:solidFill>
                  <a:srgbClr val="0033CC"/>
                </a:solidFill>
              </a:rPr>
              <a:t>.  </a:t>
            </a:r>
            <a:r>
              <a:rPr lang="el-GR" altLang="el-GR" sz="2000" dirty="0" smtClean="0"/>
              <a:t>Έμμεση </a:t>
            </a:r>
            <a:r>
              <a:rPr lang="el-GR" altLang="el-GR" sz="2000" dirty="0"/>
              <a:t>Προγράμματος (</a:t>
            </a:r>
            <a:r>
              <a:rPr lang="en-US" altLang="el-GR" sz="2000" dirty="0"/>
              <a:t>Program </a:t>
            </a:r>
            <a:endParaRPr lang="el-GR" altLang="el-GR" sz="2000" dirty="0" smtClean="0"/>
          </a:p>
          <a:p>
            <a:pPr marL="40005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l-GR" sz="2000" dirty="0" smtClean="0"/>
              <a:t>Indirect</a:t>
            </a:r>
            <a:r>
              <a:rPr lang="el-GR" altLang="el-GR" sz="2000" dirty="0"/>
              <a:t>). Ο δείκτης Ζ καθορίζει τη θέση στη μνήμη προγράμματος την οποία θα φορτώσει ο Μετρητής Προγράμματος. Χρησιμοποιείται από εντολές διακλάδωσης όπως η </a:t>
            </a:r>
            <a:r>
              <a:rPr lang="en-US" altLang="el-GR" sz="2000" dirty="0" smtClean="0"/>
              <a:t>IJMP</a:t>
            </a:r>
            <a:r>
              <a:rPr lang="el-GR" altLang="el-GR" sz="2000" dirty="0"/>
              <a:t>, </a:t>
            </a:r>
            <a:r>
              <a:rPr lang="en-US" altLang="el-GR" sz="2000" dirty="0" smtClean="0"/>
              <a:t>ICALL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altLang="el-GR" sz="2000" b="1" dirty="0">
                <a:solidFill>
                  <a:srgbClr val="0033CC"/>
                </a:solidFill>
              </a:rPr>
              <a:t>3</a:t>
            </a:r>
            <a:r>
              <a:rPr lang="el-GR" altLang="el-GR" sz="2000" b="1" dirty="0" smtClean="0">
                <a:solidFill>
                  <a:srgbClr val="0033CC"/>
                </a:solidFill>
              </a:rPr>
              <a:t>.  </a:t>
            </a:r>
            <a:r>
              <a:rPr lang="el-GR" altLang="el-GR" sz="2000" dirty="0" smtClean="0"/>
              <a:t>Σχετική </a:t>
            </a:r>
            <a:r>
              <a:rPr lang="el-GR" altLang="el-GR" sz="2000" dirty="0"/>
              <a:t>με Μετρητή </a:t>
            </a:r>
            <a:endParaRPr lang="el-GR" altLang="el-GR" sz="20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l-GR" altLang="el-GR" sz="2000" dirty="0" smtClean="0"/>
              <a:t>Προγράμματος </a:t>
            </a:r>
            <a:r>
              <a:rPr lang="el-GR" altLang="el-GR" sz="2000" dirty="0"/>
              <a:t>(</a:t>
            </a:r>
            <a:r>
              <a:rPr lang="en-US" altLang="el-GR" sz="2000" dirty="0"/>
              <a:t>Relative Program</a:t>
            </a:r>
            <a:r>
              <a:rPr lang="el-GR" altLang="el-GR" sz="2000" dirty="0"/>
              <a:t>). Το όρισμα της εντολής αυξημένο κατά ένα, προστίθεται στο Μετρητή Προγράμματος. Χρησιμοποιείται από τις εντολές </a:t>
            </a:r>
            <a:r>
              <a:rPr lang="en-US" altLang="el-GR" sz="2000" dirty="0"/>
              <a:t>RJMP</a:t>
            </a:r>
            <a:r>
              <a:rPr lang="el-GR" altLang="el-GR" sz="2000" dirty="0"/>
              <a:t>, </a:t>
            </a:r>
            <a:r>
              <a:rPr lang="en-US" altLang="el-GR" sz="2000" dirty="0" smtClean="0"/>
              <a:t>RCALL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endParaRPr lang="el-GR" sz="2000" dirty="0"/>
          </a:p>
        </p:txBody>
      </p:sp>
      <p:pic>
        <p:nvPicPr>
          <p:cNvPr id="7" name="Θέση περιεχομένου 2" descr="Εικόνα με τα μπλοκ διαγράμματα της έμμεσης διευθυνσιοδότησης προγράμματος, και της σχετικής διευθυνσιοδότησης με μετρητή προγράμματος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816424" cy="4565104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Pipeline </a:t>
            </a:r>
            <a:r>
              <a:rPr lang="el-GR" altLang="el-GR" b="1" dirty="0" smtClean="0"/>
              <a:t>στον</a:t>
            </a:r>
            <a:r>
              <a:rPr lang="en-US" altLang="el-GR" b="1" dirty="0" smtClean="0"/>
              <a:t> AVR tiny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2313</a:t>
            </a:r>
            <a:endParaRPr lang="en-US" b="1" dirty="0"/>
          </a:p>
        </p:txBody>
      </p:sp>
      <p:pic>
        <p:nvPicPr>
          <p:cNvPr id="6" name="Θέση περιεχομένου 1" descr="Χρονικό διάγραμμα στο οποίο φαίνεται η χρονική σειρά με την οποία εκτελούνται οι εντολές στον μικροεπεξεργαστή AVR. Στο χρόνο τ1 λαμβάνεται η πρώτη οδηγία, στον τ2 εκτελείται η παραπάνω οδηγία, και λαμβάνεται η δεύτερη οδηγία, στον τ3 εκτελείται η δεύτερη οδηγία, και λαμβάνεται η τρίτη οδηγία, και ούτω καθεξής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8229600" cy="322555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6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4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5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Καταχωρητής κατάστασης</a:t>
            </a:r>
            <a:endParaRPr lang="el-GR" b="1" dirty="0"/>
          </a:p>
        </p:txBody>
      </p:sp>
      <p:pic>
        <p:nvPicPr>
          <p:cNvPr id="9" name="Εικόνα 1" descr="Εικόνα με τα πεδία του καταχωρητή κατάστασης: S reg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9" y="1484784"/>
            <a:ext cx="7632848" cy="111827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None/>
            </a:pPr>
            <a:endParaRPr lang="el-GR" altLang="el-GR" sz="1400" dirty="0" smtClean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None/>
            </a:pPr>
            <a:endParaRPr lang="el-GR" altLang="el-GR" sz="1600" dirty="0" smtClean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None/>
            </a:pPr>
            <a:endParaRPr lang="el-GR" altLang="el-GR" sz="1600" dirty="0" smtClean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None/>
            </a:pPr>
            <a:endParaRPr lang="el-GR" altLang="el-GR" sz="1600" dirty="0" smtClean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None/>
            </a:pPr>
            <a:endParaRPr lang="el-GR" altLang="el-GR" sz="2400" dirty="0" smtClean="0"/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I (Global Interrupt Enable): </a:t>
            </a:r>
            <a:r>
              <a:rPr lang="el-GR" altLang="el-GR" sz="2000" dirty="0" smtClean="0"/>
              <a:t>Επιτρέπει τις διακοπές στον επεξεργαστή.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T (Target): </a:t>
            </a:r>
            <a:r>
              <a:rPr lang="el-GR" altLang="el-GR" sz="2000" dirty="0" smtClean="0"/>
              <a:t>Οι εντολές αντιγραφής ενός </a:t>
            </a:r>
            <a:r>
              <a:rPr lang="en-US" altLang="el-GR" sz="2000" dirty="0" smtClean="0"/>
              <a:t>bit</a:t>
            </a:r>
            <a:r>
              <a:rPr lang="el-GR" altLang="el-GR" sz="2000" dirty="0" smtClean="0"/>
              <a:t> από μία θέση μνήμης, έχουν σαν θέση αποθήκευσης το συγκεκριμένο πεδίο.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H (Half Carry): </a:t>
            </a:r>
            <a:r>
              <a:rPr lang="el-GR" altLang="el-GR" sz="2000" dirty="0" smtClean="0"/>
              <a:t>Κρατούμενο που προκύπτει από τα τέσσερα λιγότερα σημαντικά ψηφία.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S (Sign): </a:t>
            </a:r>
            <a:r>
              <a:rPr lang="el-GR" altLang="el-GR" sz="2000" dirty="0" smtClean="0"/>
              <a:t>Δείκτης πρόσημου, είναι το αποτέλεσμα του «Αποκλειστικού Ή» μεταξύ των πεδίων </a:t>
            </a:r>
            <a:r>
              <a:rPr lang="en-US" altLang="el-GR" sz="2000" dirty="0" smtClean="0"/>
              <a:t>V</a:t>
            </a:r>
            <a:r>
              <a:rPr lang="el-GR" altLang="el-GR" sz="2000" dirty="0" smtClean="0"/>
              <a:t> και </a:t>
            </a:r>
            <a:r>
              <a:rPr lang="en-US" altLang="el-GR" sz="2000" dirty="0" smtClean="0"/>
              <a:t>N</a:t>
            </a:r>
            <a:r>
              <a:rPr lang="el-GR" altLang="el-GR" sz="2000" dirty="0" smtClean="0"/>
              <a:t>. 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V (Overflow): </a:t>
            </a:r>
            <a:r>
              <a:rPr lang="el-GR" altLang="el-GR" sz="2000" dirty="0" smtClean="0"/>
              <a:t>Δείχνει υπερχείλιση σε πράξεις συμπληρώματος ως προς 2.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N (Negative): </a:t>
            </a:r>
            <a:r>
              <a:rPr lang="el-GR" altLang="el-GR" sz="2000" dirty="0" smtClean="0"/>
              <a:t>Δηλώνει ότι ο αριθμός που προκύπτει από μία αριθμητική ή λογική πράξη, είναι αρνητικός. 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Z (Zero): </a:t>
            </a:r>
            <a:r>
              <a:rPr lang="el-GR" altLang="el-GR" sz="2000" dirty="0" smtClean="0"/>
              <a:t>Δηλώνει ότι το αποτέλεσμα μιας πράξης είναι 0.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tabLst>
                <a:tab pos="4746625" algn="l"/>
              </a:tabLst>
            </a:pPr>
            <a:r>
              <a:rPr lang="en-US" altLang="el-GR" sz="2000" dirty="0" smtClean="0"/>
              <a:t>C (Carry): </a:t>
            </a:r>
            <a:r>
              <a:rPr lang="el-GR" altLang="el-GR" sz="2000" dirty="0" smtClean="0"/>
              <a:t>Δείκτης που δηλώνει ότι προέκυψε κρατούμενο, από μία αριθμητική ή λογική πράξη.</a:t>
            </a:r>
          </a:p>
          <a:p>
            <a:endParaRPr lang="el-GR" sz="2000" dirty="0"/>
          </a:p>
        </p:txBody>
      </p:sp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Δείκτης </a:t>
            </a:r>
            <a:r>
              <a:rPr lang="el-GR" altLang="el-GR" b="1" dirty="0" smtClean="0"/>
              <a:t>στοίβας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Δηλώνει την αρχή της στοίβας (</a:t>
            </a:r>
            <a:r>
              <a:rPr lang="en-US" altLang="el-GR" sz="2400" dirty="0"/>
              <a:t>stack</a:t>
            </a:r>
            <a:r>
              <a:rPr lang="el-GR" altLang="el-GR" sz="2400" dirty="0" smtClean="0"/>
              <a:t>), </a:t>
            </a:r>
            <a:r>
              <a:rPr lang="el-GR" altLang="el-GR" sz="2400" dirty="0"/>
              <a:t>και η αρχική τιμή του πρέπει να οριστεί από το λογισμικό συστήματος (</a:t>
            </a:r>
            <a:r>
              <a:rPr lang="en-US" altLang="el-GR" sz="2400" dirty="0"/>
              <a:t>firmware</a:t>
            </a:r>
            <a:r>
              <a:rPr lang="el-GR" altLang="el-GR" sz="2400" dirty="0" smtClean="0"/>
              <a:t>), </a:t>
            </a:r>
            <a:r>
              <a:rPr lang="el-GR" altLang="el-GR" sz="2400" dirty="0"/>
              <a:t>πριν από την κλήση οποιασδήποτε ρουτίνας αποθήκευσης δεδομένων στη στοίβα. Η αρχική τιμή της </a:t>
            </a:r>
            <a:r>
              <a:rPr lang="el-GR" altLang="el-GR" sz="2400" dirty="0" smtClean="0"/>
              <a:t>στοίβας, </a:t>
            </a:r>
            <a:r>
              <a:rPr lang="el-GR" altLang="el-GR" sz="2400" dirty="0"/>
              <a:t>πρέπει να τεθεί σε διεύθυνση πάνω από την 0</a:t>
            </a:r>
            <a:r>
              <a:rPr lang="en-US" altLang="el-GR" sz="2400" dirty="0"/>
              <a:t>x</a:t>
            </a:r>
            <a:r>
              <a:rPr lang="el-GR" altLang="el-GR" sz="2400" dirty="0"/>
              <a:t>60. Κάθε φορά που τοποθετείται στη στοίβα ένα </a:t>
            </a:r>
            <a:r>
              <a:rPr lang="en-US" altLang="el-GR" sz="2400" dirty="0" smtClean="0"/>
              <a:t>byte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η τιμή του </a:t>
            </a:r>
            <a:r>
              <a:rPr lang="en-US" altLang="el-GR" sz="2400" dirty="0"/>
              <a:t>SP</a:t>
            </a:r>
            <a:r>
              <a:rPr lang="el-GR" altLang="el-GR" sz="2400" dirty="0"/>
              <a:t> μειώνεται κατά 1, ενώ κάθε φορά που καλείται </a:t>
            </a:r>
            <a:r>
              <a:rPr lang="el-GR" altLang="el-GR" sz="2400" dirty="0" smtClean="0"/>
              <a:t>μία υπορουτίνα </a:t>
            </a:r>
            <a:r>
              <a:rPr lang="el-GR" altLang="el-GR" sz="2400" dirty="0"/>
              <a:t>η διεύθυνση επιστροφής (2 </a:t>
            </a:r>
            <a:r>
              <a:rPr lang="en-US" altLang="el-GR" sz="2400" dirty="0"/>
              <a:t>bytes</a:t>
            </a:r>
            <a:r>
              <a:rPr lang="el-GR" altLang="el-GR" sz="2400" dirty="0" smtClean="0"/>
              <a:t>), </a:t>
            </a:r>
            <a:r>
              <a:rPr lang="el-GR" altLang="el-GR" sz="2400" dirty="0"/>
              <a:t>τοποθετείται στη στοίβα και η τιμή του </a:t>
            </a:r>
            <a:r>
              <a:rPr lang="en-US" altLang="el-GR" sz="2400" dirty="0"/>
              <a:t>SP</a:t>
            </a:r>
            <a:r>
              <a:rPr lang="el-GR" altLang="el-GR" sz="2400" dirty="0"/>
              <a:t> μειώνεται κατά 2.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Στην αντίστροφη </a:t>
            </a:r>
            <a:r>
              <a:rPr lang="el-GR" altLang="el-GR" sz="2400" dirty="0" smtClean="0"/>
              <a:t>κατεύθυνση, </a:t>
            </a:r>
            <a:r>
              <a:rPr lang="el-GR" altLang="el-GR" sz="2400" dirty="0"/>
              <a:t>όταν ανακαλείται ένα </a:t>
            </a:r>
            <a:r>
              <a:rPr lang="en-US" altLang="el-GR" sz="2400" dirty="0"/>
              <a:t>byte</a:t>
            </a:r>
            <a:r>
              <a:rPr lang="el-GR" altLang="el-GR" sz="2400" dirty="0"/>
              <a:t> από τη </a:t>
            </a:r>
            <a:r>
              <a:rPr lang="el-GR" altLang="el-GR" sz="2400" dirty="0" smtClean="0"/>
              <a:t>μνήμη, </a:t>
            </a:r>
            <a:r>
              <a:rPr lang="el-GR" altLang="el-GR" sz="2400" dirty="0"/>
              <a:t>η τιμή του </a:t>
            </a:r>
            <a:r>
              <a:rPr lang="en-US" altLang="el-GR" sz="2400" dirty="0"/>
              <a:t>SP</a:t>
            </a:r>
            <a:r>
              <a:rPr lang="el-GR" altLang="el-GR" sz="2400" dirty="0"/>
              <a:t> αυξάνεται κατά 1, ενώ κατά την επιστροφή από </a:t>
            </a:r>
            <a:r>
              <a:rPr lang="el-GR" altLang="el-GR" sz="2400" dirty="0" smtClean="0"/>
              <a:t>μία υπορουτίνα </a:t>
            </a:r>
            <a:r>
              <a:rPr lang="el-GR" altLang="el-GR" sz="2400" dirty="0"/>
              <a:t>αφαιρούνται από τη στοίβα 2 </a:t>
            </a:r>
            <a:r>
              <a:rPr lang="en-US" altLang="el-GR" sz="2400" dirty="0" smtClean="0"/>
              <a:t>bytes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και η τιμή του </a:t>
            </a:r>
            <a:r>
              <a:rPr lang="en-US" altLang="el-GR" sz="2400" dirty="0"/>
              <a:t>SP</a:t>
            </a:r>
            <a:r>
              <a:rPr lang="el-GR" altLang="el-GR" sz="2400" dirty="0"/>
              <a:t> αυξάνει κατά 2.</a:t>
            </a:r>
          </a:p>
          <a:p>
            <a:pPr>
              <a:spcAft>
                <a:spcPts val="600"/>
              </a:spcAft>
            </a:pPr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Πίνακας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/>
              <a:t>δ</a:t>
            </a:r>
            <a:r>
              <a:rPr lang="el-GR" altLang="el-GR" b="1" dirty="0" smtClean="0"/>
              <a:t>ιακοπών </a:t>
            </a:r>
            <a:r>
              <a:rPr lang="el-GR" altLang="el-GR" b="1" dirty="0"/>
              <a:t>και </a:t>
            </a:r>
            <a:r>
              <a:rPr lang="el-GR" altLang="el-GR" b="1" dirty="0" smtClean="0"/>
              <a:t>επανεκκίνησης</a:t>
            </a:r>
            <a:endParaRPr lang="el-GR" b="1" dirty="0"/>
          </a:p>
        </p:txBody>
      </p:sp>
      <p:pic>
        <p:nvPicPr>
          <p:cNvPr id="6" name="Θέση περιεχομένου 1" descr="Πίνακας ο οποίος δείχνει τις ενέργειες που γίνονται σε διάφορες περιπτώσεις, διακοπή και επανεκκίνηση, δύο μοντέλων AVR, του 90 s 23 13 και του tiny 23 13, καθώς και ποιές διευθύνσεις καταλαμβάνουν στην μνήμη αυτές οι ενέργειε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00800" cy="485313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Παράδειγμα εντολών </a:t>
            </a:r>
            <a:r>
              <a:rPr lang="el-GR" altLang="el-GR" b="1" dirty="0" smtClean="0"/>
              <a:t>στον </a:t>
            </a:r>
            <a:r>
              <a:rPr lang="el-GR" altLang="el-GR" b="1" dirty="0"/>
              <a:t>πίνακα διακοπών</a:t>
            </a:r>
            <a:endParaRPr lang="el-GR" b="1" dirty="0"/>
          </a:p>
        </p:txBody>
      </p:sp>
      <p:pic>
        <p:nvPicPr>
          <p:cNvPr id="6" name="Θέση περιεχομένου 1" descr="Εικόνα στην οποία φαίνονται αναλυτικά, οι εντολές ενός παραδείγματος στον πίνακα διακοπών. Πρώτη γραμμή: Address, 0 0 0. Code, RJMP reset h d l. Comment, jump to reset handler.&#10;Δεύτερη γραμμή: Address, 0 0 1. Code, RJMP int0 h d l. Comment, external int0 handler.&#10;Τρίτη γραμμή: Address, 0 0 2. Code, RJMP int1 h d l. Comment, external int1 handler.&#10;Τέταρτη γραμμή: Address, 0 0 3. Code, RJMP t1 capt h d l. Comment, T1 input capture handler.&#10;Πέμπτη γραμμή: Address, 0 0 4. Code, RJMP t1 comp a  h d l. Comment, T1 output compare A handler.&#10;Και πολλές ακόμη εντολέ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560840" cy="496855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Καταχωρητές χειρισμού διακοπών</a:t>
            </a:r>
            <a:endParaRPr lang="el-GR" b="1" dirty="0"/>
          </a:p>
        </p:txBody>
      </p:sp>
      <p:pic>
        <p:nvPicPr>
          <p:cNvPr id="8" name="Θέση περιεχομένου 1" descr="Εικόνα με τα πεδία των καταχωρητών χειρισμού διακοπών: Gim sk, eif r, pcm sk, tim sk, και tif r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560840" cy="51845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24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Κατάσταση </a:t>
            </a:r>
            <a:r>
              <a:rPr lang="en-US" altLang="el-GR" b="1" dirty="0"/>
              <a:t>sleep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Ο μικροελεγκτής </a:t>
            </a:r>
            <a:r>
              <a:rPr lang="en-US" altLang="el-GR" sz="2000" dirty="0" smtClean="0"/>
              <a:t>AT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tiny</a:t>
            </a:r>
            <a:r>
              <a:rPr lang="el-GR" altLang="el-GR" sz="2000" dirty="0" smtClean="0"/>
              <a:t> 2313, </a:t>
            </a:r>
            <a:r>
              <a:rPr lang="el-GR" altLang="el-GR" sz="2000" dirty="0"/>
              <a:t>παρέχει διάφορες καταστάσεις εξοικονόμησης ενέργειας. Έτσι, έχει τη δυνατότητα να πέσει σε κατάσταση </a:t>
            </a:r>
            <a:r>
              <a:rPr lang="en-US" altLang="el-GR" sz="2000" dirty="0"/>
              <a:t>sleep</a:t>
            </a:r>
            <a:r>
              <a:rPr lang="el-GR" altLang="el-GR" sz="2000" dirty="0"/>
              <a:t> όταν εκτελεστεί η σχετική </a:t>
            </a:r>
            <a:r>
              <a:rPr lang="el-GR" altLang="el-GR" sz="2000" dirty="0" smtClean="0"/>
              <a:t>εντολή, </a:t>
            </a:r>
            <a:r>
              <a:rPr lang="el-GR" altLang="el-GR" sz="2000" dirty="0"/>
              <a:t>και η κατάσταση αυτή είναι ενεργοποιημένη από το πεδίο </a:t>
            </a:r>
            <a:r>
              <a:rPr lang="en-US" altLang="el-GR" sz="2000" dirty="0"/>
              <a:t>SE</a:t>
            </a:r>
            <a:r>
              <a:rPr lang="el-GR" altLang="el-GR" sz="2000" dirty="0"/>
              <a:t> του </a:t>
            </a:r>
            <a:r>
              <a:rPr lang="en-US" altLang="el-GR" sz="2000" dirty="0"/>
              <a:t>MCUCR</a:t>
            </a:r>
            <a:r>
              <a:rPr lang="el-GR" altLang="el-GR" sz="2000" dirty="0"/>
              <a:t> καταχωρητή. Ένα άλλο πεδίο (</a:t>
            </a:r>
            <a:r>
              <a:rPr lang="en-US" altLang="el-GR" sz="2000" dirty="0"/>
              <a:t>SM</a:t>
            </a:r>
            <a:r>
              <a:rPr lang="el-GR" altLang="el-GR" sz="2000" dirty="0"/>
              <a:t>) στον ίδιο </a:t>
            </a:r>
            <a:r>
              <a:rPr lang="el-GR" altLang="el-GR" sz="2000" dirty="0" smtClean="0"/>
              <a:t>καταχωρητή, </a:t>
            </a:r>
            <a:r>
              <a:rPr lang="el-GR" altLang="el-GR" sz="2000" dirty="0"/>
              <a:t>ορίζει αν η κατάσταση </a:t>
            </a:r>
            <a:r>
              <a:rPr lang="en-US" altLang="el-GR" sz="2000" dirty="0" smtClean="0"/>
              <a:t>sleep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θα υλοποιηθεί ως </a:t>
            </a:r>
            <a:r>
              <a:rPr lang="en-US" altLang="el-GR" sz="2000" dirty="0" smtClean="0"/>
              <a:t>idle</a:t>
            </a:r>
            <a:r>
              <a:rPr lang="el-GR" altLang="el-GR" sz="2000" dirty="0" smtClean="0"/>
              <a:t>, </a:t>
            </a:r>
            <a:r>
              <a:rPr lang="el-GR" altLang="el-GR" sz="2000" dirty="0"/>
              <a:t>ή ως διακοπή ισχύος (</a:t>
            </a:r>
            <a:r>
              <a:rPr lang="en-US" altLang="el-GR" sz="2000" dirty="0"/>
              <a:t>power down</a:t>
            </a:r>
            <a:r>
              <a:rPr lang="el-GR" altLang="el-GR" sz="2000" dirty="0"/>
              <a:t>). Στην κατάσταση </a:t>
            </a:r>
            <a:r>
              <a:rPr lang="en-US" altLang="el-GR" sz="2000" dirty="0" smtClean="0"/>
              <a:t>sleep</a:t>
            </a:r>
            <a:r>
              <a:rPr lang="el-GR" altLang="el-GR" sz="2000" dirty="0" smtClean="0"/>
              <a:t>, </a:t>
            </a:r>
            <a:r>
              <a:rPr lang="el-GR" altLang="el-GR" sz="2000" dirty="0"/>
              <a:t>πολλά κυκλώματα είναι </a:t>
            </a:r>
            <a:r>
              <a:rPr lang="el-GR" altLang="el-GR" sz="2000" dirty="0" smtClean="0"/>
              <a:t>απενεργοποιημένα, </a:t>
            </a:r>
            <a:r>
              <a:rPr lang="el-GR" altLang="el-GR" sz="2000" dirty="0"/>
              <a:t>με αποτέλεσμα την πολύ χαμηλή κατανάλωση.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Αν η </a:t>
            </a:r>
            <a:r>
              <a:rPr lang="en-US" altLang="el-GR" sz="2000" dirty="0"/>
              <a:t>sleep</a:t>
            </a:r>
            <a:r>
              <a:rPr lang="el-GR" altLang="el-GR" sz="2000" dirty="0"/>
              <a:t> κατάσταση υλοποιηθεί σαν </a:t>
            </a:r>
            <a:r>
              <a:rPr lang="en-US" altLang="el-GR" sz="2000" dirty="0" smtClean="0"/>
              <a:t>idle</a:t>
            </a:r>
            <a:r>
              <a:rPr lang="el-GR" altLang="el-GR" sz="2000" dirty="0" smtClean="0"/>
              <a:t>, </a:t>
            </a:r>
            <a:r>
              <a:rPr lang="el-GR" altLang="el-GR" sz="2000" dirty="0"/>
              <a:t>τότε η Κ</a:t>
            </a:r>
            <a:r>
              <a:rPr lang="el-GR" altLang="el-GR" sz="2000" dirty="0" smtClean="0"/>
              <a:t>εντρική </a:t>
            </a:r>
            <a:r>
              <a:rPr lang="el-GR" altLang="el-GR" sz="2000" dirty="0"/>
              <a:t>Μ</a:t>
            </a:r>
            <a:r>
              <a:rPr lang="el-GR" altLang="el-GR" sz="2000" dirty="0" smtClean="0"/>
              <a:t>ονάδα Επεξεργασίας </a:t>
            </a:r>
            <a:r>
              <a:rPr lang="el-GR" altLang="el-GR" sz="2000" dirty="0"/>
              <a:t>είναι βέβαια </a:t>
            </a:r>
            <a:r>
              <a:rPr lang="el-GR" altLang="el-GR" sz="2000" dirty="0" smtClean="0"/>
              <a:t>απενεργοποιημένη, </a:t>
            </a:r>
            <a:r>
              <a:rPr lang="el-GR" altLang="el-GR" sz="2000" dirty="0"/>
              <a:t>αλλά οι </a:t>
            </a:r>
            <a:r>
              <a:rPr lang="el-GR" altLang="el-GR" sz="2000" dirty="0" err="1" smtClean="0"/>
              <a:t>χρονιστές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 ⁄ μετρητές</a:t>
            </a:r>
            <a:r>
              <a:rPr lang="el-GR" altLang="el-GR" sz="2000" dirty="0"/>
              <a:t>, ο </a:t>
            </a:r>
            <a:r>
              <a:rPr lang="en-US" altLang="el-GR" sz="2000" dirty="0"/>
              <a:t>Watchdog timer</a:t>
            </a:r>
            <a:r>
              <a:rPr lang="el-GR" altLang="el-GR" sz="2000" dirty="0"/>
              <a:t>, οι εξωτερικές </a:t>
            </a:r>
            <a:r>
              <a:rPr lang="el-GR" altLang="el-GR" sz="2000" dirty="0" smtClean="0"/>
              <a:t>διακοπές, </a:t>
            </a:r>
            <a:r>
              <a:rPr lang="el-GR" altLang="el-GR" sz="2000" dirty="0"/>
              <a:t>και οι διακοπές από τον αναλογικό </a:t>
            </a:r>
            <a:r>
              <a:rPr lang="el-GR" altLang="el-GR" sz="2000" dirty="0" smtClean="0"/>
              <a:t>συγκριτή, </a:t>
            </a:r>
            <a:r>
              <a:rPr lang="el-GR" altLang="el-GR" sz="2000" dirty="0"/>
              <a:t>είναι ενεργές και μπορούν να ξυπνήσουν τον μικροελεγκτή.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Στην περίπτωση της διακοπής </a:t>
            </a:r>
            <a:r>
              <a:rPr lang="el-GR" altLang="el-GR" sz="2000" dirty="0" smtClean="0"/>
              <a:t>ισχύος, </a:t>
            </a:r>
            <a:r>
              <a:rPr lang="el-GR" altLang="el-GR" sz="2000" dirty="0"/>
              <a:t>ο μόνος τρόπος να ξυπνήσει ο </a:t>
            </a:r>
            <a:r>
              <a:rPr lang="el-GR" altLang="el-GR" sz="2000" dirty="0" smtClean="0"/>
              <a:t>μικροελεγκτής, </a:t>
            </a:r>
            <a:r>
              <a:rPr lang="el-GR" altLang="el-GR" sz="2000" dirty="0"/>
              <a:t>είναι από εξωτερική επανεκκίνηση (</a:t>
            </a:r>
            <a:r>
              <a:rPr lang="en-US" altLang="el-GR" sz="2000" dirty="0"/>
              <a:t>reset</a:t>
            </a:r>
            <a:r>
              <a:rPr lang="el-GR" altLang="el-GR" sz="2000" dirty="0" smtClean="0"/>
              <a:t>), </a:t>
            </a:r>
            <a:r>
              <a:rPr lang="el-GR" altLang="el-GR" sz="2000" dirty="0"/>
              <a:t>ή από </a:t>
            </a:r>
            <a:r>
              <a:rPr lang="el-GR" altLang="el-GR" sz="2000" dirty="0" smtClean="0"/>
              <a:t>το</a:t>
            </a:r>
            <a:r>
              <a:rPr lang="en-US" altLang="el-GR" sz="2000" dirty="0" smtClean="0"/>
              <a:t> 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000" dirty="0"/>
              <a:t> </a:t>
            </a:r>
            <a:r>
              <a:rPr lang="en-US" altLang="el-GR" sz="2000" dirty="0" smtClean="0"/>
              <a:t>   Watchdog </a:t>
            </a:r>
            <a:r>
              <a:rPr lang="en-US" altLang="el-GR" sz="2000" dirty="0"/>
              <a:t>timer</a:t>
            </a:r>
            <a:r>
              <a:rPr lang="el-GR" altLang="el-GR" sz="20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Επιλογές Εισόδου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l-GR" altLang="el-GR" b="1" dirty="0" err="1" smtClean="0"/>
              <a:t>Χρονιστών</a:t>
            </a:r>
            <a:r>
              <a:rPr lang="el-GR" altLang="el-GR" b="1" dirty="0" smtClean="0"/>
              <a:t> -Μετρητών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6" name="Θέση περιεχομένου 1" descr="Εικόνα του κυκλώματος του χρονιστή μετρητή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76864" cy="489654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Καταχωρητές του </a:t>
            </a:r>
            <a:r>
              <a:rPr lang="en-US" altLang="el-GR" b="1" dirty="0" smtClean="0"/>
              <a:t>TC0</a:t>
            </a:r>
            <a:br>
              <a:rPr lang="en-US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pic>
        <p:nvPicPr>
          <p:cNvPr id="10" name="Θέση περιεχομένου 1" descr="Εικόνα με τα πεδία των καταχωρητών: Tccr 0a, και tccr 0b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1"/>
            <a:ext cx="8496944" cy="288032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Καταχωρητές του </a:t>
            </a:r>
            <a:r>
              <a:rPr lang="en-US" altLang="el-GR" b="1" dirty="0"/>
              <a:t>TC0</a:t>
            </a:r>
            <a:br>
              <a:rPr lang="en-US" altLang="el-GR" b="1" dirty="0"/>
            </a:br>
            <a:r>
              <a:rPr lang="el-GR" altLang="el-GR" b="1" dirty="0" smtClean="0"/>
              <a:t>(</a:t>
            </a:r>
            <a:r>
              <a:rPr lang="en-US" altLang="el-GR" b="1" dirty="0"/>
              <a:t>2</a:t>
            </a:r>
            <a:r>
              <a:rPr lang="el-GR" altLang="el-GR" b="1" dirty="0" smtClean="0"/>
              <a:t> </a:t>
            </a:r>
            <a:r>
              <a:rPr lang="el-GR" altLang="el-GR" b="1" dirty="0"/>
              <a:t>από 2)</a:t>
            </a:r>
            <a:endParaRPr lang="el-GR" dirty="0"/>
          </a:p>
        </p:txBody>
      </p:sp>
      <p:graphicFrame>
        <p:nvGraphicFramePr>
          <p:cNvPr id="6" name="Θέση περιεχομένου 1" descr="Πίνακας με τις ενέργειες που αντιστοιχούν στους συνδυασμούς των τιμών 0 και 1, των πεδίων cs02, cs01, και cs00, του καταχωρητή tc0. Πιο αναλυτικά: Πρώτη γραμμή. 0 0 0. Description, stop, the timer counter 0 is stopped.&#10;Δεύτερη γραμμή. 0  0 1. Description, ck.&#10;Τρίτη γραμμή. 0 1 0. Description, ck/8.&#10;Τέταρτη γραμμή. 0 1 1. Description, ck/64.&#10;Πέμπτη γραμμή. 1 0 0. Description, ck/256.&#10;Έκτη γραμμή. 1 0 1. Description, ck/1024.&#10;Έβδομη γραμμή. 1 1 0. Description, external pin t0, failing edge.&#10;Όγδοη γραμμή. 1 1 1. Description, external pin t0, rising edge.&#10;&#10;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2076599"/>
              </p:ext>
            </p:extLst>
          </p:nvPr>
        </p:nvGraphicFramePr>
        <p:xfrm>
          <a:off x="467544" y="2060848"/>
          <a:ext cx="8229600" cy="3423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90464"/>
                <a:gridCol w="1152128"/>
                <a:gridCol w="1152128"/>
                <a:gridCol w="4834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CS02</a:t>
                      </a:r>
                      <a:endParaRPr lang="en-US" sz="2400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CS01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CS00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Description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Stop, the Timer ⁄ Counter0 is stopped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CK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CK/8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CK/64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CK/256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CK/1024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External Pin T0, failing edge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External Pin T0, rising 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Πεδία των </a:t>
            </a:r>
            <a:r>
              <a:rPr lang="el-GR" altLang="el-GR" b="1" dirty="0" err="1" smtClean="0"/>
              <a:t>Καταχωρητών</a:t>
            </a:r>
            <a:r>
              <a:rPr lang="el-GR" altLang="el-GR" b="1" dirty="0" smtClean="0"/>
              <a:t> του </a:t>
            </a:r>
            <a:r>
              <a:rPr lang="en-US" altLang="el-GR" b="1" dirty="0" smtClean="0"/>
              <a:t>TC0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Τα πεδία </a:t>
            </a:r>
            <a:r>
              <a:rPr lang="en-US" altLang="el-GR" sz="2400" dirty="0"/>
              <a:t>COM</a:t>
            </a:r>
            <a:r>
              <a:rPr lang="el-GR" altLang="el-GR" sz="2400" dirty="0"/>
              <a:t>0</a:t>
            </a:r>
            <a:r>
              <a:rPr lang="en-US" altLang="el-GR" sz="2400" dirty="0"/>
              <a:t>A</a:t>
            </a:r>
            <a:r>
              <a:rPr lang="el-GR" altLang="el-GR" sz="2400" dirty="0" smtClean="0"/>
              <a:t>1/0, </a:t>
            </a:r>
            <a:r>
              <a:rPr lang="el-GR" altLang="el-GR" sz="2400" dirty="0"/>
              <a:t>ορίζουν αν ο ακροδέκτης </a:t>
            </a:r>
            <a:r>
              <a:rPr lang="en-US" altLang="el-GR" sz="2400" dirty="0"/>
              <a:t>OC</a:t>
            </a:r>
            <a:r>
              <a:rPr lang="el-GR" altLang="el-GR" sz="2400" dirty="0"/>
              <a:t>0</a:t>
            </a:r>
            <a:r>
              <a:rPr lang="en-US" altLang="el-GR" sz="2400" dirty="0"/>
              <a:t>A</a:t>
            </a:r>
            <a:r>
              <a:rPr lang="el-GR" altLang="el-GR" sz="2400" dirty="0"/>
              <a:t> θα αντιστραφεί (</a:t>
            </a:r>
            <a:r>
              <a:rPr lang="el-GR" altLang="el-GR" sz="2400" dirty="0" smtClean="0"/>
              <a:t>0 1</a:t>
            </a:r>
            <a:r>
              <a:rPr lang="el-GR" altLang="el-GR" sz="2400" dirty="0"/>
              <a:t>), θα γίνει 0 (με </a:t>
            </a:r>
            <a:r>
              <a:rPr lang="el-GR" altLang="el-GR" sz="2400" dirty="0" smtClean="0"/>
              <a:t>1 0), </a:t>
            </a:r>
            <a:r>
              <a:rPr lang="el-GR" altLang="el-GR" sz="2400" dirty="0"/>
              <a:t>ή 1 (με </a:t>
            </a:r>
            <a:r>
              <a:rPr lang="el-GR" altLang="el-GR" sz="2400" dirty="0" smtClean="0"/>
              <a:t>1 1), </a:t>
            </a:r>
            <a:r>
              <a:rPr lang="el-GR" altLang="el-GR" sz="2400" dirty="0"/>
              <a:t>όταν η τιμή του Τ0 γίνει ίση με την τιμή του </a:t>
            </a:r>
            <a:r>
              <a:rPr lang="en-US" altLang="el-GR" sz="2400" dirty="0"/>
              <a:t>OCR</a:t>
            </a:r>
            <a:r>
              <a:rPr lang="el-GR" altLang="el-GR" sz="2400" dirty="0"/>
              <a:t>0</a:t>
            </a:r>
            <a:r>
              <a:rPr lang="en-US" altLang="el-GR" sz="2400" dirty="0"/>
              <a:t>A</a:t>
            </a:r>
            <a:r>
              <a:rPr lang="el-GR" altLang="el-GR" sz="2400" dirty="0"/>
              <a:t>. Με παρόμοιο </a:t>
            </a:r>
            <a:r>
              <a:rPr lang="el-GR" altLang="el-GR" sz="2400" dirty="0" smtClean="0"/>
              <a:t>τρόπο </a:t>
            </a:r>
            <a:r>
              <a:rPr lang="el-GR" altLang="el-GR" sz="2400" dirty="0"/>
              <a:t>χρησιμοποιούνται και τα πεδία </a:t>
            </a:r>
            <a:r>
              <a:rPr lang="en-US" altLang="el-GR" sz="2400" dirty="0"/>
              <a:t>COM</a:t>
            </a:r>
            <a:r>
              <a:rPr lang="el-GR" altLang="el-GR" sz="2400" dirty="0"/>
              <a:t>0</a:t>
            </a:r>
            <a:r>
              <a:rPr lang="en-US" altLang="el-GR" sz="2400" dirty="0"/>
              <a:t>B</a:t>
            </a:r>
            <a:r>
              <a:rPr lang="el-GR" altLang="el-GR" sz="2400" dirty="0" smtClean="0"/>
              <a:t>1/0, </a:t>
            </a:r>
            <a:r>
              <a:rPr lang="el-GR" altLang="el-GR" sz="2400" dirty="0"/>
              <a:t>για σύγκριση της τιμής του Τ0 με τον </a:t>
            </a:r>
            <a:r>
              <a:rPr lang="en-US" altLang="el-GR" sz="2400" dirty="0"/>
              <a:t>OCR</a:t>
            </a:r>
            <a:r>
              <a:rPr lang="el-GR" altLang="el-GR" sz="2400" dirty="0"/>
              <a:t>0</a:t>
            </a:r>
            <a:r>
              <a:rPr lang="en-US" altLang="el-GR" sz="2400" dirty="0" smtClean="0"/>
              <a:t>B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και αντίστοιχη οδήγηση του </a:t>
            </a:r>
            <a:r>
              <a:rPr lang="en-US" altLang="el-GR" sz="2400" dirty="0"/>
              <a:t>OC</a:t>
            </a:r>
            <a:r>
              <a:rPr lang="el-GR" altLang="el-GR" sz="2400" dirty="0"/>
              <a:t>0</a:t>
            </a:r>
            <a:r>
              <a:rPr lang="en-US" altLang="el-GR" sz="2400" dirty="0"/>
              <a:t>B</a:t>
            </a:r>
            <a:r>
              <a:rPr lang="el-GR" altLang="el-GR" sz="2400" dirty="0"/>
              <a:t> ακροδέκτη. Τα πεδία </a:t>
            </a:r>
            <a:r>
              <a:rPr lang="en-US" altLang="el-GR" sz="2400" dirty="0"/>
              <a:t>WGM</a:t>
            </a:r>
            <a:r>
              <a:rPr lang="el-GR" altLang="el-GR" sz="2400" dirty="0" smtClean="0"/>
              <a:t>01/0 </a:t>
            </a:r>
            <a:r>
              <a:rPr lang="el-GR" altLang="el-GR" sz="2400" dirty="0"/>
              <a:t>ορίζουν στον </a:t>
            </a:r>
            <a:r>
              <a:rPr lang="el-GR" altLang="el-GR" sz="2400" dirty="0" smtClean="0"/>
              <a:t>Τ0, </a:t>
            </a:r>
            <a:r>
              <a:rPr lang="el-GR" altLang="el-GR" sz="2400" dirty="0"/>
              <a:t>λειτουργία γεννήτριας </a:t>
            </a:r>
            <a:r>
              <a:rPr lang="el-GR" altLang="el-GR" sz="2400" dirty="0" smtClean="0"/>
              <a:t>κυματομορφών.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Ο </a:t>
            </a:r>
            <a:r>
              <a:rPr lang="el-GR" altLang="el-GR" sz="2400" dirty="0"/>
              <a:t>δεύτερος </a:t>
            </a:r>
            <a:r>
              <a:rPr lang="el-GR" altLang="el-GR" sz="2400" dirty="0" smtClean="0"/>
              <a:t>χρονιστής ⁄ μετρητής </a:t>
            </a:r>
            <a:r>
              <a:rPr lang="el-GR" altLang="el-GR" sz="2400" dirty="0"/>
              <a:t>είναι περισσότερο </a:t>
            </a:r>
            <a:r>
              <a:rPr lang="el-GR" altLang="el-GR" sz="2400" dirty="0" smtClean="0"/>
              <a:t>πολύπλοκος, </a:t>
            </a:r>
            <a:r>
              <a:rPr lang="el-GR" altLang="el-GR" sz="2400" dirty="0"/>
              <a:t>και διαθέτει 16-</a:t>
            </a:r>
            <a:r>
              <a:rPr lang="en-US" altLang="el-GR" sz="2400" dirty="0"/>
              <a:t>bits</a:t>
            </a:r>
            <a:r>
              <a:rPr lang="el-GR" altLang="el-GR" sz="2400" dirty="0"/>
              <a:t>. </a:t>
            </a:r>
            <a:r>
              <a:rPr lang="el-GR" altLang="el-GR" sz="2400" dirty="0" smtClean="0"/>
              <a:t>Εκτός </a:t>
            </a:r>
            <a:r>
              <a:rPr lang="el-GR" altLang="el-GR" sz="2400" dirty="0"/>
              <a:t>από τους καταχωρητές </a:t>
            </a:r>
            <a:r>
              <a:rPr lang="en-US" altLang="el-GR" sz="2400" dirty="0"/>
              <a:t>TIMSK</a:t>
            </a:r>
            <a:r>
              <a:rPr lang="el-GR" altLang="el-GR" sz="2400" dirty="0"/>
              <a:t>, </a:t>
            </a:r>
            <a:r>
              <a:rPr lang="en-US" altLang="el-GR" sz="2400" dirty="0"/>
              <a:t>TIFR</a:t>
            </a:r>
            <a:r>
              <a:rPr lang="el-GR" altLang="el-GR" sz="2400" dirty="0"/>
              <a:t>, υπάρχουν οι ακόλουθοι σχετικοί με τον </a:t>
            </a:r>
            <a:r>
              <a:rPr lang="en-US" altLang="el-GR" sz="2400" dirty="0" smtClean="0"/>
              <a:t>T</a:t>
            </a:r>
            <a:r>
              <a:rPr lang="el-GR" altLang="el-GR" sz="2400" dirty="0" smtClean="0"/>
              <a:t>⁄</a:t>
            </a:r>
            <a:r>
              <a:rPr lang="en-US" altLang="el-GR" sz="2400" dirty="0" smtClean="0"/>
              <a:t>C</a:t>
            </a:r>
            <a:r>
              <a:rPr lang="el-GR" altLang="el-GR" sz="2400" dirty="0"/>
              <a:t>1 καταχωρητές : </a:t>
            </a:r>
            <a:r>
              <a:rPr lang="en-US" altLang="el-GR" sz="2400" dirty="0"/>
              <a:t>TCCR</a:t>
            </a:r>
            <a:r>
              <a:rPr lang="el-GR" altLang="el-GR" sz="2400" dirty="0"/>
              <a:t>1</a:t>
            </a:r>
            <a:r>
              <a:rPr lang="en-US" altLang="el-GR" sz="2400" dirty="0"/>
              <a:t>A</a:t>
            </a:r>
            <a:r>
              <a:rPr lang="el-GR" altLang="el-GR" sz="2400" dirty="0"/>
              <a:t>, </a:t>
            </a:r>
            <a:r>
              <a:rPr lang="en-US" altLang="el-GR" sz="2400" dirty="0"/>
              <a:t>TCCR</a:t>
            </a:r>
            <a:r>
              <a:rPr lang="el-GR" altLang="el-GR" sz="2400" dirty="0"/>
              <a:t>1</a:t>
            </a:r>
            <a:r>
              <a:rPr lang="en-US" altLang="el-GR" sz="2400" dirty="0"/>
              <a:t>B</a:t>
            </a:r>
            <a:r>
              <a:rPr lang="el-GR" altLang="el-GR" sz="2400" dirty="0"/>
              <a:t>, </a:t>
            </a:r>
            <a:r>
              <a:rPr lang="en-US" altLang="el-GR" sz="2400" dirty="0"/>
              <a:t>OCR</a:t>
            </a:r>
            <a:r>
              <a:rPr lang="el-GR" altLang="el-GR" sz="2400" dirty="0"/>
              <a:t>1</a:t>
            </a:r>
            <a:r>
              <a:rPr lang="en-US" altLang="el-GR" sz="2400" dirty="0" smtClean="0"/>
              <a:t>A</a:t>
            </a:r>
            <a:r>
              <a:rPr lang="el-GR" altLang="el-GR" sz="2400" dirty="0" smtClean="0"/>
              <a:t>/</a:t>
            </a:r>
            <a:r>
              <a:rPr lang="en-US" altLang="el-GR" sz="2400" dirty="0" smtClean="0"/>
              <a:t>B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</a:t>
            </a:r>
            <a:r>
              <a:rPr lang="en-US" altLang="el-GR" sz="2400" dirty="0"/>
              <a:t>H</a:t>
            </a:r>
            <a:r>
              <a:rPr lang="el-GR" altLang="el-GR" sz="2400" dirty="0"/>
              <a:t> και </a:t>
            </a:r>
            <a:r>
              <a:rPr lang="en-US" altLang="el-GR" sz="2400" dirty="0"/>
              <a:t>L</a:t>
            </a:r>
            <a:r>
              <a:rPr lang="el-GR" altLang="el-GR" sz="2400" dirty="0"/>
              <a:t>), </a:t>
            </a:r>
            <a:r>
              <a:rPr lang="en-US" altLang="el-GR" sz="2400" dirty="0"/>
              <a:t>ICR</a:t>
            </a:r>
            <a:r>
              <a:rPr lang="el-GR" altLang="el-GR" sz="2400" dirty="0"/>
              <a:t>1 (</a:t>
            </a:r>
            <a:r>
              <a:rPr lang="en-US" altLang="el-GR" sz="2400" dirty="0"/>
              <a:t>H</a:t>
            </a:r>
            <a:r>
              <a:rPr lang="el-GR" altLang="el-GR" sz="2400" dirty="0"/>
              <a:t> και </a:t>
            </a:r>
            <a:r>
              <a:rPr lang="en-US" altLang="el-GR" sz="2400" dirty="0"/>
              <a:t>L</a:t>
            </a:r>
            <a:r>
              <a:rPr lang="el-GR" altLang="el-GR" sz="2400" dirty="0"/>
              <a:t>).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29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0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altLang="el-GR" b="1" dirty="0" smtClean="0"/>
              <a:t>Αρχιτεκτονική του </a:t>
            </a:r>
            <a:r>
              <a:rPr lang="en-US" altLang="el-GR" b="1" dirty="0" smtClean="0"/>
              <a:t>TC1</a:t>
            </a:r>
            <a:endParaRPr lang="en-US" b="1" dirty="0"/>
          </a:p>
        </p:txBody>
      </p:sp>
      <p:pic>
        <p:nvPicPr>
          <p:cNvPr id="6" name="Θέση περιεχομένου 1" descr="Εικόνα της αρχιτεκτονικής του tc1. 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1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056784" cy="5400600"/>
          </a:xfrm>
          <a:ln>
            <a:noFill/>
          </a:ln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Καταχωρητές </a:t>
            </a:r>
            <a:r>
              <a:rPr lang="en-US" altLang="el-GR" b="1" dirty="0"/>
              <a:t>TC1</a:t>
            </a:r>
            <a:endParaRPr lang="el-GR" b="1" dirty="0"/>
          </a:p>
        </p:txBody>
      </p:sp>
      <p:pic>
        <p:nvPicPr>
          <p:cNvPr id="6" name="Θέση περιεχομένου 1" descr="Εικόνα με τα πεδία των καταχωρητών: Tccr 1a, και tccr 1b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2645"/>
            <a:ext cx="8229600" cy="280107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Πεδία </a:t>
            </a:r>
            <a:r>
              <a:rPr lang="el-GR" altLang="el-GR" b="1" dirty="0" err="1"/>
              <a:t>καταχωρητών</a:t>
            </a:r>
            <a:r>
              <a:rPr lang="el-GR" altLang="el-GR" b="1" dirty="0"/>
              <a:t> </a:t>
            </a:r>
            <a:r>
              <a:rPr lang="el-GR" altLang="el-GR" b="1" dirty="0" smtClean="0"/>
              <a:t>του</a:t>
            </a:r>
            <a:r>
              <a:rPr lang="en-US" altLang="el-GR" b="1" dirty="0" smtClean="0"/>
              <a:t>TC1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Τα πεδία </a:t>
            </a:r>
            <a:r>
              <a:rPr lang="en-US" altLang="el-GR" sz="2000" dirty="0"/>
              <a:t>PWM</a:t>
            </a:r>
            <a:r>
              <a:rPr lang="el-GR" altLang="el-GR" sz="2000" dirty="0"/>
              <a:t>11, </a:t>
            </a:r>
            <a:r>
              <a:rPr lang="en-US" altLang="el-GR" sz="2000" dirty="0"/>
              <a:t>PWM</a:t>
            </a:r>
            <a:r>
              <a:rPr lang="el-GR" altLang="el-GR" sz="2000" dirty="0" smtClean="0"/>
              <a:t>10, </a:t>
            </a:r>
            <a:r>
              <a:rPr lang="el-GR" altLang="el-GR" sz="2000" dirty="0"/>
              <a:t>στον </a:t>
            </a:r>
            <a:r>
              <a:rPr lang="en-US" altLang="el-GR" sz="2000" dirty="0"/>
              <a:t>TCCR</a:t>
            </a:r>
            <a:r>
              <a:rPr lang="el-GR" altLang="el-GR" sz="2000" dirty="0"/>
              <a:t>1</a:t>
            </a:r>
            <a:r>
              <a:rPr lang="en-US" altLang="el-GR" sz="2000" dirty="0" smtClean="0"/>
              <a:t>A</a:t>
            </a:r>
            <a:r>
              <a:rPr lang="el-GR" altLang="el-GR" sz="2000" dirty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καθορίζουν την </a:t>
            </a:r>
            <a:r>
              <a:rPr lang="el-GR" altLang="el-GR" sz="2000" dirty="0" smtClean="0"/>
              <a:t>ενεργοποίηση, </a:t>
            </a:r>
            <a:r>
              <a:rPr lang="el-GR" altLang="el-GR" sz="2000" dirty="0"/>
              <a:t>και την ανάλυση της </a:t>
            </a:r>
            <a:r>
              <a:rPr lang="en-US" altLang="el-GR" sz="2000" dirty="0"/>
              <a:t>PWM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λειτουργίας.</a:t>
            </a:r>
            <a:endParaRPr lang="en-US" altLang="el-GR" sz="20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Τα πεδία </a:t>
            </a:r>
            <a:r>
              <a:rPr lang="en-US" altLang="el-GR" sz="2000" dirty="0"/>
              <a:t>COM</a:t>
            </a:r>
            <a:r>
              <a:rPr lang="el-GR" altLang="el-GR" sz="2000" dirty="0"/>
              <a:t>1</a:t>
            </a:r>
            <a:r>
              <a:rPr lang="en-US" altLang="el-GR" sz="2000" dirty="0"/>
              <a:t>A</a:t>
            </a:r>
            <a:r>
              <a:rPr lang="el-GR" altLang="el-GR" sz="2000" dirty="0"/>
              <a:t>1, </a:t>
            </a:r>
            <a:r>
              <a:rPr lang="en-US" altLang="el-GR" sz="2000" dirty="0"/>
              <a:t>COM</a:t>
            </a:r>
            <a:r>
              <a:rPr lang="el-GR" altLang="el-GR" sz="2000" dirty="0"/>
              <a:t>1</a:t>
            </a:r>
            <a:r>
              <a:rPr lang="en-US" altLang="el-GR" sz="2000" dirty="0"/>
              <a:t>A</a:t>
            </a:r>
            <a:r>
              <a:rPr lang="el-GR" altLang="el-GR" sz="2000" dirty="0" smtClean="0"/>
              <a:t>0, </a:t>
            </a:r>
            <a:r>
              <a:rPr lang="el-GR" altLang="el-GR" sz="2000" dirty="0"/>
              <a:t>καθορίζουν το αν ο </a:t>
            </a:r>
            <a:r>
              <a:rPr lang="en-US" altLang="el-GR" sz="2000" dirty="0" smtClean="0"/>
              <a:t>T</a:t>
            </a:r>
            <a:r>
              <a:rPr lang="el-GR" altLang="el-GR" sz="2000" dirty="0" smtClean="0"/>
              <a:t>⁄</a:t>
            </a:r>
            <a:r>
              <a:rPr lang="en-US" altLang="el-GR" sz="2000" dirty="0" smtClean="0"/>
              <a:t>C</a:t>
            </a:r>
            <a:r>
              <a:rPr lang="el-GR" altLang="el-GR" sz="2000" dirty="0"/>
              <a:t>1 θα χρησιμοποιήσει τον ακροδέκτη </a:t>
            </a:r>
            <a:r>
              <a:rPr lang="en-US" altLang="el-GR" sz="2000" dirty="0"/>
              <a:t>OC</a:t>
            </a:r>
            <a:r>
              <a:rPr lang="el-GR" altLang="el-GR" sz="2000" dirty="0" smtClean="0"/>
              <a:t>1Α, </a:t>
            </a:r>
            <a:r>
              <a:rPr lang="el-GR" altLang="el-GR" sz="2000" dirty="0"/>
              <a:t>και σε τι τιμή θα τον θέσει σε λειτουργία </a:t>
            </a:r>
            <a:r>
              <a:rPr lang="en-US" altLang="el-GR" sz="2000" dirty="0"/>
              <a:t>Output </a:t>
            </a:r>
            <a:r>
              <a:rPr lang="en-US" altLang="el-GR" sz="2000" dirty="0" smtClean="0"/>
              <a:t>Compare</a:t>
            </a:r>
            <a:r>
              <a:rPr lang="el-GR" altLang="el-GR" sz="2000" dirty="0" smtClean="0"/>
              <a:t>, η οποία </a:t>
            </a:r>
            <a:r>
              <a:rPr lang="el-GR" altLang="el-GR" sz="2000" dirty="0"/>
              <a:t>συγκρίνει την τιμή του </a:t>
            </a:r>
            <a:r>
              <a:rPr lang="en-US" altLang="el-GR" sz="2000" dirty="0"/>
              <a:t>T</a:t>
            </a:r>
            <a:r>
              <a:rPr lang="el-GR" altLang="el-GR" sz="2000" dirty="0"/>
              <a:t>1 με τον </a:t>
            </a:r>
            <a:r>
              <a:rPr lang="en-US" altLang="el-GR" sz="2000" dirty="0"/>
              <a:t>OCR</a:t>
            </a:r>
            <a:r>
              <a:rPr lang="el-GR" altLang="el-GR" sz="2000" dirty="0"/>
              <a:t>1</a:t>
            </a:r>
            <a:r>
              <a:rPr lang="en-US" altLang="el-GR" sz="2000" dirty="0"/>
              <a:t>A</a:t>
            </a:r>
            <a:r>
              <a:rPr lang="el-GR" altLang="el-GR" sz="20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Τα πεδία </a:t>
            </a:r>
            <a:r>
              <a:rPr lang="en-US" altLang="el-GR" sz="2000" dirty="0"/>
              <a:t>COM</a:t>
            </a:r>
            <a:r>
              <a:rPr lang="el-GR" altLang="el-GR" sz="2000" dirty="0"/>
              <a:t>1</a:t>
            </a:r>
            <a:r>
              <a:rPr lang="en-US" altLang="el-GR" sz="2000" dirty="0"/>
              <a:t>B</a:t>
            </a:r>
            <a:r>
              <a:rPr lang="el-GR" altLang="el-GR" sz="2000" dirty="0" smtClean="0"/>
              <a:t>0/1, ομοίως </a:t>
            </a:r>
            <a:r>
              <a:rPr lang="el-GR" altLang="el-GR" sz="2000" dirty="0"/>
              <a:t>για σύγκριση όμως του </a:t>
            </a:r>
            <a:r>
              <a:rPr lang="en-US" altLang="el-GR" sz="2000" dirty="0"/>
              <a:t>OCR</a:t>
            </a:r>
            <a:r>
              <a:rPr lang="el-GR" altLang="el-GR" sz="2000" dirty="0"/>
              <a:t>1</a:t>
            </a:r>
            <a:r>
              <a:rPr lang="en-US" altLang="el-GR" sz="2000" dirty="0"/>
              <a:t>B</a:t>
            </a:r>
            <a:r>
              <a:rPr lang="el-GR" altLang="el-GR" sz="2000" dirty="0"/>
              <a:t> με τον </a:t>
            </a:r>
            <a:r>
              <a:rPr lang="el-GR" altLang="el-GR" sz="2000" dirty="0" smtClean="0"/>
              <a:t>Τ1, </a:t>
            </a:r>
            <a:r>
              <a:rPr lang="el-GR" altLang="el-GR" sz="2000" dirty="0"/>
              <a:t>και οδήγηση του ακροδέκτη </a:t>
            </a:r>
            <a:r>
              <a:rPr lang="en-US" altLang="el-GR" sz="2000" dirty="0"/>
              <a:t>OC</a:t>
            </a:r>
            <a:r>
              <a:rPr lang="el-GR" altLang="el-GR" sz="2000" dirty="0"/>
              <a:t>1</a:t>
            </a:r>
            <a:r>
              <a:rPr lang="en-US" altLang="el-GR" sz="2000" dirty="0" smtClean="0"/>
              <a:t>B</a:t>
            </a:r>
            <a:r>
              <a:rPr lang="el-GR" altLang="el-GR" sz="2000" dirty="0" smtClean="0"/>
              <a:t>, </a:t>
            </a:r>
            <a:r>
              <a:rPr lang="el-GR" altLang="el-GR" sz="2000" dirty="0"/>
              <a:t>αντί του </a:t>
            </a:r>
            <a:r>
              <a:rPr lang="en-US" altLang="el-GR" sz="2000" dirty="0"/>
              <a:t>OC</a:t>
            </a:r>
            <a:r>
              <a:rPr lang="el-GR" altLang="el-GR" sz="2000" dirty="0"/>
              <a:t>1</a:t>
            </a:r>
            <a:r>
              <a:rPr lang="en-US" altLang="el-GR" sz="2000" dirty="0"/>
              <a:t>A</a:t>
            </a:r>
            <a:r>
              <a:rPr lang="el-GR" altLang="el-GR" sz="20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Στον </a:t>
            </a:r>
            <a:r>
              <a:rPr lang="en-US" altLang="el-GR" sz="2000" dirty="0"/>
              <a:t>TCCR</a:t>
            </a:r>
            <a:r>
              <a:rPr lang="el-GR" altLang="el-GR" sz="2000" dirty="0"/>
              <a:t>1</a:t>
            </a:r>
            <a:r>
              <a:rPr lang="en-US" altLang="el-GR" sz="2000" dirty="0"/>
              <a:t>B</a:t>
            </a:r>
            <a:r>
              <a:rPr lang="el-GR" altLang="el-GR" sz="2000" dirty="0"/>
              <a:t> το πεδίο </a:t>
            </a:r>
            <a:r>
              <a:rPr lang="en-US" altLang="el-GR" sz="2000" dirty="0"/>
              <a:t>ICNC</a:t>
            </a:r>
            <a:r>
              <a:rPr lang="el-GR" altLang="el-GR" sz="2000" dirty="0" smtClean="0"/>
              <a:t>1, </a:t>
            </a:r>
            <a:r>
              <a:rPr lang="el-GR" altLang="el-GR" sz="2000" dirty="0"/>
              <a:t>ενεργοποιεί την ακύρωση θορύβου (</a:t>
            </a:r>
            <a:r>
              <a:rPr lang="en-US" altLang="el-GR" sz="2000" dirty="0"/>
              <a:t>Noise Canceller</a:t>
            </a:r>
            <a:r>
              <a:rPr lang="el-GR" altLang="el-GR" sz="2000" dirty="0"/>
              <a:t>) κατά την </a:t>
            </a:r>
            <a:r>
              <a:rPr lang="el-GR" altLang="el-GR" sz="2000" dirty="0" smtClean="0"/>
              <a:t>αλλαγή κατάστασης στον </a:t>
            </a:r>
            <a:r>
              <a:rPr lang="en-US" altLang="el-GR" sz="2000" dirty="0"/>
              <a:t>ICP</a:t>
            </a:r>
            <a:r>
              <a:rPr lang="el-GR" altLang="el-GR" sz="2000" dirty="0"/>
              <a:t> ακροδέκτη.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Το πεδίο </a:t>
            </a:r>
            <a:r>
              <a:rPr lang="en-US" altLang="el-GR" sz="2000" dirty="0"/>
              <a:t>ICES</a:t>
            </a:r>
            <a:r>
              <a:rPr lang="el-GR" altLang="el-GR" sz="2000" dirty="0"/>
              <a:t>1 επιλέγει την ανιούσα ή την κατιούσα </a:t>
            </a:r>
            <a:r>
              <a:rPr lang="el-GR" altLang="el-GR" sz="2000" dirty="0" smtClean="0"/>
              <a:t>ακμή, </a:t>
            </a:r>
            <a:r>
              <a:rPr lang="el-GR" altLang="el-GR" sz="2000" dirty="0"/>
              <a:t>για </a:t>
            </a:r>
            <a:r>
              <a:rPr lang="el-GR" altLang="el-GR" sz="2000" dirty="0" smtClean="0"/>
              <a:t>πρόκληση  </a:t>
            </a:r>
            <a:r>
              <a:rPr lang="en-US" altLang="el-GR" sz="2000" dirty="0"/>
              <a:t>ICP</a:t>
            </a:r>
            <a:r>
              <a:rPr lang="el-GR" altLang="el-GR" sz="2000" dirty="0"/>
              <a:t> και </a:t>
            </a:r>
            <a:r>
              <a:rPr lang="el-GR" altLang="el-GR" sz="2000" dirty="0" smtClean="0"/>
              <a:t>τέλος,</a:t>
            </a:r>
            <a:endParaRPr lang="el-GR" altLang="el-GR" sz="2000" dirty="0"/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τα πεδία </a:t>
            </a:r>
            <a:r>
              <a:rPr lang="en-US" altLang="el-GR" sz="2000" dirty="0"/>
              <a:t>CS</a:t>
            </a:r>
            <a:r>
              <a:rPr lang="el-GR" altLang="el-GR" sz="2000" dirty="0"/>
              <a:t>12 </a:t>
            </a:r>
            <a:r>
              <a:rPr lang="en-US" altLang="el-GR" sz="2000" dirty="0"/>
              <a:t>CS</a:t>
            </a:r>
            <a:r>
              <a:rPr lang="el-GR" altLang="el-GR" sz="2000" dirty="0"/>
              <a:t>11, </a:t>
            </a:r>
            <a:r>
              <a:rPr lang="en-US" altLang="el-GR" sz="2000" dirty="0"/>
              <a:t>CS</a:t>
            </a:r>
            <a:r>
              <a:rPr lang="el-GR" altLang="el-GR" sz="2000" dirty="0" smtClean="0"/>
              <a:t>10, επιλέγουν </a:t>
            </a:r>
            <a:r>
              <a:rPr lang="el-GR" altLang="el-GR" sz="2000" dirty="0"/>
              <a:t>τη διαίρεση ρολογιού.</a:t>
            </a:r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Προγραμματισμός </a:t>
            </a:r>
            <a:r>
              <a:rPr lang="el-GR" altLang="el-GR" b="1" dirty="0" smtClean="0"/>
              <a:t>μνήμης </a:t>
            </a:r>
            <a:r>
              <a:rPr lang="en-US" altLang="el-GR" b="1" dirty="0"/>
              <a:t>EEPROM</a:t>
            </a:r>
            <a:endParaRPr lang="el-GR" b="1" dirty="0"/>
          </a:p>
        </p:txBody>
      </p:sp>
      <p:pic>
        <p:nvPicPr>
          <p:cNvPr id="6" name="Θέση περιεχομένου 1" descr="Εικόνα  με τα πεδία των καταχωρητών: E E A R, E E D R, και E E C R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424847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Χρόνοι εγγραφής </a:t>
            </a:r>
            <a:r>
              <a:rPr lang="en-US" altLang="el-GR" b="1" dirty="0"/>
              <a:t>EEPROM</a:t>
            </a:r>
            <a:endParaRPr lang="el-GR" b="1" dirty="0"/>
          </a:p>
        </p:txBody>
      </p:sp>
      <p:graphicFrame>
        <p:nvGraphicFramePr>
          <p:cNvPr id="6" name="Θέση περιεχομένου 1" descr="Πίνακας με τις λειτουργίες και την χρονική τους διάρκεια, που αντιστοιχούν στους συνδυασμούς των τιμών 0 και 1, των πεδίων EEPM1, και EEMP0. Πιο αναλυτικά: Πρώτη γραμμή. 0 0. Programming time, 3.4 ms. Operation, erase and write in one operation, atomic operation.&#10;Δεύτερη γραμμή. 0 1. Programming time, 1.8 ms. Operation, erase only.&#10;Τρίτη γραμμή. 1 0. Programming time, 1.8 ms. Operation, write only.&#10;Τέταρτη γραμμή. 1 1. Programming time, 0. Operation, reversed for future use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661647"/>
              </p:ext>
            </p:extLst>
          </p:nvPr>
        </p:nvGraphicFramePr>
        <p:xfrm>
          <a:off x="539552" y="2060848"/>
          <a:ext cx="8208912" cy="33123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32205"/>
                <a:gridCol w="1132205"/>
                <a:gridCol w="2642478"/>
                <a:gridCol w="3302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EEPM1</a:t>
                      </a:r>
                      <a:endParaRPr lang="en-US" sz="2400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EEPM0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Programming Time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Operation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3.4 </a:t>
                      </a:r>
                      <a:r>
                        <a:rPr lang="en-US" sz="2000" noProof="0" dirty="0" err="1" smtClean="0">
                          <a:latin typeface="+mn-lt"/>
                        </a:rPr>
                        <a:t>ms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>
                          <a:latin typeface="+mn-lt"/>
                        </a:rPr>
                        <a:t>Erase and</a:t>
                      </a:r>
                      <a:r>
                        <a:rPr lang="en-US" sz="2000" baseline="0" noProof="0" dirty="0" smtClean="0">
                          <a:latin typeface="+mn-lt"/>
                        </a:rPr>
                        <a:t> W</a:t>
                      </a:r>
                      <a:r>
                        <a:rPr lang="en-US" sz="2000" noProof="0" dirty="0" smtClean="0">
                          <a:latin typeface="+mn-lt"/>
                        </a:rPr>
                        <a:t>rite in one operation</a:t>
                      </a:r>
                      <a:r>
                        <a:rPr lang="en-US" sz="2000" baseline="0" noProof="0" dirty="0" smtClean="0">
                          <a:latin typeface="+mn-lt"/>
                        </a:rPr>
                        <a:t> (Atomic Operation)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3968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1.8 </a:t>
                      </a:r>
                      <a:r>
                        <a:rPr lang="en-US" sz="2000" noProof="0" dirty="0" err="1" smtClean="0">
                          <a:latin typeface="+mn-lt"/>
                        </a:rPr>
                        <a:t>ms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>
                          <a:latin typeface="+mn-lt"/>
                        </a:rPr>
                        <a:t>Erase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1.8 </a:t>
                      </a:r>
                      <a:r>
                        <a:rPr lang="en-US" sz="2000" noProof="0" dirty="0" err="1" smtClean="0">
                          <a:latin typeface="+mn-lt"/>
                        </a:rPr>
                        <a:t>ms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>
                          <a:latin typeface="+mn-lt"/>
                        </a:rPr>
                        <a:t>Write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  <a:cs typeface="Arial"/>
                        </a:rPr>
                        <a:t>–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>
                          <a:latin typeface="+mn-lt"/>
                        </a:rPr>
                        <a:t>Reversed for future</a:t>
                      </a:r>
                      <a:r>
                        <a:rPr lang="en-US" sz="2000" baseline="0" noProof="0" dirty="0" smtClean="0">
                          <a:latin typeface="+mn-lt"/>
                        </a:rPr>
                        <a:t>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Παράδειγμα διαδικασίας </a:t>
            </a:r>
            <a:r>
              <a:rPr lang="el-GR" altLang="el-GR" b="1" dirty="0" smtClean="0"/>
              <a:t>εγγραφής στη μνήμη </a:t>
            </a:r>
            <a:r>
              <a:rPr lang="en-US" altLang="el-GR" b="1" dirty="0" smtClean="0"/>
              <a:t>Flash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651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Περίμενε μέχρι το </a:t>
            </a:r>
            <a:r>
              <a:rPr lang="en-US" altLang="el-GR" sz="2000" dirty="0"/>
              <a:t>EEPE</a:t>
            </a:r>
            <a:r>
              <a:rPr lang="el-GR" altLang="el-GR" sz="2000" dirty="0"/>
              <a:t> να γίνει 0.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Προαιρετικά γράψε την διεύθυνση στον </a:t>
            </a:r>
            <a:r>
              <a:rPr lang="en-US" altLang="el-GR" sz="2000" dirty="0"/>
              <a:t>EEAR</a:t>
            </a:r>
            <a:r>
              <a:rPr lang="el-GR" altLang="el-GR" sz="2000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Προαιρετικά γράψε τα δεδομένα στον </a:t>
            </a:r>
            <a:r>
              <a:rPr lang="en-US" altLang="el-GR" sz="2000" dirty="0"/>
              <a:t>EEDR</a:t>
            </a:r>
            <a:r>
              <a:rPr lang="el-GR" altLang="el-GR" sz="2000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Θέσε τα πεδία </a:t>
            </a:r>
            <a:r>
              <a:rPr lang="en-US" altLang="el-GR" sz="2000" dirty="0"/>
              <a:t>EEPM</a:t>
            </a:r>
            <a:r>
              <a:rPr lang="el-GR" altLang="el-GR" sz="2000" dirty="0"/>
              <a:t>0/1 στην κατάλληλη τιμή (</a:t>
            </a:r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, </a:t>
            </a:r>
            <a:r>
              <a:rPr lang="el-GR" altLang="el-GR" sz="2000" dirty="0"/>
              <a:t>00 για </a:t>
            </a:r>
            <a:r>
              <a:rPr lang="el-GR" altLang="el-GR" sz="2000" dirty="0" smtClean="0"/>
              <a:t>σβήσιμο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και στη συνέχεια εγγραφή μιας θέσης</a:t>
            </a:r>
            <a:r>
              <a:rPr lang="el-GR" altLang="el-GR" sz="2000" dirty="0" smtClean="0"/>
              <a:t>)</a:t>
            </a:r>
            <a:r>
              <a:rPr lang="en-US" altLang="el-GR" sz="2000" dirty="0" smtClean="0"/>
              <a:t>.</a:t>
            </a:r>
            <a:endParaRPr lang="el-GR" altLang="el-GR" sz="2000" dirty="0"/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Γράψε στο </a:t>
            </a:r>
            <a:r>
              <a:rPr lang="en-US" altLang="el-GR" sz="2000" dirty="0"/>
              <a:t>EEMPE</a:t>
            </a:r>
            <a:r>
              <a:rPr lang="el-GR" altLang="el-GR" sz="2000" dirty="0"/>
              <a:t> τιμή </a:t>
            </a:r>
            <a:r>
              <a:rPr lang="el-GR" altLang="el-GR" sz="2000" dirty="0" smtClean="0"/>
              <a:t>1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και ταυτόχρονα στο </a:t>
            </a:r>
            <a:r>
              <a:rPr lang="en-US" altLang="el-GR" sz="2000" dirty="0"/>
              <a:t>EEPE</a:t>
            </a:r>
            <a:r>
              <a:rPr lang="el-GR" altLang="el-GR" sz="2000" dirty="0"/>
              <a:t> τιμή 0.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Μέσα στους ακόλουθους </a:t>
            </a:r>
            <a:r>
              <a:rPr lang="el-GR" altLang="el-GR" sz="2000" dirty="0" smtClean="0"/>
              <a:t>τέσσερις </a:t>
            </a:r>
            <a:r>
              <a:rPr lang="el-GR" altLang="el-GR" sz="2000" dirty="0"/>
              <a:t>κύκλους </a:t>
            </a:r>
            <a:r>
              <a:rPr lang="el-GR" altLang="el-GR" sz="2000" dirty="0" smtClean="0"/>
              <a:t>ρολογιού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γράψε στον </a:t>
            </a:r>
            <a:r>
              <a:rPr lang="en-US" altLang="el-GR" sz="2000" dirty="0"/>
              <a:t>EEPE</a:t>
            </a:r>
            <a:r>
              <a:rPr lang="el-GR" altLang="el-GR" sz="2000" dirty="0"/>
              <a:t> τιμή 1, διαφορετικά το </a:t>
            </a:r>
            <a:r>
              <a:rPr lang="en-US" altLang="el-GR" sz="2000" dirty="0"/>
              <a:t>hardware</a:t>
            </a:r>
            <a:r>
              <a:rPr lang="el-GR" altLang="el-GR" sz="2000" dirty="0"/>
              <a:t> θα έχει επαναφέρει το EEM</a:t>
            </a:r>
            <a:r>
              <a:rPr lang="en-US" altLang="el-GR" sz="2000" dirty="0"/>
              <a:t>P</a:t>
            </a:r>
            <a:r>
              <a:rPr lang="el-GR" altLang="el-GR" sz="2000" dirty="0"/>
              <a:t>E στην τιμή </a:t>
            </a:r>
            <a:r>
              <a:rPr lang="el-GR" altLang="el-GR" sz="2000" dirty="0" smtClean="0"/>
              <a:t>0</a:t>
            </a:r>
            <a:r>
              <a:rPr lang="en-US" altLang="el-GR" sz="2000" dirty="0" smtClean="0"/>
              <a:t>.</a:t>
            </a:r>
            <a:endParaRPr lang="el-GR" altLang="el-GR" sz="2000" dirty="0"/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000" dirty="0"/>
              <a:t>Για την ανάγνωση αρκεί να τεθεί η τιμή της διεύθυνσης στον </a:t>
            </a:r>
            <a:r>
              <a:rPr lang="en-US" altLang="el-GR" sz="2000" dirty="0" smtClean="0"/>
              <a:t>EEAR,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και να γίνει το </a:t>
            </a:r>
            <a:r>
              <a:rPr lang="en-US" altLang="el-GR" sz="2000" dirty="0"/>
              <a:t>EERE</a:t>
            </a:r>
            <a:r>
              <a:rPr lang="el-GR" altLang="el-GR" sz="2000" dirty="0"/>
              <a:t> λογικό 1. Όταν ολοκληρωθεί η </a:t>
            </a:r>
            <a:r>
              <a:rPr lang="el-GR" altLang="el-GR" sz="2000" dirty="0" smtClean="0"/>
              <a:t>εγγραφή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το </a:t>
            </a:r>
            <a:r>
              <a:rPr lang="en-US" altLang="el-GR" sz="2000" dirty="0"/>
              <a:t>bit</a:t>
            </a:r>
            <a:r>
              <a:rPr lang="el-GR" altLang="el-GR" sz="2000" dirty="0"/>
              <a:t> αυτό επανέρχεται στην τιμή 0. Πρέπει </a:t>
            </a:r>
            <a:r>
              <a:rPr lang="el-GR" altLang="el-GR" sz="2000" dirty="0" smtClean="0"/>
              <a:t>ωστόσο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ελεγχθεί πιθανή εξέλιξη διαδικασίας εγγραφής (από το </a:t>
            </a:r>
            <a:r>
              <a:rPr lang="en-US" altLang="el-GR" sz="2000" dirty="0"/>
              <a:t>bit</a:t>
            </a:r>
            <a:r>
              <a:rPr lang="el-GR" altLang="el-GR" sz="2000" dirty="0"/>
              <a:t> ΕΕ</a:t>
            </a:r>
            <a:r>
              <a:rPr lang="en-US" altLang="el-GR" sz="2000" dirty="0"/>
              <a:t>PE</a:t>
            </a:r>
            <a:r>
              <a:rPr lang="el-GR" altLang="el-GR" sz="2000" dirty="0" smtClean="0"/>
              <a:t>)</a:t>
            </a:r>
            <a:r>
              <a:rPr lang="en-US" altLang="el-GR" sz="2000" dirty="0" smtClean="0"/>
              <a:t>,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πριν ξεκινήσει μια ανάγνωση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35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Αρχιτεκτονική </a:t>
            </a:r>
            <a:r>
              <a:rPr lang="en-US" altLang="el-GR" b="1" dirty="0"/>
              <a:t>USART</a:t>
            </a:r>
            <a:endParaRPr lang="el-GR" b="1" dirty="0"/>
          </a:p>
        </p:txBody>
      </p:sp>
      <p:pic>
        <p:nvPicPr>
          <p:cNvPr id="8" name="Θέση περιεχομένου 1" descr="Εικόνα της αρχιτεκτονικής του usart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04856" cy="532859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Χαρακτηριστικά </a:t>
            </a:r>
            <a:r>
              <a:rPr lang="el-GR" altLang="el-GR" b="1" dirty="0" smtClean="0"/>
              <a:t>σειριακής </a:t>
            </a:r>
            <a:r>
              <a:rPr lang="el-GR" altLang="el-GR" b="1" dirty="0"/>
              <a:t>ε</a:t>
            </a:r>
            <a:r>
              <a:rPr lang="el-GR" altLang="el-GR" b="1" dirty="0" smtClean="0"/>
              <a:t>πικοινωνίας (1 από 5)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l-GR" sz="18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Κατά την σύγχρονη χρησιμοποιείται ρολόι (</a:t>
            </a:r>
            <a:r>
              <a:rPr lang="en-US" altLang="el-GR" sz="2400" dirty="0" smtClean="0"/>
              <a:t>XCK</a:t>
            </a:r>
            <a:r>
              <a:rPr lang="el-GR" altLang="el-GR" sz="2400" dirty="0" smtClean="0"/>
              <a:t>), το οποίο δίνει στον δέκτη το ρυθμό, σύμφωνα με τον οποίον ο δέκτης θα πρέπει να </a:t>
            </a:r>
            <a:r>
              <a:rPr lang="el-GR" altLang="el-GR" sz="2400" dirty="0" err="1" smtClean="0"/>
              <a:t>δειγματοληπτήσει</a:t>
            </a:r>
            <a:r>
              <a:rPr lang="el-GR" altLang="el-GR" sz="2400" dirty="0" smtClean="0"/>
              <a:t> την γραμμή λήψης (</a:t>
            </a:r>
            <a:r>
              <a:rPr lang="en-US" altLang="el-GR" sz="2400" dirty="0" err="1" smtClean="0"/>
              <a:t>RxD</a:t>
            </a:r>
            <a:r>
              <a:rPr lang="el-GR" altLang="el-GR" sz="2400" dirty="0" smtClean="0"/>
              <a:t>).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Στην ασύγχρονη επικοινωνία δεν χρησιμοποιείται ρολόι, και ο αποστολέας θα πρέπει να είναι συντονισμένος με τον δέκτη, στην ίδια συχνότητα. Από τη στιγμή που ο δέκτης, ανιχνεύσει αλλαγή στη στάθμη της γραμμής δεδομένων (</a:t>
            </a:r>
            <a:r>
              <a:rPr lang="en-US" altLang="el-GR" sz="2400" dirty="0" err="1" smtClean="0"/>
              <a:t>RxD</a:t>
            </a:r>
            <a:r>
              <a:rPr lang="el-GR" altLang="el-GR" sz="2400" dirty="0" smtClean="0"/>
              <a:t>), αποφασίζει ποιές χρονικές στιγμές θα </a:t>
            </a:r>
            <a:r>
              <a:rPr lang="el-GR" altLang="el-GR" sz="2400" dirty="0" err="1" smtClean="0"/>
              <a:t>δειγματοληπτήσει</a:t>
            </a:r>
            <a:r>
              <a:rPr lang="el-GR" altLang="el-GR" sz="2400" dirty="0" smtClean="0"/>
              <a:t> την γραμμή αυτή, με βάση την ταχύτητα επικοινωνίας, και όχι με βάση τους παλμούς στη γραμμή ρολογιού. </a:t>
            </a:r>
            <a:endParaRPr lang="el-GR" alt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Χαρακτηριστικά </a:t>
            </a:r>
            <a:r>
              <a:rPr lang="el-GR" altLang="el-GR" b="1" dirty="0" smtClean="0"/>
              <a:t>σειριακής επικοινωνίας (2 </a:t>
            </a:r>
            <a:r>
              <a:rPr lang="el-GR" altLang="el-GR" b="1" dirty="0"/>
              <a:t>από 5</a:t>
            </a:r>
            <a:r>
              <a:rPr lang="el-GR" alt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637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Στον εκπομπό, όταν γραφεί μια τιμή στον καταχωρητή δεδομένων (</a:t>
            </a:r>
            <a:r>
              <a:rPr lang="en-US" altLang="el-GR" sz="2400" dirty="0"/>
              <a:t>UDR</a:t>
            </a:r>
            <a:r>
              <a:rPr lang="el-GR" altLang="el-GR" sz="2400" dirty="0" smtClean="0"/>
              <a:t>), </a:t>
            </a:r>
            <a:r>
              <a:rPr lang="el-GR" altLang="el-GR" sz="2400" dirty="0"/>
              <a:t>αυτή μεταφέρεται στον </a:t>
            </a:r>
            <a:r>
              <a:rPr lang="en-US" altLang="el-GR" sz="2400" dirty="0"/>
              <a:t>Shift Register</a:t>
            </a:r>
            <a:r>
              <a:rPr lang="el-GR" altLang="el-GR" sz="2400" dirty="0"/>
              <a:t> αν έχει ολοκληρωθεί η εκπομπή του προηγούμενου </a:t>
            </a:r>
            <a:r>
              <a:rPr lang="en-US" altLang="el-GR" sz="2400" dirty="0" smtClean="0"/>
              <a:t>byte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και αρχίζει αμέσως η μετάδοσή του, μετά την αποστολή ενός </a:t>
            </a:r>
            <a:r>
              <a:rPr lang="en-US" altLang="el-GR" sz="2400" dirty="0"/>
              <a:t>Start Bit</a:t>
            </a:r>
            <a:r>
              <a:rPr lang="el-GR" altLang="el-GR" sz="2400" dirty="0"/>
              <a:t>, και αρχίζοντας από το λιγότερο σημαντικό </a:t>
            </a:r>
            <a:r>
              <a:rPr lang="en-US" altLang="el-GR" sz="2400" dirty="0"/>
              <a:t>bit</a:t>
            </a:r>
            <a:r>
              <a:rPr lang="el-GR" altLang="el-GR" sz="24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Όταν αδειάσει ο </a:t>
            </a:r>
            <a:r>
              <a:rPr lang="en-US" altLang="el-GR" sz="2400" dirty="0"/>
              <a:t>Shift </a:t>
            </a:r>
            <a:r>
              <a:rPr lang="en-US" altLang="el-GR" sz="2400" dirty="0" smtClean="0"/>
              <a:t>Register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το </a:t>
            </a:r>
            <a:r>
              <a:rPr lang="en-US" altLang="el-GR" sz="2400" dirty="0"/>
              <a:t>bit UDRE</a:t>
            </a:r>
            <a:r>
              <a:rPr lang="el-GR" altLang="el-GR" sz="2400" dirty="0"/>
              <a:t> (καταχωρητής </a:t>
            </a:r>
            <a:r>
              <a:rPr lang="en-US" altLang="el-GR" sz="2400" dirty="0"/>
              <a:t>UCSRA</a:t>
            </a:r>
            <a:r>
              <a:rPr lang="el-GR" altLang="el-GR" sz="2400" dirty="0"/>
              <a:t>) γίνεται </a:t>
            </a:r>
            <a:r>
              <a:rPr lang="el-GR" altLang="el-GR" sz="2400" dirty="0" smtClean="0"/>
              <a:t>1, </a:t>
            </a:r>
            <a:r>
              <a:rPr lang="el-GR" altLang="el-GR" sz="2400" dirty="0"/>
              <a:t>και δηλώνει στο </a:t>
            </a:r>
            <a:r>
              <a:rPr lang="el-GR" altLang="el-GR" sz="2400" dirty="0" smtClean="0"/>
              <a:t>λογισμικό </a:t>
            </a:r>
            <a:r>
              <a:rPr lang="el-GR" altLang="el-GR" sz="2400" dirty="0"/>
              <a:t>ότι η μετάδοση του επόμενου </a:t>
            </a:r>
            <a:r>
              <a:rPr lang="en-US" altLang="el-GR" sz="2400" dirty="0" smtClean="0"/>
              <a:t>byte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μπορεί να δρομολογηθεί.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Ο </a:t>
            </a:r>
            <a:r>
              <a:rPr lang="en-US" altLang="el-GR" sz="2400" dirty="0"/>
              <a:t>Shift Register</a:t>
            </a:r>
            <a:r>
              <a:rPr lang="el-GR" altLang="el-GR" sz="2400" dirty="0"/>
              <a:t> έχει 11 </a:t>
            </a:r>
            <a:r>
              <a:rPr lang="en-US" altLang="el-GR" sz="2400" dirty="0"/>
              <a:t>bits</a:t>
            </a:r>
            <a:r>
              <a:rPr lang="el-GR" altLang="el-GR" sz="2400" dirty="0"/>
              <a:t> για την πρόσθεση των </a:t>
            </a:r>
            <a:r>
              <a:rPr lang="en-US" altLang="el-GR" sz="2400" dirty="0" smtClean="0"/>
              <a:t>Start</a:t>
            </a:r>
            <a:r>
              <a:rPr lang="el-GR" altLang="el-GR" sz="2400" dirty="0" smtClean="0"/>
              <a:t> ⁄ </a:t>
            </a:r>
            <a:r>
              <a:rPr lang="en-US" altLang="el-GR" sz="2400" dirty="0" smtClean="0"/>
              <a:t>Stop bits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που είναι ίσως απαραίτητα σε κάθε μετάδοση. Στην περίπτωση που έχει προβλεφθεί αποστολή 9-</a:t>
            </a:r>
            <a:r>
              <a:rPr lang="en-US" altLang="el-GR" sz="2400" dirty="0"/>
              <a:t>bit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δεδομένων, </a:t>
            </a:r>
            <a:r>
              <a:rPr lang="el-GR" altLang="el-GR" sz="2400" dirty="0"/>
              <a:t>το </a:t>
            </a:r>
            <a:r>
              <a:rPr lang="el-GR" altLang="el-GR" sz="2400" dirty="0" smtClean="0"/>
              <a:t>9ο </a:t>
            </a:r>
            <a:r>
              <a:rPr lang="en-US" altLang="el-GR" sz="2400" dirty="0"/>
              <a:t>bit</a:t>
            </a:r>
            <a:r>
              <a:rPr lang="el-GR" altLang="el-GR" sz="2400" dirty="0"/>
              <a:t> λαμβάνεται από το </a:t>
            </a:r>
            <a:r>
              <a:rPr lang="en-US" altLang="el-GR" sz="2400" dirty="0"/>
              <a:t>TXB</a:t>
            </a:r>
            <a:r>
              <a:rPr lang="el-GR" altLang="el-GR" sz="2400" dirty="0"/>
              <a:t>8 </a:t>
            </a:r>
            <a:r>
              <a:rPr lang="el-GR" altLang="el-GR" sz="2400" dirty="0" smtClean="0"/>
              <a:t>πεδίου, </a:t>
            </a:r>
            <a:r>
              <a:rPr lang="el-GR" altLang="el-GR" sz="2400" dirty="0"/>
              <a:t>του </a:t>
            </a:r>
            <a:r>
              <a:rPr lang="en-US" altLang="el-GR" sz="2400" dirty="0"/>
              <a:t>UCSRB</a:t>
            </a:r>
            <a:r>
              <a:rPr lang="el-GR" altLang="el-GR" sz="2400" dirty="0"/>
              <a:t> καταχωρητή.</a:t>
            </a:r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Χαρακτηριστικά σειριακής επικοινωνίας </a:t>
            </a:r>
            <a:r>
              <a:rPr lang="el-GR" altLang="el-GR" b="1" dirty="0" smtClean="0"/>
              <a:t>(3 </a:t>
            </a:r>
            <a:r>
              <a:rPr lang="el-GR" altLang="el-GR" b="1" dirty="0"/>
              <a:t>από 5</a:t>
            </a:r>
            <a:r>
              <a:rPr lang="el-GR" alt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l-GR" altLang="el-GR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Αν </a:t>
            </a:r>
            <a:r>
              <a:rPr lang="el-GR" altLang="el-GR" sz="2800" dirty="0"/>
              <a:t>μετά την ολοκλήρωση της </a:t>
            </a:r>
            <a:r>
              <a:rPr lang="el-GR" altLang="el-GR" sz="2800" dirty="0" smtClean="0"/>
              <a:t>αποστολής, </a:t>
            </a:r>
            <a:r>
              <a:rPr lang="el-GR" altLang="el-GR" sz="2800" dirty="0"/>
              <a:t>δεν έχει εγγραφεί νέα τιμή στον </a:t>
            </a:r>
            <a:r>
              <a:rPr lang="en-US" altLang="el-GR" sz="2800" dirty="0" smtClean="0"/>
              <a:t>UDR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τότε το </a:t>
            </a:r>
            <a:r>
              <a:rPr lang="en-US" altLang="el-GR" sz="2800" dirty="0"/>
              <a:t>bit TXC</a:t>
            </a:r>
            <a:r>
              <a:rPr lang="el-GR" altLang="el-GR" sz="2800" dirty="0"/>
              <a:t> στον </a:t>
            </a:r>
            <a:r>
              <a:rPr lang="en-US" altLang="el-GR" sz="2800" dirty="0"/>
              <a:t>UCSRA</a:t>
            </a:r>
            <a:r>
              <a:rPr lang="el-GR" altLang="el-GR" sz="2800" dirty="0"/>
              <a:t> γίνεται 1.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/>
              <a:t>Η ταχύτητα εκπομπής ρυθμίζεται από τον </a:t>
            </a:r>
            <a:r>
              <a:rPr lang="en-US" altLang="el-GR" sz="2800" dirty="0"/>
              <a:t>Baud Rate </a:t>
            </a:r>
            <a:r>
              <a:rPr lang="en-US" altLang="el-GR" sz="2800" dirty="0" smtClean="0"/>
              <a:t>Generator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όπως θα δούμε στη συνέχεια.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/>
              <a:t>Ο εκπομπός της </a:t>
            </a:r>
            <a:r>
              <a:rPr lang="en-US" altLang="el-GR" sz="2800" dirty="0"/>
              <a:t>USART</a:t>
            </a:r>
            <a:r>
              <a:rPr lang="el-GR" altLang="el-GR" sz="2800" dirty="0"/>
              <a:t> ενεργοποιείται όταν το </a:t>
            </a:r>
            <a:r>
              <a:rPr lang="en-US" altLang="el-GR" sz="2800" dirty="0"/>
              <a:t>bit TXEN</a:t>
            </a:r>
            <a:r>
              <a:rPr lang="el-GR" altLang="el-GR" sz="2800" dirty="0"/>
              <a:t> του </a:t>
            </a:r>
            <a:r>
              <a:rPr lang="en-US" altLang="el-GR" sz="2800" dirty="0"/>
              <a:t>UCSRB</a:t>
            </a:r>
            <a:r>
              <a:rPr lang="el-GR" altLang="el-GR" sz="2800" dirty="0"/>
              <a:t> είναι 1. Στην περίπτωση </a:t>
            </a:r>
            <a:r>
              <a:rPr lang="el-GR" altLang="el-GR" sz="2800" dirty="0" smtClean="0"/>
              <a:t>αυτή, </a:t>
            </a:r>
            <a:r>
              <a:rPr lang="el-GR" altLang="el-GR" sz="2800" dirty="0"/>
              <a:t>ο ακροδέκτης </a:t>
            </a:r>
            <a:r>
              <a:rPr lang="en-US" altLang="el-GR" sz="2800" dirty="0"/>
              <a:t>PD</a:t>
            </a:r>
            <a:r>
              <a:rPr lang="el-GR" altLang="el-GR" sz="2800" dirty="0"/>
              <a:t>1/</a:t>
            </a:r>
            <a:r>
              <a:rPr lang="en-US" altLang="el-GR" sz="2800" dirty="0"/>
              <a:t>TXD</a:t>
            </a:r>
            <a:r>
              <a:rPr lang="el-GR" altLang="el-GR" sz="2800" dirty="0"/>
              <a:t> χρησιμοποιείται για την εκπομπή των δεδομένων.</a:t>
            </a:r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39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να: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1)  </a:t>
            </a:r>
            <a:r>
              <a:rPr lang="el-GR" dirty="0" smtClean="0"/>
              <a:t>Κατανοήσει την αρχιτεκτονική και τα </a:t>
            </a:r>
            <a:endParaRPr lang="en-US" dirty="0" smtClean="0"/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800" dirty="0" smtClean="0"/>
              <a:t>χαρακτηριστικά απλών </a:t>
            </a:r>
            <a:r>
              <a:rPr lang="el-GR" sz="2800" dirty="0" err="1" smtClean="0"/>
              <a:t>μικροελεγκτών</a:t>
            </a:r>
            <a:r>
              <a:rPr lang="el-GR" sz="2800" dirty="0" smtClean="0"/>
              <a:t> </a:t>
            </a:r>
            <a:r>
              <a:rPr lang="en-US" sz="2800" dirty="0" smtClean="0"/>
              <a:t>8-bit</a:t>
            </a:r>
            <a:r>
              <a:rPr lang="el-GR" sz="2800" dirty="0" smtClean="0"/>
              <a:t>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2) </a:t>
            </a:r>
            <a:r>
              <a:rPr lang="el-GR" dirty="0" smtClean="0"/>
              <a:t>Κατανοήσει την αρχιτεκτονική και τον τρόπο </a:t>
            </a:r>
            <a:endParaRPr lang="en-US" dirty="0" smtClean="0"/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800" dirty="0" smtClean="0"/>
              <a:t>προγραμματισμού περιφερειακών κυκλωμάτων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l-GR" dirty="0" smtClean="0"/>
              <a:t>3)</a:t>
            </a:r>
            <a:r>
              <a:rPr lang="en-US" dirty="0" smtClean="0"/>
              <a:t>  </a:t>
            </a:r>
            <a:r>
              <a:rPr lang="el-GR" dirty="0" smtClean="0"/>
              <a:t>Αναπτύξει κώδικα προγραμματισμού </a:t>
            </a:r>
            <a:endParaRPr lang="en-US" dirty="0" smtClean="0"/>
          </a:p>
          <a:p>
            <a:pPr marL="800100" lvl="2" indent="0">
              <a:spcBef>
                <a:spcPts val="0"/>
              </a:spcBef>
              <a:buNone/>
            </a:pPr>
            <a:r>
              <a:rPr lang="el-GR" sz="2800" dirty="0" err="1" smtClean="0"/>
              <a:t>μικροελεγκτών</a:t>
            </a:r>
            <a:r>
              <a:rPr lang="el-GR" sz="2800" dirty="0" smtClean="0"/>
              <a:t> σε συμβολική γλώσσα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0" indent="0" eaLnBrk="1" hangingPunct="1">
              <a:buNone/>
            </a:pPr>
            <a:endParaRPr lang="el-GR" dirty="0" smtClean="0"/>
          </a:p>
        </p:txBody>
      </p:sp>
      <p:sp>
        <p:nvSpPr>
          <p:cNvPr id="7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Χαρακτηριστικά σειριακής επικοινωνίας </a:t>
            </a:r>
            <a:r>
              <a:rPr lang="el-GR" altLang="el-GR" b="1" dirty="0" smtClean="0"/>
              <a:t>(4 </a:t>
            </a:r>
            <a:r>
              <a:rPr lang="el-GR" altLang="el-GR" b="1" dirty="0"/>
              <a:t>από 5)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/>
              <a:t>Στον </a:t>
            </a:r>
            <a:r>
              <a:rPr lang="en-US" altLang="el-GR" sz="2800" dirty="0"/>
              <a:t>UART Receiver</a:t>
            </a:r>
            <a:r>
              <a:rPr lang="el-GR" altLang="el-GR" sz="2800" dirty="0"/>
              <a:t>, χρησιμοποιείται ο ακροδέκτης </a:t>
            </a:r>
            <a:r>
              <a:rPr lang="en-US" altLang="el-GR" sz="2800" dirty="0"/>
              <a:t>PD</a:t>
            </a:r>
            <a:r>
              <a:rPr lang="el-GR" altLang="el-GR" sz="2800" dirty="0"/>
              <a:t>0/</a:t>
            </a:r>
            <a:r>
              <a:rPr lang="en-US" altLang="el-GR" sz="2800" dirty="0"/>
              <a:t>RXD</a:t>
            </a:r>
            <a:r>
              <a:rPr lang="el-GR" altLang="el-GR" sz="2800" dirty="0"/>
              <a:t> για τη σειριακή λήψη δεδομένων. Όταν ανιχνευθεί </a:t>
            </a:r>
            <a:r>
              <a:rPr lang="en-US" altLang="el-GR" sz="2800" dirty="0"/>
              <a:t>Start bit</a:t>
            </a:r>
            <a:r>
              <a:rPr lang="el-GR" altLang="el-GR" sz="2800" dirty="0"/>
              <a:t> στον ακροδέκτη αυτό, τα </a:t>
            </a:r>
            <a:r>
              <a:rPr lang="en-US" altLang="el-GR" sz="2800" dirty="0"/>
              <a:t>bits</a:t>
            </a:r>
            <a:r>
              <a:rPr lang="el-GR" altLang="el-GR" sz="2800" dirty="0"/>
              <a:t> των δεδομένων μετατοπίζονται στον </a:t>
            </a:r>
            <a:r>
              <a:rPr lang="en-US" altLang="el-GR" sz="2800" dirty="0"/>
              <a:t>Shift </a:t>
            </a:r>
            <a:r>
              <a:rPr lang="en-US" altLang="el-GR" sz="2800" dirty="0" smtClean="0"/>
              <a:t>Register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μέχρις ότου αναγνωστεί και το </a:t>
            </a:r>
            <a:r>
              <a:rPr lang="en-US" altLang="el-GR" sz="2800" dirty="0"/>
              <a:t>Stop bit</a:t>
            </a:r>
            <a:r>
              <a:rPr lang="el-GR" altLang="el-GR" sz="28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Τότε </a:t>
            </a:r>
            <a:r>
              <a:rPr lang="el-GR" altLang="el-GR" sz="2800" dirty="0"/>
              <a:t>τα δεδομένα μεταφέρονται στον </a:t>
            </a:r>
            <a:r>
              <a:rPr lang="en-US" altLang="el-GR" sz="2800" dirty="0" smtClean="0"/>
              <a:t>UDR</a:t>
            </a:r>
            <a:r>
              <a:rPr lang="el-GR" altLang="el-GR" sz="2800" dirty="0"/>
              <a:t>,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και το </a:t>
            </a:r>
            <a:r>
              <a:rPr lang="en-US" altLang="el-GR" sz="2800" dirty="0"/>
              <a:t>bit RX Complete</a:t>
            </a:r>
            <a:r>
              <a:rPr lang="el-GR" altLang="el-GR" sz="2800" dirty="0"/>
              <a:t> του </a:t>
            </a:r>
            <a:r>
              <a:rPr lang="en-US" altLang="el-GR" sz="2800" dirty="0"/>
              <a:t>USR</a:t>
            </a:r>
            <a:r>
              <a:rPr lang="el-GR" altLang="el-GR" sz="2800" dirty="0"/>
              <a:t> γίνεται 1, υποδεικνύοντας την άφιξη ενός </a:t>
            </a:r>
            <a:r>
              <a:rPr lang="en-US" altLang="el-GR" sz="2800" dirty="0"/>
              <a:t>byte</a:t>
            </a:r>
            <a:r>
              <a:rPr lang="el-GR" altLang="el-GR" sz="2800" dirty="0"/>
              <a:t> στο λογισμικό.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/>
              <a:t>Αν γίνεται λήψη 9-</a:t>
            </a:r>
            <a:r>
              <a:rPr lang="en-US" altLang="el-GR" sz="2800" dirty="0"/>
              <a:t>bit</a:t>
            </a:r>
            <a:r>
              <a:rPr lang="el-GR" altLang="el-GR" sz="2800" dirty="0"/>
              <a:t> δεδομένων, η τιμή του </a:t>
            </a:r>
            <a:r>
              <a:rPr lang="el-GR" altLang="el-GR" sz="2800" dirty="0" smtClean="0"/>
              <a:t>9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</a:t>
            </a:r>
            <a:r>
              <a:rPr lang="en-US" altLang="el-GR" sz="2800" dirty="0"/>
              <a:t>bit</a:t>
            </a:r>
            <a:r>
              <a:rPr lang="el-GR" altLang="el-GR" sz="2800" dirty="0"/>
              <a:t> αποθηκεύεται στο </a:t>
            </a:r>
            <a:r>
              <a:rPr lang="en-US" altLang="el-GR" sz="2800" dirty="0"/>
              <a:t>bit RXB</a:t>
            </a:r>
            <a:r>
              <a:rPr lang="el-GR" altLang="el-GR" sz="2800" dirty="0"/>
              <a:t>8 του </a:t>
            </a:r>
            <a:r>
              <a:rPr lang="en-US" altLang="el-GR" sz="2800" dirty="0"/>
              <a:t>UCSRB</a:t>
            </a:r>
            <a:r>
              <a:rPr lang="el-GR" altLang="el-GR" sz="28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6551613" algn="l"/>
              </a:tabLst>
            </a:pPr>
            <a:r>
              <a:rPr lang="el-GR" altLang="el-GR" b="1" dirty="0"/>
              <a:t>Χαρακτηριστικά σειριακής επικοινωνίας </a:t>
            </a:r>
            <a:r>
              <a:rPr lang="el-GR" altLang="el-GR" b="1" dirty="0" smtClean="0"/>
              <a:t>(</a:t>
            </a:r>
            <a:r>
              <a:rPr lang="en-US" altLang="el-GR" b="1" dirty="0" smtClean="0"/>
              <a:t>5</a:t>
            </a:r>
            <a:r>
              <a:rPr lang="el-GR" altLang="el-GR" b="1" dirty="0" smtClean="0"/>
              <a:t> </a:t>
            </a:r>
            <a:r>
              <a:rPr lang="el-GR" altLang="el-GR" b="1" dirty="0"/>
              <a:t>από 5)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l-GR" altLang="el-GR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Αν </a:t>
            </a:r>
            <a:r>
              <a:rPr lang="el-GR" altLang="el-GR" sz="2400" dirty="0"/>
              <a:t>ολοκληρωθεί η λήψη ενός </a:t>
            </a:r>
            <a:r>
              <a:rPr lang="en-US" altLang="el-GR" sz="2400" dirty="0" smtClean="0"/>
              <a:t>byte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χωρίς προηγουμένως να έχει διαβαστεί το προηγούμενο </a:t>
            </a:r>
            <a:r>
              <a:rPr lang="en-US" altLang="el-GR" sz="2400" dirty="0"/>
              <a:t>byte</a:t>
            </a:r>
            <a:r>
              <a:rPr lang="el-GR" altLang="el-GR" sz="2400" dirty="0"/>
              <a:t> από τον </a:t>
            </a:r>
            <a:r>
              <a:rPr lang="en-US" altLang="el-GR" sz="2400" dirty="0" smtClean="0"/>
              <a:t>UDR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τότε η νέα τιμή δεν μπορεί να μεταφερθεί στον </a:t>
            </a:r>
            <a:r>
              <a:rPr lang="en-US" altLang="el-GR" sz="2400" dirty="0" smtClean="0"/>
              <a:t>UDR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και χάνεται.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Το σφάλμα </a:t>
            </a:r>
            <a:r>
              <a:rPr lang="el-GR" altLang="el-GR" sz="2400" dirty="0" smtClean="0"/>
              <a:t>αυτό, </a:t>
            </a:r>
            <a:r>
              <a:rPr lang="el-GR" altLang="el-GR" sz="2400" dirty="0"/>
              <a:t>δηλώνεται από το </a:t>
            </a:r>
            <a:r>
              <a:rPr lang="en-US" altLang="el-GR" sz="2400" dirty="0"/>
              <a:t>bit Data Over Run</a:t>
            </a:r>
            <a:r>
              <a:rPr lang="el-GR" altLang="el-GR" sz="2400" dirty="0"/>
              <a:t> (</a:t>
            </a:r>
            <a:r>
              <a:rPr lang="en-US" altLang="el-GR" sz="2400" dirty="0"/>
              <a:t>DOR</a:t>
            </a:r>
            <a:r>
              <a:rPr lang="el-GR" altLang="el-GR" sz="2400" dirty="0" smtClean="0"/>
              <a:t>), </a:t>
            </a:r>
            <a:r>
              <a:rPr lang="el-GR" altLang="el-GR" sz="2400" dirty="0"/>
              <a:t>στον </a:t>
            </a:r>
            <a:r>
              <a:rPr lang="en-US" altLang="el-GR" sz="2400" dirty="0"/>
              <a:t>UCSRA</a:t>
            </a:r>
            <a:r>
              <a:rPr lang="el-GR" altLang="el-GR" sz="24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Επίσης, </a:t>
            </a:r>
            <a:r>
              <a:rPr lang="el-GR" altLang="el-GR" sz="2400" dirty="0"/>
              <a:t>αν συμβεί σφάλμα που οφείλεται σε διαφορετική ταχύτητα του αποστολέα και του </a:t>
            </a:r>
            <a:r>
              <a:rPr lang="el-GR" altLang="el-GR" sz="2400" dirty="0" smtClean="0"/>
              <a:t>παραλήπτη, </a:t>
            </a:r>
            <a:r>
              <a:rPr lang="el-GR" altLang="el-GR" sz="2400" dirty="0"/>
              <a:t>αυτό υποδηλώνεται από το </a:t>
            </a:r>
            <a:r>
              <a:rPr lang="en-US" altLang="el-GR" sz="2400" dirty="0"/>
              <a:t>bit Framing Error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– </a:t>
            </a:r>
            <a:r>
              <a:rPr lang="en-US" altLang="el-GR" sz="2400" dirty="0" smtClean="0"/>
              <a:t>FE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του </a:t>
            </a:r>
            <a:r>
              <a:rPr lang="en-US" altLang="el-GR" sz="2400" dirty="0"/>
              <a:t>UCSRA</a:t>
            </a:r>
            <a:r>
              <a:rPr lang="el-GR" altLang="el-GR" sz="2400" dirty="0"/>
              <a:t>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Η λειτουργία του </a:t>
            </a:r>
            <a:r>
              <a:rPr lang="en-US" altLang="el-GR" sz="2400" dirty="0"/>
              <a:t>Receiver</a:t>
            </a:r>
            <a:r>
              <a:rPr lang="el-GR" altLang="el-GR" sz="2400" dirty="0"/>
              <a:t> της </a:t>
            </a:r>
            <a:r>
              <a:rPr lang="en-US" altLang="el-GR" sz="2400" dirty="0" smtClean="0"/>
              <a:t>USART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επιτρέπεται από το </a:t>
            </a:r>
            <a:r>
              <a:rPr lang="en-US" altLang="el-GR" sz="2400" dirty="0"/>
              <a:t>bit RXEN</a:t>
            </a:r>
            <a:r>
              <a:rPr lang="el-GR" altLang="el-GR" sz="2400" dirty="0"/>
              <a:t> του </a:t>
            </a:r>
            <a:r>
              <a:rPr lang="en-US" altLang="el-GR" sz="2400" dirty="0"/>
              <a:t>UCSRB</a:t>
            </a:r>
            <a:r>
              <a:rPr lang="el-GR" altLang="el-GR" sz="2400" dirty="0"/>
              <a:t>. </a:t>
            </a:r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Καταχωρητές της </a:t>
            </a:r>
            <a:r>
              <a:rPr lang="en-US" altLang="el-GR" b="1" dirty="0"/>
              <a:t>USART</a:t>
            </a:r>
            <a:endParaRPr lang="el-GR" b="1" dirty="0"/>
          </a:p>
        </p:txBody>
      </p:sp>
      <p:pic>
        <p:nvPicPr>
          <p:cNvPr id="6" name="Θέση περιεχομένου 1" descr="Εικόνα με τα πεδία των καταχωρητών: Ucsra, ucsrb, και ucsrc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96944" cy="388843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Πεδία καταχωρητών </a:t>
            </a:r>
            <a:r>
              <a:rPr lang="en-US" altLang="el-GR" b="1" dirty="0" smtClean="0"/>
              <a:t>USART</a:t>
            </a:r>
            <a:br>
              <a:rPr lang="en-US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/>
              <a:t>Το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</a:t>
            </a:r>
            <a:r>
              <a:rPr lang="en-US" altLang="el-GR" dirty="0" smtClean="0"/>
              <a:t>TXCIE,</a:t>
            </a:r>
            <a:r>
              <a:rPr lang="el-GR" altLang="el-GR" dirty="0" smtClean="0"/>
              <a:t> </a:t>
            </a:r>
            <a:r>
              <a:rPr lang="el-GR" altLang="el-GR" dirty="0"/>
              <a:t>επιτρέπει διακοπή (</a:t>
            </a:r>
            <a:r>
              <a:rPr lang="en-US" altLang="el-GR" dirty="0"/>
              <a:t>interrupt</a:t>
            </a:r>
            <a:r>
              <a:rPr lang="el-GR" altLang="el-GR" dirty="0" smtClean="0"/>
              <a:t>)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l-GR" altLang="el-GR" dirty="0"/>
              <a:t>κατά την ολοκλήρωση της αποστολής ενός </a:t>
            </a:r>
            <a:r>
              <a:rPr lang="en-US" altLang="el-GR" dirty="0"/>
              <a:t>byte</a:t>
            </a:r>
            <a:r>
              <a:rPr lang="el-GR" altLang="el-GR" dirty="0"/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/>
              <a:t>Το </a:t>
            </a:r>
            <a:r>
              <a:rPr lang="en-US" altLang="el-GR" dirty="0"/>
              <a:t>bit </a:t>
            </a:r>
            <a:r>
              <a:rPr lang="en-US" altLang="el-GR" dirty="0" smtClean="0"/>
              <a:t>RXCIE,</a:t>
            </a:r>
            <a:r>
              <a:rPr lang="el-GR" altLang="el-GR" dirty="0" smtClean="0"/>
              <a:t> </a:t>
            </a:r>
            <a:r>
              <a:rPr lang="el-GR" altLang="el-GR" dirty="0"/>
              <a:t>επιτρέπει διακοπή όταν ολοκληρωθεί η λήψη ενός </a:t>
            </a:r>
            <a:r>
              <a:rPr lang="en-US" altLang="el-GR" dirty="0"/>
              <a:t>byte</a:t>
            </a:r>
            <a:r>
              <a:rPr lang="el-GR" altLang="el-GR" dirty="0"/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/>
              <a:t>Το </a:t>
            </a:r>
            <a:r>
              <a:rPr lang="en-US" altLang="el-GR" dirty="0"/>
              <a:t>bit </a:t>
            </a:r>
            <a:r>
              <a:rPr lang="en-US" altLang="el-GR" dirty="0" smtClean="0"/>
              <a:t>UDRIE,</a:t>
            </a:r>
            <a:r>
              <a:rPr lang="el-GR" altLang="el-GR" dirty="0" smtClean="0"/>
              <a:t> </a:t>
            </a:r>
            <a:r>
              <a:rPr lang="el-GR" altLang="el-GR" dirty="0"/>
              <a:t>επιτρέπει να παράγεται </a:t>
            </a:r>
            <a:r>
              <a:rPr lang="el-GR" altLang="el-GR" dirty="0" smtClean="0"/>
              <a:t>διακοπή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l-GR" altLang="el-GR" dirty="0"/>
              <a:t>όταν ο </a:t>
            </a:r>
            <a:r>
              <a:rPr lang="en-US" altLang="el-GR" dirty="0"/>
              <a:t>UDR</a:t>
            </a:r>
            <a:r>
              <a:rPr lang="el-GR" altLang="el-GR" dirty="0"/>
              <a:t> είναι άδειος.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/>
              <a:t>Οι παραπάνω διακοπές </a:t>
            </a:r>
            <a:r>
              <a:rPr lang="el-GR" altLang="el-GR" dirty="0" smtClean="0"/>
              <a:t>επιτρέπονται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l-GR" altLang="el-GR" dirty="0"/>
              <a:t>εφόσον το </a:t>
            </a:r>
            <a:r>
              <a:rPr lang="en-US" altLang="el-GR" dirty="0"/>
              <a:t>bit I</a:t>
            </a:r>
            <a:r>
              <a:rPr lang="el-GR" altLang="el-GR" dirty="0"/>
              <a:t> του </a:t>
            </a:r>
            <a:r>
              <a:rPr lang="en-US" altLang="el-GR" dirty="0"/>
              <a:t>SREG</a:t>
            </a:r>
            <a:r>
              <a:rPr lang="el-GR" altLang="el-GR" dirty="0"/>
              <a:t> είναι 1.</a:t>
            </a:r>
          </a:p>
          <a:p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Πεδία καταχωρητών </a:t>
            </a:r>
            <a:r>
              <a:rPr lang="en-US" altLang="el-GR" b="1" dirty="0" smtClean="0"/>
              <a:t>USART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(2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Ο καταχωρητής </a:t>
            </a:r>
            <a:r>
              <a:rPr lang="en-US" altLang="el-GR" sz="2400" dirty="0" smtClean="0"/>
              <a:t>UCSRC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χρησιμοποιείται για την επιλογή Σύγχρονης (</a:t>
            </a:r>
            <a:r>
              <a:rPr lang="en-US" altLang="el-GR" sz="2400" dirty="0" smtClean="0"/>
              <a:t>UMSEL</a:t>
            </a:r>
            <a:r>
              <a:rPr lang="el-GR" altLang="el-GR" sz="2400" dirty="0" smtClean="0"/>
              <a:t> = 1), </a:t>
            </a:r>
            <a:r>
              <a:rPr lang="el-GR" altLang="el-GR" sz="2400" dirty="0"/>
              <a:t>ή Ασύγχρονης επικοινωνίας (</a:t>
            </a:r>
            <a:r>
              <a:rPr lang="en-US" altLang="el-GR" sz="2400" dirty="0" smtClean="0"/>
              <a:t>UMSEL</a:t>
            </a:r>
            <a:r>
              <a:rPr lang="el-GR" altLang="el-GR" sz="2400" dirty="0" smtClean="0"/>
              <a:t> = 0),</a:t>
            </a:r>
            <a:endParaRPr lang="el-GR" altLang="el-GR" sz="2400" dirty="0"/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την αποστολή ή όχι ψηφίου ισοτιμίας (</a:t>
            </a:r>
            <a:r>
              <a:rPr lang="en-US" altLang="el-GR" sz="2400" dirty="0"/>
              <a:t>UPM</a:t>
            </a:r>
            <a:r>
              <a:rPr lang="el-GR" altLang="el-GR" sz="2400" dirty="0" smtClean="0"/>
              <a:t>1/0 = 10 </a:t>
            </a:r>
            <a:r>
              <a:rPr lang="el-GR" altLang="el-GR" sz="2400" dirty="0"/>
              <a:t>για </a:t>
            </a:r>
            <a:r>
              <a:rPr lang="el-GR" altLang="el-GR" sz="2400" dirty="0" smtClean="0"/>
              <a:t>άρτια, </a:t>
            </a:r>
            <a:r>
              <a:rPr lang="el-GR" altLang="el-GR" sz="2400" dirty="0"/>
              <a:t>και </a:t>
            </a:r>
            <a:r>
              <a:rPr lang="en-US" altLang="el-GR" sz="2400" dirty="0"/>
              <a:t>UPM</a:t>
            </a:r>
            <a:r>
              <a:rPr lang="el-GR" altLang="el-GR" sz="2400" dirty="0" smtClean="0"/>
              <a:t>1/0 = 11 </a:t>
            </a:r>
            <a:r>
              <a:rPr lang="el-GR" altLang="el-GR" sz="2400" dirty="0"/>
              <a:t>για περιττή ισοτιμία, ενώ με </a:t>
            </a:r>
            <a:r>
              <a:rPr lang="en-US" altLang="el-GR" sz="2400" dirty="0"/>
              <a:t>UPM</a:t>
            </a:r>
            <a:r>
              <a:rPr lang="el-GR" altLang="el-GR" sz="2400" dirty="0" smtClean="0"/>
              <a:t>1/0 = 00, </a:t>
            </a:r>
            <a:r>
              <a:rPr lang="el-GR" altLang="el-GR" sz="2400" dirty="0"/>
              <a:t>έχουμε απενεργοποίηση της ισοτιμίας). 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Από </a:t>
            </a:r>
            <a:r>
              <a:rPr lang="el-GR" altLang="el-GR" sz="2400" dirty="0"/>
              <a:t>τα πεδία </a:t>
            </a:r>
            <a:r>
              <a:rPr lang="en-US" altLang="el-GR" sz="2400" dirty="0"/>
              <a:t>UCSZ</a:t>
            </a:r>
            <a:r>
              <a:rPr lang="el-GR" altLang="el-GR" sz="2400" dirty="0" smtClean="0"/>
              <a:t>2 - 0, </a:t>
            </a:r>
            <a:r>
              <a:rPr lang="el-GR" altLang="el-GR" sz="2400" dirty="0"/>
              <a:t>που βρίσκονται στους </a:t>
            </a:r>
            <a:r>
              <a:rPr lang="en-US" altLang="el-GR" sz="2400" dirty="0"/>
              <a:t>UCSRC</a:t>
            </a:r>
            <a:r>
              <a:rPr lang="el-GR" altLang="el-GR" sz="2400" dirty="0"/>
              <a:t> και </a:t>
            </a:r>
            <a:r>
              <a:rPr lang="en-US" altLang="el-GR" sz="2400" dirty="0"/>
              <a:t>UCSRB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καταχωρητές, </a:t>
            </a:r>
            <a:r>
              <a:rPr lang="el-GR" altLang="el-GR" sz="2400" dirty="0"/>
              <a:t>καθορίζεται το μήκος χαρακτήρα μεταξύ 5 και 9 </a:t>
            </a:r>
            <a:r>
              <a:rPr lang="en-US" altLang="el-GR" sz="2400" dirty="0"/>
              <a:t>bit</a:t>
            </a:r>
            <a:r>
              <a:rPr lang="el-GR" altLang="el-GR" sz="2400" dirty="0"/>
              <a:t>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Το </a:t>
            </a:r>
            <a:r>
              <a:rPr lang="en-US" altLang="el-GR" sz="2400" dirty="0" smtClean="0"/>
              <a:t>UCPOL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καθορίζει την πολικότητα ρολογιού σε Σύγχρονη επικοινωνία, (δειγματοληψία στην ανοδική ή καθοδική ακμή του ρολογιού</a:t>
            </a:r>
            <a:r>
              <a:rPr lang="el-GR" altLang="el-GR" sz="2400" dirty="0" smtClean="0"/>
              <a:t>).</a:t>
            </a:r>
            <a:endParaRPr lang="el-GR" altLang="el-GR" sz="2400" dirty="0"/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USART Baud rate generator (1)</a:t>
            </a:r>
            <a:endParaRPr lang="en-US" b="1" dirty="0"/>
          </a:p>
        </p:txBody>
      </p:sp>
      <p:pic>
        <p:nvPicPr>
          <p:cNvPr id="6" name="Θέση περιεχομένου 1" descr="Εικόνα στην οποία απεικονίζεται ένας πίνακας με τα αποτελέσματα που προκύπτουν, από τις διάφορες τιμές της συχνότητας που παράγει η γεννήτρια, σε συνάρτηση με τον ρυθμό της ταχύτητας μετάδο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1845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USART Baud rate generator (2)</a:t>
            </a:r>
            <a:endParaRPr lang="en-US" b="1" dirty="0"/>
          </a:p>
        </p:txBody>
      </p:sp>
      <p:pic>
        <p:nvPicPr>
          <p:cNvPr id="8" name="Θέση περιεχομένου 1" descr="Εικόνα στην οποία φαίνονται τα αποτελέσματα που προκύπτουν απο την συχνότητα που παράγει η γεννήτρια, 16000 μέγα hertz, σε συνάρτηση με την ταχύτητα μετάδο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408712" cy="51845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Αναλογικός </a:t>
            </a:r>
            <a:r>
              <a:rPr lang="el-GR" altLang="el-GR" b="1" dirty="0" smtClean="0"/>
              <a:t>συγκριτής</a:t>
            </a:r>
            <a:endParaRPr lang="el-GR" b="1" dirty="0"/>
          </a:p>
        </p:txBody>
      </p:sp>
      <p:pic>
        <p:nvPicPr>
          <p:cNvPr id="7" name="Θέση περιεχομένου 1" descr="Εικόνα με το κύκλωμα του αναλογικού συγκριτή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6" y="1412776"/>
            <a:ext cx="8532274" cy="492861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Καταχωρητές για τον α</a:t>
            </a:r>
            <a:r>
              <a:rPr lang="el-GR" altLang="el-GR" b="1" dirty="0" smtClean="0"/>
              <a:t>ναλογικό </a:t>
            </a:r>
            <a:r>
              <a:rPr lang="el-GR" altLang="el-GR" b="1" dirty="0"/>
              <a:t>σ</a:t>
            </a:r>
            <a:r>
              <a:rPr lang="el-GR" altLang="el-GR" b="1" dirty="0" smtClean="0"/>
              <a:t>υγκριτή</a:t>
            </a:r>
            <a:endParaRPr lang="el-GR" b="1" dirty="0"/>
          </a:p>
        </p:txBody>
      </p:sp>
      <p:pic>
        <p:nvPicPr>
          <p:cNvPr id="6" name="Θέση περιεχομένου 1" descr="Εικόνα με τα πεδία του καταχωρητή a c s r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424936" cy="1440160"/>
          </a:xfrm>
        </p:spPr>
      </p:pic>
      <p:graphicFrame>
        <p:nvGraphicFramePr>
          <p:cNvPr id="7" name="Θέση περιεχομένου 2" descr="Πίνακας με τις ενέργειες, που αντιστοιχούν στους συνδυασμούς των τιμών 0 και 1, των πεδίων ACIS 1, και ACIS 0 του καταχωρητή. Πιο αναλυτικά: Πρώτη γραμμή. 0 0. Interrupt mode, comparator interrupt on output toggle.&#10;Δεύτερη γραμμή. 0 1. Interrupt mode, reserved.&#10;Τρίτη γραμμή. 1 0. Interrupt mode, comparator interrupt on failing output edge.&#10;Τέταρτη γραμμή. 1 1. Interrupt mode, comparator interrupt on rising output edge.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2410774"/>
              </p:ext>
            </p:extLst>
          </p:nvPr>
        </p:nvGraphicFramePr>
        <p:xfrm>
          <a:off x="1187624" y="3861048"/>
          <a:ext cx="6912767" cy="204216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15381"/>
                <a:gridCol w="1015381"/>
                <a:gridCol w="4882005"/>
              </a:tblGrid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ACIS1</a:t>
                      </a:r>
                      <a:endParaRPr lang="en-US" sz="2400" noProof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ACIS0</a:t>
                      </a:r>
                      <a:endParaRPr lang="en-US" sz="2400" noProof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Interrupt</a:t>
                      </a:r>
                      <a:r>
                        <a:rPr lang="en-US" sz="2400" baseline="0" noProof="0" dirty="0" smtClean="0"/>
                        <a:t> Mode</a:t>
                      </a:r>
                      <a:endParaRPr lang="en-US" sz="2400" noProof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Comparator Interrupt on Output</a:t>
                      </a:r>
                      <a:r>
                        <a:rPr lang="en-US" sz="2000" baseline="0" noProof="0" dirty="0" smtClean="0"/>
                        <a:t> Toggle</a:t>
                      </a:r>
                      <a:endParaRPr lang="en-US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</a:t>
                      </a:r>
                      <a:endParaRPr lang="en-US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Reserved</a:t>
                      </a:r>
                      <a:endParaRPr lang="en-US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</a:t>
                      </a:r>
                      <a:endParaRPr lang="en-US" sz="200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</a:t>
                      </a:r>
                      <a:endParaRPr lang="en-US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Comparator Interrupt on Failing  Output Edge</a:t>
                      </a:r>
                      <a:endParaRPr lang="en-US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</a:t>
                      </a:r>
                      <a:endParaRPr lang="en-US" sz="2000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</a:t>
                      </a:r>
                      <a:endParaRPr lang="en-US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Comparator Interrupt on Rising  Output 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1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Πεδία καταχωρητών α</a:t>
            </a:r>
            <a:r>
              <a:rPr lang="el-GR" altLang="el-GR" b="1" dirty="0" smtClean="0"/>
              <a:t>ναλογικού </a:t>
            </a:r>
            <a:r>
              <a:rPr lang="el-GR" altLang="el-GR" b="1" dirty="0"/>
              <a:t>σ</a:t>
            </a:r>
            <a:r>
              <a:rPr lang="el-GR" altLang="el-GR" b="1" dirty="0" smtClean="0"/>
              <a:t>υγκριτή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/>
              <a:t>Το πεδίο </a:t>
            </a:r>
            <a:r>
              <a:rPr lang="en-US" altLang="el-GR" sz="2800" dirty="0" smtClean="0"/>
              <a:t>ACD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απενεργοποιεί τον αναλογικό συγκριτή όταν είναι </a:t>
            </a:r>
            <a:r>
              <a:rPr lang="el-GR" altLang="el-GR" sz="2800" dirty="0" smtClean="0"/>
              <a:t>1</a:t>
            </a:r>
            <a:r>
              <a:rPr lang="el-GR" altLang="el-GR" sz="28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Το </a:t>
            </a:r>
            <a:r>
              <a:rPr lang="en-US" altLang="el-GR" sz="2800" dirty="0" smtClean="0"/>
              <a:t>ACO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δείχνει τη λογική τιμή της εξόδου του </a:t>
            </a:r>
            <a:r>
              <a:rPr lang="el-GR" altLang="el-GR" sz="2800" dirty="0" smtClean="0"/>
              <a:t>συγκριτή</a:t>
            </a:r>
            <a:r>
              <a:rPr lang="el-GR" altLang="el-GR" sz="28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Το </a:t>
            </a:r>
            <a:r>
              <a:rPr lang="en-US" altLang="el-GR" sz="2800" dirty="0" smtClean="0"/>
              <a:t>ACIE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επιτρέπει την πρόκληση </a:t>
            </a:r>
            <a:r>
              <a:rPr lang="el-GR" altLang="el-GR" sz="2800" dirty="0" smtClean="0"/>
              <a:t>διακοπής, </a:t>
            </a:r>
            <a:r>
              <a:rPr lang="el-GR" altLang="el-GR" sz="2800" dirty="0"/>
              <a:t>όταν η συνθήκη που έχει επιλεγεί από το πεδίο </a:t>
            </a:r>
            <a:r>
              <a:rPr lang="en-US" altLang="el-GR" sz="2800" dirty="0"/>
              <a:t>ACIS</a:t>
            </a:r>
            <a:r>
              <a:rPr lang="el-GR" altLang="el-GR" sz="2800" dirty="0"/>
              <a:t>0/1 </a:t>
            </a:r>
            <a:r>
              <a:rPr lang="el-GR" altLang="el-GR" sz="2800" dirty="0" smtClean="0"/>
              <a:t>τηρείται.</a:t>
            </a:r>
            <a:endParaRPr lang="el-GR" altLang="el-GR" sz="2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/>
              <a:t>Το </a:t>
            </a:r>
            <a:r>
              <a:rPr lang="en-US" altLang="el-GR" sz="2800" dirty="0"/>
              <a:t>bit </a:t>
            </a:r>
            <a:r>
              <a:rPr lang="en-US" altLang="el-GR" sz="2800" dirty="0" smtClean="0"/>
              <a:t>ACI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δηλώνει ότι έχει προκληθεί </a:t>
            </a:r>
            <a:r>
              <a:rPr lang="el-GR" altLang="el-GR" sz="2800" dirty="0" smtClean="0"/>
              <a:t>διακοπή, </a:t>
            </a:r>
            <a:r>
              <a:rPr lang="el-GR" altLang="el-GR" sz="2800" dirty="0"/>
              <a:t>από τον Αναλογικό Συγκριτή.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/>
              <a:t>Το πεδίο </a:t>
            </a:r>
            <a:r>
              <a:rPr lang="en-US" altLang="el-GR" sz="2800" dirty="0" smtClean="0"/>
              <a:t>ACIC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επιτρέπει την ενεργοποίηση </a:t>
            </a:r>
            <a:r>
              <a:rPr lang="en-US" altLang="el-GR" sz="2800" dirty="0"/>
              <a:t>Input </a:t>
            </a:r>
            <a:r>
              <a:rPr lang="en-US" altLang="el-GR" sz="2800" dirty="0" smtClean="0"/>
              <a:t>Capture</a:t>
            </a:r>
            <a:r>
              <a:rPr lang="el-GR" altLang="el-GR" sz="2800" dirty="0" smtClean="0"/>
              <a:t>, </a:t>
            </a:r>
            <a:r>
              <a:rPr lang="el-GR" altLang="el-GR" sz="2800" dirty="0"/>
              <a:t>από τον </a:t>
            </a:r>
            <a:r>
              <a:rPr lang="en-US" altLang="el-GR" sz="2800" dirty="0"/>
              <a:t>T</a:t>
            </a:r>
            <a:r>
              <a:rPr lang="el-GR" altLang="el-GR" sz="2800" dirty="0"/>
              <a:t>/</a:t>
            </a:r>
            <a:r>
              <a:rPr lang="en-US" altLang="el-GR" sz="2800" dirty="0"/>
              <a:t>C</a:t>
            </a:r>
            <a:r>
              <a:rPr lang="el-GR" altLang="el-GR" sz="2800" dirty="0"/>
              <a:t>1. </a:t>
            </a:r>
          </a:p>
          <a:p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49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4" name="Θέση περιεχομένου 1">
            <a:hlinkClick r:id="rId5" action="ppaction://hlinksldjump" tooltip="Μετάβαση στη Διαφάνεια 6"/>
          </p:cNvPr>
          <p:cNvSpPr/>
          <p:nvPr/>
        </p:nvSpPr>
        <p:spPr>
          <a:xfrm>
            <a:off x="778074" y="1474597"/>
            <a:ext cx="743515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i="1" dirty="0">
                <a:solidFill>
                  <a:srgbClr val="0070C0"/>
                </a:solidFill>
              </a:rPr>
              <a:t>1)  </a:t>
            </a:r>
            <a:r>
              <a:rPr lang="en-US" sz="2800" i="1" dirty="0" smtClean="0">
                <a:solidFill>
                  <a:srgbClr val="0070C0"/>
                </a:solidFill>
              </a:rPr>
              <a:t>AVR </a:t>
            </a:r>
            <a:r>
              <a:rPr lang="el-GR" sz="2800" i="1" dirty="0" smtClean="0">
                <a:solidFill>
                  <a:srgbClr val="0070C0"/>
                </a:solidFill>
              </a:rPr>
              <a:t>ΑΤ </a:t>
            </a:r>
            <a:r>
              <a:rPr lang="en-US" sz="2800" i="1" dirty="0" smtClean="0">
                <a:solidFill>
                  <a:srgbClr val="0070C0"/>
                </a:solidFill>
              </a:rPr>
              <a:t>tiny 2313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4" name="Θέση περιεχομένου 2">
            <a:hlinkClick r:id="rId6" action="ppaction://hlinksldjump" tooltip="Μετάβαση στη Διαφάνεια 13"/>
          </p:cNvPr>
          <p:cNvSpPr/>
          <p:nvPr>
            <p:custDataLst>
              <p:tags r:id="rId2"/>
            </p:custDataLst>
          </p:nvPr>
        </p:nvSpPr>
        <p:spPr>
          <a:xfrm>
            <a:off x="778069" y="2132856"/>
            <a:ext cx="74351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70C0"/>
                </a:solidFill>
              </a:rPr>
              <a:t>2</a:t>
            </a:r>
            <a:r>
              <a:rPr lang="el-GR" sz="2800" i="1" dirty="0" smtClean="0">
                <a:solidFill>
                  <a:srgbClr val="0070C0"/>
                </a:solidFill>
              </a:rPr>
              <a:t>)  Τρόποι διευθυνσιοδότησης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6" name="Θέση περιεχομένου 3">
            <a:hlinkClick r:id="rId7" action="ppaction://hlinksldjump" tooltip="Μετάβαση στη Διαφάνεια 20"/>
          </p:cNvPr>
          <p:cNvSpPr/>
          <p:nvPr>
            <p:custDataLst>
              <p:tags r:id="rId3"/>
            </p:custDataLst>
          </p:nvPr>
        </p:nvSpPr>
        <p:spPr>
          <a:xfrm>
            <a:off x="778074" y="2852936"/>
            <a:ext cx="743515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70C0"/>
                </a:solidFill>
              </a:rPr>
              <a:t>3</a:t>
            </a:r>
            <a:r>
              <a:rPr lang="el-GR" sz="2800" i="1" dirty="0" smtClean="0">
                <a:solidFill>
                  <a:srgbClr val="0070C0"/>
                </a:solidFill>
              </a:rPr>
              <a:t>)  Καταχωρητές και διακοπές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5" name="Θέση περιεχομένου 4">
            <a:hlinkClick r:id="rId8" action="ppaction://hlinksldjump" tooltip="Μετάβαση στη Διαφάνεια 26"/>
          </p:cNvPr>
          <p:cNvSpPr/>
          <p:nvPr/>
        </p:nvSpPr>
        <p:spPr>
          <a:xfrm>
            <a:off x="778069" y="3483914"/>
            <a:ext cx="7435152" cy="465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i="1" dirty="0">
                <a:solidFill>
                  <a:srgbClr val="0070C0"/>
                </a:solidFill>
              </a:rPr>
              <a:t>4</a:t>
            </a:r>
            <a:r>
              <a:rPr lang="el-GR" sz="2800" i="1" dirty="0" smtClean="0">
                <a:solidFill>
                  <a:srgbClr val="0070C0"/>
                </a:solidFill>
              </a:rPr>
              <a:t>) 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l-GR" sz="2800" i="1" dirty="0" err="1" smtClean="0">
                <a:solidFill>
                  <a:srgbClr val="0070C0"/>
                </a:solidFill>
              </a:rPr>
              <a:t>Χρονιστές</a:t>
            </a:r>
            <a:r>
              <a:rPr lang="el-GR" sz="2800" i="1" dirty="0" smtClean="0">
                <a:solidFill>
                  <a:srgbClr val="0070C0"/>
                </a:solidFill>
              </a:rPr>
              <a:t>-Μετρητές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9" name="Θέση περιεχομένου 5">
            <a:hlinkClick r:id="rId9" action="ppaction://hlinksldjump" tooltip="Μετάβαση στη Διαφάνεια 36"/>
          </p:cNvPr>
          <p:cNvSpPr/>
          <p:nvPr/>
        </p:nvSpPr>
        <p:spPr>
          <a:xfrm>
            <a:off x="778069" y="4149080"/>
            <a:ext cx="743515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i="1" dirty="0" smtClean="0">
                <a:solidFill>
                  <a:srgbClr val="0070C0"/>
                </a:solidFill>
              </a:rPr>
              <a:t>5)  Αρχιτεκτονική </a:t>
            </a:r>
            <a:r>
              <a:rPr lang="en-US" sz="2800" i="1" dirty="0" smtClean="0">
                <a:solidFill>
                  <a:srgbClr val="0070C0"/>
                </a:solidFill>
              </a:rPr>
              <a:t>USART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Θέση περιεχομένου 6">
            <a:hlinkClick r:id="rId10" action="ppaction://hlinksldjump" tooltip="Μετάβαση στη Διαφάνεια 55"/>
          </p:cNvPr>
          <p:cNvSpPr/>
          <p:nvPr/>
        </p:nvSpPr>
        <p:spPr>
          <a:xfrm>
            <a:off x="778068" y="4837863"/>
            <a:ext cx="743515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i="1" dirty="0" smtClean="0">
                <a:solidFill>
                  <a:srgbClr val="0070C0"/>
                </a:solidFill>
              </a:rPr>
              <a:t>6)  Προγραμματισμός σε </a:t>
            </a:r>
            <a:r>
              <a:rPr lang="el-GR" sz="2800" i="1" dirty="0" err="1" smtClean="0">
                <a:solidFill>
                  <a:srgbClr val="0070C0"/>
                </a:solidFill>
              </a:rPr>
              <a:t>μικροελεγκτές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1" name="Θέση περιεχομένου 7">
            <a:hlinkClick r:id="rId11" action="ppaction://hlinksldjump" tooltip="Μετάβαση στη Διαφάνεια 62"/>
          </p:cNvPr>
          <p:cNvSpPr/>
          <p:nvPr/>
        </p:nvSpPr>
        <p:spPr>
          <a:xfrm>
            <a:off x="797430" y="5445224"/>
            <a:ext cx="743515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i="1" dirty="0">
                <a:solidFill>
                  <a:srgbClr val="0070C0"/>
                </a:solidFill>
              </a:rPr>
              <a:t>7</a:t>
            </a:r>
            <a:r>
              <a:rPr lang="el-GR" sz="2800" i="1" dirty="0" smtClean="0">
                <a:solidFill>
                  <a:srgbClr val="0070C0"/>
                </a:solidFill>
              </a:rPr>
              <a:t>)  Πίνακας εντολών </a:t>
            </a:r>
            <a:r>
              <a:rPr lang="en-US" sz="2800" i="1" dirty="0" smtClean="0">
                <a:solidFill>
                  <a:srgbClr val="0070C0"/>
                </a:solidFill>
              </a:rPr>
              <a:t>AT tiny 2313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2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4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Ακροδέκτης Γενικού Σκοπού</a:t>
            </a:r>
            <a:endParaRPr lang="el-GR" b="1" dirty="0"/>
          </a:p>
        </p:txBody>
      </p:sp>
      <p:pic>
        <p:nvPicPr>
          <p:cNvPr id="6" name="Θέση περιεχομένου 1" descr="Εικόνα του κυκλώματος με τους ακροδέκτε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08712" cy="525658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err="1" smtClean="0"/>
              <a:t>Καταχωρητές</a:t>
            </a:r>
            <a:r>
              <a:rPr lang="el-GR" b="1" dirty="0" smtClean="0"/>
              <a:t> Ακροδεκτών Γενικού Σκοπού (1 από 3)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1" name="Θέση περιεχομένου 1" descr="Εικόνα με τα πεδία των καταχωρητών: Port a, DDRA, pin a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1619853"/>
            <a:ext cx="8162544" cy="4486656"/>
          </a:xfrm>
        </p:spPr>
      </p:pic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err="1"/>
              <a:t>Καταχωρητές</a:t>
            </a:r>
            <a:r>
              <a:rPr lang="el-GR" b="1" dirty="0"/>
              <a:t> </a:t>
            </a:r>
            <a:r>
              <a:rPr lang="el-GR" b="1" dirty="0" smtClean="0"/>
              <a:t>Ακροδεκτών Γενικού Σκοπού (2 </a:t>
            </a:r>
            <a:r>
              <a:rPr lang="el-GR" b="1" dirty="0"/>
              <a:t>από 3)</a:t>
            </a:r>
            <a:endParaRPr lang="el-GR" dirty="0"/>
          </a:p>
        </p:txBody>
      </p:sp>
      <p:pic>
        <p:nvPicPr>
          <p:cNvPr id="11" name="Θέση περιεχομένου 1" descr="Εικόνα με τα πεδία των καταχωρητών: Port b, DDRB, pin b.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" y="1620000"/>
            <a:ext cx="8161200" cy="44856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err="1" smtClean="0"/>
              <a:t>Καταχωρητές</a:t>
            </a:r>
            <a:r>
              <a:rPr lang="el-GR" b="1" dirty="0" smtClean="0"/>
              <a:t> Ακροδεκτών  Γενικού Σκοπού (</a:t>
            </a:r>
            <a:r>
              <a:rPr lang="en-US" b="1" dirty="0" smtClean="0"/>
              <a:t>3</a:t>
            </a:r>
            <a:r>
              <a:rPr lang="el-GR" b="1" dirty="0" smtClean="0"/>
              <a:t> </a:t>
            </a:r>
            <a:r>
              <a:rPr lang="el-GR" b="1" dirty="0"/>
              <a:t>από 3)</a:t>
            </a:r>
            <a:endParaRPr lang="el-GR" dirty="0"/>
          </a:p>
        </p:txBody>
      </p:sp>
      <p:pic>
        <p:nvPicPr>
          <p:cNvPr id="10" name="Θέση περιεχομένου 1" descr="Εικόνα με τα πεδία των καταχωρητών: Port d, DDRd, pin d.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161200" cy="4485600"/>
          </a:xfrm>
        </p:spPr>
      </p:pic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Πεδία </a:t>
            </a:r>
            <a:r>
              <a:rPr lang="el-GR" altLang="el-GR" b="1" dirty="0" err="1" smtClean="0"/>
              <a:t>καταχωρητών</a:t>
            </a:r>
            <a:r>
              <a:rPr lang="el-GR" altLang="el-GR" b="1" dirty="0" smtClean="0"/>
              <a:t> για Θύρες Ακροδεκτών Γενικού Σκοπού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Καθορισμός </a:t>
            </a:r>
            <a:r>
              <a:rPr lang="el-GR" altLang="el-GR" sz="2400" dirty="0"/>
              <a:t>της κατεύθυνσης κάθε ακροδέκτη (</a:t>
            </a:r>
            <a:r>
              <a:rPr lang="en-US" altLang="el-GR" sz="2400" dirty="0"/>
              <a:t>Data Direction Register</a:t>
            </a:r>
            <a:r>
              <a:rPr lang="el-GR" altLang="el-GR" sz="2400" dirty="0"/>
              <a:t>: </a:t>
            </a:r>
            <a:r>
              <a:rPr lang="en-US" altLang="el-GR" sz="2400" dirty="0"/>
              <a:t>DDRA</a:t>
            </a:r>
            <a:r>
              <a:rPr lang="el-GR" altLang="el-GR" sz="2400" dirty="0"/>
              <a:t>, </a:t>
            </a:r>
            <a:r>
              <a:rPr lang="en-US" altLang="el-GR" sz="2400" dirty="0"/>
              <a:t>DDRB</a:t>
            </a:r>
            <a:r>
              <a:rPr lang="el-GR" altLang="el-GR" sz="2400" dirty="0"/>
              <a:t>, </a:t>
            </a:r>
            <a:r>
              <a:rPr lang="en-US" altLang="el-GR" sz="2400" dirty="0"/>
              <a:t>DDRD</a:t>
            </a:r>
            <a:r>
              <a:rPr lang="el-GR" altLang="el-GR" sz="2400" dirty="0" smtClean="0"/>
              <a:t>). </a:t>
            </a:r>
            <a:endParaRPr lang="el-GR" altLang="el-GR" sz="2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 smtClean="0"/>
              <a:t>Απεικόνιση </a:t>
            </a:r>
            <a:r>
              <a:rPr lang="el-GR" altLang="el-GR" sz="2400" dirty="0"/>
              <a:t>των ακροδεκτών που είναι είσοδοι (</a:t>
            </a:r>
            <a:r>
              <a:rPr lang="en-US" altLang="el-GR" sz="2400" dirty="0"/>
              <a:t>PIN</a:t>
            </a:r>
            <a:r>
              <a:rPr lang="el-GR" altLang="el-GR" sz="2400" dirty="0"/>
              <a:t> - μόνο ανάγνωσης</a:t>
            </a:r>
            <a:r>
              <a:rPr lang="el-GR" altLang="el-GR" sz="2400" dirty="0" smtClean="0"/>
              <a:t>), και </a:t>
            </a:r>
            <a:endParaRPr lang="el-GR" altLang="el-GR" sz="2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(</a:t>
            </a:r>
            <a:r>
              <a:rPr lang="en-US" altLang="el-GR" sz="2400" dirty="0"/>
              <a:t>PORTA</a:t>
            </a:r>
            <a:r>
              <a:rPr lang="el-GR" altLang="el-GR" sz="2400" dirty="0"/>
              <a:t>, </a:t>
            </a:r>
            <a:r>
              <a:rPr lang="en-US" altLang="el-GR" sz="2400" dirty="0" smtClean="0"/>
              <a:t>PORTB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ή </a:t>
            </a:r>
            <a:r>
              <a:rPr lang="en-US" altLang="el-GR" sz="2400" dirty="0"/>
              <a:t>PORTD</a:t>
            </a:r>
            <a:r>
              <a:rPr lang="el-GR" altLang="el-GR" sz="2400" dirty="0" smtClean="0"/>
              <a:t>), </a:t>
            </a:r>
            <a:r>
              <a:rPr lang="el-GR" altLang="el-GR" sz="2400" dirty="0"/>
              <a:t>για τον καθορισμό της λογικής τιμής </a:t>
            </a:r>
            <a:r>
              <a:rPr lang="el-GR" altLang="el-GR" sz="2400" dirty="0" smtClean="0"/>
              <a:t>του, </a:t>
            </a:r>
            <a:r>
              <a:rPr lang="el-GR" altLang="el-GR" sz="2400" dirty="0"/>
              <a:t>αν είναι έξοδος.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400" dirty="0"/>
              <a:t>Αν είναι είσοδος, τότε το αντίστοιχο </a:t>
            </a:r>
            <a:r>
              <a:rPr lang="en-US" altLang="el-GR" sz="2400" dirty="0"/>
              <a:t>bit</a:t>
            </a:r>
            <a:r>
              <a:rPr lang="el-GR" altLang="el-GR" sz="2400" dirty="0"/>
              <a:t> στον </a:t>
            </a:r>
            <a:r>
              <a:rPr lang="en-US" altLang="el-GR" sz="2400" dirty="0"/>
              <a:t>PORTA</a:t>
            </a:r>
            <a:r>
              <a:rPr lang="el-GR" altLang="el-GR" sz="2400" dirty="0"/>
              <a:t>, </a:t>
            </a:r>
            <a:r>
              <a:rPr lang="en-US" altLang="el-GR" sz="2400" dirty="0" smtClean="0"/>
              <a:t>PORTB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ή </a:t>
            </a:r>
            <a:r>
              <a:rPr lang="en-US" altLang="el-GR" sz="2400" dirty="0" smtClean="0"/>
              <a:t>PORTD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απεικονίζει τη στάθμη </a:t>
            </a:r>
            <a:r>
              <a:rPr lang="el-GR" altLang="el-GR" sz="2400" dirty="0" smtClean="0"/>
              <a:t>του, </a:t>
            </a:r>
            <a:r>
              <a:rPr lang="el-GR" altLang="el-GR" sz="2400" dirty="0"/>
              <a:t>τη στιγμή της ανάγνωσης. Γράφοντας τιμή 1 σε κάποιο </a:t>
            </a:r>
            <a:r>
              <a:rPr lang="en-US" altLang="el-GR" sz="2400" dirty="0"/>
              <a:t>bit</a:t>
            </a:r>
            <a:r>
              <a:rPr lang="el-GR" altLang="el-GR" sz="2400" dirty="0"/>
              <a:t> του </a:t>
            </a:r>
            <a:r>
              <a:rPr lang="en-US" altLang="el-GR" sz="2400" dirty="0"/>
              <a:t>DDRA</a:t>
            </a:r>
            <a:r>
              <a:rPr lang="el-GR" altLang="el-GR" sz="2400" dirty="0"/>
              <a:t>, </a:t>
            </a:r>
            <a:r>
              <a:rPr lang="en-US" altLang="el-GR" sz="2400" dirty="0" smtClean="0"/>
              <a:t>DDRB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ή </a:t>
            </a:r>
            <a:r>
              <a:rPr lang="en-US" altLang="el-GR" sz="2400" dirty="0" smtClean="0"/>
              <a:t>DDRD</a:t>
            </a:r>
            <a:r>
              <a:rPr lang="el-GR" altLang="el-GR" sz="2400" dirty="0" smtClean="0"/>
              <a:t>, </a:t>
            </a:r>
            <a:r>
              <a:rPr lang="el-GR" altLang="el-GR" sz="2400" dirty="0"/>
              <a:t>ο αντίστοιχος ακροδέκτης γίνεται </a:t>
            </a:r>
            <a:r>
              <a:rPr lang="el-GR" altLang="el-GR" sz="2400" dirty="0" smtClean="0"/>
              <a:t>έξοδος, </a:t>
            </a:r>
            <a:r>
              <a:rPr lang="el-GR" altLang="el-GR" sz="2400" dirty="0"/>
              <a:t>ενώ με 0 γίνεται είσοδος.</a:t>
            </a:r>
          </a:p>
          <a:p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54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8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Παράλληλος Προγραμματισμός </a:t>
            </a:r>
            <a:r>
              <a:rPr lang="en-US" altLang="el-GR" b="1" dirty="0"/>
              <a:t>Flash/EEPROM</a:t>
            </a:r>
            <a:endParaRPr lang="el-GR" b="1" dirty="0"/>
          </a:p>
        </p:txBody>
      </p:sp>
      <p:pic>
        <p:nvPicPr>
          <p:cNvPr id="6" name="Θέση περιεχομένου 1" descr="Εικόνα με το ολοκληρωμένο κύκλωμα, καθώς επίσης απεικονίζονται οι είσοδοι και οι έξοδοι που συνδέονται με αυτό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896544" cy="501837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smtClean="0"/>
              <a:t>Παράλληλος Προγραμματισμός</a:t>
            </a:r>
            <a:r>
              <a:rPr lang="en-US" b="1" dirty="0" smtClean="0"/>
              <a:t>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(1 από 2)</a:t>
            </a:r>
            <a:endParaRPr lang="el-GR" b="1" dirty="0"/>
          </a:p>
        </p:txBody>
      </p:sp>
      <p:graphicFrame>
        <p:nvGraphicFramePr>
          <p:cNvPr id="6" name="Θέση περιεχομένου 1" descr="Πίνακας Pin Name Mapping. &#10;Πρώτη γραμμή. Signal name in programming mode, x a0. Pin name, pd5. I / O, input. Function, X TAL action bit 0.&#10;Δεύτερη γραμμή. Signal name in programming mode, x a1. Pin name, pd6. I/O, input. Function, X TAL action bit 1.&#10;Τρίτη γραμμή. Signal name in programming mode, data. Pin name, pd7 εώς 0. I/O, input output. Function, bi-directional data bus, output when o e is low.&#10;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8148362"/>
              </p:ext>
            </p:extLst>
          </p:nvPr>
        </p:nvGraphicFramePr>
        <p:xfrm>
          <a:off x="683568" y="1628800"/>
          <a:ext cx="7643192" cy="2316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6648"/>
                <a:gridCol w="1471930"/>
                <a:gridCol w="670243"/>
                <a:gridCol w="275437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noProof="0" dirty="0" smtClean="0"/>
                        <a:t>Signal Name in Programming Mode</a:t>
                      </a:r>
                      <a:endParaRPr lang="en-US" sz="2400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Pin Name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I/O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Function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XA0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PD5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I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XTAL Action Bit 0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XA1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PD6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I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XTAL Action Bit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r>
                        <a:rPr lang="en-US" sz="2000" noProof="0" dirty="0" smtClean="0"/>
                        <a:t>DATA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r>
                        <a:rPr lang="en-US" sz="2000" noProof="0" dirty="0" smtClean="0"/>
                        <a:t>PD7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r>
                        <a:rPr lang="en-US" sz="2000" noProof="0" dirty="0" smtClean="0"/>
                        <a:t>I/O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Bi-directional Data Bus, (Output when </a:t>
                      </a:r>
                      <a:r>
                        <a:rPr lang="en-US" sz="2000" b="0" noProof="0" dirty="0" smtClean="0"/>
                        <a:t>ŌĒ </a:t>
                      </a:r>
                      <a:r>
                        <a:rPr lang="en-US" sz="2000" noProof="0" dirty="0" smtClean="0"/>
                        <a:t>is low)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Θέση περιεχομένου 2" descr="Πίνακας x a1 and x a0 coding,  με τις ενέργειες που αντιστοιχούν στους συνδυασμούς των τιμών 0 και 1, των πεδίων x a1, και x a0. Πιο αναλυτικά: &#10;Πρώτη γραμμή. 0 0. Action when x tal1 is pulsed, load flash or eeprom address, high or low address byte determined by bs.&#10;Δεύτερη γραμμή. 0 1. Action when x tal1 is pulsed, load data, high or low data byte for flash determined by bs.&#10;Τρίτη γραμμή. 1 0. Action when x tal1 is pulsed, load command.&#10;Τέταρτη γραμμή. 1 1. Action when x tal1 is pulsed, No action, idle.&#10;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9714557"/>
              </p:ext>
            </p:extLst>
          </p:nvPr>
        </p:nvGraphicFramePr>
        <p:xfrm>
          <a:off x="683568" y="4149080"/>
          <a:ext cx="7632849" cy="212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51984"/>
                <a:gridCol w="651984"/>
                <a:gridCol w="63288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XA1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XA0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 when XTAL1 is Pulsed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Load Flash or EEPROM Address</a:t>
                      </a:r>
                      <a:r>
                        <a:rPr lang="en-US" baseline="0" noProof="0" dirty="0" smtClean="0"/>
                        <a:t> (H</a:t>
                      </a:r>
                      <a:r>
                        <a:rPr lang="en-US" noProof="0" dirty="0" smtClean="0"/>
                        <a:t>igh or low address byte determined by BS)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Load Data (High or low data byte for Flash determined by BS)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Load Command</a:t>
                      </a:r>
                      <a:endParaRPr lang="en-US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 Action, Idle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Παράλληλος Π</a:t>
            </a:r>
            <a:r>
              <a:rPr lang="el-GR" b="1" dirty="0" smtClean="0"/>
              <a:t>ρογραμματισμός</a:t>
            </a:r>
            <a:r>
              <a:rPr lang="en-US" b="1" dirty="0" smtClean="0"/>
              <a:t> </a:t>
            </a: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graphicFrame>
        <p:nvGraphicFramePr>
          <p:cNvPr id="6" name="Θέση περιεχομένου 1" descr="Πίνακας command byte bit coding. &#10;Πρώτη γραμμή. Command byte, 1 0 0 0, 0 0 0 0. Command executed, chip erase.&#10;Δεύτερη γραμμή. Command byte, 0 1 0 0, 0 0 0 0. Command executed, write fuse bits.&#10;Τρίτη γραμμή. Command byte, 0 0 1 0, 0 0 0 0. Command executed, write lock bits.&#10;Τέταρτη γραμμή. Command byte, 0 0 0 1, 0 0 0 0. Command executed, write flash.&#10;Πέμπτη γραμμή. Command byte, 0 0 0 1, 0 0 0 1. Command executed, write eeprom.&#10;Έκτη γραμμή. Command byte, 0 0 0 0, 1 0 0 0. Command executed, read signature bytes.&#10;Έβδομη γραμμή. Command byte, 0 0 0 0, 0 1 0 0. Command executed, read fuse and lock bits.&#10;Όγδοη γραμμή. Command byte, 0 0 0 0, 0 0 1 0. Command executed, read flash.&#10;Ένατη γραμμή. Command byte, 0 0 0 0, 0 0 1 1 . Command executed, read eeprom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205779"/>
              </p:ext>
            </p:extLst>
          </p:nvPr>
        </p:nvGraphicFramePr>
        <p:xfrm>
          <a:off x="467544" y="1916832"/>
          <a:ext cx="8229600" cy="402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Command byte</a:t>
                      </a:r>
                      <a:endParaRPr lang="en-US" sz="2400" b="1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Command executed</a:t>
                      </a:r>
                      <a:endParaRPr lang="en-US" sz="2400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1000 0000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Chip Erase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0100 0000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Write Fuse Bits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0010 0000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Write Lock Bits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0001 0000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Write Flash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0001 0001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Write EEPROM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0000 1000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Read Signature Bytes.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0000 0100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Read Fuse and Lock Bits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0000 0010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Read Flash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0000 0011</a:t>
                      </a: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Read EEPROM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Προγραμματισμός στον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ΑΤ 90</a:t>
            </a:r>
            <a:r>
              <a:rPr lang="en-US" altLang="el-GR" b="1" dirty="0" smtClean="0"/>
              <a:t>S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2313</a:t>
            </a:r>
            <a:endParaRPr lang="el-GR" b="1" dirty="0"/>
          </a:p>
        </p:txBody>
      </p:sp>
      <p:pic>
        <p:nvPicPr>
          <p:cNvPr id="6" name="Θέση περιεχομένου 1" descr="Εικόνα του διαγράμματος κυματομορφών του μικροελεγκτή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53650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Προγραμματισμός στον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n-US" altLang="el-GR" b="1" dirty="0" smtClean="0"/>
              <a:t>AT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tiny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2313</a:t>
            </a:r>
            <a:endParaRPr lang="el-GR" b="1" dirty="0"/>
          </a:p>
        </p:txBody>
      </p:sp>
      <p:pic>
        <p:nvPicPr>
          <p:cNvPr id="6" name="Θέση περιεχομένου 1" descr="Εικόνα του διαγράμματος κυματομορφών του μικροελεγκτή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12968" cy="468052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59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AVR tiny 2313 </a:t>
            </a: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 smtClean="0"/>
              <a:t>Α </a:t>
            </a:r>
            <a:r>
              <a:rPr lang="en-US" altLang="el-GR" dirty="0" smtClean="0"/>
              <a:t>RISC</a:t>
            </a:r>
            <a:r>
              <a:rPr lang="el-GR" altLang="el-GR" dirty="0" smtClean="0"/>
              <a:t> Αρχιτεκτονική, με 120 εντολές που εκτελούνται σε ένα κύκλο ρολογιού, με ελάχιστες εξαιρέσεις.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 smtClean="0"/>
              <a:t>20 </a:t>
            </a:r>
            <a:r>
              <a:rPr lang="en-US" altLang="el-GR" dirty="0" smtClean="0"/>
              <a:t>MIPS</a:t>
            </a:r>
            <a:r>
              <a:rPr lang="el-GR" altLang="el-GR" dirty="0" smtClean="0"/>
              <a:t> στα 20</a:t>
            </a:r>
            <a:r>
              <a:rPr lang="en-US" altLang="el-GR" dirty="0" smtClean="0"/>
              <a:t>MHz</a:t>
            </a:r>
            <a:r>
              <a:rPr lang="el-GR" altLang="el-GR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 smtClean="0"/>
              <a:t>32</a:t>
            </a:r>
            <a:r>
              <a:rPr lang="en-US" altLang="el-GR" dirty="0" smtClean="0"/>
              <a:t>x</a:t>
            </a:r>
            <a:r>
              <a:rPr lang="el-GR" altLang="el-GR" dirty="0" smtClean="0"/>
              <a:t>8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, γενικού σκοπού καταχωρητές.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 smtClean="0"/>
              <a:t>2 </a:t>
            </a:r>
            <a:r>
              <a:rPr lang="en-US" altLang="el-GR" dirty="0" smtClean="0"/>
              <a:t>Kbytes Flash</a:t>
            </a:r>
            <a:r>
              <a:rPr lang="el-GR" altLang="el-GR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 smtClean="0"/>
              <a:t>128 </a:t>
            </a:r>
            <a:r>
              <a:rPr lang="en-US" altLang="el-GR" dirty="0" smtClean="0"/>
              <a:t>bytes RAM</a:t>
            </a:r>
            <a:r>
              <a:rPr lang="el-GR" altLang="el-GR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dirty="0" smtClean="0"/>
              <a:t>128 </a:t>
            </a:r>
            <a:r>
              <a:rPr lang="en-US" altLang="el-GR" dirty="0" smtClean="0"/>
              <a:t>bytes EEPROM</a:t>
            </a:r>
            <a:r>
              <a:rPr lang="el-GR" altLang="el-GR" dirty="0" smtClean="0"/>
              <a:t>.</a:t>
            </a:r>
          </a:p>
          <a:p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Σειριακός Προγραμματισμός </a:t>
            </a:r>
            <a:r>
              <a:rPr lang="en-US" altLang="el-GR" b="1" dirty="0"/>
              <a:t>Flash/EEPROM</a:t>
            </a:r>
            <a:endParaRPr lang="el-GR" b="1" dirty="0"/>
          </a:p>
        </p:txBody>
      </p:sp>
      <p:pic>
        <p:nvPicPr>
          <p:cNvPr id="6" name="Θέση περιεχομένου 1" descr="Εικόνα με το ολοκληρωμένο κύκλωμα, και τις εισόδους και εξόδους που συνδέονται με αυτό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395"/>
            <a:ext cx="4145689" cy="4347917"/>
          </a:xfrm>
        </p:spPr>
      </p:pic>
      <p:pic>
        <p:nvPicPr>
          <p:cNvPr id="9" name="Θέση περιεχομένου 2" descr="Εικόνα του διαγράμματος κυματομορφών, των εισόδων και εξόδων του ολοκληρωμένου κυκλώματος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904175" cy="1580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60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b="1" dirty="0"/>
              <a:t>Εντολές </a:t>
            </a:r>
            <a:r>
              <a:rPr lang="el-GR" altLang="el-GR" sz="4000" b="1" dirty="0" smtClean="0"/>
              <a:t>σειριακού </a:t>
            </a:r>
            <a:r>
              <a:rPr lang="el-GR" altLang="el-GR" sz="4000" b="1" dirty="0"/>
              <a:t>Προγραμματισμού</a:t>
            </a:r>
            <a:endParaRPr lang="el-GR" sz="4000" b="1" dirty="0"/>
          </a:p>
        </p:txBody>
      </p:sp>
      <p:pic>
        <p:nvPicPr>
          <p:cNvPr id="8" name="Θέση περιεχομένου 1" descr="Εικόνα με τον πίνακα των εντολών που χρησιμοποιούνται για τον σειριακό προγραμματισμό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416824" cy="51845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61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4" y="6023226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3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spc="600" dirty="0" smtClean="0"/>
              <a:t>AT tiny 2313</a:t>
            </a:r>
            <a:endParaRPr lang="en-US" b="1" spc="600" dirty="0"/>
          </a:p>
        </p:txBody>
      </p:sp>
      <p:sp>
        <p:nvSpPr>
          <p:cNvPr id="7" name="Υπότιτλος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Πίνακας Εντολών</a:t>
            </a:r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Πίνακας (1)</a:t>
            </a:r>
            <a:endParaRPr lang="el-GR" b="1" dirty="0"/>
          </a:p>
        </p:txBody>
      </p:sp>
      <p:pic>
        <p:nvPicPr>
          <p:cNvPr id="6" name="Θέση περιεχομένου 1" descr="Εικόνα με τον πίνακα εντολών, για τον προγραμματισμό του μικροελεγκτή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80920" cy="518457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63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Πίνακας </a:t>
            </a:r>
            <a:r>
              <a:rPr lang="el-GR" b="1" dirty="0" smtClean="0"/>
              <a:t>(2)</a:t>
            </a:r>
            <a:endParaRPr lang="el-GR" dirty="0"/>
          </a:p>
        </p:txBody>
      </p:sp>
      <p:pic>
        <p:nvPicPr>
          <p:cNvPr id="6" name="Θέση περιεχομένου 1" descr="Εικόνα με τον πίνακα εντολών, συνέχεια από τον προηγούμενο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280920" cy="51845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64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Πίνακας </a:t>
            </a:r>
            <a:r>
              <a:rPr lang="el-GR" b="1" dirty="0" smtClean="0"/>
              <a:t>(3)</a:t>
            </a:r>
            <a:endParaRPr lang="el-GR" dirty="0"/>
          </a:p>
        </p:txBody>
      </p:sp>
      <p:pic>
        <p:nvPicPr>
          <p:cNvPr id="6" name="Θέση περιεχομένου 1" descr="Εικόνα με τον πίνακα εντολών, συνέχεια από τον προηγούμενο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280920" cy="51845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65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Πίνακας </a:t>
            </a:r>
            <a:r>
              <a:rPr lang="el-GR" b="1" dirty="0" smtClean="0"/>
              <a:t>(4)</a:t>
            </a:r>
            <a:endParaRPr lang="el-GR" dirty="0"/>
          </a:p>
        </p:txBody>
      </p:sp>
      <p:pic>
        <p:nvPicPr>
          <p:cNvPr id="6" name="Θέση περιεχομένου 1" descr="Εικόνα με τον πίνακα εντολών, συνέχεια από τον προηγούμενο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80920" cy="51845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66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" y="6237312"/>
            <a:ext cx="420892" cy="47596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2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δεύτερης</a:t>
            </a:r>
            <a:r>
              <a:rPr lang="fi-FI" b="1" dirty="0" smtClean="0"/>
              <a:t> </a:t>
            </a:r>
            <a:r>
              <a:rPr lang="el-GR" b="1" dirty="0"/>
              <a:t>ε</a:t>
            </a:r>
            <a:r>
              <a:rPr lang="el-GR" b="1" dirty="0" smtClean="0"/>
              <a:t>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Λογότυπο για Άδειες χρήσης Creative Commons B Y, NC, ND.">
            <a:hlinkClick r:id="rId3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Λογότυπο Επιχειρησιακού Προγράμματος Εκπαίδευση και Δια βίου Μάθηση.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6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AVR tiny 2313 </a:t>
            </a:r>
            <a:r>
              <a:rPr lang="el-GR" altLang="el-GR" b="1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Ένας 8-</a:t>
            </a:r>
            <a:r>
              <a:rPr lang="en-US" altLang="el-GR" sz="2800" dirty="0" smtClean="0"/>
              <a:t>bit</a:t>
            </a:r>
            <a:r>
              <a:rPr lang="el-GR" altLang="el-GR" sz="2800" dirty="0" smtClean="0"/>
              <a:t>, ένας 16-</a:t>
            </a:r>
            <a:r>
              <a:rPr lang="en-US" altLang="el-GR" sz="2800" dirty="0" smtClean="0"/>
              <a:t>bit</a:t>
            </a:r>
            <a:r>
              <a:rPr lang="el-GR" altLang="el-GR" sz="2800" dirty="0" smtClean="0"/>
              <a:t> χρονιστής ⁄ μετρητής (</a:t>
            </a:r>
            <a:r>
              <a:rPr lang="en-US" altLang="el-GR" sz="2800" dirty="0" smtClean="0"/>
              <a:t>timer</a:t>
            </a:r>
            <a:r>
              <a:rPr lang="el-GR" altLang="el-GR" sz="2800" dirty="0" smtClean="0"/>
              <a:t> ⁄ </a:t>
            </a:r>
            <a:r>
              <a:rPr lang="en-US" altLang="el-GR" sz="2800" dirty="0" smtClean="0"/>
              <a:t>counter</a:t>
            </a:r>
            <a:r>
              <a:rPr lang="el-GR" altLang="el-GR" sz="2800" dirty="0" smtClean="0"/>
              <a:t>) και ένας </a:t>
            </a:r>
            <a:r>
              <a:rPr lang="en-US" altLang="el-GR" sz="2800" dirty="0" smtClean="0"/>
              <a:t>Watchdog timer</a:t>
            </a:r>
            <a:r>
              <a:rPr lang="el-GR" altLang="el-GR" sz="2800" dirty="0" smtClean="0"/>
              <a:t>.</a:t>
            </a:r>
          </a:p>
          <a:p>
            <a:pPr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Ένας αναλογικός συγκριτής (</a:t>
            </a:r>
            <a:r>
              <a:rPr lang="en-US" altLang="el-GR" sz="2800" dirty="0" smtClean="0"/>
              <a:t>analog comparator</a:t>
            </a:r>
            <a:r>
              <a:rPr lang="el-GR" altLang="el-GR" sz="2800" dirty="0" smtClean="0"/>
              <a:t>).</a:t>
            </a:r>
          </a:p>
          <a:p>
            <a:pPr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Ενσωματωμένο ρολόι.</a:t>
            </a:r>
          </a:p>
          <a:p>
            <a:pPr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800" dirty="0" smtClean="0"/>
              <a:t>SPI bus</a:t>
            </a:r>
            <a:r>
              <a:rPr lang="el-GR" altLang="el-GR" sz="2800" dirty="0" smtClean="0"/>
              <a:t> για τον προγραμματισμό της μνήμης.</a:t>
            </a:r>
          </a:p>
          <a:p>
            <a:pPr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800" dirty="0" smtClean="0"/>
              <a:t>USART</a:t>
            </a:r>
            <a:r>
              <a:rPr lang="el-GR" altLang="el-GR" sz="2800" dirty="0" smtClean="0"/>
              <a:t> διπλής κατευθύνσεως.</a:t>
            </a:r>
          </a:p>
          <a:p>
            <a:pPr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l-GR" sz="2800" dirty="0" smtClean="0"/>
              <a:t>Universal Serial Interface</a:t>
            </a:r>
            <a:r>
              <a:rPr lang="el-GR" altLang="el-GR" sz="2800" dirty="0" smtClean="0"/>
              <a:t>,</a:t>
            </a:r>
            <a:r>
              <a:rPr lang="en-US" altLang="el-GR" sz="2800" dirty="0" smtClean="0"/>
              <a:t> (USI).</a:t>
            </a:r>
            <a:endParaRPr lang="el-GR" altLang="el-GR" sz="2800" dirty="0" smtClean="0"/>
          </a:p>
          <a:p>
            <a:pPr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18 γενικής χρήσης ακροδέκτες, ομαδοποιημένοι σε τρείς θύρες (</a:t>
            </a:r>
            <a:r>
              <a:rPr lang="en-US" altLang="el-GR" sz="2800" dirty="0" smtClean="0"/>
              <a:t>Port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A</a:t>
            </a:r>
            <a:r>
              <a:rPr lang="el-GR" altLang="el-GR" sz="2800" dirty="0" smtClean="0"/>
              <a:t>, </a:t>
            </a:r>
            <a:r>
              <a:rPr lang="en-US" altLang="el-GR" sz="2800" dirty="0" smtClean="0"/>
              <a:t>B</a:t>
            </a:r>
            <a:r>
              <a:rPr lang="el-GR" altLang="el-GR" sz="2800" dirty="0" smtClean="0"/>
              <a:t>, και </a:t>
            </a:r>
            <a:r>
              <a:rPr lang="en-US" altLang="el-GR" sz="2800" dirty="0" smtClean="0"/>
              <a:t>D</a:t>
            </a:r>
            <a:r>
              <a:rPr lang="el-GR" altLang="el-GR" sz="2800" dirty="0" smtClean="0"/>
              <a:t>).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Τροφοδοσία 1.</a:t>
            </a:r>
            <a:r>
              <a:rPr lang="en-US" altLang="el-GR" sz="2800" dirty="0" smtClean="0"/>
              <a:t>8</a:t>
            </a:r>
            <a:r>
              <a:rPr lang="el-GR" altLang="el-GR" sz="2800" dirty="0" smtClean="0"/>
              <a:t> έως </a:t>
            </a:r>
            <a:r>
              <a:rPr lang="en-US" altLang="el-GR" sz="2800" dirty="0" smtClean="0"/>
              <a:t>2.5 Volt</a:t>
            </a:r>
            <a:r>
              <a:rPr lang="el-GR" altLang="el-GR" sz="2800" dirty="0" smtClean="0"/>
              <a:t>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AVR tiny 2313 </a:t>
            </a:r>
            <a:r>
              <a:rPr lang="el-GR" altLang="el-GR" b="1" dirty="0" smtClean="0"/>
              <a:t>(ακροδέκτες)</a:t>
            </a:r>
            <a:endParaRPr lang="el-GR" b="1" dirty="0"/>
          </a:p>
        </p:txBody>
      </p:sp>
      <p:pic>
        <p:nvPicPr>
          <p:cNvPr id="6" name="Θέση περιεχομένου 1" descr="Εικόνα στην οποία φαίνονται αναλυτικά, όλοι οι ακροδέκτες του μικροελεγκτή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brightnessContrast bright="-4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6" y="1988839"/>
            <a:ext cx="6863269" cy="369776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Αρχιτεκτονική του </a:t>
            </a:r>
            <a:r>
              <a:rPr lang="en-US" b="1" dirty="0" smtClean="0"/>
              <a:t>AVR tiny 2313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6" name="Θέση περιεχομένου 1" descr="Εικόνα της αρχιτεκτονικής του μικροελεγκτή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7"/>
            <a:ext cx="7488832" cy="496855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Μικροελεγκτές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1C03-5577-4E93-8C87-CB124F5CEB8A}" type="slidenum">
              <a:rPr lang="el-GR" sz="1400" smtClean="0">
                <a:solidFill>
                  <a:schemeClr val="tx1"/>
                </a:solidFill>
              </a:rPr>
              <a:pPr/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2/12/2013 2:20:13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5,3,4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,2,3,7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4,5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4,5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5,3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4,5,6,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14,16,5,9,10,11,12,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6D86C2D-E2D8-49A7-A51D-0D5F82F90AA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3073</Words>
  <Application>Microsoft Office PowerPoint</Application>
  <PresentationFormat>Προβολή στην οθόνη (4:3)</PresentationFormat>
  <Paragraphs>455</Paragraphs>
  <Slides>67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68" baseType="lpstr">
      <vt:lpstr>Θέμα του Office</vt:lpstr>
      <vt:lpstr>Ενσωματωμένα Συστήματα</vt:lpstr>
      <vt:lpstr>Άδειες χρήσης </vt:lpstr>
      <vt:lpstr>Χρηματοδότηση </vt:lpstr>
      <vt:lpstr>Σκοποί ενότητας </vt:lpstr>
      <vt:lpstr>Περιεχόμενα ενότητας</vt:lpstr>
      <vt:lpstr>AVR tiny 2313 (1 από 2)</vt:lpstr>
      <vt:lpstr>AVR tiny 2313 (2 από 2)</vt:lpstr>
      <vt:lpstr>AVR tiny 2313 (ακροδέκτες)</vt:lpstr>
      <vt:lpstr>Αρχιτεκτονική του AVR tiny 2313</vt:lpstr>
      <vt:lpstr>Ρολόι στον AVR tiny 2313</vt:lpstr>
      <vt:lpstr>Μνήμη</vt:lpstr>
      <vt:lpstr>Καταχωρητές γενικού σκοπού</vt:lpstr>
      <vt:lpstr>Τρόποι διευθυνσιοδότησης  (1 από 6)</vt:lpstr>
      <vt:lpstr>Τρόποι διευθυνσιοδότησης  (2 από 6)</vt:lpstr>
      <vt:lpstr>Τρόποι διευθυνσιοδότησης  (3 από 6)</vt:lpstr>
      <vt:lpstr>Τρόποι διευθυνσιοδότησης  (4 από 6)</vt:lpstr>
      <vt:lpstr>Τρόποι διευθυνσιοδότησης  (5 από 6)</vt:lpstr>
      <vt:lpstr>Τρόποι διευθυνσιοδότησης  (6 από 6)</vt:lpstr>
      <vt:lpstr>Pipeline στον AVR tiny 2313</vt:lpstr>
      <vt:lpstr>Καταχωρητής κατάστασης</vt:lpstr>
      <vt:lpstr>Δείκτης στοίβας</vt:lpstr>
      <vt:lpstr>Πίνακας  διακοπών και επανεκκίνησης</vt:lpstr>
      <vt:lpstr>Παράδειγμα εντολών στον πίνακα διακοπών</vt:lpstr>
      <vt:lpstr>Καταχωρητές χειρισμού διακοπών</vt:lpstr>
      <vt:lpstr>Κατάσταση sleep</vt:lpstr>
      <vt:lpstr>Επιλογές Εισόδου  Χρονιστών -Μετρητών</vt:lpstr>
      <vt:lpstr>Καταχωρητές του TC0 (1 από 2)</vt:lpstr>
      <vt:lpstr>Καταχωρητές του TC0 (2 από 2)</vt:lpstr>
      <vt:lpstr>Πεδία των Καταχωρητών του TC0</vt:lpstr>
      <vt:lpstr>Αρχιτεκτονική του TC1</vt:lpstr>
      <vt:lpstr>Καταχωρητές TC1</vt:lpstr>
      <vt:lpstr>Πεδία καταχωρητών τουTC1</vt:lpstr>
      <vt:lpstr>Προγραμματισμός μνήμης EEPROM</vt:lpstr>
      <vt:lpstr>Χρόνοι εγγραφής EEPROM</vt:lpstr>
      <vt:lpstr>Παράδειγμα διαδικασίας εγγραφής στη μνήμη Flash</vt:lpstr>
      <vt:lpstr>Αρχιτεκτονική USART</vt:lpstr>
      <vt:lpstr>Χαρακτηριστικά σειριακής επικοινωνίας (1 από 5)</vt:lpstr>
      <vt:lpstr>Χαρακτηριστικά σειριακής επικοινωνίας (2 από 5)</vt:lpstr>
      <vt:lpstr>Χαρακτηριστικά σειριακής επικοινωνίας (3 από 5)</vt:lpstr>
      <vt:lpstr>Χαρακτηριστικά σειριακής επικοινωνίας (4 από 5)</vt:lpstr>
      <vt:lpstr>Χαρακτηριστικά σειριακής επικοινωνίας (5 από 5)</vt:lpstr>
      <vt:lpstr>Καταχωρητές της USART</vt:lpstr>
      <vt:lpstr>Πεδία καταχωρητών USART (1 από 2)</vt:lpstr>
      <vt:lpstr>Πεδία καταχωρητών USART (2 από 2)</vt:lpstr>
      <vt:lpstr>USART Baud rate generator (1)</vt:lpstr>
      <vt:lpstr>USART Baud rate generator (2)</vt:lpstr>
      <vt:lpstr>Αναλογικός συγκριτής</vt:lpstr>
      <vt:lpstr>Καταχωρητές για τον αναλογικό συγκριτή</vt:lpstr>
      <vt:lpstr>Πεδία καταχωρητών αναλογικού συγκριτή</vt:lpstr>
      <vt:lpstr>Ακροδέκτης Γενικού Σκοπού</vt:lpstr>
      <vt:lpstr>Καταχωρητές Ακροδεκτών Γενικού Σκοπού (1 από 3)</vt:lpstr>
      <vt:lpstr>Καταχωρητές Ακροδεκτών Γενικού Σκοπού (2 από 3)</vt:lpstr>
      <vt:lpstr>Καταχωρητές Ακροδεκτών  Γενικού Σκοπού (3 από 3)</vt:lpstr>
      <vt:lpstr>Πεδία καταχωρητών για Θύρες Ακροδεκτών Γενικού Σκοπού</vt:lpstr>
      <vt:lpstr>Παράλληλος Προγραμματισμός Flash/EEPROM</vt:lpstr>
      <vt:lpstr>Παράλληλος Προγραμματισμός  (1 από 2)</vt:lpstr>
      <vt:lpstr>Παράλληλος Προγραμματισμός  (2 από 2)</vt:lpstr>
      <vt:lpstr>Προγραμματισμός στον  ΑΤ 90S 2313</vt:lpstr>
      <vt:lpstr>Προγραμματισμός στον  AT tiny 2313</vt:lpstr>
      <vt:lpstr>Σειριακός Προγραμματισμός Flash/EEPROM</vt:lpstr>
      <vt:lpstr>Εντολές σειριακού Προγραμματισμού</vt:lpstr>
      <vt:lpstr>AT tiny 2313</vt:lpstr>
      <vt:lpstr>Πίνακας (1)</vt:lpstr>
      <vt:lpstr>Πίνακας (2)</vt:lpstr>
      <vt:lpstr>Πίνακας (3)</vt:lpstr>
      <vt:lpstr>Πίνακας (4)</vt:lpstr>
      <vt:lpstr>Τέλος δεύτερης ενότητας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Ενσωματωμένα Συστήματα</dc:title>
  <dc:subject>Μικροελεγκτές</dc:subject>
  <dc:creator>Νικόλαος Πετρέλλης</dc:creator>
  <cp:keywords>Μικροελεγκτές, μνήμη δεδομένων, μνήμη προγράμματος, Flash, μνήμη διαμόρφωσης, EEPROM, RISC επεξεργαστές, ακροδέκτες γενικού σκοπού, χρονομετρητές, διακοπές, σειριακές θύρες.</cp:keywords>
  <dc:description>Μικροελεγκτές. Μελέτη ως παράδειγμα του AVR tiny 2313. Αρχιτεκτονική, ενσωματωμένες μνήμες και τρόποι ανάγνωσης/προγραμματισμού σε Flash, EEPROM. Θύρες ακροδεκτών γενικού σκοπού, σειριακή θύρα USART, χρονομετρητές, αναλογικός συγκριτής, σχετιζόμενες διακοπές.  Τρόποι διευθυνσιοδότησης και ρεπερτόριο εντολών, παραδείγματα κώδικα προγραμματισμού περιφερειακών κυκλωμάτων.</dc:description>
  <cp:lastModifiedBy>Georgia</cp:lastModifiedBy>
  <cp:revision>152</cp:revision>
  <dcterms:created xsi:type="dcterms:W3CDTF">2013-10-30T11:20:06Z</dcterms:created>
  <dcterms:modified xsi:type="dcterms:W3CDTF">2013-12-12T12:20:20Z</dcterms:modified>
  <cp:category>Εκπαιδευτικό υλικό</cp:category>
  <cp:contentStatus>Τελικό</cp:contentStatus>
</cp:coreProperties>
</file>