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  <p:sldMasterId id="2147483672" r:id="rId4"/>
  </p:sldMasterIdLst>
  <p:notesMasterIdLst>
    <p:notesMasterId r:id="rId38"/>
  </p:notesMasterIdLst>
  <p:sldIdLst>
    <p:sldId id="256" r:id="rId5"/>
    <p:sldId id="257" r:id="rId6"/>
    <p:sldId id="258" r:id="rId7"/>
    <p:sldId id="259" r:id="rId8"/>
    <p:sldId id="293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66" r:id="rId23"/>
    <p:sldId id="267" r:id="rId24"/>
    <p:sldId id="278" r:id="rId25"/>
    <p:sldId id="292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94" r:id="rId36"/>
    <p:sldId id="289" r:id="rId37"/>
  </p:sldIdLst>
  <p:sldSz cx="9144000" cy="6858000" type="screen4x3"/>
  <p:notesSz cx="6858000" cy="9144000"/>
  <p:custDataLst>
    <p:tags r:id="rId3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99"/>
    <a:srgbClr val="800080"/>
    <a:srgbClr val="990099"/>
    <a:srgbClr val="D834C4"/>
    <a:srgbClr val="660066"/>
    <a:srgbClr val="FF00FF"/>
    <a:srgbClr val="BD079A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711" autoAdjust="0"/>
  </p:normalViewPr>
  <p:slideViewPr>
    <p:cSldViewPr>
      <p:cViewPr>
        <p:scale>
          <a:sx n="66" d="100"/>
          <a:sy n="66" d="100"/>
        </p:scale>
        <p:origin x="-119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gs" Target="tags/tag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32B20-CC73-421F-B563-BD768E9052B1}" type="datetimeFigureOut">
              <a:rPr lang="el-GR" smtClean="0"/>
              <a:t>16/9/2013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86939-E0B8-4B03-BD27-1E4E8D13FD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48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6939-E0B8-4B03-BD27-1E4E8D13FD9D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9787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6939-E0B8-4B03-BD27-1E4E8D13FD9D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25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209E-1420-4AFC-8AF0-83937870F0A6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08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F3BB-AAFB-4E57-AE74-91F76DA0562F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991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9FB2-45E6-4FFC-A5EB-85C5AD5D4AA3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076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98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02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53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8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18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1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0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BE46-DCA9-45CD-A187-A6B2CF0A4437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696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43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2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81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47EE-8C8D-43FD-A6C7-08EA6678C1A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48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7BF9-C84D-4014-8A52-4FF990AB4F0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3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7C43-0018-4B3F-BCAB-F8AE31C300A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8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6FCC-81A5-4825-B668-D67289C3A9A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24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0AEC-4693-4430-B474-5A29A80CB3E1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64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5053-5A33-4F9B-8AA6-8F267D164E9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71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9EEC-CF7D-4C88-9B60-E82861BB231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2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DD1E-2220-4FC7-9E2D-C6368197426C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515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FDF-C408-4264-8A8C-3C76F6533E3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62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59DB-3B2F-4DC1-BD07-E947F885650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57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99B-EDC4-43BC-9208-B34EA607D6B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65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613-1A66-4686-82F3-4DC9E06A82F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3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44BD-AB10-4AB7-9151-10E6C5CA67E6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37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A0D-6E7E-4D4E-89B6-4969177B8267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921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295-CD70-47FA-86B8-76D9D41644DC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683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36A4-EA87-4027-A52A-30C8CABE0F5E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942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F970-4F71-48D1-95EA-A205CE36F406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4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8709-DC2C-4222-8F6B-EC5D77AE40A0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982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4790-B58F-4537-8F21-0401FE70A073}" type="datetime1">
              <a:rPr lang="el-GR" smtClean="0"/>
              <a:t>16/9/2013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Εισαγωγή στη </a:t>
            </a:r>
            <a:r>
              <a:rPr lang="en-US" smtClean="0"/>
              <a:t>C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8379-8D09-42C5-AE1F-DB6F792C5FC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495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1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6511-B61B-493E-890A-4C0DD9F4835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Μεταβλητές και Σταθερές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4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5" Type="http://schemas.microsoft.com/office/2007/relationships/hdphoto" Target="../media/hdphoto3.wdp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3.wdp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microsoft.com/office/2007/relationships/hdphoto" Target="../media/hdphoto4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microsoft.com/office/2007/relationships/hdphoto" Target="../media/hdphoto3.wdp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nd/3.0/deed.e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microsoft.com/office/2007/relationships/hdphoto" Target="../media/hdphoto3.wdp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4.xml"/><Relationship Id="rId4" Type="http://schemas.microsoft.com/office/2007/relationships/hdphoto" Target="../media/hdphoto3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6.xml"/><Relationship Id="rId7" Type="http://schemas.openxmlformats.org/officeDocument/2006/relationships/slide" Target="slide19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Relationship Id="rId6" Type="http://schemas.openxmlformats.org/officeDocument/2006/relationships/slide" Target="slide17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gwin.com/" TargetMode="External"/><Relationship Id="rId7" Type="http://schemas.microsoft.com/office/2007/relationships/hdphoto" Target="../media/hdphoto3.wd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hyperlink" Target="http://www.softintegrati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1" descr="Λογότυπο του Τεϊ Θεσσαλίας. Τεχνολογικό Εκπαιδευτικό Ίδρυμα Θεσσαλίας." title="Λογότυπο του Ιδρύματος."/>
          <p:cNvGrpSpPr/>
          <p:nvPr/>
        </p:nvGrpSpPr>
        <p:grpSpPr>
          <a:xfrm>
            <a:off x="611559" y="461813"/>
            <a:ext cx="3456384" cy="1041770"/>
            <a:chOff x="611559" y="461813"/>
            <a:chExt cx="3456384" cy="1041770"/>
          </a:xfrm>
        </p:grpSpPr>
        <p:pic>
          <p:nvPicPr>
            <p:cNvPr id="3" name="Εικόνα 1" descr="Λογότυπο του Τεϊ Θεσσαλίας." title="Λογότυπο του Ιδρύματος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  <a14:imgEffect>
                        <a14:brightnessContrast bright="15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1559" y="461813"/>
              <a:ext cx="1080000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Θέση περιεχομένου 1"/>
            <p:cNvSpPr txBox="1"/>
            <p:nvPr/>
          </p:nvSpPr>
          <p:spPr>
            <a:xfrm>
              <a:off x="1810182" y="484376"/>
              <a:ext cx="22577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Τεχνολογικό Εκπαιδευτικό </a:t>
              </a:r>
            </a:p>
            <a:p>
              <a:r>
                <a:rPr lang="el-GR" sz="2000" dirty="0" smtClean="0"/>
                <a:t>Ίδρυμα Θεσσαλίας</a:t>
              </a:r>
              <a:endParaRPr lang="el-GR" sz="2000" dirty="0"/>
            </a:p>
          </p:txBody>
        </p:sp>
      </p:grpSp>
      <p:sp>
        <p:nvSpPr>
          <p:cNvPr id="4" name="Τίτλος 1"/>
          <p:cNvSpPr>
            <a:spLocks noGrp="1"/>
          </p:cNvSpPr>
          <p:nvPr>
            <p:ph type="ctrTitle"/>
          </p:nvPr>
        </p:nvSpPr>
        <p:spPr>
          <a:xfrm>
            <a:off x="611559" y="1700808"/>
            <a:ext cx="7772400" cy="1470025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l-GR" sz="2800" b="0" cap="none" dirty="0" smtClean="0">
                <a:latin typeface="+mn-lt"/>
              </a:rPr>
              <a:t>   </a:t>
            </a:r>
            <a:br>
              <a:rPr lang="el-GR" sz="2800" b="0" cap="none" dirty="0" smtClean="0">
                <a:latin typeface="+mn-lt"/>
              </a:rPr>
            </a:br>
            <a:r>
              <a:rPr lang="el-GR" b="1" dirty="0" smtClean="0">
                <a:solidFill>
                  <a:prstClr val="black"/>
                </a:solidFill>
              </a:rPr>
              <a:t>Προγραμματισμός ΗΥ 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l-GR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b="0" cap="none" dirty="0" smtClean="0">
                <a:latin typeface="+mn-lt"/>
              </a:rPr>
              <a:t/>
            </a:r>
            <a:br>
              <a:rPr lang="en-US" sz="2800" b="0" cap="none" dirty="0" smtClean="0">
                <a:latin typeface="+mn-lt"/>
              </a:rPr>
            </a:br>
            <a:endParaRPr lang="el-GR" sz="2800" cap="none" dirty="0">
              <a:latin typeface="+mn-lt"/>
            </a:endParaRPr>
          </a:p>
        </p:txBody>
      </p:sp>
      <p:sp>
        <p:nvSpPr>
          <p:cNvPr id="5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1401291" y="2947031"/>
            <a:ext cx="6400800" cy="2732728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1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8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Εισαγωγή στη 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C.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pPr>
              <a:spcBef>
                <a:spcPts val="0"/>
              </a:spcBef>
            </a:pPr>
            <a:endParaRPr lang="el-GR" sz="12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4400" b="1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el-GR" sz="2800" dirty="0" smtClean="0">
                <a:solidFill>
                  <a:schemeClr val="tx1"/>
                </a:solidFill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Ηλίας Κ Σάββας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,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Αναπληρωτής Καθηγητής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el-GR" sz="2800" dirty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Τμήμα </a:t>
            </a:r>
            <a:r>
              <a:rPr lang="el-GR" sz="2800" dirty="0">
                <a:solidFill>
                  <a:prstClr val="black"/>
                </a:solidFill>
                <a:ea typeface="+mj-ea"/>
                <a:cs typeface="+mj-cs"/>
              </a:rPr>
              <a:t>Μηχανικών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Πληροφορικής,</a:t>
            </a:r>
          </a:p>
          <a:p>
            <a:pPr>
              <a:spcBef>
                <a:spcPts val="0"/>
              </a:spcBef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Τεχνολογικής Εκπαίδευσης. </a:t>
            </a:r>
            <a:endParaRPr lang="en-US" sz="4400" b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Εικόνα 1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Εικόνα 2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28" y="5657672"/>
            <a:ext cx="431006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119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Μια πολύ απλή ερώτηση (;)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Τί </a:t>
            </a:r>
            <a:r>
              <a:rPr lang="el-GR" dirty="0">
                <a:solidFill>
                  <a:srgbClr val="000000"/>
                </a:solidFill>
              </a:rPr>
              <a:t>είναι </a:t>
            </a:r>
            <a:r>
              <a:rPr lang="el-GR" dirty="0" smtClean="0">
                <a:solidFill>
                  <a:srgbClr val="000000"/>
                </a:solidFill>
              </a:rPr>
              <a:t>ένας </a:t>
            </a:r>
            <a:r>
              <a:rPr lang="el-GR" dirty="0">
                <a:solidFill>
                  <a:srgbClr val="000000"/>
                </a:solidFill>
              </a:rPr>
              <a:t>υπολογιστής (ΗΥ</a:t>
            </a:r>
            <a:r>
              <a:rPr lang="el-GR" dirty="0" smtClean="0">
                <a:solidFill>
                  <a:srgbClr val="000000"/>
                </a:solidFill>
              </a:rPr>
              <a:t>); </a:t>
            </a:r>
            <a:endParaRPr lang="en-US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Ένας υπολογιστής, </a:t>
            </a:r>
            <a:r>
              <a:rPr lang="el-GR" dirty="0">
                <a:solidFill>
                  <a:srgbClr val="000000"/>
                </a:solidFill>
              </a:rPr>
              <a:t>είναι μία ηλεκτρική μηχανή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l-GR" dirty="0">
                <a:solidFill>
                  <a:srgbClr val="000000"/>
                </a:solidFill>
              </a:rPr>
              <a:t>πιθανώς η πιο πολύπλοκη μηχανή που ανακαλύφτηκε ποτέ από τον άνθρωπο</a:t>
            </a:r>
            <a:r>
              <a:rPr lang="en-US" dirty="0">
                <a:solidFill>
                  <a:srgbClr val="000000"/>
                </a:solidFill>
              </a:rPr>
              <a:t>.  </a:t>
            </a: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Εάν </a:t>
            </a:r>
            <a:r>
              <a:rPr lang="el-GR" dirty="0">
                <a:solidFill>
                  <a:srgbClr val="000000"/>
                </a:solidFill>
              </a:rPr>
              <a:t>όριζα το </a:t>
            </a:r>
            <a:r>
              <a:rPr lang="el-GR" dirty="0" smtClean="0">
                <a:solidFill>
                  <a:srgbClr val="000000"/>
                </a:solidFill>
              </a:rPr>
              <a:t>τί </a:t>
            </a:r>
            <a:r>
              <a:rPr lang="el-GR" dirty="0">
                <a:solidFill>
                  <a:srgbClr val="000000"/>
                </a:solidFill>
              </a:rPr>
              <a:t>είναι </a:t>
            </a:r>
            <a:r>
              <a:rPr lang="el-GR" dirty="0" smtClean="0">
                <a:solidFill>
                  <a:srgbClr val="000000"/>
                </a:solidFill>
              </a:rPr>
              <a:t>ένας υπολογιστής </a:t>
            </a:r>
            <a:r>
              <a:rPr lang="el-GR" dirty="0">
                <a:solidFill>
                  <a:srgbClr val="000000"/>
                </a:solidFill>
              </a:rPr>
              <a:t>θα έλεγα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ένας υπολογιστής ;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Έχει </a:t>
            </a:r>
            <a:r>
              <a:rPr lang="el-GR" dirty="0">
                <a:solidFill>
                  <a:srgbClr val="000000"/>
                </a:solidFill>
              </a:rPr>
              <a:t>συσκευές ε</a:t>
            </a:r>
            <a:r>
              <a:rPr lang="el-GR" dirty="0" smtClean="0">
                <a:solidFill>
                  <a:srgbClr val="000000"/>
                </a:solidFill>
              </a:rPr>
              <a:t>ισόδου ⁄ εξόδου</a:t>
            </a:r>
            <a:r>
              <a:rPr lang="fi-FI" dirty="0" smtClean="0">
                <a:solidFill>
                  <a:srgbClr val="000000"/>
                </a:solidFill>
              </a:rPr>
              <a:t>.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endParaRPr lang="fi-FI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Έχει </a:t>
            </a:r>
            <a:r>
              <a:rPr lang="el-GR" dirty="0">
                <a:solidFill>
                  <a:srgbClr val="000000"/>
                </a:solidFill>
              </a:rPr>
              <a:t>μία μονάδα επεξεργασίας (</a:t>
            </a:r>
            <a:r>
              <a:rPr lang="fi-FI" dirty="0">
                <a:solidFill>
                  <a:srgbClr val="000000"/>
                </a:solidFill>
              </a:rPr>
              <a:t>central processing </a:t>
            </a:r>
            <a:r>
              <a:rPr lang="fi-FI" dirty="0" smtClean="0">
                <a:solidFill>
                  <a:srgbClr val="000000"/>
                </a:solidFill>
              </a:rPr>
              <a:t>unit – </a:t>
            </a:r>
            <a:r>
              <a:rPr lang="en-US" dirty="0" smtClean="0">
                <a:solidFill>
                  <a:srgbClr val="000000"/>
                </a:solidFill>
              </a:rPr>
              <a:t>CPU)</a:t>
            </a:r>
            <a:r>
              <a:rPr lang="el-GR" dirty="0" smtClean="0">
                <a:solidFill>
                  <a:srgbClr val="000000"/>
                </a:solidFill>
              </a:rPr>
              <a:t>,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</a:rPr>
              <a:t>η οποία εκτελεί τις αριθμητικές και λογικές πράξεις</a:t>
            </a:r>
            <a:r>
              <a:rPr lang="fi-FI" dirty="0" smtClean="0">
                <a:solidFill>
                  <a:srgbClr val="000000"/>
                </a:solidFill>
              </a:rPr>
              <a:t>.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endParaRPr lang="fi-FI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Διαθέτει μνήμη, </a:t>
            </a:r>
            <a:r>
              <a:rPr lang="el-GR" dirty="0">
                <a:solidFill>
                  <a:srgbClr val="000000"/>
                </a:solidFill>
              </a:rPr>
              <a:t>ώστε να θυμάται προγράμματα, </a:t>
            </a:r>
            <a:r>
              <a:rPr lang="el-GR" dirty="0" smtClean="0">
                <a:solidFill>
                  <a:srgbClr val="000000"/>
                </a:solidFill>
              </a:rPr>
              <a:t>δεδομένα, </a:t>
            </a:r>
            <a:r>
              <a:rPr lang="el-GR" dirty="0">
                <a:solidFill>
                  <a:srgbClr val="000000"/>
                </a:solidFill>
              </a:rPr>
              <a:t>και πληροφορίες</a:t>
            </a:r>
            <a:r>
              <a:rPr lang="fi-FI" dirty="0">
                <a:solidFill>
                  <a:srgbClr val="000000"/>
                </a:solidFill>
              </a:rPr>
              <a:t>. </a:t>
            </a: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 smtClean="0">
                <a:solidFill>
                  <a:srgbClr val="000000"/>
                </a:solidFill>
              </a:rPr>
              <a:t>Μπορεί </a:t>
            </a:r>
            <a:r>
              <a:rPr lang="el-GR" dirty="0">
                <a:solidFill>
                  <a:srgbClr val="000000"/>
                </a:solidFill>
              </a:rPr>
              <a:t>να εκτελεί σειρές εντολών</a:t>
            </a:r>
            <a:r>
              <a:rPr lang="fi-FI" dirty="0" smtClean="0">
                <a:solidFill>
                  <a:srgbClr val="000000"/>
                </a:solidFill>
              </a:rPr>
              <a:t>.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endParaRPr lang="fi-FI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2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Μ</a:t>
            </a:r>
            <a:r>
              <a:rPr lang="el-GR" b="1" dirty="0"/>
              <a:t>ί</a:t>
            </a:r>
            <a:r>
              <a:rPr lang="el-GR" b="1" dirty="0" smtClean="0"/>
              <a:t>α (κάπως περίεργη) συγκριτική ματιά </a:t>
            </a:r>
            <a:endParaRPr lang="el-GR" b="1" dirty="0"/>
          </a:p>
        </p:txBody>
      </p:sp>
      <p:sp>
        <p:nvSpPr>
          <p:cNvPr id="4" name="Θέση περιεχομένου 1"/>
          <p:cNvSpPr>
            <a:spLocks noGrp="1"/>
          </p:cNvSpPr>
          <p:nvPr>
            <p:ph type="body" idx="1"/>
          </p:nvPr>
        </p:nvSpPr>
        <p:spPr>
          <a:xfrm>
            <a:off x="107504" y="1535113"/>
            <a:ext cx="4389884" cy="639762"/>
          </a:xfrm>
        </p:spPr>
        <p:txBody>
          <a:bodyPr>
            <a:noAutofit/>
          </a:bodyPr>
          <a:lstStyle/>
          <a:p>
            <a:r>
              <a:rPr lang="el-GR" sz="3200" dirty="0" smtClean="0"/>
              <a:t> Ο άνθρωπος διαθέτει: </a:t>
            </a:r>
            <a:endParaRPr lang="el-GR" sz="3200" dirty="0"/>
          </a:p>
        </p:txBody>
      </p:sp>
      <p:sp>
        <p:nvSpPr>
          <p:cNvPr id="5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1)  εγκέφαλο, 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2)  μνήμη</a:t>
            </a:r>
            <a:r>
              <a:rPr lang="el-GR" sz="2800" dirty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3)  εξωτερική </a:t>
            </a:r>
            <a:r>
              <a:rPr lang="el-GR" sz="2800" dirty="0">
                <a:solidFill>
                  <a:srgbClr val="000000"/>
                </a:solidFill>
              </a:rPr>
              <a:t>μ</a:t>
            </a:r>
            <a:r>
              <a:rPr lang="el-GR" sz="2800" dirty="0" smtClean="0">
                <a:solidFill>
                  <a:srgbClr val="000000"/>
                </a:solidFill>
              </a:rPr>
              <a:t>νήμη,  </a:t>
            </a: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  όπως</a:t>
            </a:r>
            <a:r>
              <a:rPr lang="fi-FI" sz="2800" dirty="0" smtClean="0">
                <a:solidFill>
                  <a:srgbClr val="000000"/>
                </a:solidFill>
              </a:rPr>
              <a:t>: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400" dirty="0" smtClean="0">
                <a:solidFill>
                  <a:srgbClr val="000000"/>
                </a:solidFill>
              </a:rPr>
              <a:t>α</a:t>
            </a:r>
            <a:r>
              <a:rPr lang="el-GR" sz="2400" dirty="0">
                <a:solidFill>
                  <a:srgbClr val="000000"/>
                </a:solidFill>
              </a:rPr>
              <a:t>)</a:t>
            </a:r>
            <a:r>
              <a:rPr lang="el-GR" sz="2400" dirty="0" smtClean="0">
                <a:solidFill>
                  <a:srgbClr val="000000"/>
                </a:solidFill>
              </a:rPr>
              <a:t>  βιβλία</a:t>
            </a:r>
            <a:r>
              <a:rPr lang="el-GR" sz="2400" dirty="0">
                <a:solidFill>
                  <a:srgbClr val="000000"/>
                </a:solidFill>
              </a:rPr>
              <a:t>,</a:t>
            </a:r>
            <a:r>
              <a:rPr lang="el-GR" sz="2400" dirty="0" smtClean="0">
                <a:solidFill>
                  <a:srgbClr val="000000"/>
                </a:solidFill>
              </a:rPr>
              <a:t> </a:t>
            </a:r>
            <a:endParaRPr lang="fi-FI" sz="2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400" dirty="0" smtClean="0">
                <a:solidFill>
                  <a:srgbClr val="000000"/>
                </a:solidFill>
              </a:rPr>
              <a:t>β</a:t>
            </a:r>
            <a:r>
              <a:rPr lang="el-GR" sz="2400" dirty="0">
                <a:solidFill>
                  <a:srgbClr val="000000"/>
                </a:solidFill>
              </a:rPr>
              <a:t>)</a:t>
            </a:r>
            <a:r>
              <a:rPr lang="el-GR" sz="2400" dirty="0" smtClean="0">
                <a:solidFill>
                  <a:srgbClr val="000000"/>
                </a:solidFill>
              </a:rPr>
              <a:t>  βιβλιοθήκες, </a:t>
            </a:r>
            <a:endParaRPr lang="fi-FI" sz="2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400" dirty="0" smtClean="0">
                <a:solidFill>
                  <a:srgbClr val="000000"/>
                </a:solidFill>
              </a:rPr>
              <a:t>γ</a:t>
            </a:r>
            <a:r>
              <a:rPr lang="el-GR" sz="2400" dirty="0">
                <a:solidFill>
                  <a:srgbClr val="000000"/>
                </a:solidFill>
              </a:rPr>
              <a:t>)</a:t>
            </a:r>
            <a:r>
              <a:rPr lang="el-GR" sz="2400" dirty="0" smtClean="0">
                <a:solidFill>
                  <a:srgbClr val="000000"/>
                </a:solidFill>
              </a:rPr>
              <a:t>  υπολογιστές. </a:t>
            </a:r>
            <a:endParaRPr lang="fi-FI" sz="24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6" name="Θέση περιεχομένου 3"/>
          <p:cNvSpPr>
            <a:spLocks noGrp="1"/>
          </p:cNvSpPr>
          <p:nvPr>
            <p:ph type="body" sz="quarter" idx="3"/>
          </p:nvPr>
        </p:nvSpPr>
        <p:spPr>
          <a:xfrm>
            <a:off x="4355976" y="1535113"/>
            <a:ext cx="4536505" cy="639762"/>
          </a:xfrm>
        </p:spPr>
        <p:txBody>
          <a:bodyPr>
            <a:noAutofit/>
          </a:bodyPr>
          <a:lstStyle/>
          <a:p>
            <a:r>
              <a:rPr lang="el-GR" sz="3200" dirty="0" smtClean="0"/>
              <a:t> Ο υπολογιστής διαθέτει: </a:t>
            </a:r>
            <a:endParaRPr lang="el-GR" sz="3200" dirty="0"/>
          </a:p>
        </p:txBody>
      </p:sp>
      <p:sp>
        <p:nvSpPr>
          <p:cNvPr id="7" name="Θέση περιεχομένου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1)  </a:t>
            </a:r>
            <a:r>
              <a:rPr lang="fi-FI" sz="2800" dirty="0" smtClean="0">
                <a:solidFill>
                  <a:srgbClr val="000000"/>
                </a:solidFill>
              </a:rPr>
              <a:t>CPU</a:t>
            </a:r>
            <a:r>
              <a:rPr lang="el-GR" sz="2800" dirty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2)  μνήμη</a:t>
            </a:r>
            <a:r>
              <a:rPr lang="fi-FI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smtClean="0">
                <a:solidFill>
                  <a:srgbClr val="000000"/>
                </a:solidFill>
              </a:rPr>
              <a:t>ram</a:t>
            </a:r>
            <a:r>
              <a:rPr lang="fi-FI" sz="2800" dirty="0" smtClean="0">
                <a:solidFill>
                  <a:srgbClr val="000000"/>
                </a:solidFill>
              </a:rPr>
              <a:t>)</a:t>
            </a:r>
            <a:r>
              <a:rPr lang="el-GR" sz="2800" dirty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3)  εξωτερική </a:t>
            </a:r>
            <a:r>
              <a:rPr lang="el-GR" sz="2800" dirty="0">
                <a:solidFill>
                  <a:srgbClr val="000000"/>
                </a:solidFill>
              </a:rPr>
              <a:t>μ</a:t>
            </a:r>
            <a:r>
              <a:rPr lang="el-GR" sz="2800" dirty="0" smtClean="0">
                <a:solidFill>
                  <a:srgbClr val="000000"/>
                </a:solidFill>
              </a:rPr>
              <a:t>νήμη</a:t>
            </a:r>
            <a:r>
              <a:rPr lang="fi-FI" sz="2800" dirty="0" smtClean="0">
                <a:solidFill>
                  <a:srgbClr val="000000"/>
                </a:solidFill>
              </a:rPr>
              <a:t> </a:t>
            </a:r>
            <a:endParaRPr lang="el-GR" sz="2800" dirty="0" smtClean="0">
              <a:solidFill>
                <a:srgbClr val="000000"/>
              </a:solidFill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 όπως</a:t>
            </a:r>
            <a:r>
              <a:rPr lang="fi-FI" sz="2800" dirty="0" smtClean="0">
                <a:solidFill>
                  <a:srgbClr val="000000"/>
                </a:solidFill>
              </a:rPr>
              <a:t>:</a:t>
            </a:r>
            <a:endParaRPr lang="fi-FI" sz="28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400" dirty="0" smtClean="0">
                <a:solidFill>
                  <a:srgbClr val="000000"/>
                </a:solidFill>
              </a:rPr>
              <a:t>α</a:t>
            </a:r>
            <a:r>
              <a:rPr lang="el-GR" sz="2400" dirty="0">
                <a:solidFill>
                  <a:srgbClr val="000000"/>
                </a:solidFill>
              </a:rPr>
              <a:t>)</a:t>
            </a:r>
            <a:r>
              <a:rPr lang="el-GR" sz="2400" dirty="0" smtClean="0">
                <a:solidFill>
                  <a:srgbClr val="000000"/>
                </a:solidFill>
              </a:rPr>
              <a:t>  σκληροί δίσκοι</a:t>
            </a:r>
            <a:r>
              <a:rPr lang="en-US" sz="2400" dirty="0">
                <a:solidFill>
                  <a:srgbClr val="000000"/>
                </a:solidFill>
              </a:rPr>
              <a:t>-</a:t>
            </a:r>
            <a:r>
              <a:rPr lang="fi-FI" sz="2400" dirty="0" smtClean="0">
                <a:solidFill>
                  <a:srgbClr val="000000"/>
                </a:solidFill>
              </a:rPr>
              <a:t>Hard disks</a:t>
            </a:r>
            <a:r>
              <a:rPr lang="el-GR" sz="2400" dirty="0" smtClean="0">
                <a:solidFill>
                  <a:srgbClr val="000000"/>
                </a:solidFill>
              </a:rPr>
              <a:t>, </a:t>
            </a:r>
            <a:endParaRPr lang="fi-FI" sz="2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400" dirty="0" smtClean="0">
                <a:solidFill>
                  <a:srgbClr val="000000"/>
                </a:solidFill>
              </a:rPr>
              <a:t>β</a:t>
            </a:r>
            <a:r>
              <a:rPr lang="el-GR" sz="2400" dirty="0">
                <a:solidFill>
                  <a:srgbClr val="000000"/>
                </a:solidFill>
              </a:rPr>
              <a:t>)</a:t>
            </a:r>
            <a:r>
              <a:rPr lang="el-GR" sz="2400" dirty="0" smtClean="0">
                <a:solidFill>
                  <a:srgbClr val="000000"/>
                </a:solidFill>
              </a:rPr>
              <a:t>  </a:t>
            </a:r>
            <a:r>
              <a:rPr lang="fi-FI" sz="2400" dirty="0" smtClean="0">
                <a:solidFill>
                  <a:srgbClr val="000000"/>
                </a:solidFill>
              </a:rPr>
              <a:t>CDs</a:t>
            </a:r>
            <a:r>
              <a:rPr lang="fi-FI" sz="2400" dirty="0">
                <a:solidFill>
                  <a:srgbClr val="000000"/>
                </a:solidFill>
              </a:rPr>
              <a:t>, </a:t>
            </a:r>
            <a:r>
              <a:rPr lang="fi-FI" sz="2400" dirty="0" smtClean="0">
                <a:solidFill>
                  <a:srgbClr val="000000"/>
                </a:solidFill>
              </a:rPr>
              <a:t>DVDs</a:t>
            </a:r>
            <a:r>
              <a:rPr lang="el-GR" sz="2400" dirty="0" smtClean="0">
                <a:solidFill>
                  <a:srgbClr val="000000"/>
                </a:solidFill>
              </a:rPr>
              <a:t>,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400" dirty="0" smtClean="0">
                <a:solidFill>
                  <a:srgbClr val="000000"/>
                </a:solidFill>
              </a:rPr>
              <a:t>και άλλα. </a:t>
            </a:r>
            <a:endParaRPr lang="fi-FI" sz="24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9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Περαιτέρω σύγκριση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Ο άνθρωπος έχει:</a:t>
            </a:r>
            <a:r>
              <a:rPr lang="en-US" sz="3200" dirty="0" smtClean="0"/>
              <a:t> </a:t>
            </a:r>
            <a:endParaRPr lang="el-GR" sz="3200" dirty="0"/>
          </a:p>
        </p:txBody>
      </p:sp>
      <p:sp>
        <p:nvSpPr>
          <p:cNvPr id="4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67544" y="2060849"/>
            <a:ext cx="4042792" cy="4221104"/>
          </a:xfrm>
        </p:spPr>
        <p:txBody>
          <a:bodyPr>
            <a:normAutofit fontScale="85000" lnSpcReduction="20000"/>
          </a:bodyPr>
          <a:lstStyle/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300" dirty="0" smtClean="0">
                <a:solidFill>
                  <a:srgbClr val="000000"/>
                </a:solidFill>
              </a:rPr>
              <a:t>1</a:t>
            </a:r>
            <a:r>
              <a:rPr lang="el-GR" sz="3300" dirty="0">
                <a:solidFill>
                  <a:srgbClr val="000000"/>
                </a:solidFill>
              </a:rPr>
              <a:t>)</a:t>
            </a:r>
            <a:r>
              <a:rPr lang="el-GR" sz="3300" dirty="0" smtClean="0">
                <a:solidFill>
                  <a:srgbClr val="000000"/>
                </a:solidFill>
              </a:rPr>
              <a:t>  Ως είσοδο</a:t>
            </a:r>
            <a:r>
              <a:rPr lang="fi-FI" sz="3300" dirty="0" smtClean="0">
                <a:solidFill>
                  <a:srgbClr val="000000"/>
                </a:solidFill>
              </a:rPr>
              <a:t>: </a:t>
            </a:r>
            <a:endParaRPr lang="fi-FI" sz="33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800" dirty="0">
                <a:solidFill>
                  <a:srgbClr val="000000"/>
                </a:solidFill>
              </a:rPr>
              <a:t>α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r>
              <a:rPr lang="el-GR" sz="2800" dirty="0" smtClean="0">
                <a:solidFill>
                  <a:srgbClr val="000000"/>
                </a:solidFill>
              </a:rPr>
              <a:t>  όραση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endParaRPr lang="el-GR" sz="2800" dirty="0" smtClean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800" dirty="0">
                <a:solidFill>
                  <a:srgbClr val="000000"/>
                </a:solidFill>
              </a:rPr>
              <a:t>β</a:t>
            </a:r>
            <a:r>
              <a:rPr lang="el-GR" sz="2800" dirty="0" smtClean="0">
                <a:solidFill>
                  <a:srgbClr val="000000"/>
                </a:solidFill>
              </a:rPr>
              <a:t>)  ακοή, και τα λοιπά</a:t>
            </a:r>
            <a:r>
              <a:rPr lang="el-GR" sz="2800" dirty="0">
                <a:solidFill>
                  <a:srgbClr val="000000"/>
                </a:solidFill>
              </a:rPr>
              <a:t>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300" dirty="0" smtClean="0">
                <a:solidFill>
                  <a:srgbClr val="000000"/>
                </a:solidFill>
              </a:rPr>
              <a:t>2)  Ως έξοδο</a:t>
            </a:r>
            <a:r>
              <a:rPr lang="fi-FI" sz="3300" dirty="0" smtClean="0">
                <a:solidFill>
                  <a:srgbClr val="000000"/>
                </a:solidFill>
              </a:rPr>
              <a:t>: </a:t>
            </a:r>
            <a:endParaRPr lang="fi-FI" sz="33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800" dirty="0">
                <a:solidFill>
                  <a:srgbClr val="000000"/>
                </a:solidFill>
              </a:rPr>
              <a:t>α</a:t>
            </a:r>
            <a:r>
              <a:rPr lang="el-GR" sz="2800" dirty="0" smtClean="0">
                <a:solidFill>
                  <a:srgbClr val="000000"/>
                </a:solidFill>
              </a:rPr>
              <a:t>)  γραφή</a:t>
            </a:r>
            <a:r>
              <a:rPr lang="fi-FI" sz="2800" dirty="0" smtClean="0">
                <a:solidFill>
                  <a:srgbClr val="000000"/>
                </a:solidFill>
              </a:rPr>
              <a:t>, </a:t>
            </a:r>
            <a:endParaRPr lang="fi-FI" sz="28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800" dirty="0">
                <a:solidFill>
                  <a:srgbClr val="000000"/>
                </a:solidFill>
              </a:rPr>
              <a:t>β</a:t>
            </a:r>
            <a:r>
              <a:rPr lang="el-GR" sz="2800" dirty="0" smtClean="0">
                <a:solidFill>
                  <a:srgbClr val="000000"/>
                </a:solidFill>
              </a:rPr>
              <a:t>)  ομιλία</a:t>
            </a:r>
            <a:r>
              <a:rPr lang="fi-FI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και τα λοιπά.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300" dirty="0" smtClean="0">
                <a:solidFill>
                  <a:srgbClr val="000000"/>
                </a:solidFill>
              </a:rPr>
              <a:t>3)  Νευρικό Σύστημα</a:t>
            </a:r>
            <a:r>
              <a:rPr lang="el-GR" sz="3300" dirty="0">
                <a:solidFill>
                  <a:srgbClr val="000000"/>
                </a:solidFill>
              </a:rPr>
              <a:t>.</a:t>
            </a:r>
            <a:r>
              <a:rPr lang="en-US" sz="3300" dirty="0" smtClean="0">
                <a:solidFill>
                  <a:srgbClr val="000000"/>
                </a:solidFill>
              </a:rPr>
              <a:t> </a:t>
            </a:r>
            <a:endParaRPr lang="fi-FI" sz="3300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300" dirty="0" smtClean="0">
                <a:solidFill>
                  <a:srgbClr val="000000"/>
                </a:solidFill>
              </a:rPr>
              <a:t>4)  Αλληλεπίδραση </a:t>
            </a:r>
            <a:r>
              <a:rPr lang="el-GR" sz="3300" dirty="0">
                <a:solidFill>
                  <a:srgbClr val="000000"/>
                </a:solidFill>
              </a:rPr>
              <a:t>με </a:t>
            </a:r>
            <a:r>
              <a:rPr lang="el-GR" sz="3300" dirty="0" smtClean="0">
                <a:solidFill>
                  <a:srgbClr val="000000"/>
                </a:solidFill>
              </a:rPr>
              <a:t>το 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300" dirty="0">
                <a:solidFill>
                  <a:srgbClr val="000000"/>
                </a:solidFill>
              </a:rPr>
              <a:t> </a:t>
            </a:r>
            <a:r>
              <a:rPr lang="el-GR" sz="3300" dirty="0" smtClean="0">
                <a:solidFill>
                  <a:srgbClr val="000000"/>
                </a:solidFill>
              </a:rPr>
              <a:t> περιβάλλον</a:t>
            </a:r>
            <a:r>
              <a:rPr lang="fi-FI" sz="3300" dirty="0" smtClean="0">
                <a:solidFill>
                  <a:srgbClr val="000000"/>
                </a:solidFill>
              </a:rPr>
              <a:t> </a:t>
            </a:r>
            <a:r>
              <a:rPr lang="fi-FI" sz="3300" dirty="0">
                <a:solidFill>
                  <a:srgbClr val="000000"/>
                </a:solidFill>
              </a:rPr>
              <a:t>(</a:t>
            </a:r>
            <a:r>
              <a:rPr lang="el-GR" sz="3300" dirty="0">
                <a:solidFill>
                  <a:srgbClr val="000000"/>
                </a:solidFill>
              </a:rPr>
              <a:t>με βάση την </a:t>
            </a:r>
            <a:endParaRPr lang="el-GR" sz="3300" dirty="0" smtClean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300" dirty="0">
                <a:solidFill>
                  <a:srgbClr val="000000"/>
                </a:solidFill>
              </a:rPr>
              <a:t> </a:t>
            </a:r>
            <a:r>
              <a:rPr lang="el-GR" sz="3300" dirty="0" smtClean="0">
                <a:solidFill>
                  <a:srgbClr val="000000"/>
                </a:solidFill>
              </a:rPr>
              <a:t> αποκτηθείσα γνώση</a:t>
            </a:r>
            <a:r>
              <a:rPr lang="en-US" sz="3300" dirty="0" smtClean="0">
                <a:solidFill>
                  <a:srgbClr val="000000"/>
                </a:solidFill>
              </a:rPr>
              <a:t> </a:t>
            </a:r>
            <a:r>
              <a:rPr lang="el-GR" sz="3300" dirty="0" smtClean="0">
                <a:solidFill>
                  <a:srgbClr val="000000"/>
                </a:solidFill>
              </a:rPr>
              <a:t>από</a:t>
            </a:r>
            <a:r>
              <a:rPr lang="en-US" sz="3300" dirty="0" smtClean="0">
                <a:solidFill>
                  <a:srgbClr val="000000"/>
                </a:solidFill>
              </a:rPr>
              <a:t> 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3300" dirty="0">
                <a:solidFill>
                  <a:srgbClr val="000000"/>
                </a:solidFill>
              </a:rPr>
              <a:t> </a:t>
            </a:r>
            <a:r>
              <a:rPr lang="en-US" sz="3300" dirty="0" smtClean="0">
                <a:solidFill>
                  <a:srgbClr val="000000"/>
                </a:solidFill>
              </a:rPr>
              <a:t> </a:t>
            </a:r>
            <a:r>
              <a:rPr lang="el-GR" sz="3300" dirty="0" smtClean="0">
                <a:solidFill>
                  <a:srgbClr val="000000"/>
                </a:solidFill>
              </a:rPr>
              <a:t>σχολείο</a:t>
            </a:r>
            <a:r>
              <a:rPr lang="fi-FI" sz="3300" dirty="0">
                <a:solidFill>
                  <a:srgbClr val="000000"/>
                </a:solidFill>
              </a:rPr>
              <a:t>, </a:t>
            </a:r>
            <a:r>
              <a:rPr lang="el-GR" sz="3300" dirty="0" smtClean="0">
                <a:solidFill>
                  <a:srgbClr val="000000"/>
                </a:solidFill>
              </a:rPr>
              <a:t>γονείς…).</a:t>
            </a:r>
            <a:endParaRPr lang="fi-FI" sz="33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5" name="Θέση περιεχομένου 3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Ο υπολογιστής έχει:</a:t>
            </a:r>
            <a:r>
              <a:rPr lang="en-US" sz="3200" dirty="0" smtClean="0"/>
              <a:t> </a:t>
            </a:r>
            <a:endParaRPr lang="el-GR" sz="3200" dirty="0"/>
          </a:p>
        </p:txBody>
      </p:sp>
      <p:sp>
        <p:nvSpPr>
          <p:cNvPr id="6" name="Θέση περιεχομένου 4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041775" cy="4206454"/>
          </a:xfrm>
        </p:spPr>
        <p:txBody>
          <a:bodyPr>
            <a:normAutofit fontScale="92500" lnSpcReduction="20000"/>
          </a:bodyPr>
          <a:lstStyle/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 smtClean="0">
                <a:solidFill>
                  <a:srgbClr val="000000"/>
                </a:solidFill>
              </a:rPr>
              <a:t>1)  Ως είσοδο</a:t>
            </a:r>
            <a:r>
              <a:rPr lang="fi-FI" sz="3000" dirty="0" smtClean="0">
                <a:solidFill>
                  <a:srgbClr val="000000"/>
                </a:solidFill>
              </a:rPr>
              <a:t>: </a:t>
            </a:r>
            <a:endParaRPr lang="fi-FI" sz="30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600" dirty="0">
                <a:solidFill>
                  <a:srgbClr val="000000"/>
                </a:solidFill>
              </a:rPr>
              <a:t>α</a:t>
            </a:r>
            <a:r>
              <a:rPr lang="el-GR" sz="2600" dirty="0" smtClean="0">
                <a:solidFill>
                  <a:srgbClr val="000000"/>
                </a:solidFill>
              </a:rPr>
              <a:t>)  πληκτρολόγιο</a:t>
            </a:r>
            <a:r>
              <a:rPr lang="en-US" sz="2600" dirty="0" smtClean="0">
                <a:solidFill>
                  <a:srgbClr val="000000"/>
                </a:solidFill>
              </a:rPr>
              <a:t>,</a:t>
            </a:r>
            <a:r>
              <a:rPr lang="el-GR" sz="2600" dirty="0" smtClean="0">
                <a:solidFill>
                  <a:srgbClr val="000000"/>
                </a:solidFill>
              </a:rPr>
              <a:t> </a:t>
            </a: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600" dirty="0">
                <a:solidFill>
                  <a:srgbClr val="000000"/>
                </a:solidFill>
              </a:rPr>
              <a:t>β</a:t>
            </a:r>
            <a:r>
              <a:rPr lang="el-GR" sz="2600" dirty="0" smtClean="0">
                <a:solidFill>
                  <a:srgbClr val="000000"/>
                </a:solidFill>
              </a:rPr>
              <a:t>)  ποντίκι και άλλα.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endParaRPr lang="fi-FI" sz="2600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 smtClean="0">
                <a:solidFill>
                  <a:srgbClr val="000000"/>
                </a:solidFill>
              </a:rPr>
              <a:t>2)  Ως έξοδο</a:t>
            </a:r>
            <a:r>
              <a:rPr lang="en-US" sz="3000" dirty="0" smtClean="0">
                <a:solidFill>
                  <a:srgbClr val="000000"/>
                </a:solidFill>
              </a:rPr>
              <a:t>: </a:t>
            </a:r>
            <a:endParaRPr lang="en-US" sz="30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600" dirty="0">
                <a:solidFill>
                  <a:srgbClr val="000000"/>
                </a:solidFill>
              </a:rPr>
              <a:t>α</a:t>
            </a:r>
            <a:r>
              <a:rPr lang="el-GR" sz="2600" dirty="0" smtClean="0">
                <a:solidFill>
                  <a:srgbClr val="000000"/>
                </a:solidFill>
              </a:rPr>
              <a:t>)  εκτυπωτή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endParaRPr lang="en-US" sz="26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2600" dirty="0">
                <a:solidFill>
                  <a:srgbClr val="000000"/>
                </a:solidFill>
              </a:rPr>
              <a:t>β</a:t>
            </a:r>
            <a:r>
              <a:rPr lang="el-GR" sz="2600" dirty="0" smtClean="0">
                <a:solidFill>
                  <a:srgbClr val="000000"/>
                </a:solidFill>
              </a:rPr>
              <a:t>)  οθόνη και άλλα.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endParaRPr lang="en-US" sz="2600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 smtClean="0">
                <a:solidFill>
                  <a:srgbClr val="000000"/>
                </a:solidFill>
              </a:rPr>
              <a:t>3)  </a:t>
            </a:r>
            <a:r>
              <a:rPr lang="en-US" sz="3000" dirty="0" smtClean="0">
                <a:solidFill>
                  <a:srgbClr val="000000"/>
                </a:solidFill>
              </a:rPr>
              <a:t>Control units</a:t>
            </a:r>
            <a:r>
              <a:rPr lang="el-GR" sz="3000" dirty="0">
                <a:solidFill>
                  <a:srgbClr val="000000"/>
                </a:solidFill>
              </a:rPr>
              <a:t>.</a:t>
            </a:r>
            <a:endParaRPr lang="en-US" sz="3000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 smtClean="0">
                <a:solidFill>
                  <a:srgbClr val="000000"/>
                </a:solidFill>
              </a:rPr>
              <a:t>4)  Αλληλεπίδραση </a:t>
            </a:r>
            <a:r>
              <a:rPr lang="el-GR" sz="3000" dirty="0">
                <a:solidFill>
                  <a:srgbClr val="000000"/>
                </a:solidFill>
              </a:rPr>
              <a:t>με το </a:t>
            </a:r>
            <a:r>
              <a:rPr lang="el-GR" sz="3000" dirty="0" smtClean="0">
                <a:solidFill>
                  <a:srgbClr val="000000"/>
                </a:solidFill>
              </a:rPr>
              <a:t>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>
                <a:solidFill>
                  <a:srgbClr val="000000"/>
                </a:solidFill>
              </a:rPr>
              <a:t> </a:t>
            </a:r>
            <a:r>
              <a:rPr lang="el-GR" sz="3000" dirty="0" smtClean="0">
                <a:solidFill>
                  <a:srgbClr val="000000"/>
                </a:solidFill>
              </a:rPr>
              <a:t> περιβάλλον</a:t>
            </a:r>
            <a:r>
              <a:rPr lang="fi-FI" sz="3000" dirty="0" smtClean="0">
                <a:solidFill>
                  <a:srgbClr val="000000"/>
                </a:solidFill>
              </a:rPr>
              <a:t> </a:t>
            </a:r>
            <a:r>
              <a:rPr lang="fi-FI" sz="3000" dirty="0">
                <a:solidFill>
                  <a:srgbClr val="000000"/>
                </a:solidFill>
              </a:rPr>
              <a:t>(</a:t>
            </a:r>
            <a:r>
              <a:rPr lang="el-GR" sz="3000" dirty="0">
                <a:solidFill>
                  <a:srgbClr val="000000"/>
                </a:solidFill>
              </a:rPr>
              <a:t>με βάση </a:t>
            </a:r>
            <a:r>
              <a:rPr lang="el-GR" sz="3000" dirty="0" smtClean="0">
                <a:solidFill>
                  <a:srgbClr val="000000"/>
                </a:solidFill>
              </a:rPr>
              <a:t>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>
                <a:solidFill>
                  <a:srgbClr val="000000"/>
                </a:solidFill>
              </a:rPr>
              <a:t> </a:t>
            </a:r>
            <a:r>
              <a:rPr lang="el-GR" sz="3000" dirty="0" smtClean="0">
                <a:solidFill>
                  <a:srgbClr val="000000"/>
                </a:solidFill>
              </a:rPr>
              <a:t> οδηγίες</a:t>
            </a:r>
            <a:r>
              <a:rPr lang="el-GR" sz="3000" dirty="0">
                <a:solidFill>
                  <a:srgbClr val="000000"/>
                </a:solidFill>
              </a:rPr>
              <a:t>-</a:t>
            </a:r>
            <a:r>
              <a:rPr lang="el-GR" sz="3000" dirty="0" smtClean="0">
                <a:solidFill>
                  <a:srgbClr val="000000"/>
                </a:solidFill>
              </a:rPr>
              <a:t>προγράμματα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000" dirty="0">
                <a:solidFill>
                  <a:srgbClr val="000000"/>
                </a:solidFill>
              </a:rPr>
              <a:t> </a:t>
            </a:r>
            <a:r>
              <a:rPr lang="el-GR" sz="3000" dirty="0" smtClean="0">
                <a:solidFill>
                  <a:srgbClr val="000000"/>
                </a:solidFill>
              </a:rPr>
              <a:t> (</a:t>
            </a:r>
            <a:r>
              <a:rPr lang="en-US" sz="3000" dirty="0">
                <a:solidFill>
                  <a:srgbClr val="000000"/>
                </a:solidFill>
              </a:rPr>
              <a:t>software)</a:t>
            </a:r>
            <a:r>
              <a:rPr lang="el-GR" sz="3000" dirty="0">
                <a:solidFill>
                  <a:srgbClr val="000000"/>
                </a:solidFill>
              </a:rPr>
              <a:t>)</a:t>
            </a:r>
            <a:r>
              <a:rPr lang="fi-FI" sz="3000" dirty="0" smtClean="0">
                <a:solidFill>
                  <a:srgbClr val="000000"/>
                </a:solidFill>
              </a:rPr>
              <a:t>. </a:t>
            </a:r>
            <a:endParaRPr lang="en-US" sz="30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13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124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Τι είναι ένας αλγόριθμος ; (1 από 2)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b="1" dirty="0" smtClean="0">
                <a:solidFill>
                  <a:srgbClr val="000000"/>
                </a:solidFill>
              </a:rPr>
              <a:t>Αλγόριθμος</a:t>
            </a:r>
            <a:r>
              <a:rPr lang="el-GR" sz="2800" dirty="0" smtClean="0">
                <a:solidFill>
                  <a:srgbClr val="000000"/>
                </a:solidFill>
              </a:rPr>
              <a:t>: η </a:t>
            </a:r>
            <a:r>
              <a:rPr lang="el-GR" sz="2800" dirty="0">
                <a:solidFill>
                  <a:srgbClr val="000000"/>
                </a:solidFill>
              </a:rPr>
              <a:t>λέξη προέρχεται από το όνομα του Μαθηματικού 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smtClean="0">
                <a:solidFill>
                  <a:srgbClr val="000000"/>
                </a:solidFill>
              </a:rPr>
              <a:t>al</a:t>
            </a:r>
            <a:r>
              <a:rPr lang="el-GR" sz="2800" dirty="0" smtClean="0">
                <a:solidFill>
                  <a:srgbClr val="000000"/>
                </a:solidFill>
              </a:rPr>
              <a:t>-</a:t>
            </a:r>
            <a:r>
              <a:rPr lang="fi-FI" sz="2800" dirty="0" smtClean="0">
                <a:solidFill>
                  <a:srgbClr val="000000"/>
                </a:solidFill>
              </a:rPr>
              <a:t>Khwārizmī, </a:t>
            </a:r>
            <a:r>
              <a:rPr lang="el-GR" sz="2800" dirty="0">
                <a:solidFill>
                  <a:srgbClr val="000000"/>
                </a:solidFill>
              </a:rPr>
              <a:t>και μεταφέρθηκε στον σύγχρονο </a:t>
            </a:r>
            <a:r>
              <a:rPr lang="el-GR" sz="2800" dirty="0" smtClean="0">
                <a:solidFill>
                  <a:srgbClr val="000000"/>
                </a:solidFill>
              </a:rPr>
              <a:t>κόσμο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ώστε να ταιριάζει και με την Ελληνική λέξη </a:t>
            </a:r>
            <a:r>
              <a:rPr lang="el-GR" sz="2800" b="1" dirty="0" smtClean="0">
                <a:solidFill>
                  <a:srgbClr val="000000"/>
                </a:solidFill>
              </a:rPr>
              <a:t>αριθμός</a:t>
            </a:r>
            <a:r>
              <a:rPr lang="el-GR" sz="2800" dirty="0" smtClean="0">
                <a:solidFill>
                  <a:srgbClr val="000000"/>
                </a:solidFill>
              </a:rPr>
              <a:t>.</a:t>
            </a: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Ο </a:t>
            </a:r>
            <a:r>
              <a:rPr lang="en-US" sz="2800" dirty="0" err="1" smtClean="0">
                <a:solidFill>
                  <a:srgbClr val="000000"/>
                </a:solidFill>
              </a:rPr>
              <a:t>Niklaus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E</a:t>
            </a:r>
            <a:r>
              <a:rPr lang="en-US" sz="2800" dirty="0" smtClean="0">
                <a:solidFill>
                  <a:srgbClr val="000000"/>
                </a:solidFill>
              </a:rPr>
              <a:t>mil Wirth, </a:t>
            </a:r>
            <a:r>
              <a:rPr lang="el-GR" sz="2800" dirty="0" smtClean="0">
                <a:solidFill>
                  <a:srgbClr val="000000"/>
                </a:solidFill>
              </a:rPr>
              <a:t>ένας Ελβετός επιστήμονας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l-GR" sz="2800" dirty="0" smtClean="0">
                <a:solidFill>
                  <a:srgbClr val="000000"/>
                </a:solidFill>
              </a:rPr>
              <a:t>έγραψε το 1975 ένα βιβλίο με τίτλο, αλγόριθμοι </a:t>
            </a:r>
            <a:r>
              <a:rPr lang="el-GR" sz="2800" b="1" dirty="0">
                <a:solidFill>
                  <a:srgbClr val="000000"/>
                </a:solidFill>
              </a:rPr>
              <a:t>+</a:t>
            </a:r>
            <a:r>
              <a:rPr lang="el-GR" sz="2800" dirty="0">
                <a:solidFill>
                  <a:srgbClr val="000000"/>
                </a:solidFill>
              </a:rPr>
              <a:t> δεδομένα </a:t>
            </a:r>
            <a:r>
              <a:rPr lang="el-GR" sz="2800" dirty="0" smtClean="0">
                <a:solidFill>
                  <a:srgbClr val="000000"/>
                </a:solidFill>
              </a:rPr>
              <a:t>= Προγράμματα</a:t>
            </a:r>
            <a:r>
              <a:rPr lang="el-GR" sz="2800" b="1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.</a:t>
            </a:r>
            <a:endParaRPr lang="el-GR" sz="2800" dirty="0">
              <a:solidFill>
                <a:prstClr val="black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Στα </a:t>
            </a:r>
            <a:r>
              <a:rPr lang="el-GR" sz="2800" dirty="0">
                <a:solidFill>
                  <a:srgbClr val="000000"/>
                </a:solidFill>
              </a:rPr>
              <a:t>Μ</a:t>
            </a:r>
            <a:r>
              <a:rPr lang="el-GR" sz="2800" dirty="0" smtClean="0">
                <a:solidFill>
                  <a:srgbClr val="000000"/>
                </a:solidFill>
              </a:rPr>
              <a:t>αθηματικά</a:t>
            </a:r>
            <a:r>
              <a:rPr lang="el-GR" sz="2800" dirty="0">
                <a:solidFill>
                  <a:srgbClr val="000000"/>
                </a:solidFill>
              </a:rPr>
              <a:t>, </a:t>
            </a:r>
            <a:r>
              <a:rPr lang="el-GR" sz="2800" dirty="0" smtClean="0">
                <a:solidFill>
                  <a:srgbClr val="000000"/>
                </a:solidFill>
              </a:rPr>
              <a:t>Πληροφορική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και σε άλλες σχετικές επιστήμες,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ο αλγόριθμος αποτελεί </a:t>
            </a:r>
            <a:r>
              <a:rPr lang="el-GR" sz="2800" dirty="0">
                <a:solidFill>
                  <a:srgbClr val="000000"/>
                </a:solidFill>
              </a:rPr>
              <a:t>μία αποτελεσματική μέθοδο για την επίλυση </a:t>
            </a:r>
            <a:r>
              <a:rPr lang="el-GR" sz="2800" dirty="0" smtClean="0">
                <a:solidFill>
                  <a:srgbClr val="000000"/>
                </a:solidFill>
              </a:rPr>
              <a:t>προβλημάτων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χρησιμοποιώντας ένα πεπερασμένο αριθμό βημάτων.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Τι είναι ένας αλγόριθμος ; (2 από 2)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Ο κάθε </a:t>
            </a:r>
            <a:r>
              <a:rPr lang="el-GR" sz="2800" dirty="0" smtClean="0">
                <a:solidFill>
                  <a:srgbClr val="000000"/>
                </a:solidFill>
              </a:rPr>
              <a:t>αλγόριθμος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αποτελείται από μία σειρά πολύ καλά ορισμένων οδηγιών για την επίλυση ενός προβλήματος.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endParaRPr lang="el-GR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Ξεκινάει από μία αρχική </a:t>
            </a:r>
            <a:r>
              <a:rPr lang="el-GR" sz="2800" dirty="0" smtClean="0">
                <a:solidFill>
                  <a:srgbClr val="000000"/>
                </a:solidFill>
              </a:rPr>
              <a:t>κατάσταση.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l-GR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Εμπεριέχει οδηγίες (προτάσεις</a:t>
            </a:r>
            <a:r>
              <a:rPr lang="el-GR" sz="2800" dirty="0" smtClean="0">
                <a:solidFill>
                  <a:srgbClr val="000000"/>
                </a:solidFill>
              </a:rPr>
              <a:t>)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οι οποίες περιγράφουν επακριβώς τους απαραίτητους υπολογισμούς </a:t>
            </a:r>
            <a:r>
              <a:rPr lang="el-GR" sz="2800" dirty="0" smtClean="0">
                <a:solidFill>
                  <a:srgbClr val="000000"/>
                </a:solidFill>
              </a:rPr>
              <a:t>⁄ πράξεις.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l-GR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Και τελειώνει </a:t>
            </a:r>
            <a:r>
              <a:rPr lang="el-GR" sz="2800" dirty="0">
                <a:solidFill>
                  <a:srgbClr val="000000"/>
                </a:solidFill>
              </a:rPr>
              <a:t>με </a:t>
            </a:r>
            <a:r>
              <a:rPr lang="el-GR" sz="2800" dirty="0" smtClean="0">
                <a:solidFill>
                  <a:srgbClr val="000000"/>
                </a:solidFill>
              </a:rPr>
              <a:t>έναν </a:t>
            </a:r>
            <a:r>
              <a:rPr lang="el-GR" sz="2800" dirty="0">
                <a:solidFill>
                  <a:srgbClr val="000000"/>
                </a:solidFill>
              </a:rPr>
              <a:t>απολύτως σαφή τρόπο</a:t>
            </a:r>
            <a:r>
              <a:rPr lang="el-GR" sz="2800" dirty="0" smtClean="0">
                <a:solidFill>
                  <a:srgbClr val="000000"/>
                </a:solidFill>
              </a:rPr>
              <a:t>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3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l-GR" b="1" dirty="0" smtClean="0"/>
              <a:t>Περιγραφή αλγορίθμων </a:t>
            </a:r>
            <a:endParaRPr lang="el-GR" b="1" dirty="0"/>
          </a:p>
        </p:txBody>
      </p:sp>
      <p:sp>
        <p:nvSpPr>
          <p:cNvPr id="4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744416" cy="4525963"/>
          </a:xfrm>
        </p:spPr>
        <p:txBody>
          <a:bodyPr>
            <a:normAutofit fontScale="62500" lnSpcReduction="20000"/>
          </a:bodyPr>
          <a:lstStyle/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4500" dirty="0" smtClean="0">
                <a:solidFill>
                  <a:srgbClr val="000000"/>
                </a:solidFill>
              </a:rPr>
              <a:t>Η περιγραφή</a:t>
            </a:r>
            <a:r>
              <a:rPr lang="en-US" sz="4500" dirty="0" smtClean="0">
                <a:solidFill>
                  <a:srgbClr val="000000"/>
                </a:solidFill>
              </a:rPr>
              <a:t>,</a:t>
            </a:r>
            <a:r>
              <a:rPr lang="el-GR" sz="4500" dirty="0" smtClean="0">
                <a:solidFill>
                  <a:srgbClr val="000000"/>
                </a:solidFill>
              </a:rPr>
              <a:t> μπορεί να γίνει σε φυσική γλώσσα ή διαγραμματικά.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400" dirty="0">
                <a:solidFill>
                  <a:srgbClr val="000000"/>
                </a:solidFill>
              </a:rPr>
              <a:t> </a:t>
            </a:r>
            <a:r>
              <a:rPr lang="el-GR" sz="3400" dirty="0" smtClean="0">
                <a:solidFill>
                  <a:srgbClr val="000000"/>
                </a:solidFill>
              </a:rPr>
              <a:t>  </a:t>
            </a:r>
            <a:r>
              <a:rPr lang="el-GR" sz="3800" dirty="0" smtClean="0">
                <a:solidFill>
                  <a:srgbClr val="000000"/>
                </a:solidFill>
              </a:rPr>
              <a:t>1)  Σε φυσική γλώσσα, 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800" dirty="0">
                <a:solidFill>
                  <a:srgbClr val="000000"/>
                </a:solidFill>
              </a:rPr>
              <a:t> </a:t>
            </a:r>
            <a:r>
              <a:rPr lang="el-GR" sz="3800" dirty="0" smtClean="0">
                <a:solidFill>
                  <a:srgbClr val="000000"/>
                </a:solidFill>
              </a:rPr>
              <a:t>    γράφουμε</a:t>
            </a:r>
            <a:r>
              <a:rPr lang="fi-FI" sz="3800" dirty="0" smtClean="0">
                <a:solidFill>
                  <a:srgbClr val="000000"/>
                </a:solidFill>
              </a:rPr>
              <a:t>: </a:t>
            </a:r>
            <a:endParaRPr lang="fi-FI" sz="3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3200" dirty="0" smtClean="0">
                <a:solidFill>
                  <a:srgbClr val="000000"/>
                </a:solidFill>
              </a:rPr>
              <a:t>Αρχή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  <a:endParaRPr lang="fi-FI" sz="32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200" dirty="0" smtClean="0">
                <a:solidFill>
                  <a:srgbClr val="000000"/>
                </a:solidFill>
              </a:rPr>
              <a:t>Διάβασε α</a:t>
            </a:r>
            <a:r>
              <a:rPr lang="fi-FI" sz="3200" dirty="0" smtClean="0">
                <a:solidFill>
                  <a:srgbClr val="000000"/>
                </a:solidFill>
              </a:rPr>
              <a:t>,</a:t>
            </a:r>
            <a:r>
              <a:rPr lang="el-GR" sz="3200" dirty="0" smtClean="0">
                <a:solidFill>
                  <a:srgbClr val="000000"/>
                </a:solidFill>
              </a:rPr>
              <a:t> (κόμμα)</a:t>
            </a:r>
            <a:r>
              <a:rPr lang="fi-FI" sz="3200" dirty="0" smtClean="0">
                <a:solidFill>
                  <a:srgbClr val="000000"/>
                </a:solidFill>
              </a:rPr>
              <a:t> </a:t>
            </a:r>
            <a:r>
              <a:rPr lang="el-GR" sz="3200" dirty="0">
                <a:solidFill>
                  <a:srgbClr val="000000"/>
                </a:solidFill>
              </a:rPr>
              <a:t>β</a:t>
            </a:r>
            <a:r>
              <a:rPr lang="el-GR" sz="3200" dirty="0" smtClean="0">
                <a:solidFill>
                  <a:srgbClr val="000000"/>
                </a:solidFill>
              </a:rPr>
              <a:t>.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fi-FI" sz="32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200" dirty="0">
                <a:solidFill>
                  <a:srgbClr val="000000"/>
                </a:solidFill>
              </a:rPr>
              <a:t>Εάν</a:t>
            </a:r>
            <a:r>
              <a:rPr lang="fi-FI" sz="3200" dirty="0">
                <a:solidFill>
                  <a:srgbClr val="000000"/>
                </a:solidFill>
              </a:rPr>
              <a:t> </a:t>
            </a:r>
            <a:r>
              <a:rPr lang="el-GR" sz="3200" dirty="0">
                <a:solidFill>
                  <a:srgbClr val="000000"/>
                </a:solidFill>
              </a:rPr>
              <a:t>α</a:t>
            </a:r>
            <a:r>
              <a:rPr lang="el-GR" sz="3200" dirty="0" smtClean="0">
                <a:solidFill>
                  <a:srgbClr val="000000"/>
                </a:solidFill>
              </a:rPr>
              <a:t> μεγαλύτερο (</a:t>
            </a:r>
            <a:r>
              <a:rPr lang="fi-FI" sz="3200" dirty="0" smtClean="0">
                <a:solidFill>
                  <a:srgbClr val="000000"/>
                </a:solidFill>
              </a:rPr>
              <a:t>&gt;</a:t>
            </a:r>
            <a:r>
              <a:rPr lang="el-GR" sz="3200" dirty="0" smtClean="0">
                <a:solidFill>
                  <a:srgbClr val="000000"/>
                </a:solidFill>
              </a:rPr>
              <a:t>) του </a:t>
            </a:r>
            <a:r>
              <a:rPr lang="el-GR" sz="3200" dirty="0">
                <a:solidFill>
                  <a:srgbClr val="000000"/>
                </a:solidFill>
              </a:rPr>
              <a:t>β</a:t>
            </a:r>
            <a:r>
              <a:rPr lang="fi-FI" sz="3200" dirty="0" smtClean="0">
                <a:solidFill>
                  <a:srgbClr val="000000"/>
                </a:solidFill>
              </a:rPr>
              <a:t> </a:t>
            </a:r>
            <a:r>
              <a:rPr lang="el-GR" sz="3200" dirty="0" smtClean="0">
                <a:solidFill>
                  <a:srgbClr val="000000"/>
                </a:solidFill>
              </a:rPr>
              <a:t>τότε.</a:t>
            </a:r>
            <a:r>
              <a:rPr lang="fi-FI" sz="3200" dirty="0" smtClean="0">
                <a:solidFill>
                  <a:srgbClr val="000000"/>
                </a:solidFill>
              </a:rPr>
              <a:t> </a:t>
            </a:r>
            <a:endParaRPr lang="fi-FI" sz="3200" dirty="0">
              <a:solidFill>
                <a:srgbClr val="000000"/>
              </a:solidFill>
            </a:endParaRPr>
          </a:p>
          <a:p>
            <a:pPr marL="1519238" lvl="2" indent="-515938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65000"/>
              <a:buFont typeface="Wingdings" panose="05000000000000000000" pitchFamily="2" charset="2"/>
              <a:buChar char="o"/>
            </a:pPr>
            <a:r>
              <a:rPr lang="el-GR" sz="3200" dirty="0">
                <a:solidFill>
                  <a:srgbClr val="000000"/>
                </a:solidFill>
              </a:rPr>
              <a:t>Εκτύπωσε</a:t>
            </a:r>
            <a:r>
              <a:rPr lang="fi-FI" sz="3200" dirty="0">
                <a:solidFill>
                  <a:srgbClr val="000000"/>
                </a:solidFill>
              </a:rPr>
              <a:t> </a:t>
            </a:r>
            <a:r>
              <a:rPr lang="el-GR" sz="3200" dirty="0">
                <a:solidFill>
                  <a:srgbClr val="000000"/>
                </a:solidFill>
              </a:rPr>
              <a:t>α</a:t>
            </a:r>
            <a:r>
              <a:rPr lang="el-GR" sz="3200" dirty="0" smtClean="0">
                <a:solidFill>
                  <a:srgbClr val="000000"/>
                </a:solidFill>
              </a:rPr>
              <a:t>.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fi-FI" sz="32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200" dirty="0" smtClean="0">
                <a:solidFill>
                  <a:srgbClr val="000000"/>
                </a:solidFill>
              </a:rPr>
              <a:t>Αλλιώς.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fi-FI" sz="3200" dirty="0">
              <a:solidFill>
                <a:srgbClr val="000000"/>
              </a:solidFill>
            </a:endParaRPr>
          </a:p>
          <a:p>
            <a:pPr marL="1519238" lvl="2" indent="-515938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65000"/>
              <a:buFont typeface="Wingdings" panose="05000000000000000000" pitchFamily="2" charset="2"/>
              <a:buChar char="o"/>
            </a:pPr>
            <a:r>
              <a:rPr lang="el-GR" sz="3200" dirty="0">
                <a:solidFill>
                  <a:srgbClr val="000000"/>
                </a:solidFill>
              </a:rPr>
              <a:t>Εκτύπωσε</a:t>
            </a:r>
            <a:r>
              <a:rPr lang="fi-FI" sz="3200" dirty="0">
                <a:solidFill>
                  <a:srgbClr val="000000"/>
                </a:solidFill>
              </a:rPr>
              <a:t> </a:t>
            </a:r>
            <a:r>
              <a:rPr lang="el-GR" sz="3200" dirty="0">
                <a:solidFill>
                  <a:srgbClr val="000000"/>
                </a:solidFill>
              </a:rPr>
              <a:t>β</a:t>
            </a:r>
            <a:r>
              <a:rPr lang="el-GR" sz="3200" dirty="0" smtClean="0">
                <a:solidFill>
                  <a:srgbClr val="000000"/>
                </a:solidFill>
              </a:rPr>
              <a:t>.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fi-FI" sz="32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200" dirty="0" err="1" smtClean="0">
                <a:solidFill>
                  <a:srgbClr val="000000"/>
                </a:solidFill>
              </a:rPr>
              <a:t>Τέλος_του_Εάν</a:t>
            </a:r>
            <a:r>
              <a:rPr lang="el-GR" sz="3200" dirty="0" smtClean="0">
                <a:solidFill>
                  <a:srgbClr val="000000"/>
                </a:solidFill>
              </a:rPr>
              <a:t>. </a:t>
            </a: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3200" dirty="0" smtClean="0">
                <a:solidFill>
                  <a:srgbClr val="000000"/>
                </a:solidFill>
              </a:rPr>
              <a:t>Τέλος.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fi-FI" sz="32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5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211960" y="1203333"/>
            <a:ext cx="442900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4000" dirty="0"/>
              <a:t> </a:t>
            </a:r>
            <a:r>
              <a:rPr lang="el-GR" sz="4000" dirty="0" smtClean="0"/>
              <a:t>  </a:t>
            </a:r>
            <a:r>
              <a:rPr lang="el-GR" sz="3800" dirty="0" smtClean="0"/>
              <a:t>2) Σε διάγραμμα ροής (</a:t>
            </a:r>
            <a:r>
              <a:rPr lang="en-US" sz="3800" dirty="0" smtClean="0"/>
              <a:t>Flow diagram). </a:t>
            </a:r>
            <a:endParaRPr lang="el-GR" sz="3800" dirty="0"/>
          </a:p>
        </p:txBody>
      </p:sp>
      <p:pic>
        <p:nvPicPr>
          <p:cNvPr id="1026" name="Εικόνα 1" descr="Εικόνα που απεικονίζει το διάγραμμα ροής αλγορίθμου." title="Διάγραμμα ροής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79" y="1912573"/>
            <a:ext cx="3878560" cy="446449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13" name="Εικόνα 2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093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ένα πρόγραμμα ; </a:t>
            </a:r>
            <a:endParaRPr lang="el-GR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7525" lvl="0" indent="-517525" defTabSz="1008063" fontAlgn="base">
              <a:lnSpc>
                <a:spcPct val="8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"</a:t>
            </a:r>
            <a:r>
              <a:rPr lang="el-GR" sz="2800" b="1" dirty="0" smtClean="0">
                <a:solidFill>
                  <a:srgbClr val="000000"/>
                </a:solidFill>
              </a:rPr>
              <a:t>Είναι σε θέση να εκτελεί οδηγίες</a:t>
            </a:r>
            <a:r>
              <a:rPr lang="el-GR" sz="2800" dirty="0" smtClean="0">
                <a:solidFill>
                  <a:srgbClr val="000000"/>
                </a:solidFill>
              </a:rPr>
              <a:t>”. </a:t>
            </a:r>
          </a:p>
          <a:p>
            <a:pPr marL="517525" lvl="0" indent="-517525" defTabSz="1008063" fontAlgn="base">
              <a:lnSpc>
                <a:spcPct val="8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Ένα πρόγραμμα είναι ένα σύνολο οδηγιών, τις οποίες η κεντρική μονάδα επεξεργασίας </a:t>
            </a:r>
            <a:r>
              <a:rPr lang="en-US" sz="2800" dirty="0" smtClean="0">
                <a:solidFill>
                  <a:srgbClr val="000000"/>
                </a:solidFill>
              </a:rPr>
              <a:t>(CPU)</a:t>
            </a:r>
            <a:r>
              <a:rPr lang="el-GR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μεταφράζει σαν αριθμητικές και λογικές πράξεις.</a:t>
            </a:r>
          </a:p>
          <a:p>
            <a:pPr marL="517525" lvl="0" indent="-517525" defTabSz="1008063" fontAlgn="base">
              <a:lnSpc>
                <a:spcPct val="8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Τα προγράμματα αποθηκεύονται στην μνήμη του υπολογιστή, και συνήθως περιέχουν δεδομένα και οδηγίες. </a:t>
            </a:r>
          </a:p>
          <a:p>
            <a:pPr marL="517525" lvl="0" indent="-517525" defTabSz="1008063" fontAlgn="base">
              <a:lnSpc>
                <a:spcPct val="8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Συσκευές εισόδου ⁄ εξόδου </a:t>
            </a:r>
            <a:r>
              <a:rPr lang="en-US" sz="2800" dirty="0" smtClean="0">
                <a:solidFill>
                  <a:srgbClr val="000000"/>
                </a:solidFill>
              </a:rPr>
              <a:t>(input-output circuits – I / O)</a:t>
            </a:r>
            <a:r>
              <a:rPr lang="el-GR" sz="2800" dirty="0" smtClean="0">
                <a:solidFill>
                  <a:srgbClr val="000000"/>
                </a:solidFill>
              </a:rPr>
              <a:t>. Οι συσκευές αυτές,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επιτρέπουν την μεταφορά δεδομένων (πληροφοριών), μεταξύ του υπολογιστή και του εξωτερικού του περιβάλλοντος. </a:t>
            </a:r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Autofit/>
          </a:bodyPr>
          <a:lstStyle/>
          <a:p>
            <a:r>
              <a:rPr lang="el-GR" b="1" dirty="0" smtClean="0"/>
              <a:t>Κωδικοποίηση (προγραμματισμός): 3 βήματα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484784"/>
            <a:ext cx="8229600" cy="3273227"/>
          </a:xfrm>
        </p:spPr>
        <p:txBody>
          <a:bodyPr>
            <a:normAutofit lnSpcReduction="10000"/>
          </a:bodyPr>
          <a:lstStyle/>
          <a:p>
            <a:pPr marL="606425" lvl="0" indent="-606425" defTabSz="10080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</a:pPr>
            <a:r>
              <a:rPr lang="el-GR" sz="2800" dirty="0" smtClean="0">
                <a:solidFill>
                  <a:srgbClr val="000000"/>
                </a:solidFill>
              </a:rPr>
              <a:t>Η διαδικασία </a:t>
            </a:r>
            <a:r>
              <a:rPr lang="en-US" sz="2800" b="1" dirty="0" smtClean="0">
                <a:solidFill>
                  <a:srgbClr val="000000"/>
                </a:solidFill>
              </a:rPr>
              <a:t>Edit</a:t>
            </a:r>
            <a:r>
              <a:rPr lang="en-US" sz="2800" dirty="0">
                <a:solidFill>
                  <a:srgbClr val="000000"/>
                </a:solidFill>
              </a:rPr>
              <a:t>: </a:t>
            </a:r>
            <a:r>
              <a:rPr lang="el-GR" sz="2800" dirty="0">
                <a:solidFill>
                  <a:srgbClr val="000000"/>
                </a:solidFill>
              </a:rPr>
              <a:t>χρήση κάποιου ειδικού προγράμματος </a:t>
            </a:r>
            <a:r>
              <a:rPr lang="en-US" sz="2800" dirty="0">
                <a:solidFill>
                  <a:srgbClr val="000000"/>
                </a:solidFill>
              </a:rPr>
              <a:t>(editor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r>
              <a:rPr lang="el-GR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για την συγγραφή ή τροποποίηση του προγράμματός μας. </a:t>
            </a:r>
          </a:p>
          <a:p>
            <a:pPr marL="606425" lvl="0" indent="-606425" defTabSz="10080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</a:pPr>
            <a:r>
              <a:rPr lang="el-GR" sz="2800" dirty="0" smtClean="0">
                <a:solidFill>
                  <a:srgbClr val="000000"/>
                </a:solidFill>
              </a:rPr>
              <a:t>Η διαδικασία </a:t>
            </a:r>
            <a:r>
              <a:rPr lang="en-US" sz="2800" b="1" dirty="0" smtClean="0">
                <a:solidFill>
                  <a:srgbClr val="000000"/>
                </a:solidFill>
              </a:rPr>
              <a:t>Compile</a:t>
            </a:r>
            <a:r>
              <a:rPr lang="en-US" sz="2800" dirty="0">
                <a:solidFill>
                  <a:srgbClr val="000000"/>
                </a:solidFill>
              </a:rPr>
              <a:t>: </a:t>
            </a:r>
            <a:r>
              <a:rPr lang="el-GR" sz="2800" dirty="0" smtClean="0">
                <a:solidFill>
                  <a:srgbClr val="000000"/>
                </a:solidFill>
              </a:rPr>
              <a:t>μετάφραση του προγράμματος και δημιουργία εκτελέσιμου κώδικα (εκτελέσιμο αρχείο). </a:t>
            </a:r>
          </a:p>
          <a:p>
            <a:pPr marL="606425" lvl="0" indent="-606425" defTabSz="1008063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</a:pPr>
            <a:r>
              <a:rPr lang="el-GR" sz="2800" dirty="0" smtClean="0">
                <a:solidFill>
                  <a:srgbClr val="000000"/>
                </a:solidFill>
              </a:rPr>
              <a:t>Η διαδικασία </a:t>
            </a:r>
            <a:r>
              <a:rPr lang="en-US" sz="2800" b="1" dirty="0" smtClean="0">
                <a:solidFill>
                  <a:srgbClr val="000000"/>
                </a:solidFill>
              </a:rPr>
              <a:t>Execute</a:t>
            </a:r>
            <a:r>
              <a:rPr lang="el-GR" sz="2800" dirty="0" smtClean="0">
                <a:solidFill>
                  <a:srgbClr val="000000"/>
                </a:solidFill>
              </a:rPr>
              <a:t>: Εκτέλεση (τρέξιμο) του προγράμματος και δοκιμή. </a:t>
            </a:r>
          </a:p>
        </p:txBody>
      </p:sp>
      <p:pic>
        <p:nvPicPr>
          <p:cNvPr id="6" name="Εικόνα 1" descr="Εικόνα που απεικονίζει τις τρείς βασικές λειτουργίες της κωδικοποίησης προγράμματος, και πως αυτές επικοινωνούν μεταξύ τους. Η ροή έχει ως εξής: &#10;Αρχικά, χρήσιμοποιείται κάποιο ειδικό πρόγραμμα, editor, για την συγγραφή ή τροποποίηση του προγράμματός μας. &#10;Στην συνέχεια μεταφράζεται το πρόγραμμα compilation,  και δημιουργείται ο εκτελέσιμος κώδικας-αρχείο. &#10;Έπειτα γίνεται εκτέλεση, execute, του προγράμματος και δοκιμή.&#10;Σε περίπτωση που εντοπισθούν λάθη, επιστροφή στον editor, διόρθωση των λαθών και συνέχιση της ίδιας διαδικασίας. &#10;" title="Διαδικασία συγγραφής, μετάφρασης και εκτέλεσης ενός προγράμματο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26073" y="4797152"/>
            <a:ext cx="7128792" cy="144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11" name="Εικόνα 2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55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Και τώρα… το πρώτο μας πρόγραμμα </a:t>
            </a:r>
            <a:endParaRPr lang="el-GR" b="1" dirty="0"/>
          </a:p>
        </p:txBody>
      </p:sp>
      <p:sp>
        <p:nvSpPr>
          <p:cNvPr id="3" name="Θέση περιεχομένου 1" descr="Πρόγραμμα: # include, σύμβολο μικρότερου, s t d i o, τελεία,  h, σύμβολο μεγαλύτερου. Enter, int κενό main, άνοιγμα παρένθεσης, κλείσιμο παρένθεσης. Enter, άνοιγμα αγκίστρου. Enter, print f, άνοιγμα παρένθεσης, άνοιγμα διπλών εισαγωγικών, \ n, γεια σας, κλείσιμο διπλών εισαγωγικών, κλείσιμο παρένθεσης, ελληνικό ερωτηματικό. Enter, print f, άνοιγμα παρένθεσης, άνοιγμα διπλών εισαγωγικών, \ n, καλωσορίσατε στον κόσμο της C, θαυμαστικό, \ n,  κλείσιμο διπλών εισαγωγικών, κλείσιμο παρένθεσης, ελληνικό ερωτηματικό. Enter, return, κενό, 0, ελληνικό ερωτηματικό. Enter, κλείσιμο αγκίστρου.&#10;" title="Πρώτο πρόγραμμα σε C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#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include &lt;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stdio.h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&gt;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main()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{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(“\n 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Γεια </a:t>
            </a:r>
            <a:r>
              <a:rPr lang="el-GR" dirty="0" smtClean="0">
                <a:solidFill>
                  <a:srgbClr val="000000"/>
                </a:solidFill>
                <a:latin typeface="Arial" panose="020B0604020202020204" pitchFamily="34" charset="0"/>
              </a:rPr>
              <a:t>σας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…”);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(“\n 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Καλωσορίσατε στον κόσμο της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!\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n”);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return 0;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</a:p>
          <a:p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7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el-GR" b="1" dirty="0" smtClean="0"/>
              <a:t>Άδειες χρήσης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παρόν εκπαιδευτικό υλικό υπόκειται στην παρακάτω άδεια χρήσης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 (</a:t>
            </a:r>
            <a:r>
              <a:rPr lang="en-US" sz="2400" b="1" dirty="0" smtClean="0"/>
              <a:t>B Y),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/>
              <a:t> </a:t>
            </a:r>
            <a:r>
              <a:rPr lang="en-US" sz="2400" b="1" dirty="0" smtClean="0"/>
              <a:t>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endParaRPr lang="el-GR" sz="2400" b="1" dirty="0" smtClean="0"/>
          </a:p>
          <a:p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  <a:endParaRPr lang="el-GR" sz="2800" dirty="0"/>
          </a:p>
        </p:txBody>
      </p:sp>
      <p:pic>
        <p:nvPicPr>
          <p:cNvPr id="1026" name="Εικόνα 1" descr="  Λογότυπο για Άδειες χρήσης Creative Commons, B Y, NC, ND. " title="Λογότυπο Άδειας Χρήσης. ">
            <a:hlinkClick r:id="rId4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4" y="5517232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44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Πως μπορώ να κάνω το πρώτο μας πρόγραμμα να δουλέψει ;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dirty="0">
                <a:solidFill>
                  <a:srgbClr val="000000"/>
                </a:solidFill>
              </a:rPr>
              <a:t>Η </a:t>
            </a:r>
            <a:r>
              <a:rPr lang="el-GR" dirty="0" smtClean="0">
                <a:solidFill>
                  <a:srgbClr val="000000"/>
                </a:solidFill>
              </a:rPr>
              <a:t>διαδικασία που ακολουθούμε είναι η εξής: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dirty="0" smtClean="0">
                <a:solidFill>
                  <a:srgbClr val="000000"/>
                </a:solidFill>
              </a:rPr>
              <a:t>1)  βεβαιώσου </a:t>
            </a:r>
            <a:r>
              <a:rPr lang="el-GR" dirty="0">
                <a:solidFill>
                  <a:srgbClr val="000000"/>
                </a:solidFill>
              </a:rPr>
              <a:t>ότι κατάλαβες το </a:t>
            </a:r>
            <a:r>
              <a:rPr lang="el-GR" dirty="0" smtClean="0">
                <a:solidFill>
                  <a:srgbClr val="000000"/>
                </a:solidFill>
              </a:rPr>
              <a:t>πρόβλημα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endParaRPr lang="en-US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dirty="0" smtClean="0">
                <a:solidFill>
                  <a:srgbClr val="000000"/>
                </a:solidFill>
              </a:rPr>
              <a:t>2)  δημιούργησε </a:t>
            </a:r>
            <a:r>
              <a:rPr lang="el-GR" dirty="0">
                <a:solidFill>
                  <a:srgbClr val="000000"/>
                </a:solidFill>
              </a:rPr>
              <a:t>έναν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l-GR" b="1" dirty="0"/>
              <a:t>αλγόριθμο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</a:rPr>
              <a:t>που να το </a:t>
            </a:r>
            <a:r>
              <a:rPr lang="el-GR" dirty="0" smtClean="0">
                <a:solidFill>
                  <a:srgbClr val="000000"/>
                </a:solidFill>
              </a:rPr>
              <a:t>λύνει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endParaRPr lang="en-US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dirty="0" smtClean="0"/>
              <a:t>3)</a:t>
            </a:r>
            <a:r>
              <a:rPr lang="el-GR" b="1" dirty="0" smtClean="0"/>
              <a:t>  κωδικοποίησε</a:t>
            </a:r>
            <a:r>
              <a:rPr lang="en-US" dirty="0" smtClean="0"/>
              <a:t> </a:t>
            </a:r>
            <a:r>
              <a:rPr lang="el-GR" dirty="0">
                <a:solidFill>
                  <a:srgbClr val="000000"/>
                </a:solidFill>
              </a:rPr>
              <a:t>τον αλγόριθμο σε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C, </a:t>
            </a:r>
            <a:endParaRPr lang="en-US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dirty="0" smtClean="0">
                <a:solidFill>
                  <a:srgbClr val="000000"/>
                </a:solidFill>
              </a:rPr>
              <a:t>4)  δοκίμασε </a:t>
            </a:r>
            <a:r>
              <a:rPr lang="el-GR" dirty="0">
                <a:solidFill>
                  <a:srgbClr val="000000"/>
                </a:solidFill>
              </a:rPr>
              <a:t>τον </a:t>
            </a:r>
            <a:r>
              <a:rPr lang="el-GR" dirty="0" smtClean="0">
                <a:solidFill>
                  <a:srgbClr val="000000"/>
                </a:solidFill>
              </a:rPr>
              <a:t>(πηγαίο-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ource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l-GR" dirty="0" smtClean="0">
                <a:solidFill>
                  <a:srgbClr val="000000"/>
                </a:solidFill>
              </a:rPr>
              <a:t>κώδικα. </a:t>
            </a: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b="1" dirty="0" smtClean="0">
                <a:solidFill>
                  <a:srgbClr val="000000"/>
                </a:solidFill>
              </a:rPr>
              <a:t>ΑΥΤΌ </a:t>
            </a:r>
            <a:r>
              <a:rPr lang="el-GR" b="1" dirty="0">
                <a:solidFill>
                  <a:srgbClr val="000000"/>
                </a:solidFill>
              </a:rPr>
              <a:t>Ή</a:t>
            </a:r>
            <a:r>
              <a:rPr lang="el-GR" b="1" dirty="0" smtClean="0">
                <a:solidFill>
                  <a:srgbClr val="000000"/>
                </a:solidFill>
              </a:rPr>
              <a:t>ΤΑΝ </a:t>
            </a:r>
            <a:r>
              <a:rPr lang="el-GR" b="1" dirty="0">
                <a:solidFill>
                  <a:srgbClr val="000000"/>
                </a:solidFill>
              </a:rPr>
              <a:t>Ό</a:t>
            </a:r>
            <a:r>
              <a:rPr lang="el-GR" b="1" dirty="0" smtClean="0">
                <a:solidFill>
                  <a:srgbClr val="000000"/>
                </a:solidFill>
              </a:rPr>
              <a:t>ΛΟ</a:t>
            </a:r>
            <a:r>
              <a:rPr lang="el-GR" dirty="0" smtClean="0">
                <a:solidFill>
                  <a:srgbClr val="00000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l-GR" dirty="0">
              <a:solidFill>
                <a:srgbClr val="000000"/>
              </a:solidFill>
            </a:endParaRPr>
          </a:p>
          <a:p>
            <a:pPr marL="576263" indent="-457200" defTabSz="1008063" fontAlgn="base">
              <a:spcAft>
                <a:spcPct val="0"/>
              </a:spcAft>
              <a:buSzPct val="75000"/>
              <a:buFont typeface="Wingdings" pitchFamily="2" charset="2"/>
              <a:buChar char="v"/>
            </a:pPr>
            <a:r>
              <a:rPr lang="el-GR" dirty="0" smtClean="0">
                <a:solidFill>
                  <a:srgbClr val="000000"/>
                </a:solidFill>
              </a:rPr>
              <a:t>Κρίσιμη ακολουθία: Από το πρόβλημα δημιουργούμε τον αλγόριθμο, και από τον αλγόριθμο τον πηγαίο κώδικα.</a:t>
            </a: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9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Ανάλυση του πρώτου μας προγράμματος (1 από </a:t>
            </a:r>
            <a:r>
              <a:rPr lang="el-GR" b="1" dirty="0"/>
              <a:t>5</a:t>
            </a:r>
            <a:r>
              <a:rPr lang="el-GR" b="1" dirty="0" smtClean="0"/>
              <a:t>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b="1" dirty="0" smtClean="0"/>
              <a:t>Πρόγραμμα</a:t>
            </a:r>
            <a:r>
              <a:rPr lang="en-US" dirty="0" smtClean="0"/>
              <a:t>,</a:t>
            </a:r>
            <a:r>
              <a:rPr lang="en-GB" sz="2800" dirty="0" smtClean="0"/>
              <a:t> </a:t>
            </a:r>
            <a:r>
              <a:rPr lang="el-GR" sz="2800" dirty="0" smtClean="0"/>
              <a:t>είναι ένα σύνολο </a:t>
            </a:r>
            <a:r>
              <a:rPr lang="el-GR" sz="2800" dirty="0"/>
              <a:t>οδηγιών </a:t>
            </a:r>
            <a:r>
              <a:rPr lang="el-GR" sz="2800" dirty="0" smtClean="0"/>
              <a:t>υπό μορφή προτάσεων και εντολών. </a:t>
            </a:r>
            <a:endParaRPr lang="en-GB" sz="2800" dirty="0"/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b="1" dirty="0" smtClean="0"/>
              <a:t>Οδηγίες</a:t>
            </a:r>
            <a:r>
              <a:rPr lang="el-GR" dirty="0" smtClean="0"/>
              <a:t>,</a:t>
            </a:r>
            <a:r>
              <a:rPr lang="el-GR" b="1" dirty="0" smtClean="0"/>
              <a:t> </a:t>
            </a:r>
            <a:r>
              <a:rPr lang="el-GR" sz="2800" dirty="0" smtClean="0"/>
              <a:t>είναι οι λέξεις </a:t>
            </a:r>
            <a:r>
              <a:rPr lang="el-GR" sz="2800" dirty="0"/>
              <a:t>που καταλαβαίνει η</a:t>
            </a:r>
            <a:r>
              <a:rPr lang="en-GB" sz="2800" dirty="0"/>
              <a:t> C</a:t>
            </a:r>
            <a:r>
              <a:rPr lang="en-GB" sz="2800" dirty="0" smtClean="0"/>
              <a:t>.</a:t>
            </a:r>
            <a:r>
              <a:rPr lang="el-GR" sz="2800" dirty="0" smtClean="0"/>
              <a:t> </a:t>
            </a:r>
            <a:endParaRPr lang="en-GB" sz="2800" dirty="0"/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b="1" dirty="0" smtClean="0">
                <a:solidFill>
                  <a:srgbClr val="993300"/>
                </a:solidFill>
              </a:rPr>
              <a:t>ΠΡΟΣΟΧΉ</a:t>
            </a:r>
            <a:r>
              <a:rPr lang="en-GB" b="1" dirty="0" smtClean="0">
                <a:solidFill>
                  <a:srgbClr val="993300"/>
                </a:solidFill>
              </a:rPr>
              <a:t>: </a:t>
            </a:r>
            <a:r>
              <a:rPr lang="el-GR" b="1" dirty="0">
                <a:solidFill>
                  <a:srgbClr val="993300"/>
                </a:solidFill>
              </a:rPr>
              <a:t>όλες οι προτάσεις και δηλώσεις στην</a:t>
            </a:r>
            <a:r>
              <a:rPr lang="en-GB" b="1" dirty="0">
                <a:solidFill>
                  <a:srgbClr val="993300"/>
                </a:solidFill>
              </a:rPr>
              <a:t> </a:t>
            </a:r>
            <a:r>
              <a:rPr lang="en-GB" b="1" dirty="0" smtClean="0">
                <a:solidFill>
                  <a:srgbClr val="993300"/>
                </a:solidFill>
              </a:rPr>
              <a:t>C</a:t>
            </a:r>
            <a:r>
              <a:rPr lang="el-GR" b="1" dirty="0" smtClean="0">
                <a:solidFill>
                  <a:srgbClr val="993300"/>
                </a:solidFill>
              </a:rPr>
              <a:t>,</a:t>
            </a:r>
            <a:r>
              <a:rPr lang="en-GB" b="1" dirty="0" smtClean="0">
                <a:solidFill>
                  <a:srgbClr val="993300"/>
                </a:solidFill>
              </a:rPr>
              <a:t> </a:t>
            </a:r>
            <a:r>
              <a:rPr lang="el-GR" b="1" dirty="0">
                <a:solidFill>
                  <a:srgbClr val="993300"/>
                </a:solidFill>
              </a:rPr>
              <a:t>τελειώνουν με </a:t>
            </a:r>
            <a:r>
              <a:rPr lang="el-GR" b="1" dirty="0" smtClean="0">
                <a:solidFill>
                  <a:srgbClr val="993300"/>
                </a:solidFill>
              </a:rPr>
              <a:t>ελληνικό ερωτηματικό </a:t>
            </a:r>
            <a:r>
              <a:rPr lang="el-GR" b="1" dirty="0">
                <a:solidFill>
                  <a:srgbClr val="993300"/>
                </a:solidFill>
              </a:rPr>
              <a:t>(</a:t>
            </a:r>
            <a:r>
              <a:rPr lang="en-GB" b="1" dirty="0">
                <a:solidFill>
                  <a:srgbClr val="993300"/>
                </a:solidFill>
              </a:rPr>
              <a:t>semicolon</a:t>
            </a:r>
            <a:r>
              <a:rPr lang="el-GR" b="1" dirty="0">
                <a:solidFill>
                  <a:srgbClr val="993300"/>
                </a:solidFill>
              </a:rPr>
              <a:t>)</a:t>
            </a:r>
            <a:r>
              <a:rPr lang="en-GB" b="1" dirty="0">
                <a:solidFill>
                  <a:srgbClr val="993300"/>
                </a:solidFill>
              </a:rPr>
              <a:t> </a:t>
            </a:r>
            <a:r>
              <a:rPr lang="el-GR" b="1" dirty="0" smtClean="0">
                <a:solidFill>
                  <a:srgbClr val="993300"/>
                </a:solidFill>
              </a:rPr>
              <a:t> (</a:t>
            </a:r>
            <a:r>
              <a:rPr lang="en-GB" b="1" dirty="0" smtClean="0">
                <a:solidFill>
                  <a:srgbClr val="993300"/>
                </a:solidFill>
              </a:rPr>
              <a:t>;</a:t>
            </a:r>
            <a:r>
              <a:rPr lang="el-GR" b="1" dirty="0" smtClean="0">
                <a:solidFill>
                  <a:srgbClr val="993300"/>
                </a:solidFill>
              </a:rPr>
              <a:t>) </a:t>
            </a:r>
            <a:endParaRPr lang="en-US" b="1" dirty="0">
              <a:solidFill>
                <a:srgbClr val="993300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9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900" b="1" dirty="0" smtClean="0"/>
              <a:t>Ανάλυση του πρώτου μας προγράμματος (2 από 5)</a:t>
            </a:r>
            <a:endParaRPr lang="el-GR" sz="4900" b="1" dirty="0"/>
          </a:p>
        </p:txBody>
      </p:sp>
      <p:sp>
        <p:nvSpPr>
          <p:cNvPr id="3" name="Θέση περιεχομένου 1" descr="Πρόγραμμα: Η πρώτη εντολή, # include, εκτελείται από τον προεπεξεργαστή, όπως και κάθε εντολή που αρχίζει με #.&#10;Στη συνέχεια επιλέγουμε την ανάλογη βιβλιοθήκη, Header File, η οποία περιέχει τις εντολές που θα χρησιμοποιήσουμε στο πρόγραμμά μας. Για παράδειγμα: &#10;1)  η βιβλιοθήκη s t d i o, τελεία, h, περιέχει την συνάρτηση print f,&#10;2)  η βιβλιοθήκη math, τελεία, h, περιέχει κάποιες έτοιμες μαθηματικές συναρτήσεις, όπως για παράδειγμα, την συνάρτηση s q r t, με την οποία υπολογίζετε η τετραγωνική ρίζα ενός αριθμού.&#10;Στην συνάρτηση main, μπορούμε να βάλουμε παραμέτρους. Εμείς προς το παρόν, δεν βάλαμε καμία παράμετρο.&#10;Τα άγκιστρα, braces, εσωκλείουν ένα σύνολο οδηγιών.&#10;Η εντολή return, κενό, 0, επιστρέφεται από την συνάρτηση main στο λειτουργικό σύστημα.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Προεπεξεργαστής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#</a:t>
            </a:r>
            <a:r>
              <a:rPr lang="en-US" sz="2800" dirty="0">
                <a:solidFill>
                  <a:srgbClr val="000000"/>
                </a:solidFill>
              </a:rPr>
              <a:t>include</a:t>
            </a: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n-US" sz="2800" dirty="0">
                <a:solidFill>
                  <a:srgbClr val="000000"/>
                </a:solidFill>
              </a:rPr>
              <a:t>Header Files</a:t>
            </a: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stdio.h</a:t>
            </a:r>
            <a:r>
              <a:rPr lang="en-US" sz="2800" b="1" dirty="0">
                <a:solidFill>
                  <a:srgbClr val="000000"/>
                </a:solidFill>
              </a:rPr>
              <a:t>, </a:t>
            </a:r>
            <a:r>
              <a:rPr lang="el-GR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math.h</a:t>
            </a:r>
            <a:endParaRPr lang="en-US" sz="2800" b="1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Η συνάρτηση </a:t>
            </a:r>
            <a:r>
              <a:rPr lang="en-US" sz="2800" b="1" dirty="0">
                <a:solidFill>
                  <a:srgbClr val="000000"/>
                </a:solidFill>
              </a:rPr>
              <a:t>main</a:t>
            </a:r>
            <a:r>
              <a:rPr lang="el-GR" sz="2800" dirty="0">
                <a:solidFill>
                  <a:srgbClr val="000000"/>
                </a:solidFill>
              </a:rPr>
              <a:t> με παραμέτρους … ΚΑΜΙΑ</a:t>
            </a:r>
            <a:r>
              <a:rPr lang="en-US" sz="2800" dirty="0">
                <a:solidFill>
                  <a:srgbClr val="000000"/>
                </a:solidFill>
              </a:rPr>
              <a:t>!!!</a:t>
            </a:r>
            <a:r>
              <a:rPr lang="el-GR" sz="2800" dirty="0">
                <a:solidFill>
                  <a:srgbClr val="000000"/>
                </a:solidFill>
              </a:rPr>
              <a:t> (για την ώρα)</a:t>
            </a:r>
            <a:endParaRPr lang="en-US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Άγκιστρα </a:t>
            </a:r>
            <a:r>
              <a:rPr lang="en-US" sz="2800" dirty="0">
                <a:solidFill>
                  <a:srgbClr val="000000"/>
                </a:solidFill>
              </a:rPr>
              <a:t>(braces): { … }</a:t>
            </a: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Σύνολο οδηγιών</a:t>
            </a:r>
            <a:endParaRPr lang="en-US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Γιατί </a:t>
            </a:r>
            <a:r>
              <a:rPr lang="en-US" sz="2800" b="1" dirty="0">
                <a:solidFill>
                  <a:srgbClr val="000000"/>
                </a:solidFill>
              </a:rPr>
              <a:t>return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κάτι? </a:t>
            </a:r>
            <a:endParaRPr lang="en-US" sz="28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dirty="0">
                <a:solidFill>
                  <a:srgbClr val="000000"/>
                </a:solidFill>
              </a:rPr>
              <a:t>Γιατί </a:t>
            </a:r>
            <a:r>
              <a:rPr lang="en-US" b="1" dirty="0">
                <a:solidFill>
                  <a:srgbClr val="000000"/>
                </a:solidFill>
              </a:rPr>
              <a:t>return </a:t>
            </a:r>
            <a:r>
              <a:rPr lang="en-US" b="1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000000"/>
                </a:solidFill>
              </a:rPr>
              <a:t>0 </a:t>
            </a:r>
            <a:r>
              <a:rPr lang="el-GR" dirty="0">
                <a:solidFill>
                  <a:srgbClr val="000000"/>
                </a:solidFill>
              </a:rPr>
              <a:t>επιστρέφεται από την συνάρτηση</a:t>
            </a:r>
            <a:r>
              <a:rPr lang="en-US" dirty="0">
                <a:solidFill>
                  <a:srgbClr val="000000"/>
                </a:solidFill>
              </a:rPr>
              <a:t> &lt;main&gt; </a:t>
            </a:r>
            <a:r>
              <a:rPr lang="el-GR" dirty="0">
                <a:solidFill>
                  <a:srgbClr val="000000"/>
                </a:solidFill>
              </a:rPr>
              <a:t>στο </a:t>
            </a:r>
            <a:r>
              <a:rPr lang="el-GR" dirty="0" smtClean="0">
                <a:solidFill>
                  <a:srgbClr val="000000"/>
                </a:solidFill>
              </a:rPr>
              <a:t>λειτουργικό </a:t>
            </a:r>
            <a:r>
              <a:rPr lang="el-GR" dirty="0">
                <a:solidFill>
                  <a:srgbClr val="000000"/>
                </a:solidFill>
              </a:rPr>
              <a:t>σ</a:t>
            </a:r>
            <a:r>
              <a:rPr lang="el-GR" dirty="0" smtClean="0">
                <a:solidFill>
                  <a:srgbClr val="000000"/>
                </a:solidFill>
              </a:rPr>
              <a:t>ύστημα</a:t>
            </a:r>
            <a:r>
              <a:rPr lang="en-US" dirty="0">
                <a:solidFill>
                  <a:srgbClr val="000000"/>
                </a:solidFill>
              </a:rPr>
              <a:t>!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9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Ανάλυση του πρώτου μας προγράμματος (</a:t>
            </a:r>
            <a:r>
              <a:rPr lang="en-US" b="1" dirty="0" smtClean="0"/>
              <a:t>3</a:t>
            </a:r>
            <a:r>
              <a:rPr lang="el-GR" b="1" dirty="0" smtClean="0"/>
              <a:t> από </a:t>
            </a:r>
            <a:r>
              <a:rPr lang="en-US" b="1" dirty="0"/>
              <a:t>5</a:t>
            </a:r>
            <a:r>
              <a:rPr lang="el-GR" b="1" dirty="0" smtClean="0"/>
              <a:t>) </a:t>
            </a:r>
            <a:endParaRPr lang="el-GR" b="1" dirty="0"/>
          </a:p>
        </p:txBody>
      </p:sp>
      <p:sp>
        <p:nvSpPr>
          <p:cNvPr id="3" name="Θέση περιεχομένου 1" descr="Πρόγραμμα: Στην πρώτη εντολή: # include,  σύμβολο μικρότερου, s t d i o, τελεία,  h, σύμβολο μεγαλύτερου, η εντολή αυτή εκτελείται από τον προεπεξεργαστή. Η δεύτερη εντολή: int κενό main, άνοιγμα παρένθεσης, κλείσιμο παρένθεσης. Με την εντολή αυτή ξεκινάει το κυρίως πρόγραμμα. Το σύμβολο του ανοιχτού αγκίστρου, δηλώνει ότι ξεκινάει ένα σύνολο οδηγιών-εντολών. Στο παράδειγμά μας έχουμε συμπεριλάβει μέσα στα άγκιστρα τις δύο εντολές print f, γεια σας, print f, καλωσορίσατε στον κόσμο της C, και την εντολή return. Η εντολή return, κενό, 0, ελληνικό ερωτηματικό, επιστρέφει την τιμή της συνάρτησης και την τερματίζει. Και τέλος κλείνουμε το άγκιστρο, το οποίο υποδηλώνει ότι τελειώνει ένα σύνολο οδηγιών.&#10;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3100" dirty="0">
                <a:solidFill>
                  <a:srgbClr val="000000"/>
                </a:solidFill>
                <a:latin typeface="Times New Roman"/>
              </a:rPr>
              <a:t>#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include &lt;</a:t>
            </a: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stdio.h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&gt;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latin typeface="Wingdings" panose="05000000000000000000" pitchFamily="2" charset="2"/>
              </a:rPr>
              <a:t></a:t>
            </a:r>
            <a:r>
              <a:rPr lang="el-GR" sz="3100" dirty="0">
                <a:latin typeface="Times New Roman"/>
              </a:rPr>
              <a:t> </a:t>
            </a:r>
            <a:r>
              <a:rPr lang="el-GR" sz="3100" i="1" dirty="0" err="1" smtClean="0">
                <a:latin typeface="Times New Roman"/>
              </a:rPr>
              <a:t>Προεπεξεργαστής</a:t>
            </a:r>
            <a:r>
              <a:rPr lang="el-GR" sz="3100" i="1" dirty="0" smtClean="0">
                <a:latin typeface="Times New Roman"/>
              </a:rPr>
              <a:t>. </a:t>
            </a:r>
            <a:endParaRPr lang="en-US" sz="3100" i="1" dirty="0">
              <a:latin typeface="Times New Roman"/>
            </a:endParaRP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int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 main()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latin typeface="Wingdings" panose="05000000000000000000" pitchFamily="2" charset="2"/>
              </a:rPr>
              <a:t></a:t>
            </a:r>
            <a:r>
              <a:rPr lang="el-GR" sz="3100" dirty="0">
                <a:latin typeface="Times New Roman"/>
              </a:rPr>
              <a:t> </a:t>
            </a:r>
            <a:r>
              <a:rPr lang="el-GR" sz="3100" i="1" dirty="0">
                <a:latin typeface="Times New Roman"/>
              </a:rPr>
              <a:t>Το κυρίως </a:t>
            </a:r>
            <a:r>
              <a:rPr lang="el-GR" sz="3100" i="1" dirty="0" smtClean="0">
                <a:latin typeface="Times New Roman"/>
              </a:rPr>
              <a:t>πρόγραμμα. </a:t>
            </a:r>
            <a:endParaRPr lang="en-US" sz="3100" i="1" dirty="0">
              <a:latin typeface="Times New Roman"/>
            </a:endParaRP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n-US" sz="3100" dirty="0">
                <a:solidFill>
                  <a:srgbClr val="000000"/>
                </a:solidFill>
                <a:latin typeface="Times New Roman"/>
              </a:rPr>
              <a:t>{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latin typeface="Wingdings" panose="05000000000000000000" pitchFamily="2" charset="2"/>
              </a:rPr>
              <a:t></a:t>
            </a:r>
            <a:r>
              <a:rPr lang="el-GR" sz="3100" dirty="0">
                <a:latin typeface="Times New Roman"/>
              </a:rPr>
              <a:t> </a:t>
            </a:r>
            <a:r>
              <a:rPr lang="el-GR" sz="3100" i="1" dirty="0">
                <a:latin typeface="Times New Roman"/>
              </a:rPr>
              <a:t>Ξεκινάει ένα σύνολο </a:t>
            </a:r>
            <a:r>
              <a:rPr lang="el-GR" sz="3100" i="1" dirty="0" smtClean="0">
                <a:latin typeface="Times New Roman"/>
              </a:rPr>
              <a:t>οδηγιών. </a:t>
            </a:r>
            <a:endParaRPr lang="en-US" sz="3100" i="1" dirty="0">
              <a:latin typeface="Times New Roman"/>
            </a:endParaRPr>
          </a:p>
          <a:p>
            <a:pPr marL="1001713" lvl="1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printf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(“\n </a:t>
            </a:r>
            <a:r>
              <a:rPr lang="el-GR" sz="2700" dirty="0">
                <a:solidFill>
                  <a:srgbClr val="000000"/>
                </a:solidFill>
                <a:latin typeface="Times New Roman"/>
              </a:rPr>
              <a:t>Γεια σας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</a:rPr>
              <a:t>..”);</a:t>
            </a:r>
            <a:r>
              <a:rPr lang="el-GR" sz="31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3100" dirty="0">
              <a:solidFill>
                <a:srgbClr val="000000"/>
              </a:solidFill>
              <a:latin typeface="Times New Roman"/>
            </a:endParaRPr>
          </a:p>
          <a:p>
            <a:pPr marL="1001713" lvl="1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printf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(“\n </a:t>
            </a:r>
            <a:r>
              <a:rPr lang="el-GR" sz="2700" dirty="0">
                <a:solidFill>
                  <a:srgbClr val="000000"/>
                </a:solidFill>
                <a:latin typeface="Times New Roman"/>
              </a:rPr>
              <a:t>Καλωσορίσατε στον κόσμο της </a:t>
            </a:r>
            <a:r>
              <a:rPr lang="en-US" sz="2700" dirty="0">
                <a:solidFill>
                  <a:srgbClr val="000000"/>
                </a:solidFill>
                <a:latin typeface="Times New Roman"/>
              </a:rPr>
              <a:t>C!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\n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</a:rPr>
              <a:t>”);</a:t>
            </a:r>
            <a:r>
              <a:rPr lang="el-GR" sz="31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3100" dirty="0">
              <a:solidFill>
                <a:srgbClr val="000000"/>
              </a:solidFill>
              <a:latin typeface="Times New Roman"/>
            </a:endParaRPr>
          </a:p>
          <a:p>
            <a:pPr marL="1001713" lvl="1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3100" dirty="0">
                <a:solidFill>
                  <a:srgbClr val="000000"/>
                </a:solidFill>
                <a:latin typeface="Times New Roman"/>
              </a:rPr>
              <a:t>return 0;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latin typeface="Wingdings" panose="05000000000000000000" pitchFamily="2" charset="2"/>
              </a:rPr>
              <a:t></a:t>
            </a:r>
            <a:r>
              <a:rPr lang="el-GR" sz="3100" dirty="0">
                <a:latin typeface="Times New Roman"/>
              </a:rPr>
              <a:t> </a:t>
            </a:r>
            <a:r>
              <a:rPr lang="el-GR" sz="3100" i="1" dirty="0">
                <a:latin typeface="Times New Roman"/>
              </a:rPr>
              <a:t>Επιστρέφει την τιμή της </a:t>
            </a:r>
            <a:r>
              <a:rPr lang="el-GR" sz="3100" i="1" dirty="0" smtClean="0">
                <a:latin typeface="Times New Roman"/>
              </a:rPr>
              <a:t>συνάρτησης. </a:t>
            </a:r>
            <a:endParaRPr lang="en-US" sz="3100" i="1" dirty="0">
              <a:latin typeface="Times New Roman"/>
            </a:endParaRPr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n-US" sz="3100" dirty="0">
                <a:solidFill>
                  <a:srgbClr val="000000"/>
                </a:solidFill>
                <a:latin typeface="Times New Roman"/>
              </a:rPr>
              <a:t>}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latin typeface="Wingdings" panose="05000000000000000000" pitchFamily="2" charset="2"/>
              </a:rPr>
              <a:t></a:t>
            </a:r>
            <a:r>
              <a:rPr lang="el-GR" sz="3100" dirty="0">
                <a:latin typeface="Times New Roman"/>
              </a:rPr>
              <a:t> </a:t>
            </a:r>
            <a:r>
              <a:rPr lang="el-GR" sz="3100" i="1" dirty="0">
                <a:latin typeface="Times New Roman"/>
              </a:rPr>
              <a:t>Τελειώνει ένα σύνολο </a:t>
            </a:r>
            <a:r>
              <a:rPr lang="el-GR" sz="3100" i="1" dirty="0" smtClean="0">
                <a:latin typeface="Times New Roman"/>
              </a:rPr>
              <a:t>οδηγιών. </a:t>
            </a:r>
            <a:endParaRPr lang="en-US" sz="3100" i="1" dirty="0">
              <a:latin typeface="Times New Roman"/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Ανάλυση του πρώτου μας προγράμματος (</a:t>
            </a:r>
            <a:r>
              <a:rPr lang="en-US" b="1" dirty="0" smtClean="0"/>
              <a:t>4</a:t>
            </a:r>
            <a:r>
              <a:rPr lang="el-GR" b="1" dirty="0" smtClean="0"/>
              <a:t> από </a:t>
            </a:r>
            <a:r>
              <a:rPr lang="en-US" b="1" dirty="0"/>
              <a:t>5</a:t>
            </a:r>
            <a:r>
              <a:rPr lang="el-GR" b="1" dirty="0" smtClean="0"/>
              <a:t>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3000" dirty="0" smtClean="0">
                <a:solidFill>
                  <a:srgbClr val="000000"/>
                </a:solidFill>
              </a:rPr>
              <a:t>Η έξοδος-</a:t>
            </a:r>
            <a:r>
              <a:rPr lang="en-US" sz="3000" dirty="0" smtClean="0">
                <a:solidFill>
                  <a:srgbClr val="000000"/>
                </a:solidFill>
              </a:rPr>
              <a:t>o</a:t>
            </a:r>
            <a:r>
              <a:rPr lang="fi-FI" sz="3000" dirty="0" smtClean="0">
                <a:solidFill>
                  <a:srgbClr val="000000"/>
                </a:solidFill>
              </a:rPr>
              <a:t>utput</a:t>
            </a:r>
            <a:r>
              <a:rPr lang="el-GR" sz="3000" dirty="0" smtClean="0">
                <a:solidFill>
                  <a:srgbClr val="000000"/>
                </a:solidFill>
              </a:rPr>
              <a:t> του προγράμματος γίνεται με</a:t>
            </a:r>
            <a:r>
              <a:rPr lang="fi-FI" sz="3000" dirty="0" smtClean="0">
                <a:solidFill>
                  <a:srgbClr val="000000"/>
                </a:solidFill>
              </a:rPr>
              <a:t>:</a:t>
            </a:r>
            <a:endParaRPr lang="fi-FI" sz="30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000" dirty="0" smtClean="0">
                <a:solidFill>
                  <a:srgbClr val="000000"/>
                </a:solidFill>
              </a:rPr>
              <a:t>την </a:t>
            </a:r>
            <a:r>
              <a:rPr lang="el-GR" sz="3000" dirty="0">
                <a:solidFill>
                  <a:srgbClr val="000000"/>
                </a:solidFill>
              </a:rPr>
              <a:t>συνάρτηση</a:t>
            </a:r>
            <a:r>
              <a:rPr lang="fi-FI" sz="3000" dirty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print</a:t>
            </a:r>
            <a:r>
              <a:rPr lang="fi-FI" sz="3000" dirty="0" smtClean="0">
                <a:solidFill>
                  <a:srgbClr val="000000"/>
                </a:solidFill>
              </a:rPr>
              <a:t>f()</a:t>
            </a:r>
            <a:r>
              <a:rPr lang="el-GR" sz="3000" dirty="0" smtClean="0">
                <a:solidFill>
                  <a:srgbClr val="000000"/>
                </a:solidFill>
              </a:rPr>
              <a:t> </a:t>
            </a:r>
            <a:r>
              <a:rPr lang="fi-FI" sz="3000" dirty="0" smtClean="0">
                <a:solidFill>
                  <a:srgbClr val="000000"/>
                </a:solidFill>
              </a:rPr>
              <a:t>(</a:t>
            </a:r>
            <a:r>
              <a:rPr lang="fi-FI" sz="3000" dirty="0">
                <a:solidFill>
                  <a:srgbClr val="000000"/>
                </a:solidFill>
              </a:rPr>
              <a:t>print formatted</a:t>
            </a:r>
            <a:r>
              <a:rPr lang="fi-FI" sz="3000" dirty="0" smtClean="0">
                <a:solidFill>
                  <a:srgbClr val="000000"/>
                </a:solidFill>
              </a:rPr>
              <a:t>)</a:t>
            </a:r>
            <a:r>
              <a:rPr lang="el-GR" sz="3000" dirty="0" smtClean="0">
                <a:solidFill>
                  <a:srgbClr val="000000"/>
                </a:solidFill>
              </a:rPr>
              <a:t> η οποία</a:t>
            </a:r>
            <a:endParaRPr lang="fi-FI" sz="3000" dirty="0">
              <a:solidFill>
                <a:srgbClr val="000000"/>
              </a:solidFill>
            </a:endParaRPr>
          </a:p>
          <a:p>
            <a:pPr marL="1519238" lvl="2" indent="-515938" defTabSz="1008063" fontAlgn="base">
              <a:spcAft>
                <a:spcPct val="0"/>
              </a:spcAft>
              <a:buClr>
                <a:srgbClr val="660000"/>
              </a:buClr>
              <a:buSzPct val="65000"/>
              <a:buFont typeface="Wingdings" panose="05000000000000000000" pitchFamily="2" charset="2"/>
              <a:buChar char="o"/>
            </a:pPr>
            <a:r>
              <a:rPr lang="el-GR" sz="3000" dirty="0">
                <a:solidFill>
                  <a:srgbClr val="000000"/>
                </a:solidFill>
              </a:rPr>
              <a:t>ε</a:t>
            </a:r>
            <a:r>
              <a:rPr lang="el-GR" sz="3000" dirty="0" smtClean="0">
                <a:solidFill>
                  <a:srgbClr val="000000"/>
                </a:solidFill>
              </a:rPr>
              <a:t>κτυπώνει </a:t>
            </a:r>
            <a:r>
              <a:rPr lang="el-GR" sz="3000" dirty="0">
                <a:solidFill>
                  <a:srgbClr val="000000"/>
                </a:solidFill>
              </a:rPr>
              <a:t>συμβολοσειρές όπως</a:t>
            </a:r>
            <a:r>
              <a:rPr lang="en-US" sz="3000" dirty="0" smtClean="0">
                <a:solidFill>
                  <a:srgbClr val="000000"/>
                </a:solidFill>
              </a:rPr>
              <a:t>:</a:t>
            </a:r>
            <a:r>
              <a:rPr lang="el-GR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0000"/>
              </a:solidFill>
            </a:endParaRPr>
          </a:p>
          <a:p>
            <a:pPr marL="2014538" lvl="3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3000" dirty="0">
                <a:solidFill>
                  <a:srgbClr val="000000"/>
                </a:solidFill>
              </a:rPr>
              <a:t>“</a:t>
            </a:r>
            <a:r>
              <a:rPr lang="el-GR" sz="3000" dirty="0">
                <a:solidFill>
                  <a:srgbClr val="000000"/>
                </a:solidFill>
              </a:rPr>
              <a:t>Καλωσορίσατε στον κόσμο της </a:t>
            </a:r>
            <a:r>
              <a:rPr lang="en-US" sz="3000" dirty="0">
                <a:solidFill>
                  <a:srgbClr val="000000"/>
                </a:solidFill>
              </a:rPr>
              <a:t>C</a:t>
            </a:r>
            <a:r>
              <a:rPr lang="en-US" sz="3000" dirty="0" smtClean="0">
                <a:solidFill>
                  <a:srgbClr val="000000"/>
                </a:solidFill>
              </a:rPr>
              <a:t>!”</a:t>
            </a:r>
            <a:r>
              <a:rPr lang="el-GR" sz="3000" dirty="0" smtClean="0">
                <a:solidFill>
                  <a:srgbClr val="000000"/>
                </a:solidFill>
              </a:rPr>
              <a:t>. </a:t>
            </a:r>
            <a:endParaRPr lang="el-GR" sz="3000" dirty="0">
              <a:solidFill>
                <a:srgbClr val="000000"/>
              </a:solidFill>
            </a:endParaRPr>
          </a:p>
          <a:p>
            <a:pPr marL="1519238" lvl="2" indent="-515938" defTabSz="1008063" fontAlgn="base">
              <a:spcAft>
                <a:spcPct val="0"/>
              </a:spcAft>
              <a:buClr>
                <a:srgbClr val="660000"/>
              </a:buClr>
              <a:buSzPct val="65000"/>
              <a:buFont typeface="Wingdings" panose="05000000000000000000" pitchFamily="2" charset="2"/>
              <a:buChar char="o"/>
            </a:pPr>
            <a:r>
              <a:rPr lang="el-GR" sz="3000" dirty="0">
                <a:solidFill>
                  <a:srgbClr val="000000"/>
                </a:solidFill>
              </a:rPr>
              <a:t>Αλλά εκτυπώνει </a:t>
            </a:r>
            <a:r>
              <a:rPr lang="el-GR" sz="3000" dirty="0" smtClean="0">
                <a:solidFill>
                  <a:srgbClr val="000000"/>
                </a:solidFill>
              </a:rPr>
              <a:t>και αριθμούς</a:t>
            </a:r>
            <a:r>
              <a:rPr lang="en-US" sz="3000" dirty="0">
                <a:solidFill>
                  <a:srgbClr val="000000"/>
                </a:solidFill>
              </a:rPr>
              <a:t>, </a:t>
            </a:r>
            <a:r>
              <a:rPr lang="el-GR" sz="3000" dirty="0" smtClean="0">
                <a:solidFill>
                  <a:srgbClr val="000000"/>
                </a:solidFill>
              </a:rPr>
              <a:t>και άλλα. </a:t>
            </a:r>
            <a:endParaRPr lang="en-US" sz="30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000" b="1" dirty="0" smtClean="0">
                <a:solidFill>
                  <a:srgbClr val="000000"/>
                </a:solidFill>
              </a:rPr>
              <a:t>Δεν</a:t>
            </a:r>
            <a:r>
              <a:rPr lang="el-GR" sz="3000" dirty="0" smtClean="0">
                <a:solidFill>
                  <a:srgbClr val="000000"/>
                </a:solidFill>
              </a:rPr>
              <a:t> εκτυπώνει τους </a:t>
            </a:r>
            <a:r>
              <a:rPr lang="el-GR" sz="3000" dirty="0">
                <a:solidFill>
                  <a:srgbClr val="000000"/>
                </a:solidFill>
              </a:rPr>
              <a:t>ειδικούς χαρακτήρες όπως</a:t>
            </a:r>
            <a:r>
              <a:rPr lang="en-US" sz="3000" dirty="0" smtClean="0">
                <a:solidFill>
                  <a:srgbClr val="000000"/>
                </a:solidFill>
              </a:rPr>
              <a:t>:</a:t>
            </a:r>
            <a:r>
              <a:rPr lang="el-GR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sz="3000" dirty="0" smtClean="0">
                <a:solidFill>
                  <a:srgbClr val="000000"/>
                </a:solidFill>
              </a:rPr>
              <a:t>Τον χαρακτήρα \ (ανάποδη κάθετος),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l-GR" sz="3000" dirty="0" smtClean="0">
                <a:solidFill>
                  <a:srgbClr val="000000"/>
                </a:solidFill>
              </a:rPr>
              <a:t>και ότι ακολουθεί μετά από αυτόν. Ο \ αναλόγως με το γράμμα που ακολουθεί, χωρίς να μεσολαβεί μεταξύ τους κενό, εκτελεί διάφορες εντολές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l-GR" sz="3000" dirty="0" smtClean="0">
                <a:solidFill>
                  <a:srgbClr val="000000"/>
                </a:solidFill>
              </a:rPr>
              <a:t>στην έξοδο του προγράμματος. Π.χ. \</a:t>
            </a:r>
            <a:r>
              <a:rPr lang="en-US" sz="3000" dirty="0" smtClean="0">
                <a:solidFill>
                  <a:srgbClr val="000000"/>
                </a:solidFill>
              </a:rPr>
              <a:t>n = </a:t>
            </a:r>
            <a:r>
              <a:rPr lang="el-GR" sz="3000" dirty="0" smtClean="0">
                <a:solidFill>
                  <a:srgbClr val="000000"/>
                </a:solidFill>
              </a:rPr>
              <a:t>νέα </a:t>
            </a:r>
            <a:r>
              <a:rPr lang="el-GR" sz="3000" dirty="0">
                <a:solidFill>
                  <a:srgbClr val="000000"/>
                </a:solidFill>
              </a:rPr>
              <a:t>γραμμή</a:t>
            </a:r>
            <a:r>
              <a:rPr lang="en-US" sz="3000" dirty="0">
                <a:solidFill>
                  <a:srgbClr val="000000"/>
                </a:solidFill>
              </a:rPr>
              <a:t>, </a:t>
            </a:r>
            <a:r>
              <a:rPr lang="en-US" sz="3000" dirty="0" smtClean="0">
                <a:solidFill>
                  <a:srgbClr val="000000"/>
                </a:solidFill>
              </a:rPr>
              <a:t>\t </a:t>
            </a:r>
            <a:r>
              <a:rPr lang="en-US" sz="3000" dirty="0">
                <a:solidFill>
                  <a:srgbClr val="000000"/>
                </a:solidFill>
              </a:rPr>
              <a:t>= </a:t>
            </a:r>
            <a:r>
              <a:rPr lang="en-US" sz="3000" dirty="0" smtClean="0">
                <a:solidFill>
                  <a:srgbClr val="000000"/>
                </a:solidFill>
              </a:rPr>
              <a:t>tab</a:t>
            </a:r>
            <a:r>
              <a:rPr lang="el-GR" sz="3000" dirty="0" smtClean="0">
                <a:solidFill>
                  <a:srgbClr val="000000"/>
                </a:solidFill>
              </a:rPr>
              <a:t>. </a:t>
            </a:r>
            <a:endParaRPr lang="en-US" sz="30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9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Ανάλυση του πρώτου μας προγράμματος (</a:t>
            </a:r>
            <a:r>
              <a:rPr lang="en-US" b="1" dirty="0" smtClean="0"/>
              <a:t>5</a:t>
            </a:r>
            <a:r>
              <a:rPr lang="el-GR" b="1" dirty="0" smtClean="0"/>
              <a:t> από </a:t>
            </a:r>
            <a:r>
              <a:rPr lang="en-US" b="1" dirty="0"/>
              <a:t>5</a:t>
            </a:r>
            <a:r>
              <a:rPr lang="el-GR" b="1" dirty="0" smtClean="0"/>
              <a:t>) </a:t>
            </a:r>
            <a:endParaRPr lang="el-GR" b="1" dirty="0"/>
          </a:p>
        </p:txBody>
      </p:sp>
      <p:sp>
        <p:nvSpPr>
          <p:cNvPr id="3" name="Θέση περιεχομένου 1" descr=".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3100" dirty="0">
                <a:solidFill>
                  <a:srgbClr val="000000"/>
                </a:solidFill>
                <a:latin typeface="Times New Roman"/>
              </a:rPr>
              <a:t>#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include &lt;</a:t>
            </a: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stdio.h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&gt;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solidFill>
                  <a:prstClr val="black"/>
                </a:solidFill>
                <a:latin typeface="Wingdings" panose="05000000000000000000" pitchFamily="2" charset="2"/>
              </a:rPr>
              <a:t></a:t>
            </a:r>
            <a:r>
              <a:rPr lang="el-GR" sz="31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el-GR" sz="3100" i="1" dirty="0" err="1">
                <a:solidFill>
                  <a:prstClr val="black"/>
                </a:solidFill>
                <a:latin typeface="Times New Roman"/>
              </a:rPr>
              <a:t>Προεπεξεργαστής</a:t>
            </a:r>
            <a:r>
              <a:rPr lang="el-GR" sz="3100" i="1" dirty="0" smtClean="0">
                <a:solidFill>
                  <a:prstClr val="black"/>
                </a:solidFill>
                <a:latin typeface="Times New Roman"/>
              </a:rPr>
              <a:t>. </a:t>
            </a:r>
            <a:endParaRPr lang="en-US" sz="3100" i="1" dirty="0">
              <a:solidFill>
                <a:prstClr val="black"/>
              </a:solidFill>
              <a:latin typeface="Times New Roman"/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int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 main()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solidFill>
                  <a:prstClr val="black"/>
                </a:solidFill>
                <a:latin typeface="Wingdings" panose="05000000000000000000" pitchFamily="2" charset="2"/>
              </a:rPr>
              <a:t></a:t>
            </a:r>
            <a:r>
              <a:rPr lang="el-GR" sz="31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el-GR" sz="3100" i="1" dirty="0">
                <a:solidFill>
                  <a:prstClr val="black"/>
                </a:solidFill>
                <a:latin typeface="Times New Roman"/>
              </a:rPr>
              <a:t>Το κυρίως πρόγραμμα</a:t>
            </a:r>
            <a:r>
              <a:rPr lang="el-GR" sz="3100" i="1" dirty="0" smtClean="0">
                <a:solidFill>
                  <a:prstClr val="black"/>
                </a:solidFill>
                <a:latin typeface="Times New Roman"/>
              </a:rPr>
              <a:t>. </a:t>
            </a:r>
            <a:endParaRPr lang="en-US" sz="3100" i="1" dirty="0">
              <a:solidFill>
                <a:prstClr val="black"/>
              </a:solidFill>
              <a:latin typeface="Times New Roman"/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3100" dirty="0">
                <a:solidFill>
                  <a:srgbClr val="000000"/>
                </a:solidFill>
                <a:latin typeface="Times New Roman"/>
              </a:rPr>
              <a:t>{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solidFill>
                  <a:prstClr val="black"/>
                </a:solidFill>
                <a:latin typeface="Wingdings" panose="05000000000000000000" pitchFamily="2" charset="2"/>
              </a:rPr>
              <a:t></a:t>
            </a:r>
            <a:r>
              <a:rPr lang="el-GR" sz="31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el-GR" sz="3100" i="1" dirty="0">
                <a:solidFill>
                  <a:prstClr val="black"/>
                </a:solidFill>
                <a:latin typeface="Times New Roman"/>
              </a:rPr>
              <a:t>Ξεκινάει ένα σύνολο οδηγιών</a:t>
            </a:r>
            <a:r>
              <a:rPr lang="el-GR" sz="3100" i="1" dirty="0" smtClean="0">
                <a:solidFill>
                  <a:prstClr val="black"/>
                </a:solidFill>
                <a:latin typeface="Times New Roman"/>
              </a:rPr>
              <a:t>. </a:t>
            </a:r>
            <a:endParaRPr lang="en-US" sz="3100" i="1" dirty="0">
              <a:solidFill>
                <a:prstClr val="black"/>
              </a:solidFill>
              <a:latin typeface="Times New Roman"/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printf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(“\n </a:t>
            </a:r>
            <a:r>
              <a:rPr lang="el-GR" sz="2700" dirty="0">
                <a:solidFill>
                  <a:srgbClr val="000000"/>
                </a:solidFill>
                <a:latin typeface="Times New Roman"/>
              </a:rPr>
              <a:t>Γεια σας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</a:rPr>
              <a:t>..”);</a:t>
            </a:r>
            <a:r>
              <a:rPr lang="el-GR" sz="31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3100" dirty="0">
              <a:solidFill>
                <a:srgbClr val="000000"/>
              </a:solidFill>
              <a:latin typeface="Times New Roman"/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n-US" sz="3100" dirty="0" err="1">
                <a:solidFill>
                  <a:srgbClr val="000000"/>
                </a:solidFill>
                <a:latin typeface="Times New Roman"/>
              </a:rPr>
              <a:t>printf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(“\n </a:t>
            </a:r>
            <a:r>
              <a:rPr lang="el-GR" sz="2700" dirty="0">
                <a:solidFill>
                  <a:srgbClr val="000000"/>
                </a:solidFill>
                <a:latin typeface="Times New Roman"/>
              </a:rPr>
              <a:t>Καλωσορίσατε στον κόσμο της </a:t>
            </a:r>
            <a:r>
              <a:rPr lang="en-US" sz="2700" dirty="0">
                <a:solidFill>
                  <a:srgbClr val="000000"/>
                </a:solidFill>
                <a:latin typeface="Times New Roman"/>
              </a:rPr>
              <a:t>C!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\n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</a:rPr>
              <a:t>”);</a:t>
            </a:r>
            <a:r>
              <a:rPr lang="el-GR" sz="31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3100" dirty="0">
              <a:solidFill>
                <a:srgbClr val="000000"/>
              </a:solidFill>
              <a:latin typeface="Times New Roman"/>
            </a:endParaRPr>
          </a:p>
          <a:p>
            <a:pPr marL="519113" lvl="1" indent="0" defTabSz="1008063" fontAlgn="base"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n-US" sz="3100" dirty="0">
                <a:solidFill>
                  <a:srgbClr val="000000"/>
                </a:solidFill>
                <a:latin typeface="Times New Roman"/>
              </a:rPr>
              <a:t>return 0;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solidFill>
                  <a:prstClr val="black"/>
                </a:solidFill>
                <a:latin typeface="Wingdings" panose="05000000000000000000" pitchFamily="2" charset="2"/>
              </a:rPr>
              <a:t></a:t>
            </a:r>
            <a:r>
              <a:rPr lang="el-GR" sz="31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el-GR" sz="3100" i="1" dirty="0">
                <a:solidFill>
                  <a:prstClr val="black"/>
                </a:solidFill>
                <a:latin typeface="Times New Roman"/>
              </a:rPr>
              <a:t>Επιστρέφει την τιμή της συνάρτησης</a:t>
            </a:r>
            <a:r>
              <a:rPr lang="el-GR" sz="3100" i="1" dirty="0" smtClean="0">
                <a:solidFill>
                  <a:prstClr val="black"/>
                </a:solidFill>
                <a:latin typeface="Times New Roman"/>
              </a:rPr>
              <a:t>. </a:t>
            </a:r>
            <a:endParaRPr lang="en-US" sz="3100" i="1" dirty="0">
              <a:solidFill>
                <a:prstClr val="black"/>
              </a:solidFill>
              <a:latin typeface="Times New Roman"/>
            </a:endParaRPr>
          </a:p>
          <a:p>
            <a:pPr marL="0" lvl="0" indent="0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3100" dirty="0">
                <a:solidFill>
                  <a:srgbClr val="000000"/>
                </a:solidFill>
                <a:latin typeface="Times New Roman"/>
              </a:rPr>
              <a:t>}</a:t>
            </a:r>
            <a:r>
              <a:rPr lang="el-GR" sz="3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3100" dirty="0">
                <a:solidFill>
                  <a:prstClr val="black"/>
                </a:solidFill>
                <a:latin typeface="Wingdings" panose="05000000000000000000" pitchFamily="2" charset="2"/>
              </a:rPr>
              <a:t></a:t>
            </a:r>
            <a:r>
              <a:rPr lang="el-GR" sz="31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el-GR" sz="3100" i="1" dirty="0">
                <a:solidFill>
                  <a:prstClr val="black"/>
                </a:solidFill>
                <a:latin typeface="Times New Roman"/>
              </a:rPr>
              <a:t>Τελειώνει ένα σύνολο </a:t>
            </a:r>
            <a:r>
              <a:rPr lang="el-GR" sz="3100" i="1" dirty="0" smtClean="0">
                <a:solidFill>
                  <a:prstClr val="black"/>
                </a:solidFill>
                <a:latin typeface="Times New Roman"/>
              </a:rPr>
              <a:t>οδηγιών. </a:t>
            </a:r>
            <a:endParaRPr lang="en-US" sz="3100" i="1" dirty="0">
              <a:solidFill>
                <a:prstClr val="black"/>
              </a:solidFill>
              <a:latin typeface="Times New Roman"/>
            </a:endParaRPr>
          </a:p>
          <a:p>
            <a:endParaRPr lang="el-GR" dirty="0"/>
          </a:p>
        </p:txBody>
      </p:sp>
      <p:sp>
        <p:nvSpPr>
          <p:cNvPr id="4" name="Θέση περιεχομένου 2" descr="Τμήμα προγράμματος: Οι εντολές print f στο πρώτο μας πρόγραμμα, θα  εκτυπώσουν στην έξοδο του προγράμματος, ότι περιλαμβάνεται μέσα σε αυτές. Δηλαδή: Γεια σας, και Καλοσωρίσατε στον κόσμο της C. Η εντολή print f ουσιαστικά αποτελεί την έξοδο του προγράμματος."/>
          <p:cNvSpPr/>
          <p:nvPr/>
        </p:nvSpPr>
        <p:spPr>
          <a:xfrm>
            <a:off x="827584" y="3356992"/>
            <a:ext cx="748883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69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l-GR" b="1" dirty="0" smtClean="0"/>
              <a:t>Εκτυπώσεις </a:t>
            </a:r>
            <a:endParaRPr lang="el-GR" b="1" dirty="0"/>
          </a:p>
        </p:txBody>
      </p:sp>
      <p:sp>
        <p:nvSpPr>
          <p:cNvPr id="4" name="Θέση περιεχομένου 1" descr="Τμήμα προγράμματος: Οι δύο εντολές  print f Γεια σας και print f Καλωσορίσατε στον κόσμο της C." title="Οι εντολές print f."/>
          <p:cNvSpPr>
            <a:spLocks noChangeArrowheads="1"/>
          </p:cNvSpPr>
          <p:nvPr/>
        </p:nvSpPr>
        <p:spPr bwMode="auto">
          <a:xfrm>
            <a:off x="323528" y="1844824"/>
            <a:ext cx="8496944" cy="107936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64" tIns="46781" rIns="89964" bIns="46781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l-GR" sz="3200" dirty="0" err="1" smtClean="0">
                <a:latin typeface="+mn-lt"/>
              </a:rPr>
              <a:t>printf</a:t>
            </a:r>
            <a:r>
              <a:rPr lang="el-GR" sz="3200" dirty="0" smtClean="0">
                <a:latin typeface="+mn-lt"/>
              </a:rPr>
              <a:t>(“\n Γεια σας..”); </a:t>
            </a:r>
          </a:p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l-GR" sz="3200" dirty="0" err="1" smtClean="0">
                <a:latin typeface="+mn-lt"/>
              </a:rPr>
              <a:t>printf</a:t>
            </a:r>
            <a:r>
              <a:rPr lang="el-GR" sz="3200" dirty="0" smtClean="0">
                <a:latin typeface="+mn-lt"/>
              </a:rPr>
              <a:t>(“\n Καλωσορίσατε στον κόσμο της C!\n”); </a:t>
            </a:r>
            <a:endParaRPr lang="el-GR" sz="3200" dirty="0">
              <a:latin typeface="+mn-lt"/>
            </a:endParaRPr>
          </a:p>
        </p:txBody>
      </p:sp>
      <p:sp>
        <p:nvSpPr>
          <p:cNvPr id="8" name="Θέση περιεχομένου 2"/>
          <p:cNvSpPr txBox="1"/>
          <p:nvPr/>
        </p:nvSpPr>
        <p:spPr>
          <a:xfrm>
            <a:off x="1403648" y="357301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Είναι ισοδύναμες με την ακόλουθη μία: </a:t>
            </a:r>
            <a:endParaRPr lang="el-GR" dirty="0"/>
          </a:p>
        </p:txBody>
      </p:sp>
      <p:sp>
        <p:nvSpPr>
          <p:cNvPr id="6" name="Θέση περιεχομένου 3" descr="Τμήμα προγράμματος:  print f, άνοιγμα παρένθεσης, άνοιγμα διπλών εισαγωγικών, \ n, Γεια σας, \ n, Καλωσορίσατε στον κόσμο της C, θαυμαστικό, \ n, κλείσιμο διπλών εισαγωγικών, κλείσιμο παρένθεσης, ερωτηματικό." title="Εντολή print f."/>
          <p:cNvSpPr>
            <a:spLocks noChangeArrowheads="1"/>
          </p:cNvSpPr>
          <p:nvPr/>
        </p:nvSpPr>
        <p:spPr bwMode="auto">
          <a:xfrm>
            <a:off x="567047" y="4837400"/>
            <a:ext cx="8009905" cy="46380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64" tIns="46781" rIns="89964" bIns="46781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  <a:tab pos="9405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l-GR" sz="2400" b="1" dirty="0" err="1" smtClean="0">
                <a:latin typeface="+mn-lt"/>
              </a:rPr>
              <a:t>printf</a:t>
            </a:r>
            <a:r>
              <a:rPr lang="el-GR" sz="2400" b="1" dirty="0" smtClean="0">
                <a:latin typeface="+mn-lt"/>
              </a:rPr>
              <a:t>(“\n Γεια σας.. \n Καλωσορίσατε στον κόσμο της C!\n”); </a:t>
            </a:r>
            <a:endParaRPr lang="el-GR" sz="2400" b="1" dirty="0">
              <a:latin typeface="+mn-lt"/>
            </a:endParaRP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13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894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Μετάφραση ⁄ Εκτέλεση </a:t>
            </a:r>
            <a:endParaRPr lang="el-GR" b="1" dirty="0"/>
          </a:p>
        </p:txBody>
      </p:sp>
      <p:sp>
        <p:nvSpPr>
          <p:cNvPr id="6" name="Θέση περιεχομένου 1"/>
          <p:cNvSpPr txBox="1"/>
          <p:nvPr/>
        </p:nvSpPr>
        <p:spPr>
          <a:xfrm>
            <a:off x="467544" y="1282805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10080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</a:pPr>
            <a:r>
              <a:rPr lang="el-GR" sz="2800" dirty="0" smtClean="0">
                <a:solidFill>
                  <a:srgbClr val="000000"/>
                </a:solidFill>
              </a:rPr>
              <a:t>1)  Η μετάφραση-</a:t>
            </a:r>
            <a:r>
              <a:rPr lang="en-US" sz="2800" dirty="0" smtClean="0">
                <a:solidFill>
                  <a:srgbClr val="000000"/>
                </a:solidFill>
              </a:rPr>
              <a:t>compile</a:t>
            </a:r>
            <a:r>
              <a:rPr lang="el-GR" sz="2800" dirty="0" smtClean="0">
                <a:solidFill>
                  <a:srgbClr val="000000"/>
                </a:solidFill>
              </a:rPr>
              <a:t> γίνεται με τις παρακάτω   </a:t>
            </a:r>
          </a:p>
          <a:p>
            <a:pPr lvl="0" defTabSz="10080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</a:pP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 εντολές που δίνονται στην </a:t>
            </a:r>
            <a:r>
              <a:rPr lang="en-US" sz="2800" dirty="0" smtClean="0">
                <a:solidFill>
                  <a:srgbClr val="000000"/>
                </a:solidFill>
              </a:rPr>
              <a:t>command line: </a:t>
            </a:r>
          </a:p>
        </p:txBody>
      </p:sp>
      <p:sp>
        <p:nvSpPr>
          <p:cNvPr id="7" name="Θέση περιεχομένου 2" descr="Επεξήγηση κειμένου: Για linux γράφουμε: gcc, κενό, test, τελεία, c, κενό, παύλα, o, κενό, test, τελεία, out. &#10;Για Windows γράφουμε: gcc, κενό, test, τελεία, c, κενό, παύλα, o, κενό,  test, τελεία, exe."/>
          <p:cNvSpPr txBox="1"/>
          <p:nvPr>
            <p:custDataLst>
              <p:tags r:id="rId2"/>
            </p:custDataLst>
          </p:nvPr>
        </p:nvSpPr>
        <p:spPr>
          <a:xfrm>
            <a:off x="467544" y="2218071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01713" lvl="1" indent="-482600" defTabSz="10080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800" dirty="0" err="1">
                <a:solidFill>
                  <a:srgbClr val="000000"/>
                </a:solidFill>
              </a:rPr>
              <a:t>gcc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test.c</a:t>
            </a:r>
            <a:r>
              <a:rPr lang="en-US" sz="2800" dirty="0">
                <a:solidFill>
                  <a:srgbClr val="000000"/>
                </a:solidFill>
              </a:rPr>
              <a:t> –o </a:t>
            </a:r>
            <a:r>
              <a:rPr lang="en-US" sz="2800" dirty="0" err="1" smtClean="0">
                <a:solidFill>
                  <a:srgbClr val="000000"/>
                </a:solidFill>
              </a:rPr>
              <a:t>test.out</a:t>
            </a:r>
            <a:r>
              <a:rPr lang="en-US" sz="2800" dirty="0" smtClean="0">
                <a:solidFill>
                  <a:srgbClr val="000000"/>
                </a:solidFill>
              </a:rPr>
              <a:t> (Linux). </a:t>
            </a:r>
            <a:endParaRPr lang="en-US" sz="2800" dirty="0">
              <a:solidFill>
                <a:srgbClr val="000000"/>
              </a:solidFill>
            </a:endParaRPr>
          </a:p>
          <a:p>
            <a:pPr marL="1001713" lvl="1" indent="-482600" defTabSz="10080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800" dirty="0" err="1">
                <a:solidFill>
                  <a:srgbClr val="000000"/>
                </a:solidFill>
              </a:rPr>
              <a:t>gcc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test.c</a:t>
            </a:r>
            <a:r>
              <a:rPr lang="en-US" sz="2800" dirty="0">
                <a:solidFill>
                  <a:srgbClr val="000000"/>
                </a:solidFill>
              </a:rPr>
              <a:t> –o test.exe (Windows). </a:t>
            </a:r>
          </a:p>
        </p:txBody>
      </p:sp>
      <p:sp>
        <p:nvSpPr>
          <p:cNvPr id="3" name="Θέση περιεχομένου 3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2)  Εάν δεν υπάρχουν λάθη, μπορούμε να το τρέξουμε   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 (αλλιώς επιστροφή, και διόρθωση του πηγαίου  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  κώδικα-προγράμματος).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3)  Η εκτέλεση-</a:t>
            </a:r>
            <a:r>
              <a:rPr lang="en-US" sz="2800" dirty="0" smtClean="0">
                <a:solidFill>
                  <a:srgbClr val="000000"/>
                </a:solidFill>
              </a:rPr>
              <a:t>run </a:t>
            </a:r>
            <a:r>
              <a:rPr lang="el-GR" sz="2800" dirty="0" smtClean="0">
                <a:solidFill>
                  <a:srgbClr val="000000"/>
                </a:solidFill>
              </a:rPr>
              <a:t>γίνεται με τις εντολές: </a:t>
            </a: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dirty="0" smtClean="0">
                <a:solidFill>
                  <a:srgbClr val="000000"/>
                </a:solidFill>
              </a:rPr>
              <a:t>Για </a:t>
            </a:r>
            <a:r>
              <a:rPr lang="en-US" dirty="0" smtClean="0">
                <a:solidFill>
                  <a:srgbClr val="000000"/>
                </a:solidFill>
              </a:rPr>
              <a:t>Linux</a:t>
            </a:r>
            <a:r>
              <a:rPr lang="el-GR" dirty="0" smtClean="0">
                <a:solidFill>
                  <a:srgbClr val="000000"/>
                </a:solidFill>
              </a:rPr>
              <a:t> γράφουμε </a:t>
            </a:r>
            <a:r>
              <a:rPr lang="en-US" dirty="0" err="1" smtClean="0">
                <a:solidFill>
                  <a:srgbClr val="000000"/>
                </a:solidFill>
              </a:rPr>
              <a:t>test.out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1001713" lvl="1" indent="-4826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l-GR" dirty="0" smtClean="0">
                <a:solidFill>
                  <a:srgbClr val="000000"/>
                </a:solidFill>
              </a:rPr>
              <a:t>Για </a:t>
            </a:r>
            <a:r>
              <a:rPr lang="en-US" dirty="0" smtClean="0">
                <a:solidFill>
                  <a:srgbClr val="000000"/>
                </a:solidFill>
              </a:rPr>
              <a:t>Windows </a:t>
            </a:r>
            <a:r>
              <a:rPr lang="el-GR" dirty="0" smtClean="0">
                <a:solidFill>
                  <a:srgbClr val="000000"/>
                </a:solidFill>
              </a:rPr>
              <a:t>γράφουμε </a:t>
            </a:r>
            <a:r>
              <a:rPr lang="en-US" dirty="0" smtClean="0">
                <a:solidFill>
                  <a:srgbClr val="000000"/>
                </a:solidFill>
              </a:rPr>
              <a:t>test.exe.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20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/>
          <a:lstStyle/>
          <a:p>
            <a:r>
              <a:rPr lang="el-GR" b="1" dirty="0" smtClean="0"/>
              <a:t>Ένα άλλο πρόγραμμα </a:t>
            </a:r>
            <a:endParaRPr lang="el-GR" b="1" dirty="0"/>
          </a:p>
        </p:txBody>
      </p:sp>
      <p:sp>
        <p:nvSpPr>
          <p:cNvPr id="3" name="Θέση περιεχομένου 1" descr="Πρόγραμμα: # include, σύμβολο μικρότερου, s t d i o, τελεία h, σύμβολο μεγαλύτερου. Enter, int, κενό, main, άνοιγμα κλείσιμο παρένθεσης. Enter, άνοιγμα αγκίστρου. Enter, print f, άνοιγμα παρένθεσης, άνοιγμα εισαγωγικών, \ n, \ t. Η C, \ n, \ n, είναι πολύ απλή και,  κλείσιμο εισαγωγικών, κλείσιμο παρένθεσης, ερωτηματικό. Enter, print f, άνοιγμα παρένθεσης, άνοιγμα εισαγωγικών, \ n, χρήσιμη γλώσσα προγραμματισμού, \ n,  κλείσιμο εισαγωγικών, κλείσιμο παρένθεσης, ερωτηματικό. Enter, print f, άνοιγμα παρένθεσης, άνοιγμα εισαγωγικών, \ n, άλλες βασισμένες στη C γλώσσες, κλείσιμο εισαγωγικών, κλείσιμο παρένθεσης, ερωτηματικό. Enter, print f, άνοιγμα παρένθεσης, άνοιγμα εισαγωγικών, \ n, \ t, C, +, +, κόμμα, \ n, \ t, java, κόμμα, \ n, \ t, C #, κόμμα, \ n, \ t, D, κλείσιμο εισαγωγικών, κλείσιμο παρένθεσης, ερωτηματικό.&#10;Enter, print f, άνοιγμα παρένθεσης, άνοιγμα εισαγωγικών, \ n, \ t, και πολλές ακόμη, \ n, \ n, κλείσιμο εισαγωγικών, κλείσιμο παρένθεσης, ερωτηματικό. Enter, return, κενό, 0, ερωτηματικό. Enter, κλείσιμο αγκίστρου. " title="Το δεύτερο πρόγραμμα σε C.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Autofit/>
          </a:bodyPr>
          <a:lstStyle/>
          <a:p>
            <a:pPr marL="0" lvl="0" indent="0" defTabSz="449263" fontAlgn="base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l-GR" sz="2800" dirty="0">
                <a:solidFill>
                  <a:srgbClr val="000000"/>
                </a:solidFill>
              </a:rPr>
              <a:t>#</a:t>
            </a:r>
            <a:r>
              <a:rPr lang="en-US" sz="2800" dirty="0">
                <a:solidFill>
                  <a:srgbClr val="000000"/>
                </a:solidFill>
              </a:rPr>
              <a:t>include &lt;</a:t>
            </a:r>
            <a:r>
              <a:rPr lang="en-US" sz="2800" dirty="0" err="1" smtClean="0">
                <a:solidFill>
                  <a:srgbClr val="000000"/>
                </a:solidFill>
              </a:rPr>
              <a:t>stdio.h</a:t>
            </a:r>
            <a:r>
              <a:rPr lang="en-US" sz="2800" dirty="0" smtClean="0">
                <a:solidFill>
                  <a:srgbClr val="000000"/>
                </a:solidFill>
              </a:rPr>
              <a:t>&gt;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el-GR" sz="2800" dirty="0">
              <a:solidFill>
                <a:srgbClr val="000000"/>
              </a:solidFill>
            </a:endParaRPr>
          </a:p>
          <a:p>
            <a:pPr marL="0" lvl="0" indent="0" defTabSz="449263" fontAlgn="base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n-US" sz="2800" dirty="0" err="1" smtClean="0">
                <a:solidFill>
                  <a:srgbClr val="000000"/>
                </a:solidFill>
              </a:rPr>
              <a:t>int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main</a:t>
            </a:r>
            <a:r>
              <a:rPr lang="en-US" sz="2800" dirty="0" smtClean="0">
                <a:solidFill>
                  <a:srgbClr val="000000"/>
                </a:solidFill>
              </a:rPr>
              <a:t>()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{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</a:p>
          <a:p>
            <a:pPr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(“\n\t</a:t>
            </a:r>
            <a:r>
              <a:rPr lang="el-GR" sz="2800" dirty="0">
                <a:solidFill>
                  <a:srgbClr val="000000"/>
                </a:solidFill>
              </a:rPr>
              <a:t>Η </a:t>
            </a:r>
            <a:r>
              <a:rPr lang="en-US" sz="2800" dirty="0">
                <a:solidFill>
                  <a:srgbClr val="000000"/>
                </a:solidFill>
              </a:rPr>
              <a:t>C\n\n </a:t>
            </a:r>
            <a:r>
              <a:rPr lang="el-GR" sz="2800" dirty="0">
                <a:solidFill>
                  <a:srgbClr val="000000"/>
                </a:solidFill>
              </a:rPr>
              <a:t>είναι πολύ απλή και </a:t>
            </a:r>
            <a:r>
              <a:rPr lang="en-US" sz="2800" dirty="0" smtClean="0">
                <a:solidFill>
                  <a:srgbClr val="000000"/>
                </a:solidFill>
              </a:rPr>
              <a:t>”);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(“\n </a:t>
            </a:r>
            <a:r>
              <a:rPr lang="el-GR" sz="2800" dirty="0">
                <a:solidFill>
                  <a:srgbClr val="000000"/>
                </a:solidFill>
              </a:rPr>
              <a:t>χρήσιμη γλώσσα προγραμματισμού</a:t>
            </a:r>
            <a:r>
              <a:rPr lang="en-US" sz="2800" dirty="0">
                <a:solidFill>
                  <a:srgbClr val="000000"/>
                </a:solidFill>
              </a:rPr>
              <a:t>.\n</a:t>
            </a:r>
            <a:r>
              <a:rPr lang="en-US" sz="2800" dirty="0" smtClean="0">
                <a:solidFill>
                  <a:srgbClr val="000000"/>
                </a:solidFill>
              </a:rPr>
              <a:t>”)</a:t>
            </a:r>
            <a:r>
              <a:rPr lang="el-GR" sz="2800" dirty="0" smtClean="0">
                <a:solidFill>
                  <a:srgbClr val="000000"/>
                </a:solidFill>
              </a:rPr>
              <a:t>; </a:t>
            </a:r>
          </a:p>
          <a:p>
            <a:pPr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(“\n </a:t>
            </a:r>
            <a:r>
              <a:rPr lang="el-GR" sz="2800" dirty="0">
                <a:solidFill>
                  <a:srgbClr val="000000"/>
                </a:solidFill>
              </a:rPr>
              <a:t>Άλλες βασισμένες στη </a:t>
            </a:r>
            <a:r>
              <a:rPr lang="en-US" sz="2800" dirty="0">
                <a:solidFill>
                  <a:srgbClr val="000000"/>
                </a:solidFill>
              </a:rPr>
              <a:t>C</a:t>
            </a:r>
            <a:r>
              <a:rPr lang="el-GR" sz="2800" dirty="0">
                <a:solidFill>
                  <a:srgbClr val="000000"/>
                </a:solidFill>
              </a:rPr>
              <a:t> γλώσσες</a:t>
            </a:r>
            <a:r>
              <a:rPr lang="en-US" sz="2800" dirty="0" smtClean="0">
                <a:solidFill>
                  <a:srgbClr val="000000"/>
                </a:solidFill>
              </a:rPr>
              <a:t>:”);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(“\</a:t>
            </a:r>
            <a:r>
              <a:rPr lang="en-US" sz="2800" dirty="0" smtClean="0">
                <a:solidFill>
                  <a:srgbClr val="000000"/>
                </a:solidFill>
              </a:rPr>
              <a:t>n\t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</a:t>
            </a:r>
            <a:r>
              <a:rPr lang="en-US" sz="2800" dirty="0">
                <a:solidFill>
                  <a:srgbClr val="000000"/>
                </a:solidFill>
              </a:rPr>
              <a:t>++, \</a:t>
            </a:r>
            <a:r>
              <a:rPr lang="en-US" sz="2800" dirty="0" smtClean="0">
                <a:solidFill>
                  <a:srgbClr val="000000"/>
                </a:solidFill>
              </a:rPr>
              <a:t>n\t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Java,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\n\t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C#</a:t>
            </a:r>
            <a:r>
              <a:rPr lang="el-GR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\</a:t>
            </a:r>
            <a:r>
              <a:rPr lang="en-US" sz="2800" dirty="0" smtClean="0">
                <a:solidFill>
                  <a:srgbClr val="000000"/>
                </a:solidFill>
              </a:rPr>
              <a:t>n\t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D</a:t>
            </a:r>
            <a:r>
              <a:rPr lang="el-GR" sz="2800" dirty="0" smtClean="0">
                <a:solidFill>
                  <a:srgbClr val="000000"/>
                </a:solidFill>
              </a:rPr>
              <a:t>.</a:t>
            </a:r>
            <a:r>
              <a:rPr lang="en-US" sz="2800" dirty="0" smtClean="0">
                <a:solidFill>
                  <a:srgbClr val="000000"/>
                </a:solidFill>
              </a:rPr>
              <a:t>”);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(“\n\t </a:t>
            </a:r>
            <a:r>
              <a:rPr lang="el-GR" sz="2800" dirty="0">
                <a:solidFill>
                  <a:srgbClr val="000000"/>
                </a:solidFill>
              </a:rPr>
              <a:t>και πολλές ακόμη… </a:t>
            </a:r>
            <a:r>
              <a:rPr lang="en-US" sz="2800" dirty="0">
                <a:solidFill>
                  <a:srgbClr val="000000"/>
                </a:solidFill>
              </a:rPr>
              <a:t>\n\n</a:t>
            </a:r>
            <a:r>
              <a:rPr lang="en-US" sz="2800" dirty="0" smtClean="0">
                <a:solidFill>
                  <a:srgbClr val="000000"/>
                </a:solidFill>
              </a:rPr>
              <a:t>”</a:t>
            </a:r>
            <a:r>
              <a:rPr lang="el-GR" sz="2800" dirty="0" smtClean="0">
                <a:solidFill>
                  <a:srgbClr val="000000"/>
                </a:solidFill>
              </a:rPr>
              <a:t>); </a:t>
            </a:r>
          </a:p>
          <a:p>
            <a:pPr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00"/>
                </a:solidFill>
              </a:rPr>
              <a:t>return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0</a:t>
            </a:r>
            <a:r>
              <a:rPr lang="el-GR" sz="2800" dirty="0" smtClean="0">
                <a:solidFill>
                  <a:srgbClr val="000000"/>
                </a:solidFill>
              </a:rPr>
              <a:t>; </a:t>
            </a: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}</a:t>
            </a:r>
            <a:r>
              <a:rPr lang="el-GR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1500"/>
              </a:spcBef>
              <a:spcAft>
                <a:spcPct val="0"/>
              </a:spcAft>
              <a:buSzPct val="60000"/>
              <a:buNone/>
            </a:pPr>
            <a:endParaRPr lang="el-GR" sz="2800" dirty="0">
              <a:solidFill>
                <a:srgbClr val="000000"/>
              </a:solidFill>
            </a:endParaRPr>
          </a:p>
          <a:p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7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Εκτελώντας το πρόγραμμα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65652" y="1196752"/>
            <a:ext cx="8229600" cy="2692896"/>
          </a:xfrm>
        </p:spPr>
        <p:txBody>
          <a:bodyPr>
            <a:noAutofit/>
          </a:bodyPr>
          <a:lstStyle/>
          <a:p>
            <a:pPr marL="0" lvl="0" indent="0" defTabSz="449263" fontAlgn="base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l-GR" sz="2800" dirty="0" smtClean="0">
                <a:solidFill>
                  <a:srgbClr val="000000"/>
                </a:solidFill>
              </a:rPr>
              <a:t>	Στην έξοδο του προγράμματος θα εμφανιστούν τα εξής:  </a:t>
            </a:r>
          </a:p>
          <a:p>
            <a:pPr marL="0" lvl="0" indent="0" defTabSz="449263" fontAlgn="base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Η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endParaRPr lang="el-GR" sz="2000" dirty="0" smtClean="0">
              <a:solidFill>
                <a:srgbClr val="000000"/>
              </a:solidFill>
            </a:endParaRPr>
          </a:p>
          <a:p>
            <a:pPr marL="0" lvl="0" indent="0" defTabSz="449263" fontAlgn="base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endParaRPr lang="el-GR" sz="2000" dirty="0">
              <a:solidFill>
                <a:srgbClr val="000000"/>
              </a:solidFill>
            </a:endParaRPr>
          </a:p>
          <a:p>
            <a:pPr marL="0" lvl="0" indent="0" defTabSz="449263" fontAlgn="base" hangingPunct="0">
              <a:lnSpc>
                <a:spcPct val="98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είναι πολύ απλή και </a:t>
            </a: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χρήσιμη γλώσσα προγραμματισμού. </a:t>
            </a: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endParaRPr lang="el-GR" sz="2000" dirty="0" smtClean="0">
              <a:solidFill>
                <a:srgbClr val="000000"/>
              </a:solidFill>
            </a:endParaRP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Άλλες βασισμένες στη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r>
              <a:rPr lang="el-GR" sz="2000" dirty="0" smtClean="0">
                <a:solidFill>
                  <a:srgbClr val="000000"/>
                </a:solidFill>
              </a:rPr>
              <a:t> γλώσσες: </a:t>
            </a:r>
          </a:p>
          <a:p>
            <a:pPr marL="0" lvl="0" indent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endParaRPr lang="el-GR" sz="2800" dirty="0"/>
          </a:p>
        </p:txBody>
      </p:sp>
      <p:sp>
        <p:nvSpPr>
          <p:cNvPr id="6" name="Θέση περιεχομένου 2" descr="C, +, +,  Java,  C sharp, D,  και πολλές ακόμη. &#10;"/>
          <p:cNvSpPr txBox="1"/>
          <p:nvPr>
            <p:custDataLst>
              <p:tags r:id="rId2"/>
            </p:custDataLst>
          </p:nvPr>
        </p:nvSpPr>
        <p:spPr>
          <a:xfrm>
            <a:off x="475996" y="4293096"/>
            <a:ext cx="82089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</a:pPr>
            <a:r>
              <a:rPr lang="en-US" sz="2000" dirty="0" smtClean="0">
                <a:solidFill>
                  <a:srgbClr val="000000"/>
                </a:solidFill>
              </a:rPr>
              <a:t>C++, </a:t>
            </a:r>
          </a:p>
          <a:p>
            <a:pPr lvl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</a:pPr>
            <a:r>
              <a:rPr lang="en-US" sz="2000" dirty="0" smtClean="0">
                <a:solidFill>
                  <a:srgbClr val="000000"/>
                </a:solidFill>
              </a:rPr>
              <a:t>	Java, </a:t>
            </a:r>
          </a:p>
          <a:p>
            <a:pPr lvl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</a:pPr>
            <a:r>
              <a:rPr lang="en-US" sz="2000" dirty="0" smtClean="0">
                <a:solidFill>
                  <a:srgbClr val="000000"/>
                </a:solidFill>
              </a:rPr>
              <a:t>	C#, </a:t>
            </a:r>
          </a:p>
          <a:p>
            <a:pPr lvl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</a:pPr>
            <a:r>
              <a:rPr lang="en-US" sz="2000" dirty="0" smtClean="0">
                <a:solidFill>
                  <a:srgbClr val="000000"/>
                </a:solidFill>
              </a:rPr>
              <a:t>	D, </a:t>
            </a:r>
          </a:p>
          <a:p>
            <a:pPr lvl="0" defTabSz="449263" fontAlgn="base" hangingPunct="0">
              <a:lnSpc>
                <a:spcPct val="97000"/>
              </a:lnSpc>
              <a:spcBef>
                <a:spcPts val="600"/>
              </a:spcBef>
              <a:spcAft>
                <a:spcPct val="0"/>
              </a:spcAft>
              <a:buSzPct val="60000"/>
            </a:pPr>
            <a:r>
              <a:rPr lang="en-US" sz="2000" dirty="0">
                <a:solidFill>
                  <a:srgbClr val="000000"/>
                </a:solidFill>
              </a:rPr>
              <a:t>	 </a:t>
            </a:r>
            <a:r>
              <a:rPr lang="el-GR" sz="2000" dirty="0">
                <a:solidFill>
                  <a:srgbClr val="000000"/>
                </a:solidFill>
              </a:rPr>
              <a:t>και πολλές </a:t>
            </a:r>
            <a:r>
              <a:rPr lang="el-GR" sz="2000" dirty="0" smtClean="0">
                <a:solidFill>
                  <a:srgbClr val="000000"/>
                </a:solidFill>
              </a:rPr>
              <a:t>ακόμη.  </a:t>
            </a:r>
            <a:endParaRPr lang="el-GR" sz="200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154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Χρηματοδότηση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/>
              <a:t>.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pic>
        <p:nvPicPr>
          <p:cNvPr id="4" name="Εικόνα 1" descr=" Λογότυπο Επιχειρησιακού Προγράμματος Εκπαίδευση και Δια βίου Μάθηση.   " title="Λογότυπο Χρηματοδότησης. ">
            <a:hlinkClick r:id="rId3" tooltip="Μετάβαση σε www.edulll.gr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7848872" cy="20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571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Ένα πιο περίπλοκο πρόγραμμα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3024336" cy="639762"/>
          </a:xfrm>
        </p:spPr>
        <p:txBody>
          <a:bodyPr>
            <a:noAutofit/>
          </a:bodyPr>
          <a:lstStyle/>
          <a:p>
            <a:r>
              <a:rPr lang="el-GR" sz="3200" dirty="0" smtClean="0"/>
              <a:t>Πρόσθεση δύο ακεραίων: </a:t>
            </a:r>
            <a:endParaRPr lang="el-GR" sz="3200" dirty="0"/>
          </a:p>
        </p:txBody>
      </p:sp>
      <p:sp>
        <p:nvSpPr>
          <p:cNvPr id="4" name="Θέση περιεχομένου 2" descr="Πρόγραμμα: # include, σύμβολο μικρότερου, s t d i o , τελεία h, σύμβολο μεγαλύτερου. Enter, int  main, άνοιγμα κλείσιμο παρένθεσης.  Enter, άνοιγμα αγκίστρου. Enter, int, a = 3, κόμμα, b = 7, κόμμα, sum, ερωτηματικό. Enter, sum =, a + b, ερωτηματικό. Enter, print f, άνοιγμα παρένθεσης, άνοιγμα εισαγωγικών, \ n, άθροισμα =, % d, \ n, κλείσιμο εισαγωγικών, κόμμα, sum, κλείσιμο παρένθεσης, ερωτηματικό. Enter, return 0, ερωτηματικό. Enter, κλείσιμο αγκίστρου." title="Πρόγραμμα πρώτου τρόπου πρόσθεσης δύο ακεραίων."/>
          <p:cNvSpPr>
            <a:spLocks noGrp="1"/>
          </p:cNvSpPr>
          <p:nvPr>
            <p:ph sz="half" idx="2"/>
            <p:custDataLst>
              <p:tags r:id="rId1"/>
            </p:custDataLst>
          </p:nvPr>
        </p:nvSpPr>
        <p:spPr>
          <a:xfrm>
            <a:off x="467544" y="2348880"/>
            <a:ext cx="4040188" cy="3816424"/>
          </a:xfrm>
        </p:spPr>
        <p:txBody>
          <a:bodyPr>
            <a:noAutofit/>
          </a:bodyPr>
          <a:lstStyle/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#include &lt;</a:t>
            </a:r>
            <a:r>
              <a:rPr lang="en-US" sz="2800" dirty="0" err="1" smtClean="0">
                <a:solidFill>
                  <a:srgbClr val="000000"/>
                </a:solidFill>
              </a:rPr>
              <a:t>stdio.h</a:t>
            </a:r>
            <a:r>
              <a:rPr lang="en-US" sz="2800" dirty="0" smtClean="0">
                <a:solidFill>
                  <a:srgbClr val="000000"/>
                </a:solidFill>
              </a:rPr>
              <a:t>&gt;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int</a:t>
            </a:r>
            <a:r>
              <a:rPr lang="en-US" sz="2800" dirty="0" smtClean="0">
                <a:solidFill>
                  <a:srgbClr val="000000"/>
                </a:solidFill>
              </a:rPr>
              <a:t> main()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{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   </a:t>
            </a:r>
            <a:r>
              <a:rPr lang="en-US" sz="2800" b="1" dirty="0" err="1" smtClean="0">
                <a:solidFill>
                  <a:srgbClr val="000000"/>
                </a:solidFill>
              </a:rPr>
              <a:t>int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a</a:t>
            </a:r>
            <a:r>
              <a:rPr lang="en-US" sz="2800" dirty="0" smtClean="0">
                <a:solidFill>
                  <a:srgbClr val="000000"/>
                </a:solidFill>
              </a:rPr>
              <a:t>=3, </a:t>
            </a:r>
            <a:r>
              <a:rPr lang="en-US" sz="2800" b="1" dirty="0" smtClean="0">
                <a:solidFill>
                  <a:srgbClr val="000000"/>
                </a:solidFill>
              </a:rPr>
              <a:t>b</a:t>
            </a:r>
            <a:r>
              <a:rPr lang="en-US" sz="2800" dirty="0" smtClean="0">
                <a:solidFill>
                  <a:srgbClr val="000000"/>
                </a:solidFill>
              </a:rPr>
              <a:t>=7, sum;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   sum = a + b;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</a:rPr>
              <a:t>(“\n </a:t>
            </a:r>
            <a:r>
              <a:rPr lang="el-GR" sz="2800" dirty="0" smtClean="0">
                <a:solidFill>
                  <a:srgbClr val="000000"/>
                </a:solidFill>
              </a:rPr>
              <a:t>Άθροισμα </a:t>
            </a:r>
            <a:r>
              <a:rPr lang="en-US" sz="2800" dirty="0" smtClean="0">
                <a:solidFill>
                  <a:srgbClr val="000000"/>
                </a:solidFill>
              </a:rPr>
              <a:t>=</a:t>
            </a:r>
            <a:r>
              <a:rPr lang="el-GR" sz="2800" dirty="0" smtClean="0">
                <a:solidFill>
                  <a:srgbClr val="000000"/>
                </a:solidFill>
              </a:rPr>
              <a:t> 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l-GR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 smtClean="0">
                <a:solidFill>
                  <a:srgbClr val="000000"/>
                </a:solidFill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</a:rPr>
              <a:t>%d</a:t>
            </a:r>
            <a:r>
              <a:rPr lang="el-GR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\n”, sum);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   return 0; </a:t>
            </a:r>
          </a:p>
          <a:p>
            <a:pPr marL="517525" lvl="0" indent="-517525" defTabSz="1008063" fontAlgn="base">
              <a:lnSpc>
                <a:spcPct val="83000"/>
              </a:lnSpc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}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endParaRPr lang="el-GR" sz="2800" dirty="0"/>
          </a:p>
        </p:txBody>
      </p:sp>
      <p:sp>
        <p:nvSpPr>
          <p:cNvPr id="5" name="Θέση περιεχομένου 3"/>
          <p:cNvSpPr>
            <a:spLocks noGrp="1"/>
          </p:cNvSpPr>
          <p:nvPr>
            <p:ph type="body" sz="quarter" idx="3"/>
          </p:nvPr>
        </p:nvSpPr>
        <p:spPr>
          <a:xfrm>
            <a:off x="5076056" y="1628800"/>
            <a:ext cx="2160240" cy="639762"/>
          </a:xfrm>
        </p:spPr>
        <p:txBody>
          <a:bodyPr>
            <a:noAutofit/>
          </a:bodyPr>
          <a:lstStyle/>
          <a:p>
            <a:r>
              <a:rPr lang="el-GR" sz="3200" dirty="0" smtClean="0"/>
              <a:t>Ή αλλιώς</a:t>
            </a:r>
            <a:r>
              <a:rPr lang="en-US" sz="3200" dirty="0" smtClean="0"/>
              <a:t>,</a:t>
            </a:r>
            <a:r>
              <a:rPr lang="el-GR" sz="3200" dirty="0" smtClean="0"/>
              <a:t> γράφουμε: </a:t>
            </a:r>
            <a:endParaRPr lang="el-GR" sz="3200" dirty="0"/>
          </a:p>
        </p:txBody>
      </p:sp>
      <p:sp>
        <p:nvSpPr>
          <p:cNvPr id="6" name="Θέση περιεχομένου 4" descr="Πρόγραμμα: # include, σύμβολο μικρότερου, s t d i o , τελεία h, σύμβολο μεγαλύτερου. Enter, int main, άνοιγμα κλείσιμο παρένθεσης. Enter, άνοιγμα αγκίστρου. Enter, print f, άνοιγμα παρένθεσης, άνοιγμα εισαγωγικών, \ n, 3 + 7, =, % d, \ n, κλείσιμο εισαγωγικών, κόμμα, 3 + 7, κλείσιμο παρένθεσης, ερωτηματικό. Enter, return 0, ερωτηματικό. Enter, κλείσιμο αγκίστρου." title="Πρόγραμμα δεύτερου τρόπου πρόσθεσης δύο ακεραίων."/>
          <p:cNvSpPr>
            <a:spLocks noGrp="1"/>
          </p:cNvSpPr>
          <p:nvPr>
            <p:ph sz="quarter" idx="4"/>
            <p:custDataLst>
              <p:tags r:id="rId2"/>
            </p:custDataLst>
          </p:nvPr>
        </p:nvSpPr>
        <p:spPr>
          <a:xfrm>
            <a:off x="4499992" y="2348880"/>
            <a:ext cx="4392488" cy="3816424"/>
          </a:xfrm>
        </p:spPr>
        <p:txBody>
          <a:bodyPr/>
          <a:lstStyle/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#include &lt;</a:t>
            </a:r>
            <a:r>
              <a:rPr lang="en-US" sz="2800" dirty="0" err="1" smtClean="0">
                <a:solidFill>
                  <a:srgbClr val="000000"/>
                </a:solidFill>
              </a:rPr>
              <a:t>stdio.h</a:t>
            </a:r>
            <a:r>
              <a:rPr lang="en-US" sz="2800" dirty="0" smtClean="0">
                <a:solidFill>
                  <a:srgbClr val="000000"/>
                </a:solidFill>
              </a:rPr>
              <a:t>&gt;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err="1" smtClean="0">
                <a:solidFill>
                  <a:srgbClr val="000000"/>
                </a:solidFill>
              </a:rPr>
              <a:t>int</a:t>
            </a:r>
            <a:r>
              <a:rPr lang="en-US" sz="2800" dirty="0" smtClean="0">
                <a:solidFill>
                  <a:srgbClr val="000000"/>
                </a:solidFill>
              </a:rPr>
              <a:t> main()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{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  </a:t>
            </a:r>
            <a:r>
              <a:rPr lang="en-US" sz="2800" dirty="0" err="1" smtClean="0">
                <a:solidFill>
                  <a:srgbClr val="000000"/>
                </a:solidFill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</a:rPr>
              <a:t>(“\n 3+7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=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%d</a:t>
            </a:r>
            <a:r>
              <a:rPr lang="el-GR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\n”,</a:t>
            </a:r>
            <a:r>
              <a:rPr lang="el-GR" sz="2800" dirty="0" smtClean="0">
                <a:solidFill>
                  <a:srgbClr val="000000"/>
                </a:solidFill>
              </a:rPr>
              <a:t> 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smtClean="0">
                <a:solidFill>
                  <a:srgbClr val="000000"/>
                </a:solidFill>
              </a:rPr>
              <a:t>3+7);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 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  return 0; </a:t>
            </a:r>
            <a:endParaRPr lang="en-US" dirty="0" smtClean="0"/>
          </a:p>
          <a:p>
            <a:pPr marL="517525" lvl="0" indent="-517525" defTabSz="1008063" fontAlgn="base"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} </a:t>
            </a:r>
          </a:p>
          <a:p>
            <a:pPr marL="0" lvl="0" indent="-517525" defTabSz="1008063" fontAlgn="base">
              <a:lnSpc>
                <a:spcPct val="83000"/>
              </a:lnSpc>
              <a:spcBef>
                <a:spcPts val="0"/>
              </a:spcBef>
              <a:spcAft>
                <a:spcPct val="0"/>
              </a:spcAft>
              <a:buClr>
                <a:srgbClr val="660000"/>
              </a:buClr>
              <a:buSzPct val="70000"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9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Ανάλυση </a:t>
            </a:r>
            <a:endParaRPr lang="el-GR" b="1" dirty="0"/>
          </a:p>
        </p:txBody>
      </p:sp>
      <p:sp>
        <p:nvSpPr>
          <p:cNvPr id="5" name="Θέση περιεχομένου 1"/>
          <p:cNvSpPr txBox="1"/>
          <p:nvPr/>
        </p:nvSpPr>
        <p:spPr>
          <a:xfrm>
            <a:off x="596054" y="1628800"/>
            <a:ext cx="3471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Ως μεταβλητές μπορούν να οριστούν</a:t>
            </a:r>
            <a:r>
              <a:rPr lang="fi-FI" sz="2800" dirty="0" smtClean="0">
                <a:solidFill>
                  <a:srgbClr val="000000"/>
                </a:solidFill>
              </a:rPr>
              <a:t>: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</p:txBody>
      </p:sp>
      <p:sp>
        <p:nvSpPr>
          <p:cNvPr id="7" name="Θέση περιεχομένου 2"/>
          <p:cNvSpPr txBox="1"/>
          <p:nvPr>
            <p:custDataLst>
              <p:tags r:id="rId2"/>
            </p:custDataLst>
          </p:nvPr>
        </p:nvSpPr>
        <p:spPr>
          <a:xfrm>
            <a:off x="4264248" y="1628800"/>
            <a:ext cx="4464496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da, b, sum, sum1, velocity, vat, force, b12, a1b. </a:t>
            </a:r>
          </a:p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400" dirty="0" smtClean="0">
                <a:solidFill>
                  <a:srgbClr val="000000"/>
                </a:solidFill>
              </a:rPr>
              <a:t>Αλλά όχι </a:t>
            </a:r>
            <a:r>
              <a:rPr lang="en-US" sz="2400" dirty="0" smtClean="0">
                <a:solidFill>
                  <a:srgbClr val="000000"/>
                </a:solidFill>
              </a:rPr>
              <a:t>1a, 2@, </a:t>
            </a:r>
            <a:r>
              <a:rPr lang="en-US" sz="2400" dirty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&amp;.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Θέση περιεχομένου 3" descr="Επεξήγηση κειμένου: Case sensitive. Πεζό άλφα, δεν είναι ίδιο με το άλφα κεφαλαίο."/>
          <p:cNvSpPr txBox="1"/>
          <p:nvPr>
            <p:custDataLst>
              <p:tags r:id="rId3"/>
            </p:custDataLst>
          </p:nvPr>
        </p:nvSpPr>
        <p:spPr>
          <a:xfrm>
            <a:off x="4264248" y="2924944"/>
            <a:ext cx="333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n-US" sz="2400" b="1" dirty="0" smtClean="0">
                <a:solidFill>
                  <a:prstClr val="black"/>
                </a:solidFill>
              </a:rPr>
              <a:t>Case sensitive a</a:t>
            </a:r>
            <a:r>
              <a:rPr lang="el-GR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≠</a:t>
            </a:r>
            <a:r>
              <a:rPr lang="el-GR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.  </a:t>
            </a:r>
            <a:endParaRPr lang="en-US" sz="2400" dirty="0">
              <a:solidFill>
                <a:srgbClr val="8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Θέση περιεχομένου 4"/>
          <p:cNvSpPr txBox="1"/>
          <p:nvPr/>
        </p:nvSpPr>
        <p:spPr>
          <a:xfrm>
            <a:off x="597316" y="3861048"/>
            <a:ext cx="2751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>
                <a:solidFill>
                  <a:srgbClr val="000000"/>
                </a:solidFill>
              </a:rPr>
              <a:t>Δήλωση Μεταβλητών</a:t>
            </a:r>
            <a:r>
              <a:rPr lang="fi-FI" sz="2800" dirty="0" smtClean="0">
                <a:solidFill>
                  <a:srgbClr val="000000"/>
                </a:solidFill>
              </a:rPr>
              <a:t>:</a:t>
            </a:r>
            <a:r>
              <a:rPr lang="el-GR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</p:txBody>
      </p:sp>
      <p:sp>
        <p:nvSpPr>
          <p:cNvPr id="8" name="Θέση περιεχομένου 5"/>
          <p:cNvSpPr txBox="1"/>
          <p:nvPr/>
        </p:nvSpPr>
        <p:spPr>
          <a:xfrm>
            <a:off x="4264248" y="3861048"/>
            <a:ext cx="4268192" cy="244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Για να δηλώσουμε ακεραίους-</a:t>
            </a:r>
            <a:r>
              <a:rPr lang="en-US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Integers </a:t>
            </a: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γράφουμε</a:t>
            </a:r>
            <a:r>
              <a:rPr lang="en-US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short</a:t>
            </a:r>
            <a:r>
              <a:rPr lang="el-G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ή </a:t>
            </a:r>
            <a:r>
              <a:rPr lang="en-US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long</a:t>
            </a:r>
            <a:r>
              <a:rPr lang="en-US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517525" lvl="0" indent="-517525" defTabSz="1008063" fontAlgn="base">
              <a:spcBef>
                <a:spcPct val="20000"/>
              </a:spcBef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Για δήλωση πραγματικών-</a:t>
            </a:r>
            <a:r>
              <a:rPr lang="en-US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Real numbers </a:t>
            </a: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γράφουμε</a:t>
            </a:r>
            <a:r>
              <a:rPr lang="en-US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float</a:t>
            </a:r>
            <a:r>
              <a:rPr lang="el-GR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ή</a:t>
            </a:r>
            <a:r>
              <a:rPr lang="el-GR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double</a:t>
            </a:r>
            <a:r>
              <a:rPr lang="en-US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0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31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132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Αριθμητικοί τελεστές</a:t>
            </a:r>
          </a:p>
        </p:txBody>
      </p:sp>
      <p:sp>
        <p:nvSpPr>
          <p:cNvPr id="14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lvl="0" indent="-517525" defTabSz="1008063"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  <a:defRPr/>
            </a:pPr>
            <a:endParaRPr lang="el-GR" kern="0" dirty="0" smtClean="0">
              <a:solidFill>
                <a:srgbClr val="000000"/>
              </a:solidFill>
            </a:endParaRPr>
          </a:p>
          <a:p>
            <a:pPr marL="517525" lvl="0" indent="-517525" defTabSz="1008063"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  <a:defRPr/>
            </a:pPr>
            <a:r>
              <a:rPr lang="el-GR" kern="0" dirty="0" smtClean="0">
                <a:solidFill>
                  <a:srgbClr val="000000"/>
                </a:solidFill>
              </a:rPr>
              <a:t>Πρόσθεση</a:t>
            </a:r>
            <a:r>
              <a:rPr lang="fi-FI" kern="0" dirty="0" smtClean="0">
                <a:solidFill>
                  <a:srgbClr val="000000"/>
                </a:solidFill>
              </a:rPr>
              <a:t> </a:t>
            </a:r>
            <a:r>
              <a:rPr lang="fi-FI" kern="0" dirty="0">
                <a:solidFill>
                  <a:srgbClr val="000000"/>
                </a:solidFill>
              </a:rPr>
              <a:t>+</a:t>
            </a:r>
            <a:r>
              <a:rPr lang="el-GR" kern="0" dirty="0">
                <a:solidFill>
                  <a:srgbClr val="000000"/>
                </a:solidFill>
              </a:rPr>
              <a:t>,			5 + 3.</a:t>
            </a:r>
          </a:p>
          <a:p>
            <a:pPr marL="517525" lvl="0" indent="-517525" defTabSz="1008063"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  <a:defRPr/>
            </a:pPr>
            <a:r>
              <a:rPr lang="el-GR" kern="0" dirty="0">
                <a:solidFill>
                  <a:srgbClr val="000000"/>
                </a:solidFill>
              </a:rPr>
              <a:t>Αφαίρεση-,			12 -5.</a:t>
            </a:r>
          </a:p>
          <a:p>
            <a:pPr marL="517525" lvl="0" indent="-517525" defTabSz="1008063"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  <a:defRPr/>
            </a:pPr>
            <a:r>
              <a:rPr lang="el-GR" kern="0" dirty="0">
                <a:solidFill>
                  <a:srgbClr val="000000"/>
                </a:solidFill>
              </a:rPr>
              <a:t>Πολλαπλασιασμός</a:t>
            </a:r>
            <a:r>
              <a:rPr lang="fi-FI" kern="0" dirty="0">
                <a:solidFill>
                  <a:srgbClr val="000000"/>
                </a:solidFill>
              </a:rPr>
              <a:t> *</a:t>
            </a:r>
            <a:r>
              <a:rPr lang="el-GR" kern="0" dirty="0">
                <a:solidFill>
                  <a:srgbClr val="000000"/>
                </a:solidFill>
              </a:rPr>
              <a:t>,		3 * 5.</a:t>
            </a:r>
          </a:p>
          <a:p>
            <a:pPr marL="517525" lvl="0" indent="-517525" defTabSz="1008063"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  <a:defRPr/>
            </a:pPr>
            <a:r>
              <a:rPr lang="el-GR" kern="0" dirty="0">
                <a:solidFill>
                  <a:srgbClr val="000000"/>
                </a:solidFill>
              </a:rPr>
              <a:t>Διαίρεση</a:t>
            </a:r>
            <a:r>
              <a:rPr lang="fi-FI" kern="0" dirty="0">
                <a:solidFill>
                  <a:srgbClr val="000000"/>
                </a:solidFill>
              </a:rPr>
              <a:t> /</a:t>
            </a:r>
            <a:r>
              <a:rPr lang="el-GR" kern="0" dirty="0">
                <a:solidFill>
                  <a:srgbClr val="000000"/>
                </a:solidFill>
              </a:rPr>
              <a:t>,			6/3, 3/2, 3.0/2.0.</a:t>
            </a:r>
          </a:p>
          <a:p>
            <a:pPr marL="517525" lvl="0" indent="-517525" defTabSz="1008063"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  <a:defRPr/>
            </a:pPr>
            <a:r>
              <a:rPr lang="el-GR" kern="0" dirty="0">
                <a:solidFill>
                  <a:srgbClr val="000000"/>
                </a:solidFill>
              </a:rPr>
              <a:t>Ακέραιο υπόλοιπο</a:t>
            </a:r>
            <a:r>
              <a:rPr lang="fi-FI" kern="0" dirty="0">
                <a:solidFill>
                  <a:srgbClr val="000000"/>
                </a:solidFill>
              </a:rPr>
              <a:t> %</a:t>
            </a:r>
            <a:r>
              <a:rPr lang="el-GR" kern="0" dirty="0">
                <a:solidFill>
                  <a:srgbClr val="000000"/>
                </a:solidFill>
              </a:rPr>
              <a:t>,	3 % 2 (=1).</a:t>
            </a:r>
          </a:p>
          <a:p>
            <a:endParaRPr lang="el-GR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z="1400" smtClean="0">
                <a:solidFill>
                  <a:prstClr val="black"/>
                </a:solidFill>
              </a:rPr>
              <a:t>Εισαγωγή στη </a:t>
            </a:r>
            <a:r>
              <a:rPr lang="en-US" sz="1400" smtClean="0">
                <a:solidFill>
                  <a:prstClr val="black"/>
                </a:solidFill>
              </a:rPr>
              <a:t>C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2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952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el-GR" b="1" dirty="0" smtClean="0"/>
              <a:t>Τέλος πρώτης ενότητας </a:t>
            </a:r>
            <a:endParaRPr lang="el-GR" b="1" dirty="0"/>
          </a:p>
        </p:txBody>
      </p:sp>
      <p:pic>
        <p:nvPicPr>
          <p:cNvPr id="3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28" y="5639073"/>
            <a:ext cx="431006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137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Σκοποί ενότητας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1</a:t>
            </a:r>
            <a:r>
              <a:rPr lang="el-GR" dirty="0" smtClean="0"/>
              <a:t>) Εισαγωγή του αναγνώστη στον κόσμο μίας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γλώσσας προγραμματισμού</a:t>
            </a:r>
            <a:r>
              <a:rPr lang="el-GR" dirty="0"/>
              <a:t>.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2</a:t>
            </a:r>
            <a:r>
              <a:rPr lang="el-GR" dirty="0" smtClean="0"/>
              <a:t>) Την αντίληψη εννοιών όπως τί είναι ένα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πρόγραμμα, και τί αλγόριθμος</a:t>
            </a:r>
            <a:r>
              <a:rPr lang="el-GR" dirty="0"/>
              <a:t>.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3</a:t>
            </a:r>
            <a:r>
              <a:rPr lang="el-GR" dirty="0" smtClean="0"/>
              <a:t>) Την ικανότητα να δημιουργεί και εκτελεί ένα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απλό πρόγραμμα</a:t>
            </a:r>
            <a:r>
              <a:rPr lang="el-GR" dirty="0"/>
              <a:t>.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4</a:t>
            </a:r>
            <a:r>
              <a:rPr lang="el-GR" dirty="0" smtClean="0"/>
              <a:t>) Την δημιουργία ερεθισμάτων για την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ανάπτυξη πιο περίπλοκων προγραμμάτων. 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3" name="Θέση περιεχομένου 1">
            <a:hlinkClick r:id="rId3" action="ppaction://hlinksldjump" tooltip="Μετάβαση στη Διαφάνεια 6"/>
          </p:cNvPr>
          <p:cNvSpPr txBox="1"/>
          <p:nvPr/>
        </p:nvSpPr>
        <p:spPr>
          <a:xfrm>
            <a:off x="704574" y="161162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>
                <a:solidFill>
                  <a:srgbClr val="0070C0"/>
                </a:solidFill>
              </a:rPr>
              <a:t>1) Ιστορική αναδρομή γλωσσών </a:t>
            </a:r>
            <a:r>
              <a:rPr lang="el-GR" sz="2800" i="1" dirty="0" smtClean="0">
                <a:solidFill>
                  <a:srgbClr val="0070C0"/>
                </a:solidFill>
              </a:rPr>
              <a:t>προγραμματισμού </a:t>
            </a:r>
            <a:endParaRPr lang="el-GR" sz="1400" i="1" dirty="0">
              <a:solidFill>
                <a:srgbClr val="0070C0"/>
              </a:solidFill>
            </a:endParaRPr>
          </a:p>
        </p:txBody>
      </p:sp>
      <p:sp>
        <p:nvSpPr>
          <p:cNvPr id="11" name="Θέση περιεχομένου 2">
            <a:hlinkClick r:id="rId4" action="ppaction://hlinksldjump" tooltip="Μετάβαση στη Διαφάνεια 10"/>
          </p:cNvPr>
          <p:cNvSpPr txBox="1"/>
          <p:nvPr/>
        </p:nvSpPr>
        <p:spPr>
          <a:xfrm>
            <a:off x="709780" y="234644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2) Τί είναι ένας υπολογιστής ?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5" action="ppaction://hlinksldjump" tooltip="Μετάβαση στη Διαφάνεια 14"/>
          </p:cNvPr>
          <p:cNvSpPr txBox="1"/>
          <p:nvPr/>
        </p:nvSpPr>
        <p:spPr>
          <a:xfrm>
            <a:off x="704574" y="307540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3) Τί είναι ένας αλγόριθμος ?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7" name="Θέση περιεχομένου 4">
            <a:hlinkClick r:id="rId6" action="ppaction://hlinksldjump" tooltip="Μετάβαση στη Διαφάνεια 17"/>
          </p:cNvPr>
          <p:cNvSpPr txBox="1"/>
          <p:nvPr/>
        </p:nvSpPr>
        <p:spPr>
          <a:xfrm>
            <a:off x="704574" y="380436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4) Τι είναι ένα πρόγραμμα ?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5" name="Θέση περιεχομένου 5">
            <a:hlinkClick r:id="rId7" action="ppaction://hlinksldjump" tooltip="Μετάβαση στη Διαφάνεια 19"/>
          </p:cNvPr>
          <p:cNvSpPr txBox="1"/>
          <p:nvPr/>
        </p:nvSpPr>
        <p:spPr>
          <a:xfrm>
            <a:off x="704574" y="448239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5) Τα πρώτα μας προγράμματα σε </a:t>
            </a:r>
            <a:r>
              <a:rPr lang="en-US" sz="2800" i="1" dirty="0" smtClean="0">
                <a:solidFill>
                  <a:srgbClr val="0070C0"/>
                </a:solidFill>
              </a:rPr>
              <a:t>C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2" name="Θέση περιεχομένου 6">
            <a:hlinkClick r:id="rId8" action="ppaction://hlinksldjump" tooltip="Μετάβαση στη Διαφάνεια 27"/>
          </p:cNvPr>
          <p:cNvSpPr txBox="1"/>
          <p:nvPr/>
        </p:nvSpPr>
        <p:spPr>
          <a:xfrm>
            <a:off x="704574" y="517105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6) Μετάφραση ⁄ Εκτέλεση</a:t>
            </a:r>
            <a:endParaRPr lang="el-GR" sz="3200" i="1" dirty="0">
              <a:solidFill>
                <a:srgbClr val="0070C0"/>
              </a:solidFill>
            </a:endParaRP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z="1400" smtClean="0">
                <a:solidFill>
                  <a:prstClr val="black"/>
                </a:solidFill>
              </a:rPr>
              <a:t>Εισαγωγή στη </a:t>
            </a:r>
            <a:r>
              <a:rPr lang="en-US" sz="1400" smtClean="0">
                <a:solidFill>
                  <a:prstClr val="black"/>
                </a:solidFill>
              </a:rPr>
              <a:t>C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3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Ιστορική αναδρομή γλωσσών προγραμματισμού (1 από 2)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1958: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Η πρώτη γλώσσα προγραμματισμού,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FORTRAN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b="1" dirty="0">
                <a:solidFill>
                  <a:srgbClr val="000000"/>
                </a:solidFill>
              </a:rPr>
              <a:t>Fo</a:t>
            </a:r>
            <a:r>
              <a:rPr lang="en-US" sz="2800" dirty="0">
                <a:solidFill>
                  <a:srgbClr val="000000"/>
                </a:solidFill>
              </a:rPr>
              <a:t>rmula </a:t>
            </a:r>
            <a:r>
              <a:rPr lang="en-US" sz="2800" b="1" dirty="0" smtClean="0">
                <a:solidFill>
                  <a:srgbClr val="000000"/>
                </a:solidFill>
              </a:rPr>
              <a:t>Tran</a:t>
            </a:r>
            <a:r>
              <a:rPr lang="en-US" sz="2800" dirty="0" smtClean="0">
                <a:solidFill>
                  <a:srgbClr val="000000"/>
                </a:solidFill>
              </a:rPr>
              <a:t>slation)</a:t>
            </a:r>
            <a:r>
              <a:rPr lang="el-GR" sz="2800" dirty="0" smtClean="0">
                <a:solidFill>
                  <a:srgbClr val="000000"/>
                </a:solidFill>
              </a:rPr>
              <a:t>, με προσανατολισμό στα μαθηματικά.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1959</a:t>
            </a:r>
            <a:r>
              <a:rPr lang="fi-FI" sz="2800" dirty="0" smtClean="0">
                <a:solidFill>
                  <a:srgbClr val="000000"/>
                </a:solidFill>
              </a:rPr>
              <a:t>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Η δεύτερη γλώσσα προγραμματισμού, </a:t>
            </a:r>
            <a:r>
              <a:rPr lang="en-US" sz="2800" b="1" dirty="0">
                <a:solidFill>
                  <a:srgbClr val="000000"/>
                </a:solidFill>
              </a:rPr>
              <a:t>COBOL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b="1" dirty="0">
                <a:solidFill>
                  <a:srgbClr val="000000"/>
                </a:solidFill>
              </a:rPr>
              <a:t>Co</a:t>
            </a:r>
            <a:r>
              <a:rPr lang="en-US" sz="2800" dirty="0">
                <a:solidFill>
                  <a:srgbClr val="000000"/>
                </a:solidFill>
              </a:rPr>
              <a:t>mmon </a:t>
            </a:r>
            <a:r>
              <a:rPr lang="en-US" sz="2800" b="1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</a:rPr>
              <a:t>usiness </a:t>
            </a:r>
            <a:r>
              <a:rPr lang="en-US" sz="2800" b="1" dirty="0">
                <a:solidFill>
                  <a:srgbClr val="000000"/>
                </a:solidFill>
              </a:rPr>
              <a:t>O</a:t>
            </a:r>
            <a:r>
              <a:rPr lang="en-US" sz="2800" dirty="0">
                <a:solidFill>
                  <a:srgbClr val="000000"/>
                </a:solidFill>
              </a:rPr>
              <a:t>riented </a:t>
            </a:r>
            <a:r>
              <a:rPr lang="en-US" sz="2800" b="1" dirty="0" smtClean="0">
                <a:solidFill>
                  <a:srgbClr val="000000"/>
                </a:solidFill>
              </a:rPr>
              <a:t>L</a:t>
            </a:r>
            <a:r>
              <a:rPr lang="en-US" sz="2800" dirty="0" smtClean="0">
                <a:solidFill>
                  <a:srgbClr val="000000"/>
                </a:solidFill>
              </a:rPr>
              <a:t>anguage)</a:t>
            </a:r>
            <a:r>
              <a:rPr lang="el-GR" sz="2800" dirty="0" smtClean="0">
                <a:solidFill>
                  <a:srgbClr val="000000"/>
                </a:solidFill>
              </a:rPr>
              <a:t>, με προσανατολισμό</a:t>
            </a:r>
            <a:r>
              <a:rPr lang="el-GR" sz="2800" dirty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στην διαχείριση </a:t>
            </a:r>
            <a:r>
              <a:rPr lang="el-GR" sz="2800" dirty="0">
                <a:solidFill>
                  <a:srgbClr val="000000"/>
                </a:solidFill>
              </a:rPr>
              <a:t>α</a:t>
            </a:r>
            <a:r>
              <a:rPr lang="el-GR" sz="2800" dirty="0" smtClean="0">
                <a:solidFill>
                  <a:srgbClr val="000000"/>
                </a:solidFill>
              </a:rPr>
              <a:t>ρχείων.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1964: </a:t>
            </a:r>
            <a:r>
              <a:rPr lang="en-US" sz="2800" b="1" dirty="0" smtClean="0">
                <a:solidFill>
                  <a:srgbClr val="000000"/>
                </a:solidFill>
              </a:rPr>
              <a:t>BASIC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–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Μία απλή </a:t>
            </a:r>
            <a:r>
              <a:rPr lang="el-GR" sz="2800" dirty="0">
                <a:solidFill>
                  <a:srgbClr val="000000"/>
                </a:solidFill>
              </a:rPr>
              <a:t>και </a:t>
            </a:r>
            <a:r>
              <a:rPr lang="el-GR" sz="2800" dirty="0" smtClean="0">
                <a:solidFill>
                  <a:srgbClr val="000000"/>
                </a:solidFill>
              </a:rPr>
              <a:t>εύκολη γλώσσα προγραμματισμού.</a:t>
            </a:r>
            <a:r>
              <a:rPr lang="fi-FI" sz="2800" dirty="0" smtClean="0">
                <a:solidFill>
                  <a:srgbClr val="000000"/>
                </a:solidFill>
              </a:rPr>
              <a:t> </a:t>
            </a:r>
            <a:endParaRPr lang="fi-FI" sz="2800" dirty="0">
              <a:solidFill>
                <a:srgbClr val="000000"/>
              </a:solidFill>
            </a:endParaRPr>
          </a:p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2800" dirty="0" smtClean="0">
                <a:solidFill>
                  <a:srgbClr val="000000"/>
                </a:solidFill>
              </a:rPr>
              <a:t>1967</a:t>
            </a:r>
            <a:r>
              <a:rPr lang="fi-FI" sz="2800" dirty="0" smtClean="0">
                <a:solidFill>
                  <a:srgbClr val="000000"/>
                </a:solidFill>
              </a:rPr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SIMULA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–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l-GR" sz="2800" dirty="0" smtClean="0">
                <a:solidFill>
                  <a:srgbClr val="000000"/>
                </a:solidFill>
              </a:rPr>
              <a:t>Η γλώσσα αυτή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l-GR" sz="2800" dirty="0" smtClean="0">
                <a:solidFill>
                  <a:srgbClr val="000000"/>
                </a:solidFill>
              </a:rPr>
              <a:t> ήταν κατάλληλη για προσομοιώσεις.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8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Ιστορική αναδρομή γλωσσών προγραμματισμού (2 από 2) </a:t>
            </a:r>
            <a:endParaRPr lang="el-GR" b="1" dirty="0"/>
          </a:p>
        </p:txBody>
      </p:sp>
      <p:sp>
        <p:nvSpPr>
          <p:cNvPr id="11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l-GR" sz="3000" dirty="0" smtClean="0">
                <a:solidFill>
                  <a:srgbClr val="000000"/>
                </a:solidFill>
              </a:rPr>
              <a:t>1) Η </a:t>
            </a:r>
            <a:r>
              <a:rPr lang="en-US" sz="3000" b="1" dirty="0" smtClean="0">
                <a:solidFill>
                  <a:srgbClr val="000000"/>
                </a:solidFill>
              </a:rPr>
              <a:t>BCPL </a:t>
            </a:r>
            <a:r>
              <a:rPr lang="en-US" sz="3000" dirty="0" smtClean="0"/>
              <a:t>(Basic Combined Programming Language),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l-GR" sz="3000" dirty="0" smtClean="0">
                <a:solidFill>
                  <a:srgbClr val="000000"/>
                </a:solidFill>
              </a:rPr>
              <a:t>  </a:t>
            </a:r>
            <a:r>
              <a:rPr lang="en-US" sz="3000" dirty="0" smtClean="0">
                <a:solidFill>
                  <a:srgbClr val="000000"/>
                </a:solidFill>
              </a:rPr>
              <a:t>   </a:t>
            </a:r>
            <a:r>
              <a:rPr lang="el-GR" sz="3000" dirty="0" smtClean="0">
                <a:solidFill>
                  <a:srgbClr val="000000"/>
                </a:solidFill>
              </a:rPr>
              <a:t>και η εξέλιξή της αργότερα σε </a:t>
            </a:r>
            <a:r>
              <a:rPr lang="en-US" sz="3000" b="1" dirty="0" smtClean="0">
                <a:solidFill>
                  <a:srgbClr val="000000"/>
                </a:solidFill>
              </a:rPr>
              <a:t>B </a:t>
            </a:r>
            <a:r>
              <a:rPr lang="en-US" sz="3000" dirty="0" smtClean="0">
                <a:solidFill>
                  <a:srgbClr val="000000"/>
                </a:solidFill>
              </a:rPr>
              <a:t>(Programming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     Language), </a:t>
            </a:r>
            <a:r>
              <a:rPr lang="el-GR" sz="3000" dirty="0" smtClean="0">
                <a:solidFill>
                  <a:srgbClr val="000000"/>
                </a:solidFill>
              </a:rPr>
              <a:t>αποτέλεσαν την βάση για την </a:t>
            </a:r>
            <a:r>
              <a:rPr lang="en-US" sz="3000" b="1" dirty="0" smtClean="0">
                <a:solidFill>
                  <a:srgbClr val="000000"/>
                </a:solidFill>
              </a:rPr>
              <a:t>C</a:t>
            </a:r>
            <a:r>
              <a:rPr lang="el-GR" sz="3000" dirty="0" smtClean="0">
                <a:solidFill>
                  <a:srgbClr val="000000"/>
                </a:solidFill>
              </a:rPr>
              <a:t>, η οποία 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smtClean="0">
                <a:solidFill>
                  <a:srgbClr val="000000"/>
                </a:solidFill>
              </a:rPr>
              <a:t>    </a:t>
            </a:r>
            <a:r>
              <a:rPr lang="el-GR" sz="3000" dirty="0" smtClean="0">
                <a:solidFill>
                  <a:srgbClr val="000000"/>
                </a:solidFill>
              </a:rPr>
              <a:t>χαρακτηρίζεται: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n-US" sz="3000" b="1" dirty="0">
                <a:solidFill>
                  <a:srgbClr val="000000"/>
                </a:solidFill>
              </a:rPr>
              <a:t>	</a:t>
            </a:r>
            <a:r>
              <a:rPr lang="el-GR" sz="2600" b="1" dirty="0" smtClean="0">
                <a:solidFill>
                  <a:srgbClr val="000000"/>
                </a:solidFill>
              </a:rPr>
              <a:t>α)  </a:t>
            </a:r>
            <a:r>
              <a:rPr lang="en-US" sz="2600" b="1" dirty="0">
                <a:solidFill>
                  <a:srgbClr val="000000"/>
                </a:solidFill>
              </a:rPr>
              <a:t>p</a:t>
            </a:r>
            <a:r>
              <a:rPr lang="en-US" sz="2600" b="1" dirty="0" smtClean="0">
                <a:solidFill>
                  <a:srgbClr val="000000"/>
                </a:solidFill>
              </a:rPr>
              <a:t>rocedural </a:t>
            </a:r>
            <a:r>
              <a:rPr lang="en-GB" sz="2600" b="1" dirty="0" smtClean="0">
                <a:solidFill>
                  <a:srgbClr val="000000"/>
                </a:solidFill>
              </a:rPr>
              <a:t>language</a:t>
            </a:r>
            <a:r>
              <a:rPr lang="el-GR" sz="2600" b="1" dirty="0" smtClean="0">
                <a:solidFill>
                  <a:srgbClr val="000000"/>
                </a:solidFill>
              </a:rPr>
              <a:t>,</a:t>
            </a:r>
            <a:r>
              <a:rPr lang="en-US" sz="2600" b="1" dirty="0" smtClean="0">
                <a:solidFill>
                  <a:srgbClr val="000000"/>
                </a:solidFill>
              </a:rPr>
              <a:t> 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n-US" sz="2600" b="1" dirty="0">
                <a:solidFill>
                  <a:srgbClr val="000000"/>
                </a:solidFill>
              </a:rPr>
              <a:t>	</a:t>
            </a:r>
            <a:r>
              <a:rPr lang="el-GR" sz="2600" b="1" dirty="0" smtClean="0">
                <a:solidFill>
                  <a:srgbClr val="000000"/>
                </a:solidFill>
              </a:rPr>
              <a:t>β)</a:t>
            </a:r>
            <a:r>
              <a:rPr lang="el-GR" sz="2600" b="1" dirty="0">
                <a:solidFill>
                  <a:srgbClr val="000000"/>
                </a:solidFill>
              </a:rPr>
              <a:t> </a:t>
            </a:r>
            <a:r>
              <a:rPr lang="el-GR" sz="2600" b="1" dirty="0" smtClean="0">
                <a:solidFill>
                  <a:srgbClr val="000000"/>
                </a:solidFill>
              </a:rPr>
              <a:t> </a:t>
            </a:r>
            <a:r>
              <a:rPr lang="en-GB" sz="2600" b="1" dirty="0">
                <a:solidFill>
                  <a:srgbClr val="000000"/>
                </a:solidFill>
              </a:rPr>
              <a:t>c</a:t>
            </a:r>
            <a:r>
              <a:rPr lang="en-GB" sz="2600" b="1" dirty="0" smtClean="0">
                <a:solidFill>
                  <a:srgbClr val="000000"/>
                </a:solidFill>
              </a:rPr>
              <a:t>ompilers </a:t>
            </a:r>
            <a:r>
              <a:rPr lang="el-GR" sz="2600" b="1" dirty="0">
                <a:solidFill>
                  <a:srgbClr val="000000"/>
                </a:solidFill>
              </a:rPr>
              <a:t>και</a:t>
            </a:r>
            <a:r>
              <a:rPr lang="en-GB" sz="2600" b="1" dirty="0">
                <a:solidFill>
                  <a:srgbClr val="000000"/>
                </a:solidFill>
              </a:rPr>
              <a:t> </a:t>
            </a:r>
            <a:r>
              <a:rPr lang="el-GR" sz="2600" b="1" dirty="0">
                <a:solidFill>
                  <a:srgbClr val="000000"/>
                </a:solidFill>
              </a:rPr>
              <a:t>λ</a:t>
            </a:r>
            <a:r>
              <a:rPr lang="el-GR" sz="2600" b="1" dirty="0" smtClean="0">
                <a:solidFill>
                  <a:srgbClr val="000000"/>
                </a:solidFill>
              </a:rPr>
              <a:t>ειτουργικά </a:t>
            </a:r>
            <a:r>
              <a:rPr lang="el-GR" sz="2600" b="1" dirty="0">
                <a:solidFill>
                  <a:srgbClr val="000000"/>
                </a:solidFill>
              </a:rPr>
              <a:t>σ</a:t>
            </a:r>
            <a:r>
              <a:rPr lang="el-GR" sz="2600" b="1" dirty="0" smtClean="0">
                <a:solidFill>
                  <a:srgbClr val="000000"/>
                </a:solidFill>
              </a:rPr>
              <a:t>υστήματα </a:t>
            </a:r>
            <a:r>
              <a:rPr lang="el-GR" sz="2600" b="1" dirty="0">
                <a:solidFill>
                  <a:srgbClr val="000000"/>
                </a:solidFill>
              </a:rPr>
              <a:t>(</a:t>
            </a:r>
            <a:r>
              <a:rPr lang="en-US" sz="2600" b="1" dirty="0">
                <a:solidFill>
                  <a:srgbClr val="000000"/>
                </a:solidFill>
              </a:rPr>
              <a:t>Operating </a:t>
            </a:r>
            <a:r>
              <a:rPr lang="en-US" sz="2600" b="1" dirty="0" smtClean="0">
                <a:solidFill>
                  <a:srgbClr val="000000"/>
                </a:solidFill>
              </a:rPr>
              <a:t> 	      systems</a:t>
            </a:r>
            <a:r>
              <a:rPr lang="el-GR" sz="2600" b="1" dirty="0" smtClean="0">
                <a:solidFill>
                  <a:srgbClr val="000000"/>
                </a:solidFill>
              </a:rPr>
              <a:t>),</a:t>
            </a: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endParaRPr lang="en-US" sz="2600" b="1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n-US" sz="2600" b="1" dirty="0">
                <a:solidFill>
                  <a:srgbClr val="000000"/>
                </a:solidFill>
              </a:rPr>
              <a:t>	</a:t>
            </a:r>
            <a:r>
              <a:rPr lang="el-GR" sz="2600" b="1" dirty="0" smtClean="0">
                <a:solidFill>
                  <a:srgbClr val="000000"/>
                </a:solidFill>
              </a:rPr>
              <a:t>γ)  </a:t>
            </a:r>
            <a:r>
              <a:rPr lang="en-US" sz="2600" b="1" dirty="0" smtClean="0">
                <a:solidFill>
                  <a:srgbClr val="000000"/>
                </a:solidFill>
              </a:rPr>
              <a:t>SW</a:t>
            </a:r>
            <a:r>
              <a:rPr lang="el-GR" sz="2600" b="1" dirty="0" smtClean="0">
                <a:solidFill>
                  <a:srgbClr val="000000"/>
                </a:solidFill>
              </a:rPr>
              <a:t> </a:t>
            </a:r>
            <a:r>
              <a:rPr lang="el-GR" sz="2600" b="1" dirty="0">
                <a:solidFill>
                  <a:srgbClr val="000000"/>
                </a:solidFill>
              </a:rPr>
              <a:t>(1972 </a:t>
            </a:r>
            <a:r>
              <a:rPr lang="el-GR" sz="2600" b="1" dirty="0" smtClean="0">
                <a:solidFill>
                  <a:srgbClr val="000000"/>
                </a:solidFill>
              </a:rPr>
              <a:t>– </a:t>
            </a:r>
            <a:r>
              <a:rPr lang="en-US" sz="2600" b="1" dirty="0" smtClean="0">
                <a:solidFill>
                  <a:srgbClr val="000000"/>
                </a:solidFill>
              </a:rPr>
              <a:t>DEC </a:t>
            </a:r>
            <a:r>
              <a:rPr lang="en-US" sz="2600" b="1" dirty="0">
                <a:solidFill>
                  <a:srgbClr val="000000"/>
                </a:solidFill>
              </a:rPr>
              <a:t>PDP – 11, Bell </a:t>
            </a:r>
            <a:r>
              <a:rPr lang="en-US" sz="2600" b="1" dirty="0" smtClean="0">
                <a:solidFill>
                  <a:srgbClr val="000000"/>
                </a:solidFill>
              </a:rPr>
              <a:t>laboratories)</a:t>
            </a:r>
            <a:r>
              <a:rPr lang="el-GR" sz="2600" b="1" dirty="0" smtClean="0">
                <a:solidFill>
                  <a:srgbClr val="000000"/>
                </a:solidFill>
              </a:rPr>
              <a:t>.</a:t>
            </a: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endParaRPr lang="en-US" sz="2600" b="1" dirty="0">
              <a:solidFill>
                <a:srgbClr val="000000"/>
              </a:solidFill>
            </a:endParaRP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l-GR" sz="3000" dirty="0" smtClean="0">
                <a:solidFill>
                  <a:srgbClr val="000000"/>
                </a:solidFill>
              </a:rPr>
              <a:t>2)  </a:t>
            </a:r>
            <a:r>
              <a:rPr lang="en-US" sz="3000" dirty="0" smtClean="0">
                <a:solidFill>
                  <a:srgbClr val="000000"/>
                </a:solidFill>
              </a:rPr>
              <a:t>Pascal</a:t>
            </a:r>
            <a:r>
              <a:rPr lang="en-US" sz="3000" dirty="0">
                <a:solidFill>
                  <a:srgbClr val="000000"/>
                </a:solidFill>
              </a:rPr>
              <a:t>: </a:t>
            </a:r>
            <a:r>
              <a:rPr lang="el-GR" sz="3000" dirty="0">
                <a:solidFill>
                  <a:srgbClr val="000000"/>
                </a:solidFill>
              </a:rPr>
              <a:t>Αλγοριθμική</a:t>
            </a:r>
            <a:r>
              <a:rPr lang="en-US" sz="3000" dirty="0">
                <a:solidFill>
                  <a:srgbClr val="000000"/>
                </a:solidFill>
              </a:rPr>
              <a:t>, </a:t>
            </a:r>
            <a:r>
              <a:rPr lang="el-GR" sz="3000" dirty="0">
                <a:solidFill>
                  <a:srgbClr val="000000"/>
                </a:solidFill>
              </a:rPr>
              <a:t>η </a:t>
            </a:r>
            <a:r>
              <a:rPr lang="en-US" sz="3000" dirty="0">
                <a:solidFill>
                  <a:srgbClr val="000000"/>
                </a:solidFill>
              </a:rPr>
              <a:t>C </a:t>
            </a:r>
            <a:r>
              <a:rPr lang="el-GR" sz="3000" dirty="0">
                <a:solidFill>
                  <a:srgbClr val="000000"/>
                </a:solidFill>
              </a:rPr>
              <a:t>στην </a:t>
            </a:r>
            <a:r>
              <a:rPr lang="el-GR" sz="3000" dirty="0" smtClean="0">
                <a:solidFill>
                  <a:srgbClr val="000000"/>
                </a:solidFill>
              </a:rPr>
              <a:t>εκπαίδευση</a:t>
            </a:r>
            <a:r>
              <a:rPr lang="en-GB" sz="3000" dirty="0">
                <a:solidFill>
                  <a:srgbClr val="000000"/>
                </a:solidFill>
              </a:rPr>
              <a:t>.</a:t>
            </a:r>
          </a:p>
          <a:p>
            <a:pPr marL="0" lvl="0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  <a:defRPr/>
            </a:pPr>
            <a:r>
              <a:rPr lang="el-GR" sz="3000" dirty="0" smtClean="0">
                <a:solidFill>
                  <a:srgbClr val="000000"/>
                </a:solidFill>
              </a:rPr>
              <a:t>3)  Αντικειμενοστραφείς</a:t>
            </a:r>
            <a:r>
              <a:rPr lang="en-US" sz="3000" dirty="0" smtClean="0">
                <a:solidFill>
                  <a:srgbClr val="000000"/>
                </a:solidFill>
              </a:rPr>
              <a:t> ⁄ </a:t>
            </a:r>
            <a:r>
              <a:rPr lang="el-GR" sz="3000" dirty="0">
                <a:solidFill>
                  <a:srgbClr val="000000"/>
                </a:solidFill>
              </a:rPr>
              <a:t>Συναρτησιακές</a:t>
            </a:r>
            <a:r>
              <a:rPr lang="el-GR" sz="3000" dirty="0" smtClean="0">
                <a:solidFill>
                  <a:srgbClr val="000000"/>
                </a:solidFill>
              </a:rPr>
              <a:t>.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0000"/>
              </a:solidFill>
            </a:endParaRPr>
          </a:p>
          <a:p>
            <a:pPr marL="976313" lvl="1" indent="-457200" defTabSz="1008063" fontAlgn="base">
              <a:lnSpc>
                <a:spcPct val="90000"/>
              </a:lnSpc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Modula</a:t>
            </a:r>
            <a:r>
              <a:rPr lang="en-US" sz="2600" dirty="0">
                <a:solidFill>
                  <a:srgbClr val="000000"/>
                </a:solidFill>
              </a:rPr>
              <a:t>, ADA, </a:t>
            </a:r>
            <a:r>
              <a:rPr lang="en-US" sz="2600" dirty="0" err="1">
                <a:solidFill>
                  <a:srgbClr val="000000"/>
                </a:solidFill>
              </a:rPr>
              <a:t>Cpp</a:t>
            </a:r>
            <a:r>
              <a:rPr lang="en-US" sz="2600" dirty="0">
                <a:solidFill>
                  <a:srgbClr val="000000"/>
                </a:solidFill>
              </a:rPr>
              <a:t>, Java, Lisp, Prolog, </a:t>
            </a:r>
            <a:r>
              <a:rPr lang="en-US" sz="2600" dirty="0" smtClean="0">
                <a:solidFill>
                  <a:srgbClr val="000000"/>
                </a:solidFill>
              </a:rPr>
              <a:t>Scheme, ML</a:t>
            </a:r>
            <a:r>
              <a:rPr lang="en-US" sz="2600" dirty="0">
                <a:solidFill>
                  <a:srgbClr val="000000"/>
                </a:solidFill>
              </a:rPr>
              <a:t>, Python, Ruby, </a:t>
            </a:r>
            <a:r>
              <a:rPr lang="el-GR" sz="2600" dirty="0">
                <a:solidFill>
                  <a:srgbClr val="000000"/>
                </a:solidFill>
              </a:rPr>
              <a:t>και άλλες</a:t>
            </a:r>
            <a:r>
              <a:rPr lang="el-GR" sz="2600" dirty="0" smtClean="0">
                <a:solidFill>
                  <a:srgbClr val="000000"/>
                </a:solidFill>
              </a:rPr>
              <a:t>.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endParaRPr lang="en-US" sz="26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8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01216"/>
            <a:ext cx="8229600" cy="1143000"/>
          </a:xfrm>
        </p:spPr>
        <p:txBody>
          <a:bodyPr/>
          <a:lstStyle/>
          <a:p>
            <a:pPr>
              <a:tabLst>
                <a:tab pos="7896225" algn="l"/>
              </a:tabLst>
            </a:pPr>
            <a:r>
              <a:rPr lang="el-GR" b="1" dirty="0" smtClean="0"/>
              <a:t>Γιατί </a:t>
            </a:r>
            <a:r>
              <a:rPr lang="en-US" b="1" dirty="0" smtClean="0"/>
              <a:t>C</a:t>
            </a:r>
            <a:r>
              <a:rPr lang="el-GR" b="1" dirty="0" smtClean="0"/>
              <a:t> </a:t>
            </a:r>
            <a:r>
              <a:rPr lang="en-US" b="1" dirty="0" smtClean="0"/>
              <a:t>;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637113"/>
          </a:xfrm>
        </p:spPr>
        <p:txBody>
          <a:bodyPr>
            <a:normAutofit fontScale="55000" lnSpcReduction="20000"/>
          </a:bodyPr>
          <a:lstStyle/>
          <a:p>
            <a:pPr marL="517525" lvl="0" indent="-517525" defTabSz="1008063" fontAlgn="base">
              <a:lnSpc>
                <a:spcPct val="90000"/>
              </a:lnSpc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5100" dirty="0" smtClean="0">
                <a:solidFill>
                  <a:srgbClr val="000000"/>
                </a:solidFill>
              </a:rPr>
              <a:t>Πλεονεκτήματα </a:t>
            </a:r>
            <a:r>
              <a:rPr lang="el-GR" sz="5100" dirty="0">
                <a:solidFill>
                  <a:srgbClr val="000000"/>
                </a:solidFill>
              </a:rPr>
              <a:t>της</a:t>
            </a:r>
            <a:r>
              <a:rPr lang="fi-FI" sz="5100" dirty="0">
                <a:solidFill>
                  <a:srgbClr val="000000"/>
                </a:solidFill>
              </a:rPr>
              <a:t> C</a:t>
            </a:r>
            <a:r>
              <a:rPr lang="fi-FI" sz="5100" dirty="0" smtClean="0">
                <a:solidFill>
                  <a:srgbClr val="000000"/>
                </a:solidFill>
              </a:rPr>
              <a:t>: </a:t>
            </a:r>
            <a:endParaRPr lang="fi-FI" sz="51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1) τα </a:t>
            </a:r>
            <a:r>
              <a:rPr lang="en-US" sz="4400" dirty="0" smtClean="0">
                <a:solidFill>
                  <a:srgbClr val="000000"/>
                </a:solidFill>
              </a:rPr>
              <a:t>UNIX </a:t>
            </a:r>
            <a:r>
              <a:rPr lang="en-US" sz="4400" dirty="0">
                <a:solidFill>
                  <a:srgbClr val="000000"/>
                </a:solidFill>
              </a:rPr>
              <a:t>operating systems (Linux, Solaris) </a:t>
            </a:r>
            <a:r>
              <a:rPr lang="el-GR" sz="4400" dirty="0">
                <a:solidFill>
                  <a:srgbClr val="000000"/>
                </a:solidFill>
              </a:rPr>
              <a:t>βασίζονται </a:t>
            </a: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 </a:t>
            </a:r>
            <a:r>
              <a:rPr lang="el-GR" sz="4400" dirty="0">
                <a:solidFill>
                  <a:srgbClr val="000000"/>
                </a:solidFill>
              </a:rPr>
              <a:t> </a:t>
            </a:r>
            <a:r>
              <a:rPr lang="el-GR" sz="4400" dirty="0" smtClean="0">
                <a:solidFill>
                  <a:srgbClr val="000000"/>
                </a:solidFill>
              </a:rPr>
              <a:t>  στην </a:t>
            </a:r>
            <a:r>
              <a:rPr lang="en-US" sz="4400" dirty="0" smtClean="0">
                <a:solidFill>
                  <a:srgbClr val="000000"/>
                </a:solidFill>
              </a:rPr>
              <a:t>C,</a:t>
            </a:r>
            <a:endParaRPr lang="en-US" sz="4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2) είναι συμβατή </a:t>
            </a:r>
            <a:r>
              <a:rPr lang="el-GR" sz="4400" dirty="0">
                <a:solidFill>
                  <a:srgbClr val="000000"/>
                </a:solidFill>
              </a:rPr>
              <a:t>με όλους τους τύπους </a:t>
            </a:r>
            <a:r>
              <a:rPr lang="el-GR" sz="4400" dirty="0" smtClean="0">
                <a:solidFill>
                  <a:srgbClr val="000000"/>
                </a:solidFill>
              </a:rPr>
              <a:t>ηλεκτρονικών  </a:t>
            </a: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>
                <a:solidFill>
                  <a:srgbClr val="000000"/>
                </a:solidFill>
              </a:rPr>
              <a:t> </a:t>
            </a:r>
            <a:r>
              <a:rPr lang="el-GR" sz="4400" dirty="0" smtClean="0">
                <a:solidFill>
                  <a:srgbClr val="000000"/>
                </a:solidFill>
              </a:rPr>
              <a:t>   υπολογιστών</a:t>
            </a:r>
            <a:r>
              <a:rPr lang="en-US" sz="4400" dirty="0" smtClean="0">
                <a:solidFill>
                  <a:srgbClr val="000000"/>
                </a:solidFill>
              </a:rPr>
              <a:t>, </a:t>
            </a:r>
            <a:endParaRPr lang="en-US" sz="4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3) είναι λακωνική, δηλαδή απαιτεί μικρό αριθμό </a:t>
            </a: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>
                <a:solidFill>
                  <a:srgbClr val="000000"/>
                </a:solidFill>
              </a:rPr>
              <a:t> </a:t>
            </a:r>
            <a:r>
              <a:rPr lang="el-GR" sz="4400" dirty="0" smtClean="0">
                <a:solidFill>
                  <a:srgbClr val="000000"/>
                </a:solidFill>
              </a:rPr>
              <a:t>   δεσμευμένων λέξεων</a:t>
            </a:r>
            <a:r>
              <a:rPr lang="en-US" sz="4400" dirty="0" smtClean="0">
                <a:solidFill>
                  <a:srgbClr val="000000"/>
                </a:solidFill>
              </a:rPr>
              <a:t> –</a:t>
            </a:r>
            <a:r>
              <a:rPr lang="el-GR" sz="4400" dirty="0" smtClean="0">
                <a:solidFill>
                  <a:srgbClr val="00000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reserved </a:t>
            </a:r>
            <a:r>
              <a:rPr lang="en-US" sz="4400" dirty="0">
                <a:solidFill>
                  <a:srgbClr val="000000"/>
                </a:solidFill>
              </a:rPr>
              <a:t>‘words</a:t>
            </a:r>
            <a:r>
              <a:rPr lang="en-US" sz="4400" dirty="0" smtClean="0">
                <a:solidFill>
                  <a:srgbClr val="000000"/>
                </a:solidFill>
              </a:rPr>
              <a:t>’</a:t>
            </a:r>
            <a:r>
              <a:rPr lang="en-US" sz="4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endParaRPr lang="en-US" sz="4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4) είναι διαδικαστική</a:t>
            </a:r>
            <a:r>
              <a:rPr lang="en-US" sz="4400" dirty="0" smtClean="0">
                <a:solidFill>
                  <a:srgbClr val="000000"/>
                </a:solidFill>
              </a:rPr>
              <a:t>, </a:t>
            </a:r>
            <a:endParaRPr lang="el-GR" sz="4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5) είναι γλώσσα υψηλού </a:t>
            </a:r>
            <a:r>
              <a:rPr lang="el-GR" sz="4400" dirty="0">
                <a:solidFill>
                  <a:srgbClr val="000000"/>
                </a:solidFill>
              </a:rPr>
              <a:t>και ταυτόχρονα </a:t>
            </a:r>
            <a:r>
              <a:rPr lang="el-GR" sz="4400" dirty="0" smtClean="0">
                <a:solidFill>
                  <a:srgbClr val="000000"/>
                </a:solidFill>
              </a:rPr>
              <a:t>χαμηλού </a:t>
            </a: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>
                <a:solidFill>
                  <a:srgbClr val="000000"/>
                </a:solidFill>
              </a:rPr>
              <a:t> </a:t>
            </a:r>
            <a:r>
              <a:rPr lang="el-GR" sz="4400" dirty="0" smtClean="0">
                <a:solidFill>
                  <a:srgbClr val="000000"/>
                </a:solidFill>
              </a:rPr>
              <a:t>   επιπέδου</a:t>
            </a:r>
            <a:r>
              <a:rPr lang="en-US" sz="4400" dirty="0" smtClean="0">
                <a:solidFill>
                  <a:srgbClr val="000000"/>
                </a:solidFill>
              </a:rPr>
              <a:t>, </a:t>
            </a:r>
            <a:endParaRPr lang="en-US" sz="4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6) </a:t>
            </a:r>
            <a:r>
              <a:rPr lang="el-GR" sz="4400" dirty="0" smtClean="0">
                <a:solidFill>
                  <a:srgbClr val="000000"/>
                </a:solidFill>
              </a:rPr>
              <a:t>δημιουργεί ιδιαίτερα </a:t>
            </a:r>
            <a:r>
              <a:rPr lang="el-GR" sz="4400" dirty="0">
                <a:solidFill>
                  <a:srgbClr val="000000"/>
                </a:solidFill>
              </a:rPr>
              <a:t>γρήγορα εκτελέσιμα </a:t>
            </a:r>
            <a:r>
              <a:rPr lang="el-GR" sz="4400" dirty="0" smtClean="0">
                <a:solidFill>
                  <a:srgbClr val="000000"/>
                </a:solidFill>
              </a:rPr>
              <a:t>αρχεία</a:t>
            </a:r>
            <a:r>
              <a:rPr lang="en-US" sz="4400" dirty="0" smtClean="0">
                <a:solidFill>
                  <a:srgbClr val="000000"/>
                </a:solidFill>
              </a:rPr>
              <a:t>, </a:t>
            </a:r>
            <a:r>
              <a:rPr lang="el-GR" sz="4400" dirty="0" smtClean="0">
                <a:solidFill>
                  <a:srgbClr val="000000"/>
                </a:solidFill>
              </a:rPr>
              <a:t>και</a:t>
            </a:r>
            <a:endParaRPr lang="en-US" sz="4400" dirty="0" smtClean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SzPct val="100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    πολλά άλλα. </a:t>
            </a:r>
            <a:endParaRPr lang="en-US" sz="44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lnSpc>
                <a:spcPct val="90000"/>
              </a:lnSpc>
              <a:spcAft>
                <a:spcPct val="0"/>
              </a:spcAft>
              <a:buClr>
                <a:srgbClr val="999966"/>
              </a:buClr>
              <a:buSzPct val="75000"/>
              <a:buNone/>
            </a:pPr>
            <a:r>
              <a:rPr lang="el-GR" sz="4400" dirty="0" smtClean="0">
                <a:solidFill>
                  <a:srgbClr val="000000"/>
                </a:solidFill>
              </a:rPr>
              <a:t> </a:t>
            </a:r>
            <a:endParaRPr lang="el-GR" sz="440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9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Πώς</a:t>
            </a:r>
            <a:r>
              <a:rPr lang="el-GR" b="1" baseline="0" dirty="0" smtClean="0"/>
              <a:t> μπορώ να εγκαταστήσω την </a:t>
            </a:r>
            <a:r>
              <a:rPr lang="en-US" b="1" baseline="0" dirty="0" smtClean="0"/>
              <a:t>C</a:t>
            </a:r>
            <a:r>
              <a:rPr lang="el-GR" b="1" baseline="0" dirty="0" smtClean="0"/>
              <a:t> </a:t>
            </a:r>
            <a:r>
              <a:rPr lang="en-US" b="1" baseline="0" dirty="0" smtClean="0"/>
              <a:t>;</a:t>
            </a:r>
            <a:r>
              <a:rPr lang="el-GR" b="1" baseline="0" dirty="0" smtClean="0"/>
              <a:t>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 bwMode="gray">
          <a:xfrm>
            <a:off x="467544" y="1471474"/>
            <a:ext cx="8229600" cy="4709120"/>
          </a:xfrm>
        </p:spPr>
        <p:txBody>
          <a:bodyPr>
            <a:normAutofit fontScale="32500" lnSpcReduction="20000"/>
          </a:bodyPr>
          <a:lstStyle/>
          <a:p>
            <a:pPr lvl="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l-GR" sz="8600" dirty="0" smtClean="0">
                <a:solidFill>
                  <a:srgbClr val="000000"/>
                </a:solidFill>
              </a:rPr>
              <a:t>Σε λειτουργικό σύστημα </a:t>
            </a:r>
            <a:r>
              <a:rPr lang="fi-FI" sz="8600" dirty="0" smtClean="0">
                <a:solidFill>
                  <a:srgbClr val="000000"/>
                </a:solidFill>
              </a:rPr>
              <a:t>Linux</a:t>
            </a:r>
            <a:r>
              <a:rPr lang="el-GR" sz="8600" dirty="0" smtClean="0">
                <a:solidFill>
                  <a:srgbClr val="000000"/>
                </a:solidFill>
              </a:rPr>
              <a:t>, ο</a:t>
            </a:r>
            <a:r>
              <a:rPr lang="fi-FI" sz="8600" dirty="0" smtClean="0">
                <a:solidFill>
                  <a:srgbClr val="000000"/>
                </a:solidFill>
              </a:rPr>
              <a:t> </a:t>
            </a:r>
            <a:r>
              <a:rPr lang="fi-FI" sz="8600" dirty="0">
                <a:solidFill>
                  <a:srgbClr val="000000"/>
                </a:solidFill>
              </a:rPr>
              <a:t>gcc compiler </a:t>
            </a:r>
            <a:r>
              <a:rPr lang="el-GR" sz="8600" dirty="0">
                <a:solidFill>
                  <a:srgbClr val="000000"/>
                </a:solidFill>
              </a:rPr>
              <a:t>είναι ήδη </a:t>
            </a:r>
            <a:r>
              <a:rPr lang="el-GR" sz="8600" dirty="0" smtClean="0">
                <a:solidFill>
                  <a:srgbClr val="000000"/>
                </a:solidFill>
              </a:rPr>
              <a:t>εγκατεστημένος. </a:t>
            </a:r>
            <a:endParaRPr lang="fi-FI" sz="8600" dirty="0">
              <a:solidFill>
                <a:srgbClr val="000000"/>
              </a:solidFill>
            </a:endParaRPr>
          </a:p>
          <a:p>
            <a:pPr lvl="0" defTabSz="1008063" fontAlgn="base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l-GR" sz="8600" dirty="0" smtClean="0">
                <a:solidFill>
                  <a:srgbClr val="000000"/>
                </a:solidFill>
              </a:rPr>
              <a:t>Σε λειτουργικό σύστημα </a:t>
            </a:r>
            <a:r>
              <a:rPr lang="fi-FI" sz="8600" dirty="0" smtClean="0">
                <a:solidFill>
                  <a:srgbClr val="000000"/>
                </a:solidFill>
              </a:rPr>
              <a:t>Windows</a:t>
            </a:r>
            <a:r>
              <a:rPr lang="el-GR" sz="8600" dirty="0" smtClean="0">
                <a:solidFill>
                  <a:srgbClr val="000000"/>
                </a:solidFill>
              </a:rPr>
              <a:t>, μπορώ να κάνω τα εξής: </a:t>
            </a:r>
            <a:endParaRPr lang="fi-FI" sz="86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el-GR" sz="8600" dirty="0" smtClean="0">
                <a:solidFill>
                  <a:srgbClr val="000000"/>
                </a:solidFill>
              </a:rPr>
              <a:t>1)  κατέβασμα </a:t>
            </a:r>
            <a:r>
              <a:rPr lang="el-GR" sz="8600" dirty="0">
                <a:solidFill>
                  <a:srgbClr val="000000"/>
                </a:solidFill>
              </a:rPr>
              <a:t>και εγκατάσταση (</a:t>
            </a:r>
            <a:r>
              <a:rPr lang="fi-FI" sz="8600" dirty="0">
                <a:solidFill>
                  <a:srgbClr val="000000"/>
                </a:solidFill>
              </a:rPr>
              <a:t>Download and </a:t>
            </a:r>
            <a:r>
              <a:rPr lang="fi-FI" sz="8600" dirty="0" smtClean="0">
                <a:solidFill>
                  <a:srgbClr val="000000"/>
                </a:solidFill>
              </a:rPr>
              <a:t>  </a:t>
            </a: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fi-FI" sz="8600" dirty="0">
                <a:solidFill>
                  <a:srgbClr val="000000"/>
                </a:solidFill>
              </a:rPr>
              <a:t> </a:t>
            </a:r>
            <a:r>
              <a:rPr lang="fi-FI" sz="8600" dirty="0" smtClean="0">
                <a:solidFill>
                  <a:srgbClr val="000000"/>
                </a:solidFill>
              </a:rPr>
              <a:t> install</a:t>
            </a:r>
            <a:r>
              <a:rPr lang="el-GR" sz="8600" dirty="0" smtClean="0">
                <a:solidFill>
                  <a:srgbClr val="000000"/>
                </a:solidFill>
              </a:rPr>
              <a:t>),</a:t>
            </a:r>
            <a:r>
              <a:rPr lang="fi-FI" sz="8600" dirty="0" smtClean="0">
                <a:solidFill>
                  <a:srgbClr val="000000"/>
                </a:solidFill>
              </a:rPr>
              <a:t> </a:t>
            </a:r>
            <a:r>
              <a:rPr lang="el-GR" sz="8600" dirty="0" smtClean="0">
                <a:solidFill>
                  <a:srgbClr val="000000"/>
                </a:solidFill>
              </a:rPr>
              <a:t>από το </a:t>
            </a:r>
            <a:r>
              <a:rPr lang="en-US" sz="8600" dirty="0" smtClean="0">
                <a:solidFill>
                  <a:srgbClr val="000000"/>
                </a:solidFill>
              </a:rPr>
              <a:t>link </a:t>
            </a:r>
            <a:r>
              <a:rPr lang="fi-FI" sz="8600" dirty="0" smtClean="0">
                <a:solidFill>
                  <a:srgbClr val="000000"/>
                </a:solidFill>
              </a:rPr>
              <a:t> </a:t>
            </a:r>
            <a:r>
              <a:rPr lang="fi-FI" sz="8600" dirty="0" smtClean="0">
                <a:solidFill>
                  <a:srgbClr val="000000"/>
                </a:solidFill>
                <a:hlinkClick r:id="rId3" tooltip="Μετάβαση σε http://www.cygwin.com/"/>
              </a:rPr>
              <a:t>C y g w i n</a:t>
            </a:r>
            <a:r>
              <a:rPr lang="el-GR" sz="8600" dirty="0" smtClean="0">
                <a:solidFill>
                  <a:srgbClr val="000000"/>
                </a:solidFill>
              </a:rPr>
              <a:t>,</a:t>
            </a:r>
            <a:r>
              <a:rPr lang="en-US" sz="8600" dirty="0" smtClean="0">
                <a:solidFill>
                  <a:srgbClr val="000000"/>
                </a:solidFill>
              </a:rPr>
              <a:t> </a:t>
            </a:r>
            <a:r>
              <a:rPr lang="el-GR" sz="8600" dirty="0" smtClean="0">
                <a:solidFill>
                  <a:srgbClr val="000000"/>
                </a:solidFill>
              </a:rPr>
              <a:t>το οποίο</a:t>
            </a:r>
            <a:r>
              <a:rPr lang="fi-FI" sz="8600" dirty="0" smtClean="0">
                <a:solidFill>
                  <a:srgbClr val="000000"/>
                </a:solidFill>
              </a:rPr>
              <a:t> </a:t>
            </a:r>
            <a:r>
              <a:rPr lang="el-GR" sz="8600" dirty="0" smtClean="0">
                <a:solidFill>
                  <a:srgbClr val="000000"/>
                </a:solidFill>
              </a:rPr>
              <a:t> </a:t>
            </a: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el-GR" sz="8600" dirty="0">
                <a:solidFill>
                  <a:srgbClr val="000000"/>
                </a:solidFill>
              </a:rPr>
              <a:t> </a:t>
            </a:r>
            <a:r>
              <a:rPr lang="el-GR" sz="8600" dirty="0" smtClean="0">
                <a:solidFill>
                  <a:srgbClr val="000000"/>
                </a:solidFill>
              </a:rPr>
              <a:t> δημιουργεί </a:t>
            </a:r>
            <a:r>
              <a:rPr lang="el-GR" sz="8600" dirty="0">
                <a:solidFill>
                  <a:srgbClr val="000000"/>
                </a:solidFill>
              </a:rPr>
              <a:t>ένα</a:t>
            </a:r>
            <a:r>
              <a:rPr lang="fi-FI" sz="8600" dirty="0">
                <a:solidFill>
                  <a:srgbClr val="000000"/>
                </a:solidFill>
              </a:rPr>
              <a:t> </a:t>
            </a:r>
            <a:r>
              <a:rPr lang="fi-FI" sz="8600" dirty="0" smtClean="0">
                <a:solidFill>
                  <a:srgbClr val="000000"/>
                </a:solidFill>
              </a:rPr>
              <a:t>Linux-like</a:t>
            </a:r>
            <a:r>
              <a:rPr lang="el-GR" sz="8600" dirty="0" smtClean="0">
                <a:solidFill>
                  <a:srgbClr val="000000"/>
                </a:solidFill>
              </a:rPr>
              <a:t> περιβάλλον </a:t>
            </a:r>
            <a:r>
              <a:rPr lang="el-GR" sz="8600" dirty="0">
                <a:solidFill>
                  <a:srgbClr val="000000"/>
                </a:solidFill>
              </a:rPr>
              <a:t>για</a:t>
            </a:r>
            <a:r>
              <a:rPr lang="fi-FI" sz="8600" dirty="0">
                <a:solidFill>
                  <a:srgbClr val="000000"/>
                </a:solidFill>
              </a:rPr>
              <a:t> </a:t>
            </a:r>
            <a:endParaRPr lang="fi-FI" sz="8600" dirty="0" smtClean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fi-FI" sz="8600" dirty="0">
                <a:solidFill>
                  <a:srgbClr val="000000"/>
                </a:solidFill>
              </a:rPr>
              <a:t> </a:t>
            </a:r>
            <a:r>
              <a:rPr lang="fi-FI" sz="8600" dirty="0" smtClean="0">
                <a:solidFill>
                  <a:srgbClr val="000000"/>
                </a:solidFill>
              </a:rPr>
              <a:t> Windows</a:t>
            </a:r>
            <a:r>
              <a:rPr lang="el-GR" sz="8600" dirty="0" smtClean="0">
                <a:solidFill>
                  <a:srgbClr val="000000"/>
                </a:solidFill>
              </a:rPr>
              <a:t>, </a:t>
            </a:r>
            <a:endParaRPr lang="fi-FI" sz="8600" dirty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fi-FI" sz="8600" dirty="0" smtClean="0">
                <a:solidFill>
                  <a:srgbClr val="000000"/>
                </a:solidFill>
              </a:rPr>
              <a:t>2</a:t>
            </a:r>
            <a:r>
              <a:rPr lang="el-GR" sz="8600" dirty="0" smtClean="0">
                <a:solidFill>
                  <a:srgbClr val="000000"/>
                </a:solidFill>
              </a:rPr>
              <a:t>)  κατέβασμα από το </a:t>
            </a:r>
            <a:r>
              <a:rPr lang="en-US" sz="8600" dirty="0" smtClean="0">
                <a:solidFill>
                  <a:srgbClr val="000000"/>
                </a:solidFill>
              </a:rPr>
              <a:t>link</a:t>
            </a:r>
            <a:r>
              <a:rPr lang="fi-FI" sz="8600" dirty="0" smtClean="0">
                <a:solidFill>
                  <a:srgbClr val="000000"/>
                </a:solidFill>
              </a:rPr>
              <a:t> </a:t>
            </a:r>
            <a:r>
              <a:rPr lang="fi-FI" sz="8600" dirty="0" smtClean="0">
                <a:solidFill>
                  <a:srgbClr val="000000"/>
                </a:solidFill>
                <a:hlinkClick r:id="rId3" tooltip="Μετάβαση σε http://www.cygwin.com/"/>
              </a:rPr>
              <a:t>gcc </a:t>
            </a:r>
            <a:r>
              <a:rPr lang="el-GR" sz="8600" dirty="0" smtClean="0">
                <a:solidFill>
                  <a:srgbClr val="000000"/>
                </a:solidFill>
                <a:hlinkClick r:id="rId3" tooltip="Μετάβαση σε http://www.cygwin.com/"/>
              </a:rPr>
              <a:t>για</a:t>
            </a:r>
            <a:r>
              <a:rPr lang="fi-FI" sz="8600" dirty="0" smtClean="0">
                <a:solidFill>
                  <a:srgbClr val="000000"/>
                </a:solidFill>
                <a:hlinkClick r:id="rId3" tooltip="Μετάβαση σε http://www.cygwin.com/"/>
              </a:rPr>
              <a:t> windows</a:t>
            </a:r>
            <a:r>
              <a:rPr lang="el-GR" sz="8600" dirty="0" smtClean="0">
                <a:solidFill>
                  <a:srgbClr val="000000"/>
                </a:solidFill>
              </a:rPr>
              <a:t>, </a:t>
            </a:r>
            <a:endParaRPr lang="fi-FI" sz="8600" dirty="0" smtClean="0">
              <a:solidFill>
                <a:srgbClr val="000000"/>
              </a:solidFill>
            </a:endParaRP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en-US" sz="8600" dirty="0" smtClean="0">
                <a:solidFill>
                  <a:srgbClr val="000000"/>
                </a:solidFill>
              </a:rPr>
              <a:t>3)  </a:t>
            </a:r>
            <a:r>
              <a:rPr lang="el-GR" sz="8600" dirty="0">
                <a:solidFill>
                  <a:srgbClr val="000000"/>
                </a:solidFill>
              </a:rPr>
              <a:t>κ</a:t>
            </a:r>
            <a:r>
              <a:rPr lang="el-GR" sz="8600" dirty="0" smtClean="0">
                <a:solidFill>
                  <a:srgbClr val="000000"/>
                </a:solidFill>
              </a:rPr>
              <a:t>ατέβασμα από το </a:t>
            </a:r>
            <a:r>
              <a:rPr lang="en-US" sz="8600" dirty="0" smtClean="0">
                <a:solidFill>
                  <a:srgbClr val="000000"/>
                </a:solidFill>
              </a:rPr>
              <a:t>link </a:t>
            </a:r>
            <a:r>
              <a:rPr lang="el-GR" sz="8600" dirty="0" smtClean="0">
                <a:solidFill>
                  <a:srgbClr val="000000"/>
                </a:solidFill>
                <a:hlinkClick r:id="rId4" tooltip="Μετάβαση σε http://www.softintegration.com/"/>
              </a:rPr>
              <a:t>Οποιαδήποτε ελεύθερη </a:t>
            </a:r>
            <a:endParaRPr lang="en-US" sz="8600" dirty="0" smtClean="0">
              <a:solidFill>
                <a:srgbClr val="000000"/>
              </a:solidFill>
              <a:hlinkClick r:id="rId4" tooltip="Μετάβαση σε http://www.softintegration.com/"/>
            </a:endParaRP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en-US" sz="8600" dirty="0" smtClean="0">
                <a:solidFill>
                  <a:srgbClr val="000000"/>
                </a:solidFill>
                <a:hlinkClick r:id="rId4" tooltip="Μετάβαση σε http://www.softintegration.com/"/>
              </a:rPr>
              <a:t>  </a:t>
            </a:r>
            <a:r>
              <a:rPr lang="el-GR" sz="8600" dirty="0" smtClean="0">
                <a:solidFill>
                  <a:srgbClr val="000000"/>
                </a:solidFill>
                <a:hlinkClick r:id="rId4" tooltip="Μετάβαση σε http://www.softintegration.com/"/>
              </a:rPr>
              <a:t>C από το</a:t>
            </a:r>
            <a:r>
              <a:rPr lang="en-US" sz="8600" dirty="0" smtClean="0">
                <a:solidFill>
                  <a:srgbClr val="000000"/>
                </a:solidFill>
                <a:hlinkClick r:id="rId4" tooltip="Μετάβαση σε http://www.softintegration.com/"/>
              </a:rPr>
              <a:t> Web. </a:t>
            </a:r>
          </a:p>
          <a:p>
            <a:pPr marL="519113" lvl="1" indent="0" defTabSz="1008063" fontAlgn="base">
              <a:spcAft>
                <a:spcPct val="0"/>
              </a:spcAft>
              <a:buSzPct val="100000"/>
              <a:buNone/>
            </a:pPr>
            <a:r>
              <a:rPr lang="en-US" dirty="0">
                <a:solidFill>
                  <a:srgbClr val="000000"/>
                </a:solidFill>
                <a:hlinkClick r:id="rId4" tooltip="Μετάβαση σε http://www.softintegration.com/"/>
              </a:rPr>
              <a:t> </a:t>
            </a:r>
            <a:r>
              <a:rPr lang="en-US" dirty="0" smtClean="0">
                <a:solidFill>
                  <a:srgbClr val="000000"/>
                </a:solidFill>
                <a:hlinkClick r:id="rId4" tooltip="Μετάβαση σε http://www.softintegration.com/"/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Εισαγωγή στη </a:t>
            </a:r>
            <a:r>
              <a:rPr lang="en-US" sz="1400" smtClean="0">
                <a:solidFill>
                  <a:schemeClr val="tx1"/>
                </a:solidFill>
              </a:rPr>
              <a:t>C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13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984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2/9/2013 9:20:22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8,6,3,7,13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3,4,5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7,3,6,8,9,10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8,4,5,1026,1027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026,9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10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3,11,16,17,15,12,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8,13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7,8,13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5,1026,6,7,1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11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 t r u e < / C h e c k T e x t S i z e >  
     < C h e c k S c r e e n T i p > t r u e < / C h e c k S c r e e n T i p >  
     < S h o w S h a p e N a m e C o l u m n > f a l s e < / S h o w S h a p e N a m e C o l u m n >  
     < S h o w I s s u e D e s c r i p t i o n > f a l s e 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3A1F1AC-D01A-42F6-925A-0F1B2654D4C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2125</Words>
  <Application>Microsoft Office PowerPoint</Application>
  <PresentationFormat>Προβολή στην οθόνη (4:3)</PresentationFormat>
  <Paragraphs>346</Paragraphs>
  <Slides>33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33</vt:i4>
      </vt:variant>
    </vt:vector>
  </HeadingPairs>
  <TitlesOfParts>
    <vt:vector size="36" baseType="lpstr">
      <vt:lpstr>Θέμα του Office</vt:lpstr>
      <vt:lpstr>1_Θέμα του Office</vt:lpstr>
      <vt:lpstr>2_Θέμα του Office</vt:lpstr>
      <vt:lpstr>    Προγραμματισμός ΗΥ     </vt:lpstr>
      <vt:lpstr>Άδειες χρήσης </vt:lpstr>
      <vt:lpstr>Χρηματοδότηση </vt:lpstr>
      <vt:lpstr>Σκοποί ενότητας </vt:lpstr>
      <vt:lpstr>Περιεχόμενα ενότητας</vt:lpstr>
      <vt:lpstr>Ιστορική αναδρομή γλωσσών προγραμματισμού (1 από 2) </vt:lpstr>
      <vt:lpstr>Ιστορική αναδρομή γλωσσών προγραμματισμού (2 από 2) </vt:lpstr>
      <vt:lpstr>Γιατί C ; </vt:lpstr>
      <vt:lpstr>Πώς μπορώ να εγκαταστήσω την C ; </vt:lpstr>
      <vt:lpstr>Μια πολύ απλή ερώτηση (;) </vt:lpstr>
      <vt:lpstr>Τι είναι ένας υπολογιστής ; </vt:lpstr>
      <vt:lpstr>Μία (κάπως περίεργη) συγκριτική ματιά </vt:lpstr>
      <vt:lpstr>Περαιτέρω σύγκριση </vt:lpstr>
      <vt:lpstr>Τι είναι ένας αλγόριθμος ; (1 από 2) </vt:lpstr>
      <vt:lpstr>Τι είναι ένας αλγόριθμος ; (2 από 2) </vt:lpstr>
      <vt:lpstr>Περιγραφή αλγορίθμων </vt:lpstr>
      <vt:lpstr>Τι είναι ένα πρόγραμμα ; </vt:lpstr>
      <vt:lpstr>Κωδικοποίηση (προγραμματισμός): 3 βήματα </vt:lpstr>
      <vt:lpstr>Και τώρα… το πρώτο μας πρόγραμμα </vt:lpstr>
      <vt:lpstr>Πως μπορώ να κάνω το πρώτο μας πρόγραμμα να δουλέψει ; </vt:lpstr>
      <vt:lpstr>Ανάλυση του πρώτου μας προγράμματος (1 από 5) </vt:lpstr>
      <vt:lpstr>Ανάλυση του πρώτου μας προγράμματος (2 από 5)</vt:lpstr>
      <vt:lpstr>Ανάλυση του πρώτου μας προγράμματος (3 από 5) </vt:lpstr>
      <vt:lpstr>Ανάλυση του πρώτου μας προγράμματος (4 από 5) </vt:lpstr>
      <vt:lpstr>Ανάλυση του πρώτου μας προγράμματος (5 από 5) </vt:lpstr>
      <vt:lpstr>Εκτυπώσεις </vt:lpstr>
      <vt:lpstr>Μετάφραση ⁄ Εκτέλεση </vt:lpstr>
      <vt:lpstr>Ένα άλλο πρόγραμμα </vt:lpstr>
      <vt:lpstr>Εκτελώντας το πρόγραμμα </vt:lpstr>
      <vt:lpstr>Ένα πιο περίπλοκο πρόγραμμα </vt:lpstr>
      <vt:lpstr>Ανάλυση </vt:lpstr>
      <vt:lpstr>Αριθμητικοί τελεστές</vt:lpstr>
      <vt:lpstr>Τέλος πρώτης ενότητας 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ΗΥ</dc:title>
  <dc:subject>Εισαγωγή στην C</dc:subject>
  <dc:creator>Σάββας Ηλίας</dc:creator>
  <cp:keywords>Εισαγωγή στον προγραμματισμό, εισαγωγή στη C, C</cp:keywords>
  <dc:description>Εισαγωγή στον προγραμματισμό και την C. Δημιουργία απλών προγραμμάτων με μηνύματα εξόδου.</dc:description>
  <cp:lastModifiedBy>Georgia</cp:lastModifiedBy>
  <cp:revision>592</cp:revision>
  <dcterms:created xsi:type="dcterms:W3CDTF">2013-06-27T09:21:19Z</dcterms:created>
  <dcterms:modified xsi:type="dcterms:W3CDTF">2013-09-16T14:26:56Z</dcterms:modified>
  <cp:category>Εκπαιδευτικό Υλικό</cp:category>
  <cp:contentStatus>Τελικό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Επεξεργασία">
    <vt:lpwstr>Γεωργία</vt:lpwstr>
  </property>
</Properties>
</file>