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309" r:id="rId29"/>
    <p:sldId id="292" r:id="rId30"/>
    <p:sldId id="293" r:id="rId31"/>
    <p:sldId id="310" r:id="rId32"/>
    <p:sldId id="294" r:id="rId33"/>
    <p:sldId id="295" r:id="rId34"/>
    <p:sldId id="296" r:id="rId35"/>
    <p:sldId id="297" r:id="rId36"/>
    <p:sldId id="280" r:id="rId37"/>
  </p:sldIdLst>
  <p:sldSz cx="9144000" cy="6858000" type="screen4x3"/>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3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26/9/2013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1.xml"/><Relationship Id="rId5" Type="http://schemas.openxmlformats.org/officeDocument/2006/relationships/slideLayout" Target="../slideLayouts/slideLayout5.xml"/><Relationship Id="rId4"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3.xml"/><Relationship Id="rId1" Type="http://schemas.openxmlformats.org/officeDocument/2006/relationships/tags" Target="../tags/tag4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2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slide" Target="slide3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6.xml"/><Relationship Id="rId5" Type="http://schemas.openxmlformats.org/officeDocument/2006/relationships/slide" Target="slide17.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86767"/>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Δομές Δεδομένων και Αρχεία</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3</a:t>
            </a:r>
            <a:r>
              <a:rPr lang="el-GR" sz="2800" b="1" dirty="0" smtClean="0"/>
              <a:t>:</a:t>
            </a:r>
            <a:r>
              <a:rPr lang="en-US" sz="2800" dirty="0" smtClean="0"/>
              <a:t> </a:t>
            </a:r>
            <a:r>
              <a:rPr lang="el-GR" sz="2800" dirty="0" smtClean="0"/>
              <a:t>Αρχεία Δομών </a:t>
            </a:r>
            <a:r>
              <a:rPr lang="el-GR" sz="2800" dirty="0" smtClean="0"/>
              <a:t>ΙΙ</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Ηλίας </a:t>
            </a:r>
            <a:r>
              <a:rPr lang="el-GR" sz="2800" dirty="0"/>
              <a:t>Κ. Σάββας</a:t>
            </a:r>
            <a:r>
              <a:rPr lang="fi-FI" sz="2800" dirty="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Αναπληρωτής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Πλήθος Εγγραφών</a:t>
            </a:r>
          </a:p>
        </p:txBody>
      </p:sp>
      <p:sp>
        <p:nvSpPr>
          <p:cNvPr id="7" name="TextBox 5" descr=" f seek, P, 0, SEEK κάτω παύλα END, /* μετάβαση στο τέλος του αρχείου */.&#10;&#10; m ίσο με f tell, P, /* αριθμός σε bytes που δείχνει ο δείκτης αρχείου */.&#10;&#10; N ίσο με m / size of struct Pelatis, /* Πλήθος εγγραφών */.&#10;"/>
          <p:cNvSpPr txBox="1">
            <a:spLocks noChangeArrowheads="1"/>
          </p:cNvSpPr>
          <p:nvPr>
            <p:custDataLst>
              <p:tags r:id="rId2"/>
            </p:custDataLst>
          </p:nvPr>
        </p:nvSpPr>
        <p:spPr bwMode="auto">
          <a:xfrm>
            <a:off x="467544" y="1844824"/>
            <a:ext cx="821925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t> </a:t>
            </a:r>
            <a:r>
              <a:rPr lang="en-US" sz="2800" dirty="0" err="1"/>
              <a:t>fseek</a:t>
            </a:r>
            <a:r>
              <a:rPr lang="en-US" sz="2800" dirty="0"/>
              <a:t>(P, 0, SEEK_END); /* </a:t>
            </a:r>
            <a:r>
              <a:rPr lang="el-GR" sz="2800" dirty="0"/>
              <a:t>μετάβαση στο τέλος του αρχείου */</a:t>
            </a:r>
          </a:p>
          <a:p>
            <a:endParaRPr lang="el-GR" sz="2800" dirty="0"/>
          </a:p>
          <a:p>
            <a:r>
              <a:rPr lang="el-GR" sz="2800" dirty="0"/>
              <a:t> </a:t>
            </a:r>
            <a:r>
              <a:rPr lang="en-US" sz="2800" dirty="0"/>
              <a:t>m = </a:t>
            </a:r>
            <a:r>
              <a:rPr lang="en-US" sz="2800" b="1" dirty="0" err="1">
                <a:solidFill>
                  <a:srgbClr val="000099"/>
                </a:solidFill>
              </a:rPr>
              <a:t>ftell</a:t>
            </a:r>
            <a:r>
              <a:rPr lang="en-US" sz="2800" b="1" dirty="0">
                <a:solidFill>
                  <a:srgbClr val="000099"/>
                </a:solidFill>
              </a:rPr>
              <a:t>(P)</a:t>
            </a:r>
            <a:r>
              <a:rPr lang="en-US" sz="2800" dirty="0"/>
              <a:t>; /* </a:t>
            </a:r>
            <a:r>
              <a:rPr lang="el-GR" sz="2800" dirty="0"/>
              <a:t>αριθμός σε </a:t>
            </a:r>
            <a:r>
              <a:rPr lang="en-US" sz="2800" dirty="0"/>
              <a:t>bytes </a:t>
            </a:r>
            <a:r>
              <a:rPr lang="el-GR" sz="2800" dirty="0"/>
              <a:t>που δείχνει ο δείκτης αρχείου */</a:t>
            </a:r>
          </a:p>
          <a:p>
            <a:endParaRPr lang="el-GR" sz="2800" dirty="0"/>
          </a:p>
          <a:p>
            <a:r>
              <a:rPr lang="el-GR" sz="2800" dirty="0"/>
              <a:t> </a:t>
            </a:r>
            <a:r>
              <a:rPr lang="en-US" sz="2800" dirty="0"/>
              <a:t>N = m / </a:t>
            </a:r>
            <a:r>
              <a:rPr lang="en-US" sz="2800" dirty="0" err="1"/>
              <a:t>sizeof</a:t>
            </a:r>
            <a:r>
              <a:rPr lang="en-US" sz="2800" dirty="0"/>
              <a:t>(</a:t>
            </a:r>
            <a:r>
              <a:rPr lang="en-US" sz="2800" dirty="0" err="1"/>
              <a:t>struct</a:t>
            </a:r>
            <a:r>
              <a:rPr lang="en-US" sz="2800" dirty="0"/>
              <a:t> </a:t>
            </a:r>
            <a:r>
              <a:rPr lang="en-US" sz="2800" dirty="0" err="1"/>
              <a:t>Pelatis</a:t>
            </a:r>
            <a:r>
              <a:rPr lang="en-US" sz="2800" dirty="0"/>
              <a:t>); /* </a:t>
            </a:r>
            <a:r>
              <a:rPr lang="el-GR" sz="2800" dirty="0"/>
              <a:t>Πλήθος εγγραφών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44624"/>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Συνήθεις Διαδικασίες Αρχείου</a:t>
            </a:r>
          </a:p>
        </p:txBody>
      </p:sp>
      <p:sp>
        <p:nvSpPr>
          <p:cNvPr id="7" name="Ορθογώνιο 6"/>
          <p:cNvSpPr/>
          <p:nvPr/>
        </p:nvSpPr>
        <p:spPr>
          <a:xfrm>
            <a:off x="467544" y="1762938"/>
            <a:ext cx="8219256" cy="2677656"/>
          </a:xfrm>
          <a:prstGeom prst="rect">
            <a:avLst/>
          </a:prstGeom>
        </p:spPr>
        <p:txBody>
          <a:bodyPr wrap="square">
            <a:spAutoFit/>
          </a:bodyPr>
          <a:lstStyle/>
          <a:p>
            <a:pPr>
              <a:buFont typeface="Times New Roman" pitchFamily="18" charset="0"/>
              <a:buAutoNum type="arabicPeriod"/>
            </a:pPr>
            <a:r>
              <a:rPr lang="el-GR" sz="2800" b="1" i="1" dirty="0"/>
              <a:t>Δημιουργία / Επέκταση,</a:t>
            </a:r>
          </a:p>
          <a:p>
            <a:pPr>
              <a:buFont typeface="Times New Roman" pitchFamily="18" charset="0"/>
              <a:buAutoNum type="arabicPeriod"/>
            </a:pPr>
            <a:r>
              <a:rPr lang="el-GR" sz="2800" b="1" i="1" dirty="0"/>
              <a:t>Προβολή,</a:t>
            </a:r>
          </a:p>
          <a:p>
            <a:pPr>
              <a:buFont typeface="Times New Roman" pitchFamily="18" charset="0"/>
              <a:buAutoNum type="arabicPeriod"/>
            </a:pPr>
            <a:r>
              <a:rPr lang="el-GR" sz="2800" b="1" i="1" dirty="0"/>
              <a:t>Αναζητήσεις,</a:t>
            </a:r>
          </a:p>
          <a:p>
            <a:pPr>
              <a:buClr>
                <a:schemeClr val="tx1"/>
              </a:buClr>
              <a:buFont typeface="Times New Roman" pitchFamily="18" charset="0"/>
              <a:buAutoNum type="arabicPeriod"/>
            </a:pPr>
            <a:r>
              <a:rPr lang="el-GR" sz="2800" b="1" dirty="0">
                <a:solidFill>
                  <a:srgbClr val="7030A0"/>
                </a:solidFill>
              </a:rPr>
              <a:t>Διόρθωση,</a:t>
            </a:r>
          </a:p>
          <a:p>
            <a:pPr>
              <a:buClr>
                <a:schemeClr val="tx1"/>
              </a:buClr>
              <a:buFont typeface="Times New Roman" pitchFamily="18" charset="0"/>
              <a:buAutoNum type="arabicPeriod"/>
            </a:pPr>
            <a:r>
              <a:rPr lang="el-GR" sz="2800" b="1" dirty="0">
                <a:solidFill>
                  <a:srgbClr val="7030A0"/>
                </a:solidFill>
              </a:rPr>
              <a:t>Διαγραφή,</a:t>
            </a:r>
          </a:p>
          <a:p>
            <a:pPr>
              <a:buClr>
                <a:schemeClr val="tx1"/>
              </a:buClr>
              <a:buFont typeface="Times New Roman" pitchFamily="18" charset="0"/>
              <a:buAutoNum type="arabicPeriod"/>
            </a:pPr>
            <a:r>
              <a:rPr lang="el-GR" sz="2800" b="1" dirty="0">
                <a:solidFill>
                  <a:srgbClr val="7030A0"/>
                </a:solidFill>
              </a:rPr>
              <a:t>Ταξινόμηση.</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243408"/>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Άσκηση</a:t>
            </a:r>
          </a:p>
        </p:txBody>
      </p:sp>
      <p:sp>
        <p:nvSpPr>
          <p:cNvPr id="14" name="Rectangle 4"/>
          <p:cNvSpPr>
            <a:spLocks noGrp="1" noChangeArrowheads="1"/>
          </p:cNvSpPr>
          <p:nvPr>
            <p:ph type="body" idx="1"/>
            <p:custDataLst>
              <p:tags r:id="rId2"/>
            </p:custDataLst>
          </p:nvPr>
        </p:nvSpPr>
        <p:spPr>
          <a:xfrm>
            <a:off x="467545" y="1196752"/>
            <a:ext cx="8219256" cy="1008112"/>
          </a:xfrm>
        </p:spPr>
        <p:txBody>
          <a:bodyPr>
            <a:noAutofit/>
          </a:bodyPr>
          <a:lstStyle/>
          <a:p>
            <a:pPr marL="457200" indent="-457200">
              <a:buFont typeface="Wingdings" pitchFamily="2" charset="2"/>
              <a:buChar char="q"/>
            </a:pPr>
            <a:r>
              <a:rPr lang="el-GR" sz="2800" dirty="0"/>
              <a:t>Δημιουργία ενός πλήρους προγράμματος διαχείρισης πελατολογίου.</a:t>
            </a:r>
          </a:p>
        </p:txBody>
      </p:sp>
      <p:sp>
        <p:nvSpPr>
          <p:cNvPr id="3" name="Ορθογώνιο 2"/>
          <p:cNvSpPr/>
          <p:nvPr>
            <p:custDataLst>
              <p:tags r:id="rId3"/>
            </p:custDataLst>
          </p:nvPr>
        </p:nvSpPr>
        <p:spPr>
          <a:xfrm>
            <a:off x="6553200" y="2386032"/>
            <a:ext cx="1850269" cy="461665"/>
          </a:xfrm>
          <a:prstGeom prst="rect">
            <a:avLst/>
          </a:prstGeom>
        </p:spPr>
        <p:txBody>
          <a:bodyPr wrap="square">
            <a:spAutoFit/>
          </a:bodyPr>
          <a:lstStyle/>
          <a:p>
            <a:r>
              <a:rPr lang="en-US" sz="2400" b="1" dirty="0" smtClean="0"/>
              <a:t>Header File</a:t>
            </a:r>
            <a:endParaRPr lang="en-US" sz="2400" b="1" dirty="0"/>
          </a:p>
        </p:txBody>
      </p:sp>
      <p:sp>
        <p:nvSpPr>
          <p:cNvPr id="2" name="Ορθογώνιο 1" descr="struct Pelatis, άγκιστρο,&#10;    char Kod 10,&#10;    char Epi 20,&#10;    char Ono 10,&#10;    float Ypo,&#10;άγκιστρο,&#10;FILE * pel, /* Δείκτης Αρχείου */,&#10;struct Pelatis P, /* Καθολική Μεταβλητή */,&#10;char Pelates ίσο με Pelatologio τελεία dat, /* Φυσικό όνομα αρχείου */.&#10;&#10;"/>
          <p:cNvSpPr/>
          <p:nvPr>
            <p:custDataLst>
              <p:tags r:id="rId4"/>
            </p:custDataLst>
          </p:nvPr>
        </p:nvSpPr>
        <p:spPr>
          <a:xfrm>
            <a:off x="467544" y="2570698"/>
            <a:ext cx="8219256" cy="3785652"/>
          </a:xfrm>
          <a:prstGeom prst="rect">
            <a:avLst/>
          </a:prstGeom>
        </p:spPr>
        <p:txBody>
          <a:bodyPr wrap="square">
            <a:spAutoFit/>
          </a:bodyPr>
          <a:lstStyle/>
          <a:p>
            <a:r>
              <a:rPr lang="en-US" sz="2400" b="1" dirty="0" err="1">
                <a:solidFill>
                  <a:srgbClr val="7030A0"/>
                </a:solidFill>
              </a:rPr>
              <a:t>struct</a:t>
            </a:r>
            <a:r>
              <a:rPr lang="en-US" sz="2400" b="1" dirty="0">
                <a:solidFill>
                  <a:srgbClr val="7030A0"/>
                </a:solidFill>
              </a:rPr>
              <a:t> </a:t>
            </a:r>
            <a:r>
              <a:rPr lang="en-US" sz="2400" b="1" dirty="0" err="1">
                <a:solidFill>
                  <a:srgbClr val="7030A0"/>
                </a:solidFill>
              </a:rPr>
              <a:t>Pelatis</a:t>
            </a:r>
            <a:r>
              <a:rPr lang="en-US" sz="2400" b="1" dirty="0">
                <a:solidFill>
                  <a:srgbClr val="7030A0"/>
                </a:solidFill>
              </a:rPr>
              <a:t> {</a:t>
            </a:r>
          </a:p>
          <a:p>
            <a:r>
              <a:rPr lang="en-US" sz="2400" b="1" dirty="0">
                <a:solidFill>
                  <a:srgbClr val="7030A0"/>
                </a:solidFill>
              </a:rPr>
              <a:t>    char </a:t>
            </a:r>
            <a:r>
              <a:rPr lang="en-US" sz="2400" b="1" dirty="0" err="1">
                <a:solidFill>
                  <a:srgbClr val="7030A0"/>
                </a:solidFill>
              </a:rPr>
              <a:t>Kod</a:t>
            </a:r>
            <a:r>
              <a:rPr lang="en-US" sz="2400" b="1" dirty="0">
                <a:solidFill>
                  <a:srgbClr val="7030A0"/>
                </a:solidFill>
              </a:rPr>
              <a:t>[10];</a:t>
            </a:r>
          </a:p>
          <a:p>
            <a:r>
              <a:rPr lang="en-US" sz="2400" b="1" dirty="0">
                <a:solidFill>
                  <a:srgbClr val="7030A0"/>
                </a:solidFill>
              </a:rPr>
              <a:t>    char </a:t>
            </a:r>
            <a:r>
              <a:rPr lang="en-US" sz="2400" b="1" dirty="0" err="1">
                <a:solidFill>
                  <a:srgbClr val="7030A0"/>
                </a:solidFill>
              </a:rPr>
              <a:t>Epi</a:t>
            </a:r>
            <a:r>
              <a:rPr lang="en-US" sz="2400" b="1" dirty="0">
                <a:solidFill>
                  <a:srgbClr val="7030A0"/>
                </a:solidFill>
              </a:rPr>
              <a:t>[20];</a:t>
            </a:r>
          </a:p>
          <a:p>
            <a:r>
              <a:rPr lang="en-US" sz="2400" b="1" dirty="0">
                <a:solidFill>
                  <a:srgbClr val="7030A0"/>
                </a:solidFill>
              </a:rPr>
              <a:t>    char Ono[10];</a:t>
            </a:r>
          </a:p>
          <a:p>
            <a:r>
              <a:rPr lang="en-US" sz="2400" b="1" dirty="0">
                <a:solidFill>
                  <a:srgbClr val="7030A0"/>
                </a:solidFill>
              </a:rPr>
              <a:t>    float </a:t>
            </a:r>
            <a:r>
              <a:rPr lang="en-US" sz="2400" b="1" dirty="0" err="1">
                <a:solidFill>
                  <a:srgbClr val="7030A0"/>
                </a:solidFill>
              </a:rPr>
              <a:t>Ypo</a:t>
            </a:r>
            <a:r>
              <a:rPr lang="en-US" sz="2400" b="1" dirty="0">
                <a:solidFill>
                  <a:srgbClr val="7030A0"/>
                </a:solidFill>
              </a:rPr>
              <a:t>;</a:t>
            </a:r>
          </a:p>
          <a:p>
            <a:r>
              <a:rPr lang="en-US" sz="2400" b="1" dirty="0">
                <a:solidFill>
                  <a:srgbClr val="7030A0"/>
                </a:solidFill>
              </a:rPr>
              <a:t>};</a:t>
            </a:r>
          </a:p>
          <a:p>
            <a:r>
              <a:rPr lang="en-US" sz="2400" b="1" dirty="0"/>
              <a:t>FILE *</a:t>
            </a:r>
            <a:r>
              <a:rPr lang="en-US" sz="2400" b="1" dirty="0" err="1"/>
              <a:t>pel</a:t>
            </a:r>
            <a:r>
              <a:rPr lang="en-US" sz="2400" b="1" dirty="0"/>
              <a:t>; /* </a:t>
            </a:r>
            <a:r>
              <a:rPr lang="el-GR" sz="2400" b="1" dirty="0"/>
              <a:t>Δείκτης Αρχείου */</a:t>
            </a:r>
            <a:endParaRPr lang="en-US" sz="2400" b="1" dirty="0"/>
          </a:p>
          <a:p>
            <a:r>
              <a:rPr lang="en-US" sz="2400" b="1" dirty="0" err="1">
                <a:solidFill>
                  <a:srgbClr val="0070C0"/>
                </a:solidFill>
              </a:rPr>
              <a:t>struct</a:t>
            </a:r>
            <a:r>
              <a:rPr lang="en-US" sz="2400" b="1" dirty="0">
                <a:solidFill>
                  <a:srgbClr val="0070C0"/>
                </a:solidFill>
              </a:rPr>
              <a:t> </a:t>
            </a:r>
            <a:r>
              <a:rPr lang="en-US" sz="2400" b="1" dirty="0" err="1">
                <a:solidFill>
                  <a:srgbClr val="0070C0"/>
                </a:solidFill>
              </a:rPr>
              <a:t>Pelatis</a:t>
            </a:r>
            <a:r>
              <a:rPr lang="en-US" sz="2400" b="1" dirty="0">
                <a:solidFill>
                  <a:srgbClr val="0070C0"/>
                </a:solidFill>
              </a:rPr>
              <a:t> P;</a:t>
            </a:r>
            <a:r>
              <a:rPr lang="el-GR" sz="2400" b="1" dirty="0">
                <a:solidFill>
                  <a:srgbClr val="0070C0"/>
                </a:solidFill>
              </a:rPr>
              <a:t> /* Καθολική Μεταβλητή */</a:t>
            </a:r>
            <a:endParaRPr lang="en-US" sz="2400" b="1" dirty="0">
              <a:solidFill>
                <a:srgbClr val="0070C0"/>
              </a:solidFill>
            </a:endParaRPr>
          </a:p>
          <a:p>
            <a:r>
              <a:rPr lang="en-US" sz="2400" b="1" dirty="0">
                <a:solidFill>
                  <a:schemeClr val="bg2">
                    <a:lumMod val="50000"/>
                  </a:schemeClr>
                </a:solidFill>
              </a:rPr>
              <a:t>char </a:t>
            </a:r>
            <a:r>
              <a:rPr lang="en-US" sz="2400" b="1" dirty="0" err="1">
                <a:solidFill>
                  <a:schemeClr val="bg2">
                    <a:lumMod val="50000"/>
                  </a:schemeClr>
                </a:solidFill>
              </a:rPr>
              <a:t>Pelates</a:t>
            </a:r>
            <a:r>
              <a:rPr lang="en-US" sz="2400" b="1" dirty="0">
                <a:solidFill>
                  <a:schemeClr val="bg2">
                    <a:lumMod val="50000"/>
                  </a:schemeClr>
                </a:solidFill>
              </a:rPr>
              <a:t>[] = "Pelatologio.dat";</a:t>
            </a:r>
            <a:r>
              <a:rPr lang="el-GR" sz="2400" b="1" dirty="0">
                <a:solidFill>
                  <a:schemeClr val="bg2">
                    <a:lumMod val="50000"/>
                  </a:schemeClr>
                </a:solidFill>
              </a:rPr>
              <a:t> /* Φυσικό όνομα αρχείου */</a:t>
            </a:r>
            <a:endParaRPr lang="en-US" sz="2400" b="1" dirty="0">
              <a:solidFill>
                <a:schemeClr val="bg2">
                  <a:lumMod val="50000"/>
                </a:schemeClr>
              </a:solidFill>
            </a:endParaRPr>
          </a:p>
          <a:p>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387424"/>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Πελατολόγιο</a:t>
            </a:r>
          </a:p>
        </p:txBody>
      </p:sp>
      <p:sp>
        <p:nvSpPr>
          <p:cNvPr id="13" name="Rectangle 3" descr="include, stdio τελεία h,&#10;include, string τελεία h,&#10;include, dialeksi κάτω παύλα 2 κάτω παυλά 3 τελεία h,&#10;int menu, void,&#10;void dim κάτω παύλα epekt, void,&#10;void provoli, void,&#10;void anazitisi, void,&#10;void anazitisi κάτω παύλα xreoston, void,&#10;void diorthosi, void,&#10;void diagrafi,&#10;void oristiki κάτω παύλα diagrafi,&#10;void taxinomisi κάτω παύλα pinaka,&#10;void taxinomisi κάτω παύλα disko, void.&#10;"/>
          <p:cNvSpPr>
            <a:spLocks noGrp="1" noChangeArrowheads="1"/>
          </p:cNvSpPr>
          <p:nvPr>
            <p:ph type="body" idx="1"/>
            <p:custDataLst>
              <p:tags r:id="rId2"/>
            </p:custDataLst>
          </p:nvPr>
        </p:nvSpPr>
        <p:spPr>
          <a:xfrm>
            <a:off x="467545" y="764704"/>
            <a:ext cx="8219256" cy="5688632"/>
          </a:xfrm>
        </p:spPr>
        <p:txBody>
          <a:bodyPr>
            <a:noAutofit/>
          </a:bodyPr>
          <a:lstStyle/>
          <a:p>
            <a:r>
              <a:rPr lang="en-US" dirty="0"/>
              <a:t>#include &lt;</a:t>
            </a:r>
            <a:r>
              <a:rPr lang="en-US" dirty="0" err="1"/>
              <a:t>stdio.h</a:t>
            </a:r>
            <a:r>
              <a:rPr lang="en-US" dirty="0"/>
              <a:t>&gt;</a:t>
            </a:r>
          </a:p>
          <a:p>
            <a:r>
              <a:rPr lang="en-US" dirty="0"/>
              <a:t>#include &lt;</a:t>
            </a:r>
            <a:r>
              <a:rPr lang="en-US" dirty="0" err="1"/>
              <a:t>string.h</a:t>
            </a:r>
            <a:r>
              <a:rPr lang="en-US" dirty="0"/>
              <a:t>&gt;</a:t>
            </a:r>
          </a:p>
          <a:p>
            <a:r>
              <a:rPr lang="en-US" dirty="0"/>
              <a:t>#include "dialeksi_2_3.h"</a:t>
            </a:r>
          </a:p>
          <a:p>
            <a:r>
              <a:rPr lang="en-US" dirty="0" err="1"/>
              <a:t>int</a:t>
            </a:r>
            <a:r>
              <a:rPr lang="en-US" dirty="0"/>
              <a:t> menu(void);</a:t>
            </a:r>
          </a:p>
          <a:p>
            <a:r>
              <a:rPr lang="en-US" dirty="0"/>
              <a:t>void </a:t>
            </a:r>
            <a:r>
              <a:rPr lang="en-US" dirty="0" err="1"/>
              <a:t>dim_epekt</a:t>
            </a:r>
            <a:r>
              <a:rPr lang="en-US" dirty="0"/>
              <a:t>(void);</a:t>
            </a:r>
          </a:p>
          <a:p>
            <a:r>
              <a:rPr lang="en-US" dirty="0"/>
              <a:t>void </a:t>
            </a:r>
            <a:r>
              <a:rPr lang="en-US" dirty="0" err="1"/>
              <a:t>provoli</a:t>
            </a:r>
            <a:r>
              <a:rPr lang="en-US" dirty="0"/>
              <a:t>(void);</a:t>
            </a:r>
          </a:p>
          <a:p>
            <a:r>
              <a:rPr lang="en-US" dirty="0"/>
              <a:t>void </a:t>
            </a:r>
            <a:r>
              <a:rPr lang="en-US" dirty="0" err="1"/>
              <a:t>anazitisi</a:t>
            </a:r>
            <a:r>
              <a:rPr lang="en-US" dirty="0"/>
              <a:t>(void);</a:t>
            </a:r>
          </a:p>
          <a:p>
            <a:r>
              <a:rPr lang="en-US" dirty="0"/>
              <a:t>void </a:t>
            </a:r>
            <a:r>
              <a:rPr lang="en-US" dirty="0" err="1"/>
              <a:t>anazitisi_xreoston</a:t>
            </a:r>
            <a:r>
              <a:rPr lang="en-US" dirty="0"/>
              <a:t>(void);</a:t>
            </a:r>
          </a:p>
          <a:p>
            <a:r>
              <a:rPr lang="en-US" dirty="0">
                <a:solidFill>
                  <a:srgbClr val="7030A0"/>
                </a:solidFill>
              </a:rPr>
              <a:t>void </a:t>
            </a:r>
            <a:r>
              <a:rPr lang="en-US" dirty="0" err="1">
                <a:solidFill>
                  <a:srgbClr val="7030A0"/>
                </a:solidFill>
              </a:rPr>
              <a:t>diorthosi</a:t>
            </a:r>
            <a:r>
              <a:rPr lang="en-US" dirty="0">
                <a:solidFill>
                  <a:srgbClr val="7030A0"/>
                </a:solidFill>
              </a:rPr>
              <a:t>(void);</a:t>
            </a:r>
          </a:p>
          <a:p>
            <a:r>
              <a:rPr lang="en-US" dirty="0">
                <a:solidFill>
                  <a:srgbClr val="7030A0"/>
                </a:solidFill>
              </a:rPr>
              <a:t>void </a:t>
            </a:r>
            <a:r>
              <a:rPr lang="en-US" dirty="0" err="1">
                <a:solidFill>
                  <a:srgbClr val="7030A0"/>
                </a:solidFill>
              </a:rPr>
              <a:t>diagrafi</a:t>
            </a:r>
            <a:r>
              <a:rPr lang="en-US" dirty="0">
                <a:solidFill>
                  <a:srgbClr val="7030A0"/>
                </a:solidFill>
              </a:rPr>
              <a:t>();</a:t>
            </a:r>
          </a:p>
          <a:p>
            <a:r>
              <a:rPr lang="en-US" dirty="0">
                <a:solidFill>
                  <a:srgbClr val="7030A0"/>
                </a:solidFill>
              </a:rPr>
              <a:t>void </a:t>
            </a:r>
            <a:r>
              <a:rPr lang="en-US" dirty="0" err="1">
                <a:solidFill>
                  <a:srgbClr val="7030A0"/>
                </a:solidFill>
              </a:rPr>
              <a:t>oristiki_diagrafi</a:t>
            </a:r>
            <a:r>
              <a:rPr lang="en-US" dirty="0">
                <a:solidFill>
                  <a:srgbClr val="7030A0"/>
                </a:solidFill>
              </a:rPr>
              <a:t>();</a:t>
            </a:r>
          </a:p>
          <a:p>
            <a:r>
              <a:rPr lang="en-US" dirty="0">
                <a:solidFill>
                  <a:srgbClr val="7030A0"/>
                </a:solidFill>
              </a:rPr>
              <a:t>void </a:t>
            </a:r>
            <a:r>
              <a:rPr lang="en-US" dirty="0" err="1">
                <a:solidFill>
                  <a:srgbClr val="7030A0"/>
                </a:solidFill>
              </a:rPr>
              <a:t>taxinomisi_pinaka</a:t>
            </a:r>
            <a:r>
              <a:rPr lang="en-US" dirty="0">
                <a:solidFill>
                  <a:srgbClr val="7030A0"/>
                </a:solidFill>
              </a:rPr>
              <a:t>();</a:t>
            </a:r>
          </a:p>
          <a:p>
            <a:r>
              <a:rPr lang="en-US" dirty="0">
                <a:solidFill>
                  <a:srgbClr val="7030A0"/>
                </a:solidFill>
              </a:rPr>
              <a:t>void </a:t>
            </a:r>
            <a:r>
              <a:rPr lang="en-US" dirty="0" err="1">
                <a:solidFill>
                  <a:srgbClr val="7030A0"/>
                </a:solidFill>
              </a:rPr>
              <a:t>taxinomisi_disko</a:t>
            </a:r>
            <a:r>
              <a:rPr lang="en-US" dirty="0">
                <a:solidFill>
                  <a:srgbClr val="7030A0"/>
                </a:solidFill>
              </a:rPr>
              <a:t>(void);</a:t>
            </a:r>
            <a:endParaRPr lang="el-GR" dirty="0">
              <a:solidFill>
                <a:srgbClr val="7030A0"/>
              </a:solidFill>
            </a:endParaRP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Διόρθωση </a:t>
            </a:r>
            <a:r>
              <a:rPr lang="el-GR" sz="4000" dirty="0" smtClean="0"/>
              <a:t>Εγγραφής (1 από 3)</a:t>
            </a:r>
            <a:endParaRPr lang="el-GR" sz="4000" dirty="0"/>
          </a:p>
        </p:txBody>
      </p:sp>
      <p:sp>
        <p:nvSpPr>
          <p:cNvPr id="18" name="TextBox 4"/>
          <p:cNvSpPr txBox="1">
            <a:spLocks noChangeArrowheads="1"/>
          </p:cNvSpPr>
          <p:nvPr>
            <p:custDataLst>
              <p:tags r:id="rId2"/>
            </p:custDataLst>
          </p:nvPr>
        </p:nvSpPr>
        <p:spPr bwMode="auto">
          <a:xfrm>
            <a:off x="467545" y="1628800"/>
            <a:ext cx="821925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nSpc>
                <a:spcPct val="150000"/>
              </a:lnSpc>
              <a:buFont typeface="Wingdings" pitchFamily="2" charset="2"/>
              <a:buChar char="q"/>
            </a:pPr>
            <a:r>
              <a:rPr lang="el-GR" sz="2800" dirty="0"/>
              <a:t>Αναζήτηση της εγγραφής (που θα διορθώσουμε),</a:t>
            </a:r>
          </a:p>
          <a:p>
            <a:pPr marL="457200" indent="-457200">
              <a:lnSpc>
                <a:spcPct val="150000"/>
              </a:lnSpc>
              <a:buFont typeface="Wingdings" pitchFamily="2" charset="2"/>
              <a:buChar char="q"/>
            </a:pPr>
            <a:r>
              <a:rPr lang="el-GR" sz="2800" dirty="0"/>
              <a:t>Εισαγωγή διορθωμένης εγγραφής,</a:t>
            </a:r>
          </a:p>
          <a:p>
            <a:pPr marL="457200" indent="-457200">
              <a:lnSpc>
                <a:spcPct val="150000"/>
              </a:lnSpc>
              <a:buFont typeface="Wingdings" pitchFamily="2" charset="2"/>
              <a:buChar char="q"/>
            </a:pPr>
            <a:r>
              <a:rPr lang="el-GR" sz="2800" dirty="0"/>
              <a:t>Μετακίνηση δείκτη αρχείου μία θέση πίσω σε σχέση με την τρέχουσα θέση,</a:t>
            </a:r>
          </a:p>
          <a:p>
            <a:pPr marL="457200" indent="-457200">
              <a:lnSpc>
                <a:spcPct val="150000"/>
              </a:lnSpc>
              <a:buFont typeface="Wingdings" pitchFamily="2" charset="2"/>
              <a:buChar char="q"/>
            </a:pPr>
            <a:r>
              <a:rPr lang="el-GR" sz="2800" dirty="0"/>
              <a:t>Γράψιμο στο αρχείο της διορθωμένης εγγραφής.</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99392"/>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Διόρθωση Εγγραφής </a:t>
            </a:r>
            <a:r>
              <a:rPr lang="el-GR" dirty="0" smtClean="0"/>
              <a:t>(2 </a:t>
            </a:r>
            <a:r>
              <a:rPr lang="el-GR" dirty="0"/>
              <a:t>από 3)</a:t>
            </a:r>
          </a:p>
        </p:txBody>
      </p:sp>
      <p:sp>
        <p:nvSpPr>
          <p:cNvPr id="6" name="TextBox 4" descr=" &#10;    void diorthosi, void, άγκιστρο,&#10;      char kodikos 10,&#10;      int vrethike ίσο με 0,&#10;   &#10;   pel ίσο με  f open, Pelates, r b σύν,&#10;     if pel ίσο ίσο  NULL, άγκιστρο.&#10;          print f, \ n \ n Το Πελατολόγιο Δεν έχει δημιουργηθεί ακόμη!,&#10;          print f,  \ n Συνεχίστε με δημιουργία του!!! \ n \ n,&#10;          return.&#10;      άγκιστρο.&#10;       &#10;     print f, \ n \ n Εισαγωγή του κωδικού πελάτη άνω κάτω τελεία,&#10;     scan f, % s, kodikos.&#10;"/>
          <p:cNvSpPr txBox="1">
            <a:spLocks noChangeArrowheads="1"/>
          </p:cNvSpPr>
          <p:nvPr>
            <p:custDataLst>
              <p:tags r:id="rId2"/>
            </p:custDataLst>
          </p:nvPr>
        </p:nvSpPr>
        <p:spPr bwMode="auto">
          <a:xfrm>
            <a:off x="467544" y="692696"/>
            <a:ext cx="821925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t> </a:t>
            </a:r>
          </a:p>
          <a:p>
            <a:r>
              <a:rPr lang="en-US" sz="2400" dirty="0"/>
              <a:t>    void </a:t>
            </a:r>
            <a:r>
              <a:rPr lang="en-US" sz="2400" dirty="0" err="1"/>
              <a:t>diorthosi</a:t>
            </a:r>
            <a:r>
              <a:rPr lang="en-US" sz="2400" dirty="0"/>
              <a:t>(void) {</a:t>
            </a:r>
          </a:p>
          <a:p>
            <a:r>
              <a:rPr lang="en-US" sz="2400" dirty="0"/>
              <a:t>    	</a:t>
            </a:r>
            <a:r>
              <a:rPr lang="el-GR" sz="2400" dirty="0"/>
              <a:t>	</a:t>
            </a:r>
            <a:r>
              <a:rPr lang="en-US" sz="2400" dirty="0"/>
              <a:t>char </a:t>
            </a:r>
            <a:r>
              <a:rPr lang="en-US" sz="2400" dirty="0" err="1"/>
              <a:t>kodikos</a:t>
            </a:r>
            <a:r>
              <a:rPr lang="en-US" sz="2400" dirty="0"/>
              <a:t>[10];</a:t>
            </a:r>
          </a:p>
          <a:p>
            <a:r>
              <a:rPr lang="en-US" sz="2400" dirty="0"/>
              <a:t>    	</a:t>
            </a:r>
            <a:r>
              <a:rPr lang="el-GR" sz="2400" dirty="0"/>
              <a:t>	</a:t>
            </a:r>
            <a:r>
              <a:rPr lang="en-US" sz="2400" dirty="0" err="1"/>
              <a:t>int</a:t>
            </a:r>
            <a:r>
              <a:rPr lang="en-US" sz="2400" dirty="0"/>
              <a:t> </a:t>
            </a:r>
            <a:r>
              <a:rPr lang="en-US" sz="2400" dirty="0" err="1"/>
              <a:t>vrethike</a:t>
            </a:r>
            <a:r>
              <a:rPr lang="en-US" sz="2400" dirty="0"/>
              <a:t> = 0;</a:t>
            </a:r>
          </a:p>
          <a:p>
            <a:r>
              <a:rPr lang="en-US" sz="2400" dirty="0"/>
              <a:t>   </a:t>
            </a:r>
          </a:p>
          <a:p>
            <a:r>
              <a:rPr lang="en-US" sz="2400" dirty="0"/>
              <a:t>  	</a:t>
            </a:r>
            <a:r>
              <a:rPr lang="en-US" sz="2400" b="1" dirty="0" err="1" smtClean="0">
                <a:solidFill>
                  <a:schemeClr val="bg2">
                    <a:lumMod val="50000"/>
                  </a:schemeClr>
                </a:solidFill>
              </a:rPr>
              <a:t>pel</a:t>
            </a:r>
            <a:r>
              <a:rPr lang="en-US" sz="2400" b="1" dirty="0" smtClean="0">
                <a:solidFill>
                  <a:schemeClr val="bg2">
                    <a:lumMod val="50000"/>
                  </a:schemeClr>
                </a:solidFill>
              </a:rPr>
              <a:t> </a:t>
            </a:r>
            <a:r>
              <a:rPr lang="en-US" sz="2400" b="1" dirty="0">
                <a:solidFill>
                  <a:schemeClr val="bg2">
                    <a:lumMod val="50000"/>
                  </a:schemeClr>
                </a:solidFill>
              </a:rPr>
              <a:t>= </a:t>
            </a:r>
            <a:r>
              <a:rPr lang="en-US" sz="2400" b="1" dirty="0" err="1">
                <a:solidFill>
                  <a:schemeClr val="bg2">
                    <a:lumMod val="50000"/>
                  </a:schemeClr>
                </a:solidFill>
              </a:rPr>
              <a:t>fopen</a:t>
            </a:r>
            <a:r>
              <a:rPr lang="en-US" sz="2400" b="1" dirty="0">
                <a:solidFill>
                  <a:schemeClr val="bg2">
                    <a:lumMod val="50000"/>
                  </a:schemeClr>
                </a:solidFill>
              </a:rPr>
              <a:t>(</a:t>
            </a:r>
            <a:r>
              <a:rPr lang="en-US" sz="2400" b="1" dirty="0" err="1">
                <a:solidFill>
                  <a:schemeClr val="bg2">
                    <a:lumMod val="50000"/>
                  </a:schemeClr>
                </a:solidFill>
              </a:rPr>
              <a:t>Pelates</a:t>
            </a:r>
            <a:r>
              <a:rPr lang="en-US" sz="2400" b="1" dirty="0">
                <a:solidFill>
                  <a:schemeClr val="bg2">
                    <a:lumMod val="50000"/>
                  </a:schemeClr>
                </a:solidFill>
              </a:rPr>
              <a:t>, "</a:t>
            </a:r>
            <a:r>
              <a:rPr lang="en-US" sz="2400" b="1" dirty="0" err="1">
                <a:solidFill>
                  <a:schemeClr val="bg2">
                    <a:lumMod val="50000"/>
                  </a:schemeClr>
                </a:solidFill>
              </a:rPr>
              <a:t>rb</a:t>
            </a:r>
            <a:r>
              <a:rPr lang="en-US" sz="2400" b="1" dirty="0">
                <a:solidFill>
                  <a:schemeClr val="bg2">
                    <a:lumMod val="50000"/>
                  </a:schemeClr>
                </a:solidFill>
              </a:rPr>
              <a:t>+");</a:t>
            </a:r>
          </a:p>
          <a:p>
            <a:r>
              <a:rPr lang="en-US" sz="2400" dirty="0"/>
              <a:t>    	</a:t>
            </a:r>
            <a:r>
              <a:rPr lang="en-US" sz="2400" dirty="0" smtClean="0"/>
              <a:t>if </a:t>
            </a:r>
            <a:r>
              <a:rPr lang="en-US" sz="2400" dirty="0"/>
              <a:t>(</a:t>
            </a:r>
            <a:r>
              <a:rPr lang="en-US" sz="2400" b="1" dirty="0" err="1">
                <a:solidFill>
                  <a:srgbClr val="7030A0"/>
                </a:solidFill>
              </a:rPr>
              <a:t>pel</a:t>
            </a:r>
            <a:r>
              <a:rPr lang="en-US" sz="2400" b="1" dirty="0">
                <a:solidFill>
                  <a:srgbClr val="7030A0"/>
                </a:solidFill>
              </a:rPr>
              <a:t> == NULL</a:t>
            </a:r>
            <a:r>
              <a:rPr lang="en-US" sz="2400" dirty="0"/>
              <a:t>) {</a:t>
            </a:r>
          </a:p>
          <a:p>
            <a:r>
              <a:rPr lang="en-US" sz="2400" dirty="0"/>
              <a:t>       	 	</a:t>
            </a:r>
            <a:r>
              <a:rPr lang="en-US" sz="2400" dirty="0" err="1"/>
              <a:t>printf</a:t>
            </a:r>
            <a:r>
              <a:rPr lang="en-US" sz="2400" dirty="0"/>
              <a:t>("\n\n</a:t>
            </a:r>
            <a:r>
              <a:rPr lang="el-GR" sz="2400" dirty="0"/>
              <a:t>Το Πελατολόγιο Δεν έχει δημιουργηθεί ακόμη! ");</a:t>
            </a:r>
          </a:p>
          <a:p>
            <a:r>
              <a:rPr lang="el-GR" sz="2400" dirty="0"/>
              <a:t>       </a:t>
            </a:r>
            <a:r>
              <a:rPr lang="en-US" sz="2400" dirty="0"/>
              <a:t>		</a:t>
            </a:r>
            <a:r>
              <a:rPr lang="el-GR" sz="2400" dirty="0"/>
              <a:t> </a:t>
            </a:r>
            <a:r>
              <a:rPr lang="en-US" sz="2400" dirty="0" err="1"/>
              <a:t>printf</a:t>
            </a:r>
            <a:r>
              <a:rPr lang="en-US" sz="2400" dirty="0"/>
              <a:t>("\n</a:t>
            </a:r>
            <a:r>
              <a:rPr lang="el-GR" sz="2400" dirty="0"/>
              <a:t>Συνεχίστε με δημιουργία του!!! \</a:t>
            </a:r>
            <a:r>
              <a:rPr lang="en-US" sz="2400" dirty="0"/>
              <a:t>n\n ");</a:t>
            </a:r>
          </a:p>
          <a:p>
            <a:r>
              <a:rPr lang="en-US" sz="2400" dirty="0"/>
              <a:t>       		 return;</a:t>
            </a:r>
          </a:p>
          <a:p>
            <a:r>
              <a:rPr lang="en-US" sz="2400" dirty="0"/>
              <a:t>    </a:t>
            </a:r>
            <a:r>
              <a:rPr lang="el-GR" sz="2400" dirty="0"/>
              <a:t>		</a:t>
            </a:r>
            <a:r>
              <a:rPr lang="en-US" sz="2400" dirty="0"/>
              <a:t>}</a:t>
            </a:r>
          </a:p>
          <a:p>
            <a:r>
              <a:rPr lang="en-US" sz="2400" dirty="0"/>
              <a:t>       </a:t>
            </a:r>
          </a:p>
          <a:p>
            <a:r>
              <a:rPr lang="en-US" sz="2400" dirty="0"/>
              <a:t>    </a:t>
            </a:r>
            <a:r>
              <a:rPr lang="el-GR" sz="2400" dirty="0"/>
              <a:t>	</a:t>
            </a:r>
            <a:r>
              <a:rPr lang="en-US" sz="2400" b="1" dirty="0" err="1" smtClean="0">
                <a:solidFill>
                  <a:srgbClr val="7030A0"/>
                </a:solidFill>
              </a:rPr>
              <a:t>printf</a:t>
            </a:r>
            <a:r>
              <a:rPr lang="en-US" sz="2400" b="1" dirty="0">
                <a:solidFill>
                  <a:srgbClr val="7030A0"/>
                </a:solidFill>
              </a:rPr>
              <a:t>("\n\n</a:t>
            </a:r>
            <a:r>
              <a:rPr lang="el-GR" sz="2400" b="1" dirty="0">
                <a:solidFill>
                  <a:srgbClr val="7030A0"/>
                </a:solidFill>
              </a:rPr>
              <a:t>Εισαγωγή του κωδικού πελάτη : ");</a:t>
            </a:r>
          </a:p>
          <a:p>
            <a:r>
              <a:rPr lang="el-GR" sz="2400" b="1" dirty="0">
                <a:solidFill>
                  <a:srgbClr val="7030A0"/>
                </a:solidFill>
              </a:rPr>
              <a:t>    	</a:t>
            </a:r>
            <a:r>
              <a:rPr lang="en-US" sz="2400" b="1" dirty="0" err="1" smtClean="0">
                <a:solidFill>
                  <a:srgbClr val="7030A0"/>
                </a:solidFill>
              </a:rPr>
              <a:t>scanf</a:t>
            </a:r>
            <a:r>
              <a:rPr lang="en-US" sz="2400" b="1" dirty="0">
                <a:solidFill>
                  <a:srgbClr val="7030A0"/>
                </a:solidFill>
              </a:rPr>
              <a:t>("%s", </a:t>
            </a:r>
            <a:r>
              <a:rPr lang="en-US" sz="2400" b="1" dirty="0" err="1">
                <a:solidFill>
                  <a:srgbClr val="7030A0"/>
                </a:solidFill>
              </a:rPr>
              <a:t>kodikos</a:t>
            </a:r>
            <a:r>
              <a:rPr lang="en-US" sz="2400" b="1" dirty="0">
                <a:solidFill>
                  <a:srgbClr val="7030A0"/>
                </a:solidFill>
              </a:rPr>
              <a:t>);</a:t>
            </a:r>
            <a:endParaRPr lang="el-GR" sz="2400" dirty="0">
              <a:solidFill>
                <a:srgbClr val="7030A0"/>
              </a:solidFill>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99392"/>
            <a:ext cx="9072563" cy="1260475"/>
          </a:xfrm>
        </p:spPr>
        <p:txBody>
          <a:bodyPr>
            <a:normAutofit/>
          </a:bodyPr>
          <a:lstStyle/>
          <a:p>
            <a:r>
              <a:rPr lang="el-GR" dirty="0"/>
              <a:t>Διόρθωση Εγγραφής </a:t>
            </a:r>
            <a:r>
              <a:rPr lang="el-GR" dirty="0" smtClean="0"/>
              <a:t>(3 </a:t>
            </a:r>
            <a:r>
              <a:rPr lang="el-GR" dirty="0"/>
              <a:t>από 3)</a:t>
            </a:r>
          </a:p>
        </p:txBody>
      </p:sp>
      <p:sp>
        <p:nvSpPr>
          <p:cNvPr id="7" name="TextBox 4" descr="while ! feo f, pel  &amp; &amp; vrethike ίσο ίσο  0, άγκιστρο,&#10;        f read, &amp; P, size of struct Pelatis, 1, pel,&#10;        if  strc m p, kodikos, P τελεία Kod ίσο ίσο 0, άγκιστρο,&#10;            vrethike ίσο με 1,&#10;            print f, \ n % 10 s % 20 s % 10 s % 10 τελεία 2 f, P τελεία Kod, P τελεία Epi, P τελεία Ono, P τελεία Ypo,&#10;            print f,  \ n \ n \ n \ t Εισαγωγή των διορθωμένων στοιχείων---- \ n \ n,&#10;            print f, \ n \ n Κωδικός πελάτη άνω κάτω τελεία,    &#10; scan f, % s, &amp; P τελεία Kod,&#10;            print f, \ n \ n Επίθετο άνω κάτω τελεία,            &#10;scan f, % s, &amp; P τελεία Epi,&#10;            print f, \ n \ n Όνομα άνω κάτω τελεία,            &#10;scan f, % s, &amp; P τελεία Ono,&#10;            print f, \ n \ n Υπόλοιπο άνω κάτω τελεία ,          &#10;scan f, % f, &amp; P τελεία Ypo,&#10;            f seek, pel, μείον size of struct Pelatis, SEEK κάτω παύλα CUR,&#10;            f write, &amp; P, size of struct Pelatis, 1, pel,&#10;            print f, \ n \ n Η αλλαγή αποθηκεύτηκε! \ n \ n,&#10;        άγκιστρο,&#10;    άγκιστρο.&#10;"/>
          <p:cNvSpPr txBox="1">
            <a:spLocks noChangeArrowheads="1"/>
          </p:cNvSpPr>
          <p:nvPr>
            <p:custDataLst>
              <p:tags r:id="rId2"/>
            </p:custDataLst>
          </p:nvPr>
        </p:nvSpPr>
        <p:spPr bwMode="auto">
          <a:xfrm>
            <a:off x="467544" y="980728"/>
            <a:ext cx="820891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200" dirty="0"/>
              <a:t>while </a:t>
            </a:r>
            <a:r>
              <a:rPr lang="en-US" sz="2200" b="1" dirty="0">
                <a:solidFill>
                  <a:schemeClr val="bg2">
                    <a:lumMod val="50000"/>
                  </a:schemeClr>
                </a:solidFill>
              </a:rPr>
              <a:t>(! </a:t>
            </a:r>
            <a:r>
              <a:rPr lang="en-US" sz="2200" b="1" dirty="0" err="1">
                <a:solidFill>
                  <a:schemeClr val="bg2">
                    <a:lumMod val="50000"/>
                  </a:schemeClr>
                </a:solidFill>
              </a:rPr>
              <a:t>feof</a:t>
            </a:r>
            <a:r>
              <a:rPr lang="en-US" sz="2200" b="1" dirty="0">
                <a:solidFill>
                  <a:schemeClr val="bg2">
                    <a:lumMod val="50000"/>
                  </a:schemeClr>
                </a:solidFill>
              </a:rPr>
              <a:t>(</a:t>
            </a:r>
            <a:r>
              <a:rPr lang="en-US" sz="2200" b="1" dirty="0" err="1">
                <a:solidFill>
                  <a:schemeClr val="bg2">
                    <a:lumMod val="50000"/>
                  </a:schemeClr>
                </a:solidFill>
              </a:rPr>
              <a:t>pel</a:t>
            </a:r>
            <a:r>
              <a:rPr lang="en-US" sz="2200" b="1" dirty="0">
                <a:solidFill>
                  <a:schemeClr val="bg2">
                    <a:lumMod val="50000"/>
                  </a:schemeClr>
                </a:solidFill>
              </a:rPr>
              <a:t>)  &amp;&amp; (</a:t>
            </a:r>
            <a:r>
              <a:rPr lang="en-US" sz="2200" b="1" dirty="0" err="1">
                <a:solidFill>
                  <a:schemeClr val="bg2">
                    <a:lumMod val="50000"/>
                  </a:schemeClr>
                </a:solidFill>
              </a:rPr>
              <a:t>vrethike</a:t>
            </a:r>
            <a:r>
              <a:rPr lang="en-US" sz="2200" b="1" dirty="0">
                <a:solidFill>
                  <a:schemeClr val="bg2">
                    <a:lumMod val="50000"/>
                  </a:schemeClr>
                </a:solidFill>
              </a:rPr>
              <a:t> == 0)</a:t>
            </a:r>
            <a:r>
              <a:rPr lang="en-US" sz="2200" dirty="0"/>
              <a:t>) {</a:t>
            </a:r>
          </a:p>
          <a:p>
            <a:r>
              <a:rPr lang="en-US" sz="2200" dirty="0">
                <a:solidFill>
                  <a:srgbClr val="7030A0"/>
                </a:solidFill>
              </a:rPr>
              <a:t>        </a:t>
            </a:r>
            <a:r>
              <a:rPr lang="en-US" sz="2200" b="1" dirty="0" err="1">
                <a:solidFill>
                  <a:srgbClr val="7030A0"/>
                </a:solidFill>
              </a:rPr>
              <a:t>fread</a:t>
            </a:r>
            <a:r>
              <a:rPr lang="en-US" sz="2200" b="1" dirty="0">
                <a:solidFill>
                  <a:srgbClr val="7030A0"/>
                </a:solidFill>
              </a:rPr>
              <a:t>(&amp;P, </a:t>
            </a:r>
            <a:r>
              <a:rPr lang="en-US" sz="2200" b="1" dirty="0" err="1">
                <a:solidFill>
                  <a:srgbClr val="7030A0"/>
                </a:solidFill>
              </a:rPr>
              <a:t>sizeof</a:t>
            </a:r>
            <a:r>
              <a:rPr lang="en-US" sz="2200" b="1" dirty="0">
                <a:solidFill>
                  <a:srgbClr val="7030A0"/>
                </a:solidFill>
              </a:rPr>
              <a:t>(</a:t>
            </a:r>
            <a:r>
              <a:rPr lang="en-US" sz="2200" b="1" dirty="0" err="1">
                <a:solidFill>
                  <a:srgbClr val="7030A0"/>
                </a:solidFill>
              </a:rPr>
              <a:t>struct</a:t>
            </a:r>
            <a:r>
              <a:rPr lang="en-US" sz="2200" b="1" dirty="0">
                <a:solidFill>
                  <a:srgbClr val="7030A0"/>
                </a:solidFill>
              </a:rPr>
              <a:t> </a:t>
            </a:r>
            <a:r>
              <a:rPr lang="en-US" sz="2200" b="1" dirty="0" err="1">
                <a:solidFill>
                  <a:srgbClr val="7030A0"/>
                </a:solidFill>
              </a:rPr>
              <a:t>Pelatis</a:t>
            </a:r>
            <a:r>
              <a:rPr lang="en-US" sz="2200" b="1" dirty="0">
                <a:solidFill>
                  <a:srgbClr val="7030A0"/>
                </a:solidFill>
              </a:rPr>
              <a:t>), 1, </a:t>
            </a:r>
            <a:r>
              <a:rPr lang="en-US" sz="2200" b="1" dirty="0" err="1">
                <a:solidFill>
                  <a:srgbClr val="7030A0"/>
                </a:solidFill>
              </a:rPr>
              <a:t>pel</a:t>
            </a:r>
            <a:r>
              <a:rPr lang="en-US" sz="2200" b="1" dirty="0">
                <a:solidFill>
                  <a:srgbClr val="7030A0"/>
                </a:solidFill>
              </a:rPr>
              <a:t>);</a:t>
            </a:r>
          </a:p>
          <a:p>
            <a:r>
              <a:rPr lang="en-US" sz="2200" dirty="0"/>
              <a:t>        if ( </a:t>
            </a:r>
            <a:r>
              <a:rPr lang="en-US" sz="2200" dirty="0" err="1"/>
              <a:t>strcmp</a:t>
            </a:r>
            <a:r>
              <a:rPr lang="en-US" sz="2200" dirty="0"/>
              <a:t>(</a:t>
            </a:r>
            <a:r>
              <a:rPr lang="en-US" sz="2200" dirty="0" err="1"/>
              <a:t>kodikos</a:t>
            </a:r>
            <a:r>
              <a:rPr lang="en-US" sz="2200" dirty="0"/>
              <a:t>, </a:t>
            </a:r>
            <a:r>
              <a:rPr lang="en-US" sz="2200" dirty="0" err="1"/>
              <a:t>P.Kod</a:t>
            </a:r>
            <a:r>
              <a:rPr lang="en-US" sz="2200" dirty="0"/>
              <a:t>) == 0 ) {</a:t>
            </a:r>
          </a:p>
          <a:p>
            <a:r>
              <a:rPr lang="en-US" sz="2200" dirty="0"/>
              <a:t>            </a:t>
            </a:r>
            <a:r>
              <a:rPr lang="en-US" sz="2200" dirty="0" err="1"/>
              <a:t>vrethike</a:t>
            </a:r>
            <a:r>
              <a:rPr lang="en-US" sz="2200" dirty="0"/>
              <a:t> = 1;</a:t>
            </a:r>
          </a:p>
          <a:p>
            <a:r>
              <a:rPr lang="en-US" sz="2200" dirty="0"/>
              <a:t>            </a:t>
            </a:r>
            <a:r>
              <a:rPr lang="en-US" sz="2200" dirty="0" err="1"/>
              <a:t>printf</a:t>
            </a:r>
            <a:r>
              <a:rPr lang="en-US" sz="2200" dirty="0"/>
              <a:t>("\n%10s %20s %10s %10.2f", </a:t>
            </a:r>
            <a:r>
              <a:rPr lang="en-US" sz="2200" dirty="0" err="1"/>
              <a:t>P.Kod</a:t>
            </a:r>
            <a:r>
              <a:rPr lang="en-US" sz="2200" dirty="0"/>
              <a:t>, </a:t>
            </a:r>
            <a:r>
              <a:rPr lang="en-US" sz="2200" dirty="0" err="1"/>
              <a:t>P.Epi</a:t>
            </a:r>
            <a:r>
              <a:rPr lang="en-US" sz="2200" dirty="0"/>
              <a:t>, </a:t>
            </a:r>
            <a:r>
              <a:rPr lang="en-US" sz="2200" dirty="0" err="1"/>
              <a:t>P.Ono</a:t>
            </a:r>
            <a:r>
              <a:rPr lang="en-US" sz="2200" dirty="0"/>
              <a:t>, </a:t>
            </a:r>
            <a:r>
              <a:rPr lang="en-US" sz="2200" dirty="0" err="1"/>
              <a:t>P.Ypo</a:t>
            </a:r>
            <a:r>
              <a:rPr lang="en-US" sz="2200" dirty="0"/>
              <a:t>);</a:t>
            </a:r>
          </a:p>
          <a:p>
            <a:r>
              <a:rPr lang="en-US" sz="2200" dirty="0"/>
              <a:t>            </a:t>
            </a:r>
            <a:r>
              <a:rPr lang="en-US" sz="2200" dirty="0" err="1"/>
              <a:t>printf</a:t>
            </a:r>
            <a:r>
              <a:rPr lang="en-US" sz="2200" dirty="0"/>
              <a:t>("\n\n\n\t</a:t>
            </a:r>
            <a:r>
              <a:rPr lang="el-GR" sz="2200" dirty="0"/>
              <a:t>Εισαγωγή των διορθωμένων στοιχείων---- \</a:t>
            </a:r>
            <a:r>
              <a:rPr lang="en-US" sz="2200" dirty="0"/>
              <a:t>n\n");</a:t>
            </a:r>
          </a:p>
          <a:p>
            <a:r>
              <a:rPr lang="en-US" sz="2200" dirty="0"/>
              <a:t>            </a:t>
            </a:r>
            <a:r>
              <a:rPr lang="en-US" sz="2200" dirty="0" err="1"/>
              <a:t>printf</a:t>
            </a:r>
            <a:r>
              <a:rPr lang="en-US" sz="2200" dirty="0"/>
              <a:t>("\n\n </a:t>
            </a:r>
            <a:r>
              <a:rPr lang="el-GR" sz="2200" dirty="0"/>
              <a:t>Κωδικός πελάτη : ");</a:t>
            </a:r>
            <a:r>
              <a:rPr lang="en-US" sz="2200" dirty="0"/>
              <a:t> </a:t>
            </a:r>
            <a:r>
              <a:rPr lang="el-GR" sz="2200" dirty="0"/>
              <a:t>    </a:t>
            </a:r>
            <a:r>
              <a:rPr lang="en-US" sz="2200" dirty="0" err="1"/>
              <a:t>scanf</a:t>
            </a:r>
            <a:r>
              <a:rPr lang="en-US" sz="2200" dirty="0"/>
              <a:t>("%s", &amp;</a:t>
            </a:r>
            <a:r>
              <a:rPr lang="en-US" sz="2200" dirty="0" err="1"/>
              <a:t>P.Kod</a:t>
            </a:r>
            <a:r>
              <a:rPr lang="en-US" sz="2200" dirty="0"/>
              <a:t>);</a:t>
            </a:r>
          </a:p>
          <a:p>
            <a:r>
              <a:rPr lang="en-US" sz="2200" dirty="0"/>
              <a:t>            </a:t>
            </a:r>
            <a:r>
              <a:rPr lang="en-US" sz="2200" dirty="0" err="1"/>
              <a:t>printf</a:t>
            </a:r>
            <a:r>
              <a:rPr lang="en-US" sz="2200" dirty="0"/>
              <a:t>("\n\n </a:t>
            </a:r>
            <a:r>
              <a:rPr lang="el-GR" sz="2200" dirty="0"/>
              <a:t>Επίθετο        : ");            </a:t>
            </a:r>
            <a:r>
              <a:rPr lang="en-US" sz="2200" dirty="0" err="1"/>
              <a:t>scanf</a:t>
            </a:r>
            <a:r>
              <a:rPr lang="en-US" sz="2200" dirty="0"/>
              <a:t>("%s", &amp;</a:t>
            </a:r>
            <a:r>
              <a:rPr lang="en-US" sz="2200" dirty="0" err="1"/>
              <a:t>P.Epi</a:t>
            </a:r>
            <a:r>
              <a:rPr lang="en-US" sz="2200" dirty="0"/>
              <a:t>);</a:t>
            </a:r>
          </a:p>
          <a:p>
            <a:r>
              <a:rPr lang="en-US" sz="2200" dirty="0"/>
              <a:t>            </a:t>
            </a:r>
            <a:r>
              <a:rPr lang="en-US" sz="2200" dirty="0" err="1"/>
              <a:t>printf</a:t>
            </a:r>
            <a:r>
              <a:rPr lang="en-US" sz="2200" dirty="0"/>
              <a:t>("\n\n </a:t>
            </a:r>
            <a:r>
              <a:rPr lang="el-GR" sz="2200" dirty="0"/>
              <a:t>Όνομα          : ");            </a:t>
            </a:r>
            <a:r>
              <a:rPr lang="en-US" sz="2200" dirty="0" err="1"/>
              <a:t>scanf</a:t>
            </a:r>
            <a:r>
              <a:rPr lang="en-US" sz="2200" dirty="0"/>
              <a:t>("%s", &amp;</a:t>
            </a:r>
            <a:r>
              <a:rPr lang="en-US" sz="2200" dirty="0" err="1"/>
              <a:t>P.Ono</a:t>
            </a:r>
            <a:r>
              <a:rPr lang="en-US" sz="2200" dirty="0"/>
              <a:t>);</a:t>
            </a:r>
          </a:p>
          <a:p>
            <a:r>
              <a:rPr lang="en-US" sz="2200" dirty="0"/>
              <a:t>            </a:t>
            </a:r>
            <a:r>
              <a:rPr lang="en-US" sz="2200" dirty="0" err="1"/>
              <a:t>printf</a:t>
            </a:r>
            <a:r>
              <a:rPr lang="en-US" sz="2200" dirty="0"/>
              <a:t>("\n\n </a:t>
            </a:r>
            <a:r>
              <a:rPr lang="el-GR" sz="2200" dirty="0"/>
              <a:t>Υπόλοιπο       : ");          </a:t>
            </a:r>
            <a:r>
              <a:rPr lang="en-US" sz="2200" dirty="0" err="1"/>
              <a:t>scanf</a:t>
            </a:r>
            <a:r>
              <a:rPr lang="en-US" sz="2200" dirty="0"/>
              <a:t>("%f", &amp;</a:t>
            </a:r>
            <a:r>
              <a:rPr lang="en-US" sz="2200" dirty="0" err="1"/>
              <a:t>P.Ypo</a:t>
            </a:r>
            <a:r>
              <a:rPr lang="en-US" sz="2200" dirty="0"/>
              <a:t>);</a:t>
            </a:r>
          </a:p>
          <a:p>
            <a:r>
              <a:rPr lang="en-US" sz="2200" dirty="0"/>
              <a:t>            </a:t>
            </a:r>
            <a:r>
              <a:rPr lang="en-US" sz="2200" b="1" dirty="0" err="1">
                <a:solidFill>
                  <a:srgbClr val="7030A0"/>
                </a:solidFill>
              </a:rPr>
              <a:t>fseek</a:t>
            </a:r>
            <a:r>
              <a:rPr lang="en-US" sz="2200" b="1" dirty="0">
                <a:solidFill>
                  <a:srgbClr val="7030A0"/>
                </a:solidFill>
              </a:rPr>
              <a:t>(</a:t>
            </a:r>
            <a:r>
              <a:rPr lang="en-US" sz="2200" b="1" dirty="0" err="1">
                <a:solidFill>
                  <a:srgbClr val="7030A0"/>
                </a:solidFill>
              </a:rPr>
              <a:t>pel</a:t>
            </a:r>
            <a:r>
              <a:rPr lang="en-US" sz="2200" b="1" dirty="0">
                <a:solidFill>
                  <a:srgbClr val="7030A0"/>
                </a:solidFill>
              </a:rPr>
              <a:t>, -</a:t>
            </a:r>
            <a:r>
              <a:rPr lang="en-US" sz="2200" b="1" dirty="0" err="1">
                <a:solidFill>
                  <a:srgbClr val="7030A0"/>
                </a:solidFill>
              </a:rPr>
              <a:t>sizeof</a:t>
            </a:r>
            <a:r>
              <a:rPr lang="en-US" sz="2200" b="1" dirty="0">
                <a:solidFill>
                  <a:srgbClr val="7030A0"/>
                </a:solidFill>
              </a:rPr>
              <a:t>(</a:t>
            </a:r>
            <a:r>
              <a:rPr lang="en-US" sz="2200" b="1" dirty="0" err="1">
                <a:solidFill>
                  <a:srgbClr val="7030A0"/>
                </a:solidFill>
              </a:rPr>
              <a:t>struct</a:t>
            </a:r>
            <a:r>
              <a:rPr lang="en-US" sz="2200" b="1" dirty="0">
                <a:solidFill>
                  <a:srgbClr val="7030A0"/>
                </a:solidFill>
              </a:rPr>
              <a:t> </a:t>
            </a:r>
            <a:r>
              <a:rPr lang="en-US" sz="2200" b="1" dirty="0" err="1">
                <a:solidFill>
                  <a:srgbClr val="7030A0"/>
                </a:solidFill>
              </a:rPr>
              <a:t>Pelatis</a:t>
            </a:r>
            <a:r>
              <a:rPr lang="en-US" sz="2200" b="1" dirty="0">
                <a:solidFill>
                  <a:srgbClr val="7030A0"/>
                </a:solidFill>
              </a:rPr>
              <a:t>), SEEK_CUR);</a:t>
            </a:r>
          </a:p>
          <a:p>
            <a:r>
              <a:rPr lang="en-US" sz="2200" b="1" dirty="0">
                <a:solidFill>
                  <a:srgbClr val="7030A0"/>
                </a:solidFill>
              </a:rPr>
              <a:t>            </a:t>
            </a:r>
            <a:r>
              <a:rPr lang="en-US" sz="2200" b="1" dirty="0" err="1">
                <a:solidFill>
                  <a:srgbClr val="7030A0"/>
                </a:solidFill>
              </a:rPr>
              <a:t>fwrite</a:t>
            </a:r>
            <a:r>
              <a:rPr lang="en-US" sz="2200" b="1" dirty="0">
                <a:solidFill>
                  <a:srgbClr val="7030A0"/>
                </a:solidFill>
              </a:rPr>
              <a:t>(&amp;P, </a:t>
            </a:r>
            <a:r>
              <a:rPr lang="en-US" sz="2200" b="1" dirty="0" err="1">
                <a:solidFill>
                  <a:srgbClr val="7030A0"/>
                </a:solidFill>
              </a:rPr>
              <a:t>sizeof</a:t>
            </a:r>
            <a:r>
              <a:rPr lang="en-US" sz="2200" b="1" dirty="0">
                <a:solidFill>
                  <a:srgbClr val="7030A0"/>
                </a:solidFill>
              </a:rPr>
              <a:t>(</a:t>
            </a:r>
            <a:r>
              <a:rPr lang="en-US" sz="2200" b="1" dirty="0" err="1">
                <a:solidFill>
                  <a:srgbClr val="7030A0"/>
                </a:solidFill>
              </a:rPr>
              <a:t>struct</a:t>
            </a:r>
            <a:r>
              <a:rPr lang="en-US" sz="2200" b="1" dirty="0">
                <a:solidFill>
                  <a:srgbClr val="7030A0"/>
                </a:solidFill>
              </a:rPr>
              <a:t> </a:t>
            </a:r>
            <a:r>
              <a:rPr lang="en-US" sz="2200" b="1" dirty="0" err="1">
                <a:solidFill>
                  <a:srgbClr val="7030A0"/>
                </a:solidFill>
              </a:rPr>
              <a:t>Pelatis</a:t>
            </a:r>
            <a:r>
              <a:rPr lang="en-US" sz="2200" b="1" dirty="0">
                <a:solidFill>
                  <a:srgbClr val="7030A0"/>
                </a:solidFill>
              </a:rPr>
              <a:t>), 1, </a:t>
            </a:r>
            <a:r>
              <a:rPr lang="en-US" sz="2200" b="1" dirty="0" err="1">
                <a:solidFill>
                  <a:srgbClr val="7030A0"/>
                </a:solidFill>
              </a:rPr>
              <a:t>pel</a:t>
            </a:r>
            <a:r>
              <a:rPr lang="en-US" sz="2200" b="1" dirty="0">
                <a:solidFill>
                  <a:srgbClr val="7030A0"/>
                </a:solidFill>
              </a:rPr>
              <a:t>);</a:t>
            </a:r>
          </a:p>
          <a:p>
            <a:r>
              <a:rPr lang="en-US" sz="2200" dirty="0"/>
              <a:t>            </a:t>
            </a:r>
            <a:r>
              <a:rPr lang="en-US" sz="2200" dirty="0" err="1"/>
              <a:t>printf</a:t>
            </a:r>
            <a:r>
              <a:rPr lang="en-US" sz="2200" dirty="0"/>
              <a:t>("\n\n</a:t>
            </a:r>
            <a:r>
              <a:rPr lang="el-GR" sz="2200" dirty="0"/>
              <a:t>Η αλλαγή αποθηκεύτηκε! \</a:t>
            </a:r>
            <a:r>
              <a:rPr lang="en-US" sz="2200" dirty="0"/>
              <a:t>n\n");</a:t>
            </a:r>
          </a:p>
          <a:p>
            <a:r>
              <a:rPr lang="en-US" sz="2200" dirty="0"/>
              <a:t>        }</a:t>
            </a:r>
          </a:p>
          <a:p>
            <a:r>
              <a:rPr lang="en-US" sz="2200" dirty="0"/>
              <a:t>    }</a:t>
            </a:r>
            <a:endParaRPr 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35941" y="-99392"/>
            <a:ext cx="9072563" cy="1260475"/>
          </a:xfrm>
        </p:spPr>
        <p:txBody>
          <a:bodyPr>
            <a:noAutofit/>
          </a:bodyPr>
          <a:lstStyle/>
          <a:p>
            <a:r>
              <a:rPr lang="el-GR" sz="4000" smtClean="0"/>
              <a:t>Διαγραφή Εγγραφής (1 από 4)</a:t>
            </a:r>
            <a:endParaRPr lang="el-GR" sz="4000" dirty="0"/>
          </a:p>
        </p:txBody>
      </p:sp>
      <p:sp>
        <p:nvSpPr>
          <p:cNvPr id="10" name="TextBox 4" descr="Είναι αδύνατη η άμεση διαγραφή (γιατί;),&#10;Διόρθωση εγγραφής με τοποθέτηση «χαρακτήρων» διαγραφής σε κάποιο πεδίο, &#10;Παραδείγματος χάρην, τοποθέτηση αστερίσκων στο πεδίο κωδικός.&#10;Προσοχή: πρέπει να διορθώσουμε τις μέχρι τώρα συναρτήσεις ώστε να μην λαμβάνουν υπόψη τις «διαγραμμένες» εγγραφές.&#10;"/>
          <p:cNvSpPr txBox="1">
            <a:spLocks noChangeArrowheads="1"/>
          </p:cNvSpPr>
          <p:nvPr>
            <p:custDataLst>
              <p:tags r:id="rId2"/>
            </p:custDataLst>
          </p:nvPr>
        </p:nvSpPr>
        <p:spPr bwMode="auto">
          <a:xfrm>
            <a:off x="467544" y="1340768"/>
            <a:ext cx="8208912"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nSpc>
                <a:spcPct val="150000"/>
              </a:lnSpc>
              <a:buFont typeface="Wingdings" pitchFamily="2" charset="2"/>
              <a:buChar char="q"/>
            </a:pPr>
            <a:r>
              <a:rPr lang="el-GR" sz="2800" dirty="0"/>
              <a:t>Είναι αδύνατη η άμεση διαγραφή (</a:t>
            </a:r>
            <a:r>
              <a:rPr lang="el-GR" sz="2800" dirty="0" smtClean="0"/>
              <a:t>γιατί;),</a:t>
            </a:r>
            <a:endParaRPr lang="el-GR" sz="2800" dirty="0"/>
          </a:p>
          <a:p>
            <a:pPr marL="457200" indent="-457200">
              <a:lnSpc>
                <a:spcPct val="150000"/>
              </a:lnSpc>
              <a:buFont typeface="Wingdings" pitchFamily="2" charset="2"/>
              <a:buChar char="q"/>
            </a:pPr>
            <a:r>
              <a:rPr lang="el-GR" sz="2800" dirty="0"/>
              <a:t>Διόρθωση εγγραφής με τοποθέτηση «χαρακτήρων» διαγραφής σε κάποιο πεδίο, </a:t>
            </a:r>
          </a:p>
          <a:p>
            <a:pPr marL="914400" lvl="1" indent="-457200">
              <a:lnSpc>
                <a:spcPct val="150000"/>
              </a:lnSpc>
              <a:buFont typeface="Wingdings" pitchFamily="2" charset="2"/>
              <a:buChar char="§"/>
            </a:pPr>
            <a:r>
              <a:rPr lang="el-GR" sz="2800" dirty="0"/>
              <a:t>Πχ, τοποθέτηση αστερίσκων στο πεδίο κωδικός.</a:t>
            </a:r>
          </a:p>
          <a:p>
            <a:pPr marL="457200" indent="-457200">
              <a:lnSpc>
                <a:spcPct val="150000"/>
              </a:lnSpc>
              <a:buFont typeface="Wingdings" pitchFamily="2" charset="2"/>
              <a:buChar char="q"/>
            </a:pPr>
            <a:r>
              <a:rPr lang="el-GR" sz="2800" dirty="0"/>
              <a:t>Προσοχή: πρέπει να διορθώσουμε τις μέχρι τώρα συναρτήσεις ώστε να μην λαμβάνουν υπόψη τις «διαγραμμένες» εγγραφές.</a:t>
            </a: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1362075"/>
          </a:xfrm>
        </p:spPr>
        <p:txBody>
          <a:bodyPr/>
          <a:lstStyle/>
          <a:p>
            <a:pPr algn="ctr"/>
            <a:r>
              <a:rPr lang="el-GR" dirty="0"/>
              <a:t>Διαγραφή Εγγραφής </a:t>
            </a:r>
            <a:r>
              <a:rPr lang="el-GR" dirty="0" smtClean="0"/>
              <a:t>(2 </a:t>
            </a:r>
            <a:r>
              <a:rPr lang="el-GR" dirty="0"/>
              <a:t>από 4)</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1340768"/>
            <a:ext cx="8147249" cy="42402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99392"/>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Διαγραφή Εγγραφής </a:t>
            </a:r>
            <a:r>
              <a:rPr lang="el-GR" dirty="0" smtClean="0"/>
              <a:t>(3 </a:t>
            </a:r>
            <a:r>
              <a:rPr lang="el-GR" dirty="0"/>
              <a:t>από 4)</a:t>
            </a:r>
          </a:p>
        </p:txBody>
      </p:sp>
      <p:sp>
        <p:nvSpPr>
          <p:cNvPr id="10" name="Ορθογώνιο 9" descr="void diagrafi, void,&#10;άγκιστρο,&#10;    char kodikos, 10,&#10;    int vrethike ίσο με 0,&#10;   &#10;    pel ίσο με f open, Pelates, r b σύν,&#10;    if pel ίσο ίσο NULL, άγκιστρο,&#10;        print f, \ n \ n Το Πελατολόγιο Δεν έχει δημιουργηθεί ακόμη!,&#10;        print f, \ n Συνεχίστε με δημιουργία του!!! \ n \ n,&#10;        return,&#10;    άγκιστρο,&#10;       &#10;    print f, \ n \ n Εισαγωγή του κωδικού πελάτη άνω κάτω τελεία,&#10;    scan f, % s, kodikos.&#10;"/>
          <p:cNvSpPr/>
          <p:nvPr>
            <p:custDataLst>
              <p:tags r:id="rId2"/>
            </p:custDataLst>
          </p:nvPr>
        </p:nvSpPr>
        <p:spPr>
          <a:xfrm>
            <a:off x="467544" y="1052736"/>
            <a:ext cx="8208912" cy="4832092"/>
          </a:xfrm>
          <a:prstGeom prst="rect">
            <a:avLst/>
          </a:prstGeom>
        </p:spPr>
        <p:txBody>
          <a:bodyPr wrap="square">
            <a:spAutoFit/>
          </a:bodyPr>
          <a:lstStyle/>
          <a:p>
            <a:r>
              <a:rPr lang="en-US" sz="2200" dirty="0"/>
              <a:t>void </a:t>
            </a:r>
            <a:r>
              <a:rPr lang="en-US" sz="2200" dirty="0" err="1"/>
              <a:t>diagrafi</a:t>
            </a:r>
            <a:r>
              <a:rPr lang="en-US" sz="2200" dirty="0"/>
              <a:t>(void)</a:t>
            </a:r>
          </a:p>
          <a:p>
            <a:r>
              <a:rPr lang="en-US" sz="2200" dirty="0"/>
              <a:t>{</a:t>
            </a:r>
          </a:p>
          <a:p>
            <a:r>
              <a:rPr lang="en-US" sz="2200" dirty="0"/>
              <a:t>    char </a:t>
            </a:r>
            <a:r>
              <a:rPr lang="en-US" sz="2200" dirty="0" err="1"/>
              <a:t>kodikos</a:t>
            </a:r>
            <a:r>
              <a:rPr lang="en-US" sz="2200" dirty="0"/>
              <a:t>[10];</a:t>
            </a:r>
          </a:p>
          <a:p>
            <a:r>
              <a:rPr lang="en-US" sz="2200" dirty="0"/>
              <a:t>    </a:t>
            </a:r>
            <a:r>
              <a:rPr lang="en-US" sz="2200" dirty="0" err="1"/>
              <a:t>int</a:t>
            </a:r>
            <a:r>
              <a:rPr lang="en-US" sz="2200" dirty="0"/>
              <a:t> </a:t>
            </a:r>
            <a:r>
              <a:rPr lang="en-US" sz="2200" dirty="0" err="1"/>
              <a:t>vrethike</a:t>
            </a:r>
            <a:r>
              <a:rPr lang="en-US" sz="2200" dirty="0"/>
              <a:t> = 0;</a:t>
            </a:r>
          </a:p>
          <a:p>
            <a:r>
              <a:rPr lang="en-US" sz="2200" dirty="0"/>
              <a:t>   </a:t>
            </a:r>
          </a:p>
          <a:p>
            <a:r>
              <a:rPr lang="en-US" sz="2200" dirty="0"/>
              <a:t>    </a:t>
            </a:r>
            <a:r>
              <a:rPr lang="en-US" sz="2200" dirty="0" err="1"/>
              <a:t>pel</a:t>
            </a:r>
            <a:r>
              <a:rPr lang="en-US" sz="2200" dirty="0"/>
              <a:t> = </a:t>
            </a:r>
            <a:r>
              <a:rPr lang="en-US" sz="2200" dirty="0" err="1"/>
              <a:t>fopen</a:t>
            </a:r>
            <a:r>
              <a:rPr lang="en-US" sz="2200" dirty="0"/>
              <a:t>(</a:t>
            </a:r>
            <a:r>
              <a:rPr lang="en-US" sz="2200" dirty="0" err="1"/>
              <a:t>Pelates</a:t>
            </a:r>
            <a:r>
              <a:rPr lang="en-US" sz="2200" dirty="0"/>
              <a:t>, "</a:t>
            </a:r>
            <a:r>
              <a:rPr lang="en-US" sz="2200" dirty="0" err="1"/>
              <a:t>rb</a:t>
            </a:r>
            <a:r>
              <a:rPr lang="en-US" sz="2200" dirty="0"/>
              <a:t>+");</a:t>
            </a:r>
          </a:p>
          <a:p>
            <a:r>
              <a:rPr lang="en-US" sz="2200" dirty="0"/>
              <a:t>    if (</a:t>
            </a:r>
            <a:r>
              <a:rPr lang="en-US" sz="2200" dirty="0" err="1"/>
              <a:t>pel</a:t>
            </a:r>
            <a:r>
              <a:rPr lang="en-US" sz="2200" dirty="0"/>
              <a:t> == NULL) {</a:t>
            </a:r>
          </a:p>
          <a:p>
            <a:r>
              <a:rPr lang="en-US" sz="2200" dirty="0"/>
              <a:t>        </a:t>
            </a:r>
            <a:r>
              <a:rPr lang="en-US" sz="2200" dirty="0" err="1"/>
              <a:t>printf</a:t>
            </a:r>
            <a:r>
              <a:rPr lang="en-US" sz="2200" dirty="0"/>
              <a:t>("\n\n</a:t>
            </a:r>
            <a:r>
              <a:rPr lang="el-GR" sz="2200" dirty="0"/>
              <a:t>Το Πελατολόγιο Δεν έχει δημιουργηθεί ακόμη! ");</a:t>
            </a:r>
          </a:p>
          <a:p>
            <a:r>
              <a:rPr lang="el-GR" sz="2200" dirty="0"/>
              <a:t>        </a:t>
            </a:r>
            <a:r>
              <a:rPr lang="en-US" sz="2200" dirty="0" err="1"/>
              <a:t>printf</a:t>
            </a:r>
            <a:r>
              <a:rPr lang="en-US" sz="2200" dirty="0"/>
              <a:t>("\n</a:t>
            </a:r>
            <a:r>
              <a:rPr lang="el-GR" sz="2200" dirty="0"/>
              <a:t>Συνεχίστε με δημιουργία του!!! \</a:t>
            </a:r>
            <a:r>
              <a:rPr lang="en-US" sz="2200" dirty="0"/>
              <a:t>n\n ");</a:t>
            </a:r>
          </a:p>
          <a:p>
            <a:r>
              <a:rPr lang="en-US" sz="2200" dirty="0"/>
              <a:t>        return;</a:t>
            </a:r>
          </a:p>
          <a:p>
            <a:r>
              <a:rPr lang="en-US" sz="2200" dirty="0"/>
              <a:t>    }</a:t>
            </a:r>
          </a:p>
          <a:p>
            <a:r>
              <a:rPr lang="en-US" sz="2200" dirty="0"/>
              <a:t>       </a:t>
            </a:r>
          </a:p>
          <a:p>
            <a:r>
              <a:rPr lang="en-US" sz="2200" dirty="0"/>
              <a:t>    </a:t>
            </a:r>
            <a:r>
              <a:rPr lang="en-US" sz="2200" dirty="0" err="1"/>
              <a:t>printf</a:t>
            </a:r>
            <a:r>
              <a:rPr lang="en-US" sz="2200" dirty="0"/>
              <a:t>("\n\n</a:t>
            </a:r>
            <a:r>
              <a:rPr lang="el-GR" sz="2200" dirty="0"/>
              <a:t>Εισαγωγή του κωδικού πελάτη : ");</a:t>
            </a:r>
          </a:p>
          <a:p>
            <a:r>
              <a:rPr lang="el-GR" sz="2200" dirty="0"/>
              <a:t>    </a:t>
            </a:r>
            <a:r>
              <a:rPr lang="en-US" sz="2200" dirty="0" err="1"/>
              <a:t>scanf</a:t>
            </a:r>
            <a:r>
              <a:rPr lang="en-US" sz="2200" dirty="0"/>
              <a:t>("%s", </a:t>
            </a:r>
            <a:r>
              <a:rPr lang="en-US" sz="2200" dirty="0" err="1"/>
              <a:t>kodikos</a:t>
            </a:r>
            <a:r>
              <a:rPr lang="en-US" sz="2200" dirty="0"/>
              <a:t>);</a:t>
            </a:r>
            <a:endParaRPr lang="el-GR" sz="22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Διαγραφή Εγγραφής </a:t>
            </a:r>
            <a:r>
              <a:rPr lang="el-GR" dirty="0" smtClean="0"/>
              <a:t>(4 </a:t>
            </a:r>
            <a:r>
              <a:rPr lang="el-GR" dirty="0"/>
              <a:t>από 4)</a:t>
            </a:r>
          </a:p>
        </p:txBody>
      </p:sp>
      <p:sp>
        <p:nvSpPr>
          <p:cNvPr id="6" name="TextBox 5" descr="while ! feo f, pel,  &amp; &amp; vrethike ίσο ίσο 0, αγκιστον,&#10;        f read, &amp; P, size of struct Pelatis, 1, pel,&#10;        if  strc m p, kodikos, P τελεία Kod ίσο ίσο 0, άγκιστρο,&#10;            vrethike = 1,&#10;            print f, \ n % 10 s % 20 s % 10 s % 10 τελεία 2 f, P τελεία Kod, P τελεία Epi, P τελεία Ono, P τελεία Ypo,&#10;            &#10;   strc p y, P τελεία Kod, Diagrafi,&#10;            &#10;            f seek, pel, - size of struct Pelatis, SEEK κάτω πάυλα CUR,&#10;            f write, &amp; P, size of struct Pelatis, 1, pel,&#10;            print f, \ n \ n Η διαγραφή πραγματοποιήθηκε! \ n \ n,&#10;        άγκιστρο,&#10;    άγκιστρο.&#10;"/>
          <p:cNvSpPr txBox="1">
            <a:spLocks noChangeArrowheads="1"/>
          </p:cNvSpPr>
          <p:nvPr>
            <p:custDataLst>
              <p:tags r:id="rId2"/>
            </p:custDataLst>
          </p:nvPr>
        </p:nvSpPr>
        <p:spPr bwMode="auto">
          <a:xfrm>
            <a:off x="467544" y="1340768"/>
            <a:ext cx="8208912"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t>while </a:t>
            </a:r>
            <a:r>
              <a:rPr lang="en-US" sz="2400" b="1" dirty="0">
                <a:solidFill>
                  <a:schemeClr val="bg2">
                    <a:lumMod val="50000"/>
                  </a:schemeClr>
                </a:solidFill>
              </a:rPr>
              <a:t>(! </a:t>
            </a:r>
            <a:r>
              <a:rPr lang="en-US" sz="2400" b="1" dirty="0" err="1">
                <a:solidFill>
                  <a:schemeClr val="bg2">
                    <a:lumMod val="50000"/>
                  </a:schemeClr>
                </a:solidFill>
              </a:rPr>
              <a:t>feof</a:t>
            </a:r>
            <a:r>
              <a:rPr lang="en-US" sz="2400" b="1" dirty="0">
                <a:solidFill>
                  <a:schemeClr val="bg2">
                    <a:lumMod val="50000"/>
                  </a:schemeClr>
                </a:solidFill>
              </a:rPr>
              <a:t>(</a:t>
            </a:r>
            <a:r>
              <a:rPr lang="en-US" sz="2400" b="1" dirty="0" err="1">
                <a:solidFill>
                  <a:schemeClr val="bg2">
                    <a:lumMod val="50000"/>
                  </a:schemeClr>
                </a:solidFill>
              </a:rPr>
              <a:t>pel</a:t>
            </a:r>
            <a:r>
              <a:rPr lang="en-US" sz="2400" b="1" dirty="0">
                <a:solidFill>
                  <a:schemeClr val="bg2">
                    <a:lumMod val="50000"/>
                  </a:schemeClr>
                </a:solidFill>
              </a:rPr>
              <a:t>)  &amp;&amp; (</a:t>
            </a:r>
            <a:r>
              <a:rPr lang="en-US" sz="2400" b="1" dirty="0" err="1">
                <a:solidFill>
                  <a:schemeClr val="bg2">
                    <a:lumMod val="50000"/>
                  </a:schemeClr>
                </a:solidFill>
              </a:rPr>
              <a:t>vrethike</a:t>
            </a:r>
            <a:r>
              <a:rPr lang="en-US" sz="2400" b="1" dirty="0">
                <a:solidFill>
                  <a:schemeClr val="bg2">
                    <a:lumMod val="50000"/>
                  </a:schemeClr>
                </a:solidFill>
              </a:rPr>
              <a:t> == 0)</a:t>
            </a:r>
            <a:r>
              <a:rPr lang="en-US" sz="2400" dirty="0"/>
              <a:t>) {</a:t>
            </a:r>
          </a:p>
          <a:p>
            <a:r>
              <a:rPr lang="en-US" sz="2400" dirty="0"/>
              <a:t>        </a:t>
            </a:r>
            <a:r>
              <a:rPr lang="en-US" sz="2400" dirty="0" err="1"/>
              <a:t>fread</a:t>
            </a:r>
            <a:r>
              <a:rPr lang="en-US" sz="2400" dirty="0"/>
              <a:t>(&amp;P, </a:t>
            </a:r>
            <a:r>
              <a:rPr lang="en-US" sz="2400" dirty="0" err="1"/>
              <a:t>sizeof</a:t>
            </a:r>
            <a:r>
              <a:rPr lang="en-US" sz="2400" dirty="0"/>
              <a:t>(</a:t>
            </a:r>
            <a:r>
              <a:rPr lang="en-US" sz="2400" dirty="0" err="1"/>
              <a:t>struct</a:t>
            </a:r>
            <a:r>
              <a:rPr lang="en-US" sz="2400" dirty="0"/>
              <a:t> </a:t>
            </a:r>
            <a:r>
              <a:rPr lang="en-US" sz="2400" dirty="0" err="1"/>
              <a:t>Pelatis</a:t>
            </a:r>
            <a:r>
              <a:rPr lang="en-US" sz="2400" dirty="0"/>
              <a:t>), 1, </a:t>
            </a:r>
            <a:r>
              <a:rPr lang="en-US" sz="2400" dirty="0" err="1"/>
              <a:t>pel</a:t>
            </a:r>
            <a:r>
              <a:rPr lang="en-US" sz="2400" dirty="0"/>
              <a:t>);</a:t>
            </a:r>
          </a:p>
          <a:p>
            <a:r>
              <a:rPr lang="en-US" sz="2400" dirty="0"/>
              <a:t>        if ( </a:t>
            </a:r>
            <a:r>
              <a:rPr lang="en-US" sz="2400" dirty="0" err="1"/>
              <a:t>strcmp</a:t>
            </a:r>
            <a:r>
              <a:rPr lang="en-US" sz="2400" dirty="0"/>
              <a:t>(</a:t>
            </a:r>
            <a:r>
              <a:rPr lang="en-US" sz="2400" dirty="0" err="1"/>
              <a:t>kodikos</a:t>
            </a:r>
            <a:r>
              <a:rPr lang="en-US" sz="2400" dirty="0"/>
              <a:t>, </a:t>
            </a:r>
            <a:r>
              <a:rPr lang="en-US" sz="2400" dirty="0" err="1"/>
              <a:t>P.Kod</a:t>
            </a:r>
            <a:r>
              <a:rPr lang="en-US" sz="2400" dirty="0"/>
              <a:t>) == 0 ) {</a:t>
            </a:r>
          </a:p>
          <a:p>
            <a:r>
              <a:rPr lang="en-US" sz="2400" dirty="0"/>
              <a:t>            </a:t>
            </a:r>
            <a:r>
              <a:rPr lang="en-US" sz="2400" dirty="0" err="1"/>
              <a:t>vrethike</a:t>
            </a:r>
            <a:r>
              <a:rPr lang="en-US" sz="2400" dirty="0"/>
              <a:t> = 1;</a:t>
            </a:r>
          </a:p>
          <a:p>
            <a:r>
              <a:rPr lang="en-US" sz="2400" dirty="0"/>
              <a:t>            </a:t>
            </a:r>
            <a:r>
              <a:rPr lang="en-US" sz="2300" dirty="0" err="1"/>
              <a:t>printf</a:t>
            </a:r>
            <a:r>
              <a:rPr lang="en-US" sz="2300" dirty="0"/>
              <a:t>("\n%10s %20s %10s %10.2f", </a:t>
            </a:r>
            <a:r>
              <a:rPr lang="en-US" sz="2300" dirty="0" err="1"/>
              <a:t>P.Kod</a:t>
            </a:r>
            <a:r>
              <a:rPr lang="en-US" sz="2300" dirty="0"/>
              <a:t>, </a:t>
            </a:r>
            <a:r>
              <a:rPr lang="en-US" sz="2300" dirty="0" err="1"/>
              <a:t>P.Epi</a:t>
            </a:r>
            <a:r>
              <a:rPr lang="en-US" sz="2300" dirty="0"/>
              <a:t>, </a:t>
            </a:r>
            <a:r>
              <a:rPr lang="en-US" sz="2300" dirty="0" err="1"/>
              <a:t>P.Ono</a:t>
            </a:r>
            <a:r>
              <a:rPr lang="en-US" sz="2300" dirty="0"/>
              <a:t>, </a:t>
            </a:r>
            <a:r>
              <a:rPr lang="en-US" sz="2300" dirty="0" err="1"/>
              <a:t>P.Ypo</a:t>
            </a:r>
            <a:r>
              <a:rPr lang="en-US" sz="2300" dirty="0"/>
              <a:t>);</a:t>
            </a:r>
          </a:p>
          <a:p>
            <a:r>
              <a:rPr lang="en-US" sz="2400" dirty="0"/>
              <a:t>            </a:t>
            </a:r>
            <a:endParaRPr lang="el-GR" sz="2400" dirty="0"/>
          </a:p>
          <a:p>
            <a:r>
              <a:rPr lang="el-GR" sz="2400" b="1" dirty="0">
                <a:solidFill>
                  <a:srgbClr val="FF0000"/>
                </a:solidFill>
              </a:rPr>
              <a:t>		</a:t>
            </a:r>
            <a:r>
              <a:rPr lang="el-GR" sz="2400" b="1" dirty="0">
                <a:solidFill>
                  <a:srgbClr val="7030A0"/>
                </a:solidFill>
              </a:rPr>
              <a:t> </a:t>
            </a:r>
            <a:r>
              <a:rPr lang="en-US" sz="2400" b="1" u="sng" dirty="0" err="1">
                <a:solidFill>
                  <a:srgbClr val="7030A0"/>
                </a:solidFill>
              </a:rPr>
              <a:t>strcpy</a:t>
            </a:r>
            <a:r>
              <a:rPr lang="en-US" sz="2400" b="1" u="sng" dirty="0">
                <a:solidFill>
                  <a:srgbClr val="7030A0"/>
                </a:solidFill>
              </a:rPr>
              <a:t>(</a:t>
            </a:r>
            <a:r>
              <a:rPr lang="en-US" sz="2400" b="1" u="sng" dirty="0" err="1">
                <a:solidFill>
                  <a:srgbClr val="7030A0"/>
                </a:solidFill>
              </a:rPr>
              <a:t>P.Kod</a:t>
            </a:r>
            <a:r>
              <a:rPr lang="en-US" sz="2400" b="1" u="sng" dirty="0">
                <a:solidFill>
                  <a:srgbClr val="7030A0"/>
                </a:solidFill>
              </a:rPr>
              <a:t>, </a:t>
            </a:r>
            <a:r>
              <a:rPr lang="en-US" sz="2400" b="1" u="sng" dirty="0" err="1">
                <a:solidFill>
                  <a:srgbClr val="7030A0"/>
                </a:solidFill>
              </a:rPr>
              <a:t>Diagrafi</a:t>
            </a:r>
            <a:r>
              <a:rPr lang="en-US" sz="2400" b="1" u="sng" dirty="0">
                <a:solidFill>
                  <a:srgbClr val="7030A0"/>
                </a:solidFill>
              </a:rPr>
              <a:t>);</a:t>
            </a:r>
          </a:p>
          <a:p>
            <a:r>
              <a:rPr lang="en-US" sz="2400" dirty="0"/>
              <a:t>            </a:t>
            </a:r>
            <a:endParaRPr lang="el-GR" sz="2400" dirty="0"/>
          </a:p>
          <a:p>
            <a:r>
              <a:rPr lang="el-GR" sz="2400" b="1" dirty="0">
                <a:solidFill>
                  <a:schemeClr val="bg2">
                    <a:lumMod val="50000"/>
                  </a:schemeClr>
                </a:solidFill>
              </a:rPr>
              <a:t>            </a:t>
            </a:r>
            <a:r>
              <a:rPr lang="en-US" sz="2400" b="1" dirty="0" err="1">
                <a:solidFill>
                  <a:schemeClr val="bg2">
                    <a:lumMod val="50000"/>
                  </a:schemeClr>
                </a:solidFill>
              </a:rPr>
              <a:t>fseek</a:t>
            </a:r>
            <a:r>
              <a:rPr lang="en-US" sz="2400" b="1" dirty="0">
                <a:solidFill>
                  <a:schemeClr val="bg2">
                    <a:lumMod val="50000"/>
                  </a:schemeClr>
                </a:solidFill>
              </a:rPr>
              <a:t>(</a:t>
            </a:r>
            <a:r>
              <a:rPr lang="en-US" sz="2400" b="1" dirty="0" err="1">
                <a:solidFill>
                  <a:schemeClr val="bg2">
                    <a:lumMod val="50000"/>
                  </a:schemeClr>
                </a:solidFill>
              </a:rPr>
              <a:t>pel</a:t>
            </a:r>
            <a:r>
              <a:rPr lang="en-US" sz="2400" b="1" dirty="0">
                <a:solidFill>
                  <a:schemeClr val="bg2">
                    <a:lumMod val="50000"/>
                  </a:schemeClr>
                </a:solidFill>
              </a:rPr>
              <a:t>, -</a:t>
            </a:r>
            <a:r>
              <a:rPr lang="en-US" sz="2400" b="1" dirty="0" err="1">
                <a:solidFill>
                  <a:schemeClr val="bg2">
                    <a:lumMod val="50000"/>
                  </a:schemeClr>
                </a:solidFill>
              </a:rPr>
              <a:t>sizeof</a:t>
            </a:r>
            <a:r>
              <a:rPr lang="en-US" sz="2400" b="1" dirty="0">
                <a:solidFill>
                  <a:schemeClr val="bg2">
                    <a:lumMod val="50000"/>
                  </a:schemeClr>
                </a:solidFill>
              </a:rPr>
              <a:t>(</a:t>
            </a:r>
            <a:r>
              <a:rPr lang="en-US" sz="2400" b="1" dirty="0" err="1">
                <a:solidFill>
                  <a:schemeClr val="bg2">
                    <a:lumMod val="50000"/>
                  </a:schemeClr>
                </a:solidFill>
              </a:rPr>
              <a:t>struct</a:t>
            </a:r>
            <a:r>
              <a:rPr lang="en-US" sz="2400" b="1" dirty="0">
                <a:solidFill>
                  <a:schemeClr val="bg2">
                    <a:lumMod val="50000"/>
                  </a:schemeClr>
                </a:solidFill>
              </a:rPr>
              <a:t> </a:t>
            </a:r>
            <a:r>
              <a:rPr lang="en-US" sz="2400" b="1" dirty="0" err="1">
                <a:solidFill>
                  <a:schemeClr val="bg2">
                    <a:lumMod val="50000"/>
                  </a:schemeClr>
                </a:solidFill>
              </a:rPr>
              <a:t>Pelatis</a:t>
            </a:r>
            <a:r>
              <a:rPr lang="en-US" sz="2400" b="1" dirty="0">
                <a:solidFill>
                  <a:schemeClr val="bg2">
                    <a:lumMod val="50000"/>
                  </a:schemeClr>
                </a:solidFill>
              </a:rPr>
              <a:t>), SEEK_CUR);</a:t>
            </a:r>
          </a:p>
          <a:p>
            <a:r>
              <a:rPr lang="en-US" sz="2400" b="1" dirty="0">
                <a:solidFill>
                  <a:schemeClr val="bg2">
                    <a:lumMod val="50000"/>
                  </a:schemeClr>
                </a:solidFill>
              </a:rPr>
              <a:t>            </a:t>
            </a:r>
            <a:r>
              <a:rPr lang="en-US" sz="2400" b="1" dirty="0" err="1">
                <a:solidFill>
                  <a:schemeClr val="bg2">
                    <a:lumMod val="50000"/>
                  </a:schemeClr>
                </a:solidFill>
              </a:rPr>
              <a:t>fwrite</a:t>
            </a:r>
            <a:r>
              <a:rPr lang="en-US" sz="2400" b="1" dirty="0">
                <a:solidFill>
                  <a:schemeClr val="bg2">
                    <a:lumMod val="50000"/>
                  </a:schemeClr>
                </a:solidFill>
              </a:rPr>
              <a:t>(&amp;P, </a:t>
            </a:r>
            <a:r>
              <a:rPr lang="en-US" sz="2400" b="1" dirty="0" err="1">
                <a:solidFill>
                  <a:schemeClr val="bg2">
                    <a:lumMod val="50000"/>
                  </a:schemeClr>
                </a:solidFill>
              </a:rPr>
              <a:t>sizeof</a:t>
            </a:r>
            <a:r>
              <a:rPr lang="en-US" sz="2400" b="1" dirty="0">
                <a:solidFill>
                  <a:schemeClr val="bg2">
                    <a:lumMod val="50000"/>
                  </a:schemeClr>
                </a:solidFill>
              </a:rPr>
              <a:t>(</a:t>
            </a:r>
            <a:r>
              <a:rPr lang="en-US" sz="2400" b="1" dirty="0" err="1">
                <a:solidFill>
                  <a:schemeClr val="bg2">
                    <a:lumMod val="50000"/>
                  </a:schemeClr>
                </a:solidFill>
              </a:rPr>
              <a:t>struct</a:t>
            </a:r>
            <a:r>
              <a:rPr lang="en-US" sz="2400" b="1" dirty="0">
                <a:solidFill>
                  <a:schemeClr val="bg2">
                    <a:lumMod val="50000"/>
                  </a:schemeClr>
                </a:solidFill>
              </a:rPr>
              <a:t> </a:t>
            </a:r>
            <a:r>
              <a:rPr lang="en-US" sz="2400" b="1" dirty="0" err="1">
                <a:solidFill>
                  <a:schemeClr val="bg2">
                    <a:lumMod val="50000"/>
                  </a:schemeClr>
                </a:solidFill>
              </a:rPr>
              <a:t>Pelatis</a:t>
            </a:r>
            <a:r>
              <a:rPr lang="en-US" sz="2400" b="1" dirty="0">
                <a:solidFill>
                  <a:schemeClr val="bg2">
                    <a:lumMod val="50000"/>
                  </a:schemeClr>
                </a:solidFill>
              </a:rPr>
              <a:t>), 1, </a:t>
            </a:r>
            <a:r>
              <a:rPr lang="en-US" sz="2400" b="1" dirty="0" err="1">
                <a:solidFill>
                  <a:schemeClr val="bg2">
                    <a:lumMod val="50000"/>
                  </a:schemeClr>
                </a:solidFill>
              </a:rPr>
              <a:t>pel</a:t>
            </a:r>
            <a:r>
              <a:rPr lang="en-US" sz="2400" b="1" dirty="0">
                <a:solidFill>
                  <a:schemeClr val="bg2">
                    <a:lumMod val="50000"/>
                  </a:schemeClr>
                </a:solidFill>
              </a:rPr>
              <a:t>);</a:t>
            </a:r>
          </a:p>
          <a:p>
            <a:r>
              <a:rPr lang="en-US" sz="2400" b="1" dirty="0">
                <a:solidFill>
                  <a:schemeClr val="bg2">
                    <a:lumMod val="50000"/>
                  </a:schemeClr>
                </a:solidFill>
              </a:rPr>
              <a:t>            </a:t>
            </a:r>
            <a:r>
              <a:rPr lang="en-US" sz="2400" b="1" dirty="0" err="1">
                <a:solidFill>
                  <a:schemeClr val="bg2">
                    <a:lumMod val="50000"/>
                  </a:schemeClr>
                </a:solidFill>
              </a:rPr>
              <a:t>printf</a:t>
            </a:r>
            <a:r>
              <a:rPr lang="en-US" sz="2400" b="1" dirty="0">
                <a:solidFill>
                  <a:schemeClr val="bg2">
                    <a:lumMod val="50000"/>
                  </a:schemeClr>
                </a:solidFill>
              </a:rPr>
              <a:t>("\n\n</a:t>
            </a:r>
            <a:r>
              <a:rPr lang="el-GR" sz="2400" b="1" dirty="0">
                <a:solidFill>
                  <a:schemeClr val="bg2">
                    <a:lumMod val="50000"/>
                  </a:schemeClr>
                </a:solidFill>
              </a:rPr>
              <a:t>Η διαγραφή πραγματοποιήθηκε! \</a:t>
            </a:r>
            <a:r>
              <a:rPr lang="en-US" sz="2400" b="1" dirty="0">
                <a:solidFill>
                  <a:schemeClr val="bg2">
                    <a:lumMod val="50000"/>
                  </a:schemeClr>
                </a:solidFill>
              </a:rPr>
              <a:t>n\n"</a:t>
            </a:r>
            <a:r>
              <a:rPr lang="en-US" sz="2400" b="1" dirty="0">
                <a:solidFill>
                  <a:srgbClr val="00B050"/>
                </a:solidFill>
              </a:rPr>
              <a:t>);</a:t>
            </a:r>
          </a:p>
          <a:p>
            <a:r>
              <a:rPr lang="en-US" sz="2400" dirty="0"/>
              <a:t>        }</a:t>
            </a:r>
          </a:p>
          <a:p>
            <a:r>
              <a:rPr lang="en-US" sz="2400" dirty="0"/>
              <a:t>    }</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5496" y="106610"/>
            <a:ext cx="9108504"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n-US" dirty="0" smtClean="0"/>
              <a:t>Header File</a:t>
            </a:r>
            <a:endParaRPr lang="en-US" dirty="0"/>
          </a:p>
        </p:txBody>
      </p:sp>
      <p:sp>
        <p:nvSpPr>
          <p:cNvPr id="2" name="Ορθογώνιο 1" descr="struct Pelatis, άγκιστρο,&#10;    char Kod, 10,&#10;    char Epi, 20, &#10;    char Ono, 10,&#10;    float Ypo,&#10;άγκιστρο,&#10;&#10;FILE * pel,&#10;&#10;define Diagrafi *****,&#10;&#10;struct Pelatis P,&#10;char Pelates ίσο Pelatologio τελεία dat.&#10;"/>
          <p:cNvSpPr/>
          <p:nvPr>
            <p:custDataLst>
              <p:tags r:id="rId3"/>
            </p:custDataLst>
          </p:nvPr>
        </p:nvSpPr>
        <p:spPr>
          <a:xfrm>
            <a:off x="467544" y="1055633"/>
            <a:ext cx="8208912" cy="4893647"/>
          </a:xfrm>
          <a:prstGeom prst="rect">
            <a:avLst/>
          </a:prstGeom>
        </p:spPr>
        <p:txBody>
          <a:bodyPr wrap="square">
            <a:spAutoFit/>
          </a:bodyPr>
          <a:lstStyle/>
          <a:p>
            <a:r>
              <a:rPr lang="en-US" sz="2400" dirty="0" err="1"/>
              <a:t>struct</a:t>
            </a:r>
            <a:r>
              <a:rPr lang="en-US" sz="2400" dirty="0"/>
              <a:t> </a:t>
            </a:r>
            <a:r>
              <a:rPr lang="en-US" sz="2400" dirty="0" err="1"/>
              <a:t>Pelatis</a:t>
            </a:r>
            <a:r>
              <a:rPr lang="en-US" sz="2400" dirty="0"/>
              <a:t> {</a:t>
            </a:r>
          </a:p>
          <a:p>
            <a:r>
              <a:rPr lang="en-US" sz="2400" dirty="0"/>
              <a:t>    char </a:t>
            </a:r>
            <a:r>
              <a:rPr lang="en-US" sz="2400" dirty="0" err="1"/>
              <a:t>Kod</a:t>
            </a:r>
            <a:r>
              <a:rPr lang="en-US" sz="2400" dirty="0"/>
              <a:t>[10];</a:t>
            </a:r>
          </a:p>
          <a:p>
            <a:r>
              <a:rPr lang="en-US" sz="2400" dirty="0"/>
              <a:t>    char </a:t>
            </a:r>
            <a:r>
              <a:rPr lang="en-US" sz="2400" dirty="0" err="1"/>
              <a:t>Epi</a:t>
            </a:r>
            <a:r>
              <a:rPr lang="en-US" sz="2400" dirty="0"/>
              <a:t>[20];</a:t>
            </a:r>
          </a:p>
          <a:p>
            <a:r>
              <a:rPr lang="en-US" sz="2400" dirty="0"/>
              <a:t>    char Ono[10];</a:t>
            </a:r>
          </a:p>
          <a:p>
            <a:r>
              <a:rPr lang="en-US" sz="2400" dirty="0"/>
              <a:t>    float </a:t>
            </a:r>
            <a:r>
              <a:rPr lang="en-US" sz="2400" dirty="0" err="1"/>
              <a:t>Ypo</a:t>
            </a:r>
            <a:r>
              <a:rPr lang="en-US" sz="2400" dirty="0"/>
              <a:t>;</a:t>
            </a:r>
          </a:p>
          <a:p>
            <a:r>
              <a:rPr lang="en-US" sz="2400" dirty="0"/>
              <a:t>};</a:t>
            </a:r>
          </a:p>
          <a:p>
            <a:endParaRPr lang="en-US" sz="2400" dirty="0"/>
          </a:p>
          <a:p>
            <a:r>
              <a:rPr lang="en-US" sz="2400" dirty="0"/>
              <a:t>FILE *</a:t>
            </a:r>
            <a:r>
              <a:rPr lang="en-US" sz="2400" dirty="0" err="1"/>
              <a:t>pel</a:t>
            </a:r>
            <a:r>
              <a:rPr lang="en-US" sz="2400" dirty="0"/>
              <a:t>;</a:t>
            </a:r>
          </a:p>
          <a:p>
            <a:endParaRPr lang="en-US" sz="2400" dirty="0"/>
          </a:p>
          <a:p>
            <a:r>
              <a:rPr lang="en-US" sz="2400" b="1" dirty="0">
                <a:solidFill>
                  <a:schemeClr val="accent4">
                    <a:lumMod val="75000"/>
                  </a:schemeClr>
                </a:solidFill>
              </a:rPr>
              <a:t>#define </a:t>
            </a:r>
            <a:r>
              <a:rPr lang="en-US" sz="2400" b="1" dirty="0" err="1">
                <a:solidFill>
                  <a:schemeClr val="accent4">
                    <a:lumMod val="75000"/>
                  </a:schemeClr>
                </a:solidFill>
              </a:rPr>
              <a:t>Diagrafi</a:t>
            </a:r>
            <a:r>
              <a:rPr lang="en-US" sz="2400" b="1" dirty="0">
                <a:solidFill>
                  <a:schemeClr val="accent4">
                    <a:lumMod val="75000"/>
                  </a:schemeClr>
                </a:solidFill>
              </a:rPr>
              <a:t> "*****"</a:t>
            </a:r>
          </a:p>
          <a:p>
            <a:endParaRPr lang="en-US" sz="2400" dirty="0"/>
          </a:p>
          <a:p>
            <a:r>
              <a:rPr lang="en-US" sz="2400" dirty="0" err="1"/>
              <a:t>struct</a:t>
            </a:r>
            <a:r>
              <a:rPr lang="en-US" sz="2400" dirty="0"/>
              <a:t> </a:t>
            </a:r>
            <a:r>
              <a:rPr lang="en-US" sz="2400" dirty="0" err="1"/>
              <a:t>Pelatis</a:t>
            </a:r>
            <a:r>
              <a:rPr lang="en-US" sz="2400" dirty="0"/>
              <a:t> P; </a:t>
            </a:r>
          </a:p>
          <a:p>
            <a:r>
              <a:rPr lang="en-US" sz="2400" dirty="0"/>
              <a:t>char </a:t>
            </a:r>
            <a:r>
              <a:rPr lang="en-US" sz="2400" dirty="0" err="1"/>
              <a:t>Pelates</a:t>
            </a:r>
            <a:r>
              <a:rPr lang="en-US" sz="2400" dirty="0"/>
              <a:t>[] = "Pelatologio.dat";</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35731"/>
            <a:ext cx="9072563" cy="1260475"/>
          </a:xfrm>
        </p:spPr>
        <p:txBody>
          <a:bodyPr>
            <a:normAutofit fontScale="90000"/>
          </a:bodyPr>
          <a:lstStyle/>
          <a:p>
            <a:r>
              <a:rPr lang="el-GR" dirty="0" smtClean="0"/>
              <a:t>Προσοχή στις Διαγραμμένες Εγγραφές!</a:t>
            </a:r>
            <a:endParaRPr lang="el-GR" dirty="0"/>
          </a:p>
        </p:txBody>
      </p:sp>
      <p:sp>
        <p:nvSpPr>
          <p:cNvPr id="6" name="TextBox 4"/>
          <p:cNvSpPr txBox="1">
            <a:spLocks noChangeArrowheads="1"/>
          </p:cNvSpPr>
          <p:nvPr/>
        </p:nvSpPr>
        <p:spPr bwMode="auto">
          <a:xfrm>
            <a:off x="467544" y="1268760"/>
            <a:ext cx="82809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800" b="1" dirty="0"/>
              <a:t>Προβολή αρχείου:</a:t>
            </a:r>
          </a:p>
        </p:txBody>
      </p:sp>
      <p:sp>
        <p:nvSpPr>
          <p:cNvPr id="9" name="TextBox 5" descr="while ! feo f, pel, άγκιστρο,&#10;        f read, &amp; P, size of struct Pelatis, 1, pel,&#10;        if  ! feo f, pel, &amp; &amp; strc m p, P τελεία Kod, Diagrafi, ! ίσο 0, άγκιστρο,&#10;            a a σύν σύν,&#10;            synolo σύν = P τελεία Ypo,&#10;            print f, \ n % 5 d ……………,&#10;        άγκιστρο,&#10;    άγκιστρο.&#10;"/>
          <p:cNvSpPr txBox="1">
            <a:spLocks noChangeArrowheads="1"/>
          </p:cNvSpPr>
          <p:nvPr>
            <p:custDataLst>
              <p:tags r:id="rId2"/>
            </p:custDataLst>
          </p:nvPr>
        </p:nvSpPr>
        <p:spPr bwMode="auto">
          <a:xfrm>
            <a:off x="467545" y="2132856"/>
            <a:ext cx="828092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t>while (! </a:t>
            </a:r>
            <a:r>
              <a:rPr lang="en-US" sz="2400" dirty="0" err="1"/>
              <a:t>feof</a:t>
            </a:r>
            <a:r>
              <a:rPr lang="en-US" sz="2400" dirty="0"/>
              <a:t>(</a:t>
            </a:r>
            <a:r>
              <a:rPr lang="en-US" sz="2400" dirty="0" err="1"/>
              <a:t>pel</a:t>
            </a:r>
            <a:r>
              <a:rPr lang="en-US" sz="2400" dirty="0"/>
              <a:t>) ) {</a:t>
            </a:r>
          </a:p>
          <a:p>
            <a:r>
              <a:rPr lang="en-US" sz="2400" dirty="0"/>
              <a:t>        </a:t>
            </a:r>
            <a:r>
              <a:rPr lang="en-US" sz="2400" dirty="0" err="1"/>
              <a:t>fread</a:t>
            </a:r>
            <a:r>
              <a:rPr lang="en-US" sz="2400" dirty="0"/>
              <a:t>(&amp;P, </a:t>
            </a:r>
            <a:r>
              <a:rPr lang="en-US" sz="2400" dirty="0" err="1"/>
              <a:t>sizeof</a:t>
            </a:r>
            <a:r>
              <a:rPr lang="en-US" sz="2400" dirty="0"/>
              <a:t>(</a:t>
            </a:r>
            <a:r>
              <a:rPr lang="en-US" sz="2400" dirty="0" err="1"/>
              <a:t>struct</a:t>
            </a:r>
            <a:r>
              <a:rPr lang="en-US" sz="2400" dirty="0"/>
              <a:t> </a:t>
            </a:r>
            <a:r>
              <a:rPr lang="en-US" sz="2400" dirty="0" err="1"/>
              <a:t>Pelatis</a:t>
            </a:r>
            <a:r>
              <a:rPr lang="en-US" sz="2400" dirty="0"/>
              <a:t>), 1, </a:t>
            </a:r>
            <a:r>
              <a:rPr lang="en-US" sz="2400" dirty="0" err="1"/>
              <a:t>pel</a:t>
            </a:r>
            <a:r>
              <a:rPr lang="en-US" sz="2400" dirty="0"/>
              <a:t>);</a:t>
            </a:r>
          </a:p>
          <a:p>
            <a:r>
              <a:rPr lang="en-US" sz="2400" b="1" dirty="0"/>
              <a:t>        if ( </a:t>
            </a:r>
            <a:r>
              <a:rPr lang="en-US" sz="2400" b="1" dirty="0">
                <a:solidFill>
                  <a:schemeClr val="bg2">
                    <a:lumMod val="50000"/>
                  </a:schemeClr>
                </a:solidFill>
              </a:rPr>
              <a:t>! </a:t>
            </a:r>
            <a:r>
              <a:rPr lang="en-US" sz="2400" b="1" dirty="0" err="1">
                <a:solidFill>
                  <a:schemeClr val="bg2">
                    <a:lumMod val="50000"/>
                  </a:schemeClr>
                </a:solidFill>
              </a:rPr>
              <a:t>feof</a:t>
            </a:r>
            <a:r>
              <a:rPr lang="en-US" sz="2400" b="1" dirty="0">
                <a:solidFill>
                  <a:schemeClr val="bg2">
                    <a:lumMod val="50000"/>
                  </a:schemeClr>
                </a:solidFill>
              </a:rPr>
              <a:t>(</a:t>
            </a:r>
            <a:r>
              <a:rPr lang="en-US" sz="2400" b="1" dirty="0" err="1">
                <a:solidFill>
                  <a:schemeClr val="bg2">
                    <a:lumMod val="50000"/>
                  </a:schemeClr>
                </a:solidFill>
              </a:rPr>
              <a:t>pel</a:t>
            </a:r>
            <a:r>
              <a:rPr lang="en-US" sz="2400" b="1" dirty="0">
                <a:solidFill>
                  <a:schemeClr val="bg2">
                    <a:lumMod val="50000"/>
                  </a:schemeClr>
                </a:solidFill>
              </a:rPr>
              <a:t>)</a:t>
            </a:r>
            <a:r>
              <a:rPr lang="en-US" sz="2400" b="1" dirty="0"/>
              <a:t> </a:t>
            </a:r>
            <a:r>
              <a:rPr lang="en-US" sz="2400" b="1" dirty="0">
                <a:solidFill>
                  <a:srgbClr val="7030A0"/>
                </a:solidFill>
              </a:rPr>
              <a:t>&amp;&amp; </a:t>
            </a:r>
            <a:r>
              <a:rPr lang="en-US" sz="2400" b="1" dirty="0" err="1">
                <a:solidFill>
                  <a:srgbClr val="7030A0"/>
                </a:solidFill>
              </a:rPr>
              <a:t>strcmp</a:t>
            </a:r>
            <a:r>
              <a:rPr lang="en-US" sz="2400" b="1" dirty="0">
                <a:solidFill>
                  <a:srgbClr val="7030A0"/>
                </a:solidFill>
              </a:rPr>
              <a:t>(</a:t>
            </a:r>
            <a:r>
              <a:rPr lang="en-US" sz="2400" b="1" dirty="0" err="1">
                <a:solidFill>
                  <a:srgbClr val="7030A0"/>
                </a:solidFill>
              </a:rPr>
              <a:t>P.Kod</a:t>
            </a:r>
            <a:r>
              <a:rPr lang="en-US" sz="2400" b="1" dirty="0">
                <a:solidFill>
                  <a:srgbClr val="7030A0"/>
                </a:solidFill>
              </a:rPr>
              <a:t>, </a:t>
            </a:r>
            <a:r>
              <a:rPr lang="en-US" sz="2400" b="1" dirty="0" err="1">
                <a:solidFill>
                  <a:srgbClr val="7030A0"/>
                </a:solidFill>
              </a:rPr>
              <a:t>Diagrafi</a:t>
            </a:r>
            <a:r>
              <a:rPr lang="en-US" sz="2400" b="1" dirty="0">
                <a:solidFill>
                  <a:srgbClr val="7030A0"/>
                </a:solidFill>
              </a:rPr>
              <a:t>) != 0</a:t>
            </a:r>
            <a:r>
              <a:rPr lang="en-US" sz="2400" b="1" dirty="0"/>
              <a:t>)</a:t>
            </a:r>
            <a:r>
              <a:rPr lang="en-US" sz="2400" dirty="0"/>
              <a:t> {</a:t>
            </a:r>
          </a:p>
          <a:p>
            <a:r>
              <a:rPr lang="en-US" sz="2400" dirty="0"/>
              <a:t>            </a:t>
            </a:r>
            <a:r>
              <a:rPr lang="en-US" sz="2400" dirty="0" err="1"/>
              <a:t>aa</a:t>
            </a:r>
            <a:r>
              <a:rPr lang="en-US" sz="2400" dirty="0"/>
              <a:t>++;</a:t>
            </a:r>
          </a:p>
          <a:p>
            <a:r>
              <a:rPr lang="en-US" sz="2400" dirty="0"/>
              <a:t>            </a:t>
            </a:r>
            <a:r>
              <a:rPr lang="en-US" sz="2400" dirty="0" err="1"/>
              <a:t>synolo</a:t>
            </a:r>
            <a:r>
              <a:rPr lang="en-US" sz="2400" dirty="0"/>
              <a:t> += </a:t>
            </a:r>
            <a:r>
              <a:rPr lang="en-US" sz="2400" dirty="0" err="1"/>
              <a:t>P.Ypo</a:t>
            </a:r>
            <a:r>
              <a:rPr lang="en-US" sz="2400" dirty="0"/>
              <a:t>;</a:t>
            </a:r>
          </a:p>
          <a:p>
            <a:r>
              <a:rPr lang="en-US" sz="2400" dirty="0"/>
              <a:t>            </a:t>
            </a:r>
            <a:r>
              <a:rPr lang="en-US" sz="2400" dirty="0" err="1"/>
              <a:t>printf</a:t>
            </a:r>
            <a:r>
              <a:rPr lang="en-US" sz="2400" dirty="0"/>
              <a:t>("\n%5d </a:t>
            </a:r>
            <a:r>
              <a:rPr lang="el-GR" sz="2400" dirty="0"/>
              <a:t>……………</a:t>
            </a:r>
            <a:r>
              <a:rPr lang="en-US" sz="2400" dirty="0"/>
              <a:t>);</a:t>
            </a:r>
          </a:p>
          <a:p>
            <a:r>
              <a:rPr lang="en-US" sz="2400" dirty="0"/>
              <a:t>        }</a:t>
            </a:r>
          </a:p>
          <a:p>
            <a:r>
              <a:rPr lang="en-US" sz="2400" dirty="0"/>
              <a:t>    }</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8285"/>
            <a:ext cx="9072563" cy="1260475"/>
          </a:xfrm>
        </p:spPr>
        <p:txBody>
          <a:bodyPr>
            <a:noAutofit/>
          </a:bodyPr>
          <a:lstStyle/>
          <a:p>
            <a:r>
              <a:rPr lang="el-GR" dirty="0"/>
              <a:t>Οριστική </a:t>
            </a:r>
            <a:r>
              <a:rPr lang="el-GR" dirty="0" smtClean="0"/>
              <a:t>Διαγραφή (1 από 3)</a:t>
            </a:r>
            <a:endParaRPr lang="el-GR" dirty="0"/>
          </a:p>
        </p:txBody>
      </p:sp>
      <p:sp>
        <p:nvSpPr>
          <p:cNvPr id="6" name="Rectangle 6" descr="include stdio τελεία h&#10;define N 45&#10;int main&#10;άγκιστρο&#10;    FILE δείκτης fibon&#10;    int a, i&#10;    fibon = f open, διαδρομή αρχείου.&#10;    if ( fibon == NULL) άγκιστρο&#10;        print f, \ n \ n Tο αρχείο δεν βρέθηκε \ n \ n&#10;        return -1&#10;    άγκιστρο.&#10;&#10;Η πρώτη εντολή, δίεση, include, εκτελείται από τον&#10;προεπεξεργαστή, όπως και κάθε εντολή που αρχίζει με δίεση.&#10;Στη συνέχεια επιλέγουμε την ανάλογη βιβλιοθήκη, (Header File), η οποία&#10;περιέχει τις εντολές που θα χρησιμοποιήσουμε στο πρόγραμμά μας. Για&#10;παράδειγμα:&#10;1)  η βιβλιοθήκη s t d i o, τελεία, h, περιέχει την συνάρτηση print f,&#10;2)  η βιβλιοθήκη math, τελεία, h, περιέχει κάποιες έτοιμες μαθηματικές&#10;συναρτήσεις, όπως για παράδειγμα, την συνάρτηση s q r t, με την οποία&#10;υπολογίζετε η τετραγωνική ρίζα ενός αριθμού.&#10;Στην συνάρτηση main μπορούμε να βάλουμε παραμέτρους. Εμείς προς το παρόν,&#10;δεν βάλαμε καμία παράμετρο.&#10;Τα άγκιστρα, (braces) εσωκλείουν ένα σύνολο οδηγιών.&#10;Η εντολή return, κενό, 0, επιστρέφεται από την συνάρτηση main στο&#10;Λειτουργικό σύστημα."/>
          <p:cNvSpPr txBox="1">
            <a:spLocks noChangeArrowheads="1"/>
          </p:cNvSpPr>
          <p:nvPr>
            <p:custDataLst>
              <p:tags r:id="rId2"/>
            </p:custDataLst>
          </p:nvPr>
        </p:nvSpPr>
        <p:spPr>
          <a:xfrm>
            <a:off x="467545" y="1412776"/>
            <a:ext cx="8208912" cy="38884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itchFamily="2" charset="2"/>
              <a:buChar char="q"/>
            </a:pPr>
            <a:r>
              <a:rPr lang="el-GR" sz="2800" dirty="0"/>
              <a:t>Μετακίνηση όλων των μη υπό διαγραφή εγγραφών σε ένα νέο προσωρινό αρχείο,</a:t>
            </a:r>
          </a:p>
          <a:p>
            <a:pPr>
              <a:lnSpc>
                <a:spcPct val="150000"/>
              </a:lnSpc>
              <a:buFont typeface="Wingdings" pitchFamily="2" charset="2"/>
              <a:buChar char="q"/>
            </a:pPr>
            <a:r>
              <a:rPr lang="el-GR" sz="2800" dirty="0"/>
              <a:t>Διαγραφή (από τον δίσκο) του αρχείου,</a:t>
            </a:r>
          </a:p>
          <a:p>
            <a:pPr>
              <a:lnSpc>
                <a:spcPct val="150000"/>
              </a:lnSpc>
              <a:buFont typeface="Wingdings" pitchFamily="2" charset="2"/>
              <a:buChar char="q"/>
            </a:pPr>
            <a:r>
              <a:rPr lang="el-GR" sz="2800" dirty="0"/>
              <a:t>Μετονομασία του προσωρινού αρχείου με το όνομα του αρχικού βασικού αρχείου.</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a:bodyPr>
          <a:lstStyle/>
          <a:p>
            <a:r>
              <a:rPr lang="el-GR" dirty="0"/>
              <a:t>Οριστική Διαγραφή </a:t>
            </a:r>
            <a:r>
              <a:rPr lang="el-GR" dirty="0" smtClean="0"/>
              <a:t>(2 </a:t>
            </a:r>
            <a:r>
              <a:rPr lang="el-GR" dirty="0"/>
              <a:t>από 3)</a:t>
            </a:r>
          </a:p>
        </p:txBody>
      </p:sp>
      <p:sp>
        <p:nvSpPr>
          <p:cNvPr id="7" name="Ορθογώνιο 6" descr="void oristiki κάτω παύλα diagrafi, void,&#10;άγκιστρο,&#10;    FILE *temp,&#10;    &#10;    pel = f open, Pelates,  r b,&#10;    if pel == NULL, άγκιστρο,&#10;        print f, \ n \ n Το Πελατολόγιο Δεν έχει δημιουργηθεί ακόμη!,&#10;        print f, \ n Συνεχίστε με δημιουργία του!!! \ n \ n,&#10;        return,&#10;    άγκιστρο.&#10;    &#10;    temp = f open, temp τελεία dat, w b.&#10;    &#10;"/>
          <p:cNvSpPr/>
          <p:nvPr>
            <p:custDataLst>
              <p:tags r:id="rId2"/>
            </p:custDataLst>
          </p:nvPr>
        </p:nvSpPr>
        <p:spPr>
          <a:xfrm>
            <a:off x="467544" y="1305342"/>
            <a:ext cx="8280920" cy="5262979"/>
          </a:xfrm>
          <a:prstGeom prst="rect">
            <a:avLst/>
          </a:prstGeom>
        </p:spPr>
        <p:txBody>
          <a:bodyPr wrap="square">
            <a:spAutoFit/>
          </a:bodyPr>
          <a:lstStyle/>
          <a:p>
            <a:r>
              <a:rPr lang="en-US" sz="2400" dirty="0"/>
              <a:t>void </a:t>
            </a:r>
            <a:r>
              <a:rPr lang="en-US" sz="2400" dirty="0" err="1"/>
              <a:t>oristiki_diagrafi</a:t>
            </a:r>
            <a:r>
              <a:rPr lang="en-US" sz="2400" dirty="0"/>
              <a:t>(void)</a:t>
            </a:r>
          </a:p>
          <a:p>
            <a:r>
              <a:rPr lang="en-US" sz="2400" dirty="0"/>
              <a:t>{</a:t>
            </a:r>
          </a:p>
          <a:p>
            <a:r>
              <a:rPr lang="en-US" sz="2400" dirty="0"/>
              <a:t>    FILE *temp;</a:t>
            </a:r>
          </a:p>
          <a:p>
            <a:r>
              <a:rPr lang="en-US" sz="2400" dirty="0"/>
              <a:t>    </a:t>
            </a:r>
          </a:p>
          <a:p>
            <a:r>
              <a:rPr lang="en-US" sz="2400" dirty="0"/>
              <a:t>    </a:t>
            </a:r>
            <a:r>
              <a:rPr lang="en-US" sz="2400" b="1" dirty="0" err="1">
                <a:solidFill>
                  <a:schemeClr val="bg2">
                    <a:lumMod val="50000"/>
                  </a:schemeClr>
                </a:solidFill>
              </a:rPr>
              <a:t>pel</a:t>
            </a:r>
            <a:r>
              <a:rPr lang="en-US" sz="2400" b="1" dirty="0">
                <a:solidFill>
                  <a:schemeClr val="bg2">
                    <a:lumMod val="50000"/>
                  </a:schemeClr>
                </a:solidFill>
              </a:rPr>
              <a:t> = </a:t>
            </a:r>
            <a:r>
              <a:rPr lang="en-US" sz="2400" b="1" dirty="0" err="1">
                <a:solidFill>
                  <a:schemeClr val="bg2">
                    <a:lumMod val="50000"/>
                  </a:schemeClr>
                </a:solidFill>
              </a:rPr>
              <a:t>fopen</a:t>
            </a:r>
            <a:r>
              <a:rPr lang="en-US" sz="2400" b="1" dirty="0">
                <a:solidFill>
                  <a:schemeClr val="bg2">
                    <a:lumMod val="50000"/>
                  </a:schemeClr>
                </a:solidFill>
              </a:rPr>
              <a:t>(</a:t>
            </a:r>
            <a:r>
              <a:rPr lang="en-US" sz="2400" b="1" dirty="0" err="1">
                <a:solidFill>
                  <a:schemeClr val="bg2">
                    <a:lumMod val="50000"/>
                  </a:schemeClr>
                </a:solidFill>
              </a:rPr>
              <a:t>Pelates</a:t>
            </a:r>
            <a:r>
              <a:rPr lang="en-US" sz="2400" b="1" dirty="0">
                <a:solidFill>
                  <a:schemeClr val="bg2">
                    <a:lumMod val="50000"/>
                  </a:schemeClr>
                </a:solidFill>
              </a:rPr>
              <a:t>, "</a:t>
            </a:r>
            <a:r>
              <a:rPr lang="en-US" sz="2400" b="1" dirty="0" err="1">
                <a:solidFill>
                  <a:schemeClr val="bg2">
                    <a:lumMod val="50000"/>
                  </a:schemeClr>
                </a:solidFill>
              </a:rPr>
              <a:t>rb</a:t>
            </a:r>
            <a:r>
              <a:rPr lang="en-US" sz="2400" b="1" dirty="0">
                <a:solidFill>
                  <a:schemeClr val="bg2">
                    <a:lumMod val="50000"/>
                  </a:schemeClr>
                </a:solidFill>
              </a:rPr>
              <a:t>");</a:t>
            </a:r>
          </a:p>
          <a:p>
            <a:r>
              <a:rPr lang="en-US" sz="2400" dirty="0"/>
              <a:t>    if (</a:t>
            </a:r>
            <a:r>
              <a:rPr lang="en-US" sz="2400" dirty="0" err="1"/>
              <a:t>pel</a:t>
            </a:r>
            <a:r>
              <a:rPr lang="en-US" sz="2400" dirty="0"/>
              <a:t> == NULL) {</a:t>
            </a:r>
          </a:p>
          <a:p>
            <a:r>
              <a:rPr lang="en-US" sz="2400" dirty="0"/>
              <a:t>        </a:t>
            </a:r>
            <a:r>
              <a:rPr lang="en-US" sz="2400" dirty="0" err="1"/>
              <a:t>printf</a:t>
            </a:r>
            <a:r>
              <a:rPr lang="en-US" sz="2400" dirty="0"/>
              <a:t>("\n\n</a:t>
            </a:r>
            <a:r>
              <a:rPr lang="el-GR" sz="2400" dirty="0"/>
              <a:t>Το Πελατολόγιο Δεν έχει δημιουργηθεί ακόμη! ");</a:t>
            </a:r>
          </a:p>
          <a:p>
            <a:r>
              <a:rPr lang="el-GR" sz="2400" dirty="0"/>
              <a:t>        </a:t>
            </a:r>
            <a:r>
              <a:rPr lang="en-US" sz="2400" dirty="0" err="1"/>
              <a:t>printf</a:t>
            </a:r>
            <a:r>
              <a:rPr lang="en-US" sz="2400" dirty="0"/>
              <a:t>("\n</a:t>
            </a:r>
            <a:r>
              <a:rPr lang="el-GR" sz="2400" dirty="0"/>
              <a:t>Συνεχίστε με δημιουργία του!!! \</a:t>
            </a:r>
            <a:r>
              <a:rPr lang="en-US" sz="2400" dirty="0"/>
              <a:t>n\n ");</a:t>
            </a:r>
          </a:p>
          <a:p>
            <a:r>
              <a:rPr lang="en-US" sz="2400" dirty="0"/>
              <a:t>        return;</a:t>
            </a:r>
          </a:p>
          <a:p>
            <a:r>
              <a:rPr lang="en-US" sz="2400" dirty="0"/>
              <a:t>    }</a:t>
            </a:r>
          </a:p>
          <a:p>
            <a:r>
              <a:rPr lang="en-US" sz="2400" dirty="0"/>
              <a:t>    </a:t>
            </a:r>
          </a:p>
          <a:p>
            <a:r>
              <a:rPr lang="en-US" sz="2400" dirty="0">
                <a:solidFill>
                  <a:srgbClr val="7030A0"/>
                </a:solidFill>
              </a:rPr>
              <a:t>    temp = </a:t>
            </a:r>
            <a:r>
              <a:rPr lang="en-US" sz="2400" dirty="0" err="1">
                <a:solidFill>
                  <a:srgbClr val="7030A0"/>
                </a:solidFill>
              </a:rPr>
              <a:t>fopen</a:t>
            </a:r>
            <a:r>
              <a:rPr lang="en-US" sz="2400" dirty="0">
                <a:solidFill>
                  <a:srgbClr val="7030A0"/>
                </a:solidFill>
              </a:rPr>
              <a:t>("temp.dat", "</a:t>
            </a:r>
            <a:r>
              <a:rPr lang="en-US" sz="2400" dirty="0" err="1">
                <a:solidFill>
                  <a:srgbClr val="7030A0"/>
                </a:solidFill>
              </a:rPr>
              <a:t>wb</a:t>
            </a:r>
            <a:r>
              <a:rPr lang="en-US" sz="2400" dirty="0">
                <a:solidFill>
                  <a:srgbClr val="7030A0"/>
                </a:solidFill>
              </a:rPr>
              <a:t>");</a:t>
            </a:r>
          </a:p>
          <a:p>
            <a:r>
              <a:rPr lang="en-US" sz="2400" dirty="0"/>
              <a:t>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171400"/>
            <a:ext cx="9072563" cy="1260475"/>
          </a:xfrm>
        </p:spPr>
        <p:txBody>
          <a:bodyPr>
            <a:noAutofit/>
          </a:bodyPr>
          <a:lstStyle/>
          <a:p>
            <a:r>
              <a:rPr lang="el-GR" dirty="0"/>
              <a:t>Οριστική Διαγραφή </a:t>
            </a:r>
            <a:r>
              <a:rPr lang="el-GR" dirty="0" smtClean="0"/>
              <a:t>(3 </a:t>
            </a:r>
            <a:r>
              <a:rPr lang="el-GR" dirty="0"/>
              <a:t>από 3)</a:t>
            </a:r>
          </a:p>
        </p:txBody>
      </p:sp>
      <p:sp>
        <p:nvSpPr>
          <p:cNvPr id="8" name="Content Placeholder 2" descr=" while  ! feo f, pel, άγκιστρο,&#10;        f read, &amp; P, size of struct Pelatis, 1, pel.&#10;&#10;        if  ! feo f, pel, &amp; &amp; strc m p, P τελεία Kod, Diagrafi, != 0, &#10;            f write, &amp; P, size of struct Pelatis, 1, temp,&#10;    άγκιστρο.&#10;    &#10;    f close, pel,&#10;    f close, temp,&#10;    system, del Pelatologio τελεία dat,&#10;    system, ren temp τελεία dat Pelatologio τελεία dat.&#10;άγκιστρο.&#10;"/>
          <p:cNvSpPr>
            <a:spLocks noGrp="1"/>
          </p:cNvSpPr>
          <p:nvPr>
            <p:ph idx="4294967295"/>
            <p:custDataLst>
              <p:tags r:id="rId2"/>
            </p:custDataLst>
          </p:nvPr>
        </p:nvSpPr>
        <p:spPr>
          <a:xfrm>
            <a:off x="467545" y="1268760"/>
            <a:ext cx="8208912" cy="4741863"/>
          </a:xfrm>
        </p:spPr>
        <p:txBody>
          <a:bodyPr>
            <a:normAutofit fontScale="85000" lnSpcReduction="20000"/>
          </a:bodyPr>
          <a:lstStyle/>
          <a:p>
            <a:pPr marL="0" indent="0">
              <a:buNone/>
            </a:pPr>
            <a:r>
              <a:rPr lang="en-US" sz="2800" dirty="0"/>
              <a:t> while ( </a:t>
            </a:r>
            <a:r>
              <a:rPr lang="en-US" sz="2800" b="1" dirty="0">
                <a:solidFill>
                  <a:schemeClr val="bg2">
                    <a:lumMod val="50000"/>
                  </a:schemeClr>
                </a:solidFill>
              </a:rPr>
              <a:t>! </a:t>
            </a:r>
            <a:r>
              <a:rPr lang="en-US" sz="2800" b="1" dirty="0" err="1">
                <a:solidFill>
                  <a:schemeClr val="bg2">
                    <a:lumMod val="50000"/>
                  </a:schemeClr>
                </a:solidFill>
              </a:rPr>
              <a:t>feof</a:t>
            </a:r>
            <a:r>
              <a:rPr lang="en-US" sz="2800" b="1" dirty="0">
                <a:solidFill>
                  <a:schemeClr val="bg2">
                    <a:lumMod val="50000"/>
                  </a:schemeClr>
                </a:solidFill>
              </a:rPr>
              <a:t>(</a:t>
            </a:r>
            <a:r>
              <a:rPr lang="en-US" sz="2800" b="1" dirty="0" err="1">
                <a:solidFill>
                  <a:schemeClr val="bg2">
                    <a:lumMod val="50000"/>
                  </a:schemeClr>
                </a:solidFill>
              </a:rPr>
              <a:t>pel</a:t>
            </a:r>
            <a:r>
              <a:rPr lang="en-US" sz="2800" b="1" dirty="0">
                <a:solidFill>
                  <a:schemeClr val="bg2">
                    <a:lumMod val="50000"/>
                  </a:schemeClr>
                </a:solidFill>
              </a:rPr>
              <a:t>)</a:t>
            </a:r>
            <a:r>
              <a:rPr lang="en-US" sz="2800" dirty="0"/>
              <a:t>) {</a:t>
            </a:r>
          </a:p>
          <a:p>
            <a:pPr marL="0" indent="0">
              <a:buNone/>
            </a:pPr>
            <a:r>
              <a:rPr lang="en-US" sz="2800" dirty="0"/>
              <a:t>        </a:t>
            </a:r>
            <a:r>
              <a:rPr lang="en-US" sz="2800" b="1" dirty="0" err="1">
                <a:solidFill>
                  <a:schemeClr val="bg2">
                    <a:lumMod val="50000"/>
                  </a:schemeClr>
                </a:solidFill>
              </a:rPr>
              <a:t>fread</a:t>
            </a:r>
            <a:r>
              <a:rPr lang="en-US" sz="2800" b="1" dirty="0">
                <a:solidFill>
                  <a:schemeClr val="bg2">
                    <a:lumMod val="50000"/>
                  </a:schemeClr>
                </a:solidFill>
              </a:rPr>
              <a:t>(&amp;P, </a:t>
            </a:r>
            <a:r>
              <a:rPr lang="en-US" sz="2800" b="1" dirty="0" err="1">
                <a:solidFill>
                  <a:schemeClr val="bg2">
                    <a:lumMod val="50000"/>
                  </a:schemeClr>
                </a:solidFill>
              </a:rPr>
              <a:t>sizeof</a:t>
            </a:r>
            <a:r>
              <a:rPr lang="en-US" sz="2800" b="1" dirty="0">
                <a:solidFill>
                  <a:schemeClr val="bg2">
                    <a:lumMod val="50000"/>
                  </a:schemeClr>
                </a:solidFill>
              </a:rPr>
              <a:t>(</a:t>
            </a:r>
            <a:r>
              <a:rPr lang="en-US" sz="2800" b="1" dirty="0" err="1">
                <a:solidFill>
                  <a:schemeClr val="bg2">
                    <a:lumMod val="50000"/>
                  </a:schemeClr>
                </a:solidFill>
              </a:rPr>
              <a:t>struct</a:t>
            </a:r>
            <a:r>
              <a:rPr lang="en-US" sz="2800" b="1" dirty="0">
                <a:solidFill>
                  <a:schemeClr val="bg2">
                    <a:lumMod val="50000"/>
                  </a:schemeClr>
                </a:solidFill>
              </a:rPr>
              <a:t> </a:t>
            </a:r>
            <a:r>
              <a:rPr lang="en-US" sz="2800" b="1" dirty="0" err="1">
                <a:solidFill>
                  <a:schemeClr val="bg2">
                    <a:lumMod val="50000"/>
                  </a:schemeClr>
                </a:solidFill>
              </a:rPr>
              <a:t>Pelatis</a:t>
            </a:r>
            <a:r>
              <a:rPr lang="en-US" sz="2800" b="1" dirty="0">
                <a:solidFill>
                  <a:schemeClr val="bg2">
                    <a:lumMod val="50000"/>
                  </a:schemeClr>
                </a:solidFill>
              </a:rPr>
              <a:t>), 1, </a:t>
            </a:r>
            <a:r>
              <a:rPr lang="en-US" sz="2800" b="1" dirty="0" err="1">
                <a:solidFill>
                  <a:schemeClr val="bg2">
                    <a:lumMod val="50000"/>
                  </a:schemeClr>
                </a:solidFill>
              </a:rPr>
              <a:t>pel</a:t>
            </a:r>
            <a:r>
              <a:rPr lang="en-US" sz="2800" b="1" dirty="0">
                <a:solidFill>
                  <a:schemeClr val="bg2">
                    <a:lumMod val="50000"/>
                  </a:schemeClr>
                </a:solidFill>
              </a:rPr>
              <a:t>);</a:t>
            </a:r>
            <a:endParaRPr lang="el-GR" sz="2800" b="1" dirty="0">
              <a:solidFill>
                <a:schemeClr val="bg2">
                  <a:lumMod val="50000"/>
                </a:schemeClr>
              </a:solidFill>
            </a:endParaRPr>
          </a:p>
          <a:p>
            <a:pPr marL="0" indent="0">
              <a:buNone/>
            </a:pPr>
            <a:endParaRPr lang="en-US" sz="2800" b="1" dirty="0">
              <a:solidFill>
                <a:srgbClr val="00B050"/>
              </a:solidFill>
            </a:endParaRPr>
          </a:p>
          <a:p>
            <a:pPr marL="0" indent="0">
              <a:buNone/>
            </a:pPr>
            <a:r>
              <a:rPr lang="en-US" sz="2800" dirty="0">
                <a:solidFill>
                  <a:srgbClr val="7030A0"/>
                </a:solidFill>
              </a:rPr>
              <a:t>        </a:t>
            </a:r>
            <a:r>
              <a:rPr lang="en-US" sz="2800" b="1" dirty="0">
                <a:solidFill>
                  <a:srgbClr val="7030A0"/>
                </a:solidFill>
              </a:rPr>
              <a:t>if ( ! </a:t>
            </a:r>
            <a:r>
              <a:rPr lang="en-US" sz="2800" b="1" dirty="0" err="1">
                <a:solidFill>
                  <a:srgbClr val="7030A0"/>
                </a:solidFill>
              </a:rPr>
              <a:t>feof</a:t>
            </a:r>
            <a:r>
              <a:rPr lang="en-US" sz="2800" b="1" dirty="0">
                <a:solidFill>
                  <a:srgbClr val="7030A0"/>
                </a:solidFill>
              </a:rPr>
              <a:t>(</a:t>
            </a:r>
            <a:r>
              <a:rPr lang="en-US" sz="2800" b="1" dirty="0" err="1">
                <a:solidFill>
                  <a:srgbClr val="7030A0"/>
                </a:solidFill>
              </a:rPr>
              <a:t>pel</a:t>
            </a:r>
            <a:r>
              <a:rPr lang="en-US" sz="2800" b="1" dirty="0">
                <a:solidFill>
                  <a:srgbClr val="7030A0"/>
                </a:solidFill>
              </a:rPr>
              <a:t>) &amp;&amp; </a:t>
            </a:r>
            <a:r>
              <a:rPr lang="en-US" sz="2800" b="1" dirty="0" err="1">
                <a:solidFill>
                  <a:srgbClr val="7030A0"/>
                </a:solidFill>
              </a:rPr>
              <a:t>strcmp</a:t>
            </a:r>
            <a:r>
              <a:rPr lang="en-US" sz="2800" b="1" dirty="0">
                <a:solidFill>
                  <a:srgbClr val="7030A0"/>
                </a:solidFill>
              </a:rPr>
              <a:t>(</a:t>
            </a:r>
            <a:r>
              <a:rPr lang="en-US" sz="2800" b="1" dirty="0" err="1">
                <a:solidFill>
                  <a:srgbClr val="7030A0"/>
                </a:solidFill>
              </a:rPr>
              <a:t>P.Kod</a:t>
            </a:r>
            <a:r>
              <a:rPr lang="en-US" sz="2800" b="1" dirty="0">
                <a:solidFill>
                  <a:srgbClr val="7030A0"/>
                </a:solidFill>
              </a:rPr>
              <a:t>, </a:t>
            </a:r>
            <a:r>
              <a:rPr lang="en-US" sz="2800" b="1" dirty="0" err="1">
                <a:solidFill>
                  <a:srgbClr val="7030A0"/>
                </a:solidFill>
              </a:rPr>
              <a:t>Diagrafi</a:t>
            </a:r>
            <a:r>
              <a:rPr lang="en-US" sz="2800" b="1" dirty="0">
                <a:solidFill>
                  <a:srgbClr val="7030A0"/>
                </a:solidFill>
              </a:rPr>
              <a:t>) != 0) </a:t>
            </a:r>
          </a:p>
          <a:p>
            <a:pPr marL="0" indent="0">
              <a:buNone/>
            </a:pPr>
            <a:r>
              <a:rPr lang="en-US" sz="2800" b="1" dirty="0">
                <a:solidFill>
                  <a:srgbClr val="7030A0"/>
                </a:solidFill>
              </a:rPr>
              <a:t>            </a:t>
            </a:r>
            <a:r>
              <a:rPr lang="en-US" sz="2800" b="1" dirty="0" err="1">
                <a:solidFill>
                  <a:srgbClr val="7030A0"/>
                </a:solidFill>
              </a:rPr>
              <a:t>fwrite</a:t>
            </a:r>
            <a:r>
              <a:rPr lang="en-US" sz="2800" b="1" dirty="0">
                <a:solidFill>
                  <a:srgbClr val="7030A0"/>
                </a:solidFill>
              </a:rPr>
              <a:t>(&amp;P, </a:t>
            </a:r>
            <a:r>
              <a:rPr lang="en-US" sz="2800" b="1" dirty="0" err="1">
                <a:solidFill>
                  <a:srgbClr val="7030A0"/>
                </a:solidFill>
              </a:rPr>
              <a:t>sizeof</a:t>
            </a:r>
            <a:r>
              <a:rPr lang="en-US" sz="2800" b="1" dirty="0">
                <a:solidFill>
                  <a:srgbClr val="7030A0"/>
                </a:solidFill>
              </a:rPr>
              <a:t>(</a:t>
            </a:r>
            <a:r>
              <a:rPr lang="en-US" sz="2800" b="1" dirty="0" err="1">
                <a:solidFill>
                  <a:srgbClr val="7030A0"/>
                </a:solidFill>
              </a:rPr>
              <a:t>struct</a:t>
            </a:r>
            <a:r>
              <a:rPr lang="en-US" sz="2800" b="1" dirty="0">
                <a:solidFill>
                  <a:srgbClr val="7030A0"/>
                </a:solidFill>
              </a:rPr>
              <a:t> </a:t>
            </a:r>
            <a:r>
              <a:rPr lang="en-US" sz="2800" b="1" dirty="0" err="1">
                <a:solidFill>
                  <a:srgbClr val="7030A0"/>
                </a:solidFill>
              </a:rPr>
              <a:t>Pelatis</a:t>
            </a:r>
            <a:r>
              <a:rPr lang="en-US" sz="2800" b="1" dirty="0">
                <a:solidFill>
                  <a:srgbClr val="7030A0"/>
                </a:solidFill>
              </a:rPr>
              <a:t>), 1, temp);</a:t>
            </a:r>
          </a:p>
          <a:p>
            <a:pPr marL="0" indent="0">
              <a:buNone/>
            </a:pPr>
            <a:r>
              <a:rPr lang="en-US" sz="2800" b="1" dirty="0"/>
              <a:t>    </a:t>
            </a:r>
            <a:r>
              <a:rPr lang="en-US" sz="2800" dirty="0"/>
              <a:t>}</a:t>
            </a:r>
          </a:p>
          <a:p>
            <a:pPr marL="0" indent="0">
              <a:buNone/>
            </a:pPr>
            <a:r>
              <a:rPr lang="en-US" sz="2800" b="1" dirty="0"/>
              <a:t>    </a:t>
            </a:r>
          </a:p>
          <a:p>
            <a:pPr marL="0" indent="0">
              <a:buNone/>
            </a:pPr>
            <a:r>
              <a:rPr lang="en-US" sz="2800" dirty="0"/>
              <a:t>    </a:t>
            </a:r>
            <a:r>
              <a:rPr lang="en-US" sz="2800" dirty="0" err="1"/>
              <a:t>fclose</a:t>
            </a:r>
            <a:r>
              <a:rPr lang="en-US" sz="2800" dirty="0"/>
              <a:t>(</a:t>
            </a:r>
            <a:r>
              <a:rPr lang="en-US" sz="2800" dirty="0" err="1"/>
              <a:t>pel</a:t>
            </a:r>
            <a:r>
              <a:rPr lang="en-US" sz="2800" dirty="0"/>
              <a:t>);</a:t>
            </a:r>
          </a:p>
          <a:p>
            <a:pPr marL="0" indent="0">
              <a:buNone/>
            </a:pPr>
            <a:r>
              <a:rPr lang="en-US" sz="2800" dirty="0"/>
              <a:t>    </a:t>
            </a:r>
            <a:r>
              <a:rPr lang="en-US" sz="2800" dirty="0" err="1"/>
              <a:t>fclose</a:t>
            </a:r>
            <a:r>
              <a:rPr lang="en-US" sz="2800" dirty="0"/>
              <a:t>(temp);</a:t>
            </a:r>
          </a:p>
          <a:p>
            <a:pPr marL="0" indent="0">
              <a:buNone/>
            </a:pPr>
            <a:r>
              <a:rPr lang="en-US" sz="2800" b="1" dirty="0">
                <a:solidFill>
                  <a:srgbClr val="7030A0"/>
                </a:solidFill>
              </a:rPr>
              <a:t>    system("del Pelatologio.dat");</a:t>
            </a:r>
          </a:p>
          <a:p>
            <a:pPr marL="0" indent="0">
              <a:buNone/>
            </a:pPr>
            <a:r>
              <a:rPr lang="en-US" sz="2800" b="1" dirty="0">
                <a:solidFill>
                  <a:srgbClr val="7030A0"/>
                </a:solidFill>
              </a:rPr>
              <a:t>    system("</a:t>
            </a:r>
            <a:r>
              <a:rPr lang="en-US" sz="2800" b="1" dirty="0" err="1">
                <a:solidFill>
                  <a:srgbClr val="7030A0"/>
                </a:solidFill>
              </a:rPr>
              <a:t>ren</a:t>
            </a:r>
            <a:r>
              <a:rPr lang="en-US" sz="2800" b="1" dirty="0">
                <a:solidFill>
                  <a:srgbClr val="7030A0"/>
                </a:solidFill>
              </a:rPr>
              <a:t> temp.dat Pelatologio.dat");</a:t>
            </a:r>
          </a:p>
          <a:p>
            <a:pPr marL="0" indent="0">
              <a:buNone/>
            </a:pPr>
            <a:r>
              <a:rPr lang="en-US" sz="2800" dirty="0"/>
              <a:t>}</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5" y="152301"/>
            <a:ext cx="8352927"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Ταξινόμηση με </a:t>
            </a:r>
            <a:r>
              <a:rPr lang="el-GR" dirty="0"/>
              <a:t>χρήση </a:t>
            </a:r>
            <a:r>
              <a:rPr lang="el-GR" dirty="0" smtClean="0"/>
              <a:t>πίνακα</a:t>
            </a:r>
            <a:r>
              <a:rPr lang="el-GR" dirty="0"/>
              <a:t> </a:t>
            </a:r>
            <a:r>
              <a:rPr lang="el-GR" dirty="0" smtClean="0"/>
              <a:t>(1 από 5)</a:t>
            </a:r>
            <a:endParaRPr lang="el-GR" dirty="0"/>
          </a:p>
        </p:txBody>
      </p:sp>
      <p:sp>
        <p:nvSpPr>
          <p:cNvPr id="6" name="Rectangle 4" descr="int main()&#10;άγκιστρο&#10;    int epilogi, counter&#10;    do άγκιστρο&#10;        epilogi = menu()&#10;        switch epilogi άγκιστρο&#10;            case 1: dim_epekt(), break&#10;            case 2: provoli(), break&#10;            case 3: anazitisi(), break&#10;            case 4: anazitisi_xreoston(), break&#10;        άγκιστρο.&#10;"/>
          <p:cNvSpPr txBox="1">
            <a:spLocks noChangeArrowheads="1"/>
          </p:cNvSpPr>
          <p:nvPr>
            <p:custDataLst>
              <p:tags r:id="rId3"/>
            </p:custDataLst>
          </p:nvPr>
        </p:nvSpPr>
        <p:spPr>
          <a:xfrm>
            <a:off x="467545" y="1556792"/>
            <a:ext cx="8208912" cy="439248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itchFamily="2" charset="2"/>
              <a:buChar char="q"/>
            </a:pPr>
            <a:r>
              <a:rPr lang="el-GR" sz="2800" dirty="0" smtClean="0"/>
              <a:t>Μεταφορά όλου του αρχείου σε πίνακα,</a:t>
            </a:r>
          </a:p>
          <a:p>
            <a:pPr>
              <a:lnSpc>
                <a:spcPct val="150000"/>
              </a:lnSpc>
              <a:buFont typeface="Wingdings" pitchFamily="2" charset="2"/>
              <a:buChar char="q"/>
            </a:pPr>
            <a:r>
              <a:rPr lang="el-GR" sz="2800" dirty="0" smtClean="0"/>
              <a:t>Ταξινόμηση πίνακα (για το παράδειγμα μέθοδος επιλογής - </a:t>
            </a:r>
            <a:r>
              <a:rPr lang="en-US" sz="2800" dirty="0" smtClean="0"/>
              <a:t>selection sort</a:t>
            </a:r>
            <a:r>
              <a:rPr lang="el-GR" sz="2800" dirty="0" smtClean="0"/>
              <a:t>),</a:t>
            </a:r>
          </a:p>
          <a:p>
            <a:pPr>
              <a:lnSpc>
                <a:spcPct val="150000"/>
              </a:lnSpc>
              <a:buFont typeface="Wingdings" pitchFamily="2" charset="2"/>
              <a:buChar char="q"/>
            </a:pPr>
            <a:r>
              <a:rPr lang="el-GR" sz="2800" dirty="0" smtClean="0"/>
              <a:t>Επιστροφή πίνακα στο αρχείο.</a:t>
            </a:r>
          </a:p>
          <a:p>
            <a:pPr>
              <a:lnSpc>
                <a:spcPct val="150000"/>
              </a:lnSpc>
              <a:buFont typeface="Wingdings" pitchFamily="2" charset="2"/>
              <a:buChar char="q"/>
            </a:pPr>
            <a:r>
              <a:rPr lang="el-GR" sz="2800" dirty="0" smtClean="0"/>
              <a:t>Μειονέκτημα: Τι γίνεται εάν το αρχείο είναι τόσο μεγάλο που δεν μπορεί να μεταφερθεί σε πίνακα?</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0" y="-171400"/>
            <a:ext cx="9144000" cy="1143000"/>
          </a:xfrm>
        </p:spPr>
        <p:txBody>
          <a:bodyPr>
            <a:normAutofit fontScale="90000"/>
          </a:bodyPr>
          <a:lstStyle/>
          <a:p>
            <a:r>
              <a:rPr lang="el-GR" dirty="0"/>
              <a:t>Ταξινόμηση με χρήση πίνακα </a:t>
            </a:r>
            <a:r>
              <a:rPr lang="el-GR" dirty="0" smtClean="0"/>
              <a:t>(2 </a:t>
            </a:r>
            <a:r>
              <a:rPr lang="el-GR" dirty="0"/>
              <a:t>από </a:t>
            </a:r>
            <a:r>
              <a:rPr lang="el-GR" dirty="0" smtClean="0"/>
              <a:t>5)</a:t>
            </a:r>
            <a:endParaRPr lang="el-GR" dirty="0"/>
          </a:p>
        </p:txBody>
      </p:sp>
      <p:sp>
        <p:nvSpPr>
          <p:cNvPr id="3" name="Θέση περιεχομένου 2" descr="void taxinomisi κάτω παύλα pinaka, void,&#10;άγκιστρο,&#10;    int N, i, j, elaxisto,&#10;    struct Pelatis *pin, temp,   &#10;    pel = f open, Pelates, r b,&#10;    if pel == NULL, άγκιστρο,&#10;        print f, \ n \ n Το Πελατολόγιο Δεν έχει δημιουργηθεί ακόμη!,&#10;        print f, \ n Συνεχίστε με δημιουργία του!!! \ n \ n,&#10;        return,&#10;    άγκιστρο,&#10;"/>
          <p:cNvSpPr>
            <a:spLocks noGrp="1"/>
          </p:cNvSpPr>
          <p:nvPr>
            <p:ph idx="1"/>
            <p:custDataLst>
              <p:tags r:id="rId3"/>
            </p:custDataLst>
          </p:nvPr>
        </p:nvSpPr>
        <p:spPr>
          <a:xfrm>
            <a:off x="467544" y="980728"/>
            <a:ext cx="8280920" cy="5544616"/>
          </a:xfrm>
        </p:spPr>
        <p:txBody>
          <a:bodyPr>
            <a:noAutofit/>
          </a:bodyPr>
          <a:lstStyle/>
          <a:p>
            <a:pPr marL="0" indent="0">
              <a:buNone/>
            </a:pPr>
            <a:r>
              <a:rPr lang="en-US" sz="2400" dirty="0"/>
              <a:t>void </a:t>
            </a:r>
            <a:r>
              <a:rPr lang="en-US" sz="2400" dirty="0" err="1"/>
              <a:t>taxinomisi_pinaka</a:t>
            </a:r>
            <a:r>
              <a:rPr lang="en-US" sz="2400" dirty="0"/>
              <a:t>(void)</a:t>
            </a:r>
          </a:p>
          <a:p>
            <a:pPr marL="0" indent="0">
              <a:buNone/>
            </a:pPr>
            <a:r>
              <a:rPr lang="en-US" sz="2400" dirty="0"/>
              <a:t>{    </a:t>
            </a:r>
          </a:p>
          <a:p>
            <a:pPr marL="0" indent="0">
              <a:buNone/>
            </a:pPr>
            <a:r>
              <a:rPr lang="en-US" sz="2400" dirty="0"/>
              <a:t>    </a:t>
            </a:r>
            <a:r>
              <a:rPr lang="en-US" sz="2400" dirty="0" err="1"/>
              <a:t>int</a:t>
            </a:r>
            <a:r>
              <a:rPr lang="en-US" sz="2400" dirty="0"/>
              <a:t> N, </a:t>
            </a:r>
            <a:r>
              <a:rPr lang="en-US" sz="2400" dirty="0" err="1"/>
              <a:t>i</a:t>
            </a:r>
            <a:r>
              <a:rPr lang="en-US" sz="2400" dirty="0"/>
              <a:t>, j, </a:t>
            </a:r>
            <a:r>
              <a:rPr lang="en-US" sz="2400" dirty="0" err="1"/>
              <a:t>elaxisto</a:t>
            </a:r>
            <a:r>
              <a:rPr lang="en-US" sz="2400" dirty="0"/>
              <a:t>;</a:t>
            </a:r>
          </a:p>
          <a:p>
            <a:pPr marL="0" indent="0">
              <a:buNone/>
            </a:pPr>
            <a:r>
              <a:rPr lang="en-US" sz="2400" dirty="0">
                <a:solidFill>
                  <a:srgbClr val="7030A0"/>
                </a:solidFill>
              </a:rPr>
              <a:t>    </a:t>
            </a:r>
            <a:r>
              <a:rPr lang="en-US" sz="2400" b="1" dirty="0" err="1">
                <a:solidFill>
                  <a:srgbClr val="7030A0"/>
                </a:solidFill>
              </a:rPr>
              <a:t>struct</a:t>
            </a:r>
            <a:r>
              <a:rPr lang="en-US" sz="2400" b="1" dirty="0">
                <a:solidFill>
                  <a:srgbClr val="7030A0"/>
                </a:solidFill>
              </a:rPr>
              <a:t> </a:t>
            </a:r>
            <a:r>
              <a:rPr lang="en-US" sz="2400" b="1" dirty="0" err="1">
                <a:solidFill>
                  <a:srgbClr val="7030A0"/>
                </a:solidFill>
              </a:rPr>
              <a:t>Pelatis</a:t>
            </a:r>
            <a:r>
              <a:rPr lang="en-US" sz="2400" b="1" dirty="0">
                <a:solidFill>
                  <a:srgbClr val="7030A0"/>
                </a:solidFill>
              </a:rPr>
              <a:t> *pin, temp;   </a:t>
            </a:r>
          </a:p>
          <a:p>
            <a:pPr marL="0" indent="0">
              <a:buNone/>
            </a:pPr>
            <a:r>
              <a:rPr lang="en-US" sz="2400" dirty="0"/>
              <a:t>    </a:t>
            </a:r>
            <a:r>
              <a:rPr lang="en-US" sz="2400" b="1" dirty="0" err="1">
                <a:solidFill>
                  <a:schemeClr val="bg2">
                    <a:lumMod val="50000"/>
                  </a:schemeClr>
                </a:solidFill>
              </a:rPr>
              <a:t>pel</a:t>
            </a:r>
            <a:r>
              <a:rPr lang="en-US" sz="2400" b="1" dirty="0">
                <a:solidFill>
                  <a:schemeClr val="bg2">
                    <a:lumMod val="50000"/>
                  </a:schemeClr>
                </a:solidFill>
              </a:rPr>
              <a:t> = </a:t>
            </a:r>
            <a:r>
              <a:rPr lang="en-US" sz="2400" b="1" dirty="0" err="1">
                <a:solidFill>
                  <a:schemeClr val="bg2">
                    <a:lumMod val="50000"/>
                  </a:schemeClr>
                </a:solidFill>
              </a:rPr>
              <a:t>fopen</a:t>
            </a:r>
            <a:r>
              <a:rPr lang="en-US" sz="2400" b="1" dirty="0">
                <a:solidFill>
                  <a:schemeClr val="bg2">
                    <a:lumMod val="50000"/>
                  </a:schemeClr>
                </a:solidFill>
              </a:rPr>
              <a:t>(</a:t>
            </a:r>
            <a:r>
              <a:rPr lang="en-US" sz="2400" b="1" dirty="0" err="1">
                <a:solidFill>
                  <a:schemeClr val="bg2">
                    <a:lumMod val="50000"/>
                  </a:schemeClr>
                </a:solidFill>
              </a:rPr>
              <a:t>Pelates</a:t>
            </a:r>
            <a:r>
              <a:rPr lang="en-US" sz="2400" b="1" dirty="0">
                <a:solidFill>
                  <a:schemeClr val="bg2">
                    <a:lumMod val="50000"/>
                  </a:schemeClr>
                </a:solidFill>
              </a:rPr>
              <a:t>, "</a:t>
            </a:r>
            <a:r>
              <a:rPr lang="en-US" sz="2400" b="1" dirty="0" err="1">
                <a:solidFill>
                  <a:schemeClr val="bg2">
                    <a:lumMod val="50000"/>
                  </a:schemeClr>
                </a:solidFill>
              </a:rPr>
              <a:t>rb</a:t>
            </a:r>
            <a:r>
              <a:rPr lang="en-US" sz="2400" b="1" dirty="0">
                <a:solidFill>
                  <a:schemeClr val="bg2">
                    <a:lumMod val="50000"/>
                  </a:schemeClr>
                </a:solidFill>
              </a:rPr>
              <a:t>");</a:t>
            </a:r>
          </a:p>
          <a:p>
            <a:pPr marL="0" indent="0">
              <a:buNone/>
            </a:pPr>
            <a:r>
              <a:rPr lang="en-US" sz="2400" dirty="0"/>
              <a:t>    if (</a:t>
            </a:r>
            <a:r>
              <a:rPr lang="en-US" sz="2400" dirty="0" err="1"/>
              <a:t>pel</a:t>
            </a:r>
            <a:r>
              <a:rPr lang="en-US" sz="2400" dirty="0"/>
              <a:t> == NULL) {</a:t>
            </a:r>
          </a:p>
          <a:p>
            <a:pPr marL="0" indent="0">
              <a:buNone/>
            </a:pPr>
            <a:r>
              <a:rPr lang="en-US" sz="2400" dirty="0"/>
              <a:t>        </a:t>
            </a:r>
            <a:r>
              <a:rPr lang="en-US" sz="2400" dirty="0" err="1"/>
              <a:t>printf</a:t>
            </a:r>
            <a:r>
              <a:rPr lang="en-US" sz="2400" dirty="0"/>
              <a:t>("\n\n</a:t>
            </a:r>
            <a:r>
              <a:rPr lang="el-GR" sz="2400" dirty="0"/>
              <a:t>Το Πελατολόγιο Δεν έχει δημιουργηθεί ακόμη! ");</a:t>
            </a:r>
          </a:p>
          <a:p>
            <a:pPr marL="0" indent="0">
              <a:buNone/>
            </a:pPr>
            <a:r>
              <a:rPr lang="el-GR" sz="2400" dirty="0"/>
              <a:t>        </a:t>
            </a:r>
            <a:r>
              <a:rPr lang="en-US" sz="2400" dirty="0" err="1"/>
              <a:t>printf</a:t>
            </a:r>
            <a:r>
              <a:rPr lang="en-US" sz="2400" dirty="0"/>
              <a:t>("\n</a:t>
            </a:r>
            <a:r>
              <a:rPr lang="el-GR" sz="2400" dirty="0"/>
              <a:t>Συνεχίστε με δημιουργία του!!! \</a:t>
            </a:r>
            <a:r>
              <a:rPr lang="en-US" sz="2400" dirty="0"/>
              <a:t>n\n ");</a:t>
            </a:r>
          </a:p>
          <a:p>
            <a:pPr marL="0" indent="0">
              <a:buNone/>
            </a:pPr>
            <a:r>
              <a:rPr lang="en-US" sz="2400" dirty="0"/>
              <a:t>        return;</a:t>
            </a:r>
          </a:p>
          <a:p>
            <a:pPr marL="0" indent="0">
              <a:buNone/>
            </a:pPr>
            <a:r>
              <a:rPr lang="en-US" sz="2400" dirty="0"/>
              <a:t>    </a:t>
            </a:r>
            <a:r>
              <a:rPr lang="en-US" sz="2400" dirty="0" smtClean="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764704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108520" y="80293"/>
            <a:ext cx="9360595" cy="1260475"/>
          </a:xfrm>
        </p:spPr>
        <p:txBody>
          <a:bodyPr>
            <a:noAutofit/>
          </a:bodyPr>
          <a:lstStyle/>
          <a:p>
            <a:r>
              <a:rPr lang="el-GR" dirty="0"/>
              <a:t>Ταξινόμηση με χρήση πίνακα </a:t>
            </a:r>
            <a:r>
              <a:rPr lang="el-GR" dirty="0" smtClean="0"/>
              <a:t>(3 </a:t>
            </a:r>
            <a:r>
              <a:rPr lang="el-GR" dirty="0"/>
              <a:t>από 5)</a:t>
            </a:r>
          </a:p>
        </p:txBody>
      </p:sp>
      <p:sp>
        <p:nvSpPr>
          <p:cNvPr id="11" name="TextBox 5" descr="f seek, pel, 0, SEEK κάτω παύλα END,&#10;    N = f tell, pel, / size of struct Pelatis, &#10;    pin = malloc, N * size of struct Pelatis.&#10;"/>
          <p:cNvSpPr txBox="1">
            <a:spLocks noChangeArrowheads="1"/>
          </p:cNvSpPr>
          <p:nvPr>
            <p:custDataLst>
              <p:tags r:id="rId3"/>
            </p:custDataLst>
          </p:nvPr>
        </p:nvSpPr>
        <p:spPr bwMode="auto">
          <a:xfrm>
            <a:off x="467544" y="1724615"/>
            <a:ext cx="82089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err="1">
                <a:solidFill>
                  <a:schemeClr val="bg2">
                    <a:lumMod val="50000"/>
                  </a:schemeClr>
                </a:solidFill>
              </a:rPr>
              <a:t>fseek</a:t>
            </a:r>
            <a:r>
              <a:rPr lang="en-US" sz="2400" b="1" dirty="0">
                <a:solidFill>
                  <a:schemeClr val="bg2">
                    <a:lumMod val="50000"/>
                  </a:schemeClr>
                </a:solidFill>
              </a:rPr>
              <a:t>(</a:t>
            </a:r>
            <a:r>
              <a:rPr lang="en-US" sz="2400" b="1" dirty="0" err="1">
                <a:solidFill>
                  <a:schemeClr val="bg2">
                    <a:lumMod val="50000"/>
                  </a:schemeClr>
                </a:solidFill>
              </a:rPr>
              <a:t>pel</a:t>
            </a:r>
            <a:r>
              <a:rPr lang="en-US" sz="2400" b="1" dirty="0">
                <a:solidFill>
                  <a:schemeClr val="bg2">
                    <a:lumMod val="50000"/>
                  </a:schemeClr>
                </a:solidFill>
              </a:rPr>
              <a:t>, 0, SEEK_END);</a:t>
            </a:r>
          </a:p>
          <a:p>
            <a:r>
              <a:rPr lang="en-US" sz="2400" dirty="0"/>
              <a:t>    </a:t>
            </a:r>
            <a:r>
              <a:rPr lang="en-US" sz="2400" b="1" dirty="0">
                <a:solidFill>
                  <a:srgbClr val="7030A0"/>
                </a:solidFill>
              </a:rPr>
              <a:t>N = </a:t>
            </a:r>
            <a:r>
              <a:rPr lang="en-US" sz="2400" b="1" dirty="0" err="1">
                <a:solidFill>
                  <a:srgbClr val="7030A0"/>
                </a:solidFill>
              </a:rPr>
              <a:t>ftell</a:t>
            </a:r>
            <a:r>
              <a:rPr lang="en-US" sz="2400" b="1" dirty="0">
                <a:solidFill>
                  <a:srgbClr val="7030A0"/>
                </a:solidFill>
              </a:rPr>
              <a:t>(</a:t>
            </a:r>
            <a:r>
              <a:rPr lang="en-US" sz="2400" b="1" dirty="0" err="1">
                <a:solidFill>
                  <a:srgbClr val="7030A0"/>
                </a:solidFill>
              </a:rPr>
              <a:t>pel</a:t>
            </a:r>
            <a:r>
              <a:rPr lang="en-US" sz="2400" b="1" dirty="0">
                <a:solidFill>
                  <a:srgbClr val="7030A0"/>
                </a:solidFill>
              </a:rPr>
              <a:t>) / </a:t>
            </a:r>
            <a:r>
              <a:rPr lang="en-US" sz="2400" b="1" dirty="0" err="1">
                <a:solidFill>
                  <a:srgbClr val="7030A0"/>
                </a:solidFill>
              </a:rPr>
              <a:t>sizeof</a:t>
            </a:r>
            <a:r>
              <a:rPr lang="en-US" sz="2400" b="1" dirty="0">
                <a:solidFill>
                  <a:srgbClr val="7030A0"/>
                </a:solidFill>
              </a:rPr>
              <a:t>(</a:t>
            </a:r>
            <a:r>
              <a:rPr lang="en-US" sz="2400" b="1" dirty="0" err="1">
                <a:solidFill>
                  <a:srgbClr val="7030A0"/>
                </a:solidFill>
              </a:rPr>
              <a:t>struct</a:t>
            </a:r>
            <a:r>
              <a:rPr lang="en-US" sz="2400" b="1" dirty="0">
                <a:solidFill>
                  <a:srgbClr val="7030A0"/>
                </a:solidFill>
              </a:rPr>
              <a:t> </a:t>
            </a:r>
            <a:r>
              <a:rPr lang="en-US" sz="2400" b="1" dirty="0" err="1">
                <a:solidFill>
                  <a:srgbClr val="7030A0"/>
                </a:solidFill>
              </a:rPr>
              <a:t>Pelatis</a:t>
            </a:r>
            <a:r>
              <a:rPr lang="en-US" sz="2400" b="1" dirty="0">
                <a:solidFill>
                  <a:srgbClr val="7030A0"/>
                </a:solidFill>
              </a:rPr>
              <a:t>); </a:t>
            </a:r>
          </a:p>
          <a:p>
            <a:r>
              <a:rPr lang="en-US" sz="2400" b="1" dirty="0">
                <a:solidFill>
                  <a:srgbClr val="7030A0"/>
                </a:solidFill>
              </a:rPr>
              <a:t>    pin = </a:t>
            </a:r>
            <a:r>
              <a:rPr lang="en-US" sz="2400" b="1" dirty="0" err="1">
                <a:solidFill>
                  <a:srgbClr val="7030A0"/>
                </a:solidFill>
              </a:rPr>
              <a:t>malloc</a:t>
            </a:r>
            <a:r>
              <a:rPr lang="en-US" sz="2400" b="1" dirty="0">
                <a:solidFill>
                  <a:srgbClr val="7030A0"/>
                </a:solidFill>
              </a:rPr>
              <a:t>(N*</a:t>
            </a:r>
            <a:r>
              <a:rPr lang="en-US" sz="2400" b="1" dirty="0" err="1">
                <a:solidFill>
                  <a:srgbClr val="7030A0"/>
                </a:solidFill>
              </a:rPr>
              <a:t>sizeof</a:t>
            </a:r>
            <a:r>
              <a:rPr lang="en-US" sz="2400" b="1" dirty="0">
                <a:solidFill>
                  <a:srgbClr val="7030A0"/>
                </a:solidFill>
              </a:rPr>
              <a:t>(</a:t>
            </a:r>
            <a:r>
              <a:rPr lang="en-US" sz="2400" b="1" dirty="0" err="1">
                <a:solidFill>
                  <a:srgbClr val="7030A0"/>
                </a:solidFill>
              </a:rPr>
              <a:t>struct</a:t>
            </a:r>
            <a:r>
              <a:rPr lang="en-US" sz="2400" b="1" dirty="0">
                <a:solidFill>
                  <a:srgbClr val="7030A0"/>
                </a:solidFill>
              </a:rPr>
              <a:t> </a:t>
            </a:r>
            <a:r>
              <a:rPr lang="en-US" sz="2400" b="1" dirty="0" err="1">
                <a:solidFill>
                  <a:srgbClr val="7030A0"/>
                </a:solidFill>
              </a:rPr>
              <a:t>Pelatis</a:t>
            </a:r>
            <a:r>
              <a:rPr lang="en-US" sz="2400" b="1" dirty="0">
                <a:solidFill>
                  <a:srgbClr val="7030A0"/>
                </a:solidFill>
              </a:rPr>
              <a:t>));</a:t>
            </a:r>
            <a:endParaRPr lang="el-GR" sz="2400" b="1" dirty="0">
              <a:solidFill>
                <a:srgbClr val="7030A0"/>
              </a:solidFill>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95536" y="-46831"/>
            <a:ext cx="842493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Ταξινόμηση με χρήση πίνακα </a:t>
            </a:r>
            <a:r>
              <a:rPr lang="el-GR" dirty="0" smtClean="0"/>
              <a:t>(4 </a:t>
            </a:r>
            <a:r>
              <a:rPr lang="el-GR" dirty="0"/>
              <a:t>από 5)</a:t>
            </a:r>
          </a:p>
        </p:txBody>
      </p:sp>
      <p:sp>
        <p:nvSpPr>
          <p:cNvPr id="8" name="Θέση περιεχομένου 4" descr="if pin == NULL, άγκιστρο,&#10;        print f, \ n \ n Πολύ μεγάλο αρχείο για να μεταφερθεί σε πίνακα,&#10;        print f, \ n \ n Προσπαθήστε ταξινόμηση στον δίσκο...,&#10;        print f, \ n \ n H ταξινόμηση δεν έγινε!,&#10;        return,&#10;    άγκιστρο,&#10;        f seek, pel, 0, SEEK κάτω παύλα SET,&#10;        print f, \ n \ n \ n Ταξινόμηση... \ n \ n \ n,&#10;    f read, &amp; pin 0, size of struct Pelatis, N, pel,&#10;    f close, pel.&#10;"/>
          <p:cNvSpPr>
            <a:spLocks noGrp="1"/>
          </p:cNvSpPr>
          <p:nvPr>
            <p:ph idx="1"/>
            <p:custDataLst>
              <p:tags r:id="rId2"/>
            </p:custDataLst>
          </p:nvPr>
        </p:nvSpPr>
        <p:spPr>
          <a:xfrm>
            <a:off x="467544" y="980728"/>
            <a:ext cx="8208912" cy="5544616"/>
          </a:xfrm>
        </p:spPr>
        <p:txBody>
          <a:bodyPr>
            <a:noAutofit/>
          </a:bodyPr>
          <a:lstStyle/>
          <a:p>
            <a:pPr marL="0" indent="0">
              <a:buNone/>
            </a:pPr>
            <a:r>
              <a:rPr lang="en-US" sz="2400" dirty="0"/>
              <a:t>if (pin == NULL) {</a:t>
            </a:r>
          </a:p>
          <a:p>
            <a:pPr marL="0" indent="0">
              <a:buNone/>
            </a:pPr>
            <a:r>
              <a:rPr lang="en-US" sz="2400" dirty="0"/>
              <a:t>        </a:t>
            </a:r>
            <a:r>
              <a:rPr lang="en-US" sz="2400" dirty="0" err="1"/>
              <a:t>printf</a:t>
            </a:r>
            <a:r>
              <a:rPr lang="en-US" sz="2400" dirty="0"/>
              <a:t>("\n\n </a:t>
            </a:r>
            <a:r>
              <a:rPr lang="el-GR" sz="2400" dirty="0"/>
              <a:t>Πολύ μεγάλο αρχείο για να μεταφερθεί σε πίνακα ");</a:t>
            </a:r>
          </a:p>
          <a:p>
            <a:pPr marL="0" indent="0">
              <a:buNone/>
            </a:pPr>
            <a:r>
              <a:rPr lang="el-GR" sz="2400" dirty="0"/>
              <a:t>        </a:t>
            </a:r>
            <a:r>
              <a:rPr lang="en-US" sz="2400" dirty="0" err="1"/>
              <a:t>printf</a:t>
            </a:r>
            <a:r>
              <a:rPr lang="en-US" sz="2400" dirty="0"/>
              <a:t>("\n\n </a:t>
            </a:r>
            <a:r>
              <a:rPr lang="el-GR" sz="2400" dirty="0"/>
              <a:t>Προσπαθήστε ταξινόμηση στον δίσκο... ");</a:t>
            </a:r>
          </a:p>
          <a:p>
            <a:pPr marL="0" indent="0">
              <a:buNone/>
            </a:pPr>
            <a:r>
              <a:rPr lang="el-GR" sz="2400" dirty="0"/>
              <a:t>        </a:t>
            </a:r>
            <a:r>
              <a:rPr lang="en-US" sz="2400" dirty="0" err="1"/>
              <a:t>printf</a:t>
            </a:r>
            <a:r>
              <a:rPr lang="en-US" sz="2400" dirty="0"/>
              <a:t>("\n\n H </a:t>
            </a:r>
            <a:r>
              <a:rPr lang="el-GR" sz="2400" dirty="0"/>
              <a:t>ταξινόμηση δεν έγινε! ");</a:t>
            </a:r>
          </a:p>
          <a:p>
            <a:pPr marL="0" indent="0">
              <a:buNone/>
            </a:pPr>
            <a:r>
              <a:rPr lang="el-GR" sz="2400" dirty="0"/>
              <a:t>        </a:t>
            </a:r>
            <a:r>
              <a:rPr lang="en-US" sz="2400" dirty="0"/>
              <a:t>return;</a:t>
            </a:r>
          </a:p>
          <a:p>
            <a:pPr marL="0" indent="0">
              <a:buNone/>
            </a:pPr>
            <a:r>
              <a:rPr lang="en-US" sz="2400" dirty="0"/>
              <a:t>    }</a:t>
            </a:r>
          </a:p>
          <a:p>
            <a:pPr marL="0" indent="0">
              <a:buNone/>
            </a:pPr>
            <a:r>
              <a:rPr lang="en-US" sz="2400" dirty="0"/>
              <a:t>    </a:t>
            </a:r>
            <a:r>
              <a:rPr lang="en-US" sz="2400" dirty="0" smtClean="0"/>
              <a:t>    </a:t>
            </a:r>
            <a:r>
              <a:rPr lang="en-US" sz="2400" b="1" dirty="0" err="1">
                <a:solidFill>
                  <a:srgbClr val="7030A0"/>
                </a:solidFill>
              </a:rPr>
              <a:t>fseek</a:t>
            </a:r>
            <a:r>
              <a:rPr lang="en-US" sz="2400" b="1" dirty="0">
                <a:solidFill>
                  <a:srgbClr val="7030A0"/>
                </a:solidFill>
              </a:rPr>
              <a:t>(</a:t>
            </a:r>
            <a:r>
              <a:rPr lang="en-US" sz="2400" b="1" dirty="0" err="1">
                <a:solidFill>
                  <a:srgbClr val="7030A0"/>
                </a:solidFill>
              </a:rPr>
              <a:t>pel</a:t>
            </a:r>
            <a:r>
              <a:rPr lang="en-US" sz="2400" b="1" dirty="0">
                <a:solidFill>
                  <a:srgbClr val="7030A0"/>
                </a:solidFill>
              </a:rPr>
              <a:t>, 0, SEEK_SET);</a:t>
            </a:r>
          </a:p>
          <a:p>
            <a:pPr marL="0" indent="0">
              <a:buNone/>
            </a:pPr>
            <a:r>
              <a:rPr lang="en-US" sz="2400" dirty="0"/>
              <a:t>    </a:t>
            </a:r>
            <a:r>
              <a:rPr lang="en-US" sz="2400" dirty="0" smtClean="0"/>
              <a:t>    </a:t>
            </a:r>
            <a:r>
              <a:rPr lang="en-US" sz="2400" dirty="0" err="1"/>
              <a:t>printf</a:t>
            </a:r>
            <a:r>
              <a:rPr lang="en-US" sz="2400" dirty="0"/>
              <a:t>("\n\n\n</a:t>
            </a:r>
            <a:r>
              <a:rPr lang="el-GR" sz="2400" dirty="0"/>
              <a:t>Ταξινόμηση...\</a:t>
            </a:r>
            <a:r>
              <a:rPr lang="en-US" sz="2400" dirty="0"/>
              <a:t>n\n\n ");</a:t>
            </a:r>
          </a:p>
          <a:p>
            <a:pPr marL="0" indent="0">
              <a:buNone/>
            </a:pPr>
            <a:r>
              <a:rPr lang="en-US" sz="2400" dirty="0"/>
              <a:t>    </a:t>
            </a:r>
            <a:r>
              <a:rPr lang="en-US" sz="2400" b="1" dirty="0" err="1">
                <a:solidFill>
                  <a:srgbClr val="7030A0"/>
                </a:solidFill>
              </a:rPr>
              <a:t>fread</a:t>
            </a:r>
            <a:r>
              <a:rPr lang="en-US" sz="2400" b="1" dirty="0">
                <a:solidFill>
                  <a:srgbClr val="7030A0"/>
                </a:solidFill>
              </a:rPr>
              <a:t>(&amp;pin[0], </a:t>
            </a:r>
            <a:r>
              <a:rPr lang="en-US" sz="2400" b="1" dirty="0" err="1">
                <a:solidFill>
                  <a:srgbClr val="7030A0"/>
                </a:solidFill>
              </a:rPr>
              <a:t>sizeof</a:t>
            </a:r>
            <a:r>
              <a:rPr lang="en-US" sz="2400" b="1" dirty="0">
                <a:solidFill>
                  <a:srgbClr val="7030A0"/>
                </a:solidFill>
              </a:rPr>
              <a:t>(</a:t>
            </a:r>
            <a:r>
              <a:rPr lang="en-US" sz="2400" b="1" dirty="0" err="1">
                <a:solidFill>
                  <a:srgbClr val="7030A0"/>
                </a:solidFill>
              </a:rPr>
              <a:t>struct</a:t>
            </a:r>
            <a:r>
              <a:rPr lang="en-US" sz="2400" b="1" dirty="0">
                <a:solidFill>
                  <a:srgbClr val="7030A0"/>
                </a:solidFill>
              </a:rPr>
              <a:t> </a:t>
            </a:r>
            <a:r>
              <a:rPr lang="en-US" sz="2400" b="1" dirty="0" err="1">
                <a:solidFill>
                  <a:srgbClr val="7030A0"/>
                </a:solidFill>
              </a:rPr>
              <a:t>Pelatis</a:t>
            </a:r>
            <a:r>
              <a:rPr lang="en-US" sz="2400" b="1" dirty="0">
                <a:solidFill>
                  <a:srgbClr val="7030A0"/>
                </a:solidFill>
              </a:rPr>
              <a:t>), N, </a:t>
            </a:r>
            <a:r>
              <a:rPr lang="en-US" sz="2400" b="1" dirty="0" err="1">
                <a:solidFill>
                  <a:srgbClr val="7030A0"/>
                </a:solidFill>
              </a:rPr>
              <a:t>pel</a:t>
            </a:r>
            <a:r>
              <a:rPr lang="en-US" sz="2400" b="1" dirty="0">
                <a:solidFill>
                  <a:srgbClr val="7030A0"/>
                </a:solidFill>
              </a:rPr>
              <a:t>);</a:t>
            </a:r>
          </a:p>
          <a:p>
            <a:pPr marL="0" indent="0">
              <a:buNone/>
            </a:pPr>
            <a:r>
              <a:rPr lang="en-US" sz="2400" b="1" dirty="0">
                <a:solidFill>
                  <a:srgbClr val="7030A0"/>
                </a:solidFill>
              </a:rPr>
              <a:t>    </a:t>
            </a:r>
            <a:r>
              <a:rPr lang="en-US" sz="2400" b="1" dirty="0" err="1">
                <a:solidFill>
                  <a:srgbClr val="7030A0"/>
                </a:solidFill>
              </a:rPr>
              <a:t>fclose</a:t>
            </a:r>
            <a:r>
              <a:rPr lang="en-US" sz="2400" b="1" dirty="0">
                <a:solidFill>
                  <a:srgbClr val="7030A0"/>
                </a:solidFill>
              </a:rPr>
              <a:t>(</a:t>
            </a:r>
            <a:r>
              <a:rPr lang="en-US" sz="2400" b="1" dirty="0" err="1">
                <a:solidFill>
                  <a:srgbClr val="7030A0"/>
                </a:solidFill>
              </a:rPr>
              <a:t>pel</a:t>
            </a:r>
            <a:r>
              <a:rPr lang="en-US" sz="2400" b="1" dirty="0">
                <a:solidFill>
                  <a:srgbClr val="7030A0"/>
                </a:solidFill>
              </a:rPr>
              <a:t>);</a:t>
            </a:r>
            <a:endParaRPr lang="el-GR" sz="2400" b="1" dirty="0">
              <a:solidFill>
                <a:srgbClr val="7030A0"/>
              </a:solidFill>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99392"/>
            <a:ext cx="9144000" cy="1143000"/>
          </a:xfrm>
        </p:spPr>
        <p:txBody>
          <a:bodyPr>
            <a:normAutofit fontScale="90000"/>
          </a:bodyPr>
          <a:lstStyle/>
          <a:p>
            <a:r>
              <a:rPr lang="el-GR" dirty="0"/>
              <a:t>Ταξινόμηση με χρήση πίνακα </a:t>
            </a:r>
            <a:r>
              <a:rPr lang="el-GR" dirty="0" smtClean="0"/>
              <a:t>(5 </a:t>
            </a:r>
            <a:r>
              <a:rPr lang="el-GR" dirty="0"/>
              <a:t>από 5)</a:t>
            </a:r>
          </a:p>
        </p:txBody>
      </p:sp>
      <p:sp>
        <p:nvSpPr>
          <p:cNvPr id="3" name="Θέση περιεχομένου 2" descr="for i=0, i μικρότερο του N μείον 1,  i σύν σύν,  άγκιστρο,  / * Selection Sort * /,&#10;        elaxisto = i,&#10;        for j = i σύν 1,  j μικρότερο του N, j σύν σύν, &#10;            if strc m p, pin j τελεία Epi, pin elaxisto τελεία Epi, μικρότερο του  0,&#10;                elaxisto = j,&#10;        temp = pin, i,&#10;        pin[i] = pin elaxisto,&#10;        pin elaxisto = temp,&#10;    άγκιστρο,&#10;        pel = f open, Pelates, w b,&#10;    f write, &amp; pin 0, size of struct Pelatis, N, pel,&#10;    f close, pel,&#10;άγκιστρο.&#10;"/>
          <p:cNvSpPr>
            <a:spLocks noGrp="1"/>
          </p:cNvSpPr>
          <p:nvPr>
            <p:ph idx="1"/>
            <p:custDataLst>
              <p:tags r:id="rId2"/>
            </p:custDataLst>
          </p:nvPr>
        </p:nvSpPr>
        <p:spPr>
          <a:xfrm>
            <a:off x="467544" y="908720"/>
            <a:ext cx="8208912" cy="5975845"/>
          </a:xfrm>
        </p:spPr>
        <p:txBody>
          <a:bodyPr>
            <a:noAutofit/>
          </a:bodyPr>
          <a:lstStyle/>
          <a:p>
            <a:pPr marL="0" indent="0">
              <a:buNone/>
            </a:pPr>
            <a:r>
              <a:rPr lang="en-US" sz="2000" dirty="0"/>
              <a:t>for (</a:t>
            </a:r>
            <a:r>
              <a:rPr lang="en-US" sz="2000" dirty="0" err="1"/>
              <a:t>i</a:t>
            </a:r>
            <a:r>
              <a:rPr lang="en-US" sz="2000" dirty="0"/>
              <a:t>=0; </a:t>
            </a:r>
            <a:r>
              <a:rPr lang="en-US" sz="2000" dirty="0" err="1"/>
              <a:t>i</a:t>
            </a:r>
            <a:r>
              <a:rPr lang="en-US" sz="2000" dirty="0"/>
              <a:t>&lt;N-1; </a:t>
            </a:r>
            <a:r>
              <a:rPr lang="en-US" sz="2000" dirty="0" err="1"/>
              <a:t>i</a:t>
            </a:r>
            <a:r>
              <a:rPr lang="en-US" sz="2000" dirty="0"/>
              <a:t>++) {</a:t>
            </a:r>
            <a:r>
              <a:rPr lang="el-GR" sz="2000" dirty="0"/>
              <a:t>  /* </a:t>
            </a:r>
            <a:r>
              <a:rPr lang="en-US" sz="2000" dirty="0"/>
              <a:t>Selection Sort */</a:t>
            </a:r>
          </a:p>
          <a:p>
            <a:pPr marL="0" indent="0">
              <a:buNone/>
            </a:pPr>
            <a:r>
              <a:rPr lang="en-US" sz="2000" dirty="0"/>
              <a:t>        </a:t>
            </a:r>
            <a:r>
              <a:rPr lang="en-US" sz="2000" dirty="0" err="1"/>
              <a:t>elaxisto</a:t>
            </a:r>
            <a:r>
              <a:rPr lang="en-US" sz="2000" dirty="0"/>
              <a:t> = </a:t>
            </a:r>
            <a:r>
              <a:rPr lang="en-US" sz="2000" dirty="0" err="1"/>
              <a:t>i</a:t>
            </a:r>
            <a:r>
              <a:rPr lang="en-US" sz="2000" dirty="0"/>
              <a:t>;</a:t>
            </a:r>
          </a:p>
          <a:p>
            <a:pPr marL="0" indent="0">
              <a:buNone/>
            </a:pPr>
            <a:r>
              <a:rPr lang="en-US" sz="2000" dirty="0"/>
              <a:t>        for (j=i+1; j&lt;N; j++) </a:t>
            </a:r>
          </a:p>
          <a:p>
            <a:pPr marL="0" indent="0">
              <a:buNone/>
            </a:pPr>
            <a:r>
              <a:rPr lang="en-US" sz="2000" dirty="0"/>
              <a:t>            if (</a:t>
            </a:r>
            <a:r>
              <a:rPr lang="en-US" sz="2000" dirty="0" err="1"/>
              <a:t>strcmp</a:t>
            </a:r>
            <a:r>
              <a:rPr lang="en-US" sz="2000" dirty="0"/>
              <a:t>(pin[j].</a:t>
            </a:r>
            <a:r>
              <a:rPr lang="en-US" sz="2000" dirty="0" err="1"/>
              <a:t>Epi</a:t>
            </a:r>
            <a:r>
              <a:rPr lang="en-US" sz="2000" dirty="0"/>
              <a:t>, pin[</a:t>
            </a:r>
            <a:r>
              <a:rPr lang="en-US" sz="2000" dirty="0" err="1"/>
              <a:t>elaxisto</a:t>
            </a:r>
            <a:r>
              <a:rPr lang="en-US" sz="2000" dirty="0"/>
              <a:t>].</a:t>
            </a:r>
            <a:r>
              <a:rPr lang="en-US" sz="2000" dirty="0" err="1"/>
              <a:t>Epi</a:t>
            </a:r>
            <a:r>
              <a:rPr lang="en-US" sz="2000" dirty="0"/>
              <a:t>) &lt; 0)</a:t>
            </a:r>
          </a:p>
          <a:p>
            <a:pPr marL="0" indent="0">
              <a:buNone/>
            </a:pPr>
            <a:r>
              <a:rPr lang="en-US" sz="2000" dirty="0"/>
              <a:t>                </a:t>
            </a:r>
            <a:r>
              <a:rPr lang="en-US" sz="2000" dirty="0" err="1"/>
              <a:t>elaxisto</a:t>
            </a:r>
            <a:r>
              <a:rPr lang="en-US" sz="2000" dirty="0"/>
              <a:t> = j;</a:t>
            </a:r>
          </a:p>
          <a:p>
            <a:pPr marL="0" indent="0">
              <a:buNone/>
            </a:pPr>
            <a:r>
              <a:rPr lang="en-US" sz="2000" dirty="0"/>
              <a:t>        temp = pin[</a:t>
            </a:r>
            <a:r>
              <a:rPr lang="en-US" sz="2000" dirty="0" err="1"/>
              <a:t>i</a:t>
            </a:r>
            <a:r>
              <a:rPr lang="en-US" sz="2000" dirty="0"/>
              <a:t>];</a:t>
            </a:r>
          </a:p>
          <a:p>
            <a:pPr marL="0" indent="0">
              <a:buNone/>
            </a:pPr>
            <a:r>
              <a:rPr lang="en-US" sz="2000" dirty="0"/>
              <a:t>        pin[</a:t>
            </a:r>
            <a:r>
              <a:rPr lang="en-US" sz="2000" dirty="0" err="1"/>
              <a:t>i</a:t>
            </a:r>
            <a:r>
              <a:rPr lang="en-US" sz="2000" dirty="0"/>
              <a:t>] = pin[</a:t>
            </a:r>
            <a:r>
              <a:rPr lang="en-US" sz="2000" dirty="0" err="1"/>
              <a:t>elaxisto</a:t>
            </a:r>
            <a:r>
              <a:rPr lang="en-US" sz="2000" dirty="0"/>
              <a:t>];</a:t>
            </a:r>
          </a:p>
          <a:p>
            <a:pPr marL="0" indent="0">
              <a:buNone/>
            </a:pPr>
            <a:r>
              <a:rPr lang="en-US" sz="2000" dirty="0"/>
              <a:t>        pin[</a:t>
            </a:r>
            <a:r>
              <a:rPr lang="en-US" sz="2000" dirty="0" err="1"/>
              <a:t>elaxisto</a:t>
            </a:r>
            <a:r>
              <a:rPr lang="en-US" sz="2000" dirty="0"/>
              <a:t>] = temp;</a:t>
            </a:r>
          </a:p>
          <a:p>
            <a:pPr marL="0" indent="0">
              <a:buNone/>
            </a:pPr>
            <a:r>
              <a:rPr lang="en-US" sz="2000" dirty="0"/>
              <a:t>    }</a:t>
            </a:r>
          </a:p>
          <a:p>
            <a:pPr marL="0" indent="0">
              <a:buNone/>
            </a:pPr>
            <a:r>
              <a:rPr lang="en-US" sz="2000" dirty="0"/>
              <a:t>    </a:t>
            </a:r>
            <a:r>
              <a:rPr lang="en-US" sz="2000" dirty="0" smtClean="0"/>
              <a:t>    </a:t>
            </a:r>
            <a:r>
              <a:rPr lang="en-US" sz="2000" b="1" dirty="0" err="1">
                <a:solidFill>
                  <a:srgbClr val="0070C0"/>
                </a:solidFill>
              </a:rPr>
              <a:t>pel</a:t>
            </a:r>
            <a:r>
              <a:rPr lang="en-US" sz="2000" b="1" dirty="0">
                <a:solidFill>
                  <a:srgbClr val="0070C0"/>
                </a:solidFill>
              </a:rPr>
              <a:t> = </a:t>
            </a:r>
            <a:r>
              <a:rPr lang="en-US" sz="2000" b="1" dirty="0" err="1">
                <a:solidFill>
                  <a:srgbClr val="0070C0"/>
                </a:solidFill>
              </a:rPr>
              <a:t>fopen</a:t>
            </a:r>
            <a:r>
              <a:rPr lang="en-US" sz="2000" b="1" dirty="0">
                <a:solidFill>
                  <a:srgbClr val="0070C0"/>
                </a:solidFill>
              </a:rPr>
              <a:t>(</a:t>
            </a:r>
            <a:r>
              <a:rPr lang="en-US" sz="2000" b="1" dirty="0" err="1">
                <a:solidFill>
                  <a:srgbClr val="0070C0"/>
                </a:solidFill>
              </a:rPr>
              <a:t>Pelates</a:t>
            </a:r>
            <a:r>
              <a:rPr lang="en-US" sz="2000" b="1" dirty="0">
                <a:solidFill>
                  <a:srgbClr val="0070C0"/>
                </a:solidFill>
              </a:rPr>
              <a:t>, "</a:t>
            </a:r>
            <a:r>
              <a:rPr lang="en-US" sz="2000" b="1" dirty="0" err="1">
                <a:solidFill>
                  <a:srgbClr val="0070C0"/>
                </a:solidFill>
              </a:rPr>
              <a:t>wb</a:t>
            </a:r>
            <a:r>
              <a:rPr lang="en-US" sz="2000" b="1" dirty="0">
                <a:solidFill>
                  <a:srgbClr val="0070C0"/>
                </a:solidFill>
              </a:rPr>
              <a:t>");</a:t>
            </a:r>
          </a:p>
          <a:p>
            <a:pPr marL="0" indent="0">
              <a:buNone/>
            </a:pPr>
            <a:r>
              <a:rPr lang="en-US" sz="2000" b="1" dirty="0">
                <a:solidFill>
                  <a:srgbClr val="FF0000"/>
                </a:solidFill>
              </a:rPr>
              <a:t>    </a:t>
            </a:r>
            <a:r>
              <a:rPr lang="en-US" sz="2000" b="1" dirty="0" err="1">
                <a:solidFill>
                  <a:srgbClr val="7030A0"/>
                </a:solidFill>
              </a:rPr>
              <a:t>fwrite</a:t>
            </a:r>
            <a:r>
              <a:rPr lang="en-US" sz="2000" b="1" dirty="0">
                <a:solidFill>
                  <a:srgbClr val="7030A0"/>
                </a:solidFill>
              </a:rPr>
              <a:t>(&amp;pin[0], </a:t>
            </a:r>
            <a:r>
              <a:rPr lang="en-US" sz="2000" b="1" dirty="0" err="1">
                <a:solidFill>
                  <a:srgbClr val="7030A0"/>
                </a:solidFill>
              </a:rPr>
              <a:t>sizeof</a:t>
            </a:r>
            <a:r>
              <a:rPr lang="en-US" sz="2000" b="1" dirty="0">
                <a:solidFill>
                  <a:srgbClr val="7030A0"/>
                </a:solidFill>
              </a:rPr>
              <a:t>(</a:t>
            </a:r>
            <a:r>
              <a:rPr lang="en-US" sz="2000" b="1" dirty="0" err="1">
                <a:solidFill>
                  <a:srgbClr val="7030A0"/>
                </a:solidFill>
              </a:rPr>
              <a:t>struct</a:t>
            </a:r>
            <a:r>
              <a:rPr lang="en-US" sz="2000" b="1" dirty="0">
                <a:solidFill>
                  <a:srgbClr val="7030A0"/>
                </a:solidFill>
              </a:rPr>
              <a:t> </a:t>
            </a:r>
            <a:r>
              <a:rPr lang="en-US" sz="2000" b="1" dirty="0" err="1">
                <a:solidFill>
                  <a:srgbClr val="7030A0"/>
                </a:solidFill>
              </a:rPr>
              <a:t>Pelatis</a:t>
            </a:r>
            <a:r>
              <a:rPr lang="en-US" sz="2000" b="1" dirty="0">
                <a:solidFill>
                  <a:srgbClr val="7030A0"/>
                </a:solidFill>
              </a:rPr>
              <a:t>), N, </a:t>
            </a:r>
            <a:r>
              <a:rPr lang="en-US" sz="2000" b="1" dirty="0" err="1">
                <a:solidFill>
                  <a:srgbClr val="7030A0"/>
                </a:solidFill>
              </a:rPr>
              <a:t>pel</a:t>
            </a:r>
            <a:r>
              <a:rPr lang="en-US" sz="2000" b="1" dirty="0">
                <a:solidFill>
                  <a:srgbClr val="7030A0"/>
                </a:solidFill>
              </a:rPr>
              <a:t>);</a:t>
            </a:r>
          </a:p>
          <a:p>
            <a:pPr marL="0" indent="0">
              <a:buNone/>
            </a:pPr>
            <a:r>
              <a:rPr lang="en-US" sz="2000" dirty="0"/>
              <a:t>    </a:t>
            </a:r>
            <a:r>
              <a:rPr lang="en-US" sz="2000" dirty="0" err="1"/>
              <a:t>fclose</a:t>
            </a:r>
            <a:r>
              <a:rPr lang="en-US" sz="2000" dirty="0"/>
              <a:t>(</a:t>
            </a:r>
            <a:r>
              <a:rPr lang="en-US" sz="2000" dirty="0" err="1"/>
              <a:t>pel</a:t>
            </a:r>
            <a:r>
              <a:rPr lang="en-US" sz="2000" dirty="0"/>
              <a:t>);</a:t>
            </a:r>
            <a:endParaRPr lang="el-GR" sz="2000" dirty="0"/>
          </a:p>
          <a:p>
            <a:pPr marL="0" indent="0">
              <a:buNone/>
            </a:pPr>
            <a:r>
              <a:rPr lang="el-GR" sz="20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2286640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99392"/>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Ταξινόμηση (άμεση)</a:t>
            </a:r>
          </a:p>
        </p:txBody>
      </p:sp>
      <p:sp>
        <p:nvSpPr>
          <p:cNvPr id="10" name="TextBox 5"/>
          <p:cNvSpPr txBox="1">
            <a:spLocks noChangeArrowheads="1"/>
          </p:cNvSpPr>
          <p:nvPr/>
        </p:nvSpPr>
        <p:spPr bwMode="auto">
          <a:xfrm>
            <a:off x="467545" y="1196752"/>
            <a:ext cx="820891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nSpc>
                <a:spcPct val="150000"/>
              </a:lnSpc>
              <a:buFont typeface="Wingdings" pitchFamily="2" charset="2"/>
              <a:buChar char="q"/>
            </a:pPr>
            <a:r>
              <a:rPr lang="el-GR" sz="2800" dirty="0" smtClean="0"/>
              <a:t>Η ταξινόμηση μπορεί να γίνει με όποια μέθοδο επιλεγεί αλλά αντί να μεταφερθεί το αρχείο σε πίνακα, να γίνει άμεσα στον δίσκο.</a:t>
            </a:r>
          </a:p>
          <a:p>
            <a:pPr marL="457200" indent="-457200">
              <a:lnSpc>
                <a:spcPct val="150000"/>
              </a:lnSpc>
              <a:buFont typeface="Wingdings" pitchFamily="2" charset="2"/>
              <a:buChar char="q"/>
            </a:pPr>
            <a:r>
              <a:rPr lang="el-GR" sz="2800" dirty="0" smtClean="0"/>
              <a:t>Πως μπορούμε να έχουμε προσπέλαση εγγραφών (πχ σε πίνακα χρησιμοποιούμε τον δείκτη, </a:t>
            </a:r>
            <a:r>
              <a:rPr lang="en-US" sz="2800" dirty="0" smtClean="0"/>
              <a:t>Α[</a:t>
            </a:r>
            <a:r>
              <a:rPr lang="en-US" sz="2800" dirty="0" err="1" smtClean="0"/>
              <a:t>i</a:t>
            </a:r>
            <a:r>
              <a:rPr lang="en-US" sz="2800" dirty="0" smtClean="0"/>
              <a:t>] </a:t>
            </a:r>
            <a:r>
              <a:rPr lang="el-GR" sz="2800" dirty="0" smtClean="0"/>
              <a:t>&gt; </a:t>
            </a:r>
            <a:r>
              <a:rPr lang="en-US" sz="2800" dirty="0" smtClean="0"/>
              <a:t>A[j]</a:t>
            </a:r>
            <a:r>
              <a:rPr lang="el-GR" sz="2800" dirty="0" smtClean="0"/>
              <a:t>…)?</a:t>
            </a:r>
          </a:p>
          <a:p>
            <a:pPr marL="457200" indent="-457200">
              <a:lnSpc>
                <a:spcPct val="150000"/>
              </a:lnSpc>
              <a:buFont typeface="Wingdings" pitchFamily="2" charset="2"/>
              <a:buChar char="q"/>
            </a:pPr>
            <a:r>
              <a:rPr lang="el-GR" sz="2800" dirty="0" smtClean="0"/>
              <a:t>Με χρήση της </a:t>
            </a:r>
            <a:r>
              <a:rPr lang="en-US" sz="2800" dirty="0" err="1" smtClean="0"/>
              <a:t>fseek</a:t>
            </a:r>
            <a:r>
              <a:rPr lang="el-GR" sz="2800" dirty="0" smtClean="0"/>
              <a:t> μεταφερόμαστε και διαβάζουμε / γράφουμε την επιθυμητή εγγραφή.</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99392"/>
            <a:ext cx="9072563" cy="1260475"/>
          </a:xfrm>
        </p:spPr>
        <p:txBody>
          <a:bodyPr>
            <a:normAutofit/>
          </a:bodyPr>
          <a:lstStyle/>
          <a:p>
            <a:r>
              <a:rPr lang="el-GR" dirty="0"/>
              <a:t>Άμεση </a:t>
            </a:r>
            <a:r>
              <a:rPr lang="el-GR" dirty="0" smtClean="0"/>
              <a:t>Ταξινόμηση (1 απ</a:t>
            </a:r>
            <a:r>
              <a:rPr lang="el-GR" dirty="0"/>
              <a:t>ό</a:t>
            </a:r>
            <a:r>
              <a:rPr lang="el-GR" dirty="0" smtClean="0"/>
              <a:t> 3)</a:t>
            </a:r>
            <a:endParaRPr lang="el-GR" dirty="0"/>
          </a:p>
        </p:txBody>
      </p:sp>
      <p:sp>
        <p:nvSpPr>
          <p:cNvPr id="10" name="TextBox 4" descr="void taxinomisi κάτω παύλα disko, void,&#10;άγκιστρο,&#10;    struct Pelatis elaxisto, x, temp,&#10;    int i, j, N, thesi,&#10;    &#10;    pel = f open, Pelates, r b σύν,&#10;    if pel == NULL, άγκιστρο,&#10;        print f, \ n \ n Το Πελατολόγιο Δεν έχει δημιουργηθεί ακόμη!,&#10;        print f, \ n Συνεχίστε με δημιουργία του!!! \ n \ n,&#10;        return,&#10;    άγκιστρο.&#10;    print f, \ n \ n \ n Ταξινόμηση... \ n \ n \ n,&#10;    f seek, pel, 0, SEEK κάτω παύλα END,&#10;    N = f tell, pel / size of struct Pelatis.&#10;"/>
          <p:cNvSpPr txBox="1">
            <a:spLocks noChangeArrowheads="1"/>
          </p:cNvSpPr>
          <p:nvPr>
            <p:custDataLst>
              <p:tags r:id="rId2"/>
            </p:custDataLst>
          </p:nvPr>
        </p:nvSpPr>
        <p:spPr bwMode="auto">
          <a:xfrm>
            <a:off x="467544" y="1124744"/>
            <a:ext cx="820891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200" dirty="0"/>
              <a:t>void </a:t>
            </a:r>
            <a:r>
              <a:rPr lang="en-US" sz="2200" dirty="0" err="1"/>
              <a:t>taxinomisi_disko</a:t>
            </a:r>
            <a:r>
              <a:rPr lang="en-US" sz="2200" dirty="0"/>
              <a:t>(void)</a:t>
            </a:r>
          </a:p>
          <a:p>
            <a:r>
              <a:rPr lang="en-US" sz="2200" dirty="0"/>
              <a:t>{</a:t>
            </a:r>
          </a:p>
          <a:p>
            <a:r>
              <a:rPr lang="en-US" sz="2200" dirty="0"/>
              <a:t>    </a:t>
            </a:r>
            <a:r>
              <a:rPr lang="en-US" sz="2200" dirty="0" err="1"/>
              <a:t>struct</a:t>
            </a:r>
            <a:r>
              <a:rPr lang="en-US" sz="2200" dirty="0"/>
              <a:t> </a:t>
            </a:r>
            <a:r>
              <a:rPr lang="en-US" sz="2200" dirty="0" err="1"/>
              <a:t>Pelatis</a:t>
            </a:r>
            <a:r>
              <a:rPr lang="en-US" sz="2200" dirty="0"/>
              <a:t> </a:t>
            </a:r>
            <a:r>
              <a:rPr lang="en-US" sz="2200" dirty="0" err="1"/>
              <a:t>elaxisto</a:t>
            </a:r>
            <a:r>
              <a:rPr lang="en-US" sz="2200" dirty="0"/>
              <a:t>, x, temp;</a:t>
            </a:r>
          </a:p>
          <a:p>
            <a:r>
              <a:rPr lang="en-US" sz="2200" dirty="0"/>
              <a:t>    </a:t>
            </a:r>
            <a:r>
              <a:rPr lang="en-US" sz="2200" dirty="0" err="1"/>
              <a:t>int</a:t>
            </a:r>
            <a:r>
              <a:rPr lang="en-US" sz="2200" dirty="0"/>
              <a:t> </a:t>
            </a:r>
            <a:r>
              <a:rPr lang="en-US" sz="2200" dirty="0" err="1"/>
              <a:t>i</a:t>
            </a:r>
            <a:r>
              <a:rPr lang="en-US" sz="2200" dirty="0"/>
              <a:t>, j, N, </a:t>
            </a:r>
            <a:r>
              <a:rPr lang="en-US" sz="2200" dirty="0" err="1"/>
              <a:t>thesi</a:t>
            </a:r>
            <a:r>
              <a:rPr lang="en-US" sz="2200" dirty="0"/>
              <a:t>;</a:t>
            </a:r>
          </a:p>
          <a:p>
            <a:r>
              <a:rPr lang="en-US" sz="2200" dirty="0"/>
              <a:t>    </a:t>
            </a:r>
          </a:p>
          <a:p>
            <a:r>
              <a:rPr lang="en-US" sz="2200" dirty="0"/>
              <a:t>    </a:t>
            </a:r>
            <a:r>
              <a:rPr lang="en-US" sz="2200" b="1" dirty="0" err="1">
                <a:solidFill>
                  <a:srgbClr val="7030A0"/>
                </a:solidFill>
              </a:rPr>
              <a:t>pel</a:t>
            </a:r>
            <a:r>
              <a:rPr lang="en-US" sz="2200" b="1" dirty="0">
                <a:solidFill>
                  <a:srgbClr val="7030A0"/>
                </a:solidFill>
              </a:rPr>
              <a:t> = </a:t>
            </a:r>
            <a:r>
              <a:rPr lang="en-US" sz="2200" b="1" dirty="0" err="1">
                <a:solidFill>
                  <a:srgbClr val="7030A0"/>
                </a:solidFill>
              </a:rPr>
              <a:t>fopen</a:t>
            </a:r>
            <a:r>
              <a:rPr lang="en-US" sz="2200" b="1" dirty="0">
                <a:solidFill>
                  <a:srgbClr val="7030A0"/>
                </a:solidFill>
              </a:rPr>
              <a:t>(</a:t>
            </a:r>
            <a:r>
              <a:rPr lang="en-US" sz="2200" b="1" dirty="0" err="1">
                <a:solidFill>
                  <a:srgbClr val="7030A0"/>
                </a:solidFill>
              </a:rPr>
              <a:t>Pelates</a:t>
            </a:r>
            <a:r>
              <a:rPr lang="en-US" sz="2200" b="1" dirty="0">
                <a:solidFill>
                  <a:srgbClr val="7030A0"/>
                </a:solidFill>
              </a:rPr>
              <a:t>, "</a:t>
            </a:r>
            <a:r>
              <a:rPr lang="en-US" sz="2200" b="1" dirty="0" err="1">
                <a:solidFill>
                  <a:srgbClr val="7030A0"/>
                </a:solidFill>
              </a:rPr>
              <a:t>rb</a:t>
            </a:r>
            <a:r>
              <a:rPr lang="en-US" sz="2200" b="1" dirty="0">
                <a:solidFill>
                  <a:srgbClr val="7030A0"/>
                </a:solidFill>
              </a:rPr>
              <a:t>+");</a:t>
            </a:r>
          </a:p>
          <a:p>
            <a:r>
              <a:rPr lang="en-US" sz="2200" dirty="0"/>
              <a:t>    if (</a:t>
            </a:r>
            <a:r>
              <a:rPr lang="en-US" sz="2200" dirty="0" err="1"/>
              <a:t>pel</a:t>
            </a:r>
            <a:r>
              <a:rPr lang="en-US" sz="2200" dirty="0"/>
              <a:t> == NULL) {</a:t>
            </a:r>
          </a:p>
          <a:p>
            <a:r>
              <a:rPr lang="en-US" sz="2200" dirty="0"/>
              <a:t>        </a:t>
            </a:r>
            <a:r>
              <a:rPr lang="en-US" sz="2200" dirty="0" err="1"/>
              <a:t>printf</a:t>
            </a:r>
            <a:r>
              <a:rPr lang="en-US" sz="2200" dirty="0"/>
              <a:t>("\n\n</a:t>
            </a:r>
            <a:r>
              <a:rPr lang="el-GR" sz="2200" dirty="0"/>
              <a:t>Το Πελατολόγιο Δεν έχει δημιουργηθεί ακόμη! ");</a:t>
            </a:r>
          </a:p>
          <a:p>
            <a:r>
              <a:rPr lang="el-GR" sz="2200" dirty="0"/>
              <a:t>        </a:t>
            </a:r>
            <a:r>
              <a:rPr lang="en-US" sz="2200" dirty="0" err="1"/>
              <a:t>printf</a:t>
            </a:r>
            <a:r>
              <a:rPr lang="en-US" sz="2200" dirty="0"/>
              <a:t>("\n</a:t>
            </a:r>
            <a:r>
              <a:rPr lang="el-GR" sz="2200" dirty="0"/>
              <a:t>Συνεχίστε με δημιουργία του!!! \</a:t>
            </a:r>
            <a:r>
              <a:rPr lang="en-US" sz="2200" dirty="0"/>
              <a:t>n\n ");</a:t>
            </a:r>
          </a:p>
          <a:p>
            <a:r>
              <a:rPr lang="en-US" sz="2200" dirty="0"/>
              <a:t>        return;</a:t>
            </a:r>
          </a:p>
          <a:p>
            <a:r>
              <a:rPr lang="en-US" sz="2200" dirty="0"/>
              <a:t>    }</a:t>
            </a:r>
          </a:p>
          <a:p>
            <a:r>
              <a:rPr lang="en-US" sz="2200" dirty="0"/>
              <a:t>    </a:t>
            </a:r>
            <a:r>
              <a:rPr lang="en-US" sz="2200" dirty="0" err="1"/>
              <a:t>printf</a:t>
            </a:r>
            <a:r>
              <a:rPr lang="en-US" sz="2200" dirty="0"/>
              <a:t>("\n\n\n</a:t>
            </a:r>
            <a:r>
              <a:rPr lang="el-GR" sz="2200" dirty="0"/>
              <a:t>Ταξινόμηση...\</a:t>
            </a:r>
            <a:r>
              <a:rPr lang="en-US" sz="2200" dirty="0"/>
              <a:t>n\n\n ");</a:t>
            </a:r>
          </a:p>
          <a:p>
            <a:r>
              <a:rPr lang="el-GR" sz="2200" b="1" dirty="0" smtClean="0">
                <a:solidFill>
                  <a:srgbClr val="7030A0"/>
                </a:solidFill>
              </a:rPr>
              <a:t>    </a:t>
            </a:r>
            <a:r>
              <a:rPr lang="en-US" sz="2200" b="1" dirty="0" err="1" smtClean="0">
                <a:solidFill>
                  <a:srgbClr val="7030A0"/>
                </a:solidFill>
              </a:rPr>
              <a:t>fseek</a:t>
            </a:r>
            <a:r>
              <a:rPr lang="en-US" sz="2200" b="1" dirty="0" smtClean="0">
                <a:solidFill>
                  <a:srgbClr val="7030A0"/>
                </a:solidFill>
              </a:rPr>
              <a:t>(</a:t>
            </a:r>
            <a:r>
              <a:rPr lang="en-US" sz="2200" b="1" dirty="0" err="1" smtClean="0">
                <a:solidFill>
                  <a:srgbClr val="7030A0"/>
                </a:solidFill>
              </a:rPr>
              <a:t>pel</a:t>
            </a:r>
            <a:r>
              <a:rPr lang="en-US" sz="2200" b="1" dirty="0">
                <a:solidFill>
                  <a:srgbClr val="7030A0"/>
                </a:solidFill>
              </a:rPr>
              <a:t>, 0, SEEK_END);</a:t>
            </a:r>
          </a:p>
          <a:p>
            <a:r>
              <a:rPr lang="en-US" sz="2200" b="1" dirty="0">
                <a:solidFill>
                  <a:srgbClr val="7030A0"/>
                </a:solidFill>
              </a:rPr>
              <a:t>    N = </a:t>
            </a:r>
            <a:r>
              <a:rPr lang="en-US" sz="2200" b="1" dirty="0" err="1">
                <a:solidFill>
                  <a:srgbClr val="7030A0"/>
                </a:solidFill>
              </a:rPr>
              <a:t>ftell</a:t>
            </a:r>
            <a:r>
              <a:rPr lang="en-US" sz="2200" b="1" dirty="0">
                <a:solidFill>
                  <a:srgbClr val="7030A0"/>
                </a:solidFill>
              </a:rPr>
              <a:t>(</a:t>
            </a:r>
            <a:r>
              <a:rPr lang="en-US" sz="2200" b="1" dirty="0" err="1">
                <a:solidFill>
                  <a:srgbClr val="7030A0"/>
                </a:solidFill>
              </a:rPr>
              <a:t>pel</a:t>
            </a:r>
            <a:r>
              <a:rPr lang="en-US" sz="2200" b="1" dirty="0">
                <a:solidFill>
                  <a:srgbClr val="7030A0"/>
                </a:solidFill>
              </a:rPr>
              <a:t>) / </a:t>
            </a:r>
            <a:r>
              <a:rPr lang="en-US" sz="2200" b="1" dirty="0" err="1">
                <a:solidFill>
                  <a:srgbClr val="7030A0"/>
                </a:solidFill>
              </a:rPr>
              <a:t>sizeof</a:t>
            </a:r>
            <a:r>
              <a:rPr lang="en-US" sz="2200" b="1" dirty="0">
                <a:solidFill>
                  <a:srgbClr val="7030A0"/>
                </a:solidFill>
              </a:rPr>
              <a:t>(</a:t>
            </a:r>
            <a:r>
              <a:rPr lang="en-US" sz="2200" b="1" dirty="0" err="1">
                <a:solidFill>
                  <a:srgbClr val="7030A0"/>
                </a:solidFill>
              </a:rPr>
              <a:t>struct</a:t>
            </a:r>
            <a:r>
              <a:rPr lang="en-US" sz="2200" b="1" dirty="0">
                <a:solidFill>
                  <a:srgbClr val="7030A0"/>
                </a:solidFill>
              </a:rPr>
              <a:t> </a:t>
            </a:r>
            <a:r>
              <a:rPr lang="en-US" sz="2200" b="1" dirty="0" err="1">
                <a:solidFill>
                  <a:srgbClr val="7030A0"/>
                </a:solidFill>
              </a:rPr>
              <a:t>Pelatis</a:t>
            </a:r>
            <a:r>
              <a:rPr lang="en-US" sz="2200" b="1" dirty="0">
                <a:solidFill>
                  <a:srgbClr val="7030A0"/>
                </a:solidFill>
              </a:rPr>
              <a:t>);</a:t>
            </a:r>
            <a:endParaRPr lang="el-GR" sz="2200" b="1" dirty="0">
              <a:solidFill>
                <a:srgbClr val="7030A0"/>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209327"/>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Άμεση Ταξινόμηση </a:t>
            </a:r>
            <a:r>
              <a:rPr lang="el-GR" dirty="0" smtClean="0"/>
              <a:t>(2 </a:t>
            </a:r>
            <a:r>
              <a:rPr lang="el-GR" dirty="0"/>
              <a:t>από 3)</a:t>
            </a:r>
          </a:p>
        </p:txBody>
      </p:sp>
      <p:sp>
        <p:nvSpPr>
          <p:cNvPr id="8" name="Content Placeholder 2" descr="/ * Εύρεση θέσης,  άνοιγμα εισαγωγικών, ελάχιστης, κλείσιμο εισαγωγικών,  εγγραφής, * /, &#10;for i = 0, i μικρότερο του N μείον 1, i σύν σύν, άγκιστρο,&#10;        thesi = i,&#10;        f seek, pel, thesi * size of struct Pelatis, SEEK κάτω παύλα SET,&#10;        f read, &amp; elaxisto, size of struct Pelatis, 1, pel,&#10;        for j=i σύν 1, j μικρότερο του N, j σύν σύν, άγκιστρο,&#10;            f seek, pel, j * size of struct Pelatis, SEEK κάτω παύλα SET,&#10;            f read, &amp; x, size of struct Pelatis, 1, pel,&#10;            if strc m p, x τελεία Epi, elaxisto τελεία Epi, ,ικρότερο του 0, άγκιστρο,&#10;                thesi = j,&#10;                elaxisto = x,&#10;            άγκιστρο,&#10;        άγκιστρο.&#10;"/>
          <p:cNvSpPr>
            <a:spLocks noGrp="1"/>
          </p:cNvSpPr>
          <p:nvPr>
            <p:ph idx="4294967295"/>
            <p:custDataLst>
              <p:tags r:id="rId2"/>
            </p:custDataLst>
          </p:nvPr>
        </p:nvSpPr>
        <p:spPr>
          <a:xfrm>
            <a:off x="467545" y="1017142"/>
            <a:ext cx="8208912" cy="5868242"/>
          </a:xfrm>
        </p:spPr>
        <p:txBody>
          <a:bodyPr>
            <a:noAutofit/>
          </a:bodyPr>
          <a:lstStyle/>
          <a:p>
            <a:pPr marL="0" indent="0">
              <a:buNone/>
            </a:pPr>
            <a:r>
              <a:rPr lang="el-GR" sz="2400" b="1" dirty="0"/>
              <a:t>/* Εύρεση θέσης «ελάχιστης» εγγραφής */</a:t>
            </a:r>
            <a:r>
              <a:rPr lang="en-US" sz="2400" b="1" dirty="0"/>
              <a:t> </a:t>
            </a:r>
            <a:endParaRPr lang="el-GR" sz="2400" b="1" dirty="0"/>
          </a:p>
          <a:p>
            <a:pPr marL="0" indent="0">
              <a:buNone/>
            </a:pPr>
            <a:r>
              <a:rPr lang="en-US" sz="2400" b="1" dirty="0"/>
              <a:t>for (</a:t>
            </a:r>
            <a:r>
              <a:rPr lang="en-US" sz="2400" b="1" dirty="0" err="1"/>
              <a:t>i</a:t>
            </a:r>
            <a:r>
              <a:rPr lang="en-US" sz="2400" b="1" dirty="0"/>
              <a:t>=0; </a:t>
            </a:r>
            <a:r>
              <a:rPr lang="en-US" sz="2400" b="1" dirty="0" err="1"/>
              <a:t>i</a:t>
            </a:r>
            <a:r>
              <a:rPr lang="en-US" sz="2400" b="1" dirty="0"/>
              <a:t>&lt;N-1; </a:t>
            </a:r>
            <a:r>
              <a:rPr lang="en-US" sz="2400" b="1" dirty="0" err="1"/>
              <a:t>i</a:t>
            </a:r>
            <a:r>
              <a:rPr lang="en-US" sz="2400" b="1" dirty="0"/>
              <a:t>++) {</a:t>
            </a:r>
          </a:p>
          <a:p>
            <a:pPr marL="0" indent="0">
              <a:buNone/>
            </a:pPr>
            <a:r>
              <a:rPr lang="en-US" sz="2400" b="1" dirty="0">
                <a:solidFill>
                  <a:schemeClr val="bg2">
                    <a:lumMod val="50000"/>
                  </a:schemeClr>
                </a:solidFill>
              </a:rPr>
              <a:t>        </a:t>
            </a:r>
            <a:r>
              <a:rPr lang="en-US" sz="2400" b="1" dirty="0" err="1">
                <a:solidFill>
                  <a:schemeClr val="bg2">
                    <a:lumMod val="50000"/>
                  </a:schemeClr>
                </a:solidFill>
              </a:rPr>
              <a:t>thesi</a:t>
            </a:r>
            <a:r>
              <a:rPr lang="en-US" sz="2400" b="1" dirty="0">
                <a:solidFill>
                  <a:schemeClr val="bg2">
                    <a:lumMod val="50000"/>
                  </a:schemeClr>
                </a:solidFill>
              </a:rPr>
              <a:t> = </a:t>
            </a:r>
            <a:r>
              <a:rPr lang="en-US" sz="2400" b="1" dirty="0" err="1">
                <a:solidFill>
                  <a:schemeClr val="bg2">
                    <a:lumMod val="50000"/>
                  </a:schemeClr>
                </a:solidFill>
              </a:rPr>
              <a:t>i</a:t>
            </a:r>
            <a:r>
              <a:rPr lang="en-US" sz="2400" b="1" dirty="0">
                <a:solidFill>
                  <a:schemeClr val="bg2">
                    <a:lumMod val="50000"/>
                  </a:schemeClr>
                </a:solidFill>
              </a:rPr>
              <a:t>;</a:t>
            </a:r>
          </a:p>
          <a:p>
            <a:pPr marL="0" indent="0">
              <a:buNone/>
            </a:pPr>
            <a:r>
              <a:rPr lang="en-US" sz="2400" b="1" dirty="0">
                <a:solidFill>
                  <a:schemeClr val="bg2">
                    <a:lumMod val="50000"/>
                  </a:schemeClr>
                </a:solidFill>
              </a:rPr>
              <a:t>        </a:t>
            </a:r>
            <a:r>
              <a:rPr lang="en-US" sz="2400" b="1" dirty="0" err="1">
                <a:solidFill>
                  <a:schemeClr val="bg2">
                    <a:lumMod val="50000"/>
                  </a:schemeClr>
                </a:solidFill>
              </a:rPr>
              <a:t>fseek</a:t>
            </a:r>
            <a:r>
              <a:rPr lang="en-US" sz="2400" b="1" dirty="0">
                <a:solidFill>
                  <a:schemeClr val="bg2">
                    <a:lumMod val="50000"/>
                  </a:schemeClr>
                </a:solidFill>
              </a:rPr>
              <a:t>(</a:t>
            </a:r>
            <a:r>
              <a:rPr lang="en-US" sz="2400" b="1" dirty="0" err="1">
                <a:solidFill>
                  <a:schemeClr val="bg2">
                    <a:lumMod val="50000"/>
                  </a:schemeClr>
                </a:solidFill>
              </a:rPr>
              <a:t>pel</a:t>
            </a:r>
            <a:r>
              <a:rPr lang="en-US" sz="2400" b="1" dirty="0">
                <a:solidFill>
                  <a:schemeClr val="bg2">
                    <a:lumMod val="50000"/>
                  </a:schemeClr>
                </a:solidFill>
              </a:rPr>
              <a:t>, </a:t>
            </a:r>
            <a:r>
              <a:rPr lang="en-US" sz="2400" b="1" dirty="0" err="1">
                <a:solidFill>
                  <a:schemeClr val="bg2">
                    <a:lumMod val="50000"/>
                  </a:schemeClr>
                </a:solidFill>
              </a:rPr>
              <a:t>thesi</a:t>
            </a:r>
            <a:r>
              <a:rPr lang="en-US" sz="2400" b="1" dirty="0">
                <a:solidFill>
                  <a:schemeClr val="bg2">
                    <a:lumMod val="50000"/>
                  </a:schemeClr>
                </a:solidFill>
              </a:rPr>
              <a:t>*</a:t>
            </a:r>
            <a:r>
              <a:rPr lang="en-US" sz="2400" b="1" dirty="0" err="1">
                <a:solidFill>
                  <a:schemeClr val="bg2">
                    <a:lumMod val="50000"/>
                  </a:schemeClr>
                </a:solidFill>
              </a:rPr>
              <a:t>sizeof</a:t>
            </a:r>
            <a:r>
              <a:rPr lang="en-US" sz="2400" b="1" dirty="0">
                <a:solidFill>
                  <a:schemeClr val="bg2">
                    <a:lumMod val="50000"/>
                  </a:schemeClr>
                </a:solidFill>
              </a:rPr>
              <a:t>(</a:t>
            </a:r>
            <a:r>
              <a:rPr lang="en-US" sz="2400" b="1" dirty="0" err="1">
                <a:solidFill>
                  <a:schemeClr val="bg2">
                    <a:lumMod val="50000"/>
                  </a:schemeClr>
                </a:solidFill>
              </a:rPr>
              <a:t>struct</a:t>
            </a:r>
            <a:r>
              <a:rPr lang="en-US" sz="2400" b="1" dirty="0">
                <a:solidFill>
                  <a:schemeClr val="bg2">
                    <a:lumMod val="50000"/>
                  </a:schemeClr>
                </a:solidFill>
              </a:rPr>
              <a:t> </a:t>
            </a:r>
            <a:r>
              <a:rPr lang="en-US" sz="2400" b="1" dirty="0" err="1">
                <a:solidFill>
                  <a:schemeClr val="bg2">
                    <a:lumMod val="50000"/>
                  </a:schemeClr>
                </a:solidFill>
              </a:rPr>
              <a:t>Pelatis</a:t>
            </a:r>
            <a:r>
              <a:rPr lang="en-US" sz="2400" b="1" dirty="0">
                <a:solidFill>
                  <a:schemeClr val="bg2">
                    <a:lumMod val="50000"/>
                  </a:schemeClr>
                </a:solidFill>
              </a:rPr>
              <a:t>), SEEK_SET);</a:t>
            </a:r>
          </a:p>
          <a:p>
            <a:pPr marL="0" indent="0">
              <a:buNone/>
            </a:pPr>
            <a:r>
              <a:rPr lang="en-US" sz="2400" b="1" dirty="0">
                <a:solidFill>
                  <a:schemeClr val="bg2">
                    <a:lumMod val="50000"/>
                  </a:schemeClr>
                </a:solidFill>
              </a:rPr>
              <a:t>        </a:t>
            </a:r>
            <a:r>
              <a:rPr lang="en-US" sz="2400" b="1" dirty="0" err="1">
                <a:solidFill>
                  <a:schemeClr val="bg2">
                    <a:lumMod val="50000"/>
                  </a:schemeClr>
                </a:solidFill>
              </a:rPr>
              <a:t>fread</a:t>
            </a:r>
            <a:r>
              <a:rPr lang="en-US" sz="2400" b="1" dirty="0">
                <a:solidFill>
                  <a:schemeClr val="bg2">
                    <a:lumMod val="50000"/>
                  </a:schemeClr>
                </a:solidFill>
              </a:rPr>
              <a:t>(&amp;</a:t>
            </a:r>
            <a:r>
              <a:rPr lang="en-US" sz="2400" b="1" dirty="0" err="1">
                <a:solidFill>
                  <a:schemeClr val="bg2">
                    <a:lumMod val="50000"/>
                  </a:schemeClr>
                </a:solidFill>
              </a:rPr>
              <a:t>elaxisto</a:t>
            </a:r>
            <a:r>
              <a:rPr lang="en-US" sz="2400" b="1" dirty="0">
                <a:solidFill>
                  <a:schemeClr val="bg2">
                    <a:lumMod val="50000"/>
                  </a:schemeClr>
                </a:solidFill>
              </a:rPr>
              <a:t>, </a:t>
            </a:r>
            <a:r>
              <a:rPr lang="en-US" sz="2400" b="1" dirty="0" err="1">
                <a:solidFill>
                  <a:schemeClr val="bg2">
                    <a:lumMod val="50000"/>
                  </a:schemeClr>
                </a:solidFill>
              </a:rPr>
              <a:t>sizeof</a:t>
            </a:r>
            <a:r>
              <a:rPr lang="en-US" sz="2400" b="1" dirty="0">
                <a:solidFill>
                  <a:schemeClr val="bg2">
                    <a:lumMod val="50000"/>
                  </a:schemeClr>
                </a:solidFill>
              </a:rPr>
              <a:t>(</a:t>
            </a:r>
            <a:r>
              <a:rPr lang="en-US" sz="2400" b="1" dirty="0" err="1">
                <a:solidFill>
                  <a:schemeClr val="bg2">
                    <a:lumMod val="50000"/>
                  </a:schemeClr>
                </a:solidFill>
              </a:rPr>
              <a:t>struct</a:t>
            </a:r>
            <a:r>
              <a:rPr lang="en-US" sz="2400" b="1" dirty="0">
                <a:solidFill>
                  <a:schemeClr val="bg2">
                    <a:lumMod val="50000"/>
                  </a:schemeClr>
                </a:solidFill>
              </a:rPr>
              <a:t> </a:t>
            </a:r>
            <a:r>
              <a:rPr lang="en-US" sz="2400" b="1" dirty="0" err="1">
                <a:solidFill>
                  <a:schemeClr val="bg2">
                    <a:lumMod val="50000"/>
                  </a:schemeClr>
                </a:solidFill>
              </a:rPr>
              <a:t>Pelatis</a:t>
            </a:r>
            <a:r>
              <a:rPr lang="en-US" sz="2400" b="1" dirty="0">
                <a:solidFill>
                  <a:schemeClr val="bg2">
                    <a:lumMod val="50000"/>
                  </a:schemeClr>
                </a:solidFill>
              </a:rPr>
              <a:t>), 1, </a:t>
            </a:r>
            <a:r>
              <a:rPr lang="en-US" sz="2400" b="1" dirty="0" err="1">
                <a:solidFill>
                  <a:schemeClr val="bg2">
                    <a:lumMod val="50000"/>
                  </a:schemeClr>
                </a:solidFill>
              </a:rPr>
              <a:t>pel</a:t>
            </a:r>
            <a:r>
              <a:rPr lang="en-US" sz="2400" b="1" dirty="0">
                <a:solidFill>
                  <a:schemeClr val="bg2">
                    <a:lumMod val="50000"/>
                  </a:schemeClr>
                </a:solidFill>
              </a:rPr>
              <a:t>);</a:t>
            </a:r>
          </a:p>
          <a:p>
            <a:pPr marL="0" indent="0">
              <a:buNone/>
            </a:pPr>
            <a:r>
              <a:rPr lang="en-US" sz="2400" b="1" dirty="0">
                <a:solidFill>
                  <a:srgbClr val="000099"/>
                </a:solidFill>
              </a:rPr>
              <a:t>        for (j=i+1; j&lt;N; j++) {</a:t>
            </a:r>
          </a:p>
          <a:p>
            <a:pPr marL="0" indent="0">
              <a:buNone/>
            </a:pPr>
            <a:r>
              <a:rPr lang="en-US" sz="2400" b="1" dirty="0">
                <a:solidFill>
                  <a:srgbClr val="7030A0"/>
                </a:solidFill>
              </a:rPr>
              <a:t>            </a:t>
            </a:r>
            <a:r>
              <a:rPr lang="en-US" sz="2400" b="1" dirty="0" err="1">
                <a:solidFill>
                  <a:srgbClr val="7030A0"/>
                </a:solidFill>
              </a:rPr>
              <a:t>fseek</a:t>
            </a:r>
            <a:r>
              <a:rPr lang="en-US" sz="2400" b="1" dirty="0">
                <a:solidFill>
                  <a:srgbClr val="7030A0"/>
                </a:solidFill>
              </a:rPr>
              <a:t>(</a:t>
            </a:r>
            <a:r>
              <a:rPr lang="en-US" sz="2400" b="1" dirty="0" err="1">
                <a:solidFill>
                  <a:srgbClr val="7030A0"/>
                </a:solidFill>
              </a:rPr>
              <a:t>pel</a:t>
            </a:r>
            <a:r>
              <a:rPr lang="en-US" sz="2400" b="1" dirty="0">
                <a:solidFill>
                  <a:srgbClr val="7030A0"/>
                </a:solidFill>
              </a:rPr>
              <a:t>, j*</a:t>
            </a:r>
            <a:r>
              <a:rPr lang="en-US" sz="2400" b="1" dirty="0" err="1">
                <a:solidFill>
                  <a:srgbClr val="7030A0"/>
                </a:solidFill>
              </a:rPr>
              <a:t>sizeof</a:t>
            </a:r>
            <a:r>
              <a:rPr lang="en-US" sz="2400" b="1" dirty="0">
                <a:solidFill>
                  <a:srgbClr val="7030A0"/>
                </a:solidFill>
              </a:rPr>
              <a:t>(</a:t>
            </a:r>
            <a:r>
              <a:rPr lang="en-US" sz="2400" b="1" dirty="0" err="1">
                <a:solidFill>
                  <a:srgbClr val="7030A0"/>
                </a:solidFill>
              </a:rPr>
              <a:t>struct</a:t>
            </a:r>
            <a:r>
              <a:rPr lang="en-US" sz="2400" b="1" dirty="0">
                <a:solidFill>
                  <a:srgbClr val="7030A0"/>
                </a:solidFill>
              </a:rPr>
              <a:t> </a:t>
            </a:r>
            <a:r>
              <a:rPr lang="en-US" sz="2400" b="1" dirty="0" err="1">
                <a:solidFill>
                  <a:srgbClr val="7030A0"/>
                </a:solidFill>
              </a:rPr>
              <a:t>Pelatis</a:t>
            </a:r>
            <a:r>
              <a:rPr lang="en-US" sz="2400" b="1" dirty="0">
                <a:solidFill>
                  <a:srgbClr val="7030A0"/>
                </a:solidFill>
              </a:rPr>
              <a:t>), SEEK_SET);</a:t>
            </a:r>
          </a:p>
          <a:p>
            <a:pPr marL="0" indent="0">
              <a:buNone/>
            </a:pPr>
            <a:r>
              <a:rPr lang="en-US" sz="2400" b="1" dirty="0">
                <a:solidFill>
                  <a:srgbClr val="7030A0"/>
                </a:solidFill>
              </a:rPr>
              <a:t>            </a:t>
            </a:r>
            <a:r>
              <a:rPr lang="en-US" sz="2400" b="1" dirty="0" err="1">
                <a:solidFill>
                  <a:srgbClr val="7030A0"/>
                </a:solidFill>
              </a:rPr>
              <a:t>fread</a:t>
            </a:r>
            <a:r>
              <a:rPr lang="en-US" sz="2400" b="1" dirty="0">
                <a:solidFill>
                  <a:srgbClr val="7030A0"/>
                </a:solidFill>
              </a:rPr>
              <a:t>(&amp;x, </a:t>
            </a:r>
            <a:r>
              <a:rPr lang="en-US" sz="2400" b="1" dirty="0" err="1">
                <a:solidFill>
                  <a:srgbClr val="7030A0"/>
                </a:solidFill>
              </a:rPr>
              <a:t>sizeof</a:t>
            </a:r>
            <a:r>
              <a:rPr lang="en-US" sz="2400" b="1" dirty="0">
                <a:solidFill>
                  <a:srgbClr val="7030A0"/>
                </a:solidFill>
              </a:rPr>
              <a:t>(</a:t>
            </a:r>
            <a:r>
              <a:rPr lang="en-US" sz="2400" b="1" dirty="0" err="1">
                <a:solidFill>
                  <a:srgbClr val="7030A0"/>
                </a:solidFill>
              </a:rPr>
              <a:t>struct</a:t>
            </a:r>
            <a:r>
              <a:rPr lang="en-US" sz="2400" b="1" dirty="0">
                <a:solidFill>
                  <a:srgbClr val="7030A0"/>
                </a:solidFill>
              </a:rPr>
              <a:t> </a:t>
            </a:r>
            <a:r>
              <a:rPr lang="en-US" sz="2400" b="1" dirty="0" err="1">
                <a:solidFill>
                  <a:srgbClr val="7030A0"/>
                </a:solidFill>
              </a:rPr>
              <a:t>Pelatis</a:t>
            </a:r>
            <a:r>
              <a:rPr lang="en-US" sz="2400" b="1" dirty="0">
                <a:solidFill>
                  <a:srgbClr val="7030A0"/>
                </a:solidFill>
              </a:rPr>
              <a:t>), 1, </a:t>
            </a:r>
            <a:r>
              <a:rPr lang="en-US" sz="2400" b="1" dirty="0" err="1">
                <a:solidFill>
                  <a:srgbClr val="7030A0"/>
                </a:solidFill>
              </a:rPr>
              <a:t>pel</a:t>
            </a:r>
            <a:r>
              <a:rPr lang="en-US" sz="2400" b="1" dirty="0">
                <a:solidFill>
                  <a:srgbClr val="7030A0"/>
                </a:solidFill>
              </a:rPr>
              <a:t>);</a:t>
            </a:r>
          </a:p>
          <a:p>
            <a:pPr marL="0" indent="0">
              <a:buNone/>
            </a:pPr>
            <a:r>
              <a:rPr lang="en-US" sz="2400" b="1" dirty="0">
                <a:solidFill>
                  <a:srgbClr val="7030A0"/>
                </a:solidFill>
              </a:rPr>
              <a:t>            if (</a:t>
            </a:r>
            <a:r>
              <a:rPr lang="en-US" sz="2400" b="1" dirty="0" err="1">
                <a:solidFill>
                  <a:srgbClr val="7030A0"/>
                </a:solidFill>
              </a:rPr>
              <a:t>strcmp</a:t>
            </a:r>
            <a:r>
              <a:rPr lang="en-US" sz="2400" b="1" dirty="0">
                <a:solidFill>
                  <a:srgbClr val="7030A0"/>
                </a:solidFill>
              </a:rPr>
              <a:t>(</a:t>
            </a:r>
            <a:r>
              <a:rPr lang="en-US" sz="2400" b="1" dirty="0" err="1">
                <a:solidFill>
                  <a:srgbClr val="7030A0"/>
                </a:solidFill>
              </a:rPr>
              <a:t>x.Epi</a:t>
            </a:r>
            <a:r>
              <a:rPr lang="en-US" sz="2400" b="1" dirty="0">
                <a:solidFill>
                  <a:srgbClr val="7030A0"/>
                </a:solidFill>
              </a:rPr>
              <a:t>, </a:t>
            </a:r>
            <a:r>
              <a:rPr lang="en-US" sz="2400" b="1" dirty="0" err="1">
                <a:solidFill>
                  <a:srgbClr val="7030A0"/>
                </a:solidFill>
              </a:rPr>
              <a:t>elaxisto.Epi</a:t>
            </a:r>
            <a:r>
              <a:rPr lang="en-US" sz="2400" b="1" dirty="0">
                <a:solidFill>
                  <a:srgbClr val="7030A0"/>
                </a:solidFill>
              </a:rPr>
              <a:t>) &lt; 0)</a:t>
            </a:r>
            <a:r>
              <a:rPr lang="el-GR" sz="2400" b="1" dirty="0">
                <a:solidFill>
                  <a:srgbClr val="7030A0"/>
                </a:solidFill>
              </a:rPr>
              <a:t> {</a:t>
            </a:r>
            <a:endParaRPr lang="en-US" sz="2400" b="1" dirty="0">
              <a:solidFill>
                <a:srgbClr val="7030A0"/>
              </a:solidFill>
            </a:endParaRPr>
          </a:p>
          <a:p>
            <a:pPr marL="0" indent="0">
              <a:buNone/>
            </a:pPr>
            <a:r>
              <a:rPr lang="en-US" sz="2400" b="1" dirty="0">
                <a:solidFill>
                  <a:srgbClr val="7030A0"/>
                </a:solidFill>
              </a:rPr>
              <a:t>                </a:t>
            </a:r>
            <a:r>
              <a:rPr lang="en-US" sz="2400" b="1" dirty="0" err="1">
                <a:solidFill>
                  <a:srgbClr val="7030A0"/>
                </a:solidFill>
              </a:rPr>
              <a:t>thesi</a:t>
            </a:r>
            <a:r>
              <a:rPr lang="en-US" sz="2400" b="1" dirty="0">
                <a:solidFill>
                  <a:srgbClr val="7030A0"/>
                </a:solidFill>
              </a:rPr>
              <a:t> = j;</a:t>
            </a:r>
            <a:endParaRPr lang="el-GR" sz="2400" b="1" dirty="0">
              <a:solidFill>
                <a:srgbClr val="7030A0"/>
              </a:solidFill>
            </a:endParaRPr>
          </a:p>
          <a:p>
            <a:pPr marL="0" indent="0">
              <a:buNone/>
            </a:pPr>
            <a:r>
              <a:rPr lang="el-GR" sz="2400" b="1" dirty="0">
                <a:solidFill>
                  <a:srgbClr val="7030A0"/>
                </a:solidFill>
              </a:rPr>
              <a:t>                </a:t>
            </a:r>
            <a:r>
              <a:rPr lang="en-US" sz="2400" b="1" dirty="0" err="1">
                <a:solidFill>
                  <a:srgbClr val="7030A0"/>
                </a:solidFill>
              </a:rPr>
              <a:t>elaxisto</a:t>
            </a:r>
            <a:r>
              <a:rPr lang="en-US" sz="2400" b="1" dirty="0">
                <a:solidFill>
                  <a:srgbClr val="7030A0"/>
                </a:solidFill>
              </a:rPr>
              <a:t> = x;</a:t>
            </a:r>
          </a:p>
          <a:p>
            <a:pPr marL="0" indent="0">
              <a:buNone/>
            </a:pPr>
            <a:r>
              <a:rPr lang="en-US" sz="2400" b="1" dirty="0">
                <a:solidFill>
                  <a:srgbClr val="7030A0"/>
                </a:solidFill>
              </a:rPr>
              <a:t>            }</a:t>
            </a:r>
          </a:p>
          <a:p>
            <a:pPr marL="0" indent="0">
              <a:buNone/>
            </a:pPr>
            <a:r>
              <a:rPr lang="en-US" sz="2400" dirty="0"/>
              <a:t>        }</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1363414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5496" y="-99392"/>
            <a:ext cx="9072563" cy="1260475"/>
          </a:xfrm>
        </p:spPr>
        <p:txBody>
          <a:bodyPr>
            <a:normAutofit/>
          </a:bodyPr>
          <a:lstStyle/>
          <a:p>
            <a:r>
              <a:rPr lang="el-GR" dirty="0"/>
              <a:t>Άμεση Ταξινόμηση </a:t>
            </a:r>
            <a:r>
              <a:rPr lang="el-GR" dirty="0" smtClean="0"/>
              <a:t>(3 </a:t>
            </a:r>
            <a:r>
              <a:rPr lang="el-GR" dirty="0"/>
              <a:t>από 3)</a:t>
            </a:r>
          </a:p>
        </p:txBody>
      </p:sp>
      <p:sp>
        <p:nvSpPr>
          <p:cNvPr id="8" name="Content Placeholder 2" descr=" / * Αντιμετάθεση εγγραφών * /&#10;        f seek, pel, i * size of struct Pelatis, SEEK κάτω παύλα SET,&#10;        f read, &amp; temp, size of struct Pelatis, 1, pel,&#10;        f seek, pel, thesi * size of struct Pelatis, SEEK κάτω παύλα SET,&#10;        f read, &amp; elaxisto, size of struct Pelatis, 1, pel,&#10;        f seek, pel, i * size of struct Pelatis, SEEK κάτω παύλα SET,&#10;        f write, &amp; elaxisto, size of struct Pelatis, 1, pel,&#10;        f seek, pel, thesi * size of struct Pelatis, SEEK κάτω παύλα SET,&#10;        f write, &amp; temp, size of struct Pelatis, 1, pel,&#10;    άγκιστρο,&#10;    f close, pel,&#10;άγκιστρο.&#10;"/>
          <p:cNvSpPr>
            <a:spLocks noGrp="1"/>
          </p:cNvSpPr>
          <p:nvPr>
            <p:ph idx="4294967295"/>
          </p:nvPr>
        </p:nvSpPr>
        <p:spPr>
          <a:xfrm>
            <a:off x="467545" y="1423441"/>
            <a:ext cx="8208912" cy="4741863"/>
          </a:xfrm>
        </p:spPr>
        <p:txBody>
          <a:bodyPr>
            <a:normAutofit fontScale="85000" lnSpcReduction="20000"/>
          </a:bodyPr>
          <a:lstStyle/>
          <a:p>
            <a:pPr marL="0" indent="0">
              <a:buNone/>
            </a:pPr>
            <a:r>
              <a:rPr lang="el-GR" sz="2800" dirty="0"/>
              <a:t> /* Αντιμετάθεση εγγραφών */</a:t>
            </a:r>
          </a:p>
          <a:p>
            <a:pPr marL="0" indent="0">
              <a:buNone/>
            </a:pPr>
            <a:r>
              <a:rPr lang="el-GR" sz="2800" dirty="0"/>
              <a:t>        </a:t>
            </a:r>
            <a:r>
              <a:rPr lang="en-US" sz="2800" b="1" dirty="0" err="1">
                <a:solidFill>
                  <a:srgbClr val="7030A0"/>
                </a:solidFill>
              </a:rPr>
              <a:t>fseek</a:t>
            </a:r>
            <a:r>
              <a:rPr lang="en-US" sz="2800" b="1" dirty="0">
                <a:solidFill>
                  <a:srgbClr val="7030A0"/>
                </a:solidFill>
              </a:rPr>
              <a:t>(</a:t>
            </a:r>
            <a:r>
              <a:rPr lang="en-US" sz="2800" b="1" dirty="0" err="1">
                <a:solidFill>
                  <a:srgbClr val="7030A0"/>
                </a:solidFill>
              </a:rPr>
              <a:t>pel</a:t>
            </a:r>
            <a:r>
              <a:rPr lang="en-US" sz="2800" b="1" dirty="0">
                <a:solidFill>
                  <a:srgbClr val="7030A0"/>
                </a:solidFill>
              </a:rPr>
              <a:t>, </a:t>
            </a:r>
            <a:r>
              <a:rPr lang="en-US" sz="2800" b="1" dirty="0" err="1">
                <a:solidFill>
                  <a:srgbClr val="7030A0"/>
                </a:solidFill>
              </a:rPr>
              <a:t>i</a:t>
            </a:r>
            <a:r>
              <a:rPr lang="en-US" sz="2800" b="1" dirty="0">
                <a:solidFill>
                  <a:srgbClr val="7030A0"/>
                </a:solidFill>
              </a:rPr>
              <a:t>*</a:t>
            </a:r>
            <a:r>
              <a:rPr lang="en-US" sz="2800" b="1" dirty="0" err="1">
                <a:solidFill>
                  <a:srgbClr val="7030A0"/>
                </a:solidFill>
              </a:rPr>
              <a:t>sizeof</a:t>
            </a:r>
            <a:r>
              <a:rPr lang="en-US" sz="2800" b="1" dirty="0">
                <a:solidFill>
                  <a:srgbClr val="7030A0"/>
                </a:solidFill>
              </a:rPr>
              <a:t>(</a:t>
            </a:r>
            <a:r>
              <a:rPr lang="en-US" sz="2800" b="1" dirty="0" err="1">
                <a:solidFill>
                  <a:srgbClr val="7030A0"/>
                </a:solidFill>
              </a:rPr>
              <a:t>struct</a:t>
            </a:r>
            <a:r>
              <a:rPr lang="en-US" sz="2800" b="1" dirty="0">
                <a:solidFill>
                  <a:srgbClr val="7030A0"/>
                </a:solidFill>
              </a:rPr>
              <a:t> </a:t>
            </a:r>
            <a:r>
              <a:rPr lang="en-US" sz="2800" b="1" dirty="0" err="1">
                <a:solidFill>
                  <a:srgbClr val="7030A0"/>
                </a:solidFill>
              </a:rPr>
              <a:t>Pelatis</a:t>
            </a:r>
            <a:r>
              <a:rPr lang="en-US" sz="2800" b="1" dirty="0">
                <a:solidFill>
                  <a:srgbClr val="7030A0"/>
                </a:solidFill>
              </a:rPr>
              <a:t>), SEEK_SET);</a:t>
            </a:r>
          </a:p>
          <a:p>
            <a:pPr marL="0" indent="0">
              <a:buNone/>
            </a:pPr>
            <a:r>
              <a:rPr lang="en-US" sz="2800" b="1" dirty="0">
                <a:solidFill>
                  <a:srgbClr val="7030A0"/>
                </a:solidFill>
              </a:rPr>
              <a:t>        </a:t>
            </a:r>
            <a:r>
              <a:rPr lang="en-US" sz="2800" b="1" dirty="0" err="1">
                <a:solidFill>
                  <a:srgbClr val="7030A0"/>
                </a:solidFill>
              </a:rPr>
              <a:t>fread</a:t>
            </a:r>
            <a:r>
              <a:rPr lang="en-US" sz="2800" b="1" dirty="0">
                <a:solidFill>
                  <a:srgbClr val="7030A0"/>
                </a:solidFill>
              </a:rPr>
              <a:t>(&amp;temp, </a:t>
            </a:r>
            <a:r>
              <a:rPr lang="en-US" sz="2800" b="1" dirty="0" err="1">
                <a:solidFill>
                  <a:srgbClr val="7030A0"/>
                </a:solidFill>
              </a:rPr>
              <a:t>sizeof</a:t>
            </a:r>
            <a:r>
              <a:rPr lang="en-US" sz="2800" b="1" dirty="0">
                <a:solidFill>
                  <a:srgbClr val="7030A0"/>
                </a:solidFill>
              </a:rPr>
              <a:t>(</a:t>
            </a:r>
            <a:r>
              <a:rPr lang="en-US" sz="2800" b="1" dirty="0" err="1">
                <a:solidFill>
                  <a:srgbClr val="7030A0"/>
                </a:solidFill>
              </a:rPr>
              <a:t>struct</a:t>
            </a:r>
            <a:r>
              <a:rPr lang="en-US" sz="2800" b="1" dirty="0">
                <a:solidFill>
                  <a:srgbClr val="7030A0"/>
                </a:solidFill>
              </a:rPr>
              <a:t> </a:t>
            </a:r>
            <a:r>
              <a:rPr lang="en-US" sz="2800" b="1" dirty="0" err="1">
                <a:solidFill>
                  <a:srgbClr val="7030A0"/>
                </a:solidFill>
              </a:rPr>
              <a:t>Pelatis</a:t>
            </a:r>
            <a:r>
              <a:rPr lang="en-US" sz="2800" b="1" dirty="0">
                <a:solidFill>
                  <a:srgbClr val="7030A0"/>
                </a:solidFill>
              </a:rPr>
              <a:t>), 1, </a:t>
            </a:r>
            <a:r>
              <a:rPr lang="en-US" sz="2800" b="1" dirty="0" err="1">
                <a:solidFill>
                  <a:srgbClr val="7030A0"/>
                </a:solidFill>
              </a:rPr>
              <a:t>pel</a:t>
            </a:r>
            <a:r>
              <a:rPr lang="en-US" sz="2800" b="1" dirty="0">
                <a:solidFill>
                  <a:srgbClr val="7030A0"/>
                </a:solidFill>
              </a:rPr>
              <a:t>);</a:t>
            </a:r>
          </a:p>
          <a:p>
            <a:pPr marL="0" indent="0">
              <a:buNone/>
            </a:pPr>
            <a:r>
              <a:rPr lang="en-US" sz="2800" b="1" dirty="0"/>
              <a:t>        </a:t>
            </a:r>
            <a:r>
              <a:rPr lang="en-US" sz="2800" b="1" dirty="0" err="1">
                <a:solidFill>
                  <a:srgbClr val="00B0F0"/>
                </a:solidFill>
              </a:rPr>
              <a:t>fseek</a:t>
            </a:r>
            <a:r>
              <a:rPr lang="en-US" sz="2800" b="1" dirty="0">
                <a:solidFill>
                  <a:srgbClr val="00B0F0"/>
                </a:solidFill>
              </a:rPr>
              <a:t>(</a:t>
            </a:r>
            <a:r>
              <a:rPr lang="en-US" sz="2800" b="1" dirty="0" err="1">
                <a:solidFill>
                  <a:srgbClr val="00B0F0"/>
                </a:solidFill>
              </a:rPr>
              <a:t>pel</a:t>
            </a:r>
            <a:r>
              <a:rPr lang="en-US" sz="2800" b="1" dirty="0">
                <a:solidFill>
                  <a:srgbClr val="00B0F0"/>
                </a:solidFill>
              </a:rPr>
              <a:t>, </a:t>
            </a:r>
            <a:r>
              <a:rPr lang="en-US" sz="2800" b="1" dirty="0" err="1">
                <a:solidFill>
                  <a:srgbClr val="00B0F0"/>
                </a:solidFill>
              </a:rPr>
              <a:t>thesi</a:t>
            </a:r>
            <a:r>
              <a:rPr lang="en-US" sz="2800" b="1" dirty="0">
                <a:solidFill>
                  <a:srgbClr val="00B0F0"/>
                </a:solidFill>
              </a:rPr>
              <a:t>*</a:t>
            </a:r>
            <a:r>
              <a:rPr lang="en-US" sz="2800" b="1" dirty="0" err="1">
                <a:solidFill>
                  <a:srgbClr val="00B0F0"/>
                </a:solidFill>
              </a:rPr>
              <a:t>sizeof</a:t>
            </a:r>
            <a:r>
              <a:rPr lang="en-US" sz="2800" b="1" dirty="0">
                <a:solidFill>
                  <a:srgbClr val="00B0F0"/>
                </a:solidFill>
              </a:rPr>
              <a:t>(</a:t>
            </a:r>
            <a:r>
              <a:rPr lang="en-US" sz="2800" b="1" dirty="0" err="1">
                <a:solidFill>
                  <a:srgbClr val="00B0F0"/>
                </a:solidFill>
              </a:rPr>
              <a:t>struct</a:t>
            </a:r>
            <a:r>
              <a:rPr lang="en-US" sz="2800" b="1" dirty="0">
                <a:solidFill>
                  <a:srgbClr val="00B0F0"/>
                </a:solidFill>
              </a:rPr>
              <a:t> </a:t>
            </a:r>
            <a:r>
              <a:rPr lang="en-US" sz="2800" b="1" dirty="0" err="1">
                <a:solidFill>
                  <a:srgbClr val="00B0F0"/>
                </a:solidFill>
              </a:rPr>
              <a:t>Pelatis</a:t>
            </a:r>
            <a:r>
              <a:rPr lang="en-US" sz="2800" b="1" dirty="0">
                <a:solidFill>
                  <a:srgbClr val="00B0F0"/>
                </a:solidFill>
              </a:rPr>
              <a:t>), SEEK_SET);</a:t>
            </a:r>
          </a:p>
          <a:p>
            <a:pPr marL="0" indent="0">
              <a:buNone/>
            </a:pPr>
            <a:r>
              <a:rPr lang="en-US" sz="2800" b="1" dirty="0">
                <a:solidFill>
                  <a:srgbClr val="00B0F0"/>
                </a:solidFill>
              </a:rPr>
              <a:t>        </a:t>
            </a:r>
            <a:r>
              <a:rPr lang="en-US" sz="2800" b="1" dirty="0" err="1">
                <a:solidFill>
                  <a:srgbClr val="00B0F0"/>
                </a:solidFill>
              </a:rPr>
              <a:t>fread</a:t>
            </a:r>
            <a:r>
              <a:rPr lang="en-US" sz="2800" b="1" dirty="0">
                <a:solidFill>
                  <a:srgbClr val="00B0F0"/>
                </a:solidFill>
              </a:rPr>
              <a:t>(&amp;</a:t>
            </a:r>
            <a:r>
              <a:rPr lang="en-US" sz="2800" b="1" dirty="0" err="1">
                <a:solidFill>
                  <a:srgbClr val="00B0F0"/>
                </a:solidFill>
              </a:rPr>
              <a:t>elaxisto</a:t>
            </a:r>
            <a:r>
              <a:rPr lang="en-US" sz="2800" b="1" dirty="0">
                <a:solidFill>
                  <a:srgbClr val="00B0F0"/>
                </a:solidFill>
              </a:rPr>
              <a:t>, </a:t>
            </a:r>
            <a:r>
              <a:rPr lang="en-US" sz="2800" b="1" dirty="0" err="1">
                <a:solidFill>
                  <a:srgbClr val="00B0F0"/>
                </a:solidFill>
              </a:rPr>
              <a:t>sizeof</a:t>
            </a:r>
            <a:r>
              <a:rPr lang="en-US" sz="2800" b="1" dirty="0">
                <a:solidFill>
                  <a:srgbClr val="00B0F0"/>
                </a:solidFill>
              </a:rPr>
              <a:t>(</a:t>
            </a:r>
            <a:r>
              <a:rPr lang="en-US" sz="2800" b="1" dirty="0" err="1">
                <a:solidFill>
                  <a:srgbClr val="00B0F0"/>
                </a:solidFill>
              </a:rPr>
              <a:t>struct</a:t>
            </a:r>
            <a:r>
              <a:rPr lang="en-US" sz="2800" b="1" dirty="0">
                <a:solidFill>
                  <a:srgbClr val="00B0F0"/>
                </a:solidFill>
              </a:rPr>
              <a:t> </a:t>
            </a:r>
            <a:r>
              <a:rPr lang="en-US" sz="2800" b="1" dirty="0" err="1">
                <a:solidFill>
                  <a:srgbClr val="00B0F0"/>
                </a:solidFill>
              </a:rPr>
              <a:t>Pelatis</a:t>
            </a:r>
            <a:r>
              <a:rPr lang="en-US" sz="2800" b="1" dirty="0">
                <a:solidFill>
                  <a:srgbClr val="00B0F0"/>
                </a:solidFill>
              </a:rPr>
              <a:t>), 1, </a:t>
            </a:r>
            <a:r>
              <a:rPr lang="en-US" sz="2800" b="1" dirty="0" err="1">
                <a:solidFill>
                  <a:srgbClr val="00B0F0"/>
                </a:solidFill>
              </a:rPr>
              <a:t>pel</a:t>
            </a:r>
            <a:r>
              <a:rPr lang="en-US" sz="2800" b="1" dirty="0">
                <a:solidFill>
                  <a:srgbClr val="00B0F0"/>
                </a:solidFill>
              </a:rPr>
              <a:t>);</a:t>
            </a:r>
          </a:p>
          <a:p>
            <a:pPr marL="0" indent="0">
              <a:buNone/>
            </a:pPr>
            <a:r>
              <a:rPr lang="en-US" sz="2800" b="1" dirty="0"/>
              <a:t>        </a:t>
            </a:r>
            <a:r>
              <a:rPr lang="en-US" sz="2800" b="1" dirty="0" err="1">
                <a:solidFill>
                  <a:srgbClr val="002060"/>
                </a:solidFill>
              </a:rPr>
              <a:t>fseek</a:t>
            </a:r>
            <a:r>
              <a:rPr lang="en-US" sz="2800" b="1" dirty="0">
                <a:solidFill>
                  <a:srgbClr val="002060"/>
                </a:solidFill>
              </a:rPr>
              <a:t>(</a:t>
            </a:r>
            <a:r>
              <a:rPr lang="en-US" sz="2800" b="1" dirty="0" err="1">
                <a:solidFill>
                  <a:srgbClr val="002060"/>
                </a:solidFill>
              </a:rPr>
              <a:t>pel</a:t>
            </a:r>
            <a:r>
              <a:rPr lang="en-US" sz="2800" b="1" dirty="0">
                <a:solidFill>
                  <a:srgbClr val="002060"/>
                </a:solidFill>
              </a:rPr>
              <a:t>, </a:t>
            </a:r>
            <a:r>
              <a:rPr lang="en-US" sz="2800" b="1" dirty="0" err="1">
                <a:solidFill>
                  <a:srgbClr val="002060"/>
                </a:solidFill>
              </a:rPr>
              <a:t>i</a:t>
            </a:r>
            <a:r>
              <a:rPr lang="en-US" sz="2800" b="1" dirty="0">
                <a:solidFill>
                  <a:srgbClr val="002060"/>
                </a:solidFill>
              </a:rPr>
              <a:t>*</a:t>
            </a:r>
            <a:r>
              <a:rPr lang="en-US" sz="2800" b="1" dirty="0" err="1">
                <a:solidFill>
                  <a:srgbClr val="002060"/>
                </a:solidFill>
              </a:rPr>
              <a:t>sizeof</a:t>
            </a:r>
            <a:r>
              <a:rPr lang="en-US" sz="2800" b="1" dirty="0">
                <a:solidFill>
                  <a:srgbClr val="002060"/>
                </a:solidFill>
              </a:rPr>
              <a:t>(</a:t>
            </a:r>
            <a:r>
              <a:rPr lang="en-US" sz="2800" b="1" dirty="0" err="1">
                <a:solidFill>
                  <a:srgbClr val="002060"/>
                </a:solidFill>
              </a:rPr>
              <a:t>struct</a:t>
            </a:r>
            <a:r>
              <a:rPr lang="en-US" sz="2800" b="1" dirty="0">
                <a:solidFill>
                  <a:srgbClr val="002060"/>
                </a:solidFill>
              </a:rPr>
              <a:t> </a:t>
            </a:r>
            <a:r>
              <a:rPr lang="en-US" sz="2800" b="1" dirty="0" err="1">
                <a:solidFill>
                  <a:srgbClr val="002060"/>
                </a:solidFill>
              </a:rPr>
              <a:t>Pelatis</a:t>
            </a:r>
            <a:r>
              <a:rPr lang="en-US" sz="2800" b="1" dirty="0">
                <a:solidFill>
                  <a:srgbClr val="002060"/>
                </a:solidFill>
              </a:rPr>
              <a:t>), SEEK_SET);</a:t>
            </a:r>
          </a:p>
          <a:p>
            <a:pPr marL="0" indent="0">
              <a:buNone/>
            </a:pPr>
            <a:r>
              <a:rPr lang="en-US" sz="2800" b="1" dirty="0">
                <a:solidFill>
                  <a:srgbClr val="002060"/>
                </a:solidFill>
              </a:rPr>
              <a:t>        </a:t>
            </a:r>
            <a:r>
              <a:rPr lang="en-US" sz="2800" b="1" dirty="0" err="1">
                <a:solidFill>
                  <a:srgbClr val="002060"/>
                </a:solidFill>
              </a:rPr>
              <a:t>fwrite</a:t>
            </a:r>
            <a:r>
              <a:rPr lang="en-US" sz="2800" b="1" dirty="0">
                <a:solidFill>
                  <a:srgbClr val="002060"/>
                </a:solidFill>
              </a:rPr>
              <a:t>(&amp;</a:t>
            </a:r>
            <a:r>
              <a:rPr lang="en-US" sz="2800" b="1" dirty="0" err="1">
                <a:solidFill>
                  <a:srgbClr val="002060"/>
                </a:solidFill>
              </a:rPr>
              <a:t>elaxisto</a:t>
            </a:r>
            <a:r>
              <a:rPr lang="en-US" sz="2800" b="1" dirty="0">
                <a:solidFill>
                  <a:srgbClr val="002060"/>
                </a:solidFill>
              </a:rPr>
              <a:t>, </a:t>
            </a:r>
            <a:r>
              <a:rPr lang="en-US" sz="2800" b="1" dirty="0" err="1">
                <a:solidFill>
                  <a:srgbClr val="002060"/>
                </a:solidFill>
              </a:rPr>
              <a:t>sizeof</a:t>
            </a:r>
            <a:r>
              <a:rPr lang="en-US" sz="2800" b="1" dirty="0">
                <a:solidFill>
                  <a:srgbClr val="002060"/>
                </a:solidFill>
              </a:rPr>
              <a:t>(</a:t>
            </a:r>
            <a:r>
              <a:rPr lang="en-US" sz="2800" b="1" dirty="0" err="1">
                <a:solidFill>
                  <a:srgbClr val="002060"/>
                </a:solidFill>
              </a:rPr>
              <a:t>struct</a:t>
            </a:r>
            <a:r>
              <a:rPr lang="en-US" sz="2800" b="1" dirty="0">
                <a:solidFill>
                  <a:srgbClr val="002060"/>
                </a:solidFill>
              </a:rPr>
              <a:t> </a:t>
            </a:r>
            <a:r>
              <a:rPr lang="en-US" sz="2800" b="1" dirty="0" err="1">
                <a:solidFill>
                  <a:srgbClr val="002060"/>
                </a:solidFill>
              </a:rPr>
              <a:t>Pelatis</a:t>
            </a:r>
            <a:r>
              <a:rPr lang="en-US" sz="2800" b="1" dirty="0">
                <a:solidFill>
                  <a:srgbClr val="002060"/>
                </a:solidFill>
              </a:rPr>
              <a:t>), 1, </a:t>
            </a:r>
            <a:r>
              <a:rPr lang="en-US" sz="2800" b="1" dirty="0" err="1">
                <a:solidFill>
                  <a:srgbClr val="002060"/>
                </a:solidFill>
              </a:rPr>
              <a:t>pel</a:t>
            </a:r>
            <a:r>
              <a:rPr lang="en-US" sz="2800" b="1" dirty="0">
                <a:solidFill>
                  <a:srgbClr val="002060"/>
                </a:solidFill>
              </a:rPr>
              <a:t>);</a:t>
            </a:r>
          </a:p>
          <a:p>
            <a:pPr marL="0" indent="0">
              <a:buNone/>
            </a:pPr>
            <a:r>
              <a:rPr lang="en-US" sz="2800" b="1" dirty="0">
                <a:solidFill>
                  <a:srgbClr val="00B050"/>
                </a:solidFill>
              </a:rPr>
              <a:t>        </a:t>
            </a:r>
            <a:r>
              <a:rPr lang="en-US" sz="2800" b="1" dirty="0" err="1">
                <a:solidFill>
                  <a:schemeClr val="bg2">
                    <a:lumMod val="50000"/>
                  </a:schemeClr>
                </a:solidFill>
              </a:rPr>
              <a:t>fseek</a:t>
            </a:r>
            <a:r>
              <a:rPr lang="en-US" sz="2800" b="1" dirty="0">
                <a:solidFill>
                  <a:schemeClr val="bg2">
                    <a:lumMod val="50000"/>
                  </a:schemeClr>
                </a:solidFill>
              </a:rPr>
              <a:t>(</a:t>
            </a:r>
            <a:r>
              <a:rPr lang="en-US" sz="2800" b="1" dirty="0" err="1">
                <a:solidFill>
                  <a:schemeClr val="bg2">
                    <a:lumMod val="50000"/>
                  </a:schemeClr>
                </a:solidFill>
              </a:rPr>
              <a:t>pel</a:t>
            </a:r>
            <a:r>
              <a:rPr lang="en-US" sz="2800" b="1" dirty="0">
                <a:solidFill>
                  <a:schemeClr val="bg2">
                    <a:lumMod val="50000"/>
                  </a:schemeClr>
                </a:solidFill>
              </a:rPr>
              <a:t>, </a:t>
            </a:r>
            <a:r>
              <a:rPr lang="en-US" sz="2800" b="1" dirty="0" err="1">
                <a:solidFill>
                  <a:schemeClr val="bg2">
                    <a:lumMod val="50000"/>
                  </a:schemeClr>
                </a:solidFill>
              </a:rPr>
              <a:t>thesi</a:t>
            </a:r>
            <a:r>
              <a:rPr lang="en-US" sz="2800" b="1" dirty="0">
                <a:solidFill>
                  <a:schemeClr val="bg2">
                    <a:lumMod val="50000"/>
                  </a:schemeClr>
                </a:solidFill>
              </a:rPr>
              <a:t>*</a:t>
            </a:r>
            <a:r>
              <a:rPr lang="en-US" sz="2800" b="1" dirty="0" err="1">
                <a:solidFill>
                  <a:schemeClr val="bg2">
                    <a:lumMod val="50000"/>
                  </a:schemeClr>
                </a:solidFill>
              </a:rPr>
              <a:t>sizeof</a:t>
            </a:r>
            <a:r>
              <a:rPr lang="en-US" sz="2800" b="1" dirty="0">
                <a:solidFill>
                  <a:schemeClr val="bg2">
                    <a:lumMod val="50000"/>
                  </a:schemeClr>
                </a:solidFill>
              </a:rPr>
              <a:t>(</a:t>
            </a:r>
            <a:r>
              <a:rPr lang="en-US" sz="2800" b="1" dirty="0" err="1">
                <a:solidFill>
                  <a:schemeClr val="bg2">
                    <a:lumMod val="50000"/>
                  </a:schemeClr>
                </a:solidFill>
              </a:rPr>
              <a:t>struct</a:t>
            </a:r>
            <a:r>
              <a:rPr lang="en-US" sz="2800" b="1" dirty="0">
                <a:solidFill>
                  <a:schemeClr val="bg2">
                    <a:lumMod val="50000"/>
                  </a:schemeClr>
                </a:solidFill>
              </a:rPr>
              <a:t> </a:t>
            </a:r>
            <a:r>
              <a:rPr lang="en-US" sz="2800" b="1" dirty="0" err="1">
                <a:solidFill>
                  <a:schemeClr val="bg2">
                    <a:lumMod val="50000"/>
                  </a:schemeClr>
                </a:solidFill>
              </a:rPr>
              <a:t>Pelatis</a:t>
            </a:r>
            <a:r>
              <a:rPr lang="en-US" sz="2800" b="1" dirty="0">
                <a:solidFill>
                  <a:schemeClr val="bg2">
                    <a:lumMod val="50000"/>
                  </a:schemeClr>
                </a:solidFill>
              </a:rPr>
              <a:t>), SEEK_SET);</a:t>
            </a:r>
          </a:p>
          <a:p>
            <a:pPr marL="0" indent="0">
              <a:buNone/>
            </a:pPr>
            <a:r>
              <a:rPr lang="en-US" sz="2800" b="1" dirty="0">
                <a:solidFill>
                  <a:schemeClr val="bg2">
                    <a:lumMod val="50000"/>
                  </a:schemeClr>
                </a:solidFill>
              </a:rPr>
              <a:t>        </a:t>
            </a:r>
            <a:r>
              <a:rPr lang="en-US" sz="2800" b="1" dirty="0" err="1">
                <a:solidFill>
                  <a:schemeClr val="bg2">
                    <a:lumMod val="50000"/>
                  </a:schemeClr>
                </a:solidFill>
              </a:rPr>
              <a:t>fwrite</a:t>
            </a:r>
            <a:r>
              <a:rPr lang="en-US" sz="2800" b="1" dirty="0">
                <a:solidFill>
                  <a:schemeClr val="bg2">
                    <a:lumMod val="50000"/>
                  </a:schemeClr>
                </a:solidFill>
              </a:rPr>
              <a:t>(&amp;temp, </a:t>
            </a:r>
            <a:r>
              <a:rPr lang="en-US" sz="2800" b="1" dirty="0" err="1">
                <a:solidFill>
                  <a:schemeClr val="bg2">
                    <a:lumMod val="50000"/>
                  </a:schemeClr>
                </a:solidFill>
              </a:rPr>
              <a:t>sizeof</a:t>
            </a:r>
            <a:r>
              <a:rPr lang="en-US" sz="2800" b="1" dirty="0">
                <a:solidFill>
                  <a:schemeClr val="bg2">
                    <a:lumMod val="50000"/>
                  </a:schemeClr>
                </a:solidFill>
              </a:rPr>
              <a:t>(</a:t>
            </a:r>
            <a:r>
              <a:rPr lang="en-US" sz="2800" b="1" dirty="0" err="1">
                <a:solidFill>
                  <a:schemeClr val="bg2">
                    <a:lumMod val="50000"/>
                  </a:schemeClr>
                </a:solidFill>
              </a:rPr>
              <a:t>struct</a:t>
            </a:r>
            <a:r>
              <a:rPr lang="en-US" sz="2800" b="1" dirty="0">
                <a:solidFill>
                  <a:schemeClr val="bg2">
                    <a:lumMod val="50000"/>
                  </a:schemeClr>
                </a:solidFill>
              </a:rPr>
              <a:t> </a:t>
            </a:r>
            <a:r>
              <a:rPr lang="en-US" sz="2800" b="1" dirty="0" err="1">
                <a:solidFill>
                  <a:schemeClr val="bg2">
                    <a:lumMod val="50000"/>
                  </a:schemeClr>
                </a:solidFill>
              </a:rPr>
              <a:t>Pelatis</a:t>
            </a:r>
            <a:r>
              <a:rPr lang="en-US" sz="2800" b="1" dirty="0">
                <a:solidFill>
                  <a:schemeClr val="bg2">
                    <a:lumMod val="50000"/>
                  </a:schemeClr>
                </a:solidFill>
              </a:rPr>
              <a:t>), 1, </a:t>
            </a:r>
            <a:r>
              <a:rPr lang="en-US" sz="2800" b="1" dirty="0" err="1">
                <a:solidFill>
                  <a:schemeClr val="bg2">
                    <a:lumMod val="50000"/>
                  </a:schemeClr>
                </a:solidFill>
              </a:rPr>
              <a:t>pel</a:t>
            </a:r>
            <a:r>
              <a:rPr lang="en-US" sz="2800" b="1" dirty="0">
                <a:solidFill>
                  <a:schemeClr val="bg2">
                    <a:lumMod val="50000"/>
                  </a:schemeClr>
                </a:solidFill>
              </a:rPr>
              <a:t>);</a:t>
            </a:r>
          </a:p>
          <a:p>
            <a:pPr marL="0" indent="0">
              <a:buNone/>
            </a:pPr>
            <a:r>
              <a:rPr lang="en-US" sz="2800" dirty="0"/>
              <a:t>    }</a:t>
            </a:r>
          </a:p>
          <a:p>
            <a:pPr marL="0" indent="0">
              <a:buNone/>
            </a:pPr>
            <a:r>
              <a:rPr lang="en-US" sz="2800" dirty="0"/>
              <a:t>    </a:t>
            </a:r>
            <a:r>
              <a:rPr lang="en-US" sz="2800" dirty="0" err="1"/>
              <a:t>fclose</a:t>
            </a:r>
            <a:r>
              <a:rPr lang="en-US" sz="2800" dirty="0"/>
              <a:t>(</a:t>
            </a:r>
            <a:r>
              <a:rPr lang="en-US" sz="2800" dirty="0" err="1"/>
              <a:t>pel</a:t>
            </a:r>
            <a:r>
              <a:rPr lang="en-US" sz="2800" dirty="0"/>
              <a:t>);</a:t>
            </a:r>
          </a:p>
          <a:p>
            <a:pPr marL="0" indent="0">
              <a:buNone/>
            </a:pPr>
            <a:r>
              <a:rPr lang="en-US" sz="2800" dirty="0"/>
              <a:t>}</a:t>
            </a:r>
            <a:endParaRPr lang="en-IE" dirty="0" smtClean="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579465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1814959"/>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049635"/>
            <a:ext cx="8229600" cy="2819525"/>
          </a:xfrm>
        </p:spPr>
        <p:txBody>
          <a:bodyPr>
            <a:noAutofit/>
          </a:bodyPr>
          <a:lstStyle/>
          <a:p>
            <a:pPr marL="0" indent="0">
              <a:buNone/>
            </a:pPr>
            <a:r>
              <a:rPr lang="el-GR" sz="2800" dirty="0"/>
              <a:t>Ο Αναγνώστης να μπορεί να: </a:t>
            </a:r>
          </a:p>
          <a:p>
            <a:pPr>
              <a:buFont typeface="Wingdings" panose="05000000000000000000" pitchFamily="2" charset="2"/>
              <a:buChar char="q"/>
            </a:pPr>
            <a:r>
              <a:rPr lang="el-GR" sz="2800" dirty="0" smtClean="0"/>
              <a:t>Επιφέρει αλλαγές σε αρχεία δομών όπως διόρθωση ή διαγραφή εγγραφών, </a:t>
            </a:r>
          </a:p>
          <a:p>
            <a:pPr>
              <a:buFont typeface="Wingdings" panose="05000000000000000000" pitchFamily="2" charset="2"/>
              <a:buChar char="q"/>
            </a:pPr>
            <a:r>
              <a:rPr lang="el-GR" sz="2800" dirty="0" smtClean="0"/>
              <a:t>Ταξινομεί αρχεία δομών είτε με μεταφορά τους σε πίνακα είτε άμεσα στον δίσκο.</a:t>
            </a:r>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55365"/>
            <a:ext cx="8208912" cy="4525963"/>
          </a:xfrm>
        </p:spPr>
        <p:txBody>
          <a:bodyPr>
            <a:noAutofit/>
          </a:bodyPr>
          <a:lstStyle/>
          <a:p>
            <a:pPr lvl="1">
              <a:buFont typeface="Wingdings" pitchFamily="2" charset="2"/>
              <a:buChar char="q"/>
            </a:pPr>
            <a:r>
              <a:rPr lang="el-GR" dirty="0" smtClean="0"/>
              <a:t>Αρχεία </a:t>
            </a:r>
            <a:r>
              <a:rPr lang="el-GR" dirty="0"/>
              <a:t>Δομών (εγγραφών) – </a:t>
            </a:r>
            <a:r>
              <a:rPr lang="en-US" dirty="0"/>
              <a:t>Binary Files</a:t>
            </a:r>
            <a:r>
              <a:rPr lang="el-GR" dirty="0"/>
              <a:t>, Διαχείριση Αρχείων Δομών: </a:t>
            </a:r>
          </a:p>
          <a:p>
            <a:pPr lvl="2">
              <a:buFont typeface="Wingdings" pitchFamily="2" charset="2"/>
              <a:buChar char="§"/>
            </a:pPr>
            <a:r>
              <a:rPr lang="el-GR" dirty="0">
                <a:hlinkClick r:id="rId4" action="ppaction://hlinksldjump"/>
              </a:rPr>
              <a:t>Διόρθωση Εγγραφής,</a:t>
            </a:r>
            <a:endParaRPr lang="el-GR" dirty="0"/>
          </a:p>
          <a:p>
            <a:pPr lvl="2">
              <a:buFont typeface="Wingdings" pitchFamily="2" charset="2"/>
              <a:buChar char="§"/>
            </a:pPr>
            <a:r>
              <a:rPr lang="el-GR" dirty="0">
                <a:hlinkClick r:id="rId5" action="ppaction://hlinksldjump"/>
              </a:rPr>
              <a:t>Διαγραφή Εγγραφής,</a:t>
            </a:r>
            <a:endParaRPr lang="el-GR" dirty="0"/>
          </a:p>
          <a:p>
            <a:pPr lvl="2">
              <a:buFont typeface="Wingdings" pitchFamily="2" charset="2"/>
              <a:buChar char="§"/>
            </a:pPr>
            <a:r>
              <a:rPr lang="el-GR" dirty="0">
                <a:hlinkClick r:id="rId6" action="ppaction://hlinksldjump"/>
              </a:rPr>
              <a:t>Ταξινόμηση αρχείου:</a:t>
            </a:r>
            <a:endParaRPr lang="el-GR" dirty="0"/>
          </a:p>
          <a:p>
            <a:pPr lvl="3">
              <a:buFont typeface="Arial" pitchFamily="34" charset="0"/>
              <a:buChar char="•"/>
            </a:pPr>
            <a:r>
              <a:rPr lang="el-GR" sz="2400" dirty="0">
                <a:hlinkClick r:id="rId6" action="ppaction://hlinksldjump"/>
              </a:rPr>
              <a:t>Με μεταφορά σε πίνακα,</a:t>
            </a:r>
            <a:endParaRPr lang="el-GR" sz="2400" dirty="0"/>
          </a:p>
          <a:p>
            <a:pPr lvl="3">
              <a:buFont typeface="Arial" pitchFamily="34" charset="0"/>
              <a:buChar char="•"/>
            </a:pPr>
            <a:r>
              <a:rPr lang="el-GR" sz="2400" dirty="0">
                <a:hlinkClick r:id="rId7" action="ppaction://hlinksldjump"/>
              </a:rPr>
              <a:t>Άμεσα στον δίσκο.</a:t>
            </a:r>
            <a:endParaRPr lang="en-US" sz="24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Παράδειγμα</a:t>
            </a:r>
            <a:endParaRPr lang="el-GR" dirty="0"/>
          </a:p>
        </p:txBody>
      </p:sp>
      <p:sp>
        <p:nvSpPr>
          <p:cNvPr id="2" name="Θέση περιεχομένου 1" descr=" struct Pelatis, άγκιστρο,&#10; int kodikos,&#10; char epi 20,&#10; char ono 15,&#10; float xreosi,&#10;άγκιστρο,&#10;----------------------------------------&#10; struct Pelatis r, &#10; FILE * P,   /*Αρχείο πελατών */.&#10;&#10;&#10;"/>
          <p:cNvSpPr>
            <a:spLocks noGrp="1"/>
          </p:cNvSpPr>
          <p:nvPr>
            <p:ph idx="1"/>
          </p:nvPr>
        </p:nvSpPr>
        <p:spPr>
          <a:xfrm>
            <a:off x="467544" y="1423317"/>
            <a:ext cx="8219256" cy="4525963"/>
          </a:xfrm>
        </p:spPr>
        <p:txBody>
          <a:bodyPr>
            <a:noAutofit/>
          </a:bodyPr>
          <a:lstStyle/>
          <a:p>
            <a:pPr marL="0" indent="0">
              <a:buNone/>
            </a:pPr>
            <a:r>
              <a:rPr lang="el-GR" sz="2400" dirty="0"/>
              <a:t> </a:t>
            </a:r>
            <a:r>
              <a:rPr lang="en-US" sz="2400" dirty="0" err="1"/>
              <a:t>struct</a:t>
            </a:r>
            <a:r>
              <a:rPr lang="en-US" sz="2400" dirty="0"/>
              <a:t> </a:t>
            </a:r>
            <a:r>
              <a:rPr lang="en-US" sz="2400" dirty="0" err="1"/>
              <a:t>Pelatis</a:t>
            </a:r>
            <a:r>
              <a:rPr lang="en-US" sz="2400" dirty="0"/>
              <a:t> {</a:t>
            </a:r>
          </a:p>
          <a:p>
            <a:pPr marL="0" indent="0">
              <a:buNone/>
            </a:pPr>
            <a:r>
              <a:rPr lang="en-US" sz="2400" dirty="0"/>
              <a:t>	</a:t>
            </a:r>
            <a:r>
              <a:rPr lang="en-US" sz="2400" dirty="0" err="1"/>
              <a:t>int</a:t>
            </a:r>
            <a:r>
              <a:rPr lang="en-US" sz="2400" dirty="0"/>
              <a:t> </a:t>
            </a:r>
            <a:r>
              <a:rPr lang="en-US" sz="2400" dirty="0" err="1"/>
              <a:t>kodikos</a:t>
            </a:r>
            <a:r>
              <a:rPr lang="en-US" sz="2400" dirty="0"/>
              <a:t>;</a:t>
            </a:r>
          </a:p>
          <a:p>
            <a:pPr marL="0" indent="0">
              <a:buNone/>
            </a:pPr>
            <a:r>
              <a:rPr lang="en-US" sz="2400" dirty="0"/>
              <a:t>	char </a:t>
            </a:r>
            <a:r>
              <a:rPr lang="en-US" sz="2400" dirty="0" err="1"/>
              <a:t>epi</a:t>
            </a:r>
            <a:r>
              <a:rPr lang="en-US" sz="2400" dirty="0"/>
              <a:t>[[20];</a:t>
            </a:r>
          </a:p>
          <a:p>
            <a:pPr marL="0" indent="0">
              <a:buNone/>
            </a:pPr>
            <a:r>
              <a:rPr lang="en-US" sz="2400" dirty="0"/>
              <a:t>	char </a:t>
            </a:r>
            <a:r>
              <a:rPr lang="en-US" sz="2400" dirty="0" err="1"/>
              <a:t>ono</a:t>
            </a:r>
            <a:r>
              <a:rPr lang="en-US" sz="2400" dirty="0"/>
              <a:t>[15];</a:t>
            </a:r>
          </a:p>
          <a:p>
            <a:pPr marL="0" indent="0">
              <a:buNone/>
            </a:pPr>
            <a:r>
              <a:rPr lang="en-US" sz="2400" dirty="0"/>
              <a:t>	float </a:t>
            </a:r>
            <a:r>
              <a:rPr lang="en-US" sz="2400" dirty="0" err="1"/>
              <a:t>xreosi</a:t>
            </a:r>
            <a:r>
              <a:rPr lang="en-US" sz="2400" dirty="0"/>
              <a:t>;</a:t>
            </a:r>
          </a:p>
          <a:p>
            <a:pPr marL="0" indent="0">
              <a:buNone/>
            </a:pPr>
            <a:r>
              <a:rPr lang="en-US" sz="2400" dirty="0" smtClean="0"/>
              <a:t>};</a:t>
            </a:r>
            <a:endParaRPr lang="en-US" sz="2400" dirty="0"/>
          </a:p>
          <a:p>
            <a:pPr marL="0" indent="0">
              <a:buNone/>
            </a:pPr>
            <a:r>
              <a:rPr lang="en-US" sz="2400" dirty="0"/>
              <a:t>----------------------------------------</a:t>
            </a:r>
          </a:p>
          <a:p>
            <a:pPr marL="0" indent="0">
              <a:buNone/>
            </a:pPr>
            <a:r>
              <a:rPr lang="en-US" sz="2400" dirty="0" smtClean="0"/>
              <a:t> </a:t>
            </a:r>
            <a:r>
              <a:rPr lang="en-US" sz="2400" dirty="0" err="1"/>
              <a:t>struct</a:t>
            </a:r>
            <a:r>
              <a:rPr lang="en-US" sz="2400" dirty="0"/>
              <a:t> </a:t>
            </a:r>
            <a:r>
              <a:rPr lang="en-US" sz="2400" dirty="0" err="1"/>
              <a:t>Pelatis</a:t>
            </a:r>
            <a:r>
              <a:rPr lang="en-US" sz="2400" dirty="0"/>
              <a:t> r;</a:t>
            </a:r>
            <a:r>
              <a:rPr lang="el-GR" sz="2400" dirty="0"/>
              <a:t> </a:t>
            </a:r>
            <a:endParaRPr lang="en-US" sz="2400" dirty="0"/>
          </a:p>
          <a:p>
            <a:pPr marL="0" indent="0">
              <a:buNone/>
            </a:pPr>
            <a:r>
              <a:rPr lang="en-US" sz="2400" dirty="0"/>
              <a:t> FILE *P;   /*</a:t>
            </a:r>
            <a:r>
              <a:rPr lang="el-GR" sz="2400" dirty="0"/>
              <a:t>Αρχείο πελατών */</a:t>
            </a:r>
            <a:endParaRPr lang="en-US" sz="2400" dirty="0"/>
          </a:p>
          <a:p>
            <a:pPr marL="0" indent="0">
              <a:buNone/>
            </a:pPr>
            <a:endParaRPr lang="el-GR" sz="2400" dirty="0"/>
          </a:p>
          <a:p>
            <a:pPr marL="0" indent="0">
              <a:buNone/>
            </a:pP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628800"/>
          </a:xfrm>
        </p:spPr>
        <p:txBody>
          <a:bodyPr>
            <a:noAutofit/>
          </a:bodyPr>
          <a:lstStyle/>
          <a:p>
            <a:r>
              <a:rPr lang="el-GR" dirty="0"/>
              <a:t>Άμεση Προσπέλαση</a:t>
            </a:r>
          </a:p>
        </p:txBody>
      </p:sp>
      <p:sp>
        <p:nvSpPr>
          <p:cNvPr id="9" name="Rectangle 3"/>
          <p:cNvSpPr txBox="1">
            <a:spLocks noChangeArrowheads="1"/>
          </p:cNvSpPr>
          <p:nvPr>
            <p:custDataLst>
              <p:tags r:id="rId2"/>
            </p:custDataLst>
          </p:nvPr>
        </p:nvSpPr>
        <p:spPr>
          <a:xfrm>
            <a:off x="467544" y="1927497"/>
            <a:ext cx="8219256" cy="34457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q"/>
            </a:pPr>
            <a:r>
              <a:rPr lang="el-GR" sz="2800" dirty="0" smtClean="0"/>
              <a:t>Τα </a:t>
            </a:r>
            <a:r>
              <a:rPr lang="en-US" sz="2800" dirty="0" smtClean="0"/>
              <a:t>binary files </a:t>
            </a:r>
            <a:r>
              <a:rPr lang="el-GR" sz="2800" dirty="0" smtClean="0"/>
              <a:t>ονομάζονται και αρχεία </a:t>
            </a:r>
            <a:r>
              <a:rPr lang="el-GR" sz="2800" b="1" dirty="0" smtClean="0"/>
              <a:t>άμεσης ή τυχαίας προσπέλασης</a:t>
            </a:r>
            <a:r>
              <a:rPr lang="el-GR" sz="2800" dirty="0" smtClean="0"/>
              <a:t> (</a:t>
            </a:r>
            <a:r>
              <a:rPr lang="en-US" sz="2800" b="1" dirty="0" smtClean="0"/>
              <a:t>random</a:t>
            </a:r>
            <a:r>
              <a:rPr lang="el-GR" sz="2800" b="1" dirty="0" smtClean="0"/>
              <a:t>/</a:t>
            </a:r>
            <a:r>
              <a:rPr lang="en-US" sz="2800" b="1" dirty="0" smtClean="0"/>
              <a:t>direct access files</a:t>
            </a:r>
            <a:r>
              <a:rPr lang="el-GR" sz="2800" dirty="0" smtClean="0"/>
              <a:t>) γιατί μπορούμε να μεταβούμε σε όποια εγγραφή του αρχείου θέλουμε χωρίς απαραίτητα να προσπελάσουμε σειριακά όλες τις προηγούμενες.</a:t>
            </a:r>
          </a:p>
          <a:p>
            <a:pPr marL="457200" indent="-457200" algn="l">
              <a:buFont typeface="Wingdings" pitchFamily="2" charset="2"/>
              <a:buChar char="q"/>
            </a:pPr>
            <a:r>
              <a:rPr lang="el-GR" sz="2800" dirty="0" smtClean="0"/>
              <a:t>Αυτό οφείλεται και στο ότι η κάθε εγγραφή έχει σταθερό μέγεθος.</a:t>
            </a:r>
            <a:endParaRPr lang="el-GR" sz="28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99392"/>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Άμεση Μετάβαση</a:t>
            </a:r>
          </a:p>
        </p:txBody>
      </p:sp>
      <p:sp>
        <p:nvSpPr>
          <p:cNvPr id="7" name="Content Placeholder 2" descr="Εάν είναι γνωστός ο αριθμός της εγγραφής που θέλουμε να διαχειριστούμε (διαβάσουμε, γράψουμε, διορθώσουμε, κλπ) τότε:&#10;fseek(δεικτης αρχείου, μήκος σε bytes, αφετηρία);&#10;Αφετηρία:&#10;SEEK κάτω παύλα SET, άνω κάτ τελεία,  Αρχή του αρχείου,&#10;SEEK κάτω παύλα END ,άνω κάτω τελεία, Τέλος του αρχείου,&#10;SEEK κάτω παύλα CUR, άνω κάτω τελεία, Τρέχουσα θέση.&#10;"/>
          <p:cNvSpPr>
            <a:spLocks noGrp="1"/>
          </p:cNvSpPr>
          <p:nvPr>
            <p:ph idx="4294967295"/>
          </p:nvPr>
        </p:nvSpPr>
        <p:spPr>
          <a:xfrm>
            <a:off x="467545" y="837531"/>
            <a:ext cx="8219256" cy="5327773"/>
          </a:xfrm>
        </p:spPr>
        <p:txBody>
          <a:bodyPr>
            <a:noAutofit/>
          </a:bodyPr>
          <a:lstStyle/>
          <a:p>
            <a:pPr>
              <a:buFont typeface="Wingdings" pitchFamily="2" charset="2"/>
              <a:buChar char="q"/>
            </a:pPr>
            <a:r>
              <a:rPr lang="el-GR" dirty="0"/>
              <a:t>Εάν είναι γνωστός ο αριθμός της εγγραφής που θέλουμε να διαχειριστούμε (διαβάσουμε, γράψουμε, διορθώσουμε, κλπ) τότε:</a:t>
            </a:r>
          </a:p>
          <a:p>
            <a:pPr>
              <a:buFont typeface="Wingdings" pitchFamily="2" charset="2"/>
              <a:buChar char="q"/>
            </a:pPr>
            <a:r>
              <a:rPr lang="en-US" b="1" dirty="0" err="1">
                <a:solidFill>
                  <a:srgbClr val="7030A0"/>
                </a:solidFill>
              </a:rPr>
              <a:t>fseek</a:t>
            </a:r>
            <a:r>
              <a:rPr lang="en-US" b="1" dirty="0">
                <a:solidFill>
                  <a:srgbClr val="7030A0"/>
                </a:solidFill>
              </a:rPr>
              <a:t>(</a:t>
            </a:r>
            <a:r>
              <a:rPr lang="el-GR" b="1" dirty="0" err="1">
                <a:solidFill>
                  <a:srgbClr val="7030A0"/>
                </a:solidFill>
              </a:rPr>
              <a:t>δεικτης</a:t>
            </a:r>
            <a:r>
              <a:rPr lang="el-GR" b="1" dirty="0">
                <a:solidFill>
                  <a:srgbClr val="7030A0"/>
                </a:solidFill>
              </a:rPr>
              <a:t> αρχείου, μήκος σε </a:t>
            </a:r>
            <a:r>
              <a:rPr lang="en-US" b="1" dirty="0">
                <a:solidFill>
                  <a:srgbClr val="7030A0"/>
                </a:solidFill>
              </a:rPr>
              <a:t>bytes,</a:t>
            </a:r>
            <a:r>
              <a:rPr lang="en-US" b="1" dirty="0">
                <a:solidFill>
                  <a:srgbClr val="FF3300"/>
                </a:solidFill>
              </a:rPr>
              <a:t> </a:t>
            </a:r>
            <a:r>
              <a:rPr lang="el-GR" b="1" dirty="0">
                <a:solidFill>
                  <a:srgbClr val="000099"/>
                </a:solidFill>
              </a:rPr>
              <a:t>αφετηρία)</a:t>
            </a:r>
            <a:r>
              <a:rPr lang="en-US" b="1" dirty="0">
                <a:solidFill>
                  <a:srgbClr val="7030A0"/>
                </a:solidFill>
              </a:rPr>
              <a:t>;</a:t>
            </a:r>
          </a:p>
          <a:p>
            <a:pPr>
              <a:buFont typeface="Wingdings" pitchFamily="2" charset="2"/>
              <a:buChar char="q"/>
            </a:pPr>
            <a:r>
              <a:rPr lang="el-GR" b="1" dirty="0">
                <a:solidFill>
                  <a:srgbClr val="000099"/>
                </a:solidFill>
              </a:rPr>
              <a:t>Αφετηρία</a:t>
            </a:r>
            <a:r>
              <a:rPr lang="el-GR" dirty="0"/>
              <a:t>:</a:t>
            </a:r>
          </a:p>
          <a:p>
            <a:pPr lvl="1">
              <a:buFont typeface="Wingdings" pitchFamily="2" charset="2"/>
              <a:buChar char="§"/>
            </a:pPr>
            <a:r>
              <a:rPr lang="en-US" b="1" dirty="0"/>
              <a:t>SEEK_SET</a:t>
            </a:r>
            <a:r>
              <a:rPr lang="en-US" dirty="0"/>
              <a:t> </a:t>
            </a:r>
            <a:r>
              <a:rPr lang="el-GR" dirty="0"/>
              <a:t>: Αρχή του αρχείου,</a:t>
            </a:r>
            <a:endParaRPr lang="en-US" dirty="0"/>
          </a:p>
          <a:p>
            <a:pPr lvl="1">
              <a:buFont typeface="Wingdings" pitchFamily="2" charset="2"/>
              <a:buChar char="§"/>
            </a:pPr>
            <a:r>
              <a:rPr lang="en-US" b="1" dirty="0"/>
              <a:t>SEEK_END</a:t>
            </a:r>
            <a:r>
              <a:rPr lang="el-GR" dirty="0"/>
              <a:t> : Τέλος του αρχείου,</a:t>
            </a:r>
            <a:endParaRPr lang="en-US" dirty="0"/>
          </a:p>
          <a:p>
            <a:pPr lvl="1">
              <a:buFont typeface="Wingdings" pitchFamily="2" charset="2"/>
              <a:buChar char="§"/>
            </a:pPr>
            <a:r>
              <a:rPr lang="en-US" b="1" dirty="0"/>
              <a:t>SEEK_CUR</a:t>
            </a:r>
            <a:r>
              <a:rPr lang="el-GR" dirty="0"/>
              <a:t> : Τρέχουσα θέση.</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Παράδειγμα</a:t>
            </a:r>
          </a:p>
        </p:txBody>
      </p:sp>
      <p:sp>
        <p:nvSpPr>
          <p:cNvPr id="6" name="Θέση περιεχομένου 2" descr="Άμεση μετάβαση στη 20η εγγραφή άνω κάτω τελεία,&#10;f seek, P, 20 * size of struct Pelatis, SEEK κάτω παύλα SET,&#10;&#10;Και όχι (σειριακή προσπέλαση) άνω κάτω τελεία,&#10; for, i ίσο με 0, i μικρότερο του 20, i σύν σύν,&#10;f read, &amp; r, size of struct Pelatis, 1, P.&#10;"/>
          <p:cNvSpPr>
            <a:spLocks noGrp="1"/>
          </p:cNvSpPr>
          <p:nvPr>
            <p:ph idx="1"/>
          </p:nvPr>
        </p:nvSpPr>
        <p:spPr>
          <a:xfrm>
            <a:off x="467545" y="1412776"/>
            <a:ext cx="8219256" cy="4032448"/>
          </a:xfrm>
        </p:spPr>
        <p:txBody>
          <a:bodyPr>
            <a:noAutofit/>
          </a:bodyPr>
          <a:lstStyle/>
          <a:p>
            <a:pPr>
              <a:buFont typeface="Wingdings" pitchFamily="2" charset="2"/>
              <a:buChar char="q"/>
            </a:pPr>
            <a:r>
              <a:rPr lang="el-GR" b="1" dirty="0"/>
              <a:t>Άμεση μετάβαση</a:t>
            </a:r>
            <a:r>
              <a:rPr lang="el-GR" dirty="0"/>
              <a:t> στη 20</a:t>
            </a:r>
            <a:r>
              <a:rPr lang="el-GR" baseline="30000" dirty="0"/>
              <a:t>η</a:t>
            </a:r>
            <a:r>
              <a:rPr lang="el-GR" dirty="0"/>
              <a:t> εγγραφή:</a:t>
            </a:r>
          </a:p>
          <a:p>
            <a:pPr lvl="1">
              <a:buFont typeface="Wingdings" pitchFamily="2" charset="2"/>
              <a:buChar char="§"/>
            </a:pPr>
            <a:r>
              <a:rPr lang="en-US" dirty="0" err="1"/>
              <a:t>fseek</a:t>
            </a:r>
            <a:r>
              <a:rPr lang="en-US" dirty="0"/>
              <a:t>(P, 20*</a:t>
            </a:r>
            <a:r>
              <a:rPr lang="en-US" dirty="0" err="1"/>
              <a:t>sizeof</a:t>
            </a:r>
            <a:r>
              <a:rPr lang="en-US" dirty="0"/>
              <a:t>(</a:t>
            </a:r>
            <a:r>
              <a:rPr lang="en-US" dirty="0" err="1"/>
              <a:t>struct</a:t>
            </a:r>
            <a:r>
              <a:rPr lang="en-US" dirty="0"/>
              <a:t> </a:t>
            </a:r>
            <a:r>
              <a:rPr lang="en-US" dirty="0" err="1"/>
              <a:t>Pelatis</a:t>
            </a:r>
            <a:r>
              <a:rPr lang="en-US" dirty="0"/>
              <a:t>), SEEK_SET);</a:t>
            </a:r>
          </a:p>
          <a:p>
            <a:pPr lvl="1">
              <a:buFont typeface="Wingdings" pitchFamily="2" charset="2"/>
              <a:buChar char="q"/>
            </a:pPr>
            <a:endParaRPr lang="en-US" dirty="0"/>
          </a:p>
          <a:p>
            <a:pPr>
              <a:buFont typeface="Wingdings" pitchFamily="2" charset="2"/>
              <a:buChar char="q"/>
            </a:pPr>
            <a:r>
              <a:rPr lang="el-GR" dirty="0"/>
              <a:t>Και όχι</a:t>
            </a:r>
            <a:r>
              <a:rPr lang="en-US" dirty="0"/>
              <a:t> (</a:t>
            </a:r>
            <a:r>
              <a:rPr lang="el-GR" b="1" dirty="0"/>
              <a:t>σειριακή προσπέλαση</a:t>
            </a:r>
            <a:r>
              <a:rPr lang="el-GR" dirty="0"/>
              <a:t>):</a:t>
            </a:r>
          </a:p>
          <a:p>
            <a:pPr lvl="1">
              <a:buFont typeface="Wingdings" pitchFamily="2" charset="2"/>
              <a:buChar char="§"/>
            </a:pPr>
            <a:r>
              <a:rPr lang="el-GR" dirty="0"/>
              <a:t> </a:t>
            </a:r>
            <a:r>
              <a:rPr lang="en-US" dirty="0"/>
              <a:t>for (</a:t>
            </a:r>
            <a:r>
              <a:rPr lang="en-US" dirty="0" err="1"/>
              <a:t>i</a:t>
            </a:r>
            <a:r>
              <a:rPr lang="en-US" dirty="0"/>
              <a:t>=0; </a:t>
            </a:r>
            <a:r>
              <a:rPr lang="en-US" dirty="0" err="1"/>
              <a:t>i</a:t>
            </a:r>
            <a:r>
              <a:rPr lang="en-US" dirty="0"/>
              <a:t>&lt;20; </a:t>
            </a:r>
            <a:r>
              <a:rPr lang="en-US" dirty="0" err="1"/>
              <a:t>i</a:t>
            </a:r>
            <a:r>
              <a:rPr lang="en-US" dirty="0"/>
              <a:t>++)</a:t>
            </a:r>
          </a:p>
          <a:p>
            <a:pPr lvl="2"/>
            <a:r>
              <a:rPr lang="en-US" dirty="0" err="1"/>
              <a:t>fread</a:t>
            </a:r>
            <a:r>
              <a:rPr lang="en-US" dirty="0"/>
              <a:t>(&amp;r, </a:t>
            </a:r>
            <a:r>
              <a:rPr lang="en-US" dirty="0" err="1"/>
              <a:t>sizeof</a:t>
            </a:r>
            <a:r>
              <a:rPr lang="en-US" dirty="0"/>
              <a:t>(</a:t>
            </a:r>
            <a:r>
              <a:rPr lang="en-US" dirty="0" err="1"/>
              <a:t>struct</a:t>
            </a:r>
            <a:r>
              <a:rPr lang="en-US" dirty="0"/>
              <a:t> </a:t>
            </a:r>
            <a:r>
              <a:rPr lang="en-US" dirty="0" err="1"/>
              <a:t>Pelatis</a:t>
            </a:r>
            <a:r>
              <a:rPr lang="en-US" dirty="0"/>
              <a:t>), 1, P)</a:t>
            </a:r>
          </a:p>
        </p:txBody>
      </p:sp>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 ΙΙ</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19/2013 5:44:36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3,14,3,2,5,1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3,7,10,9,"/>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6,9,10,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7,5,3,"/>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5,11,10,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5,8,9,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6,8,5,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168DC81-F635-4509-8F62-9A63A7EC7B6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4875</TotalTime>
  <Words>2072</Words>
  <Application>Microsoft Office PowerPoint</Application>
  <PresentationFormat>Προβολή στην οθόνη (4:3)</PresentationFormat>
  <Paragraphs>403</Paragraphs>
  <Slides>35</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Δομές Δεδομένων και Αρχεία</vt:lpstr>
      <vt:lpstr>Άδειες Χρήσης</vt:lpstr>
      <vt:lpstr>Χρηματοδότηση</vt:lpstr>
      <vt:lpstr>Σκοποί  ενότητας</vt:lpstr>
      <vt:lpstr>Περιεχόμενα ενότητας</vt:lpstr>
      <vt:lpstr>Παράδειγμα</vt:lpstr>
      <vt:lpstr>Άμεση Προσπέλαση</vt:lpstr>
      <vt:lpstr>Άμεση Μετάβαση</vt:lpstr>
      <vt:lpstr>Παράδειγμα</vt:lpstr>
      <vt:lpstr>Πλήθος Εγγραφών</vt:lpstr>
      <vt:lpstr>Συνήθεις Διαδικασίες Αρχείου</vt:lpstr>
      <vt:lpstr>Άσκηση</vt:lpstr>
      <vt:lpstr>Πελατολόγιο</vt:lpstr>
      <vt:lpstr>Διόρθωση Εγγραφής (1 από 3)</vt:lpstr>
      <vt:lpstr>Διόρθωση Εγγραφής (2 από 3)</vt:lpstr>
      <vt:lpstr>Διόρθωση Εγγραφής (3 από 3)</vt:lpstr>
      <vt:lpstr>Διαγραφή Εγγραφής (1 από 4)</vt:lpstr>
      <vt:lpstr>Διαγραφή Εγγραφής (2 από 4)</vt:lpstr>
      <vt:lpstr>Διαγραφή Εγγραφής (3 από 4)</vt:lpstr>
      <vt:lpstr>Διαγραφή Εγγραφής (4 από 4)</vt:lpstr>
      <vt:lpstr>Header File</vt:lpstr>
      <vt:lpstr>Προσοχή στις Διαγραμμένες Εγγραφές!</vt:lpstr>
      <vt:lpstr>Οριστική Διαγραφή (1 από 3)</vt:lpstr>
      <vt:lpstr>Οριστική Διαγραφή (2 από 3)</vt:lpstr>
      <vt:lpstr>Οριστική Διαγραφή (3 από 3)</vt:lpstr>
      <vt:lpstr>Ταξινόμηση με χρήση πίνακα (1 από 5)</vt:lpstr>
      <vt:lpstr>Ταξινόμηση με χρήση πίνακα (2 από 5)</vt:lpstr>
      <vt:lpstr>Ταξινόμηση με χρήση πίνακα (3 από 5)</vt:lpstr>
      <vt:lpstr>Ταξινόμηση με χρήση πίνακα (4 από 5)</vt:lpstr>
      <vt:lpstr>Ταξινόμηση με χρήση πίνακα (5 από 5)</vt:lpstr>
      <vt:lpstr>Ταξινόμηση (άμεση)</vt:lpstr>
      <vt:lpstr>Άμεση Ταξινόμηση (1 από 3)</vt:lpstr>
      <vt:lpstr>Άμεση Ταξινόμηση (2 από 3)</vt:lpstr>
      <vt:lpstr>Άμεση Ταξινόμηση (3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Δομές Δεδομένων και Αρχεία: Αρχεία Δομών ΙΙ</dc:title>
  <dc:creator>Ηλίας Κ. Σάββας</dc:creator>
  <cp:keywords>Δομές Δεδομένων και Αρχεία, Αρχεία Δομών ΙΙ, Αρχεία Δομών (εγγραφών) – Binary Files, Διαχείριση Αρχείων Δομών, Διόρθωση Εγγραφής, Διαγραφή Εγγραφής, Ταξινόμηση αρχείου.</cp:keywords>
  <cp:lastModifiedBy>Windows User</cp:lastModifiedBy>
  <cp:revision>380</cp:revision>
  <dcterms:created xsi:type="dcterms:W3CDTF">2012-09-06T09:03:05Z</dcterms:created>
  <dcterms:modified xsi:type="dcterms:W3CDTF">2013-09-26T10:53:49Z</dcterms:modified>
</cp:coreProperties>
</file>