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rts/chart1.xml" ContentType="application/vnd.openxmlformats-officedocument.drawingml.chart+xml"/>
  <Override PartName="/ppt/tags/tag62.xml" ContentType="application/vnd.openxmlformats-officedocument.presentationml.tags+xml"/>
  <Override PartName="/ppt/charts/chart2.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00" r:id="rId41"/>
    <p:sldId id="319" r:id="rId42"/>
    <p:sldId id="320" r:id="rId43"/>
    <p:sldId id="280" r:id="rId44"/>
  </p:sldIdLst>
  <p:sldSz cx="9144000" cy="6858000" type="screen4x3"/>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5" autoAdjust="0"/>
    <p:restoredTop sz="99339" autoAdjust="0"/>
  </p:normalViewPr>
  <p:slideViewPr>
    <p:cSldViewPr>
      <p:cViewPr>
        <p:scale>
          <a:sx n="50" d="100"/>
          <a:sy n="50" d="100"/>
        </p:scale>
        <p:origin x="-558"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28926117491608E-2"/>
          <c:y val="1.5126144768858802E-2"/>
          <c:w val="0.78353377236856425"/>
          <c:h val="0.80834581370403857"/>
        </c:manualLayout>
      </c:layout>
      <c:lineChart>
        <c:grouping val="standard"/>
        <c:varyColors val="0"/>
        <c:ser>
          <c:idx val="0"/>
          <c:order val="0"/>
          <c:tx>
            <c:v>Δυαδική</c:v>
          </c:tx>
          <c:marker>
            <c:symbol val="none"/>
          </c:marker>
          <c:cat>
            <c:numRef>
              <c:f>Φύλλο1!$E$5:$E$29</c:f>
              <c:numCache>
                <c:formatCode>General</c:formatCode>
                <c:ptCount val="25"/>
                <c:pt idx="0">
                  <c:v>1024</c:v>
                </c:pt>
                <c:pt idx="1">
                  <c:v>2048</c:v>
                </c:pt>
                <c:pt idx="2">
                  <c:v>4096</c:v>
                </c:pt>
                <c:pt idx="3">
                  <c:v>8192</c:v>
                </c:pt>
                <c:pt idx="4">
                  <c:v>16384</c:v>
                </c:pt>
                <c:pt idx="5">
                  <c:v>32768</c:v>
                </c:pt>
                <c:pt idx="6">
                  <c:v>65536</c:v>
                </c:pt>
                <c:pt idx="7">
                  <c:v>131072</c:v>
                </c:pt>
                <c:pt idx="8">
                  <c:v>262144</c:v>
                </c:pt>
                <c:pt idx="9">
                  <c:v>524288</c:v>
                </c:pt>
                <c:pt idx="10">
                  <c:v>1048576</c:v>
                </c:pt>
                <c:pt idx="11">
                  <c:v>2097152</c:v>
                </c:pt>
                <c:pt idx="12">
                  <c:v>4194304</c:v>
                </c:pt>
                <c:pt idx="13">
                  <c:v>8388608</c:v>
                </c:pt>
                <c:pt idx="14">
                  <c:v>16777216</c:v>
                </c:pt>
                <c:pt idx="15">
                  <c:v>33554432</c:v>
                </c:pt>
                <c:pt idx="16">
                  <c:v>67108864</c:v>
                </c:pt>
                <c:pt idx="17">
                  <c:v>134217728</c:v>
                </c:pt>
                <c:pt idx="18">
                  <c:v>268435456</c:v>
                </c:pt>
                <c:pt idx="19">
                  <c:v>536870912</c:v>
                </c:pt>
                <c:pt idx="20">
                  <c:v>1073741824</c:v>
                </c:pt>
                <c:pt idx="21">
                  <c:v>2147483648</c:v>
                </c:pt>
                <c:pt idx="22">
                  <c:v>4294967296</c:v>
                </c:pt>
                <c:pt idx="23">
                  <c:v>8589934592</c:v>
                </c:pt>
                <c:pt idx="24">
                  <c:v>17179869184</c:v>
                </c:pt>
              </c:numCache>
            </c:numRef>
          </c:cat>
          <c:val>
            <c:numRef>
              <c:f>Φύλλο1!$F$5:$F$29</c:f>
              <c:numCache>
                <c:formatCode>General</c:formatCode>
                <c:ptCount val="2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numCache>
            </c:numRef>
          </c:val>
          <c:smooth val="0"/>
        </c:ser>
        <c:ser>
          <c:idx val="1"/>
          <c:order val="1"/>
          <c:tx>
            <c:v>Σειριακή</c:v>
          </c:tx>
          <c:marker>
            <c:symbol val="none"/>
          </c:marker>
          <c:cat>
            <c:numRef>
              <c:f>Φύλλο1!$E$5:$E$29</c:f>
              <c:numCache>
                <c:formatCode>General</c:formatCode>
                <c:ptCount val="25"/>
                <c:pt idx="0">
                  <c:v>1024</c:v>
                </c:pt>
                <c:pt idx="1">
                  <c:v>2048</c:v>
                </c:pt>
                <c:pt idx="2">
                  <c:v>4096</c:v>
                </c:pt>
                <c:pt idx="3">
                  <c:v>8192</c:v>
                </c:pt>
                <c:pt idx="4">
                  <c:v>16384</c:v>
                </c:pt>
                <c:pt idx="5">
                  <c:v>32768</c:v>
                </c:pt>
                <c:pt idx="6">
                  <c:v>65536</c:v>
                </c:pt>
                <c:pt idx="7">
                  <c:v>131072</c:v>
                </c:pt>
                <c:pt idx="8">
                  <c:v>262144</c:v>
                </c:pt>
                <c:pt idx="9">
                  <c:v>524288</c:v>
                </c:pt>
                <c:pt idx="10">
                  <c:v>1048576</c:v>
                </c:pt>
                <c:pt idx="11">
                  <c:v>2097152</c:v>
                </c:pt>
                <c:pt idx="12">
                  <c:v>4194304</c:v>
                </c:pt>
                <c:pt idx="13">
                  <c:v>8388608</c:v>
                </c:pt>
                <c:pt idx="14">
                  <c:v>16777216</c:v>
                </c:pt>
                <c:pt idx="15">
                  <c:v>33554432</c:v>
                </c:pt>
                <c:pt idx="16">
                  <c:v>67108864</c:v>
                </c:pt>
                <c:pt idx="17">
                  <c:v>134217728</c:v>
                </c:pt>
                <c:pt idx="18">
                  <c:v>268435456</c:v>
                </c:pt>
                <c:pt idx="19">
                  <c:v>536870912</c:v>
                </c:pt>
                <c:pt idx="20">
                  <c:v>1073741824</c:v>
                </c:pt>
                <c:pt idx="21">
                  <c:v>2147483648</c:v>
                </c:pt>
                <c:pt idx="22">
                  <c:v>4294967296</c:v>
                </c:pt>
                <c:pt idx="23">
                  <c:v>8589934592</c:v>
                </c:pt>
                <c:pt idx="24">
                  <c:v>17179869184</c:v>
                </c:pt>
              </c:numCache>
            </c:numRef>
          </c:cat>
          <c:val>
            <c:numRef>
              <c:f>Φύλλο1!$G$5:$G$29</c:f>
              <c:numCache>
                <c:formatCode>General</c:formatCode>
                <c:ptCount val="25"/>
                <c:pt idx="0">
                  <c:v>512</c:v>
                </c:pt>
                <c:pt idx="1">
                  <c:v>1024</c:v>
                </c:pt>
                <c:pt idx="2">
                  <c:v>2048</c:v>
                </c:pt>
                <c:pt idx="3">
                  <c:v>4096</c:v>
                </c:pt>
                <c:pt idx="4">
                  <c:v>8192</c:v>
                </c:pt>
                <c:pt idx="5">
                  <c:v>16384</c:v>
                </c:pt>
                <c:pt idx="6">
                  <c:v>32768</c:v>
                </c:pt>
                <c:pt idx="7">
                  <c:v>65536</c:v>
                </c:pt>
                <c:pt idx="8">
                  <c:v>131072</c:v>
                </c:pt>
                <c:pt idx="9">
                  <c:v>262144</c:v>
                </c:pt>
                <c:pt idx="10">
                  <c:v>524288</c:v>
                </c:pt>
                <c:pt idx="11">
                  <c:v>1048576</c:v>
                </c:pt>
                <c:pt idx="12">
                  <c:v>2097152</c:v>
                </c:pt>
                <c:pt idx="13">
                  <c:v>4194304</c:v>
                </c:pt>
                <c:pt idx="14">
                  <c:v>8388608</c:v>
                </c:pt>
                <c:pt idx="15">
                  <c:v>16777216</c:v>
                </c:pt>
                <c:pt idx="16">
                  <c:v>33554432</c:v>
                </c:pt>
                <c:pt idx="17">
                  <c:v>67108864</c:v>
                </c:pt>
                <c:pt idx="18">
                  <c:v>134217728</c:v>
                </c:pt>
                <c:pt idx="19">
                  <c:v>268435456</c:v>
                </c:pt>
                <c:pt idx="20">
                  <c:v>536870912</c:v>
                </c:pt>
                <c:pt idx="21">
                  <c:v>1073741824</c:v>
                </c:pt>
                <c:pt idx="22">
                  <c:v>2147483648</c:v>
                </c:pt>
                <c:pt idx="23">
                  <c:v>4294967296</c:v>
                </c:pt>
                <c:pt idx="24">
                  <c:v>8589934592</c:v>
                </c:pt>
              </c:numCache>
            </c:numRef>
          </c:val>
          <c:smooth val="0"/>
        </c:ser>
        <c:dLbls>
          <c:showLegendKey val="0"/>
          <c:showVal val="0"/>
          <c:showCatName val="0"/>
          <c:showSerName val="0"/>
          <c:showPercent val="0"/>
          <c:showBubbleSize val="0"/>
        </c:dLbls>
        <c:marker val="1"/>
        <c:smooth val="0"/>
        <c:axId val="190981632"/>
        <c:axId val="190983168"/>
      </c:lineChart>
      <c:catAx>
        <c:axId val="190981632"/>
        <c:scaling>
          <c:orientation val="minMax"/>
        </c:scaling>
        <c:delete val="0"/>
        <c:axPos val="b"/>
        <c:numFmt formatCode="General" sourceLinked="1"/>
        <c:majorTickMark val="out"/>
        <c:minorTickMark val="none"/>
        <c:tickLblPos val="nextTo"/>
        <c:crossAx val="190983168"/>
        <c:crosses val="autoZero"/>
        <c:auto val="1"/>
        <c:lblAlgn val="ctr"/>
        <c:lblOffset val="100"/>
        <c:noMultiLvlLbl val="0"/>
      </c:catAx>
      <c:valAx>
        <c:axId val="190983168"/>
        <c:scaling>
          <c:orientation val="minMax"/>
        </c:scaling>
        <c:delete val="0"/>
        <c:axPos val="l"/>
        <c:majorGridlines/>
        <c:numFmt formatCode="General" sourceLinked="1"/>
        <c:majorTickMark val="out"/>
        <c:minorTickMark val="none"/>
        <c:tickLblPos val="nextTo"/>
        <c:crossAx val="1909816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Δυαδική</c:v>
          </c:tx>
          <c:marker>
            <c:symbol val="none"/>
          </c:marker>
          <c:cat>
            <c:numRef>
              <c:f>Φύλλο1!$E$5:$E$14</c:f>
              <c:numCache>
                <c:formatCode>General</c:formatCode>
                <c:ptCount val="10"/>
                <c:pt idx="0">
                  <c:v>1024</c:v>
                </c:pt>
                <c:pt idx="1">
                  <c:v>2048</c:v>
                </c:pt>
                <c:pt idx="2">
                  <c:v>4096</c:v>
                </c:pt>
                <c:pt idx="3">
                  <c:v>8192</c:v>
                </c:pt>
                <c:pt idx="4">
                  <c:v>16384</c:v>
                </c:pt>
                <c:pt idx="5">
                  <c:v>32768</c:v>
                </c:pt>
                <c:pt idx="6">
                  <c:v>65536</c:v>
                </c:pt>
                <c:pt idx="7">
                  <c:v>131072</c:v>
                </c:pt>
                <c:pt idx="8">
                  <c:v>262144</c:v>
                </c:pt>
                <c:pt idx="9">
                  <c:v>524288</c:v>
                </c:pt>
              </c:numCache>
            </c:numRef>
          </c:cat>
          <c:val>
            <c:numRef>
              <c:f>Φύλλο1!$F$5:$F$14</c:f>
              <c:numCache>
                <c:formatCode>General</c:formatCode>
                <c:ptCount val="10"/>
                <c:pt idx="0">
                  <c:v>10</c:v>
                </c:pt>
                <c:pt idx="1">
                  <c:v>11</c:v>
                </c:pt>
                <c:pt idx="2">
                  <c:v>12</c:v>
                </c:pt>
                <c:pt idx="3">
                  <c:v>13</c:v>
                </c:pt>
                <c:pt idx="4">
                  <c:v>14</c:v>
                </c:pt>
                <c:pt idx="5">
                  <c:v>15</c:v>
                </c:pt>
                <c:pt idx="6">
                  <c:v>16</c:v>
                </c:pt>
                <c:pt idx="7">
                  <c:v>17</c:v>
                </c:pt>
                <c:pt idx="8">
                  <c:v>18</c:v>
                </c:pt>
                <c:pt idx="9">
                  <c:v>19</c:v>
                </c:pt>
              </c:numCache>
            </c:numRef>
          </c:val>
          <c:smooth val="0"/>
        </c:ser>
        <c:ser>
          <c:idx val="1"/>
          <c:order val="1"/>
          <c:tx>
            <c:v>Σειριακή</c:v>
          </c:tx>
          <c:marker>
            <c:symbol val="none"/>
          </c:marker>
          <c:cat>
            <c:numRef>
              <c:f>Φύλλο1!$E$5:$E$14</c:f>
              <c:numCache>
                <c:formatCode>General</c:formatCode>
                <c:ptCount val="10"/>
                <c:pt idx="0">
                  <c:v>1024</c:v>
                </c:pt>
                <c:pt idx="1">
                  <c:v>2048</c:v>
                </c:pt>
                <c:pt idx="2">
                  <c:v>4096</c:v>
                </c:pt>
                <c:pt idx="3">
                  <c:v>8192</c:v>
                </c:pt>
                <c:pt idx="4">
                  <c:v>16384</c:v>
                </c:pt>
                <c:pt idx="5">
                  <c:v>32768</c:v>
                </c:pt>
                <c:pt idx="6">
                  <c:v>65536</c:v>
                </c:pt>
                <c:pt idx="7">
                  <c:v>131072</c:v>
                </c:pt>
                <c:pt idx="8">
                  <c:v>262144</c:v>
                </c:pt>
                <c:pt idx="9">
                  <c:v>524288</c:v>
                </c:pt>
              </c:numCache>
            </c:numRef>
          </c:cat>
          <c:val>
            <c:numRef>
              <c:f>Φύλλο1!$G$5:$G$14</c:f>
              <c:numCache>
                <c:formatCode>General</c:formatCode>
                <c:ptCount val="10"/>
                <c:pt idx="0">
                  <c:v>512</c:v>
                </c:pt>
                <c:pt idx="1">
                  <c:v>1024</c:v>
                </c:pt>
                <c:pt idx="2">
                  <c:v>2048</c:v>
                </c:pt>
                <c:pt idx="3">
                  <c:v>4096</c:v>
                </c:pt>
                <c:pt idx="4">
                  <c:v>8192</c:v>
                </c:pt>
                <c:pt idx="5">
                  <c:v>16384</c:v>
                </c:pt>
                <c:pt idx="6">
                  <c:v>32768</c:v>
                </c:pt>
                <c:pt idx="7">
                  <c:v>65536</c:v>
                </c:pt>
                <c:pt idx="8">
                  <c:v>131072</c:v>
                </c:pt>
                <c:pt idx="9">
                  <c:v>262144</c:v>
                </c:pt>
              </c:numCache>
            </c:numRef>
          </c:val>
          <c:smooth val="0"/>
        </c:ser>
        <c:dLbls>
          <c:showLegendKey val="0"/>
          <c:showVal val="0"/>
          <c:showCatName val="0"/>
          <c:showSerName val="0"/>
          <c:showPercent val="0"/>
          <c:showBubbleSize val="0"/>
        </c:dLbls>
        <c:marker val="1"/>
        <c:smooth val="0"/>
        <c:axId val="191034880"/>
        <c:axId val="191036416"/>
      </c:lineChart>
      <c:catAx>
        <c:axId val="191034880"/>
        <c:scaling>
          <c:orientation val="minMax"/>
        </c:scaling>
        <c:delete val="0"/>
        <c:axPos val="b"/>
        <c:numFmt formatCode="General" sourceLinked="1"/>
        <c:majorTickMark val="out"/>
        <c:minorTickMark val="none"/>
        <c:tickLblPos val="nextTo"/>
        <c:crossAx val="191036416"/>
        <c:crosses val="autoZero"/>
        <c:auto val="1"/>
        <c:lblAlgn val="ctr"/>
        <c:lblOffset val="100"/>
        <c:noMultiLvlLbl val="0"/>
      </c:catAx>
      <c:valAx>
        <c:axId val="191036416"/>
        <c:scaling>
          <c:orientation val="minMax"/>
        </c:scaling>
        <c:delete val="0"/>
        <c:axPos val="l"/>
        <c:majorGridlines/>
        <c:numFmt formatCode="General" sourceLinked="1"/>
        <c:majorTickMark val="out"/>
        <c:minorTickMark val="none"/>
        <c:tickLblPos val="nextTo"/>
        <c:crossAx val="19103488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26/9/2013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7.xml"/><Relationship Id="rId5" Type="http://schemas.openxmlformats.org/officeDocument/2006/relationships/slide" Target="slide1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5</a:t>
            </a:r>
            <a:r>
              <a:rPr lang="el-GR" sz="2800" b="1" dirty="0" smtClean="0"/>
              <a:t>:</a:t>
            </a:r>
            <a:r>
              <a:rPr lang="en-US" sz="2800" dirty="0" smtClean="0"/>
              <a:t> </a:t>
            </a:r>
            <a:r>
              <a:rPr lang="el-GR" sz="2800" dirty="0" smtClean="0"/>
              <a:t>Διαχείριση Πινάκων </a:t>
            </a:r>
            <a:r>
              <a:rPr lang="el-GR" sz="2800" dirty="0" smtClean="0"/>
              <a:t>Ι</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Μέθοδος Φυσαλίδας (</a:t>
            </a:r>
            <a:r>
              <a:rPr lang="en-US" dirty="0" smtClean="0"/>
              <a:t>bubble sort</a:t>
            </a:r>
            <a:r>
              <a:rPr lang="el-GR" dirty="0" smtClean="0"/>
              <a:t>)</a:t>
            </a:r>
            <a:endParaRPr lang="el-GR" dirty="0"/>
          </a:p>
        </p:txBody>
      </p:sp>
      <p:sp>
        <p:nvSpPr>
          <p:cNvPr id="7" name="Θέση περιεχομένου 2" descr="Επανάληψη Ν μείον1 φορές της ακόλουθης διαδικασίας (πέρασμα):&#10;Σύγκριση όλων των διαδοχικών ζευγαριών στοιχείων αρχής γενομένης από το τελευταίο (με το προτελευταίο) και εάν το επόμενο είναι μικρότερο από το προηγούμενο αντιμετάθεσή τους,&#10;Οι συγκρίσεις φθάνουν μέχρι το στοιχείο με δείκτη ίσο με το πέρασμα. &#10;"/>
          <p:cNvSpPr>
            <a:spLocks noGrp="1"/>
          </p:cNvSpPr>
          <p:nvPr>
            <p:ph idx="1"/>
          </p:nvPr>
        </p:nvSpPr>
        <p:spPr>
          <a:xfrm>
            <a:off x="467545" y="1340768"/>
            <a:ext cx="8219256" cy="4741863"/>
          </a:xfrm>
        </p:spPr>
        <p:txBody>
          <a:bodyPr>
            <a:normAutofit/>
          </a:bodyPr>
          <a:lstStyle/>
          <a:p>
            <a:pPr>
              <a:buFont typeface="Wingdings" pitchFamily="2" charset="2"/>
              <a:buChar char="q"/>
            </a:pPr>
            <a:r>
              <a:rPr lang="el-GR" dirty="0" smtClean="0"/>
              <a:t>Επανάληψη Ν-1 φορές της ακόλουθης διαδικασίας (</a:t>
            </a:r>
            <a:r>
              <a:rPr lang="el-GR" b="1" i="1" dirty="0" smtClean="0"/>
              <a:t>πέρασμα</a:t>
            </a:r>
            <a:r>
              <a:rPr lang="el-GR" dirty="0" smtClean="0"/>
              <a:t>):</a:t>
            </a:r>
          </a:p>
          <a:p>
            <a:pPr>
              <a:buFont typeface="Wingdings" pitchFamily="2" charset="2"/>
              <a:buChar char="q"/>
            </a:pPr>
            <a:r>
              <a:rPr lang="el-GR" dirty="0" smtClean="0"/>
              <a:t>Σύγκριση όλων των διαδοχικών ζευγαριών στοιχείων αρχής γενομένης από το τελευταίο (με το προτελευταίο) και εάν το επόμενο είναι μικρότερο από το προηγούμενο αντιμετάθεσή τους,</a:t>
            </a:r>
          </a:p>
          <a:p>
            <a:pPr>
              <a:buFont typeface="Wingdings" pitchFamily="2" charset="2"/>
              <a:buChar char="q"/>
            </a:pPr>
            <a:r>
              <a:rPr lang="el-GR" dirty="0" smtClean="0"/>
              <a:t>Οι συγκρίσεις φθάνουν μέχρι το στοιχείο με δείκτη ίσο με το </a:t>
            </a:r>
            <a:r>
              <a:rPr lang="el-GR" b="1" i="1" dirty="0" smtClean="0"/>
              <a:t>πέρασμα</a:t>
            </a:r>
            <a:r>
              <a:rPr lang="el-GR" dirty="0" smtClean="0"/>
              <a:t>. </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Μέθοδος Φυσαλίδας (</a:t>
            </a:r>
            <a:r>
              <a:rPr lang="en-US" dirty="0" smtClean="0"/>
              <a:t>Bubble Sort</a:t>
            </a:r>
            <a:r>
              <a:rPr lang="el-GR" dirty="0" smtClean="0"/>
              <a:t>): Παράδειγμα</a:t>
            </a:r>
            <a:endParaRPr lang="el-GR" dirty="0"/>
          </a:p>
        </p:txBody>
      </p:sp>
      <p:grpSp>
        <p:nvGrpSpPr>
          <p:cNvPr id="6" name="Group 96" descr="Παράδειγμα πίνακα Μεθόδου Φυσαλίδας (Bubble Sort)"/>
          <p:cNvGrpSpPr>
            <a:grpSpLocks/>
          </p:cNvGrpSpPr>
          <p:nvPr/>
        </p:nvGrpSpPr>
        <p:grpSpPr bwMode="auto">
          <a:xfrm>
            <a:off x="834043" y="1772819"/>
            <a:ext cx="6797676" cy="436563"/>
            <a:chOff x="544" y="1632"/>
            <a:chExt cx="4282" cy="275"/>
          </a:xfrm>
        </p:grpSpPr>
        <p:sp>
          <p:nvSpPr>
            <p:cNvPr id="8" name="Text Box 6" descr="Παράδειγμα πίνακα Μεθόδου Φυσαλίδας (Bubble Sort)"/>
            <p:cNvSpPr txBox="1">
              <a:spLocks noChangeArrowheads="1"/>
            </p:cNvSpPr>
            <p:nvPr/>
          </p:nvSpPr>
          <p:spPr bwMode="auto">
            <a:xfrm>
              <a:off x="544"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l-GR" sz="2000" dirty="0"/>
            </a:p>
          </p:txBody>
        </p:sp>
        <p:sp>
          <p:nvSpPr>
            <p:cNvPr id="10" name="Text Box 7" descr="[DECORATIVE]"/>
            <p:cNvSpPr txBox="1">
              <a:spLocks noChangeArrowheads="1"/>
            </p:cNvSpPr>
            <p:nvPr/>
          </p:nvSpPr>
          <p:spPr bwMode="auto">
            <a:xfrm>
              <a:off x="862"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23</a:t>
              </a:r>
              <a:endParaRPr lang="el-GR" sz="2000" dirty="0"/>
            </a:p>
          </p:txBody>
        </p:sp>
        <p:sp>
          <p:nvSpPr>
            <p:cNvPr id="12" name="Text Box 8" descr="[DECORATIVE]"/>
            <p:cNvSpPr txBox="1">
              <a:spLocks noChangeArrowheads="1"/>
            </p:cNvSpPr>
            <p:nvPr/>
          </p:nvSpPr>
          <p:spPr bwMode="auto">
            <a:xfrm>
              <a:off x="1179"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12</a:t>
              </a:r>
              <a:endParaRPr lang="el-GR" sz="2000" dirty="0"/>
            </a:p>
          </p:txBody>
        </p:sp>
        <p:sp>
          <p:nvSpPr>
            <p:cNvPr id="14" name="Text Box 9" descr="[DECORATIVE]"/>
            <p:cNvSpPr txBox="1">
              <a:spLocks noChangeArrowheads="1"/>
            </p:cNvSpPr>
            <p:nvPr/>
          </p:nvSpPr>
          <p:spPr bwMode="auto">
            <a:xfrm>
              <a:off x="1497"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52</a:t>
              </a:r>
              <a:endParaRPr lang="el-GR" sz="2000" dirty="0"/>
            </a:p>
          </p:txBody>
        </p:sp>
        <p:sp>
          <p:nvSpPr>
            <p:cNvPr id="15" name="Text Box 10" descr="[DECORATIVE]"/>
            <p:cNvSpPr txBox="1">
              <a:spLocks noChangeArrowheads="1"/>
            </p:cNvSpPr>
            <p:nvPr/>
          </p:nvSpPr>
          <p:spPr bwMode="auto">
            <a:xfrm>
              <a:off x="1814"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19</a:t>
              </a:r>
              <a:endParaRPr lang="el-GR" sz="2000" dirty="0"/>
            </a:p>
          </p:txBody>
        </p:sp>
        <p:sp>
          <p:nvSpPr>
            <p:cNvPr id="16" name="Text Box 11" descr="[DECORATIVE]"/>
            <p:cNvSpPr txBox="1">
              <a:spLocks noChangeArrowheads="1"/>
            </p:cNvSpPr>
            <p:nvPr/>
          </p:nvSpPr>
          <p:spPr bwMode="auto">
            <a:xfrm>
              <a:off x="2132"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42</a:t>
              </a:r>
              <a:endParaRPr lang="el-GR" sz="2000" dirty="0"/>
            </a:p>
          </p:txBody>
        </p:sp>
        <p:sp>
          <p:nvSpPr>
            <p:cNvPr id="17" name="Text Box 12" descr="[DECORATIVE]"/>
            <p:cNvSpPr txBox="1">
              <a:spLocks noChangeArrowheads="1"/>
            </p:cNvSpPr>
            <p:nvPr/>
          </p:nvSpPr>
          <p:spPr bwMode="auto">
            <a:xfrm>
              <a:off x="2449"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31</a:t>
              </a:r>
              <a:endParaRPr lang="el-GR" sz="2000" dirty="0"/>
            </a:p>
          </p:txBody>
        </p:sp>
        <p:sp>
          <p:nvSpPr>
            <p:cNvPr id="18" name="Text Box 13" descr="[DECORATIVE]"/>
            <p:cNvSpPr txBox="1">
              <a:spLocks noChangeArrowheads="1"/>
            </p:cNvSpPr>
            <p:nvPr/>
          </p:nvSpPr>
          <p:spPr bwMode="auto">
            <a:xfrm>
              <a:off x="2767"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l-GR" sz="2000" dirty="0"/>
            </a:p>
          </p:txBody>
        </p:sp>
        <p:sp>
          <p:nvSpPr>
            <p:cNvPr id="19" name="Text Box 14" descr="[DECORATIVE]"/>
            <p:cNvSpPr txBox="1">
              <a:spLocks noChangeArrowheads="1"/>
            </p:cNvSpPr>
            <p:nvPr/>
          </p:nvSpPr>
          <p:spPr bwMode="auto">
            <a:xfrm>
              <a:off x="3084"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46</a:t>
              </a:r>
              <a:endParaRPr lang="el-GR" sz="2000" dirty="0"/>
            </a:p>
          </p:txBody>
        </p:sp>
        <p:sp>
          <p:nvSpPr>
            <p:cNvPr id="20" name="Text Box 15" descr="[DECORATIVE]"/>
            <p:cNvSpPr txBox="1">
              <a:spLocks noChangeArrowheads="1"/>
            </p:cNvSpPr>
            <p:nvPr/>
          </p:nvSpPr>
          <p:spPr bwMode="auto">
            <a:xfrm>
              <a:off x="3402" y="1655"/>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62</a:t>
              </a:r>
              <a:endParaRPr lang="el-GR" sz="2000" dirty="0"/>
            </a:p>
          </p:txBody>
        </p:sp>
        <p:sp>
          <p:nvSpPr>
            <p:cNvPr id="21" name="Text Box 39" descr="[DECORATIVE]"/>
            <p:cNvSpPr txBox="1">
              <a:spLocks noChangeArrowheads="1"/>
            </p:cNvSpPr>
            <p:nvPr/>
          </p:nvSpPr>
          <p:spPr bwMode="auto">
            <a:xfrm>
              <a:off x="3979" y="1632"/>
              <a:ext cx="8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000" dirty="0" smtClean="0"/>
                <a:t>Πέρασμα 0</a:t>
              </a:r>
              <a:endParaRPr lang="el-GR" sz="2000" dirty="0"/>
            </a:p>
          </p:txBody>
        </p:sp>
      </p:grpSp>
      <p:grpSp>
        <p:nvGrpSpPr>
          <p:cNvPr id="22" name="Group 97" descr="[DECORATIVE]"/>
          <p:cNvGrpSpPr>
            <a:grpSpLocks/>
          </p:cNvGrpSpPr>
          <p:nvPr/>
        </p:nvGrpSpPr>
        <p:grpSpPr bwMode="auto">
          <a:xfrm>
            <a:off x="834043" y="2349083"/>
            <a:ext cx="7254876" cy="436563"/>
            <a:chOff x="544" y="1995"/>
            <a:chExt cx="4570" cy="275"/>
          </a:xfrm>
        </p:grpSpPr>
        <p:sp>
          <p:nvSpPr>
            <p:cNvPr id="23" name="Text Box 40" descr="[DECORATIVE]"/>
            <p:cNvSpPr txBox="1">
              <a:spLocks noChangeArrowheads="1"/>
            </p:cNvSpPr>
            <p:nvPr/>
          </p:nvSpPr>
          <p:spPr bwMode="auto">
            <a:xfrm>
              <a:off x="544"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12</a:t>
              </a:r>
              <a:endParaRPr lang="el-GR" sz="2000" b="1" dirty="0">
                <a:solidFill>
                  <a:srgbClr val="7030A0"/>
                </a:solidFill>
              </a:endParaRPr>
            </a:p>
          </p:txBody>
        </p:sp>
        <p:sp>
          <p:nvSpPr>
            <p:cNvPr id="24" name="Text Box 41" descr="[DECORATIVE]"/>
            <p:cNvSpPr txBox="1">
              <a:spLocks noChangeArrowheads="1"/>
            </p:cNvSpPr>
            <p:nvPr/>
          </p:nvSpPr>
          <p:spPr bwMode="auto">
            <a:xfrm>
              <a:off x="862"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t>37</a:t>
              </a:r>
              <a:endParaRPr lang="en-US" sz="2000" b="1" dirty="0"/>
            </a:p>
          </p:txBody>
        </p:sp>
        <p:sp>
          <p:nvSpPr>
            <p:cNvPr id="25" name="Text Box 42" descr="[DECORATIVE]"/>
            <p:cNvSpPr txBox="1">
              <a:spLocks noChangeArrowheads="1"/>
            </p:cNvSpPr>
            <p:nvPr/>
          </p:nvSpPr>
          <p:spPr bwMode="auto">
            <a:xfrm>
              <a:off x="1179"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t>23</a:t>
              </a:r>
              <a:endParaRPr lang="en-US" sz="2000" b="1" dirty="0"/>
            </a:p>
          </p:txBody>
        </p:sp>
        <p:sp>
          <p:nvSpPr>
            <p:cNvPr id="26" name="Text Box 43" descr="[DECORATIVE]"/>
            <p:cNvSpPr txBox="1">
              <a:spLocks noChangeArrowheads="1"/>
            </p:cNvSpPr>
            <p:nvPr/>
          </p:nvSpPr>
          <p:spPr bwMode="auto">
            <a:xfrm>
              <a:off x="1497"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19</a:t>
              </a:r>
              <a:endParaRPr lang="en-US" sz="2000" b="1" dirty="0">
                <a:solidFill>
                  <a:srgbClr val="000099"/>
                </a:solidFill>
              </a:endParaRPr>
            </a:p>
          </p:txBody>
        </p:sp>
        <p:sp>
          <p:nvSpPr>
            <p:cNvPr id="27" name="Text Box 44" descr="[DECORATIVE]"/>
            <p:cNvSpPr txBox="1">
              <a:spLocks noChangeArrowheads="1"/>
            </p:cNvSpPr>
            <p:nvPr/>
          </p:nvSpPr>
          <p:spPr bwMode="auto">
            <a:xfrm>
              <a:off x="1814"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52</a:t>
              </a:r>
              <a:endParaRPr lang="en-US" sz="2000" b="1" dirty="0">
                <a:solidFill>
                  <a:srgbClr val="000099"/>
                </a:solidFill>
              </a:endParaRPr>
            </a:p>
          </p:txBody>
        </p:sp>
        <p:sp>
          <p:nvSpPr>
            <p:cNvPr id="28" name="Text Box 45" descr="[DECORATIVE]"/>
            <p:cNvSpPr txBox="1">
              <a:spLocks noChangeArrowheads="1"/>
            </p:cNvSpPr>
            <p:nvPr/>
          </p:nvSpPr>
          <p:spPr bwMode="auto">
            <a:xfrm>
              <a:off x="2132"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31</a:t>
              </a:r>
              <a:endParaRPr lang="en-US" sz="2000" b="1" dirty="0">
                <a:solidFill>
                  <a:srgbClr val="7030A0"/>
                </a:solidFill>
              </a:endParaRPr>
            </a:p>
          </p:txBody>
        </p:sp>
        <p:sp>
          <p:nvSpPr>
            <p:cNvPr id="29" name="Text Box 46" descr="[DECORATIVE]"/>
            <p:cNvSpPr txBox="1">
              <a:spLocks noChangeArrowheads="1"/>
            </p:cNvSpPr>
            <p:nvPr/>
          </p:nvSpPr>
          <p:spPr bwMode="auto">
            <a:xfrm>
              <a:off x="2449"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C00000"/>
                  </a:solidFill>
                </a:rPr>
                <a:t>42</a:t>
              </a:r>
              <a:endParaRPr lang="en-US" sz="2000" b="1" dirty="0">
                <a:solidFill>
                  <a:srgbClr val="C00000"/>
                </a:solidFill>
              </a:endParaRPr>
            </a:p>
          </p:txBody>
        </p:sp>
        <p:sp>
          <p:nvSpPr>
            <p:cNvPr id="30" name="Text Box 47" descr="[DECORATIVE]"/>
            <p:cNvSpPr txBox="1">
              <a:spLocks noChangeArrowheads="1"/>
            </p:cNvSpPr>
            <p:nvPr/>
          </p:nvSpPr>
          <p:spPr bwMode="auto">
            <a:xfrm>
              <a:off x="2767"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l-GR" sz="2000" dirty="0"/>
            </a:p>
          </p:txBody>
        </p:sp>
        <p:sp>
          <p:nvSpPr>
            <p:cNvPr id="31" name="Text Box 48" descr="[DECORATIVE]"/>
            <p:cNvSpPr txBox="1">
              <a:spLocks noChangeArrowheads="1"/>
            </p:cNvSpPr>
            <p:nvPr/>
          </p:nvSpPr>
          <p:spPr bwMode="auto">
            <a:xfrm>
              <a:off x="3084"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46</a:t>
              </a:r>
              <a:endParaRPr lang="el-GR" sz="2000" dirty="0"/>
            </a:p>
          </p:txBody>
        </p:sp>
        <p:sp>
          <p:nvSpPr>
            <p:cNvPr id="32" name="Text Box 49" descr="[DECORATIVE]"/>
            <p:cNvSpPr txBox="1">
              <a:spLocks noChangeArrowheads="1"/>
            </p:cNvSpPr>
            <p:nvPr/>
          </p:nvSpPr>
          <p:spPr bwMode="auto">
            <a:xfrm>
              <a:off x="3402" y="201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62</a:t>
              </a:r>
              <a:endParaRPr lang="el-GR" sz="2000" dirty="0"/>
            </a:p>
          </p:txBody>
        </p:sp>
        <p:sp>
          <p:nvSpPr>
            <p:cNvPr id="33" name="Text Box 50" descr="[DECORATIVE]"/>
            <p:cNvSpPr txBox="1">
              <a:spLocks noChangeArrowheads="1"/>
            </p:cNvSpPr>
            <p:nvPr/>
          </p:nvSpPr>
          <p:spPr bwMode="auto">
            <a:xfrm>
              <a:off x="3979" y="1995"/>
              <a:ext cx="11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000" dirty="0" smtClean="0"/>
                <a:t>Αντιμεταθέσεις</a:t>
              </a:r>
              <a:endParaRPr lang="el-GR" sz="2000" dirty="0"/>
            </a:p>
          </p:txBody>
        </p:sp>
      </p:grpSp>
      <p:grpSp>
        <p:nvGrpSpPr>
          <p:cNvPr id="34" name="Group 98" descr="[DECORATIVE]"/>
          <p:cNvGrpSpPr>
            <a:grpSpLocks/>
          </p:cNvGrpSpPr>
          <p:nvPr/>
        </p:nvGrpSpPr>
        <p:grpSpPr bwMode="auto">
          <a:xfrm>
            <a:off x="834043" y="2996783"/>
            <a:ext cx="6797676" cy="436563"/>
            <a:chOff x="544" y="2403"/>
            <a:chExt cx="4282" cy="275"/>
          </a:xfrm>
        </p:grpSpPr>
        <p:sp>
          <p:nvSpPr>
            <p:cNvPr id="35" name="Text Box 51" descr="[DECORATIVE]"/>
            <p:cNvSpPr txBox="1">
              <a:spLocks noChangeArrowheads="1"/>
            </p:cNvSpPr>
            <p:nvPr/>
          </p:nvSpPr>
          <p:spPr bwMode="auto">
            <a:xfrm>
              <a:off x="544"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12</a:t>
              </a:r>
              <a:endParaRPr lang="el-GR" sz="2000" b="1" dirty="0">
                <a:solidFill>
                  <a:srgbClr val="7030A0"/>
                </a:solidFill>
              </a:endParaRPr>
            </a:p>
          </p:txBody>
        </p:sp>
        <p:sp>
          <p:nvSpPr>
            <p:cNvPr id="36" name="Text Box 52" descr="[DECORATIVE]"/>
            <p:cNvSpPr txBox="1">
              <a:spLocks noChangeArrowheads="1"/>
            </p:cNvSpPr>
            <p:nvPr/>
          </p:nvSpPr>
          <p:spPr bwMode="auto">
            <a:xfrm>
              <a:off x="862"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n-US" sz="2000" dirty="0"/>
            </a:p>
          </p:txBody>
        </p:sp>
        <p:sp>
          <p:nvSpPr>
            <p:cNvPr id="37" name="Text Box 53" descr="[DECORATIVE]"/>
            <p:cNvSpPr txBox="1">
              <a:spLocks noChangeArrowheads="1"/>
            </p:cNvSpPr>
            <p:nvPr/>
          </p:nvSpPr>
          <p:spPr bwMode="auto">
            <a:xfrm>
              <a:off x="1179"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23</a:t>
              </a:r>
              <a:endParaRPr lang="en-US" sz="2000" dirty="0"/>
            </a:p>
          </p:txBody>
        </p:sp>
        <p:sp>
          <p:nvSpPr>
            <p:cNvPr id="38" name="Text Box 54" descr="[DECORATIVE]"/>
            <p:cNvSpPr txBox="1">
              <a:spLocks noChangeArrowheads="1"/>
            </p:cNvSpPr>
            <p:nvPr/>
          </p:nvSpPr>
          <p:spPr bwMode="auto">
            <a:xfrm>
              <a:off x="1497"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19</a:t>
              </a:r>
              <a:endParaRPr lang="en-US" sz="2000" dirty="0"/>
            </a:p>
          </p:txBody>
        </p:sp>
        <p:sp>
          <p:nvSpPr>
            <p:cNvPr id="39" name="Text Box 55" descr="[DECORATIVE]"/>
            <p:cNvSpPr txBox="1">
              <a:spLocks noChangeArrowheads="1"/>
            </p:cNvSpPr>
            <p:nvPr/>
          </p:nvSpPr>
          <p:spPr bwMode="auto">
            <a:xfrm>
              <a:off x="1814"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52</a:t>
              </a:r>
              <a:endParaRPr lang="en-US" sz="2000" dirty="0"/>
            </a:p>
          </p:txBody>
        </p:sp>
        <p:sp>
          <p:nvSpPr>
            <p:cNvPr id="40" name="Text Box 56" descr="[DECORATIVE]"/>
            <p:cNvSpPr txBox="1">
              <a:spLocks noChangeArrowheads="1"/>
            </p:cNvSpPr>
            <p:nvPr/>
          </p:nvSpPr>
          <p:spPr bwMode="auto">
            <a:xfrm>
              <a:off x="2132"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31</a:t>
              </a:r>
              <a:endParaRPr lang="en-US" sz="2000" dirty="0"/>
            </a:p>
          </p:txBody>
        </p:sp>
        <p:sp>
          <p:nvSpPr>
            <p:cNvPr id="41" name="Text Box 57" descr="[DECORATIVE]"/>
            <p:cNvSpPr txBox="1">
              <a:spLocks noChangeArrowheads="1"/>
            </p:cNvSpPr>
            <p:nvPr/>
          </p:nvSpPr>
          <p:spPr bwMode="auto">
            <a:xfrm>
              <a:off x="2449"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42</a:t>
              </a:r>
              <a:endParaRPr lang="en-US" sz="2000" dirty="0"/>
            </a:p>
          </p:txBody>
        </p:sp>
        <p:sp>
          <p:nvSpPr>
            <p:cNvPr id="42" name="Text Box 58" descr="[DECORATIVE]"/>
            <p:cNvSpPr txBox="1">
              <a:spLocks noChangeArrowheads="1"/>
            </p:cNvSpPr>
            <p:nvPr/>
          </p:nvSpPr>
          <p:spPr bwMode="auto">
            <a:xfrm>
              <a:off x="2767"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l-GR" sz="2000" dirty="0"/>
            </a:p>
          </p:txBody>
        </p:sp>
        <p:sp>
          <p:nvSpPr>
            <p:cNvPr id="43" name="Text Box 59" descr="[DECORATIVE]"/>
            <p:cNvSpPr txBox="1">
              <a:spLocks noChangeArrowheads="1"/>
            </p:cNvSpPr>
            <p:nvPr/>
          </p:nvSpPr>
          <p:spPr bwMode="auto">
            <a:xfrm>
              <a:off x="3084"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46</a:t>
              </a:r>
              <a:endParaRPr lang="el-GR" sz="2000" dirty="0"/>
            </a:p>
          </p:txBody>
        </p:sp>
        <p:sp>
          <p:nvSpPr>
            <p:cNvPr id="44" name="Text Box 60" descr="[DECORATIVE]"/>
            <p:cNvSpPr txBox="1">
              <a:spLocks noChangeArrowheads="1"/>
            </p:cNvSpPr>
            <p:nvPr/>
          </p:nvSpPr>
          <p:spPr bwMode="auto">
            <a:xfrm>
              <a:off x="3402" y="2426"/>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62</a:t>
              </a:r>
              <a:endParaRPr lang="el-GR" sz="2000" dirty="0"/>
            </a:p>
          </p:txBody>
        </p:sp>
        <p:sp>
          <p:nvSpPr>
            <p:cNvPr id="45" name="Text Box 61" descr="[DECORATIVE]"/>
            <p:cNvSpPr txBox="1">
              <a:spLocks noChangeArrowheads="1"/>
            </p:cNvSpPr>
            <p:nvPr/>
          </p:nvSpPr>
          <p:spPr bwMode="auto">
            <a:xfrm>
              <a:off x="3979" y="2403"/>
              <a:ext cx="8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000" dirty="0" smtClean="0"/>
                <a:t>Πέρασμα 1</a:t>
              </a:r>
              <a:endParaRPr lang="el-GR" sz="2000" dirty="0"/>
            </a:p>
          </p:txBody>
        </p:sp>
      </p:grpSp>
      <p:grpSp>
        <p:nvGrpSpPr>
          <p:cNvPr id="46" name="Group 99" descr="[DECORATIVE]"/>
          <p:cNvGrpSpPr>
            <a:grpSpLocks/>
          </p:cNvGrpSpPr>
          <p:nvPr/>
        </p:nvGrpSpPr>
        <p:grpSpPr bwMode="auto">
          <a:xfrm>
            <a:off x="834043" y="3717509"/>
            <a:ext cx="7254876" cy="436563"/>
            <a:chOff x="544" y="2857"/>
            <a:chExt cx="4570" cy="275"/>
          </a:xfrm>
        </p:grpSpPr>
        <p:sp>
          <p:nvSpPr>
            <p:cNvPr id="47" name="Text Box 62" descr="[DECORATIVE]"/>
            <p:cNvSpPr txBox="1">
              <a:spLocks noChangeArrowheads="1"/>
            </p:cNvSpPr>
            <p:nvPr/>
          </p:nvSpPr>
          <p:spPr bwMode="auto">
            <a:xfrm>
              <a:off x="544"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12</a:t>
              </a:r>
              <a:endParaRPr lang="en-US" sz="2000" b="1" dirty="0">
                <a:solidFill>
                  <a:srgbClr val="7030A0"/>
                </a:solidFill>
              </a:endParaRPr>
            </a:p>
          </p:txBody>
        </p:sp>
        <p:sp>
          <p:nvSpPr>
            <p:cNvPr id="48" name="Text Box 63" descr="[DECORATIVE]"/>
            <p:cNvSpPr txBox="1">
              <a:spLocks noChangeArrowheads="1"/>
            </p:cNvSpPr>
            <p:nvPr/>
          </p:nvSpPr>
          <p:spPr bwMode="auto">
            <a:xfrm>
              <a:off x="862"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B050"/>
                  </a:solidFill>
                </a:rPr>
                <a:t>19</a:t>
              </a:r>
              <a:endParaRPr lang="el-GR" sz="2000" b="1" dirty="0">
                <a:solidFill>
                  <a:srgbClr val="00B050"/>
                </a:solidFill>
              </a:endParaRPr>
            </a:p>
          </p:txBody>
        </p:sp>
        <p:sp>
          <p:nvSpPr>
            <p:cNvPr id="49" name="Text Box 64" descr="[DECORATIVE]"/>
            <p:cNvSpPr txBox="1">
              <a:spLocks noChangeArrowheads="1"/>
            </p:cNvSpPr>
            <p:nvPr/>
          </p:nvSpPr>
          <p:spPr bwMode="auto">
            <a:xfrm>
              <a:off x="1179"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l-GR" sz="2000" dirty="0"/>
            </a:p>
          </p:txBody>
        </p:sp>
        <p:sp>
          <p:nvSpPr>
            <p:cNvPr id="50" name="Text Box 65" descr="[DECORATIVE]"/>
            <p:cNvSpPr txBox="1">
              <a:spLocks noChangeArrowheads="1"/>
            </p:cNvSpPr>
            <p:nvPr/>
          </p:nvSpPr>
          <p:spPr bwMode="auto">
            <a:xfrm>
              <a:off x="1497"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23</a:t>
              </a:r>
              <a:endParaRPr lang="en-US" sz="2000" dirty="0"/>
            </a:p>
          </p:txBody>
        </p:sp>
        <p:sp>
          <p:nvSpPr>
            <p:cNvPr id="51" name="Text Box 66" descr="[DECORATIVE]"/>
            <p:cNvSpPr txBox="1">
              <a:spLocks noChangeArrowheads="1"/>
            </p:cNvSpPr>
            <p:nvPr/>
          </p:nvSpPr>
          <p:spPr bwMode="auto">
            <a:xfrm>
              <a:off x="1814"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31</a:t>
              </a:r>
              <a:endParaRPr lang="en-US" sz="2000" dirty="0"/>
            </a:p>
          </p:txBody>
        </p:sp>
        <p:sp>
          <p:nvSpPr>
            <p:cNvPr id="52" name="Text Box 67" descr="[DECORATIVE]"/>
            <p:cNvSpPr txBox="1">
              <a:spLocks noChangeArrowheads="1"/>
            </p:cNvSpPr>
            <p:nvPr/>
          </p:nvSpPr>
          <p:spPr bwMode="auto">
            <a:xfrm>
              <a:off x="2132"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52</a:t>
              </a:r>
              <a:endParaRPr lang="en-US" sz="2000" dirty="0"/>
            </a:p>
          </p:txBody>
        </p:sp>
        <p:sp>
          <p:nvSpPr>
            <p:cNvPr id="53" name="Text Box 68" descr="[DECORATIVE]"/>
            <p:cNvSpPr txBox="1">
              <a:spLocks noChangeArrowheads="1"/>
            </p:cNvSpPr>
            <p:nvPr/>
          </p:nvSpPr>
          <p:spPr bwMode="auto">
            <a:xfrm>
              <a:off x="2449"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31</a:t>
              </a:r>
              <a:endParaRPr lang="el-GR" sz="2000" dirty="0"/>
            </a:p>
          </p:txBody>
        </p:sp>
        <p:sp>
          <p:nvSpPr>
            <p:cNvPr id="54" name="Text Box 69" descr="[DECORATIVE]"/>
            <p:cNvSpPr txBox="1">
              <a:spLocks noChangeArrowheads="1"/>
            </p:cNvSpPr>
            <p:nvPr/>
          </p:nvSpPr>
          <p:spPr bwMode="auto">
            <a:xfrm>
              <a:off x="2767"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37</a:t>
              </a:r>
              <a:endParaRPr lang="el-GR" sz="2000" dirty="0"/>
            </a:p>
          </p:txBody>
        </p:sp>
        <p:sp>
          <p:nvSpPr>
            <p:cNvPr id="55" name="Text Box 70" descr="[DECORATIVE]"/>
            <p:cNvSpPr txBox="1">
              <a:spLocks noChangeArrowheads="1"/>
            </p:cNvSpPr>
            <p:nvPr/>
          </p:nvSpPr>
          <p:spPr bwMode="auto">
            <a:xfrm>
              <a:off x="3084"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46</a:t>
              </a:r>
              <a:endParaRPr lang="el-GR" sz="2000" dirty="0"/>
            </a:p>
          </p:txBody>
        </p:sp>
        <p:sp>
          <p:nvSpPr>
            <p:cNvPr id="56" name="Text Box 71" descr="[DECORATIVE]"/>
            <p:cNvSpPr txBox="1">
              <a:spLocks noChangeArrowheads="1"/>
            </p:cNvSpPr>
            <p:nvPr/>
          </p:nvSpPr>
          <p:spPr bwMode="auto">
            <a:xfrm>
              <a:off x="3402" y="2880"/>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62</a:t>
              </a:r>
              <a:endParaRPr lang="el-GR" sz="2000" dirty="0"/>
            </a:p>
          </p:txBody>
        </p:sp>
        <p:sp>
          <p:nvSpPr>
            <p:cNvPr id="57" name="Text Box 72" descr="[DECORATIVE]"/>
            <p:cNvSpPr txBox="1">
              <a:spLocks noChangeArrowheads="1"/>
            </p:cNvSpPr>
            <p:nvPr/>
          </p:nvSpPr>
          <p:spPr bwMode="auto">
            <a:xfrm>
              <a:off x="3979" y="2857"/>
              <a:ext cx="11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000" dirty="0" smtClean="0"/>
                <a:t>Αντιμεταθέσεις</a:t>
              </a:r>
              <a:endParaRPr lang="el-GR" sz="2000" dirty="0"/>
            </a:p>
          </p:txBody>
        </p:sp>
      </p:grpSp>
      <p:grpSp>
        <p:nvGrpSpPr>
          <p:cNvPr id="58" name="Group 101" descr="[DECORATIVE]"/>
          <p:cNvGrpSpPr>
            <a:grpSpLocks/>
          </p:cNvGrpSpPr>
          <p:nvPr/>
        </p:nvGrpSpPr>
        <p:grpSpPr bwMode="auto">
          <a:xfrm>
            <a:off x="834043" y="5301836"/>
            <a:ext cx="7099300" cy="436563"/>
            <a:chOff x="544" y="3855"/>
            <a:chExt cx="4472" cy="275"/>
          </a:xfrm>
        </p:grpSpPr>
        <p:sp>
          <p:nvSpPr>
            <p:cNvPr id="59" name="Text Box 73" descr="[DECORATIVE]"/>
            <p:cNvSpPr txBox="1">
              <a:spLocks noChangeArrowheads="1"/>
            </p:cNvSpPr>
            <p:nvPr/>
          </p:nvSpPr>
          <p:spPr bwMode="auto">
            <a:xfrm>
              <a:off x="544"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17</a:t>
              </a:r>
              <a:endParaRPr lang="el-GR" sz="2000" b="1" dirty="0">
                <a:solidFill>
                  <a:srgbClr val="000099"/>
                </a:solidFill>
              </a:endParaRPr>
            </a:p>
          </p:txBody>
        </p:sp>
        <p:sp>
          <p:nvSpPr>
            <p:cNvPr id="60" name="Text Box 74" descr="[DECORATIVE]"/>
            <p:cNvSpPr txBox="1">
              <a:spLocks noChangeArrowheads="1"/>
            </p:cNvSpPr>
            <p:nvPr/>
          </p:nvSpPr>
          <p:spPr bwMode="auto">
            <a:xfrm>
              <a:off x="862"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19</a:t>
              </a:r>
              <a:endParaRPr lang="el-GR" sz="2000" b="1" dirty="0">
                <a:solidFill>
                  <a:srgbClr val="000099"/>
                </a:solidFill>
              </a:endParaRPr>
            </a:p>
          </p:txBody>
        </p:sp>
        <p:sp>
          <p:nvSpPr>
            <p:cNvPr id="61" name="Text Box 75" descr="[DECORATIVE]"/>
            <p:cNvSpPr txBox="1">
              <a:spLocks noChangeArrowheads="1"/>
            </p:cNvSpPr>
            <p:nvPr/>
          </p:nvSpPr>
          <p:spPr bwMode="auto">
            <a:xfrm>
              <a:off x="1179"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23</a:t>
              </a:r>
              <a:endParaRPr lang="el-GR" sz="2000" b="1" dirty="0">
                <a:solidFill>
                  <a:srgbClr val="000099"/>
                </a:solidFill>
              </a:endParaRPr>
            </a:p>
          </p:txBody>
        </p:sp>
        <p:sp>
          <p:nvSpPr>
            <p:cNvPr id="62" name="Text Box 76" descr="[DECORATIVE]"/>
            <p:cNvSpPr txBox="1">
              <a:spLocks noChangeArrowheads="1"/>
            </p:cNvSpPr>
            <p:nvPr/>
          </p:nvSpPr>
          <p:spPr bwMode="auto">
            <a:xfrm>
              <a:off x="1497"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31</a:t>
              </a:r>
              <a:endParaRPr lang="el-GR" sz="2000" b="1" dirty="0">
                <a:solidFill>
                  <a:srgbClr val="000099"/>
                </a:solidFill>
              </a:endParaRPr>
            </a:p>
          </p:txBody>
        </p:sp>
        <p:sp>
          <p:nvSpPr>
            <p:cNvPr id="63" name="Text Box 77" descr="[DECORATIVE]"/>
            <p:cNvSpPr txBox="1">
              <a:spLocks noChangeArrowheads="1"/>
            </p:cNvSpPr>
            <p:nvPr/>
          </p:nvSpPr>
          <p:spPr bwMode="auto">
            <a:xfrm>
              <a:off x="1814"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37</a:t>
              </a:r>
              <a:endParaRPr lang="el-GR" sz="2000" b="1" dirty="0">
                <a:solidFill>
                  <a:srgbClr val="000099"/>
                </a:solidFill>
              </a:endParaRPr>
            </a:p>
          </p:txBody>
        </p:sp>
        <p:sp>
          <p:nvSpPr>
            <p:cNvPr id="64" name="Text Box 78" descr="[DECORATIVE]"/>
            <p:cNvSpPr txBox="1">
              <a:spLocks noChangeArrowheads="1"/>
            </p:cNvSpPr>
            <p:nvPr/>
          </p:nvSpPr>
          <p:spPr bwMode="auto">
            <a:xfrm>
              <a:off x="2132"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37</a:t>
              </a:r>
              <a:endParaRPr lang="el-GR" sz="2000" b="1" dirty="0">
                <a:solidFill>
                  <a:srgbClr val="000099"/>
                </a:solidFill>
              </a:endParaRPr>
            </a:p>
          </p:txBody>
        </p:sp>
        <p:sp>
          <p:nvSpPr>
            <p:cNvPr id="65" name="Text Box 79" descr="[DECORATIVE]"/>
            <p:cNvSpPr txBox="1">
              <a:spLocks noChangeArrowheads="1"/>
            </p:cNvSpPr>
            <p:nvPr/>
          </p:nvSpPr>
          <p:spPr bwMode="auto">
            <a:xfrm>
              <a:off x="2449"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42</a:t>
              </a:r>
              <a:endParaRPr lang="el-GR" sz="2000" b="1" dirty="0">
                <a:solidFill>
                  <a:srgbClr val="000099"/>
                </a:solidFill>
              </a:endParaRPr>
            </a:p>
          </p:txBody>
        </p:sp>
        <p:sp>
          <p:nvSpPr>
            <p:cNvPr id="66" name="Text Box 80" descr="[DECORATIVE]"/>
            <p:cNvSpPr txBox="1">
              <a:spLocks noChangeArrowheads="1"/>
            </p:cNvSpPr>
            <p:nvPr/>
          </p:nvSpPr>
          <p:spPr bwMode="auto">
            <a:xfrm>
              <a:off x="2767"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46</a:t>
              </a:r>
              <a:endParaRPr lang="el-GR" sz="2000" b="1" dirty="0">
                <a:solidFill>
                  <a:srgbClr val="000099"/>
                </a:solidFill>
              </a:endParaRPr>
            </a:p>
          </p:txBody>
        </p:sp>
        <p:sp>
          <p:nvSpPr>
            <p:cNvPr id="67" name="Text Box 81" descr="[DECORATIVE]"/>
            <p:cNvSpPr txBox="1">
              <a:spLocks noChangeArrowheads="1"/>
            </p:cNvSpPr>
            <p:nvPr/>
          </p:nvSpPr>
          <p:spPr bwMode="auto">
            <a:xfrm>
              <a:off x="3084"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56</a:t>
              </a:r>
              <a:endParaRPr lang="el-GR" sz="2000" b="1" dirty="0">
                <a:solidFill>
                  <a:srgbClr val="000099"/>
                </a:solidFill>
              </a:endParaRPr>
            </a:p>
          </p:txBody>
        </p:sp>
        <p:sp>
          <p:nvSpPr>
            <p:cNvPr id="68" name="Text Box 82" descr="[DECORATIVE]"/>
            <p:cNvSpPr txBox="1">
              <a:spLocks noChangeArrowheads="1"/>
            </p:cNvSpPr>
            <p:nvPr/>
          </p:nvSpPr>
          <p:spPr bwMode="auto">
            <a:xfrm>
              <a:off x="3402" y="3878"/>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000099"/>
                  </a:solidFill>
                </a:rPr>
                <a:t>62</a:t>
              </a:r>
              <a:endParaRPr lang="el-GR" sz="2000" b="1" dirty="0">
                <a:solidFill>
                  <a:srgbClr val="000099"/>
                </a:solidFill>
              </a:endParaRPr>
            </a:p>
          </p:txBody>
        </p:sp>
        <p:sp>
          <p:nvSpPr>
            <p:cNvPr id="69" name="Text Box 83" descr="[DECORATIVE]"/>
            <p:cNvSpPr txBox="1">
              <a:spLocks noChangeArrowheads="1"/>
            </p:cNvSpPr>
            <p:nvPr/>
          </p:nvSpPr>
          <p:spPr bwMode="auto">
            <a:xfrm>
              <a:off x="3979" y="3855"/>
              <a:ext cx="10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000" dirty="0" smtClean="0"/>
                <a:t>Αντιμετάθεση</a:t>
              </a:r>
              <a:endParaRPr lang="el-GR" sz="2000" dirty="0"/>
            </a:p>
          </p:txBody>
        </p:sp>
      </p:grpSp>
      <p:grpSp>
        <p:nvGrpSpPr>
          <p:cNvPr id="70" name="Group 100" descr="[DECORATIVE]"/>
          <p:cNvGrpSpPr>
            <a:grpSpLocks/>
          </p:cNvGrpSpPr>
          <p:nvPr/>
        </p:nvGrpSpPr>
        <p:grpSpPr bwMode="auto">
          <a:xfrm>
            <a:off x="834043" y="4581110"/>
            <a:ext cx="7042151" cy="436563"/>
            <a:chOff x="544" y="3401"/>
            <a:chExt cx="4436" cy="275"/>
          </a:xfrm>
        </p:grpSpPr>
        <p:sp>
          <p:nvSpPr>
            <p:cNvPr id="71" name="Text Box 84" descr="[DECORATIVE]"/>
            <p:cNvSpPr txBox="1">
              <a:spLocks noChangeArrowheads="1"/>
            </p:cNvSpPr>
            <p:nvPr/>
          </p:nvSpPr>
          <p:spPr bwMode="auto">
            <a:xfrm>
              <a:off x="544"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17</a:t>
              </a:r>
              <a:endParaRPr lang="el-GR" sz="2000" b="1" dirty="0">
                <a:solidFill>
                  <a:srgbClr val="7030A0"/>
                </a:solidFill>
              </a:endParaRPr>
            </a:p>
          </p:txBody>
        </p:sp>
        <p:sp>
          <p:nvSpPr>
            <p:cNvPr id="72" name="Text Box 85" descr="[DECORATIVE]"/>
            <p:cNvSpPr txBox="1">
              <a:spLocks noChangeArrowheads="1"/>
            </p:cNvSpPr>
            <p:nvPr/>
          </p:nvSpPr>
          <p:spPr bwMode="auto">
            <a:xfrm>
              <a:off x="862"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19</a:t>
              </a:r>
              <a:endParaRPr lang="el-GR" sz="2000" b="1" dirty="0">
                <a:solidFill>
                  <a:srgbClr val="7030A0"/>
                </a:solidFill>
              </a:endParaRPr>
            </a:p>
          </p:txBody>
        </p:sp>
        <p:sp>
          <p:nvSpPr>
            <p:cNvPr id="73" name="Text Box 86" descr="[DECORATIVE]"/>
            <p:cNvSpPr txBox="1">
              <a:spLocks noChangeArrowheads="1"/>
            </p:cNvSpPr>
            <p:nvPr/>
          </p:nvSpPr>
          <p:spPr bwMode="auto">
            <a:xfrm>
              <a:off x="1179"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23</a:t>
              </a:r>
              <a:endParaRPr lang="el-GR" sz="2000" b="1" dirty="0">
                <a:solidFill>
                  <a:srgbClr val="7030A0"/>
                </a:solidFill>
              </a:endParaRPr>
            </a:p>
          </p:txBody>
        </p:sp>
        <p:sp>
          <p:nvSpPr>
            <p:cNvPr id="74" name="Text Box 87" descr="[DECORATIVE]"/>
            <p:cNvSpPr txBox="1">
              <a:spLocks noChangeArrowheads="1"/>
            </p:cNvSpPr>
            <p:nvPr/>
          </p:nvSpPr>
          <p:spPr bwMode="auto">
            <a:xfrm>
              <a:off x="1497"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31</a:t>
              </a:r>
              <a:endParaRPr lang="el-GR" sz="2000" b="1" dirty="0">
                <a:solidFill>
                  <a:srgbClr val="7030A0"/>
                </a:solidFill>
              </a:endParaRPr>
            </a:p>
          </p:txBody>
        </p:sp>
        <p:sp>
          <p:nvSpPr>
            <p:cNvPr id="75" name="Text Box 88" descr="[DECORATIVE]"/>
            <p:cNvSpPr txBox="1">
              <a:spLocks noChangeArrowheads="1"/>
            </p:cNvSpPr>
            <p:nvPr/>
          </p:nvSpPr>
          <p:spPr bwMode="auto">
            <a:xfrm>
              <a:off x="1814"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37</a:t>
              </a:r>
              <a:endParaRPr lang="el-GR" sz="2000" b="1" dirty="0">
                <a:solidFill>
                  <a:srgbClr val="7030A0"/>
                </a:solidFill>
              </a:endParaRPr>
            </a:p>
          </p:txBody>
        </p:sp>
        <p:sp>
          <p:nvSpPr>
            <p:cNvPr id="76" name="Text Box 89" descr="[DECORATIVE]"/>
            <p:cNvSpPr txBox="1">
              <a:spLocks noChangeArrowheads="1"/>
            </p:cNvSpPr>
            <p:nvPr/>
          </p:nvSpPr>
          <p:spPr bwMode="auto">
            <a:xfrm>
              <a:off x="2132"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37</a:t>
              </a:r>
              <a:endParaRPr lang="el-GR" sz="2000" b="1" dirty="0">
                <a:solidFill>
                  <a:srgbClr val="7030A0"/>
                </a:solidFill>
              </a:endParaRPr>
            </a:p>
          </p:txBody>
        </p:sp>
        <p:sp>
          <p:nvSpPr>
            <p:cNvPr id="77" name="Text Box 90" descr="[DECORATIVE]"/>
            <p:cNvSpPr txBox="1">
              <a:spLocks noChangeArrowheads="1"/>
            </p:cNvSpPr>
            <p:nvPr/>
          </p:nvSpPr>
          <p:spPr bwMode="auto">
            <a:xfrm>
              <a:off x="2449"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42</a:t>
              </a:r>
              <a:endParaRPr lang="el-GR" sz="2000" b="1" dirty="0">
                <a:solidFill>
                  <a:srgbClr val="7030A0"/>
                </a:solidFill>
              </a:endParaRPr>
            </a:p>
          </p:txBody>
        </p:sp>
        <p:sp>
          <p:nvSpPr>
            <p:cNvPr id="78" name="Text Box 91" descr="[DECORATIVE]"/>
            <p:cNvSpPr txBox="1">
              <a:spLocks noChangeArrowheads="1"/>
            </p:cNvSpPr>
            <p:nvPr/>
          </p:nvSpPr>
          <p:spPr bwMode="auto">
            <a:xfrm>
              <a:off x="2767"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b="1" dirty="0" smtClean="0">
                  <a:solidFill>
                    <a:srgbClr val="7030A0"/>
                  </a:solidFill>
                </a:rPr>
                <a:t>46</a:t>
              </a:r>
              <a:endParaRPr lang="el-GR" sz="2000" b="1" dirty="0">
                <a:solidFill>
                  <a:srgbClr val="7030A0"/>
                </a:solidFill>
              </a:endParaRPr>
            </a:p>
          </p:txBody>
        </p:sp>
        <p:sp>
          <p:nvSpPr>
            <p:cNvPr id="79" name="Text Box 92" descr="[DECORATIVE]"/>
            <p:cNvSpPr txBox="1">
              <a:spLocks noChangeArrowheads="1"/>
            </p:cNvSpPr>
            <p:nvPr/>
          </p:nvSpPr>
          <p:spPr bwMode="auto">
            <a:xfrm>
              <a:off x="3084"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62</a:t>
              </a:r>
              <a:endParaRPr lang="el-GR" sz="2000" dirty="0"/>
            </a:p>
          </p:txBody>
        </p:sp>
        <p:sp>
          <p:nvSpPr>
            <p:cNvPr id="80" name="Text Box 93" descr="[DECORATIVE]"/>
            <p:cNvSpPr txBox="1">
              <a:spLocks noChangeArrowheads="1"/>
            </p:cNvSpPr>
            <p:nvPr/>
          </p:nvSpPr>
          <p:spPr bwMode="auto">
            <a:xfrm>
              <a:off x="3402" y="3424"/>
              <a:ext cx="318"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sz="2000" dirty="0" smtClean="0"/>
                <a:t>56</a:t>
              </a:r>
              <a:endParaRPr lang="el-GR" sz="2000" dirty="0"/>
            </a:p>
          </p:txBody>
        </p:sp>
        <p:sp>
          <p:nvSpPr>
            <p:cNvPr id="81" name="Text Box 94" descr="[DECORATIVE]"/>
            <p:cNvSpPr txBox="1">
              <a:spLocks noChangeArrowheads="1"/>
            </p:cNvSpPr>
            <p:nvPr/>
          </p:nvSpPr>
          <p:spPr bwMode="auto">
            <a:xfrm>
              <a:off x="3979" y="3401"/>
              <a:ext cx="10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000" dirty="0" smtClean="0"/>
                <a:t>Πέρασμα N-2</a:t>
              </a:r>
              <a:endParaRPr lang="el-GR" sz="2000" dirty="0"/>
            </a:p>
          </p:txBody>
        </p:sp>
      </p:grpSp>
      <p:sp>
        <p:nvSpPr>
          <p:cNvPr id="82" name="Text Box 95"/>
          <p:cNvSpPr txBox="1">
            <a:spLocks noChangeArrowheads="1"/>
          </p:cNvSpPr>
          <p:nvPr/>
        </p:nvSpPr>
        <p:spPr bwMode="auto">
          <a:xfrm>
            <a:off x="755576" y="4129461"/>
            <a:ext cx="6481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l-GR" sz="2000" dirty="0" smtClean="0"/>
              <a:t>----------------------------------------------------------------------------------</a:t>
            </a:r>
            <a:endParaRPr lang="el-GR" sz="2000" dirty="0"/>
          </a:p>
        </p:txBody>
      </p:sp>
      <p:cxnSp>
        <p:nvCxnSpPr>
          <p:cNvPr id="83" name="Γωνιακή σύνδεση 82" descr="[DECORATIVE]"/>
          <p:cNvCxnSpPr>
            <a:stCxn id="17" idx="0"/>
            <a:endCxn id="16" idx="0"/>
          </p:cNvCxnSpPr>
          <p:nvPr/>
        </p:nvCxnSpPr>
        <p:spPr bwMode="auto">
          <a:xfrm rot="16200000" flipV="1">
            <a:off x="3859025" y="1557713"/>
            <a:ext cx="12700" cy="503238"/>
          </a:xfrm>
          <a:prstGeom prst="bentConnector3">
            <a:avLst>
              <a:gd name="adj1" fmla="val 1800000"/>
            </a:avLst>
          </a:prstGeom>
          <a:solidFill>
            <a:srgbClr val="00B8FF"/>
          </a:solidFill>
          <a:ln w="9525" cap="flat" cmpd="sng" algn="ctr">
            <a:solidFill>
              <a:schemeClr val="tx1"/>
            </a:solidFill>
            <a:prstDash val="solid"/>
            <a:round/>
            <a:headEnd type="none" w="med" len="med"/>
            <a:tailEnd type="arrow"/>
          </a:ln>
          <a:effectLst/>
        </p:spPr>
      </p:cxnSp>
      <p:cxnSp>
        <p:nvCxnSpPr>
          <p:cNvPr id="84" name="Γωνιακή σύνδεση 83" descr="[DECORATIVE]"/>
          <p:cNvCxnSpPr>
            <a:stCxn id="15" idx="0"/>
            <a:endCxn id="14" idx="0"/>
          </p:cNvCxnSpPr>
          <p:nvPr/>
        </p:nvCxnSpPr>
        <p:spPr bwMode="auto">
          <a:xfrm rot="16200000" flipV="1">
            <a:off x="2850963" y="1557713"/>
            <a:ext cx="12700" cy="503237"/>
          </a:xfrm>
          <a:prstGeom prst="bentConnector3">
            <a:avLst>
              <a:gd name="adj1" fmla="val 1800000"/>
            </a:avLst>
          </a:prstGeom>
          <a:solidFill>
            <a:srgbClr val="00B8FF"/>
          </a:solidFill>
          <a:ln w="9525" cap="flat" cmpd="sng" algn="ctr">
            <a:solidFill>
              <a:schemeClr val="tx1"/>
            </a:solidFill>
            <a:prstDash val="solid"/>
            <a:round/>
            <a:headEnd type="none" w="med" len="med"/>
            <a:tailEnd type="arrow"/>
          </a:ln>
          <a:effectLst/>
        </p:spPr>
      </p:cxnSp>
      <p:cxnSp>
        <p:nvCxnSpPr>
          <p:cNvPr id="85" name="Γωνιακή σύνδεση 84" descr="[DECORATIVE]"/>
          <p:cNvCxnSpPr>
            <a:stCxn id="12" idx="0"/>
            <a:endCxn id="8" idx="0"/>
          </p:cNvCxnSpPr>
          <p:nvPr/>
        </p:nvCxnSpPr>
        <p:spPr bwMode="auto">
          <a:xfrm rot="16200000" flipV="1">
            <a:off x="1590488" y="1305300"/>
            <a:ext cx="12700" cy="1008063"/>
          </a:xfrm>
          <a:prstGeom prst="bentConnector3">
            <a:avLst>
              <a:gd name="adj1" fmla="val 1800000"/>
            </a:avLst>
          </a:prstGeom>
          <a:solidFill>
            <a:srgbClr val="00B8FF"/>
          </a:solidFill>
          <a:ln w="9525" cap="flat" cmpd="sng" algn="ctr">
            <a:solidFill>
              <a:schemeClr val="tx1"/>
            </a:solidFill>
            <a:prstDash val="solid"/>
            <a:round/>
            <a:headEnd type="none" w="med" len="med"/>
            <a:tailEnd type="arrow"/>
          </a:ln>
          <a:effectLst/>
        </p:spPr>
      </p:cxnSp>
      <p:cxnSp>
        <p:nvCxnSpPr>
          <p:cNvPr id="86" name="Γωνιακή σύνδεση 85" descr="[DECORATIVE]"/>
          <p:cNvCxnSpPr>
            <a:stCxn id="40" idx="0"/>
            <a:endCxn id="39" idx="0"/>
          </p:cNvCxnSpPr>
          <p:nvPr/>
        </p:nvCxnSpPr>
        <p:spPr bwMode="auto">
          <a:xfrm rot="16200000" flipV="1">
            <a:off x="3354994" y="2780883"/>
            <a:ext cx="12700" cy="504825"/>
          </a:xfrm>
          <a:prstGeom prst="bentConnector3">
            <a:avLst>
              <a:gd name="adj1" fmla="val 1800000"/>
            </a:avLst>
          </a:prstGeom>
          <a:solidFill>
            <a:srgbClr val="00B8FF"/>
          </a:solidFill>
          <a:ln w="9525" cap="flat" cmpd="sng" algn="ctr">
            <a:solidFill>
              <a:schemeClr val="tx1"/>
            </a:solidFill>
            <a:prstDash val="solid"/>
            <a:round/>
            <a:headEnd type="none" w="med" len="med"/>
            <a:tailEnd type="arrow"/>
          </a:ln>
          <a:effectLst/>
        </p:spPr>
      </p:cxnSp>
      <p:cxnSp>
        <p:nvCxnSpPr>
          <p:cNvPr id="87" name="Γωνιακή σύνδεση 86" descr="[DECORATIVE]"/>
          <p:cNvCxnSpPr>
            <a:stCxn id="38" idx="0"/>
            <a:endCxn id="36" idx="0"/>
          </p:cNvCxnSpPr>
          <p:nvPr/>
        </p:nvCxnSpPr>
        <p:spPr bwMode="auto">
          <a:xfrm rot="16200000" flipV="1">
            <a:off x="2095313" y="2529264"/>
            <a:ext cx="12700" cy="1008063"/>
          </a:xfrm>
          <a:prstGeom prst="bentConnector3">
            <a:avLst>
              <a:gd name="adj1" fmla="val 1800000"/>
            </a:avLst>
          </a:prstGeom>
          <a:solidFill>
            <a:srgbClr val="00B8FF"/>
          </a:solidFill>
          <a:ln w="9525" cap="flat" cmpd="sng" algn="ctr">
            <a:solidFill>
              <a:schemeClr val="tx1"/>
            </a:solidFill>
            <a:prstDash val="solid"/>
            <a:round/>
            <a:headEnd type="none" w="med" len="med"/>
            <a:tailEnd type="arrow"/>
          </a:ln>
          <a:effectLst/>
        </p:spPr>
      </p:cxnSp>
      <p:cxnSp>
        <p:nvCxnSpPr>
          <p:cNvPr id="88" name="Γωνιακή σύνδεση 87" descr="[DECORATIVE]"/>
          <p:cNvCxnSpPr>
            <a:stCxn id="80" idx="0"/>
            <a:endCxn id="79" idx="0"/>
          </p:cNvCxnSpPr>
          <p:nvPr/>
        </p:nvCxnSpPr>
        <p:spPr bwMode="auto">
          <a:xfrm rot="16200000" flipV="1">
            <a:off x="5371120" y="4365210"/>
            <a:ext cx="12700" cy="504825"/>
          </a:xfrm>
          <a:prstGeom prst="bentConnector3">
            <a:avLst>
              <a:gd name="adj1" fmla="val 1800000"/>
            </a:avLst>
          </a:prstGeom>
          <a:solidFill>
            <a:srgbClr val="00B8FF"/>
          </a:solidFill>
          <a:ln w="9525" cap="flat" cmpd="sng" algn="ctr">
            <a:solidFill>
              <a:schemeClr val="tx1"/>
            </a:solidFill>
            <a:prstDash val="solid"/>
            <a:round/>
            <a:headEnd type="none" w="med" len="med"/>
            <a:tailEnd type="arrow"/>
          </a:ln>
          <a:effectLst/>
        </p:spPr>
      </p:cxn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171400"/>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Μέθοδος </a:t>
            </a:r>
            <a:r>
              <a:rPr lang="el-GR" dirty="0" smtClean="0"/>
              <a:t>Φυσαλίδας (1 από 2)</a:t>
            </a:r>
            <a:endParaRPr lang="el-GR" dirty="0"/>
          </a:p>
        </p:txBody>
      </p:sp>
      <p:sp>
        <p:nvSpPr>
          <p:cNvPr id="2" name="Ορθογώνιο 1" descr="include stdio τελεία h,&#10;include stdlib τελεία h,&#10;include time τελεία h,&#10;define N 20,&#10;int main,&#10;άγκιστρο,&#10;    int A N,&#10;    int i, j, temp,&#10;    &#10;    srand, time NULL,&#10;    &#10;    for i=0, i μικρότερο του N, i σύν σύν,&#10;        A [i] = rand % 1000.&#10;"/>
          <p:cNvSpPr/>
          <p:nvPr>
            <p:custDataLst>
              <p:tags r:id="rId2"/>
            </p:custDataLst>
          </p:nvPr>
        </p:nvSpPr>
        <p:spPr>
          <a:xfrm>
            <a:off x="539552" y="1196752"/>
            <a:ext cx="8147248" cy="4893647"/>
          </a:xfrm>
          <a:prstGeom prst="rect">
            <a:avLst/>
          </a:prstGeom>
        </p:spPr>
        <p:txBody>
          <a:bodyPr wrap="square">
            <a:spAutoFit/>
          </a:bodyPr>
          <a:lstStyle/>
          <a:p>
            <a:r>
              <a:rPr lang="en-US" sz="2400" dirty="0"/>
              <a:t>#include &lt;</a:t>
            </a:r>
            <a:r>
              <a:rPr lang="en-US" sz="2400" dirty="0" err="1"/>
              <a:t>stdio.h</a:t>
            </a:r>
            <a:r>
              <a:rPr lang="en-US" sz="2400" dirty="0"/>
              <a:t>&gt;</a:t>
            </a:r>
          </a:p>
          <a:p>
            <a:r>
              <a:rPr lang="en-US" sz="2400" dirty="0"/>
              <a:t>#include &lt;</a:t>
            </a:r>
            <a:r>
              <a:rPr lang="en-US" sz="2400" dirty="0" err="1"/>
              <a:t>stdlib.h</a:t>
            </a:r>
            <a:r>
              <a:rPr lang="en-US" sz="2400" dirty="0"/>
              <a:t>&gt;</a:t>
            </a:r>
          </a:p>
          <a:p>
            <a:r>
              <a:rPr lang="en-US" sz="2400" dirty="0"/>
              <a:t>#include &lt;</a:t>
            </a:r>
            <a:r>
              <a:rPr lang="en-US" sz="2400" dirty="0" err="1"/>
              <a:t>time.h</a:t>
            </a:r>
            <a:r>
              <a:rPr lang="en-US" sz="2400" dirty="0"/>
              <a:t>&gt;</a:t>
            </a:r>
          </a:p>
          <a:p>
            <a:r>
              <a:rPr lang="en-US" sz="2400" dirty="0"/>
              <a:t>#define N 20</a:t>
            </a:r>
          </a:p>
          <a:p>
            <a:r>
              <a:rPr lang="en-US" sz="2400" dirty="0" err="1"/>
              <a:t>int</a:t>
            </a:r>
            <a:r>
              <a:rPr lang="en-US" sz="2400" dirty="0"/>
              <a:t> main()</a:t>
            </a:r>
          </a:p>
          <a:p>
            <a:r>
              <a:rPr lang="en-US" sz="2400" dirty="0"/>
              <a:t>{</a:t>
            </a:r>
          </a:p>
          <a:p>
            <a:r>
              <a:rPr lang="en-US" sz="2400" dirty="0"/>
              <a:t>    </a:t>
            </a:r>
            <a:r>
              <a:rPr lang="en-US" sz="2400" dirty="0" err="1"/>
              <a:t>int</a:t>
            </a:r>
            <a:r>
              <a:rPr lang="en-US" sz="2400" dirty="0"/>
              <a:t> A[N];</a:t>
            </a:r>
          </a:p>
          <a:p>
            <a:r>
              <a:rPr lang="en-US" sz="2400" dirty="0"/>
              <a:t>    </a:t>
            </a:r>
            <a:r>
              <a:rPr lang="en-US" sz="2400" dirty="0" err="1"/>
              <a:t>int</a:t>
            </a:r>
            <a:r>
              <a:rPr lang="en-US" sz="2400" dirty="0"/>
              <a:t> </a:t>
            </a:r>
            <a:r>
              <a:rPr lang="en-US" sz="2400" dirty="0" err="1"/>
              <a:t>i</a:t>
            </a:r>
            <a:r>
              <a:rPr lang="en-US" sz="2400" dirty="0"/>
              <a:t>, j, temp;</a:t>
            </a:r>
          </a:p>
          <a:p>
            <a:r>
              <a:rPr lang="en-US" sz="2400" dirty="0"/>
              <a:t>    </a:t>
            </a:r>
          </a:p>
          <a:p>
            <a:r>
              <a:rPr lang="en-US" sz="2400" dirty="0"/>
              <a:t>    </a:t>
            </a:r>
            <a:r>
              <a:rPr lang="en-US" sz="2400" dirty="0" err="1"/>
              <a:t>srand</a:t>
            </a:r>
            <a:r>
              <a:rPr lang="en-US" sz="2400" dirty="0"/>
              <a:t>(time(NULL));</a:t>
            </a:r>
          </a:p>
          <a:p>
            <a:r>
              <a:rPr lang="en-US" sz="2400" dirty="0"/>
              <a:t>    </a:t>
            </a:r>
          </a:p>
          <a:p>
            <a:r>
              <a:rPr lang="en-US" sz="2400" dirty="0">
                <a:solidFill>
                  <a:srgbClr val="7030A0"/>
                </a:solidFill>
              </a:rPr>
              <a:t>    </a:t>
            </a:r>
            <a:r>
              <a:rPr lang="en-US" sz="2400" b="1" dirty="0">
                <a:solidFill>
                  <a:srgbClr val="7030A0"/>
                </a:solidFill>
              </a:rPr>
              <a:t>for (</a:t>
            </a:r>
            <a:r>
              <a:rPr lang="en-US" sz="2400" b="1" dirty="0" err="1">
                <a:solidFill>
                  <a:srgbClr val="7030A0"/>
                </a:solidFill>
              </a:rPr>
              <a:t>i</a:t>
            </a:r>
            <a:r>
              <a:rPr lang="en-US" sz="2400" b="1" dirty="0">
                <a:solidFill>
                  <a:srgbClr val="7030A0"/>
                </a:solidFill>
              </a:rPr>
              <a:t>=0; </a:t>
            </a:r>
            <a:r>
              <a:rPr lang="en-US" sz="2400" b="1" dirty="0" err="1">
                <a:solidFill>
                  <a:srgbClr val="7030A0"/>
                </a:solidFill>
              </a:rPr>
              <a:t>i</a:t>
            </a:r>
            <a:r>
              <a:rPr lang="en-US" sz="2400" b="1" dirty="0">
                <a:solidFill>
                  <a:srgbClr val="7030A0"/>
                </a:solidFill>
              </a:rPr>
              <a:t>&lt;N; </a:t>
            </a:r>
            <a:r>
              <a:rPr lang="en-US" sz="2400" b="1" dirty="0" err="1">
                <a:solidFill>
                  <a:srgbClr val="7030A0"/>
                </a:solidFill>
              </a:rPr>
              <a:t>i</a:t>
            </a:r>
            <a:r>
              <a:rPr lang="en-US" sz="2400" b="1" dirty="0">
                <a:solidFill>
                  <a:srgbClr val="7030A0"/>
                </a:solidFill>
              </a:rPr>
              <a:t>++)</a:t>
            </a:r>
          </a:p>
          <a:p>
            <a:r>
              <a:rPr lang="en-US" sz="2400" b="1" dirty="0">
                <a:solidFill>
                  <a:srgbClr val="7030A0"/>
                </a:solidFill>
              </a:rPr>
              <a:t>        A[</a:t>
            </a:r>
            <a:r>
              <a:rPr lang="en-US" sz="2400" b="1" dirty="0" err="1">
                <a:solidFill>
                  <a:srgbClr val="7030A0"/>
                </a:solidFill>
              </a:rPr>
              <a:t>i</a:t>
            </a:r>
            <a:r>
              <a:rPr lang="en-US" sz="2400" b="1" dirty="0">
                <a:solidFill>
                  <a:srgbClr val="7030A0"/>
                </a:solidFill>
              </a:rPr>
              <a:t>] = rand() % 1000</a:t>
            </a:r>
            <a:r>
              <a:rPr lang="en-US" sz="2400" dirty="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3874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Μέθοδος Φυσαλίδας </a:t>
            </a:r>
            <a:r>
              <a:rPr lang="el-GR" dirty="0" smtClean="0"/>
              <a:t>(2 </a:t>
            </a:r>
            <a:r>
              <a:rPr lang="el-GR" dirty="0"/>
              <a:t>από 2)</a:t>
            </a:r>
          </a:p>
        </p:txBody>
      </p:sp>
      <p:sp>
        <p:nvSpPr>
          <p:cNvPr id="13" name="Rectangle 3" descr="include stdio τελεία h,&#10;include stdlib τελεία h,&#10;include time τελεία h,&#10;define N 20,&#10;int main,&#10;άγκιστρο,&#10;    int A N,&#10;    int i, j, temp,&#10;    &#10;    srand time NULL,&#10;    &#10;    for i=0; i μικρότερο του N, i σύν σύν,&#10;        A[i] = rand % 1000.&#10;"/>
          <p:cNvSpPr>
            <a:spLocks noGrp="1" noChangeArrowheads="1"/>
          </p:cNvSpPr>
          <p:nvPr>
            <p:ph type="body" idx="1"/>
          </p:nvPr>
        </p:nvSpPr>
        <p:spPr>
          <a:xfrm>
            <a:off x="467545" y="1052736"/>
            <a:ext cx="8219256" cy="4680520"/>
          </a:xfrm>
        </p:spPr>
        <p:txBody>
          <a:bodyPr>
            <a:noAutofit/>
          </a:bodyPr>
          <a:lstStyle/>
          <a:p>
            <a:r>
              <a:rPr lang="el-GR" dirty="0" err="1" smtClean="0">
                <a:solidFill>
                  <a:srgbClr val="7030A0"/>
                </a:solidFill>
              </a:rPr>
              <a:t>for</a:t>
            </a:r>
            <a:r>
              <a:rPr lang="el-GR" dirty="0" smtClean="0">
                <a:solidFill>
                  <a:srgbClr val="7030A0"/>
                </a:solidFill>
              </a:rPr>
              <a:t> (</a:t>
            </a:r>
            <a:r>
              <a:rPr lang="el-GR" dirty="0" err="1" smtClean="0">
                <a:solidFill>
                  <a:srgbClr val="7030A0"/>
                </a:solidFill>
              </a:rPr>
              <a:t>i=0</a:t>
            </a:r>
            <a:r>
              <a:rPr lang="el-GR" dirty="0" smtClean="0">
                <a:solidFill>
                  <a:srgbClr val="7030A0"/>
                </a:solidFill>
              </a:rPr>
              <a:t>; i&lt;N-1; i++) /* Περάσματα */</a:t>
            </a:r>
          </a:p>
          <a:p>
            <a:r>
              <a:rPr lang="el-GR" dirty="0" smtClean="0"/>
              <a:t>        </a:t>
            </a:r>
            <a:r>
              <a:rPr lang="el-GR" dirty="0" err="1" smtClean="0">
                <a:solidFill>
                  <a:srgbClr val="000099"/>
                </a:solidFill>
              </a:rPr>
              <a:t>for</a:t>
            </a:r>
            <a:r>
              <a:rPr lang="el-GR" dirty="0" smtClean="0">
                <a:solidFill>
                  <a:srgbClr val="000099"/>
                </a:solidFill>
              </a:rPr>
              <a:t> (</a:t>
            </a:r>
            <a:r>
              <a:rPr lang="el-GR" dirty="0" err="1" smtClean="0">
                <a:solidFill>
                  <a:srgbClr val="000099"/>
                </a:solidFill>
              </a:rPr>
              <a:t>j=N</a:t>
            </a:r>
            <a:r>
              <a:rPr lang="el-GR" dirty="0" smtClean="0">
                <a:solidFill>
                  <a:srgbClr val="000099"/>
                </a:solidFill>
              </a:rPr>
              <a:t>-1; </a:t>
            </a:r>
            <a:r>
              <a:rPr lang="el-GR" dirty="0" err="1" smtClean="0">
                <a:solidFill>
                  <a:srgbClr val="000099"/>
                </a:solidFill>
              </a:rPr>
              <a:t>j&gt;i</a:t>
            </a:r>
            <a:r>
              <a:rPr lang="el-GR" dirty="0" smtClean="0">
                <a:solidFill>
                  <a:srgbClr val="000099"/>
                </a:solidFill>
              </a:rPr>
              <a:t>; j--) </a:t>
            </a:r>
          </a:p>
          <a:p>
            <a:r>
              <a:rPr lang="el-GR" dirty="0" smtClean="0">
                <a:solidFill>
                  <a:srgbClr val="6600CC"/>
                </a:solidFill>
              </a:rPr>
              <a:t>            </a:t>
            </a:r>
            <a:r>
              <a:rPr lang="el-GR" dirty="0" err="1" smtClean="0">
                <a:solidFill>
                  <a:srgbClr val="6600CC"/>
                </a:solidFill>
              </a:rPr>
              <a:t>if</a:t>
            </a:r>
            <a:r>
              <a:rPr lang="el-GR" dirty="0" smtClean="0">
                <a:solidFill>
                  <a:srgbClr val="6600CC"/>
                </a:solidFill>
              </a:rPr>
              <a:t> (</a:t>
            </a:r>
            <a:r>
              <a:rPr lang="el-GR" dirty="0" err="1" smtClean="0">
                <a:solidFill>
                  <a:srgbClr val="6600CC"/>
                </a:solidFill>
              </a:rPr>
              <a:t>A[j</a:t>
            </a:r>
            <a:r>
              <a:rPr lang="el-GR" dirty="0" smtClean="0">
                <a:solidFill>
                  <a:srgbClr val="6600CC"/>
                </a:solidFill>
              </a:rPr>
              <a:t>] &lt; A[j-1]) {  /* Έλεγχος*/</a:t>
            </a:r>
          </a:p>
          <a:p>
            <a:r>
              <a:rPr lang="el-GR" dirty="0" smtClean="0">
                <a:solidFill>
                  <a:srgbClr val="6600CC"/>
                </a:solidFill>
              </a:rPr>
              <a:t>                </a:t>
            </a:r>
            <a:r>
              <a:rPr lang="el-GR" dirty="0" err="1" smtClean="0">
                <a:solidFill>
                  <a:srgbClr val="6600CC"/>
                </a:solidFill>
              </a:rPr>
              <a:t>temp</a:t>
            </a:r>
            <a:r>
              <a:rPr lang="el-GR" dirty="0" smtClean="0">
                <a:solidFill>
                  <a:srgbClr val="6600CC"/>
                </a:solidFill>
              </a:rPr>
              <a:t> = </a:t>
            </a:r>
            <a:r>
              <a:rPr lang="el-GR" dirty="0" err="1" smtClean="0">
                <a:solidFill>
                  <a:srgbClr val="6600CC"/>
                </a:solidFill>
              </a:rPr>
              <a:t>A[j</a:t>
            </a:r>
            <a:r>
              <a:rPr lang="el-GR" dirty="0" smtClean="0">
                <a:solidFill>
                  <a:srgbClr val="6600CC"/>
                </a:solidFill>
              </a:rPr>
              <a:t>];   /* Αντιμετάθεση */</a:t>
            </a:r>
          </a:p>
          <a:p>
            <a:r>
              <a:rPr lang="el-GR" dirty="0" smtClean="0">
                <a:solidFill>
                  <a:srgbClr val="6600CC"/>
                </a:solidFill>
              </a:rPr>
              <a:t>                </a:t>
            </a:r>
            <a:r>
              <a:rPr lang="el-GR" dirty="0" err="1" smtClean="0">
                <a:solidFill>
                  <a:srgbClr val="6600CC"/>
                </a:solidFill>
              </a:rPr>
              <a:t>A[j</a:t>
            </a:r>
            <a:r>
              <a:rPr lang="el-GR" dirty="0" smtClean="0">
                <a:solidFill>
                  <a:srgbClr val="6600CC"/>
                </a:solidFill>
              </a:rPr>
              <a:t>] = A[j-1];</a:t>
            </a:r>
          </a:p>
          <a:p>
            <a:r>
              <a:rPr lang="el-GR" dirty="0" smtClean="0">
                <a:solidFill>
                  <a:srgbClr val="6600CC"/>
                </a:solidFill>
              </a:rPr>
              <a:t>                A[j-1] = </a:t>
            </a:r>
            <a:r>
              <a:rPr lang="el-GR" dirty="0" err="1" smtClean="0">
                <a:solidFill>
                  <a:srgbClr val="6600CC"/>
                </a:solidFill>
              </a:rPr>
              <a:t>temp</a:t>
            </a:r>
            <a:r>
              <a:rPr lang="el-GR" dirty="0" smtClean="0">
                <a:solidFill>
                  <a:srgbClr val="6600CC"/>
                </a:solidFill>
              </a:rPr>
              <a:t>;</a:t>
            </a:r>
          </a:p>
          <a:p>
            <a:r>
              <a:rPr lang="el-GR" dirty="0" smtClean="0">
                <a:solidFill>
                  <a:srgbClr val="6600CC"/>
                </a:solidFill>
              </a:rPr>
              <a:t>            }</a:t>
            </a:r>
          </a:p>
          <a:p>
            <a:r>
              <a:rPr lang="el-GR" dirty="0" smtClean="0"/>
              <a:t>    /* ΕΚΤΥΠΩΣΗ */        </a:t>
            </a:r>
          </a:p>
          <a:p>
            <a:r>
              <a:rPr lang="el-GR" dirty="0" smtClean="0"/>
              <a:t>    </a:t>
            </a:r>
            <a:r>
              <a:rPr lang="el-GR" dirty="0" err="1" smtClean="0"/>
              <a:t>for</a:t>
            </a:r>
            <a:r>
              <a:rPr lang="el-GR" dirty="0" smtClean="0"/>
              <a:t> (</a:t>
            </a:r>
            <a:r>
              <a:rPr lang="el-GR" dirty="0" err="1" smtClean="0"/>
              <a:t>i=0</a:t>
            </a:r>
            <a:r>
              <a:rPr lang="el-GR" dirty="0" smtClean="0"/>
              <a:t>; </a:t>
            </a:r>
            <a:r>
              <a:rPr lang="el-GR" dirty="0" err="1" smtClean="0"/>
              <a:t>i&lt;N</a:t>
            </a:r>
            <a:r>
              <a:rPr lang="el-GR" dirty="0" smtClean="0"/>
              <a:t>; i++)</a:t>
            </a:r>
          </a:p>
          <a:p>
            <a:r>
              <a:rPr lang="el-GR" dirty="0" smtClean="0"/>
              <a:t>        printf("\n%10d", </a:t>
            </a:r>
            <a:r>
              <a:rPr lang="el-GR" dirty="0" err="1" smtClean="0"/>
              <a:t>A[i</a:t>
            </a:r>
            <a:r>
              <a:rPr lang="el-GR" dirty="0" smtClean="0"/>
              <a:t>]);</a:t>
            </a:r>
            <a:endParaRPr lang="el-GR"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Πολυπλοκότητα (χρόνος εκτέλεσης)</a:t>
            </a:r>
          </a:p>
        </p:txBody>
      </p:sp>
      <p:sp>
        <p:nvSpPr>
          <p:cNvPr id="18" name="TextBox 4" descr="Και στις δύο μεθόδους:&#10;Ν μείον1 περάσματα και σε κάθε πέρασμα:&#10;(Ν μείον 1) έλεγχοι,&#10;(Ν μείον 2) έλεγχοι,&#10;----&#10;1 έλεγχος.&#10;Σύνολο: 1 σύν 2 σύν… σύν Ν μείον 1 = Ν επί (Ν μείον 1) / διά 2 έλεγχοι&#10;Γενικά είναι της τάξης Ν στο τετράγωνο.&#10;"/>
          <p:cNvSpPr txBox="1">
            <a:spLocks noChangeArrowheads="1"/>
          </p:cNvSpPr>
          <p:nvPr>
            <p:custDataLst>
              <p:tags r:id="rId2"/>
            </p:custDataLst>
          </p:nvPr>
        </p:nvSpPr>
        <p:spPr bwMode="auto">
          <a:xfrm>
            <a:off x="467545" y="1617762"/>
            <a:ext cx="821925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q"/>
            </a:pPr>
            <a:r>
              <a:rPr lang="el-GR" sz="2800" dirty="0"/>
              <a:t>Και στις δύο μεθόδους:</a:t>
            </a:r>
          </a:p>
          <a:p>
            <a:pPr marL="914400" lvl="1" indent="-457200">
              <a:buFont typeface="Wingdings" pitchFamily="2" charset="2"/>
              <a:buChar char="§"/>
            </a:pPr>
            <a:r>
              <a:rPr lang="el-GR" sz="2800" dirty="0"/>
              <a:t>Ν-1 περάσματα και σε κάθε πέρασμα:</a:t>
            </a:r>
          </a:p>
          <a:p>
            <a:pPr marL="1033463" lvl="1" indent="-514350">
              <a:buFont typeface="+mj-lt"/>
              <a:buAutoNum type="arabicPeriod"/>
            </a:pPr>
            <a:r>
              <a:rPr lang="el-GR" sz="2800" dirty="0"/>
              <a:t>(Ν-1) έλεγχοι,</a:t>
            </a:r>
          </a:p>
          <a:p>
            <a:pPr marL="1033463" lvl="1" indent="-514350">
              <a:buFont typeface="+mj-lt"/>
              <a:buAutoNum type="arabicPeriod"/>
            </a:pPr>
            <a:r>
              <a:rPr lang="el-GR" sz="2800" dirty="0"/>
              <a:t>(Ν-2) έλεγχοι,</a:t>
            </a:r>
          </a:p>
          <a:p>
            <a:pPr marL="1033463" lvl="1" indent="-514350">
              <a:buFont typeface="+mj-lt"/>
              <a:buAutoNum type="arabicPeriod"/>
            </a:pPr>
            <a:r>
              <a:rPr lang="el-GR" sz="2800" dirty="0"/>
              <a:t>----</a:t>
            </a:r>
          </a:p>
          <a:p>
            <a:pPr marL="1033463" lvl="1" indent="-514350">
              <a:buFont typeface="+mj-lt"/>
              <a:buAutoNum type="arabicPeriod"/>
            </a:pPr>
            <a:r>
              <a:rPr lang="el-GR" sz="2800" dirty="0"/>
              <a:t>1 έλεγχος.</a:t>
            </a:r>
          </a:p>
          <a:p>
            <a:pPr marL="914400" lvl="1" indent="-457200">
              <a:buFont typeface="Wingdings" pitchFamily="2" charset="2"/>
              <a:buChar char="§"/>
            </a:pPr>
            <a:r>
              <a:rPr lang="el-GR" sz="2800" dirty="0"/>
              <a:t>Σύνολο: 1+2+…+Ν-1 = Ν(Ν-1)/2 έλεγχοι</a:t>
            </a:r>
          </a:p>
          <a:p>
            <a:pPr marL="914400" lvl="1" indent="-457200">
              <a:buFont typeface="Wingdings" pitchFamily="2" charset="2"/>
              <a:buChar char="§"/>
            </a:pPr>
            <a:r>
              <a:rPr lang="el-GR" sz="2800" dirty="0"/>
              <a:t>Γενικά είναι της τάξης </a:t>
            </a:r>
            <a:r>
              <a:rPr lang="el-GR" sz="2800" b="1" dirty="0">
                <a:solidFill>
                  <a:srgbClr val="7030A0"/>
                </a:solidFill>
                <a:sym typeface="Wingdings" pitchFamily="2" charset="2"/>
              </a:rPr>
              <a:t>Ν</a:t>
            </a:r>
            <a:r>
              <a:rPr lang="el-GR" sz="2800" b="1" baseline="30000" dirty="0">
                <a:solidFill>
                  <a:srgbClr val="7030A0"/>
                </a:solidFill>
                <a:sym typeface="Wingdings" pitchFamily="2" charset="2"/>
              </a:rPr>
              <a:t>2</a:t>
            </a:r>
            <a:endParaRPr lang="el-GR" sz="2800" dirty="0">
              <a:solidFill>
                <a:srgbClr val="7030A0"/>
              </a:solidFill>
            </a:endParaRP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p:cNvSpPr>
            <a:spLocks noGrp="1" noChangeArrowheads="1"/>
          </p:cNvSpPr>
          <p:nvPr>
            <p:ph type="title"/>
          </p:nvPr>
        </p:nvSpPr>
        <p:spPr>
          <a:xfrm>
            <a:off x="35496" y="-243408"/>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Ν</a:t>
            </a:r>
            <a:r>
              <a:rPr lang="el-GR" baseline="30000" dirty="0"/>
              <a:t>2</a:t>
            </a:r>
            <a:endParaRPr lang="el-GR" dirty="0"/>
          </a:p>
        </p:txBody>
      </p:sp>
      <p:pic>
        <p:nvPicPr>
          <p:cNvPr id="8" name="Picture 3" descr="Πίνακας καμπύλης Ν στο τετράγων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836712"/>
            <a:ext cx="8291264" cy="537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εναντίον Ν log(N)"/>
          <p:cNvSpPr>
            <a:spLocks noGrp="1" noChangeArrowheads="1"/>
          </p:cNvSpPr>
          <p:nvPr>
            <p:ph type="title"/>
          </p:nvPr>
        </p:nvSpPr>
        <p:spPr>
          <a:xfrm>
            <a:off x="35496" y="-207739"/>
            <a:ext cx="9072563" cy="1260475"/>
          </a:xfrm>
        </p:spPr>
        <p:txBody>
          <a:bodyPr>
            <a:normAutofit/>
          </a:bodyPr>
          <a:lstStyle/>
          <a:p>
            <a:r>
              <a:rPr lang="el-GR" dirty="0"/>
              <a:t>Ν</a:t>
            </a:r>
            <a:r>
              <a:rPr lang="el-GR" baseline="30000" dirty="0"/>
              <a:t>2</a:t>
            </a:r>
            <a:r>
              <a:rPr lang="el-GR" dirty="0"/>
              <a:t> εναντίον Ν</a:t>
            </a:r>
            <a:r>
              <a:rPr lang="en-US" dirty="0"/>
              <a:t>log(N)</a:t>
            </a:r>
            <a:endParaRPr lang="el-GR" dirty="0"/>
          </a:p>
        </p:txBody>
      </p:sp>
      <p:pic>
        <p:nvPicPr>
          <p:cNvPr id="6" name="Picture 3" descr="Πίνακας καμπυλών Ν στο τετράγωνο εναντίον Νlo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17923"/>
            <a:ext cx="8136904" cy="539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941" y="-99392"/>
            <a:ext cx="9072563" cy="1260475"/>
          </a:xfrm>
        </p:spPr>
        <p:txBody>
          <a:bodyPr>
            <a:noAutofit/>
          </a:bodyPr>
          <a:lstStyle/>
          <a:p>
            <a:r>
              <a:rPr lang="en-US" sz="4000" dirty="0" smtClean="0"/>
              <a:t>Merge Sort </a:t>
            </a:r>
            <a:r>
              <a:rPr lang="el-GR" sz="4000" dirty="0" smtClean="0"/>
              <a:t>(στο επόμενο μάθημα</a:t>
            </a:r>
            <a:r>
              <a:rPr lang="el-GR" sz="4000" dirty="0" smtClean="0">
                <a:sym typeface="Wingdings" pitchFamily="2" charset="2"/>
              </a:rPr>
              <a:t>)</a:t>
            </a:r>
            <a:endParaRPr lang="el-GR" sz="4000" dirty="0"/>
          </a:p>
        </p:txBody>
      </p:sp>
      <p:sp>
        <p:nvSpPr>
          <p:cNvPr id="10" name="TextBox 4" descr="Πολυπλοκότητα της τάξης Ν log(N).&#10;Αναδρομική:&#10;Αντί να ταξινομήσουμε ολόκληρο τον πίνακα, τον διασπάμε σε δύο υποπίνακες Ν διά 2 μεγέθους και τους ταξινομούμε,&#10;Και αναδρομικά επαναλαμβάνουμε…&#10;Στην συνέχεια του ενοποιούμε διατηρώντας την ταξινόμηση.&#10;Ενοποίηση?&#10;"/>
          <p:cNvSpPr txBox="1">
            <a:spLocks noChangeArrowheads="1"/>
          </p:cNvSpPr>
          <p:nvPr>
            <p:custDataLst>
              <p:tags r:id="rId3"/>
            </p:custDataLst>
          </p:nvPr>
        </p:nvSpPr>
        <p:spPr bwMode="auto">
          <a:xfrm>
            <a:off x="467544" y="1474906"/>
            <a:ext cx="828092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q"/>
            </a:pPr>
            <a:r>
              <a:rPr lang="el-GR" sz="2800" dirty="0"/>
              <a:t>Πολυπλοκότητα της τάξης Ν</a:t>
            </a:r>
            <a:r>
              <a:rPr lang="en-US" sz="2800" dirty="0"/>
              <a:t>log(N).</a:t>
            </a:r>
          </a:p>
          <a:p>
            <a:pPr marL="457200" indent="-457200">
              <a:buFont typeface="Wingdings" pitchFamily="2" charset="2"/>
              <a:buChar char="q"/>
            </a:pPr>
            <a:r>
              <a:rPr lang="el-GR" sz="2800" dirty="0"/>
              <a:t>Αναδρομική:</a:t>
            </a:r>
          </a:p>
          <a:p>
            <a:pPr marL="914400" lvl="1" indent="-457200">
              <a:buFont typeface="Wingdings" pitchFamily="2" charset="2"/>
              <a:buChar char="§"/>
            </a:pPr>
            <a:r>
              <a:rPr lang="el-GR" sz="2800" dirty="0"/>
              <a:t>Αντί να ταξινομήσουμε ολόκληρο τον πίνακα, τον διασπάμε σε δύο </a:t>
            </a:r>
            <a:r>
              <a:rPr lang="el-GR" sz="2800" dirty="0" err="1"/>
              <a:t>υποπίνακες</a:t>
            </a:r>
            <a:r>
              <a:rPr lang="el-GR" sz="2800" dirty="0"/>
              <a:t> Ν/2 μεγέθους και τους ταξινομούμε,</a:t>
            </a:r>
          </a:p>
          <a:p>
            <a:pPr marL="914400" lvl="1" indent="-457200">
              <a:buFont typeface="Wingdings" pitchFamily="2" charset="2"/>
              <a:buChar char="§"/>
            </a:pPr>
            <a:r>
              <a:rPr lang="el-GR" sz="2800" dirty="0"/>
              <a:t>Και αναδρομικά επαναλαμβάνουμε…</a:t>
            </a:r>
          </a:p>
          <a:p>
            <a:pPr marL="914400" lvl="1" indent="-457200">
              <a:buFont typeface="Wingdings" pitchFamily="2" charset="2"/>
              <a:buChar char="§"/>
            </a:pPr>
            <a:r>
              <a:rPr lang="el-GR" sz="2800" dirty="0"/>
              <a:t>Στην συνέχεια του ενοποιούμε διατηρώντας την ταξινόμηση.</a:t>
            </a:r>
          </a:p>
          <a:p>
            <a:pPr marL="457200" indent="-457200">
              <a:buFont typeface="Wingdings" pitchFamily="2" charset="2"/>
              <a:buChar char="q"/>
            </a:pPr>
            <a:r>
              <a:rPr lang="el-GR" sz="2800" dirty="0" smtClean="0"/>
              <a:t>Ενοποίηση;</a:t>
            </a:r>
            <a:endParaRPr lang="el-GR" sz="28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362075"/>
          </a:xfrm>
        </p:spPr>
        <p:txBody>
          <a:bodyPr/>
          <a:lstStyle/>
          <a:p>
            <a:pPr algn="ctr"/>
            <a:r>
              <a:rPr lang="el-GR" dirty="0"/>
              <a:t>Ενοποίηση Ταξινομημένων Πινάκων</a:t>
            </a:r>
          </a:p>
        </p:txBody>
      </p:sp>
      <p:sp>
        <p:nvSpPr>
          <p:cNvPr id="2" name="Ορθογώνιο 1"/>
          <p:cNvSpPr/>
          <p:nvPr/>
        </p:nvSpPr>
        <p:spPr>
          <a:xfrm>
            <a:off x="539552" y="1690930"/>
            <a:ext cx="8147248" cy="4401205"/>
          </a:xfrm>
          <a:prstGeom prst="rect">
            <a:avLst/>
          </a:prstGeom>
        </p:spPr>
        <p:txBody>
          <a:bodyPr wrap="square">
            <a:spAutoFit/>
          </a:bodyPr>
          <a:lstStyle/>
          <a:p>
            <a:pPr marL="457200" indent="-457200">
              <a:buFont typeface="Wingdings" pitchFamily="2" charset="2"/>
              <a:buChar char="q"/>
            </a:pPr>
            <a:r>
              <a:rPr lang="el-GR" sz="2800" dirty="0" smtClean="0"/>
              <a:t>Έστω Α</a:t>
            </a:r>
            <a:r>
              <a:rPr lang="el-GR" sz="2800" baseline="-25000" dirty="0" smtClean="0"/>
              <a:t>Ν</a:t>
            </a:r>
            <a:r>
              <a:rPr lang="el-GR" sz="2800" dirty="0" smtClean="0"/>
              <a:t> και Β</a:t>
            </a:r>
            <a:r>
              <a:rPr lang="el-GR" sz="2800" baseline="-25000" dirty="0" smtClean="0"/>
              <a:t>Μ</a:t>
            </a:r>
            <a:r>
              <a:rPr lang="el-GR" sz="2800" dirty="0" smtClean="0"/>
              <a:t> πίνακες ταξινομημένοι οι οποίοι πρόκειται να ενοποιηθούν (ταξινομημένα) στον πίνακα Γ</a:t>
            </a:r>
            <a:r>
              <a:rPr lang="el-GR" sz="2800" baseline="-25000" dirty="0" smtClean="0"/>
              <a:t>Ν+Μ</a:t>
            </a:r>
            <a:r>
              <a:rPr lang="el-GR" sz="2800" dirty="0" smtClean="0"/>
              <a:t>.</a:t>
            </a:r>
          </a:p>
          <a:p>
            <a:pPr marL="457200" indent="-457200">
              <a:buFont typeface="Wingdings" pitchFamily="2" charset="2"/>
              <a:buChar char="q"/>
            </a:pPr>
            <a:r>
              <a:rPr lang="el-GR" sz="2800" dirty="0" smtClean="0"/>
              <a:t>Εφόσον δεν εξαντλήθηκε κανένας πίνακας:</a:t>
            </a:r>
          </a:p>
          <a:p>
            <a:pPr marL="914400" lvl="1" indent="-457200">
              <a:buFont typeface="Wingdings" pitchFamily="2" charset="2"/>
              <a:buChar char="§"/>
            </a:pPr>
            <a:r>
              <a:rPr lang="el-GR" sz="2800" dirty="0" smtClean="0"/>
              <a:t>Επιλογή του μικρότερου στοιχείου μεταξύ των </a:t>
            </a:r>
            <a:r>
              <a:rPr lang="en-US" sz="2800" dirty="0" smtClean="0"/>
              <a:t>α</a:t>
            </a:r>
            <a:r>
              <a:rPr lang="en-US" sz="2800" baseline="-25000" dirty="0" err="1" smtClean="0"/>
              <a:t>i</a:t>
            </a:r>
            <a:r>
              <a:rPr lang="en-US" sz="2800" dirty="0" smtClean="0"/>
              <a:t> </a:t>
            </a:r>
            <a:r>
              <a:rPr lang="el-GR" sz="2800" dirty="0" smtClean="0"/>
              <a:t>και </a:t>
            </a:r>
            <a:r>
              <a:rPr lang="en-US" sz="2800" dirty="0" err="1" smtClean="0"/>
              <a:t>b</a:t>
            </a:r>
            <a:r>
              <a:rPr lang="en-US" sz="2800" baseline="-25000" dirty="0" err="1" smtClean="0"/>
              <a:t>j</a:t>
            </a:r>
            <a:r>
              <a:rPr lang="el-GR" sz="2800" dirty="0" smtClean="0"/>
              <a:t> και μεταφορά του στον </a:t>
            </a:r>
            <a:r>
              <a:rPr lang="en-US" sz="2800" dirty="0" err="1" smtClean="0"/>
              <a:t>c</a:t>
            </a:r>
            <a:r>
              <a:rPr lang="en-US" sz="2800" baseline="-25000" dirty="0" err="1" smtClean="0"/>
              <a:t>k</a:t>
            </a:r>
            <a:r>
              <a:rPr lang="el-GR" sz="2800" dirty="0" smtClean="0"/>
              <a:t>.</a:t>
            </a:r>
          </a:p>
          <a:p>
            <a:pPr marL="457200" indent="-457200">
              <a:buFont typeface="Wingdings" pitchFamily="2" charset="2"/>
              <a:buChar char="q"/>
            </a:pPr>
            <a:r>
              <a:rPr lang="el-GR" sz="2800" dirty="0" smtClean="0"/>
              <a:t>Τέλος Εφόσον</a:t>
            </a:r>
          </a:p>
          <a:p>
            <a:pPr marL="457200" indent="-457200">
              <a:buFont typeface="Wingdings" pitchFamily="2" charset="2"/>
              <a:buChar char="q"/>
            </a:pPr>
            <a:r>
              <a:rPr lang="el-GR" sz="2800" dirty="0" smtClean="0"/>
              <a:t>Μετέφερε το υπόλοιπο όποιου πίνακα δεν εξαντλήθηκε στον Γ.</a:t>
            </a:r>
          </a:p>
          <a:p>
            <a:pPr marL="285750" indent="-285750">
              <a:buFont typeface="Wingdings" pitchFamily="2" charset="2"/>
              <a:buChar char="q"/>
            </a:pPr>
            <a:endParaRPr lang="el-GR" sz="28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99392"/>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Ενοποίηση</a:t>
            </a:r>
          </a:p>
        </p:txBody>
      </p:sp>
      <p:sp>
        <p:nvSpPr>
          <p:cNvPr id="6" name="TextBox 5" descr="int i=0, j=0, k=0,&#10;    &#10;    while i μικρότερο του n, &amp; &amp; j μικρότερο του m, άγκιστρο,&#10;        if a [i] μικρότερο του  b [j], άγκιστρο,&#10;            c [k] = a [i],&#10;            i σύν σύν,&#10;        άγκιστρο, else, άγκιστρο,&#10;            c [k] = b [j],&#10;            j σύν σύν,&#10;        άγκιστρο,&#10;        k σύν σύν,&#10;    άγκιστρο.&#10;"/>
          <p:cNvSpPr txBox="1"/>
          <p:nvPr>
            <p:custDataLst>
              <p:tags r:id="rId2"/>
            </p:custDataLst>
          </p:nvPr>
        </p:nvSpPr>
        <p:spPr>
          <a:xfrm>
            <a:off x="467544" y="980728"/>
            <a:ext cx="3600400" cy="5262979"/>
          </a:xfrm>
          <a:prstGeom prst="rect">
            <a:avLst/>
          </a:prstGeom>
          <a:noFill/>
        </p:spPr>
        <p:txBody>
          <a:bodyPr wrap="square" rtlCol="0">
            <a:spAutoFit/>
          </a:bodyPr>
          <a:lstStyle/>
          <a:p>
            <a:r>
              <a:rPr lang="en-US" sz="2800" dirty="0" err="1"/>
              <a:t>int</a:t>
            </a:r>
            <a:r>
              <a:rPr lang="en-US" sz="2800" dirty="0"/>
              <a:t> </a:t>
            </a:r>
            <a:r>
              <a:rPr lang="en-US" sz="2800" dirty="0" err="1"/>
              <a:t>i</a:t>
            </a:r>
            <a:r>
              <a:rPr lang="en-US" sz="2800" dirty="0"/>
              <a:t>=0, j=0, k=0;</a:t>
            </a:r>
          </a:p>
          <a:p>
            <a:r>
              <a:rPr lang="en-US" sz="2800" dirty="0"/>
              <a:t>    </a:t>
            </a:r>
          </a:p>
          <a:p>
            <a:r>
              <a:rPr lang="en-US" sz="2800" dirty="0"/>
              <a:t>    while (</a:t>
            </a:r>
            <a:r>
              <a:rPr lang="en-US" sz="2800" b="1" dirty="0" err="1">
                <a:solidFill>
                  <a:srgbClr val="7030A0"/>
                </a:solidFill>
              </a:rPr>
              <a:t>i</a:t>
            </a:r>
            <a:r>
              <a:rPr lang="en-US" sz="2800" b="1" dirty="0">
                <a:solidFill>
                  <a:srgbClr val="7030A0"/>
                </a:solidFill>
              </a:rPr>
              <a:t>&lt;n &amp;&amp; j&lt;m</a:t>
            </a:r>
            <a:r>
              <a:rPr lang="en-US" sz="2800" dirty="0"/>
              <a:t>) {</a:t>
            </a:r>
          </a:p>
          <a:p>
            <a:r>
              <a:rPr lang="en-US" sz="2800" dirty="0"/>
              <a:t>        </a:t>
            </a:r>
            <a:r>
              <a:rPr lang="en-US" sz="2800" b="1" dirty="0">
                <a:solidFill>
                  <a:srgbClr val="000099"/>
                </a:solidFill>
              </a:rPr>
              <a:t>if (a[</a:t>
            </a:r>
            <a:r>
              <a:rPr lang="en-US" sz="2800" b="1" dirty="0" err="1">
                <a:solidFill>
                  <a:srgbClr val="000099"/>
                </a:solidFill>
              </a:rPr>
              <a:t>i</a:t>
            </a:r>
            <a:r>
              <a:rPr lang="en-US" sz="2800" b="1" dirty="0">
                <a:solidFill>
                  <a:srgbClr val="000099"/>
                </a:solidFill>
              </a:rPr>
              <a:t>] &lt; b[j]) {</a:t>
            </a:r>
          </a:p>
          <a:p>
            <a:r>
              <a:rPr lang="en-US" sz="2800" b="1" dirty="0">
                <a:solidFill>
                  <a:srgbClr val="000099"/>
                </a:solidFill>
              </a:rPr>
              <a:t>            c[k] = a[</a:t>
            </a:r>
            <a:r>
              <a:rPr lang="en-US" sz="2800" b="1" dirty="0" err="1">
                <a:solidFill>
                  <a:srgbClr val="000099"/>
                </a:solidFill>
              </a:rPr>
              <a:t>i</a:t>
            </a:r>
            <a:r>
              <a:rPr lang="en-US" sz="2800" b="1" dirty="0">
                <a:solidFill>
                  <a:srgbClr val="000099"/>
                </a:solidFill>
              </a:rPr>
              <a:t>];</a:t>
            </a:r>
          </a:p>
          <a:p>
            <a:r>
              <a:rPr lang="en-US" sz="2800" b="1" dirty="0">
                <a:solidFill>
                  <a:srgbClr val="000099"/>
                </a:solidFill>
              </a:rPr>
              <a:t>            </a:t>
            </a:r>
            <a:r>
              <a:rPr lang="en-US" sz="2800" b="1" dirty="0" err="1">
                <a:solidFill>
                  <a:srgbClr val="000099"/>
                </a:solidFill>
              </a:rPr>
              <a:t>i</a:t>
            </a:r>
            <a:r>
              <a:rPr lang="en-US" sz="2800" b="1" dirty="0">
                <a:solidFill>
                  <a:srgbClr val="000099"/>
                </a:solidFill>
              </a:rPr>
              <a:t>++;</a:t>
            </a:r>
          </a:p>
          <a:p>
            <a:r>
              <a:rPr lang="en-US" sz="2800" dirty="0"/>
              <a:t>        } </a:t>
            </a:r>
            <a:r>
              <a:rPr lang="en-US" sz="2800" b="1" dirty="0">
                <a:solidFill>
                  <a:srgbClr val="00B050"/>
                </a:solidFill>
              </a:rPr>
              <a:t>else {</a:t>
            </a:r>
          </a:p>
          <a:p>
            <a:r>
              <a:rPr lang="en-US" sz="2800" b="1" dirty="0">
                <a:solidFill>
                  <a:srgbClr val="00B050"/>
                </a:solidFill>
              </a:rPr>
              <a:t>            c[k] = b[j];</a:t>
            </a:r>
          </a:p>
          <a:p>
            <a:r>
              <a:rPr lang="en-US" sz="2800" b="1" dirty="0">
                <a:solidFill>
                  <a:srgbClr val="00B050"/>
                </a:solidFill>
              </a:rPr>
              <a:t>            j++;</a:t>
            </a:r>
          </a:p>
          <a:p>
            <a:r>
              <a:rPr lang="en-US" sz="2800" dirty="0"/>
              <a:t>        }</a:t>
            </a:r>
          </a:p>
          <a:p>
            <a:r>
              <a:rPr lang="en-US" sz="2800" b="1" dirty="0">
                <a:solidFill>
                  <a:srgbClr val="7030A0"/>
                </a:solidFill>
              </a:rPr>
              <a:t>        k++;</a:t>
            </a:r>
          </a:p>
          <a:p>
            <a:r>
              <a:rPr lang="en-US" sz="2800" dirty="0"/>
              <a:t>    </a:t>
            </a:r>
            <a:r>
              <a:rPr lang="en-US" sz="2800" dirty="0" smtClean="0"/>
              <a:t>}</a:t>
            </a:r>
            <a:endParaRPr lang="en-US" sz="2800" dirty="0"/>
          </a:p>
        </p:txBody>
      </p:sp>
      <p:sp>
        <p:nvSpPr>
          <p:cNvPr id="7" name="TextBox 6" descr=" if i μικρότερο του n, &#10;        for j=i, j μικρότερο του n, j σύν σύν, 'αγκιστρο,&#10;            c [k] = a [j],&#10;            k σύν σύν,&#10;        άγκιστρο,&#10;    else,&#10;        for i=j, i μικρότερο του m, i σύν σύν, άγκιστρο,&#10;            c [k] = b [i],&#10;            k σύν σύν,&#10;        άγκιστρο.&#10;"/>
          <p:cNvSpPr txBox="1"/>
          <p:nvPr>
            <p:custDataLst>
              <p:tags r:id="rId3"/>
            </p:custDataLst>
          </p:nvPr>
        </p:nvSpPr>
        <p:spPr>
          <a:xfrm>
            <a:off x="4572000" y="1628800"/>
            <a:ext cx="3888432" cy="4401205"/>
          </a:xfrm>
          <a:prstGeom prst="rect">
            <a:avLst/>
          </a:prstGeom>
          <a:noFill/>
        </p:spPr>
        <p:txBody>
          <a:bodyPr wrap="square" rtlCol="0">
            <a:spAutoFit/>
          </a:bodyPr>
          <a:lstStyle/>
          <a:p>
            <a:r>
              <a:rPr lang="en-US" sz="2800" dirty="0">
                <a:solidFill>
                  <a:srgbClr val="7030A0"/>
                </a:solidFill>
              </a:rPr>
              <a:t> </a:t>
            </a:r>
            <a:r>
              <a:rPr lang="en-US" sz="2800" b="1" dirty="0">
                <a:solidFill>
                  <a:srgbClr val="7030A0"/>
                </a:solidFill>
              </a:rPr>
              <a:t>if (</a:t>
            </a:r>
            <a:r>
              <a:rPr lang="en-US" sz="2800" b="1" dirty="0" err="1">
                <a:solidFill>
                  <a:srgbClr val="7030A0"/>
                </a:solidFill>
              </a:rPr>
              <a:t>i</a:t>
            </a:r>
            <a:r>
              <a:rPr lang="en-US" sz="2800" b="1" dirty="0">
                <a:solidFill>
                  <a:srgbClr val="7030A0"/>
                </a:solidFill>
              </a:rPr>
              <a:t>&lt;n) </a:t>
            </a:r>
          </a:p>
          <a:p>
            <a:r>
              <a:rPr lang="en-US" sz="2800" b="1" dirty="0">
                <a:solidFill>
                  <a:srgbClr val="7030A0"/>
                </a:solidFill>
              </a:rPr>
              <a:t>        for (j=</a:t>
            </a:r>
            <a:r>
              <a:rPr lang="en-US" sz="2800" b="1" dirty="0" err="1">
                <a:solidFill>
                  <a:srgbClr val="7030A0"/>
                </a:solidFill>
              </a:rPr>
              <a:t>i</a:t>
            </a:r>
            <a:r>
              <a:rPr lang="en-US" sz="2800" b="1" dirty="0">
                <a:solidFill>
                  <a:srgbClr val="7030A0"/>
                </a:solidFill>
              </a:rPr>
              <a:t>; j&lt;n; j++) {</a:t>
            </a:r>
          </a:p>
          <a:p>
            <a:r>
              <a:rPr lang="en-US" sz="2800" b="1" dirty="0">
                <a:solidFill>
                  <a:srgbClr val="7030A0"/>
                </a:solidFill>
              </a:rPr>
              <a:t>            c[k] = a[j];</a:t>
            </a:r>
          </a:p>
          <a:p>
            <a:r>
              <a:rPr lang="en-US" sz="2800" b="1" dirty="0">
                <a:solidFill>
                  <a:srgbClr val="7030A0"/>
                </a:solidFill>
              </a:rPr>
              <a:t>            k++;</a:t>
            </a:r>
          </a:p>
          <a:p>
            <a:r>
              <a:rPr lang="en-US" sz="2800" b="1" dirty="0">
                <a:solidFill>
                  <a:srgbClr val="7030A0"/>
                </a:solidFill>
              </a:rPr>
              <a:t>        }</a:t>
            </a:r>
          </a:p>
          <a:p>
            <a:r>
              <a:rPr lang="en-US" sz="2800" b="1" dirty="0">
                <a:solidFill>
                  <a:srgbClr val="000099"/>
                </a:solidFill>
              </a:rPr>
              <a:t>    else </a:t>
            </a:r>
          </a:p>
          <a:p>
            <a:r>
              <a:rPr lang="en-US" sz="2800" b="1" dirty="0">
                <a:solidFill>
                  <a:srgbClr val="000099"/>
                </a:solidFill>
              </a:rPr>
              <a:t>        for (</a:t>
            </a:r>
            <a:r>
              <a:rPr lang="en-US" sz="2800" b="1" dirty="0" err="1">
                <a:solidFill>
                  <a:srgbClr val="000099"/>
                </a:solidFill>
              </a:rPr>
              <a:t>i</a:t>
            </a:r>
            <a:r>
              <a:rPr lang="en-US" sz="2800" b="1" dirty="0">
                <a:solidFill>
                  <a:srgbClr val="000099"/>
                </a:solidFill>
              </a:rPr>
              <a:t>=j; </a:t>
            </a:r>
            <a:r>
              <a:rPr lang="en-US" sz="2800" b="1" dirty="0" err="1">
                <a:solidFill>
                  <a:srgbClr val="000099"/>
                </a:solidFill>
              </a:rPr>
              <a:t>i</a:t>
            </a:r>
            <a:r>
              <a:rPr lang="en-US" sz="2800" b="1" dirty="0">
                <a:solidFill>
                  <a:srgbClr val="000099"/>
                </a:solidFill>
              </a:rPr>
              <a:t>&lt;m; </a:t>
            </a:r>
            <a:r>
              <a:rPr lang="en-US" sz="2800" b="1" dirty="0" err="1">
                <a:solidFill>
                  <a:srgbClr val="000099"/>
                </a:solidFill>
              </a:rPr>
              <a:t>i</a:t>
            </a:r>
            <a:r>
              <a:rPr lang="en-US" sz="2800" b="1" dirty="0">
                <a:solidFill>
                  <a:srgbClr val="000099"/>
                </a:solidFill>
              </a:rPr>
              <a:t>++) {</a:t>
            </a:r>
          </a:p>
          <a:p>
            <a:r>
              <a:rPr lang="en-US" sz="2800" b="1" dirty="0">
                <a:solidFill>
                  <a:srgbClr val="000099"/>
                </a:solidFill>
              </a:rPr>
              <a:t>            c[k] = b[</a:t>
            </a:r>
            <a:r>
              <a:rPr lang="en-US" sz="2800" b="1" dirty="0" err="1">
                <a:solidFill>
                  <a:srgbClr val="000099"/>
                </a:solidFill>
              </a:rPr>
              <a:t>i</a:t>
            </a:r>
            <a:r>
              <a:rPr lang="en-US" sz="2800" b="1" dirty="0">
                <a:solidFill>
                  <a:srgbClr val="000099"/>
                </a:solidFill>
              </a:rPr>
              <a:t>];</a:t>
            </a:r>
          </a:p>
          <a:p>
            <a:r>
              <a:rPr lang="en-US" sz="2800" b="1" dirty="0">
                <a:solidFill>
                  <a:srgbClr val="000099"/>
                </a:solidFill>
              </a:rPr>
              <a:t>            k++;</a:t>
            </a:r>
          </a:p>
          <a:p>
            <a:r>
              <a:rPr lang="en-US" sz="2800" b="1" dirty="0">
                <a:solidFill>
                  <a:srgbClr val="000099"/>
                </a:solidFill>
              </a:rPr>
              <a:t>        }</a:t>
            </a:r>
            <a:endParaRPr lang="el-GR" sz="2800" b="1" dirty="0">
              <a:solidFill>
                <a:srgbClr val="000099"/>
              </a:solidFill>
            </a:endParaRP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Ενοποίηση Ταξινομημένων Αρχείων</a:t>
            </a:r>
          </a:p>
        </p:txBody>
      </p:sp>
      <p:sp>
        <p:nvSpPr>
          <p:cNvPr id="6" name="TextBox 5" descr="Ανάλογη διαδικασία με την ενοποίηση ταξινομημένων πινάκων,&#10;ΠΡΟΣΟΧΗ:&#10;Στην μετακίνηση των δεικτών των αρχείων, παραδείγματος χάρην άνω κάτω τελεία&#10;Μετά από κάθε σύγκριση ΠΡΕΠΕΙ στο αρχείο από το οποίο ΔΕΝ επιλέχτηκε η εγγραφή να επιστρέψει ο δείκτης μία θέση πίσω.&#10;Αυτή θα είναι μία από τις ασκήσεις του εργαστηρίου.&#10;"/>
          <p:cNvSpPr txBox="1">
            <a:spLocks noChangeArrowheads="1"/>
          </p:cNvSpPr>
          <p:nvPr/>
        </p:nvSpPr>
        <p:spPr bwMode="auto">
          <a:xfrm>
            <a:off x="467544" y="1487681"/>
            <a:ext cx="828092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q"/>
            </a:pPr>
            <a:r>
              <a:rPr lang="el-GR" sz="2800" dirty="0"/>
              <a:t>Ανάλογη διαδικασία με την ενοποίηση ταξινομημένων πινάκων,</a:t>
            </a:r>
          </a:p>
          <a:p>
            <a:pPr marL="457200" indent="-457200">
              <a:buClr>
                <a:schemeClr val="tx1"/>
              </a:buClr>
              <a:buFont typeface="Wingdings" pitchFamily="2" charset="2"/>
              <a:buChar char="q"/>
            </a:pPr>
            <a:r>
              <a:rPr lang="el-GR" sz="2800" b="1" dirty="0">
                <a:solidFill>
                  <a:srgbClr val="7030A0"/>
                </a:solidFill>
              </a:rPr>
              <a:t>ΠΡΟΣΟΧΗ:</a:t>
            </a:r>
          </a:p>
          <a:p>
            <a:pPr marL="914400" lvl="1" indent="-457200">
              <a:buFont typeface="Wingdings" pitchFamily="2" charset="2"/>
              <a:buChar char="§"/>
            </a:pPr>
            <a:r>
              <a:rPr lang="el-GR" sz="2800" dirty="0"/>
              <a:t>Στην μετακίνηση των δεικτών των αρχείων, πχ:</a:t>
            </a:r>
          </a:p>
          <a:p>
            <a:pPr marL="914400" lvl="1" indent="-457200">
              <a:buFont typeface="Wingdings" pitchFamily="2" charset="2"/>
              <a:buChar char="§"/>
            </a:pPr>
            <a:r>
              <a:rPr lang="el-GR" sz="2800" dirty="0"/>
              <a:t>Μετά από κάθε σύγκριση ΠΡΕΠΕΙ στο αρχείο από το οποίο ΔΕΝ επιλέχτηκε η εγγραφή να επιστρέψει ο δείκτης μία θέση πίσω.</a:t>
            </a:r>
          </a:p>
          <a:p>
            <a:pPr marL="457200" indent="-457200">
              <a:buFont typeface="Wingdings" pitchFamily="2" charset="2"/>
              <a:buChar char="q"/>
            </a:pPr>
            <a:r>
              <a:rPr lang="el-GR" sz="2800" dirty="0"/>
              <a:t>Αυτή θα είναι μία από τις ασκήσεις του </a:t>
            </a:r>
            <a:r>
              <a:rPr lang="el-GR" sz="2800" dirty="0" smtClean="0"/>
              <a:t>εργαστηρίου.</a:t>
            </a: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smtClean="0"/>
              <a:t>Παράδειγμα (1 από 6)</a:t>
            </a:r>
            <a:endParaRPr lang="el-GR" dirty="0"/>
          </a:p>
        </p:txBody>
      </p:sp>
      <p:sp>
        <p:nvSpPr>
          <p:cNvPr id="6" name="Θέση περιεχομένου 4"/>
          <p:cNvSpPr>
            <a:spLocks noGrp="1"/>
          </p:cNvSpPr>
          <p:nvPr>
            <p:ph idx="1"/>
          </p:nvPr>
        </p:nvSpPr>
        <p:spPr>
          <a:xfrm>
            <a:off x="467545" y="1268760"/>
            <a:ext cx="8208912" cy="4741863"/>
          </a:xfrm>
        </p:spPr>
        <p:txBody>
          <a:bodyPr/>
          <a:lstStyle/>
          <a:p>
            <a:pPr>
              <a:buFont typeface="Wingdings" pitchFamily="2" charset="2"/>
              <a:buChar char="q"/>
            </a:pPr>
            <a:r>
              <a:rPr lang="el-GR" dirty="0" smtClean="0"/>
              <a:t>Έστω ότι εισάγουμε 2 πίνακες Α και Β μεγέθους Ν και Μ αντίστοιχα.</a:t>
            </a:r>
          </a:p>
          <a:p>
            <a:pPr>
              <a:buFont typeface="Wingdings" pitchFamily="2" charset="2"/>
              <a:buChar char="q"/>
            </a:pPr>
            <a:r>
              <a:rPr lang="el-GR" dirty="0" smtClean="0"/>
              <a:t>Να γραφεί πρόγραμμα το οποίο:</a:t>
            </a:r>
          </a:p>
          <a:p>
            <a:pPr marL="1033463" lvl="1" indent="-514350">
              <a:buFont typeface="+mj-lt"/>
              <a:buAutoNum type="arabicPeriod"/>
            </a:pPr>
            <a:r>
              <a:rPr lang="el-GR" dirty="0" smtClean="0"/>
              <a:t>Να ταξινομεί τους δύο πίνακες,</a:t>
            </a:r>
          </a:p>
          <a:p>
            <a:pPr marL="1033463" lvl="1" indent="-514350">
              <a:buFont typeface="+mj-lt"/>
              <a:buAutoNum type="arabicPeriod"/>
            </a:pPr>
            <a:r>
              <a:rPr lang="el-GR" dirty="0" smtClean="0"/>
              <a:t>Να τους συνενώνει (ταξινομημένα) προς ένα τρίτο πίνακα Γ,</a:t>
            </a:r>
          </a:p>
          <a:p>
            <a:pPr marL="1033463" lvl="1" indent="-514350">
              <a:buFont typeface="+mj-lt"/>
              <a:buAutoNum type="arabicPeriod"/>
            </a:pPr>
            <a:r>
              <a:rPr lang="el-GR" dirty="0" smtClean="0"/>
              <a:t>Παράλληλα να χρονομετρεί τις ταξινομήσεις αλλά και την συνένωση.</a:t>
            </a:r>
            <a:endParaRPr lang="el-GR"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35731"/>
            <a:ext cx="9072563" cy="1260475"/>
          </a:xfrm>
        </p:spPr>
        <p:txBody>
          <a:bodyPr>
            <a:normAutofit/>
          </a:bodyPr>
          <a:lstStyle/>
          <a:p>
            <a:r>
              <a:rPr lang="el-GR" dirty="0" smtClean="0"/>
              <a:t>Παράδειγμα (2 από 6)</a:t>
            </a:r>
            <a:endParaRPr lang="el-GR" dirty="0"/>
          </a:p>
        </p:txBody>
      </p:sp>
      <p:sp>
        <p:nvSpPr>
          <p:cNvPr id="9" name="TextBox 5" descr="include stdio τελεία h,&#10;include stdlib τελεία h,&#10;include time τελεία h,&#10;define N 4000, / * Μέγεθος Α πίνακα * /,&#10;define M 2700, / * Μέγεθος Β πίνακα * /,&#10;define L N σύν M, / * Μέγεθος Γ πίνακα * /,&#10;define T 10000000, / * 1 μείον Τ διάστημα παραγωγής τυχαίων αριθμών * /,&#10;&#10;void taxinomisi, int *, int,&#10;void enop κάτω παύλα pinakwn, int *, int, int *, int, int *.&#10;"/>
          <p:cNvSpPr txBox="1">
            <a:spLocks noChangeArrowheads="1"/>
          </p:cNvSpPr>
          <p:nvPr>
            <p:custDataLst>
              <p:tags r:id="rId2"/>
            </p:custDataLst>
          </p:nvPr>
        </p:nvSpPr>
        <p:spPr bwMode="auto">
          <a:xfrm>
            <a:off x="467545" y="1268760"/>
            <a:ext cx="820891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#include &lt;</a:t>
            </a:r>
            <a:r>
              <a:rPr lang="en-US" sz="2400" dirty="0" err="1"/>
              <a:t>stdio.h</a:t>
            </a:r>
            <a:r>
              <a:rPr lang="en-US" sz="2400" dirty="0"/>
              <a:t>&gt;</a:t>
            </a:r>
          </a:p>
          <a:p>
            <a:r>
              <a:rPr lang="en-US" sz="2400" dirty="0"/>
              <a:t>#include &lt;</a:t>
            </a:r>
            <a:r>
              <a:rPr lang="en-US" sz="2400" dirty="0" err="1"/>
              <a:t>stdlib.h</a:t>
            </a:r>
            <a:r>
              <a:rPr lang="en-US" sz="2400" dirty="0"/>
              <a:t>&gt;</a:t>
            </a:r>
          </a:p>
          <a:p>
            <a:r>
              <a:rPr lang="en-US" sz="2400" dirty="0"/>
              <a:t>#include &lt;</a:t>
            </a:r>
            <a:r>
              <a:rPr lang="en-US" sz="2400" dirty="0" err="1"/>
              <a:t>time.h</a:t>
            </a:r>
            <a:r>
              <a:rPr lang="en-US" sz="2400" dirty="0"/>
              <a:t>&gt;</a:t>
            </a:r>
          </a:p>
          <a:p>
            <a:r>
              <a:rPr lang="en-US" sz="2400" dirty="0"/>
              <a:t>#define N 4000 /* </a:t>
            </a:r>
            <a:r>
              <a:rPr lang="el-GR" sz="2400" dirty="0"/>
              <a:t>Μέγεθος Α πίνακα */</a:t>
            </a:r>
          </a:p>
          <a:p>
            <a:r>
              <a:rPr lang="el-GR" sz="2400" dirty="0"/>
              <a:t>#</a:t>
            </a:r>
            <a:r>
              <a:rPr lang="en-US" sz="2400" dirty="0"/>
              <a:t>define M 2700 /* </a:t>
            </a:r>
            <a:r>
              <a:rPr lang="el-GR" sz="2400" dirty="0"/>
              <a:t>Μέγεθος Β πίνακα */</a:t>
            </a:r>
          </a:p>
          <a:p>
            <a:r>
              <a:rPr lang="el-GR" sz="2400" dirty="0"/>
              <a:t>#</a:t>
            </a:r>
            <a:r>
              <a:rPr lang="en-US" sz="2400" dirty="0"/>
              <a:t>define L N+M /* </a:t>
            </a:r>
            <a:r>
              <a:rPr lang="el-GR" sz="2400" dirty="0"/>
              <a:t>Μέγεθος Γ πίνακα */</a:t>
            </a:r>
          </a:p>
          <a:p>
            <a:r>
              <a:rPr lang="el-GR" sz="2400" dirty="0"/>
              <a:t>#</a:t>
            </a:r>
            <a:r>
              <a:rPr lang="en-US" sz="2400" dirty="0"/>
              <a:t>define T 10000000 /* 1 - </a:t>
            </a:r>
            <a:r>
              <a:rPr lang="el-GR" sz="2400" dirty="0"/>
              <a:t>Τ διάστημα παραγωγής τυχαίων αριθμών */</a:t>
            </a:r>
          </a:p>
          <a:p>
            <a:endParaRPr lang="el-GR" sz="2400" dirty="0"/>
          </a:p>
          <a:p>
            <a:r>
              <a:rPr lang="en-US" sz="2400" b="1" dirty="0">
                <a:solidFill>
                  <a:srgbClr val="7030A0"/>
                </a:solidFill>
              </a:rPr>
              <a:t>void </a:t>
            </a:r>
            <a:r>
              <a:rPr lang="en-US" sz="2400" b="1" dirty="0" err="1">
                <a:solidFill>
                  <a:srgbClr val="7030A0"/>
                </a:solidFill>
              </a:rPr>
              <a:t>taxinomisi</a:t>
            </a:r>
            <a:r>
              <a:rPr lang="en-US" sz="2400" b="1" dirty="0">
                <a:solidFill>
                  <a:srgbClr val="7030A0"/>
                </a:solidFill>
              </a:rPr>
              <a:t>(</a:t>
            </a:r>
            <a:r>
              <a:rPr lang="en-US" sz="2400" b="1" dirty="0" err="1">
                <a:solidFill>
                  <a:srgbClr val="7030A0"/>
                </a:solidFill>
              </a:rPr>
              <a:t>int</a:t>
            </a:r>
            <a:r>
              <a:rPr lang="en-US" sz="2400" b="1" dirty="0">
                <a:solidFill>
                  <a:srgbClr val="7030A0"/>
                </a:solidFill>
              </a:rPr>
              <a:t> *, </a:t>
            </a:r>
            <a:r>
              <a:rPr lang="en-US" sz="2400" b="1" dirty="0" err="1">
                <a:solidFill>
                  <a:srgbClr val="7030A0"/>
                </a:solidFill>
              </a:rPr>
              <a:t>int</a:t>
            </a:r>
            <a:r>
              <a:rPr lang="en-US" sz="2400" b="1" dirty="0">
                <a:solidFill>
                  <a:srgbClr val="7030A0"/>
                </a:solidFill>
              </a:rPr>
              <a:t>);</a:t>
            </a:r>
          </a:p>
          <a:p>
            <a:r>
              <a:rPr lang="en-US" sz="2400" b="1" dirty="0">
                <a:solidFill>
                  <a:srgbClr val="7030A0"/>
                </a:solidFill>
              </a:rPr>
              <a:t>void </a:t>
            </a:r>
            <a:r>
              <a:rPr lang="en-US" sz="2400" b="1" dirty="0" err="1">
                <a:solidFill>
                  <a:srgbClr val="7030A0"/>
                </a:solidFill>
              </a:rPr>
              <a:t>enop_pinakwn</a:t>
            </a:r>
            <a:r>
              <a:rPr lang="en-US" sz="2400" b="1" dirty="0">
                <a:solidFill>
                  <a:srgbClr val="7030A0"/>
                </a:solidFill>
              </a:rPr>
              <a:t>(</a:t>
            </a:r>
            <a:r>
              <a:rPr lang="en-US" sz="2400" b="1" dirty="0" err="1">
                <a:solidFill>
                  <a:srgbClr val="7030A0"/>
                </a:solidFill>
              </a:rPr>
              <a:t>int</a:t>
            </a:r>
            <a:r>
              <a:rPr lang="en-US" sz="2400" b="1" dirty="0">
                <a:solidFill>
                  <a:srgbClr val="7030A0"/>
                </a:solidFill>
              </a:rPr>
              <a:t> *, </a:t>
            </a:r>
            <a:r>
              <a:rPr lang="en-US" sz="2400" b="1" dirty="0" err="1">
                <a:solidFill>
                  <a:srgbClr val="7030A0"/>
                </a:solidFill>
              </a:rPr>
              <a:t>int</a:t>
            </a:r>
            <a:r>
              <a:rPr lang="en-US" sz="2400" b="1" dirty="0">
                <a:solidFill>
                  <a:srgbClr val="7030A0"/>
                </a:solidFill>
              </a:rPr>
              <a:t>, </a:t>
            </a:r>
            <a:r>
              <a:rPr lang="en-US" sz="2400" b="1" dirty="0" err="1">
                <a:solidFill>
                  <a:srgbClr val="7030A0"/>
                </a:solidFill>
              </a:rPr>
              <a:t>int</a:t>
            </a:r>
            <a:r>
              <a:rPr lang="en-US" sz="2400" b="1" dirty="0">
                <a:solidFill>
                  <a:srgbClr val="7030A0"/>
                </a:solidFill>
              </a:rPr>
              <a:t> *, </a:t>
            </a:r>
            <a:r>
              <a:rPr lang="en-US" sz="2400" b="1" dirty="0" err="1">
                <a:solidFill>
                  <a:srgbClr val="7030A0"/>
                </a:solidFill>
              </a:rPr>
              <a:t>int</a:t>
            </a:r>
            <a:r>
              <a:rPr lang="en-US" sz="2400" b="1" dirty="0">
                <a:solidFill>
                  <a:srgbClr val="7030A0"/>
                </a:solidFill>
              </a:rPr>
              <a:t>, </a:t>
            </a:r>
            <a:r>
              <a:rPr lang="en-US" sz="2400" b="1" dirty="0" err="1">
                <a:solidFill>
                  <a:srgbClr val="7030A0"/>
                </a:solidFill>
              </a:rPr>
              <a:t>int</a:t>
            </a:r>
            <a:r>
              <a:rPr lang="en-US" sz="2400" b="1" dirty="0">
                <a:solidFill>
                  <a:srgbClr val="7030A0"/>
                </a:solidFill>
              </a:rPr>
              <a:t> *);</a:t>
            </a:r>
          </a:p>
          <a:p>
            <a:endParaRPr lang="el-GR" sz="2400" dirty="0">
              <a:solidFill>
                <a:srgbClr val="7030A0"/>
              </a:solidFill>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Παράδειγμα </a:t>
            </a:r>
            <a:r>
              <a:rPr lang="el-GR" dirty="0" smtClean="0"/>
              <a:t>(3 </a:t>
            </a:r>
            <a:r>
              <a:rPr lang="el-GR" dirty="0"/>
              <a:t>από 6)</a:t>
            </a:r>
          </a:p>
        </p:txBody>
      </p:sp>
      <p:sp>
        <p:nvSpPr>
          <p:cNvPr id="8" name="TextBox 7" descr="int main,&#10;άγκιστρο,&#10;    time κάτω παύλα t, t1, t2, t3,&#10;    int A N, B M, C L,&#10;    int i,&#10;    srand, time NULL,&#10;    &#10;    for i=0,  i μικρότερο του N, i σύν σύν,&#10;        A [i] = rand % T,&#10;    &#10;    for i=0, i μικρότερο του M, i σύν σύν, &#10;        B [i] = rand % T.&#10;"/>
          <p:cNvSpPr txBox="1"/>
          <p:nvPr>
            <p:custDataLst>
              <p:tags r:id="rId2"/>
            </p:custDataLst>
          </p:nvPr>
        </p:nvSpPr>
        <p:spPr>
          <a:xfrm>
            <a:off x="611560" y="1340768"/>
            <a:ext cx="3168352" cy="4214231"/>
          </a:xfrm>
          <a:prstGeom prst="rect">
            <a:avLst/>
          </a:prstGeom>
          <a:noFill/>
        </p:spPr>
        <p:txBody>
          <a:bodyPr wrap="square" rtlCol="0">
            <a:spAutoFit/>
          </a:bodyPr>
          <a:lstStyle/>
          <a:p>
            <a:r>
              <a:rPr lang="nn-NO" sz="2400" dirty="0"/>
              <a:t>int main()</a:t>
            </a:r>
          </a:p>
          <a:p>
            <a:r>
              <a:rPr lang="nn-NO" sz="2400" dirty="0"/>
              <a:t>{</a:t>
            </a:r>
          </a:p>
          <a:p>
            <a:r>
              <a:rPr lang="nn-NO" sz="2400" dirty="0"/>
              <a:t>    time_t t1, t2, t3;</a:t>
            </a:r>
          </a:p>
          <a:p>
            <a:r>
              <a:rPr lang="nn-NO" sz="2400" dirty="0"/>
              <a:t>    int A[N], B[M], C[L];</a:t>
            </a:r>
          </a:p>
          <a:p>
            <a:r>
              <a:rPr lang="nn-NO" sz="2400" dirty="0"/>
              <a:t>    int i;</a:t>
            </a:r>
          </a:p>
          <a:p>
            <a:r>
              <a:rPr lang="nn-NO" sz="2400" dirty="0"/>
              <a:t>    srand(time(NULL));</a:t>
            </a:r>
          </a:p>
          <a:p>
            <a:r>
              <a:rPr lang="nn-NO" sz="2400" dirty="0"/>
              <a:t>    </a:t>
            </a:r>
          </a:p>
          <a:p>
            <a:r>
              <a:rPr lang="nn-NO" sz="2400" dirty="0"/>
              <a:t>    for (i=0; i&lt;N; i++)</a:t>
            </a:r>
          </a:p>
          <a:p>
            <a:r>
              <a:rPr lang="nn-NO" sz="2400" dirty="0"/>
              <a:t>        A[i] = rand() % T;</a:t>
            </a:r>
          </a:p>
          <a:p>
            <a:r>
              <a:rPr lang="nn-NO" sz="2400" dirty="0"/>
              <a:t>    </a:t>
            </a:r>
          </a:p>
          <a:p>
            <a:r>
              <a:rPr lang="nn-NO" sz="2400" dirty="0"/>
              <a:t>    for (i=0; i&lt;M; i++) </a:t>
            </a:r>
          </a:p>
          <a:p>
            <a:r>
              <a:rPr lang="nn-NO" sz="2400" dirty="0"/>
              <a:t>        B[i] = rand() % T;</a:t>
            </a:r>
            <a:endParaRPr lang="el-GR" sz="2400" dirty="0"/>
          </a:p>
        </p:txBody>
      </p:sp>
      <p:sp>
        <p:nvSpPr>
          <p:cNvPr id="9" name="TextBox 8" descr="    print f,  \ n Ταξινόμηση πινάκων .... \ n \ n,&#10;    t1 = time, NULL,&#10;    taxinomisi A, N, &#10;    taxinomisi B, M,&#10;    t2 = time, NULL,    &#10;    print f, \ n ενοποίηση πινάκων ... \ n \ n,&#10;    enop κάτω παύλα pinakwn, A, N, B, M, C,&#10;    t3 = time, NULL.&#10;"/>
          <p:cNvSpPr txBox="1"/>
          <p:nvPr/>
        </p:nvSpPr>
        <p:spPr>
          <a:xfrm>
            <a:off x="3779912" y="1844825"/>
            <a:ext cx="4896544" cy="3785652"/>
          </a:xfrm>
          <a:prstGeom prst="rect">
            <a:avLst/>
          </a:prstGeom>
          <a:noFill/>
        </p:spPr>
        <p:txBody>
          <a:bodyPr wrap="square" rtlCol="0">
            <a:spAutoFit/>
          </a:bodyPr>
          <a:lstStyle/>
          <a:p>
            <a:r>
              <a:rPr lang="el-GR" sz="2400" dirty="0" smtClean="0"/>
              <a:t>    </a:t>
            </a:r>
            <a:r>
              <a:rPr lang="en-US" sz="2400" dirty="0" err="1" smtClean="0"/>
              <a:t>printf</a:t>
            </a:r>
            <a:r>
              <a:rPr lang="en-US" sz="2400" dirty="0"/>
              <a:t>("\n </a:t>
            </a:r>
            <a:r>
              <a:rPr lang="el-GR" sz="2400" dirty="0"/>
              <a:t>Ταξινόμηση πινάκων .... \</a:t>
            </a:r>
            <a:r>
              <a:rPr lang="en-US" sz="2400" dirty="0"/>
              <a:t>n\n");</a:t>
            </a:r>
          </a:p>
          <a:p>
            <a:r>
              <a:rPr lang="en-US" sz="2400" b="1" dirty="0">
                <a:solidFill>
                  <a:srgbClr val="C00000"/>
                </a:solidFill>
              </a:rPr>
              <a:t>    </a:t>
            </a:r>
            <a:r>
              <a:rPr lang="en-US" sz="2400" b="1" dirty="0">
                <a:solidFill>
                  <a:srgbClr val="7030A0"/>
                </a:solidFill>
              </a:rPr>
              <a:t>t1 = time(NULL);</a:t>
            </a:r>
          </a:p>
          <a:p>
            <a:r>
              <a:rPr lang="en-US" sz="2400" dirty="0"/>
              <a:t>    </a:t>
            </a:r>
            <a:r>
              <a:rPr lang="en-US" sz="2400" dirty="0" err="1"/>
              <a:t>taxinomisi</a:t>
            </a:r>
            <a:r>
              <a:rPr lang="en-US" sz="2400" dirty="0"/>
              <a:t>(A, N); </a:t>
            </a:r>
          </a:p>
          <a:p>
            <a:r>
              <a:rPr lang="en-US" sz="2400" dirty="0"/>
              <a:t>    </a:t>
            </a:r>
            <a:r>
              <a:rPr lang="en-US" sz="2400" dirty="0" err="1"/>
              <a:t>taxinomisi</a:t>
            </a:r>
            <a:r>
              <a:rPr lang="en-US" sz="2400" dirty="0"/>
              <a:t>(B, M);</a:t>
            </a:r>
          </a:p>
          <a:p>
            <a:r>
              <a:rPr lang="en-US" sz="2400" dirty="0"/>
              <a:t> </a:t>
            </a:r>
            <a:r>
              <a:rPr lang="en-US" sz="2400" dirty="0">
                <a:solidFill>
                  <a:srgbClr val="7030A0"/>
                </a:solidFill>
              </a:rPr>
              <a:t>  </a:t>
            </a:r>
            <a:r>
              <a:rPr lang="en-US" sz="2400" b="1" dirty="0">
                <a:solidFill>
                  <a:srgbClr val="7030A0"/>
                </a:solidFill>
              </a:rPr>
              <a:t> t2 = time(NULL);  </a:t>
            </a:r>
            <a:r>
              <a:rPr lang="en-US" sz="2400" dirty="0">
                <a:solidFill>
                  <a:srgbClr val="7030A0"/>
                </a:solidFill>
              </a:rPr>
              <a:t>  </a:t>
            </a:r>
          </a:p>
          <a:p>
            <a:r>
              <a:rPr lang="en-US" sz="2400" dirty="0"/>
              <a:t>    </a:t>
            </a:r>
            <a:r>
              <a:rPr lang="en-US" sz="2400" dirty="0" err="1"/>
              <a:t>printf</a:t>
            </a:r>
            <a:r>
              <a:rPr lang="en-US" sz="2400" dirty="0"/>
              <a:t>("\n </a:t>
            </a:r>
            <a:r>
              <a:rPr lang="el-GR" sz="2400" dirty="0"/>
              <a:t>ενοποίηση πινάκων ... \</a:t>
            </a:r>
            <a:r>
              <a:rPr lang="en-US" sz="2400" dirty="0"/>
              <a:t>n\n");</a:t>
            </a:r>
          </a:p>
          <a:p>
            <a:r>
              <a:rPr lang="en-US" sz="2400" dirty="0"/>
              <a:t>    </a:t>
            </a:r>
            <a:r>
              <a:rPr lang="en-US" sz="2400" dirty="0" err="1"/>
              <a:t>enop_pinakwn</a:t>
            </a:r>
            <a:r>
              <a:rPr lang="en-US" sz="2400" dirty="0"/>
              <a:t>(A, N, B, M, C);</a:t>
            </a:r>
          </a:p>
          <a:p>
            <a:r>
              <a:rPr lang="en-US" sz="2400" dirty="0">
                <a:solidFill>
                  <a:srgbClr val="7030A0"/>
                </a:solidFill>
              </a:rPr>
              <a:t>    </a:t>
            </a:r>
            <a:r>
              <a:rPr lang="en-US" sz="2400" b="1" dirty="0">
                <a:solidFill>
                  <a:srgbClr val="7030A0"/>
                </a:solidFill>
              </a:rPr>
              <a:t>t3 = time(NULL);</a:t>
            </a:r>
            <a:endParaRPr lang="el-GR" sz="2400" b="1" dirty="0">
              <a:solidFill>
                <a:srgbClr val="7030A0"/>
              </a:solidFill>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Παράδειγμα </a:t>
            </a:r>
            <a:r>
              <a:rPr lang="el-GR" dirty="0" smtClean="0"/>
              <a:t>(4 </a:t>
            </a:r>
            <a:r>
              <a:rPr lang="el-GR" dirty="0"/>
              <a:t>από 6)</a:t>
            </a:r>
          </a:p>
        </p:txBody>
      </p:sp>
      <p:sp>
        <p:nvSpPr>
          <p:cNvPr id="10" name="TextBox 9" descr="print f,  Ενοποιημένος Πίνακας \ n \ n.&#10;    &#10;    for i=0, i μικρότερο του L, i σύν σύν,&#10;        print f, \ n \ t % 10 d, C [i],&#10;    print f, \ n \ n.&#10;    &#10;    print f, \ n Για τις ταξινομήσεις % 5 d secs, t2 μείον t1,&#10;    print f, \ n Για την ενοποίηση    % 5 d secs, t3 μείον t2,&#10;    print f, \ n \ n \ n ΣΥΝΟΛΟ % d secs \ n \ n, t3 μείον t1, &#10;    &#10;    return 0.&#10;άγκιστρο.&#10;"/>
          <p:cNvSpPr txBox="1"/>
          <p:nvPr>
            <p:custDataLst>
              <p:tags r:id="rId2"/>
            </p:custDataLst>
          </p:nvPr>
        </p:nvSpPr>
        <p:spPr>
          <a:xfrm>
            <a:off x="467544" y="1484784"/>
            <a:ext cx="8208912" cy="4524315"/>
          </a:xfrm>
          <a:prstGeom prst="rect">
            <a:avLst/>
          </a:prstGeom>
          <a:noFill/>
        </p:spPr>
        <p:txBody>
          <a:bodyPr wrap="square" rtlCol="0">
            <a:spAutoFit/>
          </a:bodyPr>
          <a:lstStyle/>
          <a:p>
            <a:r>
              <a:rPr lang="en-US" sz="2400" dirty="0" err="1"/>
              <a:t>printf</a:t>
            </a:r>
            <a:r>
              <a:rPr lang="en-US" sz="2400" dirty="0"/>
              <a:t>(" </a:t>
            </a:r>
            <a:r>
              <a:rPr lang="el-GR" sz="2400" dirty="0"/>
              <a:t>Ενοποιημένος Πίνακας \</a:t>
            </a:r>
            <a:r>
              <a:rPr lang="en-US" sz="2400" dirty="0"/>
              <a:t>n\n");</a:t>
            </a:r>
          </a:p>
          <a:p>
            <a:r>
              <a:rPr lang="en-US" sz="2400" dirty="0"/>
              <a:t>    </a:t>
            </a:r>
          </a:p>
          <a:p>
            <a:r>
              <a:rPr lang="en-US" sz="2400" dirty="0"/>
              <a:t>    for (</a:t>
            </a:r>
            <a:r>
              <a:rPr lang="en-US" sz="2400" dirty="0" err="1"/>
              <a:t>i</a:t>
            </a:r>
            <a:r>
              <a:rPr lang="en-US" sz="2400" dirty="0"/>
              <a:t>=0; </a:t>
            </a:r>
            <a:r>
              <a:rPr lang="en-US" sz="2400" dirty="0" err="1"/>
              <a:t>i</a:t>
            </a:r>
            <a:r>
              <a:rPr lang="en-US" sz="2400" dirty="0"/>
              <a:t>&lt;L; </a:t>
            </a:r>
            <a:r>
              <a:rPr lang="en-US" sz="2400" dirty="0" err="1"/>
              <a:t>i</a:t>
            </a:r>
            <a:r>
              <a:rPr lang="en-US" sz="2400" dirty="0"/>
              <a:t>++)</a:t>
            </a:r>
          </a:p>
          <a:p>
            <a:r>
              <a:rPr lang="en-US" sz="2400" dirty="0"/>
              <a:t>        </a:t>
            </a:r>
            <a:r>
              <a:rPr lang="en-US" sz="2400" dirty="0" err="1"/>
              <a:t>printf</a:t>
            </a:r>
            <a:r>
              <a:rPr lang="en-US" sz="2400" dirty="0"/>
              <a:t>("\n\t%10d ", C[</a:t>
            </a:r>
            <a:r>
              <a:rPr lang="en-US" sz="2400" dirty="0" err="1"/>
              <a:t>i</a:t>
            </a:r>
            <a:r>
              <a:rPr lang="en-US" sz="2400" dirty="0"/>
              <a:t>]);</a:t>
            </a:r>
          </a:p>
          <a:p>
            <a:r>
              <a:rPr lang="en-US" sz="2400" dirty="0"/>
              <a:t>    </a:t>
            </a:r>
            <a:r>
              <a:rPr lang="en-US" sz="2400" dirty="0" err="1"/>
              <a:t>printf</a:t>
            </a:r>
            <a:r>
              <a:rPr lang="en-US" sz="2400" dirty="0"/>
              <a:t>("\n\n");</a:t>
            </a:r>
          </a:p>
          <a:p>
            <a:r>
              <a:rPr lang="en-US" sz="2400" dirty="0"/>
              <a:t>    </a:t>
            </a:r>
            <a:endParaRPr lang="el-GR" sz="2400" dirty="0" smtClean="0"/>
          </a:p>
          <a:p>
            <a:r>
              <a:rPr lang="el-GR" sz="2400" dirty="0">
                <a:solidFill>
                  <a:srgbClr val="7030A0"/>
                </a:solidFill>
              </a:rPr>
              <a:t> </a:t>
            </a:r>
            <a:r>
              <a:rPr lang="el-GR" sz="2400" dirty="0" smtClean="0">
                <a:solidFill>
                  <a:srgbClr val="7030A0"/>
                </a:solidFill>
              </a:rPr>
              <a:t>   </a:t>
            </a:r>
            <a:r>
              <a:rPr lang="en-US" sz="2400" b="1" dirty="0" err="1" smtClean="0">
                <a:solidFill>
                  <a:srgbClr val="7030A0"/>
                </a:solidFill>
              </a:rPr>
              <a:t>printf</a:t>
            </a:r>
            <a:r>
              <a:rPr lang="en-US" sz="2400" b="1" dirty="0">
                <a:solidFill>
                  <a:srgbClr val="7030A0"/>
                </a:solidFill>
              </a:rPr>
              <a:t>("\n </a:t>
            </a:r>
            <a:r>
              <a:rPr lang="el-GR" sz="2400" b="1" dirty="0">
                <a:solidFill>
                  <a:srgbClr val="7030A0"/>
                </a:solidFill>
              </a:rPr>
              <a:t>Για τις ταξινομήσεις %5</a:t>
            </a:r>
            <a:r>
              <a:rPr lang="en-US" sz="2400" b="1" dirty="0">
                <a:solidFill>
                  <a:srgbClr val="7030A0"/>
                </a:solidFill>
              </a:rPr>
              <a:t>d </a:t>
            </a:r>
            <a:r>
              <a:rPr lang="en-US" sz="2400" b="1" dirty="0" err="1">
                <a:solidFill>
                  <a:srgbClr val="7030A0"/>
                </a:solidFill>
              </a:rPr>
              <a:t>secs</a:t>
            </a:r>
            <a:r>
              <a:rPr lang="en-US" sz="2400" b="1" dirty="0">
                <a:solidFill>
                  <a:srgbClr val="7030A0"/>
                </a:solidFill>
              </a:rPr>
              <a:t>", t2-t1);</a:t>
            </a:r>
          </a:p>
          <a:p>
            <a:r>
              <a:rPr lang="en-US" sz="2400" b="1" dirty="0">
                <a:solidFill>
                  <a:srgbClr val="7030A0"/>
                </a:solidFill>
              </a:rPr>
              <a:t>    </a:t>
            </a:r>
            <a:r>
              <a:rPr lang="en-US" sz="2400" b="1" dirty="0" err="1">
                <a:solidFill>
                  <a:srgbClr val="7030A0"/>
                </a:solidFill>
              </a:rPr>
              <a:t>printf</a:t>
            </a:r>
            <a:r>
              <a:rPr lang="en-US" sz="2400" b="1" dirty="0">
                <a:solidFill>
                  <a:srgbClr val="7030A0"/>
                </a:solidFill>
              </a:rPr>
              <a:t>("\n </a:t>
            </a:r>
            <a:r>
              <a:rPr lang="el-GR" sz="2400" b="1" dirty="0">
                <a:solidFill>
                  <a:srgbClr val="7030A0"/>
                </a:solidFill>
              </a:rPr>
              <a:t>Για την ενοποίηση    %5</a:t>
            </a:r>
            <a:r>
              <a:rPr lang="en-US" sz="2400" b="1" dirty="0">
                <a:solidFill>
                  <a:srgbClr val="7030A0"/>
                </a:solidFill>
              </a:rPr>
              <a:t>d </a:t>
            </a:r>
            <a:r>
              <a:rPr lang="en-US" sz="2400" b="1" dirty="0" err="1">
                <a:solidFill>
                  <a:srgbClr val="7030A0"/>
                </a:solidFill>
              </a:rPr>
              <a:t>secs</a:t>
            </a:r>
            <a:r>
              <a:rPr lang="en-US" sz="2400" b="1" dirty="0">
                <a:solidFill>
                  <a:srgbClr val="7030A0"/>
                </a:solidFill>
              </a:rPr>
              <a:t>", t3-t2);</a:t>
            </a:r>
          </a:p>
          <a:p>
            <a:r>
              <a:rPr lang="en-US" sz="2400" b="1" dirty="0">
                <a:solidFill>
                  <a:srgbClr val="7030A0"/>
                </a:solidFill>
              </a:rPr>
              <a:t>    </a:t>
            </a:r>
            <a:r>
              <a:rPr lang="en-US" sz="2400" b="1" dirty="0" err="1">
                <a:solidFill>
                  <a:srgbClr val="7030A0"/>
                </a:solidFill>
              </a:rPr>
              <a:t>printf</a:t>
            </a:r>
            <a:r>
              <a:rPr lang="en-US" sz="2400" b="1" dirty="0">
                <a:solidFill>
                  <a:srgbClr val="7030A0"/>
                </a:solidFill>
              </a:rPr>
              <a:t>("\n\n\n </a:t>
            </a:r>
            <a:r>
              <a:rPr lang="el-GR" sz="2400" b="1" dirty="0">
                <a:solidFill>
                  <a:srgbClr val="7030A0"/>
                </a:solidFill>
              </a:rPr>
              <a:t>ΣΥΝΟΛΟ %</a:t>
            </a:r>
            <a:r>
              <a:rPr lang="en-US" sz="2400" b="1" dirty="0">
                <a:solidFill>
                  <a:srgbClr val="7030A0"/>
                </a:solidFill>
              </a:rPr>
              <a:t>d </a:t>
            </a:r>
            <a:r>
              <a:rPr lang="en-US" sz="2400" b="1" dirty="0" err="1">
                <a:solidFill>
                  <a:srgbClr val="7030A0"/>
                </a:solidFill>
              </a:rPr>
              <a:t>secs</a:t>
            </a:r>
            <a:r>
              <a:rPr lang="en-US" sz="2400" b="1" dirty="0">
                <a:solidFill>
                  <a:srgbClr val="7030A0"/>
                </a:solidFill>
              </a:rPr>
              <a:t> \n\n", t3-t1);</a:t>
            </a:r>
            <a:r>
              <a:rPr lang="en-US" sz="2400" dirty="0">
                <a:solidFill>
                  <a:srgbClr val="7030A0"/>
                </a:solidFill>
              </a:rPr>
              <a:t> </a:t>
            </a:r>
          </a:p>
          <a:p>
            <a:r>
              <a:rPr lang="en-US" sz="2400" dirty="0"/>
              <a:t>    </a:t>
            </a:r>
            <a:endParaRPr lang="el-GR" sz="2400" dirty="0" smtClean="0"/>
          </a:p>
          <a:p>
            <a:r>
              <a:rPr lang="el-GR" sz="2400" dirty="0"/>
              <a:t> </a:t>
            </a:r>
            <a:r>
              <a:rPr lang="el-GR" sz="2400" dirty="0" smtClean="0"/>
              <a:t>   </a:t>
            </a:r>
            <a:r>
              <a:rPr lang="en-US" sz="2400" dirty="0" smtClean="0"/>
              <a:t>return </a:t>
            </a:r>
            <a:r>
              <a:rPr lang="en-US" sz="2400" dirty="0"/>
              <a:t>0;</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Παράδειγμα </a:t>
            </a:r>
            <a:r>
              <a:rPr lang="el-GR" dirty="0" smtClean="0"/>
              <a:t>(5 </a:t>
            </a:r>
            <a:r>
              <a:rPr lang="el-GR" dirty="0"/>
              <a:t>από 6)</a:t>
            </a:r>
          </a:p>
        </p:txBody>
      </p:sp>
      <p:sp>
        <p:nvSpPr>
          <p:cNvPr id="10" name="TextBox 9" descr="void taxinomisi, int * a, int n,&#10;άγκιστρο,&#10;    int i, j,&#10;    int temp,&#10;    / * bubble sort * /,&#10;    for i=0, i μικρότερο του n μείον 1, i σύν σύν,&#10;        for j=n μείον 1, j μεγαλύτερο του i,  j μείον μείον,&#10;            if a [j] μικρότερο του  a[j μείον1], άγκιστρο,&#10;                temp = a[j]&#10;                a[j] = a[j μείον 1],&#10;                a[j μείον 1] = temp,&#10;            αγκιστρο,&#10;άγκιστρο.&#10;"/>
          <p:cNvSpPr txBox="1"/>
          <p:nvPr>
            <p:custDataLst>
              <p:tags r:id="rId2"/>
            </p:custDataLst>
          </p:nvPr>
        </p:nvSpPr>
        <p:spPr>
          <a:xfrm>
            <a:off x="467544" y="1052736"/>
            <a:ext cx="8280920" cy="5693866"/>
          </a:xfrm>
          <a:prstGeom prst="rect">
            <a:avLst/>
          </a:prstGeom>
          <a:noFill/>
        </p:spPr>
        <p:txBody>
          <a:bodyPr wrap="square" rtlCol="0">
            <a:spAutoFit/>
          </a:bodyPr>
          <a:lstStyle/>
          <a:p>
            <a:r>
              <a:rPr lang="en-US" sz="2800" dirty="0"/>
              <a:t>void </a:t>
            </a:r>
            <a:r>
              <a:rPr lang="en-US" sz="2800" dirty="0" err="1"/>
              <a:t>taxinomisi</a:t>
            </a:r>
            <a:r>
              <a:rPr lang="en-US" sz="2800" dirty="0"/>
              <a:t>(</a:t>
            </a:r>
            <a:r>
              <a:rPr lang="en-US" sz="2800" dirty="0" err="1"/>
              <a:t>int</a:t>
            </a:r>
            <a:r>
              <a:rPr lang="en-US" sz="2800" dirty="0"/>
              <a:t> *a, </a:t>
            </a:r>
            <a:r>
              <a:rPr lang="en-US" sz="2800" dirty="0" err="1"/>
              <a:t>int</a:t>
            </a:r>
            <a:r>
              <a:rPr lang="en-US" sz="2800" dirty="0"/>
              <a:t> n)</a:t>
            </a:r>
          </a:p>
          <a:p>
            <a:r>
              <a:rPr lang="en-US" sz="2800" dirty="0"/>
              <a:t>{</a:t>
            </a:r>
          </a:p>
          <a:p>
            <a:r>
              <a:rPr lang="en-US" sz="2800" dirty="0"/>
              <a:t>    </a:t>
            </a:r>
            <a:r>
              <a:rPr lang="en-US" sz="2800" dirty="0" err="1"/>
              <a:t>int</a:t>
            </a:r>
            <a:r>
              <a:rPr lang="en-US" sz="2800" dirty="0"/>
              <a:t> </a:t>
            </a:r>
            <a:r>
              <a:rPr lang="en-US" sz="2800" dirty="0" err="1"/>
              <a:t>i</a:t>
            </a:r>
            <a:r>
              <a:rPr lang="en-US" sz="2800" dirty="0"/>
              <a:t>, j;</a:t>
            </a:r>
          </a:p>
          <a:p>
            <a:r>
              <a:rPr lang="en-US" sz="2800" dirty="0"/>
              <a:t>    </a:t>
            </a:r>
            <a:r>
              <a:rPr lang="en-US" sz="2800" dirty="0" err="1"/>
              <a:t>int</a:t>
            </a:r>
            <a:r>
              <a:rPr lang="en-US" sz="2800" dirty="0"/>
              <a:t> temp;</a:t>
            </a:r>
          </a:p>
          <a:p>
            <a:r>
              <a:rPr lang="en-US" sz="2800" dirty="0"/>
              <a:t>    /* bubble sort */</a:t>
            </a:r>
          </a:p>
          <a:p>
            <a:r>
              <a:rPr lang="en-US" sz="2800" dirty="0"/>
              <a:t>    for (</a:t>
            </a:r>
            <a:r>
              <a:rPr lang="en-US" sz="2800" dirty="0" err="1"/>
              <a:t>i</a:t>
            </a:r>
            <a:r>
              <a:rPr lang="en-US" sz="2800" dirty="0"/>
              <a:t>=0; </a:t>
            </a:r>
            <a:r>
              <a:rPr lang="en-US" sz="2800" dirty="0" err="1"/>
              <a:t>i</a:t>
            </a:r>
            <a:r>
              <a:rPr lang="en-US" sz="2800" dirty="0"/>
              <a:t>&lt;n-1; </a:t>
            </a:r>
            <a:r>
              <a:rPr lang="en-US" sz="2800" dirty="0" err="1"/>
              <a:t>i</a:t>
            </a:r>
            <a:r>
              <a:rPr lang="en-US" sz="2800" dirty="0"/>
              <a:t>++)</a:t>
            </a:r>
          </a:p>
          <a:p>
            <a:r>
              <a:rPr lang="en-US" sz="2800" dirty="0"/>
              <a:t>        for (j=n-1; j&gt;</a:t>
            </a:r>
            <a:r>
              <a:rPr lang="en-US" sz="2800" dirty="0" err="1"/>
              <a:t>i</a:t>
            </a:r>
            <a:r>
              <a:rPr lang="en-US" sz="2800" dirty="0"/>
              <a:t>; j--)</a:t>
            </a:r>
          </a:p>
          <a:p>
            <a:r>
              <a:rPr lang="en-US" sz="2800" dirty="0"/>
              <a:t>            if (a[j] &lt; a[j-1]) {</a:t>
            </a:r>
          </a:p>
          <a:p>
            <a:r>
              <a:rPr lang="en-US" sz="2800" dirty="0"/>
              <a:t>                temp = a[j];</a:t>
            </a:r>
          </a:p>
          <a:p>
            <a:r>
              <a:rPr lang="en-US" sz="2800" dirty="0"/>
              <a:t>                a[j] = a[j-1];</a:t>
            </a:r>
          </a:p>
          <a:p>
            <a:r>
              <a:rPr lang="en-US" sz="2800" dirty="0"/>
              <a:t>                a[j-1] = temp;</a:t>
            </a:r>
          </a:p>
          <a:p>
            <a:r>
              <a:rPr lang="en-US" sz="2800" dirty="0"/>
              <a:t>            }</a:t>
            </a:r>
          </a:p>
          <a:p>
            <a:r>
              <a:rPr lang="en-US" sz="2800" dirty="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Παράδειγμα </a:t>
            </a:r>
            <a:r>
              <a:rPr lang="el-GR" dirty="0" smtClean="0"/>
              <a:t>(6 </a:t>
            </a:r>
            <a:r>
              <a:rPr lang="el-GR" dirty="0"/>
              <a:t>από 6)</a:t>
            </a:r>
          </a:p>
        </p:txBody>
      </p:sp>
      <p:sp>
        <p:nvSpPr>
          <p:cNvPr id="10" name="TextBox 9" descr="void enop κάτω παύλα pinakwn, int *a, int n, int *b, int m, int *c,&#10;άγκιστρο,&#10;    int i=0, j=0, k=0,&#10;    &#10;    while i μικρότερο του n, &amp; &amp; j μικρότερο του m, άγκιστρο,&#10;        if a [i] μικρότερο του  b [j], άγκιστρο,&#10;            c [k] = a [i],&#10;            i σύν σύν,&#10;        άγκιστρο, else, άγκιστρο,&#10;            c [k] = b [j],&#10;            j σύν σύν, &#10;        άγκιστρο,&#10;        k σύν σύν,&#10;    άγκιστρο.&#10;"/>
          <p:cNvSpPr txBox="1"/>
          <p:nvPr>
            <p:custDataLst>
              <p:tags r:id="rId2"/>
            </p:custDataLst>
          </p:nvPr>
        </p:nvSpPr>
        <p:spPr>
          <a:xfrm>
            <a:off x="467544" y="980728"/>
            <a:ext cx="3960440" cy="5632311"/>
          </a:xfrm>
          <a:prstGeom prst="rect">
            <a:avLst/>
          </a:prstGeom>
          <a:noFill/>
        </p:spPr>
        <p:txBody>
          <a:bodyPr wrap="square" rtlCol="0">
            <a:spAutoFit/>
          </a:bodyPr>
          <a:lstStyle/>
          <a:p>
            <a:r>
              <a:rPr lang="en-US" sz="2400" b="1" dirty="0">
                <a:solidFill>
                  <a:srgbClr val="7030A0"/>
                </a:solidFill>
              </a:rPr>
              <a:t>void </a:t>
            </a:r>
            <a:r>
              <a:rPr lang="en-US" sz="2400" b="1" dirty="0" err="1">
                <a:solidFill>
                  <a:srgbClr val="7030A0"/>
                </a:solidFill>
              </a:rPr>
              <a:t>enop_pinakwn</a:t>
            </a:r>
            <a:r>
              <a:rPr lang="en-US" sz="2400" b="1" dirty="0">
                <a:solidFill>
                  <a:srgbClr val="7030A0"/>
                </a:solidFill>
              </a:rPr>
              <a:t>(</a:t>
            </a:r>
            <a:r>
              <a:rPr lang="en-US" sz="2400" b="1" dirty="0" err="1">
                <a:solidFill>
                  <a:srgbClr val="7030A0"/>
                </a:solidFill>
              </a:rPr>
              <a:t>int</a:t>
            </a:r>
            <a:r>
              <a:rPr lang="en-US" sz="2400" b="1" dirty="0">
                <a:solidFill>
                  <a:srgbClr val="7030A0"/>
                </a:solidFill>
              </a:rPr>
              <a:t> *a, </a:t>
            </a:r>
            <a:r>
              <a:rPr lang="en-US" sz="2400" b="1" dirty="0" err="1">
                <a:solidFill>
                  <a:srgbClr val="7030A0"/>
                </a:solidFill>
              </a:rPr>
              <a:t>int</a:t>
            </a:r>
            <a:r>
              <a:rPr lang="en-US" sz="2400" b="1" dirty="0">
                <a:solidFill>
                  <a:srgbClr val="7030A0"/>
                </a:solidFill>
              </a:rPr>
              <a:t> n, </a:t>
            </a:r>
            <a:r>
              <a:rPr lang="en-US" sz="2400" b="1" dirty="0" err="1">
                <a:solidFill>
                  <a:srgbClr val="7030A0"/>
                </a:solidFill>
              </a:rPr>
              <a:t>int</a:t>
            </a:r>
            <a:r>
              <a:rPr lang="en-US" sz="2400" b="1" dirty="0">
                <a:solidFill>
                  <a:srgbClr val="7030A0"/>
                </a:solidFill>
              </a:rPr>
              <a:t> *b, </a:t>
            </a:r>
            <a:r>
              <a:rPr lang="en-US" sz="2400" b="1" dirty="0" err="1">
                <a:solidFill>
                  <a:srgbClr val="7030A0"/>
                </a:solidFill>
              </a:rPr>
              <a:t>int</a:t>
            </a:r>
            <a:r>
              <a:rPr lang="en-US" sz="2400" b="1" dirty="0">
                <a:solidFill>
                  <a:srgbClr val="7030A0"/>
                </a:solidFill>
              </a:rPr>
              <a:t> m, </a:t>
            </a:r>
            <a:r>
              <a:rPr lang="en-US" sz="2400" b="1" dirty="0" err="1">
                <a:solidFill>
                  <a:srgbClr val="7030A0"/>
                </a:solidFill>
              </a:rPr>
              <a:t>int</a:t>
            </a:r>
            <a:r>
              <a:rPr lang="en-US" sz="2400" b="1" dirty="0">
                <a:solidFill>
                  <a:srgbClr val="7030A0"/>
                </a:solidFill>
              </a:rPr>
              <a:t> *c)</a:t>
            </a:r>
          </a:p>
          <a:p>
            <a:r>
              <a:rPr lang="en-US" sz="2400" dirty="0"/>
              <a:t>{</a:t>
            </a:r>
          </a:p>
          <a:p>
            <a:r>
              <a:rPr lang="en-US" sz="2400" dirty="0"/>
              <a:t>    </a:t>
            </a:r>
            <a:r>
              <a:rPr lang="en-US" sz="2400" dirty="0" err="1"/>
              <a:t>int</a:t>
            </a:r>
            <a:r>
              <a:rPr lang="en-US" sz="2400" dirty="0"/>
              <a:t> </a:t>
            </a:r>
            <a:r>
              <a:rPr lang="en-US" sz="2400" dirty="0" err="1"/>
              <a:t>i</a:t>
            </a:r>
            <a:r>
              <a:rPr lang="en-US" sz="2400" dirty="0"/>
              <a:t>=0, j=0, k=0;</a:t>
            </a:r>
          </a:p>
          <a:p>
            <a:r>
              <a:rPr lang="en-US" sz="2400" dirty="0"/>
              <a:t>    </a:t>
            </a:r>
          </a:p>
          <a:p>
            <a:r>
              <a:rPr lang="en-US" sz="2400" dirty="0"/>
              <a:t>    while (</a:t>
            </a:r>
            <a:r>
              <a:rPr lang="en-US" sz="2400" dirty="0" err="1"/>
              <a:t>i</a:t>
            </a:r>
            <a:r>
              <a:rPr lang="en-US" sz="2400" dirty="0"/>
              <a:t>&lt;n &amp;&amp; j&lt;m) {</a:t>
            </a:r>
          </a:p>
          <a:p>
            <a:r>
              <a:rPr lang="en-US" sz="2400" dirty="0"/>
              <a:t>        if (a[</a:t>
            </a:r>
            <a:r>
              <a:rPr lang="en-US" sz="2400" dirty="0" err="1"/>
              <a:t>i</a:t>
            </a:r>
            <a:r>
              <a:rPr lang="en-US" sz="2400" dirty="0"/>
              <a:t>] &lt; b[j]) {</a:t>
            </a:r>
          </a:p>
          <a:p>
            <a:r>
              <a:rPr lang="en-US" sz="2400" dirty="0"/>
              <a:t>            c[k] = a[</a:t>
            </a:r>
            <a:r>
              <a:rPr lang="en-US" sz="2400" dirty="0" err="1"/>
              <a:t>i</a:t>
            </a:r>
            <a:r>
              <a:rPr lang="en-US" sz="2400" dirty="0"/>
              <a:t>];</a:t>
            </a:r>
          </a:p>
          <a:p>
            <a:r>
              <a:rPr lang="en-US" sz="2400" dirty="0"/>
              <a:t>            </a:t>
            </a:r>
            <a:r>
              <a:rPr lang="en-US" sz="2400" dirty="0" err="1"/>
              <a:t>i</a:t>
            </a:r>
            <a:r>
              <a:rPr lang="en-US" sz="2400" dirty="0"/>
              <a:t>++;</a:t>
            </a:r>
          </a:p>
          <a:p>
            <a:r>
              <a:rPr lang="en-US" sz="2400" dirty="0"/>
              <a:t>        } else {</a:t>
            </a:r>
          </a:p>
          <a:p>
            <a:r>
              <a:rPr lang="en-US" sz="2400" dirty="0"/>
              <a:t>            c[k] = b[j];</a:t>
            </a:r>
          </a:p>
          <a:p>
            <a:r>
              <a:rPr lang="en-US" sz="2400" dirty="0"/>
              <a:t>            j++;</a:t>
            </a:r>
          </a:p>
          <a:p>
            <a:r>
              <a:rPr lang="en-US" sz="2400" dirty="0"/>
              <a:t>        }</a:t>
            </a:r>
          </a:p>
          <a:p>
            <a:r>
              <a:rPr lang="en-US" sz="2400" dirty="0"/>
              <a:t>        k++;</a:t>
            </a:r>
          </a:p>
          <a:p>
            <a:r>
              <a:rPr lang="en-US" sz="2400" dirty="0"/>
              <a:t>    </a:t>
            </a:r>
            <a:r>
              <a:rPr lang="en-US" sz="2400" dirty="0" smtClean="0"/>
              <a:t>}</a:t>
            </a:r>
            <a:endParaRPr lang="en-US" sz="2400" dirty="0"/>
          </a:p>
        </p:txBody>
      </p:sp>
      <p:sp>
        <p:nvSpPr>
          <p:cNvPr id="11" name="TextBox 10" descr=" if i μιρότερο του n, &#10;        for j=i, j μικρότερο του n, j σύν σύν, άγκιστρο,&#10;            c [k] = a [j],&#10;            k σύν σύν,&#10;        άγκιστρο,&#10;    else, &#10;        for i=j, i μικρότερο του m, i σύν σύν, άγκιστρο,&#10;            c [k] = b [i],&#10;            k σύν σύν,&#10;        άγκιστρο,&#10;άγκιστρο.&#10;"/>
          <p:cNvSpPr txBox="1"/>
          <p:nvPr>
            <p:custDataLst>
              <p:tags r:id="rId3"/>
            </p:custDataLst>
          </p:nvPr>
        </p:nvSpPr>
        <p:spPr>
          <a:xfrm>
            <a:off x="5004048" y="1628800"/>
            <a:ext cx="3672408" cy="4154984"/>
          </a:xfrm>
          <a:prstGeom prst="rect">
            <a:avLst/>
          </a:prstGeom>
          <a:noFill/>
        </p:spPr>
        <p:txBody>
          <a:bodyPr wrap="square" rtlCol="0">
            <a:spAutoFit/>
          </a:bodyPr>
          <a:lstStyle/>
          <a:p>
            <a:r>
              <a:rPr lang="en-US" dirty="0"/>
              <a:t> </a:t>
            </a:r>
            <a:r>
              <a:rPr lang="en-US" sz="2400" dirty="0"/>
              <a:t>if (</a:t>
            </a:r>
            <a:r>
              <a:rPr lang="en-US" sz="2400" dirty="0" err="1"/>
              <a:t>i</a:t>
            </a:r>
            <a:r>
              <a:rPr lang="en-US" sz="2400" dirty="0"/>
              <a:t>&lt;n) </a:t>
            </a:r>
          </a:p>
          <a:p>
            <a:r>
              <a:rPr lang="en-US" sz="2400" dirty="0"/>
              <a:t>        for (j=</a:t>
            </a:r>
            <a:r>
              <a:rPr lang="en-US" sz="2400" dirty="0" err="1"/>
              <a:t>i</a:t>
            </a:r>
            <a:r>
              <a:rPr lang="en-US" sz="2400" dirty="0"/>
              <a:t>; j&lt;n; j++) {</a:t>
            </a:r>
          </a:p>
          <a:p>
            <a:r>
              <a:rPr lang="en-US" sz="2400" dirty="0"/>
              <a:t>            c[k] = a[j];</a:t>
            </a:r>
          </a:p>
          <a:p>
            <a:r>
              <a:rPr lang="en-US" sz="2400" dirty="0"/>
              <a:t>            k++;</a:t>
            </a:r>
          </a:p>
          <a:p>
            <a:r>
              <a:rPr lang="en-US" sz="2400" dirty="0"/>
              <a:t>        }</a:t>
            </a:r>
          </a:p>
          <a:p>
            <a:r>
              <a:rPr lang="en-US" sz="2400" dirty="0"/>
              <a:t>    else </a:t>
            </a:r>
          </a:p>
          <a:p>
            <a:r>
              <a:rPr lang="en-US" sz="2400" dirty="0"/>
              <a:t>        for (</a:t>
            </a:r>
            <a:r>
              <a:rPr lang="en-US" sz="2400" dirty="0" err="1"/>
              <a:t>i</a:t>
            </a:r>
            <a:r>
              <a:rPr lang="en-US" sz="2400" dirty="0"/>
              <a:t>=j; </a:t>
            </a:r>
            <a:r>
              <a:rPr lang="en-US" sz="2400" dirty="0" err="1"/>
              <a:t>i</a:t>
            </a:r>
            <a:r>
              <a:rPr lang="en-US" sz="2400" dirty="0"/>
              <a:t>&lt;m; </a:t>
            </a:r>
            <a:r>
              <a:rPr lang="en-US" sz="2400" dirty="0" err="1"/>
              <a:t>i</a:t>
            </a:r>
            <a:r>
              <a:rPr lang="en-US" sz="2400" dirty="0"/>
              <a:t>++) {</a:t>
            </a:r>
          </a:p>
          <a:p>
            <a:r>
              <a:rPr lang="en-US" sz="2400" dirty="0"/>
              <a:t>            c[k] = b[</a:t>
            </a:r>
            <a:r>
              <a:rPr lang="en-US" sz="2400" dirty="0" err="1"/>
              <a:t>i</a:t>
            </a:r>
            <a:r>
              <a:rPr lang="en-US" sz="2400" dirty="0"/>
              <a:t>];</a:t>
            </a:r>
          </a:p>
          <a:p>
            <a:r>
              <a:rPr lang="en-US" sz="2400" dirty="0"/>
              <a:t>            k++;</a:t>
            </a:r>
          </a:p>
          <a:p>
            <a:r>
              <a:rPr lang="en-US" sz="2400" dirty="0"/>
              <a:t>        }</a:t>
            </a:r>
          </a:p>
          <a:p>
            <a:r>
              <a:rPr lang="en-US" sz="2400"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63723"/>
            <a:ext cx="9072563" cy="1260475"/>
          </a:xfrm>
        </p:spPr>
        <p:txBody>
          <a:bodyPr>
            <a:noAutofit/>
          </a:bodyPr>
          <a:lstStyle/>
          <a:p>
            <a:r>
              <a:rPr lang="el-GR" dirty="0"/>
              <a:t>Αναζήτηση Σε Πίνακα</a:t>
            </a:r>
          </a:p>
        </p:txBody>
      </p:sp>
      <p:sp>
        <p:nvSpPr>
          <p:cNvPr id="10" name="Θέση περιεχομένου 2"/>
          <p:cNvSpPr>
            <a:spLocks noGrp="1"/>
          </p:cNvSpPr>
          <p:nvPr>
            <p:ph idx="1"/>
          </p:nvPr>
        </p:nvSpPr>
        <p:spPr>
          <a:xfrm>
            <a:off x="467545" y="1700808"/>
            <a:ext cx="8208912" cy="2736304"/>
          </a:xfrm>
        </p:spPr>
        <p:txBody>
          <a:bodyPr>
            <a:normAutofit/>
          </a:bodyPr>
          <a:lstStyle/>
          <a:p>
            <a:pPr>
              <a:buFont typeface="Wingdings" pitchFamily="2" charset="2"/>
              <a:buChar char="q"/>
            </a:pPr>
            <a:r>
              <a:rPr lang="el-GR" sz="2800" dirty="0" smtClean="0"/>
              <a:t>Α) Σειριακή (γραμμική) αναζήτηση σε αταξινόμητο πίνακα,</a:t>
            </a:r>
            <a:endParaRPr lang="el-GR" sz="2800" dirty="0"/>
          </a:p>
          <a:p>
            <a:pPr>
              <a:buFont typeface="Wingdings" pitchFamily="2" charset="2"/>
              <a:buChar char="q"/>
            </a:pPr>
            <a:r>
              <a:rPr lang="el-GR" sz="2800" dirty="0" smtClean="0"/>
              <a:t>Β) Σειριακή </a:t>
            </a:r>
            <a:r>
              <a:rPr lang="el-GR" sz="2800" dirty="0"/>
              <a:t>(γραμμική) αναζήτηση σε </a:t>
            </a:r>
            <a:r>
              <a:rPr lang="el-GR" sz="2800" dirty="0" smtClean="0"/>
              <a:t>ταξινομημένο </a:t>
            </a:r>
            <a:r>
              <a:rPr lang="el-GR" sz="2800" dirty="0"/>
              <a:t>πίνακα</a:t>
            </a:r>
            <a:r>
              <a:rPr lang="el-GR" sz="2800" dirty="0" smtClean="0"/>
              <a:t>,</a:t>
            </a:r>
            <a:endParaRPr lang="el-GR" sz="2800" dirty="0"/>
          </a:p>
          <a:p>
            <a:pPr>
              <a:buClr>
                <a:schemeClr val="tx1"/>
              </a:buClr>
              <a:buFont typeface="Wingdings" pitchFamily="2" charset="2"/>
              <a:buChar char="q"/>
            </a:pPr>
            <a:r>
              <a:rPr lang="el-GR" sz="2800" b="1" dirty="0" smtClean="0">
                <a:solidFill>
                  <a:srgbClr val="7030A0"/>
                </a:solidFill>
              </a:rPr>
              <a:t>Γ) Δυαδική </a:t>
            </a:r>
            <a:r>
              <a:rPr lang="el-GR" sz="2800" b="1" dirty="0">
                <a:solidFill>
                  <a:srgbClr val="7030A0"/>
                </a:solidFill>
              </a:rPr>
              <a:t>Αναζήτηση.</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44624"/>
            <a:ext cx="8568952" cy="1260475"/>
          </a:xfrm>
        </p:spPr>
        <p:txBody>
          <a:bodyPr>
            <a:noAutofit/>
          </a:bodyPr>
          <a:lstStyle/>
          <a:p>
            <a:r>
              <a:rPr lang="el-GR" dirty="0"/>
              <a:t>Α) Σειριακή (γραμμική) αναζήτηση σε αταξινόμητο </a:t>
            </a:r>
            <a:r>
              <a:rPr lang="el-GR" dirty="0" smtClean="0"/>
              <a:t>πίνακα (1 από 2)</a:t>
            </a:r>
            <a:endParaRPr lang="el-GR" dirty="0"/>
          </a:p>
        </p:txBody>
      </p:sp>
      <p:sp>
        <p:nvSpPr>
          <p:cNvPr id="10" name="Θέση περιεχομένου 2"/>
          <p:cNvSpPr>
            <a:spLocks noGrp="1"/>
          </p:cNvSpPr>
          <p:nvPr>
            <p:ph idx="1"/>
          </p:nvPr>
        </p:nvSpPr>
        <p:spPr>
          <a:xfrm>
            <a:off x="467545" y="1556792"/>
            <a:ext cx="8208912" cy="4741863"/>
          </a:xfrm>
        </p:spPr>
        <p:txBody>
          <a:bodyPr>
            <a:normAutofit lnSpcReduction="10000"/>
          </a:bodyPr>
          <a:lstStyle/>
          <a:p>
            <a:pPr>
              <a:buFont typeface="Wingdings" pitchFamily="2" charset="2"/>
              <a:buChar char="q"/>
            </a:pPr>
            <a:r>
              <a:rPr lang="el-GR" dirty="0" smtClean="0"/>
              <a:t>Έστω χ το υπό αναζήτηση στοιχείο σε πίνακα Α</a:t>
            </a:r>
            <a:r>
              <a:rPr lang="el-GR" baseline="-25000" dirty="0" smtClean="0"/>
              <a:t>Ν</a:t>
            </a:r>
            <a:r>
              <a:rPr lang="el-GR" dirty="0" smtClean="0"/>
              <a:t>:</a:t>
            </a:r>
          </a:p>
          <a:p>
            <a:pPr>
              <a:buFont typeface="Wingdings" pitchFamily="2" charset="2"/>
              <a:buChar char="q"/>
            </a:pPr>
            <a:r>
              <a:rPr lang="el-GR" dirty="0" smtClean="0"/>
              <a:t>Εφόσον δεν τελειώνει ο πίνακας και δεν έχει βρεθεί ακόμη:</a:t>
            </a:r>
          </a:p>
          <a:p>
            <a:pPr lvl="1">
              <a:buFont typeface="Wingdings" pitchFamily="2" charset="2"/>
              <a:buChar char="§"/>
            </a:pPr>
            <a:r>
              <a:rPr lang="el-GR" dirty="0" smtClean="0"/>
              <a:t>Εάν χ = Α</a:t>
            </a:r>
            <a:r>
              <a:rPr lang="el-GR" baseline="-25000" dirty="0" smtClean="0"/>
              <a:t>ι</a:t>
            </a:r>
            <a:r>
              <a:rPr lang="el-GR" dirty="0" smtClean="0"/>
              <a:t> τότε:</a:t>
            </a:r>
          </a:p>
          <a:p>
            <a:pPr lvl="2"/>
            <a:r>
              <a:rPr lang="el-GR" dirty="0" smtClean="0"/>
              <a:t>Το στοιχείο βρέθηκε,</a:t>
            </a:r>
          </a:p>
          <a:p>
            <a:pPr lvl="2"/>
            <a:r>
              <a:rPr lang="el-GR" dirty="0" smtClean="0"/>
              <a:t>Κράτησε την θέση ι</a:t>
            </a:r>
          </a:p>
          <a:p>
            <a:pPr lvl="1">
              <a:buFont typeface="Wingdings" pitchFamily="2" charset="2"/>
              <a:buChar char="§"/>
            </a:pPr>
            <a:r>
              <a:rPr lang="el-GR" dirty="0" smtClean="0"/>
              <a:t>Τέλος Εάν</a:t>
            </a:r>
          </a:p>
          <a:p>
            <a:pPr>
              <a:buFont typeface="Wingdings" pitchFamily="2" charset="2"/>
              <a:buChar char="q"/>
            </a:pPr>
            <a:r>
              <a:rPr lang="el-GR" dirty="0" smtClean="0"/>
              <a:t>Τέλος Εφόσον </a:t>
            </a:r>
          </a:p>
          <a:p>
            <a:pPr>
              <a:buFont typeface="Wingdings" pitchFamily="2" charset="2"/>
              <a:buChar char="q"/>
            </a:pP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Α) Σειριακή (γραμμική) αναζήτηση σε αταξινόμητο πίνακα </a:t>
            </a:r>
            <a:r>
              <a:rPr lang="el-GR" dirty="0" smtClean="0"/>
              <a:t>(2 </a:t>
            </a:r>
            <a:r>
              <a:rPr lang="el-GR" dirty="0"/>
              <a:t>από 2)</a:t>
            </a:r>
          </a:p>
        </p:txBody>
      </p:sp>
      <p:sp>
        <p:nvSpPr>
          <p:cNvPr id="10" name="Θέση περιεχομένου 2" descr="Thesi = μείον 1,&#10;while  i μικρότερο του N, &amp; &amp; Thesi == μείον 1, άγκιστρο,&#10;if A[i] == x, &#10;Thesi = i,&#10;i σύν σύν, άγκιστρο,&#10;if thesi == μείον 1,&#10;Print f, \ n \ n Δεν βρέθηκε \ n \ n,&#10;else,&#10;Print f, \ n Βρέθηκε στην θέση % d, Thesi.&#10;"/>
          <p:cNvSpPr>
            <a:spLocks noGrp="1"/>
          </p:cNvSpPr>
          <p:nvPr>
            <p:ph idx="1"/>
            <p:custDataLst>
              <p:tags r:id="rId2"/>
            </p:custDataLst>
          </p:nvPr>
        </p:nvSpPr>
        <p:spPr>
          <a:xfrm>
            <a:off x="467545" y="1484784"/>
            <a:ext cx="8208912" cy="4741863"/>
          </a:xfrm>
        </p:spPr>
        <p:txBody>
          <a:bodyPr>
            <a:noAutofit/>
          </a:bodyPr>
          <a:lstStyle/>
          <a:p>
            <a:pPr>
              <a:buFont typeface="Wingdings" pitchFamily="2" charset="2"/>
              <a:buChar char="q"/>
            </a:pPr>
            <a:r>
              <a:rPr lang="en-US" sz="2800" dirty="0" err="1" smtClean="0"/>
              <a:t>Thesi</a:t>
            </a:r>
            <a:r>
              <a:rPr lang="en-US" sz="2800" dirty="0" smtClean="0"/>
              <a:t> = -1;</a:t>
            </a:r>
          </a:p>
          <a:p>
            <a:pPr>
              <a:buFont typeface="Wingdings" pitchFamily="2" charset="2"/>
              <a:buChar char="q"/>
            </a:pPr>
            <a:r>
              <a:rPr lang="en-US" sz="2800" dirty="0" smtClean="0"/>
              <a:t>while ( </a:t>
            </a:r>
            <a:r>
              <a:rPr lang="en-US" sz="2800" dirty="0" err="1" smtClean="0"/>
              <a:t>i</a:t>
            </a:r>
            <a:r>
              <a:rPr lang="en-US" sz="2800" dirty="0" smtClean="0"/>
              <a:t>&lt;N &amp;&amp; </a:t>
            </a:r>
            <a:r>
              <a:rPr lang="en-US" sz="2800" dirty="0" err="1" smtClean="0"/>
              <a:t>Thesi</a:t>
            </a:r>
            <a:r>
              <a:rPr lang="en-US" sz="2800" dirty="0" smtClean="0"/>
              <a:t> == -1) {</a:t>
            </a:r>
          </a:p>
          <a:p>
            <a:pPr lvl="1">
              <a:buFont typeface="Wingdings" pitchFamily="2" charset="2"/>
              <a:buChar char="§"/>
            </a:pPr>
            <a:r>
              <a:rPr lang="en-US" sz="2400" dirty="0"/>
              <a:t>i</a:t>
            </a:r>
            <a:r>
              <a:rPr lang="en-US" sz="2400" dirty="0" smtClean="0"/>
              <a:t>f (A[</a:t>
            </a:r>
            <a:r>
              <a:rPr lang="en-US" sz="2400" dirty="0" err="1" smtClean="0"/>
              <a:t>i</a:t>
            </a:r>
            <a:r>
              <a:rPr lang="en-US" sz="2400" dirty="0" smtClean="0"/>
              <a:t>] == x) </a:t>
            </a:r>
          </a:p>
          <a:p>
            <a:pPr lvl="2"/>
            <a:r>
              <a:rPr lang="en-US" dirty="0" err="1" smtClean="0"/>
              <a:t>Thesi</a:t>
            </a:r>
            <a:r>
              <a:rPr lang="en-US" dirty="0" smtClean="0"/>
              <a:t> = </a:t>
            </a:r>
            <a:r>
              <a:rPr lang="en-US" dirty="0" err="1" smtClean="0"/>
              <a:t>i</a:t>
            </a:r>
            <a:r>
              <a:rPr lang="en-US" dirty="0" smtClean="0"/>
              <a:t>;</a:t>
            </a:r>
          </a:p>
          <a:p>
            <a:pPr lvl="1">
              <a:buFont typeface="Wingdings" pitchFamily="2" charset="2"/>
              <a:buChar char="§"/>
            </a:pPr>
            <a:r>
              <a:rPr lang="en-US" sz="2400" dirty="0" err="1"/>
              <a:t>i</a:t>
            </a:r>
            <a:r>
              <a:rPr lang="en-US" sz="2400" dirty="0"/>
              <a:t>++; }</a:t>
            </a:r>
          </a:p>
          <a:p>
            <a:pPr>
              <a:buFont typeface="Wingdings" pitchFamily="2" charset="2"/>
              <a:buChar char="q"/>
            </a:pPr>
            <a:r>
              <a:rPr lang="en-US" sz="2800" dirty="0" smtClean="0"/>
              <a:t>if (</a:t>
            </a:r>
            <a:r>
              <a:rPr lang="en-US" sz="2800" dirty="0" err="1" smtClean="0"/>
              <a:t>thesi</a:t>
            </a:r>
            <a:r>
              <a:rPr lang="en-US" sz="2800" dirty="0" smtClean="0"/>
              <a:t> == -1)</a:t>
            </a:r>
          </a:p>
          <a:p>
            <a:pPr lvl="1">
              <a:buFont typeface="Wingdings" pitchFamily="2" charset="2"/>
              <a:buChar char="§"/>
            </a:pPr>
            <a:r>
              <a:rPr lang="en-US" sz="2400" dirty="0" err="1" smtClean="0"/>
              <a:t>Printf</a:t>
            </a:r>
            <a:r>
              <a:rPr lang="en-US" sz="2400" dirty="0" smtClean="0"/>
              <a:t>(“\n\n </a:t>
            </a:r>
            <a:r>
              <a:rPr lang="el-GR" sz="2400" dirty="0" smtClean="0"/>
              <a:t>Δεν βρέθηκε </a:t>
            </a:r>
            <a:r>
              <a:rPr lang="en-US" sz="2400" dirty="0" smtClean="0"/>
              <a:t>\n\n”</a:t>
            </a:r>
          </a:p>
          <a:p>
            <a:pPr>
              <a:buFont typeface="Wingdings" pitchFamily="2" charset="2"/>
              <a:buChar char="q"/>
            </a:pPr>
            <a:r>
              <a:rPr lang="en-US" sz="2800" dirty="0" smtClean="0"/>
              <a:t>else</a:t>
            </a:r>
          </a:p>
          <a:p>
            <a:pPr lvl="1">
              <a:buFont typeface="Wingdings" pitchFamily="2" charset="2"/>
              <a:buChar char="§"/>
            </a:pPr>
            <a:r>
              <a:rPr lang="en-US" sz="2400" dirty="0" err="1" smtClean="0"/>
              <a:t>Printf</a:t>
            </a:r>
            <a:r>
              <a:rPr lang="en-US" sz="2400" dirty="0" smtClean="0"/>
              <a:t>(“\n </a:t>
            </a:r>
            <a:r>
              <a:rPr lang="el-GR" sz="2400" dirty="0" smtClean="0"/>
              <a:t>Βρέθηκε στην θέση </a:t>
            </a:r>
            <a:r>
              <a:rPr lang="en-US" sz="2400" dirty="0" smtClean="0"/>
              <a:t>%d, </a:t>
            </a:r>
            <a:r>
              <a:rPr lang="en-US" sz="2400" dirty="0" err="1" smtClean="0"/>
              <a:t>Thesi</a:t>
            </a:r>
            <a:r>
              <a:rPr lang="en-US" sz="2400" dirty="0" smtClean="0"/>
              <a:t>); </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Β) Σειριακή (γραμμική) αναζήτηση σε ταξινομημένο  </a:t>
            </a:r>
            <a:r>
              <a:rPr lang="el-GR" dirty="0" smtClean="0"/>
              <a:t>πίνακα (1 </a:t>
            </a:r>
            <a:r>
              <a:rPr lang="el-GR" dirty="0"/>
              <a:t>από </a:t>
            </a:r>
            <a:r>
              <a:rPr lang="el-GR" dirty="0" smtClean="0"/>
              <a:t>2)</a:t>
            </a:r>
            <a:endParaRPr lang="el-GR" dirty="0"/>
          </a:p>
        </p:txBody>
      </p:sp>
      <p:sp>
        <p:nvSpPr>
          <p:cNvPr id="10" name="Θέση περιεχομένου 2"/>
          <p:cNvSpPr>
            <a:spLocks noGrp="1"/>
          </p:cNvSpPr>
          <p:nvPr>
            <p:ph idx="1"/>
          </p:nvPr>
        </p:nvSpPr>
        <p:spPr>
          <a:xfrm>
            <a:off x="467545" y="1567457"/>
            <a:ext cx="8208912" cy="4741863"/>
          </a:xfrm>
        </p:spPr>
        <p:txBody>
          <a:bodyPr>
            <a:normAutofit fontScale="92500" lnSpcReduction="10000"/>
          </a:bodyPr>
          <a:lstStyle/>
          <a:p>
            <a:pPr>
              <a:buFont typeface="Wingdings" pitchFamily="2" charset="2"/>
              <a:buChar char="q"/>
            </a:pPr>
            <a:r>
              <a:rPr lang="el-GR" sz="2800" dirty="0" smtClean="0"/>
              <a:t>Έστω χ το υπό αναζήτηση στοιχείο σε πίνακα ταξινομημένο (αύξουσα διάταξη) Α</a:t>
            </a:r>
            <a:r>
              <a:rPr lang="el-GR" sz="2800" baseline="-25000" dirty="0" smtClean="0"/>
              <a:t>Ν</a:t>
            </a:r>
            <a:r>
              <a:rPr lang="el-GR" sz="2800" dirty="0" smtClean="0"/>
              <a:t>:</a:t>
            </a:r>
          </a:p>
          <a:p>
            <a:pPr>
              <a:buFont typeface="Wingdings" pitchFamily="2" charset="2"/>
              <a:buChar char="q"/>
            </a:pPr>
            <a:r>
              <a:rPr lang="el-GR" sz="2800" dirty="0" smtClean="0"/>
              <a:t>Εφόσον δεν τελειώνει ο πίνακας και δεν έχει βρεθεί ακόμη </a:t>
            </a:r>
            <a:r>
              <a:rPr lang="el-GR" sz="2800" b="1" dirty="0" smtClean="0">
                <a:solidFill>
                  <a:srgbClr val="7030A0"/>
                </a:solidFill>
              </a:rPr>
              <a:t>και δεν ανιχνεύτηκε μεγαλύτερο από το χ στοιχείο του πίνακα</a:t>
            </a:r>
            <a:r>
              <a:rPr lang="el-GR" sz="2800" dirty="0" smtClean="0"/>
              <a:t>:</a:t>
            </a:r>
          </a:p>
          <a:p>
            <a:pPr lvl="1">
              <a:buFont typeface="Wingdings" pitchFamily="2" charset="2"/>
              <a:buChar char="§"/>
            </a:pPr>
            <a:r>
              <a:rPr lang="el-GR" dirty="0" smtClean="0"/>
              <a:t>Εάν χ = Α</a:t>
            </a:r>
            <a:r>
              <a:rPr lang="el-GR" baseline="-25000" dirty="0" smtClean="0"/>
              <a:t>ι</a:t>
            </a:r>
            <a:r>
              <a:rPr lang="el-GR" dirty="0" smtClean="0"/>
              <a:t> τότε:</a:t>
            </a:r>
          </a:p>
          <a:p>
            <a:pPr lvl="2"/>
            <a:r>
              <a:rPr lang="el-GR" dirty="0" smtClean="0"/>
              <a:t>Το στοιχείο βρέθηκε,</a:t>
            </a:r>
          </a:p>
          <a:p>
            <a:pPr lvl="2"/>
            <a:r>
              <a:rPr lang="el-GR" dirty="0" smtClean="0"/>
              <a:t>Κράτησε την θέση ι</a:t>
            </a:r>
          </a:p>
          <a:p>
            <a:pPr lvl="1">
              <a:buFont typeface="Wingdings" pitchFamily="2" charset="2"/>
              <a:buChar char="§"/>
            </a:pPr>
            <a:r>
              <a:rPr lang="el-GR" dirty="0" smtClean="0"/>
              <a:t>Τέλος Εάν</a:t>
            </a:r>
          </a:p>
          <a:p>
            <a:pPr>
              <a:buFont typeface="Wingdings" pitchFamily="2" charset="2"/>
              <a:buChar char="q"/>
            </a:pPr>
            <a:r>
              <a:rPr lang="el-GR" dirty="0" smtClean="0"/>
              <a:t>Τέλος Εφόσον </a:t>
            </a:r>
          </a:p>
          <a:p>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44624"/>
            <a:ext cx="8496944" cy="1260475"/>
          </a:xfrm>
        </p:spPr>
        <p:txBody>
          <a:bodyPr>
            <a:noAutofit/>
          </a:bodyPr>
          <a:lstStyle/>
          <a:p>
            <a:r>
              <a:rPr lang="el-GR" dirty="0"/>
              <a:t>Β) Σειριακή (γραμμική) αναζήτηση σε ταξινομημένο  πίνακα </a:t>
            </a:r>
            <a:r>
              <a:rPr lang="el-GR" dirty="0" smtClean="0"/>
              <a:t>(2 </a:t>
            </a:r>
            <a:r>
              <a:rPr lang="el-GR" dirty="0"/>
              <a:t>από 2)</a:t>
            </a:r>
          </a:p>
        </p:txBody>
      </p:sp>
      <p:sp>
        <p:nvSpPr>
          <p:cNvPr id="10" name="Θέση περιεχομένου 2" descr="Thesi = μείον 1, i = 0,&#10;while  i μιρότερο του N, &amp; &amp; Thesi == μείον 1, &amp; &amp; A [i] μεγαλύτερο ή ίσο του x, άγκιστρο,&#10;if A [i] == x, &#10;Thesi = i,&#10;i σύν σύν, άγκιστρο,&#10;if thesi == μείον 1,&#10;Print f, \ n \ n Δεν βρέθηκε \ n \ n,&#10;else,&#10;Print f, \ n Βρέθηκε στην θέση % d, Thesi. &#10;"/>
          <p:cNvSpPr>
            <a:spLocks noGrp="1"/>
          </p:cNvSpPr>
          <p:nvPr>
            <p:ph idx="1"/>
            <p:custDataLst>
              <p:tags r:id="rId2"/>
            </p:custDataLst>
          </p:nvPr>
        </p:nvSpPr>
        <p:spPr>
          <a:xfrm>
            <a:off x="467544" y="1412776"/>
            <a:ext cx="8208912" cy="4741863"/>
          </a:xfrm>
        </p:spPr>
        <p:txBody>
          <a:bodyPr>
            <a:normAutofit fontScale="92500" lnSpcReduction="10000"/>
          </a:bodyPr>
          <a:lstStyle/>
          <a:p>
            <a:pPr>
              <a:buFont typeface="Wingdings" pitchFamily="2" charset="2"/>
              <a:buChar char="q"/>
            </a:pPr>
            <a:r>
              <a:rPr lang="en-US" sz="3200" dirty="0" err="1" smtClean="0"/>
              <a:t>Thesi</a:t>
            </a:r>
            <a:r>
              <a:rPr lang="en-US" sz="3200" dirty="0" smtClean="0"/>
              <a:t> = -1, </a:t>
            </a:r>
            <a:r>
              <a:rPr lang="en-US" sz="3200" dirty="0" err="1" smtClean="0"/>
              <a:t>i</a:t>
            </a:r>
            <a:r>
              <a:rPr lang="en-US" sz="3200" dirty="0" smtClean="0"/>
              <a:t>=0;</a:t>
            </a:r>
          </a:p>
          <a:p>
            <a:pPr>
              <a:buFont typeface="Wingdings" pitchFamily="2" charset="2"/>
              <a:buChar char="q"/>
            </a:pPr>
            <a:r>
              <a:rPr lang="en-US" sz="3200" dirty="0" smtClean="0"/>
              <a:t>while ( </a:t>
            </a:r>
            <a:r>
              <a:rPr lang="en-US" sz="3200" dirty="0" err="1" smtClean="0"/>
              <a:t>i</a:t>
            </a:r>
            <a:r>
              <a:rPr lang="en-US" sz="3200" dirty="0" smtClean="0"/>
              <a:t>&lt;N &amp;&amp; </a:t>
            </a:r>
            <a:r>
              <a:rPr lang="en-US" sz="3200" dirty="0" err="1" smtClean="0"/>
              <a:t>Thesi</a:t>
            </a:r>
            <a:r>
              <a:rPr lang="en-US" sz="3200" dirty="0" smtClean="0"/>
              <a:t> == -1 </a:t>
            </a:r>
            <a:r>
              <a:rPr lang="en-US" sz="3200" b="1" dirty="0" smtClean="0">
                <a:solidFill>
                  <a:srgbClr val="7030A0"/>
                </a:solidFill>
              </a:rPr>
              <a:t>&amp;&amp; A[</a:t>
            </a:r>
            <a:r>
              <a:rPr lang="en-US" sz="3200" b="1" dirty="0" err="1" smtClean="0">
                <a:solidFill>
                  <a:srgbClr val="7030A0"/>
                </a:solidFill>
              </a:rPr>
              <a:t>i</a:t>
            </a:r>
            <a:r>
              <a:rPr lang="en-US" sz="3200" b="1" dirty="0" smtClean="0">
                <a:solidFill>
                  <a:srgbClr val="7030A0"/>
                </a:solidFill>
              </a:rPr>
              <a:t>]&gt;=x</a:t>
            </a:r>
            <a:r>
              <a:rPr lang="en-US" sz="3200" dirty="0" smtClean="0"/>
              <a:t>) {</a:t>
            </a:r>
          </a:p>
          <a:p>
            <a:pPr lvl="1">
              <a:buFont typeface="Wingdings" pitchFamily="2" charset="2"/>
              <a:buChar char="§"/>
            </a:pPr>
            <a:r>
              <a:rPr lang="en-US" sz="2800" dirty="0"/>
              <a:t>i</a:t>
            </a:r>
            <a:r>
              <a:rPr lang="en-US" sz="2800" dirty="0" smtClean="0"/>
              <a:t>f (A[</a:t>
            </a:r>
            <a:r>
              <a:rPr lang="en-US" sz="2800" dirty="0" err="1" smtClean="0"/>
              <a:t>i</a:t>
            </a:r>
            <a:r>
              <a:rPr lang="en-US" sz="2800" dirty="0" smtClean="0"/>
              <a:t>] == x) </a:t>
            </a:r>
          </a:p>
          <a:p>
            <a:pPr lvl="2"/>
            <a:r>
              <a:rPr lang="en-US" sz="2400" dirty="0" err="1" smtClean="0"/>
              <a:t>Thesi</a:t>
            </a:r>
            <a:r>
              <a:rPr lang="en-US" sz="2400" dirty="0" smtClean="0"/>
              <a:t> = </a:t>
            </a:r>
            <a:r>
              <a:rPr lang="en-US" sz="2400" dirty="0" err="1" smtClean="0"/>
              <a:t>i</a:t>
            </a:r>
            <a:r>
              <a:rPr lang="en-US" sz="2400" dirty="0" smtClean="0"/>
              <a:t>;</a:t>
            </a:r>
            <a:endParaRPr lang="el-GR" sz="2400" dirty="0" smtClean="0"/>
          </a:p>
          <a:p>
            <a:pPr lvl="1">
              <a:buFont typeface="Wingdings" pitchFamily="2" charset="2"/>
              <a:buChar char="§"/>
            </a:pPr>
            <a:r>
              <a:rPr lang="en-US" sz="2800" dirty="0" err="1"/>
              <a:t>i</a:t>
            </a:r>
            <a:r>
              <a:rPr lang="en-US" sz="2800" dirty="0" smtClean="0"/>
              <a:t>++; }</a:t>
            </a:r>
            <a:endParaRPr lang="en-US" sz="2800" dirty="0"/>
          </a:p>
          <a:p>
            <a:pPr>
              <a:buFont typeface="Wingdings" pitchFamily="2" charset="2"/>
              <a:buChar char="q"/>
            </a:pPr>
            <a:r>
              <a:rPr lang="en-US" sz="3200" dirty="0" smtClean="0"/>
              <a:t>if (</a:t>
            </a:r>
            <a:r>
              <a:rPr lang="en-US" sz="3200" dirty="0" err="1" smtClean="0"/>
              <a:t>thesi</a:t>
            </a:r>
            <a:r>
              <a:rPr lang="en-US" sz="3200" dirty="0" smtClean="0"/>
              <a:t> == -1)</a:t>
            </a:r>
          </a:p>
          <a:p>
            <a:pPr lvl="1">
              <a:buFont typeface="Wingdings" pitchFamily="2" charset="2"/>
              <a:buChar char="§"/>
            </a:pPr>
            <a:r>
              <a:rPr lang="en-US" sz="2800" dirty="0" err="1" smtClean="0"/>
              <a:t>Printf</a:t>
            </a:r>
            <a:r>
              <a:rPr lang="en-US" sz="2800" dirty="0" smtClean="0"/>
              <a:t>(“\n\n </a:t>
            </a:r>
            <a:r>
              <a:rPr lang="el-GR" sz="2800" dirty="0" smtClean="0"/>
              <a:t>Δεν βρέθηκε </a:t>
            </a:r>
            <a:r>
              <a:rPr lang="en-US" sz="2800" dirty="0" smtClean="0"/>
              <a:t>\n\n”</a:t>
            </a:r>
          </a:p>
          <a:p>
            <a:pPr>
              <a:buFont typeface="Wingdings" pitchFamily="2" charset="2"/>
              <a:buChar char="q"/>
            </a:pPr>
            <a:r>
              <a:rPr lang="en-US" sz="3200" dirty="0" smtClean="0"/>
              <a:t>else</a:t>
            </a:r>
          </a:p>
          <a:p>
            <a:pPr lvl="1">
              <a:buFont typeface="Wingdings" pitchFamily="2" charset="2"/>
              <a:buChar char="§"/>
            </a:pPr>
            <a:r>
              <a:rPr lang="en-US" sz="2800" dirty="0" err="1" smtClean="0"/>
              <a:t>Printf</a:t>
            </a:r>
            <a:r>
              <a:rPr lang="en-US" sz="2800" dirty="0" smtClean="0"/>
              <a:t>(“\n </a:t>
            </a:r>
            <a:r>
              <a:rPr lang="el-GR" sz="2800" dirty="0" smtClean="0"/>
              <a:t>Βρέθηκε στην θέση </a:t>
            </a:r>
            <a:r>
              <a:rPr lang="en-US" sz="2800" dirty="0" smtClean="0"/>
              <a:t>%d, </a:t>
            </a:r>
            <a:r>
              <a:rPr lang="en-US" sz="2800" dirty="0" err="1" smtClean="0"/>
              <a:t>Thesi</a:t>
            </a:r>
            <a:r>
              <a:rPr lang="en-US" sz="2800" dirty="0" smtClean="0"/>
              <a:t>); </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Γ) Δυαδική Αναζήτηση</a:t>
            </a:r>
          </a:p>
        </p:txBody>
      </p:sp>
      <p:sp>
        <p:nvSpPr>
          <p:cNvPr id="6" name="Θέση περιεχομένου 2"/>
          <p:cNvSpPr>
            <a:spLocks noGrp="1"/>
          </p:cNvSpPr>
          <p:nvPr>
            <p:ph idx="1"/>
          </p:nvPr>
        </p:nvSpPr>
        <p:spPr>
          <a:xfrm>
            <a:off x="467545" y="1196752"/>
            <a:ext cx="8280920" cy="4741863"/>
          </a:xfrm>
        </p:spPr>
        <p:txBody>
          <a:bodyPr>
            <a:normAutofit fontScale="77500" lnSpcReduction="20000"/>
          </a:bodyPr>
          <a:lstStyle/>
          <a:p>
            <a:pPr>
              <a:buFont typeface="Wingdings" pitchFamily="2" charset="2"/>
              <a:buChar char="q"/>
            </a:pPr>
            <a:r>
              <a:rPr lang="el-GR" sz="3300" dirty="0"/>
              <a:t>Αρχή=0, </a:t>
            </a:r>
            <a:r>
              <a:rPr lang="el-GR" sz="3300" dirty="0" err="1"/>
              <a:t>Τέλος=Ν</a:t>
            </a:r>
            <a:endParaRPr lang="el-GR" sz="3300" dirty="0"/>
          </a:p>
          <a:p>
            <a:pPr>
              <a:buFont typeface="Wingdings" pitchFamily="2" charset="2"/>
              <a:buChar char="q"/>
            </a:pPr>
            <a:r>
              <a:rPr lang="el-GR" sz="3300" dirty="0" smtClean="0"/>
              <a:t>Εφόσον (Δεν βρέθηκε και Αρχή </a:t>
            </a:r>
            <a:r>
              <a:rPr lang="el-GR" sz="3300" dirty="0"/>
              <a:t>&lt;</a:t>
            </a:r>
            <a:r>
              <a:rPr lang="el-GR" sz="3300" dirty="0" smtClean="0"/>
              <a:t>= Τέλος)</a:t>
            </a:r>
            <a:endParaRPr lang="el-GR" sz="3300" dirty="0"/>
          </a:p>
          <a:p>
            <a:pPr lvl="1">
              <a:buFont typeface="Wingdings" pitchFamily="2" charset="2"/>
              <a:buChar char="§"/>
            </a:pPr>
            <a:r>
              <a:rPr lang="el-GR" sz="2800" dirty="0"/>
              <a:t>Εύρεση του κεντρικού στοιχείου του πίνακα, μ=(αρχή+τέλος)/2</a:t>
            </a:r>
          </a:p>
          <a:p>
            <a:pPr lvl="1">
              <a:buFont typeface="Wingdings" pitchFamily="2" charset="2"/>
              <a:buChar char="§"/>
            </a:pPr>
            <a:r>
              <a:rPr lang="el-GR" sz="2800" dirty="0"/>
              <a:t>Εάν </a:t>
            </a:r>
            <a:r>
              <a:rPr lang="el-GR" sz="2800" dirty="0" err="1"/>
              <a:t>Α</a:t>
            </a:r>
            <a:r>
              <a:rPr lang="el-GR" sz="2800" baseline="-25000" dirty="0" err="1"/>
              <a:t>μ</a:t>
            </a:r>
            <a:r>
              <a:rPr lang="el-GR" sz="2800" dirty="0" err="1"/>
              <a:t>=χ</a:t>
            </a:r>
            <a:r>
              <a:rPr lang="el-GR" sz="2800" dirty="0"/>
              <a:t> Τότε</a:t>
            </a:r>
          </a:p>
          <a:p>
            <a:pPr lvl="2"/>
            <a:r>
              <a:rPr lang="el-GR" sz="2800" dirty="0"/>
              <a:t>Βρέθηκε, Θέση = μ</a:t>
            </a:r>
          </a:p>
          <a:p>
            <a:pPr lvl="1">
              <a:buFont typeface="Wingdings" pitchFamily="2" charset="2"/>
              <a:buChar char="§"/>
            </a:pPr>
            <a:r>
              <a:rPr lang="el-GR" sz="2800" dirty="0"/>
              <a:t>Αλλιώς</a:t>
            </a:r>
          </a:p>
          <a:p>
            <a:pPr lvl="2"/>
            <a:r>
              <a:rPr lang="el-GR" sz="2800" dirty="0"/>
              <a:t>Εάν </a:t>
            </a:r>
            <a:r>
              <a:rPr lang="el-GR" sz="2800" dirty="0" smtClean="0"/>
              <a:t>Α</a:t>
            </a:r>
            <a:r>
              <a:rPr lang="el-GR" sz="2800" baseline="-25000" dirty="0" smtClean="0"/>
              <a:t>μ</a:t>
            </a:r>
            <a:r>
              <a:rPr lang="el-GR" sz="2800" dirty="0" smtClean="0"/>
              <a:t> &lt; χ </a:t>
            </a:r>
            <a:r>
              <a:rPr lang="el-GR" sz="2800" dirty="0"/>
              <a:t>Τότε Αρχή = </a:t>
            </a:r>
            <a:r>
              <a:rPr lang="el-GR" sz="2800" dirty="0" smtClean="0"/>
              <a:t>μ+1</a:t>
            </a:r>
            <a:endParaRPr lang="el-GR" sz="2800" dirty="0"/>
          </a:p>
          <a:p>
            <a:pPr lvl="2"/>
            <a:r>
              <a:rPr lang="el-GR" sz="2800" dirty="0"/>
              <a:t>Αλλιώς </a:t>
            </a:r>
            <a:r>
              <a:rPr lang="el-GR" sz="2800" dirty="0" smtClean="0"/>
              <a:t>Τέλος=μ-1</a:t>
            </a:r>
            <a:endParaRPr lang="el-GR" sz="2800" dirty="0"/>
          </a:p>
          <a:p>
            <a:pPr lvl="1">
              <a:buFont typeface="Wingdings" pitchFamily="2" charset="2"/>
              <a:buChar char="§"/>
            </a:pPr>
            <a:r>
              <a:rPr lang="el-GR" sz="2800" dirty="0"/>
              <a:t>Τέλος Εάν</a:t>
            </a:r>
          </a:p>
          <a:p>
            <a:pPr>
              <a:buFont typeface="Wingdings" pitchFamily="2" charset="2"/>
              <a:buChar char="q"/>
            </a:pPr>
            <a:r>
              <a:rPr lang="el-GR" sz="3300" dirty="0"/>
              <a:t>Τέλος Εφόσον</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Δυαδική Αναζήτηση (</a:t>
            </a:r>
            <a:r>
              <a:rPr lang="el-GR" dirty="0" err="1"/>
              <a:t>χ=5</a:t>
            </a:r>
            <a:r>
              <a:rPr lang="en-US" dirty="0"/>
              <a:t>5</a:t>
            </a:r>
            <a:r>
              <a:rPr lang="el-GR"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
        <p:nvSpPr>
          <p:cNvPr id="10" name="TextBox 9"/>
          <p:cNvSpPr txBox="1"/>
          <p:nvPr/>
        </p:nvSpPr>
        <p:spPr>
          <a:xfrm>
            <a:off x="683568" y="1489400"/>
            <a:ext cx="1512168" cy="4099840"/>
          </a:xfrm>
          <a:prstGeom prst="rect">
            <a:avLst/>
          </a:prstGeom>
          <a:noFill/>
        </p:spPr>
        <p:txBody>
          <a:bodyPr wrap="square" rtlCol="0">
            <a:spAutoFit/>
          </a:bodyPr>
          <a:lstStyle/>
          <a:p>
            <a:r>
              <a:rPr lang="el-GR" sz="2800" dirty="0" smtClean="0"/>
              <a:t>0 </a:t>
            </a:r>
            <a:r>
              <a:rPr lang="el-GR" sz="2800" dirty="0" smtClean="0">
                <a:sym typeface="Wingdings" pitchFamily="2" charset="2"/>
              </a:rPr>
              <a:t> 12</a:t>
            </a:r>
          </a:p>
          <a:p>
            <a:r>
              <a:rPr lang="el-GR" sz="2800" dirty="0" smtClean="0">
                <a:sym typeface="Wingdings" pitchFamily="2" charset="2"/>
              </a:rPr>
              <a:t>1  18</a:t>
            </a:r>
          </a:p>
          <a:p>
            <a:r>
              <a:rPr lang="el-GR" sz="2800" dirty="0" smtClean="0">
                <a:sym typeface="Wingdings" pitchFamily="2" charset="2"/>
              </a:rPr>
              <a:t>2  19</a:t>
            </a:r>
          </a:p>
          <a:p>
            <a:r>
              <a:rPr lang="el-GR" sz="2800" dirty="0" smtClean="0">
                <a:sym typeface="Wingdings" pitchFamily="2" charset="2"/>
              </a:rPr>
              <a:t>3</a:t>
            </a:r>
            <a:r>
              <a:rPr lang="el-GR" sz="2800" dirty="0">
                <a:sym typeface="Wingdings" pitchFamily="2" charset="2"/>
              </a:rPr>
              <a:t> </a:t>
            </a:r>
            <a:r>
              <a:rPr lang="el-GR" sz="2800" dirty="0" smtClean="0">
                <a:sym typeface="Wingdings" pitchFamily="2" charset="2"/>
              </a:rPr>
              <a:t> 24</a:t>
            </a:r>
          </a:p>
          <a:p>
            <a:r>
              <a:rPr lang="el-GR" sz="2800" dirty="0" smtClean="0">
                <a:sym typeface="Wingdings" pitchFamily="2" charset="2"/>
              </a:rPr>
              <a:t>4</a:t>
            </a:r>
            <a:r>
              <a:rPr lang="el-GR" sz="2800" dirty="0">
                <a:sym typeface="Wingdings" pitchFamily="2" charset="2"/>
              </a:rPr>
              <a:t>  </a:t>
            </a:r>
            <a:r>
              <a:rPr lang="el-GR" sz="2800" dirty="0" smtClean="0">
                <a:sym typeface="Wingdings" pitchFamily="2" charset="2"/>
              </a:rPr>
              <a:t>26</a:t>
            </a:r>
          </a:p>
          <a:p>
            <a:r>
              <a:rPr lang="el-GR" sz="2800" dirty="0" smtClean="0">
                <a:sym typeface="Wingdings" pitchFamily="2" charset="2"/>
              </a:rPr>
              <a:t>5</a:t>
            </a:r>
            <a:r>
              <a:rPr lang="el-GR" sz="2800" dirty="0">
                <a:sym typeface="Wingdings" pitchFamily="2" charset="2"/>
              </a:rPr>
              <a:t>  </a:t>
            </a:r>
            <a:r>
              <a:rPr lang="el-GR" sz="2800" dirty="0" smtClean="0">
                <a:sym typeface="Wingdings" pitchFamily="2" charset="2"/>
              </a:rPr>
              <a:t>29</a:t>
            </a:r>
          </a:p>
          <a:p>
            <a:r>
              <a:rPr lang="el-GR" sz="2800" dirty="0" smtClean="0">
                <a:sym typeface="Wingdings" pitchFamily="2" charset="2"/>
              </a:rPr>
              <a:t>6</a:t>
            </a:r>
            <a:r>
              <a:rPr lang="el-GR" sz="2800" dirty="0">
                <a:sym typeface="Wingdings" pitchFamily="2" charset="2"/>
              </a:rPr>
              <a:t>  </a:t>
            </a:r>
            <a:r>
              <a:rPr lang="el-GR" sz="2800" dirty="0" smtClean="0">
                <a:sym typeface="Wingdings" pitchFamily="2" charset="2"/>
              </a:rPr>
              <a:t>34</a:t>
            </a:r>
          </a:p>
          <a:p>
            <a:r>
              <a:rPr lang="el-GR" sz="2800" dirty="0" smtClean="0">
                <a:sym typeface="Wingdings" pitchFamily="2" charset="2"/>
              </a:rPr>
              <a:t>7</a:t>
            </a:r>
            <a:r>
              <a:rPr lang="el-GR" sz="2800" dirty="0">
                <a:sym typeface="Wingdings" pitchFamily="2" charset="2"/>
              </a:rPr>
              <a:t>  </a:t>
            </a:r>
            <a:r>
              <a:rPr lang="el-GR" sz="2800" dirty="0" smtClean="0">
                <a:sym typeface="Wingdings" pitchFamily="2" charset="2"/>
              </a:rPr>
              <a:t>54</a:t>
            </a:r>
          </a:p>
          <a:p>
            <a:r>
              <a:rPr lang="el-GR" sz="2800" dirty="0" smtClean="0">
                <a:sym typeface="Wingdings" pitchFamily="2" charset="2"/>
              </a:rPr>
              <a:t>8</a:t>
            </a:r>
            <a:r>
              <a:rPr lang="el-GR" sz="2800" dirty="0">
                <a:sym typeface="Wingdings" pitchFamily="2" charset="2"/>
              </a:rPr>
              <a:t>  </a:t>
            </a:r>
            <a:r>
              <a:rPr lang="el-GR" sz="2800" dirty="0" smtClean="0">
                <a:sym typeface="Wingdings" pitchFamily="2" charset="2"/>
              </a:rPr>
              <a:t>55</a:t>
            </a:r>
          </a:p>
          <a:p>
            <a:r>
              <a:rPr lang="el-GR" sz="2800" dirty="0" smtClean="0">
                <a:sym typeface="Wingdings" pitchFamily="2" charset="2"/>
              </a:rPr>
              <a:t>9  72</a:t>
            </a:r>
            <a:endParaRPr lang="el-GR" sz="2800" dirty="0"/>
          </a:p>
        </p:txBody>
      </p:sp>
      <p:cxnSp>
        <p:nvCxnSpPr>
          <p:cNvPr id="11" name="Ευθύγραμμο βέλος σύνδεσης 10"/>
          <p:cNvCxnSpPr/>
          <p:nvPr/>
        </p:nvCxnSpPr>
        <p:spPr bwMode="auto">
          <a:xfrm flipH="1">
            <a:off x="2123728" y="3289600"/>
            <a:ext cx="1800200"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2" name="TextBox 11"/>
          <p:cNvSpPr txBox="1"/>
          <p:nvPr/>
        </p:nvSpPr>
        <p:spPr>
          <a:xfrm>
            <a:off x="2195736" y="2878863"/>
            <a:ext cx="1749197" cy="461665"/>
          </a:xfrm>
          <a:prstGeom prst="rect">
            <a:avLst/>
          </a:prstGeom>
          <a:noFill/>
        </p:spPr>
        <p:txBody>
          <a:bodyPr wrap="none" rtlCol="0">
            <a:spAutoFit/>
          </a:bodyPr>
          <a:lstStyle/>
          <a:p>
            <a:r>
              <a:rPr lang="el-GR" sz="2400" b="1" dirty="0" smtClean="0">
                <a:solidFill>
                  <a:srgbClr val="7030A0"/>
                </a:solidFill>
              </a:rPr>
              <a:t>1: (9+0)/2</a:t>
            </a:r>
            <a:r>
              <a:rPr lang="en-US" sz="2400" b="1" dirty="0" smtClean="0">
                <a:solidFill>
                  <a:srgbClr val="7030A0"/>
                </a:solidFill>
              </a:rPr>
              <a:t>=4</a:t>
            </a:r>
            <a:endParaRPr lang="el-GR" b="1" dirty="0">
              <a:solidFill>
                <a:srgbClr val="7030A0"/>
              </a:solidFill>
            </a:endParaRPr>
          </a:p>
        </p:txBody>
      </p:sp>
      <p:cxnSp>
        <p:nvCxnSpPr>
          <p:cNvPr id="13" name="Ευθύγραμμο βέλος σύνδεσης 12"/>
          <p:cNvCxnSpPr/>
          <p:nvPr/>
        </p:nvCxnSpPr>
        <p:spPr bwMode="auto">
          <a:xfrm flipH="1">
            <a:off x="2123728" y="4513736"/>
            <a:ext cx="2952328"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4" name="TextBox 13"/>
          <p:cNvSpPr txBox="1"/>
          <p:nvPr/>
        </p:nvSpPr>
        <p:spPr>
          <a:xfrm>
            <a:off x="5508104" y="4479710"/>
            <a:ext cx="1749197" cy="461665"/>
          </a:xfrm>
          <a:prstGeom prst="rect">
            <a:avLst/>
          </a:prstGeom>
          <a:noFill/>
        </p:spPr>
        <p:txBody>
          <a:bodyPr wrap="none" rtlCol="0">
            <a:spAutoFit/>
          </a:bodyPr>
          <a:lstStyle/>
          <a:p>
            <a:r>
              <a:rPr lang="el-GR" sz="2400" b="1" dirty="0" smtClean="0">
                <a:solidFill>
                  <a:srgbClr val="000099"/>
                </a:solidFill>
              </a:rPr>
              <a:t>3: (8+9)/2=8</a:t>
            </a:r>
            <a:endParaRPr lang="el-GR" b="1" dirty="0">
              <a:solidFill>
                <a:srgbClr val="000099"/>
              </a:solidFill>
            </a:endParaRPr>
          </a:p>
        </p:txBody>
      </p:sp>
      <p:cxnSp>
        <p:nvCxnSpPr>
          <p:cNvPr id="15" name="Ευθύγραμμο βέλος σύνδεσης 14"/>
          <p:cNvCxnSpPr/>
          <p:nvPr/>
        </p:nvCxnSpPr>
        <p:spPr bwMode="auto">
          <a:xfrm flipH="1">
            <a:off x="2146744" y="4945784"/>
            <a:ext cx="6313688"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TextBox 15"/>
          <p:cNvSpPr txBox="1"/>
          <p:nvPr/>
        </p:nvSpPr>
        <p:spPr>
          <a:xfrm>
            <a:off x="2876073" y="4077911"/>
            <a:ext cx="1879041" cy="435825"/>
          </a:xfrm>
          <a:prstGeom prst="rect">
            <a:avLst/>
          </a:prstGeom>
          <a:noFill/>
        </p:spPr>
        <p:txBody>
          <a:bodyPr wrap="none" rtlCol="0">
            <a:spAutoFit/>
          </a:bodyPr>
          <a:lstStyle/>
          <a:p>
            <a:r>
              <a:rPr lang="el-GR" sz="2400" b="1" dirty="0" smtClean="0">
                <a:solidFill>
                  <a:srgbClr val="00B050"/>
                </a:solidFill>
              </a:rPr>
              <a:t>2: (</a:t>
            </a:r>
            <a:r>
              <a:rPr lang="en-US" sz="2400" b="1" dirty="0" smtClean="0">
                <a:solidFill>
                  <a:srgbClr val="00B050"/>
                </a:solidFill>
              </a:rPr>
              <a:t>5</a:t>
            </a:r>
            <a:r>
              <a:rPr lang="el-GR" sz="2400" b="1" dirty="0" smtClean="0">
                <a:solidFill>
                  <a:srgbClr val="00B050"/>
                </a:solidFill>
              </a:rPr>
              <a:t>+</a:t>
            </a:r>
            <a:r>
              <a:rPr lang="en-US" sz="2400" b="1" dirty="0" smtClean="0">
                <a:solidFill>
                  <a:srgbClr val="00B050"/>
                </a:solidFill>
              </a:rPr>
              <a:t>9</a:t>
            </a:r>
            <a:r>
              <a:rPr lang="el-GR" sz="2400" b="1" dirty="0" smtClean="0">
                <a:solidFill>
                  <a:srgbClr val="00B050"/>
                </a:solidFill>
              </a:rPr>
              <a:t>)/2</a:t>
            </a:r>
            <a:r>
              <a:rPr lang="en-US" sz="2400" b="1" dirty="0" smtClean="0">
                <a:solidFill>
                  <a:srgbClr val="00B050"/>
                </a:solidFill>
              </a:rPr>
              <a:t>=7</a:t>
            </a:r>
            <a:endParaRPr lang="el-GR" b="1" dirty="0">
              <a:solidFill>
                <a:srgbClr val="00B050"/>
              </a:solidFill>
            </a:endParaRPr>
          </a:p>
        </p:txBody>
      </p:sp>
    </p:spTree>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Δυαδική Αναζήτηση</a:t>
            </a:r>
          </a:p>
        </p:txBody>
      </p:sp>
      <p:sp>
        <p:nvSpPr>
          <p:cNvPr id="10" name="TextBox 9" descr="int d κάτω παύλα anazitisi, int *a, int n, int x,&#10;άγκιστρο,&#10;    int thesi = μείον 1,&#10;    int arxi = 0, telos = n, m, &#10;    while thesi == μείον 1, &amp; &amp; arxi μικρότερη ή ίση του telos, άγκιστρο,&#10;        m = arxi σύν telos διά 2,&#10;        if  a [m] == x,&#10;            thesi = m,&#10;        else,&#10;            if  x μεγαλύτερο του  a [m],&#10;                arxi = m σύν 1,&#10;            else,&#10;                telos = m μείον 1,&#10;    άγκιστρο,&#10;    return thesi,&#10;άγκιστρο.&#10;"/>
          <p:cNvSpPr txBox="1"/>
          <p:nvPr>
            <p:custDataLst>
              <p:tags r:id="rId2"/>
            </p:custDataLst>
          </p:nvPr>
        </p:nvSpPr>
        <p:spPr>
          <a:xfrm>
            <a:off x="467544" y="764704"/>
            <a:ext cx="5040560" cy="6001643"/>
          </a:xfrm>
          <a:prstGeom prst="rect">
            <a:avLst/>
          </a:prstGeom>
          <a:noFill/>
        </p:spPr>
        <p:txBody>
          <a:bodyPr wrap="square" rtlCol="0">
            <a:spAutoFit/>
          </a:bodyPr>
          <a:lstStyle/>
          <a:p>
            <a:r>
              <a:rPr lang="en-US" sz="2400" dirty="0" err="1"/>
              <a:t>int</a:t>
            </a:r>
            <a:r>
              <a:rPr lang="en-US" sz="2400" dirty="0"/>
              <a:t> </a:t>
            </a:r>
            <a:r>
              <a:rPr lang="en-US" sz="2400" dirty="0" err="1"/>
              <a:t>d_anazitisi</a:t>
            </a:r>
            <a:r>
              <a:rPr lang="en-US" sz="2400" dirty="0"/>
              <a:t>(</a:t>
            </a:r>
            <a:r>
              <a:rPr lang="en-US" sz="2400" dirty="0" err="1"/>
              <a:t>int</a:t>
            </a:r>
            <a:r>
              <a:rPr lang="en-US" sz="2400" dirty="0"/>
              <a:t> *a, </a:t>
            </a:r>
            <a:r>
              <a:rPr lang="en-US" sz="2400" dirty="0" err="1"/>
              <a:t>int</a:t>
            </a:r>
            <a:r>
              <a:rPr lang="en-US" sz="2400" dirty="0"/>
              <a:t> n, </a:t>
            </a:r>
            <a:r>
              <a:rPr lang="en-US" sz="2400" dirty="0" err="1"/>
              <a:t>int</a:t>
            </a:r>
            <a:r>
              <a:rPr lang="en-US" sz="2400" dirty="0"/>
              <a:t> x)</a:t>
            </a:r>
          </a:p>
          <a:p>
            <a:r>
              <a:rPr lang="en-US" sz="2400" dirty="0"/>
              <a:t>{</a:t>
            </a:r>
          </a:p>
          <a:p>
            <a:r>
              <a:rPr lang="en-US" sz="2400" dirty="0"/>
              <a:t>    </a:t>
            </a:r>
            <a:r>
              <a:rPr lang="en-US" sz="2400" dirty="0" err="1"/>
              <a:t>int</a:t>
            </a:r>
            <a:r>
              <a:rPr lang="en-US" sz="2400" dirty="0"/>
              <a:t> </a:t>
            </a:r>
            <a:r>
              <a:rPr lang="en-US" sz="2400" dirty="0" err="1"/>
              <a:t>thesi</a:t>
            </a:r>
            <a:r>
              <a:rPr lang="en-US" sz="2400" dirty="0"/>
              <a:t> = -1;</a:t>
            </a:r>
          </a:p>
          <a:p>
            <a:r>
              <a:rPr lang="en-US" sz="2400" dirty="0"/>
              <a:t>    </a:t>
            </a:r>
            <a:r>
              <a:rPr lang="en-US" sz="2400" dirty="0" err="1"/>
              <a:t>int</a:t>
            </a:r>
            <a:r>
              <a:rPr lang="en-US" sz="2400" dirty="0"/>
              <a:t> </a:t>
            </a:r>
            <a:r>
              <a:rPr lang="en-US" sz="2400" dirty="0" err="1"/>
              <a:t>arxi</a:t>
            </a:r>
            <a:r>
              <a:rPr lang="en-US" sz="2400" dirty="0"/>
              <a:t> = 0, </a:t>
            </a:r>
            <a:r>
              <a:rPr lang="en-US" sz="2400" dirty="0" err="1"/>
              <a:t>telos</a:t>
            </a:r>
            <a:r>
              <a:rPr lang="en-US" sz="2400" dirty="0"/>
              <a:t> = n, m; </a:t>
            </a:r>
          </a:p>
          <a:p>
            <a:r>
              <a:rPr lang="en-US" sz="2400" dirty="0"/>
              <a:t>   </a:t>
            </a:r>
            <a:r>
              <a:rPr lang="en-US" sz="2400" dirty="0" smtClean="0"/>
              <a:t> </a:t>
            </a:r>
            <a:r>
              <a:rPr lang="en-US" sz="2400" dirty="0"/>
              <a:t>while (</a:t>
            </a:r>
            <a:r>
              <a:rPr lang="en-US" sz="2400" b="1" dirty="0" err="1"/>
              <a:t>thesi</a:t>
            </a:r>
            <a:r>
              <a:rPr lang="en-US" sz="2400" b="1" dirty="0"/>
              <a:t> == -1 &amp;&amp; </a:t>
            </a:r>
            <a:r>
              <a:rPr lang="en-US" sz="2400" b="1" dirty="0" err="1"/>
              <a:t>arxi</a:t>
            </a:r>
            <a:r>
              <a:rPr lang="en-US" sz="2400" b="1" dirty="0"/>
              <a:t> &lt;= </a:t>
            </a:r>
            <a:r>
              <a:rPr lang="en-US" sz="2400" b="1" dirty="0" err="1"/>
              <a:t>telos</a:t>
            </a:r>
            <a:r>
              <a:rPr lang="en-US" sz="2400" dirty="0" smtClean="0"/>
              <a:t>)</a:t>
            </a:r>
            <a:r>
              <a:rPr lang="el-GR" sz="2400" dirty="0" smtClean="0"/>
              <a:t> </a:t>
            </a:r>
            <a:r>
              <a:rPr lang="en-US" sz="2400" dirty="0" smtClean="0"/>
              <a:t>{</a:t>
            </a:r>
            <a:endParaRPr lang="en-US" sz="2400" dirty="0"/>
          </a:p>
          <a:p>
            <a:r>
              <a:rPr lang="en-US" sz="2400" dirty="0"/>
              <a:t>        </a:t>
            </a:r>
            <a:r>
              <a:rPr lang="en-US" sz="2400" b="1" dirty="0">
                <a:solidFill>
                  <a:srgbClr val="7030A0"/>
                </a:solidFill>
              </a:rPr>
              <a:t>m = (</a:t>
            </a:r>
            <a:r>
              <a:rPr lang="en-US" sz="2400" b="1" dirty="0" err="1">
                <a:solidFill>
                  <a:srgbClr val="7030A0"/>
                </a:solidFill>
              </a:rPr>
              <a:t>arxi+telos</a:t>
            </a:r>
            <a:r>
              <a:rPr lang="en-US" sz="2400" b="1" dirty="0">
                <a:solidFill>
                  <a:srgbClr val="7030A0"/>
                </a:solidFill>
              </a:rPr>
              <a:t>) / 2;</a:t>
            </a:r>
          </a:p>
          <a:p>
            <a:r>
              <a:rPr lang="en-US" sz="2400" dirty="0"/>
              <a:t>        </a:t>
            </a:r>
            <a:r>
              <a:rPr lang="en-US" sz="2400" b="1" dirty="0">
                <a:solidFill>
                  <a:srgbClr val="00B050"/>
                </a:solidFill>
              </a:rPr>
              <a:t>if ( a[m] == x )</a:t>
            </a:r>
          </a:p>
          <a:p>
            <a:r>
              <a:rPr lang="en-US" sz="2400" b="1" dirty="0">
                <a:solidFill>
                  <a:srgbClr val="00B050"/>
                </a:solidFill>
              </a:rPr>
              <a:t>            </a:t>
            </a:r>
            <a:r>
              <a:rPr lang="en-US" sz="2400" b="1" dirty="0" err="1">
                <a:solidFill>
                  <a:srgbClr val="00B050"/>
                </a:solidFill>
              </a:rPr>
              <a:t>thesi</a:t>
            </a:r>
            <a:r>
              <a:rPr lang="en-US" sz="2400" b="1" dirty="0">
                <a:solidFill>
                  <a:srgbClr val="00B050"/>
                </a:solidFill>
              </a:rPr>
              <a:t> = m;</a:t>
            </a:r>
          </a:p>
          <a:p>
            <a:r>
              <a:rPr lang="en-US" sz="2400" dirty="0"/>
              <a:t>        </a:t>
            </a:r>
            <a:r>
              <a:rPr lang="en-US" sz="2400" b="1" dirty="0">
                <a:solidFill>
                  <a:srgbClr val="000099"/>
                </a:solidFill>
              </a:rPr>
              <a:t>else </a:t>
            </a:r>
          </a:p>
          <a:p>
            <a:r>
              <a:rPr lang="en-US" sz="2400" b="1" dirty="0">
                <a:solidFill>
                  <a:srgbClr val="000099"/>
                </a:solidFill>
              </a:rPr>
              <a:t>            if ( x &gt; a[m] )</a:t>
            </a:r>
          </a:p>
          <a:p>
            <a:r>
              <a:rPr lang="en-US" sz="2400" b="1" dirty="0">
                <a:solidFill>
                  <a:srgbClr val="000099"/>
                </a:solidFill>
              </a:rPr>
              <a:t>                </a:t>
            </a:r>
            <a:r>
              <a:rPr lang="en-US" sz="2400" b="1" dirty="0" err="1">
                <a:solidFill>
                  <a:srgbClr val="000099"/>
                </a:solidFill>
              </a:rPr>
              <a:t>arxi</a:t>
            </a:r>
            <a:r>
              <a:rPr lang="en-US" sz="2400" b="1" dirty="0">
                <a:solidFill>
                  <a:srgbClr val="000099"/>
                </a:solidFill>
              </a:rPr>
              <a:t> = m+1;</a:t>
            </a:r>
          </a:p>
          <a:p>
            <a:r>
              <a:rPr lang="en-US" sz="2400" dirty="0"/>
              <a:t>            </a:t>
            </a:r>
            <a:r>
              <a:rPr lang="en-US" sz="2400" b="1" dirty="0">
                <a:solidFill>
                  <a:schemeClr val="accent4">
                    <a:lumMod val="75000"/>
                  </a:schemeClr>
                </a:solidFill>
              </a:rPr>
              <a:t>else</a:t>
            </a:r>
          </a:p>
          <a:p>
            <a:r>
              <a:rPr lang="en-US" sz="2400" b="1" dirty="0">
                <a:solidFill>
                  <a:schemeClr val="accent4">
                    <a:lumMod val="75000"/>
                  </a:schemeClr>
                </a:solidFill>
              </a:rPr>
              <a:t>                </a:t>
            </a:r>
            <a:r>
              <a:rPr lang="en-US" sz="2400" b="1" dirty="0" err="1">
                <a:solidFill>
                  <a:schemeClr val="accent4">
                    <a:lumMod val="75000"/>
                  </a:schemeClr>
                </a:solidFill>
              </a:rPr>
              <a:t>telos</a:t>
            </a:r>
            <a:r>
              <a:rPr lang="en-US" sz="2400" b="1" dirty="0">
                <a:solidFill>
                  <a:schemeClr val="accent4">
                    <a:lumMod val="75000"/>
                  </a:schemeClr>
                </a:solidFill>
              </a:rPr>
              <a:t> = m-1;</a:t>
            </a:r>
          </a:p>
          <a:p>
            <a:r>
              <a:rPr lang="en-US" sz="2400" dirty="0"/>
              <a:t>    }</a:t>
            </a:r>
          </a:p>
          <a:p>
            <a:r>
              <a:rPr lang="en-US" sz="2400" dirty="0"/>
              <a:t>    return </a:t>
            </a:r>
            <a:r>
              <a:rPr lang="en-US" sz="2400" dirty="0" err="1"/>
              <a:t>thesi</a:t>
            </a:r>
            <a:r>
              <a:rPr lang="en-US" sz="2400" dirty="0"/>
              <a:t>;</a:t>
            </a:r>
          </a:p>
          <a:p>
            <a:r>
              <a:rPr lang="en-US" sz="2400" dirty="0"/>
              <a:t>}</a:t>
            </a:r>
            <a:endParaRPr lang="el-GR" sz="2400" dirty="0"/>
          </a:p>
        </p:txBody>
      </p:sp>
      <p:sp>
        <p:nvSpPr>
          <p:cNvPr id="11" name="TextBox 10"/>
          <p:cNvSpPr txBox="1"/>
          <p:nvPr>
            <p:custDataLst>
              <p:tags r:id="rId3"/>
            </p:custDataLst>
          </p:nvPr>
        </p:nvSpPr>
        <p:spPr>
          <a:xfrm>
            <a:off x="4283968" y="2924944"/>
            <a:ext cx="4392488" cy="1200329"/>
          </a:xfrm>
          <a:prstGeom prst="rect">
            <a:avLst/>
          </a:prstGeom>
          <a:noFill/>
        </p:spPr>
        <p:txBody>
          <a:bodyPr wrap="square" rtlCol="0">
            <a:spAutoFit/>
          </a:bodyPr>
          <a:lstStyle/>
          <a:p>
            <a:r>
              <a:rPr lang="en-US" sz="2400" dirty="0" smtClean="0"/>
              <a:t>a</a:t>
            </a:r>
            <a:r>
              <a:rPr lang="el-GR" sz="2400" dirty="0" smtClean="0"/>
              <a:t> </a:t>
            </a:r>
            <a:r>
              <a:rPr lang="el-GR" sz="2400" dirty="0" smtClean="0">
                <a:sym typeface="Wingdings" pitchFamily="2" charset="2"/>
              </a:rPr>
              <a:t> </a:t>
            </a:r>
            <a:r>
              <a:rPr lang="el-GR" sz="2400" dirty="0" smtClean="0"/>
              <a:t>o πίνακας</a:t>
            </a:r>
          </a:p>
          <a:p>
            <a:r>
              <a:rPr lang="en-US" sz="2400" dirty="0" smtClean="0"/>
              <a:t>n</a:t>
            </a:r>
            <a:r>
              <a:rPr lang="el-GR" sz="2400" dirty="0" smtClean="0"/>
              <a:t> </a:t>
            </a:r>
            <a:r>
              <a:rPr lang="el-GR" sz="2400" dirty="0" smtClean="0">
                <a:sym typeface="Wingdings" pitchFamily="2" charset="2"/>
              </a:rPr>
              <a:t> </a:t>
            </a:r>
            <a:r>
              <a:rPr lang="el-GR" sz="2400" dirty="0" smtClean="0"/>
              <a:t>πλήθος στοιχείων πίνακα</a:t>
            </a:r>
          </a:p>
          <a:p>
            <a:r>
              <a:rPr lang="en-US" sz="2400" dirty="0" smtClean="0"/>
              <a:t>x</a:t>
            </a:r>
            <a:r>
              <a:rPr lang="el-GR" sz="2400" dirty="0" smtClean="0"/>
              <a:t> </a:t>
            </a:r>
            <a:r>
              <a:rPr lang="el-GR" sz="2400" dirty="0" smtClean="0">
                <a:sym typeface="Wingdings" pitchFamily="2" charset="2"/>
              </a:rPr>
              <a:t> </a:t>
            </a:r>
            <a:r>
              <a:rPr lang="el-GR" sz="2400" dirty="0" smtClean="0"/>
              <a:t>το προς αναζήτηση στοιχείο</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Δυαδική Αναζήτηση (σε αρχείο)</a:t>
            </a:r>
          </a:p>
        </p:txBody>
      </p:sp>
      <p:sp>
        <p:nvSpPr>
          <p:cNvPr id="10" name="TextBox 9" descr="int d κάτω παύλα anazitisi, int x,&#10;άγκιστρο,&#10;    int thesi = μείον 1,&#10;    int arxi = 0, m, &#10;    &#10;&#10;    f = f open, test τελεία dat, r b,&#10;    f seek, f, 0, SEEK κάτω παύλα END,&#10;    telos = f tell, f, / size of struct ….&#10;    &#10;"/>
          <p:cNvSpPr txBox="1"/>
          <p:nvPr>
            <p:custDataLst>
              <p:tags r:id="rId2"/>
            </p:custDataLst>
          </p:nvPr>
        </p:nvSpPr>
        <p:spPr>
          <a:xfrm>
            <a:off x="467544" y="1052736"/>
            <a:ext cx="3600400" cy="3816429"/>
          </a:xfrm>
          <a:prstGeom prst="rect">
            <a:avLst/>
          </a:prstGeom>
          <a:noFill/>
        </p:spPr>
        <p:txBody>
          <a:bodyPr wrap="square" rtlCol="0">
            <a:spAutoFit/>
          </a:bodyPr>
          <a:lstStyle/>
          <a:p>
            <a:r>
              <a:rPr lang="en-US" sz="2200" dirty="0" err="1"/>
              <a:t>int</a:t>
            </a:r>
            <a:r>
              <a:rPr lang="en-US" sz="2200" dirty="0"/>
              <a:t> </a:t>
            </a:r>
            <a:r>
              <a:rPr lang="en-US" sz="2200" dirty="0" err="1" smtClean="0"/>
              <a:t>d_anazitisi</a:t>
            </a:r>
            <a:r>
              <a:rPr lang="en-US" sz="2200" dirty="0" smtClean="0"/>
              <a:t>(</a:t>
            </a:r>
            <a:r>
              <a:rPr lang="en-US" sz="2200" dirty="0" err="1" smtClean="0"/>
              <a:t>int</a:t>
            </a:r>
            <a:r>
              <a:rPr lang="en-US" sz="2200" dirty="0" smtClean="0"/>
              <a:t> </a:t>
            </a:r>
            <a:r>
              <a:rPr lang="en-US" sz="2200" dirty="0"/>
              <a:t>x)</a:t>
            </a:r>
          </a:p>
          <a:p>
            <a:r>
              <a:rPr lang="en-US" sz="2200" dirty="0"/>
              <a:t>{</a:t>
            </a:r>
          </a:p>
          <a:p>
            <a:r>
              <a:rPr lang="en-US" sz="2200" dirty="0"/>
              <a:t>    </a:t>
            </a:r>
            <a:r>
              <a:rPr lang="en-US" sz="2200" dirty="0" err="1"/>
              <a:t>int</a:t>
            </a:r>
            <a:r>
              <a:rPr lang="en-US" sz="2200" dirty="0"/>
              <a:t> </a:t>
            </a:r>
            <a:r>
              <a:rPr lang="en-US" sz="2200" dirty="0" err="1"/>
              <a:t>thesi</a:t>
            </a:r>
            <a:r>
              <a:rPr lang="en-US" sz="2200" dirty="0"/>
              <a:t> = -1;</a:t>
            </a:r>
          </a:p>
          <a:p>
            <a:r>
              <a:rPr lang="en-US" sz="2200" dirty="0"/>
              <a:t>    </a:t>
            </a:r>
            <a:r>
              <a:rPr lang="en-US" sz="2200" dirty="0" err="1"/>
              <a:t>int</a:t>
            </a:r>
            <a:r>
              <a:rPr lang="en-US" sz="2200" dirty="0"/>
              <a:t> </a:t>
            </a:r>
            <a:r>
              <a:rPr lang="en-US" sz="2200" dirty="0" err="1"/>
              <a:t>arxi</a:t>
            </a:r>
            <a:r>
              <a:rPr lang="en-US" sz="2200" dirty="0"/>
              <a:t> = </a:t>
            </a:r>
            <a:r>
              <a:rPr lang="en-US" sz="2200" dirty="0" smtClean="0"/>
              <a:t>0, </a:t>
            </a:r>
            <a:r>
              <a:rPr lang="en-US" sz="2200" dirty="0"/>
              <a:t>m; </a:t>
            </a:r>
          </a:p>
          <a:p>
            <a:r>
              <a:rPr lang="en-US" sz="2200" dirty="0"/>
              <a:t>    </a:t>
            </a:r>
            <a:endParaRPr lang="en-US" sz="2200" dirty="0" smtClean="0"/>
          </a:p>
          <a:p>
            <a:endParaRPr lang="en-US" sz="2200" dirty="0"/>
          </a:p>
          <a:p>
            <a:r>
              <a:rPr lang="en-US" sz="2200" dirty="0" smtClean="0"/>
              <a:t>    </a:t>
            </a:r>
            <a:r>
              <a:rPr lang="en-US" sz="2200" b="1" dirty="0" smtClean="0"/>
              <a:t>f=</a:t>
            </a:r>
            <a:r>
              <a:rPr lang="en-US" sz="2200" b="1" dirty="0" err="1" smtClean="0"/>
              <a:t>fopen</a:t>
            </a:r>
            <a:r>
              <a:rPr lang="en-US" sz="2200" b="1" dirty="0" smtClean="0"/>
              <a:t>(“test.dat”, “</a:t>
            </a:r>
            <a:r>
              <a:rPr lang="en-US" sz="2200" b="1" dirty="0" err="1" smtClean="0"/>
              <a:t>rb</a:t>
            </a:r>
            <a:r>
              <a:rPr lang="en-US" sz="2200" b="1" dirty="0" smtClean="0"/>
              <a:t>”);</a:t>
            </a:r>
          </a:p>
          <a:p>
            <a:r>
              <a:rPr lang="en-US" sz="2200" b="1" dirty="0"/>
              <a:t> </a:t>
            </a:r>
            <a:r>
              <a:rPr lang="en-US" sz="2200" b="1" dirty="0" smtClean="0"/>
              <a:t>   </a:t>
            </a:r>
            <a:r>
              <a:rPr lang="en-US" sz="2200" b="1" dirty="0" err="1" smtClean="0"/>
              <a:t>fseek</a:t>
            </a:r>
            <a:r>
              <a:rPr lang="en-US" sz="2200" b="1" dirty="0" smtClean="0"/>
              <a:t>(f, 0, SEEK_END);</a:t>
            </a:r>
          </a:p>
          <a:p>
            <a:r>
              <a:rPr lang="en-US" sz="2200" b="1" dirty="0"/>
              <a:t> </a:t>
            </a:r>
            <a:r>
              <a:rPr lang="en-US" sz="2200" b="1" dirty="0" smtClean="0"/>
              <a:t>   </a:t>
            </a:r>
            <a:r>
              <a:rPr lang="en-US" sz="2200" b="1" dirty="0" err="1" smtClean="0"/>
              <a:t>telos</a:t>
            </a:r>
            <a:r>
              <a:rPr lang="en-US" sz="2200" b="1" dirty="0" smtClean="0"/>
              <a:t> = </a:t>
            </a:r>
            <a:r>
              <a:rPr lang="en-US" sz="2200" b="1" dirty="0" err="1" smtClean="0"/>
              <a:t>ftell</a:t>
            </a:r>
            <a:r>
              <a:rPr lang="en-US" sz="2200" b="1" dirty="0" smtClean="0"/>
              <a:t>(f) / </a:t>
            </a:r>
            <a:r>
              <a:rPr lang="en-US" sz="2200" b="1" dirty="0" err="1" smtClean="0"/>
              <a:t>sizeof</a:t>
            </a:r>
            <a:r>
              <a:rPr lang="en-US" sz="2200" b="1" dirty="0" smtClean="0"/>
              <a:t>(</a:t>
            </a:r>
            <a:r>
              <a:rPr lang="en-US" sz="2200" b="1" dirty="0" err="1" smtClean="0"/>
              <a:t>struct</a:t>
            </a:r>
            <a:r>
              <a:rPr lang="en-US" sz="2200" b="1" dirty="0" smtClean="0"/>
              <a:t> …);</a:t>
            </a:r>
            <a:endParaRPr lang="en-US" sz="2200" b="1" dirty="0"/>
          </a:p>
          <a:p>
            <a:r>
              <a:rPr lang="en-US" sz="2200" b="1" dirty="0"/>
              <a:t>    </a:t>
            </a:r>
            <a:endParaRPr lang="el-GR" sz="2200" b="1" dirty="0"/>
          </a:p>
        </p:txBody>
      </p:sp>
      <p:sp>
        <p:nvSpPr>
          <p:cNvPr id="11" name="TextBox 10" descr="while thesi == μείον 1, &amp; &amp; arxi μικρότερο ή ίσο του telos, άγκιστρο,&#10;        m = arxi σύν telos διά 2,&#10;        f seek, f, m * size of (…), SEEK κάτω παύλα SET,&#10;        f read, &amp; R, …., f,&#10;        if  strc m p, R τελεία Kod, x  == 0, &#10;            thesi = m,&#10;        else, &#10;            if  strc m p, R τελεία Kod, x μικρότερο του 0,&#10;                arxi = m σύν 1,&#10;            else,&#10;                telos = m μείον 1,&#10;    άγκιστρο,&#10;    return thesi,&#10;άγκιστρο.&#10;"/>
          <p:cNvSpPr txBox="1"/>
          <p:nvPr>
            <p:custDataLst>
              <p:tags r:id="rId3"/>
            </p:custDataLst>
          </p:nvPr>
        </p:nvSpPr>
        <p:spPr>
          <a:xfrm>
            <a:off x="3851920" y="1556792"/>
            <a:ext cx="4608512" cy="4832092"/>
          </a:xfrm>
          <a:prstGeom prst="rect">
            <a:avLst/>
          </a:prstGeom>
          <a:noFill/>
        </p:spPr>
        <p:txBody>
          <a:bodyPr wrap="square" rtlCol="0">
            <a:spAutoFit/>
          </a:bodyPr>
          <a:lstStyle/>
          <a:p>
            <a:r>
              <a:rPr lang="en-US" sz="2200" dirty="0"/>
              <a:t>while (</a:t>
            </a:r>
            <a:r>
              <a:rPr lang="en-US" sz="2200" b="1" dirty="0" err="1"/>
              <a:t>thesi</a:t>
            </a:r>
            <a:r>
              <a:rPr lang="en-US" sz="2200" b="1" dirty="0"/>
              <a:t> == -1 &amp;&amp; </a:t>
            </a:r>
            <a:r>
              <a:rPr lang="en-US" sz="2200" b="1" dirty="0" err="1"/>
              <a:t>arxi</a:t>
            </a:r>
            <a:r>
              <a:rPr lang="en-US" sz="2200" b="1" dirty="0"/>
              <a:t> &lt;= </a:t>
            </a:r>
            <a:r>
              <a:rPr lang="en-US" sz="2200" b="1" dirty="0" err="1"/>
              <a:t>telos</a:t>
            </a:r>
            <a:r>
              <a:rPr lang="en-US" sz="2200" dirty="0"/>
              <a:t>)</a:t>
            </a:r>
            <a:r>
              <a:rPr lang="el-GR" sz="2200" dirty="0"/>
              <a:t> </a:t>
            </a:r>
            <a:r>
              <a:rPr lang="en-US" sz="2200" dirty="0"/>
              <a:t>{</a:t>
            </a:r>
          </a:p>
          <a:p>
            <a:r>
              <a:rPr lang="en-US" sz="2200" dirty="0"/>
              <a:t>        </a:t>
            </a:r>
            <a:r>
              <a:rPr lang="en-US" sz="2200" b="1" dirty="0">
                <a:solidFill>
                  <a:srgbClr val="7030A0"/>
                </a:solidFill>
              </a:rPr>
              <a:t>m = (</a:t>
            </a:r>
            <a:r>
              <a:rPr lang="en-US" sz="2200" b="1" dirty="0" err="1">
                <a:solidFill>
                  <a:srgbClr val="7030A0"/>
                </a:solidFill>
              </a:rPr>
              <a:t>arxi+telos</a:t>
            </a:r>
            <a:r>
              <a:rPr lang="en-US" sz="2200" b="1" dirty="0">
                <a:solidFill>
                  <a:srgbClr val="7030A0"/>
                </a:solidFill>
              </a:rPr>
              <a:t>) / 2</a:t>
            </a:r>
            <a:r>
              <a:rPr lang="en-US" sz="2200" b="1" dirty="0" smtClean="0">
                <a:solidFill>
                  <a:srgbClr val="7030A0"/>
                </a:solidFill>
              </a:rPr>
              <a:t>;</a:t>
            </a:r>
          </a:p>
          <a:p>
            <a:r>
              <a:rPr lang="en-US" sz="2200" b="1" dirty="0">
                <a:solidFill>
                  <a:srgbClr val="7030A0"/>
                </a:solidFill>
              </a:rPr>
              <a:t> </a:t>
            </a:r>
            <a:r>
              <a:rPr lang="en-US" sz="2200" b="1" dirty="0" smtClean="0">
                <a:solidFill>
                  <a:srgbClr val="7030A0"/>
                </a:solidFill>
              </a:rPr>
              <a:t>       </a:t>
            </a:r>
            <a:r>
              <a:rPr lang="en-US" sz="2200" b="1" dirty="0" err="1" smtClean="0">
                <a:solidFill>
                  <a:srgbClr val="7030A0"/>
                </a:solidFill>
              </a:rPr>
              <a:t>fseek</a:t>
            </a:r>
            <a:r>
              <a:rPr lang="en-US" sz="2200" b="1" dirty="0" smtClean="0">
                <a:solidFill>
                  <a:srgbClr val="7030A0"/>
                </a:solidFill>
              </a:rPr>
              <a:t>(f, m*</a:t>
            </a:r>
            <a:r>
              <a:rPr lang="en-US" sz="2200" b="1" dirty="0" err="1" smtClean="0">
                <a:solidFill>
                  <a:srgbClr val="7030A0"/>
                </a:solidFill>
              </a:rPr>
              <a:t>sizeof</a:t>
            </a:r>
            <a:r>
              <a:rPr lang="en-US" sz="2200" b="1" dirty="0" smtClean="0">
                <a:solidFill>
                  <a:srgbClr val="7030A0"/>
                </a:solidFill>
              </a:rPr>
              <a:t>(…), SEEK_SET);</a:t>
            </a:r>
          </a:p>
          <a:p>
            <a:r>
              <a:rPr lang="en-US" sz="2200" b="1" dirty="0">
                <a:solidFill>
                  <a:srgbClr val="7030A0"/>
                </a:solidFill>
              </a:rPr>
              <a:t> </a:t>
            </a:r>
            <a:r>
              <a:rPr lang="en-US" sz="2200" b="1" dirty="0" smtClean="0">
                <a:solidFill>
                  <a:srgbClr val="7030A0"/>
                </a:solidFill>
              </a:rPr>
              <a:t>       </a:t>
            </a:r>
            <a:r>
              <a:rPr lang="en-US" sz="2200" b="1" dirty="0" err="1" smtClean="0">
                <a:solidFill>
                  <a:srgbClr val="7030A0"/>
                </a:solidFill>
              </a:rPr>
              <a:t>fread</a:t>
            </a:r>
            <a:r>
              <a:rPr lang="en-US" sz="2200" b="1" dirty="0" smtClean="0">
                <a:solidFill>
                  <a:srgbClr val="7030A0"/>
                </a:solidFill>
              </a:rPr>
              <a:t>(&amp;R, …., f);</a:t>
            </a:r>
            <a:endParaRPr lang="en-US" sz="2200" b="1" dirty="0">
              <a:solidFill>
                <a:srgbClr val="7030A0"/>
              </a:solidFill>
            </a:endParaRPr>
          </a:p>
          <a:p>
            <a:r>
              <a:rPr lang="en-US" sz="2200" dirty="0"/>
              <a:t>        </a:t>
            </a:r>
            <a:r>
              <a:rPr lang="en-US" sz="2200" b="1" dirty="0">
                <a:solidFill>
                  <a:srgbClr val="00B050"/>
                </a:solidFill>
              </a:rPr>
              <a:t>if ( </a:t>
            </a:r>
            <a:r>
              <a:rPr lang="en-US" sz="2200" b="1" dirty="0" err="1" smtClean="0">
                <a:solidFill>
                  <a:srgbClr val="00B050"/>
                </a:solidFill>
              </a:rPr>
              <a:t>strcmp</a:t>
            </a:r>
            <a:r>
              <a:rPr lang="en-US" sz="2200" b="1" dirty="0" smtClean="0">
                <a:solidFill>
                  <a:srgbClr val="00B050"/>
                </a:solidFill>
              </a:rPr>
              <a:t>(</a:t>
            </a:r>
            <a:r>
              <a:rPr lang="en-US" sz="2200" b="1" dirty="0" err="1" smtClean="0">
                <a:solidFill>
                  <a:srgbClr val="00B050"/>
                </a:solidFill>
              </a:rPr>
              <a:t>R.Kod,x</a:t>
            </a:r>
            <a:r>
              <a:rPr lang="en-US" sz="2200" b="1" dirty="0" smtClean="0">
                <a:solidFill>
                  <a:srgbClr val="00B050"/>
                </a:solidFill>
              </a:rPr>
              <a:t> ) == 0) </a:t>
            </a:r>
            <a:endParaRPr lang="en-US" sz="2200" b="1" dirty="0">
              <a:solidFill>
                <a:srgbClr val="00B050"/>
              </a:solidFill>
            </a:endParaRPr>
          </a:p>
          <a:p>
            <a:r>
              <a:rPr lang="en-US" sz="2200" b="1" dirty="0">
                <a:solidFill>
                  <a:srgbClr val="00B050"/>
                </a:solidFill>
              </a:rPr>
              <a:t>            </a:t>
            </a:r>
            <a:r>
              <a:rPr lang="en-US" sz="2200" b="1" dirty="0" err="1">
                <a:solidFill>
                  <a:srgbClr val="00B050"/>
                </a:solidFill>
              </a:rPr>
              <a:t>thesi</a:t>
            </a:r>
            <a:r>
              <a:rPr lang="en-US" sz="2200" b="1" dirty="0">
                <a:solidFill>
                  <a:srgbClr val="00B050"/>
                </a:solidFill>
              </a:rPr>
              <a:t> = m;</a:t>
            </a:r>
          </a:p>
          <a:p>
            <a:r>
              <a:rPr lang="en-US" sz="2200" dirty="0"/>
              <a:t>        </a:t>
            </a:r>
            <a:r>
              <a:rPr lang="en-US" sz="2200" b="1" dirty="0">
                <a:solidFill>
                  <a:srgbClr val="000099"/>
                </a:solidFill>
              </a:rPr>
              <a:t>else </a:t>
            </a:r>
          </a:p>
          <a:p>
            <a:r>
              <a:rPr lang="en-US" sz="2200" b="1" dirty="0">
                <a:solidFill>
                  <a:srgbClr val="000099"/>
                </a:solidFill>
              </a:rPr>
              <a:t>            if </a:t>
            </a:r>
            <a:r>
              <a:rPr lang="en-US" sz="2200" b="1" dirty="0" smtClean="0">
                <a:solidFill>
                  <a:srgbClr val="000099"/>
                </a:solidFill>
              </a:rPr>
              <a:t>(</a:t>
            </a:r>
            <a:r>
              <a:rPr lang="en-US" sz="2200" b="1" dirty="0" err="1">
                <a:solidFill>
                  <a:srgbClr val="00B050"/>
                </a:solidFill>
              </a:rPr>
              <a:t>strcmp</a:t>
            </a:r>
            <a:r>
              <a:rPr lang="en-US" sz="2200" b="1" dirty="0">
                <a:solidFill>
                  <a:srgbClr val="00B050"/>
                </a:solidFill>
              </a:rPr>
              <a:t>(</a:t>
            </a:r>
            <a:r>
              <a:rPr lang="en-US" sz="2200" b="1" dirty="0" err="1">
                <a:solidFill>
                  <a:srgbClr val="00B050"/>
                </a:solidFill>
              </a:rPr>
              <a:t>R.Kod</a:t>
            </a:r>
            <a:r>
              <a:rPr lang="en-US" sz="2200" b="1" dirty="0" smtClean="0">
                <a:solidFill>
                  <a:srgbClr val="00B050"/>
                </a:solidFill>
              </a:rPr>
              <a:t>, x ) &lt; 0</a:t>
            </a:r>
            <a:r>
              <a:rPr lang="en-US" sz="2200" b="1" dirty="0" smtClean="0">
                <a:solidFill>
                  <a:srgbClr val="000099"/>
                </a:solidFill>
              </a:rPr>
              <a:t> </a:t>
            </a:r>
            <a:r>
              <a:rPr lang="en-US" sz="2200" b="1" dirty="0">
                <a:solidFill>
                  <a:srgbClr val="000099"/>
                </a:solidFill>
              </a:rPr>
              <a:t>)</a:t>
            </a:r>
          </a:p>
          <a:p>
            <a:r>
              <a:rPr lang="en-US" sz="2200" b="1" dirty="0">
                <a:solidFill>
                  <a:srgbClr val="000099"/>
                </a:solidFill>
              </a:rPr>
              <a:t>                </a:t>
            </a:r>
            <a:r>
              <a:rPr lang="en-US" sz="2200" b="1" dirty="0" err="1">
                <a:solidFill>
                  <a:srgbClr val="000099"/>
                </a:solidFill>
              </a:rPr>
              <a:t>arxi</a:t>
            </a:r>
            <a:r>
              <a:rPr lang="en-US" sz="2200" b="1" dirty="0">
                <a:solidFill>
                  <a:srgbClr val="000099"/>
                </a:solidFill>
              </a:rPr>
              <a:t> = m+1;</a:t>
            </a:r>
          </a:p>
          <a:p>
            <a:r>
              <a:rPr lang="en-US" sz="2200" dirty="0">
                <a:solidFill>
                  <a:schemeClr val="accent4">
                    <a:lumMod val="75000"/>
                  </a:schemeClr>
                </a:solidFill>
              </a:rPr>
              <a:t>            </a:t>
            </a:r>
            <a:r>
              <a:rPr lang="en-US" sz="2200" b="1" dirty="0">
                <a:solidFill>
                  <a:schemeClr val="accent4">
                    <a:lumMod val="75000"/>
                  </a:schemeClr>
                </a:solidFill>
              </a:rPr>
              <a:t>else</a:t>
            </a:r>
          </a:p>
          <a:p>
            <a:r>
              <a:rPr lang="en-US" sz="2200" b="1" dirty="0">
                <a:solidFill>
                  <a:schemeClr val="accent4">
                    <a:lumMod val="75000"/>
                  </a:schemeClr>
                </a:solidFill>
              </a:rPr>
              <a:t>                </a:t>
            </a:r>
            <a:r>
              <a:rPr lang="en-US" sz="2200" b="1" dirty="0" err="1">
                <a:solidFill>
                  <a:schemeClr val="accent4">
                    <a:lumMod val="75000"/>
                  </a:schemeClr>
                </a:solidFill>
              </a:rPr>
              <a:t>telos</a:t>
            </a:r>
            <a:r>
              <a:rPr lang="en-US" sz="2200" b="1" dirty="0">
                <a:solidFill>
                  <a:schemeClr val="accent4">
                    <a:lumMod val="75000"/>
                  </a:schemeClr>
                </a:solidFill>
              </a:rPr>
              <a:t> = m-1;</a:t>
            </a:r>
          </a:p>
          <a:p>
            <a:r>
              <a:rPr lang="en-US" sz="2200" dirty="0"/>
              <a:t>    }</a:t>
            </a:r>
          </a:p>
          <a:p>
            <a:r>
              <a:rPr lang="en-US" sz="2200" dirty="0"/>
              <a:t>    return </a:t>
            </a:r>
            <a:r>
              <a:rPr lang="en-US" sz="2200" dirty="0" err="1"/>
              <a:t>thesi</a:t>
            </a:r>
            <a:r>
              <a:rPr lang="en-US" sz="2200" dirty="0"/>
              <a:t>;</a:t>
            </a:r>
          </a:p>
          <a:p>
            <a:r>
              <a:rPr lang="en-US" sz="2200" dirty="0" smtClean="0"/>
              <a:t>}</a:t>
            </a:r>
            <a:endParaRPr lang="el-GR" sz="2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smtClean="0"/>
              <a:t>Σύγκριση (1 </a:t>
            </a:r>
            <a:r>
              <a:rPr lang="el-GR" dirty="0"/>
              <a:t>από </a:t>
            </a:r>
            <a:r>
              <a:rPr lang="el-GR" dirty="0" smtClean="0"/>
              <a:t>3)</a:t>
            </a:r>
            <a:endParaRPr lang="el-GR" dirty="0"/>
          </a:p>
        </p:txBody>
      </p:sp>
      <p:sp>
        <p:nvSpPr>
          <p:cNvPr id="10" name="Θέση περιεχομένου 2"/>
          <p:cNvSpPr>
            <a:spLocks noGrp="1"/>
          </p:cNvSpPr>
          <p:nvPr>
            <p:ph idx="1"/>
          </p:nvPr>
        </p:nvSpPr>
        <p:spPr>
          <a:xfrm>
            <a:off x="467544" y="1124744"/>
            <a:ext cx="8208912" cy="1187647"/>
          </a:xfrm>
        </p:spPr>
        <p:txBody>
          <a:bodyPr/>
          <a:lstStyle/>
          <a:p>
            <a:pPr>
              <a:buFont typeface="Wingdings" pitchFamily="2" charset="2"/>
              <a:buChar char="q"/>
            </a:pPr>
            <a:r>
              <a:rPr lang="el-GR" sz="2800" dirty="0" smtClean="0"/>
              <a:t>Σειριακή Αναζήτηση: Μέσος όρος αναζητήσεων </a:t>
            </a:r>
            <a:r>
              <a:rPr lang="el-GR" sz="2800" b="1" dirty="0" smtClean="0">
                <a:solidFill>
                  <a:srgbClr val="7030A0"/>
                </a:solidFill>
              </a:rPr>
              <a:t>Ν/2</a:t>
            </a:r>
          </a:p>
          <a:p>
            <a:pPr>
              <a:buFont typeface="Wingdings" pitchFamily="2" charset="2"/>
              <a:buChar char="q"/>
            </a:pPr>
            <a:r>
              <a:rPr lang="el-GR" sz="2800" dirty="0" smtClean="0"/>
              <a:t>Δυαδική Αναζήτηση: Χειρίστη περίπτωση </a:t>
            </a:r>
            <a:r>
              <a:rPr lang="en-US" sz="2800" b="1" dirty="0" smtClean="0">
                <a:solidFill>
                  <a:srgbClr val="000099"/>
                </a:solidFill>
              </a:rPr>
              <a:t>log</a:t>
            </a:r>
            <a:r>
              <a:rPr lang="en-US" sz="2800" b="1" baseline="-25000" dirty="0" smtClean="0">
                <a:solidFill>
                  <a:srgbClr val="000099"/>
                </a:solidFill>
              </a:rPr>
              <a:t>2</a:t>
            </a:r>
            <a:r>
              <a:rPr lang="en-US" sz="2800" b="1" dirty="0" smtClean="0">
                <a:solidFill>
                  <a:srgbClr val="000099"/>
                </a:solidFill>
              </a:rPr>
              <a:t>(N)</a:t>
            </a:r>
            <a:endParaRPr lang="en-US" sz="2800" b="1" dirty="0">
              <a:solidFill>
                <a:srgbClr val="000099"/>
              </a:solidFill>
            </a:endParaRPr>
          </a:p>
        </p:txBody>
      </p:sp>
      <p:graphicFrame>
        <p:nvGraphicFramePr>
          <p:cNvPr id="11" name="Πίνακας 10" descr="Συγκριτικός πίνακας Σειριακής, Ν/2 και Δυαδικής Αναζήτησης, log2(N).&#10; "/>
          <p:cNvGraphicFramePr>
            <a:graphicFrameLocks noGrp="1"/>
          </p:cNvGraphicFramePr>
          <p:nvPr>
            <p:custDataLst>
              <p:tags r:id="rId2"/>
            </p:custDataLst>
            <p:extLst>
              <p:ext uri="{D42A27DB-BD31-4B8C-83A1-F6EECF244321}">
                <p14:modId xmlns:p14="http://schemas.microsoft.com/office/powerpoint/2010/main" val="534762495"/>
              </p:ext>
            </p:extLst>
          </p:nvPr>
        </p:nvGraphicFramePr>
        <p:xfrm>
          <a:off x="899020" y="2312391"/>
          <a:ext cx="7296480" cy="3542784"/>
        </p:xfrm>
        <a:graphic>
          <a:graphicData uri="http://schemas.openxmlformats.org/drawingml/2006/table">
            <a:tbl>
              <a:tblPr firstRow="1" bandRow="1">
                <a:tableStyleId>{5C22544A-7EE6-4342-B048-85BDC9FD1C3A}</a:tableStyleId>
              </a:tblPr>
              <a:tblGrid>
                <a:gridCol w="2432160"/>
                <a:gridCol w="2432160"/>
                <a:gridCol w="2432160"/>
              </a:tblGrid>
              <a:tr h="442848">
                <a:tc>
                  <a:txBody>
                    <a:bodyPr/>
                    <a:lstStyle/>
                    <a:p>
                      <a:r>
                        <a:rPr lang="en-US" dirty="0" smtClean="0"/>
                        <a:t>N</a:t>
                      </a:r>
                      <a:endParaRPr lang="el-GR" dirty="0"/>
                    </a:p>
                  </a:txBody>
                  <a:tcPr/>
                </a:tc>
                <a:tc>
                  <a:txBody>
                    <a:bodyPr/>
                    <a:lstStyle/>
                    <a:p>
                      <a:r>
                        <a:rPr lang="en-US" dirty="0" smtClean="0"/>
                        <a:t>N/2</a:t>
                      </a:r>
                      <a:endParaRPr lang="el-GR" dirty="0"/>
                    </a:p>
                  </a:txBody>
                  <a:tcPr/>
                </a:tc>
                <a:tc>
                  <a:txBody>
                    <a:bodyPr/>
                    <a:lstStyle/>
                    <a:p>
                      <a:r>
                        <a:rPr lang="en-US" dirty="0" smtClean="0"/>
                        <a:t>Log</a:t>
                      </a:r>
                      <a:r>
                        <a:rPr lang="en-US" baseline="-25000" dirty="0" smtClean="0"/>
                        <a:t>2</a:t>
                      </a:r>
                      <a:r>
                        <a:rPr lang="en-US" dirty="0" smtClean="0"/>
                        <a:t>(N)</a:t>
                      </a:r>
                      <a:endParaRPr lang="el-GR" dirty="0"/>
                    </a:p>
                  </a:txBody>
                  <a:tcPr/>
                </a:tc>
              </a:tr>
              <a:tr h="442848">
                <a:tc>
                  <a:txBody>
                    <a:bodyPr/>
                    <a:lstStyle/>
                    <a:p>
                      <a:r>
                        <a:rPr lang="en-US" dirty="0" smtClean="0"/>
                        <a:t>128</a:t>
                      </a:r>
                      <a:endParaRPr lang="el-GR" dirty="0"/>
                    </a:p>
                  </a:txBody>
                  <a:tcPr/>
                </a:tc>
                <a:tc>
                  <a:txBody>
                    <a:bodyPr/>
                    <a:lstStyle/>
                    <a:p>
                      <a:r>
                        <a:rPr lang="en-US" dirty="0" smtClean="0"/>
                        <a:t>64</a:t>
                      </a:r>
                      <a:endParaRPr lang="el-GR" dirty="0"/>
                    </a:p>
                  </a:txBody>
                  <a:tcPr/>
                </a:tc>
                <a:tc>
                  <a:txBody>
                    <a:bodyPr/>
                    <a:lstStyle/>
                    <a:p>
                      <a:r>
                        <a:rPr lang="en-US" dirty="0" smtClean="0"/>
                        <a:t>7</a:t>
                      </a:r>
                      <a:endParaRPr lang="el-GR" dirty="0"/>
                    </a:p>
                  </a:txBody>
                  <a:tcPr/>
                </a:tc>
              </a:tr>
              <a:tr h="442848">
                <a:tc>
                  <a:txBody>
                    <a:bodyPr/>
                    <a:lstStyle/>
                    <a:p>
                      <a:r>
                        <a:rPr lang="en-US" dirty="0" smtClean="0"/>
                        <a:t>256</a:t>
                      </a:r>
                      <a:endParaRPr lang="el-GR" dirty="0"/>
                    </a:p>
                  </a:txBody>
                  <a:tcPr/>
                </a:tc>
                <a:tc>
                  <a:txBody>
                    <a:bodyPr/>
                    <a:lstStyle/>
                    <a:p>
                      <a:r>
                        <a:rPr lang="en-US" dirty="0" smtClean="0"/>
                        <a:t>128</a:t>
                      </a:r>
                      <a:endParaRPr lang="el-GR" dirty="0"/>
                    </a:p>
                  </a:txBody>
                  <a:tcPr/>
                </a:tc>
                <a:tc>
                  <a:txBody>
                    <a:bodyPr/>
                    <a:lstStyle/>
                    <a:p>
                      <a:r>
                        <a:rPr lang="en-US" dirty="0" smtClean="0"/>
                        <a:t>8</a:t>
                      </a:r>
                      <a:endParaRPr lang="el-GR" dirty="0"/>
                    </a:p>
                  </a:txBody>
                  <a:tcPr/>
                </a:tc>
              </a:tr>
              <a:tr h="442848">
                <a:tc>
                  <a:txBody>
                    <a:bodyPr/>
                    <a:lstStyle/>
                    <a:p>
                      <a:r>
                        <a:rPr lang="en-US" dirty="0" smtClean="0"/>
                        <a:t>1.024</a:t>
                      </a:r>
                      <a:endParaRPr lang="el-GR" dirty="0"/>
                    </a:p>
                  </a:txBody>
                  <a:tcPr/>
                </a:tc>
                <a:tc>
                  <a:txBody>
                    <a:bodyPr/>
                    <a:lstStyle/>
                    <a:p>
                      <a:r>
                        <a:rPr lang="en-US" dirty="0" smtClean="0"/>
                        <a:t>512</a:t>
                      </a:r>
                      <a:endParaRPr lang="el-GR" dirty="0"/>
                    </a:p>
                  </a:txBody>
                  <a:tcPr/>
                </a:tc>
                <a:tc>
                  <a:txBody>
                    <a:bodyPr/>
                    <a:lstStyle/>
                    <a:p>
                      <a:r>
                        <a:rPr lang="en-US" dirty="0" smtClean="0"/>
                        <a:t>10</a:t>
                      </a:r>
                      <a:endParaRPr lang="el-GR" dirty="0"/>
                    </a:p>
                  </a:txBody>
                  <a:tcPr/>
                </a:tc>
              </a:tr>
              <a:tr h="442848">
                <a:tc>
                  <a:txBody>
                    <a:bodyPr/>
                    <a:lstStyle/>
                    <a:p>
                      <a:r>
                        <a:rPr lang="en-US" dirty="0" smtClean="0"/>
                        <a:t>32.000</a:t>
                      </a:r>
                      <a:endParaRPr lang="el-GR" dirty="0"/>
                    </a:p>
                  </a:txBody>
                  <a:tcPr/>
                </a:tc>
                <a:tc>
                  <a:txBody>
                    <a:bodyPr/>
                    <a:lstStyle/>
                    <a:p>
                      <a:r>
                        <a:rPr lang="en-US" dirty="0" smtClean="0"/>
                        <a:t>16.000</a:t>
                      </a:r>
                      <a:endParaRPr lang="el-GR" dirty="0"/>
                    </a:p>
                  </a:txBody>
                  <a:tcPr/>
                </a:tc>
                <a:tc>
                  <a:txBody>
                    <a:bodyPr/>
                    <a:lstStyle/>
                    <a:p>
                      <a:r>
                        <a:rPr lang="en-US" dirty="0" smtClean="0"/>
                        <a:t>15</a:t>
                      </a:r>
                      <a:endParaRPr lang="el-GR" dirty="0"/>
                    </a:p>
                  </a:txBody>
                  <a:tcPr/>
                </a:tc>
              </a:tr>
              <a:tr h="442848">
                <a:tc>
                  <a:txBody>
                    <a:bodyPr/>
                    <a:lstStyle/>
                    <a:p>
                      <a:r>
                        <a:rPr lang="en-US" dirty="0" smtClean="0"/>
                        <a:t>500.000</a:t>
                      </a:r>
                      <a:endParaRPr lang="el-GR" dirty="0"/>
                    </a:p>
                  </a:txBody>
                  <a:tcPr/>
                </a:tc>
                <a:tc>
                  <a:txBody>
                    <a:bodyPr/>
                    <a:lstStyle/>
                    <a:p>
                      <a:r>
                        <a:rPr lang="en-US" dirty="0" smtClean="0"/>
                        <a:t>250.000</a:t>
                      </a:r>
                      <a:endParaRPr lang="el-GR" dirty="0"/>
                    </a:p>
                  </a:txBody>
                  <a:tcPr/>
                </a:tc>
                <a:tc>
                  <a:txBody>
                    <a:bodyPr/>
                    <a:lstStyle/>
                    <a:p>
                      <a:r>
                        <a:rPr lang="en-US" dirty="0" smtClean="0"/>
                        <a:t>19</a:t>
                      </a:r>
                      <a:endParaRPr lang="el-GR" dirty="0"/>
                    </a:p>
                  </a:txBody>
                  <a:tcPr/>
                </a:tc>
              </a:tr>
              <a:tr h="442848">
                <a:tc>
                  <a:txBody>
                    <a:bodyPr/>
                    <a:lstStyle/>
                    <a:p>
                      <a:r>
                        <a:rPr lang="en-US" dirty="0" smtClean="0"/>
                        <a:t>1.000.000</a:t>
                      </a:r>
                      <a:endParaRPr lang="el-GR" dirty="0"/>
                    </a:p>
                  </a:txBody>
                  <a:tcPr/>
                </a:tc>
                <a:tc>
                  <a:txBody>
                    <a:bodyPr/>
                    <a:lstStyle/>
                    <a:p>
                      <a:r>
                        <a:rPr lang="en-US" dirty="0" smtClean="0"/>
                        <a:t>500.000</a:t>
                      </a:r>
                      <a:endParaRPr lang="el-GR" dirty="0"/>
                    </a:p>
                  </a:txBody>
                  <a:tcPr/>
                </a:tc>
                <a:tc>
                  <a:txBody>
                    <a:bodyPr/>
                    <a:lstStyle/>
                    <a:p>
                      <a:r>
                        <a:rPr lang="en-US" dirty="0" smtClean="0"/>
                        <a:t>20</a:t>
                      </a:r>
                      <a:endParaRPr lang="el-GR" dirty="0"/>
                    </a:p>
                  </a:txBody>
                  <a:tcPr/>
                </a:tc>
              </a:tr>
              <a:tr h="442848">
                <a:tc>
                  <a:txBody>
                    <a:bodyPr/>
                    <a:lstStyle/>
                    <a:p>
                      <a:r>
                        <a:rPr lang="en-US" dirty="0" smtClean="0"/>
                        <a:t>1.000,000.000</a:t>
                      </a:r>
                      <a:endParaRPr lang="el-GR" dirty="0"/>
                    </a:p>
                  </a:txBody>
                  <a:tcPr/>
                </a:tc>
                <a:tc>
                  <a:txBody>
                    <a:bodyPr/>
                    <a:lstStyle/>
                    <a:p>
                      <a:r>
                        <a:rPr lang="en-US" dirty="0" smtClean="0"/>
                        <a:t>500.000.000</a:t>
                      </a:r>
                      <a:endParaRPr lang="el-GR" dirty="0"/>
                    </a:p>
                  </a:txBody>
                  <a:tcPr/>
                </a:tc>
                <a:tc>
                  <a:txBody>
                    <a:bodyPr/>
                    <a:lstStyle/>
                    <a:p>
                      <a:r>
                        <a:rPr lang="en-US" dirty="0" smtClean="0"/>
                        <a:t>30</a:t>
                      </a:r>
                      <a:endParaRPr lang="el-GR" dirty="0"/>
                    </a:p>
                  </a:txBody>
                  <a:tcPr/>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Σύγκριση </a:t>
            </a:r>
            <a:r>
              <a:rPr lang="el-GR" dirty="0" smtClean="0"/>
              <a:t>(2 </a:t>
            </a:r>
            <a:r>
              <a:rPr lang="el-GR" dirty="0"/>
              <a:t>από 3)</a:t>
            </a:r>
          </a:p>
        </p:txBody>
      </p:sp>
      <p:graphicFrame>
        <p:nvGraphicFramePr>
          <p:cNvPr id="11" name="Γράφημα 10" descr="Συγκριτική καμπύλη Σειριακής, Ν/2 και Δυαδικής Αναζήτησης, log2(N)."/>
          <p:cNvGraphicFramePr>
            <a:graphicFrameLocks/>
          </p:cNvGraphicFramePr>
          <p:nvPr>
            <p:extLst>
              <p:ext uri="{D42A27DB-BD31-4B8C-83A1-F6EECF244321}">
                <p14:modId xmlns:p14="http://schemas.microsoft.com/office/powerpoint/2010/main" val="3856170762"/>
              </p:ext>
            </p:extLst>
          </p:nvPr>
        </p:nvGraphicFramePr>
        <p:xfrm>
          <a:off x="467544" y="892606"/>
          <a:ext cx="8208912" cy="5313487"/>
        </p:xfrm>
        <a:graphic>
          <a:graphicData uri="http://schemas.openxmlformats.org/drawingml/2006/chart">
            <c:chart xmlns:c="http://schemas.openxmlformats.org/drawingml/2006/chart" xmlns:r="http://schemas.openxmlformats.org/officeDocument/2006/relationships" r:id="rId3"/>
          </a:graphicData>
        </a:graphic>
      </p:graphicFrame>
      <p:sp>
        <p:nvSpPr>
          <p:cNvPr id="12" name="Έλλειψη 11" descr="[DECORATIVE]"/>
          <p:cNvSpPr/>
          <p:nvPr/>
        </p:nvSpPr>
        <p:spPr bwMode="auto">
          <a:xfrm>
            <a:off x="961657" y="4581128"/>
            <a:ext cx="3209499" cy="172819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l-GR" sz="1800" b="0" i="0" u="none" strike="noStrike" cap="none" normalizeH="0" baseline="0" smtClean="0">
              <a:ln>
                <a:noFill/>
              </a:ln>
              <a:effectLst/>
              <a:latin typeface="Arial" charset="0"/>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71400"/>
            <a:ext cx="9072563" cy="1260475"/>
          </a:xfrm>
        </p:spPr>
        <p:txBody>
          <a:bodyPr>
            <a:noAutofit/>
          </a:bodyPr>
          <a:lstStyle/>
          <a:p>
            <a:r>
              <a:rPr lang="el-GR" dirty="0"/>
              <a:t>Σύγκριση </a:t>
            </a:r>
            <a:r>
              <a:rPr lang="el-GR" dirty="0" smtClean="0"/>
              <a:t>(3 </a:t>
            </a:r>
            <a:r>
              <a:rPr lang="el-GR" dirty="0"/>
              <a:t>από 3)</a:t>
            </a:r>
          </a:p>
        </p:txBody>
      </p:sp>
      <p:graphicFrame>
        <p:nvGraphicFramePr>
          <p:cNvPr id="10" name="Γράφημα 9" descr="Συγκριτική καμπύλη Σειριακής, Ν/2 και Δυαδικής Αναζήτησης, log2(N)."/>
          <p:cNvGraphicFramePr>
            <a:graphicFrameLocks/>
          </p:cNvGraphicFramePr>
          <p:nvPr>
            <p:extLst>
              <p:ext uri="{D42A27DB-BD31-4B8C-83A1-F6EECF244321}">
                <p14:modId xmlns:p14="http://schemas.microsoft.com/office/powerpoint/2010/main" val="3374521772"/>
              </p:ext>
            </p:extLst>
          </p:nvPr>
        </p:nvGraphicFramePr>
        <p:xfrm>
          <a:off x="467544" y="1196752"/>
          <a:ext cx="8208912"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23528" y="-63723"/>
            <a:ext cx="8496944" cy="1260475"/>
          </a:xfrm>
        </p:spPr>
        <p:txBody>
          <a:bodyPr>
            <a:normAutofit fontScale="90000"/>
          </a:bodyPr>
          <a:lstStyle/>
          <a:p>
            <a:r>
              <a:rPr lang="el-GR" dirty="0"/>
              <a:t>Άσκηση: Κόσκινο Ερατοσθένη (276-198 </a:t>
            </a:r>
            <a:r>
              <a:rPr lang="el-GR" dirty="0" err="1"/>
              <a:t>πΧ</a:t>
            </a:r>
            <a:r>
              <a:rPr lang="el-GR" dirty="0" smtClean="0"/>
              <a:t>) (1 από 3)</a:t>
            </a:r>
            <a:endParaRPr lang="el-GR" dirty="0"/>
          </a:p>
        </p:txBody>
      </p:sp>
      <mc:AlternateContent xmlns:mc="http://schemas.openxmlformats.org/markup-compatibility/2006" xmlns:a14="http://schemas.microsoft.com/office/drawing/2010/main">
        <mc:Choice Requires="a14">
          <p:sp>
            <p:nvSpPr>
              <p:cNvPr id="7" name="Θέση περιεχομένου 2"/>
              <p:cNvSpPr>
                <a:spLocks noGrp="1"/>
              </p:cNvSpPr>
              <p:nvPr>
                <p:ph idx="1"/>
              </p:nvPr>
            </p:nvSpPr>
            <p:spPr>
              <a:xfrm>
                <a:off x="467545" y="1495449"/>
                <a:ext cx="8208912" cy="4741863"/>
              </a:xfrm>
            </p:spPr>
            <p:txBody>
              <a:bodyPr>
                <a:noAutofit/>
              </a:bodyPr>
              <a:lstStyle/>
              <a:p>
                <a:pPr>
                  <a:buFont typeface="Wingdings" pitchFamily="2" charset="2"/>
                  <a:buChar char="q"/>
                </a:pPr>
                <a:r>
                  <a:rPr lang="el-GR" sz="2400" dirty="0" smtClean="0"/>
                  <a:t>Μέθοδος εύρεσης πρώτων αριθμών στο διάστημα 2 έως Ν:</a:t>
                </a:r>
              </a:p>
              <a:p>
                <a:pPr>
                  <a:buFont typeface="Wingdings" pitchFamily="2" charset="2"/>
                  <a:buChar char="q"/>
                </a:pPr>
                <a:r>
                  <a:rPr lang="el-GR" sz="2400" dirty="0" smtClean="0"/>
                  <a:t>Γεμίζουμε ένα πίνακα με στοιχεία από 1 μέχρι Ν, δηλ. Α[1]=1, Α[2]=2, Α[3]=3 …</a:t>
                </a:r>
              </a:p>
              <a:p>
                <a:pPr>
                  <a:buFont typeface="Wingdings" pitchFamily="2" charset="2"/>
                  <a:buChar char="q"/>
                </a:pPr>
                <a:r>
                  <a:rPr lang="el-GR" sz="2400" dirty="0" smtClean="0"/>
                  <a:t>Αρχίζοντας από το 2 διαγράφουμε όλα τα πολλαπλάσια του, πχ το 4, το 6, το 8…</a:t>
                </a:r>
              </a:p>
              <a:p>
                <a:pPr>
                  <a:buFont typeface="Wingdings" pitchFamily="2" charset="2"/>
                  <a:buChar char="q"/>
                </a:pPr>
                <a:r>
                  <a:rPr lang="el-GR" sz="2400" dirty="0" smtClean="0"/>
                  <a:t>Συνεχίζουμε την ίδια διαδικασία με τα πολλαπλάσια του 3 </a:t>
                </a:r>
                <a:r>
                  <a:rPr lang="el-GR" sz="2400" dirty="0" err="1" smtClean="0"/>
                  <a:t>κ.ο.κ</a:t>
                </a:r>
                <a:r>
                  <a:rPr lang="el-GR" sz="2400" dirty="0" smtClean="0"/>
                  <a:t> μέχρι και τον αριθμό x για τον οποίο ισχύει x</a:t>
                </a:r>
                <a:r>
                  <a:rPr lang="el-GR" sz="2400" baseline="30000" dirty="0" smtClean="0"/>
                  <a:t>2</a:t>
                </a:r>
                <a:r>
                  <a:rPr lang="el-GR" sz="2400" dirty="0" smtClean="0"/>
                  <a:t>=N, δηλ από 2 έως </a:t>
                </a:r>
                <a14:m>
                  <m:oMath xmlns:m="http://schemas.openxmlformats.org/officeDocument/2006/math">
                    <m:r>
                      <a:rPr lang="el-GR" sz="2400" i="1" smtClean="0">
                        <a:latin typeface="Cambria Math"/>
                        <a:ea typeface="Cambria Math"/>
                      </a:rPr>
                      <m:t>√</m:t>
                    </m:r>
                    <m:r>
                      <m:rPr>
                        <m:sty m:val="p"/>
                      </m:rPr>
                      <a:rPr lang="el-GR" sz="2400" b="0" i="0" smtClean="0">
                        <a:latin typeface="Cambria Math"/>
                        <a:ea typeface="Cambria Math"/>
                      </a:rPr>
                      <m:t>Ν</m:t>
                    </m:r>
                  </m:oMath>
                </a14:m>
                <a:endParaRPr lang="el-GR" sz="2400" dirty="0" smtClean="0"/>
              </a:p>
              <a:p>
                <a:pPr>
                  <a:buFont typeface="Wingdings" pitchFamily="2" charset="2"/>
                  <a:buChar char="q"/>
                </a:pPr>
                <a:r>
                  <a:rPr lang="el-GR" sz="2400" dirty="0" smtClean="0"/>
                  <a:t>Τα στοιχεία του πίνακα που δεν διαγράφηκαν είναι πρώτοι αριθμοί.</a:t>
                </a:r>
                <a:endParaRPr lang="el-GR" sz="2400" dirty="0"/>
              </a:p>
            </p:txBody>
          </p:sp>
        </mc:Choice>
        <mc:Fallback xmlns="">
          <p:sp>
            <p:nvSpPr>
              <p:cNvPr id="7" name="Θέση περιεχομένου 2"/>
              <p:cNvSpPr>
                <a:spLocks noGrp="1" noRot="1" noChangeAspect="1" noMove="1" noResize="1" noEditPoints="1" noAdjustHandles="1" noChangeArrowheads="1" noChangeShapeType="1" noTextEdit="1"/>
              </p:cNvSpPr>
              <p:nvPr>
                <p:ph idx="1"/>
              </p:nvPr>
            </p:nvSpPr>
            <p:spPr>
              <a:xfrm>
                <a:off x="467545" y="1495449"/>
                <a:ext cx="8208912" cy="4741863"/>
              </a:xfrm>
              <a:blipFill rotWithShape="1">
                <a:blip r:embed="rId3"/>
                <a:stretch>
                  <a:fillRect l="-1040" t="-1028" r="-1486"/>
                </a:stretch>
              </a:blipFill>
            </p:spPr>
            <p:txBody>
              <a:bodyPr/>
              <a:lstStyle/>
              <a:p>
                <a:r>
                  <a:rPr lang="el-GR">
                    <a:noFill/>
                  </a:rPr>
                  <a:t> </a:t>
                </a:r>
              </a:p>
            </p:txBody>
          </p:sp>
        </mc:Fallback>
      </mc:AlternateContent>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smtClean="0"/>
              <a:t>Ταξινομεί πίνακες με γρήγορες τεχνικές (</a:t>
            </a:r>
            <a:r>
              <a:rPr lang="en-GB" sz="2800" dirty="0" smtClean="0"/>
              <a:t>quick sort, merge sort),</a:t>
            </a:r>
            <a:endParaRPr lang="el-GR" sz="2800" dirty="0" smtClean="0"/>
          </a:p>
          <a:p>
            <a:pPr marL="114300" indent="-457200">
              <a:buFont typeface="Wingdings" panose="05000000000000000000" pitchFamily="2" charset="2"/>
              <a:buChar char="q"/>
            </a:pPr>
            <a:r>
              <a:rPr lang="el-GR" sz="2800" dirty="0" smtClean="0"/>
              <a:t>Συνενώνει ταξινομημένους πίνακες,</a:t>
            </a:r>
          </a:p>
          <a:p>
            <a:pPr marL="114300" indent="-457200">
              <a:buFont typeface="Wingdings" panose="05000000000000000000" pitchFamily="2" charset="2"/>
              <a:buChar char="q"/>
            </a:pPr>
            <a:r>
              <a:rPr lang="el-GR" sz="2800" dirty="0" smtClean="0"/>
              <a:t>Εφαρμόζει γρήγορες τεχνικές αναζήτησης.</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941" y="-99392"/>
            <a:ext cx="9072563" cy="1260475"/>
          </a:xfrm>
        </p:spPr>
        <p:txBody>
          <a:bodyPr>
            <a:normAutofit/>
          </a:bodyPr>
          <a:lstStyle/>
          <a:p>
            <a:r>
              <a:rPr lang="el-GR" dirty="0" smtClean="0"/>
              <a:t>Κόσκινο Ερατοσθένη (2 από 3)</a:t>
            </a:r>
            <a:endParaRPr lang="el-GR" dirty="0"/>
          </a:p>
        </p:txBody>
      </p:sp>
      <p:sp>
        <p:nvSpPr>
          <p:cNvPr id="11" name="TextBox 4" descr="include stdio τελεία h,&#10;include math τελεία h,&#10;define N 1001,&#10;int main,&#10;άγκιστρο,&#10;    int A [N], i, j,&#10;    int g=0,&#10;    for i=2, i μικρότερο του N, i σύν σύν,&#10;        A[i] = i&#10;    for i=2, i μικρότερο ή ίσο του sqrt(N), i σύν σύν,&#10;        for j= i σύν 1, j μικρότερο του N, j σύν σύν,&#10;            if A [j] != 0, &amp; &amp;  A[j] % i == 0,&#10;                A[j] = 0.&#10;&#10;"/>
          <p:cNvSpPr txBox="1">
            <a:spLocks noChangeArrowheads="1"/>
          </p:cNvSpPr>
          <p:nvPr>
            <p:custDataLst>
              <p:tags r:id="rId2"/>
            </p:custDataLst>
          </p:nvPr>
        </p:nvSpPr>
        <p:spPr bwMode="auto">
          <a:xfrm>
            <a:off x="467544" y="1052736"/>
            <a:ext cx="8208912"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#include &lt;</a:t>
            </a:r>
            <a:r>
              <a:rPr lang="en-US" sz="2400" dirty="0" err="1"/>
              <a:t>stdio.h</a:t>
            </a:r>
            <a:r>
              <a:rPr lang="en-US" sz="2400" dirty="0"/>
              <a:t>&gt;</a:t>
            </a:r>
          </a:p>
          <a:p>
            <a:r>
              <a:rPr lang="en-US" sz="2400" dirty="0"/>
              <a:t>#include &lt;</a:t>
            </a:r>
            <a:r>
              <a:rPr lang="en-US" sz="2400" dirty="0" err="1"/>
              <a:t>math.h</a:t>
            </a:r>
            <a:r>
              <a:rPr lang="en-US" sz="2400" dirty="0"/>
              <a:t>&gt;</a:t>
            </a:r>
          </a:p>
          <a:p>
            <a:r>
              <a:rPr lang="en-US" sz="2400" dirty="0"/>
              <a:t>#define N 1001</a:t>
            </a:r>
          </a:p>
          <a:p>
            <a:r>
              <a:rPr lang="en-US" sz="2400" dirty="0" err="1"/>
              <a:t>int</a:t>
            </a:r>
            <a:r>
              <a:rPr lang="en-US" sz="2400" dirty="0"/>
              <a:t> main()</a:t>
            </a:r>
          </a:p>
          <a:p>
            <a:r>
              <a:rPr lang="en-US" sz="2400" dirty="0"/>
              <a:t>{</a:t>
            </a:r>
          </a:p>
          <a:p>
            <a:r>
              <a:rPr lang="en-US" sz="2400" dirty="0"/>
              <a:t>    </a:t>
            </a:r>
            <a:r>
              <a:rPr lang="en-US" sz="2400" dirty="0" err="1"/>
              <a:t>int</a:t>
            </a:r>
            <a:r>
              <a:rPr lang="en-US" sz="2400" dirty="0"/>
              <a:t> A[N], </a:t>
            </a:r>
            <a:r>
              <a:rPr lang="en-US" sz="2400" dirty="0" err="1"/>
              <a:t>i</a:t>
            </a:r>
            <a:r>
              <a:rPr lang="en-US" sz="2400" dirty="0"/>
              <a:t>, j;</a:t>
            </a:r>
          </a:p>
          <a:p>
            <a:r>
              <a:rPr lang="en-US" sz="2400" dirty="0"/>
              <a:t>    </a:t>
            </a:r>
            <a:r>
              <a:rPr lang="en-US" sz="2400" dirty="0" err="1"/>
              <a:t>int</a:t>
            </a:r>
            <a:r>
              <a:rPr lang="en-US" sz="2400" dirty="0"/>
              <a:t> g=0;</a:t>
            </a:r>
          </a:p>
          <a:p>
            <a:r>
              <a:rPr lang="en-US" sz="2400" dirty="0"/>
              <a:t>    </a:t>
            </a:r>
            <a:r>
              <a:rPr lang="en-US" sz="2400" b="1" dirty="0"/>
              <a:t>for (</a:t>
            </a:r>
            <a:r>
              <a:rPr lang="en-US" sz="2400" b="1" dirty="0" err="1"/>
              <a:t>i</a:t>
            </a:r>
            <a:r>
              <a:rPr lang="en-US" sz="2400" b="1" dirty="0"/>
              <a:t>=2; </a:t>
            </a:r>
            <a:r>
              <a:rPr lang="en-US" sz="2400" b="1" dirty="0" err="1"/>
              <a:t>i</a:t>
            </a:r>
            <a:r>
              <a:rPr lang="en-US" sz="2400" b="1" dirty="0"/>
              <a:t>&lt;N; </a:t>
            </a:r>
            <a:r>
              <a:rPr lang="en-US" sz="2400" b="1" dirty="0" err="1"/>
              <a:t>i</a:t>
            </a:r>
            <a:r>
              <a:rPr lang="en-US" sz="2400" b="1" dirty="0"/>
              <a:t>++)</a:t>
            </a:r>
          </a:p>
          <a:p>
            <a:r>
              <a:rPr lang="en-US" sz="2400" b="1" dirty="0"/>
              <a:t>        A[</a:t>
            </a:r>
            <a:r>
              <a:rPr lang="en-US" sz="2400" b="1" dirty="0" err="1"/>
              <a:t>i</a:t>
            </a:r>
            <a:r>
              <a:rPr lang="en-US" sz="2400" b="1" dirty="0"/>
              <a:t>] = </a:t>
            </a:r>
            <a:r>
              <a:rPr lang="en-US" sz="2400" b="1" dirty="0" err="1"/>
              <a:t>i</a:t>
            </a:r>
            <a:r>
              <a:rPr lang="en-US" sz="2400" b="1" dirty="0"/>
              <a:t>;</a:t>
            </a:r>
          </a:p>
          <a:p>
            <a:r>
              <a:rPr lang="en-US" sz="2400" dirty="0">
                <a:solidFill>
                  <a:srgbClr val="7030A0"/>
                </a:solidFill>
              </a:rPr>
              <a:t>    </a:t>
            </a:r>
            <a:r>
              <a:rPr lang="en-US" sz="2400" b="1" dirty="0">
                <a:solidFill>
                  <a:srgbClr val="7030A0"/>
                </a:solidFill>
              </a:rPr>
              <a:t>for (</a:t>
            </a:r>
            <a:r>
              <a:rPr lang="en-US" sz="2400" b="1" dirty="0" err="1">
                <a:solidFill>
                  <a:srgbClr val="7030A0"/>
                </a:solidFill>
              </a:rPr>
              <a:t>i</a:t>
            </a:r>
            <a:r>
              <a:rPr lang="en-US" sz="2400" b="1" dirty="0">
                <a:solidFill>
                  <a:srgbClr val="7030A0"/>
                </a:solidFill>
              </a:rPr>
              <a:t>=2; </a:t>
            </a:r>
            <a:r>
              <a:rPr lang="en-US" sz="2400" b="1" dirty="0" err="1">
                <a:solidFill>
                  <a:srgbClr val="7030A0"/>
                </a:solidFill>
              </a:rPr>
              <a:t>i</a:t>
            </a:r>
            <a:r>
              <a:rPr lang="en-US" sz="2400" b="1" dirty="0">
                <a:solidFill>
                  <a:srgbClr val="7030A0"/>
                </a:solidFill>
              </a:rPr>
              <a:t>&lt;=</a:t>
            </a:r>
            <a:r>
              <a:rPr lang="en-US" sz="2400" b="1" dirty="0" err="1">
                <a:solidFill>
                  <a:srgbClr val="7030A0"/>
                </a:solidFill>
              </a:rPr>
              <a:t>sqrt</a:t>
            </a:r>
            <a:r>
              <a:rPr lang="en-US" sz="2400" b="1" dirty="0">
                <a:solidFill>
                  <a:srgbClr val="7030A0"/>
                </a:solidFill>
              </a:rPr>
              <a:t>(N); </a:t>
            </a:r>
            <a:r>
              <a:rPr lang="en-US" sz="2400" b="1" dirty="0" err="1">
                <a:solidFill>
                  <a:srgbClr val="7030A0"/>
                </a:solidFill>
              </a:rPr>
              <a:t>i</a:t>
            </a:r>
            <a:r>
              <a:rPr lang="en-US" sz="2400" b="1" dirty="0">
                <a:solidFill>
                  <a:srgbClr val="7030A0"/>
                </a:solidFill>
              </a:rPr>
              <a:t>++)</a:t>
            </a:r>
          </a:p>
          <a:p>
            <a:r>
              <a:rPr lang="en-US" sz="2400" b="1" dirty="0">
                <a:solidFill>
                  <a:srgbClr val="7030A0"/>
                </a:solidFill>
              </a:rPr>
              <a:t>        for (j=i+1; j&lt;N; j++)</a:t>
            </a:r>
          </a:p>
          <a:p>
            <a:r>
              <a:rPr lang="en-US" sz="2400" b="1" dirty="0">
                <a:solidFill>
                  <a:srgbClr val="FF0000"/>
                </a:solidFill>
              </a:rPr>
              <a:t>            </a:t>
            </a:r>
            <a:r>
              <a:rPr lang="en-US" sz="2400" b="1" dirty="0">
                <a:solidFill>
                  <a:srgbClr val="000099"/>
                </a:solidFill>
              </a:rPr>
              <a:t>if (A[j] != 0 &amp;&amp; </a:t>
            </a:r>
            <a:r>
              <a:rPr lang="el-GR" sz="2400" b="1" dirty="0">
                <a:solidFill>
                  <a:srgbClr val="000099"/>
                </a:solidFill>
              </a:rPr>
              <a:t> </a:t>
            </a:r>
            <a:r>
              <a:rPr lang="en-US" sz="2400" b="1" dirty="0">
                <a:solidFill>
                  <a:srgbClr val="000099"/>
                </a:solidFill>
              </a:rPr>
              <a:t>A[j] % </a:t>
            </a:r>
            <a:r>
              <a:rPr lang="en-US" sz="2400" b="1" dirty="0" err="1">
                <a:solidFill>
                  <a:srgbClr val="000099"/>
                </a:solidFill>
              </a:rPr>
              <a:t>i</a:t>
            </a:r>
            <a:r>
              <a:rPr lang="en-US" sz="2400" b="1" dirty="0">
                <a:solidFill>
                  <a:srgbClr val="000099"/>
                </a:solidFill>
              </a:rPr>
              <a:t> == 0)</a:t>
            </a:r>
          </a:p>
          <a:p>
            <a:r>
              <a:rPr lang="en-US" sz="2400" b="1" dirty="0">
                <a:solidFill>
                  <a:srgbClr val="000099"/>
                </a:solidFill>
              </a:rPr>
              <a:t>                A[j] = 0;</a:t>
            </a:r>
          </a:p>
          <a:p>
            <a:pPr>
              <a:lnSpc>
                <a:spcPct val="150000"/>
              </a:lnSpc>
            </a:pP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1280098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5941" y="-99392"/>
            <a:ext cx="9072563" cy="1260475"/>
          </a:xfrm>
        </p:spPr>
        <p:txBody>
          <a:bodyPr>
            <a:normAutofit/>
          </a:bodyPr>
          <a:lstStyle/>
          <a:p>
            <a:r>
              <a:rPr lang="el-GR" dirty="0"/>
              <a:t>Κόσκινο Ερατοσθένη </a:t>
            </a:r>
            <a:r>
              <a:rPr lang="el-GR" dirty="0" smtClean="0"/>
              <a:t>(3 </a:t>
            </a:r>
            <a:r>
              <a:rPr lang="el-GR" dirty="0"/>
              <a:t>από 3)</a:t>
            </a:r>
          </a:p>
        </p:txBody>
      </p:sp>
      <p:sp>
        <p:nvSpPr>
          <p:cNvPr id="11" name="TextBox 4" descr="print f, \ n \ n ΠΡΩΤΟΙ ΑΡΙΘΜΟΙ \ n \ n,&#10;    for i=2, i μικρότερο του N, i σύν σύν,&#10;        if A [i] != 0, άγκιστρο,&#10;            g σύν σύν,&#10;            if  g % 5 == 0,&#10;                print f, \ n,&#10;            print f,  \ t % 7 d, A [i],&#10;        άγκιστρο,&#10;        &#10;    print f, \ n Βρέθηκαν συνολικά % d πρώτοι αριθμοί... \ n, g,&#10;    return 0,&#10;άγκιστρο.&#10;&#10;"/>
          <p:cNvSpPr txBox="1">
            <a:spLocks noChangeArrowheads="1"/>
          </p:cNvSpPr>
          <p:nvPr>
            <p:custDataLst>
              <p:tags r:id="rId2"/>
            </p:custDataLst>
          </p:nvPr>
        </p:nvSpPr>
        <p:spPr bwMode="auto">
          <a:xfrm>
            <a:off x="467544" y="1231007"/>
            <a:ext cx="82089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err="1"/>
              <a:t>printf</a:t>
            </a:r>
            <a:r>
              <a:rPr lang="en-US" sz="2400" dirty="0"/>
              <a:t>("\n\n</a:t>
            </a:r>
            <a:r>
              <a:rPr lang="el-GR" sz="2400" dirty="0"/>
              <a:t>ΠΡΩΤΟΙ ΑΡΙΘΜΟΙ \</a:t>
            </a:r>
            <a:r>
              <a:rPr lang="en-US" sz="2400" dirty="0"/>
              <a:t>n\n");</a:t>
            </a:r>
          </a:p>
          <a:p>
            <a:r>
              <a:rPr lang="en-US" sz="2400" dirty="0"/>
              <a:t>    </a:t>
            </a:r>
            <a:r>
              <a:rPr lang="en-US" sz="2400" b="1" dirty="0"/>
              <a:t>for (</a:t>
            </a:r>
            <a:r>
              <a:rPr lang="en-US" sz="2400" b="1" dirty="0" err="1"/>
              <a:t>i</a:t>
            </a:r>
            <a:r>
              <a:rPr lang="en-US" sz="2400" b="1" dirty="0"/>
              <a:t>=2; </a:t>
            </a:r>
            <a:r>
              <a:rPr lang="en-US" sz="2400" b="1" dirty="0" err="1"/>
              <a:t>i</a:t>
            </a:r>
            <a:r>
              <a:rPr lang="en-US" sz="2400" b="1" dirty="0"/>
              <a:t>&lt;N; </a:t>
            </a:r>
            <a:r>
              <a:rPr lang="en-US" sz="2400" b="1" dirty="0" err="1"/>
              <a:t>i</a:t>
            </a:r>
            <a:r>
              <a:rPr lang="en-US" sz="2400" b="1" dirty="0"/>
              <a:t>++)</a:t>
            </a:r>
          </a:p>
          <a:p>
            <a:r>
              <a:rPr lang="en-US" sz="2400" b="1" dirty="0"/>
              <a:t>        if (A[</a:t>
            </a:r>
            <a:r>
              <a:rPr lang="en-US" sz="2400" b="1" dirty="0" err="1"/>
              <a:t>i</a:t>
            </a:r>
            <a:r>
              <a:rPr lang="en-US" sz="2400" b="1" dirty="0"/>
              <a:t>] != 0) {</a:t>
            </a:r>
          </a:p>
          <a:p>
            <a:r>
              <a:rPr lang="en-US" sz="2400" b="1" dirty="0"/>
              <a:t>            g++;</a:t>
            </a:r>
          </a:p>
          <a:p>
            <a:r>
              <a:rPr lang="en-US" sz="2400" b="1" dirty="0"/>
              <a:t>            </a:t>
            </a:r>
            <a:r>
              <a:rPr lang="en-US" sz="2400" b="1" dirty="0">
                <a:solidFill>
                  <a:schemeClr val="accent4">
                    <a:lumMod val="75000"/>
                  </a:schemeClr>
                </a:solidFill>
              </a:rPr>
              <a:t>if ( g % 5 == 0)</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("\n");</a:t>
            </a:r>
          </a:p>
          <a:p>
            <a:r>
              <a:rPr lang="en-US" sz="2400" b="1" dirty="0">
                <a:solidFill>
                  <a:schemeClr val="accent4">
                    <a:lumMod val="75000"/>
                  </a:schemeClr>
                </a:solidFill>
              </a:rPr>
              <a:t>            </a:t>
            </a:r>
            <a:r>
              <a:rPr lang="en-US" sz="2400" b="1" dirty="0" err="1">
                <a:solidFill>
                  <a:schemeClr val="accent4">
                    <a:lumMod val="75000"/>
                  </a:schemeClr>
                </a:solidFill>
              </a:rPr>
              <a:t>printf</a:t>
            </a:r>
            <a:r>
              <a:rPr lang="en-US" sz="2400" b="1" dirty="0">
                <a:solidFill>
                  <a:schemeClr val="accent4">
                    <a:lumMod val="75000"/>
                  </a:schemeClr>
                </a:solidFill>
              </a:rPr>
              <a:t>("\t%7d", A[</a:t>
            </a:r>
            <a:r>
              <a:rPr lang="en-US" sz="2400" b="1" dirty="0" err="1">
                <a:solidFill>
                  <a:schemeClr val="accent4">
                    <a:lumMod val="75000"/>
                  </a:schemeClr>
                </a:solidFill>
              </a:rPr>
              <a:t>i</a:t>
            </a:r>
            <a:r>
              <a:rPr lang="en-US" sz="2400" b="1" dirty="0">
                <a:solidFill>
                  <a:schemeClr val="accent4">
                    <a:lumMod val="75000"/>
                  </a:schemeClr>
                </a:solidFill>
              </a:rPr>
              <a:t>]);</a:t>
            </a:r>
          </a:p>
          <a:p>
            <a:r>
              <a:rPr lang="en-US" sz="2400" b="1" dirty="0"/>
              <a:t>        }</a:t>
            </a:r>
          </a:p>
          <a:p>
            <a:r>
              <a:rPr lang="en-US" sz="2400" dirty="0"/>
              <a:t>        </a:t>
            </a:r>
          </a:p>
          <a:p>
            <a:r>
              <a:rPr lang="en-US" sz="2400" b="1" dirty="0">
                <a:solidFill>
                  <a:schemeClr val="bg2">
                    <a:lumMod val="50000"/>
                  </a:schemeClr>
                </a:solidFill>
              </a:rPr>
              <a:t>    </a:t>
            </a:r>
            <a:r>
              <a:rPr lang="en-US" sz="2400" b="1" dirty="0" err="1">
                <a:solidFill>
                  <a:schemeClr val="bg2">
                    <a:lumMod val="50000"/>
                  </a:schemeClr>
                </a:solidFill>
              </a:rPr>
              <a:t>printf</a:t>
            </a:r>
            <a:r>
              <a:rPr lang="en-US" sz="2400" b="1" dirty="0">
                <a:solidFill>
                  <a:schemeClr val="bg2">
                    <a:lumMod val="50000"/>
                  </a:schemeClr>
                </a:solidFill>
              </a:rPr>
              <a:t>("\n </a:t>
            </a:r>
            <a:r>
              <a:rPr lang="el-GR" sz="2400" b="1" dirty="0">
                <a:solidFill>
                  <a:schemeClr val="bg2">
                    <a:lumMod val="50000"/>
                  </a:schemeClr>
                </a:solidFill>
              </a:rPr>
              <a:t>Βρέθηκαν συνολικά %</a:t>
            </a:r>
            <a:r>
              <a:rPr lang="en-US" sz="2400" b="1" dirty="0">
                <a:solidFill>
                  <a:schemeClr val="bg2">
                    <a:lumMod val="50000"/>
                  </a:schemeClr>
                </a:solidFill>
              </a:rPr>
              <a:t>d </a:t>
            </a:r>
            <a:r>
              <a:rPr lang="el-GR" sz="2400" b="1" dirty="0">
                <a:solidFill>
                  <a:schemeClr val="bg2">
                    <a:lumMod val="50000"/>
                  </a:schemeClr>
                </a:solidFill>
              </a:rPr>
              <a:t>πρώτοι αριθμοί... \</a:t>
            </a:r>
            <a:r>
              <a:rPr lang="en-US" sz="2400" b="1" dirty="0">
                <a:solidFill>
                  <a:schemeClr val="bg2">
                    <a:lumMod val="50000"/>
                  </a:schemeClr>
                </a:solidFill>
              </a:rPr>
              <a:t>n", g);</a:t>
            </a:r>
          </a:p>
          <a:p>
            <a:r>
              <a:rPr lang="en-US" sz="2400" dirty="0"/>
              <a:t>    return 0;</a:t>
            </a:r>
          </a:p>
          <a:p>
            <a:r>
              <a:rPr lang="en-US" sz="2400" dirty="0"/>
              <a:t>}</a:t>
            </a:r>
            <a:endParaRPr lang="el-GR" sz="2400" dirty="0"/>
          </a:p>
          <a:p>
            <a:pPr>
              <a:lnSpc>
                <a:spcPct val="150000"/>
              </a:lnSpc>
            </a:pP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1280098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67094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pPr lvl="1">
              <a:buFont typeface="Wingdings" pitchFamily="2" charset="2"/>
              <a:buChar char="q"/>
            </a:pPr>
            <a:r>
              <a:rPr lang="el-GR" dirty="0" smtClean="0">
                <a:hlinkClick r:id="rId4" action="ppaction://hlinksldjump"/>
              </a:rPr>
              <a:t>Πίνακες: </a:t>
            </a:r>
            <a:endParaRPr lang="el-GR" dirty="0" smtClean="0"/>
          </a:p>
          <a:p>
            <a:pPr lvl="2">
              <a:buFont typeface="Wingdings" pitchFamily="2" charset="2"/>
              <a:buChar char="§"/>
            </a:pPr>
            <a:r>
              <a:rPr lang="el-GR" sz="2800" dirty="0" smtClean="0">
                <a:hlinkClick r:id="rId4" action="ppaction://hlinksldjump"/>
              </a:rPr>
              <a:t>Ταξινομήσεις (</a:t>
            </a:r>
            <a:r>
              <a:rPr lang="en-US" sz="2800" dirty="0" smtClean="0">
                <a:hlinkClick r:id="rId4" action="ppaction://hlinksldjump"/>
              </a:rPr>
              <a:t>Bubble, Selection</a:t>
            </a:r>
            <a:r>
              <a:rPr lang="el-GR" sz="2800" dirty="0" smtClean="0">
                <a:hlinkClick r:id="rId4" action="ppaction://hlinksldjump"/>
              </a:rPr>
              <a:t>),</a:t>
            </a:r>
            <a:endParaRPr lang="el-GR" sz="2800" dirty="0" smtClean="0"/>
          </a:p>
          <a:p>
            <a:pPr lvl="2">
              <a:buFont typeface="Wingdings" pitchFamily="2" charset="2"/>
              <a:buChar char="§"/>
            </a:pPr>
            <a:r>
              <a:rPr lang="el-GR" sz="2800" dirty="0" smtClean="0">
                <a:hlinkClick r:id="rId5" action="ppaction://hlinksldjump"/>
              </a:rPr>
              <a:t>Ενοποίηση ταξινομημένων πινάκων,</a:t>
            </a:r>
            <a:endParaRPr lang="el-GR" sz="2800" dirty="0" smtClean="0"/>
          </a:p>
          <a:p>
            <a:pPr lvl="2">
              <a:buFont typeface="Wingdings" pitchFamily="2" charset="2"/>
              <a:buChar char="§"/>
            </a:pPr>
            <a:r>
              <a:rPr lang="el-GR" sz="2800" dirty="0" smtClean="0">
                <a:hlinkClick r:id="rId6" action="ppaction://hlinksldjump"/>
              </a:rPr>
              <a:t>Αναζητήσεις (Σειριακή (γραμμική) αναζήτηση, Δυαδική Αναζήτηση).</a:t>
            </a: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Ταξινόμηση Πίνακα (μέθοδος επιλογής)</a:t>
            </a:r>
            <a:endParaRPr lang="el-GR" dirty="0"/>
          </a:p>
        </p:txBody>
      </p:sp>
      <p:sp>
        <p:nvSpPr>
          <p:cNvPr id="2" name="Θέση περιεχομένου 1" descr="Η μέθοδος της επιλογής λειτουργεί ως εξής:&#10;Επαναλαμβάνει N μείον 1 φορές την ακόλουθη διαδικασία (πέρασμα): &#10;Επιλογή της ελάχιστης τιμή του πίνακα,&#10;Αντιμετάθεση με την τιμή του πίνακα που έχει δείκτη όσο και το εκάστοτε «πέρασμα». &#10;Στο τέλος ο πίνακας θα είναι ταξινομημένος (αύξουσα διάταξη).&#10;"/>
          <p:cNvSpPr>
            <a:spLocks noGrp="1"/>
          </p:cNvSpPr>
          <p:nvPr>
            <p:ph idx="1"/>
          </p:nvPr>
        </p:nvSpPr>
        <p:spPr>
          <a:xfrm>
            <a:off x="467544" y="1567333"/>
            <a:ext cx="8219256" cy="4525963"/>
          </a:xfrm>
        </p:spPr>
        <p:txBody>
          <a:bodyPr>
            <a:noAutofit/>
          </a:bodyPr>
          <a:lstStyle/>
          <a:p>
            <a:pPr>
              <a:buFont typeface="Wingdings" pitchFamily="2" charset="2"/>
              <a:buChar char="q"/>
            </a:pPr>
            <a:r>
              <a:rPr lang="el-GR" sz="2400" dirty="0" smtClean="0"/>
              <a:t>Η μέθοδος της επιλογής λειτουργεί ως εξής:</a:t>
            </a:r>
          </a:p>
          <a:p>
            <a:pPr>
              <a:buFont typeface="Wingdings" pitchFamily="2" charset="2"/>
              <a:buChar char="q"/>
            </a:pPr>
            <a:r>
              <a:rPr lang="el-GR" sz="2400" dirty="0" smtClean="0"/>
              <a:t>Επαναλαμβάνει N-1 φορές την ακόλουθη διαδικασία (</a:t>
            </a:r>
            <a:r>
              <a:rPr lang="el-GR" sz="2400" b="1" i="1" dirty="0" smtClean="0"/>
              <a:t>πέρασμα</a:t>
            </a:r>
            <a:r>
              <a:rPr lang="el-GR" sz="2400" dirty="0" smtClean="0"/>
              <a:t>): </a:t>
            </a:r>
          </a:p>
          <a:p>
            <a:pPr marL="457200" indent="-457200">
              <a:buFont typeface="+mj-lt"/>
              <a:buAutoNum type="arabicPeriod"/>
            </a:pPr>
            <a:r>
              <a:rPr lang="el-GR" sz="2400" dirty="0" smtClean="0"/>
              <a:t>Επιλογή της ελάχιστης τιμή του πίνακα,</a:t>
            </a:r>
          </a:p>
          <a:p>
            <a:pPr marL="457200" indent="-457200">
              <a:buFont typeface="+mj-lt"/>
              <a:buAutoNum type="arabicPeriod"/>
            </a:pPr>
            <a:r>
              <a:rPr lang="el-GR" sz="2400" dirty="0" smtClean="0"/>
              <a:t>Αντιμετάθεση με την τιμή του πίνακα που έχει δείκτη όσο και το εκάστοτε «πέρασμα». </a:t>
            </a:r>
          </a:p>
          <a:p>
            <a:pPr>
              <a:buFont typeface="Wingdings" pitchFamily="2" charset="2"/>
              <a:buChar char="q"/>
            </a:pPr>
            <a:r>
              <a:rPr lang="el-GR" sz="2400" dirty="0" smtClean="0"/>
              <a:t>Στο τέλος ο πίνακας θα είναι ταξινομημένος (αύξουσα διάταξη).</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016"/>
            <a:ext cx="7772400" cy="1628800"/>
          </a:xfrm>
        </p:spPr>
        <p:txBody>
          <a:bodyPr>
            <a:noAutofit/>
          </a:bodyPr>
          <a:lstStyle/>
          <a:p>
            <a:r>
              <a:rPr lang="el-GR" dirty="0"/>
              <a:t>Μέθοδος Επιλογής (</a:t>
            </a:r>
            <a:r>
              <a:rPr lang="en-US" dirty="0"/>
              <a:t>Selection Sort</a:t>
            </a:r>
            <a:r>
              <a:rPr lang="el-GR" dirty="0"/>
              <a:t>)</a:t>
            </a:r>
            <a:r>
              <a:rPr lang="en-US" dirty="0"/>
              <a:t>: </a:t>
            </a:r>
            <a:r>
              <a:rPr lang="el-GR" dirty="0"/>
              <a:t>Παράδειγμα</a:t>
            </a:r>
          </a:p>
        </p:txBody>
      </p:sp>
      <p:grpSp>
        <p:nvGrpSpPr>
          <p:cNvPr id="6" name="Group 96" descr="Παράδειγμα πίνακα Μεθόδου Επιλογής (Selection Sort)"/>
          <p:cNvGrpSpPr>
            <a:grpSpLocks/>
          </p:cNvGrpSpPr>
          <p:nvPr/>
        </p:nvGrpSpPr>
        <p:grpSpPr bwMode="auto">
          <a:xfrm>
            <a:off x="855935" y="1772816"/>
            <a:ext cx="6684963" cy="406400"/>
            <a:chOff x="544" y="1632"/>
            <a:chExt cx="4211" cy="256"/>
          </a:xfrm>
        </p:grpSpPr>
        <p:sp>
          <p:nvSpPr>
            <p:cNvPr id="7" name="Text Box 6" descr="Παράδειγμα πίνακα Μεθόδου Επιλογής (Selection Sort)"/>
            <p:cNvSpPr txBox="1">
              <a:spLocks noChangeArrowheads="1"/>
            </p:cNvSpPr>
            <p:nvPr/>
          </p:nvSpPr>
          <p:spPr bwMode="auto">
            <a:xfrm>
              <a:off x="544"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solidFill>
                    <a:schemeClr val="folHlink"/>
                  </a:solidFill>
                </a:rPr>
                <a:t>37</a:t>
              </a:r>
              <a:endParaRPr lang="el-GR" dirty="0">
                <a:solidFill>
                  <a:schemeClr val="folHlink"/>
                </a:solidFill>
              </a:endParaRPr>
            </a:p>
          </p:txBody>
        </p:sp>
        <p:sp>
          <p:nvSpPr>
            <p:cNvPr id="8" name="Text Box 7" descr="[DECORATIVE]"/>
            <p:cNvSpPr txBox="1">
              <a:spLocks noChangeArrowheads="1"/>
            </p:cNvSpPr>
            <p:nvPr/>
          </p:nvSpPr>
          <p:spPr bwMode="auto">
            <a:xfrm>
              <a:off x="862"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23</a:t>
              </a:r>
              <a:endParaRPr lang="el-GR" dirty="0"/>
            </a:p>
          </p:txBody>
        </p:sp>
        <p:sp>
          <p:nvSpPr>
            <p:cNvPr id="10" name="Text Box 8" descr="[DECORATIVE]"/>
            <p:cNvSpPr txBox="1">
              <a:spLocks noChangeArrowheads="1"/>
            </p:cNvSpPr>
            <p:nvPr/>
          </p:nvSpPr>
          <p:spPr bwMode="auto">
            <a:xfrm>
              <a:off x="1179"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solidFill>
                    <a:srgbClr val="7030A0"/>
                  </a:solidFill>
                </a:rPr>
                <a:t>12</a:t>
              </a:r>
              <a:endParaRPr lang="el-GR" dirty="0">
                <a:solidFill>
                  <a:srgbClr val="7030A0"/>
                </a:solidFill>
              </a:endParaRPr>
            </a:p>
          </p:txBody>
        </p:sp>
        <p:sp>
          <p:nvSpPr>
            <p:cNvPr id="11" name="Text Box 9" descr="[DECORATIVE]"/>
            <p:cNvSpPr txBox="1">
              <a:spLocks noChangeArrowheads="1"/>
            </p:cNvSpPr>
            <p:nvPr/>
          </p:nvSpPr>
          <p:spPr bwMode="auto">
            <a:xfrm>
              <a:off x="1497"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52</a:t>
              </a:r>
              <a:endParaRPr lang="el-GR" dirty="0"/>
            </a:p>
          </p:txBody>
        </p:sp>
        <p:sp>
          <p:nvSpPr>
            <p:cNvPr id="12" name="Text Box 10" descr="[DECORATIVE]"/>
            <p:cNvSpPr txBox="1">
              <a:spLocks noChangeArrowheads="1"/>
            </p:cNvSpPr>
            <p:nvPr/>
          </p:nvSpPr>
          <p:spPr bwMode="auto">
            <a:xfrm>
              <a:off x="1814"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19</a:t>
              </a:r>
              <a:endParaRPr lang="el-GR" dirty="0"/>
            </a:p>
          </p:txBody>
        </p:sp>
        <p:sp>
          <p:nvSpPr>
            <p:cNvPr id="13" name="Text Box 11" descr="[DECORATIVE]"/>
            <p:cNvSpPr txBox="1">
              <a:spLocks noChangeArrowheads="1"/>
            </p:cNvSpPr>
            <p:nvPr/>
          </p:nvSpPr>
          <p:spPr bwMode="auto">
            <a:xfrm>
              <a:off x="2132"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42</a:t>
              </a:r>
              <a:endParaRPr lang="el-GR" dirty="0"/>
            </a:p>
          </p:txBody>
        </p:sp>
        <p:sp>
          <p:nvSpPr>
            <p:cNvPr id="15" name="Text Box 12" descr="[DECORATIVE]"/>
            <p:cNvSpPr txBox="1">
              <a:spLocks noChangeArrowheads="1"/>
            </p:cNvSpPr>
            <p:nvPr/>
          </p:nvSpPr>
          <p:spPr bwMode="auto">
            <a:xfrm>
              <a:off x="2449"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31</a:t>
              </a:r>
              <a:endParaRPr lang="el-GR" dirty="0"/>
            </a:p>
          </p:txBody>
        </p:sp>
        <p:sp>
          <p:nvSpPr>
            <p:cNvPr id="16" name="Text Box 13" descr="[DECORATIVE]"/>
            <p:cNvSpPr txBox="1">
              <a:spLocks noChangeArrowheads="1"/>
            </p:cNvSpPr>
            <p:nvPr/>
          </p:nvSpPr>
          <p:spPr bwMode="auto">
            <a:xfrm>
              <a:off x="2767"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17" name="Text Box 14" descr="[DECORATIVE]"/>
            <p:cNvSpPr txBox="1">
              <a:spLocks noChangeArrowheads="1"/>
            </p:cNvSpPr>
            <p:nvPr/>
          </p:nvSpPr>
          <p:spPr bwMode="auto">
            <a:xfrm>
              <a:off x="3084"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46</a:t>
              </a:r>
              <a:endParaRPr lang="el-GR" dirty="0"/>
            </a:p>
          </p:txBody>
        </p:sp>
        <p:sp>
          <p:nvSpPr>
            <p:cNvPr id="18" name="Text Box 15" descr="[DECORATIVE]"/>
            <p:cNvSpPr txBox="1">
              <a:spLocks noChangeArrowheads="1"/>
            </p:cNvSpPr>
            <p:nvPr/>
          </p:nvSpPr>
          <p:spPr bwMode="auto">
            <a:xfrm>
              <a:off x="3402" y="1655"/>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62</a:t>
              </a:r>
              <a:endParaRPr lang="el-GR" dirty="0"/>
            </a:p>
          </p:txBody>
        </p:sp>
        <p:sp>
          <p:nvSpPr>
            <p:cNvPr id="19" name="Text Box 39" descr="[DECORATIVE]"/>
            <p:cNvSpPr txBox="1">
              <a:spLocks noChangeArrowheads="1"/>
            </p:cNvSpPr>
            <p:nvPr/>
          </p:nvSpPr>
          <p:spPr bwMode="auto">
            <a:xfrm>
              <a:off x="3979" y="1632"/>
              <a:ext cx="7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dirty="0" smtClean="0"/>
                <a:t>Πέρασμα 0</a:t>
              </a:r>
              <a:endParaRPr lang="el-GR" dirty="0"/>
            </a:p>
          </p:txBody>
        </p:sp>
      </p:grpSp>
      <p:grpSp>
        <p:nvGrpSpPr>
          <p:cNvPr id="20" name="Group 97" descr="[DECORATIVE]"/>
          <p:cNvGrpSpPr>
            <a:grpSpLocks/>
          </p:cNvGrpSpPr>
          <p:nvPr/>
        </p:nvGrpSpPr>
        <p:grpSpPr bwMode="auto">
          <a:xfrm>
            <a:off x="855935" y="2314798"/>
            <a:ext cx="6956425" cy="406400"/>
            <a:chOff x="544" y="1995"/>
            <a:chExt cx="4382" cy="256"/>
          </a:xfrm>
        </p:grpSpPr>
        <p:sp>
          <p:nvSpPr>
            <p:cNvPr id="21" name="Text Box 40" descr="[DECORATIVE]"/>
            <p:cNvSpPr txBox="1">
              <a:spLocks noChangeArrowheads="1"/>
            </p:cNvSpPr>
            <p:nvPr/>
          </p:nvSpPr>
          <p:spPr bwMode="auto">
            <a:xfrm>
              <a:off x="544"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12</a:t>
              </a:r>
              <a:endParaRPr lang="el-GR" b="1" dirty="0">
                <a:solidFill>
                  <a:srgbClr val="000099"/>
                </a:solidFill>
              </a:endParaRPr>
            </a:p>
          </p:txBody>
        </p:sp>
        <p:sp>
          <p:nvSpPr>
            <p:cNvPr id="22" name="Text Box 41" descr="[DECORATIVE]"/>
            <p:cNvSpPr txBox="1">
              <a:spLocks noChangeArrowheads="1"/>
            </p:cNvSpPr>
            <p:nvPr/>
          </p:nvSpPr>
          <p:spPr bwMode="auto">
            <a:xfrm>
              <a:off x="862"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23</a:t>
              </a:r>
              <a:endParaRPr lang="el-GR" dirty="0"/>
            </a:p>
          </p:txBody>
        </p:sp>
        <p:sp>
          <p:nvSpPr>
            <p:cNvPr id="23" name="Text Box 42" descr="[DECORATIVE]"/>
            <p:cNvSpPr txBox="1">
              <a:spLocks noChangeArrowheads="1"/>
            </p:cNvSpPr>
            <p:nvPr/>
          </p:nvSpPr>
          <p:spPr bwMode="auto">
            <a:xfrm>
              <a:off x="1179"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24" name="Text Box 43" descr="[DECORATIVE]"/>
            <p:cNvSpPr txBox="1">
              <a:spLocks noChangeArrowheads="1"/>
            </p:cNvSpPr>
            <p:nvPr/>
          </p:nvSpPr>
          <p:spPr bwMode="auto">
            <a:xfrm>
              <a:off x="1497"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52</a:t>
              </a:r>
              <a:endParaRPr lang="el-GR" dirty="0"/>
            </a:p>
          </p:txBody>
        </p:sp>
        <p:sp>
          <p:nvSpPr>
            <p:cNvPr id="25" name="Text Box 44" descr="[DECORATIVE]"/>
            <p:cNvSpPr txBox="1">
              <a:spLocks noChangeArrowheads="1"/>
            </p:cNvSpPr>
            <p:nvPr/>
          </p:nvSpPr>
          <p:spPr bwMode="auto">
            <a:xfrm>
              <a:off x="1814"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19</a:t>
              </a:r>
              <a:endParaRPr lang="el-GR" dirty="0"/>
            </a:p>
          </p:txBody>
        </p:sp>
        <p:sp>
          <p:nvSpPr>
            <p:cNvPr id="26" name="Text Box 45" descr="[DECORATIVE]"/>
            <p:cNvSpPr txBox="1">
              <a:spLocks noChangeArrowheads="1"/>
            </p:cNvSpPr>
            <p:nvPr/>
          </p:nvSpPr>
          <p:spPr bwMode="auto">
            <a:xfrm>
              <a:off x="2132"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42</a:t>
              </a:r>
              <a:endParaRPr lang="el-GR" dirty="0"/>
            </a:p>
          </p:txBody>
        </p:sp>
        <p:sp>
          <p:nvSpPr>
            <p:cNvPr id="27" name="Text Box 46" descr="[DECORATIVE]"/>
            <p:cNvSpPr txBox="1">
              <a:spLocks noChangeArrowheads="1"/>
            </p:cNvSpPr>
            <p:nvPr/>
          </p:nvSpPr>
          <p:spPr bwMode="auto">
            <a:xfrm>
              <a:off x="2449"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31</a:t>
              </a:r>
              <a:endParaRPr lang="el-GR" dirty="0"/>
            </a:p>
          </p:txBody>
        </p:sp>
        <p:sp>
          <p:nvSpPr>
            <p:cNvPr id="28" name="Text Box 47" descr="[DECORATIVE]"/>
            <p:cNvSpPr txBox="1">
              <a:spLocks noChangeArrowheads="1"/>
            </p:cNvSpPr>
            <p:nvPr/>
          </p:nvSpPr>
          <p:spPr bwMode="auto">
            <a:xfrm>
              <a:off x="2767"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29" name="Text Box 48" descr="[DECORATIVE]"/>
            <p:cNvSpPr txBox="1">
              <a:spLocks noChangeArrowheads="1"/>
            </p:cNvSpPr>
            <p:nvPr/>
          </p:nvSpPr>
          <p:spPr bwMode="auto">
            <a:xfrm>
              <a:off x="3084"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46</a:t>
              </a:r>
              <a:endParaRPr lang="el-GR" dirty="0"/>
            </a:p>
          </p:txBody>
        </p:sp>
        <p:sp>
          <p:nvSpPr>
            <p:cNvPr id="30" name="Text Box 49" descr="[DECORATIVE]"/>
            <p:cNvSpPr txBox="1">
              <a:spLocks noChangeArrowheads="1"/>
            </p:cNvSpPr>
            <p:nvPr/>
          </p:nvSpPr>
          <p:spPr bwMode="auto">
            <a:xfrm>
              <a:off x="3402" y="201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62</a:t>
              </a:r>
              <a:endParaRPr lang="el-GR" dirty="0"/>
            </a:p>
          </p:txBody>
        </p:sp>
        <p:sp>
          <p:nvSpPr>
            <p:cNvPr id="31" name="Text Box 50" descr="[DECORATIVE]"/>
            <p:cNvSpPr txBox="1">
              <a:spLocks noChangeArrowheads="1"/>
            </p:cNvSpPr>
            <p:nvPr/>
          </p:nvSpPr>
          <p:spPr bwMode="auto">
            <a:xfrm>
              <a:off x="3979" y="1995"/>
              <a:ext cx="9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dirty="0" smtClean="0"/>
                <a:t>Αντιμετάθεση</a:t>
              </a:r>
              <a:endParaRPr lang="el-GR" dirty="0"/>
            </a:p>
          </p:txBody>
        </p:sp>
      </p:grpSp>
      <p:grpSp>
        <p:nvGrpSpPr>
          <p:cNvPr id="32" name="Group 98" descr="[DECORATIVE]"/>
          <p:cNvGrpSpPr>
            <a:grpSpLocks/>
          </p:cNvGrpSpPr>
          <p:nvPr/>
        </p:nvGrpSpPr>
        <p:grpSpPr bwMode="auto">
          <a:xfrm>
            <a:off x="855935" y="2962498"/>
            <a:ext cx="6684963" cy="406400"/>
            <a:chOff x="544" y="2403"/>
            <a:chExt cx="4211" cy="256"/>
          </a:xfrm>
        </p:grpSpPr>
        <p:sp>
          <p:nvSpPr>
            <p:cNvPr id="33" name="Text Box 51" descr="[DECORATIVE]"/>
            <p:cNvSpPr txBox="1">
              <a:spLocks noChangeArrowheads="1"/>
            </p:cNvSpPr>
            <p:nvPr/>
          </p:nvSpPr>
          <p:spPr bwMode="auto">
            <a:xfrm>
              <a:off x="544"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12</a:t>
              </a:r>
              <a:endParaRPr lang="el-GR" b="1" dirty="0">
                <a:solidFill>
                  <a:srgbClr val="000099"/>
                </a:solidFill>
              </a:endParaRPr>
            </a:p>
          </p:txBody>
        </p:sp>
        <p:sp>
          <p:nvSpPr>
            <p:cNvPr id="34" name="Text Box 52" descr="[DECORATIVE]"/>
            <p:cNvSpPr txBox="1">
              <a:spLocks noChangeArrowheads="1"/>
            </p:cNvSpPr>
            <p:nvPr/>
          </p:nvSpPr>
          <p:spPr bwMode="auto">
            <a:xfrm>
              <a:off x="862"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solidFill>
                    <a:schemeClr val="folHlink"/>
                  </a:solidFill>
                </a:rPr>
                <a:t>23</a:t>
              </a:r>
              <a:endParaRPr lang="el-GR" dirty="0">
                <a:solidFill>
                  <a:schemeClr val="folHlink"/>
                </a:solidFill>
              </a:endParaRPr>
            </a:p>
          </p:txBody>
        </p:sp>
        <p:sp>
          <p:nvSpPr>
            <p:cNvPr id="35" name="Text Box 53" descr="[DECORATIVE]"/>
            <p:cNvSpPr txBox="1">
              <a:spLocks noChangeArrowheads="1"/>
            </p:cNvSpPr>
            <p:nvPr/>
          </p:nvSpPr>
          <p:spPr bwMode="auto">
            <a:xfrm>
              <a:off x="1179"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36" name="Text Box 54" descr="[DECORATIVE]"/>
            <p:cNvSpPr txBox="1">
              <a:spLocks noChangeArrowheads="1"/>
            </p:cNvSpPr>
            <p:nvPr/>
          </p:nvSpPr>
          <p:spPr bwMode="auto">
            <a:xfrm>
              <a:off x="1497"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52</a:t>
              </a:r>
              <a:endParaRPr lang="el-GR" dirty="0"/>
            </a:p>
          </p:txBody>
        </p:sp>
        <p:sp>
          <p:nvSpPr>
            <p:cNvPr id="37" name="Text Box 55" descr="[DECORATIVE]"/>
            <p:cNvSpPr txBox="1">
              <a:spLocks noChangeArrowheads="1"/>
            </p:cNvSpPr>
            <p:nvPr/>
          </p:nvSpPr>
          <p:spPr bwMode="auto">
            <a:xfrm>
              <a:off x="1814"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solidFill>
                    <a:srgbClr val="7030A0"/>
                  </a:solidFill>
                </a:rPr>
                <a:t>19</a:t>
              </a:r>
              <a:endParaRPr lang="el-GR" dirty="0">
                <a:solidFill>
                  <a:srgbClr val="7030A0"/>
                </a:solidFill>
              </a:endParaRPr>
            </a:p>
          </p:txBody>
        </p:sp>
        <p:sp>
          <p:nvSpPr>
            <p:cNvPr id="38" name="Text Box 56" descr="[DECORATIVE]"/>
            <p:cNvSpPr txBox="1">
              <a:spLocks noChangeArrowheads="1"/>
            </p:cNvSpPr>
            <p:nvPr/>
          </p:nvSpPr>
          <p:spPr bwMode="auto">
            <a:xfrm>
              <a:off x="2132"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42</a:t>
              </a:r>
              <a:endParaRPr lang="el-GR" dirty="0"/>
            </a:p>
          </p:txBody>
        </p:sp>
        <p:sp>
          <p:nvSpPr>
            <p:cNvPr id="39" name="Text Box 57" descr="[DECORATIVE]"/>
            <p:cNvSpPr txBox="1">
              <a:spLocks noChangeArrowheads="1"/>
            </p:cNvSpPr>
            <p:nvPr/>
          </p:nvSpPr>
          <p:spPr bwMode="auto">
            <a:xfrm>
              <a:off x="2449"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31</a:t>
              </a:r>
              <a:endParaRPr lang="el-GR" dirty="0"/>
            </a:p>
          </p:txBody>
        </p:sp>
        <p:sp>
          <p:nvSpPr>
            <p:cNvPr id="40" name="Text Box 58" descr="[DECORATIVE]"/>
            <p:cNvSpPr txBox="1">
              <a:spLocks noChangeArrowheads="1"/>
            </p:cNvSpPr>
            <p:nvPr/>
          </p:nvSpPr>
          <p:spPr bwMode="auto">
            <a:xfrm>
              <a:off x="2767"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41" name="Text Box 59" descr="[DECORATIVE]"/>
            <p:cNvSpPr txBox="1">
              <a:spLocks noChangeArrowheads="1"/>
            </p:cNvSpPr>
            <p:nvPr/>
          </p:nvSpPr>
          <p:spPr bwMode="auto">
            <a:xfrm>
              <a:off x="3084"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46</a:t>
              </a:r>
              <a:endParaRPr lang="el-GR" dirty="0"/>
            </a:p>
          </p:txBody>
        </p:sp>
        <p:sp>
          <p:nvSpPr>
            <p:cNvPr id="42" name="Text Box 60" descr="[DECORATIVE]"/>
            <p:cNvSpPr txBox="1">
              <a:spLocks noChangeArrowheads="1"/>
            </p:cNvSpPr>
            <p:nvPr/>
          </p:nvSpPr>
          <p:spPr bwMode="auto">
            <a:xfrm>
              <a:off x="3402" y="2426"/>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62</a:t>
              </a:r>
              <a:endParaRPr lang="el-GR" dirty="0"/>
            </a:p>
          </p:txBody>
        </p:sp>
        <p:sp>
          <p:nvSpPr>
            <p:cNvPr id="43" name="Text Box 61" descr="[DECORATIVE]"/>
            <p:cNvSpPr txBox="1">
              <a:spLocks noChangeArrowheads="1"/>
            </p:cNvSpPr>
            <p:nvPr/>
          </p:nvSpPr>
          <p:spPr bwMode="auto">
            <a:xfrm>
              <a:off x="3979" y="2403"/>
              <a:ext cx="7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dirty="0" smtClean="0"/>
                <a:t>Πέρασμα 1</a:t>
              </a:r>
              <a:endParaRPr lang="el-GR" dirty="0"/>
            </a:p>
          </p:txBody>
        </p:sp>
      </p:grpSp>
      <p:grpSp>
        <p:nvGrpSpPr>
          <p:cNvPr id="44" name="Group 99" descr="[DECORATIVE]"/>
          <p:cNvGrpSpPr>
            <a:grpSpLocks/>
          </p:cNvGrpSpPr>
          <p:nvPr/>
        </p:nvGrpSpPr>
        <p:grpSpPr bwMode="auto">
          <a:xfrm>
            <a:off x="855935" y="3683223"/>
            <a:ext cx="6956425" cy="406400"/>
            <a:chOff x="544" y="2857"/>
            <a:chExt cx="4382" cy="256"/>
          </a:xfrm>
        </p:grpSpPr>
        <p:sp>
          <p:nvSpPr>
            <p:cNvPr id="45" name="Text Box 62" descr="[DECORATIVE]"/>
            <p:cNvSpPr txBox="1">
              <a:spLocks noChangeArrowheads="1"/>
            </p:cNvSpPr>
            <p:nvPr/>
          </p:nvSpPr>
          <p:spPr bwMode="auto">
            <a:xfrm>
              <a:off x="544"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17</a:t>
              </a:r>
              <a:endParaRPr lang="el-GR" b="1" dirty="0">
                <a:solidFill>
                  <a:srgbClr val="000099"/>
                </a:solidFill>
              </a:endParaRPr>
            </a:p>
          </p:txBody>
        </p:sp>
        <p:sp>
          <p:nvSpPr>
            <p:cNvPr id="46" name="Text Box 63" descr="[DECORATIVE]"/>
            <p:cNvSpPr txBox="1">
              <a:spLocks noChangeArrowheads="1"/>
            </p:cNvSpPr>
            <p:nvPr/>
          </p:nvSpPr>
          <p:spPr bwMode="auto">
            <a:xfrm>
              <a:off x="862"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19</a:t>
              </a:r>
              <a:endParaRPr lang="el-GR" b="1" dirty="0">
                <a:solidFill>
                  <a:srgbClr val="000099"/>
                </a:solidFill>
              </a:endParaRPr>
            </a:p>
          </p:txBody>
        </p:sp>
        <p:sp>
          <p:nvSpPr>
            <p:cNvPr id="47" name="Text Box 64" descr="[DECORATIVE]"/>
            <p:cNvSpPr txBox="1">
              <a:spLocks noChangeArrowheads="1"/>
            </p:cNvSpPr>
            <p:nvPr/>
          </p:nvSpPr>
          <p:spPr bwMode="auto">
            <a:xfrm>
              <a:off x="1179"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48" name="Text Box 65" descr="[DECORATIVE]"/>
            <p:cNvSpPr txBox="1">
              <a:spLocks noChangeArrowheads="1"/>
            </p:cNvSpPr>
            <p:nvPr/>
          </p:nvSpPr>
          <p:spPr bwMode="auto">
            <a:xfrm>
              <a:off x="1497"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52</a:t>
              </a:r>
              <a:endParaRPr lang="el-GR" dirty="0"/>
            </a:p>
          </p:txBody>
        </p:sp>
        <p:sp>
          <p:nvSpPr>
            <p:cNvPr id="49" name="Text Box 66" descr="[DECORATIVE]"/>
            <p:cNvSpPr txBox="1">
              <a:spLocks noChangeArrowheads="1"/>
            </p:cNvSpPr>
            <p:nvPr/>
          </p:nvSpPr>
          <p:spPr bwMode="auto">
            <a:xfrm>
              <a:off x="1814"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23</a:t>
              </a:r>
              <a:endParaRPr lang="el-GR" dirty="0"/>
            </a:p>
          </p:txBody>
        </p:sp>
        <p:sp>
          <p:nvSpPr>
            <p:cNvPr id="50" name="Text Box 67" descr="[DECORATIVE]"/>
            <p:cNvSpPr txBox="1">
              <a:spLocks noChangeArrowheads="1"/>
            </p:cNvSpPr>
            <p:nvPr/>
          </p:nvSpPr>
          <p:spPr bwMode="auto">
            <a:xfrm>
              <a:off x="2132"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42</a:t>
              </a:r>
              <a:endParaRPr lang="el-GR" dirty="0"/>
            </a:p>
          </p:txBody>
        </p:sp>
        <p:sp>
          <p:nvSpPr>
            <p:cNvPr id="51" name="Text Box 68" descr="[DECORATIVE]"/>
            <p:cNvSpPr txBox="1">
              <a:spLocks noChangeArrowheads="1"/>
            </p:cNvSpPr>
            <p:nvPr/>
          </p:nvSpPr>
          <p:spPr bwMode="auto">
            <a:xfrm>
              <a:off x="2449"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31</a:t>
              </a:r>
              <a:endParaRPr lang="el-GR" dirty="0"/>
            </a:p>
          </p:txBody>
        </p:sp>
        <p:sp>
          <p:nvSpPr>
            <p:cNvPr id="52" name="Text Box 69" descr="[DECORATIVE]"/>
            <p:cNvSpPr txBox="1">
              <a:spLocks noChangeArrowheads="1"/>
            </p:cNvSpPr>
            <p:nvPr/>
          </p:nvSpPr>
          <p:spPr bwMode="auto">
            <a:xfrm>
              <a:off x="2767"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37</a:t>
              </a:r>
              <a:endParaRPr lang="el-GR" dirty="0"/>
            </a:p>
          </p:txBody>
        </p:sp>
        <p:sp>
          <p:nvSpPr>
            <p:cNvPr id="53" name="Text Box 70" descr="[DECORATIVE]"/>
            <p:cNvSpPr txBox="1">
              <a:spLocks noChangeArrowheads="1"/>
            </p:cNvSpPr>
            <p:nvPr/>
          </p:nvSpPr>
          <p:spPr bwMode="auto">
            <a:xfrm>
              <a:off x="3084"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46</a:t>
              </a:r>
              <a:endParaRPr lang="el-GR" dirty="0"/>
            </a:p>
          </p:txBody>
        </p:sp>
        <p:sp>
          <p:nvSpPr>
            <p:cNvPr id="54" name="Text Box 71" descr="[DECORATIVE]"/>
            <p:cNvSpPr txBox="1">
              <a:spLocks noChangeArrowheads="1"/>
            </p:cNvSpPr>
            <p:nvPr/>
          </p:nvSpPr>
          <p:spPr bwMode="auto">
            <a:xfrm>
              <a:off x="3402" y="2880"/>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t>62</a:t>
              </a:r>
              <a:endParaRPr lang="el-GR" dirty="0"/>
            </a:p>
          </p:txBody>
        </p:sp>
        <p:sp>
          <p:nvSpPr>
            <p:cNvPr id="55" name="Text Box 72" descr="[DECORATIVE]"/>
            <p:cNvSpPr txBox="1">
              <a:spLocks noChangeArrowheads="1"/>
            </p:cNvSpPr>
            <p:nvPr/>
          </p:nvSpPr>
          <p:spPr bwMode="auto">
            <a:xfrm>
              <a:off x="3979" y="2857"/>
              <a:ext cx="9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dirty="0" smtClean="0"/>
                <a:t>Αντιμετάθεση</a:t>
              </a:r>
              <a:endParaRPr lang="el-GR" dirty="0"/>
            </a:p>
          </p:txBody>
        </p:sp>
      </p:grpSp>
      <p:grpSp>
        <p:nvGrpSpPr>
          <p:cNvPr id="56" name="Group 101" descr="[DECORATIVE]"/>
          <p:cNvGrpSpPr>
            <a:grpSpLocks/>
          </p:cNvGrpSpPr>
          <p:nvPr/>
        </p:nvGrpSpPr>
        <p:grpSpPr bwMode="auto">
          <a:xfrm>
            <a:off x="855935" y="5267548"/>
            <a:ext cx="6956425" cy="406400"/>
            <a:chOff x="544" y="3855"/>
            <a:chExt cx="4382" cy="256"/>
          </a:xfrm>
        </p:grpSpPr>
        <p:sp>
          <p:nvSpPr>
            <p:cNvPr id="57" name="Text Box 73" descr="[DECORATIVE]"/>
            <p:cNvSpPr txBox="1">
              <a:spLocks noChangeArrowheads="1"/>
            </p:cNvSpPr>
            <p:nvPr/>
          </p:nvSpPr>
          <p:spPr bwMode="auto">
            <a:xfrm>
              <a:off x="544"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17</a:t>
              </a:r>
              <a:endParaRPr lang="el-GR" b="1" dirty="0">
                <a:solidFill>
                  <a:srgbClr val="000099"/>
                </a:solidFill>
              </a:endParaRPr>
            </a:p>
          </p:txBody>
        </p:sp>
        <p:sp>
          <p:nvSpPr>
            <p:cNvPr id="58" name="Text Box 74" descr="[DECORATIVE]"/>
            <p:cNvSpPr txBox="1">
              <a:spLocks noChangeArrowheads="1"/>
            </p:cNvSpPr>
            <p:nvPr/>
          </p:nvSpPr>
          <p:spPr bwMode="auto">
            <a:xfrm>
              <a:off x="862"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19</a:t>
              </a:r>
              <a:endParaRPr lang="el-GR" b="1" dirty="0">
                <a:solidFill>
                  <a:srgbClr val="000099"/>
                </a:solidFill>
              </a:endParaRPr>
            </a:p>
          </p:txBody>
        </p:sp>
        <p:sp>
          <p:nvSpPr>
            <p:cNvPr id="59" name="Text Box 75" descr="[DECORATIVE]"/>
            <p:cNvSpPr txBox="1">
              <a:spLocks noChangeArrowheads="1"/>
            </p:cNvSpPr>
            <p:nvPr/>
          </p:nvSpPr>
          <p:spPr bwMode="auto">
            <a:xfrm>
              <a:off x="1179" y="3878"/>
              <a:ext cx="318" cy="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23</a:t>
              </a:r>
              <a:endParaRPr lang="en-US" b="1" dirty="0">
                <a:solidFill>
                  <a:srgbClr val="000099"/>
                </a:solidFill>
              </a:endParaRPr>
            </a:p>
          </p:txBody>
        </p:sp>
        <p:sp>
          <p:nvSpPr>
            <p:cNvPr id="60" name="Text Box 76" descr="[DECORATIVE]"/>
            <p:cNvSpPr txBox="1">
              <a:spLocks noChangeArrowheads="1"/>
            </p:cNvSpPr>
            <p:nvPr/>
          </p:nvSpPr>
          <p:spPr bwMode="auto">
            <a:xfrm>
              <a:off x="1497"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31</a:t>
              </a:r>
              <a:endParaRPr lang="el-GR" b="1" dirty="0">
                <a:solidFill>
                  <a:srgbClr val="000099"/>
                </a:solidFill>
              </a:endParaRPr>
            </a:p>
          </p:txBody>
        </p:sp>
        <p:sp>
          <p:nvSpPr>
            <p:cNvPr id="61" name="Text Box 77" descr="[DECORATIVE]"/>
            <p:cNvSpPr txBox="1">
              <a:spLocks noChangeArrowheads="1"/>
            </p:cNvSpPr>
            <p:nvPr/>
          </p:nvSpPr>
          <p:spPr bwMode="auto">
            <a:xfrm>
              <a:off x="1814"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37</a:t>
              </a:r>
              <a:endParaRPr lang="el-GR" b="1" dirty="0">
                <a:solidFill>
                  <a:srgbClr val="000099"/>
                </a:solidFill>
              </a:endParaRPr>
            </a:p>
          </p:txBody>
        </p:sp>
        <p:sp>
          <p:nvSpPr>
            <p:cNvPr id="62" name="Text Box 78" descr="[DECORATIVE]"/>
            <p:cNvSpPr txBox="1">
              <a:spLocks noChangeArrowheads="1"/>
            </p:cNvSpPr>
            <p:nvPr/>
          </p:nvSpPr>
          <p:spPr bwMode="auto">
            <a:xfrm>
              <a:off x="2132"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37</a:t>
              </a:r>
              <a:endParaRPr lang="el-GR" b="1" dirty="0">
                <a:solidFill>
                  <a:srgbClr val="000099"/>
                </a:solidFill>
              </a:endParaRPr>
            </a:p>
          </p:txBody>
        </p:sp>
        <p:sp>
          <p:nvSpPr>
            <p:cNvPr id="63" name="Text Box 79" descr="[DECORATIVE]"/>
            <p:cNvSpPr txBox="1">
              <a:spLocks noChangeArrowheads="1"/>
            </p:cNvSpPr>
            <p:nvPr/>
          </p:nvSpPr>
          <p:spPr bwMode="auto">
            <a:xfrm>
              <a:off x="2449"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42</a:t>
              </a:r>
              <a:endParaRPr lang="el-GR" b="1" dirty="0">
                <a:solidFill>
                  <a:srgbClr val="000099"/>
                </a:solidFill>
              </a:endParaRPr>
            </a:p>
          </p:txBody>
        </p:sp>
        <p:sp>
          <p:nvSpPr>
            <p:cNvPr id="64" name="Text Box 80" descr="[DECORATIVE]"/>
            <p:cNvSpPr txBox="1">
              <a:spLocks noChangeArrowheads="1"/>
            </p:cNvSpPr>
            <p:nvPr/>
          </p:nvSpPr>
          <p:spPr bwMode="auto">
            <a:xfrm>
              <a:off x="2767"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46</a:t>
              </a:r>
              <a:endParaRPr lang="el-GR" b="1" dirty="0">
                <a:solidFill>
                  <a:srgbClr val="000099"/>
                </a:solidFill>
              </a:endParaRPr>
            </a:p>
          </p:txBody>
        </p:sp>
        <p:sp>
          <p:nvSpPr>
            <p:cNvPr id="65" name="Text Box 81" descr="[DECORATIVE]"/>
            <p:cNvSpPr txBox="1">
              <a:spLocks noChangeArrowheads="1"/>
            </p:cNvSpPr>
            <p:nvPr/>
          </p:nvSpPr>
          <p:spPr bwMode="auto">
            <a:xfrm>
              <a:off x="3084"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56</a:t>
              </a:r>
              <a:endParaRPr lang="el-GR" b="1" dirty="0">
                <a:solidFill>
                  <a:srgbClr val="000099"/>
                </a:solidFill>
              </a:endParaRPr>
            </a:p>
          </p:txBody>
        </p:sp>
        <p:sp>
          <p:nvSpPr>
            <p:cNvPr id="66" name="Text Box 82" descr="[DECORATIVE]"/>
            <p:cNvSpPr txBox="1">
              <a:spLocks noChangeArrowheads="1"/>
            </p:cNvSpPr>
            <p:nvPr/>
          </p:nvSpPr>
          <p:spPr bwMode="auto">
            <a:xfrm>
              <a:off x="3402" y="3878"/>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62</a:t>
              </a:r>
              <a:endParaRPr lang="el-GR" b="1" dirty="0">
                <a:solidFill>
                  <a:srgbClr val="000099"/>
                </a:solidFill>
              </a:endParaRPr>
            </a:p>
          </p:txBody>
        </p:sp>
        <p:sp>
          <p:nvSpPr>
            <p:cNvPr id="67" name="Text Box 83" descr="[DECORATIVE]"/>
            <p:cNvSpPr txBox="1">
              <a:spLocks noChangeArrowheads="1"/>
            </p:cNvSpPr>
            <p:nvPr/>
          </p:nvSpPr>
          <p:spPr bwMode="auto">
            <a:xfrm>
              <a:off x="3979" y="3855"/>
              <a:ext cx="9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dirty="0" smtClean="0"/>
                <a:t>Αντιμετάθεση</a:t>
              </a:r>
              <a:endParaRPr lang="el-GR" dirty="0"/>
            </a:p>
          </p:txBody>
        </p:sp>
      </p:grpSp>
      <p:grpSp>
        <p:nvGrpSpPr>
          <p:cNvPr id="68" name="Group 100" descr="[DECORATIVE]"/>
          <p:cNvGrpSpPr>
            <a:grpSpLocks/>
          </p:cNvGrpSpPr>
          <p:nvPr/>
        </p:nvGrpSpPr>
        <p:grpSpPr bwMode="auto">
          <a:xfrm>
            <a:off x="855935" y="4546823"/>
            <a:ext cx="6904038" cy="406400"/>
            <a:chOff x="544" y="3401"/>
            <a:chExt cx="4349" cy="256"/>
          </a:xfrm>
        </p:grpSpPr>
        <p:sp>
          <p:nvSpPr>
            <p:cNvPr id="69" name="Text Box 84" descr="[DECORATIVE]"/>
            <p:cNvSpPr txBox="1">
              <a:spLocks noChangeArrowheads="1"/>
            </p:cNvSpPr>
            <p:nvPr/>
          </p:nvSpPr>
          <p:spPr bwMode="auto">
            <a:xfrm>
              <a:off x="544"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17</a:t>
              </a:r>
              <a:endParaRPr lang="el-GR" b="1" dirty="0">
                <a:solidFill>
                  <a:srgbClr val="000099"/>
                </a:solidFill>
              </a:endParaRPr>
            </a:p>
          </p:txBody>
        </p:sp>
        <p:sp>
          <p:nvSpPr>
            <p:cNvPr id="70" name="Text Box 85" descr="[DECORATIVE]"/>
            <p:cNvSpPr txBox="1">
              <a:spLocks noChangeArrowheads="1"/>
            </p:cNvSpPr>
            <p:nvPr/>
          </p:nvSpPr>
          <p:spPr bwMode="auto">
            <a:xfrm>
              <a:off x="862"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19</a:t>
              </a:r>
              <a:endParaRPr lang="el-GR" b="1" dirty="0">
                <a:solidFill>
                  <a:srgbClr val="000099"/>
                </a:solidFill>
              </a:endParaRPr>
            </a:p>
          </p:txBody>
        </p:sp>
        <p:sp>
          <p:nvSpPr>
            <p:cNvPr id="71" name="Text Box 86" descr="[DECORATIVE]"/>
            <p:cNvSpPr txBox="1">
              <a:spLocks noChangeArrowheads="1"/>
            </p:cNvSpPr>
            <p:nvPr/>
          </p:nvSpPr>
          <p:spPr bwMode="auto">
            <a:xfrm>
              <a:off x="1179"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23</a:t>
              </a:r>
              <a:endParaRPr lang="el-GR" b="1" dirty="0">
                <a:solidFill>
                  <a:srgbClr val="000099"/>
                </a:solidFill>
              </a:endParaRPr>
            </a:p>
          </p:txBody>
        </p:sp>
        <p:sp>
          <p:nvSpPr>
            <p:cNvPr id="72" name="Text Box 87" descr="[DECORATIVE]"/>
            <p:cNvSpPr txBox="1">
              <a:spLocks noChangeArrowheads="1"/>
            </p:cNvSpPr>
            <p:nvPr/>
          </p:nvSpPr>
          <p:spPr bwMode="auto">
            <a:xfrm>
              <a:off x="1497"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31</a:t>
              </a:r>
              <a:endParaRPr lang="el-GR" b="1" dirty="0">
                <a:solidFill>
                  <a:srgbClr val="000099"/>
                </a:solidFill>
              </a:endParaRPr>
            </a:p>
          </p:txBody>
        </p:sp>
        <p:sp>
          <p:nvSpPr>
            <p:cNvPr id="73" name="Text Box 88" descr="[DECORATIVE]"/>
            <p:cNvSpPr txBox="1">
              <a:spLocks noChangeArrowheads="1"/>
            </p:cNvSpPr>
            <p:nvPr/>
          </p:nvSpPr>
          <p:spPr bwMode="auto">
            <a:xfrm>
              <a:off x="1814"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37</a:t>
              </a:r>
              <a:endParaRPr lang="el-GR" b="1" dirty="0">
                <a:solidFill>
                  <a:srgbClr val="000099"/>
                </a:solidFill>
              </a:endParaRPr>
            </a:p>
          </p:txBody>
        </p:sp>
        <p:sp>
          <p:nvSpPr>
            <p:cNvPr id="74" name="Text Box 89" descr="[DECORATIVE]"/>
            <p:cNvSpPr txBox="1">
              <a:spLocks noChangeArrowheads="1"/>
            </p:cNvSpPr>
            <p:nvPr/>
          </p:nvSpPr>
          <p:spPr bwMode="auto">
            <a:xfrm>
              <a:off x="2132"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37</a:t>
              </a:r>
              <a:endParaRPr lang="el-GR" b="1" dirty="0">
                <a:solidFill>
                  <a:srgbClr val="000099"/>
                </a:solidFill>
              </a:endParaRPr>
            </a:p>
          </p:txBody>
        </p:sp>
        <p:sp>
          <p:nvSpPr>
            <p:cNvPr id="75" name="Text Box 90" descr="[DECORATIVE]"/>
            <p:cNvSpPr txBox="1">
              <a:spLocks noChangeArrowheads="1"/>
            </p:cNvSpPr>
            <p:nvPr/>
          </p:nvSpPr>
          <p:spPr bwMode="auto">
            <a:xfrm>
              <a:off x="2449"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42</a:t>
              </a:r>
              <a:endParaRPr lang="el-GR" b="1" dirty="0">
                <a:solidFill>
                  <a:srgbClr val="000099"/>
                </a:solidFill>
              </a:endParaRPr>
            </a:p>
          </p:txBody>
        </p:sp>
        <p:sp>
          <p:nvSpPr>
            <p:cNvPr id="76" name="Text Box 91" descr="[DECORATIVE]"/>
            <p:cNvSpPr txBox="1">
              <a:spLocks noChangeArrowheads="1"/>
            </p:cNvSpPr>
            <p:nvPr/>
          </p:nvSpPr>
          <p:spPr bwMode="auto">
            <a:xfrm>
              <a:off x="2767"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b="1" dirty="0" smtClean="0">
                  <a:solidFill>
                    <a:srgbClr val="000099"/>
                  </a:solidFill>
                </a:rPr>
                <a:t>46</a:t>
              </a:r>
              <a:endParaRPr lang="el-GR" b="1" dirty="0">
                <a:solidFill>
                  <a:srgbClr val="000099"/>
                </a:solidFill>
              </a:endParaRPr>
            </a:p>
          </p:txBody>
        </p:sp>
        <p:sp>
          <p:nvSpPr>
            <p:cNvPr id="77" name="Text Box 92" descr="[DECORATIVE]"/>
            <p:cNvSpPr txBox="1">
              <a:spLocks noChangeArrowheads="1"/>
            </p:cNvSpPr>
            <p:nvPr/>
          </p:nvSpPr>
          <p:spPr bwMode="auto">
            <a:xfrm>
              <a:off x="3084"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solidFill>
                    <a:schemeClr val="folHlink"/>
                  </a:solidFill>
                </a:rPr>
                <a:t>62</a:t>
              </a:r>
              <a:endParaRPr lang="el-GR" dirty="0">
                <a:solidFill>
                  <a:schemeClr val="folHlink"/>
                </a:solidFill>
              </a:endParaRPr>
            </a:p>
          </p:txBody>
        </p:sp>
        <p:sp>
          <p:nvSpPr>
            <p:cNvPr id="78" name="Text Box 93" descr="[DECORATIVE]"/>
            <p:cNvSpPr txBox="1">
              <a:spLocks noChangeArrowheads="1"/>
            </p:cNvSpPr>
            <p:nvPr/>
          </p:nvSpPr>
          <p:spPr bwMode="auto">
            <a:xfrm>
              <a:off x="3402" y="3424"/>
              <a:ext cx="318"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el-GR" dirty="0" smtClean="0">
                  <a:solidFill>
                    <a:srgbClr val="7030A0"/>
                  </a:solidFill>
                </a:rPr>
                <a:t>56</a:t>
              </a:r>
              <a:endParaRPr lang="el-GR" dirty="0">
                <a:solidFill>
                  <a:srgbClr val="7030A0"/>
                </a:solidFill>
              </a:endParaRPr>
            </a:p>
          </p:txBody>
        </p:sp>
        <p:sp>
          <p:nvSpPr>
            <p:cNvPr id="79" name="Text Box 94" descr="[DECORATIVE]"/>
            <p:cNvSpPr txBox="1">
              <a:spLocks noChangeArrowheads="1"/>
            </p:cNvSpPr>
            <p:nvPr/>
          </p:nvSpPr>
          <p:spPr bwMode="auto">
            <a:xfrm>
              <a:off x="3979" y="3401"/>
              <a:ext cx="9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dirty="0" smtClean="0"/>
                <a:t>Πέρασμα N-2</a:t>
              </a:r>
              <a:endParaRPr lang="el-GR" dirty="0"/>
            </a:p>
          </p:txBody>
        </p:sp>
      </p:grpSp>
      <p:sp>
        <p:nvSpPr>
          <p:cNvPr id="80" name="Text Box 95"/>
          <p:cNvSpPr txBox="1">
            <a:spLocks noChangeArrowheads="1"/>
          </p:cNvSpPr>
          <p:nvPr/>
        </p:nvSpPr>
        <p:spPr bwMode="auto">
          <a:xfrm>
            <a:off x="784498" y="4222973"/>
            <a:ext cx="6481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l-GR" dirty="0" smtClean="0"/>
              <a:t>----------------------------------------------------------------------------------</a:t>
            </a:r>
            <a:endParaRPr lang="el-GR"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118839"/>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Μέθοδος Επιλογής (</a:t>
            </a:r>
            <a:r>
              <a:rPr lang="en-US" dirty="0" smtClean="0"/>
              <a:t>Selection Sort</a:t>
            </a:r>
            <a:r>
              <a:rPr lang="el-GR" dirty="0" smtClean="0"/>
              <a:t>)</a:t>
            </a:r>
            <a:endParaRPr lang="el-GR" dirty="0"/>
          </a:p>
        </p:txBody>
      </p:sp>
      <p:sp>
        <p:nvSpPr>
          <p:cNvPr id="8" name="Text Box 5" descr="include stdio τελεία h,&#10;define N 10,&#10;int main, άγκιστρο,&#10;    int a N, i, j, pos, temp,&#10;    print f, \ n \ n Εισαγωγή % d τιμών \ n, N,&#10;    for i=0, i μικρότερο του N, i σύν σύν, άγκιστρο,&#10;        print f, % 2 d άνω κάτω τελεία, i σύν 1,&#10;        scan f, % d, &amp; a [i],&#10;    άγκιστρο.&#10;    &#10;"/>
          <p:cNvSpPr txBox="1">
            <a:spLocks noChangeArrowheads="1"/>
          </p:cNvSpPr>
          <p:nvPr>
            <p:custDataLst>
              <p:tags r:id="rId2"/>
            </p:custDataLst>
          </p:nvPr>
        </p:nvSpPr>
        <p:spPr bwMode="auto">
          <a:xfrm>
            <a:off x="467545" y="1267619"/>
            <a:ext cx="403244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t>#include &lt;</a:t>
            </a:r>
            <a:r>
              <a:rPr lang="en-US" sz="2200" dirty="0" err="1"/>
              <a:t>stdio.h</a:t>
            </a:r>
            <a:r>
              <a:rPr lang="en-US" sz="2200" dirty="0"/>
              <a:t>&gt;</a:t>
            </a:r>
          </a:p>
          <a:p>
            <a:r>
              <a:rPr lang="en-US" sz="2200" dirty="0"/>
              <a:t>#define N 10</a:t>
            </a:r>
          </a:p>
          <a:p>
            <a:r>
              <a:rPr lang="en-US" sz="2200" dirty="0" err="1"/>
              <a:t>int</a:t>
            </a:r>
            <a:r>
              <a:rPr lang="en-US" sz="2200" dirty="0"/>
              <a:t> main(){</a:t>
            </a:r>
          </a:p>
          <a:p>
            <a:r>
              <a:rPr lang="en-US" sz="2200" dirty="0"/>
              <a:t>    </a:t>
            </a:r>
            <a:r>
              <a:rPr lang="en-US" sz="2200" dirty="0" err="1"/>
              <a:t>int</a:t>
            </a:r>
            <a:r>
              <a:rPr lang="en-US" sz="2200" dirty="0"/>
              <a:t> a[N], i, j, </a:t>
            </a:r>
            <a:r>
              <a:rPr lang="en-US" sz="2200" dirty="0" err="1"/>
              <a:t>pos</a:t>
            </a:r>
            <a:r>
              <a:rPr lang="en-US" sz="2200" dirty="0"/>
              <a:t>, temp;</a:t>
            </a:r>
          </a:p>
          <a:p>
            <a:r>
              <a:rPr lang="en-US" sz="2200" dirty="0"/>
              <a:t>    </a:t>
            </a:r>
            <a:r>
              <a:rPr lang="en-US" sz="2200" dirty="0" err="1"/>
              <a:t>printf</a:t>
            </a:r>
            <a:r>
              <a:rPr lang="en-US" sz="2200" dirty="0"/>
              <a:t>("\n\n</a:t>
            </a:r>
            <a:r>
              <a:rPr lang="el-GR" sz="2200" dirty="0"/>
              <a:t>Εισαγωγή</a:t>
            </a:r>
            <a:r>
              <a:rPr lang="en-US" sz="2200" dirty="0"/>
              <a:t> %d </a:t>
            </a:r>
            <a:r>
              <a:rPr lang="el-GR" sz="2200" dirty="0"/>
              <a:t>τιμών</a:t>
            </a:r>
            <a:r>
              <a:rPr lang="en-US" sz="2200" dirty="0"/>
              <a:t>\n", N);</a:t>
            </a:r>
          </a:p>
          <a:p>
            <a:r>
              <a:rPr lang="en-US" sz="2200" dirty="0"/>
              <a:t>    for (i=0; i&lt;N; i++) {</a:t>
            </a:r>
          </a:p>
          <a:p>
            <a:r>
              <a:rPr lang="en-US" sz="2200" dirty="0"/>
              <a:t>        </a:t>
            </a:r>
            <a:r>
              <a:rPr lang="en-US" sz="2200" dirty="0" err="1"/>
              <a:t>printf</a:t>
            </a:r>
            <a:r>
              <a:rPr lang="en-US" sz="2200" dirty="0"/>
              <a:t>("%2d : ", i+1);</a:t>
            </a:r>
          </a:p>
          <a:p>
            <a:r>
              <a:rPr lang="en-US" sz="2200" dirty="0"/>
              <a:t>        </a:t>
            </a:r>
            <a:r>
              <a:rPr lang="en-US" sz="2200" dirty="0" err="1"/>
              <a:t>scanf</a:t>
            </a:r>
            <a:r>
              <a:rPr lang="en-US" sz="2200" dirty="0"/>
              <a:t>("%d", &amp;a[i]);</a:t>
            </a:r>
          </a:p>
          <a:p>
            <a:r>
              <a:rPr lang="en-US" sz="2200" dirty="0"/>
              <a:t>    }</a:t>
            </a:r>
          </a:p>
          <a:p>
            <a:r>
              <a:rPr lang="en-US" sz="2200" dirty="0"/>
              <a:t>    </a:t>
            </a:r>
          </a:p>
        </p:txBody>
      </p:sp>
      <p:sp>
        <p:nvSpPr>
          <p:cNvPr id="10" name="Text Box 6" descr="/ * Selection Sort * /,&#10;    for i=0, i μικρότερο του N μείον 1, i σύν σύν, άγκιστρο,&#10;        pos = i,&#10;        for j=i σύν1, j μικρότερο του N, j σύν σύν,&#10;            if a, pos μεγαλύτερο του &gt; a [j],&#10;                pos = j,&#10;        / * swap * /,&#10;        temp = a, [pos],&#10;        a, [pos] = a, [i],&#10;        a, [i] = temp,&#10;    άγκιστρο,&#10;    print f, \ n \ n ΤΑΞΙΝΟΜΗΜΕΝΟΣ \ n \ n,&#10;    for i=0, i μικρότερο του N, i σύν σύν,&#10;        print f, % d, a [i],&#10;    print f,  \ n \ n,&#10;    return 0,&#10;άγκιστρο.&#10;&#10;"/>
          <p:cNvSpPr txBox="1">
            <a:spLocks noChangeArrowheads="1"/>
          </p:cNvSpPr>
          <p:nvPr>
            <p:custDataLst>
              <p:tags r:id="rId3"/>
            </p:custDataLst>
          </p:nvPr>
        </p:nvSpPr>
        <p:spPr bwMode="auto">
          <a:xfrm>
            <a:off x="4139952" y="1052736"/>
            <a:ext cx="439261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7030A0"/>
                </a:solidFill>
              </a:rPr>
              <a:t>/* Selection Sort */</a:t>
            </a:r>
          </a:p>
          <a:p>
            <a:r>
              <a:rPr lang="en-US" sz="2000" dirty="0">
                <a:solidFill>
                  <a:srgbClr val="FF3300"/>
                </a:solidFill>
              </a:rPr>
              <a:t>    </a:t>
            </a:r>
            <a:r>
              <a:rPr lang="en-US" sz="2000" b="1" dirty="0">
                <a:solidFill>
                  <a:srgbClr val="0070C0"/>
                </a:solidFill>
              </a:rPr>
              <a:t>for (i=0; i&lt;N-1; i++) {</a:t>
            </a:r>
          </a:p>
          <a:p>
            <a:r>
              <a:rPr lang="en-US" sz="2000" dirty="0">
                <a:solidFill>
                  <a:srgbClr val="FF3300"/>
                </a:solidFill>
              </a:rPr>
              <a:t>        </a:t>
            </a:r>
            <a:r>
              <a:rPr lang="en-US" sz="2000" dirty="0" err="1">
                <a:solidFill>
                  <a:srgbClr val="7030A0"/>
                </a:solidFill>
              </a:rPr>
              <a:t>pos</a:t>
            </a:r>
            <a:r>
              <a:rPr lang="en-US" sz="2000" dirty="0">
                <a:solidFill>
                  <a:srgbClr val="7030A0"/>
                </a:solidFill>
              </a:rPr>
              <a:t> = i;</a:t>
            </a:r>
          </a:p>
          <a:p>
            <a:r>
              <a:rPr lang="en-US" sz="2000" dirty="0">
                <a:solidFill>
                  <a:srgbClr val="7030A0"/>
                </a:solidFill>
              </a:rPr>
              <a:t>        for (j=i+1; j&lt;N; j++)</a:t>
            </a:r>
          </a:p>
          <a:p>
            <a:r>
              <a:rPr lang="en-US" sz="2000" dirty="0">
                <a:solidFill>
                  <a:srgbClr val="7030A0"/>
                </a:solidFill>
              </a:rPr>
              <a:t>            if (a[</a:t>
            </a:r>
            <a:r>
              <a:rPr lang="en-US" sz="2000" dirty="0" err="1">
                <a:solidFill>
                  <a:srgbClr val="7030A0"/>
                </a:solidFill>
              </a:rPr>
              <a:t>pos</a:t>
            </a:r>
            <a:r>
              <a:rPr lang="en-US" sz="2000" dirty="0">
                <a:solidFill>
                  <a:srgbClr val="7030A0"/>
                </a:solidFill>
              </a:rPr>
              <a:t>] </a:t>
            </a:r>
            <a:r>
              <a:rPr lang="en-US" sz="2000" b="1" dirty="0">
                <a:solidFill>
                  <a:srgbClr val="7030A0"/>
                </a:solidFill>
              </a:rPr>
              <a:t>&gt;</a:t>
            </a:r>
            <a:r>
              <a:rPr lang="en-US" sz="2000" dirty="0">
                <a:solidFill>
                  <a:srgbClr val="7030A0"/>
                </a:solidFill>
              </a:rPr>
              <a:t> a[j])</a:t>
            </a:r>
          </a:p>
          <a:p>
            <a:r>
              <a:rPr lang="en-US" sz="2000" dirty="0">
                <a:solidFill>
                  <a:srgbClr val="7030A0"/>
                </a:solidFill>
              </a:rPr>
              <a:t>                </a:t>
            </a:r>
            <a:r>
              <a:rPr lang="en-US" sz="2000" dirty="0" err="1">
                <a:solidFill>
                  <a:srgbClr val="7030A0"/>
                </a:solidFill>
              </a:rPr>
              <a:t>pos</a:t>
            </a:r>
            <a:r>
              <a:rPr lang="en-US" sz="2000" dirty="0">
                <a:solidFill>
                  <a:srgbClr val="7030A0"/>
                </a:solidFill>
              </a:rPr>
              <a:t> = j;</a:t>
            </a:r>
          </a:p>
          <a:p>
            <a:r>
              <a:rPr lang="en-US" sz="2000" dirty="0">
                <a:solidFill>
                  <a:srgbClr val="7030A0"/>
                </a:solidFill>
              </a:rPr>
              <a:t>        /* swap */</a:t>
            </a:r>
          </a:p>
          <a:p>
            <a:r>
              <a:rPr lang="en-US" sz="2000" dirty="0">
                <a:solidFill>
                  <a:srgbClr val="7030A0"/>
                </a:solidFill>
              </a:rPr>
              <a:t>        temp = a[</a:t>
            </a:r>
            <a:r>
              <a:rPr lang="en-US" sz="2000" dirty="0" err="1">
                <a:solidFill>
                  <a:srgbClr val="7030A0"/>
                </a:solidFill>
              </a:rPr>
              <a:t>pos</a:t>
            </a:r>
            <a:r>
              <a:rPr lang="en-US" sz="2000" dirty="0">
                <a:solidFill>
                  <a:srgbClr val="7030A0"/>
                </a:solidFill>
              </a:rPr>
              <a:t>];</a:t>
            </a:r>
          </a:p>
          <a:p>
            <a:r>
              <a:rPr lang="en-US" sz="2000" dirty="0">
                <a:solidFill>
                  <a:srgbClr val="7030A0"/>
                </a:solidFill>
              </a:rPr>
              <a:t>        a[</a:t>
            </a:r>
            <a:r>
              <a:rPr lang="en-US" sz="2000" dirty="0" err="1">
                <a:solidFill>
                  <a:srgbClr val="7030A0"/>
                </a:solidFill>
              </a:rPr>
              <a:t>pos</a:t>
            </a:r>
            <a:r>
              <a:rPr lang="en-US" sz="2000" dirty="0">
                <a:solidFill>
                  <a:srgbClr val="7030A0"/>
                </a:solidFill>
              </a:rPr>
              <a:t>] = a[i];</a:t>
            </a:r>
          </a:p>
          <a:p>
            <a:r>
              <a:rPr lang="en-US" sz="2000" dirty="0">
                <a:solidFill>
                  <a:srgbClr val="7030A0"/>
                </a:solidFill>
              </a:rPr>
              <a:t>        a[i] = temp;</a:t>
            </a:r>
          </a:p>
          <a:p>
            <a:r>
              <a:rPr lang="en-US" sz="2000" b="1" dirty="0">
                <a:solidFill>
                  <a:srgbClr val="0070C0"/>
                </a:solidFill>
              </a:rPr>
              <a:t>    }</a:t>
            </a:r>
          </a:p>
          <a:p>
            <a:r>
              <a:rPr lang="en-US" sz="2000" dirty="0"/>
              <a:t>    </a:t>
            </a:r>
            <a:r>
              <a:rPr lang="en-US" sz="2000" dirty="0" err="1"/>
              <a:t>printf</a:t>
            </a:r>
            <a:r>
              <a:rPr lang="en-US" sz="2000" dirty="0"/>
              <a:t>("\n\n</a:t>
            </a:r>
            <a:r>
              <a:rPr lang="el-GR" sz="2000" dirty="0"/>
              <a:t>ΤΑΞΙΝΟΜΗΜΕΝΟΣ</a:t>
            </a:r>
            <a:r>
              <a:rPr lang="en-US" sz="2000" dirty="0"/>
              <a:t>\n\n");</a:t>
            </a:r>
          </a:p>
          <a:p>
            <a:r>
              <a:rPr lang="en-US" sz="2000" dirty="0"/>
              <a:t>    for (i=0; i&lt;N; i++)</a:t>
            </a:r>
          </a:p>
          <a:p>
            <a:r>
              <a:rPr lang="en-US" sz="2000" dirty="0"/>
              <a:t>        </a:t>
            </a:r>
            <a:r>
              <a:rPr lang="en-US" sz="2000" dirty="0" err="1"/>
              <a:t>printf</a:t>
            </a:r>
            <a:r>
              <a:rPr lang="en-US" sz="2000" dirty="0"/>
              <a:t>("%d ", a[i]);</a:t>
            </a:r>
          </a:p>
          <a:p>
            <a:r>
              <a:rPr lang="en-US" sz="2000" dirty="0"/>
              <a:t>    </a:t>
            </a:r>
            <a:r>
              <a:rPr lang="en-US" sz="2000" dirty="0" err="1"/>
              <a:t>printf</a:t>
            </a:r>
            <a:r>
              <a:rPr lang="en-US" sz="2000" dirty="0"/>
              <a:t>("\n\n");</a:t>
            </a:r>
          </a:p>
          <a:p>
            <a:r>
              <a:rPr lang="en-US" sz="2000" dirty="0"/>
              <a:t>    return 0;</a:t>
            </a:r>
          </a:p>
          <a:p>
            <a:r>
              <a:rPr lang="en-US" sz="2000" dirty="0"/>
              <a:t>} </a:t>
            </a:r>
          </a:p>
          <a:p>
            <a:pPr>
              <a:spcBef>
                <a:spcPct val="50000"/>
              </a:spcBef>
            </a:pPr>
            <a:endParaRPr lang="en-US" sz="20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207739"/>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Φθίνουσα Διάταξη (</a:t>
            </a:r>
            <a:r>
              <a:rPr lang="en-US" dirty="0" smtClean="0"/>
              <a:t>Selection Sort</a:t>
            </a:r>
            <a:r>
              <a:rPr lang="el-GR" dirty="0" smtClean="0"/>
              <a:t>)</a:t>
            </a:r>
            <a:endParaRPr lang="el-GR" dirty="0"/>
          </a:p>
        </p:txBody>
      </p:sp>
      <p:sp>
        <p:nvSpPr>
          <p:cNvPr id="59" name="Text Box 5" descr="include stdio τελεία h,&#10;define N 10,&#10;int main, άγκιστρο,&#10;    int a N, i, j, pos, temp,&#10;    print f, \ n \ n Εισαγωγή % d τιμών \ n, N,&#10;    for i=0, i μικρότερο του N, i σύν σύν, άγκιστρο,&#10;        print f, % 2 d άνω κάτω τελεία, i σύν 1,&#10;        scan f, % d, &amp; a [i],&#10;    άγκιστρο.&#10;    &#10;"/>
          <p:cNvSpPr txBox="1">
            <a:spLocks noChangeArrowheads="1"/>
          </p:cNvSpPr>
          <p:nvPr>
            <p:custDataLst>
              <p:tags r:id="rId2"/>
            </p:custDataLst>
          </p:nvPr>
        </p:nvSpPr>
        <p:spPr bwMode="auto">
          <a:xfrm>
            <a:off x="467545" y="1411635"/>
            <a:ext cx="381642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t>#include &lt;</a:t>
            </a:r>
            <a:r>
              <a:rPr lang="en-US" sz="2200" dirty="0" err="1"/>
              <a:t>stdio.h</a:t>
            </a:r>
            <a:r>
              <a:rPr lang="en-US" sz="2200" dirty="0"/>
              <a:t>&gt;</a:t>
            </a:r>
          </a:p>
          <a:p>
            <a:r>
              <a:rPr lang="en-US" sz="2200" dirty="0"/>
              <a:t>#define N 10</a:t>
            </a:r>
          </a:p>
          <a:p>
            <a:r>
              <a:rPr lang="en-US" sz="2200" dirty="0" err="1"/>
              <a:t>int</a:t>
            </a:r>
            <a:r>
              <a:rPr lang="en-US" sz="2200" dirty="0"/>
              <a:t> main(){</a:t>
            </a:r>
          </a:p>
          <a:p>
            <a:r>
              <a:rPr lang="en-US" sz="2200" dirty="0"/>
              <a:t>    </a:t>
            </a:r>
            <a:r>
              <a:rPr lang="en-US" sz="2200" dirty="0" err="1"/>
              <a:t>int</a:t>
            </a:r>
            <a:r>
              <a:rPr lang="en-US" sz="2200" dirty="0"/>
              <a:t> a[N], i, j, </a:t>
            </a:r>
            <a:r>
              <a:rPr lang="en-US" sz="2200" dirty="0" err="1"/>
              <a:t>pos</a:t>
            </a:r>
            <a:r>
              <a:rPr lang="en-US" sz="2200" dirty="0"/>
              <a:t>, temp;</a:t>
            </a:r>
          </a:p>
          <a:p>
            <a:r>
              <a:rPr lang="en-US" sz="2200" dirty="0"/>
              <a:t>    </a:t>
            </a:r>
            <a:r>
              <a:rPr lang="en-US" sz="2200" dirty="0" err="1"/>
              <a:t>printf</a:t>
            </a:r>
            <a:r>
              <a:rPr lang="en-US" sz="2200" dirty="0"/>
              <a:t>("\n\n</a:t>
            </a:r>
            <a:r>
              <a:rPr lang="el-GR" sz="2200" dirty="0"/>
              <a:t>Εισαγωγή</a:t>
            </a:r>
            <a:r>
              <a:rPr lang="en-US" sz="2200" dirty="0"/>
              <a:t> %d </a:t>
            </a:r>
            <a:r>
              <a:rPr lang="el-GR" sz="2200" dirty="0"/>
              <a:t>τιμών</a:t>
            </a:r>
            <a:r>
              <a:rPr lang="en-US" sz="2200" dirty="0"/>
              <a:t>\n", N);</a:t>
            </a:r>
          </a:p>
          <a:p>
            <a:r>
              <a:rPr lang="en-US" sz="2200" dirty="0"/>
              <a:t>    for (i=0; i&lt;N; i++) {</a:t>
            </a:r>
          </a:p>
          <a:p>
            <a:r>
              <a:rPr lang="en-US" sz="2200" dirty="0"/>
              <a:t>        </a:t>
            </a:r>
            <a:r>
              <a:rPr lang="en-US" sz="2200" dirty="0" err="1"/>
              <a:t>printf</a:t>
            </a:r>
            <a:r>
              <a:rPr lang="en-US" sz="2200" dirty="0"/>
              <a:t>("%2d : ", i+1);</a:t>
            </a:r>
          </a:p>
          <a:p>
            <a:r>
              <a:rPr lang="en-US" sz="2200" dirty="0"/>
              <a:t>        </a:t>
            </a:r>
            <a:r>
              <a:rPr lang="en-US" sz="2200" dirty="0" err="1"/>
              <a:t>scanf</a:t>
            </a:r>
            <a:r>
              <a:rPr lang="en-US" sz="2200" dirty="0"/>
              <a:t>("%d", &amp;a[i]);</a:t>
            </a:r>
          </a:p>
          <a:p>
            <a:r>
              <a:rPr lang="en-US" sz="2200" dirty="0"/>
              <a:t>    }</a:t>
            </a:r>
          </a:p>
          <a:p>
            <a:r>
              <a:rPr lang="en-US" sz="2200" dirty="0"/>
              <a:t>    </a:t>
            </a:r>
          </a:p>
        </p:txBody>
      </p:sp>
      <p:sp>
        <p:nvSpPr>
          <p:cNvPr id="60" name="Text Box 6" descr="/ * Selection Sort * /,&#10;    for i=0, i μικρότερο του N μείον 1, i σύν σύν, άγκιστρο,&#10;        pos = i,&#10;        for j=i σύν1, j μικρότερο του N, j σύν σύν,&#10;            if a, pos μεγαλύτερο του &gt; a [j],&#10;                pos = j,&#10;        / * swap * /,&#10;        temp = a, [pos],&#10;        a, [pos] = a, [i],&#10;        a, [i] = temp,&#10;    άγκιστρο,&#10;    print f, \ n \ n ΤΑΞΙΝΟΜΗΜΕΝΟΣ \ n \ n,&#10;    for i=0, i μικρότερο του N, i σύν σύν,&#10;        print f, % d, a [i],&#10;    print f,  \ n \ n,&#10;    return 0,&#10;άγκιστρο.&#10;&#10;"/>
          <p:cNvSpPr txBox="1">
            <a:spLocks noChangeArrowheads="1"/>
          </p:cNvSpPr>
          <p:nvPr>
            <p:custDataLst>
              <p:tags r:id="rId3"/>
            </p:custDataLst>
          </p:nvPr>
        </p:nvSpPr>
        <p:spPr bwMode="auto">
          <a:xfrm>
            <a:off x="3995936" y="1124744"/>
            <a:ext cx="439261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7030A0"/>
                </a:solidFill>
              </a:rPr>
              <a:t>/* Selection Sort */</a:t>
            </a:r>
          </a:p>
          <a:p>
            <a:r>
              <a:rPr lang="en-US" sz="2000" dirty="0">
                <a:solidFill>
                  <a:srgbClr val="FF3300"/>
                </a:solidFill>
              </a:rPr>
              <a:t>    </a:t>
            </a:r>
            <a:r>
              <a:rPr lang="en-US" sz="2000" b="1" dirty="0">
                <a:solidFill>
                  <a:srgbClr val="0070C0"/>
                </a:solidFill>
              </a:rPr>
              <a:t>for (i=0; i&lt;N-1; i++) {</a:t>
            </a:r>
          </a:p>
          <a:p>
            <a:r>
              <a:rPr lang="en-US" sz="2000" dirty="0">
                <a:solidFill>
                  <a:srgbClr val="7030A0"/>
                </a:solidFill>
              </a:rPr>
              <a:t>        </a:t>
            </a:r>
            <a:r>
              <a:rPr lang="en-US" sz="2000" dirty="0" err="1">
                <a:solidFill>
                  <a:srgbClr val="7030A0"/>
                </a:solidFill>
              </a:rPr>
              <a:t>pos</a:t>
            </a:r>
            <a:r>
              <a:rPr lang="en-US" sz="2000" dirty="0">
                <a:solidFill>
                  <a:srgbClr val="7030A0"/>
                </a:solidFill>
              </a:rPr>
              <a:t> = i;</a:t>
            </a:r>
          </a:p>
          <a:p>
            <a:r>
              <a:rPr lang="en-US" sz="2000" dirty="0">
                <a:solidFill>
                  <a:srgbClr val="7030A0"/>
                </a:solidFill>
              </a:rPr>
              <a:t>        for (j=i+1; j&lt;N; j++)</a:t>
            </a:r>
          </a:p>
          <a:p>
            <a:r>
              <a:rPr lang="en-US" sz="2000" dirty="0">
                <a:solidFill>
                  <a:srgbClr val="7030A0"/>
                </a:solidFill>
              </a:rPr>
              <a:t>            if (a[</a:t>
            </a:r>
            <a:r>
              <a:rPr lang="en-US" sz="2000" dirty="0" err="1">
                <a:solidFill>
                  <a:srgbClr val="7030A0"/>
                </a:solidFill>
              </a:rPr>
              <a:t>pos</a:t>
            </a:r>
            <a:r>
              <a:rPr lang="en-US" sz="2000" dirty="0">
                <a:solidFill>
                  <a:srgbClr val="7030A0"/>
                </a:solidFill>
              </a:rPr>
              <a:t>] </a:t>
            </a:r>
            <a:r>
              <a:rPr lang="el-GR" sz="2000" b="1" dirty="0">
                <a:solidFill>
                  <a:srgbClr val="7030A0"/>
                </a:solidFill>
              </a:rPr>
              <a:t>&lt;</a:t>
            </a:r>
            <a:r>
              <a:rPr lang="en-US" sz="2000" dirty="0">
                <a:solidFill>
                  <a:srgbClr val="7030A0"/>
                </a:solidFill>
              </a:rPr>
              <a:t> a[j])</a:t>
            </a:r>
          </a:p>
          <a:p>
            <a:r>
              <a:rPr lang="en-US" sz="2000" dirty="0">
                <a:solidFill>
                  <a:srgbClr val="7030A0"/>
                </a:solidFill>
              </a:rPr>
              <a:t>                </a:t>
            </a:r>
            <a:r>
              <a:rPr lang="en-US" sz="2000" dirty="0" err="1">
                <a:solidFill>
                  <a:srgbClr val="7030A0"/>
                </a:solidFill>
              </a:rPr>
              <a:t>pos</a:t>
            </a:r>
            <a:r>
              <a:rPr lang="en-US" sz="2000" dirty="0">
                <a:solidFill>
                  <a:srgbClr val="7030A0"/>
                </a:solidFill>
              </a:rPr>
              <a:t> = j;</a:t>
            </a:r>
          </a:p>
          <a:p>
            <a:r>
              <a:rPr lang="en-US" sz="2000" dirty="0">
                <a:solidFill>
                  <a:srgbClr val="7030A0"/>
                </a:solidFill>
              </a:rPr>
              <a:t>        /* swap */</a:t>
            </a:r>
          </a:p>
          <a:p>
            <a:r>
              <a:rPr lang="en-US" sz="2000" dirty="0">
                <a:solidFill>
                  <a:srgbClr val="7030A0"/>
                </a:solidFill>
              </a:rPr>
              <a:t>        temp = a[</a:t>
            </a:r>
            <a:r>
              <a:rPr lang="en-US" sz="2000" dirty="0" err="1">
                <a:solidFill>
                  <a:srgbClr val="7030A0"/>
                </a:solidFill>
              </a:rPr>
              <a:t>pos</a:t>
            </a:r>
            <a:r>
              <a:rPr lang="en-US" sz="2000" dirty="0">
                <a:solidFill>
                  <a:srgbClr val="7030A0"/>
                </a:solidFill>
              </a:rPr>
              <a:t>];</a:t>
            </a:r>
          </a:p>
          <a:p>
            <a:r>
              <a:rPr lang="en-US" sz="2000" dirty="0">
                <a:solidFill>
                  <a:srgbClr val="7030A0"/>
                </a:solidFill>
              </a:rPr>
              <a:t>        a[</a:t>
            </a:r>
            <a:r>
              <a:rPr lang="en-US" sz="2000" dirty="0" err="1">
                <a:solidFill>
                  <a:srgbClr val="7030A0"/>
                </a:solidFill>
              </a:rPr>
              <a:t>pos</a:t>
            </a:r>
            <a:r>
              <a:rPr lang="en-US" sz="2000" dirty="0">
                <a:solidFill>
                  <a:srgbClr val="7030A0"/>
                </a:solidFill>
              </a:rPr>
              <a:t>] = a[i];</a:t>
            </a:r>
          </a:p>
          <a:p>
            <a:r>
              <a:rPr lang="en-US" sz="2000" dirty="0">
                <a:solidFill>
                  <a:srgbClr val="7030A0"/>
                </a:solidFill>
              </a:rPr>
              <a:t>        a[i] = temp;</a:t>
            </a:r>
          </a:p>
          <a:p>
            <a:r>
              <a:rPr lang="en-US" sz="2000" b="1" dirty="0">
                <a:solidFill>
                  <a:srgbClr val="0070C0"/>
                </a:solidFill>
              </a:rPr>
              <a:t>    }</a:t>
            </a:r>
          </a:p>
          <a:p>
            <a:r>
              <a:rPr lang="en-US" sz="2000" dirty="0"/>
              <a:t>    </a:t>
            </a:r>
            <a:r>
              <a:rPr lang="en-US" sz="2000" dirty="0" err="1"/>
              <a:t>printf</a:t>
            </a:r>
            <a:r>
              <a:rPr lang="en-US" sz="2000" dirty="0"/>
              <a:t>("\n\n</a:t>
            </a:r>
            <a:r>
              <a:rPr lang="el-GR" sz="2000" dirty="0"/>
              <a:t>ΤΑΞΙΝΟΜΗΜΕΝΟΣ</a:t>
            </a:r>
            <a:r>
              <a:rPr lang="en-US" sz="2000" dirty="0"/>
              <a:t>\n\n");</a:t>
            </a:r>
          </a:p>
          <a:p>
            <a:r>
              <a:rPr lang="en-US" sz="2000" dirty="0"/>
              <a:t>    for (i=0; i&lt;N; i++)</a:t>
            </a:r>
          </a:p>
          <a:p>
            <a:r>
              <a:rPr lang="en-US" sz="2000" dirty="0"/>
              <a:t>        </a:t>
            </a:r>
            <a:r>
              <a:rPr lang="en-US" sz="2000" dirty="0" err="1"/>
              <a:t>printf</a:t>
            </a:r>
            <a:r>
              <a:rPr lang="en-US" sz="2000" dirty="0"/>
              <a:t>("%d ", a[i]);</a:t>
            </a:r>
          </a:p>
          <a:p>
            <a:r>
              <a:rPr lang="en-US" sz="2000" dirty="0"/>
              <a:t>    </a:t>
            </a:r>
            <a:r>
              <a:rPr lang="en-US" sz="2000" dirty="0" err="1"/>
              <a:t>printf</a:t>
            </a:r>
            <a:r>
              <a:rPr lang="en-US" sz="2000" dirty="0"/>
              <a:t>("\n\n");</a:t>
            </a:r>
          </a:p>
          <a:p>
            <a:r>
              <a:rPr lang="en-US" sz="2000" dirty="0"/>
              <a:t>    return 0;</a:t>
            </a:r>
          </a:p>
          <a:p>
            <a:r>
              <a:rPr lang="en-US" sz="2000" dirty="0"/>
              <a:t>} </a:t>
            </a:r>
          </a:p>
          <a:p>
            <a:pPr>
              <a:spcBef>
                <a:spcPct val="50000"/>
              </a:spcBef>
            </a:pPr>
            <a:endParaRPr lang="en-US" sz="20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Διαχείριση Πινάκων Ι</a:t>
            </a:r>
            <a:endParaRPr lang="el-GR"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6/2013 2:14:15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10,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59,60,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6,22,34,46,58,70,82,83,84,85,86,87,88,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8,5,1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6,7,11,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NorwegianNynors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10,11,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10,11,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10,11,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10,11,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5,11,12,7,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6,11,5,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6,11,5,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20,32,44,56,68,8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50AC346-2045-4D39-8CD3-5EFE6F6AD7A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4901</TotalTime>
  <Words>2946</Words>
  <Application>Microsoft Office PowerPoint</Application>
  <PresentationFormat>Προβολή στην οθόνη (4:3)</PresentationFormat>
  <Paragraphs>676</Paragraphs>
  <Slides>42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Ταξινόμηση Πίνακα (μέθοδος επιλογής)</vt:lpstr>
      <vt:lpstr>Μέθοδος Επιλογής (Selection Sort): Παράδειγμα</vt:lpstr>
      <vt:lpstr>Μέθοδος Επιλογής (Selection Sort)</vt:lpstr>
      <vt:lpstr>Φθίνουσα Διάταξη (Selection Sort)</vt:lpstr>
      <vt:lpstr>Μέθοδος Φυσαλίδας (bubble sort)</vt:lpstr>
      <vt:lpstr>Μέθοδος Φυσαλίδας (Bubble Sort): Παράδειγμα</vt:lpstr>
      <vt:lpstr>Μέθοδος Φυσαλίδας (1 από 2)</vt:lpstr>
      <vt:lpstr>Μέθοδος Φυσαλίδας (2 από 2)</vt:lpstr>
      <vt:lpstr>Πολυπλοκότητα (χρόνος εκτέλεσης)</vt:lpstr>
      <vt:lpstr>Ν2</vt:lpstr>
      <vt:lpstr>Ν2 εναντίον Νlog(N)</vt:lpstr>
      <vt:lpstr>Merge Sort (στο επόμενο μάθημα)</vt:lpstr>
      <vt:lpstr>Ενοποίηση Ταξινομημένων Πινάκων</vt:lpstr>
      <vt:lpstr>Ενοποίηση</vt:lpstr>
      <vt:lpstr>Ενοποίηση Ταξινομημένων Αρχείων</vt:lpstr>
      <vt:lpstr>Παράδειγμα (1 από 6)</vt:lpstr>
      <vt:lpstr>Παράδειγμα (2 από 6)</vt:lpstr>
      <vt:lpstr>Παράδειγμα (3 από 6)</vt:lpstr>
      <vt:lpstr>Παράδειγμα (4 από 6)</vt:lpstr>
      <vt:lpstr>Παράδειγμα (5 από 6)</vt:lpstr>
      <vt:lpstr>Παράδειγμα (6 από 6)</vt:lpstr>
      <vt:lpstr>Αναζήτηση Σε Πίνακα</vt:lpstr>
      <vt:lpstr>Α) Σειριακή (γραμμική) αναζήτηση σε αταξινόμητο πίνακα (1 από 2)</vt:lpstr>
      <vt:lpstr>Α) Σειριακή (γραμμική) αναζήτηση σε αταξινόμητο πίνακα (2 από 2)</vt:lpstr>
      <vt:lpstr>Β) Σειριακή (γραμμική) αναζήτηση σε ταξινομημένο  πίνακα (1 από 2)</vt:lpstr>
      <vt:lpstr>Β) Σειριακή (γραμμική) αναζήτηση σε ταξινομημένο  πίνακα (2 από 2)</vt:lpstr>
      <vt:lpstr>Γ) Δυαδική Αναζήτηση</vt:lpstr>
      <vt:lpstr>Δυαδική Αναζήτηση (χ=55)</vt:lpstr>
      <vt:lpstr>Δυαδική Αναζήτηση</vt:lpstr>
      <vt:lpstr>Δυαδική Αναζήτηση (σε αρχείο)</vt:lpstr>
      <vt:lpstr>Σύγκριση (1 από 3)</vt:lpstr>
      <vt:lpstr>Σύγκριση (2 από 3)</vt:lpstr>
      <vt:lpstr>Σύγκριση (3 από 3)</vt:lpstr>
      <vt:lpstr>Άσκηση: Κόσκινο Ερατοσθένη (276-198 πΧ) (1 από 3)</vt:lpstr>
      <vt:lpstr>Κόσκινο Ερατοσθένη (2 από 3)</vt:lpstr>
      <vt:lpstr>Κόσκινο Ερατοσθένη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Διαχείριση Πινάκων Ι</dc:title>
  <dc:creator>Ηλίας Κ. Σάββας</dc:creator>
  <cp:keywords>Δομές Δεδομένων και Αρχεία,  Διαχείριση Πινάκων Ι,  Πίνακες, Ταξινομήσεις (Bubble, Selection), Ενοποίηση ταξινομημένων πινάκων, Αναζητήσεις (Σειριακή (γραμμική) αναζήτηση, Δυαδική Αναζήτηση).</cp:keywords>
  <cp:lastModifiedBy>Windows User</cp:lastModifiedBy>
  <cp:revision>410</cp:revision>
  <dcterms:created xsi:type="dcterms:W3CDTF">2012-09-06T09:03:05Z</dcterms:created>
  <dcterms:modified xsi:type="dcterms:W3CDTF">2013-09-26T11:15:25Z</dcterms:modified>
</cp:coreProperties>
</file>