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3.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4.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5.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6.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7.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18.xml" ContentType="application/vnd.openxmlformats-officedocument.presentationml.notesSlide+xml"/>
  <Override PartName="/ppt/tags/tag38.xml" ContentType="application/vnd.openxmlformats-officedocument.presentationml.tags+xml"/>
  <Override PartName="/ppt/notesSlides/notesSlide19.xml" ContentType="application/vnd.openxmlformats-officedocument.presentationml.notesSlide+xml"/>
  <Override PartName="/ppt/tags/tag39.xml" ContentType="application/vnd.openxmlformats-officedocument.presentationml.tags+xml"/>
  <Override PartName="/ppt/notesSlides/notesSlide20.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21.xml" ContentType="application/vnd.openxmlformats-officedocument.presentationml.notesSlide+xml"/>
  <Override PartName="/ppt/tags/tag43.xml" ContentType="application/vnd.openxmlformats-officedocument.presentationml.tags+xml"/>
  <Override PartName="/ppt/charts/chart1.xml" ContentType="application/vnd.openxmlformats-officedocument.drawingml.chart+xml"/>
  <Override PartName="/ppt/tags/tag44.xml" ContentType="application/vnd.openxmlformats-officedocument.presentationml.tags+xml"/>
  <Override PartName="/ppt/tags/tag45.xml" ContentType="application/vnd.openxmlformats-officedocument.presentationml.tags+xml"/>
  <Override PartName="/ppt/charts/chart2.xml" ContentType="application/vnd.openxmlformats-officedocument.drawingml.chart+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22.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50"/>
  </p:notesMasterIdLst>
  <p:sldIdLst>
    <p:sldId id="256" r:id="rId3"/>
    <p:sldId id="257" r:id="rId4"/>
    <p:sldId id="259" r:id="rId5"/>
    <p:sldId id="261" r:id="rId6"/>
    <p:sldId id="262" r:id="rId7"/>
    <p:sldId id="264" r:id="rId8"/>
    <p:sldId id="266" r:id="rId9"/>
    <p:sldId id="265" r:id="rId10"/>
    <p:sldId id="274" r:id="rId11"/>
    <p:sldId id="288" r:id="rId12"/>
    <p:sldId id="277" r:id="rId13"/>
    <p:sldId id="269" r:id="rId14"/>
    <p:sldId id="278" r:id="rId15"/>
    <p:sldId id="270" r:id="rId16"/>
    <p:sldId id="272" r:id="rId17"/>
    <p:sldId id="279" r:id="rId18"/>
    <p:sldId id="273" r:id="rId19"/>
    <p:sldId id="281" r:id="rId20"/>
    <p:sldId id="284" r:id="rId21"/>
    <p:sldId id="282" r:id="rId22"/>
    <p:sldId id="283" r:id="rId23"/>
    <p:sldId id="285" r:id="rId24"/>
    <p:sldId id="289" r:id="rId25"/>
    <p:sldId id="304" r:id="rId26"/>
    <p:sldId id="305" r:id="rId27"/>
    <p:sldId id="306" r:id="rId28"/>
    <p:sldId id="307" r:id="rId29"/>
    <p:sldId id="308" r:id="rId30"/>
    <p:sldId id="309" r:id="rId31"/>
    <p:sldId id="310" r:id="rId32"/>
    <p:sldId id="311" r:id="rId33"/>
    <p:sldId id="312" r:id="rId34"/>
    <p:sldId id="313" r:id="rId35"/>
    <p:sldId id="314" r:id="rId36"/>
    <p:sldId id="315" r:id="rId37"/>
    <p:sldId id="316" r:id="rId38"/>
    <p:sldId id="317" r:id="rId39"/>
    <p:sldId id="318" r:id="rId40"/>
    <p:sldId id="300" r:id="rId41"/>
    <p:sldId id="319" r:id="rId42"/>
    <p:sldId id="320" r:id="rId43"/>
    <p:sldId id="321" r:id="rId44"/>
    <p:sldId id="322" r:id="rId45"/>
    <p:sldId id="323" r:id="rId46"/>
    <p:sldId id="324" r:id="rId47"/>
    <p:sldId id="325" r:id="rId48"/>
    <p:sldId id="280" r:id="rId49"/>
  </p:sldIdLst>
  <p:sldSz cx="9144000" cy="6858000" type="screen4x3"/>
  <p:notesSz cx="6858000" cy="9144000"/>
  <p:custDataLst>
    <p:tags r:id="rId51"/>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00CC"/>
    <a:srgbClr val="1A3D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35" autoAdjust="0"/>
    <p:restoredTop sz="99339" autoAdjust="0"/>
  </p:normalViewPr>
  <p:slideViewPr>
    <p:cSldViewPr>
      <p:cViewPr>
        <p:scale>
          <a:sx n="50" d="100"/>
          <a:sy n="50" d="100"/>
        </p:scale>
        <p:origin x="-1080" y="-63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tags" Target="tags/tag1.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Ilias\Dropbox\Domes_Arxeia\Lectures\Bubble_Merge_Sor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Ilias\Dropbox\Dept_CS\Domes_Arxeia\Lectures\Programs\sorting\sel_bub_time_Ubuntu.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380841559892297E-2"/>
          <c:y val="8.8098586360103009E-2"/>
          <c:w val="0.86827874326360088"/>
          <c:h val="0.80780064772605176"/>
        </c:manualLayout>
      </c:layout>
      <c:lineChart>
        <c:grouping val="standard"/>
        <c:varyColors val="0"/>
        <c:ser>
          <c:idx val="0"/>
          <c:order val="0"/>
          <c:tx>
            <c:strRef>
              <c:f>Φύλλο1!$C$2</c:f>
              <c:strCache>
                <c:ptCount val="1"/>
                <c:pt idx="0">
                  <c:v>Bubble Sort</c:v>
                </c:pt>
              </c:strCache>
            </c:strRef>
          </c:tx>
          <c:marker>
            <c:symbol val="none"/>
          </c:marker>
          <c:cat>
            <c:numRef>
              <c:f>Φύλλο1!$B$3:$B$22</c:f>
              <c:numCache>
                <c:formatCode>General</c:formatCode>
                <c:ptCount val="20"/>
                <c:pt idx="0">
                  <c:v>1000</c:v>
                </c:pt>
                <c:pt idx="1">
                  <c:v>2000</c:v>
                </c:pt>
                <c:pt idx="2">
                  <c:v>3000</c:v>
                </c:pt>
                <c:pt idx="3">
                  <c:v>4000</c:v>
                </c:pt>
                <c:pt idx="4">
                  <c:v>5000</c:v>
                </c:pt>
                <c:pt idx="5">
                  <c:v>6000</c:v>
                </c:pt>
                <c:pt idx="6">
                  <c:v>7000</c:v>
                </c:pt>
                <c:pt idx="7">
                  <c:v>8000</c:v>
                </c:pt>
                <c:pt idx="8">
                  <c:v>9000</c:v>
                </c:pt>
                <c:pt idx="9">
                  <c:v>10000</c:v>
                </c:pt>
                <c:pt idx="10">
                  <c:v>11000</c:v>
                </c:pt>
                <c:pt idx="11">
                  <c:v>12000</c:v>
                </c:pt>
                <c:pt idx="12">
                  <c:v>13000</c:v>
                </c:pt>
                <c:pt idx="13">
                  <c:v>14000</c:v>
                </c:pt>
                <c:pt idx="14">
                  <c:v>15000</c:v>
                </c:pt>
                <c:pt idx="15">
                  <c:v>16000</c:v>
                </c:pt>
                <c:pt idx="16">
                  <c:v>17000</c:v>
                </c:pt>
                <c:pt idx="17">
                  <c:v>18000</c:v>
                </c:pt>
                <c:pt idx="18">
                  <c:v>19000</c:v>
                </c:pt>
                <c:pt idx="19">
                  <c:v>20000</c:v>
                </c:pt>
              </c:numCache>
            </c:numRef>
          </c:cat>
          <c:val>
            <c:numRef>
              <c:f>Φύλλο1!$C$3:$C$22</c:f>
              <c:numCache>
                <c:formatCode>General</c:formatCode>
                <c:ptCount val="20"/>
                <c:pt idx="0">
                  <c:v>1</c:v>
                </c:pt>
                <c:pt idx="1">
                  <c:v>3</c:v>
                </c:pt>
                <c:pt idx="2">
                  <c:v>6</c:v>
                </c:pt>
                <c:pt idx="3">
                  <c:v>12</c:v>
                </c:pt>
                <c:pt idx="4">
                  <c:v>18</c:v>
                </c:pt>
                <c:pt idx="5">
                  <c:v>27</c:v>
                </c:pt>
                <c:pt idx="6">
                  <c:v>40</c:v>
                </c:pt>
                <c:pt idx="7">
                  <c:v>53</c:v>
                </c:pt>
                <c:pt idx="8">
                  <c:v>68</c:v>
                </c:pt>
                <c:pt idx="9">
                  <c:v>81</c:v>
                </c:pt>
                <c:pt idx="10">
                  <c:v>102</c:v>
                </c:pt>
                <c:pt idx="11">
                  <c:v>121</c:v>
                </c:pt>
                <c:pt idx="12">
                  <c:v>138</c:v>
                </c:pt>
                <c:pt idx="13">
                  <c:v>167</c:v>
                </c:pt>
                <c:pt idx="14">
                  <c:v>188</c:v>
                </c:pt>
                <c:pt idx="15">
                  <c:v>216</c:v>
                </c:pt>
                <c:pt idx="16">
                  <c:v>247</c:v>
                </c:pt>
                <c:pt idx="17">
                  <c:v>273</c:v>
                </c:pt>
                <c:pt idx="18">
                  <c:v>301</c:v>
                </c:pt>
                <c:pt idx="19">
                  <c:v>337</c:v>
                </c:pt>
              </c:numCache>
            </c:numRef>
          </c:val>
          <c:smooth val="0"/>
        </c:ser>
        <c:ser>
          <c:idx val="1"/>
          <c:order val="1"/>
          <c:tx>
            <c:strRef>
              <c:f>Φύλλο1!$E$2</c:f>
              <c:strCache>
                <c:ptCount val="1"/>
                <c:pt idx="0">
                  <c:v>Merge Sort</c:v>
                </c:pt>
              </c:strCache>
            </c:strRef>
          </c:tx>
          <c:marker>
            <c:symbol val="none"/>
          </c:marker>
          <c:cat>
            <c:numRef>
              <c:f>Φύλλο1!$B$3:$B$22</c:f>
              <c:numCache>
                <c:formatCode>General</c:formatCode>
                <c:ptCount val="20"/>
                <c:pt idx="0">
                  <c:v>1000</c:v>
                </c:pt>
                <c:pt idx="1">
                  <c:v>2000</c:v>
                </c:pt>
                <c:pt idx="2">
                  <c:v>3000</c:v>
                </c:pt>
                <c:pt idx="3">
                  <c:v>4000</c:v>
                </c:pt>
                <c:pt idx="4">
                  <c:v>5000</c:v>
                </c:pt>
                <c:pt idx="5">
                  <c:v>6000</c:v>
                </c:pt>
                <c:pt idx="6">
                  <c:v>7000</c:v>
                </c:pt>
                <c:pt idx="7">
                  <c:v>8000</c:v>
                </c:pt>
                <c:pt idx="8">
                  <c:v>9000</c:v>
                </c:pt>
                <c:pt idx="9">
                  <c:v>10000</c:v>
                </c:pt>
                <c:pt idx="10">
                  <c:v>11000</c:v>
                </c:pt>
                <c:pt idx="11">
                  <c:v>12000</c:v>
                </c:pt>
                <c:pt idx="12">
                  <c:v>13000</c:v>
                </c:pt>
                <c:pt idx="13">
                  <c:v>14000</c:v>
                </c:pt>
                <c:pt idx="14">
                  <c:v>15000</c:v>
                </c:pt>
                <c:pt idx="15">
                  <c:v>16000</c:v>
                </c:pt>
                <c:pt idx="16">
                  <c:v>17000</c:v>
                </c:pt>
                <c:pt idx="17">
                  <c:v>18000</c:v>
                </c:pt>
                <c:pt idx="18">
                  <c:v>19000</c:v>
                </c:pt>
                <c:pt idx="19">
                  <c:v>20000</c:v>
                </c:pt>
              </c:numCache>
            </c:numRef>
          </c:cat>
          <c:val>
            <c:numRef>
              <c:f>Φύλλο1!$E$3:$E$22</c:f>
              <c:numCache>
                <c:formatCode>General</c:formatCode>
                <c:ptCount val="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1</c:v>
                </c:pt>
                <c:pt idx="16">
                  <c:v>1</c:v>
                </c:pt>
                <c:pt idx="17">
                  <c:v>1</c:v>
                </c:pt>
                <c:pt idx="18">
                  <c:v>1</c:v>
                </c:pt>
                <c:pt idx="19">
                  <c:v>1</c:v>
                </c:pt>
              </c:numCache>
            </c:numRef>
          </c:val>
          <c:smooth val="0"/>
        </c:ser>
        <c:ser>
          <c:idx val="2"/>
          <c:order val="2"/>
          <c:tx>
            <c:strRef>
              <c:f>Φύλλο1!$D$2</c:f>
              <c:strCache>
                <c:ptCount val="1"/>
                <c:pt idx="0">
                  <c:v>Selection Sort</c:v>
                </c:pt>
              </c:strCache>
            </c:strRef>
          </c:tx>
          <c:spPr>
            <a:ln>
              <a:solidFill>
                <a:schemeClr val="tx1">
                  <a:lumMod val="85000"/>
                  <a:lumOff val="15000"/>
                </a:schemeClr>
              </a:solidFill>
            </a:ln>
          </c:spPr>
          <c:marker>
            <c:symbol val="none"/>
          </c:marker>
          <c:val>
            <c:numRef>
              <c:f>Φύλλο1!$D$3:$D$22</c:f>
              <c:numCache>
                <c:formatCode>General</c:formatCode>
                <c:ptCount val="20"/>
                <c:pt idx="0">
                  <c:v>1</c:v>
                </c:pt>
                <c:pt idx="1">
                  <c:v>2</c:v>
                </c:pt>
                <c:pt idx="2">
                  <c:v>4</c:v>
                </c:pt>
                <c:pt idx="3">
                  <c:v>6</c:v>
                </c:pt>
                <c:pt idx="4">
                  <c:v>10</c:v>
                </c:pt>
                <c:pt idx="5">
                  <c:v>17</c:v>
                </c:pt>
                <c:pt idx="6">
                  <c:v>23</c:v>
                </c:pt>
                <c:pt idx="7">
                  <c:v>31</c:v>
                </c:pt>
                <c:pt idx="8">
                  <c:v>39</c:v>
                </c:pt>
                <c:pt idx="9">
                  <c:v>49</c:v>
                </c:pt>
                <c:pt idx="10">
                  <c:v>58</c:v>
                </c:pt>
                <c:pt idx="11">
                  <c:v>70</c:v>
                </c:pt>
                <c:pt idx="12">
                  <c:v>84</c:v>
                </c:pt>
                <c:pt idx="13">
                  <c:v>95</c:v>
                </c:pt>
                <c:pt idx="14">
                  <c:v>110</c:v>
                </c:pt>
                <c:pt idx="15">
                  <c:v>124</c:v>
                </c:pt>
                <c:pt idx="16">
                  <c:v>143</c:v>
                </c:pt>
                <c:pt idx="17">
                  <c:v>158</c:v>
                </c:pt>
                <c:pt idx="18">
                  <c:v>177</c:v>
                </c:pt>
                <c:pt idx="19">
                  <c:v>195</c:v>
                </c:pt>
              </c:numCache>
            </c:numRef>
          </c:val>
          <c:smooth val="0"/>
        </c:ser>
        <c:dLbls>
          <c:showLegendKey val="0"/>
          <c:showVal val="0"/>
          <c:showCatName val="0"/>
          <c:showSerName val="0"/>
          <c:showPercent val="0"/>
          <c:showBubbleSize val="0"/>
        </c:dLbls>
        <c:marker val="1"/>
        <c:smooth val="0"/>
        <c:axId val="192965248"/>
        <c:axId val="192975232"/>
      </c:lineChart>
      <c:catAx>
        <c:axId val="192965248"/>
        <c:scaling>
          <c:orientation val="minMax"/>
        </c:scaling>
        <c:delete val="0"/>
        <c:axPos val="b"/>
        <c:numFmt formatCode="General" sourceLinked="1"/>
        <c:majorTickMark val="out"/>
        <c:minorTickMark val="none"/>
        <c:tickLblPos val="nextTo"/>
        <c:crossAx val="192975232"/>
        <c:crosses val="autoZero"/>
        <c:auto val="1"/>
        <c:lblAlgn val="ctr"/>
        <c:lblOffset val="100"/>
        <c:noMultiLvlLbl val="0"/>
      </c:catAx>
      <c:valAx>
        <c:axId val="192975232"/>
        <c:scaling>
          <c:orientation val="minMax"/>
        </c:scaling>
        <c:delete val="0"/>
        <c:axPos val="l"/>
        <c:majorGridlines/>
        <c:numFmt formatCode="General" sourceLinked="1"/>
        <c:majorTickMark val="out"/>
        <c:minorTickMark val="none"/>
        <c:tickLblPos val="nextTo"/>
        <c:crossAx val="192965248"/>
        <c:crosses val="autoZero"/>
        <c:crossBetween val="between"/>
      </c:valAx>
    </c:plotArea>
    <c:legend>
      <c:legendPos val="r"/>
      <c:layout>
        <c:manualLayout>
          <c:xMode val="edge"/>
          <c:yMode val="edge"/>
          <c:x val="0.43799272639939613"/>
          <c:y val="8.048709987947672E-2"/>
          <c:w val="0.1878222084984475"/>
          <c:h val="0.17780642463939794"/>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l-GR"/>
              <a:t>Σύγκριση Ταξινομήσεων</a:t>
            </a:r>
          </a:p>
        </c:rich>
      </c:tx>
      <c:layout/>
      <c:overlay val="0"/>
      <c:spPr>
        <a:noFill/>
        <a:ln>
          <a:noFill/>
        </a:ln>
        <a:effectLst/>
      </c:spPr>
    </c:title>
    <c:autoTitleDeleted val="0"/>
    <c:plotArea>
      <c:layout/>
      <c:lineChart>
        <c:grouping val="standard"/>
        <c:varyColors val="0"/>
        <c:ser>
          <c:idx val="1"/>
          <c:order val="0"/>
          <c:tx>
            <c:strRef>
              <c:f>sel_bub_time_Ubuntu!$B$1</c:f>
              <c:strCache>
                <c:ptCount val="1"/>
                <c:pt idx="0">
                  <c:v>Selection</c:v>
                </c:pt>
              </c:strCache>
            </c:strRef>
          </c:tx>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sel_bub_time_Ubuntu!$A$2:$A$11</c:f>
              <c:numCache>
                <c:formatCode>General</c:formatCode>
                <c:ptCount val="10"/>
                <c:pt idx="0">
                  <c:v>10000</c:v>
                </c:pt>
                <c:pt idx="1">
                  <c:v>20000</c:v>
                </c:pt>
                <c:pt idx="2">
                  <c:v>30000</c:v>
                </c:pt>
                <c:pt idx="3">
                  <c:v>40000</c:v>
                </c:pt>
                <c:pt idx="4">
                  <c:v>50000</c:v>
                </c:pt>
                <c:pt idx="5">
                  <c:v>60000</c:v>
                </c:pt>
                <c:pt idx="6">
                  <c:v>70000</c:v>
                </c:pt>
                <c:pt idx="7">
                  <c:v>80000</c:v>
                </c:pt>
                <c:pt idx="8">
                  <c:v>90000</c:v>
                </c:pt>
                <c:pt idx="9">
                  <c:v>100000</c:v>
                </c:pt>
              </c:numCache>
            </c:numRef>
          </c:cat>
          <c:val>
            <c:numRef>
              <c:f>sel_bub_time_Ubuntu!$B$2:$B$11</c:f>
              <c:numCache>
                <c:formatCode>General</c:formatCode>
                <c:ptCount val="10"/>
                <c:pt idx="0">
                  <c:v>0</c:v>
                </c:pt>
                <c:pt idx="1">
                  <c:v>1</c:v>
                </c:pt>
                <c:pt idx="2">
                  <c:v>2</c:v>
                </c:pt>
                <c:pt idx="3">
                  <c:v>2</c:v>
                </c:pt>
                <c:pt idx="4">
                  <c:v>3</c:v>
                </c:pt>
                <c:pt idx="5">
                  <c:v>5</c:v>
                </c:pt>
                <c:pt idx="6">
                  <c:v>7</c:v>
                </c:pt>
                <c:pt idx="7">
                  <c:v>9</c:v>
                </c:pt>
                <c:pt idx="8">
                  <c:v>12</c:v>
                </c:pt>
                <c:pt idx="9">
                  <c:v>15</c:v>
                </c:pt>
              </c:numCache>
            </c:numRef>
          </c:val>
          <c:smooth val="0"/>
        </c:ser>
        <c:ser>
          <c:idx val="2"/>
          <c:order val="1"/>
          <c:tx>
            <c:strRef>
              <c:f>sel_bub_time_Ubuntu!$C$1</c:f>
              <c:strCache>
                <c:ptCount val="1"/>
                <c:pt idx="0">
                  <c:v>Buuble</c:v>
                </c:pt>
              </c:strCache>
            </c:strRef>
          </c:tx>
          <c:spPr>
            <a:ln w="31750" cap="rnd">
              <a:solidFill>
                <a:schemeClr val="tx1">
                  <a:lumMod val="65000"/>
                  <a:lumOff val="35000"/>
                </a:schemeClr>
              </a:solidFill>
              <a:round/>
            </a:ln>
            <a:effectLst/>
          </c:spPr>
          <c:marker>
            <c:symbol val="circle"/>
            <c:size val="17"/>
            <c:spPr>
              <a:solidFill>
                <a:schemeClr val="accent3"/>
              </a:solidFill>
              <a:ln>
                <a:noFill/>
              </a:ln>
              <a:effectLst/>
            </c:spPr>
          </c:marker>
          <c:dLbls>
            <c:spPr>
              <a:solidFill>
                <a:schemeClr val="tx1">
                  <a:lumMod val="50000"/>
                  <a:lumOff val="50000"/>
                </a:schemeClr>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sel_bub_time_Ubuntu!$A$2:$A$11</c:f>
              <c:numCache>
                <c:formatCode>General</c:formatCode>
                <c:ptCount val="10"/>
                <c:pt idx="0">
                  <c:v>10000</c:v>
                </c:pt>
                <c:pt idx="1">
                  <c:v>20000</c:v>
                </c:pt>
                <c:pt idx="2">
                  <c:v>30000</c:v>
                </c:pt>
                <c:pt idx="3">
                  <c:v>40000</c:v>
                </c:pt>
                <c:pt idx="4">
                  <c:v>50000</c:v>
                </c:pt>
                <c:pt idx="5">
                  <c:v>60000</c:v>
                </c:pt>
                <c:pt idx="6">
                  <c:v>70000</c:v>
                </c:pt>
                <c:pt idx="7">
                  <c:v>80000</c:v>
                </c:pt>
                <c:pt idx="8">
                  <c:v>90000</c:v>
                </c:pt>
                <c:pt idx="9">
                  <c:v>100000</c:v>
                </c:pt>
              </c:numCache>
            </c:numRef>
          </c:cat>
          <c:val>
            <c:numRef>
              <c:f>sel_bub_time_Ubuntu!$C$2:$C$11</c:f>
              <c:numCache>
                <c:formatCode>General</c:formatCode>
                <c:ptCount val="10"/>
                <c:pt idx="0">
                  <c:v>0</c:v>
                </c:pt>
                <c:pt idx="1">
                  <c:v>1</c:v>
                </c:pt>
                <c:pt idx="2">
                  <c:v>3</c:v>
                </c:pt>
                <c:pt idx="3">
                  <c:v>6</c:v>
                </c:pt>
                <c:pt idx="4">
                  <c:v>9</c:v>
                </c:pt>
                <c:pt idx="5">
                  <c:v>13</c:v>
                </c:pt>
                <c:pt idx="6">
                  <c:v>17</c:v>
                </c:pt>
                <c:pt idx="7">
                  <c:v>22</c:v>
                </c:pt>
                <c:pt idx="8">
                  <c:v>28</c:v>
                </c:pt>
                <c:pt idx="9">
                  <c:v>35</c:v>
                </c:pt>
              </c:numCache>
            </c:numRef>
          </c:val>
          <c:smooth val="0"/>
        </c:ser>
        <c:dLbls>
          <c:dLblPos val="ctr"/>
          <c:showLegendKey val="0"/>
          <c:showVal val="1"/>
          <c:showCatName val="0"/>
          <c:showSerName val="0"/>
          <c:showPercent val="0"/>
          <c:showBubbleSize val="0"/>
        </c:dLbls>
        <c:marker val="1"/>
        <c:smooth val="0"/>
        <c:axId val="192883712"/>
        <c:axId val="192889984"/>
      </c:lineChart>
      <c:catAx>
        <c:axId val="192883712"/>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dk1">
                        <a:lumMod val="75000"/>
                        <a:lumOff val="25000"/>
                      </a:schemeClr>
                    </a:solidFill>
                    <a:latin typeface="+mn-lt"/>
                    <a:ea typeface="+mn-ea"/>
                    <a:cs typeface="+mn-cs"/>
                  </a:defRPr>
                </a:pPr>
                <a:r>
                  <a:rPr lang="el-GR" sz="1200"/>
                  <a:t>Πλήθος</a:t>
                </a:r>
                <a:r>
                  <a:rPr lang="el-GR" sz="1200" baseline="0"/>
                  <a:t> Στοιχείων</a:t>
                </a:r>
                <a:endParaRPr lang="el-GR" sz="1200"/>
              </a:p>
            </c:rich>
          </c:tx>
          <c:layout/>
          <c:overlay val="0"/>
          <c:spPr>
            <a:noFill/>
            <a:ln>
              <a:noFill/>
            </a:ln>
            <a:effectLst/>
          </c:spPr>
        </c:title>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l-GR"/>
          </a:p>
        </c:txPr>
        <c:crossAx val="192889984"/>
        <c:crosses val="autoZero"/>
        <c:auto val="1"/>
        <c:lblAlgn val="ctr"/>
        <c:lblOffset val="100"/>
        <c:noMultiLvlLbl val="0"/>
      </c:catAx>
      <c:valAx>
        <c:axId val="19288998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1200" b="1" i="0" u="none" strike="noStrike" kern="1200" baseline="0">
                    <a:solidFill>
                      <a:schemeClr val="dk1">
                        <a:lumMod val="75000"/>
                        <a:lumOff val="25000"/>
                      </a:schemeClr>
                    </a:solidFill>
                    <a:latin typeface="+mn-lt"/>
                    <a:ea typeface="+mn-ea"/>
                    <a:cs typeface="+mn-cs"/>
                  </a:defRPr>
                </a:pPr>
                <a:r>
                  <a:rPr lang="el-GR" sz="1200"/>
                  <a:t>Δευτερόλεπτα</a:t>
                </a:r>
              </a:p>
            </c:rich>
          </c:tx>
          <c:layout/>
          <c:overlay val="0"/>
          <c:spPr>
            <a:noFill/>
            <a:ln>
              <a:noFill/>
            </a:ln>
            <a:effectLst/>
          </c:spPr>
        </c:title>
        <c:numFmt formatCode="General" sourceLinked="1"/>
        <c:majorTickMark val="none"/>
        <c:minorTickMark val="none"/>
        <c:tickLblPos val="nextTo"/>
        <c:crossAx val="192883712"/>
        <c:crosses val="autoZero"/>
        <c:crossBetween val="between"/>
      </c:valAx>
      <c:spPr>
        <a:noFill/>
        <a:ln>
          <a:noFill/>
        </a:ln>
        <a:effectLst/>
      </c:spPr>
    </c:plotArea>
    <c:legend>
      <c:legendPos val="tr"/>
      <c:layout>
        <c:manualLayout>
          <c:xMode val="edge"/>
          <c:yMode val="edge"/>
          <c:x val="5.6888232720909877E-2"/>
          <c:y val="0.19895851560221639"/>
          <c:w val="0.13008567894530426"/>
          <c:h val="0.11938016481564259"/>
        </c:manualLayout>
      </c:layout>
      <c:overlay val="1"/>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l-GR"/>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l-GR"/>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26/9/2013</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185088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268669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404464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256669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34070869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47</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12.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notesSlide" Target="../notesSlides/notesSlide11.xml"/><Relationship Id="rId4"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notesSlide" Target="../notesSlides/notesSlide12.xml"/><Relationship Id="rId4"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notesSlide" Target="../notesSlides/notesSlide13.xml"/><Relationship Id="rId4"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notesSlide" Target="../notesSlides/notesSlide14.xml"/><Relationship Id="rId4"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notesSlide" Target="../notesSlides/notesSlide15.xml"/><Relationship Id="rId4"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notesSlide" Target="../notesSlides/notesSlide16.xml"/><Relationship Id="rId4"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22.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chart" Target="../charts/char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7.xml"/><Relationship Id="rId1" Type="http://schemas.openxmlformats.org/officeDocument/2006/relationships/tags" Target="../tags/tag46.xml"/></Relationships>
</file>

<file path=ppt/slides/_rels/slide26.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slideLayout" Target="../slideLayouts/slideLayout2.xml"/><Relationship Id="rId4" Type="http://schemas.openxmlformats.org/officeDocument/2006/relationships/tags" Target="../tags/tag51.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5.xml"/><Relationship Id="rId1" Type="http://schemas.openxmlformats.org/officeDocument/2006/relationships/tags" Target="../tags/tag5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hyperlink" Target="http://www.edulll.gr/" TargetMode="Externa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8.xml"/><Relationship Id="rId1" Type="http://schemas.openxmlformats.org/officeDocument/2006/relationships/tags" Target="../tags/tag57.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1.xml"/><Relationship Id="rId1" Type="http://schemas.openxmlformats.org/officeDocument/2006/relationships/tags" Target="../tags/tag60.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38.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4"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3.xml"/><Relationship Id="rId1" Type="http://schemas.openxmlformats.org/officeDocument/2006/relationships/tags" Target="../tags/tag72.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7.xml"/><Relationship Id="rId1" Type="http://schemas.openxmlformats.org/officeDocument/2006/relationships/tags" Target="../tags/tag76.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tags" Target="../tags/tag79.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81.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slide" Target="slide28.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4.png"/><Relationship Id="rId2" Type="http://schemas.openxmlformats.org/officeDocument/2006/relationships/tags" Target="../tags/tag10.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5.png"/><Relationship Id="rId2" Type="http://schemas.openxmlformats.org/officeDocument/2006/relationships/tags" Target="../tags/tag1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86767"/>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470025"/>
          </a:xfrm>
        </p:spPr>
        <p:txBody>
          <a:bodyPr/>
          <a:lstStyle/>
          <a:p>
            <a:r>
              <a:rPr lang="el-GR" dirty="0" smtClean="0"/>
              <a:t>Δομές Δεδομένων και Αρχεία</a:t>
            </a:r>
            <a:endParaRPr lang="el-GR"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924944"/>
            <a:ext cx="7776864" cy="4056856"/>
          </a:xfrm>
        </p:spPr>
        <p:txBody>
          <a:bodyPr>
            <a:noAutofit/>
          </a:bodyPr>
          <a:lstStyle/>
          <a:p>
            <a:r>
              <a:rPr lang="el-GR" sz="2800" b="1" dirty="0"/>
              <a:t>Ενότητα </a:t>
            </a:r>
            <a:r>
              <a:rPr lang="en-US" sz="2800" b="1" dirty="0" smtClean="0"/>
              <a:t>6</a:t>
            </a:r>
            <a:r>
              <a:rPr lang="el-GR" sz="2800" b="1" dirty="0" smtClean="0"/>
              <a:t>:</a:t>
            </a:r>
            <a:r>
              <a:rPr lang="en-US" sz="2800" dirty="0" smtClean="0"/>
              <a:t> </a:t>
            </a:r>
            <a:r>
              <a:rPr lang="el-GR" sz="2800" dirty="0" smtClean="0"/>
              <a:t>Διαχείριση Πινάκων </a:t>
            </a:r>
            <a:r>
              <a:rPr lang="el-GR" sz="2800" dirty="0" smtClean="0"/>
              <a:t>ΙΙ</a:t>
            </a:r>
            <a:endParaRPr lang="el-GR" sz="2800" dirty="0" smtClean="0"/>
          </a:p>
          <a:p>
            <a:endParaRPr lang="en-US"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Ηλίας </a:t>
            </a:r>
            <a:r>
              <a:rPr lang="el-GR" sz="2800" dirty="0"/>
              <a:t>Κ. Σάββας</a:t>
            </a:r>
            <a:r>
              <a:rPr lang="fi-FI" sz="2800" dirty="0"/>
              <a:t>, </a:t>
            </a: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Αναπληρωτής Καθηγητής</a:t>
            </a:r>
            <a:r>
              <a:rPr lang="fi-FI" sz="2800" dirty="0"/>
              <a:t>,</a:t>
            </a: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Μηχανικών Πληροφορικής Τ.Ε.</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4354" y="44624"/>
            <a:ext cx="9074150" cy="126206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Συνένωση;</a:t>
            </a:r>
            <a:endParaRPr lang="el-GR" dirty="0"/>
          </a:p>
        </p:txBody>
      </p:sp>
      <p:sp>
        <p:nvSpPr>
          <p:cNvPr id="8" name="Θέση περιεχομένου 2"/>
          <p:cNvSpPr>
            <a:spLocks noGrp="1"/>
          </p:cNvSpPr>
          <p:nvPr>
            <p:ph idx="1"/>
          </p:nvPr>
        </p:nvSpPr>
        <p:spPr>
          <a:xfrm>
            <a:off x="467545" y="1628800"/>
            <a:ext cx="8219256" cy="3456384"/>
          </a:xfrm>
        </p:spPr>
        <p:txBody>
          <a:bodyPr>
            <a:normAutofit lnSpcReduction="10000"/>
          </a:bodyPr>
          <a:lstStyle/>
          <a:p>
            <a:pPr>
              <a:buFont typeface="Wingdings" panose="05000000000000000000" pitchFamily="2" charset="2"/>
              <a:buChar char="q"/>
            </a:pPr>
            <a:r>
              <a:rPr lang="el-GR" dirty="0" smtClean="0"/>
              <a:t>Είναι γνωστός ήδη ο μηχανισμός συνένωσης ταξινομημένων πινάκων (από το προηγούμενο μάθημα).</a:t>
            </a:r>
          </a:p>
          <a:p>
            <a:pPr>
              <a:buFont typeface="Wingdings" panose="05000000000000000000" pitchFamily="2" charset="2"/>
              <a:buChar char="q"/>
            </a:pPr>
            <a:r>
              <a:rPr lang="el-GR" dirty="0" smtClean="0"/>
              <a:t>Ναι αλλά συνένωση 2 διαφορετικών πινάκων προς ένα τρίτο…. </a:t>
            </a:r>
            <a:endParaRPr lang="el-GR" dirty="0"/>
          </a:p>
          <a:p>
            <a:pPr>
              <a:buFont typeface="Wingdings" panose="05000000000000000000" pitchFamily="2" charset="2"/>
              <a:buChar char="q"/>
            </a:pPr>
            <a:r>
              <a:rPr lang="el-GR" dirty="0" smtClean="0"/>
              <a:t>Συνένωση 2 τμημάτων του ίδιου πίνακα στον ίδιο του τον εαυτό</a:t>
            </a:r>
            <a:r>
              <a:rPr lang="el-GR" dirty="0"/>
              <a:t>;</a:t>
            </a:r>
            <a:endParaRPr lang="el-GR" dirty="0" smtClean="0"/>
          </a:p>
          <a:p>
            <a:pPr>
              <a:buFont typeface="Wingdings" panose="05000000000000000000" pitchFamily="2" charset="2"/>
              <a:buChar char="q"/>
            </a:pPr>
            <a:r>
              <a:rPr lang="el-GR" dirty="0" smtClean="0"/>
              <a:t>Απλό: Χρήση βοηθητικού πίνακα!!! </a:t>
            </a:r>
            <a:endParaRPr lang="el-GR"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Πινάκων ΙΙ</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nvPr>
        </p:nvSpPr>
        <p:spPr>
          <a:xfrm>
            <a:off x="35941" y="44624"/>
            <a:ext cx="9072563" cy="1260475"/>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Άσκηση</a:t>
            </a:r>
          </a:p>
        </p:txBody>
      </p:sp>
      <p:sp>
        <p:nvSpPr>
          <p:cNvPr id="89" name="Θέση περιεχομένου 2"/>
          <p:cNvSpPr>
            <a:spLocks noGrp="1"/>
          </p:cNvSpPr>
          <p:nvPr>
            <p:ph idx="1"/>
          </p:nvPr>
        </p:nvSpPr>
        <p:spPr>
          <a:xfrm>
            <a:off x="467545" y="1844824"/>
            <a:ext cx="8219256" cy="2376264"/>
          </a:xfrm>
        </p:spPr>
        <p:txBody>
          <a:bodyPr/>
          <a:lstStyle/>
          <a:p>
            <a:pPr>
              <a:buFont typeface="Wingdings" panose="05000000000000000000" pitchFamily="2" charset="2"/>
              <a:buChar char="q"/>
            </a:pPr>
            <a:r>
              <a:rPr lang="el-GR" dirty="0" smtClean="0"/>
              <a:t>Να γίνει ένα πρόγραμμα το οποίο να εισάγει έναν μεγάλο πίνακα και στην συνέχεια να τον ταξινομεί με τις μεθόδους </a:t>
            </a:r>
            <a:r>
              <a:rPr lang="en-US" dirty="0" smtClean="0"/>
              <a:t>merge</a:t>
            </a:r>
            <a:r>
              <a:rPr lang="el-GR" dirty="0" smtClean="0"/>
              <a:t>, </a:t>
            </a:r>
            <a:r>
              <a:rPr lang="en-US" dirty="0" smtClean="0"/>
              <a:t>bubble</a:t>
            </a:r>
            <a:r>
              <a:rPr lang="el-GR" dirty="0" smtClean="0"/>
              <a:t>, και </a:t>
            </a:r>
            <a:r>
              <a:rPr lang="en-US" dirty="0" smtClean="0"/>
              <a:t>selection</a:t>
            </a:r>
            <a:r>
              <a:rPr lang="el-GR" dirty="0" smtClean="0"/>
              <a:t> και να χρονομετρεί και συγκρίνει τους χρόνους που απαιτήθηκαν για τις ταξινομήσεις.</a:t>
            </a:r>
            <a:endParaRPr lang="el-GR"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Πινάκων ΙΙ</a:t>
            </a:r>
            <a:endParaRPr lang="en-US" sz="1400" dirty="0"/>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custDataLst>
              <p:tags r:id="rId2"/>
            </p:custDataLst>
          </p:nvPr>
        </p:nvSpPr>
        <p:spPr>
          <a:xfrm>
            <a:off x="35941" y="-171400"/>
            <a:ext cx="9072563" cy="1548507"/>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n-US" dirty="0"/>
              <a:t>Headers </a:t>
            </a:r>
            <a:r>
              <a:rPr lang="el-GR" dirty="0" smtClean="0"/>
              <a:t>- Συναρτήσεις</a:t>
            </a:r>
            <a:endParaRPr lang="el-GR" dirty="0"/>
          </a:p>
        </p:txBody>
      </p:sp>
      <p:sp>
        <p:nvSpPr>
          <p:cNvPr id="2" name="Ορθογώνιο 1" descr="include stdio τελεία h,&#10;include stdlib τελεία h,&#10;include time τελεία h,&#10;define N 4000, / * Μέγεθος πίνακα * /,&#10;define T 1000, / * Εύρος τυχαίων τιμών * /,&#10;&#10;&#10;void synenosi, int *, int, int, int,&#10;void merge κάτω παύλα sort, int *, int, int,&#10;void bubble κάτω παύλα sort, int *, int,&#10;void selection κάτω παύλα sort, int *, int.&#10;"/>
          <p:cNvSpPr/>
          <p:nvPr>
            <p:custDataLst>
              <p:tags r:id="rId3"/>
            </p:custDataLst>
          </p:nvPr>
        </p:nvSpPr>
        <p:spPr>
          <a:xfrm>
            <a:off x="467544" y="1506264"/>
            <a:ext cx="8219256" cy="4154984"/>
          </a:xfrm>
          <a:prstGeom prst="rect">
            <a:avLst/>
          </a:prstGeom>
        </p:spPr>
        <p:txBody>
          <a:bodyPr wrap="square">
            <a:spAutoFit/>
          </a:bodyPr>
          <a:lstStyle/>
          <a:p>
            <a:r>
              <a:rPr lang="en-US" sz="2400" dirty="0"/>
              <a:t>#include &lt;</a:t>
            </a:r>
            <a:r>
              <a:rPr lang="en-US" sz="2400" dirty="0" err="1"/>
              <a:t>stdio.h</a:t>
            </a:r>
            <a:r>
              <a:rPr lang="en-US" sz="2400" dirty="0"/>
              <a:t>&gt;</a:t>
            </a:r>
          </a:p>
          <a:p>
            <a:r>
              <a:rPr lang="en-US" sz="2400" dirty="0"/>
              <a:t>#include &lt;</a:t>
            </a:r>
            <a:r>
              <a:rPr lang="en-US" sz="2400" dirty="0" err="1"/>
              <a:t>stdlib.h</a:t>
            </a:r>
            <a:r>
              <a:rPr lang="en-US" sz="2400" dirty="0"/>
              <a:t>&gt;</a:t>
            </a:r>
          </a:p>
          <a:p>
            <a:r>
              <a:rPr lang="en-US" sz="2400" dirty="0"/>
              <a:t>#include &lt;</a:t>
            </a:r>
            <a:r>
              <a:rPr lang="en-US" sz="2400" dirty="0" err="1"/>
              <a:t>time.h</a:t>
            </a:r>
            <a:r>
              <a:rPr lang="en-US" sz="2400" dirty="0"/>
              <a:t>&gt;</a:t>
            </a:r>
          </a:p>
          <a:p>
            <a:r>
              <a:rPr lang="en-US" sz="2400" dirty="0"/>
              <a:t>#define N 4000</a:t>
            </a:r>
            <a:r>
              <a:rPr lang="el-GR" sz="2400" dirty="0"/>
              <a:t> /* Μέγεθος πίνακα */</a:t>
            </a:r>
            <a:endParaRPr lang="en-US" sz="2400" dirty="0"/>
          </a:p>
          <a:p>
            <a:r>
              <a:rPr lang="en-US" sz="2400" dirty="0"/>
              <a:t>#define T 1000</a:t>
            </a:r>
            <a:r>
              <a:rPr lang="el-GR" sz="2400" dirty="0"/>
              <a:t> /* Εύρος τυχαίων τιμών */</a:t>
            </a:r>
            <a:endParaRPr lang="en-US" sz="2400" dirty="0"/>
          </a:p>
          <a:p>
            <a:endParaRPr lang="en-US" sz="2400" dirty="0"/>
          </a:p>
          <a:p>
            <a:endParaRPr lang="en-US" sz="2400" dirty="0"/>
          </a:p>
          <a:p>
            <a:r>
              <a:rPr lang="en-US" sz="2400" b="1" dirty="0">
                <a:solidFill>
                  <a:srgbClr val="7030A0"/>
                </a:solidFill>
              </a:rPr>
              <a:t>void </a:t>
            </a:r>
            <a:r>
              <a:rPr lang="en-US" sz="2400" b="1" dirty="0" err="1">
                <a:solidFill>
                  <a:srgbClr val="7030A0"/>
                </a:solidFill>
              </a:rPr>
              <a:t>synenosi</a:t>
            </a:r>
            <a:r>
              <a:rPr lang="en-US" sz="2400" b="1" dirty="0">
                <a:solidFill>
                  <a:srgbClr val="7030A0"/>
                </a:solidFill>
              </a:rPr>
              <a:t>(</a:t>
            </a:r>
            <a:r>
              <a:rPr lang="en-US" sz="2400" b="1" dirty="0" err="1">
                <a:solidFill>
                  <a:srgbClr val="7030A0"/>
                </a:solidFill>
              </a:rPr>
              <a:t>int</a:t>
            </a:r>
            <a:r>
              <a:rPr lang="en-US" sz="2400" b="1" dirty="0">
                <a:solidFill>
                  <a:srgbClr val="7030A0"/>
                </a:solidFill>
              </a:rPr>
              <a:t> *, </a:t>
            </a:r>
            <a:r>
              <a:rPr lang="en-US" sz="2400" b="1" dirty="0" err="1">
                <a:solidFill>
                  <a:srgbClr val="7030A0"/>
                </a:solidFill>
              </a:rPr>
              <a:t>int</a:t>
            </a:r>
            <a:r>
              <a:rPr lang="en-US" sz="2400" b="1" dirty="0">
                <a:solidFill>
                  <a:srgbClr val="7030A0"/>
                </a:solidFill>
              </a:rPr>
              <a:t>, </a:t>
            </a:r>
            <a:r>
              <a:rPr lang="en-US" sz="2400" b="1" dirty="0" err="1">
                <a:solidFill>
                  <a:srgbClr val="7030A0"/>
                </a:solidFill>
              </a:rPr>
              <a:t>int</a:t>
            </a:r>
            <a:r>
              <a:rPr lang="en-US" sz="2400" b="1" dirty="0">
                <a:solidFill>
                  <a:srgbClr val="7030A0"/>
                </a:solidFill>
              </a:rPr>
              <a:t>, </a:t>
            </a:r>
            <a:r>
              <a:rPr lang="en-US" sz="2400" b="1" dirty="0" err="1">
                <a:solidFill>
                  <a:srgbClr val="7030A0"/>
                </a:solidFill>
              </a:rPr>
              <a:t>int</a:t>
            </a:r>
            <a:r>
              <a:rPr lang="en-US" sz="2400" b="1" dirty="0">
                <a:solidFill>
                  <a:srgbClr val="7030A0"/>
                </a:solidFill>
              </a:rPr>
              <a:t>);</a:t>
            </a:r>
          </a:p>
          <a:p>
            <a:r>
              <a:rPr lang="en-US" sz="2400" b="1" dirty="0">
                <a:solidFill>
                  <a:srgbClr val="7030A0"/>
                </a:solidFill>
              </a:rPr>
              <a:t>void </a:t>
            </a:r>
            <a:r>
              <a:rPr lang="en-US" sz="2400" b="1" dirty="0" err="1">
                <a:solidFill>
                  <a:srgbClr val="7030A0"/>
                </a:solidFill>
              </a:rPr>
              <a:t>merge_sort</a:t>
            </a:r>
            <a:r>
              <a:rPr lang="en-US" sz="2400" b="1" dirty="0">
                <a:solidFill>
                  <a:srgbClr val="7030A0"/>
                </a:solidFill>
              </a:rPr>
              <a:t>(</a:t>
            </a:r>
            <a:r>
              <a:rPr lang="en-US" sz="2400" b="1" dirty="0" err="1">
                <a:solidFill>
                  <a:srgbClr val="7030A0"/>
                </a:solidFill>
              </a:rPr>
              <a:t>int</a:t>
            </a:r>
            <a:r>
              <a:rPr lang="en-US" sz="2400" b="1" dirty="0">
                <a:solidFill>
                  <a:srgbClr val="7030A0"/>
                </a:solidFill>
              </a:rPr>
              <a:t> *, </a:t>
            </a:r>
            <a:r>
              <a:rPr lang="en-US" sz="2400" b="1" dirty="0" err="1">
                <a:solidFill>
                  <a:srgbClr val="7030A0"/>
                </a:solidFill>
              </a:rPr>
              <a:t>int</a:t>
            </a:r>
            <a:r>
              <a:rPr lang="en-US" sz="2400" b="1" dirty="0">
                <a:solidFill>
                  <a:srgbClr val="7030A0"/>
                </a:solidFill>
              </a:rPr>
              <a:t>, </a:t>
            </a:r>
            <a:r>
              <a:rPr lang="en-US" sz="2400" b="1" dirty="0" err="1">
                <a:solidFill>
                  <a:srgbClr val="7030A0"/>
                </a:solidFill>
              </a:rPr>
              <a:t>int</a:t>
            </a:r>
            <a:r>
              <a:rPr lang="en-US" sz="2400" b="1" dirty="0">
                <a:solidFill>
                  <a:srgbClr val="7030A0"/>
                </a:solidFill>
              </a:rPr>
              <a:t>);</a:t>
            </a:r>
          </a:p>
          <a:p>
            <a:r>
              <a:rPr lang="en-US" sz="2400" b="1" dirty="0">
                <a:solidFill>
                  <a:srgbClr val="000099"/>
                </a:solidFill>
              </a:rPr>
              <a:t>void </a:t>
            </a:r>
            <a:r>
              <a:rPr lang="en-US" sz="2400" b="1" dirty="0" err="1">
                <a:solidFill>
                  <a:srgbClr val="000099"/>
                </a:solidFill>
              </a:rPr>
              <a:t>bubble_sort</a:t>
            </a:r>
            <a:r>
              <a:rPr lang="en-US" sz="2400" b="1" dirty="0">
                <a:solidFill>
                  <a:srgbClr val="000099"/>
                </a:solidFill>
              </a:rPr>
              <a:t>(</a:t>
            </a:r>
            <a:r>
              <a:rPr lang="en-US" sz="2400" b="1" dirty="0" err="1">
                <a:solidFill>
                  <a:srgbClr val="000099"/>
                </a:solidFill>
              </a:rPr>
              <a:t>int</a:t>
            </a:r>
            <a:r>
              <a:rPr lang="en-US" sz="2400" b="1" dirty="0">
                <a:solidFill>
                  <a:srgbClr val="000099"/>
                </a:solidFill>
              </a:rPr>
              <a:t> *, </a:t>
            </a:r>
            <a:r>
              <a:rPr lang="en-US" sz="2400" b="1" dirty="0" err="1">
                <a:solidFill>
                  <a:srgbClr val="000099"/>
                </a:solidFill>
              </a:rPr>
              <a:t>int</a:t>
            </a:r>
            <a:r>
              <a:rPr lang="en-US" sz="2400" b="1" dirty="0">
                <a:solidFill>
                  <a:srgbClr val="000099"/>
                </a:solidFill>
              </a:rPr>
              <a:t>);</a:t>
            </a:r>
          </a:p>
          <a:p>
            <a:r>
              <a:rPr lang="en-US" sz="2400" b="1" dirty="0">
                <a:solidFill>
                  <a:schemeClr val="bg2">
                    <a:lumMod val="50000"/>
                  </a:schemeClr>
                </a:solidFill>
              </a:rPr>
              <a:t>void </a:t>
            </a:r>
            <a:r>
              <a:rPr lang="en-US" sz="2400" b="1" dirty="0" err="1">
                <a:solidFill>
                  <a:schemeClr val="bg2">
                    <a:lumMod val="50000"/>
                  </a:schemeClr>
                </a:solidFill>
              </a:rPr>
              <a:t>selection_sort</a:t>
            </a:r>
            <a:r>
              <a:rPr lang="en-US" sz="2400" b="1" dirty="0">
                <a:solidFill>
                  <a:schemeClr val="bg2">
                    <a:lumMod val="50000"/>
                  </a:schemeClr>
                </a:solidFill>
              </a:rPr>
              <a:t>(</a:t>
            </a:r>
            <a:r>
              <a:rPr lang="en-US" sz="2400" b="1" dirty="0" err="1">
                <a:solidFill>
                  <a:schemeClr val="bg2">
                    <a:lumMod val="50000"/>
                  </a:schemeClr>
                </a:solidFill>
              </a:rPr>
              <a:t>int</a:t>
            </a:r>
            <a:r>
              <a:rPr lang="en-US" sz="2400" b="1" dirty="0">
                <a:solidFill>
                  <a:schemeClr val="bg2">
                    <a:lumMod val="50000"/>
                  </a:schemeClr>
                </a:solidFill>
              </a:rPr>
              <a:t> *, </a:t>
            </a:r>
            <a:r>
              <a:rPr lang="en-US" sz="2400" b="1" dirty="0" err="1">
                <a:solidFill>
                  <a:schemeClr val="bg2">
                    <a:lumMod val="50000"/>
                  </a:schemeClr>
                </a:solidFill>
              </a:rPr>
              <a:t>int</a:t>
            </a:r>
            <a:r>
              <a:rPr lang="en-US" sz="2400" b="1" dirty="0">
                <a:solidFill>
                  <a:schemeClr val="bg2">
                    <a:lumMod val="50000"/>
                  </a:schemeClr>
                </a:solidFill>
              </a:rPr>
              <a:t> );</a:t>
            </a:r>
            <a:endParaRPr lang="el-GR" sz="2400" b="1" dirty="0">
              <a:solidFill>
                <a:schemeClr val="bg2">
                  <a:lumMod val="50000"/>
                </a:schemeClr>
              </a:solidFill>
            </a:endParaRP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Πινάκων ΙΙ</a:t>
            </a:r>
            <a:endParaRPr lang="en-US" sz="1400" dirty="0"/>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395536" y="-99392"/>
            <a:ext cx="8424936" cy="1548507"/>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n-US" dirty="0" smtClean="0"/>
              <a:t>Main</a:t>
            </a:r>
            <a:r>
              <a:rPr lang="el-GR" dirty="0" smtClean="0"/>
              <a:t>: Δηλώσεις και Εισαγωγή Πίνακα</a:t>
            </a:r>
            <a:endParaRPr lang="el-GR" dirty="0"/>
          </a:p>
        </p:txBody>
      </p:sp>
      <p:sp>
        <p:nvSpPr>
          <p:cNvPr id="13" name="Rectangle 3" descr="int main(),&#10;άγκιστρο,&#10;    time κάτω παύλα t, t1, t2, t3, t4,&#10;    int P1, [N], P2, [N], P3, [N],&#10;    int i, tyxaia κάτω παύλα timi,&#10;    int flag1 = 0, flag2 = 0,&#10;    srand, time, NULL,  &#10;    for i=0, i μικρότερο του N, i σύν σύν, άγκιστρο,&#10;        tyxaia κάτω παύλα timi = rand(), % T,&#10;        P1, [i] = tyxaia κάω παύλα timi,&#10;        P2, [i] = tyxaia κάτω παύλα timi,&#10;        P3, [i] = tyxaia κάτω παύλα timi,&#10;    άγκιστρο.&#10;"/>
          <p:cNvSpPr>
            <a:spLocks noGrp="1" noChangeArrowheads="1"/>
          </p:cNvSpPr>
          <p:nvPr>
            <p:ph type="body" idx="1"/>
            <p:custDataLst>
              <p:tags r:id="rId3"/>
            </p:custDataLst>
          </p:nvPr>
        </p:nvSpPr>
        <p:spPr>
          <a:xfrm>
            <a:off x="467545" y="1305099"/>
            <a:ext cx="8219256" cy="5256584"/>
          </a:xfrm>
        </p:spPr>
        <p:txBody>
          <a:bodyPr>
            <a:noAutofit/>
          </a:bodyPr>
          <a:lstStyle/>
          <a:p>
            <a:r>
              <a:rPr lang="en-US" sz="2200" dirty="0" err="1"/>
              <a:t>int</a:t>
            </a:r>
            <a:r>
              <a:rPr lang="en-US" sz="2200" dirty="0"/>
              <a:t> main()</a:t>
            </a:r>
          </a:p>
          <a:p>
            <a:r>
              <a:rPr lang="en-US" sz="2200" dirty="0"/>
              <a:t>{</a:t>
            </a:r>
          </a:p>
          <a:p>
            <a:r>
              <a:rPr lang="en-US" sz="2200" dirty="0"/>
              <a:t>    </a:t>
            </a:r>
            <a:r>
              <a:rPr lang="en-US" sz="2200" dirty="0" err="1"/>
              <a:t>time_t</a:t>
            </a:r>
            <a:r>
              <a:rPr lang="en-US" sz="2200" dirty="0"/>
              <a:t> t1, t2, t3, t4;</a:t>
            </a:r>
          </a:p>
          <a:p>
            <a:r>
              <a:rPr lang="en-US" sz="2200" dirty="0"/>
              <a:t>    </a:t>
            </a:r>
            <a:r>
              <a:rPr lang="en-US" sz="2200" dirty="0" err="1"/>
              <a:t>int</a:t>
            </a:r>
            <a:r>
              <a:rPr lang="en-US" sz="2200" dirty="0"/>
              <a:t> P1[N], P2[N], P3[N];</a:t>
            </a:r>
          </a:p>
          <a:p>
            <a:r>
              <a:rPr lang="en-US" sz="2200" dirty="0"/>
              <a:t>    </a:t>
            </a:r>
            <a:r>
              <a:rPr lang="en-US" sz="2200" dirty="0" err="1"/>
              <a:t>int</a:t>
            </a:r>
            <a:r>
              <a:rPr lang="en-US" sz="2200" dirty="0"/>
              <a:t> </a:t>
            </a:r>
            <a:r>
              <a:rPr lang="en-US" sz="2200" dirty="0" err="1"/>
              <a:t>i</a:t>
            </a:r>
            <a:r>
              <a:rPr lang="en-US" sz="2200" dirty="0"/>
              <a:t>, </a:t>
            </a:r>
            <a:r>
              <a:rPr lang="en-US" sz="2200" dirty="0" err="1"/>
              <a:t>tyxaia_timi</a:t>
            </a:r>
            <a:r>
              <a:rPr lang="en-US" sz="2200" dirty="0"/>
              <a:t>;</a:t>
            </a:r>
          </a:p>
          <a:p>
            <a:r>
              <a:rPr lang="en-US" sz="2200" dirty="0"/>
              <a:t>    </a:t>
            </a:r>
            <a:r>
              <a:rPr lang="en-US" sz="2200" dirty="0" err="1"/>
              <a:t>int</a:t>
            </a:r>
            <a:r>
              <a:rPr lang="en-US" sz="2200" dirty="0"/>
              <a:t> flag1 = 0, flag2 = 0;</a:t>
            </a:r>
          </a:p>
          <a:p>
            <a:r>
              <a:rPr lang="el-GR" sz="2200" dirty="0" smtClean="0"/>
              <a:t>  </a:t>
            </a:r>
            <a:r>
              <a:rPr lang="en-US" sz="2200" dirty="0" smtClean="0"/>
              <a:t>  </a:t>
            </a:r>
            <a:r>
              <a:rPr lang="en-US" sz="2200" dirty="0" err="1"/>
              <a:t>srand</a:t>
            </a:r>
            <a:r>
              <a:rPr lang="en-US" sz="2200" dirty="0"/>
              <a:t>(time(NULL));  </a:t>
            </a:r>
          </a:p>
          <a:p>
            <a:r>
              <a:rPr lang="en-US" sz="2200" dirty="0"/>
              <a:t>    for (</a:t>
            </a:r>
            <a:r>
              <a:rPr lang="en-US" sz="2200" dirty="0" err="1"/>
              <a:t>i</a:t>
            </a:r>
            <a:r>
              <a:rPr lang="en-US" sz="2200" dirty="0"/>
              <a:t>=0; </a:t>
            </a:r>
            <a:r>
              <a:rPr lang="en-US" sz="2200" dirty="0" err="1"/>
              <a:t>i</a:t>
            </a:r>
            <a:r>
              <a:rPr lang="en-US" sz="2200" dirty="0"/>
              <a:t>&lt;N; </a:t>
            </a:r>
            <a:r>
              <a:rPr lang="en-US" sz="2200" dirty="0" err="1"/>
              <a:t>i</a:t>
            </a:r>
            <a:r>
              <a:rPr lang="en-US" sz="2200" dirty="0"/>
              <a:t>++) {</a:t>
            </a:r>
          </a:p>
          <a:p>
            <a:r>
              <a:rPr lang="en-US" sz="2200" dirty="0"/>
              <a:t>        </a:t>
            </a:r>
            <a:r>
              <a:rPr lang="en-US" sz="2200" dirty="0" err="1"/>
              <a:t>tyxaia_timi</a:t>
            </a:r>
            <a:r>
              <a:rPr lang="en-US" sz="2200" dirty="0"/>
              <a:t> = rand() % T;</a:t>
            </a:r>
          </a:p>
          <a:p>
            <a:r>
              <a:rPr lang="en-US" sz="2200" dirty="0"/>
              <a:t>        P1[</a:t>
            </a:r>
            <a:r>
              <a:rPr lang="en-US" sz="2200" dirty="0" err="1"/>
              <a:t>i</a:t>
            </a:r>
            <a:r>
              <a:rPr lang="en-US" sz="2200" dirty="0"/>
              <a:t>] = </a:t>
            </a:r>
            <a:r>
              <a:rPr lang="en-US" sz="2200" dirty="0" err="1"/>
              <a:t>tyxaia_timi</a:t>
            </a:r>
            <a:r>
              <a:rPr lang="en-US" sz="2200" dirty="0"/>
              <a:t>;</a:t>
            </a:r>
          </a:p>
          <a:p>
            <a:r>
              <a:rPr lang="en-US" sz="2200" dirty="0"/>
              <a:t>        P2[</a:t>
            </a:r>
            <a:r>
              <a:rPr lang="en-US" sz="2200" dirty="0" err="1"/>
              <a:t>i</a:t>
            </a:r>
            <a:r>
              <a:rPr lang="en-US" sz="2200" dirty="0"/>
              <a:t>] = </a:t>
            </a:r>
            <a:r>
              <a:rPr lang="en-US" sz="2200" dirty="0" err="1"/>
              <a:t>tyxaia_timi</a:t>
            </a:r>
            <a:r>
              <a:rPr lang="en-US" sz="2200" dirty="0"/>
              <a:t>;</a:t>
            </a:r>
          </a:p>
          <a:p>
            <a:r>
              <a:rPr lang="en-US" sz="2200" dirty="0"/>
              <a:t>        P3[</a:t>
            </a:r>
            <a:r>
              <a:rPr lang="en-US" sz="2200" dirty="0" err="1"/>
              <a:t>i</a:t>
            </a:r>
            <a:r>
              <a:rPr lang="en-US" sz="2200" dirty="0"/>
              <a:t>] = </a:t>
            </a:r>
            <a:r>
              <a:rPr lang="en-US" sz="2200" dirty="0" err="1"/>
              <a:t>tyxaia_timi</a:t>
            </a:r>
            <a:r>
              <a:rPr lang="en-US" sz="2200" dirty="0"/>
              <a:t>;</a:t>
            </a:r>
          </a:p>
          <a:p>
            <a:r>
              <a:rPr lang="en-US" sz="2200" dirty="0"/>
              <a:t>    }</a:t>
            </a:r>
            <a:endParaRPr lang="el-GR" sz="2200" dirty="0"/>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Πινάκων ΙΙ</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213308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custDataLst>
              <p:tags r:id="rId2"/>
            </p:custDataLst>
          </p:nvPr>
        </p:nvSpPr>
        <p:spPr bwMode="gray">
          <a:xfrm>
            <a:off x="323528" y="8285"/>
            <a:ext cx="8534847"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n-US" sz="4000" dirty="0" smtClean="0"/>
              <a:t>Main</a:t>
            </a:r>
            <a:r>
              <a:rPr lang="el-GR" sz="4000" dirty="0" smtClean="0"/>
              <a:t>: Ταξινομήσεις και χρονομέτρηση</a:t>
            </a:r>
            <a:endParaRPr lang="el-GR" sz="4000" dirty="0"/>
          </a:p>
        </p:txBody>
      </p:sp>
      <p:sp>
        <p:nvSpPr>
          <p:cNvPr id="18" name="TextBox 4" descr="   t1 = time, NULL,&#10;    merge κάτω παύλα sort, P1, 0, N μείον 1,&#10;&#10;    t2 = time, NULL,&#10;    bubble κάτω παύλα sort, P2, N,&#10;&#10;    t3 = time, NULL,&#10;    selection κάτω παύλα sort, P3 ,N,&#10;    t4 = time, NULL.&#10;"/>
          <p:cNvSpPr txBox="1">
            <a:spLocks noChangeArrowheads="1"/>
          </p:cNvSpPr>
          <p:nvPr>
            <p:custDataLst>
              <p:tags r:id="rId3"/>
            </p:custDataLst>
          </p:nvPr>
        </p:nvSpPr>
        <p:spPr bwMode="auto">
          <a:xfrm>
            <a:off x="467545" y="1690930"/>
            <a:ext cx="8219256"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l-GR" sz="2800" dirty="0">
                <a:solidFill>
                  <a:schemeClr val="accent4">
                    <a:lumMod val="75000"/>
                  </a:schemeClr>
                </a:solidFill>
              </a:rPr>
              <a:t> </a:t>
            </a:r>
            <a:r>
              <a:rPr lang="el-GR" sz="2800" dirty="0" smtClean="0">
                <a:solidFill>
                  <a:schemeClr val="accent4">
                    <a:lumMod val="75000"/>
                  </a:schemeClr>
                </a:solidFill>
              </a:rPr>
              <a:t>   </a:t>
            </a:r>
            <a:r>
              <a:rPr lang="en-US" sz="2800" b="1" dirty="0" smtClean="0">
                <a:solidFill>
                  <a:schemeClr val="accent4">
                    <a:lumMod val="75000"/>
                  </a:schemeClr>
                </a:solidFill>
              </a:rPr>
              <a:t>t1 </a:t>
            </a:r>
            <a:r>
              <a:rPr lang="en-US" sz="2800" b="1" dirty="0">
                <a:solidFill>
                  <a:schemeClr val="accent4">
                    <a:lumMod val="75000"/>
                  </a:schemeClr>
                </a:solidFill>
              </a:rPr>
              <a:t>= time(NULL);</a:t>
            </a:r>
          </a:p>
          <a:p>
            <a:r>
              <a:rPr lang="en-US" sz="2800" b="1" dirty="0">
                <a:solidFill>
                  <a:schemeClr val="accent4">
                    <a:lumMod val="75000"/>
                  </a:schemeClr>
                </a:solidFill>
              </a:rPr>
              <a:t>    </a:t>
            </a:r>
            <a:r>
              <a:rPr lang="en-US" sz="2800" b="1" dirty="0" err="1">
                <a:solidFill>
                  <a:schemeClr val="accent4">
                    <a:lumMod val="75000"/>
                  </a:schemeClr>
                </a:solidFill>
              </a:rPr>
              <a:t>merge_sort</a:t>
            </a:r>
            <a:r>
              <a:rPr lang="en-US" sz="2800" b="1" dirty="0">
                <a:solidFill>
                  <a:schemeClr val="accent4">
                    <a:lumMod val="75000"/>
                  </a:schemeClr>
                </a:solidFill>
              </a:rPr>
              <a:t>(P1, 0, N-1);</a:t>
            </a:r>
          </a:p>
          <a:p>
            <a:endParaRPr lang="en-US" sz="2800" b="1" dirty="0">
              <a:solidFill>
                <a:srgbClr val="C00000"/>
              </a:solidFill>
            </a:endParaRPr>
          </a:p>
          <a:p>
            <a:r>
              <a:rPr lang="en-US" sz="2800" b="1" dirty="0"/>
              <a:t>    </a:t>
            </a:r>
            <a:r>
              <a:rPr lang="en-US" sz="2800" b="1" dirty="0">
                <a:solidFill>
                  <a:srgbClr val="000099"/>
                </a:solidFill>
              </a:rPr>
              <a:t>t2 = time(NULL);</a:t>
            </a:r>
          </a:p>
          <a:p>
            <a:r>
              <a:rPr lang="en-US" sz="2800" b="1" dirty="0">
                <a:solidFill>
                  <a:srgbClr val="000099"/>
                </a:solidFill>
              </a:rPr>
              <a:t>    </a:t>
            </a:r>
            <a:r>
              <a:rPr lang="en-US" sz="2800" b="1" dirty="0" err="1">
                <a:solidFill>
                  <a:srgbClr val="000099"/>
                </a:solidFill>
              </a:rPr>
              <a:t>bubble_sort</a:t>
            </a:r>
            <a:r>
              <a:rPr lang="en-US" sz="2800" b="1" dirty="0">
                <a:solidFill>
                  <a:srgbClr val="000099"/>
                </a:solidFill>
              </a:rPr>
              <a:t>(P2, N);</a:t>
            </a:r>
          </a:p>
          <a:p>
            <a:endParaRPr lang="en-US" sz="2800" b="1" dirty="0">
              <a:solidFill>
                <a:srgbClr val="000099"/>
              </a:solidFill>
            </a:endParaRPr>
          </a:p>
          <a:p>
            <a:r>
              <a:rPr lang="en-US" sz="2800" b="1" dirty="0">
                <a:solidFill>
                  <a:schemeClr val="bg2">
                    <a:lumMod val="50000"/>
                  </a:schemeClr>
                </a:solidFill>
              </a:rPr>
              <a:t>    t3 = time(NULL);</a:t>
            </a:r>
          </a:p>
          <a:p>
            <a:r>
              <a:rPr lang="en-US" sz="2800" b="1" dirty="0">
                <a:solidFill>
                  <a:schemeClr val="bg2">
                    <a:lumMod val="50000"/>
                  </a:schemeClr>
                </a:solidFill>
              </a:rPr>
              <a:t>    </a:t>
            </a:r>
            <a:r>
              <a:rPr lang="en-US" sz="2800" b="1" dirty="0" err="1">
                <a:solidFill>
                  <a:schemeClr val="bg2">
                    <a:lumMod val="50000"/>
                  </a:schemeClr>
                </a:solidFill>
              </a:rPr>
              <a:t>selection_sort</a:t>
            </a:r>
            <a:r>
              <a:rPr lang="en-US" sz="2800" b="1" dirty="0">
                <a:solidFill>
                  <a:schemeClr val="bg2">
                    <a:lumMod val="50000"/>
                  </a:schemeClr>
                </a:solidFill>
              </a:rPr>
              <a:t>(P3 ,N );</a:t>
            </a:r>
          </a:p>
          <a:p>
            <a:r>
              <a:rPr lang="en-US" sz="2800" b="1" dirty="0">
                <a:solidFill>
                  <a:schemeClr val="bg2">
                    <a:lumMod val="50000"/>
                  </a:schemeClr>
                </a:solidFill>
              </a:rPr>
              <a:t>    t4 = time(NULL);</a:t>
            </a:r>
            <a:endParaRPr lang="el-GR" sz="2800" dirty="0">
              <a:solidFill>
                <a:schemeClr val="bg2">
                  <a:lumMod val="50000"/>
                </a:schemeClr>
              </a:solidFill>
            </a:endParaRPr>
          </a:p>
        </p:txBody>
      </p:sp>
      <p:sp>
        <p:nvSpPr>
          <p:cNvPr id="1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Πινάκων ΙΙ</a:t>
            </a:r>
            <a:endParaRPr lang="en-US" sz="1400" dirty="0"/>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1566993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descr="Ν στο τετράγωνο."/>
          <p:cNvSpPr>
            <a:spLocks noGrp="1" noChangeArrowheads="1"/>
          </p:cNvSpPr>
          <p:nvPr>
            <p:ph type="title"/>
            <p:custDataLst>
              <p:tags r:id="rId2"/>
            </p:custDataLst>
          </p:nvPr>
        </p:nvSpPr>
        <p:spPr>
          <a:xfrm>
            <a:off x="395537" y="8285"/>
            <a:ext cx="8291264"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n-US" dirty="0" smtClean="0"/>
              <a:t>Main</a:t>
            </a:r>
            <a:r>
              <a:rPr lang="el-GR" dirty="0" smtClean="0"/>
              <a:t>: Εκτύπωση και Σύγκριση</a:t>
            </a:r>
            <a:endParaRPr lang="el-GR" dirty="0"/>
          </a:p>
        </p:txBody>
      </p:sp>
      <p:sp>
        <p:nvSpPr>
          <p:cNvPr id="6" name="TextBox 5" descr="for i=0, i μικρότερο του N, i σύν σύν, άγκιστρο,&#10;        if  i % 10 == 0,&#10;            print f, \ n,&#10;        print f, % 5 d, P 1, [i],&#10;    άγκιστρο,&#10;    &#10;    for i=0, i μικρότερο του N, i σύν σύν,&#10;        if  P1, [i] != P2, [i],&#10;            flag1 = 1,&#10;    &#10;    for i=0, i μικρότερο του N, i σύν σύν,&#10;        if P2, [i] != P3, [i],&#10;            flag2 = 1.&#10;"/>
          <p:cNvSpPr txBox="1"/>
          <p:nvPr>
            <p:custDataLst>
              <p:tags r:id="rId3"/>
            </p:custDataLst>
          </p:nvPr>
        </p:nvSpPr>
        <p:spPr>
          <a:xfrm>
            <a:off x="467544" y="1340768"/>
            <a:ext cx="8219256" cy="4893647"/>
          </a:xfrm>
          <a:prstGeom prst="rect">
            <a:avLst/>
          </a:prstGeom>
          <a:noFill/>
        </p:spPr>
        <p:txBody>
          <a:bodyPr wrap="square" rtlCol="0">
            <a:spAutoFit/>
          </a:bodyPr>
          <a:lstStyle/>
          <a:p>
            <a:r>
              <a:rPr lang="en-US" sz="2400" b="1" dirty="0">
                <a:solidFill>
                  <a:schemeClr val="accent4">
                    <a:lumMod val="75000"/>
                  </a:schemeClr>
                </a:solidFill>
              </a:rPr>
              <a:t>for (</a:t>
            </a:r>
            <a:r>
              <a:rPr lang="en-US" sz="2400" b="1" dirty="0" err="1">
                <a:solidFill>
                  <a:schemeClr val="accent4">
                    <a:lumMod val="75000"/>
                  </a:schemeClr>
                </a:solidFill>
              </a:rPr>
              <a:t>i</a:t>
            </a:r>
            <a:r>
              <a:rPr lang="en-US" sz="2400" b="1" dirty="0">
                <a:solidFill>
                  <a:schemeClr val="accent4">
                    <a:lumMod val="75000"/>
                  </a:schemeClr>
                </a:solidFill>
              </a:rPr>
              <a:t>=0; </a:t>
            </a:r>
            <a:r>
              <a:rPr lang="en-US" sz="2400" b="1" dirty="0" err="1">
                <a:solidFill>
                  <a:schemeClr val="accent4">
                    <a:lumMod val="75000"/>
                  </a:schemeClr>
                </a:solidFill>
              </a:rPr>
              <a:t>i</a:t>
            </a:r>
            <a:r>
              <a:rPr lang="en-US" sz="2400" b="1" dirty="0">
                <a:solidFill>
                  <a:schemeClr val="accent4">
                    <a:lumMod val="75000"/>
                  </a:schemeClr>
                </a:solidFill>
              </a:rPr>
              <a:t>&lt;N; </a:t>
            </a:r>
            <a:r>
              <a:rPr lang="en-US" sz="2400" b="1" dirty="0" err="1">
                <a:solidFill>
                  <a:schemeClr val="accent4">
                    <a:lumMod val="75000"/>
                  </a:schemeClr>
                </a:solidFill>
              </a:rPr>
              <a:t>i</a:t>
            </a:r>
            <a:r>
              <a:rPr lang="en-US" sz="2400" b="1" dirty="0">
                <a:solidFill>
                  <a:schemeClr val="accent4">
                    <a:lumMod val="75000"/>
                  </a:schemeClr>
                </a:solidFill>
              </a:rPr>
              <a:t>++) {</a:t>
            </a:r>
          </a:p>
          <a:p>
            <a:r>
              <a:rPr lang="en-US" sz="2400" b="1" dirty="0">
                <a:solidFill>
                  <a:schemeClr val="accent4">
                    <a:lumMod val="75000"/>
                  </a:schemeClr>
                </a:solidFill>
              </a:rPr>
              <a:t>        if (i%10 == 0)</a:t>
            </a:r>
          </a:p>
          <a:p>
            <a:r>
              <a:rPr lang="en-US" sz="2400" b="1" dirty="0">
                <a:solidFill>
                  <a:schemeClr val="accent4">
                    <a:lumMod val="75000"/>
                  </a:schemeClr>
                </a:solidFill>
              </a:rPr>
              <a:t>            </a:t>
            </a:r>
            <a:r>
              <a:rPr lang="en-US" sz="2400" b="1" dirty="0" err="1">
                <a:solidFill>
                  <a:schemeClr val="accent4">
                    <a:lumMod val="75000"/>
                  </a:schemeClr>
                </a:solidFill>
              </a:rPr>
              <a:t>printf</a:t>
            </a:r>
            <a:r>
              <a:rPr lang="en-US" sz="2400" b="1" dirty="0">
                <a:solidFill>
                  <a:schemeClr val="accent4">
                    <a:lumMod val="75000"/>
                  </a:schemeClr>
                </a:solidFill>
              </a:rPr>
              <a:t>("\n");</a:t>
            </a:r>
          </a:p>
          <a:p>
            <a:r>
              <a:rPr lang="en-US" sz="2400" b="1" dirty="0">
                <a:solidFill>
                  <a:schemeClr val="accent4">
                    <a:lumMod val="75000"/>
                  </a:schemeClr>
                </a:solidFill>
              </a:rPr>
              <a:t>        </a:t>
            </a:r>
            <a:r>
              <a:rPr lang="en-US" sz="2400" b="1" dirty="0" err="1">
                <a:solidFill>
                  <a:schemeClr val="accent4">
                    <a:lumMod val="75000"/>
                  </a:schemeClr>
                </a:solidFill>
              </a:rPr>
              <a:t>printf</a:t>
            </a:r>
            <a:r>
              <a:rPr lang="en-US" sz="2400" b="1" dirty="0">
                <a:solidFill>
                  <a:schemeClr val="accent4">
                    <a:lumMod val="75000"/>
                  </a:schemeClr>
                </a:solidFill>
              </a:rPr>
              <a:t>("%5d", P1[</a:t>
            </a:r>
            <a:r>
              <a:rPr lang="en-US" sz="2400" b="1" dirty="0" err="1">
                <a:solidFill>
                  <a:schemeClr val="accent4">
                    <a:lumMod val="75000"/>
                  </a:schemeClr>
                </a:solidFill>
              </a:rPr>
              <a:t>i</a:t>
            </a:r>
            <a:r>
              <a:rPr lang="en-US" sz="2400" b="1" dirty="0">
                <a:solidFill>
                  <a:schemeClr val="accent4">
                    <a:lumMod val="75000"/>
                  </a:schemeClr>
                </a:solidFill>
              </a:rPr>
              <a:t>]);</a:t>
            </a:r>
          </a:p>
          <a:p>
            <a:r>
              <a:rPr lang="en-US" sz="2400" b="1" dirty="0">
                <a:solidFill>
                  <a:schemeClr val="accent4">
                    <a:lumMod val="75000"/>
                  </a:schemeClr>
                </a:solidFill>
              </a:rPr>
              <a:t>    }</a:t>
            </a:r>
          </a:p>
          <a:p>
            <a:r>
              <a:rPr lang="en-US" sz="2400" b="1" dirty="0"/>
              <a:t>    </a:t>
            </a:r>
            <a:endParaRPr lang="en-US" sz="2400" b="1" dirty="0">
              <a:solidFill>
                <a:srgbClr val="000099"/>
              </a:solidFill>
            </a:endParaRPr>
          </a:p>
          <a:p>
            <a:r>
              <a:rPr lang="en-US" sz="2400" b="1" dirty="0">
                <a:solidFill>
                  <a:srgbClr val="000099"/>
                </a:solidFill>
              </a:rPr>
              <a:t>    for (</a:t>
            </a:r>
            <a:r>
              <a:rPr lang="en-US" sz="2400" b="1" dirty="0" err="1">
                <a:solidFill>
                  <a:srgbClr val="000099"/>
                </a:solidFill>
              </a:rPr>
              <a:t>i</a:t>
            </a:r>
            <a:r>
              <a:rPr lang="en-US" sz="2400" b="1" dirty="0">
                <a:solidFill>
                  <a:srgbClr val="000099"/>
                </a:solidFill>
              </a:rPr>
              <a:t>=0; </a:t>
            </a:r>
            <a:r>
              <a:rPr lang="en-US" sz="2400" b="1" dirty="0" err="1">
                <a:solidFill>
                  <a:srgbClr val="000099"/>
                </a:solidFill>
              </a:rPr>
              <a:t>i</a:t>
            </a:r>
            <a:r>
              <a:rPr lang="en-US" sz="2400" b="1" dirty="0">
                <a:solidFill>
                  <a:srgbClr val="000099"/>
                </a:solidFill>
              </a:rPr>
              <a:t>&lt;N; </a:t>
            </a:r>
            <a:r>
              <a:rPr lang="en-US" sz="2400" b="1" dirty="0" err="1">
                <a:solidFill>
                  <a:srgbClr val="000099"/>
                </a:solidFill>
              </a:rPr>
              <a:t>i</a:t>
            </a:r>
            <a:r>
              <a:rPr lang="en-US" sz="2400" b="1" dirty="0">
                <a:solidFill>
                  <a:srgbClr val="000099"/>
                </a:solidFill>
              </a:rPr>
              <a:t>++)</a:t>
            </a:r>
          </a:p>
          <a:p>
            <a:r>
              <a:rPr lang="en-US" sz="2400" b="1" dirty="0">
                <a:solidFill>
                  <a:srgbClr val="000099"/>
                </a:solidFill>
              </a:rPr>
              <a:t>        if (P1[</a:t>
            </a:r>
            <a:r>
              <a:rPr lang="en-US" sz="2400" b="1" dirty="0" err="1">
                <a:solidFill>
                  <a:srgbClr val="000099"/>
                </a:solidFill>
              </a:rPr>
              <a:t>i</a:t>
            </a:r>
            <a:r>
              <a:rPr lang="en-US" sz="2400" b="1" dirty="0">
                <a:solidFill>
                  <a:srgbClr val="000099"/>
                </a:solidFill>
              </a:rPr>
              <a:t>] != P2[</a:t>
            </a:r>
            <a:r>
              <a:rPr lang="en-US" sz="2400" b="1" dirty="0" err="1">
                <a:solidFill>
                  <a:srgbClr val="000099"/>
                </a:solidFill>
              </a:rPr>
              <a:t>i</a:t>
            </a:r>
            <a:r>
              <a:rPr lang="en-US" sz="2400" b="1" dirty="0">
                <a:solidFill>
                  <a:srgbClr val="000099"/>
                </a:solidFill>
              </a:rPr>
              <a:t>])</a:t>
            </a:r>
          </a:p>
          <a:p>
            <a:r>
              <a:rPr lang="en-US" sz="2400" b="1" dirty="0">
                <a:solidFill>
                  <a:srgbClr val="000099"/>
                </a:solidFill>
              </a:rPr>
              <a:t>            flag1 = 1;</a:t>
            </a:r>
          </a:p>
          <a:p>
            <a:r>
              <a:rPr lang="en-US" sz="2400" b="1" dirty="0"/>
              <a:t>    </a:t>
            </a:r>
            <a:endParaRPr lang="en-US" sz="2400" b="1" dirty="0">
              <a:solidFill>
                <a:srgbClr val="00B050"/>
              </a:solidFill>
            </a:endParaRPr>
          </a:p>
          <a:p>
            <a:r>
              <a:rPr lang="en-US" sz="2400" b="1" dirty="0">
                <a:solidFill>
                  <a:schemeClr val="bg2">
                    <a:lumMod val="50000"/>
                  </a:schemeClr>
                </a:solidFill>
              </a:rPr>
              <a:t>    for (</a:t>
            </a:r>
            <a:r>
              <a:rPr lang="en-US" sz="2400" b="1" dirty="0" err="1">
                <a:solidFill>
                  <a:schemeClr val="bg2">
                    <a:lumMod val="50000"/>
                  </a:schemeClr>
                </a:solidFill>
              </a:rPr>
              <a:t>i</a:t>
            </a:r>
            <a:r>
              <a:rPr lang="en-US" sz="2400" b="1" dirty="0">
                <a:solidFill>
                  <a:schemeClr val="bg2">
                    <a:lumMod val="50000"/>
                  </a:schemeClr>
                </a:solidFill>
              </a:rPr>
              <a:t>=0; </a:t>
            </a:r>
            <a:r>
              <a:rPr lang="en-US" sz="2400" b="1" dirty="0" err="1">
                <a:solidFill>
                  <a:schemeClr val="bg2">
                    <a:lumMod val="50000"/>
                  </a:schemeClr>
                </a:solidFill>
              </a:rPr>
              <a:t>i</a:t>
            </a:r>
            <a:r>
              <a:rPr lang="en-US" sz="2400" b="1" dirty="0">
                <a:solidFill>
                  <a:schemeClr val="bg2">
                    <a:lumMod val="50000"/>
                  </a:schemeClr>
                </a:solidFill>
              </a:rPr>
              <a:t>&lt;N; </a:t>
            </a:r>
            <a:r>
              <a:rPr lang="en-US" sz="2400" b="1" dirty="0" err="1">
                <a:solidFill>
                  <a:schemeClr val="bg2">
                    <a:lumMod val="50000"/>
                  </a:schemeClr>
                </a:solidFill>
              </a:rPr>
              <a:t>i</a:t>
            </a:r>
            <a:r>
              <a:rPr lang="en-US" sz="2400" b="1" dirty="0">
                <a:solidFill>
                  <a:schemeClr val="bg2">
                    <a:lumMod val="50000"/>
                  </a:schemeClr>
                </a:solidFill>
              </a:rPr>
              <a:t>++)</a:t>
            </a:r>
          </a:p>
          <a:p>
            <a:r>
              <a:rPr lang="en-US" sz="2400" b="1" dirty="0">
                <a:solidFill>
                  <a:schemeClr val="bg2">
                    <a:lumMod val="50000"/>
                  </a:schemeClr>
                </a:solidFill>
              </a:rPr>
              <a:t>        if (P2[</a:t>
            </a:r>
            <a:r>
              <a:rPr lang="en-US" sz="2400" b="1" dirty="0" err="1">
                <a:solidFill>
                  <a:schemeClr val="bg2">
                    <a:lumMod val="50000"/>
                  </a:schemeClr>
                </a:solidFill>
              </a:rPr>
              <a:t>i</a:t>
            </a:r>
            <a:r>
              <a:rPr lang="en-US" sz="2400" b="1" dirty="0">
                <a:solidFill>
                  <a:schemeClr val="bg2">
                    <a:lumMod val="50000"/>
                  </a:schemeClr>
                </a:solidFill>
              </a:rPr>
              <a:t>] != P3[</a:t>
            </a:r>
            <a:r>
              <a:rPr lang="en-US" sz="2400" b="1" dirty="0" err="1">
                <a:solidFill>
                  <a:schemeClr val="bg2">
                    <a:lumMod val="50000"/>
                  </a:schemeClr>
                </a:solidFill>
              </a:rPr>
              <a:t>i</a:t>
            </a:r>
            <a:r>
              <a:rPr lang="en-US" sz="2400" b="1" dirty="0">
                <a:solidFill>
                  <a:schemeClr val="bg2">
                    <a:lumMod val="50000"/>
                  </a:schemeClr>
                </a:solidFill>
              </a:rPr>
              <a:t>])</a:t>
            </a:r>
          </a:p>
          <a:p>
            <a:r>
              <a:rPr lang="en-US" sz="2400" b="1" dirty="0">
                <a:solidFill>
                  <a:schemeClr val="bg2">
                    <a:lumMod val="50000"/>
                  </a:schemeClr>
                </a:solidFill>
              </a:rPr>
              <a:t>            flag2 = 1;</a:t>
            </a:r>
            <a:endParaRPr lang="el-GR" sz="2400" b="1" dirty="0">
              <a:solidFill>
                <a:schemeClr val="bg2">
                  <a:lumMod val="50000"/>
                </a:schemeClr>
              </a:solidFill>
            </a:endParaRP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Πινάκων ΙΙ</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41647263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descr="Ν στο τετράγωνο εναντίον Ν log(N)"/>
          <p:cNvSpPr>
            <a:spLocks noGrp="1" noChangeArrowheads="1"/>
          </p:cNvSpPr>
          <p:nvPr>
            <p:ph type="title"/>
            <p:custDataLst>
              <p:tags r:id="rId2"/>
            </p:custDataLst>
          </p:nvPr>
        </p:nvSpPr>
        <p:spPr>
          <a:xfrm>
            <a:off x="395537" y="8285"/>
            <a:ext cx="8555966" cy="1260475"/>
          </a:xfrm>
        </p:spPr>
        <p:txBody>
          <a:bodyPr>
            <a:normAutofit/>
          </a:bodyPr>
          <a:lstStyle/>
          <a:p>
            <a:r>
              <a:rPr lang="en-US" dirty="0" smtClean="0"/>
              <a:t>Main</a:t>
            </a:r>
            <a:r>
              <a:rPr lang="el-GR" dirty="0" smtClean="0"/>
              <a:t>: Έλεγχοι</a:t>
            </a:r>
            <a:endParaRPr lang="el-GR" dirty="0"/>
          </a:p>
        </p:txBody>
      </p:sp>
      <p:sp>
        <p:nvSpPr>
          <p:cNvPr id="7" name="TextBox 6" descr="if flag1 == 0,&#10;        print f,  \ n \ n \ n, Merge - Bubble άνω κάτω τελεία Και οι δύο ταξινομήσεις δημιούργησαν ταυτόσημους πίνακες, n,&#10;    else,&#10;        print f, \ n \ n \ n Merge - Bubble άνω κάτω τελεία Oι δύο ταξινομήσεις ΔΕΝ δημιούργησαν ταυτόσημους πίνακες, n,&#10;&#10;if flag2 == 0,&#10;        print f, \ n \ n \ n Bubble - Selection άνω κάτω τελεία Και οι δύο ταξινομήσεις δημιούργησαν ταυτόσημους πίνακες, n,&#10;    else,&#10;        print f, \ n \ n \ n Bubble - Selection άνω κάτω τελεία Oι δύο ταξινομήσεις ΔΕΝ δημιούργησαν ταυτόσημους πίνακες, n.&#10;"/>
          <p:cNvSpPr txBox="1"/>
          <p:nvPr>
            <p:custDataLst>
              <p:tags r:id="rId3"/>
            </p:custDataLst>
          </p:nvPr>
        </p:nvSpPr>
        <p:spPr>
          <a:xfrm>
            <a:off x="467544" y="1196752"/>
            <a:ext cx="8208912" cy="4893647"/>
          </a:xfrm>
          <a:prstGeom prst="rect">
            <a:avLst/>
          </a:prstGeom>
          <a:noFill/>
        </p:spPr>
        <p:txBody>
          <a:bodyPr wrap="square" rtlCol="0">
            <a:spAutoFit/>
          </a:bodyPr>
          <a:lstStyle/>
          <a:p>
            <a:r>
              <a:rPr lang="en-US" sz="2400" b="1" dirty="0">
                <a:solidFill>
                  <a:schemeClr val="accent4">
                    <a:lumMod val="75000"/>
                  </a:schemeClr>
                </a:solidFill>
              </a:rPr>
              <a:t>if (flag1 == 0)</a:t>
            </a:r>
          </a:p>
          <a:p>
            <a:r>
              <a:rPr lang="en-US" sz="2400" b="1" dirty="0">
                <a:solidFill>
                  <a:schemeClr val="accent4">
                    <a:lumMod val="75000"/>
                  </a:schemeClr>
                </a:solidFill>
              </a:rPr>
              <a:t>        </a:t>
            </a:r>
            <a:r>
              <a:rPr lang="en-US" sz="2400" b="1" dirty="0" err="1">
                <a:solidFill>
                  <a:schemeClr val="accent4">
                    <a:lumMod val="75000"/>
                  </a:schemeClr>
                </a:solidFill>
              </a:rPr>
              <a:t>printf</a:t>
            </a:r>
            <a:r>
              <a:rPr lang="en-US" sz="2400" b="1" dirty="0">
                <a:solidFill>
                  <a:schemeClr val="accent4">
                    <a:lumMod val="75000"/>
                  </a:schemeClr>
                </a:solidFill>
              </a:rPr>
              <a:t>("\n\n\n Merge - Bubble: </a:t>
            </a:r>
            <a:r>
              <a:rPr lang="el-GR" sz="2400" b="1" dirty="0">
                <a:solidFill>
                  <a:schemeClr val="accent4">
                    <a:lumMod val="75000"/>
                  </a:schemeClr>
                </a:solidFill>
              </a:rPr>
              <a:t>Και οι δύο ταξινομήσεις δημιούργησαν ταυτόσημους πίνακες \</a:t>
            </a:r>
            <a:r>
              <a:rPr lang="en-US" sz="2400" b="1" dirty="0">
                <a:solidFill>
                  <a:schemeClr val="accent4">
                    <a:lumMod val="75000"/>
                  </a:schemeClr>
                </a:solidFill>
              </a:rPr>
              <a:t>n");</a:t>
            </a:r>
          </a:p>
          <a:p>
            <a:r>
              <a:rPr lang="en-US" sz="2400" b="1" dirty="0">
                <a:solidFill>
                  <a:schemeClr val="accent4">
                    <a:lumMod val="75000"/>
                  </a:schemeClr>
                </a:solidFill>
              </a:rPr>
              <a:t>    else</a:t>
            </a:r>
          </a:p>
          <a:p>
            <a:r>
              <a:rPr lang="en-US" sz="2400" b="1" dirty="0">
                <a:solidFill>
                  <a:schemeClr val="accent4">
                    <a:lumMod val="75000"/>
                  </a:schemeClr>
                </a:solidFill>
              </a:rPr>
              <a:t>        </a:t>
            </a:r>
            <a:r>
              <a:rPr lang="en-US" sz="2400" b="1" dirty="0" err="1">
                <a:solidFill>
                  <a:schemeClr val="accent4">
                    <a:lumMod val="75000"/>
                  </a:schemeClr>
                </a:solidFill>
              </a:rPr>
              <a:t>printf</a:t>
            </a:r>
            <a:r>
              <a:rPr lang="en-US" sz="2400" b="1" dirty="0">
                <a:solidFill>
                  <a:schemeClr val="accent4">
                    <a:lumMod val="75000"/>
                  </a:schemeClr>
                </a:solidFill>
              </a:rPr>
              <a:t>("\n\n\n Merge - Bubble: O</a:t>
            </a:r>
            <a:r>
              <a:rPr lang="el-GR" sz="2400" b="1" dirty="0">
                <a:solidFill>
                  <a:schemeClr val="accent4">
                    <a:lumMod val="75000"/>
                  </a:schemeClr>
                </a:solidFill>
              </a:rPr>
              <a:t>ι δύο ταξινομήσεις ΔΕΝ δημιούργησαν ταυτόσημους πίνακες \</a:t>
            </a:r>
            <a:r>
              <a:rPr lang="en-US" sz="2400" b="1" dirty="0">
                <a:solidFill>
                  <a:schemeClr val="accent4">
                    <a:lumMod val="75000"/>
                  </a:schemeClr>
                </a:solidFill>
              </a:rPr>
              <a:t>n");</a:t>
            </a:r>
          </a:p>
          <a:p>
            <a:endParaRPr lang="el-GR" sz="2400" b="1" dirty="0" smtClean="0"/>
          </a:p>
          <a:p>
            <a:r>
              <a:rPr lang="en-US" sz="2400" b="1" dirty="0" smtClean="0">
                <a:solidFill>
                  <a:srgbClr val="000099"/>
                </a:solidFill>
              </a:rPr>
              <a:t>if </a:t>
            </a:r>
            <a:r>
              <a:rPr lang="en-US" sz="2400" b="1" dirty="0">
                <a:solidFill>
                  <a:srgbClr val="000099"/>
                </a:solidFill>
              </a:rPr>
              <a:t>(flag2 == 0)</a:t>
            </a:r>
          </a:p>
          <a:p>
            <a:r>
              <a:rPr lang="en-US" sz="2400" b="1" dirty="0">
                <a:solidFill>
                  <a:srgbClr val="000099"/>
                </a:solidFill>
              </a:rPr>
              <a:t>        </a:t>
            </a:r>
            <a:r>
              <a:rPr lang="en-US" sz="2400" b="1" dirty="0" err="1">
                <a:solidFill>
                  <a:srgbClr val="000099"/>
                </a:solidFill>
              </a:rPr>
              <a:t>printf</a:t>
            </a:r>
            <a:r>
              <a:rPr lang="en-US" sz="2400" b="1" dirty="0">
                <a:solidFill>
                  <a:srgbClr val="000099"/>
                </a:solidFill>
              </a:rPr>
              <a:t>("\n\n\n Bubble - Selection: </a:t>
            </a:r>
            <a:r>
              <a:rPr lang="el-GR" sz="2400" b="1" dirty="0">
                <a:solidFill>
                  <a:srgbClr val="000099"/>
                </a:solidFill>
              </a:rPr>
              <a:t>Και οι δύο ταξινομήσεις δημιούργησαν ταυτόσημους πίνακες \</a:t>
            </a:r>
            <a:r>
              <a:rPr lang="en-US" sz="2400" b="1" dirty="0">
                <a:solidFill>
                  <a:srgbClr val="000099"/>
                </a:solidFill>
              </a:rPr>
              <a:t>n");</a:t>
            </a:r>
          </a:p>
          <a:p>
            <a:r>
              <a:rPr lang="en-US" sz="2400" b="1" dirty="0">
                <a:solidFill>
                  <a:srgbClr val="000099"/>
                </a:solidFill>
              </a:rPr>
              <a:t>    else</a:t>
            </a:r>
          </a:p>
          <a:p>
            <a:r>
              <a:rPr lang="en-US" sz="2400" b="1" dirty="0">
                <a:solidFill>
                  <a:srgbClr val="000099"/>
                </a:solidFill>
              </a:rPr>
              <a:t>        </a:t>
            </a:r>
            <a:r>
              <a:rPr lang="en-US" sz="2400" b="1" dirty="0" err="1">
                <a:solidFill>
                  <a:srgbClr val="000099"/>
                </a:solidFill>
              </a:rPr>
              <a:t>printf</a:t>
            </a:r>
            <a:r>
              <a:rPr lang="en-US" sz="2400" b="1" dirty="0">
                <a:solidFill>
                  <a:srgbClr val="000099"/>
                </a:solidFill>
              </a:rPr>
              <a:t>("\n\n\n Bubble - Selection: O</a:t>
            </a:r>
            <a:r>
              <a:rPr lang="el-GR" sz="2400" b="1" dirty="0">
                <a:solidFill>
                  <a:srgbClr val="000099"/>
                </a:solidFill>
              </a:rPr>
              <a:t>ι δύο ταξινομήσεις ΔΕΝ δημιούργησαν ταυτόσημους πίνακες \</a:t>
            </a:r>
            <a:r>
              <a:rPr lang="en-US" sz="2400" b="1" dirty="0">
                <a:solidFill>
                  <a:srgbClr val="000099"/>
                </a:solidFill>
              </a:rPr>
              <a:t>n");</a:t>
            </a:r>
            <a:endParaRPr lang="el-GR" sz="2400" b="1" dirty="0">
              <a:solidFill>
                <a:srgbClr val="000099"/>
              </a:solidFill>
            </a:endParaRP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Πινάκων ΙΙ</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16</a:t>
            </a:fld>
            <a:endParaRPr lang="el-GR" dirty="0"/>
          </a:p>
        </p:txBody>
      </p:sp>
    </p:spTree>
    <p:custDataLst>
      <p:tags r:id="rId1"/>
    </p:custDataLst>
    <p:extLst>
      <p:ext uri="{BB962C8B-B14F-4D97-AF65-F5344CB8AC3E}">
        <p14:creationId xmlns:p14="http://schemas.microsoft.com/office/powerpoint/2010/main" val="1709911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
          <p:cNvSpPr>
            <a:spLocks noGrp="1" noChangeArrowheads="1"/>
          </p:cNvSpPr>
          <p:nvPr>
            <p:ph type="title"/>
            <p:custDataLst>
              <p:tags r:id="rId2"/>
            </p:custDataLst>
          </p:nvPr>
        </p:nvSpPr>
        <p:spPr>
          <a:xfrm>
            <a:off x="395536" y="80293"/>
            <a:ext cx="8424936" cy="1260475"/>
          </a:xfrm>
        </p:spPr>
        <p:txBody>
          <a:bodyPr>
            <a:noAutofit/>
          </a:bodyPr>
          <a:lstStyle/>
          <a:p>
            <a:r>
              <a:rPr lang="en-US" sz="4000" dirty="0" smtClean="0"/>
              <a:t>Main</a:t>
            </a:r>
            <a:r>
              <a:rPr lang="el-GR" sz="4000" dirty="0" smtClean="0"/>
              <a:t>: Χρονομετρήσεις</a:t>
            </a:r>
            <a:endParaRPr lang="el-GR" sz="4000" dirty="0"/>
          </a:p>
        </p:txBody>
      </p:sp>
      <p:sp>
        <p:nvSpPr>
          <p:cNvPr id="10" name="TextBox 4" descr=" print f, \ n \ n, Για την merge sort χρειάστηκαν % 5 d secs, t2 μείον t1,&#10;    &#10;    print f, \ n Για την bubble sort χρειάστηκαν % 5 d secs, t3 μείον t2,&#10;    &#10;    print f, \ n Για την selection sort χρειάστηκαν % 5 d secs, \ n \ n \ n, t4 μείον t3,&#10;    &#10;   return 0,&#10;άγκιστρο.&#10;"/>
          <p:cNvSpPr txBox="1">
            <a:spLocks noChangeArrowheads="1"/>
          </p:cNvSpPr>
          <p:nvPr>
            <p:custDataLst>
              <p:tags r:id="rId3"/>
            </p:custDataLst>
          </p:nvPr>
        </p:nvSpPr>
        <p:spPr bwMode="auto">
          <a:xfrm>
            <a:off x="467544" y="1812880"/>
            <a:ext cx="820891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l-GR" sz="2400" dirty="0"/>
              <a:t> </a:t>
            </a:r>
            <a:r>
              <a:rPr lang="en-US" sz="2400" dirty="0" err="1"/>
              <a:t>printf</a:t>
            </a:r>
            <a:r>
              <a:rPr lang="en-US" sz="2400" dirty="0"/>
              <a:t>("\n\n </a:t>
            </a:r>
            <a:r>
              <a:rPr lang="el-GR" sz="2400" dirty="0"/>
              <a:t>Για την </a:t>
            </a:r>
            <a:r>
              <a:rPr lang="en-US" sz="2400" dirty="0" smtClean="0"/>
              <a:t>merge</a:t>
            </a:r>
            <a:r>
              <a:rPr lang="el-GR" sz="2400" dirty="0" smtClean="0"/>
              <a:t> </a:t>
            </a:r>
            <a:r>
              <a:rPr lang="en-US" sz="2400" dirty="0" smtClean="0"/>
              <a:t>sort </a:t>
            </a:r>
            <a:r>
              <a:rPr lang="el-GR" sz="2400" dirty="0"/>
              <a:t>χρειάστηκαν %5</a:t>
            </a:r>
            <a:r>
              <a:rPr lang="en-US" sz="2400" dirty="0"/>
              <a:t>d </a:t>
            </a:r>
            <a:r>
              <a:rPr lang="en-US" sz="2400" dirty="0" err="1"/>
              <a:t>secs</a:t>
            </a:r>
            <a:r>
              <a:rPr lang="en-US" sz="2400" dirty="0"/>
              <a:t>", </a:t>
            </a:r>
            <a:r>
              <a:rPr lang="en-US" sz="2400" b="1" dirty="0"/>
              <a:t>t2-t1</a:t>
            </a:r>
            <a:r>
              <a:rPr lang="en-US" sz="2400" dirty="0"/>
              <a:t>);</a:t>
            </a:r>
          </a:p>
          <a:p>
            <a:r>
              <a:rPr lang="en-US" sz="2400" dirty="0"/>
              <a:t>    </a:t>
            </a:r>
            <a:endParaRPr lang="el-GR" sz="2400" dirty="0"/>
          </a:p>
          <a:p>
            <a:r>
              <a:rPr lang="el-GR" sz="2400" dirty="0"/>
              <a:t>    </a:t>
            </a:r>
            <a:r>
              <a:rPr lang="en-US" sz="2400" dirty="0" err="1"/>
              <a:t>printf</a:t>
            </a:r>
            <a:r>
              <a:rPr lang="en-US" sz="2400" dirty="0"/>
              <a:t>("\n </a:t>
            </a:r>
            <a:r>
              <a:rPr lang="el-GR" sz="2400" dirty="0"/>
              <a:t>Για την </a:t>
            </a:r>
            <a:r>
              <a:rPr lang="en-US" sz="2400" dirty="0"/>
              <a:t>bubble </a:t>
            </a:r>
            <a:r>
              <a:rPr lang="en-US" sz="2400" dirty="0" smtClean="0"/>
              <a:t>sort </a:t>
            </a:r>
            <a:r>
              <a:rPr lang="el-GR" sz="2400" dirty="0"/>
              <a:t>χρειάστηκαν %5</a:t>
            </a:r>
            <a:r>
              <a:rPr lang="en-US" sz="2400" dirty="0"/>
              <a:t>d </a:t>
            </a:r>
            <a:r>
              <a:rPr lang="en-US" sz="2400" dirty="0" err="1"/>
              <a:t>secs</a:t>
            </a:r>
            <a:r>
              <a:rPr lang="en-US" sz="2400" dirty="0"/>
              <a:t>", </a:t>
            </a:r>
            <a:r>
              <a:rPr lang="en-US" sz="2400" b="1" dirty="0"/>
              <a:t>t3-t2</a:t>
            </a:r>
            <a:r>
              <a:rPr lang="en-US" sz="2400" dirty="0"/>
              <a:t>);</a:t>
            </a:r>
          </a:p>
          <a:p>
            <a:r>
              <a:rPr lang="en-US" sz="2400" dirty="0"/>
              <a:t>    </a:t>
            </a:r>
            <a:endParaRPr lang="el-GR" sz="2400" dirty="0"/>
          </a:p>
          <a:p>
            <a:r>
              <a:rPr lang="el-GR" sz="2400" dirty="0"/>
              <a:t>    </a:t>
            </a:r>
            <a:r>
              <a:rPr lang="en-US" sz="2400" dirty="0" err="1"/>
              <a:t>printf</a:t>
            </a:r>
            <a:r>
              <a:rPr lang="en-US" sz="2400" dirty="0"/>
              <a:t>("\n </a:t>
            </a:r>
            <a:r>
              <a:rPr lang="el-GR" sz="2400" dirty="0"/>
              <a:t>Για την </a:t>
            </a:r>
            <a:r>
              <a:rPr lang="en-US" sz="2400" dirty="0"/>
              <a:t>selection sort </a:t>
            </a:r>
            <a:r>
              <a:rPr lang="el-GR" sz="2400" dirty="0"/>
              <a:t>χρειάστηκαν %5</a:t>
            </a:r>
            <a:r>
              <a:rPr lang="en-US" sz="2400" dirty="0"/>
              <a:t>d </a:t>
            </a:r>
            <a:r>
              <a:rPr lang="en-US" sz="2400" dirty="0" err="1"/>
              <a:t>secs</a:t>
            </a:r>
            <a:r>
              <a:rPr lang="en-US" sz="2400" dirty="0"/>
              <a:t>\n\n\n", </a:t>
            </a:r>
            <a:r>
              <a:rPr lang="en-US" sz="2400" b="1" dirty="0"/>
              <a:t>t4-t3</a:t>
            </a:r>
            <a:r>
              <a:rPr lang="en-US" sz="2400" dirty="0"/>
              <a:t>);</a:t>
            </a:r>
          </a:p>
          <a:p>
            <a:r>
              <a:rPr lang="en-US" sz="2400" dirty="0"/>
              <a:t>    </a:t>
            </a:r>
            <a:endParaRPr lang="el-GR" sz="2400" dirty="0"/>
          </a:p>
          <a:p>
            <a:r>
              <a:rPr lang="el-GR" sz="2400" dirty="0"/>
              <a:t>   </a:t>
            </a:r>
            <a:r>
              <a:rPr lang="en-US" sz="2400" dirty="0"/>
              <a:t>return 0;</a:t>
            </a:r>
          </a:p>
          <a:p>
            <a:r>
              <a:rPr lang="en-US" sz="2400" dirty="0"/>
              <a:t>}</a:t>
            </a:r>
            <a:endParaRPr lang="el-GR" sz="2400" dirty="0"/>
          </a:p>
        </p:txBody>
      </p:sp>
      <p:sp>
        <p:nvSpPr>
          <p:cNvPr id="1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Πινάκων ΙΙ</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17</a:t>
            </a:fld>
            <a:endParaRPr lang="el-GR" dirty="0"/>
          </a:p>
        </p:txBody>
      </p:sp>
    </p:spTree>
    <p:custDataLst>
      <p:tags r:id="rId1"/>
    </p:custDataLst>
    <p:extLst>
      <p:ext uri="{BB962C8B-B14F-4D97-AF65-F5344CB8AC3E}">
        <p14:creationId xmlns:p14="http://schemas.microsoft.com/office/powerpoint/2010/main" val="38887757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722313" y="122709"/>
            <a:ext cx="7772400" cy="1362075"/>
          </a:xfrm>
        </p:spPr>
        <p:txBody>
          <a:bodyPr/>
          <a:lstStyle/>
          <a:p>
            <a:pPr algn="ctr"/>
            <a:r>
              <a:rPr lang="el-GR" dirty="0"/>
              <a:t>Συναρτήσεις: </a:t>
            </a:r>
            <a:r>
              <a:rPr lang="en-US" dirty="0" smtClean="0"/>
              <a:t>merge sort</a:t>
            </a:r>
            <a:endParaRPr lang="en-US" dirty="0"/>
          </a:p>
        </p:txBody>
      </p:sp>
      <p:sp>
        <p:nvSpPr>
          <p:cNvPr id="2" name="Ορθογώνιο 1" descr="void merge κάτω παύλα sort, int * A, int arxi, int telos,&#10;άγκιστρο,&#10;    int mesi,&#10;    &#10;    if  arxi μικρότερη του telos, άγκιστρο,&#10;        mesi = arxi σύν telos διά 2,&#10;        merge κάτω παύλα sort, A, arxi, mesi,&#10;        merge κάτω παύλα sort, A, mesi σύν 1, telos,&#10;        synenosi, A, arxi, mesi, telos,&#10;    άγκιστρο,&#10;άγκιστρο.&#10;"/>
          <p:cNvSpPr/>
          <p:nvPr>
            <p:custDataLst>
              <p:tags r:id="rId2"/>
            </p:custDataLst>
          </p:nvPr>
        </p:nvSpPr>
        <p:spPr>
          <a:xfrm>
            <a:off x="467544" y="1268760"/>
            <a:ext cx="8219256" cy="4832092"/>
          </a:xfrm>
          <a:prstGeom prst="rect">
            <a:avLst/>
          </a:prstGeom>
        </p:spPr>
        <p:txBody>
          <a:bodyPr wrap="square">
            <a:spAutoFit/>
          </a:bodyPr>
          <a:lstStyle/>
          <a:p>
            <a:r>
              <a:rPr lang="en-US" sz="2800" b="1" dirty="0"/>
              <a:t>void </a:t>
            </a:r>
            <a:r>
              <a:rPr lang="en-US" sz="2800" b="1" dirty="0" err="1"/>
              <a:t>merge_sort</a:t>
            </a:r>
            <a:r>
              <a:rPr lang="en-US" sz="2800" b="1" dirty="0"/>
              <a:t>(</a:t>
            </a:r>
            <a:r>
              <a:rPr lang="en-US" sz="2800" b="1" dirty="0" err="1"/>
              <a:t>int</a:t>
            </a:r>
            <a:r>
              <a:rPr lang="en-US" sz="2800" b="1" dirty="0"/>
              <a:t> *A, </a:t>
            </a:r>
            <a:r>
              <a:rPr lang="en-US" sz="2800" b="1" dirty="0" err="1"/>
              <a:t>int</a:t>
            </a:r>
            <a:r>
              <a:rPr lang="en-US" sz="2800" b="1" dirty="0"/>
              <a:t> </a:t>
            </a:r>
            <a:r>
              <a:rPr lang="en-US" sz="2800" b="1" dirty="0" err="1"/>
              <a:t>arxi</a:t>
            </a:r>
            <a:r>
              <a:rPr lang="en-US" sz="2800" b="1" dirty="0"/>
              <a:t>, </a:t>
            </a:r>
            <a:r>
              <a:rPr lang="en-US" sz="2800" b="1" dirty="0" err="1"/>
              <a:t>int</a:t>
            </a:r>
            <a:r>
              <a:rPr lang="en-US" sz="2800" b="1" dirty="0"/>
              <a:t> </a:t>
            </a:r>
            <a:r>
              <a:rPr lang="en-US" sz="2800" b="1" dirty="0" err="1"/>
              <a:t>telos</a:t>
            </a:r>
            <a:r>
              <a:rPr lang="en-US" sz="2800" b="1" dirty="0"/>
              <a:t>)</a:t>
            </a:r>
          </a:p>
          <a:p>
            <a:r>
              <a:rPr lang="en-US" sz="2800" b="1" dirty="0"/>
              <a:t>{</a:t>
            </a:r>
          </a:p>
          <a:p>
            <a:r>
              <a:rPr lang="en-US" sz="2800" b="1" dirty="0"/>
              <a:t>    </a:t>
            </a:r>
            <a:r>
              <a:rPr lang="en-US" sz="2800" b="1" dirty="0" err="1"/>
              <a:t>int</a:t>
            </a:r>
            <a:r>
              <a:rPr lang="en-US" sz="2800" b="1" dirty="0"/>
              <a:t> </a:t>
            </a:r>
            <a:r>
              <a:rPr lang="en-US" sz="2800" b="1" dirty="0" err="1"/>
              <a:t>mesi</a:t>
            </a:r>
            <a:r>
              <a:rPr lang="en-US" sz="2800" b="1" dirty="0"/>
              <a:t>;</a:t>
            </a:r>
          </a:p>
          <a:p>
            <a:r>
              <a:rPr lang="en-US" sz="2800" b="1" dirty="0"/>
              <a:t>    </a:t>
            </a:r>
          </a:p>
          <a:p>
            <a:r>
              <a:rPr lang="en-US" sz="2800" b="1" dirty="0"/>
              <a:t>    if ( </a:t>
            </a:r>
            <a:r>
              <a:rPr lang="en-US" sz="2800" b="1" dirty="0" err="1">
                <a:solidFill>
                  <a:schemeClr val="bg2">
                    <a:lumMod val="50000"/>
                  </a:schemeClr>
                </a:solidFill>
              </a:rPr>
              <a:t>arxi</a:t>
            </a:r>
            <a:r>
              <a:rPr lang="en-US" sz="2800" b="1" dirty="0">
                <a:solidFill>
                  <a:schemeClr val="bg2">
                    <a:lumMod val="50000"/>
                  </a:schemeClr>
                </a:solidFill>
              </a:rPr>
              <a:t> &lt; </a:t>
            </a:r>
            <a:r>
              <a:rPr lang="en-US" sz="2800" b="1" dirty="0" err="1">
                <a:solidFill>
                  <a:schemeClr val="bg2">
                    <a:lumMod val="50000"/>
                  </a:schemeClr>
                </a:solidFill>
              </a:rPr>
              <a:t>telos</a:t>
            </a:r>
            <a:r>
              <a:rPr lang="en-US" sz="2800" b="1" dirty="0">
                <a:solidFill>
                  <a:schemeClr val="bg2">
                    <a:lumMod val="50000"/>
                  </a:schemeClr>
                </a:solidFill>
              </a:rPr>
              <a:t> </a:t>
            </a:r>
            <a:r>
              <a:rPr lang="en-US" sz="2800" b="1" dirty="0"/>
              <a:t>) {</a:t>
            </a:r>
          </a:p>
          <a:p>
            <a:r>
              <a:rPr lang="en-US" sz="2800" b="1" dirty="0"/>
              <a:t>        </a:t>
            </a:r>
            <a:r>
              <a:rPr lang="en-US" sz="2800" b="1" dirty="0" err="1"/>
              <a:t>mesi</a:t>
            </a:r>
            <a:r>
              <a:rPr lang="en-US" sz="2800" b="1" dirty="0"/>
              <a:t> = (</a:t>
            </a:r>
            <a:r>
              <a:rPr lang="en-US" sz="2800" b="1" dirty="0" err="1"/>
              <a:t>arxi+telos</a:t>
            </a:r>
            <a:r>
              <a:rPr lang="en-US" sz="2800" b="1" dirty="0"/>
              <a:t>) / 2;</a:t>
            </a:r>
          </a:p>
          <a:p>
            <a:r>
              <a:rPr lang="en-US" sz="2800" b="1" dirty="0">
                <a:solidFill>
                  <a:schemeClr val="accent4">
                    <a:lumMod val="75000"/>
                  </a:schemeClr>
                </a:solidFill>
              </a:rPr>
              <a:t>        </a:t>
            </a:r>
            <a:r>
              <a:rPr lang="en-US" sz="2800" b="1" dirty="0" err="1">
                <a:solidFill>
                  <a:schemeClr val="accent4">
                    <a:lumMod val="75000"/>
                  </a:schemeClr>
                </a:solidFill>
              </a:rPr>
              <a:t>merge_sort</a:t>
            </a:r>
            <a:r>
              <a:rPr lang="en-US" sz="2800" b="1" dirty="0">
                <a:solidFill>
                  <a:schemeClr val="accent4">
                    <a:lumMod val="75000"/>
                  </a:schemeClr>
                </a:solidFill>
              </a:rPr>
              <a:t>(A, </a:t>
            </a:r>
            <a:r>
              <a:rPr lang="en-US" sz="2800" b="1" dirty="0" err="1">
                <a:solidFill>
                  <a:schemeClr val="accent4">
                    <a:lumMod val="75000"/>
                  </a:schemeClr>
                </a:solidFill>
              </a:rPr>
              <a:t>arxi</a:t>
            </a:r>
            <a:r>
              <a:rPr lang="en-US" sz="2800" b="1" dirty="0">
                <a:solidFill>
                  <a:schemeClr val="accent4">
                    <a:lumMod val="75000"/>
                  </a:schemeClr>
                </a:solidFill>
              </a:rPr>
              <a:t>, </a:t>
            </a:r>
            <a:r>
              <a:rPr lang="en-US" sz="2800" b="1" dirty="0" err="1">
                <a:solidFill>
                  <a:schemeClr val="accent4">
                    <a:lumMod val="75000"/>
                  </a:schemeClr>
                </a:solidFill>
              </a:rPr>
              <a:t>mesi</a:t>
            </a:r>
            <a:r>
              <a:rPr lang="en-US" sz="2800" b="1" dirty="0">
                <a:solidFill>
                  <a:schemeClr val="accent4">
                    <a:lumMod val="75000"/>
                  </a:schemeClr>
                </a:solidFill>
              </a:rPr>
              <a:t>);</a:t>
            </a:r>
          </a:p>
          <a:p>
            <a:r>
              <a:rPr lang="en-US" sz="2800" b="1" dirty="0">
                <a:solidFill>
                  <a:schemeClr val="accent4">
                    <a:lumMod val="75000"/>
                  </a:schemeClr>
                </a:solidFill>
              </a:rPr>
              <a:t>        </a:t>
            </a:r>
            <a:r>
              <a:rPr lang="en-US" sz="2800" b="1" dirty="0" err="1">
                <a:solidFill>
                  <a:schemeClr val="accent4">
                    <a:lumMod val="75000"/>
                  </a:schemeClr>
                </a:solidFill>
              </a:rPr>
              <a:t>merge_sort</a:t>
            </a:r>
            <a:r>
              <a:rPr lang="en-US" sz="2800" b="1" dirty="0">
                <a:solidFill>
                  <a:schemeClr val="accent4">
                    <a:lumMod val="75000"/>
                  </a:schemeClr>
                </a:solidFill>
              </a:rPr>
              <a:t>(A, mesi+1, </a:t>
            </a:r>
            <a:r>
              <a:rPr lang="en-US" sz="2800" b="1" dirty="0" err="1">
                <a:solidFill>
                  <a:schemeClr val="accent4">
                    <a:lumMod val="75000"/>
                  </a:schemeClr>
                </a:solidFill>
              </a:rPr>
              <a:t>telos</a:t>
            </a:r>
            <a:r>
              <a:rPr lang="en-US" sz="2800" b="1" dirty="0">
                <a:solidFill>
                  <a:schemeClr val="accent4">
                    <a:lumMod val="75000"/>
                  </a:schemeClr>
                </a:solidFill>
              </a:rPr>
              <a:t>);</a:t>
            </a:r>
          </a:p>
          <a:p>
            <a:r>
              <a:rPr lang="en-US" sz="2800" b="1" dirty="0"/>
              <a:t>        </a:t>
            </a:r>
            <a:r>
              <a:rPr lang="en-US" sz="2800" b="1" dirty="0" err="1">
                <a:solidFill>
                  <a:srgbClr val="000099"/>
                </a:solidFill>
              </a:rPr>
              <a:t>synenosi</a:t>
            </a:r>
            <a:r>
              <a:rPr lang="en-US" sz="2800" b="1" dirty="0">
                <a:solidFill>
                  <a:srgbClr val="000099"/>
                </a:solidFill>
              </a:rPr>
              <a:t>(A, </a:t>
            </a:r>
            <a:r>
              <a:rPr lang="en-US" sz="2800" b="1" dirty="0" err="1">
                <a:solidFill>
                  <a:srgbClr val="000099"/>
                </a:solidFill>
              </a:rPr>
              <a:t>arxi</a:t>
            </a:r>
            <a:r>
              <a:rPr lang="en-US" sz="2800" b="1" dirty="0">
                <a:solidFill>
                  <a:srgbClr val="000099"/>
                </a:solidFill>
              </a:rPr>
              <a:t>, </a:t>
            </a:r>
            <a:r>
              <a:rPr lang="en-US" sz="2800" b="1" dirty="0" err="1">
                <a:solidFill>
                  <a:srgbClr val="000099"/>
                </a:solidFill>
              </a:rPr>
              <a:t>mesi</a:t>
            </a:r>
            <a:r>
              <a:rPr lang="en-US" sz="2800" b="1" dirty="0">
                <a:solidFill>
                  <a:srgbClr val="000099"/>
                </a:solidFill>
              </a:rPr>
              <a:t>, </a:t>
            </a:r>
            <a:r>
              <a:rPr lang="en-US" sz="2800" b="1" dirty="0" err="1">
                <a:solidFill>
                  <a:srgbClr val="000099"/>
                </a:solidFill>
              </a:rPr>
              <a:t>telos</a:t>
            </a:r>
            <a:r>
              <a:rPr lang="en-US" sz="2800" b="1" dirty="0">
                <a:solidFill>
                  <a:srgbClr val="000099"/>
                </a:solidFill>
              </a:rPr>
              <a:t>);</a:t>
            </a:r>
          </a:p>
          <a:p>
            <a:r>
              <a:rPr lang="en-US" sz="2800" b="1" dirty="0"/>
              <a:t>    }</a:t>
            </a:r>
          </a:p>
          <a:p>
            <a:r>
              <a:rPr lang="en-US" sz="2800" b="1" dirty="0" smtClean="0"/>
              <a:t>}</a:t>
            </a:r>
            <a:endParaRPr lang="el-GR" sz="2800" b="1" dirty="0"/>
          </a:p>
        </p:txBody>
      </p:sp>
      <p:sp>
        <p:nvSpPr>
          <p:cNvPr id="10" name="Θέση υποσέλιδου 3" descr="."/>
          <p:cNvSpPr txBox="1">
            <a:spLocks/>
          </p:cNvSpPr>
          <p:nvPr/>
        </p:nvSpPr>
        <p:spPr>
          <a:xfrm>
            <a:off x="3181325" y="6526163"/>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Πινάκων ΙΙ</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717380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7" y="8285"/>
            <a:ext cx="8424936"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Συναρτήσεις: Συνένωση (1 από 2)</a:t>
            </a:r>
            <a:endParaRPr lang="el-GR" dirty="0"/>
          </a:p>
        </p:txBody>
      </p:sp>
      <p:sp>
        <p:nvSpPr>
          <p:cNvPr id="8" name="TextBox 7" descr="void synenosi, int * A, int arxi, int mesi, int telos, άγκιστρο,&#10; int B, telos μείον arxi σύν 1, / * Βοηθητικός πίνακας * /,&#10; int i=arxi, k=0,&#10; int j=mesi σύν 1,&#10; &#10; while i μικρότερο ή ίσο του mesi  &amp; &amp;, j μικρότερο ή ίσο του  telos,&#10;  if A,[i] μικρότερο ή ίσο του A,[j],  &#10;   B, [k σύν σύν] = A, [i σύν σύν],&#10;  else,&#10;   B, [k σύν σύν] = A, [jσύν σύν].&#10;"/>
          <p:cNvSpPr txBox="1"/>
          <p:nvPr>
            <p:custDataLst>
              <p:tags r:id="rId2"/>
            </p:custDataLst>
          </p:nvPr>
        </p:nvSpPr>
        <p:spPr>
          <a:xfrm>
            <a:off x="467544" y="1484784"/>
            <a:ext cx="8208912" cy="4401205"/>
          </a:xfrm>
          <a:prstGeom prst="rect">
            <a:avLst/>
          </a:prstGeom>
          <a:noFill/>
        </p:spPr>
        <p:txBody>
          <a:bodyPr wrap="square" rtlCol="0">
            <a:spAutoFit/>
          </a:bodyPr>
          <a:lstStyle/>
          <a:p>
            <a:r>
              <a:rPr lang="en-US" sz="2800" dirty="0"/>
              <a:t>void </a:t>
            </a:r>
            <a:r>
              <a:rPr lang="en-US" sz="2800" dirty="0" err="1"/>
              <a:t>synenosi</a:t>
            </a:r>
            <a:r>
              <a:rPr lang="en-US" sz="2800" dirty="0"/>
              <a:t>(</a:t>
            </a:r>
            <a:r>
              <a:rPr lang="en-US" sz="2800" dirty="0" err="1"/>
              <a:t>int</a:t>
            </a:r>
            <a:r>
              <a:rPr lang="en-US" sz="2800" dirty="0"/>
              <a:t> *A, </a:t>
            </a:r>
            <a:r>
              <a:rPr lang="en-US" sz="2800" dirty="0" err="1"/>
              <a:t>int</a:t>
            </a:r>
            <a:r>
              <a:rPr lang="en-US" sz="2800" dirty="0"/>
              <a:t> </a:t>
            </a:r>
            <a:r>
              <a:rPr lang="en-US" sz="2800" dirty="0" err="1"/>
              <a:t>arxi</a:t>
            </a:r>
            <a:r>
              <a:rPr lang="en-US" sz="2800" dirty="0"/>
              <a:t>, </a:t>
            </a:r>
            <a:r>
              <a:rPr lang="en-US" sz="2800" dirty="0" err="1"/>
              <a:t>int</a:t>
            </a:r>
            <a:r>
              <a:rPr lang="en-US" sz="2800" dirty="0"/>
              <a:t> </a:t>
            </a:r>
            <a:r>
              <a:rPr lang="en-US" sz="2800" dirty="0" err="1"/>
              <a:t>mesi</a:t>
            </a:r>
            <a:r>
              <a:rPr lang="en-US" sz="2800" dirty="0"/>
              <a:t>, </a:t>
            </a:r>
            <a:r>
              <a:rPr lang="en-US" sz="2800" dirty="0" err="1"/>
              <a:t>int</a:t>
            </a:r>
            <a:r>
              <a:rPr lang="en-US" sz="2800" dirty="0"/>
              <a:t> </a:t>
            </a:r>
            <a:r>
              <a:rPr lang="en-US" sz="2800" dirty="0" err="1"/>
              <a:t>telos</a:t>
            </a:r>
            <a:r>
              <a:rPr lang="en-US" sz="2800" dirty="0"/>
              <a:t>) {</a:t>
            </a:r>
          </a:p>
          <a:p>
            <a:r>
              <a:rPr lang="en-US" sz="2800" dirty="0"/>
              <a:t>	</a:t>
            </a:r>
            <a:r>
              <a:rPr lang="en-US" sz="2800" b="1" dirty="0" err="1">
                <a:solidFill>
                  <a:schemeClr val="accent4">
                    <a:lumMod val="75000"/>
                  </a:schemeClr>
                </a:solidFill>
              </a:rPr>
              <a:t>int</a:t>
            </a:r>
            <a:r>
              <a:rPr lang="en-US" sz="2800" b="1" dirty="0">
                <a:solidFill>
                  <a:schemeClr val="accent4">
                    <a:lumMod val="75000"/>
                  </a:schemeClr>
                </a:solidFill>
              </a:rPr>
              <a:t> B[telos-arxi+1</a:t>
            </a:r>
            <a:r>
              <a:rPr lang="en-US" sz="2800" b="1" dirty="0" smtClean="0">
                <a:solidFill>
                  <a:schemeClr val="accent4">
                    <a:lumMod val="75000"/>
                  </a:schemeClr>
                </a:solidFill>
              </a:rPr>
              <a:t>];</a:t>
            </a:r>
            <a:r>
              <a:rPr lang="el-GR" sz="2800" b="1" dirty="0" smtClean="0">
                <a:solidFill>
                  <a:schemeClr val="accent4">
                    <a:lumMod val="75000"/>
                  </a:schemeClr>
                </a:solidFill>
              </a:rPr>
              <a:t> /* Βοηθητικός πίνακας*/</a:t>
            </a:r>
            <a:endParaRPr lang="en-US" sz="2800" b="1" dirty="0">
              <a:solidFill>
                <a:schemeClr val="accent4">
                  <a:lumMod val="75000"/>
                </a:schemeClr>
              </a:solidFill>
            </a:endParaRPr>
          </a:p>
          <a:p>
            <a:r>
              <a:rPr lang="en-US" sz="2800" dirty="0"/>
              <a:t>	</a:t>
            </a:r>
            <a:r>
              <a:rPr lang="en-US" sz="2800" dirty="0" err="1"/>
              <a:t>int</a:t>
            </a:r>
            <a:r>
              <a:rPr lang="en-US" sz="2800" dirty="0"/>
              <a:t> </a:t>
            </a:r>
            <a:r>
              <a:rPr lang="en-US" sz="2800" dirty="0" err="1"/>
              <a:t>i</a:t>
            </a:r>
            <a:r>
              <a:rPr lang="en-US" sz="2800" dirty="0"/>
              <a:t>=</a:t>
            </a:r>
            <a:r>
              <a:rPr lang="en-US" sz="2800" dirty="0" err="1"/>
              <a:t>arxi</a:t>
            </a:r>
            <a:r>
              <a:rPr lang="en-US" sz="2800" dirty="0"/>
              <a:t>, k=0;</a:t>
            </a:r>
          </a:p>
          <a:p>
            <a:r>
              <a:rPr lang="en-US" sz="2800" dirty="0"/>
              <a:t>	</a:t>
            </a:r>
            <a:r>
              <a:rPr lang="en-US" sz="2800" dirty="0" err="1"/>
              <a:t>int</a:t>
            </a:r>
            <a:r>
              <a:rPr lang="en-US" sz="2800" dirty="0"/>
              <a:t> j=mesi+1;</a:t>
            </a:r>
          </a:p>
          <a:p>
            <a:r>
              <a:rPr lang="en-US" sz="2800" dirty="0"/>
              <a:t>	</a:t>
            </a:r>
          </a:p>
          <a:p>
            <a:r>
              <a:rPr lang="en-US" sz="2800" dirty="0"/>
              <a:t>	</a:t>
            </a:r>
            <a:r>
              <a:rPr lang="en-US" sz="2800" b="1" dirty="0"/>
              <a:t>while (</a:t>
            </a:r>
            <a:r>
              <a:rPr lang="en-US" sz="2800" b="1" dirty="0" err="1"/>
              <a:t>i</a:t>
            </a:r>
            <a:r>
              <a:rPr lang="en-US" sz="2800" b="1" dirty="0"/>
              <a:t> &lt;= </a:t>
            </a:r>
            <a:r>
              <a:rPr lang="en-US" sz="2800" b="1" dirty="0" err="1"/>
              <a:t>mesi</a:t>
            </a:r>
            <a:r>
              <a:rPr lang="en-US" sz="2800" b="1" dirty="0"/>
              <a:t> &amp;&amp; j &lt;=  </a:t>
            </a:r>
            <a:r>
              <a:rPr lang="en-US" sz="2800" b="1" dirty="0" err="1"/>
              <a:t>telos</a:t>
            </a:r>
            <a:r>
              <a:rPr lang="en-US" sz="2800" b="1" dirty="0"/>
              <a:t>) </a:t>
            </a:r>
          </a:p>
          <a:p>
            <a:r>
              <a:rPr lang="en-US" sz="2800" b="1" dirty="0"/>
              <a:t>		if (A[</a:t>
            </a:r>
            <a:r>
              <a:rPr lang="en-US" sz="2800" b="1" dirty="0" err="1"/>
              <a:t>i</a:t>
            </a:r>
            <a:r>
              <a:rPr lang="en-US" sz="2800" b="1" dirty="0"/>
              <a:t>] &lt;= A[j])  </a:t>
            </a:r>
          </a:p>
          <a:p>
            <a:r>
              <a:rPr lang="en-US" sz="2800" b="1" dirty="0"/>
              <a:t>			B[k++] = A[</a:t>
            </a:r>
            <a:r>
              <a:rPr lang="en-US" sz="2800" b="1" dirty="0" err="1"/>
              <a:t>i</a:t>
            </a:r>
            <a:r>
              <a:rPr lang="en-US" sz="2800" b="1" dirty="0"/>
              <a:t>++];</a:t>
            </a:r>
          </a:p>
          <a:p>
            <a:r>
              <a:rPr lang="en-US" sz="2800" b="1" dirty="0"/>
              <a:t>		else</a:t>
            </a:r>
          </a:p>
          <a:p>
            <a:r>
              <a:rPr lang="en-US" sz="2800" b="1" dirty="0"/>
              <a:t>			B[k++] = A[j</a:t>
            </a:r>
            <a:r>
              <a:rPr lang="en-US" sz="2800" b="1" dirty="0" smtClean="0"/>
              <a:t>++];</a:t>
            </a:r>
            <a:endParaRPr lang="en-US" sz="2800" b="1" dirty="0"/>
          </a:p>
        </p:txBody>
      </p:sp>
      <p:sp>
        <p:nvSpPr>
          <p:cNvPr id="11"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Πινάκων ΙΙ</a:t>
            </a:r>
            <a:endParaRPr lang="en-US" sz="1400" dirty="0"/>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19</a:t>
            </a:fld>
            <a:endParaRPr lang="el-GR" dirty="0"/>
          </a:p>
        </p:txBody>
      </p:sp>
    </p:spTree>
    <p:custDataLst>
      <p:tags r:id="rId1"/>
    </p:custDataLst>
    <p:extLst>
      <p:ext uri="{BB962C8B-B14F-4D97-AF65-F5344CB8AC3E}">
        <p14:creationId xmlns:p14="http://schemas.microsoft.com/office/powerpoint/2010/main" val="2794160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35496" y="44624"/>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Συναρτήσεις: Συνένωση (2 από 2)</a:t>
            </a:r>
            <a:endParaRPr lang="el-GR" dirty="0"/>
          </a:p>
        </p:txBody>
      </p:sp>
      <p:sp>
        <p:nvSpPr>
          <p:cNvPr id="6" name="TextBox 5" descr="  while i μικρότερο ή ίσο του mesi, B, [k σύν σύν] = A, [i σύν σύν],&#10;  while j μικρότερο ή ίσο του telos, B, [k σύν σύν] = A[j σύν σύν],&#10; &#10;    / * Μεταφορά του βοηθητικού πίνακα στο αντίστοιχο τμήμα το βασικού πίνακα * /,&#10; for i=arxi, i μικρότερο ή ίσο του telos, i σύν σύν,&#10;  A,[i] = B, [i μείον arxi],&#10;άγκιστρο.&#10;&#10;"/>
          <p:cNvSpPr txBox="1">
            <a:spLocks noChangeArrowheads="1"/>
          </p:cNvSpPr>
          <p:nvPr/>
        </p:nvSpPr>
        <p:spPr bwMode="auto">
          <a:xfrm>
            <a:off x="467544" y="1546914"/>
            <a:ext cx="8208912"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l-GR" sz="2800" dirty="0" smtClean="0"/>
              <a:t>  </a:t>
            </a:r>
            <a:r>
              <a:rPr lang="en-US" sz="2800" dirty="0" smtClean="0"/>
              <a:t>while </a:t>
            </a:r>
            <a:r>
              <a:rPr lang="en-US" sz="2800" dirty="0"/>
              <a:t>(</a:t>
            </a:r>
            <a:r>
              <a:rPr lang="en-US" sz="2800" dirty="0" err="1"/>
              <a:t>i</a:t>
            </a:r>
            <a:r>
              <a:rPr lang="en-US" sz="2800" dirty="0"/>
              <a:t> &lt;= </a:t>
            </a:r>
            <a:r>
              <a:rPr lang="en-US" sz="2800" dirty="0" err="1"/>
              <a:t>mesi</a:t>
            </a:r>
            <a:r>
              <a:rPr lang="en-US" sz="2800" dirty="0"/>
              <a:t>) B[k++] = A[</a:t>
            </a:r>
            <a:r>
              <a:rPr lang="en-US" sz="2800" dirty="0" err="1"/>
              <a:t>i</a:t>
            </a:r>
            <a:r>
              <a:rPr lang="en-US" sz="2800" dirty="0"/>
              <a:t>++];</a:t>
            </a:r>
          </a:p>
          <a:p>
            <a:r>
              <a:rPr lang="el-GR" sz="2800" dirty="0" smtClean="0"/>
              <a:t>  </a:t>
            </a:r>
            <a:r>
              <a:rPr lang="en-US" sz="2800" dirty="0" smtClean="0"/>
              <a:t>while </a:t>
            </a:r>
            <a:r>
              <a:rPr lang="en-US" sz="2800" dirty="0"/>
              <a:t>(j &lt;= </a:t>
            </a:r>
            <a:r>
              <a:rPr lang="en-US" sz="2800" dirty="0" err="1"/>
              <a:t>telos</a:t>
            </a:r>
            <a:r>
              <a:rPr lang="en-US" sz="2800" dirty="0"/>
              <a:t>) B[k++] = A[j++];</a:t>
            </a:r>
          </a:p>
          <a:p>
            <a:r>
              <a:rPr lang="en-US" sz="2800" dirty="0"/>
              <a:t>	</a:t>
            </a:r>
            <a:endParaRPr lang="el-GR" sz="2800" dirty="0"/>
          </a:p>
          <a:p>
            <a:r>
              <a:rPr lang="el-GR" sz="2800" b="1" dirty="0">
                <a:solidFill>
                  <a:srgbClr val="C00000"/>
                </a:solidFill>
              </a:rPr>
              <a:t>    </a:t>
            </a:r>
            <a:r>
              <a:rPr lang="el-GR" sz="2800" b="1" dirty="0">
                <a:solidFill>
                  <a:schemeClr val="accent4">
                    <a:lumMod val="75000"/>
                  </a:schemeClr>
                </a:solidFill>
              </a:rPr>
              <a:t>/* Μεταφορά του βοηθητικού πίνακα στο αντίστοιχο τμήμα το βασικού πίνακα */</a:t>
            </a:r>
            <a:endParaRPr lang="en-US" sz="2800" b="1" dirty="0">
              <a:solidFill>
                <a:schemeClr val="accent4">
                  <a:lumMod val="75000"/>
                </a:schemeClr>
              </a:solidFill>
            </a:endParaRPr>
          </a:p>
          <a:p>
            <a:r>
              <a:rPr lang="en-US" sz="2800" dirty="0">
                <a:solidFill>
                  <a:schemeClr val="accent4">
                    <a:lumMod val="75000"/>
                  </a:schemeClr>
                </a:solidFill>
              </a:rPr>
              <a:t>	</a:t>
            </a:r>
            <a:r>
              <a:rPr lang="en-US" sz="2800" b="1" dirty="0">
                <a:solidFill>
                  <a:schemeClr val="accent4">
                    <a:lumMod val="75000"/>
                  </a:schemeClr>
                </a:solidFill>
              </a:rPr>
              <a:t>for (</a:t>
            </a:r>
            <a:r>
              <a:rPr lang="en-US" sz="2800" b="1" dirty="0" err="1">
                <a:solidFill>
                  <a:schemeClr val="accent4">
                    <a:lumMod val="75000"/>
                  </a:schemeClr>
                </a:solidFill>
              </a:rPr>
              <a:t>i</a:t>
            </a:r>
            <a:r>
              <a:rPr lang="en-US" sz="2800" b="1" dirty="0">
                <a:solidFill>
                  <a:schemeClr val="accent4">
                    <a:lumMod val="75000"/>
                  </a:schemeClr>
                </a:solidFill>
              </a:rPr>
              <a:t>=</a:t>
            </a:r>
            <a:r>
              <a:rPr lang="en-US" sz="2800" b="1" dirty="0" err="1">
                <a:solidFill>
                  <a:schemeClr val="accent4">
                    <a:lumMod val="75000"/>
                  </a:schemeClr>
                </a:solidFill>
              </a:rPr>
              <a:t>arxi</a:t>
            </a:r>
            <a:r>
              <a:rPr lang="en-US" sz="2800" b="1" dirty="0">
                <a:solidFill>
                  <a:schemeClr val="accent4">
                    <a:lumMod val="75000"/>
                  </a:schemeClr>
                </a:solidFill>
              </a:rPr>
              <a:t>; </a:t>
            </a:r>
            <a:r>
              <a:rPr lang="en-US" sz="2800" b="1" dirty="0" err="1">
                <a:solidFill>
                  <a:schemeClr val="accent4">
                    <a:lumMod val="75000"/>
                  </a:schemeClr>
                </a:solidFill>
              </a:rPr>
              <a:t>i</a:t>
            </a:r>
            <a:r>
              <a:rPr lang="en-US" sz="2800" b="1" dirty="0">
                <a:solidFill>
                  <a:schemeClr val="accent4">
                    <a:lumMod val="75000"/>
                  </a:schemeClr>
                </a:solidFill>
              </a:rPr>
              <a:t> &lt;= </a:t>
            </a:r>
            <a:r>
              <a:rPr lang="en-US" sz="2800" b="1" dirty="0" err="1">
                <a:solidFill>
                  <a:schemeClr val="accent4">
                    <a:lumMod val="75000"/>
                  </a:schemeClr>
                </a:solidFill>
              </a:rPr>
              <a:t>telos</a:t>
            </a:r>
            <a:r>
              <a:rPr lang="en-US" sz="2800" b="1" dirty="0">
                <a:solidFill>
                  <a:schemeClr val="accent4">
                    <a:lumMod val="75000"/>
                  </a:schemeClr>
                </a:solidFill>
              </a:rPr>
              <a:t>; </a:t>
            </a:r>
            <a:r>
              <a:rPr lang="en-US" sz="2800" b="1" dirty="0" err="1">
                <a:solidFill>
                  <a:schemeClr val="accent4">
                    <a:lumMod val="75000"/>
                  </a:schemeClr>
                </a:solidFill>
              </a:rPr>
              <a:t>i</a:t>
            </a:r>
            <a:r>
              <a:rPr lang="en-US" sz="2800" b="1" dirty="0">
                <a:solidFill>
                  <a:schemeClr val="accent4">
                    <a:lumMod val="75000"/>
                  </a:schemeClr>
                </a:solidFill>
              </a:rPr>
              <a:t>++)</a:t>
            </a:r>
          </a:p>
          <a:p>
            <a:r>
              <a:rPr lang="en-US" sz="2800" b="1" dirty="0">
                <a:solidFill>
                  <a:schemeClr val="accent4">
                    <a:lumMod val="75000"/>
                  </a:schemeClr>
                </a:solidFill>
              </a:rPr>
              <a:t>		A[</a:t>
            </a:r>
            <a:r>
              <a:rPr lang="en-US" sz="2800" b="1" dirty="0" err="1">
                <a:solidFill>
                  <a:schemeClr val="accent4">
                    <a:lumMod val="75000"/>
                  </a:schemeClr>
                </a:solidFill>
              </a:rPr>
              <a:t>i</a:t>
            </a:r>
            <a:r>
              <a:rPr lang="en-US" sz="2800" b="1" dirty="0">
                <a:solidFill>
                  <a:schemeClr val="accent4">
                    <a:lumMod val="75000"/>
                  </a:schemeClr>
                </a:solidFill>
              </a:rPr>
              <a:t>] = B[</a:t>
            </a:r>
            <a:r>
              <a:rPr lang="en-US" sz="2800" b="1" dirty="0" err="1">
                <a:solidFill>
                  <a:schemeClr val="accent4">
                    <a:lumMod val="75000"/>
                  </a:schemeClr>
                </a:solidFill>
              </a:rPr>
              <a:t>i-arxi</a:t>
            </a:r>
            <a:r>
              <a:rPr lang="en-US" sz="2800" b="1" dirty="0">
                <a:solidFill>
                  <a:schemeClr val="accent4">
                    <a:lumMod val="75000"/>
                  </a:schemeClr>
                </a:solidFill>
              </a:rPr>
              <a:t>];</a:t>
            </a:r>
          </a:p>
          <a:p>
            <a:r>
              <a:rPr lang="en-US" sz="2800" dirty="0"/>
              <a:t>}</a:t>
            </a:r>
          </a:p>
          <a:p>
            <a:endParaRPr lang="el-GR" sz="28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Πινάκων ΙΙ</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20</a:t>
            </a:fld>
            <a:endParaRPr lang="el-GR" dirty="0"/>
          </a:p>
        </p:txBody>
      </p:sp>
    </p:spTree>
    <p:custDataLst>
      <p:tags r:id="rId1"/>
    </p:custDataLst>
    <p:extLst>
      <p:ext uri="{BB962C8B-B14F-4D97-AF65-F5344CB8AC3E}">
        <p14:creationId xmlns:p14="http://schemas.microsoft.com/office/powerpoint/2010/main" val="29989218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35496" y="106610"/>
            <a:ext cx="9108504" cy="1018134"/>
          </a:xfrm>
          <a:ln/>
          <a:extLst>
            <a:ext uri="{91240B29-F687-4F45-9708-019B960494DF}">
              <a14:hiddenLine xmlns:a14="http://schemas.microsoft.com/office/drawing/2010/main" w="9525">
                <a:solidFill>
                  <a:srgbClr val="000000"/>
                </a:solidFill>
                <a:round/>
                <a:headEnd/>
                <a:tailEnd/>
              </a14:hiddenLine>
            </a:ext>
          </a:extLst>
        </p:spPr>
        <p:txBody>
          <a:bodyPr lIns="89964" tIns="46781" rIns="89964" bIns="46781">
            <a:noAutofit/>
          </a:bodyPr>
          <a:lstStyle/>
          <a:p>
            <a:pPr>
              <a:buSzPct val="45000"/>
              <a:tabLst>
                <a:tab pos="723900" algn="l"/>
                <a:tab pos="1447800" algn="l"/>
                <a:tab pos="2171700" algn="l"/>
                <a:tab pos="2895600" algn="l"/>
                <a:tab pos="3619500" algn="l"/>
                <a:tab pos="4343400" algn="l"/>
                <a:tab pos="5065713" algn="l"/>
                <a:tab pos="5791200" algn="l"/>
                <a:tab pos="6515100" algn="l"/>
                <a:tab pos="7235825" algn="l"/>
              </a:tabLst>
            </a:pPr>
            <a:r>
              <a:rPr lang="el-GR" dirty="0"/>
              <a:t>Συναρτήσεις: </a:t>
            </a:r>
            <a:r>
              <a:rPr lang="en-US" dirty="0" smtClean="0"/>
              <a:t>bubble - selection</a:t>
            </a:r>
            <a:endParaRPr lang="en-US" dirty="0"/>
          </a:p>
        </p:txBody>
      </p:sp>
      <p:sp>
        <p:nvSpPr>
          <p:cNvPr id="8" name="Θέση περιεχομένου 2"/>
          <p:cNvSpPr txBox="1">
            <a:spLocks/>
          </p:cNvSpPr>
          <p:nvPr/>
        </p:nvSpPr>
        <p:spPr>
          <a:xfrm>
            <a:off x="467545" y="1844824"/>
            <a:ext cx="8208912" cy="3501107"/>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pPr>
            <a:r>
              <a:rPr lang="el-GR" sz="2800" dirty="0" smtClean="0"/>
              <a:t>Είναι ήδη γνωστές,</a:t>
            </a:r>
            <a:endParaRPr lang="el-GR" sz="2800" dirty="0" smtClean="0">
              <a:sym typeface="Wingdings" pitchFamily="2" charset="2"/>
            </a:endParaRPr>
          </a:p>
          <a:p>
            <a:pPr>
              <a:buFont typeface="Wingdings" panose="05000000000000000000" pitchFamily="2" charset="2"/>
              <a:buChar char="q"/>
            </a:pPr>
            <a:endParaRPr lang="el-GR" sz="2800" dirty="0" smtClean="0">
              <a:sym typeface="Wingdings" pitchFamily="2" charset="2"/>
            </a:endParaRPr>
          </a:p>
          <a:p>
            <a:pPr>
              <a:buFont typeface="Wingdings" panose="05000000000000000000" pitchFamily="2" charset="2"/>
              <a:buChar char="q"/>
            </a:pPr>
            <a:r>
              <a:rPr lang="el-GR" sz="2800" dirty="0" smtClean="0"/>
              <a:t>Έχουν περιγραφεί στο προηγούμενο μάθημα!</a:t>
            </a:r>
          </a:p>
          <a:p>
            <a:pPr marL="0" indent="0">
              <a:buNone/>
            </a:pPr>
            <a:endParaRPr lang="el-GR" sz="2800" dirty="0" smtClean="0"/>
          </a:p>
          <a:p>
            <a:pPr>
              <a:buFont typeface="Wingdings" panose="05000000000000000000" pitchFamily="2" charset="2"/>
              <a:buChar char="q"/>
            </a:pPr>
            <a:r>
              <a:rPr lang="el-GR" sz="2800" dirty="0" smtClean="0"/>
              <a:t>Εκτέλεση προγράμματος για N=1000, 2000, 3000, 4000, …, 20000 στοιχεία.</a:t>
            </a:r>
            <a:endParaRPr lang="el-GR" sz="2800" dirty="0"/>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Πινάκων ΙΙ</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21</a:t>
            </a:fld>
            <a:endParaRPr lang="el-GR" dirty="0"/>
          </a:p>
        </p:txBody>
      </p:sp>
    </p:spTree>
    <p:custDataLst>
      <p:tags r:id="rId1"/>
    </p:custDataLst>
    <p:extLst>
      <p:ext uri="{BB962C8B-B14F-4D97-AF65-F5344CB8AC3E}">
        <p14:creationId xmlns:p14="http://schemas.microsoft.com/office/powerpoint/2010/main" val="40766661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179512" y="80293"/>
            <a:ext cx="8790881" cy="1260475"/>
          </a:xfrm>
        </p:spPr>
        <p:txBody>
          <a:bodyPr>
            <a:normAutofit fontScale="90000"/>
          </a:bodyPr>
          <a:lstStyle/>
          <a:p>
            <a:r>
              <a:rPr lang="el-GR" dirty="0" smtClean="0"/>
              <a:t>Εκτέλεση προγράμματος σε περιβάλλον </a:t>
            </a:r>
            <a:r>
              <a:rPr lang="en-US" dirty="0" smtClean="0"/>
              <a:t>Windows</a:t>
            </a:r>
            <a:r>
              <a:rPr lang="el-GR" dirty="0" smtClean="0"/>
              <a:t> με </a:t>
            </a:r>
            <a:r>
              <a:rPr lang="en-US" dirty="0" err="1" smtClean="0"/>
              <a:t>Ch</a:t>
            </a:r>
            <a:r>
              <a:rPr lang="el-GR" dirty="0" smtClean="0"/>
              <a:t>  (σε δευτερόλεπτα)</a:t>
            </a:r>
            <a:endParaRPr lang="el-GR" dirty="0"/>
          </a:p>
        </p:txBody>
      </p:sp>
      <p:graphicFrame>
        <p:nvGraphicFramePr>
          <p:cNvPr id="6" name="Πίνακας 5" descr="Πίνακας εκτέλεσης προγράμματος σε περιβάλλον Windows με Ch  (σε δευτερόλεπτα)"/>
          <p:cNvGraphicFramePr>
            <a:graphicFrameLocks noGrp="1"/>
          </p:cNvGraphicFramePr>
          <p:nvPr>
            <p:custDataLst>
              <p:tags r:id="rId2"/>
            </p:custDataLst>
            <p:extLst>
              <p:ext uri="{D42A27DB-BD31-4B8C-83A1-F6EECF244321}">
                <p14:modId xmlns:p14="http://schemas.microsoft.com/office/powerpoint/2010/main" val="3726245852"/>
              </p:ext>
            </p:extLst>
          </p:nvPr>
        </p:nvGraphicFramePr>
        <p:xfrm>
          <a:off x="622822" y="1556163"/>
          <a:ext cx="4165202" cy="4393117"/>
        </p:xfrm>
        <a:graphic>
          <a:graphicData uri="http://schemas.openxmlformats.org/drawingml/2006/table">
            <a:tbl>
              <a:tblPr firstRow="1">
                <a:tableStyleId>{5C22544A-7EE6-4342-B048-85BDC9FD1C3A}</a:tableStyleId>
              </a:tblPr>
              <a:tblGrid>
                <a:gridCol w="892543"/>
                <a:gridCol w="1041301"/>
                <a:gridCol w="1227247"/>
                <a:gridCol w="1004111"/>
              </a:tblGrid>
              <a:tr h="324707">
                <a:tc>
                  <a:txBody>
                    <a:bodyPr/>
                    <a:lstStyle/>
                    <a:p>
                      <a:pPr algn="r" fontAlgn="b"/>
                      <a:r>
                        <a:rPr lang="el-GR" sz="1500" u="none" strike="noStrike" dirty="0">
                          <a:effectLst/>
                        </a:rPr>
                        <a:t>Ν</a:t>
                      </a:r>
                      <a:endParaRPr lang="el-GR" sz="1500" b="0" i="0" u="none" strike="noStrike" dirty="0">
                        <a:solidFill>
                          <a:srgbClr val="000000"/>
                        </a:solidFill>
                        <a:effectLst/>
                        <a:latin typeface="Calibri"/>
                      </a:endParaRPr>
                    </a:p>
                  </a:txBody>
                  <a:tcPr marL="7137" marR="7137" marT="7137" marB="0" anchor="b"/>
                </a:tc>
                <a:tc>
                  <a:txBody>
                    <a:bodyPr/>
                    <a:lstStyle/>
                    <a:p>
                      <a:pPr algn="r" fontAlgn="b"/>
                      <a:r>
                        <a:rPr lang="en-US" sz="1500" u="none" strike="noStrike" dirty="0">
                          <a:effectLst/>
                        </a:rPr>
                        <a:t>Bubble Sort</a:t>
                      </a:r>
                      <a:endParaRPr lang="en-US" sz="1500" b="0" i="0" u="none" strike="noStrike" dirty="0">
                        <a:solidFill>
                          <a:srgbClr val="000000"/>
                        </a:solidFill>
                        <a:effectLst/>
                        <a:latin typeface="Calibri"/>
                      </a:endParaRPr>
                    </a:p>
                  </a:txBody>
                  <a:tcPr marL="7137" marR="7137" marT="7137" marB="0" anchor="b"/>
                </a:tc>
                <a:tc>
                  <a:txBody>
                    <a:bodyPr/>
                    <a:lstStyle/>
                    <a:p>
                      <a:pPr algn="r" fontAlgn="b"/>
                      <a:r>
                        <a:rPr lang="en-US" sz="1500" u="none" strike="noStrike">
                          <a:effectLst/>
                        </a:rPr>
                        <a:t>Selection Sort</a:t>
                      </a:r>
                      <a:endParaRPr lang="en-US" sz="1500" b="0" i="0" u="none" strike="noStrike">
                        <a:solidFill>
                          <a:srgbClr val="000000"/>
                        </a:solidFill>
                        <a:effectLst/>
                        <a:latin typeface="Calibri"/>
                      </a:endParaRPr>
                    </a:p>
                  </a:txBody>
                  <a:tcPr marL="7137" marR="7137" marT="7137" marB="0" anchor="b"/>
                </a:tc>
                <a:tc>
                  <a:txBody>
                    <a:bodyPr/>
                    <a:lstStyle/>
                    <a:p>
                      <a:pPr algn="r" fontAlgn="b"/>
                      <a:r>
                        <a:rPr lang="en-US" sz="1500" u="none" strike="noStrike">
                          <a:effectLst/>
                        </a:rPr>
                        <a:t>Merge Sort</a:t>
                      </a:r>
                      <a:endParaRPr lang="en-US" sz="1500" b="0" i="0" u="none" strike="noStrike">
                        <a:solidFill>
                          <a:srgbClr val="000000"/>
                        </a:solidFill>
                        <a:effectLst/>
                        <a:latin typeface="Calibri"/>
                      </a:endParaRPr>
                    </a:p>
                  </a:txBody>
                  <a:tcPr marL="7137" marR="7137" marT="7137" marB="0" anchor="b"/>
                </a:tc>
              </a:tr>
              <a:tr h="406841">
                <a:tc>
                  <a:txBody>
                    <a:bodyPr/>
                    <a:lstStyle/>
                    <a:p>
                      <a:pPr algn="r" fontAlgn="b"/>
                      <a:r>
                        <a:rPr lang="el-GR" sz="2600" u="none" strike="noStrike" dirty="0">
                          <a:effectLst/>
                        </a:rPr>
                        <a:t>1000</a:t>
                      </a:r>
                      <a:endParaRPr lang="el-GR" sz="2600" b="0" i="0" u="none" strike="noStrike" dirty="0">
                        <a:solidFill>
                          <a:srgbClr val="000000"/>
                        </a:solidFill>
                        <a:effectLst/>
                        <a:latin typeface="Calibri"/>
                      </a:endParaRPr>
                    </a:p>
                  </a:txBody>
                  <a:tcPr marL="7137" marR="7137" marT="7137" marB="0" anchor="b"/>
                </a:tc>
                <a:tc>
                  <a:txBody>
                    <a:bodyPr/>
                    <a:lstStyle/>
                    <a:p>
                      <a:pPr algn="r" fontAlgn="b"/>
                      <a:r>
                        <a:rPr lang="el-GR" sz="2600" u="none" strike="noStrike">
                          <a:effectLst/>
                        </a:rPr>
                        <a:t>1</a:t>
                      </a:r>
                      <a:endParaRPr lang="el-GR" sz="2600" b="0" i="0" u="none" strike="noStrike">
                        <a:solidFill>
                          <a:srgbClr val="000000"/>
                        </a:solidFill>
                        <a:effectLst/>
                        <a:latin typeface="Calibri"/>
                      </a:endParaRPr>
                    </a:p>
                  </a:txBody>
                  <a:tcPr marL="7137" marR="7137" marT="7137" marB="0" anchor="b"/>
                </a:tc>
                <a:tc>
                  <a:txBody>
                    <a:bodyPr/>
                    <a:lstStyle/>
                    <a:p>
                      <a:pPr algn="r" fontAlgn="b"/>
                      <a:r>
                        <a:rPr lang="el-GR" sz="2600" u="none" strike="noStrike">
                          <a:effectLst/>
                        </a:rPr>
                        <a:t>1</a:t>
                      </a:r>
                      <a:endParaRPr lang="el-GR" sz="2600" b="0" i="0" u="none" strike="noStrike">
                        <a:solidFill>
                          <a:srgbClr val="000000"/>
                        </a:solidFill>
                        <a:effectLst/>
                        <a:latin typeface="Calibri"/>
                      </a:endParaRPr>
                    </a:p>
                  </a:txBody>
                  <a:tcPr marL="7137" marR="7137" marT="7137" marB="0" anchor="b"/>
                </a:tc>
                <a:tc>
                  <a:txBody>
                    <a:bodyPr/>
                    <a:lstStyle/>
                    <a:p>
                      <a:pPr algn="r" fontAlgn="b"/>
                      <a:r>
                        <a:rPr lang="el-GR" sz="2600" u="none" strike="noStrike">
                          <a:effectLst/>
                        </a:rPr>
                        <a:t>0</a:t>
                      </a:r>
                      <a:endParaRPr lang="el-GR" sz="2600" b="0" i="0" u="none" strike="noStrike">
                        <a:solidFill>
                          <a:srgbClr val="000000"/>
                        </a:solidFill>
                        <a:effectLst/>
                        <a:latin typeface="Calibri"/>
                      </a:endParaRPr>
                    </a:p>
                  </a:txBody>
                  <a:tcPr marL="7137" marR="7137" marT="7137" marB="0" anchor="b"/>
                </a:tc>
              </a:tr>
              <a:tr h="406841">
                <a:tc>
                  <a:txBody>
                    <a:bodyPr/>
                    <a:lstStyle/>
                    <a:p>
                      <a:pPr algn="r" fontAlgn="b"/>
                      <a:r>
                        <a:rPr lang="el-GR" sz="2600" u="none" strike="noStrike" dirty="0">
                          <a:effectLst/>
                        </a:rPr>
                        <a:t>2000</a:t>
                      </a:r>
                      <a:endParaRPr lang="el-GR" sz="2600" b="0" i="0" u="none" strike="noStrike" dirty="0">
                        <a:solidFill>
                          <a:srgbClr val="000000"/>
                        </a:solidFill>
                        <a:effectLst/>
                        <a:latin typeface="Calibri"/>
                      </a:endParaRPr>
                    </a:p>
                  </a:txBody>
                  <a:tcPr marL="7137" marR="7137" marT="7137" marB="0" anchor="b"/>
                </a:tc>
                <a:tc>
                  <a:txBody>
                    <a:bodyPr/>
                    <a:lstStyle/>
                    <a:p>
                      <a:pPr algn="r" fontAlgn="b"/>
                      <a:r>
                        <a:rPr lang="el-GR" sz="2600" u="none" strike="noStrike">
                          <a:effectLst/>
                        </a:rPr>
                        <a:t>3</a:t>
                      </a:r>
                      <a:endParaRPr lang="el-GR" sz="2600" b="0" i="0" u="none" strike="noStrike">
                        <a:solidFill>
                          <a:srgbClr val="000000"/>
                        </a:solidFill>
                        <a:effectLst/>
                        <a:latin typeface="Calibri"/>
                      </a:endParaRPr>
                    </a:p>
                  </a:txBody>
                  <a:tcPr marL="7137" marR="7137" marT="7137" marB="0" anchor="b"/>
                </a:tc>
                <a:tc>
                  <a:txBody>
                    <a:bodyPr/>
                    <a:lstStyle/>
                    <a:p>
                      <a:pPr algn="r" fontAlgn="b"/>
                      <a:r>
                        <a:rPr lang="el-GR" sz="2600" u="none" strike="noStrike">
                          <a:effectLst/>
                        </a:rPr>
                        <a:t>2</a:t>
                      </a:r>
                      <a:endParaRPr lang="el-GR" sz="2600" b="0" i="0" u="none" strike="noStrike">
                        <a:solidFill>
                          <a:srgbClr val="000000"/>
                        </a:solidFill>
                        <a:effectLst/>
                        <a:latin typeface="Calibri"/>
                      </a:endParaRPr>
                    </a:p>
                  </a:txBody>
                  <a:tcPr marL="7137" marR="7137" marT="7137" marB="0" anchor="b"/>
                </a:tc>
                <a:tc>
                  <a:txBody>
                    <a:bodyPr/>
                    <a:lstStyle/>
                    <a:p>
                      <a:pPr algn="r" fontAlgn="b"/>
                      <a:r>
                        <a:rPr lang="el-GR" sz="2600" u="none" strike="noStrike">
                          <a:effectLst/>
                        </a:rPr>
                        <a:t>0</a:t>
                      </a:r>
                      <a:endParaRPr lang="el-GR" sz="2600" b="0" i="0" u="none" strike="noStrike">
                        <a:solidFill>
                          <a:srgbClr val="000000"/>
                        </a:solidFill>
                        <a:effectLst/>
                        <a:latin typeface="Calibri"/>
                      </a:endParaRPr>
                    </a:p>
                  </a:txBody>
                  <a:tcPr marL="7137" marR="7137" marT="7137" marB="0" anchor="b"/>
                </a:tc>
              </a:tr>
              <a:tr h="406841">
                <a:tc>
                  <a:txBody>
                    <a:bodyPr/>
                    <a:lstStyle/>
                    <a:p>
                      <a:pPr algn="r" fontAlgn="b"/>
                      <a:r>
                        <a:rPr lang="el-GR" sz="2600" u="none" strike="noStrike" dirty="0">
                          <a:effectLst/>
                        </a:rPr>
                        <a:t>3000</a:t>
                      </a:r>
                      <a:endParaRPr lang="el-GR" sz="2600" b="0" i="0" u="none" strike="noStrike" dirty="0">
                        <a:solidFill>
                          <a:srgbClr val="000000"/>
                        </a:solidFill>
                        <a:effectLst/>
                        <a:latin typeface="Calibri"/>
                      </a:endParaRPr>
                    </a:p>
                  </a:txBody>
                  <a:tcPr marL="7137" marR="7137" marT="7137" marB="0" anchor="b"/>
                </a:tc>
                <a:tc>
                  <a:txBody>
                    <a:bodyPr/>
                    <a:lstStyle/>
                    <a:p>
                      <a:pPr algn="r" fontAlgn="b"/>
                      <a:r>
                        <a:rPr lang="el-GR" sz="2600" u="none" strike="noStrike">
                          <a:effectLst/>
                        </a:rPr>
                        <a:t>6</a:t>
                      </a:r>
                      <a:endParaRPr lang="el-GR" sz="2600" b="0" i="0" u="none" strike="noStrike">
                        <a:solidFill>
                          <a:srgbClr val="000000"/>
                        </a:solidFill>
                        <a:effectLst/>
                        <a:latin typeface="Calibri"/>
                      </a:endParaRPr>
                    </a:p>
                  </a:txBody>
                  <a:tcPr marL="7137" marR="7137" marT="7137" marB="0" anchor="b"/>
                </a:tc>
                <a:tc>
                  <a:txBody>
                    <a:bodyPr/>
                    <a:lstStyle/>
                    <a:p>
                      <a:pPr algn="r" fontAlgn="b"/>
                      <a:r>
                        <a:rPr lang="el-GR" sz="2600" u="none" strike="noStrike" dirty="0">
                          <a:effectLst/>
                        </a:rPr>
                        <a:t>4</a:t>
                      </a:r>
                      <a:endParaRPr lang="el-GR" sz="2600" b="0" i="0" u="none" strike="noStrike" dirty="0">
                        <a:solidFill>
                          <a:srgbClr val="000000"/>
                        </a:solidFill>
                        <a:effectLst/>
                        <a:latin typeface="Calibri"/>
                      </a:endParaRPr>
                    </a:p>
                  </a:txBody>
                  <a:tcPr marL="7137" marR="7137" marT="7137" marB="0" anchor="b"/>
                </a:tc>
                <a:tc>
                  <a:txBody>
                    <a:bodyPr/>
                    <a:lstStyle/>
                    <a:p>
                      <a:pPr algn="r" fontAlgn="b"/>
                      <a:r>
                        <a:rPr lang="el-GR" sz="2600" u="none" strike="noStrike">
                          <a:effectLst/>
                        </a:rPr>
                        <a:t>0</a:t>
                      </a:r>
                      <a:endParaRPr lang="el-GR" sz="2600" b="0" i="0" u="none" strike="noStrike">
                        <a:solidFill>
                          <a:srgbClr val="000000"/>
                        </a:solidFill>
                        <a:effectLst/>
                        <a:latin typeface="Calibri"/>
                      </a:endParaRPr>
                    </a:p>
                  </a:txBody>
                  <a:tcPr marL="7137" marR="7137" marT="7137" marB="0" anchor="b"/>
                </a:tc>
              </a:tr>
              <a:tr h="406841">
                <a:tc>
                  <a:txBody>
                    <a:bodyPr/>
                    <a:lstStyle/>
                    <a:p>
                      <a:pPr algn="r" fontAlgn="b"/>
                      <a:r>
                        <a:rPr lang="el-GR" sz="2600" u="none" strike="noStrike" dirty="0">
                          <a:effectLst/>
                        </a:rPr>
                        <a:t>4000</a:t>
                      </a:r>
                      <a:endParaRPr lang="el-GR" sz="2600" b="0" i="0" u="none" strike="noStrike" dirty="0">
                        <a:solidFill>
                          <a:srgbClr val="000000"/>
                        </a:solidFill>
                        <a:effectLst/>
                        <a:latin typeface="Calibri"/>
                      </a:endParaRPr>
                    </a:p>
                  </a:txBody>
                  <a:tcPr marL="7137" marR="7137" marT="7137" marB="0" anchor="b"/>
                </a:tc>
                <a:tc>
                  <a:txBody>
                    <a:bodyPr/>
                    <a:lstStyle/>
                    <a:p>
                      <a:pPr algn="r" fontAlgn="b"/>
                      <a:r>
                        <a:rPr lang="el-GR" sz="2600" u="none" strike="noStrike">
                          <a:effectLst/>
                        </a:rPr>
                        <a:t>12</a:t>
                      </a:r>
                      <a:endParaRPr lang="el-GR" sz="2600" b="0" i="0" u="none" strike="noStrike">
                        <a:solidFill>
                          <a:srgbClr val="000000"/>
                        </a:solidFill>
                        <a:effectLst/>
                        <a:latin typeface="Calibri"/>
                      </a:endParaRPr>
                    </a:p>
                  </a:txBody>
                  <a:tcPr marL="7137" marR="7137" marT="7137" marB="0" anchor="b"/>
                </a:tc>
                <a:tc>
                  <a:txBody>
                    <a:bodyPr/>
                    <a:lstStyle/>
                    <a:p>
                      <a:pPr algn="r" fontAlgn="b"/>
                      <a:r>
                        <a:rPr lang="el-GR" sz="2600" u="none" strike="noStrike">
                          <a:effectLst/>
                        </a:rPr>
                        <a:t>6</a:t>
                      </a:r>
                      <a:endParaRPr lang="el-GR" sz="2600" b="0" i="0" u="none" strike="noStrike">
                        <a:solidFill>
                          <a:srgbClr val="000000"/>
                        </a:solidFill>
                        <a:effectLst/>
                        <a:latin typeface="Calibri"/>
                      </a:endParaRPr>
                    </a:p>
                  </a:txBody>
                  <a:tcPr marL="7137" marR="7137" marT="7137" marB="0" anchor="b"/>
                </a:tc>
                <a:tc>
                  <a:txBody>
                    <a:bodyPr/>
                    <a:lstStyle/>
                    <a:p>
                      <a:pPr algn="r" fontAlgn="b"/>
                      <a:r>
                        <a:rPr lang="el-GR" sz="2600" u="none" strike="noStrike">
                          <a:effectLst/>
                        </a:rPr>
                        <a:t>0</a:t>
                      </a:r>
                      <a:endParaRPr lang="el-GR" sz="2600" b="0" i="0" u="none" strike="noStrike">
                        <a:solidFill>
                          <a:srgbClr val="000000"/>
                        </a:solidFill>
                        <a:effectLst/>
                        <a:latin typeface="Calibri"/>
                      </a:endParaRPr>
                    </a:p>
                  </a:txBody>
                  <a:tcPr marL="7137" marR="7137" marT="7137" marB="0" anchor="b"/>
                </a:tc>
              </a:tr>
              <a:tr h="406841">
                <a:tc>
                  <a:txBody>
                    <a:bodyPr/>
                    <a:lstStyle/>
                    <a:p>
                      <a:pPr algn="r" fontAlgn="b"/>
                      <a:r>
                        <a:rPr lang="el-GR" sz="2600" u="none" strike="noStrike" dirty="0">
                          <a:effectLst/>
                        </a:rPr>
                        <a:t>5000</a:t>
                      </a:r>
                      <a:endParaRPr lang="el-GR" sz="2600" b="0" i="0" u="none" strike="noStrike" dirty="0">
                        <a:solidFill>
                          <a:srgbClr val="000000"/>
                        </a:solidFill>
                        <a:effectLst/>
                        <a:latin typeface="Calibri"/>
                      </a:endParaRPr>
                    </a:p>
                  </a:txBody>
                  <a:tcPr marL="7137" marR="7137" marT="7137" marB="0" anchor="b"/>
                </a:tc>
                <a:tc>
                  <a:txBody>
                    <a:bodyPr/>
                    <a:lstStyle/>
                    <a:p>
                      <a:pPr algn="r" fontAlgn="b"/>
                      <a:r>
                        <a:rPr lang="el-GR" sz="2600" u="none" strike="noStrike" dirty="0">
                          <a:effectLst/>
                        </a:rPr>
                        <a:t>18</a:t>
                      </a:r>
                      <a:endParaRPr lang="el-GR" sz="2600" b="0" i="0" u="none" strike="noStrike" dirty="0">
                        <a:solidFill>
                          <a:srgbClr val="000000"/>
                        </a:solidFill>
                        <a:effectLst/>
                        <a:latin typeface="Calibri"/>
                      </a:endParaRPr>
                    </a:p>
                  </a:txBody>
                  <a:tcPr marL="7137" marR="7137" marT="7137" marB="0" anchor="b"/>
                </a:tc>
                <a:tc>
                  <a:txBody>
                    <a:bodyPr/>
                    <a:lstStyle/>
                    <a:p>
                      <a:pPr algn="r" fontAlgn="b"/>
                      <a:r>
                        <a:rPr lang="el-GR" sz="2600" u="none" strike="noStrike" dirty="0">
                          <a:effectLst/>
                        </a:rPr>
                        <a:t>10</a:t>
                      </a:r>
                      <a:endParaRPr lang="el-GR" sz="2600" b="0" i="0" u="none" strike="noStrike" dirty="0">
                        <a:solidFill>
                          <a:srgbClr val="000000"/>
                        </a:solidFill>
                        <a:effectLst/>
                        <a:latin typeface="Calibri"/>
                      </a:endParaRPr>
                    </a:p>
                  </a:txBody>
                  <a:tcPr marL="7137" marR="7137" marT="7137" marB="0" anchor="b"/>
                </a:tc>
                <a:tc>
                  <a:txBody>
                    <a:bodyPr/>
                    <a:lstStyle/>
                    <a:p>
                      <a:pPr algn="r" fontAlgn="b"/>
                      <a:r>
                        <a:rPr lang="el-GR" sz="2600" u="none" strike="noStrike">
                          <a:effectLst/>
                        </a:rPr>
                        <a:t>0</a:t>
                      </a:r>
                      <a:endParaRPr lang="el-GR" sz="2600" b="0" i="0" u="none" strike="noStrike">
                        <a:solidFill>
                          <a:srgbClr val="000000"/>
                        </a:solidFill>
                        <a:effectLst/>
                        <a:latin typeface="Calibri"/>
                      </a:endParaRPr>
                    </a:p>
                  </a:txBody>
                  <a:tcPr marL="7137" marR="7137" marT="7137" marB="0" anchor="b"/>
                </a:tc>
              </a:tr>
              <a:tr h="406841">
                <a:tc>
                  <a:txBody>
                    <a:bodyPr/>
                    <a:lstStyle/>
                    <a:p>
                      <a:pPr algn="r" fontAlgn="b"/>
                      <a:r>
                        <a:rPr lang="el-GR" sz="2600" u="none" strike="noStrike" dirty="0">
                          <a:effectLst/>
                        </a:rPr>
                        <a:t>6000</a:t>
                      </a:r>
                      <a:endParaRPr lang="el-GR" sz="2600" b="0" i="0" u="none" strike="noStrike" dirty="0">
                        <a:solidFill>
                          <a:srgbClr val="000000"/>
                        </a:solidFill>
                        <a:effectLst/>
                        <a:latin typeface="Calibri"/>
                      </a:endParaRPr>
                    </a:p>
                  </a:txBody>
                  <a:tcPr marL="7137" marR="7137" marT="7137" marB="0" anchor="b"/>
                </a:tc>
                <a:tc>
                  <a:txBody>
                    <a:bodyPr/>
                    <a:lstStyle/>
                    <a:p>
                      <a:pPr algn="r" fontAlgn="b"/>
                      <a:r>
                        <a:rPr lang="el-GR" sz="2600" u="none" strike="noStrike">
                          <a:effectLst/>
                        </a:rPr>
                        <a:t>27</a:t>
                      </a:r>
                      <a:endParaRPr lang="el-GR" sz="2600" b="0" i="0" u="none" strike="noStrike">
                        <a:solidFill>
                          <a:srgbClr val="000000"/>
                        </a:solidFill>
                        <a:effectLst/>
                        <a:latin typeface="Calibri"/>
                      </a:endParaRPr>
                    </a:p>
                  </a:txBody>
                  <a:tcPr marL="7137" marR="7137" marT="7137" marB="0" anchor="b"/>
                </a:tc>
                <a:tc>
                  <a:txBody>
                    <a:bodyPr/>
                    <a:lstStyle/>
                    <a:p>
                      <a:pPr algn="r" fontAlgn="b"/>
                      <a:r>
                        <a:rPr lang="el-GR" sz="2600" u="none" strike="noStrike" dirty="0">
                          <a:effectLst/>
                        </a:rPr>
                        <a:t>17</a:t>
                      </a:r>
                      <a:endParaRPr lang="el-GR" sz="2600" b="0" i="0" u="none" strike="noStrike" dirty="0">
                        <a:solidFill>
                          <a:srgbClr val="000000"/>
                        </a:solidFill>
                        <a:effectLst/>
                        <a:latin typeface="Calibri"/>
                      </a:endParaRPr>
                    </a:p>
                  </a:txBody>
                  <a:tcPr marL="7137" marR="7137" marT="7137" marB="0" anchor="b"/>
                </a:tc>
                <a:tc>
                  <a:txBody>
                    <a:bodyPr/>
                    <a:lstStyle/>
                    <a:p>
                      <a:pPr algn="r" fontAlgn="b"/>
                      <a:r>
                        <a:rPr lang="el-GR" sz="2600" u="none" strike="noStrike">
                          <a:effectLst/>
                        </a:rPr>
                        <a:t>0</a:t>
                      </a:r>
                      <a:endParaRPr lang="el-GR" sz="2600" b="0" i="0" u="none" strike="noStrike">
                        <a:solidFill>
                          <a:srgbClr val="000000"/>
                        </a:solidFill>
                        <a:effectLst/>
                        <a:latin typeface="Calibri"/>
                      </a:endParaRPr>
                    </a:p>
                  </a:txBody>
                  <a:tcPr marL="7137" marR="7137" marT="7137" marB="0" anchor="b"/>
                </a:tc>
              </a:tr>
              <a:tr h="406841">
                <a:tc>
                  <a:txBody>
                    <a:bodyPr/>
                    <a:lstStyle/>
                    <a:p>
                      <a:pPr algn="r" fontAlgn="b"/>
                      <a:r>
                        <a:rPr lang="el-GR" sz="2600" u="none" strike="noStrike" dirty="0">
                          <a:effectLst/>
                        </a:rPr>
                        <a:t>7000</a:t>
                      </a:r>
                      <a:endParaRPr lang="el-GR" sz="2600" b="0" i="0" u="none" strike="noStrike" dirty="0">
                        <a:solidFill>
                          <a:srgbClr val="000000"/>
                        </a:solidFill>
                        <a:effectLst/>
                        <a:latin typeface="Calibri"/>
                      </a:endParaRPr>
                    </a:p>
                  </a:txBody>
                  <a:tcPr marL="7137" marR="7137" marT="7137" marB="0" anchor="b"/>
                </a:tc>
                <a:tc>
                  <a:txBody>
                    <a:bodyPr/>
                    <a:lstStyle/>
                    <a:p>
                      <a:pPr algn="r" fontAlgn="b"/>
                      <a:r>
                        <a:rPr lang="el-GR" sz="2600" u="none" strike="noStrike">
                          <a:effectLst/>
                        </a:rPr>
                        <a:t>40</a:t>
                      </a:r>
                      <a:endParaRPr lang="el-GR" sz="2600" b="0" i="0" u="none" strike="noStrike">
                        <a:solidFill>
                          <a:srgbClr val="000000"/>
                        </a:solidFill>
                        <a:effectLst/>
                        <a:latin typeface="Calibri"/>
                      </a:endParaRPr>
                    </a:p>
                  </a:txBody>
                  <a:tcPr marL="7137" marR="7137" marT="7137" marB="0" anchor="b"/>
                </a:tc>
                <a:tc>
                  <a:txBody>
                    <a:bodyPr/>
                    <a:lstStyle/>
                    <a:p>
                      <a:pPr algn="r" fontAlgn="b"/>
                      <a:r>
                        <a:rPr lang="el-GR" sz="2600" u="none" strike="noStrike" dirty="0">
                          <a:effectLst/>
                        </a:rPr>
                        <a:t>23</a:t>
                      </a:r>
                      <a:endParaRPr lang="el-GR" sz="2600" b="0" i="0" u="none" strike="noStrike" dirty="0">
                        <a:solidFill>
                          <a:srgbClr val="000000"/>
                        </a:solidFill>
                        <a:effectLst/>
                        <a:latin typeface="Calibri"/>
                      </a:endParaRPr>
                    </a:p>
                  </a:txBody>
                  <a:tcPr marL="7137" marR="7137" marT="7137" marB="0" anchor="b"/>
                </a:tc>
                <a:tc>
                  <a:txBody>
                    <a:bodyPr/>
                    <a:lstStyle/>
                    <a:p>
                      <a:pPr algn="r" fontAlgn="b"/>
                      <a:r>
                        <a:rPr lang="el-GR" sz="2600" u="none" strike="noStrike">
                          <a:effectLst/>
                        </a:rPr>
                        <a:t>0</a:t>
                      </a:r>
                      <a:endParaRPr lang="el-GR" sz="2600" b="0" i="0" u="none" strike="noStrike">
                        <a:solidFill>
                          <a:srgbClr val="000000"/>
                        </a:solidFill>
                        <a:effectLst/>
                        <a:latin typeface="Calibri"/>
                      </a:endParaRPr>
                    </a:p>
                  </a:txBody>
                  <a:tcPr marL="7137" marR="7137" marT="7137" marB="0" anchor="b"/>
                </a:tc>
              </a:tr>
              <a:tr h="406841">
                <a:tc>
                  <a:txBody>
                    <a:bodyPr/>
                    <a:lstStyle/>
                    <a:p>
                      <a:pPr algn="r" fontAlgn="b"/>
                      <a:r>
                        <a:rPr lang="el-GR" sz="2600" u="none" strike="noStrike" dirty="0">
                          <a:effectLst/>
                        </a:rPr>
                        <a:t>8000</a:t>
                      </a:r>
                      <a:endParaRPr lang="el-GR" sz="2600" b="0" i="0" u="none" strike="noStrike" dirty="0">
                        <a:solidFill>
                          <a:srgbClr val="000000"/>
                        </a:solidFill>
                        <a:effectLst/>
                        <a:latin typeface="Calibri"/>
                      </a:endParaRPr>
                    </a:p>
                  </a:txBody>
                  <a:tcPr marL="7137" marR="7137" marT="7137" marB="0" anchor="b"/>
                </a:tc>
                <a:tc>
                  <a:txBody>
                    <a:bodyPr/>
                    <a:lstStyle/>
                    <a:p>
                      <a:pPr algn="r" fontAlgn="b"/>
                      <a:r>
                        <a:rPr lang="el-GR" sz="2600" u="none" strike="noStrike">
                          <a:effectLst/>
                        </a:rPr>
                        <a:t>53</a:t>
                      </a:r>
                      <a:endParaRPr lang="el-GR" sz="2600" b="0" i="0" u="none" strike="noStrike">
                        <a:solidFill>
                          <a:srgbClr val="000000"/>
                        </a:solidFill>
                        <a:effectLst/>
                        <a:latin typeface="Calibri"/>
                      </a:endParaRPr>
                    </a:p>
                  </a:txBody>
                  <a:tcPr marL="7137" marR="7137" marT="7137" marB="0" anchor="b"/>
                </a:tc>
                <a:tc>
                  <a:txBody>
                    <a:bodyPr/>
                    <a:lstStyle/>
                    <a:p>
                      <a:pPr algn="r" fontAlgn="b"/>
                      <a:r>
                        <a:rPr lang="el-GR" sz="2600" u="none" strike="noStrike" dirty="0">
                          <a:effectLst/>
                        </a:rPr>
                        <a:t>31</a:t>
                      </a:r>
                      <a:endParaRPr lang="el-GR" sz="2600" b="0" i="0" u="none" strike="noStrike" dirty="0">
                        <a:solidFill>
                          <a:srgbClr val="000000"/>
                        </a:solidFill>
                        <a:effectLst/>
                        <a:latin typeface="Calibri"/>
                      </a:endParaRPr>
                    </a:p>
                  </a:txBody>
                  <a:tcPr marL="7137" marR="7137" marT="7137" marB="0" anchor="b"/>
                </a:tc>
                <a:tc>
                  <a:txBody>
                    <a:bodyPr/>
                    <a:lstStyle/>
                    <a:p>
                      <a:pPr algn="r" fontAlgn="b"/>
                      <a:r>
                        <a:rPr lang="el-GR" sz="2600" u="none" strike="noStrike">
                          <a:effectLst/>
                        </a:rPr>
                        <a:t>0</a:t>
                      </a:r>
                      <a:endParaRPr lang="el-GR" sz="2600" b="0" i="0" u="none" strike="noStrike">
                        <a:solidFill>
                          <a:srgbClr val="000000"/>
                        </a:solidFill>
                        <a:effectLst/>
                        <a:latin typeface="Calibri"/>
                      </a:endParaRPr>
                    </a:p>
                  </a:txBody>
                  <a:tcPr marL="7137" marR="7137" marT="7137" marB="0" anchor="b"/>
                </a:tc>
              </a:tr>
              <a:tr h="406841">
                <a:tc>
                  <a:txBody>
                    <a:bodyPr/>
                    <a:lstStyle/>
                    <a:p>
                      <a:pPr algn="r" fontAlgn="b"/>
                      <a:r>
                        <a:rPr lang="el-GR" sz="2600" u="none" strike="noStrike" dirty="0">
                          <a:effectLst/>
                        </a:rPr>
                        <a:t>9000</a:t>
                      </a:r>
                      <a:endParaRPr lang="el-GR" sz="2600" b="0" i="0" u="none" strike="noStrike" dirty="0">
                        <a:solidFill>
                          <a:srgbClr val="000000"/>
                        </a:solidFill>
                        <a:effectLst/>
                        <a:latin typeface="Calibri"/>
                      </a:endParaRPr>
                    </a:p>
                  </a:txBody>
                  <a:tcPr marL="7137" marR="7137" marT="7137" marB="0" anchor="b"/>
                </a:tc>
                <a:tc>
                  <a:txBody>
                    <a:bodyPr/>
                    <a:lstStyle/>
                    <a:p>
                      <a:pPr algn="r" fontAlgn="b"/>
                      <a:r>
                        <a:rPr lang="el-GR" sz="2600" u="none" strike="noStrike">
                          <a:effectLst/>
                        </a:rPr>
                        <a:t>68</a:t>
                      </a:r>
                      <a:endParaRPr lang="el-GR" sz="2600" b="0" i="0" u="none" strike="noStrike">
                        <a:solidFill>
                          <a:srgbClr val="000000"/>
                        </a:solidFill>
                        <a:effectLst/>
                        <a:latin typeface="Calibri"/>
                      </a:endParaRPr>
                    </a:p>
                  </a:txBody>
                  <a:tcPr marL="7137" marR="7137" marT="7137" marB="0" anchor="b"/>
                </a:tc>
                <a:tc>
                  <a:txBody>
                    <a:bodyPr/>
                    <a:lstStyle/>
                    <a:p>
                      <a:pPr algn="r" fontAlgn="b"/>
                      <a:r>
                        <a:rPr lang="el-GR" sz="2600" u="none" strike="noStrike" dirty="0">
                          <a:effectLst/>
                        </a:rPr>
                        <a:t>39</a:t>
                      </a:r>
                      <a:endParaRPr lang="el-GR" sz="2600" b="0" i="0" u="none" strike="noStrike" dirty="0">
                        <a:solidFill>
                          <a:srgbClr val="000000"/>
                        </a:solidFill>
                        <a:effectLst/>
                        <a:latin typeface="Calibri"/>
                      </a:endParaRPr>
                    </a:p>
                  </a:txBody>
                  <a:tcPr marL="7137" marR="7137" marT="7137" marB="0" anchor="b"/>
                </a:tc>
                <a:tc>
                  <a:txBody>
                    <a:bodyPr/>
                    <a:lstStyle/>
                    <a:p>
                      <a:pPr algn="r" fontAlgn="b"/>
                      <a:r>
                        <a:rPr lang="el-GR" sz="2600" u="none" strike="noStrike" dirty="0">
                          <a:effectLst/>
                        </a:rPr>
                        <a:t>0</a:t>
                      </a:r>
                      <a:endParaRPr lang="el-GR" sz="2600" b="0" i="0" u="none" strike="noStrike" dirty="0">
                        <a:solidFill>
                          <a:srgbClr val="000000"/>
                        </a:solidFill>
                        <a:effectLst/>
                        <a:latin typeface="Calibri"/>
                      </a:endParaRPr>
                    </a:p>
                  </a:txBody>
                  <a:tcPr marL="7137" marR="7137" marT="7137" marB="0" anchor="b"/>
                </a:tc>
              </a:tr>
              <a:tr h="406841">
                <a:tc>
                  <a:txBody>
                    <a:bodyPr/>
                    <a:lstStyle/>
                    <a:p>
                      <a:pPr algn="r" fontAlgn="b"/>
                      <a:r>
                        <a:rPr lang="el-GR" sz="2600" u="none" strike="noStrike" dirty="0">
                          <a:effectLst/>
                        </a:rPr>
                        <a:t>10000</a:t>
                      </a:r>
                      <a:endParaRPr lang="el-GR" sz="2600" b="0" i="0" u="none" strike="noStrike" dirty="0">
                        <a:solidFill>
                          <a:srgbClr val="000000"/>
                        </a:solidFill>
                        <a:effectLst/>
                        <a:latin typeface="Calibri"/>
                      </a:endParaRPr>
                    </a:p>
                  </a:txBody>
                  <a:tcPr marL="7137" marR="7137" marT="7137" marB="0" anchor="b"/>
                </a:tc>
                <a:tc>
                  <a:txBody>
                    <a:bodyPr/>
                    <a:lstStyle/>
                    <a:p>
                      <a:pPr algn="r" fontAlgn="b"/>
                      <a:r>
                        <a:rPr lang="el-GR" sz="2600" u="none" strike="noStrike" dirty="0">
                          <a:effectLst/>
                        </a:rPr>
                        <a:t>81</a:t>
                      </a:r>
                      <a:endParaRPr lang="el-GR" sz="2600" b="0" i="0" u="none" strike="noStrike" dirty="0">
                        <a:solidFill>
                          <a:srgbClr val="000000"/>
                        </a:solidFill>
                        <a:effectLst/>
                        <a:latin typeface="Calibri"/>
                      </a:endParaRPr>
                    </a:p>
                  </a:txBody>
                  <a:tcPr marL="7137" marR="7137" marT="7137" marB="0" anchor="b"/>
                </a:tc>
                <a:tc>
                  <a:txBody>
                    <a:bodyPr/>
                    <a:lstStyle/>
                    <a:p>
                      <a:pPr algn="r" fontAlgn="b"/>
                      <a:r>
                        <a:rPr lang="el-GR" sz="2600" u="none" strike="noStrike" dirty="0">
                          <a:effectLst/>
                        </a:rPr>
                        <a:t>49</a:t>
                      </a:r>
                      <a:endParaRPr lang="el-GR" sz="2600" b="0" i="0" u="none" strike="noStrike" dirty="0">
                        <a:solidFill>
                          <a:srgbClr val="000000"/>
                        </a:solidFill>
                        <a:effectLst/>
                        <a:latin typeface="Calibri"/>
                      </a:endParaRPr>
                    </a:p>
                  </a:txBody>
                  <a:tcPr marL="7137" marR="7137" marT="7137" marB="0" anchor="b"/>
                </a:tc>
                <a:tc>
                  <a:txBody>
                    <a:bodyPr/>
                    <a:lstStyle/>
                    <a:p>
                      <a:pPr algn="r" fontAlgn="b"/>
                      <a:r>
                        <a:rPr lang="el-GR" sz="2600" u="none" strike="noStrike" dirty="0">
                          <a:effectLst/>
                        </a:rPr>
                        <a:t>0</a:t>
                      </a:r>
                      <a:endParaRPr lang="el-GR" sz="2600" b="0" i="0" u="none" strike="noStrike" dirty="0">
                        <a:solidFill>
                          <a:srgbClr val="000000"/>
                        </a:solidFill>
                        <a:effectLst/>
                        <a:latin typeface="Calibri"/>
                      </a:endParaRPr>
                    </a:p>
                  </a:txBody>
                  <a:tcPr marL="7137" marR="7137" marT="7137" marB="0" anchor="b"/>
                </a:tc>
              </a:tr>
            </a:tbl>
          </a:graphicData>
        </a:graphic>
      </p:graphicFrame>
      <p:graphicFrame>
        <p:nvGraphicFramePr>
          <p:cNvPr id="8" name="Πίνακας 7" descr="."/>
          <p:cNvGraphicFramePr>
            <a:graphicFrameLocks noGrp="1"/>
          </p:cNvGraphicFramePr>
          <p:nvPr>
            <p:custDataLst>
              <p:tags r:id="rId3"/>
            </p:custDataLst>
            <p:extLst>
              <p:ext uri="{D42A27DB-BD31-4B8C-83A1-F6EECF244321}">
                <p14:modId xmlns:p14="http://schemas.microsoft.com/office/powerpoint/2010/main" val="3431049273"/>
              </p:ext>
            </p:extLst>
          </p:nvPr>
        </p:nvGraphicFramePr>
        <p:xfrm>
          <a:off x="5004047" y="2132856"/>
          <a:ext cx="3600402" cy="3574480"/>
        </p:xfrm>
        <a:graphic>
          <a:graphicData uri="http://schemas.openxmlformats.org/drawingml/2006/table">
            <a:tbl>
              <a:tblPr firstRow="1">
                <a:tableStyleId>{5C22544A-7EE6-4342-B048-85BDC9FD1C3A}</a:tableStyleId>
              </a:tblPr>
              <a:tblGrid>
                <a:gridCol w="771514"/>
                <a:gridCol w="900101"/>
                <a:gridCol w="1060833"/>
                <a:gridCol w="867954"/>
              </a:tblGrid>
              <a:tr h="351468">
                <a:tc>
                  <a:txBody>
                    <a:bodyPr/>
                    <a:lstStyle/>
                    <a:p>
                      <a:pPr algn="r" fontAlgn="b"/>
                      <a:r>
                        <a:rPr lang="el-GR" sz="2300" u="none" strike="noStrike" dirty="0">
                          <a:effectLst/>
                        </a:rPr>
                        <a:t>11000</a:t>
                      </a:r>
                      <a:endParaRPr lang="el-GR" sz="2300" b="0" i="0" u="none" strike="noStrike" dirty="0">
                        <a:solidFill>
                          <a:srgbClr val="000000"/>
                        </a:solidFill>
                        <a:effectLst/>
                        <a:latin typeface="Calibri"/>
                      </a:endParaRPr>
                    </a:p>
                  </a:txBody>
                  <a:tcPr marL="6928" marR="6928" marT="6928" marB="0" anchor="b"/>
                </a:tc>
                <a:tc>
                  <a:txBody>
                    <a:bodyPr/>
                    <a:lstStyle/>
                    <a:p>
                      <a:pPr algn="r" fontAlgn="b"/>
                      <a:r>
                        <a:rPr lang="el-GR" sz="2300" u="none" strike="noStrike">
                          <a:effectLst/>
                        </a:rPr>
                        <a:t>102</a:t>
                      </a:r>
                      <a:endParaRPr lang="el-GR" sz="2300" b="0" i="0" u="none" strike="noStrike">
                        <a:solidFill>
                          <a:srgbClr val="000000"/>
                        </a:solidFill>
                        <a:effectLst/>
                        <a:latin typeface="Calibri"/>
                      </a:endParaRPr>
                    </a:p>
                  </a:txBody>
                  <a:tcPr marL="6928" marR="6928" marT="6928" marB="0" anchor="b"/>
                </a:tc>
                <a:tc>
                  <a:txBody>
                    <a:bodyPr/>
                    <a:lstStyle/>
                    <a:p>
                      <a:pPr algn="r" fontAlgn="b"/>
                      <a:r>
                        <a:rPr lang="el-GR" sz="2300" u="none" strike="noStrike">
                          <a:effectLst/>
                        </a:rPr>
                        <a:t>58</a:t>
                      </a:r>
                      <a:endParaRPr lang="el-GR" sz="2300" b="0" i="0" u="none" strike="noStrike">
                        <a:solidFill>
                          <a:srgbClr val="000000"/>
                        </a:solidFill>
                        <a:effectLst/>
                        <a:latin typeface="Calibri"/>
                      </a:endParaRPr>
                    </a:p>
                  </a:txBody>
                  <a:tcPr marL="6928" marR="6928" marT="6928" marB="0" anchor="b"/>
                </a:tc>
                <a:tc>
                  <a:txBody>
                    <a:bodyPr/>
                    <a:lstStyle/>
                    <a:p>
                      <a:pPr algn="r" fontAlgn="b"/>
                      <a:r>
                        <a:rPr lang="el-GR" sz="2300" u="none" strike="noStrike">
                          <a:effectLst/>
                        </a:rPr>
                        <a:t>0</a:t>
                      </a:r>
                      <a:endParaRPr lang="el-GR" sz="2300" b="0" i="0" u="none" strike="noStrike">
                        <a:solidFill>
                          <a:srgbClr val="000000"/>
                        </a:solidFill>
                        <a:effectLst/>
                        <a:latin typeface="Calibri"/>
                      </a:endParaRPr>
                    </a:p>
                  </a:txBody>
                  <a:tcPr marL="6928" marR="6928" marT="6928" marB="0" anchor="b"/>
                </a:tc>
              </a:tr>
              <a:tr h="351468">
                <a:tc>
                  <a:txBody>
                    <a:bodyPr/>
                    <a:lstStyle/>
                    <a:p>
                      <a:pPr algn="r" fontAlgn="b"/>
                      <a:r>
                        <a:rPr lang="el-GR" sz="2300" u="none" strike="noStrike" dirty="0">
                          <a:effectLst/>
                        </a:rPr>
                        <a:t>12000</a:t>
                      </a:r>
                      <a:endParaRPr lang="el-GR" sz="2300" b="0" i="0" u="none" strike="noStrike" dirty="0">
                        <a:solidFill>
                          <a:srgbClr val="000000"/>
                        </a:solidFill>
                        <a:effectLst/>
                        <a:latin typeface="Calibri"/>
                      </a:endParaRPr>
                    </a:p>
                  </a:txBody>
                  <a:tcPr marL="6928" marR="6928" marT="6928" marB="0" anchor="b"/>
                </a:tc>
                <a:tc>
                  <a:txBody>
                    <a:bodyPr/>
                    <a:lstStyle/>
                    <a:p>
                      <a:pPr algn="r" fontAlgn="b"/>
                      <a:r>
                        <a:rPr lang="el-GR" sz="2300" u="none" strike="noStrike" dirty="0">
                          <a:effectLst/>
                        </a:rPr>
                        <a:t>121</a:t>
                      </a:r>
                      <a:endParaRPr lang="el-GR" sz="2300" b="0" i="0" u="none" strike="noStrike" dirty="0">
                        <a:solidFill>
                          <a:srgbClr val="000000"/>
                        </a:solidFill>
                        <a:effectLst/>
                        <a:latin typeface="Calibri"/>
                      </a:endParaRPr>
                    </a:p>
                  </a:txBody>
                  <a:tcPr marL="6928" marR="6928" marT="6928" marB="0" anchor="b"/>
                </a:tc>
                <a:tc>
                  <a:txBody>
                    <a:bodyPr/>
                    <a:lstStyle/>
                    <a:p>
                      <a:pPr algn="r" fontAlgn="b"/>
                      <a:r>
                        <a:rPr lang="el-GR" sz="2300" u="none" strike="noStrike">
                          <a:effectLst/>
                        </a:rPr>
                        <a:t>70</a:t>
                      </a:r>
                      <a:endParaRPr lang="el-GR" sz="2300" b="0" i="0" u="none" strike="noStrike">
                        <a:solidFill>
                          <a:srgbClr val="000000"/>
                        </a:solidFill>
                        <a:effectLst/>
                        <a:latin typeface="Calibri"/>
                      </a:endParaRPr>
                    </a:p>
                  </a:txBody>
                  <a:tcPr marL="6928" marR="6928" marT="6928" marB="0" anchor="b"/>
                </a:tc>
                <a:tc>
                  <a:txBody>
                    <a:bodyPr/>
                    <a:lstStyle/>
                    <a:p>
                      <a:pPr algn="r" fontAlgn="b"/>
                      <a:r>
                        <a:rPr lang="el-GR" sz="2300" u="none" strike="noStrike">
                          <a:effectLst/>
                        </a:rPr>
                        <a:t>0</a:t>
                      </a:r>
                      <a:endParaRPr lang="el-GR" sz="2300" b="0" i="0" u="none" strike="noStrike">
                        <a:solidFill>
                          <a:srgbClr val="000000"/>
                        </a:solidFill>
                        <a:effectLst/>
                        <a:latin typeface="Calibri"/>
                      </a:endParaRPr>
                    </a:p>
                  </a:txBody>
                  <a:tcPr marL="6928" marR="6928" marT="6928" marB="0" anchor="b"/>
                </a:tc>
              </a:tr>
              <a:tr h="351468">
                <a:tc>
                  <a:txBody>
                    <a:bodyPr/>
                    <a:lstStyle/>
                    <a:p>
                      <a:pPr algn="r" fontAlgn="b"/>
                      <a:r>
                        <a:rPr lang="el-GR" sz="2300" u="none" strike="noStrike">
                          <a:effectLst/>
                        </a:rPr>
                        <a:t>13000</a:t>
                      </a:r>
                      <a:endParaRPr lang="el-GR" sz="2300" b="0" i="0" u="none" strike="noStrike">
                        <a:solidFill>
                          <a:srgbClr val="000000"/>
                        </a:solidFill>
                        <a:effectLst/>
                        <a:latin typeface="Calibri"/>
                      </a:endParaRPr>
                    </a:p>
                  </a:txBody>
                  <a:tcPr marL="6928" marR="6928" marT="6928" marB="0" anchor="b"/>
                </a:tc>
                <a:tc>
                  <a:txBody>
                    <a:bodyPr/>
                    <a:lstStyle/>
                    <a:p>
                      <a:pPr algn="r" fontAlgn="b"/>
                      <a:r>
                        <a:rPr lang="el-GR" sz="2300" u="none" strike="noStrike" dirty="0">
                          <a:effectLst/>
                        </a:rPr>
                        <a:t>138</a:t>
                      </a:r>
                      <a:endParaRPr lang="el-GR" sz="2300" b="0" i="0" u="none" strike="noStrike" dirty="0">
                        <a:solidFill>
                          <a:srgbClr val="000000"/>
                        </a:solidFill>
                        <a:effectLst/>
                        <a:latin typeface="Calibri"/>
                      </a:endParaRPr>
                    </a:p>
                  </a:txBody>
                  <a:tcPr marL="6928" marR="6928" marT="6928" marB="0" anchor="b"/>
                </a:tc>
                <a:tc>
                  <a:txBody>
                    <a:bodyPr/>
                    <a:lstStyle/>
                    <a:p>
                      <a:pPr algn="r" fontAlgn="b"/>
                      <a:r>
                        <a:rPr lang="el-GR" sz="2300" u="none" strike="noStrike">
                          <a:effectLst/>
                        </a:rPr>
                        <a:t>84</a:t>
                      </a:r>
                      <a:endParaRPr lang="el-GR" sz="2300" b="0" i="0" u="none" strike="noStrike">
                        <a:solidFill>
                          <a:srgbClr val="000000"/>
                        </a:solidFill>
                        <a:effectLst/>
                        <a:latin typeface="Calibri"/>
                      </a:endParaRPr>
                    </a:p>
                  </a:txBody>
                  <a:tcPr marL="6928" marR="6928" marT="6928" marB="0" anchor="b"/>
                </a:tc>
                <a:tc>
                  <a:txBody>
                    <a:bodyPr/>
                    <a:lstStyle/>
                    <a:p>
                      <a:pPr algn="r" fontAlgn="b"/>
                      <a:r>
                        <a:rPr lang="el-GR" sz="2300" u="none" strike="noStrike">
                          <a:effectLst/>
                        </a:rPr>
                        <a:t>0</a:t>
                      </a:r>
                      <a:endParaRPr lang="el-GR" sz="2300" b="0" i="0" u="none" strike="noStrike">
                        <a:solidFill>
                          <a:srgbClr val="000000"/>
                        </a:solidFill>
                        <a:effectLst/>
                        <a:latin typeface="Calibri"/>
                      </a:endParaRPr>
                    </a:p>
                  </a:txBody>
                  <a:tcPr marL="6928" marR="6928" marT="6928" marB="0" anchor="b"/>
                </a:tc>
              </a:tr>
              <a:tr h="351468">
                <a:tc>
                  <a:txBody>
                    <a:bodyPr/>
                    <a:lstStyle/>
                    <a:p>
                      <a:pPr algn="r" fontAlgn="b"/>
                      <a:r>
                        <a:rPr lang="el-GR" sz="2300" u="none" strike="noStrike">
                          <a:effectLst/>
                        </a:rPr>
                        <a:t>14000</a:t>
                      </a:r>
                      <a:endParaRPr lang="el-GR" sz="2300" b="0" i="0" u="none" strike="noStrike">
                        <a:solidFill>
                          <a:srgbClr val="000000"/>
                        </a:solidFill>
                        <a:effectLst/>
                        <a:latin typeface="Calibri"/>
                      </a:endParaRPr>
                    </a:p>
                  </a:txBody>
                  <a:tcPr marL="6928" marR="6928" marT="6928" marB="0" anchor="b"/>
                </a:tc>
                <a:tc>
                  <a:txBody>
                    <a:bodyPr/>
                    <a:lstStyle/>
                    <a:p>
                      <a:pPr algn="r" fontAlgn="b"/>
                      <a:r>
                        <a:rPr lang="el-GR" sz="2300" u="none" strike="noStrike" dirty="0">
                          <a:effectLst/>
                        </a:rPr>
                        <a:t>167</a:t>
                      </a:r>
                      <a:endParaRPr lang="el-GR" sz="2300" b="0" i="0" u="none" strike="noStrike" dirty="0">
                        <a:solidFill>
                          <a:srgbClr val="000000"/>
                        </a:solidFill>
                        <a:effectLst/>
                        <a:latin typeface="Calibri"/>
                      </a:endParaRPr>
                    </a:p>
                  </a:txBody>
                  <a:tcPr marL="6928" marR="6928" marT="6928" marB="0" anchor="b"/>
                </a:tc>
                <a:tc>
                  <a:txBody>
                    <a:bodyPr/>
                    <a:lstStyle/>
                    <a:p>
                      <a:pPr algn="r" fontAlgn="b"/>
                      <a:r>
                        <a:rPr lang="el-GR" sz="2300" u="none" strike="noStrike">
                          <a:effectLst/>
                        </a:rPr>
                        <a:t>95</a:t>
                      </a:r>
                      <a:endParaRPr lang="el-GR" sz="2300" b="0" i="0" u="none" strike="noStrike">
                        <a:solidFill>
                          <a:srgbClr val="000000"/>
                        </a:solidFill>
                        <a:effectLst/>
                        <a:latin typeface="Calibri"/>
                      </a:endParaRPr>
                    </a:p>
                  </a:txBody>
                  <a:tcPr marL="6928" marR="6928" marT="6928" marB="0" anchor="b"/>
                </a:tc>
                <a:tc>
                  <a:txBody>
                    <a:bodyPr/>
                    <a:lstStyle/>
                    <a:p>
                      <a:pPr algn="r" fontAlgn="b"/>
                      <a:r>
                        <a:rPr lang="el-GR" sz="2300" u="none" strike="noStrike">
                          <a:effectLst/>
                        </a:rPr>
                        <a:t>0</a:t>
                      </a:r>
                      <a:endParaRPr lang="el-GR" sz="2300" b="0" i="0" u="none" strike="noStrike">
                        <a:solidFill>
                          <a:srgbClr val="000000"/>
                        </a:solidFill>
                        <a:effectLst/>
                        <a:latin typeface="Calibri"/>
                      </a:endParaRPr>
                    </a:p>
                  </a:txBody>
                  <a:tcPr marL="6928" marR="6928" marT="6928" marB="0" anchor="b"/>
                </a:tc>
              </a:tr>
              <a:tr h="351468">
                <a:tc>
                  <a:txBody>
                    <a:bodyPr/>
                    <a:lstStyle/>
                    <a:p>
                      <a:pPr algn="r" fontAlgn="b"/>
                      <a:r>
                        <a:rPr lang="el-GR" sz="2300" u="none" strike="noStrike">
                          <a:effectLst/>
                        </a:rPr>
                        <a:t>15000</a:t>
                      </a:r>
                      <a:endParaRPr lang="el-GR" sz="2300" b="0" i="0" u="none" strike="noStrike">
                        <a:solidFill>
                          <a:srgbClr val="000000"/>
                        </a:solidFill>
                        <a:effectLst/>
                        <a:latin typeface="Calibri"/>
                      </a:endParaRPr>
                    </a:p>
                  </a:txBody>
                  <a:tcPr marL="6928" marR="6928" marT="6928" marB="0" anchor="b"/>
                </a:tc>
                <a:tc>
                  <a:txBody>
                    <a:bodyPr/>
                    <a:lstStyle/>
                    <a:p>
                      <a:pPr algn="r" fontAlgn="b"/>
                      <a:r>
                        <a:rPr lang="el-GR" sz="2300" u="none" strike="noStrike" dirty="0">
                          <a:effectLst/>
                        </a:rPr>
                        <a:t>188</a:t>
                      </a:r>
                      <a:endParaRPr lang="el-GR" sz="2300" b="0" i="0" u="none" strike="noStrike" dirty="0">
                        <a:solidFill>
                          <a:srgbClr val="000000"/>
                        </a:solidFill>
                        <a:effectLst/>
                        <a:latin typeface="Calibri"/>
                      </a:endParaRPr>
                    </a:p>
                  </a:txBody>
                  <a:tcPr marL="6928" marR="6928" marT="6928" marB="0" anchor="b"/>
                </a:tc>
                <a:tc>
                  <a:txBody>
                    <a:bodyPr/>
                    <a:lstStyle/>
                    <a:p>
                      <a:pPr algn="r" fontAlgn="b"/>
                      <a:r>
                        <a:rPr lang="el-GR" sz="2300" u="none" strike="noStrike">
                          <a:effectLst/>
                        </a:rPr>
                        <a:t>110</a:t>
                      </a:r>
                      <a:endParaRPr lang="el-GR" sz="2300" b="0" i="0" u="none" strike="noStrike">
                        <a:solidFill>
                          <a:srgbClr val="000000"/>
                        </a:solidFill>
                        <a:effectLst/>
                        <a:latin typeface="Calibri"/>
                      </a:endParaRPr>
                    </a:p>
                  </a:txBody>
                  <a:tcPr marL="6928" marR="6928" marT="6928" marB="0" anchor="b"/>
                </a:tc>
                <a:tc>
                  <a:txBody>
                    <a:bodyPr/>
                    <a:lstStyle/>
                    <a:p>
                      <a:pPr algn="r" fontAlgn="b"/>
                      <a:r>
                        <a:rPr lang="el-GR" sz="2300" u="none" strike="noStrike">
                          <a:effectLst/>
                        </a:rPr>
                        <a:t>0</a:t>
                      </a:r>
                      <a:endParaRPr lang="el-GR" sz="2300" b="0" i="0" u="none" strike="noStrike">
                        <a:solidFill>
                          <a:srgbClr val="000000"/>
                        </a:solidFill>
                        <a:effectLst/>
                        <a:latin typeface="Calibri"/>
                      </a:endParaRPr>
                    </a:p>
                  </a:txBody>
                  <a:tcPr marL="6928" marR="6928" marT="6928" marB="0" anchor="b"/>
                </a:tc>
              </a:tr>
              <a:tr h="351468">
                <a:tc>
                  <a:txBody>
                    <a:bodyPr/>
                    <a:lstStyle/>
                    <a:p>
                      <a:pPr algn="r" fontAlgn="b"/>
                      <a:r>
                        <a:rPr lang="el-GR" sz="2300" u="none" strike="noStrike" dirty="0">
                          <a:effectLst/>
                        </a:rPr>
                        <a:t>16000</a:t>
                      </a:r>
                      <a:endParaRPr lang="el-GR" sz="2300" b="0" i="0" u="none" strike="noStrike" dirty="0">
                        <a:solidFill>
                          <a:srgbClr val="000000"/>
                        </a:solidFill>
                        <a:effectLst/>
                        <a:latin typeface="Calibri"/>
                      </a:endParaRPr>
                    </a:p>
                  </a:txBody>
                  <a:tcPr marL="6928" marR="6928" marT="6928" marB="0" anchor="b"/>
                </a:tc>
                <a:tc>
                  <a:txBody>
                    <a:bodyPr/>
                    <a:lstStyle/>
                    <a:p>
                      <a:pPr algn="r" fontAlgn="b"/>
                      <a:r>
                        <a:rPr lang="el-GR" sz="2300" u="none" strike="noStrike" dirty="0">
                          <a:effectLst/>
                        </a:rPr>
                        <a:t>216</a:t>
                      </a:r>
                      <a:endParaRPr lang="el-GR" sz="2300" b="0" i="0" u="none" strike="noStrike" dirty="0">
                        <a:solidFill>
                          <a:srgbClr val="000000"/>
                        </a:solidFill>
                        <a:effectLst/>
                        <a:latin typeface="Calibri"/>
                      </a:endParaRPr>
                    </a:p>
                  </a:txBody>
                  <a:tcPr marL="6928" marR="6928" marT="6928" marB="0" anchor="b"/>
                </a:tc>
                <a:tc>
                  <a:txBody>
                    <a:bodyPr/>
                    <a:lstStyle/>
                    <a:p>
                      <a:pPr algn="r" fontAlgn="b"/>
                      <a:r>
                        <a:rPr lang="el-GR" sz="2300" u="none" strike="noStrike">
                          <a:effectLst/>
                        </a:rPr>
                        <a:t>124</a:t>
                      </a:r>
                      <a:endParaRPr lang="el-GR" sz="2300" b="0" i="0" u="none" strike="noStrike">
                        <a:solidFill>
                          <a:srgbClr val="000000"/>
                        </a:solidFill>
                        <a:effectLst/>
                        <a:latin typeface="Calibri"/>
                      </a:endParaRPr>
                    </a:p>
                  </a:txBody>
                  <a:tcPr marL="6928" marR="6928" marT="6928" marB="0" anchor="b"/>
                </a:tc>
                <a:tc>
                  <a:txBody>
                    <a:bodyPr/>
                    <a:lstStyle/>
                    <a:p>
                      <a:pPr algn="r" fontAlgn="b"/>
                      <a:r>
                        <a:rPr lang="el-GR" sz="2300" u="none" strike="noStrike">
                          <a:effectLst/>
                        </a:rPr>
                        <a:t>1</a:t>
                      </a:r>
                      <a:endParaRPr lang="el-GR" sz="2300" b="0" i="0" u="none" strike="noStrike">
                        <a:solidFill>
                          <a:srgbClr val="000000"/>
                        </a:solidFill>
                        <a:effectLst/>
                        <a:latin typeface="Calibri"/>
                      </a:endParaRPr>
                    </a:p>
                  </a:txBody>
                  <a:tcPr marL="6928" marR="6928" marT="6928" marB="0" anchor="b"/>
                </a:tc>
              </a:tr>
              <a:tr h="351468">
                <a:tc>
                  <a:txBody>
                    <a:bodyPr/>
                    <a:lstStyle/>
                    <a:p>
                      <a:pPr algn="r" fontAlgn="b"/>
                      <a:r>
                        <a:rPr lang="el-GR" sz="2300" u="none" strike="noStrike">
                          <a:effectLst/>
                        </a:rPr>
                        <a:t>17000</a:t>
                      </a:r>
                      <a:endParaRPr lang="el-GR" sz="2300" b="0" i="0" u="none" strike="noStrike">
                        <a:solidFill>
                          <a:srgbClr val="000000"/>
                        </a:solidFill>
                        <a:effectLst/>
                        <a:latin typeface="Calibri"/>
                      </a:endParaRPr>
                    </a:p>
                  </a:txBody>
                  <a:tcPr marL="6928" marR="6928" marT="6928" marB="0" anchor="b"/>
                </a:tc>
                <a:tc>
                  <a:txBody>
                    <a:bodyPr/>
                    <a:lstStyle/>
                    <a:p>
                      <a:pPr algn="r" fontAlgn="b"/>
                      <a:r>
                        <a:rPr lang="el-GR" sz="2300" u="none" strike="noStrike" dirty="0">
                          <a:effectLst/>
                        </a:rPr>
                        <a:t>247</a:t>
                      </a:r>
                      <a:endParaRPr lang="el-GR" sz="2300" b="0" i="0" u="none" strike="noStrike" dirty="0">
                        <a:solidFill>
                          <a:srgbClr val="000000"/>
                        </a:solidFill>
                        <a:effectLst/>
                        <a:latin typeface="Calibri"/>
                      </a:endParaRPr>
                    </a:p>
                  </a:txBody>
                  <a:tcPr marL="6928" marR="6928" marT="6928" marB="0" anchor="b"/>
                </a:tc>
                <a:tc>
                  <a:txBody>
                    <a:bodyPr/>
                    <a:lstStyle/>
                    <a:p>
                      <a:pPr algn="r" fontAlgn="b"/>
                      <a:r>
                        <a:rPr lang="el-GR" sz="2300" u="none" strike="noStrike">
                          <a:effectLst/>
                        </a:rPr>
                        <a:t>143</a:t>
                      </a:r>
                      <a:endParaRPr lang="el-GR" sz="2300" b="0" i="0" u="none" strike="noStrike">
                        <a:solidFill>
                          <a:srgbClr val="000000"/>
                        </a:solidFill>
                        <a:effectLst/>
                        <a:latin typeface="Calibri"/>
                      </a:endParaRPr>
                    </a:p>
                  </a:txBody>
                  <a:tcPr marL="6928" marR="6928" marT="6928" marB="0" anchor="b"/>
                </a:tc>
                <a:tc>
                  <a:txBody>
                    <a:bodyPr/>
                    <a:lstStyle/>
                    <a:p>
                      <a:pPr algn="r" fontAlgn="b"/>
                      <a:r>
                        <a:rPr lang="el-GR" sz="2300" u="none" strike="noStrike">
                          <a:effectLst/>
                        </a:rPr>
                        <a:t>1</a:t>
                      </a:r>
                      <a:endParaRPr lang="el-GR" sz="2300" b="0" i="0" u="none" strike="noStrike">
                        <a:solidFill>
                          <a:srgbClr val="000000"/>
                        </a:solidFill>
                        <a:effectLst/>
                        <a:latin typeface="Calibri"/>
                      </a:endParaRPr>
                    </a:p>
                  </a:txBody>
                  <a:tcPr marL="6928" marR="6928" marT="6928" marB="0" anchor="b"/>
                </a:tc>
              </a:tr>
              <a:tr h="351468">
                <a:tc>
                  <a:txBody>
                    <a:bodyPr/>
                    <a:lstStyle/>
                    <a:p>
                      <a:pPr algn="r" fontAlgn="b"/>
                      <a:r>
                        <a:rPr lang="el-GR" sz="2300" u="none" strike="noStrike">
                          <a:effectLst/>
                        </a:rPr>
                        <a:t>18000</a:t>
                      </a:r>
                      <a:endParaRPr lang="el-GR" sz="2300" b="0" i="0" u="none" strike="noStrike">
                        <a:solidFill>
                          <a:srgbClr val="000000"/>
                        </a:solidFill>
                        <a:effectLst/>
                        <a:latin typeface="Calibri"/>
                      </a:endParaRPr>
                    </a:p>
                  </a:txBody>
                  <a:tcPr marL="6928" marR="6928" marT="6928" marB="0" anchor="b"/>
                </a:tc>
                <a:tc>
                  <a:txBody>
                    <a:bodyPr/>
                    <a:lstStyle/>
                    <a:p>
                      <a:pPr algn="r" fontAlgn="b"/>
                      <a:r>
                        <a:rPr lang="el-GR" sz="2300" u="none" strike="noStrike" dirty="0">
                          <a:effectLst/>
                        </a:rPr>
                        <a:t>273</a:t>
                      </a:r>
                      <a:endParaRPr lang="el-GR" sz="2300" b="0" i="0" u="none" strike="noStrike" dirty="0">
                        <a:solidFill>
                          <a:srgbClr val="000000"/>
                        </a:solidFill>
                        <a:effectLst/>
                        <a:latin typeface="Calibri"/>
                      </a:endParaRPr>
                    </a:p>
                  </a:txBody>
                  <a:tcPr marL="6928" marR="6928" marT="6928" marB="0" anchor="b"/>
                </a:tc>
                <a:tc>
                  <a:txBody>
                    <a:bodyPr/>
                    <a:lstStyle/>
                    <a:p>
                      <a:pPr algn="r" fontAlgn="b"/>
                      <a:r>
                        <a:rPr lang="el-GR" sz="2300" u="none" strike="noStrike" dirty="0">
                          <a:effectLst/>
                        </a:rPr>
                        <a:t>158</a:t>
                      </a:r>
                      <a:endParaRPr lang="el-GR" sz="2300" b="0" i="0" u="none" strike="noStrike" dirty="0">
                        <a:solidFill>
                          <a:srgbClr val="000000"/>
                        </a:solidFill>
                        <a:effectLst/>
                        <a:latin typeface="Calibri"/>
                      </a:endParaRPr>
                    </a:p>
                  </a:txBody>
                  <a:tcPr marL="6928" marR="6928" marT="6928" marB="0" anchor="b"/>
                </a:tc>
                <a:tc>
                  <a:txBody>
                    <a:bodyPr/>
                    <a:lstStyle/>
                    <a:p>
                      <a:pPr algn="r" fontAlgn="b"/>
                      <a:r>
                        <a:rPr lang="el-GR" sz="2300" u="none" strike="noStrike" dirty="0">
                          <a:effectLst/>
                        </a:rPr>
                        <a:t>1</a:t>
                      </a:r>
                      <a:endParaRPr lang="el-GR" sz="2300" b="0" i="0" u="none" strike="noStrike" dirty="0">
                        <a:solidFill>
                          <a:srgbClr val="000000"/>
                        </a:solidFill>
                        <a:effectLst/>
                        <a:latin typeface="Calibri"/>
                      </a:endParaRPr>
                    </a:p>
                  </a:txBody>
                  <a:tcPr marL="6928" marR="6928" marT="6928" marB="0" anchor="b"/>
                </a:tc>
              </a:tr>
              <a:tr h="351468">
                <a:tc>
                  <a:txBody>
                    <a:bodyPr/>
                    <a:lstStyle/>
                    <a:p>
                      <a:pPr algn="r" fontAlgn="b"/>
                      <a:r>
                        <a:rPr lang="el-GR" sz="2300" u="none" strike="noStrike">
                          <a:effectLst/>
                        </a:rPr>
                        <a:t>19000</a:t>
                      </a:r>
                      <a:endParaRPr lang="el-GR" sz="2300" b="0" i="0" u="none" strike="noStrike">
                        <a:solidFill>
                          <a:srgbClr val="000000"/>
                        </a:solidFill>
                        <a:effectLst/>
                        <a:latin typeface="Calibri"/>
                      </a:endParaRPr>
                    </a:p>
                  </a:txBody>
                  <a:tcPr marL="6928" marR="6928" marT="6928" marB="0" anchor="b"/>
                </a:tc>
                <a:tc>
                  <a:txBody>
                    <a:bodyPr/>
                    <a:lstStyle/>
                    <a:p>
                      <a:pPr algn="r" fontAlgn="b"/>
                      <a:r>
                        <a:rPr lang="el-GR" sz="2300" u="none" strike="noStrike">
                          <a:effectLst/>
                        </a:rPr>
                        <a:t>301</a:t>
                      </a:r>
                      <a:endParaRPr lang="el-GR" sz="2300" b="0" i="0" u="none" strike="noStrike">
                        <a:solidFill>
                          <a:srgbClr val="000000"/>
                        </a:solidFill>
                        <a:effectLst/>
                        <a:latin typeface="Calibri"/>
                      </a:endParaRPr>
                    </a:p>
                  </a:txBody>
                  <a:tcPr marL="6928" marR="6928" marT="6928" marB="0" anchor="b"/>
                </a:tc>
                <a:tc>
                  <a:txBody>
                    <a:bodyPr/>
                    <a:lstStyle/>
                    <a:p>
                      <a:pPr algn="r" fontAlgn="b"/>
                      <a:r>
                        <a:rPr lang="el-GR" sz="2300" u="none" strike="noStrike" dirty="0">
                          <a:effectLst/>
                        </a:rPr>
                        <a:t>177</a:t>
                      </a:r>
                      <a:endParaRPr lang="el-GR" sz="2300" b="0" i="0" u="none" strike="noStrike" dirty="0">
                        <a:solidFill>
                          <a:srgbClr val="000000"/>
                        </a:solidFill>
                        <a:effectLst/>
                        <a:latin typeface="Calibri"/>
                      </a:endParaRPr>
                    </a:p>
                  </a:txBody>
                  <a:tcPr marL="6928" marR="6928" marT="6928" marB="0" anchor="b"/>
                </a:tc>
                <a:tc>
                  <a:txBody>
                    <a:bodyPr/>
                    <a:lstStyle/>
                    <a:p>
                      <a:pPr algn="r" fontAlgn="b"/>
                      <a:r>
                        <a:rPr lang="el-GR" sz="2300" u="none" strike="noStrike" dirty="0">
                          <a:effectLst/>
                        </a:rPr>
                        <a:t>1</a:t>
                      </a:r>
                      <a:endParaRPr lang="el-GR" sz="2300" b="0" i="0" u="none" strike="noStrike" dirty="0">
                        <a:solidFill>
                          <a:srgbClr val="000000"/>
                        </a:solidFill>
                        <a:effectLst/>
                        <a:latin typeface="Calibri"/>
                      </a:endParaRPr>
                    </a:p>
                  </a:txBody>
                  <a:tcPr marL="6928" marR="6928" marT="6928" marB="0" anchor="b"/>
                </a:tc>
              </a:tr>
              <a:tr h="351468">
                <a:tc>
                  <a:txBody>
                    <a:bodyPr/>
                    <a:lstStyle/>
                    <a:p>
                      <a:pPr algn="r" fontAlgn="b"/>
                      <a:r>
                        <a:rPr lang="el-GR" sz="2300" u="none" strike="noStrike">
                          <a:effectLst/>
                        </a:rPr>
                        <a:t>20000</a:t>
                      </a:r>
                      <a:endParaRPr lang="el-GR" sz="2300" b="0" i="0" u="none" strike="noStrike">
                        <a:solidFill>
                          <a:srgbClr val="000000"/>
                        </a:solidFill>
                        <a:effectLst/>
                        <a:latin typeface="Calibri"/>
                      </a:endParaRPr>
                    </a:p>
                  </a:txBody>
                  <a:tcPr marL="6928" marR="6928" marT="6928" marB="0" anchor="b"/>
                </a:tc>
                <a:tc>
                  <a:txBody>
                    <a:bodyPr/>
                    <a:lstStyle/>
                    <a:p>
                      <a:pPr algn="r" fontAlgn="b"/>
                      <a:r>
                        <a:rPr lang="el-GR" sz="2300" u="none" strike="noStrike">
                          <a:effectLst/>
                        </a:rPr>
                        <a:t>337</a:t>
                      </a:r>
                      <a:endParaRPr lang="el-GR" sz="2300" b="0" i="0" u="none" strike="noStrike">
                        <a:solidFill>
                          <a:srgbClr val="000000"/>
                        </a:solidFill>
                        <a:effectLst/>
                        <a:latin typeface="Calibri"/>
                      </a:endParaRPr>
                    </a:p>
                  </a:txBody>
                  <a:tcPr marL="6928" marR="6928" marT="6928" marB="0" anchor="b"/>
                </a:tc>
                <a:tc>
                  <a:txBody>
                    <a:bodyPr/>
                    <a:lstStyle/>
                    <a:p>
                      <a:pPr algn="r" fontAlgn="b"/>
                      <a:r>
                        <a:rPr lang="el-GR" sz="2300" u="none" strike="noStrike" dirty="0">
                          <a:effectLst/>
                        </a:rPr>
                        <a:t>195</a:t>
                      </a:r>
                      <a:endParaRPr lang="el-GR" sz="2300" b="0" i="0" u="none" strike="noStrike" dirty="0">
                        <a:solidFill>
                          <a:srgbClr val="000000"/>
                        </a:solidFill>
                        <a:effectLst/>
                        <a:latin typeface="Calibri"/>
                      </a:endParaRPr>
                    </a:p>
                  </a:txBody>
                  <a:tcPr marL="6928" marR="6928" marT="6928" marB="0" anchor="b"/>
                </a:tc>
                <a:tc>
                  <a:txBody>
                    <a:bodyPr/>
                    <a:lstStyle/>
                    <a:p>
                      <a:pPr algn="r" fontAlgn="b"/>
                      <a:r>
                        <a:rPr lang="el-GR" sz="2300" u="none" strike="noStrike" dirty="0">
                          <a:effectLst/>
                        </a:rPr>
                        <a:t>1</a:t>
                      </a:r>
                      <a:endParaRPr lang="el-GR" sz="2300" b="0" i="0" u="none" strike="noStrike" dirty="0">
                        <a:solidFill>
                          <a:srgbClr val="000000"/>
                        </a:solidFill>
                        <a:effectLst/>
                        <a:latin typeface="Calibri"/>
                      </a:endParaRPr>
                    </a:p>
                  </a:txBody>
                  <a:tcPr marL="6928" marR="6928" marT="6928" marB="0" anchor="b"/>
                </a:tc>
              </a:tr>
            </a:tbl>
          </a:graphicData>
        </a:graphic>
      </p:graphicFrame>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Πινάκων ΙΙ</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22</a:t>
            </a:fld>
            <a:endParaRPr lang="el-GR" dirty="0"/>
          </a:p>
        </p:txBody>
      </p:sp>
    </p:spTree>
    <p:custDataLst>
      <p:tags r:id="rId1"/>
    </p:custDataLst>
    <p:extLst>
      <p:ext uri="{BB962C8B-B14F-4D97-AF65-F5344CB8AC3E}">
        <p14:creationId xmlns:p14="http://schemas.microsoft.com/office/powerpoint/2010/main" val="39769565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95536" y="8285"/>
            <a:ext cx="8424936" cy="1260475"/>
          </a:xfrm>
        </p:spPr>
        <p:txBody>
          <a:bodyPr>
            <a:noAutofit/>
          </a:bodyPr>
          <a:lstStyle/>
          <a:p>
            <a:r>
              <a:rPr lang="el-GR" dirty="0"/>
              <a:t>Συγκριτικό Γράφημα</a:t>
            </a:r>
          </a:p>
        </p:txBody>
      </p:sp>
      <p:graphicFrame>
        <p:nvGraphicFramePr>
          <p:cNvPr id="11" name="Γράφημα 10" descr="Συγκριτικό Γράφημα Καμπυλών bubble sort, merge sort και Selection sort."/>
          <p:cNvGraphicFramePr>
            <a:graphicFrameLocks/>
          </p:cNvGraphicFramePr>
          <p:nvPr>
            <p:extLst>
              <p:ext uri="{D42A27DB-BD31-4B8C-83A1-F6EECF244321}">
                <p14:modId xmlns:p14="http://schemas.microsoft.com/office/powerpoint/2010/main" val="403412305"/>
              </p:ext>
            </p:extLst>
          </p:nvPr>
        </p:nvGraphicFramePr>
        <p:xfrm>
          <a:off x="467544" y="1268760"/>
          <a:ext cx="8208912" cy="4817705"/>
        </p:xfrm>
        <a:graphic>
          <a:graphicData uri="http://schemas.openxmlformats.org/drawingml/2006/chart">
            <c:chart xmlns:c="http://schemas.openxmlformats.org/drawingml/2006/chart" xmlns:r="http://schemas.openxmlformats.org/officeDocument/2006/relationships" r:id="rId3"/>
          </a:graphicData>
        </a:graphic>
      </p:graphicFrame>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Πινάκων ΙΙ</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23</a:t>
            </a:fld>
            <a:endParaRPr lang="el-GR" dirty="0"/>
          </a:p>
        </p:txBody>
      </p:sp>
    </p:spTree>
    <p:custDataLst>
      <p:tags r:id="rId1"/>
    </p:custDataLst>
    <p:extLst>
      <p:ext uri="{BB962C8B-B14F-4D97-AF65-F5344CB8AC3E}">
        <p14:creationId xmlns:p14="http://schemas.microsoft.com/office/powerpoint/2010/main" val="14414225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251520" y="8285"/>
            <a:ext cx="8640960" cy="1260475"/>
          </a:xfrm>
        </p:spPr>
        <p:txBody>
          <a:bodyPr>
            <a:noAutofit/>
          </a:bodyPr>
          <a:lstStyle/>
          <a:p>
            <a:r>
              <a:rPr lang="en-US" dirty="0" smtClean="0"/>
              <a:t>Bubble </a:t>
            </a:r>
            <a:r>
              <a:rPr lang="en-US" dirty="0" err="1" smtClean="0"/>
              <a:t>vs</a:t>
            </a:r>
            <a:r>
              <a:rPr lang="en-US" dirty="0" smtClean="0"/>
              <a:t> Selection </a:t>
            </a:r>
            <a:endParaRPr lang="en-US" dirty="0"/>
          </a:p>
        </p:txBody>
      </p:sp>
      <p:graphicFrame>
        <p:nvGraphicFramePr>
          <p:cNvPr id="6" name="Γράφημα 5" descr="Σύγκριση Ταξινομήσεων των καμπυλών Bubble sort και Selection sort."/>
          <p:cNvGraphicFramePr>
            <a:graphicFrameLocks/>
          </p:cNvGraphicFramePr>
          <p:nvPr>
            <p:extLst>
              <p:ext uri="{D42A27DB-BD31-4B8C-83A1-F6EECF244321}">
                <p14:modId xmlns:p14="http://schemas.microsoft.com/office/powerpoint/2010/main" val="538255491"/>
              </p:ext>
            </p:extLst>
          </p:nvPr>
        </p:nvGraphicFramePr>
        <p:xfrm>
          <a:off x="467544" y="1484784"/>
          <a:ext cx="8208912" cy="4578474"/>
        </p:xfrm>
        <a:graphic>
          <a:graphicData uri="http://schemas.openxmlformats.org/drawingml/2006/chart">
            <c:chart xmlns:c="http://schemas.openxmlformats.org/drawingml/2006/chart" xmlns:r="http://schemas.openxmlformats.org/officeDocument/2006/relationships" r:id="rId4"/>
          </a:graphicData>
        </a:graphic>
      </p:graphicFrame>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Πινάκων ΙΙ</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24</a:t>
            </a:fld>
            <a:endParaRPr lang="el-GR" dirty="0"/>
          </a:p>
        </p:txBody>
      </p:sp>
    </p:spTree>
    <p:custDataLst>
      <p:tags r:id="rId1"/>
    </p:custDataLst>
    <p:extLst>
      <p:ext uri="{BB962C8B-B14F-4D97-AF65-F5344CB8AC3E}">
        <p14:creationId xmlns:p14="http://schemas.microsoft.com/office/powerpoint/2010/main" val="37066210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80293"/>
            <a:ext cx="9072563" cy="1260475"/>
          </a:xfrm>
        </p:spPr>
        <p:txBody>
          <a:bodyPr>
            <a:noAutofit/>
          </a:bodyPr>
          <a:lstStyle/>
          <a:p>
            <a:r>
              <a:rPr lang="el-GR" dirty="0" smtClean="0"/>
              <a:t>Απορία</a:t>
            </a:r>
            <a:r>
              <a:rPr lang="el-GR" dirty="0"/>
              <a:t>;</a:t>
            </a:r>
          </a:p>
        </p:txBody>
      </p:sp>
      <p:sp>
        <p:nvSpPr>
          <p:cNvPr id="10" name="TextBox 9" descr="Αφού και οι δύο (bubble και selection) ανήκουν στην ίδια τάξη πολυπλοκότητας Ν στο τετράγωνο, τότε γιατί η selection είναι πολύ πιο γρήγορη από την bubble?&#10;Γιατί ενώ σε κάθε πέρασμα η selection κάνει αποκλειστικά μία αντιμετάθεση τιμών η bubble κάνει πολύ περισσότερες! (δείτε τους αντίστοιχους αλγόριθμους / προγράμματα του προηγούμενου μαθήματος).&#10;"/>
          <p:cNvSpPr txBox="1"/>
          <p:nvPr>
            <p:custDataLst>
              <p:tags r:id="rId2"/>
            </p:custDataLst>
          </p:nvPr>
        </p:nvSpPr>
        <p:spPr>
          <a:xfrm>
            <a:off x="467544" y="1833786"/>
            <a:ext cx="8208912" cy="3539430"/>
          </a:xfrm>
          <a:prstGeom prst="rect">
            <a:avLst/>
          </a:prstGeom>
          <a:noFill/>
        </p:spPr>
        <p:txBody>
          <a:bodyPr wrap="square" rtlCol="0">
            <a:spAutoFit/>
          </a:bodyPr>
          <a:lstStyle/>
          <a:p>
            <a:pPr marL="457200" indent="-457200">
              <a:buFont typeface="Wingdings" panose="05000000000000000000" pitchFamily="2" charset="2"/>
              <a:buChar char="q"/>
            </a:pPr>
            <a:r>
              <a:rPr lang="el-GR" sz="2800" dirty="0"/>
              <a:t>Αφού και οι δύο </a:t>
            </a:r>
            <a:r>
              <a:rPr lang="en-US" sz="2800" dirty="0"/>
              <a:t>(bubble </a:t>
            </a:r>
            <a:r>
              <a:rPr lang="el-GR" sz="2800" dirty="0"/>
              <a:t>και </a:t>
            </a:r>
            <a:r>
              <a:rPr lang="en-US" sz="2800" dirty="0"/>
              <a:t>selection</a:t>
            </a:r>
            <a:r>
              <a:rPr lang="el-GR" sz="2800" dirty="0"/>
              <a:t>) ανήκουν στην ίδια τάξη πολυπλοκότητας Ν</a:t>
            </a:r>
            <a:r>
              <a:rPr lang="el-GR" sz="2800" baseline="30000" dirty="0"/>
              <a:t>2</a:t>
            </a:r>
            <a:r>
              <a:rPr lang="el-GR" sz="2800" dirty="0"/>
              <a:t> τότε γιατί η </a:t>
            </a:r>
            <a:r>
              <a:rPr lang="en-US" sz="2800" dirty="0"/>
              <a:t>selection </a:t>
            </a:r>
            <a:r>
              <a:rPr lang="el-GR" sz="2800" dirty="0"/>
              <a:t>είναι</a:t>
            </a:r>
            <a:r>
              <a:rPr lang="en-US" sz="2800" dirty="0"/>
              <a:t> </a:t>
            </a:r>
            <a:r>
              <a:rPr lang="el-GR" sz="2800" dirty="0"/>
              <a:t>πολύ πιο γρήγορη από την </a:t>
            </a:r>
            <a:r>
              <a:rPr lang="en-US" sz="2800" dirty="0"/>
              <a:t>bubble?</a:t>
            </a:r>
          </a:p>
          <a:p>
            <a:pPr marL="457200" indent="-457200">
              <a:buFont typeface="Wingdings" panose="05000000000000000000" pitchFamily="2" charset="2"/>
              <a:buChar char="q"/>
            </a:pPr>
            <a:r>
              <a:rPr lang="el-GR" sz="2800" dirty="0"/>
              <a:t>Γιατί ενώ σε κάθε πέρασμα η </a:t>
            </a:r>
            <a:r>
              <a:rPr lang="en-US" sz="2800" b="1" dirty="0">
                <a:solidFill>
                  <a:schemeClr val="accent4">
                    <a:lumMod val="75000"/>
                  </a:schemeClr>
                </a:solidFill>
              </a:rPr>
              <a:t>selection</a:t>
            </a:r>
            <a:r>
              <a:rPr lang="en-US" sz="2800" dirty="0"/>
              <a:t> </a:t>
            </a:r>
            <a:r>
              <a:rPr lang="el-GR" sz="2800" dirty="0"/>
              <a:t>κάνει αποκλειστικά </a:t>
            </a:r>
            <a:r>
              <a:rPr lang="el-GR" sz="2800" b="1" dirty="0">
                <a:solidFill>
                  <a:schemeClr val="accent4">
                    <a:lumMod val="75000"/>
                  </a:schemeClr>
                </a:solidFill>
              </a:rPr>
              <a:t>μία αντιμετάθεση</a:t>
            </a:r>
            <a:r>
              <a:rPr lang="el-GR" sz="2800" dirty="0">
                <a:solidFill>
                  <a:schemeClr val="accent4">
                    <a:lumMod val="75000"/>
                  </a:schemeClr>
                </a:solidFill>
              </a:rPr>
              <a:t> </a:t>
            </a:r>
            <a:r>
              <a:rPr lang="el-GR" sz="2800" dirty="0"/>
              <a:t>τιμών η </a:t>
            </a:r>
            <a:r>
              <a:rPr lang="en-US" sz="2800" b="1" dirty="0">
                <a:solidFill>
                  <a:srgbClr val="000099"/>
                </a:solidFill>
              </a:rPr>
              <a:t>bubble</a:t>
            </a:r>
            <a:r>
              <a:rPr lang="en-US" sz="2800" dirty="0"/>
              <a:t> </a:t>
            </a:r>
            <a:r>
              <a:rPr lang="el-GR" sz="2800" dirty="0"/>
              <a:t>κάνει </a:t>
            </a:r>
            <a:r>
              <a:rPr lang="el-GR" sz="2800" b="1" dirty="0">
                <a:solidFill>
                  <a:srgbClr val="000099"/>
                </a:solidFill>
              </a:rPr>
              <a:t>πολύ περισσότερες</a:t>
            </a:r>
            <a:r>
              <a:rPr lang="el-GR" sz="2800" dirty="0"/>
              <a:t>! (δείτε τους αντίστοιχους αλγόριθμους / προγράμματα του προηγούμενου μαθήματος).</a:t>
            </a:r>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Πινάκων ΙΙ</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25</a:t>
            </a:fld>
            <a:endParaRPr lang="el-GR" dirty="0"/>
          </a:p>
        </p:txBody>
      </p:sp>
    </p:spTree>
    <p:custDataLst>
      <p:tags r:id="rId1"/>
    </p:custDataLst>
    <p:extLst>
      <p:ext uri="{BB962C8B-B14F-4D97-AF65-F5344CB8AC3E}">
        <p14:creationId xmlns:p14="http://schemas.microsoft.com/office/powerpoint/2010/main" val="37066210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395536" y="44624"/>
            <a:ext cx="8424936" cy="1260475"/>
          </a:xfrm>
        </p:spPr>
        <p:txBody>
          <a:bodyPr>
            <a:noAutofit/>
          </a:bodyPr>
          <a:lstStyle/>
          <a:p>
            <a:r>
              <a:rPr lang="en-US" dirty="0" smtClean="0"/>
              <a:t>Bubble sort </a:t>
            </a:r>
            <a:r>
              <a:rPr lang="el-GR" dirty="0" smtClean="0"/>
              <a:t>εναντίον</a:t>
            </a:r>
            <a:r>
              <a:rPr lang="en-US" dirty="0" smtClean="0"/>
              <a:t> selection</a:t>
            </a:r>
            <a:endParaRPr lang="en-US" dirty="0"/>
          </a:p>
        </p:txBody>
      </p:sp>
      <p:sp>
        <p:nvSpPr>
          <p:cNvPr id="8" name="Θέση περιεχομένου 2"/>
          <p:cNvSpPr>
            <a:spLocks noGrp="1"/>
          </p:cNvSpPr>
          <p:nvPr>
            <p:ph idx="1"/>
            <p:custDataLst>
              <p:tags r:id="rId3"/>
            </p:custDataLst>
          </p:nvPr>
        </p:nvSpPr>
        <p:spPr>
          <a:xfrm>
            <a:off x="467544" y="1340768"/>
            <a:ext cx="3599383" cy="4741863"/>
          </a:xfrm>
        </p:spPr>
        <p:txBody>
          <a:bodyPr/>
          <a:lstStyle/>
          <a:p>
            <a:pPr marL="0" indent="0">
              <a:buNone/>
            </a:pPr>
            <a:r>
              <a:rPr lang="en-US" sz="2800" b="1" dirty="0" smtClean="0"/>
              <a:t>Bubble</a:t>
            </a:r>
            <a:r>
              <a:rPr lang="el-GR" sz="2800" b="1" dirty="0" smtClean="0"/>
              <a:t>:</a:t>
            </a:r>
            <a:r>
              <a:rPr lang="el-GR" sz="2800" dirty="0" smtClean="0"/>
              <a:t> Σύγκριση όλων των διαδοχικών ζυγαριών στοιχείων αρχής γενομένης από το τελευταίο (με το προτελευταίο) και εάν το επόμενο είναι μικρότερο από το προηγούμενο αντιμετάθεσή τους.</a:t>
            </a:r>
            <a:endParaRPr lang="el-GR" sz="2800" dirty="0"/>
          </a:p>
        </p:txBody>
      </p:sp>
      <p:sp>
        <p:nvSpPr>
          <p:cNvPr id="9" name="TextBox 8"/>
          <p:cNvSpPr txBox="1"/>
          <p:nvPr>
            <p:custDataLst>
              <p:tags r:id="rId4"/>
            </p:custDataLst>
          </p:nvPr>
        </p:nvSpPr>
        <p:spPr>
          <a:xfrm>
            <a:off x="4282951" y="2096368"/>
            <a:ext cx="4393505" cy="3277820"/>
          </a:xfrm>
          <a:prstGeom prst="rect">
            <a:avLst/>
          </a:prstGeom>
          <a:noFill/>
        </p:spPr>
        <p:txBody>
          <a:bodyPr wrap="square" rtlCol="0">
            <a:spAutoFit/>
          </a:bodyPr>
          <a:lstStyle/>
          <a:p>
            <a:pPr marL="457200" lvl="1" indent="0"/>
            <a:r>
              <a:rPr lang="en-US" sz="2700" b="1" dirty="0" smtClean="0"/>
              <a:t>Selection</a:t>
            </a:r>
            <a:r>
              <a:rPr lang="el-GR" sz="2700" b="1" dirty="0" smtClean="0"/>
              <a:t>:</a:t>
            </a:r>
            <a:r>
              <a:rPr lang="el-GR" sz="2700" dirty="0" smtClean="0"/>
              <a:t> </a:t>
            </a:r>
          </a:p>
          <a:p>
            <a:pPr marL="457200" lvl="1" indent="0"/>
            <a:r>
              <a:rPr lang="el-GR" sz="2700" dirty="0" smtClean="0"/>
              <a:t>Επιλογή της ελάχιστης τιμή του πίνακα,</a:t>
            </a:r>
          </a:p>
          <a:p>
            <a:pPr marL="457200" lvl="1" indent="0"/>
            <a:r>
              <a:rPr lang="el-GR" sz="2700" dirty="0" smtClean="0"/>
              <a:t>Αντιμετάθεση με την τιμή του πίνακα που έχει δείκτη όσο και το εκάστοτε «πέρασμα». </a:t>
            </a:r>
          </a:p>
          <a:p>
            <a:endParaRPr lang="el-GR"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Πινάκων ΙΙ</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26</a:t>
            </a:fld>
            <a:endParaRPr lang="el-GR" dirty="0"/>
          </a:p>
        </p:txBody>
      </p:sp>
    </p:spTree>
    <p:custDataLst>
      <p:tags r:id="rId1"/>
    </p:custDataLst>
    <p:extLst>
      <p:ext uri="{BB962C8B-B14F-4D97-AF65-F5344CB8AC3E}">
        <p14:creationId xmlns:p14="http://schemas.microsoft.com/office/powerpoint/2010/main" val="37066210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95536" y="8285"/>
            <a:ext cx="8424936" cy="1260475"/>
          </a:xfrm>
        </p:spPr>
        <p:txBody>
          <a:bodyPr>
            <a:noAutofit/>
          </a:bodyPr>
          <a:lstStyle/>
          <a:p>
            <a:r>
              <a:rPr lang="el-GR" dirty="0"/>
              <a:t>Ειδικοί Πίνακες</a:t>
            </a:r>
          </a:p>
        </p:txBody>
      </p:sp>
      <p:sp>
        <p:nvSpPr>
          <p:cNvPr id="10" name="Θέση περιεχομένου 2"/>
          <p:cNvSpPr>
            <a:spLocks noGrp="1"/>
          </p:cNvSpPr>
          <p:nvPr>
            <p:ph idx="1"/>
          </p:nvPr>
        </p:nvSpPr>
        <p:spPr>
          <a:xfrm>
            <a:off x="467544" y="2060848"/>
            <a:ext cx="8208912" cy="2880320"/>
          </a:xfrm>
        </p:spPr>
        <p:txBody>
          <a:bodyPr>
            <a:normAutofit/>
          </a:bodyPr>
          <a:lstStyle/>
          <a:p>
            <a:pPr>
              <a:buFont typeface="Wingdings" panose="05000000000000000000" pitchFamily="2" charset="2"/>
              <a:buChar char="q"/>
            </a:pPr>
            <a:r>
              <a:rPr lang="el-GR" sz="2800" dirty="0"/>
              <a:t>Τριγωνικοί,</a:t>
            </a:r>
          </a:p>
          <a:p>
            <a:pPr>
              <a:buFont typeface="Wingdings" panose="05000000000000000000" pitchFamily="2" charset="2"/>
              <a:buChar char="q"/>
            </a:pPr>
            <a:endParaRPr lang="el-GR" sz="2800" dirty="0"/>
          </a:p>
          <a:p>
            <a:pPr>
              <a:buFont typeface="Wingdings" panose="05000000000000000000" pitchFamily="2" charset="2"/>
              <a:buChar char="q"/>
            </a:pPr>
            <a:r>
              <a:rPr lang="el-GR" sz="2800" dirty="0"/>
              <a:t>Αραιοί,</a:t>
            </a:r>
          </a:p>
          <a:p>
            <a:pPr>
              <a:buFont typeface="Wingdings" panose="05000000000000000000" pitchFamily="2" charset="2"/>
              <a:buChar char="q"/>
            </a:pPr>
            <a:endParaRPr lang="el-GR" sz="2800" dirty="0"/>
          </a:p>
          <a:p>
            <a:pPr>
              <a:buFont typeface="Wingdings" panose="05000000000000000000" pitchFamily="2" charset="2"/>
              <a:buChar char="q"/>
            </a:pPr>
            <a:r>
              <a:rPr lang="el-GR" sz="2800" dirty="0"/>
              <a:t>Συμμετρικοί.</a:t>
            </a:r>
          </a:p>
          <a:p>
            <a:pPr>
              <a:buFont typeface="Wingdings" panose="05000000000000000000" pitchFamily="2" charset="2"/>
              <a:buChar char="q"/>
            </a:pPr>
            <a:endParaRPr lang="el-GR" sz="2800" b="1" dirty="0">
              <a:solidFill>
                <a:srgbClr val="7030A0"/>
              </a:solidFill>
            </a:endParaRPr>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Πινάκων ΙΙ</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27</a:t>
            </a:fld>
            <a:endParaRPr lang="el-GR" dirty="0"/>
          </a:p>
        </p:txBody>
      </p:sp>
    </p:spTree>
    <p:custDataLst>
      <p:tags r:id="rId1"/>
    </p:custDataLst>
    <p:extLst>
      <p:ext uri="{BB962C8B-B14F-4D97-AF65-F5344CB8AC3E}">
        <p14:creationId xmlns:p14="http://schemas.microsoft.com/office/powerpoint/2010/main" val="37066210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23528" y="44624"/>
            <a:ext cx="8496944" cy="1260475"/>
          </a:xfrm>
        </p:spPr>
        <p:txBody>
          <a:bodyPr>
            <a:noAutofit/>
          </a:bodyPr>
          <a:lstStyle/>
          <a:p>
            <a:r>
              <a:rPr lang="el-GR" dirty="0"/>
              <a:t>Τριγωνικοί Πίνακες</a:t>
            </a:r>
          </a:p>
        </p:txBody>
      </p:sp>
      <p:sp>
        <p:nvSpPr>
          <p:cNvPr id="10" name="Θέση περιεχομένου 2"/>
          <p:cNvSpPr>
            <a:spLocks noGrp="1"/>
          </p:cNvSpPr>
          <p:nvPr>
            <p:ph idx="1"/>
          </p:nvPr>
        </p:nvSpPr>
        <p:spPr>
          <a:xfrm>
            <a:off x="35496" y="1556792"/>
            <a:ext cx="9072563" cy="4741863"/>
          </a:xfrm>
        </p:spPr>
        <p:txBody>
          <a:bodyPr/>
          <a:lstStyle/>
          <a:p>
            <a:pPr>
              <a:buFont typeface="Wingdings" panose="05000000000000000000" pitchFamily="2" charset="2"/>
              <a:buChar char="q"/>
            </a:pPr>
            <a:r>
              <a:rPr lang="el-GR" dirty="0" smtClean="0"/>
              <a:t>Ένας τετραγωνικός πίνακας </a:t>
            </a:r>
            <a:r>
              <a:rPr lang="el-GR" dirty="0" err="1" smtClean="0"/>
              <a:t>Α</a:t>
            </a:r>
            <a:r>
              <a:rPr lang="el-GR" baseline="-25000" dirty="0" err="1" smtClean="0"/>
              <a:t>ΝxN</a:t>
            </a:r>
            <a:r>
              <a:rPr lang="el-GR" dirty="0" smtClean="0"/>
              <a:t> ονομάζεται τριγωνικός εάν </a:t>
            </a:r>
          </a:p>
          <a:p>
            <a:pPr>
              <a:buClr>
                <a:schemeClr val="tx1"/>
              </a:buClr>
              <a:buFont typeface="Wingdings" panose="05000000000000000000" pitchFamily="2" charset="2"/>
              <a:buChar char="q"/>
            </a:pPr>
            <a:r>
              <a:rPr lang="el-GR" b="1" dirty="0" smtClean="0">
                <a:solidFill>
                  <a:schemeClr val="accent4">
                    <a:lumMod val="75000"/>
                  </a:schemeClr>
                </a:solidFill>
              </a:rPr>
              <a:t>όλα τα στοιχεία πάνω από την κύρια διαγώνιο είναι μηδενικά (κάτω τριγωνικός πίνακας) </a:t>
            </a:r>
            <a:r>
              <a:rPr lang="el-GR" b="1" dirty="0" smtClean="0"/>
              <a:t>ή </a:t>
            </a:r>
          </a:p>
          <a:p>
            <a:pPr>
              <a:buClr>
                <a:schemeClr val="tx1"/>
              </a:buClr>
              <a:buFont typeface="Wingdings" panose="05000000000000000000" pitchFamily="2" charset="2"/>
              <a:buChar char="q"/>
            </a:pPr>
            <a:r>
              <a:rPr lang="el-GR" b="1" dirty="0" smtClean="0">
                <a:solidFill>
                  <a:srgbClr val="000099"/>
                </a:solidFill>
              </a:rPr>
              <a:t>όλα τα στοιχεία κάτω από την κύρια διαγώνια είναι μηδενικά (πάνω τριγωνικός πίνακας)</a:t>
            </a:r>
            <a:r>
              <a:rPr lang="el-GR" dirty="0" smtClean="0"/>
              <a:t>.</a:t>
            </a:r>
          </a:p>
          <a:p>
            <a:pPr>
              <a:buFont typeface="Wingdings" panose="05000000000000000000" pitchFamily="2" charset="2"/>
              <a:buChar char="q"/>
            </a:pPr>
            <a:endParaRPr lang="el-GR"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Πινάκων ΙΙ</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28</a:t>
            </a:fld>
            <a:endParaRPr lang="el-GR" dirty="0"/>
          </a:p>
        </p:txBody>
      </p:sp>
    </p:spTree>
    <p:custDataLst>
      <p:tags r:id="rId1"/>
    </p:custDataLst>
    <p:extLst>
      <p:ext uri="{BB962C8B-B14F-4D97-AF65-F5344CB8AC3E}">
        <p14:creationId xmlns:p14="http://schemas.microsoft.com/office/powerpoint/2010/main" val="37066210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23528" y="8285"/>
            <a:ext cx="8496944" cy="1260475"/>
          </a:xfrm>
        </p:spPr>
        <p:txBody>
          <a:bodyPr>
            <a:noAutofit/>
          </a:bodyPr>
          <a:lstStyle/>
          <a:p>
            <a:r>
              <a:rPr lang="el-GR" dirty="0"/>
              <a:t>Παράδειγμα: Κάτω Τριγωνικός</a:t>
            </a:r>
          </a:p>
        </p:txBody>
      </p:sp>
      <p:graphicFrame>
        <p:nvGraphicFramePr>
          <p:cNvPr id="8" name="Πίνακας 7" descr="Κάτω τριγωνικός πίνακας."/>
          <p:cNvGraphicFramePr>
            <a:graphicFrameLocks noGrp="1"/>
          </p:cNvGraphicFramePr>
          <p:nvPr>
            <p:custDataLst>
              <p:tags r:id="rId2"/>
            </p:custDataLst>
            <p:extLst>
              <p:ext uri="{D42A27DB-BD31-4B8C-83A1-F6EECF244321}">
                <p14:modId xmlns:p14="http://schemas.microsoft.com/office/powerpoint/2010/main" val="658259936"/>
              </p:ext>
            </p:extLst>
          </p:nvPr>
        </p:nvGraphicFramePr>
        <p:xfrm>
          <a:off x="1043608" y="1772816"/>
          <a:ext cx="4514428" cy="3155030"/>
        </p:xfrm>
        <a:graphic>
          <a:graphicData uri="http://schemas.openxmlformats.org/drawingml/2006/table">
            <a:tbl>
              <a:tblPr firstRow="1">
                <a:tableStyleId>{5C22544A-7EE6-4342-B048-85BDC9FD1C3A}</a:tableStyleId>
              </a:tblPr>
              <a:tblGrid>
                <a:gridCol w="990972"/>
                <a:gridCol w="880864"/>
                <a:gridCol w="880864"/>
                <a:gridCol w="880864"/>
                <a:gridCol w="880864"/>
              </a:tblGrid>
              <a:tr h="631006">
                <a:tc>
                  <a:txBody>
                    <a:bodyPr/>
                    <a:lstStyle/>
                    <a:p>
                      <a:pPr algn="r" fontAlgn="b"/>
                      <a:r>
                        <a:rPr lang="el-GR" sz="2600" u="none" strike="noStrike" dirty="0">
                          <a:effectLst/>
                        </a:rPr>
                        <a:t>33</a:t>
                      </a:r>
                      <a:endParaRPr lang="el-GR" sz="2600" b="0" i="0" u="none" strike="noStrike" dirty="0">
                        <a:solidFill>
                          <a:srgbClr val="000000"/>
                        </a:solidFill>
                        <a:effectLst/>
                        <a:latin typeface="Calibri"/>
                      </a:endParaRPr>
                    </a:p>
                  </a:txBody>
                  <a:tcPr marL="7620" marR="7620" marT="7620" marB="0" anchor="b"/>
                </a:tc>
                <a:tc>
                  <a:txBody>
                    <a:bodyPr/>
                    <a:lstStyle/>
                    <a:p>
                      <a:pPr algn="r" fontAlgn="b"/>
                      <a:r>
                        <a:rPr lang="el-GR" sz="2600" u="none" strike="noStrike">
                          <a:effectLst/>
                        </a:rPr>
                        <a:t>0</a:t>
                      </a:r>
                      <a:endParaRPr lang="el-GR" sz="2600" b="0" i="0" u="none" strike="noStrike">
                        <a:solidFill>
                          <a:srgbClr val="000000"/>
                        </a:solidFill>
                        <a:effectLst/>
                        <a:latin typeface="Calibri"/>
                      </a:endParaRPr>
                    </a:p>
                  </a:txBody>
                  <a:tcPr marL="7620" marR="7620" marT="7620" marB="0" anchor="b"/>
                </a:tc>
                <a:tc>
                  <a:txBody>
                    <a:bodyPr/>
                    <a:lstStyle/>
                    <a:p>
                      <a:pPr algn="r" fontAlgn="b"/>
                      <a:r>
                        <a:rPr lang="el-GR" sz="2600" u="none" strike="noStrike">
                          <a:effectLst/>
                        </a:rPr>
                        <a:t>0</a:t>
                      </a:r>
                      <a:endParaRPr lang="el-GR" sz="2600" b="0" i="0" u="none" strike="noStrike">
                        <a:solidFill>
                          <a:srgbClr val="000000"/>
                        </a:solidFill>
                        <a:effectLst/>
                        <a:latin typeface="Calibri"/>
                      </a:endParaRPr>
                    </a:p>
                  </a:txBody>
                  <a:tcPr marL="7620" marR="7620" marT="7620" marB="0" anchor="b"/>
                </a:tc>
                <a:tc>
                  <a:txBody>
                    <a:bodyPr/>
                    <a:lstStyle/>
                    <a:p>
                      <a:pPr algn="r" fontAlgn="b"/>
                      <a:r>
                        <a:rPr lang="el-GR" sz="2600" u="none" strike="noStrike">
                          <a:effectLst/>
                        </a:rPr>
                        <a:t>0</a:t>
                      </a:r>
                      <a:endParaRPr lang="el-GR" sz="2600" b="0" i="0" u="none" strike="noStrike">
                        <a:solidFill>
                          <a:srgbClr val="000000"/>
                        </a:solidFill>
                        <a:effectLst/>
                        <a:latin typeface="Calibri"/>
                      </a:endParaRPr>
                    </a:p>
                  </a:txBody>
                  <a:tcPr marL="7620" marR="7620" marT="7620" marB="0" anchor="b"/>
                </a:tc>
                <a:tc>
                  <a:txBody>
                    <a:bodyPr/>
                    <a:lstStyle/>
                    <a:p>
                      <a:pPr algn="r" fontAlgn="b"/>
                      <a:r>
                        <a:rPr lang="el-GR" sz="2600" u="none" strike="noStrike">
                          <a:effectLst/>
                        </a:rPr>
                        <a:t>0</a:t>
                      </a:r>
                      <a:endParaRPr lang="el-GR" sz="2600" b="0" i="0" u="none" strike="noStrike">
                        <a:solidFill>
                          <a:srgbClr val="000000"/>
                        </a:solidFill>
                        <a:effectLst/>
                        <a:latin typeface="Calibri"/>
                      </a:endParaRPr>
                    </a:p>
                  </a:txBody>
                  <a:tcPr marL="7620" marR="7620" marT="7620" marB="0" anchor="b"/>
                </a:tc>
              </a:tr>
              <a:tr h="631006">
                <a:tc>
                  <a:txBody>
                    <a:bodyPr/>
                    <a:lstStyle/>
                    <a:p>
                      <a:pPr algn="r" fontAlgn="b"/>
                      <a:r>
                        <a:rPr lang="el-GR" sz="2600" u="none" strike="noStrike">
                          <a:effectLst/>
                        </a:rPr>
                        <a:t>44</a:t>
                      </a:r>
                      <a:endParaRPr lang="el-GR" sz="2600" b="0" i="0" u="none" strike="noStrike">
                        <a:solidFill>
                          <a:srgbClr val="000000"/>
                        </a:solidFill>
                        <a:effectLst/>
                        <a:latin typeface="Calibri"/>
                      </a:endParaRPr>
                    </a:p>
                  </a:txBody>
                  <a:tcPr marL="7620" marR="7620" marT="7620" marB="0" anchor="b"/>
                </a:tc>
                <a:tc>
                  <a:txBody>
                    <a:bodyPr/>
                    <a:lstStyle/>
                    <a:p>
                      <a:pPr algn="r" fontAlgn="b"/>
                      <a:r>
                        <a:rPr lang="el-GR" sz="2600" u="none" strike="noStrike">
                          <a:effectLst/>
                        </a:rPr>
                        <a:t>99</a:t>
                      </a:r>
                      <a:endParaRPr lang="el-GR" sz="2600" b="0" i="0" u="none" strike="noStrike">
                        <a:solidFill>
                          <a:srgbClr val="000000"/>
                        </a:solidFill>
                        <a:effectLst/>
                        <a:latin typeface="Calibri"/>
                      </a:endParaRPr>
                    </a:p>
                  </a:txBody>
                  <a:tcPr marL="7620" marR="7620" marT="7620" marB="0" anchor="b"/>
                </a:tc>
                <a:tc>
                  <a:txBody>
                    <a:bodyPr/>
                    <a:lstStyle/>
                    <a:p>
                      <a:pPr algn="r" fontAlgn="b"/>
                      <a:r>
                        <a:rPr lang="el-GR" sz="2600" u="none" strike="noStrike">
                          <a:effectLst/>
                        </a:rPr>
                        <a:t>0</a:t>
                      </a:r>
                      <a:endParaRPr lang="el-GR" sz="2600" b="0" i="0" u="none" strike="noStrike">
                        <a:solidFill>
                          <a:srgbClr val="000000"/>
                        </a:solidFill>
                        <a:effectLst/>
                        <a:latin typeface="Calibri"/>
                      </a:endParaRPr>
                    </a:p>
                  </a:txBody>
                  <a:tcPr marL="7620" marR="7620" marT="7620" marB="0" anchor="b"/>
                </a:tc>
                <a:tc>
                  <a:txBody>
                    <a:bodyPr/>
                    <a:lstStyle/>
                    <a:p>
                      <a:pPr algn="r" fontAlgn="b"/>
                      <a:r>
                        <a:rPr lang="el-GR" sz="2600" u="none" strike="noStrike">
                          <a:effectLst/>
                        </a:rPr>
                        <a:t>0</a:t>
                      </a:r>
                      <a:endParaRPr lang="el-GR" sz="2600" b="0" i="0" u="none" strike="noStrike">
                        <a:solidFill>
                          <a:srgbClr val="000000"/>
                        </a:solidFill>
                        <a:effectLst/>
                        <a:latin typeface="Calibri"/>
                      </a:endParaRPr>
                    </a:p>
                  </a:txBody>
                  <a:tcPr marL="7620" marR="7620" marT="7620" marB="0" anchor="b"/>
                </a:tc>
                <a:tc>
                  <a:txBody>
                    <a:bodyPr/>
                    <a:lstStyle/>
                    <a:p>
                      <a:pPr algn="r" fontAlgn="b"/>
                      <a:r>
                        <a:rPr lang="el-GR" sz="2600" u="none" strike="noStrike">
                          <a:effectLst/>
                        </a:rPr>
                        <a:t>0</a:t>
                      </a:r>
                      <a:endParaRPr lang="el-GR" sz="2600" b="0" i="0" u="none" strike="noStrike">
                        <a:solidFill>
                          <a:srgbClr val="000000"/>
                        </a:solidFill>
                        <a:effectLst/>
                        <a:latin typeface="Calibri"/>
                      </a:endParaRPr>
                    </a:p>
                  </a:txBody>
                  <a:tcPr marL="7620" marR="7620" marT="7620" marB="0" anchor="b"/>
                </a:tc>
              </a:tr>
              <a:tr h="631006">
                <a:tc>
                  <a:txBody>
                    <a:bodyPr/>
                    <a:lstStyle/>
                    <a:p>
                      <a:pPr algn="r" fontAlgn="b"/>
                      <a:r>
                        <a:rPr lang="el-GR" sz="2600" u="none" strike="noStrike">
                          <a:effectLst/>
                        </a:rPr>
                        <a:t>12</a:t>
                      </a:r>
                      <a:endParaRPr lang="el-GR" sz="2600" b="0" i="0" u="none" strike="noStrike">
                        <a:solidFill>
                          <a:srgbClr val="000000"/>
                        </a:solidFill>
                        <a:effectLst/>
                        <a:latin typeface="Calibri"/>
                      </a:endParaRPr>
                    </a:p>
                  </a:txBody>
                  <a:tcPr marL="7620" marR="7620" marT="7620" marB="0" anchor="b"/>
                </a:tc>
                <a:tc>
                  <a:txBody>
                    <a:bodyPr/>
                    <a:lstStyle/>
                    <a:p>
                      <a:pPr algn="r" fontAlgn="b"/>
                      <a:r>
                        <a:rPr lang="el-GR" sz="2600" u="none" strike="noStrike">
                          <a:effectLst/>
                        </a:rPr>
                        <a:t>78</a:t>
                      </a:r>
                      <a:endParaRPr lang="el-GR" sz="2600" b="0" i="0" u="none" strike="noStrike">
                        <a:solidFill>
                          <a:srgbClr val="000000"/>
                        </a:solidFill>
                        <a:effectLst/>
                        <a:latin typeface="Calibri"/>
                      </a:endParaRPr>
                    </a:p>
                  </a:txBody>
                  <a:tcPr marL="7620" marR="7620" marT="7620" marB="0" anchor="b"/>
                </a:tc>
                <a:tc>
                  <a:txBody>
                    <a:bodyPr/>
                    <a:lstStyle/>
                    <a:p>
                      <a:pPr algn="r" fontAlgn="b"/>
                      <a:r>
                        <a:rPr lang="el-GR" sz="2600" u="none" strike="noStrike">
                          <a:effectLst/>
                        </a:rPr>
                        <a:t>56</a:t>
                      </a:r>
                      <a:endParaRPr lang="el-GR" sz="2600" b="0" i="0" u="none" strike="noStrike">
                        <a:solidFill>
                          <a:srgbClr val="000000"/>
                        </a:solidFill>
                        <a:effectLst/>
                        <a:latin typeface="Calibri"/>
                      </a:endParaRPr>
                    </a:p>
                  </a:txBody>
                  <a:tcPr marL="7620" marR="7620" marT="7620" marB="0" anchor="b"/>
                </a:tc>
                <a:tc>
                  <a:txBody>
                    <a:bodyPr/>
                    <a:lstStyle/>
                    <a:p>
                      <a:pPr algn="r" fontAlgn="b"/>
                      <a:r>
                        <a:rPr lang="el-GR" sz="2600" u="none" strike="noStrike">
                          <a:effectLst/>
                        </a:rPr>
                        <a:t>0</a:t>
                      </a:r>
                      <a:endParaRPr lang="el-GR" sz="2600" b="0" i="0" u="none" strike="noStrike">
                        <a:solidFill>
                          <a:srgbClr val="000000"/>
                        </a:solidFill>
                        <a:effectLst/>
                        <a:latin typeface="Calibri"/>
                      </a:endParaRPr>
                    </a:p>
                  </a:txBody>
                  <a:tcPr marL="7620" marR="7620" marT="7620" marB="0" anchor="b"/>
                </a:tc>
                <a:tc>
                  <a:txBody>
                    <a:bodyPr/>
                    <a:lstStyle/>
                    <a:p>
                      <a:pPr algn="r" fontAlgn="b"/>
                      <a:r>
                        <a:rPr lang="el-GR" sz="2600" u="none" strike="noStrike">
                          <a:effectLst/>
                        </a:rPr>
                        <a:t>0</a:t>
                      </a:r>
                      <a:endParaRPr lang="el-GR" sz="2600" b="0" i="0" u="none" strike="noStrike">
                        <a:solidFill>
                          <a:srgbClr val="000000"/>
                        </a:solidFill>
                        <a:effectLst/>
                        <a:latin typeface="Calibri"/>
                      </a:endParaRPr>
                    </a:p>
                  </a:txBody>
                  <a:tcPr marL="7620" marR="7620" marT="7620" marB="0" anchor="b"/>
                </a:tc>
              </a:tr>
              <a:tr h="631006">
                <a:tc>
                  <a:txBody>
                    <a:bodyPr/>
                    <a:lstStyle/>
                    <a:p>
                      <a:pPr algn="r" fontAlgn="b"/>
                      <a:r>
                        <a:rPr lang="el-GR" sz="2600" u="none" strike="noStrike">
                          <a:effectLst/>
                        </a:rPr>
                        <a:t>56</a:t>
                      </a:r>
                      <a:endParaRPr lang="el-GR" sz="2600" b="0" i="0" u="none" strike="noStrike">
                        <a:solidFill>
                          <a:srgbClr val="000000"/>
                        </a:solidFill>
                        <a:effectLst/>
                        <a:latin typeface="Calibri"/>
                      </a:endParaRPr>
                    </a:p>
                  </a:txBody>
                  <a:tcPr marL="7620" marR="7620" marT="7620" marB="0" anchor="b"/>
                </a:tc>
                <a:tc>
                  <a:txBody>
                    <a:bodyPr/>
                    <a:lstStyle/>
                    <a:p>
                      <a:pPr algn="r" fontAlgn="b"/>
                      <a:r>
                        <a:rPr lang="el-GR" sz="2600" u="none" strike="noStrike">
                          <a:effectLst/>
                        </a:rPr>
                        <a:t>222</a:t>
                      </a:r>
                      <a:endParaRPr lang="el-GR" sz="2600" b="0" i="0" u="none" strike="noStrike">
                        <a:solidFill>
                          <a:srgbClr val="000000"/>
                        </a:solidFill>
                        <a:effectLst/>
                        <a:latin typeface="Calibri"/>
                      </a:endParaRPr>
                    </a:p>
                  </a:txBody>
                  <a:tcPr marL="7620" marR="7620" marT="7620" marB="0" anchor="b"/>
                </a:tc>
                <a:tc>
                  <a:txBody>
                    <a:bodyPr/>
                    <a:lstStyle/>
                    <a:p>
                      <a:pPr algn="r" fontAlgn="b"/>
                      <a:r>
                        <a:rPr lang="el-GR" sz="2600" u="none" strike="noStrike">
                          <a:effectLst/>
                        </a:rPr>
                        <a:t>34</a:t>
                      </a:r>
                      <a:endParaRPr lang="el-GR" sz="2600" b="0" i="0" u="none" strike="noStrike">
                        <a:solidFill>
                          <a:srgbClr val="000000"/>
                        </a:solidFill>
                        <a:effectLst/>
                        <a:latin typeface="Calibri"/>
                      </a:endParaRPr>
                    </a:p>
                  </a:txBody>
                  <a:tcPr marL="7620" marR="7620" marT="7620" marB="0" anchor="b"/>
                </a:tc>
                <a:tc>
                  <a:txBody>
                    <a:bodyPr/>
                    <a:lstStyle/>
                    <a:p>
                      <a:pPr algn="r" fontAlgn="b"/>
                      <a:r>
                        <a:rPr lang="el-GR" sz="2600" u="none" strike="noStrike" dirty="0">
                          <a:effectLst/>
                        </a:rPr>
                        <a:t>22</a:t>
                      </a:r>
                      <a:endParaRPr lang="el-GR" sz="2600" b="0" i="0" u="none" strike="noStrike" dirty="0">
                        <a:solidFill>
                          <a:srgbClr val="000000"/>
                        </a:solidFill>
                        <a:effectLst/>
                        <a:latin typeface="Calibri"/>
                      </a:endParaRPr>
                    </a:p>
                  </a:txBody>
                  <a:tcPr marL="7620" marR="7620" marT="7620" marB="0" anchor="b"/>
                </a:tc>
                <a:tc>
                  <a:txBody>
                    <a:bodyPr/>
                    <a:lstStyle/>
                    <a:p>
                      <a:pPr algn="r" fontAlgn="b"/>
                      <a:r>
                        <a:rPr lang="el-GR" sz="2600" u="none" strike="noStrike">
                          <a:effectLst/>
                        </a:rPr>
                        <a:t>0</a:t>
                      </a:r>
                      <a:endParaRPr lang="el-GR" sz="2600" b="0" i="0" u="none" strike="noStrike">
                        <a:solidFill>
                          <a:srgbClr val="000000"/>
                        </a:solidFill>
                        <a:effectLst/>
                        <a:latin typeface="Calibri"/>
                      </a:endParaRPr>
                    </a:p>
                  </a:txBody>
                  <a:tcPr marL="7620" marR="7620" marT="7620" marB="0" anchor="b"/>
                </a:tc>
              </a:tr>
              <a:tr h="631006">
                <a:tc>
                  <a:txBody>
                    <a:bodyPr/>
                    <a:lstStyle/>
                    <a:p>
                      <a:pPr algn="r" fontAlgn="b"/>
                      <a:r>
                        <a:rPr lang="el-GR" sz="2600" u="none" strike="noStrike">
                          <a:effectLst/>
                        </a:rPr>
                        <a:t>67</a:t>
                      </a:r>
                      <a:endParaRPr lang="el-GR" sz="2600" b="0" i="0" u="none" strike="noStrike">
                        <a:solidFill>
                          <a:srgbClr val="000000"/>
                        </a:solidFill>
                        <a:effectLst/>
                        <a:latin typeface="Calibri"/>
                      </a:endParaRPr>
                    </a:p>
                  </a:txBody>
                  <a:tcPr marL="7620" marR="7620" marT="7620" marB="0" anchor="b"/>
                </a:tc>
                <a:tc>
                  <a:txBody>
                    <a:bodyPr/>
                    <a:lstStyle/>
                    <a:p>
                      <a:pPr algn="r" fontAlgn="b"/>
                      <a:r>
                        <a:rPr lang="el-GR" sz="2600" u="none" strike="noStrike">
                          <a:effectLst/>
                        </a:rPr>
                        <a:t>65</a:t>
                      </a:r>
                      <a:endParaRPr lang="el-GR" sz="2600" b="0" i="0" u="none" strike="noStrike">
                        <a:solidFill>
                          <a:srgbClr val="000000"/>
                        </a:solidFill>
                        <a:effectLst/>
                        <a:latin typeface="Calibri"/>
                      </a:endParaRPr>
                    </a:p>
                  </a:txBody>
                  <a:tcPr marL="7620" marR="7620" marT="7620" marB="0" anchor="b"/>
                </a:tc>
                <a:tc>
                  <a:txBody>
                    <a:bodyPr/>
                    <a:lstStyle/>
                    <a:p>
                      <a:pPr algn="r" fontAlgn="b"/>
                      <a:r>
                        <a:rPr lang="el-GR" sz="2600" u="none" strike="noStrike">
                          <a:effectLst/>
                        </a:rPr>
                        <a:t>78</a:t>
                      </a:r>
                      <a:endParaRPr lang="el-GR" sz="2600" b="0" i="0" u="none" strike="noStrike">
                        <a:solidFill>
                          <a:srgbClr val="000000"/>
                        </a:solidFill>
                        <a:effectLst/>
                        <a:latin typeface="Calibri"/>
                      </a:endParaRPr>
                    </a:p>
                  </a:txBody>
                  <a:tcPr marL="7620" marR="7620" marT="7620" marB="0" anchor="b"/>
                </a:tc>
                <a:tc>
                  <a:txBody>
                    <a:bodyPr/>
                    <a:lstStyle/>
                    <a:p>
                      <a:pPr algn="r" fontAlgn="b"/>
                      <a:r>
                        <a:rPr lang="el-GR" sz="2600" u="none" strike="noStrike">
                          <a:effectLst/>
                        </a:rPr>
                        <a:t>34</a:t>
                      </a:r>
                      <a:endParaRPr lang="el-GR" sz="2600" b="0" i="0" u="none" strike="noStrike">
                        <a:solidFill>
                          <a:srgbClr val="000000"/>
                        </a:solidFill>
                        <a:effectLst/>
                        <a:latin typeface="Calibri"/>
                      </a:endParaRPr>
                    </a:p>
                  </a:txBody>
                  <a:tcPr marL="7620" marR="7620" marT="7620" marB="0" anchor="b"/>
                </a:tc>
                <a:tc>
                  <a:txBody>
                    <a:bodyPr/>
                    <a:lstStyle/>
                    <a:p>
                      <a:pPr algn="r" fontAlgn="b"/>
                      <a:r>
                        <a:rPr lang="el-GR" sz="2600" u="none" strike="noStrike" dirty="0">
                          <a:effectLst/>
                        </a:rPr>
                        <a:t>54</a:t>
                      </a:r>
                      <a:endParaRPr lang="el-GR" sz="2600" b="0" i="0" u="none" strike="noStrike" dirty="0">
                        <a:solidFill>
                          <a:srgbClr val="000000"/>
                        </a:solidFill>
                        <a:effectLst/>
                        <a:latin typeface="Calibri"/>
                      </a:endParaRPr>
                    </a:p>
                  </a:txBody>
                  <a:tcPr marL="7620" marR="7620" marT="7620" marB="0" anchor="b"/>
                </a:tc>
              </a:tr>
            </a:tbl>
          </a:graphicData>
        </a:graphic>
      </p:graphicFrame>
      <p:cxnSp>
        <p:nvCxnSpPr>
          <p:cNvPr id="11" name="Ευθύγραμμο βέλος σύνδεσης 10" descr="[DECORATIVE]"/>
          <p:cNvCxnSpPr/>
          <p:nvPr/>
        </p:nvCxnSpPr>
        <p:spPr bwMode="auto">
          <a:xfrm>
            <a:off x="1043608" y="1772816"/>
            <a:ext cx="5112568" cy="3514891"/>
          </a:xfrm>
          <a:prstGeom prst="straightConnector1">
            <a:avLst/>
          </a:prstGeom>
          <a:solidFill>
            <a:srgbClr val="00B8FF"/>
          </a:solidFill>
          <a:ln w="9525" cap="flat" cmpd="sng" algn="ctr">
            <a:solidFill>
              <a:schemeClr val="tx1"/>
            </a:solidFill>
            <a:prstDash val="solid"/>
            <a:round/>
            <a:headEnd type="none" w="med" len="med"/>
            <a:tailEnd type="arrow"/>
          </a:ln>
          <a:effectLst/>
        </p:spPr>
      </p:cxnSp>
      <p:sp>
        <p:nvSpPr>
          <p:cNvPr id="9" name="TextBox 8"/>
          <p:cNvSpPr txBox="1"/>
          <p:nvPr/>
        </p:nvSpPr>
        <p:spPr>
          <a:xfrm>
            <a:off x="5436095" y="5287887"/>
            <a:ext cx="2636940" cy="523220"/>
          </a:xfrm>
          <a:prstGeom prst="rect">
            <a:avLst/>
          </a:prstGeom>
          <a:noFill/>
        </p:spPr>
        <p:txBody>
          <a:bodyPr wrap="none" rtlCol="0">
            <a:spAutoFit/>
          </a:bodyPr>
          <a:lstStyle/>
          <a:p>
            <a:r>
              <a:rPr lang="el-GR" sz="2800" dirty="0" smtClean="0"/>
              <a:t>Κύρια Διαγώνιος</a:t>
            </a:r>
            <a:endParaRPr lang="el-GR"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Πινάκων ΙΙ</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29</a:t>
            </a:fld>
            <a:endParaRPr lang="el-GR" dirty="0"/>
          </a:p>
        </p:txBody>
      </p:sp>
    </p:spTree>
    <p:custDataLst>
      <p:tags r:id="rId1"/>
    </p:custDataLst>
    <p:extLst>
      <p:ext uri="{BB962C8B-B14F-4D97-AF65-F5344CB8AC3E}">
        <p14:creationId xmlns:p14="http://schemas.microsoft.com/office/powerpoint/2010/main" val="37066210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4"/>
          </p:cNvPr>
          <p:cNvPicPr>
            <a:picLocks noChangeAspect="1" noChangeArrowheads="1"/>
          </p:cNvPicPr>
          <p:nvPr/>
        </p:nvPicPr>
        <p:blipFill>
          <a:blip r:embed="rId5"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95536" y="8285"/>
            <a:ext cx="8424936" cy="1260475"/>
          </a:xfrm>
        </p:spPr>
        <p:txBody>
          <a:bodyPr>
            <a:noAutofit/>
          </a:bodyPr>
          <a:lstStyle/>
          <a:p>
            <a:r>
              <a:rPr lang="el-GR" dirty="0" smtClean="0"/>
              <a:t>Γιατί </a:t>
            </a:r>
            <a:r>
              <a:rPr lang="el-GR" dirty="0"/>
              <a:t>πρέπει να τους </a:t>
            </a:r>
            <a:r>
              <a:rPr lang="el-GR" dirty="0" smtClean="0"/>
              <a:t>μελετήσουμε;</a:t>
            </a:r>
            <a:endParaRPr lang="el-GR" dirty="0"/>
          </a:p>
        </p:txBody>
      </p:sp>
      <p:sp>
        <p:nvSpPr>
          <p:cNvPr id="10" name="Θέση περιεχομένου 2"/>
          <p:cNvSpPr>
            <a:spLocks noGrp="1"/>
          </p:cNvSpPr>
          <p:nvPr>
            <p:ph idx="1"/>
          </p:nvPr>
        </p:nvSpPr>
        <p:spPr>
          <a:xfrm>
            <a:off x="467545" y="1484784"/>
            <a:ext cx="8208912" cy="4741863"/>
          </a:xfrm>
        </p:spPr>
        <p:txBody>
          <a:bodyPr>
            <a:normAutofit lnSpcReduction="10000"/>
          </a:bodyPr>
          <a:lstStyle/>
          <a:p>
            <a:pPr>
              <a:buFont typeface="Wingdings" panose="05000000000000000000" pitchFamily="2" charset="2"/>
              <a:buChar char="q"/>
            </a:pPr>
            <a:r>
              <a:rPr lang="el-GR" dirty="0"/>
              <a:t>Γιατί έχει πάρα πολλά μηδενικά </a:t>
            </a:r>
            <a:r>
              <a:rPr lang="el-GR" dirty="0">
                <a:sym typeface="Wingdings" pitchFamily="2" charset="2"/>
              </a:rPr>
              <a:t> Σπατάλη μνήμης…</a:t>
            </a:r>
          </a:p>
          <a:p>
            <a:pPr>
              <a:buFont typeface="Wingdings" panose="05000000000000000000" pitchFamily="2" charset="2"/>
              <a:buChar char="q"/>
            </a:pPr>
            <a:r>
              <a:rPr lang="el-GR" dirty="0">
                <a:sym typeface="Wingdings" pitchFamily="2" charset="2"/>
              </a:rPr>
              <a:t>Λύση: Μεταφορά του σε ένα μονοδιάστατο χωρίς τα μηδενικά.</a:t>
            </a:r>
          </a:p>
          <a:p>
            <a:pPr>
              <a:buFont typeface="Wingdings" panose="05000000000000000000" pitchFamily="2" charset="2"/>
              <a:buChar char="q"/>
            </a:pPr>
            <a:r>
              <a:rPr lang="el-GR" dirty="0">
                <a:sym typeface="Wingdings" pitchFamily="2" charset="2"/>
              </a:rPr>
              <a:t>Ναι, αλλά:</a:t>
            </a:r>
          </a:p>
          <a:p>
            <a:pPr lvl="1">
              <a:buFont typeface="Wingdings" panose="05000000000000000000" pitchFamily="2" charset="2"/>
              <a:buChar char="§"/>
            </a:pPr>
            <a:r>
              <a:rPr lang="el-GR" dirty="0">
                <a:sym typeface="Wingdings" pitchFamily="2" charset="2"/>
              </a:rPr>
              <a:t>Τι θα γίνει αν ζητηθεί ένα στοιχείο από την θέση </a:t>
            </a:r>
            <a:r>
              <a:rPr lang="el-GR" dirty="0" smtClean="0">
                <a:sym typeface="Wingdings" pitchFamily="2" charset="2"/>
              </a:rPr>
              <a:t>του;</a:t>
            </a:r>
            <a:endParaRPr lang="el-GR" dirty="0">
              <a:sym typeface="Wingdings" pitchFamily="2" charset="2"/>
            </a:endParaRPr>
          </a:p>
          <a:p>
            <a:pPr lvl="1">
              <a:buFont typeface="Wingdings" panose="05000000000000000000" pitchFamily="2" charset="2"/>
              <a:buChar char="§"/>
            </a:pPr>
            <a:r>
              <a:rPr lang="el-GR" dirty="0">
                <a:sym typeface="Wingdings" pitchFamily="2" charset="2"/>
              </a:rPr>
              <a:t>Ποιο πρέπει να είναι το μέγεθος του πίνακα </a:t>
            </a:r>
            <a:r>
              <a:rPr lang="el-GR" dirty="0" smtClean="0">
                <a:sym typeface="Wingdings" pitchFamily="2" charset="2"/>
              </a:rPr>
              <a:t>υποδοχής;</a:t>
            </a:r>
            <a:endParaRPr lang="el-GR" dirty="0"/>
          </a:p>
          <a:p>
            <a:pPr>
              <a:buFont typeface="Wingdings" panose="05000000000000000000" pitchFamily="2" charset="2"/>
              <a:buChar char="q"/>
            </a:pPr>
            <a:endParaRPr lang="el-GR"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Πινάκων ΙΙ</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30</a:t>
            </a:fld>
            <a:endParaRPr lang="el-GR" dirty="0"/>
          </a:p>
        </p:txBody>
      </p:sp>
    </p:spTree>
    <p:custDataLst>
      <p:tags r:id="rId1"/>
    </p:custDataLst>
    <p:extLst>
      <p:ext uri="{BB962C8B-B14F-4D97-AF65-F5344CB8AC3E}">
        <p14:creationId xmlns:p14="http://schemas.microsoft.com/office/powerpoint/2010/main" val="37066210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23528" y="44624"/>
            <a:ext cx="8496944" cy="1260475"/>
          </a:xfrm>
        </p:spPr>
        <p:txBody>
          <a:bodyPr>
            <a:noAutofit/>
          </a:bodyPr>
          <a:lstStyle/>
          <a:p>
            <a:r>
              <a:rPr lang="el-GR" dirty="0"/>
              <a:t>Πλήθος μη Μηδενικών Στοιχείων</a:t>
            </a:r>
          </a:p>
        </p:txBody>
      </p:sp>
      <p:sp>
        <p:nvSpPr>
          <p:cNvPr id="10" name="Θέση περιεχομένου 2" descr="Επομένως και του πίνακα υποδοχής:&#10;1 σύν 2 σύν 3 σύν … σύν Ν = Ν επί (Ν σύν 1) διά  2 επί (&lt;Ν2)&#10;&#10;Και αν ζητηθεί το στοιχείο i,j ενώ ο βασικός πίνακας θα έχει διαγραφεί?&#10;"/>
          <p:cNvSpPr>
            <a:spLocks noGrp="1"/>
          </p:cNvSpPr>
          <p:nvPr>
            <p:ph idx="1"/>
            <p:custDataLst>
              <p:tags r:id="rId2"/>
            </p:custDataLst>
          </p:nvPr>
        </p:nvSpPr>
        <p:spPr>
          <a:xfrm>
            <a:off x="467544" y="1927497"/>
            <a:ext cx="8208912" cy="3013671"/>
          </a:xfrm>
        </p:spPr>
        <p:txBody>
          <a:bodyPr>
            <a:normAutofit/>
          </a:bodyPr>
          <a:lstStyle/>
          <a:p>
            <a:pPr>
              <a:buFont typeface="Wingdings" panose="05000000000000000000" pitchFamily="2" charset="2"/>
              <a:buChar char="q"/>
            </a:pPr>
            <a:r>
              <a:rPr lang="el-GR" dirty="0"/>
              <a:t>Επομένως και του πίνακα υποδοχής:</a:t>
            </a:r>
          </a:p>
          <a:p>
            <a:pPr>
              <a:buFont typeface="Wingdings" panose="05000000000000000000" pitchFamily="2" charset="2"/>
              <a:buChar char="q"/>
            </a:pPr>
            <a:r>
              <a:rPr lang="el-GR" dirty="0"/>
              <a:t>1+2+3+…+Ν = Ν*(Ν+1) / 2 (&lt;Ν</a:t>
            </a:r>
            <a:r>
              <a:rPr lang="el-GR" baseline="30000" dirty="0"/>
              <a:t>2</a:t>
            </a:r>
            <a:r>
              <a:rPr lang="el-GR" dirty="0"/>
              <a:t>)</a:t>
            </a:r>
          </a:p>
          <a:p>
            <a:pPr>
              <a:buFont typeface="Wingdings" panose="05000000000000000000" pitchFamily="2" charset="2"/>
              <a:buChar char="q"/>
            </a:pPr>
            <a:endParaRPr lang="el-GR" dirty="0"/>
          </a:p>
          <a:p>
            <a:pPr>
              <a:buFont typeface="Wingdings" panose="05000000000000000000" pitchFamily="2" charset="2"/>
              <a:buChar char="q"/>
            </a:pPr>
            <a:r>
              <a:rPr lang="el-GR" dirty="0"/>
              <a:t>Και αν ζητηθεί το στοιχείο </a:t>
            </a:r>
            <a:r>
              <a:rPr lang="en-US" dirty="0" err="1"/>
              <a:t>i,j</a:t>
            </a:r>
            <a:r>
              <a:rPr lang="en-US" dirty="0"/>
              <a:t> </a:t>
            </a:r>
            <a:r>
              <a:rPr lang="el-GR" dirty="0"/>
              <a:t>ενώ ο βασικός πίνακας θα έχει </a:t>
            </a:r>
            <a:r>
              <a:rPr lang="el-GR" dirty="0" smtClean="0"/>
              <a:t>διαγραφεί;</a:t>
            </a:r>
            <a:endParaRPr lang="el-GR"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Πινάκων ΙΙ</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31</a:t>
            </a:fld>
            <a:endParaRPr lang="el-GR" dirty="0"/>
          </a:p>
        </p:txBody>
      </p:sp>
    </p:spTree>
    <p:custDataLst>
      <p:tags r:id="rId1"/>
    </p:custDataLst>
    <p:extLst>
      <p:ext uri="{BB962C8B-B14F-4D97-AF65-F5344CB8AC3E}">
        <p14:creationId xmlns:p14="http://schemas.microsoft.com/office/powerpoint/2010/main" val="37066210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23528" y="80293"/>
            <a:ext cx="8496944" cy="1260475"/>
          </a:xfrm>
        </p:spPr>
        <p:txBody>
          <a:bodyPr>
            <a:noAutofit/>
          </a:bodyPr>
          <a:lstStyle/>
          <a:p>
            <a:r>
              <a:rPr lang="el-GR" dirty="0"/>
              <a:t>Ανάκτηση Στοιχείου από την Θέση του</a:t>
            </a:r>
          </a:p>
        </p:txBody>
      </p:sp>
      <p:sp>
        <p:nvSpPr>
          <p:cNvPr id="6" name="Θέση περιεχομένου 2" descr="Έστω ότι ζητείται το στοιχείο i,j:&#10;Αφού ο πίνακας μεταφέρεται ανά γραμμή πρέπει να προσπελασθούν:&#10;1 σύν 2 σύν 3 σύν … σύν (i μείον1) στοιχεία των (i μείον 1) προηγούμενων γραμμών, και j στοιχεία της i γραμμής, δηλαδή:&#10;(i μείον 1) επί i διά 2 σύν j είναι ο δείκτης του πίνακα υποδοχής.&#10;"/>
          <p:cNvSpPr>
            <a:spLocks noGrp="1"/>
          </p:cNvSpPr>
          <p:nvPr>
            <p:ph idx="1"/>
          </p:nvPr>
        </p:nvSpPr>
        <p:spPr>
          <a:xfrm>
            <a:off x="467545" y="1423441"/>
            <a:ext cx="8208912" cy="4741863"/>
          </a:xfrm>
        </p:spPr>
        <p:txBody>
          <a:bodyPr>
            <a:normAutofit/>
          </a:bodyPr>
          <a:lstStyle/>
          <a:p>
            <a:pPr>
              <a:buFont typeface="Wingdings" panose="05000000000000000000" pitchFamily="2" charset="2"/>
              <a:buChar char="q"/>
            </a:pPr>
            <a:r>
              <a:rPr lang="el-GR" dirty="0"/>
              <a:t>Έστω ότι ζητείται το στοιχείο</a:t>
            </a:r>
            <a:r>
              <a:rPr lang="en-US" dirty="0"/>
              <a:t> </a:t>
            </a:r>
            <a:r>
              <a:rPr lang="en-US" dirty="0" err="1"/>
              <a:t>i,j</a:t>
            </a:r>
            <a:r>
              <a:rPr lang="en-US" dirty="0"/>
              <a:t>:</a:t>
            </a:r>
          </a:p>
          <a:p>
            <a:pPr>
              <a:buFont typeface="Wingdings" panose="05000000000000000000" pitchFamily="2" charset="2"/>
              <a:buChar char="q"/>
            </a:pPr>
            <a:r>
              <a:rPr lang="el-GR" dirty="0"/>
              <a:t>Αφού ο πίνακας μεταφέρεται ανά γραμμή πρέπει να προσπελασθούν:</a:t>
            </a:r>
          </a:p>
          <a:p>
            <a:pPr>
              <a:buFont typeface="Wingdings" panose="05000000000000000000" pitchFamily="2" charset="2"/>
              <a:buChar char="q"/>
            </a:pPr>
            <a:r>
              <a:rPr lang="el-GR" dirty="0"/>
              <a:t>1+2+3+…+</a:t>
            </a:r>
            <a:r>
              <a:rPr lang="en-US" dirty="0"/>
              <a:t>(i-1)</a:t>
            </a:r>
            <a:r>
              <a:rPr lang="el-GR" dirty="0"/>
              <a:t> στοιχεία των </a:t>
            </a:r>
            <a:r>
              <a:rPr lang="en-US" dirty="0"/>
              <a:t>(i-1)</a:t>
            </a:r>
            <a:r>
              <a:rPr lang="el-GR" dirty="0"/>
              <a:t> προηγούμενων γραμμών, και </a:t>
            </a:r>
            <a:r>
              <a:rPr lang="en-US" dirty="0"/>
              <a:t>j </a:t>
            </a:r>
            <a:r>
              <a:rPr lang="el-GR" dirty="0"/>
              <a:t>στοιχεία της </a:t>
            </a:r>
            <a:r>
              <a:rPr lang="en-US" dirty="0" err="1"/>
              <a:t>i</a:t>
            </a:r>
            <a:r>
              <a:rPr lang="en-US" dirty="0"/>
              <a:t> </a:t>
            </a:r>
            <a:r>
              <a:rPr lang="el-GR" dirty="0"/>
              <a:t>γραμμής, δηλαδή</a:t>
            </a:r>
            <a:r>
              <a:rPr lang="en-US" dirty="0"/>
              <a:t>:</a:t>
            </a:r>
          </a:p>
          <a:p>
            <a:pPr>
              <a:buFont typeface="Wingdings" panose="05000000000000000000" pitchFamily="2" charset="2"/>
              <a:buChar char="q"/>
            </a:pPr>
            <a:r>
              <a:rPr lang="en-US" dirty="0"/>
              <a:t>(i-1)*</a:t>
            </a:r>
            <a:r>
              <a:rPr lang="en-US" dirty="0" err="1"/>
              <a:t>i</a:t>
            </a:r>
            <a:r>
              <a:rPr lang="en-US" dirty="0"/>
              <a:t>/2+j </a:t>
            </a:r>
            <a:r>
              <a:rPr lang="el-GR" dirty="0"/>
              <a:t>είναι ο δείκτης του πίνακα υποδοχής.</a:t>
            </a:r>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Πινάκων ΙΙ</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32</a:t>
            </a:fld>
            <a:endParaRPr lang="el-GR" dirty="0"/>
          </a:p>
        </p:txBody>
      </p:sp>
    </p:spTree>
    <p:custDataLst>
      <p:tags r:id="rId1"/>
    </p:custDataLst>
    <p:extLst>
      <p:ext uri="{BB962C8B-B14F-4D97-AF65-F5344CB8AC3E}">
        <p14:creationId xmlns:p14="http://schemas.microsoft.com/office/powerpoint/2010/main" val="37066210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23528" y="80293"/>
            <a:ext cx="8496944" cy="1260475"/>
          </a:xfrm>
        </p:spPr>
        <p:txBody>
          <a:bodyPr>
            <a:noAutofit/>
          </a:bodyPr>
          <a:lstStyle/>
          <a:p>
            <a:r>
              <a:rPr lang="el-GR" dirty="0"/>
              <a:t>Κάτω Τριγωνικός (πρόγραμμα</a:t>
            </a:r>
            <a:r>
              <a:rPr lang="el-GR" dirty="0" smtClean="0"/>
              <a:t>) (1 από 4)</a:t>
            </a:r>
            <a:endParaRPr lang="el-GR" dirty="0"/>
          </a:p>
        </p:txBody>
      </p:sp>
      <p:sp>
        <p:nvSpPr>
          <p:cNvPr id="17" name="TextBox 16" descr="include stdio τελεία h,&#10;include stdlib τελεία h,&#10;include time τελεία h,&#10;&#10;define N 10,   / * μέγεθος πίνακα * /,&#10;define M N επί (N σύν 1)  διά 2, / * μέγεθος πίνακα υποδοχής * /,&#10;define T 1000,  / * 0 --&gt; T μείον 1 εύρος τυχαίων τιμών * /,&#10;&#10;int main(),&#10;άγκιστρο,&#10;    int A [N] [N], P [M],&#10;    int i, j, x, y, k=0.&#10;"/>
          <p:cNvSpPr txBox="1"/>
          <p:nvPr>
            <p:custDataLst>
              <p:tags r:id="rId2"/>
            </p:custDataLst>
          </p:nvPr>
        </p:nvSpPr>
        <p:spPr>
          <a:xfrm>
            <a:off x="467544" y="1568981"/>
            <a:ext cx="8208912" cy="4524315"/>
          </a:xfrm>
          <a:prstGeom prst="rect">
            <a:avLst/>
          </a:prstGeom>
          <a:noFill/>
        </p:spPr>
        <p:txBody>
          <a:bodyPr wrap="square" rtlCol="0">
            <a:spAutoFit/>
          </a:bodyPr>
          <a:lstStyle/>
          <a:p>
            <a:r>
              <a:rPr lang="en-US" sz="2400" dirty="0"/>
              <a:t>#include &lt;</a:t>
            </a:r>
            <a:r>
              <a:rPr lang="en-US" sz="2400" dirty="0" err="1"/>
              <a:t>stdio.h</a:t>
            </a:r>
            <a:r>
              <a:rPr lang="en-US" sz="2400" dirty="0"/>
              <a:t>&gt;</a:t>
            </a:r>
          </a:p>
          <a:p>
            <a:r>
              <a:rPr lang="en-US" sz="2400" dirty="0"/>
              <a:t>#include &lt;</a:t>
            </a:r>
            <a:r>
              <a:rPr lang="en-US" sz="2400" dirty="0" err="1"/>
              <a:t>stdlib.h</a:t>
            </a:r>
            <a:r>
              <a:rPr lang="en-US" sz="2400" dirty="0"/>
              <a:t>&gt;</a:t>
            </a:r>
          </a:p>
          <a:p>
            <a:r>
              <a:rPr lang="en-US" sz="2400" dirty="0"/>
              <a:t>#include &lt;</a:t>
            </a:r>
            <a:r>
              <a:rPr lang="en-US" sz="2400" dirty="0" err="1"/>
              <a:t>time.h</a:t>
            </a:r>
            <a:r>
              <a:rPr lang="en-US" sz="2400" dirty="0"/>
              <a:t>&gt;</a:t>
            </a:r>
          </a:p>
          <a:p>
            <a:endParaRPr lang="en-US" sz="2400" dirty="0"/>
          </a:p>
          <a:p>
            <a:r>
              <a:rPr lang="en-US" sz="2400" dirty="0"/>
              <a:t>#define N 10        /* </a:t>
            </a:r>
            <a:r>
              <a:rPr lang="el-GR" sz="2400" dirty="0"/>
              <a:t>μέγεθος πίνακα */</a:t>
            </a:r>
          </a:p>
          <a:p>
            <a:r>
              <a:rPr lang="el-GR" sz="2400" dirty="0"/>
              <a:t>#</a:t>
            </a:r>
            <a:r>
              <a:rPr lang="en-US" sz="2400" dirty="0"/>
              <a:t>define M N*(N+1)/2 /* </a:t>
            </a:r>
            <a:r>
              <a:rPr lang="el-GR" sz="2400" dirty="0"/>
              <a:t>μέγεθος πίνακα </a:t>
            </a:r>
            <a:r>
              <a:rPr lang="el-GR" sz="2400" dirty="0" smtClean="0"/>
              <a:t>υποδοχής </a:t>
            </a:r>
            <a:r>
              <a:rPr lang="el-GR" sz="2400" dirty="0"/>
              <a:t>*/</a:t>
            </a:r>
          </a:p>
          <a:p>
            <a:r>
              <a:rPr lang="el-GR" sz="2400" dirty="0"/>
              <a:t>#</a:t>
            </a:r>
            <a:r>
              <a:rPr lang="en-US" sz="2400" dirty="0"/>
              <a:t>define T 1000      /* 0 --&gt; T-1 </a:t>
            </a:r>
            <a:r>
              <a:rPr lang="el-GR" sz="2400" dirty="0"/>
              <a:t>εύρος τυχαίων τιμών */</a:t>
            </a:r>
          </a:p>
          <a:p>
            <a:endParaRPr lang="el-GR" sz="2400" dirty="0"/>
          </a:p>
          <a:p>
            <a:r>
              <a:rPr lang="en-US" sz="2400" dirty="0" err="1"/>
              <a:t>int</a:t>
            </a:r>
            <a:r>
              <a:rPr lang="en-US" sz="2400" dirty="0"/>
              <a:t> main()</a:t>
            </a:r>
          </a:p>
          <a:p>
            <a:r>
              <a:rPr lang="en-US" sz="2400" dirty="0"/>
              <a:t>{</a:t>
            </a:r>
          </a:p>
          <a:p>
            <a:r>
              <a:rPr lang="en-US" sz="2400" dirty="0"/>
              <a:t>    </a:t>
            </a:r>
            <a:r>
              <a:rPr lang="en-US" sz="2400" dirty="0" err="1"/>
              <a:t>int</a:t>
            </a:r>
            <a:r>
              <a:rPr lang="en-US" sz="2400" dirty="0"/>
              <a:t> A[N][N], P[M];</a:t>
            </a:r>
          </a:p>
          <a:p>
            <a:r>
              <a:rPr lang="en-US" sz="2400" dirty="0"/>
              <a:t>    </a:t>
            </a:r>
            <a:r>
              <a:rPr lang="en-US" sz="2400" dirty="0" err="1"/>
              <a:t>int</a:t>
            </a:r>
            <a:r>
              <a:rPr lang="en-US" sz="2400" dirty="0"/>
              <a:t> </a:t>
            </a:r>
            <a:r>
              <a:rPr lang="en-US" sz="2400" dirty="0" err="1"/>
              <a:t>i</a:t>
            </a:r>
            <a:r>
              <a:rPr lang="en-US" sz="2400" dirty="0"/>
              <a:t>, j, x, y, k=0</a:t>
            </a:r>
            <a:r>
              <a:rPr lang="en-US" sz="2400" dirty="0" smtClean="0"/>
              <a:t>;</a:t>
            </a:r>
            <a:endParaRPr lang="en-US"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Πινάκων ΙΙ</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33</a:t>
            </a:fld>
            <a:endParaRPr lang="el-GR" dirty="0"/>
          </a:p>
        </p:txBody>
      </p:sp>
    </p:spTree>
    <p:custDataLst>
      <p:tags r:id="rId1"/>
    </p:custDataLst>
    <p:extLst>
      <p:ext uri="{BB962C8B-B14F-4D97-AF65-F5344CB8AC3E}">
        <p14:creationId xmlns:p14="http://schemas.microsoft.com/office/powerpoint/2010/main" val="37066210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251520" y="80293"/>
            <a:ext cx="8568952" cy="1260475"/>
          </a:xfrm>
        </p:spPr>
        <p:txBody>
          <a:bodyPr>
            <a:noAutofit/>
          </a:bodyPr>
          <a:lstStyle/>
          <a:p>
            <a:r>
              <a:rPr lang="el-GR" dirty="0"/>
              <a:t>Κάτω Τριγωνικός (πρόγραμμα) </a:t>
            </a:r>
            <a:r>
              <a:rPr lang="el-GR" dirty="0" smtClean="0"/>
              <a:t>(2 </a:t>
            </a:r>
            <a:r>
              <a:rPr lang="el-GR" dirty="0"/>
              <a:t>από 4)</a:t>
            </a:r>
          </a:p>
        </p:txBody>
      </p:sp>
      <p:sp>
        <p:nvSpPr>
          <p:cNvPr id="8" name="TextBox 7" descr="   srand, time, NULL,&#10;    / * Εισαγωγή κάτω τριγωνικού πίνακα * /,&#10;    for i=0, i μικρότερο του N, i σύν σύν,&#10;        for j=0, j μικρότερο του N, j σύν σύν,&#10;            if i μεγαλύτερο ή ίσο του j,&#10;                A [i] [j] = rand() % T,&#10;            else,&#10;                A [i] [j] = 0,&#10;    / * Εκτύπωση πίνακα * /,        &#10;    for i=0, i μικρότερο του N,  i σύν σύν, άγκιστρο,&#10;        print f, \ n,&#10;        for j=0, j μικρότερο του N, j σύν σύν, &#10;            print f, % 10 d, A [i] [j],&#10;    άγκιστρο.&#10;"/>
          <p:cNvSpPr txBox="1"/>
          <p:nvPr/>
        </p:nvSpPr>
        <p:spPr>
          <a:xfrm>
            <a:off x="467544" y="1340768"/>
            <a:ext cx="8208912" cy="5262979"/>
          </a:xfrm>
          <a:prstGeom prst="rect">
            <a:avLst/>
          </a:prstGeom>
          <a:noFill/>
        </p:spPr>
        <p:txBody>
          <a:bodyPr wrap="square" rtlCol="0">
            <a:spAutoFit/>
          </a:bodyPr>
          <a:lstStyle/>
          <a:p>
            <a:r>
              <a:rPr lang="el-GR" sz="2400" dirty="0" smtClean="0"/>
              <a:t>   </a:t>
            </a:r>
            <a:r>
              <a:rPr lang="en-US" sz="2400" dirty="0" err="1" smtClean="0"/>
              <a:t>srand</a:t>
            </a:r>
            <a:r>
              <a:rPr lang="en-US" sz="2400" dirty="0" smtClean="0"/>
              <a:t>(time(NULL</a:t>
            </a:r>
            <a:r>
              <a:rPr lang="en-US" sz="2400" dirty="0"/>
              <a:t>));</a:t>
            </a:r>
          </a:p>
          <a:p>
            <a:r>
              <a:rPr lang="en-US" sz="2400" dirty="0"/>
              <a:t>    /* </a:t>
            </a:r>
            <a:r>
              <a:rPr lang="el-GR" sz="2400" dirty="0"/>
              <a:t>Εισαγωγή κάτω τριγωνικού πίνακα */</a:t>
            </a:r>
          </a:p>
          <a:p>
            <a:r>
              <a:rPr lang="el-GR" sz="2400" dirty="0"/>
              <a:t>    </a:t>
            </a:r>
            <a:r>
              <a:rPr lang="en-US" sz="2400" dirty="0"/>
              <a:t>for (</a:t>
            </a:r>
            <a:r>
              <a:rPr lang="en-US" sz="2400" dirty="0" err="1"/>
              <a:t>i</a:t>
            </a:r>
            <a:r>
              <a:rPr lang="en-US" sz="2400" dirty="0"/>
              <a:t>=0; </a:t>
            </a:r>
            <a:r>
              <a:rPr lang="en-US" sz="2400" dirty="0" err="1"/>
              <a:t>i</a:t>
            </a:r>
            <a:r>
              <a:rPr lang="en-US" sz="2400" dirty="0"/>
              <a:t>&lt;N; </a:t>
            </a:r>
            <a:r>
              <a:rPr lang="en-US" sz="2400" dirty="0" err="1"/>
              <a:t>i</a:t>
            </a:r>
            <a:r>
              <a:rPr lang="en-US" sz="2400" dirty="0"/>
              <a:t>++)</a:t>
            </a:r>
          </a:p>
          <a:p>
            <a:r>
              <a:rPr lang="en-US" sz="2400" dirty="0"/>
              <a:t>        for (j=0; j&lt;N; j++)</a:t>
            </a:r>
          </a:p>
          <a:p>
            <a:r>
              <a:rPr lang="en-US" sz="2400" dirty="0"/>
              <a:t>          </a:t>
            </a:r>
            <a:r>
              <a:rPr lang="en-US" sz="2400" dirty="0">
                <a:solidFill>
                  <a:schemeClr val="accent4">
                    <a:lumMod val="75000"/>
                  </a:schemeClr>
                </a:solidFill>
              </a:rPr>
              <a:t>  </a:t>
            </a:r>
            <a:r>
              <a:rPr lang="en-US" sz="2400" b="1" dirty="0">
                <a:solidFill>
                  <a:schemeClr val="accent4">
                    <a:lumMod val="75000"/>
                  </a:schemeClr>
                </a:solidFill>
              </a:rPr>
              <a:t>if (</a:t>
            </a:r>
            <a:r>
              <a:rPr lang="en-US" sz="2400" b="1" dirty="0" err="1">
                <a:solidFill>
                  <a:schemeClr val="accent4">
                    <a:lumMod val="75000"/>
                  </a:schemeClr>
                </a:solidFill>
              </a:rPr>
              <a:t>i</a:t>
            </a:r>
            <a:r>
              <a:rPr lang="en-US" sz="2400" b="1" dirty="0">
                <a:solidFill>
                  <a:schemeClr val="accent4">
                    <a:lumMod val="75000"/>
                  </a:schemeClr>
                </a:solidFill>
              </a:rPr>
              <a:t>&gt;=j)</a:t>
            </a:r>
          </a:p>
          <a:p>
            <a:r>
              <a:rPr lang="en-US" sz="2400" b="1" dirty="0">
                <a:solidFill>
                  <a:schemeClr val="accent4">
                    <a:lumMod val="75000"/>
                  </a:schemeClr>
                </a:solidFill>
              </a:rPr>
              <a:t>                A[</a:t>
            </a:r>
            <a:r>
              <a:rPr lang="en-US" sz="2400" b="1" dirty="0" err="1">
                <a:solidFill>
                  <a:schemeClr val="accent4">
                    <a:lumMod val="75000"/>
                  </a:schemeClr>
                </a:solidFill>
              </a:rPr>
              <a:t>i</a:t>
            </a:r>
            <a:r>
              <a:rPr lang="en-US" sz="2400" b="1" dirty="0">
                <a:solidFill>
                  <a:schemeClr val="accent4">
                    <a:lumMod val="75000"/>
                  </a:schemeClr>
                </a:solidFill>
              </a:rPr>
              <a:t>][j] = rand() % T;</a:t>
            </a:r>
          </a:p>
          <a:p>
            <a:r>
              <a:rPr lang="en-US" sz="2400" b="1" dirty="0">
                <a:solidFill>
                  <a:schemeClr val="accent4">
                    <a:lumMod val="75000"/>
                  </a:schemeClr>
                </a:solidFill>
              </a:rPr>
              <a:t>            else</a:t>
            </a:r>
          </a:p>
          <a:p>
            <a:r>
              <a:rPr lang="en-US" sz="2400" b="1" dirty="0">
                <a:solidFill>
                  <a:schemeClr val="accent4">
                    <a:lumMod val="75000"/>
                  </a:schemeClr>
                </a:solidFill>
              </a:rPr>
              <a:t>                A[</a:t>
            </a:r>
            <a:r>
              <a:rPr lang="en-US" sz="2400" b="1" dirty="0" err="1">
                <a:solidFill>
                  <a:schemeClr val="accent4">
                    <a:lumMod val="75000"/>
                  </a:schemeClr>
                </a:solidFill>
              </a:rPr>
              <a:t>i</a:t>
            </a:r>
            <a:r>
              <a:rPr lang="en-US" sz="2400" b="1" dirty="0">
                <a:solidFill>
                  <a:schemeClr val="accent4">
                    <a:lumMod val="75000"/>
                  </a:schemeClr>
                </a:solidFill>
              </a:rPr>
              <a:t>][j] = 0;</a:t>
            </a:r>
          </a:p>
          <a:p>
            <a:r>
              <a:rPr lang="en-US" sz="2400" dirty="0"/>
              <a:t>    /* </a:t>
            </a:r>
            <a:r>
              <a:rPr lang="el-GR" sz="2400" dirty="0"/>
              <a:t>Εκτύπωση πίνακα */        </a:t>
            </a:r>
          </a:p>
          <a:p>
            <a:r>
              <a:rPr lang="el-GR" sz="2400" dirty="0"/>
              <a:t>    </a:t>
            </a:r>
            <a:r>
              <a:rPr lang="en-US" sz="2400" dirty="0"/>
              <a:t>for (</a:t>
            </a:r>
            <a:r>
              <a:rPr lang="en-US" sz="2400" dirty="0" err="1"/>
              <a:t>i</a:t>
            </a:r>
            <a:r>
              <a:rPr lang="en-US" sz="2400" dirty="0"/>
              <a:t>=0; </a:t>
            </a:r>
            <a:r>
              <a:rPr lang="en-US" sz="2400" dirty="0" err="1"/>
              <a:t>i</a:t>
            </a:r>
            <a:r>
              <a:rPr lang="en-US" sz="2400" dirty="0"/>
              <a:t>&lt;N; </a:t>
            </a:r>
            <a:r>
              <a:rPr lang="en-US" sz="2400" dirty="0" err="1"/>
              <a:t>i</a:t>
            </a:r>
            <a:r>
              <a:rPr lang="en-US" sz="2400" dirty="0"/>
              <a:t>++) {</a:t>
            </a:r>
          </a:p>
          <a:p>
            <a:r>
              <a:rPr lang="en-US" sz="2400" dirty="0"/>
              <a:t>        </a:t>
            </a:r>
            <a:r>
              <a:rPr lang="en-US" sz="2400" dirty="0" err="1"/>
              <a:t>printf</a:t>
            </a:r>
            <a:r>
              <a:rPr lang="en-US" sz="2400" dirty="0"/>
              <a:t>("\n");</a:t>
            </a:r>
          </a:p>
          <a:p>
            <a:r>
              <a:rPr lang="en-US" sz="2400" dirty="0"/>
              <a:t>        for (j=0; j&lt;N; j++) </a:t>
            </a:r>
          </a:p>
          <a:p>
            <a:r>
              <a:rPr lang="en-US" sz="2400" dirty="0"/>
              <a:t>            </a:t>
            </a:r>
            <a:r>
              <a:rPr lang="en-US" sz="2400" dirty="0" err="1"/>
              <a:t>printf</a:t>
            </a:r>
            <a:r>
              <a:rPr lang="en-US" sz="2400" dirty="0"/>
              <a:t>("%10d", A[</a:t>
            </a:r>
            <a:r>
              <a:rPr lang="en-US" sz="2400" dirty="0" err="1"/>
              <a:t>i</a:t>
            </a:r>
            <a:r>
              <a:rPr lang="en-US" sz="2400" dirty="0"/>
              <a:t>][j]);</a:t>
            </a:r>
          </a:p>
          <a:p>
            <a:r>
              <a:rPr lang="en-US" sz="2400" dirty="0"/>
              <a:t>    }</a:t>
            </a:r>
            <a:endParaRPr 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Πινάκων ΙΙ</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34</a:t>
            </a:fld>
            <a:endParaRPr lang="el-GR" dirty="0"/>
          </a:p>
        </p:txBody>
      </p:sp>
    </p:spTree>
    <p:custDataLst>
      <p:tags r:id="rId1"/>
    </p:custDataLst>
    <p:extLst>
      <p:ext uri="{BB962C8B-B14F-4D97-AF65-F5344CB8AC3E}">
        <p14:creationId xmlns:p14="http://schemas.microsoft.com/office/powerpoint/2010/main" val="37066210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95536" y="80293"/>
            <a:ext cx="8389192" cy="1260475"/>
          </a:xfrm>
        </p:spPr>
        <p:txBody>
          <a:bodyPr>
            <a:noAutofit/>
          </a:bodyPr>
          <a:lstStyle/>
          <a:p>
            <a:r>
              <a:rPr lang="el-GR" dirty="0"/>
              <a:t>Κάτω Τριγωνικός (πρόγραμμα) </a:t>
            </a:r>
            <a:r>
              <a:rPr lang="el-GR" dirty="0" smtClean="0"/>
              <a:t>(3 </a:t>
            </a:r>
            <a:r>
              <a:rPr lang="el-GR" dirty="0"/>
              <a:t>από 4)</a:t>
            </a:r>
          </a:p>
        </p:txBody>
      </p:sp>
      <p:sp>
        <p:nvSpPr>
          <p:cNvPr id="12" name="Ορθογώνιο 11" descr=" / * Μεταφορά του πίνακα σε μονοδιάστατο * /,&#10;    for i=0, i μικρότερο του N, i σύν σύν,&#10;        for j=0, j μικρότερο ή ίσο του i, j σύν σύν,&#10;            P [k σύν σύν] = A [i] [j].&#10;"/>
          <p:cNvSpPr/>
          <p:nvPr/>
        </p:nvSpPr>
        <p:spPr>
          <a:xfrm>
            <a:off x="539552" y="2261190"/>
            <a:ext cx="8208912" cy="1815882"/>
          </a:xfrm>
          <a:prstGeom prst="rect">
            <a:avLst/>
          </a:prstGeom>
        </p:spPr>
        <p:txBody>
          <a:bodyPr wrap="square">
            <a:spAutoFit/>
          </a:bodyPr>
          <a:lstStyle/>
          <a:p>
            <a:r>
              <a:rPr lang="el-GR" dirty="0"/>
              <a:t> </a:t>
            </a:r>
            <a:r>
              <a:rPr lang="el-GR" sz="2800" dirty="0"/>
              <a:t>/* </a:t>
            </a:r>
            <a:r>
              <a:rPr lang="el-GR" sz="2800" dirty="0" smtClean="0"/>
              <a:t>Μεταφορά </a:t>
            </a:r>
            <a:r>
              <a:rPr lang="el-GR" sz="2800" dirty="0"/>
              <a:t>του πίνακα σε μονοδιάστατο */</a:t>
            </a:r>
          </a:p>
          <a:p>
            <a:r>
              <a:rPr lang="el-GR" sz="2800" dirty="0"/>
              <a:t>    </a:t>
            </a:r>
            <a:r>
              <a:rPr lang="el-GR" sz="2800" dirty="0" err="1"/>
              <a:t>for</a:t>
            </a:r>
            <a:r>
              <a:rPr lang="el-GR" sz="2800" dirty="0"/>
              <a:t> (</a:t>
            </a:r>
            <a:r>
              <a:rPr lang="el-GR" sz="2800" dirty="0" err="1"/>
              <a:t>i=0</a:t>
            </a:r>
            <a:r>
              <a:rPr lang="el-GR" sz="2800" dirty="0"/>
              <a:t>; </a:t>
            </a:r>
            <a:r>
              <a:rPr lang="el-GR" sz="2800" dirty="0" err="1"/>
              <a:t>i&lt;N</a:t>
            </a:r>
            <a:r>
              <a:rPr lang="el-GR" sz="2800" dirty="0"/>
              <a:t>; i++)</a:t>
            </a:r>
          </a:p>
          <a:p>
            <a:r>
              <a:rPr lang="el-GR" sz="2800" dirty="0">
                <a:solidFill>
                  <a:schemeClr val="accent4">
                    <a:lumMod val="75000"/>
                  </a:schemeClr>
                </a:solidFill>
              </a:rPr>
              <a:t>        </a:t>
            </a:r>
            <a:r>
              <a:rPr lang="el-GR" sz="2800" b="1" dirty="0" err="1">
                <a:solidFill>
                  <a:schemeClr val="accent4">
                    <a:lumMod val="75000"/>
                  </a:schemeClr>
                </a:solidFill>
              </a:rPr>
              <a:t>for</a:t>
            </a:r>
            <a:r>
              <a:rPr lang="el-GR" sz="2800" b="1" dirty="0">
                <a:solidFill>
                  <a:schemeClr val="accent4">
                    <a:lumMod val="75000"/>
                  </a:schemeClr>
                </a:solidFill>
              </a:rPr>
              <a:t> (</a:t>
            </a:r>
            <a:r>
              <a:rPr lang="el-GR" sz="2800" b="1" dirty="0" err="1">
                <a:solidFill>
                  <a:schemeClr val="accent4">
                    <a:lumMod val="75000"/>
                  </a:schemeClr>
                </a:solidFill>
              </a:rPr>
              <a:t>j=0</a:t>
            </a:r>
            <a:r>
              <a:rPr lang="el-GR" sz="2800" b="1" dirty="0">
                <a:solidFill>
                  <a:schemeClr val="accent4">
                    <a:lumMod val="75000"/>
                  </a:schemeClr>
                </a:solidFill>
              </a:rPr>
              <a:t>; </a:t>
            </a:r>
            <a:r>
              <a:rPr lang="el-GR" sz="2800" b="1" dirty="0" err="1">
                <a:solidFill>
                  <a:schemeClr val="accent4">
                    <a:lumMod val="75000"/>
                  </a:schemeClr>
                </a:solidFill>
              </a:rPr>
              <a:t>j&lt;=i</a:t>
            </a:r>
            <a:r>
              <a:rPr lang="el-GR" sz="2800" b="1" dirty="0">
                <a:solidFill>
                  <a:schemeClr val="accent4">
                    <a:lumMod val="75000"/>
                  </a:schemeClr>
                </a:solidFill>
              </a:rPr>
              <a:t>; j++)</a:t>
            </a:r>
          </a:p>
          <a:p>
            <a:r>
              <a:rPr lang="el-GR" sz="2800" dirty="0"/>
              <a:t>            </a:t>
            </a:r>
            <a:r>
              <a:rPr lang="el-GR" sz="2800" dirty="0" err="1"/>
              <a:t>P[k</a:t>
            </a:r>
            <a:r>
              <a:rPr lang="el-GR" sz="2800" dirty="0"/>
              <a:t>++] = </a:t>
            </a:r>
            <a:r>
              <a:rPr lang="el-GR" sz="2800" dirty="0" err="1"/>
              <a:t>A[i][j</a:t>
            </a:r>
            <a:r>
              <a:rPr lang="el-GR" sz="2800" dirty="0"/>
              <a:t>];</a:t>
            </a:r>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Πινάκων ΙΙ</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35</a:t>
            </a:fld>
            <a:endParaRPr lang="el-GR" dirty="0"/>
          </a:p>
        </p:txBody>
      </p:sp>
    </p:spTree>
    <p:custDataLst>
      <p:tags r:id="rId1"/>
    </p:custDataLst>
    <p:extLst>
      <p:ext uri="{BB962C8B-B14F-4D97-AF65-F5344CB8AC3E}">
        <p14:creationId xmlns:p14="http://schemas.microsoft.com/office/powerpoint/2010/main" val="37066210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95536" y="80293"/>
            <a:ext cx="8424936" cy="1260475"/>
          </a:xfrm>
        </p:spPr>
        <p:txBody>
          <a:bodyPr>
            <a:noAutofit/>
          </a:bodyPr>
          <a:lstStyle/>
          <a:p>
            <a:r>
              <a:rPr lang="el-GR" dirty="0"/>
              <a:t>Κάτω Τριγωνικός (πρόγραμμα) </a:t>
            </a:r>
            <a:r>
              <a:rPr lang="el-GR" dirty="0" smtClean="0"/>
              <a:t>(4 </a:t>
            </a:r>
            <a:r>
              <a:rPr lang="el-GR" dirty="0"/>
              <a:t>από 4)</a:t>
            </a:r>
          </a:p>
        </p:txBody>
      </p:sp>
      <p:sp>
        <p:nvSpPr>
          <p:cNvPr id="8" name="TextBox 7" descr="      / * Αναζήτηση στοιχείου απο τους δείκτες του * /,    &#10;    print f, Εισαγωγή δεικτών θέσης στοιχείου άνω κάτω τελεία,&#10;    scan f, % d % d, &amp; x, &amp; y,&#10;    &#10;    if x  μικρότερο του y,&#10;        print f,  \ n To στοιχείο είναι το άνω κάτω τελεία % 5 d, 0,&#10;    else, άγκιστρο,&#10;        k = x επί x σύν1 διά 2 σύν y,&#10;        print f, \ n To στοιχείο είναι το άνω κάτω τελεία % 5 d, P [k],&#10;    άγκιστρο,&#10;        &#10;    print f, \ n \ n,&#10;    return 0,&#10;άγκιστρο.&#10;"/>
          <p:cNvSpPr txBox="1"/>
          <p:nvPr/>
        </p:nvSpPr>
        <p:spPr>
          <a:xfrm>
            <a:off x="467544" y="1334373"/>
            <a:ext cx="8280920" cy="5262979"/>
          </a:xfrm>
          <a:prstGeom prst="rect">
            <a:avLst/>
          </a:prstGeom>
          <a:noFill/>
        </p:spPr>
        <p:txBody>
          <a:bodyPr wrap="square" rtlCol="0">
            <a:spAutoFit/>
          </a:bodyPr>
          <a:lstStyle/>
          <a:p>
            <a:r>
              <a:rPr lang="el-GR" dirty="0"/>
              <a:t> </a:t>
            </a:r>
            <a:r>
              <a:rPr lang="el-GR" dirty="0" smtClean="0"/>
              <a:t>     </a:t>
            </a:r>
            <a:r>
              <a:rPr lang="el-GR" sz="2400" dirty="0" smtClean="0"/>
              <a:t>/* </a:t>
            </a:r>
            <a:r>
              <a:rPr lang="el-GR" sz="2400" dirty="0"/>
              <a:t>Αναζήτηση στοιχείου </a:t>
            </a:r>
            <a:r>
              <a:rPr lang="el-GR" sz="2400" dirty="0" err="1"/>
              <a:t>απο</a:t>
            </a:r>
            <a:r>
              <a:rPr lang="el-GR" sz="2400" dirty="0"/>
              <a:t> τους δείκτες του */    </a:t>
            </a:r>
          </a:p>
          <a:p>
            <a:r>
              <a:rPr lang="el-GR" sz="2400" dirty="0"/>
              <a:t>    </a:t>
            </a:r>
            <a:r>
              <a:rPr lang="en-US" sz="2400" dirty="0" err="1"/>
              <a:t>printf</a:t>
            </a:r>
            <a:r>
              <a:rPr lang="en-US" sz="2400" dirty="0"/>
              <a:t>("</a:t>
            </a:r>
            <a:r>
              <a:rPr lang="el-GR" sz="2400" dirty="0"/>
              <a:t>Εισαγωγή δεικτών θέσης στοιχείου :");</a:t>
            </a:r>
          </a:p>
          <a:p>
            <a:r>
              <a:rPr lang="el-GR" sz="2400" dirty="0"/>
              <a:t>   </a:t>
            </a:r>
            <a:r>
              <a:rPr lang="el-GR" sz="2400" b="1" dirty="0"/>
              <a:t> </a:t>
            </a:r>
            <a:r>
              <a:rPr lang="en-US" sz="2400" b="1" dirty="0" err="1"/>
              <a:t>scanf</a:t>
            </a:r>
            <a:r>
              <a:rPr lang="en-US" sz="2400" b="1" dirty="0"/>
              <a:t>("%</a:t>
            </a:r>
            <a:r>
              <a:rPr lang="en-US" sz="2400" b="1" dirty="0" err="1"/>
              <a:t>d%d</a:t>
            </a:r>
            <a:r>
              <a:rPr lang="en-US" sz="2400" b="1" dirty="0"/>
              <a:t>", &amp;x, &amp;y);</a:t>
            </a:r>
          </a:p>
          <a:p>
            <a:r>
              <a:rPr lang="en-US" sz="2400" dirty="0"/>
              <a:t>    </a:t>
            </a:r>
          </a:p>
          <a:p>
            <a:r>
              <a:rPr lang="en-US" sz="2400" b="1" dirty="0">
                <a:solidFill>
                  <a:srgbClr val="000099"/>
                </a:solidFill>
              </a:rPr>
              <a:t>    if (x &lt; y)</a:t>
            </a:r>
          </a:p>
          <a:p>
            <a:r>
              <a:rPr lang="en-US" sz="2400" b="1" dirty="0">
                <a:solidFill>
                  <a:srgbClr val="000099"/>
                </a:solidFill>
              </a:rPr>
              <a:t>        </a:t>
            </a:r>
            <a:r>
              <a:rPr lang="en-US" sz="2400" b="1" dirty="0" err="1">
                <a:solidFill>
                  <a:srgbClr val="000099"/>
                </a:solidFill>
              </a:rPr>
              <a:t>printf</a:t>
            </a:r>
            <a:r>
              <a:rPr lang="en-US" sz="2400" b="1" dirty="0">
                <a:solidFill>
                  <a:srgbClr val="000099"/>
                </a:solidFill>
              </a:rPr>
              <a:t>("\</a:t>
            </a:r>
            <a:r>
              <a:rPr lang="en-US" sz="2400" b="1" dirty="0" err="1">
                <a:solidFill>
                  <a:srgbClr val="000099"/>
                </a:solidFill>
              </a:rPr>
              <a:t>nTo</a:t>
            </a:r>
            <a:r>
              <a:rPr lang="en-US" sz="2400" b="1" dirty="0">
                <a:solidFill>
                  <a:srgbClr val="000099"/>
                </a:solidFill>
              </a:rPr>
              <a:t> </a:t>
            </a:r>
            <a:r>
              <a:rPr lang="el-GR" sz="2400" b="1" dirty="0">
                <a:solidFill>
                  <a:srgbClr val="000099"/>
                </a:solidFill>
              </a:rPr>
              <a:t>στοιχείο είναι το: %5</a:t>
            </a:r>
            <a:r>
              <a:rPr lang="en-US" sz="2400" b="1" dirty="0">
                <a:solidFill>
                  <a:srgbClr val="000099"/>
                </a:solidFill>
              </a:rPr>
              <a:t>d", 0);</a:t>
            </a:r>
          </a:p>
          <a:p>
            <a:r>
              <a:rPr lang="en-US" sz="2400" b="1" dirty="0">
                <a:solidFill>
                  <a:schemeClr val="accent4">
                    <a:lumMod val="75000"/>
                  </a:schemeClr>
                </a:solidFill>
              </a:rPr>
              <a:t>    else {</a:t>
            </a:r>
          </a:p>
          <a:p>
            <a:r>
              <a:rPr lang="en-US" sz="2400" b="1" dirty="0">
                <a:solidFill>
                  <a:schemeClr val="accent4">
                    <a:lumMod val="75000"/>
                  </a:schemeClr>
                </a:solidFill>
              </a:rPr>
              <a:t>        k = x * (x+1) / 2 + y ;</a:t>
            </a:r>
          </a:p>
          <a:p>
            <a:r>
              <a:rPr lang="en-US" sz="2400" b="1" dirty="0">
                <a:solidFill>
                  <a:schemeClr val="accent4">
                    <a:lumMod val="75000"/>
                  </a:schemeClr>
                </a:solidFill>
              </a:rPr>
              <a:t>        </a:t>
            </a:r>
            <a:r>
              <a:rPr lang="en-US" sz="2400" b="1" dirty="0" err="1">
                <a:solidFill>
                  <a:schemeClr val="accent4">
                    <a:lumMod val="75000"/>
                  </a:schemeClr>
                </a:solidFill>
              </a:rPr>
              <a:t>printf</a:t>
            </a:r>
            <a:r>
              <a:rPr lang="en-US" sz="2400" b="1" dirty="0">
                <a:solidFill>
                  <a:schemeClr val="accent4">
                    <a:lumMod val="75000"/>
                  </a:schemeClr>
                </a:solidFill>
              </a:rPr>
              <a:t>("\</a:t>
            </a:r>
            <a:r>
              <a:rPr lang="en-US" sz="2400" b="1" dirty="0" err="1">
                <a:solidFill>
                  <a:schemeClr val="accent4">
                    <a:lumMod val="75000"/>
                  </a:schemeClr>
                </a:solidFill>
              </a:rPr>
              <a:t>nTo</a:t>
            </a:r>
            <a:r>
              <a:rPr lang="en-US" sz="2400" b="1" dirty="0">
                <a:solidFill>
                  <a:schemeClr val="accent4">
                    <a:lumMod val="75000"/>
                  </a:schemeClr>
                </a:solidFill>
              </a:rPr>
              <a:t> </a:t>
            </a:r>
            <a:r>
              <a:rPr lang="el-GR" sz="2400" b="1" dirty="0">
                <a:solidFill>
                  <a:schemeClr val="accent4">
                    <a:lumMod val="75000"/>
                  </a:schemeClr>
                </a:solidFill>
              </a:rPr>
              <a:t>στοιχείο είναι το: %5</a:t>
            </a:r>
            <a:r>
              <a:rPr lang="en-US" sz="2400" b="1" dirty="0">
                <a:solidFill>
                  <a:schemeClr val="accent4">
                    <a:lumMod val="75000"/>
                  </a:schemeClr>
                </a:solidFill>
              </a:rPr>
              <a:t>d", P[k]);</a:t>
            </a:r>
          </a:p>
          <a:p>
            <a:r>
              <a:rPr lang="en-US" sz="2400" b="1" dirty="0">
                <a:solidFill>
                  <a:schemeClr val="accent4">
                    <a:lumMod val="75000"/>
                  </a:schemeClr>
                </a:solidFill>
              </a:rPr>
              <a:t>    }</a:t>
            </a:r>
          </a:p>
          <a:p>
            <a:r>
              <a:rPr lang="en-US" sz="2400" dirty="0"/>
              <a:t>        </a:t>
            </a:r>
          </a:p>
          <a:p>
            <a:r>
              <a:rPr lang="en-US" sz="2400" dirty="0"/>
              <a:t>    </a:t>
            </a:r>
            <a:r>
              <a:rPr lang="en-US" sz="2400" dirty="0" err="1"/>
              <a:t>printf</a:t>
            </a:r>
            <a:r>
              <a:rPr lang="en-US" sz="2400" dirty="0"/>
              <a:t>("\n\n</a:t>
            </a:r>
            <a:r>
              <a:rPr lang="en-US" sz="2400" dirty="0" smtClean="0"/>
              <a:t>");</a:t>
            </a:r>
            <a:endParaRPr lang="en-US" sz="2400" dirty="0"/>
          </a:p>
          <a:p>
            <a:r>
              <a:rPr lang="en-US" sz="2400" dirty="0"/>
              <a:t>    return 0;</a:t>
            </a:r>
          </a:p>
          <a:p>
            <a:r>
              <a:rPr lang="en-US" sz="2400" dirty="0"/>
              <a:t>}</a:t>
            </a:r>
            <a:endParaRPr 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Πινάκων ΙΙ</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36</a:t>
            </a:fld>
            <a:endParaRPr lang="el-GR" dirty="0"/>
          </a:p>
        </p:txBody>
      </p:sp>
    </p:spTree>
    <p:custDataLst>
      <p:tags r:id="rId1"/>
    </p:custDataLst>
    <p:extLst>
      <p:ext uri="{BB962C8B-B14F-4D97-AF65-F5344CB8AC3E}">
        <p14:creationId xmlns:p14="http://schemas.microsoft.com/office/powerpoint/2010/main" val="37066210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95536" y="80293"/>
            <a:ext cx="8424936" cy="1260475"/>
          </a:xfrm>
        </p:spPr>
        <p:txBody>
          <a:bodyPr>
            <a:noAutofit/>
          </a:bodyPr>
          <a:lstStyle/>
          <a:p>
            <a:r>
              <a:rPr lang="el-GR" dirty="0"/>
              <a:t>Αραιοί Πίνακες</a:t>
            </a:r>
          </a:p>
        </p:txBody>
      </p:sp>
      <p:sp>
        <p:nvSpPr>
          <p:cNvPr id="8" name="Θέση περιεχομένου 2"/>
          <p:cNvSpPr>
            <a:spLocks noGrp="1"/>
          </p:cNvSpPr>
          <p:nvPr>
            <p:ph idx="1"/>
          </p:nvPr>
        </p:nvSpPr>
        <p:spPr>
          <a:xfrm>
            <a:off x="467544" y="1268760"/>
            <a:ext cx="8208912" cy="4741863"/>
          </a:xfrm>
        </p:spPr>
        <p:txBody>
          <a:bodyPr>
            <a:normAutofit lnSpcReduction="10000"/>
          </a:bodyPr>
          <a:lstStyle/>
          <a:p>
            <a:pPr>
              <a:buFont typeface="Wingdings" panose="05000000000000000000" pitchFamily="2" charset="2"/>
              <a:buChar char="q"/>
            </a:pPr>
            <a:r>
              <a:rPr lang="el-GR" sz="3200" dirty="0" smtClean="0"/>
              <a:t>Αραιός ονομάζεται ένας πίνακας ο οποίος περιέχει πάνω από 80% μηδενικά.</a:t>
            </a:r>
          </a:p>
          <a:p>
            <a:pPr>
              <a:buFont typeface="Wingdings" panose="05000000000000000000" pitchFamily="2" charset="2"/>
              <a:buChar char="q"/>
            </a:pPr>
            <a:r>
              <a:rPr lang="el-GR" sz="3200" dirty="0" smtClean="0"/>
              <a:t>Πάλι πρόβλημα περιττής χρήσης μνήμης.</a:t>
            </a:r>
          </a:p>
          <a:p>
            <a:pPr>
              <a:buFont typeface="Wingdings" panose="05000000000000000000" pitchFamily="2" charset="2"/>
              <a:buChar char="q"/>
            </a:pPr>
            <a:r>
              <a:rPr lang="el-GR" sz="3200" dirty="0" smtClean="0"/>
              <a:t>Μεταφορά του σε ένα πίνακα Νx3 όπου:</a:t>
            </a:r>
          </a:p>
          <a:p>
            <a:pPr lvl="1">
              <a:buFont typeface="Wingdings" panose="05000000000000000000" pitchFamily="2" charset="2"/>
              <a:buChar char="§"/>
            </a:pPr>
            <a:r>
              <a:rPr lang="el-GR" dirty="0" smtClean="0"/>
              <a:t>Στην πρώτη στήλη αποθηκεύονται οι μη μηδενικές τιμές,</a:t>
            </a:r>
          </a:p>
          <a:p>
            <a:pPr lvl="1">
              <a:buFont typeface="Wingdings" panose="05000000000000000000" pitchFamily="2" charset="2"/>
              <a:buChar char="§"/>
            </a:pPr>
            <a:r>
              <a:rPr lang="el-GR" dirty="0" smtClean="0"/>
              <a:t>Στην δεύτερη και τρίτη στήλη αποθηκεύονται οι δείκτες γραμμής και στήλης των μη μηδενικών στοιχείων.</a:t>
            </a:r>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Πινάκων ΙΙ</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37</a:t>
            </a:fld>
            <a:endParaRPr lang="el-GR" dirty="0"/>
          </a:p>
        </p:txBody>
      </p:sp>
    </p:spTree>
    <p:custDataLst>
      <p:tags r:id="rId1"/>
    </p:custDataLst>
    <p:extLst>
      <p:ext uri="{BB962C8B-B14F-4D97-AF65-F5344CB8AC3E}">
        <p14:creationId xmlns:p14="http://schemas.microsoft.com/office/powerpoint/2010/main" val="37066210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23528" y="80293"/>
            <a:ext cx="8496944" cy="1260475"/>
          </a:xfrm>
        </p:spPr>
        <p:txBody>
          <a:bodyPr>
            <a:noAutofit/>
          </a:bodyPr>
          <a:lstStyle/>
          <a:p>
            <a:r>
              <a:rPr lang="el-GR" dirty="0"/>
              <a:t>Παράδειγμα</a:t>
            </a:r>
          </a:p>
        </p:txBody>
      </p:sp>
      <p:graphicFrame>
        <p:nvGraphicFramePr>
          <p:cNvPr id="6" name="Πίνακας 5" descr="Παράδειγμα Αραιών πινάκων."/>
          <p:cNvGraphicFramePr>
            <a:graphicFrameLocks noGrp="1"/>
          </p:cNvGraphicFramePr>
          <p:nvPr>
            <p:custDataLst>
              <p:tags r:id="rId2"/>
            </p:custDataLst>
            <p:extLst>
              <p:ext uri="{D42A27DB-BD31-4B8C-83A1-F6EECF244321}">
                <p14:modId xmlns:p14="http://schemas.microsoft.com/office/powerpoint/2010/main" val="1956335925"/>
              </p:ext>
            </p:extLst>
          </p:nvPr>
        </p:nvGraphicFramePr>
        <p:xfrm>
          <a:off x="467544" y="2043188"/>
          <a:ext cx="4783856" cy="2897980"/>
        </p:xfrm>
        <a:graphic>
          <a:graphicData uri="http://schemas.openxmlformats.org/drawingml/2006/table">
            <a:tbl>
              <a:tblPr firstRow="1">
                <a:tableStyleId>{5C22544A-7EE6-4342-B048-85BDC9FD1C3A}</a:tableStyleId>
              </a:tblPr>
              <a:tblGrid>
                <a:gridCol w="1195964"/>
                <a:gridCol w="1195964"/>
                <a:gridCol w="1195964"/>
                <a:gridCol w="1195964"/>
              </a:tblGrid>
              <a:tr h="724495">
                <a:tc>
                  <a:txBody>
                    <a:bodyPr/>
                    <a:lstStyle/>
                    <a:p>
                      <a:pPr algn="r" fontAlgn="b"/>
                      <a:r>
                        <a:rPr lang="el-GR" sz="3600" u="none" strike="noStrike" dirty="0">
                          <a:effectLst/>
                        </a:rPr>
                        <a:t>0</a:t>
                      </a:r>
                      <a:endParaRPr lang="el-GR" sz="3600" b="0" i="0" u="none" strike="noStrike" dirty="0">
                        <a:solidFill>
                          <a:srgbClr val="000000"/>
                        </a:solidFill>
                        <a:effectLst/>
                        <a:latin typeface="Calibri"/>
                      </a:endParaRPr>
                    </a:p>
                  </a:txBody>
                  <a:tcPr marL="7620" marR="7620" marT="7620" marB="0" anchor="b"/>
                </a:tc>
                <a:tc>
                  <a:txBody>
                    <a:bodyPr/>
                    <a:lstStyle/>
                    <a:p>
                      <a:pPr algn="r" fontAlgn="b"/>
                      <a:r>
                        <a:rPr lang="el-GR" sz="3600" u="none" strike="noStrike" dirty="0">
                          <a:effectLst/>
                        </a:rPr>
                        <a:t>0</a:t>
                      </a:r>
                      <a:endParaRPr lang="el-GR" sz="3600" b="0" i="0" u="none" strike="noStrike" dirty="0">
                        <a:solidFill>
                          <a:srgbClr val="000000"/>
                        </a:solidFill>
                        <a:effectLst/>
                        <a:latin typeface="Calibri"/>
                      </a:endParaRPr>
                    </a:p>
                  </a:txBody>
                  <a:tcPr marL="7620" marR="7620" marT="7620" marB="0" anchor="b"/>
                </a:tc>
                <a:tc>
                  <a:txBody>
                    <a:bodyPr/>
                    <a:lstStyle/>
                    <a:p>
                      <a:pPr algn="r" fontAlgn="b"/>
                      <a:r>
                        <a:rPr lang="el-GR" sz="3600" u="none" strike="noStrike">
                          <a:effectLst/>
                        </a:rPr>
                        <a:t>89</a:t>
                      </a:r>
                      <a:endParaRPr lang="el-GR" sz="3600" b="0" i="0" u="none" strike="noStrike">
                        <a:solidFill>
                          <a:srgbClr val="000000"/>
                        </a:solidFill>
                        <a:effectLst/>
                        <a:latin typeface="Calibri"/>
                      </a:endParaRPr>
                    </a:p>
                  </a:txBody>
                  <a:tcPr marL="7620" marR="7620" marT="7620" marB="0" anchor="b"/>
                </a:tc>
                <a:tc>
                  <a:txBody>
                    <a:bodyPr/>
                    <a:lstStyle/>
                    <a:p>
                      <a:pPr algn="r" fontAlgn="b"/>
                      <a:r>
                        <a:rPr lang="el-GR" sz="3600" u="none" strike="noStrike">
                          <a:effectLst/>
                        </a:rPr>
                        <a:t>0</a:t>
                      </a:r>
                      <a:endParaRPr lang="el-GR" sz="3600" b="0" i="0" u="none" strike="noStrike">
                        <a:solidFill>
                          <a:srgbClr val="000000"/>
                        </a:solidFill>
                        <a:effectLst/>
                        <a:latin typeface="Calibri"/>
                      </a:endParaRPr>
                    </a:p>
                  </a:txBody>
                  <a:tcPr marL="7620" marR="7620" marT="7620" marB="0" anchor="b"/>
                </a:tc>
              </a:tr>
              <a:tr h="724495">
                <a:tc>
                  <a:txBody>
                    <a:bodyPr/>
                    <a:lstStyle/>
                    <a:p>
                      <a:pPr algn="r" fontAlgn="b"/>
                      <a:r>
                        <a:rPr lang="el-GR" sz="3600" u="none" strike="noStrike" dirty="0">
                          <a:effectLst/>
                        </a:rPr>
                        <a:t>0</a:t>
                      </a:r>
                      <a:endParaRPr lang="el-GR" sz="3600" b="0" i="0" u="none" strike="noStrike" dirty="0">
                        <a:solidFill>
                          <a:srgbClr val="000000"/>
                        </a:solidFill>
                        <a:effectLst/>
                        <a:latin typeface="Calibri"/>
                      </a:endParaRPr>
                    </a:p>
                  </a:txBody>
                  <a:tcPr marL="7620" marR="7620" marT="7620" marB="0" anchor="b"/>
                </a:tc>
                <a:tc>
                  <a:txBody>
                    <a:bodyPr/>
                    <a:lstStyle/>
                    <a:p>
                      <a:pPr algn="r" fontAlgn="b"/>
                      <a:r>
                        <a:rPr lang="el-GR" sz="3600" u="none" strike="noStrike" dirty="0">
                          <a:effectLst/>
                        </a:rPr>
                        <a:t>0</a:t>
                      </a:r>
                      <a:endParaRPr lang="el-GR" sz="3600" b="0" i="0" u="none" strike="noStrike" dirty="0">
                        <a:solidFill>
                          <a:srgbClr val="000000"/>
                        </a:solidFill>
                        <a:effectLst/>
                        <a:latin typeface="Calibri"/>
                      </a:endParaRPr>
                    </a:p>
                  </a:txBody>
                  <a:tcPr marL="7620" marR="7620" marT="7620" marB="0" anchor="b"/>
                </a:tc>
                <a:tc>
                  <a:txBody>
                    <a:bodyPr/>
                    <a:lstStyle/>
                    <a:p>
                      <a:pPr algn="r" fontAlgn="b"/>
                      <a:r>
                        <a:rPr lang="el-GR" sz="3600" u="none" strike="noStrike" dirty="0">
                          <a:effectLst/>
                        </a:rPr>
                        <a:t>0</a:t>
                      </a:r>
                      <a:endParaRPr lang="el-GR" sz="3600" b="0" i="0" u="none" strike="noStrike" dirty="0">
                        <a:solidFill>
                          <a:srgbClr val="000000"/>
                        </a:solidFill>
                        <a:effectLst/>
                        <a:latin typeface="Calibri"/>
                      </a:endParaRPr>
                    </a:p>
                  </a:txBody>
                  <a:tcPr marL="7620" marR="7620" marT="7620" marB="0" anchor="b"/>
                </a:tc>
                <a:tc>
                  <a:txBody>
                    <a:bodyPr/>
                    <a:lstStyle/>
                    <a:p>
                      <a:pPr algn="r" fontAlgn="b"/>
                      <a:r>
                        <a:rPr lang="el-GR" sz="3600" u="none" strike="noStrike">
                          <a:effectLst/>
                        </a:rPr>
                        <a:t>0</a:t>
                      </a:r>
                      <a:endParaRPr lang="el-GR" sz="3600" b="0" i="0" u="none" strike="noStrike">
                        <a:solidFill>
                          <a:srgbClr val="000000"/>
                        </a:solidFill>
                        <a:effectLst/>
                        <a:latin typeface="Calibri"/>
                      </a:endParaRPr>
                    </a:p>
                  </a:txBody>
                  <a:tcPr marL="7620" marR="7620" marT="7620" marB="0" anchor="b"/>
                </a:tc>
              </a:tr>
              <a:tr h="724495">
                <a:tc>
                  <a:txBody>
                    <a:bodyPr/>
                    <a:lstStyle/>
                    <a:p>
                      <a:pPr algn="r" fontAlgn="b"/>
                      <a:r>
                        <a:rPr lang="el-GR" sz="3600" u="none" strike="noStrike" dirty="0">
                          <a:effectLst/>
                        </a:rPr>
                        <a:t>0</a:t>
                      </a:r>
                      <a:endParaRPr lang="el-GR" sz="3600" b="0" i="0" u="none" strike="noStrike" dirty="0">
                        <a:solidFill>
                          <a:srgbClr val="000000"/>
                        </a:solidFill>
                        <a:effectLst/>
                        <a:latin typeface="Calibri"/>
                      </a:endParaRPr>
                    </a:p>
                  </a:txBody>
                  <a:tcPr marL="7620" marR="7620" marT="7620" marB="0" anchor="b"/>
                </a:tc>
                <a:tc>
                  <a:txBody>
                    <a:bodyPr/>
                    <a:lstStyle/>
                    <a:p>
                      <a:pPr algn="r" fontAlgn="b"/>
                      <a:r>
                        <a:rPr lang="el-GR" sz="3600" u="none" strike="noStrike">
                          <a:effectLst/>
                        </a:rPr>
                        <a:t>33</a:t>
                      </a:r>
                      <a:endParaRPr lang="el-GR" sz="3600" b="0" i="0" u="none" strike="noStrike">
                        <a:solidFill>
                          <a:srgbClr val="000000"/>
                        </a:solidFill>
                        <a:effectLst/>
                        <a:latin typeface="Calibri"/>
                      </a:endParaRPr>
                    </a:p>
                  </a:txBody>
                  <a:tcPr marL="7620" marR="7620" marT="7620" marB="0" anchor="b"/>
                </a:tc>
                <a:tc>
                  <a:txBody>
                    <a:bodyPr/>
                    <a:lstStyle/>
                    <a:p>
                      <a:pPr algn="r" fontAlgn="b"/>
                      <a:r>
                        <a:rPr lang="el-GR" sz="3600" u="none" strike="noStrike">
                          <a:effectLst/>
                        </a:rPr>
                        <a:t>0</a:t>
                      </a:r>
                      <a:endParaRPr lang="el-GR" sz="3600" b="0" i="0" u="none" strike="noStrike">
                        <a:solidFill>
                          <a:srgbClr val="000000"/>
                        </a:solidFill>
                        <a:effectLst/>
                        <a:latin typeface="Calibri"/>
                      </a:endParaRPr>
                    </a:p>
                  </a:txBody>
                  <a:tcPr marL="7620" marR="7620" marT="7620" marB="0" anchor="b"/>
                </a:tc>
                <a:tc>
                  <a:txBody>
                    <a:bodyPr/>
                    <a:lstStyle/>
                    <a:p>
                      <a:pPr algn="r" fontAlgn="b"/>
                      <a:r>
                        <a:rPr lang="el-GR" sz="3600" u="none" strike="noStrike">
                          <a:effectLst/>
                        </a:rPr>
                        <a:t>37</a:t>
                      </a:r>
                      <a:endParaRPr lang="el-GR" sz="3600" b="0" i="0" u="none" strike="noStrike">
                        <a:solidFill>
                          <a:srgbClr val="000000"/>
                        </a:solidFill>
                        <a:effectLst/>
                        <a:latin typeface="Calibri"/>
                      </a:endParaRPr>
                    </a:p>
                  </a:txBody>
                  <a:tcPr marL="7620" marR="7620" marT="7620" marB="0" anchor="b"/>
                </a:tc>
              </a:tr>
              <a:tr h="724495">
                <a:tc>
                  <a:txBody>
                    <a:bodyPr/>
                    <a:lstStyle/>
                    <a:p>
                      <a:pPr algn="r" fontAlgn="b"/>
                      <a:r>
                        <a:rPr lang="el-GR" sz="3600" u="none" strike="noStrike" dirty="0">
                          <a:effectLst/>
                        </a:rPr>
                        <a:t>0</a:t>
                      </a:r>
                      <a:endParaRPr lang="el-GR" sz="3600" b="0" i="0" u="none" strike="noStrike" dirty="0">
                        <a:solidFill>
                          <a:srgbClr val="000000"/>
                        </a:solidFill>
                        <a:effectLst/>
                        <a:latin typeface="Calibri"/>
                      </a:endParaRPr>
                    </a:p>
                  </a:txBody>
                  <a:tcPr marL="7620" marR="7620" marT="7620" marB="0" anchor="b"/>
                </a:tc>
                <a:tc>
                  <a:txBody>
                    <a:bodyPr/>
                    <a:lstStyle/>
                    <a:p>
                      <a:pPr algn="r" fontAlgn="b"/>
                      <a:r>
                        <a:rPr lang="el-GR" sz="3600" u="none" strike="noStrike" dirty="0">
                          <a:effectLst/>
                        </a:rPr>
                        <a:t>0</a:t>
                      </a:r>
                      <a:endParaRPr lang="el-GR" sz="3600" b="0" i="0" u="none" strike="noStrike" dirty="0">
                        <a:solidFill>
                          <a:srgbClr val="000000"/>
                        </a:solidFill>
                        <a:effectLst/>
                        <a:latin typeface="Calibri"/>
                      </a:endParaRPr>
                    </a:p>
                  </a:txBody>
                  <a:tcPr marL="7620" marR="7620" marT="7620" marB="0" anchor="b"/>
                </a:tc>
                <a:tc>
                  <a:txBody>
                    <a:bodyPr/>
                    <a:lstStyle/>
                    <a:p>
                      <a:pPr algn="r" fontAlgn="b"/>
                      <a:r>
                        <a:rPr lang="el-GR" sz="3600" u="none" strike="noStrike" dirty="0">
                          <a:effectLst/>
                        </a:rPr>
                        <a:t>0</a:t>
                      </a:r>
                      <a:endParaRPr lang="el-GR" sz="3600" b="0" i="0" u="none" strike="noStrike" dirty="0">
                        <a:solidFill>
                          <a:srgbClr val="000000"/>
                        </a:solidFill>
                        <a:effectLst/>
                        <a:latin typeface="Calibri"/>
                      </a:endParaRPr>
                    </a:p>
                  </a:txBody>
                  <a:tcPr marL="7620" marR="7620" marT="7620" marB="0" anchor="b"/>
                </a:tc>
                <a:tc>
                  <a:txBody>
                    <a:bodyPr/>
                    <a:lstStyle/>
                    <a:p>
                      <a:pPr algn="r" fontAlgn="b"/>
                      <a:r>
                        <a:rPr lang="el-GR" sz="3600" u="none" strike="noStrike" dirty="0">
                          <a:effectLst/>
                        </a:rPr>
                        <a:t>0</a:t>
                      </a:r>
                      <a:endParaRPr lang="el-GR" sz="3600" b="0" i="0" u="none" strike="noStrike" dirty="0">
                        <a:solidFill>
                          <a:srgbClr val="000000"/>
                        </a:solidFill>
                        <a:effectLst/>
                        <a:latin typeface="Calibri"/>
                      </a:endParaRPr>
                    </a:p>
                  </a:txBody>
                  <a:tcPr marL="7620" marR="7620" marT="7620" marB="0" anchor="b"/>
                </a:tc>
              </a:tr>
            </a:tbl>
          </a:graphicData>
        </a:graphic>
      </p:graphicFrame>
      <p:cxnSp>
        <p:nvCxnSpPr>
          <p:cNvPr id="9" name="Ευθύγραμμο βέλος σύνδεσης 8" descr="[DECORATIVE]"/>
          <p:cNvCxnSpPr/>
          <p:nvPr/>
        </p:nvCxnSpPr>
        <p:spPr bwMode="auto">
          <a:xfrm>
            <a:off x="5317894" y="3356992"/>
            <a:ext cx="1378602" cy="0"/>
          </a:xfrm>
          <a:prstGeom prst="straightConnector1">
            <a:avLst/>
          </a:prstGeom>
          <a:solidFill>
            <a:srgbClr val="00B8FF"/>
          </a:solidFill>
          <a:ln w="19050" cap="flat" cmpd="sng" algn="ctr">
            <a:solidFill>
              <a:schemeClr val="tx1"/>
            </a:solidFill>
            <a:prstDash val="solid"/>
            <a:round/>
            <a:headEnd type="none" w="med" len="med"/>
            <a:tailEnd type="arrow"/>
          </a:ln>
          <a:effectLst/>
        </p:spPr>
      </p:cxnSp>
      <p:graphicFrame>
        <p:nvGraphicFramePr>
          <p:cNvPr id="8" name="Πίνακας 7" descr="."/>
          <p:cNvGraphicFramePr>
            <a:graphicFrameLocks noGrp="1"/>
          </p:cNvGraphicFramePr>
          <p:nvPr>
            <p:custDataLst>
              <p:tags r:id="rId3"/>
            </p:custDataLst>
            <p:extLst>
              <p:ext uri="{D42A27DB-BD31-4B8C-83A1-F6EECF244321}">
                <p14:modId xmlns:p14="http://schemas.microsoft.com/office/powerpoint/2010/main" val="1912320357"/>
              </p:ext>
            </p:extLst>
          </p:nvPr>
        </p:nvGraphicFramePr>
        <p:xfrm>
          <a:off x="6826544" y="2608662"/>
          <a:ext cx="1842768" cy="1668780"/>
        </p:xfrm>
        <a:graphic>
          <a:graphicData uri="http://schemas.openxmlformats.org/drawingml/2006/table">
            <a:tbl>
              <a:tblPr firstRow="1">
                <a:tableStyleId>{5C22544A-7EE6-4342-B048-85BDC9FD1C3A}</a:tableStyleId>
              </a:tblPr>
              <a:tblGrid>
                <a:gridCol w="614256"/>
                <a:gridCol w="614256"/>
                <a:gridCol w="614256"/>
              </a:tblGrid>
              <a:tr h="517671">
                <a:tc>
                  <a:txBody>
                    <a:bodyPr/>
                    <a:lstStyle/>
                    <a:p>
                      <a:pPr algn="r" fontAlgn="b"/>
                      <a:r>
                        <a:rPr lang="el-GR" sz="3600" u="none" strike="noStrike" dirty="0">
                          <a:effectLst/>
                        </a:rPr>
                        <a:t>89</a:t>
                      </a:r>
                      <a:endParaRPr lang="el-GR" sz="3600" b="0" i="0" u="none" strike="noStrike" dirty="0">
                        <a:solidFill>
                          <a:srgbClr val="000000"/>
                        </a:solidFill>
                        <a:effectLst/>
                        <a:latin typeface="Calibri"/>
                      </a:endParaRPr>
                    </a:p>
                  </a:txBody>
                  <a:tcPr marL="7620" marR="7620" marT="7620" marB="0" anchor="b"/>
                </a:tc>
                <a:tc>
                  <a:txBody>
                    <a:bodyPr/>
                    <a:lstStyle/>
                    <a:p>
                      <a:pPr algn="r" fontAlgn="b"/>
                      <a:r>
                        <a:rPr lang="el-GR" sz="3600" u="none" strike="noStrike" dirty="0">
                          <a:effectLst/>
                        </a:rPr>
                        <a:t>0</a:t>
                      </a:r>
                      <a:endParaRPr lang="el-GR" sz="3600" b="0" i="0" u="none" strike="noStrike" dirty="0">
                        <a:solidFill>
                          <a:srgbClr val="000000"/>
                        </a:solidFill>
                        <a:effectLst/>
                        <a:latin typeface="Calibri"/>
                      </a:endParaRPr>
                    </a:p>
                  </a:txBody>
                  <a:tcPr marL="7620" marR="7620" marT="7620" marB="0" anchor="b"/>
                </a:tc>
                <a:tc>
                  <a:txBody>
                    <a:bodyPr/>
                    <a:lstStyle/>
                    <a:p>
                      <a:pPr algn="r" fontAlgn="b"/>
                      <a:r>
                        <a:rPr lang="el-GR" sz="3600" u="none" strike="noStrike">
                          <a:effectLst/>
                        </a:rPr>
                        <a:t>2</a:t>
                      </a:r>
                      <a:endParaRPr lang="el-GR" sz="3600" b="0" i="0" u="none" strike="noStrike">
                        <a:solidFill>
                          <a:srgbClr val="000000"/>
                        </a:solidFill>
                        <a:effectLst/>
                        <a:latin typeface="Calibri"/>
                      </a:endParaRPr>
                    </a:p>
                  </a:txBody>
                  <a:tcPr marL="7620" marR="7620" marT="7620" marB="0" anchor="b"/>
                </a:tc>
              </a:tr>
              <a:tr h="517671">
                <a:tc>
                  <a:txBody>
                    <a:bodyPr/>
                    <a:lstStyle/>
                    <a:p>
                      <a:pPr algn="r" fontAlgn="b"/>
                      <a:r>
                        <a:rPr lang="el-GR" sz="3600" u="none" strike="noStrike" dirty="0">
                          <a:effectLst/>
                        </a:rPr>
                        <a:t>33</a:t>
                      </a:r>
                      <a:endParaRPr lang="el-GR" sz="3600" b="0" i="0" u="none" strike="noStrike" dirty="0">
                        <a:solidFill>
                          <a:srgbClr val="000000"/>
                        </a:solidFill>
                        <a:effectLst/>
                        <a:latin typeface="Calibri"/>
                      </a:endParaRPr>
                    </a:p>
                  </a:txBody>
                  <a:tcPr marL="7620" marR="7620" marT="7620" marB="0" anchor="b"/>
                </a:tc>
                <a:tc>
                  <a:txBody>
                    <a:bodyPr/>
                    <a:lstStyle/>
                    <a:p>
                      <a:pPr algn="r" fontAlgn="b"/>
                      <a:r>
                        <a:rPr lang="el-GR" sz="3600" u="none" strike="noStrike">
                          <a:effectLst/>
                        </a:rPr>
                        <a:t>2</a:t>
                      </a:r>
                      <a:endParaRPr lang="el-GR" sz="3600" b="0" i="0" u="none" strike="noStrike">
                        <a:solidFill>
                          <a:srgbClr val="000000"/>
                        </a:solidFill>
                        <a:effectLst/>
                        <a:latin typeface="Calibri"/>
                      </a:endParaRPr>
                    </a:p>
                  </a:txBody>
                  <a:tcPr marL="7620" marR="7620" marT="7620" marB="0" anchor="b"/>
                </a:tc>
                <a:tc>
                  <a:txBody>
                    <a:bodyPr/>
                    <a:lstStyle/>
                    <a:p>
                      <a:pPr algn="r" fontAlgn="b"/>
                      <a:r>
                        <a:rPr lang="el-GR" sz="3600" u="none" strike="noStrike">
                          <a:effectLst/>
                        </a:rPr>
                        <a:t>1</a:t>
                      </a:r>
                      <a:endParaRPr lang="el-GR" sz="3600" b="0" i="0" u="none" strike="noStrike">
                        <a:solidFill>
                          <a:srgbClr val="000000"/>
                        </a:solidFill>
                        <a:effectLst/>
                        <a:latin typeface="Calibri"/>
                      </a:endParaRPr>
                    </a:p>
                  </a:txBody>
                  <a:tcPr marL="7620" marR="7620" marT="7620" marB="0" anchor="b"/>
                </a:tc>
              </a:tr>
              <a:tr h="517671">
                <a:tc>
                  <a:txBody>
                    <a:bodyPr/>
                    <a:lstStyle/>
                    <a:p>
                      <a:pPr algn="r" fontAlgn="b"/>
                      <a:r>
                        <a:rPr lang="el-GR" sz="3600" u="none" strike="noStrike" dirty="0">
                          <a:effectLst/>
                        </a:rPr>
                        <a:t>37</a:t>
                      </a:r>
                      <a:endParaRPr lang="el-GR" sz="3600" b="0" i="0" u="none" strike="noStrike" dirty="0">
                        <a:solidFill>
                          <a:srgbClr val="000000"/>
                        </a:solidFill>
                        <a:effectLst/>
                        <a:latin typeface="Calibri"/>
                      </a:endParaRPr>
                    </a:p>
                  </a:txBody>
                  <a:tcPr marL="7620" marR="7620" marT="7620" marB="0" anchor="b"/>
                </a:tc>
                <a:tc>
                  <a:txBody>
                    <a:bodyPr/>
                    <a:lstStyle/>
                    <a:p>
                      <a:pPr algn="r" fontAlgn="b"/>
                      <a:r>
                        <a:rPr lang="el-GR" sz="3600" u="none" strike="noStrike" dirty="0">
                          <a:effectLst/>
                        </a:rPr>
                        <a:t>2</a:t>
                      </a:r>
                      <a:endParaRPr lang="el-GR" sz="3600" b="0" i="0" u="none" strike="noStrike" dirty="0">
                        <a:solidFill>
                          <a:srgbClr val="000000"/>
                        </a:solidFill>
                        <a:effectLst/>
                        <a:latin typeface="Calibri"/>
                      </a:endParaRPr>
                    </a:p>
                  </a:txBody>
                  <a:tcPr marL="7620" marR="7620" marT="7620" marB="0" anchor="b"/>
                </a:tc>
                <a:tc>
                  <a:txBody>
                    <a:bodyPr/>
                    <a:lstStyle/>
                    <a:p>
                      <a:pPr algn="r" fontAlgn="b"/>
                      <a:r>
                        <a:rPr lang="el-GR" sz="3600" u="none" strike="noStrike" dirty="0">
                          <a:effectLst/>
                        </a:rPr>
                        <a:t>3</a:t>
                      </a:r>
                      <a:endParaRPr lang="el-GR" sz="3600" b="0" i="0" u="none" strike="noStrike" dirty="0">
                        <a:solidFill>
                          <a:srgbClr val="000000"/>
                        </a:solidFill>
                        <a:effectLst/>
                        <a:latin typeface="Calibri"/>
                      </a:endParaRPr>
                    </a:p>
                  </a:txBody>
                  <a:tcPr marL="7620" marR="7620" marT="7620" marB="0" anchor="b"/>
                </a:tc>
              </a:tr>
            </a:tbl>
          </a:graphicData>
        </a:graphic>
      </p:graphicFrame>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Πινάκων ΙΙ</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38</a:t>
            </a:fld>
            <a:endParaRPr lang="el-GR" dirty="0"/>
          </a:p>
        </p:txBody>
      </p:sp>
    </p:spTree>
    <p:custDataLst>
      <p:tags r:id="rId1"/>
    </p:custDataLst>
    <p:extLst>
      <p:ext uri="{BB962C8B-B14F-4D97-AF65-F5344CB8AC3E}">
        <p14:creationId xmlns:p14="http://schemas.microsoft.com/office/powerpoint/2010/main" val="37066210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a:xfrm>
            <a:off x="395536" y="80293"/>
            <a:ext cx="8424936" cy="1260475"/>
          </a:xfrm>
        </p:spPr>
        <p:txBody>
          <a:bodyPr>
            <a:normAutofit fontScale="90000"/>
          </a:bodyPr>
          <a:lstStyle/>
          <a:p>
            <a:r>
              <a:rPr lang="el-GR" dirty="0"/>
              <a:t>Αραιοί Πίνακες: </a:t>
            </a:r>
            <a:r>
              <a:rPr lang="el-GR" dirty="0" smtClean="0"/>
              <a:t>Πρόγραμμα (1 από 6)</a:t>
            </a:r>
            <a:endParaRPr lang="el-GR" dirty="0"/>
          </a:p>
        </p:txBody>
      </p:sp>
      <p:sp>
        <p:nvSpPr>
          <p:cNvPr id="8" name="TextBox 7" descr="include stdio τελεία h,&#10;include stdlib τελεία h,&#10;&#10;int main(),&#10;άγκιστρο,&#10;    int * * A, * * P, N, M,&#10;    / * A = αραιός πίνακας, P = πίνακας υποδοχής, &#10;       Ν επί M = διάσταση του A * /,&#10;    int i, j, k=0, counter=0,&#10;    / * counter = πλήθος μη μηδενικών στοιχείων * /,&#10;    int g, s, vrethike=0.&#10;"/>
          <p:cNvSpPr txBox="1"/>
          <p:nvPr>
            <p:custDataLst>
              <p:tags r:id="rId2"/>
            </p:custDataLst>
          </p:nvPr>
        </p:nvSpPr>
        <p:spPr>
          <a:xfrm>
            <a:off x="467544" y="1340768"/>
            <a:ext cx="8208912" cy="4832092"/>
          </a:xfrm>
          <a:prstGeom prst="rect">
            <a:avLst/>
          </a:prstGeom>
          <a:noFill/>
        </p:spPr>
        <p:txBody>
          <a:bodyPr wrap="square" rtlCol="0">
            <a:spAutoFit/>
          </a:bodyPr>
          <a:lstStyle/>
          <a:p>
            <a:r>
              <a:rPr lang="en-US" sz="2800" dirty="0"/>
              <a:t>#include &lt;</a:t>
            </a:r>
            <a:r>
              <a:rPr lang="en-US" sz="2800" dirty="0" err="1"/>
              <a:t>stdio.h</a:t>
            </a:r>
            <a:r>
              <a:rPr lang="en-US" sz="2800" dirty="0"/>
              <a:t>&gt;</a:t>
            </a:r>
          </a:p>
          <a:p>
            <a:r>
              <a:rPr lang="en-US" sz="2800" dirty="0"/>
              <a:t>#include &lt;</a:t>
            </a:r>
            <a:r>
              <a:rPr lang="en-US" sz="2800" dirty="0" err="1"/>
              <a:t>stdlib.h</a:t>
            </a:r>
            <a:r>
              <a:rPr lang="en-US" sz="2800" dirty="0"/>
              <a:t>&gt;</a:t>
            </a:r>
          </a:p>
          <a:p>
            <a:endParaRPr lang="en-US" sz="2800" dirty="0"/>
          </a:p>
          <a:p>
            <a:r>
              <a:rPr lang="en-US" sz="2800" dirty="0" err="1"/>
              <a:t>int</a:t>
            </a:r>
            <a:r>
              <a:rPr lang="en-US" sz="2800" dirty="0"/>
              <a:t> main()</a:t>
            </a:r>
          </a:p>
          <a:p>
            <a:r>
              <a:rPr lang="en-US" sz="2800" dirty="0"/>
              <a:t>{</a:t>
            </a:r>
          </a:p>
          <a:p>
            <a:r>
              <a:rPr lang="en-US" sz="2800" dirty="0"/>
              <a:t>    </a:t>
            </a:r>
            <a:r>
              <a:rPr lang="en-US" sz="2800" dirty="0" err="1"/>
              <a:t>int</a:t>
            </a:r>
            <a:r>
              <a:rPr lang="en-US" sz="2800" dirty="0"/>
              <a:t> **A, **P, N, M;</a:t>
            </a:r>
          </a:p>
          <a:p>
            <a:r>
              <a:rPr lang="en-US" sz="2800" dirty="0"/>
              <a:t>    /* A = </a:t>
            </a:r>
            <a:r>
              <a:rPr lang="el-GR" sz="2800" dirty="0"/>
              <a:t>αραιός πίνακας, </a:t>
            </a:r>
            <a:r>
              <a:rPr lang="en-US" sz="2800" dirty="0"/>
              <a:t>P = </a:t>
            </a:r>
            <a:r>
              <a:rPr lang="el-GR" sz="2800" dirty="0"/>
              <a:t>πίνακας υποδοχής </a:t>
            </a:r>
          </a:p>
          <a:p>
            <a:r>
              <a:rPr lang="el-GR" sz="2800" dirty="0"/>
              <a:t>       Ν</a:t>
            </a:r>
            <a:r>
              <a:rPr lang="en-US" sz="2800" dirty="0" err="1"/>
              <a:t>xM</a:t>
            </a:r>
            <a:r>
              <a:rPr lang="en-US" sz="2800" dirty="0"/>
              <a:t> = </a:t>
            </a:r>
            <a:r>
              <a:rPr lang="el-GR" sz="2800" dirty="0"/>
              <a:t>διάσταση του </a:t>
            </a:r>
            <a:r>
              <a:rPr lang="en-US" sz="2800" dirty="0"/>
              <a:t>A */</a:t>
            </a:r>
          </a:p>
          <a:p>
            <a:r>
              <a:rPr lang="en-US" sz="2800" dirty="0"/>
              <a:t>    </a:t>
            </a:r>
            <a:r>
              <a:rPr lang="en-US" sz="2800" dirty="0" err="1"/>
              <a:t>int</a:t>
            </a:r>
            <a:r>
              <a:rPr lang="en-US" sz="2800" dirty="0"/>
              <a:t> </a:t>
            </a:r>
            <a:r>
              <a:rPr lang="en-US" sz="2800" dirty="0" err="1"/>
              <a:t>i</a:t>
            </a:r>
            <a:r>
              <a:rPr lang="en-US" sz="2800" dirty="0"/>
              <a:t>, j, k=0, counter=0;</a:t>
            </a:r>
          </a:p>
          <a:p>
            <a:r>
              <a:rPr lang="en-US" sz="2800" dirty="0"/>
              <a:t>    /* counter = </a:t>
            </a:r>
            <a:r>
              <a:rPr lang="el-GR" sz="2800" dirty="0"/>
              <a:t>πλήθος μη μηδενικών στοιχείων */</a:t>
            </a:r>
          </a:p>
          <a:p>
            <a:r>
              <a:rPr lang="el-GR" sz="2800" dirty="0"/>
              <a:t>    </a:t>
            </a:r>
            <a:r>
              <a:rPr lang="en-US" sz="2800" dirty="0" err="1"/>
              <a:t>int</a:t>
            </a:r>
            <a:r>
              <a:rPr lang="en-US" sz="2800" dirty="0"/>
              <a:t> g, s, </a:t>
            </a:r>
            <a:r>
              <a:rPr lang="en-US" sz="2800" dirty="0" err="1"/>
              <a:t>vrethike</a:t>
            </a:r>
            <a:r>
              <a:rPr lang="en-US" sz="2800" dirty="0"/>
              <a:t>=0</a:t>
            </a:r>
            <a:r>
              <a:rPr lang="en-US" sz="2800" dirty="0" smtClean="0"/>
              <a:t>;</a:t>
            </a:r>
            <a:endParaRPr lang="en-US"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Πινάκων ΙΙ</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39</a:t>
            </a:fld>
            <a:endParaRPr lang="el-GR" dirty="0"/>
          </a:p>
        </p:txBody>
      </p:sp>
    </p:spTree>
    <p:custDataLst>
      <p:tags r:id="rId1"/>
    </p:custDataLst>
    <p:extLst>
      <p:ext uri="{BB962C8B-B14F-4D97-AF65-F5344CB8AC3E}">
        <p14:creationId xmlns:p14="http://schemas.microsoft.com/office/powerpoint/2010/main" val="21441760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2193651"/>
            <a:ext cx="8229600" cy="3107557"/>
          </a:xfrm>
        </p:spPr>
        <p:txBody>
          <a:bodyPr>
            <a:normAutofit/>
          </a:bodyPr>
          <a:lstStyle/>
          <a:p>
            <a:pPr marL="0" indent="0">
              <a:buNone/>
            </a:pPr>
            <a:r>
              <a:rPr lang="el-GR" sz="2800" dirty="0"/>
              <a:t>Ο Αναγνώστης να μπορεί να: </a:t>
            </a:r>
          </a:p>
          <a:p>
            <a:pPr marL="114300" indent="-457200">
              <a:buFont typeface="Wingdings" panose="05000000000000000000" pitchFamily="2" charset="2"/>
              <a:buChar char="q"/>
            </a:pPr>
            <a:r>
              <a:rPr lang="el-GR" sz="2800" dirty="0" smtClean="0"/>
              <a:t>Διαχειρίζεται ειδικές κατηγορίες πινάκων όπως τριγωνικούς, συμμετρικούς, αραιούς κ.α.</a:t>
            </a:r>
          </a:p>
          <a:p>
            <a:pPr marL="0" indent="0">
              <a:buNone/>
            </a:pPr>
            <a:r>
              <a:rPr lang="el-GR" sz="2800" dirty="0" smtClean="0"/>
              <a:t/>
            </a:r>
            <a:br>
              <a:rPr lang="el-GR" sz="2800" dirty="0" smtClean="0"/>
            </a:br>
            <a:endParaRPr 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Πινάκων ΙΙ</a:t>
            </a:r>
            <a:endParaRPr lang="en-US" sz="1400" dirty="0"/>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a:xfrm>
            <a:off x="215205" y="80293"/>
            <a:ext cx="8677275" cy="1260475"/>
          </a:xfrm>
        </p:spPr>
        <p:txBody>
          <a:bodyPr>
            <a:normAutofit fontScale="90000"/>
          </a:bodyPr>
          <a:lstStyle/>
          <a:p>
            <a:r>
              <a:rPr lang="el-GR" dirty="0"/>
              <a:t>Αραιοί Πίνακες: Πρόγραμμα </a:t>
            </a:r>
            <a:r>
              <a:rPr lang="el-GR" dirty="0" smtClean="0"/>
              <a:t>(2 </a:t>
            </a:r>
            <a:r>
              <a:rPr lang="el-GR" dirty="0"/>
              <a:t>από 6)</a:t>
            </a:r>
          </a:p>
        </p:txBody>
      </p:sp>
      <p:sp>
        <p:nvSpPr>
          <p:cNvPr id="7" name="TextBox 6" descr="    print f, \ n Εισαγωγή μεγέθους γραμμών στηλών αραιού πίνακα άνω κάτω τελεία,&#10;    scan f, % d % d, &amp; N, &amp; M,&#10;    &#10;   / * Δημιουργία και εισαγωγή αραιού πίνακα * /,&#10;    A = int * malloc, N * size of, int *,&#10;    for i=0, i μικρότερο του N, i σύν σύν,&#10;        A [i] = int *, malloc, M * size of int,&#10;&#10;    if ! A, άγκιστρο,&#10;        print f,  \ n  Πολύ μεγάλος πίνακας... \ n \ n,&#10;        return  μείον 1,&#10;    άγκιστρο.&#10;"/>
          <p:cNvSpPr txBox="1"/>
          <p:nvPr/>
        </p:nvSpPr>
        <p:spPr>
          <a:xfrm>
            <a:off x="467544" y="1268760"/>
            <a:ext cx="8208912" cy="4893647"/>
          </a:xfrm>
          <a:prstGeom prst="rect">
            <a:avLst/>
          </a:prstGeom>
          <a:noFill/>
        </p:spPr>
        <p:txBody>
          <a:bodyPr wrap="square" rtlCol="0">
            <a:spAutoFit/>
          </a:bodyPr>
          <a:lstStyle/>
          <a:p>
            <a:r>
              <a:rPr lang="el-GR" sz="2400" dirty="0" smtClean="0"/>
              <a:t>    </a:t>
            </a:r>
            <a:r>
              <a:rPr lang="en-US" sz="2400" dirty="0" err="1" smtClean="0"/>
              <a:t>printf</a:t>
            </a:r>
            <a:r>
              <a:rPr lang="en-US" sz="2400" dirty="0"/>
              <a:t>("\n</a:t>
            </a:r>
            <a:r>
              <a:rPr lang="el-GR" sz="2400" dirty="0"/>
              <a:t>Εισαγωγή μεγέθους γραμμών στηλών αραιού πίνακα: ");</a:t>
            </a:r>
          </a:p>
          <a:p>
            <a:r>
              <a:rPr lang="el-GR" sz="2400" dirty="0"/>
              <a:t>    </a:t>
            </a:r>
            <a:r>
              <a:rPr lang="en-US" sz="2400" dirty="0" err="1"/>
              <a:t>scanf</a:t>
            </a:r>
            <a:r>
              <a:rPr lang="en-US" sz="2400" dirty="0"/>
              <a:t>("%</a:t>
            </a:r>
            <a:r>
              <a:rPr lang="en-US" sz="2400" dirty="0" err="1"/>
              <a:t>d%d</a:t>
            </a:r>
            <a:r>
              <a:rPr lang="en-US" sz="2400" dirty="0"/>
              <a:t>", &amp;N, &amp;M);</a:t>
            </a:r>
          </a:p>
          <a:p>
            <a:r>
              <a:rPr lang="en-US" sz="2400" dirty="0"/>
              <a:t>    </a:t>
            </a:r>
            <a:endParaRPr lang="el-GR" sz="2400" dirty="0" smtClean="0"/>
          </a:p>
          <a:p>
            <a:r>
              <a:rPr lang="el-GR" sz="2400" dirty="0"/>
              <a:t> </a:t>
            </a:r>
            <a:r>
              <a:rPr lang="el-GR" sz="2400" dirty="0" smtClean="0"/>
              <a:t>  </a:t>
            </a:r>
            <a:r>
              <a:rPr lang="en-US" sz="2400" dirty="0" smtClean="0"/>
              <a:t>/* </a:t>
            </a:r>
            <a:r>
              <a:rPr lang="el-GR" sz="2400" dirty="0"/>
              <a:t>Δημιουργία και εισαγωγή αραιού πίνακα */</a:t>
            </a:r>
          </a:p>
          <a:p>
            <a:r>
              <a:rPr lang="el-GR" sz="2400" b="1" dirty="0"/>
              <a:t>    </a:t>
            </a:r>
            <a:r>
              <a:rPr lang="en-US" sz="2400" b="1" dirty="0"/>
              <a:t>A = (</a:t>
            </a:r>
            <a:r>
              <a:rPr lang="en-US" sz="2400" b="1" dirty="0" err="1"/>
              <a:t>int</a:t>
            </a:r>
            <a:r>
              <a:rPr lang="en-US" sz="2400" b="1" dirty="0"/>
              <a:t> *) </a:t>
            </a:r>
            <a:r>
              <a:rPr lang="en-US" sz="2400" b="1" dirty="0" err="1"/>
              <a:t>malloc</a:t>
            </a:r>
            <a:r>
              <a:rPr lang="en-US" sz="2400" b="1" dirty="0"/>
              <a:t>(N * </a:t>
            </a:r>
            <a:r>
              <a:rPr lang="en-US" sz="2400" b="1" dirty="0" err="1"/>
              <a:t>sizeof</a:t>
            </a:r>
            <a:r>
              <a:rPr lang="en-US" sz="2400" b="1" dirty="0"/>
              <a:t>(</a:t>
            </a:r>
            <a:r>
              <a:rPr lang="en-US" sz="2400" b="1" dirty="0" err="1"/>
              <a:t>int</a:t>
            </a:r>
            <a:r>
              <a:rPr lang="en-US" sz="2400" b="1" dirty="0"/>
              <a:t> </a:t>
            </a:r>
            <a:r>
              <a:rPr lang="en-US" sz="2400" b="1" dirty="0" smtClean="0"/>
              <a:t>*));</a:t>
            </a:r>
            <a:endParaRPr lang="en-US" sz="2400" b="1" dirty="0"/>
          </a:p>
          <a:p>
            <a:r>
              <a:rPr lang="en-US" sz="2400" b="1" dirty="0"/>
              <a:t>    for (</a:t>
            </a:r>
            <a:r>
              <a:rPr lang="en-US" sz="2400" b="1" dirty="0" err="1"/>
              <a:t>i</a:t>
            </a:r>
            <a:r>
              <a:rPr lang="en-US" sz="2400" b="1" dirty="0"/>
              <a:t>=0; </a:t>
            </a:r>
            <a:r>
              <a:rPr lang="en-US" sz="2400" b="1" dirty="0" err="1"/>
              <a:t>i</a:t>
            </a:r>
            <a:r>
              <a:rPr lang="en-US" sz="2400" b="1" dirty="0"/>
              <a:t>&lt;N; </a:t>
            </a:r>
            <a:r>
              <a:rPr lang="en-US" sz="2400" b="1" dirty="0" err="1"/>
              <a:t>i</a:t>
            </a:r>
            <a:r>
              <a:rPr lang="en-US" sz="2400" b="1" dirty="0"/>
              <a:t>++)</a:t>
            </a:r>
          </a:p>
          <a:p>
            <a:r>
              <a:rPr lang="en-US" sz="2400" b="1" dirty="0"/>
              <a:t>        A[</a:t>
            </a:r>
            <a:r>
              <a:rPr lang="en-US" sz="2400" b="1" dirty="0" err="1"/>
              <a:t>i</a:t>
            </a:r>
            <a:r>
              <a:rPr lang="en-US" sz="2400" b="1" dirty="0"/>
              <a:t>] = (</a:t>
            </a:r>
            <a:r>
              <a:rPr lang="en-US" sz="2400" b="1" dirty="0" err="1"/>
              <a:t>int</a:t>
            </a:r>
            <a:r>
              <a:rPr lang="en-US" sz="2400" b="1" dirty="0"/>
              <a:t> *) </a:t>
            </a:r>
            <a:r>
              <a:rPr lang="en-US" sz="2400" b="1" dirty="0" err="1"/>
              <a:t>malloc</a:t>
            </a:r>
            <a:r>
              <a:rPr lang="en-US" sz="2400" b="1" dirty="0"/>
              <a:t>(M * </a:t>
            </a:r>
            <a:r>
              <a:rPr lang="en-US" sz="2400" b="1" dirty="0" err="1"/>
              <a:t>sizeof</a:t>
            </a:r>
            <a:r>
              <a:rPr lang="en-US" sz="2400" b="1" dirty="0"/>
              <a:t>(</a:t>
            </a:r>
            <a:r>
              <a:rPr lang="en-US" sz="2400" b="1" dirty="0" err="1"/>
              <a:t>int</a:t>
            </a:r>
            <a:r>
              <a:rPr lang="en-US" sz="2400" b="1" dirty="0" smtClean="0"/>
              <a:t>));</a:t>
            </a:r>
            <a:endParaRPr lang="el-GR" sz="2400" b="1" dirty="0" smtClean="0"/>
          </a:p>
          <a:p>
            <a:endParaRPr lang="en-US" sz="2400" dirty="0"/>
          </a:p>
          <a:p>
            <a:r>
              <a:rPr lang="en-US" sz="2400" dirty="0"/>
              <a:t>    </a:t>
            </a:r>
            <a:r>
              <a:rPr lang="en-US" sz="2400" b="1" dirty="0">
                <a:solidFill>
                  <a:schemeClr val="accent4">
                    <a:lumMod val="75000"/>
                  </a:schemeClr>
                </a:solidFill>
              </a:rPr>
              <a:t>if (! A) {</a:t>
            </a:r>
          </a:p>
          <a:p>
            <a:r>
              <a:rPr lang="en-US" sz="2400" b="1" dirty="0">
                <a:solidFill>
                  <a:schemeClr val="accent4">
                    <a:lumMod val="75000"/>
                  </a:schemeClr>
                </a:solidFill>
              </a:rPr>
              <a:t>        </a:t>
            </a:r>
            <a:r>
              <a:rPr lang="en-US" sz="2400" b="1" dirty="0" err="1">
                <a:solidFill>
                  <a:schemeClr val="accent4">
                    <a:lumMod val="75000"/>
                  </a:schemeClr>
                </a:solidFill>
              </a:rPr>
              <a:t>printf</a:t>
            </a:r>
            <a:r>
              <a:rPr lang="en-US" sz="2400" b="1" dirty="0">
                <a:solidFill>
                  <a:schemeClr val="accent4">
                    <a:lumMod val="75000"/>
                  </a:schemeClr>
                </a:solidFill>
              </a:rPr>
              <a:t>("\n </a:t>
            </a:r>
            <a:r>
              <a:rPr lang="el-GR" sz="2400" b="1" dirty="0">
                <a:solidFill>
                  <a:schemeClr val="accent4">
                    <a:lumMod val="75000"/>
                  </a:schemeClr>
                </a:solidFill>
              </a:rPr>
              <a:t>Πολύ μεγάλος πίνακας...\</a:t>
            </a:r>
            <a:r>
              <a:rPr lang="en-US" sz="2400" b="1" dirty="0">
                <a:solidFill>
                  <a:schemeClr val="accent4">
                    <a:lumMod val="75000"/>
                  </a:schemeClr>
                </a:solidFill>
              </a:rPr>
              <a:t>n\n");</a:t>
            </a:r>
          </a:p>
          <a:p>
            <a:r>
              <a:rPr lang="en-US" sz="2400" b="1" dirty="0">
                <a:solidFill>
                  <a:schemeClr val="accent4">
                    <a:lumMod val="75000"/>
                  </a:schemeClr>
                </a:solidFill>
              </a:rPr>
              <a:t>        return -1;</a:t>
            </a:r>
          </a:p>
          <a:p>
            <a:r>
              <a:rPr lang="en-US" sz="2400" b="1" dirty="0">
                <a:solidFill>
                  <a:schemeClr val="accent4">
                    <a:lumMod val="75000"/>
                  </a:schemeClr>
                </a:solidFill>
              </a:rPr>
              <a:t>    }</a:t>
            </a:r>
            <a:endParaRPr lang="el-GR" sz="2400" b="1" dirty="0">
              <a:solidFill>
                <a:schemeClr val="accent4">
                  <a:lumMod val="75000"/>
                </a:schemeClr>
              </a:solidFill>
            </a:endParaRP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Πινάκων ΙΙ</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40</a:t>
            </a:fld>
            <a:endParaRPr lang="el-GR" dirty="0"/>
          </a:p>
        </p:txBody>
      </p:sp>
    </p:spTree>
    <p:custDataLst>
      <p:tags r:id="rId1"/>
    </p:custDataLst>
    <p:extLst>
      <p:ext uri="{BB962C8B-B14F-4D97-AF65-F5344CB8AC3E}">
        <p14:creationId xmlns:p14="http://schemas.microsoft.com/office/powerpoint/2010/main" val="12800988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a:xfrm>
            <a:off x="395536" y="80293"/>
            <a:ext cx="8496944" cy="1260475"/>
          </a:xfrm>
        </p:spPr>
        <p:txBody>
          <a:bodyPr>
            <a:normAutofit fontScale="90000"/>
          </a:bodyPr>
          <a:lstStyle/>
          <a:p>
            <a:r>
              <a:rPr lang="el-GR" dirty="0"/>
              <a:t>Αραιοί Πίνακες: Πρόγραμμα </a:t>
            </a:r>
            <a:r>
              <a:rPr lang="el-GR" dirty="0" smtClean="0"/>
              <a:t>(3 </a:t>
            </a:r>
            <a:r>
              <a:rPr lang="el-GR" dirty="0"/>
              <a:t>από 6)</a:t>
            </a:r>
          </a:p>
        </p:txBody>
      </p:sp>
      <p:sp>
        <p:nvSpPr>
          <p:cNvPr id="7" name="TextBox 6" descr="for i=0, i μικρότερο του N, i σύν σύν,&#10;        for j=0, j μικρότερο του M, j σύν σύν, άγκιστρο,&#10;            print f, \ n Εισαγωγή % 3 d % 3 d στοιχείου άνω κάτω τελεία, i, j,&#10;            scan f, % d, &amp; A [i] [j],&#10;            if A [i] [j] != 0,&#10;                counter σύν σύν,&#10;        άγκιστρο,&#10;    &#10;    / * Δημιουργία πίνακα μεταφοράς * /,&#10;    P = int *, malloc, counter * size of int *,&#10;    for i=0, i μικρότερο του counter, i σύν σύν,&#10;        P [i] = malloc, 3 * size of int.&#10;"/>
          <p:cNvSpPr txBox="1"/>
          <p:nvPr>
            <p:custDataLst>
              <p:tags r:id="rId2"/>
            </p:custDataLst>
          </p:nvPr>
        </p:nvSpPr>
        <p:spPr>
          <a:xfrm>
            <a:off x="467544" y="1340768"/>
            <a:ext cx="8208912" cy="4524315"/>
          </a:xfrm>
          <a:prstGeom prst="rect">
            <a:avLst/>
          </a:prstGeom>
          <a:noFill/>
        </p:spPr>
        <p:txBody>
          <a:bodyPr wrap="square" rtlCol="0">
            <a:spAutoFit/>
          </a:bodyPr>
          <a:lstStyle/>
          <a:p>
            <a:r>
              <a:rPr lang="en-US" sz="2400" dirty="0"/>
              <a:t>for (</a:t>
            </a:r>
            <a:r>
              <a:rPr lang="en-US" sz="2400" dirty="0" err="1"/>
              <a:t>i</a:t>
            </a:r>
            <a:r>
              <a:rPr lang="en-US" sz="2400" dirty="0"/>
              <a:t>=0; </a:t>
            </a:r>
            <a:r>
              <a:rPr lang="en-US" sz="2400" dirty="0" err="1"/>
              <a:t>i</a:t>
            </a:r>
            <a:r>
              <a:rPr lang="en-US" sz="2400" dirty="0"/>
              <a:t>&lt;N; </a:t>
            </a:r>
            <a:r>
              <a:rPr lang="en-US" sz="2400" dirty="0" err="1"/>
              <a:t>i</a:t>
            </a:r>
            <a:r>
              <a:rPr lang="en-US" sz="2400" dirty="0"/>
              <a:t>++)</a:t>
            </a:r>
          </a:p>
          <a:p>
            <a:r>
              <a:rPr lang="en-US" sz="2400" dirty="0"/>
              <a:t>        for (j=0; j&lt;M; j++) {</a:t>
            </a:r>
          </a:p>
          <a:p>
            <a:r>
              <a:rPr lang="en-US" sz="2400" dirty="0"/>
              <a:t>            </a:t>
            </a:r>
            <a:r>
              <a:rPr lang="en-US" sz="2400" dirty="0" err="1"/>
              <a:t>printf</a:t>
            </a:r>
            <a:r>
              <a:rPr lang="en-US" sz="2400" dirty="0"/>
              <a:t>("\n </a:t>
            </a:r>
            <a:r>
              <a:rPr lang="el-GR" sz="2400" dirty="0"/>
              <a:t>Εισαγωγή %3</a:t>
            </a:r>
            <a:r>
              <a:rPr lang="en-US" sz="2400" dirty="0"/>
              <a:t>d %3d </a:t>
            </a:r>
            <a:r>
              <a:rPr lang="el-GR" sz="2400" dirty="0"/>
              <a:t>στοιχείου :", </a:t>
            </a:r>
            <a:r>
              <a:rPr lang="en-US" sz="2400" dirty="0" err="1"/>
              <a:t>i</a:t>
            </a:r>
            <a:r>
              <a:rPr lang="en-US" sz="2400" dirty="0"/>
              <a:t>, j);</a:t>
            </a:r>
          </a:p>
          <a:p>
            <a:r>
              <a:rPr lang="en-US" sz="2400" dirty="0"/>
              <a:t>            </a:t>
            </a:r>
            <a:r>
              <a:rPr lang="en-US" sz="2400" dirty="0" err="1"/>
              <a:t>scanf</a:t>
            </a:r>
            <a:r>
              <a:rPr lang="en-US" sz="2400" dirty="0"/>
              <a:t>("%d", &amp;A[</a:t>
            </a:r>
            <a:r>
              <a:rPr lang="en-US" sz="2400" dirty="0" err="1"/>
              <a:t>i</a:t>
            </a:r>
            <a:r>
              <a:rPr lang="en-US" sz="2400" dirty="0"/>
              <a:t>][j]);</a:t>
            </a:r>
          </a:p>
          <a:p>
            <a:r>
              <a:rPr lang="en-US" sz="2400" dirty="0"/>
              <a:t>            if (A[</a:t>
            </a:r>
            <a:r>
              <a:rPr lang="en-US" sz="2400" dirty="0" err="1"/>
              <a:t>i</a:t>
            </a:r>
            <a:r>
              <a:rPr lang="en-US" sz="2400" dirty="0"/>
              <a:t>][j] != 0)</a:t>
            </a:r>
          </a:p>
          <a:p>
            <a:r>
              <a:rPr lang="en-US" sz="2400" dirty="0"/>
              <a:t>                counter++;</a:t>
            </a:r>
          </a:p>
          <a:p>
            <a:r>
              <a:rPr lang="en-US" sz="2400" dirty="0"/>
              <a:t>        }</a:t>
            </a:r>
          </a:p>
          <a:p>
            <a:r>
              <a:rPr lang="en-US" sz="2400" dirty="0"/>
              <a:t>    </a:t>
            </a:r>
          </a:p>
          <a:p>
            <a:r>
              <a:rPr lang="en-US" sz="2400" dirty="0"/>
              <a:t>  </a:t>
            </a:r>
            <a:r>
              <a:rPr lang="en-US" sz="2400" b="1" dirty="0"/>
              <a:t>  /* </a:t>
            </a:r>
            <a:r>
              <a:rPr lang="el-GR" sz="2400" b="1" dirty="0"/>
              <a:t>Δημιουργία πίνακα μεταφοράς */</a:t>
            </a:r>
          </a:p>
          <a:p>
            <a:r>
              <a:rPr lang="el-GR" sz="2400" b="1" dirty="0"/>
              <a:t>    </a:t>
            </a:r>
            <a:r>
              <a:rPr lang="en-US" sz="2400" b="1" dirty="0"/>
              <a:t>P = (</a:t>
            </a:r>
            <a:r>
              <a:rPr lang="en-US" sz="2400" b="1" dirty="0" err="1"/>
              <a:t>int</a:t>
            </a:r>
            <a:r>
              <a:rPr lang="en-US" sz="2400" b="1" dirty="0"/>
              <a:t> *) </a:t>
            </a:r>
            <a:r>
              <a:rPr lang="en-US" sz="2400" b="1" dirty="0" err="1"/>
              <a:t>malloc</a:t>
            </a:r>
            <a:r>
              <a:rPr lang="en-US" sz="2400" b="1" dirty="0"/>
              <a:t>( counter * </a:t>
            </a:r>
            <a:r>
              <a:rPr lang="en-US" sz="2400" b="1" dirty="0" err="1"/>
              <a:t>sizeof</a:t>
            </a:r>
            <a:r>
              <a:rPr lang="en-US" sz="2400" b="1" dirty="0"/>
              <a:t>(</a:t>
            </a:r>
            <a:r>
              <a:rPr lang="en-US" sz="2400" b="1" dirty="0" err="1"/>
              <a:t>int</a:t>
            </a:r>
            <a:r>
              <a:rPr lang="en-US" sz="2400" b="1" dirty="0"/>
              <a:t> *));</a:t>
            </a:r>
          </a:p>
          <a:p>
            <a:r>
              <a:rPr lang="en-US" sz="2400" b="1" dirty="0"/>
              <a:t>    for (</a:t>
            </a:r>
            <a:r>
              <a:rPr lang="en-US" sz="2400" b="1" dirty="0" err="1"/>
              <a:t>i</a:t>
            </a:r>
            <a:r>
              <a:rPr lang="en-US" sz="2400" b="1" dirty="0"/>
              <a:t>=0; </a:t>
            </a:r>
            <a:r>
              <a:rPr lang="en-US" sz="2400" b="1" dirty="0" err="1"/>
              <a:t>i</a:t>
            </a:r>
            <a:r>
              <a:rPr lang="en-US" sz="2400" b="1" dirty="0"/>
              <a:t>&lt;counter; </a:t>
            </a:r>
            <a:r>
              <a:rPr lang="en-US" sz="2400" b="1" dirty="0" err="1"/>
              <a:t>i</a:t>
            </a:r>
            <a:r>
              <a:rPr lang="en-US" sz="2400" b="1" dirty="0"/>
              <a:t>++)</a:t>
            </a:r>
          </a:p>
          <a:p>
            <a:r>
              <a:rPr lang="en-US" sz="2400" b="1" dirty="0"/>
              <a:t>        P[</a:t>
            </a:r>
            <a:r>
              <a:rPr lang="en-US" sz="2400" b="1" dirty="0" err="1"/>
              <a:t>i</a:t>
            </a:r>
            <a:r>
              <a:rPr lang="en-US" sz="2400" b="1" dirty="0"/>
              <a:t>] = </a:t>
            </a:r>
            <a:r>
              <a:rPr lang="en-US" sz="2400" b="1" dirty="0" err="1"/>
              <a:t>malloc</a:t>
            </a:r>
            <a:r>
              <a:rPr lang="en-US" sz="2400" b="1" dirty="0"/>
              <a:t>(3 * </a:t>
            </a:r>
            <a:r>
              <a:rPr lang="en-US" sz="2400" b="1" dirty="0" err="1"/>
              <a:t>sizeof</a:t>
            </a:r>
            <a:r>
              <a:rPr lang="en-US" sz="2400" b="1" dirty="0"/>
              <a:t>(</a:t>
            </a:r>
            <a:r>
              <a:rPr lang="en-US" sz="2400" b="1" dirty="0" err="1"/>
              <a:t>int</a:t>
            </a:r>
            <a:r>
              <a:rPr lang="en-US" sz="2400" b="1" dirty="0"/>
              <a:t>));</a:t>
            </a:r>
            <a:endParaRPr lang="el-GR" sz="2400" b="1"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Πινάκων ΙΙ</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41</a:t>
            </a:fld>
            <a:endParaRPr lang="el-GR" dirty="0"/>
          </a:p>
        </p:txBody>
      </p:sp>
    </p:spTree>
    <p:custDataLst>
      <p:tags r:id="rId1"/>
    </p:custDataLst>
    <p:extLst>
      <p:ext uri="{BB962C8B-B14F-4D97-AF65-F5344CB8AC3E}">
        <p14:creationId xmlns:p14="http://schemas.microsoft.com/office/powerpoint/2010/main" val="12800988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a:xfrm>
            <a:off x="395536" y="80293"/>
            <a:ext cx="8496944" cy="1260475"/>
          </a:xfrm>
        </p:spPr>
        <p:txBody>
          <a:bodyPr>
            <a:normAutofit fontScale="90000"/>
          </a:bodyPr>
          <a:lstStyle/>
          <a:p>
            <a:r>
              <a:rPr lang="el-GR" dirty="0"/>
              <a:t>Αραιοί Πίνακες: Πρόγραμμα </a:t>
            </a:r>
            <a:r>
              <a:rPr lang="el-GR" dirty="0" smtClean="0"/>
              <a:t>(4 </a:t>
            </a:r>
            <a:r>
              <a:rPr lang="el-GR" dirty="0"/>
              <a:t>από 6)</a:t>
            </a:r>
          </a:p>
        </p:txBody>
      </p:sp>
      <p:sp>
        <p:nvSpPr>
          <p:cNvPr id="8" name="TextBox 7" descr=" / * Μεταφορά του αραιού πίνακα * /,&#10;    for  i=0, i μικρότερο του N, i σύν σύν,&#10;        for j=0, j μικρότερο του M, j σύν σύν,&#10;            if A [i] [j] != 0, άγκιστρο,&#10;                P [k] [0] = A [i] [j],&#10;                P [k] [1] = i,&#10;                P [k σύν σύν] [2] = j,&#10;            άγκιστρο,&#10;    &#10;    / * Διαγραφή αραιού πίνακα * /,&#10;    free A.&#10;"/>
          <p:cNvSpPr txBox="1"/>
          <p:nvPr/>
        </p:nvSpPr>
        <p:spPr>
          <a:xfrm>
            <a:off x="395536" y="1268760"/>
            <a:ext cx="8280920" cy="4832092"/>
          </a:xfrm>
          <a:prstGeom prst="rect">
            <a:avLst/>
          </a:prstGeom>
          <a:noFill/>
        </p:spPr>
        <p:txBody>
          <a:bodyPr wrap="square" rtlCol="0">
            <a:spAutoFit/>
          </a:bodyPr>
          <a:lstStyle/>
          <a:p>
            <a:r>
              <a:rPr lang="el-GR" sz="2800" dirty="0"/>
              <a:t> /* Μεταφορά του αραιού πίνακα */</a:t>
            </a:r>
          </a:p>
          <a:p>
            <a:r>
              <a:rPr lang="el-GR" sz="2800" dirty="0"/>
              <a:t>    </a:t>
            </a:r>
            <a:r>
              <a:rPr lang="en-US" sz="2800" dirty="0"/>
              <a:t>for (</a:t>
            </a:r>
            <a:r>
              <a:rPr lang="en-US" sz="2800" dirty="0" err="1"/>
              <a:t>i</a:t>
            </a:r>
            <a:r>
              <a:rPr lang="en-US" sz="2800" dirty="0"/>
              <a:t>=0; </a:t>
            </a:r>
            <a:r>
              <a:rPr lang="en-US" sz="2800" dirty="0" err="1"/>
              <a:t>i</a:t>
            </a:r>
            <a:r>
              <a:rPr lang="en-US" sz="2800" dirty="0"/>
              <a:t>&lt;N; </a:t>
            </a:r>
            <a:r>
              <a:rPr lang="en-US" sz="2800" dirty="0" err="1"/>
              <a:t>i</a:t>
            </a:r>
            <a:r>
              <a:rPr lang="en-US" sz="2800" dirty="0"/>
              <a:t>++)</a:t>
            </a:r>
          </a:p>
          <a:p>
            <a:r>
              <a:rPr lang="en-US" sz="2800" dirty="0"/>
              <a:t>        for (j=0; j&lt;M; j++)</a:t>
            </a:r>
          </a:p>
          <a:p>
            <a:r>
              <a:rPr lang="en-US" sz="2800" dirty="0"/>
              <a:t> </a:t>
            </a:r>
            <a:r>
              <a:rPr lang="en-US" sz="2800" b="1" dirty="0"/>
              <a:t>           if (A[</a:t>
            </a:r>
            <a:r>
              <a:rPr lang="en-US" sz="2800" b="1" dirty="0" err="1"/>
              <a:t>i</a:t>
            </a:r>
            <a:r>
              <a:rPr lang="en-US" sz="2800" b="1" dirty="0"/>
              <a:t>][j] != 0) {</a:t>
            </a:r>
          </a:p>
          <a:p>
            <a:r>
              <a:rPr lang="en-US" sz="2800" b="1" dirty="0"/>
              <a:t>                P[k][0] = A[</a:t>
            </a:r>
            <a:r>
              <a:rPr lang="en-US" sz="2800" b="1" dirty="0" err="1"/>
              <a:t>i</a:t>
            </a:r>
            <a:r>
              <a:rPr lang="en-US" sz="2800" b="1" dirty="0"/>
              <a:t>][j];</a:t>
            </a:r>
          </a:p>
          <a:p>
            <a:r>
              <a:rPr lang="en-US" sz="2800" b="1" dirty="0"/>
              <a:t>                P[k][1] = </a:t>
            </a:r>
            <a:r>
              <a:rPr lang="en-US" sz="2800" b="1" dirty="0" err="1"/>
              <a:t>i</a:t>
            </a:r>
            <a:r>
              <a:rPr lang="en-US" sz="2800" b="1" dirty="0"/>
              <a:t>;</a:t>
            </a:r>
          </a:p>
          <a:p>
            <a:r>
              <a:rPr lang="en-US" sz="2800" b="1" dirty="0"/>
              <a:t>                P[k++][2] = j;</a:t>
            </a:r>
          </a:p>
          <a:p>
            <a:r>
              <a:rPr lang="en-US" sz="2800" dirty="0"/>
              <a:t>            }</a:t>
            </a:r>
          </a:p>
          <a:p>
            <a:r>
              <a:rPr lang="en-US" sz="2800" dirty="0"/>
              <a:t>    </a:t>
            </a:r>
          </a:p>
          <a:p>
            <a:r>
              <a:rPr lang="en-US" sz="2800" dirty="0"/>
              <a:t>    </a:t>
            </a:r>
            <a:r>
              <a:rPr lang="en-US" sz="2800" b="1" dirty="0">
                <a:solidFill>
                  <a:schemeClr val="accent4">
                    <a:lumMod val="75000"/>
                  </a:schemeClr>
                </a:solidFill>
              </a:rPr>
              <a:t>/* </a:t>
            </a:r>
            <a:r>
              <a:rPr lang="el-GR" sz="2800" b="1" dirty="0">
                <a:solidFill>
                  <a:schemeClr val="accent4">
                    <a:lumMod val="75000"/>
                  </a:schemeClr>
                </a:solidFill>
              </a:rPr>
              <a:t>Διαγραφή αραιού πίνακα */</a:t>
            </a:r>
          </a:p>
          <a:p>
            <a:r>
              <a:rPr lang="el-GR" sz="2800" b="1" dirty="0">
                <a:solidFill>
                  <a:schemeClr val="accent4">
                    <a:lumMod val="75000"/>
                  </a:schemeClr>
                </a:solidFill>
              </a:rPr>
              <a:t>    </a:t>
            </a:r>
            <a:r>
              <a:rPr lang="en-US" sz="2800" b="1" dirty="0">
                <a:solidFill>
                  <a:schemeClr val="accent4">
                    <a:lumMod val="75000"/>
                  </a:schemeClr>
                </a:solidFill>
              </a:rPr>
              <a:t>free(A);</a:t>
            </a:r>
            <a:endParaRPr lang="el-GR" sz="2800" b="1" dirty="0">
              <a:solidFill>
                <a:schemeClr val="accent4">
                  <a:lumMod val="75000"/>
                </a:schemeClr>
              </a:solidFill>
            </a:endParaRP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Πινάκων ΙΙ</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42</a:t>
            </a:fld>
            <a:endParaRPr lang="el-GR" dirty="0"/>
          </a:p>
        </p:txBody>
      </p:sp>
    </p:spTree>
    <p:custDataLst>
      <p:tags r:id="rId1"/>
    </p:custDataLst>
    <p:extLst>
      <p:ext uri="{BB962C8B-B14F-4D97-AF65-F5344CB8AC3E}">
        <p14:creationId xmlns:p14="http://schemas.microsoft.com/office/powerpoint/2010/main" val="32957521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a:xfrm>
            <a:off x="395536" y="80293"/>
            <a:ext cx="8496944" cy="1260475"/>
          </a:xfrm>
        </p:spPr>
        <p:txBody>
          <a:bodyPr>
            <a:normAutofit fontScale="90000"/>
          </a:bodyPr>
          <a:lstStyle/>
          <a:p>
            <a:r>
              <a:rPr lang="el-GR" dirty="0"/>
              <a:t>Αραιοί Πίνακες: Πρόγραμμα </a:t>
            </a:r>
            <a:r>
              <a:rPr lang="el-GR" dirty="0" smtClean="0"/>
              <a:t>(5 </a:t>
            </a:r>
            <a:r>
              <a:rPr lang="el-GR" dirty="0"/>
              <a:t>από 6)</a:t>
            </a:r>
          </a:p>
        </p:txBody>
      </p:sp>
      <p:sp>
        <p:nvSpPr>
          <p:cNvPr id="8" name="TextBox 7" descr=" / * Αναζήτηση στοιχείου απο τους δείκτες του * /,&#10;    print f, \ n \ n Eισαγωγή των δεικτών του στοιχείου άνω κάτω τελεία,&#10;    scan f, % d % d, &amp; g, &amp; s,&#10;    &#10;    i=0,&#10;    while vrethike == 0 &amp; &amp; g μεγαλύτερο ή ίσο του  P [i] [1], άγκιστρο,&#10;        if g == P [i] [1], &#10;            if s == P [i] [2], άγκιστρο,&#10;                vrethike = 1,&#10;                print f, \ n \ n Το στοιχείο είναι το % d \ n \ n, P [i] [0],&#10;            άγκιστρο,&#10;            i σύν σύν,&#10;        άγκιστρο.&#10;"/>
          <p:cNvSpPr txBox="1"/>
          <p:nvPr/>
        </p:nvSpPr>
        <p:spPr>
          <a:xfrm>
            <a:off x="467545" y="1271657"/>
            <a:ext cx="8208912" cy="4893647"/>
          </a:xfrm>
          <a:prstGeom prst="rect">
            <a:avLst/>
          </a:prstGeom>
          <a:noFill/>
        </p:spPr>
        <p:txBody>
          <a:bodyPr wrap="square" rtlCol="0">
            <a:spAutoFit/>
          </a:bodyPr>
          <a:lstStyle/>
          <a:p>
            <a:r>
              <a:rPr lang="el-GR" sz="2400" dirty="0"/>
              <a:t> /* Αναζήτηση στοιχείου </a:t>
            </a:r>
            <a:r>
              <a:rPr lang="el-GR" sz="2400" dirty="0" err="1"/>
              <a:t>απο</a:t>
            </a:r>
            <a:r>
              <a:rPr lang="el-GR" sz="2400" dirty="0"/>
              <a:t> τους δείκτες του */</a:t>
            </a:r>
          </a:p>
          <a:p>
            <a:r>
              <a:rPr lang="el-GR" sz="2400" dirty="0"/>
              <a:t>    </a:t>
            </a:r>
            <a:r>
              <a:rPr lang="en-US" sz="2400" dirty="0" err="1"/>
              <a:t>printf</a:t>
            </a:r>
            <a:r>
              <a:rPr lang="en-US" sz="2400" dirty="0"/>
              <a:t>("\n\n E</a:t>
            </a:r>
            <a:r>
              <a:rPr lang="el-GR" sz="2400" dirty="0" err="1"/>
              <a:t>ισαγωγή</a:t>
            </a:r>
            <a:r>
              <a:rPr lang="el-GR" sz="2400" dirty="0"/>
              <a:t> των δεικτών του στοιχείου: ");</a:t>
            </a:r>
          </a:p>
          <a:p>
            <a:r>
              <a:rPr lang="el-GR" sz="2400" dirty="0"/>
              <a:t>    </a:t>
            </a:r>
            <a:r>
              <a:rPr lang="en-US" sz="2400" dirty="0" err="1"/>
              <a:t>scanf</a:t>
            </a:r>
            <a:r>
              <a:rPr lang="en-US" sz="2400" dirty="0"/>
              <a:t>("%</a:t>
            </a:r>
            <a:r>
              <a:rPr lang="en-US" sz="2400" dirty="0" err="1"/>
              <a:t>d%d</a:t>
            </a:r>
            <a:r>
              <a:rPr lang="en-US" sz="2400" dirty="0"/>
              <a:t>", &amp;g, &amp;s);</a:t>
            </a:r>
          </a:p>
          <a:p>
            <a:r>
              <a:rPr lang="en-US" sz="2400" dirty="0"/>
              <a:t>    </a:t>
            </a:r>
          </a:p>
          <a:p>
            <a:r>
              <a:rPr lang="en-US" sz="2400" dirty="0"/>
              <a:t>    </a:t>
            </a:r>
            <a:r>
              <a:rPr lang="en-US" sz="2400" b="1" dirty="0" err="1"/>
              <a:t>i</a:t>
            </a:r>
            <a:r>
              <a:rPr lang="en-US" sz="2400" b="1" dirty="0"/>
              <a:t>=0;</a:t>
            </a:r>
          </a:p>
          <a:p>
            <a:r>
              <a:rPr lang="en-US" sz="2400" b="1" dirty="0"/>
              <a:t>    while (</a:t>
            </a:r>
            <a:r>
              <a:rPr lang="en-US" sz="2400" b="1" dirty="0" err="1"/>
              <a:t>vrethike</a:t>
            </a:r>
            <a:r>
              <a:rPr lang="en-US" sz="2400" b="1" dirty="0"/>
              <a:t> == 0 &amp;&amp; g &gt;= P[</a:t>
            </a:r>
            <a:r>
              <a:rPr lang="en-US" sz="2400" b="1" dirty="0" err="1"/>
              <a:t>i</a:t>
            </a:r>
            <a:r>
              <a:rPr lang="en-US" sz="2400" b="1" dirty="0"/>
              <a:t>][1]) {</a:t>
            </a:r>
          </a:p>
          <a:p>
            <a:r>
              <a:rPr lang="en-US" sz="2400" b="1" dirty="0"/>
              <a:t>        </a:t>
            </a:r>
            <a:r>
              <a:rPr lang="en-US" sz="2400" b="1" dirty="0">
                <a:solidFill>
                  <a:schemeClr val="accent4">
                    <a:lumMod val="75000"/>
                  </a:schemeClr>
                </a:solidFill>
              </a:rPr>
              <a:t>if (g == P[</a:t>
            </a:r>
            <a:r>
              <a:rPr lang="en-US" sz="2400" b="1" dirty="0" err="1">
                <a:solidFill>
                  <a:schemeClr val="accent4">
                    <a:lumMod val="75000"/>
                  </a:schemeClr>
                </a:solidFill>
              </a:rPr>
              <a:t>i</a:t>
            </a:r>
            <a:r>
              <a:rPr lang="en-US" sz="2400" b="1" dirty="0">
                <a:solidFill>
                  <a:schemeClr val="accent4">
                    <a:lumMod val="75000"/>
                  </a:schemeClr>
                </a:solidFill>
              </a:rPr>
              <a:t>][1]) </a:t>
            </a:r>
          </a:p>
          <a:p>
            <a:r>
              <a:rPr lang="en-US" sz="2400" b="1" dirty="0">
                <a:solidFill>
                  <a:schemeClr val="accent4">
                    <a:lumMod val="75000"/>
                  </a:schemeClr>
                </a:solidFill>
              </a:rPr>
              <a:t>            if (s == P[</a:t>
            </a:r>
            <a:r>
              <a:rPr lang="en-US" sz="2400" b="1" dirty="0" err="1">
                <a:solidFill>
                  <a:schemeClr val="accent4">
                    <a:lumMod val="75000"/>
                  </a:schemeClr>
                </a:solidFill>
              </a:rPr>
              <a:t>i</a:t>
            </a:r>
            <a:r>
              <a:rPr lang="en-US" sz="2400" b="1" dirty="0">
                <a:solidFill>
                  <a:schemeClr val="accent4">
                    <a:lumMod val="75000"/>
                  </a:schemeClr>
                </a:solidFill>
              </a:rPr>
              <a:t>][2]) {</a:t>
            </a:r>
          </a:p>
          <a:p>
            <a:r>
              <a:rPr lang="en-US" sz="2400" b="1" dirty="0">
                <a:solidFill>
                  <a:schemeClr val="accent4">
                    <a:lumMod val="75000"/>
                  </a:schemeClr>
                </a:solidFill>
              </a:rPr>
              <a:t>                </a:t>
            </a:r>
            <a:r>
              <a:rPr lang="en-US" sz="2400" b="1" dirty="0" err="1">
                <a:solidFill>
                  <a:schemeClr val="accent4">
                    <a:lumMod val="75000"/>
                  </a:schemeClr>
                </a:solidFill>
              </a:rPr>
              <a:t>vrethike</a:t>
            </a:r>
            <a:r>
              <a:rPr lang="en-US" sz="2400" b="1" dirty="0">
                <a:solidFill>
                  <a:schemeClr val="accent4">
                    <a:lumMod val="75000"/>
                  </a:schemeClr>
                </a:solidFill>
              </a:rPr>
              <a:t> = 1;</a:t>
            </a:r>
          </a:p>
          <a:p>
            <a:r>
              <a:rPr lang="en-US" sz="2400" b="1" dirty="0">
                <a:solidFill>
                  <a:schemeClr val="accent4">
                    <a:lumMod val="75000"/>
                  </a:schemeClr>
                </a:solidFill>
              </a:rPr>
              <a:t>                </a:t>
            </a:r>
            <a:r>
              <a:rPr lang="en-US" sz="2400" b="1" dirty="0" err="1">
                <a:solidFill>
                  <a:schemeClr val="accent4">
                    <a:lumMod val="75000"/>
                  </a:schemeClr>
                </a:solidFill>
              </a:rPr>
              <a:t>printf</a:t>
            </a:r>
            <a:r>
              <a:rPr lang="en-US" sz="2400" b="1" dirty="0">
                <a:solidFill>
                  <a:schemeClr val="accent4">
                    <a:lumMod val="75000"/>
                  </a:schemeClr>
                </a:solidFill>
              </a:rPr>
              <a:t>("\n\n </a:t>
            </a:r>
            <a:r>
              <a:rPr lang="el-GR" sz="2400" b="1" dirty="0">
                <a:solidFill>
                  <a:schemeClr val="accent4">
                    <a:lumMod val="75000"/>
                  </a:schemeClr>
                </a:solidFill>
              </a:rPr>
              <a:t>Το στοιχείο είναι το %</a:t>
            </a:r>
            <a:r>
              <a:rPr lang="en-US" sz="2400" b="1" dirty="0">
                <a:solidFill>
                  <a:schemeClr val="accent4">
                    <a:lumMod val="75000"/>
                  </a:schemeClr>
                </a:solidFill>
              </a:rPr>
              <a:t>d\n\n", P[</a:t>
            </a:r>
            <a:r>
              <a:rPr lang="en-US" sz="2400" b="1" dirty="0" err="1">
                <a:solidFill>
                  <a:schemeClr val="accent4">
                    <a:lumMod val="75000"/>
                  </a:schemeClr>
                </a:solidFill>
              </a:rPr>
              <a:t>i</a:t>
            </a:r>
            <a:r>
              <a:rPr lang="en-US" sz="2400" b="1" dirty="0">
                <a:solidFill>
                  <a:schemeClr val="accent4">
                    <a:lumMod val="75000"/>
                  </a:schemeClr>
                </a:solidFill>
              </a:rPr>
              <a:t>][0]);</a:t>
            </a:r>
          </a:p>
          <a:p>
            <a:r>
              <a:rPr lang="en-US" sz="2400" b="1" dirty="0"/>
              <a:t>            }</a:t>
            </a:r>
          </a:p>
          <a:p>
            <a:r>
              <a:rPr lang="en-US" sz="2400" b="1" dirty="0"/>
              <a:t>            </a:t>
            </a:r>
            <a:r>
              <a:rPr lang="en-US" sz="2400" b="1" dirty="0" err="1"/>
              <a:t>i</a:t>
            </a:r>
            <a:r>
              <a:rPr lang="en-US" sz="2400" b="1" dirty="0"/>
              <a:t>++;</a:t>
            </a:r>
          </a:p>
          <a:p>
            <a:r>
              <a:rPr lang="en-US" sz="2400" b="1" dirty="0"/>
              <a:t>        }</a:t>
            </a:r>
            <a:endParaRPr lang="el-GR" sz="2400" b="1"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Πινάκων ΙΙ</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43</a:t>
            </a:fld>
            <a:endParaRPr lang="el-GR" dirty="0"/>
          </a:p>
        </p:txBody>
      </p:sp>
    </p:spTree>
    <p:custDataLst>
      <p:tags r:id="rId1"/>
    </p:custDataLst>
    <p:extLst>
      <p:ext uri="{BB962C8B-B14F-4D97-AF65-F5344CB8AC3E}">
        <p14:creationId xmlns:p14="http://schemas.microsoft.com/office/powerpoint/2010/main" val="32957521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a:xfrm>
            <a:off x="395536" y="80293"/>
            <a:ext cx="8496944" cy="1260475"/>
          </a:xfrm>
        </p:spPr>
        <p:txBody>
          <a:bodyPr>
            <a:normAutofit fontScale="90000"/>
          </a:bodyPr>
          <a:lstStyle/>
          <a:p>
            <a:r>
              <a:rPr lang="el-GR" dirty="0"/>
              <a:t>Αραιοί Πίνακες: Πρόγραμμα </a:t>
            </a:r>
            <a:r>
              <a:rPr lang="el-GR" dirty="0" smtClean="0"/>
              <a:t>(6 </a:t>
            </a:r>
            <a:r>
              <a:rPr lang="el-GR" dirty="0"/>
              <a:t>από 6)</a:t>
            </a:r>
          </a:p>
        </p:txBody>
      </p:sp>
      <p:sp>
        <p:nvSpPr>
          <p:cNvPr id="8" name="TextBox 7" descr=" if vrethike == 0 &#10;        print f,  \ n \ n Το στοιχείο είναι το % d \ n \ n, 0,&#10;    &#10;    / * Εμφάνιση αραιού * /,&#10;    for i=0, i μικρότερο του counter, i σύν σύν,&#10;        print f, % 5 d % 5 d % 5 d, \ n, P [i] [0], P [i] [1], P [i] [2],&#10;    free P,&#10;    return 0,&#10;άγκιστρο.&#10;"/>
          <p:cNvSpPr txBox="1"/>
          <p:nvPr>
            <p:custDataLst>
              <p:tags r:id="rId2"/>
            </p:custDataLst>
          </p:nvPr>
        </p:nvSpPr>
        <p:spPr>
          <a:xfrm>
            <a:off x="467544" y="1628800"/>
            <a:ext cx="8208912" cy="3970318"/>
          </a:xfrm>
          <a:prstGeom prst="rect">
            <a:avLst/>
          </a:prstGeom>
          <a:noFill/>
        </p:spPr>
        <p:txBody>
          <a:bodyPr wrap="square" rtlCol="0">
            <a:spAutoFit/>
          </a:bodyPr>
          <a:lstStyle/>
          <a:p>
            <a:r>
              <a:rPr lang="en-US" dirty="0"/>
              <a:t> </a:t>
            </a:r>
            <a:r>
              <a:rPr lang="en-US" sz="2800" b="1" dirty="0">
                <a:solidFill>
                  <a:schemeClr val="accent4">
                    <a:lumMod val="75000"/>
                  </a:schemeClr>
                </a:solidFill>
              </a:rPr>
              <a:t>if (</a:t>
            </a:r>
            <a:r>
              <a:rPr lang="en-US" sz="2800" b="1" dirty="0" err="1">
                <a:solidFill>
                  <a:schemeClr val="accent4">
                    <a:lumMod val="75000"/>
                  </a:schemeClr>
                </a:solidFill>
              </a:rPr>
              <a:t>vrethike</a:t>
            </a:r>
            <a:r>
              <a:rPr lang="en-US" sz="2800" b="1" dirty="0">
                <a:solidFill>
                  <a:schemeClr val="accent4">
                    <a:lumMod val="75000"/>
                  </a:schemeClr>
                </a:solidFill>
              </a:rPr>
              <a:t> == 0) </a:t>
            </a:r>
          </a:p>
          <a:p>
            <a:r>
              <a:rPr lang="en-US" sz="2800" b="1" dirty="0">
                <a:solidFill>
                  <a:schemeClr val="accent4">
                    <a:lumMod val="75000"/>
                  </a:schemeClr>
                </a:solidFill>
              </a:rPr>
              <a:t>        </a:t>
            </a:r>
            <a:r>
              <a:rPr lang="en-US" sz="2800" b="1" dirty="0" err="1">
                <a:solidFill>
                  <a:schemeClr val="accent4">
                    <a:lumMod val="75000"/>
                  </a:schemeClr>
                </a:solidFill>
              </a:rPr>
              <a:t>printf</a:t>
            </a:r>
            <a:r>
              <a:rPr lang="en-US" sz="2800" b="1" dirty="0">
                <a:solidFill>
                  <a:schemeClr val="accent4">
                    <a:lumMod val="75000"/>
                  </a:schemeClr>
                </a:solidFill>
              </a:rPr>
              <a:t>("\n\n </a:t>
            </a:r>
            <a:r>
              <a:rPr lang="el-GR" sz="2800" b="1" dirty="0">
                <a:solidFill>
                  <a:schemeClr val="accent4">
                    <a:lumMod val="75000"/>
                  </a:schemeClr>
                </a:solidFill>
              </a:rPr>
              <a:t>Το στοιχείο είναι το %</a:t>
            </a:r>
            <a:r>
              <a:rPr lang="en-US" sz="2800" b="1" dirty="0">
                <a:solidFill>
                  <a:schemeClr val="accent4">
                    <a:lumMod val="75000"/>
                  </a:schemeClr>
                </a:solidFill>
              </a:rPr>
              <a:t>d\n\n", 0);</a:t>
            </a:r>
          </a:p>
          <a:p>
            <a:r>
              <a:rPr lang="en-US" sz="2800" b="1" dirty="0">
                <a:solidFill>
                  <a:srgbClr val="C00000"/>
                </a:solidFill>
              </a:rPr>
              <a:t> </a:t>
            </a:r>
            <a:r>
              <a:rPr lang="en-US" sz="2800" dirty="0"/>
              <a:t>   </a:t>
            </a:r>
          </a:p>
          <a:p>
            <a:r>
              <a:rPr lang="en-US" sz="2800" dirty="0"/>
              <a:t>    /* </a:t>
            </a:r>
            <a:r>
              <a:rPr lang="el-GR" sz="2800" dirty="0"/>
              <a:t>Εμφάνιση αραιού */</a:t>
            </a:r>
          </a:p>
          <a:p>
            <a:r>
              <a:rPr lang="el-GR" sz="2800" dirty="0"/>
              <a:t>    </a:t>
            </a:r>
            <a:r>
              <a:rPr lang="en-US" sz="2800" dirty="0"/>
              <a:t>for (</a:t>
            </a:r>
            <a:r>
              <a:rPr lang="en-US" sz="2800" dirty="0" err="1"/>
              <a:t>i</a:t>
            </a:r>
            <a:r>
              <a:rPr lang="en-US" sz="2800" dirty="0"/>
              <a:t>=0; </a:t>
            </a:r>
            <a:r>
              <a:rPr lang="en-US" sz="2800" dirty="0" err="1"/>
              <a:t>i</a:t>
            </a:r>
            <a:r>
              <a:rPr lang="en-US" sz="2800" dirty="0"/>
              <a:t>&lt;counter; </a:t>
            </a:r>
            <a:r>
              <a:rPr lang="en-US" sz="2800" dirty="0" err="1"/>
              <a:t>i</a:t>
            </a:r>
            <a:r>
              <a:rPr lang="en-US" sz="2800" dirty="0"/>
              <a:t>++)</a:t>
            </a:r>
          </a:p>
          <a:p>
            <a:r>
              <a:rPr lang="en-US" sz="2800" dirty="0"/>
              <a:t>        </a:t>
            </a:r>
            <a:r>
              <a:rPr lang="en-US" sz="2800" dirty="0" err="1"/>
              <a:t>printf</a:t>
            </a:r>
            <a:r>
              <a:rPr lang="en-US" sz="2800" dirty="0"/>
              <a:t>("%5d %5d %5d\n", P[</a:t>
            </a:r>
            <a:r>
              <a:rPr lang="en-US" sz="2800" dirty="0" err="1"/>
              <a:t>i</a:t>
            </a:r>
            <a:r>
              <a:rPr lang="en-US" sz="2800" dirty="0"/>
              <a:t>][0], P[</a:t>
            </a:r>
            <a:r>
              <a:rPr lang="en-US" sz="2800" dirty="0" err="1"/>
              <a:t>i</a:t>
            </a:r>
            <a:r>
              <a:rPr lang="en-US" sz="2800" dirty="0"/>
              <a:t>][1], P[</a:t>
            </a:r>
            <a:r>
              <a:rPr lang="en-US" sz="2800" dirty="0" err="1"/>
              <a:t>i</a:t>
            </a:r>
            <a:r>
              <a:rPr lang="en-US" sz="2800" dirty="0"/>
              <a:t>][2]);</a:t>
            </a:r>
          </a:p>
          <a:p>
            <a:r>
              <a:rPr lang="en-US" sz="2800" dirty="0"/>
              <a:t>    free(P);</a:t>
            </a:r>
          </a:p>
          <a:p>
            <a:r>
              <a:rPr lang="en-US" sz="2800" dirty="0"/>
              <a:t>    return 0;</a:t>
            </a:r>
          </a:p>
          <a:p>
            <a:r>
              <a:rPr lang="en-US" sz="2800" dirty="0"/>
              <a:t>}</a:t>
            </a:r>
            <a:endParaRPr 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Πινάκων ΙΙ</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44</a:t>
            </a:fld>
            <a:endParaRPr lang="el-GR" dirty="0"/>
          </a:p>
        </p:txBody>
      </p:sp>
    </p:spTree>
    <p:custDataLst>
      <p:tags r:id="rId1"/>
    </p:custDataLst>
    <p:extLst>
      <p:ext uri="{BB962C8B-B14F-4D97-AF65-F5344CB8AC3E}">
        <p14:creationId xmlns:p14="http://schemas.microsoft.com/office/powerpoint/2010/main" val="32957521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a:xfrm>
            <a:off x="395536" y="80293"/>
            <a:ext cx="8496944" cy="1260475"/>
          </a:xfrm>
        </p:spPr>
        <p:txBody>
          <a:bodyPr>
            <a:normAutofit/>
          </a:bodyPr>
          <a:lstStyle/>
          <a:p>
            <a:r>
              <a:rPr lang="el-GR" dirty="0"/>
              <a:t>Συμμετρικοί Πίνακες</a:t>
            </a:r>
          </a:p>
        </p:txBody>
      </p:sp>
      <mc:AlternateContent xmlns:mc="http://schemas.openxmlformats.org/markup-compatibility/2006" xmlns:a14="http://schemas.microsoft.com/office/drawing/2010/main">
        <mc:Choice Requires="a14">
          <p:sp>
            <p:nvSpPr>
              <p:cNvPr id="8" name="Θέση περιεχομένου 2"/>
              <p:cNvSpPr>
                <a:spLocks noGrp="1"/>
              </p:cNvSpPr>
              <p:nvPr>
                <p:ph idx="1"/>
              </p:nvPr>
            </p:nvSpPr>
            <p:spPr>
              <a:xfrm>
                <a:off x="467545" y="2060848"/>
                <a:ext cx="8208912" cy="2565002"/>
              </a:xfrm>
            </p:spPr>
            <p:txBody>
              <a:bodyPr>
                <a:noAutofit/>
              </a:bodyPr>
              <a:lstStyle/>
              <a:p>
                <a:pPr>
                  <a:buFont typeface="Wingdings" panose="05000000000000000000" pitchFamily="2" charset="2"/>
                  <a:buChar char="q"/>
                </a:pPr>
                <a:r>
                  <a:rPr lang="el-GR" sz="2800" dirty="0" smtClean="0"/>
                  <a:t>Συμμετρικός ονομάζεται ο τετραγωνικός πίνακας για τον οποίο ισχύει:</a:t>
                </a:r>
                <a14:m>
                  <m:oMath xmlns:m="http://schemas.openxmlformats.org/officeDocument/2006/math">
                    <m:r>
                      <m:rPr>
                        <m:sty m:val="p"/>
                      </m:rPr>
                      <a:rPr lang="el-GR" sz="2800">
                        <a:latin typeface="Cambria Math"/>
                      </a:rPr>
                      <m:t>Α</m:t>
                    </m:r>
                    <m:r>
                      <m:rPr>
                        <m:sty m:val="p"/>
                      </m:rPr>
                      <a:rPr lang="en-US" sz="2800" baseline="-25000" smtClean="0">
                        <a:latin typeface="Cambria Math"/>
                      </a:rPr>
                      <m:t>i</m:t>
                    </m:r>
                    <m:r>
                      <a:rPr lang="en-US" sz="2800" baseline="-25000" smtClean="0">
                        <a:latin typeface="Cambria Math"/>
                      </a:rPr>
                      <m:t>,</m:t>
                    </m:r>
                    <m:r>
                      <m:rPr>
                        <m:sty m:val="p"/>
                      </m:rPr>
                      <a:rPr lang="en-US" sz="2800" baseline="-25000" smtClean="0">
                        <a:latin typeface="Cambria Math"/>
                      </a:rPr>
                      <m:t>j</m:t>
                    </m:r>
                    <m:r>
                      <a:rPr lang="el-GR" sz="2800">
                        <a:latin typeface="Cambria Math"/>
                      </a:rPr>
                      <m:t>=</m:t>
                    </m:r>
                    <m:r>
                      <m:rPr>
                        <m:sty m:val="p"/>
                      </m:rPr>
                      <a:rPr lang="el-GR" sz="2800">
                        <a:latin typeface="Cambria Math"/>
                      </a:rPr>
                      <m:t>Aj</m:t>
                    </m:r>
                    <m:r>
                      <a:rPr lang="en-US" sz="2800" baseline="-25000">
                        <a:latin typeface="Cambria Math"/>
                      </a:rPr>
                      <m:t>,</m:t>
                    </m:r>
                    <m:r>
                      <m:rPr>
                        <m:sty m:val="p"/>
                      </m:rPr>
                      <a:rPr lang="en-US" sz="2800" baseline="-25000">
                        <a:latin typeface="Cambria Math"/>
                      </a:rPr>
                      <m:t>i</m:t>
                    </m:r>
                    <m:r>
                      <a:rPr lang="el-GR" sz="2800">
                        <a:latin typeface="Cambria Math"/>
                      </a:rPr>
                      <m:t> </m:t>
                    </m:r>
                  </m:oMath>
                </a14:m>
                <a:r>
                  <a:rPr lang="el-GR" sz="2800" dirty="0"/>
                  <a:t>. </a:t>
                </a:r>
                <a:endParaRPr lang="el-GR" sz="2800" dirty="0" smtClean="0"/>
              </a:p>
              <a:p>
                <a:pPr>
                  <a:buFont typeface="Wingdings" panose="05000000000000000000" pitchFamily="2" charset="2"/>
                  <a:buChar char="q"/>
                </a:pPr>
                <a:endParaRPr lang="el-GR" sz="2800" dirty="0" smtClean="0"/>
              </a:p>
              <a:p>
                <a:pPr>
                  <a:buFont typeface="Wingdings" panose="05000000000000000000" pitchFamily="2" charset="2"/>
                  <a:buChar char="q"/>
                </a:pPr>
                <a:r>
                  <a:rPr lang="el-GR" sz="2800" dirty="0"/>
                  <a:t>Δ</a:t>
                </a:r>
                <a:r>
                  <a:rPr lang="el-GR" sz="2800" dirty="0" smtClean="0"/>
                  <a:t>ηλαδή </a:t>
                </a:r>
                <a:r>
                  <a:rPr lang="el-GR" sz="2800" dirty="0"/>
                  <a:t>υπάρχει μία κατοπτρική συμμετρία με άξονα συμμετρίας την κύρια διαγώνιο</a:t>
                </a:r>
                <a:r>
                  <a:rPr lang="el-GR" sz="2800" dirty="0" smtClean="0"/>
                  <a:t>.</a:t>
                </a:r>
              </a:p>
              <a:p>
                <a:pPr>
                  <a:buFont typeface="Wingdings" panose="05000000000000000000" pitchFamily="2" charset="2"/>
                  <a:buChar char="q"/>
                </a:pPr>
                <a:endParaRPr lang="el-GR" sz="2800" dirty="0"/>
              </a:p>
            </p:txBody>
          </p:sp>
        </mc:Choice>
        <mc:Fallback xmlns="">
          <p:sp>
            <p:nvSpPr>
              <p:cNvPr id="8" name="Θέση περιεχομένου 2"/>
              <p:cNvSpPr>
                <a:spLocks noGrp="1" noRot="1" noChangeAspect="1" noMove="1" noResize="1" noEditPoints="1" noAdjustHandles="1" noChangeArrowheads="1" noChangeShapeType="1" noTextEdit="1"/>
              </p:cNvSpPr>
              <p:nvPr>
                <p:ph idx="1"/>
              </p:nvPr>
            </p:nvSpPr>
            <p:spPr>
              <a:xfrm>
                <a:off x="467545" y="2060848"/>
                <a:ext cx="8208912" cy="2565002"/>
              </a:xfrm>
              <a:blipFill rotWithShape="1">
                <a:blip r:embed="rId3"/>
                <a:stretch>
                  <a:fillRect l="-1337" t="-2138" r="-1709" b="-5463"/>
                </a:stretch>
              </a:blipFill>
            </p:spPr>
            <p:txBody>
              <a:bodyPr/>
              <a:lstStyle/>
              <a:p>
                <a:r>
                  <a:rPr lang="el-GR">
                    <a:noFill/>
                  </a:rPr>
                  <a:t> </a:t>
                </a:r>
              </a:p>
            </p:txBody>
          </p:sp>
        </mc:Fallback>
      </mc:AlternateContent>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Πινάκων ΙΙ</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45</a:t>
            </a:fld>
            <a:endParaRPr lang="el-GR" dirty="0"/>
          </a:p>
        </p:txBody>
      </p:sp>
    </p:spTree>
    <p:custDataLst>
      <p:tags r:id="rId1"/>
    </p:custDataLst>
    <p:extLst>
      <p:ext uri="{BB962C8B-B14F-4D97-AF65-F5344CB8AC3E}">
        <p14:creationId xmlns:p14="http://schemas.microsoft.com/office/powerpoint/2010/main" val="32957521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a:xfrm>
            <a:off x="395536" y="80293"/>
            <a:ext cx="8496944" cy="1260475"/>
          </a:xfrm>
        </p:spPr>
        <p:txBody>
          <a:bodyPr>
            <a:normAutofit/>
          </a:bodyPr>
          <a:lstStyle/>
          <a:p>
            <a:r>
              <a:rPr lang="el-GR" dirty="0"/>
              <a:t>Παράδειγμα</a:t>
            </a:r>
          </a:p>
        </p:txBody>
      </p:sp>
      <p:graphicFrame>
        <p:nvGraphicFramePr>
          <p:cNvPr id="8" name="Πίνακας 7" descr="Παράδειγμα σμμετρικού πίνακα."/>
          <p:cNvGraphicFramePr>
            <a:graphicFrameLocks noGrp="1"/>
          </p:cNvGraphicFramePr>
          <p:nvPr>
            <p:custDataLst>
              <p:tags r:id="rId2"/>
            </p:custDataLst>
            <p:extLst>
              <p:ext uri="{D42A27DB-BD31-4B8C-83A1-F6EECF244321}">
                <p14:modId xmlns:p14="http://schemas.microsoft.com/office/powerpoint/2010/main" val="740360066"/>
              </p:ext>
            </p:extLst>
          </p:nvPr>
        </p:nvGraphicFramePr>
        <p:xfrm>
          <a:off x="611560" y="2132856"/>
          <a:ext cx="4027512" cy="2525364"/>
        </p:xfrm>
        <a:graphic>
          <a:graphicData uri="http://schemas.openxmlformats.org/drawingml/2006/table">
            <a:tbl>
              <a:tblPr firstRow="1">
                <a:tableStyleId>{5C22544A-7EE6-4342-B048-85BDC9FD1C3A}</a:tableStyleId>
              </a:tblPr>
              <a:tblGrid>
                <a:gridCol w="1006878"/>
                <a:gridCol w="1006878"/>
                <a:gridCol w="1006878"/>
                <a:gridCol w="1006878"/>
              </a:tblGrid>
              <a:tr h="631341">
                <a:tc>
                  <a:txBody>
                    <a:bodyPr/>
                    <a:lstStyle/>
                    <a:p>
                      <a:pPr algn="r" fontAlgn="b"/>
                      <a:r>
                        <a:rPr lang="el-GR" sz="2800" u="none" strike="noStrike" dirty="0">
                          <a:effectLst/>
                        </a:rPr>
                        <a:t>77</a:t>
                      </a:r>
                      <a:endParaRPr lang="el-GR" sz="2800" b="0" i="0" u="none" strike="noStrike" dirty="0">
                        <a:solidFill>
                          <a:srgbClr val="000000"/>
                        </a:solidFill>
                        <a:effectLst/>
                        <a:latin typeface="Calibri"/>
                      </a:endParaRPr>
                    </a:p>
                  </a:txBody>
                  <a:tcPr marL="7620" marR="7620" marT="7620" marB="0" anchor="b"/>
                </a:tc>
                <a:tc>
                  <a:txBody>
                    <a:bodyPr/>
                    <a:lstStyle/>
                    <a:p>
                      <a:pPr algn="r" fontAlgn="b"/>
                      <a:r>
                        <a:rPr lang="el-GR" sz="2800" u="none" strike="noStrike">
                          <a:effectLst/>
                        </a:rPr>
                        <a:t>18</a:t>
                      </a:r>
                      <a:endParaRPr lang="el-GR" sz="2800" b="0" i="0" u="none" strike="noStrike">
                        <a:solidFill>
                          <a:srgbClr val="000000"/>
                        </a:solidFill>
                        <a:effectLst/>
                        <a:latin typeface="Calibri"/>
                      </a:endParaRPr>
                    </a:p>
                  </a:txBody>
                  <a:tcPr marL="7620" marR="7620" marT="7620" marB="0" anchor="b"/>
                </a:tc>
                <a:tc>
                  <a:txBody>
                    <a:bodyPr/>
                    <a:lstStyle/>
                    <a:p>
                      <a:pPr algn="r" fontAlgn="b"/>
                      <a:r>
                        <a:rPr lang="el-GR" sz="2800" u="none" strike="noStrike">
                          <a:effectLst/>
                        </a:rPr>
                        <a:t>32</a:t>
                      </a:r>
                      <a:endParaRPr lang="el-GR" sz="2800" b="0" i="0" u="none" strike="noStrike">
                        <a:solidFill>
                          <a:srgbClr val="000000"/>
                        </a:solidFill>
                        <a:effectLst/>
                        <a:latin typeface="Calibri"/>
                      </a:endParaRPr>
                    </a:p>
                  </a:txBody>
                  <a:tcPr marL="7620" marR="7620" marT="7620" marB="0" anchor="b"/>
                </a:tc>
                <a:tc>
                  <a:txBody>
                    <a:bodyPr/>
                    <a:lstStyle/>
                    <a:p>
                      <a:pPr algn="r" fontAlgn="b"/>
                      <a:r>
                        <a:rPr lang="el-GR" sz="2800" u="none" strike="noStrike">
                          <a:effectLst/>
                        </a:rPr>
                        <a:t>10</a:t>
                      </a:r>
                      <a:endParaRPr lang="el-GR" sz="2800" b="0" i="0" u="none" strike="noStrike">
                        <a:solidFill>
                          <a:srgbClr val="000000"/>
                        </a:solidFill>
                        <a:effectLst/>
                        <a:latin typeface="Calibri"/>
                      </a:endParaRPr>
                    </a:p>
                  </a:txBody>
                  <a:tcPr marL="7620" marR="7620" marT="7620" marB="0" anchor="b"/>
                </a:tc>
              </a:tr>
              <a:tr h="631341">
                <a:tc>
                  <a:txBody>
                    <a:bodyPr/>
                    <a:lstStyle/>
                    <a:p>
                      <a:pPr algn="r" fontAlgn="b"/>
                      <a:r>
                        <a:rPr lang="el-GR" sz="2800" u="none" strike="noStrike" dirty="0">
                          <a:effectLst/>
                        </a:rPr>
                        <a:t>18</a:t>
                      </a:r>
                      <a:endParaRPr lang="el-GR" sz="2800" b="0" i="0" u="none" strike="noStrike" dirty="0">
                        <a:solidFill>
                          <a:srgbClr val="000000"/>
                        </a:solidFill>
                        <a:effectLst/>
                        <a:latin typeface="Calibri"/>
                      </a:endParaRPr>
                    </a:p>
                  </a:txBody>
                  <a:tcPr marL="7620" marR="7620" marT="7620" marB="0" anchor="b"/>
                </a:tc>
                <a:tc>
                  <a:txBody>
                    <a:bodyPr/>
                    <a:lstStyle/>
                    <a:p>
                      <a:pPr algn="r" fontAlgn="b"/>
                      <a:r>
                        <a:rPr lang="el-GR" sz="2800" u="none" strike="noStrike">
                          <a:effectLst/>
                        </a:rPr>
                        <a:t>29</a:t>
                      </a:r>
                      <a:endParaRPr lang="el-GR" sz="2800" b="0" i="0" u="none" strike="noStrike">
                        <a:solidFill>
                          <a:srgbClr val="000000"/>
                        </a:solidFill>
                        <a:effectLst/>
                        <a:latin typeface="Calibri"/>
                      </a:endParaRPr>
                    </a:p>
                  </a:txBody>
                  <a:tcPr marL="7620" marR="7620" marT="7620" marB="0" anchor="b"/>
                </a:tc>
                <a:tc>
                  <a:txBody>
                    <a:bodyPr/>
                    <a:lstStyle/>
                    <a:p>
                      <a:pPr algn="r" fontAlgn="b"/>
                      <a:r>
                        <a:rPr lang="el-GR" sz="2800" u="none" strike="noStrike" dirty="0">
                          <a:effectLst/>
                        </a:rPr>
                        <a:t>98</a:t>
                      </a:r>
                      <a:endParaRPr lang="el-GR" sz="2800" b="0" i="0" u="none" strike="noStrike" dirty="0">
                        <a:solidFill>
                          <a:srgbClr val="000000"/>
                        </a:solidFill>
                        <a:effectLst/>
                        <a:latin typeface="Calibri"/>
                      </a:endParaRPr>
                    </a:p>
                  </a:txBody>
                  <a:tcPr marL="7620" marR="7620" marT="7620" marB="0" anchor="b"/>
                </a:tc>
                <a:tc>
                  <a:txBody>
                    <a:bodyPr/>
                    <a:lstStyle/>
                    <a:p>
                      <a:pPr algn="r" fontAlgn="b"/>
                      <a:r>
                        <a:rPr lang="el-GR" sz="2800" u="none" strike="noStrike">
                          <a:effectLst/>
                        </a:rPr>
                        <a:t>56</a:t>
                      </a:r>
                      <a:endParaRPr lang="el-GR" sz="2800" b="0" i="0" u="none" strike="noStrike">
                        <a:solidFill>
                          <a:srgbClr val="000000"/>
                        </a:solidFill>
                        <a:effectLst/>
                        <a:latin typeface="Calibri"/>
                      </a:endParaRPr>
                    </a:p>
                  </a:txBody>
                  <a:tcPr marL="7620" marR="7620" marT="7620" marB="0" anchor="b"/>
                </a:tc>
              </a:tr>
              <a:tr h="631341">
                <a:tc>
                  <a:txBody>
                    <a:bodyPr/>
                    <a:lstStyle/>
                    <a:p>
                      <a:pPr algn="r" fontAlgn="b"/>
                      <a:r>
                        <a:rPr lang="el-GR" sz="2800" u="none" strike="noStrike" dirty="0">
                          <a:effectLst/>
                        </a:rPr>
                        <a:t>32</a:t>
                      </a:r>
                      <a:endParaRPr lang="el-GR" sz="2800" b="0" i="0" u="none" strike="noStrike" dirty="0">
                        <a:solidFill>
                          <a:srgbClr val="000000"/>
                        </a:solidFill>
                        <a:effectLst/>
                        <a:latin typeface="Calibri"/>
                      </a:endParaRPr>
                    </a:p>
                  </a:txBody>
                  <a:tcPr marL="7620" marR="7620" marT="7620" marB="0" anchor="b"/>
                </a:tc>
                <a:tc>
                  <a:txBody>
                    <a:bodyPr/>
                    <a:lstStyle/>
                    <a:p>
                      <a:pPr algn="r" fontAlgn="b"/>
                      <a:r>
                        <a:rPr lang="el-GR" sz="2800" u="none" strike="noStrike">
                          <a:effectLst/>
                        </a:rPr>
                        <a:t>98</a:t>
                      </a:r>
                      <a:endParaRPr lang="el-GR" sz="2800" b="0" i="0" u="none" strike="noStrike">
                        <a:solidFill>
                          <a:srgbClr val="000000"/>
                        </a:solidFill>
                        <a:effectLst/>
                        <a:latin typeface="Calibri"/>
                      </a:endParaRPr>
                    </a:p>
                  </a:txBody>
                  <a:tcPr marL="7620" marR="7620" marT="7620" marB="0" anchor="b"/>
                </a:tc>
                <a:tc>
                  <a:txBody>
                    <a:bodyPr/>
                    <a:lstStyle/>
                    <a:p>
                      <a:pPr algn="r" fontAlgn="b"/>
                      <a:r>
                        <a:rPr lang="el-GR" sz="2800" u="none" strike="noStrike">
                          <a:effectLst/>
                        </a:rPr>
                        <a:t>67</a:t>
                      </a:r>
                      <a:endParaRPr lang="el-GR" sz="2800" b="0" i="0" u="none" strike="noStrike">
                        <a:solidFill>
                          <a:srgbClr val="000000"/>
                        </a:solidFill>
                        <a:effectLst/>
                        <a:latin typeface="Calibri"/>
                      </a:endParaRPr>
                    </a:p>
                  </a:txBody>
                  <a:tcPr marL="7620" marR="7620" marT="7620" marB="0" anchor="b"/>
                </a:tc>
                <a:tc>
                  <a:txBody>
                    <a:bodyPr/>
                    <a:lstStyle/>
                    <a:p>
                      <a:pPr algn="r" fontAlgn="b"/>
                      <a:r>
                        <a:rPr lang="el-GR" sz="2800" u="none" strike="noStrike" dirty="0">
                          <a:effectLst/>
                        </a:rPr>
                        <a:t>23</a:t>
                      </a:r>
                      <a:endParaRPr lang="el-GR" sz="2800" b="0" i="0" u="none" strike="noStrike" dirty="0">
                        <a:solidFill>
                          <a:srgbClr val="000000"/>
                        </a:solidFill>
                        <a:effectLst/>
                        <a:latin typeface="Calibri"/>
                      </a:endParaRPr>
                    </a:p>
                  </a:txBody>
                  <a:tcPr marL="7620" marR="7620" marT="7620" marB="0" anchor="b"/>
                </a:tc>
              </a:tr>
              <a:tr h="631341">
                <a:tc>
                  <a:txBody>
                    <a:bodyPr/>
                    <a:lstStyle/>
                    <a:p>
                      <a:pPr algn="r" fontAlgn="b"/>
                      <a:r>
                        <a:rPr lang="el-GR" sz="2800" u="none" strike="noStrike" dirty="0">
                          <a:effectLst/>
                        </a:rPr>
                        <a:t>10</a:t>
                      </a:r>
                      <a:endParaRPr lang="el-GR" sz="2800" b="0" i="0" u="none" strike="noStrike" dirty="0">
                        <a:solidFill>
                          <a:srgbClr val="000000"/>
                        </a:solidFill>
                        <a:effectLst/>
                        <a:latin typeface="Calibri"/>
                      </a:endParaRPr>
                    </a:p>
                  </a:txBody>
                  <a:tcPr marL="7620" marR="7620" marT="7620" marB="0" anchor="b"/>
                </a:tc>
                <a:tc>
                  <a:txBody>
                    <a:bodyPr/>
                    <a:lstStyle/>
                    <a:p>
                      <a:pPr algn="r" fontAlgn="b"/>
                      <a:r>
                        <a:rPr lang="el-GR" sz="2800" u="none" strike="noStrike" dirty="0">
                          <a:effectLst/>
                        </a:rPr>
                        <a:t>56</a:t>
                      </a:r>
                      <a:endParaRPr lang="el-GR" sz="2800" b="0" i="0" u="none" strike="noStrike" dirty="0">
                        <a:solidFill>
                          <a:srgbClr val="000000"/>
                        </a:solidFill>
                        <a:effectLst/>
                        <a:latin typeface="Calibri"/>
                      </a:endParaRPr>
                    </a:p>
                  </a:txBody>
                  <a:tcPr marL="7620" marR="7620" marT="7620" marB="0" anchor="b"/>
                </a:tc>
                <a:tc>
                  <a:txBody>
                    <a:bodyPr/>
                    <a:lstStyle/>
                    <a:p>
                      <a:pPr algn="r" fontAlgn="b"/>
                      <a:r>
                        <a:rPr lang="el-GR" sz="2800" u="none" strike="noStrike" dirty="0">
                          <a:effectLst/>
                        </a:rPr>
                        <a:t>23</a:t>
                      </a:r>
                      <a:endParaRPr lang="el-GR" sz="2800" b="0" i="0" u="none" strike="noStrike" dirty="0">
                        <a:solidFill>
                          <a:srgbClr val="000000"/>
                        </a:solidFill>
                        <a:effectLst/>
                        <a:latin typeface="Calibri"/>
                      </a:endParaRPr>
                    </a:p>
                  </a:txBody>
                  <a:tcPr marL="7620" marR="7620" marT="7620" marB="0" anchor="b"/>
                </a:tc>
                <a:tc>
                  <a:txBody>
                    <a:bodyPr/>
                    <a:lstStyle/>
                    <a:p>
                      <a:pPr algn="r" fontAlgn="b"/>
                      <a:r>
                        <a:rPr lang="el-GR" sz="2800" u="none" strike="noStrike" dirty="0">
                          <a:effectLst/>
                        </a:rPr>
                        <a:t>45</a:t>
                      </a:r>
                      <a:endParaRPr lang="el-GR" sz="2800" b="0" i="0" u="none" strike="noStrike" dirty="0">
                        <a:solidFill>
                          <a:srgbClr val="000000"/>
                        </a:solidFill>
                        <a:effectLst/>
                        <a:latin typeface="Calibri"/>
                      </a:endParaRPr>
                    </a:p>
                  </a:txBody>
                  <a:tcPr marL="7620" marR="7620" marT="7620" marB="0" anchor="b"/>
                </a:tc>
              </a:tr>
            </a:tbl>
          </a:graphicData>
        </a:graphic>
      </p:graphicFrame>
      <p:cxnSp>
        <p:nvCxnSpPr>
          <p:cNvPr id="10" name="Ευθεία γραμμή σύνδεσης 9"/>
          <p:cNvCxnSpPr/>
          <p:nvPr/>
        </p:nvCxnSpPr>
        <p:spPr bwMode="auto">
          <a:xfrm>
            <a:off x="611560" y="2132856"/>
            <a:ext cx="3960440" cy="2448272"/>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9" name="TextBox 8"/>
          <p:cNvSpPr txBox="1"/>
          <p:nvPr/>
        </p:nvSpPr>
        <p:spPr>
          <a:xfrm>
            <a:off x="5364088" y="1988840"/>
            <a:ext cx="3312368" cy="3108543"/>
          </a:xfrm>
          <a:prstGeom prst="rect">
            <a:avLst/>
          </a:prstGeom>
          <a:noFill/>
        </p:spPr>
        <p:txBody>
          <a:bodyPr wrap="square" rtlCol="0">
            <a:spAutoFit/>
          </a:bodyPr>
          <a:lstStyle/>
          <a:p>
            <a:r>
              <a:rPr lang="el-GR" sz="2800" b="1" dirty="0" smtClean="0"/>
              <a:t>Διαχείριση</a:t>
            </a:r>
            <a:r>
              <a:rPr lang="el-GR" sz="2800" dirty="0" smtClean="0"/>
              <a:t>: Ακριβώς όπως και οι κάτω τριγωνικοί πίνακες.</a:t>
            </a:r>
          </a:p>
          <a:p>
            <a:endParaRPr lang="el-GR" sz="2800" dirty="0" smtClean="0"/>
          </a:p>
          <a:p>
            <a:endParaRPr lang="el-GR" sz="2800" dirty="0" smtClean="0"/>
          </a:p>
          <a:p>
            <a:r>
              <a:rPr lang="el-GR" sz="2800" dirty="0" smtClean="0"/>
              <a:t>Άσκηση στο εργαστήριο.</a:t>
            </a:r>
            <a:endParaRPr lang="el-GR"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Πινάκων ΙΙ</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46</a:t>
            </a:fld>
            <a:endParaRPr lang="el-GR" dirty="0"/>
          </a:p>
        </p:txBody>
      </p:sp>
    </p:spTree>
    <p:custDataLst>
      <p:tags r:id="rId1"/>
    </p:custDataLst>
    <p:extLst>
      <p:ext uri="{BB962C8B-B14F-4D97-AF65-F5344CB8AC3E}">
        <p14:creationId xmlns:p14="http://schemas.microsoft.com/office/powerpoint/2010/main" val="32957521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167094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13792"/>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2215405"/>
            <a:ext cx="8208912" cy="2077691"/>
          </a:xfrm>
        </p:spPr>
        <p:txBody>
          <a:bodyPr>
            <a:noAutofit/>
          </a:bodyPr>
          <a:lstStyle/>
          <a:p>
            <a:pPr lvl="1">
              <a:buFont typeface="Wingdings" panose="05000000000000000000" pitchFamily="2" charset="2"/>
              <a:buChar char="q"/>
            </a:pPr>
            <a:r>
              <a:rPr lang="el-GR" sz="3200" dirty="0" smtClean="0"/>
              <a:t>Πίνακες</a:t>
            </a:r>
            <a:r>
              <a:rPr lang="el-GR" sz="3200" dirty="0"/>
              <a:t>: </a:t>
            </a:r>
          </a:p>
          <a:p>
            <a:pPr lvl="2">
              <a:buFont typeface="Wingdings" panose="05000000000000000000" pitchFamily="2" charset="2"/>
              <a:buChar char="§"/>
            </a:pPr>
            <a:r>
              <a:rPr lang="en-US" sz="3200" dirty="0">
                <a:hlinkClick r:id="rId4" action="ppaction://hlinksldjump"/>
              </a:rPr>
              <a:t>Merge Sort</a:t>
            </a:r>
            <a:r>
              <a:rPr lang="el-GR" sz="3200" dirty="0">
                <a:hlinkClick r:id="rId4" action="ppaction://hlinksldjump"/>
              </a:rPr>
              <a:t>,</a:t>
            </a:r>
            <a:endParaRPr lang="el-GR" sz="3200" dirty="0"/>
          </a:p>
          <a:p>
            <a:pPr lvl="2">
              <a:buFont typeface="Wingdings" panose="05000000000000000000" pitchFamily="2" charset="2"/>
              <a:buChar char="§"/>
            </a:pPr>
            <a:r>
              <a:rPr lang="el-GR" sz="3200" dirty="0">
                <a:hlinkClick r:id="rId5" action="ppaction://hlinksldjump"/>
              </a:rPr>
              <a:t>Τριγωνικοί, αραιοί, συμμετρικοί.</a:t>
            </a:r>
            <a:endParaRPr lang="en-US" sz="3200" dirty="0"/>
          </a:p>
        </p:txBody>
      </p:sp>
      <p:sp>
        <p:nvSpPr>
          <p:cNvPr id="5"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Πινάκων ΙΙ</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n-US" dirty="0" smtClean="0"/>
              <a:t>Merge Sort</a:t>
            </a:r>
            <a:endParaRPr lang="en-US" dirty="0"/>
          </a:p>
        </p:txBody>
      </p:sp>
      <p:sp>
        <p:nvSpPr>
          <p:cNvPr id="2" name="Θέση περιεχομένου 1"/>
          <p:cNvSpPr>
            <a:spLocks noGrp="1"/>
          </p:cNvSpPr>
          <p:nvPr>
            <p:ph idx="1"/>
          </p:nvPr>
        </p:nvSpPr>
        <p:spPr>
          <a:xfrm>
            <a:off x="467544" y="1495325"/>
            <a:ext cx="8219256" cy="4525963"/>
          </a:xfrm>
        </p:spPr>
        <p:txBody>
          <a:bodyPr>
            <a:noAutofit/>
          </a:bodyPr>
          <a:lstStyle/>
          <a:p>
            <a:pPr>
              <a:buFont typeface="Wingdings" panose="05000000000000000000" pitchFamily="2" charset="2"/>
              <a:buChar char="q"/>
            </a:pPr>
            <a:r>
              <a:rPr lang="el-GR" dirty="0" smtClean="0"/>
              <a:t>Πολυπλοκότητα της τάξης </a:t>
            </a:r>
            <a:r>
              <a:rPr lang="en-US" dirty="0" err="1" smtClean="0"/>
              <a:t>Νlog</a:t>
            </a:r>
            <a:r>
              <a:rPr lang="el-GR" dirty="0" smtClean="0"/>
              <a:t>(</a:t>
            </a:r>
            <a:r>
              <a:rPr lang="en-US" dirty="0" smtClean="0"/>
              <a:t>N</a:t>
            </a:r>
            <a:r>
              <a:rPr lang="el-GR" dirty="0" smtClean="0"/>
              <a:t>)+</a:t>
            </a:r>
            <a:r>
              <a:rPr lang="en-US" dirty="0" smtClean="0"/>
              <a:t>Ν</a:t>
            </a:r>
            <a:r>
              <a:rPr lang="el-GR" dirty="0" smtClean="0"/>
              <a:t>.</a:t>
            </a:r>
          </a:p>
          <a:p>
            <a:pPr>
              <a:buFont typeface="Wingdings" panose="05000000000000000000" pitchFamily="2" charset="2"/>
              <a:buChar char="q"/>
            </a:pPr>
            <a:r>
              <a:rPr lang="el-GR" dirty="0" smtClean="0"/>
              <a:t>Αναδρομική:</a:t>
            </a:r>
          </a:p>
          <a:p>
            <a:pPr lvl="1">
              <a:buFont typeface="Wingdings" panose="05000000000000000000" pitchFamily="2" charset="2"/>
              <a:buChar char="q"/>
            </a:pPr>
            <a:r>
              <a:rPr lang="el-GR" dirty="0" smtClean="0"/>
              <a:t>Αντί να ταξινομήσουμε ολόκληρο τον πίνακα, τον διασπάμε σε δύο </a:t>
            </a:r>
            <a:r>
              <a:rPr lang="el-GR" dirty="0" err="1" smtClean="0"/>
              <a:t>υποπίνακες</a:t>
            </a:r>
            <a:r>
              <a:rPr lang="el-GR" dirty="0" smtClean="0"/>
              <a:t> Ν/2 μεγέθους και τους ταξινομούμε,</a:t>
            </a:r>
          </a:p>
          <a:p>
            <a:pPr lvl="1">
              <a:buFont typeface="Wingdings" panose="05000000000000000000" pitchFamily="2" charset="2"/>
              <a:buChar char="q"/>
            </a:pPr>
            <a:r>
              <a:rPr lang="el-GR" dirty="0" smtClean="0"/>
              <a:t>Και αναδρομικά επαναλαμβάνουμε…</a:t>
            </a:r>
          </a:p>
          <a:p>
            <a:pPr lvl="1">
              <a:buFont typeface="Wingdings" panose="05000000000000000000" pitchFamily="2" charset="2"/>
              <a:buChar char="q"/>
            </a:pPr>
            <a:r>
              <a:rPr lang="el-GR" dirty="0" smtClean="0"/>
              <a:t>Στην συνέχεια τους ενοποιούμε διατηρώντας την ταξινόμηση.</a:t>
            </a:r>
            <a:endParaRPr lang="el-GR"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Πινάκων ΙΙ</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44016"/>
            <a:ext cx="7772400" cy="1628800"/>
          </a:xfrm>
        </p:spPr>
        <p:txBody>
          <a:bodyPr>
            <a:noAutofit/>
          </a:bodyPr>
          <a:lstStyle/>
          <a:p>
            <a:r>
              <a:rPr lang="el-GR" dirty="0"/>
              <a:t>Αλγόριθμος</a:t>
            </a:r>
          </a:p>
        </p:txBody>
      </p:sp>
      <p:sp>
        <p:nvSpPr>
          <p:cNvPr id="81" name="Θέση περιεχομένου 2" descr="1: Διαδικασία Merge Sort, (πίνακας Α, ακέραιος αρχή, ακέραιος τέλος)&#10;2: Αρχή,&#10;3: Εάν (αρχή μικρότερη του τέλος) Τότε,&#10;4: μέση = (αρχή σύν τέλος) διά 2, &#10;5: MergeSort(A, αρχή, μέση),&#10;6: MergeSort(A, μέση σύν 1, τέλος),&#10;7: Συνένωση(A, αρχή, μέση, τέλος),&#10;8: Τέλος Εάν,&#10;9: Τέλος Διαδικασίας «MergeSort».&#10;"/>
          <p:cNvSpPr txBox="1">
            <a:spLocks/>
          </p:cNvSpPr>
          <p:nvPr/>
        </p:nvSpPr>
        <p:spPr>
          <a:xfrm>
            <a:off x="467544" y="1340768"/>
            <a:ext cx="8219256" cy="47418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l-GR" sz="2600" dirty="0" smtClean="0"/>
              <a:t>1: Διαδικασία </a:t>
            </a:r>
            <a:r>
              <a:rPr lang="en-US" sz="2600" dirty="0" err="1" smtClean="0"/>
              <a:t>MergeSort</a:t>
            </a:r>
            <a:r>
              <a:rPr lang="el-GR" sz="2600" dirty="0" smtClean="0"/>
              <a:t>(πίνακας Α, ακέραιος αρχή, ακέραιος τέλος)</a:t>
            </a:r>
          </a:p>
          <a:p>
            <a:pPr algn="l"/>
            <a:r>
              <a:rPr lang="el-GR" sz="2600" dirty="0" smtClean="0"/>
              <a:t>2: Αρχή,</a:t>
            </a:r>
          </a:p>
          <a:p>
            <a:pPr algn="l"/>
            <a:r>
              <a:rPr lang="el-GR" sz="2600" dirty="0" smtClean="0"/>
              <a:t>3:</a:t>
            </a:r>
            <a:r>
              <a:rPr lang="en-US" sz="2600" dirty="0" smtClean="0"/>
              <a:t> </a:t>
            </a:r>
            <a:r>
              <a:rPr lang="el-GR" sz="2600" dirty="0" smtClean="0"/>
              <a:t>Εάν (αρχή &lt; τέλος) Τότε,</a:t>
            </a:r>
          </a:p>
          <a:p>
            <a:pPr algn="l"/>
            <a:r>
              <a:rPr lang="en-US" sz="2600" dirty="0" smtClean="0"/>
              <a:t>4:</a:t>
            </a:r>
            <a:r>
              <a:rPr lang="en-US" sz="2600" dirty="0"/>
              <a:t> </a:t>
            </a:r>
            <a:r>
              <a:rPr lang="el-GR" sz="2600" dirty="0" smtClean="0"/>
              <a:t>μέση</a:t>
            </a:r>
            <a:r>
              <a:rPr lang="fr-FR" sz="2600" dirty="0" smtClean="0"/>
              <a:t> = (</a:t>
            </a:r>
            <a:r>
              <a:rPr lang="el-GR" sz="2600" dirty="0" smtClean="0"/>
              <a:t>αρχή</a:t>
            </a:r>
            <a:r>
              <a:rPr lang="fr-FR" sz="2600" dirty="0" smtClean="0"/>
              <a:t>+</a:t>
            </a:r>
            <a:r>
              <a:rPr lang="el-GR" sz="2600" dirty="0" smtClean="0"/>
              <a:t>τέλος</a:t>
            </a:r>
            <a:r>
              <a:rPr lang="fr-FR" sz="2600" dirty="0" smtClean="0"/>
              <a:t>) / 2</a:t>
            </a:r>
            <a:r>
              <a:rPr lang="el-GR" sz="2600" dirty="0" smtClean="0"/>
              <a:t>,</a:t>
            </a:r>
            <a:r>
              <a:rPr lang="fr-FR" sz="2600" dirty="0" smtClean="0"/>
              <a:t>	</a:t>
            </a:r>
            <a:endParaRPr lang="el-GR" sz="2600" dirty="0" smtClean="0"/>
          </a:p>
          <a:p>
            <a:pPr algn="l"/>
            <a:r>
              <a:rPr lang="fr-FR" sz="2600" dirty="0" smtClean="0"/>
              <a:t>5: </a:t>
            </a:r>
            <a:r>
              <a:rPr lang="en-US" sz="2600" dirty="0" err="1" smtClean="0"/>
              <a:t>MergeSort</a:t>
            </a:r>
            <a:r>
              <a:rPr lang="en-US" sz="2600" dirty="0" smtClean="0"/>
              <a:t>(A, </a:t>
            </a:r>
            <a:r>
              <a:rPr lang="el-GR" sz="2600" dirty="0" smtClean="0"/>
              <a:t>αρχή</a:t>
            </a:r>
            <a:r>
              <a:rPr lang="en-US" sz="2600" dirty="0" smtClean="0"/>
              <a:t>, </a:t>
            </a:r>
            <a:r>
              <a:rPr lang="el-GR" sz="2600" dirty="0" smtClean="0"/>
              <a:t>μέση</a:t>
            </a:r>
            <a:r>
              <a:rPr lang="en-US" sz="2600" dirty="0" smtClean="0"/>
              <a:t>)</a:t>
            </a:r>
            <a:endParaRPr lang="el-GR" sz="2600" dirty="0" smtClean="0"/>
          </a:p>
          <a:p>
            <a:pPr algn="l"/>
            <a:r>
              <a:rPr lang="en-US" sz="2600" dirty="0" smtClean="0"/>
              <a:t>6:</a:t>
            </a:r>
            <a:r>
              <a:rPr lang="en-US" sz="2600" dirty="0"/>
              <a:t> </a:t>
            </a:r>
            <a:r>
              <a:rPr lang="en-US" sz="2600" dirty="0" err="1" smtClean="0"/>
              <a:t>MergeSort</a:t>
            </a:r>
            <a:r>
              <a:rPr lang="en-US" sz="2600" dirty="0" smtClean="0"/>
              <a:t>(A, </a:t>
            </a:r>
            <a:r>
              <a:rPr lang="el-GR" sz="2600" dirty="0" smtClean="0"/>
              <a:t>μέση+</a:t>
            </a:r>
            <a:r>
              <a:rPr lang="en-US" sz="2600" dirty="0" smtClean="0"/>
              <a:t>1, </a:t>
            </a:r>
            <a:r>
              <a:rPr lang="el-GR" sz="2600" dirty="0" smtClean="0"/>
              <a:t>τέλος</a:t>
            </a:r>
            <a:r>
              <a:rPr lang="en-US" sz="2600" dirty="0" smtClean="0"/>
              <a:t>)</a:t>
            </a:r>
            <a:endParaRPr lang="el-GR" sz="2600" dirty="0" smtClean="0"/>
          </a:p>
          <a:p>
            <a:pPr algn="l"/>
            <a:r>
              <a:rPr lang="en-US" sz="2600" dirty="0" smtClean="0"/>
              <a:t>7:</a:t>
            </a:r>
            <a:r>
              <a:rPr lang="en-US" sz="2600" dirty="0"/>
              <a:t> </a:t>
            </a:r>
            <a:r>
              <a:rPr lang="el-GR" sz="2600" dirty="0" smtClean="0"/>
              <a:t>Συνένωση</a:t>
            </a:r>
            <a:r>
              <a:rPr lang="en-US" sz="2600" dirty="0" smtClean="0"/>
              <a:t>(A, </a:t>
            </a:r>
            <a:r>
              <a:rPr lang="el-GR" sz="2600" dirty="0" smtClean="0"/>
              <a:t>αρχή</a:t>
            </a:r>
            <a:r>
              <a:rPr lang="en-US" sz="2600" dirty="0" smtClean="0"/>
              <a:t>, </a:t>
            </a:r>
            <a:r>
              <a:rPr lang="el-GR" sz="2600" dirty="0" smtClean="0"/>
              <a:t>μέση</a:t>
            </a:r>
            <a:r>
              <a:rPr lang="en-US" sz="2600" dirty="0" smtClean="0"/>
              <a:t>, </a:t>
            </a:r>
            <a:r>
              <a:rPr lang="el-GR" sz="2600" dirty="0" smtClean="0"/>
              <a:t>τέλος</a:t>
            </a:r>
            <a:r>
              <a:rPr lang="en-US" sz="2600" dirty="0" smtClean="0"/>
              <a:t>)</a:t>
            </a:r>
            <a:endParaRPr lang="el-GR" sz="2600" dirty="0" smtClean="0"/>
          </a:p>
          <a:p>
            <a:pPr algn="l"/>
            <a:r>
              <a:rPr lang="el-GR" sz="2600" dirty="0" smtClean="0"/>
              <a:t>8:</a:t>
            </a:r>
            <a:r>
              <a:rPr lang="en-US" sz="2600" dirty="0" smtClean="0"/>
              <a:t> </a:t>
            </a:r>
            <a:r>
              <a:rPr lang="el-GR" sz="2600" dirty="0" smtClean="0"/>
              <a:t>Τέλος Εάν</a:t>
            </a:r>
          </a:p>
          <a:p>
            <a:pPr algn="l"/>
            <a:r>
              <a:rPr lang="el-GR" sz="2600" dirty="0" smtClean="0"/>
              <a:t>9: Τέλος Διαδικασίας «</a:t>
            </a:r>
            <a:r>
              <a:rPr lang="en-US" sz="2600" dirty="0" err="1" smtClean="0"/>
              <a:t>MergeSort</a:t>
            </a:r>
            <a:r>
              <a:rPr lang="el-GR" sz="2600" dirty="0" smtClean="0"/>
              <a:t>»</a:t>
            </a:r>
            <a:endParaRPr lang="el-GR" sz="2600" dirty="0"/>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Πινάκων ΙΙ</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custDataLst>
              <p:tags r:id="rId3"/>
            </p:custDataLst>
          </p:nvPr>
        </p:nvSpPr>
        <p:spPr>
          <a:xfrm>
            <a:off x="34354" y="-118839"/>
            <a:ext cx="9074150" cy="11715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n-US" dirty="0" smtClean="0"/>
              <a:t>Merge</a:t>
            </a:r>
            <a:r>
              <a:rPr lang="el-GR" dirty="0" smtClean="0"/>
              <a:t> και Συνένωση (1 από 2)</a:t>
            </a:r>
            <a:endParaRPr lang="el-GR" dirty="0"/>
          </a:p>
        </p:txBody>
      </p:sp>
      <p:graphicFrame>
        <p:nvGraphicFramePr>
          <p:cNvPr id="13" name="Αντικείμενο 12" descr="Παράδειγμα πίνακα Merge και Συνένωση."/>
          <p:cNvGraphicFramePr>
            <a:graphicFrameLocks noChangeAspect="1"/>
          </p:cNvGraphicFramePr>
          <p:nvPr>
            <p:extLst>
              <p:ext uri="{D42A27DB-BD31-4B8C-83A1-F6EECF244321}">
                <p14:modId xmlns:p14="http://schemas.microsoft.com/office/powerpoint/2010/main" val="11452122"/>
              </p:ext>
            </p:extLst>
          </p:nvPr>
        </p:nvGraphicFramePr>
        <p:xfrm>
          <a:off x="899592" y="1302401"/>
          <a:ext cx="7649556" cy="4790895"/>
        </p:xfrm>
        <a:graphic>
          <a:graphicData uri="http://schemas.openxmlformats.org/presentationml/2006/ole">
            <mc:AlternateContent xmlns:mc="http://schemas.openxmlformats.org/markup-compatibility/2006">
              <mc:Choice xmlns:v="urn:schemas-microsoft-com:vml" Requires="v">
                <p:oleObj spid="_x0000_s1050" name="Εικόνα Bitmap" r:id="rId6" imgW="5533333" imgH="4525007" progId="Paint.Picture">
                  <p:embed/>
                </p:oleObj>
              </mc:Choice>
              <mc:Fallback>
                <p:oleObj name="Εικόνα Bitmap" r:id="rId6" imgW="5533333" imgH="4525007"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9592" y="1302401"/>
                        <a:ext cx="7649556" cy="4790895"/>
                      </a:xfrm>
                      <a:prstGeom prst="rect">
                        <a:avLst/>
                      </a:prstGeom>
                      <a:noFill/>
                    </p:spPr>
                  </p:pic>
                </p:oleObj>
              </mc:Fallback>
            </mc:AlternateContent>
          </a:graphicData>
        </a:graphic>
      </p:graphicFrame>
      <p:sp>
        <p:nvSpPr>
          <p:cNvPr id="14" name="Line 2"/>
          <p:cNvSpPr>
            <a:spLocks noChangeShapeType="1"/>
          </p:cNvSpPr>
          <p:nvPr/>
        </p:nvSpPr>
        <p:spPr bwMode="auto">
          <a:xfrm>
            <a:off x="539552" y="1772816"/>
            <a:ext cx="0" cy="424847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Πινάκων ΙΙ</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2"/>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custDataLst>
              <p:tags r:id="rId3"/>
            </p:custDataLst>
          </p:nvPr>
        </p:nvSpPr>
        <p:spPr>
          <a:xfrm>
            <a:off x="35496" y="-207739"/>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n-US" dirty="0"/>
              <a:t>Merge</a:t>
            </a:r>
            <a:r>
              <a:rPr lang="el-GR" dirty="0"/>
              <a:t> </a:t>
            </a:r>
            <a:r>
              <a:rPr lang="el-GR" dirty="0" smtClean="0"/>
              <a:t>και Συνένωση (2 από 2)</a:t>
            </a:r>
            <a:endParaRPr lang="el-GR" dirty="0"/>
          </a:p>
        </p:txBody>
      </p:sp>
      <p:graphicFrame>
        <p:nvGraphicFramePr>
          <p:cNvPr id="8" name="Αντικείμενο 7" descr="Παράδειγμα πίνακα Merge και Συνένωση."/>
          <p:cNvGraphicFramePr>
            <a:graphicFrameLocks noChangeAspect="1"/>
          </p:cNvGraphicFramePr>
          <p:nvPr>
            <p:extLst>
              <p:ext uri="{D42A27DB-BD31-4B8C-83A1-F6EECF244321}">
                <p14:modId xmlns:p14="http://schemas.microsoft.com/office/powerpoint/2010/main" val="4116880765"/>
              </p:ext>
            </p:extLst>
          </p:nvPr>
        </p:nvGraphicFramePr>
        <p:xfrm>
          <a:off x="683568" y="1340768"/>
          <a:ext cx="7920880" cy="4680054"/>
        </p:xfrm>
        <a:graphic>
          <a:graphicData uri="http://schemas.openxmlformats.org/presentationml/2006/ole">
            <mc:AlternateContent xmlns:mc="http://schemas.openxmlformats.org/markup-compatibility/2006">
              <mc:Choice xmlns:v="urn:schemas-microsoft-com:vml" Requires="v">
                <p:oleObj spid="_x0000_s2074" name="Εικόνα Bitmap" r:id="rId6" imgW="5525271" imgH="4505954" progId="Paint.Picture">
                  <p:embed/>
                </p:oleObj>
              </mc:Choice>
              <mc:Fallback>
                <p:oleObj name="Εικόνα Bitmap" r:id="rId6" imgW="5525271" imgH="4505954"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3568" y="1340768"/>
                        <a:ext cx="7920880" cy="4680054"/>
                      </a:xfrm>
                      <a:prstGeom prst="rect">
                        <a:avLst/>
                      </a:prstGeom>
                      <a:noFill/>
                    </p:spPr>
                  </p:pic>
                </p:oleObj>
              </mc:Fallback>
            </mc:AlternateContent>
          </a:graphicData>
        </a:graphic>
      </p:graphicFrame>
      <p:sp>
        <p:nvSpPr>
          <p:cNvPr id="10" name="Line 2"/>
          <p:cNvSpPr>
            <a:spLocks noChangeShapeType="1"/>
          </p:cNvSpPr>
          <p:nvPr/>
        </p:nvSpPr>
        <p:spPr bwMode="auto">
          <a:xfrm flipV="1">
            <a:off x="467544" y="2060848"/>
            <a:ext cx="0" cy="386820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a:p>
        </p:txBody>
      </p:sp>
      <p:sp>
        <p:nvSpPr>
          <p:cNvPr id="5" name="Θέση υποσέλιδου 3" descr="."/>
          <p:cNvSpPr txBox="1">
            <a:spLocks/>
          </p:cNvSpPr>
          <p:nvPr/>
        </p:nvSpPr>
        <p:spPr>
          <a:xfrm>
            <a:off x="3181325" y="6526163"/>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Πινάκων ΙΙ</a:t>
            </a:r>
            <a:endParaRPr lang="en-US" sz="1400" dirty="0"/>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2"/>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9/26/2013 2:25:40 P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9,13,14,6,12,"/>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7,8,10,5,9,"/>
</p:tagLst>
</file>

<file path=ppt/tags/tag1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9,8,5,11,"/>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11,89,9,13,"/>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13,2,5,15,"/>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5,13,4,14,"/>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2.xml><?xml version="1.0" encoding="utf-8"?>
<p:tagLst xmlns:a="http://schemas.openxmlformats.org/drawingml/2006/main" xmlns:r="http://schemas.openxmlformats.org/officeDocument/2006/relationships" xmlns:p="http://schemas.openxmlformats.org/presentationml/2006/main">
  <p:tag name="ZHAW.ACCESSIBILITYADDIN.READINGORDER" val="6,18,17,5,"/>
</p:tagLst>
</file>

<file path=ppt/tags/tag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5.xml><?xml version="1.0" encoding="utf-8"?>
<p:tagLst xmlns:a="http://schemas.openxmlformats.org/drawingml/2006/main" xmlns:r="http://schemas.openxmlformats.org/officeDocument/2006/relationships" xmlns:p="http://schemas.openxmlformats.org/presentationml/2006/main">
  <p:tag name="ZHAW.ACCESSIBILITYADDIN.READINGORDER" val="9,6,5,11,"/>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9,7,5,4,"/>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1.xml><?xml version="1.0" encoding="utf-8"?>
<p:tagLst xmlns:a="http://schemas.openxmlformats.org/drawingml/2006/main" xmlns:r="http://schemas.openxmlformats.org/officeDocument/2006/relationships" xmlns:p="http://schemas.openxmlformats.org/presentationml/2006/main">
  <p:tag name="ZHAW.ACCESSIBILITYADDIN.READINGORDER" val="12,10,15,4,"/>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4.xml><?xml version="1.0" encoding="utf-8"?>
<p:tagLst xmlns:a="http://schemas.openxmlformats.org/drawingml/2006/main" xmlns:r="http://schemas.openxmlformats.org/officeDocument/2006/relationships" xmlns:p="http://schemas.openxmlformats.org/presentationml/2006/main">
  <p:tag name="ZHAW.ACCESSIBILITYADDIN.READINGORDER" val="3,2,10,9,"/>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6.xml><?xml version="1.0" encoding="utf-8"?>
<p:tagLst xmlns:a="http://schemas.openxmlformats.org/drawingml/2006/main" xmlns:r="http://schemas.openxmlformats.org/officeDocument/2006/relationships" xmlns:p="http://schemas.openxmlformats.org/presentationml/2006/main">
  <p:tag name="ZHAW.ACCESSIBILITYADDIN.READINGORDER" val="9,8,11,4,"/>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39.xml><?xml version="1.0" encoding="utf-8"?>
<p:tagLst xmlns:a="http://schemas.openxmlformats.org/drawingml/2006/main" xmlns:r="http://schemas.openxmlformats.org/officeDocument/2006/relationships" xmlns:p="http://schemas.openxmlformats.org/presentationml/2006/main">
  <p:tag name="ZHAW.ACCESSIBILITYADDIN.READINGORDER" val="7,8,10,4,"/>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40.xml><?xml version="1.0" encoding="utf-8"?>
<p:tagLst xmlns:a="http://schemas.openxmlformats.org/drawingml/2006/main" xmlns:r="http://schemas.openxmlformats.org/officeDocument/2006/relationships" xmlns:p="http://schemas.openxmlformats.org/presentationml/2006/main">
  <p:tag name="ZHAW.ACCESSIBILITYADDIN.READINGORDER" val="7,6,8,10,4,"/>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 name="ZHAW.ACCESSIBILITYADDIN.TABLEHEADER" val="R0;"/>
</p:tagLst>
</file>

<file path=ppt/tags/tag42.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43.xml><?xml version="1.0" encoding="utf-8"?>
<p:tagLst xmlns:a="http://schemas.openxmlformats.org/drawingml/2006/main" xmlns:r="http://schemas.openxmlformats.org/officeDocument/2006/relationships" xmlns:p="http://schemas.openxmlformats.org/presentationml/2006/main">
  <p:tag name="ZHAW.ACCESSIBILITYADDIN.READINGORDER" val="5,11,7,4,"/>
</p:tagLst>
</file>

<file path=ppt/tags/tag44.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6.xml><?xml version="1.0" encoding="utf-8"?>
<p:tagLst xmlns:a="http://schemas.openxmlformats.org/drawingml/2006/main" xmlns:r="http://schemas.openxmlformats.org/officeDocument/2006/relationships" xmlns:p="http://schemas.openxmlformats.org/presentationml/2006/main">
  <p:tag name="ZHAW.ACCESSIBILITYADDIN.READINGORDER" val="5,10,7,4,"/>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8.xml><?xml version="1.0" encoding="utf-8"?>
<p:tagLst xmlns:a="http://schemas.openxmlformats.org/drawingml/2006/main" xmlns:r="http://schemas.openxmlformats.org/officeDocument/2006/relationships" xmlns:p="http://schemas.openxmlformats.org/presentationml/2006/main">
  <p:tag name="ZHAW.ACCESSIBILITYADDIN.READINGORDER" val="5,8,9,7,4,"/>
</p:tagLst>
</file>

<file path=ppt/tags/tag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2.xml><?xml version="1.0" encoding="utf-8"?>
<p:tagLst xmlns:a="http://schemas.openxmlformats.org/drawingml/2006/main" xmlns:r="http://schemas.openxmlformats.org/officeDocument/2006/relationships" xmlns:p="http://schemas.openxmlformats.org/presentationml/2006/main">
  <p:tag name="ZHAW.ACCESSIBILITYADDIN.READINGORDER" val="5,10,7,4,"/>
</p:tagLst>
</file>

<file path=ppt/tags/tag53.xml><?xml version="1.0" encoding="utf-8"?>
<p:tagLst xmlns:a="http://schemas.openxmlformats.org/drawingml/2006/main" xmlns:r="http://schemas.openxmlformats.org/officeDocument/2006/relationships" xmlns:p="http://schemas.openxmlformats.org/presentationml/2006/main">
  <p:tag name="ZHAW.ACCESSIBILITYADDIN.READINGORDER" val="5,10,7,4,"/>
</p:tagLst>
</file>

<file path=ppt/tags/tag54.xml><?xml version="1.0" encoding="utf-8"?>
<p:tagLst xmlns:a="http://schemas.openxmlformats.org/drawingml/2006/main" xmlns:r="http://schemas.openxmlformats.org/officeDocument/2006/relationships" xmlns:p="http://schemas.openxmlformats.org/presentationml/2006/main">
  <p:tag name="ZHAW.ACCESSIBILITYADDIN.READINGORDER" val="5,8,11,9,7,4,"/>
</p:tagLst>
</file>

<file path=ppt/tags/tag55.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56.xml><?xml version="1.0" encoding="utf-8"?>
<p:tagLst xmlns:a="http://schemas.openxmlformats.org/drawingml/2006/main" xmlns:r="http://schemas.openxmlformats.org/officeDocument/2006/relationships" xmlns:p="http://schemas.openxmlformats.org/presentationml/2006/main">
  <p:tag name="ZHAW.ACCESSIBILITYADDIN.READINGORDER" val="5,10,7,4,"/>
</p:tagLst>
</file>

<file path=ppt/tags/tag57.xml><?xml version="1.0" encoding="utf-8"?>
<p:tagLst xmlns:a="http://schemas.openxmlformats.org/drawingml/2006/main" xmlns:r="http://schemas.openxmlformats.org/officeDocument/2006/relationships" xmlns:p="http://schemas.openxmlformats.org/presentationml/2006/main">
  <p:tag name="ZHAW.ACCESSIBILITYADDIN.READINGORDER" val="5,10,7,4,"/>
</p:tagLst>
</file>

<file path=ppt/tags/tag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9.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60.xml><?xml version="1.0" encoding="utf-8"?>
<p:tagLst xmlns:a="http://schemas.openxmlformats.org/drawingml/2006/main" xmlns:r="http://schemas.openxmlformats.org/officeDocument/2006/relationships" xmlns:p="http://schemas.openxmlformats.org/presentationml/2006/main">
  <p:tag name="ZHAW.ACCESSIBILITYADDIN.READINGORDER" val="5,17,7,4,"/>
</p:tagLst>
</file>

<file path=ppt/tags/tag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2.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63.xml><?xml version="1.0" encoding="utf-8"?>
<p:tagLst xmlns:a="http://schemas.openxmlformats.org/drawingml/2006/main" xmlns:r="http://schemas.openxmlformats.org/officeDocument/2006/relationships" xmlns:p="http://schemas.openxmlformats.org/presentationml/2006/main">
  <p:tag name="ZHAW.ACCESSIBILITYADDIN.READINGORDER" val="5,12,7,4,"/>
</p:tagLst>
</file>

<file path=ppt/tags/tag64.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65.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66.xml><?xml version="1.0" encoding="utf-8"?>
<p:tagLst xmlns:a="http://schemas.openxmlformats.org/drawingml/2006/main" xmlns:r="http://schemas.openxmlformats.org/officeDocument/2006/relationships" xmlns:p="http://schemas.openxmlformats.org/presentationml/2006/main">
  <p:tag name="ZHAW.ACCESSIBILITYADDIN.READINGORDER" val="5,6,9,8,7,4,"/>
</p:tagLst>
</file>

<file path=ppt/tags/tag67.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68.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69.xml><?xml version="1.0" encoding="utf-8"?>
<p:tagLst xmlns:a="http://schemas.openxmlformats.org/drawingml/2006/main" xmlns:r="http://schemas.openxmlformats.org/officeDocument/2006/relationships" xmlns:p="http://schemas.openxmlformats.org/presentationml/2006/main">
  <p:tag name="ZHAW.ACCESSIBILITYADDIN.READINGORDER" val="6,8,5,4,"/>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2,5,24,"/>
</p:tagLst>
</file>

<file path=ppt/tags/tag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1.xml><?xml version="1.0" encoding="utf-8"?>
<p:tagLst xmlns:a="http://schemas.openxmlformats.org/drawingml/2006/main" xmlns:r="http://schemas.openxmlformats.org/officeDocument/2006/relationships" xmlns:p="http://schemas.openxmlformats.org/presentationml/2006/main">
  <p:tag name="ZHAW.ACCESSIBILITYADDIN.READINGORDER" val="6,7,5,4,"/>
</p:tagLst>
</file>

<file path=ppt/tags/tag72.xml><?xml version="1.0" encoding="utf-8"?>
<p:tagLst xmlns:a="http://schemas.openxmlformats.org/drawingml/2006/main" xmlns:r="http://schemas.openxmlformats.org/officeDocument/2006/relationships" xmlns:p="http://schemas.openxmlformats.org/presentationml/2006/main">
  <p:tag name="ZHAW.ACCESSIBILITYADDIN.READINGORDER" val="6,7,5,4,"/>
</p:tagLst>
</file>

<file path=ppt/tags/tag7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4.xml><?xml version="1.0" encoding="utf-8"?>
<p:tagLst xmlns:a="http://schemas.openxmlformats.org/drawingml/2006/main" xmlns:r="http://schemas.openxmlformats.org/officeDocument/2006/relationships" xmlns:p="http://schemas.openxmlformats.org/presentationml/2006/main">
  <p:tag name="ZHAW.ACCESSIBILITYADDIN.READINGORDER" val="6,8,5,4,"/>
</p:tagLst>
</file>

<file path=ppt/tags/tag75.xml><?xml version="1.0" encoding="utf-8"?>
<p:tagLst xmlns:a="http://schemas.openxmlformats.org/drawingml/2006/main" xmlns:r="http://schemas.openxmlformats.org/officeDocument/2006/relationships" xmlns:p="http://schemas.openxmlformats.org/presentationml/2006/main">
  <p:tag name="ZHAW.ACCESSIBILITYADDIN.READINGORDER" val="6,8,5,4,"/>
</p:tagLst>
</file>

<file path=ppt/tags/tag76.xml><?xml version="1.0" encoding="utf-8"?>
<p:tagLst xmlns:a="http://schemas.openxmlformats.org/drawingml/2006/main" xmlns:r="http://schemas.openxmlformats.org/officeDocument/2006/relationships" xmlns:p="http://schemas.openxmlformats.org/presentationml/2006/main">
  <p:tag name="ZHAW.ACCESSIBILITYADDIN.READINGORDER" val="6,8,5,4,"/>
</p:tagLst>
</file>

<file path=ppt/tags/tag7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8.xml><?xml version="1.0" encoding="utf-8"?>
<p:tagLst xmlns:a="http://schemas.openxmlformats.org/drawingml/2006/main" xmlns:r="http://schemas.openxmlformats.org/officeDocument/2006/relationships" xmlns:p="http://schemas.openxmlformats.org/presentationml/2006/main">
  <p:tag name="ZHAW.ACCESSIBILITYADDIN.READINGORDER" val="6,8,5,4,"/>
</p:tagLst>
</file>

<file path=ppt/tags/tag79.xml><?xml version="1.0" encoding="utf-8"?>
<p:tagLst xmlns:a="http://schemas.openxmlformats.org/drawingml/2006/main" xmlns:r="http://schemas.openxmlformats.org/officeDocument/2006/relationships" xmlns:p="http://schemas.openxmlformats.org/presentationml/2006/main">
  <p:tag name="ZHAW.ACCESSIBILITYADDIN.READINGORDER" val="6,8,10,9,5,4,"/>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0.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81.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81,4,14,"/>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9A4824E4-09C8-4E93-AC14-6669759B415C}">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5028</TotalTime>
  <Words>2564</Words>
  <Application>Microsoft Office PowerPoint</Application>
  <PresentationFormat>Προβολή στην οθόνη (4:3)</PresentationFormat>
  <Paragraphs>602</Paragraphs>
  <Slides>47</Slides>
  <Notes>23</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47</vt:i4>
      </vt:variant>
    </vt:vector>
  </HeadingPairs>
  <TitlesOfParts>
    <vt:vector size="49" baseType="lpstr">
      <vt:lpstr>Θέμα του Office</vt:lpstr>
      <vt:lpstr>Εικόνα Bitmap</vt:lpstr>
      <vt:lpstr>Δομές Δεδομένων και Αρχεία</vt:lpstr>
      <vt:lpstr>Άδειες Χρήσης</vt:lpstr>
      <vt:lpstr>Χρηματοδότηση</vt:lpstr>
      <vt:lpstr>Σκοποί  ενότητας</vt:lpstr>
      <vt:lpstr>Περιεχόμενα ενότητας</vt:lpstr>
      <vt:lpstr>Merge Sort</vt:lpstr>
      <vt:lpstr>Αλγόριθμος</vt:lpstr>
      <vt:lpstr>Merge και Συνένωση (1 από 2)</vt:lpstr>
      <vt:lpstr>Merge και Συνένωση (2 από 2)</vt:lpstr>
      <vt:lpstr>Συνένωση;</vt:lpstr>
      <vt:lpstr>Άσκηση</vt:lpstr>
      <vt:lpstr>Headers - Συναρτήσεις</vt:lpstr>
      <vt:lpstr>Main: Δηλώσεις και Εισαγωγή Πίνακα</vt:lpstr>
      <vt:lpstr>Main: Ταξινομήσεις και χρονομέτρηση</vt:lpstr>
      <vt:lpstr>Main: Εκτύπωση και Σύγκριση</vt:lpstr>
      <vt:lpstr>Main: Έλεγχοι</vt:lpstr>
      <vt:lpstr>Main: Χρονομετρήσεις</vt:lpstr>
      <vt:lpstr>Συναρτήσεις: merge sort</vt:lpstr>
      <vt:lpstr>Συναρτήσεις: Συνένωση (1 από 2)</vt:lpstr>
      <vt:lpstr>Συναρτήσεις: Συνένωση (2 από 2)</vt:lpstr>
      <vt:lpstr>Συναρτήσεις: bubble - selection</vt:lpstr>
      <vt:lpstr>Εκτέλεση προγράμματος σε περιβάλλον Windows με Ch  (σε δευτερόλεπτα)</vt:lpstr>
      <vt:lpstr>Συγκριτικό Γράφημα</vt:lpstr>
      <vt:lpstr>Bubble vs Selection </vt:lpstr>
      <vt:lpstr>Απορία;</vt:lpstr>
      <vt:lpstr>Bubble sort εναντίον selection</vt:lpstr>
      <vt:lpstr>Ειδικοί Πίνακες</vt:lpstr>
      <vt:lpstr>Τριγωνικοί Πίνακες</vt:lpstr>
      <vt:lpstr>Παράδειγμα: Κάτω Τριγωνικός</vt:lpstr>
      <vt:lpstr>Γιατί πρέπει να τους μελετήσουμε;</vt:lpstr>
      <vt:lpstr>Πλήθος μη Μηδενικών Στοιχείων</vt:lpstr>
      <vt:lpstr>Ανάκτηση Στοιχείου από την Θέση του</vt:lpstr>
      <vt:lpstr>Κάτω Τριγωνικός (πρόγραμμα) (1 από 4)</vt:lpstr>
      <vt:lpstr>Κάτω Τριγωνικός (πρόγραμμα) (2 από 4)</vt:lpstr>
      <vt:lpstr>Κάτω Τριγωνικός (πρόγραμμα) (3 από 4)</vt:lpstr>
      <vt:lpstr>Κάτω Τριγωνικός (πρόγραμμα) (4 από 4)</vt:lpstr>
      <vt:lpstr>Αραιοί Πίνακες</vt:lpstr>
      <vt:lpstr>Παράδειγμα</vt:lpstr>
      <vt:lpstr>Αραιοί Πίνακες: Πρόγραμμα (1 από 6)</vt:lpstr>
      <vt:lpstr>Αραιοί Πίνακες: Πρόγραμμα (2 από 6)</vt:lpstr>
      <vt:lpstr>Αραιοί Πίνακες: Πρόγραμμα (3 από 6)</vt:lpstr>
      <vt:lpstr>Αραιοί Πίνακες: Πρόγραμμα (4 από 6)</vt:lpstr>
      <vt:lpstr>Αραιοί Πίνακες: Πρόγραμμα (5 από 6)</vt:lpstr>
      <vt:lpstr>Αραιοί Πίνακες: Πρόγραμμα (6 από 6)</vt:lpstr>
      <vt:lpstr>Συμμετρικοί Πίνακες</vt:lpstr>
      <vt:lpstr>Παράδειγμα</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Δομές Δεδομένων και Αρχεία:  Διαχείριση Πινάκων ΙΙ</dc:title>
  <dc:creator>Ηλίας Κ. Σάββας</dc:creator>
  <cp:keywords>Δομές Δεδομένων και Αρχεία,  Διαχείριση Πινάκων ΙΙ,  Πίνακες: Merge Sort, Τριγωνικοί, αραιοί, συμμετρικοί.</cp:keywords>
  <cp:lastModifiedBy>Windows User</cp:lastModifiedBy>
  <cp:revision>425</cp:revision>
  <dcterms:created xsi:type="dcterms:W3CDTF">2012-09-06T09:03:05Z</dcterms:created>
  <dcterms:modified xsi:type="dcterms:W3CDTF">2013-09-26T11:26:05Z</dcterms:modified>
</cp:coreProperties>
</file>