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280"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5" autoAdjust="0"/>
    <p:restoredTop sz="99339" autoAdjust="0"/>
  </p:normalViewPr>
  <p:slideViewPr>
    <p:cSldViewPr>
      <p:cViewPr>
        <p:scale>
          <a:sx n="50" d="100"/>
          <a:sy n="50" d="100"/>
        </p:scale>
        <p:origin x="-558"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notesSlide" Target="../notesSlides/notesSlide5.xml"/><Relationship Id="rId7" Type="http://schemas.openxmlformats.org/officeDocument/2006/relationships/slide" Target="slide1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4</a:t>
            </a:r>
            <a:r>
              <a:rPr lang="el-GR" sz="2800" b="1" dirty="0" smtClean="0"/>
              <a:t>:</a:t>
            </a:r>
            <a:r>
              <a:rPr lang="en-US" sz="2800" dirty="0" smtClean="0"/>
              <a:t> </a:t>
            </a:r>
            <a:r>
              <a:rPr lang="el-GR" sz="2800" dirty="0" smtClean="0"/>
              <a:t>Ευρετηριασμένα Αρχεία</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Header File</a:t>
            </a:r>
            <a:endParaRPr lang="en-US" dirty="0"/>
          </a:p>
        </p:txBody>
      </p:sp>
      <p:sp>
        <p:nvSpPr>
          <p:cNvPr id="6" name="TextBox 5" descr="struct Pelatis, άγκιστρο,&#10;    char Kod 10,&#10;    char Epi 20,&#10;    char Ono 10,&#10;    float Ypo,&#10;άγκιστρο,&#10;&#10;struct Index, &#10;    char Kod 10,&#10;    int Thesi,&#10;άγκιστρο.&#10;"/>
          <p:cNvSpPr txBox="1"/>
          <p:nvPr>
            <p:custDataLst>
              <p:tags r:id="rId3"/>
            </p:custDataLst>
          </p:nvPr>
        </p:nvSpPr>
        <p:spPr>
          <a:xfrm>
            <a:off x="467544" y="1412776"/>
            <a:ext cx="3384376" cy="4524315"/>
          </a:xfrm>
          <a:prstGeom prst="rect">
            <a:avLst/>
          </a:prstGeom>
          <a:noFill/>
        </p:spPr>
        <p:txBody>
          <a:bodyPr wrap="square" rtlCol="0">
            <a:spAutoFit/>
          </a:bodyPr>
          <a:lstStyle/>
          <a:p>
            <a:r>
              <a:rPr lang="en-US" sz="2400" dirty="0" err="1"/>
              <a:t>struct</a:t>
            </a:r>
            <a:r>
              <a:rPr lang="en-US" sz="2400" dirty="0"/>
              <a:t> </a:t>
            </a:r>
            <a:r>
              <a:rPr lang="en-US" sz="2400" dirty="0" err="1"/>
              <a:t>Pelatis</a:t>
            </a:r>
            <a:r>
              <a:rPr lang="en-US" sz="2400" dirty="0"/>
              <a:t> {</a:t>
            </a:r>
          </a:p>
          <a:p>
            <a:r>
              <a:rPr lang="en-US" sz="2400" dirty="0"/>
              <a:t>    char </a:t>
            </a:r>
            <a:r>
              <a:rPr lang="en-US" sz="2400" dirty="0" err="1"/>
              <a:t>Kod</a:t>
            </a:r>
            <a:r>
              <a:rPr lang="en-US" sz="2400" dirty="0"/>
              <a:t>[10];</a:t>
            </a:r>
          </a:p>
          <a:p>
            <a:r>
              <a:rPr lang="en-US" sz="2400" dirty="0"/>
              <a:t>    char </a:t>
            </a:r>
            <a:r>
              <a:rPr lang="en-US" sz="2400" dirty="0" err="1"/>
              <a:t>Epi</a:t>
            </a:r>
            <a:r>
              <a:rPr lang="en-US" sz="2400" dirty="0"/>
              <a:t>[20];</a:t>
            </a:r>
          </a:p>
          <a:p>
            <a:r>
              <a:rPr lang="en-US" sz="2400" dirty="0"/>
              <a:t>    char Ono[10];</a:t>
            </a:r>
          </a:p>
          <a:p>
            <a:r>
              <a:rPr lang="en-US" sz="2400" dirty="0"/>
              <a:t>    float </a:t>
            </a:r>
            <a:r>
              <a:rPr lang="en-US" sz="2400" dirty="0" err="1"/>
              <a:t>Ypo</a:t>
            </a:r>
            <a:r>
              <a:rPr lang="en-US" sz="2400" dirty="0"/>
              <a:t>;</a:t>
            </a:r>
          </a:p>
          <a:p>
            <a:r>
              <a:rPr lang="en-US" sz="2400" dirty="0"/>
              <a:t>};</a:t>
            </a:r>
          </a:p>
          <a:p>
            <a:endParaRPr lang="en-US" sz="2400" dirty="0"/>
          </a:p>
          <a:p>
            <a:r>
              <a:rPr lang="en-US" sz="2400" b="1" dirty="0" err="1">
                <a:solidFill>
                  <a:srgbClr val="7030A0"/>
                </a:solidFill>
              </a:rPr>
              <a:t>struct</a:t>
            </a:r>
            <a:r>
              <a:rPr lang="en-US" sz="2400" b="1" dirty="0">
                <a:solidFill>
                  <a:srgbClr val="7030A0"/>
                </a:solidFill>
              </a:rPr>
              <a:t> Index {</a:t>
            </a:r>
          </a:p>
          <a:p>
            <a:r>
              <a:rPr lang="en-US" sz="2400" b="1" dirty="0">
                <a:solidFill>
                  <a:srgbClr val="7030A0"/>
                </a:solidFill>
              </a:rPr>
              <a:t>    char </a:t>
            </a:r>
            <a:r>
              <a:rPr lang="en-US" sz="2400" b="1" dirty="0" err="1">
                <a:solidFill>
                  <a:srgbClr val="7030A0"/>
                </a:solidFill>
              </a:rPr>
              <a:t>Kod</a:t>
            </a:r>
            <a:r>
              <a:rPr lang="en-US" sz="2400" b="1" dirty="0">
                <a:solidFill>
                  <a:srgbClr val="7030A0"/>
                </a:solidFill>
              </a:rPr>
              <a:t>[10];</a:t>
            </a:r>
          </a:p>
          <a:p>
            <a:r>
              <a:rPr lang="en-US" sz="2400" b="1" dirty="0">
                <a:solidFill>
                  <a:srgbClr val="7030A0"/>
                </a:solidFill>
              </a:rPr>
              <a:t>    </a:t>
            </a:r>
            <a:r>
              <a:rPr lang="en-US" sz="2400" b="1" dirty="0" err="1">
                <a:solidFill>
                  <a:srgbClr val="7030A0"/>
                </a:solidFill>
              </a:rPr>
              <a:t>int</a:t>
            </a:r>
            <a:r>
              <a:rPr lang="en-US" sz="2400" b="1" dirty="0">
                <a:solidFill>
                  <a:srgbClr val="7030A0"/>
                </a:solidFill>
              </a:rPr>
              <a:t> </a:t>
            </a:r>
            <a:r>
              <a:rPr lang="en-US" sz="2400" b="1" dirty="0" err="1">
                <a:solidFill>
                  <a:srgbClr val="7030A0"/>
                </a:solidFill>
              </a:rPr>
              <a:t>Thesi</a:t>
            </a:r>
            <a:r>
              <a:rPr lang="en-US" sz="2400" b="1" dirty="0">
                <a:solidFill>
                  <a:srgbClr val="7030A0"/>
                </a:solidFill>
              </a:rPr>
              <a:t>;</a:t>
            </a:r>
          </a:p>
          <a:p>
            <a:r>
              <a:rPr lang="en-US" sz="2400" b="1" dirty="0">
                <a:solidFill>
                  <a:srgbClr val="7030A0"/>
                </a:solidFill>
              </a:rPr>
              <a:t>};</a:t>
            </a:r>
          </a:p>
          <a:p>
            <a:endParaRPr lang="en-US" sz="2400" dirty="0"/>
          </a:p>
        </p:txBody>
      </p:sp>
      <p:sp>
        <p:nvSpPr>
          <p:cNvPr id="8" name="TextBox 7" descr="FILE pel,&#10;FILE ipel,&#10;&#10;define Diagrafi *****,&#10;&#10;struct Pelatis P,&#10;struct Index I,&#10;    &#10;char Pelates = IPelatologio τελεία dat,&#10;char Index F = Index τελεία dat.&#10;"/>
          <p:cNvSpPr txBox="1"/>
          <p:nvPr>
            <p:custDataLst>
              <p:tags r:id="rId4"/>
            </p:custDataLst>
          </p:nvPr>
        </p:nvSpPr>
        <p:spPr>
          <a:xfrm>
            <a:off x="4067944" y="1628799"/>
            <a:ext cx="4618856" cy="3785652"/>
          </a:xfrm>
          <a:prstGeom prst="rect">
            <a:avLst/>
          </a:prstGeom>
          <a:noFill/>
        </p:spPr>
        <p:txBody>
          <a:bodyPr wrap="square" rtlCol="0">
            <a:spAutoFit/>
          </a:bodyPr>
          <a:lstStyle>
            <a:defPPr>
              <a:defRPr lang="en-GB"/>
            </a:defPPr>
          </a:lstStyle>
          <a:p>
            <a:r>
              <a:rPr lang="en-US" sz="2400" dirty="0"/>
              <a:t>FILE *</a:t>
            </a:r>
            <a:r>
              <a:rPr lang="en-US" sz="2400" dirty="0" err="1"/>
              <a:t>pel</a:t>
            </a:r>
            <a:r>
              <a:rPr lang="en-US" sz="2400" dirty="0"/>
              <a:t>;</a:t>
            </a:r>
          </a:p>
          <a:p>
            <a:r>
              <a:rPr lang="en-US" sz="2400" b="1" dirty="0">
                <a:solidFill>
                  <a:srgbClr val="7030A0"/>
                </a:solidFill>
              </a:rPr>
              <a:t>FILE *</a:t>
            </a:r>
            <a:r>
              <a:rPr lang="en-US" sz="2400" b="1" dirty="0" err="1">
                <a:solidFill>
                  <a:srgbClr val="7030A0"/>
                </a:solidFill>
              </a:rPr>
              <a:t>ipel</a:t>
            </a:r>
            <a:r>
              <a:rPr lang="en-US" sz="2400" b="1" dirty="0">
                <a:solidFill>
                  <a:srgbClr val="7030A0"/>
                </a:solidFill>
              </a:rPr>
              <a:t>;</a:t>
            </a:r>
          </a:p>
          <a:p>
            <a:endParaRPr lang="en-US" sz="2400" dirty="0"/>
          </a:p>
          <a:p>
            <a:r>
              <a:rPr lang="en-US" sz="2400" dirty="0"/>
              <a:t>#define </a:t>
            </a:r>
            <a:r>
              <a:rPr lang="en-US" sz="2400" dirty="0" err="1"/>
              <a:t>Diagrafi</a:t>
            </a:r>
            <a:r>
              <a:rPr lang="en-US" sz="2400" dirty="0"/>
              <a:t> "*****"</a:t>
            </a:r>
          </a:p>
          <a:p>
            <a:endParaRPr lang="en-US" sz="2400" dirty="0"/>
          </a:p>
          <a:p>
            <a:r>
              <a:rPr lang="en-US" sz="2400" dirty="0" err="1"/>
              <a:t>struct</a:t>
            </a:r>
            <a:r>
              <a:rPr lang="en-US" sz="2400" dirty="0"/>
              <a:t> </a:t>
            </a:r>
            <a:r>
              <a:rPr lang="en-US" sz="2400" dirty="0" err="1"/>
              <a:t>Pelatis</a:t>
            </a:r>
            <a:r>
              <a:rPr lang="en-US" sz="2400" dirty="0"/>
              <a:t> P;</a:t>
            </a:r>
          </a:p>
          <a:p>
            <a:r>
              <a:rPr lang="en-US" sz="2400" b="1" dirty="0" err="1">
                <a:solidFill>
                  <a:srgbClr val="7030A0"/>
                </a:solidFill>
              </a:rPr>
              <a:t>struct</a:t>
            </a:r>
            <a:r>
              <a:rPr lang="en-US" sz="2400" b="1" dirty="0">
                <a:solidFill>
                  <a:srgbClr val="7030A0"/>
                </a:solidFill>
              </a:rPr>
              <a:t> Index I;</a:t>
            </a:r>
          </a:p>
          <a:p>
            <a:r>
              <a:rPr lang="en-US" sz="2400" dirty="0"/>
              <a:t>    </a:t>
            </a:r>
          </a:p>
          <a:p>
            <a:r>
              <a:rPr lang="en-US" sz="2400" dirty="0"/>
              <a:t>char </a:t>
            </a:r>
            <a:r>
              <a:rPr lang="en-US" sz="2400" dirty="0" err="1"/>
              <a:t>Pelates</a:t>
            </a:r>
            <a:r>
              <a:rPr lang="en-US" sz="2400" dirty="0"/>
              <a:t>[] = "IPelatologio.dat";</a:t>
            </a:r>
          </a:p>
          <a:p>
            <a:r>
              <a:rPr lang="en-US" sz="2400" b="1" dirty="0">
                <a:solidFill>
                  <a:srgbClr val="7030A0"/>
                </a:solidFill>
              </a:rPr>
              <a:t>char </a:t>
            </a:r>
            <a:r>
              <a:rPr lang="en-US" sz="2400" b="1" dirty="0" err="1">
                <a:solidFill>
                  <a:srgbClr val="7030A0"/>
                </a:solidFill>
              </a:rPr>
              <a:t>IndexF</a:t>
            </a:r>
            <a:r>
              <a:rPr lang="en-US" sz="2400" b="1" dirty="0">
                <a:solidFill>
                  <a:srgbClr val="7030A0"/>
                </a:solidFill>
              </a:rPr>
              <a:t>[] = "Index</a:t>
            </a:r>
            <a:r>
              <a:rPr lang="el-GR" sz="2400" b="1" dirty="0">
                <a:solidFill>
                  <a:srgbClr val="7030A0"/>
                </a:solidFill>
              </a:rPr>
              <a:t>.</a:t>
            </a:r>
            <a:r>
              <a:rPr lang="en-US" sz="2400" b="1" dirty="0" err="1">
                <a:solidFill>
                  <a:srgbClr val="7030A0"/>
                </a:solidFill>
              </a:rPr>
              <a:t>dat</a:t>
            </a:r>
            <a:r>
              <a:rPr lang="en-US" sz="2400" b="1" dirty="0">
                <a:solidFill>
                  <a:srgbClr val="7030A0"/>
                </a:solidFill>
              </a:rPr>
              <a:t>”;</a:t>
            </a:r>
            <a:endParaRPr lang="el-GR" sz="2400" b="1" dirty="0">
              <a:solidFill>
                <a:srgbClr val="7030A0"/>
              </a:solidFill>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4462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Διαδικασίες Α. Ε.</a:t>
            </a:r>
          </a:p>
        </p:txBody>
      </p:sp>
      <p:sp>
        <p:nvSpPr>
          <p:cNvPr id="7" name="Ορθογώνιο 6"/>
          <p:cNvSpPr/>
          <p:nvPr/>
        </p:nvSpPr>
        <p:spPr>
          <a:xfrm>
            <a:off x="467544" y="1412776"/>
            <a:ext cx="8219256" cy="4616648"/>
          </a:xfrm>
          <a:prstGeom prst="rect">
            <a:avLst/>
          </a:prstGeom>
        </p:spPr>
        <p:txBody>
          <a:bodyPr wrap="square">
            <a:spAutoFit/>
          </a:bodyPr>
          <a:lstStyle/>
          <a:p>
            <a:pPr marL="457200" indent="-457200">
              <a:lnSpc>
                <a:spcPct val="150000"/>
              </a:lnSpc>
              <a:buFont typeface="Wingdings" pitchFamily="2" charset="2"/>
              <a:buChar char="q"/>
            </a:pPr>
            <a:r>
              <a:rPr lang="el-GR" sz="2800" dirty="0"/>
              <a:t>Δημιουργία – Επέκταση,</a:t>
            </a:r>
          </a:p>
          <a:p>
            <a:pPr marL="457200" indent="-457200">
              <a:lnSpc>
                <a:spcPct val="150000"/>
              </a:lnSpc>
              <a:buFont typeface="Wingdings" pitchFamily="2" charset="2"/>
              <a:buChar char="q"/>
            </a:pPr>
            <a:r>
              <a:rPr lang="el-GR" sz="2800" dirty="0"/>
              <a:t>Προβολή,</a:t>
            </a:r>
          </a:p>
          <a:p>
            <a:pPr marL="457200" indent="-457200">
              <a:lnSpc>
                <a:spcPct val="150000"/>
              </a:lnSpc>
              <a:buFont typeface="Wingdings" pitchFamily="2" charset="2"/>
              <a:buChar char="q"/>
            </a:pPr>
            <a:r>
              <a:rPr lang="el-GR" sz="2800" dirty="0"/>
              <a:t>Αναζήτηση,</a:t>
            </a:r>
          </a:p>
          <a:p>
            <a:pPr marL="457200" indent="-457200">
              <a:lnSpc>
                <a:spcPct val="150000"/>
              </a:lnSpc>
              <a:buFont typeface="Wingdings" pitchFamily="2" charset="2"/>
              <a:buChar char="q"/>
            </a:pPr>
            <a:r>
              <a:rPr lang="el-GR" sz="2800" dirty="0"/>
              <a:t>Διόρθωση,</a:t>
            </a:r>
          </a:p>
          <a:p>
            <a:pPr marL="457200" indent="-457200">
              <a:lnSpc>
                <a:spcPct val="150000"/>
              </a:lnSpc>
              <a:buFont typeface="Wingdings" pitchFamily="2" charset="2"/>
              <a:buChar char="q"/>
            </a:pPr>
            <a:r>
              <a:rPr lang="el-GR" sz="2800" dirty="0"/>
              <a:t>Διαγραφή,</a:t>
            </a:r>
          </a:p>
          <a:p>
            <a:pPr marL="457200" indent="-457200">
              <a:lnSpc>
                <a:spcPct val="150000"/>
              </a:lnSpc>
              <a:buFont typeface="Wingdings" pitchFamily="2" charset="2"/>
              <a:buChar char="q"/>
            </a:pPr>
            <a:r>
              <a:rPr lang="el-GR" sz="2800" dirty="0"/>
              <a:t>Ταξινόμηση,</a:t>
            </a:r>
          </a:p>
          <a:p>
            <a:pPr marL="457200" indent="-457200">
              <a:lnSpc>
                <a:spcPct val="150000"/>
              </a:lnSpc>
              <a:buFont typeface="Wingdings" pitchFamily="2" charset="2"/>
              <a:buChar char="q"/>
            </a:pPr>
            <a:r>
              <a:rPr lang="el-GR" sz="28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171400"/>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Δημιουργία </a:t>
            </a:r>
            <a:r>
              <a:rPr lang="el-GR" dirty="0" smtClean="0"/>
              <a:t>– Επέκταση (1 από 4)</a:t>
            </a:r>
            <a:endParaRPr lang="el-GR" dirty="0"/>
          </a:p>
        </p:txBody>
      </p:sp>
      <p:sp>
        <p:nvSpPr>
          <p:cNvPr id="2" name="Ορθογώνιο 1"/>
          <p:cNvSpPr/>
          <p:nvPr/>
        </p:nvSpPr>
        <p:spPr>
          <a:xfrm>
            <a:off x="467544" y="1772816"/>
            <a:ext cx="8219256" cy="3970318"/>
          </a:xfrm>
          <a:prstGeom prst="rect">
            <a:avLst/>
          </a:prstGeom>
        </p:spPr>
        <p:txBody>
          <a:bodyPr wrap="square">
            <a:spAutoFit/>
          </a:bodyPr>
          <a:lstStyle/>
          <a:p>
            <a:pPr marL="457200" indent="-457200">
              <a:lnSpc>
                <a:spcPct val="150000"/>
              </a:lnSpc>
              <a:buFont typeface="Wingdings" pitchFamily="2" charset="2"/>
              <a:buChar char="q"/>
            </a:pPr>
            <a:r>
              <a:rPr lang="el-GR" sz="2800" dirty="0"/>
              <a:t>Εισαγωγή εγγραφής στο τέλος του βασικού αρχείου,</a:t>
            </a:r>
          </a:p>
          <a:p>
            <a:pPr marL="457200" indent="-457200">
              <a:lnSpc>
                <a:spcPct val="150000"/>
              </a:lnSpc>
              <a:buFont typeface="Wingdings" pitchFamily="2" charset="2"/>
              <a:buChar char="q"/>
            </a:pPr>
            <a:r>
              <a:rPr lang="el-GR" sz="2800" dirty="0"/>
              <a:t>Υπολογισμού θέσης εισαγόμενης εγγραφής,</a:t>
            </a:r>
          </a:p>
          <a:p>
            <a:pPr marL="457200" indent="-457200">
              <a:lnSpc>
                <a:spcPct val="150000"/>
              </a:lnSpc>
              <a:buFont typeface="Wingdings" pitchFamily="2" charset="2"/>
              <a:buChar char="q"/>
            </a:pPr>
            <a:r>
              <a:rPr lang="el-GR" sz="2800" dirty="0"/>
              <a:t>Εισαγωγή στο αρχείο ευρετηρίου του πεδίου – ευρετηρίασης και της φυσικής θέσης της εισαγόμενης εγγραφής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251520" y="-387424"/>
            <a:ext cx="8712968"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Δημιουργία – Επέκταση </a:t>
            </a:r>
            <a:r>
              <a:rPr lang="el-GR" dirty="0" smtClean="0"/>
              <a:t>(2 </a:t>
            </a:r>
            <a:r>
              <a:rPr lang="el-GR" dirty="0"/>
              <a:t>από 4)</a:t>
            </a:r>
          </a:p>
        </p:txBody>
      </p:sp>
      <p:sp>
        <p:nvSpPr>
          <p:cNvPr id="13" name="Rectangle 3" descr="void dim κάτω παύλα epekt, void, &#10;άγκιστρο,&#10;    int synexeia, N ισούται με 0,&#10;    &#10;    pel ίσο με f open, Pelates, r b σύν,&#10;    ipel ίσο με f open, Index F, r b σύν,&#10;    &#10;    if pel ίσο ίσο  NULL, άγκιστρο,&#10;        pel ίσο με  f open, Pelates, w b,  Δημιουργία, &#10;        ipel ίσο με  f open, Index F, w b,&#10;    άγκιστρο,&#10;    else άγκιστρο,&#10;        f seek, pel, 0, SEEK κάτω παύλα END,  Επέκταση, &#10;        f seek. ipel, 0, SEEK κάτω παύλα END,&#10;        N ίσο με f tell, ipel,  size of struct Index,&#10;    άγκιστρο.&#10;"/>
          <p:cNvSpPr>
            <a:spLocks noGrp="1" noChangeArrowheads="1"/>
          </p:cNvSpPr>
          <p:nvPr>
            <p:ph type="body" idx="1"/>
            <p:custDataLst>
              <p:tags r:id="rId2"/>
            </p:custDataLst>
          </p:nvPr>
        </p:nvSpPr>
        <p:spPr>
          <a:xfrm>
            <a:off x="467545" y="908720"/>
            <a:ext cx="8219256" cy="5688632"/>
          </a:xfrm>
        </p:spPr>
        <p:txBody>
          <a:bodyPr>
            <a:noAutofit/>
          </a:bodyPr>
          <a:lstStyle/>
          <a:p>
            <a:r>
              <a:rPr lang="en-US" sz="2000" dirty="0"/>
              <a:t>void </a:t>
            </a:r>
            <a:r>
              <a:rPr lang="en-US" sz="2000" dirty="0" err="1"/>
              <a:t>dim_epekt</a:t>
            </a:r>
            <a:r>
              <a:rPr lang="en-US" sz="2000" dirty="0"/>
              <a:t>(void) </a:t>
            </a:r>
          </a:p>
          <a:p>
            <a:r>
              <a:rPr lang="en-US" sz="2000" dirty="0"/>
              <a:t>{</a:t>
            </a:r>
          </a:p>
          <a:p>
            <a:r>
              <a:rPr lang="en-US" sz="2000" dirty="0"/>
              <a:t>    </a:t>
            </a:r>
            <a:r>
              <a:rPr lang="en-US" sz="2000" dirty="0" err="1"/>
              <a:t>int</a:t>
            </a:r>
            <a:r>
              <a:rPr lang="en-US" sz="2000" dirty="0"/>
              <a:t> </a:t>
            </a:r>
            <a:r>
              <a:rPr lang="en-US" sz="2000" dirty="0" err="1"/>
              <a:t>synexeia</a:t>
            </a:r>
            <a:r>
              <a:rPr lang="en-US" sz="2000" dirty="0"/>
              <a:t>, N=0;</a:t>
            </a:r>
          </a:p>
          <a:p>
            <a:r>
              <a:rPr lang="en-US" sz="2000" dirty="0"/>
              <a:t>    </a:t>
            </a:r>
          </a:p>
          <a:p>
            <a:r>
              <a:rPr lang="en-US" sz="2000" dirty="0"/>
              <a:t>    </a:t>
            </a:r>
            <a:r>
              <a:rPr lang="en-US" sz="2000" dirty="0" err="1"/>
              <a:t>pel</a:t>
            </a:r>
            <a:r>
              <a:rPr lang="en-US" sz="2000" dirty="0"/>
              <a:t> = </a:t>
            </a:r>
            <a:r>
              <a:rPr lang="en-US" sz="2000" dirty="0" err="1"/>
              <a:t>fopen</a:t>
            </a:r>
            <a:r>
              <a:rPr lang="en-US" sz="2000" dirty="0"/>
              <a:t>(</a:t>
            </a:r>
            <a:r>
              <a:rPr lang="en-US" sz="2000" dirty="0" err="1"/>
              <a:t>Pelates</a:t>
            </a:r>
            <a:r>
              <a:rPr lang="en-US" sz="2000" dirty="0"/>
              <a:t>, "</a:t>
            </a:r>
            <a:r>
              <a:rPr lang="en-US" sz="2000" dirty="0" err="1"/>
              <a:t>rb</a:t>
            </a:r>
            <a:r>
              <a:rPr lang="en-US" sz="2000" dirty="0"/>
              <a:t>+");</a:t>
            </a:r>
          </a:p>
          <a:p>
            <a:r>
              <a:rPr lang="en-US" sz="2000" dirty="0">
                <a:solidFill>
                  <a:srgbClr val="7030A0"/>
                </a:solidFill>
              </a:rPr>
              <a:t>    </a:t>
            </a:r>
            <a:r>
              <a:rPr lang="en-US" sz="2000" dirty="0" err="1">
                <a:solidFill>
                  <a:srgbClr val="7030A0"/>
                </a:solidFill>
              </a:rPr>
              <a:t>ipel</a:t>
            </a:r>
            <a:r>
              <a:rPr lang="en-US" sz="2000" dirty="0">
                <a:solidFill>
                  <a:srgbClr val="7030A0"/>
                </a:solidFill>
              </a:rPr>
              <a:t> = </a:t>
            </a:r>
            <a:r>
              <a:rPr lang="en-US" sz="2000" dirty="0" err="1">
                <a:solidFill>
                  <a:srgbClr val="7030A0"/>
                </a:solidFill>
              </a:rPr>
              <a:t>fopen</a:t>
            </a:r>
            <a:r>
              <a:rPr lang="en-US" sz="2000" dirty="0">
                <a:solidFill>
                  <a:srgbClr val="7030A0"/>
                </a:solidFill>
              </a:rPr>
              <a:t>(</a:t>
            </a:r>
            <a:r>
              <a:rPr lang="en-US" sz="2000" dirty="0" err="1">
                <a:solidFill>
                  <a:srgbClr val="7030A0"/>
                </a:solidFill>
              </a:rPr>
              <a:t>IndexF</a:t>
            </a:r>
            <a:r>
              <a:rPr lang="en-US" sz="2000" dirty="0">
                <a:solidFill>
                  <a:srgbClr val="7030A0"/>
                </a:solidFill>
              </a:rPr>
              <a:t>, "</a:t>
            </a:r>
            <a:r>
              <a:rPr lang="en-US" sz="2000" dirty="0" err="1">
                <a:solidFill>
                  <a:srgbClr val="7030A0"/>
                </a:solidFill>
              </a:rPr>
              <a:t>rb</a:t>
            </a:r>
            <a:r>
              <a:rPr lang="en-US" sz="2000" dirty="0">
                <a:solidFill>
                  <a:srgbClr val="7030A0"/>
                </a:solidFill>
              </a:rPr>
              <a:t>+");</a:t>
            </a:r>
          </a:p>
          <a:p>
            <a:r>
              <a:rPr lang="en-US" sz="2000" dirty="0"/>
              <a:t>    </a:t>
            </a:r>
          </a:p>
          <a:p>
            <a:r>
              <a:rPr lang="en-US" sz="2000" dirty="0"/>
              <a:t>    if (</a:t>
            </a:r>
            <a:r>
              <a:rPr lang="en-US" sz="2000" dirty="0" err="1"/>
              <a:t>pel</a:t>
            </a:r>
            <a:r>
              <a:rPr lang="en-US" sz="2000" dirty="0"/>
              <a:t> == NULL) {</a:t>
            </a:r>
          </a:p>
          <a:p>
            <a:r>
              <a:rPr lang="en-US" sz="2000" dirty="0"/>
              <a:t>        </a:t>
            </a:r>
            <a:r>
              <a:rPr lang="en-US" sz="2000" dirty="0" err="1"/>
              <a:t>pel</a:t>
            </a:r>
            <a:r>
              <a:rPr lang="en-US" sz="2000" dirty="0"/>
              <a:t> = </a:t>
            </a:r>
            <a:r>
              <a:rPr lang="en-US" sz="2000" dirty="0" err="1"/>
              <a:t>fopen</a:t>
            </a:r>
            <a:r>
              <a:rPr lang="en-US" sz="2000" dirty="0"/>
              <a:t>(</a:t>
            </a:r>
            <a:r>
              <a:rPr lang="en-US" sz="2000" dirty="0" err="1"/>
              <a:t>Pelates</a:t>
            </a:r>
            <a:r>
              <a:rPr lang="en-US" sz="2000" dirty="0"/>
              <a:t>, "</a:t>
            </a:r>
            <a:r>
              <a:rPr lang="en-US" sz="2000" dirty="0" err="1"/>
              <a:t>wb</a:t>
            </a:r>
            <a:r>
              <a:rPr lang="en-US" sz="2000" dirty="0"/>
              <a:t>"); /* </a:t>
            </a:r>
            <a:r>
              <a:rPr lang="el-GR" sz="2000" dirty="0"/>
              <a:t>Δημιουργία */</a:t>
            </a:r>
          </a:p>
          <a:p>
            <a:r>
              <a:rPr lang="el-GR" sz="2000" dirty="0">
                <a:solidFill>
                  <a:srgbClr val="7030A0"/>
                </a:solidFill>
              </a:rPr>
              <a:t>        </a:t>
            </a:r>
            <a:r>
              <a:rPr lang="en-US" sz="2000" dirty="0" err="1">
                <a:solidFill>
                  <a:srgbClr val="7030A0"/>
                </a:solidFill>
              </a:rPr>
              <a:t>ipel</a:t>
            </a:r>
            <a:r>
              <a:rPr lang="en-US" sz="2000" dirty="0">
                <a:solidFill>
                  <a:srgbClr val="7030A0"/>
                </a:solidFill>
              </a:rPr>
              <a:t> = </a:t>
            </a:r>
            <a:r>
              <a:rPr lang="en-US" sz="2000" dirty="0" err="1">
                <a:solidFill>
                  <a:srgbClr val="7030A0"/>
                </a:solidFill>
              </a:rPr>
              <a:t>fopen</a:t>
            </a:r>
            <a:r>
              <a:rPr lang="en-US" sz="2000" dirty="0">
                <a:solidFill>
                  <a:srgbClr val="7030A0"/>
                </a:solidFill>
              </a:rPr>
              <a:t>(</a:t>
            </a:r>
            <a:r>
              <a:rPr lang="en-US" sz="2000" dirty="0" err="1">
                <a:solidFill>
                  <a:srgbClr val="7030A0"/>
                </a:solidFill>
              </a:rPr>
              <a:t>IndexF</a:t>
            </a:r>
            <a:r>
              <a:rPr lang="en-US" sz="2000" dirty="0">
                <a:solidFill>
                  <a:srgbClr val="7030A0"/>
                </a:solidFill>
              </a:rPr>
              <a:t>, "</a:t>
            </a:r>
            <a:r>
              <a:rPr lang="en-US" sz="2000" dirty="0" err="1">
                <a:solidFill>
                  <a:srgbClr val="7030A0"/>
                </a:solidFill>
              </a:rPr>
              <a:t>wb</a:t>
            </a:r>
            <a:r>
              <a:rPr lang="en-US" sz="2000" dirty="0">
                <a:solidFill>
                  <a:srgbClr val="7030A0"/>
                </a:solidFill>
              </a:rPr>
              <a:t>");</a:t>
            </a:r>
          </a:p>
          <a:p>
            <a:r>
              <a:rPr lang="en-US" sz="2000" dirty="0"/>
              <a:t>    }</a:t>
            </a:r>
          </a:p>
          <a:p>
            <a:r>
              <a:rPr lang="en-US" sz="2000" dirty="0"/>
              <a:t>    else {</a:t>
            </a:r>
          </a:p>
          <a:p>
            <a:r>
              <a:rPr lang="en-US" sz="2000" dirty="0"/>
              <a:t>        </a:t>
            </a:r>
            <a:r>
              <a:rPr lang="en-US" sz="2000" dirty="0" err="1"/>
              <a:t>fseek</a:t>
            </a:r>
            <a:r>
              <a:rPr lang="en-US" sz="2000" dirty="0"/>
              <a:t>(</a:t>
            </a:r>
            <a:r>
              <a:rPr lang="en-US" sz="2000" dirty="0" err="1"/>
              <a:t>pel</a:t>
            </a:r>
            <a:r>
              <a:rPr lang="en-US" sz="2000" dirty="0"/>
              <a:t>, 0, SEEK_END); /* </a:t>
            </a:r>
            <a:r>
              <a:rPr lang="el-GR" sz="2000" dirty="0"/>
              <a:t>Επέκταση */</a:t>
            </a:r>
          </a:p>
          <a:p>
            <a:r>
              <a:rPr lang="el-GR" sz="2000" dirty="0"/>
              <a:t>     </a:t>
            </a:r>
            <a:r>
              <a:rPr lang="el-GR" sz="2000" dirty="0">
                <a:solidFill>
                  <a:srgbClr val="FF0000"/>
                </a:solidFill>
              </a:rPr>
              <a:t>   </a:t>
            </a:r>
            <a:r>
              <a:rPr lang="en-US" sz="2000" dirty="0" err="1">
                <a:solidFill>
                  <a:srgbClr val="7030A0"/>
                </a:solidFill>
              </a:rPr>
              <a:t>fseek</a:t>
            </a:r>
            <a:r>
              <a:rPr lang="en-US" sz="2000" dirty="0">
                <a:solidFill>
                  <a:srgbClr val="7030A0"/>
                </a:solidFill>
              </a:rPr>
              <a:t>(</a:t>
            </a:r>
            <a:r>
              <a:rPr lang="en-US" sz="2000" dirty="0" err="1">
                <a:solidFill>
                  <a:srgbClr val="7030A0"/>
                </a:solidFill>
              </a:rPr>
              <a:t>ipel</a:t>
            </a:r>
            <a:r>
              <a:rPr lang="en-US" sz="2000" dirty="0">
                <a:solidFill>
                  <a:srgbClr val="7030A0"/>
                </a:solidFill>
              </a:rPr>
              <a:t>, 0, SEEK_END);</a:t>
            </a:r>
          </a:p>
          <a:p>
            <a:r>
              <a:rPr lang="en-US" sz="2000" dirty="0"/>
              <a:t>        </a:t>
            </a:r>
            <a:r>
              <a:rPr lang="en-US" sz="2000" dirty="0">
                <a:solidFill>
                  <a:srgbClr val="000099"/>
                </a:solidFill>
              </a:rPr>
              <a:t>N = </a:t>
            </a:r>
            <a:r>
              <a:rPr lang="en-US" sz="2000" dirty="0" err="1">
                <a:solidFill>
                  <a:srgbClr val="000099"/>
                </a:solidFill>
              </a:rPr>
              <a:t>ftell</a:t>
            </a:r>
            <a:r>
              <a:rPr lang="en-US" sz="2000" dirty="0">
                <a:solidFill>
                  <a:srgbClr val="000099"/>
                </a:solidFill>
              </a:rPr>
              <a:t>(</a:t>
            </a:r>
            <a:r>
              <a:rPr lang="en-US" sz="2000" dirty="0" err="1">
                <a:solidFill>
                  <a:srgbClr val="000099"/>
                </a:solidFill>
              </a:rPr>
              <a:t>ipel</a:t>
            </a:r>
            <a:r>
              <a:rPr lang="en-US" sz="2000" dirty="0">
                <a:solidFill>
                  <a:srgbClr val="000099"/>
                </a:solidFill>
              </a:rPr>
              <a:t>) / </a:t>
            </a:r>
            <a:r>
              <a:rPr lang="en-US" sz="2000" dirty="0" err="1">
                <a:solidFill>
                  <a:srgbClr val="000099"/>
                </a:solidFill>
              </a:rPr>
              <a:t>sizeof</a:t>
            </a:r>
            <a:r>
              <a:rPr lang="en-US" sz="2000" dirty="0">
                <a:solidFill>
                  <a:srgbClr val="000099"/>
                </a:solidFill>
              </a:rPr>
              <a:t>(</a:t>
            </a:r>
            <a:r>
              <a:rPr lang="en-US" sz="2000" dirty="0" err="1">
                <a:solidFill>
                  <a:srgbClr val="000099"/>
                </a:solidFill>
              </a:rPr>
              <a:t>struct</a:t>
            </a:r>
            <a:r>
              <a:rPr lang="en-US" sz="2000" dirty="0">
                <a:solidFill>
                  <a:srgbClr val="000099"/>
                </a:solidFill>
              </a:rPr>
              <a:t> Index);</a:t>
            </a:r>
          </a:p>
          <a:p>
            <a:r>
              <a:rPr lang="en-US" sz="2000" dirty="0"/>
              <a:t>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Δημιουργία – Επέκταση </a:t>
            </a:r>
            <a:r>
              <a:rPr lang="el-GR" sz="4000" dirty="0" smtClean="0"/>
              <a:t>(3 </a:t>
            </a:r>
            <a:r>
              <a:rPr lang="el-GR" sz="4000" dirty="0"/>
              <a:t>από 4)</a:t>
            </a:r>
          </a:p>
        </p:txBody>
      </p:sp>
      <p:sp>
        <p:nvSpPr>
          <p:cNvPr id="18" name="TextBox 4" descr=" do άγκιστρο,&#10;        print f, \ n \ n Κωδικός πελάτη άνω κάτω τελεία,&#10;        scan f, % s, &amp; P τελεία Kod,&#10;        print f, \ n \ n Επίθετο άνω κάτω τελεία,&#10;        scan f, % s, &amp; P τελεία Epi,&#10;        print f, \ n \ n Όνομα άνω κάτω τελεία,&#10;        scan f, % s, &amp; P τελεία Ono,&#10;        print f, \ n \ n  Υπόλοιπο άνω κάτω τελεία,&#10;        scan f, % f, &amp; P τελεία Ypo,&#10;        f write, &amp; P, size of struct Pelatis, 1, pel.&#10;        &#10;&#10;"/>
          <p:cNvSpPr txBox="1">
            <a:spLocks noChangeArrowheads="1"/>
          </p:cNvSpPr>
          <p:nvPr>
            <p:custDataLst>
              <p:tags r:id="rId2"/>
            </p:custDataLst>
          </p:nvPr>
        </p:nvSpPr>
        <p:spPr bwMode="auto">
          <a:xfrm>
            <a:off x="467545" y="1257750"/>
            <a:ext cx="8219256"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t> do {</a:t>
            </a:r>
          </a:p>
          <a:p>
            <a:r>
              <a:rPr lang="en-US" sz="2800" dirty="0"/>
              <a:t>        </a:t>
            </a:r>
            <a:r>
              <a:rPr lang="en-US" sz="2800" dirty="0" err="1"/>
              <a:t>printf</a:t>
            </a:r>
            <a:r>
              <a:rPr lang="en-US" sz="2800" dirty="0"/>
              <a:t>("\n\n </a:t>
            </a:r>
            <a:r>
              <a:rPr lang="el-GR" sz="2800" dirty="0"/>
              <a:t>Κωδικός πελάτη : ");</a:t>
            </a:r>
          </a:p>
          <a:p>
            <a:r>
              <a:rPr lang="el-GR" sz="2800" dirty="0"/>
              <a:t>        </a:t>
            </a:r>
            <a:r>
              <a:rPr lang="en-US" sz="2800" dirty="0" err="1"/>
              <a:t>scanf</a:t>
            </a:r>
            <a:r>
              <a:rPr lang="en-US" sz="2800" dirty="0"/>
              <a:t>("%s", &amp;</a:t>
            </a:r>
            <a:r>
              <a:rPr lang="en-US" sz="2800" dirty="0" err="1"/>
              <a:t>P.Kod</a:t>
            </a:r>
            <a:r>
              <a:rPr lang="en-US" sz="2800" dirty="0"/>
              <a:t>);</a:t>
            </a:r>
          </a:p>
          <a:p>
            <a:r>
              <a:rPr lang="en-US" sz="2800" dirty="0"/>
              <a:t>        </a:t>
            </a:r>
            <a:r>
              <a:rPr lang="en-US" sz="2800" dirty="0" err="1"/>
              <a:t>printf</a:t>
            </a:r>
            <a:r>
              <a:rPr lang="en-US" sz="2800" dirty="0"/>
              <a:t>("\n\n </a:t>
            </a:r>
            <a:r>
              <a:rPr lang="el-GR" sz="2800" dirty="0" smtClean="0"/>
              <a:t>Επίθετο: </a:t>
            </a:r>
            <a:r>
              <a:rPr lang="el-GR" sz="2800" dirty="0"/>
              <a:t>");</a:t>
            </a:r>
          </a:p>
          <a:p>
            <a:r>
              <a:rPr lang="el-GR" sz="2800" dirty="0"/>
              <a:t>        </a:t>
            </a:r>
            <a:r>
              <a:rPr lang="en-US" sz="2800" dirty="0" err="1"/>
              <a:t>scanf</a:t>
            </a:r>
            <a:r>
              <a:rPr lang="en-US" sz="2800" dirty="0"/>
              <a:t>("%s", &amp;</a:t>
            </a:r>
            <a:r>
              <a:rPr lang="en-US" sz="2800" dirty="0" err="1"/>
              <a:t>P.Epi</a:t>
            </a:r>
            <a:r>
              <a:rPr lang="en-US" sz="2800" dirty="0"/>
              <a:t>);</a:t>
            </a:r>
          </a:p>
          <a:p>
            <a:r>
              <a:rPr lang="en-US" sz="2800" dirty="0"/>
              <a:t>        </a:t>
            </a:r>
            <a:r>
              <a:rPr lang="en-US" sz="2800" dirty="0" err="1"/>
              <a:t>printf</a:t>
            </a:r>
            <a:r>
              <a:rPr lang="en-US" sz="2800" dirty="0"/>
              <a:t>("\n\n </a:t>
            </a:r>
            <a:r>
              <a:rPr lang="el-GR" sz="2800" dirty="0" smtClean="0"/>
              <a:t>Όνομα: </a:t>
            </a:r>
            <a:r>
              <a:rPr lang="el-GR" sz="2800" dirty="0"/>
              <a:t>");</a:t>
            </a:r>
          </a:p>
          <a:p>
            <a:r>
              <a:rPr lang="el-GR" sz="2800" dirty="0"/>
              <a:t>        </a:t>
            </a:r>
            <a:r>
              <a:rPr lang="en-US" sz="2800" dirty="0" err="1"/>
              <a:t>scanf</a:t>
            </a:r>
            <a:r>
              <a:rPr lang="en-US" sz="2800" dirty="0"/>
              <a:t>("%s", &amp;</a:t>
            </a:r>
            <a:r>
              <a:rPr lang="en-US" sz="2800" dirty="0" err="1"/>
              <a:t>P.Ono</a:t>
            </a:r>
            <a:r>
              <a:rPr lang="en-US" sz="2800" dirty="0"/>
              <a:t>);</a:t>
            </a:r>
          </a:p>
          <a:p>
            <a:r>
              <a:rPr lang="en-US" sz="2800" dirty="0"/>
              <a:t>        </a:t>
            </a:r>
            <a:r>
              <a:rPr lang="en-US" sz="2800" dirty="0" err="1"/>
              <a:t>printf</a:t>
            </a:r>
            <a:r>
              <a:rPr lang="en-US" sz="2800" dirty="0"/>
              <a:t>("\n\n </a:t>
            </a:r>
            <a:r>
              <a:rPr lang="el-GR" sz="2800" dirty="0" smtClean="0"/>
              <a:t>Υπόλοιπο: </a:t>
            </a:r>
            <a:r>
              <a:rPr lang="el-GR" sz="2800" dirty="0"/>
              <a:t>");</a:t>
            </a:r>
          </a:p>
          <a:p>
            <a:r>
              <a:rPr lang="el-GR" sz="2800" dirty="0"/>
              <a:t>        </a:t>
            </a:r>
            <a:r>
              <a:rPr lang="en-US" sz="2800" dirty="0" err="1"/>
              <a:t>scanf</a:t>
            </a:r>
            <a:r>
              <a:rPr lang="en-US" sz="2800" dirty="0"/>
              <a:t>("%f", &amp;</a:t>
            </a:r>
            <a:r>
              <a:rPr lang="en-US" sz="2800" dirty="0" err="1"/>
              <a:t>P.Ypo</a:t>
            </a:r>
            <a:r>
              <a:rPr lang="en-US" sz="2800" dirty="0"/>
              <a:t>);</a:t>
            </a:r>
          </a:p>
          <a:p>
            <a:r>
              <a:rPr lang="en-US" sz="2800" dirty="0"/>
              <a:t>        </a:t>
            </a:r>
            <a:r>
              <a:rPr lang="en-US" sz="2800" dirty="0" err="1"/>
              <a:t>fwrite</a:t>
            </a:r>
            <a:r>
              <a:rPr lang="en-US" sz="2800" dirty="0"/>
              <a:t>(&amp;P, </a:t>
            </a:r>
            <a:r>
              <a:rPr lang="en-US" sz="2800" dirty="0" err="1"/>
              <a:t>sizeof</a:t>
            </a:r>
            <a:r>
              <a:rPr lang="en-US" sz="2800" dirty="0"/>
              <a:t>(</a:t>
            </a:r>
            <a:r>
              <a:rPr lang="en-US" sz="2800" dirty="0" err="1"/>
              <a:t>struct</a:t>
            </a:r>
            <a:r>
              <a:rPr lang="en-US" sz="2800" dirty="0"/>
              <a:t> </a:t>
            </a:r>
            <a:r>
              <a:rPr lang="en-US" sz="2800" dirty="0" err="1"/>
              <a:t>Pelatis</a:t>
            </a:r>
            <a:r>
              <a:rPr lang="en-US" sz="2800" dirty="0"/>
              <a:t>), 1, </a:t>
            </a:r>
            <a:r>
              <a:rPr lang="en-US" sz="2800" dirty="0" err="1"/>
              <a:t>pel</a:t>
            </a:r>
            <a:r>
              <a:rPr lang="en-US" sz="2800" dirty="0"/>
              <a:t>);</a:t>
            </a:r>
            <a:endParaRPr lang="el-GR" sz="2800" dirty="0"/>
          </a:p>
          <a:p>
            <a:r>
              <a:rPr lang="el-GR" sz="2800" dirty="0"/>
              <a:t>        </a:t>
            </a:r>
            <a:endParaRPr lang="en-US" sz="2800" dirty="0"/>
          </a:p>
          <a:p>
            <a:pPr>
              <a:lnSpc>
                <a:spcPct val="150000"/>
              </a:lnSpc>
            </a:pPr>
            <a:endParaRPr lang="el-GR" sz="28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Δημιουργία – Επέκταση </a:t>
            </a:r>
            <a:r>
              <a:rPr lang="el-GR" dirty="0" smtClean="0"/>
              <a:t>(4 </a:t>
            </a:r>
            <a:r>
              <a:rPr lang="el-GR" dirty="0"/>
              <a:t>από 4)</a:t>
            </a:r>
          </a:p>
        </p:txBody>
      </p:sp>
      <p:sp>
        <p:nvSpPr>
          <p:cNvPr id="6" name="TextBox 4" descr=" strc py I τελεία Kod, P τελεία Kod,&#10;        I τελεία Thesi ίσο με N,&#10;        f write, &amp; I, size of struct Index, 1, ipel,&#10;        N σύν σύν,&#10;        print f, \ n \ n Θέλετα νέα καταχώρηση, παρένθεση 0 ίσο με Όχι, 1ίσο με ΝΑΙ άνω κάτω τελεία,&#10;        scan f, &amp; d, &amp; synexeia,&#10;    άγκιστρο while synexeia ίσο ίσο 1,&#10;        &#10;    f close, pel,&#10;    f close, ipel,&#10;άγκιστρο.&#10;"/>
          <p:cNvSpPr txBox="1">
            <a:spLocks noChangeArrowheads="1"/>
          </p:cNvSpPr>
          <p:nvPr/>
        </p:nvSpPr>
        <p:spPr bwMode="auto">
          <a:xfrm>
            <a:off x="467544" y="1340768"/>
            <a:ext cx="82192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b="1" dirty="0">
                <a:solidFill>
                  <a:srgbClr val="FF3300"/>
                </a:solidFill>
              </a:rPr>
              <a:t> </a:t>
            </a:r>
            <a:r>
              <a:rPr lang="en-US" sz="2400" b="1" dirty="0" err="1">
                <a:solidFill>
                  <a:srgbClr val="7030A0"/>
                </a:solidFill>
              </a:rPr>
              <a:t>strcpy</a:t>
            </a:r>
            <a:r>
              <a:rPr lang="en-US" sz="2400" b="1" dirty="0">
                <a:solidFill>
                  <a:srgbClr val="7030A0"/>
                </a:solidFill>
              </a:rPr>
              <a:t>(</a:t>
            </a:r>
            <a:r>
              <a:rPr lang="en-US" sz="2400" b="1" dirty="0" err="1">
                <a:solidFill>
                  <a:srgbClr val="7030A0"/>
                </a:solidFill>
              </a:rPr>
              <a:t>I.Kod</a:t>
            </a:r>
            <a:r>
              <a:rPr lang="en-US" sz="2400" b="1" dirty="0">
                <a:solidFill>
                  <a:srgbClr val="7030A0"/>
                </a:solidFill>
              </a:rPr>
              <a:t>, </a:t>
            </a:r>
            <a:r>
              <a:rPr lang="en-US" sz="2400" b="1" dirty="0" err="1">
                <a:solidFill>
                  <a:srgbClr val="7030A0"/>
                </a:solidFill>
              </a:rPr>
              <a:t>P.Kod</a:t>
            </a:r>
            <a:r>
              <a:rPr lang="en-US" sz="2400" b="1" dirty="0">
                <a:solidFill>
                  <a:srgbClr val="7030A0"/>
                </a:solidFill>
              </a:rPr>
              <a:t>);</a:t>
            </a:r>
          </a:p>
          <a:p>
            <a:r>
              <a:rPr lang="en-US" sz="2400" dirty="0"/>
              <a:t>        </a:t>
            </a:r>
            <a:r>
              <a:rPr lang="en-US" sz="2400" b="1" dirty="0" err="1">
                <a:solidFill>
                  <a:srgbClr val="0070C0"/>
                </a:solidFill>
              </a:rPr>
              <a:t>I.Thesi</a:t>
            </a:r>
            <a:r>
              <a:rPr lang="en-US" sz="2400" b="1" dirty="0">
                <a:solidFill>
                  <a:srgbClr val="0070C0"/>
                </a:solidFill>
              </a:rPr>
              <a:t>= N;</a:t>
            </a:r>
          </a:p>
          <a:p>
            <a:r>
              <a:rPr lang="en-US" sz="2400" b="1" dirty="0">
                <a:solidFill>
                  <a:srgbClr val="0070C0"/>
                </a:solidFill>
              </a:rPr>
              <a:t>        </a:t>
            </a:r>
            <a:r>
              <a:rPr lang="en-US" sz="2400" b="1" dirty="0" err="1">
                <a:solidFill>
                  <a:srgbClr val="0070C0"/>
                </a:solidFill>
              </a:rPr>
              <a:t>fwrite</a:t>
            </a:r>
            <a:r>
              <a:rPr lang="en-US" sz="2400" b="1" dirty="0">
                <a:solidFill>
                  <a:srgbClr val="0070C0"/>
                </a:solidFill>
              </a:rPr>
              <a:t>(&amp;I, </a:t>
            </a:r>
            <a:r>
              <a:rPr lang="en-US" sz="2400" b="1" dirty="0" err="1">
                <a:solidFill>
                  <a:srgbClr val="0070C0"/>
                </a:solidFill>
              </a:rPr>
              <a:t>sizeof</a:t>
            </a:r>
            <a:r>
              <a:rPr lang="en-US" sz="2400" b="1" dirty="0">
                <a:solidFill>
                  <a:srgbClr val="0070C0"/>
                </a:solidFill>
              </a:rPr>
              <a:t>(</a:t>
            </a:r>
            <a:r>
              <a:rPr lang="en-US" sz="2400" b="1" dirty="0" err="1">
                <a:solidFill>
                  <a:srgbClr val="0070C0"/>
                </a:solidFill>
              </a:rPr>
              <a:t>struct</a:t>
            </a:r>
            <a:r>
              <a:rPr lang="en-US" sz="2400" b="1" dirty="0">
                <a:solidFill>
                  <a:srgbClr val="0070C0"/>
                </a:solidFill>
              </a:rPr>
              <a:t> Index), 1, </a:t>
            </a:r>
            <a:r>
              <a:rPr lang="en-US" sz="2400" b="1" dirty="0" err="1">
                <a:solidFill>
                  <a:srgbClr val="0070C0"/>
                </a:solidFill>
              </a:rPr>
              <a:t>ipel</a:t>
            </a:r>
            <a:r>
              <a:rPr lang="en-US" sz="2400" b="1" dirty="0">
                <a:solidFill>
                  <a:srgbClr val="0070C0"/>
                </a:solidFill>
              </a:rPr>
              <a:t>);</a:t>
            </a:r>
          </a:p>
          <a:p>
            <a:r>
              <a:rPr lang="en-US" sz="2400" dirty="0"/>
              <a:t>        N++;</a:t>
            </a:r>
            <a:endParaRPr lang="el-GR" sz="2400" dirty="0"/>
          </a:p>
          <a:p>
            <a:r>
              <a:rPr lang="el-GR" sz="2400" dirty="0"/>
              <a:t>        </a:t>
            </a:r>
            <a:r>
              <a:rPr lang="en-US" sz="2400" dirty="0" err="1"/>
              <a:t>printf</a:t>
            </a:r>
            <a:r>
              <a:rPr lang="en-US" sz="2400" dirty="0"/>
              <a:t>("\n\n </a:t>
            </a:r>
            <a:r>
              <a:rPr lang="el-GR" sz="2400" dirty="0" err="1"/>
              <a:t>Θέλετα</a:t>
            </a:r>
            <a:r>
              <a:rPr lang="el-GR" sz="2400" dirty="0"/>
              <a:t> νέα καταχώρηση (0=Όχι, 1=ΝΑΙ) : ");</a:t>
            </a:r>
            <a:endParaRPr lang="en-US" sz="2400" dirty="0"/>
          </a:p>
          <a:p>
            <a:r>
              <a:rPr lang="en-US" sz="2400" dirty="0"/>
              <a:t>        </a:t>
            </a:r>
            <a:r>
              <a:rPr lang="en-US" sz="2400" dirty="0" err="1"/>
              <a:t>scanf</a:t>
            </a:r>
            <a:r>
              <a:rPr lang="en-US" sz="2400" dirty="0"/>
              <a:t>("&amp;d", &amp;</a:t>
            </a:r>
            <a:r>
              <a:rPr lang="en-US" sz="2400" dirty="0" err="1"/>
              <a:t>synexeia</a:t>
            </a:r>
            <a:r>
              <a:rPr lang="en-US" sz="2400" dirty="0"/>
              <a:t>);</a:t>
            </a:r>
          </a:p>
          <a:p>
            <a:r>
              <a:rPr lang="en-US" sz="2400" dirty="0"/>
              <a:t>    } while (</a:t>
            </a:r>
            <a:r>
              <a:rPr lang="en-US" sz="2400" dirty="0" err="1"/>
              <a:t>synexeia</a:t>
            </a:r>
            <a:r>
              <a:rPr lang="en-US" sz="2400" dirty="0"/>
              <a:t> == 1);</a:t>
            </a:r>
          </a:p>
          <a:p>
            <a:r>
              <a:rPr lang="en-US" sz="2400" dirty="0"/>
              <a:t>        </a:t>
            </a:r>
          </a:p>
          <a:p>
            <a:r>
              <a:rPr lang="en-US" sz="2400" dirty="0"/>
              <a:t>    </a:t>
            </a:r>
            <a:r>
              <a:rPr lang="en-US" sz="2400" dirty="0" err="1"/>
              <a:t>fclose</a:t>
            </a:r>
            <a:r>
              <a:rPr lang="en-US" sz="2400" dirty="0"/>
              <a:t>(</a:t>
            </a:r>
            <a:r>
              <a:rPr lang="en-US" sz="2400" dirty="0" err="1"/>
              <a:t>pel</a:t>
            </a:r>
            <a:r>
              <a:rPr lang="en-US" sz="2400" dirty="0"/>
              <a:t>);</a:t>
            </a:r>
          </a:p>
          <a:p>
            <a:r>
              <a:rPr lang="en-US" sz="2400" dirty="0"/>
              <a:t>    </a:t>
            </a:r>
            <a:r>
              <a:rPr lang="en-US" sz="2400" dirty="0" err="1"/>
              <a:t>fclose</a:t>
            </a:r>
            <a:r>
              <a:rPr lang="en-US" sz="2400" dirty="0"/>
              <a:t>(</a:t>
            </a:r>
            <a:r>
              <a:rPr lang="en-US" sz="2400" dirty="0" err="1"/>
              <a:t>ipel</a:t>
            </a:r>
            <a:r>
              <a:rPr lang="en-US" sz="2400" dirty="0"/>
              <a:t>);</a:t>
            </a:r>
          </a:p>
          <a:p>
            <a:r>
              <a:rPr lang="en-US" sz="2400" dirty="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207739"/>
            <a:ext cx="9072563" cy="1260475"/>
          </a:xfrm>
        </p:spPr>
        <p:txBody>
          <a:bodyPr>
            <a:normAutofit/>
          </a:bodyPr>
          <a:lstStyle/>
          <a:p>
            <a:r>
              <a:rPr lang="el-GR" dirty="0" smtClean="0"/>
              <a:t>Προβολή (1 από 3)</a:t>
            </a:r>
            <a:endParaRPr lang="el-GR" dirty="0"/>
          </a:p>
        </p:txBody>
      </p:sp>
      <p:sp>
        <p:nvSpPr>
          <p:cNvPr id="7" name="TextBox 4" descr="include stdio τελεία h&#10;int main&#10;άγκιστρο&#10;    FILE  δείκτης fp&#10;    char c&#10;    fp = f open, διαδρομή αρχείου.&#10;&#10;    print f, \ n \ n, Εισαγωγή κειμένου το οποίο θα γραφεί στο αρχείο&#10;    print f, \ n \ n, Τερματισμός με το σύμβολο δίαιση \ n \ n&#10;       while c != δίαιση, άγκιστρο &#10;        scan f, %c, &amp; c&#10;        if c != δίαιση&#10;            f print f, fp, %c, c&#10;    άγκιστρο&#10;    f close, fp&#10;    return 0&#10;άγκιστρο&#10; &#10;"/>
          <p:cNvSpPr txBox="1">
            <a:spLocks noChangeArrowheads="1"/>
          </p:cNvSpPr>
          <p:nvPr/>
        </p:nvSpPr>
        <p:spPr bwMode="auto">
          <a:xfrm>
            <a:off x="467544" y="843091"/>
            <a:ext cx="8208912"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buFont typeface="Wingdings" pitchFamily="2" charset="2"/>
              <a:buChar char="q"/>
            </a:pPr>
            <a:r>
              <a:rPr lang="el-GR" sz="2800" dirty="0"/>
              <a:t>Εφόσον δεν τελειώνει το αρχείο ευρετηρίου:</a:t>
            </a:r>
          </a:p>
          <a:p>
            <a:pPr marL="914400" lvl="1" indent="-457200">
              <a:lnSpc>
                <a:spcPct val="150000"/>
              </a:lnSpc>
              <a:buFont typeface="Wingdings" pitchFamily="2" charset="2"/>
              <a:buChar char="§"/>
            </a:pPr>
            <a:r>
              <a:rPr lang="el-GR" sz="2800" dirty="0"/>
              <a:t>Διάβασε μία εγγραφή,</a:t>
            </a:r>
          </a:p>
          <a:p>
            <a:pPr marL="914400" lvl="1" indent="-457200">
              <a:lnSpc>
                <a:spcPct val="150000"/>
              </a:lnSpc>
              <a:buFont typeface="Wingdings" pitchFamily="2" charset="2"/>
              <a:buChar char="§"/>
            </a:pPr>
            <a:r>
              <a:rPr lang="el-GR" sz="2800" dirty="0"/>
              <a:t>Εάν δεν διάβασες τέλος αρχείου:</a:t>
            </a:r>
          </a:p>
          <a:p>
            <a:pPr marL="1371600" lvl="2" indent="-457200">
              <a:lnSpc>
                <a:spcPct val="150000"/>
              </a:lnSpc>
              <a:buFont typeface="Arial" pitchFamily="34" charset="0"/>
              <a:buChar char="•"/>
            </a:pPr>
            <a:r>
              <a:rPr lang="el-GR" sz="2400" dirty="0"/>
              <a:t>Μετάβαση στο βασικό αρχείο του δείκτη στην θέση που υπέδειξε η εγγραφή του ευρετηρίου,</a:t>
            </a:r>
          </a:p>
          <a:p>
            <a:pPr marL="1371600" lvl="2" indent="-457200">
              <a:lnSpc>
                <a:spcPct val="150000"/>
              </a:lnSpc>
              <a:buFont typeface="Arial" pitchFamily="34" charset="0"/>
              <a:buChar char="•"/>
            </a:pPr>
            <a:r>
              <a:rPr lang="el-GR" sz="2400" dirty="0"/>
              <a:t>Διάβασε την εγγραφή από το βασικό αρχείο,</a:t>
            </a:r>
          </a:p>
          <a:p>
            <a:pPr marL="1371600" lvl="2" indent="-457200">
              <a:lnSpc>
                <a:spcPct val="150000"/>
              </a:lnSpc>
              <a:buFont typeface="Arial" pitchFamily="34" charset="0"/>
              <a:buChar char="•"/>
            </a:pPr>
            <a:r>
              <a:rPr lang="el-GR" sz="2400" dirty="0"/>
              <a:t>Εμφάνισε την εγγραφή,</a:t>
            </a:r>
          </a:p>
          <a:p>
            <a:pPr marL="914400" lvl="1" indent="-457200">
              <a:lnSpc>
                <a:spcPct val="150000"/>
              </a:lnSpc>
              <a:buFont typeface="Wingdings" pitchFamily="2" charset="2"/>
              <a:buChar char="§"/>
            </a:pPr>
            <a:r>
              <a:rPr lang="el-GR" sz="2800" dirty="0"/>
              <a:t>Τέλος Εάν</a:t>
            </a:r>
          </a:p>
          <a:p>
            <a:pPr marL="285750" indent="-285750">
              <a:lnSpc>
                <a:spcPct val="150000"/>
              </a:lnSpc>
              <a:buFont typeface="Wingdings" pitchFamily="2" charset="2"/>
              <a:buChar char="q"/>
            </a:pPr>
            <a:r>
              <a:rPr lang="el-GR" sz="2800" dirty="0"/>
              <a:t>Τέλος Εφόσον</a:t>
            </a:r>
          </a:p>
          <a:p>
            <a:pPr marL="742950" lvl="1" indent="-285750">
              <a:lnSpc>
                <a:spcPct val="150000"/>
              </a:lnSpc>
              <a:buFont typeface="Wingdings" pitchFamily="2" charset="2"/>
              <a:buChar char="q"/>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99392"/>
            <a:ext cx="9072563" cy="1260475"/>
          </a:xfrm>
        </p:spPr>
        <p:txBody>
          <a:bodyPr>
            <a:noAutofit/>
          </a:bodyPr>
          <a:lstStyle/>
          <a:p>
            <a:r>
              <a:rPr lang="el-GR" sz="4000" dirty="0"/>
              <a:t>Προβολή </a:t>
            </a:r>
            <a:r>
              <a:rPr lang="el-GR" sz="4000" dirty="0" smtClean="0"/>
              <a:t>(2 </a:t>
            </a:r>
            <a:r>
              <a:rPr lang="el-GR" sz="4000" dirty="0"/>
              <a:t>από 3)</a:t>
            </a:r>
          </a:p>
        </p:txBody>
      </p:sp>
      <p:sp>
        <p:nvSpPr>
          <p:cNvPr id="10" name="TextBox 4" descr=" pel ίσο με f open, Pelates, r b,&#10;&#10;    if pel ίσο ίσο NULL, άγκιστρο,&#10;        print f, \ n \ n Το Πελατολόγιο Δεν έχει δημιουργηθεί ακόμη, θαυμαστικό,&#10;        print f, \ n Συνεχίστε με δημιουργία του!!!, \ n \ n,&#10;        return,&#10;    άγκιστρο,&#10;&#10;    ipel ίσο f open, Index F, r b.&#10;"/>
          <p:cNvSpPr txBox="1">
            <a:spLocks noChangeArrowheads="1"/>
          </p:cNvSpPr>
          <p:nvPr>
            <p:custDataLst>
              <p:tags r:id="rId2"/>
            </p:custDataLst>
          </p:nvPr>
        </p:nvSpPr>
        <p:spPr bwMode="auto">
          <a:xfrm>
            <a:off x="467544" y="1340768"/>
            <a:ext cx="82089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800" dirty="0"/>
              <a:t> </a:t>
            </a:r>
            <a:r>
              <a:rPr lang="en-US" sz="2800" b="1" dirty="0" err="1">
                <a:solidFill>
                  <a:srgbClr val="000099"/>
                </a:solidFill>
              </a:rPr>
              <a:t>pel</a:t>
            </a:r>
            <a:r>
              <a:rPr lang="en-US" sz="2800" b="1" dirty="0">
                <a:solidFill>
                  <a:srgbClr val="000099"/>
                </a:solidFill>
              </a:rPr>
              <a:t> = </a:t>
            </a:r>
            <a:r>
              <a:rPr lang="en-US" sz="2800" b="1" dirty="0" err="1">
                <a:solidFill>
                  <a:srgbClr val="000099"/>
                </a:solidFill>
              </a:rPr>
              <a:t>fopen</a:t>
            </a:r>
            <a:r>
              <a:rPr lang="en-US" sz="2800" b="1" dirty="0">
                <a:solidFill>
                  <a:srgbClr val="000099"/>
                </a:solidFill>
              </a:rPr>
              <a:t>(</a:t>
            </a:r>
            <a:r>
              <a:rPr lang="en-US" sz="2800" b="1" dirty="0" err="1">
                <a:solidFill>
                  <a:srgbClr val="000099"/>
                </a:solidFill>
              </a:rPr>
              <a:t>Pelates</a:t>
            </a:r>
            <a:r>
              <a:rPr lang="en-US" sz="2800" b="1" dirty="0">
                <a:solidFill>
                  <a:srgbClr val="000099"/>
                </a:solidFill>
              </a:rPr>
              <a:t>, "</a:t>
            </a:r>
            <a:r>
              <a:rPr lang="en-US" sz="2800" b="1" dirty="0" err="1">
                <a:solidFill>
                  <a:srgbClr val="000099"/>
                </a:solidFill>
              </a:rPr>
              <a:t>rb</a:t>
            </a:r>
            <a:r>
              <a:rPr lang="en-US" sz="2800" b="1" dirty="0">
                <a:solidFill>
                  <a:srgbClr val="000099"/>
                </a:solidFill>
              </a:rPr>
              <a:t>");</a:t>
            </a:r>
            <a:endParaRPr lang="el-GR" sz="2800" b="1" dirty="0">
              <a:solidFill>
                <a:srgbClr val="000099"/>
              </a:solidFill>
            </a:endParaRPr>
          </a:p>
          <a:p>
            <a:endParaRPr lang="en-US" sz="2800" dirty="0"/>
          </a:p>
          <a:p>
            <a:r>
              <a:rPr lang="en-US" sz="2800" dirty="0"/>
              <a:t>    if (</a:t>
            </a:r>
            <a:r>
              <a:rPr lang="en-US" sz="2800" dirty="0" err="1"/>
              <a:t>pel</a:t>
            </a:r>
            <a:r>
              <a:rPr lang="en-US" sz="2800" dirty="0"/>
              <a:t> == NULL) {</a:t>
            </a:r>
          </a:p>
          <a:p>
            <a:r>
              <a:rPr lang="en-US" sz="2800" dirty="0"/>
              <a:t>        </a:t>
            </a:r>
            <a:r>
              <a:rPr lang="en-US" sz="2800" dirty="0" err="1"/>
              <a:t>printf</a:t>
            </a:r>
            <a:r>
              <a:rPr lang="en-US" sz="2800" dirty="0"/>
              <a:t>("\n\n</a:t>
            </a:r>
            <a:r>
              <a:rPr lang="el-GR" sz="2800" dirty="0"/>
              <a:t>Το Πελατολόγιο Δεν έχει δημιουργηθεί ακόμη! ");</a:t>
            </a:r>
          </a:p>
          <a:p>
            <a:r>
              <a:rPr lang="el-GR" sz="2800" dirty="0"/>
              <a:t>        </a:t>
            </a:r>
            <a:r>
              <a:rPr lang="en-US" sz="2800" dirty="0" err="1"/>
              <a:t>printf</a:t>
            </a:r>
            <a:r>
              <a:rPr lang="en-US" sz="2800" dirty="0"/>
              <a:t>("\n</a:t>
            </a:r>
            <a:r>
              <a:rPr lang="el-GR" sz="2800" dirty="0"/>
              <a:t>Συνεχίστε με δημιουργία του!!! \</a:t>
            </a:r>
            <a:r>
              <a:rPr lang="en-US" sz="2800" dirty="0"/>
              <a:t>n\n ");</a:t>
            </a:r>
          </a:p>
          <a:p>
            <a:r>
              <a:rPr lang="en-US" sz="2800" dirty="0"/>
              <a:t>        return;</a:t>
            </a:r>
          </a:p>
          <a:p>
            <a:r>
              <a:rPr lang="en-US" sz="2800" dirty="0"/>
              <a:t>    }</a:t>
            </a:r>
            <a:endParaRPr lang="el-GR" sz="2800" dirty="0"/>
          </a:p>
          <a:p>
            <a:endParaRPr lang="en-US" sz="2800" dirty="0"/>
          </a:p>
          <a:p>
            <a:r>
              <a:rPr lang="en-US" sz="2800" b="1" dirty="0">
                <a:solidFill>
                  <a:srgbClr val="7030A0"/>
                </a:solidFill>
              </a:rPr>
              <a:t>    </a:t>
            </a:r>
            <a:r>
              <a:rPr lang="en-US" sz="2800" b="1" dirty="0" err="1">
                <a:solidFill>
                  <a:srgbClr val="7030A0"/>
                </a:solidFill>
              </a:rPr>
              <a:t>ipel</a:t>
            </a:r>
            <a:r>
              <a:rPr lang="en-US" sz="2800" b="1" dirty="0">
                <a:solidFill>
                  <a:srgbClr val="7030A0"/>
                </a:solidFill>
              </a:rPr>
              <a:t> = </a:t>
            </a:r>
            <a:r>
              <a:rPr lang="en-US" sz="2800" b="1" dirty="0" err="1">
                <a:solidFill>
                  <a:srgbClr val="7030A0"/>
                </a:solidFill>
              </a:rPr>
              <a:t>fopen</a:t>
            </a:r>
            <a:r>
              <a:rPr lang="en-US" sz="2800" b="1" dirty="0">
                <a:solidFill>
                  <a:srgbClr val="7030A0"/>
                </a:solidFill>
              </a:rPr>
              <a:t>(</a:t>
            </a:r>
            <a:r>
              <a:rPr lang="en-US" sz="2800" b="1" dirty="0" err="1">
                <a:solidFill>
                  <a:srgbClr val="7030A0"/>
                </a:solidFill>
              </a:rPr>
              <a:t>IndexF</a:t>
            </a:r>
            <a:r>
              <a:rPr lang="en-US" sz="2800" b="1" dirty="0">
                <a:solidFill>
                  <a:srgbClr val="7030A0"/>
                </a:solidFill>
              </a:rPr>
              <a:t>, "</a:t>
            </a:r>
            <a:r>
              <a:rPr lang="en-US" sz="2800" b="1" dirty="0" err="1">
                <a:solidFill>
                  <a:srgbClr val="7030A0"/>
                </a:solidFill>
              </a:rPr>
              <a:t>rb</a:t>
            </a:r>
            <a:r>
              <a:rPr lang="en-US" sz="2800" b="1" dirty="0">
                <a:solidFill>
                  <a:srgbClr val="7030A0"/>
                </a:solidFill>
              </a:rPr>
              <a:t>");</a:t>
            </a:r>
            <a:endParaRPr lang="el-GR" sz="2800" dirty="0">
              <a:solidFill>
                <a:srgbClr val="7030A0"/>
              </a:solidFill>
            </a:endParaRP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362075"/>
          </a:xfrm>
        </p:spPr>
        <p:txBody>
          <a:bodyPr/>
          <a:lstStyle/>
          <a:p>
            <a:pPr algn="ctr"/>
            <a:r>
              <a:rPr lang="el-GR" dirty="0"/>
              <a:t>Προβολή </a:t>
            </a:r>
            <a:r>
              <a:rPr lang="el-GR" dirty="0" smtClean="0"/>
              <a:t>(3 </a:t>
            </a:r>
            <a:r>
              <a:rPr lang="el-GR" dirty="0"/>
              <a:t>από 3)</a:t>
            </a:r>
          </a:p>
        </p:txBody>
      </p:sp>
      <p:sp>
        <p:nvSpPr>
          <p:cNvPr id="2" name="Ορθογώνιο 1" descr="while ! feo f, ipel, άγκιστρο,&#10;        f read, &amp; I, size of struct Index, 1, ipel,&#10;        if  ! feo f, ipel, &amp; &amp; strc mp, I τελεία Kod, Diagrafi !ίσο με 0, άγκιστρο,&#10;            &#10;            f seek, pel, I τελεία Thesi * size of struct Pelatis, SEEK κάτω παύλα SET,&#10;            f read, &amp; P, size of struct Pelatis, 1, pel,&#10;            a a σύν σύν,&#10;            synolo σύν ίσο P τελεία Ypo,&#10;            print f, \ n % 5 d % 10 s % 20 s %10 s %10 τελεία 2 f, a a, P τελεία Kod, Pτελεία Epi, Pτελεία Ono, P τελεία Ypo,&#10;        άγκιστρο,&#10;    άγκιστρο.&#10;"/>
          <p:cNvSpPr/>
          <p:nvPr>
            <p:custDataLst>
              <p:tags r:id="rId2"/>
            </p:custDataLst>
          </p:nvPr>
        </p:nvSpPr>
        <p:spPr>
          <a:xfrm>
            <a:off x="467544" y="1443841"/>
            <a:ext cx="8219256" cy="4524315"/>
          </a:xfrm>
          <a:prstGeom prst="rect">
            <a:avLst/>
          </a:prstGeom>
        </p:spPr>
        <p:txBody>
          <a:bodyPr wrap="square">
            <a:spAutoFit/>
          </a:bodyPr>
          <a:lstStyle/>
          <a:p>
            <a:r>
              <a:rPr lang="en-US" sz="2400" dirty="0"/>
              <a:t>while (</a:t>
            </a:r>
            <a:r>
              <a:rPr lang="en-US" sz="2400" b="1" dirty="0">
                <a:solidFill>
                  <a:srgbClr val="7030A0"/>
                </a:solidFill>
              </a:rPr>
              <a:t>! </a:t>
            </a:r>
            <a:r>
              <a:rPr lang="en-US" sz="2400" b="1" dirty="0" err="1">
                <a:solidFill>
                  <a:srgbClr val="7030A0"/>
                </a:solidFill>
              </a:rPr>
              <a:t>feof</a:t>
            </a:r>
            <a:r>
              <a:rPr lang="en-US" sz="2400" b="1" dirty="0">
                <a:solidFill>
                  <a:srgbClr val="7030A0"/>
                </a:solidFill>
              </a:rPr>
              <a:t>(</a:t>
            </a:r>
            <a:r>
              <a:rPr lang="en-US" sz="2400" b="1" dirty="0" err="1">
                <a:solidFill>
                  <a:srgbClr val="7030A0"/>
                </a:solidFill>
              </a:rPr>
              <a:t>ipel</a:t>
            </a:r>
            <a:r>
              <a:rPr lang="en-US" sz="2400" b="1" dirty="0">
                <a:solidFill>
                  <a:srgbClr val="7030A0"/>
                </a:solidFill>
              </a:rPr>
              <a:t>)</a:t>
            </a:r>
            <a:r>
              <a:rPr lang="en-US" sz="2400" dirty="0">
                <a:solidFill>
                  <a:srgbClr val="7030A0"/>
                </a:solidFill>
              </a:rPr>
              <a:t> </a:t>
            </a:r>
            <a:r>
              <a:rPr lang="en-US" sz="2400" dirty="0"/>
              <a:t>) {</a:t>
            </a:r>
          </a:p>
          <a:p>
            <a:r>
              <a:rPr lang="en-US" sz="2400" dirty="0"/>
              <a:t>        </a:t>
            </a:r>
            <a:r>
              <a:rPr lang="en-US" sz="2400" b="1" dirty="0" err="1">
                <a:solidFill>
                  <a:srgbClr val="7030A0"/>
                </a:solidFill>
              </a:rPr>
              <a:t>fread</a:t>
            </a:r>
            <a:r>
              <a:rPr lang="en-US" sz="2400" b="1" dirty="0">
                <a:solidFill>
                  <a:srgbClr val="7030A0"/>
                </a:solidFill>
              </a:rPr>
              <a:t>(&amp;I, </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Index), 1, </a:t>
            </a:r>
            <a:r>
              <a:rPr lang="en-US" sz="2400" b="1" dirty="0" err="1">
                <a:solidFill>
                  <a:srgbClr val="7030A0"/>
                </a:solidFill>
              </a:rPr>
              <a:t>ipel</a:t>
            </a:r>
            <a:r>
              <a:rPr lang="en-US" sz="2400" b="1" dirty="0">
                <a:solidFill>
                  <a:srgbClr val="7030A0"/>
                </a:solidFill>
              </a:rPr>
              <a:t>);</a:t>
            </a:r>
          </a:p>
          <a:p>
            <a:r>
              <a:rPr lang="en-US" sz="2400" dirty="0"/>
              <a:t>        if ( ! </a:t>
            </a:r>
            <a:r>
              <a:rPr lang="en-US" sz="2400" dirty="0" err="1"/>
              <a:t>feof</a:t>
            </a:r>
            <a:r>
              <a:rPr lang="en-US" sz="2400" dirty="0"/>
              <a:t>(</a:t>
            </a:r>
            <a:r>
              <a:rPr lang="en-US" sz="2400" dirty="0" err="1"/>
              <a:t>ipel</a:t>
            </a:r>
            <a:r>
              <a:rPr lang="en-US" sz="2400" dirty="0"/>
              <a:t>) &amp;&amp; </a:t>
            </a:r>
            <a:r>
              <a:rPr lang="en-US" sz="2400" dirty="0" err="1"/>
              <a:t>strcmp</a:t>
            </a:r>
            <a:r>
              <a:rPr lang="en-US" sz="2400" dirty="0"/>
              <a:t>(</a:t>
            </a:r>
            <a:r>
              <a:rPr lang="en-US" sz="2400" dirty="0" err="1"/>
              <a:t>I.Kod</a:t>
            </a:r>
            <a:r>
              <a:rPr lang="en-US" sz="2400" dirty="0"/>
              <a:t>, </a:t>
            </a:r>
            <a:r>
              <a:rPr lang="en-US" sz="2400" dirty="0" err="1"/>
              <a:t>Diagrafi</a:t>
            </a:r>
            <a:r>
              <a:rPr lang="en-US" sz="2400" dirty="0"/>
              <a:t>) != 0) {</a:t>
            </a:r>
          </a:p>
          <a:p>
            <a:r>
              <a:rPr lang="en-US" sz="2400" dirty="0"/>
              <a:t>            </a:t>
            </a:r>
          </a:p>
          <a:p>
            <a:r>
              <a:rPr lang="en-US" sz="2400" dirty="0"/>
              <a:t>            </a:t>
            </a:r>
            <a:r>
              <a:rPr lang="en-US" sz="2400" b="1" dirty="0" err="1">
                <a:solidFill>
                  <a:srgbClr val="000099"/>
                </a:solidFill>
              </a:rPr>
              <a:t>fseek</a:t>
            </a:r>
            <a:r>
              <a:rPr lang="en-US" sz="2400" b="1" dirty="0">
                <a:solidFill>
                  <a:srgbClr val="000099"/>
                </a:solidFill>
              </a:rPr>
              <a:t>(</a:t>
            </a:r>
            <a:r>
              <a:rPr lang="en-US" sz="2400" b="1" dirty="0" err="1">
                <a:solidFill>
                  <a:srgbClr val="000099"/>
                </a:solidFill>
              </a:rPr>
              <a:t>pel</a:t>
            </a:r>
            <a:r>
              <a:rPr lang="en-US" sz="2400" b="1" dirty="0">
                <a:solidFill>
                  <a:srgbClr val="000099"/>
                </a:solidFill>
              </a:rPr>
              <a:t>, </a:t>
            </a:r>
            <a:r>
              <a:rPr lang="en-US" sz="2400" b="1" dirty="0" err="1">
                <a:solidFill>
                  <a:srgbClr val="000099"/>
                </a:solidFill>
              </a:rPr>
              <a:t>I.Thesi</a:t>
            </a:r>
            <a:r>
              <a:rPr lang="en-US" sz="2400" b="1" dirty="0">
                <a:solidFill>
                  <a:srgbClr val="000099"/>
                </a:solidFill>
              </a:rPr>
              <a:t>*</a:t>
            </a:r>
            <a:r>
              <a:rPr lang="en-US" sz="2400" b="1" dirty="0" err="1">
                <a:solidFill>
                  <a:srgbClr val="000099"/>
                </a:solidFill>
              </a:rPr>
              <a:t>sizeof</a:t>
            </a:r>
            <a:r>
              <a:rPr lang="en-US" sz="2400" b="1" dirty="0">
                <a:solidFill>
                  <a:srgbClr val="000099"/>
                </a:solidFill>
              </a:rPr>
              <a:t>(</a:t>
            </a:r>
            <a:r>
              <a:rPr lang="en-US" sz="2400" b="1" dirty="0" err="1">
                <a:solidFill>
                  <a:srgbClr val="000099"/>
                </a:solidFill>
              </a:rPr>
              <a:t>struct</a:t>
            </a:r>
            <a:r>
              <a:rPr lang="en-US" sz="2400" b="1" dirty="0">
                <a:solidFill>
                  <a:srgbClr val="000099"/>
                </a:solidFill>
              </a:rPr>
              <a:t> </a:t>
            </a:r>
            <a:r>
              <a:rPr lang="en-US" sz="2400" b="1" dirty="0" err="1">
                <a:solidFill>
                  <a:srgbClr val="000099"/>
                </a:solidFill>
              </a:rPr>
              <a:t>Pelatis</a:t>
            </a:r>
            <a:r>
              <a:rPr lang="en-US" sz="2400" b="1" dirty="0">
                <a:solidFill>
                  <a:srgbClr val="000099"/>
                </a:solidFill>
              </a:rPr>
              <a:t>), SEEK_SET);</a:t>
            </a:r>
          </a:p>
          <a:p>
            <a:r>
              <a:rPr lang="en-US" sz="2400" dirty="0"/>
              <a:t>            </a:t>
            </a:r>
            <a:r>
              <a:rPr lang="en-US" sz="2400" b="1" dirty="0" err="1">
                <a:solidFill>
                  <a:srgbClr val="000099"/>
                </a:solidFill>
              </a:rPr>
              <a:t>fread</a:t>
            </a:r>
            <a:r>
              <a:rPr lang="en-US" sz="2400" b="1" dirty="0">
                <a:solidFill>
                  <a:srgbClr val="000099"/>
                </a:solidFill>
              </a:rPr>
              <a:t>(&amp;P, </a:t>
            </a:r>
            <a:r>
              <a:rPr lang="en-US" sz="2400" b="1" dirty="0" err="1">
                <a:solidFill>
                  <a:srgbClr val="000099"/>
                </a:solidFill>
              </a:rPr>
              <a:t>sizeof</a:t>
            </a:r>
            <a:r>
              <a:rPr lang="en-US" sz="2400" b="1" dirty="0">
                <a:solidFill>
                  <a:srgbClr val="000099"/>
                </a:solidFill>
              </a:rPr>
              <a:t>(</a:t>
            </a:r>
            <a:r>
              <a:rPr lang="en-US" sz="2400" b="1" dirty="0" err="1">
                <a:solidFill>
                  <a:srgbClr val="000099"/>
                </a:solidFill>
              </a:rPr>
              <a:t>struct</a:t>
            </a:r>
            <a:r>
              <a:rPr lang="en-US" sz="2400" b="1" dirty="0">
                <a:solidFill>
                  <a:srgbClr val="000099"/>
                </a:solidFill>
              </a:rPr>
              <a:t> </a:t>
            </a:r>
            <a:r>
              <a:rPr lang="en-US" sz="2400" b="1" dirty="0" err="1">
                <a:solidFill>
                  <a:srgbClr val="000099"/>
                </a:solidFill>
              </a:rPr>
              <a:t>Pelatis</a:t>
            </a:r>
            <a:r>
              <a:rPr lang="en-US" sz="2400" b="1" dirty="0">
                <a:solidFill>
                  <a:srgbClr val="000099"/>
                </a:solidFill>
              </a:rPr>
              <a:t>), 1, </a:t>
            </a:r>
            <a:r>
              <a:rPr lang="en-US" sz="2400" b="1" dirty="0" err="1">
                <a:solidFill>
                  <a:srgbClr val="000099"/>
                </a:solidFill>
              </a:rPr>
              <a:t>pel</a:t>
            </a:r>
            <a:r>
              <a:rPr lang="en-US" sz="2400" b="1" dirty="0">
                <a:solidFill>
                  <a:srgbClr val="000099"/>
                </a:solidFill>
              </a:rPr>
              <a:t>);</a:t>
            </a:r>
          </a:p>
          <a:p>
            <a:r>
              <a:rPr lang="en-US" sz="2400" dirty="0"/>
              <a:t>            </a:t>
            </a:r>
            <a:r>
              <a:rPr lang="en-US" sz="2400" dirty="0" err="1"/>
              <a:t>aa</a:t>
            </a:r>
            <a:r>
              <a:rPr lang="en-US" sz="2400" dirty="0"/>
              <a:t>++;</a:t>
            </a:r>
          </a:p>
          <a:p>
            <a:r>
              <a:rPr lang="en-US" sz="2400" dirty="0"/>
              <a:t>            </a:t>
            </a:r>
            <a:r>
              <a:rPr lang="en-US" sz="2400" dirty="0" err="1"/>
              <a:t>synolo</a:t>
            </a:r>
            <a:r>
              <a:rPr lang="en-US" sz="2400" dirty="0"/>
              <a:t> += </a:t>
            </a:r>
            <a:r>
              <a:rPr lang="en-US" sz="2400" dirty="0" err="1"/>
              <a:t>P.Ypo</a:t>
            </a:r>
            <a:r>
              <a:rPr lang="en-US" sz="2400" dirty="0"/>
              <a:t>;</a:t>
            </a:r>
          </a:p>
          <a:p>
            <a:r>
              <a:rPr lang="en-US" sz="2400" dirty="0"/>
              <a:t>            </a:t>
            </a:r>
            <a:r>
              <a:rPr lang="en-US" sz="2400" dirty="0" err="1"/>
              <a:t>printf</a:t>
            </a:r>
            <a:r>
              <a:rPr lang="en-US" sz="2400" dirty="0"/>
              <a:t>("\n%5d %10s %20s %10s %10.2f", </a:t>
            </a:r>
            <a:r>
              <a:rPr lang="en-US" sz="2400" dirty="0" err="1"/>
              <a:t>aa</a:t>
            </a:r>
            <a:r>
              <a:rPr lang="en-US" sz="2400" dirty="0"/>
              <a:t>, </a:t>
            </a:r>
            <a:r>
              <a:rPr lang="en-US" sz="2400" dirty="0" err="1"/>
              <a:t>P.Kod</a:t>
            </a:r>
            <a:r>
              <a:rPr lang="en-US" sz="2400" dirty="0"/>
              <a:t>, </a:t>
            </a:r>
            <a:r>
              <a:rPr lang="en-US" sz="2400" dirty="0" err="1"/>
              <a:t>P.Epi</a:t>
            </a:r>
            <a:r>
              <a:rPr lang="en-US" sz="2400" dirty="0"/>
              <a:t>, </a:t>
            </a:r>
            <a:r>
              <a:rPr lang="en-US" sz="2400" dirty="0" err="1"/>
              <a:t>P.Ono</a:t>
            </a:r>
            <a:r>
              <a:rPr lang="en-US" sz="2400" dirty="0"/>
              <a:t>, </a:t>
            </a:r>
            <a:r>
              <a:rPr lang="en-US" sz="2400" dirty="0" err="1"/>
              <a:t>P.Ypo</a:t>
            </a:r>
            <a:r>
              <a:rPr lang="en-US" sz="2400" dirty="0"/>
              <a:t>);</a:t>
            </a:r>
          </a:p>
          <a:p>
            <a:r>
              <a:rPr lang="en-US" sz="2400" dirty="0"/>
              <a:t>        }</a:t>
            </a:r>
          </a:p>
          <a:p>
            <a:r>
              <a:rPr lang="en-US" sz="2400" dirty="0"/>
              <a:t>    }</a:t>
            </a:r>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Αναζήτηση (1 από 2)</a:t>
            </a:r>
            <a:endParaRPr lang="el-GR" dirty="0"/>
          </a:p>
        </p:txBody>
      </p:sp>
      <p:sp>
        <p:nvSpPr>
          <p:cNvPr id="10" name="Ορθογώνιο 9" descr=" P = f open Pelates.dat, rb συν /* άνοιγμα αρχείου για διάβασμα αλλά και γράψιμο σε αυτό */&#10;&#10; f seek, P, 0 , SEEK_END /* μετάβαση στο τέλος του αρχείου */&#10;&#10; εισαγωγή εγγραφής r &#10;&#10; f write, &amp;r, size of struct Pelatis, 1 P /*  η εγγραφή r θα γραφεί στο τέλος του αρχείου */&#10;"/>
          <p:cNvSpPr/>
          <p:nvPr>
            <p:custDataLst>
              <p:tags r:id="rId2"/>
            </p:custDataLst>
          </p:nvPr>
        </p:nvSpPr>
        <p:spPr>
          <a:xfrm>
            <a:off x="467544" y="1052736"/>
            <a:ext cx="8208912" cy="4616648"/>
          </a:xfrm>
          <a:prstGeom prst="rect">
            <a:avLst/>
          </a:prstGeom>
        </p:spPr>
        <p:txBody>
          <a:bodyPr wrap="square">
            <a:spAutoFit/>
          </a:bodyPr>
          <a:lstStyle/>
          <a:p>
            <a:pPr marL="457200" indent="-457200">
              <a:lnSpc>
                <a:spcPct val="150000"/>
              </a:lnSpc>
              <a:buFont typeface="Wingdings" pitchFamily="2" charset="2"/>
              <a:buChar char="q"/>
            </a:pPr>
            <a:r>
              <a:rPr lang="el-GR" sz="2800" dirty="0"/>
              <a:t>Η αναζήτηση γίνεται στο αρχείο ευρετήριο:</a:t>
            </a:r>
          </a:p>
          <a:p>
            <a:pPr marL="914400" lvl="1" indent="-457200">
              <a:lnSpc>
                <a:spcPct val="150000"/>
              </a:lnSpc>
              <a:buFont typeface="Wingdings" pitchFamily="2" charset="2"/>
              <a:buChar char="§"/>
            </a:pPr>
            <a:r>
              <a:rPr lang="el-GR" sz="2800" dirty="0"/>
              <a:t>Ταχύτερη,</a:t>
            </a:r>
          </a:p>
          <a:p>
            <a:pPr marL="914400" lvl="1" indent="-457200">
              <a:lnSpc>
                <a:spcPct val="150000"/>
              </a:lnSpc>
              <a:buFont typeface="Wingdings" pitchFamily="2" charset="2"/>
              <a:buChar char="§"/>
            </a:pPr>
            <a:r>
              <a:rPr lang="el-GR" sz="2800" dirty="0"/>
              <a:t>Δυαδική αναζήτηση.</a:t>
            </a:r>
          </a:p>
          <a:p>
            <a:pPr marL="457200" indent="-457200">
              <a:lnSpc>
                <a:spcPct val="150000"/>
              </a:lnSpc>
              <a:buFont typeface="Wingdings" pitchFamily="2" charset="2"/>
              <a:buChar char="q"/>
            </a:pPr>
            <a:r>
              <a:rPr lang="el-GR" sz="2800" dirty="0"/>
              <a:t>Εντοπισμός εγγραφής και φυσικής της θέσης στο βασικό αρχείο,</a:t>
            </a:r>
          </a:p>
          <a:p>
            <a:pPr marL="457200" indent="-457200">
              <a:lnSpc>
                <a:spcPct val="150000"/>
              </a:lnSpc>
              <a:buFont typeface="Wingdings" pitchFamily="2" charset="2"/>
              <a:buChar char="q"/>
            </a:pPr>
            <a:r>
              <a:rPr lang="el-GR" sz="2800" dirty="0"/>
              <a:t>Μετάβαση στην θέση στο βασικό αρχείο,</a:t>
            </a:r>
          </a:p>
          <a:p>
            <a:pPr marL="457200" indent="-457200">
              <a:lnSpc>
                <a:spcPct val="150000"/>
              </a:lnSpc>
              <a:buFont typeface="Wingdings" pitchFamily="2" charset="2"/>
              <a:buChar char="q"/>
            </a:pPr>
            <a:r>
              <a:rPr lang="el-GR" sz="2800" dirty="0"/>
              <a:t>Διάβασμα της προς αναζήτηση εγγραφής.</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Αναζήτηση </a:t>
            </a:r>
            <a:r>
              <a:rPr lang="el-GR" dirty="0" smtClean="0"/>
              <a:t>(2 </a:t>
            </a:r>
            <a:r>
              <a:rPr lang="el-GR" dirty="0"/>
              <a:t>από 2)</a:t>
            </a:r>
          </a:p>
        </p:txBody>
      </p:sp>
      <p:sp>
        <p:nvSpPr>
          <p:cNvPr id="6" name="TextBox 5" descr=" print f, \ n \ n Εισαγωγή του κωδικού πελάτη, ανω κάτω τελεία,&#10;    scan f, % s, kodikos,&#10;    &#10;    while ! feo f, ipel,  &amp;&amp; vrethike ίσο ίσο 0, άγκιστρο,&#10;        f read, &amp; I, size of struct Index, 1, ipel,&#10;        if  strc mp, kodikos, I τελεία Kod, ίσο ίσο 0, άγκιστρο, &#10;            f seek, pel, I τελεία Thesi, * size of struct Pelatis, SEEK κάτω παύλα SET,&#10;            f read, &amp; P, size of struct Pelatis, 1, pel,&#10;            vrethike ίσο 1,&#10;            print f, \ n % 10 s % 20 s % 10 s % 10 τελεία 2 f, P τελεία Kod, P τελεία Epi, P τελεία Ono, P τελεία Ypo,&#10;        άγκιστρο,&#10;    άγκιστρο.&#10;"/>
          <p:cNvSpPr txBox="1">
            <a:spLocks noChangeArrowheads="1"/>
          </p:cNvSpPr>
          <p:nvPr/>
        </p:nvSpPr>
        <p:spPr bwMode="auto">
          <a:xfrm>
            <a:off x="467544" y="1340768"/>
            <a:ext cx="820891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 </a:t>
            </a:r>
            <a:r>
              <a:rPr lang="en-US" sz="2400" dirty="0" err="1"/>
              <a:t>printf</a:t>
            </a:r>
            <a:r>
              <a:rPr lang="en-US" sz="2400" dirty="0"/>
              <a:t>("\n\n</a:t>
            </a:r>
            <a:r>
              <a:rPr lang="el-GR" sz="2400" dirty="0"/>
              <a:t>Εισαγωγή του κωδικού πελάτη : ");</a:t>
            </a:r>
          </a:p>
          <a:p>
            <a:r>
              <a:rPr lang="el-GR" sz="2400" dirty="0"/>
              <a:t>    </a:t>
            </a:r>
            <a:r>
              <a:rPr lang="en-US" sz="2400" dirty="0" err="1"/>
              <a:t>scanf</a:t>
            </a:r>
            <a:r>
              <a:rPr lang="en-US" sz="2400" dirty="0"/>
              <a:t>("%s", </a:t>
            </a:r>
            <a:r>
              <a:rPr lang="en-US" sz="2400" dirty="0" err="1"/>
              <a:t>kodikos</a:t>
            </a:r>
            <a:r>
              <a:rPr lang="en-US" sz="2400" dirty="0"/>
              <a:t>);</a:t>
            </a:r>
          </a:p>
          <a:p>
            <a:r>
              <a:rPr lang="en-US" sz="2400" dirty="0"/>
              <a:t>    </a:t>
            </a:r>
          </a:p>
          <a:p>
            <a:r>
              <a:rPr lang="en-US" sz="2400" dirty="0"/>
              <a:t>    while (</a:t>
            </a:r>
            <a:r>
              <a:rPr lang="en-US" sz="2400" b="1" dirty="0">
                <a:solidFill>
                  <a:srgbClr val="7030A0"/>
                </a:solidFill>
              </a:rPr>
              <a:t>! </a:t>
            </a:r>
            <a:r>
              <a:rPr lang="en-US" sz="2400" b="1" dirty="0" err="1">
                <a:solidFill>
                  <a:srgbClr val="7030A0"/>
                </a:solidFill>
              </a:rPr>
              <a:t>feof</a:t>
            </a:r>
            <a:r>
              <a:rPr lang="en-US" sz="2400" b="1" dirty="0">
                <a:solidFill>
                  <a:srgbClr val="7030A0"/>
                </a:solidFill>
              </a:rPr>
              <a:t>(</a:t>
            </a:r>
            <a:r>
              <a:rPr lang="en-US" sz="2400" b="1" dirty="0" err="1">
                <a:solidFill>
                  <a:srgbClr val="7030A0"/>
                </a:solidFill>
              </a:rPr>
              <a:t>ipel</a:t>
            </a:r>
            <a:r>
              <a:rPr lang="en-US" sz="2400" b="1" dirty="0">
                <a:solidFill>
                  <a:srgbClr val="7030A0"/>
                </a:solidFill>
              </a:rPr>
              <a:t>)</a:t>
            </a:r>
            <a:r>
              <a:rPr lang="en-US" sz="2400" dirty="0">
                <a:solidFill>
                  <a:srgbClr val="7030A0"/>
                </a:solidFill>
              </a:rPr>
              <a:t>  </a:t>
            </a:r>
            <a:r>
              <a:rPr lang="en-US" sz="2400" dirty="0"/>
              <a:t>&amp;&amp; (</a:t>
            </a:r>
            <a:r>
              <a:rPr lang="en-US" sz="2400" dirty="0" err="1"/>
              <a:t>vrethike</a:t>
            </a:r>
            <a:r>
              <a:rPr lang="en-US" sz="2400" dirty="0"/>
              <a:t> == 0)) {</a:t>
            </a:r>
          </a:p>
          <a:p>
            <a:r>
              <a:rPr lang="en-US" sz="2400" dirty="0">
                <a:solidFill>
                  <a:srgbClr val="7030A0"/>
                </a:solidFill>
              </a:rPr>
              <a:t>        </a:t>
            </a:r>
            <a:r>
              <a:rPr lang="en-US" sz="2400" b="1" dirty="0" err="1">
                <a:solidFill>
                  <a:srgbClr val="7030A0"/>
                </a:solidFill>
              </a:rPr>
              <a:t>fread</a:t>
            </a:r>
            <a:r>
              <a:rPr lang="en-US" sz="2400" b="1" dirty="0">
                <a:solidFill>
                  <a:srgbClr val="7030A0"/>
                </a:solidFill>
              </a:rPr>
              <a:t>(&amp;I, </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Index), 1, </a:t>
            </a:r>
            <a:r>
              <a:rPr lang="en-US" sz="2400" b="1" dirty="0" err="1">
                <a:solidFill>
                  <a:srgbClr val="7030A0"/>
                </a:solidFill>
              </a:rPr>
              <a:t>ipel</a:t>
            </a:r>
            <a:r>
              <a:rPr lang="en-US" sz="2400" b="1" dirty="0">
                <a:solidFill>
                  <a:srgbClr val="7030A0"/>
                </a:solidFill>
              </a:rPr>
              <a:t>);</a:t>
            </a:r>
          </a:p>
          <a:p>
            <a:r>
              <a:rPr lang="en-US" sz="2400" dirty="0"/>
              <a:t>        if ( </a:t>
            </a:r>
            <a:r>
              <a:rPr lang="en-US" sz="2400" dirty="0" err="1"/>
              <a:t>strcmp</a:t>
            </a:r>
            <a:r>
              <a:rPr lang="en-US" sz="2400" dirty="0"/>
              <a:t>(</a:t>
            </a:r>
            <a:r>
              <a:rPr lang="en-US" sz="2400" dirty="0" err="1"/>
              <a:t>kodikos</a:t>
            </a:r>
            <a:r>
              <a:rPr lang="en-US" sz="2400" dirty="0"/>
              <a:t>, </a:t>
            </a:r>
            <a:r>
              <a:rPr lang="en-US" sz="2400" dirty="0" err="1"/>
              <a:t>I.Kod</a:t>
            </a:r>
            <a:r>
              <a:rPr lang="en-US" sz="2400" dirty="0"/>
              <a:t>) == 0  ) { </a:t>
            </a:r>
          </a:p>
          <a:p>
            <a:r>
              <a:rPr lang="en-US" sz="2400" dirty="0"/>
              <a:t>            </a:t>
            </a:r>
            <a:r>
              <a:rPr lang="en-US" sz="2400" b="1" dirty="0" err="1">
                <a:solidFill>
                  <a:srgbClr val="000099"/>
                </a:solidFill>
              </a:rPr>
              <a:t>fseek</a:t>
            </a:r>
            <a:r>
              <a:rPr lang="en-US" sz="2400" b="1" dirty="0">
                <a:solidFill>
                  <a:srgbClr val="000099"/>
                </a:solidFill>
              </a:rPr>
              <a:t>(</a:t>
            </a:r>
            <a:r>
              <a:rPr lang="en-US" sz="2400" b="1" dirty="0" err="1">
                <a:solidFill>
                  <a:srgbClr val="000099"/>
                </a:solidFill>
              </a:rPr>
              <a:t>pel</a:t>
            </a:r>
            <a:r>
              <a:rPr lang="en-US" sz="2400" b="1" dirty="0">
                <a:solidFill>
                  <a:srgbClr val="000099"/>
                </a:solidFill>
              </a:rPr>
              <a:t>, </a:t>
            </a:r>
            <a:r>
              <a:rPr lang="en-US" sz="2400" b="1" dirty="0" err="1">
                <a:solidFill>
                  <a:srgbClr val="000099"/>
                </a:solidFill>
              </a:rPr>
              <a:t>I.Thesi</a:t>
            </a:r>
            <a:r>
              <a:rPr lang="en-US" sz="2400" b="1" dirty="0">
                <a:solidFill>
                  <a:srgbClr val="000099"/>
                </a:solidFill>
              </a:rPr>
              <a:t>*</a:t>
            </a:r>
            <a:r>
              <a:rPr lang="en-US" sz="2400" b="1" dirty="0" err="1">
                <a:solidFill>
                  <a:srgbClr val="000099"/>
                </a:solidFill>
              </a:rPr>
              <a:t>sizeof</a:t>
            </a:r>
            <a:r>
              <a:rPr lang="en-US" sz="2400" b="1" dirty="0">
                <a:solidFill>
                  <a:srgbClr val="000099"/>
                </a:solidFill>
              </a:rPr>
              <a:t>(</a:t>
            </a:r>
            <a:r>
              <a:rPr lang="en-US" sz="2400" b="1" dirty="0" err="1">
                <a:solidFill>
                  <a:srgbClr val="000099"/>
                </a:solidFill>
              </a:rPr>
              <a:t>struct</a:t>
            </a:r>
            <a:r>
              <a:rPr lang="en-US" sz="2400" b="1" dirty="0">
                <a:solidFill>
                  <a:srgbClr val="000099"/>
                </a:solidFill>
              </a:rPr>
              <a:t> </a:t>
            </a:r>
            <a:r>
              <a:rPr lang="en-US" sz="2400" b="1" dirty="0" err="1">
                <a:solidFill>
                  <a:srgbClr val="000099"/>
                </a:solidFill>
              </a:rPr>
              <a:t>Pelatis</a:t>
            </a:r>
            <a:r>
              <a:rPr lang="en-US" sz="2400" b="1" dirty="0">
                <a:solidFill>
                  <a:srgbClr val="000099"/>
                </a:solidFill>
              </a:rPr>
              <a:t>), SEEK_SET);</a:t>
            </a:r>
          </a:p>
          <a:p>
            <a:r>
              <a:rPr lang="en-US" sz="2400" b="1" dirty="0">
                <a:solidFill>
                  <a:srgbClr val="000099"/>
                </a:solidFill>
              </a:rPr>
              <a:t>            </a:t>
            </a:r>
            <a:r>
              <a:rPr lang="en-US" sz="2400" b="1" dirty="0" err="1">
                <a:solidFill>
                  <a:srgbClr val="000099"/>
                </a:solidFill>
              </a:rPr>
              <a:t>fread</a:t>
            </a:r>
            <a:r>
              <a:rPr lang="en-US" sz="2400" b="1" dirty="0">
                <a:solidFill>
                  <a:srgbClr val="000099"/>
                </a:solidFill>
              </a:rPr>
              <a:t>(&amp;P, </a:t>
            </a:r>
            <a:r>
              <a:rPr lang="en-US" sz="2400" b="1" dirty="0" err="1">
                <a:solidFill>
                  <a:srgbClr val="000099"/>
                </a:solidFill>
              </a:rPr>
              <a:t>sizeof</a:t>
            </a:r>
            <a:r>
              <a:rPr lang="en-US" sz="2400" b="1" dirty="0">
                <a:solidFill>
                  <a:srgbClr val="000099"/>
                </a:solidFill>
              </a:rPr>
              <a:t>(</a:t>
            </a:r>
            <a:r>
              <a:rPr lang="en-US" sz="2400" b="1" dirty="0" err="1">
                <a:solidFill>
                  <a:srgbClr val="000099"/>
                </a:solidFill>
              </a:rPr>
              <a:t>struct</a:t>
            </a:r>
            <a:r>
              <a:rPr lang="en-US" sz="2400" b="1" dirty="0">
                <a:solidFill>
                  <a:srgbClr val="000099"/>
                </a:solidFill>
              </a:rPr>
              <a:t> </a:t>
            </a:r>
            <a:r>
              <a:rPr lang="en-US" sz="2400" b="1" dirty="0" err="1">
                <a:solidFill>
                  <a:srgbClr val="000099"/>
                </a:solidFill>
              </a:rPr>
              <a:t>Pelatis</a:t>
            </a:r>
            <a:r>
              <a:rPr lang="en-US" sz="2400" b="1" dirty="0">
                <a:solidFill>
                  <a:srgbClr val="000099"/>
                </a:solidFill>
              </a:rPr>
              <a:t>), 1, </a:t>
            </a:r>
            <a:r>
              <a:rPr lang="en-US" sz="2400" b="1" dirty="0" err="1">
                <a:solidFill>
                  <a:srgbClr val="000099"/>
                </a:solidFill>
              </a:rPr>
              <a:t>pel</a:t>
            </a:r>
            <a:r>
              <a:rPr lang="en-US" sz="2400" b="1" dirty="0">
                <a:solidFill>
                  <a:srgbClr val="000099"/>
                </a:solidFill>
              </a:rPr>
              <a:t>);</a:t>
            </a:r>
          </a:p>
          <a:p>
            <a:r>
              <a:rPr lang="en-US" sz="2400" dirty="0"/>
              <a:t>            </a:t>
            </a:r>
            <a:r>
              <a:rPr lang="en-US" sz="2400" dirty="0" err="1"/>
              <a:t>vrethike</a:t>
            </a:r>
            <a:r>
              <a:rPr lang="en-US" sz="2400" dirty="0"/>
              <a:t> = 1;</a:t>
            </a:r>
          </a:p>
          <a:p>
            <a:r>
              <a:rPr lang="en-US" sz="2400" dirty="0"/>
              <a:t>            </a:t>
            </a:r>
            <a:r>
              <a:rPr lang="en-US" sz="2400" dirty="0" err="1"/>
              <a:t>printf</a:t>
            </a:r>
            <a:r>
              <a:rPr lang="en-US" sz="2400" dirty="0"/>
              <a:t>("\n%10s %20s %10s %10.2f", </a:t>
            </a:r>
            <a:r>
              <a:rPr lang="en-US" sz="2400" dirty="0" err="1"/>
              <a:t>P.Kod</a:t>
            </a:r>
            <a:r>
              <a:rPr lang="en-US" sz="2400" dirty="0"/>
              <a:t>, </a:t>
            </a:r>
            <a:r>
              <a:rPr lang="en-US" sz="2400" dirty="0" err="1"/>
              <a:t>P.Epi</a:t>
            </a:r>
            <a:r>
              <a:rPr lang="en-US" sz="2400" dirty="0"/>
              <a:t>, </a:t>
            </a:r>
            <a:r>
              <a:rPr lang="en-US" sz="2400" dirty="0" err="1"/>
              <a:t>P.Ono</a:t>
            </a:r>
            <a:r>
              <a:rPr lang="en-US" sz="2400" dirty="0"/>
              <a:t>, </a:t>
            </a:r>
            <a:r>
              <a:rPr lang="en-US" sz="2400" dirty="0" err="1"/>
              <a:t>P.Ypo</a:t>
            </a:r>
            <a:r>
              <a:rPr lang="en-US" sz="2400" dirty="0"/>
              <a:t>);</a:t>
            </a:r>
          </a:p>
          <a:p>
            <a:r>
              <a:rPr lang="en-US" sz="2400" dirty="0"/>
              <a:t>        }</a:t>
            </a:r>
          </a:p>
          <a:p>
            <a:r>
              <a:rPr lang="en-US" sz="2400" dirty="0"/>
              <a:t>    }</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smtClean="0"/>
              <a:t>Ταξινόμηση (1 από 3)</a:t>
            </a:r>
            <a:endParaRPr lang="el-GR" dirty="0"/>
          </a:p>
        </p:txBody>
      </p:sp>
      <p:sp>
        <p:nvSpPr>
          <p:cNvPr id="2" name="Ορθογώνιο 1" descr="Η ταξινόμηση αφορά μόνο το αρχείο ευρετήριο.&#10;Ταχύτερη:&#10;Πολύ μικρότερος όγκος δεδομένων.&#10;Δεν αλλάζει η φυσική θέση των εγγραφών στο βασικό αρχείο:&#10;Χρήσιμο σε πάρα πολλές περιπτώσεις (όταν η διάταξη δίνει κάποιες πληροφορίες, παραδείγματος χάρην  παλαιότητα).&#10;"/>
          <p:cNvSpPr/>
          <p:nvPr/>
        </p:nvSpPr>
        <p:spPr>
          <a:xfrm>
            <a:off x="467544" y="1188616"/>
            <a:ext cx="8208912" cy="5262979"/>
          </a:xfrm>
          <a:prstGeom prst="rect">
            <a:avLst/>
          </a:prstGeom>
        </p:spPr>
        <p:txBody>
          <a:bodyPr wrap="square">
            <a:spAutoFit/>
          </a:bodyPr>
          <a:lstStyle/>
          <a:p>
            <a:pPr marL="457200" indent="-457200">
              <a:lnSpc>
                <a:spcPct val="150000"/>
              </a:lnSpc>
              <a:buFont typeface="Wingdings" pitchFamily="2" charset="2"/>
              <a:buChar char="q"/>
            </a:pPr>
            <a:r>
              <a:rPr lang="el-GR" sz="2800" dirty="0"/>
              <a:t>Η ταξινόμηση αφορά μόνο το αρχείο ευρετήριο.</a:t>
            </a:r>
          </a:p>
          <a:p>
            <a:pPr marL="457200" indent="-457200">
              <a:lnSpc>
                <a:spcPct val="150000"/>
              </a:lnSpc>
              <a:buFont typeface="Wingdings" pitchFamily="2" charset="2"/>
              <a:buChar char="q"/>
            </a:pPr>
            <a:r>
              <a:rPr lang="el-GR" sz="2800" dirty="0"/>
              <a:t>Ταχύτερη:</a:t>
            </a:r>
          </a:p>
          <a:p>
            <a:pPr marL="914400" lvl="1" indent="-457200">
              <a:lnSpc>
                <a:spcPct val="150000"/>
              </a:lnSpc>
              <a:buFont typeface="Wingdings" pitchFamily="2" charset="2"/>
              <a:buChar char="§"/>
            </a:pPr>
            <a:r>
              <a:rPr lang="el-GR" sz="2800" dirty="0"/>
              <a:t>Πολύ μικρότερος όγκος δεδομένων.</a:t>
            </a:r>
          </a:p>
          <a:p>
            <a:pPr marL="457200" indent="-457200">
              <a:lnSpc>
                <a:spcPct val="150000"/>
              </a:lnSpc>
              <a:buFont typeface="Wingdings" pitchFamily="2" charset="2"/>
              <a:buChar char="q"/>
            </a:pPr>
            <a:r>
              <a:rPr lang="el-GR" sz="2800" dirty="0"/>
              <a:t>Δεν αλλάζει η φυσική θέση των εγγραφών στο βασικό αρχείο:</a:t>
            </a:r>
          </a:p>
          <a:p>
            <a:pPr marL="914400" lvl="1" indent="-457200">
              <a:lnSpc>
                <a:spcPct val="150000"/>
              </a:lnSpc>
              <a:buFont typeface="Wingdings" pitchFamily="2" charset="2"/>
              <a:buChar char="§"/>
            </a:pPr>
            <a:r>
              <a:rPr lang="el-GR" sz="2800" dirty="0"/>
              <a:t>Χρήσιμο σε πάρα πολλές περιπτώσεις (όταν η διάταξη δίνει κάποιες πληροφορίες, </a:t>
            </a:r>
            <a:r>
              <a:rPr lang="el-GR" sz="2800" dirty="0" smtClean="0"/>
              <a:t>π.χ. </a:t>
            </a:r>
            <a:r>
              <a:rPr lang="el-GR" sz="2800" dirty="0"/>
              <a:t>παλαιότητα).</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35731"/>
            <a:ext cx="9072563" cy="1260475"/>
          </a:xfrm>
        </p:spPr>
        <p:txBody>
          <a:bodyPr>
            <a:normAutofit/>
          </a:bodyPr>
          <a:lstStyle/>
          <a:p>
            <a:r>
              <a:rPr lang="el-GR" dirty="0"/>
              <a:t>Ταξινόμηση </a:t>
            </a:r>
            <a:r>
              <a:rPr lang="el-GR" dirty="0" smtClean="0"/>
              <a:t>(2 </a:t>
            </a:r>
            <a:r>
              <a:rPr lang="el-GR" dirty="0"/>
              <a:t>από 3)</a:t>
            </a:r>
            <a:endParaRPr lang="en-US" dirty="0"/>
          </a:p>
        </p:txBody>
      </p:sp>
      <p:sp>
        <p:nvSpPr>
          <p:cNvPr id="9" name="TextBox 5" descr=" f seek, ipel, 0, SEEK κάτω παύλα END,&#10;    N ίσο f tell, ipel / size of struct Index,&#10;        &#10;    for i ίσο με 0,  i μικρότερο του N μείον 1,  i σύν σύν, άγκιστρο,&#10;        thesi ίσο με  i,&#10;        f seek, ipel, thesi * size of struct Index, SEEK κάτω παύλα SET,&#10;        f read, &amp; elaxisto, size of struct Index, 1, ipel,&#10;        for jίσο με iσύν1,  j μικρότερο του N,  j σύν σύν, άγκιστρο,&#10;            f seek, ipel, j * size of struct Index, SEEK κάτω παύλα SET,&#10;            f read, &amp; x, size of struct Index, 1, ipel,&#10;            if strc m p, x τελεία Kod, elaxisto τελεία Kod, μικρότερο του 0, άγκιστρο,&#10;                elaxisto ίσο με  x,&#10;                thesi ίσο με  j,&#10;            άγκιστρο,&#10;        άγκιστρο.&#10;"/>
          <p:cNvSpPr txBox="1">
            <a:spLocks noChangeArrowheads="1"/>
          </p:cNvSpPr>
          <p:nvPr/>
        </p:nvSpPr>
        <p:spPr bwMode="auto">
          <a:xfrm>
            <a:off x="467545" y="1052736"/>
            <a:ext cx="820891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 </a:t>
            </a:r>
            <a:r>
              <a:rPr lang="en-US" sz="2400" b="1" dirty="0" err="1">
                <a:solidFill>
                  <a:srgbClr val="7030A0"/>
                </a:solidFill>
              </a:rPr>
              <a:t>fseek</a:t>
            </a:r>
            <a:r>
              <a:rPr lang="en-US" sz="2400" b="1" dirty="0">
                <a:solidFill>
                  <a:srgbClr val="7030A0"/>
                </a:solidFill>
              </a:rPr>
              <a:t>(</a:t>
            </a:r>
            <a:r>
              <a:rPr lang="en-US" sz="2400" b="1" dirty="0" err="1">
                <a:solidFill>
                  <a:srgbClr val="7030A0"/>
                </a:solidFill>
              </a:rPr>
              <a:t>ipel</a:t>
            </a:r>
            <a:r>
              <a:rPr lang="en-US" sz="2400" b="1" dirty="0">
                <a:solidFill>
                  <a:srgbClr val="7030A0"/>
                </a:solidFill>
              </a:rPr>
              <a:t>, 0, SEEK_END);</a:t>
            </a:r>
          </a:p>
          <a:p>
            <a:r>
              <a:rPr lang="en-US" sz="2400" b="1" dirty="0">
                <a:solidFill>
                  <a:srgbClr val="7030A0"/>
                </a:solidFill>
              </a:rPr>
              <a:t>    N = </a:t>
            </a:r>
            <a:r>
              <a:rPr lang="en-US" sz="2400" b="1" dirty="0" err="1">
                <a:solidFill>
                  <a:srgbClr val="7030A0"/>
                </a:solidFill>
              </a:rPr>
              <a:t>ftell</a:t>
            </a:r>
            <a:r>
              <a:rPr lang="en-US" sz="2400" b="1" dirty="0">
                <a:solidFill>
                  <a:srgbClr val="7030A0"/>
                </a:solidFill>
              </a:rPr>
              <a:t>(</a:t>
            </a:r>
            <a:r>
              <a:rPr lang="en-US" sz="2400" b="1" dirty="0" err="1">
                <a:solidFill>
                  <a:srgbClr val="7030A0"/>
                </a:solidFill>
              </a:rPr>
              <a:t>ipel</a:t>
            </a:r>
            <a:r>
              <a:rPr lang="en-US" sz="2400" b="1" dirty="0">
                <a:solidFill>
                  <a:srgbClr val="7030A0"/>
                </a:solidFill>
              </a:rPr>
              <a:t>) / </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Index);</a:t>
            </a:r>
          </a:p>
          <a:p>
            <a:r>
              <a:rPr lang="en-US" sz="2400" dirty="0"/>
              <a:t>        </a:t>
            </a:r>
          </a:p>
          <a:p>
            <a:r>
              <a:rPr lang="en-US" sz="2400" dirty="0"/>
              <a:t>    for (</a:t>
            </a:r>
            <a:r>
              <a:rPr lang="en-US" sz="2400" dirty="0" err="1"/>
              <a:t>i</a:t>
            </a:r>
            <a:r>
              <a:rPr lang="en-US" sz="2400" dirty="0"/>
              <a:t>=0; </a:t>
            </a:r>
            <a:r>
              <a:rPr lang="en-US" sz="2400" dirty="0" err="1"/>
              <a:t>i</a:t>
            </a:r>
            <a:r>
              <a:rPr lang="en-US" sz="2400" dirty="0"/>
              <a:t>&lt;N-1; </a:t>
            </a:r>
            <a:r>
              <a:rPr lang="en-US" sz="2400" dirty="0" err="1"/>
              <a:t>i</a:t>
            </a:r>
            <a:r>
              <a:rPr lang="en-US" sz="2400" dirty="0"/>
              <a:t>++) {</a:t>
            </a:r>
          </a:p>
          <a:p>
            <a:r>
              <a:rPr lang="en-US" sz="2400" dirty="0"/>
              <a:t>        </a:t>
            </a:r>
            <a:r>
              <a:rPr lang="en-US" sz="2400" dirty="0" err="1"/>
              <a:t>thesi</a:t>
            </a:r>
            <a:r>
              <a:rPr lang="en-US" sz="2400" dirty="0"/>
              <a:t> = </a:t>
            </a:r>
            <a:r>
              <a:rPr lang="en-US" sz="2400" dirty="0" err="1"/>
              <a:t>i</a:t>
            </a:r>
            <a:r>
              <a:rPr lang="en-US" sz="2400" dirty="0"/>
              <a:t>;</a:t>
            </a:r>
          </a:p>
          <a:p>
            <a:r>
              <a:rPr lang="en-US" sz="2400" dirty="0"/>
              <a:t>        </a:t>
            </a:r>
            <a:r>
              <a:rPr lang="en-US" sz="2400" dirty="0" err="1"/>
              <a:t>fseek</a:t>
            </a:r>
            <a:r>
              <a:rPr lang="en-US" sz="2400" dirty="0"/>
              <a:t>(</a:t>
            </a:r>
            <a:r>
              <a:rPr lang="en-US" sz="2400" dirty="0" err="1"/>
              <a:t>ipel</a:t>
            </a:r>
            <a:r>
              <a:rPr lang="en-US" sz="2400" dirty="0"/>
              <a:t>, </a:t>
            </a:r>
            <a:r>
              <a:rPr lang="en-US" sz="2400" dirty="0" err="1"/>
              <a:t>thesi</a:t>
            </a:r>
            <a:r>
              <a:rPr lang="en-US" sz="2400" dirty="0"/>
              <a:t>*</a:t>
            </a:r>
            <a:r>
              <a:rPr lang="en-US" sz="2400" dirty="0" err="1"/>
              <a:t>sizeof</a:t>
            </a:r>
            <a:r>
              <a:rPr lang="en-US" sz="2400" dirty="0"/>
              <a:t>(</a:t>
            </a:r>
            <a:r>
              <a:rPr lang="en-US" sz="2400" dirty="0" err="1"/>
              <a:t>struct</a:t>
            </a:r>
            <a:r>
              <a:rPr lang="en-US" sz="2400" dirty="0"/>
              <a:t> Index), SEEK_SET);</a:t>
            </a:r>
          </a:p>
          <a:p>
            <a:r>
              <a:rPr lang="en-US" sz="2400" dirty="0"/>
              <a:t>        </a:t>
            </a:r>
            <a:r>
              <a:rPr lang="en-US" sz="2400" dirty="0" err="1"/>
              <a:t>fread</a:t>
            </a:r>
            <a:r>
              <a:rPr lang="en-US" sz="2400" dirty="0"/>
              <a:t>(&amp;</a:t>
            </a:r>
            <a:r>
              <a:rPr lang="en-US" sz="2400" dirty="0" err="1"/>
              <a:t>elaxisto</a:t>
            </a:r>
            <a:r>
              <a:rPr lang="en-US" sz="2400" dirty="0"/>
              <a:t>, </a:t>
            </a:r>
            <a:r>
              <a:rPr lang="en-US" sz="2400" dirty="0" err="1"/>
              <a:t>sizeof</a:t>
            </a:r>
            <a:r>
              <a:rPr lang="en-US" sz="2400" dirty="0"/>
              <a:t>(</a:t>
            </a:r>
            <a:r>
              <a:rPr lang="en-US" sz="2400" dirty="0" err="1"/>
              <a:t>struct</a:t>
            </a:r>
            <a:r>
              <a:rPr lang="en-US" sz="2400" dirty="0"/>
              <a:t> Index), 1, </a:t>
            </a:r>
            <a:r>
              <a:rPr lang="en-US" sz="2400" dirty="0" err="1"/>
              <a:t>ipel</a:t>
            </a:r>
            <a:r>
              <a:rPr lang="en-US" sz="2400" dirty="0"/>
              <a:t>);</a:t>
            </a:r>
          </a:p>
          <a:p>
            <a:r>
              <a:rPr lang="en-US" sz="2400" dirty="0"/>
              <a:t>        for (j=i+1; j&lt;N; j++) {</a:t>
            </a:r>
          </a:p>
          <a:p>
            <a:r>
              <a:rPr lang="en-US" sz="2400" dirty="0"/>
              <a:t>            </a:t>
            </a:r>
            <a:r>
              <a:rPr lang="en-US" sz="2400" dirty="0" err="1"/>
              <a:t>fseek</a:t>
            </a:r>
            <a:r>
              <a:rPr lang="en-US" sz="2400" dirty="0"/>
              <a:t>(</a:t>
            </a:r>
            <a:r>
              <a:rPr lang="en-US" sz="2400" dirty="0" err="1"/>
              <a:t>ipel</a:t>
            </a:r>
            <a:r>
              <a:rPr lang="en-US" sz="2400" dirty="0"/>
              <a:t>, j*</a:t>
            </a:r>
            <a:r>
              <a:rPr lang="en-US" sz="2400" dirty="0" err="1"/>
              <a:t>sizeof</a:t>
            </a:r>
            <a:r>
              <a:rPr lang="en-US" sz="2400" dirty="0"/>
              <a:t>(</a:t>
            </a:r>
            <a:r>
              <a:rPr lang="en-US" sz="2400" dirty="0" err="1"/>
              <a:t>struct</a:t>
            </a:r>
            <a:r>
              <a:rPr lang="en-US" sz="2400" dirty="0"/>
              <a:t> Index), SEEK_SET);</a:t>
            </a:r>
          </a:p>
          <a:p>
            <a:r>
              <a:rPr lang="en-US" sz="2400" dirty="0"/>
              <a:t>            </a:t>
            </a:r>
            <a:r>
              <a:rPr lang="en-US" sz="2400" dirty="0" err="1"/>
              <a:t>fread</a:t>
            </a:r>
            <a:r>
              <a:rPr lang="en-US" sz="2400" dirty="0"/>
              <a:t>(&amp;x, </a:t>
            </a:r>
            <a:r>
              <a:rPr lang="en-US" sz="2400" dirty="0" err="1"/>
              <a:t>sizeof</a:t>
            </a:r>
            <a:r>
              <a:rPr lang="en-US" sz="2400" dirty="0"/>
              <a:t>(</a:t>
            </a:r>
            <a:r>
              <a:rPr lang="en-US" sz="2400" dirty="0" err="1"/>
              <a:t>struct</a:t>
            </a:r>
            <a:r>
              <a:rPr lang="en-US" sz="2400" dirty="0"/>
              <a:t> Index), 1, </a:t>
            </a:r>
            <a:r>
              <a:rPr lang="en-US" sz="2400" dirty="0" err="1"/>
              <a:t>ipel</a:t>
            </a:r>
            <a:r>
              <a:rPr lang="en-US" sz="2400" dirty="0"/>
              <a:t>);</a:t>
            </a:r>
          </a:p>
          <a:p>
            <a:r>
              <a:rPr lang="en-US" sz="2400" dirty="0"/>
              <a:t>            if (</a:t>
            </a:r>
            <a:r>
              <a:rPr lang="en-US" sz="2400" dirty="0" err="1"/>
              <a:t>strcmp</a:t>
            </a:r>
            <a:r>
              <a:rPr lang="en-US" sz="2400" dirty="0"/>
              <a:t>(</a:t>
            </a:r>
            <a:r>
              <a:rPr lang="en-US" sz="2400" dirty="0" err="1"/>
              <a:t>x.Kod</a:t>
            </a:r>
            <a:r>
              <a:rPr lang="en-US" sz="2400" dirty="0"/>
              <a:t>, </a:t>
            </a:r>
            <a:r>
              <a:rPr lang="en-US" sz="2400" dirty="0" err="1"/>
              <a:t>elaxisto.Kod</a:t>
            </a:r>
            <a:r>
              <a:rPr lang="en-US" sz="2400" dirty="0"/>
              <a:t>) &lt; 0) {</a:t>
            </a:r>
          </a:p>
          <a:p>
            <a:r>
              <a:rPr lang="en-US" sz="2400" dirty="0"/>
              <a:t>                </a:t>
            </a:r>
            <a:r>
              <a:rPr lang="en-US" sz="2400" dirty="0" err="1"/>
              <a:t>elaxisto</a:t>
            </a:r>
            <a:r>
              <a:rPr lang="en-US" sz="2400" dirty="0"/>
              <a:t> = x;</a:t>
            </a:r>
          </a:p>
          <a:p>
            <a:r>
              <a:rPr lang="en-US" sz="2400" dirty="0"/>
              <a:t>                </a:t>
            </a:r>
            <a:r>
              <a:rPr lang="en-US" sz="2400" dirty="0" err="1"/>
              <a:t>thesi</a:t>
            </a:r>
            <a:r>
              <a:rPr lang="en-US" sz="2400" dirty="0"/>
              <a:t> = j;</a:t>
            </a:r>
          </a:p>
          <a:p>
            <a:r>
              <a:rPr lang="en-US" sz="2400" dirty="0"/>
              <a:t>            }</a:t>
            </a:r>
          </a:p>
          <a:p>
            <a:r>
              <a:rPr lang="en-US" sz="2400" dirty="0"/>
              <a:t>        }</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285"/>
            <a:ext cx="9072563" cy="1260475"/>
          </a:xfrm>
        </p:spPr>
        <p:txBody>
          <a:bodyPr>
            <a:noAutofit/>
          </a:bodyPr>
          <a:lstStyle/>
          <a:p>
            <a:r>
              <a:rPr lang="el-GR" dirty="0"/>
              <a:t>Ταξινόμηση </a:t>
            </a:r>
            <a:r>
              <a:rPr lang="el-GR" dirty="0" smtClean="0"/>
              <a:t>(3 </a:t>
            </a:r>
            <a:r>
              <a:rPr lang="el-GR" dirty="0"/>
              <a:t>από 3)</a:t>
            </a:r>
          </a:p>
        </p:txBody>
      </p:sp>
      <p:sp>
        <p:nvSpPr>
          <p:cNvPr id="6" name="Rectangle 6" descr="&#10;        f seek, ipel, i * size of struct Index, SEEK κάτω παύλα SET,&#10;        f read, &amp; temp, size of struct Index, 1, ipel,&#10;        f seek, ipel, thesi * size of struct Index, SEEK κάτω παύλα SET,&#10;        f read, &amp; elaxisto, size of struct Index, 1, ipel,&#10;        f seek, ipel, i * size of struct Index, SEEK κάτω παύλα SET,&#10;        f write, &amp; elaxisto, size of struct Index, 1, ipel,&#10;        f seek, ipel, thesi * size of struct Index, SEEK κάτω παύλα SET,&#10;        f write, &amp; temp, size of struct Index, 1, ipel,&#10;    άγκιστρο.&#10;&#10;"/>
          <p:cNvSpPr txBox="1">
            <a:spLocks noChangeArrowheads="1"/>
          </p:cNvSpPr>
          <p:nvPr>
            <p:custDataLst>
              <p:tags r:id="rId2"/>
            </p:custDataLst>
          </p:nvPr>
        </p:nvSpPr>
        <p:spPr>
          <a:xfrm>
            <a:off x="467545" y="620688"/>
            <a:ext cx="8208912" cy="57606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a:p>
            <a:pPr marL="0" indent="0">
              <a:buNone/>
            </a:pPr>
            <a:r>
              <a:rPr lang="en-US" sz="2800" dirty="0">
                <a:solidFill>
                  <a:srgbClr val="7030A0"/>
                </a:solidFill>
              </a:rPr>
              <a:t>        </a:t>
            </a:r>
            <a:r>
              <a:rPr lang="en-US" sz="2800" b="1" dirty="0" err="1">
                <a:solidFill>
                  <a:srgbClr val="7030A0"/>
                </a:solidFill>
              </a:rPr>
              <a:t>fseek</a:t>
            </a:r>
            <a:r>
              <a:rPr lang="en-US" sz="2800" b="1" dirty="0">
                <a:solidFill>
                  <a:srgbClr val="7030A0"/>
                </a:solidFill>
              </a:rPr>
              <a:t>(</a:t>
            </a:r>
            <a:r>
              <a:rPr lang="en-US" sz="2800" b="1" dirty="0" err="1">
                <a:solidFill>
                  <a:srgbClr val="7030A0"/>
                </a:solidFill>
              </a:rPr>
              <a:t>ipel</a:t>
            </a:r>
            <a:r>
              <a:rPr lang="en-US" sz="2800" b="1" dirty="0">
                <a:solidFill>
                  <a:srgbClr val="7030A0"/>
                </a:solidFill>
              </a:rPr>
              <a:t>, </a:t>
            </a:r>
            <a:r>
              <a:rPr lang="en-US" sz="2800" b="1" dirty="0" err="1">
                <a:solidFill>
                  <a:srgbClr val="7030A0"/>
                </a:solidFill>
              </a:rPr>
              <a:t>i</a:t>
            </a:r>
            <a:r>
              <a:rPr lang="en-US" sz="2800" b="1" dirty="0">
                <a:solidFill>
                  <a:srgbClr val="7030A0"/>
                </a:solidFill>
              </a:rPr>
              <a:t>*</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Index), SEEK_SET);</a:t>
            </a:r>
          </a:p>
          <a:p>
            <a:pPr marL="0" indent="0">
              <a:buNone/>
            </a:pPr>
            <a:r>
              <a:rPr lang="en-US" sz="2800" b="1" dirty="0">
                <a:solidFill>
                  <a:srgbClr val="7030A0"/>
                </a:solidFill>
              </a:rPr>
              <a:t>        </a:t>
            </a:r>
            <a:r>
              <a:rPr lang="en-US" sz="2800" b="1" dirty="0" err="1">
                <a:solidFill>
                  <a:srgbClr val="7030A0"/>
                </a:solidFill>
              </a:rPr>
              <a:t>fread</a:t>
            </a:r>
            <a:r>
              <a:rPr lang="en-US" sz="2800" b="1" dirty="0">
                <a:solidFill>
                  <a:srgbClr val="7030A0"/>
                </a:solidFill>
              </a:rPr>
              <a:t>(&amp;temp, </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Index), 1, </a:t>
            </a:r>
            <a:r>
              <a:rPr lang="en-US" sz="2800" b="1" dirty="0" err="1">
                <a:solidFill>
                  <a:srgbClr val="7030A0"/>
                </a:solidFill>
              </a:rPr>
              <a:t>ipel</a:t>
            </a:r>
            <a:r>
              <a:rPr lang="en-US" sz="2800" b="1" dirty="0">
                <a:solidFill>
                  <a:srgbClr val="7030A0"/>
                </a:solidFill>
              </a:rPr>
              <a:t>);</a:t>
            </a:r>
          </a:p>
          <a:p>
            <a:pPr marL="0" indent="0">
              <a:buNone/>
            </a:pPr>
            <a:r>
              <a:rPr lang="en-US" sz="2800" b="1" dirty="0">
                <a:solidFill>
                  <a:srgbClr val="7030A0"/>
                </a:solidFill>
              </a:rPr>
              <a:t>        </a:t>
            </a:r>
            <a:r>
              <a:rPr lang="en-US" sz="2800" b="1" dirty="0" err="1">
                <a:solidFill>
                  <a:srgbClr val="7030A0"/>
                </a:solidFill>
              </a:rPr>
              <a:t>fseek</a:t>
            </a:r>
            <a:r>
              <a:rPr lang="en-US" sz="2800" b="1" dirty="0">
                <a:solidFill>
                  <a:srgbClr val="7030A0"/>
                </a:solidFill>
              </a:rPr>
              <a:t>(</a:t>
            </a:r>
            <a:r>
              <a:rPr lang="en-US" sz="2800" b="1" dirty="0" err="1">
                <a:solidFill>
                  <a:srgbClr val="7030A0"/>
                </a:solidFill>
              </a:rPr>
              <a:t>ipel</a:t>
            </a:r>
            <a:r>
              <a:rPr lang="en-US" sz="2800" b="1" dirty="0">
                <a:solidFill>
                  <a:srgbClr val="7030A0"/>
                </a:solidFill>
              </a:rPr>
              <a:t>, </a:t>
            </a:r>
            <a:r>
              <a:rPr lang="en-US" sz="2800" b="1" dirty="0" err="1">
                <a:solidFill>
                  <a:srgbClr val="7030A0"/>
                </a:solidFill>
              </a:rPr>
              <a:t>thesi</a:t>
            </a:r>
            <a:r>
              <a:rPr lang="en-US" sz="2800" b="1" dirty="0">
                <a:solidFill>
                  <a:srgbClr val="7030A0"/>
                </a:solidFill>
              </a:rPr>
              <a:t>*</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Index), SEEK_SET);</a:t>
            </a:r>
          </a:p>
          <a:p>
            <a:pPr marL="0" indent="0">
              <a:buNone/>
            </a:pPr>
            <a:r>
              <a:rPr lang="en-US" sz="2800" b="1" dirty="0">
                <a:solidFill>
                  <a:srgbClr val="7030A0"/>
                </a:solidFill>
              </a:rPr>
              <a:t>        </a:t>
            </a:r>
            <a:r>
              <a:rPr lang="en-US" sz="2800" b="1" dirty="0" err="1">
                <a:solidFill>
                  <a:srgbClr val="7030A0"/>
                </a:solidFill>
              </a:rPr>
              <a:t>fread</a:t>
            </a:r>
            <a:r>
              <a:rPr lang="en-US" sz="2800" b="1" dirty="0">
                <a:solidFill>
                  <a:srgbClr val="7030A0"/>
                </a:solidFill>
              </a:rPr>
              <a:t>(&amp;</a:t>
            </a:r>
            <a:r>
              <a:rPr lang="en-US" sz="2800" b="1" dirty="0" err="1">
                <a:solidFill>
                  <a:srgbClr val="7030A0"/>
                </a:solidFill>
              </a:rPr>
              <a:t>elaxisto</a:t>
            </a:r>
            <a:r>
              <a:rPr lang="en-US" sz="2800" b="1" dirty="0">
                <a:solidFill>
                  <a:srgbClr val="7030A0"/>
                </a:solidFill>
              </a:rPr>
              <a:t>, </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Index), 1, </a:t>
            </a:r>
            <a:r>
              <a:rPr lang="en-US" sz="2800" b="1" dirty="0" err="1">
                <a:solidFill>
                  <a:srgbClr val="7030A0"/>
                </a:solidFill>
              </a:rPr>
              <a:t>ipel</a:t>
            </a:r>
            <a:r>
              <a:rPr lang="en-US" sz="2800" b="1" dirty="0">
                <a:solidFill>
                  <a:srgbClr val="7030A0"/>
                </a:solidFill>
              </a:rPr>
              <a:t>);</a:t>
            </a:r>
          </a:p>
          <a:p>
            <a:pPr marL="0" indent="0">
              <a:buNone/>
            </a:pPr>
            <a:r>
              <a:rPr lang="en-US" sz="2800" b="1" dirty="0">
                <a:solidFill>
                  <a:srgbClr val="000099"/>
                </a:solidFill>
              </a:rPr>
              <a:t>        </a:t>
            </a:r>
            <a:r>
              <a:rPr lang="en-US" sz="2800" b="1" dirty="0" err="1">
                <a:solidFill>
                  <a:srgbClr val="000099"/>
                </a:solidFill>
              </a:rPr>
              <a:t>fseek</a:t>
            </a:r>
            <a:r>
              <a:rPr lang="en-US" sz="2800" b="1" dirty="0">
                <a:solidFill>
                  <a:srgbClr val="000099"/>
                </a:solidFill>
              </a:rPr>
              <a:t>(</a:t>
            </a:r>
            <a:r>
              <a:rPr lang="en-US" sz="2800" b="1" dirty="0" err="1">
                <a:solidFill>
                  <a:srgbClr val="000099"/>
                </a:solidFill>
              </a:rPr>
              <a:t>ipel</a:t>
            </a:r>
            <a:r>
              <a:rPr lang="en-US" sz="2800" b="1" dirty="0">
                <a:solidFill>
                  <a:srgbClr val="000099"/>
                </a:solidFill>
              </a:rPr>
              <a:t>, </a:t>
            </a:r>
            <a:r>
              <a:rPr lang="en-US" sz="2800" b="1" dirty="0" err="1">
                <a:solidFill>
                  <a:srgbClr val="000099"/>
                </a:solidFill>
              </a:rPr>
              <a:t>i</a:t>
            </a:r>
            <a:r>
              <a:rPr lang="en-US" sz="2800" b="1" dirty="0">
                <a:solidFill>
                  <a:srgbClr val="000099"/>
                </a:solidFill>
              </a:rPr>
              <a:t>*</a:t>
            </a:r>
            <a:r>
              <a:rPr lang="en-US" sz="2800" b="1" dirty="0" err="1">
                <a:solidFill>
                  <a:srgbClr val="000099"/>
                </a:solidFill>
              </a:rPr>
              <a:t>sizeof</a:t>
            </a:r>
            <a:r>
              <a:rPr lang="en-US" sz="2800" b="1" dirty="0">
                <a:solidFill>
                  <a:srgbClr val="000099"/>
                </a:solidFill>
              </a:rPr>
              <a:t>(</a:t>
            </a:r>
            <a:r>
              <a:rPr lang="en-US" sz="2800" b="1" dirty="0" err="1">
                <a:solidFill>
                  <a:srgbClr val="000099"/>
                </a:solidFill>
              </a:rPr>
              <a:t>struct</a:t>
            </a:r>
            <a:r>
              <a:rPr lang="en-US" sz="2800" b="1" dirty="0">
                <a:solidFill>
                  <a:srgbClr val="000099"/>
                </a:solidFill>
              </a:rPr>
              <a:t> Index), SEEK_SET);</a:t>
            </a:r>
          </a:p>
          <a:p>
            <a:pPr marL="0" indent="0">
              <a:buNone/>
            </a:pPr>
            <a:r>
              <a:rPr lang="en-US" sz="2800" b="1" dirty="0">
                <a:solidFill>
                  <a:srgbClr val="000099"/>
                </a:solidFill>
              </a:rPr>
              <a:t>        </a:t>
            </a:r>
            <a:r>
              <a:rPr lang="en-US" sz="2800" b="1" dirty="0" err="1">
                <a:solidFill>
                  <a:srgbClr val="000099"/>
                </a:solidFill>
              </a:rPr>
              <a:t>fwrite</a:t>
            </a:r>
            <a:r>
              <a:rPr lang="en-US" sz="2800" b="1" dirty="0">
                <a:solidFill>
                  <a:srgbClr val="000099"/>
                </a:solidFill>
              </a:rPr>
              <a:t>(&amp;</a:t>
            </a:r>
            <a:r>
              <a:rPr lang="en-US" sz="2800" b="1" dirty="0" err="1">
                <a:solidFill>
                  <a:srgbClr val="000099"/>
                </a:solidFill>
              </a:rPr>
              <a:t>elaxisto</a:t>
            </a:r>
            <a:r>
              <a:rPr lang="en-US" sz="2800" b="1" dirty="0">
                <a:solidFill>
                  <a:srgbClr val="000099"/>
                </a:solidFill>
              </a:rPr>
              <a:t>, </a:t>
            </a:r>
            <a:r>
              <a:rPr lang="en-US" sz="2800" b="1" dirty="0" err="1">
                <a:solidFill>
                  <a:srgbClr val="000099"/>
                </a:solidFill>
              </a:rPr>
              <a:t>sizeof</a:t>
            </a:r>
            <a:r>
              <a:rPr lang="en-US" sz="2800" b="1" dirty="0">
                <a:solidFill>
                  <a:srgbClr val="000099"/>
                </a:solidFill>
              </a:rPr>
              <a:t>(</a:t>
            </a:r>
            <a:r>
              <a:rPr lang="en-US" sz="2800" b="1" dirty="0" err="1">
                <a:solidFill>
                  <a:srgbClr val="000099"/>
                </a:solidFill>
              </a:rPr>
              <a:t>struct</a:t>
            </a:r>
            <a:r>
              <a:rPr lang="en-US" sz="2800" b="1" dirty="0">
                <a:solidFill>
                  <a:srgbClr val="000099"/>
                </a:solidFill>
              </a:rPr>
              <a:t> Index), 1, </a:t>
            </a:r>
            <a:r>
              <a:rPr lang="en-US" sz="2800" b="1" dirty="0" err="1">
                <a:solidFill>
                  <a:srgbClr val="000099"/>
                </a:solidFill>
              </a:rPr>
              <a:t>ipel</a:t>
            </a:r>
            <a:r>
              <a:rPr lang="en-US" sz="2800" b="1" dirty="0">
                <a:solidFill>
                  <a:srgbClr val="000099"/>
                </a:solidFill>
              </a:rPr>
              <a:t>);</a:t>
            </a:r>
          </a:p>
          <a:p>
            <a:pPr marL="0" indent="0">
              <a:buNone/>
            </a:pPr>
            <a:r>
              <a:rPr lang="en-US" sz="2800" b="1" dirty="0">
                <a:solidFill>
                  <a:srgbClr val="000099"/>
                </a:solidFill>
              </a:rPr>
              <a:t>        </a:t>
            </a:r>
            <a:r>
              <a:rPr lang="en-US" sz="2800" b="1" dirty="0" err="1">
                <a:solidFill>
                  <a:srgbClr val="000099"/>
                </a:solidFill>
              </a:rPr>
              <a:t>fseek</a:t>
            </a:r>
            <a:r>
              <a:rPr lang="en-US" sz="2800" b="1" dirty="0">
                <a:solidFill>
                  <a:srgbClr val="000099"/>
                </a:solidFill>
              </a:rPr>
              <a:t>(</a:t>
            </a:r>
            <a:r>
              <a:rPr lang="en-US" sz="2800" b="1" dirty="0" err="1">
                <a:solidFill>
                  <a:srgbClr val="000099"/>
                </a:solidFill>
              </a:rPr>
              <a:t>ipel</a:t>
            </a:r>
            <a:r>
              <a:rPr lang="en-US" sz="2800" b="1" dirty="0">
                <a:solidFill>
                  <a:srgbClr val="000099"/>
                </a:solidFill>
              </a:rPr>
              <a:t>, </a:t>
            </a:r>
            <a:r>
              <a:rPr lang="en-US" sz="2800" b="1" dirty="0" err="1">
                <a:solidFill>
                  <a:srgbClr val="000099"/>
                </a:solidFill>
              </a:rPr>
              <a:t>thesi</a:t>
            </a:r>
            <a:r>
              <a:rPr lang="en-US" sz="2800" b="1" dirty="0">
                <a:solidFill>
                  <a:srgbClr val="000099"/>
                </a:solidFill>
              </a:rPr>
              <a:t>*</a:t>
            </a:r>
            <a:r>
              <a:rPr lang="en-US" sz="2800" b="1" dirty="0" err="1">
                <a:solidFill>
                  <a:srgbClr val="000099"/>
                </a:solidFill>
              </a:rPr>
              <a:t>sizeof</a:t>
            </a:r>
            <a:r>
              <a:rPr lang="en-US" sz="2800" b="1" dirty="0">
                <a:solidFill>
                  <a:srgbClr val="000099"/>
                </a:solidFill>
              </a:rPr>
              <a:t>(</a:t>
            </a:r>
            <a:r>
              <a:rPr lang="en-US" sz="2800" b="1" dirty="0" err="1">
                <a:solidFill>
                  <a:srgbClr val="000099"/>
                </a:solidFill>
              </a:rPr>
              <a:t>struct</a:t>
            </a:r>
            <a:r>
              <a:rPr lang="en-US" sz="2800" b="1" dirty="0">
                <a:solidFill>
                  <a:srgbClr val="000099"/>
                </a:solidFill>
              </a:rPr>
              <a:t> Index), SEEK_SET);</a:t>
            </a:r>
          </a:p>
          <a:p>
            <a:pPr marL="0" indent="0">
              <a:buNone/>
            </a:pPr>
            <a:r>
              <a:rPr lang="en-US" sz="2800" b="1" dirty="0">
                <a:solidFill>
                  <a:srgbClr val="000099"/>
                </a:solidFill>
              </a:rPr>
              <a:t>        </a:t>
            </a:r>
            <a:r>
              <a:rPr lang="en-US" sz="2800" b="1" dirty="0" err="1">
                <a:solidFill>
                  <a:srgbClr val="000099"/>
                </a:solidFill>
              </a:rPr>
              <a:t>fwrite</a:t>
            </a:r>
            <a:r>
              <a:rPr lang="en-US" sz="2800" b="1" dirty="0">
                <a:solidFill>
                  <a:srgbClr val="000099"/>
                </a:solidFill>
              </a:rPr>
              <a:t>(&amp;temp, </a:t>
            </a:r>
            <a:r>
              <a:rPr lang="en-US" sz="2800" b="1" dirty="0" err="1">
                <a:solidFill>
                  <a:srgbClr val="000099"/>
                </a:solidFill>
              </a:rPr>
              <a:t>sizeof</a:t>
            </a:r>
            <a:r>
              <a:rPr lang="en-US" sz="2800" b="1" dirty="0">
                <a:solidFill>
                  <a:srgbClr val="000099"/>
                </a:solidFill>
              </a:rPr>
              <a:t>(</a:t>
            </a:r>
            <a:r>
              <a:rPr lang="en-US" sz="2800" b="1" dirty="0" err="1">
                <a:solidFill>
                  <a:srgbClr val="000099"/>
                </a:solidFill>
              </a:rPr>
              <a:t>struct</a:t>
            </a:r>
            <a:r>
              <a:rPr lang="en-US" sz="2800" b="1" dirty="0">
                <a:solidFill>
                  <a:srgbClr val="000099"/>
                </a:solidFill>
              </a:rPr>
              <a:t> Index), 1, </a:t>
            </a:r>
            <a:r>
              <a:rPr lang="en-US" sz="2800" b="1" dirty="0" err="1">
                <a:solidFill>
                  <a:srgbClr val="000099"/>
                </a:solidFill>
              </a:rPr>
              <a:t>ipel</a:t>
            </a:r>
            <a:r>
              <a:rPr lang="en-US" sz="2800" b="1" dirty="0">
                <a:solidFill>
                  <a:srgbClr val="000099"/>
                </a:solidFill>
              </a:rPr>
              <a:t>);</a:t>
            </a:r>
          </a:p>
          <a:p>
            <a:pPr marL="0" indent="0">
              <a:buNone/>
            </a:pPr>
            <a:r>
              <a:rPr lang="en-US" sz="2800" dirty="0"/>
              <a:t>    }</a:t>
            </a:r>
            <a:endParaRPr lang="el-GR" sz="2800" dirty="0"/>
          </a:p>
          <a:p>
            <a:pPr marL="0" indent="0">
              <a:lnSpc>
                <a:spcPct val="150000"/>
              </a:lnSpc>
              <a:buNone/>
            </a:pP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814959"/>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93651"/>
            <a:ext cx="8229600" cy="2747517"/>
          </a:xfrm>
        </p:spPr>
        <p:txBody>
          <a:bodyPr>
            <a:normAutofit/>
          </a:bodyPr>
          <a:lstStyle/>
          <a:p>
            <a:pPr marL="0" indent="0">
              <a:buNone/>
            </a:pPr>
            <a:r>
              <a:rPr lang="el-GR" sz="2800" dirty="0"/>
              <a:t>Ο Αναγνώστης να μπορεί να: </a:t>
            </a:r>
          </a:p>
          <a:p>
            <a:pPr marL="114300" indent="-457200">
              <a:buFont typeface="Wingdings" panose="05000000000000000000" pitchFamily="2" charset="2"/>
              <a:buChar char="q"/>
            </a:pPr>
            <a:r>
              <a:rPr lang="el-GR" sz="2800" dirty="0" smtClean="0"/>
              <a:t>Διαχειρίζεται πλήρως αρχεία με ευρετήρια.</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4525963"/>
          </a:xfrm>
        </p:spPr>
        <p:txBody>
          <a:bodyPr>
            <a:noAutofit/>
          </a:bodyPr>
          <a:lstStyle/>
          <a:p>
            <a:pPr lvl="1">
              <a:buFont typeface="Wingdings" pitchFamily="2" charset="2"/>
              <a:buChar char="q"/>
            </a:pPr>
            <a:r>
              <a:rPr lang="el-GR" dirty="0" smtClean="0">
                <a:hlinkClick r:id="rId4" action="ppaction://hlinksldjump"/>
              </a:rPr>
              <a:t>Ευρετηριασμένα </a:t>
            </a:r>
            <a:r>
              <a:rPr lang="el-GR" dirty="0">
                <a:hlinkClick r:id="rId4" action="ppaction://hlinksldjump"/>
              </a:rPr>
              <a:t>Αρχεία (</a:t>
            </a:r>
            <a:r>
              <a:rPr lang="en-US" dirty="0">
                <a:hlinkClick r:id="rId4" action="ppaction://hlinksldjump"/>
              </a:rPr>
              <a:t>Indexed Files)</a:t>
            </a:r>
            <a:r>
              <a:rPr lang="el-GR" dirty="0">
                <a:hlinkClick r:id="rId4" action="ppaction://hlinksldjump"/>
              </a:rPr>
              <a:t>:</a:t>
            </a:r>
            <a:r>
              <a:rPr lang="el-GR" dirty="0"/>
              <a:t> </a:t>
            </a:r>
          </a:p>
          <a:p>
            <a:pPr lvl="2">
              <a:buFont typeface="Wingdings" pitchFamily="2" charset="2"/>
              <a:buChar char="§"/>
            </a:pPr>
            <a:r>
              <a:rPr lang="el-GR" sz="2800" dirty="0">
                <a:hlinkClick r:id="rId5" action="ppaction://hlinksldjump"/>
              </a:rPr>
              <a:t>Δημιουργία / Επέκταση,</a:t>
            </a:r>
            <a:endParaRPr lang="el-GR" sz="2800" dirty="0"/>
          </a:p>
          <a:p>
            <a:pPr lvl="2">
              <a:buFont typeface="Wingdings" pitchFamily="2" charset="2"/>
              <a:buChar char="§"/>
            </a:pPr>
            <a:r>
              <a:rPr lang="el-GR" sz="2800" dirty="0">
                <a:hlinkClick r:id="rId6" action="ppaction://hlinksldjump"/>
              </a:rPr>
              <a:t>Προβολή,</a:t>
            </a:r>
            <a:endParaRPr lang="el-GR" sz="2800" dirty="0"/>
          </a:p>
          <a:p>
            <a:pPr lvl="2">
              <a:buFont typeface="Wingdings" pitchFamily="2" charset="2"/>
              <a:buChar char="§"/>
            </a:pPr>
            <a:r>
              <a:rPr lang="el-GR" sz="2800" dirty="0">
                <a:hlinkClick r:id="rId7" action="ppaction://hlinksldjump"/>
              </a:rPr>
              <a:t>Αναζήτηση,</a:t>
            </a:r>
            <a:endParaRPr lang="el-GR" sz="2800" dirty="0"/>
          </a:p>
          <a:p>
            <a:pPr lvl="2">
              <a:buFont typeface="Wingdings" pitchFamily="2" charset="2"/>
              <a:buChar char="§"/>
            </a:pPr>
            <a:r>
              <a:rPr lang="el-GR" sz="2800" dirty="0">
                <a:hlinkClick r:id="rId8" action="ppaction://hlinksldjump"/>
              </a:rPr>
              <a:t>Ταξινόμηση.</a:t>
            </a:r>
            <a:endParaRPr lang="en-US"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Παράδειγμα</a:t>
            </a:r>
            <a:endParaRPr lang="el-GR" dirty="0"/>
          </a:p>
        </p:txBody>
      </p:sp>
      <p:sp>
        <p:nvSpPr>
          <p:cNvPr id="2" name="Θέση περιεχομένου 1" descr="struct Pelatis, άγκιστρο,&#10; int kodikos,&#10; char epi 20,&#10; char ono15,&#10; float xreosi,&#10;άγκστρο,&#10;&#10; struct Pelatis r, &#10; FILE P,   Αρχείο πελατών.&#10;"/>
          <p:cNvSpPr>
            <a:spLocks noGrp="1"/>
          </p:cNvSpPr>
          <p:nvPr>
            <p:ph idx="1"/>
          </p:nvPr>
        </p:nvSpPr>
        <p:spPr>
          <a:xfrm>
            <a:off x="457200" y="1423317"/>
            <a:ext cx="8229600" cy="4525963"/>
          </a:xfrm>
        </p:spPr>
        <p:txBody>
          <a:bodyPr>
            <a:noAutofit/>
          </a:bodyPr>
          <a:lstStyle/>
          <a:p>
            <a:pPr marL="0" indent="0">
              <a:buNone/>
            </a:pPr>
            <a:r>
              <a:rPr lang="el-GR" sz="2400" dirty="0"/>
              <a:t> </a:t>
            </a:r>
            <a:r>
              <a:rPr lang="en-US" sz="2400" dirty="0" err="1"/>
              <a:t>struct</a:t>
            </a:r>
            <a:r>
              <a:rPr lang="en-US" sz="2400" dirty="0"/>
              <a:t> </a:t>
            </a:r>
            <a:r>
              <a:rPr lang="en-US" sz="2400" dirty="0" err="1"/>
              <a:t>Pelatis</a:t>
            </a:r>
            <a:r>
              <a:rPr lang="en-US" sz="2400" dirty="0"/>
              <a:t> {</a:t>
            </a:r>
          </a:p>
          <a:p>
            <a:pPr marL="0" indent="0">
              <a:buNone/>
            </a:pPr>
            <a:r>
              <a:rPr lang="en-US" sz="2400" dirty="0"/>
              <a:t>	</a:t>
            </a:r>
            <a:r>
              <a:rPr lang="en-US" sz="2400" dirty="0" err="1"/>
              <a:t>int</a:t>
            </a:r>
            <a:r>
              <a:rPr lang="en-US" sz="2400" dirty="0"/>
              <a:t> </a:t>
            </a:r>
            <a:r>
              <a:rPr lang="en-US" sz="2400" dirty="0" err="1"/>
              <a:t>kodikos</a:t>
            </a:r>
            <a:r>
              <a:rPr lang="en-US" sz="2400" dirty="0"/>
              <a:t>;</a:t>
            </a:r>
          </a:p>
          <a:p>
            <a:pPr marL="0" indent="0">
              <a:buNone/>
            </a:pPr>
            <a:r>
              <a:rPr lang="en-US" sz="2400" dirty="0"/>
              <a:t>	char </a:t>
            </a:r>
            <a:r>
              <a:rPr lang="en-US" sz="2400" dirty="0" err="1"/>
              <a:t>epi</a:t>
            </a:r>
            <a:r>
              <a:rPr lang="en-US" sz="2400" dirty="0"/>
              <a:t>[[20];</a:t>
            </a:r>
          </a:p>
          <a:p>
            <a:pPr marL="0" indent="0">
              <a:buNone/>
            </a:pPr>
            <a:r>
              <a:rPr lang="en-US" sz="2400" dirty="0"/>
              <a:t>	char </a:t>
            </a:r>
            <a:r>
              <a:rPr lang="en-US" sz="2400" dirty="0" err="1"/>
              <a:t>ono</a:t>
            </a:r>
            <a:r>
              <a:rPr lang="en-US" sz="2400" dirty="0"/>
              <a:t>[15];</a:t>
            </a:r>
          </a:p>
          <a:p>
            <a:pPr marL="0" indent="0">
              <a:buNone/>
            </a:pPr>
            <a:r>
              <a:rPr lang="en-US" sz="2400" dirty="0"/>
              <a:t>	float </a:t>
            </a:r>
            <a:r>
              <a:rPr lang="en-US" sz="2400" dirty="0" err="1"/>
              <a:t>xreosi</a:t>
            </a:r>
            <a:r>
              <a:rPr lang="en-US" sz="2400" dirty="0"/>
              <a:t>;</a:t>
            </a:r>
          </a:p>
          <a:p>
            <a:pPr marL="0" indent="0">
              <a:buNone/>
            </a:pPr>
            <a:r>
              <a:rPr lang="en-US" sz="2400" dirty="0" smtClean="0"/>
              <a:t>};</a:t>
            </a:r>
            <a:endParaRPr lang="en-US" sz="2400" dirty="0"/>
          </a:p>
          <a:p>
            <a:pPr marL="0" indent="0">
              <a:buNone/>
            </a:pPr>
            <a:r>
              <a:rPr lang="en-US" sz="2400" dirty="0" smtClean="0"/>
              <a:t>----------------------------------------</a:t>
            </a:r>
            <a:endParaRPr lang="en-US" sz="2400" dirty="0"/>
          </a:p>
          <a:p>
            <a:pPr marL="0" indent="0">
              <a:buNone/>
            </a:pPr>
            <a:r>
              <a:rPr lang="en-US" sz="2400" dirty="0"/>
              <a:t> </a:t>
            </a:r>
            <a:r>
              <a:rPr lang="en-US" sz="2400" dirty="0" err="1"/>
              <a:t>struct</a:t>
            </a:r>
            <a:r>
              <a:rPr lang="en-US" sz="2400" dirty="0"/>
              <a:t> </a:t>
            </a:r>
            <a:r>
              <a:rPr lang="en-US" sz="2400" dirty="0" err="1"/>
              <a:t>Pelatis</a:t>
            </a:r>
            <a:r>
              <a:rPr lang="en-US" sz="2400" dirty="0"/>
              <a:t> r;</a:t>
            </a:r>
            <a:r>
              <a:rPr lang="el-GR" sz="2400" dirty="0"/>
              <a:t> </a:t>
            </a:r>
            <a:endParaRPr lang="en-US" sz="2400" dirty="0"/>
          </a:p>
          <a:p>
            <a:pPr marL="0" indent="0">
              <a:buNone/>
            </a:pPr>
            <a:r>
              <a:rPr lang="en-US" sz="2400" dirty="0"/>
              <a:t> FILE *P;   /*</a:t>
            </a:r>
            <a:r>
              <a:rPr lang="el-GR" sz="2400" dirty="0"/>
              <a:t>Αρχείο πελατών */</a:t>
            </a:r>
            <a:endParaRPr lang="en-US" sz="2400" dirty="0"/>
          </a:p>
          <a:p>
            <a:pPr marL="0" indent="0">
              <a:buNone/>
            </a:pP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315416"/>
            <a:ext cx="7772400" cy="1628800"/>
          </a:xfrm>
        </p:spPr>
        <p:txBody>
          <a:bodyPr>
            <a:noAutofit/>
          </a:bodyPr>
          <a:lstStyle/>
          <a:p>
            <a:r>
              <a:rPr lang="el-GR" dirty="0" smtClean="0"/>
              <a:t>Ευρετήρια (1 από 2)</a:t>
            </a:r>
            <a:endParaRPr lang="el-GR" dirty="0"/>
          </a:p>
        </p:txBody>
      </p:sp>
      <p:sp>
        <p:nvSpPr>
          <p:cNvPr id="9" name="Rectangle 3"/>
          <p:cNvSpPr txBox="1">
            <a:spLocks noChangeArrowheads="1"/>
          </p:cNvSpPr>
          <p:nvPr>
            <p:custDataLst>
              <p:tags r:id="rId2"/>
            </p:custDataLst>
          </p:nvPr>
        </p:nvSpPr>
        <p:spPr>
          <a:xfrm>
            <a:off x="467544" y="1052736"/>
            <a:ext cx="8219256" cy="51019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160000"/>
              </a:lnSpc>
              <a:buFont typeface="Wingdings" pitchFamily="2" charset="2"/>
              <a:buChar char="q"/>
            </a:pPr>
            <a:r>
              <a:rPr lang="el-GR" sz="2800" dirty="0" smtClean="0"/>
              <a:t>Ευρετήρια υπάρχουν σε όλα τα βιβλία,</a:t>
            </a:r>
          </a:p>
          <a:p>
            <a:pPr marL="457200" indent="-457200" algn="l">
              <a:lnSpc>
                <a:spcPct val="160000"/>
              </a:lnSpc>
              <a:buFont typeface="Wingdings" pitchFamily="2" charset="2"/>
              <a:buChar char="q"/>
            </a:pPr>
            <a:r>
              <a:rPr lang="el-GR" sz="2800" dirty="0" smtClean="0"/>
              <a:t>Βοηθητική δομή αρχείου η οποία επιταχύνει την αναζήτηση στο κύριο αρχείο,</a:t>
            </a:r>
          </a:p>
          <a:p>
            <a:pPr marL="457200" indent="-457200" algn="l">
              <a:lnSpc>
                <a:spcPct val="160000"/>
              </a:lnSpc>
              <a:buFont typeface="Wingdings" pitchFamily="2" charset="2"/>
              <a:buChar char="q"/>
            </a:pPr>
            <a:r>
              <a:rPr lang="el-GR" sz="2800" dirty="0" smtClean="0"/>
              <a:t>Ευρετήριο σε σχέση με κάποιο πεδίο </a:t>
            </a:r>
            <a:r>
              <a:rPr lang="el-GR" sz="2800" dirty="0" smtClean="0">
                <a:sym typeface="Wingdings" pitchFamily="2" charset="2"/>
              </a:rPr>
              <a:t> πεδίο </a:t>
            </a:r>
            <a:r>
              <a:rPr lang="el-GR" sz="2800" dirty="0" err="1" smtClean="0">
                <a:sym typeface="Wingdings" pitchFamily="2" charset="2"/>
              </a:rPr>
              <a:t>ευρετηριοποίησης</a:t>
            </a:r>
            <a:r>
              <a:rPr lang="el-GR" sz="2800" dirty="0" smtClean="0">
                <a:sym typeface="Wingdings" pitchFamily="2" charset="2"/>
              </a:rPr>
              <a:t>.</a:t>
            </a:r>
          </a:p>
          <a:p>
            <a:pPr marL="457200" indent="-457200" algn="l">
              <a:lnSpc>
                <a:spcPct val="160000"/>
              </a:lnSpc>
              <a:buFont typeface="Wingdings" pitchFamily="2" charset="2"/>
              <a:buChar char="q"/>
            </a:pPr>
            <a:r>
              <a:rPr lang="el-GR" sz="2800" dirty="0" smtClean="0"/>
              <a:t>Το αρχείο ευρετηρίου καταλαμβάνει πολύ λιγότερο χώρο από το βασικό αρχείο (2 πεδία ανά εγγραφή).</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118839"/>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Ευρετήρια (2 από 2)</a:t>
            </a:r>
            <a:endParaRPr lang="el-GR" dirty="0"/>
          </a:p>
        </p:txBody>
      </p:sp>
      <p:sp>
        <p:nvSpPr>
          <p:cNvPr id="7" name="Content Placeholder 2"/>
          <p:cNvSpPr>
            <a:spLocks noGrp="1"/>
          </p:cNvSpPr>
          <p:nvPr>
            <p:ph idx="4294967295"/>
          </p:nvPr>
        </p:nvSpPr>
        <p:spPr>
          <a:xfrm>
            <a:off x="467545" y="908721"/>
            <a:ext cx="8219256" cy="4968552"/>
          </a:xfrm>
        </p:spPr>
        <p:txBody>
          <a:bodyPr>
            <a:noAutofit/>
          </a:bodyPr>
          <a:lstStyle/>
          <a:p>
            <a:pPr>
              <a:lnSpc>
                <a:spcPct val="150000"/>
              </a:lnSpc>
              <a:buFont typeface="Wingdings" pitchFamily="2" charset="2"/>
              <a:buChar char="q"/>
            </a:pPr>
            <a:r>
              <a:rPr lang="el-GR" sz="2800" dirty="0"/>
              <a:t>Η δομή του αρχείου ευρετηρίου αποτελείται από το πεδίο ευρετηρίασης και την φυσική θέση της αντίστοιχης εγγραφής στο βασικό αρχείο:</a:t>
            </a:r>
          </a:p>
          <a:p>
            <a:pPr lvl="1">
              <a:lnSpc>
                <a:spcPct val="150000"/>
              </a:lnSpc>
              <a:buFont typeface="Wingdings" pitchFamily="2" charset="2"/>
              <a:buChar char="§"/>
            </a:pPr>
            <a:r>
              <a:rPr lang="el-GR" dirty="0"/>
              <a:t>Πεδίο 1 – Θέση 1</a:t>
            </a:r>
          </a:p>
          <a:p>
            <a:pPr lvl="1">
              <a:lnSpc>
                <a:spcPct val="150000"/>
              </a:lnSpc>
              <a:buFont typeface="Wingdings" pitchFamily="2" charset="2"/>
              <a:buChar char="§"/>
            </a:pPr>
            <a:r>
              <a:rPr lang="el-GR" dirty="0"/>
              <a:t>Πεδίο 2 – Θέση 2</a:t>
            </a:r>
          </a:p>
          <a:p>
            <a:pPr lvl="1">
              <a:lnSpc>
                <a:spcPct val="150000"/>
              </a:lnSpc>
              <a:buFont typeface="Wingdings" pitchFamily="2" charset="2"/>
              <a:buChar char="§"/>
            </a:pPr>
            <a:r>
              <a:rPr lang="el-GR" dirty="0"/>
              <a:t>---------------------</a:t>
            </a:r>
          </a:p>
          <a:p>
            <a:pPr lvl="1">
              <a:lnSpc>
                <a:spcPct val="150000"/>
              </a:lnSpc>
              <a:buFont typeface="Wingdings" pitchFamily="2" charset="2"/>
              <a:buChar char="§"/>
            </a:pPr>
            <a:r>
              <a:rPr lang="el-GR" dirty="0"/>
              <a:t>Πεδίο Ν-1 - Θέση Ν-1</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207739"/>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Ευρετηριασμένο Αρχείο</a:t>
            </a:r>
          </a:p>
        </p:txBody>
      </p:sp>
      <p:sp>
        <p:nvSpPr>
          <p:cNvPr id="13" name="Ορθογώνιο 12" descr="Σχεδιάγραμμα ευρετηριασμένου αρχείου."/>
          <p:cNvSpPr/>
          <p:nvPr/>
        </p:nvSpPr>
        <p:spPr>
          <a:xfrm>
            <a:off x="1496033" y="2162532"/>
            <a:ext cx="3522352" cy="3810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8" name="TextBox 7" descr="."/>
          <p:cNvSpPr txBox="1"/>
          <p:nvPr/>
        </p:nvSpPr>
        <p:spPr>
          <a:xfrm>
            <a:off x="1568041" y="2162533"/>
            <a:ext cx="555687" cy="473868"/>
          </a:xfrm>
          <a:prstGeom prst="rect">
            <a:avLst/>
          </a:prstGeom>
          <a:noFill/>
        </p:spPr>
        <p:txBody>
          <a:bodyPr wrap="square" lIns="100794" tIns="50397" rIns="100794" bIns="50397" rtlCol="0">
            <a:spAutoFit/>
          </a:bodyPr>
          <a:lstStyle/>
          <a:p>
            <a:r>
              <a:rPr lang="el-GR" sz="2600" dirty="0"/>
              <a:t>Κ</a:t>
            </a:r>
            <a:endParaRPr lang="el-GR" dirty="0"/>
          </a:p>
        </p:txBody>
      </p:sp>
      <p:sp>
        <p:nvSpPr>
          <p:cNvPr id="10" name="TextBox 9" descr="."/>
          <p:cNvSpPr txBox="1"/>
          <p:nvPr/>
        </p:nvSpPr>
        <p:spPr>
          <a:xfrm>
            <a:off x="1496033" y="2834079"/>
            <a:ext cx="555687" cy="473868"/>
          </a:xfrm>
          <a:prstGeom prst="rect">
            <a:avLst/>
          </a:prstGeom>
          <a:noFill/>
        </p:spPr>
        <p:txBody>
          <a:bodyPr wrap="square" lIns="100794" tIns="50397" rIns="100794" bIns="50397" rtlCol="0">
            <a:spAutoFit/>
          </a:bodyPr>
          <a:lstStyle/>
          <a:p>
            <a:r>
              <a:rPr lang="el-GR" sz="2600" dirty="0"/>
              <a:t>Φ</a:t>
            </a:r>
            <a:endParaRPr lang="el-GR" dirty="0"/>
          </a:p>
        </p:txBody>
      </p:sp>
      <p:sp>
        <p:nvSpPr>
          <p:cNvPr id="11" name="TextBox 10" descr="."/>
          <p:cNvSpPr txBox="1"/>
          <p:nvPr/>
        </p:nvSpPr>
        <p:spPr>
          <a:xfrm>
            <a:off x="1496033" y="3511916"/>
            <a:ext cx="555687" cy="473868"/>
          </a:xfrm>
          <a:prstGeom prst="rect">
            <a:avLst/>
          </a:prstGeom>
          <a:noFill/>
        </p:spPr>
        <p:txBody>
          <a:bodyPr wrap="square" lIns="100794" tIns="50397" rIns="100794" bIns="50397" rtlCol="0">
            <a:spAutoFit/>
          </a:bodyPr>
          <a:lstStyle/>
          <a:p>
            <a:r>
              <a:rPr lang="el-GR" sz="2600" dirty="0"/>
              <a:t>Β</a:t>
            </a:r>
            <a:endParaRPr lang="el-GR" dirty="0"/>
          </a:p>
        </p:txBody>
      </p:sp>
      <p:sp>
        <p:nvSpPr>
          <p:cNvPr id="12" name="TextBox 11" descr="."/>
          <p:cNvSpPr txBox="1"/>
          <p:nvPr/>
        </p:nvSpPr>
        <p:spPr>
          <a:xfrm>
            <a:off x="1496033" y="5370962"/>
            <a:ext cx="555687" cy="473868"/>
          </a:xfrm>
          <a:prstGeom prst="rect">
            <a:avLst/>
          </a:prstGeom>
          <a:noFill/>
        </p:spPr>
        <p:txBody>
          <a:bodyPr wrap="square" lIns="100794" tIns="50397" rIns="100794" bIns="50397" rtlCol="0">
            <a:spAutoFit/>
          </a:bodyPr>
          <a:lstStyle/>
          <a:p>
            <a:r>
              <a:rPr lang="el-GR" sz="2600" dirty="0"/>
              <a:t>Α</a:t>
            </a:r>
            <a:endParaRPr lang="el-GR" dirty="0"/>
          </a:p>
        </p:txBody>
      </p:sp>
      <p:cxnSp>
        <p:nvCxnSpPr>
          <p:cNvPr id="14" name="Ευθεία γραμμή σύνδεσης 13" descr="."/>
          <p:cNvCxnSpPr/>
          <p:nvPr/>
        </p:nvCxnSpPr>
        <p:spPr>
          <a:xfrm>
            <a:off x="1496033" y="2834079"/>
            <a:ext cx="3522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descr="."/>
          <p:cNvCxnSpPr/>
          <p:nvPr/>
        </p:nvCxnSpPr>
        <p:spPr>
          <a:xfrm>
            <a:off x="1496033" y="3342978"/>
            <a:ext cx="35223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descr="."/>
          <p:cNvCxnSpPr>
            <a:stCxn id="13" idx="1"/>
            <a:endCxn id="13" idx="3"/>
          </p:cNvCxnSpPr>
          <p:nvPr/>
        </p:nvCxnSpPr>
        <p:spPr>
          <a:xfrm>
            <a:off x="1496033" y="4067544"/>
            <a:ext cx="3522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descr="."/>
          <p:cNvCxnSpPr/>
          <p:nvPr/>
        </p:nvCxnSpPr>
        <p:spPr>
          <a:xfrm>
            <a:off x="1496033" y="5226468"/>
            <a:ext cx="35223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descr="."/>
          <p:cNvCxnSpPr/>
          <p:nvPr/>
        </p:nvCxnSpPr>
        <p:spPr>
          <a:xfrm>
            <a:off x="2051720" y="2115802"/>
            <a:ext cx="0" cy="385361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descr="."/>
          <p:cNvSpPr txBox="1"/>
          <p:nvPr/>
        </p:nvSpPr>
        <p:spPr>
          <a:xfrm>
            <a:off x="2462684" y="2438212"/>
            <a:ext cx="1984595" cy="359413"/>
          </a:xfrm>
          <a:prstGeom prst="rect">
            <a:avLst/>
          </a:prstGeom>
          <a:noFill/>
        </p:spPr>
        <p:txBody>
          <a:bodyPr wrap="square" lIns="100794" tIns="50397" rIns="100794" bIns="50397" rtlCol="0">
            <a:spAutoFit/>
          </a:bodyPr>
          <a:lstStyle/>
          <a:p>
            <a:r>
              <a:rPr lang="el-GR" dirty="0" smtClean="0"/>
              <a:t>----------------------</a:t>
            </a:r>
            <a:endParaRPr lang="el-GR" dirty="0"/>
          </a:p>
        </p:txBody>
      </p:sp>
      <p:sp>
        <p:nvSpPr>
          <p:cNvPr id="20" name="TextBox 19" descr="."/>
          <p:cNvSpPr txBox="1"/>
          <p:nvPr/>
        </p:nvSpPr>
        <p:spPr>
          <a:xfrm>
            <a:off x="2515397" y="2935858"/>
            <a:ext cx="1984595" cy="359413"/>
          </a:xfrm>
          <a:prstGeom prst="rect">
            <a:avLst/>
          </a:prstGeom>
          <a:noFill/>
        </p:spPr>
        <p:txBody>
          <a:bodyPr wrap="square" lIns="100794" tIns="50397" rIns="100794" bIns="50397" rtlCol="0">
            <a:spAutoFit/>
          </a:bodyPr>
          <a:lstStyle/>
          <a:p>
            <a:r>
              <a:rPr lang="el-GR" dirty="0" smtClean="0"/>
              <a:t>----------------------</a:t>
            </a:r>
            <a:endParaRPr lang="el-GR" dirty="0"/>
          </a:p>
        </p:txBody>
      </p:sp>
      <p:sp>
        <p:nvSpPr>
          <p:cNvPr id="21" name="TextBox 20" descr="."/>
          <p:cNvSpPr txBox="1"/>
          <p:nvPr/>
        </p:nvSpPr>
        <p:spPr>
          <a:xfrm>
            <a:off x="2515397" y="3499881"/>
            <a:ext cx="1984595" cy="359413"/>
          </a:xfrm>
          <a:prstGeom prst="rect">
            <a:avLst/>
          </a:prstGeom>
          <a:noFill/>
        </p:spPr>
        <p:txBody>
          <a:bodyPr wrap="square" lIns="100794" tIns="50397" rIns="100794" bIns="50397" rtlCol="0">
            <a:spAutoFit/>
          </a:bodyPr>
          <a:lstStyle/>
          <a:p>
            <a:r>
              <a:rPr lang="el-GR" dirty="0" smtClean="0"/>
              <a:t>----------------------</a:t>
            </a:r>
            <a:endParaRPr lang="el-GR" dirty="0"/>
          </a:p>
        </p:txBody>
      </p:sp>
      <p:sp>
        <p:nvSpPr>
          <p:cNvPr id="22" name="TextBox 21" descr="."/>
          <p:cNvSpPr txBox="1"/>
          <p:nvPr/>
        </p:nvSpPr>
        <p:spPr>
          <a:xfrm>
            <a:off x="2515397" y="5453388"/>
            <a:ext cx="1984595" cy="359413"/>
          </a:xfrm>
          <a:prstGeom prst="rect">
            <a:avLst/>
          </a:prstGeom>
          <a:noFill/>
        </p:spPr>
        <p:txBody>
          <a:bodyPr wrap="square" lIns="100794" tIns="50397" rIns="100794" bIns="50397" rtlCol="0">
            <a:spAutoFit/>
          </a:bodyPr>
          <a:lstStyle/>
          <a:p>
            <a:r>
              <a:rPr lang="el-GR" dirty="0" smtClean="0"/>
              <a:t>----------------------</a:t>
            </a:r>
            <a:endParaRPr lang="el-GR" dirty="0"/>
          </a:p>
        </p:txBody>
      </p:sp>
      <p:sp>
        <p:nvSpPr>
          <p:cNvPr id="23" name="Δεξιό βέλος 22" descr="."/>
          <p:cNvSpPr/>
          <p:nvPr/>
        </p:nvSpPr>
        <p:spPr>
          <a:xfrm>
            <a:off x="854288" y="2438213"/>
            <a:ext cx="549360" cy="141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24" name="Δεξιό βέλος 23" descr="."/>
          <p:cNvSpPr/>
          <p:nvPr/>
        </p:nvSpPr>
        <p:spPr>
          <a:xfrm>
            <a:off x="854288" y="3032002"/>
            <a:ext cx="549360" cy="141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25" name="Δεξιό βέλος 24" descr="."/>
          <p:cNvSpPr/>
          <p:nvPr/>
        </p:nvSpPr>
        <p:spPr>
          <a:xfrm>
            <a:off x="854288" y="3639518"/>
            <a:ext cx="549360" cy="141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26" name="Δεξιό βέλος 25" descr="."/>
          <p:cNvSpPr/>
          <p:nvPr/>
        </p:nvSpPr>
        <p:spPr>
          <a:xfrm>
            <a:off x="782280" y="5644262"/>
            <a:ext cx="549360" cy="141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27" name="TextBox 26" descr="."/>
          <p:cNvSpPr txBox="1"/>
          <p:nvPr/>
        </p:nvSpPr>
        <p:spPr>
          <a:xfrm>
            <a:off x="5928899" y="2254467"/>
            <a:ext cx="555687" cy="473868"/>
          </a:xfrm>
          <a:prstGeom prst="rect">
            <a:avLst/>
          </a:prstGeom>
          <a:noFill/>
        </p:spPr>
        <p:txBody>
          <a:bodyPr wrap="square" lIns="100794" tIns="50397" rIns="100794" bIns="50397" rtlCol="0">
            <a:spAutoFit/>
          </a:bodyPr>
          <a:lstStyle/>
          <a:p>
            <a:r>
              <a:rPr lang="el-GR" sz="2600" dirty="0"/>
              <a:t>Α</a:t>
            </a:r>
            <a:endParaRPr lang="el-GR" dirty="0"/>
          </a:p>
        </p:txBody>
      </p:sp>
      <p:sp>
        <p:nvSpPr>
          <p:cNvPr id="28" name="TextBox 27" descr="."/>
          <p:cNvSpPr txBox="1"/>
          <p:nvPr/>
        </p:nvSpPr>
        <p:spPr>
          <a:xfrm>
            <a:off x="5928899" y="2834076"/>
            <a:ext cx="555687" cy="473868"/>
          </a:xfrm>
          <a:prstGeom prst="rect">
            <a:avLst/>
          </a:prstGeom>
          <a:noFill/>
        </p:spPr>
        <p:txBody>
          <a:bodyPr wrap="square" lIns="100794" tIns="50397" rIns="100794" bIns="50397" rtlCol="0">
            <a:spAutoFit/>
          </a:bodyPr>
          <a:lstStyle/>
          <a:p>
            <a:r>
              <a:rPr lang="el-GR" sz="2600" dirty="0"/>
              <a:t>Β</a:t>
            </a:r>
            <a:endParaRPr lang="el-GR" dirty="0"/>
          </a:p>
        </p:txBody>
      </p:sp>
      <p:sp>
        <p:nvSpPr>
          <p:cNvPr id="29" name="TextBox 28" descr="."/>
          <p:cNvSpPr txBox="1"/>
          <p:nvPr/>
        </p:nvSpPr>
        <p:spPr>
          <a:xfrm>
            <a:off x="5928899" y="3511914"/>
            <a:ext cx="555687" cy="473868"/>
          </a:xfrm>
          <a:prstGeom prst="rect">
            <a:avLst/>
          </a:prstGeom>
          <a:noFill/>
        </p:spPr>
        <p:txBody>
          <a:bodyPr wrap="square" lIns="100794" tIns="50397" rIns="100794" bIns="50397" rtlCol="0">
            <a:spAutoFit/>
          </a:bodyPr>
          <a:lstStyle/>
          <a:p>
            <a:r>
              <a:rPr lang="el-GR" sz="2600" dirty="0"/>
              <a:t>Κ</a:t>
            </a:r>
            <a:endParaRPr lang="el-GR" dirty="0"/>
          </a:p>
        </p:txBody>
      </p:sp>
      <p:sp>
        <p:nvSpPr>
          <p:cNvPr id="30" name="TextBox 29" descr="."/>
          <p:cNvSpPr txBox="1"/>
          <p:nvPr/>
        </p:nvSpPr>
        <p:spPr>
          <a:xfrm>
            <a:off x="5942846" y="5328248"/>
            <a:ext cx="555687" cy="473868"/>
          </a:xfrm>
          <a:prstGeom prst="rect">
            <a:avLst/>
          </a:prstGeom>
          <a:noFill/>
        </p:spPr>
        <p:txBody>
          <a:bodyPr wrap="square" lIns="100794" tIns="50397" rIns="100794" bIns="50397" rtlCol="0">
            <a:spAutoFit/>
          </a:bodyPr>
          <a:lstStyle/>
          <a:p>
            <a:r>
              <a:rPr lang="el-GR" sz="2600" dirty="0"/>
              <a:t>Φ</a:t>
            </a:r>
            <a:endParaRPr lang="el-GR" dirty="0"/>
          </a:p>
        </p:txBody>
      </p:sp>
      <p:sp>
        <p:nvSpPr>
          <p:cNvPr id="31" name="Ορθογώνιο 30" descr="."/>
          <p:cNvSpPr/>
          <p:nvPr/>
        </p:nvSpPr>
        <p:spPr>
          <a:xfrm>
            <a:off x="5813959" y="2159395"/>
            <a:ext cx="1825828" cy="3810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32" name="Ευθεία γραμμή σύνδεσης 31" descr="."/>
          <p:cNvCxnSpPr>
            <a:stCxn id="31" idx="1"/>
            <a:endCxn id="31" idx="3"/>
          </p:cNvCxnSpPr>
          <p:nvPr/>
        </p:nvCxnSpPr>
        <p:spPr>
          <a:xfrm>
            <a:off x="5813959" y="4064407"/>
            <a:ext cx="1825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descr="."/>
          <p:cNvCxnSpPr/>
          <p:nvPr/>
        </p:nvCxnSpPr>
        <p:spPr>
          <a:xfrm>
            <a:off x="6493045" y="2115802"/>
            <a:ext cx="1" cy="3675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descr="."/>
          <p:cNvCxnSpPr/>
          <p:nvPr/>
        </p:nvCxnSpPr>
        <p:spPr>
          <a:xfrm>
            <a:off x="5849516" y="2773720"/>
            <a:ext cx="182582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descr="."/>
          <p:cNvCxnSpPr/>
          <p:nvPr/>
        </p:nvCxnSpPr>
        <p:spPr>
          <a:xfrm>
            <a:off x="5849516" y="3395216"/>
            <a:ext cx="182582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descr="."/>
          <p:cNvCxnSpPr/>
          <p:nvPr/>
        </p:nvCxnSpPr>
        <p:spPr>
          <a:xfrm>
            <a:off x="5849516" y="5226840"/>
            <a:ext cx="1825828" cy="1"/>
          </a:xfrm>
          <a:prstGeom prst="line">
            <a:avLst/>
          </a:prstGeom>
        </p:spPr>
        <p:style>
          <a:lnRef idx="1">
            <a:schemeClr val="accent1"/>
          </a:lnRef>
          <a:fillRef idx="0">
            <a:schemeClr val="accent1"/>
          </a:fillRef>
          <a:effectRef idx="0">
            <a:schemeClr val="accent1"/>
          </a:effectRef>
          <a:fontRef idx="minor">
            <a:schemeClr val="tx1"/>
          </a:fontRef>
        </p:style>
      </p:cxnSp>
      <p:sp>
        <p:nvSpPr>
          <p:cNvPr id="37" name="Ορθογώνιο 36" descr="."/>
          <p:cNvSpPr/>
          <p:nvPr/>
        </p:nvSpPr>
        <p:spPr>
          <a:xfrm>
            <a:off x="6586011" y="2254466"/>
            <a:ext cx="740563" cy="473868"/>
          </a:xfrm>
          <a:prstGeom prst="rect">
            <a:avLst/>
          </a:prstGeom>
        </p:spPr>
        <p:txBody>
          <a:bodyPr wrap="none" lIns="100794" tIns="50397" rIns="100794" bIns="50397">
            <a:spAutoFit/>
          </a:bodyPr>
          <a:lstStyle/>
          <a:p>
            <a:r>
              <a:rPr lang="el-GR" sz="2600" dirty="0">
                <a:solidFill>
                  <a:prstClr val="black"/>
                </a:solidFill>
              </a:rPr>
              <a:t>Ν-1</a:t>
            </a:r>
            <a:endParaRPr lang="el-GR" dirty="0"/>
          </a:p>
        </p:txBody>
      </p:sp>
      <p:sp>
        <p:nvSpPr>
          <p:cNvPr id="38" name="Ορθογώνιο 37" descr="."/>
          <p:cNvSpPr/>
          <p:nvPr/>
        </p:nvSpPr>
        <p:spPr>
          <a:xfrm>
            <a:off x="6724625" y="5328249"/>
            <a:ext cx="389505" cy="473868"/>
          </a:xfrm>
          <a:prstGeom prst="rect">
            <a:avLst/>
          </a:prstGeom>
        </p:spPr>
        <p:txBody>
          <a:bodyPr wrap="none" lIns="100794" tIns="50397" rIns="100794" bIns="50397">
            <a:spAutoFit/>
          </a:bodyPr>
          <a:lstStyle/>
          <a:p>
            <a:r>
              <a:rPr lang="el-GR" sz="2600" dirty="0">
                <a:solidFill>
                  <a:prstClr val="black"/>
                </a:solidFill>
              </a:rPr>
              <a:t>1</a:t>
            </a:r>
            <a:endParaRPr lang="el-GR" dirty="0"/>
          </a:p>
        </p:txBody>
      </p:sp>
      <p:sp>
        <p:nvSpPr>
          <p:cNvPr id="39" name="Ορθογώνιο 38" descr="."/>
          <p:cNvSpPr/>
          <p:nvPr/>
        </p:nvSpPr>
        <p:spPr>
          <a:xfrm>
            <a:off x="6726873" y="2834075"/>
            <a:ext cx="389505" cy="473868"/>
          </a:xfrm>
          <a:prstGeom prst="rect">
            <a:avLst/>
          </a:prstGeom>
        </p:spPr>
        <p:txBody>
          <a:bodyPr wrap="none" lIns="100794" tIns="50397" rIns="100794" bIns="50397">
            <a:spAutoFit/>
          </a:bodyPr>
          <a:lstStyle/>
          <a:p>
            <a:r>
              <a:rPr lang="el-GR" sz="2600" dirty="0"/>
              <a:t>2</a:t>
            </a:r>
            <a:endParaRPr lang="el-GR" dirty="0"/>
          </a:p>
        </p:txBody>
      </p:sp>
      <p:sp>
        <p:nvSpPr>
          <p:cNvPr id="40" name="Ορθογώνιο 39" descr="."/>
          <p:cNvSpPr/>
          <p:nvPr/>
        </p:nvSpPr>
        <p:spPr>
          <a:xfrm>
            <a:off x="7287309" y="3464730"/>
            <a:ext cx="389505" cy="473868"/>
          </a:xfrm>
          <a:prstGeom prst="rect">
            <a:avLst/>
          </a:prstGeom>
        </p:spPr>
        <p:txBody>
          <a:bodyPr wrap="none" lIns="100794" tIns="50397" rIns="100794" bIns="50397">
            <a:spAutoFit/>
          </a:bodyPr>
          <a:lstStyle/>
          <a:p>
            <a:r>
              <a:rPr lang="el-GR" sz="2600" dirty="0"/>
              <a:t>0</a:t>
            </a:r>
            <a:endParaRPr lang="el-GR" dirty="0"/>
          </a:p>
        </p:txBody>
      </p:sp>
      <p:sp>
        <p:nvSpPr>
          <p:cNvPr id="41" name="TextBox 40" descr="."/>
          <p:cNvSpPr txBox="1"/>
          <p:nvPr/>
        </p:nvSpPr>
        <p:spPr>
          <a:xfrm>
            <a:off x="2031718" y="1605994"/>
            <a:ext cx="2540282" cy="473868"/>
          </a:xfrm>
          <a:prstGeom prst="rect">
            <a:avLst/>
          </a:prstGeom>
          <a:noFill/>
        </p:spPr>
        <p:txBody>
          <a:bodyPr wrap="square" lIns="100794" tIns="50397" rIns="100794" bIns="50397" rtlCol="0">
            <a:spAutoFit/>
          </a:bodyPr>
          <a:lstStyle/>
          <a:p>
            <a:r>
              <a:rPr lang="el-GR" sz="2600" b="1" dirty="0">
                <a:solidFill>
                  <a:srgbClr val="0070C0"/>
                </a:solidFill>
              </a:rPr>
              <a:t>Βασικό Αρχείο</a:t>
            </a:r>
            <a:endParaRPr lang="el-GR" b="1" dirty="0">
              <a:solidFill>
                <a:srgbClr val="0070C0"/>
              </a:solidFill>
            </a:endParaRPr>
          </a:p>
        </p:txBody>
      </p:sp>
      <p:sp>
        <p:nvSpPr>
          <p:cNvPr id="42" name="TextBox 41" descr="."/>
          <p:cNvSpPr txBox="1"/>
          <p:nvPr/>
        </p:nvSpPr>
        <p:spPr>
          <a:xfrm>
            <a:off x="5436096" y="1581659"/>
            <a:ext cx="3103606" cy="501888"/>
          </a:xfrm>
          <a:prstGeom prst="rect">
            <a:avLst/>
          </a:prstGeom>
          <a:noFill/>
        </p:spPr>
        <p:txBody>
          <a:bodyPr wrap="square" lIns="100794" tIns="50397" rIns="100794" bIns="50397" rtlCol="0">
            <a:spAutoFit/>
          </a:bodyPr>
          <a:lstStyle/>
          <a:p>
            <a:r>
              <a:rPr lang="el-GR" sz="2600" b="1" dirty="0">
                <a:solidFill>
                  <a:schemeClr val="accent4">
                    <a:lumMod val="75000"/>
                  </a:schemeClr>
                </a:solidFill>
              </a:rPr>
              <a:t>Ευρετήριο Αρχείο</a:t>
            </a:r>
            <a:endParaRPr lang="el-GR" b="1" dirty="0">
              <a:solidFill>
                <a:schemeClr val="accent4">
                  <a:lumMod val="75000"/>
                </a:schemeClr>
              </a:solidFill>
            </a:endParaRPr>
          </a:p>
        </p:txBody>
      </p:sp>
      <p:cxnSp>
        <p:nvCxnSpPr>
          <p:cNvPr id="43" name="Ευθύγραμμο βέλος σύνδεσης 42" descr="."/>
          <p:cNvCxnSpPr>
            <a:stCxn id="27" idx="3"/>
          </p:cNvCxnSpPr>
          <p:nvPr/>
        </p:nvCxnSpPr>
        <p:spPr>
          <a:xfrm flipH="1">
            <a:off x="5018385" y="2491401"/>
            <a:ext cx="1466201" cy="31164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descr="."/>
          <p:cNvCxnSpPr/>
          <p:nvPr/>
        </p:nvCxnSpPr>
        <p:spPr>
          <a:xfrm>
            <a:off x="6332354" y="5582698"/>
            <a:ext cx="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descr="."/>
          <p:cNvCxnSpPr>
            <a:stCxn id="28" idx="3"/>
          </p:cNvCxnSpPr>
          <p:nvPr/>
        </p:nvCxnSpPr>
        <p:spPr>
          <a:xfrm flipH="1">
            <a:off x="5018385" y="3071010"/>
            <a:ext cx="1466201" cy="6190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descr="."/>
          <p:cNvCxnSpPr>
            <a:stCxn id="29" idx="3"/>
          </p:cNvCxnSpPr>
          <p:nvPr/>
        </p:nvCxnSpPr>
        <p:spPr>
          <a:xfrm flipH="1" flipV="1">
            <a:off x="5018385" y="2617918"/>
            <a:ext cx="1466201" cy="11309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15038" y="5460519"/>
            <a:ext cx="740563" cy="473868"/>
          </a:xfrm>
          <a:prstGeom prst="rect">
            <a:avLst/>
          </a:prstGeom>
          <a:noFill/>
        </p:spPr>
        <p:txBody>
          <a:bodyPr wrap="none" lIns="100794" tIns="50397" rIns="100794" bIns="50397" rtlCol="0">
            <a:spAutoFit/>
          </a:bodyPr>
          <a:lstStyle/>
          <a:p>
            <a:r>
              <a:rPr lang="el-GR" sz="2600" dirty="0"/>
              <a:t>Ν-1</a:t>
            </a:r>
            <a:endParaRPr lang="el-GR" dirty="0"/>
          </a:p>
        </p:txBody>
      </p:sp>
      <p:sp>
        <p:nvSpPr>
          <p:cNvPr id="48" name="TextBox 47" descr="."/>
          <p:cNvSpPr txBox="1"/>
          <p:nvPr/>
        </p:nvSpPr>
        <p:spPr>
          <a:xfrm>
            <a:off x="443819" y="2254469"/>
            <a:ext cx="389505" cy="473868"/>
          </a:xfrm>
          <a:prstGeom prst="rect">
            <a:avLst/>
          </a:prstGeom>
          <a:noFill/>
        </p:spPr>
        <p:txBody>
          <a:bodyPr wrap="none" lIns="100794" tIns="50397" rIns="100794" bIns="50397" rtlCol="0">
            <a:spAutoFit/>
          </a:bodyPr>
          <a:lstStyle/>
          <a:p>
            <a:r>
              <a:rPr lang="el-GR" sz="2600" dirty="0"/>
              <a:t>0</a:t>
            </a:r>
            <a:endParaRPr lang="el-GR" dirty="0"/>
          </a:p>
        </p:txBody>
      </p:sp>
      <p:sp>
        <p:nvSpPr>
          <p:cNvPr id="49" name="TextBox 48" descr="."/>
          <p:cNvSpPr txBox="1"/>
          <p:nvPr/>
        </p:nvSpPr>
        <p:spPr>
          <a:xfrm>
            <a:off x="443154" y="2834077"/>
            <a:ext cx="389505" cy="473868"/>
          </a:xfrm>
          <a:prstGeom prst="rect">
            <a:avLst/>
          </a:prstGeom>
          <a:noFill/>
        </p:spPr>
        <p:txBody>
          <a:bodyPr wrap="none" lIns="100794" tIns="50397" rIns="100794" bIns="50397" rtlCol="0">
            <a:spAutoFit/>
          </a:bodyPr>
          <a:lstStyle/>
          <a:p>
            <a:r>
              <a:rPr lang="el-GR" sz="2600" dirty="0"/>
              <a:t>1</a:t>
            </a:r>
            <a:endParaRPr lang="el-GR" dirty="0"/>
          </a:p>
        </p:txBody>
      </p:sp>
      <p:sp>
        <p:nvSpPr>
          <p:cNvPr id="50" name="TextBox 49" descr="."/>
          <p:cNvSpPr txBox="1"/>
          <p:nvPr/>
        </p:nvSpPr>
        <p:spPr>
          <a:xfrm>
            <a:off x="439076" y="3448991"/>
            <a:ext cx="389505" cy="473868"/>
          </a:xfrm>
          <a:prstGeom prst="rect">
            <a:avLst/>
          </a:prstGeom>
          <a:noFill/>
        </p:spPr>
        <p:txBody>
          <a:bodyPr wrap="none" lIns="100794" tIns="50397" rIns="100794" bIns="50397" rtlCol="0">
            <a:spAutoFit/>
          </a:bodyPr>
          <a:lstStyle/>
          <a:p>
            <a:r>
              <a:rPr lang="el-GR" sz="2600" dirty="0"/>
              <a:t>2</a:t>
            </a:r>
            <a:endParaRPr lang="el-GR" dirty="0"/>
          </a:p>
        </p:txBody>
      </p:sp>
      <p:sp>
        <p:nvSpPr>
          <p:cNvPr id="51" name="TextBox 50" descr="."/>
          <p:cNvSpPr txBox="1"/>
          <p:nvPr/>
        </p:nvSpPr>
        <p:spPr>
          <a:xfrm>
            <a:off x="8089929" y="5328481"/>
            <a:ext cx="740563" cy="473868"/>
          </a:xfrm>
          <a:prstGeom prst="rect">
            <a:avLst/>
          </a:prstGeom>
          <a:noFill/>
        </p:spPr>
        <p:txBody>
          <a:bodyPr wrap="none" lIns="100794" tIns="50397" rIns="100794" bIns="50397" rtlCol="0">
            <a:spAutoFit/>
          </a:bodyPr>
          <a:lstStyle/>
          <a:p>
            <a:r>
              <a:rPr lang="el-GR" sz="2600" dirty="0"/>
              <a:t>Ν-1</a:t>
            </a:r>
            <a:endParaRPr lang="el-GR" dirty="0"/>
          </a:p>
        </p:txBody>
      </p:sp>
      <p:sp>
        <p:nvSpPr>
          <p:cNvPr id="52" name="TextBox 51" descr="."/>
          <p:cNvSpPr txBox="1"/>
          <p:nvPr/>
        </p:nvSpPr>
        <p:spPr>
          <a:xfrm>
            <a:off x="8097928" y="2287455"/>
            <a:ext cx="389505" cy="473868"/>
          </a:xfrm>
          <a:prstGeom prst="rect">
            <a:avLst/>
          </a:prstGeom>
          <a:noFill/>
        </p:spPr>
        <p:txBody>
          <a:bodyPr wrap="none" lIns="100794" tIns="50397" rIns="100794" bIns="50397" rtlCol="0">
            <a:spAutoFit/>
          </a:bodyPr>
          <a:lstStyle/>
          <a:p>
            <a:r>
              <a:rPr lang="el-GR" sz="2600" dirty="0"/>
              <a:t>0</a:t>
            </a:r>
            <a:endParaRPr lang="el-GR" dirty="0"/>
          </a:p>
        </p:txBody>
      </p:sp>
      <p:sp>
        <p:nvSpPr>
          <p:cNvPr id="53" name="TextBox 52" descr="."/>
          <p:cNvSpPr txBox="1"/>
          <p:nvPr/>
        </p:nvSpPr>
        <p:spPr>
          <a:xfrm>
            <a:off x="8115909" y="2702040"/>
            <a:ext cx="389505" cy="473868"/>
          </a:xfrm>
          <a:prstGeom prst="rect">
            <a:avLst/>
          </a:prstGeom>
          <a:noFill/>
        </p:spPr>
        <p:txBody>
          <a:bodyPr wrap="none" lIns="100794" tIns="50397" rIns="100794" bIns="50397" rtlCol="0">
            <a:spAutoFit/>
          </a:bodyPr>
          <a:lstStyle/>
          <a:p>
            <a:r>
              <a:rPr lang="el-GR" sz="2600" dirty="0"/>
              <a:t>1</a:t>
            </a:r>
            <a:endParaRPr lang="el-GR" dirty="0"/>
          </a:p>
        </p:txBody>
      </p:sp>
      <p:sp>
        <p:nvSpPr>
          <p:cNvPr id="54" name="TextBox 53" descr="."/>
          <p:cNvSpPr txBox="1"/>
          <p:nvPr/>
        </p:nvSpPr>
        <p:spPr>
          <a:xfrm>
            <a:off x="8171231" y="3435572"/>
            <a:ext cx="389505" cy="473868"/>
          </a:xfrm>
          <a:prstGeom prst="rect">
            <a:avLst/>
          </a:prstGeom>
          <a:noFill/>
        </p:spPr>
        <p:txBody>
          <a:bodyPr wrap="none" lIns="100794" tIns="50397" rIns="100794" bIns="50397" rtlCol="0">
            <a:spAutoFit/>
          </a:bodyPr>
          <a:lstStyle/>
          <a:p>
            <a:r>
              <a:rPr lang="el-GR" sz="2600" dirty="0"/>
              <a:t>2</a:t>
            </a:r>
            <a:endParaRPr lang="el-GR" dirty="0"/>
          </a:p>
        </p:txBody>
      </p:sp>
      <p:sp>
        <p:nvSpPr>
          <p:cNvPr id="55" name="Δεξιό βέλος 54" descr="."/>
          <p:cNvSpPr/>
          <p:nvPr/>
        </p:nvSpPr>
        <p:spPr>
          <a:xfrm rot="10800000" flipV="1">
            <a:off x="7726021" y="3664825"/>
            <a:ext cx="438490" cy="50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56" name="Δεξιό βέλος 55" descr="."/>
          <p:cNvSpPr/>
          <p:nvPr/>
        </p:nvSpPr>
        <p:spPr>
          <a:xfrm rot="10800000" flipV="1">
            <a:off x="7732741" y="2970746"/>
            <a:ext cx="438490" cy="50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57" name="Δεξιό βέλος 56" descr="."/>
          <p:cNvSpPr/>
          <p:nvPr/>
        </p:nvSpPr>
        <p:spPr>
          <a:xfrm rot="10800000" flipV="1">
            <a:off x="7717229" y="2522642"/>
            <a:ext cx="438490" cy="50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58" name="Δεξιό βέλος 57" descr="."/>
          <p:cNvSpPr/>
          <p:nvPr/>
        </p:nvSpPr>
        <p:spPr>
          <a:xfrm rot="10800000" flipV="1">
            <a:off x="7716084" y="5582697"/>
            <a:ext cx="438490" cy="50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91" name="Ευθύγραμμο βέλος σύνδεσης 90" descr="."/>
          <p:cNvCxnSpPr/>
          <p:nvPr/>
        </p:nvCxnSpPr>
        <p:spPr>
          <a:xfrm flipH="1" flipV="1">
            <a:off x="5018385" y="3071009"/>
            <a:ext cx="795575" cy="261370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Ευρετηριασμένα Αρχεία</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013 9:46:4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13,8,10,11,12,14,15,16,17,18,19,20,21,22,23,24,25,26,27,28,29,30,31,32,33,34,35,36,37,38,39,40,41,42,43,44,45,46,47,48,49,50,51,52,53,54,55,56,57,58,91,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6,8,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78103F9-9389-4137-B2D9-41A146F56B8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4886</TotalTime>
  <Words>1348</Words>
  <Application>Microsoft Office PowerPoint</Application>
  <PresentationFormat>Προβολή στην οθόνη (4:3)</PresentationFormat>
  <Paragraphs>303</Paragraphs>
  <Slides>24</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Δομές Δεδομένων και Αρχεία</vt:lpstr>
      <vt:lpstr>Άδειες Χρήσης</vt:lpstr>
      <vt:lpstr>Χρηματοδότηση</vt:lpstr>
      <vt:lpstr>Σκοποί  ενότητας</vt:lpstr>
      <vt:lpstr>Περιεχόμενα ενότητας</vt:lpstr>
      <vt:lpstr>Παράδειγμα</vt:lpstr>
      <vt:lpstr>Ευρετήρια (1 από 2)</vt:lpstr>
      <vt:lpstr>Ευρετήρια (2 από 2)</vt:lpstr>
      <vt:lpstr>Ευρετηριασμένο Αρχείο</vt:lpstr>
      <vt:lpstr>Header File</vt:lpstr>
      <vt:lpstr>Διαδικασίες Α. Ε.</vt:lpstr>
      <vt:lpstr>Δημιουργία – Επέκταση (1 από 4)</vt:lpstr>
      <vt:lpstr>Δημιουργία – Επέκταση (2 από 4)</vt:lpstr>
      <vt:lpstr>Δημιουργία – Επέκταση (3 από 4)</vt:lpstr>
      <vt:lpstr>Δημιουργία – Επέκταση (4 από 4)</vt:lpstr>
      <vt:lpstr>Προβολή (1 από 3)</vt:lpstr>
      <vt:lpstr>Προβολή (2 από 3)</vt:lpstr>
      <vt:lpstr>Προβολή (3 από 3)</vt:lpstr>
      <vt:lpstr>Αναζήτηση (1 από 2)</vt:lpstr>
      <vt:lpstr>Αναζήτηση (2 από 2)</vt:lpstr>
      <vt:lpstr>Ταξινόμηση (1 από 3)</vt:lpstr>
      <vt:lpstr>Ταξινόμηση (2 από 3)</vt:lpstr>
      <vt:lpstr>Ταξινόμηση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Ευρετηριασμένα Αρχεία</dc:title>
  <dc:creator>Ηλίας Κ. Σάββας</dc:creator>
  <cp:keywords>Δομές Δεδομένων και Αρχεία, Ευρετηριασμένα Αρχεία, Ευρετηριασμένα Αρχεία (Indexed Files), Δημιουργία/Επέκταση, Προβολή, Αναζήτηση, Ταξινόμηση.</cp:keywords>
  <cp:lastModifiedBy>Windows User</cp:lastModifiedBy>
  <cp:revision>392</cp:revision>
  <dcterms:created xsi:type="dcterms:W3CDTF">2012-09-06T09:03:05Z</dcterms:created>
  <dcterms:modified xsi:type="dcterms:W3CDTF">2013-10-01T06:47:07Z</dcterms:modified>
</cp:coreProperties>
</file>