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7.xml" ContentType="application/vnd.openxmlformats-officedocument.presentationml.notesSlide+xml"/>
  <Override PartName="/ppt/tags/tag34.xml" ContentType="application/vnd.openxmlformats-officedocument.presentationml.tags+xml"/>
  <Override PartName="/ppt/notesSlides/notesSlide1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1.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2"/>
  </p:notesMasterIdLst>
  <p:sldIdLst>
    <p:sldId id="256" r:id="rId3"/>
    <p:sldId id="257" r:id="rId4"/>
    <p:sldId id="259" r:id="rId5"/>
    <p:sldId id="261" r:id="rId6"/>
    <p:sldId id="262" r:id="rId7"/>
    <p:sldId id="264" r:id="rId8"/>
    <p:sldId id="266" r:id="rId9"/>
    <p:sldId id="265" r:id="rId10"/>
    <p:sldId id="274" r:id="rId11"/>
    <p:sldId id="288" r:id="rId12"/>
    <p:sldId id="277" r:id="rId13"/>
    <p:sldId id="269" r:id="rId14"/>
    <p:sldId id="278" r:id="rId15"/>
    <p:sldId id="270" r:id="rId16"/>
    <p:sldId id="272" r:id="rId17"/>
    <p:sldId id="279" r:id="rId18"/>
    <p:sldId id="273" r:id="rId19"/>
    <p:sldId id="281" r:id="rId20"/>
    <p:sldId id="284" r:id="rId21"/>
    <p:sldId id="282" r:id="rId22"/>
    <p:sldId id="283" r:id="rId23"/>
    <p:sldId id="285" r:id="rId24"/>
    <p:sldId id="289"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280" r:id="rId41"/>
  </p:sldIdLst>
  <p:sldSz cx="9144000" cy="6858000" type="screen4x3"/>
  <p:notesSz cx="6858000" cy="9144000"/>
  <p:custDataLst>
    <p:tags r:id="rId4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1A3D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35" autoAdjust="0"/>
    <p:restoredTop sz="99339" autoAdjust="0"/>
  </p:normalViewPr>
  <p:slideViewPr>
    <p:cSldViewPr>
      <p:cViewPr>
        <p:scale>
          <a:sx n="50" d="100"/>
          <a:sy n="50" d="100"/>
        </p:scale>
        <p:origin x="-1746"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30/9/2013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13.xml"/><Relationship Id="rId4"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14.xml"/><Relationship Id="rId5" Type="http://schemas.openxmlformats.org/officeDocument/2006/relationships/slideLayout" Target="../slideLayouts/slideLayout8.xml"/><Relationship Id="rId4" Type="http://schemas.openxmlformats.org/officeDocument/2006/relationships/tags" Target="../tags/tag2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16.xml"/><Relationship Id="rId4"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s>
</file>

<file path=ppt/slides/_rels/slide24.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slideLayout" Target="../slideLayouts/slideLayout2.xml"/><Relationship Id="rId4" Type="http://schemas.openxmlformats.org/officeDocument/2006/relationships/tags" Target="../tags/tag46.xml"/></Relationships>
</file>

<file path=ppt/slides/_rels/slide2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slideLayout" Target="../slideLayouts/slideLayout2.xml"/><Relationship Id="rId4" Type="http://schemas.openxmlformats.org/officeDocument/2006/relationships/tags" Target="../tags/tag50.xml"/></Relationships>
</file>

<file path=ppt/slides/_rels/slide2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74.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37.xml"/><Relationship Id="rId5" Type="http://schemas.openxmlformats.org/officeDocument/2006/relationships/slide" Target="slide20.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86767"/>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smtClean="0"/>
              <a:t>Δομές Δεδομένων και Αρχεία</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9</a:t>
            </a:r>
            <a:r>
              <a:rPr lang="el-GR" sz="2800" b="1" dirty="0" smtClean="0"/>
              <a:t>:</a:t>
            </a:r>
            <a:r>
              <a:rPr lang="en-US" sz="2800" dirty="0" smtClean="0"/>
              <a:t> </a:t>
            </a:r>
            <a:r>
              <a:rPr lang="el-GR" sz="2800" dirty="0" smtClean="0"/>
              <a:t>Η δομή Λίστα</a:t>
            </a:r>
          </a:p>
          <a:p>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Ηλίας </a:t>
            </a:r>
            <a:r>
              <a:rPr lang="el-GR" sz="2800" dirty="0"/>
              <a:t>Κ. Σάββας</a:t>
            </a:r>
            <a:r>
              <a:rPr lang="fi-FI" sz="2800" dirty="0"/>
              <a:t>, </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Αναπληρωτής 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4354" y="44624"/>
            <a:ext cx="9074150"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Λίστα – Πίνακας </a:t>
            </a:r>
            <a:r>
              <a:rPr lang="el-GR" dirty="0" smtClean="0"/>
              <a:t>(2 </a:t>
            </a:r>
            <a:r>
              <a:rPr lang="el-GR" dirty="0"/>
              <a:t>από 2)</a:t>
            </a:r>
          </a:p>
        </p:txBody>
      </p:sp>
      <p:graphicFrame>
        <p:nvGraphicFramePr>
          <p:cNvPr id="7" name="Θέση περιεχομένου 4" descr="Παράδειγμα Λίστας Πίνακα."/>
          <p:cNvGraphicFramePr>
            <a:graphicFrameLocks noGrp="1"/>
          </p:cNvGraphicFramePr>
          <p:nvPr>
            <p:ph idx="1"/>
            <p:custDataLst>
              <p:tags r:id="rId2"/>
            </p:custDataLst>
            <p:extLst>
              <p:ext uri="{D42A27DB-BD31-4B8C-83A1-F6EECF244321}">
                <p14:modId xmlns:p14="http://schemas.microsoft.com/office/powerpoint/2010/main" val="1207704098"/>
              </p:ext>
            </p:extLst>
          </p:nvPr>
        </p:nvGraphicFramePr>
        <p:xfrm>
          <a:off x="827584" y="1196752"/>
          <a:ext cx="7560841" cy="5029200"/>
        </p:xfrm>
        <a:graphic>
          <a:graphicData uri="http://schemas.openxmlformats.org/drawingml/2006/table">
            <a:tbl>
              <a:tblPr firstRow="1" bandRow="1">
                <a:tableStyleId>{5C22544A-7EE6-4342-B048-85BDC9FD1C3A}</a:tableStyleId>
              </a:tblPr>
              <a:tblGrid>
                <a:gridCol w="1296145"/>
                <a:gridCol w="3744416"/>
                <a:gridCol w="2520280"/>
              </a:tblGrid>
              <a:tr h="428731">
                <a:tc>
                  <a:txBody>
                    <a:bodyPr/>
                    <a:lstStyle/>
                    <a:p>
                      <a:pPr algn="ctr"/>
                      <a:endParaRPr lang="el-GR" sz="2400" dirty="0"/>
                    </a:p>
                  </a:txBody>
                  <a:tcPr/>
                </a:tc>
                <a:tc>
                  <a:txBody>
                    <a:bodyPr/>
                    <a:lstStyle/>
                    <a:p>
                      <a:pPr algn="ctr"/>
                      <a:r>
                        <a:rPr lang="el-GR" sz="2400" b="1" dirty="0" smtClean="0"/>
                        <a:t>Δεδομένα</a:t>
                      </a:r>
                      <a:endParaRPr lang="el-GR"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dirty="0" smtClean="0"/>
                        <a:t>Δείκτης</a:t>
                      </a:r>
                    </a:p>
                  </a:txBody>
                  <a:tcPr/>
                </a:tc>
              </a:tr>
              <a:tr h="428731">
                <a:tc>
                  <a:txBody>
                    <a:bodyPr/>
                    <a:lstStyle/>
                    <a:p>
                      <a:pPr algn="ctr"/>
                      <a:r>
                        <a:rPr lang="el-GR" sz="2400" dirty="0" smtClean="0"/>
                        <a:t>0</a:t>
                      </a:r>
                      <a:endParaRPr lang="el-GR" sz="2400" dirty="0"/>
                    </a:p>
                  </a:txBody>
                  <a:tcPr/>
                </a:tc>
                <a:tc>
                  <a:txBody>
                    <a:bodyPr/>
                    <a:lstStyle/>
                    <a:p>
                      <a:pPr algn="ctr"/>
                      <a:r>
                        <a:rPr lang="el-GR" sz="2400" b="1" dirty="0" smtClean="0"/>
                        <a:t>ΔΔΔ </a:t>
                      </a:r>
                      <a:r>
                        <a:rPr lang="el-GR" sz="2400" b="1" dirty="0" smtClean="0">
                          <a:solidFill>
                            <a:srgbClr val="000099"/>
                          </a:solidFill>
                        </a:rPr>
                        <a:t>(Ουρά)</a:t>
                      </a:r>
                      <a:endParaRPr lang="el-GR" sz="2400" b="1" dirty="0">
                        <a:solidFill>
                          <a:srgbClr val="000099"/>
                        </a:solidFill>
                      </a:endParaRPr>
                    </a:p>
                  </a:txBody>
                  <a:tcPr/>
                </a:tc>
                <a:tc>
                  <a:txBody>
                    <a:bodyPr/>
                    <a:lstStyle/>
                    <a:p>
                      <a:pPr algn="ctr"/>
                      <a:r>
                        <a:rPr lang="el-GR" sz="2400" b="1" dirty="0" smtClean="0"/>
                        <a:t>-1</a:t>
                      </a:r>
                      <a:endParaRPr lang="el-GR" sz="2400" b="1" dirty="0"/>
                    </a:p>
                  </a:txBody>
                  <a:tcPr/>
                </a:tc>
              </a:tr>
              <a:tr h="428731">
                <a:tc>
                  <a:txBody>
                    <a:bodyPr/>
                    <a:lstStyle/>
                    <a:p>
                      <a:pPr algn="ctr"/>
                      <a:r>
                        <a:rPr lang="el-GR" sz="2400" dirty="0" smtClean="0"/>
                        <a:t>1</a:t>
                      </a:r>
                      <a:endParaRPr lang="el-GR" sz="2400" dirty="0"/>
                    </a:p>
                  </a:txBody>
                  <a:tcPr/>
                </a:tc>
                <a:tc>
                  <a:txBody>
                    <a:bodyPr/>
                    <a:lstStyle/>
                    <a:p>
                      <a:pPr algn="ctr"/>
                      <a:endParaRPr lang="el-GR" sz="2400" b="1" dirty="0"/>
                    </a:p>
                  </a:txBody>
                  <a:tcPr/>
                </a:tc>
                <a:tc>
                  <a:txBody>
                    <a:bodyPr/>
                    <a:lstStyle/>
                    <a:p>
                      <a:pPr algn="ctr"/>
                      <a:r>
                        <a:rPr lang="el-GR" sz="2400" b="1" dirty="0" smtClean="0"/>
                        <a:t>-1</a:t>
                      </a:r>
                      <a:endParaRPr lang="el-GR" sz="2400" b="1" dirty="0"/>
                    </a:p>
                  </a:txBody>
                  <a:tcPr/>
                </a:tc>
              </a:tr>
              <a:tr h="428731">
                <a:tc>
                  <a:txBody>
                    <a:bodyPr/>
                    <a:lstStyle/>
                    <a:p>
                      <a:pPr algn="ctr"/>
                      <a:r>
                        <a:rPr lang="el-GR" sz="2400" dirty="0" smtClean="0"/>
                        <a:t>2</a:t>
                      </a:r>
                      <a:endParaRPr lang="el-GR" sz="2400" dirty="0"/>
                    </a:p>
                  </a:txBody>
                  <a:tcPr/>
                </a:tc>
                <a:tc>
                  <a:txBody>
                    <a:bodyPr/>
                    <a:lstStyle/>
                    <a:p>
                      <a:pPr algn="ctr"/>
                      <a:r>
                        <a:rPr lang="el-GR" sz="2400" b="1" dirty="0" smtClean="0"/>
                        <a:t>ΒΒΒ</a:t>
                      </a:r>
                      <a:endParaRPr lang="el-GR"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dirty="0" smtClean="0">
                          <a:solidFill>
                            <a:schemeClr val="accent4">
                              <a:lumMod val="75000"/>
                            </a:schemeClr>
                          </a:solidFill>
                        </a:rPr>
                        <a:t>8</a:t>
                      </a:r>
                    </a:p>
                  </a:txBody>
                  <a:tcPr/>
                </a:tc>
              </a:tr>
              <a:tr h="428731">
                <a:tc>
                  <a:txBody>
                    <a:bodyPr/>
                    <a:lstStyle/>
                    <a:p>
                      <a:pPr algn="ctr"/>
                      <a:r>
                        <a:rPr lang="el-GR" sz="2400" dirty="0" smtClean="0"/>
                        <a:t>3</a:t>
                      </a:r>
                      <a:endParaRPr lang="el-GR" sz="2400" dirty="0"/>
                    </a:p>
                  </a:txBody>
                  <a:tcPr/>
                </a:tc>
                <a:tc>
                  <a:txBody>
                    <a:bodyPr/>
                    <a:lstStyle/>
                    <a:p>
                      <a:pPr algn="ctr"/>
                      <a:endParaRPr lang="el-GR"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dirty="0" smtClean="0"/>
                        <a:t>-1</a:t>
                      </a:r>
                    </a:p>
                  </a:txBody>
                  <a:tcPr/>
                </a:tc>
              </a:tr>
              <a:tr h="428731">
                <a:tc>
                  <a:txBody>
                    <a:bodyPr/>
                    <a:lstStyle/>
                    <a:p>
                      <a:pPr algn="ctr"/>
                      <a:r>
                        <a:rPr lang="el-GR" sz="2400" dirty="0" smtClean="0"/>
                        <a:t>4</a:t>
                      </a:r>
                      <a:endParaRPr lang="el-GR" sz="2400" dirty="0"/>
                    </a:p>
                  </a:txBody>
                  <a:tcPr/>
                </a:tc>
                <a:tc>
                  <a:txBody>
                    <a:bodyPr/>
                    <a:lstStyle/>
                    <a:p>
                      <a:pPr algn="ctr"/>
                      <a:endParaRPr lang="el-GR"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dirty="0" smtClean="0"/>
                        <a:t>-1</a:t>
                      </a:r>
                    </a:p>
                  </a:txBody>
                  <a:tcPr/>
                </a:tc>
              </a:tr>
              <a:tr h="428731">
                <a:tc>
                  <a:txBody>
                    <a:bodyPr/>
                    <a:lstStyle/>
                    <a:p>
                      <a:pPr algn="ctr"/>
                      <a:r>
                        <a:rPr lang="el-GR" sz="2400" dirty="0" smtClean="0"/>
                        <a:t>5</a:t>
                      </a:r>
                      <a:endParaRPr lang="el-GR" sz="2400" dirty="0"/>
                    </a:p>
                  </a:txBody>
                  <a:tcPr/>
                </a:tc>
                <a:tc>
                  <a:txBody>
                    <a:bodyPr/>
                    <a:lstStyle/>
                    <a:p>
                      <a:pPr algn="ctr"/>
                      <a:r>
                        <a:rPr lang="el-GR" sz="2400" b="1" dirty="0" smtClean="0"/>
                        <a:t>ΑΑΑ </a:t>
                      </a:r>
                      <a:r>
                        <a:rPr lang="el-GR" sz="2400" b="1" dirty="0" smtClean="0">
                          <a:solidFill>
                            <a:schemeClr val="accent4">
                              <a:lumMod val="75000"/>
                            </a:schemeClr>
                          </a:solidFill>
                        </a:rPr>
                        <a:t>(Κεφαλή)</a:t>
                      </a:r>
                      <a:endParaRPr lang="el-GR" sz="2400" b="1" dirty="0">
                        <a:solidFill>
                          <a:schemeClr val="accent4">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dirty="0" smtClean="0">
                          <a:solidFill>
                            <a:schemeClr val="accent4">
                              <a:lumMod val="75000"/>
                            </a:schemeClr>
                          </a:solidFill>
                        </a:rPr>
                        <a:t>2</a:t>
                      </a:r>
                    </a:p>
                  </a:txBody>
                  <a:tcPr/>
                </a:tc>
              </a:tr>
              <a:tr h="428731">
                <a:tc>
                  <a:txBody>
                    <a:bodyPr/>
                    <a:lstStyle/>
                    <a:p>
                      <a:pPr algn="ctr"/>
                      <a:r>
                        <a:rPr lang="el-GR" sz="2400" dirty="0" smtClean="0"/>
                        <a:t>6</a:t>
                      </a:r>
                      <a:endParaRPr lang="el-GR" sz="2400" dirty="0"/>
                    </a:p>
                  </a:txBody>
                  <a:tcPr/>
                </a:tc>
                <a:tc>
                  <a:txBody>
                    <a:bodyPr/>
                    <a:lstStyle/>
                    <a:p>
                      <a:pPr algn="ctr"/>
                      <a:endParaRPr lang="el-GR"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dirty="0" smtClean="0"/>
                        <a:t>-1</a:t>
                      </a:r>
                    </a:p>
                  </a:txBody>
                  <a:tcPr/>
                </a:tc>
              </a:tr>
              <a:tr h="428731">
                <a:tc>
                  <a:txBody>
                    <a:bodyPr/>
                    <a:lstStyle/>
                    <a:p>
                      <a:pPr algn="ctr"/>
                      <a:r>
                        <a:rPr lang="el-GR" sz="2400" dirty="0" smtClean="0"/>
                        <a:t>7</a:t>
                      </a:r>
                      <a:endParaRPr lang="el-GR" sz="2400" dirty="0"/>
                    </a:p>
                  </a:txBody>
                  <a:tcPr/>
                </a:tc>
                <a:tc>
                  <a:txBody>
                    <a:bodyPr/>
                    <a:lstStyle/>
                    <a:p>
                      <a:pPr algn="ctr"/>
                      <a:endParaRPr lang="el-GR"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dirty="0" smtClean="0"/>
                        <a:t>-1</a:t>
                      </a:r>
                    </a:p>
                  </a:txBody>
                  <a:tcPr/>
                </a:tc>
              </a:tr>
              <a:tr h="428731">
                <a:tc>
                  <a:txBody>
                    <a:bodyPr/>
                    <a:lstStyle/>
                    <a:p>
                      <a:pPr algn="ctr"/>
                      <a:r>
                        <a:rPr lang="el-GR" sz="2400" dirty="0" smtClean="0"/>
                        <a:t>8</a:t>
                      </a:r>
                      <a:endParaRPr lang="el-GR" sz="2400" dirty="0"/>
                    </a:p>
                  </a:txBody>
                  <a:tcPr/>
                </a:tc>
                <a:tc>
                  <a:txBody>
                    <a:bodyPr/>
                    <a:lstStyle/>
                    <a:p>
                      <a:pPr algn="ctr"/>
                      <a:r>
                        <a:rPr lang="el-GR" sz="2400" b="1" dirty="0" smtClean="0"/>
                        <a:t>ΓΓΓ</a:t>
                      </a:r>
                      <a:endParaRPr lang="el-GR"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dirty="0" smtClean="0">
                          <a:solidFill>
                            <a:schemeClr val="accent4">
                              <a:lumMod val="75000"/>
                            </a:schemeClr>
                          </a:solidFill>
                        </a:rPr>
                        <a:t>0</a:t>
                      </a:r>
                    </a:p>
                  </a:txBody>
                  <a:tcPr/>
                </a:tc>
              </a:tr>
              <a:tr h="428731">
                <a:tc>
                  <a:txBody>
                    <a:bodyPr/>
                    <a:lstStyle/>
                    <a:p>
                      <a:pPr algn="ctr"/>
                      <a:r>
                        <a:rPr lang="el-GR" sz="2400" dirty="0" smtClean="0"/>
                        <a:t>9</a:t>
                      </a:r>
                      <a:endParaRPr lang="el-GR" sz="2400" dirty="0"/>
                    </a:p>
                  </a:txBody>
                  <a:tcPr/>
                </a:tc>
                <a:tc>
                  <a:txBody>
                    <a:bodyPr/>
                    <a:lstStyle/>
                    <a:p>
                      <a:pPr algn="ctr"/>
                      <a:endParaRPr lang="el-GR"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dirty="0" smtClean="0"/>
                        <a:t>-1</a:t>
                      </a:r>
                    </a:p>
                  </a:txBody>
                  <a:tcPr/>
                </a:tc>
              </a:tr>
            </a:tbl>
          </a:graphicData>
        </a:graphic>
      </p:graphicFrame>
      <p:sp>
        <p:nvSpPr>
          <p:cNvPr id="10" name="Έλλειψη 9" descr="[DECORATIVE]"/>
          <p:cNvSpPr/>
          <p:nvPr/>
        </p:nvSpPr>
        <p:spPr bwMode="auto">
          <a:xfrm>
            <a:off x="988460" y="3536528"/>
            <a:ext cx="6696744" cy="1296144"/>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l-GR" sz="1800" b="0" i="0" u="none" strike="noStrike" cap="none" normalizeH="0" baseline="0" smtClean="0">
              <a:ln>
                <a:noFill/>
              </a:ln>
              <a:solidFill>
                <a:schemeClr val="accent4">
                  <a:lumMod val="75000"/>
                </a:schemeClr>
              </a:solidFill>
              <a:effectLst/>
              <a:latin typeface="Arial" charset="0"/>
            </a:endParaRP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Λίστα</a:t>
            </a: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35941" y="44624"/>
            <a:ext cx="9072563"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Λειτουργίες Α.Σ. Λίστας</a:t>
            </a:r>
          </a:p>
        </p:txBody>
      </p:sp>
      <p:sp>
        <p:nvSpPr>
          <p:cNvPr id="90" name="TextBox 89"/>
          <p:cNvSpPr txBox="1"/>
          <p:nvPr>
            <p:custDataLst>
              <p:tags r:id="rId2"/>
            </p:custDataLst>
          </p:nvPr>
        </p:nvSpPr>
        <p:spPr>
          <a:xfrm>
            <a:off x="467544" y="1761778"/>
            <a:ext cx="8219256" cy="3539430"/>
          </a:xfrm>
          <a:prstGeom prst="rect">
            <a:avLst/>
          </a:prstGeom>
          <a:noFill/>
        </p:spPr>
        <p:txBody>
          <a:bodyPr wrap="square" rtlCol="0">
            <a:spAutoFit/>
          </a:bodyPr>
          <a:lstStyle/>
          <a:p>
            <a:pPr marL="457200" indent="-457200">
              <a:buFont typeface="Wingdings" panose="05000000000000000000" pitchFamily="2" charset="2"/>
              <a:buChar char="q"/>
            </a:pPr>
            <a:r>
              <a:rPr lang="el-GR" sz="2800" dirty="0"/>
              <a:t>Εισαγωγή Κόμβου:</a:t>
            </a:r>
          </a:p>
          <a:p>
            <a:pPr marL="914400" lvl="1" indent="-457200">
              <a:buFont typeface="Wingdings" panose="05000000000000000000" pitchFamily="2" charset="2"/>
              <a:buChar char="§"/>
            </a:pPr>
            <a:r>
              <a:rPr lang="el-GR" sz="2800" dirty="0"/>
              <a:t>Αρχή Λίστας,</a:t>
            </a:r>
          </a:p>
          <a:p>
            <a:pPr marL="914400" lvl="1" indent="-457200">
              <a:buFont typeface="Wingdings" panose="05000000000000000000" pitchFamily="2" charset="2"/>
              <a:buChar char="§"/>
            </a:pPr>
            <a:r>
              <a:rPr lang="el-GR" sz="2800" dirty="0"/>
              <a:t>Τέλος Λίστας,</a:t>
            </a:r>
          </a:p>
          <a:p>
            <a:pPr marL="914400" lvl="1" indent="-457200">
              <a:buFont typeface="Wingdings" panose="05000000000000000000" pitchFamily="2" charset="2"/>
              <a:buChar char="§"/>
            </a:pPr>
            <a:r>
              <a:rPr lang="el-GR" sz="2800" dirty="0"/>
              <a:t>Ενδιάμεσα Λίστας,</a:t>
            </a:r>
          </a:p>
          <a:p>
            <a:pPr marL="457200" indent="-457200">
              <a:buFont typeface="Wingdings" panose="05000000000000000000" pitchFamily="2" charset="2"/>
              <a:buChar char="q"/>
            </a:pPr>
            <a:r>
              <a:rPr lang="el-GR" sz="2800" dirty="0"/>
              <a:t>Διαγραφή Κόμβου, </a:t>
            </a:r>
          </a:p>
          <a:p>
            <a:pPr marL="457200" indent="-457200">
              <a:buFont typeface="Wingdings" panose="05000000000000000000" pitchFamily="2" charset="2"/>
              <a:buChar char="q"/>
            </a:pPr>
            <a:r>
              <a:rPr lang="el-GR" sz="2800" dirty="0"/>
              <a:t>Διαπέραση Λίστας – Προβολή Λίστας,</a:t>
            </a:r>
          </a:p>
          <a:p>
            <a:pPr marL="457200" indent="-457200">
              <a:buFont typeface="Wingdings" panose="05000000000000000000" pitchFamily="2" charset="2"/>
              <a:buChar char="q"/>
            </a:pPr>
            <a:r>
              <a:rPr lang="el-GR" sz="2800" dirty="0"/>
              <a:t>Αναζήτηση / Διόρθωση στοιχείων Κόμβου,</a:t>
            </a:r>
          </a:p>
          <a:p>
            <a:pPr marL="457200" indent="-457200">
              <a:buFont typeface="Wingdings" panose="05000000000000000000" pitchFamily="2" charset="2"/>
              <a:buChar char="q"/>
            </a:pPr>
            <a:r>
              <a:rPr lang="el-GR" sz="2800" dirty="0"/>
              <a:t>Διαγραφή Λίστας.</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Λίστα</a:t>
            </a:r>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nvPr>
        </p:nvSpPr>
        <p:spPr>
          <a:xfrm>
            <a:off x="35941" y="-171400"/>
            <a:ext cx="9072563"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Τυπική Δομή Λίστας</a:t>
            </a:r>
          </a:p>
        </p:txBody>
      </p:sp>
      <p:sp>
        <p:nvSpPr>
          <p:cNvPr id="30" name="TextBox 29" descr="/ * Λίστα προϊόντων. Ο κάθε κόμβος &#10;περιέχει την απαραίτητη πληροφορία για ένα προϊόν. * /,&#10;type def struct Proion, άγκιστρο,&#10;    int code,&#10;    char perigrafi, [20],&#10;    float timi,&#10;    struct Proion * epomeno, / * Δείκτης * /,&#10;άγκιστρο,.&#10;"/>
          <p:cNvSpPr txBox="1"/>
          <p:nvPr/>
        </p:nvSpPr>
        <p:spPr>
          <a:xfrm>
            <a:off x="467544" y="1484784"/>
            <a:ext cx="8219256" cy="4524315"/>
          </a:xfrm>
          <a:prstGeom prst="rect">
            <a:avLst/>
          </a:prstGeom>
          <a:noFill/>
        </p:spPr>
        <p:txBody>
          <a:bodyPr wrap="square" rtlCol="0">
            <a:spAutoFit/>
          </a:bodyPr>
          <a:lstStyle/>
          <a:p>
            <a:r>
              <a:rPr lang="el-GR" sz="3200" dirty="0" smtClean="0"/>
              <a:t>/* Λίστα προϊόντων. Ο κάθε κόμβος </a:t>
            </a:r>
          </a:p>
          <a:p>
            <a:r>
              <a:rPr lang="el-GR" sz="3200" dirty="0"/>
              <a:t>π</a:t>
            </a:r>
            <a:r>
              <a:rPr lang="el-GR" sz="3200" dirty="0" smtClean="0"/>
              <a:t>εριέχει την απαραίτητη πληροφορία για ένα προϊόν. */</a:t>
            </a:r>
          </a:p>
          <a:p>
            <a:r>
              <a:rPr lang="en-US" sz="3200" dirty="0" err="1" smtClean="0"/>
              <a:t>typedef</a:t>
            </a:r>
            <a:r>
              <a:rPr lang="en-US" sz="3200" dirty="0" smtClean="0"/>
              <a:t> </a:t>
            </a:r>
            <a:r>
              <a:rPr lang="en-US" sz="3200" dirty="0" err="1"/>
              <a:t>struct</a:t>
            </a:r>
            <a:r>
              <a:rPr lang="en-US" sz="3200" dirty="0"/>
              <a:t> </a:t>
            </a:r>
            <a:r>
              <a:rPr lang="en-US" sz="3200" dirty="0" err="1"/>
              <a:t>Proion</a:t>
            </a:r>
            <a:r>
              <a:rPr lang="en-US" sz="3200" dirty="0"/>
              <a:t> {</a:t>
            </a:r>
          </a:p>
          <a:p>
            <a:r>
              <a:rPr lang="en-US" sz="3200" dirty="0"/>
              <a:t>    </a:t>
            </a:r>
            <a:r>
              <a:rPr lang="en-US" sz="3200" b="1" dirty="0" err="1"/>
              <a:t>int</a:t>
            </a:r>
            <a:r>
              <a:rPr lang="en-US" sz="3200" b="1" dirty="0"/>
              <a:t> code;</a:t>
            </a:r>
          </a:p>
          <a:p>
            <a:r>
              <a:rPr lang="en-US" sz="3200" b="1" dirty="0"/>
              <a:t>    char </a:t>
            </a:r>
            <a:r>
              <a:rPr lang="en-US" sz="3200" b="1" dirty="0" err="1"/>
              <a:t>perigrafi</a:t>
            </a:r>
            <a:r>
              <a:rPr lang="en-US" sz="3200" b="1" dirty="0"/>
              <a:t>[20];</a:t>
            </a:r>
          </a:p>
          <a:p>
            <a:r>
              <a:rPr lang="en-US" sz="3200" b="1" dirty="0"/>
              <a:t>    float </a:t>
            </a:r>
            <a:r>
              <a:rPr lang="en-US" sz="3200" b="1" dirty="0" err="1"/>
              <a:t>timi</a:t>
            </a:r>
            <a:r>
              <a:rPr lang="en-US" sz="3200" b="1" dirty="0"/>
              <a:t>;</a:t>
            </a:r>
          </a:p>
          <a:p>
            <a:r>
              <a:rPr lang="en-US" sz="3200" b="1" dirty="0">
                <a:solidFill>
                  <a:srgbClr val="C00000"/>
                </a:solidFill>
              </a:rPr>
              <a:t>    </a:t>
            </a:r>
            <a:r>
              <a:rPr lang="en-US" sz="3200" b="1" dirty="0" err="1">
                <a:solidFill>
                  <a:schemeClr val="accent4">
                    <a:lumMod val="75000"/>
                  </a:schemeClr>
                </a:solidFill>
              </a:rPr>
              <a:t>struct</a:t>
            </a:r>
            <a:r>
              <a:rPr lang="en-US" sz="3200" b="1" dirty="0">
                <a:solidFill>
                  <a:schemeClr val="accent4">
                    <a:lumMod val="75000"/>
                  </a:schemeClr>
                </a:solidFill>
              </a:rPr>
              <a:t> </a:t>
            </a:r>
            <a:r>
              <a:rPr lang="en-US" sz="3200" b="1" dirty="0" err="1">
                <a:solidFill>
                  <a:schemeClr val="accent4">
                    <a:lumMod val="75000"/>
                  </a:schemeClr>
                </a:solidFill>
              </a:rPr>
              <a:t>Proion</a:t>
            </a:r>
            <a:r>
              <a:rPr lang="en-US" sz="3200" b="1" dirty="0">
                <a:solidFill>
                  <a:schemeClr val="accent4">
                    <a:lumMod val="75000"/>
                  </a:schemeClr>
                </a:solidFill>
              </a:rPr>
              <a:t> *</a:t>
            </a:r>
            <a:r>
              <a:rPr lang="en-US" sz="3200" b="1" dirty="0" err="1">
                <a:solidFill>
                  <a:schemeClr val="accent4">
                    <a:lumMod val="75000"/>
                  </a:schemeClr>
                </a:solidFill>
              </a:rPr>
              <a:t>epomeno</a:t>
            </a:r>
            <a:r>
              <a:rPr lang="en-US" sz="3200" b="1" dirty="0" smtClean="0">
                <a:solidFill>
                  <a:schemeClr val="accent4">
                    <a:lumMod val="75000"/>
                  </a:schemeClr>
                </a:solidFill>
              </a:rPr>
              <a:t>; /* </a:t>
            </a:r>
            <a:r>
              <a:rPr lang="el-GR" sz="3200" b="1" dirty="0" smtClean="0">
                <a:solidFill>
                  <a:schemeClr val="accent4">
                    <a:lumMod val="75000"/>
                  </a:schemeClr>
                </a:solidFill>
              </a:rPr>
              <a:t>Δείκτης */</a:t>
            </a:r>
            <a:endParaRPr lang="en-US" sz="3200" b="1" dirty="0">
              <a:solidFill>
                <a:schemeClr val="accent4">
                  <a:lumMod val="75000"/>
                </a:schemeClr>
              </a:solidFill>
            </a:endParaRPr>
          </a:p>
          <a:p>
            <a:r>
              <a:rPr lang="en-US" sz="3200" dirty="0" smtClean="0"/>
              <a:t>};</a:t>
            </a:r>
            <a:endParaRPr lang="en-US" sz="32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Λίστα</a:t>
            </a: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135731"/>
            <a:ext cx="9072563"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Διαχείριση Λίστας</a:t>
            </a:r>
          </a:p>
        </p:txBody>
      </p:sp>
      <p:sp>
        <p:nvSpPr>
          <p:cNvPr id="6" name="Θέση περιεχομένου 2"/>
          <p:cNvSpPr>
            <a:spLocks noGrp="1"/>
          </p:cNvSpPr>
          <p:nvPr>
            <p:ph idx="1"/>
          </p:nvPr>
        </p:nvSpPr>
        <p:spPr>
          <a:xfrm>
            <a:off x="467545" y="1556792"/>
            <a:ext cx="8219256" cy="3528393"/>
          </a:xfrm>
        </p:spPr>
        <p:txBody>
          <a:bodyPr>
            <a:noAutofit/>
          </a:bodyPr>
          <a:lstStyle/>
          <a:p>
            <a:pPr marL="457200" indent="-457200">
              <a:buFont typeface="Wingdings" panose="05000000000000000000" pitchFamily="2" charset="2"/>
              <a:buChar char="q"/>
            </a:pPr>
            <a:r>
              <a:rPr lang="el-GR" sz="2800" dirty="0" smtClean="0"/>
              <a:t>Με χρήση μίας μεταβλητής (δείκτης) η οποία δείχνει το πρώτο κόμβο – ΚΕΦΑΛΗ,</a:t>
            </a:r>
          </a:p>
          <a:p>
            <a:pPr marL="457200" indent="-457200">
              <a:buFont typeface="Wingdings" panose="05000000000000000000" pitchFamily="2" charset="2"/>
              <a:buChar char="q"/>
            </a:pPr>
            <a:r>
              <a:rPr lang="el-GR" sz="2800" dirty="0" smtClean="0"/>
              <a:t>Εναλλακτικά και χρήση δεύτερης μεταβλητής (δείκτη) που να δείχνει τον τελευταίο κόμβο – ΟΥΡΑ,</a:t>
            </a:r>
          </a:p>
          <a:p>
            <a:pPr marL="457200" indent="-457200">
              <a:buFont typeface="Wingdings" panose="05000000000000000000" pitchFamily="2" charset="2"/>
              <a:buChar char="q"/>
            </a:pPr>
            <a:r>
              <a:rPr lang="el-GR" sz="2800" dirty="0" smtClean="0"/>
              <a:t>Αρχικοποίηση (κενή λίστα):</a:t>
            </a:r>
          </a:p>
          <a:p>
            <a:pPr marL="457200" indent="-457200">
              <a:buFont typeface="Wingdings" panose="05000000000000000000" pitchFamily="2" charset="2"/>
              <a:buChar char="q"/>
            </a:pPr>
            <a:r>
              <a:rPr lang="en-US" sz="2800" dirty="0" err="1" smtClean="0"/>
              <a:t>kefali</a:t>
            </a:r>
            <a:r>
              <a:rPr lang="el-GR" sz="2800" dirty="0" smtClean="0"/>
              <a:t> = </a:t>
            </a:r>
            <a:r>
              <a:rPr lang="en-US" sz="2800" dirty="0" smtClean="0"/>
              <a:t>NULL</a:t>
            </a:r>
            <a:r>
              <a:rPr lang="el-GR" sz="2800" dirty="0" smtClean="0"/>
              <a:t>; </a:t>
            </a:r>
            <a:r>
              <a:rPr lang="en-US" sz="2800" dirty="0" err="1" smtClean="0"/>
              <a:t>oura</a:t>
            </a:r>
            <a:r>
              <a:rPr lang="el-GR" sz="2800" dirty="0" smtClean="0"/>
              <a:t> = </a:t>
            </a:r>
            <a:r>
              <a:rPr lang="en-US" sz="2800" dirty="0" smtClean="0"/>
              <a:t>NULL</a:t>
            </a:r>
            <a:r>
              <a:rPr lang="el-GR" sz="2800" dirty="0" smtClean="0"/>
              <a:t>;</a:t>
            </a:r>
            <a:endParaRPr lang="el-GR" sz="28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Λίστα</a:t>
            </a: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5496" y="8285"/>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Λίστα: Εισαγωγή Νέου Κόμβου</a:t>
            </a:r>
            <a:endParaRPr lang="el-GR" dirty="0"/>
          </a:p>
        </p:txBody>
      </p:sp>
      <p:sp>
        <p:nvSpPr>
          <p:cNvPr id="7" name="Θέση περιεχομένου 2" descr="O έλεγχος γίνεται αποκλειστικά από τον δείκτη κορυφής.&#10;Εάν top = μείον 1 τότε η στοίβα είναι κενή.&#10;Εάν top = n (n μεγαλύτερο του 1) τότε δεν είναι κενή και μάλιστα το τελευταίο στοιχείο που έχει εισαχθεί είναι το s[top].&#10;Οπότε αυτό είναι και το στοιχείο εάν πρέπει να εξαχθεί κάποιο στοιχείο από την στοίβα.&#10;"/>
          <p:cNvSpPr txBox="1">
            <a:spLocks/>
          </p:cNvSpPr>
          <p:nvPr>
            <p:custDataLst>
              <p:tags r:id="rId2"/>
            </p:custDataLst>
          </p:nvPr>
        </p:nvSpPr>
        <p:spPr>
          <a:xfrm>
            <a:off x="817240" y="1711473"/>
            <a:ext cx="7643192" cy="63740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800" b="1" dirty="0"/>
              <a:t>Εισαγωγή νέου κόμβου &lt; Δ &gt; μετά τον κόμβο &lt;Β&gt;</a:t>
            </a:r>
          </a:p>
          <a:p>
            <a:pPr marL="0" indent="0">
              <a:buNone/>
            </a:pPr>
            <a:endParaRPr lang="el-GR" sz="2800" dirty="0"/>
          </a:p>
        </p:txBody>
      </p:sp>
      <p:sp>
        <p:nvSpPr>
          <p:cNvPr id="8" name="Ορθογώνιο 7" descr="Σχεδιάγραμμα Λίστας Εισαγωγής Νέου Κόμβου."/>
          <p:cNvSpPr/>
          <p:nvPr/>
        </p:nvSpPr>
        <p:spPr>
          <a:xfrm>
            <a:off x="1452910" y="3645024"/>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a:t>Α</a:t>
            </a:r>
          </a:p>
        </p:txBody>
      </p:sp>
      <p:sp>
        <p:nvSpPr>
          <p:cNvPr id="9" name="Ορθογώνιο 8" descr="Σχεδιάγραμμα Λίστας Εισαγωγής Νέου Κόμβου."/>
          <p:cNvSpPr/>
          <p:nvPr/>
        </p:nvSpPr>
        <p:spPr>
          <a:xfrm>
            <a:off x="2087981" y="3645024"/>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0" name="Ευθύγραμμο βέλος σύνδεσης 9" descr="Σχεδιάγραμμα Λίστας Εισαγωγής Νέου Κόμβου."/>
          <p:cNvCxnSpPr/>
          <p:nvPr/>
        </p:nvCxnSpPr>
        <p:spPr>
          <a:xfrm>
            <a:off x="2405516" y="3883151"/>
            <a:ext cx="87322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Ορθογώνιο 10" descr="Σχεδιάγραμμα Λίστας Εισαγωγής Νέου Κόμβου."/>
          <p:cNvSpPr/>
          <p:nvPr/>
        </p:nvSpPr>
        <p:spPr>
          <a:xfrm>
            <a:off x="5105491" y="3645024"/>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smtClean="0"/>
              <a:t>Γ</a:t>
            </a:r>
            <a:endParaRPr lang="el-GR" dirty="0"/>
          </a:p>
        </p:txBody>
      </p:sp>
      <p:sp>
        <p:nvSpPr>
          <p:cNvPr id="12" name="Ορθογώνιο 11" descr="Σχεδιάγραμμα Λίστας Εισαγωγής Νέου Κόμβου."/>
          <p:cNvSpPr/>
          <p:nvPr/>
        </p:nvSpPr>
        <p:spPr>
          <a:xfrm>
            <a:off x="5740561" y="3645024"/>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3" name="Ευθύγραμμο βέλος σύνδεσης 12" descr="Σχεδιάγραμμα Λίστας Εισαγωγής Νέου Κόμβου."/>
          <p:cNvCxnSpPr/>
          <p:nvPr/>
        </p:nvCxnSpPr>
        <p:spPr>
          <a:xfrm>
            <a:off x="6058097" y="3883151"/>
            <a:ext cx="87322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Ορθογώνιο 13" descr="Σχεδιάγραμμα Λίστας Εισαγωγής Νέου Κόμβου."/>
          <p:cNvSpPr/>
          <p:nvPr/>
        </p:nvSpPr>
        <p:spPr>
          <a:xfrm>
            <a:off x="3278738" y="3645024"/>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smtClean="0"/>
              <a:t>Β</a:t>
            </a:r>
            <a:endParaRPr lang="el-GR" dirty="0"/>
          </a:p>
        </p:txBody>
      </p:sp>
      <p:sp>
        <p:nvSpPr>
          <p:cNvPr id="15" name="Ορθογώνιο 14" descr="Σχεδιάγραμμα Λίστας Εισαγωγής Νέου Κόμβου."/>
          <p:cNvSpPr/>
          <p:nvPr/>
        </p:nvSpPr>
        <p:spPr>
          <a:xfrm>
            <a:off x="3913809" y="3645024"/>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6" name="Ευθύγραμμο βέλος σύνδεσης 15" descr="Σχεδιάγραμμα Λίστας Εισαγωγής Νέου Κόμβου."/>
          <p:cNvCxnSpPr/>
          <p:nvPr/>
        </p:nvCxnSpPr>
        <p:spPr>
          <a:xfrm>
            <a:off x="4231344" y="3883151"/>
            <a:ext cx="87322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descr="Σχεδιάγραμμα Λίστας Εισαγωγής Νέου Κόμβου."/>
          <p:cNvSpPr txBox="1"/>
          <p:nvPr>
            <p:custDataLst>
              <p:tags r:id="rId3"/>
            </p:custDataLst>
          </p:nvPr>
        </p:nvSpPr>
        <p:spPr>
          <a:xfrm>
            <a:off x="7018898" y="3679591"/>
            <a:ext cx="695679" cy="378777"/>
          </a:xfrm>
          <a:prstGeom prst="rect">
            <a:avLst/>
          </a:prstGeom>
          <a:noFill/>
        </p:spPr>
        <p:txBody>
          <a:bodyPr wrap="none" lIns="100794" tIns="50397" rIns="100794" bIns="50397" rtlCol="0">
            <a:spAutoFit/>
          </a:bodyPr>
          <a:lstStyle/>
          <a:p>
            <a:r>
              <a:rPr lang="en-US" dirty="0" smtClean="0"/>
              <a:t>NULL</a:t>
            </a:r>
            <a:endParaRPr lang="en-US" dirty="0"/>
          </a:p>
        </p:txBody>
      </p:sp>
      <p:sp>
        <p:nvSpPr>
          <p:cNvPr id="19" name="TextBox 18" descr="Σχεδιάγραμμα Λίστας Εισαγωγής Νέου Κόμβου."/>
          <p:cNvSpPr txBox="1"/>
          <p:nvPr/>
        </p:nvSpPr>
        <p:spPr>
          <a:xfrm>
            <a:off x="1452910" y="4432676"/>
            <a:ext cx="1470840" cy="461665"/>
          </a:xfrm>
          <a:prstGeom prst="rect">
            <a:avLst/>
          </a:prstGeom>
          <a:noFill/>
        </p:spPr>
        <p:txBody>
          <a:bodyPr wrap="square" rtlCol="0">
            <a:spAutoFit/>
          </a:bodyPr>
          <a:lstStyle/>
          <a:p>
            <a:r>
              <a:rPr lang="el-GR" sz="2400" dirty="0" smtClean="0"/>
              <a:t>Κεφαλή</a:t>
            </a:r>
            <a:endParaRPr lang="el-GR" dirty="0"/>
          </a:p>
        </p:txBody>
      </p:sp>
      <p:sp>
        <p:nvSpPr>
          <p:cNvPr id="20" name="TextBox 19" descr="Σχεδιάγραμμα Λίστας Εισαγωγής Νέου Κόμβου."/>
          <p:cNvSpPr txBox="1"/>
          <p:nvPr/>
        </p:nvSpPr>
        <p:spPr>
          <a:xfrm>
            <a:off x="5104566" y="4415900"/>
            <a:ext cx="1270142" cy="461665"/>
          </a:xfrm>
          <a:prstGeom prst="rect">
            <a:avLst/>
          </a:prstGeom>
          <a:noFill/>
        </p:spPr>
        <p:txBody>
          <a:bodyPr wrap="square" rtlCol="0">
            <a:spAutoFit/>
          </a:bodyPr>
          <a:lstStyle/>
          <a:p>
            <a:r>
              <a:rPr lang="el-GR" sz="2400" dirty="0" smtClean="0"/>
              <a:t>Ουρά</a:t>
            </a:r>
            <a:endParaRPr lang="el-GR" dirty="0"/>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Λίστα</a:t>
            </a: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descr="Ν στο τετράγωνο."/>
          <p:cNvSpPr>
            <a:spLocks noGrp="1" noChangeArrowheads="1"/>
          </p:cNvSpPr>
          <p:nvPr>
            <p:ph type="title"/>
          </p:nvPr>
        </p:nvSpPr>
        <p:spPr>
          <a:xfrm>
            <a:off x="35496" y="80293"/>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(1) Δημιουργία Νέου Κόμβου</a:t>
            </a:r>
            <a:endParaRPr lang="el-GR" dirty="0"/>
          </a:p>
        </p:txBody>
      </p:sp>
      <p:sp>
        <p:nvSpPr>
          <p:cNvPr id="23" name="TextBox 22"/>
          <p:cNvSpPr txBox="1"/>
          <p:nvPr>
            <p:custDataLst>
              <p:tags r:id="rId2"/>
            </p:custDataLst>
          </p:nvPr>
        </p:nvSpPr>
        <p:spPr>
          <a:xfrm>
            <a:off x="1267566" y="2060848"/>
            <a:ext cx="2156360" cy="523220"/>
          </a:xfrm>
          <a:prstGeom prst="rect">
            <a:avLst/>
          </a:prstGeom>
          <a:noFill/>
        </p:spPr>
        <p:txBody>
          <a:bodyPr wrap="none" rtlCol="0">
            <a:spAutoFit/>
          </a:bodyPr>
          <a:lstStyle/>
          <a:p>
            <a:r>
              <a:rPr lang="en-US" dirty="0" smtClean="0"/>
              <a:t> </a:t>
            </a:r>
            <a:r>
              <a:rPr lang="en-US" sz="2800" b="1" dirty="0" err="1" smtClean="0"/>
              <a:t>malloc</a:t>
            </a:r>
            <a:r>
              <a:rPr lang="el-GR" sz="2800" b="1" dirty="0" smtClean="0"/>
              <a:t>( ---- );</a:t>
            </a:r>
            <a:endParaRPr lang="el-GR" b="1" dirty="0"/>
          </a:p>
        </p:txBody>
      </p:sp>
      <p:sp>
        <p:nvSpPr>
          <p:cNvPr id="7" name="Ορθογώνιο 6" descr="Σχεδιάγραμμα Δημιουργίας Νέου Κόμβου."/>
          <p:cNvSpPr/>
          <p:nvPr/>
        </p:nvSpPr>
        <p:spPr>
          <a:xfrm>
            <a:off x="1380902" y="4554992"/>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a:t>Α</a:t>
            </a:r>
          </a:p>
        </p:txBody>
      </p:sp>
      <p:sp>
        <p:nvSpPr>
          <p:cNvPr id="8" name="Ορθογώνιο 7" descr="Σχεδιάγραμμα Δημιουργίας Νέου Κόμβου."/>
          <p:cNvSpPr/>
          <p:nvPr/>
        </p:nvSpPr>
        <p:spPr>
          <a:xfrm>
            <a:off x="2015973" y="4554992"/>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0" name="Ευθύγραμμο βέλος σύνδεσης 9" descr="[DECORATIVE]"/>
          <p:cNvCxnSpPr/>
          <p:nvPr/>
        </p:nvCxnSpPr>
        <p:spPr>
          <a:xfrm>
            <a:off x="2333508" y="4793119"/>
            <a:ext cx="87322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Ορθογώνιο 11" descr="Σχεδιάγραμμα Δημιουργίας Νέου Κόμβου."/>
          <p:cNvSpPr/>
          <p:nvPr/>
        </p:nvSpPr>
        <p:spPr>
          <a:xfrm>
            <a:off x="4476871" y="2888107"/>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smtClean="0"/>
              <a:t>Δ</a:t>
            </a:r>
            <a:endParaRPr lang="el-GR" dirty="0"/>
          </a:p>
        </p:txBody>
      </p:sp>
      <p:sp>
        <p:nvSpPr>
          <p:cNvPr id="13" name="Ορθογώνιο 12" descr="[DECORATIVE]"/>
          <p:cNvSpPr/>
          <p:nvPr/>
        </p:nvSpPr>
        <p:spPr>
          <a:xfrm>
            <a:off x="5111942" y="2888107"/>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4" name="Ευθύγραμμο βέλος σύνδεσης 13" descr="[DECORATIVE]"/>
          <p:cNvCxnSpPr/>
          <p:nvPr/>
        </p:nvCxnSpPr>
        <p:spPr>
          <a:xfrm>
            <a:off x="5429477" y="3126234"/>
            <a:ext cx="87322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Ορθογώνιο 14" descr="Σχεδιάγραμμα Δημιουργίας Νέου Κόμβου."/>
          <p:cNvSpPr/>
          <p:nvPr/>
        </p:nvSpPr>
        <p:spPr>
          <a:xfrm>
            <a:off x="5033483" y="4554992"/>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smtClean="0"/>
              <a:t>Γ</a:t>
            </a:r>
            <a:endParaRPr lang="el-GR" dirty="0"/>
          </a:p>
        </p:txBody>
      </p:sp>
      <p:sp>
        <p:nvSpPr>
          <p:cNvPr id="16" name="Ορθογώνιο 15" descr="[DECORATIVE]"/>
          <p:cNvSpPr/>
          <p:nvPr/>
        </p:nvSpPr>
        <p:spPr>
          <a:xfrm>
            <a:off x="5668553" y="4554992"/>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7" name="Ευθύγραμμο βέλος σύνδεσης 16" descr="[DECORATIVE]"/>
          <p:cNvCxnSpPr/>
          <p:nvPr/>
        </p:nvCxnSpPr>
        <p:spPr>
          <a:xfrm>
            <a:off x="5986089" y="4793119"/>
            <a:ext cx="87322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Ορθογώνιο 17" descr="Σχεδιάγραμμα Δημιουργίας Νέου Κόμβου."/>
          <p:cNvSpPr/>
          <p:nvPr/>
        </p:nvSpPr>
        <p:spPr>
          <a:xfrm>
            <a:off x="3206730" y="4554992"/>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smtClean="0"/>
              <a:t>Β</a:t>
            </a:r>
            <a:endParaRPr lang="el-GR" dirty="0"/>
          </a:p>
        </p:txBody>
      </p:sp>
      <p:sp>
        <p:nvSpPr>
          <p:cNvPr id="19" name="Ορθογώνιο 18" descr="[DECORATIVE]"/>
          <p:cNvSpPr/>
          <p:nvPr/>
        </p:nvSpPr>
        <p:spPr>
          <a:xfrm>
            <a:off x="3841801" y="4554992"/>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20" name="Ευθύγραμμο βέλος σύνδεσης 19" descr="[DECORATIVE]"/>
          <p:cNvCxnSpPr/>
          <p:nvPr/>
        </p:nvCxnSpPr>
        <p:spPr>
          <a:xfrm>
            <a:off x="4159336" y="4793119"/>
            <a:ext cx="87322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descr="."/>
          <p:cNvSpPr txBox="1"/>
          <p:nvPr>
            <p:custDataLst>
              <p:tags r:id="rId3"/>
            </p:custDataLst>
          </p:nvPr>
        </p:nvSpPr>
        <p:spPr>
          <a:xfrm>
            <a:off x="6946890" y="4589559"/>
            <a:ext cx="793462" cy="359413"/>
          </a:xfrm>
          <a:prstGeom prst="rect">
            <a:avLst/>
          </a:prstGeom>
          <a:noFill/>
        </p:spPr>
        <p:txBody>
          <a:bodyPr wrap="none" lIns="100794" tIns="50397" rIns="100794" bIns="50397" rtlCol="0">
            <a:spAutoFit/>
          </a:bodyPr>
          <a:lstStyle/>
          <a:p>
            <a:r>
              <a:rPr lang="en-US" dirty="0" smtClean="0"/>
              <a:t>NULL</a:t>
            </a:r>
            <a:endParaRPr lang="el-GR" dirty="0"/>
          </a:p>
        </p:txBody>
      </p:sp>
      <p:sp>
        <p:nvSpPr>
          <p:cNvPr id="22" name="TextBox 21" descr="."/>
          <p:cNvSpPr txBox="1"/>
          <p:nvPr>
            <p:custDataLst>
              <p:tags r:id="rId4"/>
            </p:custDataLst>
          </p:nvPr>
        </p:nvSpPr>
        <p:spPr>
          <a:xfrm>
            <a:off x="6573834" y="2922674"/>
            <a:ext cx="695679" cy="378777"/>
          </a:xfrm>
          <a:prstGeom prst="rect">
            <a:avLst/>
          </a:prstGeom>
          <a:noFill/>
        </p:spPr>
        <p:txBody>
          <a:bodyPr wrap="none" lIns="100794" tIns="50397" rIns="100794" bIns="50397" rtlCol="0">
            <a:spAutoFit/>
          </a:bodyPr>
          <a:lstStyle/>
          <a:p>
            <a:r>
              <a:rPr lang="en-US" dirty="0" smtClean="0"/>
              <a:t>NULL</a:t>
            </a:r>
            <a:endParaRPr lang="en-US"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Λίστα</a:t>
            </a: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descr="Ν στο τετράγωνο εναντίον Ν log(N)"/>
          <p:cNvSpPr>
            <a:spLocks noGrp="1" noChangeArrowheads="1"/>
          </p:cNvSpPr>
          <p:nvPr>
            <p:ph type="title"/>
          </p:nvPr>
        </p:nvSpPr>
        <p:spPr>
          <a:xfrm>
            <a:off x="467545" y="8285"/>
            <a:ext cx="8352928" cy="1260475"/>
          </a:xfrm>
        </p:spPr>
        <p:txBody>
          <a:bodyPr>
            <a:normAutofit/>
          </a:bodyPr>
          <a:lstStyle/>
          <a:p>
            <a:r>
              <a:rPr lang="el-GR" dirty="0" smtClean="0"/>
              <a:t>(2) Τοποθέτηση Δείκτη</a:t>
            </a:r>
            <a:endParaRPr lang="el-GR" dirty="0"/>
          </a:p>
        </p:txBody>
      </p:sp>
      <p:sp>
        <p:nvSpPr>
          <p:cNvPr id="20" name="TextBox 19"/>
          <p:cNvSpPr txBox="1"/>
          <p:nvPr/>
        </p:nvSpPr>
        <p:spPr>
          <a:xfrm>
            <a:off x="827584" y="1556792"/>
            <a:ext cx="7541264" cy="1394440"/>
          </a:xfrm>
          <a:prstGeom prst="rect">
            <a:avLst/>
          </a:prstGeom>
          <a:noFill/>
        </p:spPr>
        <p:txBody>
          <a:bodyPr wrap="square" lIns="100794" tIns="50397" rIns="100794" bIns="50397" rtlCol="0">
            <a:spAutoFit/>
          </a:bodyPr>
          <a:lstStyle/>
          <a:p>
            <a:r>
              <a:rPr lang="el-GR" sz="2800" b="1" dirty="0"/>
              <a:t>Ο </a:t>
            </a:r>
            <a:r>
              <a:rPr lang="el-GR" sz="2800" b="1" dirty="0">
                <a:solidFill>
                  <a:schemeClr val="accent4">
                    <a:lumMod val="75000"/>
                  </a:schemeClr>
                </a:solidFill>
              </a:rPr>
              <a:t>δείκτης</a:t>
            </a:r>
            <a:r>
              <a:rPr lang="el-GR" sz="2800" b="1" dirty="0"/>
              <a:t> του νέου κόμβου δείχνει ότι και ο δείκτης του κόμβου μετά τον οποίο πρέπει να γίνει η εισαγωγή.</a:t>
            </a:r>
          </a:p>
        </p:txBody>
      </p:sp>
      <p:sp>
        <p:nvSpPr>
          <p:cNvPr id="6" name="Ορθογώνιο 5" descr="Σχεδιάγραμμα τοποθέτησης δείκτη."/>
          <p:cNvSpPr/>
          <p:nvPr/>
        </p:nvSpPr>
        <p:spPr>
          <a:xfrm>
            <a:off x="1313777" y="5095885"/>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a:t>Α</a:t>
            </a:r>
          </a:p>
        </p:txBody>
      </p:sp>
      <p:sp>
        <p:nvSpPr>
          <p:cNvPr id="7" name="Ορθογώνιο 6" descr="[DECORATIVE]"/>
          <p:cNvSpPr/>
          <p:nvPr/>
        </p:nvSpPr>
        <p:spPr>
          <a:xfrm>
            <a:off x="1948848" y="5095885"/>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8" name="Ευθύγραμμο βέλος σύνδεσης 7" descr="[DECORATIVE]"/>
          <p:cNvCxnSpPr/>
          <p:nvPr/>
        </p:nvCxnSpPr>
        <p:spPr>
          <a:xfrm>
            <a:off x="2266383" y="5334012"/>
            <a:ext cx="87322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Ορθογώνιο 9"/>
          <p:cNvSpPr/>
          <p:nvPr/>
        </p:nvSpPr>
        <p:spPr>
          <a:xfrm>
            <a:off x="4409746" y="3429000"/>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smtClean="0"/>
              <a:t>Δ</a:t>
            </a:r>
            <a:endParaRPr lang="el-GR" dirty="0"/>
          </a:p>
        </p:txBody>
      </p:sp>
      <p:sp>
        <p:nvSpPr>
          <p:cNvPr id="11" name="Ορθογώνιο 10" descr="[DECORATIVE]"/>
          <p:cNvSpPr/>
          <p:nvPr/>
        </p:nvSpPr>
        <p:spPr>
          <a:xfrm>
            <a:off x="5044817" y="3429000"/>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2" name="Ευθύγραμμο βέλος σύνδεσης 11" descr="[DECORATIVE]"/>
          <p:cNvCxnSpPr/>
          <p:nvPr/>
        </p:nvCxnSpPr>
        <p:spPr>
          <a:xfrm>
            <a:off x="5363277" y="3667126"/>
            <a:ext cx="0" cy="142875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Ορθογώνιο 12"/>
          <p:cNvSpPr/>
          <p:nvPr/>
        </p:nvSpPr>
        <p:spPr>
          <a:xfrm>
            <a:off x="4966358" y="5095885"/>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smtClean="0"/>
              <a:t>Γ</a:t>
            </a:r>
            <a:endParaRPr lang="el-GR" dirty="0"/>
          </a:p>
        </p:txBody>
      </p:sp>
      <p:sp>
        <p:nvSpPr>
          <p:cNvPr id="14" name="Ορθογώνιο 13" descr="[DECORATIVE]"/>
          <p:cNvSpPr/>
          <p:nvPr/>
        </p:nvSpPr>
        <p:spPr>
          <a:xfrm>
            <a:off x="5601428" y="5095885"/>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5" name="Ευθύγραμμο βέλος σύνδεσης 14" descr="[DECORATIVE]"/>
          <p:cNvCxnSpPr/>
          <p:nvPr/>
        </p:nvCxnSpPr>
        <p:spPr>
          <a:xfrm>
            <a:off x="5918964" y="5334012"/>
            <a:ext cx="87322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Ορθογώνιο 15"/>
          <p:cNvSpPr/>
          <p:nvPr/>
        </p:nvSpPr>
        <p:spPr>
          <a:xfrm>
            <a:off x="3139605" y="5095885"/>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smtClean="0"/>
              <a:t>Β</a:t>
            </a:r>
            <a:endParaRPr lang="el-GR" dirty="0"/>
          </a:p>
        </p:txBody>
      </p:sp>
      <p:sp>
        <p:nvSpPr>
          <p:cNvPr id="17" name="Ορθογώνιο 16" descr="[DECORATIVE]"/>
          <p:cNvSpPr/>
          <p:nvPr/>
        </p:nvSpPr>
        <p:spPr>
          <a:xfrm>
            <a:off x="3774676" y="5095885"/>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8" name="Ευθύγραμμο βέλος σύνδεσης 17" descr="[DECORATIVE]"/>
          <p:cNvCxnSpPr/>
          <p:nvPr/>
        </p:nvCxnSpPr>
        <p:spPr>
          <a:xfrm>
            <a:off x="4092211" y="5334012"/>
            <a:ext cx="87322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descr="."/>
          <p:cNvSpPr txBox="1"/>
          <p:nvPr>
            <p:custDataLst>
              <p:tags r:id="rId2"/>
            </p:custDataLst>
          </p:nvPr>
        </p:nvSpPr>
        <p:spPr>
          <a:xfrm>
            <a:off x="6879765" y="5130452"/>
            <a:ext cx="695679" cy="378777"/>
          </a:xfrm>
          <a:prstGeom prst="rect">
            <a:avLst/>
          </a:prstGeom>
          <a:noFill/>
        </p:spPr>
        <p:txBody>
          <a:bodyPr wrap="none" lIns="100794" tIns="50397" rIns="100794" bIns="50397" rtlCol="0">
            <a:spAutoFit/>
          </a:bodyPr>
          <a:lstStyle/>
          <a:p>
            <a:r>
              <a:rPr lang="en-US" dirty="0" smtClean="0"/>
              <a:t>NULL</a:t>
            </a:r>
            <a:endParaRPr lang="en-US"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2"/>
            </p:custDataLst>
          </p:nvPr>
        </p:nvSpPr>
        <p:spPr>
          <a:xfrm>
            <a:off x="35941" y="-99392"/>
            <a:ext cx="9072563" cy="1260475"/>
          </a:xfrm>
        </p:spPr>
        <p:txBody>
          <a:bodyPr>
            <a:noAutofit/>
          </a:bodyPr>
          <a:lstStyle/>
          <a:p>
            <a:r>
              <a:rPr lang="el-GR" sz="4000" dirty="0" smtClean="0"/>
              <a:t>(3) Επανατοποθέτηση Δείκτη</a:t>
            </a:r>
            <a:endParaRPr lang="el-GR" sz="4000" dirty="0"/>
          </a:p>
        </p:txBody>
      </p:sp>
      <p:sp>
        <p:nvSpPr>
          <p:cNvPr id="22" name="TextBox 21"/>
          <p:cNvSpPr txBox="1"/>
          <p:nvPr/>
        </p:nvSpPr>
        <p:spPr>
          <a:xfrm>
            <a:off x="681016" y="1412776"/>
            <a:ext cx="7779416" cy="963553"/>
          </a:xfrm>
          <a:prstGeom prst="rect">
            <a:avLst/>
          </a:prstGeom>
          <a:noFill/>
        </p:spPr>
        <p:txBody>
          <a:bodyPr wrap="square" lIns="100794" tIns="50397" rIns="100794" bIns="50397" rtlCol="0">
            <a:spAutoFit/>
          </a:bodyPr>
          <a:lstStyle/>
          <a:p>
            <a:r>
              <a:rPr lang="el-GR" sz="2800" b="1" dirty="0"/>
              <a:t>Ο </a:t>
            </a:r>
            <a:r>
              <a:rPr lang="el-GR" sz="2800" b="1" dirty="0">
                <a:solidFill>
                  <a:schemeClr val="accent4">
                    <a:lumMod val="75000"/>
                  </a:schemeClr>
                </a:solidFill>
              </a:rPr>
              <a:t>δείκτης</a:t>
            </a:r>
            <a:r>
              <a:rPr lang="el-GR" sz="2800" b="1" dirty="0"/>
              <a:t> του προηγούμενου κόμβου δείχνει τον νέο «προς εισαγωγή» </a:t>
            </a:r>
            <a:r>
              <a:rPr lang="el-GR" sz="2800" b="1" dirty="0" smtClean="0"/>
              <a:t>κόμβο.</a:t>
            </a:r>
            <a:endParaRPr lang="el-GR" sz="2800" b="1" dirty="0"/>
          </a:p>
        </p:txBody>
      </p:sp>
      <p:sp>
        <p:nvSpPr>
          <p:cNvPr id="6" name="Ορθογώνιο 5" descr="Σχεδιάγραμμα επανατοποθέτησης δείκτη."/>
          <p:cNvSpPr/>
          <p:nvPr/>
        </p:nvSpPr>
        <p:spPr>
          <a:xfrm>
            <a:off x="1474755" y="5064047"/>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a:t>Α</a:t>
            </a:r>
          </a:p>
        </p:txBody>
      </p:sp>
      <p:sp>
        <p:nvSpPr>
          <p:cNvPr id="7" name="Ορθογώνιο 6" descr="[DECORATIVE]"/>
          <p:cNvSpPr/>
          <p:nvPr/>
        </p:nvSpPr>
        <p:spPr>
          <a:xfrm>
            <a:off x="2109826" y="5064047"/>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8" name="Ευθύγραμμο βέλος σύνδεσης 7" descr="[DECORATIVE]"/>
          <p:cNvCxnSpPr/>
          <p:nvPr/>
        </p:nvCxnSpPr>
        <p:spPr>
          <a:xfrm>
            <a:off x="2427361" y="5302174"/>
            <a:ext cx="87322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Ορθογώνιο 8" descr="."/>
          <p:cNvSpPr/>
          <p:nvPr/>
        </p:nvSpPr>
        <p:spPr>
          <a:xfrm>
            <a:off x="4570724" y="3397162"/>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smtClean="0"/>
              <a:t>Δ</a:t>
            </a:r>
            <a:endParaRPr lang="el-GR" dirty="0"/>
          </a:p>
        </p:txBody>
      </p:sp>
      <p:sp>
        <p:nvSpPr>
          <p:cNvPr id="11" name="Ορθογώνιο 10" descr="[DECORATIVE]"/>
          <p:cNvSpPr/>
          <p:nvPr/>
        </p:nvSpPr>
        <p:spPr>
          <a:xfrm>
            <a:off x="5205795" y="3397162"/>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3" name="Ευθύγραμμο βέλος σύνδεσης 12" descr="[DECORATIVE]"/>
          <p:cNvCxnSpPr/>
          <p:nvPr/>
        </p:nvCxnSpPr>
        <p:spPr>
          <a:xfrm>
            <a:off x="5524255" y="3635288"/>
            <a:ext cx="0" cy="142875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Ορθογώνιο 13"/>
          <p:cNvSpPr/>
          <p:nvPr/>
        </p:nvSpPr>
        <p:spPr>
          <a:xfrm>
            <a:off x="5127336" y="5064047"/>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smtClean="0"/>
              <a:t>Γ</a:t>
            </a:r>
            <a:endParaRPr lang="el-GR" dirty="0"/>
          </a:p>
        </p:txBody>
      </p:sp>
      <p:sp>
        <p:nvSpPr>
          <p:cNvPr id="16" name="Ορθογώνιο 15" descr="[DECORATIVE]"/>
          <p:cNvSpPr/>
          <p:nvPr/>
        </p:nvSpPr>
        <p:spPr>
          <a:xfrm>
            <a:off x="5762406" y="5064047"/>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7" name="Ευθύγραμμο βέλος σύνδεσης 16" descr="[DECORATIVE]"/>
          <p:cNvCxnSpPr/>
          <p:nvPr/>
        </p:nvCxnSpPr>
        <p:spPr>
          <a:xfrm>
            <a:off x="6079942" y="5302174"/>
            <a:ext cx="87322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Ορθογώνιο 17" descr="."/>
          <p:cNvSpPr/>
          <p:nvPr/>
        </p:nvSpPr>
        <p:spPr>
          <a:xfrm>
            <a:off x="3300583" y="5064047"/>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smtClean="0"/>
              <a:t>Β</a:t>
            </a:r>
            <a:endParaRPr lang="el-GR" dirty="0"/>
          </a:p>
        </p:txBody>
      </p:sp>
      <p:sp>
        <p:nvSpPr>
          <p:cNvPr id="19" name="Ορθογώνιο 18" descr="[DECORATIVE]"/>
          <p:cNvSpPr/>
          <p:nvPr/>
        </p:nvSpPr>
        <p:spPr>
          <a:xfrm>
            <a:off x="3935654" y="5064047"/>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20" name="Ευθύγραμμο βέλος σύνδεσης 19" descr="[DECORATIVE]"/>
          <p:cNvCxnSpPr>
            <a:endCxn id="9" idx="2"/>
          </p:cNvCxnSpPr>
          <p:nvPr/>
        </p:nvCxnSpPr>
        <p:spPr>
          <a:xfrm flipV="1">
            <a:off x="4253189" y="3873415"/>
            <a:ext cx="635071" cy="142875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descr="."/>
          <p:cNvSpPr txBox="1"/>
          <p:nvPr>
            <p:custDataLst>
              <p:tags r:id="rId3"/>
            </p:custDataLst>
          </p:nvPr>
        </p:nvSpPr>
        <p:spPr>
          <a:xfrm>
            <a:off x="7040743" y="5098614"/>
            <a:ext cx="695679" cy="378777"/>
          </a:xfrm>
          <a:prstGeom prst="rect">
            <a:avLst/>
          </a:prstGeom>
          <a:noFill/>
        </p:spPr>
        <p:txBody>
          <a:bodyPr wrap="none" lIns="100794" tIns="50397" rIns="100794" bIns="50397" rtlCol="0">
            <a:spAutoFit/>
          </a:bodyPr>
          <a:lstStyle/>
          <a:p>
            <a:r>
              <a:rPr lang="en-US" dirty="0" smtClean="0"/>
              <a:t>NULL</a:t>
            </a:r>
            <a:endParaRPr lang="en-US" dirty="0"/>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0" y="122709"/>
            <a:ext cx="9144000" cy="1362075"/>
          </a:xfrm>
        </p:spPr>
        <p:txBody>
          <a:bodyPr>
            <a:normAutofit/>
          </a:bodyPr>
          <a:lstStyle/>
          <a:p>
            <a:pPr algn="ctr"/>
            <a:r>
              <a:rPr lang="el-GR" sz="4400" dirty="0" smtClean="0"/>
              <a:t>(4) Τελική Μορφή</a:t>
            </a:r>
            <a:endParaRPr lang="el-GR" sz="4400" dirty="0"/>
          </a:p>
        </p:txBody>
      </p:sp>
      <p:sp>
        <p:nvSpPr>
          <p:cNvPr id="6" name="Ορθογώνιο 5" descr="Σχεδιάγραμμα λίστας σε τελική μορφή."/>
          <p:cNvSpPr/>
          <p:nvPr/>
        </p:nvSpPr>
        <p:spPr>
          <a:xfrm>
            <a:off x="539552" y="2852936"/>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a:t>Α</a:t>
            </a:r>
          </a:p>
        </p:txBody>
      </p:sp>
      <p:sp>
        <p:nvSpPr>
          <p:cNvPr id="7" name="Ορθογώνιο 6" descr="[DECORATIVE]"/>
          <p:cNvSpPr/>
          <p:nvPr/>
        </p:nvSpPr>
        <p:spPr>
          <a:xfrm>
            <a:off x="1174623" y="2852936"/>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8" name="Ευθύγραμμο βέλος σύνδεσης 7" descr="[DECORATIVE]"/>
          <p:cNvCxnSpPr/>
          <p:nvPr/>
        </p:nvCxnSpPr>
        <p:spPr>
          <a:xfrm>
            <a:off x="1492158" y="3091063"/>
            <a:ext cx="87322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Ορθογώνιο 10" descr="."/>
          <p:cNvSpPr/>
          <p:nvPr/>
        </p:nvSpPr>
        <p:spPr>
          <a:xfrm>
            <a:off x="5992974" y="2852936"/>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smtClean="0"/>
              <a:t>Γ</a:t>
            </a:r>
            <a:endParaRPr lang="el-GR" dirty="0"/>
          </a:p>
        </p:txBody>
      </p:sp>
      <p:sp>
        <p:nvSpPr>
          <p:cNvPr id="12" name="Ορθογώνιο 11" descr="[DECORATIVE]"/>
          <p:cNvSpPr/>
          <p:nvPr/>
        </p:nvSpPr>
        <p:spPr>
          <a:xfrm>
            <a:off x="6628045" y="2852936"/>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sp>
        <p:nvSpPr>
          <p:cNvPr id="13" name="Ορθογώνιο 12" descr="."/>
          <p:cNvSpPr/>
          <p:nvPr/>
        </p:nvSpPr>
        <p:spPr>
          <a:xfrm>
            <a:off x="4192133" y="2852936"/>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a:t>Δ</a:t>
            </a:r>
          </a:p>
        </p:txBody>
      </p:sp>
      <p:sp>
        <p:nvSpPr>
          <p:cNvPr id="14" name="Ορθογώνιο 13" descr="[DECORATIVE]"/>
          <p:cNvSpPr/>
          <p:nvPr/>
        </p:nvSpPr>
        <p:spPr>
          <a:xfrm>
            <a:off x="4827203" y="2852936"/>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5" name="Ευθύγραμμο βέλος σύνδεσης 14" descr="[DECORATIVE]"/>
          <p:cNvCxnSpPr/>
          <p:nvPr/>
        </p:nvCxnSpPr>
        <p:spPr>
          <a:xfrm>
            <a:off x="5144739" y="3091063"/>
            <a:ext cx="87322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Ορθογώνιο 15" descr="."/>
          <p:cNvSpPr/>
          <p:nvPr/>
        </p:nvSpPr>
        <p:spPr>
          <a:xfrm>
            <a:off x="2365380" y="2852936"/>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smtClean="0"/>
              <a:t>Β</a:t>
            </a:r>
            <a:endParaRPr lang="el-GR" dirty="0"/>
          </a:p>
        </p:txBody>
      </p:sp>
      <p:sp>
        <p:nvSpPr>
          <p:cNvPr id="17" name="Ορθογώνιο 16" descr="[DECORATIVE]"/>
          <p:cNvSpPr/>
          <p:nvPr/>
        </p:nvSpPr>
        <p:spPr>
          <a:xfrm>
            <a:off x="3000451" y="2852936"/>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8" name="Ευθύγραμμο βέλος σύνδεσης 17" descr="[DECORATIVE]"/>
          <p:cNvCxnSpPr>
            <a:endCxn id="13" idx="1"/>
          </p:cNvCxnSpPr>
          <p:nvPr/>
        </p:nvCxnSpPr>
        <p:spPr>
          <a:xfrm>
            <a:off x="3317987" y="3091063"/>
            <a:ext cx="874147"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descr="."/>
          <p:cNvSpPr txBox="1"/>
          <p:nvPr>
            <p:custDataLst>
              <p:tags r:id="rId3"/>
            </p:custDataLst>
          </p:nvPr>
        </p:nvSpPr>
        <p:spPr>
          <a:xfrm>
            <a:off x="7842665" y="2852936"/>
            <a:ext cx="695679" cy="378777"/>
          </a:xfrm>
          <a:prstGeom prst="rect">
            <a:avLst/>
          </a:prstGeom>
          <a:noFill/>
        </p:spPr>
        <p:txBody>
          <a:bodyPr wrap="none" lIns="100794" tIns="50397" rIns="100794" bIns="50397" rtlCol="0">
            <a:spAutoFit/>
          </a:bodyPr>
          <a:lstStyle/>
          <a:p>
            <a:r>
              <a:rPr lang="en-US" dirty="0" smtClean="0">
                <a:solidFill>
                  <a:schemeClr val="bg2">
                    <a:lumMod val="25000"/>
                  </a:schemeClr>
                </a:solidFill>
              </a:rPr>
              <a:t>NULL</a:t>
            </a:r>
            <a:endParaRPr lang="en-US" dirty="0">
              <a:solidFill>
                <a:schemeClr val="bg2">
                  <a:lumMod val="25000"/>
                </a:schemeClr>
              </a:solidFill>
            </a:endParaRPr>
          </a:p>
        </p:txBody>
      </p:sp>
      <p:cxnSp>
        <p:nvCxnSpPr>
          <p:cNvPr id="20" name="Ευθύγραμμο βέλος σύνδεσης 19" descr="[DECORATIVE]"/>
          <p:cNvCxnSpPr/>
          <p:nvPr/>
        </p:nvCxnSpPr>
        <p:spPr>
          <a:xfrm>
            <a:off x="6945580" y="3091063"/>
            <a:ext cx="81770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descr="."/>
          <p:cNvSpPr txBox="1"/>
          <p:nvPr/>
        </p:nvSpPr>
        <p:spPr>
          <a:xfrm>
            <a:off x="539552" y="3717033"/>
            <a:ext cx="1470840" cy="435825"/>
          </a:xfrm>
          <a:prstGeom prst="rect">
            <a:avLst/>
          </a:prstGeom>
          <a:noFill/>
        </p:spPr>
        <p:txBody>
          <a:bodyPr wrap="square" rtlCol="0">
            <a:spAutoFit/>
          </a:bodyPr>
          <a:lstStyle/>
          <a:p>
            <a:r>
              <a:rPr lang="el-GR" sz="2400" dirty="0" smtClean="0"/>
              <a:t>Κεφαλή</a:t>
            </a:r>
            <a:endParaRPr lang="el-GR" dirty="0"/>
          </a:p>
        </p:txBody>
      </p:sp>
      <p:sp>
        <p:nvSpPr>
          <p:cNvPr id="22" name="TextBox 21" descr="."/>
          <p:cNvSpPr txBox="1"/>
          <p:nvPr/>
        </p:nvSpPr>
        <p:spPr>
          <a:xfrm>
            <a:off x="5992974" y="3717032"/>
            <a:ext cx="1270142" cy="435825"/>
          </a:xfrm>
          <a:prstGeom prst="rect">
            <a:avLst/>
          </a:prstGeom>
          <a:noFill/>
        </p:spPr>
        <p:txBody>
          <a:bodyPr wrap="square" rtlCol="0">
            <a:spAutoFit/>
          </a:bodyPr>
          <a:lstStyle/>
          <a:p>
            <a:r>
              <a:rPr lang="el-GR" sz="2400" dirty="0" smtClean="0"/>
              <a:t>Ουρά</a:t>
            </a:r>
            <a:endParaRPr lang="el-GR" dirty="0"/>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Λίστα</a:t>
            </a:r>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8285"/>
            <a:ext cx="842493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Εισαγωγή Νέου Κόμβου - Αλγόριθμος</a:t>
            </a:r>
          </a:p>
        </p:txBody>
      </p:sp>
      <p:sp>
        <p:nvSpPr>
          <p:cNvPr id="8" name="Θέση περιεχομένου 3"/>
          <p:cNvSpPr>
            <a:spLocks noGrp="1"/>
          </p:cNvSpPr>
          <p:nvPr>
            <p:ph idx="1"/>
          </p:nvPr>
        </p:nvSpPr>
        <p:spPr>
          <a:xfrm>
            <a:off x="467545" y="1340768"/>
            <a:ext cx="8208912" cy="4696123"/>
          </a:xfrm>
        </p:spPr>
        <p:txBody>
          <a:bodyPr>
            <a:noAutofit/>
          </a:bodyPr>
          <a:lstStyle/>
          <a:p>
            <a:pPr>
              <a:buFont typeface="Wingdings" panose="05000000000000000000" pitchFamily="2" charset="2"/>
              <a:buChar char="q"/>
            </a:pPr>
            <a:r>
              <a:rPr lang="el-GR" sz="2400" dirty="0" smtClean="0"/>
              <a:t>Εάν η λίστα είναι </a:t>
            </a:r>
            <a:r>
              <a:rPr lang="el-GR" sz="2400" b="1" dirty="0" smtClean="0"/>
              <a:t>κενή</a:t>
            </a:r>
            <a:r>
              <a:rPr lang="el-GR" sz="2400" dirty="0" smtClean="0"/>
              <a:t> τότε ο νέος κόμβος εισάγεται στην λίστα (είναι κεφαλή και ουρά της λίστας), αλλιώς:</a:t>
            </a:r>
          </a:p>
          <a:p>
            <a:pPr>
              <a:buFont typeface="Wingdings" panose="05000000000000000000" pitchFamily="2" charset="2"/>
              <a:buChar char="q"/>
            </a:pPr>
            <a:r>
              <a:rPr lang="el-GR" sz="2400" dirty="0" smtClean="0"/>
              <a:t>Εάν πρέπει να μπει στην </a:t>
            </a:r>
            <a:r>
              <a:rPr lang="el-GR" sz="2400" b="1" dirty="0" smtClean="0"/>
              <a:t>αρχή</a:t>
            </a:r>
            <a:r>
              <a:rPr lang="el-GR" sz="2400" dirty="0" smtClean="0"/>
              <a:t> της λίστας τότε αποτελεί την κορυφή, και ο κόμβος που ήταν η κεφαλή αποτελεί  πλέον τον δεύτερο κόμβο.</a:t>
            </a:r>
          </a:p>
          <a:p>
            <a:pPr>
              <a:buFont typeface="Wingdings" panose="05000000000000000000" pitchFamily="2" charset="2"/>
              <a:buChar char="q"/>
            </a:pPr>
            <a:r>
              <a:rPr lang="el-GR" sz="2400" dirty="0" smtClean="0"/>
              <a:t>Εάν πρέπει να μπει στο </a:t>
            </a:r>
            <a:r>
              <a:rPr lang="el-GR" sz="2400" b="1" dirty="0" smtClean="0"/>
              <a:t>τέλος</a:t>
            </a:r>
            <a:r>
              <a:rPr lang="el-GR" sz="2400" dirty="0" smtClean="0"/>
              <a:t> τότε ο νέος κόμβος γίνεται ουρά της λίστας και η τέως ουρά πρέπει να δείχνει τον νέο κόμβο.</a:t>
            </a:r>
          </a:p>
          <a:p>
            <a:pPr>
              <a:buFont typeface="Wingdings" panose="05000000000000000000" pitchFamily="2" charset="2"/>
              <a:buChar char="q"/>
            </a:pPr>
            <a:r>
              <a:rPr lang="el-GR" sz="2400" dirty="0" smtClean="0"/>
              <a:t>Εάν πρέπει να μπει </a:t>
            </a:r>
            <a:r>
              <a:rPr lang="el-GR" sz="2400" b="1" dirty="0" smtClean="0"/>
              <a:t>μετά από κόμβο Χ</a:t>
            </a:r>
            <a:r>
              <a:rPr lang="el-GR" sz="2400" dirty="0" smtClean="0"/>
              <a:t> τότε ό κόμβος που θα εισαχθεί πρέπει να δείχνει ότι έδειχνε ο κόμβος Χ και  ο κόμβος Χ να δείχνει στον νέο κόμβο.  </a:t>
            </a:r>
            <a:endParaRPr lang="el-GR" sz="2400" dirty="0"/>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Λίστα</a:t>
            </a:r>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19</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99392"/>
            <a:ext cx="8280920"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Εισαγωγή (αρχή) - Υλοποίηση</a:t>
            </a:r>
          </a:p>
        </p:txBody>
      </p:sp>
      <p:sp>
        <p:nvSpPr>
          <p:cNvPr id="6" name="TextBox 5" descr="void eisagogi κάτω παύλα arxi, Proion * p,&#10;άγκιστρο,&#10;    Proion * neo,&#10;    neo = Proion *, malloc size of Proion,&#10;    &#10;    * neo = * p,&#10;    if  kefali == NULL, άγκιστρο,&#10;        kefali = neo,&#10;        oura = neo,&#10;    άγκιστρο,&#10;    else, άγκιστρο,&#10;        neo -&gt; epomeno = kefali,&#10;        kefali = neo,&#10;    άγκιστρο,&#10;άγκιστρο.&#10;"/>
          <p:cNvSpPr txBox="1">
            <a:spLocks noChangeArrowheads="1"/>
          </p:cNvSpPr>
          <p:nvPr>
            <p:custDataLst>
              <p:tags r:id="rId2"/>
            </p:custDataLst>
          </p:nvPr>
        </p:nvSpPr>
        <p:spPr bwMode="auto">
          <a:xfrm>
            <a:off x="467544" y="1037049"/>
            <a:ext cx="828092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dirty="0"/>
              <a:t>void </a:t>
            </a:r>
            <a:r>
              <a:rPr lang="en-US" sz="2400" dirty="0" err="1"/>
              <a:t>eisagogi_arxi</a:t>
            </a:r>
            <a:r>
              <a:rPr lang="en-US" sz="2400" dirty="0"/>
              <a:t>(</a:t>
            </a:r>
            <a:r>
              <a:rPr lang="en-US" sz="2400" dirty="0" err="1"/>
              <a:t>Proion</a:t>
            </a:r>
            <a:r>
              <a:rPr lang="en-US" sz="2400" dirty="0"/>
              <a:t> *p)</a:t>
            </a:r>
          </a:p>
          <a:p>
            <a:r>
              <a:rPr lang="en-US" sz="2400" dirty="0"/>
              <a:t>{</a:t>
            </a:r>
          </a:p>
          <a:p>
            <a:r>
              <a:rPr lang="en-US" sz="2400" dirty="0"/>
              <a:t>    </a:t>
            </a:r>
            <a:r>
              <a:rPr lang="en-US" sz="2400" dirty="0" err="1"/>
              <a:t>Proion</a:t>
            </a:r>
            <a:r>
              <a:rPr lang="en-US" sz="2400" dirty="0"/>
              <a:t> *neo;</a:t>
            </a:r>
          </a:p>
          <a:p>
            <a:r>
              <a:rPr lang="en-US" sz="2400" b="1" dirty="0"/>
              <a:t>    neo = (</a:t>
            </a:r>
            <a:r>
              <a:rPr lang="en-US" sz="2400" b="1" dirty="0" err="1"/>
              <a:t>Proion</a:t>
            </a:r>
            <a:r>
              <a:rPr lang="en-US" sz="2400" b="1" dirty="0"/>
              <a:t> *) </a:t>
            </a:r>
            <a:r>
              <a:rPr lang="en-US" sz="2400" b="1" dirty="0" err="1"/>
              <a:t>malloc</a:t>
            </a:r>
            <a:r>
              <a:rPr lang="en-US" sz="2400" b="1" dirty="0"/>
              <a:t>(</a:t>
            </a:r>
            <a:r>
              <a:rPr lang="en-US" sz="2400" b="1" dirty="0" err="1"/>
              <a:t>sizeof</a:t>
            </a:r>
            <a:r>
              <a:rPr lang="en-US" sz="2400" b="1" dirty="0"/>
              <a:t>(</a:t>
            </a:r>
            <a:r>
              <a:rPr lang="en-US" sz="2400" b="1" dirty="0" err="1"/>
              <a:t>Proion</a:t>
            </a:r>
            <a:r>
              <a:rPr lang="en-US" sz="2400" b="1" dirty="0"/>
              <a:t>));</a:t>
            </a:r>
          </a:p>
          <a:p>
            <a:r>
              <a:rPr lang="en-US" sz="2400" dirty="0"/>
              <a:t>    </a:t>
            </a:r>
          </a:p>
          <a:p>
            <a:r>
              <a:rPr lang="en-US" sz="2400" b="1" dirty="0">
                <a:solidFill>
                  <a:srgbClr val="000099"/>
                </a:solidFill>
              </a:rPr>
              <a:t>    *neo = *p;</a:t>
            </a:r>
          </a:p>
          <a:p>
            <a:r>
              <a:rPr lang="en-US" sz="2400" b="1" dirty="0"/>
              <a:t>    if ( </a:t>
            </a:r>
            <a:r>
              <a:rPr lang="en-US" sz="2400" b="1" dirty="0" err="1"/>
              <a:t>kefali</a:t>
            </a:r>
            <a:r>
              <a:rPr lang="en-US" sz="2400" b="1" dirty="0"/>
              <a:t> == NULL) {</a:t>
            </a:r>
          </a:p>
          <a:p>
            <a:r>
              <a:rPr lang="en-US" sz="2400" b="1" dirty="0"/>
              <a:t>        </a:t>
            </a:r>
            <a:r>
              <a:rPr lang="en-US" sz="2400" b="1" dirty="0" err="1"/>
              <a:t>kefali</a:t>
            </a:r>
            <a:r>
              <a:rPr lang="en-US" sz="2400" b="1" dirty="0"/>
              <a:t> = neo;</a:t>
            </a:r>
          </a:p>
          <a:p>
            <a:r>
              <a:rPr lang="en-US" sz="2400" b="1" dirty="0"/>
              <a:t>        </a:t>
            </a:r>
            <a:r>
              <a:rPr lang="en-US" sz="2400" b="1" dirty="0" err="1"/>
              <a:t>oura</a:t>
            </a:r>
            <a:r>
              <a:rPr lang="en-US" sz="2400" b="1" dirty="0"/>
              <a:t> = neo;</a:t>
            </a:r>
          </a:p>
          <a:p>
            <a:r>
              <a:rPr lang="en-US" sz="2400" dirty="0"/>
              <a:t>    }</a:t>
            </a:r>
          </a:p>
          <a:p>
            <a:r>
              <a:rPr lang="en-US" sz="2400" dirty="0"/>
              <a:t>    else {</a:t>
            </a:r>
          </a:p>
          <a:p>
            <a:r>
              <a:rPr lang="en-US" sz="2400" b="1" dirty="0">
                <a:solidFill>
                  <a:srgbClr val="C00000"/>
                </a:solidFill>
              </a:rPr>
              <a:t>        </a:t>
            </a:r>
            <a:r>
              <a:rPr lang="en-US" sz="2400" b="1" dirty="0">
                <a:solidFill>
                  <a:schemeClr val="accent4">
                    <a:lumMod val="75000"/>
                  </a:schemeClr>
                </a:solidFill>
              </a:rPr>
              <a:t>neo-&gt;</a:t>
            </a:r>
            <a:r>
              <a:rPr lang="en-US" sz="2400" b="1" dirty="0" err="1">
                <a:solidFill>
                  <a:schemeClr val="accent4">
                    <a:lumMod val="75000"/>
                  </a:schemeClr>
                </a:solidFill>
              </a:rPr>
              <a:t>epomeno</a:t>
            </a:r>
            <a:r>
              <a:rPr lang="en-US" sz="2400" b="1" dirty="0">
                <a:solidFill>
                  <a:schemeClr val="accent4">
                    <a:lumMod val="75000"/>
                  </a:schemeClr>
                </a:solidFill>
              </a:rPr>
              <a:t> = </a:t>
            </a:r>
            <a:r>
              <a:rPr lang="en-US" sz="2400" b="1" dirty="0" err="1">
                <a:solidFill>
                  <a:schemeClr val="accent4">
                    <a:lumMod val="75000"/>
                  </a:schemeClr>
                </a:solidFill>
              </a:rPr>
              <a:t>kefali</a:t>
            </a:r>
            <a:r>
              <a:rPr lang="en-US" sz="2400" b="1" dirty="0">
                <a:solidFill>
                  <a:schemeClr val="accent4">
                    <a:lumMod val="75000"/>
                  </a:schemeClr>
                </a:solidFill>
              </a:rPr>
              <a:t>;</a:t>
            </a:r>
          </a:p>
          <a:p>
            <a:r>
              <a:rPr lang="en-US" sz="2400" b="1" dirty="0">
                <a:solidFill>
                  <a:schemeClr val="accent4">
                    <a:lumMod val="75000"/>
                  </a:schemeClr>
                </a:solidFill>
              </a:rPr>
              <a:t>        </a:t>
            </a:r>
            <a:r>
              <a:rPr lang="en-US" sz="2400" b="1" dirty="0" err="1">
                <a:solidFill>
                  <a:schemeClr val="accent4">
                    <a:lumMod val="75000"/>
                  </a:schemeClr>
                </a:solidFill>
              </a:rPr>
              <a:t>kefali</a:t>
            </a:r>
            <a:r>
              <a:rPr lang="en-US" sz="2400" b="1" dirty="0">
                <a:solidFill>
                  <a:schemeClr val="accent4">
                    <a:lumMod val="75000"/>
                  </a:schemeClr>
                </a:solidFill>
              </a:rPr>
              <a:t> = neo;</a:t>
            </a:r>
          </a:p>
          <a:p>
            <a:r>
              <a:rPr lang="en-US" sz="2400" dirty="0"/>
              <a:t>    }</a:t>
            </a:r>
          </a:p>
          <a:p>
            <a:r>
              <a:rPr lang="en-US" sz="2400" dirty="0"/>
              <a:t>}</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Λίστα</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27384"/>
            <a:ext cx="9108504" cy="1018134"/>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pPr>
              <a:buSzPct val="45000"/>
              <a:tabLst>
                <a:tab pos="723900" algn="l"/>
                <a:tab pos="1447800" algn="l"/>
                <a:tab pos="2171700" algn="l"/>
                <a:tab pos="2895600" algn="l"/>
                <a:tab pos="3619500" algn="l"/>
                <a:tab pos="4343400" algn="l"/>
                <a:tab pos="5065713" algn="l"/>
                <a:tab pos="5791200" algn="l"/>
                <a:tab pos="6515100" algn="l"/>
                <a:tab pos="7235825" algn="l"/>
              </a:tabLst>
            </a:pPr>
            <a:r>
              <a:rPr lang="el-GR" dirty="0"/>
              <a:t>Εισαγωγή (τέλος) - Υλοποίηση</a:t>
            </a:r>
          </a:p>
        </p:txBody>
      </p:sp>
      <p:sp>
        <p:nvSpPr>
          <p:cNvPr id="8" name="TextBox 7" descr="void eisagogi κάτω παύλα telos, Proion * p,&#10;άγκιστρο,&#10;    Proion * neo,   &#10;    neo = Proion * malloc size of Proion,&#10;    * neo = * p,&#10;    neo -&gt; epomeno = NULL,&#10;    if kefali == NULL, άγκιστρο,&#10;        kefali = neo,&#10;        oura = neo,&#10;    άγκιστρο,&#10;    else, άγκιστρο,&#10;        oura -&gt; epomeno = neo,&#10;        oura = neo,&#10;    άγκιστρο,&#10;άγκιστρο.&#10;"/>
          <p:cNvSpPr txBox="1"/>
          <p:nvPr>
            <p:custDataLst>
              <p:tags r:id="rId2"/>
            </p:custDataLst>
          </p:nvPr>
        </p:nvSpPr>
        <p:spPr>
          <a:xfrm>
            <a:off x="467544" y="759470"/>
            <a:ext cx="8208912" cy="5693866"/>
          </a:xfrm>
          <a:prstGeom prst="rect">
            <a:avLst/>
          </a:prstGeom>
          <a:noFill/>
        </p:spPr>
        <p:txBody>
          <a:bodyPr wrap="square" rtlCol="0">
            <a:spAutoFit/>
          </a:bodyPr>
          <a:lstStyle/>
          <a:p>
            <a:r>
              <a:rPr lang="en-US" sz="2800" dirty="0"/>
              <a:t>v</a:t>
            </a:r>
            <a:r>
              <a:rPr lang="en-US" sz="2400" dirty="0"/>
              <a:t>oid </a:t>
            </a:r>
            <a:r>
              <a:rPr lang="en-US" sz="2400" dirty="0" err="1"/>
              <a:t>eisagogi_telos</a:t>
            </a:r>
            <a:r>
              <a:rPr lang="en-US" sz="2400" dirty="0"/>
              <a:t>(</a:t>
            </a:r>
            <a:r>
              <a:rPr lang="en-US" sz="2400" dirty="0" err="1"/>
              <a:t>Proion</a:t>
            </a:r>
            <a:r>
              <a:rPr lang="en-US" sz="2400" dirty="0"/>
              <a:t> *p)</a:t>
            </a:r>
          </a:p>
          <a:p>
            <a:r>
              <a:rPr lang="en-US" sz="2400" dirty="0"/>
              <a:t>{</a:t>
            </a:r>
          </a:p>
          <a:p>
            <a:r>
              <a:rPr lang="en-US" sz="2400" dirty="0"/>
              <a:t>    </a:t>
            </a:r>
            <a:r>
              <a:rPr lang="en-US" sz="2400" dirty="0" err="1"/>
              <a:t>Proion</a:t>
            </a:r>
            <a:r>
              <a:rPr lang="en-US" sz="2400" dirty="0"/>
              <a:t> *neo</a:t>
            </a:r>
            <a:r>
              <a:rPr lang="en-US" sz="2400" dirty="0" smtClean="0"/>
              <a:t>;   </a:t>
            </a:r>
            <a:endParaRPr lang="en-US" sz="2400" dirty="0"/>
          </a:p>
          <a:p>
            <a:r>
              <a:rPr lang="en-US" sz="2400" dirty="0"/>
              <a:t>    neo = (</a:t>
            </a:r>
            <a:r>
              <a:rPr lang="en-US" sz="2400" dirty="0" err="1"/>
              <a:t>Proion</a:t>
            </a:r>
            <a:r>
              <a:rPr lang="en-US" sz="2400" dirty="0"/>
              <a:t> *) </a:t>
            </a:r>
            <a:r>
              <a:rPr lang="en-US" sz="2400" dirty="0" err="1"/>
              <a:t>malloc</a:t>
            </a:r>
            <a:r>
              <a:rPr lang="en-US" sz="2400" dirty="0"/>
              <a:t>(</a:t>
            </a:r>
            <a:r>
              <a:rPr lang="en-US" sz="2400" dirty="0" err="1"/>
              <a:t>sizeof</a:t>
            </a:r>
            <a:r>
              <a:rPr lang="en-US" sz="2400" dirty="0"/>
              <a:t>(</a:t>
            </a:r>
            <a:r>
              <a:rPr lang="en-US" sz="2400" dirty="0" err="1"/>
              <a:t>Proion</a:t>
            </a:r>
            <a:r>
              <a:rPr lang="en-US" sz="2400" dirty="0" smtClean="0"/>
              <a:t>));</a:t>
            </a:r>
            <a:endParaRPr lang="en-US" sz="2400" dirty="0"/>
          </a:p>
          <a:p>
            <a:r>
              <a:rPr lang="en-US" sz="2400" dirty="0"/>
              <a:t>    *neo = *p;</a:t>
            </a:r>
          </a:p>
          <a:p>
            <a:r>
              <a:rPr lang="en-US" sz="2400" dirty="0"/>
              <a:t>    neo-&gt;</a:t>
            </a:r>
            <a:r>
              <a:rPr lang="en-US" sz="2400" dirty="0" err="1"/>
              <a:t>epomeno</a:t>
            </a:r>
            <a:r>
              <a:rPr lang="en-US" sz="2400" dirty="0"/>
              <a:t> = NULL;</a:t>
            </a:r>
          </a:p>
          <a:p>
            <a:r>
              <a:rPr lang="en-US" sz="2400" b="1" dirty="0"/>
              <a:t>    if (</a:t>
            </a:r>
            <a:r>
              <a:rPr lang="en-US" sz="2400" b="1" dirty="0" err="1"/>
              <a:t>kefali</a:t>
            </a:r>
            <a:r>
              <a:rPr lang="en-US" sz="2400" b="1" dirty="0"/>
              <a:t> == NULL) {</a:t>
            </a:r>
          </a:p>
          <a:p>
            <a:r>
              <a:rPr lang="en-US" sz="2400" b="1" dirty="0"/>
              <a:t>        </a:t>
            </a:r>
            <a:r>
              <a:rPr lang="en-US" sz="2400" b="1" dirty="0" err="1"/>
              <a:t>kefali</a:t>
            </a:r>
            <a:r>
              <a:rPr lang="en-US" sz="2400" b="1" dirty="0"/>
              <a:t> = neo;</a:t>
            </a:r>
          </a:p>
          <a:p>
            <a:r>
              <a:rPr lang="en-US" sz="2400" b="1" dirty="0"/>
              <a:t>        </a:t>
            </a:r>
            <a:r>
              <a:rPr lang="en-US" sz="2400" b="1" dirty="0" err="1"/>
              <a:t>oura</a:t>
            </a:r>
            <a:r>
              <a:rPr lang="en-US" sz="2400" b="1" dirty="0"/>
              <a:t> = neo;</a:t>
            </a:r>
          </a:p>
          <a:p>
            <a:r>
              <a:rPr lang="en-US" sz="2400" dirty="0"/>
              <a:t>    }</a:t>
            </a:r>
          </a:p>
          <a:p>
            <a:r>
              <a:rPr lang="en-US" sz="2400" dirty="0"/>
              <a:t>    </a:t>
            </a:r>
            <a:r>
              <a:rPr lang="en-US" sz="2400" b="1" dirty="0">
                <a:solidFill>
                  <a:schemeClr val="accent4">
                    <a:lumMod val="75000"/>
                  </a:schemeClr>
                </a:solidFill>
              </a:rPr>
              <a:t>else {</a:t>
            </a:r>
          </a:p>
          <a:p>
            <a:r>
              <a:rPr lang="en-US" sz="2400" b="1" dirty="0">
                <a:solidFill>
                  <a:schemeClr val="accent4">
                    <a:lumMod val="75000"/>
                  </a:schemeClr>
                </a:solidFill>
              </a:rPr>
              <a:t>        </a:t>
            </a:r>
            <a:r>
              <a:rPr lang="en-US" sz="2400" b="1" dirty="0" err="1">
                <a:solidFill>
                  <a:schemeClr val="accent4">
                    <a:lumMod val="75000"/>
                  </a:schemeClr>
                </a:solidFill>
              </a:rPr>
              <a:t>oura</a:t>
            </a:r>
            <a:r>
              <a:rPr lang="en-US" sz="2400" b="1" dirty="0">
                <a:solidFill>
                  <a:schemeClr val="accent4">
                    <a:lumMod val="75000"/>
                  </a:schemeClr>
                </a:solidFill>
              </a:rPr>
              <a:t>-&gt;</a:t>
            </a:r>
            <a:r>
              <a:rPr lang="en-US" sz="2400" b="1" dirty="0" err="1">
                <a:solidFill>
                  <a:schemeClr val="accent4">
                    <a:lumMod val="75000"/>
                  </a:schemeClr>
                </a:solidFill>
              </a:rPr>
              <a:t>epomeno</a:t>
            </a:r>
            <a:r>
              <a:rPr lang="en-US" sz="2400" b="1" dirty="0">
                <a:solidFill>
                  <a:schemeClr val="accent4">
                    <a:lumMod val="75000"/>
                  </a:schemeClr>
                </a:solidFill>
              </a:rPr>
              <a:t> = neo;</a:t>
            </a:r>
          </a:p>
          <a:p>
            <a:r>
              <a:rPr lang="en-US" sz="2400" b="1" dirty="0">
                <a:solidFill>
                  <a:schemeClr val="accent4">
                    <a:lumMod val="75000"/>
                  </a:schemeClr>
                </a:solidFill>
              </a:rPr>
              <a:t>        </a:t>
            </a:r>
            <a:r>
              <a:rPr lang="en-US" sz="2400" b="1" dirty="0" err="1">
                <a:solidFill>
                  <a:schemeClr val="accent4">
                    <a:lumMod val="75000"/>
                  </a:schemeClr>
                </a:solidFill>
              </a:rPr>
              <a:t>oura</a:t>
            </a:r>
            <a:r>
              <a:rPr lang="en-US" sz="2400" b="1" dirty="0">
                <a:solidFill>
                  <a:schemeClr val="accent4">
                    <a:lumMod val="75000"/>
                  </a:schemeClr>
                </a:solidFill>
              </a:rPr>
              <a:t> = neo;</a:t>
            </a:r>
          </a:p>
          <a:p>
            <a:r>
              <a:rPr lang="en-US" sz="2400" b="1" dirty="0">
                <a:solidFill>
                  <a:schemeClr val="accent4">
                    <a:lumMod val="75000"/>
                  </a:schemeClr>
                </a:solidFill>
              </a:rPr>
              <a:t>    }</a:t>
            </a:r>
          </a:p>
          <a:p>
            <a:r>
              <a:rPr lang="en-US" sz="2400" dirty="0"/>
              <a:t>}</a:t>
            </a:r>
            <a:endParaRPr 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Λίστα</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99392"/>
            <a:ext cx="9072563" cy="1260475"/>
          </a:xfrm>
        </p:spPr>
        <p:txBody>
          <a:bodyPr>
            <a:normAutofit/>
          </a:bodyPr>
          <a:lstStyle/>
          <a:p>
            <a:r>
              <a:rPr lang="el-GR" dirty="0"/>
              <a:t>Εισαγωγή (μετά) - Υλοποίηση</a:t>
            </a:r>
          </a:p>
        </p:txBody>
      </p:sp>
      <p:sp>
        <p:nvSpPr>
          <p:cNvPr id="6" name="TextBox 5" descr="void eisagogi κάτω παύλα meta, Proion * p, int k,&#10;άγκιστρο,&#10;    Proion * neo, * x,&#10;    x = kefali,&#10;    while x != NULL, άγκιστρο,&#10;        if x -&gt; code == k, άγκιστρο,&#10;            neo = Proion *, malloc size of Proion,        &#10;            * neo = * p,&#10;            neo -&gt; epomeno = x -&gt; epomeno,&#10;            x -&gt; epomeno = neo,&#10;            if x == oura, &#10;                oura = neo,&#10;            return,&#10;        άγκιστρο,&#10;        x = x -&gt; epomeno,&#10;    άγκιστρο,&#10;    print f, \ n \ n Δεν Υπάρχει προϊόν με κωδικό % d \ n \ n, k,&#10;άγκιστρο.&#10;"/>
          <p:cNvSpPr txBox="1"/>
          <p:nvPr>
            <p:custDataLst>
              <p:tags r:id="rId2"/>
            </p:custDataLst>
          </p:nvPr>
        </p:nvSpPr>
        <p:spPr>
          <a:xfrm>
            <a:off x="647824" y="1064807"/>
            <a:ext cx="7776864" cy="5244513"/>
          </a:xfrm>
          <a:prstGeom prst="rect">
            <a:avLst/>
          </a:prstGeom>
          <a:noFill/>
        </p:spPr>
        <p:txBody>
          <a:bodyPr wrap="square" rtlCol="0">
            <a:spAutoFit/>
          </a:bodyPr>
          <a:lstStyle/>
          <a:p>
            <a:r>
              <a:rPr lang="en-US" sz="2000" b="1" dirty="0"/>
              <a:t>void </a:t>
            </a:r>
            <a:r>
              <a:rPr lang="en-US" sz="2000" b="1" dirty="0" err="1"/>
              <a:t>eisagogi_meta</a:t>
            </a:r>
            <a:r>
              <a:rPr lang="en-US" sz="2000" b="1" dirty="0"/>
              <a:t>(</a:t>
            </a:r>
            <a:r>
              <a:rPr lang="en-US" sz="2000" b="1" dirty="0" err="1"/>
              <a:t>Proion</a:t>
            </a:r>
            <a:r>
              <a:rPr lang="en-US" sz="2000" b="1" dirty="0"/>
              <a:t> *p, </a:t>
            </a:r>
            <a:r>
              <a:rPr lang="en-US" sz="2000" b="1" dirty="0" err="1"/>
              <a:t>int</a:t>
            </a:r>
            <a:r>
              <a:rPr lang="en-US" sz="2000" b="1" dirty="0"/>
              <a:t> k)</a:t>
            </a:r>
          </a:p>
          <a:p>
            <a:r>
              <a:rPr lang="en-US" sz="2000" b="1" dirty="0"/>
              <a:t>{</a:t>
            </a:r>
          </a:p>
          <a:p>
            <a:r>
              <a:rPr lang="en-US" sz="2000" b="1" dirty="0"/>
              <a:t>    </a:t>
            </a:r>
            <a:r>
              <a:rPr lang="en-US" sz="2000" b="1" dirty="0" err="1"/>
              <a:t>Proion</a:t>
            </a:r>
            <a:r>
              <a:rPr lang="en-US" sz="2000" b="1" dirty="0"/>
              <a:t> *neo, *x</a:t>
            </a:r>
            <a:r>
              <a:rPr lang="en-US" sz="2000" b="1" dirty="0" smtClean="0"/>
              <a:t>;</a:t>
            </a:r>
            <a:endParaRPr lang="en-US" sz="2000" b="1" dirty="0"/>
          </a:p>
          <a:p>
            <a:r>
              <a:rPr lang="en-US" sz="2000" b="1" dirty="0"/>
              <a:t>    x = </a:t>
            </a:r>
            <a:r>
              <a:rPr lang="en-US" sz="2000" b="1" dirty="0" err="1"/>
              <a:t>kefali</a:t>
            </a:r>
            <a:r>
              <a:rPr lang="en-US" sz="2000" b="1" dirty="0" smtClean="0"/>
              <a:t>;</a:t>
            </a:r>
            <a:endParaRPr lang="en-US" sz="2000" b="1" dirty="0"/>
          </a:p>
          <a:p>
            <a:r>
              <a:rPr lang="en-US" sz="2000" b="1" dirty="0"/>
              <a:t>    while (x != NULL) {</a:t>
            </a:r>
          </a:p>
          <a:p>
            <a:r>
              <a:rPr lang="en-US" sz="2000" b="1" dirty="0"/>
              <a:t>        if (x-&gt;code == k) {</a:t>
            </a:r>
          </a:p>
          <a:p>
            <a:r>
              <a:rPr lang="en-US" sz="2000" b="1" dirty="0"/>
              <a:t>            neo = (</a:t>
            </a:r>
            <a:r>
              <a:rPr lang="en-US" sz="2000" b="1" dirty="0" err="1"/>
              <a:t>Proion</a:t>
            </a:r>
            <a:r>
              <a:rPr lang="en-US" sz="2000" b="1" dirty="0"/>
              <a:t> *) </a:t>
            </a:r>
            <a:r>
              <a:rPr lang="en-US" sz="2000" b="1" dirty="0" err="1"/>
              <a:t>malloc</a:t>
            </a:r>
            <a:r>
              <a:rPr lang="en-US" sz="2000" b="1" dirty="0"/>
              <a:t>(</a:t>
            </a:r>
            <a:r>
              <a:rPr lang="en-US" sz="2000" b="1" dirty="0" err="1"/>
              <a:t>sizeof</a:t>
            </a:r>
            <a:r>
              <a:rPr lang="en-US" sz="2000" b="1" dirty="0"/>
              <a:t>(</a:t>
            </a:r>
            <a:r>
              <a:rPr lang="en-US" sz="2000" b="1" dirty="0" err="1"/>
              <a:t>Proion</a:t>
            </a:r>
            <a:r>
              <a:rPr lang="en-US" sz="2000" b="1" dirty="0"/>
              <a:t>));        </a:t>
            </a:r>
          </a:p>
          <a:p>
            <a:r>
              <a:rPr lang="en-US" sz="2000" b="1" dirty="0"/>
              <a:t>            *neo = *p;</a:t>
            </a:r>
          </a:p>
          <a:p>
            <a:r>
              <a:rPr lang="en-US" sz="2000" b="1" dirty="0"/>
              <a:t>            neo-&gt;</a:t>
            </a:r>
            <a:r>
              <a:rPr lang="en-US" sz="2000" b="1" dirty="0" err="1"/>
              <a:t>epomeno</a:t>
            </a:r>
            <a:r>
              <a:rPr lang="en-US" sz="2000" b="1" dirty="0"/>
              <a:t> = x-&gt;</a:t>
            </a:r>
            <a:r>
              <a:rPr lang="en-US" sz="2000" b="1" dirty="0" err="1"/>
              <a:t>epomeno</a:t>
            </a:r>
            <a:r>
              <a:rPr lang="en-US" sz="2000" b="1" dirty="0"/>
              <a:t>;</a:t>
            </a:r>
          </a:p>
          <a:p>
            <a:r>
              <a:rPr lang="en-US" sz="2000" b="1" dirty="0"/>
              <a:t>            x-&gt;</a:t>
            </a:r>
            <a:r>
              <a:rPr lang="en-US" sz="2000" b="1" dirty="0" err="1"/>
              <a:t>epomeno</a:t>
            </a:r>
            <a:r>
              <a:rPr lang="en-US" sz="2000" b="1" dirty="0"/>
              <a:t> = neo;</a:t>
            </a:r>
          </a:p>
          <a:p>
            <a:r>
              <a:rPr lang="en-US" sz="2000" b="1" dirty="0"/>
              <a:t>            if ( x == </a:t>
            </a:r>
            <a:r>
              <a:rPr lang="en-US" sz="2000" b="1" dirty="0" err="1"/>
              <a:t>oura</a:t>
            </a:r>
            <a:r>
              <a:rPr lang="en-US" sz="2000" b="1" dirty="0"/>
              <a:t>) </a:t>
            </a:r>
          </a:p>
          <a:p>
            <a:r>
              <a:rPr lang="en-US" sz="2000" b="1" dirty="0"/>
              <a:t>                </a:t>
            </a:r>
            <a:r>
              <a:rPr lang="en-US" sz="2000" b="1" dirty="0" err="1"/>
              <a:t>oura</a:t>
            </a:r>
            <a:r>
              <a:rPr lang="en-US" sz="2000" b="1" dirty="0"/>
              <a:t> = neo;</a:t>
            </a:r>
          </a:p>
          <a:p>
            <a:r>
              <a:rPr lang="en-US" sz="2000" b="1" dirty="0"/>
              <a:t>            return;</a:t>
            </a:r>
          </a:p>
          <a:p>
            <a:r>
              <a:rPr lang="en-US" sz="2000" b="1" dirty="0"/>
              <a:t>        }</a:t>
            </a:r>
          </a:p>
          <a:p>
            <a:r>
              <a:rPr lang="en-US" sz="2000" b="1" dirty="0"/>
              <a:t>        x = x-&gt;</a:t>
            </a:r>
            <a:r>
              <a:rPr lang="en-US" sz="2000" b="1" dirty="0" err="1"/>
              <a:t>epomeno</a:t>
            </a:r>
            <a:r>
              <a:rPr lang="en-US" sz="2000" b="1" dirty="0"/>
              <a:t>;</a:t>
            </a:r>
          </a:p>
          <a:p>
            <a:r>
              <a:rPr lang="en-US" sz="2000" b="1" dirty="0"/>
              <a:t>    }</a:t>
            </a:r>
          </a:p>
          <a:p>
            <a:r>
              <a:rPr lang="en-US" sz="2000" b="1" dirty="0"/>
              <a:t>    </a:t>
            </a:r>
            <a:r>
              <a:rPr lang="en-US" sz="2000" b="1" dirty="0" err="1"/>
              <a:t>printf</a:t>
            </a:r>
            <a:r>
              <a:rPr lang="en-US" sz="2000" b="1" dirty="0"/>
              <a:t>("\n\n</a:t>
            </a:r>
            <a:r>
              <a:rPr lang="el-GR" sz="2000" b="1" dirty="0"/>
              <a:t>Δεν Υπάρχει </a:t>
            </a:r>
            <a:r>
              <a:rPr lang="el-GR" sz="2000" b="1" dirty="0" smtClean="0"/>
              <a:t>προϊόν </a:t>
            </a:r>
            <a:r>
              <a:rPr lang="el-GR" sz="2000" b="1" dirty="0"/>
              <a:t>με κωδικό %</a:t>
            </a:r>
            <a:r>
              <a:rPr lang="en-US" sz="2000" b="1" dirty="0"/>
              <a:t>d\n\n", k);</a:t>
            </a:r>
          </a:p>
          <a:p>
            <a:r>
              <a:rPr lang="en-US" sz="2000" b="1" dirty="0"/>
              <a:t>}</a:t>
            </a:r>
            <a:endParaRPr lang="el-GR" b="1"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Λίστα</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8285"/>
            <a:ext cx="9072563" cy="1260475"/>
          </a:xfrm>
        </p:spPr>
        <p:txBody>
          <a:bodyPr>
            <a:noAutofit/>
          </a:bodyPr>
          <a:lstStyle/>
          <a:p>
            <a:r>
              <a:rPr lang="el-GR" dirty="0"/>
              <a:t>Λίστα: Διαγραφή Κόμβου</a:t>
            </a:r>
          </a:p>
        </p:txBody>
      </p:sp>
      <p:sp>
        <p:nvSpPr>
          <p:cNvPr id="2" name="Θέση περιεχομένου 1"/>
          <p:cNvSpPr>
            <a:spLocks noGrp="1"/>
          </p:cNvSpPr>
          <p:nvPr>
            <p:ph idx="1"/>
          </p:nvPr>
        </p:nvSpPr>
        <p:spPr>
          <a:xfrm>
            <a:off x="579881" y="1744216"/>
            <a:ext cx="8096576" cy="604664"/>
          </a:xfrm>
        </p:spPr>
        <p:txBody>
          <a:bodyPr/>
          <a:lstStyle/>
          <a:p>
            <a:pPr marL="0" indent="0">
              <a:buNone/>
            </a:pPr>
            <a:r>
              <a:rPr lang="el-GR" b="1" dirty="0"/>
              <a:t>Διαγραφή κόμβου &lt; Δ &gt;</a:t>
            </a:r>
          </a:p>
        </p:txBody>
      </p:sp>
      <p:sp>
        <p:nvSpPr>
          <p:cNvPr id="8" name="Ορθογώνιο 7" descr="Σχεδιάγραμμα Λίστας Διαγραφής Κόμβου."/>
          <p:cNvSpPr/>
          <p:nvPr/>
        </p:nvSpPr>
        <p:spPr>
          <a:xfrm>
            <a:off x="579881" y="3240779"/>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a:t>Α</a:t>
            </a:r>
          </a:p>
        </p:txBody>
      </p:sp>
      <p:sp>
        <p:nvSpPr>
          <p:cNvPr id="9" name="Ορθογώνιο 8" descr="[DECORATIVE]"/>
          <p:cNvSpPr/>
          <p:nvPr/>
        </p:nvSpPr>
        <p:spPr>
          <a:xfrm>
            <a:off x="1214951" y="3240779"/>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1" name="Ευθύγραμμο βέλος σύνδεσης 10" descr="[DECORATIVE]"/>
          <p:cNvCxnSpPr/>
          <p:nvPr/>
        </p:nvCxnSpPr>
        <p:spPr>
          <a:xfrm>
            <a:off x="1532487" y="3478905"/>
            <a:ext cx="87322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Ορθογώνιο 11" descr="Σχεδιάγραμμα Λίστας Διαγραφής Κόμβου."/>
          <p:cNvSpPr/>
          <p:nvPr/>
        </p:nvSpPr>
        <p:spPr>
          <a:xfrm>
            <a:off x="6033303" y="3240779"/>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smtClean="0"/>
              <a:t>Γ</a:t>
            </a:r>
            <a:endParaRPr lang="el-GR" dirty="0"/>
          </a:p>
        </p:txBody>
      </p:sp>
      <p:sp>
        <p:nvSpPr>
          <p:cNvPr id="13" name="Ορθογώνιο 12" descr="[DECORATIVE]"/>
          <p:cNvSpPr/>
          <p:nvPr/>
        </p:nvSpPr>
        <p:spPr>
          <a:xfrm>
            <a:off x="6668373" y="3240779"/>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sp>
        <p:nvSpPr>
          <p:cNvPr id="14" name="Ορθογώνιο 13" descr="Σχεδιάγραμμα Λίστας Διαγραφής Κόμβου."/>
          <p:cNvSpPr/>
          <p:nvPr/>
        </p:nvSpPr>
        <p:spPr>
          <a:xfrm>
            <a:off x="4232461" y="3240779"/>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a:t>Δ</a:t>
            </a:r>
          </a:p>
        </p:txBody>
      </p:sp>
      <p:sp>
        <p:nvSpPr>
          <p:cNvPr id="15" name="Ορθογώνιο 14" descr="[DECORATIVE]"/>
          <p:cNvSpPr/>
          <p:nvPr/>
        </p:nvSpPr>
        <p:spPr>
          <a:xfrm>
            <a:off x="4867532" y="3240779"/>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6" name="Ευθύγραμμο βέλος σύνδεσης 15" descr="[DECORATIVE]"/>
          <p:cNvCxnSpPr/>
          <p:nvPr/>
        </p:nvCxnSpPr>
        <p:spPr>
          <a:xfrm>
            <a:off x="5185067" y="3478905"/>
            <a:ext cx="87322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Ορθογώνιο 16" descr="Σχεδιάγραμμα Λίστας Διαγραφής Κόμβου."/>
          <p:cNvSpPr/>
          <p:nvPr/>
        </p:nvSpPr>
        <p:spPr>
          <a:xfrm>
            <a:off x="2405709" y="3240779"/>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smtClean="0"/>
              <a:t>Β</a:t>
            </a:r>
            <a:endParaRPr lang="el-GR" dirty="0"/>
          </a:p>
        </p:txBody>
      </p:sp>
      <p:sp>
        <p:nvSpPr>
          <p:cNvPr id="18" name="Ορθογώνιο 17" descr="[DECORATIVE]"/>
          <p:cNvSpPr/>
          <p:nvPr/>
        </p:nvSpPr>
        <p:spPr>
          <a:xfrm>
            <a:off x="3040779" y="3240779"/>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9" name="Ευθύγραμμο βέλος σύνδεσης 18" descr="[DECORATIVE]"/>
          <p:cNvCxnSpPr>
            <a:endCxn id="14" idx="1"/>
          </p:cNvCxnSpPr>
          <p:nvPr/>
        </p:nvCxnSpPr>
        <p:spPr>
          <a:xfrm>
            <a:off x="3358315" y="3478905"/>
            <a:ext cx="874147"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descr="."/>
          <p:cNvSpPr txBox="1"/>
          <p:nvPr>
            <p:custDataLst>
              <p:tags r:id="rId2"/>
            </p:custDataLst>
          </p:nvPr>
        </p:nvSpPr>
        <p:spPr>
          <a:xfrm>
            <a:off x="7882994" y="3240779"/>
            <a:ext cx="793462" cy="359413"/>
          </a:xfrm>
          <a:prstGeom prst="rect">
            <a:avLst/>
          </a:prstGeom>
          <a:noFill/>
        </p:spPr>
        <p:txBody>
          <a:bodyPr wrap="none" lIns="100794" tIns="50397" rIns="100794" bIns="50397" rtlCol="0">
            <a:spAutoFit/>
          </a:bodyPr>
          <a:lstStyle/>
          <a:p>
            <a:r>
              <a:rPr lang="en-US" dirty="0" smtClean="0"/>
              <a:t>NULL</a:t>
            </a:r>
            <a:endParaRPr lang="el-GR" dirty="0"/>
          </a:p>
        </p:txBody>
      </p:sp>
      <p:cxnSp>
        <p:nvCxnSpPr>
          <p:cNvPr id="21" name="Ευθύγραμμο βέλος σύνδεσης 20" descr="[DECORATIVE]"/>
          <p:cNvCxnSpPr/>
          <p:nvPr/>
        </p:nvCxnSpPr>
        <p:spPr>
          <a:xfrm>
            <a:off x="6985909" y="3478905"/>
            <a:ext cx="81770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23</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4" y="61641"/>
            <a:ext cx="8352928" cy="1260475"/>
          </a:xfrm>
        </p:spPr>
        <p:txBody>
          <a:bodyPr>
            <a:noAutofit/>
          </a:bodyPr>
          <a:lstStyle/>
          <a:p>
            <a:r>
              <a:rPr lang="el-GR" dirty="0" smtClean="0"/>
              <a:t>(1) Τοποθέτηση Δείκτη</a:t>
            </a:r>
            <a:endParaRPr lang="el-GR" dirty="0"/>
          </a:p>
        </p:txBody>
      </p:sp>
      <p:sp>
        <p:nvSpPr>
          <p:cNvPr id="10" name="TextBox 9"/>
          <p:cNvSpPr txBox="1"/>
          <p:nvPr>
            <p:custDataLst>
              <p:tags r:id="rId3"/>
            </p:custDataLst>
          </p:nvPr>
        </p:nvSpPr>
        <p:spPr>
          <a:xfrm>
            <a:off x="467544" y="1573809"/>
            <a:ext cx="8208912" cy="830997"/>
          </a:xfrm>
          <a:prstGeom prst="rect">
            <a:avLst/>
          </a:prstGeom>
          <a:noFill/>
        </p:spPr>
        <p:txBody>
          <a:bodyPr wrap="square" rtlCol="0">
            <a:spAutoFit/>
          </a:bodyPr>
          <a:lstStyle/>
          <a:p>
            <a:r>
              <a:rPr lang="el-GR" sz="2400" b="1" dirty="0"/>
              <a:t>Τοποθέτηση του </a:t>
            </a:r>
            <a:r>
              <a:rPr lang="el-GR" sz="2400" b="1" dirty="0">
                <a:solidFill>
                  <a:srgbClr val="7030A0"/>
                </a:solidFill>
              </a:rPr>
              <a:t>δείκτη του προηγούμενου κόμβου </a:t>
            </a:r>
            <a:r>
              <a:rPr lang="el-GR" sz="2400" b="1" dirty="0"/>
              <a:t>στον κόμβο που </a:t>
            </a:r>
            <a:r>
              <a:rPr lang="el-GR" sz="2400" b="1" dirty="0">
                <a:solidFill>
                  <a:srgbClr val="7030A0"/>
                </a:solidFill>
              </a:rPr>
              <a:t>δείχνει και ο υπό διαγραφή κόμβος</a:t>
            </a:r>
            <a:r>
              <a:rPr lang="el-GR" sz="2400" b="1" dirty="0"/>
              <a:t>.</a:t>
            </a:r>
          </a:p>
        </p:txBody>
      </p:sp>
      <p:sp>
        <p:nvSpPr>
          <p:cNvPr id="6" name="Ορθογώνιο 5" descr="Σχεδιάγραμμα Τοποθέτησης Δείκτη."/>
          <p:cNvSpPr/>
          <p:nvPr/>
        </p:nvSpPr>
        <p:spPr>
          <a:xfrm>
            <a:off x="579881" y="4032867"/>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a:t>Α</a:t>
            </a:r>
          </a:p>
        </p:txBody>
      </p:sp>
      <p:sp>
        <p:nvSpPr>
          <p:cNvPr id="8" name="Ορθογώνιο 7" descr="[DECORATIVE]"/>
          <p:cNvSpPr/>
          <p:nvPr/>
        </p:nvSpPr>
        <p:spPr>
          <a:xfrm>
            <a:off x="1214951" y="4032867"/>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9" name="Ευθύγραμμο βέλος σύνδεσης 8" descr="[DECORATIVE]"/>
          <p:cNvCxnSpPr/>
          <p:nvPr/>
        </p:nvCxnSpPr>
        <p:spPr>
          <a:xfrm>
            <a:off x="1532487" y="4270993"/>
            <a:ext cx="87322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Ορθογώνιο 10" descr="."/>
          <p:cNvSpPr/>
          <p:nvPr/>
        </p:nvSpPr>
        <p:spPr>
          <a:xfrm>
            <a:off x="6033303" y="4032867"/>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smtClean="0"/>
              <a:t>Γ</a:t>
            </a:r>
            <a:endParaRPr lang="el-GR" dirty="0"/>
          </a:p>
        </p:txBody>
      </p:sp>
      <p:sp>
        <p:nvSpPr>
          <p:cNvPr id="12" name="Ορθογώνιο 11" descr="[DECORATIVE]"/>
          <p:cNvSpPr/>
          <p:nvPr/>
        </p:nvSpPr>
        <p:spPr>
          <a:xfrm>
            <a:off x="6668373" y="4032867"/>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sp>
        <p:nvSpPr>
          <p:cNvPr id="13" name="Ορθογώνιο 12" descr="."/>
          <p:cNvSpPr/>
          <p:nvPr/>
        </p:nvSpPr>
        <p:spPr>
          <a:xfrm>
            <a:off x="4232461" y="4032867"/>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a:t>Δ</a:t>
            </a:r>
          </a:p>
        </p:txBody>
      </p:sp>
      <p:sp>
        <p:nvSpPr>
          <p:cNvPr id="14" name="Ορθογώνιο 13" descr="[DECORATIVE]"/>
          <p:cNvSpPr/>
          <p:nvPr/>
        </p:nvSpPr>
        <p:spPr>
          <a:xfrm>
            <a:off x="4867532" y="4032867"/>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5" name="Ευθύγραμμο βέλος σύνδεσης 14" descr="[DECORATIVE]"/>
          <p:cNvCxnSpPr/>
          <p:nvPr/>
        </p:nvCxnSpPr>
        <p:spPr>
          <a:xfrm>
            <a:off x="5185067" y="4270993"/>
            <a:ext cx="87322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Ορθογώνιο 15" descr="."/>
          <p:cNvSpPr/>
          <p:nvPr/>
        </p:nvSpPr>
        <p:spPr>
          <a:xfrm>
            <a:off x="2405709" y="4032867"/>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smtClean="0"/>
              <a:t>Β</a:t>
            </a:r>
            <a:endParaRPr lang="el-GR" dirty="0"/>
          </a:p>
        </p:txBody>
      </p:sp>
      <p:sp>
        <p:nvSpPr>
          <p:cNvPr id="17" name="Ορθογώνιο 16" descr="[DECORATIVE]"/>
          <p:cNvSpPr/>
          <p:nvPr/>
        </p:nvSpPr>
        <p:spPr>
          <a:xfrm>
            <a:off x="3040779" y="4032867"/>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sp>
        <p:nvSpPr>
          <p:cNvPr id="18" name="TextBox 17" descr="."/>
          <p:cNvSpPr txBox="1"/>
          <p:nvPr>
            <p:custDataLst>
              <p:tags r:id="rId4"/>
            </p:custDataLst>
          </p:nvPr>
        </p:nvSpPr>
        <p:spPr>
          <a:xfrm>
            <a:off x="7882994" y="4032867"/>
            <a:ext cx="695679" cy="378777"/>
          </a:xfrm>
          <a:prstGeom prst="rect">
            <a:avLst/>
          </a:prstGeom>
          <a:noFill/>
        </p:spPr>
        <p:txBody>
          <a:bodyPr wrap="none" lIns="100794" tIns="50397" rIns="100794" bIns="50397" rtlCol="0">
            <a:spAutoFit/>
          </a:bodyPr>
          <a:lstStyle/>
          <a:p>
            <a:r>
              <a:rPr lang="en-US" dirty="0" smtClean="0"/>
              <a:t>NULL</a:t>
            </a:r>
            <a:endParaRPr lang="en-US" dirty="0"/>
          </a:p>
        </p:txBody>
      </p:sp>
      <p:cxnSp>
        <p:nvCxnSpPr>
          <p:cNvPr id="19" name="Ευθύγραμμο βέλος σύνδεσης 18" descr="[DECORATIVE]"/>
          <p:cNvCxnSpPr/>
          <p:nvPr/>
        </p:nvCxnSpPr>
        <p:spPr>
          <a:xfrm>
            <a:off x="6985909" y="4270993"/>
            <a:ext cx="81770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flipV="1">
            <a:off x="3358315" y="3397863"/>
            <a:ext cx="0" cy="8731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3358315" y="3397863"/>
            <a:ext cx="182675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descr="[DECORATIVE]"/>
          <p:cNvCxnSpPr/>
          <p:nvPr/>
        </p:nvCxnSpPr>
        <p:spPr>
          <a:xfrm>
            <a:off x="6326625" y="3374009"/>
            <a:ext cx="0" cy="8385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bwMode="auto">
          <a:xfrm>
            <a:off x="5185067" y="3397863"/>
            <a:ext cx="1165771" cy="0"/>
          </a:xfrm>
          <a:prstGeom prst="line">
            <a:avLst/>
          </a:prstGeom>
          <a:solidFill>
            <a:srgbClr val="00B8FF"/>
          </a:solidFill>
          <a:ln w="38100" cap="flat" cmpd="sng" algn="ctr">
            <a:solidFill>
              <a:schemeClr val="tx1"/>
            </a:solidFill>
            <a:prstDash val="solid"/>
            <a:round/>
            <a:headEnd type="none" w="med" len="med"/>
            <a:tailEnd type="none" w="med" len="med"/>
          </a:ln>
          <a:effectLst/>
        </p:spPr>
      </p:cxn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323528" y="8285"/>
            <a:ext cx="8496944" cy="1260475"/>
          </a:xfrm>
        </p:spPr>
        <p:txBody>
          <a:bodyPr>
            <a:noAutofit/>
          </a:bodyPr>
          <a:lstStyle/>
          <a:p>
            <a:r>
              <a:rPr lang="el-GR" dirty="0" smtClean="0"/>
              <a:t>(2) Διαγραφή Κόμβου</a:t>
            </a:r>
            <a:endParaRPr lang="el-GR" dirty="0"/>
          </a:p>
        </p:txBody>
      </p:sp>
      <p:sp>
        <p:nvSpPr>
          <p:cNvPr id="10" name="TextBox 9" descr="include stdio τελεία h,&#10;&#10;type def struct, άγκιστρο,&#10;    float x,&#10;    float y,&#10;άγκιστο, Stiva,&#10;&#10;FILE * s, * ts, / *  το αρχείο στοίβας, ts το αρχείο για τον δείκτη κορυφής top * /,&#10;&#10;void dimiourgia, void,&#10;int keni, void,&#10;void push, Stiva,&#10;Stiva pop, void.&#10;&#10;"/>
          <p:cNvSpPr txBox="1"/>
          <p:nvPr>
            <p:custDataLst>
              <p:tags r:id="rId3"/>
            </p:custDataLst>
          </p:nvPr>
        </p:nvSpPr>
        <p:spPr>
          <a:xfrm>
            <a:off x="467544" y="1753652"/>
            <a:ext cx="8280920" cy="523220"/>
          </a:xfrm>
          <a:prstGeom prst="rect">
            <a:avLst/>
          </a:prstGeom>
          <a:noFill/>
        </p:spPr>
        <p:txBody>
          <a:bodyPr wrap="square" rtlCol="0">
            <a:spAutoFit/>
          </a:bodyPr>
          <a:lstStyle/>
          <a:p>
            <a:r>
              <a:rPr lang="en-US" sz="2800" b="1" dirty="0" smtClean="0"/>
              <a:t> free</a:t>
            </a:r>
            <a:r>
              <a:rPr lang="el-GR" sz="2800" b="1" dirty="0" smtClean="0"/>
              <a:t>( κόμβος &lt; Δ &gt; );</a:t>
            </a:r>
            <a:endParaRPr lang="el-GR" sz="2800" dirty="0"/>
          </a:p>
        </p:txBody>
      </p:sp>
      <p:sp>
        <p:nvSpPr>
          <p:cNvPr id="6" name="Ορθογώνιο 5" descr="Σχεδιάγραμμα Διαγραφής Κόμβου."/>
          <p:cNvSpPr/>
          <p:nvPr/>
        </p:nvSpPr>
        <p:spPr>
          <a:xfrm>
            <a:off x="539552" y="4015850"/>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a:t>Α</a:t>
            </a:r>
          </a:p>
        </p:txBody>
      </p:sp>
      <p:sp>
        <p:nvSpPr>
          <p:cNvPr id="8" name="Ορθογώνιο 7" descr="[DECORATIVE]"/>
          <p:cNvSpPr/>
          <p:nvPr/>
        </p:nvSpPr>
        <p:spPr>
          <a:xfrm>
            <a:off x="1174622" y="4015850"/>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9" name="Ευθύγραμμο βέλος σύνδεσης 8" descr="[DECORATIVE]"/>
          <p:cNvCxnSpPr/>
          <p:nvPr/>
        </p:nvCxnSpPr>
        <p:spPr>
          <a:xfrm>
            <a:off x="1492158" y="4253976"/>
            <a:ext cx="87322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Ορθογώνιο 10" descr="."/>
          <p:cNvSpPr/>
          <p:nvPr/>
        </p:nvSpPr>
        <p:spPr>
          <a:xfrm>
            <a:off x="5992974" y="4015850"/>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smtClean="0"/>
              <a:t>Γ</a:t>
            </a:r>
            <a:endParaRPr lang="el-GR" dirty="0"/>
          </a:p>
        </p:txBody>
      </p:sp>
      <p:sp>
        <p:nvSpPr>
          <p:cNvPr id="12" name="Ορθογώνιο 11" descr="[DECORATIVE]"/>
          <p:cNvSpPr/>
          <p:nvPr/>
        </p:nvSpPr>
        <p:spPr>
          <a:xfrm>
            <a:off x="6628044" y="4015850"/>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sp>
        <p:nvSpPr>
          <p:cNvPr id="13" name="Ορθογώνιο 12" descr="."/>
          <p:cNvSpPr/>
          <p:nvPr/>
        </p:nvSpPr>
        <p:spPr>
          <a:xfrm>
            <a:off x="4192132" y="4015850"/>
            <a:ext cx="635071" cy="476253"/>
          </a:xfrm>
          <a:prstGeom prst="rect">
            <a:avLst/>
          </a:prstGeom>
          <a:solidFill>
            <a:srgbClr val="C00000"/>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a:t>Δ</a:t>
            </a:r>
          </a:p>
        </p:txBody>
      </p:sp>
      <p:sp>
        <p:nvSpPr>
          <p:cNvPr id="14" name="Ορθογώνιο 13" descr="[DECORATIVE]"/>
          <p:cNvSpPr/>
          <p:nvPr/>
        </p:nvSpPr>
        <p:spPr>
          <a:xfrm>
            <a:off x="4827203" y="4015850"/>
            <a:ext cx="635071" cy="476253"/>
          </a:xfrm>
          <a:prstGeom prst="rect">
            <a:avLst/>
          </a:prstGeom>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5" name="Ευθύγραμμο βέλος σύνδεσης 14" descr="[DECORATIVE]"/>
          <p:cNvCxnSpPr/>
          <p:nvPr/>
        </p:nvCxnSpPr>
        <p:spPr>
          <a:xfrm>
            <a:off x="5144738" y="4253976"/>
            <a:ext cx="873222" cy="0"/>
          </a:xfrm>
          <a:prstGeom prst="straightConnector1">
            <a:avLst/>
          </a:prstGeom>
          <a:ln w="38100">
            <a:solidFill>
              <a:schemeClr val="tx1"/>
            </a:solidFill>
            <a:tailEnd type="arrow"/>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6" name="Ορθογώνιο 15" descr="."/>
          <p:cNvSpPr/>
          <p:nvPr/>
        </p:nvSpPr>
        <p:spPr>
          <a:xfrm>
            <a:off x="2365380" y="4015850"/>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smtClean="0"/>
              <a:t>Β</a:t>
            </a:r>
            <a:endParaRPr lang="el-GR" dirty="0"/>
          </a:p>
        </p:txBody>
      </p:sp>
      <p:sp>
        <p:nvSpPr>
          <p:cNvPr id="17" name="Ορθογώνιο 16" descr="[DECORATIVE]"/>
          <p:cNvSpPr/>
          <p:nvPr/>
        </p:nvSpPr>
        <p:spPr>
          <a:xfrm>
            <a:off x="3000450" y="4015850"/>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sp>
        <p:nvSpPr>
          <p:cNvPr id="18" name="TextBox 17" descr="."/>
          <p:cNvSpPr txBox="1"/>
          <p:nvPr>
            <p:custDataLst>
              <p:tags r:id="rId4"/>
            </p:custDataLst>
          </p:nvPr>
        </p:nvSpPr>
        <p:spPr>
          <a:xfrm>
            <a:off x="7842665" y="4015850"/>
            <a:ext cx="793462" cy="359413"/>
          </a:xfrm>
          <a:prstGeom prst="rect">
            <a:avLst/>
          </a:prstGeom>
          <a:noFill/>
        </p:spPr>
        <p:txBody>
          <a:bodyPr wrap="none" lIns="100794" tIns="50397" rIns="100794" bIns="50397" rtlCol="0">
            <a:spAutoFit/>
          </a:bodyPr>
          <a:lstStyle/>
          <a:p>
            <a:r>
              <a:rPr lang="en-US" dirty="0" smtClean="0"/>
              <a:t>NULL</a:t>
            </a:r>
            <a:endParaRPr lang="el-GR" dirty="0"/>
          </a:p>
        </p:txBody>
      </p:sp>
      <p:cxnSp>
        <p:nvCxnSpPr>
          <p:cNvPr id="19" name="Ευθύγραμμο βέλος σύνδεσης 18" descr="[DECORATIVE]"/>
          <p:cNvCxnSpPr/>
          <p:nvPr/>
        </p:nvCxnSpPr>
        <p:spPr>
          <a:xfrm>
            <a:off x="6945580" y="4253976"/>
            <a:ext cx="81770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flipV="1">
            <a:off x="3317986" y="3380846"/>
            <a:ext cx="0" cy="8731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3317986" y="3380846"/>
            <a:ext cx="182675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descr="[DECORATIVE]"/>
          <p:cNvCxnSpPr/>
          <p:nvPr/>
        </p:nvCxnSpPr>
        <p:spPr>
          <a:xfrm>
            <a:off x="6310509" y="3356992"/>
            <a:ext cx="0" cy="8385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bwMode="auto">
          <a:xfrm>
            <a:off x="5144739" y="3380846"/>
            <a:ext cx="1165770" cy="0"/>
          </a:xfrm>
          <a:prstGeom prst="line">
            <a:avLst/>
          </a:prstGeom>
          <a:solidFill>
            <a:srgbClr val="00B8FF"/>
          </a:solidFill>
          <a:ln w="28575" cap="flat" cmpd="sng" algn="ctr">
            <a:solidFill>
              <a:schemeClr val="tx1"/>
            </a:solidFill>
            <a:prstDash val="solid"/>
            <a:round/>
            <a:headEnd type="none" w="med" len="med"/>
            <a:tailEnd type="none" w="med" len="med"/>
          </a:ln>
          <a:effectLst/>
        </p:spPr>
      </p:cxn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4" y="8285"/>
            <a:ext cx="8352928" cy="1260475"/>
          </a:xfrm>
        </p:spPr>
        <p:txBody>
          <a:bodyPr>
            <a:noAutofit/>
          </a:bodyPr>
          <a:lstStyle/>
          <a:p>
            <a:r>
              <a:rPr lang="el-GR" dirty="0" smtClean="0"/>
              <a:t>(3) Τελική Μορφή</a:t>
            </a:r>
            <a:endParaRPr lang="el-GR" dirty="0"/>
          </a:p>
        </p:txBody>
      </p:sp>
      <p:sp>
        <p:nvSpPr>
          <p:cNvPr id="6" name="Ορθογώνιο 5" descr="Σχεδιάγραμμα τελικής μορφής κόμβου."/>
          <p:cNvSpPr/>
          <p:nvPr/>
        </p:nvSpPr>
        <p:spPr>
          <a:xfrm>
            <a:off x="1388855" y="2952747"/>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a:t>Α</a:t>
            </a:r>
          </a:p>
        </p:txBody>
      </p:sp>
      <p:sp>
        <p:nvSpPr>
          <p:cNvPr id="9" name="Ορθογώνιο 8" descr="[DECORATIVE]"/>
          <p:cNvSpPr/>
          <p:nvPr/>
        </p:nvSpPr>
        <p:spPr>
          <a:xfrm>
            <a:off x="2023926" y="2952747"/>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0" name="Ευθύγραμμο βέλος σύνδεσης 9" descr="[DECORATIVE]"/>
          <p:cNvCxnSpPr/>
          <p:nvPr/>
        </p:nvCxnSpPr>
        <p:spPr>
          <a:xfrm>
            <a:off x="2341461" y="3190874"/>
            <a:ext cx="87322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Ορθογώνιο 10" descr="."/>
          <p:cNvSpPr/>
          <p:nvPr/>
        </p:nvSpPr>
        <p:spPr>
          <a:xfrm>
            <a:off x="5041436" y="2952747"/>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smtClean="0"/>
              <a:t>Γ</a:t>
            </a:r>
            <a:endParaRPr lang="el-GR" dirty="0"/>
          </a:p>
        </p:txBody>
      </p:sp>
      <p:sp>
        <p:nvSpPr>
          <p:cNvPr id="12" name="Ορθογώνιο 11" descr="[DECORATIVE]"/>
          <p:cNvSpPr/>
          <p:nvPr/>
        </p:nvSpPr>
        <p:spPr>
          <a:xfrm>
            <a:off x="5676506" y="2952747"/>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3" name="Ευθύγραμμο βέλος σύνδεσης 12" descr="[DECORATIVE]"/>
          <p:cNvCxnSpPr/>
          <p:nvPr/>
        </p:nvCxnSpPr>
        <p:spPr>
          <a:xfrm>
            <a:off x="5994042" y="3190874"/>
            <a:ext cx="87322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Ορθογώνιο 13" descr="."/>
          <p:cNvSpPr/>
          <p:nvPr/>
        </p:nvSpPr>
        <p:spPr>
          <a:xfrm>
            <a:off x="3214683" y="2952747"/>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smtClean="0"/>
              <a:t>Β</a:t>
            </a:r>
            <a:endParaRPr lang="el-GR" dirty="0"/>
          </a:p>
        </p:txBody>
      </p:sp>
      <p:sp>
        <p:nvSpPr>
          <p:cNvPr id="15" name="Ορθογώνιο 14" descr="[DECORATIVE]"/>
          <p:cNvSpPr/>
          <p:nvPr/>
        </p:nvSpPr>
        <p:spPr>
          <a:xfrm>
            <a:off x="3849753" y="2952747"/>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6" name="Ευθύγραμμο βέλος σύνδεσης 15" descr="[DECORATIVE]"/>
          <p:cNvCxnSpPr/>
          <p:nvPr/>
        </p:nvCxnSpPr>
        <p:spPr>
          <a:xfrm>
            <a:off x="4167289" y="3190874"/>
            <a:ext cx="87322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descr="."/>
          <p:cNvSpPr txBox="1"/>
          <p:nvPr>
            <p:custDataLst>
              <p:tags r:id="rId3"/>
            </p:custDataLst>
          </p:nvPr>
        </p:nvSpPr>
        <p:spPr>
          <a:xfrm>
            <a:off x="6954843" y="2987314"/>
            <a:ext cx="793462" cy="359413"/>
          </a:xfrm>
          <a:prstGeom prst="rect">
            <a:avLst/>
          </a:prstGeom>
          <a:noFill/>
        </p:spPr>
        <p:txBody>
          <a:bodyPr wrap="none" lIns="100794" tIns="50397" rIns="100794" bIns="50397" rtlCol="0">
            <a:spAutoFit/>
          </a:bodyPr>
          <a:lstStyle/>
          <a:p>
            <a:r>
              <a:rPr lang="en-US" dirty="0" smtClean="0"/>
              <a:t>NULL</a:t>
            </a:r>
            <a:endParaRPr lang="el-GR"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26</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199921"/>
            <a:ext cx="8352928" cy="1260475"/>
          </a:xfrm>
        </p:spPr>
        <p:txBody>
          <a:bodyPr>
            <a:noAutofit/>
          </a:bodyPr>
          <a:lstStyle/>
          <a:p>
            <a:r>
              <a:rPr lang="el-GR" dirty="0" smtClean="0"/>
              <a:t>Διαγραφή Κόμβου – Αλγόριθμος (1 από 2)</a:t>
            </a:r>
            <a:endParaRPr lang="el-GR" dirty="0"/>
          </a:p>
        </p:txBody>
      </p:sp>
      <p:sp>
        <p:nvSpPr>
          <p:cNvPr id="8" name="TextBox 7"/>
          <p:cNvSpPr txBox="1"/>
          <p:nvPr>
            <p:custDataLst>
              <p:tags r:id="rId2"/>
            </p:custDataLst>
          </p:nvPr>
        </p:nvSpPr>
        <p:spPr>
          <a:xfrm>
            <a:off x="467544" y="1832625"/>
            <a:ext cx="8208912" cy="3108543"/>
          </a:xfrm>
          <a:prstGeom prst="rect">
            <a:avLst/>
          </a:prstGeom>
          <a:noFill/>
        </p:spPr>
        <p:txBody>
          <a:bodyPr wrap="square" rtlCol="0">
            <a:spAutoFit/>
          </a:bodyPr>
          <a:lstStyle/>
          <a:p>
            <a:pPr marL="457200" indent="-457200">
              <a:buFont typeface="Wingdings" panose="05000000000000000000" pitchFamily="2" charset="2"/>
              <a:buChar char="q"/>
            </a:pPr>
            <a:r>
              <a:rPr lang="el-GR" sz="2800" dirty="0" smtClean="0"/>
              <a:t>Εάν ο υπό διαγραφή κόμβος είναι η κεφαλή τότε εάν υπάρχει επόμενος κόμβος αποτελεί πλέον την κορυφή αλλιώς (εάν δεν υπάρχει επόμενος) η λίστα είναι κενή.</a:t>
            </a:r>
          </a:p>
          <a:p>
            <a:pPr marL="457200" indent="-457200">
              <a:buFont typeface="Wingdings" panose="05000000000000000000" pitchFamily="2" charset="2"/>
              <a:buChar char="q"/>
            </a:pPr>
            <a:r>
              <a:rPr lang="el-GR" sz="2800" dirty="0" smtClean="0"/>
              <a:t>Εάν ο υπό διαγραφή κόμβο είναι η ουρά τότε ο προηγούμενος της ουράς κόμβος πρέπει να δείχνει στο κενό (</a:t>
            </a:r>
            <a:r>
              <a:rPr lang="en-US" sz="2800" dirty="0" smtClean="0"/>
              <a:t>NULL</a:t>
            </a:r>
            <a:r>
              <a:rPr lang="el-GR" sz="2800" dirty="0" smtClean="0"/>
              <a:t>). </a:t>
            </a:r>
            <a:endParaRPr lang="el-GR"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27</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152301"/>
            <a:ext cx="8280920" cy="1260475"/>
          </a:xfrm>
        </p:spPr>
        <p:txBody>
          <a:bodyPr>
            <a:noAutofit/>
          </a:bodyPr>
          <a:lstStyle/>
          <a:p>
            <a:r>
              <a:rPr lang="el-GR" dirty="0" smtClean="0"/>
              <a:t>Διαγραφή Κόμβου – Αλγόριθμος (2 από 2)</a:t>
            </a:r>
            <a:endParaRPr lang="el-GR" dirty="0"/>
          </a:p>
        </p:txBody>
      </p:sp>
      <p:sp>
        <p:nvSpPr>
          <p:cNvPr id="10" name="Θέση περιεχομένου 2"/>
          <p:cNvSpPr>
            <a:spLocks noGrp="1"/>
          </p:cNvSpPr>
          <p:nvPr>
            <p:ph idx="1"/>
            <p:custDataLst>
              <p:tags r:id="rId2"/>
            </p:custDataLst>
          </p:nvPr>
        </p:nvSpPr>
        <p:spPr>
          <a:xfrm>
            <a:off x="467545" y="1916832"/>
            <a:ext cx="8208912" cy="3312368"/>
          </a:xfrm>
        </p:spPr>
        <p:txBody>
          <a:bodyPr>
            <a:noAutofit/>
          </a:bodyPr>
          <a:lstStyle/>
          <a:p>
            <a:pPr>
              <a:buFont typeface="Wingdings" panose="05000000000000000000" pitchFamily="2" charset="2"/>
              <a:buChar char="q"/>
            </a:pPr>
            <a:r>
              <a:rPr lang="el-GR" sz="2800" dirty="0" smtClean="0"/>
              <a:t>Εάν ο υπό διαγραφή κόμβος είναι ενδιάμεσος κόμβος:</a:t>
            </a:r>
          </a:p>
          <a:p>
            <a:pPr>
              <a:buFont typeface="Wingdings" panose="05000000000000000000" pitchFamily="2" charset="2"/>
              <a:buChar char="q"/>
            </a:pPr>
            <a:r>
              <a:rPr lang="el-GR" sz="2800" dirty="0" smtClean="0"/>
              <a:t>Τότε ο δείκτης του προηγούμενου κόμβου πρέπει να δείχνει τον επόμενο του υπό διαγραφή κόμβου.</a:t>
            </a:r>
          </a:p>
          <a:p>
            <a:pPr>
              <a:buFont typeface="Wingdings" panose="05000000000000000000" pitchFamily="2" charset="2"/>
              <a:buChar char="q"/>
            </a:pPr>
            <a:r>
              <a:rPr lang="el-GR" sz="2800" dirty="0" smtClean="0"/>
              <a:t>Σε κάθε περίπτωση αποδεσμεύεται ο χώρος του υπό διαγραφή κόμβου (</a:t>
            </a:r>
            <a:r>
              <a:rPr lang="en-US" sz="2800" dirty="0" smtClean="0"/>
              <a:t>free</a:t>
            </a:r>
            <a:r>
              <a:rPr lang="el-GR" sz="2800" dirty="0" smtClean="0"/>
              <a:t>).</a:t>
            </a:r>
            <a:endParaRPr lang="el-GR"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28</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539552" y="152301"/>
            <a:ext cx="8136904" cy="1260475"/>
          </a:xfrm>
        </p:spPr>
        <p:txBody>
          <a:bodyPr>
            <a:noAutofit/>
          </a:bodyPr>
          <a:lstStyle/>
          <a:p>
            <a:r>
              <a:rPr lang="el-GR" dirty="0"/>
              <a:t>Διαγραφή Κόμβου – </a:t>
            </a:r>
            <a:r>
              <a:rPr lang="el-GR" dirty="0" smtClean="0"/>
              <a:t>Υλοποίηση</a:t>
            </a:r>
            <a:r>
              <a:rPr lang="el-GR" dirty="0"/>
              <a:t> </a:t>
            </a:r>
            <a:r>
              <a:rPr lang="el-GR" dirty="0" smtClean="0"/>
              <a:t>(1 από 2)</a:t>
            </a:r>
            <a:endParaRPr lang="el-GR" dirty="0"/>
          </a:p>
        </p:txBody>
      </p:sp>
      <p:sp>
        <p:nvSpPr>
          <p:cNvPr id="8" name="TextBox 7" descr="void diagrafi, int k,&#10;άγκιστρο,&#10;    Proion * x, * proigoumenos,&#10;    &#10;    x = kefali,&#10;    proigoumenos = kefali,&#10;    &#10;    while  x != NULL,  άγκιστρο,&#10;        if  x -&gt; code == k, άγκιστρο,&#10;            if  x == kefali, &#10;                kefali = x -&gt; epomeno.&#10;            &#10;"/>
          <p:cNvSpPr txBox="1"/>
          <p:nvPr>
            <p:custDataLst>
              <p:tags r:id="rId2"/>
            </p:custDataLst>
          </p:nvPr>
        </p:nvSpPr>
        <p:spPr>
          <a:xfrm>
            <a:off x="467544" y="1700808"/>
            <a:ext cx="8208912" cy="4524315"/>
          </a:xfrm>
          <a:prstGeom prst="rect">
            <a:avLst/>
          </a:prstGeom>
          <a:noFill/>
        </p:spPr>
        <p:txBody>
          <a:bodyPr wrap="square" rtlCol="0">
            <a:spAutoFit/>
          </a:bodyPr>
          <a:lstStyle/>
          <a:p>
            <a:r>
              <a:rPr lang="en-US" sz="2400" b="1" dirty="0"/>
              <a:t>void </a:t>
            </a:r>
            <a:r>
              <a:rPr lang="en-US" sz="2400" b="1" dirty="0" err="1"/>
              <a:t>diagrafi</a:t>
            </a:r>
            <a:r>
              <a:rPr lang="en-US" sz="2400" b="1" dirty="0"/>
              <a:t>(</a:t>
            </a:r>
            <a:r>
              <a:rPr lang="en-US" sz="2400" b="1" dirty="0" err="1"/>
              <a:t>int</a:t>
            </a:r>
            <a:r>
              <a:rPr lang="en-US" sz="2400" b="1" dirty="0"/>
              <a:t> k)</a:t>
            </a:r>
          </a:p>
          <a:p>
            <a:r>
              <a:rPr lang="en-US" sz="2400" b="1" dirty="0"/>
              <a:t>{</a:t>
            </a:r>
          </a:p>
          <a:p>
            <a:r>
              <a:rPr lang="en-US" sz="2400" b="1" dirty="0"/>
              <a:t>    </a:t>
            </a:r>
            <a:r>
              <a:rPr lang="en-US" sz="2400" b="1" dirty="0" err="1"/>
              <a:t>Proion</a:t>
            </a:r>
            <a:r>
              <a:rPr lang="en-US" sz="2400" b="1" dirty="0"/>
              <a:t> *x, *</a:t>
            </a:r>
            <a:r>
              <a:rPr lang="en-US" sz="2400" b="1" dirty="0" err="1"/>
              <a:t>proigoumenos</a:t>
            </a:r>
            <a:r>
              <a:rPr lang="en-US" sz="2400" b="1" dirty="0"/>
              <a:t>;</a:t>
            </a:r>
          </a:p>
          <a:p>
            <a:r>
              <a:rPr lang="en-US" sz="2400" dirty="0"/>
              <a:t>    </a:t>
            </a:r>
          </a:p>
          <a:p>
            <a:r>
              <a:rPr lang="en-US" sz="2400" dirty="0"/>
              <a:t>    </a:t>
            </a:r>
            <a:r>
              <a:rPr lang="en-US" sz="2400" b="1" dirty="0"/>
              <a:t>x = </a:t>
            </a:r>
            <a:r>
              <a:rPr lang="en-US" sz="2400" b="1" dirty="0" err="1"/>
              <a:t>kefali</a:t>
            </a:r>
            <a:r>
              <a:rPr lang="en-US" sz="2400" b="1" dirty="0"/>
              <a:t>;</a:t>
            </a:r>
          </a:p>
          <a:p>
            <a:r>
              <a:rPr lang="en-US" sz="2400" b="1" dirty="0"/>
              <a:t>    </a:t>
            </a:r>
            <a:r>
              <a:rPr lang="en-US" sz="2400" b="1" dirty="0" err="1"/>
              <a:t>proigoumenos</a:t>
            </a:r>
            <a:r>
              <a:rPr lang="en-US" sz="2400" b="1" dirty="0"/>
              <a:t> = </a:t>
            </a:r>
            <a:r>
              <a:rPr lang="en-US" sz="2400" b="1" dirty="0" err="1"/>
              <a:t>kefali</a:t>
            </a:r>
            <a:r>
              <a:rPr lang="en-US" sz="2400" b="1" dirty="0"/>
              <a:t>;</a:t>
            </a:r>
          </a:p>
          <a:p>
            <a:r>
              <a:rPr lang="en-US" sz="2400" dirty="0"/>
              <a:t>    </a:t>
            </a:r>
          </a:p>
          <a:p>
            <a:r>
              <a:rPr lang="en-US" sz="2400" dirty="0"/>
              <a:t>    </a:t>
            </a:r>
            <a:r>
              <a:rPr lang="en-US" sz="2400" b="1" dirty="0">
                <a:solidFill>
                  <a:srgbClr val="000099"/>
                </a:solidFill>
              </a:rPr>
              <a:t>while ( x != NULL ) {</a:t>
            </a:r>
          </a:p>
          <a:p>
            <a:r>
              <a:rPr lang="en-US" sz="2400" dirty="0"/>
              <a:t>        </a:t>
            </a:r>
            <a:r>
              <a:rPr lang="en-US" sz="2400" b="1" dirty="0">
                <a:solidFill>
                  <a:schemeClr val="accent4">
                    <a:lumMod val="75000"/>
                  </a:schemeClr>
                </a:solidFill>
              </a:rPr>
              <a:t>if ( x-&gt;code == k ) {</a:t>
            </a:r>
          </a:p>
          <a:p>
            <a:r>
              <a:rPr lang="en-US" sz="2400" b="1" dirty="0">
                <a:solidFill>
                  <a:schemeClr val="accent4">
                    <a:lumMod val="75000"/>
                  </a:schemeClr>
                </a:solidFill>
              </a:rPr>
              <a:t>            if ( x == </a:t>
            </a:r>
            <a:r>
              <a:rPr lang="en-US" sz="2400" b="1" dirty="0" err="1">
                <a:solidFill>
                  <a:schemeClr val="accent4">
                    <a:lumMod val="75000"/>
                  </a:schemeClr>
                </a:solidFill>
              </a:rPr>
              <a:t>kefali</a:t>
            </a:r>
            <a:r>
              <a:rPr lang="en-US" sz="2400" b="1" dirty="0">
                <a:solidFill>
                  <a:schemeClr val="accent4">
                    <a:lumMod val="75000"/>
                  </a:schemeClr>
                </a:solidFill>
              </a:rPr>
              <a:t> )</a:t>
            </a:r>
          </a:p>
          <a:p>
            <a:r>
              <a:rPr lang="en-US" sz="2400" b="1" dirty="0">
                <a:solidFill>
                  <a:schemeClr val="accent4">
                    <a:lumMod val="75000"/>
                  </a:schemeClr>
                </a:solidFill>
              </a:rPr>
              <a:t>                </a:t>
            </a:r>
            <a:r>
              <a:rPr lang="en-US" sz="2400" b="1" dirty="0" err="1">
                <a:solidFill>
                  <a:schemeClr val="accent4">
                    <a:lumMod val="75000"/>
                  </a:schemeClr>
                </a:solidFill>
              </a:rPr>
              <a:t>kefali</a:t>
            </a:r>
            <a:r>
              <a:rPr lang="en-US" sz="2400" b="1" dirty="0">
                <a:solidFill>
                  <a:schemeClr val="accent4">
                    <a:lumMod val="75000"/>
                  </a:schemeClr>
                </a:solidFill>
              </a:rPr>
              <a:t> = x-&gt;</a:t>
            </a:r>
            <a:r>
              <a:rPr lang="en-US" sz="2400" b="1" dirty="0" err="1">
                <a:solidFill>
                  <a:schemeClr val="accent4">
                    <a:lumMod val="75000"/>
                  </a:schemeClr>
                </a:solidFill>
              </a:rPr>
              <a:t>epomeno</a:t>
            </a:r>
            <a:r>
              <a:rPr lang="en-US" sz="2400" b="1" dirty="0">
                <a:solidFill>
                  <a:schemeClr val="accent4">
                    <a:lumMod val="75000"/>
                  </a:schemeClr>
                </a:solidFill>
              </a:rPr>
              <a:t>;</a:t>
            </a:r>
          </a:p>
          <a:p>
            <a:r>
              <a:rPr lang="en-US" sz="2400" dirty="0"/>
              <a:t>            </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29</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116632"/>
            <a:ext cx="8208912" cy="1260475"/>
          </a:xfrm>
        </p:spPr>
        <p:txBody>
          <a:bodyPr>
            <a:noAutofit/>
          </a:bodyPr>
          <a:lstStyle/>
          <a:p>
            <a:r>
              <a:rPr lang="el-GR" dirty="0"/>
              <a:t>Διαγραφή Κόμβου – Υλοποίηση </a:t>
            </a:r>
            <a:r>
              <a:rPr lang="el-GR" dirty="0" smtClean="0"/>
              <a:t/>
            </a:r>
            <a:br>
              <a:rPr lang="el-GR" dirty="0" smtClean="0"/>
            </a:br>
            <a:r>
              <a:rPr lang="el-GR" dirty="0" smtClean="0"/>
              <a:t>(2 </a:t>
            </a:r>
            <a:r>
              <a:rPr lang="el-GR" dirty="0"/>
              <a:t>από 2)</a:t>
            </a:r>
          </a:p>
        </p:txBody>
      </p:sp>
      <p:sp>
        <p:nvSpPr>
          <p:cNvPr id="6" name="TextBox 5" descr="else, άγκιστρο,&#10;                proigoumenos -&gt; epomeno = x -&gt; epomeno,&#10;                if  x == oura, &#10;                    oura = proigoumenos,&#10;            άγκιστρο,&#10;            free, x,&#10;            print f, \ n \ n To προϊόν με κωδικό % d διαγράφηκε!,&#10;            return,&#10;        άγκιστρο,&#10;        proigoumenos = x,&#10;        x = x -&gt; epomeno,&#10;    άγκιστρο,&#10;    print f, \ n \ n Δεν Υπάρχει προϊόν με κωδικό % d \ n \ n, k,&#10;άγκιστρο.&#10;"/>
          <p:cNvSpPr txBox="1"/>
          <p:nvPr>
            <p:custDataLst>
              <p:tags r:id="rId2"/>
            </p:custDataLst>
          </p:nvPr>
        </p:nvSpPr>
        <p:spPr>
          <a:xfrm>
            <a:off x="467544" y="1268760"/>
            <a:ext cx="8208912" cy="5262979"/>
          </a:xfrm>
          <a:prstGeom prst="rect">
            <a:avLst/>
          </a:prstGeom>
          <a:noFill/>
        </p:spPr>
        <p:txBody>
          <a:bodyPr wrap="square" rtlCol="0">
            <a:spAutoFit/>
          </a:bodyPr>
          <a:lstStyle/>
          <a:p>
            <a:r>
              <a:rPr lang="en-US" sz="2400" b="1" dirty="0">
                <a:solidFill>
                  <a:srgbClr val="000099"/>
                </a:solidFill>
              </a:rPr>
              <a:t>else {</a:t>
            </a:r>
          </a:p>
          <a:p>
            <a:r>
              <a:rPr lang="en-US" sz="2400" b="1" dirty="0">
                <a:solidFill>
                  <a:srgbClr val="000099"/>
                </a:solidFill>
              </a:rPr>
              <a:t>                </a:t>
            </a:r>
            <a:r>
              <a:rPr lang="en-US" sz="2400" b="1" dirty="0" err="1">
                <a:solidFill>
                  <a:srgbClr val="000099"/>
                </a:solidFill>
              </a:rPr>
              <a:t>proigoumenos</a:t>
            </a:r>
            <a:r>
              <a:rPr lang="en-US" sz="2400" b="1" dirty="0">
                <a:solidFill>
                  <a:srgbClr val="000099"/>
                </a:solidFill>
              </a:rPr>
              <a:t>-&gt;</a:t>
            </a:r>
            <a:r>
              <a:rPr lang="en-US" sz="2400" b="1" dirty="0" err="1">
                <a:solidFill>
                  <a:srgbClr val="000099"/>
                </a:solidFill>
              </a:rPr>
              <a:t>epomeno</a:t>
            </a:r>
            <a:r>
              <a:rPr lang="en-US" sz="2400" b="1" dirty="0">
                <a:solidFill>
                  <a:srgbClr val="000099"/>
                </a:solidFill>
              </a:rPr>
              <a:t> = x-&gt;</a:t>
            </a:r>
            <a:r>
              <a:rPr lang="en-US" sz="2400" b="1" dirty="0" err="1">
                <a:solidFill>
                  <a:srgbClr val="000099"/>
                </a:solidFill>
              </a:rPr>
              <a:t>epomeno</a:t>
            </a:r>
            <a:r>
              <a:rPr lang="en-US" sz="2400" b="1" dirty="0">
                <a:solidFill>
                  <a:srgbClr val="000099"/>
                </a:solidFill>
              </a:rPr>
              <a:t>;</a:t>
            </a:r>
          </a:p>
          <a:p>
            <a:r>
              <a:rPr lang="en-US" sz="2400" b="1" dirty="0">
                <a:solidFill>
                  <a:srgbClr val="000099"/>
                </a:solidFill>
              </a:rPr>
              <a:t>                if ( x == </a:t>
            </a:r>
            <a:r>
              <a:rPr lang="en-US" sz="2400" b="1" dirty="0" err="1">
                <a:solidFill>
                  <a:srgbClr val="000099"/>
                </a:solidFill>
              </a:rPr>
              <a:t>oura</a:t>
            </a:r>
            <a:r>
              <a:rPr lang="en-US" sz="2400" b="1" dirty="0">
                <a:solidFill>
                  <a:srgbClr val="000099"/>
                </a:solidFill>
              </a:rPr>
              <a:t> )</a:t>
            </a:r>
          </a:p>
          <a:p>
            <a:r>
              <a:rPr lang="en-US" sz="2400" b="1" dirty="0">
                <a:solidFill>
                  <a:srgbClr val="000099"/>
                </a:solidFill>
              </a:rPr>
              <a:t>                    </a:t>
            </a:r>
            <a:r>
              <a:rPr lang="en-US" sz="2400" b="1" dirty="0" err="1">
                <a:solidFill>
                  <a:srgbClr val="000099"/>
                </a:solidFill>
              </a:rPr>
              <a:t>oura</a:t>
            </a:r>
            <a:r>
              <a:rPr lang="en-US" sz="2400" b="1" dirty="0">
                <a:solidFill>
                  <a:srgbClr val="000099"/>
                </a:solidFill>
              </a:rPr>
              <a:t> = </a:t>
            </a:r>
            <a:r>
              <a:rPr lang="en-US" sz="2400" b="1" dirty="0" err="1">
                <a:solidFill>
                  <a:srgbClr val="000099"/>
                </a:solidFill>
              </a:rPr>
              <a:t>proigoumenos</a:t>
            </a:r>
            <a:r>
              <a:rPr lang="en-US" sz="2400" b="1" dirty="0">
                <a:solidFill>
                  <a:srgbClr val="000099"/>
                </a:solidFill>
              </a:rPr>
              <a:t>;</a:t>
            </a:r>
          </a:p>
          <a:p>
            <a:r>
              <a:rPr lang="en-US" sz="2400" b="1" dirty="0">
                <a:solidFill>
                  <a:srgbClr val="000099"/>
                </a:solidFill>
              </a:rPr>
              <a:t>            }</a:t>
            </a:r>
          </a:p>
          <a:p>
            <a:r>
              <a:rPr lang="en-US" sz="2400" dirty="0"/>
              <a:t>            </a:t>
            </a:r>
            <a:r>
              <a:rPr lang="en-US" sz="2400" b="1" dirty="0">
                <a:solidFill>
                  <a:schemeClr val="accent4">
                    <a:lumMod val="75000"/>
                  </a:schemeClr>
                </a:solidFill>
              </a:rPr>
              <a:t>free(x);</a:t>
            </a:r>
          </a:p>
          <a:p>
            <a:r>
              <a:rPr lang="en-US" sz="2400" dirty="0"/>
              <a:t>            </a:t>
            </a:r>
            <a:r>
              <a:rPr lang="en-US" sz="2400" dirty="0" err="1"/>
              <a:t>printf</a:t>
            </a:r>
            <a:r>
              <a:rPr lang="en-US" sz="2400" dirty="0"/>
              <a:t>("\n\n To </a:t>
            </a:r>
            <a:r>
              <a:rPr lang="el-GR" sz="2400" dirty="0" smtClean="0"/>
              <a:t>προϊόν </a:t>
            </a:r>
            <a:r>
              <a:rPr lang="el-GR" sz="2400" dirty="0"/>
              <a:t>με κωδικό %</a:t>
            </a:r>
            <a:r>
              <a:rPr lang="en-US" sz="2400" dirty="0"/>
              <a:t>d </a:t>
            </a:r>
            <a:r>
              <a:rPr lang="el-GR" sz="2400" dirty="0"/>
              <a:t>διαγράφηκε! ");</a:t>
            </a:r>
          </a:p>
          <a:p>
            <a:r>
              <a:rPr lang="el-GR" sz="2400" dirty="0"/>
              <a:t>            </a:t>
            </a:r>
            <a:r>
              <a:rPr lang="en-US" sz="2400" dirty="0"/>
              <a:t>return;</a:t>
            </a:r>
          </a:p>
          <a:p>
            <a:r>
              <a:rPr lang="en-US" sz="2400" dirty="0"/>
              <a:t>        }</a:t>
            </a:r>
          </a:p>
          <a:p>
            <a:r>
              <a:rPr lang="en-US" sz="2400" dirty="0"/>
              <a:t>        </a:t>
            </a:r>
            <a:r>
              <a:rPr lang="en-US" sz="2400" b="1" dirty="0" err="1"/>
              <a:t>proigoumenos</a:t>
            </a:r>
            <a:r>
              <a:rPr lang="en-US" sz="2400" b="1" dirty="0"/>
              <a:t> = x;</a:t>
            </a:r>
          </a:p>
          <a:p>
            <a:r>
              <a:rPr lang="en-US" sz="2400" b="1" dirty="0"/>
              <a:t>        x = x-&gt;</a:t>
            </a:r>
            <a:r>
              <a:rPr lang="en-US" sz="2400" b="1" dirty="0" err="1"/>
              <a:t>epomeno</a:t>
            </a:r>
            <a:r>
              <a:rPr lang="en-US" sz="2400" b="1" dirty="0"/>
              <a:t>;</a:t>
            </a:r>
          </a:p>
          <a:p>
            <a:r>
              <a:rPr lang="en-US" sz="2400" dirty="0"/>
              <a:t>    }</a:t>
            </a:r>
          </a:p>
          <a:p>
            <a:r>
              <a:rPr lang="en-US" sz="2400" dirty="0"/>
              <a:t>    </a:t>
            </a:r>
            <a:r>
              <a:rPr lang="en-US" sz="2400" dirty="0" err="1"/>
              <a:t>printf</a:t>
            </a:r>
            <a:r>
              <a:rPr lang="en-US" sz="2400" dirty="0"/>
              <a:t>("\n\n</a:t>
            </a:r>
            <a:r>
              <a:rPr lang="el-GR" sz="2400" dirty="0"/>
              <a:t>Δεν Υπάρχει </a:t>
            </a:r>
            <a:r>
              <a:rPr lang="el-GR" sz="2400" dirty="0" smtClean="0"/>
              <a:t>προϊόν </a:t>
            </a:r>
            <a:r>
              <a:rPr lang="el-GR" sz="2400" dirty="0"/>
              <a:t>με κωδικό %</a:t>
            </a:r>
            <a:r>
              <a:rPr lang="en-US" sz="2400" dirty="0"/>
              <a:t>d\n\n", k);</a:t>
            </a:r>
          </a:p>
          <a:p>
            <a:r>
              <a:rPr lang="en-US" sz="2400" dirty="0" smtClean="0"/>
              <a:t>}</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30</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44624"/>
            <a:ext cx="8424936" cy="1260475"/>
          </a:xfrm>
        </p:spPr>
        <p:txBody>
          <a:bodyPr>
            <a:noAutofit/>
          </a:bodyPr>
          <a:lstStyle/>
          <a:p>
            <a:r>
              <a:rPr lang="el-GR" dirty="0"/>
              <a:t>Διαπέραση Λίστας - Αλγόριθμος</a:t>
            </a:r>
          </a:p>
        </p:txBody>
      </p:sp>
      <p:sp>
        <p:nvSpPr>
          <p:cNvPr id="10" name="Θέση περιεχομένου 2"/>
          <p:cNvSpPr>
            <a:spLocks noGrp="1"/>
          </p:cNvSpPr>
          <p:nvPr>
            <p:ph idx="1"/>
            <p:custDataLst>
              <p:tags r:id="rId2"/>
            </p:custDataLst>
          </p:nvPr>
        </p:nvSpPr>
        <p:spPr>
          <a:xfrm>
            <a:off x="467544" y="1700808"/>
            <a:ext cx="8208912" cy="3672408"/>
          </a:xfrm>
        </p:spPr>
        <p:txBody>
          <a:bodyPr>
            <a:noAutofit/>
          </a:bodyPr>
          <a:lstStyle/>
          <a:p>
            <a:pPr>
              <a:buFont typeface="Wingdings" panose="05000000000000000000" pitchFamily="2" charset="2"/>
              <a:buChar char="q"/>
            </a:pPr>
            <a:r>
              <a:rPr lang="el-GR" sz="2800" dirty="0" smtClean="0"/>
              <a:t>Ορίζεται νέος κόμβος Χ και αρχικοποίηση με την κεφαλή.</a:t>
            </a:r>
          </a:p>
          <a:p>
            <a:pPr>
              <a:buFont typeface="Wingdings" panose="05000000000000000000" pitchFamily="2" charset="2"/>
              <a:buChar char="q"/>
            </a:pPr>
            <a:r>
              <a:rPr lang="el-GR" sz="2800" dirty="0" smtClean="0"/>
              <a:t>Εφόσον ο Χ δεν δείχνει στο κενό (</a:t>
            </a:r>
            <a:r>
              <a:rPr lang="en-US" sz="2800" dirty="0" smtClean="0"/>
              <a:t>NULL</a:t>
            </a:r>
            <a:r>
              <a:rPr lang="el-GR" sz="2800" dirty="0" smtClean="0"/>
              <a:t>):</a:t>
            </a:r>
          </a:p>
          <a:p>
            <a:pPr>
              <a:buFont typeface="Wingdings" panose="05000000000000000000" pitchFamily="2" charset="2"/>
              <a:buChar char="q"/>
            </a:pPr>
            <a:r>
              <a:rPr lang="el-GR" sz="2800" dirty="0" smtClean="0"/>
              <a:t>Εμφάνιση / χρήση της πληροφορίας του κόμβου Χ,</a:t>
            </a:r>
          </a:p>
          <a:p>
            <a:pPr>
              <a:buFont typeface="Wingdings" panose="05000000000000000000" pitchFamily="2" charset="2"/>
              <a:buChar char="q"/>
            </a:pPr>
            <a:r>
              <a:rPr lang="el-GR" sz="2800" dirty="0" smtClean="0"/>
              <a:t>Τοποθέτηση στο κόμβο Χ τον επόμενό του.</a:t>
            </a:r>
          </a:p>
          <a:p>
            <a:pPr>
              <a:buFont typeface="Wingdings" panose="05000000000000000000" pitchFamily="2" charset="2"/>
              <a:buChar char="q"/>
            </a:pPr>
            <a:r>
              <a:rPr lang="el-GR" sz="2800" dirty="0" smtClean="0"/>
              <a:t>Τέλος Εφόσον</a:t>
            </a:r>
          </a:p>
          <a:p>
            <a:pPr>
              <a:buFont typeface="Wingdings" panose="05000000000000000000" pitchFamily="2" charset="2"/>
              <a:buChar char="q"/>
            </a:pPr>
            <a:endParaRPr lang="el-GR"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31</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8285"/>
            <a:ext cx="8424936" cy="1260475"/>
          </a:xfrm>
        </p:spPr>
        <p:txBody>
          <a:bodyPr>
            <a:noAutofit/>
          </a:bodyPr>
          <a:lstStyle/>
          <a:p>
            <a:r>
              <a:rPr lang="el-GR" dirty="0"/>
              <a:t>Εμφάνιση Λίστας - Υλοποίηση</a:t>
            </a:r>
          </a:p>
        </p:txBody>
      </p:sp>
      <p:sp>
        <p:nvSpPr>
          <p:cNvPr id="8" name="TextBox 7" descr="void emfanisi, void,&#10;άγκιστρο,&#10;    Proion * x,&#10;    int c = 0,&#10;    &#10;    x = kefali,&#10;    print f, \ n Κωδικός Περιγραφή Τιμή,&#10;    while x != NULL, άγκιστρο,&#10;        print f, \ n % 5 d % 10 d % 20 s % 12 τελεία 2 f, σύν σύν c, x -&gt; code, x -&gt; perigrafi, x -&gt; timi,&#10;        x = x -&gt; epomeno,&#10;    άγκιστρο,&#10;άγκιστρο.&#10;"/>
          <p:cNvSpPr txBox="1"/>
          <p:nvPr>
            <p:custDataLst>
              <p:tags r:id="rId2"/>
            </p:custDataLst>
          </p:nvPr>
        </p:nvSpPr>
        <p:spPr>
          <a:xfrm>
            <a:off x="467544" y="1343665"/>
            <a:ext cx="8208912" cy="4893647"/>
          </a:xfrm>
          <a:prstGeom prst="rect">
            <a:avLst/>
          </a:prstGeom>
          <a:noFill/>
        </p:spPr>
        <p:txBody>
          <a:bodyPr wrap="square" rtlCol="0">
            <a:spAutoFit/>
          </a:bodyPr>
          <a:lstStyle/>
          <a:p>
            <a:r>
              <a:rPr lang="en-US" sz="2400" b="1" dirty="0"/>
              <a:t>void </a:t>
            </a:r>
            <a:r>
              <a:rPr lang="en-US" sz="2400" b="1" dirty="0" err="1"/>
              <a:t>emfanisi</a:t>
            </a:r>
            <a:r>
              <a:rPr lang="en-US" sz="2400" b="1" dirty="0"/>
              <a:t>(void)</a:t>
            </a:r>
          </a:p>
          <a:p>
            <a:r>
              <a:rPr lang="en-US" sz="2400" b="1" dirty="0"/>
              <a:t>{</a:t>
            </a:r>
          </a:p>
          <a:p>
            <a:r>
              <a:rPr lang="en-US" sz="2400" b="1" dirty="0"/>
              <a:t>    </a:t>
            </a:r>
            <a:r>
              <a:rPr lang="en-US" sz="2400" b="1" dirty="0" err="1"/>
              <a:t>Proion</a:t>
            </a:r>
            <a:r>
              <a:rPr lang="en-US" sz="2400" b="1" dirty="0"/>
              <a:t> *x;</a:t>
            </a:r>
          </a:p>
          <a:p>
            <a:r>
              <a:rPr lang="en-US" sz="2400" b="1" dirty="0"/>
              <a:t>    </a:t>
            </a:r>
            <a:r>
              <a:rPr lang="en-US" sz="2400" b="1" dirty="0" err="1"/>
              <a:t>int</a:t>
            </a:r>
            <a:r>
              <a:rPr lang="en-US" sz="2400" b="1" dirty="0"/>
              <a:t> c = 0;</a:t>
            </a:r>
          </a:p>
          <a:p>
            <a:r>
              <a:rPr lang="en-US" sz="2400" b="1" dirty="0"/>
              <a:t>    </a:t>
            </a:r>
          </a:p>
          <a:p>
            <a:r>
              <a:rPr lang="en-US" sz="2400" b="1" dirty="0"/>
              <a:t>    x = </a:t>
            </a:r>
            <a:r>
              <a:rPr lang="en-US" sz="2400" b="1" dirty="0" err="1"/>
              <a:t>kefali</a:t>
            </a:r>
            <a:r>
              <a:rPr lang="en-US" sz="2400" b="1" dirty="0"/>
              <a:t>;</a:t>
            </a:r>
          </a:p>
          <a:p>
            <a:r>
              <a:rPr lang="en-US" sz="2400" b="1" dirty="0"/>
              <a:t>    </a:t>
            </a:r>
            <a:r>
              <a:rPr lang="en-US" sz="2400" b="1" dirty="0" err="1"/>
              <a:t>printf</a:t>
            </a:r>
            <a:r>
              <a:rPr lang="en-US" sz="2400" b="1" dirty="0"/>
              <a:t>("\n        </a:t>
            </a:r>
            <a:r>
              <a:rPr lang="el-GR" sz="2400" b="1" dirty="0"/>
              <a:t>Κωδικός           Περιγραφή        Τιμή ");</a:t>
            </a:r>
          </a:p>
          <a:p>
            <a:r>
              <a:rPr lang="el-GR" sz="2400" b="1" dirty="0">
                <a:solidFill>
                  <a:schemeClr val="accent4">
                    <a:lumMod val="75000"/>
                  </a:schemeClr>
                </a:solidFill>
              </a:rPr>
              <a:t>    </a:t>
            </a:r>
            <a:r>
              <a:rPr lang="en-US" sz="2400" b="1" dirty="0">
                <a:solidFill>
                  <a:schemeClr val="accent4">
                    <a:lumMod val="75000"/>
                  </a:schemeClr>
                </a:solidFill>
              </a:rPr>
              <a:t>while (x != NULL) {</a:t>
            </a:r>
          </a:p>
          <a:p>
            <a:r>
              <a:rPr lang="en-US" sz="2400" b="1" dirty="0">
                <a:solidFill>
                  <a:schemeClr val="accent4">
                    <a:lumMod val="75000"/>
                  </a:schemeClr>
                </a:solidFill>
              </a:rPr>
              <a:t>        </a:t>
            </a:r>
            <a:r>
              <a:rPr lang="en-US" sz="2400" b="1" dirty="0" err="1">
                <a:solidFill>
                  <a:schemeClr val="accent4">
                    <a:lumMod val="75000"/>
                  </a:schemeClr>
                </a:solidFill>
              </a:rPr>
              <a:t>printf</a:t>
            </a:r>
            <a:r>
              <a:rPr lang="en-US" sz="2400" b="1" dirty="0">
                <a:solidFill>
                  <a:schemeClr val="accent4">
                    <a:lumMod val="75000"/>
                  </a:schemeClr>
                </a:solidFill>
              </a:rPr>
              <a:t>("\n%5d%10d%20s%12.2f", ++c, x-&gt;code, x-&gt;</a:t>
            </a:r>
            <a:r>
              <a:rPr lang="en-US" sz="2400" b="1" dirty="0" err="1">
                <a:solidFill>
                  <a:schemeClr val="accent4">
                    <a:lumMod val="75000"/>
                  </a:schemeClr>
                </a:solidFill>
              </a:rPr>
              <a:t>perigrafi</a:t>
            </a:r>
            <a:r>
              <a:rPr lang="en-US" sz="2400" b="1" dirty="0">
                <a:solidFill>
                  <a:schemeClr val="accent4">
                    <a:lumMod val="75000"/>
                  </a:schemeClr>
                </a:solidFill>
              </a:rPr>
              <a:t>, x-&gt;</a:t>
            </a:r>
            <a:r>
              <a:rPr lang="en-US" sz="2400" b="1" dirty="0" err="1">
                <a:solidFill>
                  <a:schemeClr val="accent4">
                    <a:lumMod val="75000"/>
                  </a:schemeClr>
                </a:solidFill>
              </a:rPr>
              <a:t>timi</a:t>
            </a:r>
            <a:r>
              <a:rPr lang="en-US" sz="2400" b="1" dirty="0">
                <a:solidFill>
                  <a:schemeClr val="accent4">
                    <a:lumMod val="75000"/>
                  </a:schemeClr>
                </a:solidFill>
              </a:rPr>
              <a:t>);</a:t>
            </a:r>
          </a:p>
          <a:p>
            <a:r>
              <a:rPr lang="en-US" sz="2400" b="1" dirty="0">
                <a:solidFill>
                  <a:srgbClr val="C00000"/>
                </a:solidFill>
              </a:rPr>
              <a:t>        </a:t>
            </a:r>
            <a:r>
              <a:rPr lang="en-US" sz="2400" b="1" dirty="0">
                <a:solidFill>
                  <a:srgbClr val="000099"/>
                </a:solidFill>
              </a:rPr>
              <a:t>x = x-&gt;</a:t>
            </a:r>
            <a:r>
              <a:rPr lang="en-US" sz="2400" b="1" dirty="0" err="1">
                <a:solidFill>
                  <a:srgbClr val="000099"/>
                </a:solidFill>
              </a:rPr>
              <a:t>epomeno</a:t>
            </a:r>
            <a:r>
              <a:rPr lang="en-US" sz="2400" b="1" dirty="0">
                <a:solidFill>
                  <a:srgbClr val="000099"/>
                </a:solidFill>
              </a:rPr>
              <a:t>;</a:t>
            </a:r>
          </a:p>
          <a:p>
            <a:r>
              <a:rPr lang="en-US" sz="2400" b="1" dirty="0">
                <a:solidFill>
                  <a:srgbClr val="C00000"/>
                </a:solidFill>
              </a:rPr>
              <a:t>   </a:t>
            </a:r>
            <a:r>
              <a:rPr lang="en-US" sz="2400" b="1" dirty="0">
                <a:solidFill>
                  <a:schemeClr val="accent4">
                    <a:lumMod val="75000"/>
                  </a:schemeClr>
                </a:solidFill>
              </a:rPr>
              <a:t> }</a:t>
            </a:r>
          </a:p>
          <a:p>
            <a:r>
              <a:rPr lang="en-US" sz="2400" b="1" dirty="0"/>
              <a:t>}</a:t>
            </a:r>
            <a:endParaRPr lang="el-GR" sz="2400" b="1"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32</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23528" y="44624"/>
            <a:ext cx="8352928" cy="1260475"/>
          </a:xfrm>
        </p:spPr>
        <p:txBody>
          <a:bodyPr>
            <a:noAutofit/>
          </a:bodyPr>
          <a:lstStyle/>
          <a:p>
            <a:r>
              <a:rPr lang="el-GR" dirty="0"/>
              <a:t>Αναζήτηση Κόμβου - Αλγόριθμος</a:t>
            </a:r>
          </a:p>
        </p:txBody>
      </p:sp>
      <p:sp>
        <p:nvSpPr>
          <p:cNvPr id="2" name="Ορθογώνιο 1"/>
          <p:cNvSpPr/>
          <p:nvPr/>
        </p:nvSpPr>
        <p:spPr>
          <a:xfrm>
            <a:off x="467544" y="1617762"/>
            <a:ext cx="8208912" cy="3539430"/>
          </a:xfrm>
          <a:prstGeom prst="rect">
            <a:avLst/>
          </a:prstGeom>
        </p:spPr>
        <p:txBody>
          <a:bodyPr wrap="square">
            <a:spAutoFit/>
          </a:bodyPr>
          <a:lstStyle/>
          <a:p>
            <a:pPr marL="457200" indent="-457200">
              <a:buFont typeface="Wingdings" panose="05000000000000000000" pitchFamily="2" charset="2"/>
              <a:buChar char="q"/>
            </a:pPr>
            <a:r>
              <a:rPr lang="el-GR" sz="2800" dirty="0"/>
              <a:t>Η αναζήτηση είναι ακριβώς ίδια με την διαπέραση με μόνη διαφορά ότι σε περίπτωση που ο υπό αναζήτηση κόμβος βρεθεί διακόπτεται η διαπέραση της λίστας.</a:t>
            </a:r>
          </a:p>
          <a:p>
            <a:pPr marL="457200" indent="-457200">
              <a:buFont typeface="Wingdings" panose="05000000000000000000" pitchFamily="2" charset="2"/>
              <a:buChar char="q"/>
            </a:pPr>
            <a:r>
              <a:rPr lang="el-GR" sz="2800" dirty="0"/>
              <a:t>Ακριβώς ίδια διαδικασία και για την διόρθωση στοιχείων κόμβου: Αναζήτηση κόμβου και στην συνέχεια τροποποίηση των πληροφοριών του κόμβου.</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33</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44624"/>
            <a:ext cx="8353500" cy="1260475"/>
          </a:xfrm>
        </p:spPr>
        <p:txBody>
          <a:bodyPr>
            <a:noAutofit/>
          </a:bodyPr>
          <a:lstStyle/>
          <a:p>
            <a:r>
              <a:rPr lang="el-GR" dirty="0"/>
              <a:t>Αναζήτηση Κόμβου - Υλοποίηση</a:t>
            </a:r>
          </a:p>
        </p:txBody>
      </p:sp>
      <p:sp>
        <p:nvSpPr>
          <p:cNvPr id="9" name="TextBox 8" descr="void anazitisi, int k,&#10;άγκιστρο,&#10;    Proion * x,&#10;    x = kefali;   &#10;    while  x != NULL, άγκιστρο,&#10;        if  x -&gt; code == k, άγκιστρο,&#10;            print f, \ n \ n ====&gt; % 10 d % 20 s % 12 τελεία 2 f, x -&gt; code, x -&gt; perigrafi, x -&gt; timi,&#10;            return,&#10;        άγκιστρο,&#10;        x = x -&gt; epomeno,&#10;    άγκιστρο,&#10;    print f, \ n \ n Δεν Υπάρχει προιόν με κωδικό % d \ n \ n, k,&#10;άγκιστρο.&#10;"/>
          <p:cNvSpPr txBox="1"/>
          <p:nvPr>
            <p:custDataLst>
              <p:tags r:id="rId2"/>
            </p:custDataLst>
          </p:nvPr>
        </p:nvSpPr>
        <p:spPr>
          <a:xfrm>
            <a:off x="467544" y="1124744"/>
            <a:ext cx="8208912" cy="5262979"/>
          </a:xfrm>
          <a:prstGeom prst="rect">
            <a:avLst/>
          </a:prstGeom>
          <a:noFill/>
        </p:spPr>
        <p:txBody>
          <a:bodyPr wrap="square" rtlCol="0">
            <a:spAutoFit/>
          </a:bodyPr>
          <a:lstStyle/>
          <a:p>
            <a:r>
              <a:rPr lang="en-US" sz="2400" dirty="0"/>
              <a:t>void </a:t>
            </a:r>
            <a:r>
              <a:rPr lang="en-US" sz="2400" dirty="0" err="1"/>
              <a:t>anazitisi</a:t>
            </a:r>
            <a:r>
              <a:rPr lang="en-US" sz="2400" dirty="0"/>
              <a:t>(</a:t>
            </a:r>
            <a:r>
              <a:rPr lang="en-US" sz="2400" dirty="0" err="1"/>
              <a:t>int</a:t>
            </a:r>
            <a:r>
              <a:rPr lang="en-US" sz="2400" dirty="0"/>
              <a:t> k)</a:t>
            </a:r>
          </a:p>
          <a:p>
            <a:r>
              <a:rPr lang="en-US" sz="2400" dirty="0"/>
              <a:t>{</a:t>
            </a:r>
          </a:p>
          <a:p>
            <a:r>
              <a:rPr lang="en-US" sz="2400" dirty="0"/>
              <a:t>    </a:t>
            </a:r>
            <a:r>
              <a:rPr lang="en-US" sz="2400" dirty="0" err="1"/>
              <a:t>Proion</a:t>
            </a:r>
            <a:r>
              <a:rPr lang="en-US" sz="2400" dirty="0"/>
              <a:t> *x</a:t>
            </a:r>
            <a:r>
              <a:rPr lang="en-US" sz="2400" dirty="0" smtClean="0"/>
              <a:t>;</a:t>
            </a:r>
            <a:endParaRPr lang="en-US" sz="2400" dirty="0"/>
          </a:p>
          <a:p>
            <a:r>
              <a:rPr lang="en-US" sz="2400" dirty="0"/>
              <a:t>    x = </a:t>
            </a:r>
            <a:r>
              <a:rPr lang="en-US" sz="2400" dirty="0" err="1"/>
              <a:t>kefali</a:t>
            </a:r>
            <a:r>
              <a:rPr lang="en-US" sz="2400" dirty="0" smtClean="0"/>
              <a:t>;   </a:t>
            </a:r>
            <a:endParaRPr lang="en-US" sz="2400" dirty="0"/>
          </a:p>
          <a:p>
            <a:r>
              <a:rPr lang="en-US" sz="2400" b="1" dirty="0">
                <a:solidFill>
                  <a:srgbClr val="C00000"/>
                </a:solidFill>
              </a:rPr>
              <a:t>    </a:t>
            </a:r>
            <a:r>
              <a:rPr lang="en-US" sz="2400" b="1" dirty="0">
                <a:solidFill>
                  <a:schemeClr val="accent4">
                    <a:lumMod val="75000"/>
                  </a:schemeClr>
                </a:solidFill>
              </a:rPr>
              <a:t>while ( x != NULL ) {</a:t>
            </a:r>
          </a:p>
          <a:p>
            <a:r>
              <a:rPr lang="en-US" sz="2400" b="1" dirty="0">
                <a:solidFill>
                  <a:schemeClr val="accent4">
                    <a:lumMod val="75000"/>
                  </a:schemeClr>
                </a:solidFill>
              </a:rPr>
              <a:t>        if ( x-&gt;code == k ) {</a:t>
            </a:r>
          </a:p>
          <a:p>
            <a:r>
              <a:rPr lang="en-US" sz="2400" b="1" dirty="0">
                <a:solidFill>
                  <a:schemeClr val="accent4">
                    <a:lumMod val="75000"/>
                  </a:schemeClr>
                </a:solidFill>
              </a:rPr>
              <a:t>            </a:t>
            </a:r>
            <a:r>
              <a:rPr lang="en-US" sz="2400" b="1" dirty="0" err="1">
                <a:solidFill>
                  <a:schemeClr val="accent4">
                    <a:lumMod val="75000"/>
                  </a:schemeClr>
                </a:solidFill>
              </a:rPr>
              <a:t>printf</a:t>
            </a:r>
            <a:r>
              <a:rPr lang="en-US" sz="2400" b="1" dirty="0">
                <a:solidFill>
                  <a:schemeClr val="accent4">
                    <a:lumMod val="75000"/>
                  </a:schemeClr>
                </a:solidFill>
              </a:rPr>
              <a:t>("\n\n====&gt; %10d%20s%12.2f", x-&gt;code, x-&gt;</a:t>
            </a:r>
            <a:r>
              <a:rPr lang="en-US" sz="2400" b="1" dirty="0" err="1">
                <a:solidFill>
                  <a:schemeClr val="accent4">
                    <a:lumMod val="75000"/>
                  </a:schemeClr>
                </a:solidFill>
              </a:rPr>
              <a:t>perigrafi</a:t>
            </a:r>
            <a:r>
              <a:rPr lang="en-US" sz="2400" b="1" dirty="0">
                <a:solidFill>
                  <a:schemeClr val="accent4">
                    <a:lumMod val="75000"/>
                  </a:schemeClr>
                </a:solidFill>
              </a:rPr>
              <a:t>, x-&gt;</a:t>
            </a:r>
            <a:r>
              <a:rPr lang="en-US" sz="2400" b="1" dirty="0" err="1">
                <a:solidFill>
                  <a:schemeClr val="accent4">
                    <a:lumMod val="75000"/>
                  </a:schemeClr>
                </a:solidFill>
              </a:rPr>
              <a:t>timi</a:t>
            </a:r>
            <a:r>
              <a:rPr lang="en-US" sz="2400" b="1" dirty="0">
                <a:solidFill>
                  <a:schemeClr val="accent4">
                    <a:lumMod val="75000"/>
                  </a:schemeClr>
                </a:solidFill>
              </a:rPr>
              <a:t>);</a:t>
            </a:r>
          </a:p>
          <a:p>
            <a:r>
              <a:rPr lang="en-US" sz="2400" b="1" dirty="0">
                <a:solidFill>
                  <a:schemeClr val="accent4">
                    <a:lumMod val="75000"/>
                  </a:schemeClr>
                </a:solidFill>
              </a:rPr>
              <a:t>            return;</a:t>
            </a:r>
          </a:p>
          <a:p>
            <a:r>
              <a:rPr lang="en-US" sz="2400" b="1" dirty="0">
                <a:solidFill>
                  <a:schemeClr val="accent4">
                    <a:lumMod val="75000"/>
                  </a:schemeClr>
                </a:solidFill>
              </a:rPr>
              <a:t>        }</a:t>
            </a:r>
          </a:p>
          <a:p>
            <a:r>
              <a:rPr lang="en-US" sz="2400" b="1" dirty="0">
                <a:solidFill>
                  <a:schemeClr val="accent4">
                    <a:lumMod val="75000"/>
                  </a:schemeClr>
                </a:solidFill>
              </a:rPr>
              <a:t>        x = x-&gt;</a:t>
            </a:r>
            <a:r>
              <a:rPr lang="en-US" sz="2400" b="1" dirty="0" err="1">
                <a:solidFill>
                  <a:schemeClr val="accent4">
                    <a:lumMod val="75000"/>
                  </a:schemeClr>
                </a:solidFill>
              </a:rPr>
              <a:t>epomeno</a:t>
            </a:r>
            <a:r>
              <a:rPr lang="en-US" sz="2400" b="1" dirty="0">
                <a:solidFill>
                  <a:schemeClr val="accent4">
                    <a:lumMod val="75000"/>
                  </a:schemeClr>
                </a:solidFill>
              </a:rPr>
              <a:t>;</a:t>
            </a:r>
          </a:p>
          <a:p>
            <a:r>
              <a:rPr lang="en-US" sz="2400" b="1" dirty="0">
                <a:solidFill>
                  <a:schemeClr val="accent4">
                    <a:lumMod val="75000"/>
                  </a:schemeClr>
                </a:solidFill>
              </a:rPr>
              <a:t>    }</a:t>
            </a:r>
          </a:p>
          <a:p>
            <a:r>
              <a:rPr lang="en-US" sz="2400" b="1" dirty="0"/>
              <a:t>    </a:t>
            </a:r>
            <a:r>
              <a:rPr lang="en-US" sz="2400" b="1" dirty="0" err="1"/>
              <a:t>printf</a:t>
            </a:r>
            <a:r>
              <a:rPr lang="en-US" sz="2400" b="1" dirty="0"/>
              <a:t>("\n\n</a:t>
            </a:r>
            <a:r>
              <a:rPr lang="el-GR" sz="2400" b="1" dirty="0"/>
              <a:t>Δεν Υπάρχει </a:t>
            </a:r>
            <a:r>
              <a:rPr lang="el-GR" sz="2400" b="1" dirty="0" err="1"/>
              <a:t>προιόν</a:t>
            </a:r>
            <a:r>
              <a:rPr lang="el-GR" sz="2400" b="1" dirty="0"/>
              <a:t> με κωδικό %</a:t>
            </a:r>
            <a:r>
              <a:rPr lang="en-US" sz="2400" b="1" dirty="0"/>
              <a:t>d\n\n", k);</a:t>
            </a:r>
          </a:p>
          <a:p>
            <a:r>
              <a:rPr lang="en-US" sz="2400" dirty="0"/>
              <a:t>}</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34</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8285"/>
            <a:ext cx="8352928" cy="1260475"/>
          </a:xfrm>
        </p:spPr>
        <p:txBody>
          <a:bodyPr>
            <a:noAutofit/>
          </a:bodyPr>
          <a:lstStyle/>
          <a:p>
            <a:r>
              <a:rPr lang="el-GR" dirty="0"/>
              <a:t>Διαγραφή Λίστας - Αλγόριθμος</a:t>
            </a:r>
          </a:p>
        </p:txBody>
      </p:sp>
      <p:sp>
        <p:nvSpPr>
          <p:cNvPr id="37" name="TextBox 36"/>
          <p:cNvSpPr txBox="1"/>
          <p:nvPr/>
        </p:nvSpPr>
        <p:spPr>
          <a:xfrm>
            <a:off x="539552" y="1830303"/>
            <a:ext cx="8172648" cy="2246769"/>
          </a:xfrm>
          <a:prstGeom prst="rect">
            <a:avLst/>
          </a:prstGeom>
          <a:noFill/>
        </p:spPr>
        <p:txBody>
          <a:bodyPr wrap="square" rtlCol="0">
            <a:spAutoFit/>
          </a:bodyPr>
          <a:lstStyle/>
          <a:p>
            <a:pPr marL="457200" indent="-457200">
              <a:buFont typeface="Wingdings" panose="05000000000000000000" pitchFamily="2" charset="2"/>
              <a:buChar char="q"/>
            </a:pPr>
            <a:r>
              <a:rPr lang="el-GR" sz="2800" dirty="0" smtClean="0"/>
              <a:t>Διαπέραση όλης της λίστας και αποδέσμευση μνήμης (διαγραφή - </a:t>
            </a:r>
            <a:r>
              <a:rPr lang="en-US" sz="2800" dirty="0" smtClean="0"/>
              <a:t>free</a:t>
            </a:r>
            <a:r>
              <a:rPr lang="el-GR" sz="2800" dirty="0" smtClean="0"/>
              <a:t>) για τον κάθε κόμβο,</a:t>
            </a:r>
          </a:p>
          <a:p>
            <a:pPr marL="457200" indent="-457200">
              <a:buFont typeface="Wingdings" panose="05000000000000000000" pitchFamily="2" charset="2"/>
              <a:buChar char="q"/>
            </a:pPr>
            <a:r>
              <a:rPr lang="el-GR" sz="2800" dirty="0" smtClean="0"/>
              <a:t>ΠΡΟΣΟΧΗ: πριν την αποδέσμευση χώρου πρέπει να κρατηθεί η πληροφορία αναφορικά με τον ποιος είναι ο επόμενος κόμβος!!!</a:t>
            </a:r>
            <a:endParaRPr lang="el-GR"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35</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23528" y="8285"/>
            <a:ext cx="8424936" cy="1260475"/>
          </a:xfrm>
        </p:spPr>
        <p:txBody>
          <a:bodyPr>
            <a:noAutofit/>
          </a:bodyPr>
          <a:lstStyle/>
          <a:p>
            <a:r>
              <a:rPr lang="el-GR" dirty="0"/>
              <a:t>Διαγραφή Λίστας - Υλοποίηση</a:t>
            </a:r>
          </a:p>
        </p:txBody>
      </p:sp>
      <p:sp>
        <p:nvSpPr>
          <p:cNvPr id="6" name="TextBox 5" descr="void diagrafi κάτω παύλα listas, void,&#10;άγκιστρο,&#10;    Proion * x, * epomenos,&#10;    &#10;    x = kefali,&#10;    &#10;    while  x != NULL, άγκιστρο,&#10;        epomenos = x -&gt; epomeno,&#10;        free, x,&#10;        x = epomenos,&#10;    άγκιστρο,&#10;    kefali = NULL,&#10;άγκιστρο.&#10;"/>
          <p:cNvSpPr txBox="1"/>
          <p:nvPr>
            <p:custDataLst>
              <p:tags r:id="rId2"/>
            </p:custDataLst>
          </p:nvPr>
        </p:nvSpPr>
        <p:spPr>
          <a:xfrm>
            <a:off x="467544" y="1412776"/>
            <a:ext cx="8208912" cy="4893647"/>
          </a:xfrm>
          <a:prstGeom prst="rect">
            <a:avLst/>
          </a:prstGeom>
          <a:noFill/>
        </p:spPr>
        <p:txBody>
          <a:bodyPr wrap="square" rtlCol="0">
            <a:spAutoFit/>
          </a:bodyPr>
          <a:lstStyle/>
          <a:p>
            <a:r>
              <a:rPr lang="en-US" sz="2400" dirty="0"/>
              <a:t>void </a:t>
            </a:r>
            <a:r>
              <a:rPr lang="en-US" sz="2400" dirty="0" err="1"/>
              <a:t>diagrafi_listas</a:t>
            </a:r>
            <a:r>
              <a:rPr lang="en-US" sz="2400" dirty="0"/>
              <a:t>(void)</a:t>
            </a:r>
          </a:p>
          <a:p>
            <a:r>
              <a:rPr lang="en-US" sz="2400" dirty="0"/>
              <a:t>{</a:t>
            </a:r>
          </a:p>
          <a:p>
            <a:r>
              <a:rPr lang="en-US" sz="2400" dirty="0"/>
              <a:t>    </a:t>
            </a:r>
            <a:r>
              <a:rPr lang="en-US" sz="2400" dirty="0" err="1"/>
              <a:t>Proion</a:t>
            </a:r>
            <a:r>
              <a:rPr lang="en-US" sz="2400" dirty="0"/>
              <a:t> *x, *</a:t>
            </a:r>
            <a:r>
              <a:rPr lang="en-US" sz="2400" dirty="0" err="1"/>
              <a:t>epomenos</a:t>
            </a:r>
            <a:r>
              <a:rPr lang="en-US" sz="2400" dirty="0"/>
              <a:t>;</a:t>
            </a:r>
          </a:p>
          <a:p>
            <a:r>
              <a:rPr lang="en-US" sz="2400" dirty="0"/>
              <a:t>    </a:t>
            </a:r>
          </a:p>
          <a:p>
            <a:r>
              <a:rPr lang="en-US" sz="2400" dirty="0">
                <a:solidFill>
                  <a:schemeClr val="accent4">
                    <a:lumMod val="75000"/>
                  </a:schemeClr>
                </a:solidFill>
              </a:rPr>
              <a:t>    </a:t>
            </a:r>
            <a:r>
              <a:rPr lang="en-US" sz="2400" b="1" dirty="0">
                <a:solidFill>
                  <a:schemeClr val="accent4">
                    <a:lumMod val="75000"/>
                  </a:schemeClr>
                </a:solidFill>
              </a:rPr>
              <a:t>x = </a:t>
            </a:r>
            <a:r>
              <a:rPr lang="en-US" sz="2400" b="1" dirty="0" err="1">
                <a:solidFill>
                  <a:schemeClr val="accent4">
                    <a:lumMod val="75000"/>
                  </a:schemeClr>
                </a:solidFill>
              </a:rPr>
              <a:t>kefali</a:t>
            </a:r>
            <a:r>
              <a:rPr lang="en-US" sz="2400" b="1" dirty="0">
                <a:solidFill>
                  <a:schemeClr val="accent4">
                    <a:lumMod val="75000"/>
                  </a:schemeClr>
                </a:solidFill>
              </a:rPr>
              <a:t>;</a:t>
            </a:r>
          </a:p>
          <a:p>
            <a:r>
              <a:rPr lang="en-US" sz="2400" b="1" dirty="0"/>
              <a:t>    </a:t>
            </a:r>
          </a:p>
          <a:p>
            <a:r>
              <a:rPr lang="en-US" sz="2400" b="1" dirty="0"/>
              <a:t>    while ( x != NULL ) {</a:t>
            </a:r>
          </a:p>
          <a:p>
            <a:r>
              <a:rPr lang="en-US" sz="2400" b="1" dirty="0"/>
              <a:t>        </a:t>
            </a:r>
            <a:r>
              <a:rPr lang="en-US" sz="2400" b="1" dirty="0" err="1"/>
              <a:t>epomenos</a:t>
            </a:r>
            <a:r>
              <a:rPr lang="en-US" sz="2400" b="1" dirty="0"/>
              <a:t> = x-&gt;</a:t>
            </a:r>
            <a:r>
              <a:rPr lang="en-US" sz="2400" b="1" dirty="0" err="1"/>
              <a:t>epomeno</a:t>
            </a:r>
            <a:r>
              <a:rPr lang="en-US" sz="2400" b="1" dirty="0"/>
              <a:t>;</a:t>
            </a:r>
          </a:p>
          <a:p>
            <a:r>
              <a:rPr lang="en-US" sz="2400" b="1" dirty="0"/>
              <a:t>        free(x);</a:t>
            </a:r>
          </a:p>
          <a:p>
            <a:r>
              <a:rPr lang="en-US" sz="2400" b="1" dirty="0"/>
              <a:t>        x = </a:t>
            </a:r>
            <a:r>
              <a:rPr lang="en-US" sz="2400" b="1" dirty="0" err="1"/>
              <a:t>epomenos</a:t>
            </a:r>
            <a:r>
              <a:rPr lang="en-US" sz="2400" b="1" dirty="0"/>
              <a:t>;</a:t>
            </a:r>
          </a:p>
          <a:p>
            <a:r>
              <a:rPr lang="en-US" sz="2400" b="1" dirty="0"/>
              <a:t>    }</a:t>
            </a:r>
          </a:p>
          <a:p>
            <a:r>
              <a:rPr lang="en-US" sz="2400" b="1" dirty="0"/>
              <a:t>    </a:t>
            </a:r>
            <a:r>
              <a:rPr lang="en-US" sz="2400" b="1" dirty="0" err="1">
                <a:solidFill>
                  <a:schemeClr val="accent4">
                    <a:lumMod val="75000"/>
                  </a:schemeClr>
                </a:solidFill>
              </a:rPr>
              <a:t>kefali</a:t>
            </a:r>
            <a:r>
              <a:rPr lang="en-US" sz="2400" b="1" dirty="0">
                <a:solidFill>
                  <a:schemeClr val="accent4">
                    <a:lumMod val="75000"/>
                  </a:schemeClr>
                </a:solidFill>
              </a:rPr>
              <a:t> = NULL;</a:t>
            </a:r>
          </a:p>
          <a:p>
            <a:r>
              <a:rPr lang="en-US" sz="2400" dirty="0"/>
              <a:t>}</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36</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23528" y="8285"/>
            <a:ext cx="8424936" cy="1260475"/>
          </a:xfrm>
        </p:spPr>
        <p:txBody>
          <a:bodyPr>
            <a:noAutofit/>
          </a:bodyPr>
          <a:lstStyle/>
          <a:p>
            <a:r>
              <a:rPr lang="el-GR" dirty="0"/>
              <a:t>Αρχή Προγράμματος</a:t>
            </a:r>
          </a:p>
        </p:txBody>
      </p:sp>
      <p:sp>
        <p:nvSpPr>
          <p:cNvPr id="10" name="Θέση περιεχομένου 2"/>
          <p:cNvSpPr>
            <a:spLocks noGrp="1"/>
          </p:cNvSpPr>
          <p:nvPr>
            <p:ph idx="1"/>
          </p:nvPr>
        </p:nvSpPr>
        <p:spPr>
          <a:xfrm>
            <a:off x="467545" y="1412776"/>
            <a:ext cx="8280920" cy="648072"/>
          </a:xfrm>
        </p:spPr>
        <p:txBody>
          <a:bodyPr>
            <a:noAutofit/>
          </a:bodyPr>
          <a:lstStyle/>
          <a:p>
            <a:pPr>
              <a:buFont typeface="Wingdings" panose="05000000000000000000" pitchFamily="2" charset="2"/>
              <a:buChar char="q"/>
            </a:pPr>
            <a:r>
              <a:rPr lang="el-GR" sz="2800" dirty="0"/>
              <a:t>Δηλώσεις – Αρχικοποιήσεις:</a:t>
            </a:r>
          </a:p>
        </p:txBody>
      </p:sp>
      <p:sp>
        <p:nvSpPr>
          <p:cNvPr id="6" name="TextBox 5" descr="……,&#10;Proion * kefali, * oura,&#10;void eisagogi κάτω παύλα arxi, Proion *,&#10;……….&#10;int main(),&#10;άγκιστρο,&#10;    int epil, kodikos,&#10;    float nea timi,&#10;    Proion p r,&#10;    kefali = NULL.&#10;"/>
          <p:cNvSpPr txBox="1"/>
          <p:nvPr/>
        </p:nvSpPr>
        <p:spPr>
          <a:xfrm>
            <a:off x="1187624" y="1916832"/>
            <a:ext cx="7056784" cy="4401205"/>
          </a:xfrm>
          <a:prstGeom prst="rect">
            <a:avLst/>
          </a:prstGeom>
          <a:noFill/>
        </p:spPr>
        <p:txBody>
          <a:bodyPr wrap="square" rtlCol="0">
            <a:spAutoFit/>
          </a:bodyPr>
          <a:lstStyle/>
          <a:p>
            <a:r>
              <a:rPr lang="el-GR" sz="2800" b="1" dirty="0" smtClean="0"/>
              <a:t>……</a:t>
            </a:r>
          </a:p>
          <a:p>
            <a:r>
              <a:rPr lang="en-US" sz="2800" b="1" dirty="0" err="1" smtClean="0"/>
              <a:t>Proion</a:t>
            </a:r>
            <a:r>
              <a:rPr lang="en-US" sz="2800" b="1" dirty="0" smtClean="0"/>
              <a:t> *</a:t>
            </a:r>
            <a:r>
              <a:rPr lang="en-US" sz="2800" b="1" dirty="0" err="1" smtClean="0"/>
              <a:t>kefali</a:t>
            </a:r>
            <a:r>
              <a:rPr lang="en-US" sz="2800" b="1" dirty="0" smtClean="0"/>
              <a:t>, *</a:t>
            </a:r>
            <a:r>
              <a:rPr lang="en-US" sz="2800" b="1" dirty="0" err="1" smtClean="0"/>
              <a:t>oura</a:t>
            </a:r>
            <a:r>
              <a:rPr lang="en-US" sz="2800" b="1" dirty="0" smtClean="0"/>
              <a:t>;</a:t>
            </a:r>
          </a:p>
          <a:p>
            <a:r>
              <a:rPr lang="en-US" sz="2800" b="1" dirty="0"/>
              <a:t>v</a:t>
            </a:r>
            <a:r>
              <a:rPr lang="en-US" sz="2800" b="1" dirty="0" smtClean="0"/>
              <a:t>oid </a:t>
            </a:r>
            <a:r>
              <a:rPr lang="en-US" sz="2800" b="1" dirty="0" err="1" smtClean="0"/>
              <a:t>eisagogi_arxi</a:t>
            </a:r>
            <a:r>
              <a:rPr lang="en-US" sz="2800" b="1" dirty="0" smtClean="0"/>
              <a:t>(</a:t>
            </a:r>
            <a:r>
              <a:rPr lang="en-US" sz="2800" b="1" dirty="0" err="1" smtClean="0"/>
              <a:t>Proion</a:t>
            </a:r>
            <a:r>
              <a:rPr lang="en-US" sz="2800" b="1" dirty="0" smtClean="0"/>
              <a:t> *);</a:t>
            </a:r>
            <a:endParaRPr lang="el-GR" sz="2800" b="1" dirty="0" smtClean="0"/>
          </a:p>
          <a:p>
            <a:r>
              <a:rPr lang="en-US" sz="2800" b="1" dirty="0" smtClean="0"/>
              <a:t>……….</a:t>
            </a:r>
            <a:endParaRPr lang="el-GR" sz="2800" b="1" dirty="0"/>
          </a:p>
          <a:p>
            <a:r>
              <a:rPr lang="da-DK" sz="2800" b="1" dirty="0" smtClean="0"/>
              <a:t>int </a:t>
            </a:r>
            <a:r>
              <a:rPr lang="da-DK" sz="2800" b="1" dirty="0"/>
              <a:t>main()</a:t>
            </a:r>
          </a:p>
          <a:p>
            <a:r>
              <a:rPr lang="da-DK" sz="2800" b="1" dirty="0"/>
              <a:t>{</a:t>
            </a:r>
          </a:p>
          <a:p>
            <a:r>
              <a:rPr lang="da-DK" sz="2800" b="1" dirty="0"/>
              <a:t>    int epil, kodikos;</a:t>
            </a:r>
          </a:p>
          <a:p>
            <a:r>
              <a:rPr lang="da-DK" sz="2800" b="1" dirty="0"/>
              <a:t>    float neatimi;</a:t>
            </a:r>
          </a:p>
          <a:p>
            <a:r>
              <a:rPr lang="da-DK" sz="2800" b="1" dirty="0"/>
              <a:t>    Proion pr</a:t>
            </a:r>
            <a:r>
              <a:rPr lang="da-DK" sz="2800" b="1" dirty="0" smtClean="0"/>
              <a:t>;</a:t>
            </a:r>
            <a:endParaRPr lang="da-DK" sz="2800" b="1" dirty="0"/>
          </a:p>
          <a:p>
            <a:r>
              <a:rPr lang="da-DK" sz="2800" b="1" dirty="0"/>
              <a:t>    </a:t>
            </a:r>
            <a:r>
              <a:rPr lang="da-DK" sz="2800" b="1" dirty="0">
                <a:solidFill>
                  <a:schemeClr val="accent4">
                    <a:lumMod val="75000"/>
                  </a:schemeClr>
                </a:solidFill>
              </a:rPr>
              <a:t>kefali = NULL</a:t>
            </a:r>
            <a:r>
              <a:rPr lang="da-DK" sz="2800" b="1" dirty="0" smtClean="0">
                <a:solidFill>
                  <a:schemeClr val="accent4">
                    <a:lumMod val="75000"/>
                  </a:schemeClr>
                </a:solidFill>
              </a:rPr>
              <a:t>;</a:t>
            </a:r>
            <a:endParaRPr lang="da-DK" sz="2800" b="1" dirty="0">
              <a:solidFill>
                <a:schemeClr val="accent4">
                  <a:lumMod val="75000"/>
                </a:schemeClr>
              </a:solidFill>
            </a:endParaRP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37</a:t>
            </a:fld>
            <a:endParaRPr lang="el-GR" dirty="0"/>
          </a:p>
        </p:txBody>
      </p:sp>
    </p:spTree>
    <p:custDataLst>
      <p:tags r:id="rId1"/>
    </p:custDataLst>
    <p:extLst>
      <p:ext uri="{BB962C8B-B14F-4D97-AF65-F5344CB8AC3E}">
        <p14:creationId xmlns:p14="http://schemas.microsoft.com/office/powerpoint/2010/main" val="18725545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23528" y="8285"/>
            <a:ext cx="8424936" cy="1260475"/>
          </a:xfrm>
        </p:spPr>
        <p:txBody>
          <a:bodyPr>
            <a:noAutofit/>
          </a:bodyPr>
          <a:lstStyle/>
          <a:p>
            <a:r>
              <a:rPr lang="el-GR" dirty="0"/>
              <a:t>Στοίβα - Ουρά</a:t>
            </a:r>
          </a:p>
        </p:txBody>
      </p:sp>
      <p:sp>
        <p:nvSpPr>
          <p:cNvPr id="10" name="Θέση περιεχομένου 2"/>
          <p:cNvSpPr>
            <a:spLocks noGrp="1"/>
          </p:cNvSpPr>
          <p:nvPr>
            <p:ph idx="1"/>
          </p:nvPr>
        </p:nvSpPr>
        <p:spPr>
          <a:xfrm>
            <a:off x="467545" y="1628800"/>
            <a:ext cx="8280920" cy="3024336"/>
          </a:xfrm>
        </p:spPr>
        <p:txBody>
          <a:bodyPr>
            <a:noAutofit/>
          </a:bodyPr>
          <a:lstStyle/>
          <a:p>
            <a:pPr>
              <a:buFont typeface="Wingdings" panose="05000000000000000000" pitchFamily="2" charset="2"/>
              <a:buChar char="q"/>
            </a:pPr>
            <a:r>
              <a:rPr lang="el-GR" sz="2800" dirty="0"/>
              <a:t>Τόσο η δομή της στοίβας όσο και της ουράς αποτελούν ειδικές περιπτώσεις της λίστας (</a:t>
            </a:r>
            <a:r>
              <a:rPr lang="el-GR" sz="2800" dirty="0" smtClean="0"/>
              <a:t>γιατί;),</a:t>
            </a:r>
            <a:endParaRPr lang="el-GR" sz="2800" dirty="0"/>
          </a:p>
          <a:p>
            <a:pPr>
              <a:buFont typeface="Wingdings" panose="05000000000000000000" pitchFamily="2" charset="2"/>
              <a:buChar char="q"/>
            </a:pPr>
            <a:r>
              <a:rPr lang="el-GR" sz="2800" dirty="0"/>
              <a:t>Επομένως μπορούν να υλοποιηθούν και με δείκτες με ανάλογο τρόπο (και με λιγότερες διαδικασίες)!</a:t>
            </a:r>
          </a:p>
          <a:p>
            <a:pPr>
              <a:buFont typeface="Wingdings" panose="05000000000000000000" pitchFamily="2" charset="2"/>
              <a:buChar char="q"/>
            </a:pPr>
            <a:r>
              <a:rPr lang="el-GR" sz="2800" dirty="0"/>
              <a:t>Η υλοποίησή τους με δείκτες </a:t>
            </a:r>
            <a:r>
              <a:rPr lang="el-GR" sz="2800" dirty="0">
                <a:sym typeface="Wingdings" pitchFamily="2" charset="2"/>
              </a:rPr>
              <a:t> άσκηση επόμενου </a:t>
            </a:r>
            <a:r>
              <a:rPr lang="el-GR" sz="2800" dirty="0" smtClean="0">
                <a:sym typeface="Wingdings" pitchFamily="2" charset="2"/>
              </a:rPr>
              <a:t>εργαστηρίου.</a:t>
            </a:r>
            <a:endParaRPr lang="el-GR"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38</a:t>
            </a:fld>
            <a:endParaRPr lang="el-GR" dirty="0"/>
          </a:p>
        </p:txBody>
      </p:sp>
    </p:spTree>
    <p:custDataLst>
      <p:tags r:id="rId1"/>
    </p:custDataLst>
    <p:extLst>
      <p:ext uri="{BB962C8B-B14F-4D97-AF65-F5344CB8AC3E}">
        <p14:creationId xmlns:p14="http://schemas.microsoft.com/office/powerpoint/2010/main" val="10801537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1814959"/>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833611"/>
            <a:ext cx="8229600" cy="4525963"/>
          </a:xfrm>
        </p:spPr>
        <p:txBody>
          <a:bodyPr>
            <a:normAutofit/>
          </a:bodyPr>
          <a:lstStyle/>
          <a:p>
            <a:pPr marL="0" indent="0">
              <a:buNone/>
            </a:pPr>
            <a:r>
              <a:rPr lang="el-GR" sz="2800" dirty="0"/>
              <a:t>Ο Αναγνώστης να μπορεί να: </a:t>
            </a:r>
          </a:p>
          <a:p>
            <a:pPr marL="114300" indent="-457200">
              <a:buFont typeface="Wingdings" panose="05000000000000000000" pitchFamily="2" charset="2"/>
              <a:buChar char="q"/>
            </a:pPr>
            <a:r>
              <a:rPr lang="el-GR" sz="2800" dirty="0"/>
              <a:t>Διαχειρίζεται πλήρως την δομή της </a:t>
            </a:r>
            <a:r>
              <a:rPr lang="el-GR" sz="2800" dirty="0" smtClean="0"/>
              <a:t>λίστας, </a:t>
            </a:r>
            <a:r>
              <a:rPr lang="el-GR" sz="2800" dirty="0"/>
              <a:t>δηλαδή δημιουργία, </a:t>
            </a:r>
            <a:r>
              <a:rPr lang="el-GR" sz="2800" dirty="0" smtClean="0"/>
              <a:t>εισαγωγή, διαπέραση, αναζήτηση και διαγραφή  </a:t>
            </a:r>
            <a:r>
              <a:rPr lang="el-GR" sz="2800" dirty="0"/>
              <a:t>στοιχείων.</a:t>
            </a:r>
          </a:p>
          <a:p>
            <a:pPr marL="0" indent="0">
              <a:buNone/>
            </a:pPr>
            <a:r>
              <a:rPr lang="el-GR" sz="2800" dirty="0" smtClean="0"/>
              <a:t/>
            </a:r>
            <a:br>
              <a:rPr lang="el-GR" sz="2800" dirty="0" smtClean="0"/>
            </a:b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Λίστα</a:t>
            </a: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628800"/>
            <a:ext cx="8208912" cy="4525963"/>
          </a:xfrm>
        </p:spPr>
        <p:txBody>
          <a:bodyPr>
            <a:noAutofit/>
          </a:bodyPr>
          <a:lstStyle/>
          <a:p>
            <a:pPr marL="457200" lvl="1" indent="0">
              <a:buNone/>
            </a:pPr>
            <a:endParaRPr lang="el-GR" dirty="0" smtClean="0"/>
          </a:p>
          <a:p>
            <a:pPr>
              <a:buFont typeface="Wingdings" panose="05000000000000000000" pitchFamily="2" charset="2"/>
              <a:buChar char="q"/>
            </a:pPr>
            <a:r>
              <a:rPr lang="el-GR" dirty="0" smtClean="0">
                <a:hlinkClick r:id="rId4" action="ppaction://hlinksldjump"/>
              </a:rPr>
              <a:t>Απλά Συνδεδεμένη Λίστα (</a:t>
            </a:r>
            <a:r>
              <a:rPr lang="en-US" dirty="0" smtClean="0">
                <a:hlinkClick r:id="rId4" action="ppaction://hlinksldjump"/>
              </a:rPr>
              <a:t>Linked List</a:t>
            </a:r>
            <a:r>
              <a:rPr lang="el-GR" dirty="0" smtClean="0">
                <a:hlinkClick r:id="rId4" action="ppaction://hlinksldjump"/>
              </a:rPr>
              <a:t>):</a:t>
            </a:r>
            <a:endParaRPr lang="el-GR" dirty="0" smtClean="0"/>
          </a:p>
          <a:p>
            <a:pPr lvl="1">
              <a:buFont typeface="Wingdings" panose="05000000000000000000" pitchFamily="2" charset="2"/>
              <a:buChar char="§"/>
            </a:pPr>
            <a:r>
              <a:rPr lang="el-GR" dirty="0" smtClean="0">
                <a:hlinkClick r:id="rId4" action="ppaction://hlinksldjump"/>
              </a:rPr>
              <a:t>Ανάλυση,</a:t>
            </a:r>
            <a:endParaRPr lang="el-GR" dirty="0" smtClean="0"/>
          </a:p>
          <a:p>
            <a:pPr lvl="1">
              <a:buFont typeface="Wingdings" panose="05000000000000000000" pitchFamily="2" charset="2"/>
              <a:buChar char="§"/>
            </a:pPr>
            <a:r>
              <a:rPr lang="el-GR" dirty="0" smtClean="0">
                <a:hlinkClick r:id="rId5" action="ppaction://hlinksldjump"/>
              </a:rPr>
              <a:t>Υλοποίηση,</a:t>
            </a:r>
            <a:endParaRPr lang="el-GR" dirty="0" smtClean="0"/>
          </a:p>
          <a:p>
            <a:pPr lvl="1">
              <a:buFont typeface="Wingdings" panose="05000000000000000000" pitchFamily="2" charset="2"/>
              <a:buChar char="§"/>
            </a:pPr>
            <a:r>
              <a:rPr lang="el-GR" dirty="0" smtClean="0">
                <a:hlinkClick r:id="rId6" action="ppaction://hlinksldjump"/>
              </a:rPr>
              <a:t>Εφαρμογές.</a:t>
            </a:r>
            <a:endParaRPr 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Λίστα</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smtClean="0"/>
              <a:t>Απλά Συνδεδεμένη Λίστα (</a:t>
            </a:r>
            <a:r>
              <a:rPr lang="en-US" dirty="0" smtClean="0"/>
              <a:t>Linked List</a:t>
            </a:r>
            <a:r>
              <a:rPr lang="el-GR" dirty="0" smtClean="0"/>
              <a:t>) (1 από 2)</a:t>
            </a:r>
            <a:endParaRPr lang="el-GR" dirty="0"/>
          </a:p>
        </p:txBody>
      </p:sp>
      <p:sp>
        <p:nvSpPr>
          <p:cNvPr id="12" name="Θέση περιεχομένου 2"/>
          <p:cNvSpPr>
            <a:spLocks noGrp="1"/>
          </p:cNvSpPr>
          <p:nvPr>
            <p:ph idx="1"/>
          </p:nvPr>
        </p:nvSpPr>
        <p:spPr>
          <a:xfrm>
            <a:off x="467545" y="1665733"/>
            <a:ext cx="8219256" cy="2195315"/>
          </a:xfrm>
        </p:spPr>
        <p:txBody>
          <a:bodyPr>
            <a:normAutofit/>
          </a:bodyPr>
          <a:lstStyle/>
          <a:p>
            <a:pPr>
              <a:buFont typeface="Wingdings" panose="05000000000000000000" pitchFamily="2" charset="2"/>
              <a:buChar char="q"/>
            </a:pPr>
            <a:r>
              <a:rPr lang="el-GR" sz="2800" dirty="0" smtClean="0"/>
              <a:t>Γραμμική δομή δεδομένων αποτελούμενη από κόμβους όπου ο κάθε κόμβος περιέχει δεδομένα και έναν δείκτη ο οποίος ‘δείχνει’ τον επόμενο κόμβο.</a:t>
            </a:r>
          </a:p>
          <a:p>
            <a:pPr>
              <a:buFont typeface="Wingdings" panose="05000000000000000000" pitchFamily="2" charset="2"/>
              <a:buChar char="q"/>
            </a:pPr>
            <a:r>
              <a:rPr lang="el-GR" sz="2800" dirty="0" smtClean="0"/>
              <a:t>Ο τελευταίος κόμβος δεν ‘δείχνει’ πουθενά (</a:t>
            </a:r>
            <a:r>
              <a:rPr lang="en-US" sz="2800" dirty="0" smtClean="0"/>
              <a:t>NULL</a:t>
            </a:r>
            <a:r>
              <a:rPr lang="el-GR" sz="2800" dirty="0" smtClean="0"/>
              <a:t>).</a:t>
            </a:r>
          </a:p>
        </p:txBody>
      </p:sp>
      <p:pic>
        <p:nvPicPr>
          <p:cNvPr id="13" name="Picture 2" descr="Σχεδιάγραμμα Απλά Συνδεδεμένης Λίστα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4365104"/>
            <a:ext cx="6982374"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Λίστα</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44016"/>
            <a:ext cx="7772400" cy="1628800"/>
          </a:xfrm>
        </p:spPr>
        <p:txBody>
          <a:bodyPr>
            <a:noAutofit/>
          </a:bodyPr>
          <a:lstStyle/>
          <a:p>
            <a:r>
              <a:rPr lang="el-GR" dirty="0" smtClean="0"/>
              <a:t>Απλά Συνδεδεμένη Λίστα (</a:t>
            </a:r>
            <a:r>
              <a:rPr lang="en-US" dirty="0" smtClean="0"/>
              <a:t>Linked List</a:t>
            </a:r>
            <a:r>
              <a:rPr lang="el-GR" dirty="0" smtClean="0"/>
              <a:t>) (2 από 2)</a:t>
            </a:r>
            <a:endParaRPr lang="el-GR" dirty="0"/>
          </a:p>
        </p:txBody>
      </p:sp>
      <p:sp>
        <p:nvSpPr>
          <p:cNvPr id="11" name="TextBox 10"/>
          <p:cNvSpPr txBox="1"/>
          <p:nvPr/>
        </p:nvSpPr>
        <p:spPr>
          <a:xfrm>
            <a:off x="395536" y="1844824"/>
            <a:ext cx="8291264" cy="1384995"/>
          </a:xfrm>
          <a:prstGeom prst="rect">
            <a:avLst/>
          </a:prstGeom>
          <a:noFill/>
        </p:spPr>
        <p:txBody>
          <a:bodyPr wrap="square" rtlCol="0">
            <a:spAutoFit/>
          </a:bodyPr>
          <a:lstStyle/>
          <a:p>
            <a:r>
              <a:rPr lang="el-GR" sz="2800" dirty="0"/>
              <a:t>Ο πρώτος κόμβος ονομάζεται </a:t>
            </a:r>
            <a:r>
              <a:rPr lang="el-GR" sz="2800" b="1" dirty="0">
                <a:solidFill>
                  <a:schemeClr val="accent4">
                    <a:lumMod val="75000"/>
                  </a:schemeClr>
                </a:solidFill>
              </a:rPr>
              <a:t>κεφαλή (</a:t>
            </a:r>
            <a:r>
              <a:rPr lang="en-US" sz="2800" b="1" dirty="0">
                <a:solidFill>
                  <a:schemeClr val="accent4">
                    <a:lumMod val="75000"/>
                  </a:schemeClr>
                </a:solidFill>
              </a:rPr>
              <a:t>head)</a:t>
            </a:r>
            <a:r>
              <a:rPr lang="en-US" sz="2800" dirty="0">
                <a:solidFill>
                  <a:schemeClr val="accent4">
                    <a:lumMod val="75000"/>
                  </a:schemeClr>
                </a:solidFill>
              </a:rPr>
              <a:t> </a:t>
            </a:r>
            <a:r>
              <a:rPr lang="el-GR" sz="2800" dirty="0"/>
              <a:t>της </a:t>
            </a:r>
            <a:r>
              <a:rPr lang="el-GR" sz="2800" dirty="0" smtClean="0"/>
              <a:t>λίστας, </a:t>
            </a:r>
            <a:r>
              <a:rPr lang="el-GR" sz="2800" dirty="0"/>
              <a:t>και </a:t>
            </a:r>
          </a:p>
          <a:p>
            <a:endParaRPr lang="el-GR" sz="2800" dirty="0"/>
          </a:p>
        </p:txBody>
      </p:sp>
      <p:sp>
        <p:nvSpPr>
          <p:cNvPr id="12" name="TextBox 11"/>
          <p:cNvSpPr txBox="1"/>
          <p:nvPr/>
        </p:nvSpPr>
        <p:spPr>
          <a:xfrm>
            <a:off x="395536" y="2833772"/>
            <a:ext cx="8291264" cy="523220"/>
          </a:xfrm>
          <a:prstGeom prst="rect">
            <a:avLst/>
          </a:prstGeom>
          <a:noFill/>
        </p:spPr>
        <p:txBody>
          <a:bodyPr wrap="square" rtlCol="0">
            <a:spAutoFit/>
          </a:bodyPr>
          <a:lstStyle/>
          <a:p>
            <a:r>
              <a:rPr lang="el-GR" sz="2800" dirty="0"/>
              <a:t>Ο τελευταίος κόμβος ονομάζεται </a:t>
            </a:r>
            <a:r>
              <a:rPr lang="el-GR" sz="2800" b="1" dirty="0">
                <a:solidFill>
                  <a:srgbClr val="000099"/>
                </a:solidFill>
              </a:rPr>
              <a:t>ουρά </a:t>
            </a:r>
            <a:r>
              <a:rPr lang="en-US" sz="2800" b="1" dirty="0">
                <a:solidFill>
                  <a:srgbClr val="000099"/>
                </a:solidFill>
              </a:rPr>
              <a:t>(tail)</a:t>
            </a:r>
            <a:r>
              <a:rPr lang="en-US" sz="2800" dirty="0"/>
              <a:t> </a:t>
            </a:r>
            <a:r>
              <a:rPr lang="el-GR" sz="2800" dirty="0"/>
              <a:t>της λίστας</a:t>
            </a:r>
            <a:r>
              <a:rPr lang="el-GR" sz="2800" dirty="0" smtClean="0"/>
              <a:t>.</a:t>
            </a:r>
            <a:endParaRPr lang="el-GR" sz="1600" dirty="0"/>
          </a:p>
        </p:txBody>
      </p:sp>
      <p:sp>
        <p:nvSpPr>
          <p:cNvPr id="9" name="TextBox 8"/>
          <p:cNvSpPr txBox="1"/>
          <p:nvPr/>
        </p:nvSpPr>
        <p:spPr>
          <a:xfrm>
            <a:off x="995078" y="3834613"/>
            <a:ext cx="1204753" cy="461665"/>
          </a:xfrm>
          <a:prstGeom prst="rect">
            <a:avLst/>
          </a:prstGeom>
          <a:noFill/>
        </p:spPr>
        <p:txBody>
          <a:bodyPr wrap="none" rtlCol="0">
            <a:spAutoFit/>
          </a:bodyPr>
          <a:lstStyle/>
          <a:p>
            <a:r>
              <a:rPr lang="el-GR" sz="2400" b="1" dirty="0" smtClean="0">
                <a:solidFill>
                  <a:schemeClr val="accent4">
                    <a:lumMod val="75000"/>
                  </a:schemeClr>
                </a:solidFill>
              </a:rPr>
              <a:t>Κεφαλή</a:t>
            </a:r>
            <a:endParaRPr lang="el-GR" b="1" dirty="0">
              <a:solidFill>
                <a:schemeClr val="accent4">
                  <a:lumMod val="75000"/>
                </a:schemeClr>
              </a:solidFill>
            </a:endParaRPr>
          </a:p>
        </p:txBody>
      </p:sp>
      <p:sp>
        <p:nvSpPr>
          <p:cNvPr id="10" name="TextBox 9"/>
          <p:cNvSpPr txBox="1"/>
          <p:nvPr/>
        </p:nvSpPr>
        <p:spPr>
          <a:xfrm>
            <a:off x="5199596" y="3834613"/>
            <a:ext cx="982961" cy="435825"/>
          </a:xfrm>
          <a:prstGeom prst="rect">
            <a:avLst/>
          </a:prstGeom>
          <a:noFill/>
        </p:spPr>
        <p:txBody>
          <a:bodyPr wrap="none" rtlCol="0">
            <a:spAutoFit/>
          </a:bodyPr>
          <a:lstStyle/>
          <a:p>
            <a:r>
              <a:rPr lang="el-GR" sz="2400" b="1" dirty="0" smtClean="0">
                <a:solidFill>
                  <a:srgbClr val="000099"/>
                </a:solidFill>
              </a:rPr>
              <a:t>Ουρά</a:t>
            </a:r>
            <a:endParaRPr lang="el-GR" b="1" dirty="0">
              <a:solidFill>
                <a:srgbClr val="000099"/>
              </a:solidFill>
            </a:endParaRPr>
          </a:p>
        </p:txBody>
      </p:sp>
      <p:pic>
        <p:nvPicPr>
          <p:cNvPr id="6" name="Picture 2" descr="Σχεδιάγραμμα Απλά Συνδεδεμένης Λίστα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4581128"/>
            <a:ext cx="7400925"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Έλλειψη 6" descr="[DECORATIVE]"/>
          <p:cNvSpPr/>
          <p:nvPr/>
        </p:nvSpPr>
        <p:spPr bwMode="auto">
          <a:xfrm>
            <a:off x="539552" y="4293096"/>
            <a:ext cx="2232248" cy="1224136"/>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l-GR" sz="1800" b="0" i="0" u="none" strike="noStrike" cap="none" normalizeH="0" baseline="0" smtClean="0">
              <a:ln>
                <a:noFill/>
              </a:ln>
              <a:effectLst/>
              <a:latin typeface="Arial" charset="0"/>
            </a:endParaRPr>
          </a:p>
        </p:txBody>
      </p:sp>
      <p:sp>
        <p:nvSpPr>
          <p:cNvPr id="8" name="Έλλειψη 7" descr="[DECORATIVE]"/>
          <p:cNvSpPr/>
          <p:nvPr/>
        </p:nvSpPr>
        <p:spPr bwMode="auto">
          <a:xfrm>
            <a:off x="4744070" y="4293096"/>
            <a:ext cx="2232248" cy="1224136"/>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l-GR" sz="1800" b="0" i="0" u="none" strike="noStrike" cap="none" normalizeH="0" baseline="0" smtClean="0">
              <a:ln>
                <a:noFill/>
              </a:ln>
              <a:effectLst/>
              <a:latin typeface="Arial" charset="0"/>
            </a:endParaRP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Λίστα</a:t>
            </a: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4354" y="-46831"/>
            <a:ext cx="9074150"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Αναπαράσταση Α.Σ. Λίστας</a:t>
            </a:r>
            <a:endParaRPr lang="el-GR" dirty="0"/>
          </a:p>
        </p:txBody>
      </p:sp>
      <p:sp>
        <p:nvSpPr>
          <p:cNvPr id="75" name="Θέση περιεχομένου 2"/>
          <p:cNvSpPr>
            <a:spLocks noGrp="1"/>
          </p:cNvSpPr>
          <p:nvPr>
            <p:ph idx="1"/>
          </p:nvPr>
        </p:nvSpPr>
        <p:spPr>
          <a:xfrm>
            <a:off x="467545" y="1628800"/>
            <a:ext cx="8219256" cy="3240360"/>
          </a:xfrm>
        </p:spPr>
        <p:txBody>
          <a:bodyPr/>
          <a:lstStyle/>
          <a:p>
            <a:pPr>
              <a:buFont typeface="Wingdings" panose="05000000000000000000" pitchFamily="2" charset="2"/>
              <a:buChar char="q"/>
            </a:pPr>
            <a:r>
              <a:rPr lang="el-GR" b="1" dirty="0" smtClean="0"/>
              <a:t>Δείκτες</a:t>
            </a:r>
            <a:r>
              <a:rPr lang="el-GR" dirty="0" smtClean="0"/>
              <a:t>,</a:t>
            </a:r>
          </a:p>
          <a:p>
            <a:pPr>
              <a:buFont typeface="Wingdings" panose="05000000000000000000" pitchFamily="2" charset="2"/>
              <a:buChar char="q"/>
            </a:pPr>
            <a:endParaRPr lang="el-GR" dirty="0" smtClean="0"/>
          </a:p>
          <a:p>
            <a:pPr>
              <a:buFont typeface="Wingdings" panose="05000000000000000000" pitchFamily="2" charset="2"/>
              <a:buChar char="q"/>
            </a:pPr>
            <a:r>
              <a:rPr lang="el-GR" b="1" dirty="0" smtClean="0"/>
              <a:t>Πίνακας</a:t>
            </a:r>
            <a:r>
              <a:rPr lang="el-GR" dirty="0" smtClean="0"/>
              <a:t>,</a:t>
            </a:r>
          </a:p>
          <a:p>
            <a:pPr>
              <a:buFont typeface="Wingdings" panose="05000000000000000000" pitchFamily="2" charset="2"/>
              <a:buChar char="q"/>
            </a:pPr>
            <a:endParaRPr lang="el-GR" dirty="0" smtClean="0"/>
          </a:p>
          <a:p>
            <a:pPr>
              <a:buFont typeface="Wingdings" panose="05000000000000000000" pitchFamily="2" charset="2"/>
              <a:buChar char="q"/>
            </a:pPr>
            <a:r>
              <a:rPr lang="el-GR" dirty="0" smtClean="0"/>
              <a:t>Αρχείο.</a:t>
            </a:r>
            <a:endParaRPr lang="el-GR"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Λίστα</a:t>
            </a:r>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35496" y="8285"/>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Λίστα – </a:t>
            </a:r>
            <a:r>
              <a:rPr lang="el-GR" dirty="0" smtClean="0"/>
              <a:t>Πίνακας (1 από 2)</a:t>
            </a:r>
            <a:endParaRPr lang="el-GR" dirty="0"/>
          </a:p>
        </p:txBody>
      </p:sp>
      <p:graphicFrame>
        <p:nvGraphicFramePr>
          <p:cNvPr id="10" name="Θέση περιεχομένου 4" descr="Παράδειγμα Λίστας Πίνακα"/>
          <p:cNvGraphicFramePr>
            <a:graphicFrameLocks noGrp="1"/>
          </p:cNvGraphicFramePr>
          <p:nvPr>
            <p:ph idx="1"/>
            <p:custDataLst>
              <p:tags r:id="rId2"/>
            </p:custDataLst>
            <p:extLst>
              <p:ext uri="{D42A27DB-BD31-4B8C-83A1-F6EECF244321}">
                <p14:modId xmlns:p14="http://schemas.microsoft.com/office/powerpoint/2010/main" val="3612125665"/>
              </p:ext>
            </p:extLst>
          </p:nvPr>
        </p:nvGraphicFramePr>
        <p:xfrm>
          <a:off x="827584" y="1208112"/>
          <a:ext cx="7560841" cy="5029200"/>
        </p:xfrm>
        <a:graphic>
          <a:graphicData uri="http://schemas.openxmlformats.org/drawingml/2006/table">
            <a:tbl>
              <a:tblPr firstRow="1" bandRow="1">
                <a:tableStyleId>{5C22544A-7EE6-4342-B048-85BDC9FD1C3A}</a:tableStyleId>
              </a:tblPr>
              <a:tblGrid>
                <a:gridCol w="1296145"/>
                <a:gridCol w="3744416"/>
                <a:gridCol w="2520280"/>
              </a:tblGrid>
              <a:tr h="428731">
                <a:tc>
                  <a:txBody>
                    <a:bodyPr/>
                    <a:lstStyle/>
                    <a:p>
                      <a:pPr algn="ctr"/>
                      <a:endParaRPr lang="el-GR" sz="2400" dirty="0"/>
                    </a:p>
                  </a:txBody>
                  <a:tcPr/>
                </a:tc>
                <a:tc>
                  <a:txBody>
                    <a:bodyPr/>
                    <a:lstStyle/>
                    <a:p>
                      <a:pPr algn="ctr"/>
                      <a:r>
                        <a:rPr lang="el-GR" sz="2400" b="1" dirty="0" smtClean="0"/>
                        <a:t>Δεδομένα</a:t>
                      </a:r>
                      <a:endParaRPr lang="el-GR"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dirty="0" smtClean="0"/>
                        <a:t>Δείκτης</a:t>
                      </a:r>
                    </a:p>
                  </a:txBody>
                  <a:tcPr/>
                </a:tc>
              </a:tr>
              <a:tr h="428731">
                <a:tc>
                  <a:txBody>
                    <a:bodyPr/>
                    <a:lstStyle/>
                    <a:p>
                      <a:pPr algn="ctr"/>
                      <a:r>
                        <a:rPr lang="el-GR" sz="2400" dirty="0" smtClean="0"/>
                        <a:t>0</a:t>
                      </a:r>
                      <a:endParaRPr lang="el-GR" sz="2400" dirty="0"/>
                    </a:p>
                  </a:txBody>
                  <a:tcPr/>
                </a:tc>
                <a:tc>
                  <a:txBody>
                    <a:bodyPr/>
                    <a:lstStyle/>
                    <a:p>
                      <a:pPr algn="ctr"/>
                      <a:endParaRPr lang="el-GR" sz="2400" b="1" dirty="0"/>
                    </a:p>
                  </a:txBody>
                  <a:tcPr/>
                </a:tc>
                <a:tc>
                  <a:txBody>
                    <a:bodyPr/>
                    <a:lstStyle/>
                    <a:p>
                      <a:pPr algn="ctr"/>
                      <a:r>
                        <a:rPr lang="el-GR" sz="2400" b="1" dirty="0" smtClean="0"/>
                        <a:t>-1</a:t>
                      </a:r>
                      <a:endParaRPr lang="el-GR" sz="2400" b="1" dirty="0"/>
                    </a:p>
                  </a:txBody>
                  <a:tcPr/>
                </a:tc>
              </a:tr>
              <a:tr h="428731">
                <a:tc>
                  <a:txBody>
                    <a:bodyPr/>
                    <a:lstStyle/>
                    <a:p>
                      <a:pPr algn="ctr"/>
                      <a:r>
                        <a:rPr lang="el-GR" sz="2400" dirty="0" smtClean="0"/>
                        <a:t>1</a:t>
                      </a:r>
                      <a:endParaRPr lang="el-GR" sz="2400" dirty="0"/>
                    </a:p>
                  </a:txBody>
                  <a:tcPr/>
                </a:tc>
                <a:tc>
                  <a:txBody>
                    <a:bodyPr/>
                    <a:lstStyle/>
                    <a:p>
                      <a:pPr algn="ctr"/>
                      <a:endParaRPr lang="el-GR" sz="2400" b="1" dirty="0"/>
                    </a:p>
                  </a:txBody>
                  <a:tcPr/>
                </a:tc>
                <a:tc>
                  <a:txBody>
                    <a:bodyPr/>
                    <a:lstStyle/>
                    <a:p>
                      <a:pPr algn="ctr"/>
                      <a:r>
                        <a:rPr lang="el-GR" sz="2400" b="1" dirty="0" smtClean="0"/>
                        <a:t>-1</a:t>
                      </a:r>
                      <a:endParaRPr lang="el-GR" sz="2400" b="1" dirty="0"/>
                    </a:p>
                  </a:txBody>
                  <a:tcPr/>
                </a:tc>
              </a:tr>
              <a:tr h="428731">
                <a:tc>
                  <a:txBody>
                    <a:bodyPr/>
                    <a:lstStyle/>
                    <a:p>
                      <a:pPr algn="ctr"/>
                      <a:r>
                        <a:rPr lang="el-GR" sz="2400" dirty="0" smtClean="0"/>
                        <a:t>2</a:t>
                      </a:r>
                      <a:endParaRPr lang="el-GR" sz="2400" dirty="0"/>
                    </a:p>
                  </a:txBody>
                  <a:tcPr/>
                </a:tc>
                <a:tc>
                  <a:txBody>
                    <a:bodyPr/>
                    <a:lstStyle/>
                    <a:p>
                      <a:pPr algn="ctr"/>
                      <a:endParaRPr lang="el-GR"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dirty="0" smtClean="0"/>
                        <a:t>-1</a:t>
                      </a:r>
                    </a:p>
                  </a:txBody>
                  <a:tcPr/>
                </a:tc>
              </a:tr>
              <a:tr h="428731">
                <a:tc>
                  <a:txBody>
                    <a:bodyPr/>
                    <a:lstStyle/>
                    <a:p>
                      <a:pPr algn="ctr"/>
                      <a:r>
                        <a:rPr lang="el-GR" sz="2400" dirty="0" smtClean="0"/>
                        <a:t>3</a:t>
                      </a:r>
                      <a:endParaRPr lang="el-GR" sz="2400" dirty="0"/>
                    </a:p>
                  </a:txBody>
                  <a:tcPr/>
                </a:tc>
                <a:tc>
                  <a:txBody>
                    <a:bodyPr/>
                    <a:lstStyle/>
                    <a:p>
                      <a:pPr algn="ctr"/>
                      <a:endParaRPr lang="el-GR"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dirty="0" smtClean="0"/>
                        <a:t>-1</a:t>
                      </a:r>
                    </a:p>
                  </a:txBody>
                  <a:tcPr/>
                </a:tc>
              </a:tr>
              <a:tr h="428731">
                <a:tc>
                  <a:txBody>
                    <a:bodyPr/>
                    <a:lstStyle/>
                    <a:p>
                      <a:pPr algn="ctr"/>
                      <a:r>
                        <a:rPr lang="el-GR" sz="2400" dirty="0" smtClean="0"/>
                        <a:t>4</a:t>
                      </a:r>
                      <a:endParaRPr lang="el-GR" sz="2400" dirty="0"/>
                    </a:p>
                  </a:txBody>
                  <a:tcPr/>
                </a:tc>
                <a:tc>
                  <a:txBody>
                    <a:bodyPr/>
                    <a:lstStyle/>
                    <a:p>
                      <a:pPr algn="ctr"/>
                      <a:endParaRPr lang="el-GR"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dirty="0" smtClean="0"/>
                        <a:t>-1</a:t>
                      </a:r>
                    </a:p>
                  </a:txBody>
                  <a:tcPr/>
                </a:tc>
              </a:tr>
              <a:tr h="428731">
                <a:tc>
                  <a:txBody>
                    <a:bodyPr/>
                    <a:lstStyle/>
                    <a:p>
                      <a:pPr algn="ctr"/>
                      <a:r>
                        <a:rPr lang="el-GR" sz="2400" dirty="0" smtClean="0"/>
                        <a:t>5</a:t>
                      </a:r>
                      <a:endParaRPr lang="el-GR" sz="2400" dirty="0"/>
                    </a:p>
                  </a:txBody>
                  <a:tcPr/>
                </a:tc>
                <a:tc>
                  <a:txBody>
                    <a:bodyPr/>
                    <a:lstStyle/>
                    <a:p>
                      <a:pPr algn="ctr"/>
                      <a:endParaRPr lang="el-GR"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dirty="0" smtClean="0"/>
                        <a:t>-1</a:t>
                      </a:r>
                    </a:p>
                  </a:txBody>
                  <a:tcPr/>
                </a:tc>
              </a:tr>
              <a:tr h="428731">
                <a:tc>
                  <a:txBody>
                    <a:bodyPr/>
                    <a:lstStyle/>
                    <a:p>
                      <a:pPr algn="ctr"/>
                      <a:r>
                        <a:rPr lang="el-GR" sz="2400" dirty="0" smtClean="0"/>
                        <a:t>6</a:t>
                      </a:r>
                      <a:endParaRPr lang="el-GR" sz="2400" dirty="0"/>
                    </a:p>
                  </a:txBody>
                  <a:tcPr/>
                </a:tc>
                <a:tc>
                  <a:txBody>
                    <a:bodyPr/>
                    <a:lstStyle/>
                    <a:p>
                      <a:pPr algn="ctr"/>
                      <a:endParaRPr lang="el-GR"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dirty="0" smtClean="0"/>
                        <a:t>-1</a:t>
                      </a:r>
                    </a:p>
                  </a:txBody>
                  <a:tcPr/>
                </a:tc>
              </a:tr>
              <a:tr h="428731">
                <a:tc>
                  <a:txBody>
                    <a:bodyPr/>
                    <a:lstStyle/>
                    <a:p>
                      <a:pPr algn="ctr"/>
                      <a:r>
                        <a:rPr lang="el-GR" sz="2400" dirty="0" smtClean="0"/>
                        <a:t>7</a:t>
                      </a:r>
                      <a:endParaRPr lang="el-GR" sz="2400" dirty="0"/>
                    </a:p>
                  </a:txBody>
                  <a:tcPr/>
                </a:tc>
                <a:tc>
                  <a:txBody>
                    <a:bodyPr/>
                    <a:lstStyle/>
                    <a:p>
                      <a:pPr algn="ctr"/>
                      <a:endParaRPr lang="el-GR"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dirty="0" smtClean="0"/>
                        <a:t>-1</a:t>
                      </a:r>
                    </a:p>
                  </a:txBody>
                  <a:tcPr/>
                </a:tc>
              </a:tr>
              <a:tr h="428731">
                <a:tc>
                  <a:txBody>
                    <a:bodyPr/>
                    <a:lstStyle/>
                    <a:p>
                      <a:pPr algn="ctr"/>
                      <a:r>
                        <a:rPr lang="el-GR" sz="2400" dirty="0" smtClean="0"/>
                        <a:t>8</a:t>
                      </a:r>
                      <a:endParaRPr lang="el-GR" sz="2400" dirty="0"/>
                    </a:p>
                  </a:txBody>
                  <a:tcPr/>
                </a:tc>
                <a:tc>
                  <a:txBody>
                    <a:bodyPr/>
                    <a:lstStyle/>
                    <a:p>
                      <a:pPr algn="ctr"/>
                      <a:endParaRPr lang="el-GR"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dirty="0" smtClean="0"/>
                        <a:t>-1</a:t>
                      </a:r>
                    </a:p>
                  </a:txBody>
                  <a:tcPr/>
                </a:tc>
              </a:tr>
              <a:tr h="428731">
                <a:tc>
                  <a:txBody>
                    <a:bodyPr/>
                    <a:lstStyle/>
                    <a:p>
                      <a:pPr algn="ctr"/>
                      <a:r>
                        <a:rPr lang="el-GR" sz="2400" dirty="0" smtClean="0"/>
                        <a:t>9</a:t>
                      </a:r>
                      <a:endParaRPr lang="el-GR" sz="2400" dirty="0"/>
                    </a:p>
                  </a:txBody>
                  <a:tcPr/>
                </a:tc>
                <a:tc>
                  <a:txBody>
                    <a:bodyPr/>
                    <a:lstStyle/>
                    <a:p>
                      <a:pPr algn="ctr"/>
                      <a:endParaRPr lang="el-GR"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dirty="0" smtClean="0"/>
                        <a:t>-1</a:t>
                      </a:r>
                    </a:p>
                  </a:txBody>
                  <a:tcPr/>
                </a:tc>
              </a:tr>
            </a:tbl>
          </a:graphicData>
        </a:graphic>
      </p:graphicFrame>
      <p:sp>
        <p:nvSpPr>
          <p:cNvPr id="5"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Λίστα</a:t>
            </a: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9/28/2013 8:37:09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9,75,6,12,"/>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10,5,9,"/>
</p:tagLst>
</file>

<file path=ppt/tags/tag12.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9,7,10,5,11,"/>
</p:tagLst>
</file>

<file path=ppt/tags/tag14.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11,90,9,13,"/>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13,30,5,15,"/>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5,6,4,1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6,7,8,9,10,11,12,13,14,15,16,18,19,20,17,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9,23,7,8,10,12,13,14,15,16,17,18,19,20,21,22,5,11,"/>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9,20,6,7,8,10,11,12,13,14,15,16,17,18,19,5,4,"/>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12,22,6,7,8,9,11,13,14,16,17,18,19,20,21,15,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3,6,7,8,11,12,13,14,15,16,17,18,19,20,21,22,10,9,"/>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9,8,11,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7,8,10,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7,6,10,4,"/>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5,2,8,9,11,12,13,14,15,16,17,18,19,20,21,7,4,"/>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5,10,6,8,9,11,12,13,14,15,16,17,18,19,20,21,22,23,7,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5,10,6,8,9,11,12,13,14,15,16,17,18,19,20,21,22,23,7,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5,6,9,10,11,12,13,14,15,16,17,7,4,"/>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6.xml><?xml version="1.0" encoding="utf-8"?>
<p:tagLst xmlns:a="http://schemas.openxmlformats.org/drawingml/2006/main" xmlns:r="http://schemas.openxmlformats.org/officeDocument/2006/relationships" xmlns:p="http://schemas.openxmlformats.org/presentationml/2006/main">
  <p:tag name="ZHAW.ACCESSIBILITYADDIN.READINGORDER" val="5,10,7,4,"/>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5,10,7,4,"/>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6.xml><?xml version="1.0" encoding="utf-8"?>
<p:tagLst xmlns:a="http://schemas.openxmlformats.org/drawingml/2006/main" xmlns:r="http://schemas.openxmlformats.org/officeDocument/2006/relationships" xmlns:p="http://schemas.openxmlformats.org/presentationml/2006/main">
  <p:tag name="ZHAW.ACCESSIBILITYADDIN.READINGORDER" val="5,2,7,4,"/>
</p:tagLst>
</file>

<file path=ppt/tags/tag67.xml><?xml version="1.0" encoding="utf-8"?>
<p:tagLst xmlns:a="http://schemas.openxmlformats.org/drawingml/2006/main" xmlns:r="http://schemas.openxmlformats.org/officeDocument/2006/relationships" xmlns:p="http://schemas.openxmlformats.org/presentationml/2006/main">
  <p:tag name="ZHAW.ACCESSIBILITYADDIN.READINGORDER" val="5,9,7,4,"/>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9.xml><?xml version="1.0" encoding="utf-8"?>
<p:tagLst xmlns:a="http://schemas.openxmlformats.org/drawingml/2006/main" xmlns:r="http://schemas.openxmlformats.org/officeDocument/2006/relationships" xmlns:p="http://schemas.openxmlformats.org/presentationml/2006/main">
  <p:tag name="ZHAW.ACCESSIBILITYADDIN.READINGORDER" val="5,37,7,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12,13,5,24,"/>
</p:tagLst>
</file>

<file path=ppt/tags/tag70.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2.xml><?xml version="1.0" encoding="utf-8"?>
<p:tagLst xmlns:a="http://schemas.openxmlformats.org/drawingml/2006/main" xmlns:r="http://schemas.openxmlformats.org/officeDocument/2006/relationships" xmlns:p="http://schemas.openxmlformats.org/presentationml/2006/main">
  <p:tag name="ZHAW.ACCESSIBILITYADDIN.READINGORDER" val="5,10,6,7,4,"/>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5,10,7,4,"/>
</p:tagLst>
</file>

<file path=ppt/tags/tag74.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11,12,9,10,6,7,8,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95CCB884-3A4F-443F-A2AA-B59921EAE36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5186</TotalTime>
  <Words>1867</Words>
  <Application>Microsoft Office PowerPoint</Application>
  <PresentationFormat>Προβολή στην οθόνη (4:3)</PresentationFormat>
  <Paragraphs>437</Paragraphs>
  <Slides>39</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39</vt:i4>
      </vt:variant>
    </vt:vector>
  </HeadingPairs>
  <TitlesOfParts>
    <vt:vector size="40" baseType="lpstr">
      <vt:lpstr>Θέμα του Office</vt:lpstr>
      <vt:lpstr>Δομές Δεδομένων και Αρχεία</vt:lpstr>
      <vt:lpstr>Άδειες Χρήσης</vt:lpstr>
      <vt:lpstr>Χρηματοδότηση</vt:lpstr>
      <vt:lpstr>Σκοποί  ενότητας</vt:lpstr>
      <vt:lpstr>Περιεχόμενα ενότητας</vt:lpstr>
      <vt:lpstr>Απλά Συνδεδεμένη Λίστα (Linked List) (1 από 2)</vt:lpstr>
      <vt:lpstr>Απλά Συνδεδεμένη Λίστα (Linked List) (2 από 2)</vt:lpstr>
      <vt:lpstr>Αναπαράσταση Α.Σ. Λίστας</vt:lpstr>
      <vt:lpstr>Λίστα – Πίνακας (1 από 2)</vt:lpstr>
      <vt:lpstr>Λίστα – Πίνακας (2 από 2)</vt:lpstr>
      <vt:lpstr>Λειτουργίες Α.Σ. Λίστας</vt:lpstr>
      <vt:lpstr>Τυπική Δομή Λίστας</vt:lpstr>
      <vt:lpstr>Διαχείριση Λίστας</vt:lpstr>
      <vt:lpstr>Λίστα: Εισαγωγή Νέου Κόμβου</vt:lpstr>
      <vt:lpstr>(1) Δημιουργία Νέου Κόμβου</vt:lpstr>
      <vt:lpstr>(2) Τοποθέτηση Δείκτη</vt:lpstr>
      <vt:lpstr>(3) Επανατοποθέτηση Δείκτη</vt:lpstr>
      <vt:lpstr>(4) Τελική Μορφή</vt:lpstr>
      <vt:lpstr>Εισαγωγή Νέου Κόμβου - Αλγόριθμος</vt:lpstr>
      <vt:lpstr>Εισαγωγή (αρχή) - Υλοποίηση</vt:lpstr>
      <vt:lpstr>Εισαγωγή (τέλος) - Υλοποίηση</vt:lpstr>
      <vt:lpstr>Εισαγωγή (μετά) - Υλοποίηση</vt:lpstr>
      <vt:lpstr>Λίστα: Διαγραφή Κόμβου</vt:lpstr>
      <vt:lpstr>(1) Τοποθέτηση Δείκτη</vt:lpstr>
      <vt:lpstr>(2) Διαγραφή Κόμβου</vt:lpstr>
      <vt:lpstr>(3) Τελική Μορφή</vt:lpstr>
      <vt:lpstr>Διαγραφή Κόμβου – Αλγόριθμος (1 από 2)</vt:lpstr>
      <vt:lpstr>Διαγραφή Κόμβου – Αλγόριθμος (2 από 2)</vt:lpstr>
      <vt:lpstr>Διαγραφή Κόμβου – Υλοποίηση (1 από 2)</vt:lpstr>
      <vt:lpstr>Διαγραφή Κόμβου – Υλοποίηση  (2 από 2)</vt:lpstr>
      <vt:lpstr>Διαπέραση Λίστας - Αλγόριθμος</vt:lpstr>
      <vt:lpstr>Εμφάνιση Λίστας - Υλοποίηση</vt:lpstr>
      <vt:lpstr>Αναζήτηση Κόμβου - Αλγόριθμος</vt:lpstr>
      <vt:lpstr>Αναζήτηση Κόμβου - Υλοποίηση</vt:lpstr>
      <vt:lpstr>Διαγραφή Λίστας - Αλγόριθμος</vt:lpstr>
      <vt:lpstr>Διαγραφή Λίστας - Υλοποίηση</vt:lpstr>
      <vt:lpstr>Αρχή Προγράμματος</vt:lpstr>
      <vt:lpstr>Στοίβα - Ουρά</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Δομές Δεδομένων και Αρχεία:  Η δομή Λίστα</dc:title>
  <dc:creator>Ηλίας Κ. Σάββας</dc:creator>
  <cp:keywords>Δομές Δεδομένων και Αρχεία, Η δομή Λίστα, Απλά Συνδεδεμένη Λίστα (Linked List): Ανάλυση, Υλοποίηση, Εφαρμογές.</cp:keywords>
  <cp:lastModifiedBy>Windows User</cp:lastModifiedBy>
  <cp:revision>461</cp:revision>
  <dcterms:created xsi:type="dcterms:W3CDTF">2012-09-06T09:03:05Z</dcterms:created>
  <dcterms:modified xsi:type="dcterms:W3CDTF">2013-09-30T08:27:24Z</dcterms:modified>
</cp:coreProperties>
</file>