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5" autoAdjust="0"/>
    <p:restoredTop sz="99339" autoAdjust="0"/>
  </p:normalViewPr>
  <p:slideViewPr>
    <p:cSldViewPr>
      <p:cViewPr>
        <p:scale>
          <a:sx n="50" d="100"/>
          <a:sy n="50" d="100"/>
        </p:scale>
        <p:origin x="-558"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26/9/2013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3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7.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7</a:t>
            </a:r>
            <a:r>
              <a:rPr lang="el-GR" sz="2800" b="1" dirty="0" smtClean="0"/>
              <a:t>:</a:t>
            </a:r>
            <a:r>
              <a:rPr lang="en-US" sz="2800" dirty="0" smtClean="0"/>
              <a:t> </a:t>
            </a:r>
            <a:r>
              <a:rPr lang="el-GR" sz="2800" dirty="0" smtClean="0"/>
              <a:t>Η δομή </a:t>
            </a:r>
            <a:r>
              <a:rPr lang="el-GR" sz="2800" dirty="0" smtClean="0"/>
              <a:t>Στοίβα</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Πίνακας Στοίβα</a:t>
            </a:r>
          </a:p>
        </p:txBody>
      </p:sp>
      <p:sp>
        <p:nvSpPr>
          <p:cNvPr id="8" name="Θέση περιεχομένου 2"/>
          <p:cNvSpPr>
            <a:spLocks noGrp="1"/>
          </p:cNvSpPr>
          <p:nvPr>
            <p:ph idx="1"/>
          </p:nvPr>
        </p:nvSpPr>
        <p:spPr>
          <a:xfrm>
            <a:off x="467545" y="1340768"/>
            <a:ext cx="8219256" cy="4741863"/>
          </a:xfrm>
        </p:spPr>
        <p:txBody>
          <a:bodyPr>
            <a:normAutofit fontScale="92500"/>
          </a:bodyPr>
          <a:lstStyle/>
          <a:p>
            <a:pPr>
              <a:buFont typeface="Wingdings" pitchFamily="2" charset="2"/>
              <a:buChar char="q"/>
            </a:pPr>
            <a:r>
              <a:rPr lang="el-GR" sz="3200" dirty="0" smtClean="0"/>
              <a:t>Πίνακας δομών (κάθε στοιχείο του πίνακα αναπαριστά ένα στοιχείο της στοίβας),</a:t>
            </a:r>
          </a:p>
          <a:p>
            <a:pPr>
              <a:buFont typeface="Wingdings" pitchFamily="2" charset="2"/>
              <a:buChar char="q"/>
            </a:pPr>
            <a:r>
              <a:rPr lang="el-GR" sz="3200" dirty="0" smtClean="0"/>
              <a:t>Κάθε στοιχείο εισάγεται στην ‘κορυφή’ του πίνακα, ενώ,</a:t>
            </a:r>
          </a:p>
          <a:p>
            <a:pPr>
              <a:buFont typeface="Wingdings" pitchFamily="2" charset="2"/>
              <a:buChar char="q"/>
            </a:pPr>
            <a:r>
              <a:rPr lang="el-GR" sz="3200" dirty="0" smtClean="0"/>
              <a:t>Κάθε στοιχείο που διαγράφεται (εξάγεται), διαγράφεται από την ‘κορυφή’ πάλι του πίνακα. </a:t>
            </a:r>
          </a:p>
          <a:p>
            <a:pPr>
              <a:buFont typeface="Wingdings" pitchFamily="2" charset="2"/>
              <a:buChar char="q"/>
            </a:pPr>
            <a:r>
              <a:rPr lang="el-GR" sz="3200" dirty="0" smtClean="0"/>
              <a:t>Επομένως:</a:t>
            </a:r>
          </a:p>
          <a:p>
            <a:pPr lvl="1">
              <a:buFont typeface="Wingdings" pitchFamily="2" charset="2"/>
              <a:buChar char="§"/>
            </a:pPr>
            <a:r>
              <a:rPr lang="el-GR" sz="2800" dirty="0" smtClean="0"/>
              <a:t>Πρέπει να είναι γνωστός ο δείκτης κορυφής,</a:t>
            </a:r>
          </a:p>
          <a:p>
            <a:pPr>
              <a:buFont typeface="Wingdings" pitchFamily="2" charset="2"/>
              <a:buChar char="q"/>
            </a:pPr>
            <a:r>
              <a:rPr lang="el-GR" sz="3200" dirty="0" smtClean="0"/>
              <a:t>Μειονέκτημα: Το μέγεθος του πίνακα.</a:t>
            </a:r>
            <a:endParaRPr lang="el-GR" sz="3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Στοίβα σαν Πίνακας</a:t>
            </a:r>
          </a:p>
        </p:txBody>
      </p:sp>
      <p:sp>
        <p:nvSpPr>
          <p:cNvPr id="89" name="TextBox 88" descr="typedef struct, άγκιστρο,  &#10;      float s [N],   &#10;      int top, άγκιστρο, Stiva.&#10;"/>
          <p:cNvSpPr txBox="1"/>
          <p:nvPr>
            <p:custDataLst>
              <p:tags r:id="rId2"/>
            </p:custDataLst>
          </p:nvPr>
        </p:nvSpPr>
        <p:spPr>
          <a:xfrm>
            <a:off x="467544" y="1628800"/>
            <a:ext cx="3888432" cy="1384995"/>
          </a:xfrm>
          <a:prstGeom prst="rect">
            <a:avLst/>
          </a:prstGeom>
          <a:noFill/>
        </p:spPr>
        <p:txBody>
          <a:bodyPr wrap="square" rtlCol="0">
            <a:spAutoFit/>
          </a:bodyPr>
          <a:lstStyle/>
          <a:p>
            <a:r>
              <a:rPr lang="en-US" sz="2800" dirty="0" err="1"/>
              <a:t>typedef</a:t>
            </a:r>
            <a:r>
              <a:rPr lang="en-US" sz="2800" dirty="0"/>
              <a:t> </a:t>
            </a:r>
            <a:r>
              <a:rPr lang="en-US" sz="2800" dirty="0" err="1"/>
              <a:t>struct</a:t>
            </a:r>
            <a:r>
              <a:rPr lang="en-US" sz="2800" dirty="0"/>
              <a:t> {   </a:t>
            </a:r>
            <a:endParaRPr lang="en-US" sz="2800" dirty="0" smtClean="0"/>
          </a:p>
          <a:p>
            <a:r>
              <a:rPr lang="en-US" sz="2800" dirty="0"/>
              <a:t> </a:t>
            </a:r>
            <a:r>
              <a:rPr lang="en-US" sz="2800" dirty="0" smtClean="0"/>
              <a:t>     float </a:t>
            </a:r>
            <a:r>
              <a:rPr lang="en-US" sz="2800" dirty="0"/>
              <a:t>s[N];   </a:t>
            </a:r>
            <a:endParaRPr lang="en-US" sz="2800" dirty="0" smtClean="0"/>
          </a:p>
          <a:p>
            <a:r>
              <a:rPr lang="en-US" sz="2800" dirty="0"/>
              <a:t> </a:t>
            </a:r>
            <a:r>
              <a:rPr lang="en-US" sz="2800" dirty="0" smtClean="0"/>
              <a:t>     </a:t>
            </a:r>
            <a:r>
              <a:rPr lang="en-US" sz="2800" dirty="0" err="1" smtClean="0"/>
              <a:t>int</a:t>
            </a:r>
            <a:r>
              <a:rPr lang="en-US" sz="2800" dirty="0" smtClean="0"/>
              <a:t> </a:t>
            </a:r>
            <a:r>
              <a:rPr lang="en-US" sz="2800" dirty="0"/>
              <a:t>top;} </a:t>
            </a:r>
            <a:r>
              <a:rPr lang="en-US" sz="2800" dirty="0" err="1"/>
              <a:t>Stiva</a:t>
            </a:r>
            <a:r>
              <a:rPr lang="en-US" sz="2800" dirty="0"/>
              <a:t>;</a:t>
            </a:r>
            <a:endParaRPr lang="el-GR" sz="2800" dirty="0"/>
          </a:p>
        </p:txBody>
      </p:sp>
      <p:sp>
        <p:nvSpPr>
          <p:cNvPr id="90" name="TextBox 89"/>
          <p:cNvSpPr txBox="1"/>
          <p:nvPr>
            <p:custDataLst>
              <p:tags r:id="rId3"/>
            </p:custDataLst>
          </p:nvPr>
        </p:nvSpPr>
        <p:spPr>
          <a:xfrm>
            <a:off x="467544" y="3429000"/>
            <a:ext cx="8219256" cy="2246769"/>
          </a:xfrm>
          <a:prstGeom prst="rect">
            <a:avLst/>
          </a:prstGeom>
          <a:noFill/>
        </p:spPr>
        <p:txBody>
          <a:bodyPr wrap="square" rtlCol="0">
            <a:spAutoFit/>
          </a:bodyPr>
          <a:lstStyle/>
          <a:p>
            <a:r>
              <a:rPr lang="en-US" sz="2800" dirty="0" smtClean="0"/>
              <a:t> </a:t>
            </a:r>
            <a:r>
              <a:rPr lang="en-US" sz="2800" b="1" dirty="0" smtClean="0">
                <a:solidFill>
                  <a:schemeClr val="accent4">
                    <a:lumMod val="75000"/>
                  </a:schemeClr>
                </a:solidFill>
              </a:rPr>
              <a:t>s[N] </a:t>
            </a:r>
            <a:r>
              <a:rPr lang="el-GR" sz="2800" b="1" dirty="0" smtClean="0">
                <a:solidFill>
                  <a:schemeClr val="accent4">
                    <a:lumMod val="75000"/>
                  </a:schemeClr>
                </a:solidFill>
                <a:sym typeface="Wingdings" pitchFamily="2" charset="2"/>
              </a:rPr>
              <a:t> H στοίβα (θα μπορούσε να είναι πίνακας δομής αντί για </a:t>
            </a:r>
            <a:r>
              <a:rPr lang="en-US" sz="2800" b="1" dirty="0" smtClean="0">
                <a:solidFill>
                  <a:schemeClr val="accent4">
                    <a:lumMod val="75000"/>
                  </a:schemeClr>
                </a:solidFill>
                <a:sym typeface="Wingdings" pitchFamily="2" charset="2"/>
              </a:rPr>
              <a:t>float</a:t>
            </a:r>
            <a:r>
              <a:rPr lang="el-GR" sz="2800" b="1" dirty="0" smtClean="0">
                <a:solidFill>
                  <a:schemeClr val="accent4">
                    <a:lumMod val="75000"/>
                  </a:schemeClr>
                </a:solidFill>
                <a:sym typeface="Wingdings" pitchFamily="2" charset="2"/>
              </a:rPr>
              <a:t>)</a:t>
            </a:r>
          </a:p>
          <a:p>
            <a:endParaRPr lang="el-GR" sz="2800" b="1" dirty="0" smtClean="0">
              <a:solidFill>
                <a:srgbClr val="C00000"/>
              </a:solidFill>
              <a:sym typeface="Wingdings" pitchFamily="2" charset="2"/>
            </a:endParaRPr>
          </a:p>
          <a:p>
            <a:endParaRPr lang="el-GR" sz="2800" b="1" dirty="0" smtClean="0">
              <a:solidFill>
                <a:srgbClr val="C00000"/>
              </a:solidFill>
              <a:sym typeface="Wingdings" pitchFamily="2" charset="2"/>
            </a:endParaRPr>
          </a:p>
          <a:p>
            <a:r>
              <a:rPr lang="el-GR" sz="2800" b="1" dirty="0" smtClean="0">
                <a:solidFill>
                  <a:srgbClr val="000099"/>
                </a:solidFill>
                <a:sym typeface="Wingdings" pitchFamily="2" charset="2"/>
              </a:rPr>
              <a:t> </a:t>
            </a:r>
            <a:r>
              <a:rPr lang="en-US" sz="2800" b="1" dirty="0" smtClean="0">
                <a:solidFill>
                  <a:srgbClr val="000099"/>
                </a:solidFill>
                <a:sym typeface="Wingdings" pitchFamily="2" charset="2"/>
              </a:rPr>
              <a:t>top  </a:t>
            </a:r>
            <a:r>
              <a:rPr lang="el-GR" sz="2800" b="1" dirty="0" smtClean="0">
                <a:solidFill>
                  <a:srgbClr val="000099"/>
                </a:solidFill>
                <a:sym typeface="Wingdings" pitchFamily="2" charset="2"/>
              </a:rPr>
              <a:t> Δείκτης Κορυφής της Στοίβας</a:t>
            </a:r>
            <a:endParaRPr lang="el-GR" sz="2800" b="1" dirty="0">
              <a:solidFill>
                <a:srgbClr val="000099"/>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171400"/>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Απαιτούμενες Λειτουργίες</a:t>
            </a:r>
          </a:p>
        </p:txBody>
      </p:sp>
      <p:sp>
        <p:nvSpPr>
          <p:cNvPr id="2" name="Ορθογώνιο 1" descr="include stdio τελεία h,&#10;include stdlib τελεία h,&#10;include time τελεία h,&#10;define N 20,&#10;int main,&#10;άγκιστρο,&#10;    int A N,&#10;    int i, j, temp,&#10;    &#10;    srand, time NULL,&#10;    &#10;    for i=0, i μικρότερο του N, i σύν σύν,&#10;        A [i] = rand % 1000.&#10;"/>
          <p:cNvSpPr/>
          <p:nvPr>
            <p:custDataLst>
              <p:tags r:id="rId2"/>
            </p:custDataLst>
          </p:nvPr>
        </p:nvSpPr>
        <p:spPr>
          <a:xfrm>
            <a:off x="467544" y="1689770"/>
            <a:ext cx="8219256" cy="3539430"/>
          </a:xfrm>
          <a:prstGeom prst="rect">
            <a:avLst/>
          </a:prstGeom>
        </p:spPr>
        <p:txBody>
          <a:bodyPr wrap="square">
            <a:spAutoFit/>
          </a:bodyPr>
          <a:lstStyle/>
          <a:p>
            <a:pPr marL="457200" indent="-457200">
              <a:buFont typeface="Wingdings" pitchFamily="2" charset="2"/>
              <a:buChar char="q"/>
            </a:pPr>
            <a:r>
              <a:rPr lang="el-GR" sz="2800" dirty="0" smtClean="0"/>
              <a:t>Δημιουργία Στοίβας,</a:t>
            </a:r>
          </a:p>
          <a:p>
            <a:pPr marL="457200" indent="-457200">
              <a:buFont typeface="Wingdings" pitchFamily="2" charset="2"/>
              <a:buChar char="q"/>
            </a:pPr>
            <a:endParaRPr lang="el-GR" sz="2800" dirty="0" smtClean="0"/>
          </a:p>
          <a:p>
            <a:pPr marL="457200" indent="-457200">
              <a:buFont typeface="Wingdings" pitchFamily="2" charset="2"/>
              <a:buChar char="q"/>
            </a:pPr>
            <a:r>
              <a:rPr lang="el-GR" sz="2800" dirty="0" smtClean="0"/>
              <a:t>Έλεγχος Κενής Στοίβας,</a:t>
            </a:r>
          </a:p>
          <a:p>
            <a:pPr marL="457200" indent="-457200">
              <a:buFont typeface="Wingdings" pitchFamily="2" charset="2"/>
              <a:buChar char="q"/>
            </a:pPr>
            <a:endParaRPr lang="el-GR" sz="2800" dirty="0" smtClean="0"/>
          </a:p>
          <a:p>
            <a:pPr marL="457200" indent="-457200">
              <a:buFont typeface="Wingdings" pitchFamily="2" charset="2"/>
              <a:buChar char="q"/>
            </a:pPr>
            <a:r>
              <a:rPr lang="el-GR" sz="2800" dirty="0" smtClean="0"/>
              <a:t>Εισαγωγή Στοιχείου στην Στοίβα (</a:t>
            </a:r>
            <a:r>
              <a:rPr lang="en-US" sz="2800" b="1" dirty="0" smtClean="0"/>
              <a:t>Push</a:t>
            </a:r>
            <a:r>
              <a:rPr lang="el-GR" sz="2800" dirty="0" smtClean="0"/>
              <a:t>),</a:t>
            </a:r>
          </a:p>
          <a:p>
            <a:pPr marL="457200" indent="-457200">
              <a:buFont typeface="Wingdings" pitchFamily="2" charset="2"/>
              <a:buChar char="q"/>
            </a:pPr>
            <a:endParaRPr lang="el-GR" sz="2800" dirty="0" smtClean="0"/>
          </a:p>
          <a:p>
            <a:pPr marL="457200" indent="-457200">
              <a:buFont typeface="Wingdings" pitchFamily="2" charset="2"/>
              <a:buChar char="q"/>
            </a:pPr>
            <a:r>
              <a:rPr lang="el-GR" sz="2800" dirty="0" smtClean="0"/>
              <a:t>Εξαγωγή/Διαγραφή από την Στοίβα (</a:t>
            </a:r>
            <a:r>
              <a:rPr lang="en-US" sz="2800" b="1" dirty="0" smtClean="0"/>
              <a:t>Pop</a:t>
            </a:r>
            <a:r>
              <a:rPr lang="el-GR" sz="2800" dirty="0" smtClean="0"/>
              <a:t>).</a:t>
            </a:r>
          </a:p>
          <a:p>
            <a:pPr marL="457200" indent="-457200">
              <a:buFont typeface="Wingdings" pitchFamily="2" charset="2"/>
              <a:buChar char="q"/>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35731"/>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Δημιουργία Στοίβας</a:t>
            </a:r>
          </a:p>
        </p:txBody>
      </p:sp>
      <p:sp>
        <p:nvSpPr>
          <p:cNvPr id="6" name="Θέση περιεχομένου 2"/>
          <p:cNvSpPr>
            <a:spLocks noGrp="1"/>
          </p:cNvSpPr>
          <p:nvPr>
            <p:ph idx="1"/>
          </p:nvPr>
        </p:nvSpPr>
        <p:spPr>
          <a:xfrm>
            <a:off x="467545" y="1855489"/>
            <a:ext cx="8219256" cy="2941663"/>
          </a:xfrm>
        </p:spPr>
        <p:txBody>
          <a:bodyPr>
            <a:noAutofit/>
          </a:bodyPr>
          <a:lstStyle/>
          <a:p>
            <a:pPr marL="342900" indent="-342900">
              <a:buFont typeface="Wingdings" pitchFamily="2" charset="2"/>
              <a:buChar char="q"/>
            </a:pPr>
            <a:r>
              <a:rPr lang="el-GR" sz="2800" b="0" dirty="0" smtClean="0"/>
              <a:t>Αρχικοποίηση δείκτη κορυφής στοίβας: </a:t>
            </a:r>
          </a:p>
          <a:p>
            <a:pPr marL="800100" lvl="1" indent="-342900">
              <a:buFont typeface="Wingdings" pitchFamily="2" charset="2"/>
              <a:buChar char="q"/>
            </a:pPr>
            <a:r>
              <a:rPr lang="en-US" sz="2800" b="0" dirty="0" smtClean="0"/>
              <a:t>top</a:t>
            </a:r>
            <a:r>
              <a:rPr lang="el-GR" sz="2800" b="0" dirty="0" smtClean="0"/>
              <a:t> </a:t>
            </a:r>
            <a:r>
              <a:rPr lang="el-GR" sz="2800" b="0" dirty="0" smtClean="0">
                <a:sym typeface="Wingdings" pitchFamily="2" charset="2"/>
              </a:rPr>
              <a:t> -1</a:t>
            </a:r>
          </a:p>
          <a:p>
            <a:pPr marL="342900" indent="-342900">
              <a:buFont typeface="Wingdings" pitchFamily="2" charset="2"/>
              <a:buChar char="q"/>
            </a:pPr>
            <a:r>
              <a:rPr lang="el-GR" sz="2800" b="0" dirty="0" smtClean="0">
                <a:sym typeface="Wingdings" pitchFamily="2" charset="2"/>
              </a:rPr>
              <a:t>Οπότε εάν ο δείκτης κορυφής είναι -1 θα σημαίνει ότι η στοίβα είναι κενή,</a:t>
            </a:r>
          </a:p>
          <a:p>
            <a:pPr marL="342900" indent="-342900">
              <a:buFont typeface="Wingdings" pitchFamily="2" charset="2"/>
              <a:buChar char="q"/>
            </a:pPr>
            <a:r>
              <a:rPr lang="el-GR" sz="2800" b="0" dirty="0" smtClean="0">
                <a:sym typeface="Wingdings" pitchFamily="2" charset="2"/>
              </a:rPr>
              <a:t>Δηλαδή δεν είναι δυνατόν η εξαγωγή από την στοίβα (</a:t>
            </a:r>
            <a:r>
              <a:rPr lang="en-US" sz="2800" b="0" dirty="0" smtClean="0">
                <a:sym typeface="Wingdings" pitchFamily="2" charset="2"/>
              </a:rPr>
              <a:t>pop</a:t>
            </a:r>
            <a:r>
              <a:rPr lang="el-GR" sz="2800" b="0" dirty="0" smtClean="0">
                <a:sym typeface="Wingdings" pitchFamily="2" charset="2"/>
              </a:rPr>
              <a:t>).</a:t>
            </a:r>
            <a:r>
              <a:rPr lang="el-GR" sz="2800" b="0" dirty="0" smtClean="0"/>
              <a:t> </a:t>
            </a:r>
            <a:endParaRPr lang="el-GR" sz="28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Έλεγχος Κενής Στοίβας</a:t>
            </a:r>
            <a:endParaRPr lang="el-GR" dirty="0"/>
          </a:p>
        </p:txBody>
      </p:sp>
      <p:sp>
        <p:nvSpPr>
          <p:cNvPr id="7" name="Θέση περιεχομένου 2" descr="O έλεγχος γίνεται αποκλειστικά από τον δείκτη κορυφής.&#10;Εάν top = μείον 1 τότε η στοίβα είναι κενή.&#10;Εάν top = n (n μεγαλύτερο του 1) τότε δεν είναι κενή και μάλιστα το τελευταίο στοιχείο που έχει εισαχθεί είναι το s[top].&#10;Οπότε αυτό είναι και το στοιχείο εάν πρέπει να εξαχθεί κάποιο στοιχείο από την στοίβα.&#10;"/>
          <p:cNvSpPr txBox="1">
            <a:spLocks/>
          </p:cNvSpPr>
          <p:nvPr>
            <p:custDataLst>
              <p:tags r:id="rId2"/>
            </p:custDataLst>
          </p:nvPr>
        </p:nvSpPr>
        <p:spPr>
          <a:xfrm>
            <a:off x="467545" y="1711473"/>
            <a:ext cx="8219256" cy="35177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n-US" sz="2800" dirty="0" smtClean="0"/>
              <a:t>O </a:t>
            </a:r>
            <a:r>
              <a:rPr lang="el-GR" sz="2800" dirty="0" smtClean="0"/>
              <a:t>έλεγχος γίνεται αποκλειστικά από τον δείκτη κορυφής.</a:t>
            </a:r>
          </a:p>
          <a:p>
            <a:pPr>
              <a:buFont typeface="Wingdings" pitchFamily="2" charset="2"/>
              <a:buChar char="q"/>
            </a:pPr>
            <a:r>
              <a:rPr lang="el-GR" sz="2800" dirty="0" smtClean="0"/>
              <a:t>Εάν </a:t>
            </a:r>
            <a:r>
              <a:rPr lang="en-US" sz="2800" dirty="0" smtClean="0"/>
              <a:t>top = -1 </a:t>
            </a:r>
            <a:r>
              <a:rPr lang="el-GR" sz="2800" dirty="0" smtClean="0"/>
              <a:t>τότε η στοίβα είναι κενή.</a:t>
            </a:r>
          </a:p>
          <a:p>
            <a:pPr>
              <a:buFont typeface="Wingdings" pitchFamily="2" charset="2"/>
              <a:buChar char="q"/>
            </a:pPr>
            <a:r>
              <a:rPr lang="el-GR" sz="2800" dirty="0" smtClean="0"/>
              <a:t>Εάν </a:t>
            </a:r>
            <a:r>
              <a:rPr lang="en-US" sz="2800" dirty="0" smtClean="0"/>
              <a:t>top = n</a:t>
            </a:r>
            <a:r>
              <a:rPr lang="el-GR" sz="2800" dirty="0" smtClean="0"/>
              <a:t> (</a:t>
            </a:r>
            <a:r>
              <a:rPr lang="en-US" sz="2800" dirty="0" smtClean="0"/>
              <a:t>n&gt;1) </a:t>
            </a:r>
            <a:r>
              <a:rPr lang="el-GR" sz="2800" dirty="0" smtClean="0"/>
              <a:t>τότε δεν είναι κενή και μάλιστα το τελευταίο στοιχείο που έχει εισαχθεί είναι το </a:t>
            </a:r>
            <a:r>
              <a:rPr lang="en-US" sz="2800" dirty="0" smtClean="0"/>
              <a:t>s[top].</a:t>
            </a:r>
          </a:p>
          <a:p>
            <a:pPr>
              <a:buFont typeface="Wingdings" pitchFamily="2" charset="2"/>
              <a:buChar char="q"/>
            </a:pPr>
            <a:r>
              <a:rPr lang="el-GR" sz="2800" dirty="0" smtClean="0"/>
              <a:t>Οπότε αυτό είναι και το στοιχείο εάν πρέπει να εξαχθεί κάποιο στοιχείο από την στοίβα.</a:t>
            </a:r>
            <a:endParaRPr lang="el-GR" sz="28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p:cNvSpPr>
            <a:spLocks noGrp="1" noChangeArrowheads="1"/>
          </p:cNvSpPr>
          <p:nvPr>
            <p:ph type="title"/>
          </p:nvPr>
        </p:nvSpPr>
        <p:spPr>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Εισαγωγή Στοιχείου σε Στοίβα</a:t>
            </a:r>
          </a:p>
        </p:txBody>
      </p:sp>
      <p:sp>
        <p:nvSpPr>
          <p:cNvPr id="2" name="Ορθογώνιο 1" descr="Η εισαγωγή γίνεται πάντα στην κορυφή.&#10;Εάν δεν είναι γεμάτη  η στοίβα, (δηλαδή εάν top μικρότερο του N μείον 1) :&#10; top ß top +1&#10; s[top] ß στοιχείο προς εισαγωγή.&#10;"/>
          <p:cNvSpPr/>
          <p:nvPr/>
        </p:nvSpPr>
        <p:spPr>
          <a:xfrm>
            <a:off x="467544" y="2262351"/>
            <a:ext cx="8219256" cy="2246769"/>
          </a:xfrm>
          <a:prstGeom prst="rect">
            <a:avLst/>
          </a:prstGeom>
        </p:spPr>
        <p:txBody>
          <a:bodyPr wrap="square">
            <a:spAutoFit/>
          </a:bodyPr>
          <a:lstStyle/>
          <a:p>
            <a:pPr marL="457200" indent="-457200">
              <a:buFont typeface="Wingdings" pitchFamily="2" charset="2"/>
              <a:buChar char="q"/>
            </a:pPr>
            <a:r>
              <a:rPr lang="el-GR" sz="2800" dirty="0"/>
              <a:t>Η εισαγωγή γίνεται πάντα στην κορυφή.</a:t>
            </a:r>
          </a:p>
          <a:p>
            <a:pPr marL="457200" indent="-457200">
              <a:buFont typeface="Wingdings" pitchFamily="2" charset="2"/>
              <a:buChar char="q"/>
            </a:pPr>
            <a:r>
              <a:rPr lang="el-GR" sz="2800" dirty="0"/>
              <a:t>Εάν δεν είναι γεμάτη </a:t>
            </a:r>
            <a:r>
              <a:rPr lang="en-US" sz="2800" dirty="0"/>
              <a:t> </a:t>
            </a:r>
            <a:r>
              <a:rPr lang="el-GR" sz="2800" dirty="0"/>
              <a:t>η στοίβα (δηλαδή εάν </a:t>
            </a:r>
            <a:r>
              <a:rPr lang="en-US" sz="2800" dirty="0"/>
              <a:t>top&lt;N-1) </a:t>
            </a:r>
            <a:r>
              <a:rPr lang="el-GR" sz="2800" dirty="0"/>
              <a:t>:</a:t>
            </a:r>
          </a:p>
          <a:p>
            <a:pPr marL="914400" lvl="1" indent="-457200">
              <a:buFont typeface="Wingdings" pitchFamily="2" charset="2"/>
              <a:buChar char="§"/>
            </a:pPr>
            <a:r>
              <a:rPr lang="en-US" sz="2800" dirty="0"/>
              <a:t> top </a:t>
            </a:r>
            <a:r>
              <a:rPr lang="en-US" sz="2800" dirty="0">
                <a:sym typeface="Wingdings" pitchFamily="2" charset="2"/>
              </a:rPr>
              <a:t> top +1</a:t>
            </a:r>
          </a:p>
          <a:p>
            <a:pPr marL="914400" lvl="1" indent="-457200">
              <a:buFont typeface="Wingdings" pitchFamily="2" charset="2"/>
              <a:buChar char="§"/>
            </a:pPr>
            <a:r>
              <a:rPr lang="en-US" sz="2800" dirty="0">
                <a:sym typeface="Wingdings" pitchFamily="2" charset="2"/>
              </a:rPr>
              <a:t> s[top]  </a:t>
            </a:r>
            <a:r>
              <a:rPr lang="el-GR" sz="2800" dirty="0">
                <a:sym typeface="Wingdings" pitchFamily="2" charset="2"/>
              </a:rPr>
              <a:t>στοιχείο προς εισαγωγή.</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εναντίον Ν log(N)"/>
          <p:cNvSpPr>
            <a:spLocks noGrp="1" noChangeArrowheads="1"/>
          </p:cNvSpPr>
          <p:nvPr>
            <p:ph type="title"/>
          </p:nvPr>
        </p:nvSpPr>
        <p:spPr>
          <a:xfrm>
            <a:off x="35496" y="8285"/>
            <a:ext cx="9072563" cy="1260475"/>
          </a:xfrm>
        </p:spPr>
        <p:txBody>
          <a:bodyPr>
            <a:normAutofit/>
          </a:bodyPr>
          <a:lstStyle/>
          <a:p>
            <a:r>
              <a:rPr lang="el-GR" dirty="0"/>
              <a:t>Εξαγωγή/Διαγραφή από Στοίβα</a:t>
            </a:r>
          </a:p>
        </p:txBody>
      </p:sp>
      <p:sp>
        <p:nvSpPr>
          <p:cNvPr id="2" name="Ορθογώνιο 1" descr="Η εξαγωγή γίνεται πάντα (όπως και η εισαγωγή) από την κορυφή.&#10;Εάν δεν είναι κενή η στοίβα (δηλαδή εάν top μεγαλύτερο του μείον1):&#10;Εξαγωγή του στοιχείου s[top],&#10;top ß top μείον 1.&#10;"/>
          <p:cNvSpPr/>
          <p:nvPr/>
        </p:nvSpPr>
        <p:spPr>
          <a:xfrm>
            <a:off x="467544" y="2060848"/>
            <a:ext cx="8208912" cy="2246769"/>
          </a:xfrm>
          <a:prstGeom prst="rect">
            <a:avLst/>
          </a:prstGeom>
        </p:spPr>
        <p:txBody>
          <a:bodyPr wrap="square">
            <a:spAutoFit/>
          </a:bodyPr>
          <a:lstStyle/>
          <a:p>
            <a:pPr marL="457200" indent="-457200">
              <a:buFont typeface="Wingdings" pitchFamily="2" charset="2"/>
              <a:buChar char="q"/>
            </a:pPr>
            <a:r>
              <a:rPr lang="el-GR" sz="2800" dirty="0"/>
              <a:t>Η εξαγωγή γίνεται πάντα (όπως και η εισαγωγή) από την κορυφή.</a:t>
            </a:r>
            <a:endParaRPr lang="en-US" sz="2800" dirty="0"/>
          </a:p>
          <a:p>
            <a:pPr marL="457200" indent="-457200">
              <a:buFont typeface="Wingdings" pitchFamily="2" charset="2"/>
              <a:buChar char="q"/>
            </a:pPr>
            <a:r>
              <a:rPr lang="el-GR" sz="2800" dirty="0"/>
              <a:t>Εάν δεν είναι κενή η στοίβα (δηλαδή εάν </a:t>
            </a:r>
            <a:r>
              <a:rPr lang="en-US" sz="2800" dirty="0"/>
              <a:t>top&gt;-1):</a:t>
            </a:r>
          </a:p>
          <a:p>
            <a:pPr marL="914400" lvl="1" indent="-457200">
              <a:buFont typeface="Wingdings" pitchFamily="2" charset="2"/>
              <a:buChar char="§"/>
            </a:pPr>
            <a:r>
              <a:rPr lang="el-GR" sz="2800" dirty="0"/>
              <a:t>Εξαγωγή του στοιχείου </a:t>
            </a:r>
            <a:r>
              <a:rPr lang="en-US" sz="2800" dirty="0"/>
              <a:t>s[top],</a:t>
            </a:r>
          </a:p>
          <a:p>
            <a:pPr marL="914400" lvl="1" indent="-457200">
              <a:buFont typeface="Wingdings" pitchFamily="2" charset="2"/>
              <a:buChar char="§"/>
            </a:pPr>
            <a:r>
              <a:rPr lang="en-US" sz="2800" dirty="0"/>
              <a:t>top </a:t>
            </a:r>
            <a:r>
              <a:rPr lang="en-US" sz="2800" dirty="0">
                <a:sym typeface="Wingdings" pitchFamily="2" charset="2"/>
              </a:rPr>
              <a:t> top - 1</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941" y="-99392"/>
            <a:ext cx="9072563" cy="1260475"/>
          </a:xfrm>
        </p:spPr>
        <p:txBody>
          <a:bodyPr>
            <a:noAutofit/>
          </a:bodyPr>
          <a:lstStyle/>
          <a:p>
            <a:r>
              <a:rPr lang="el-GR" sz="4000" dirty="0"/>
              <a:t>Υλοποίηση Στοίβας: Δηλώσεις</a:t>
            </a:r>
          </a:p>
        </p:txBody>
      </p:sp>
      <p:sp>
        <p:nvSpPr>
          <p:cNvPr id="10" name="TextBox 4" descr="include stdio τελεία h,&#10;define N 100, / * μέγεθος στοίβας * /,&#10;&#10;type def struct, άγκιστρο,   &#10; float s [N],  / * πίνακας αναπαράστασης στοίβας * /,   &#10; int top, άγκιστρο, Stiva.&#10;&#10;int keni, Stiva,&#10;void dimiourgia, Stiva *,&#10;void push, Stiva *, float, / * Εισαγωγή * /,&#10;float pop, Stiva *, / * Εξαγωγή * /.&#10;&#10;"/>
          <p:cNvSpPr txBox="1">
            <a:spLocks noChangeArrowheads="1"/>
          </p:cNvSpPr>
          <p:nvPr>
            <p:custDataLst>
              <p:tags r:id="rId3"/>
            </p:custDataLst>
          </p:nvPr>
        </p:nvSpPr>
        <p:spPr bwMode="auto">
          <a:xfrm>
            <a:off x="467544" y="1196752"/>
            <a:ext cx="828092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#include &lt;</a:t>
            </a:r>
            <a:r>
              <a:rPr lang="en-US" sz="2400" dirty="0" err="1"/>
              <a:t>stdio.h</a:t>
            </a:r>
            <a:r>
              <a:rPr lang="en-US" sz="2400" dirty="0"/>
              <a:t>&gt;</a:t>
            </a:r>
            <a:endParaRPr lang="el-GR" sz="2400" dirty="0"/>
          </a:p>
          <a:p>
            <a:r>
              <a:rPr lang="en-US" sz="2400" dirty="0"/>
              <a:t>#define N 100</a:t>
            </a:r>
            <a:r>
              <a:rPr lang="el-GR" sz="2400" dirty="0"/>
              <a:t> /* μέγεθος στοίβας */</a:t>
            </a:r>
          </a:p>
          <a:p>
            <a:endParaRPr lang="el-GR" sz="2400" dirty="0"/>
          </a:p>
          <a:p>
            <a:r>
              <a:rPr lang="en-US" sz="2400" b="1" dirty="0" err="1">
                <a:solidFill>
                  <a:schemeClr val="accent4">
                    <a:lumMod val="75000"/>
                  </a:schemeClr>
                </a:solidFill>
              </a:rPr>
              <a:t>typedef</a:t>
            </a:r>
            <a:r>
              <a:rPr lang="en-US" sz="2400" b="1" dirty="0">
                <a:solidFill>
                  <a:schemeClr val="accent4">
                    <a:lumMod val="75000"/>
                  </a:schemeClr>
                </a:solidFill>
              </a:rPr>
              <a:t> </a:t>
            </a:r>
            <a:r>
              <a:rPr lang="en-US" sz="2400" b="1" dirty="0" err="1">
                <a:solidFill>
                  <a:schemeClr val="accent4">
                    <a:lumMod val="75000"/>
                  </a:schemeClr>
                </a:solidFill>
              </a:rPr>
              <a:t>struct</a:t>
            </a:r>
            <a:r>
              <a:rPr lang="en-US" sz="2400" b="1" dirty="0">
                <a:solidFill>
                  <a:schemeClr val="accent4">
                    <a:lumMod val="75000"/>
                  </a:schemeClr>
                </a:solidFill>
              </a:rPr>
              <a:t> {   </a:t>
            </a:r>
            <a:endParaRPr lang="el-GR" sz="2400" b="1" dirty="0">
              <a:solidFill>
                <a:schemeClr val="accent4">
                  <a:lumMod val="75000"/>
                </a:schemeClr>
              </a:solidFill>
            </a:endParaRPr>
          </a:p>
          <a:p>
            <a:r>
              <a:rPr lang="el-GR" sz="2400" b="1" dirty="0">
                <a:solidFill>
                  <a:schemeClr val="accent4">
                    <a:lumMod val="75000"/>
                  </a:schemeClr>
                </a:solidFill>
              </a:rPr>
              <a:t>	</a:t>
            </a:r>
            <a:r>
              <a:rPr lang="en-US" sz="2400" b="1" dirty="0">
                <a:solidFill>
                  <a:schemeClr val="accent4">
                    <a:lumMod val="75000"/>
                  </a:schemeClr>
                </a:solidFill>
              </a:rPr>
              <a:t>float s[N];</a:t>
            </a:r>
            <a:r>
              <a:rPr lang="el-GR" sz="2400" b="1" dirty="0">
                <a:solidFill>
                  <a:schemeClr val="accent4">
                    <a:lumMod val="75000"/>
                  </a:schemeClr>
                </a:solidFill>
              </a:rPr>
              <a:t>  /* πίνακας αναπαράστασης στοίβας */</a:t>
            </a:r>
            <a:r>
              <a:rPr lang="en-US" sz="2400" b="1" dirty="0">
                <a:solidFill>
                  <a:schemeClr val="accent4">
                    <a:lumMod val="75000"/>
                  </a:schemeClr>
                </a:solidFill>
              </a:rPr>
              <a:t>   </a:t>
            </a:r>
            <a:endParaRPr lang="el-GR" sz="2400" b="1" dirty="0">
              <a:solidFill>
                <a:schemeClr val="accent4">
                  <a:lumMod val="75000"/>
                </a:schemeClr>
              </a:solidFill>
            </a:endParaRPr>
          </a:p>
          <a:p>
            <a:r>
              <a:rPr lang="el-GR" sz="2400" b="1" dirty="0">
                <a:solidFill>
                  <a:schemeClr val="accent4">
                    <a:lumMod val="75000"/>
                  </a:schemeClr>
                </a:solidFill>
              </a:rPr>
              <a:t>	</a:t>
            </a:r>
            <a:r>
              <a:rPr lang="en-US" sz="2400" b="1" dirty="0" err="1">
                <a:solidFill>
                  <a:schemeClr val="accent4">
                    <a:lumMod val="75000"/>
                  </a:schemeClr>
                </a:solidFill>
              </a:rPr>
              <a:t>int</a:t>
            </a:r>
            <a:r>
              <a:rPr lang="en-US" sz="2400" b="1" dirty="0">
                <a:solidFill>
                  <a:schemeClr val="accent4">
                    <a:lumMod val="75000"/>
                  </a:schemeClr>
                </a:solidFill>
              </a:rPr>
              <a:t> top;} </a:t>
            </a:r>
            <a:r>
              <a:rPr lang="en-US" sz="2400" b="1" dirty="0" err="1">
                <a:solidFill>
                  <a:schemeClr val="accent4">
                    <a:lumMod val="75000"/>
                  </a:schemeClr>
                </a:solidFill>
              </a:rPr>
              <a:t>Stiva</a:t>
            </a:r>
            <a:r>
              <a:rPr lang="en-US" sz="2400" b="1" dirty="0">
                <a:solidFill>
                  <a:schemeClr val="accent4">
                    <a:lumMod val="75000"/>
                  </a:schemeClr>
                </a:solidFill>
              </a:rPr>
              <a:t>;</a:t>
            </a:r>
            <a:endParaRPr lang="el-GR" sz="2400" b="1" dirty="0">
              <a:solidFill>
                <a:schemeClr val="accent4">
                  <a:lumMod val="75000"/>
                </a:schemeClr>
              </a:solidFill>
            </a:endParaRPr>
          </a:p>
          <a:p>
            <a:endParaRPr lang="el-GR" sz="2400" dirty="0"/>
          </a:p>
          <a:p>
            <a:r>
              <a:rPr lang="en-US" sz="2400" b="1" dirty="0" err="1">
                <a:solidFill>
                  <a:srgbClr val="000099"/>
                </a:solidFill>
              </a:rPr>
              <a:t>int</a:t>
            </a:r>
            <a:r>
              <a:rPr lang="en-US" sz="2400" b="1" dirty="0">
                <a:solidFill>
                  <a:srgbClr val="000099"/>
                </a:solidFill>
              </a:rPr>
              <a:t> </a:t>
            </a:r>
            <a:r>
              <a:rPr lang="en-US" sz="2400" b="1" dirty="0" err="1">
                <a:solidFill>
                  <a:srgbClr val="000099"/>
                </a:solidFill>
              </a:rPr>
              <a:t>keni</a:t>
            </a:r>
            <a:r>
              <a:rPr lang="en-US" sz="2400" b="1" dirty="0">
                <a:solidFill>
                  <a:srgbClr val="000099"/>
                </a:solidFill>
              </a:rPr>
              <a:t>(</a:t>
            </a:r>
            <a:r>
              <a:rPr lang="en-US" sz="2400" b="1" dirty="0" err="1">
                <a:solidFill>
                  <a:srgbClr val="000099"/>
                </a:solidFill>
              </a:rPr>
              <a:t>Stiva</a:t>
            </a:r>
            <a:r>
              <a:rPr lang="en-US" sz="2400" b="1" dirty="0">
                <a:solidFill>
                  <a:srgbClr val="000099"/>
                </a:solidFill>
              </a:rPr>
              <a:t>);</a:t>
            </a:r>
            <a:endParaRPr lang="el-GR" sz="2400" b="1" dirty="0">
              <a:solidFill>
                <a:srgbClr val="000099"/>
              </a:solidFill>
            </a:endParaRPr>
          </a:p>
          <a:p>
            <a:r>
              <a:rPr lang="en-US" sz="2400" b="1" dirty="0">
                <a:solidFill>
                  <a:schemeClr val="accent4">
                    <a:lumMod val="75000"/>
                  </a:schemeClr>
                </a:solidFill>
              </a:rPr>
              <a:t>void </a:t>
            </a:r>
            <a:r>
              <a:rPr lang="en-US" sz="2400" b="1" dirty="0" err="1">
                <a:solidFill>
                  <a:schemeClr val="accent4">
                    <a:lumMod val="75000"/>
                  </a:schemeClr>
                </a:solidFill>
              </a:rPr>
              <a:t>dimiourgia</a:t>
            </a:r>
            <a:r>
              <a:rPr lang="en-US" sz="2400" b="1" dirty="0">
                <a:solidFill>
                  <a:schemeClr val="accent4">
                    <a:lumMod val="75000"/>
                  </a:schemeClr>
                </a:solidFill>
              </a:rPr>
              <a:t>(</a:t>
            </a:r>
            <a:r>
              <a:rPr lang="en-US" sz="2400" b="1" dirty="0" err="1">
                <a:solidFill>
                  <a:schemeClr val="accent4">
                    <a:lumMod val="75000"/>
                  </a:schemeClr>
                </a:solidFill>
              </a:rPr>
              <a:t>Stiva</a:t>
            </a:r>
            <a:r>
              <a:rPr lang="en-US" sz="2400" b="1" dirty="0">
                <a:solidFill>
                  <a:schemeClr val="accent4">
                    <a:lumMod val="75000"/>
                  </a:schemeClr>
                </a:solidFill>
              </a:rPr>
              <a:t> *);</a:t>
            </a:r>
            <a:endParaRPr lang="el-GR" sz="2400" b="1" dirty="0">
              <a:solidFill>
                <a:schemeClr val="accent4">
                  <a:lumMod val="75000"/>
                </a:schemeClr>
              </a:solidFill>
            </a:endParaRPr>
          </a:p>
          <a:p>
            <a:r>
              <a:rPr lang="en-US" sz="2400" b="1" dirty="0">
                <a:solidFill>
                  <a:srgbClr val="000099"/>
                </a:solidFill>
              </a:rPr>
              <a:t>void push(</a:t>
            </a:r>
            <a:r>
              <a:rPr lang="en-US" sz="2400" b="1" dirty="0" err="1">
                <a:solidFill>
                  <a:srgbClr val="000099"/>
                </a:solidFill>
              </a:rPr>
              <a:t>Stiva</a:t>
            </a:r>
            <a:r>
              <a:rPr lang="en-US" sz="2400" b="1" dirty="0">
                <a:solidFill>
                  <a:srgbClr val="000099"/>
                </a:solidFill>
              </a:rPr>
              <a:t> *, float);</a:t>
            </a:r>
            <a:r>
              <a:rPr lang="el-GR" sz="2400" b="1" dirty="0">
                <a:solidFill>
                  <a:srgbClr val="000099"/>
                </a:solidFill>
              </a:rPr>
              <a:t> /* Εισαγωγή */</a:t>
            </a:r>
          </a:p>
          <a:p>
            <a:r>
              <a:rPr lang="en-US" sz="2400" b="1" dirty="0">
                <a:solidFill>
                  <a:schemeClr val="accent4">
                    <a:lumMod val="75000"/>
                  </a:schemeClr>
                </a:solidFill>
              </a:rPr>
              <a:t>float pop(</a:t>
            </a:r>
            <a:r>
              <a:rPr lang="en-US" sz="2400" b="1" dirty="0" err="1">
                <a:solidFill>
                  <a:schemeClr val="accent4">
                    <a:lumMod val="75000"/>
                  </a:schemeClr>
                </a:solidFill>
              </a:rPr>
              <a:t>Stiva</a:t>
            </a:r>
            <a:r>
              <a:rPr lang="en-US" sz="2400" b="1" dirty="0">
                <a:solidFill>
                  <a:schemeClr val="accent4">
                    <a:lumMod val="75000"/>
                  </a:schemeClr>
                </a:solidFill>
              </a:rPr>
              <a:t> *);</a:t>
            </a:r>
            <a:r>
              <a:rPr lang="el-GR" sz="2400" b="1" dirty="0">
                <a:solidFill>
                  <a:schemeClr val="accent4">
                    <a:lumMod val="75000"/>
                  </a:schemeClr>
                </a:solidFill>
              </a:rPr>
              <a:t> /* Εξαγωγή */</a:t>
            </a:r>
          </a:p>
          <a:p>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22709"/>
            <a:ext cx="9144000" cy="1362075"/>
          </a:xfrm>
        </p:spPr>
        <p:txBody>
          <a:bodyPr>
            <a:normAutofit/>
          </a:bodyPr>
          <a:lstStyle/>
          <a:p>
            <a:pPr algn="ctr"/>
            <a:r>
              <a:rPr lang="el-GR" sz="4400" dirty="0" smtClean="0"/>
              <a:t>Υλοποίηση Στοίβας: </a:t>
            </a:r>
            <a:r>
              <a:rPr lang="en-US" sz="4400" dirty="0" smtClean="0"/>
              <a:t>main</a:t>
            </a:r>
            <a:r>
              <a:rPr lang="el-GR" sz="4400" dirty="0" smtClean="0"/>
              <a:t>() (1 από 2)</a:t>
            </a:r>
            <a:endParaRPr lang="el-GR" sz="4400" dirty="0"/>
          </a:p>
        </p:txBody>
      </p:sp>
      <p:sp>
        <p:nvSpPr>
          <p:cNvPr id="2" name="Ορθογώνιο 1" descr="int main(),  άγκιστρο,   &#10; Stiva S,   &#10; float x,  &#10; int epil,  &#10;&#10; dimiourgia, &amp; S,   &#10; do, άγκιστρο,      &#10;  do, άγκιστρο,         &#10;   print f, \ n 1 τελεία Eisagogi, 2 τελεία Eksagogi, 3 τελεία Telos,         &#10;   scan f, % d, &amp; epil,      άγκιστρο, &#10;  while epil μικρότερο του 1 || epil μεγαλύτερο του 3.   &#10;  &#10;&#10;"/>
          <p:cNvSpPr/>
          <p:nvPr>
            <p:custDataLst>
              <p:tags r:id="rId2"/>
            </p:custDataLst>
          </p:nvPr>
        </p:nvSpPr>
        <p:spPr>
          <a:xfrm>
            <a:off x="467544" y="1120670"/>
            <a:ext cx="8219256" cy="4893647"/>
          </a:xfrm>
          <a:prstGeom prst="rect">
            <a:avLst/>
          </a:prstGeom>
        </p:spPr>
        <p:txBody>
          <a:bodyPr wrap="square">
            <a:spAutoFit/>
          </a:bodyPr>
          <a:lstStyle/>
          <a:p>
            <a:r>
              <a:rPr lang="en-US" sz="2400" dirty="0" err="1"/>
              <a:t>int</a:t>
            </a:r>
            <a:r>
              <a:rPr lang="en-US" sz="2400" dirty="0"/>
              <a:t> main() {   </a:t>
            </a:r>
          </a:p>
          <a:p>
            <a:r>
              <a:rPr lang="en-US" sz="2400" dirty="0"/>
              <a:t>	</a:t>
            </a:r>
            <a:r>
              <a:rPr lang="en-US" sz="2400" dirty="0" err="1"/>
              <a:t>Stiva</a:t>
            </a:r>
            <a:r>
              <a:rPr lang="en-US" sz="2400" dirty="0"/>
              <a:t> S;   </a:t>
            </a:r>
          </a:p>
          <a:p>
            <a:r>
              <a:rPr lang="en-US" sz="2400" dirty="0"/>
              <a:t>	float x;   </a:t>
            </a:r>
          </a:p>
          <a:p>
            <a:r>
              <a:rPr lang="en-US" sz="2400" dirty="0"/>
              <a:t>	</a:t>
            </a:r>
            <a:r>
              <a:rPr lang="en-US" sz="2400" dirty="0" err="1"/>
              <a:t>int</a:t>
            </a:r>
            <a:r>
              <a:rPr lang="en-US" sz="2400" dirty="0"/>
              <a:t> </a:t>
            </a:r>
            <a:r>
              <a:rPr lang="en-US" sz="2400" dirty="0" err="1"/>
              <a:t>epil</a:t>
            </a:r>
            <a:r>
              <a:rPr lang="en-US" sz="2400" dirty="0"/>
              <a:t>;  </a:t>
            </a:r>
          </a:p>
          <a:p>
            <a:endParaRPr lang="en-US" sz="2400" dirty="0"/>
          </a:p>
          <a:p>
            <a:r>
              <a:rPr lang="en-US" sz="2400" dirty="0"/>
              <a:t>	</a:t>
            </a:r>
            <a:r>
              <a:rPr lang="en-US" sz="2400" b="1" dirty="0" err="1">
                <a:solidFill>
                  <a:schemeClr val="accent4">
                    <a:lumMod val="75000"/>
                  </a:schemeClr>
                </a:solidFill>
              </a:rPr>
              <a:t>dimiourgia</a:t>
            </a:r>
            <a:r>
              <a:rPr lang="en-US" sz="2400" b="1" dirty="0">
                <a:solidFill>
                  <a:schemeClr val="accent4">
                    <a:lumMod val="75000"/>
                  </a:schemeClr>
                </a:solidFill>
              </a:rPr>
              <a:t>(&amp;S);</a:t>
            </a:r>
            <a:r>
              <a:rPr lang="en-US" sz="2400" dirty="0">
                <a:solidFill>
                  <a:schemeClr val="accent4">
                    <a:lumMod val="75000"/>
                  </a:schemeClr>
                </a:solidFill>
              </a:rPr>
              <a:t>   </a:t>
            </a:r>
          </a:p>
          <a:p>
            <a:r>
              <a:rPr lang="en-US" sz="2400" dirty="0"/>
              <a:t>	do {      </a:t>
            </a:r>
          </a:p>
          <a:p>
            <a:r>
              <a:rPr lang="en-US" sz="2400" dirty="0"/>
              <a:t>		do {         </a:t>
            </a:r>
          </a:p>
          <a:p>
            <a:r>
              <a:rPr lang="en-US" sz="2400" dirty="0"/>
              <a:t>		</a:t>
            </a:r>
            <a:r>
              <a:rPr lang="en-US" sz="2400" dirty="0" smtClean="0"/>
              <a:t>      </a:t>
            </a:r>
            <a:r>
              <a:rPr lang="en-US" sz="2400" dirty="0" err="1" smtClean="0"/>
              <a:t>printf</a:t>
            </a:r>
            <a:r>
              <a:rPr lang="en-US" sz="2400" dirty="0"/>
              <a:t>("\n 1. </a:t>
            </a:r>
            <a:r>
              <a:rPr lang="en-US" sz="2400" dirty="0" err="1"/>
              <a:t>Eisagogi</a:t>
            </a:r>
            <a:r>
              <a:rPr lang="en-US" sz="2400" dirty="0"/>
              <a:t>, 2. </a:t>
            </a:r>
            <a:r>
              <a:rPr lang="en-US" sz="2400" dirty="0" err="1"/>
              <a:t>Eksagogi</a:t>
            </a:r>
            <a:r>
              <a:rPr lang="en-US" sz="2400" dirty="0"/>
              <a:t>, 3.Telos ");         </a:t>
            </a:r>
          </a:p>
          <a:p>
            <a:r>
              <a:rPr lang="en-US" sz="2400" dirty="0"/>
              <a:t>			</a:t>
            </a:r>
            <a:r>
              <a:rPr lang="en-US" sz="2400" dirty="0" err="1"/>
              <a:t>scanf</a:t>
            </a:r>
            <a:r>
              <a:rPr lang="en-US" sz="2400" dirty="0"/>
              <a:t>("%d", &amp;</a:t>
            </a:r>
            <a:r>
              <a:rPr lang="en-US" sz="2400" dirty="0" err="1"/>
              <a:t>epil</a:t>
            </a:r>
            <a:r>
              <a:rPr lang="en-US" sz="2400" dirty="0"/>
              <a:t>);      } </a:t>
            </a:r>
          </a:p>
          <a:p>
            <a:r>
              <a:rPr lang="en-US" sz="2400" dirty="0"/>
              <a:t>		while (</a:t>
            </a:r>
            <a:r>
              <a:rPr lang="en-US" sz="2400" dirty="0" err="1"/>
              <a:t>epil</a:t>
            </a:r>
            <a:r>
              <a:rPr lang="en-US" sz="2400" dirty="0"/>
              <a:t>&lt;1 || </a:t>
            </a:r>
            <a:r>
              <a:rPr lang="en-US" sz="2400" dirty="0" err="1"/>
              <a:t>epil</a:t>
            </a:r>
            <a:r>
              <a:rPr lang="en-US" sz="2400" dirty="0"/>
              <a:t>&gt;3);      </a:t>
            </a:r>
          </a:p>
          <a:p>
            <a:r>
              <a:rPr lang="en-US" sz="2400" dirty="0"/>
              <a:t>		</a:t>
            </a:r>
            <a:endParaRPr lang="el-GR" sz="2400" dirty="0"/>
          </a:p>
          <a:p>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243408"/>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Υλοποίηση Στοίβας: </a:t>
            </a:r>
            <a:r>
              <a:rPr lang="en-US" dirty="0"/>
              <a:t>main</a:t>
            </a:r>
            <a:r>
              <a:rPr lang="el-GR" dirty="0"/>
              <a:t>() </a:t>
            </a:r>
            <a:r>
              <a:rPr lang="el-GR" dirty="0" smtClean="0"/>
              <a:t>(2 </a:t>
            </a:r>
            <a:r>
              <a:rPr lang="el-GR" dirty="0"/>
              <a:t>από 2)</a:t>
            </a:r>
          </a:p>
        </p:txBody>
      </p:sp>
      <p:sp>
        <p:nvSpPr>
          <p:cNvPr id="8" name="TextBox 7" descr="switch epil, άγκιστρο,      &#10;  case 1 άνω κάτω τελεία,  if S τελεία top == N μείον1,                     &#10;   print f, \ n \ n Η στοίβα είναι γεμάτη! \ n \ n,                      &#10;                                else,  άγκιστρο,                   &#10;   print f, \ n Eisagogi arithmou άνω κάτω τελεία,                    &#10; scan f, % f, &amp; x,                   &#10;   push, &amp; S, x,   άγκιστρο&#10;   break.         &#10;  case 2 άνω κάτω τελεία,  if  keni S == μείον 1,                        &#10;   print f, \ n \ n H στοίβα είναι κενή!\ n \ n,               &#10;         else, άγκιστρο,                  &#10;   x = pop, &amp; S,                   &#10;   print f, \ n \ n == μεγαλύτερο του % 10 τελεία 2 f, x,               &#10;           άγκιστρο,      &#10;  άγκιστρο,&#10; άγκιστρο, while, epil != 3,         &#10; return 0,&#10;άγκιστρο.&#10;&#10;"/>
          <p:cNvSpPr txBox="1"/>
          <p:nvPr>
            <p:custDataLst>
              <p:tags r:id="rId2"/>
            </p:custDataLst>
          </p:nvPr>
        </p:nvSpPr>
        <p:spPr>
          <a:xfrm>
            <a:off x="467544" y="692696"/>
            <a:ext cx="8208912" cy="6524863"/>
          </a:xfrm>
          <a:prstGeom prst="rect">
            <a:avLst/>
          </a:prstGeom>
          <a:noFill/>
        </p:spPr>
        <p:txBody>
          <a:bodyPr wrap="square" rtlCol="0">
            <a:spAutoFit/>
          </a:bodyPr>
          <a:lstStyle/>
          <a:p>
            <a:r>
              <a:rPr lang="en-US" sz="2200" dirty="0" smtClean="0"/>
              <a:t>switch (</a:t>
            </a:r>
            <a:r>
              <a:rPr lang="en-US" sz="2200" dirty="0" err="1" smtClean="0"/>
              <a:t>epil</a:t>
            </a:r>
            <a:r>
              <a:rPr lang="en-US" sz="2200" dirty="0" smtClean="0"/>
              <a:t>) {      </a:t>
            </a:r>
          </a:p>
          <a:p>
            <a:r>
              <a:rPr lang="en-US" sz="2200" dirty="0" smtClean="0"/>
              <a:t>		case 1:  if (</a:t>
            </a:r>
            <a:r>
              <a:rPr lang="en-US" sz="2200" b="1" dirty="0" err="1" smtClean="0">
                <a:solidFill>
                  <a:schemeClr val="accent4">
                    <a:lumMod val="75000"/>
                  </a:schemeClr>
                </a:solidFill>
              </a:rPr>
              <a:t>S.top</a:t>
            </a:r>
            <a:r>
              <a:rPr lang="en-US" sz="2200" b="1" dirty="0" smtClean="0">
                <a:solidFill>
                  <a:schemeClr val="accent4">
                    <a:lumMod val="75000"/>
                  </a:schemeClr>
                </a:solidFill>
              </a:rPr>
              <a:t> == N-1</a:t>
            </a:r>
            <a:r>
              <a:rPr lang="en-US" sz="2200" dirty="0" smtClean="0"/>
              <a:t>)                     </a:t>
            </a:r>
          </a:p>
          <a:p>
            <a:r>
              <a:rPr lang="en-US" sz="2200" dirty="0" smtClean="0"/>
              <a:t>		</a:t>
            </a:r>
            <a:r>
              <a:rPr lang="el-GR" sz="2200" dirty="0" smtClean="0"/>
              <a:t>	</a:t>
            </a:r>
            <a:r>
              <a:rPr lang="en-US" sz="2200" dirty="0" err="1" smtClean="0"/>
              <a:t>printf</a:t>
            </a:r>
            <a:r>
              <a:rPr lang="en-US" sz="2200" dirty="0" smtClean="0"/>
              <a:t>("\n\n</a:t>
            </a:r>
            <a:r>
              <a:rPr lang="el-GR" sz="2200" dirty="0" smtClean="0"/>
              <a:t>Η στοίβα είναι γεμάτη!\</a:t>
            </a:r>
            <a:r>
              <a:rPr lang="en-US" sz="2200" dirty="0" smtClean="0"/>
              <a:t>n\n");              		</a:t>
            </a:r>
            <a:r>
              <a:rPr lang="el-GR" sz="2200" dirty="0" smtClean="0"/>
              <a:t>     </a:t>
            </a:r>
            <a:r>
              <a:rPr lang="en-US" sz="2200" dirty="0" smtClean="0"/>
              <a:t> else {                   </a:t>
            </a:r>
          </a:p>
          <a:p>
            <a:r>
              <a:rPr lang="en-US" sz="2200" dirty="0" smtClean="0"/>
              <a:t>			</a:t>
            </a:r>
            <a:r>
              <a:rPr lang="en-US" sz="2200" dirty="0" err="1" smtClean="0"/>
              <a:t>printf</a:t>
            </a:r>
            <a:r>
              <a:rPr lang="en-US" sz="2200" dirty="0" smtClean="0"/>
              <a:t>("\</a:t>
            </a:r>
            <a:r>
              <a:rPr lang="en-US" sz="2200" dirty="0" err="1" smtClean="0"/>
              <a:t>nEisagogi</a:t>
            </a:r>
            <a:r>
              <a:rPr lang="en-US" sz="2200" dirty="0" smtClean="0"/>
              <a:t> </a:t>
            </a:r>
            <a:r>
              <a:rPr lang="en-US" sz="2200" dirty="0" err="1" smtClean="0"/>
              <a:t>arithmou</a:t>
            </a:r>
            <a:r>
              <a:rPr lang="en-US" sz="2200" dirty="0" smtClean="0"/>
              <a:t>: ");                   				</a:t>
            </a:r>
            <a:r>
              <a:rPr lang="en-US" sz="2200" dirty="0" err="1" smtClean="0"/>
              <a:t>scanf</a:t>
            </a:r>
            <a:r>
              <a:rPr lang="en-US" sz="2200" dirty="0" smtClean="0"/>
              <a:t>("%f", &amp;x);                   </a:t>
            </a:r>
          </a:p>
          <a:p>
            <a:r>
              <a:rPr lang="en-US" sz="2200" dirty="0" smtClean="0"/>
              <a:t>			</a:t>
            </a:r>
            <a:r>
              <a:rPr lang="en-US" sz="2200" b="1" dirty="0" smtClean="0">
                <a:solidFill>
                  <a:schemeClr val="accent4">
                    <a:lumMod val="75000"/>
                  </a:schemeClr>
                </a:solidFill>
              </a:rPr>
              <a:t>push(&amp;S, x);</a:t>
            </a:r>
            <a:r>
              <a:rPr lang="en-US" sz="2200" dirty="0" smtClean="0">
                <a:solidFill>
                  <a:schemeClr val="accent4">
                    <a:lumMod val="75000"/>
                  </a:schemeClr>
                </a:solidFill>
              </a:rPr>
              <a:t>   </a:t>
            </a:r>
            <a:r>
              <a:rPr lang="en-US" sz="2200" dirty="0" smtClean="0"/>
              <a:t>}</a:t>
            </a:r>
          </a:p>
          <a:p>
            <a:r>
              <a:rPr lang="en-US" sz="2200" dirty="0" smtClean="0"/>
              <a:t>			break;         </a:t>
            </a:r>
          </a:p>
          <a:p>
            <a:r>
              <a:rPr lang="en-US" sz="2200" dirty="0" smtClean="0"/>
              <a:t>		case 2:  if ( </a:t>
            </a:r>
            <a:r>
              <a:rPr lang="en-US" sz="2200" b="1" dirty="0" err="1" smtClean="0">
                <a:solidFill>
                  <a:schemeClr val="accent4">
                    <a:lumMod val="75000"/>
                  </a:schemeClr>
                </a:solidFill>
              </a:rPr>
              <a:t>keni</a:t>
            </a:r>
            <a:r>
              <a:rPr lang="en-US" sz="2200" b="1" dirty="0" smtClean="0">
                <a:solidFill>
                  <a:schemeClr val="accent4">
                    <a:lumMod val="75000"/>
                  </a:schemeClr>
                </a:solidFill>
              </a:rPr>
              <a:t>(S) == -1</a:t>
            </a:r>
            <a:r>
              <a:rPr lang="en-US" sz="2200" dirty="0" smtClean="0"/>
              <a:t>)                        </a:t>
            </a:r>
          </a:p>
          <a:p>
            <a:r>
              <a:rPr lang="en-US" sz="2200" dirty="0" smtClean="0"/>
              <a:t>			</a:t>
            </a:r>
            <a:r>
              <a:rPr lang="en-US" sz="2200" dirty="0" err="1" smtClean="0"/>
              <a:t>printf</a:t>
            </a:r>
            <a:r>
              <a:rPr lang="en-US" sz="2200" dirty="0" smtClean="0"/>
              <a:t>("\n\n H </a:t>
            </a:r>
            <a:r>
              <a:rPr lang="el-GR" sz="2200" dirty="0" smtClean="0"/>
              <a:t>στοίβα είναι κενή</a:t>
            </a:r>
            <a:r>
              <a:rPr lang="en-US" sz="2200" dirty="0" smtClean="0"/>
              <a:t>!\n\n");               </a:t>
            </a:r>
          </a:p>
          <a:p>
            <a:r>
              <a:rPr lang="en-US" sz="2200" dirty="0" smtClean="0"/>
              <a:t>		</a:t>
            </a:r>
            <a:r>
              <a:rPr lang="el-GR" sz="2200" dirty="0" smtClean="0"/>
              <a:t>       </a:t>
            </a:r>
            <a:r>
              <a:rPr lang="en-US" sz="2200" dirty="0" smtClean="0"/>
              <a:t>else {                  </a:t>
            </a:r>
          </a:p>
          <a:p>
            <a:r>
              <a:rPr lang="en-US" sz="2200" dirty="0" smtClean="0"/>
              <a:t>			</a:t>
            </a:r>
            <a:r>
              <a:rPr lang="en-US" sz="2200" b="1" dirty="0" smtClean="0">
                <a:solidFill>
                  <a:schemeClr val="accent4">
                    <a:lumMod val="75000"/>
                  </a:schemeClr>
                </a:solidFill>
              </a:rPr>
              <a:t>x = pop(&amp;S);</a:t>
            </a:r>
            <a:r>
              <a:rPr lang="en-US" sz="2200" dirty="0" smtClean="0">
                <a:solidFill>
                  <a:schemeClr val="accent4">
                    <a:lumMod val="75000"/>
                  </a:schemeClr>
                </a:solidFill>
              </a:rPr>
              <a:t>                  </a:t>
            </a:r>
            <a:r>
              <a:rPr lang="en-US" sz="2200" dirty="0" smtClean="0"/>
              <a:t>	</a:t>
            </a:r>
          </a:p>
          <a:p>
            <a:r>
              <a:rPr lang="en-US" sz="2200" dirty="0" smtClean="0"/>
              <a:t>			</a:t>
            </a:r>
            <a:r>
              <a:rPr lang="en-US" sz="2200" dirty="0" err="1" smtClean="0"/>
              <a:t>printf</a:t>
            </a:r>
            <a:r>
              <a:rPr lang="en-US" sz="2200" dirty="0" smtClean="0"/>
              <a:t>("\n\n==&gt; %10.2f ", x);               </a:t>
            </a:r>
          </a:p>
          <a:p>
            <a:r>
              <a:rPr lang="en-US" sz="2200" dirty="0" smtClean="0"/>
              <a:t>		</a:t>
            </a:r>
            <a:r>
              <a:rPr lang="el-GR" sz="2200" dirty="0" smtClean="0"/>
              <a:t>         </a:t>
            </a:r>
            <a:r>
              <a:rPr lang="en-US" sz="2200" dirty="0" smtClean="0"/>
              <a:t>}      </a:t>
            </a:r>
          </a:p>
          <a:p>
            <a:r>
              <a:rPr lang="en-US" sz="2200" dirty="0" smtClean="0"/>
              <a:t>		}   </a:t>
            </a:r>
          </a:p>
          <a:p>
            <a:r>
              <a:rPr lang="en-US" sz="2200" dirty="0" smtClean="0"/>
              <a:t>	} while (</a:t>
            </a:r>
            <a:r>
              <a:rPr lang="en-US" sz="2200" dirty="0" err="1" smtClean="0"/>
              <a:t>epil</a:t>
            </a:r>
            <a:r>
              <a:rPr lang="en-US" sz="2200" dirty="0" smtClean="0"/>
              <a:t> != 3);         </a:t>
            </a:r>
          </a:p>
          <a:p>
            <a:r>
              <a:rPr lang="en-US" sz="2200" dirty="0" smtClean="0"/>
              <a:t>	return 0;</a:t>
            </a:r>
          </a:p>
          <a:p>
            <a:r>
              <a:rPr lang="en-US" sz="2200" dirty="0" smtClean="0"/>
              <a:t>}</a:t>
            </a:r>
            <a:endParaRPr lang="el-GR" sz="2200" dirty="0" smtClean="0"/>
          </a:p>
          <a:p>
            <a:endParaRPr lang="el-GR" sz="22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47521"/>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Υλοποίηση Στοίβας: δημιουργία/κενή</a:t>
            </a:r>
            <a:endParaRPr lang="el-GR" dirty="0"/>
          </a:p>
        </p:txBody>
      </p:sp>
      <p:sp>
        <p:nvSpPr>
          <p:cNvPr id="6" name="TextBox 5" descr="void dimiourgia, Stiva * St,&#10;άγκιστρο,&#10; St -&gt; top =  μείον 1,  / * αλλιώς * St τελεία .top = μείον 1, * /,&#10;άγκιστρο.&#10;&#10;int keni, Stiva S, &#10;άγκιστρο,&#10; if  S τελεία top == μείον 1,        &#10;  return  μείον 1,    &#10; else,         &#10;  return 0, &#10;άγκιστρο.&#10;&#10;"/>
          <p:cNvSpPr txBox="1">
            <a:spLocks noChangeArrowheads="1"/>
          </p:cNvSpPr>
          <p:nvPr>
            <p:custDataLst>
              <p:tags r:id="rId2"/>
            </p:custDataLst>
          </p:nvPr>
        </p:nvSpPr>
        <p:spPr bwMode="auto">
          <a:xfrm>
            <a:off x="467544" y="1343665"/>
            <a:ext cx="828092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chemeClr val="accent4">
                    <a:lumMod val="75000"/>
                  </a:schemeClr>
                </a:solidFill>
              </a:rPr>
              <a:t>void </a:t>
            </a:r>
            <a:r>
              <a:rPr lang="en-US" sz="2400" b="1" dirty="0" err="1">
                <a:solidFill>
                  <a:schemeClr val="accent4">
                    <a:lumMod val="75000"/>
                  </a:schemeClr>
                </a:solidFill>
              </a:rPr>
              <a:t>dimiourgia</a:t>
            </a:r>
            <a:r>
              <a:rPr lang="en-US" sz="2400" b="1" dirty="0">
                <a:solidFill>
                  <a:schemeClr val="accent4">
                    <a:lumMod val="75000"/>
                  </a:schemeClr>
                </a:solidFill>
              </a:rPr>
              <a:t>(</a:t>
            </a:r>
            <a:r>
              <a:rPr lang="en-US" sz="2400" b="1" dirty="0" err="1">
                <a:solidFill>
                  <a:schemeClr val="accent4">
                    <a:lumMod val="75000"/>
                  </a:schemeClr>
                </a:solidFill>
              </a:rPr>
              <a:t>Stiva</a:t>
            </a:r>
            <a:r>
              <a:rPr lang="en-US" sz="2400" b="1" dirty="0">
                <a:solidFill>
                  <a:schemeClr val="accent4">
                    <a:lumMod val="75000"/>
                  </a:schemeClr>
                </a:solidFill>
              </a:rPr>
              <a:t> *St)</a:t>
            </a:r>
          </a:p>
          <a:p>
            <a:r>
              <a:rPr lang="en-US" sz="2400" b="1" dirty="0">
                <a:solidFill>
                  <a:schemeClr val="accent4">
                    <a:lumMod val="75000"/>
                  </a:schemeClr>
                </a:solidFill>
              </a:rPr>
              <a:t>{    </a:t>
            </a:r>
          </a:p>
          <a:p>
            <a:r>
              <a:rPr lang="en-US" sz="2400" b="1" dirty="0">
                <a:solidFill>
                  <a:schemeClr val="accent4">
                    <a:lumMod val="75000"/>
                  </a:schemeClr>
                </a:solidFill>
              </a:rPr>
              <a:t>	St-&gt;top = -1;</a:t>
            </a:r>
            <a:r>
              <a:rPr lang="el-GR" sz="2400" b="1" dirty="0">
                <a:solidFill>
                  <a:schemeClr val="accent4">
                    <a:lumMod val="75000"/>
                  </a:schemeClr>
                </a:solidFill>
              </a:rPr>
              <a:t> </a:t>
            </a:r>
            <a:r>
              <a:rPr lang="en-US" sz="2400" b="1" dirty="0">
                <a:solidFill>
                  <a:schemeClr val="accent4">
                    <a:lumMod val="75000"/>
                  </a:schemeClr>
                </a:solidFill>
              </a:rPr>
              <a:t> </a:t>
            </a:r>
            <a:r>
              <a:rPr lang="el-GR" sz="2400" b="1" dirty="0"/>
              <a:t>/* αλλιώς (*</a:t>
            </a:r>
            <a:r>
              <a:rPr lang="en-US" sz="2400" b="1" dirty="0"/>
              <a:t>St).top = -1 */</a:t>
            </a:r>
          </a:p>
          <a:p>
            <a:r>
              <a:rPr lang="en-US" sz="2400" b="1" dirty="0">
                <a:solidFill>
                  <a:schemeClr val="accent4">
                    <a:lumMod val="75000"/>
                  </a:schemeClr>
                </a:solidFill>
              </a:rPr>
              <a:t>}</a:t>
            </a:r>
          </a:p>
          <a:p>
            <a:endParaRPr lang="en-US" sz="2400" b="1" dirty="0"/>
          </a:p>
          <a:p>
            <a:r>
              <a:rPr lang="en-US" sz="2400" b="1" dirty="0" err="1">
                <a:solidFill>
                  <a:srgbClr val="000099"/>
                </a:solidFill>
              </a:rPr>
              <a:t>int</a:t>
            </a:r>
            <a:r>
              <a:rPr lang="en-US" sz="2400" b="1" dirty="0">
                <a:solidFill>
                  <a:srgbClr val="000099"/>
                </a:solidFill>
              </a:rPr>
              <a:t> </a:t>
            </a:r>
            <a:r>
              <a:rPr lang="en-US" sz="2400" b="1" dirty="0" err="1">
                <a:solidFill>
                  <a:srgbClr val="000099"/>
                </a:solidFill>
              </a:rPr>
              <a:t>keni</a:t>
            </a:r>
            <a:r>
              <a:rPr lang="en-US" sz="2400" b="1" dirty="0">
                <a:solidFill>
                  <a:srgbClr val="000099"/>
                </a:solidFill>
              </a:rPr>
              <a:t>(</a:t>
            </a:r>
            <a:r>
              <a:rPr lang="en-US" sz="2400" b="1" dirty="0" err="1">
                <a:solidFill>
                  <a:srgbClr val="000099"/>
                </a:solidFill>
              </a:rPr>
              <a:t>Stiva</a:t>
            </a:r>
            <a:r>
              <a:rPr lang="en-US" sz="2400" b="1" dirty="0">
                <a:solidFill>
                  <a:srgbClr val="000099"/>
                </a:solidFill>
              </a:rPr>
              <a:t> S) </a:t>
            </a:r>
          </a:p>
          <a:p>
            <a:r>
              <a:rPr lang="en-US" sz="2400" b="1" dirty="0">
                <a:solidFill>
                  <a:srgbClr val="000099"/>
                </a:solidFill>
              </a:rPr>
              <a:t>{    </a:t>
            </a:r>
          </a:p>
          <a:p>
            <a:r>
              <a:rPr lang="en-US" sz="2400" b="1" dirty="0">
                <a:solidFill>
                  <a:srgbClr val="000099"/>
                </a:solidFill>
              </a:rPr>
              <a:t>	if (</a:t>
            </a:r>
            <a:r>
              <a:rPr lang="en-US" sz="2400" b="1" dirty="0" err="1">
                <a:solidFill>
                  <a:srgbClr val="000099"/>
                </a:solidFill>
              </a:rPr>
              <a:t>S.top</a:t>
            </a:r>
            <a:r>
              <a:rPr lang="en-US" sz="2400" b="1" dirty="0">
                <a:solidFill>
                  <a:srgbClr val="000099"/>
                </a:solidFill>
              </a:rPr>
              <a:t> == -1)        </a:t>
            </a:r>
          </a:p>
          <a:p>
            <a:r>
              <a:rPr lang="en-US" sz="2400" b="1" dirty="0">
                <a:solidFill>
                  <a:srgbClr val="000099"/>
                </a:solidFill>
              </a:rPr>
              <a:t>		return -1;    </a:t>
            </a:r>
          </a:p>
          <a:p>
            <a:r>
              <a:rPr lang="en-US" sz="2400" b="1" dirty="0">
                <a:solidFill>
                  <a:srgbClr val="000099"/>
                </a:solidFill>
              </a:rPr>
              <a:t>	else         </a:t>
            </a:r>
          </a:p>
          <a:p>
            <a:r>
              <a:rPr lang="el-GR" sz="2400" b="1" dirty="0">
                <a:solidFill>
                  <a:srgbClr val="000099"/>
                </a:solidFill>
              </a:rPr>
              <a:t>		</a:t>
            </a:r>
            <a:r>
              <a:rPr lang="en-US" sz="2400" b="1" dirty="0">
                <a:solidFill>
                  <a:srgbClr val="000099"/>
                </a:solidFill>
              </a:rPr>
              <a:t>return 0; </a:t>
            </a:r>
          </a:p>
          <a:p>
            <a:r>
              <a:rPr lang="en-US" sz="2400" b="1" dirty="0">
                <a:solidFill>
                  <a:srgbClr val="000099"/>
                </a:solidFill>
              </a:rPr>
              <a:t>}</a:t>
            </a:r>
            <a:endParaRPr lang="el-GR" sz="2400" b="1" dirty="0">
              <a:solidFill>
                <a:srgbClr val="000099"/>
              </a:solidFill>
            </a:endParaRPr>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Υλοποίηση Στοίβας: Εισαγωγή</a:t>
            </a:r>
          </a:p>
        </p:txBody>
      </p:sp>
      <p:sp>
        <p:nvSpPr>
          <p:cNvPr id="6" name="Θέση περιεχομένου 4" descr="void push, Stiva * St, float a,&#10;άγκιστρο,&#10; if  St -&gt; top == N μείον 1, άγκιστρο,       &#10;  print f, \ n \ n H στοίβα είναι γεμάτη,... Stack overflow..., \ n \ n,      &#10;  return , &#10; άγκιστρο,   else, άγκιστρο,     &#10;   St -&gt; top σύν σύν,      &#10;  St -&gt; s [St -&gt; top] = a,   &#10; άγκιστρο,&#10;άγκιστρο.&#10;&#10;"/>
          <p:cNvSpPr>
            <a:spLocks noGrp="1"/>
          </p:cNvSpPr>
          <p:nvPr>
            <p:ph idx="1"/>
            <p:custDataLst>
              <p:tags r:id="rId2"/>
            </p:custDataLst>
          </p:nvPr>
        </p:nvSpPr>
        <p:spPr>
          <a:xfrm>
            <a:off x="467545" y="1124744"/>
            <a:ext cx="8208912" cy="5364186"/>
          </a:xfrm>
        </p:spPr>
        <p:txBody>
          <a:bodyPr>
            <a:noAutofit/>
          </a:bodyPr>
          <a:lstStyle/>
          <a:p>
            <a:pPr marL="0" indent="0">
              <a:buNone/>
            </a:pPr>
            <a:r>
              <a:rPr lang="en-US" sz="2400" dirty="0"/>
              <a:t>void push(</a:t>
            </a:r>
            <a:r>
              <a:rPr lang="en-US" sz="2400" dirty="0" err="1"/>
              <a:t>Stiva</a:t>
            </a:r>
            <a:r>
              <a:rPr lang="en-US" sz="2400" dirty="0"/>
              <a:t> * St, float a)</a:t>
            </a:r>
            <a:r>
              <a:rPr lang="el-GR" sz="2400" dirty="0"/>
              <a:t/>
            </a:r>
            <a:br>
              <a:rPr lang="el-GR" sz="2400" dirty="0"/>
            </a:br>
            <a:r>
              <a:rPr lang="en-US" sz="2400" dirty="0"/>
              <a:t>{   </a:t>
            </a:r>
            <a:endParaRPr lang="el-GR" sz="2400" dirty="0"/>
          </a:p>
          <a:p>
            <a:pPr marL="0" indent="0">
              <a:buNone/>
            </a:pPr>
            <a:r>
              <a:rPr lang="el-GR" sz="2400" dirty="0"/>
              <a:t>	</a:t>
            </a:r>
            <a:r>
              <a:rPr lang="en-US" sz="2400" dirty="0"/>
              <a:t>if ( </a:t>
            </a:r>
            <a:r>
              <a:rPr lang="en-US" sz="2400" b="1" dirty="0">
                <a:solidFill>
                  <a:schemeClr val="accent4">
                    <a:lumMod val="75000"/>
                  </a:schemeClr>
                </a:solidFill>
              </a:rPr>
              <a:t>St-&gt;top == N-1</a:t>
            </a:r>
            <a:r>
              <a:rPr lang="en-US" sz="2400" dirty="0"/>
              <a:t>) </a:t>
            </a:r>
            <a:r>
              <a:rPr lang="en-US" sz="2400" b="1" dirty="0">
                <a:solidFill>
                  <a:schemeClr val="accent4">
                    <a:lumMod val="75000"/>
                  </a:schemeClr>
                </a:solidFill>
              </a:rPr>
              <a:t>{  </a:t>
            </a:r>
            <a:r>
              <a:rPr lang="en-US" sz="2400" b="1" dirty="0">
                <a:solidFill>
                  <a:srgbClr val="C00000"/>
                </a:solidFill>
              </a:rPr>
              <a:t>     </a:t>
            </a:r>
            <a:endParaRPr lang="el-GR" sz="2400" b="1" dirty="0">
              <a:solidFill>
                <a:srgbClr val="C00000"/>
              </a:solidFill>
            </a:endParaRPr>
          </a:p>
          <a:p>
            <a:pPr marL="0" indent="0">
              <a:buNone/>
            </a:pPr>
            <a:r>
              <a:rPr lang="el-GR" sz="2400" b="1" dirty="0">
                <a:solidFill>
                  <a:srgbClr val="C00000"/>
                </a:solidFill>
              </a:rPr>
              <a:t>		</a:t>
            </a:r>
            <a:r>
              <a:rPr lang="en-US" sz="2400" b="1" dirty="0" err="1">
                <a:solidFill>
                  <a:schemeClr val="accent4">
                    <a:lumMod val="75000"/>
                  </a:schemeClr>
                </a:solidFill>
              </a:rPr>
              <a:t>printf</a:t>
            </a:r>
            <a:r>
              <a:rPr lang="en-US" sz="2400" b="1" dirty="0">
                <a:solidFill>
                  <a:schemeClr val="accent4">
                    <a:lumMod val="75000"/>
                  </a:schemeClr>
                </a:solidFill>
              </a:rPr>
              <a:t>("\n\n H </a:t>
            </a:r>
            <a:r>
              <a:rPr lang="el-GR" sz="2400" b="1" dirty="0">
                <a:solidFill>
                  <a:schemeClr val="accent4">
                    <a:lumMod val="75000"/>
                  </a:schemeClr>
                </a:solidFill>
              </a:rPr>
              <a:t>στοίβα είναι γεμάτη</a:t>
            </a:r>
            <a:r>
              <a:rPr lang="en-US" sz="2400" b="1" dirty="0">
                <a:solidFill>
                  <a:schemeClr val="accent4">
                    <a:lumMod val="75000"/>
                  </a:schemeClr>
                </a:solidFill>
              </a:rPr>
              <a:t>... Stack overflow...\n\n");      </a:t>
            </a:r>
            <a:endParaRPr lang="el-GR" sz="2400" b="1" dirty="0">
              <a:solidFill>
                <a:schemeClr val="accent4">
                  <a:lumMod val="75000"/>
                </a:schemeClr>
              </a:solidFill>
            </a:endParaRPr>
          </a:p>
          <a:p>
            <a:pPr marL="0" indent="0">
              <a:buNone/>
            </a:pPr>
            <a:r>
              <a:rPr lang="el-GR" sz="2400" b="1" dirty="0">
                <a:solidFill>
                  <a:schemeClr val="accent4">
                    <a:lumMod val="75000"/>
                  </a:schemeClr>
                </a:solidFill>
              </a:rPr>
              <a:t>		</a:t>
            </a:r>
            <a:r>
              <a:rPr lang="en-US" sz="2400" b="1" dirty="0">
                <a:solidFill>
                  <a:schemeClr val="accent4">
                    <a:lumMod val="75000"/>
                  </a:schemeClr>
                </a:solidFill>
              </a:rPr>
              <a:t>return ; </a:t>
            </a:r>
            <a:endParaRPr lang="el-GR" sz="2400" b="1" dirty="0">
              <a:solidFill>
                <a:schemeClr val="accent4">
                  <a:lumMod val="75000"/>
                </a:schemeClr>
              </a:solidFill>
            </a:endParaRPr>
          </a:p>
          <a:p>
            <a:pPr marL="0" indent="0">
              <a:buNone/>
            </a:pPr>
            <a:r>
              <a:rPr lang="el-GR" sz="2400" b="1" dirty="0">
                <a:solidFill>
                  <a:srgbClr val="C00000"/>
                </a:solidFill>
              </a:rPr>
              <a:t>	</a:t>
            </a:r>
            <a:r>
              <a:rPr lang="en-US" sz="2400" b="1" dirty="0">
                <a:solidFill>
                  <a:schemeClr val="accent4">
                    <a:lumMod val="75000"/>
                  </a:schemeClr>
                </a:solidFill>
              </a:rPr>
              <a:t>}</a:t>
            </a:r>
            <a:r>
              <a:rPr lang="en-US" sz="2400" dirty="0"/>
              <a:t>   </a:t>
            </a:r>
            <a:r>
              <a:rPr lang="en-US" sz="2400" b="1" dirty="0">
                <a:solidFill>
                  <a:srgbClr val="000099"/>
                </a:solidFill>
              </a:rPr>
              <a:t>else {     </a:t>
            </a:r>
            <a:endParaRPr lang="el-GR" sz="2400" b="1" dirty="0">
              <a:solidFill>
                <a:srgbClr val="000099"/>
              </a:solidFill>
            </a:endParaRPr>
          </a:p>
          <a:p>
            <a:pPr marL="0" indent="0">
              <a:buNone/>
            </a:pPr>
            <a:r>
              <a:rPr lang="el-GR" sz="2400" b="1" dirty="0">
                <a:solidFill>
                  <a:srgbClr val="000099"/>
                </a:solidFill>
              </a:rPr>
              <a:t>		</a:t>
            </a:r>
            <a:r>
              <a:rPr lang="en-US" sz="2400" b="1" dirty="0">
                <a:solidFill>
                  <a:srgbClr val="000099"/>
                </a:solidFill>
              </a:rPr>
              <a:t> St-&gt;top ++;      </a:t>
            </a:r>
            <a:endParaRPr lang="el-GR" sz="2400" b="1" dirty="0">
              <a:solidFill>
                <a:srgbClr val="000099"/>
              </a:solidFill>
            </a:endParaRPr>
          </a:p>
          <a:p>
            <a:pPr marL="0" indent="0">
              <a:buNone/>
            </a:pPr>
            <a:r>
              <a:rPr lang="el-GR" sz="2400" b="1" dirty="0">
                <a:solidFill>
                  <a:srgbClr val="000099"/>
                </a:solidFill>
              </a:rPr>
              <a:t>		</a:t>
            </a:r>
            <a:r>
              <a:rPr lang="en-US" sz="2400" b="1" dirty="0">
                <a:solidFill>
                  <a:srgbClr val="000099"/>
                </a:solidFill>
              </a:rPr>
              <a:t>St-&gt;s[St-&gt;top] = a;   </a:t>
            </a:r>
            <a:endParaRPr lang="el-GR" sz="2400" b="1" dirty="0">
              <a:solidFill>
                <a:srgbClr val="000099"/>
              </a:solidFill>
            </a:endParaRPr>
          </a:p>
          <a:p>
            <a:pPr marL="0" indent="0">
              <a:buNone/>
            </a:pPr>
            <a:r>
              <a:rPr lang="el-GR" sz="2400" b="1" dirty="0">
                <a:solidFill>
                  <a:srgbClr val="000099"/>
                </a:solidFill>
              </a:rPr>
              <a:t>	</a:t>
            </a:r>
            <a:r>
              <a:rPr lang="en-US" sz="2400" b="1" dirty="0">
                <a:solidFill>
                  <a:srgbClr val="000099"/>
                </a:solidFill>
              </a:rPr>
              <a:t>}</a:t>
            </a:r>
            <a:endParaRPr lang="el-GR" sz="2400" b="1" dirty="0">
              <a:solidFill>
                <a:srgbClr val="000099"/>
              </a:solidFill>
            </a:endParaRPr>
          </a:p>
          <a:p>
            <a:pPr marL="0" indent="0">
              <a:buNone/>
            </a:pPr>
            <a:r>
              <a:rPr lang="en-US" sz="2400" dirty="0"/>
              <a:t>}</a:t>
            </a:r>
            <a:endParaRPr lang="el-GR" sz="2400" dirty="0"/>
          </a:p>
          <a:p>
            <a:pPr marL="0" indent="0">
              <a:buNone/>
            </a:pP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50096"/>
            <a:ext cx="9072563" cy="1260475"/>
          </a:xfrm>
        </p:spPr>
        <p:txBody>
          <a:bodyPr>
            <a:normAutofit/>
          </a:bodyPr>
          <a:lstStyle/>
          <a:p>
            <a:r>
              <a:rPr lang="el-GR" dirty="0"/>
              <a:t>Υλοποίηση Στοίβας: Εξαγωγή</a:t>
            </a:r>
          </a:p>
        </p:txBody>
      </p:sp>
      <p:sp>
        <p:nvSpPr>
          <p:cNvPr id="9" name="TextBox 5" descr="float pop, Stiva * St,&#10;άγκιστρο,&#10; float c,   &#10;&#10; c =  St -&gt; s [St -&gt; top],   &#10; St -&gt; top πλήν πλήν,   &#10;&#10; return c,   &#10;άγκιστρο.&#10;&#10;"/>
          <p:cNvSpPr txBox="1">
            <a:spLocks noChangeArrowheads="1"/>
          </p:cNvSpPr>
          <p:nvPr>
            <p:custDataLst>
              <p:tags r:id="rId2"/>
            </p:custDataLst>
          </p:nvPr>
        </p:nvSpPr>
        <p:spPr bwMode="auto">
          <a:xfrm>
            <a:off x="467545" y="1404059"/>
            <a:ext cx="82089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t>float pop(</a:t>
            </a:r>
            <a:r>
              <a:rPr lang="en-US" sz="2800" dirty="0" err="1"/>
              <a:t>Stiva</a:t>
            </a:r>
            <a:r>
              <a:rPr lang="en-US" sz="2800" dirty="0"/>
              <a:t> *St)</a:t>
            </a:r>
            <a:endParaRPr lang="el-GR" sz="2800" dirty="0"/>
          </a:p>
          <a:p>
            <a:r>
              <a:rPr lang="en-US" sz="2800" dirty="0"/>
              <a:t>{   </a:t>
            </a:r>
            <a:endParaRPr lang="el-GR" sz="2800" dirty="0"/>
          </a:p>
          <a:p>
            <a:r>
              <a:rPr lang="el-GR" sz="2800" dirty="0"/>
              <a:t>	</a:t>
            </a:r>
            <a:r>
              <a:rPr lang="en-US" sz="2800" dirty="0"/>
              <a:t>float c;   </a:t>
            </a:r>
            <a:endParaRPr lang="el-GR" sz="2800" dirty="0"/>
          </a:p>
          <a:p>
            <a:endParaRPr lang="el-GR" sz="2800" dirty="0"/>
          </a:p>
          <a:p>
            <a:r>
              <a:rPr lang="el-GR" sz="2800" dirty="0"/>
              <a:t>	</a:t>
            </a:r>
            <a:r>
              <a:rPr lang="en-US" sz="2800" b="1" dirty="0">
                <a:solidFill>
                  <a:srgbClr val="000099"/>
                </a:solidFill>
              </a:rPr>
              <a:t>c =  St-&gt;s[St-&gt;top];</a:t>
            </a:r>
            <a:r>
              <a:rPr lang="en-US" sz="2800" dirty="0"/>
              <a:t>   </a:t>
            </a:r>
            <a:endParaRPr lang="el-GR" sz="2800" dirty="0"/>
          </a:p>
          <a:p>
            <a:r>
              <a:rPr lang="el-GR" sz="2800" dirty="0"/>
              <a:t>	</a:t>
            </a:r>
            <a:r>
              <a:rPr lang="en-US" sz="2800" b="1" dirty="0">
                <a:solidFill>
                  <a:schemeClr val="accent4">
                    <a:lumMod val="75000"/>
                  </a:schemeClr>
                </a:solidFill>
              </a:rPr>
              <a:t>St-&gt;top--;</a:t>
            </a:r>
            <a:r>
              <a:rPr lang="en-US" sz="2800" dirty="0">
                <a:solidFill>
                  <a:schemeClr val="accent4">
                    <a:lumMod val="75000"/>
                  </a:schemeClr>
                </a:solidFill>
              </a:rPr>
              <a:t>   </a:t>
            </a:r>
            <a:endParaRPr lang="el-GR" sz="2800" dirty="0">
              <a:solidFill>
                <a:schemeClr val="accent4">
                  <a:lumMod val="75000"/>
                </a:schemeClr>
              </a:solidFill>
            </a:endParaRPr>
          </a:p>
          <a:p>
            <a:endParaRPr lang="el-GR" sz="2800" dirty="0"/>
          </a:p>
          <a:p>
            <a:r>
              <a:rPr lang="el-GR" sz="2800" dirty="0"/>
              <a:t>	</a:t>
            </a:r>
            <a:r>
              <a:rPr lang="en-US" sz="2800" b="1" dirty="0"/>
              <a:t>return c;</a:t>
            </a:r>
            <a:r>
              <a:rPr lang="en-US" sz="2800" dirty="0"/>
              <a:t>   </a:t>
            </a:r>
            <a:endParaRPr lang="el-GR" sz="2800" dirty="0"/>
          </a:p>
          <a:p>
            <a:r>
              <a:rPr lang="en-US" sz="2800" dirty="0"/>
              <a:t>}</a:t>
            </a:r>
            <a:endParaRPr lang="el-GR" sz="2800" dirty="0"/>
          </a:p>
          <a:p>
            <a:endParaRPr lang="el-GR" sz="2800" dirty="0">
              <a:solidFill>
                <a:srgbClr val="7030A0"/>
              </a:solidFill>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Υλοποίηση Στοίβας με Αρχείο</a:t>
            </a:r>
          </a:p>
        </p:txBody>
      </p:sp>
      <p:sp>
        <p:nvSpPr>
          <p:cNvPr id="10" name="Θέση περιεχομένου 2" descr="Διαφέρει με τον πίνακα κυρίως στο ότι δεν έχει σαφές μέγεθος.&#10;ΠΡΕΠΕΙ να είναι πάλι γνωστή η κορυφή!&#10;Δευτερεύον αρχείο με περιεχόμενο ΜΟΝΟ έναν αριθμό ο οποίος θα αναπαριστά το top.&#10;Σε κάθε εισαγωγή/εξαγωγή το top πρέπει να ενημερώνεται,&#10;Κατά την δημιουργία, top ß μείον1.&#10;"/>
          <p:cNvSpPr>
            <a:spLocks noGrp="1"/>
          </p:cNvSpPr>
          <p:nvPr>
            <p:ph idx="1"/>
          </p:nvPr>
        </p:nvSpPr>
        <p:spPr>
          <a:xfrm>
            <a:off x="467545" y="1351433"/>
            <a:ext cx="8208912" cy="4741863"/>
          </a:xfrm>
        </p:spPr>
        <p:txBody>
          <a:bodyPr>
            <a:normAutofit/>
          </a:bodyPr>
          <a:lstStyle/>
          <a:p>
            <a:pPr>
              <a:buFont typeface="Wingdings" pitchFamily="2" charset="2"/>
              <a:buChar char="q"/>
            </a:pPr>
            <a:r>
              <a:rPr lang="el-GR" sz="2800" dirty="0" smtClean="0"/>
              <a:t>Διαφέρει με τον πίνακα κυρίως στο ότι δεν έχει σαφές μέγεθος.</a:t>
            </a:r>
          </a:p>
          <a:p>
            <a:pPr>
              <a:buFont typeface="Wingdings" pitchFamily="2" charset="2"/>
              <a:buChar char="q"/>
            </a:pPr>
            <a:r>
              <a:rPr lang="el-GR" sz="2800" dirty="0" smtClean="0"/>
              <a:t>ΠΡΕΠΕΙ να είναι πάλι γνωστή η κορυφή!</a:t>
            </a:r>
          </a:p>
          <a:p>
            <a:pPr>
              <a:buFont typeface="Wingdings" pitchFamily="2" charset="2"/>
              <a:buChar char="q"/>
            </a:pPr>
            <a:r>
              <a:rPr lang="el-GR" sz="2800" dirty="0" smtClean="0"/>
              <a:t>Δευτερεύον αρχείο με περιεχόμενο ΜΟΝΟ έναν αριθμό ο οποίος θα αναπαριστά το </a:t>
            </a:r>
            <a:r>
              <a:rPr lang="en-US" sz="2800" dirty="0" smtClean="0"/>
              <a:t>top.</a:t>
            </a:r>
          </a:p>
          <a:p>
            <a:pPr lvl="1">
              <a:buFont typeface="Wingdings" pitchFamily="2" charset="2"/>
              <a:buChar char="§"/>
            </a:pPr>
            <a:r>
              <a:rPr lang="el-GR" dirty="0" smtClean="0"/>
              <a:t>Σε κάθε εισαγωγή/εξαγωγή το </a:t>
            </a:r>
            <a:r>
              <a:rPr lang="en-US" dirty="0" smtClean="0"/>
              <a:t>top </a:t>
            </a:r>
            <a:r>
              <a:rPr lang="el-GR" dirty="0" smtClean="0"/>
              <a:t>πρέπει να ενημερώνεται,</a:t>
            </a:r>
          </a:p>
          <a:p>
            <a:pPr lvl="1">
              <a:buFont typeface="Wingdings" pitchFamily="2" charset="2"/>
              <a:buChar char="§"/>
            </a:pPr>
            <a:r>
              <a:rPr lang="el-GR" dirty="0" smtClean="0"/>
              <a:t>Κατά την δημιουργία, </a:t>
            </a:r>
            <a:r>
              <a:rPr lang="en-US" dirty="0" smtClean="0"/>
              <a:t>top </a:t>
            </a:r>
            <a:r>
              <a:rPr lang="en-US" dirty="0" smtClean="0">
                <a:sym typeface="Wingdings" pitchFamily="2" charset="2"/>
              </a:rPr>
              <a:t> -1.</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42761"/>
            <a:ext cx="9072563" cy="1260475"/>
          </a:xfrm>
        </p:spPr>
        <p:txBody>
          <a:bodyPr>
            <a:noAutofit/>
          </a:bodyPr>
          <a:lstStyle/>
          <a:p>
            <a:r>
              <a:rPr lang="el-GR" dirty="0"/>
              <a:t>Άσκηση</a:t>
            </a:r>
          </a:p>
        </p:txBody>
      </p:sp>
      <p:sp>
        <p:nvSpPr>
          <p:cNvPr id="10" name="TextBox 9"/>
          <p:cNvSpPr txBox="1"/>
          <p:nvPr>
            <p:custDataLst>
              <p:tags r:id="rId2"/>
            </p:custDataLst>
          </p:nvPr>
        </p:nvSpPr>
        <p:spPr>
          <a:xfrm>
            <a:off x="467544" y="2086977"/>
            <a:ext cx="8208912" cy="2062103"/>
          </a:xfrm>
          <a:prstGeom prst="rect">
            <a:avLst/>
          </a:prstGeom>
          <a:noFill/>
        </p:spPr>
        <p:txBody>
          <a:bodyPr wrap="square" rtlCol="0">
            <a:spAutoFit/>
          </a:bodyPr>
          <a:lstStyle/>
          <a:p>
            <a:pPr marL="457200" indent="-457200">
              <a:buFont typeface="Wingdings" pitchFamily="2" charset="2"/>
              <a:buChar char="q"/>
            </a:pPr>
            <a:r>
              <a:rPr lang="el-GR" sz="3200" dirty="0"/>
              <a:t>Να γραφεί πρόγραμμα το οποίο με χρήση αρχείου να διαχειρίζεται μία στοίβα Ευκλειδείων συντεταγμένων.</a:t>
            </a:r>
          </a:p>
          <a:p>
            <a:pPr marL="457200" indent="-457200">
              <a:buFont typeface="Wingdings" pitchFamily="2" charset="2"/>
              <a:buChar char="q"/>
            </a:pPr>
            <a:endParaRPr lang="el-GR" sz="3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a:t>Στοίβα: υλοποίηση με </a:t>
            </a:r>
            <a:r>
              <a:rPr lang="el-GR" dirty="0" smtClean="0"/>
              <a:t>αρχείο (1 από 9)</a:t>
            </a:r>
            <a:endParaRPr lang="el-GR" dirty="0"/>
          </a:p>
        </p:txBody>
      </p:sp>
      <p:sp>
        <p:nvSpPr>
          <p:cNvPr id="10" name="TextBox 9" descr="include stdio τελεία h,&#10;&#10;type def struct, άγκιστρο,&#10;    float x,&#10;    float y,&#10;άγκιστο, Stiva,&#10;&#10;FILE * s, * ts, / *  το αρχείο στοίβας, ts το αρχείο για τον δείκτη κορυφής top * /,&#10;&#10;void dimiourgia, void,&#10;int keni, void,&#10;void push, Stiva,&#10;Stiva pop, void.&#10;&#10;"/>
          <p:cNvSpPr txBox="1"/>
          <p:nvPr>
            <p:custDataLst>
              <p:tags r:id="rId2"/>
            </p:custDataLst>
          </p:nvPr>
        </p:nvSpPr>
        <p:spPr>
          <a:xfrm>
            <a:off x="467544" y="1181065"/>
            <a:ext cx="8280920" cy="5632311"/>
          </a:xfrm>
          <a:prstGeom prst="rect">
            <a:avLst/>
          </a:prstGeom>
          <a:noFill/>
        </p:spPr>
        <p:txBody>
          <a:bodyPr wrap="square" rtlCol="0">
            <a:spAutoFit/>
          </a:bodyPr>
          <a:lstStyle/>
          <a:p>
            <a:r>
              <a:rPr lang="en-US" sz="2400" dirty="0"/>
              <a:t>#include &lt;</a:t>
            </a:r>
            <a:r>
              <a:rPr lang="en-US" sz="2400" dirty="0" err="1"/>
              <a:t>stdio.h</a:t>
            </a:r>
            <a:r>
              <a:rPr lang="en-US" sz="2400" dirty="0"/>
              <a:t>&gt;</a:t>
            </a:r>
          </a:p>
          <a:p>
            <a:endParaRPr lang="en-US" sz="2400" dirty="0"/>
          </a:p>
          <a:p>
            <a:r>
              <a:rPr lang="en-US" sz="2400" dirty="0" err="1"/>
              <a:t>typedef</a:t>
            </a:r>
            <a:r>
              <a:rPr lang="en-US" sz="2400" dirty="0"/>
              <a:t> </a:t>
            </a:r>
            <a:r>
              <a:rPr lang="en-US" sz="2400" dirty="0" err="1"/>
              <a:t>struct</a:t>
            </a:r>
            <a:r>
              <a:rPr lang="en-US" sz="2400" dirty="0"/>
              <a:t> {</a:t>
            </a:r>
          </a:p>
          <a:p>
            <a:r>
              <a:rPr lang="en-US" sz="2400" dirty="0"/>
              <a:t>    float x;</a:t>
            </a:r>
          </a:p>
          <a:p>
            <a:r>
              <a:rPr lang="en-US" sz="2400" dirty="0"/>
              <a:t>    float y;</a:t>
            </a:r>
          </a:p>
          <a:p>
            <a:r>
              <a:rPr lang="en-US" sz="2400" dirty="0"/>
              <a:t>} </a:t>
            </a:r>
            <a:r>
              <a:rPr lang="en-US" sz="2400" dirty="0" err="1"/>
              <a:t>Stiva</a:t>
            </a:r>
            <a:r>
              <a:rPr lang="en-US" sz="2400" dirty="0"/>
              <a:t>;</a:t>
            </a:r>
          </a:p>
          <a:p>
            <a:endParaRPr lang="en-US" sz="2400" dirty="0"/>
          </a:p>
          <a:p>
            <a:r>
              <a:rPr lang="en-US" sz="2400" b="1" dirty="0">
                <a:solidFill>
                  <a:schemeClr val="accent4">
                    <a:lumMod val="75000"/>
                  </a:schemeClr>
                </a:solidFill>
              </a:rPr>
              <a:t>FILE *s, *</a:t>
            </a:r>
            <a:r>
              <a:rPr lang="en-US" sz="2400" b="1" dirty="0" err="1">
                <a:solidFill>
                  <a:schemeClr val="accent4">
                    <a:lumMod val="75000"/>
                  </a:schemeClr>
                </a:solidFill>
              </a:rPr>
              <a:t>ts</a:t>
            </a:r>
            <a:r>
              <a:rPr lang="en-US" sz="2400" b="1" dirty="0">
                <a:solidFill>
                  <a:schemeClr val="accent4">
                    <a:lumMod val="75000"/>
                  </a:schemeClr>
                </a:solidFill>
              </a:rPr>
              <a:t>;</a:t>
            </a:r>
            <a:r>
              <a:rPr lang="el-GR" sz="2400" b="1" dirty="0">
                <a:solidFill>
                  <a:schemeClr val="accent4">
                    <a:lumMod val="75000"/>
                  </a:schemeClr>
                </a:solidFill>
              </a:rPr>
              <a:t> /* </a:t>
            </a:r>
            <a:r>
              <a:rPr lang="en-US" sz="2400" b="1" dirty="0">
                <a:solidFill>
                  <a:schemeClr val="accent4">
                    <a:lumMod val="75000"/>
                  </a:schemeClr>
                </a:solidFill>
              </a:rPr>
              <a:t> </a:t>
            </a:r>
            <a:r>
              <a:rPr lang="el-GR" sz="2400" b="1" dirty="0">
                <a:solidFill>
                  <a:schemeClr val="accent4">
                    <a:lumMod val="75000"/>
                  </a:schemeClr>
                </a:solidFill>
              </a:rPr>
              <a:t>το αρχείο στοίβας, </a:t>
            </a:r>
            <a:r>
              <a:rPr lang="en-US" sz="2400" b="1" dirty="0" err="1">
                <a:solidFill>
                  <a:schemeClr val="accent4">
                    <a:lumMod val="75000"/>
                  </a:schemeClr>
                </a:solidFill>
              </a:rPr>
              <a:t>ts</a:t>
            </a:r>
            <a:r>
              <a:rPr lang="en-US" sz="2400" b="1" dirty="0">
                <a:solidFill>
                  <a:schemeClr val="accent4">
                    <a:lumMod val="75000"/>
                  </a:schemeClr>
                </a:solidFill>
              </a:rPr>
              <a:t> </a:t>
            </a:r>
            <a:r>
              <a:rPr lang="el-GR" sz="2400" b="1" dirty="0">
                <a:solidFill>
                  <a:schemeClr val="accent4">
                    <a:lumMod val="75000"/>
                  </a:schemeClr>
                </a:solidFill>
              </a:rPr>
              <a:t>το αρχείο για τον δείκτη κορυφής </a:t>
            </a:r>
            <a:r>
              <a:rPr lang="en-US" sz="2400" b="1" dirty="0">
                <a:solidFill>
                  <a:schemeClr val="accent4">
                    <a:lumMod val="75000"/>
                  </a:schemeClr>
                </a:solidFill>
              </a:rPr>
              <a:t>top */</a:t>
            </a:r>
          </a:p>
          <a:p>
            <a:endParaRPr lang="en-US" sz="2400" dirty="0"/>
          </a:p>
          <a:p>
            <a:r>
              <a:rPr lang="en-US" sz="2400" b="1" dirty="0"/>
              <a:t>void </a:t>
            </a:r>
            <a:r>
              <a:rPr lang="en-US" sz="2400" b="1" dirty="0" err="1"/>
              <a:t>dimiourgia</a:t>
            </a:r>
            <a:r>
              <a:rPr lang="en-US" sz="2400" b="1" dirty="0"/>
              <a:t>(void);</a:t>
            </a:r>
          </a:p>
          <a:p>
            <a:r>
              <a:rPr lang="en-US" sz="2400" b="1" dirty="0" err="1"/>
              <a:t>int</a:t>
            </a:r>
            <a:r>
              <a:rPr lang="en-US" sz="2400" b="1" dirty="0"/>
              <a:t> </a:t>
            </a:r>
            <a:r>
              <a:rPr lang="en-US" sz="2400" b="1" dirty="0" err="1"/>
              <a:t>keni</a:t>
            </a:r>
            <a:r>
              <a:rPr lang="en-US" sz="2400" b="1" dirty="0"/>
              <a:t>(void);</a:t>
            </a:r>
          </a:p>
          <a:p>
            <a:r>
              <a:rPr lang="en-US" sz="2400" b="1" dirty="0"/>
              <a:t>void push(</a:t>
            </a:r>
            <a:r>
              <a:rPr lang="en-US" sz="2400" b="1" dirty="0" err="1"/>
              <a:t>Stiva</a:t>
            </a:r>
            <a:r>
              <a:rPr lang="en-US" sz="2400" b="1" dirty="0"/>
              <a:t>);</a:t>
            </a:r>
          </a:p>
          <a:p>
            <a:r>
              <a:rPr lang="en-US" sz="2400" b="1" dirty="0" err="1"/>
              <a:t>Stiva</a:t>
            </a:r>
            <a:r>
              <a:rPr lang="en-US" sz="2400" b="1" dirty="0"/>
              <a:t> pop(void);</a:t>
            </a:r>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285"/>
            <a:ext cx="8352928" cy="1260475"/>
          </a:xfrm>
        </p:spPr>
        <p:txBody>
          <a:bodyPr>
            <a:noAutofit/>
          </a:bodyPr>
          <a:lstStyle/>
          <a:p>
            <a:r>
              <a:rPr lang="el-GR" dirty="0"/>
              <a:t>Στοίβα: υλοποίηση με αρχείο </a:t>
            </a:r>
            <a:r>
              <a:rPr lang="el-GR" dirty="0" smtClean="0"/>
              <a:t>(2 </a:t>
            </a:r>
            <a:r>
              <a:rPr lang="el-GR" dirty="0"/>
              <a:t>από </a:t>
            </a:r>
            <a:r>
              <a:rPr lang="el-GR" dirty="0" smtClean="0"/>
              <a:t>9)</a:t>
            </a:r>
            <a:endParaRPr lang="el-GR" dirty="0"/>
          </a:p>
        </p:txBody>
      </p:sp>
      <p:sp>
        <p:nvSpPr>
          <p:cNvPr id="8" name="TextBox 7" descr="int main,&#10;άγκιστρο,&#10;    Stiva S, &#10;    float x 1, x 2,&#10;    int epil,&#10;    &#10;    dimiourgia,&#10;    &#10;    do, άγκιστρο,&#10;        do, άγκιστρο,&#10;            print f, \ n 1 τελεία Eisagogi, 2 τελεία Eksagogi, 3 τελεία Telos,&#10;            scan f, % d, &amp; epil,&#10;        άγκιστρο, while epil μικρότερο του 1 || epil μεγαλύτερο του 3.&#10;&#10;"/>
          <p:cNvSpPr txBox="1"/>
          <p:nvPr>
            <p:custDataLst>
              <p:tags r:id="rId2"/>
            </p:custDataLst>
          </p:nvPr>
        </p:nvSpPr>
        <p:spPr>
          <a:xfrm>
            <a:off x="467544" y="1412776"/>
            <a:ext cx="8208912" cy="5170646"/>
          </a:xfrm>
          <a:prstGeom prst="rect">
            <a:avLst/>
          </a:prstGeom>
          <a:noFill/>
        </p:spPr>
        <p:txBody>
          <a:bodyPr wrap="square" rtlCol="0">
            <a:spAutoFit/>
          </a:bodyPr>
          <a:lstStyle/>
          <a:p>
            <a:r>
              <a:rPr lang="en-US" sz="2400" dirty="0" err="1"/>
              <a:t>int</a:t>
            </a:r>
            <a:r>
              <a:rPr lang="en-US" sz="2400" dirty="0"/>
              <a:t> main()</a:t>
            </a:r>
          </a:p>
          <a:p>
            <a:r>
              <a:rPr lang="en-US" sz="2400" dirty="0"/>
              <a:t>{</a:t>
            </a:r>
          </a:p>
          <a:p>
            <a:r>
              <a:rPr lang="en-US" sz="2400" dirty="0"/>
              <a:t>    </a:t>
            </a:r>
            <a:r>
              <a:rPr lang="en-US" sz="2400" dirty="0" err="1"/>
              <a:t>Stiva</a:t>
            </a:r>
            <a:r>
              <a:rPr lang="en-US" sz="2400" dirty="0"/>
              <a:t> S; </a:t>
            </a:r>
          </a:p>
          <a:p>
            <a:r>
              <a:rPr lang="en-US" sz="2400" dirty="0"/>
              <a:t>    float x1,x2;</a:t>
            </a:r>
          </a:p>
          <a:p>
            <a:r>
              <a:rPr lang="en-US" sz="2400" dirty="0"/>
              <a:t>    </a:t>
            </a:r>
            <a:r>
              <a:rPr lang="en-US" sz="2400" dirty="0" err="1"/>
              <a:t>int</a:t>
            </a:r>
            <a:r>
              <a:rPr lang="en-US" sz="2400" dirty="0"/>
              <a:t> </a:t>
            </a:r>
            <a:r>
              <a:rPr lang="en-US" sz="2400" dirty="0" err="1"/>
              <a:t>epil</a:t>
            </a:r>
            <a:r>
              <a:rPr lang="en-US" sz="2400" dirty="0"/>
              <a:t>;</a:t>
            </a:r>
          </a:p>
          <a:p>
            <a:r>
              <a:rPr lang="en-US" sz="2400" dirty="0"/>
              <a:t>    </a:t>
            </a:r>
          </a:p>
          <a:p>
            <a:r>
              <a:rPr lang="en-US" sz="2400" dirty="0">
                <a:solidFill>
                  <a:schemeClr val="accent4">
                    <a:lumMod val="75000"/>
                  </a:schemeClr>
                </a:solidFill>
              </a:rPr>
              <a:t>    </a:t>
            </a:r>
            <a:r>
              <a:rPr lang="en-US" sz="2400" b="1" dirty="0" err="1">
                <a:solidFill>
                  <a:schemeClr val="accent4">
                    <a:lumMod val="75000"/>
                  </a:schemeClr>
                </a:solidFill>
              </a:rPr>
              <a:t>dimiourgia</a:t>
            </a:r>
            <a:r>
              <a:rPr lang="en-US" sz="2400" b="1" dirty="0">
                <a:solidFill>
                  <a:schemeClr val="accent4">
                    <a:lumMod val="75000"/>
                  </a:schemeClr>
                </a:solidFill>
              </a:rPr>
              <a:t>()</a:t>
            </a:r>
            <a:r>
              <a:rPr lang="en-US" sz="2400" dirty="0"/>
              <a:t>;</a:t>
            </a:r>
          </a:p>
          <a:p>
            <a:r>
              <a:rPr lang="en-US" sz="2400" dirty="0"/>
              <a:t>    </a:t>
            </a:r>
          </a:p>
          <a:p>
            <a:r>
              <a:rPr lang="en-US" sz="2400" dirty="0"/>
              <a:t>    do {</a:t>
            </a:r>
          </a:p>
          <a:p>
            <a:r>
              <a:rPr lang="en-US" sz="2400" dirty="0"/>
              <a:t>        do {</a:t>
            </a:r>
          </a:p>
          <a:p>
            <a:r>
              <a:rPr lang="en-US" sz="2400" dirty="0"/>
              <a:t>            </a:t>
            </a:r>
            <a:r>
              <a:rPr lang="en-US" sz="2400" dirty="0" err="1"/>
              <a:t>printf</a:t>
            </a:r>
            <a:r>
              <a:rPr lang="en-US" sz="2400" dirty="0"/>
              <a:t>("\n 1. </a:t>
            </a:r>
            <a:r>
              <a:rPr lang="en-US" sz="2400" dirty="0" err="1"/>
              <a:t>Eisagogi</a:t>
            </a:r>
            <a:r>
              <a:rPr lang="en-US" sz="2400" dirty="0"/>
              <a:t>, 2. </a:t>
            </a:r>
            <a:r>
              <a:rPr lang="en-US" sz="2400" dirty="0" err="1"/>
              <a:t>Eksagogi</a:t>
            </a:r>
            <a:r>
              <a:rPr lang="en-US" sz="2400" dirty="0"/>
              <a:t>, 3.Telos ");</a:t>
            </a:r>
          </a:p>
          <a:p>
            <a:r>
              <a:rPr lang="en-US" sz="2400" dirty="0"/>
              <a:t>            </a:t>
            </a:r>
            <a:r>
              <a:rPr lang="en-US" sz="2400" dirty="0" err="1"/>
              <a:t>scanf</a:t>
            </a:r>
            <a:r>
              <a:rPr lang="en-US" sz="2400" dirty="0"/>
              <a:t>("%d", &amp;</a:t>
            </a:r>
            <a:r>
              <a:rPr lang="en-US" sz="2400" dirty="0" err="1"/>
              <a:t>epil</a:t>
            </a:r>
            <a:r>
              <a:rPr lang="en-US" sz="2400" dirty="0"/>
              <a:t>);</a:t>
            </a:r>
          </a:p>
          <a:p>
            <a:r>
              <a:rPr lang="en-US" sz="2400" dirty="0"/>
              <a:t>        } while (</a:t>
            </a:r>
            <a:r>
              <a:rPr lang="en-US" sz="2400" dirty="0" err="1"/>
              <a:t>epil</a:t>
            </a:r>
            <a:r>
              <a:rPr lang="en-US" sz="2400" dirty="0"/>
              <a:t>&lt;1 || </a:t>
            </a:r>
            <a:r>
              <a:rPr lang="en-US" sz="2400" dirty="0" err="1"/>
              <a:t>epil</a:t>
            </a:r>
            <a:r>
              <a:rPr lang="en-US" sz="2400" dirty="0"/>
              <a:t>&gt;3);</a:t>
            </a:r>
          </a:p>
          <a:p>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285"/>
            <a:ext cx="8352928" cy="1260475"/>
          </a:xfrm>
        </p:spPr>
        <p:txBody>
          <a:bodyPr>
            <a:noAutofit/>
          </a:bodyPr>
          <a:lstStyle/>
          <a:p>
            <a:r>
              <a:rPr lang="el-GR" dirty="0"/>
              <a:t>Στοίβα: υλοποίηση με αρχείο </a:t>
            </a:r>
            <a:r>
              <a:rPr lang="el-GR" dirty="0" smtClean="0"/>
              <a:t>(3 </a:t>
            </a:r>
            <a:r>
              <a:rPr lang="el-GR" dirty="0"/>
              <a:t>από </a:t>
            </a:r>
            <a:r>
              <a:rPr lang="el-GR" dirty="0" smtClean="0"/>
              <a:t>9)</a:t>
            </a:r>
            <a:endParaRPr lang="el-GR" dirty="0"/>
          </a:p>
        </p:txBody>
      </p:sp>
      <p:sp>
        <p:nvSpPr>
          <p:cNvPr id="8" name="TextBox 7" descr="switch epil, άγκιστρο,&#10;            case 1 άνω κάτω τελεία, print f, \ n Εισαγωγή συντεταγμένων x 1, x 2 άνω κάτω τελεία,&#10;                    scan f, % f % f, &amp; x 1, &amp; x 2,&#10;                    S τελεία x = x 1,&#10;                    S τελεία y = x 2,&#10;                    push, S,&#10;                    break.&#10;            case 2 άνω κάτω τελεία,  if  keni() ==  μείον 1,&#10;                        print f, \ n \ n H στοίβα είναι κενή!,&#10;                    else, άγκιστρο,&#10;                        S = pop(),&#10;                        print f,  \ n \ n == μεγαλύτερο του % 10 τελεία 2 f %10 τελεία 2 f, S τελεία x, S τελεία y,&#10;                    άγκιστρο,&#10;            άγκιστρο,&#10;        άγκιστρο, while epil != 3,&#10;        print f,  \ n \ n,&#10;        return 0,&#10;άγκιστρο.&#10;"/>
          <p:cNvSpPr txBox="1"/>
          <p:nvPr>
            <p:custDataLst>
              <p:tags r:id="rId2"/>
            </p:custDataLst>
          </p:nvPr>
        </p:nvSpPr>
        <p:spPr>
          <a:xfrm>
            <a:off x="467544" y="1124744"/>
            <a:ext cx="8208912" cy="5632311"/>
          </a:xfrm>
          <a:prstGeom prst="rect">
            <a:avLst/>
          </a:prstGeom>
          <a:noFill/>
        </p:spPr>
        <p:txBody>
          <a:bodyPr wrap="square" rtlCol="0">
            <a:spAutoFit/>
          </a:bodyPr>
          <a:lstStyle/>
          <a:p>
            <a:r>
              <a:rPr lang="en-US" sz="2000" dirty="0"/>
              <a:t>switch (</a:t>
            </a:r>
            <a:r>
              <a:rPr lang="en-US" sz="2000" dirty="0" err="1"/>
              <a:t>epil</a:t>
            </a:r>
            <a:r>
              <a:rPr lang="en-US" sz="2000" dirty="0"/>
              <a:t>) {</a:t>
            </a:r>
          </a:p>
          <a:p>
            <a:r>
              <a:rPr lang="en-US" sz="2000" dirty="0"/>
              <a:t>            case 1: </a:t>
            </a:r>
            <a:r>
              <a:rPr lang="en-US" sz="2000" dirty="0" err="1"/>
              <a:t>printf</a:t>
            </a:r>
            <a:r>
              <a:rPr lang="en-US" sz="2000" dirty="0"/>
              <a:t>("\n </a:t>
            </a:r>
            <a:r>
              <a:rPr lang="el-GR" sz="2000" dirty="0"/>
              <a:t>Εισαγωγή συντεταγμένων (</a:t>
            </a:r>
            <a:r>
              <a:rPr lang="en-US" sz="2000" dirty="0"/>
              <a:t>x1, x2): ");</a:t>
            </a:r>
          </a:p>
          <a:p>
            <a:r>
              <a:rPr lang="en-US" sz="2000" dirty="0"/>
              <a:t>                    </a:t>
            </a:r>
            <a:r>
              <a:rPr lang="en-US" sz="2000" dirty="0" err="1"/>
              <a:t>scanf</a:t>
            </a:r>
            <a:r>
              <a:rPr lang="en-US" sz="2000" dirty="0"/>
              <a:t>("%</a:t>
            </a:r>
            <a:r>
              <a:rPr lang="en-US" sz="2000" dirty="0" err="1"/>
              <a:t>f%f</a:t>
            </a:r>
            <a:r>
              <a:rPr lang="en-US" sz="2000" dirty="0"/>
              <a:t>", &amp;x1, &amp;x2);</a:t>
            </a:r>
          </a:p>
          <a:p>
            <a:r>
              <a:rPr lang="en-US" sz="2000" dirty="0">
                <a:solidFill>
                  <a:schemeClr val="accent4">
                    <a:lumMod val="75000"/>
                  </a:schemeClr>
                </a:solidFill>
              </a:rPr>
              <a:t>                    </a:t>
            </a:r>
            <a:r>
              <a:rPr lang="en-US" sz="2000" b="1" dirty="0" err="1">
                <a:solidFill>
                  <a:schemeClr val="accent4">
                    <a:lumMod val="75000"/>
                  </a:schemeClr>
                </a:solidFill>
              </a:rPr>
              <a:t>S.x</a:t>
            </a:r>
            <a:r>
              <a:rPr lang="en-US" sz="2000" b="1" dirty="0">
                <a:solidFill>
                  <a:schemeClr val="accent4">
                    <a:lumMod val="75000"/>
                  </a:schemeClr>
                </a:solidFill>
              </a:rPr>
              <a:t> = x1;</a:t>
            </a:r>
          </a:p>
          <a:p>
            <a:r>
              <a:rPr lang="en-US" sz="2000" b="1" dirty="0">
                <a:solidFill>
                  <a:schemeClr val="accent4">
                    <a:lumMod val="75000"/>
                  </a:schemeClr>
                </a:solidFill>
              </a:rPr>
              <a:t>                    </a:t>
            </a:r>
            <a:r>
              <a:rPr lang="en-US" sz="2000" b="1" dirty="0" err="1">
                <a:solidFill>
                  <a:schemeClr val="accent4">
                    <a:lumMod val="75000"/>
                  </a:schemeClr>
                </a:solidFill>
              </a:rPr>
              <a:t>S.y</a:t>
            </a:r>
            <a:r>
              <a:rPr lang="en-US" sz="2000" b="1" dirty="0">
                <a:solidFill>
                  <a:schemeClr val="accent4">
                    <a:lumMod val="75000"/>
                  </a:schemeClr>
                </a:solidFill>
              </a:rPr>
              <a:t> = x2;</a:t>
            </a:r>
          </a:p>
          <a:p>
            <a:r>
              <a:rPr lang="en-US" sz="2000" b="1" dirty="0">
                <a:solidFill>
                  <a:schemeClr val="accent4">
                    <a:lumMod val="75000"/>
                  </a:schemeClr>
                </a:solidFill>
              </a:rPr>
              <a:t>                    push(S);</a:t>
            </a:r>
          </a:p>
          <a:p>
            <a:r>
              <a:rPr lang="en-US" sz="2000" dirty="0"/>
              <a:t>                    break;</a:t>
            </a:r>
          </a:p>
          <a:p>
            <a:r>
              <a:rPr lang="en-US" sz="2000" dirty="0"/>
              <a:t>            case 2: </a:t>
            </a:r>
            <a:r>
              <a:rPr lang="en-US" sz="2000" b="1" dirty="0">
                <a:solidFill>
                  <a:srgbClr val="000099"/>
                </a:solidFill>
              </a:rPr>
              <a:t>if ( </a:t>
            </a:r>
            <a:r>
              <a:rPr lang="en-US" sz="2000" b="1" dirty="0" err="1">
                <a:solidFill>
                  <a:srgbClr val="000099"/>
                </a:solidFill>
              </a:rPr>
              <a:t>keni</a:t>
            </a:r>
            <a:r>
              <a:rPr lang="en-US" sz="2000" b="1" dirty="0">
                <a:solidFill>
                  <a:srgbClr val="000099"/>
                </a:solidFill>
              </a:rPr>
              <a:t>() == -1 )</a:t>
            </a:r>
          </a:p>
          <a:p>
            <a:r>
              <a:rPr lang="en-US" sz="2000" b="1" dirty="0">
                <a:solidFill>
                  <a:srgbClr val="000099"/>
                </a:solidFill>
              </a:rPr>
              <a:t>                        </a:t>
            </a:r>
            <a:r>
              <a:rPr lang="en-US" sz="2000" b="1" dirty="0" err="1">
                <a:solidFill>
                  <a:srgbClr val="000099"/>
                </a:solidFill>
              </a:rPr>
              <a:t>printf</a:t>
            </a:r>
            <a:r>
              <a:rPr lang="en-US" sz="2000" b="1" dirty="0">
                <a:solidFill>
                  <a:srgbClr val="000099"/>
                </a:solidFill>
              </a:rPr>
              <a:t>("\n\</a:t>
            </a:r>
            <a:r>
              <a:rPr lang="en-US" sz="2000" b="1" dirty="0" err="1">
                <a:solidFill>
                  <a:srgbClr val="000099"/>
                </a:solidFill>
              </a:rPr>
              <a:t>nH</a:t>
            </a:r>
            <a:r>
              <a:rPr lang="en-US" sz="2000" b="1" dirty="0">
                <a:solidFill>
                  <a:srgbClr val="000099"/>
                </a:solidFill>
              </a:rPr>
              <a:t> </a:t>
            </a:r>
            <a:r>
              <a:rPr lang="el-GR" sz="2000" b="1" dirty="0">
                <a:solidFill>
                  <a:srgbClr val="000099"/>
                </a:solidFill>
              </a:rPr>
              <a:t>στοίβα είναι κενή! ");</a:t>
            </a:r>
          </a:p>
          <a:p>
            <a:r>
              <a:rPr lang="el-GR" sz="2000" dirty="0"/>
              <a:t>                    </a:t>
            </a:r>
            <a:r>
              <a:rPr lang="en-US" sz="2000" b="1" dirty="0">
                <a:solidFill>
                  <a:schemeClr val="accent4">
                    <a:lumMod val="75000"/>
                  </a:schemeClr>
                </a:solidFill>
              </a:rPr>
              <a:t>else {</a:t>
            </a:r>
          </a:p>
          <a:p>
            <a:r>
              <a:rPr lang="en-US" sz="2000" b="1" dirty="0">
                <a:solidFill>
                  <a:schemeClr val="accent4">
                    <a:lumMod val="75000"/>
                  </a:schemeClr>
                </a:solidFill>
              </a:rPr>
              <a:t>                        S = pop();</a:t>
            </a:r>
          </a:p>
          <a:p>
            <a:r>
              <a:rPr lang="en-US" sz="2000" b="1" dirty="0">
                <a:solidFill>
                  <a:schemeClr val="accent4">
                    <a:lumMod val="75000"/>
                  </a:schemeClr>
                </a:solidFill>
              </a:rPr>
              <a:t>                        </a:t>
            </a:r>
            <a:r>
              <a:rPr lang="en-US" sz="2000" b="1" dirty="0" err="1">
                <a:solidFill>
                  <a:schemeClr val="accent4">
                    <a:lumMod val="75000"/>
                  </a:schemeClr>
                </a:solidFill>
              </a:rPr>
              <a:t>printf</a:t>
            </a:r>
            <a:r>
              <a:rPr lang="en-US" sz="2000" b="1" dirty="0">
                <a:solidFill>
                  <a:schemeClr val="accent4">
                    <a:lumMod val="75000"/>
                  </a:schemeClr>
                </a:solidFill>
              </a:rPr>
              <a:t>("\n\n==&gt;  %10.2f %10.2f", </a:t>
            </a:r>
            <a:r>
              <a:rPr lang="en-US" sz="2000" b="1" dirty="0" err="1">
                <a:solidFill>
                  <a:schemeClr val="accent4">
                    <a:lumMod val="75000"/>
                  </a:schemeClr>
                </a:solidFill>
              </a:rPr>
              <a:t>S.x</a:t>
            </a:r>
            <a:r>
              <a:rPr lang="en-US" sz="2000" b="1" dirty="0">
                <a:solidFill>
                  <a:schemeClr val="accent4">
                    <a:lumMod val="75000"/>
                  </a:schemeClr>
                </a:solidFill>
              </a:rPr>
              <a:t>, </a:t>
            </a:r>
            <a:r>
              <a:rPr lang="en-US" sz="2000" b="1" dirty="0" err="1">
                <a:solidFill>
                  <a:schemeClr val="accent4">
                    <a:lumMod val="75000"/>
                  </a:schemeClr>
                </a:solidFill>
              </a:rPr>
              <a:t>S.y</a:t>
            </a:r>
            <a:r>
              <a:rPr lang="en-US" sz="2000" b="1" dirty="0">
                <a:solidFill>
                  <a:schemeClr val="accent4">
                    <a:lumMod val="75000"/>
                  </a:schemeClr>
                </a:solidFill>
              </a:rPr>
              <a:t>);</a:t>
            </a:r>
          </a:p>
          <a:p>
            <a:r>
              <a:rPr lang="en-US" sz="2000" b="1" dirty="0">
                <a:solidFill>
                  <a:schemeClr val="accent4">
                    <a:lumMod val="75000"/>
                  </a:schemeClr>
                </a:solidFill>
              </a:rPr>
              <a:t>                    }</a:t>
            </a:r>
          </a:p>
          <a:p>
            <a:r>
              <a:rPr lang="en-US" sz="2000" dirty="0"/>
              <a:t>            }</a:t>
            </a:r>
          </a:p>
          <a:p>
            <a:r>
              <a:rPr lang="en-US" sz="2000" dirty="0"/>
              <a:t>        } while (</a:t>
            </a:r>
            <a:r>
              <a:rPr lang="en-US" sz="2000" dirty="0" err="1"/>
              <a:t>epil</a:t>
            </a:r>
            <a:r>
              <a:rPr lang="en-US" sz="2000" dirty="0"/>
              <a:t> != 3);</a:t>
            </a:r>
          </a:p>
          <a:p>
            <a:r>
              <a:rPr lang="en-US" sz="2000" dirty="0"/>
              <a:t>        </a:t>
            </a:r>
            <a:r>
              <a:rPr lang="en-US" sz="2000" dirty="0" err="1"/>
              <a:t>printf</a:t>
            </a:r>
            <a:r>
              <a:rPr lang="en-US" sz="2000" dirty="0"/>
              <a:t>("\n\n");</a:t>
            </a:r>
          </a:p>
          <a:p>
            <a:r>
              <a:rPr lang="en-US" sz="2000" dirty="0"/>
              <a:t>        return 0;</a:t>
            </a:r>
          </a:p>
          <a:p>
            <a:r>
              <a:rPr lang="en-US" sz="2000" dirty="0"/>
              <a:t>}</a:t>
            </a:r>
            <a:endParaRPr lang="el-GR" sz="20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Στοίβα: υλοποίηση με αρχείο </a:t>
            </a:r>
            <a:r>
              <a:rPr lang="el-GR" dirty="0" smtClean="0"/>
              <a:t>(4 </a:t>
            </a:r>
            <a:r>
              <a:rPr lang="el-GR" dirty="0"/>
              <a:t>από </a:t>
            </a:r>
            <a:r>
              <a:rPr lang="el-GR" dirty="0" smtClean="0"/>
              <a:t>9)</a:t>
            </a:r>
            <a:endParaRPr lang="el-GR" dirty="0"/>
          </a:p>
        </p:txBody>
      </p:sp>
      <p:sp>
        <p:nvSpPr>
          <p:cNvPr id="10" name="Θέση περιεχομένου 2" descr="void dimiourgia, void, &#10;άγκιστρο,&#10;    ts = f open, top τελεία txt, r,&#10;    if  ! ts,  άγκιστρο,&#10;        ts = f open, top τελεία txt, w,&#10;        f print f, ts, % d,  μείον 1,&#10;        s = f open, Stiva τελεία dat, w b,&#10;    άγκιστρο,&#10;    f close, ts,&#10;άγκιστρο.&#10;&#10;"/>
          <p:cNvSpPr>
            <a:spLocks noGrp="1"/>
          </p:cNvSpPr>
          <p:nvPr>
            <p:ph idx="1"/>
            <p:custDataLst>
              <p:tags r:id="rId2"/>
            </p:custDataLst>
          </p:nvPr>
        </p:nvSpPr>
        <p:spPr>
          <a:xfrm>
            <a:off x="467545" y="1268760"/>
            <a:ext cx="8208912" cy="5112568"/>
          </a:xfrm>
        </p:spPr>
        <p:txBody>
          <a:bodyPr>
            <a:noAutofit/>
          </a:bodyPr>
          <a:lstStyle/>
          <a:p>
            <a:pPr marL="0" indent="0">
              <a:buNone/>
            </a:pPr>
            <a:r>
              <a:rPr lang="en-US" sz="2400" b="1" dirty="0"/>
              <a:t>void </a:t>
            </a:r>
            <a:r>
              <a:rPr lang="en-US" sz="2400" b="1" dirty="0" err="1"/>
              <a:t>dimiourgia</a:t>
            </a:r>
            <a:r>
              <a:rPr lang="en-US" sz="2400" b="1" dirty="0"/>
              <a:t>(void)</a:t>
            </a:r>
            <a:r>
              <a:rPr lang="en-US" sz="2400" dirty="0"/>
              <a:t> </a:t>
            </a:r>
          </a:p>
          <a:p>
            <a:pPr marL="0" indent="0">
              <a:buNone/>
            </a:pPr>
            <a:r>
              <a:rPr lang="en-US" sz="2400" dirty="0"/>
              <a:t>{</a:t>
            </a:r>
          </a:p>
          <a:p>
            <a:pPr marL="0" indent="0">
              <a:buNone/>
            </a:pPr>
            <a:r>
              <a:rPr lang="en-US" sz="2400" dirty="0"/>
              <a:t>    </a:t>
            </a:r>
            <a:r>
              <a:rPr lang="en-US" sz="2400" b="1" dirty="0" err="1"/>
              <a:t>ts</a:t>
            </a:r>
            <a:r>
              <a:rPr lang="en-US" sz="2400" b="1" dirty="0"/>
              <a:t> = </a:t>
            </a:r>
            <a:r>
              <a:rPr lang="en-US" sz="2400" b="1" dirty="0" err="1"/>
              <a:t>fopen</a:t>
            </a:r>
            <a:r>
              <a:rPr lang="en-US" sz="2400" b="1" dirty="0"/>
              <a:t>("top.txt", "r</a:t>
            </a:r>
            <a:r>
              <a:rPr lang="en-US" sz="2400" b="1" dirty="0" smtClean="0"/>
              <a:t>");</a:t>
            </a:r>
            <a:endParaRPr lang="en-US" sz="2400" dirty="0"/>
          </a:p>
          <a:p>
            <a:pPr marL="0" indent="0">
              <a:buNone/>
            </a:pPr>
            <a:r>
              <a:rPr lang="en-US" sz="2400" dirty="0"/>
              <a:t>    </a:t>
            </a:r>
            <a:r>
              <a:rPr lang="en-US" sz="2400" b="1" dirty="0">
                <a:solidFill>
                  <a:schemeClr val="accent4">
                    <a:lumMod val="75000"/>
                  </a:schemeClr>
                </a:solidFill>
              </a:rPr>
              <a:t>if ( ! </a:t>
            </a:r>
            <a:r>
              <a:rPr lang="en-US" sz="2400" b="1" dirty="0" err="1">
                <a:solidFill>
                  <a:schemeClr val="accent4">
                    <a:lumMod val="75000"/>
                  </a:schemeClr>
                </a:solidFill>
              </a:rPr>
              <a:t>ts</a:t>
            </a:r>
            <a:r>
              <a:rPr lang="en-US" sz="2400" b="1" dirty="0">
                <a:solidFill>
                  <a:schemeClr val="accent4">
                    <a:lumMod val="75000"/>
                  </a:schemeClr>
                </a:solidFill>
              </a:rPr>
              <a:t> ) {</a:t>
            </a:r>
          </a:p>
          <a:p>
            <a:pPr marL="0" indent="0">
              <a:buNone/>
            </a:pPr>
            <a:r>
              <a:rPr lang="en-US" sz="2400" b="1" dirty="0">
                <a:solidFill>
                  <a:schemeClr val="accent4">
                    <a:lumMod val="75000"/>
                  </a:schemeClr>
                </a:solidFill>
              </a:rPr>
              <a:t>        </a:t>
            </a:r>
            <a:r>
              <a:rPr lang="en-US" sz="2400" b="1" dirty="0" err="1">
                <a:solidFill>
                  <a:schemeClr val="accent4">
                    <a:lumMod val="75000"/>
                  </a:schemeClr>
                </a:solidFill>
              </a:rPr>
              <a:t>ts</a:t>
            </a:r>
            <a:r>
              <a:rPr lang="en-US" sz="2400" b="1" dirty="0">
                <a:solidFill>
                  <a:schemeClr val="accent4">
                    <a:lumMod val="75000"/>
                  </a:schemeClr>
                </a:solidFill>
              </a:rPr>
              <a:t> = </a:t>
            </a:r>
            <a:r>
              <a:rPr lang="en-US" sz="2400" b="1" dirty="0" err="1">
                <a:solidFill>
                  <a:schemeClr val="accent4">
                    <a:lumMod val="75000"/>
                  </a:schemeClr>
                </a:solidFill>
              </a:rPr>
              <a:t>fopen</a:t>
            </a:r>
            <a:r>
              <a:rPr lang="en-US" sz="2400" b="1" dirty="0">
                <a:solidFill>
                  <a:schemeClr val="accent4">
                    <a:lumMod val="75000"/>
                  </a:schemeClr>
                </a:solidFill>
              </a:rPr>
              <a:t>("top.txt", "w");</a:t>
            </a:r>
          </a:p>
          <a:p>
            <a:pPr marL="0" indent="0">
              <a:buNone/>
            </a:pPr>
            <a:r>
              <a:rPr lang="en-US" sz="2400" b="1" dirty="0">
                <a:solidFill>
                  <a:schemeClr val="accent4">
                    <a:lumMod val="75000"/>
                  </a:schemeClr>
                </a:solidFill>
              </a:rPr>
              <a:t>        </a:t>
            </a:r>
            <a:r>
              <a:rPr lang="en-US" sz="2400" b="1" dirty="0" err="1">
                <a:solidFill>
                  <a:schemeClr val="accent4">
                    <a:lumMod val="75000"/>
                  </a:schemeClr>
                </a:solidFill>
              </a:rPr>
              <a:t>fprintf</a:t>
            </a:r>
            <a:r>
              <a:rPr lang="en-US" sz="2400" b="1" dirty="0">
                <a:solidFill>
                  <a:schemeClr val="accent4">
                    <a:lumMod val="75000"/>
                  </a:schemeClr>
                </a:solidFill>
              </a:rPr>
              <a:t>(</a:t>
            </a:r>
            <a:r>
              <a:rPr lang="en-US" sz="2400" b="1" dirty="0" err="1">
                <a:solidFill>
                  <a:schemeClr val="accent4">
                    <a:lumMod val="75000"/>
                  </a:schemeClr>
                </a:solidFill>
              </a:rPr>
              <a:t>ts</a:t>
            </a:r>
            <a:r>
              <a:rPr lang="en-US" sz="2400" b="1" dirty="0">
                <a:solidFill>
                  <a:schemeClr val="accent4">
                    <a:lumMod val="75000"/>
                  </a:schemeClr>
                </a:solidFill>
              </a:rPr>
              <a:t>, "%d", -1);</a:t>
            </a:r>
          </a:p>
          <a:p>
            <a:pPr marL="0" indent="0">
              <a:buNone/>
            </a:pPr>
            <a:r>
              <a:rPr lang="en-US" sz="2400" b="1" dirty="0">
                <a:solidFill>
                  <a:schemeClr val="accent4">
                    <a:lumMod val="75000"/>
                  </a:schemeClr>
                </a:solidFill>
              </a:rPr>
              <a:t>        s = </a:t>
            </a:r>
            <a:r>
              <a:rPr lang="en-US" sz="2400" b="1" dirty="0" err="1">
                <a:solidFill>
                  <a:schemeClr val="accent4">
                    <a:lumMod val="75000"/>
                  </a:schemeClr>
                </a:solidFill>
              </a:rPr>
              <a:t>fopen</a:t>
            </a:r>
            <a:r>
              <a:rPr lang="en-US" sz="2400" b="1" dirty="0">
                <a:solidFill>
                  <a:schemeClr val="accent4">
                    <a:lumMod val="75000"/>
                  </a:schemeClr>
                </a:solidFill>
              </a:rPr>
              <a:t>("Stiva.dat", "</a:t>
            </a:r>
            <a:r>
              <a:rPr lang="en-US" sz="2400" b="1" dirty="0" err="1">
                <a:solidFill>
                  <a:schemeClr val="accent4">
                    <a:lumMod val="75000"/>
                  </a:schemeClr>
                </a:solidFill>
              </a:rPr>
              <a:t>wb</a:t>
            </a:r>
            <a:r>
              <a:rPr lang="en-US" sz="2400" b="1" dirty="0">
                <a:solidFill>
                  <a:schemeClr val="accent4">
                    <a:lumMod val="75000"/>
                  </a:schemeClr>
                </a:solidFill>
              </a:rPr>
              <a:t>");</a:t>
            </a:r>
          </a:p>
          <a:p>
            <a:pPr marL="0" indent="0">
              <a:buNone/>
            </a:pPr>
            <a:r>
              <a:rPr lang="en-US" sz="2400" dirty="0"/>
              <a:t>    } </a:t>
            </a:r>
          </a:p>
          <a:p>
            <a:pPr marL="0" indent="0">
              <a:buNone/>
            </a:pPr>
            <a:r>
              <a:rPr lang="en-US" sz="2400" dirty="0"/>
              <a:t>    </a:t>
            </a:r>
            <a:r>
              <a:rPr lang="en-US" sz="2400" dirty="0" err="1"/>
              <a:t>fclose</a:t>
            </a:r>
            <a:r>
              <a:rPr lang="en-US" sz="2400" dirty="0"/>
              <a:t>(</a:t>
            </a:r>
            <a:r>
              <a:rPr lang="en-US" sz="2400" dirty="0" err="1"/>
              <a:t>ts</a:t>
            </a:r>
            <a:r>
              <a:rPr lang="en-US" sz="2400" dirty="0"/>
              <a:t>);</a:t>
            </a:r>
          </a:p>
          <a:p>
            <a:pPr marL="0" indent="0">
              <a:buNone/>
            </a:pPr>
            <a:r>
              <a:rPr lang="en-US" sz="2400" dirty="0"/>
              <a:t>}</a:t>
            </a:r>
            <a:endParaRPr lang="el-GR" sz="2400" dirty="0"/>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Στοίβα: υλοποίηση με αρχείο </a:t>
            </a:r>
            <a:r>
              <a:rPr lang="el-GR" dirty="0" smtClean="0"/>
              <a:t>(5 </a:t>
            </a:r>
            <a:r>
              <a:rPr lang="el-GR" dirty="0"/>
              <a:t>από </a:t>
            </a:r>
            <a:r>
              <a:rPr lang="el-GR" dirty="0" smtClean="0"/>
              <a:t>9)</a:t>
            </a:r>
            <a:endParaRPr lang="el-GR" dirty="0"/>
          </a:p>
        </p:txBody>
      </p:sp>
      <p:sp>
        <p:nvSpPr>
          <p:cNvPr id="2" name="Θέση περιεχομένου 1" descr="int keni, void,&#10;άγκιστρο,&#10;    int top,&#10;    &#10;    ts = f open, top τελεία txt, r,&#10;    f scan f, ts, % d, &amp; top, &#10;    f close, ts,&#10;    &#10;    return top,&#10;άγκιστρο.&#10;&#10;&#10;"/>
          <p:cNvSpPr>
            <a:spLocks noGrp="1"/>
          </p:cNvSpPr>
          <p:nvPr>
            <p:ph idx="1"/>
            <p:custDataLst>
              <p:tags r:id="rId2"/>
            </p:custDataLst>
          </p:nvPr>
        </p:nvSpPr>
        <p:spPr>
          <a:xfrm>
            <a:off x="467544" y="1340768"/>
            <a:ext cx="8208912" cy="5032746"/>
          </a:xfrm>
        </p:spPr>
        <p:txBody>
          <a:bodyPr>
            <a:noAutofit/>
          </a:bodyPr>
          <a:lstStyle/>
          <a:p>
            <a:pPr marL="0" indent="0">
              <a:buNone/>
            </a:pPr>
            <a:r>
              <a:rPr lang="en-US" sz="2400" b="1" dirty="0" err="1"/>
              <a:t>int</a:t>
            </a:r>
            <a:r>
              <a:rPr lang="en-US" sz="2400" b="1" dirty="0"/>
              <a:t> </a:t>
            </a:r>
            <a:r>
              <a:rPr lang="en-US" sz="2400" b="1" dirty="0" err="1"/>
              <a:t>keni</a:t>
            </a:r>
            <a:r>
              <a:rPr lang="en-US" sz="2400" b="1" dirty="0"/>
              <a:t>(void)</a:t>
            </a:r>
          </a:p>
          <a:p>
            <a:pPr marL="0" indent="0">
              <a:buNone/>
            </a:pPr>
            <a:r>
              <a:rPr lang="en-US" sz="2400" dirty="0"/>
              <a:t>{</a:t>
            </a:r>
          </a:p>
          <a:p>
            <a:pPr marL="0" indent="0">
              <a:buNone/>
            </a:pPr>
            <a:r>
              <a:rPr lang="en-US" sz="2400" dirty="0"/>
              <a:t>    </a:t>
            </a:r>
            <a:r>
              <a:rPr lang="en-US" sz="2400" dirty="0" err="1"/>
              <a:t>int</a:t>
            </a:r>
            <a:r>
              <a:rPr lang="en-US" sz="2400" dirty="0"/>
              <a:t> top;</a:t>
            </a:r>
          </a:p>
          <a:p>
            <a:pPr marL="0" indent="0">
              <a:buNone/>
            </a:pPr>
            <a:r>
              <a:rPr lang="en-US" sz="2400" dirty="0"/>
              <a:t>    </a:t>
            </a:r>
          </a:p>
          <a:p>
            <a:pPr marL="0" indent="0">
              <a:buNone/>
            </a:pPr>
            <a:r>
              <a:rPr lang="en-US" sz="2400" dirty="0"/>
              <a:t>    </a:t>
            </a:r>
            <a:r>
              <a:rPr lang="en-US" sz="2400" b="1" dirty="0" err="1"/>
              <a:t>ts</a:t>
            </a:r>
            <a:r>
              <a:rPr lang="en-US" sz="2400" b="1" dirty="0"/>
              <a:t> = </a:t>
            </a:r>
            <a:r>
              <a:rPr lang="en-US" sz="2400" b="1" dirty="0" err="1"/>
              <a:t>fopen</a:t>
            </a:r>
            <a:r>
              <a:rPr lang="en-US" sz="2400" b="1" dirty="0"/>
              <a:t>("top.txt", "r");</a:t>
            </a:r>
          </a:p>
          <a:p>
            <a:pPr marL="0" indent="0">
              <a:buNone/>
            </a:pPr>
            <a:r>
              <a:rPr lang="en-US" sz="2400" b="1" dirty="0"/>
              <a:t>    </a:t>
            </a:r>
            <a:r>
              <a:rPr lang="en-US" sz="2400" b="1" dirty="0" err="1"/>
              <a:t>fscanf</a:t>
            </a:r>
            <a:r>
              <a:rPr lang="en-US" sz="2400" b="1" dirty="0"/>
              <a:t>(</a:t>
            </a:r>
            <a:r>
              <a:rPr lang="en-US" sz="2400" b="1" dirty="0" err="1"/>
              <a:t>ts</a:t>
            </a:r>
            <a:r>
              <a:rPr lang="en-US" sz="2400" b="1" dirty="0"/>
              <a:t>, "%d", &amp;top);</a:t>
            </a:r>
          </a:p>
          <a:p>
            <a:pPr marL="0" indent="0">
              <a:buNone/>
            </a:pPr>
            <a:r>
              <a:rPr lang="en-US" sz="2400" b="1" dirty="0"/>
              <a:t>    </a:t>
            </a:r>
            <a:r>
              <a:rPr lang="en-US" sz="2400" b="1" dirty="0" err="1"/>
              <a:t>fclose</a:t>
            </a:r>
            <a:r>
              <a:rPr lang="en-US" sz="2400" b="1" dirty="0"/>
              <a:t>(</a:t>
            </a:r>
            <a:r>
              <a:rPr lang="en-US" sz="2400" b="1" dirty="0" err="1"/>
              <a:t>ts</a:t>
            </a:r>
            <a:r>
              <a:rPr lang="en-US" sz="2400" b="1" dirty="0"/>
              <a:t>);</a:t>
            </a:r>
          </a:p>
          <a:p>
            <a:pPr marL="0" indent="0">
              <a:buNone/>
            </a:pPr>
            <a:r>
              <a:rPr lang="en-US" sz="2400" dirty="0"/>
              <a:t>    </a:t>
            </a:r>
          </a:p>
          <a:p>
            <a:pPr marL="0" indent="0">
              <a:buNone/>
            </a:pPr>
            <a:r>
              <a:rPr lang="en-US" sz="2400" dirty="0"/>
              <a:t>    </a:t>
            </a:r>
            <a:r>
              <a:rPr lang="en-US" sz="2400" b="1" dirty="0">
                <a:solidFill>
                  <a:schemeClr val="accent4">
                    <a:lumMod val="75000"/>
                  </a:schemeClr>
                </a:solidFill>
              </a:rPr>
              <a:t>return top;</a:t>
            </a:r>
          </a:p>
          <a:p>
            <a:pPr marL="0" indent="0">
              <a:buNone/>
            </a:pPr>
            <a:r>
              <a:rPr lang="en-US" sz="2400" dirty="0"/>
              <a:t>}</a:t>
            </a:r>
          </a:p>
          <a:p>
            <a:pPr marL="0" indent="0">
              <a:buNone/>
            </a:pPr>
            <a:endParaRPr lang="el-GR" sz="2400" dirty="0"/>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a:t>Στοίβα: υλοποίηση με αρχείο </a:t>
            </a:r>
            <a:r>
              <a:rPr lang="el-GR" dirty="0" smtClean="0"/>
              <a:t>(6 </a:t>
            </a:r>
            <a:r>
              <a:rPr lang="el-GR" dirty="0"/>
              <a:t>από </a:t>
            </a:r>
            <a:r>
              <a:rPr lang="el-GR" dirty="0" smtClean="0"/>
              <a:t>9)</a:t>
            </a:r>
            <a:endParaRPr lang="el-GR" dirty="0"/>
          </a:p>
        </p:txBody>
      </p:sp>
      <p:sp>
        <p:nvSpPr>
          <p:cNvPr id="8" name="TextBox 7" descr="void push, Stiva a,&#10;άγκιστρο,&#10;    int top,   &#10;    ts = f open, top τελεία txt, r,&#10;    f scan f, ts, % d, &amp; top,&#10;    top σύν σύν,&#10;    f close, ts,&#10;    ts = f open, top τελεία txt, w,&#10;    f print f, ts, % d, top, &#10;    s = f open, Stiva τελεία dat, r b σύν,&#10;    f seek, s, top * size of Stiva, SEEK κάτω παύλα SET,&#10;    f write, &amp; a, size of Stiva, 1, s,&#10;    f close, s,&#10;    f close, ts,&#10;άγκιστρο.&#10;"/>
          <p:cNvSpPr txBox="1"/>
          <p:nvPr>
            <p:custDataLst>
              <p:tags r:id="rId2"/>
            </p:custDataLst>
          </p:nvPr>
        </p:nvSpPr>
        <p:spPr>
          <a:xfrm>
            <a:off x="467544" y="1124744"/>
            <a:ext cx="8208912" cy="5632311"/>
          </a:xfrm>
          <a:prstGeom prst="rect">
            <a:avLst/>
          </a:prstGeom>
          <a:noFill/>
        </p:spPr>
        <p:txBody>
          <a:bodyPr wrap="square" rtlCol="0">
            <a:spAutoFit/>
          </a:bodyPr>
          <a:lstStyle/>
          <a:p>
            <a:r>
              <a:rPr lang="en-US" sz="2400" b="1" dirty="0"/>
              <a:t>void push(</a:t>
            </a:r>
            <a:r>
              <a:rPr lang="en-US" sz="2400" b="1" dirty="0" err="1"/>
              <a:t>Stiva</a:t>
            </a:r>
            <a:r>
              <a:rPr lang="en-US" sz="2400" b="1" dirty="0"/>
              <a:t> a)</a:t>
            </a:r>
          </a:p>
          <a:p>
            <a:r>
              <a:rPr lang="en-US" sz="2400" dirty="0"/>
              <a:t>{</a:t>
            </a:r>
          </a:p>
          <a:p>
            <a:r>
              <a:rPr lang="en-US" sz="2400" dirty="0"/>
              <a:t>    </a:t>
            </a:r>
            <a:r>
              <a:rPr lang="en-US" sz="2400" dirty="0" err="1"/>
              <a:t>int</a:t>
            </a:r>
            <a:r>
              <a:rPr lang="en-US" sz="2400" dirty="0"/>
              <a:t> top</a:t>
            </a:r>
            <a:r>
              <a:rPr lang="en-US" sz="2400" dirty="0" smtClean="0"/>
              <a:t>;   </a:t>
            </a:r>
            <a:endParaRPr lang="en-US" sz="2400" dirty="0"/>
          </a:p>
          <a:p>
            <a:r>
              <a:rPr lang="en-US" sz="2400" dirty="0">
                <a:solidFill>
                  <a:schemeClr val="accent4">
                    <a:lumMod val="75000"/>
                  </a:schemeClr>
                </a:solidFill>
              </a:rPr>
              <a:t>    </a:t>
            </a:r>
            <a:r>
              <a:rPr lang="en-US" sz="2400" b="1" dirty="0" err="1">
                <a:solidFill>
                  <a:schemeClr val="accent4">
                    <a:lumMod val="75000"/>
                  </a:schemeClr>
                </a:solidFill>
              </a:rPr>
              <a:t>ts</a:t>
            </a:r>
            <a:r>
              <a:rPr lang="en-US" sz="2400" b="1" dirty="0">
                <a:solidFill>
                  <a:schemeClr val="accent4">
                    <a:lumMod val="75000"/>
                  </a:schemeClr>
                </a:solidFill>
              </a:rPr>
              <a:t> = </a:t>
            </a:r>
            <a:r>
              <a:rPr lang="en-US" sz="2400" b="1" dirty="0" err="1">
                <a:solidFill>
                  <a:schemeClr val="accent4">
                    <a:lumMod val="75000"/>
                  </a:schemeClr>
                </a:solidFill>
              </a:rPr>
              <a:t>fopen</a:t>
            </a:r>
            <a:r>
              <a:rPr lang="en-US" sz="2400" b="1" dirty="0">
                <a:solidFill>
                  <a:schemeClr val="accent4">
                    <a:lumMod val="75000"/>
                  </a:schemeClr>
                </a:solidFill>
              </a:rPr>
              <a:t>("top.txt", "r");</a:t>
            </a:r>
          </a:p>
          <a:p>
            <a:r>
              <a:rPr lang="en-US" sz="2400" b="1" dirty="0">
                <a:solidFill>
                  <a:schemeClr val="accent4">
                    <a:lumMod val="75000"/>
                  </a:schemeClr>
                </a:solidFill>
              </a:rPr>
              <a:t>    </a:t>
            </a:r>
            <a:r>
              <a:rPr lang="en-US" sz="2400" b="1" dirty="0" err="1">
                <a:solidFill>
                  <a:schemeClr val="accent4">
                    <a:lumMod val="75000"/>
                  </a:schemeClr>
                </a:solidFill>
              </a:rPr>
              <a:t>fscanf</a:t>
            </a:r>
            <a:r>
              <a:rPr lang="en-US" sz="2400" b="1" dirty="0">
                <a:solidFill>
                  <a:schemeClr val="accent4">
                    <a:lumMod val="75000"/>
                  </a:schemeClr>
                </a:solidFill>
              </a:rPr>
              <a:t>(</a:t>
            </a:r>
            <a:r>
              <a:rPr lang="en-US" sz="2400" b="1" dirty="0" err="1">
                <a:solidFill>
                  <a:schemeClr val="accent4">
                    <a:lumMod val="75000"/>
                  </a:schemeClr>
                </a:solidFill>
              </a:rPr>
              <a:t>ts</a:t>
            </a:r>
            <a:r>
              <a:rPr lang="en-US" sz="2400" b="1" dirty="0">
                <a:solidFill>
                  <a:schemeClr val="accent4">
                    <a:lumMod val="75000"/>
                  </a:schemeClr>
                </a:solidFill>
              </a:rPr>
              <a:t>, "%d", &amp;top);</a:t>
            </a:r>
          </a:p>
          <a:p>
            <a:r>
              <a:rPr lang="en-US" sz="2400" b="1" dirty="0">
                <a:solidFill>
                  <a:schemeClr val="accent4">
                    <a:lumMod val="75000"/>
                  </a:schemeClr>
                </a:solidFill>
              </a:rPr>
              <a:t>    top++;</a:t>
            </a:r>
          </a:p>
          <a:p>
            <a:r>
              <a:rPr lang="en-US" sz="2400" b="1" dirty="0">
                <a:solidFill>
                  <a:schemeClr val="accent4">
                    <a:lumMod val="75000"/>
                  </a:schemeClr>
                </a:solidFill>
              </a:rPr>
              <a:t>    </a:t>
            </a:r>
            <a:r>
              <a:rPr lang="en-US" sz="2400" b="1" dirty="0" err="1">
                <a:solidFill>
                  <a:schemeClr val="accent4">
                    <a:lumMod val="75000"/>
                  </a:schemeClr>
                </a:solidFill>
              </a:rPr>
              <a:t>fclose</a:t>
            </a:r>
            <a:r>
              <a:rPr lang="en-US" sz="2400" b="1" dirty="0">
                <a:solidFill>
                  <a:schemeClr val="accent4">
                    <a:lumMod val="75000"/>
                  </a:schemeClr>
                </a:solidFill>
              </a:rPr>
              <a:t>(</a:t>
            </a:r>
            <a:r>
              <a:rPr lang="en-US" sz="2400" b="1" dirty="0" err="1">
                <a:solidFill>
                  <a:schemeClr val="accent4">
                    <a:lumMod val="75000"/>
                  </a:schemeClr>
                </a:solidFill>
              </a:rPr>
              <a:t>ts</a:t>
            </a:r>
            <a:r>
              <a:rPr lang="en-US" sz="2400" b="1" dirty="0">
                <a:solidFill>
                  <a:schemeClr val="accent4">
                    <a:lumMod val="75000"/>
                  </a:schemeClr>
                </a:solidFill>
              </a:rPr>
              <a:t>);</a:t>
            </a:r>
          </a:p>
          <a:p>
            <a:r>
              <a:rPr lang="en-US" sz="2400" b="1" dirty="0">
                <a:solidFill>
                  <a:schemeClr val="accent4">
                    <a:lumMod val="75000"/>
                  </a:schemeClr>
                </a:solidFill>
              </a:rPr>
              <a:t>    </a:t>
            </a:r>
            <a:r>
              <a:rPr lang="en-US" sz="2400" b="1" dirty="0" err="1">
                <a:solidFill>
                  <a:schemeClr val="accent4">
                    <a:lumMod val="75000"/>
                  </a:schemeClr>
                </a:solidFill>
              </a:rPr>
              <a:t>ts</a:t>
            </a:r>
            <a:r>
              <a:rPr lang="en-US" sz="2400" b="1" dirty="0">
                <a:solidFill>
                  <a:schemeClr val="accent4">
                    <a:lumMod val="75000"/>
                  </a:schemeClr>
                </a:solidFill>
              </a:rPr>
              <a:t> = </a:t>
            </a:r>
            <a:r>
              <a:rPr lang="en-US" sz="2400" b="1" dirty="0" err="1">
                <a:solidFill>
                  <a:schemeClr val="accent4">
                    <a:lumMod val="75000"/>
                  </a:schemeClr>
                </a:solidFill>
              </a:rPr>
              <a:t>fopen</a:t>
            </a:r>
            <a:r>
              <a:rPr lang="en-US" sz="2400" b="1" dirty="0">
                <a:solidFill>
                  <a:schemeClr val="accent4">
                    <a:lumMod val="75000"/>
                  </a:schemeClr>
                </a:solidFill>
              </a:rPr>
              <a:t>("top.txt", "w");</a:t>
            </a:r>
          </a:p>
          <a:p>
            <a:r>
              <a:rPr lang="en-US" sz="2400" b="1" dirty="0">
                <a:solidFill>
                  <a:schemeClr val="accent4">
                    <a:lumMod val="75000"/>
                  </a:schemeClr>
                </a:solidFill>
              </a:rPr>
              <a:t>    </a:t>
            </a:r>
            <a:r>
              <a:rPr lang="en-US" sz="2400" b="1" dirty="0" err="1">
                <a:solidFill>
                  <a:schemeClr val="accent4">
                    <a:lumMod val="75000"/>
                  </a:schemeClr>
                </a:solidFill>
              </a:rPr>
              <a:t>fprintf</a:t>
            </a:r>
            <a:r>
              <a:rPr lang="en-US" sz="2400" b="1" dirty="0">
                <a:solidFill>
                  <a:schemeClr val="accent4">
                    <a:lumMod val="75000"/>
                  </a:schemeClr>
                </a:solidFill>
              </a:rPr>
              <a:t>(</a:t>
            </a:r>
            <a:r>
              <a:rPr lang="en-US" sz="2400" b="1" dirty="0" err="1">
                <a:solidFill>
                  <a:schemeClr val="accent4">
                    <a:lumMod val="75000"/>
                  </a:schemeClr>
                </a:solidFill>
              </a:rPr>
              <a:t>ts</a:t>
            </a:r>
            <a:r>
              <a:rPr lang="en-US" sz="2400" b="1" dirty="0">
                <a:solidFill>
                  <a:schemeClr val="accent4">
                    <a:lumMod val="75000"/>
                  </a:schemeClr>
                </a:solidFill>
              </a:rPr>
              <a:t>, "%d", top</a:t>
            </a:r>
            <a:r>
              <a:rPr lang="en-US" sz="2400" b="1" dirty="0" smtClean="0">
                <a:solidFill>
                  <a:schemeClr val="accent4">
                    <a:lumMod val="75000"/>
                  </a:schemeClr>
                </a:solidFill>
              </a:rPr>
              <a:t>);</a:t>
            </a:r>
            <a:endParaRPr lang="en-US" sz="2400" dirty="0">
              <a:solidFill>
                <a:schemeClr val="accent4">
                  <a:lumMod val="75000"/>
                </a:schemeClr>
              </a:solidFill>
            </a:endParaRPr>
          </a:p>
          <a:p>
            <a:r>
              <a:rPr lang="en-US" sz="2400" dirty="0"/>
              <a:t>   </a:t>
            </a:r>
            <a:r>
              <a:rPr lang="en-US" sz="2400" b="1" dirty="0">
                <a:solidFill>
                  <a:srgbClr val="000099"/>
                </a:solidFill>
              </a:rPr>
              <a:t> s = </a:t>
            </a:r>
            <a:r>
              <a:rPr lang="en-US" sz="2400" b="1" dirty="0" err="1">
                <a:solidFill>
                  <a:srgbClr val="000099"/>
                </a:solidFill>
              </a:rPr>
              <a:t>fopen</a:t>
            </a:r>
            <a:r>
              <a:rPr lang="en-US" sz="2400" b="1" dirty="0">
                <a:solidFill>
                  <a:srgbClr val="000099"/>
                </a:solidFill>
              </a:rPr>
              <a:t>("Stiva.dat", "</a:t>
            </a:r>
            <a:r>
              <a:rPr lang="en-US" sz="2400" b="1" dirty="0" err="1">
                <a:solidFill>
                  <a:srgbClr val="000099"/>
                </a:solidFill>
              </a:rPr>
              <a:t>rb</a:t>
            </a:r>
            <a:r>
              <a:rPr lang="en-US" sz="2400" b="1" dirty="0">
                <a:solidFill>
                  <a:srgbClr val="000099"/>
                </a:solidFill>
              </a:rPr>
              <a:t>+");</a:t>
            </a:r>
          </a:p>
          <a:p>
            <a:r>
              <a:rPr lang="en-US" sz="2400" b="1" dirty="0">
                <a:solidFill>
                  <a:srgbClr val="000099"/>
                </a:solidFill>
              </a:rPr>
              <a:t>    </a:t>
            </a:r>
            <a:r>
              <a:rPr lang="en-US" sz="2400" b="1" dirty="0" err="1">
                <a:solidFill>
                  <a:srgbClr val="000099"/>
                </a:solidFill>
              </a:rPr>
              <a:t>fseek</a:t>
            </a:r>
            <a:r>
              <a:rPr lang="en-US" sz="2400" b="1" dirty="0">
                <a:solidFill>
                  <a:srgbClr val="000099"/>
                </a:solidFill>
              </a:rPr>
              <a:t>(s, top*</a:t>
            </a:r>
            <a:r>
              <a:rPr lang="en-US" sz="2400" b="1" dirty="0" err="1">
                <a:solidFill>
                  <a:srgbClr val="000099"/>
                </a:solidFill>
              </a:rPr>
              <a:t>sizeof</a:t>
            </a:r>
            <a:r>
              <a:rPr lang="en-US" sz="2400" b="1" dirty="0">
                <a:solidFill>
                  <a:srgbClr val="000099"/>
                </a:solidFill>
              </a:rPr>
              <a:t>(</a:t>
            </a:r>
            <a:r>
              <a:rPr lang="en-US" sz="2400" b="1" dirty="0" err="1">
                <a:solidFill>
                  <a:srgbClr val="000099"/>
                </a:solidFill>
              </a:rPr>
              <a:t>Stiva</a:t>
            </a:r>
            <a:r>
              <a:rPr lang="en-US" sz="2400" b="1" dirty="0">
                <a:solidFill>
                  <a:srgbClr val="000099"/>
                </a:solidFill>
              </a:rPr>
              <a:t>), SEEK_SET);</a:t>
            </a:r>
          </a:p>
          <a:p>
            <a:r>
              <a:rPr lang="en-US" sz="2400" b="1" dirty="0">
                <a:solidFill>
                  <a:srgbClr val="000099"/>
                </a:solidFill>
              </a:rPr>
              <a:t>    </a:t>
            </a:r>
            <a:r>
              <a:rPr lang="en-US" sz="2400" b="1" dirty="0" err="1">
                <a:solidFill>
                  <a:srgbClr val="000099"/>
                </a:solidFill>
              </a:rPr>
              <a:t>fwrite</a:t>
            </a:r>
            <a:r>
              <a:rPr lang="en-US" sz="2400" b="1" dirty="0">
                <a:solidFill>
                  <a:srgbClr val="000099"/>
                </a:solidFill>
              </a:rPr>
              <a:t>(&amp;a, </a:t>
            </a:r>
            <a:r>
              <a:rPr lang="en-US" sz="2400" b="1" dirty="0" err="1">
                <a:solidFill>
                  <a:srgbClr val="000099"/>
                </a:solidFill>
              </a:rPr>
              <a:t>sizeof</a:t>
            </a:r>
            <a:r>
              <a:rPr lang="en-US" sz="2400" b="1" dirty="0">
                <a:solidFill>
                  <a:srgbClr val="000099"/>
                </a:solidFill>
              </a:rPr>
              <a:t>(</a:t>
            </a:r>
            <a:r>
              <a:rPr lang="en-US" sz="2400" b="1" dirty="0" err="1">
                <a:solidFill>
                  <a:srgbClr val="000099"/>
                </a:solidFill>
              </a:rPr>
              <a:t>Stiva</a:t>
            </a:r>
            <a:r>
              <a:rPr lang="en-US" sz="2400" b="1" dirty="0">
                <a:solidFill>
                  <a:srgbClr val="000099"/>
                </a:solidFill>
              </a:rPr>
              <a:t>), 1, s</a:t>
            </a:r>
            <a:r>
              <a:rPr lang="en-US" sz="2400" b="1" dirty="0" smtClean="0">
                <a:solidFill>
                  <a:srgbClr val="000099"/>
                </a:solidFill>
              </a:rPr>
              <a:t>);</a:t>
            </a:r>
            <a:endParaRPr lang="en-US" sz="2400" dirty="0"/>
          </a:p>
          <a:p>
            <a:r>
              <a:rPr lang="en-US" sz="2400" dirty="0"/>
              <a:t>    </a:t>
            </a:r>
            <a:r>
              <a:rPr lang="en-US" sz="2400" b="1" dirty="0" err="1"/>
              <a:t>fclose</a:t>
            </a:r>
            <a:r>
              <a:rPr lang="en-US" sz="2400" b="1" dirty="0"/>
              <a:t>(s);</a:t>
            </a:r>
          </a:p>
          <a:p>
            <a:r>
              <a:rPr lang="en-US" sz="2400" b="1" dirty="0"/>
              <a:t>    </a:t>
            </a:r>
            <a:r>
              <a:rPr lang="en-US" sz="2400" b="1" dirty="0" err="1"/>
              <a:t>fclose</a:t>
            </a:r>
            <a:r>
              <a:rPr lang="en-US" sz="2400" b="1" dirty="0"/>
              <a:t>(</a:t>
            </a:r>
            <a:r>
              <a:rPr lang="en-US" sz="2400" b="1" dirty="0" err="1"/>
              <a:t>ts</a:t>
            </a:r>
            <a:r>
              <a:rPr lang="en-US" sz="2400" b="1" dirty="0"/>
              <a:t>);</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Στοίβα: υλοποίηση με αρχείο </a:t>
            </a:r>
            <a:r>
              <a:rPr lang="el-GR" dirty="0" smtClean="0"/>
              <a:t>(7 </a:t>
            </a:r>
            <a:r>
              <a:rPr lang="el-GR" dirty="0"/>
              <a:t>από </a:t>
            </a:r>
            <a:r>
              <a:rPr lang="el-GR" dirty="0" smtClean="0"/>
              <a:t>9)</a:t>
            </a:r>
            <a:endParaRPr lang="el-GR" dirty="0"/>
          </a:p>
        </p:txBody>
      </p:sp>
      <p:sp>
        <p:nvSpPr>
          <p:cNvPr id="10" name="Θέση περιεχομένου 2" descr="Stiva pop, void, άγκιστρο,&#10;    int top,     Stiva a,&#10;    ts = f open, top τελεία txt, r,&#10;    f scan f, ts, % d, &amp; top,&#10;    s = f open, Stiva τελεία dat, rb σύν,&#10;    f seek, s, top * size of Stiva, SEEK κάτω παύλα SET,&#10;    f read, &amp; a, size of Stiva, 1, s,&#10;    top πλήν πλήν,&#10;    f close, ts,&#10;&#10;"/>
          <p:cNvSpPr>
            <a:spLocks noGrp="1"/>
          </p:cNvSpPr>
          <p:nvPr>
            <p:ph idx="1"/>
            <p:custDataLst>
              <p:tags r:id="rId2"/>
            </p:custDataLst>
          </p:nvPr>
        </p:nvSpPr>
        <p:spPr>
          <a:xfrm>
            <a:off x="467544" y="1484784"/>
            <a:ext cx="8208912" cy="4741863"/>
          </a:xfrm>
        </p:spPr>
        <p:txBody>
          <a:bodyPr>
            <a:noAutofit/>
          </a:bodyPr>
          <a:lstStyle/>
          <a:p>
            <a:pPr marL="0" indent="0">
              <a:buNone/>
            </a:pPr>
            <a:r>
              <a:rPr lang="en-US" sz="2400" b="1" dirty="0" err="1"/>
              <a:t>Stiva</a:t>
            </a:r>
            <a:r>
              <a:rPr lang="en-US" sz="2400" b="1" dirty="0"/>
              <a:t> pop(void)</a:t>
            </a:r>
            <a:r>
              <a:rPr lang="el-GR" sz="2400" dirty="0"/>
              <a:t> {</a:t>
            </a:r>
            <a:endParaRPr lang="en-US" sz="2400" dirty="0"/>
          </a:p>
          <a:p>
            <a:pPr marL="0" indent="0">
              <a:buNone/>
            </a:pPr>
            <a:r>
              <a:rPr lang="en-US" sz="2400" dirty="0"/>
              <a:t>    </a:t>
            </a:r>
            <a:r>
              <a:rPr lang="en-US" sz="2400" dirty="0" err="1"/>
              <a:t>int</a:t>
            </a:r>
            <a:r>
              <a:rPr lang="en-US" sz="2400" dirty="0"/>
              <a:t> top;</a:t>
            </a:r>
            <a:r>
              <a:rPr lang="el-GR" sz="2400" dirty="0"/>
              <a:t> </a:t>
            </a:r>
            <a:r>
              <a:rPr lang="en-US" sz="2400" dirty="0"/>
              <a:t>    </a:t>
            </a:r>
            <a:r>
              <a:rPr lang="en-US" sz="2400" dirty="0" err="1"/>
              <a:t>Stiva</a:t>
            </a:r>
            <a:r>
              <a:rPr lang="en-US" sz="2400" dirty="0"/>
              <a:t> a;</a:t>
            </a:r>
          </a:p>
          <a:p>
            <a:pPr marL="0" indent="0">
              <a:buNone/>
            </a:pPr>
            <a:r>
              <a:rPr lang="en-US" sz="2400" dirty="0"/>
              <a:t>    </a:t>
            </a:r>
            <a:r>
              <a:rPr lang="en-US" sz="2400" b="1" dirty="0" err="1">
                <a:solidFill>
                  <a:srgbClr val="000099"/>
                </a:solidFill>
              </a:rPr>
              <a:t>ts</a:t>
            </a:r>
            <a:r>
              <a:rPr lang="en-US" sz="2400" b="1" dirty="0">
                <a:solidFill>
                  <a:srgbClr val="000099"/>
                </a:solidFill>
              </a:rPr>
              <a:t> = </a:t>
            </a:r>
            <a:r>
              <a:rPr lang="en-US" sz="2400" b="1" dirty="0" err="1">
                <a:solidFill>
                  <a:srgbClr val="000099"/>
                </a:solidFill>
              </a:rPr>
              <a:t>fopen</a:t>
            </a:r>
            <a:r>
              <a:rPr lang="en-US" sz="2400" b="1" dirty="0">
                <a:solidFill>
                  <a:srgbClr val="000099"/>
                </a:solidFill>
              </a:rPr>
              <a:t>("top.txt", "r");</a:t>
            </a:r>
          </a:p>
          <a:p>
            <a:pPr marL="0" indent="0">
              <a:buNone/>
            </a:pPr>
            <a:r>
              <a:rPr lang="en-US" sz="2400" b="1" dirty="0">
                <a:solidFill>
                  <a:srgbClr val="000099"/>
                </a:solidFill>
              </a:rPr>
              <a:t>    </a:t>
            </a:r>
            <a:r>
              <a:rPr lang="en-US" sz="2400" b="1" dirty="0" err="1">
                <a:solidFill>
                  <a:srgbClr val="000099"/>
                </a:solidFill>
              </a:rPr>
              <a:t>fscanf</a:t>
            </a:r>
            <a:r>
              <a:rPr lang="en-US" sz="2400" b="1" dirty="0">
                <a:solidFill>
                  <a:srgbClr val="000099"/>
                </a:solidFill>
              </a:rPr>
              <a:t>(</a:t>
            </a:r>
            <a:r>
              <a:rPr lang="en-US" sz="2400" b="1" dirty="0" err="1">
                <a:solidFill>
                  <a:srgbClr val="000099"/>
                </a:solidFill>
              </a:rPr>
              <a:t>ts</a:t>
            </a:r>
            <a:r>
              <a:rPr lang="en-US" sz="2400" b="1" dirty="0">
                <a:solidFill>
                  <a:srgbClr val="000099"/>
                </a:solidFill>
              </a:rPr>
              <a:t>, "%d", &amp;top);</a:t>
            </a:r>
          </a:p>
          <a:p>
            <a:pPr marL="0" indent="0">
              <a:buNone/>
            </a:pPr>
            <a:r>
              <a:rPr lang="en-US" sz="2400" dirty="0">
                <a:solidFill>
                  <a:schemeClr val="accent4">
                    <a:lumMod val="75000"/>
                  </a:schemeClr>
                </a:solidFill>
              </a:rPr>
              <a:t>    </a:t>
            </a:r>
            <a:r>
              <a:rPr lang="en-US" sz="2400" b="1" dirty="0">
                <a:solidFill>
                  <a:schemeClr val="accent4">
                    <a:lumMod val="75000"/>
                  </a:schemeClr>
                </a:solidFill>
              </a:rPr>
              <a:t>s = </a:t>
            </a:r>
            <a:r>
              <a:rPr lang="en-US" sz="2400" b="1" dirty="0" err="1">
                <a:solidFill>
                  <a:schemeClr val="accent4">
                    <a:lumMod val="75000"/>
                  </a:schemeClr>
                </a:solidFill>
              </a:rPr>
              <a:t>fopen</a:t>
            </a:r>
            <a:r>
              <a:rPr lang="en-US" sz="2400" b="1" dirty="0">
                <a:solidFill>
                  <a:schemeClr val="accent4">
                    <a:lumMod val="75000"/>
                  </a:schemeClr>
                </a:solidFill>
              </a:rPr>
              <a:t>("Stiva.dat", "</a:t>
            </a:r>
            <a:r>
              <a:rPr lang="en-US" sz="2400" b="1" dirty="0" err="1">
                <a:solidFill>
                  <a:schemeClr val="accent4">
                    <a:lumMod val="75000"/>
                  </a:schemeClr>
                </a:solidFill>
              </a:rPr>
              <a:t>rb</a:t>
            </a:r>
            <a:r>
              <a:rPr lang="en-US" sz="2400" b="1" dirty="0">
                <a:solidFill>
                  <a:schemeClr val="accent4">
                    <a:lumMod val="75000"/>
                  </a:schemeClr>
                </a:solidFill>
              </a:rPr>
              <a:t>+");</a:t>
            </a:r>
          </a:p>
          <a:p>
            <a:pPr marL="0" indent="0">
              <a:buNone/>
            </a:pPr>
            <a:r>
              <a:rPr lang="en-US" sz="2400" b="1" dirty="0">
                <a:solidFill>
                  <a:schemeClr val="accent4">
                    <a:lumMod val="75000"/>
                  </a:schemeClr>
                </a:solidFill>
              </a:rPr>
              <a:t>    </a:t>
            </a:r>
            <a:r>
              <a:rPr lang="en-US" sz="2400" b="1" dirty="0" err="1">
                <a:solidFill>
                  <a:schemeClr val="accent4">
                    <a:lumMod val="75000"/>
                  </a:schemeClr>
                </a:solidFill>
              </a:rPr>
              <a:t>fseek</a:t>
            </a:r>
            <a:r>
              <a:rPr lang="en-US" sz="2400" b="1" dirty="0">
                <a:solidFill>
                  <a:schemeClr val="accent4">
                    <a:lumMod val="75000"/>
                  </a:schemeClr>
                </a:solidFill>
              </a:rPr>
              <a:t>(s, top*</a:t>
            </a:r>
            <a:r>
              <a:rPr lang="en-US" sz="2400" b="1" dirty="0" err="1">
                <a:solidFill>
                  <a:schemeClr val="accent4">
                    <a:lumMod val="75000"/>
                  </a:schemeClr>
                </a:solidFill>
              </a:rPr>
              <a:t>sizeof</a:t>
            </a:r>
            <a:r>
              <a:rPr lang="en-US" sz="2400" b="1" dirty="0">
                <a:solidFill>
                  <a:schemeClr val="accent4">
                    <a:lumMod val="75000"/>
                  </a:schemeClr>
                </a:solidFill>
              </a:rPr>
              <a:t>(</a:t>
            </a:r>
            <a:r>
              <a:rPr lang="en-US" sz="2400" b="1" dirty="0" err="1">
                <a:solidFill>
                  <a:schemeClr val="accent4">
                    <a:lumMod val="75000"/>
                  </a:schemeClr>
                </a:solidFill>
              </a:rPr>
              <a:t>Stiva</a:t>
            </a:r>
            <a:r>
              <a:rPr lang="en-US" sz="2400" b="1" dirty="0">
                <a:solidFill>
                  <a:schemeClr val="accent4">
                    <a:lumMod val="75000"/>
                  </a:schemeClr>
                </a:solidFill>
              </a:rPr>
              <a:t>), SEEK_SET);</a:t>
            </a:r>
          </a:p>
          <a:p>
            <a:pPr marL="0" indent="0">
              <a:buNone/>
            </a:pPr>
            <a:r>
              <a:rPr lang="en-US" sz="2400" b="1" dirty="0">
                <a:solidFill>
                  <a:schemeClr val="accent4">
                    <a:lumMod val="75000"/>
                  </a:schemeClr>
                </a:solidFill>
              </a:rPr>
              <a:t>    </a:t>
            </a:r>
            <a:r>
              <a:rPr lang="en-US" sz="2400" b="1" dirty="0" err="1">
                <a:solidFill>
                  <a:schemeClr val="accent4">
                    <a:lumMod val="75000"/>
                  </a:schemeClr>
                </a:solidFill>
              </a:rPr>
              <a:t>fread</a:t>
            </a:r>
            <a:r>
              <a:rPr lang="en-US" sz="2400" b="1" dirty="0">
                <a:solidFill>
                  <a:schemeClr val="accent4">
                    <a:lumMod val="75000"/>
                  </a:schemeClr>
                </a:solidFill>
              </a:rPr>
              <a:t>(&amp;a, </a:t>
            </a:r>
            <a:r>
              <a:rPr lang="en-US" sz="2400" b="1" dirty="0" err="1">
                <a:solidFill>
                  <a:schemeClr val="accent4">
                    <a:lumMod val="75000"/>
                  </a:schemeClr>
                </a:solidFill>
              </a:rPr>
              <a:t>sizeof</a:t>
            </a:r>
            <a:r>
              <a:rPr lang="en-US" sz="2400" b="1" dirty="0">
                <a:solidFill>
                  <a:schemeClr val="accent4">
                    <a:lumMod val="75000"/>
                  </a:schemeClr>
                </a:solidFill>
              </a:rPr>
              <a:t>(</a:t>
            </a:r>
            <a:r>
              <a:rPr lang="en-US" sz="2400" b="1" dirty="0" err="1">
                <a:solidFill>
                  <a:schemeClr val="accent4">
                    <a:lumMod val="75000"/>
                  </a:schemeClr>
                </a:solidFill>
              </a:rPr>
              <a:t>Stiva</a:t>
            </a:r>
            <a:r>
              <a:rPr lang="en-US" sz="2400" b="1" dirty="0">
                <a:solidFill>
                  <a:schemeClr val="accent4">
                    <a:lumMod val="75000"/>
                  </a:schemeClr>
                </a:solidFill>
              </a:rPr>
              <a:t>), 1, s);</a:t>
            </a:r>
          </a:p>
          <a:p>
            <a:pPr marL="0" indent="0">
              <a:buNone/>
            </a:pPr>
            <a:r>
              <a:rPr lang="en-US" sz="2400" dirty="0"/>
              <a:t>    </a:t>
            </a:r>
            <a:r>
              <a:rPr lang="en-US" sz="2400" b="1" dirty="0">
                <a:solidFill>
                  <a:srgbClr val="000099"/>
                </a:solidFill>
              </a:rPr>
              <a:t>top--;</a:t>
            </a:r>
          </a:p>
          <a:p>
            <a:pPr marL="0" indent="0">
              <a:buNone/>
            </a:pPr>
            <a:r>
              <a:rPr lang="en-US" sz="2400" b="1" dirty="0">
                <a:solidFill>
                  <a:srgbClr val="000099"/>
                </a:solidFill>
              </a:rPr>
              <a:t>    </a:t>
            </a:r>
            <a:r>
              <a:rPr lang="en-US" sz="2400" b="1" dirty="0" err="1">
                <a:solidFill>
                  <a:srgbClr val="000099"/>
                </a:solidFill>
              </a:rPr>
              <a:t>fclose</a:t>
            </a:r>
            <a:r>
              <a:rPr lang="en-US" sz="2400" b="1" dirty="0">
                <a:solidFill>
                  <a:srgbClr val="000099"/>
                </a:solidFill>
              </a:rPr>
              <a:t>(</a:t>
            </a:r>
            <a:r>
              <a:rPr lang="en-US" sz="2400" b="1" dirty="0" err="1">
                <a:solidFill>
                  <a:srgbClr val="000099"/>
                </a:solidFill>
              </a:rPr>
              <a:t>ts</a:t>
            </a:r>
            <a:r>
              <a:rPr lang="en-US" sz="2400" b="1" dirty="0">
                <a:solidFill>
                  <a:srgbClr val="000099"/>
                </a:solidFill>
              </a:rPr>
              <a:t>);</a:t>
            </a:r>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Στοίβα: υλοποίηση με αρχείο </a:t>
            </a:r>
            <a:r>
              <a:rPr lang="el-GR" dirty="0" smtClean="0"/>
              <a:t>(8 </a:t>
            </a:r>
            <a:r>
              <a:rPr lang="el-GR" dirty="0"/>
              <a:t>από </a:t>
            </a:r>
            <a:r>
              <a:rPr lang="el-GR" dirty="0" smtClean="0"/>
              <a:t>9)</a:t>
            </a:r>
            <a:endParaRPr lang="el-GR" dirty="0"/>
          </a:p>
        </p:txBody>
      </p:sp>
      <p:sp>
        <p:nvSpPr>
          <p:cNvPr id="6" name="Θέση περιεχομένου 2" descr=" ts = f open, top τελεία txt, w,&#10;    f print f, ts, % d, top,&#10;    f close, s,&#10;    f close, ts,   &#10;    return a,&#10;άγκιστρο.&#10;"/>
          <p:cNvSpPr>
            <a:spLocks noGrp="1"/>
          </p:cNvSpPr>
          <p:nvPr>
            <p:ph idx="1"/>
            <p:custDataLst>
              <p:tags r:id="rId2"/>
            </p:custDataLst>
          </p:nvPr>
        </p:nvSpPr>
        <p:spPr>
          <a:xfrm>
            <a:off x="467545" y="1855489"/>
            <a:ext cx="8208912" cy="3157687"/>
          </a:xfrm>
        </p:spPr>
        <p:txBody>
          <a:bodyPr>
            <a:normAutofit/>
          </a:bodyPr>
          <a:lstStyle/>
          <a:p>
            <a:pPr marL="0" indent="0">
              <a:buNone/>
            </a:pPr>
            <a:r>
              <a:rPr lang="en-US" sz="2400" b="1" dirty="0">
                <a:solidFill>
                  <a:srgbClr val="000099"/>
                </a:solidFill>
              </a:rPr>
              <a:t> </a:t>
            </a:r>
            <a:r>
              <a:rPr lang="en-US" sz="2400" b="1" dirty="0" err="1">
                <a:solidFill>
                  <a:srgbClr val="000099"/>
                </a:solidFill>
              </a:rPr>
              <a:t>ts</a:t>
            </a:r>
            <a:r>
              <a:rPr lang="en-US" sz="2400" b="1" dirty="0">
                <a:solidFill>
                  <a:srgbClr val="000099"/>
                </a:solidFill>
              </a:rPr>
              <a:t> = </a:t>
            </a:r>
            <a:r>
              <a:rPr lang="en-US" sz="2400" b="1" dirty="0" err="1">
                <a:solidFill>
                  <a:srgbClr val="000099"/>
                </a:solidFill>
              </a:rPr>
              <a:t>fopen</a:t>
            </a:r>
            <a:r>
              <a:rPr lang="en-US" sz="2400" b="1" dirty="0">
                <a:solidFill>
                  <a:srgbClr val="000099"/>
                </a:solidFill>
              </a:rPr>
              <a:t>("top.txt", "w");</a:t>
            </a:r>
          </a:p>
          <a:p>
            <a:pPr marL="0" indent="0">
              <a:buNone/>
            </a:pPr>
            <a:r>
              <a:rPr lang="en-US" sz="2400" b="1" dirty="0">
                <a:solidFill>
                  <a:srgbClr val="000099"/>
                </a:solidFill>
              </a:rPr>
              <a:t>    </a:t>
            </a:r>
            <a:r>
              <a:rPr lang="en-US" sz="2400" b="1" dirty="0" err="1">
                <a:solidFill>
                  <a:srgbClr val="000099"/>
                </a:solidFill>
              </a:rPr>
              <a:t>fprintf</a:t>
            </a:r>
            <a:r>
              <a:rPr lang="en-US" sz="2400" b="1" dirty="0">
                <a:solidFill>
                  <a:srgbClr val="000099"/>
                </a:solidFill>
              </a:rPr>
              <a:t>(</a:t>
            </a:r>
            <a:r>
              <a:rPr lang="en-US" sz="2400" b="1" dirty="0" err="1">
                <a:solidFill>
                  <a:srgbClr val="000099"/>
                </a:solidFill>
              </a:rPr>
              <a:t>ts</a:t>
            </a:r>
            <a:r>
              <a:rPr lang="en-US" sz="2400" b="1" dirty="0">
                <a:solidFill>
                  <a:srgbClr val="000099"/>
                </a:solidFill>
              </a:rPr>
              <a:t>, "%d", top);</a:t>
            </a:r>
          </a:p>
          <a:p>
            <a:pPr marL="0" indent="0">
              <a:buNone/>
            </a:pPr>
            <a:r>
              <a:rPr lang="en-US" sz="2400" dirty="0"/>
              <a:t>    </a:t>
            </a:r>
            <a:r>
              <a:rPr lang="en-US" sz="2400" b="1" dirty="0" err="1"/>
              <a:t>fclose</a:t>
            </a:r>
            <a:r>
              <a:rPr lang="en-US" sz="2400" b="1" dirty="0"/>
              <a:t>(s);</a:t>
            </a:r>
          </a:p>
          <a:p>
            <a:pPr marL="0" indent="0">
              <a:buNone/>
            </a:pPr>
            <a:r>
              <a:rPr lang="en-US" sz="2400" b="1" dirty="0"/>
              <a:t>    </a:t>
            </a:r>
            <a:r>
              <a:rPr lang="en-US" sz="2400" b="1" dirty="0" err="1"/>
              <a:t>fclose</a:t>
            </a:r>
            <a:r>
              <a:rPr lang="en-US" sz="2400" b="1" dirty="0"/>
              <a:t>(</a:t>
            </a:r>
            <a:r>
              <a:rPr lang="en-US" sz="2400" b="1" dirty="0" err="1"/>
              <a:t>ts</a:t>
            </a:r>
            <a:r>
              <a:rPr lang="en-US" sz="2400" b="1" dirty="0"/>
              <a:t>);</a:t>
            </a:r>
            <a:r>
              <a:rPr lang="en-US" sz="2400" dirty="0"/>
              <a:t>   </a:t>
            </a:r>
          </a:p>
          <a:p>
            <a:pPr marL="0" indent="0">
              <a:buNone/>
            </a:pPr>
            <a:r>
              <a:rPr lang="en-US" sz="2400" dirty="0"/>
              <a:t>    </a:t>
            </a:r>
            <a:r>
              <a:rPr lang="en-US" sz="2400" b="1" dirty="0">
                <a:solidFill>
                  <a:schemeClr val="accent4">
                    <a:lumMod val="75000"/>
                  </a:schemeClr>
                </a:solidFill>
              </a:rPr>
              <a:t>return a;</a:t>
            </a:r>
          </a:p>
          <a:p>
            <a:pPr marL="0" indent="0">
              <a:buNone/>
            </a:pPr>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352928" cy="1260475"/>
          </a:xfrm>
        </p:spPr>
        <p:txBody>
          <a:bodyPr>
            <a:noAutofit/>
          </a:bodyPr>
          <a:lstStyle/>
          <a:p>
            <a:r>
              <a:rPr lang="el-GR" dirty="0"/>
              <a:t>Στοίβα: υλοποίηση με αρχείο </a:t>
            </a:r>
            <a:r>
              <a:rPr lang="el-GR" dirty="0" smtClean="0"/>
              <a:t>(9 </a:t>
            </a:r>
            <a:r>
              <a:rPr lang="el-GR" dirty="0"/>
              <a:t>από 9)</a:t>
            </a:r>
          </a:p>
        </p:txBody>
      </p:sp>
      <p:sp>
        <p:nvSpPr>
          <p:cNvPr id="2" name="Ορθογώνιο 1"/>
          <p:cNvSpPr/>
          <p:nvPr/>
        </p:nvSpPr>
        <p:spPr>
          <a:xfrm>
            <a:off x="467544" y="1988840"/>
            <a:ext cx="8208912" cy="3108543"/>
          </a:xfrm>
          <a:prstGeom prst="rect">
            <a:avLst/>
          </a:prstGeom>
        </p:spPr>
        <p:txBody>
          <a:bodyPr wrap="square">
            <a:spAutoFit/>
          </a:bodyPr>
          <a:lstStyle/>
          <a:p>
            <a:pPr marL="285750" indent="-285750">
              <a:buFont typeface="Wingdings" pitchFamily="2" charset="2"/>
              <a:buChar char="q"/>
            </a:pPr>
            <a:r>
              <a:rPr lang="el-GR" sz="2800" dirty="0"/>
              <a:t>Πλεονεκτήματα σε σχέση με την υλοποίηση με πίνακα?</a:t>
            </a:r>
          </a:p>
          <a:p>
            <a:pPr marL="285750" indent="-285750">
              <a:buFont typeface="Wingdings" pitchFamily="2" charset="2"/>
              <a:buChar char="q"/>
            </a:pPr>
            <a:endParaRPr lang="el-GR" sz="2800" dirty="0"/>
          </a:p>
          <a:p>
            <a:pPr marL="285750" indent="-285750">
              <a:buFont typeface="Wingdings" pitchFamily="2" charset="2"/>
              <a:buChar char="q"/>
            </a:pPr>
            <a:r>
              <a:rPr lang="el-GR" sz="2800" dirty="0"/>
              <a:t>Δεν έχει προκαθορισμένο τέλος</a:t>
            </a:r>
            <a:r>
              <a:rPr lang="el-GR" sz="2800" dirty="0" smtClean="0"/>
              <a:t>!</a:t>
            </a:r>
          </a:p>
          <a:p>
            <a:pPr marL="285750" indent="-285750">
              <a:buFont typeface="Wingdings" pitchFamily="2" charset="2"/>
              <a:buChar char="q"/>
            </a:pPr>
            <a:endParaRPr lang="el-GR" sz="2800" dirty="0"/>
          </a:p>
          <a:p>
            <a:pPr marL="285750" indent="-285750">
              <a:buFont typeface="Wingdings" pitchFamily="2" charset="2"/>
              <a:buChar char="q"/>
            </a:pPr>
            <a:r>
              <a:rPr lang="el-GR" sz="2800" dirty="0"/>
              <a:t>Εάν τερματισθεί το πρόγραμμα δεν χάνεται καμία πληροφορία!!!</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Στοίβα: Εφαρμογές</a:t>
            </a:r>
          </a:p>
        </p:txBody>
      </p:sp>
      <p:sp>
        <p:nvSpPr>
          <p:cNvPr id="8" name="Θέση περιεχομένου 2" descr="Πληροφορική: πάρα πολλές εφαρμογές, παραδείγματος χάρην αναδρομικές συναρτήσεις&#10;"/>
          <p:cNvSpPr>
            <a:spLocks noGrp="1"/>
          </p:cNvSpPr>
          <p:nvPr>
            <p:ph idx="1"/>
          </p:nvPr>
        </p:nvSpPr>
        <p:spPr>
          <a:xfrm>
            <a:off x="467544" y="1052736"/>
            <a:ext cx="8280920" cy="1331664"/>
          </a:xfrm>
        </p:spPr>
        <p:txBody>
          <a:bodyPr/>
          <a:lstStyle/>
          <a:p>
            <a:pPr>
              <a:buFont typeface="Wingdings" pitchFamily="2" charset="2"/>
              <a:buChar char="q"/>
            </a:pPr>
            <a:r>
              <a:rPr lang="el-GR" dirty="0" smtClean="0"/>
              <a:t>Πληροφορική: πάρα πολλές εφαρμογές, πχ αναδρομικές συναρτήσεις</a:t>
            </a:r>
            <a:endParaRPr lang="el-GR" dirty="0"/>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1816928061"/>
              </p:ext>
            </p:extLst>
          </p:nvPr>
        </p:nvGraphicFramePr>
        <p:xfrm>
          <a:off x="467544" y="2631775"/>
          <a:ext cx="3956050" cy="1147762"/>
        </p:xfrm>
        <a:graphic>
          <a:graphicData uri="http://schemas.openxmlformats.org/presentationml/2006/ole">
            <mc:AlternateContent xmlns:mc="http://schemas.openxmlformats.org/markup-compatibility/2006">
              <mc:Choice xmlns:v="urn:schemas-microsoft-com:vml" Requires="v">
                <p:oleObj spid="_x0000_s1038" name="Εξίσωση" r:id="rId5" imgW="1574800" imgH="457200" progId="Equation.3">
                  <p:embed/>
                </p:oleObj>
              </mc:Choice>
              <mc:Fallback>
                <p:oleObj name="Εξίσωση" r:id="rId5" imgW="15748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631775"/>
                        <a:ext cx="3956050" cy="114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4" descr=" int paragontiko,  int N,&#10;άγκιστρο,&#10;   if N==0,&#10;      return 1,&#10;   else,&#10;      return N, * paragontiko (N μείον 1),&#10; άγκιστρο.&#10;"/>
          <p:cNvSpPr txBox="1">
            <a:spLocks noChangeArrowheads="1"/>
          </p:cNvSpPr>
          <p:nvPr>
            <p:custDataLst>
              <p:tags r:id="rId3"/>
            </p:custDataLst>
          </p:nvPr>
        </p:nvSpPr>
        <p:spPr bwMode="auto">
          <a:xfrm>
            <a:off x="4644008" y="2204864"/>
            <a:ext cx="4105028"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 </a:t>
            </a:r>
            <a:r>
              <a:rPr lang="en-US" sz="2400" dirty="0" err="1"/>
              <a:t>int</a:t>
            </a:r>
            <a:r>
              <a:rPr lang="en-US" sz="2400" dirty="0"/>
              <a:t> </a:t>
            </a:r>
            <a:r>
              <a:rPr lang="en-US" sz="2400" dirty="0" err="1"/>
              <a:t>paragontiko</a:t>
            </a:r>
            <a:r>
              <a:rPr lang="en-US" sz="2400" dirty="0"/>
              <a:t> ( </a:t>
            </a:r>
            <a:r>
              <a:rPr lang="en-US" sz="2400" b="1" dirty="0" err="1"/>
              <a:t>int</a:t>
            </a:r>
            <a:r>
              <a:rPr lang="en-US" sz="2400" b="1" dirty="0"/>
              <a:t> N</a:t>
            </a:r>
            <a:r>
              <a:rPr lang="en-US" sz="2400" dirty="0"/>
              <a:t>)</a:t>
            </a:r>
          </a:p>
          <a:p>
            <a:pPr>
              <a:spcBef>
                <a:spcPct val="50000"/>
              </a:spcBef>
            </a:pPr>
            <a:r>
              <a:rPr lang="en-US" sz="2400" dirty="0"/>
              <a:t>{</a:t>
            </a:r>
          </a:p>
          <a:p>
            <a:pPr>
              <a:spcBef>
                <a:spcPct val="50000"/>
              </a:spcBef>
            </a:pPr>
            <a:r>
              <a:rPr lang="en-US" sz="2400" dirty="0"/>
              <a:t>   if (</a:t>
            </a:r>
            <a:r>
              <a:rPr lang="en-US" sz="2400" b="1" dirty="0">
                <a:solidFill>
                  <a:srgbClr val="7030A0"/>
                </a:solidFill>
              </a:rPr>
              <a:t>N==0</a:t>
            </a:r>
            <a:r>
              <a:rPr lang="en-US" sz="2400" dirty="0"/>
              <a:t>)</a:t>
            </a:r>
          </a:p>
          <a:p>
            <a:pPr>
              <a:spcBef>
                <a:spcPct val="50000"/>
              </a:spcBef>
            </a:pPr>
            <a:r>
              <a:rPr lang="en-US" sz="2400" dirty="0"/>
              <a:t>      return 1;</a:t>
            </a:r>
          </a:p>
          <a:p>
            <a:pPr>
              <a:spcBef>
                <a:spcPct val="50000"/>
              </a:spcBef>
            </a:pPr>
            <a:r>
              <a:rPr lang="en-US" sz="2400" dirty="0"/>
              <a:t>   else</a:t>
            </a:r>
          </a:p>
          <a:p>
            <a:pPr>
              <a:spcBef>
                <a:spcPct val="50000"/>
              </a:spcBef>
            </a:pPr>
            <a:r>
              <a:rPr lang="en-US" sz="2400" dirty="0"/>
              <a:t>      return N * </a:t>
            </a:r>
            <a:r>
              <a:rPr lang="en-US" sz="2400" b="1" dirty="0" err="1"/>
              <a:t>paragontiko</a:t>
            </a:r>
            <a:r>
              <a:rPr lang="en-US" sz="2400" b="1" dirty="0"/>
              <a:t>(</a:t>
            </a:r>
            <a:r>
              <a:rPr lang="en-US" sz="2400" b="1" dirty="0">
                <a:solidFill>
                  <a:srgbClr val="7030A0"/>
                </a:solidFill>
              </a:rPr>
              <a:t>N-1</a:t>
            </a:r>
            <a:r>
              <a:rPr lang="en-US" sz="2400" b="1" dirty="0"/>
              <a:t>)</a:t>
            </a:r>
            <a:r>
              <a:rPr lang="en-US" sz="2400" dirty="0"/>
              <a:t>;</a:t>
            </a:r>
          </a:p>
          <a:p>
            <a:pPr>
              <a:spcBef>
                <a:spcPct val="50000"/>
              </a:spcBef>
            </a:pPr>
            <a:r>
              <a:rPr lang="en-US" sz="2400" dirty="0"/>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2"/>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Αναδρομή και Στοίβα </a:t>
            </a:r>
          </a:p>
        </p:txBody>
      </p:sp>
      <p:sp>
        <p:nvSpPr>
          <p:cNvPr id="8" name="TextBox 7"/>
          <p:cNvSpPr txBox="1"/>
          <p:nvPr/>
        </p:nvSpPr>
        <p:spPr>
          <a:xfrm>
            <a:off x="765976" y="2845336"/>
            <a:ext cx="1665841" cy="349968"/>
          </a:xfrm>
          <a:prstGeom prst="rect">
            <a:avLst/>
          </a:prstGeom>
          <a:noFill/>
        </p:spPr>
        <p:txBody>
          <a:bodyPr wrap="none" rtlCol="0">
            <a:spAutoFit/>
          </a:bodyPr>
          <a:lstStyle/>
          <a:p>
            <a:r>
              <a:rPr lang="el-GR" dirty="0" smtClean="0"/>
              <a:t>Εισαγωγή &lt;3&gt;</a:t>
            </a:r>
            <a:endParaRPr lang="el-GR" dirty="0"/>
          </a:p>
        </p:txBody>
      </p:sp>
      <p:sp>
        <p:nvSpPr>
          <p:cNvPr id="9" name="TextBox 8"/>
          <p:cNvSpPr txBox="1"/>
          <p:nvPr/>
        </p:nvSpPr>
        <p:spPr>
          <a:xfrm>
            <a:off x="3430272" y="2845336"/>
            <a:ext cx="312906" cy="349968"/>
          </a:xfrm>
          <a:prstGeom prst="rect">
            <a:avLst/>
          </a:prstGeom>
          <a:noFill/>
          <a:ln>
            <a:solidFill>
              <a:srgbClr val="C00000"/>
            </a:solidFill>
          </a:ln>
        </p:spPr>
        <p:txBody>
          <a:bodyPr wrap="none" rtlCol="0">
            <a:spAutoFit/>
          </a:bodyPr>
          <a:lstStyle/>
          <a:p>
            <a:r>
              <a:rPr lang="el-GR" dirty="0"/>
              <a:t>3</a:t>
            </a:r>
          </a:p>
        </p:txBody>
      </p:sp>
      <p:cxnSp>
        <p:nvCxnSpPr>
          <p:cNvPr id="12" name="Ευθύγραμμο βέλος σύνδεσης 11" descr="[DECORATIVE]"/>
          <p:cNvCxnSpPr>
            <a:stCxn id="8" idx="3"/>
            <a:endCxn id="9" idx="1"/>
          </p:cNvCxnSpPr>
          <p:nvPr/>
        </p:nvCxnSpPr>
        <p:spPr bwMode="auto">
          <a:xfrm>
            <a:off x="2431817" y="3020320"/>
            <a:ext cx="998455"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3" name="TextBox 12"/>
          <p:cNvSpPr txBox="1"/>
          <p:nvPr/>
        </p:nvSpPr>
        <p:spPr>
          <a:xfrm>
            <a:off x="761552" y="3459118"/>
            <a:ext cx="1665841" cy="349968"/>
          </a:xfrm>
          <a:prstGeom prst="rect">
            <a:avLst/>
          </a:prstGeom>
          <a:noFill/>
        </p:spPr>
        <p:txBody>
          <a:bodyPr wrap="none" rtlCol="0">
            <a:spAutoFit/>
          </a:bodyPr>
          <a:lstStyle/>
          <a:p>
            <a:r>
              <a:rPr lang="el-GR" dirty="0" smtClean="0"/>
              <a:t>Εισαγωγή &lt;2&gt;</a:t>
            </a:r>
            <a:endParaRPr lang="el-GR" dirty="0"/>
          </a:p>
        </p:txBody>
      </p:sp>
      <p:sp>
        <p:nvSpPr>
          <p:cNvPr id="14" name="TextBox 13"/>
          <p:cNvSpPr txBox="1"/>
          <p:nvPr/>
        </p:nvSpPr>
        <p:spPr>
          <a:xfrm>
            <a:off x="3425848" y="3459118"/>
            <a:ext cx="312906" cy="349968"/>
          </a:xfrm>
          <a:prstGeom prst="rect">
            <a:avLst/>
          </a:prstGeom>
          <a:noFill/>
          <a:ln>
            <a:solidFill>
              <a:srgbClr val="C00000"/>
            </a:solidFill>
          </a:ln>
        </p:spPr>
        <p:txBody>
          <a:bodyPr wrap="none" rtlCol="0">
            <a:spAutoFit/>
          </a:bodyPr>
          <a:lstStyle/>
          <a:p>
            <a:r>
              <a:rPr lang="el-GR" dirty="0"/>
              <a:t>2</a:t>
            </a:r>
          </a:p>
        </p:txBody>
      </p:sp>
      <p:cxnSp>
        <p:nvCxnSpPr>
          <p:cNvPr id="15" name="Ευθύγραμμο βέλος σύνδεσης 14" descr="[DECORATIVE]"/>
          <p:cNvCxnSpPr>
            <a:stCxn id="13" idx="3"/>
            <a:endCxn id="14" idx="1"/>
          </p:cNvCxnSpPr>
          <p:nvPr/>
        </p:nvCxnSpPr>
        <p:spPr bwMode="auto">
          <a:xfrm>
            <a:off x="2427393" y="3634102"/>
            <a:ext cx="998455"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TextBox 15"/>
          <p:cNvSpPr txBox="1"/>
          <p:nvPr/>
        </p:nvSpPr>
        <p:spPr>
          <a:xfrm>
            <a:off x="3432309" y="3816705"/>
            <a:ext cx="312906" cy="349968"/>
          </a:xfrm>
          <a:prstGeom prst="rect">
            <a:avLst/>
          </a:prstGeom>
          <a:noFill/>
          <a:ln>
            <a:solidFill>
              <a:schemeClr val="tx1"/>
            </a:solidFill>
          </a:ln>
        </p:spPr>
        <p:txBody>
          <a:bodyPr wrap="none" rtlCol="0">
            <a:spAutoFit/>
          </a:bodyPr>
          <a:lstStyle/>
          <a:p>
            <a:r>
              <a:rPr lang="el-GR" dirty="0"/>
              <a:t>3</a:t>
            </a:r>
          </a:p>
        </p:txBody>
      </p:sp>
      <p:sp>
        <p:nvSpPr>
          <p:cNvPr id="17" name="TextBox 16"/>
          <p:cNvSpPr txBox="1"/>
          <p:nvPr/>
        </p:nvSpPr>
        <p:spPr>
          <a:xfrm>
            <a:off x="768013" y="4542560"/>
            <a:ext cx="1665841" cy="349968"/>
          </a:xfrm>
          <a:prstGeom prst="rect">
            <a:avLst/>
          </a:prstGeom>
          <a:noFill/>
        </p:spPr>
        <p:txBody>
          <a:bodyPr wrap="none" rtlCol="0">
            <a:spAutoFit/>
          </a:bodyPr>
          <a:lstStyle/>
          <a:p>
            <a:r>
              <a:rPr lang="el-GR" dirty="0" smtClean="0"/>
              <a:t>Εισαγωγή &lt;1&gt;</a:t>
            </a:r>
            <a:endParaRPr lang="el-GR" dirty="0"/>
          </a:p>
        </p:txBody>
      </p:sp>
      <p:sp>
        <p:nvSpPr>
          <p:cNvPr id="18" name="TextBox 17"/>
          <p:cNvSpPr txBox="1"/>
          <p:nvPr/>
        </p:nvSpPr>
        <p:spPr>
          <a:xfrm>
            <a:off x="3432308" y="4542560"/>
            <a:ext cx="345015" cy="349968"/>
          </a:xfrm>
          <a:prstGeom prst="rect">
            <a:avLst/>
          </a:prstGeom>
          <a:noFill/>
          <a:ln>
            <a:solidFill>
              <a:srgbClr val="C00000"/>
            </a:solidFill>
          </a:ln>
        </p:spPr>
        <p:txBody>
          <a:bodyPr wrap="square" rtlCol="0">
            <a:spAutoFit/>
          </a:bodyPr>
          <a:lstStyle/>
          <a:p>
            <a:r>
              <a:rPr lang="el-GR" dirty="0"/>
              <a:t>1</a:t>
            </a:r>
          </a:p>
        </p:txBody>
      </p:sp>
      <p:cxnSp>
        <p:nvCxnSpPr>
          <p:cNvPr id="19" name="Ευθύγραμμο βέλος σύνδεσης 18" descr="[DECORATIVE]"/>
          <p:cNvCxnSpPr>
            <a:stCxn id="17" idx="3"/>
            <a:endCxn id="18" idx="1"/>
          </p:cNvCxnSpPr>
          <p:nvPr/>
        </p:nvCxnSpPr>
        <p:spPr bwMode="auto">
          <a:xfrm>
            <a:off x="2433854" y="4717544"/>
            <a:ext cx="998454"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0" name="TextBox 19"/>
          <p:cNvSpPr txBox="1"/>
          <p:nvPr/>
        </p:nvSpPr>
        <p:spPr>
          <a:xfrm>
            <a:off x="3438770" y="4900147"/>
            <a:ext cx="312906" cy="349968"/>
          </a:xfrm>
          <a:prstGeom prst="rect">
            <a:avLst/>
          </a:prstGeom>
          <a:noFill/>
          <a:ln>
            <a:solidFill>
              <a:schemeClr val="tx1"/>
            </a:solidFill>
          </a:ln>
        </p:spPr>
        <p:txBody>
          <a:bodyPr wrap="none" rtlCol="0">
            <a:spAutoFit/>
          </a:bodyPr>
          <a:lstStyle/>
          <a:p>
            <a:r>
              <a:rPr lang="el-GR" dirty="0"/>
              <a:t>2</a:t>
            </a:r>
          </a:p>
        </p:txBody>
      </p:sp>
      <p:sp>
        <p:nvSpPr>
          <p:cNvPr id="21" name="TextBox 20"/>
          <p:cNvSpPr txBox="1"/>
          <p:nvPr/>
        </p:nvSpPr>
        <p:spPr>
          <a:xfrm>
            <a:off x="3438770" y="5250115"/>
            <a:ext cx="312906" cy="349968"/>
          </a:xfrm>
          <a:prstGeom prst="rect">
            <a:avLst/>
          </a:prstGeom>
          <a:noFill/>
          <a:ln>
            <a:solidFill>
              <a:schemeClr val="tx1"/>
            </a:solidFill>
          </a:ln>
        </p:spPr>
        <p:txBody>
          <a:bodyPr wrap="none" rtlCol="0">
            <a:spAutoFit/>
          </a:bodyPr>
          <a:lstStyle/>
          <a:p>
            <a:r>
              <a:rPr lang="el-GR" dirty="0"/>
              <a:t>3</a:t>
            </a:r>
          </a:p>
        </p:txBody>
      </p:sp>
      <p:sp>
        <p:nvSpPr>
          <p:cNvPr id="22" name="TextBox 21"/>
          <p:cNvSpPr txBox="1"/>
          <p:nvPr/>
        </p:nvSpPr>
        <p:spPr>
          <a:xfrm>
            <a:off x="5076056" y="1761894"/>
            <a:ext cx="1767022" cy="349968"/>
          </a:xfrm>
          <a:prstGeom prst="rect">
            <a:avLst/>
          </a:prstGeom>
          <a:noFill/>
        </p:spPr>
        <p:txBody>
          <a:bodyPr wrap="none" rtlCol="0">
            <a:spAutoFit/>
          </a:bodyPr>
          <a:lstStyle/>
          <a:p>
            <a:r>
              <a:rPr lang="el-GR" dirty="0" smtClean="0"/>
              <a:t>Εξαγωγή </a:t>
            </a:r>
            <a:r>
              <a:rPr lang="en-US" dirty="0" smtClean="0"/>
              <a:t>x</a:t>
            </a:r>
            <a:r>
              <a:rPr lang="el-GR" dirty="0" smtClean="0"/>
              <a:t>*</a:t>
            </a:r>
            <a:r>
              <a:rPr lang="en-US" dirty="0" smtClean="0"/>
              <a:t>1</a:t>
            </a:r>
            <a:r>
              <a:rPr lang="el-GR" dirty="0" smtClean="0"/>
              <a:t>=1</a:t>
            </a:r>
            <a:endParaRPr lang="el-GR" dirty="0"/>
          </a:p>
        </p:txBody>
      </p:sp>
      <p:sp>
        <p:nvSpPr>
          <p:cNvPr id="23" name="TextBox 22"/>
          <p:cNvSpPr txBox="1"/>
          <p:nvPr/>
        </p:nvSpPr>
        <p:spPr>
          <a:xfrm>
            <a:off x="7740352" y="1761894"/>
            <a:ext cx="312906" cy="349968"/>
          </a:xfrm>
          <a:prstGeom prst="rect">
            <a:avLst/>
          </a:prstGeom>
          <a:noFill/>
          <a:ln>
            <a:solidFill>
              <a:srgbClr val="C00000"/>
            </a:solidFill>
          </a:ln>
        </p:spPr>
        <p:txBody>
          <a:bodyPr wrap="none" rtlCol="0">
            <a:spAutoFit/>
          </a:bodyPr>
          <a:lstStyle/>
          <a:p>
            <a:r>
              <a:rPr lang="el-GR" dirty="0"/>
              <a:t>2</a:t>
            </a:r>
          </a:p>
        </p:txBody>
      </p:sp>
      <p:cxnSp>
        <p:nvCxnSpPr>
          <p:cNvPr id="24" name="Ευθύγραμμο βέλος σύνδεσης 23" descr="[DECORATIVE]"/>
          <p:cNvCxnSpPr>
            <a:stCxn id="22" idx="3"/>
            <a:endCxn id="23" idx="1"/>
          </p:cNvCxnSpPr>
          <p:nvPr/>
        </p:nvCxnSpPr>
        <p:spPr bwMode="auto">
          <a:xfrm>
            <a:off x="6843078" y="1936878"/>
            <a:ext cx="897274"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5" name="TextBox 24"/>
          <p:cNvSpPr txBox="1"/>
          <p:nvPr/>
        </p:nvSpPr>
        <p:spPr>
          <a:xfrm>
            <a:off x="7746813" y="2119481"/>
            <a:ext cx="312906" cy="349968"/>
          </a:xfrm>
          <a:prstGeom prst="rect">
            <a:avLst/>
          </a:prstGeom>
          <a:noFill/>
          <a:ln>
            <a:solidFill>
              <a:schemeClr val="tx1"/>
            </a:solidFill>
          </a:ln>
        </p:spPr>
        <p:txBody>
          <a:bodyPr wrap="none" rtlCol="0">
            <a:spAutoFit/>
          </a:bodyPr>
          <a:lstStyle/>
          <a:p>
            <a:r>
              <a:rPr lang="el-GR" dirty="0"/>
              <a:t>3</a:t>
            </a:r>
          </a:p>
        </p:txBody>
      </p:sp>
      <p:sp>
        <p:nvSpPr>
          <p:cNvPr id="26" name="TextBox 25"/>
          <p:cNvSpPr txBox="1"/>
          <p:nvPr/>
        </p:nvSpPr>
        <p:spPr>
          <a:xfrm>
            <a:off x="7746813" y="1196752"/>
            <a:ext cx="345015" cy="349968"/>
          </a:xfrm>
          <a:prstGeom prst="rect">
            <a:avLst/>
          </a:prstGeom>
          <a:noFill/>
          <a:ln>
            <a:solidFill>
              <a:srgbClr val="C00000"/>
            </a:solidFill>
          </a:ln>
        </p:spPr>
        <p:txBody>
          <a:bodyPr wrap="square" rtlCol="0">
            <a:spAutoFit/>
          </a:bodyPr>
          <a:lstStyle/>
          <a:p>
            <a:r>
              <a:rPr lang="el-GR" dirty="0"/>
              <a:t>1</a:t>
            </a:r>
          </a:p>
        </p:txBody>
      </p:sp>
      <p:sp>
        <p:nvSpPr>
          <p:cNvPr id="27" name="TextBox 26"/>
          <p:cNvSpPr txBox="1"/>
          <p:nvPr/>
        </p:nvSpPr>
        <p:spPr>
          <a:xfrm>
            <a:off x="5076056" y="3466737"/>
            <a:ext cx="1767022" cy="349968"/>
          </a:xfrm>
          <a:prstGeom prst="rect">
            <a:avLst/>
          </a:prstGeom>
          <a:noFill/>
        </p:spPr>
        <p:txBody>
          <a:bodyPr wrap="none" rtlCol="0">
            <a:spAutoFit/>
          </a:bodyPr>
          <a:lstStyle/>
          <a:p>
            <a:r>
              <a:rPr lang="el-GR" dirty="0" smtClean="0"/>
              <a:t>Εξαγωγή </a:t>
            </a:r>
            <a:r>
              <a:rPr lang="en-US" dirty="0" smtClean="0"/>
              <a:t>x</a:t>
            </a:r>
            <a:r>
              <a:rPr lang="el-GR" dirty="0" smtClean="0"/>
              <a:t>*</a:t>
            </a:r>
            <a:r>
              <a:rPr lang="en-US" dirty="0" smtClean="0"/>
              <a:t>2</a:t>
            </a:r>
            <a:r>
              <a:rPr lang="el-GR" dirty="0" smtClean="0"/>
              <a:t>=2</a:t>
            </a:r>
            <a:endParaRPr lang="el-GR" dirty="0"/>
          </a:p>
        </p:txBody>
      </p:sp>
      <p:sp>
        <p:nvSpPr>
          <p:cNvPr id="28" name="TextBox 27"/>
          <p:cNvSpPr txBox="1"/>
          <p:nvPr/>
        </p:nvSpPr>
        <p:spPr>
          <a:xfrm>
            <a:off x="7740352" y="3466737"/>
            <a:ext cx="312906" cy="349968"/>
          </a:xfrm>
          <a:prstGeom prst="rect">
            <a:avLst/>
          </a:prstGeom>
          <a:noFill/>
          <a:ln>
            <a:solidFill>
              <a:srgbClr val="C00000"/>
            </a:solidFill>
          </a:ln>
        </p:spPr>
        <p:txBody>
          <a:bodyPr wrap="none" rtlCol="0">
            <a:spAutoFit/>
          </a:bodyPr>
          <a:lstStyle/>
          <a:p>
            <a:r>
              <a:rPr lang="el-GR" dirty="0" smtClean="0"/>
              <a:t>3</a:t>
            </a:r>
            <a:endParaRPr lang="el-GR" dirty="0"/>
          </a:p>
        </p:txBody>
      </p:sp>
      <p:cxnSp>
        <p:nvCxnSpPr>
          <p:cNvPr id="29" name="Ευθύγραμμο βέλος σύνδεσης 28" descr="[DECORATIVE]"/>
          <p:cNvCxnSpPr>
            <a:stCxn id="27" idx="3"/>
            <a:endCxn id="28" idx="1"/>
          </p:cNvCxnSpPr>
          <p:nvPr/>
        </p:nvCxnSpPr>
        <p:spPr bwMode="auto">
          <a:xfrm>
            <a:off x="6843078" y="3641721"/>
            <a:ext cx="897274"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0" name="TextBox 29"/>
          <p:cNvSpPr txBox="1"/>
          <p:nvPr/>
        </p:nvSpPr>
        <p:spPr>
          <a:xfrm>
            <a:off x="7746813" y="2901595"/>
            <a:ext cx="345015" cy="349968"/>
          </a:xfrm>
          <a:prstGeom prst="rect">
            <a:avLst/>
          </a:prstGeom>
          <a:noFill/>
          <a:ln>
            <a:solidFill>
              <a:srgbClr val="C00000"/>
            </a:solidFill>
          </a:ln>
        </p:spPr>
        <p:txBody>
          <a:bodyPr wrap="square" rtlCol="0">
            <a:spAutoFit/>
          </a:bodyPr>
          <a:lstStyle/>
          <a:p>
            <a:r>
              <a:rPr lang="el-GR" dirty="0"/>
              <a:t>2</a:t>
            </a:r>
          </a:p>
        </p:txBody>
      </p:sp>
      <p:sp>
        <p:nvSpPr>
          <p:cNvPr id="31" name="TextBox 30"/>
          <p:cNvSpPr txBox="1"/>
          <p:nvPr/>
        </p:nvSpPr>
        <p:spPr>
          <a:xfrm>
            <a:off x="5076056" y="4827270"/>
            <a:ext cx="1767022" cy="349968"/>
          </a:xfrm>
          <a:prstGeom prst="rect">
            <a:avLst/>
          </a:prstGeom>
          <a:noFill/>
        </p:spPr>
        <p:txBody>
          <a:bodyPr wrap="none" rtlCol="0">
            <a:spAutoFit/>
          </a:bodyPr>
          <a:lstStyle/>
          <a:p>
            <a:r>
              <a:rPr lang="el-GR" dirty="0" smtClean="0"/>
              <a:t>Εξαγωγή </a:t>
            </a:r>
            <a:r>
              <a:rPr lang="en-US" dirty="0" smtClean="0"/>
              <a:t>x</a:t>
            </a:r>
            <a:r>
              <a:rPr lang="el-GR" dirty="0" smtClean="0"/>
              <a:t>*</a:t>
            </a:r>
            <a:r>
              <a:rPr lang="en-US" dirty="0"/>
              <a:t>3</a:t>
            </a:r>
            <a:r>
              <a:rPr lang="el-GR" dirty="0" smtClean="0"/>
              <a:t>=6</a:t>
            </a:r>
            <a:endParaRPr lang="el-GR" dirty="0"/>
          </a:p>
        </p:txBody>
      </p:sp>
      <p:sp>
        <p:nvSpPr>
          <p:cNvPr id="32" name="TextBox 31"/>
          <p:cNvSpPr txBox="1"/>
          <p:nvPr>
            <p:custDataLst>
              <p:tags r:id="rId2"/>
            </p:custDataLst>
          </p:nvPr>
        </p:nvSpPr>
        <p:spPr>
          <a:xfrm>
            <a:off x="7740352" y="4827270"/>
            <a:ext cx="676788" cy="369332"/>
          </a:xfrm>
          <a:prstGeom prst="rect">
            <a:avLst/>
          </a:prstGeom>
          <a:noFill/>
          <a:ln>
            <a:solidFill>
              <a:srgbClr val="C00000"/>
            </a:solidFill>
          </a:ln>
        </p:spPr>
        <p:txBody>
          <a:bodyPr wrap="none" rtlCol="0">
            <a:spAutoFit/>
          </a:bodyPr>
          <a:lstStyle/>
          <a:p>
            <a:r>
              <a:rPr lang="en-US" dirty="0" smtClean="0"/>
              <a:t>NULL</a:t>
            </a:r>
            <a:endParaRPr lang="en-US" dirty="0"/>
          </a:p>
        </p:txBody>
      </p:sp>
      <p:cxnSp>
        <p:nvCxnSpPr>
          <p:cNvPr id="33" name="Ευθύγραμμο βέλος σύνδεσης 32" descr="[DECORATIVE]"/>
          <p:cNvCxnSpPr>
            <a:stCxn id="31" idx="3"/>
            <a:endCxn id="32" idx="1"/>
          </p:cNvCxnSpPr>
          <p:nvPr/>
        </p:nvCxnSpPr>
        <p:spPr bwMode="auto">
          <a:xfrm>
            <a:off x="6843078" y="5002254"/>
            <a:ext cx="897274" cy="9682"/>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4" name="TextBox 33"/>
          <p:cNvSpPr txBox="1"/>
          <p:nvPr/>
        </p:nvSpPr>
        <p:spPr>
          <a:xfrm>
            <a:off x="7746813" y="4262128"/>
            <a:ext cx="345015" cy="349968"/>
          </a:xfrm>
          <a:prstGeom prst="rect">
            <a:avLst/>
          </a:prstGeom>
          <a:noFill/>
          <a:ln>
            <a:solidFill>
              <a:srgbClr val="C00000"/>
            </a:solidFill>
          </a:ln>
        </p:spPr>
        <p:txBody>
          <a:bodyPr wrap="square" rtlCol="0">
            <a:spAutoFit/>
          </a:bodyPr>
          <a:lstStyle/>
          <a:p>
            <a:r>
              <a:rPr lang="el-GR" dirty="0"/>
              <a:t>3</a:t>
            </a:r>
          </a:p>
        </p:txBody>
      </p:sp>
      <p:sp>
        <p:nvSpPr>
          <p:cNvPr id="35" name="TextBox 34"/>
          <p:cNvSpPr txBox="1"/>
          <p:nvPr/>
        </p:nvSpPr>
        <p:spPr>
          <a:xfrm>
            <a:off x="395536" y="1658918"/>
            <a:ext cx="2579039" cy="461665"/>
          </a:xfrm>
          <a:prstGeom prst="rect">
            <a:avLst/>
          </a:prstGeom>
          <a:noFill/>
        </p:spPr>
        <p:txBody>
          <a:bodyPr wrap="none" rtlCol="0">
            <a:spAutoFit/>
          </a:bodyPr>
          <a:lstStyle/>
          <a:p>
            <a:r>
              <a:rPr lang="el-GR" sz="2400" b="1" dirty="0" smtClean="0">
                <a:solidFill>
                  <a:srgbClr val="000099"/>
                </a:solidFill>
              </a:rPr>
              <a:t>x = paragontiko(3);</a:t>
            </a:r>
            <a:endParaRPr lang="el-GR" sz="2400" b="1" dirty="0">
              <a:solidFill>
                <a:srgbClr val="000099"/>
              </a:solidFill>
            </a:endParaRPr>
          </a:p>
        </p:txBody>
      </p:sp>
      <p:sp>
        <p:nvSpPr>
          <p:cNvPr id="36" name="TextBox 35"/>
          <p:cNvSpPr txBox="1"/>
          <p:nvPr/>
        </p:nvSpPr>
        <p:spPr>
          <a:xfrm>
            <a:off x="5724128" y="5425099"/>
            <a:ext cx="2195192" cy="523220"/>
          </a:xfrm>
          <a:prstGeom prst="rect">
            <a:avLst/>
          </a:prstGeom>
          <a:noFill/>
        </p:spPr>
        <p:txBody>
          <a:bodyPr wrap="square" rtlCol="0">
            <a:spAutoFit/>
          </a:bodyPr>
          <a:lstStyle/>
          <a:p>
            <a:r>
              <a:rPr lang="el-GR" sz="2800" b="1" dirty="0" smtClean="0">
                <a:solidFill>
                  <a:srgbClr val="7030A0"/>
                </a:solidFill>
              </a:rPr>
              <a:t>x = 6</a:t>
            </a:r>
            <a:endParaRPr lang="el-GR" b="1" dirty="0">
              <a:solidFill>
                <a:srgbClr val="7030A0"/>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Έλεγχος Παρενθέσεων</a:t>
            </a:r>
          </a:p>
        </p:txBody>
      </p:sp>
      <p:sp>
        <p:nvSpPr>
          <p:cNvPr id="10" name="Θέση περιεχομένου 2"/>
          <p:cNvSpPr>
            <a:spLocks noGrp="1"/>
          </p:cNvSpPr>
          <p:nvPr>
            <p:ph idx="1"/>
          </p:nvPr>
        </p:nvSpPr>
        <p:spPr>
          <a:xfrm>
            <a:off x="467545" y="1628800"/>
            <a:ext cx="8280920" cy="3384376"/>
          </a:xfrm>
        </p:spPr>
        <p:txBody>
          <a:bodyPr>
            <a:noAutofit/>
          </a:bodyPr>
          <a:lstStyle/>
          <a:p>
            <a:pPr>
              <a:buFont typeface="Wingdings" pitchFamily="2" charset="2"/>
              <a:buChar char="q"/>
            </a:pPr>
            <a:r>
              <a:rPr lang="el-GR" sz="2800" dirty="0" smtClean="0"/>
              <a:t>Κατά την μετάφραση ενός προγράμματος γίνεται και έλεγχος παρενθέσεων, δηλαδή εάν είναι ισοζυγισμένες (όσες αριστερές τόσες και δεξιές),</a:t>
            </a:r>
          </a:p>
          <a:p>
            <a:pPr>
              <a:buFont typeface="Wingdings" pitchFamily="2" charset="2"/>
              <a:buChar char="q"/>
            </a:pPr>
            <a:r>
              <a:rPr lang="el-GR" sz="2800" dirty="0" smtClean="0"/>
              <a:t>Ταίριασμα </a:t>
            </a:r>
            <a:r>
              <a:rPr lang="en-US" sz="2800" dirty="0" smtClean="0"/>
              <a:t>if</a:t>
            </a:r>
            <a:r>
              <a:rPr lang="el-GR" sz="2800" dirty="0" smtClean="0"/>
              <a:t> με </a:t>
            </a:r>
            <a:r>
              <a:rPr lang="en-US" sz="2800" dirty="0" smtClean="0"/>
              <a:t>else</a:t>
            </a:r>
            <a:r>
              <a:rPr lang="el-GR" sz="2800" dirty="0" smtClean="0"/>
              <a:t>,</a:t>
            </a:r>
          </a:p>
          <a:p>
            <a:pPr>
              <a:buFont typeface="Wingdings" pitchFamily="2" charset="2"/>
              <a:buChar char="q"/>
            </a:pPr>
            <a:r>
              <a:rPr lang="el-GR" sz="2800" dirty="0" smtClean="0"/>
              <a:t>Ταίριασμα </a:t>
            </a:r>
            <a:r>
              <a:rPr lang="en-US" sz="2800" dirty="0" smtClean="0"/>
              <a:t>begin</a:t>
            </a:r>
            <a:r>
              <a:rPr lang="el-GR" sz="2800" dirty="0" smtClean="0"/>
              <a:t> με </a:t>
            </a:r>
            <a:r>
              <a:rPr lang="en-US" sz="2800" dirty="0" smtClean="0"/>
              <a:t>end</a:t>
            </a:r>
            <a:r>
              <a:rPr lang="el-GR" sz="2800" dirty="0" smtClean="0"/>
              <a:t>,</a:t>
            </a:r>
          </a:p>
          <a:p>
            <a:pPr>
              <a:buFont typeface="Wingdings" pitchFamily="2" charset="2"/>
              <a:buChar char="q"/>
            </a:pPr>
            <a:r>
              <a:rPr lang="el-GR"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814959"/>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049635"/>
            <a:ext cx="8229600" cy="2819525"/>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smtClean="0"/>
              <a:t>Διαχειρίζεται πλήρως την δομή της στοίβας, δηλαδή δημιουργία, εισαγωγή και εξαγωγή στοιχείων.</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4525963"/>
          </a:xfrm>
        </p:spPr>
        <p:txBody>
          <a:bodyPr>
            <a:noAutofit/>
          </a:bodyPr>
          <a:lstStyle/>
          <a:p>
            <a:pPr marL="457200" lvl="1" indent="0">
              <a:buNone/>
            </a:pPr>
            <a:endParaRPr lang="el-GR" dirty="0" smtClean="0"/>
          </a:p>
          <a:p>
            <a:pPr>
              <a:buFont typeface="Wingdings" pitchFamily="2" charset="2"/>
              <a:buChar char="q"/>
            </a:pPr>
            <a:r>
              <a:rPr lang="el-GR" dirty="0" smtClean="0">
                <a:hlinkClick r:id="rId4" action="ppaction://hlinksldjump"/>
              </a:rPr>
              <a:t>Στοίβα (</a:t>
            </a:r>
            <a:r>
              <a:rPr lang="en-US" dirty="0" smtClean="0">
                <a:hlinkClick r:id="rId4" action="ppaction://hlinksldjump"/>
              </a:rPr>
              <a:t>Stack</a:t>
            </a:r>
            <a:r>
              <a:rPr lang="el-GR" dirty="0" smtClean="0">
                <a:hlinkClick r:id="rId4" action="ppaction://hlinksldjump"/>
              </a:rPr>
              <a:t>):</a:t>
            </a:r>
            <a:endParaRPr lang="el-GR" dirty="0" smtClean="0"/>
          </a:p>
          <a:p>
            <a:pPr lvl="1">
              <a:buFont typeface="Wingdings" pitchFamily="2" charset="2"/>
              <a:buChar char="§"/>
            </a:pPr>
            <a:r>
              <a:rPr lang="el-GR" dirty="0" smtClean="0">
                <a:hlinkClick r:id="rId4" action="ppaction://hlinksldjump"/>
              </a:rPr>
              <a:t>H πρώτη μας νέα δομή δεδομένων,</a:t>
            </a:r>
            <a:endParaRPr lang="el-GR" dirty="0" smtClean="0"/>
          </a:p>
          <a:p>
            <a:pPr lvl="1">
              <a:buFont typeface="Wingdings" pitchFamily="2" charset="2"/>
              <a:buChar char="§"/>
            </a:pPr>
            <a:r>
              <a:rPr lang="el-GR" dirty="0" smtClean="0">
                <a:hlinkClick r:id="rId5" action="ppaction://hlinksldjump"/>
              </a:rPr>
              <a:t>Ανάλυση,</a:t>
            </a:r>
            <a:endParaRPr lang="el-GR" dirty="0" smtClean="0"/>
          </a:p>
          <a:p>
            <a:pPr lvl="1">
              <a:buFont typeface="Wingdings" pitchFamily="2" charset="2"/>
              <a:buChar char="§"/>
            </a:pPr>
            <a:r>
              <a:rPr lang="el-GR" dirty="0" smtClean="0">
                <a:hlinkClick r:id="rId6" action="ppaction://hlinksldjump"/>
              </a:rPr>
              <a:t>Υλοποίηση,</a:t>
            </a:r>
            <a:endParaRPr lang="el-GR" dirty="0" smtClean="0"/>
          </a:p>
          <a:p>
            <a:pPr lvl="1">
              <a:buFont typeface="Wingdings" pitchFamily="2" charset="2"/>
              <a:buChar char="§"/>
            </a:pPr>
            <a:r>
              <a:rPr lang="el-GR" dirty="0" smtClean="0">
                <a:hlinkClick r:id="rId7" action="ppaction://hlinksldjump"/>
              </a:rPr>
              <a:t>Εφαρμογές.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Στοίβα (</a:t>
            </a:r>
            <a:r>
              <a:rPr lang="en-US" dirty="0" smtClean="0"/>
              <a:t>Stack</a:t>
            </a:r>
            <a:r>
              <a:rPr lang="el-GR" dirty="0" smtClean="0"/>
              <a:t>)</a:t>
            </a:r>
            <a:endParaRPr lang="el-GR" dirty="0"/>
          </a:p>
        </p:txBody>
      </p:sp>
      <p:sp>
        <p:nvSpPr>
          <p:cNvPr id="7" name="Θέση περιεχομένου 2"/>
          <p:cNvSpPr txBox="1">
            <a:spLocks/>
          </p:cNvSpPr>
          <p:nvPr/>
        </p:nvSpPr>
        <p:spPr>
          <a:xfrm>
            <a:off x="467545" y="1268760"/>
            <a:ext cx="4032448" cy="47418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l-GR" sz="3000" dirty="0" smtClean="0"/>
              <a:t>Γραμμική δομή δεδομένων η οποία λειτουργεί με τον μηχανισμό </a:t>
            </a:r>
            <a:r>
              <a:rPr lang="en-US" sz="3000" dirty="0" smtClean="0"/>
              <a:t>Last In First Out </a:t>
            </a:r>
            <a:r>
              <a:rPr lang="el-GR" sz="3000" dirty="0" smtClean="0"/>
              <a:t>(</a:t>
            </a:r>
            <a:r>
              <a:rPr lang="en-US" sz="3000" b="1" dirty="0" smtClean="0"/>
              <a:t>LIFO</a:t>
            </a:r>
            <a:r>
              <a:rPr lang="el-GR" sz="3000" dirty="0" smtClean="0"/>
              <a:t>) – ότι εισέρχεται τελευταίο εξάγεται πρώτο.</a:t>
            </a:r>
          </a:p>
          <a:p>
            <a:pPr>
              <a:buFont typeface="Wingdings" pitchFamily="2" charset="2"/>
              <a:buChar char="q"/>
            </a:pPr>
            <a:r>
              <a:rPr lang="el-GR" sz="3000" dirty="0" smtClean="0"/>
              <a:t>Δύο λειτουργίες:</a:t>
            </a:r>
          </a:p>
          <a:p>
            <a:pPr lvl="1">
              <a:buFont typeface="Wingdings" pitchFamily="2" charset="2"/>
              <a:buChar char="§"/>
            </a:pPr>
            <a:r>
              <a:rPr lang="el-GR" sz="2600" dirty="0" smtClean="0"/>
              <a:t>Εισαγωγή στοιχείου (</a:t>
            </a:r>
            <a:r>
              <a:rPr lang="en-US" sz="2600" b="1" dirty="0" smtClean="0"/>
              <a:t>Push</a:t>
            </a:r>
            <a:r>
              <a:rPr lang="el-GR" sz="2600" dirty="0" smtClean="0"/>
              <a:t>),</a:t>
            </a:r>
          </a:p>
          <a:p>
            <a:pPr lvl="1">
              <a:buFont typeface="Wingdings" pitchFamily="2" charset="2"/>
              <a:buChar char="§"/>
            </a:pPr>
            <a:r>
              <a:rPr lang="el-GR" sz="2600" dirty="0" smtClean="0"/>
              <a:t>Εξαγωγή (διαγραφή) στοιχείου (</a:t>
            </a:r>
            <a:r>
              <a:rPr lang="en-US" sz="2600" b="1" dirty="0" smtClean="0"/>
              <a:t>Pop</a:t>
            </a:r>
            <a:r>
              <a:rPr lang="el-GR" sz="2600" dirty="0" smtClean="0"/>
              <a:t>).</a:t>
            </a:r>
          </a:p>
        </p:txBody>
      </p:sp>
      <p:pic>
        <p:nvPicPr>
          <p:cNvPr id="8" name="Picture 2" descr="Αναπαράσταση Στοίβας,&#10;Από: Wikepedia.&#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880344"/>
            <a:ext cx="3662575" cy="272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descr="."/>
          <p:cNvSpPr txBox="1"/>
          <p:nvPr/>
        </p:nvSpPr>
        <p:spPr>
          <a:xfrm>
            <a:off x="4860032" y="4760664"/>
            <a:ext cx="3518559" cy="646331"/>
          </a:xfrm>
          <a:prstGeom prst="rect">
            <a:avLst/>
          </a:prstGeom>
          <a:noFill/>
        </p:spPr>
        <p:txBody>
          <a:bodyPr wrap="square" rtlCol="0">
            <a:spAutoFit/>
          </a:bodyPr>
          <a:lstStyle/>
          <a:p>
            <a:pPr algn="ctr"/>
            <a:r>
              <a:rPr lang="el-GR" dirty="0" smtClean="0"/>
              <a:t>Αναπαράσταση Στοίβας,</a:t>
            </a:r>
          </a:p>
          <a:p>
            <a:pPr algn="ctr"/>
            <a:r>
              <a:rPr lang="el-GR" dirty="0" smtClean="0"/>
              <a:t>Από: </a:t>
            </a:r>
            <a:r>
              <a:rPr lang="en-US" dirty="0" err="1" smtClean="0"/>
              <a:t>Wikepedia</a:t>
            </a:r>
            <a:endParaRPr lang="en-US"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016"/>
            <a:ext cx="7772400" cy="1628800"/>
          </a:xfrm>
        </p:spPr>
        <p:txBody>
          <a:bodyPr>
            <a:noAutofit/>
          </a:bodyPr>
          <a:lstStyle/>
          <a:p>
            <a:r>
              <a:rPr lang="el-GR" dirty="0"/>
              <a:t>Λ</a:t>
            </a:r>
            <a:r>
              <a:rPr lang="el-GR" dirty="0" smtClean="0"/>
              <a:t>ίγη ιστορία</a:t>
            </a:r>
            <a:endParaRPr lang="el-GR" dirty="0"/>
          </a:p>
        </p:txBody>
      </p:sp>
      <p:sp>
        <p:nvSpPr>
          <p:cNvPr id="81" name="Θέση περιεχομένου 2"/>
          <p:cNvSpPr txBox="1">
            <a:spLocks/>
          </p:cNvSpPr>
          <p:nvPr/>
        </p:nvSpPr>
        <p:spPr>
          <a:xfrm>
            <a:off x="467545" y="1495449"/>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q"/>
            </a:pPr>
            <a:r>
              <a:rPr lang="el-GR" sz="2800" dirty="0" smtClean="0"/>
              <a:t>1946: Η δομή εμφανίστηκε για πρώτη φορά από τον </a:t>
            </a:r>
            <a:r>
              <a:rPr lang="en-US" sz="2800" dirty="0" smtClean="0"/>
              <a:t>Alan M. Turing</a:t>
            </a:r>
            <a:r>
              <a:rPr lang="el-GR" sz="2800" dirty="0" smtClean="0"/>
              <a:t> για να αναπαραστήσει την κλήση συναρτήσεων,</a:t>
            </a:r>
          </a:p>
          <a:p>
            <a:pPr marL="457200" indent="-457200" algn="l">
              <a:buFont typeface="Wingdings" pitchFamily="2" charset="2"/>
              <a:buChar char="q"/>
            </a:pPr>
            <a:r>
              <a:rPr lang="el-GR" sz="2800" dirty="0" smtClean="0"/>
              <a:t>1957: Οι Γερμανοί </a:t>
            </a:r>
            <a:r>
              <a:rPr lang="en-US" sz="2800" dirty="0" smtClean="0"/>
              <a:t>Klaus </a:t>
            </a:r>
            <a:r>
              <a:rPr lang="en-US" sz="2800" dirty="0" err="1" smtClean="0"/>
              <a:t>Samelson</a:t>
            </a:r>
            <a:r>
              <a:rPr lang="en-US" sz="2800" dirty="0" smtClean="0"/>
              <a:t> </a:t>
            </a:r>
            <a:r>
              <a:rPr lang="el-GR" sz="2800" dirty="0" smtClean="0"/>
              <a:t>και </a:t>
            </a:r>
            <a:r>
              <a:rPr lang="en-US" sz="2800" dirty="0" smtClean="0"/>
              <a:t>Friedrich L. Bauer </a:t>
            </a:r>
            <a:r>
              <a:rPr lang="el-GR" sz="2800" dirty="0" smtClean="0"/>
              <a:t>πατενταρίσανε την ιδέα ενώ τον ίδιο χρόνο αναπτύχθηκε και από τον Αυστραλιανό </a:t>
            </a:r>
            <a:r>
              <a:rPr lang="en-US" sz="2800" dirty="0" smtClean="0"/>
              <a:t>Charles Leonard Hamblin</a:t>
            </a:r>
            <a:r>
              <a:rPr lang="el-GR" sz="2800" dirty="0" smtClean="0"/>
              <a:t>.</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46831"/>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Λειτουργίες: </a:t>
            </a:r>
            <a:r>
              <a:rPr lang="en-US" dirty="0" smtClean="0"/>
              <a:t>Push</a:t>
            </a:r>
            <a:r>
              <a:rPr lang="el-GR" dirty="0" smtClean="0"/>
              <a:t> / </a:t>
            </a:r>
            <a:r>
              <a:rPr lang="en-US" dirty="0" smtClean="0"/>
              <a:t>Pop</a:t>
            </a:r>
            <a:endParaRPr lang="en-US" dirty="0"/>
          </a:p>
        </p:txBody>
      </p:sp>
      <p:sp>
        <p:nvSpPr>
          <p:cNvPr id="7" name="TextBox 6"/>
          <p:cNvSpPr txBox="1"/>
          <p:nvPr/>
        </p:nvSpPr>
        <p:spPr>
          <a:xfrm>
            <a:off x="615984" y="1514902"/>
            <a:ext cx="1691489" cy="349968"/>
          </a:xfrm>
          <a:prstGeom prst="rect">
            <a:avLst/>
          </a:prstGeom>
          <a:noFill/>
        </p:spPr>
        <p:txBody>
          <a:bodyPr wrap="none" rtlCol="0">
            <a:spAutoFit/>
          </a:bodyPr>
          <a:lstStyle/>
          <a:p>
            <a:r>
              <a:rPr lang="el-GR" dirty="0" smtClean="0"/>
              <a:t>Εισαγωγή &lt;Α&gt;</a:t>
            </a:r>
            <a:endParaRPr lang="el-GR" dirty="0"/>
          </a:p>
        </p:txBody>
      </p:sp>
      <p:sp>
        <p:nvSpPr>
          <p:cNvPr id="11" name="TextBox 10"/>
          <p:cNvSpPr txBox="1"/>
          <p:nvPr/>
        </p:nvSpPr>
        <p:spPr>
          <a:xfrm>
            <a:off x="3280280" y="1514902"/>
            <a:ext cx="338554" cy="349968"/>
          </a:xfrm>
          <a:prstGeom prst="rect">
            <a:avLst/>
          </a:prstGeom>
          <a:noFill/>
          <a:ln>
            <a:solidFill>
              <a:srgbClr val="C00000"/>
            </a:solidFill>
          </a:ln>
        </p:spPr>
        <p:txBody>
          <a:bodyPr wrap="none" rtlCol="0">
            <a:spAutoFit/>
          </a:bodyPr>
          <a:lstStyle/>
          <a:p>
            <a:r>
              <a:rPr lang="el-GR" dirty="0" smtClean="0"/>
              <a:t>Α</a:t>
            </a:r>
            <a:endParaRPr lang="el-GR" dirty="0"/>
          </a:p>
        </p:txBody>
      </p:sp>
      <p:cxnSp>
        <p:nvCxnSpPr>
          <p:cNvPr id="13" name="Ευθύγραμμο βέλος σύνδεσης 12" descr="[DECORATIVE]"/>
          <p:cNvCxnSpPr/>
          <p:nvPr/>
        </p:nvCxnSpPr>
        <p:spPr bwMode="auto">
          <a:xfrm>
            <a:off x="2307473" y="1700808"/>
            <a:ext cx="972807"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4" name="TextBox 13"/>
          <p:cNvSpPr txBox="1"/>
          <p:nvPr/>
        </p:nvSpPr>
        <p:spPr>
          <a:xfrm>
            <a:off x="611560" y="2128684"/>
            <a:ext cx="1691489" cy="349968"/>
          </a:xfrm>
          <a:prstGeom prst="rect">
            <a:avLst/>
          </a:prstGeom>
          <a:noFill/>
        </p:spPr>
        <p:txBody>
          <a:bodyPr wrap="none" rtlCol="0">
            <a:spAutoFit/>
          </a:bodyPr>
          <a:lstStyle/>
          <a:p>
            <a:r>
              <a:rPr lang="el-GR" dirty="0" smtClean="0"/>
              <a:t>Εισαγωγή &lt;Β&gt;</a:t>
            </a:r>
            <a:endParaRPr lang="el-GR" dirty="0"/>
          </a:p>
        </p:txBody>
      </p:sp>
      <p:sp>
        <p:nvSpPr>
          <p:cNvPr id="15" name="TextBox 14"/>
          <p:cNvSpPr txBox="1"/>
          <p:nvPr/>
        </p:nvSpPr>
        <p:spPr>
          <a:xfrm>
            <a:off x="3275856" y="2128684"/>
            <a:ext cx="338554" cy="349968"/>
          </a:xfrm>
          <a:prstGeom prst="rect">
            <a:avLst/>
          </a:prstGeom>
          <a:noFill/>
          <a:ln>
            <a:solidFill>
              <a:srgbClr val="C00000"/>
            </a:solidFill>
          </a:ln>
        </p:spPr>
        <p:txBody>
          <a:bodyPr wrap="none" rtlCol="0">
            <a:spAutoFit/>
          </a:bodyPr>
          <a:lstStyle/>
          <a:p>
            <a:r>
              <a:rPr lang="el-GR" dirty="0"/>
              <a:t>Β</a:t>
            </a:r>
          </a:p>
        </p:txBody>
      </p:sp>
      <p:cxnSp>
        <p:nvCxnSpPr>
          <p:cNvPr id="16" name="Ευθύγραμμο βέλος σύνδεσης 15" descr="[DECORATIVE]"/>
          <p:cNvCxnSpPr>
            <a:stCxn id="14" idx="3"/>
            <a:endCxn id="15" idx="1"/>
          </p:cNvCxnSpPr>
          <p:nvPr/>
        </p:nvCxnSpPr>
        <p:spPr bwMode="auto">
          <a:xfrm>
            <a:off x="2303049" y="2303668"/>
            <a:ext cx="972807"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7" name="TextBox 16"/>
          <p:cNvSpPr txBox="1"/>
          <p:nvPr/>
        </p:nvSpPr>
        <p:spPr>
          <a:xfrm>
            <a:off x="3282317" y="2486271"/>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18" name="TextBox 17"/>
          <p:cNvSpPr txBox="1"/>
          <p:nvPr/>
        </p:nvSpPr>
        <p:spPr>
          <a:xfrm>
            <a:off x="618021" y="3212126"/>
            <a:ext cx="1664238" cy="349968"/>
          </a:xfrm>
          <a:prstGeom prst="rect">
            <a:avLst/>
          </a:prstGeom>
          <a:noFill/>
        </p:spPr>
        <p:txBody>
          <a:bodyPr wrap="none" rtlCol="0">
            <a:spAutoFit/>
          </a:bodyPr>
          <a:lstStyle/>
          <a:p>
            <a:r>
              <a:rPr lang="el-GR" dirty="0" smtClean="0"/>
              <a:t>Εισαγωγή &lt;Γ&gt;</a:t>
            </a:r>
            <a:endParaRPr lang="el-GR" dirty="0"/>
          </a:p>
        </p:txBody>
      </p:sp>
      <p:sp>
        <p:nvSpPr>
          <p:cNvPr id="19" name="TextBox 18"/>
          <p:cNvSpPr txBox="1"/>
          <p:nvPr/>
        </p:nvSpPr>
        <p:spPr>
          <a:xfrm>
            <a:off x="3282316" y="3212126"/>
            <a:ext cx="345015" cy="349968"/>
          </a:xfrm>
          <a:prstGeom prst="rect">
            <a:avLst/>
          </a:prstGeom>
          <a:noFill/>
          <a:ln>
            <a:solidFill>
              <a:srgbClr val="C00000"/>
            </a:solidFill>
          </a:ln>
        </p:spPr>
        <p:txBody>
          <a:bodyPr wrap="square" rtlCol="0">
            <a:spAutoFit/>
          </a:bodyPr>
          <a:lstStyle/>
          <a:p>
            <a:r>
              <a:rPr lang="el-GR" dirty="0"/>
              <a:t>Γ</a:t>
            </a:r>
          </a:p>
        </p:txBody>
      </p:sp>
      <p:cxnSp>
        <p:nvCxnSpPr>
          <p:cNvPr id="20" name="Ευθύγραμμο βέλος σύνδεσης 19" descr="[DECORATIVE]"/>
          <p:cNvCxnSpPr>
            <a:stCxn id="18" idx="3"/>
            <a:endCxn id="19" idx="1"/>
          </p:cNvCxnSpPr>
          <p:nvPr/>
        </p:nvCxnSpPr>
        <p:spPr bwMode="auto">
          <a:xfrm>
            <a:off x="2282259" y="3387110"/>
            <a:ext cx="1000057"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1" name="TextBox 20"/>
          <p:cNvSpPr txBox="1"/>
          <p:nvPr/>
        </p:nvSpPr>
        <p:spPr>
          <a:xfrm>
            <a:off x="3288778" y="3569713"/>
            <a:ext cx="338554" cy="349968"/>
          </a:xfrm>
          <a:prstGeom prst="rect">
            <a:avLst/>
          </a:prstGeom>
          <a:noFill/>
          <a:ln>
            <a:solidFill>
              <a:schemeClr val="tx1"/>
            </a:solidFill>
          </a:ln>
        </p:spPr>
        <p:txBody>
          <a:bodyPr wrap="none" rtlCol="0">
            <a:spAutoFit/>
          </a:bodyPr>
          <a:lstStyle/>
          <a:p>
            <a:r>
              <a:rPr lang="el-GR" dirty="0"/>
              <a:t>Β</a:t>
            </a:r>
          </a:p>
        </p:txBody>
      </p:sp>
      <p:sp>
        <p:nvSpPr>
          <p:cNvPr id="22" name="TextBox 21"/>
          <p:cNvSpPr txBox="1"/>
          <p:nvPr/>
        </p:nvSpPr>
        <p:spPr>
          <a:xfrm>
            <a:off x="3288778" y="3919681"/>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23" name="TextBox 22"/>
          <p:cNvSpPr txBox="1"/>
          <p:nvPr/>
        </p:nvSpPr>
        <p:spPr>
          <a:xfrm>
            <a:off x="5148064" y="1689886"/>
            <a:ext cx="1106585" cy="349968"/>
          </a:xfrm>
          <a:prstGeom prst="rect">
            <a:avLst/>
          </a:prstGeom>
          <a:noFill/>
        </p:spPr>
        <p:txBody>
          <a:bodyPr wrap="none" rtlCol="0">
            <a:spAutoFit/>
          </a:bodyPr>
          <a:lstStyle/>
          <a:p>
            <a:r>
              <a:rPr lang="el-GR" dirty="0" smtClean="0"/>
              <a:t>Εξαγωγή</a:t>
            </a:r>
            <a:endParaRPr lang="el-GR" dirty="0"/>
          </a:p>
        </p:txBody>
      </p:sp>
      <p:sp>
        <p:nvSpPr>
          <p:cNvPr id="24" name="TextBox 23"/>
          <p:cNvSpPr txBox="1"/>
          <p:nvPr/>
        </p:nvSpPr>
        <p:spPr>
          <a:xfrm>
            <a:off x="7812360" y="1689886"/>
            <a:ext cx="338554" cy="349968"/>
          </a:xfrm>
          <a:prstGeom prst="rect">
            <a:avLst/>
          </a:prstGeom>
          <a:noFill/>
          <a:ln>
            <a:solidFill>
              <a:srgbClr val="C00000"/>
            </a:solidFill>
          </a:ln>
        </p:spPr>
        <p:txBody>
          <a:bodyPr wrap="none" rtlCol="0">
            <a:spAutoFit/>
          </a:bodyPr>
          <a:lstStyle/>
          <a:p>
            <a:r>
              <a:rPr lang="el-GR" dirty="0"/>
              <a:t>Β</a:t>
            </a:r>
          </a:p>
        </p:txBody>
      </p:sp>
      <p:cxnSp>
        <p:nvCxnSpPr>
          <p:cNvPr id="25" name="Ευθύγραμμο βέλος σύνδεσης 24" descr="[DECORATIVE]"/>
          <p:cNvCxnSpPr>
            <a:stCxn id="23" idx="3"/>
            <a:endCxn id="24" idx="1"/>
          </p:cNvCxnSpPr>
          <p:nvPr/>
        </p:nvCxnSpPr>
        <p:spPr bwMode="auto">
          <a:xfrm>
            <a:off x="6254649" y="1864870"/>
            <a:ext cx="1557711"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6" name="TextBox 25"/>
          <p:cNvSpPr txBox="1"/>
          <p:nvPr/>
        </p:nvSpPr>
        <p:spPr>
          <a:xfrm>
            <a:off x="7818821" y="2047473"/>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27" name="TextBox 26"/>
          <p:cNvSpPr txBox="1"/>
          <p:nvPr/>
        </p:nvSpPr>
        <p:spPr>
          <a:xfrm>
            <a:off x="7818821" y="1124744"/>
            <a:ext cx="345015" cy="349968"/>
          </a:xfrm>
          <a:prstGeom prst="rect">
            <a:avLst/>
          </a:prstGeom>
          <a:noFill/>
          <a:ln>
            <a:solidFill>
              <a:srgbClr val="C00000"/>
            </a:solidFill>
          </a:ln>
        </p:spPr>
        <p:txBody>
          <a:bodyPr wrap="square" rtlCol="0">
            <a:spAutoFit/>
          </a:bodyPr>
          <a:lstStyle/>
          <a:p>
            <a:r>
              <a:rPr lang="el-GR" dirty="0"/>
              <a:t>Γ</a:t>
            </a:r>
          </a:p>
        </p:txBody>
      </p:sp>
      <p:sp>
        <p:nvSpPr>
          <p:cNvPr id="28" name="TextBox 27"/>
          <p:cNvSpPr txBox="1"/>
          <p:nvPr/>
        </p:nvSpPr>
        <p:spPr>
          <a:xfrm>
            <a:off x="5171722" y="3189542"/>
            <a:ext cx="1691489" cy="349968"/>
          </a:xfrm>
          <a:prstGeom prst="rect">
            <a:avLst/>
          </a:prstGeom>
          <a:noFill/>
        </p:spPr>
        <p:txBody>
          <a:bodyPr wrap="none" rtlCol="0">
            <a:spAutoFit/>
          </a:bodyPr>
          <a:lstStyle/>
          <a:p>
            <a:r>
              <a:rPr lang="el-GR" dirty="0" smtClean="0"/>
              <a:t>Εισαγωγή &lt;Δ&gt;</a:t>
            </a:r>
            <a:endParaRPr lang="el-GR" dirty="0"/>
          </a:p>
        </p:txBody>
      </p:sp>
      <p:sp>
        <p:nvSpPr>
          <p:cNvPr id="29" name="TextBox 28"/>
          <p:cNvSpPr txBox="1"/>
          <p:nvPr/>
        </p:nvSpPr>
        <p:spPr>
          <a:xfrm>
            <a:off x="7836017" y="3189542"/>
            <a:ext cx="345015" cy="349968"/>
          </a:xfrm>
          <a:prstGeom prst="rect">
            <a:avLst/>
          </a:prstGeom>
          <a:noFill/>
          <a:ln>
            <a:solidFill>
              <a:srgbClr val="C00000"/>
            </a:solidFill>
          </a:ln>
        </p:spPr>
        <p:txBody>
          <a:bodyPr wrap="square" rtlCol="0">
            <a:spAutoFit/>
          </a:bodyPr>
          <a:lstStyle/>
          <a:p>
            <a:r>
              <a:rPr lang="el-GR" dirty="0" smtClean="0"/>
              <a:t>Δ</a:t>
            </a:r>
            <a:endParaRPr lang="el-GR" dirty="0"/>
          </a:p>
        </p:txBody>
      </p:sp>
      <p:cxnSp>
        <p:nvCxnSpPr>
          <p:cNvPr id="30" name="Ευθύγραμμο βέλος σύνδεσης 29" descr="[DECORATIVE]"/>
          <p:cNvCxnSpPr>
            <a:stCxn id="28" idx="3"/>
            <a:endCxn id="29" idx="1"/>
          </p:cNvCxnSpPr>
          <p:nvPr/>
        </p:nvCxnSpPr>
        <p:spPr bwMode="auto">
          <a:xfrm>
            <a:off x="6863211" y="3364526"/>
            <a:ext cx="972806"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1" name="TextBox 30"/>
          <p:cNvSpPr txBox="1"/>
          <p:nvPr/>
        </p:nvSpPr>
        <p:spPr>
          <a:xfrm>
            <a:off x="7842479" y="3547129"/>
            <a:ext cx="338554" cy="349968"/>
          </a:xfrm>
          <a:prstGeom prst="rect">
            <a:avLst/>
          </a:prstGeom>
          <a:noFill/>
          <a:ln>
            <a:solidFill>
              <a:schemeClr val="tx1"/>
            </a:solidFill>
          </a:ln>
        </p:spPr>
        <p:txBody>
          <a:bodyPr wrap="none" rtlCol="0">
            <a:spAutoFit/>
          </a:bodyPr>
          <a:lstStyle/>
          <a:p>
            <a:r>
              <a:rPr lang="el-GR" dirty="0"/>
              <a:t>Β</a:t>
            </a:r>
          </a:p>
        </p:txBody>
      </p:sp>
      <p:sp>
        <p:nvSpPr>
          <p:cNvPr id="32" name="TextBox 31"/>
          <p:cNvSpPr txBox="1"/>
          <p:nvPr/>
        </p:nvSpPr>
        <p:spPr>
          <a:xfrm>
            <a:off x="7842479" y="3897097"/>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33" name="TextBox 32"/>
          <p:cNvSpPr txBox="1"/>
          <p:nvPr/>
        </p:nvSpPr>
        <p:spPr>
          <a:xfrm>
            <a:off x="5178183" y="5228350"/>
            <a:ext cx="1106585" cy="349968"/>
          </a:xfrm>
          <a:prstGeom prst="rect">
            <a:avLst/>
          </a:prstGeom>
          <a:noFill/>
        </p:spPr>
        <p:txBody>
          <a:bodyPr wrap="none" rtlCol="0">
            <a:spAutoFit/>
          </a:bodyPr>
          <a:lstStyle/>
          <a:p>
            <a:r>
              <a:rPr lang="el-GR" dirty="0" smtClean="0"/>
              <a:t>Εξαγωγή</a:t>
            </a:r>
            <a:endParaRPr lang="el-GR" dirty="0"/>
          </a:p>
        </p:txBody>
      </p:sp>
      <p:sp>
        <p:nvSpPr>
          <p:cNvPr id="34" name="TextBox 33"/>
          <p:cNvSpPr txBox="1"/>
          <p:nvPr/>
        </p:nvSpPr>
        <p:spPr>
          <a:xfrm>
            <a:off x="7842479" y="5228350"/>
            <a:ext cx="338554" cy="349968"/>
          </a:xfrm>
          <a:prstGeom prst="rect">
            <a:avLst/>
          </a:prstGeom>
          <a:noFill/>
          <a:ln>
            <a:solidFill>
              <a:srgbClr val="C00000"/>
            </a:solidFill>
          </a:ln>
        </p:spPr>
        <p:txBody>
          <a:bodyPr wrap="none" rtlCol="0">
            <a:spAutoFit/>
          </a:bodyPr>
          <a:lstStyle/>
          <a:p>
            <a:r>
              <a:rPr lang="el-GR" dirty="0"/>
              <a:t>Β</a:t>
            </a:r>
          </a:p>
        </p:txBody>
      </p:sp>
      <p:cxnSp>
        <p:nvCxnSpPr>
          <p:cNvPr id="35" name="Ευθύγραμμο βέλος σύνδεσης 34" descr="[DECORATIVE]"/>
          <p:cNvCxnSpPr>
            <a:stCxn id="33" idx="3"/>
            <a:endCxn id="34" idx="1"/>
          </p:cNvCxnSpPr>
          <p:nvPr/>
        </p:nvCxnSpPr>
        <p:spPr bwMode="auto">
          <a:xfrm>
            <a:off x="6284768" y="5403334"/>
            <a:ext cx="1557711"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6" name="TextBox 35"/>
          <p:cNvSpPr txBox="1"/>
          <p:nvPr/>
        </p:nvSpPr>
        <p:spPr>
          <a:xfrm>
            <a:off x="7848940" y="5585937"/>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37" name="TextBox 36"/>
          <p:cNvSpPr txBox="1"/>
          <p:nvPr/>
        </p:nvSpPr>
        <p:spPr>
          <a:xfrm>
            <a:off x="7848940" y="4663208"/>
            <a:ext cx="345015" cy="349968"/>
          </a:xfrm>
          <a:prstGeom prst="rect">
            <a:avLst/>
          </a:prstGeom>
          <a:noFill/>
          <a:ln>
            <a:solidFill>
              <a:srgbClr val="C00000"/>
            </a:solidFill>
          </a:ln>
        </p:spPr>
        <p:txBody>
          <a:bodyPr wrap="square" rtlCol="0">
            <a:spAutoFit/>
          </a:bodyPr>
          <a:lstStyle/>
          <a:p>
            <a:r>
              <a:rPr lang="el-GR" dirty="0" smtClean="0"/>
              <a:t>Δ</a:t>
            </a:r>
            <a:endParaRPr lang="el-GR"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Αναπαράσταση Στοίβας</a:t>
            </a:r>
          </a:p>
        </p:txBody>
      </p:sp>
      <p:sp>
        <p:nvSpPr>
          <p:cNvPr id="8" name="Θέση περιεχομένου 2"/>
          <p:cNvSpPr>
            <a:spLocks noGrp="1"/>
          </p:cNvSpPr>
          <p:nvPr>
            <p:ph idx="1"/>
          </p:nvPr>
        </p:nvSpPr>
        <p:spPr>
          <a:xfrm>
            <a:off x="467545" y="2060848"/>
            <a:ext cx="8219256" cy="1800200"/>
          </a:xfrm>
        </p:spPr>
        <p:txBody>
          <a:bodyPr>
            <a:normAutofit/>
          </a:bodyPr>
          <a:lstStyle/>
          <a:p>
            <a:pPr>
              <a:buFont typeface="Wingdings" pitchFamily="2" charset="2"/>
              <a:buChar char="q"/>
            </a:pPr>
            <a:r>
              <a:rPr lang="el-GR" sz="2800" dirty="0" smtClean="0"/>
              <a:t>Πίνακας,</a:t>
            </a:r>
          </a:p>
          <a:p>
            <a:pPr>
              <a:buFont typeface="Wingdings" pitchFamily="2" charset="2"/>
              <a:buChar char="q"/>
            </a:pPr>
            <a:endParaRPr lang="el-GR" sz="2800" dirty="0" smtClean="0"/>
          </a:p>
          <a:p>
            <a:pPr>
              <a:buFont typeface="Wingdings" pitchFamily="2" charset="2"/>
              <a:buChar char="q"/>
            </a:pPr>
            <a:r>
              <a:rPr lang="el-GR" sz="2800" dirty="0" smtClean="0"/>
              <a:t>Αρχείο.</a:t>
            </a:r>
            <a:endParaRPr lang="el-GR" sz="28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Στοίβα</a:t>
            </a:r>
            <a:endParaRPr 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6/2013 2:39:44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11,13,14,15,16,17,18,19,20,21,22,23,24,25,26,27,28,29,30,31,32,33,34,35,36,3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8,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89,9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6,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8,11,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8,9,12,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8,9,12,13,14,15,16,17,18,19,20,21,22,23,24,25,26,27,28,29,30,31,32,33,34,35,3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8,9,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6C795DA-F68F-40C3-843F-206014E5087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4922</TotalTime>
  <Words>1645</Words>
  <Application>Microsoft Office PowerPoint</Application>
  <PresentationFormat>Προβολή στην οθόνη (4:3)</PresentationFormat>
  <Paragraphs>429</Paragraphs>
  <Slides>37</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39" baseType="lpstr">
      <vt:lpstr>Θέμα του Office</vt:lpstr>
      <vt:lpstr>Εξίσωση</vt:lpstr>
      <vt:lpstr>Δομές Δεδομένων και Αρχεία</vt:lpstr>
      <vt:lpstr>Άδειες Χρήσης</vt:lpstr>
      <vt:lpstr>Χρηματοδότηση</vt:lpstr>
      <vt:lpstr>Σκοποί  ενότητας</vt:lpstr>
      <vt:lpstr>Περιεχόμενα ενότητας</vt:lpstr>
      <vt:lpstr>Στοίβα (Stack)</vt:lpstr>
      <vt:lpstr>Λίγη ιστορία</vt:lpstr>
      <vt:lpstr>Λειτουργίες: Push / Pop</vt:lpstr>
      <vt:lpstr>Αναπαράσταση Στοίβας</vt:lpstr>
      <vt:lpstr>Πίνακας Στοίβα</vt:lpstr>
      <vt:lpstr>Στοίβα σαν Πίνακας</vt:lpstr>
      <vt:lpstr>Απαιτούμενες Λειτουργίες</vt:lpstr>
      <vt:lpstr>Δημιουργία Στοίβας</vt:lpstr>
      <vt:lpstr>Έλεγχος Κενής Στοίβας</vt:lpstr>
      <vt:lpstr>Εισαγωγή Στοιχείου σε Στοίβα</vt:lpstr>
      <vt:lpstr>Εξαγωγή/Διαγραφή από Στοίβα</vt:lpstr>
      <vt:lpstr>Υλοποίηση Στοίβας: Δηλώσεις</vt:lpstr>
      <vt:lpstr>Υλοποίηση Στοίβας: main() (1 από 2)</vt:lpstr>
      <vt:lpstr>Υλοποίηση Στοίβας: main() (2 από 2)</vt:lpstr>
      <vt:lpstr>Υλοποίηση Στοίβας: δημιουργία/κενή</vt:lpstr>
      <vt:lpstr>Υλοποίηση Στοίβας: Εισαγωγή</vt:lpstr>
      <vt:lpstr>Υλοποίηση Στοίβας: Εξαγωγή</vt:lpstr>
      <vt:lpstr>Υλοποίηση Στοίβας με Αρχείο</vt:lpstr>
      <vt:lpstr>Άσκηση</vt:lpstr>
      <vt:lpstr>Στοίβα: υλοποίηση με αρχείο (1 από 9)</vt:lpstr>
      <vt:lpstr>Στοίβα: υλοποίηση με αρχείο (2 από 9)</vt:lpstr>
      <vt:lpstr>Στοίβα: υλοποίηση με αρχείο (3 από 9)</vt:lpstr>
      <vt:lpstr>Στοίβα: υλοποίηση με αρχείο (4 από 9)</vt:lpstr>
      <vt:lpstr>Στοίβα: υλοποίηση με αρχείο (5 από 9)</vt:lpstr>
      <vt:lpstr>Στοίβα: υλοποίηση με αρχείο (6 από 9)</vt:lpstr>
      <vt:lpstr>Στοίβα: υλοποίηση με αρχείο (7 από 9)</vt:lpstr>
      <vt:lpstr>Στοίβα: υλοποίηση με αρχείο (8 από 9)</vt:lpstr>
      <vt:lpstr>Στοίβα: υλοποίηση με αρχείο (9 από 9)</vt:lpstr>
      <vt:lpstr>Στοίβα: Εφαρμογές</vt:lpstr>
      <vt:lpstr>Αναδρομή και Στοίβα </vt:lpstr>
      <vt:lpstr>Έλεγχος Παρενθέσεων</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Η δομή Στοίβα</dc:title>
  <dc:creator>Ηλίας Κ. Σάββας</dc:creator>
  <cp:keywords>Δομές Δεδομένων και Αρχεία,  Η δομή Στοίβα, Στοίβα (Stack), H πρώτη μας νέα δομή δεδομένων, Ανάλυση, Υλοποίηση, Εφαρμογές.</cp:keywords>
  <cp:lastModifiedBy>Windows User</cp:lastModifiedBy>
  <cp:revision>418</cp:revision>
  <dcterms:created xsi:type="dcterms:W3CDTF">2012-09-06T09:03:05Z</dcterms:created>
  <dcterms:modified xsi:type="dcterms:W3CDTF">2013-09-26T11:40:05Z</dcterms:modified>
</cp:coreProperties>
</file>