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9"/>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280" r:id="rId48"/>
  </p:sldIdLst>
  <p:sldSz cx="9144000" cy="6858000" type="screen4x3"/>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5" autoAdjust="0"/>
    <p:restoredTop sz="99339" autoAdjust="0"/>
  </p:normalViewPr>
  <p:slideViewPr>
    <p:cSldViewPr>
      <p:cViewPr>
        <p:scale>
          <a:sx n="50" d="100"/>
          <a:sy n="50" d="100"/>
        </p:scale>
        <p:origin x="-1080"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30/9/2013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9.xml"/><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86767"/>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10:</a:t>
            </a:r>
            <a:r>
              <a:rPr lang="en-US" sz="2800" dirty="0" smtClean="0"/>
              <a:t> </a:t>
            </a:r>
            <a:r>
              <a:rPr lang="el-GR" sz="2800" dirty="0" smtClean="0"/>
              <a:t>Κυκλικά και Διπλά Συνδεδεμένη Λίστα</a:t>
            </a:r>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Τυπική Δομή Λίστας</a:t>
            </a:r>
          </a:p>
        </p:txBody>
      </p:sp>
      <p:sp>
        <p:nvSpPr>
          <p:cNvPr id="8" name="Θέση περιεχομένου 2" descr="/ * Λίστα προϊόντων. Ο κάθε κόμβος &#10;περιέχει την απαραίτητη πληροφορία για ένα προϊόν. * /,&#10;type def struct Proion, άγκιστρο,&#10;    int code,&#10;    char perigrafi, [20],&#10;    float timi,&#10;    struct Proion * epomeno, / * Δείκτης * /,&#10;άγκιστρο.&#10;&#10;"/>
          <p:cNvSpPr>
            <a:spLocks noGrp="1"/>
          </p:cNvSpPr>
          <p:nvPr>
            <p:ph idx="1"/>
          </p:nvPr>
        </p:nvSpPr>
        <p:spPr>
          <a:xfrm>
            <a:off x="467545" y="1340768"/>
            <a:ext cx="8219256" cy="4741863"/>
          </a:xfrm>
        </p:spPr>
        <p:txBody>
          <a:bodyPr>
            <a:normAutofit/>
          </a:bodyPr>
          <a:lstStyle/>
          <a:p>
            <a:pPr marL="0" indent="0">
              <a:buNone/>
            </a:pPr>
            <a:r>
              <a:rPr lang="el-GR" dirty="0"/>
              <a:t>/* Λίστα προϊόντων. Ο κάθε κόμβος </a:t>
            </a:r>
          </a:p>
          <a:p>
            <a:pPr marL="0" indent="0">
              <a:buNone/>
            </a:pPr>
            <a:r>
              <a:rPr lang="el-GR" dirty="0"/>
              <a:t>περιέχει την απαραίτητη πληροφορία για ένα προϊόν. */</a:t>
            </a:r>
          </a:p>
          <a:p>
            <a:pPr marL="0" indent="0">
              <a:buNone/>
            </a:pPr>
            <a:r>
              <a:rPr lang="en-US" dirty="0" err="1"/>
              <a:t>typedef</a:t>
            </a:r>
            <a:r>
              <a:rPr lang="en-US" dirty="0"/>
              <a:t> </a:t>
            </a:r>
            <a:r>
              <a:rPr lang="en-US" dirty="0" err="1"/>
              <a:t>struct</a:t>
            </a:r>
            <a:r>
              <a:rPr lang="en-US" dirty="0"/>
              <a:t> </a:t>
            </a:r>
            <a:r>
              <a:rPr lang="en-US" dirty="0" err="1"/>
              <a:t>Proion</a:t>
            </a:r>
            <a:r>
              <a:rPr lang="en-US" dirty="0"/>
              <a:t> {</a:t>
            </a:r>
          </a:p>
          <a:p>
            <a:pPr marL="0" indent="0">
              <a:buNone/>
            </a:pPr>
            <a:r>
              <a:rPr lang="en-US" dirty="0"/>
              <a:t>    </a:t>
            </a:r>
            <a:r>
              <a:rPr lang="en-US" b="1" dirty="0" err="1"/>
              <a:t>int</a:t>
            </a:r>
            <a:r>
              <a:rPr lang="en-US" b="1" dirty="0"/>
              <a:t> code;</a:t>
            </a:r>
          </a:p>
          <a:p>
            <a:pPr marL="0" indent="0">
              <a:buNone/>
            </a:pPr>
            <a:r>
              <a:rPr lang="en-US" b="1" dirty="0"/>
              <a:t>    char </a:t>
            </a:r>
            <a:r>
              <a:rPr lang="en-US" b="1" dirty="0" err="1"/>
              <a:t>perigrafi</a:t>
            </a:r>
            <a:r>
              <a:rPr lang="en-US" b="1" dirty="0"/>
              <a:t>[20];</a:t>
            </a:r>
          </a:p>
          <a:p>
            <a:pPr marL="0" indent="0">
              <a:buNone/>
            </a:pPr>
            <a:r>
              <a:rPr lang="en-US" b="1" dirty="0"/>
              <a:t>    float </a:t>
            </a:r>
            <a:r>
              <a:rPr lang="en-US" b="1" dirty="0" err="1"/>
              <a:t>timi</a:t>
            </a:r>
            <a:r>
              <a:rPr lang="en-US" b="1" dirty="0"/>
              <a:t>;</a:t>
            </a:r>
          </a:p>
          <a:p>
            <a:pPr marL="0" indent="0">
              <a:buNone/>
            </a:pPr>
            <a:r>
              <a:rPr lang="en-US" b="1" dirty="0">
                <a:solidFill>
                  <a:srgbClr val="C00000"/>
                </a:solidFill>
              </a:rPr>
              <a:t>    </a:t>
            </a:r>
            <a:r>
              <a:rPr lang="en-US" b="1" dirty="0" err="1">
                <a:solidFill>
                  <a:srgbClr val="C00000"/>
                </a:solidFill>
              </a:rPr>
              <a:t>struct</a:t>
            </a:r>
            <a:r>
              <a:rPr lang="en-US" b="1" dirty="0">
                <a:solidFill>
                  <a:srgbClr val="C00000"/>
                </a:solidFill>
              </a:rPr>
              <a:t> </a:t>
            </a:r>
            <a:r>
              <a:rPr lang="en-US" b="1" dirty="0" err="1">
                <a:solidFill>
                  <a:srgbClr val="C00000"/>
                </a:solidFill>
              </a:rPr>
              <a:t>Proion</a:t>
            </a:r>
            <a:r>
              <a:rPr lang="en-US" b="1" dirty="0">
                <a:solidFill>
                  <a:srgbClr val="C00000"/>
                </a:solidFill>
              </a:rPr>
              <a:t> *</a:t>
            </a:r>
            <a:r>
              <a:rPr lang="en-US" b="1" dirty="0" err="1">
                <a:solidFill>
                  <a:srgbClr val="C00000"/>
                </a:solidFill>
              </a:rPr>
              <a:t>epomeno</a:t>
            </a:r>
            <a:r>
              <a:rPr lang="en-US" b="1" dirty="0">
                <a:solidFill>
                  <a:srgbClr val="C00000"/>
                </a:solidFill>
              </a:rPr>
              <a:t>; /* </a:t>
            </a:r>
            <a:r>
              <a:rPr lang="el-GR" b="1" dirty="0">
                <a:solidFill>
                  <a:srgbClr val="C00000"/>
                </a:solidFill>
              </a:rPr>
              <a:t>Δείκτης */</a:t>
            </a:r>
            <a:endParaRPr lang="en-US" b="1" dirty="0">
              <a:solidFill>
                <a:srgbClr val="C00000"/>
              </a:solidFill>
            </a:endParaRPr>
          </a:p>
          <a:p>
            <a:pPr marL="0" indent="0">
              <a:buNone/>
            </a:pPr>
            <a:r>
              <a:rPr lang="en-US" dirty="0"/>
              <a:t>};</a:t>
            </a:r>
          </a:p>
          <a:p>
            <a:pPr marL="0" indent="0">
              <a:buNone/>
            </a:pP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4462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Διαχείριση Λίστας</a:t>
            </a:r>
          </a:p>
        </p:txBody>
      </p:sp>
      <p:sp>
        <p:nvSpPr>
          <p:cNvPr id="90" name="TextBox 89"/>
          <p:cNvSpPr txBox="1"/>
          <p:nvPr>
            <p:custDataLst>
              <p:tags r:id="rId2"/>
            </p:custDataLst>
          </p:nvPr>
        </p:nvSpPr>
        <p:spPr>
          <a:xfrm>
            <a:off x="467544" y="1474906"/>
            <a:ext cx="8219256" cy="4401205"/>
          </a:xfrm>
          <a:prstGeom prst="rect">
            <a:avLst/>
          </a:prstGeom>
          <a:noFill/>
        </p:spPr>
        <p:txBody>
          <a:bodyPr wrap="square" rtlCol="0">
            <a:spAutoFit/>
          </a:bodyPr>
          <a:lstStyle/>
          <a:p>
            <a:pPr marL="457200" indent="-457200">
              <a:buFont typeface="Wingdings" panose="05000000000000000000" pitchFamily="2" charset="2"/>
              <a:buChar char="q"/>
            </a:pPr>
            <a:r>
              <a:rPr lang="el-GR" sz="2800" dirty="0" smtClean="0"/>
              <a:t>Με χρήση μίας μεταβλητής (δείκτης) η οποία δείχνει το πρώτο κόμβο – ΚΕΦΑΛΗ,</a:t>
            </a:r>
          </a:p>
          <a:p>
            <a:pPr marL="457200" indent="-457200">
              <a:buFont typeface="Wingdings" panose="05000000000000000000" pitchFamily="2" charset="2"/>
              <a:buChar char="q"/>
            </a:pPr>
            <a:r>
              <a:rPr lang="el-GR" sz="2800" dirty="0" smtClean="0"/>
              <a:t>Εναλλακτικά και χρήση δεύτερης μεταβλητής (δείκτη) που να δείχνει τον τελευταίο κόμβο – ΟΥΡΑ,</a:t>
            </a:r>
          </a:p>
          <a:p>
            <a:pPr marL="457200" indent="-457200">
              <a:buFont typeface="Wingdings" panose="05000000000000000000" pitchFamily="2" charset="2"/>
              <a:buChar char="q"/>
            </a:pPr>
            <a:r>
              <a:rPr lang="el-GR" sz="2800" dirty="0" smtClean="0"/>
              <a:t>ΠΡΟΣΟΧΗ: κατά την διαπέραση της λίστας πρέπει  να προσέξουμε γιατί ο τελευταίος κόμβος μας οδηγεί πάλι στον πρώτο.</a:t>
            </a:r>
          </a:p>
          <a:p>
            <a:pPr marL="457200" indent="-457200">
              <a:buFont typeface="Wingdings" panose="05000000000000000000" pitchFamily="2" charset="2"/>
              <a:buChar char="q"/>
            </a:pPr>
            <a:r>
              <a:rPr lang="el-GR" sz="2800" dirty="0" smtClean="0"/>
              <a:t>Αρχικοποίηση (κενή λίστα):</a:t>
            </a:r>
          </a:p>
          <a:p>
            <a:pPr marL="457200" indent="-457200">
              <a:buFont typeface="Wingdings" panose="05000000000000000000" pitchFamily="2" charset="2"/>
              <a:buChar char="q"/>
            </a:pPr>
            <a:r>
              <a:rPr lang="en-US" sz="2800" dirty="0" err="1" smtClean="0"/>
              <a:t>kefali</a:t>
            </a:r>
            <a:r>
              <a:rPr lang="el-GR" sz="2800" dirty="0" smtClean="0"/>
              <a:t> = </a:t>
            </a:r>
            <a:r>
              <a:rPr lang="en-US" sz="2800" dirty="0" smtClean="0"/>
              <a:t>NULL</a:t>
            </a:r>
            <a:r>
              <a:rPr lang="el-GR" sz="2800" dirty="0" smtClean="0"/>
              <a:t>; </a:t>
            </a:r>
            <a:r>
              <a:rPr lang="en-US" sz="2800" dirty="0" err="1" smtClean="0"/>
              <a:t>oura</a:t>
            </a:r>
            <a:r>
              <a:rPr lang="el-GR" sz="2800" dirty="0" smtClean="0"/>
              <a:t> = </a:t>
            </a:r>
            <a:r>
              <a:rPr lang="en-US" sz="2800" dirty="0" smtClean="0"/>
              <a:t>NULL</a:t>
            </a:r>
            <a:r>
              <a:rPr lang="el-GR" sz="2800" dirty="0" smtClean="0"/>
              <a:t>;</a:t>
            </a:r>
            <a:endParaRPr 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171400"/>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Λίστα: Εισαγωγή Νέου Κόμβου</a:t>
            </a:r>
          </a:p>
        </p:txBody>
      </p:sp>
      <p:sp>
        <p:nvSpPr>
          <p:cNvPr id="30" name="Ορθογώνιο 29" descr="Σχεδιάγραμμα Λίσατς εισαγωγής νέου κόμβου."/>
          <p:cNvSpPr/>
          <p:nvPr/>
        </p:nvSpPr>
        <p:spPr>
          <a:xfrm>
            <a:off x="1985994" y="4455186"/>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39" name="TextBox 38"/>
          <p:cNvSpPr txBox="1"/>
          <p:nvPr/>
        </p:nvSpPr>
        <p:spPr>
          <a:xfrm>
            <a:off x="752826" y="1772816"/>
            <a:ext cx="7779614" cy="1055886"/>
          </a:xfrm>
          <a:prstGeom prst="rect">
            <a:avLst/>
          </a:prstGeom>
          <a:noFill/>
        </p:spPr>
        <p:txBody>
          <a:bodyPr wrap="square" lIns="100794" tIns="50397" rIns="100794" bIns="50397" rtlCol="0">
            <a:spAutoFit/>
          </a:bodyPr>
          <a:lstStyle/>
          <a:p>
            <a:r>
              <a:rPr lang="el-GR" sz="3100" b="1" dirty="0"/>
              <a:t>Εισαγωγή νέου κόμβου &lt; Δ </a:t>
            </a:r>
            <a:r>
              <a:rPr lang="el-GR" sz="3100" b="1" dirty="0" smtClean="0"/>
              <a:t>&gt; στην αρχή της λίστας</a:t>
            </a:r>
            <a:endParaRPr lang="el-GR" sz="3100" b="1" dirty="0"/>
          </a:p>
        </p:txBody>
      </p:sp>
      <p:sp>
        <p:nvSpPr>
          <p:cNvPr id="31" name="Ορθογώνιο 30" descr="[DECORATIVE]"/>
          <p:cNvSpPr/>
          <p:nvPr/>
        </p:nvSpPr>
        <p:spPr>
          <a:xfrm>
            <a:off x="2621065" y="4455186"/>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32" name="Ευθύγραμμο βέλος σύνδεσης 31" descr="[DECORATIVE]"/>
          <p:cNvCxnSpPr/>
          <p:nvPr/>
        </p:nvCxnSpPr>
        <p:spPr>
          <a:xfrm>
            <a:off x="2938600" y="4693313"/>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Ορθογώνιο 32" descr="."/>
          <p:cNvSpPr/>
          <p:nvPr/>
        </p:nvSpPr>
        <p:spPr>
          <a:xfrm>
            <a:off x="5638575" y="4455186"/>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34" name="Ορθογώνιο 33" descr="[DECORATIVE]"/>
          <p:cNvSpPr/>
          <p:nvPr/>
        </p:nvSpPr>
        <p:spPr>
          <a:xfrm>
            <a:off x="6273645" y="4455186"/>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35" name="Ευθύγραμμο βέλος σύνδεσης 34" descr="[DECORATIVE]"/>
          <p:cNvCxnSpPr/>
          <p:nvPr/>
        </p:nvCxnSpPr>
        <p:spPr>
          <a:xfrm>
            <a:off x="6591181" y="4693313"/>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Ορθογώνιο 35" descr="."/>
          <p:cNvSpPr/>
          <p:nvPr/>
        </p:nvSpPr>
        <p:spPr>
          <a:xfrm>
            <a:off x="3811822" y="4455186"/>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37" name="Ορθογώνιο 36" descr="[DECORATIVE]"/>
          <p:cNvSpPr/>
          <p:nvPr/>
        </p:nvSpPr>
        <p:spPr>
          <a:xfrm>
            <a:off x="4446893" y="4455186"/>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38" name="Ευθύγραμμο βέλος σύνδεσης 37" descr="[DECORATIVE]"/>
          <p:cNvCxnSpPr/>
          <p:nvPr/>
        </p:nvCxnSpPr>
        <p:spPr>
          <a:xfrm>
            <a:off x="4764428" y="4693313"/>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85994" y="5242838"/>
            <a:ext cx="1470840" cy="435825"/>
          </a:xfrm>
          <a:prstGeom prst="rect">
            <a:avLst/>
          </a:prstGeom>
          <a:noFill/>
        </p:spPr>
        <p:txBody>
          <a:bodyPr wrap="square" rtlCol="0">
            <a:spAutoFit/>
          </a:bodyPr>
          <a:lstStyle/>
          <a:p>
            <a:r>
              <a:rPr lang="el-GR" sz="2400" dirty="0" smtClean="0"/>
              <a:t>Κεφαλή</a:t>
            </a:r>
            <a:endParaRPr lang="el-GR" dirty="0"/>
          </a:p>
        </p:txBody>
      </p:sp>
      <p:sp>
        <p:nvSpPr>
          <p:cNvPr id="41" name="TextBox 40"/>
          <p:cNvSpPr txBox="1"/>
          <p:nvPr/>
        </p:nvSpPr>
        <p:spPr>
          <a:xfrm>
            <a:off x="5637650" y="5226062"/>
            <a:ext cx="1270142" cy="435825"/>
          </a:xfrm>
          <a:prstGeom prst="rect">
            <a:avLst/>
          </a:prstGeom>
          <a:noFill/>
        </p:spPr>
        <p:txBody>
          <a:bodyPr wrap="square" rtlCol="0">
            <a:spAutoFit/>
          </a:bodyPr>
          <a:lstStyle/>
          <a:p>
            <a:r>
              <a:rPr lang="el-GR" sz="2400" dirty="0" smtClean="0"/>
              <a:t>Ουρά</a:t>
            </a:r>
            <a:endParaRPr lang="el-GR" dirty="0"/>
          </a:p>
        </p:txBody>
      </p:sp>
      <p:cxnSp>
        <p:nvCxnSpPr>
          <p:cNvPr id="42" name="Ευθύγραμμο βέλος σύνδεσης 41" descr="[DECORATIVE]"/>
          <p:cNvCxnSpPr/>
          <p:nvPr/>
        </p:nvCxnSpPr>
        <p:spPr bwMode="auto">
          <a:xfrm flipV="1">
            <a:off x="7451380" y="3545218"/>
            <a:ext cx="0" cy="1148095"/>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43" name="Ευθύγραμμο βέλος σύνδεσης 42" descr="[DECORATIVE]"/>
          <p:cNvCxnSpPr/>
          <p:nvPr/>
        </p:nvCxnSpPr>
        <p:spPr bwMode="auto">
          <a:xfrm flipH="1">
            <a:off x="1584626" y="3545218"/>
            <a:ext cx="5879777" cy="0"/>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44" name="Ευθύγραμμο βέλος σύνδεσης 43" descr="[DECORATIVE]"/>
          <p:cNvCxnSpPr/>
          <p:nvPr/>
        </p:nvCxnSpPr>
        <p:spPr bwMode="auto">
          <a:xfrm>
            <a:off x="1635427" y="3545218"/>
            <a:ext cx="0" cy="1148095"/>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45" name="Ευθύγραμμο βέλος σύνδεσης 44" descr="[DECORATIVE]"/>
          <p:cNvCxnSpPr/>
          <p:nvPr/>
        </p:nvCxnSpPr>
        <p:spPr bwMode="auto">
          <a:xfrm>
            <a:off x="1635427" y="4693313"/>
            <a:ext cx="401368" cy="0"/>
          </a:xfrm>
          <a:prstGeom prst="straightConnector1">
            <a:avLst/>
          </a:prstGeom>
          <a:solidFill>
            <a:srgbClr val="00B8FF"/>
          </a:solidFill>
          <a:ln w="28575" cap="flat" cmpd="sng" algn="ctr">
            <a:solidFill>
              <a:schemeClr val="tx1"/>
            </a:solidFill>
            <a:prstDash val="solid"/>
            <a:round/>
            <a:headEnd type="none" w="med" len="med"/>
            <a:tailEnd type="arrow"/>
          </a:ln>
          <a:effectLst/>
        </p:spPr>
      </p:cxn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35731"/>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(1) Δημιουργία Νέου Κόμβου</a:t>
            </a:r>
            <a:endParaRPr lang="el-GR" dirty="0"/>
          </a:p>
        </p:txBody>
      </p:sp>
      <p:sp>
        <p:nvSpPr>
          <p:cNvPr id="12" name="TextBox 11"/>
          <p:cNvSpPr txBox="1"/>
          <p:nvPr>
            <p:custDataLst>
              <p:tags r:id="rId2"/>
            </p:custDataLst>
          </p:nvPr>
        </p:nvSpPr>
        <p:spPr>
          <a:xfrm>
            <a:off x="719832" y="1628800"/>
            <a:ext cx="2156360" cy="523220"/>
          </a:xfrm>
          <a:prstGeom prst="rect">
            <a:avLst/>
          </a:prstGeom>
          <a:noFill/>
        </p:spPr>
        <p:txBody>
          <a:bodyPr wrap="none" rtlCol="0">
            <a:spAutoFit/>
          </a:bodyPr>
          <a:lstStyle/>
          <a:p>
            <a:r>
              <a:rPr lang="en-US" dirty="0" smtClean="0"/>
              <a:t> </a:t>
            </a:r>
            <a:r>
              <a:rPr lang="en-US" sz="2800" b="1" dirty="0" err="1" smtClean="0"/>
              <a:t>malloc</a:t>
            </a:r>
            <a:r>
              <a:rPr lang="el-GR" sz="2800" b="1" dirty="0" smtClean="0"/>
              <a:t>( ---- );</a:t>
            </a:r>
            <a:endParaRPr lang="el-GR" b="1" dirty="0"/>
          </a:p>
        </p:txBody>
      </p:sp>
      <p:sp>
        <p:nvSpPr>
          <p:cNvPr id="13" name="Ορθογώνιο 12" descr="Σχεδιάγραμμα δημιουργίας νέου κόμβου."/>
          <p:cNvSpPr/>
          <p:nvPr/>
        </p:nvSpPr>
        <p:spPr>
          <a:xfrm>
            <a:off x="2377066" y="4391588"/>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8" name="Ορθογώνιο 7" descr="."/>
          <p:cNvSpPr/>
          <p:nvPr/>
        </p:nvSpPr>
        <p:spPr>
          <a:xfrm>
            <a:off x="3929137" y="2456059"/>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Δ</a:t>
            </a:r>
            <a:endParaRPr lang="el-GR" dirty="0"/>
          </a:p>
        </p:txBody>
      </p:sp>
      <p:sp>
        <p:nvSpPr>
          <p:cNvPr id="9" name="Ορθογώνιο 8" descr="[DECORATIVE]"/>
          <p:cNvSpPr/>
          <p:nvPr/>
        </p:nvSpPr>
        <p:spPr>
          <a:xfrm>
            <a:off x="4564208" y="2456059"/>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0" name="Ευθύγραμμο βέλος σύνδεσης 9" descr="[DECORATIVE]"/>
          <p:cNvCxnSpPr/>
          <p:nvPr/>
        </p:nvCxnSpPr>
        <p:spPr>
          <a:xfrm>
            <a:off x="4881743" y="2694186"/>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descr="."/>
          <p:cNvSpPr txBox="1"/>
          <p:nvPr>
            <p:custDataLst>
              <p:tags r:id="rId3"/>
            </p:custDataLst>
          </p:nvPr>
        </p:nvSpPr>
        <p:spPr>
          <a:xfrm>
            <a:off x="6026100" y="2490626"/>
            <a:ext cx="793462" cy="359413"/>
          </a:xfrm>
          <a:prstGeom prst="rect">
            <a:avLst/>
          </a:prstGeom>
          <a:noFill/>
        </p:spPr>
        <p:txBody>
          <a:bodyPr wrap="none" lIns="100794" tIns="50397" rIns="100794" bIns="50397" rtlCol="0">
            <a:spAutoFit/>
          </a:bodyPr>
          <a:lstStyle/>
          <a:p>
            <a:r>
              <a:rPr lang="en-US" dirty="0" smtClean="0"/>
              <a:t>NULL</a:t>
            </a:r>
            <a:endParaRPr lang="el-GR" dirty="0"/>
          </a:p>
        </p:txBody>
      </p:sp>
      <p:sp>
        <p:nvSpPr>
          <p:cNvPr id="15" name="Ορθογώνιο 14" descr="[DECORATIVE]"/>
          <p:cNvSpPr/>
          <p:nvPr/>
        </p:nvSpPr>
        <p:spPr>
          <a:xfrm>
            <a:off x="3012137" y="4391588"/>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6" name="Ευθύγραμμο βέλος σύνδεσης 15" descr="[DECORATIVE]"/>
          <p:cNvCxnSpPr/>
          <p:nvPr/>
        </p:nvCxnSpPr>
        <p:spPr>
          <a:xfrm>
            <a:off x="3329672" y="4629715"/>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descr="."/>
          <p:cNvSpPr/>
          <p:nvPr/>
        </p:nvSpPr>
        <p:spPr>
          <a:xfrm>
            <a:off x="6029647" y="4391588"/>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8" name="Ορθογώνιο 17" descr="[DECORATIVE]"/>
          <p:cNvSpPr/>
          <p:nvPr/>
        </p:nvSpPr>
        <p:spPr>
          <a:xfrm>
            <a:off x="6664717" y="4391588"/>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9" name="Ευθύγραμμο βέλος σύνδεσης 18" descr="[DECORATIVE]"/>
          <p:cNvCxnSpPr/>
          <p:nvPr/>
        </p:nvCxnSpPr>
        <p:spPr>
          <a:xfrm>
            <a:off x="6982253" y="4629715"/>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Ορθογώνιο 19" descr="."/>
          <p:cNvSpPr/>
          <p:nvPr/>
        </p:nvSpPr>
        <p:spPr>
          <a:xfrm>
            <a:off x="4202894" y="4391588"/>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21" name="Ορθογώνιο 20" descr="[DECORATIVE]"/>
          <p:cNvSpPr/>
          <p:nvPr/>
        </p:nvSpPr>
        <p:spPr>
          <a:xfrm>
            <a:off x="4837965" y="4391588"/>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22" name="Ευθύγραμμο βέλος σύνδεσης 21" descr="[DECORATIVE]"/>
          <p:cNvCxnSpPr/>
          <p:nvPr/>
        </p:nvCxnSpPr>
        <p:spPr>
          <a:xfrm>
            <a:off x="5155500" y="4629715"/>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descr="."/>
          <p:cNvSpPr txBox="1"/>
          <p:nvPr/>
        </p:nvSpPr>
        <p:spPr>
          <a:xfrm>
            <a:off x="2377066" y="5179240"/>
            <a:ext cx="1470840" cy="435825"/>
          </a:xfrm>
          <a:prstGeom prst="rect">
            <a:avLst/>
          </a:prstGeom>
          <a:noFill/>
        </p:spPr>
        <p:txBody>
          <a:bodyPr wrap="square" rtlCol="0">
            <a:spAutoFit/>
          </a:bodyPr>
          <a:lstStyle/>
          <a:p>
            <a:r>
              <a:rPr lang="el-GR" sz="2400" dirty="0" smtClean="0"/>
              <a:t>Κεφαλή</a:t>
            </a:r>
            <a:endParaRPr lang="el-GR" dirty="0"/>
          </a:p>
        </p:txBody>
      </p:sp>
      <p:sp>
        <p:nvSpPr>
          <p:cNvPr id="24" name="TextBox 23" descr="."/>
          <p:cNvSpPr txBox="1"/>
          <p:nvPr/>
        </p:nvSpPr>
        <p:spPr>
          <a:xfrm>
            <a:off x="6028722" y="5162464"/>
            <a:ext cx="1270142" cy="435825"/>
          </a:xfrm>
          <a:prstGeom prst="rect">
            <a:avLst/>
          </a:prstGeom>
          <a:noFill/>
        </p:spPr>
        <p:txBody>
          <a:bodyPr wrap="square" rtlCol="0">
            <a:spAutoFit/>
          </a:bodyPr>
          <a:lstStyle/>
          <a:p>
            <a:r>
              <a:rPr lang="el-GR" sz="2400" dirty="0" smtClean="0"/>
              <a:t>Ουρά</a:t>
            </a:r>
            <a:endParaRPr lang="el-GR" dirty="0"/>
          </a:p>
        </p:txBody>
      </p:sp>
      <p:cxnSp>
        <p:nvCxnSpPr>
          <p:cNvPr id="25" name="Ευθύγραμμο βέλος σύνδεσης 24" descr="[DECORATIVE]"/>
          <p:cNvCxnSpPr/>
          <p:nvPr/>
        </p:nvCxnSpPr>
        <p:spPr bwMode="auto">
          <a:xfrm flipV="1">
            <a:off x="7842452" y="3481620"/>
            <a:ext cx="0" cy="1148095"/>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26" name="Ευθύγραμμο βέλος σύνδεσης 25" descr="[DECORATIVE]"/>
          <p:cNvCxnSpPr/>
          <p:nvPr/>
        </p:nvCxnSpPr>
        <p:spPr bwMode="auto">
          <a:xfrm flipH="1">
            <a:off x="1975698" y="3481620"/>
            <a:ext cx="5879777" cy="0"/>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27" name="Ευθύγραμμο βέλος σύνδεσης 26" descr="[DECORATIVE]"/>
          <p:cNvCxnSpPr/>
          <p:nvPr/>
        </p:nvCxnSpPr>
        <p:spPr bwMode="auto">
          <a:xfrm>
            <a:off x="2026499" y="3481620"/>
            <a:ext cx="0" cy="1148095"/>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28" name="Ευθύγραμμο βέλος σύνδεσης 27" descr="[DECORATIVE]"/>
          <p:cNvCxnSpPr/>
          <p:nvPr/>
        </p:nvCxnSpPr>
        <p:spPr bwMode="auto">
          <a:xfrm>
            <a:off x="2026499" y="4629715"/>
            <a:ext cx="401368" cy="0"/>
          </a:xfrm>
          <a:prstGeom prst="straightConnector1">
            <a:avLst/>
          </a:prstGeom>
          <a:solidFill>
            <a:srgbClr val="00B8FF"/>
          </a:solidFill>
          <a:ln w="28575" cap="flat" cmpd="sng" algn="ctr">
            <a:solidFill>
              <a:schemeClr val="tx1"/>
            </a:solidFill>
            <a:prstDash val="solid"/>
            <a:round/>
            <a:headEnd type="none" w="med" len="med"/>
            <a:tailEnd type="arrow"/>
          </a:ln>
          <a:effectLst/>
        </p:spPr>
      </p:cxn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(2) Τοποθέτηση Δείκτη</a:t>
            </a:r>
            <a:endParaRPr lang="el-GR" dirty="0"/>
          </a:p>
        </p:txBody>
      </p:sp>
      <p:sp>
        <p:nvSpPr>
          <p:cNvPr id="10" name="TextBox 9"/>
          <p:cNvSpPr txBox="1"/>
          <p:nvPr/>
        </p:nvSpPr>
        <p:spPr>
          <a:xfrm>
            <a:off x="913008" y="1484784"/>
            <a:ext cx="7541264" cy="1086663"/>
          </a:xfrm>
          <a:prstGeom prst="rect">
            <a:avLst/>
          </a:prstGeom>
          <a:noFill/>
        </p:spPr>
        <p:txBody>
          <a:bodyPr wrap="square" lIns="100794" tIns="50397" rIns="100794" bIns="50397" rtlCol="0">
            <a:spAutoFit/>
          </a:bodyPr>
          <a:lstStyle/>
          <a:p>
            <a:r>
              <a:rPr lang="el-GR" sz="3200" b="1" dirty="0"/>
              <a:t>Ο </a:t>
            </a:r>
            <a:r>
              <a:rPr lang="el-GR" sz="3200" b="1" dirty="0">
                <a:solidFill>
                  <a:srgbClr val="7030A0"/>
                </a:solidFill>
              </a:rPr>
              <a:t>δείκτης</a:t>
            </a:r>
            <a:r>
              <a:rPr lang="el-GR" sz="3200" b="1" dirty="0"/>
              <a:t> του νέου κόμβου δείχνει ότι και ο δείκτης </a:t>
            </a:r>
            <a:r>
              <a:rPr lang="el-GR" sz="3200" b="1" dirty="0" smtClean="0"/>
              <a:t>της κεφαλής της λίστας.</a:t>
            </a:r>
            <a:endParaRPr lang="el-GR" sz="3200" b="1" dirty="0"/>
          </a:p>
        </p:txBody>
      </p:sp>
      <p:sp>
        <p:nvSpPr>
          <p:cNvPr id="11" name="Ορθογώνιο 10" descr="Σχεδιάγραμμα τοποθέτησης δείκτη."/>
          <p:cNvSpPr/>
          <p:nvPr/>
        </p:nvSpPr>
        <p:spPr>
          <a:xfrm>
            <a:off x="2252756" y="4701722"/>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8" name="Ορθογώνιο 7" descr="."/>
          <p:cNvSpPr/>
          <p:nvPr/>
        </p:nvSpPr>
        <p:spPr>
          <a:xfrm>
            <a:off x="611560" y="3109595"/>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Δ</a:t>
            </a:r>
            <a:endParaRPr lang="el-GR" dirty="0"/>
          </a:p>
        </p:txBody>
      </p:sp>
      <p:sp>
        <p:nvSpPr>
          <p:cNvPr id="9" name="Ορθογώνιο 8" descr="[DECORATIVE]"/>
          <p:cNvSpPr/>
          <p:nvPr/>
        </p:nvSpPr>
        <p:spPr>
          <a:xfrm>
            <a:off x="1246631" y="3109595"/>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2" name="Ορθογώνιο 11" descr="[DECORATIVE]"/>
          <p:cNvSpPr/>
          <p:nvPr/>
        </p:nvSpPr>
        <p:spPr>
          <a:xfrm>
            <a:off x="2887827" y="4701722"/>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3" name="Ευθύγραμμο βέλος σύνδεσης 12" descr="[DECORATIVE]"/>
          <p:cNvCxnSpPr/>
          <p:nvPr/>
        </p:nvCxnSpPr>
        <p:spPr>
          <a:xfrm>
            <a:off x="3205362" y="4939849"/>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descr="."/>
          <p:cNvSpPr/>
          <p:nvPr/>
        </p:nvSpPr>
        <p:spPr>
          <a:xfrm>
            <a:off x="5905337" y="4701722"/>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5" name="Ορθογώνιο 14" descr="[DECORATIVE]"/>
          <p:cNvSpPr/>
          <p:nvPr/>
        </p:nvSpPr>
        <p:spPr>
          <a:xfrm>
            <a:off x="6540407" y="4701722"/>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6" name="Ευθύγραμμο βέλος σύνδεσης 15" descr="[DECORATIVE]"/>
          <p:cNvCxnSpPr/>
          <p:nvPr/>
        </p:nvCxnSpPr>
        <p:spPr>
          <a:xfrm>
            <a:off x="6857943" y="4939849"/>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Ορθογώνιο 17" descr="."/>
          <p:cNvSpPr/>
          <p:nvPr/>
        </p:nvSpPr>
        <p:spPr>
          <a:xfrm>
            <a:off x="4078584" y="4701722"/>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9" name="Ορθογώνιο 18" descr="[DECORATIVE]"/>
          <p:cNvSpPr/>
          <p:nvPr/>
        </p:nvSpPr>
        <p:spPr>
          <a:xfrm>
            <a:off x="4713655" y="4701722"/>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20" name="Ευθύγραμμο βέλος σύνδεσης 19" descr="[DECORATIVE]"/>
          <p:cNvCxnSpPr/>
          <p:nvPr/>
        </p:nvCxnSpPr>
        <p:spPr>
          <a:xfrm>
            <a:off x="5031190" y="4939849"/>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descr="."/>
          <p:cNvSpPr txBox="1"/>
          <p:nvPr/>
        </p:nvSpPr>
        <p:spPr>
          <a:xfrm>
            <a:off x="2252756" y="5489374"/>
            <a:ext cx="1470840" cy="435825"/>
          </a:xfrm>
          <a:prstGeom prst="rect">
            <a:avLst/>
          </a:prstGeom>
          <a:noFill/>
        </p:spPr>
        <p:txBody>
          <a:bodyPr wrap="square" rtlCol="0">
            <a:spAutoFit/>
          </a:bodyPr>
          <a:lstStyle/>
          <a:p>
            <a:r>
              <a:rPr lang="el-GR" sz="2400" dirty="0" smtClean="0"/>
              <a:t>Κεφαλή</a:t>
            </a:r>
            <a:endParaRPr lang="el-GR" dirty="0"/>
          </a:p>
        </p:txBody>
      </p:sp>
      <p:sp>
        <p:nvSpPr>
          <p:cNvPr id="22" name="TextBox 21" descr="."/>
          <p:cNvSpPr txBox="1"/>
          <p:nvPr/>
        </p:nvSpPr>
        <p:spPr>
          <a:xfrm>
            <a:off x="5904412" y="5472598"/>
            <a:ext cx="1270142" cy="435825"/>
          </a:xfrm>
          <a:prstGeom prst="rect">
            <a:avLst/>
          </a:prstGeom>
          <a:noFill/>
        </p:spPr>
        <p:txBody>
          <a:bodyPr wrap="square" rtlCol="0">
            <a:spAutoFit/>
          </a:bodyPr>
          <a:lstStyle/>
          <a:p>
            <a:r>
              <a:rPr lang="el-GR" sz="2400" dirty="0" smtClean="0"/>
              <a:t>Ουρά</a:t>
            </a:r>
            <a:endParaRPr lang="el-GR" dirty="0"/>
          </a:p>
        </p:txBody>
      </p:sp>
      <p:cxnSp>
        <p:nvCxnSpPr>
          <p:cNvPr id="23" name="Ευθύγραμμο βέλος σύνδεσης 22" descr="[DECORATIVE]"/>
          <p:cNvCxnSpPr/>
          <p:nvPr/>
        </p:nvCxnSpPr>
        <p:spPr bwMode="auto">
          <a:xfrm flipV="1">
            <a:off x="7718142" y="3791754"/>
            <a:ext cx="0" cy="1148095"/>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24" name="Ευθύγραμμο βέλος σύνδεσης 23" descr="[DECORATIVE]"/>
          <p:cNvCxnSpPr/>
          <p:nvPr/>
        </p:nvCxnSpPr>
        <p:spPr bwMode="auto">
          <a:xfrm flipH="1">
            <a:off x="1851388" y="3791754"/>
            <a:ext cx="5879777" cy="0"/>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25" name="Ευθύγραμμο βέλος σύνδεσης 24" descr="[DECORATIVE]"/>
          <p:cNvCxnSpPr/>
          <p:nvPr/>
        </p:nvCxnSpPr>
        <p:spPr bwMode="auto">
          <a:xfrm>
            <a:off x="1902189" y="3791754"/>
            <a:ext cx="0" cy="1148095"/>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26" name="Ευθύγραμμο βέλος σύνδεσης 25" descr="[DECORATIVE]"/>
          <p:cNvCxnSpPr/>
          <p:nvPr/>
        </p:nvCxnSpPr>
        <p:spPr bwMode="auto">
          <a:xfrm>
            <a:off x="1902189" y="4939849"/>
            <a:ext cx="401368" cy="0"/>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27" name="Ευθύγραμμο βέλος σύνδεσης 26" descr="[DECORATIVE]"/>
          <p:cNvCxnSpPr>
            <a:endCxn id="11" idx="0"/>
          </p:cNvCxnSpPr>
          <p:nvPr/>
        </p:nvCxnSpPr>
        <p:spPr bwMode="auto">
          <a:xfrm>
            <a:off x="1564166" y="3347721"/>
            <a:ext cx="1006126" cy="1354001"/>
          </a:xfrm>
          <a:prstGeom prst="straightConnector1">
            <a:avLst/>
          </a:prstGeom>
          <a:solidFill>
            <a:srgbClr val="00B8FF"/>
          </a:solidFill>
          <a:ln w="38100" cap="flat" cmpd="sng" algn="ctr">
            <a:solidFill>
              <a:schemeClr val="tx1"/>
            </a:solidFill>
            <a:prstDash val="solid"/>
            <a:round/>
            <a:headEnd type="none" w="med" len="med"/>
            <a:tailEnd type="arrow"/>
          </a:ln>
          <a:effectLst/>
        </p:spPr>
      </p:cxn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p:cNvSpPr>
            <a:spLocks noGrp="1" noChangeArrowheads="1"/>
          </p:cNvSpPr>
          <p:nvPr>
            <p:ph type="title"/>
          </p:nvPr>
        </p:nvSpPr>
        <p:spPr>
          <a:xfrm>
            <a:off x="35496" y="-2738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(3) Επανατοποθέτηση Δείκτη</a:t>
            </a:r>
            <a:endParaRPr lang="el-GR" dirty="0"/>
          </a:p>
        </p:txBody>
      </p:sp>
      <p:sp>
        <p:nvSpPr>
          <p:cNvPr id="6" name="TextBox 5"/>
          <p:cNvSpPr txBox="1"/>
          <p:nvPr/>
        </p:nvSpPr>
        <p:spPr>
          <a:xfrm>
            <a:off x="833168" y="1268760"/>
            <a:ext cx="7779416" cy="1394440"/>
          </a:xfrm>
          <a:prstGeom prst="rect">
            <a:avLst/>
          </a:prstGeom>
          <a:noFill/>
        </p:spPr>
        <p:txBody>
          <a:bodyPr wrap="square" lIns="100794" tIns="50397" rIns="100794" bIns="50397" rtlCol="0">
            <a:spAutoFit/>
          </a:bodyPr>
          <a:lstStyle/>
          <a:p>
            <a:r>
              <a:rPr lang="el-GR" sz="2800" b="1" dirty="0"/>
              <a:t>Ο </a:t>
            </a:r>
            <a:r>
              <a:rPr lang="el-GR" sz="2800" b="1" dirty="0">
                <a:solidFill>
                  <a:srgbClr val="7030A0"/>
                </a:solidFill>
              </a:rPr>
              <a:t>δείκτης</a:t>
            </a:r>
            <a:r>
              <a:rPr lang="el-GR" sz="2800" b="1" dirty="0"/>
              <a:t> του </a:t>
            </a:r>
            <a:r>
              <a:rPr lang="el-GR" sz="2800" b="1" dirty="0" smtClean="0"/>
              <a:t>τελευταίου </a:t>
            </a:r>
            <a:r>
              <a:rPr lang="el-GR" sz="2800" b="1" dirty="0"/>
              <a:t>κόμβου δείχνει τον νέο «προς εισαγωγή» </a:t>
            </a:r>
            <a:r>
              <a:rPr lang="el-GR" sz="2800" b="1" dirty="0" smtClean="0"/>
              <a:t>κόμβο και ο οποίος γίνεται και κεφαλή.</a:t>
            </a:r>
            <a:endParaRPr lang="el-GR" sz="2800" b="1" dirty="0"/>
          </a:p>
        </p:txBody>
      </p:sp>
      <p:sp>
        <p:nvSpPr>
          <p:cNvPr id="10" name="Ορθογώνιο 9" descr="Σχεδιάγραμμα επανατοποθέτησης δείκτη."/>
          <p:cNvSpPr/>
          <p:nvPr/>
        </p:nvSpPr>
        <p:spPr>
          <a:xfrm>
            <a:off x="2423201" y="4916338"/>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7" name="Ορθογώνιο 6" descr="."/>
          <p:cNvSpPr/>
          <p:nvPr/>
        </p:nvSpPr>
        <p:spPr>
          <a:xfrm>
            <a:off x="782005" y="3324211"/>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Δ</a:t>
            </a:r>
            <a:endParaRPr lang="el-GR" dirty="0"/>
          </a:p>
        </p:txBody>
      </p:sp>
      <p:sp>
        <p:nvSpPr>
          <p:cNvPr id="8" name="Ορθογώνιο 7" descr="[DECORATIVE]"/>
          <p:cNvSpPr/>
          <p:nvPr/>
        </p:nvSpPr>
        <p:spPr>
          <a:xfrm>
            <a:off x="1417076" y="3324211"/>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2" name="Ορθογώνιο 11" descr="[DECORATIVE]"/>
          <p:cNvSpPr/>
          <p:nvPr/>
        </p:nvSpPr>
        <p:spPr>
          <a:xfrm>
            <a:off x="3058272" y="4916338"/>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3" name="Ευθύγραμμο βέλος σύνδεσης 12" descr="[DECORATIVE]"/>
          <p:cNvCxnSpPr/>
          <p:nvPr/>
        </p:nvCxnSpPr>
        <p:spPr>
          <a:xfrm>
            <a:off x="3375807" y="5154465"/>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descr="."/>
          <p:cNvSpPr/>
          <p:nvPr/>
        </p:nvSpPr>
        <p:spPr>
          <a:xfrm>
            <a:off x="6075782" y="4916338"/>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5" name="Ορθογώνιο 14" descr="[DECORATIVE]"/>
          <p:cNvSpPr/>
          <p:nvPr/>
        </p:nvSpPr>
        <p:spPr>
          <a:xfrm>
            <a:off x="6710852" y="4916338"/>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6" name="Ευθύγραμμο βέλος σύνδεσης 15" descr="[DECORATIVE]"/>
          <p:cNvCxnSpPr/>
          <p:nvPr/>
        </p:nvCxnSpPr>
        <p:spPr>
          <a:xfrm>
            <a:off x="7028388" y="5154465"/>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descr="."/>
          <p:cNvSpPr/>
          <p:nvPr/>
        </p:nvSpPr>
        <p:spPr>
          <a:xfrm>
            <a:off x="4249029" y="4916338"/>
            <a:ext cx="635071" cy="4762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Β</a:t>
            </a:r>
            <a:endParaRPr lang="el-GR" dirty="0"/>
          </a:p>
        </p:txBody>
      </p:sp>
      <p:sp>
        <p:nvSpPr>
          <p:cNvPr id="18" name="Ορθογώνιο 17" descr="[DECORATIVE]"/>
          <p:cNvSpPr/>
          <p:nvPr/>
        </p:nvSpPr>
        <p:spPr>
          <a:xfrm>
            <a:off x="4884100" y="4916338"/>
            <a:ext cx="635071" cy="47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9" name="Ευθύγραμμο βέλος σύνδεσης 18" descr="[DECORATIVE]"/>
          <p:cNvCxnSpPr/>
          <p:nvPr/>
        </p:nvCxnSpPr>
        <p:spPr>
          <a:xfrm>
            <a:off x="5201635" y="5154465"/>
            <a:ext cx="873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descr="."/>
          <p:cNvSpPr txBox="1"/>
          <p:nvPr/>
        </p:nvSpPr>
        <p:spPr>
          <a:xfrm>
            <a:off x="627936" y="4201663"/>
            <a:ext cx="1470840" cy="435825"/>
          </a:xfrm>
          <a:prstGeom prst="rect">
            <a:avLst/>
          </a:prstGeom>
          <a:noFill/>
        </p:spPr>
        <p:txBody>
          <a:bodyPr wrap="square" rtlCol="0">
            <a:spAutoFit/>
          </a:bodyPr>
          <a:lstStyle/>
          <a:p>
            <a:r>
              <a:rPr lang="el-GR" sz="2400" dirty="0" smtClean="0"/>
              <a:t>Κεφαλή</a:t>
            </a:r>
            <a:endParaRPr lang="el-GR" dirty="0"/>
          </a:p>
        </p:txBody>
      </p:sp>
      <p:sp>
        <p:nvSpPr>
          <p:cNvPr id="21" name="TextBox 20" descr="."/>
          <p:cNvSpPr txBox="1"/>
          <p:nvPr/>
        </p:nvSpPr>
        <p:spPr>
          <a:xfrm>
            <a:off x="6074857" y="5687214"/>
            <a:ext cx="1270142" cy="435825"/>
          </a:xfrm>
          <a:prstGeom prst="rect">
            <a:avLst/>
          </a:prstGeom>
          <a:noFill/>
        </p:spPr>
        <p:txBody>
          <a:bodyPr wrap="square" rtlCol="0">
            <a:spAutoFit/>
          </a:bodyPr>
          <a:lstStyle/>
          <a:p>
            <a:r>
              <a:rPr lang="el-GR" sz="2400" dirty="0" smtClean="0"/>
              <a:t>Ουρά</a:t>
            </a:r>
            <a:endParaRPr lang="el-GR" dirty="0"/>
          </a:p>
        </p:txBody>
      </p:sp>
      <p:cxnSp>
        <p:nvCxnSpPr>
          <p:cNvPr id="22" name="Ευθύγραμμο βέλος σύνδεσης 21" descr="[DECORATIVE]"/>
          <p:cNvCxnSpPr/>
          <p:nvPr/>
        </p:nvCxnSpPr>
        <p:spPr bwMode="auto">
          <a:xfrm flipV="1">
            <a:off x="7888587" y="2813392"/>
            <a:ext cx="0" cy="2341074"/>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23" name="Ευθύγραμμο βέλος σύνδεσης 22" descr="[DECORATIVE]"/>
          <p:cNvCxnSpPr/>
          <p:nvPr/>
        </p:nvCxnSpPr>
        <p:spPr bwMode="auto">
          <a:xfrm flipH="1">
            <a:off x="1007864" y="2813392"/>
            <a:ext cx="6893747" cy="0"/>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24" name="Ευθύγραμμο βέλος σύνδεσης 23" descr="[DECORATIVE]"/>
          <p:cNvCxnSpPr>
            <a:endCxn id="10" idx="0"/>
          </p:cNvCxnSpPr>
          <p:nvPr/>
        </p:nvCxnSpPr>
        <p:spPr bwMode="auto">
          <a:xfrm>
            <a:off x="1734611" y="3562337"/>
            <a:ext cx="1006126" cy="1354001"/>
          </a:xfrm>
          <a:prstGeom prst="straightConnector1">
            <a:avLst/>
          </a:prstGeom>
          <a:solidFill>
            <a:srgbClr val="00B8FF"/>
          </a:solidFill>
          <a:ln w="38100" cap="flat" cmpd="sng" algn="ctr">
            <a:solidFill>
              <a:schemeClr val="tx1"/>
            </a:solidFill>
            <a:prstDash val="solid"/>
            <a:round/>
            <a:headEnd type="none" w="med" len="med"/>
            <a:tailEnd type="arrow"/>
          </a:ln>
          <a:effectLst/>
        </p:spPr>
      </p:cxnSp>
      <p:cxnSp>
        <p:nvCxnSpPr>
          <p:cNvPr id="25" name="Ευθύγραμμο βέλος σύνδεσης 24" descr="[DECORATIVE]"/>
          <p:cNvCxnSpPr/>
          <p:nvPr/>
        </p:nvCxnSpPr>
        <p:spPr bwMode="auto">
          <a:xfrm>
            <a:off x="1073261" y="2813392"/>
            <a:ext cx="0" cy="510819"/>
          </a:xfrm>
          <a:prstGeom prst="straightConnector1">
            <a:avLst/>
          </a:prstGeom>
          <a:solidFill>
            <a:srgbClr val="00B8FF"/>
          </a:solidFill>
          <a:ln w="28575" cap="flat" cmpd="sng" algn="ctr">
            <a:solidFill>
              <a:schemeClr val="tx1"/>
            </a:solidFill>
            <a:prstDash val="solid"/>
            <a:round/>
            <a:headEnd type="none" w="med" len="med"/>
            <a:tailEnd type="arrow"/>
          </a:ln>
          <a:effectLst/>
        </p:spPr>
      </p:cxn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εναντίον Ν log(N)"/>
          <p:cNvSpPr>
            <a:spLocks noGrp="1" noChangeArrowheads="1"/>
          </p:cNvSpPr>
          <p:nvPr>
            <p:ph type="title"/>
          </p:nvPr>
        </p:nvSpPr>
        <p:spPr>
          <a:xfrm>
            <a:off x="467545" y="8285"/>
            <a:ext cx="8352928" cy="1260475"/>
          </a:xfrm>
        </p:spPr>
        <p:txBody>
          <a:bodyPr>
            <a:normAutofit/>
          </a:bodyPr>
          <a:lstStyle/>
          <a:p>
            <a:r>
              <a:rPr lang="el-GR" dirty="0" smtClean="0"/>
              <a:t>(4) Τελική Μορφή</a:t>
            </a:r>
            <a:endParaRPr lang="el-GR" dirty="0"/>
          </a:p>
        </p:txBody>
      </p:sp>
      <p:sp>
        <p:nvSpPr>
          <p:cNvPr id="6" name="Ορθογώνιο 5" descr="Σχεδιάγραμμα τελικής μορφής."/>
          <p:cNvSpPr/>
          <p:nvPr/>
        </p:nvSpPr>
        <p:spPr>
          <a:xfrm>
            <a:off x="1772093" y="3422234"/>
            <a:ext cx="567659"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Δ</a:t>
            </a:r>
          </a:p>
        </p:txBody>
      </p:sp>
      <p:sp>
        <p:nvSpPr>
          <p:cNvPr id="7" name="Ορθογώνιο 6" descr="[DECORATIVE]"/>
          <p:cNvSpPr/>
          <p:nvPr/>
        </p:nvSpPr>
        <p:spPr>
          <a:xfrm>
            <a:off x="2313029" y="3422234"/>
            <a:ext cx="567659"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8" name="Ευθύγραμμο βέλος σύνδεσης 7" descr="[DECORATIVE]"/>
          <p:cNvCxnSpPr/>
          <p:nvPr/>
        </p:nvCxnSpPr>
        <p:spPr>
          <a:xfrm>
            <a:off x="2638289" y="3660361"/>
            <a:ext cx="7805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Ορθογώνιο 9" descr="."/>
          <p:cNvSpPr/>
          <p:nvPr/>
        </p:nvSpPr>
        <p:spPr>
          <a:xfrm>
            <a:off x="6686876" y="3422234"/>
            <a:ext cx="567659"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1" name="Ορθογώνιο 10" descr="[DECORATIVE]"/>
          <p:cNvSpPr/>
          <p:nvPr/>
        </p:nvSpPr>
        <p:spPr>
          <a:xfrm>
            <a:off x="7177289" y="3422234"/>
            <a:ext cx="567659"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2" name="Ορθογώνιο 11" descr="."/>
          <p:cNvSpPr/>
          <p:nvPr/>
        </p:nvSpPr>
        <p:spPr>
          <a:xfrm>
            <a:off x="5043602" y="3422234"/>
            <a:ext cx="567659"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Β</a:t>
            </a:r>
          </a:p>
        </p:txBody>
      </p:sp>
      <p:sp>
        <p:nvSpPr>
          <p:cNvPr id="13" name="Ορθογώνιο 12" descr="[DECORATIVE]"/>
          <p:cNvSpPr/>
          <p:nvPr/>
        </p:nvSpPr>
        <p:spPr>
          <a:xfrm>
            <a:off x="5521105" y="3422234"/>
            <a:ext cx="567659"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4" name="Ευθύγραμμο βέλος σύνδεσης 13" descr="[DECORATIVE]"/>
          <p:cNvCxnSpPr/>
          <p:nvPr/>
        </p:nvCxnSpPr>
        <p:spPr>
          <a:xfrm>
            <a:off x="6002288" y="3660361"/>
            <a:ext cx="7805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descr="."/>
          <p:cNvSpPr/>
          <p:nvPr/>
        </p:nvSpPr>
        <p:spPr>
          <a:xfrm>
            <a:off x="3347864" y="3422234"/>
            <a:ext cx="567659"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16" name="Ορθογώνιο 15" descr="[DECORATIVE]"/>
          <p:cNvSpPr/>
          <p:nvPr/>
        </p:nvSpPr>
        <p:spPr>
          <a:xfrm>
            <a:off x="3851920" y="3422234"/>
            <a:ext cx="567659"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7" name="Ευθύγραμμο βέλος σύνδεσης 16" descr="[DECORATIVE]"/>
          <p:cNvCxnSpPr>
            <a:endCxn id="12" idx="1"/>
          </p:cNvCxnSpPr>
          <p:nvPr/>
        </p:nvCxnSpPr>
        <p:spPr>
          <a:xfrm>
            <a:off x="4148854" y="3660361"/>
            <a:ext cx="8947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descr="."/>
          <p:cNvSpPr txBox="1"/>
          <p:nvPr/>
        </p:nvSpPr>
        <p:spPr>
          <a:xfrm>
            <a:off x="1705070" y="4286331"/>
            <a:ext cx="1314714" cy="461665"/>
          </a:xfrm>
          <a:prstGeom prst="rect">
            <a:avLst/>
          </a:prstGeom>
          <a:noFill/>
          <a:ln w="28575">
            <a:solidFill>
              <a:schemeClr val="tx1"/>
            </a:solidFill>
          </a:ln>
        </p:spPr>
        <p:txBody>
          <a:bodyPr wrap="square" rtlCol="0">
            <a:spAutoFit/>
          </a:bodyPr>
          <a:lstStyle/>
          <a:p>
            <a:r>
              <a:rPr lang="el-GR" sz="2400" dirty="0" smtClean="0"/>
              <a:t>Κεφαλή</a:t>
            </a:r>
            <a:endParaRPr lang="el-GR" dirty="0"/>
          </a:p>
        </p:txBody>
      </p:sp>
      <p:sp>
        <p:nvSpPr>
          <p:cNvPr id="19" name="TextBox 18" descr="."/>
          <p:cNvSpPr txBox="1"/>
          <p:nvPr/>
        </p:nvSpPr>
        <p:spPr>
          <a:xfrm>
            <a:off x="7151982" y="4286330"/>
            <a:ext cx="1135319" cy="461665"/>
          </a:xfrm>
          <a:prstGeom prst="rect">
            <a:avLst/>
          </a:prstGeom>
          <a:noFill/>
          <a:ln w="28575">
            <a:solidFill>
              <a:schemeClr val="tx1"/>
            </a:solidFill>
          </a:ln>
        </p:spPr>
        <p:txBody>
          <a:bodyPr wrap="square" rtlCol="0">
            <a:spAutoFit/>
          </a:bodyPr>
          <a:lstStyle/>
          <a:p>
            <a:r>
              <a:rPr lang="el-GR" sz="2400" dirty="0" smtClean="0"/>
              <a:t>Ουρά</a:t>
            </a:r>
            <a:endParaRPr lang="el-GR" dirty="0"/>
          </a:p>
        </p:txBody>
      </p:sp>
      <p:sp>
        <p:nvSpPr>
          <p:cNvPr id="20" name="Ελεύθερη σχεδίαση 19"/>
          <p:cNvSpPr/>
          <p:nvPr/>
        </p:nvSpPr>
        <p:spPr bwMode="auto">
          <a:xfrm>
            <a:off x="467544" y="1988840"/>
            <a:ext cx="8208912" cy="1865636"/>
          </a:xfrm>
          <a:custGeom>
            <a:avLst/>
            <a:gdLst>
              <a:gd name="connsiteX0" fmla="*/ 7820492 w 9183746"/>
              <a:gd name="connsiteY0" fmla="*/ 1714800 h 1865636"/>
              <a:gd name="connsiteX1" fmla="*/ 8636921 w 9183746"/>
              <a:gd name="connsiteY1" fmla="*/ 1714800 h 1865636"/>
              <a:gd name="connsiteX2" fmla="*/ 8528064 w 9183746"/>
              <a:gd name="connsiteY2" fmla="*/ 147257 h 1865636"/>
              <a:gd name="connsiteX3" fmla="*/ 581492 w 9183746"/>
              <a:gd name="connsiteY3" fmla="*/ 245228 h 1865636"/>
              <a:gd name="connsiteX4" fmla="*/ 1223749 w 9183746"/>
              <a:gd name="connsiteY4" fmla="*/ 1725685 h 186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3746" h="1865636">
                <a:moveTo>
                  <a:pt x="7820492" y="1714800"/>
                </a:moveTo>
                <a:cubicBezTo>
                  <a:pt x="8169742" y="1845428"/>
                  <a:pt x="8518992" y="1976057"/>
                  <a:pt x="8636921" y="1714800"/>
                </a:cubicBezTo>
                <a:cubicBezTo>
                  <a:pt x="8754850" y="1453543"/>
                  <a:pt x="9870635" y="392186"/>
                  <a:pt x="8528064" y="147257"/>
                </a:cubicBezTo>
                <a:cubicBezTo>
                  <a:pt x="7185493" y="-97672"/>
                  <a:pt x="1798878" y="-17843"/>
                  <a:pt x="581492" y="245228"/>
                </a:cubicBezTo>
                <a:cubicBezTo>
                  <a:pt x="-635894" y="508299"/>
                  <a:pt x="293927" y="1116992"/>
                  <a:pt x="1223749" y="1725685"/>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effectLst/>
              <a:latin typeface="Arial" charset="0"/>
            </a:endParaRPr>
          </a:p>
        </p:txBody>
      </p:sp>
      <p:cxnSp>
        <p:nvCxnSpPr>
          <p:cNvPr id="21" name="Ευθύγραμμο βέλος σύνδεσης 20" descr="[DECORATIVE]"/>
          <p:cNvCxnSpPr/>
          <p:nvPr/>
        </p:nvCxnSpPr>
        <p:spPr bwMode="auto">
          <a:xfrm>
            <a:off x="1569325" y="3688942"/>
            <a:ext cx="194363" cy="0"/>
          </a:xfrm>
          <a:prstGeom prst="straightConnector1">
            <a:avLst/>
          </a:prstGeom>
          <a:solidFill>
            <a:srgbClr val="00B8FF"/>
          </a:solidFill>
          <a:ln w="38100" cap="flat" cmpd="sng" algn="ctr">
            <a:solidFill>
              <a:schemeClr val="tx1"/>
            </a:solidFill>
            <a:prstDash val="solid"/>
            <a:round/>
            <a:headEnd type="none" w="med" len="med"/>
            <a:tailEnd type="arrow"/>
          </a:ln>
          <a:effectLst/>
        </p:spPr>
      </p:cxn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941" y="-99392"/>
            <a:ext cx="9072563" cy="1260475"/>
          </a:xfrm>
        </p:spPr>
        <p:txBody>
          <a:bodyPr>
            <a:noAutofit/>
          </a:bodyPr>
          <a:lstStyle/>
          <a:p>
            <a:r>
              <a:rPr lang="el-GR" sz="4000" dirty="0"/>
              <a:t>Εισαγωγή Νέου Κόμβου - Αλγόριθμος</a:t>
            </a:r>
          </a:p>
        </p:txBody>
      </p:sp>
      <p:sp>
        <p:nvSpPr>
          <p:cNvPr id="10" name="TextBox 4"/>
          <p:cNvSpPr txBox="1">
            <a:spLocks noChangeArrowheads="1"/>
          </p:cNvSpPr>
          <p:nvPr>
            <p:custDataLst>
              <p:tags r:id="rId3"/>
            </p:custDataLst>
          </p:nvPr>
        </p:nvSpPr>
        <p:spPr bwMode="auto">
          <a:xfrm>
            <a:off x="467544" y="1515556"/>
            <a:ext cx="82809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q"/>
            </a:pPr>
            <a:r>
              <a:rPr lang="el-GR" sz="2400" dirty="0"/>
              <a:t>Εάν η λίστα είναι </a:t>
            </a:r>
            <a:r>
              <a:rPr lang="el-GR" sz="2400" b="1" dirty="0"/>
              <a:t>κενή</a:t>
            </a:r>
            <a:r>
              <a:rPr lang="el-GR" sz="2400" dirty="0"/>
              <a:t> τότε ο νέος κόμβος εισάγεται στην λίστα (είναι κεφαλή και ουρά της λίστας), αλλιώς:</a:t>
            </a:r>
          </a:p>
          <a:p>
            <a:pPr marL="457200" indent="-457200">
              <a:buFont typeface="Wingdings" panose="05000000000000000000" pitchFamily="2" charset="2"/>
              <a:buChar char="q"/>
            </a:pPr>
            <a:r>
              <a:rPr lang="el-GR" sz="2400" dirty="0"/>
              <a:t>Εάν πρέπει να μπει στην </a:t>
            </a:r>
            <a:r>
              <a:rPr lang="el-GR" sz="2400" b="1" dirty="0"/>
              <a:t>αρχή</a:t>
            </a:r>
            <a:r>
              <a:rPr lang="el-GR" sz="2400" dirty="0"/>
              <a:t> της λίστας τότε αποτελεί την κορυφή, και ο τελευταίος κόμβος δείχνει τον νέο.</a:t>
            </a:r>
          </a:p>
          <a:p>
            <a:pPr marL="457200" indent="-457200">
              <a:buFont typeface="Wingdings" panose="05000000000000000000" pitchFamily="2" charset="2"/>
              <a:buChar char="q"/>
            </a:pPr>
            <a:r>
              <a:rPr lang="el-GR" sz="2400" dirty="0"/>
              <a:t>Εάν πρέπει να μπει στο </a:t>
            </a:r>
            <a:r>
              <a:rPr lang="el-GR" sz="2400" b="1" dirty="0"/>
              <a:t>τέλος</a:t>
            </a:r>
            <a:r>
              <a:rPr lang="el-GR" sz="2400" dirty="0"/>
              <a:t> τότε ο νέος κόμβος γίνεται ουρά της λίστας και δείχνει ότι έδειχνε η τέως ουρά, και η τέως ουρά πρέπει να δείχνει τον νέο κόμβο.</a:t>
            </a:r>
          </a:p>
          <a:p>
            <a:pPr marL="457200" indent="-457200">
              <a:buFont typeface="Wingdings" panose="05000000000000000000" pitchFamily="2" charset="2"/>
              <a:buChar char="q"/>
            </a:pPr>
            <a:r>
              <a:rPr lang="el-GR" sz="2400" dirty="0"/>
              <a:t>Εάν πρέπει να μπει </a:t>
            </a:r>
            <a:r>
              <a:rPr lang="el-GR" sz="2400" b="1" dirty="0"/>
              <a:t>μετά από κόμβο Χ</a:t>
            </a:r>
            <a:r>
              <a:rPr lang="el-GR" sz="2400" dirty="0"/>
              <a:t> τότε ό κόμβος που θα εισαχθεί πρέπει να δείχνει ότι έδειχνε ο κόμβος Χ και  ο κόμβος Χ να δείχνει στον νέο κόμβο.  </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22709"/>
            <a:ext cx="9144000" cy="1362075"/>
          </a:xfrm>
        </p:spPr>
        <p:txBody>
          <a:bodyPr>
            <a:normAutofit/>
          </a:bodyPr>
          <a:lstStyle/>
          <a:p>
            <a:pPr algn="ctr"/>
            <a:r>
              <a:rPr lang="el-GR" sz="4400" dirty="0"/>
              <a:t>Εισαγωγή (αρχή) - Υλοποίηση</a:t>
            </a:r>
          </a:p>
        </p:txBody>
      </p:sp>
      <p:sp>
        <p:nvSpPr>
          <p:cNvPr id="2" name="Ορθογώνιο 1" descr="void eisagogi κάτω παύλα arxi, Proion * p,&#10;άγκιστρο,&#10;    Proion * neo,&#10;    neo = Proion * malloc, size of Proion,&#10;    * neo = * p,&#10;    if  kefali == NULL, άγκιστρο,&#10;        kefali = neo,&#10;        oura = neo,&#10;    άγκιστρο,&#10;    else, άγκιστρο,&#10;        neo -&gt; epomeno = kefali,&#10;        kefali = neo,&#10;    άγκιστρο,&#10;    oura -&gt; epomeno = kefali, / * Κυκλική λίστα * /,&#10;άγκιστρο.&#10;"/>
          <p:cNvSpPr/>
          <p:nvPr>
            <p:custDataLst>
              <p:tags r:id="rId2"/>
            </p:custDataLst>
          </p:nvPr>
        </p:nvSpPr>
        <p:spPr>
          <a:xfrm>
            <a:off x="467544" y="980728"/>
            <a:ext cx="8219256" cy="5632311"/>
          </a:xfrm>
          <a:prstGeom prst="rect">
            <a:avLst/>
          </a:prstGeom>
        </p:spPr>
        <p:txBody>
          <a:bodyPr wrap="square">
            <a:spAutoFit/>
          </a:bodyPr>
          <a:lstStyle/>
          <a:p>
            <a:r>
              <a:rPr lang="en-US" sz="2400" dirty="0"/>
              <a:t>void </a:t>
            </a:r>
            <a:r>
              <a:rPr lang="en-US" sz="2400" dirty="0" err="1"/>
              <a:t>eisagogi_arxi</a:t>
            </a:r>
            <a:r>
              <a:rPr lang="en-US" sz="2400" dirty="0"/>
              <a:t>(</a:t>
            </a:r>
            <a:r>
              <a:rPr lang="en-US" sz="2400" dirty="0" err="1"/>
              <a:t>Proion</a:t>
            </a:r>
            <a:r>
              <a:rPr lang="en-US" sz="2400" dirty="0"/>
              <a:t> *p)</a:t>
            </a:r>
          </a:p>
          <a:p>
            <a:r>
              <a:rPr lang="en-US" sz="2400" dirty="0"/>
              <a:t>{</a:t>
            </a:r>
          </a:p>
          <a:p>
            <a:r>
              <a:rPr lang="en-US" sz="2400" dirty="0"/>
              <a:t>    </a:t>
            </a:r>
            <a:r>
              <a:rPr lang="en-US" sz="2400" dirty="0" err="1"/>
              <a:t>Proion</a:t>
            </a:r>
            <a:r>
              <a:rPr lang="en-US" sz="2400" dirty="0"/>
              <a:t> *neo;</a:t>
            </a:r>
          </a:p>
          <a:p>
            <a:r>
              <a:rPr lang="en-US" sz="2400" dirty="0"/>
              <a:t>    neo = (</a:t>
            </a:r>
            <a:r>
              <a:rPr lang="en-US" sz="2400" dirty="0" err="1"/>
              <a:t>Proion</a:t>
            </a:r>
            <a:r>
              <a:rPr lang="en-US" sz="2400" dirty="0"/>
              <a:t> *) </a:t>
            </a:r>
            <a:r>
              <a:rPr lang="en-US" sz="2400" dirty="0" err="1"/>
              <a:t>malloc</a:t>
            </a:r>
            <a:r>
              <a:rPr lang="en-US" sz="2400" dirty="0"/>
              <a:t>(</a:t>
            </a:r>
            <a:r>
              <a:rPr lang="en-US" sz="2400" dirty="0" err="1"/>
              <a:t>sizeof</a:t>
            </a:r>
            <a:r>
              <a:rPr lang="en-US" sz="2400" dirty="0"/>
              <a:t>(</a:t>
            </a:r>
            <a:r>
              <a:rPr lang="en-US" sz="2400" dirty="0" err="1"/>
              <a:t>Proion</a:t>
            </a:r>
            <a:r>
              <a:rPr lang="en-US" sz="2400" dirty="0"/>
              <a:t>));</a:t>
            </a:r>
          </a:p>
          <a:p>
            <a:r>
              <a:rPr lang="en-US" sz="2400" dirty="0"/>
              <a:t>    *neo = *p;</a:t>
            </a:r>
          </a:p>
          <a:p>
            <a:r>
              <a:rPr lang="en-US" sz="2400" dirty="0"/>
              <a:t>    if ( </a:t>
            </a:r>
            <a:r>
              <a:rPr lang="en-US" sz="2400" dirty="0" err="1"/>
              <a:t>kefali</a:t>
            </a:r>
            <a:r>
              <a:rPr lang="en-US" sz="2400" dirty="0"/>
              <a:t> == NULL) {</a:t>
            </a:r>
          </a:p>
          <a:p>
            <a:r>
              <a:rPr lang="en-US" sz="2400" dirty="0"/>
              <a:t>        </a:t>
            </a:r>
            <a:r>
              <a:rPr lang="en-US" sz="2400" dirty="0" err="1"/>
              <a:t>kefali</a:t>
            </a:r>
            <a:r>
              <a:rPr lang="en-US" sz="2400" dirty="0"/>
              <a:t> = neo;</a:t>
            </a:r>
          </a:p>
          <a:p>
            <a:r>
              <a:rPr lang="en-US" sz="2400" dirty="0"/>
              <a:t>        </a:t>
            </a:r>
            <a:r>
              <a:rPr lang="en-US" sz="2400" dirty="0" err="1"/>
              <a:t>oura</a:t>
            </a:r>
            <a:r>
              <a:rPr lang="en-US" sz="2400" dirty="0"/>
              <a:t> = neo;</a:t>
            </a:r>
          </a:p>
          <a:p>
            <a:r>
              <a:rPr lang="en-US" sz="2400" dirty="0"/>
              <a:t>    }</a:t>
            </a:r>
          </a:p>
          <a:p>
            <a:r>
              <a:rPr lang="en-US" sz="2400" dirty="0"/>
              <a:t>    else {</a:t>
            </a:r>
          </a:p>
          <a:p>
            <a:r>
              <a:rPr lang="en-US" sz="2400" dirty="0"/>
              <a:t>        neo-&gt;</a:t>
            </a:r>
            <a:r>
              <a:rPr lang="en-US" sz="2400" dirty="0" err="1"/>
              <a:t>epomeno</a:t>
            </a:r>
            <a:r>
              <a:rPr lang="en-US" sz="2400" dirty="0"/>
              <a:t> = </a:t>
            </a:r>
            <a:r>
              <a:rPr lang="en-US" sz="2400" dirty="0" err="1"/>
              <a:t>kefali</a:t>
            </a:r>
            <a:r>
              <a:rPr lang="en-US" sz="2400" dirty="0"/>
              <a:t>;</a:t>
            </a:r>
          </a:p>
          <a:p>
            <a:r>
              <a:rPr lang="en-US" sz="2400" dirty="0"/>
              <a:t>        </a:t>
            </a:r>
            <a:r>
              <a:rPr lang="en-US" sz="2400" dirty="0" err="1"/>
              <a:t>kefali</a:t>
            </a:r>
            <a:r>
              <a:rPr lang="en-US" sz="2400" dirty="0"/>
              <a:t> = neo;</a:t>
            </a:r>
          </a:p>
          <a:p>
            <a:r>
              <a:rPr lang="en-US" sz="2400" dirty="0"/>
              <a:t>    </a:t>
            </a:r>
            <a:r>
              <a:rPr lang="el-GR" sz="2400" dirty="0"/>
              <a:t>}</a:t>
            </a:r>
          </a:p>
          <a:p>
            <a:r>
              <a:rPr lang="el-GR" sz="2400" dirty="0"/>
              <a:t>    </a:t>
            </a:r>
            <a:r>
              <a:rPr lang="en-US" sz="2400" b="1" dirty="0" err="1">
                <a:solidFill>
                  <a:schemeClr val="accent4">
                    <a:lumMod val="75000"/>
                  </a:schemeClr>
                </a:solidFill>
              </a:rPr>
              <a:t>oura</a:t>
            </a:r>
            <a:r>
              <a:rPr lang="en-US" sz="2400" b="1" dirty="0">
                <a:solidFill>
                  <a:schemeClr val="accent4">
                    <a:lumMod val="75000"/>
                  </a:schemeClr>
                </a:solidFill>
              </a:rPr>
              <a:t>-&gt;</a:t>
            </a:r>
            <a:r>
              <a:rPr lang="en-US" sz="2400" b="1" dirty="0" err="1">
                <a:solidFill>
                  <a:schemeClr val="accent4">
                    <a:lumMod val="75000"/>
                  </a:schemeClr>
                </a:solidFill>
              </a:rPr>
              <a:t>epomeno</a:t>
            </a:r>
            <a:r>
              <a:rPr lang="en-US" sz="2400" b="1" dirty="0">
                <a:solidFill>
                  <a:schemeClr val="accent4">
                    <a:lumMod val="75000"/>
                  </a:schemeClr>
                </a:solidFill>
              </a:rPr>
              <a:t> = </a:t>
            </a:r>
            <a:r>
              <a:rPr lang="en-US" sz="2400" b="1" dirty="0" err="1">
                <a:solidFill>
                  <a:schemeClr val="accent4">
                    <a:lumMod val="75000"/>
                  </a:schemeClr>
                </a:solidFill>
              </a:rPr>
              <a:t>kefali</a:t>
            </a:r>
            <a:r>
              <a:rPr lang="en-US" sz="2400" b="1" dirty="0">
                <a:solidFill>
                  <a:schemeClr val="accent4">
                    <a:lumMod val="75000"/>
                  </a:schemeClr>
                </a:solidFill>
              </a:rPr>
              <a:t>;</a:t>
            </a:r>
            <a:r>
              <a:rPr lang="el-GR" sz="2400" b="1" dirty="0">
                <a:solidFill>
                  <a:schemeClr val="accent4">
                    <a:lumMod val="75000"/>
                  </a:schemeClr>
                </a:solidFill>
              </a:rPr>
              <a:t> /* Κυκλική λίστα */</a:t>
            </a:r>
            <a:endParaRPr lang="en-US" sz="2400" b="1" dirty="0">
              <a:solidFill>
                <a:schemeClr val="accent4">
                  <a:lumMod val="75000"/>
                </a:schemeClr>
              </a:solidFill>
            </a:endParaRPr>
          </a:p>
          <a:p>
            <a:r>
              <a:rPr lang="en-US" sz="2400" dirty="0"/>
              <a:t>}</a:t>
            </a:r>
            <a:endParaRPr 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Εισαγωγή (τέλος) - Υλοποίηση</a:t>
            </a:r>
          </a:p>
        </p:txBody>
      </p:sp>
      <p:sp>
        <p:nvSpPr>
          <p:cNvPr id="8" name="TextBox 7" descr="void eisagogi κάτω παύλα telos, Proion * p,&#10;άγκιστρο,&#10;    Proion * neo,&#10;    neo = Proion *, malloc size of Proion,&#10;    * neo = * p,   neo -&gt; epomeno = NULL,&#10;    if kefali == NULL, άγκιστρο,&#10;        kefali = neo,&#10;        oura = neo,&#10;    άγκιστρο,&#10;    else, άγκιστρο,&#10;        oura -&gt; epomeno = neo,&#10;        oura = neo,&#10;    άγκιστρο,&#10;    oura -&gt; epomeno = kefali, / * Κυκλική λίστα * /,&#10;άγκιστρο.&#10;"/>
          <p:cNvSpPr txBox="1"/>
          <p:nvPr>
            <p:custDataLst>
              <p:tags r:id="rId2"/>
            </p:custDataLst>
          </p:nvPr>
        </p:nvSpPr>
        <p:spPr>
          <a:xfrm>
            <a:off x="863848" y="1052736"/>
            <a:ext cx="7272808" cy="5632311"/>
          </a:xfrm>
          <a:prstGeom prst="rect">
            <a:avLst/>
          </a:prstGeom>
          <a:noFill/>
        </p:spPr>
        <p:txBody>
          <a:bodyPr wrap="square" rtlCol="0">
            <a:spAutoFit/>
          </a:bodyPr>
          <a:lstStyle/>
          <a:p>
            <a:r>
              <a:rPr lang="en-US" sz="2400" dirty="0"/>
              <a:t>void </a:t>
            </a:r>
            <a:r>
              <a:rPr lang="en-US" sz="2400" dirty="0" err="1"/>
              <a:t>eisagogi_telos</a:t>
            </a:r>
            <a:r>
              <a:rPr lang="en-US" sz="2400" dirty="0"/>
              <a:t>(</a:t>
            </a:r>
            <a:r>
              <a:rPr lang="en-US" sz="2400" dirty="0" err="1"/>
              <a:t>Proion</a:t>
            </a:r>
            <a:r>
              <a:rPr lang="en-US" sz="2400" dirty="0"/>
              <a:t> *p)</a:t>
            </a:r>
          </a:p>
          <a:p>
            <a:r>
              <a:rPr lang="en-US" sz="2400" dirty="0"/>
              <a:t>{</a:t>
            </a:r>
          </a:p>
          <a:p>
            <a:r>
              <a:rPr lang="en-US" sz="2400" dirty="0"/>
              <a:t>    </a:t>
            </a:r>
            <a:r>
              <a:rPr lang="en-US" sz="2400" dirty="0" err="1"/>
              <a:t>Proion</a:t>
            </a:r>
            <a:r>
              <a:rPr lang="en-US" sz="2400" dirty="0"/>
              <a:t> *neo</a:t>
            </a:r>
            <a:r>
              <a:rPr lang="en-US" sz="2400" dirty="0" smtClean="0"/>
              <a:t>;</a:t>
            </a:r>
            <a:endParaRPr lang="en-US" sz="2400" dirty="0"/>
          </a:p>
          <a:p>
            <a:r>
              <a:rPr lang="en-US" sz="2400" dirty="0"/>
              <a:t>    neo = (</a:t>
            </a:r>
            <a:r>
              <a:rPr lang="en-US" sz="2400" dirty="0" err="1"/>
              <a:t>Proion</a:t>
            </a:r>
            <a:r>
              <a:rPr lang="en-US" sz="2400" dirty="0"/>
              <a:t> *) </a:t>
            </a:r>
            <a:r>
              <a:rPr lang="en-US" sz="2400" dirty="0" err="1"/>
              <a:t>malloc</a:t>
            </a:r>
            <a:r>
              <a:rPr lang="en-US" sz="2400" dirty="0"/>
              <a:t>(</a:t>
            </a:r>
            <a:r>
              <a:rPr lang="en-US" sz="2400" dirty="0" err="1"/>
              <a:t>sizeof</a:t>
            </a:r>
            <a:r>
              <a:rPr lang="en-US" sz="2400" dirty="0"/>
              <a:t>(</a:t>
            </a:r>
            <a:r>
              <a:rPr lang="en-US" sz="2400" dirty="0" err="1"/>
              <a:t>Proion</a:t>
            </a:r>
            <a:r>
              <a:rPr lang="en-US" sz="2400" dirty="0" smtClean="0"/>
              <a:t>));</a:t>
            </a:r>
            <a:endParaRPr lang="en-US" sz="2400" dirty="0"/>
          </a:p>
          <a:p>
            <a:r>
              <a:rPr lang="en-US" sz="2400" dirty="0"/>
              <a:t>    *neo = *p</a:t>
            </a:r>
            <a:r>
              <a:rPr lang="en-US" sz="2400" dirty="0" smtClean="0"/>
              <a:t>;</a:t>
            </a:r>
            <a:r>
              <a:rPr lang="el-GR" sz="2400" dirty="0" smtClean="0"/>
              <a:t> </a:t>
            </a:r>
            <a:r>
              <a:rPr lang="en-US" sz="2400" dirty="0" smtClean="0"/>
              <a:t>  </a:t>
            </a:r>
            <a:r>
              <a:rPr lang="en-US" sz="2400" dirty="0"/>
              <a:t>neo-&gt;</a:t>
            </a:r>
            <a:r>
              <a:rPr lang="en-US" sz="2400" dirty="0" err="1"/>
              <a:t>epomeno</a:t>
            </a:r>
            <a:r>
              <a:rPr lang="en-US" sz="2400" dirty="0"/>
              <a:t> = NULL;</a:t>
            </a:r>
          </a:p>
          <a:p>
            <a:r>
              <a:rPr lang="en-US" sz="2400" dirty="0"/>
              <a:t>    if (</a:t>
            </a:r>
            <a:r>
              <a:rPr lang="en-US" sz="2400" dirty="0" err="1"/>
              <a:t>kefali</a:t>
            </a:r>
            <a:r>
              <a:rPr lang="en-US" sz="2400" dirty="0"/>
              <a:t> == NULL) {</a:t>
            </a:r>
          </a:p>
          <a:p>
            <a:r>
              <a:rPr lang="en-US" sz="2400" dirty="0"/>
              <a:t>        </a:t>
            </a:r>
            <a:r>
              <a:rPr lang="en-US" sz="2400" dirty="0" err="1"/>
              <a:t>kefali</a:t>
            </a:r>
            <a:r>
              <a:rPr lang="en-US" sz="2400" dirty="0"/>
              <a:t> = neo;</a:t>
            </a:r>
          </a:p>
          <a:p>
            <a:r>
              <a:rPr lang="en-US" sz="2400" dirty="0"/>
              <a:t>        </a:t>
            </a:r>
            <a:r>
              <a:rPr lang="en-US" sz="2400" dirty="0" err="1"/>
              <a:t>oura</a:t>
            </a:r>
            <a:r>
              <a:rPr lang="en-US" sz="2400" dirty="0"/>
              <a:t> = neo;</a:t>
            </a:r>
          </a:p>
          <a:p>
            <a:r>
              <a:rPr lang="en-US" sz="2400" dirty="0"/>
              <a:t>    }</a:t>
            </a:r>
          </a:p>
          <a:p>
            <a:r>
              <a:rPr lang="en-US" sz="2400" dirty="0"/>
              <a:t>    else {</a:t>
            </a:r>
          </a:p>
          <a:p>
            <a:r>
              <a:rPr lang="en-US" sz="2400" dirty="0"/>
              <a:t>        </a:t>
            </a:r>
            <a:r>
              <a:rPr lang="en-US" sz="2400" dirty="0" err="1"/>
              <a:t>oura</a:t>
            </a:r>
            <a:r>
              <a:rPr lang="en-US" sz="2400" dirty="0"/>
              <a:t>-&gt;</a:t>
            </a:r>
            <a:r>
              <a:rPr lang="en-US" sz="2400" dirty="0" err="1"/>
              <a:t>epomeno</a:t>
            </a:r>
            <a:r>
              <a:rPr lang="en-US" sz="2400" dirty="0"/>
              <a:t> = neo;</a:t>
            </a:r>
          </a:p>
          <a:p>
            <a:r>
              <a:rPr lang="en-US" sz="2400" dirty="0"/>
              <a:t>        </a:t>
            </a:r>
            <a:r>
              <a:rPr lang="en-US" sz="2400" dirty="0" err="1"/>
              <a:t>oura</a:t>
            </a:r>
            <a:r>
              <a:rPr lang="en-US" sz="2400" dirty="0"/>
              <a:t> = neo;</a:t>
            </a:r>
          </a:p>
          <a:p>
            <a:r>
              <a:rPr lang="en-US" sz="2400" dirty="0"/>
              <a:t>    }</a:t>
            </a:r>
          </a:p>
          <a:p>
            <a:r>
              <a:rPr lang="el-GR" sz="2400" dirty="0"/>
              <a:t> </a:t>
            </a:r>
            <a:r>
              <a:rPr lang="el-GR" sz="2400" dirty="0" smtClean="0"/>
              <a:t>   </a:t>
            </a:r>
            <a:r>
              <a:rPr lang="en-US" sz="2400" b="1" dirty="0" err="1" smtClean="0">
                <a:solidFill>
                  <a:schemeClr val="accent4">
                    <a:lumMod val="75000"/>
                  </a:schemeClr>
                </a:solidFill>
              </a:rPr>
              <a:t>oura</a:t>
            </a:r>
            <a:r>
              <a:rPr lang="en-US" sz="2400" b="1" dirty="0" smtClean="0">
                <a:solidFill>
                  <a:schemeClr val="accent4">
                    <a:lumMod val="75000"/>
                  </a:schemeClr>
                </a:solidFill>
              </a:rPr>
              <a:t>-</a:t>
            </a:r>
            <a:r>
              <a:rPr lang="en-US" sz="2400" b="1" dirty="0">
                <a:solidFill>
                  <a:schemeClr val="accent4">
                    <a:lumMod val="75000"/>
                  </a:schemeClr>
                </a:solidFill>
              </a:rPr>
              <a:t>&gt;</a:t>
            </a:r>
            <a:r>
              <a:rPr lang="en-US" sz="2400" b="1" dirty="0" err="1">
                <a:solidFill>
                  <a:schemeClr val="accent4">
                    <a:lumMod val="75000"/>
                  </a:schemeClr>
                </a:solidFill>
              </a:rPr>
              <a:t>epomeno</a:t>
            </a:r>
            <a:r>
              <a:rPr lang="en-US" sz="2400" b="1" dirty="0">
                <a:solidFill>
                  <a:schemeClr val="accent4">
                    <a:lumMod val="75000"/>
                  </a:schemeClr>
                </a:solidFill>
              </a:rPr>
              <a:t> = </a:t>
            </a:r>
            <a:r>
              <a:rPr lang="en-US" sz="2400" b="1" dirty="0" err="1">
                <a:solidFill>
                  <a:schemeClr val="accent4">
                    <a:lumMod val="75000"/>
                  </a:schemeClr>
                </a:solidFill>
              </a:rPr>
              <a:t>kefali</a:t>
            </a:r>
            <a:r>
              <a:rPr lang="en-US" sz="2400" b="1" dirty="0" smtClean="0">
                <a:solidFill>
                  <a:schemeClr val="accent4">
                    <a:lumMod val="75000"/>
                  </a:schemeClr>
                </a:solidFill>
              </a:rPr>
              <a:t>;</a:t>
            </a:r>
            <a:r>
              <a:rPr lang="el-GR" sz="2400" b="1" dirty="0" smtClean="0">
                <a:solidFill>
                  <a:schemeClr val="accent4">
                    <a:lumMod val="75000"/>
                  </a:schemeClr>
                </a:solidFill>
              </a:rPr>
              <a:t> </a:t>
            </a:r>
            <a:r>
              <a:rPr lang="en-US" sz="2400" b="1" dirty="0">
                <a:solidFill>
                  <a:schemeClr val="accent4">
                    <a:lumMod val="75000"/>
                  </a:schemeClr>
                </a:solidFill>
              </a:rPr>
              <a:t>/* </a:t>
            </a:r>
            <a:r>
              <a:rPr lang="el-GR" sz="2400" b="1" dirty="0">
                <a:solidFill>
                  <a:schemeClr val="accent4">
                    <a:lumMod val="75000"/>
                  </a:schemeClr>
                </a:solidFill>
              </a:rPr>
              <a:t>Κυκλική λίστα </a:t>
            </a:r>
            <a:r>
              <a:rPr lang="el-GR" sz="2400" b="1" dirty="0" smtClean="0">
                <a:solidFill>
                  <a:schemeClr val="accent4">
                    <a:lumMod val="75000"/>
                  </a:schemeClr>
                </a:solidFill>
              </a:rPr>
              <a:t>*/</a:t>
            </a:r>
            <a:endParaRPr lang="en-US" sz="2400" b="1" dirty="0">
              <a:solidFill>
                <a:schemeClr val="accent4">
                  <a:lumMod val="75000"/>
                </a:schemeClr>
              </a:solidFill>
            </a:endParaRPr>
          </a:p>
          <a:p>
            <a:r>
              <a:rPr lang="en-US" sz="2400" dirty="0"/>
              <a:t>}</a:t>
            </a:r>
            <a:endParaRPr lang="el-GR" sz="20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47521"/>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Εισαγωγή (μετά) – Υλοποίηση (1 από 3)</a:t>
            </a:r>
            <a:endParaRPr lang="el-GR" dirty="0"/>
          </a:p>
        </p:txBody>
      </p:sp>
      <p:sp>
        <p:nvSpPr>
          <p:cNvPr id="6" name="TextBox 5" descr="void eisagogi κάτω παύλα meta, Proion * p, int k,&#10;άγκιστρο,&#10;    Proion * neo, * x, * temp,&#10;    &#10;    x = kefali,&#10;    temp = kefali,&#10;&#10;    if kefali == NULL, άγκιστρο,&#10;        print f, \ n Η λίστα είναι κενή!,&#10;        return,&#10;    άγκιστρο.&#10;"/>
          <p:cNvSpPr txBox="1">
            <a:spLocks noChangeArrowheads="1"/>
          </p:cNvSpPr>
          <p:nvPr>
            <p:custDataLst>
              <p:tags r:id="rId2"/>
            </p:custDataLst>
          </p:nvPr>
        </p:nvSpPr>
        <p:spPr bwMode="auto">
          <a:xfrm>
            <a:off x="467544" y="1628800"/>
            <a:ext cx="828092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t>void </a:t>
            </a:r>
            <a:r>
              <a:rPr lang="en-US" sz="2400" b="1" dirty="0" err="1"/>
              <a:t>eisagogi_meta</a:t>
            </a:r>
            <a:r>
              <a:rPr lang="en-US" sz="2400" b="1" dirty="0"/>
              <a:t>(</a:t>
            </a:r>
            <a:r>
              <a:rPr lang="en-US" sz="2400" b="1" dirty="0" err="1"/>
              <a:t>Proion</a:t>
            </a:r>
            <a:r>
              <a:rPr lang="en-US" sz="2400" b="1" dirty="0"/>
              <a:t> *p, </a:t>
            </a:r>
            <a:r>
              <a:rPr lang="en-US" sz="2400" b="1" dirty="0" err="1"/>
              <a:t>int</a:t>
            </a:r>
            <a:r>
              <a:rPr lang="en-US" sz="2400" b="1" dirty="0"/>
              <a:t> k)</a:t>
            </a:r>
          </a:p>
          <a:p>
            <a:r>
              <a:rPr lang="en-US" sz="2400" b="1" dirty="0"/>
              <a:t>{</a:t>
            </a:r>
          </a:p>
          <a:p>
            <a:r>
              <a:rPr lang="en-US" sz="2400" b="1" dirty="0"/>
              <a:t>    </a:t>
            </a:r>
            <a:r>
              <a:rPr lang="en-US" sz="2400" b="1" dirty="0" err="1"/>
              <a:t>Proion</a:t>
            </a:r>
            <a:r>
              <a:rPr lang="en-US" sz="2400" b="1" dirty="0"/>
              <a:t> *neo, *x, *temp;</a:t>
            </a:r>
          </a:p>
          <a:p>
            <a:r>
              <a:rPr lang="en-US" sz="2400" b="1" dirty="0"/>
              <a:t>    </a:t>
            </a:r>
          </a:p>
          <a:p>
            <a:r>
              <a:rPr lang="en-US" sz="2400" b="1" dirty="0"/>
              <a:t>    x = </a:t>
            </a:r>
            <a:r>
              <a:rPr lang="en-US" sz="2400" b="1" dirty="0" err="1"/>
              <a:t>kefali</a:t>
            </a:r>
            <a:r>
              <a:rPr lang="en-US" sz="2400" b="1" dirty="0"/>
              <a:t>;</a:t>
            </a:r>
          </a:p>
          <a:p>
            <a:r>
              <a:rPr lang="en-US" sz="2400" b="1" dirty="0"/>
              <a:t>    temp = </a:t>
            </a:r>
            <a:r>
              <a:rPr lang="en-US" sz="2400" b="1" dirty="0" err="1"/>
              <a:t>kefali</a:t>
            </a:r>
            <a:r>
              <a:rPr lang="en-US" sz="2400" b="1" dirty="0"/>
              <a:t>;</a:t>
            </a:r>
            <a:endParaRPr lang="el-GR" sz="2400" b="1" dirty="0"/>
          </a:p>
          <a:p>
            <a:endParaRPr lang="en-US" sz="2400" b="1" dirty="0"/>
          </a:p>
          <a:p>
            <a:r>
              <a:rPr lang="en-US" sz="2400" b="1" dirty="0"/>
              <a:t>    if (</a:t>
            </a:r>
            <a:r>
              <a:rPr lang="en-US" sz="2400" b="1" dirty="0" err="1"/>
              <a:t>kefali</a:t>
            </a:r>
            <a:r>
              <a:rPr lang="en-US" sz="2400" b="1" dirty="0"/>
              <a:t> == NULL) {</a:t>
            </a:r>
          </a:p>
          <a:p>
            <a:r>
              <a:rPr lang="en-US" sz="2400" b="1" dirty="0"/>
              <a:t>        </a:t>
            </a:r>
            <a:r>
              <a:rPr lang="en-US" sz="2400" b="1" dirty="0" err="1"/>
              <a:t>printf</a:t>
            </a:r>
            <a:r>
              <a:rPr lang="en-US" sz="2400" b="1" dirty="0"/>
              <a:t>("\n </a:t>
            </a:r>
            <a:r>
              <a:rPr lang="el-GR" sz="2400" b="1" dirty="0"/>
              <a:t>Η λίστα είναι κενή! ");</a:t>
            </a:r>
          </a:p>
          <a:p>
            <a:r>
              <a:rPr lang="el-GR" sz="2400" b="1" dirty="0"/>
              <a:t>        </a:t>
            </a:r>
            <a:r>
              <a:rPr lang="en-US" sz="2400" b="1" dirty="0"/>
              <a:t>return;</a:t>
            </a:r>
          </a:p>
          <a:p>
            <a:r>
              <a:rPr lang="en-US" sz="2400" b="1" dirty="0"/>
              <a:t>    }</a:t>
            </a:r>
            <a:endParaRPr lang="el-GR" sz="2000" b="1"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smtClean="0"/>
              <a:t>Εισαγωγή (μετά) – Υλοποίηση (2 από 3)</a:t>
            </a:r>
            <a:endParaRPr lang="el-GR" dirty="0"/>
          </a:p>
        </p:txBody>
      </p:sp>
      <p:sp>
        <p:nvSpPr>
          <p:cNvPr id="6" name="Θέση περιεχομένου 4" descr=" if x -&gt; code == k, άγκιστρο, / * Εισαγωγή μετά την κεφαλή * /,&#10;        neo = Proion *, malloc size of Proion,        &#10;        * neo = * p,&#10;        neo- &gt; epomeno = x -&gt; epomeno,&#10;        x -&gt; epomeno = neo,&#10;        if  x == oura, &#10;            oura = neo,&#10;        return,&#10;    άγκιστρο.&#10;"/>
          <p:cNvSpPr>
            <a:spLocks noGrp="1"/>
          </p:cNvSpPr>
          <p:nvPr>
            <p:ph idx="1"/>
            <p:custDataLst>
              <p:tags r:id="rId2"/>
            </p:custDataLst>
          </p:nvPr>
        </p:nvSpPr>
        <p:spPr>
          <a:xfrm>
            <a:off x="467545" y="1340768"/>
            <a:ext cx="8208912" cy="4824536"/>
          </a:xfrm>
        </p:spPr>
        <p:txBody>
          <a:bodyPr>
            <a:noAutofit/>
          </a:bodyPr>
          <a:lstStyle/>
          <a:p>
            <a:pPr marL="0" indent="0">
              <a:buNone/>
            </a:pPr>
            <a:r>
              <a:rPr lang="en-US" sz="2400" b="1" dirty="0"/>
              <a:t> if (x-&gt;code == k) { /* </a:t>
            </a:r>
            <a:r>
              <a:rPr lang="el-GR" sz="2400" b="1" dirty="0"/>
              <a:t>Εισαγωγή μετά την κεφαλή */</a:t>
            </a:r>
          </a:p>
          <a:p>
            <a:pPr marL="0" indent="0">
              <a:buNone/>
            </a:pPr>
            <a:r>
              <a:rPr lang="el-GR" sz="2400" b="1" dirty="0"/>
              <a:t>        </a:t>
            </a:r>
            <a:r>
              <a:rPr lang="en-US" sz="2400" b="1" dirty="0"/>
              <a:t>neo = (</a:t>
            </a:r>
            <a:r>
              <a:rPr lang="en-US" sz="2400" b="1" dirty="0" err="1"/>
              <a:t>Proion</a:t>
            </a:r>
            <a:r>
              <a:rPr lang="en-US" sz="2400" b="1" dirty="0"/>
              <a:t> *) </a:t>
            </a:r>
            <a:r>
              <a:rPr lang="en-US" sz="2400" b="1" dirty="0" err="1"/>
              <a:t>malloc</a:t>
            </a:r>
            <a:r>
              <a:rPr lang="en-US" sz="2400" b="1" dirty="0"/>
              <a:t>(</a:t>
            </a:r>
            <a:r>
              <a:rPr lang="en-US" sz="2400" b="1" dirty="0" err="1"/>
              <a:t>sizeof</a:t>
            </a:r>
            <a:r>
              <a:rPr lang="en-US" sz="2400" b="1" dirty="0"/>
              <a:t>(</a:t>
            </a:r>
            <a:r>
              <a:rPr lang="en-US" sz="2400" b="1" dirty="0" err="1"/>
              <a:t>Proion</a:t>
            </a:r>
            <a:r>
              <a:rPr lang="en-US" sz="2400" b="1" dirty="0"/>
              <a:t>));        </a:t>
            </a:r>
          </a:p>
          <a:p>
            <a:pPr marL="0" indent="0">
              <a:buNone/>
            </a:pPr>
            <a:r>
              <a:rPr lang="en-US" sz="2400" b="1" dirty="0"/>
              <a:t>        *neo = *p;</a:t>
            </a:r>
          </a:p>
          <a:p>
            <a:pPr marL="0" indent="0">
              <a:buNone/>
            </a:pPr>
            <a:r>
              <a:rPr lang="en-US" sz="2400" b="1" dirty="0"/>
              <a:t>        neo-&gt;</a:t>
            </a:r>
            <a:r>
              <a:rPr lang="en-US" sz="2400" b="1" dirty="0" err="1"/>
              <a:t>epomeno</a:t>
            </a:r>
            <a:r>
              <a:rPr lang="en-US" sz="2400" b="1" dirty="0"/>
              <a:t> = x-&gt;</a:t>
            </a:r>
            <a:r>
              <a:rPr lang="en-US" sz="2400" b="1" dirty="0" err="1"/>
              <a:t>epomeno</a:t>
            </a:r>
            <a:r>
              <a:rPr lang="en-US" sz="2400" b="1" dirty="0"/>
              <a:t>;</a:t>
            </a:r>
          </a:p>
          <a:p>
            <a:pPr marL="0" indent="0">
              <a:buNone/>
            </a:pPr>
            <a:r>
              <a:rPr lang="en-US" sz="2400" b="1" dirty="0"/>
              <a:t>        x-&gt;</a:t>
            </a:r>
            <a:r>
              <a:rPr lang="en-US" sz="2400" b="1" dirty="0" err="1"/>
              <a:t>epomeno</a:t>
            </a:r>
            <a:r>
              <a:rPr lang="en-US" sz="2400" b="1" dirty="0"/>
              <a:t> = neo;</a:t>
            </a:r>
          </a:p>
          <a:p>
            <a:pPr marL="0" indent="0">
              <a:buNone/>
            </a:pPr>
            <a:r>
              <a:rPr lang="en-US" sz="2400" b="1" dirty="0"/>
              <a:t>        if ( x == </a:t>
            </a:r>
            <a:r>
              <a:rPr lang="en-US" sz="2400" b="1" dirty="0" err="1"/>
              <a:t>oura</a:t>
            </a:r>
            <a:r>
              <a:rPr lang="en-US" sz="2400" b="1" dirty="0"/>
              <a:t>) </a:t>
            </a:r>
          </a:p>
          <a:p>
            <a:pPr marL="0" indent="0">
              <a:buNone/>
            </a:pPr>
            <a:r>
              <a:rPr lang="en-US" sz="2400" b="1" dirty="0"/>
              <a:t>            </a:t>
            </a:r>
            <a:r>
              <a:rPr lang="en-US" sz="2400" b="1" dirty="0" err="1"/>
              <a:t>oura</a:t>
            </a:r>
            <a:r>
              <a:rPr lang="en-US" sz="2400" b="1" dirty="0"/>
              <a:t> = neo;</a:t>
            </a:r>
          </a:p>
          <a:p>
            <a:pPr marL="0" indent="0">
              <a:buNone/>
            </a:pPr>
            <a:r>
              <a:rPr lang="en-US" sz="2400" b="1" dirty="0"/>
              <a:t>        return;</a:t>
            </a:r>
          </a:p>
          <a:p>
            <a:pPr marL="0" indent="0">
              <a:buNone/>
            </a:pPr>
            <a:r>
              <a:rPr lang="en-US" sz="2400" b="1" dirty="0"/>
              <a:t>    }</a:t>
            </a:r>
            <a:endParaRPr lang="el-GR" sz="2000" b="1"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50096"/>
            <a:ext cx="8352927" cy="1260475"/>
          </a:xfrm>
        </p:spPr>
        <p:txBody>
          <a:bodyPr>
            <a:normAutofit fontScale="90000"/>
          </a:bodyPr>
          <a:lstStyle/>
          <a:p>
            <a:r>
              <a:rPr lang="el-GR" dirty="0" smtClean="0"/>
              <a:t>Εισαγωγή (μετά) – Υλοποίηση (3 από 3)</a:t>
            </a:r>
            <a:endParaRPr lang="el-GR" dirty="0"/>
          </a:p>
        </p:txBody>
      </p:sp>
      <p:sp>
        <p:nvSpPr>
          <p:cNvPr id="6" name="TextBox 5" descr="    x = x -&gt; epomeno,&#10;    while x != temp, άγκιστρο,&#10;        if x -&gt; code == k, άγκιστρο,&#10;            neo = Proion *, μalloc size of Proion,        &#10;            * neo = * p,&#10;            neo -&gt; epomeno = x -&gt; epomeno,&#10;            x -&gt; epomeno = neo,&#10;            if  x == oura, &#10;                oura = neo,&#10;            return,&#10;        άγκιστρο,&#10;        x = x -&gt; epomeno,&#10;    άγκιστρο,&#10;    print f,  \ n \ n Δεν Υπάρχει προιόν με κωδικό % d, \ n \ n, k,&#10;άγκιστρο.&#10;"/>
          <p:cNvSpPr txBox="1"/>
          <p:nvPr>
            <p:custDataLst>
              <p:tags r:id="rId2"/>
            </p:custDataLst>
          </p:nvPr>
        </p:nvSpPr>
        <p:spPr>
          <a:xfrm>
            <a:off x="395536" y="863340"/>
            <a:ext cx="8352928" cy="5301964"/>
          </a:xfrm>
          <a:prstGeom prst="rect">
            <a:avLst/>
          </a:prstGeom>
          <a:noFill/>
        </p:spPr>
        <p:txBody>
          <a:bodyPr wrap="square" rtlCol="0">
            <a:spAutoFit/>
          </a:bodyPr>
          <a:lstStyle/>
          <a:p>
            <a:r>
              <a:rPr lang="en-US" sz="2800" b="1" dirty="0"/>
              <a:t> </a:t>
            </a:r>
            <a:r>
              <a:rPr lang="el-GR" sz="2800" b="1" dirty="0" smtClean="0"/>
              <a:t>   </a:t>
            </a:r>
            <a:r>
              <a:rPr lang="en-US" sz="2400" b="1" dirty="0" smtClean="0"/>
              <a:t>x </a:t>
            </a:r>
            <a:r>
              <a:rPr lang="en-US" sz="2400" b="1" dirty="0"/>
              <a:t>= x-&gt;</a:t>
            </a:r>
            <a:r>
              <a:rPr lang="en-US" sz="2400" b="1" dirty="0" err="1"/>
              <a:t>epomeno</a:t>
            </a:r>
            <a:r>
              <a:rPr lang="en-US" sz="2400" b="1" dirty="0"/>
              <a:t>;</a:t>
            </a:r>
          </a:p>
          <a:p>
            <a:r>
              <a:rPr lang="en-US" sz="2400" b="1" dirty="0"/>
              <a:t>    while (x != temp) {</a:t>
            </a:r>
          </a:p>
          <a:p>
            <a:r>
              <a:rPr lang="en-US" sz="2400" b="1" dirty="0"/>
              <a:t>        if (x-&gt;code == k) {</a:t>
            </a:r>
          </a:p>
          <a:p>
            <a:r>
              <a:rPr lang="en-US" sz="2400" b="1" dirty="0"/>
              <a:t>            neo = (</a:t>
            </a:r>
            <a:r>
              <a:rPr lang="en-US" sz="2400" b="1" dirty="0" err="1"/>
              <a:t>Proion</a:t>
            </a:r>
            <a:r>
              <a:rPr lang="en-US" sz="2400" b="1" dirty="0"/>
              <a:t> *) </a:t>
            </a:r>
            <a:r>
              <a:rPr lang="el-GR" sz="2400" b="1" dirty="0" smtClean="0"/>
              <a:t>μ</a:t>
            </a:r>
            <a:r>
              <a:rPr lang="en-US" sz="2400" b="1" dirty="0" err="1" smtClean="0"/>
              <a:t>alloc</a:t>
            </a:r>
            <a:r>
              <a:rPr lang="en-US" sz="2400" b="1" dirty="0" smtClean="0"/>
              <a:t>(</a:t>
            </a:r>
            <a:r>
              <a:rPr lang="en-US" sz="2400" b="1" dirty="0" err="1" smtClean="0"/>
              <a:t>sizeof</a:t>
            </a:r>
            <a:r>
              <a:rPr lang="en-US" sz="2400" b="1" dirty="0" smtClean="0"/>
              <a:t>(</a:t>
            </a:r>
            <a:r>
              <a:rPr lang="en-US" sz="2400" b="1" dirty="0" err="1" smtClean="0"/>
              <a:t>Proion</a:t>
            </a:r>
            <a:r>
              <a:rPr lang="en-US" sz="2400" b="1" dirty="0"/>
              <a:t>));        </a:t>
            </a:r>
          </a:p>
          <a:p>
            <a:r>
              <a:rPr lang="en-US" sz="2400" b="1" dirty="0"/>
              <a:t>            *neo = *p;</a:t>
            </a:r>
          </a:p>
          <a:p>
            <a:r>
              <a:rPr lang="en-US" sz="2400" b="1" dirty="0"/>
              <a:t>            neo-&gt;</a:t>
            </a:r>
            <a:r>
              <a:rPr lang="en-US" sz="2400" b="1" dirty="0" err="1"/>
              <a:t>epomeno</a:t>
            </a:r>
            <a:r>
              <a:rPr lang="en-US" sz="2400" b="1" dirty="0"/>
              <a:t> = x-&gt;</a:t>
            </a:r>
            <a:r>
              <a:rPr lang="en-US" sz="2400" b="1" dirty="0" err="1"/>
              <a:t>epomeno</a:t>
            </a:r>
            <a:r>
              <a:rPr lang="en-US" sz="2400" b="1" dirty="0"/>
              <a:t>;</a:t>
            </a:r>
          </a:p>
          <a:p>
            <a:r>
              <a:rPr lang="en-US" sz="2400" b="1" dirty="0"/>
              <a:t>            x-&gt;</a:t>
            </a:r>
            <a:r>
              <a:rPr lang="en-US" sz="2400" b="1" dirty="0" err="1"/>
              <a:t>epomeno</a:t>
            </a:r>
            <a:r>
              <a:rPr lang="en-US" sz="2400" b="1" dirty="0"/>
              <a:t> = neo;</a:t>
            </a:r>
          </a:p>
          <a:p>
            <a:r>
              <a:rPr lang="en-US" sz="2400" b="1" dirty="0"/>
              <a:t>            if ( x == </a:t>
            </a:r>
            <a:r>
              <a:rPr lang="en-US" sz="2400" b="1" dirty="0" err="1"/>
              <a:t>oura</a:t>
            </a:r>
            <a:r>
              <a:rPr lang="en-US" sz="2400" b="1" dirty="0"/>
              <a:t>) </a:t>
            </a:r>
          </a:p>
          <a:p>
            <a:r>
              <a:rPr lang="en-US" sz="2400" b="1" dirty="0"/>
              <a:t>                </a:t>
            </a:r>
            <a:r>
              <a:rPr lang="en-US" sz="2400" b="1" dirty="0" err="1"/>
              <a:t>oura</a:t>
            </a:r>
            <a:r>
              <a:rPr lang="en-US" sz="2400" b="1" dirty="0"/>
              <a:t> = neo;</a:t>
            </a:r>
          </a:p>
          <a:p>
            <a:r>
              <a:rPr lang="en-US" sz="2400" b="1" dirty="0"/>
              <a:t>            return;</a:t>
            </a:r>
          </a:p>
          <a:p>
            <a:r>
              <a:rPr lang="en-US" sz="2400" b="1" dirty="0"/>
              <a:t>        }</a:t>
            </a:r>
          </a:p>
          <a:p>
            <a:r>
              <a:rPr lang="en-US" sz="2400" b="1" dirty="0"/>
              <a:t>        x = x-&gt;</a:t>
            </a:r>
            <a:r>
              <a:rPr lang="en-US" sz="2400" b="1" dirty="0" err="1"/>
              <a:t>epomeno</a:t>
            </a:r>
            <a:r>
              <a:rPr lang="en-US" sz="2400" b="1" dirty="0"/>
              <a:t>;</a:t>
            </a:r>
          </a:p>
          <a:p>
            <a:r>
              <a:rPr lang="en-US" sz="2400" b="1" dirty="0"/>
              <a:t>    }</a:t>
            </a:r>
          </a:p>
          <a:p>
            <a:r>
              <a:rPr lang="en-US" sz="2400" b="1" dirty="0"/>
              <a:t>    </a:t>
            </a:r>
            <a:r>
              <a:rPr lang="en-US" sz="2400" b="1" dirty="0" err="1"/>
              <a:t>printf</a:t>
            </a:r>
            <a:r>
              <a:rPr lang="en-US" sz="2400" b="1" dirty="0"/>
              <a:t>("\n\n</a:t>
            </a:r>
            <a:r>
              <a:rPr lang="el-GR" sz="2400" b="1" dirty="0"/>
              <a:t>Δεν Υπάρχει </a:t>
            </a:r>
            <a:r>
              <a:rPr lang="el-GR" sz="2400" b="1" dirty="0" err="1"/>
              <a:t>προιόν</a:t>
            </a:r>
            <a:r>
              <a:rPr lang="el-GR" sz="2400" b="1" dirty="0"/>
              <a:t> με κωδικό %</a:t>
            </a:r>
            <a:r>
              <a:rPr lang="en-US" sz="2400" b="1" dirty="0"/>
              <a:t>d\n\n", k);</a:t>
            </a:r>
          </a:p>
          <a:p>
            <a:r>
              <a:rPr lang="en-US" sz="2400" b="1" dirty="0"/>
              <a:t>}</a:t>
            </a:r>
            <a:endParaRPr lang="el-GR" sz="2000" b="1"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8285"/>
            <a:ext cx="9072563" cy="1260475"/>
          </a:xfrm>
        </p:spPr>
        <p:txBody>
          <a:bodyPr>
            <a:noAutofit/>
          </a:bodyPr>
          <a:lstStyle/>
          <a:p>
            <a:r>
              <a:rPr lang="el-GR" dirty="0"/>
              <a:t>Λίστα: Διαγραφή Κόμβου</a:t>
            </a:r>
          </a:p>
        </p:txBody>
      </p:sp>
      <p:sp>
        <p:nvSpPr>
          <p:cNvPr id="8" name="TextBox 7"/>
          <p:cNvSpPr txBox="1"/>
          <p:nvPr/>
        </p:nvSpPr>
        <p:spPr>
          <a:xfrm>
            <a:off x="611560" y="1628800"/>
            <a:ext cx="7779614" cy="578832"/>
          </a:xfrm>
          <a:prstGeom prst="rect">
            <a:avLst/>
          </a:prstGeom>
          <a:noFill/>
        </p:spPr>
        <p:txBody>
          <a:bodyPr wrap="square" lIns="100794" tIns="50397" rIns="100794" bIns="50397" rtlCol="0">
            <a:spAutoFit/>
          </a:bodyPr>
          <a:lstStyle/>
          <a:p>
            <a:r>
              <a:rPr lang="el-GR" sz="3100" b="1" dirty="0"/>
              <a:t>Διαγραφή κόμβου &lt; Δ &gt;</a:t>
            </a:r>
          </a:p>
        </p:txBody>
      </p:sp>
      <p:sp>
        <p:nvSpPr>
          <p:cNvPr id="9" name="Ορθογώνιο 8" descr="Σχεδιάγραμμα Λίστας Διαγραφής Κόμβου."/>
          <p:cNvSpPr/>
          <p:nvPr/>
        </p:nvSpPr>
        <p:spPr>
          <a:xfrm>
            <a:off x="1578880" y="4312945"/>
            <a:ext cx="602516" cy="451839"/>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Δ</a:t>
            </a:r>
          </a:p>
        </p:txBody>
      </p:sp>
      <p:sp>
        <p:nvSpPr>
          <p:cNvPr id="11" name="Ορθογώνιο 10" descr="[DECORATIVE]"/>
          <p:cNvSpPr/>
          <p:nvPr/>
        </p:nvSpPr>
        <p:spPr>
          <a:xfrm>
            <a:off x="2051720" y="4312945"/>
            <a:ext cx="602516" cy="45183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2" name="Ευθύγραμμο βέλος σύνδεσης 11" descr="[DECORATIVE]"/>
          <p:cNvCxnSpPr/>
          <p:nvPr/>
        </p:nvCxnSpPr>
        <p:spPr>
          <a:xfrm>
            <a:off x="2531485" y="4526658"/>
            <a:ext cx="828459"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descr="."/>
          <p:cNvSpPr/>
          <p:nvPr/>
        </p:nvSpPr>
        <p:spPr>
          <a:xfrm>
            <a:off x="7032302" y="4312945"/>
            <a:ext cx="602516" cy="451839"/>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4" name="Ορθογώνιο 13" descr="[DECORATIVE]"/>
          <p:cNvSpPr/>
          <p:nvPr/>
        </p:nvSpPr>
        <p:spPr>
          <a:xfrm>
            <a:off x="7505142" y="4312945"/>
            <a:ext cx="602516" cy="45183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5" name="Ορθογώνιο 14" descr="."/>
          <p:cNvSpPr/>
          <p:nvPr/>
        </p:nvSpPr>
        <p:spPr>
          <a:xfrm>
            <a:off x="5231461" y="4312945"/>
            <a:ext cx="602516" cy="451839"/>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Β</a:t>
            </a:r>
          </a:p>
        </p:txBody>
      </p:sp>
      <p:sp>
        <p:nvSpPr>
          <p:cNvPr id="16" name="Ορθογώνιο 15" descr="[DECORATIVE]"/>
          <p:cNvSpPr/>
          <p:nvPr/>
        </p:nvSpPr>
        <p:spPr>
          <a:xfrm>
            <a:off x="5704300" y="4312945"/>
            <a:ext cx="602516" cy="45183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7" name="Ευθύγραμμο βέλος σύνδεσης 16" descr="[DECORATIVE]"/>
          <p:cNvCxnSpPr/>
          <p:nvPr/>
        </p:nvCxnSpPr>
        <p:spPr>
          <a:xfrm>
            <a:off x="6184066" y="4526658"/>
            <a:ext cx="828459"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Ορθογώνιο 17" descr="."/>
          <p:cNvSpPr/>
          <p:nvPr/>
        </p:nvSpPr>
        <p:spPr>
          <a:xfrm>
            <a:off x="3404708" y="4312945"/>
            <a:ext cx="602516" cy="451839"/>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19" name="Ορθογώνιο 18" descr="[DECORATIVE]"/>
          <p:cNvSpPr/>
          <p:nvPr/>
        </p:nvSpPr>
        <p:spPr>
          <a:xfrm>
            <a:off x="3877548" y="4312945"/>
            <a:ext cx="602516" cy="45183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20" name="Ευθύγραμμο βέλος σύνδεσης 19" descr="[DECORATIVE]"/>
          <p:cNvCxnSpPr>
            <a:endCxn id="15" idx="1"/>
          </p:cNvCxnSpPr>
          <p:nvPr/>
        </p:nvCxnSpPr>
        <p:spPr>
          <a:xfrm>
            <a:off x="4357314" y="4526658"/>
            <a:ext cx="874147" cy="122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descr="."/>
          <p:cNvSpPr txBox="1"/>
          <p:nvPr/>
        </p:nvSpPr>
        <p:spPr>
          <a:xfrm>
            <a:off x="1739254" y="5174969"/>
            <a:ext cx="1395442" cy="461665"/>
          </a:xfrm>
          <a:prstGeom prst="rect">
            <a:avLst/>
          </a:prstGeom>
          <a:noFill/>
          <a:ln w="28575">
            <a:solidFill>
              <a:schemeClr val="tx1"/>
            </a:solidFill>
          </a:ln>
        </p:spPr>
        <p:txBody>
          <a:bodyPr wrap="square" rtlCol="0">
            <a:spAutoFit/>
          </a:bodyPr>
          <a:lstStyle/>
          <a:p>
            <a:r>
              <a:rPr lang="el-GR" sz="2400" dirty="0" smtClean="0"/>
              <a:t>Κεφαλή</a:t>
            </a:r>
            <a:endParaRPr lang="el-GR" dirty="0"/>
          </a:p>
        </p:txBody>
      </p:sp>
      <p:sp>
        <p:nvSpPr>
          <p:cNvPr id="22" name="TextBox 21" descr="."/>
          <p:cNvSpPr txBox="1"/>
          <p:nvPr/>
        </p:nvSpPr>
        <p:spPr>
          <a:xfrm>
            <a:off x="7192676" y="5174968"/>
            <a:ext cx="1205032" cy="461665"/>
          </a:xfrm>
          <a:prstGeom prst="rect">
            <a:avLst/>
          </a:prstGeom>
          <a:noFill/>
          <a:ln w="28575">
            <a:solidFill>
              <a:schemeClr val="tx1"/>
            </a:solidFill>
          </a:ln>
        </p:spPr>
        <p:txBody>
          <a:bodyPr wrap="square" rtlCol="0">
            <a:spAutoFit/>
          </a:bodyPr>
          <a:lstStyle/>
          <a:p>
            <a:r>
              <a:rPr lang="el-GR" sz="2400" dirty="0" smtClean="0"/>
              <a:t>Ουρά</a:t>
            </a:r>
            <a:endParaRPr lang="el-GR" dirty="0"/>
          </a:p>
        </p:txBody>
      </p:sp>
      <p:sp>
        <p:nvSpPr>
          <p:cNvPr id="23" name="Ελεύθερη σχεδίαση 22"/>
          <p:cNvSpPr/>
          <p:nvPr/>
        </p:nvSpPr>
        <p:spPr bwMode="auto">
          <a:xfrm>
            <a:off x="251520" y="2930624"/>
            <a:ext cx="8712968" cy="1770000"/>
          </a:xfrm>
          <a:custGeom>
            <a:avLst/>
            <a:gdLst>
              <a:gd name="connsiteX0" fmla="*/ 7820492 w 9183746"/>
              <a:gd name="connsiteY0" fmla="*/ 1714800 h 1865636"/>
              <a:gd name="connsiteX1" fmla="*/ 8636921 w 9183746"/>
              <a:gd name="connsiteY1" fmla="*/ 1714800 h 1865636"/>
              <a:gd name="connsiteX2" fmla="*/ 8528064 w 9183746"/>
              <a:gd name="connsiteY2" fmla="*/ 147257 h 1865636"/>
              <a:gd name="connsiteX3" fmla="*/ 581492 w 9183746"/>
              <a:gd name="connsiteY3" fmla="*/ 245228 h 1865636"/>
              <a:gd name="connsiteX4" fmla="*/ 1223749 w 9183746"/>
              <a:gd name="connsiteY4" fmla="*/ 1725685 h 186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3746" h="1865636">
                <a:moveTo>
                  <a:pt x="7820492" y="1714800"/>
                </a:moveTo>
                <a:cubicBezTo>
                  <a:pt x="8169742" y="1845428"/>
                  <a:pt x="8518992" y="1976057"/>
                  <a:pt x="8636921" y="1714800"/>
                </a:cubicBezTo>
                <a:cubicBezTo>
                  <a:pt x="8754850" y="1453543"/>
                  <a:pt x="9870635" y="392186"/>
                  <a:pt x="8528064" y="147257"/>
                </a:cubicBezTo>
                <a:cubicBezTo>
                  <a:pt x="7185493" y="-97672"/>
                  <a:pt x="1798878" y="-17843"/>
                  <a:pt x="581492" y="245228"/>
                </a:cubicBezTo>
                <a:cubicBezTo>
                  <a:pt x="-635894" y="508299"/>
                  <a:pt x="293927" y="1116992"/>
                  <a:pt x="1223749" y="1725685"/>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effectLst/>
              <a:latin typeface="Arial" charset="0"/>
            </a:endParaRPr>
          </a:p>
        </p:txBody>
      </p:sp>
      <p:cxnSp>
        <p:nvCxnSpPr>
          <p:cNvPr id="24" name="Ευθύγραμμο βέλος σύνδεσης 23" descr="[DECORATIVE]"/>
          <p:cNvCxnSpPr/>
          <p:nvPr/>
        </p:nvCxnSpPr>
        <p:spPr bwMode="auto">
          <a:xfrm>
            <a:off x="1331640" y="4555239"/>
            <a:ext cx="206297" cy="1"/>
          </a:xfrm>
          <a:prstGeom prst="straightConnector1">
            <a:avLst/>
          </a:prstGeom>
          <a:solidFill>
            <a:srgbClr val="00B8FF"/>
          </a:solidFill>
          <a:ln w="38100" cap="flat" cmpd="sng" algn="ctr">
            <a:solidFill>
              <a:schemeClr val="tx1"/>
            </a:solidFill>
            <a:prstDash val="solid"/>
            <a:round/>
            <a:headEnd type="none" w="med" len="med"/>
            <a:tailEnd type="arrow"/>
          </a:ln>
          <a:effectLst/>
        </p:spPr>
      </p:cxn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42761"/>
            <a:ext cx="8352928" cy="1260475"/>
          </a:xfrm>
        </p:spPr>
        <p:txBody>
          <a:bodyPr>
            <a:noAutofit/>
          </a:bodyPr>
          <a:lstStyle/>
          <a:p>
            <a:r>
              <a:rPr lang="el-GR" dirty="0" smtClean="0"/>
              <a:t>(2) Διαγραφή Κόμβου</a:t>
            </a:r>
            <a:endParaRPr lang="el-GR" dirty="0"/>
          </a:p>
        </p:txBody>
      </p:sp>
      <p:sp>
        <p:nvSpPr>
          <p:cNvPr id="6" name="TextBox 5"/>
          <p:cNvSpPr txBox="1"/>
          <p:nvPr/>
        </p:nvSpPr>
        <p:spPr>
          <a:xfrm>
            <a:off x="467544" y="1772816"/>
            <a:ext cx="8284166" cy="1086663"/>
          </a:xfrm>
          <a:prstGeom prst="rect">
            <a:avLst/>
          </a:prstGeom>
          <a:noFill/>
        </p:spPr>
        <p:txBody>
          <a:bodyPr wrap="square" lIns="100794" tIns="50397" rIns="100794" bIns="50397" rtlCol="0">
            <a:spAutoFit/>
          </a:bodyPr>
          <a:lstStyle/>
          <a:p>
            <a:r>
              <a:rPr lang="el-GR" sz="3200" b="1" dirty="0" smtClean="0"/>
              <a:t>Η ουρά δείχνει τον επόμενο της κεφαλής ο οποίος γίνεται κεφαλή της λίστας.</a:t>
            </a:r>
            <a:endParaRPr lang="el-GR" sz="3200" b="1" dirty="0"/>
          </a:p>
        </p:txBody>
      </p:sp>
      <p:sp>
        <p:nvSpPr>
          <p:cNvPr id="22" name="Ελεύθερη σχεδίαση 21" descr="Σχεδιάγραμμα Διαγραφής Κόμβου."/>
          <p:cNvSpPr/>
          <p:nvPr/>
        </p:nvSpPr>
        <p:spPr bwMode="auto">
          <a:xfrm>
            <a:off x="2076949" y="3300608"/>
            <a:ext cx="6396179" cy="1483780"/>
          </a:xfrm>
          <a:custGeom>
            <a:avLst/>
            <a:gdLst>
              <a:gd name="connsiteX0" fmla="*/ 5280917 w 6396179"/>
              <a:gd name="connsiteY0" fmla="*/ 1364368 h 1483780"/>
              <a:gd name="connsiteX1" fmla="*/ 6119117 w 6396179"/>
              <a:gd name="connsiteY1" fmla="*/ 1364368 h 1483780"/>
              <a:gd name="connsiteX2" fmla="*/ 5857860 w 6396179"/>
              <a:gd name="connsiteY2" fmla="*/ 123396 h 1483780"/>
              <a:gd name="connsiteX3" fmla="*/ 327917 w 6396179"/>
              <a:gd name="connsiteY3" fmla="*/ 188710 h 1483780"/>
              <a:gd name="connsiteX4" fmla="*/ 643603 w 6396179"/>
              <a:gd name="connsiteY4" fmla="*/ 1397025 h 148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79" h="1483780">
                <a:moveTo>
                  <a:pt x="5280917" y="1364368"/>
                </a:moveTo>
                <a:cubicBezTo>
                  <a:pt x="5651938" y="1467782"/>
                  <a:pt x="6022960" y="1571197"/>
                  <a:pt x="6119117" y="1364368"/>
                </a:cubicBezTo>
                <a:cubicBezTo>
                  <a:pt x="6215274" y="1157539"/>
                  <a:pt x="6823060" y="319339"/>
                  <a:pt x="5857860" y="123396"/>
                </a:cubicBezTo>
                <a:cubicBezTo>
                  <a:pt x="4892660" y="-72547"/>
                  <a:pt x="1196960" y="-23561"/>
                  <a:pt x="327917" y="188710"/>
                </a:cubicBezTo>
                <a:cubicBezTo>
                  <a:pt x="-541126" y="400981"/>
                  <a:pt x="585546" y="1197454"/>
                  <a:pt x="643603" y="1397025"/>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effectLst/>
              <a:latin typeface="Arial" charset="0"/>
            </a:endParaRPr>
          </a:p>
        </p:txBody>
      </p:sp>
      <p:sp>
        <p:nvSpPr>
          <p:cNvPr id="8" name="Ορθογώνιο 7" descr="."/>
          <p:cNvSpPr/>
          <p:nvPr/>
        </p:nvSpPr>
        <p:spPr>
          <a:xfrm>
            <a:off x="971600" y="4450495"/>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Δ</a:t>
            </a:r>
          </a:p>
        </p:txBody>
      </p:sp>
      <p:sp>
        <p:nvSpPr>
          <p:cNvPr id="9" name="Ορθογώνιο 8" descr="[DECORATIVE]"/>
          <p:cNvSpPr/>
          <p:nvPr/>
        </p:nvSpPr>
        <p:spPr>
          <a:xfrm>
            <a:off x="1606671" y="4450495"/>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1" name="Ευθύγραμμο βέλος σύνδεσης 10" descr="[DECORATIVE]"/>
          <p:cNvCxnSpPr/>
          <p:nvPr/>
        </p:nvCxnSpPr>
        <p:spPr>
          <a:xfrm>
            <a:off x="1924206" y="4688622"/>
            <a:ext cx="87322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descr="."/>
          <p:cNvSpPr/>
          <p:nvPr/>
        </p:nvSpPr>
        <p:spPr>
          <a:xfrm>
            <a:off x="6425022" y="4450495"/>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3" name="Ορθογώνιο 12" descr="[DECORATIVE]"/>
          <p:cNvSpPr/>
          <p:nvPr/>
        </p:nvSpPr>
        <p:spPr>
          <a:xfrm>
            <a:off x="7060093" y="4450495"/>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4" name="Ορθογώνιο 13" descr="."/>
          <p:cNvSpPr/>
          <p:nvPr/>
        </p:nvSpPr>
        <p:spPr>
          <a:xfrm>
            <a:off x="4624181" y="4450495"/>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Β</a:t>
            </a:r>
          </a:p>
        </p:txBody>
      </p:sp>
      <p:sp>
        <p:nvSpPr>
          <p:cNvPr id="15" name="Ορθογώνιο 14" descr="[DECORATIVE]"/>
          <p:cNvSpPr/>
          <p:nvPr/>
        </p:nvSpPr>
        <p:spPr>
          <a:xfrm>
            <a:off x="5259251" y="4450495"/>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6" name="Ευθύγραμμο βέλος σύνδεσης 15" descr="[DECORATIVE]"/>
          <p:cNvCxnSpPr/>
          <p:nvPr/>
        </p:nvCxnSpPr>
        <p:spPr>
          <a:xfrm>
            <a:off x="5576787" y="4688622"/>
            <a:ext cx="87322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descr="."/>
          <p:cNvSpPr/>
          <p:nvPr/>
        </p:nvSpPr>
        <p:spPr>
          <a:xfrm>
            <a:off x="2797428" y="4450495"/>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18" name="Ορθογώνιο 17" descr="[DECORATIVE]"/>
          <p:cNvSpPr/>
          <p:nvPr/>
        </p:nvSpPr>
        <p:spPr>
          <a:xfrm>
            <a:off x="3432499" y="4450495"/>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9" name="Ευθύγραμμο βέλος σύνδεσης 18" descr="[DECORATIVE]"/>
          <p:cNvCxnSpPr>
            <a:endCxn id="14" idx="1"/>
          </p:cNvCxnSpPr>
          <p:nvPr/>
        </p:nvCxnSpPr>
        <p:spPr>
          <a:xfrm>
            <a:off x="3750035" y="4688622"/>
            <a:ext cx="87414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descr="."/>
          <p:cNvSpPr txBox="1"/>
          <p:nvPr/>
        </p:nvSpPr>
        <p:spPr>
          <a:xfrm>
            <a:off x="2802926" y="5314592"/>
            <a:ext cx="1470840" cy="435825"/>
          </a:xfrm>
          <a:prstGeom prst="rect">
            <a:avLst/>
          </a:prstGeom>
          <a:noFill/>
          <a:ln w="28575">
            <a:solidFill>
              <a:schemeClr val="tx1"/>
            </a:solidFill>
          </a:ln>
        </p:spPr>
        <p:txBody>
          <a:bodyPr wrap="square" rtlCol="0">
            <a:spAutoFit/>
          </a:bodyPr>
          <a:lstStyle/>
          <a:p>
            <a:r>
              <a:rPr lang="el-GR" sz="2400" dirty="0" smtClean="0"/>
              <a:t>Κεφαλή</a:t>
            </a:r>
            <a:endParaRPr lang="el-GR" dirty="0"/>
          </a:p>
        </p:txBody>
      </p:sp>
      <p:sp>
        <p:nvSpPr>
          <p:cNvPr id="21" name="TextBox 20" descr="."/>
          <p:cNvSpPr txBox="1"/>
          <p:nvPr/>
        </p:nvSpPr>
        <p:spPr>
          <a:xfrm>
            <a:off x="6425022" y="5314591"/>
            <a:ext cx="1270142" cy="435825"/>
          </a:xfrm>
          <a:prstGeom prst="rect">
            <a:avLst/>
          </a:prstGeom>
          <a:noFill/>
          <a:ln w="28575">
            <a:solidFill>
              <a:schemeClr val="tx1"/>
            </a:solidFill>
          </a:ln>
        </p:spPr>
        <p:txBody>
          <a:bodyPr wrap="square" rtlCol="0">
            <a:spAutoFit/>
          </a:bodyPr>
          <a:lstStyle/>
          <a:p>
            <a:r>
              <a:rPr lang="el-GR" sz="2400" dirty="0" smtClean="0"/>
              <a:t>Ουρά</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96944" cy="1260475"/>
          </a:xfrm>
        </p:spPr>
        <p:txBody>
          <a:bodyPr>
            <a:noAutofit/>
          </a:bodyPr>
          <a:lstStyle/>
          <a:p>
            <a:r>
              <a:rPr lang="el-GR" dirty="0" smtClean="0"/>
              <a:t>(3) Διαγραφή Κόμβου</a:t>
            </a:r>
            <a:endParaRPr lang="el-GR" dirty="0"/>
          </a:p>
        </p:txBody>
      </p:sp>
      <p:sp>
        <p:nvSpPr>
          <p:cNvPr id="6" name="TextBox 5"/>
          <p:cNvSpPr txBox="1"/>
          <p:nvPr>
            <p:custDataLst>
              <p:tags r:id="rId2"/>
            </p:custDataLst>
          </p:nvPr>
        </p:nvSpPr>
        <p:spPr>
          <a:xfrm>
            <a:off x="631136" y="2060848"/>
            <a:ext cx="7541264" cy="594221"/>
          </a:xfrm>
          <a:prstGeom prst="rect">
            <a:avLst/>
          </a:prstGeom>
          <a:noFill/>
        </p:spPr>
        <p:txBody>
          <a:bodyPr wrap="square" lIns="100794" tIns="50397" rIns="100794" bIns="50397" rtlCol="0">
            <a:spAutoFit/>
          </a:bodyPr>
          <a:lstStyle/>
          <a:p>
            <a:r>
              <a:rPr lang="en-US" sz="3200" b="1" dirty="0" smtClean="0"/>
              <a:t>  free</a:t>
            </a:r>
            <a:r>
              <a:rPr lang="el-GR" sz="3200" b="1" dirty="0" smtClean="0"/>
              <a:t>( κόμβος &lt; Δ &gt; );</a:t>
            </a:r>
            <a:endParaRPr lang="el-GR" sz="3200" b="1" dirty="0"/>
          </a:p>
        </p:txBody>
      </p:sp>
      <p:sp>
        <p:nvSpPr>
          <p:cNvPr id="22" name="Ελεύθερη σχεδίαση 21" descr="Σχεδιάγραμμα Διαγραφής Κόμβου."/>
          <p:cNvSpPr/>
          <p:nvPr/>
        </p:nvSpPr>
        <p:spPr bwMode="auto">
          <a:xfrm>
            <a:off x="2139507" y="3660648"/>
            <a:ext cx="6396179" cy="1483780"/>
          </a:xfrm>
          <a:custGeom>
            <a:avLst/>
            <a:gdLst>
              <a:gd name="connsiteX0" fmla="*/ 5280917 w 6396179"/>
              <a:gd name="connsiteY0" fmla="*/ 1364368 h 1483780"/>
              <a:gd name="connsiteX1" fmla="*/ 6119117 w 6396179"/>
              <a:gd name="connsiteY1" fmla="*/ 1364368 h 1483780"/>
              <a:gd name="connsiteX2" fmla="*/ 5857860 w 6396179"/>
              <a:gd name="connsiteY2" fmla="*/ 123396 h 1483780"/>
              <a:gd name="connsiteX3" fmla="*/ 327917 w 6396179"/>
              <a:gd name="connsiteY3" fmla="*/ 188710 h 1483780"/>
              <a:gd name="connsiteX4" fmla="*/ 643603 w 6396179"/>
              <a:gd name="connsiteY4" fmla="*/ 1397025 h 148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79" h="1483780">
                <a:moveTo>
                  <a:pt x="5280917" y="1364368"/>
                </a:moveTo>
                <a:cubicBezTo>
                  <a:pt x="5651938" y="1467782"/>
                  <a:pt x="6022960" y="1571197"/>
                  <a:pt x="6119117" y="1364368"/>
                </a:cubicBezTo>
                <a:cubicBezTo>
                  <a:pt x="6215274" y="1157539"/>
                  <a:pt x="6823060" y="319339"/>
                  <a:pt x="5857860" y="123396"/>
                </a:cubicBezTo>
                <a:cubicBezTo>
                  <a:pt x="4892660" y="-72547"/>
                  <a:pt x="1196960" y="-23561"/>
                  <a:pt x="327917" y="188710"/>
                </a:cubicBezTo>
                <a:cubicBezTo>
                  <a:pt x="-541126" y="400981"/>
                  <a:pt x="585546" y="1197454"/>
                  <a:pt x="643603" y="1397025"/>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effectLst/>
              <a:latin typeface="Arial" charset="0"/>
            </a:endParaRPr>
          </a:p>
        </p:txBody>
      </p:sp>
      <p:sp>
        <p:nvSpPr>
          <p:cNvPr id="8" name="Ορθογώνιο 7" descr="."/>
          <p:cNvSpPr/>
          <p:nvPr/>
        </p:nvSpPr>
        <p:spPr>
          <a:xfrm>
            <a:off x="1034158" y="4810535"/>
            <a:ext cx="635071" cy="476253"/>
          </a:xfrm>
          <a:prstGeom prst="rect">
            <a:avLst/>
          </a:prstGeom>
          <a:solidFill>
            <a:srgbClr val="C00000"/>
          </a:solidFill>
          <a:ln w="28575"/>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Δ</a:t>
            </a:r>
          </a:p>
        </p:txBody>
      </p:sp>
      <p:sp>
        <p:nvSpPr>
          <p:cNvPr id="9" name="Ορθογώνιο 8" descr="[DECORATIVE]"/>
          <p:cNvSpPr/>
          <p:nvPr/>
        </p:nvSpPr>
        <p:spPr>
          <a:xfrm>
            <a:off x="1669229" y="4810535"/>
            <a:ext cx="635071" cy="476253"/>
          </a:xfrm>
          <a:prstGeom prst="rect">
            <a:avLst/>
          </a:prstGeom>
          <a:ln w="28575"/>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1" name="Ευθύγραμμο βέλος σύνδεσης 10" descr="[DECORATIVE]"/>
          <p:cNvCxnSpPr/>
          <p:nvPr/>
        </p:nvCxnSpPr>
        <p:spPr>
          <a:xfrm>
            <a:off x="1986764" y="5048662"/>
            <a:ext cx="873222" cy="0"/>
          </a:xfrm>
          <a:prstGeom prst="straightConnector1">
            <a:avLst/>
          </a:prstGeom>
          <a:ln w="28575">
            <a:solidFill>
              <a:schemeClr val="tx1"/>
            </a:solidFill>
            <a:tailEnd type="arrow"/>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Ορθογώνιο 11" descr="."/>
          <p:cNvSpPr/>
          <p:nvPr/>
        </p:nvSpPr>
        <p:spPr>
          <a:xfrm>
            <a:off x="6487580" y="4810535"/>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13" name="Ορθογώνιο 12" descr="[DECORATIVE]"/>
          <p:cNvSpPr/>
          <p:nvPr/>
        </p:nvSpPr>
        <p:spPr>
          <a:xfrm>
            <a:off x="7122651" y="4810535"/>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4" name="Ορθογώνιο 13" descr="."/>
          <p:cNvSpPr/>
          <p:nvPr/>
        </p:nvSpPr>
        <p:spPr>
          <a:xfrm>
            <a:off x="4686739" y="4810535"/>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Β</a:t>
            </a:r>
          </a:p>
        </p:txBody>
      </p:sp>
      <p:sp>
        <p:nvSpPr>
          <p:cNvPr id="15" name="Ορθογώνιο 14" descr="[DECORATIVE]"/>
          <p:cNvSpPr/>
          <p:nvPr/>
        </p:nvSpPr>
        <p:spPr>
          <a:xfrm>
            <a:off x="5321809" y="4810535"/>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6" name="Ευθύγραμμο βέλος σύνδεσης 15" descr="[DECORATIVE]"/>
          <p:cNvCxnSpPr/>
          <p:nvPr/>
        </p:nvCxnSpPr>
        <p:spPr>
          <a:xfrm>
            <a:off x="5639345" y="5048662"/>
            <a:ext cx="87322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descr="."/>
          <p:cNvSpPr/>
          <p:nvPr/>
        </p:nvSpPr>
        <p:spPr>
          <a:xfrm>
            <a:off x="2859986" y="4810535"/>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18" name="Ορθογώνιο 17" descr="[DECORATIVE]"/>
          <p:cNvSpPr/>
          <p:nvPr/>
        </p:nvSpPr>
        <p:spPr>
          <a:xfrm>
            <a:off x="3495057" y="4810535"/>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9" name="Ευθύγραμμο βέλος σύνδεσης 18" descr="[DECORATIVE]"/>
          <p:cNvCxnSpPr>
            <a:endCxn id="14" idx="1"/>
          </p:cNvCxnSpPr>
          <p:nvPr/>
        </p:nvCxnSpPr>
        <p:spPr>
          <a:xfrm>
            <a:off x="3812593" y="5048662"/>
            <a:ext cx="87414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descr="."/>
          <p:cNvSpPr txBox="1"/>
          <p:nvPr/>
        </p:nvSpPr>
        <p:spPr>
          <a:xfrm>
            <a:off x="2759637" y="5674632"/>
            <a:ext cx="1470840" cy="435825"/>
          </a:xfrm>
          <a:prstGeom prst="rect">
            <a:avLst/>
          </a:prstGeom>
          <a:noFill/>
          <a:ln w="28575">
            <a:solidFill>
              <a:schemeClr val="tx1"/>
            </a:solidFill>
          </a:ln>
        </p:spPr>
        <p:txBody>
          <a:bodyPr wrap="square" rtlCol="0">
            <a:spAutoFit/>
          </a:bodyPr>
          <a:lstStyle/>
          <a:p>
            <a:r>
              <a:rPr lang="el-GR" sz="2400" dirty="0" smtClean="0"/>
              <a:t>Κεφαλή</a:t>
            </a:r>
            <a:endParaRPr lang="el-GR" dirty="0"/>
          </a:p>
        </p:txBody>
      </p:sp>
      <p:sp>
        <p:nvSpPr>
          <p:cNvPr id="21" name="TextBox 20" descr="."/>
          <p:cNvSpPr txBox="1"/>
          <p:nvPr/>
        </p:nvSpPr>
        <p:spPr>
          <a:xfrm>
            <a:off x="6487580" y="5674631"/>
            <a:ext cx="1270142" cy="435825"/>
          </a:xfrm>
          <a:prstGeom prst="rect">
            <a:avLst/>
          </a:prstGeom>
          <a:noFill/>
          <a:ln w="28575">
            <a:solidFill>
              <a:schemeClr val="tx1"/>
            </a:solidFill>
          </a:ln>
        </p:spPr>
        <p:txBody>
          <a:bodyPr wrap="square" rtlCol="0">
            <a:spAutoFit/>
          </a:bodyPr>
          <a:lstStyle/>
          <a:p>
            <a:r>
              <a:rPr lang="el-GR" sz="2400" dirty="0" smtClean="0"/>
              <a:t>Ουρά</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8285"/>
            <a:ext cx="8352928" cy="1260475"/>
          </a:xfrm>
        </p:spPr>
        <p:txBody>
          <a:bodyPr>
            <a:noAutofit/>
          </a:bodyPr>
          <a:lstStyle/>
          <a:p>
            <a:r>
              <a:rPr lang="el-GR" dirty="0" smtClean="0"/>
              <a:t>(4) Τελική Μορφή</a:t>
            </a:r>
            <a:endParaRPr lang="el-GR" dirty="0"/>
          </a:p>
        </p:txBody>
      </p:sp>
      <p:sp>
        <p:nvSpPr>
          <p:cNvPr id="18" name="Ελεύθερη σχεδίαση 17" descr="Σχεδιάγραμμα Τελικής μορφής διαγραφής κόμβου."/>
          <p:cNvSpPr/>
          <p:nvPr/>
        </p:nvSpPr>
        <p:spPr bwMode="auto">
          <a:xfrm>
            <a:off x="1331640" y="2348880"/>
            <a:ext cx="6396179" cy="1483780"/>
          </a:xfrm>
          <a:custGeom>
            <a:avLst/>
            <a:gdLst>
              <a:gd name="connsiteX0" fmla="*/ 5280917 w 6396179"/>
              <a:gd name="connsiteY0" fmla="*/ 1364368 h 1483780"/>
              <a:gd name="connsiteX1" fmla="*/ 6119117 w 6396179"/>
              <a:gd name="connsiteY1" fmla="*/ 1364368 h 1483780"/>
              <a:gd name="connsiteX2" fmla="*/ 5857860 w 6396179"/>
              <a:gd name="connsiteY2" fmla="*/ 123396 h 1483780"/>
              <a:gd name="connsiteX3" fmla="*/ 327917 w 6396179"/>
              <a:gd name="connsiteY3" fmla="*/ 188710 h 1483780"/>
              <a:gd name="connsiteX4" fmla="*/ 643603 w 6396179"/>
              <a:gd name="connsiteY4" fmla="*/ 1397025 h 148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79" h="1483780">
                <a:moveTo>
                  <a:pt x="5280917" y="1364368"/>
                </a:moveTo>
                <a:cubicBezTo>
                  <a:pt x="5651938" y="1467782"/>
                  <a:pt x="6022960" y="1571197"/>
                  <a:pt x="6119117" y="1364368"/>
                </a:cubicBezTo>
                <a:cubicBezTo>
                  <a:pt x="6215274" y="1157539"/>
                  <a:pt x="6823060" y="319339"/>
                  <a:pt x="5857860" y="123396"/>
                </a:cubicBezTo>
                <a:cubicBezTo>
                  <a:pt x="4892660" y="-72547"/>
                  <a:pt x="1196960" y="-23561"/>
                  <a:pt x="327917" y="188710"/>
                </a:cubicBezTo>
                <a:cubicBezTo>
                  <a:pt x="-541126" y="400981"/>
                  <a:pt x="585546" y="1197454"/>
                  <a:pt x="643603" y="1397025"/>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effectLst/>
              <a:latin typeface="Arial" charset="0"/>
            </a:endParaRPr>
          </a:p>
        </p:txBody>
      </p:sp>
      <p:sp>
        <p:nvSpPr>
          <p:cNvPr id="6" name="Ορθογώνιο 5" descr="."/>
          <p:cNvSpPr/>
          <p:nvPr/>
        </p:nvSpPr>
        <p:spPr>
          <a:xfrm>
            <a:off x="5679713" y="3498767"/>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smtClean="0"/>
              <a:t>Γ</a:t>
            </a:r>
            <a:endParaRPr lang="el-GR" dirty="0"/>
          </a:p>
        </p:txBody>
      </p:sp>
      <p:sp>
        <p:nvSpPr>
          <p:cNvPr id="9" name="Ορθογώνιο 8" descr="[DECORATIVE]"/>
          <p:cNvSpPr/>
          <p:nvPr/>
        </p:nvSpPr>
        <p:spPr>
          <a:xfrm>
            <a:off x="6314784" y="3498767"/>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0" name="Ορθογώνιο 9" descr="."/>
          <p:cNvSpPr/>
          <p:nvPr/>
        </p:nvSpPr>
        <p:spPr>
          <a:xfrm>
            <a:off x="3878872" y="3498767"/>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Β</a:t>
            </a:r>
          </a:p>
        </p:txBody>
      </p:sp>
      <p:sp>
        <p:nvSpPr>
          <p:cNvPr id="11" name="Ορθογώνιο 10" descr="[DECORATIVE]"/>
          <p:cNvSpPr/>
          <p:nvPr/>
        </p:nvSpPr>
        <p:spPr>
          <a:xfrm>
            <a:off x="4513942" y="3498767"/>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2" name="Ευθύγραμμο βέλος σύνδεσης 11" descr="[DECORATIVE]"/>
          <p:cNvCxnSpPr/>
          <p:nvPr/>
        </p:nvCxnSpPr>
        <p:spPr>
          <a:xfrm>
            <a:off x="4831478" y="3736894"/>
            <a:ext cx="87322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descr="."/>
          <p:cNvSpPr/>
          <p:nvPr/>
        </p:nvSpPr>
        <p:spPr>
          <a:xfrm>
            <a:off x="2052119" y="3498767"/>
            <a:ext cx="635071" cy="476253"/>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Α</a:t>
            </a:r>
          </a:p>
        </p:txBody>
      </p:sp>
      <p:sp>
        <p:nvSpPr>
          <p:cNvPr id="14" name="Ορθογώνιο 13" descr="[DECORATIVE]"/>
          <p:cNvSpPr/>
          <p:nvPr/>
        </p:nvSpPr>
        <p:spPr>
          <a:xfrm>
            <a:off x="2687190" y="3498767"/>
            <a:ext cx="635071" cy="47625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5" name="Ευθύγραμμο βέλος σύνδεσης 14" descr="[DECORATIVE]"/>
          <p:cNvCxnSpPr>
            <a:endCxn id="10" idx="1"/>
          </p:cNvCxnSpPr>
          <p:nvPr/>
        </p:nvCxnSpPr>
        <p:spPr>
          <a:xfrm>
            <a:off x="3004726" y="3736894"/>
            <a:ext cx="87414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descr="."/>
          <p:cNvSpPr txBox="1"/>
          <p:nvPr/>
        </p:nvSpPr>
        <p:spPr>
          <a:xfrm>
            <a:off x="1951770" y="4362864"/>
            <a:ext cx="1470840" cy="435825"/>
          </a:xfrm>
          <a:prstGeom prst="rect">
            <a:avLst/>
          </a:prstGeom>
          <a:noFill/>
          <a:ln w="28575">
            <a:solidFill>
              <a:schemeClr val="tx1"/>
            </a:solidFill>
          </a:ln>
        </p:spPr>
        <p:txBody>
          <a:bodyPr wrap="square" rtlCol="0">
            <a:spAutoFit/>
          </a:bodyPr>
          <a:lstStyle/>
          <a:p>
            <a:r>
              <a:rPr lang="el-GR" sz="2400" dirty="0" smtClean="0"/>
              <a:t>Κεφαλή</a:t>
            </a:r>
            <a:endParaRPr lang="el-GR" dirty="0"/>
          </a:p>
        </p:txBody>
      </p:sp>
      <p:sp>
        <p:nvSpPr>
          <p:cNvPr id="17" name="TextBox 16" descr="."/>
          <p:cNvSpPr txBox="1"/>
          <p:nvPr/>
        </p:nvSpPr>
        <p:spPr>
          <a:xfrm>
            <a:off x="5679713" y="4362863"/>
            <a:ext cx="1270142" cy="435825"/>
          </a:xfrm>
          <a:prstGeom prst="rect">
            <a:avLst/>
          </a:prstGeom>
          <a:noFill/>
          <a:ln w="28575">
            <a:solidFill>
              <a:schemeClr val="tx1"/>
            </a:solidFill>
          </a:ln>
        </p:spPr>
        <p:txBody>
          <a:bodyPr wrap="square" rtlCol="0">
            <a:spAutoFit/>
          </a:bodyPr>
          <a:lstStyle/>
          <a:p>
            <a:r>
              <a:rPr lang="el-GR" sz="2400" dirty="0" smtClean="0"/>
              <a:t>Ουρά</a:t>
            </a:r>
            <a:endParaRPr lang="el-GR" dirty="0"/>
          </a:p>
        </p:txBody>
      </p:sp>
      <p:cxnSp>
        <p:nvCxnSpPr>
          <p:cNvPr id="19" name="Ευθύγραμμο βέλος σύνδεσης 18" descr="[DECORATIVE]"/>
          <p:cNvCxnSpPr>
            <a:stCxn id="18" idx="4"/>
            <a:endCxn id="13" idx="1"/>
          </p:cNvCxnSpPr>
          <p:nvPr/>
        </p:nvCxnSpPr>
        <p:spPr bwMode="auto">
          <a:xfrm flipV="1">
            <a:off x="1975243" y="3736894"/>
            <a:ext cx="76876" cy="9011"/>
          </a:xfrm>
          <a:prstGeom prst="straightConnector1">
            <a:avLst/>
          </a:prstGeom>
          <a:solidFill>
            <a:srgbClr val="00B8FF"/>
          </a:solidFill>
          <a:ln w="38100" cap="flat" cmpd="sng" algn="ctr">
            <a:solidFill>
              <a:schemeClr val="tx1"/>
            </a:solidFill>
            <a:prstDash val="solid"/>
            <a:round/>
            <a:headEnd type="none" w="med" len="med"/>
            <a:tailEnd type="arrow"/>
          </a:ln>
          <a:effectLst/>
        </p:spPr>
      </p:cxn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8285"/>
            <a:ext cx="8352928" cy="1260475"/>
          </a:xfrm>
        </p:spPr>
        <p:txBody>
          <a:bodyPr>
            <a:noAutofit/>
          </a:bodyPr>
          <a:lstStyle/>
          <a:p>
            <a:r>
              <a:rPr lang="el-GR" dirty="0"/>
              <a:t>Διαγραφή Κόμβου – </a:t>
            </a:r>
            <a:r>
              <a:rPr lang="el-GR" dirty="0" smtClean="0"/>
              <a:t>Αλγόριθμος</a:t>
            </a:r>
            <a:r>
              <a:rPr lang="el-GR" dirty="0"/>
              <a:t> </a:t>
            </a:r>
            <a:r>
              <a:rPr lang="el-GR" dirty="0" smtClean="0"/>
              <a:t>(1 από 2)</a:t>
            </a:r>
            <a:endParaRPr lang="el-GR" dirty="0"/>
          </a:p>
        </p:txBody>
      </p:sp>
      <p:sp>
        <p:nvSpPr>
          <p:cNvPr id="8" name="TextBox 7"/>
          <p:cNvSpPr txBox="1"/>
          <p:nvPr>
            <p:custDataLst>
              <p:tags r:id="rId2"/>
            </p:custDataLst>
          </p:nvPr>
        </p:nvSpPr>
        <p:spPr>
          <a:xfrm>
            <a:off x="467544" y="1832625"/>
            <a:ext cx="8208912" cy="3108543"/>
          </a:xfrm>
          <a:prstGeom prst="rect">
            <a:avLst/>
          </a:prstGeom>
          <a:noFill/>
        </p:spPr>
        <p:txBody>
          <a:bodyPr wrap="square" rtlCol="0">
            <a:spAutoFit/>
          </a:bodyPr>
          <a:lstStyle/>
          <a:p>
            <a:pPr marL="457200" indent="-457200">
              <a:buFont typeface="Wingdings" panose="05000000000000000000" pitchFamily="2" charset="2"/>
              <a:buChar char="q"/>
            </a:pPr>
            <a:r>
              <a:rPr lang="el-GR" sz="2800" dirty="0" smtClean="0"/>
              <a:t>Εάν ο υπό διαγραφή κόμβος είναι η κεφαλή τότε εάν υπάρχει επόμενος κόμβος αποτελεί πλέον την κορυφή αλλιώς (εάν δεν υπάρχει επόμενος) η λίστα είναι κενή.</a:t>
            </a:r>
          </a:p>
          <a:p>
            <a:pPr marL="457200" indent="-457200">
              <a:buFont typeface="Wingdings" panose="05000000000000000000" pitchFamily="2" charset="2"/>
              <a:buChar char="q"/>
            </a:pPr>
            <a:r>
              <a:rPr lang="el-GR" sz="2800" dirty="0" smtClean="0"/>
              <a:t>Εάν ο υπό διαγραφή κόμβο είναι η ουρά τότε ο προηγούμενος της ουράς κόμβος πρέπει να δείχνει την κεφαλή. </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424936" cy="1260475"/>
          </a:xfrm>
        </p:spPr>
        <p:txBody>
          <a:bodyPr>
            <a:noAutofit/>
          </a:bodyPr>
          <a:lstStyle/>
          <a:p>
            <a:r>
              <a:rPr lang="el-GR" dirty="0"/>
              <a:t>Διαγραφή Κόμβου – Αλγόριθμος </a:t>
            </a:r>
            <a:r>
              <a:rPr lang="el-GR" dirty="0" smtClean="0"/>
              <a:t>(2 </a:t>
            </a:r>
            <a:r>
              <a:rPr lang="el-GR" dirty="0"/>
              <a:t>από 2)</a:t>
            </a:r>
          </a:p>
        </p:txBody>
      </p:sp>
      <p:sp>
        <p:nvSpPr>
          <p:cNvPr id="10" name="Θέση περιεχομένου 2"/>
          <p:cNvSpPr>
            <a:spLocks noGrp="1"/>
          </p:cNvSpPr>
          <p:nvPr>
            <p:ph idx="1"/>
            <p:custDataLst>
              <p:tags r:id="rId2"/>
            </p:custDataLst>
          </p:nvPr>
        </p:nvSpPr>
        <p:spPr>
          <a:xfrm>
            <a:off x="467545" y="1844824"/>
            <a:ext cx="8208912" cy="3312368"/>
          </a:xfrm>
        </p:spPr>
        <p:txBody>
          <a:bodyPr>
            <a:noAutofit/>
          </a:bodyPr>
          <a:lstStyle/>
          <a:p>
            <a:pPr>
              <a:buFont typeface="Wingdings" panose="05000000000000000000" pitchFamily="2" charset="2"/>
              <a:buChar char="q"/>
            </a:pPr>
            <a:r>
              <a:rPr lang="el-GR" sz="2800" dirty="0" smtClean="0"/>
              <a:t>Εάν ο υπό διαγραφή κόμβος είναι ενδιάμεσος κόμβος:</a:t>
            </a:r>
          </a:p>
          <a:p>
            <a:pPr>
              <a:buFont typeface="Wingdings" panose="05000000000000000000" pitchFamily="2" charset="2"/>
              <a:buChar char="q"/>
            </a:pPr>
            <a:r>
              <a:rPr lang="el-GR" sz="2800" dirty="0" smtClean="0"/>
              <a:t>Τότε ο δείκτης του προηγούμενου κόμβου πρέπει να δείχνει τον επόμενο του υπό διαγραφή κόμβου.</a:t>
            </a:r>
          </a:p>
          <a:p>
            <a:pPr>
              <a:buFont typeface="Wingdings" panose="05000000000000000000" pitchFamily="2" charset="2"/>
              <a:buChar char="q"/>
            </a:pPr>
            <a:r>
              <a:rPr lang="el-GR" sz="2800" dirty="0" smtClean="0"/>
              <a:t>Σε κάθε περίπτωση αποδεσμεύεται ο χώρος του υπό διαγραφή κόμβου (</a:t>
            </a:r>
            <a:r>
              <a:rPr lang="en-US" sz="2800" dirty="0" smtClean="0"/>
              <a:t>free</a:t>
            </a:r>
            <a:r>
              <a:rPr lang="el-GR" sz="2800" dirty="0" smtClean="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Διαγραφή Κόμβου – </a:t>
            </a:r>
            <a:r>
              <a:rPr lang="el-GR" dirty="0" smtClean="0"/>
              <a:t>Υλοποίηση</a:t>
            </a:r>
            <a:r>
              <a:rPr lang="el-GR" dirty="0"/>
              <a:t> </a:t>
            </a:r>
            <a:r>
              <a:rPr lang="el-GR" dirty="0" smtClean="0"/>
              <a:t>(1 από 3)</a:t>
            </a:r>
            <a:endParaRPr lang="el-GR" dirty="0"/>
          </a:p>
        </p:txBody>
      </p:sp>
      <p:sp>
        <p:nvSpPr>
          <p:cNvPr id="8" name="TextBox 7" descr="void diagrafi, int k,&#10;άγκιστο,&#10;    Proion * x, * proigoumenos, * temp,&#10;    / * o δείκτης temp για την κυκλική λίστα * /,&#10;    &#10;    x = kefali,    &#10;    proigoumenos = kefali,&#10;    temp = kefali,&#10;    if kefali == NULL, άγκιστρο,&#10;        print f, \ n H Λίστα είναι κενή!!!, \ n,&#10;        return,&#10;    άγκιστρο.&#10;"/>
          <p:cNvSpPr txBox="1"/>
          <p:nvPr>
            <p:custDataLst>
              <p:tags r:id="rId2"/>
            </p:custDataLst>
          </p:nvPr>
        </p:nvSpPr>
        <p:spPr>
          <a:xfrm>
            <a:off x="467544" y="1484784"/>
            <a:ext cx="8208912" cy="4524315"/>
          </a:xfrm>
          <a:prstGeom prst="rect">
            <a:avLst/>
          </a:prstGeom>
          <a:noFill/>
        </p:spPr>
        <p:txBody>
          <a:bodyPr wrap="square" rtlCol="0">
            <a:spAutoFit/>
          </a:bodyPr>
          <a:lstStyle/>
          <a:p>
            <a:r>
              <a:rPr lang="en-US" sz="2400" b="1" dirty="0"/>
              <a:t>void </a:t>
            </a:r>
            <a:r>
              <a:rPr lang="en-US" sz="2400" b="1" dirty="0" err="1"/>
              <a:t>diagrafi</a:t>
            </a:r>
            <a:r>
              <a:rPr lang="en-US" sz="2400" b="1" dirty="0"/>
              <a:t>(</a:t>
            </a:r>
            <a:r>
              <a:rPr lang="en-US" sz="2400" b="1" dirty="0" err="1"/>
              <a:t>int</a:t>
            </a:r>
            <a:r>
              <a:rPr lang="en-US" sz="2400" b="1" dirty="0"/>
              <a:t> k)</a:t>
            </a:r>
          </a:p>
          <a:p>
            <a:r>
              <a:rPr lang="en-US" sz="2400" b="1" dirty="0"/>
              <a:t>{</a:t>
            </a:r>
          </a:p>
          <a:p>
            <a:r>
              <a:rPr lang="en-US" sz="2400" b="1" dirty="0"/>
              <a:t>    </a:t>
            </a:r>
            <a:r>
              <a:rPr lang="en-US" sz="2400" b="1" dirty="0" err="1"/>
              <a:t>Proion</a:t>
            </a:r>
            <a:r>
              <a:rPr lang="en-US" sz="2400" b="1" dirty="0"/>
              <a:t> *x, *</a:t>
            </a:r>
            <a:r>
              <a:rPr lang="en-US" sz="2400" b="1" dirty="0" err="1"/>
              <a:t>proigoumenos</a:t>
            </a:r>
            <a:r>
              <a:rPr lang="en-US" sz="2400" b="1" dirty="0"/>
              <a:t>, *temp;</a:t>
            </a:r>
          </a:p>
          <a:p>
            <a:r>
              <a:rPr lang="en-US" sz="2400" b="1" dirty="0"/>
              <a:t>    /* o </a:t>
            </a:r>
            <a:r>
              <a:rPr lang="el-GR" sz="2400" b="1" dirty="0"/>
              <a:t>δείκτης </a:t>
            </a:r>
            <a:r>
              <a:rPr lang="en-US" sz="2400" b="1" dirty="0"/>
              <a:t>temp </a:t>
            </a:r>
            <a:r>
              <a:rPr lang="el-GR" sz="2400" b="1" dirty="0"/>
              <a:t>για την κυκλική λίστα */</a:t>
            </a:r>
          </a:p>
          <a:p>
            <a:r>
              <a:rPr lang="el-GR" sz="2400" b="1" dirty="0"/>
              <a:t>    </a:t>
            </a:r>
          </a:p>
          <a:p>
            <a:r>
              <a:rPr lang="el-GR" sz="2400" b="1" dirty="0"/>
              <a:t>    </a:t>
            </a:r>
            <a:r>
              <a:rPr lang="en-US" sz="2400" b="1" dirty="0"/>
              <a:t>x = </a:t>
            </a:r>
            <a:r>
              <a:rPr lang="en-US" sz="2400" b="1" dirty="0" err="1"/>
              <a:t>kefali</a:t>
            </a:r>
            <a:r>
              <a:rPr lang="en-US" sz="2400" b="1" dirty="0"/>
              <a:t>;    </a:t>
            </a:r>
          </a:p>
          <a:p>
            <a:r>
              <a:rPr lang="en-US" sz="2400" b="1" dirty="0"/>
              <a:t>    </a:t>
            </a:r>
            <a:r>
              <a:rPr lang="en-US" sz="2400" b="1" dirty="0" err="1"/>
              <a:t>proigoumenos</a:t>
            </a:r>
            <a:r>
              <a:rPr lang="en-US" sz="2400" b="1" dirty="0"/>
              <a:t> = </a:t>
            </a:r>
            <a:r>
              <a:rPr lang="en-US" sz="2400" b="1" dirty="0" err="1"/>
              <a:t>kefali</a:t>
            </a:r>
            <a:r>
              <a:rPr lang="en-US" sz="2400" b="1" dirty="0"/>
              <a:t>;</a:t>
            </a:r>
          </a:p>
          <a:p>
            <a:r>
              <a:rPr lang="en-US" sz="2400" b="1" dirty="0"/>
              <a:t>    temp = </a:t>
            </a:r>
            <a:r>
              <a:rPr lang="en-US" sz="2400" b="1" dirty="0" err="1"/>
              <a:t>kefali</a:t>
            </a:r>
            <a:r>
              <a:rPr lang="en-US" sz="2400" b="1" dirty="0"/>
              <a:t>;</a:t>
            </a:r>
          </a:p>
          <a:p>
            <a:r>
              <a:rPr lang="en-US" sz="2400" b="1" dirty="0"/>
              <a:t>    if (</a:t>
            </a:r>
            <a:r>
              <a:rPr lang="en-US" sz="2400" b="1" dirty="0" err="1"/>
              <a:t>kefali</a:t>
            </a:r>
            <a:r>
              <a:rPr lang="en-US" sz="2400" b="1" dirty="0"/>
              <a:t> == NULL </a:t>
            </a:r>
            <a:r>
              <a:rPr lang="en-US" sz="2400" b="1" dirty="0" smtClean="0"/>
              <a:t>)</a:t>
            </a:r>
            <a:r>
              <a:rPr lang="el-GR" sz="2400" b="1" dirty="0" smtClean="0"/>
              <a:t> </a:t>
            </a:r>
            <a:r>
              <a:rPr lang="en-US" sz="2400" b="1" dirty="0" smtClean="0"/>
              <a:t>{</a:t>
            </a:r>
            <a:endParaRPr lang="en-US" sz="2400" b="1" dirty="0"/>
          </a:p>
          <a:p>
            <a:r>
              <a:rPr lang="en-US" sz="2400" b="1" dirty="0"/>
              <a:t>        </a:t>
            </a:r>
            <a:r>
              <a:rPr lang="en-US" sz="2400" b="1" dirty="0" err="1"/>
              <a:t>printf</a:t>
            </a:r>
            <a:r>
              <a:rPr lang="en-US" sz="2400" b="1" dirty="0"/>
              <a:t>("\n H </a:t>
            </a:r>
            <a:r>
              <a:rPr lang="el-GR" sz="2400" b="1" dirty="0"/>
              <a:t>Λίστα είναι κενή!!! \</a:t>
            </a:r>
            <a:r>
              <a:rPr lang="en-US" sz="2400" b="1" dirty="0"/>
              <a:t>n");</a:t>
            </a:r>
          </a:p>
          <a:p>
            <a:r>
              <a:rPr lang="en-US" sz="2400" b="1" dirty="0"/>
              <a:t>        return;</a:t>
            </a:r>
          </a:p>
          <a:p>
            <a:r>
              <a:rPr lang="en-US" sz="2400" b="1" dirty="0"/>
              <a:t>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96944" cy="1260475"/>
          </a:xfrm>
        </p:spPr>
        <p:txBody>
          <a:bodyPr>
            <a:noAutofit/>
          </a:bodyPr>
          <a:lstStyle/>
          <a:p>
            <a:r>
              <a:rPr lang="el-GR" dirty="0"/>
              <a:t>Διαγραφή Κόμβου – Υλοποίηση </a:t>
            </a:r>
            <a:r>
              <a:rPr lang="el-GR" dirty="0" smtClean="0"/>
              <a:t>(2 </a:t>
            </a:r>
            <a:r>
              <a:rPr lang="el-GR" dirty="0"/>
              <a:t>από 3)</a:t>
            </a:r>
          </a:p>
        </p:txBody>
      </p:sp>
      <p:sp>
        <p:nvSpPr>
          <p:cNvPr id="8" name="TextBox 7" descr=" if  x -&gt; code == k, άγκιστρο,&#10;        if kefali == oura, άγκιστρο,&#10;            kefali = NULL,&#10;            oura = NULL,&#10;        άγκιστρο,&#10;        else,  άγκιστρο,&#10;            oura == NULL,&#10;            kefali = x -&gt; epomeno,&#10;            oura -&gt; epomeno = kefali,&#10;        άγκιστρο,&#10;        free, x,&#10;        print f, \ n \ n To προιον με κωδικό % d διαγράφηκε!, k,&#10;        return,&#10;    άγκιστρο.&#10;"/>
          <p:cNvSpPr txBox="1"/>
          <p:nvPr>
            <p:custDataLst>
              <p:tags r:id="rId2"/>
            </p:custDataLst>
          </p:nvPr>
        </p:nvSpPr>
        <p:spPr>
          <a:xfrm>
            <a:off x="467544" y="1340768"/>
            <a:ext cx="8208912" cy="5262979"/>
          </a:xfrm>
          <a:prstGeom prst="rect">
            <a:avLst/>
          </a:prstGeom>
          <a:noFill/>
        </p:spPr>
        <p:txBody>
          <a:bodyPr wrap="square" rtlCol="0">
            <a:spAutoFit/>
          </a:bodyPr>
          <a:lstStyle/>
          <a:p>
            <a:r>
              <a:rPr lang="en-US" sz="2400" b="1" dirty="0">
                <a:solidFill>
                  <a:srgbClr val="000099"/>
                </a:solidFill>
              </a:rPr>
              <a:t> if ( x-&gt;code == k ) {</a:t>
            </a:r>
          </a:p>
          <a:p>
            <a:r>
              <a:rPr lang="en-US" sz="2400" b="1" dirty="0">
                <a:solidFill>
                  <a:srgbClr val="000099"/>
                </a:solidFill>
              </a:rPr>
              <a:t>        if (</a:t>
            </a:r>
            <a:r>
              <a:rPr lang="en-US" sz="2400" b="1" dirty="0" err="1">
                <a:solidFill>
                  <a:srgbClr val="000099"/>
                </a:solidFill>
              </a:rPr>
              <a:t>kefali</a:t>
            </a:r>
            <a:r>
              <a:rPr lang="en-US" sz="2400" b="1" dirty="0">
                <a:solidFill>
                  <a:srgbClr val="000099"/>
                </a:solidFill>
              </a:rPr>
              <a:t> == </a:t>
            </a:r>
            <a:r>
              <a:rPr lang="en-US" sz="2400" b="1" dirty="0" err="1">
                <a:solidFill>
                  <a:srgbClr val="000099"/>
                </a:solidFill>
              </a:rPr>
              <a:t>oura</a:t>
            </a:r>
            <a:r>
              <a:rPr lang="en-US" sz="2400" b="1" dirty="0">
                <a:solidFill>
                  <a:srgbClr val="000099"/>
                </a:solidFill>
              </a:rPr>
              <a:t>) {</a:t>
            </a:r>
          </a:p>
          <a:p>
            <a:r>
              <a:rPr lang="en-US" sz="2400" b="1" dirty="0">
                <a:solidFill>
                  <a:srgbClr val="000099"/>
                </a:solidFill>
              </a:rPr>
              <a:t>            </a:t>
            </a:r>
            <a:r>
              <a:rPr lang="en-US" sz="2400" b="1" dirty="0" err="1">
                <a:solidFill>
                  <a:srgbClr val="000099"/>
                </a:solidFill>
              </a:rPr>
              <a:t>kefali</a:t>
            </a:r>
            <a:r>
              <a:rPr lang="en-US" sz="2400" b="1" dirty="0">
                <a:solidFill>
                  <a:srgbClr val="000099"/>
                </a:solidFill>
              </a:rPr>
              <a:t> = NULL;</a:t>
            </a:r>
          </a:p>
          <a:p>
            <a:r>
              <a:rPr lang="en-US" sz="2400" b="1" dirty="0">
                <a:solidFill>
                  <a:srgbClr val="000099"/>
                </a:solidFill>
              </a:rPr>
              <a:t>            </a:t>
            </a:r>
            <a:r>
              <a:rPr lang="en-US" sz="2400" b="1" dirty="0" err="1">
                <a:solidFill>
                  <a:srgbClr val="000099"/>
                </a:solidFill>
              </a:rPr>
              <a:t>oura</a:t>
            </a:r>
            <a:r>
              <a:rPr lang="en-US" sz="2400" b="1" dirty="0">
                <a:solidFill>
                  <a:srgbClr val="000099"/>
                </a:solidFill>
              </a:rPr>
              <a:t> = NULL;</a:t>
            </a:r>
          </a:p>
          <a:p>
            <a:r>
              <a:rPr lang="en-US" sz="2400" b="1" dirty="0">
                <a:solidFill>
                  <a:srgbClr val="000099"/>
                </a:solidFill>
              </a:rPr>
              <a:t>        }</a:t>
            </a:r>
          </a:p>
          <a:p>
            <a:r>
              <a:rPr lang="en-US" sz="2400" b="1" dirty="0">
                <a:solidFill>
                  <a:srgbClr val="000099"/>
                </a:solidFill>
              </a:rPr>
              <a:t>        else  {</a:t>
            </a:r>
          </a:p>
          <a:p>
            <a:r>
              <a:rPr lang="en-US" sz="2400" b="1" dirty="0">
                <a:solidFill>
                  <a:srgbClr val="000099"/>
                </a:solidFill>
              </a:rPr>
              <a:t>            </a:t>
            </a:r>
            <a:r>
              <a:rPr lang="en-US" sz="2400" b="1" dirty="0" err="1">
                <a:solidFill>
                  <a:srgbClr val="000099"/>
                </a:solidFill>
              </a:rPr>
              <a:t>oura</a:t>
            </a:r>
            <a:r>
              <a:rPr lang="en-US" sz="2400" b="1" dirty="0">
                <a:solidFill>
                  <a:srgbClr val="000099"/>
                </a:solidFill>
              </a:rPr>
              <a:t> == NULL;</a:t>
            </a:r>
          </a:p>
          <a:p>
            <a:r>
              <a:rPr lang="en-US" sz="2400" b="1" dirty="0">
                <a:solidFill>
                  <a:srgbClr val="000099"/>
                </a:solidFill>
              </a:rPr>
              <a:t>            </a:t>
            </a:r>
            <a:r>
              <a:rPr lang="en-US" sz="2400" b="1" dirty="0" err="1">
                <a:solidFill>
                  <a:srgbClr val="000099"/>
                </a:solidFill>
              </a:rPr>
              <a:t>kefali</a:t>
            </a:r>
            <a:r>
              <a:rPr lang="en-US" sz="2400" b="1" dirty="0">
                <a:solidFill>
                  <a:srgbClr val="000099"/>
                </a:solidFill>
              </a:rPr>
              <a:t> = x-&gt;</a:t>
            </a:r>
            <a:r>
              <a:rPr lang="en-US" sz="2400" b="1" dirty="0" err="1">
                <a:solidFill>
                  <a:srgbClr val="000099"/>
                </a:solidFill>
              </a:rPr>
              <a:t>epomeno</a:t>
            </a:r>
            <a:r>
              <a:rPr lang="en-US" sz="2400" b="1" dirty="0">
                <a:solidFill>
                  <a:srgbClr val="000099"/>
                </a:solidFill>
              </a:rPr>
              <a:t>;</a:t>
            </a:r>
          </a:p>
          <a:p>
            <a:r>
              <a:rPr lang="en-US" sz="2400" b="1" dirty="0">
                <a:solidFill>
                  <a:srgbClr val="000099"/>
                </a:solidFill>
              </a:rPr>
              <a:t>            </a:t>
            </a:r>
            <a:r>
              <a:rPr lang="en-US" sz="2400" b="1" dirty="0" err="1">
                <a:solidFill>
                  <a:srgbClr val="000099"/>
                </a:solidFill>
              </a:rPr>
              <a:t>oura</a:t>
            </a:r>
            <a:r>
              <a:rPr lang="en-US" sz="2400" b="1" dirty="0">
                <a:solidFill>
                  <a:srgbClr val="000099"/>
                </a:solidFill>
              </a:rPr>
              <a:t>-&gt;</a:t>
            </a:r>
            <a:r>
              <a:rPr lang="en-US" sz="2400" b="1" dirty="0" err="1">
                <a:solidFill>
                  <a:srgbClr val="000099"/>
                </a:solidFill>
              </a:rPr>
              <a:t>epomeno</a:t>
            </a:r>
            <a:r>
              <a:rPr lang="en-US" sz="2400" b="1" dirty="0">
                <a:solidFill>
                  <a:srgbClr val="000099"/>
                </a:solidFill>
              </a:rPr>
              <a:t> = </a:t>
            </a:r>
            <a:r>
              <a:rPr lang="en-US" sz="2400" b="1" dirty="0" err="1">
                <a:solidFill>
                  <a:srgbClr val="000099"/>
                </a:solidFill>
              </a:rPr>
              <a:t>kefali</a:t>
            </a:r>
            <a:r>
              <a:rPr lang="en-US" sz="2400" b="1" dirty="0">
                <a:solidFill>
                  <a:srgbClr val="000099"/>
                </a:solidFill>
              </a:rPr>
              <a:t>;</a:t>
            </a:r>
          </a:p>
          <a:p>
            <a:r>
              <a:rPr lang="en-US" sz="2400" b="1" dirty="0">
                <a:solidFill>
                  <a:srgbClr val="000099"/>
                </a:solidFill>
              </a:rPr>
              <a:t>        }</a:t>
            </a:r>
          </a:p>
          <a:p>
            <a:r>
              <a:rPr lang="en-US" sz="2400" b="1" dirty="0">
                <a:solidFill>
                  <a:srgbClr val="000099"/>
                </a:solidFill>
              </a:rPr>
              <a:t>        free(x);</a:t>
            </a:r>
          </a:p>
          <a:p>
            <a:r>
              <a:rPr lang="en-US" sz="2400" b="1" dirty="0">
                <a:solidFill>
                  <a:srgbClr val="000099"/>
                </a:solidFill>
              </a:rPr>
              <a:t>        </a:t>
            </a:r>
            <a:r>
              <a:rPr lang="en-US" sz="2400" b="1" dirty="0" err="1">
                <a:solidFill>
                  <a:srgbClr val="000099"/>
                </a:solidFill>
              </a:rPr>
              <a:t>printf</a:t>
            </a:r>
            <a:r>
              <a:rPr lang="en-US" sz="2400" b="1" dirty="0">
                <a:solidFill>
                  <a:srgbClr val="000099"/>
                </a:solidFill>
              </a:rPr>
              <a:t>("\n\n To </a:t>
            </a:r>
            <a:r>
              <a:rPr lang="el-GR" sz="2400" b="1" dirty="0" err="1">
                <a:solidFill>
                  <a:srgbClr val="000099"/>
                </a:solidFill>
              </a:rPr>
              <a:t>προιον</a:t>
            </a:r>
            <a:r>
              <a:rPr lang="el-GR" sz="2400" b="1" dirty="0">
                <a:solidFill>
                  <a:srgbClr val="000099"/>
                </a:solidFill>
              </a:rPr>
              <a:t> με κωδικό %</a:t>
            </a:r>
            <a:r>
              <a:rPr lang="en-US" sz="2400" b="1" dirty="0">
                <a:solidFill>
                  <a:srgbClr val="000099"/>
                </a:solidFill>
              </a:rPr>
              <a:t>d </a:t>
            </a:r>
            <a:r>
              <a:rPr lang="el-GR" sz="2400" b="1" dirty="0">
                <a:solidFill>
                  <a:srgbClr val="000099"/>
                </a:solidFill>
              </a:rPr>
              <a:t>διαγράφηκε! ", </a:t>
            </a:r>
            <a:r>
              <a:rPr lang="en-US" sz="2400" b="1" dirty="0">
                <a:solidFill>
                  <a:srgbClr val="000099"/>
                </a:solidFill>
              </a:rPr>
              <a:t>k);</a:t>
            </a:r>
          </a:p>
          <a:p>
            <a:r>
              <a:rPr lang="en-US" sz="2400" b="1" dirty="0">
                <a:solidFill>
                  <a:srgbClr val="000099"/>
                </a:solidFill>
              </a:rPr>
              <a:t>        return;</a:t>
            </a:r>
          </a:p>
          <a:p>
            <a:r>
              <a:rPr lang="en-US" sz="2400" b="1" dirty="0">
                <a:solidFill>
                  <a:srgbClr val="000099"/>
                </a:solidFill>
              </a:rPr>
              <a:t>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424936" cy="1260475"/>
          </a:xfrm>
        </p:spPr>
        <p:txBody>
          <a:bodyPr>
            <a:noAutofit/>
          </a:bodyPr>
          <a:lstStyle/>
          <a:p>
            <a:r>
              <a:rPr lang="el-GR" dirty="0"/>
              <a:t>Διαγραφή Κόμβου – Υλοποίηση </a:t>
            </a:r>
            <a:r>
              <a:rPr lang="el-GR" dirty="0" smtClean="0"/>
              <a:t>(3 </a:t>
            </a:r>
            <a:r>
              <a:rPr lang="el-GR" dirty="0"/>
              <a:t>από 3)</a:t>
            </a:r>
          </a:p>
        </p:txBody>
      </p:sp>
      <p:sp>
        <p:nvSpPr>
          <p:cNvPr id="8" name="TextBox 7" descr="  x = x -&gt; epomeno,&#10;    while  x != temp, άγκιστρο,&#10;        if  x -&gt; code == k, άγκιστρο,&#10;            proigoumenos -&gt; epomeno = x -&gt; epomeno,&#10;            if  x == oura, &#10;                oura = proigoumenos,&#10;            free, x,&#10;            print f, \ n \ n To προιον με κωδικό % d διαγράφηκε!, k,&#10;            return,&#10;        άγκιστρο,&#10;        proigoumenos = x,&#10;        x = x -&gt; epomeno,&#10;    άγκιστρο,&#10;    print f, \ n \ n Δεν Υπάρχει προιόν με κωδικό % d \ n \ n, k,&#10;άγκιστρο.&#10;"/>
          <p:cNvSpPr txBox="1"/>
          <p:nvPr>
            <p:custDataLst>
              <p:tags r:id="rId2"/>
            </p:custDataLst>
          </p:nvPr>
        </p:nvSpPr>
        <p:spPr>
          <a:xfrm>
            <a:off x="467544" y="1196752"/>
            <a:ext cx="8208912" cy="5170646"/>
          </a:xfrm>
          <a:prstGeom prst="rect">
            <a:avLst/>
          </a:prstGeom>
          <a:noFill/>
        </p:spPr>
        <p:txBody>
          <a:bodyPr wrap="square" rtlCol="0">
            <a:spAutoFit/>
          </a:bodyPr>
          <a:lstStyle/>
          <a:p>
            <a:r>
              <a:rPr lang="en-US" sz="2200" b="1" dirty="0">
                <a:solidFill>
                  <a:srgbClr val="000099"/>
                </a:solidFill>
              </a:rPr>
              <a:t>  </a:t>
            </a:r>
            <a:r>
              <a:rPr lang="en-US" sz="2200" b="1" dirty="0"/>
              <a:t>x = x-&gt;</a:t>
            </a:r>
            <a:r>
              <a:rPr lang="en-US" sz="2200" b="1" dirty="0" err="1"/>
              <a:t>epomeno</a:t>
            </a:r>
            <a:r>
              <a:rPr lang="en-US" sz="2200" b="1" dirty="0"/>
              <a:t>;</a:t>
            </a:r>
          </a:p>
          <a:p>
            <a:r>
              <a:rPr lang="en-US" sz="2200" b="1" dirty="0"/>
              <a:t>    </a:t>
            </a:r>
            <a:r>
              <a:rPr lang="en-US" sz="2200" b="1" dirty="0">
                <a:solidFill>
                  <a:schemeClr val="accent4">
                    <a:lumMod val="75000"/>
                  </a:schemeClr>
                </a:solidFill>
              </a:rPr>
              <a:t>while ( x != temp ) </a:t>
            </a:r>
            <a:r>
              <a:rPr lang="en-US" sz="2200" b="1" dirty="0"/>
              <a:t>{</a:t>
            </a:r>
          </a:p>
          <a:p>
            <a:r>
              <a:rPr lang="en-US" sz="2200" b="1" dirty="0"/>
              <a:t>        if ( x-&gt;code == k ) {</a:t>
            </a:r>
          </a:p>
          <a:p>
            <a:r>
              <a:rPr lang="en-US" sz="2200" b="1" dirty="0"/>
              <a:t>            </a:t>
            </a:r>
            <a:r>
              <a:rPr lang="en-US" sz="2200" b="1" dirty="0" err="1"/>
              <a:t>proigoumenos</a:t>
            </a:r>
            <a:r>
              <a:rPr lang="en-US" sz="2200" b="1" dirty="0"/>
              <a:t>-&gt;</a:t>
            </a:r>
            <a:r>
              <a:rPr lang="en-US" sz="2200" b="1" dirty="0" err="1"/>
              <a:t>epomeno</a:t>
            </a:r>
            <a:r>
              <a:rPr lang="en-US" sz="2200" b="1" dirty="0"/>
              <a:t> = x-&gt;</a:t>
            </a:r>
            <a:r>
              <a:rPr lang="en-US" sz="2200" b="1" dirty="0" err="1"/>
              <a:t>epomeno</a:t>
            </a:r>
            <a:r>
              <a:rPr lang="en-US" sz="2200" b="1" dirty="0"/>
              <a:t>;</a:t>
            </a:r>
          </a:p>
          <a:p>
            <a:r>
              <a:rPr lang="en-US" sz="2200" b="1" dirty="0"/>
              <a:t>            if ( x == </a:t>
            </a:r>
            <a:r>
              <a:rPr lang="en-US" sz="2200" b="1" dirty="0" err="1"/>
              <a:t>oura</a:t>
            </a:r>
            <a:r>
              <a:rPr lang="en-US" sz="2200" b="1" dirty="0"/>
              <a:t> ) </a:t>
            </a:r>
          </a:p>
          <a:p>
            <a:r>
              <a:rPr lang="en-US" sz="2200" b="1" dirty="0"/>
              <a:t>                </a:t>
            </a:r>
            <a:r>
              <a:rPr lang="en-US" sz="2200" b="1" dirty="0" err="1"/>
              <a:t>oura</a:t>
            </a:r>
            <a:r>
              <a:rPr lang="en-US" sz="2200" b="1" dirty="0"/>
              <a:t> = </a:t>
            </a:r>
            <a:r>
              <a:rPr lang="en-US" sz="2200" b="1" dirty="0" err="1"/>
              <a:t>proigoumenos</a:t>
            </a:r>
            <a:r>
              <a:rPr lang="en-US" sz="2200" b="1" dirty="0"/>
              <a:t>;</a:t>
            </a:r>
          </a:p>
          <a:p>
            <a:r>
              <a:rPr lang="en-US" sz="2200" b="1" dirty="0"/>
              <a:t>            free(x);</a:t>
            </a:r>
          </a:p>
          <a:p>
            <a:r>
              <a:rPr lang="en-US" sz="2200" b="1" dirty="0"/>
              <a:t>            </a:t>
            </a:r>
            <a:r>
              <a:rPr lang="en-US" sz="2200" b="1" dirty="0" err="1"/>
              <a:t>printf</a:t>
            </a:r>
            <a:r>
              <a:rPr lang="en-US" sz="2200" b="1" dirty="0"/>
              <a:t>("\n\n To </a:t>
            </a:r>
            <a:r>
              <a:rPr lang="el-GR" sz="2200" b="1" dirty="0" err="1"/>
              <a:t>προιον</a:t>
            </a:r>
            <a:r>
              <a:rPr lang="el-GR" sz="2200" b="1" dirty="0"/>
              <a:t> με κωδικό %</a:t>
            </a:r>
            <a:r>
              <a:rPr lang="en-US" sz="2200" b="1" dirty="0"/>
              <a:t>d </a:t>
            </a:r>
            <a:r>
              <a:rPr lang="el-GR" sz="2200" b="1" dirty="0"/>
              <a:t>διαγράφηκε! ", </a:t>
            </a:r>
            <a:r>
              <a:rPr lang="en-US" sz="2200" b="1" dirty="0"/>
              <a:t>k);</a:t>
            </a:r>
          </a:p>
          <a:p>
            <a:r>
              <a:rPr lang="en-US" sz="2200" b="1" dirty="0"/>
              <a:t>            return;</a:t>
            </a:r>
          </a:p>
          <a:p>
            <a:r>
              <a:rPr lang="en-US" sz="2200" b="1" dirty="0"/>
              <a:t>        }</a:t>
            </a:r>
          </a:p>
          <a:p>
            <a:r>
              <a:rPr lang="en-US" sz="2200" b="1" dirty="0">
                <a:solidFill>
                  <a:srgbClr val="000099"/>
                </a:solidFill>
              </a:rPr>
              <a:t>        </a:t>
            </a:r>
            <a:r>
              <a:rPr lang="en-US" sz="2200" b="1" dirty="0" err="1">
                <a:solidFill>
                  <a:srgbClr val="000099"/>
                </a:solidFill>
              </a:rPr>
              <a:t>proigoumenos</a:t>
            </a:r>
            <a:r>
              <a:rPr lang="en-US" sz="2200" b="1" dirty="0">
                <a:solidFill>
                  <a:srgbClr val="000099"/>
                </a:solidFill>
              </a:rPr>
              <a:t> = x;</a:t>
            </a:r>
          </a:p>
          <a:p>
            <a:r>
              <a:rPr lang="en-US" sz="2200" b="1" dirty="0">
                <a:solidFill>
                  <a:srgbClr val="000099"/>
                </a:solidFill>
              </a:rPr>
              <a:t>        x = x-&gt;</a:t>
            </a:r>
            <a:r>
              <a:rPr lang="en-US" sz="2200" b="1" dirty="0" err="1">
                <a:solidFill>
                  <a:srgbClr val="000099"/>
                </a:solidFill>
              </a:rPr>
              <a:t>epomeno</a:t>
            </a:r>
            <a:r>
              <a:rPr lang="en-US" sz="2200" b="1" dirty="0">
                <a:solidFill>
                  <a:srgbClr val="000099"/>
                </a:solidFill>
              </a:rPr>
              <a:t>;</a:t>
            </a:r>
          </a:p>
          <a:p>
            <a:r>
              <a:rPr lang="en-US" sz="2200" b="1" dirty="0"/>
              <a:t>    }</a:t>
            </a:r>
          </a:p>
          <a:p>
            <a:r>
              <a:rPr lang="en-US" sz="2200" b="1" dirty="0"/>
              <a:t>    </a:t>
            </a:r>
            <a:r>
              <a:rPr lang="en-US" sz="2200" b="1" dirty="0" err="1"/>
              <a:t>printf</a:t>
            </a:r>
            <a:r>
              <a:rPr lang="en-US" sz="2200" b="1" dirty="0"/>
              <a:t>("\n\n</a:t>
            </a:r>
            <a:r>
              <a:rPr lang="el-GR" sz="2200" b="1" dirty="0"/>
              <a:t>Δεν Υπάρχει </a:t>
            </a:r>
            <a:r>
              <a:rPr lang="el-GR" sz="2200" b="1" dirty="0" err="1"/>
              <a:t>προιόν</a:t>
            </a:r>
            <a:r>
              <a:rPr lang="el-GR" sz="2200" b="1" dirty="0"/>
              <a:t> με κωδικό %</a:t>
            </a:r>
            <a:r>
              <a:rPr lang="en-US" sz="2200" b="1" dirty="0"/>
              <a:t>d\n\n", k);</a:t>
            </a:r>
          </a:p>
          <a:p>
            <a:r>
              <a:rPr lang="en-US" sz="2200" b="1" dirty="0"/>
              <a:t>}</a:t>
            </a:r>
            <a:endParaRPr lang="el-GR" sz="22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Διαπέραση Λίστας - Αλγόριθμος</a:t>
            </a:r>
          </a:p>
        </p:txBody>
      </p:sp>
      <p:sp>
        <p:nvSpPr>
          <p:cNvPr id="6" name="Θέση περιεχομένου 2"/>
          <p:cNvSpPr>
            <a:spLocks noGrp="1"/>
          </p:cNvSpPr>
          <p:nvPr>
            <p:ph idx="1"/>
            <p:custDataLst>
              <p:tags r:id="rId2"/>
            </p:custDataLst>
          </p:nvPr>
        </p:nvSpPr>
        <p:spPr>
          <a:xfrm>
            <a:off x="467545" y="1351433"/>
            <a:ext cx="8208912" cy="4381823"/>
          </a:xfrm>
        </p:spPr>
        <p:txBody>
          <a:bodyPr>
            <a:noAutofit/>
          </a:bodyPr>
          <a:lstStyle/>
          <a:p>
            <a:pPr>
              <a:buFont typeface="Wingdings" panose="05000000000000000000" pitchFamily="2" charset="2"/>
              <a:buChar char="q"/>
            </a:pPr>
            <a:r>
              <a:rPr lang="el-GR" sz="2800" dirty="0" smtClean="0"/>
              <a:t>Ορίζεται νέοι κόμβοι Χ και Υ και αρχικοποίηση με την κεφαλή. Εάν δεν είναι κενή η λίστα:</a:t>
            </a:r>
          </a:p>
          <a:p>
            <a:pPr>
              <a:buFont typeface="Wingdings" panose="05000000000000000000" pitchFamily="2" charset="2"/>
              <a:buChar char="q"/>
            </a:pPr>
            <a:r>
              <a:rPr lang="el-GR" sz="2800" dirty="0" smtClean="0"/>
              <a:t>Εμφάνιση/χρήση της πληροφορίας του κόμβου Χ, και τοποθέτηση στον κόμβο Χ τον επόμενό του.</a:t>
            </a:r>
          </a:p>
          <a:p>
            <a:pPr>
              <a:buFont typeface="Wingdings" panose="05000000000000000000" pitchFamily="2" charset="2"/>
              <a:buChar char="q"/>
            </a:pPr>
            <a:r>
              <a:rPr lang="el-GR" sz="2800" dirty="0" smtClean="0"/>
              <a:t>Εφόσον ο Χ δεν είναι ίδιος με τον Υ:</a:t>
            </a:r>
          </a:p>
          <a:p>
            <a:pPr>
              <a:buFont typeface="Wingdings" panose="05000000000000000000" pitchFamily="2" charset="2"/>
              <a:buChar char="q"/>
            </a:pPr>
            <a:r>
              <a:rPr lang="el-GR" sz="2800" dirty="0" smtClean="0"/>
              <a:t>Εμφάνιση/χρήση της πληροφορίας του κόμβου Χ,</a:t>
            </a:r>
          </a:p>
          <a:p>
            <a:pPr>
              <a:buFont typeface="Wingdings" panose="05000000000000000000" pitchFamily="2" charset="2"/>
              <a:buChar char="q"/>
            </a:pPr>
            <a:r>
              <a:rPr lang="el-GR" sz="2800" dirty="0" smtClean="0"/>
              <a:t>Τοποθέτηση στο κόμβο Χ τον επόμενό του.</a:t>
            </a:r>
          </a:p>
          <a:p>
            <a:pPr>
              <a:buFont typeface="Wingdings" panose="05000000000000000000" pitchFamily="2" charset="2"/>
              <a:buChar char="q"/>
            </a:pPr>
            <a:r>
              <a:rPr lang="el-GR" sz="2800" dirty="0" smtClean="0"/>
              <a:t>Τέλος Εφόσον</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352928" cy="1260475"/>
          </a:xfrm>
        </p:spPr>
        <p:txBody>
          <a:bodyPr>
            <a:noAutofit/>
          </a:bodyPr>
          <a:lstStyle/>
          <a:p>
            <a:r>
              <a:rPr lang="el-GR" dirty="0"/>
              <a:t>Εμφάνιση Λίστας – </a:t>
            </a:r>
            <a:r>
              <a:rPr lang="el-GR" dirty="0" smtClean="0"/>
              <a:t>Υλοποίηση (1 από 2)</a:t>
            </a:r>
            <a:endParaRPr lang="el-GR" dirty="0"/>
          </a:p>
        </p:txBody>
      </p:sp>
      <p:sp>
        <p:nvSpPr>
          <p:cNvPr id="6" name="TextBox 5" descr="void emfanisi, void,&#10;άγκιστρο,&#10;    Proion * x, * temp, &#10;    / * o δείκτης temp για την κυκλική λίστα * /,&#10;    int c = 0,&#10;    &#10;    if  kefali == NULL, άγκιστρο,&#10;     print f, \ n H λίστα είναι κενή.,&#10;        return,&#10;    άγκιστρο.&#10;    &#10;    &#10;"/>
          <p:cNvSpPr txBox="1"/>
          <p:nvPr>
            <p:custDataLst>
              <p:tags r:id="rId2"/>
            </p:custDataLst>
          </p:nvPr>
        </p:nvSpPr>
        <p:spPr>
          <a:xfrm>
            <a:off x="467544" y="1340768"/>
            <a:ext cx="8208912" cy="5262979"/>
          </a:xfrm>
          <a:prstGeom prst="rect">
            <a:avLst/>
          </a:prstGeom>
          <a:noFill/>
        </p:spPr>
        <p:txBody>
          <a:bodyPr wrap="square" rtlCol="0">
            <a:spAutoFit/>
          </a:bodyPr>
          <a:lstStyle/>
          <a:p>
            <a:r>
              <a:rPr lang="en-US" sz="2800" b="1" dirty="0" smtClean="0"/>
              <a:t>void </a:t>
            </a:r>
            <a:r>
              <a:rPr lang="en-US" sz="2800" b="1" dirty="0" err="1"/>
              <a:t>emfanisi</a:t>
            </a:r>
            <a:r>
              <a:rPr lang="en-US" sz="2800" b="1" dirty="0"/>
              <a:t>(void)</a:t>
            </a:r>
          </a:p>
          <a:p>
            <a:r>
              <a:rPr lang="en-US" sz="2800" b="1" dirty="0"/>
              <a:t>{</a:t>
            </a:r>
          </a:p>
          <a:p>
            <a:r>
              <a:rPr lang="en-US" sz="2800" b="1" dirty="0"/>
              <a:t>    </a:t>
            </a:r>
            <a:r>
              <a:rPr lang="en-US" sz="2800" b="1" dirty="0" err="1"/>
              <a:t>Proion</a:t>
            </a:r>
            <a:r>
              <a:rPr lang="en-US" sz="2800" b="1" dirty="0"/>
              <a:t> *x, *temp; </a:t>
            </a:r>
          </a:p>
          <a:p>
            <a:r>
              <a:rPr lang="en-US" sz="2800" b="1" dirty="0"/>
              <a:t>    /* o </a:t>
            </a:r>
            <a:r>
              <a:rPr lang="el-GR" sz="2800" b="1" dirty="0"/>
              <a:t>δείκτης </a:t>
            </a:r>
            <a:r>
              <a:rPr lang="en-US" sz="2800" b="1" dirty="0"/>
              <a:t>temp </a:t>
            </a:r>
            <a:r>
              <a:rPr lang="el-GR" sz="2800" b="1" dirty="0"/>
              <a:t>για την κυκλική λίστα */</a:t>
            </a:r>
          </a:p>
          <a:p>
            <a:r>
              <a:rPr lang="el-GR" sz="2800" b="1" dirty="0"/>
              <a:t>    </a:t>
            </a:r>
            <a:r>
              <a:rPr lang="en-US" sz="2800" b="1" dirty="0" err="1"/>
              <a:t>int</a:t>
            </a:r>
            <a:r>
              <a:rPr lang="en-US" sz="2800" b="1" dirty="0"/>
              <a:t> c = 0;</a:t>
            </a:r>
          </a:p>
          <a:p>
            <a:r>
              <a:rPr lang="en-US" sz="2800" b="1" dirty="0"/>
              <a:t>    </a:t>
            </a:r>
          </a:p>
          <a:p>
            <a:r>
              <a:rPr lang="en-US" sz="2800" b="1" dirty="0"/>
              <a:t>    if ( </a:t>
            </a:r>
            <a:r>
              <a:rPr lang="en-US" sz="2800" b="1" dirty="0" err="1"/>
              <a:t>kefali</a:t>
            </a:r>
            <a:r>
              <a:rPr lang="en-US" sz="2800" b="1" dirty="0"/>
              <a:t> == NULL </a:t>
            </a:r>
            <a:r>
              <a:rPr lang="en-US" sz="2800" b="1" dirty="0" smtClean="0"/>
              <a:t>)</a:t>
            </a:r>
            <a:r>
              <a:rPr lang="el-GR" sz="2800" b="1" dirty="0" smtClean="0"/>
              <a:t> {</a:t>
            </a:r>
          </a:p>
          <a:p>
            <a:r>
              <a:rPr lang="el-GR" sz="2800" b="1" dirty="0"/>
              <a:t>	</a:t>
            </a:r>
            <a:r>
              <a:rPr lang="el-GR" sz="2800" b="1" dirty="0" smtClean="0"/>
              <a:t>   </a:t>
            </a:r>
            <a:r>
              <a:rPr lang="en-US" sz="2800" b="1" dirty="0" smtClean="0"/>
              <a:t> </a:t>
            </a:r>
            <a:r>
              <a:rPr lang="en-US" sz="2800" b="1" dirty="0" err="1" smtClean="0"/>
              <a:t>printf</a:t>
            </a:r>
            <a:r>
              <a:rPr lang="en-US" sz="2800" b="1" dirty="0" smtClean="0"/>
              <a:t>(“\n H </a:t>
            </a:r>
            <a:r>
              <a:rPr lang="el-GR" sz="2800" b="1" dirty="0" smtClean="0"/>
              <a:t>λίστα είναι κενή. </a:t>
            </a:r>
            <a:r>
              <a:rPr lang="en-US" sz="2800" b="1" dirty="0" smtClean="0"/>
              <a:t>“);</a:t>
            </a:r>
            <a:endParaRPr lang="en-US" sz="2800" b="1" dirty="0"/>
          </a:p>
          <a:p>
            <a:r>
              <a:rPr lang="en-US" sz="2800" b="1" dirty="0"/>
              <a:t>        return</a:t>
            </a:r>
            <a:r>
              <a:rPr lang="en-US" sz="2800" b="1" dirty="0" smtClean="0"/>
              <a:t>;</a:t>
            </a:r>
          </a:p>
          <a:p>
            <a:r>
              <a:rPr lang="en-US" sz="2800" b="1" dirty="0"/>
              <a:t> </a:t>
            </a:r>
            <a:r>
              <a:rPr lang="en-US" sz="2800" b="1" dirty="0" smtClean="0"/>
              <a:t>   }</a:t>
            </a:r>
            <a:endParaRPr lang="en-US" sz="2800" b="1" dirty="0"/>
          </a:p>
          <a:p>
            <a:r>
              <a:rPr lang="en-US" sz="2800" b="1" dirty="0"/>
              <a:t>    </a:t>
            </a:r>
          </a:p>
          <a:p>
            <a:r>
              <a:rPr lang="en-US" sz="2800" b="1" dirty="0"/>
              <a:t>    </a:t>
            </a:r>
            <a:endParaRPr lang="en-US" sz="2800" b="1" dirty="0">
              <a:solidFill>
                <a:srgbClr val="C00000"/>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353500" cy="1260475"/>
          </a:xfrm>
        </p:spPr>
        <p:txBody>
          <a:bodyPr>
            <a:noAutofit/>
          </a:bodyPr>
          <a:lstStyle/>
          <a:p>
            <a:r>
              <a:rPr lang="el-GR" dirty="0"/>
              <a:t>Εμφάνιση Λίστας – Υλοποίηση </a:t>
            </a:r>
            <a:r>
              <a:rPr lang="el-GR" dirty="0" smtClean="0"/>
              <a:t>(2 </a:t>
            </a:r>
            <a:r>
              <a:rPr lang="el-GR" dirty="0"/>
              <a:t>από 2)</a:t>
            </a:r>
          </a:p>
        </p:txBody>
      </p:sp>
      <p:sp>
        <p:nvSpPr>
          <p:cNvPr id="9" name="TextBox 8" descr="    x = kefali,&#10;    temp = kefali,&#10;    / * Εμφάνιση του πρώτου κόμβου * /,&#10;    print f, \ n        Κωδικός           Περιγραφή        Τιμή,&#10;    print f, \ n % 5 d % 10 d % 20 s % 12 τελεία 2 f, σύν σύν c, x -&gt; code, x -&gt; perigrafi, x -&gt; timi,&#10;    / * Συνέχιση με τους υπόλοιπους * /,&#10;    x = x -&gt; epomeno,&#10;    while x != temp, άγκιστρο,&#10;        print f, \ n % 5 d % 10 d % 20 s % 12 τελεία 2 f, σύν σύν c, x -&gt; code, x -&gt; perigrafi, x -&gt; timi,&#10;        x = x -&gt; epomeno,&#10;    άγκιστρο,&#10;άγκιστρο.&#10;"/>
          <p:cNvSpPr txBox="1"/>
          <p:nvPr/>
        </p:nvSpPr>
        <p:spPr>
          <a:xfrm>
            <a:off x="395536" y="1196752"/>
            <a:ext cx="8280920" cy="5262979"/>
          </a:xfrm>
          <a:prstGeom prst="rect">
            <a:avLst/>
          </a:prstGeom>
          <a:noFill/>
        </p:spPr>
        <p:txBody>
          <a:bodyPr wrap="square" rtlCol="0">
            <a:spAutoFit/>
          </a:bodyPr>
          <a:lstStyle/>
          <a:p>
            <a:r>
              <a:rPr lang="el-GR" sz="2400" b="1" dirty="0" smtClean="0"/>
              <a:t>    </a:t>
            </a:r>
            <a:r>
              <a:rPr lang="en-US" sz="2400" b="1" dirty="0" smtClean="0"/>
              <a:t>x </a:t>
            </a:r>
            <a:r>
              <a:rPr lang="en-US" sz="2400" b="1" dirty="0"/>
              <a:t>= </a:t>
            </a:r>
            <a:r>
              <a:rPr lang="en-US" sz="2400" b="1" dirty="0" err="1"/>
              <a:t>kefali</a:t>
            </a:r>
            <a:r>
              <a:rPr lang="en-US" sz="2400" b="1" dirty="0"/>
              <a:t>;</a:t>
            </a:r>
          </a:p>
          <a:p>
            <a:r>
              <a:rPr lang="en-US" sz="2400" b="1" dirty="0">
                <a:solidFill>
                  <a:schemeClr val="accent4">
                    <a:lumMod val="75000"/>
                  </a:schemeClr>
                </a:solidFill>
              </a:rPr>
              <a:t>    temp = </a:t>
            </a:r>
            <a:r>
              <a:rPr lang="en-US" sz="2400" b="1" dirty="0" err="1">
                <a:solidFill>
                  <a:schemeClr val="accent4">
                    <a:lumMod val="75000"/>
                  </a:schemeClr>
                </a:solidFill>
              </a:rPr>
              <a:t>kefali</a:t>
            </a:r>
            <a:r>
              <a:rPr lang="en-US" sz="2400" b="1" dirty="0" smtClean="0">
                <a:solidFill>
                  <a:schemeClr val="accent4">
                    <a:lumMod val="75000"/>
                  </a:schemeClr>
                </a:solidFill>
              </a:rPr>
              <a:t>;</a:t>
            </a:r>
            <a:endParaRPr lang="el-GR" sz="2400" b="1" dirty="0" smtClean="0">
              <a:solidFill>
                <a:schemeClr val="accent4">
                  <a:lumMod val="75000"/>
                </a:schemeClr>
              </a:solidFill>
            </a:endParaRPr>
          </a:p>
          <a:p>
            <a:r>
              <a:rPr lang="el-GR" sz="2400" b="1" dirty="0">
                <a:solidFill>
                  <a:schemeClr val="accent4">
                    <a:lumMod val="75000"/>
                  </a:schemeClr>
                </a:solidFill>
              </a:rPr>
              <a:t> </a:t>
            </a:r>
            <a:r>
              <a:rPr lang="el-GR" sz="2400" b="1" dirty="0" smtClean="0">
                <a:solidFill>
                  <a:schemeClr val="accent4">
                    <a:lumMod val="75000"/>
                  </a:schemeClr>
                </a:solidFill>
              </a:rPr>
              <a:t>   /* Εμφάνιση του πρώτου κόμβου */</a:t>
            </a:r>
            <a:endParaRPr lang="en-US" sz="2400" b="1" dirty="0">
              <a:solidFill>
                <a:schemeClr val="accent4">
                  <a:lumMod val="75000"/>
                </a:schemeClr>
              </a:solidFill>
            </a:endParaRPr>
          </a:p>
          <a:p>
            <a:r>
              <a:rPr lang="en-US" sz="2400" b="1" dirty="0"/>
              <a:t>    </a:t>
            </a:r>
            <a:r>
              <a:rPr lang="en-US" sz="2400" b="1" dirty="0" err="1"/>
              <a:t>printf</a:t>
            </a:r>
            <a:r>
              <a:rPr lang="en-US" sz="2400" b="1" dirty="0"/>
              <a:t>("\n        </a:t>
            </a:r>
            <a:r>
              <a:rPr lang="el-GR" sz="2400" b="1" dirty="0"/>
              <a:t>Κωδικός           Περιγραφή        Τιμή ");</a:t>
            </a:r>
          </a:p>
          <a:p>
            <a:r>
              <a:rPr lang="el-GR" sz="2400" b="1" dirty="0"/>
              <a:t>    </a:t>
            </a:r>
            <a:r>
              <a:rPr lang="en-US" sz="2400" b="1" dirty="0" err="1"/>
              <a:t>printf</a:t>
            </a:r>
            <a:r>
              <a:rPr lang="en-US" sz="2400" b="1" dirty="0"/>
              <a:t>("\n%5d%10d%20s%12.2f", ++c, x-&gt;code, x-&gt;</a:t>
            </a:r>
            <a:r>
              <a:rPr lang="en-US" sz="2400" b="1" dirty="0" err="1"/>
              <a:t>perigrafi</a:t>
            </a:r>
            <a:r>
              <a:rPr lang="en-US" sz="2400" b="1" dirty="0"/>
              <a:t>, x-&gt;</a:t>
            </a:r>
            <a:r>
              <a:rPr lang="en-US" sz="2400" b="1" dirty="0" err="1"/>
              <a:t>timi</a:t>
            </a:r>
            <a:r>
              <a:rPr lang="en-US" sz="2400" b="1" dirty="0"/>
              <a:t>);</a:t>
            </a:r>
          </a:p>
          <a:p>
            <a:r>
              <a:rPr lang="el-GR" sz="2400" b="1" dirty="0" smtClean="0">
                <a:solidFill>
                  <a:schemeClr val="accent4">
                    <a:lumMod val="75000"/>
                  </a:schemeClr>
                </a:solidFill>
              </a:rPr>
              <a:t>    /* Συνέχιση με τους υπόλοιπους */</a:t>
            </a:r>
          </a:p>
          <a:p>
            <a:r>
              <a:rPr lang="el-GR" sz="2400" b="1" dirty="0" smtClean="0"/>
              <a:t>    </a:t>
            </a:r>
            <a:r>
              <a:rPr lang="en-US" sz="2400" b="1" dirty="0" smtClean="0"/>
              <a:t>x </a:t>
            </a:r>
            <a:r>
              <a:rPr lang="en-US" sz="2400" b="1" dirty="0"/>
              <a:t>= x-&gt;</a:t>
            </a:r>
            <a:r>
              <a:rPr lang="en-US" sz="2400" b="1" dirty="0" err="1"/>
              <a:t>epomeno</a:t>
            </a:r>
            <a:r>
              <a:rPr lang="en-US" sz="2400" b="1" dirty="0"/>
              <a:t>;</a:t>
            </a:r>
          </a:p>
          <a:p>
            <a:r>
              <a:rPr lang="en-US" sz="2400" b="1" dirty="0">
                <a:solidFill>
                  <a:schemeClr val="accent4">
                    <a:lumMod val="75000"/>
                  </a:schemeClr>
                </a:solidFill>
              </a:rPr>
              <a:t>    while (x != temp) {</a:t>
            </a:r>
          </a:p>
          <a:p>
            <a:r>
              <a:rPr lang="en-US" sz="2400" b="1" dirty="0"/>
              <a:t>        </a:t>
            </a:r>
            <a:r>
              <a:rPr lang="en-US" sz="2400" b="1" dirty="0" err="1"/>
              <a:t>printf</a:t>
            </a:r>
            <a:r>
              <a:rPr lang="en-US" sz="2400" b="1" dirty="0"/>
              <a:t>("\n%5d%10d%20s%12.2f", ++c, x-&gt;code, x-&gt;</a:t>
            </a:r>
            <a:r>
              <a:rPr lang="en-US" sz="2400" b="1" dirty="0" err="1"/>
              <a:t>perigrafi</a:t>
            </a:r>
            <a:r>
              <a:rPr lang="en-US" sz="2400" b="1" dirty="0"/>
              <a:t>, x-&gt;</a:t>
            </a:r>
            <a:r>
              <a:rPr lang="en-US" sz="2400" b="1" dirty="0" err="1"/>
              <a:t>timi</a:t>
            </a:r>
            <a:r>
              <a:rPr lang="en-US" sz="2400" b="1" dirty="0"/>
              <a:t>);</a:t>
            </a:r>
          </a:p>
          <a:p>
            <a:r>
              <a:rPr lang="en-US" sz="2400" b="1" dirty="0"/>
              <a:t>        x = x-&gt;</a:t>
            </a:r>
            <a:r>
              <a:rPr lang="en-US" sz="2400" b="1" dirty="0" err="1"/>
              <a:t>epomeno</a:t>
            </a:r>
            <a:r>
              <a:rPr lang="en-US" sz="2400" b="1" dirty="0"/>
              <a:t>;</a:t>
            </a:r>
          </a:p>
          <a:p>
            <a:r>
              <a:rPr lang="en-US" sz="2400" b="1" dirty="0"/>
              <a:t>    }</a:t>
            </a:r>
          </a:p>
          <a:p>
            <a:r>
              <a:rPr lang="en-US" sz="2400" b="1" dirty="0" smtClean="0"/>
              <a:t>}</a:t>
            </a:r>
            <a:r>
              <a:rPr lang="el-GR" sz="2400" b="1" dirty="0" smtClean="0"/>
              <a:t>  </a:t>
            </a:r>
            <a:endParaRPr lang="en-US" sz="2400" b="1"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352928" cy="1260475"/>
          </a:xfrm>
        </p:spPr>
        <p:txBody>
          <a:bodyPr>
            <a:noAutofit/>
          </a:bodyPr>
          <a:lstStyle/>
          <a:p>
            <a:r>
              <a:rPr lang="el-GR" dirty="0"/>
              <a:t>Αναζήτηση Κόμβου - Αλγόριθμος</a:t>
            </a:r>
          </a:p>
        </p:txBody>
      </p:sp>
      <p:sp>
        <p:nvSpPr>
          <p:cNvPr id="37" name="TextBox 36"/>
          <p:cNvSpPr txBox="1"/>
          <p:nvPr/>
        </p:nvSpPr>
        <p:spPr>
          <a:xfrm>
            <a:off x="503808" y="1617762"/>
            <a:ext cx="8172648" cy="3539430"/>
          </a:xfrm>
          <a:prstGeom prst="rect">
            <a:avLst/>
          </a:prstGeom>
          <a:noFill/>
        </p:spPr>
        <p:txBody>
          <a:bodyPr wrap="square" rtlCol="0">
            <a:spAutoFit/>
          </a:bodyPr>
          <a:lstStyle/>
          <a:p>
            <a:pPr marL="457200" indent="-457200">
              <a:buFont typeface="Wingdings" panose="05000000000000000000" pitchFamily="2" charset="2"/>
              <a:buChar char="q"/>
            </a:pPr>
            <a:r>
              <a:rPr lang="el-GR" sz="2800" dirty="0"/>
              <a:t>Η αναζήτηση είναι ακριβώς ίδια με την διαπέραση με μόνη διαφορά ότι σε περίπτωση που ο υπό αναζήτηση κόμβος βρεθεί διακόπτεται η διαπέραση της λίστας.</a:t>
            </a:r>
          </a:p>
          <a:p>
            <a:pPr marL="457200" indent="-457200">
              <a:buFont typeface="Wingdings" panose="05000000000000000000" pitchFamily="2" charset="2"/>
              <a:buChar char="q"/>
            </a:pPr>
            <a:r>
              <a:rPr lang="el-GR" sz="2800" dirty="0"/>
              <a:t>Ακριβώς ίδια διαδικασία και για την διόρθωση στοιχείων κόμβου: Αναζήτηση κόμβου και στην συνέχεια τροποποίηση των πληροφοριών του κόμβου.</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Διαγραφή Λίστας - Αλγόριθμος</a:t>
            </a:r>
          </a:p>
        </p:txBody>
      </p:sp>
      <p:sp>
        <p:nvSpPr>
          <p:cNvPr id="10" name="Θέση περιεχομένου 2"/>
          <p:cNvSpPr>
            <a:spLocks noGrp="1"/>
          </p:cNvSpPr>
          <p:nvPr>
            <p:ph idx="1"/>
          </p:nvPr>
        </p:nvSpPr>
        <p:spPr>
          <a:xfrm>
            <a:off x="467545" y="1700808"/>
            <a:ext cx="8280920" cy="3672408"/>
          </a:xfrm>
        </p:spPr>
        <p:txBody>
          <a:bodyPr>
            <a:noAutofit/>
          </a:bodyPr>
          <a:lstStyle/>
          <a:p>
            <a:pPr>
              <a:buFont typeface="Wingdings" panose="05000000000000000000" pitchFamily="2" charset="2"/>
              <a:buChar char="q"/>
            </a:pPr>
            <a:r>
              <a:rPr lang="el-GR" sz="2800" dirty="0" smtClean="0"/>
              <a:t>Διαπέραση όλης της λίστας και αποδέσμευση μνήμης (διαγραφή - </a:t>
            </a:r>
            <a:r>
              <a:rPr lang="en-US" sz="2800" dirty="0" smtClean="0"/>
              <a:t>free</a:t>
            </a:r>
            <a:r>
              <a:rPr lang="el-GR" sz="2800" dirty="0" smtClean="0"/>
              <a:t>) για τον κάθε κόμβο,</a:t>
            </a:r>
          </a:p>
          <a:p>
            <a:pPr>
              <a:buFont typeface="Wingdings" panose="05000000000000000000" pitchFamily="2" charset="2"/>
              <a:buChar char="q"/>
            </a:pPr>
            <a:r>
              <a:rPr lang="el-GR" sz="2800" dirty="0" smtClean="0"/>
              <a:t>ΠΡΟΣΟΧΗ: </a:t>
            </a:r>
          </a:p>
          <a:p>
            <a:pPr lvl="1">
              <a:buFont typeface="Wingdings" panose="05000000000000000000" pitchFamily="2" charset="2"/>
              <a:buChar char="§"/>
            </a:pPr>
            <a:r>
              <a:rPr lang="el-GR" dirty="0" smtClean="0"/>
              <a:t>πριν την αποδέσμευση χώρου πρέπει να κρατηθεί η πληροφορία αναφορικά με τον ποιος είναι ο επόμενος κόμβος!!!</a:t>
            </a:r>
          </a:p>
          <a:p>
            <a:pPr lvl="1">
              <a:buFont typeface="Wingdings" panose="05000000000000000000" pitchFamily="2" charset="2"/>
              <a:buChar char="§"/>
            </a:pPr>
            <a:r>
              <a:rPr lang="el-GR" dirty="0" smtClean="0"/>
              <a:t>Η ουρά πρέπει να δείχνει ‘κενό’ από την αρχή.</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Διαγραφή Λίστας - Υλοποίηση</a:t>
            </a:r>
          </a:p>
        </p:txBody>
      </p:sp>
      <p:sp>
        <p:nvSpPr>
          <p:cNvPr id="8" name="TextBox 7" descr="void diagrafi κάτω παύλα listas, void,&#10;άγκιστρο,&#10;    Proion * x, * epomenos, * temp,&#10;    &#10;    x = kefali,&#10;    oura = NULL,&#10;    while  x != NULL, άγκιστρο,&#10;        epomenos = x -&gt; epomeno,&#10;        free, x,&#10;        if  x!= NULL,&#10;              x = epomenos,&#10;    άγκιστρο,&#10;    kefali = NULL,&#10;άγκιστρο.&#10;"/>
          <p:cNvSpPr txBox="1"/>
          <p:nvPr>
            <p:custDataLst>
              <p:tags r:id="rId2"/>
            </p:custDataLst>
          </p:nvPr>
        </p:nvSpPr>
        <p:spPr>
          <a:xfrm>
            <a:off x="539552" y="1124744"/>
            <a:ext cx="8136904" cy="5262979"/>
          </a:xfrm>
          <a:prstGeom prst="rect">
            <a:avLst/>
          </a:prstGeom>
          <a:noFill/>
        </p:spPr>
        <p:txBody>
          <a:bodyPr wrap="square" rtlCol="0">
            <a:spAutoFit/>
          </a:bodyPr>
          <a:lstStyle/>
          <a:p>
            <a:r>
              <a:rPr lang="en-US" sz="2400" b="1" dirty="0"/>
              <a:t>void </a:t>
            </a:r>
            <a:r>
              <a:rPr lang="en-US" sz="2400" b="1" dirty="0" err="1"/>
              <a:t>diagrafi_listas</a:t>
            </a:r>
            <a:r>
              <a:rPr lang="en-US" sz="2400" b="1" dirty="0"/>
              <a:t>(void)</a:t>
            </a:r>
          </a:p>
          <a:p>
            <a:r>
              <a:rPr lang="en-US" sz="2400" b="1" dirty="0"/>
              <a:t>{</a:t>
            </a:r>
          </a:p>
          <a:p>
            <a:r>
              <a:rPr lang="en-US" sz="2400" b="1" dirty="0"/>
              <a:t>    </a:t>
            </a:r>
            <a:r>
              <a:rPr lang="en-US" sz="2400" b="1" dirty="0" err="1"/>
              <a:t>Proion</a:t>
            </a:r>
            <a:r>
              <a:rPr lang="en-US" sz="2400" b="1" dirty="0"/>
              <a:t> *x, *</a:t>
            </a:r>
            <a:r>
              <a:rPr lang="en-US" sz="2400" b="1" dirty="0" err="1"/>
              <a:t>epomenos</a:t>
            </a:r>
            <a:r>
              <a:rPr lang="en-US" sz="2400" b="1" dirty="0"/>
              <a:t>, *temp;</a:t>
            </a:r>
          </a:p>
          <a:p>
            <a:r>
              <a:rPr lang="en-US" sz="2400" b="1" dirty="0"/>
              <a:t>    </a:t>
            </a:r>
          </a:p>
          <a:p>
            <a:r>
              <a:rPr lang="en-US" sz="2400" b="1" dirty="0"/>
              <a:t>    x = </a:t>
            </a:r>
            <a:r>
              <a:rPr lang="en-US" sz="2400" b="1" dirty="0" err="1"/>
              <a:t>kefali</a:t>
            </a:r>
            <a:r>
              <a:rPr lang="en-US" sz="2400" b="1" dirty="0"/>
              <a:t>;</a:t>
            </a:r>
          </a:p>
          <a:p>
            <a:r>
              <a:rPr lang="en-US" sz="2400" b="1" dirty="0"/>
              <a:t>   </a:t>
            </a:r>
            <a:r>
              <a:rPr lang="en-US" sz="2400" b="1" dirty="0">
                <a:solidFill>
                  <a:srgbClr val="C00000"/>
                </a:solidFill>
              </a:rPr>
              <a:t> </a:t>
            </a:r>
            <a:r>
              <a:rPr lang="en-US" sz="2400" b="1" dirty="0" err="1">
                <a:solidFill>
                  <a:schemeClr val="accent4">
                    <a:lumMod val="75000"/>
                  </a:schemeClr>
                </a:solidFill>
              </a:rPr>
              <a:t>oura</a:t>
            </a:r>
            <a:r>
              <a:rPr lang="en-US" sz="2400" b="1" dirty="0">
                <a:solidFill>
                  <a:schemeClr val="accent4">
                    <a:lumMod val="75000"/>
                  </a:schemeClr>
                </a:solidFill>
              </a:rPr>
              <a:t> = NULL</a:t>
            </a:r>
            <a:r>
              <a:rPr lang="en-US" sz="2400" b="1" dirty="0" smtClean="0">
                <a:solidFill>
                  <a:schemeClr val="accent4">
                    <a:lumMod val="75000"/>
                  </a:schemeClr>
                </a:solidFill>
              </a:rPr>
              <a:t>;</a:t>
            </a:r>
            <a:endParaRPr lang="en-US" sz="2400" b="1" dirty="0">
              <a:solidFill>
                <a:schemeClr val="accent4">
                  <a:lumMod val="75000"/>
                </a:schemeClr>
              </a:solidFill>
            </a:endParaRPr>
          </a:p>
          <a:p>
            <a:r>
              <a:rPr lang="en-US" sz="2400" b="1" dirty="0"/>
              <a:t>    while ( x != NULL ) {</a:t>
            </a:r>
          </a:p>
          <a:p>
            <a:r>
              <a:rPr lang="en-US" sz="2400" b="1" dirty="0"/>
              <a:t>        </a:t>
            </a:r>
            <a:r>
              <a:rPr lang="en-US" sz="2400" b="1" dirty="0" err="1"/>
              <a:t>epomenos</a:t>
            </a:r>
            <a:r>
              <a:rPr lang="en-US" sz="2400" b="1" dirty="0"/>
              <a:t> = x-&gt;</a:t>
            </a:r>
            <a:r>
              <a:rPr lang="en-US" sz="2400" b="1" dirty="0" err="1"/>
              <a:t>epomeno</a:t>
            </a:r>
            <a:r>
              <a:rPr lang="en-US" sz="2400" b="1" dirty="0"/>
              <a:t>;</a:t>
            </a:r>
          </a:p>
          <a:p>
            <a:r>
              <a:rPr lang="en-US" sz="2400" b="1" dirty="0"/>
              <a:t>        free(x);</a:t>
            </a:r>
          </a:p>
          <a:p>
            <a:r>
              <a:rPr lang="en-US" sz="2400" b="1" dirty="0"/>
              <a:t>        </a:t>
            </a:r>
            <a:r>
              <a:rPr lang="en-US" sz="2400" b="1" dirty="0">
                <a:solidFill>
                  <a:schemeClr val="accent4">
                    <a:lumMod val="75000"/>
                  </a:schemeClr>
                </a:solidFill>
              </a:rPr>
              <a:t>if ( x!= NULL)</a:t>
            </a:r>
          </a:p>
          <a:p>
            <a:r>
              <a:rPr lang="en-US" sz="2400" b="1" dirty="0">
                <a:solidFill>
                  <a:schemeClr val="accent4">
                    <a:lumMod val="75000"/>
                  </a:schemeClr>
                </a:solidFill>
              </a:rPr>
              <a:t>        </a:t>
            </a:r>
            <a:r>
              <a:rPr lang="el-GR" sz="2400" b="1" dirty="0" smtClean="0">
                <a:solidFill>
                  <a:schemeClr val="accent4">
                    <a:lumMod val="75000"/>
                  </a:schemeClr>
                </a:solidFill>
              </a:rPr>
              <a:t>      </a:t>
            </a:r>
            <a:r>
              <a:rPr lang="en-US" sz="2400" b="1" dirty="0" smtClean="0">
                <a:solidFill>
                  <a:schemeClr val="accent4">
                    <a:lumMod val="75000"/>
                  </a:schemeClr>
                </a:solidFill>
              </a:rPr>
              <a:t>x </a:t>
            </a:r>
            <a:r>
              <a:rPr lang="en-US" sz="2400" b="1" dirty="0">
                <a:solidFill>
                  <a:schemeClr val="accent4">
                    <a:lumMod val="75000"/>
                  </a:schemeClr>
                </a:solidFill>
              </a:rPr>
              <a:t>= </a:t>
            </a:r>
            <a:r>
              <a:rPr lang="en-US" sz="2400" b="1" dirty="0" err="1">
                <a:solidFill>
                  <a:schemeClr val="accent4">
                    <a:lumMod val="75000"/>
                  </a:schemeClr>
                </a:solidFill>
              </a:rPr>
              <a:t>epomenos</a:t>
            </a:r>
            <a:r>
              <a:rPr lang="en-US" sz="2400" b="1" dirty="0">
                <a:solidFill>
                  <a:schemeClr val="accent4">
                    <a:lumMod val="75000"/>
                  </a:schemeClr>
                </a:solidFill>
              </a:rPr>
              <a:t>;</a:t>
            </a:r>
          </a:p>
          <a:p>
            <a:r>
              <a:rPr lang="en-US" sz="2400" b="1" dirty="0"/>
              <a:t>    }</a:t>
            </a:r>
          </a:p>
          <a:p>
            <a:r>
              <a:rPr lang="en-US" sz="2400" b="1" dirty="0"/>
              <a:t>    </a:t>
            </a:r>
            <a:r>
              <a:rPr lang="en-US" sz="2400" b="1" dirty="0" err="1"/>
              <a:t>kefali</a:t>
            </a:r>
            <a:r>
              <a:rPr lang="en-US" sz="2400" b="1" dirty="0"/>
              <a:t> = NULL;</a:t>
            </a:r>
          </a:p>
          <a:p>
            <a:r>
              <a:rPr lang="en-US" sz="2400" b="1" dirty="0"/>
              <a:t>}</a:t>
            </a:r>
            <a:endParaRPr lang="el-GR" sz="2400" b="1"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1872554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Αδυναμίες </a:t>
            </a:r>
            <a:r>
              <a:rPr lang="el-GR" dirty="0" smtClean="0"/>
              <a:t>Κυκλικά Συνδεδεμένης </a:t>
            </a:r>
            <a:r>
              <a:rPr lang="el-GR" dirty="0"/>
              <a:t>Λίστας</a:t>
            </a:r>
          </a:p>
        </p:txBody>
      </p:sp>
      <p:sp>
        <p:nvSpPr>
          <p:cNvPr id="8" name="TextBox 7"/>
          <p:cNvSpPr txBox="1"/>
          <p:nvPr/>
        </p:nvSpPr>
        <p:spPr>
          <a:xfrm>
            <a:off x="539552" y="1688609"/>
            <a:ext cx="8136904" cy="3108543"/>
          </a:xfrm>
          <a:prstGeom prst="rect">
            <a:avLst/>
          </a:prstGeom>
          <a:noFill/>
        </p:spPr>
        <p:txBody>
          <a:bodyPr wrap="square" rtlCol="0">
            <a:spAutoFit/>
          </a:bodyPr>
          <a:lstStyle/>
          <a:p>
            <a:pPr marL="457200" indent="-457200">
              <a:buFont typeface="Wingdings" panose="05000000000000000000" pitchFamily="2" charset="2"/>
              <a:buChar char="q"/>
            </a:pPr>
            <a:r>
              <a:rPr lang="el-GR" sz="2800" dirty="0" smtClean="0"/>
              <a:t>Εάν ο δείκτης της λίστας δείχνει σε κάποιον κόμβο δεν υπάρχει τρόπος να οδηγηθούμε άμεσα και γρήγορα προς προηγούμενους κόμβους στην λίστα.</a:t>
            </a:r>
          </a:p>
          <a:p>
            <a:pPr marL="457200" indent="-457200">
              <a:buFont typeface="Wingdings" panose="05000000000000000000" pitchFamily="2" charset="2"/>
              <a:buChar char="q"/>
            </a:pPr>
            <a:r>
              <a:rPr lang="el-GR" sz="2800" dirty="0" smtClean="0"/>
              <a:t>Λύση: Άλλη μία απλή παραλλαγή της Α.Σ. Λίστας, η </a:t>
            </a:r>
            <a:r>
              <a:rPr lang="el-GR" sz="2800" b="1" dirty="0" smtClean="0"/>
              <a:t>Διπλά Συνδεδεμένη Λίστα – ΔΣΔ </a:t>
            </a:r>
            <a:r>
              <a:rPr lang="el-GR" sz="2800" dirty="0" smtClean="0"/>
              <a:t>(</a:t>
            </a:r>
            <a:r>
              <a:rPr lang="en-US" sz="2800" dirty="0" smtClean="0"/>
              <a:t>Doubly Linked List</a:t>
            </a:r>
            <a:r>
              <a:rPr lang="el-GR" sz="2800" dirty="0" smtClean="0"/>
              <a:t>).</a:t>
            </a:r>
            <a:endParaRPr lang="el-GR" sz="2800" b="1"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2134430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23528" y="8285"/>
            <a:ext cx="8424936" cy="1260475"/>
          </a:xfrm>
        </p:spPr>
        <p:txBody>
          <a:bodyPr>
            <a:noAutofit/>
          </a:bodyPr>
          <a:lstStyle/>
          <a:p>
            <a:r>
              <a:rPr lang="el-GR" dirty="0" smtClean="0"/>
              <a:t>Διπλά Συνδεδεμένη Λίστα</a:t>
            </a:r>
            <a:endParaRPr lang="el-GR" dirty="0"/>
          </a:p>
        </p:txBody>
      </p:sp>
      <p:sp>
        <p:nvSpPr>
          <p:cNvPr id="6" name="Θέση περιεχομένου 2"/>
          <p:cNvSpPr>
            <a:spLocks noGrp="1"/>
          </p:cNvSpPr>
          <p:nvPr>
            <p:ph idx="1"/>
          </p:nvPr>
        </p:nvSpPr>
        <p:spPr>
          <a:xfrm>
            <a:off x="467545" y="1340768"/>
            <a:ext cx="8280920" cy="2411784"/>
          </a:xfrm>
        </p:spPr>
        <p:txBody>
          <a:bodyPr>
            <a:normAutofit/>
          </a:bodyPr>
          <a:lstStyle/>
          <a:p>
            <a:pPr>
              <a:buFont typeface="Wingdings" panose="05000000000000000000" pitchFamily="2" charset="2"/>
              <a:buChar char="q"/>
            </a:pPr>
            <a:r>
              <a:rPr lang="el-GR" sz="2800" dirty="0" smtClean="0"/>
              <a:t>Διπλά συνδεδεμένη ονομάζεται η απλά συνδεδεμένη λίστα στην οποία ο κάθε κόμβος εκτός από το να δείχνει τον επόμενο κόμβο δείχνει και τον προηγούμενο του.</a:t>
            </a:r>
            <a:endParaRPr lang="el-GR" sz="2800" dirty="0"/>
          </a:p>
        </p:txBody>
      </p:sp>
      <p:pic>
        <p:nvPicPr>
          <p:cNvPr id="10" name="Picture 2" descr="Σχεδιάγραμμα διπλά συνδεδεμένης λίστ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51" y="4256607"/>
            <a:ext cx="8223998" cy="65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918724" y="5161743"/>
            <a:ext cx="2193677" cy="369332"/>
          </a:xfrm>
          <a:prstGeom prst="rect">
            <a:avLst/>
          </a:prstGeom>
          <a:noFill/>
        </p:spPr>
        <p:txBody>
          <a:bodyPr wrap="none" rtlCol="0">
            <a:spAutoFit/>
          </a:bodyPr>
          <a:lstStyle/>
          <a:p>
            <a:r>
              <a:rPr lang="el-GR" dirty="0" smtClean="0"/>
              <a:t>Σχήμα από </a:t>
            </a:r>
            <a:r>
              <a:rPr lang="en-US" dirty="0" smtClean="0"/>
              <a:t>Wikipedia</a:t>
            </a:r>
            <a:endParaRPr lang="en-US"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2134430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518864" y="2049635"/>
            <a:ext cx="8229600" cy="3035549"/>
          </a:xfrm>
        </p:spPr>
        <p:txBody>
          <a:bodyPr>
            <a:normAutofit/>
          </a:bodyPr>
          <a:lstStyle/>
          <a:p>
            <a:pPr marL="0" indent="0">
              <a:buNone/>
            </a:pPr>
            <a:r>
              <a:rPr lang="el-GR" sz="2800" dirty="0"/>
              <a:t>Ο Αναγνώστης να μπορεί να: </a:t>
            </a:r>
          </a:p>
          <a:p>
            <a:pPr marL="114300" indent="-457200">
              <a:buFont typeface="Wingdings" panose="05000000000000000000" pitchFamily="2" charset="2"/>
              <a:buChar char="q"/>
            </a:pPr>
            <a:r>
              <a:rPr lang="el-GR" sz="2800" dirty="0"/>
              <a:t>Διαχειρίζεται πλήρως την δομή της </a:t>
            </a:r>
            <a:r>
              <a:rPr lang="el-GR" sz="2800" dirty="0" smtClean="0"/>
              <a:t>κυκλικά </a:t>
            </a:r>
            <a:r>
              <a:rPr lang="el-GR" sz="2800" dirty="0"/>
              <a:t>και δ</a:t>
            </a:r>
            <a:r>
              <a:rPr lang="el-GR" sz="2800" dirty="0" smtClean="0"/>
              <a:t>ιπλά συνδεδεμένης λίστας, </a:t>
            </a:r>
            <a:r>
              <a:rPr lang="el-GR" sz="2800" dirty="0"/>
              <a:t>δηλαδή δημιουργία, εισαγωγή και εξαγωγή στοιχείων.</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endParaRPr lang="el-GR"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152301"/>
            <a:ext cx="8424936" cy="1260475"/>
          </a:xfrm>
        </p:spPr>
        <p:txBody>
          <a:bodyPr>
            <a:noAutofit/>
          </a:bodyPr>
          <a:lstStyle/>
          <a:p>
            <a:r>
              <a:rPr lang="el-GR" dirty="0"/>
              <a:t>Εφαρμογή: Πρόσθεση Μεγάλων Ακεραίων</a:t>
            </a:r>
          </a:p>
        </p:txBody>
      </p:sp>
      <p:sp>
        <p:nvSpPr>
          <p:cNvPr id="8" name="TextBox 7"/>
          <p:cNvSpPr txBox="1"/>
          <p:nvPr/>
        </p:nvSpPr>
        <p:spPr>
          <a:xfrm>
            <a:off x="539552" y="1974319"/>
            <a:ext cx="8136904" cy="2246769"/>
          </a:xfrm>
          <a:prstGeom prst="rect">
            <a:avLst/>
          </a:prstGeom>
          <a:noFill/>
        </p:spPr>
        <p:txBody>
          <a:bodyPr wrap="square" rtlCol="0">
            <a:spAutoFit/>
          </a:bodyPr>
          <a:lstStyle/>
          <a:p>
            <a:pPr marL="457200" indent="-457200">
              <a:buFont typeface="Wingdings" panose="05000000000000000000" pitchFamily="2" charset="2"/>
              <a:buChar char="q"/>
            </a:pPr>
            <a:r>
              <a:rPr lang="el-GR" sz="2800" dirty="0"/>
              <a:t>Είναι γνωστό ότι το μήκος ενός ακεραίου στις γλώσσες προγραμματισμού είναι πεπερασμένο.</a:t>
            </a:r>
          </a:p>
          <a:p>
            <a:pPr marL="457200" indent="-457200">
              <a:buFont typeface="Wingdings" panose="05000000000000000000" pitchFamily="2" charset="2"/>
              <a:buChar char="q"/>
            </a:pPr>
            <a:r>
              <a:rPr lang="el-GR" sz="2800" dirty="0"/>
              <a:t>Πως θα μπορούσε να αποθηκευθεί και διαχειρισθεί τότε ένας πολύ μεγάλος </a:t>
            </a:r>
            <a:r>
              <a:rPr lang="el-GR" sz="2800" dirty="0" smtClean="0"/>
              <a:t>ακέραιος;</a:t>
            </a:r>
            <a:endParaRPr lang="el-GR" sz="2800" dirty="0"/>
          </a:p>
          <a:p>
            <a:pPr marL="457200" indent="-457200">
              <a:buFont typeface="Wingdings" panose="05000000000000000000" pitchFamily="2" charset="2"/>
              <a:buChar char="q"/>
            </a:pPr>
            <a:r>
              <a:rPr lang="el-GR" sz="2800" dirty="0"/>
              <a:t>Σαν μία συνδεδεμένη λίστα… </a:t>
            </a:r>
            <a:r>
              <a:rPr lang="el-GR" sz="2800" dirty="0">
                <a:sym typeface="Wingdings" pitchFamily="2" charset="2"/>
              </a:rPr>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2134430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Πρόσθεση Μεγάλων Ακεραίων</a:t>
            </a:r>
          </a:p>
        </p:txBody>
      </p:sp>
      <p:sp>
        <p:nvSpPr>
          <p:cNvPr id="8" name="TextBox 7"/>
          <p:cNvSpPr txBox="1"/>
          <p:nvPr/>
        </p:nvSpPr>
        <p:spPr>
          <a:xfrm>
            <a:off x="539552" y="1688609"/>
            <a:ext cx="8136904" cy="3108543"/>
          </a:xfrm>
          <a:prstGeom prst="rect">
            <a:avLst/>
          </a:prstGeom>
          <a:noFill/>
        </p:spPr>
        <p:txBody>
          <a:bodyPr wrap="square" rtlCol="0">
            <a:spAutoFit/>
          </a:bodyPr>
          <a:lstStyle/>
          <a:p>
            <a:pPr marL="457200" indent="-457200">
              <a:buFont typeface="Wingdings" panose="05000000000000000000" pitchFamily="2" charset="2"/>
              <a:buChar char="q"/>
            </a:pPr>
            <a:r>
              <a:rPr lang="el-GR" sz="2800" dirty="0"/>
              <a:t>Λίστα στη οποία ο κάθε κόμβος είναι ένα (ή  και </a:t>
            </a:r>
            <a:r>
              <a:rPr lang="el-GR" sz="2800" dirty="0" smtClean="0"/>
              <a:t>περισσότερα) </a:t>
            </a:r>
            <a:r>
              <a:rPr lang="el-GR" sz="2800" dirty="0"/>
              <a:t>ψηφίο. </a:t>
            </a:r>
          </a:p>
          <a:p>
            <a:pPr marL="457200" indent="-457200">
              <a:buFont typeface="Wingdings" panose="05000000000000000000" pitchFamily="2" charset="2"/>
              <a:buChar char="q"/>
            </a:pPr>
            <a:r>
              <a:rPr lang="el-GR" sz="2800" dirty="0"/>
              <a:t>Ο ακέραιος αποδίδεται στην λίστα σε ανάποδη μορφή:</a:t>
            </a:r>
          </a:p>
          <a:p>
            <a:pPr marL="914400" lvl="1" indent="-457200">
              <a:buFont typeface="Wingdings" panose="05000000000000000000" pitchFamily="2" charset="2"/>
              <a:buChar char="§"/>
            </a:pPr>
            <a:r>
              <a:rPr lang="el-GR" sz="2800" dirty="0"/>
              <a:t>Κεφαλή της λίστας είναι το τελευταίο ψηφίο,</a:t>
            </a:r>
          </a:p>
          <a:p>
            <a:pPr marL="914400" lvl="1" indent="-457200">
              <a:buFont typeface="Wingdings" panose="05000000000000000000" pitchFamily="2" charset="2"/>
              <a:buChar char="§"/>
            </a:pPr>
            <a:r>
              <a:rPr lang="el-GR" sz="2800" dirty="0"/>
              <a:t>Ουρά της λίστας το πρώτο ψηφίο.</a:t>
            </a:r>
          </a:p>
          <a:p>
            <a:pPr marL="457200" indent="-457200">
              <a:buFont typeface="Wingdings" panose="05000000000000000000" pitchFamily="2" charset="2"/>
              <a:buChar char="q"/>
            </a:pPr>
            <a:r>
              <a:rPr lang="el-GR" sz="2800" dirty="0"/>
              <a:t>Παράδειγμα: ο ακέραιος 3456 </a:t>
            </a:r>
            <a:r>
              <a:rPr lang="el-GR" sz="2800" dirty="0">
                <a:sym typeface="Wingdings" pitchFamily="2" charset="2"/>
              </a:rPr>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2134430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Παράδειγμα 3456 </a:t>
            </a:r>
            <a:r>
              <a:rPr lang="el-GR" dirty="0">
                <a:sym typeface="Wingdings" pitchFamily="2" charset="2"/>
              </a:rPr>
              <a:t></a:t>
            </a:r>
            <a:endParaRPr lang="el-GR" dirty="0"/>
          </a:p>
        </p:txBody>
      </p:sp>
      <p:sp>
        <p:nvSpPr>
          <p:cNvPr id="21" name="Ελεύθερη σχεδίαση 20" descr="Σχεδιάγραμμα για το παράδειγμα 3456."/>
          <p:cNvSpPr/>
          <p:nvPr/>
        </p:nvSpPr>
        <p:spPr bwMode="auto">
          <a:xfrm>
            <a:off x="395536" y="2437780"/>
            <a:ext cx="8391658" cy="1704727"/>
          </a:xfrm>
          <a:custGeom>
            <a:avLst/>
            <a:gdLst>
              <a:gd name="connsiteX0" fmla="*/ 7820492 w 9183746"/>
              <a:gd name="connsiteY0" fmla="*/ 1714800 h 1865636"/>
              <a:gd name="connsiteX1" fmla="*/ 8636921 w 9183746"/>
              <a:gd name="connsiteY1" fmla="*/ 1714800 h 1865636"/>
              <a:gd name="connsiteX2" fmla="*/ 8528064 w 9183746"/>
              <a:gd name="connsiteY2" fmla="*/ 147257 h 1865636"/>
              <a:gd name="connsiteX3" fmla="*/ 581492 w 9183746"/>
              <a:gd name="connsiteY3" fmla="*/ 245228 h 1865636"/>
              <a:gd name="connsiteX4" fmla="*/ 1223749 w 9183746"/>
              <a:gd name="connsiteY4" fmla="*/ 1725685 h 186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3746" h="1865636">
                <a:moveTo>
                  <a:pt x="7820492" y="1714800"/>
                </a:moveTo>
                <a:cubicBezTo>
                  <a:pt x="8169742" y="1845428"/>
                  <a:pt x="8518992" y="1976057"/>
                  <a:pt x="8636921" y="1714800"/>
                </a:cubicBezTo>
                <a:cubicBezTo>
                  <a:pt x="8754850" y="1453543"/>
                  <a:pt x="9870635" y="392186"/>
                  <a:pt x="8528064" y="147257"/>
                </a:cubicBezTo>
                <a:cubicBezTo>
                  <a:pt x="7185493" y="-97672"/>
                  <a:pt x="1798878" y="-17843"/>
                  <a:pt x="581492" y="245228"/>
                </a:cubicBezTo>
                <a:cubicBezTo>
                  <a:pt x="-635894" y="508299"/>
                  <a:pt x="293927" y="1116992"/>
                  <a:pt x="1223749" y="1725685"/>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effectLst/>
              <a:latin typeface="Arial" charset="0"/>
            </a:endParaRPr>
          </a:p>
        </p:txBody>
      </p:sp>
      <p:sp>
        <p:nvSpPr>
          <p:cNvPr id="6" name="Ορθογώνιο 5" descr="."/>
          <p:cNvSpPr/>
          <p:nvPr/>
        </p:nvSpPr>
        <p:spPr>
          <a:xfrm>
            <a:off x="1719634" y="3771491"/>
            <a:ext cx="580297" cy="435177"/>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6</a:t>
            </a:r>
          </a:p>
        </p:txBody>
      </p:sp>
      <p:sp>
        <p:nvSpPr>
          <p:cNvPr id="9" name="Ορθογώνιο 8" descr="[DECORATIVE]"/>
          <p:cNvSpPr/>
          <p:nvPr/>
        </p:nvSpPr>
        <p:spPr>
          <a:xfrm>
            <a:off x="2195736" y="3771491"/>
            <a:ext cx="580297" cy="435177"/>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0" name="Ευθύγραμμο βέλος σύνδεσης 9" descr="[DECORATIVE]"/>
          <p:cNvCxnSpPr/>
          <p:nvPr/>
        </p:nvCxnSpPr>
        <p:spPr>
          <a:xfrm flipV="1">
            <a:off x="2533811" y="3968542"/>
            <a:ext cx="797908"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descr="."/>
          <p:cNvSpPr/>
          <p:nvPr/>
        </p:nvSpPr>
        <p:spPr>
          <a:xfrm>
            <a:off x="6817891" y="3771491"/>
            <a:ext cx="580297" cy="435177"/>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3</a:t>
            </a:r>
          </a:p>
        </p:txBody>
      </p:sp>
      <p:sp>
        <p:nvSpPr>
          <p:cNvPr id="12" name="Ορθογώνιο 11" descr="[DECORATIVE]"/>
          <p:cNvSpPr/>
          <p:nvPr/>
        </p:nvSpPr>
        <p:spPr>
          <a:xfrm>
            <a:off x="7308304" y="3771491"/>
            <a:ext cx="580297" cy="435177"/>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sp>
        <p:nvSpPr>
          <p:cNvPr id="13" name="Ορθογώνιο 12" descr="."/>
          <p:cNvSpPr/>
          <p:nvPr/>
        </p:nvSpPr>
        <p:spPr>
          <a:xfrm>
            <a:off x="5115610" y="3771491"/>
            <a:ext cx="580297" cy="435177"/>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4</a:t>
            </a:r>
          </a:p>
        </p:txBody>
      </p:sp>
      <p:sp>
        <p:nvSpPr>
          <p:cNvPr id="14" name="Ορθογώνιο 13" descr="[DECORATIVE]"/>
          <p:cNvSpPr/>
          <p:nvPr/>
        </p:nvSpPr>
        <p:spPr>
          <a:xfrm>
            <a:off x="5652120" y="3771491"/>
            <a:ext cx="580297" cy="435177"/>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5" name="Ευθύγραμμο βέλος σύνδεσης 14" descr="[DECORATIVE]"/>
          <p:cNvCxnSpPr/>
          <p:nvPr/>
        </p:nvCxnSpPr>
        <p:spPr>
          <a:xfrm flipV="1">
            <a:off x="5990196" y="3968542"/>
            <a:ext cx="797908"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Ορθογώνιο 15" descr="."/>
          <p:cNvSpPr/>
          <p:nvPr/>
        </p:nvSpPr>
        <p:spPr>
          <a:xfrm>
            <a:off x="3386493" y="3771491"/>
            <a:ext cx="580297" cy="435177"/>
          </a:xfrm>
          <a:prstGeom prst="rec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r>
              <a:rPr lang="el-GR" dirty="0"/>
              <a:t>5</a:t>
            </a:r>
          </a:p>
        </p:txBody>
      </p:sp>
      <p:sp>
        <p:nvSpPr>
          <p:cNvPr id="17" name="Ορθογώνιο 16" descr="[DECORATIVE]"/>
          <p:cNvSpPr/>
          <p:nvPr/>
        </p:nvSpPr>
        <p:spPr>
          <a:xfrm>
            <a:off x="3923928" y="3771491"/>
            <a:ext cx="580297" cy="435177"/>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spcCol="0" rtlCol="0" anchor="ctr"/>
          <a:lstStyle/>
          <a:p>
            <a:pPr algn="ctr"/>
            <a:endParaRPr lang="el-GR"/>
          </a:p>
        </p:txBody>
      </p:sp>
      <p:cxnSp>
        <p:nvCxnSpPr>
          <p:cNvPr id="18" name="Ευθύγραμμο βέλος σύνδεσης 17" descr="[DECORATIVE]"/>
          <p:cNvCxnSpPr>
            <a:endCxn id="13" idx="1"/>
          </p:cNvCxnSpPr>
          <p:nvPr/>
        </p:nvCxnSpPr>
        <p:spPr>
          <a:xfrm>
            <a:off x="4186690" y="3968542"/>
            <a:ext cx="928920" cy="205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descr="."/>
          <p:cNvSpPr txBox="1"/>
          <p:nvPr/>
        </p:nvSpPr>
        <p:spPr>
          <a:xfrm>
            <a:off x="1578080" y="4632101"/>
            <a:ext cx="1343982" cy="461665"/>
          </a:xfrm>
          <a:prstGeom prst="rect">
            <a:avLst/>
          </a:prstGeom>
          <a:noFill/>
          <a:ln w="28575">
            <a:solidFill>
              <a:schemeClr val="tx1"/>
            </a:solidFill>
          </a:ln>
        </p:spPr>
        <p:txBody>
          <a:bodyPr wrap="square" rtlCol="0">
            <a:spAutoFit/>
          </a:bodyPr>
          <a:lstStyle/>
          <a:p>
            <a:r>
              <a:rPr lang="el-GR" sz="2400" dirty="0" smtClean="0"/>
              <a:t>Κεφαλή</a:t>
            </a:r>
            <a:endParaRPr lang="el-GR" dirty="0"/>
          </a:p>
        </p:txBody>
      </p:sp>
      <p:sp>
        <p:nvSpPr>
          <p:cNvPr id="20" name="TextBox 19" descr="."/>
          <p:cNvSpPr txBox="1"/>
          <p:nvPr/>
        </p:nvSpPr>
        <p:spPr>
          <a:xfrm>
            <a:off x="7014192" y="4632100"/>
            <a:ext cx="1160594" cy="461665"/>
          </a:xfrm>
          <a:prstGeom prst="rect">
            <a:avLst/>
          </a:prstGeom>
          <a:noFill/>
          <a:ln w="28575">
            <a:solidFill>
              <a:schemeClr val="tx1"/>
            </a:solidFill>
          </a:ln>
        </p:spPr>
        <p:txBody>
          <a:bodyPr wrap="square" rtlCol="0">
            <a:spAutoFit/>
          </a:bodyPr>
          <a:lstStyle/>
          <a:p>
            <a:r>
              <a:rPr lang="el-GR" sz="2400" dirty="0" smtClean="0"/>
              <a:t>Ουρά</a:t>
            </a:r>
            <a:endParaRPr lang="el-GR" dirty="0"/>
          </a:p>
        </p:txBody>
      </p:sp>
      <p:cxnSp>
        <p:nvCxnSpPr>
          <p:cNvPr id="22" name="Ευθύγραμμο βέλος σύνδεσης 21" descr="[DECORATIVE]"/>
          <p:cNvCxnSpPr/>
          <p:nvPr/>
        </p:nvCxnSpPr>
        <p:spPr bwMode="auto">
          <a:xfrm flipV="1">
            <a:off x="1510769" y="3997123"/>
            <a:ext cx="198690" cy="1"/>
          </a:xfrm>
          <a:prstGeom prst="straightConnector1">
            <a:avLst/>
          </a:prstGeom>
          <a:solidFill>
            <a:srgbClr val="00B8FF"/>
          </a:solidFill>
          <a:ln w="38100" cap="flat" cmpd="sng" algn="ctr">
            <a:solidFill>
              <a:schemeClr val="tx1"/>
            </a:solidFill>
            <a:prstDash val="solid"/>
            <a:round/>
            <a:headEnd type="none" w="med" len="med"/>
            <a:tailEnd type="arrow"/>
          </a:ln>
          <a:effectLst/>
        </p:spPr>
      </p:cxn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2134430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Πρόσθεση Μεγάλων Ακεραίων</a:t>
            </a:r>
          </a:p>
        </p:txBody>
      </p:sp>
      <p:sp>
        <p:nvSpPr>
          <p:cNvPr id="8" name="TextBox 7"/>
          <p:cNvSpPr txBox="1"/>
          <p:nvPr/>
        </p:nvSpPr>
        <p:spPr>
          <a:xfrm>
            <a:off x="539552" y="1616601"/>
            <a:ext cx="8136904" cy="3108543"/>
          </a:xfrm>
          <a:prstGeom prst="rect">
            <a:avLst/>
          </a:prstGeom>
          <a:noFill/>
        </p:spPr>
        <p:txBody>
          <a:bodyPr wrap="square" rtlCol="0">
            <a:spAutoFit/>
          </a:bodyPr>
          <a:lstStyle/>
          <a:p>
            <a:pPr marL="457200" indent="-457200">
              <a:buFont typeface="Wingdings" panose="05000000000000000000" pitchFamily="2" charset="2"/>
              <a:buChar char="q"/>
            </a:pPr>
            <a:r>
              <a:rPr lang="el-GR" sz="2800" dirty="0"/>
              <a:t>Οπότε 2 μεγάλοι ακέραιοι θα μπορούσε να αναπαρασταθούν με δύο λίστες.</a:t>
            </a:r>
          </a:p>
          <a:p>
            <a:pPr marL="457200" indent="-457200">
              <a:buFont typeface="Wingdings" panose="05000000000000000000" pitchFamily="2" charset="2"/>
              <a:buChar char="q"/>
            </a:pPr>
            <a:r>
              <a:rPr lang="el-GR" sz="2800" dirty="0"/>
              <a:t>Πρόσθεση: Παράλληλη διαπέραση των δύο λιστών και άθροιση του περιεχομένου των αντίστοιχων κόμβων και αποθήκευσή του σε μία νέα λίστα.</a:t>
            </a:r>
          </a:p>
          <a:p>
            <a:pPr marL="457200" indent="-457200">
              <a:buFont typeface="Wingdings" panose="05000000000000000000" pitchFamily="2" charset="2"/>
              <a:buChar char="q"/>
            </a:pPr>
            <a:r>
              <a:rPr lang="el-GR" sz="2800" dirty="0"/>
              <a:t>Στο τέλος, η νέα λίστα θα είναι το άθροισμα των δύο αυτών ακεραίων.</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2134430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smtClean="0"/>
              <a:t>Πρόβλημα </a:t>
            </a:r>
            <a:r>
              <a:rPr lang="en-US" dirty="0" smtClean="0"/>
              <a:t>Flavius Josephus </a:t>
            </a:r>
            <a:r>
              <a:rPr lang="el-GR" dirty="0" smtClean="0"/>
              <a:t>(1 από 2)</a:t>
            </a:r>
            <a:endParaRPr lang="el-GR" dirty="0"/>
          </a:p>
        </p:txBody>
      </p:sp>
      <p:sp>
        <p:nvSpPr>
          <p:cNvPr id="8" name="TextBox 7" descr="Ένα σύνολο Ν ανθρώπων στέκονται διαμορφώνοντας έναν κύκλο. Δοθέντος ενός τυχαίου αριθμού x και ενός ατόμου το οποίο επίσης επιλέγεται τυχαία, μετράμε x άτομα στον κύκλο (εάν το x μεγαλύτερο του N απλά συνεχίζουμε κάνοντας τον κύκλο). Σε όποιο άτομο καταλήγει η μέτρηση αφαιρείται από τον κύκλο  και η διαδικασία επαναλαμβάνεται από το επόμενο άτομο από αυτό που διαγράφηκε.  Στο τέλος μένει μόνο ένα άτομο και αυτό είναι και ο νικητής (ιστορικά στοιχεία για το πρόβλημα στο http://en.wikipedia.org/wiki/Josephus_problem).&#10;"/>
          <p:cNvSpPr txBox="1"/>
          <p:nvPr/>
        </p:nvSpPr>
        <p:spPr>
          <a:xfrm>
            <a:off x="539552" y="1124744"/>
            <a:ext cx="8136904" cy="5262979"/>
          </a:xfrm>
          <a:prstGeom prst="rect">
            <a:avLst/>
          </a:prstGeom>
          <a:noFill/>
        </p:spPr>
        <p:txBody>
          <a:bodyPr wrap="square" rtlCol="0">
            <a:spAutoFit/>
          </a:bodyPr>
          <a:lstStyle/>
          <a:p>
            <a:pPr marL="457200" indent="-457200">
              <a:buFont typeface="Wingdings" panose="05000000000000000000" pitchFamily="2" charset="2"/>
              <a:buChar char="q"/>
            </a:pPr>
            <a:r>
              <a:rPr lang="el-GR" sz="2800" dirty="0" smtClean="0"/>
              <a:t>Ένα σύνολο Ν ανθρώπων στέκονται διαμορφώνοντας έναν κύκλο. Δοθέντος ενός τυχαίου αριθμού x και ενός ατόμου το οποίο επίσης επιλέγεται τυχαία, μετράμε x άτομα στον κύκλο (εάν το </a:t>
            </a:r>
            <a:r>
              <a:rPr lang="el-GR" sz="2800" dirty="0" err="1" smtClean="0"/>
              <a:t>x&gt;N</a:t>
            </a:r>
            <a:r>
              <a:rPr lang="el-GR" sz="2800" dirty="0" smtClean="0"/>
              <a:t> απλά συνεχίζουμε κάνοντας τον κύκλο). Σε όποιο άτομο καταλήγει η μέτρηση αφαιρείται από τον κύκλο  και η διαδικασία επαναλαμβάνεται από το επόμενο άτομο από αυτό που διαγράφηκε.  Στο τέλος μένει μόνο ένα άτομο και αυτό είναι και ο νικητής (ιστορικά στοιχεία για το πρόβλημα στο http://en.wikipedia.org/wiki/Josephus_problem).</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2134430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smtClean="0"/>
              <a:t>Πρόβλημα </a:t>
            </a:r>
            <a:r>
              <a:rPr lang="en-US" dirty="0" smtClean="0"/>
              <a:t>Flavius Josephus</a:t>
            </a:r>
            <a:r>
              <a:rPr lang="el-GR" dirty="0" smtClean="0"/>
              <a:t> (2 από 2)</a:t>
            </a:r>
            <a:endParaRPr lang="el-GR" dirty="0"/>
          </a:p>
        </p:txBody>
      </p:sp>
      <p:sp>
        <p:nvSpPr>
          <p:cNvPr id="6" name="Θέση περιεχομένου 2"/>
          <p:cNvSpPr>
            <a:spLocks noGrp="1"/>
          </p:cNvSpPr>
          <p:nvPr>
            <p:ph idx="1"/>
          </p:nvPr>
        </p:nvSpPr>
        <p:spPr>
          <a:xfrm>
            <a:off x="540569" y="1268760"/>
            <a:ext cx="4175447" cy="4741863"/>
          </a:xfrm>
        </p:spPr>
        <p:txBody>
          <a:bodyPr/>
          <a:lstStyle/>
          <a:p>
            <a:r>
              <a:rPr lang="el-GR" sz="2800" dirty="0" smtClean="0"/>
              <a:t>Υλοποίηση με </a:t>
            </a:r>
            <a:r>
              <a:rPr lang="el-GR" sz="2800" b="1" dirty="0" smtClean="0"/>
              <a:t>κυκλικά συνδεδεμένη λίστα</a:t>
            </a:r>
            <a:r>
              <a:rPr lang="el-GR" sz="2800" dirty="0" smtClean="0"/>
              <a:t>. </a:t>
            </a:r>
          </a:p>
          <a:p>
            <a:r>
              <a:rPr lang="el-GR" sz="2800" dirty="0" smtClean="0"/>
              <a:t>Ξεκινώντας από ένα τυχαία επιλεγμένο κόμβο διαγράφουμε τον x κόμβο.</a:t>
            </a:r>
          </a:p>
          <a:p>
            <a:r>
              <a:rPr lang="el-GR" sz="2800" dirty="0" smtClean="0"/>
              <a:t>Η διαδικασία επαναλαμβάνεται μέχρι να απομείνει μόνο ένας κόμβος. </a:t>
            </a:r>
            <a:endParaRPr lang="el-GR" sz="2800" dirty="0"/>
          </a:p>
        </p:txBody>
      </p:sp>
      <p:pic>
        <p:nvPicPr>
          <p:cNvPr id="9" name="Picture 2" descr="Σχεδιάγραμμα προβλήμτος Flavius Joseph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3" y="126876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0" y="4138694"/>
            <a:ext cx="4104456" cy="461665"/>
          </a:xfrm>
          <a:prstGeom prst="rect">
            <a:avLst/>
          </a:prstGeom>
          <a:noFill/>
        </p:spPr>
        <p:txBody>
          <a:bodyPr wrap="square" rtlCol="0">
            <a:spAutoFit/>
          </a:bodyPr>
          <a:lstStyle/>
          <a:p>
            <a:r>
              <a:rPr lang="el-GR" sz="2400" b="1" dirty="0" smtClean="0"/>
              <a:t>Ν=10, x=3 και αρχή από 1</a:t>
            </a:r>
          </a:p>
        </p:txBody>
      </p:sp>
      <p:sp>
        <p:nvSpPr>
          <p:cNvPr id="11" name="TextBox 10"/>
          <p:cNvSpPr txBox="1"/>
          <p:nvPr/>
        </p:nvSpPr>
        <p:spPr>
          <a:xfrm>
            <a:off x="4572000" y="4725144"/>
            <a:ext cx="4248471" cy="1569660"/>
          </a:xfrm>
          <a:prstGeom prst="rect">
            <a:avLst/>
          </a:prstGeom>
          <a:noFill/>
        </p:spPr>
        <p:txBody>
          <a:bodyPr wrap="square" rtlCol="0">
            <a:spAutoFit/>
          </a:bodyPr>
          <a:lstStyle/>
          <a:p>
            <a:r>
              <a:rPr lang="el-GR" sz="2400" b="1" dirty="0"/>
              <a:t>Διαγράφονται: 3, 6, 9, 2, 7, 1, 8, 5, </a:t>
            </a:r>
            <a:r>
              <a:rPr lang="el-GR" sz="2400" b="1" dirty="0" smtClean="0"/>
              <a:t>10 </a:t>
            </a:r>
            <a:r>
              <a:rPr lang="el-GR" sz="2400" b="1" dirty="0" smtClean="0">
                <a:sym typeface="Wingdings" pitchFamily="2" charset="2"/>
              </a:rPr>
              <a:t></a:t>
            </a:r>
            <a:endParaRPr lang="el-GR" sz="2400" b="1" dirty="0"/>
          </a:p>
          <a:p>
            <a:r>
              <a:rPr lang="el-GR" sz="2400" b="1" dirty="0" smtClean="0">
                <a:solidFill>
                  <a:srgbClr val="C00000"/>
                </a:solidFill>
              </a:rPr>
              <a:t>				</a:t>
            </a:r>
            <a:r>
              <a:rPr lang="el-GR" sz="2400" b="1" dirty="0" smtClean="0">
                <a:solidFill>
                  <a:schemeClr val="accent4">
                    <a:lumMod val="75000"/>
                  </a:schemeClr>
                </a:solidFill>
              </a:rPr>
              <a:t>Νικητής</a:t>
            </a:r>
            <a:r>
              <a:rPr lang="el-GR" sz="2400" b="1" dirty="0">
                <a:solidFill>
                  <a:schemeClr val="accent4">
                    <a:lumMod val="75000"/>
                  </a:schemeClr>
                </a:solidFill>
              </a:rPr>
              <a:t>: </a:t>
            </a:r>
            <a:r>
              <a:rPr lang="el-GR" sz="2400" b="1" dirty="0" smtClean="0">
                <a:solidFill>
                  <a:schemeClr val="accent4">
                    <a:lumMod val="75000"/>
                  </a:schemeClr>
                </a:solidFill>
              </a:rPr>
              <a:t>4</a:t>
            </a:r>
            <a:endParaRPr lang="el-GR" sz="2400" b="1" dirty="0">
              <a:solidFill>
                <a:schemeClr val="accent4">
                  <a:lumMod val="75000"/>
                </a:schemeClr>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Θέση αριθμού διαφάνειας 3" descr="."/>
          <p:cNvSpPr>
            <a:spLocks noGrp="1"/>
          </p:cNvSpPr>
          <p:nvPr>
            <p:ph type="sldNum" sz="quarter" idx="12"/>
          </p:nvPr>
        </p:nvSpPr>
        <p:spPr>
          <a:xfrm>
            <a:off x="5617095" y="6032798"/>
            <a:ext cx="2133600" cy="365125"/>
          </a:xfrm>
        </p:spPr>
        <p:txBody>
          <a:bodyPr/>
          <a:lstStyle/>
          <a:p>
            <a:fld id="{53C4726A-630D-4CB4-B088-BAB00F4188E9}" type="slidenum">
              <a:rPr lang="el-GR" smtClean="0"/>
              <a:t>45</a:t>
            </a:fld>
            <a:endParaRPr lang="el-GR" dirty="0"/>
          </a:p>
        </p:txBody>
      </p:sp>
    </p:spTree>
    <p:custDataLst>
      <p:tags r:id="rId1"/>
    </p:custDataLst>
    <p:extLst>
      <p:ext uri="{BB962C8B-B14F-4D97-AF65-F5344CB8AC3E}">
        <p14:creationId xmlns:p14="http://schemas.microsoft.com/office/powerpoint/2010/main" val="2134430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1814959"/>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628800"/>
            <a:ext cx="8208912" cy="4525963"/>
          </a:xfrm>
        </p:spPr>
        <p:txBody>
          <a:bodyPr>
            <a:noAutofit/>
          </a:bodyPr>
          <a:lstStyle/>
          <a:p>
            <a:pPr marL="457200" lvl="1" indent="0">
              <a:buNone/>
            </a:pPr>
            <a:endParaRPr lang="el-GR" dirty="0" smtClean="0"/>
          </a:p>
          <a:p>
            <a:pPr>
              <a:buFont typeface="Wingdings" panose="05000000000000000000" pitchFamily="2" charset="2"/>
              <a:buChar char="q"/>
            </a:pPr>
            <a:r>
              <a:rPr lang="el-GR" sz="2800" dirty="0" smtClean="0">
                <a:hlinkClick r:id="rId4" action="ppaction://hlinksldjump"/>
              </a:rPr>
              <a:t>Ξεπερνώντας τις αδυναμίες της Απλά Συνδεδεμένης Λίστας:</a:t>
            </a:r>
            <a:endParaRPr lang="el-GR" sz="2800" dirty="0" smtClean="0"/>
          </a:p>
          <a:p>
            <a:pPr lvl="1">
              <a:buFont typeface="Wingdings" panose="05000000000000000000" pitchFamily="2" charset="2"/>
              <a:buChar char="§"/>
            </a:pPr>
            <a:r>
              <a:rPr lang="el-GR" dirty="0" smtClean="0">
                <a:hlinkClick r:id="rId5" action="ppaction://hlinksldjump"/>
              </a:rPr>
              <a:t>Κυκλικά Συνδεδεμένη Λίστα,</a:t>
            </a:r>
            <a:endParaRPr lang="el-GR" dirty="0" smtClean="0"/>
          </a:p>
          <a:p>
            <a:pPr lvl="1">
              <a:buFont typeface="Wingdings" panose="05000000000000000000" pitchFamily="2" charset="2"/>
              <a:buChar char="§"/>
            </a:pPr>
            <a:r>
              <a:rPr lang="el-GR" dirty="0" smtClean="0">
                <a:hlinkClick r:id="rId6" action="ppaction://hlinksldjump"/>
              </a:rPr>
              <a:t>Διπλά Συνδεδεμένη Λίστα.</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Απλά Συνδεδεμένη Λίστα (</a:t>
            </a:r>
            <a:r>
              <a:rPr lang="en-US" dirty="0" smtClean="0"/>
              <a:t>Linked List</a:t>
            </a:r>
            <a:r>
              <a:rPr lang="el-GR" dirty="0" smtClean="0"/>
              <a:t>)</a:t>
            </a:r>
            <a:endParaRPr lang="el-GR" dirty="0"/>
          </a:p>
        </p:txBody>
      </p:sp>
      <p:sp>
        <p:nvSpPr>
          <p:cNvPr id="8" name="Θέση περιεχομένου 2"/>
          <p:cNvSpPr>
            <a:spLocks noGrp="1"/>
          </p:cNvSpPr>
          <p:nvPr>
            <p:ph idx="1"/>
          </p:nvPr>
        </p:nvSpPr>
        <p:spPr>
          <a:xfrm>
            <a:off x="467544" y="1556792"/>
            <a:ext cx="8219256" cy="2376264"/>
          </a:xfrm>
        </p:spPr>
        <p:txBody>
          <a:bodyPr>
            <a:normAutofit/>
          </a:bodyPr>
          <a:lstStyle/>
          <a:p>
            <a:pPr>
              <a:buFont typeface="Wingdings" panose="05000000000000000000" pitchFamily="2" charset="2"/>
              <a:buChar char="q"/>
            </a:pPr>
            <a:r>
              <a:rPr lang="el-GR" sz="2800" dirty="0" smtClean="0"/>
              <a:t>Γραμμική δομή δεδομένων αποτελούμενη από κόμβους όπου ο κάθε κόμβος περιέχει δεδομένα και έναν δείκτη ο οποίος ‘δείχνει’ τον επόμενο κόμβο.</a:t>
            </a:r>
          </a:p>
          <a:p>
            <a:pPr>
              <a:buFont typeface="Wingdings" panose="05000000000000000000" pitchFamily="2" charset="2"/>
              <a:buChar char="q"/>
            </a:pPr>
            <a:r>
              <a:rPr lang="el-GR" sz="2800" dirty="0" smtClean="0"/>
              <a:t>Ο τελευταίος κόμβος δεν ‘δείχνει’ πουθενά (</a:t>
            </a:r>
            <a:r>
              <a:rPr lang="en-US" sz="2800" dirty="0" smtClean="0"/>
              <a:t>NULL</a:t>
            </a:r>
            <a:r>
              <a:rPr lang="el-GR" sz="2800" dirty="0" smtClean="0"/>
              <a:t>).</a:t>
            </a:r>
          </a:p>
        </p:txBody>
      </p:sp>
      <p:pic>
        <p:nvPicPr>
          <p:cNvPr id="9" name="Picture 2" descr="Σχεδιάγραμμα απλά συνδεδεμένης λίστα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174207"/>
            <a:ext cx="74009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0"/>
            <a:ext cx="7772400" cy="1628800"/>
          </a:xfrm>
        </p:spPr>
        <p:txBody>
          <a:bodyPr>
            <a:noAutofit/>
          </a:bodyPr>
          <a:lstStyle/>
          <a:p>
            <a:r>
              <a:rPr lang="el-GR" dirty="0"/>
              <a:t>Αδυναμίες </a:t>
            </a:r>
            <a:r>
              <a:rPr lang="el-GR" dirty="0" smtClean="0"/>
              <a:t>Απλά Συνδεδεμένης </a:t>
            </a:r>
            <a:r>
              <a:rPr lang="el-GR" dirty="0"/>
              <a:t>Λίστας</a:t>
            </a:r>
          </a:p>
        </p:txBody>
      </p:sp>
      <p:sp>
        <p:nvSpPr>
          <p:cNvPr id="81" name="Θέση περιεχομένου 2"/>
          <p:cNvSpPr txBox="1">
            <a:spLocks/>
          </p:cNvSpPr>
          <p:nvPr/>
        </p:nvSpPr>
        <p:spPr>
          <a:xfrm>
            <a:off x="467545" y="1855489"/>
            <a:ext cx="8219256" cy="38777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q"/>
            </a:pPr>
            <a:r>
              <a:rPr lang="el-GR" sz="2800" dirty="0" smtClean="0"/>
              <a:t>Εάν ο δείκτης της λίστας δείχνει σε κάποιον κόμβο δεν υπάρχει τρόπος να οδηγηθούμε προς τα πίσω στην λίστα.</a:t>
            </a:r>
          </a:p>
          <a:p>
            <a:pPr marL="457200" indent="-457200" algn="l">
              <a:buFont typeface="Wingdings" panose="05000000000000000000" pitchFamily="2" charset="2"/>
              <a:buChar char="q"/>
            </a:pPr>
            <a:r>
              <a:rPr lang="el-GR" sz="2800" dirty="0" smtClean="0"/>
              <a:t>Δηλαδή είναι αδύνατη η προσπέλαση προηγούμενων κόμβων.</a:t>
            </a:r>
          </a:p>
          <a:p>
            <a:pPr marL="457200" indent="-457200" algn="l">
              <a:buFont typeface="Wingdings" panose="05000000000000000000" pitchFamily="2" charset="2"/>
              <a:buChar char="q"/>
            </a:pPr>
            <a:r>
              <a:rPr lang="el-GR" sz="2800" dirty="0" smtClean="0"/>
              <a:t>Λύση: Μία απλή παραλλαγή της Α.Σ. Λίστας, η </a:t>
            </a:r>
            <a:r>
              <a:rPr lang="el-GR" sz="2800" b="1" dirty="0" smtClean="0"/>
              <a:t>Κυκλικά Συνδεδεμένη Λίστα – ΚΣΔ </a:t>
            </a:r>
            <a:r>
              <a:rPr lang="el-GR" sz="2800" dirty="0" smtClean="0"/>
              <a:t>(</a:t>
            </a:r>
            <a:r>
              <a:rPr lang="en-US" sz="2800" dirty="0" smtClean="0"/>
              <a:t>Circular Linked List</a:t>
            </a:r>
            <a:r>
              <a:rPr lang="el-GR" sz="2800" dirty="0" smtClean="0"/>
              <a:t>).</a:t>
            </a:r>
            <a:endParaRPr lang="el-GR" sz="2800" b="1"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46831"/>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Κυκλικά Συνδεδεμένη Λίστα</a:t>
            </a:r>
            <a:endParaRPr lang="el-GR" dirty="0"/>
          </a:p>
        </p:txBody>
      </p:sp>
      <p:sp>
        <p:nvSpPr>
          <p:cNvPr id="75" name="Θέση περιεχομένου 2"/>
          <p:cNvSpPr>
            <a:spLocks noGrp="1"/>
          </p:cNvSpPr>
          <p:nvPr>
            <p:ph idx="1"/>
          </p:nvPr>
        </p:nvSpPr>
        <p:spPr>
          <a:xfrm>
            <a:off x="467545" y="1628800"/>
            <a:ext cx="8219256" cy="2411784"/>
          </a:xfrm>
        </p:spPr>
        <p:txBody>
          <a:bodyPr>
            <a:normAutofit/>
          </a:bodyPr>
          <a:lstStyle/>
          <a:p>
            <a:pPr>
              <a:buFont typeface="Wingdings" panose="05000000000000000000" pitchFamily="2" charset="2"/>
              <a:buChar char="q"/>
            </a:pPr>
            <a:r>
              <a:rPr lang="el-GR" sz="2800" dirty="0" smtClean="0"/>
              <a:t>Κυκλικά συνδεδεμένη ονομάζεται η απλά συνδεδεμένη λίστα στην οποία ο τελευταίος κόμβος (και η ουρά) της αντί να δείχνει στο ‘κενό’ δείχνει την κεφαλή της λίστας.</a:t>
            </a:r>
            <a:endParaRPr lang="el-GR" sz="2800" dirty="0"/>
          </a:p>
        </p:txBody>
      </p:sp>
      <p:pic>
        <p:nvPicPr>
          <p:cNvPr id="76" name="Picture 2" descr="Σχεδιάγραμμα κυκλικά συνδεδεμένης λίστ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185" y="4268675"/>
            <a:ext cx="6477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76"/>
          <p:cNvSpPr txBox="1"/>
          <p:nvPr/>
        </p:nvSpPr>
        <p:spPr>
          <a:xfrm>
            <a:off x="2918724" y="5449775"/>
            <a:ext cx="2193677" cy="369332"/>
          </a:xfrm>
          <a:prstGeom prst="rect">
            <a:avLst/>
          </a:prstGeom>
          <a:noFill/>
        </p:spPr>
        <p:txBody>
          <a:bodyPr wrap="none" rtlCol="0">
            <a:spAutoFit/>
          </a:bodyPr>
          <a:lstStyle/>
          <a:p>
            <a:r>
              <a:rPr lang="el-GR" dirty="0" smtClean="0"/>
              <a:t>Σχήμα από </a:t>
            </a:r>
            <a:r>
              <a:rPr lang="en-US" dirty="0" smtClean="0"/>
              <a:t>Wikipedia</a:t>
            </a:r>
            <a:endParaRPr lang="en-US"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95537" y="8285"/>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Λειτουργίες </a:t>
            </a:r>
            <a:r>
              <a:rPr lang="el-GR" dirty="0" smtClean="0"/>
              <a:t>Κυκλικά Συνδεδεμένης </a:t>
            </a:r>
            <a:r>
              <a:rPr lang="el-GR" dirty="0"/>
              <a:t>Λίστας</a:t>
            </a:r>
          </a:p>
        </p:txBody>
      </p:sp>
      <p:sp>
        <p:nvSpPr>
          <p:cNvPr id="8" name="Θέση περιεχομένου 2"/>
          <p:cNvSpPr>
            <a:spLocks noGrp="1"/>
          </p:cNvSpPr>
          <p:nvPr>
            <p:ph idx="1"/>
          </p:nvPr>
        </p:nvSpPr>
        <p:spPr>
          <a:xfrm>
            <a:off x="467545" y="1412776"/>
            <a:ext cx="8219256" cy="4622899"/>
          </a:xfrm>
        </p:spPr>
        <p:txBody>
          <a:bodyPr>
            <a:noAutofit/>
          </a:bodyPr>
          <a:lstStyle/>
          <a:p>
            <a:pPr>
              <a:buFont typeface="Wingdings" panose="05000000000000000000" pitchFamily="2" charset="2"/>
              <a:buChar char="q"/>
            </a:pPr>
            <a:r>
              <a:rPr lang="el-GR" sz="2800" dirty="0"/>
              <a:t>Εισαγωγή Κόμβου:</a:t>
            </a:r>
          </a:p>
          <a:p>
            <a:pPr lvl="1">
              <a:buFont typeface="Wingdings" panose="05000000000000000000" pitchFamily="2" charset="2"/>
              <a:buChar char="§"/>
            </a:pPr>
            <a:r>
              <a:rPr lang="el-GR" dirty="0"/>
              <a:t>Αρχή Λίστας,</a:t>
            </a:r>
          </a:p>
          <a:p>
            <a:pPr lvl="1">
              <a:buFont typeface="Wingdings" panose="05000000000000000000" pitchFamily="2" charset="2"/>
              <a:buChar char="§"/>
            </a:pPr>
            <a:r>
              <a:rPr lang="el-GR" dirty="0"/>
              <a:t>Τέλος Λίστας,</a:t>
            </a:r>
          </a:p>
          <a:p>
            <a:pPr lvl="1">
              <a:buFont typeface="Wingdings" panose="05000000000000000000" pitchFamily="2" charset="2"/>
              <a:buChar char="§"/>
            </a:pPr>
            <a:r>
              <a:rPr lang="el-GR" dirty="0"/>
              <a:t>Ενδιάμεσα Λίστας,</a:t>
            </a:r>
          </a:p>
          <a:p>
            <a:pPr>
              <a:buFont typeface="Wingdings" panose="05000000000000000000" pitchFamily="2" charset="2"/>
              <a:buChar char="q"/>
            </a:pPr>
            <a:r>
              <a:rPr lang="el-GR" sz="2800" dirty="0"/>
              <a:t>Διαγραφή Κόμβου, </a:t>
            </a:r>
          </a:p>
          <a:p>
            <a:pPr>
              <a:buFont typeface="Wingdings" panose="05000000000000000000" pitchFamily="2" charset="2"/>
              <a:buChar char="q"/>
            </a:pPr>
            <a:r>
              <a:rPr lang="el-GR" sz="2800" dirty="0"/>
              <a:t>Διαπέραση Λίστας – Προβολή Λίστας,</a:t>
            </a:r>
          </a:p>
          <a:p>
            <a:pPr>
              <a:buFont typeface="Wingdings" panose="05000000000000000000" pitchFamily="2" charset="2"/>
              <a:buChar char="q"/>
            </a:pPr>
            <a:r>
              <a:rPr lang="el-GR" sz="2800" dirty="0"/>
              <a:t>Αναζήτηση / Διόρθωση στοιχείων Κόμβου,</a:t>
            </a:r>
          </a:p>
          <a:p>
            <a:pPr>
              <a:buFont typeface="Wingdings" panose="05000000000000000000" pitchFamily="2" charset="2"/>
              <a:buChar char="q"/>
            </a:pPr>
            <a:r>
              <a:rPr lang="el-GR" sz="2800" dirty="0"/>
              <a:t>Διαγραφή Λίστας.</a:t>
            </a:r>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Κυκλικά και Διπλά Συνδεδεμένη Λίστα</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30/2013 12:55:53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5,76,77,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8,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9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30,39,31,32,33,34,35,36,37,38,40,41,42,43,44,45,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2,13,8,9,10,11,15,16,17,18,19,20,21,22,23,24,25,26,27,28,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10,11,8,9,12,13,14,15,16,18,19,20,21,22,23,24,25,26,27,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6,10,7,8,12,13,14,15,16,17,18,19,20,21,22,23,24,25,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6,7,8,10,11,12,13,14,15,16,17,18,19,20,2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8,11,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8,9,11,12,13,14,15,16,17,18,19,20,21,22,23,24,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22,8,9,11,12,13,14,15,16,17,18,19,20,21,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6,22,8,9,11,12,13,14,15,16,17,18,19,20,21,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18,6,9,10,11,12,13,14,15,16,17,19,7,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9,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37,7,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6,10,9,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5,21,6,9,10,11,12,13,14,15,16,17,18,19,20,22,7,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5,6,9,10,11,7,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8,9,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81,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6BB8100-F17A-47A9-82C0-6AA0658CE2B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5342</TotalTime>
  <Words>2569</Words>
  <Application>Microsoft Office PowerPoint</Application>
  <PresentationFormat>Προβολή στην οθόνη (4:3)</PresentationFormat>
  <Paragraphs>460</Paragraphs>
  <Slides>46</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Θέμα του Office</vt:lpstr>
      <vt:lpstr>Δομές Δεδομένων και Αρχεία</vt:lpstr>
      <vt:lpstr>Άδειες Χρήσης</vt:lpstr>
      <vt:lpstr>Χρηματοδότηση</vt:lpstr>
      <vt:lpstr>Σκοποί  ενότητας</vt:lpstr>
      <vt:lpstr>Περιεχόμενα ενότητας</vt:lpstr>
      <vt:lpstr>Απλά Συνδεδεμένη Λίστα (Linked List)</vt:lpstr>
      <vt:lpstr>Αδυναμίες Απλά Συνδεδεμένης Λίστας</vt:lpstr>
      <vt:lpstr>Κυκλικά Συνδεδεμένη Λίστα</vt:lpstr>
      <vt:lpstr>Λειτουργίες Κυκλικά Συνδεδεμένης Λίστας</vt:lpstr>
      <vt:lpstr>Τυπική Δομή Λίστας</vt:lpstr>
      <vt:lpstr>Διαχείριση Λίστας</vt:lpstr>
      <vt:lpstr>Λίστα: Εισαγωγή Νέου Κόμβου</vt:lpstr>
      <vt:lpstr>(1) Δημιουργία Νέου Κόμβου</vt:lpstr>
      <vt:lpstr>(2) Τοποθέτηση Δείκτη</vt:lpstr>
      <vt:lpstr>(3) Επανατοποθέτηση Δείκτη</vt:lpstr>
      <vt:lpstr>(4) Τελική Μορφή</vt:lpstr>
      <vt:lpstr>Εισαγωγή Νέου Κόμβου - Αλγόριθμος</vt:lpstr>
      <vt:lpstr>Εισαγωγή (αρχή) - Υλοποίηση</vt:lpstr>
      <vt:lpstr>Εισαγωγή (τέλος) - Υλοποίηση</vt:lpstr>
      <vt:lpstr>Εισαγωγή (μετά) – Υλοποίηση (1 από 3)</vt:lpstr>
      <vt:lpstr>Εισαγωγή (μετά) – Υλοποίηση (2 από 3)</vt:lpstr>
      <vt:lpstr>Εισαγωγή (μετά) – Υλοποίηση (3 από 3)</vt:lpstr>
      <vt:lpstr>Λίστα: Διαγραφή Κόμβου</vt:lpstr>
      <vt:lpstr>(2) Διαγραφή Κόμβου</vt:lpstr>
      <vt:lpstr>(3) Διαγραφή Κόμβου</vt:lpstr>
      <vt:lpstr>(4) Τελική Μορφή</vt:lpstr>
      <vt:lpstr>Διαγραφή Κόμβου – Αλγόριθμος (1 από 2)</vt:lpstr>
      <vt:lpstr>Διαγραφή Κόμβου – Αλγόριθμος (2 από 2)</vt:lpstr>
      <vt:lpstr>Διαγραφή Κόμβου – Υλοποίηση (1 από 3)</vt:lpstr>
      <vt:lpstr>Διαγραφή Κόμβου – Υλοποίηση (2 από 3)</vt:lpstr>
      <vt:lpstr>Διαγραφή Κόμβου – Υλοποίηση (3 από 3)</vt:lpstr>
      <vt:lpstr>Διαπέραση Λίστας - Αλγόριθμος</vt:lpstr>
      <vt:lpstr>Εμφάνιση Λίστας – Υλοποίηση (1 από 2)</vt:lpstr>
      <vt:lpstr>Εμφάνιση Λίστας – Υλοποίηση (2 από 2)</vt:lpstr>
      <vt:lpstr>Αναζήτηση Κόμβου - Αλγόριθμος</vt:lpstr>
      <vt:lpstr>Διαγραφή Λίστας - Αλγόριθμος</vt:lpstr>
      <vt:lpstr>Διαγραφή Λίστας - Υλοποίηση</vt:lpstr>
      <vt:lpstr>Αδυναμίες Κυκλικά Συνδεδεμένης Λίστας</vt:lpstr>
      <vt:lpstr>Διπλά Συνδεδεμένη Λίστα</vt:lpstr>
      <vt:lpstr>Εφαρμογή: Πρόσθεση Μεγάλων Ακεραίων</vt:lpstr>
      <vt:lpstr>Πρόσθεση Μεγάλων Ακεραίων</vt:lpstr>
      <vt:lpstr>Παράδειγμα 3456 </vt:lpstr>
      <vt:lpstr>Πρόσθεση Μεγάλων Ακεραίων</vt:lpstr>
      <vt:lpstr>Πρόβλημα Flavius Josephus (1 από 2)</vt:lpstr>
      <vt:lpstr>Πρόβλημα Flavius Josephus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Κυκλικά και Διπλά Συνδεδεμένη Λίστα</dc:title>
  <dc:creator>Ηλίας Κ. Σάββας</dc:creator>
  <cp:keywords>Δομές Δεδομένων και Αρχεία,  Κυκλικά και Διπλά Συνδεδεμένη Λίστα, Ουρά (Queue): Ανάλυση, Υλοποίηση, Εφαρμογές.</cp:keywords>
  <cp:lastModifiedBy>Windows User</cp:lastModifiedBy>
  <cp:revision>476</cp:revision>
  <dcterms:created xsi:type="dcterms:W3CDTF">2012-09-06T09:03:05Z</dcterms:created>
  <dcterms:modified xsi:type="dcterms:W3CDTF">2013-09-30T09:57:11Z</dcterms:modified>
</cp:coreProperties>
</file>