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1"/>
  </p:notesMasterIdLst>
  <p:sldIdLst>
    <p:sldId id="256" r:id="rId3"/>
    <p:sldId id="257" r:id="rId4"/>
    <p:sldId id="30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280" r:id="rId40"/>
  </p:sldIdLst>
  <p:sldSz cx="9144000" cy="6858000" type="screen4x3"/>
  <p:notesSz cx="6858000" cy="9144000"/>
  <p:custDataLst>
    <p:tags r:id="rId4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9314" autoAdjust="0"/>
  </p:normalViewPr>
  <p:slideViewPr>
    <p:cSldViewPr>
      <p:cViewPr>
        <p:scale>
          <a:sx n="70" d="100"/>
          <a:sy n="70" d="100"/>
        </p:scale>
        <p:origin x="-2886" y="-10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3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48.xml"/><Relationship Id="rId7" Type="http://schemas.openxmlformats.org/officeDocument/2006/relationships/oleObject" Target="../embeddings/Microsoft_Word_97_-_2003_Document2.doc"/><Relationship Id="rId2" Type="http://schemas.openxmlformats.org/officeDocument/2006/relationships/tags" Target="../tags/tag4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Word_97_-_2003_Document1.doc"/><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5.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8.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notesSlide" Target="../notesSlides/notesSlide5.xml"/><Relationship Id="rId7" Type="http://schemas.openxmlformats.org/officeDocument/2006/relationships/slide" Target="slide1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3.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 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1:</a:t>
            </a:r>
            <a:r>
              <a:rPr lang="en-US" sz="2800" dirty="0" smtClean="0"/>
              <a:t> </a:t>
            </a:r>
            <a:r>
              <a:rPr lang="el-GR" altLang="el-GR" sz="2800" b="1" dirty="0"/>
              <a:t>Εισαγωγή </a:t>
            </a:r>
            <a:r>
              <a:rPr lang="el-GR" altLang="el-GR" sz="2800" b="1" dirty="0" smtClean="0"/>
              <a:t>στα Συστήματα </a:t>
            </a:r>
            <a:r>
              <a:rPr lang="el-GR" altLang="el-GR" sz="2800" b="1" dirty="0"/>
              <a:t>Βάσεων </a:t>
            </a:r>
            <a:r>
              <a:rPr lang="el-GR" altLang="el-GR" sz="2800" b="1" dirty="0" smtClean="0"/>
              <a:t>Δεδομένων</a:t>
            </a:r>
            <a:endParaRPr lang="en-US" sz="2800" b="1"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smtClean="0"/>
              <a:t>Γεωργία </a:t>
            </a:r>
            <a:r>
              <a:rPr lang="el-GR" altLang="el-GR" sz="2800" dirty="0" err="1" smtClean="0"/>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el-GR"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27384"/>
            <a:ext cx="821925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Παραδείγματα πράξεων στα δεδομένα του πίνακα της κάβας κρασιών (1 από 2)</a:t>
            </a:r>
            <a:endParaRPr lang="el-GR" sz="4000" dirty="0"/>
          </a:p>
        </p:txBody>
      </p:sp>
      <p:sp>
        <p:nvSpPr>
          <p:cNvPr id="10" name="Ορθογώνιο 9" descr="Πίνακας ΚΑΒΑ.&#10;&#10;Ανάκληση δεδομένων,&#10;SELECT ΚΡΑΣΙ, ΦΙΑΛΕΣ, ΠΑΡΑΓΩΓΟΣ,&#10;FROM ΚΑΒΑ,&#10;WHERE ΕΤΟΣ ίσο με 92.&#10;&#10;Εισαγωγή νέων δεδομένων,&#10;INSERT,&#10;INTO ΚΑΒΑ, ΡΑΦΙ, ΚΡΑΣΙ, ΠΑΡΑΓΩΓΟΣ, ΕΤΟΣ, ΦΙΑΛΕΣ,&#10;VALUES, 53, ‘Pinot Noir’, ‘Saintsbury’, 92, 1.&#10;"/>
          <p:cNvSpPr/>
          <p:nvPr>
            <p:custDataLst>
              <p:tags r:id="rId2"/>
            </p:custDataLst>
          </p:nvPr>
        </p:nvSpPr>
        <p:spPr>
          <a:xfrm>
            <a:off x="467544" y="1794296"/>
            <a:ext cx="8219256" cy="4154984"/>
          </a:xfrm>
          <a:prstGeom prst="rect">
            <a:avLst/>
          </a:prstGeom>
        </p:spPr>
        <p:txBody>
          <a:bodyPr wrap="square">
            <a:spAutoFit/>
          </a:bodyPr>
          <a:lstStyle/>
          <a:p>
            <a:pPr algn="just"/>
            <a:r>
              <a:rPr lang="el-GR" altLang="el-GR" sz="2400" b="1" dirty="0" smtClean="0"/>
              <a:t>Πίνακας ΚΑΒΑ</a:t>
            </a:r>
          </a:p>
          <a:p>
            <a:pPr algn="just"/>
            <a:endParaRPr lang="el-GR" altLang="el-GR" sz="2400" b="1" dirty="0" smtClean="0"/>
          </a:p>
          <a:p>
            <a:pPr algn="just"/>
            <a:r>
              <a:rPr lang="el-GR" altLang="el-GR" sz="2400" b="1" dirty="0" smtClean="0"/>
              <a:t>Ανάκληση δεδομένων</a:t>
            </a:r>
            <a:endParaRPr lang="el-GR" altLang="el-GR" sz="2400" dirty="0" smtClean="0"/>
          </a:p>
          <a:p>
            <a:pPr algn="just"/>
            <a:r>
              <a:rPr lang="el-GR" altLang="el-GR" sz="2400" dirty="0" smtClean="0"/>
              <a:t>SELECT ΚΡΑΣΙ, ΦΙΑΛΕΣ, ΠΑΡΑΓΩΓΟΣ,</a:t>
            </a:r>
          </a:p>
          <a:p>
            <a:pPr algn="just"/>
            <a:r>
              <a:rPr lang="el-GR" altLang="el-GR" sz="2400" dirty="0" smtClean="0"/>
              <a:t>FROM ΚΑΒΑ</a:t>
            </a:r>
          </a:p>
          <a:p>
            <a:pPr algn="just"/>
            <a:r>
              <a:rPr lang="el-GR" altLang="el-GR" sz="2400" dirty="0" smtClean="0"/>
              <a:t>WHERE ΕΤΟΣ=92;.</a:t>
            </a:r>
          </a:p>
          <a:p>
            <a:pPr algn="just"/>
            <a:endParaRPr lang="el-GR" altLang="el-GR" sz="2400" dirty="0" smtClean="0"/>
          </a:p>
          <a:p>
            <a:pPr algn="just"/>
            <a:r>
              <a:rPr lang="el-GR" altLang="el-GR" sz="2400" b="1" dirty="0" smtClean="0"/>
              <a:t>Εισαγωγή νέων δεδομένων,</a:t>
            </a:r>
            <a:endParaRPr lang="el-GR" altLang="el-GR" sz="2400" dirty="0" smtClean="0"/>
          </a:p>
          <a:p>
            <a:pPr algn="just"/>
            <a:r>
              <a:rPr lang="el-GR" altLang="el-GR" sz="2400" dirty="0" smtClean="0"/>
              <a:t>INSERT</a:t>
            </a:r>
          </a:p>
          <a:p>
            <a:pPr algn="just"/>
            <a:r>
              <a:rPr lang="el-GR" altLang="el-GR" sz="2400" dirty="0" smtClean="0"/>
              <a:t>INTO ΚΑΒΑ (ΡΑΦΙ, ΚΡΑΣΙ, ΠΑΡΑΓΩΓΟΣ, ΕΤΟΣ, ΦΙΑΛΕΣ)</a:t>
            </a:r>
          </a:p>
          <a:p>
            <a:pPr algn="just"/>
            <a:r>
              <a:rPr lang="el-GR" altLang="el-GR" sz="2400" dirty="0" smtClean="0"/>
              <a:t>VALUES (53, ‘</a:t>
            </a:r>
            <a:r>
              <a:rPr lang="el-GR" altLang="el-GR" sz="2400" dirty="0" err="1" smtClean="0"/>
              <a:t>Pinot</a:t>
            </a:r>
            <a:r>
              <a:rPr lang="el-GR" altLang="el-GR" sz="2400" dirty="0" smtClean="0"/>
              <a:t> </a:t>
            </a:r>
            <a:r>
              <a:rPr lang="el-GR" altLang="el-GR" sz="2400" dirty="0" err="1" smtClean="0"/>
              <a:t>Noir</a:t>
            </a:r>
            <a:r>
              <a:rPr lang="el-GR" altLang="el-GR" sz="2400" dirty="0" smtClean="0"/>
              <a:t>’, ‘</a:t>
            </a:r>
            <a:r>
              <a:rPr lang="el-GR" altLang="el-GR" sz="2400" dirty="0" err="1" smtClean="0"/>
              <a:t>Saintsbury</a:t>
            </a:r>
            <a:r>
              <a:rPr lang="el-GR" altLang="el-GR" sz="2400" dirty="0" smtClean="0"/>
              <a:t>’, 92, 1);.</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27384"/>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Παραδείγματα πράξεων στα δεδομένα του πίνακα της κάβας κρασιών </a:t>
            </a:r>
            <a:r>
              <a:rPr lang="el-GR" sz="4000" dirty="0" smtClean="0"/>
              <a:t>(2 </a:t>
            </a:r>
            <a:r>
              <a:rPr lang="el-GR" sz="4000" dirty="0"/>
              <a:t>από 2)</a:t>
            </a:r>
          </a:p>
        </p:txBody>
      </p:sp>
      <p:sp>
        <p:nvSpPr>
          <p:cNvPr id="7" name="Ορθογώνιο 6" descr="Ενημέρωση υπαρχόντων δεδομένων,&#10;UPDATE ΚΑΒΑ,&#10;SET ΦΙΑΛΕΣ ίσο με 4,&#10;WHERE ΡΑΦΙ ίσο με 3.&#10;&#10;Διαγραφή υπαρχόντων δεδομένων,&#10;DELETE,&#10;FROM ΚΑΒΑ,&#10;WHERE ΡΑΦΙ ίσο με 2.&#10;"/>
          <p:cNvSpPr/>
          <p:nvPr/>
        </p:nvSpPr>
        <p:spPr>
          <a:xfrm>
            <a:off x="467544" y="1556792"/>
            <a:ext cx="8219256" cy="3416320"/>
          </a:xfrm>
          <a:prstGeom prst="rect">
            <a:avLst/>
          </a:prstGeom>
        </p:spPr>
        <p:txBody>
          <a:bodyPr wrap="square">
            <a:spAutoFit/>
          </a:bodyPr>
          <a:lstStyle/>
          <a:p>
            <a:pPr algn="just"/>
            <a:r>
              <a:rPr lang="el-GR" altLang="el-GR" sz="2400" b="1" dirty="0" smtClean="0"/>
              <a:t>Ενημέρωση </a:t>
            </a:r>
            <a:r>
              <a:rPr lang="el-GR" altLang="el-GR" sz="2400" b="1" dirty="0"/>
              <a:t>υπαρχόντων </a:t>
            </a:r>
            <a:r>
              <a:rPr lang="el-GR" altLang="el-GR" sz="2400" b="1" dirty="0" smtClean="0"/>
              <a:t>δεδομένων,</a:t>
            </a:r>
            <a:endParaRPr lang="el-GR" altLang="el-GR" sz="2400" dirty="0"/>
          </a:p>
          <a:p>
            <a:pPr algn="just"/>
            <a:r>
              <a:rPr lang="en-GB" altLang="el-GR" sz="2400" dirty="0"/>
              <a:t>UPDATE </a:t>
            </a:r>
            <a:r>
              <a:rPr lang="el-GR" altLang="el-GR" sz="2400" dirty="0" smtClean="0"/>
              <a:t>ΚΑΒΑ,</a:t>
            </a:r>
            <a:endParaRPr lang="el-GR" altLang="el-GR" sz="2400" dirty="0"/>
          </a:p>
          <a:p>
            <a:pPr algn="just"/>
            <a:r>
              <a:rPr lang="en-GB" altLang="el-GR" sz="2400" dirty="0"/>
              <a:t>SET </a:t>
            </a:r>
            <a:r>
              <a:rPr lang="el-GR" altLang="el-GR" sz="2400" dirty="0"/>
              <a:t>ΦΙΑΛΕΣ</a:t>
            </a:r>
            <a:r>
              <a:rPr lang="en-US" altLang="el-GR" sz="2400" dirty="0" smtClean="0"/>
              <a:t>=4</a:t>
            </a:r>
            <a:r>
              <a:rPr lang="el-GR" altLang="el-GR" sz="2400" dirty="0" smtClean="0"/>
              <a:t>,</a:t>
            </a:r>
            <a:endParaRPr lang="el-GR" altLang="el-GR" sz="2400" dirty="0"/>
          </a:p>
          <a:p>
            <a:pPr algn="just"/>
            <a:r>
              <a:rPr lang="en-GB" altLang="el-GR" sz="2400" dirty="0"/>
              <a:t>WHERE</a:t>
            </a:r>
            <a:r>
              <a:rPr lang="el-GR" altLang="el-GR" sz="2400" dirty="0"/>
              <a:t> ΡΑΦΙ=3</a:t>
            </a:r>
            <a:r>
              <a:rPr lang="el-GR" altLang="el-GR" sz="2400" dirty="0" smtClean="0"/>
              <a:t>;.</a:t>
            </a:r>
            <a:endParaRPr lang="en-US" altLang="el-GR" sz="2400" dirty="0"/>
          </a:p>
          <a:p>
            <a:pPr algn="just"/>
            <a:endParaRPr lang="el-GR" altLang="el-GR" sz="2400" dirty="0"/>
          </a:p>
          <a:p>
            <a:pPr algn="just"/>
            <a:r>
              <a:rPr lang="el-GR" altLang="el-GR" sz="2400" b="1" dirty="0"/>
              <a:t>Διαγραφή υπαρχόντων </a:t>
            </a:r>
            <a:r>
              <a:rPr lang="el-GR" altLang="el-GR" sz="2400" b="1" dirty="0" smtClean="0"/>
              <a:t>δεδομένων,</a:t>
            </a:r>
            <a:endParaRPr lang="el-GR" altLang="el-GR" sz="2400" dirty="0"/>
          </a:p>
          <a:p>
            <a:pPr algn="just"/>
            <a:r>
              <a:rPr lang="en-GB" altLang="el-GR" sz="2400" dirty="0" smtClean="0"/>
              <a:t>DELETE</a:t>
            </a:r>
            <a:r>
              <a:rPr lang="el-GR" altLang="el-GR" sz="2400" dirty="0"/>
              <a:t>,</a:t>
            </a:r>
          </a:p>
          <a:p>
            <a:pPr algn="just"/>
            <a:r>
              <a:rPr lang="en-GB" altLang="el-GR" sz="2400" dirty="0"/>
              <a:t>FROM </a:t>
            </a:r>
            <a:r>
              <a:rPr lang="el-GR" altLang="el-GR" sz="2400" dirty="0" smtClean="0"/>
              <a:t>ΚΑΒΑ,</a:t>
            </a:r>
            <a:endParaRPr lang="el-GR" altLang="el-GR" sz="2400" dirty="0"/>
          </a:p>
          <a:p>
            <a:pPr algn="just"/>
            <a:r>
              <a:rPr lang="en-GB" altLang="el-GR" sz="2400" dirty="0"/>
              <a:t>WHERE </a:t>
            </a:r>
            <a:r>
              <a:rPr lang="el-GR" altLang="el-GR" sz="2400" dirty="0"/>
              <a:t>ΡΑΦΙ</a:t>
            </a:r>
            <a:r>
              <a:rPr lang="en-US" altLang="el-GR" sz="2400" dirty="0"/>
              <a:t>=2</a:t>
            </a:r>
            <a:r>
              <a:rPr lang="en-GB" altLang="el-GR" sz="2400" dirty="0" smtClean="0"/>
              <a:t>;</a:t>
            </a:r>
            <a:r>
              <a:rPr lang="el-GR" altLang="el-GR" sz="2400" dirty="0" smtClean="0"/>
              <a:t>.</a:t>
            </a:r>
            <a:endParaRPr lang="en-GB"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altLang="el-GR" dirty="0" smtClean="0">
                <a:latin typeface="+mn-lt"/>
              </a:rPr>
              <a:t>SQL=Structured Query Language  (</a:t>
            </a:r>
            <a:r>
              <a:rPr lang="el-GR" altLang="el-GR" dirty="0" smtClean="0">
                <a:latin typeface="+mn-lt"/>
              </a:rPr>
              <a:t>Δομημένη Γλώσσα Ερωτήσεων</a:t>
            </a:r>
            <a:r>
              <a:rPr lang="en-US" altLang="el-GR" dirty="0" smtClean="0">
                <a:latin typeface="+mn-lt"/>
              </a:rPr>
              <a:t>)</a:t>
            </a:r>
            <a:endParaRPr lang="en-US" dirty="0">
              <a:latin typeface="+mn-lt"/>
            </a:endParaRPr>
          </a:p>
        </p:txBody>
      </p:sp>
      <p:sp>
        <p:nvSpPr>
          <p:cNvPr id="14" name="Rectangle 4"/>
          <p:cNvSpPr>
            <a:spLocks noGrp="1" noChangeArrowheads="1"/>
          </p:cNvSpPr>
          <p:nvPr>
            <p:ph type="body" idx="1"/>
            <p:custDataLst>
              <p:tags r:id="rId3"/>
            </p:custDataLst>
          </p:nvPr>
        </p:nvSpPr>
        <p:spPr>
          <a:xfrm>
            <a:off x="755576" y="2276872"/>
            <a:ext cx="7931224" cy="2448272"/>
          </a:xfrm>
        </p:spPr>
        <p:txBody>
          <a:bodyPr>
            <a:noAutofit/>
          </a:bodyPr>
          <a:lstStyle/>
          <a:p>
            <a:pPr>
              <a:buClr>
                <a:schemeClr val="tx1"/>
              </a:buClr>
            </a:pPr>
            <a:r>
              <a:rPr lang="el-GR" altLang="el-GR" sz="2800" b="0" dirty="0" smtClean="0"/>
              <a:t>Η </a:t>
            </a:r>
            <a:r>
              <a:rPr lang="en-US" altLang="el-GR" sz="2800" b="0" dirty="0" smtClean="0"/>
              <a:t>SQL</a:t>
            </a:r>
            <a:r>
              <a:rPr lang="el-GR" altLang="el-GR" sz="2800" b="0" dirty="0" smtClean="0"/>
              <a:t> είναι η γλώσσα που υποστηρίζεται σήμερα από τα περισσότερα συστήματα βάσεων δεδομένων, στην πράξη μάλιστα, είναι η επίσημη πρότυπη γλώσσα για τα σχεσιακά συστήματα.</a:t>
            </a:r>
          </a:p>
          <a:p>
            <a:pPr>
              <a:buClr>
                <a:schemeClr val="tx1"/>
              </a:buClr>
            </a:pPr>
            <a:endParaRPr lang="el-GR" sz="2800" b="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35669"/>
            <a:ext cx="9072563" cy="1305099"/>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Από τι αποτελείται ένα </a:t>
            </a:r>
            <a:br>
              <a:rPr lang="el-GR" altLang="el-GR" dirty="0">
                <a:latin typeface="+mn-lt"/>
              </a:rPr>
            </a:br>
            <a:r>
              <a:rPr lang="el-GR" altLang="el-GR" dirty="0">
                <a:latin typeface="+mn-lt"/>
              </a:rPr>
              <a:t>Σύστημα Βάσεων Δεδομένων</a:t>
            </a:r>
            <a:endParaRPr lang="el-GR" dirty="0">
              <a:latin typeface="+mn-lt"/>
            </a:endParaRPr>
          </a:p>
        </p:txBody>
      </p:sp>
      <p:sp>
        <p:nvSpPr>
          <p:cNvPr id="13" name="Rectangle 3"/>
          <p:cNvSpPr>
            <a:spLocks noGrp="1" noChangeArrowheads="1"/>
          </p:cNvSpPr>
          <p:nvPr>
            <p:ph type="body" idx="1"/>
          </p:nvPr>
        </p:nvSpPr>
        <p:spPr>
          <a:xfrm>
            <a:off x="467545" y="1628800"/>
            <a:ext cx="8219256" cy="4248472"/>
          </a:xfrm>
        </p:spPr>
        <p:txBody>
          <a:bodyPr>
            <a:noAutofit/>
          </a:bodyPr>
          <a:lstStyle/>
          <a:p>
            <a:r>
              <a:rPr lang="el-GR" altLang="el-GR" sz="2800" b="0" dirty="0"/>
              <a:t>Ένα σύστημα βάσης δεδομένων απαρτίζεται από τέσσερα βασικά στοιχεία:</a:t>
            </a:r>
          </a:p>
          <a:p>
            <a:endParaRPr lang="el-GR" altLang="el-GR" sz="2800" b="0" dirty="0"/>
          </a:p>
          <a:p>
            <a:pPr marL="457200" indent="-457200">
              <a:buFont typeface="Wingdings" panose="05000000000000000000" pitchFamily="2" charset="2"/>
              <a:buChar char="§"/>
            </a:pPr>
            <a:r>
              <a:rPr lang="el-GR" altLang="el-GR" sz="2800" b="0" dirty="0"/>
              <a:t> </a:t>
            </a:r>
            <a:r>
              <a:rPr lang="el-GR" altLang="el-GR" sz="2800" b="0" dirty="0" smtClean="0"/>
              <a:t>δεδομένα, </a:t>
            </a:r>
            <a:r>
              <a:rPr lang="el-GR" altLang="el-GR" sz="2800" b="0" dirty="0"/>
              <a:t>	</a:t>
            </a:r>
          </a:p>
          <a:p>
            <a:pPr marL="457200" indent="-457200">
              <a:buFont typeface="Wingdings" panose="05000000000000000000" pitchFamily="2" charset="2"/>
              <a:buChar char="§"/>
            </a:pPr>
            <a:r>
              <a:rPr lang="el-GR" altLang="el-GR" sz="2800" b="0" dirty="0"/>
              <a:t> </a:t>
            </a:r>
            <a:r>
              <a:rPr lang="el-GR" altLang="el-GR" sz="2800" b="0" dirty="0" smtClean="0"/>
              <a:t>υλικό,</a:t>
            </a:r>
            <a:r>
              <a:rPr lang="el-GR" altLang="el-GR" sz="2800" b="0" dirty="0"/>
              <a:t>	</a:t>
            </a:r>
          </a:p>
          <a:p>
            <a:pPr marL="457200" indent="-457200">
              <a:buFont typeface="Wingdings" panose="05000000000000000000" pitchFamily="2" charset="2"/>
              <a:buChar char="§"/>
            </a:pPr>
            <a:r>
              <a:rPr lang="el-GR" altLang="el-GR" sz="2800" b="0" dirty="0"/>
              <a:t> </a:t>
            </a:r>
            <a:r>
              <a:rPr lang="el-GR" altLang="el-GR" sz="2800" b="0" dirty="0" smtClean="0"/>
              <a:t>λογισμικό,</a:t>
            </a:r>
            <a:r>
              <a:rPr lang="el-GR" altLang="el-GR" sz="2800" b="0" dirty="0"/>
              <a:t>	</a:t>
            </a:r>
          </a:p>
          <a:p>
            <a:pPr marL="457200" indent="-457200">
              <a:buFont typeface="Wingdings" panose="05000000000000000000" pitchFamily="2" charset="2"/>
              <a:buChar char="§"/>
            </a:pPr>
            <a:r>
              <a:rPr lang="el-GR" altLang="el-GR" sz="2800" b="0" dirty="0"/>
              <a:t> </a:t>
            </a:r>
            <a:r>
              <a:rPr lang="el-GR" altLang="el-GR" sz="2800" b="0" dirty="0" smtClean="0"/>
              <a:t>χρήστες.</a:t>
            </a:r>
            <a:endParaRPr lang="el-GR" altLang="el-GR" sz="2800" b="0" dirty="0"/>
          </a:p>
          <a:p>
            <a:endParaRPr lang="el-GR" altLang="el-GR" sz="2800"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rPr>
              <a:t>Δεδομένα (1 από 2)</a:t>
            </a:r>
            <a:endParaRPr lang="el-GR" dirty="0">
              <a:latin typeface="+mn-lt"/>
            </a:endParaRPr>
          </a:p>
        </p:txBody>
      </p:sp>
      <p:sp>
        <p:nvSpPr>
          <p:cNvPr id="18" name="TextBox 4"/>
          <p:cNvSpPr txBox="1">
            <a:spLocks noChangeArrowheads="1"/>
          </p:cNvSpPr>
          <p:nvPr/>
        </p:nvSpPr>
        <p:spPr bwMode="auto">
          <a:xfrm>
            <a:off x="467545" y="1758295"/>
            <a:ext cx="821925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q"/>
            </a:pPr>
            <a:endParaRPr lang="el-GR" altLang="el-GR" sz="2800" dirty="0" smtClean="0"/>
          </a:p>
          <a:p>
            <a:pPr marL="457200" indent="-457200">
              <a:buFont typeface="Wingdings" panose="05000000000000000000" pitchFamily="2" charset="2"/>
              <a:buChar char="q"/>
            </a:pPr>
            <a:r>
              <a:rPr lang="el-GR" altLang="el-GR" sz="2800" dirty="0" smtClean="0"/>
              <a:t>Σύστημα ενός χρήστη</a:t>
            </a:r>
            <a:r>
              <a:rPr lang="en-US" altLang="el-GR" sz="2800" dirty="0" smtClean="0"/>
              <a:t>,</a:t>
            </a:r>
            <a:r>
              <a:rPr lang="el-GR" altLang="el-GR" sz="2800" dirty="0" smtClean="0"/>
              <a:t>           (</a:t>
            </a:r>
            <a:r>
              <a:rPr lang="en-US" altLang="el-GR" sz="2800" dirty="0" smtClean="0"/>
              <a:t>single user system</a:t>
            </a:r>
            <a:r>
              <a:rPr lang="el-GR" altLang="el-GR" sz="2800" dirty="0" smtClean="0"/>
              <a:t>)</a:t>
            </a:r>
            <a:r>
              <a:rPr lang="en-US" altLang="el-GR" sz="2800" dirty="0" smtClean="0"/>
              <a:t>,</a:t>
            </a:r>
            <a:endParaRPr lang="el-GR" altLang="el-GR" sz="2800" dirty="0" smtClean="0"/>
          </a:p>
          <a:p>
            <a:pPr marL="457200" indent="-457200">
              <a:buFont typeface="Wingdings" panose="05000000000000000000" pitchFamily="2" charset="2"/>
              <a:buChar char="q"/>
            </a:pPr>
            <a:endParaRPr lang="el-GR" altLang="el-GR" sz="2800" dirty="0" smtClean="0"/>
          </a:p>
          <a:p>
            <a:pPr marL="457200" indent="-457200">
              <a:buFont typeface="Wingdings" panose="05000000000000000000" pitchFamily="2" charset="2"/>
              <a:buChar char="q"/>
            </a:pPr>
            <a:r>
              <a:rPr lang="el-GR" altLang="el-GR" sz="2800" dirty="0" smtClean="0"/>
              <a:t>Σύστημα πολλών χρηστών</a:t>
            </a:r>
            <a:r>
              <a:rPr lang="en-US" altLang="el-GR" sz="2800" dirty="0" smtClean="0"/>
              <a:t>,</a:t>
            </a:r>
            <a:r>
              <a:rPr lang="el-GR" altLang="el-GR" sz="2800" dirty="0" smtClean="0"/>
              <a:t>	(</a:t>
            </a:r>
            <a:r>
              <a:rPr lang="en-US" altLang="el-GR" sz="2800" dirty="0" smtClean="0"/>
              <a:t>multiuser system</a:t>
            </a:r>
            <a:r>
              <a:rPr lang="el-GR" altLang="el-GR" sz="2800" dirty="0" smtClean="0"/>
              <a:t>)</a:t>
            </a:r>
            <a:r>
              <a:rPr lang="en-US" altLang="el-GR" sz="2800" dirty="0" smtClean="0"/>
              <a:t>.</a:t>
            </a:r>
            <a:endParaRPr lang="el-GR" altLang="el-GR" sz="2800" dirty="0" smtClean="0"/>
          </a:p>
          <a:p>
            <a:pPr marL="457200" indent="-457200">
              <a:buFont typeface="Wingdings" panose="05000000000000000000" pitchFamily="2" charset="2"/>
              <a:buChar char="q"/>
            </a:pPr>
            <a:endParaRPr lang="el-GR" altLang="el-GR" sz="2800" b="1"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Δεδομένα </a:t>
            </a:r>
            <a:r>
              <a:rPr lang="el-GR" altLang="el-GR" dirty="0" smtClean="0"/>
              <a:t>(2 </a:t>
            </a:r>
            <a:r>
              <a:rPr lang="el-GR" altLang="el-GR" dirty="0"/>
              <a:t>από 2)</a:t>
            </a:r>
            <a:endParaRPr lang="el-GR" dirty="0"/>
          </a:p>
        </p:txBody>
      </p:sp>
      <p:sp>
        <p:nvSpPr>
          <p:cNvPr id="6" name="TextBox 4"/>
          <p:cNvSpPr txBox="1">
            <a:spLocks noChangeArrowheads="1"/>
          </p:cNvSpPr>
          <p:nvPr/>
        </p:nvSpPr>
        <p:spPr bwMode="auto">
          <a:xfrm>
            <a:off x="399824" y="1346801"/>
            <a:ext cx="8291264" cy="453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Wingdings" panose="05000000000000000000" pitchFamily="2" charset="2"/>
              <a:buChar char="q"/>
            </a:pPr>
            <a:r>
              <a:rPr lang="el-GR" altLang="el-GR" sz="2000" b="1" dirty="0" smtClean="0"/>
              <a:t>Ενοποιημένα (</a:t>
            </a:r>
            <a:r>
              <a:rPr lang="en-US" altLang="el-GR" sz="2000" b="1" dirty="0" smtClean="0"/>
              <a:t>Integrated</a:t>
            </a:r>
            <a:r>
              <a:rPr lang="el-GR" altLang="el-GR" sz="2000" b="1" dirty="0" smtClean="0"/>
              <a:t>) 	</a:t>
            </a:r>
            <a:endParaRPr lang="el-GR" altLang="el-GR" sz="2000" dirty="0" smtClean="0"/>
          </a:p>
          <a:p>
            <a:pPr>
              <a:lnSpc>
                <a:spcPct val="80000"/>
              </a:lnSpc>
              <a:buFont typeface="Wingdings" pitchFamily="2" charset="2"/>
              <a:buNone/>
            </a:pPr>
            <a:r>
              <a:rPr lang="el-GR" altLang="el-GR" sz="2000" dirty="0" smtClean="0"/>
              <a:t>Η βάση δεδομένων μπορεί να θεωρείται μια συνένωση πολλών αρχείων             δεδομένων, που από κάθε άλλη άποψη είναι ξεχωριστά το ένα από το άλλο, ενώ κάθε πλεονασμός εξαιτίας της επανάληψης δεδομένων μεταξύ αυτών των αρχείων έχει εξαλειφτεί εντελώς ή κατά ένα μέρος.</a:t>
            </a:r>
          </a:p>
          <a:p>
            <a:pPr>
              <a:lnSpc>
                <a:spcPct val="80000"/>
              </a:lnSpc>
              <a:buFont typeface="Wingdings" pitchFamily="2" charset="2"/>
              <a:buNone/>
            </a:pPr>
            <a:endParaRPr lang="el-GR" altLang="el-GR" sz="2000" b="1" dirty="0" smtClean="0"/>
          </a:p>
          <a:p>
            <a:pPr marL="342900" indent="-342900">
              <a:lnSpc>
                <a:spcPct val="80000"/>
              </a:lnSpc>
              <a:buFont typeface="Wingdings" panose="05000000000000000000" pitchFamily="2" charset="2"/>
              <a:buChar char="q"/>
            </a:pPr>
            <a:r>
              <a:rPr lang="el-GR" altLang="el-GR" sz="2000" b="1" dirty="0" smtClean="0"/>
              <a:t>Μεριζόμενα (</a:t>
            </a:r>
            <a:r>
              <a:rPr lang="en-US" altLang="el-GR" sz="2000" b="1" dirty="0" smtClean="0"/>
              <a:t>Shared</a:t>
            </a:r>
            <a:r>
              <a:rPr lang="el-GR" altLang="el-GR" sz="2000" b="1" dirty="0" smtClean="0"/>
              <a:t>)</a:t>
            </a:r>
            <a:endParaRPr lang="el-GR" altLang="el-GR" sz="2000" dirty="0" smtClean="0"/>
          </a:p>
          <a:p>
            <a:pPr>
              <a:lnSpc>
                <a:spcPct val="80000"/>
              </a:lnSpc>
              <a:buFont typeface="Wingdings" pitchFamily="2" charset="2"/>
              <a:buNone/>
            </a:pPr>
            <a:r>
              <a:rPr lang="el-GR" altLang="el-GR" sz="2000" dirty="0" smtClean="0"/>
              <a:t>Τα μεμονωμένα στοιχεία δεδομένων της βάσης δεδομένων μπορούν να τα μοιράζονται πολλοί διαφορετικοί χρήστες, με την έννοια ότι καθένας από αυτούς τους χρήστες μπορεί να έχει πρόσβαση στο ίδιο στοιχείο δεδομένων (και οι διάφοροι χρήστες να το χρησιμοποιούν για διαφορετικό σκοπό).</a:t>
            </a:r>
          </a:p>
          <a:p>
            <a:pPr>
              <a:lnSpc>
                <a:spcPct val="80000"/>
              </a:lnSpc>
              <a:buFont typeface="Wingdings" pitchFamily="2" charset="2"/>
              <a:buNone/>
            </a:pPr>
            <a:r>
              <a:rPr lang="el-GR" altLang="el-GR" sz="2000" dirty="0" smtClean="0"/>
              <a:t>Οι διάφοροι χρήστες μπορούν να έχουν πρόσβαση στο ίδιο στοιχείο δεδομένων την ίδια στιγμή (ταυτόχρονη προσπέλαση).</a:t>
            </a:r>
          </a:p>
          <a:p>
            <a:pPr>
              <a:lnSpc>
                <a:spcPct val="80000"/>
              </a:lnSpc>
              <a:buFont typeface="Wingdings" pitchFamily="2" charset="2"/>
              <a:buNone/>
            </a:pPr>
            <a:r>
              <a:rPr lang="el-GR" altLang="el-GR" sz="2000" dirty="0" smtClean="0"/>
              <a:t>Κάθε δεδομένος χρήστης ενδιαφέρεται κατά κανόνα μόνο για ένα πολύ μικρό τμήμα της συνολικής βάσης δεδομένων (και επιπλέον τα τμήματα των διαφορετικών χρηστών θα επικαλύπτονται με πολλούς και διάφορους τρόπους). Με άλλα λόγια, η αντίληψη που έχουν οι διαφορετικοί χρήστες για την ίδια βάση δεδομένων διαφέρει από πολλές απόψεις.</a:t>
            </a:r>
            <a:endParaRPr lang="el-GR" altLang="el-GR" sz="20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260475"/>
          </a:xfrm>
        </p:spPr>
        <p:txBody>
          <a:bodyPr>
            <a:normAutofit/>
          </a:bodyPr>
          <a:lstStyle/>
          <a:p>
            <a:r>
              <a:rPr lang="el-GR" altLang="el-GR" dirty="0">
                <a:latin typeface="+mn-lt"/>
              </a:rPr>
              <a:t>Υλικό</a:t>
            </a:r>
            <a:endParaRPr lang="el-GR" dirty="0">
              <a:latin typeface="+mn-lt"/>
            </a:endParaRPr>
          </a:p>
        </p:txBody>
      </p:sp>
      <p:sp>
        <p:nvSpPr>
          <p:cNvPr id="7" name="TextBox 4"/>
          <p:cNvSpPr txBox="1">
            <a:spLocks noChangeArrowheads="1"/>
          </p:cNvSpPr>
          <p:nvPr/>
        </p:nvSpPr>
        <p:spPr bwMode="auto">
          <a:xfrm>
            <a:off x="467544" y="1700808"/>
            <a:ext cx="82089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q"/>
            </a:pPr>
            <a:r>
              <a:rPr lang="el-GR" altLang="el-GR" sz="2800" dirty="0" smtClean="0"/>
              <a:t>Τα μέσα δευτερεύουσας αποθήκευσης,</a:t>
            </a:r>
          </a:p>
          <a:p>
            <a:pPr marL="457200" indent="-457200">
              <a:buFont typeface="Wingdings" panose="05000000000000000000" pitchFamily="2" charset="2"/>
              <a:buChar char="q"/>
            </a:pPr>
            <a:endParaRPr lang="el-GR" altLang="el-GR" sz="2800" dirty="0" smtClean="0"/>
          </a:p>
          <a:p>
            <a:pPr marL="457200" indent="-457200">
              <a:buFont typeface="Wingdings" panose="05000000000000000000" pitchFamily="2" charset="2"/>
              <a:buChar char="q"/>
            </a:pPr>
            <a:r>
              <a:rPr lang="el-GR" altLang="el-GR" sz="2800" dirty="0" smtClean="0"/>
              <a:t>Ο επεξεργαστής ή οι επεξεργαστές (</a:t>
            </a:r>
            <a:r>
              <a:rPr lang="en-US" altLang="el-GR" sz="2800" dirty="0" smtClean="0"/>
              <a:t>processor</a:t>
            </a:r>
            <a:r>
              <a:rPr lang="el-GR" altLang="el-GR" sz="2800" dirty="0" smtClean="0"/>
              <a:t>) και η κύρια μνήμη (</a:t>
            </a:r>
            <a:r>
              <a:rPr lang="en-US" altLang="el-GR" sz="2800" dirty="0" smtClean="0"/>
              <a:t>main memory</a:t>
            </a:r>
            <a:r>
              <a:rPr lang="el-GR" altLang="el-GR" sz="2800" dirty="0" smtClean="0"/>
              <a:t>), που χρησιμοποιούνται για την εκτέλεση του λογισμικού του συστήματος βάσης δεδομένων.</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35941" y="8285"/>
            <a:ext cx="9072563" cy="1260475"/>
          </a:xfrm>
        </p:spPr>
        <p:txBody>
          <a:bodyPr>
            <a:noAutofit/>
          </a:bodyPr>
          <a:lstStyle/>
          <a:p>
            <a:r>
              <a:rPr lang="el-GR" altLang="el-GR" dirty="0">
                <a:latin typeface="+mn-lt"/>
              </a:rPr>
              <a:t>Λογισμικό</a:t>
            </a:r>
            <a:endParaRPr lang="el-GR" dirty="0">
              <a:latin typeface="+mn-lt"/>
            </a:endParaRPr>
          </a:p>
        </p:txBody>
      </p:sp>
      <p:sp>
        <p:nvSpPr>
          <p:cNvPr id="10" name="TextBox 4"/>
          <p:cNvSpPr txBox="1">
            <a:spLocks noChangeArrowheads="1"/>
          </p:cNvSpPr>
          <p:nvPr>
            <p:custDataLst>
              <p:tags r:id="rId2"/>
            </p:custDataLst>
          </p:nvPr>
        </p:nvSpPr>
        <p:spPr bwMode="auto">
          <a:xfrm>
            <a:off x="323528" y="1556792"/>
            <a:ext cx="8318500"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90000"/>
              </a:lnSpc>
              <a:buFont typeface="Wingdings" panose="05000000000000000000" pitchFamily="2" charset="2"/>
              <a:buChar char="q"/>
            </a:pPr>
            <a:r>
              <a:rPr lang="el-GR" altLang="el-GR" sz="2800" dirty="0" smtClean="0"/>
              <a:t> Το σύστημα διαχείρισης βάσεων δεδομένων </a:t>
            </a:r>
          </a:p>
          <a:p>
            <a:pPr>
              <a:lnSpc>
                <a:spcPct val="90000"/>
              </a:lnSpc>
            </a:pPr>
            <a:r>
              <a:rPr lang="el-GR" altLang="el-GR" sz="2800" dirty="0" smtClean="0"/>
              <a:t>       (</a:t>
            </a:r>
            <a:r>
              <a:rPr lang="en-US" altLang="el-GR" sz="2800" dirty="0" smtClean="0"/>
              <a:t>Database Management System, DBMS</a:t>
            </a:r>
            <a:r>
              <a:rPr lang="el-GR" altLang="el-GR" sz="2800" dirty="0" smtClean="0"/>
              <a:t>),</a:t>
            </a:r>
          </a:p>
          <a:p>
            <a:pPr marL="457200" indent="-457200">
              <a:lnSpc>
                <a:spcPct val="90000"/>
              </a:lnSpc>
              <a:buFont typeface="Wingdings" panose="05000000000000000000" pitchFamily="2" charset="2"/>
              <a:buChar char="q"/>
            </a:pPr>
            <a:endParaRPr lang="el-GR" altLang="el-GR" sz="2800" dirty="0" smtClean="0"/>
          </a:p>
          <a:p>
            <a:pPr marL="457200" indent="-457200">
              <a:lnSpc>
                <a:spcPct val="90000"/>
              </a:lnSpc>
              <a:buFont typeface="Wingdings" panose="05000000000000000000" pitchFamily="2" charset="2"/>
              <a:buChar char="q"/>
            </a:pPr>
            <a:r>
              <a:rPr lang="el-GR" altLang="el-GR" sz="2800" dirty="0" smtClean="0"/>
              <a:t> Το </a:t>
            </a:r>
            <a:r>
              <a:rPr lang="en-US" altLang="el-GR" sz="2800" dirty="0" smtClean="0"/>
              <a:t>DBMS</a:t>
            </a:r>
            <a:r>
              <a:rPr lang="el-GR" altLang="el-GR" sz="2800" dirty="0" smtClean="0"/>
              <a:t> διαχειρίζεται όλες τις αιτήσεις των  χρηστών για προσπέλαση της βάσης δεδομένων.</a:t>
            </a:r>
          </a:p>
          <a:p>
            <a:pPr>
              <a:lnSpc>
                <a:spcPct val="90000"/>
              </a:lnSpc>
            </a:pPr>
            <a:endParaRPr lang="el-GR" altLang="el-GR" sz="2800" dirty="0" smtClean="0"/>
          </a:p>
          <a:p>
            <a:pPr>
              <a:lnSpc>
                <a:spcPct val="90000"/>
              </a:lnSpc>
            </a:pPr>
            <a:r>
              <a:rPr lang="el-GR" altLang="el-GR" sz="2800" dirty="0" smtClean="0"/>
              <a:t>Η υπηρεσία που παρέχεται από το </a:t>
            </a:r>
            <a:r>
              <a:rPr lang="en-US" altLang="el-GR" sz="2800" dirty="0" smtClean="0"/>
              <a:t>DBMS</a:t>
            </a:r>
            <a:r>
              <a:rPr lang="el-GR" altLang="el-GR" sz="2800" dirty="0" smtClean="0"/>
              <a:t> είναι η απομόνωση των χρηστών της βάσης δεδομένων από τις λεπτομέρειες που αφορούν το υλικό.</a:t>
            </a:r>
            <a:endParaRPr lang="el-GR" altLang="el-GR" sz="28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930027"/>
          </a:xfrm>
        </p:spPr>
        <p:txBody>
          <a:bodyPr>
            <a:normAutofit/>
          </a:bodyPr>
          <a:lstStyle/>
          <a:p>
            <a:pPr algn="ctr"/>
            <a:r>
              <a:rPr lang="el-GR" altLang="el-GR" sz="4400" dirty="0">
                <a:latin typeface="+mn-lt"/>
              </a:rPr>
              <a:t>Χρήστες</a:t>
            </a:r>
            <a:endParaRPr lang="el-GR" sz="4400" dirty="0">
              <a:latin typeface="+mn-lt"/>
            </a:endParaRPr>
          </a:p>
        </p:txBody>
      </p:sp>
      <p:sp>
        <p:nvSpPr>
          <p:cNvPr id="11" name="TextBox 4" descr="Προγραμματιστές εφαρμογών (application programmers),&#10;Υπεύθυνοι για το γράψιμο προγραμμάτων εφαρμογών που χρησιμοποιούν τη βάση δεδομένων, κατά κανόνα σε κάποιες γλώσσες όπως η C.&#10;&#10;Τελικοί χρήστες,&#10;Αλληλεπιδρούν με το σύστημα μέσω συνδεδεμένων σταθμών εργασίας ή τερματικών,&#10;Χρησιμοποιούν έναν αλληλεπιδραστικό επεξεργαστή γλώσσας ερωτημάτων (interactive query language processor),&#10;Πρόσθετες ενσωματωμένες διασυνδέσεις όπου οι χρήστες δουλεύουν παραδείγματος χάρην επιλέγοντας στοιχεία από ένα μενού ή συμπληρώνοντας πλαίσια σε μια φόρμα.&#10;&#10;Υπεύθυνος διαχείρισης δεδομένων (data administrator, DA),&#10;&#10;Υπεύθυνος διαχείρισης βάσεων δεδομένων (database administrator, DBA).&#10;"/>
          <p:cNvSpPr txBox="1">
            <a:spLocks noChangeArrowheads="1"/>
          </p:cNvSpPr>
          <p:nvPr>
            <p:custDataLst>
              <p:tags r:id="rId2"/>
            </p:custDataLst>
          </p:nvPr>
        </p:nvSpPr>
        <p:spPr bwMode="auto">
          <a:xfrm>
            <a:off x="539751" y="1046978"/>
            <a:ext cx="8147050" cy="497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buFont typeface="Wingdings" pitchFamily="2" charset="2"/>
              <a:buNone/>
            </a:pPr>
            <a:r>
              <a:rPr lang="el-GR" altLang="el-GR" sz="2200" b="1" dirty="0" smtClean="0"/>
              <a:t>Προγραμματιστές εφαρμογών (</a:t>
            </a:r>
            <a:r>
              <a:rPr lang="en-US" altLang="el-GR" sz="2200" b="1" dirty="0" smtClean="0"/>
              <a:t>application programmers</a:t>
            </a:r>
            <a:r>
              <a:rPr lang="el-GR" altLang="el-GR" sz="2200" b="1" dirty="0" smtClean="0"/>
              <a:t>),</a:t>
            </a:r>
            <a:endParaRPr lang="el-GR" altLang="el-GR" sz="2200" dirty="0" smtClean="0"/>
          </a:p>
          <a:p>
            <a:pPr marL="342900" indent="-342900">
              <a:lnSpc>
                <a:spcPct val="80000"/>
              </a:lnSpc>
              <a:buFont typeface="Wingdings" panose="05000000000000000000" pitchFamily="2" charset="2"/>
              <a:buChar char="§"/>
            </a:pPr>
            <a:r>
              <a:rPr lang="el-GR" altLang="el-GR" sz="2200" dirty="0" smtClean="0"/>
              <a:t>Υπεύθυνοι για το γράψιμο προγραμμάτων εφαρμογών που χρησιμοποιούν τη βάση δεδομένων, κατά κανόνα σε κάποιες γλώσσες όπως η </a:t>
            </a:r>
            <a:r>
              <a:rPr lang="en-US" altLang="el-GR" sz="2200" dirty="0" smtClean="0"/>
              <a:t>C</a:t>
            </a:r>
            <a:r>
              <a:rPr lang="el-GR" altLang="el-GR" sz="2200" dirty="0" smtClean="0"/>
              <a:t>.</a:t>
            </a:r>
          </a:p>
          <a:p>
            <a:pPr>
              <a:lnSpc>
                <a:spcPct val="80000"/>
              </a:lnSpc>
              <a:buFont typeface="Wingdings" pitchFamily="2" charset="2"/>
              <a:buNone/>
            </a:pPr>
            <a:endParaRPr lang="el-GR" altLang="el-GR" sz="2200" b="1" dirty="0" smtClean="0"/>
          </a:p>
          <a:p>
            <a:pPr>
              <a:lnSpc>
                <a:spcPct val="80000"/>
              </a:lnSpc>
              <a:buFont typeface="Wingdings" pitchFamily="2" charset="2"/>
              <a:buNone/>
            </a:pPr>
            <a:r>
              <a:rPr lang="el-GR" altLang="el-GR" sz="2200" b="1" dirty="0" smtClean="0"/>
              <a:t>Τελικοί χρήστες,</a:t>
            </a:r>
            <a:endParaRPr lang="el-GR" altLang="el-GR" sz="2200" dirty="0" smtClean="0"/>
          </a:p>
          <a:p>
            <a:pPr marL="342900" indent="-342900">
              <a:lnSpc>
                <a:spcPct val="80000"/>
              </a:lnSpc>
              <a:buFont typeface="Wingdings" panose="05000000000000000000" pitchFamily="2" charset="2"/>
              <a:buChar char="§"/>
            </a:pPr>
            <a:r>
              <a:rPr lang="el-GR" altLang="el-GR" sz="2200" dirty="0" smtClean="0"/>
              <a:t>Αλληλεπιδρούν με το σύστημα μέσω συνδεδεμένων σταθμών εργασίας ή τερματικών,</a:t>
            </a:r>
          </a:p>
          <a:p>
            <a:pPr marL="342900" indent="-342900">
              <a:lnSpc>
                <a:spcPct val="80000"/>
              </a:lnSpc>
              <a:buFont typeface="Wingdings" panose="05000000000000000000" pitchFamily="2" charset="2"/>
              <a:buChar char="§"/>
            </a:pPr>
            <a:r>
              <a:rPr lang="el-GR" altLang="el-GR" sz="2200" dirty="0" smtClean="0"/>
              <a:t>Χρησιμοποιούν έναν αλληλεπιδραστικό επεξεργαστή γλώσσας ερωτημάτων (</a:t>
            </a:r>
            <a:r>
              <a:rPr lang="en-US" altLang="el-GR" sz="2200" dirty="0" smtClean="0"/>
              <a:t>interactive query language processor</a:t>
            </a:r>
            <a:r>
              <a:rPr lang="el-GR" altLang="el-GR" sz="2200" dirty="0" smtClean="0"/>
              <a:t>),</a:t>
            </a:r>
          </a:p>
          <a:p>
            <a:pPr marL="342900" indent="-342900">
              <a:lnSpc>
                <a:spcPct val="80000"/>
              </a:lnSpc>
              <a:buFont typeface="Wingdings" panose="05000000000000000000" pitchFamily="2" charset="2"/>
              <a:buChar char="§"/>
            </a:pPr>
            <a:r>
              <a:rPr lang="el-GR" altLang="el-GR" sz="2200" dirty="0" smtClean="0"/>
              <a:t>Πρόσθετες ενσωματωμένες διασυνδέσεις όπου οι χρήστες δουλεύουν π.χ. επιλέγοντας στοιχεία από ένα μενού ή συμπληρώνοντας πλαίσια σε μια φόρμα.</a:t>
            </a:r>
          </a:p>
          <a:p>
            <a:pPr>
              <a:lnSpc>
                <a:spcPct val="80000"/>
              </a:lnSpc>
              <a:buFont typeface="Wingdings" pitchFamily="2" charset="2"/>
              <a:buNone/>
            </a:pPr>
            <a:endParaRPr lang="el-GR" altLang="el-GR" sz="2200" b="1" dirty="0" smtClean="0"/>
          </a:p>
          <a:p>
            <a:pPr>
              <a:lnSpc>
                <a:spcPct val="80000"/>
              </a:lnSpc>
              <a:buFont typeface="Wingdings" pitchFamily="2" charset="2"/>
              <a:buNone/>
            </a:pPr>
            <a:r>
              <a:rPr lang="el-GR" altLang="el-GR" sz="2200" b="1" dirty="0" smtClean="0"/>
              <a:t>Υπεύθυνος διαχείρισης δεδομένων</a:t>
            </a:r>
            <a:r>
              <a:rPr lang="el-GR" altLang="el-GR" sz="2200" dirty="0" smtClean="0"/>
              <a:t> (</a:t>
            </a:r>
            <a:r>
              <a:rPr lang="el-GR" altLang="el-GR" sz="2200" dirty="0" err="1" smtClean="0"/>
              <a:t>data</a:t>
            </a:r>
            <a:r>
              <a:rPr lang="el-GR" altLang="el-GR" sz="2200" dirty="0" smtClean="0"/>
              <a:t> </a:t>
            </a:r>
            <a:r>
              <a:rPr lang="el-GR" altLang="el-GR" sz="2200" dirty="0" err="1" smtClean="0"/>
              <a:t>administrator</a:t>
            </a:r>
            <a:r>
              <a:rPr lang="el-GR" altLang="el-GR" sz="2200" dirty="0" smtClean="0"/>
              <a:t>, DA),</a:t>
            </a:r>
          </a:p>
          <a:p>
            <a:pPr>
              <a:lnSpc>
                <a:spcPct val="80000"/>
              </a:lnSpc>
              <a:buFont typeface="Wingdings" pitchFamily="2" charset="2"/>
              <a:buNone/>
            </a:pPr>
            <a:endParaRPr lang="el-GR" altLang="el-GR" sz="2200" b="1" dirty="0" smtClean="0"/>
          </a:p>
          <a:p>
            <a:pPr>
              <a:lnSpc>
                <a:spcPct val="80000"/>
              </a:lnSpc>
              <a:buFont typeface="Wingdings" pitchFamily="2" charset="2"/>
              <a:buNone/>
            </a:pPr>
            <a:r>
              <a:rPr lang="el-GR" altLang="el-GR" sz="2200" b="1" dirty="0" smtClean="0"/>
              <a:t>Υπεύθυνος διαχείρισης βάσεων δεδομένων</a:t>
            </a:r>
            <a:r>
              <a:rPr lang="el-GR" altLang="el-GR" sz="2200" dirty="0" smtClean="0"/>
              <a:t> (</a:t>
            </a:r>
            <a:r>
              <a:rPr lang="el-GR" altLang="el-GR" sz="2200" dirty="0" err="1" smtClean="0"/>
              <a:t>database</a:t>
            </a:r>
            <a:r>
              <a:rPr lang="el-GR" altLang="el-GR" sz="2200" dirty="0" smtClean="0"/>
              <a:t> </a:t>
            </a:r>
            <a:r>
              <a:rPr lang="el-GR" altLang="el-GR" sz="2200" dirty="0" err="1" smtClean="0"/>
              <a:t>administrator</a:t>
            </a:r>
            <a:r>
              <a:rPr lang="el-GR" altLang="el-GR" sz="2200" dirty="0" smtClean="0"/>
              <a:t>, DBA).</a:t>
            </a:r>
            <a:endParaRPr lang="el-GR" altLang="el-GR" sz="22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188641"/>
            <a:ext cx="8352928" cy="16561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Από τι αποτελείται μία βάση δεδομένων</a:t>
            </a:r>
            <a:br>
              <a:rPr lang="el-GR" altLang="el-GR" dirty="0">
                <a:latin typeface="+mn-lt"/>
              </a:rPr>
            </a:br>
            <a:endParaRPr lang="el-GR" dirty="0">
              <a:latin typeface="+mn-lt"/>
            </a:endParaRPr>
          </a:p>
        </p:txBody>
      </p:sp>
      <p:sp>
        <p:nvSpPr>
          <p:cNvPr id="10" name="Ορθογώνιο 9"/>
          <p:cNvSpPr/>
          <p:nvPr>
            <p:custDataLst>
              <p:tags r:id="rId2"/>
            </p:custDataLst>
          </p:nvPr>
        </p:nvSpPr>
        <p:spPr>
          <a:xfrm>
            <a:off x="467544" y="1648481"/>
            <a:ext cx="8208912" cy="3940759"/>
          </a:xfrm>
          <a:prstGeom prst="rect">
            <a:avLst/>
          </a:prstGeom>
        </p:spPr>
        <p:txBody>
          <a:bodyPr wrap="square">
            <a:spAutoFit/>
          </a:bodyPr>
          <a:lstStyle/>
          <a:p>
            <a:pPr>
              <a:lnSpc>
                <a:spcPct val="80000"/>
              </a:lnSpc>
            </a:pPr>
            <a:r>
              <a:rPr lang="el-GR" altLang="el-GR" sz="2400" dirty="0" smtClean="0"/>
              <a:t>Μια βάση δεδομένων αποτελείται από κάποια συλλογή μόνιμων δεδομένων που χρησιμοποιούνται από τα συστήματα των εφαρμογών μιας δεδομένης επιχείρησης.</a:t>
            </a:r>
            <a:endParaRPr lang="el-GR" altLang="el-GR" sz="2400" dirty="0"/>
          </a:p>
          <a:p>
            <a:pPr>
              <a:lnSpc>
                <a:spcPct val="80000"/>
              </a:lnSpc>
            </a:pPr>
            <a:endParaRPr lang="el-GR" altLang="el-GR" sz="2400" dirty="0"/>
          </a:p>
          <a:p>
            <a:pPr>
              <a:lnSpc>
                <a:spcPct val="80000"/>
              </a:lnSpc>
            </a:pPr>
            <a:r>
              <a:rPr lang="el-GR" altLang="el-GR" sz="2400" dirty="0"/>
              <a:t>Επιχείρηση μπορεί να είναι:</a:t>
            </a:r>
          </a:p>
          <a:p>
            <a:pPr marL="342900" indent="-342900">
              <a:lnSpc>
                <a:spcPct val="80000"/>
              </a:lnSpc>
              <a:buFont typeface="Wingdings" panose="05000000000000000000" pitchFamily="2" charset="2"/>
              <a:buChar char="§"/>
            </a:pPr>
            <a:r>
              <a:rPr lang="el-GR" altLang="el-GR" sz="2400" dirty="0"/>
              <a:t> Ένα μεμονωμένο </a:t>
            </a:r>
            <a:r>
              <a:rPr lang="el-GR" altLang="el-GR" sz="2400" dirty="0" smtClean="0"/>
              <a:t>άτομο,</a:t>
            </a:r>
            <a:endParaRPr lang="el-GR" altLang="el-GR" sz="2400" dirty="0"/>
          </a:p>
          <a:p>
            <a:pPr marL="342900" indent="-342900">
              <a:lnSpc>
                <a:spcPct val="80000"/>
              </a:lnSpc>
              <a:buFont typeface="Wingdings" panose="05000000000000000000" pitchFamily="2" charset="2"/>
              <a:buChar char="§"/>
            </a:pPr>
            <a:r>
              <a:rPr lang="el-GR" altLang="el-GR" sz="2400" dirty="0"/>
              <a:t> Μια κατασκευαστική </a:t>
            </a:r>
            <a:r>
              <a:rPr lang="el-GR" altLang="el-GR" sz="2400" dirty="0" smtClean="0"/>
              <a:t>εταιρεία,</a:t>
            </a:r>
            <a:endParaRPr lang="el-GR" altLang="el-GR" sz="2400" dirty="0"/>
          </a:p>
          <a:p>
            <a:pPr marL="342900" indent="-342900">
              <a:lnSpc>
                <a:spcPct val="80000"/>
              </a:lnSpc>
              <a:buFont typeface="Wingdings" panose="05000000000000000000" pitchFamily="2" charset="2"/>
              <a:buChar char="§"/>
            </a:pPr>
            <a:r>
              <a:rPr lang="el-GR" altLang="el-GR" sz="2400" dirty="0"/>
              <a:t> Ένα </a:t>
            </a:r>
            <a:r>
              <a:rPr lang="el-GR" altLang="el-GR" sz="2400" dirty="0" smtClean="0"/>
              <a:t>νοσοκομείο,</a:t>
            </a:r>
            <a:endParaRPr lang="el-GR" altLang="el-GR" sz="2400" dirty="0"/>
          </a:p>
          <a:p>
            <a:pPr marL="342900" indent="-342900">
              <a:lnSpc>
                <a:spcPct val="80000"/>
              </a:lnSpc>
              <a:buFont typeface="Wingdings" panose="05000000000000000000" pitchFamily="2" charset="2"/>
              <a:buChar char="§"/>
            </a:pPr>
            <a:r>
              <a:rPr lang="el-GR" altLang="el-GR" sz="2400" dirty="0"/>
              <a:t> Ένα </a:t>
            </a:r>
            <a:r>
              <a:rPr lang="el-GR" altLang="el-GR" sz="2400" dirty="0" smtClean="0"/>
              <a:t>πανεπιστήμιο,</a:t>
            </a:r>
            <a:endParaRPr lang="el-GR" altLang="el-GR" sz="2400" dirty="0"/>
          </a:p>
          <a:p>
            <a:pPr marL="342900" indent="-342900">
              <a:lnSpc>
                <a:spcPct val="80000"/>
              </a:lnSpc>
              <a:buFont typeface="Wingdings" panose="05000000000000000000" pitchFamily="2" charset="2"/>
              <a:buChar char="§"/>
            </a:pPr>
            <a:r>
              <a:rPr lang="el-GR" altLang="el-GR" sz="2400" dirty="0"/>
              <a:t> Μία κρατική </a:t>
            </a:r>
            <a:r>
              <a:rPr lang="el-GR" altLang="el-GR" sz="2400" dirty="0" smtClean="0"/>
              <a:t>υπηρεσία,</a:t>
            </a:r>
            <a:endParaRPr lang="el-GR" altLang="el-GR" sz="2400" dirty="0"/>
          </a:p>
          <a:p>
            <a:pPr>
              <a:lnSpc>
                <a:spcPct val="80000"/>
              </a:lnSpc>
            </a:pPr>
            <a:endParaRPr lang="el-GR" altLang="el-GR" sz="2400" dirty="0"/>
          </a:p>
          <a:p>
            <a:pPr>
              <a:lnSpc>
                <a:spcPct val="80000"/>
              </a:lnSpc>
            </a:pPr>
            <a:r>
              <a:rPr lang="el-GR" altLang="el-GR" sz="2400" dirty="0"/>
              <a:t>Κάθε επιχείρηση πρέπει αναγκαστικά να τηρεί δεδομένα που αφορούν τη λειτουργία της. Αυτά είναι τα μόνιμα δεδομένα. </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pPr algn="l"/>
            <a:endParaRPr lang="el-GR" sz="2800" dirty="0" smtClean="0"/>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Οντότητες και συσχετίσεις</a:t>
            </a:r>
            <a:endParaRPr lang="el-GR" dirty="0">
              <a:latin typeface="+mn-lt"/>
            </a:endParaRPr>
          </a:p>
        </p:txBody>
      </p:sp>
      <p:sp>
        <p:nvSpPr>
          <p:cNvPr id="8" name="Rectangle 4"/>
          <p:cNvSpPr txBox="1">
            <a:spLocks noChangeArrowheads="1"/>
          </p:cNvSpPr>
          <p:nvPr>
            <p:custDataLst>
              <p:tags r:id="rId2"/>
            </p:custDataLst>
          </p:nvPr>
        </p:nvSpPr>
        <p:spPr>
          <a:xfrm>
            <a:off x="467545" y="1495449"/>
            <a:ext cx="8208912" cy="4453831"/>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800" dirty="0"/>
              <a:t>Οντότητα θεωρούμε οποιοδήποτε αντικείμενο για το οποίο χρειάζεται να τηρούμε </a:t>
            </a:r>
            <a:r>
              <a:rPr lang="el-GR" altLang="el-GR" sz="2800" dirty="0" smtClean="0"/>
              <a:t>πληροφορίες,</a:t>
            </a:r>
            <a:endParaRPr lang="el-GR" altLang="el-GR" sz="2800" dirty="0"/>
          </a:p>
          <a:p>
            <a:pPr>
              <a:lnSpc>
                <a:spcPct val="90000"/>
              </a:lnSpc>
              <a:buFont typeface="Wingdings" panose="05000000000000000000" pitchFamily="2" charset="2"/>
              <a:buChar char="q"/>
            </a:pPr>
            <a:r>
              <a:rPr lang="el-GR" altLang="el-GR" sz="2800" dirty="0"/>
              <a:t>Οι συσχετίσεις, όπως και οι οντότητες αποτελούν τμήμα των </a:t>
            </a:r>
            <a:r>
              <a:rPr lang="el-GR" altLang="el-GR" sz="2800" dirty="0" smtClean="0"/>
              <a:t>δεδομένων,</a:t>
            </a:r>
            <a:endParaRPr lang="el-GR" altLang="el-GR" sz="2800" dirty="0"/>
          </a:p>
          <a:p>
            <a:pPr lvl="1">
              <a:lnSpc>
                <a:spcPct val="90000"/>
              </a:lnSpc>
              <a:buFont typeface="Wingdings" panose="05000000000000000000" pitchFamily="2" charset="2"/>
              <a:buChar char="§"/>
            </a:pPr>
            <a:r>
              <a:rPr lang="el-GR" altLang="el-GR" sz="2400" dirty="0"/>
              <a:t>Οι συσχετίσεις δεν αφορούν υποχρεωτικά δύο είδη οντοτήτων, αλλά μπορεί και </a:t>
            </a:r>
            <a:r>
              <a:rPr lang="el-GR" altLang="el-GR" sz="2400" dirty="0" smtClean="0"/>
              <a:t>παραπάνω,</a:t>
            </a:r>
            <a:endParaRPr lang="el-GR" altLang="el-GR" sz="2400" dirty="0"/>
          </a:p>
          <a:p>
            <a:pPr lvl="1">
              <a:lnSpc>
                <a:spcPct val="90000"/>
              </a:lnSpc>
              <a:buFont typeface="Wingdings" panose="05000000000000000000" pitchFamily="2" charset="2"/>
              <a:buChar char="§"/>
            </a:pPr>
            <a:r>
              <a:rPr lang="el-GR" altLang="el-GR" sz="2400" dirty="0"/>
              <a:t>Συσχέτιση που αφορά έναν τύπο </a:t>
            </a:r>
            <a:r>
              <a:rPr lang="el-GR" altLang="el-GR" sz="2400" dirty="0" smtClean="0"/>
              <a:t>οντότητας,</a:t>
            </a:r>
            <a:endParaRPr lang="el-GR" altLang="el-GR" sz="2400" dirty="0"/>
          </a:p>
          <a:p>
            <a:pPr lvl="1">
              <a:lnSpc>
                <a:spcPct val="90000"/>
              </a:lnSpc>
              <a:buFont typeface="Wingdings" panose="05000000000000000000" pitchFamily="2" charset="2"/>
              <a:buChar char="§"/>
            </a:pPr>
            <a:r>
              <a:rPr lang="el-GR" altLang="el-GR" sz="2400" dirty="0"/>
              <a:t>Ένα δεδομένο σύνολο τύπων οντοτήτων μπορεί να συνδέονται μεταξύ τους με οσεσδήποτε διαφορετικές </a:t>
            </a:r>
            <a:r>
              <a:rPr lang="el-GR" altLang="el-GR" sz="2400" dirty="0" smtClean="0"/>
              <a:t>συσχετίσεις.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altLang="el-GR" dirty="0" smtClean="0">
                <a:latin typeface="+mn-lt"/>
              </a:rPr>
              <a:t>Ιδιότητες</a:t>
            </a:r>
            <a:endParaRPr lang="el-GR" dirty="0">
              <a:latin typeface="+mn-lt"/>
            </a:endParaRPr>
          </a:p>
        </p:txBody>
      </p:sp>
      <p:sp>
        <p:nvSpPr>
          <p:cNvPr id="9" name="Rectangle 2" descr="&#10;Οι οντότητες έχουν ιδιότητες (properties).&#10;Οι ιδιότητες, με τη σειρά τους είναι πολύ απλές ή έχουν εσωτερική δομή οσοδήποτε σύνθετη.&#10;«Απλοί» τύποι δεδομένων είναι οι αριθμοί, τα αλφαριθμητικά, οι ημερομηνίες, οι ώρες, και λοιπά.&#10;"/>
          <p:cNvSpPr txBox="1">
            <a:spLocks noChangeArrowheads="1"/>
          </p:cNvSpPr>
          <p:nvPr>
            <p:custDataLst>
              <p:tags r:id="rId2"/>
            </p:custDataLst>
          </p:nvPr>
        </p:nvSpPr>
        <p:spPr>
          <a:xfrm>
            <a:off x="467544" y="1412776"/>
            <a:ext cx="8208912" cy="4176464"/>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Οι </a:t>
            </a:r>
            <a:r>
              <a:rPr lang="el-GR" altLang="el-GR" sz="2800" dirty="0"/>
              <a:t>οντότητες έχουν ιδιότητες (</a:t>
            </a:r>
            <a:r>
              <a:rPr lang="en-GB" altLang="el-GR" sz="2800" dirty="0"/>
              <a:t>properties</a:t>
            </a:r>
            <a:r>
              <a:rPr lang="el-GR" altLang="el-GR" sz="2800" dirty="0"/>
              <a:t>).</a:t>
            </a:r>
          </a:p>
          <a:p>
            <a:pPr>
              <a:buFont typeface="Wingdings" panose="05000000000000000000" pitchFamily="2" charset="2"/>
              <a:buChar char="q"/>
            </a:pPr>
            <a:r>
              <a:rPr lang="el-GR" altLang="el-GR" sz="2800" dirty="0"/>
              <a:t>Οι ιδιότητες, με τη σειρά τους είναι πολύ απλές ή έχουν εσωτερική δομή οσοδήποτε σύνθετη.</a:t>
            </a:r>
          </a:p>
          <a:p>
            <a:pPr>
              <a:buFont typeface="Wingdings" panose="05000000000000000000" pitchFamily="2" charset="2"/>
              <a:buChar char="q"/>
            </a:pPr>
            <a:r>
              <a:rPr lang="el-GR" altLang="el-GR" sz="2800" dirty="0"/>
              <a:t>«Απλοί» τύποι δεδομένων είναι οι αριθμοί, τα αλφαριθμητικά, οι ημερομηνίες, οι ώρες, </a:t>
            </a:r>
            <a:r>
              <a:rPr lang="el-GR" altLang="el-GR" sz="2800" dirty="0" smtClean="0"/>
              <a:t>κλπ.</a:t>
            </a:r>
            <a:endParaRPr lang="el-GR" alt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260475"/>
          </a:xfrm>
        </p:spPr>
        <p:txBody>
          <a:bodyPr>
            <a:normAutofit/>
          </a:bodyPr>
          <a:lstStyle/>
          <a:p>
            <a:r>
              <a:rPr lang="el-GR" altLang="el-GR" dirty="0" smtClean="0">
                <a:latin typeface="+mn-lt"/>
              </a:rPr>
              <a:t>Γιατί βάση δεδομένων;</a:t>
            </a:r>
            <a:endParaRPr lang="el-GR" dirty="0">
              <a:latin typeface="+mn-lt"/>
            </a:endParaRPr>
          </a:p>
        </p:txBody>
      </p:sp>
      <p:sp>
        <p:nvSpPr>
          <p:cNvPr id="8" name="Text Box 2"/>
          <p:cNvSpPr txBox="1">
            <a:spLocks noChangeArrowheads="1"/>
          </p:cNvSpPr>
          <p:nvPr>
            <p:custDataLst>
              <p:tags r:id="rId2"/>
            </p:custDataLst>
          </p:nvPr>
        </p:nvSpPr>
        <p:spPr bwMode="auto">
          <a:xfrm>
            <a:off x="467544" y="1196752"/>
            <a:ext cx="8280920" cy="4824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marL="457200" indent="-457200">
              <a:lnSpc>
                <a:spcPct val="90000"/>
              </a:lnSpc>
              <a:buFont typeface="Wingdings" panose="05000000000000000000" pitchFamily="2" charset="2"/>
              <a:buChar char="q"/>
            </a:pPr>
            <a:r>
              <a:rPr lang="el-GR" altLang="el-GR" sz="2800" u="sng" dirty="0">
                <a:latin typeface="+mn-lt"/>
              </a:rPr>
              <a:t>Οικονομία </a:t>
            </a:r>
            <a:r>
              <a:rPr lang="el-GR" altLang="el-GR" sz="2800" u="sng" dirty="0" smtClean="0">
                <a:latin typeface="+mn-lt"/>
              </a:rPr>
              <a:t>χώρου</a:t>
            </a:r>
            <a:endParaRPr lang="el-GR" altLang="el-GR" sz="2800" u="sng" dirty="0">
              <a:latin typeface="+mn-lt"/>
            </a:endParaRPr>
          </a:p>
          <a:p>
            <a:pPr marL="457200" indent="-457200">
              <a:lnSpc>
                <a:spcPct val="90000"/>
              </a:lnSpc>
              <a:buFont typeface="Wingdings" panose="05000000000000000000" pitchFamily="2" charset="2"/>
              <a:buChar char="q"/>
            </a:pPr>
            <a:endParaRPr lang="el-GR" altLang="el-GR" sz="2800" u="sng" dirty="0" smtClean="0">
              <a:latin typeface="+mn-lt"/>
            </a:endParaRPr>
          </a:p>
          <a:p>
            <a:pPr marL="457200" indent="-457200">
              <a:lnSpc>
                <a:spcPct val="90000"/>
              </a:lnSpc>
              <a:buFont typeface="Wingdings" panose="05000000000000000000" pitchFamily="2" charset="2"/>
              <a:buChar char="q"/>
            </a:pPr>
            <a:r>
              <a:rPr lang="el-GR" altLang="el-GR" sz="2800" u="sng" dirty="0" smtClean="0">
                <a:latin typeface="+mn-lt"/>
              </a:rPr>
              <a:t>Ταχύτητα</a:t>
            </a:r>
            <a:endParaRPr lang="el-GR" altLang="el-GR" sz="2800" dirty="0">
              <a:latin typeface="+mn-lt"/>
            </a:endParaRPr>
          </a:p>
          <a:p>
            <a:pPr>
              <a:lnSpc>
                <a:spcPct val="90000"/>
              </a:lnSpc>
              <a:buFont typeface="Wingdings" pitchFamily="2" charset="2"/>
              <a:buNone/>
            </a:pPr>
            <a:r>
              <a:rPr lang="el-GR" altLang="el-GR" sz="2800" dirty="0">
                <a:latin typeface="+mn-lt"/>
              </a:rPr>
              <a:t>Ανάκληση και αλλαγή δεδομένων πολύ </a:t>
            </a:r>
            <a:r>
              <a:rPr lang="el-GR" altLang="el-GR" sz="2800" dirty="0" smtClean="0">
                <a:latin typeface="+mn-lt"/>
              </a:rPr>
              <a:t>γρήγορα,</a:t>
            </a:r>
            <a:endParaRPr lang="el-GR" altLang="el-GR" sz="2800" u="sng" dirty="0">
              <a:latin typeface="+mn-lt"/>
            </a:endParaRPr>
          </a:p>
          <a:p>
            <a:pPr marL="457200" indent="-457200">
              <a:lnSpc>
                <a:spcPct val="90000"/>
              </a:lnSpc>
              <a:buFont typeface="Wingdings" panose="05000000000000000000" pitchFamily="2" charset="2"/>
              <a:buChar char="q"/>
            </a:pPr>
            <a:endParaRPr lang="el-GR" altLang="el-GR" sz="2800" u="sng" dirty="0" smtClean="0">
              <a:latin typeface="+mn-lt"/>
            </a:endParaRPr>
          </a:p>
          <a:p>
            <a:pPr marL="457200" indent="-457200">
              <a:lnSpc>
                <a:spcPct val="90000"/>
              </a:lnSpc>
              <a:buFont typeface="Wingdings" panose="05000000000000000000" pitchFamily="2" charset="2"/>
              <a:buChar char="q"/>
            </a:pPr>
            <a:r>
              <a:rPr lang="el-GR" altLang="el-GR" sz="2800" u="sng" dirty="0" smtClean="0">
                <a:latin typeface="+mn-lt"/>
              </a:rPr>
              <a:t>Λιγότερος </a:t>
            </a:r>
            <a:r>
              <a:rPr lang="el-GR" altLang="el-GR" sz="2800" u="sng" dirty="0">
                <a:latin typeface="+mn-lt"/>
              </a:rPr>
              <a:t>κόπος</a:t>
            </a:r>
            <a:r>
              <a:rPr lang="el-GR" altLang="el-GR" sz="2800" dirty="0">
                <a:latin typeface="+mn-lt"/>
              </a:rPr>
              <a:t>				     </a:t>
            </a:r>
          </a:p>
          <a:p>
            <a:pPr>
              <a:lnSpc>
                <a:spcPct val="90000"/>
              </a:lnSpc>
              <a:buFont typeface="Wingdings" pitchFamily="2" charset="2"/>
              <a:buNone/>
            </a:pPr>
            <a:r>
              <a:rPr lang="el-GR" altLang="el-GR" sz="2800" dirty="0">
                <a:latin typeface="+mn-lt"/>
              </a:rPr>
              <a:t>Οι μηχανικές εργασίες γίνονται καλύτερα από τα </a:t>
            </a:r>
            <a:endParaRPr lang="el-GR" altLang="el-GR" sz="2800" dirty="0" smtClean="0">
              <a:latin typeface="+mn-lt"/>
            </a:endParaRPr>
          </a:p>
          <a:p>
            <a:pPr>
              <a:lnSpc>
                <a:spcPct val="90000"/>
              </a:lnSpc>
              <a:buFont typeface="Wingdings" pitchFamily="2" charset="2"/>
              <a:buNone/>
            </a:pPr>
            <a:r>
              <a:rPr lang="el-GR" altLang="el-GR" sz="2800" dirty="0" smtClean="0">
                <a:latin typeface="+mn-lt"/>
              </a:rPr>
              <a:t>μηχανήματα,</a:t>
            </a:r>
          </a:p>
          <a:p>
            <a:pPr>
              <a:lnSpc>
                <a:spcPct val="90000"/>
              </a:lnSpc>
              <a:buFont typeface="Wingdings" pitchFamily="2" charset="2"/>
              <a:buNone/>
            </a:pPr>
            <a:endParaRPr lang="el-GR" altLang="el-GR" sz="2800" u="sng" dirty="0">
              <a:latin typeface="+mn-lt"/>
            </a:endParaRPr>
          </a:p>
          <a:p>
            <a:pPr marL="457200" indent="-457200">
              <a:lnSpc>
                <a:spcPct val="90000"/>
              </a:lnSpc>
              <a:buFont typeface="Wingdings" panose="05000000000000000000" pitchFamily="2" charset="2"/>
              <a:buChar char="q"/>
            </a:pPr>
            <a:r>
              <a:rPr lang="el-GR" altLang="el-GR" sz="2800" u="sng" dirty="0">
                <a:latin typeface="+mn-lt"/>
              </a:rPr>
              <a:t>Άμεση </a:t>
            </a:r>
            <a:r>
              <a:rPr lang="el-GR" altLang="el-GR" sz="2800" u="sng" dirty="0" smtClean="0">
                <a:latin typeface="+mn-lt"/>
              </a:rPr>
              <a:t>πληροφόρηση</a:t>
            </a:r>
            <a:endParaRPr lang="el-GR" altLang="el-GR" sz="2800" dirty="0">
              <a:latin typeface="+mn-lt"/>
            </a:endParaRPr>
          </a:p>
          <a:p>
            <a:pPr>
              <a:lnSpc>
                <a:spcPct val="90000"/>
              </a:lnSpc>
              <a:buFont typeface="Wingdings" pitchFamily="2" charset="2"/>
              <a:buNone/>
            </a:pPr>
            <a:r>
              <a:rPr lang="el-GR" altLang="el-GR" sz="2800" dirty="0" smtClean="0">
                <a:latin typeface="+mn-lt"/>
              </a:rPr>
              <a:t>Το σύστημα βάσης δεδομένων παρέχει στην επιχείρηση</a:t>
            </a:r>
          </a:p>
          <a:p>
            <a:pPr>
              <a:lnSpc>
                <a:spcPct val="90000"/>
              </a:lnSpc>
              <a:buFont typeface="Wingdings" pitchFamily="2" charset="2"/>
              <a:buNone/>
            </a:pPr>
            <a:r>
              <a:rPr lang="el-GR" altLang="el-GR" sz="2800" dirty="0" smtClean="0">
                <a:latin typeface="+mn-lt"/>
              </a:rPr>
              <a:t>κεντρικό έλεγχο των δεδομένων της.</a:t>
            </a:r>
            <a:endParaRPr lang="el-GR" altLang="el-GR" sz="2800" dirty="0">
              <a:latin typeface="+mn-lt"/>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260475"/>
          </a:xfrm>
        </p:spPr>
        <p:txBody>
          <a:bodyPr>
            <a:noAutofit/>
          </a:bodyPr>
          <a:lstStyle/>
          <a:p>
            <a:r>
              <a:rPr lang="el-GR" altLang="el-GR" dirty="0" smtClean="0">
                <a:latin typeface="+mn-lt"/>
              </a:rPr>
              <a:t>Υπεύθυνος διαχείρισης δεδομένων (</a:t>
            </a:r>
            <a:r>
              <a:rPr lang="en-US" altLang="el-GR" dirty="0" smtClean="0">
                <a:latin typeface="+mn-lt"/>
              </a:rPr>
              <a:t>data administrator, DA</a:t>
            </a:r>
            <a:r>
              <a:rPr lang="el-GR" altLang="el-GR" dirty="0" smtClean="0">
                <a:latin typeface="+mn-lt"/>
              </a:rPr>
              <a:t>)	</a:t>
            </a:r>
            <a:endParaRPr lang="el-GR" dirty="0">
              <a:latin typeface="+mn-lt"/>
            </a:endParaRPr>
          </a:p>
        </p:txBody>
      </p:sp>
      <p:sp>
        <p:nvSpPr>
          <p:cNvPr id="6" name="Rectangle 6"/>
          <p:cNvSpPr txBox="1">
            <a:spLocks noChangeArrowheads="1"/>
          </p:cNvSpPr>
          <p:nvPr>
            <p:custDataLst>
              <p:tags r:id="rId2"/>
            </p:custDataLst>
          </p:nvPr>
        </p:nvSpPr>
        <p:spPr>
          <a:xfrm>
            <a:off x="467545" y="1484784"/>
            <a:ext cx="8280920" cy="47525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l-GR" altLang="el-GR" sz="2800" dirty="0"/>
              <a:t>Έχει την κεντρική ευθύνη για τα </a:t>
            </a:r>
            <a:r>
              <a:rPr lang="el-GR" altLang="el-GR" sz="2800" dirty="0" smtClean="0"/>
              <a:t>δεδομένα</a:t>
            </a:r>
          </a:p>
          <a:p>
            <a:pPr>
              <a:buFont typeface="Wingdings" panose="05000000000000000000" pitchFamily="2" charset="2"/>
              <a:buChar char="§"/>
            </a:pPr>
            <a:endParaRPr lang="el-GR" altLang="el-GR" sz="2800" dirty="0"/>
          </a:p>
          <a:p>
            <a:pPr>
              <a:buFont typeface="Wingdings" panose="05000000000000000000" pitchFamily="2" charset="2"/>
              <a:buChar char="§"/>
            </a:pPr>
            <a:r>
              <a:rPr lang="el-GR" altLang="el-GR" sz="2800" dirty="0"/>
              <a:t>Αποφασίζει εξαρχής ποια δεδομένα θα πρέπει να αποθηκευτούν στη βάση δεδομένων και να ορίσει την πολιτική για την τήρηση και το χειρισμό αυτών των δεδομένων από τη στιγμή που θα αποθηκευτούν (παράδειγμα: δουλειά του είναι να καθορίζει ποια άτομα επιτρέπεται να εκτελούν ποιες πράξεις σε ποια δεδομένα και κάτω από ποιες περιστάσεις- πολιτική για την ασφάλεια των δεδομένων</a:t>
            </a:r>
            <a:r>
              <a:rPr lang="el-GR" altLang="el-GR" sz="2800" dirty="0" smtClean="0"/>
              <a:t>)</a:t>
            </a:r>
            <a:endParaRPr lang="el-GR" alt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628800"/>
          </a:xfrm>
        </p:spPr>
        <p:txBody>
          <a:bodyPr>
            <a:noAutofit/>
          </a:bodyPr>
          <a:lstStyle/>
          <a:p>
            <a:r>
              <a:rPr lang="el-GR" altLang="el-GR" sz="3800" dirty="0" smtClean="0">
                <a:latin typeface="+mn-lt"/>
              </a:rPr>
              <a:t>Υπεύθυνος διαχείρισης βάσεων δεδομένων</a:t>
            </a:r>
            <a:br>
              <a:rPr lang="el-GR" altLang="el-GR" sz="3800" dirty="0" smtClean="0">
                <a:latin typeface="+mn-lt"/>
              </a:rPr>
            </a:br>
            <a:r>
              <a:rPr lang="el-GR" altLang="el-GR" sz="3800" dirty="0" smtClean="0">
                <a:latin typeface="+mn-lt"/>
              </a:rPr>
              <a:t>(</a:t>
            </a:r>
            <a:r>
              <a:rPr lang="en-US" altLang="el-GR" sz="3800" dirty="0" smtClean="0">
                <a:latin typeface="+mn-lt"/>
              </a:rPr>
              <a:t>database administrator, DΒA</a:t>
            </a:r>
            <a:r>
              <a:rPr lang="el-GR" altLang="el-GR" sz="3800" dirty="0" smtClean="0">
                <a:latin typeface="+mn-lt"/>
              </a:rPr>
              <a:t>)</a:t>
            </a:r>
            <a:endParaRPr lang="el-GR" sz="3800" dirty="0">
              <a:latin typeface="+mn-lt"/>
            </a:endParaRPr>
          </a:p>
        </p:txBody>
      </p:sp>
      <p:sp>
        <p:nvSpPr>
          <p:cNvPr id="4" name="Ορθογώνιο 3"/>
          <p:cNvSpPr/>
          <p:nvPr>
            <p:custDataLst>
              <p:tags r:id="rId2"/>
            </p:custDataLst>
          </p:nvPr>
        </p:nvSpPr>
        <p:spPr>
          <a:xfrm>
            <a:off x="484996" y="1628800"/>
            <a:ext cx="8208912" cy="4582152"/>
          </a:xfrm>
          <a:prstGeom prst="rect">
            <a:avLst/>
          </a:prstGeom>
        </p:spPr>
        <p:txBody>
          <a:bodyPr wrap="square">
            <a:spAutoFit/>
          </a:bodyPr>
          <a:lstStyle/>
          <a:p>
            <a:pPr marL="342900" indent="-342900">
              <a:lnSpc>
                <a:spcPct val="80000"/>
              </a:lnSpc>
              <a:buFont typeface="Arial" panose="020B0604020202020204" pitchFamily="34" charset="0"/>
              <a:buChar char="•"/>
            </a:pPr>
            <a:r>
              <a:rPr lang="el-GR" altLang="el-GR" sz="2800" dirty="0"/>
              <a:t>Έχει την ευθύνη για την υλοποίηση των αποφάσεων του υπεύθυνου διαχείρισης </a:t>
            </a:r>
            <a:r>
              <a:rPr lang="el-GR" altLang="el-GR" sz="2800" dirty="0" smtClean="0"/>
              <a:t>δεδομένων</a:t>
            </a:r>
          </a:p>
          <a:p>
            <a:pPr marL="342900" indent="-342900">
              <a:lnSpc>
                <a:spcPct val="80000"/>
              </a:lnSpc>
              <a:buFont typeface="Arial" panose="020B0604020202020204" pitchFamily="34" charset="0"/>
              <a:buChar char="•"/>
            </a:pPr>
            <a:endParaRPr lang="el-GR" altLang="el-GR" sz="2800" dirty="0"/>
          </a:p>
          <a:p>
            <a:pPr marL="342900" indent="-342900">
              <a:lnSpc>
                <a:spcPct val="80000"/>
              </a:lnSpc>
              <a:buFont typeface="Arial" panose="020B0604020202020204" pitchFamily="34" charset="0"/>
              <a:buChar char="•"/>
            </a:pPr>
            <a:r>
              <a:rPr lang="el-GR" altLang="el-GR" sz="2800" dirty="0"/>
              <a:t>Δημιουργεί τη βάση </a:t>
            </a:r>
            <a:r>
              <a:rPr lang="el-GR" altLang="el-GR" sz="2800" dirty="0" smtClean="0"/>
              <a:t>δεδομένων</a:t>
            </a:r>
            <a:endParaRPr lang="el-GR" altLang="el-GR" sz="2800" dirty="0"/>
          </a:p>
          <a:p>
            <a:pPr marL="342900" indent="-342900">
              <a:lnSpc>
                <a:spcPct val="80000"/>
              </a:lnSpc>
              <a:buFont typeface="Arial" panose="020B0604020202020204" pitchFamily="34" charset="0"/>
              <a:buChar char="•"/>
            </a:pPr>
            <a:endParaRPr lang="el-GR" altLang="el-GR" sz="2800" dirty="0" smtClean="0"/>
          </a:p>
          <a:p>
            <a:pPr marL="342900" indent="-342900">
              <a:lnSpc>
                <a:spcPct val="80000"/>
              </a:lnSpc>
              <a:buFont typeface="Arial" panose="020B0604020202020204" pitchFamily="34" charset="0"/>
              <a:buChar char="•"/>
            </a:pPr>
            <a:r>
              <a:rPr lang="el-GR" altLang="el-GR" sz="2800" dirty="0" smtClean="0"/>
              <a:t>Υλοποιεί </a:t>
            </a:r>
            <a:r>
              <a:rPr lang="el-GR" altLang="el-GR" sz="2800" dirty="0"/>
              <a:t>τους τεχνικούς ελέγχους που είναι απαραίτητοι για να επιβάλλονται οι διάφορες αποφάσεις πολιτικής που έχει πάρει ο υπεύθυνος διαχείρισης </a:t>
            </a:r>
            <a:r>
              <a:rPr lang="el-GR" altLang="el-GR" sz="2800" dirty="0" smtClean="0"/>
              <a:t>δεδομένων</a:t>
            </a:r>
            <a:endParaRPr lang="el-GR" altLang="el-GR" sz="2800" dirty="0"/>
          </a:p>
          <a:p>
            <a:pPr marL="342900" indent="-342900">
              <a:lnSpc>
                <a:spcPct val="80000"/>
              </a:lnSpc>
              <a:buFont typeface="Arial" panose="020B0604020202020204" pitchFamily="34" charset="0"/>
              <a:buChar char="•"/>
            </a:pPr>
            <a:endParaRPr lang="el-GR" altLang="el-GR" sz="2800" dirty="0" smtClean="0"/>
          </a:p>
          <a:p>
            <a:pPr marL="342900" indent="-342900">
              <a:lnSpc>
                <a:spcPct val="80000"/>
              </a:lnSpc>
              <a:buFont typeface="Arial" panose="020B0604020202020204" pitchFamily="34" charset="0"/>
              <a:buChar char="•"/>
            </a:pPr>
            <a:r>
              <a:rPr lang="el-GR" altLang="el-GR" sz="2800" dirty="0" smtClean="0"/>
              <a:t>Εξασφαλίζει </a:t>
            </a:r>
            <a:r>
              <a:rPr lang="el-GR" altLang="el-GR" sz="2800" dirty="0"/>
              <a:t>την αποδοτική λειτουργία του συστήματος και παρέχει διάφορες άλλες σχετικές τεχνικές </a:t>
            </a:r>
            <a:r>
              <a:rPr lang="el-GR" altLang="el-GR" sz="2800" dirty="0" smtClean="0"/>
              <a:t>υπηρεσίες</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08912" cy="1728192"/>
          </a:xfrm>
        </p:spPr>
        <p:txBody>
          <a:bodyPr>
            <a:noAutofit/>
          </a:bodyPr>
          <a:lstStyle/>
          <a:p>
            <a:r>
              <a:rPr lang="el-GR" altLang="el-GR" sz="4000" dirty="0">
                <a:latin typeface="+mn-lt"/>
              </a:rPr>
              <a:t>Πλεονεκτήματα που προκύπτουν από τον κεντρικό έλεγχο των </a:t>
            </a:r>
            <a:r>
              <a:rPr lang="el-GR" altLang="el-GR" sz="4000" dirty="0" smtClean="0">
                <a:latin typeface="+mn-lt"/>
              </a:rPr>
              <a:t>δεδομένων (1 από 3)</a:t>
            </a:r>
            <a:endParaRPr lang="el-GR" sz="4000" dirty="0">
              <a:latin typeface="+mn-lt"/>
            </a:endParaRPr>
          </a:p>
        </p:txBody>
      </p:sp>
      <p:sp>
        <p:nvSpPr>
          <p:cNvPr id="8" name="Content Placeholder 2"/>
          <p:cNvSpPr>
            <a:spLocks noGrp="1"/>
          </p:cNvSpPr>
          <p:nvPr>
            <p:ph idx="4294967295"/>
          </p:nvPr>
        </p:nvSpPr>
        <p:spPr>
          <a:xfrm>
            <a:off x="251520" y="1999505"/>
            <a:ext cx="8712967" cy="4237807"/>
          </a:xfrm>
        </p:spPr>
        <p:txBody>
          <a:bodyPr>
            <a:noAutofit/>
          </a:bodyPr>
          <a:lstStyle/>
          <a:p>
            <a:pPr>
              <a:lnSpc>
                <a:spcPct val="90000"/>
              </a:lnSpc>
              <a:buFont typeface="Wingdings" panose="05000000000000000000" pitchFamily="2" charset="2"/>
              <a:buChar char="§"/>
            </a:pPr>
            <a:r>
              <a:rPr lang="el-GR" altLang="el-GR" sz="2600" dirty="0" smtClean="0"/>
              <a:t>Ο πλεονασμός μπορεί να μειωθεί στο ελάχιστο</a:t>
            </a:r>
          </a:p>
          <a:p>
            <a:pPr>
              <a:lnSpc>
                <a:spcPct val="90000"/>
              </a:lnSpc>
              <a:buFont typeface="Wingdings" panose="05000000000000000000" pitchFamily="2" charset="2"/>
              <a:buChar char="§"/>
            </a:pPr>
            <a:r>
              <a:rPr lang="el-GR" altLang="el-GR" sz="2600" dirty="0" smtClean="0"/>
              <a:t>Η ασυνέπεια μπορεί να αποφευχθεί (ως ένα βαθμό)</a:t>
            </a:r>
          </a:p>
          <a:p>
            <a:pPr>
              <a:lnSpc>
                <a:spcPct val="90000"/>
              </a:lnSpc>
              <a:buFont typeface="Wingdings" panose="05000000000000000000" pitchFamily="2" charset="2"/>
              <a:buChar char="§"/>
            </a:pPr>
            <a:r>
              <a:rPr lang="el-GR" altLang="el-GR" sz="2600" dirty="0" smtClean="0"/>
              <a:t>Διάδοση ενημερώσεων (</a:t>
            </a:r>
            <a:r>
              <a:rPr lang="en-US" altLang="el-GR" sz="2600" dirty="0" smtClean="0"/>
              <a:t>propagating updates</a:t>
            </a:r>
            <a:r>
              <a:rPr lang="el-GR" altLang="el-GR" sz="2600" dirty="0" smtClean="0"/>
              <a:t>)</a:t>
            </a:r>
          </a:p>
          <a:p>
            <a:pPr>
              <a:lnSpc>
                <a:spcPct val="90000"/>
              </a:lnSpc>
              <a:buFont typeface="Wingdings" panose="05000000000000000000" pitchFamily="2" charset="2"/>
              <a:buChar char="§"/>
            </a:pPr>
            <a:r>
              <a:rPr lang="el-GR" altLang="el-GR" sz="2600" dirty="0" smtClean="0"/>
              <a:t>Τα δεδομένα μπορούν να είναι κοινόχρηστα</a:t>
            </a:r>
          </a:p>
          <a:p>
            <a:pPr>
              <a:lnSpc>
                <a:spcPct val="90000"/>
              </a:lnSpc>
              <a:buFont typeface="Wingdings" panose="05000000000000000000" pitchFamily="2" charset="2"/>
              <a:buChar char="§"/>
            </a:pPr>
            <a:r>
              <a:rPr lang="el-GR" altLang="el-GR" sz="2600" dirty="0" smtClean="0"/>
              <a:t>Τα δεδομένα της βάσης δεδομένων μπορούν να μοιραστούν στις υπάρχουσες εφαρμογές αλλά συγχρόνως είναι δυνατή η ανάπτυξη νέων εφαρμογών που θα μπορούν να χρησιμοποιούν τα ίδια αποθηκευμένα δεδομένα</a:t>
            </a:r>
          </a:p>
          <a:p>
            <a:pPr>
              <a:lnSpc>
                <a:spcPct val="90000"/>
              </a:lnSpc>
              <a:buFont typeface="Wingdings" panose="05000000000000000000" pitchFamily="2" charset="2"/>
              <a:buChar char="§"/>
            </a:pPr>
            <a:r>
              <a:rPr lang="el-GR" altLang="el-GR" sz="2600" dirty="0" smtClean="0"/>
              <a:t>Μπορούν να επιβάλλονται πρότυπα για την αναπαράσταση των δεδομένων</a:t>
            </a:r>
            <a:endParaRPr lang="el-GR" altLang="el-GR" sz="26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95562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Πλεονεκτήματα που προκύπτουν από τον κεντρικό έλεγχο των δεδομένων </a:t>
            </a:r>
            <a:r>
              <a:rPr lang="el-GR" altLang="el-GR" dirty="0" smtClean="0"/>
              <a:t>(2 </a:t>
            </a:r>
            <a:r>
              <a:rPr lang="el-GR" altLang="el-GR" dirty="0"/>
              <a:t>από </a:t>
            </a:r>
            <a:r>
              <a:rPr lang="el-GR" altLang="el-GR" dirty="0" smtClean="0"/>
              <a:t>3)</a:t>
            </a:r>
            <a:endParaRPr lang="el-GR" dirty="0"/>
          </a:p>
        </p:txBody>
      </p:sp>
      <p:sp>
        <p:nvSpPr>
          <p:cNvPr id="6" name="Rectangle 4"/>
          <p:cNvSpPr txBox="1">
            <a:spLocks noChangeArrowheads="1"/>
          </p:cNvSpPr>
          <p:nvPr/>
        </p:nvSpPr>
        <p:spPr>
          <a:xfrm>
            <a:off x="467545" y="2215529"/>
            <a:ext cx="8280920" cy="387776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
            </a:pPr>
            <a:r>
              <a:rPr lang="el-GR" altLang="el-GR" sz="2400" dirty="0" smtClean="0"/>
              <a:t>Η τυποποίηση της αναπαράστασης των δεδομένων διευκολύνει ιδιαίτερα την ανταλλαγή δεδομένων (</a:t>
            </a:r>
            <a:r>
              <a:rPr lang="en-US" altLang="el-GR" sz="2400" dirty="0" smtClean="0"/>
              <a:t>data interchange</a:t>
            </a:r>
            <a:r>
              <a:rPr lang="el-GR" altLang="el-GR" sz="2400" dirty="0" smtClean="0"/>
              <a:t>), δηλαδή τη μεταφορά δεδομένων μεταξύ διαφορετικών συστημάτων</a:t>
            </a:r>
          </a:p>
          <a:p>
            <a:pPr>
              <a:lnSpc>
                <a:spcPct val="80000"/>
              </a:lnSpc>
              <a:buFont typeface="Wingdings" panose="05000000000000000000" pitchFamily="2" charset="2"/>
              <a:buChar char="§"/>
            </a:pPr>
            <a:r>
              <a:rPr lang="el-GR" altLang="el-GR" sz="2400" dirty="0" smtClean="0"/>
              <a:t>Μπορούν να εφαρμόζονται περιορισμοί ασφάλειας</a:t>
            </a:r>
          </a:p>
          <a:p>
            <a:pPr>
              <a:lnSpc>
                <a:spcPct val="80000"/>
              </a:lnSpc>
              <a:buFont typeface="Wingdings" panose="05000000000000000000" pitchFamily="2" charset="2"/>
              <a:buChar char="§"/>
            </a:pPr>
            <a:r>
              <a:rPr lang="el-GR" altLang="el-GR" sz="2400" dirty="0" smtClean="0"/>
              <a:t>Η κεντρική φύση ενός συστήματος βάσης δεδομένων απαιτεί κατά κάποιον τρόπο την ύπαρξη  ενός καλού συστήματος ασφάλειας</a:t>
            </a:r>
          </a:p>
          <a:p>
            <a:pPr>
              <a:lnSpc>
                <a:spcPct val="80000"/>
              </a:lnSpc>
              <a:buFont typeface="Wingdings" panose="05000000000000000000" pitchFamily="2" charset="2"/>
              <a:buChar char="§"/>
            </a:pPr>
            <a:r>
              <a:rPr lang="el-GR" altLang="el-GR" sz="2400" dirty="0" smtClean="0"/>
              <a:t>Μπορεί να διατηρείται η ακεραιότητα</a:t>
            </a:r>
          </a:p>
          <a:p>
            <a:pPr>
              <a:lnSpc>
                <a:spcPct val="80000"/>
              </a:lnSpc>
              <a:buFont typeface="Wingdings" panose="05000000000000000000" pitchFamily="2" charset="2"/>
              <a:buChar char="§"/>
            </a:pPr>
            <a:r>
              <a:rPr lang="el-GR" altLang="el-GR" sz="2400" dirty="0" smtClean="0"/>
              <a:t>Ακριβή δεδομένα της βάσης δεδομένων</a:t>
            </a:r>
          </a:p>
          <a:p>
            <a:pPr marL="0" indent="0">
              <a:lnSpc>
                <a:spcPct val="80000"/>
              </a:lnSpc>
              <a:buNone/>
            </a:pPr>
            <a:endParaRPr lang="el-GR" alt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27384"/>
            <a:ext cx="8280920" cy="2088232"/>
          </a:xfrm>
        </p:spPr>
        <p:txBody>
          <a:bodyPr>
            <a:noAutofit/>
          </a:bodyPr>
          <a:lstStyle/>
          <a:p>
            <a:r>
              <a:rPr lang="el-GR" altLang="el-GR" dirty="0"/>
              <a:t>Πλεονεκτήματα που προκύπτουν από τον κεντρικό έλεγχο των δεδομένων </a:t>
            </a:r>
            <a:r>
              <a:rPr lang="el-GR" altLang="el-GR" dirty="0" smtClean="0"/>
              <a:t>(3 </a:t>
            </a:r>
            <a:r>
              <a:rPr lang="el-GR" altLang="el-GR" dirty="0"/>
              <a:t>από 3)</a:t>
            </a:r>
            <a:endParaRPr lang="el-GR" dirty="0"/>
          </a:p>
        </p:txBody>
      </p:sp>
      <p:sp>
        <p:nvSpPr>
          <p:cNvPr id="2" name="Ορθογώνιο 1"/>
          <p:cNvSpPr/>
          <p:nvPr/>
        </p:nvSpPr>
        <p:spPr>
          <a:xfrm>
            <a:off x="467544" y="2492545"/>
            <a:ext cx="8280920" cy="2751522"/>
          </a:xfrm>
          <a:prstGeom prst="rect">
            <a:avLst/>
          </a:prstGeom>
        </p:spPr>
        <p:txBody>
          <a:bodyPr wrap="square">
            <a:spAutoFit/>
          </a:bodyPr>
          <a:lstStyle/>
          <a:p>
            <a:pPr marL="342900" indent="-342900">
              <a:lnSpc>
                <a:spcPct val="80000"/>
              </a:lnSpc>
              <a:buFont typeface="Wingdings" panose="05000000000000000000" pitchFamily="2" charset="2"/>
              <a:buChar char="§"/>
            </a:pPr>
            <a:r>
              <a:rPr lang="el-GR" altLang="el-GR" sz="2400" dirty="0" smtClean="0"/>
              <a:t> Πρέπει </a:t>
            </a:r>
            <a:r>
              <a:rPr lang="el-GR" altLang="el-GR" sz="2400" dirty="0"/>
              <a:t>ο υπεύθυνος διαχείρισης της βάσης δεδομένων να μπορεί να ορίζει κανόνες ακεραιότητας με βάση τους οποίους θα γίνεται έλεγχος κάθε φορά που επιχειρείται κάποια πράξη </a:t>
            </a:r>
            <a:r>
              <a:rPr lang="el-GR" altLang="el-GR" sz="2400" dirty="0" smtClean="0"/>
              <a:t>ενημέρωσης</a:t>
            </a:r>
          </a:p>
          <a:p>
            <a:pPr marL="342900" indent="-342900">
              <a:lnSpc>
                <a:spcPct val="80000"/>
              </a:lnSpc>
              <a:buFont typeface="Wingdings" panose="05000000000000000000" pitchFamily="2" charset="2"/>
              <a:buChar char="§"/>
            </a:pPr>
            <a:endParaRPr lang="el-GR" altLang="el-GR" sz="2400" dirty="0"/>
          </a:p>
          <a:p>
            <a:pPr marL="342900" indent="-342900">
              <a:lnSpc>
                <a:spcPct val="80000"/>
              </a:lnSpc>
              <a:buFont typeface="Wingdings" panose="05000000000000000000" pitchFamily="2" charset="2"/>
              <a:buChar char="§"/>
            </a:pPr>
            <a:r>
              <a:rPr lang="el-GR" altLang="el-GR" sz="2400" dirty="0" smtClean="0"/>
              <a:t> Οι </a:t>
            </a:r>
            <a:r>
              <a:rPr lang="el-GR" altLang="el-GR" sz="2400" dirty="0"/>
              <a:t>αντικρουόμενες απαιτήσεις μπορούν να </a:t>
            </a:r>
            <a:r>
              <a:rPr lang="el-GR" altLang="el-GR" sz="2400" dirty="0" smtClean="0"/>
              <a:t>εξισορροπούνται,</a:t>
            </a:r>
            <a:endParaRPr lang="el-GR" altLang="el-GR" sz="2400" dirty="0"/>
          </a:p>
          <a:p>
            <a:pPr marL="342900" indent="-342900">
              <a:lnSpc>
                <a:spcPct val="80000"/>
              </a:lnSpc>
              <a:buFont typeface="Wingdings" panose="05000000000000000000" pitchFamily="2" charset="2"/>
              <a:buChar char="§"/>
            </a:pPr>
            <a:endParaRPr lang="el-GR" altLang="el-GR" sz="2400" b="1" dirty="0" smtClean="0"/>
          </a:p>
          <a:p>
            <a:pPr marL="342900" indent="-342900">
              <a:lnSpc>
                <a:spcPct val="80000"/>
              </a:lnSpc>
              <a:buFont typeface="Wingdings" panose="05000000000000000000" pitchFamily="2" charset="2"/>
              <a:buChar char="§"/>
            </a:pPr>
            <a:r>
              <a:rPr lang="el-GR" altLang="el-GR" sz="2400" b="1" dirty="0" smtClean="0"/>
              <a:t> Ανεξαρτησία </a:t>
            </a:r>
            <a:r>
              <a:rPr lang="el-GR" altLang="el-GR" sz="2400" b="1" dirty="0"/>
              <a:t>δεδομένων</a:t>
            </a:r>
            <a:r>
              <a:rPr lang="el-GR" altLang="el-GR" sz="2400" dirty="0"/>
              <a:t>	</a:t>
            </a:r>
            <a:r>
              <a:rPr lang="el-GR" altLang="el-GR" sz="2400" dirty="0" smtClean="0"/>
              <a:t>→</a:t>
            </a:r>
            <a:r>
              <a:rPr lang="en-US" altLang="el-GR" sz="2400" dirty="0"/>
              <a:t> </a:t>
            </a:r>
            <a:r>
              <a:rPr lang="el-GR" altLang="el-GR" sz="2400" dirty="0" smtClean="0"/>
              <a:t>Στόχος </a:t>
            </a:r>
            <a:r>
              <a:rPr lang="el-GR" altLang="el-GR" sz="2400" dirty="0"/>
              <a:t>των συστημάτων βάσεων </a:t>
            </a:r>
            <a:r>
              <a:rPr lang="el-GR" altLang="el-GR" sz="2400" dirty="0" smtClean="0"/>
              <a:t>δεδομένων</a:t>
            </a:r>
            <a:endParaRPr lang="el-GR"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467544" y="44624"/>
            <a:ext cx="828092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Αποθηκευμένα πεδία, εγγραφές και αρχεία</a:t>
            </a:r>
            <a:endParaRPr lang="el-GR" sz="4000" dirty="0"/>
          </a:p>
        </p:txBody>
      </p:sp>
      <p:sp>
        <p:nvSpPr>
          <p:cNvPr id="8" name="Θέση περιεχομένου 4"/>
          <p:cNvSpPr>
            <a:spLocks noGrp="1"/>
          </p:cNvSpPr>
          <p:nvPr>
            <p:ph idx="1"/>
          </p:nvPr>
        </p:nvSpPr>
        <p:spPr>
          <a:xfrm>
            <a:off x="467544" y="1268760"/>
            <a:ext cx="8280920" cy="5040560"/>
          </a:xfrm>
        </p:spPr>
        <p:txBody>
          <a:bodyPr>
            <a:noAutofit/>
          </a:bodyPr>
          <a:lstStyle/>
          <a:p>
            <a:pPr>
              <a:lnSpc>
                <a:spcPct val="90000"/>
              </a:lnSpc>
              <a:buFont typeface="Wingdings" panose="05000000000000000000" pitchFamily="2" charset="2"/>
              <a:buChar char="§"/>
            </a:pPr>
            <a:r>
              <a:rPr lang="el-GR" altLang="el-GR" sz="2400" b="1" dirty="0" smtClean="0"/>
              <a:t>Αποθηκευμένο πεδίο (</a:t>
            </a:r>
            <a:r>
              <a:rPr lang="en-US" altLang="el-GR" sz="2400" b="1" dirty="0" smtClean="0"/>
              <a:t>stored field</a:t>
            </a:r>
            <a:r>
              <a:rPr lang="el-GR" altLang="el-GR" sz="2400" b="1" dirty="0" smtClean="0"/>
              <a:t>)</a:t>
            </a:r>
          </a:p>
          <a:p>
            <a:pPr marL="0" indent="0">
              <a:lnSpc>
                <a:spcPct val="90000"/>
              </a:lnSpc>
              <a:buNone/>
            </a:pPr>
            <a:r>
              <a:rPr lang="el-GR" altLang="el-GR" sz="2400" dirty="0" smtClean="0"/>
              <a:t>Η μικρότερη μονάδα αποθηκευμένων δεδομένων. Η βάση δεδομένων θα περιέχει κατά κανόνα πολλές </a:t>
            </a:r>
            <a:r>
              <a:rPr lang="el-GR" altLang="el-GR" sz="2400" b="1" dirty="0" smtClean="0"/>
              <a:t>παρουσίες</a:t>
            </a:r>
            <a:r>
              <a:rPr lang="el-GR" altLang="el-GR" sz="2400" dirty="0" smtClean="0"/>
              <a:t> (</a:t>
            </a:r>
            <a:r>
              <a:rPr lang="en-US" altLang="el-GR" sz="2400" dirty="0" smtClean="0"/>
              <a:t>occurrences</a:t>
            </a:r>
            <a:r>
              <a:rPr lang="el-GR" altLang="el-GR" sz="2400" dirty="0" smtClean="0"/>
              <a:t> ή </a:t>
            </a:r>
            <a:r>
              <a:rPr lang="en-US" altLang="el-GR" sz="2400" dirty="0" smtClean="0"/>
              <a:t>instances</a:t>
            </a:r>
            <a:r>
              <a:rPr lang="el-GR" altLang="el-GR" sz="2400" dirty="0" smtClean="0"/>
              <a:t>) καθενός από τους πολλούς </a:t>
            </a:r>
            <a:r>
              <a:rPr lang="el-GR" altLang="el-GR" sz="2400" b="1" dirty="0" smtClean="0"/>
              <a:t>τύπους</a:t>
            </a:r>
            <a:r>
              <a:rPr lang="el-GR" altLang="el-GR" sz="2400" dirty="0" smtClean="0"/>
              <a:t> (</a:t>
            </a:r>
            <a:r>
              <a:rPr lang="en-US" altLang="el-GR" sz="2400" dirty="0" smtClean="0"/>
              <a:t>types</a:t>
            </a:r>
            <a:r>
              <a:rPr lang="el-GR" altLang="el-GR" sz="2400" dirty="0" smtClean="0"/>
              <a:t>) αποθηκευμένων πεδίων.</a:t>
            </a:r>
          </a:p>
          <a:p>
            <a:pPr>
              <a:lnSpc>
                <a:spcPct val="90000"/>
              </a:lnSpc>
              <a:buFont typeface="Wingdings" panose="05000000000000000000" pitchFamily="2" charset="2"/>
              <a:buChar char="§"/>
            </a:pPr>
            <a:endParaRPr lang="el-GR" altLang="el-GR" sz="2400" dirty="0" smtClean="0"/>
          </a:p>
          <a:p>
            <a:pPr>
              <a:lnSpc>
                <a:spcPct val="90000"/>
              </a:lnSpc>
              <a:buFont typeface="Wingdings" panose="05000000000000000000" pitchFamily="2" charset="2"/>
              <a:buChar char="§"/>
            </a:pPr>
            <a:r>
              <a:rPr lang="el-GR" altLang="el-GR" sz="2400" b="1" dirty="0" smtClean="0"/>
              <a:t>Αποθηκευμένη εγγραφή (</a:t>
            </a:r>
            <a:r>
              <a:rPr lang="en-US" altLang="el-GR" sz="2400" b="1" dirty="0" smtClean="0"/>
              <a:t>stored record</a:t>
            </a:r>
            <a:r>
              <a:rPr lang="el-GR" altLang="el-GR" sz="2400" b="1" dirty="0" smtClean="0"/>
              <a:t>)</a:t>
            </a:r>
          </a:p>
          <a:p>
            <a:pPr marL="0" indent="0">
              <a:lnSpc>
                <a:spcPct val="90000"/>
              </a:lnSpc>
              <a:buNone/>
            </a:pPr>
            <a:r>
              <a:rPr lang="el-GR" altLang="el-GR" sz="2400" dirty="0" smtClean="0"/>
              <a:t>Συλλογή σχετικών μεταξύ τους αποθηκευμένων πεδίων.</a:t>
            </a:r>
          </a:p>
          <a:p>
            <a:pPr>
              <a:lnSpc>
                <a:spcPct val="90000"/>
              </a:lnSpc>
              <a:buFont typeface="Wingdings" panose="05000000000000000000" pitchFamily="2" charset="2"/>
              <a:buChar char="§"/>
            </a:pPr>
            <a:endParaRPr lang="el-GR" altLang="el-GR" sz="2400" dirty="0" smtClean="0"/>
          </a:p>
          <a:p>
            <a:pPr>
              <a:lnSpc>
                <a:spcPct val="90000"/>
              </a:lnSpc>
              <a:buFont typeface="Wingdings" panose="05000000000000000000" pitchFamily="2" charset="2"/>
              <a:buChar char="§"/>
            </a:pPr>
            <a:r>
              <a:rPr lang="el-GR" altLang="el-GR" sz="2400" b="1" dirty="0" smtClean="0"/>
              <a:t>Αποθηκευμένο αρχείο (</a:t>
            </a:r>
            <a:r>
              <a:rPr lang="en-US" altLang="el-GR" sz="2400" b="1" dirty="0" smtClean="0"/>
              <a:t>stored file</a:t>
            </a:r>
            <a:r>
              <a:rPr lang="el-GR" altLang="el-GR" sz="2400" b="1" dirty="0" smtClean="0"/>
              <a:t>)</a:t>
            </a:r>
          </a:p>
          <a:p>
            <a:pPr marL="0" indent="0">
              <a:lnSpc>
                <a:spcPct val="90000"/>
              </a:lnSpc>
              <a:buNone/>
            </a:pPr>
            <a:r>
              <a:rPr lang="el-GR" altLang="el-GR" sz="2400" dirty="0" smtClean="0"/>
              <a:t>Συλλογή όλων των παρουσιών ενός τύπου αποθηκευμένων εγγραφών.</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44624"/>
            <a:ext cx="822960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Ανεξαρτησία δεδομένων</a:t>
            </a:r>
            <a:endParaRPr lang="el-GR" dirty="0"/>
          </a:p>
        </p:txBody>
      </p:sp>
      <p:sp>
        <p:nvSpPr>
          <p:cNvPr id="10" name="Rectangle 2"/>
          <p:cNvSpPr txBox="1">
            <a:spLocks noChangeArrowheads="1"/>
          </p:cNvSpPr>
          <p:nvPr/>
        </p:nvSpPr>
        <p:spPr>
          <a:xfrm>
            <a:off x="457200" y="1317104"/>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l-GR" altLang="el-GR" sz="2400" dirty="0" smtClean="0">
                <a:latin typeface="+mn-lt"/>
              </a:rPr>
              <a:t>Σε ένα σύστημα βάσης δεδομένων, οι εφαρμογές δεν πρέπει να εξαρτώνται από τα δεδομένα με κανέναν τρόπο, για δύο τουλάχιστον λόγους:</a:t>
            </a:r>
            <a:endParaRPr lang="el-GR" altLang="el-GR" sz="2400" dirty="0">
              <a:latin typeface="+mn-lt"/>
            </a:endParaRPr>
          </a:p>
        </p:txBody>
      </p:sp>
      <p:sp>
        <p:nvSpPr>
          <p:cNvPr id="11" name="Rectangle 3"/>
          <p:cNvSpPr txBox="1">
            <a:spLocks noChangeArrowheads="1"/>
          </p:cNvSpPr>
          <p:nvPr/>
        </p:nvSpPr>
        <p:spPr>
          <a:xfrm>
            <a:off x="457200" y="2917304"/>
            <a:ext cx="8229600" cy="288796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l-GR" altLang="el-GR" sz="2400" dirty="0" smtClean="0"/>
              <a:t>Οι διάφορες εφαρμογές πρέπει να βλέπουν διαφορετικές απόψεις των ίδιων δεδομένων.</a:t>
            </a:r>
          </a:p>
          <a:p>
            <a:pPr>
              <a:buFont typeface="Wingdings" panose="05000000000000000000" pitchFamily="2" charset="2"/>
              <a:buChar char="§"/>
            </a:pPr>
            <a:r>
              <a:rPr lang="el-GR" altLang="el-GR" sz="2400" dirty="0" smtClean="0"/>
              <a:t>Ο υπεύθυνος διαχείρισης βάσεων δεδομένων (</a:t>
            </a:r>
            <a:r>
              <a:rPr lang="en-US" altLang="el-GR" sz="2400" dirty="0" smtClean="0"/>
              <a:t>DBA</a:t>
            </a:r>
            <a:r>
              <a:rPr lang="el-GR" altLang="el-GR" sz="2400" dirty="0" smtClean="0"/>
              <a:t>) πρέπει να έχει τη δυνατότητα να αλλάζει την αποθηκευτική δομή ή την τεχνική προσπέλασης, ώστε να ανταποκρίνεται στις μεταβαλλόμενες απαιτήσεις, χωρίς να χρειάζεται να τροποποιηθούν οι υπάρχουσες εφαρμογές.</a:t>
            </a:r>
            <a:endParaRPr lang="el-GR" alt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1945645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57200" y="44624"/>
            <a:ext cx="8229600" cy="1560339"/>
          </a:xfrm>
        </p:spPr>
        <p:txBody>
          <a:bodyPr>
            <a:noAutofit/>
          </a:bodyPr>
          <a:lstStyle/>
          <a:p>
            <a:r>
              <a:rPr lang="el-GR" altLang="el-GR" sz="3800" dirty="0" smtClean="0"/>
              <a:t>Στοιχεία της αποθηκευτικής δομής που είναι δυνατό να μεταβάλλονται </a:t>
            </a:r>
            <a:br>
              <a:rPr lang="el-GR" altLang="el-GR" sz="3800" dirty="0" smtClean="0"/>
            </a:br>
            <a:r>
              <a:rPr lang="el-GR" sz="3800" dirty="0" smtClean="0"/>
              <a:t>(1 από 2)</a:t>
            </a:r>
            <a:endParaRPr lang="el-GR" sz="3800" dirty="0"/>
          </a:p>
        </p:txBody>
      </p:sp>
      <p:sp>
        <p:nvSpPr>
          <p:cNvPr id="12" name="Rectangle 2"/>
          <p:cNvSpPr txBox="1">
            <a:spLocks noChangeArrowheads="1"/>
          </p:cNvSpPr>
          <p:nvPr/>
        </p:nvSpPr>
        <p:spPr>
          <a:xfrm>
            <a:off x="457200" y="1124744"/>
            <a:ext cx="8229600" cy="9604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endParaRPr lang="el-GR" altLang="el-GR" sz="2400" dirty="0">
              <a:latin typeface="+mn-lt"/>
            </a:endParaRPr>
          </a:p>
        </p:txBody>
      </p:sp>
      <p:sp>
        <p:nvSpPr>
          <p:cNvPr id="13" name="Rectangle 3" descr="Αναπαράσταση αριθμητικών δεδομένων (επιλογή κατάλληλης αριθμητικής βάσης (παραδείγματος χάρην δεκαδική ή δυαδική), κλίμακα (σταθερή τιμή ή υποδιαστολής), είδος (πραγματική ή μιγαδική τιμή) και ακρίβεια (πλήθος ψηφίων),&#10;Αναπαράσταση δεδομένων κειμένου με ένα από τα πολλά διαφορετικά κωδικοποιημένα σύνολα χαρακτήρων (παραδείγματος χάρην ASCII, EBCDIC),&#10;Μονάδες των αριθμητικών δεδομένων (παραδείγματος χάρην από εκατοστά του μέτρου σε ίντσες),&#10;Κωδικοποίηση δεδομένων (παραδείγματος χάρην 1 ίσο με «Κόκκινο», 2 ίσο με «Μπλε», 3 ίσο με «Πράσινο», και ου το καθεξής).&#10;"/>
          <p:cNvSpPr txBox="1">
            <a:spLocks noChangeArrowheads="1"/>
          </p:cNvSpPr>
          <p:nvPr/>
        </p:nvSpPr>
        <p:spPr>
          <a:xfrm>
            <a:off x="457200" y="1844824"/>
            <a:ext cx="8229600" cy="440040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
            </a:pPr>
            <a:r>
              <a:rPr lang="el-GR" altLang="el-GR" sz="2400" dirty="0" smtClean="0"/>
              <a:t>Αναπαράσταση αριθμητικών δεδομένων (επιλογή κατάλληλης αριθμητικής βάσης (π.χ. δεκαδική ή δυαδική), κλίμακα (σταθερή τιμή ή υποδιαστολής), είδος (πραγματική ή μιγαδική τιμή) και ακρίβεια (πλήθος ψηφίων)</a:t>
            </a:r>
          </a:p>
          <a:p>
            <a:pPr>
              <a:lnSpc>
                <a:spcPct val="80000"/>
              </a:lnSpc>
              <a:buFont typeface="Wingdings" panose="05000000000000000000" pitchFamily="2" charset="2"/>
              <a:buChar char="§"/>
            </a:pPr>
            <a:r>
              <a:rPr lang="el-GR" altLang="el-GR" sz="2400" dirty="0" smtClean="0"/>
              <a:t>Αναπαράσταση δεδομένων κειμένου με ένα από τα πολλά διαφορετικά κωδικοποιημένα σύνολα χαρακτήρων (π.χ. </a:t>
            </a:r>
            <a:r>
              <a:rPr lang="en-GB" altLang="el-GR" sz="2400" dirty="0" smtClean="0"/>
              <a:t>ASCII</a:t>
            </a:r>
            <a:r>
              <a:rPr lang="el-GR" altLang="el-GR" sz="2400" dirty="0" smtClean="0"/>
              <a:t>, </a:t>
            </a:r>
            <a:r>
              <a:rPr lang="en-GB" altLang="el-GR" sz="2400" dirty="0" smtClean="0"/>
              <a:t>EBCDIC</a:t>
            </a:r>
            <a:r>
              <a:rPr lang="el-GR" altLang="el-GR" sz="2400" dirty="0" smtClean="0"/>
              <a:t>)</a:t>
            </a:r>
          </a:p>
          <a:p>
            <a:pPr>
              <a:lnSpc>
                <a:spcPct val="80000"/>
              </a:lnSpc>
              <a:buFont typeface="Wingdings" panose="05000000000000000000" pitchFamily="2" charset="2"/>
              <a:buChar char="§"/>
            </a:pPr>
            <a:r>
              <a:rPr lang="el-GR" altLang="el-GR" sz="2400" dirty="0" smtClean="0"/>
              <a:t>Μονάδες των αριθμητικών δεδομένων (π.χ. από εκατοστά του μέτρου σε ίντσες)</a:t>
            </a:r>
          </a:p>
          <a:p>
            <a:pPr>
              <a:lnSpc>
                <a:spcPct val="80000"/>
              </a:lnSpc>
              <a:buFont typeface="Wingdings" panose="05000000000000000000" pitchFamily="2" charset="2"/>
              <a:buChar char="§"/>
            </a:pPr>
            <a:r>
              <a:rPr lang="el-GR" altLang="el-GR" sz="2400" dirty="0" smtClean="0"/>
              <a:t>Κωδικοποίηση δεδομένων (π.χ. 1 = «Κόκκινο», 2 = «Μπλε», 3 = «Πράσινο», </a:t>
            </a:r>
            <a:r>
              <a:rPr lang="el-GR" altLang="el-GR" sz="2400" dirty="0" err="1" smtClean="0"/>
              <a:t>κ.ο.κ</a:t>
            </a:r>
            <a:r>
              <a:rPr lang="el-GR" altLang="el-GR" sz="2400" dirty="0" smtClean="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08912" cy="158417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Στοιχεία της αποθηκευτικής δομής που είναι δυνατό να μεταβάλλονται </a:t>
            </a:r>
            <a:r>
              <a:rPr lang="el-GR" dirty="0" smtClean="0"/>
              <a:t>(2 </a:t>
            </a:r>
            <a:r>
              <a:rPr lang="el-GR" dirty="0"/>
              <a:t>από 2)</a:t>
            </a:r>
          </a:p>
        </p:txBody>
      </p:sp>
      <p:sp>
        <p:nvSpPr>
          <p:cNvPr id="8" name="Content Placeholder 2" descr="Πραγμάτωση των δεδομένων (Άμεση ή Έμμεση),&#10;Δομή των αποθηκευμένων εγγραφών,&#10;Κωδικός εξαρτήματος, Χρώμα και Κωδικός εξαρτήματος, Βάρος.&#10;&#10;Θα μπορούσαν να συνδυαστούν για να σχηματίσουν την εγγραφή:&#10;Κωδικός εξαρτήματος, Χρώμα, Βάρος.&#10;&#10;Δομή των αποθηκευμένων αρχείων (μπορεί να περιέχεται ολόκληρο σε μία μόνο μονάδα αποθήκευσης ή να είναι διαμοιρασμένο σε πολλές συσκευές αποθήκευσης διαφορετικών τύπων).&#10;"/>
          <p:cNvSpPr>
            <a:spLocks noGrp="1"/>
          </p:cNvSpPr>
          <p:nvPr>
            <p:ph idx="4294967295"/>
            <p:custDataLst>
              <p:tags r:id="rId3"/>
            </p:custDataLst>
          </p:nvPr>
        </p:nvSpPr>
        <p:spPr>
          <a:xfrm>
            <a:off x="690946" y="1639465"/>
            <a:ext cx="8171631" cy="4741863"/>
          </a:xfrm>
        </p:spPr>
        <p:txBody>
          <a:bodyPr>
            <a:noAutofit/>
          </a:bodyPr>
          <a:lstStyle/>
          <a:p>
            <a:pPr>
              <a:lnSpc>
                <a:spcPct val="80000"/>
              </a:lnSpc>
              <a:buFont typeface="Wingdings" panose="05000000000000000000" pitchFamily="2" charset="2"/>
              <a:buChar char="§"/>
            </a:pPr>
            <a:r>
              <a:rPr lang="el-GR" altLang="el-GR" sz="2400" dirty="0"/>
              <a:t>Πραγμάτωση των δεδομένων (Άμεση ή Έμμεση</a:t>
            </a:r>
            <a:r>
              <a:rPr lang="el-GR" altLang="el-GR" sz="2400" dirty="0" smtClean="0"/>
              <a:t>)</a:t>
            </a:r>
            <a:r>
              <a:rPr lang="en-US" altLang="el-GR" sz="2400" dirty="0" smtClean="0"/>
              <a:t>,</a:t>
            </a:r>
            <a:endParaRPr lang="el-GR" altLang="el-GR" sz="2400" dirty="0"/>
          </a:p>
          <a:p>
            <a:pPr>
              <a:lnSpc>
                <a:spcPct val="80000"/>
              </a:lnSpc>
              <a:buFont typeface="Wingdings" panose="05000000000000000000" pitchFamily="2" charset="2"/>
              <a:buChar char="§"/>
            </a:pPr>
            <a:r>
              <a:rPr lang="el-GR" altLang="el-GR" sz="2400" dirty="0"/>
              <a:t>Δομή των αποθηκευμένων </a:t>
            </a:r>
            <a:r>
              <a:rPr lang="el-GR" altLang="el-GR" sz="2400" dirty="0" smtClean="0"/>
              <a:t>εγγραφών</a:t>
            </a:r>
            <a:r>
              <a:rPr lang="en-US" altLang="el-GR" sz="2400" dirty="0" smtClean="0"/>
              <a:t>,</a:t>
            </a:r>
            <a:endParaRPr lang="el-GR" altLang="el-GR" sz="2400" dirty="0"/>
          </a:p>
          <a:p>
            <a:pPr>
              <a:lnSpc>
                <a:spcPct val="80000"/>
              </a:lnSpc>
              <a:buFont typeface="Wingdings" panose="05000000000000000000" pitchFamily="2" charset="2"/>
              <a:buChar char="§"/>
            </a:pPr>
            <a:endParaRPr lang="el-GR" altLang="el-GR" sz="2400" dirty="0"/>
          </a:p>
          <a:p>
            <a:pPr>
              <a:lnSpc>
                <a:spcPct val="80000"/>
              </a:lnSpc>
              <a:buFont typeface="Wingdings" panose="05000000000000000000" pitchFamily="2" charset="2"/>
              <a:buChar char="§"/>
            </a:pPr>
            <a:endParaRPr lang="el-GR" altLang="el-GR" sz="2400" dirty="0"/>
          </a:p>
          <a:p>
            <a:pPr>
              <a:lnSpc>
                <a:spcPct val="80000"/>
              </a:lnSpc>
              <a:buFont typeface="Wingdings" panose="05000000000000000000" pitchFamily="2" charset="2"/>
              <a:buChar char="§"/>
            </a:pPr>
            <a:r>
              <a:rPr lang="el-GR" altLang="el-GR" sz="2400" dirty="0"/>
              <a:t>Θα μπορούσαν να συνδυαστούν για να σχηματίσουν την εγγραφή:</a:t>
            </a:r>
          </a:p>
          <a:p>
            <a:pPr>
              <a:lnSpc>
                <a:spcPct val="80000"/>
              </a:lnSpc>
              <a:buFont typeface="Wingdings" panose="05000000000000000000" pitchFamily="2" charset="2"/>
              <a:buChar char="§"/>
            </a:pPr>
            <a:endParaRPr lang="el-GR" altLang="el-GR" sz="2400" dirty="0"/>
          </a:p>
          <a:p>
            <a:pPr>
              <a:lnSpc>
                <a:spcPct val="80000"/>
              </a:lnSpc>
              <a:buFont typeface="Wingdings" panose="05000000000000000000" pitchFamily="2" charset="2"/>
              <a:buChar char="§"/>
            </a:pPr>
            <a:endParaRPr lang="el-GR" altLang="el-GR" sz="2400" dirty="0"/>
          </a:p>
          <a:p>
            <a:pPr>
              <a:lnSpc>
                <a:spcPct val="80000"/>
              </a:lnSpc>
              <a:buFont typeface="Wingdings" panose="05000000000000000000" pitchFamily="2" charset="2"/>
              <a:buChar char="§"/>
            </a:pPr>
            <a:endParaRPr lang="el-GR" altLang="el-GR" sz="2400" dirty="0"/>
          </a:p>
          <a:p>
            <a:pPr>
              <a:lnSpc>
                <a:spcPct val="80000"/>
              </a:lnSpc>
              <a:buFont typeface="Wingdings" panose="05000000000000000000" pitchFamily="2" charset="2"/>
              <a:buChar char="§"/>
            </a:pPr>
            <a:r>
              <a:rPr lang="el-GR" altLang="el-GR" sz="2400" dirty="0"/>
              <a:t>Δομή των αποθηκευμένων αρχείων (μπορεί να περιέχεται ολόκληρο σε μία μόνο μονάδα αποθήκευσης ή να είναι διαμοιρασμένο σε πολλές συσκευές αποθήκευσης διαφορετικών τύπων</a:t>
            </a:r>
            <a:r>
              <a:rPr lang="el-GR" altLang="el-GR" sz="2400" dirty="0" smtClean="0"/>
              <a:t>)</a:t>
            </a:r>
            <a:r>
              <a:rPr lang="en-US" altLang="el-GR" sz="2400" dirty="0" smtClean="0"/>
              <a:t>.</a:t>
            </a:r>
            <a:endParaRPr lang="el-GR" altLang="el-GR" sz="2400" dirty="0"/>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2425922036"/>
              </p:ext>
            </p:extLst>
          </p:nvPr>
        </p:nvGraphicFramePr>
        <p:xfrm>
          <a:off x="179388" y="2575569"/>
          <a:ext cx="8964612" cy="719138"/>
        </p:xfrm>
        <a:graphic>
          <a:graphicData uri="http://schemas.openxmlformats.org/presentationml/2006/ole">
            <mc:AlternateContent xmlns:mc="http://schemas.openxmlformats.org/markup-compatibility/2006">
              <mc:Choice xmlns:v="urn:schemas-microsoft-com:vml" Requires="v">
                <p:oleObj spid="_x0000_s2120" name="Document" r:id="rId5" imgW="5692523" imgH="363151" progId="Word.Document.8">
                  <p:embed/>
                </p:oleObj>
              </mc:Choice>
              <mc:Fallback>
                <p:oleObj name="Document" r:id="rId5" imgW="5692523" imgH="363151" progId="Word.Document.8">
                  <p:embed/>
                  <p:pic>
                    <p:nvPicPr>
                      <p:cNvPr id="0" name="Object 4"/>
                      <p:cNvPicPr>
                        <a:picLocks noChangeAspect="1" noChangeArrowheads="1"/>
                      </p:cNvPicPr>
                      <p:nvPr/>
                    </p:nvPicPr>
                    <p:blipFill>
                      <a:blip r:embed="rId6"/>
                      <a:srcRect/>
                      <a:stretch>
                        <a:fillRect/>
                      </a:stretch>
                    </p:blipFill>
                    <p:spPr bwMode="auto">
                      <a:xfrm>
                        <a:off x="179388" y="2575569"/>
                        <a:ext cx="896461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Αντικείμενο 2"/>
          <p:cNvGraphicFramePr>
            <a:graphicFrameLocks noChangeAspect="1"/>
          </p:cNvGraphicFramePr>
          <p:nvPr>
            <p:extLst>
              <p:ext uri="{D42A27DB-BD31-4B8C-83A1-F6EECF244321}">
                <p14:modId xmlns:p14="http://schemas.microsoft.com/office/powerpoint/2010/main" val="3868860253"/>
              </p:ext>
            </p:extLst>
          </p:nvPr>
        </p:nvGraphicFramePr>
        <p:xfrm>
          <a:off x="-73025" y="4087737"/>
          <a:ext cx="9217025" cy="660400"/>
        </p:xfrm>
        <a:graphic>
          <a:graphicData uri="http://schemas.openxmlformats.org/presentationml/2006/ole">
            <mc:AlternateContent xmlns:mc="http://schemas.openxmlformats.org/markup-compatibility/2006">
              <mc:Choice xmlns:v="urn:schemas-microsoft-com:vml" Requires="v">
                <p:oleObj spid="_x0000_s2121" name="Document" r:id="rId7" imgW="5692523" imgH="333998" progId="Word.Document.8">
                  <p:embed/>
                </p:oleObj>
              </mc:Choice>
              <mc:Fallback>
                <p:oleObj name="Document" r:id="rId7" imgW="5692523" imgH="333998" progId="Word.Document.8">
                  <p:embed/>
                  <p:pic>
                    <p:nvPicPr>
                      <p:cNvPr id="0" name="Object 6"/>
                      <p:cNvPicPr>
                        <a:picLocks noChangeAspect="1" noChangeArrowheads="1"/>
                      </p:cNvPicPr>
                      <p:nvPr/>
                    </p:nvPicPr>
                    <p:blipFill>
                      <a:blip r:embed="rId8"/>
                      <a:srcRect/>
                      <a:stretch>
                        <a:fillRect/>
                      </a:stretch>
                    </p:blipFill>
                    <p:spPr bwMode="auto">
                      <a:xfrm>
                        <a:off x="-73025" y="4087737"/>
                        <a:ext cx="9217025"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2"/>
    </p:custDataLst>
    <p:extLst>
      <p:ext uri="{BB962C8B-B14F-4D97-AF65-F5344CB8AC3E}">
        <p14:creationId xmlns:p14="http://schemas.microsoft.com/office/powerpoint/2010/main" val="1363414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5496" y="44624"/>
            <a:ext cx="9072563" cy="1260475"/>
          </a:xfrm>
        </p:spPr>
        <p:txBody>
          <a:bodyPr>
            <a:normAutofit/>
          </a:bodyPr>
          <a:lstStyle/>
          <a:p>
            <a:r>
              <a:rPr lang="el-GR" dirty="0" smtClean="0"/>
              <a:t>Συμπέρασμα</a:t>
            </a:r>
            <a:endParaRPr lang="el-GR" dirty="0"/>
          </a:p>
        </p:txBody>
      </p:sp>
      <p:sp>
        <p:nvSpPr>
          <p:cNvPr id="8" name="Content Placeholder 2"/>
          <p:cNvSpPr>
            <a:spLocks noGrp="1"/>
          </p:cNvSpPr>
          <p:nvPr>
            <p:ph idx="4294967295"/>
          </p:nvPr>
        </p:nvSpPr>
        <p:spPr>
          <a:xfrm>
            <a:off x="467544" y="1628800"/>
            <a:ext cx="8208912" cy="1944216"/>
          </a:xfrm>
        </p:spPr>
        <p:txBody>
          <a:bodyPr>
            <a:normAutofit/>
          </a:bodyPr>
          <a:lstStyle/>
          <a:p>
            <a:pPr marL="0" indent="0" algn="ctr">
              <a:buNone/>
            </a:pPr>
            <a:r>
              <a:rPr lang="el-GR" altLang="el-GR" sz="2800" dirty="0" smtClean="0"/>
              <a:t>Η βάση δεδομένων θα πρέπει να έχει τη δυνατότητα να αναπτύσσεται χωρίς να επηρεάζονται οι υπάρχουσες εφαρμογές.</a:t>
            </a:r>
            <a:endParaRPr lang="el-GR" dirty="0" smtClean="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579465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Μειονεκτήματα</a:t>
            </a:r>
            <a:endParaRPr lang="el-GR" dirty="0">
              <a:latin typeface="+mn-lt"/>
            </a:endParaRPr>
          </a:p>
        </p:txBody>
      </p:sp>
      <p:sp>
        <p:nvSpPr>
          <p:cNvPr id="9" name="Content Placeholder 2"/>
          <p:cNvSpPr>
            <a:spLocks noGrp="1"/>
          </p:cNvSpPr>
          <p:nvPr>
            <p:ph idx="4294967295"/>
          </p:nvPr>
        </p:nvSpPr>
        <p:spPr>
          <a:xfrm>
            <a:off x="467544" y="1412776"/>
            <a:ext cx="8280920" cy="4392488"/>
          </a:xfrm>
        </p:spPr>
        <p:txBody>
          <a:bodyPr>
            <a:normAutofit/>
          </a:bodyPr>
          <a:lstStyle/>
          <a:p>
            <a:pPr>
              <a:lnSpc>
                <a:spcPct val="80000"/>
              </a:lnSpc>
              <a:buFont typeface="Wingdings" panose="05000000000000000000" pitchFamily="2" charset="2"/>
              <a:buChar char="§"/>
            </a:pPr>
            <a:r>
              <a:rPr lang="el-GR" altLang="el-GR" sz="2800" dirty="0" smtClean="0"/>
              <a:t>Πολυπλοκότητα (αν και αυτή η πολυπλοκότητα θα πρέπει να μένει κρυφή από το χρήστη),</a:t>
            </a:r>
          </a:p>
          <a:p>
            <a:pPr>
              <a:lnSpc>
                <a:spcPct val="80000"/>
              </a:lnSpc>
              <a:buFont typeface="Wingdings" panose="05000000000000000000" pitchFamily="2" charset="2"/>
              <a:buChar char="§"/>
            </a:pPr>
            <a:r>
              <a:rPr lang="el-GR" altLang="el-GR" sz="2800" dirty="0" smtClean="0"/>
              <a:t>Μέγεθος,</a:t>
            </a:r>
          </a:p>
          <a:p>
            <a:pPr>
              <a:lnSpc>
                <a:spcPct val="80000"/>
              </a:lnSpc>
              <a:buFont typeface="Wingdings" panose="05000000000000000000" pitchFamily="2" charset="2"/>
              <a:buChar char="§"/>
            </a:pPr>
            <a:r>
              <a:rPr lang="el-GR" altLang="el-GR" sz="2800" dirty="0" smtClean="0"/>
              <a:t>Κόστος (μπορεί να απαιτείται πρόσθετο υλικό),</a:t>
            </a:r>
          </a:p>
          <a:p>
            <a:pPr>
              <a:lnSpc>
                <a:spcPct val="80000"/>
              </a:lnSpc>
              <a:buFont typeface="Wingdings" panose="05000000000000000000" pitchFamily="2" charset="2"/>
              <a:buChar char="§"/>
            </a:pPr>
            <a:r>
              <a:rPr lang="el-GR" altLang="el-GR" sz="2800" dirty="0" smtClean="0"/>
              <a:t>Απόδοση (μπορεί να υπάρχει σημαντική επιβάρυνση),</a:t>
            </a:r>
          </a:p>
          <a:p>
            <a:pPr>
              <a:lnSpc>
                <a:spcPct val="80000"/>
              </a:lnSpc>
              <a:buFont typeface="Wingdings" panose="05000000000000000000" pitchFamily="2" charset="2"/>
              <a:buChar char="§"/>
            </a:pPr>
            <a:r>
              <a:rPr lang="el-GR" altLang="el-GR" sz="2800" dirty="0" smtClean="0"/>
              <a:t>Μεγαλύτερη επίδραση σε περίπτωση μη λειτουργίας (η επιχείρηση μπορεί να γίνει εξαιρετικά ευάλωτοι σε σφάλματα),</a:t>
            </a:r>
          </a:p>
          <a:p>
            <a:pPr>
              <a:lnSpc>
                <a:spcPct val="80000"/>
              </a:lnSpc>
              <a:buFont typeface="Wingdings" panose="05000000000000000000" pitchFamily="2" charset="2"/>
              <a:buChar char="§"/>
            </a:pPr>
            <a:r>
              <a:rPr lang="el-GR" altLang="el-GR" sz="2800" dirty="0" smtClean="0"/>
              <a:t>Μειωμένη ασφάλεια (αν δεν υπάρχουν καλοί έλεγχοι).</a:t>
            </a:r>
            <a:endParaRPr lang="el-GR" altLang="el-GR" sz="28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4033629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80293"/>
            <a:ext cx="8208912" cy="1260475"/>
          </a:xfrm>
        </p:spPr>
        <p:txBody>
          <a:bodyPr>
            <a:noAutofit/>
          </a:bodyPr>
          <a:lstStyle/>
          <a:p>
            <a:r>
              <a:rPr lang="el-GR" altLang="el-GR" dirty="0">
                <a:latin typeface="+mn-lt"/>
              </a:rPr>
              <a:t>Σχεσιακά και μη σχεσιακά συστήματα</a:t>
            </a:r>
            <a:endParaRPr lang="el-GR" dirty="0">
              <a:latin typeface="+mn-lt"/>
            </a:endParaRPr>
          </a:p>
        </p:txBody>
      </p:sp>
      <p:sp>
        <p:nvSpPr>
          <p:cNvPr id="7" name="Rectangle 3"/>
          <p:cNvSpPr txBox="1">
            <a:spLocks noChangeArrowheads="1"/>
          </p:cNvSpPr>
          <p:nvPr/>
        </p:nvSpPr>
        <p:spPr>
          <a:xfrm>
            <a:off x="457200" y="1981200"/>
            <a:ext cx="8229600" cy="32480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l-GR" altLang="el-GR" sz="2800" dirty="0" smtClean="0"/>
              <a:t>Σχεσιακό σύστημα είναι ένα σύστημα που:</a:t>
            </a:r>
          </a:p>
          <a:p>
            <a:pPr>
              <a:buFont typeface="Wingdings" panose="05000000000000000000" pitchFamily="2" charset="2"/>
              <a:buChar char="§"/>
            </a:pPr>
            <a:r>
              <a:rPr lang="el-GR" altLang="el-GR" sz="2800" dirty="0" smtClean="0"/>
              <a:t> Ο χρήστης αντιλαμβάνεται τα δεδομένα ως πίνακες (και μόνο ως πίνακες)</a:t>
            </a:r>
            <a:r>
              <a:rPr lang="en-US" altLang="el-GR" sz="2800" dirty="0" smtClean="0"/>
              <a:t>,</a:t>
            </a:r>
            <a:endParaRPr lang="el-GR" altLang="el-GR" sz="2800" dirty="0" smtClean="0"/>
          </a:p>
          <a:p>
            <a:pPr>
              <a:buFont typeface="Wingdings" panose="05000000000000000000" pitchFamily="2" charset="2"/>
              <a:buChar char="§"/>
            </a:pPr>
            <a:r>
              <a:rPr lang="el-GR" altLang="el-GR" sz="2800" dirty="0" smtClean="0"/>
              <a:t> Οι τελεστές πράξεων που έχει στη διάθεσή του ο χρήστης είναι τελεστές που δημιουργούν νέους πίνακες με βάση κάποιους παλαιότερους</a:t>
            </a:r>
            <a:r>
              <a:rPr lang="en-US" altLang="el-GR" sz="2800" dirty="0"/>
              <a:t>.</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a:xfrm>
            <a:off x="6553200" y="6501185"/>
            <a:ext cx="2133600" cy="365125"/>
          </a:xfrm>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966241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5941" y="-99392"/>
            <a:ext cx="9072563" cy="1260475"/>
          </a:xfrm>
        </p:spPr>
        <p:txBody>
          <a:bodyPr>
            <a:normAutofit/>
          </a:bodyPr>
          <a:lstStyle/>
          <a:p>
            <a:r>
              <a:rPr lang="el-GR" altLang="el-GR" dirty="0"/>
              <a:t>Παράδειγμα</a:t>
            </a:r>
            <a:endParaRPr lang="el-GR" dirty="0"/>
          </a:p>
        </p:txBody>
      </p:sp>
      <p:sp>
        <p:nvSpPr>
          <p:cNvPr id="11" name="TextBox 4" descr="α) Πίνακας ΚΑΒΑ&#10;&#10;β) Τελεστές&#10;Υποσύνολο γραμμών&#10;SELECT ΚΡΑΣΙ, ΕΤΟΣ, ΦΙΑΛΕΣ   &#10;FROM ΚΑΒΑ&#10;WHERE ΕΤΟΣ μεγαλύτερο του 90,&#10;Υποσύνολο στηλών: &#10;SELECT ΚΡΑΣΙ, ΦΙΑΛΕΣ&#10;FROM ΚΑΒΑ.&#10;"/>
          <p:cNvSpPr txBox="1">
            <a:spLocks noChangeArrowheads="1"/>
          </p:cNvSpPr>
          <p:nvPr>
            <p:custDataLst>
              <p:tags r:id="rId2"/>
            </p:custDataLst>
          </p:nvPr>
        </p:nvSpPr>
        <p:spPr bwMode="auto">
          <a:xfrm>
            <a:off x="467545" y="980728"/>
            <a:ext cx="5472607"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just">
              <a:lnSpc>
                <a:spcPct val="80000"/>
              </a:lnSpc>
            </a:pPr>
            <a:r>
              <a:rPr lang="el-GR" altLang="el-GR" sz="2400" b="1" dirty="0" smtClean="0"/>
              <a:t>α) Πίνακας ΚΑΒΑ</a:t>
            </a:r>
          </a:p>
          <a:p>
            <a:pPr marL="457200" indent="-457200" algn="just">
              <a:lnSpc>
                <a:spcPct val="80000"/>
              </a:lnSpc>
            </a:pPr>
            <a:endParaRPr lang="el-GR" altLang="el-GR" sz="2400" b="1" dirty="0" smtClean="0">
              <a:latin typeface="+mj-lt"/>
            </a:endParaRPr>
          </a:p>
          <a:p>
            <a:pPr marL="457200" indent="-457200" algn="just">
              <a:lnSpc>
                <a:spcPct val="80000"/>
              </a:lnSpc>
            </a:pPr>
            <a:endParaRPr lang="el-GR" altLang="el-GR" sz="2400" b="1" dirty="0" smtClean="0">
              <a:latin typeface="+mj-lt"/>
            </a:endParaRPr>
          </a:p>
          <a:p>
            <a:pPr marL="457200" indent="-457200" algn="just">
              <a:lnSpc>
                <a:spcPct val="80000"/>
              </a:lnSpc>
            </a:pPr>
            <a:endParaRPr lang="el-GR" altLang="el-GR" sz="2400" b="1" dirty="0" smtClean="0">
              <a:latin typeface="+mj-lt"/>
            </a:endParaRPr>
          </a:p>
          <a:p>
            <a:pPr marL="457200" indent="-457200" algn="just">
              <a:lnSpc>
                <a:spcPct val="80000"/>
              </a:lnSpc>
            </a:pPr>
            <a:endParaRPr lang="el-GR" altLang="el-GR" sz="2400" b="1" dirty="0" smtClean="0">
              <a:latin typeface="+mj-lt"/>
            </a:endParaRPr>
          </a:p>
          <a:p>
            <a:pPr marL="457200" indent="-457200" algn="just">
              <a:lnSpc>
                <a:spcPct val="80000"/>
              </a:lnSpc>
            </a:pPr>
            <a:endParaRPr lang="el-GR" altLang="el-GR" sz="2400" b="1" dirty="0" smtClean="0">
              <a:latin typeface="+mj-lt"/>
            </a:endParaRPr>
          </a:p>
          <a:p>
            <a:pPr marL="457200" indent="-457200" algn="just">
              <a:lnSpc>
                <a:spcPct val="80000"/>
              </a:lnSpc>
            </a:pPr>
            <a:endParaRPr lang="el-GR" altLang="el-GR" sz="2400" b="1" dirty="0" smtClean="0">
              <a:latin typeface="+mj-lt"/>
            </a:endParaRPr>
          </a:p>
          <a:p>
            <a:pPr marL="457200" indent="-457200" algn="just">
              <a:lnSpc>
                <a:spcPct val="80000"/>
              </a:lnSpc>
            </a:pPr>
            <a:endParaRPr lang="el-GR" altLang="el-GR" sz="2400" b="1" dirty="0" smtClean="0"/>
          </a:p>
          <a:p>
            <a:pPr marL="457200" indent="-457200" algn="just">
              <a:lnSpc>
                <a:spcPct val="80000"/>
              </a:lnSpc>
            </a:pPr>
            <a:r>
              <a:rPr lang="el-GR" altLang="el-GR" sz="2400" b="1" dirty="0" smtClean="0"/>
              <a:t>β) Τελεστές</a:t>
            </a:r>
          </a:p>
          <a:p>
            <a:pPr marL="838200" lvl="1" indent="-381000" algn="just">
              <a:lnSpc>
                <a:spcPct val="80000"/>
              </a:lnSpc>
              <a:buFont typeface="Wingdings" panose="05000000000000000000" pitchFamily="2" charset="2"/>
              <a:buChar char="§"/>
            </a:pPr>
            <a:r>
              <a:rPr lang="el-GR" altLang="el-GR" sz="2400" b="1" dirty="0" smtClean="0"/>
              <a:t>Υποσύνολο γραμμών</a:t>
            </a:r>
          </a:p>
          <a:p>
            <a:pPr marL="838200" lvl="1" indent="-381000">
              <a:lnSpc>
                <a:spcPct val="80000"/>
              </a:lnSpc>
              <a:buFont typeface="Wingdings" pitchFamily="2" charset="2"/>
              <a:buNone/>
            </a:pPr>
            <a:r>
              <a:rPr lang="el-GR" altLang="el-GR" sz="2400" dirty="0" smtClean="0"/>
              <a:t>SELECT ΚΡΑΣΙ, ΕΤΟΣ, ΦΙΑΛΕΣ   </a:t>
            </a:r>
          </a:p>
          <a:p>
            <a:pPr marL="838200" lvl="1" indent="-381000">
              <a:lnSpc>
                <a:spcPct val="80000"/>
              </a:lnSpc>
              <a:buFont typeface="Wingdings" pitchFamily="2" charset="2"/>
              <a:buNone/>
            </a:pPr>
            <a:r>
              <a:rPr lang="el-GR" altLang="el-GR" sz="2400" dirty="0" smtClean="0"/>
              <a:t>FROM ΚΑΒΑ</a:t>
            </a:r>
          </a:p>
          <a:p>
            <a:pPr marL="838200" lvl="1" indent="-381000">
              <a:lnSpc>
                <a:spcPct val="80000"/>
              </a:lnSpc>
              <a:buFont typeface="Wingdings" pitchFamily="2" charset="2"/>
              <a:buNone/>
            </a:pPr>
            <a:r>
              <a:rPr lang="el-GR" altLang="el-GR" sz="2400" dirty="0" smtClean="0"/>
              <a:t>WHERE ΕΤΟΣ &gt; 90;</a:t>
            </a:r>
            <a:endParaRPr lang="en-US" altLang="el-GR" sz="2400" dirty="0" smtClean="0"/>
          </a:p>
          <a:p>
            <a:pPr marL="838200" lvl="1" indent="-381000">
              <a:lnSpc>
                <a:spcPct val="80000"/>
              </a:lnSpc>
              <a:buFont typeface="Wingdings" pitchFamily="2" charset="2"/>
              <a:buNone/>
            </a:pPr>
            <a:endParaRPr lang="el-GR" altLang="el-GR" sz="2400" dirty="0" smtClean="0"/>
          </a:p>
          <a:p>
            <a:pPr marL="838200" lvl="1" indent="-381000">
              <a:lnSpc>
                <a:spcPct val="80000"/>
              </a:lnSpc>
              <a:buFont typeface="Wingdings" panose="05000000000000000000" pitchFamily="2" charset="2"/>
              <a:buChar char="§"/>
            </a:pPr>
            <a:r>
              <a:rPr lang="el-GR" altLang="el-GR" sz="2400" b="1" dirty="0" smtClean="0"/>
              <a:t>Υποσύνολο στηλών: </a:t>
            </a:r>
          </a:p>
          <a:p>
            <a:pPr marL="838200" lvl="1" indent="-381000">
              <a:lnSpc>
                <a:spcPct val="80000"/>
              </a:lnSpc>
              <a:buFont typeface="Wingdings" pitchFamily="2" charset="2"/>
              <a:buNone/>
            </a:pPr>
            <a:r>
              <a:rPr lang="el-GR" altLang="el-GR" sz="2400" dirty="0" smtClean="0"/>
              <a:t>SELECT ΚΡΑΣΙ, ΦΙΑΛΕΣ</a:t>
            </a:r>
          </a:p>
          <a:p>
            <a:pPr marL="838200" lvl="1" indent="-381000">
              <a:lnSpc>
                <a:spcPct val="80000"/>
              </a:lnSpc>
              <a:buFont typeface="Wingdings" pitchFamily="2" charset="2"/>
              <a:buNone/>
            </a:pPr>
            <a:r>
              <a:rPr lang="el-GR" altLang="el-GR" sz="2400" dirty="0" smtClean="0"/>
              <a:t>FROM ΚΑΒΑ;</a:t>
            </a:r>
            <a:endParaRPr lang="el-GR" altLang="el-GR" sz="2400" dirty="0"/>
          </a:p>
        </p:txBody>
      </p:sp>
      <p:graphicFrame>
        <p:nvGraphicFramePr>
          <p:cNvPr id="2" name="Πίνακας 1" descr=".&#10;"/>
          <p:cNvGraphicFramePr>
            <a:graphicFrameLocks noGrp="1"/>
          </p:cNvGraphicFramePr>
          <p:nvPr>
            <p:custDataLst>
              <p:tags r:id="rId3"/>
            </p:custDataLst>
            <p:extLst>
              <p:ext uri="{D42A27DB-BD31-4B8C-83A1-F6EECF244321}">
                <p14:modId xmlns:p14="http://schemas.microsoft.com/office/powerpoint/2010/main" val="2948734186"/>
              </p:ext>
            </p:extLst>
          </p:nvPr>
        </p:nvGraphicFramePr>
        <p:xfrm>
          <a:off x="971600" y="1340768"/>
          <a:ext cx="3312368" cy="1854200"/>
        </p:xfrm>
        <a:graphic>
          <a:graphicData uri="http://schemas.openxmlformats.org/drawingml/2006/table">
            <a:tbl>
              <a:tblPr firstRow="1" bandRow="1">
                <a:tableStyleId>{5C22544A-7EE6-4342-B048-85BDC9FD1C3A}</a:tableStyleId>
              </a:tblPr>
              <a:tblGrid>
                <a:gridCol w="1440160"/>
                <a:gridCol w="864096"/>
                <a:gridCol w="1008112"/>
              </a:tblGrid>
              <a:tr h="370840">
                <a:tc>
                  <a:txBody>
                    <a:bodyPr/>
                    <a:lstStyle/>
                    <a:p>
                      <a:r>
                        <a:rPr lang="el-GR" dirty="0" smtClean="0"/>
                        <a:t>ΚΡΑΣΙ</a:t>
                      </a:r>
                      <a:endParaRPr lang="el-GR" dirty="0"/>
                    </a:p>
                  </a:txBody>
                  <a:tcPr/>
                </a:tc>
                <a:tc>
                  <a:txBody>
                    <a:bodyPr/>
                    <a:lstStyle/>
                    <a:p>
                      <a:r>
                        <a:rPr lang="el-GR" dirty="0" smtClean="0"/>
                        <a:t>ΕΤΟΣ</a:t>
                      </a:r>
                      <a:endParaRPr lang="el-GR" dirty="0"/>
                    </a:p>
                  </a:txBody>
                  <a:tcPr/>
                </a:tc>
                <a:tc>
                  <a:txBody>
                    <a:bodyPr/>
                    <a:lstStyle/>
                    <a:p>
                      <a:r>
                        <a:rPr lang="el-GR" dirty="0" smtClean="0"/>
                        <a:t>ΦΙΑΛΕΣ</a:t>
                      </a:r>
                      <a:endParaRPr lang="el-GR" dirty="0"/>
                    </a:p>
                  </a:txBody>
                  <a:tcPr/>
                </a:tc>
              </a:tr>
              <a:tr h="370840">
                <a:tc>
                  <a:txBody>
                    <a:bodyPr/>
                    <a:lstStyle/>
                    <a:p>
                      <a:r>
                        <a:rPr lang="en-US" dirty="0" smtClean="0"/>
                        <a:t>Chardonnay</a:t>
                      </a:r>
                      <a:endParaRPr lang="el-GR" dirty="0"/>
                    </a:p>
                  </a:txBody>
                  <a:tcPr/>
                </a:tc>
                <a:tc>
                  <a:txBody>
                    <a:bodyPr/>
                    <a:lstStyle/>
                    <a:p>
                      <a:r>
                        <a:rPr lang="el-GR" dirty="0" smtClean="0"/>
                        <a:t>91</a:t>
                      </a:r>
                      <a:endParaRPr lang="el-GR" dirty="0"/>
                    </a:p>
                  </a:txBody>
                  <a:tcPr/>
                </a:tc>
                <a:tc>
                  <a:txBody>
                    <a:bodyPr/>
                    <a:lstStyle/>
                    <a:p>
                      <a:r>
                        <a:rPr lang="el-GR" dirty="0" smtClean="0"/>
                        <a:t>4</a:t>
                      </a:r>
                      <a:endParaRPr lang="el-GR" dirty="0"/>
                    </a:p>
                  </a:txBody>
                  <a:tcPr/>
                </a:tc>
              </a:tr>
              <a:tr h="370840">
                <a:tc>
                  <a:txBody>
                    <a:bodyPr/>
                    <a:lstStyle/>
                    <a:p>
                      <a:r>
                        <a:rPr lang="en-US" dirty="0" smtClean="0"/>
                        <a:t>Fume Blanc</a:t>
                      </a:r>
                      <a:endParaRPr lang="el-GR" dirty="0"/>
                    </a:p>
                  </a:txBody>
                  <a:tcPr/>
                </a:tc>
                <a:tc>
                  <a:txBody>
                    <a:bodyPr/>
                    <a:lstStyle/>
                    <a:p>
                      <a:r>
                        <a:rPr lang="el-GR" dirty="0" smtClean="0"/>
                        <a:t>91</a:t>
                      </a:r>
                      <a:endParaRPr lang="el-GR" dirty="0"/>
                    </a:p>
                  </a:txBody>
                  <a:tcPr/>
                </a:tc>
                <a:tc>
                  <a:txBody>
                    <a:bodyPr/>
                    <a:lstStyle/>
                    <a:p>
                      <a:r>
                        <a:rPr lang="el-GR" dirty="0" smtClean="0"/>
                        <a:t>2</a:t>
                      </a:r>
                      <a:endParaRPr lang="el-GR" dirty="0"/>
                    </a:p>
                  </a:txBody>
                  <a:tcPr/>
                </a:tc>
              </a:tr>
              <a:tr h="370840">
                <a:tc>
                  <a:txBody>
                    <a:bodyPr/>
                    <a:lstStyle/>
                    <a:p>
                      <a:r>
                        <a:rPr lang="en-US" dirty="0" err="1" smtClean="0"/>
                        <a:t>Pinet</a:t>
                      </a:r>
                      <a:r>
                        <a:rPr lang="en-US" dirty="0" smtClean="0"/>
                        <a:t> Noir</a:t>
                      </a:r>
                      <a:endParaRPr lang="el-GR" dirty="0"/>
                    </a:p>
                  </a:txBody>
                  <a:tcPr/>
                </a:tc>
                <a:tc>
                  <a:txBody>
                    <a:bodyPr/>
                    <a:lstStyle/>
                    <a:p>
                      <a:r>
                        <a:rPr lang="el-GR" dirty="0" smtClean="0"/>
                        <a:t>88</a:t>
                      </a:r>
                      <a:endParaRPr lang="el-GR" dirty="0"/>
                    </a:p>
                  </a:txBody>
                  <a:tcPr/>
                </a:tc>
                <a:tc>
                  <a:txBody>
                    <a:bodyPr/>
                    <a:lstStyle/>
                    <a:p>
                      <a:r>
                        <a:rPr lang="el-GR" dirty="0" smtClean="0"/>
                        <a:t>3</a:t>
                      </a:r>
                      <a:endParaRPr lang="el-GR" dirty="0"/>
                    </a:p>
                  </a:txBody>
                  <a:tcPr/>
                </a:tc>
              </a:tr>
              <a:tr h="370840">
                <a:tc>
                  <a:txBody>
                    <a:bodyPr/>
                    <a:lstStyle/>
                    <a:p>
                      <a:r>
                        <a:rPr lang="en-US" dirty="0" smtClean="0"/>
                        <a:t>Zinfandel</a:t>
                      </a:r>
                      <a:endParaRPr lang="el-GR" dirty="0"/>
                    </a:p>
                  </a:txBody>
                  <a:tcPr/>
                </a:tc>
                <a:tc>
                  <a:txBody>
                    <a:bodyPr/>
                    <a:lstStyle/>
                    <a:p>
                      <a:r>
                        <a:rPr lang="el-GR" dirty="0" smtClean="0"/>
                        <a:t>89</a:t>
                      </a:r>
                      <a:endParaRPr lang="el-GR" dirty="0"/>
                    </a:p>
                  </a:txBody>
                  <a:tcPr/>
                </a:tc>
                <a:tc>
                  <a:txBody>
                    <a:bodyPr/>
                    <a:lstStyle/>
                    <a:p>
                      <a:r>
                        <a:rPr lang="el-GR" dirty="0" smtClean="0"/>
                        <a:t>9</a:t>
                      </a:r>
                      <a:endParaRPr lang="el-GR" dirty="0"/>
                    </a:p>
                  </a:txBody>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144176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2494" y="116632"/>
            <a:ext cx="9072563" cy="1260475"/>
          </a:xfrm>
        </p:spPr>
        <p:txBody>
          <a:bodyPr>
            <a:normAutofit fontScale="90000"/>
          </a:bodyPr>
          <a:lstStyle/>
          <a:p>
            <a:r>
              <a:rPr lang="el-GR" dirty="0" smtClean="0"/>
              <a:t>Κατηγορίες συστημάτων βάσεων δεδομένων</a:t>
            </a:r>
            <a:endParaRPr lang="el-GR" dirty="0"/>
          </a:p>
        </p:txBody>
      </p:sp>
      <p:sp>
        <p:nvSpPr>
          <p:cNvPr id="17" name="Content Placeholder 4"/>
          <p:cNvSpPr>
            <a:spLocks noGrp="1"/>
          </p:cNvSpPr>
          <p:nvPr>
            <p:ph idx="4294967295"/>
          </p:nvPr>
        </p:nvSpPr>
        <p:spPr>
          <a:xfrm>
            <a:off x="467545" y="1772816"/>
            <a:ext cx="8280920" cy="1944216"/>
          </a:xfrm>
        </p:spPr>
        <p:txBody>
          <a:bodyPr>
            <a:normAutofit/>
          </a:bodyPr>
          <a:lstStyle/>
          <a:p>
            <a:pPr marL="0" indent="0" algn="ctr">
              <a:buNone/>
            </a:pPr>
            <a:r>
              <a:rPr lang="el-GR" altLang="el-GR" sz="2800" dirty="0" smtClean="0"/>
              <a:t>Τα συστήματα βάσεων δεδομένων μπορούν να καταταχθούν σε κατηγορίες σύμφωνα με τις δομές δεδομένων και τους τελεστές που παρέχουν στον χρήστη.</a:t>
            </a:r>
            <a:endParaRPr lang="el-GR" sz="2800" dirty="0" smtClean="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2383356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260475"/>
          </a:xfrm>
        </p:spPr>
        <p:txBody>
          <a:bodyPr>
            <a:noAutofit/>
          </a:bodyPr>
          <a:lstStyle/>
          <a:p>
            <a:r>
              <a:rPr lang="el-GR" altLang="el-GR" sz="4000" dirty="0" smtClean="0">
                <a:latin typeface="+mn-lt"/>
              </a:rPr>
              <a:t>Σύγχρονες προσεγγίσεις συστημάτων βάσεων δεδομένων</a:t>
            </a:r>
            <a:endParaRPr lang="el-GR" sz="4000" dirty="0">
              <a:latin typeface="+mn-lt"/>
            </a:endParaRPr>
          </a:p>
        </p:txBody>
      </p:sp>
      <p:sp>
        <p:nvSpPr>
          <p:cNvPr id="7" name="Rectangle 3" descr="&#10;Συμπερασματικά DBMS,  (Deductive DBMS),&#10;Έμπειρα DBMS,   (Expert systems DBMS),&#10;Επεκτάσιμα DBMS,               (Extendable DBMS),&#10;Αντικειμενοστραφή DBMS,              (Object-oriented DBMS),&#10;Σημασιολογικά DBMS,  (Semantic DBMS),&#10;DBMS καθολικής σχέσης,  (Universal relation DBMS).&#10;"/>
          <p:cNvSpPr txBox="1">
            <a:spLocks noChangeArrowheads="1"/>
          </p:cNvSpPr>
          <p:nvPr/>
        </p:nvSpPr>
        <p:spPr>
          <a:xfrm>
            <a:off x="457200" y="1628800"/>
            <a:ext cx="8229600" cy="4114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endParaRPr lang="el-GR" altLang="el-GR" sz="2400" dirty="0" smtClean="0"/>
          </a:p>
          <a:p>
            <a:pPr>
              <a:lnSpc>
                <a:spcPct val="90000"/>
              </a:lnSpc>
              <a:buFont typeface="Wingdings" panose="05000000000000000000" pitchFamily="2" charset="2"/>
              <a:buChar char="§"/>
            </a:pPr>
            <a:r>
              <a:rPr lang="el-GR" altLang="el-GR" sz="2400" dirty="0" smtClean="0"/>
              <a:t>Συμπερασματικά </a:t>
            </a:r>
            <a:r>
              <a:rPr lang="en-GB" altLang="el-GR" sz="2400" dirty="0" smtClean="0"/>
              <a:t>DBMS,</a:t>
            </a:r>
            <a:r>
              <a:rPr lang="el-GR" altLang="el-GR" sz="2400" dirty="0" smtClean="0"/>
              <a:t>		(</a:t>
            </a:r>
            <a:r>
              <a:rPr lang="en-GB" altLang="el-GR" sz="2400" dirty="0" smtClean="0"/>
              <a:t>Deductive DBMS</a:t>
            </a:r>
            <a:r>
              <a:rPr lang="el-GR" altLang="el-GR" sz="2400" dirty="0" smtClean="0"/>
              <a:t>)</a:t>
            </a:r>
            <a:r>
              <a:rPr lang="en-US" altLang="el-GR" sz="2400" dirty="0" smtClean="0"/>
              <a:t>,</a:t>
            </a:r>
            <a:endParaRPr lang="el-GR" altLang="el-GR" sz="2400" dirty="0" smtClean="0"/>
          </a:p>
          <a:p>
            <a:pPr>
              <a:lnSpc>
                <a:spcPct val="90000"/>
              </a:lnSpc>
              <a:buFont typeface="Wingdings" panose="05000000000000000000" pitchFamily="2" charset="2"/>
              <a:buChar char="§"/>
            </a:pPr>
            <a:r>
              <a:rPr lang="el-GR" altLang="el-GR" sz="2400" dirty="0" smtClean="0"/>
              <a:t>Έμπειρα</a:t>
            </a:r>
            <a:r>
              <a:rPr lang="en-US" altLang="el-GR" sz="2400" dirty="0" smtClean="0"/>
              <a:t> </a:t>
            </a:r>
            <a:r>
              <a:rPr lang="en-GB" altLang="el-GR" sz="2400" dirty="0" smtClean="0"/>
              <a:t>DBMS,		</a:t>
            </a:r>
            <a:r>
              <a:rPr lang="en-US" altLang="el-GR" sz="2400" dirty="0" smtClean="0"/>
              <a:t>	</a:t>
            </a:r>
            <a:r>
              <a:rPr lang="en-GB" altLang="el-GR" sz="2400" dirty="0" smtClean="0"/>
              <a:t>(Expert systems DBMS),</a:t>
            </a:r>
            <a:endParaRPr lang="el-GR" altLang="el-GR" sz="2400" dirty="0" smtClean="0"/>
          </a:p>
          <a:p>
            <a:pPr>
              <a:lnSpc>
                <a:spcPct val="90000"/>
              </a:lnSpc>
              <a:buFont typeface="Wingdings" panose="05000000000000000000" pitchFamily="2" charset="2"/>
              <a:buChar char="§"/>
            </a:pPr>
            <a:r>
              <a:rPr lang="el-GR" altLang="el-GR" sz="2400" dirty="0" smtClean="0"/>
              <a:t>Επεκτάσιμα</a:t>
            </a:r>
            <a:r>
              <a:rPr lang="en-US" altLang="el-GR" sz="2400" dirty="0" smtClean="0"/>
              <a:t> </a:t>
            </a:r>
            <a:r>
              <a:rPr lang="en-GB" altLang="el-GR" sz="2400" dirty="0" smtClean="0"/>
              <a:t>DBMS,		</a:t>
            </a:r>
            <a:r>
              <a:rPr lang="el-GR" altLang="el-GR" sz="2400" dirty="0" smtClean="0"/>
              <a:t>             </a:t>
            </a:r>
            <a:r>
              <a:rPr lang="en-GB" altLang="el-GR" sz="2400" dirty="0" smtClean="0"/>
              <a:t>(Extendable DBMS),</a:t>
            </a:r>
            <a:endParaRPr lang="el-GR" altLang="el-GR" sz="2400" dirty="0" smtClean="0"/>
          </a:p>
          <a:p>
            <a:pPr>
              <a:lnSpc>
                <a:spcPct val="90000"/>
              </a:lnSpc>
              <a:buFont typeface="Wingdings" panose="05000000000000000000" pitchFamily="2" charset="2"/>
              <a:buChar char="§"/>
            </a:pPr>
            <a:r>
              <a:rPr lang="el-GR" altLang="el-GR" sz="2400" dirty="0" smtClean="0"/>
              <a:t>Αντικειμενοστραφή</a:t>
            </a:r>
            <a:r>
              <a:rPr lang="en-US" altLang="el-GR" sz="2400" dirty="0" smtClean="0"/>
              <a:t> </a:t>
            </a:r>
            <a:r>
              <a:rPr lang="en-GB" altLang="el-GR" sz="2400" dirty="0" smtClean="0"/>
              <a:t>DBMS,</a:t>
            </a:r>
            <a:r>
              <a:rPr lang="el-GR" altLang="el-GR" sz="2400" dirty="0" smtClean="0"/>
              <a:t>             </a:t>
            </a:r>
            <a:r>
              <a:rPr lang="en-GB" altLang="el-GR" sz="2400" dirty="0" smtClean="0"/>
              <a:t>(Object-oriented DBMS),</a:t>
            </a:r>
            <a:endParaRPr lang="el-GR" altLang="el-GR" sz="2400" dirty="0" smtClean="0"/>
          </a:p>
          <a:p>
            <a:pPr>
              <a:lnSpc>
                <a:spcPct val="90000"/>
              </a:lnSpc>
              <a:buFont typeface="Wingdings" panose="05000000000000000000" pitchFamily="2" charset="2"/>
              <a:buChar char="§"/>
            </a:pPr>
            <a:r>
              <a:rPr lang="el-GR" altLang="el-GR" sz="2400" dirty="0" smtClean="0"/>
              <a:t>Σημασιολογικά</a:t>
            </a:r>
            <a:r>
              <a:rPr lang="en-US" altLang="el-GR" sz="2400" dirty="0" smtClean="0"/>
              <a:t> </a:t>
            </a:r>
            <a:r>
              <a:rPr lang="en-GB" altLang="el-GR" sz="2400" dirty="0" smtClean="0"/>
              <a:t>DBMS,</a:t>
            </a:r>
            <a:r>
              <a:rPr lang="en-US" altLang="el-GR" sz="2400" dirty="0" smtClean="0"/>
              <a:t>	</a:t>
            </a:r>
            <a:r>
              <a:rPr lang="el-GR" altLang="el-GR" sz="2400" dirty="0" smtClean="0"/>
              <a:t>	</a:t>
            </a:r>
            <a:r>
              <a:rPr lang="en-US" altLang="el-GR" sz="2400" dirty="0" smtClean="0"/>
              <a:t>(</a:t>
            </a:r>
            <a:r>
              <a:rPr lang="en-GB" altLang="el-GR" sz="2400" dirty="0" smtClean="0"/>
              <a:t>Semantic DBMS</a:t>
            </a:r>
            <a:r>
              <a:rPr lang="en-US" altLang="el-GR" sz="2400" dirty="0" smtClean="0"/>
              <a:t>),</a:t>
            </a:r>
            <a:endParaRPr lang="en-GB" altLang="el-GR" sz="2400" dirty="0" smtClean="0"/>
          </a:p>
          <a:p>
            <a:pPr>
              <a:lnSpc>
                <a:spcPct val="90000"/>
              </a:lnSpc>
              <a:buFont typeface="Wingdings" panose="05000000000000000000" pitchFamily="2" charset="2"/>
              <a:buChar char="§"/>
            </a:pPr>
            <a:r>
              <a:rPr lang="en-GB" altLang="el-GR" sz="2400" dirty="0" smtClean="0"/>
              <a:t>DBMS </a:t>
            </a:r>
            <a:r>
              <a:rPr lang="el-GR" altLang="el-GR" sz="2400" dirty="0" smtClean="0"/>
              <a:t>καθολικής</a:t>
            </a:r>
            <a:r>
              <a:rPr lang="en-US" altLang="el-GR" sz="2400" dirty="0" smtClean="0"/>
              <a:t> </a:t>
            </a:r>
            <a:r>
              <a:rPr lang="el-GR" altLang="el-GR" sz="2400" dirty="0" smtClean="0"/>
              <a:t>σχέσης</a:t>
            </a:r>
            <a:r>
              <a:rPr lang="en-US" altLang="el-GR" sz="2400" dirty="0" smtClean="0"/>
              <a:t>,</a:t>
            </a:r>
            <a:r>
              <a:rPr lang="en-GB" altLang="el-GR" sz="2400" dirty="0" smtClean="0"/>
              <a:t>	</a:t>
            </a:r>
            <a:r>
              <a:rPr lang="el-GR" altLang="el-GR" sz="2400" dirty="0" smtClean="0"/>
              <a:t>	</a:t>
            </a:r>
            <a:r>
              <a:rPr lang="en-GB" altLang="el-GR" sz="2400" dirty="0" smtClean="0"/>
              <a:t>(Universal relation DBMS).</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966218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descr="Εισαγωγή στην έννοια των συστημάτων βάσεων δεδομένων και στις βάσεις δεδομένων.&#10;Κατανόηση της χρησιμότητας των βάσεων δεδομένων.&#10;Κατανόηση των διαφορών μεταξύ σχεσιακών βάσεων δεδομένων και όλων των άλλων προσεγγίσεων. &#10;&#10;Σημείωση:&#10;Οι διαφάνειες προέρχονται εξ ολοκλήρου από το σύγγραμμα:&#10;C. J. Date. Εισαγωγή στα Συστήματα Βάσεων Δεδομένων. 6η έκδοση, Κλειδάριθμος, 1998. &#10;&#10;"/>
          <p:cNvSpPr>
            <a:spLocks noGrp="1"/>
          </p:cNvSpPr>
          <p:nvPr>
            <p:ph idx="1"/>
          </p:nvPr>
        </p:nvSpPr>
        <p:spPr>
          <a:xfrm>
            <a:off x="683568" y="1833611"/>
            <a:ext cx="7848872" cy="4525963"/>
          </a:xfrm>
        </p:spPr>
        <p:txBody>
          <a:bodyPr>
            <a:normAutofit fontScale="92500" lnSpcReduction="10000"/>
          </a:bodyPr>
          <a:lstStyle/>
          <a:p>
            <a:pPr>
              <a:buFont typeface="Wingdings" panose="05000000000000000000" pitchFamily="2" charset="2"/>
              <a:buChar char="§"/>
            </a:pPr>
            <a:r>
              <a:rPr lang="el-GR" sz="2800" dirty="0" smtClean="0"/>
              <a:t>Εισαγωγή στην έννοια των συστημάτων βάσεων δεδομένων</a:t>
            </a:r>
            <a:r>
              <a:rPr lang="el-GR" sz="2800" dirty="0"/>
              <a:t> </a:t>
            </a:r>
            <a:r>
              <a:rPr lang="el-GR" sz="2800" dirty="0" smtClean="0"/>
              <a:t>και στις βάσεις δεδομένων.</a:t>
            </a:r>
          </a:p>
          <a:p>
            <a:pPr>
              <a:buFont typeface="Wingdings" panose="05000000000000000000" pitchFamily="2" charset="2"/>
              <a:buChar char="§"/>
            </a:pPr>
            <a:r>
              <a:rPr lang="el-GR" sz="2800" dirty="0"/>
              <a:t>Κατανόηση της χρησιμότητας των βάσεων δεδομένων.</a:t>
            </a:r>
          </a:p>
          <a:p>
            <a:pPr>
              <a:buFont typeface="Wingdings" panose="05000000000000000000" pitchFamily="2" charset="2"/>
              <a:buChar char="§"/>
            </a:pPr>
            <a:r>
              <a:rPr lang="el-GR" sz="2800" dirty="0"/>
              <a:t>Κατανόηση των διαφορών μεταξύ σχεσιακών βάσεων δεδομένων και όλων των άλλων προσεγγίσεων. </a:t>
            </a:r>
          </a:p>
          <a:p>
            <a:pPr marL="0"/>
            <a:endParaRPr lang="el-GR" sz="2800" dirty="0" smtClean="0"/>
          </a:p>
          <a:p>
            <a:pPr marL="0" indent="0">
              <a:spcBef>
                <a:spcPts val="0"/>
              </a:spcBef>
              <a:buNone/>
            </a:pPr>
            <a:r>
              <a:rPr lang="el-GR" sz="2200" u="sng" dirty="0" smtClean="0"/>
              <a:t>Σημείωση</a:t>
            </a:r>
            <a:r>
              <a:rPr lang="el-GR" sz="2200" dirty="0" smtClean="0"/>
              <a:t>:</a:t>
            </a:r>
          </a:p>
          <a:p>
            <a:pPr marL="0" indent="0">
              <a:spcBef>
                <a:spcPts val="0"/>
              </a:spcBef>
              <a:buNone/>
            </a:pPr>
            <a:r>
              <a:rPr lang="el-GR" sz="2200" dirty="0" smtClean="0"/>
              <a:t>Οι διαφάνειες προέρχονται εξ ολοκλήρου από το σύγγραμμα:</a:t>
            </a:r>
          </a:p>
          <a:p>
            <a:pPr marL="0" lvl="0" indent="0">
              <a:spcBef>
                <a:spcPts val="0"/>
              </a:spcBef>
              <a:buNone/>
            </a:pPr>
            <a:r>
              <a:rPr lang="en-US" sz="2200" dirty="0"/>
              <a:t>C</a:t>
            </a:r>
            <a:r>
              <a:rPr lang="el-GR" sz="2200" dirty="0"/>
              <a:t>. </a:t>
            </a:r>
            <a:r>
              <a:rPr lang="en-US" sz="2200" dirty="0"/>
              <a:t>J</a:t>
            </a:r>
            <a:r>
              <a:rPr lang="el-GR" sz="2200" dirty="0"/>
              <a:t>. </a:t>
            </a:r>
            <a:r>
              <a:rPr lang="en-US" sz="2200" dirty="0"/>
              <a:t>Date</a:t>
            </a:r>
            <a:r>
              <a:rPr lang="el-GR" sz="2200" dirty="0"/>
              <a:t>. </a:t>
            </a:r>
            <a:r>
              <a:rPr lang="el-GR" sz="2200" i="1" dirty="0"/>
              <a:t>Εισαγωγή στα Συστήματα Βάσεων Δεδομένων</a:t>
            </a:r>
            <a:r>
              <a:rPr lang="el-GR" sz="2200" dirty="0"/>
              <a:t>. 6</a:t>
            </a:r>
            <a:r>
              <a:rPr lang="el-GR" sz="2200" baseline="30000" dirty="0"/>
              <a:t>η</a:t>
            </a:r>
            <a:r>
              <a:rPr lang="el-GR" sz="2200" dirty="0"/>
              <a:t> έκδοση, </a:t>
            </a:r>
            <a:r>
              <a:rPr lang="en-US" sz="2200" dirty="0"/>
              <a:t>Κλειδάριθμος, </a:t>
            </a:r>
            <a:r>
              <a:rPr lang="el-GR" sz="2200" dirty="0"/>
              <a:t>1998</a:t>
            </a:r>
            <a:r>
              <a:rPr lang="en-US" sz="2200" dirty="0"/>
              <a:t>. </a:t>
            </a:r>
            <a:endParaRPr lang="el-GR" sz="2200" dirty="0"/>
          </a:p>
          <a:p>
            <a:pPr marL="0" indent="0">
              <a:buNone/>
            </a:pP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628800"/>
            <a:ext cx="8280920" cy="4525963"/>
          </a:xfrm>
        </p:spPr>
        <p:txBody>
          <a:bodyPr>
            <a:noAutofit/>
          </a:bodyPr>
          <a:lstStyle/>
          <a:p>
            <a:pPr lvl="1">
              <a:buFont typeface="Wingdings" pitchFamily="2" charset="2"/>
              <a:buChar char="§"/>
            </a:pPr>
            <a:r>
              <a:rPr lang="el-GR" altLang="el-GR" sz="3200" u="sng" dirty="0" smtClean="0">
                <a:solidFill>
                  <a:srgbClr val="0070C0"/>
                </a:solidFill>
                <a:hlinkClick r:id="rId4" action="ppaction://hlinksldjump"/>
              </a:rPr>
              <a:t>Τι είναι σύστημα Βάσεων Δεδομένων,</a:t>
            </a:r>
            <a:endParaRPr lang="el-GR" altLang="el-GR" sz="3200" u="sng" dirty="0" smtClean="0">
              <a:solidFill>
                <a:srgbClr val="0070C0"/>
              </a:solidFill>
            </a:endParaRPr>
          </a:p>
          <a:p>
            <a:pPr lvl="1">
              <a:buFont typeface="Wingdings" pitchFamily="2" charset="2"/>
              <a:buChar char="§"/>
            </a:pPr>
            <a:r>
              <a:rPr lang="el-GR" altLang="el-GR" sz="3200" u="sng" dirty="0" smtClean="0">
                <a:solidFill>
                  <a:srgbClr val="0070C0"/>
                </a:solidFill>
                <a:hlinkClick r:id="rId5" action="ppaction://hlinksldjump"/>
              </a:rPr>
              <a:t>Τι είναι Βάσεις Δεδομένων,</a:t>
            </a:r>
            <a:endParaRPr lang="el-GR" altLang="el-GR" sz="3200" u="sng" dirty="0" smtClean="0">
              <a:solidFill>
                <a:srgbClr val="0070C0"/>
              </a:solidFill>
            </a:endParaRPr>
          </a:p>
          <a:p>
            <a:pPr lvl="1">
              <a:buFont typeface="Wingdings" pitchFamily="2" charset="2"/>
              <a:buChar char="§"/>
            </a:pPr>
            <a:r>
              <a:rPr lang="el-GR" altLang="el-GR" sz="3200" u="sng" dirty="0" smtClean="0">
                <a:solidFill>
                  <a:srgbClr val="0070C0"/>
                </a:solidFill>
                <a:hlinkClick r:id="rId6" action="ppaction://hlinksldjump"/>
              </a:rPr>
              <a:t>Από τι αποτελείται ένα Σύστημα Βάσεων Δεδομένων,</a:t>
            </a:r>
            <a:endParaRPr lang="el-GR" altLang="el-GR" sz="3200" u="sng" dirty="0" smtClean="0">
              <a:solidFill>
                <a:srgbClr val="0070C0"/>
              </a:solidFill>
            </a:endParaRPr>
          </a:p>
          <a:p>
            <a:pPr lvl="1">
              <a:buFont typeface="Wingdings" pitchFamily="2" charset="2"/>
              <a:buChar char="§"/>
            </a:pPr>
            <a:r>
              <a:rPr lang="el-GR" altLang="el-GR" sz="3200" u="sng" dirty="0" smtClean="0">
                <a:solidFill>
                  <a:srgbClr val="0070C0"/>
                </a:solidFill>
                <a:hlinkClick r:id="rId7" action="ppaction://hlinksldjump"/>
              </a:rPr>
              <a:t>Από τι αποτελείται μία Βάση Δεδομένων,</a:t>
            </a:r>
            <a:endParaRPr lang="el-GR" altLang="el-GR" sz="3200" u="sng" dirty="0" smtClean="0">
              <a:solidFill>
                <a:srgbClr val="0070C0"/>
              </a:solidFill>
            </a:endParaRPr>
          </a:p>
          <a:p>
            <a:pPr lvl="1">
              <a:buFont typeface="Wingdings" pitchFamily="2" charset="2"/>
              <a:buChar char="§"/>
            </a:pPr>
            <a:r>
              <a:rPr lang="el-GR" altLang="el-GR" sz="3200" u="sng" dirty="0" smtClean="0">
                <a:solidFill>
                  <a:srgbClr val="0070C0"/>
                </a:solidFill>
                <a:hlinkClick r:id="rId8" action="ppaction://hlinksldjump"/>
              </a:rPr>
              <a:t>Σύγχρονες προσεγγίσεις συστημάτων βάσεων δεδομένων.</a:t>
            </a:r>
            <a:endParaRPr lang="el-GR" altLang="el-GR" sz="3200" u="sng" dirty="0" smtClean="0">
              <a:solidFill>
                <a:srgbClr val="0070C0"/>
              </a:solidFill>
            </a:endParaRPr>
          </a:p>
          <a:p>
            <a:pPr lvl="1">
              <a:buFont typeface="Wingdings" pitchFamily="2" charset="2"/>
              <a:buChar char="§"/>
            </a:pPr>
            <a:endParaRPr lang="el-GR" altLang="el-GR" sz="3200" dirty="0" smtClean="0"/>
          </a:p>
          <a:p>
            <a:pPr lvl="1">
              <a:buFont typeface="Wingdings" pitchFamily="2" charset="2"/>
              <a:buChar char="§"/>
            </a:pPr>
            <a:endParaRPr lang="el-GR" altLang="el-GR" sz="3200" dirty="0" smtClean="0"/>
          </a:p>
          <a:p>
            <a:pPr lvl="1">
              <a:buFont typeface="Wingdings" pitchFamily="2" charset="2"/>
              <a:buChar char="§"/>
            </a:pPr>
            <a:endParaRPr lang="el-GR" sz="3200" dirty="0" smtClean="0"/>
          </a:p>
          <a:p>
            <a:pPr>
              <a:buFont typeface="Wingdings" pitchFamily="2" charset="2"/>
              <a:buChar cha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dirty="0" smtClean="0">
                <a:latin typeface="+mn-lt"/>
              </a:rPr>
              <a:t>Τι είναι σύστημα Βάσεων Δεδομένων;</a:t>
            </a:r>
            <a:endParaRPr lang="el-GR" dirty="0">
              <a:latin typeface="+mn-lt"/>
            </a:endParaRPr>
          </a:p>
        </p:txBody>
      </p:sp>
      <p:sp>
        <p:nvSpPr>
          <p:cNvPr id="23" name="Rectangle 3"/>
          <p:cNvSpPr>
            <a:spLocks noGrp="1" noChangeArrowheads="1"/>
          </p:cNvSpPr>
          <p:nvPr>
            <p:ph idx="1"/>
          </p:nvPr>
        </p:nvSpPr>
        <p:spPr>
          <a:xfrm>
            <a:off x="457200" y="1988840"/>
            <a:ext cx="8229600" cy="1512168"/>
          </a:xfrm>
        </p:spPr>
        <p:txBody>
          <a:bodyPr>
            <a:normAutofit/>
          </a:bodyPr>
          <a:lstStyle/>
          <a:p>
            <a:pPr marL="0" indent="0" algn="ctr">
              <a:buNone/>
            </a:pPr>
            <a:r>
              <a:rPr lang="el-GR" altLang="el-GR" sz="2800" dirty="0"/>
              <a:t>Ένα σύστημα τήρησης εγγραφών με </a:t>
            </a:r>
            <a:r>
              <a:rPr lang="el-GR" altLang="el-GR" sz="2800" dirty="0" smtClean="0"/>
              <a:t>υπολογιστή.</a:t>
            </a:r>
            <a:endParaRPr lang="el-GR" alt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296144"/>
          </a:xfrm>
        </p:spPr>
        <p:txBody>
          <a:bodyPr>
            <a:noAutofit/>
          </a:bodyPr>
          <a:lstStyle/>
          <a:p>
            <a:r>
              <a:rPr lang="el-GR" altLang="el-GR" dirty="0">
                <a:latin typeface="+mn-lt"/>
              </a:rPr>
              <a:t>Τι είναι Βάσεις Δεδομένων;</a:t>
            </a:r>
            <a:endParaRPr lang="el-GR" dirty="0">
              <a:latin typeface="+mn-lt"/>
            </a:endParaRPr>
          </a:p>
        </p:txBody>
      </p:sp>
      <p:sp>
        <p:nvSpPr>
          <p:cNvPr id="9" name="Rectangle 3"/>
          <p:cNvSpPr txBox="1">
            <a:spLocks noChangeArrowheads="1"/>
          </p:cNvSpPr>
          <p:nvPr>
            <p:custDataLst>
              <p:tags r:id="rId2"/>
            </p:custDataLst>
          </p:nvPr>
        </p:nvSpPr>
        <p:spPr>
          <a:xfrm>
            <a:off x="467544" y="1999505"/>
            <a:ext cx="8219256" cy="20775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l-GR" altLang="el-GR" sz="2800" dirty="0" smtClean="0"/>
              <a:t>Ένα είδος </a:t>
            </a:r>
            <a:r>
              <a:rPr lang="el-GR" altLang="el-GR" sz="2800" b="1" dirty="0" smtClean="0"/>
              <a:t>ηλεκτρονικής</a:t>
            </a:r>
            <a:r>
              <a:rPr lang="el-GR" altLang="el-GR" sz="2800" dirty="0" smtClean="0"/>
              <a:t> </a:t>
            </a:r>
            <a:r>
              <a:rPr lang="el-GR" altLang="el-GR" sz="2800" b="1" dirty="0" smtClean="0"/>
              <a:t>αρχειοθέτησης</a:t>
            </a:r>
            <a:r>
              <a:rPr lang="el-GR" altLang="el-GR" sz="2800" dirty="0" smtClean="0"/>
              <a:t>, ένας χώρος για την αποθήκευση μιας συλλογής ηλεκτρονικών αρχείων δεδομένων.</a:t>
            </a:r>
            <a:endParaRPr lang="el-GR" alt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5177"/>
            <a:ext cx="821925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Πράξεις στα δεδομένα</a:t>
            </a:r>
            <a:endParaRPr lang="el-GR" dirty="0"/>
          </a:p>
        </p:txBody>
      </p:sp>
      <p:sp>
        <p:nvSpPr>
          <p:cNvPr id="7" name="Content Placeholder 2" descr="Ανάκληση δεδομένων (retrieval),     SELECT,&#10;Εισαγωγή δεδομένων (data insertion),       INSERT,  &#10;Ενημέρωση δεδομένων (data update),     UPDATE,  &#10;Διαγραφή δεδομένων (data deletion),     DELETE.&#10;&#10;"/>
          <p:cNvSpPr>
            <a:spLocks noGrp="1"/>
          </p:cNvSpPr>
          <p:nvPr>
            <p:ph idx="4294967295"/>
          </p:nvPr>
        </p:nvSpPr>
        <p:spPr>
          <a:xfrm>
            <a:off x="467545" y="1772816"/>
            <a:ext cx="8219256" cy="3384376"/>
          </a:xfrm>
        </p:spPr>
        <p:txBody>
          <a:bodyPr>
            <a:noAutofit/>
          </a:bodyPr>
          <a:lstStyle/>
          <a:p>
            <a:pPr marL="0" indent="0">
              <a:buNone/>
            </a:pPr>
            <a:r>
              <a:rPr lang="el-GR" altLang="el-GR" sz="2800" dirty="0"/>
              <a:t>Ανάκληση δεδομένων (</a:t>
            </a:r>
            <a:r>
              <a:rPr lang="en-GB" altLang="el-GR" sz="2800" dirty="0"/>
              <a:t>retrieval</a:t>
            </a:r>
            <a:r>
              <a:rPr lang="el-GR" altLang="el-GR" sz="2800" dirty="0"/>
              <a:t>)	</a:t>
            </a:r>
            <a:r>
              <a:rPr lang="el-GR" altLang="el-GR" sz="2800" dirty="0" smtClean="0"/>
              <a:t>    </a:t>
            </a:r>
            <a:r>
              <a:rPr lang="en-GB" altLang="el-GR" sz="2800" b="1" dirty="0" smtClean="0"/>
              <a:t>SELECT</a:t>
            </a:r>
            <a:r>
              <a:rPr lang="en-GB" altLang="el-GR" sz="2800" b="1" dirty="0"/>
              <a:t/>
            </a:r>
            <a:br>
              <a:rPr lang="en-GB" altLang="el-GR" sz="2800" b="1" dirty="0"/>
            </a:br>
            <a:r>
              <a:rPr lang="en-GB" altLang="el-GR" sz="2800" b="1" dirty="0"/>
              <a:t/>
            </a:r>
            <a:br>
              <a:rPr lang="en-GB" altLang="el-GR" sz="2800" b="1" dirty="0"/>
            </a:br>
            <a:r>
              <a:rPr lang="el-GR" altLang="el-GR" sz="2800" dirty="0" smtClean="0"/>
              <a:t>Εισαγωγή </a:t>
            </a:r>
            <a:r>
              <a:rPr lang="el-GR" altLang="el-GR" sz="2800" dirty="0"/>
              <a:t>δεδομένων</a:t>
            </a:r>
            <a:r>
              <a:rPr lang="en-GB" altLang="el-GR" sz="2800" dirty="0"/>
              <a:t> (data insertion</a:t>
            </a:r>
            <a:r>
              <a:rPr lang="en-GB" altLang="el-GR" sz="2800" dirty="0" smtClean="0"/>
              <a:t>)</a:t>
            </a:r>
            <a:r>
              <a:rPr lang="el-GR" altLang="el-GR" sz="2800" dirty="0" smtClean="0"/>
              <a:t> </a:t>
            </a:r>
            <a:r>
              <a:rPr lang="el-GR" altLang="el-GR" sz="2800" dirty="0"/>
              <a:t> </a:t>
            </a:r>
            <a:r>
              <a:rPr lang="el-GR" altLang="el-GR" sz="2800" dirty="0" smtClean="0"/>
              <a:t>   </a:t>
            </a:r>
            <a:r>
              <a:rPr lang="en-GB" altLang="el-GR" sz="2800" b="1" dirty="0" smtClean="0"/>
              <a:t>INSERT</a:t>
            </a:r>
            <a:endParaRPr lang="el-GR" altLang="el-GR" sz="2800" b="1" dirty="0"/>
          </a:p>
          <a:p>
            <a:pPr marL="0" indent="0">
              <a:buNone/>
            </a:pPr>
            <a:r>
              <a:rPr lang="en-GB" altLang="el-GR" sz="2800" dirty="0"/>
              <a:t>	</a:t>
            </a:r>
            <a:r>
              <a:rPr lang="el-GR" altLang="el-GR" sz="2800" dirty="0"/>
              <a:t/>
            </a:r>
            <a:br>
              <a:rPr lang="el-GR" altLang="el-GR" sz="2800" dirty="0"/>
            </a:br>
            <a:r>
              <a:rPr lang="el-GR" altLang="el-GR" sz="2800" dirty="0"/>
              <a:t>Ενημέρωση</a:t>
            </a:r>
            <a:r>
              <a:rPr lang="en-GB" altLang="el-GR" sz="2800" dirty="0"/>
              <a:t> </a:t>
            </a:r>
            <a:r>
              <a:rPr lang="el-GR" altLang="el-GR" sz="2800" dirty="0"/>
              <a:t>δεδομένων</a:t>
            </a:r>
            <a:r>
              <a:rPr lang="en-GB" altLang="el-GR" sz="2800" dirty="0"/>
              <a:t> (data update)	</a:t>
            </a:r>
            <a:r>
              <a:rPr lang="el-GR" altLang="el-GR" sz="2800" dirty="0" smtClean="0"/>
              <a:t>    </a:t>
            </a:r>
            <a:r>
              <a:rPr lang="en-GB" altLang="el-GR" sz="2800" b="1" dirty="0" smtClean="0"/>
              <a:t>UPDATE</a:t>
            </a:r>
            <a:endParaRPr lang="el-GR" altLang="el-GR" sz="2800" b="1" dirty="0"/>
          </a:p>
          <a:p>
            <a:pPr marL="0" indent="0">
              <a:buNone/>
            </a:pPr>
            <a:r>
              <a:rPr lang="el-GR" altLang="el-GR" sz="2800" dirty="0"/>
              <a:t>	</a:t>
            </a:r>
            <a:br>
              <a:rPr lang="el-GR" altLang="el-GR" sz="2800" dirty="0"/>
            </a:br>
            <a:r>
              <a:rPr lang="el-GR" altLang="el-GR" sz="2800" dirty="0"/>
              <a:t>Διαγραφή δεδομένων (</a:t>
            </a:r>
            <a:r>
              <a:rPr lang="en-GB" altLang="el-GR" sz="2800" dirty="0"/>
              <a:t>data deletion</a:t>
            </a:r>
            <a:r>
              <a:rPr lang="el-GR" altLang="el-GR" sz="2800" dirty="0"/>
              <a:t>)	</a:t>
            </a:r>
            <a:r>
              <a:rPr lang="el-GR" altLang="el-GR" sz="2800" dirty="0" smtClean="0"/>
              <a:t>    </a:t>
            </a:r>
            <a:r>
              <a:rPr lang="en-GB" altLang="el-GR" sz="2800" b="1" dirty="0" smtClean="0"/>
              <a:t>DELETE</a:t>
            </a:r>
            <a:r>
              <a:rPr lang="el-GR" altLang="el-GR" sz="2800" dirty="0"/>
              <a:t/>
            </a:r>
            <a:br>
              <a:rPr lang="el-GR" altLang="el-GR" sz="2800" dirty="0"/>
            </a:br>
            <a:endParaRPr lang="el-GR" sz="2800" dirty="0" smtClean="0">
              <a:sym typeface="Wingdings" pitchFamily="2" charset="2"/>
            </a:endParaRP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Η βάση δεδομένων της κάβας κρασιών (αρχείο ΚΑΒΑ) </a:t>
            </a:r>
            <a:endParaRPr lang="el-GR" dirty="0"/>
          </a:p>
        </p:txBody>
      </p:sp>
      <p:graphicFrame>
        <p:nvGraphicFramePr>
          <p:cNvPr id="8" name="Group 565" descr="Παράδειγμα Πίνακα Κάβας.&#10;"/>
          <p:cNvGraphicFramePr>
            <a:graphicFrameLocks noGrp="1"/>
          </p:cNvGraphicFramePr>
          <p:nvPr>
            <p:custDataLst>
              <p:tags r:id="rId2"/>
            </p:custDataLst>
            <p:extLst>
              <p:ext uri="{D42A27DB-BD31-4B8C-83A1-F6EECF244321}">
                <p14:modId xmlns:p14="http://schemas.microsoft.com/office/powerpoint/2010/main" val="2336901842"/>
              </p:ext>
            </p:extLst>
          </p:nvPr>
        </p:nvGraphicFramePr>
        <p:xfrm>
          <a:off x="1616211" y="1201160"/>
          <a:ext cx="6321102" cy="5252176"/>
        </p:xfrm>
        <a:graphic>
          <a:graphicData uri="http://schemas.openxmlformats.org/drawingml/2006/table">
            <a:tbl>
              <a:tblPr firstRow="1"/>
              <a:tblGrid>
                <a:gridCol w="1089751"/>
                <a:gridCol w="1558943"/>
                <a:gridCol w="1872208"/>
                <a:gridCol w="792088"/>
                <a:gridCol w="1008112"/>
              </a:tblGrid>
              <a:tr h="16519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Times New Roman" pitchFamily="18" charset="0"/>
                          <a:cs typeface="Times New Roman" pitchFamily="18" charset="0"/>
                        </a:rPr>
                        <a:t>ΡΑΦΙ</a:t>
                      </a:r>
                      <a:endParaRPr kumimoji="0" lang="el-GR"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Times New Roman" pitchFamily="18" charset="0"/>
                          <a:cs typeface="Times New Roman" pitchFamily="18" charset="0"/>
                        </a:rPr>
                        <a:t>ΚΡΑΣΙ</a:t>
                      </a:r>
                      <a:endParaRPr kumimoji="0" lang="el-GR"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smtClean="0">
                          <a:ln>
                            <a:noFill/>
                          </a:ln>
                          <a:solidFill>
                            <a:schemeClr val="tx1"/>
                          </a:solidFill>
                          <a:effectLst/>
                          <a:latin typeface="Times New Roman" pitchFamily="18" charset="0"/>
                          <a:cs typeface="Times New Roman" pitchFamily="18" charset="0"/>
                        </a:rPr>
                        <a:t>ΠΑΡΑΓΩΓΟΣ</a:t>
                      </a:r>
                      <a:endParaRPr kumimoji="0" lang="el-GR"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smtClean="0">
                          <a:ln>
                            <a:noFill/>
                          </a:ln>
                          <a:solidFill>
                            <a:schemeClr val="tx1"/>
                          </a:solidFill>
                          <a:effectLst/>
                          <a:latin typeface="Times New Roman" pitchFamily="18" charset="0"/>
                          <a:cs typeface="Times New Roman" pitchFamily="18" charset="0"/>
                        </a:rPr>
                        <a:t>ΕΤΟΣ</a:t>
                      </a:r>
                      <a:endParaRPr kumimoji="0" lang="el-GR"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smtClean="0">
                          <a:ln>
                            <a:noFill/>
                          </a:ln>
                          <a:solidFill>
                            <a:schemeClr val="tx1"/>
                          </a:solidFill>
                          <a:effectLst/>
                          <a:latin typeface="Times New Roman" pitchFamily="18" charset="0"/>
                          <a:cs typeface="Times New Roman" pitchFamily="18" charset="0"/>
                        </a:rPr>
                        <a:t>ΦΙΑΛΕΣ</a:t>
                      </a:r>
                      <a:endParaRPr kumimoji="0" lang="el-GR"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Chardonnay</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Buena Vista</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92</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Chardonnay</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Geyser Peak</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92</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Chardonnay</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err="1" smtClean="0">
                          <a:ln>
                            <a:noFill/>
                          </a:ln>
                          <a:solidFill>
                            <a:schemeClr val="tx1"/>
                          </a:solidFill>
                          <a:effectLst/>
                          <a:latin typeface="Times New Roman" pitchFamily="18" charset="0"/>
                          <a:cs typeface="Times New Roman" pitchFamily="18" charset="0"/>
                        </a:rPr>
                        <a:t>Stonestreet</a:t>
                      </a: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91</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Jo. Riesling</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err="1" smtClean="0">
                          <a:ln>
                            <a:noFill/>
                          </a:ln>
                          <a:solidFill>
                            <a:schemeClr val="tx1"/>
                          </a:solidFill>
                          <a:effectLst/>
                          <a:latin typeface="Times New Roman" pitchFamily="18" charset="0"/>
                          <a:cs typeface="Times New Roman" pitchFamily="18" charset="0"/>
                        </a:rPr>
                        <a:t>Jekel</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93</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Fume Blanc</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Ch. St. Jean</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92</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22</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Fume Blanc</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err="1" smtClean="0">
                          <a:ln>
                            <a:noFill/>
                          </a:ln>
                          <a:solidFill>
                            <a:schemeClr val="tx1"/>
                          </a:solidFill>
                          <a:effectLst/>
                          <a:latin typeface="Times New Roman" pitchFamily="18" charset="0"/>
                          <a:cs typeface="Times New Roman" pitchFamily="18" charset="0"/>
                        </a:rPr>
                        <a:t>Robt</a:t>
                      </a: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altLang="el-GR" sz="1400" b="0" i="0" u="none" strike="noStrike" cap="none" normalizeH="0" baseline="0" dirty="0" err="1" smtClean="0">
                          <a:ln>
                            <a:noFill/>
                          </a:ln>
                          <a:solidFill>
                            <a:schemeClr val="tx1"/>
                          </a:solidFill>
                          <a:effectLst/>
                          <a:latin typeface="Times New Roman" pitchFamily="18" charset="0"/>
                          <a:cs typeface="Times New Roman" pitchFamily="18" charset="0"/>
                        </a:rPr>
                        <a:t>Mondavi</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91</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Gewurztraminer</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Ch. St. Jean</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93</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43</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Cab. Sauvignon</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Windsor</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86</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Cab. Sauvignon</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Geyser Peak</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89</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48</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Cab. Sauvignon</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Robt. Mondavi</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88</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Pinot Noir</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Gary Farrell</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91</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51</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Pinot Noir</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Stemmler</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88</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Pinot Noir</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Dehlinger</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58</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Merlot</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Clos du Bois</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89</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64</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Zinfandel</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Lytton Spring</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89</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211">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72</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Zinfandel</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err="1" smtClean="0">
                          <a:ln>
                            <a:noFill/>
                          </a:ln>
                          <a:solidFill>
                            <a:schemeClr val="tx1"/>
                          </a:solidFill>
                          <a:effectLst/>
                          <a:latin typeface="Times New Roman" pitchFamily="18" charset="0"/>
                          <a:cs typeface="Times New Roman" pitchFamily="18" charset="0"/>
                        </a:rPr>
                        <a:t>Rafanelli</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GB" alt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GB" alt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στα Συστήματα Βάσεων Δεδομένων</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2/2014 10:52:50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10,11,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12,13,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8,2,3,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9,6,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6,11,2,5,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6,17,5,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C384B0C-8D9B-4C5D-BCC2-7824DBADB52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4851</TotalTime>
  <Words>2055</Words>
  <Application>Microsoft Office PowerPoint</Application>
  <PresentationFormat>Προβολή στην οθόνη (4:3)</PresentationFormat>
  <Paragraphs>442</Paragraphs>
  <Slides>38</Slides>
  <Notes>22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38</vt:i4>
      </vt:variant>
    </vt:vector>
  </HeadingPairs>
  <TitlesOfParts>
    <vt:vector size="40" baseType="lpstr">
      <vt:lpstr>Θέμα του Office</vt:lpstr>
      <vt:lpstr>Document</vt:lpstr>
      <vt:lpstr>Βάσεις Δεδομένων Ι</vt:lpstr>
      <vt:lpstr>Άδειες Χρήσης</vt:lpstr>
      <vt:lpstr>Χρηματοδότηση </vt:lpstr>
      <vt:lpstr>Σκοποί  ενότητας</vt:lpstr>
      <vt:lpstr>Περιεχόμενα ενότητας</vt:lpstr>
      <vt:lpstr>Τι είναι σύστημα Βάσεων Δεδομένων;</vt:lpstr>
      <vt:lpstr>Τι είναι Βάσεις Δεδομένων;</vt:lpstr>
      <vt:lpstr>Πράξεις στα δεδομένα</vt:lpstr>
      <vt:lpstr>Η βάση δεδομένων της κάβας κρασιών (αρχείο ΚΑΒΑ) </vt:lpstr>
      <vt:lpstr>Παραδείγματα πράξεων στα δεδομένα του πίνακα της κάβας κρασιών (1 από 2)</vt:lpstr>
      <vt:lpstr>Παραδείγματα πράξεων στα δεδομένα του πίνακα της κάβας κρασιών (2 από 2)</vt:lpstr>
      <vt:lpstr>SQL=Structured Query Language  (Δομημένη Γλώσσα Ερωτήσεων)</vt:lpstr>
      <vt:lpstr>Από τι αποτελείται ένα  Σύστημα Βάσεων Δεδομένων</vt:lpstr>
      <vt:lpstr>Δεδομένα (1 από 2)</vt:lpstr>
      <vt:lpstr>Δεδομένα (2 από 2)</vt:lpstr>
      <vt:lpstr>Υλικό</vt:lpstr>
      <vt:lpstr>Λογισμικό</vt:lpstr>
      <vt:lpstr>Χρήστες</vt:lpstr>
      <vt:lpstr>Από τι αποτελείται μία βάση δεδομένων </vt:lpstr>
      <vt:lpstr>Οντότητες και συσχετίσεις</vt:lpstr>
      <vt:lpstr>Ιδιότητες</vt:lpstr>
      <vt:lpstr>Γιατί βάση δεδομένων;</vt:lpstr>
      <vt:lpstr>Υπεύθυνος διαχείρισης δεδομένων (data administrator, DA) </vt:lpstr>
      <vt:lpstr>Υπεύθυνος διαχείρισης βάσεων δεδομένων (database administrator, DΒA)</vt:lpstr>
      <vt:lpstr>Πλεονεκτήματα που προκύπτουν από τον κεντρικό έλεγχο των δεδομένων (1 από 3)</vt:lpstr>
      <vt:lpstr>Πλεονεκτήματα που προκύπτουν από τον κεντρικό έλεγχο των δεδομένων (2 από 3)</vt:lpstr>
      <vt:lpstr>Πλεονεκτήματα που προκύπτουν από τον κεντρικό έλεγχο των δεδομένων (3 από 3)</vt:lpstr>
      <vt:lpstr>Αποθηκευμένα πεδία, εγγραφές και αρχεία</vt:lpstr>
      <vt:lpstr>Ανεξαρτησία δεδομένων</vt:lpstr>
      <vt:lpstr>Στοιχεία της αποθηκευτικής δομής που είναι δυνατό να μεταβάλλονται  (1 από 2)</vt:lpstr>
      <vt:lpstr>Στοιχεία της αποθηκευτικής δομής που είναι δυνατό να μεταβάλλονται (2 από 2)</vt:lpstr>
      <vt:lpstr>Συμπέρασμα</vt:lpstr>
      <vt:lpstr>Μειονεκτήματα</vt:lpstr>
      <vt:lpstr>Σχεσιακά και μη σχεσιακά συστήματα</vt:lpstr>
      <vt:lpstr>Παράδειγμα</vt:lpstr>
      <vt:lpstr>Κατηγορίες συστημάτων βάσεων δεδομένων</vt:lpstr>
      <vt:lpstr>Σύγχρονες προσεγγίσεις συστημάτων βάσεων δεδομένων</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Εισαγωγή στα Συστήματα Βάσεων Δεδομένων</dc:title>
  <dc:creator>Γεωργία Γκαράνη</dc:creator>
  <cp:keywords>Βάσεις Δεδομένων, Εισαγωγή στα Συστήματα Βάσεων Δεδομένων, Τι είναι σύστημα Βάσεων Δεδομένων, Τι είναι Βάσεις Δεδομένων, Από τι αποτελείται ένα Σύστημα Βάσεων Δεδομένων, Από τι αποτελείται μία Βάση Δεδομένων, Σύγχρονες προσεγγίσεις συστημάτων βάσεων δεδομένων.</cp:keywords>
  <cp:lastModifiedBy>Alex</cp:lastModifiedBy>
  <cp:revision>358</cp:revision>
  <dcterms:created xsi:type="dcterms:W3CDTF">2012-09-06T09:03:05Z</dcterms:created>
  <dcterms:modified xsi:type="dcterms:W3CDTF">2014-02-14T09:40:23Z</dcterms:modified>
</cp:coreProperties>
</file>