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0"/>
  </p:notesMasterIdLst>
  <p:sldIdLst>
    <p:sldId id="256" r:id="rId3"/>
    <p:sldId id="257" r:id="rId4"/>
    <p:sldId id="30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280" r:id="rId39"/>
  </p:sldIdLst>
  <p:sldSz cx="9144000" cy="6858000" type="screen4x3"/>
  <p:notesSz cx="6858000" cy="9144000"/>
  <p:custDataLst>
    <p:tags r:id="rId4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70" d="100"/>
          <a:sy n="70" d="100"/>
        </p:scale>
        <p:origin x="-2202" y="-1014"/>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14.xml"/><Relationship Id="rId5" Type="http://schemas.openxmlformats.org/officeDocument/2006/relationships/slideLayout" Target="../slideLayouts/slideLayout8.xml"/><Relationship Id="rId4"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29.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2.xml"/><Relationship Id="rId5" Type="http://schemas.openxmlformats.org/officeDocument/2006/relationships/tags" Target="../tags/tag59.xml"/><Relationship Id="rId4" Type="http://schemas.openxmlformats.org/officeDocument/2006/relationships/tags" Target="../tags/tag5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Βάσεις Δεδομένων 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3</a:t>
            </a:r>
            <a:r>
              <a:rPr lang="el-GR" sz="2800" b="1" dirty="0" smtClean="0"/>
              <a:t>:</a:t>
            </a:r>
            <a:r>
              <a:rPr lang="en-US" sz="2800" dirty="0" smtClean="0"/>
              <a:t> </a:t>
            </a:r>
            <a:r>
              <a:rPr lang="el-GR" altLang="el-GR" sz="2800" b="1" dirty="0"/>
              <a:t>Εισαγωγή στις σχεσιακές βάσεις </a:t>
            </a:r>
            <a:r>
              <a:rPr lang="el-GR" altLang="el-GR" sz="2800" b="1" dirty="0" smtClean="0"/>
              <a:t>δεδομένων</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Γεωργία </a:t>
            </a:r>
            <a:r>
              <a:rPr lang="el-GR" altLang="el-GR" sz="2800" dirty="0" err="1"/>
              <a:t>Γκαράνη</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Καθηγήτρια</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a:t>Θεσσαλίας</a:t>
            </a:r>
            <a:endParaRPr lang="fi-FI" sz="2800" dirty="0"/>
          </a:p>
          <a:p>
            <a:endParaRPr lang="el-GR" altLang="el-GR" sz="2800" b="1"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4" y="-27384"/>
            <a:ext cx="8219256"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Μερικά σημαντικά συμπεράσματα</a:t>
            </a:r>
            <a:endParaRPr lang="el-GR" dirty="0">
              <a:latin typeface="+mn-lt"/>
            </a:endParaRPr>
          </a:p>
        </p:txBody>
      </p:sp>
      <p:sp>
        <p:nvSpPr>
          <p:cNvPr id="7" name="Rectangle 3"/>
          <p:cNvSpPr txBox="1">
            <a:spLocks noChangeArrowheads="1"/>
          </p:cNvSpPr>
          <p:nvPr/>
        </p:nvSpPr>
        <p:spPr>
          <a:xfrm>
            <a:off x="457201" y="1268760"/>
            <a:ext cx="8229600" cy="5112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el-GR" altLang="el-GR" dirty="0" smtClean="0"/>
              <a:t> Οι πίνακες είναι η λογική δομή σ’ ένα σχεσιακό σύστημα και όχι η φυσική δομή.</a:t>
            </a:r>
          </a:p>
          <a:p>
            <a:pPr algn="just">
              <a:buFont typeface="Wingdings" panose="05000000000000000000" pitchFamily="2" charset="2"/>
              <a:buChar char="q"/>
            </a:pPr>
            <a:r>
              <a:rPr lang="el-GR" altLang="el-GR" dirty="0" smtClean="0"/>
              <a:t> Ολόκληρο το πληροφοριακό περιεχόμενο της βάσης δεδομένων αναπαρίσταται με έναν και μόνο τρόπο και συγκεκριμένα, ως ρητά εκφρασμένες τιμές δεδομένων (ρητά εκφρασμένες τιμές, σε θέσεις στηλών, σε γραμμές, σε πίνακες). Ειδικότερα δεν υπάρχουν δείκτες που να συνδέουν τον έναν πίνακα με τον άλλο.</a:t>
            </a:r>
          </a:p>
          <a:p>
            <a:pPr algn="just">
              <a:buFont typeface="Wingdings" panose="05000000000000000000" pitchFamily="2" charset="2"/>
              <a:buChar char="q"/>
            </a:pPr>
            <a:r>
              <a:rPr lang="el-GR" altLang="el-GR" dirty="0" smtClean="0"/>
              <a:t> Όλες οι τιμές δεδομένων είναι ατομικές. Δεν επιτρέπονται οι επαναληπτικές ομάδες.</a:t>
            </a:r>
            <a:endParaRPr lang="el-GR" alt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27384"/>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Το σχεσιακό μοντέλο</a:t>
            </a:r>
            <a:endParaRPr lang="el-GR" dirty="0">
              <a:latin typeface="+mn-lt"/>
            </a:endParaRPr>
          </a:p>
        </p:txBody>
      </p:sp>
      <p:sp>
        <p:nvSpPr>
          <p:cNvPr id="7" name="Ορθογώνιο 6"/>
          <p:cNvSpPr/>
          <p:nvPr/>
        </p:nvSpPr>
        <p:spPr>
          <a:xfrm>
            <a:off x="467544" y="1556792"/>
            <a:ext cx="8219256" cy="3970318"/>
          </a:xfrm>
          <a:prstGeom prst="rect">
            <a:avLst/>
          </a:prstGeom>
        </p:spPr>
        <p:txBody>
          <a:bodyPr wrap="square">
            <a:spAutoFit/>
          </a:bodyPr>
          <a:lstStyle/>
          <a:p>
            <a:pPr marL="457200" indent="-457200">
              <a:buFont typeface="Wingdings" panose="05000000000000000000" pitchFamily="2" charset="2"/>
              <a:buChar char="q"/>
            </a:pPr>
            <a:r>
              <a:rPr lang="el-GR" altLang="el-GR" sz="2800" dirty="0" smtClean="0"/>
              <a:t> Το σχεσιακό μοντέλο είναι ένας τρόπος για να βλέπουμε τα δεδομένα -δηλαδή, είναι μια συνταγή για έναν τρόπο αναπαράστασης δεδομένων και μια συνταγή για έναν τρόπο χειρισμού μιας τέτοιας αναπαράστασης.</a:t>
            </a:r>
          </a:p>
          <a:p>
            <a:pPr marL="457200" indent="-457200">
              <a:buFont typeface="Wingdings" panose="05000000000000000000" pitchFamily="2" charset="2"/>
              <a:buChar char="q"/>
            </a:pPr>
            <a:r>
              <a:rPr lang="el-GR" altLang="el-GR" sz="2800" dirty="0" smtClean="0"/>
              <a:t> Το σχεσιακό μοντέλο ασχολείται με τρεις πλευρές των δεδομένων: τη δομή των δεδομένων (τα αντικείμενα), την ακεραιότητα των δεδομένων και το χειρισμό των δεδομένων (τους τελεστές).</a:t>
            </a:r>
            <a:endParaRPr lang="el-GR" alt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Βελτιστοποίηση</a:t>
            </a:r>
            <a:endParaRPr lang="el-GR" dirty="0">
              <a:latin typeface="+mn-lt"/>
            </a:endParaRPr>
          </a:p>
        </p:txBody>
      </p:sp>
      <p:sp>
        <p:nvSpPr>
          <p:cNvPr id="14" name="Rectangle 4"/>
          <p:cNvSpPr>
            <a:spLocks noGrp="1" noChangeArrowheads="1"/>
          </p:cNvSpPr>
          <p:nvPr>
            <p:ph type="body" idx="1"/>
            <p:custDataLst>
              <p:tags r:id="rId3"/>
            </p:custDataLst>
          </p:nvPr>
        </p:nvSpPr>
        <p:spPr>
          <a:xfrm>
            <a:off x="467544" y="1196752"/>
            <a:ext cx="8219256" cy="4680520"/>
          </a:xfrm>
        </p:spPr>
        <p:txBody>
          <a:bodyPr>
            <a:noAutofit/>
          </a:bodyPr>
          <a:lstStyle/>
          <a:p>
            <a:pPr marL="342900" indent="-342900" algn="just">
              <a:buFont typeface="Wingdings" panose="05000000000000000000" pitchFamily="2" charset="2"/>
              <a:buChar char="q"/>
            </a:pPr>
            <a:r>
              <a:rPr lang="el-GR" altLang="el-GR" b="0" dirty="0" smtClean="0"/>
              <a:t>Οι σχεσιακές γλώσσες, όπως η </a:t>
            </a:r>
            <a:r>
              <a:rPr lang="en-US" altLang="el-GR" b="0" dirty="0" smtClean="0"/>
              <a:t>SQL</a:t>
            </a:r>
            <a:r>
              <a:rPr lang="el-GR" altLang="el-GR" b="0" dirty="0" smtClean="0"/>
              <a:t>, χαρακτηρίζονται συχνά μη </a:t>
            </a:r>
            <a:r>
              <a:rPr lang="el-GR" altLang="el-GR" b="0" dirty="0" err="1" smtClean="0"/>
              <a:t>διαδικασιακές</a:t>
            </a:r>
            <a:r>
              <a:rPr lang="el-GR" altLang="el-GR" b="0" dirty="0" smtClean="0"/>
              <a:t> (</a:t>
            </a:r>
            <a:r>
              <a:rPr lang="en-US" altLang="el-GR" b="0" dirty="0" smtClean="0"/>
              <a:t>nonprocedural</a:t>
            </a:r>
            <a:r>
              <a:rPr lang="el-GR" altLang="el-GR" b="0" dirty="0" smtClean="0"/>
              <a:t>) γλώσσες, αφού ο χρήστης καθορίζει το τι και όχι το πώς –δηλαδή, δηλώνει τι θέλει χωρίς να καθορίσει μια διαδικασία για το πώς θα το πάρει.</a:t>
            </a:r>
          </a:p>
          <a:p>
            <a:pPr marL="342900" indent="-342900" algn="just">
              <a:buFont typeface="Wingdings" panose="05000000000000000000" pitchFamily="2" charset="2"/>
              <a:buChar char="q"/>
            </a:pPr>
            <a:endParaRPr lang="el-GR" altLang="el-GR" b="0" dirty="0" smtClean="0"/>
          </a:p>
          <a:p>
            <a:pPr marL="342900" indent="-342900" algn="just">
              <a:buFont typeface="Wingdings" panose="05000000000000000000" pitchFamily="2" charset="2"/>
              <a:buChar char="q"/>
            </a:pPr>
            <a:r>
              <a:rPr lang="el-GR" altLang="el-GR" b="0" dirty="0" smtClean="0"/>
              <a:t>Τα σχεσιακά συστήματα χαρακτηρίζονται συστήματα αυτόματης πλοήγησης για το λόγο ότι η διαδικασία της «πλοήγησης» στην αποθηκευμένη βάση δεδομένων για να ικανοποιηθεί η αίτηση του χρήστη πραγματοποιείται αυτόματα από το σύστημα και όχι «χειρωνακτικά» από το χρήστη. Αντίθετα, στα μη σχεσιακά συστήματα αυτή η πλοήγηση είναι γενικά ευθύνη του χρήστη.</a:t>
            </a:r>
            <a:endParaRPr lang="el-GR" altLang="el-GR" b="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err="1">
                <a:latin typeface="+mn-lt"/>
              </a:rPr>
              <a:t>Βελτιστοποιητής</a:t>
            </a:r>
            <a:endParaRPr lang="el-GR" dirty="0">
              <a:latin typeface="+mn-lt"/>
            </a:endParaRPr>
          </a:p>
        </p:txBody>
      </p:sp>
      <p:sp>
        <p:nvSpPr>
          <p:cNvPr id="13" name="Rectangle 3" descr="Για κάθε σχεσιακή αίτηση του χρήστη, είναι δουλειά του βελτιστοποιητή (optimiser) να επιλέξει έναν αποδοτικό τρόπο για να υλοποιηθεί η αίτηση.&#10;&#10;Παράδειγμα: RESULT: ίσο με (EMP WHERE EMP# ίσο με ´E4´ ) [ SALARY ],&#10;&#10;Για οποιαδήποτε δεδομένη σχεσιακή αίτηση, ο βελτιστοποιητής επιλέγει τη στρατηγική του με βάση κάποια κριτήρια όπως τα παρακάτω:&#10; Σε ποιους πίνακες γίνεται αναφορά από την αίτηση,&#10; Πόσο μεγάλοι είναι αυτοί οι πίνακες,&#10; Ποια ευρετήρια υπάρχουν,&#10; Πόσο επιλεκτικά είναι αυτά τα ευρετήρια,&#10; Πώς είναι διευθετημένα από φυσική άποψη τα δεδομένα στο δίσκο,&#10; Ποιες σχεσιακές πράξεις χρησιμοποιούνται.&#10;"/>
          <p:cNvSpPr>
            <a:spLocks noGrp="1" noChangeArrowheads="1"/>
          </p:cNvSpPr>
          <p:nvPr>
            <p:ph type="body" idx="1"/>
          </p:nvPr>
        </p:nvSpPr>
        <p:spPr>
          <a:xfrm>
            <a:off x="467545" y="836712"/>
            <a:ext cx="8219256" cy="5544616"/>
          </a:xfrm>
        </p:spPr>
        <p:txBody>
          <a:bodyPr>
            <a:noAutofit/>
          </a:bodyPr>
          <a:lstStyle/>
          <a:p>
            <a:pPr algn="just">
              <a:lnSpc>
                <a:spcPct val="80000"/>
              </a:lnSpc>
            </a:pPr>
            <a:r>
              <a:rPr lang="el-GR" altLang="el-GR" b="0" dirty="0"/>
              <a:t>Για κάθε σχεσιακή αίτηση του χρήστη, είναι δουλειά του </a:t>
            </a:r>
            <a:r>
              <a:rPr lang="el-GR" altLang="el-GR" b="0" dirty="0" err="1"/>
              <a:t>βελτιστοποιητή</a:t>
            </a:r>
            <a:r>
              <a:rPr lang="el-GR" altLang="el-GR" b="0" dirty="0"/>
              <a:t> (</a:t>
            </a:r>
            <a:r>
              <a:rPr lang="en-GB" altLang="el-GR" b="0" dirty="0"/>
              <a:t>optimiser</a:t>
            </a:r>
            <a:r>
              <a:rPr lang="el-GR" altLang="el-GR" b="0" dirty="0"/>
              <a:t>) να επιλέξει έναν αποδοτικό τρόπο για να υλοποιηθεί η αίτηση.</a:t>
            </a:r>
          </a:p>
          <a:p>
            <a:pPr>
              <a:lnSpc>
                <a:spcPct val="80000"/>
              </a:lnSpc>
            </a:pPr>
            <a:endParaRPr lang="el-GR" altLang="el-GR" b="0" dirty="0"/>
          </a:p>
          <a:p>
            <a:pPr algn="ctr">
              <a:lnSpc>
                <a:spcPct val="80000"/>
              </a:lnSpc>
            </a:pPr>
            <a:r>
              <a:rPr lang="el-GR" altLang="el-GR" b="0" dirty="0"/>
              <a:t>Παράδειγμα</a:t>
            </a:r>
            <a:r>
              <a:rPr lang="en-GB" altLang="el-GR" b="0" dirty="0"/>
              <a:t>: RESULT: = (EMP WHERE EMP# = ´E4´ ) [ SALARY ] ;</a:t>
            </a:r>
            <a:endParaRPr lang="el-GR" altLang="el-GR" b="0" dirty="0"/>
          </a:p>
          <a:p>
            <a:pPr>
              <a:lnSpc>
                <a:spcPct val="80000"/>
              </a:lnSpc>
            </a:pPr>
            <a:endParaRPr lang="el-GR" altLang="el-GR" b="0" dirty="0"/>
          </a:p>
          <a:p>
            <a:pPr>
              <a:lnSpc>
                <a:spcPct val="80000"/>
              </a:lnSpc>
            </a:pPr>
            <a:r>
              <a:rPr lang="el-GR" altLang="el-GR" b="0" dirty="0"/>
              <a:t>Για οποιαδήποτε δεδομένη σχεσιακή αίτηση, ο </a:t>
            </a:r>
            <a:r>
              <a:rPr lang="el-GR" altLang="el-GR" b="0" dirty="0" err="1"/>
              <a:t>βελτιστοποιητής</a:t>
            </a:r>
            <a:r>
              <a:rPr lang="el-GR" altLang="el-GR" b="0" dirty="0"/>
              <a:t> επιλέγει τη στρατηγική του με βάση κάποια κριτήρια όπως τα παρακάτω:</a:t>
            </a:r>
          </a:p>
          <a:p>
            <a:pPr marL="342900" indent="-342900">
              <a:lnSpc>
                <a:spcPct val="80000"/>
              </a:lnSpc>
              <a:buFont typeface="Wingdings" panose="05000000000000000000" pitchFamily="2" charset="2"/>
              <a:buChar char="§"/>
            </a:pPr>
            <a:r>
              <a:rPr lang="el-GR" altLang="el-GR" b="0" dirty="0"/>
              <a:t> Σε ποιους πίνακες γίνεται αναφορά από την </a:t>
            </a:r>
            <a:r>
              <a:rPr lang="el-GR" altLang="el-GR" b="0" dirty="0" smtClean="0"/>
              <a:t>αίτηση,</a:t>
            </a:r>
            <a:endParaRPr lang="el-GR" altLang="el-GR" b="0" dirty="0"/>
          </a:p>
          <a:p>
            <a:pPr marL="342900" indent="-342900">
              <a:lnSpc>
                <a:spcPct val="80000"/>
              </a:lnSpc>
              <a:buFont typeface="Wingdings" panose="05000000000000000000" pitchFamily="2" charset="2"/>
              <a:buChar char="§"/>
            </a:pPr>
            <a:r>
              <a:rPr lang="el-GR" altLang="el-GR" b="0" dirty="0"/>
              <a:t> Πόσο μεγάλοι είναι αυτοί οι </a:t>
            </a:r>
            <a:r>
              <a:rPr lang="el-GR" altLang="el-GR" b="0" dirty="0" smtClean="0"/>
              <a:t>πίνακες,</a:t>
            </a:r>
            <a:endParaRPr lang="el-GR" altLang="el-GR" b="0" dirty="0"/>
          </a:p>
          <a:p>
            <a:pPr marL="342900" indent="-342900">
              <a:lnSpc>
                <a:spcPct val="80000"/>
              </a:lnSpc>
              <a:buFont typeface="Wingdings" panose="05000000000000000000" pitchFamily="2" charset="2"/>
              <a:buChar char="§"/>
            </a:pPr>
            <a:r>
              <a:rPr lang="el-GR" altLang="el-GR" b="0" dirty="0"/>
              <a:t> Ποια ευρετήρια </a:t>
            </a:r>
            <a:r>
              <a:rPr lang="el-GR" altLang="el-GR" b="0" dirty="0" smtClean="0"/>
              <a:t>υπάρχουν,</a:t>
            </a:r>
            <a:endParaRPr lang="el-GR" altLang="el-GR" b="0" dirty="0"/>
          </a:p>
          <a:p>
            <a:pPr marL="342900" indent="-342900">
              <a:lnSpc>
                <a:spcPct val="80000"/>
              </a:lnSpc>
              <a:buFont typeface="Wingdings" panose="05000000000000000000" pitchFamily="2" charset="2"/>
              <a:buChar char="§"/>
            </a:pPr>
            <a:r>
              <a:rPr lang="el-GR" altLang="el-GR" b="0" dirty="0"/>
              <a:t> Πόσο επιλεκτικά είναι αυτά τα </a:t>
            </a:r>
            <a:r>
              <a:rPr lang="el-GR" altLang="el-GR" b="0" dirty="0" smtClean="0"/>
              <a:t>ευρετήρια,</a:t>
            </a:r>
            <a:endParaRPr lang="el-GR" altLang="el-GR" b="0" dirty="0"/>
          </a:p>
          <a:p>
            <a:pPr marL="342900" indent="-342900">
              <a:lnSpc>
                <a:spcPct val="80000"/>
              </a:lnSpc>
              <a:buFont typeface="Wingdings" panose="05000000000000000000" pitchFamily="2" charset="2"/>
              <a:buChar char="§"/>
            </a:pPr>
            <a:r>
              <a:rPr lang="el-GR" altLang="el-GR" b="0" dirty="0"/>
              <a:t> Πώς είναι διευθετημένα από φυσική άποψη τα δεδομένα στο </a:t>
            </a:r>
            <a:r>
              <a:rPr lang="el-GR" altLang="el-GR" b="0" dirty="0" smtClean="0"/>
              <a:t>δίσκο,</a:t>
            </a:r>
            <a:endParaRPr lang="el-GR" altLang="el-GR" b="0" dirty="0"/>
          </a:p>
          <a:p>
            <a:pPr marL="342900" indent="-342900">
              <a:lnSpc>
                <a:spcPct val="80000"/>
              </a:lnSpc>
              <a:buFont typeface="Wingdings" panose="05000000000000000000" pitchFamily="2" charset="2"/>
              <a:buChar char="§"/>
            </a:pPr>
            <a:r>
              <a:rPr lang="el-GR" altLang="el-GR" b="0" dirty="0"/>
              <a:t> Ποιες σχεσιακές πράξεις </a:t>
            </a:r>
            <a:r>
              <a:rPr lang="el-GR" altLang="el-GR" b="0" dirty="0" smtClean="0"/>
              <a:t>χρησιμοποιούνται.</a:t>
            </a:r>
            <a:endParaRPr lang="el-GR" altLang="el-GR"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285"/>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Κατάλογος ή λεξικό</a:t>
            </a:r>
            <a:endParaRPr lang="el-GR" dirty="0">
              <a:latin typeface="+mn-lt"/>
            </a:endParaRPr>
          </a:p>
        </p:txBody>
      </p:sp>
      <p:sp>
        <p:nvSpPr>
          <p:cNvPr id="18" name="TextBox 4" descr="Κάθε σύστημα διαχείρισης βάσεων δεδομένων (DBMS) πρέπει να διαθέτει μια λειτουργία καταλόγου ή λεξικού.&#10;&#10;O κατάλογος είναι η θέση όπου είναι αποθηκευμένα –μεταξύ άλλων- τα σχήματα όλων των ειδών (εξωτερικό, εννοιολογικό, εσωτερικό), καθώς και όλες οι αντίστοιχες απεικονίσεις.&#10;&#10;Ο κατάλογος περιέχει λεπτομερείς πληροφορίες για τα διάφορα αντικείμενα που ενδιαφέρουν το σύστημα. Τέτοια αντικείμενα είναι οι πίνακες, τα ευρετήρια, οι χρήστες, οι κανόνες ακεραιότητας, οι κανόνες ασφάλειας και ου το καθεξής.&#10;&#10;Ο ίδιος ο κατάλογος αποτελείται από πίνακες.&#10;"/>
          <p:cNvSpPr txBox="1">
            <a:spLocks noChangeArrowheads="1"/>
          </p:cNvSpPr>
          <p:nvPr/>
        </p:nvSpPr>
        <p:spPr bwMode="auto">
          <a:xfrm>
            <a:off x="467545" y="1124744"/>
            <a:ext cx="821925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q"/>
            </a:pPr>
            <a:r>
              <a:rPr lang="el-GR" altLang="el-GR" sz="2400" dirty="0"/>
              <a:t>Κάθε σύστημα διαχείρισης βάσεων δεδομένων (</a:t>
            </a:r>
            <a:r>
              <a:rPr lang="en-GB" altLang="el-GR" sz="2400" dirty="0"/>
              <a:t>DBMS</a:t>
            </a:r>
            <a:r>
              <a:rPr lang="el-GR" altLang="el-GR" sz="2400" dirty="0"/>
              <a:t>) πρέπει να διαθέτει μια λειτουργία καταλόγου ή λεξικού</a:t>
            </a:r>
            <a:r>
              <a:rPr lang="el-GR" altLang="el-GR" sz="2400" dirty="0" smtClean="0"/>
              <a:t>.</a:t>
            </a:r>
          </a:p>
          <a:p>
            <a:pPr marL="342900" indent="-342900">
              <a:buFont typeface="Wingdings" panose="05000000000000000000" pitchFamily="2" charset="2"/>
              <a:buChar char="q"/>
            </a:pPr>
            <a:endParaRPr lang="en-GB" altLang="el-GR" sz="2400" dirty="0"/>
          </a:p>
          <a:p>
            <a:pPr marL="342900" indent="-342900">
              <a:buFont typeface="Wingdings" panose="05000000000000000000" pitchFamily="2" charset="2"/>
              <a:buChar char="q"/>
            </a:pPr>
            <a:r>
              <a:rPr lang="en-GB" altLang="el-GR" sz="2400" dirty="0"/>
              <a:t>O</a:t>
            </a:r>
            <a:r>
              <a:rPr lang="el-GR" altLang="el-GR" sz="2400" dirty="0"/>
              <a:t> κατάλογος είναι η θέση όπου είναι αποθηκευμένα –μεταξύ άλλων- τα σχήματα όλων των ειδών (εξωτερικό, εννοιολογικό, εσωτερικό), καθώς και όλες οι αντίστοιχες απεικονίσεις.</a:t>
            </a:r>
          </a:p>
          <a:p>
            <a:pPr marL="342900" indent="-342900">
              <a:buFont typeface="Wingdings" panose="05000000000000000000" pitchFamily="2" charset="2"/>
              <a:buChar char="q"/>
            </a:pPr>
            <a:endParaRPr lang="el-GR" altLang="el-GR" sz="2400" dirty="0" smtClean="0"/>
          </a:p>
          <a:p>
            <a:pPr marL="342900" indent="-342900">
              <a:buFont typeface="Wingdings" panose="05000000000000000000" pitchFamily="2" charset="2"/>
              <a:buChar char="q"/>
            </a:pPr>
            <a:r>
              <a:rPr lang="el-GR" altLang="el-GR" sz="2400" dirty="0" smtClean="0"/>
              <a:t>Ο </a:t>
            </a:r>
            <a:r>
              <a:rPr lang="el-GR" altLang="el-GR" sz="2400" dirty="0"/>
              <a:t>κατάλογος περιέχει λεπτομερείς πληροφορίες για τα διάφορα αντικείμενα που ενδιαφέρουν το σύστημα. Τέτοια αντικείμενα είναι οι πίνακες, τα ευρετήρια, οι χρήστες, οι κανόνες ακεραιότητας, οι κανόνες ασφάλειας </a:t>
            </a:r>
            <a:r>
              <a:rPr lang="el-GR" altLang="el-GR" sz="2400" dirty="0" err="1"/>
              <a:t>κ.ο.κ</a:t>
            </a:r>
            <a:r>
              <a:rPr lang="el-GR" altLang="el-GR" sz="2400" dirty="0"/>
              <a:t>.</a:t>
            </a:r>
          </a:p>
          <a:p>
            <a:pPr marL="342900" indent="-342900">
              <a:buFont typeface="Wingdings" panose="05000000000000000000" pitchFamily="2" charset="2"/>
              <a:buChar char="q"/>
            </a:pPr>
            <a:endParaRPr lang="el-GR" altLang="el-GR" sz="2400" dirty="0" smtClean="0"/>
          </a:p>
          <a:p>
            <a:pPr marL="342900" indent="-342900">
              <a:buFont typeface="Wingdings" panose="05000000000000000000" pitchFamily="2" charset="2"/>
              <a:buChar char="q"/>
            </a:pPr>
            <a:r>
              <a:rPr lang="el-GR" altLang="el-GR" sz="2400" dirty="0" smtClean="0"/>
              <a:t>Ο </a:t>
            </a:r>
            <a:r>
              <a:rPr lang="el-GR" altLang="el-GR" sz="2400" dirty="0"/>
              <a:t>ίδιος ο κατάλογος αποτελείται από πίνακες.</a:t>
            </a: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Κατάλογος για τη βάση δεδομένων τμημάτων και υπαλλήλων</a:t>
            </a:r>
            <a:endParaRPr lang="el-GR" dirty="0">
              <a:latin typeface="+mn-lt"/>
            </a:endParaRPr>
          </a:p>
        </p:txBody>
      </p:sp>
      <p:graphicFrame>
        <p:nvGraphicFramePr>
          <p:cNvPr id="10" name="Group 293" descr="πίνακας καταλόγου για τη βάση δεδομένων τμημάτων και υπαλλήλων."/>
          <p:cNvGraphicFramePr>
            <a:graphicFrameLocks/>
          </p:cNvGraphicFramePr>
          <p:nvPr>
            <p:custDataLst>
              <p:tags r:id="rId2"/>
            </p:custDataLst>
            <p:extLst>
              <p:ext uri="{D42A27DB-BD31-4B8C-83A1-F6EECF244321}">
                <p14:modId xmlns:p14="http://schemas.microsoft.com/office/powerpoint/2010/main" val="923402263"/>
              </p:ext>
            </p:extLst>
          </p:nvPr>
        </p:nvGraphicFramePr>
        <p:xfrm>
          <a:off x="539552" y="1556792"/>
          <a:ext cx="5014912" cy="1358265"/>
        </p:xfrm>
        <a:graphic>
          <a:graphicData uri="http://schemas.openxmlformats.org/drawingml/2006/table">
            <a:tbl>
              <a:tblPr firstRow="1"/>
              <a:tblGrid>
                <a:gridCol w="1279525"/>
                <a:gridCol w="1408112"/>
                <a:gridCol w="1474788"/>
                <a:gridCol w="852487"/>
              </a:tblGrid>
              <a:tr h="352425">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dirty="0" smtClean="0">
                          <a:ln>
                            <a:noFill/>
                          </a:ln>
                          <a:solidFill>
                            <a:schemeClr val="tx1"/>
                          </a:solidFill>
                          <a:effectLst/>
                          <a:latin typeface="Times New Roman" pitchFamily="18" charset="0"/>
                          <a:cs typeface="Times New Roman" pitchFamily="18" charset="0"/>
                        </a:rPr>
                        <a:t>TABNAME</a:t>
                      </a:r>
                      <a:endParaRPr kumimoji="0" lang="en-GB" altLang="el-GR"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dirty="0" smtClean="0">
                          <a:ln>
                            <a:noFill/>
                          </a:ln>
                          <a:solidFill>
                            <a:schemeClr val="tx1"/>
                          </a:solidFill>
                          <a:effectLst/>
                          <a:latin typeface="Times New Roman" pitchFamily="18" charset="0"/>
                          <a:cs typeface="Times New Roman" pitchFamily="18" charset="0"/>
                        </a:rPr>
                        <a:t>COLCOUNT</a:t>
                      </a:r>
                      <a:endParaRPr kumimoji="0" lang="en-GB" altLang="el-GR"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dirty="0" smtClean="0">
                          <a:ln>
                            <a:noFill/>
                          </a:ln>
                          <a:solidFill>
                            <a:schemeClr val="tx1"/>
                          </a:solidFill>
                          <a:effectLst/>
                          <a:latin typeface="Times New Roman" pitchFamily="18" charset="0"/>
                          <a:cs typeface="Times New Roman" pitchFamily="18" charset="0"/>
                        </a:rPr>
                        <a:t>ROWCOUNT</a:t>
                      </a:r>
                      <a:endParaRPr kumimoji="0" lang="en-GB" altLang="el-GR"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85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DEPT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85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EMP</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85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 name="Group 182" descr="COLUMNS&#10;&#10;COLUMNS WHERE TAB NAME ίσο με  ‘DEPT’, COL NAME,&#10;&#10;COLUMNS WHERE COL NAME ίσο με ‘EMP δίαιση’, TAB NAME,&#10;&#10;TABLES JOIN COLUMNS, WHERE COL COUNT μικρότερο του 5, TAB NAME, COL NAME.&#10;"/>
          <p:cNvGraphicFramePr>
            <a:graphicFrameLocks/>
          </p:cNvGraphicFramePr>
          <p:nvPr>
            <p:custDataLst>
              <p:tags r:id="rId3"/>
            </p:custDataLst>
            <p:extLst>
              <p:ext uri="{D42A27DB-BD31-4B8C-83A1-F6EECF244321}">
                <p14:modId xmlns:p14="http://schemas.microsoft.com/office/powerpoint/2010/main" val="1304466916"/>
              </p:ext>
            </p:extLst>
          </p:nvPr>
        </p:nvGraphicFramePr>
        <p:xfrm>
          <a:off x="539552" y="3004592"/>
          <a:ext cx="3705225" cy="3017520"/>
        </p:xfrm>
        <a:graphic>
          <a:graphicData uri="http://schemas.openxmlformats.org/drawingml/2006/table">
            <a:tbl>
              <a:tblPr firstRow="1"/>
              <a:tblGrid>
                <a:gridCol w="1557337"/>
                <a:gridCol w="1485900"/>
                <a:gridCol w="661988"/>
              </a:tblGrid>
              <a:tr h="3127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dirty="0" smtClean="0">
                          <a:ln>
                            <a:noFill/>
                          </a:ln>
                          <a:solidFill>
                            <a:schemeClr val="tx1"/>
                          </a:solidFill>
                          <a:effectLst/>
                          <a:latin typeface="Times New Roman" pitchFamily="18" charset="0"/>
                          <a:cs typeface="Times New Roman" pitchFamily="18" charset="0"/>
                        </a:rPr>
                        <a:t>TABNAME</a:t>
                      </a:r>
                      <a:endParaRPr kumimoji="0" lang="en-GB" altLang="el-GR"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dirty="0" smtClean="0">
                          <a:ln>
                            <a:noFill/>
                          </a:ln>
                          <a:solidFill>
                            <a:schemeClr val="tx1"/>
                          </a:solidFill>
                          <a:effectLst/>
                          <a:latin typeface="Times New Roman" pitchFamily="18" charset="0"/>
                          <a:cs typeface="Times New Roman" pitchFamily="18" charset="0"/>
                        </a:rPr>
                        <a:t>COLNAME</a:t>
                      </a:r>
                      <a:endParaRPr kumimoji="0" lang="en-GB" altLang="el-GR"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DEPT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DEPT#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DEPT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DNAME</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DEPT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BUDGET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EMP</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EMP#</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EMP</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ENAME</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EMP</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DEPT#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EMP</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SALARY</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altLang="el-GR"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295" descr="."/>
          <p:cNvSpPr>
            <a:spLocks noGrp="1" noChangeArrowheads="1"/>
          </p:cNvSpPr>
          <p:nvPr>
            <p:ph type="body" idx="1"/>
            <p:custDataLst>
              <p:tags r:id="rId4"/>
            </p:custDataLst>
          </p:nvPr>
        </p:nvSpPr>
        <p:spPr>
          <a:xfrm>
            <a:off x="4211439" y="1556792"/>
            <a:ext cx="4475361" cy="4876800"/>
          </a:xfrm>
        </p:spPr>
        <p:txBody>
          <a:bodyPr>
            <a:normAutofit lnSpcReduction="10000"/>
          </a:bodyPr>
          <a:lstStyle/>
          <a:p>
            <a:pPr>
              <a:lnSpc>
                <a:spcPct val="80000"/>
              </a:lnSpc>
              <a:buFont typeface="Wingdings" pitchFamily="2" charset="2"/>
              <a:buNone/>
            </a:pPr>
            <a:r>
              <a:rPr lang="en-US" altLang="el-GR" sz="2400" dirty="0" smtClean="0"/>
              <a:t>		     TABLES</a:t>
            </a:r>
          </a:p>
          <a:p>
            <a:pPr>
              <a:lnSpc>
                <a:spcPct val="80000"/>
              </a:lnSpc>
              <a:buFont typeface="Wingdings" pitchFamily="2" charset="2"/>
              <a:buNone/>
            </a:pPr>
            <a:endParaRPr lang="en-US" altLang="el-GR" sz="2400" dirty="0" smtClean="0"/>
          </a:p>
          <a:p>
            <a:pPr>
              <a:lnSpc>
                <a:spcPct val="80000"/>
              </a:lnSpc>
              <a:buFont typeface="Wingdings" pitchFamily="2" charset="2"/>
              <a:buNone/>
            </a:pPr>
            <a:endParaRPr lang="en-US" altLang="el-GR" sz="2400" dirty="0" smtClean="0"/>
          </a:p>
          <a:p>
            <a:pPr>
              <a:lnSpc>
                <a:spcPct val="80000"/>
              </a:lnSpc>
              <a:buFont typeface="Wingdings" pitchFamily="2" charset="2"/>
              <a:buNone/>
            </a:pPr>
            <a:endParaRPr lang="en-US" altLang="el-GR" sz="2400" dirty="0" smtClean="0"/>
          </a:p>
          <a:p>
            <a:pPr>
              <a:lnSpc>
                <a:spcPct val="80000"/>
              </a:lnSpc>
              <a:buFont typeface="Wingdings" pitchFamily="2" charset="2"/>
              <a:buNone/>
            </a:pPr>
            <a:endParaRPr lang="en-US" altLang="el-GR" sz="2400" dirty="0" smtClean="0"/>
          </a:p>
          <a:p>
            <a:pPr>
              <a:lnSpc>
                <a:spcPct val="80000"/>
              </a:lnSpc>
              <a:buFont typeface="Wingdings" pitchFamily="2" charset="2"/>
              <a:buNone/>
            </a:pPr>
            <a:r>
              <a:rPr lang="en-US" altLang="el-GR" sz="2400" dirty="0" smtClean="0"/>
              <a:t>COLUMNS</a:t>
            </a:r>
          </a:p>
          <a:p>
            <a:pPr>
              <a:lnSpc>
                <a:spcPct val="80000"/>
              </a:lnSpc>
              <a:buFont typeface="Wingdings" pitchFamily="2" charset="2"/>
              <a:buNone/>
            </a:pPr>
            <a:endParaRPr lang="en-US" altLang="el-GR" sz="1400" dirty="0" smtClean="0"/>
          </a:p>
          <a:p>
            <a:pPr>
              <a:lnSpc>
                <a:spcPct val="80000"/>
              </a:lnSpc>
            </a:pPr>
            <a:r>
              <a:rPr lang="en-US" altLang="el-GR" sz="2200" dirty="0" smtClean="0"/>
              <a:t>(COLUMNS WHERE TABNAME = ‘DEPT’) [COLNAME]</a:t>
            </a:r>
          </a:p>
          <a:p>
            <a:pPr marL="0" indent="0">
              <a:lnSpc>
                <a:spcPct val="80000"/>
              </a:lnSpc>
              <a:buNone/>
            </a:pPr>
            <a:endParaRPr lang="en-US" altLang="el-GR" sz="1600" dirty="0" smtClean="0"/>
          </a:p>
          <a:p>
            <a:pPr>
              <a:lnSpc>
                <a:spcPct val="80000"/>
              </a:lnSpc>
            </a:pPr>
            <a:r>
              <a:rPr lang="en-US" altLang="el-GR" sz="2200" dirty="0" smtClean="0"/>
              <a:t>(COLUMNS WHERE COLNAME = ‘EMP#’) [TABNAME]</a:t>
            </a:r>
            <a:endParaRPr lang="en-US" altLang="el-GR" sz="1600" dirty="0" smtClean="0"/>
          </a:p>
          <a:p>
            <a:pPr>
              <a:lnSpc>
                <a:spcPct val="80000"/>
              </a:lnSpc>
            </a:pPr>
            <a:endParaRPr lang="en-US" altLang="el-GR" sz="1600" dirty="0" smtClean="0"/>
          </a:p>
          <a:p>
            <a:pPr>
              <a:lnSpc>
                <a:spcPct val="80000"/>
              </a:lnSpc>
            </a:pPr>
            <a:r>
              <a:rPr lang="en-US" altLang="el-GR" sz="2200" dirty="0" smtClean="0"/>
              <a:t>((TABLES JOIN COLUMNS) WHERE COLCOUNT &lt; 5) [TABNAME, COLNAME]</a:t>
            </a:r>
            <a:endParaRPr lang="en-US" altLang="el-GR"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8285"/>
            <a:ext cx="8208913" cy="1260475"/>
          </a:xfrm>
        </p:spPr>
        <p:txBody>
          <a:bodyPr>
            <a:normAutofit/>
          </a:bodyPr>
          <a:lstStyle/>
          <a:p>
            <a:r>
              <a:rPr lang="el-GR" altLang="el-GR" dirty="0">
                <a:latin typeface="+mn-lt"/>
              </a:rPr>
              <a:t>Βασικοί πίνακες</a:t>
            </a:r>
            <a:endParaRPr lang="el-GR" dirty="0">
              <a:latin typeface="+mn-lt"/>
            </a:endParaRPr>
          </a:p>
        </p:txBody>
      </p:sp>
      <p:sp>
        <p:nvSpPr>
          <p:cNvPr id="7" name="TextBox 4"/>
          <p:cNvSpPr txBox="1">
            <a:spLocks noChangeArrowheads="1"/>
          </p:cNvSpPr>
          <p:nvPr/>
        </p:nvSpPr>
        <p:spPr bwMode="auto">
          <a:xfrm>
            <a:off x="467544" y="1412776"/>
            <a:ext cx="820891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q"/>
            </a:pPr>
            <a:r>
              <a:rPr lang="el-GR" altLang="el-GR" sz="2400" dirty="0"/>
              <a:t>Οι αρχικοί (οι δεδομένοι) πίνακες ονομάζονται βασικοί πίνακες</a:t>
            </a:r>
            <a:r>
              <a:rPr lang="el-GR" altLang="el-GR" sz="2400" dirty="0" smtClean="0"/>
              <a:t>.</a:t>
            </a:r>
          </a:p>
          <a:p>
            <a:pPr marL="342900" indent="-342900">
              <a:buFont typeface="Wingdings" panose="05000000000000000000" pitchFamily="2" charset="2"/>
              <a:buChar char="q"/>
            </a:pPr>
            <a:endParaRPr lang="el-GR" altLang="el-GR" sz="2400" dirty="0"/>
          </a:p>
          <a:p>
            <a:pPr marL="342900" indent="-342900">
              <a:buFont typeface="Wingdings" panose="05000000000000000000" pitchFamily="2" charset="2"/>
              <a:buChar char="q"/>
            </a:pPr>
            <a:r>
              <a:rPr lang="el-GR" altLang="el-GR" sz="2400" dirty="0"/>
              <a:t>Ένας πίνακας που προκύπτει από αυτούς τους βασικούς πίνακες μέσω κάποιας σχεσιακής παράστασης ονομάζεται παράγωγος πίνακας.</a:t>
            </a:r>
          </a:p>
          <a:p>
            <a:pPr marL="342900" indent="-342900">
              <a:buFont typeface="Wingdings" panose="05000000000000000000" pitchFamily="2" charset="2"/>
              <a:buChar char="q"/>
            </a:pPr>
            <a:endParaRPr lang="el-GR" altLang="el-GR" sz="2400" dirty="0" smtClean="0"/>
          </a:p>
          <a:p>
            <a:pPr marL="342900" indent="-342900">
              <a:buFont typeface="Wingdings" panose="05000000000000000000" pitchFamily="2" charset="2"/>
              <a:buChar char="q"/>
            </a:pPr>
            <a:r>
              <a:rPr lang="el-GR" altLang="el-GR" sz="2400" dirty="0" smtClean="0"/>
              <a:t>Οι </a:t>
            </a:r>
            <a:r>
              <a:rPr lang="el-GR" altLang="el-GR" sz="2400" dirty="0"/>
              <a:t>βασικοί πίνακες είναι επώνυμοι.</a:t>
            </a:r>
          </a:p>
          <a:p>
            <a:pPr marL="342900" indent="-342900">
              <a:buFont typeface="Wingdings" panose="05000000000000000000" pitchFamily="2" charset="2"/>
              <a:buChar char="q"/>
            </a:pPr>
            <a:endParaRPr lang="el-GR" altLang="el-GR" sz="2400" dirty="0" smtClean="0"/>
          </a:p>
          <a:p>
            <a:pPr marL="342900" indent="-342900">
              <a:buFont typeface="Wingdings" panose="05000000000000000000" pitchFamily="2" charset="2"/>
              <a:buChar char="q"/>
            </a:pPr>
            <a:r>
              <a:rPr lang="el-GR" altLang="el-GR" sz="2400" dirty="0" smtClean="0"/>
              <a:t>Οι </a:t>
            </a:r>
            <a:r>
              <a:rPr lang="el-GR" altLang="el-GR" sz="2400" dirty="0"/>
              <a:t>περισσότεροι παράγωγοι πίνακες, αντίθετα, δεν είναι επώνυμοι.</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285"/>
            <a:ext cx="8174484" cy="1260475"/>
          </a:xfrm>
        </p:spPr>
        <p:txBody>
          <a:bodyPr>
            <a:noAutofit/>
          </a:bodyPr>
          <a:lstStyle/>
          <a:p>
            <a:r>
              <a:rPr lang="el-GR" altLang="el-GR" dirty="0" smtClean="0">
                <a:latin typeface="+mn-lt"/>
              </a:rPr>
              <a:t>Απόψεις (1 από 3)</a:t>
            </a:r>
            <a:endParaRPr lang="el-GR" dirty="0">
              <a:latin typeface="+mn-lt"/>
            </a:endParaRPr>
          </a:p>
        </p:txBody>
      </p:sp>
      <p:sp>
        <p:nvSpPr>
          <p:cNvPr id="10" name="TextBox 4"/>
          <p:cNvSpPr txBox="1">
            <a:spLocks noChangeArrowheads="1"/>
          </p:cNvSpPr>
          <p:nvPr>
            <p:custDataLst>
              <p:tags r:id="rId2"/>
            </p:custDataLst>
          </p:nvPr>
        </p:nvSpPr>
        <p:spPr bwMode="auto">
          <a:xfrm>
            <a:off x="323528" y="1052736"/>
            <a:ext cx="83185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Wingdings" panose="05000000000000000000" pitchFamily="2" charset="2"/>
              <a:buChar char="q"/>
            </a:pPr>
            <a:r>
              <a:rPr lang="el-GR" altLang="el-GR" sz="2800" dirty="0" smtClean="0"/>
              <a:t> Μία άποψη (</a:t>
            </a:r>
            <a:r>
              <a:rPr lang="en-US" altLang="el-GR" sz="2800" dirty="0" smtClean="0"/>
              <a:t>view</a:t>
            </a:r>
            <a:r>
              <a:rPr lang="el-GR" altLang="el-GR" sz="2800" dirty="0" smtClean="0"/>
              <a:t>) είναι ένα είδος παράγωγου πίνακα ο οποίος έχει όνομα. Είναι λοιπόν ένας επώνυμος πίνακας που –αντίθετα με τους βασικούς πίνακες- δεν έχει δική του αυτόνομη ύπαρξη αλλά ορίζεται με βάση έναν ή περισσότερους υπάρχοντες επώνυμους πίνακες (βασικούς πίνακες ή άλλες απόψεις).</a:t>
            </a:r>
          </a:p>
          <a:p>
            <a:pPr marL="457200" indent="-457200">
              <a:buFont typeface="Wingdings" panose="05000000000000000000" pitchFamily="2" charset="2"/>
              <a:buChar char="q"/>
            </a:pPr>
            <a:endParaRPr lang="el-GR" altLang="el-GR" sz="2800" dirty="0" smtClean="0"/>
          </a:p>
          <a:p>
            <a:pPr marL="457200" indent="-457200">
              <a:buFont typeface="Wingdings" panose="05000000000000000000" pitchFamily="2" charset="2"/>
              <a:buChar char="q"/>
            </a:pPr>
            <a:r>
              <a:rPr lang="el-GR" altLang="el-GR" sz="2800" dirty="0" smtClean="0"/>
              <a:t> Ένας ορισμός άποψης μπορεί να είναι οσοδήποτε πολύπλοκος, αφού ουσιαστικά μια άποψη είναι απλώς μια επώνυμη σχεσιακή παράσταση (ένας επώνυμος, παράγωγος, εικονικός πίνακας).</a:t>
            </a:r>
            <a:endParaRPr lang="el-GR" altLang="el-GR" sz="28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16632"/>
            <a:ext cx="7772400" cy="930027"/>
          </a:xfrm>
        </p:spPr>
        <p:txBody>
          <a:bodyPr>
            <a:normAutofit/>
          </a:bodyPr>
          <a:lstStyle/>
          <a:p>
            <a:pPr algn="ctr"/>
            <a:r>
              <a:rPr lang="el-GR" altLang="el-GR" sz="4400" dirty="0"/>
              <a:t>Απόψεις </a:t>
            </a:r>
            <a:r>
              <a:rPr lang="el-GR" altLang="el-GR" sz="4400" dirty="0" smtClean="0"/>
              <a:t>(2 </a:t>
            </a:r>
            <a:r>
              <a:rPr lang="el-GR" altLang="el-GR" sz="4400" dirty="0"/>
              <a:t>από </a:t>
            </a:r>
            <a:r>
              <a:rPr lang="el-GR" altLang="el-GR" sz="4400" dirty="0" smtClean="0"/>
              <a:t>3)</a:t>
            </a:r>
            <a:endParaRPr lang="el-GR" sz="4800" dirty="0">
              <a:latin typeface="+mn-lt"/>
            </a:endParaRPr>
          </a:p>
        </p:txBody>
      </p:sp>
      <p:sp>
        <p:nvSpPr>
          <p:cNvPr id="11" name="TextBox 4" descr="Παράδειγμα δημιουργίας άποψης:&#10;CREATE VIEW TOPEMPS AS &#10;(EMP WHERE SALARY μεγαλύτερο των τριαντα τριών χιλιάδων) [EMP#, ENAME, SALARY],&#10;&#10;Παράδειγμα ερωτήματος που περιλαμβάνει την άποψη TOPEMPS:&#10;(TOPEMPS WHERE SALARY μικρότερο των σαραντα δύο χιλιάδων) [EMP#, SALARY].&#10;&#10;Αποτέλεσμα: &#10;&#10;&#10;&#10;&#10;"/>
          <p:cNvSpPr txBox="1">
            <a:spLocks noChangeArrowheads="1"/>
          </p:cNvSpPr>
          <p:nvPr>
            <p:custDataLst>
              <p:tags r:id="rId2"/>
            </p:custDataLst>
          </p:nvPr>
        </p:nvSpPr>
        <p:spPr bwMode="auto">
          <a:xfrm>
            <a:off x="539751" y="1375257"/>
            <a:ext cx="81470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altLang="el-GR" sz="2400" dirty="0"/>
              <a:t>Παράδειγμα δημιουργίας άποψης:</a:t>
            </a:r>
          </a:p>
          <a:p>
            <a:r>
              <a:rPr lang="en-GB" altLang="el-GR" sz="2400" dirty="0"/>
              <a:t>CREATE VIEW TOPEMPS AS </a:t>
            </a:r>
          </a:p>
          <a:p>
            <a:r>
              <a:rPr lang="en-GB" altLang="el-GR" sz="2400" dirty="0"/>
              <a:t>(EMP WHERE SALARY &gt; 33K) [EMP#, ENAME, SALARY];</a:t>
            </a:r>
            <a:endParaRPr lang="el-GR" altLang="el-GR" sz="2400" dirty="0"/>
          </a:p>
          <a:p>
            <a:endParaRPr lang="el-GR" altLang="el-GR" sz="2400" dirty="0"/>
          </a:p>
          <a:p>
            <a:r>
              <a:rPr lang="el-GR" altLang="el-GR" sz="2400" dirty="0"/>
              <a:t>Παράδειγμα ερωτήματος που περιλαμβάνει την άποψη </a:t>
            </a:r>
            <a:r>
              <a:rPr lang="en-GB" altLang="el-GR" sz="2400" dirty="0"/>
              <a:t>TOPEMPS</a:t>
            </a:r>
            <a:r>
              <a:rPr lang="el-GR" altLang="el-GR" sz="2400" dirty="0"/>
              <a:t>:</a:t>
            </a:r>
          </a:p>
          <a:p>
            <a:r>
              <a:rPr lang="en-GB" altLang="el-GR" sz="2400" dirty="0"/>
              <a:t>(TOPEMPS WHERE SALARY &lt; 42K) [EMP#, SALARY]</a:t>
            </a:r>
            <a:endParaRPr lang="el-GR" altLang="el-GR" sz="2400" dirty="0"/>
          </a:p>
          <a:p>
            <a:endParaRPr lang="el-GR" altLang="el-GR" sz="2400" dirty="0" smtClean="0"/>
          </a:p>
          <a:p>
            <a:r>
              <a:rPr lang="el-GR" altLang="el-GR" sz="2400" dirty="0" smtClean="0"/>
              <a:t>Αποτέλεσμα</a:t>
            </a:r>
            <a:r>
              <a:rPr lang="el-GR" altLang="el-GR" sz="2400" dirty="0"/>
              <a:t>:	</a:t>
            </a:r>
            <a:endParaRPr lang="en-GB" altLang="el-GR" sz="2400" b="1" dirty="0"/>
          </a:p>
          <a:p>
            <a:endParaRPr lang="el-GR" altLang="el-GR" sz="2400" dirty="0"/>
          </a:p>
          <a:p>
            <a:endParaRPr lang="el-GR" altLang="el-GR" sz="2400" dirty="0"/>
          </a:p>
          <a:p>
            <a:endParaRPr lang="el-GR" altLang="el-GR" sz="2400" dirty="0" smtClean="0"/>
          </a:p>
          <a:p>
            <a:endParaRPr lang="el-GR" altLang="el-GR" sz="2400" dirty="0"/>
          </a:p>
        </p:txBody>
      </p:sp>
      <p:graphicFrame>
        <p:nvGraphicFramePr>
          <p:cNvPr id="6" name="Group 29" descr="Πίνακας αποτελεσμάτων παραδείγματος δημιουργίας άποψης."/>
          <p:cNvGraphicFramePr>
            <a:graphicFrameLocks/>
          </p:cNvGraphicFramePr>
          <p:nvPr>
            <p:custDataLst>
              <p:tags r:id="rId3"/>
            </p:custDataLst>
            <p:extLst>
              <p:ext uri="{D42A27DB-BD31-4B8C-83A1-F6EECF244321}">
                <p14:modId xmlns:p14="http://schemas.microsoft.com/office/powerpoint/2010/main" val="2292241707"/>
              </p:ext>
            </p:extLst>
          </p:nvPr>
        </p:nvGraphicFramePr>
        <p:xfrm>
          <a:off x="2483768" y="4509120"/>
          <a:ext cx="2232025" cy="1097280"/>
        </p:xfrm>
        <a:graphic>
          <a:graphicData uri="http://schemas.openxmlformats.org/drawingml/2006/table">
            <a:tbl>
              <a:tblPr firstRow="1"/>
              <a:tblGrid>
                <a:gridCol w="704850"/>
                <a:gridCol w="1527175"/>
              </a:tblGrid>
              <a:tr h="3619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1800" b="1" i="0" u="none" strike="noStrike" cap="none" normalizeH="0" baseline="0" dirty="0" smtClean="0">
                          <a:ln>
                            <a:noFill/>
                          </a:ln>
                          <a:solidFill>
                            <a:schemeClr val="tx1"/>
                          </a:solidFill>
                          <a:effectLst/>
                          <a:latin typeface="+mn-lt"/>
                        </a:rPr>
                        <a:t>EMP</a:t>
                      </a:r>
                      <a:r>
                        <a:rPr kumimoji="0" lang="el-GR" altLang="el-GR" sz="1800" b="0" i="0" u="none" strike="noStrike" cap="none" normalizeH="0" baseline="0" dirty="0" smtClean="0">
                          <a:ln>
                            <a:noFill/>
                          </a:ln>
                          <a:solidFill>
                            <a:schemeClr val="tx1"/>
                          </a:solidFill>
                          <a:effectLst/>
                          <a:latin typeface="+mn-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1800" b="1" i="0" u="none" strike="noStrike" cap="none" normalizeH="0" baseline="0" dirty="0" smtClean="0">
                          <a:ln>
                            <a:noFill/>
                          </a:ln>
                          <a:solidFill>
                            <a:schemeClr val="tx1"/>
                          </a:solidFill>
                          <a:effectLst/>
                          <a:latin typeface="+mn-lt"/>
                        </a:rPr>
                        <a:t>SALARY</a:t>
                      </a:r>
                      <a:r>
                        <a:rPr kumimoji="0" lang="el-GR" altLang="el-GR" sz="1800" b="0" i="0" u="none" strike="noStrike" cap="none" normalizeH="0" baseline="0" dirty="0" smtClean="0">
                          <a:ln>
                            <a:noFill/>
                          </a:ln>
                          <a:solidFill>
                            <a:schemeClr val="tx1"/>
                          </a:solidFill>
                          <a:effectLst/>
                          <a:latin typeface="+mn-lt"/>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800" b="0" i="0" u="none" strike="noStrike" cap="none" normalizeH="0" baseline="0" smtClean="0">
                          <a:ln>
                            <a:noFill/>
                          </a:ln>
                          <a:solidFill>
                            <a:schemeClr val="tx1"/>
                          </a:solidFill>
                          <a:effectLst/>
                          <a:latin typeface="+mn-lt"/>
                        </a:rPr>
                        <a:t>Ε1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1800" b="0" i="0" u="none" strike="noStrike" cap="none" normalizeH="0" baseline="0" smtClean="0">
                          <a:ln>
                            <a:noFill/>
                          </a:ln>
                          <a:solidFill>
                            <a:schemeClr val="tx1"/>
                          </a:solidFill>
                          <a:effectLst/>
                          <a:latin typeface="+mn-lt"/>
                        </a:rPr>
                        <a:t>40K</a:t>
                      </a:r>
                      <a:r>
                        <a:rPr kumimoji="0" lang="el-GR" altLang="el-GR" sz="1800" b="0" i="0" u="none" strike="noStrike" cap="none" normalizeH="0" baseline="0" smtClean="0">
                          <a:ln>
                            <a:noFill/>
                          </a:ln>
                          <a:solidFill>
                            <a:schemeClr val="tx1"/>
                          </a:solidFill>
                          <a:effectLst/>
                          <a:latin typeface="+mn-lt"/>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1800" b="0" i="0" u="none" strike="noStrike" cap="none" normalizeH="0" baseline="0" dirty="0" smtClean="0">
                          <a:ln>
                            <a:noFill/>
                          </a:ln>
                          <a:solidFill>
                            <a:schemeClr val="tx1"/>
                          </a:solidFill>
                          <a:effectLst/>
                          <a:latin typeface="+mn-lt"/>
                        </a:rPr>
                        <a:t>Ε2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altLang="el-GR" sz="1800" b="0" i="0" u="none" strike="noStrike" cap="none" normalizeH="0" baseline="0" dirty="0" smtClean="0">
                          <a:ln>
                            <a:noFill/>
                          </a:ln>
                          <a:solidFill>
                            <a:schemeClr val="tx1"/>
                          </a:solidFill>
                          <a:effectLst/>
                          <a:latin typeface="+mn-lt"/>
                        </a:rPr>
                        <a:t>35K</a:t>
                      </a:r>
                      <a:r>
                        <a:rPr kumimoji="0" lang="el-GR" altLang="el-GR" sz="1800" b="0" i="0" u="none" strike="noStrike" cap="none" normalizeH="0" baseline="0" dirty="0" smtClean="0">
                          <a:ln>
                            <a:noFill/>
                          </a:ln>
                          <a:solidFill>
                            <a:schemeClr val="tx1"/>
                          </a:solidFill>
                          <a:effectLst/>
                          <a:latin typeface="+mn-lt"/>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5"/>
            <a:ext cx="8352928"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Απόψεις </a:t>
            </a:r>
            <a:r>
              <a:rPr lang="el-GR" altLang="el-GR" dirty="0" smtClean="0"/>
              <a:t>(3 </a:t>
            </a:r>
            <a:r>
              <a:rPr lang="el-GR" altLang="el-GR" dirty="0"/>
              <a:t>από 3)</a:t>
            </a:r>
            <a:endParaRPr lang="el-GR" dirty="0">
              <a:latin typeface="+mn-lt"/>
            </a:endParaRPr>
          </a:p>
        </p:txBody>
      </p:sp>
      <p:sp>
        <p:nvSpPr>
          <p:cNvPr id="10" name="Ορθογώνιο 9" descr="Οι πράξεις πάνω σε μια άποψη, ουσιαστικά γίνονται με την αντικατάσταση των αναφορών στην άποψη με την παράσταση που ορίζει την άποψη (δηλαδή, με την παράσταση που είναι αποθηκευμένη στον κατάλογο).&#10;((EMP WHERE SALARY μεγαλύτερο των τριαντα τριών χιλιάδων) [EMP#, ENAME, SALARY]),&#10;WHERE SALARY μικρότερο των σαραντα δύο χιλιάδων) [EMP#, SALARY].&#10;&#10;Που μετά από μερικές αναδιατάξεις μπορεί να απλοποιηθεί σε:&#10;(EMP WHERE SALARY μεγαλύτερο των τριαντα τριών χιλιάδων AND SALARY μικρότερο των σαραντα δύο χιλιάδων)[EMP#, SALARY]&#10;"/>
          <p:cNvSpPr/>
          <p:nvPr>
            <p:custDataLst>
              <p:tags r:id="rId2"/>
            </p:custDataLst>
          </p:nvPr>
        </p:nvSpPr>
        <p:spPr>
          <a:xfrm>
            <a:off x="441648" y="1628800"/>
            <a:ext cx="8208912" cy="3416320"/>
          </a:xfrm>
          <a:prstGeom prst="rect">
            <a:avLst/>
          </a:prstGeom>
        </p:spPr>
        <p:txBody>
          <a:bodyPr wrap="square">
            <a:spAutoFit/>
          </a:bodyPr>
          <a:lstStyle/>
          <a:p>
            <a:r>
              <a:rPr lang="el-GR" altLang="el-GR" sz="2400" dirty="0"/>
              <a:t>Οι πράξεις πάνω σε μια άποψη, ουσιαστικά γίνονται με την αντικατάσταση των </a:t>
            </a:r>
            <a:r>
              <a:rPr lang="el-GR" altLang="el-GR" sz="2400" i="1" dirty="0"/>
              <a:t>αναφορών στην άποψη με την παράσταση που ορίζει </a:t>
            </a:r>
            <a:r>
              <a:rPr lang="el-GR" altLang="el-GR" sz="2400" dirty="0"/>
              <a:t>την άποψη (δηλαδή, με την παράσταση που είναι αποθηκευμένη στον κατάλογο).</a:t>
            </a:r>
            <a:endParaRPr lang="en-GB" altLang="el-GR" sz="2400" dirty="0"/>
          </a:p>
          <a:p>
            <a:r>
              <a:rPr lang="en-GB" altLang="el-GR" sz="2400" dirty="0"/>
              <a:t>((EMP WHERE SALARY &gt; 33K) [EMP#, ENAME, SALARY])</a:t>
            </a:r>
          </a:p>
          <a:p>
            <a:r>
              <a:rPr lang="en-GB" altLang="el-GR" sz="2400" dirty="0"/>
              <a:t>	</a:t>
            </a:r>
            <a:r>
              <a:rPr lang="en-GB" altLang="el-GR" sz="2400" dirty="0" smtClean="0"/>
              <a:t>WHERE </a:t>
            </a:r>
            <a:r>
              <a:rPr lang="en-GB" altLang="el-GR" sz="2400" dirty="0"/>
              <a:t>SALARY &lt; 42K) [EMP#, SALARY]</a:t>
            </a:r>
            <a:endParaRPr lang="el-GR" altLang="el-GR" sz="2400" dirty="0"/>
          </a:p>
          <a:p>
            <a:endParaRPr lang="el-GR" altLang="el-GR" sz="2400" dirty="0"/>
          </a:p>
          <a:p>
            <a:r>
              <a:rPr lang="el-GR" altLang="el-GR" sz="2400" dirty="0"/>
              <a:t>Που μετά από μερικές αναδιατάξεις μπορεί να απλοποιηθεί σε:</a:t>
            </a:r>
            <a:endParaRPr lang="en-GB" altLang="el-GR" sz="2400" dirty="0"/>
          </a:p>
          <a:p>
            <a:r>
              <a:rPr lang="en-GB" altLang="el-GR" sz="2400" dirty="0"/>
              <a:t>(EMP WHERE SALARY &gt; 33K AND SALARY &lt; 42K)</a:t>
            </a:r>
            <a:r>
              <a:rPr lang="el-GR" altLang="el-GR" sz="2400" dirty="0"/>
              <a:t>[</a:t>
            </a:r>
            <a:r>
              <a:rPr lang="en-GB" altLang="el-GR" sz="2400" dirty="0"/>
              <a:t>EMP</a:t>
            </a:r>
            <a:r>
              <a:rPr lang="el-GR" altLang="el-GR" sz="2400" dirty="0"/>
              <a:t>#, </a:t>
            </a:r>
            <a:r>
              <a:rPr lang="en-GB" altLang="el-GR" sz="2400" dirty="0"/>
              <a:t>SALARY</a:t>
            </a:r>
            <a:r>
              <a:rPr lang="el-GR" altLang="el-GR" sz="2400" dirty="0" smtClean="0"/>
              <a:t>]</a:t>
            </a:r>
            <a:endParaRPr lang="el-GR" alt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27384"/>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latin typeface="+mn-lt"/>
              </a:rPr>
              <a:t>Η γλώσσα </a:t>
            </a:r>
            <a:r>
              <a:rPr lang="en-US" altLang="el-GR" dirty="0" smtClean="0">
                <a:latin typeface="+mn-lt"/>
              </a:rPr>
              <a:t>SQL</a:t>
            </a:r>
            <a:endParaRPr lang="en-US" dirty="0">
              <a:latin typeface="+mn-lt"/>
            </a:endParaRPr>
          </a:p>
        </p:txBody>
      </p:sp>
      <p:sp>
        <p:nvSpPr>
          <p:cNvPr id="6" name="Rectangle 3"/>
          <p:cNvSpPr txBox="1">
            <a:spLocks noChangeArrowheads="1"/>
          </p:cNvSpPr>
          <p:nvPr/>
        </p:nvSpPr>
        <p:spPr>
          <a:xfrm>
            <a:off x="457200" y="1412776"/>
            <a:ext cx="8435975" cy="424815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2700">
              <a:buFont typeface="Wingdings" pitchFamily="2" charset="2"/>
              <a:buNone/>
            </a:pPr>
            <a:r>
              <a:rPr lang="el-GR" altLang="el-GR" sz="2800" dirty="0" smtClean="0"/>
              <a:t>Η </a:t>
            </a:r>
            <a:r>
              <a:rPr lang="en-US" altLang="el-GR" sz="2800" dirty="0" smtClean="0"/>
              <a:t>SQL </a:t>
            </a:r>
            <a:r>
              <a:rPr lang="el-GR" altLang="el-GR" sz="2800" dirty="0" smtClean="0"/>
              <a:t>χρησιμοποιείται για τη διατύπωση σχεσιακών πράξεων (δηλαδή πράξεων που ορίζουν και χειρίζονται δεδομένα σε σχεσιακή μορφή).</a:t>
            </a:r>
            <a:endParaRPr lang="el-GR" altLang="el-GR" sz="2800" dirty="0"/>
          </a:p>
        </p:txBody>
      </p:sp>
      <p:sp>
        <p:nvSpPr>
          <p:cNvPr id="10" name="Rectangle 7" descr="SELECT (επιλογή)&#10;INSERT   (εισαγωγή)         &#10;UPDATE (ενημέρωση)&#10;DELETE (διαγραφή)&#10;&#10;Οι παραπάνω εντολές αποτελούν πράξεις χειρισμού δεδομένων."/>
          <p:cNvSpPr>
            <a:spLocks noChangeArrowheads="1"/>
          </p:cNvSpPr>
          <p:nvPr>
            <p:custDataLst>
              <p:tags r:id="rId2"/>
            </p:custDataLst>
          </p:nvPr>
        </p:nvSpPr>
        <p:spPr bwMode="auto">
          <a:xfrm>
            <a:off x="2339975" y="3130090"/>
            <a:ext cx="6262538" cy="15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233289" bIns="0" anchor="ctr">
            <a:spAutoFit/>
          </a:bodyPr>
          <a:lstStyle/>
          <a:p>
            <a:r>
              <a:rPr lang="en-GB" altLang="el-GR" sz="2000" b="1" dirty="0">
                <a:cs typeface="Times New Roman" pitchFamily="18" charset="0"/>
              </a:rPr>
              <a:t>SELECT</a:t>
            </a:r>
            <a:r>
              <a:rPr lang="el-GR" altLang="el-GR" sz="2000" b="1" dirty="0">
                <a:cs typeface="Times New Roman" pitchFamily="18" charset="0"/>
              </a:rPr>
              <a:t> (επιλογή)</a:t>
            </a:r>
            <a:endParaRPr lang="en-GB" altLang="el-GR" sz="2000" b="1" dirty="0">
              <a:cs typeface="Times New Roman" pitchFamily="18" charset="0"/>
            </a:endParaRPr>
          </a:p>
          <a:p>
            <a:pPr eaLnBrk="0" hangingPunct="0"/>
            <a:r>
              <a:rPr lang="en-GB" altLang="el-GR" sz="2000" b="1" dirty="0">
                <a:cs typeface="Times New Roman" pitchFamily="18" charset="0"/>
              </a:rPr>
              <a:t>INSERT</a:t>
            </a:r>
            <a:r>
              <a:rPr lang="el-GR" altLang="el-GR" sz="2000" b="1" dirty="0">
                <a:cs typeface="Times New Roman" pitchFamily="18" charset="0"/>
              </a:rPr>
              <a:t>   (εισαγωγή)          πράξεις χειρισμού δεδομένων</a:t>
            </a:r>
            <a:endParaRPr lang="el-GR" altLang="el-GR" sz="2000" b="1" dirty="0"/>
          </a:p>
          <a:p>
            <a:pPr eaLnBrk="0" hangingPunct="0"/>
            <a:r>
              <a:rPr lang="en-GB" altLang="el-GR" sz="2000" b="1" dirty="0">
                <a:cs typeface="Times New Roman" pitchFamily="18" charset="0"/>
              </a:rPr>
              <a:t>UPDATE</a:t>
            </a:r>
            <a:r>
              <a:rPr lang="el-GR" altLang="el-GR" sz="2000" b="1" dirty="0">
                <a:cs typeface="Times New Roman" pitchFamily="18" charset="0"/>
              </a:rPr>
              <a:t> (ενημέρωση)</a:t>
            </a:r>
            <a:endParaRPr lang="el-GR" altLang="el-GR" sz="2000" b="1" dirty="0"/>
          </a:p>
          <a:p>
            <a:pPr eaLnBrk="0" hangingPunct="0"/>
            <a:r>
              <a:rPr lang="en-GB" altLang="el-GR" sz="2000" b="1" dirty="0">
                <a:cs typeface="Times New Roman" pitchFamily="18" charset="0"/>
              </a:rPr>
              <a:t>DELETE</a:t>
            </a:r>
            <a:r>
              <a:rPr lang="el-GR" altLang="el-GR" sz="2000" b="1" dirty="0">
                <a:cs typeface="Times New Roman" pitchFamily="18" charset="0"/>
              </a:rPr>
              <a:t> (διαγραφή)</a:t>
            </a:r>
            <a:endParaRPr lang="el-GR" altLang="el-GR" sz="2000" b="1" dirty="0"/>
          </a:p>
          <a:p>
            <a:pPr eaLnBrk="0" hangingPunct="0"/>
            <a:endParaRPr lang="el-GR" altLang="el-GR" sz="2000" b="1" dirty="0"/>
          </a:p>
        </p:txBody>
      </p:sp>
      <p:sp>
        <p:nvSpPr>
          <p:cNvPr id="11" name="Rectangle 8" descr="SELECT (επιλογή)&#10;PROJECT (προβολή)         &#10;JOIN (σύζευξη)&#10;&#10;Οι παραπάνω εντολές είναι  σχεσιακές πράξεις.&#10;"/>
          <p:cNvSpPr>
            <a:spLocks noChangeArrowheads="1"/>
          </p:cNvSpPr>
          <p:nvPr>
            <p:custDataLst>
              <p:tags r:id="rId3"/>
            </p:custDataLst>
          </p:nvPr>
        </p:nvSpPr>
        <p:spPr bwMode="auto">
          <a:xfrm>
            <a:off x="2364467" y="4715139"/>
            <a:ext cx="482459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el-GR" sz="2000" b="1" dirty="0">
                <a:cs typeface="Times New Roman" pitchFamily="18" charset="0"/>
              </a:rPr>
              <a:t>SELECT</a:t>
            </a:r>
            <a:r>
              <a:rPr lang="el-GR" altLang="el-GR" sz="2000" b="1" dirty="0">
                <a:cs typeface="Times New Roman" pitchFamily="18" charset="0"/>
              </a:rPr>
              <a:t> (επιλογή)</a:t>
            </a:r>
            <a:endParaRPr lang="el-GR" altLang="el-GR" sz="2000" b="1" dirty="0"/>
          </a:p>
          <a:p>
            <a:pPr eaLnBrk="0" hangingPunct="0"/>
            <a:r>
              <a:rPr lang="en-GB" altLang="el-GR" sz="2000" b="1" dirty="0">
                <a:cs typeface="Times New Roman" pitchFamily="18" charset="0"/>
              </a:rPr>
              <a:t>PROJECT</a:t>
            </a:r>
            <a:r>
              <a:rPr lang="el-GR" altLang="el-GR" sz="2000" b="1" dirty="0">
                <a:cs typeface="Times New Roman" pitchFamily="18" charset="0"/>
              </a:rPr>
              <a:t> (προβολή)          σχεσιακές πράξεις</a:t>
            </a:r>
            <a:endParaRPr lang="el-GR" altLang="el-GR" sz="2000" b="1" dirty="0"/>
          </a:p>
          <a:p>
            <a:pPr eaLnBrk="0" hangingPunct="0"/>
            <a:r>
              <a:rPr lang="en-GB" altLang="el-GR" sz="2000" b="1" dirty="0">
                <a:cs typeface="Times New Roman" pitchFamily="18" charset="0"/>
              </a:rPr>
              <a:t>JOIN</a:t>
            </a:r>
            <a:r>
              <a:rPr lang="el-GR" altLang="el-GR" sz="2000" b="1" dirty="0">
                <a:cs typeface="Times New Roman" pitchFamily="18" charset="0"/>
              </a:rPr>
              <a:t> (σύζευξη)</a:t>
            </a:r>
            <a:endParaRPr lang="el-GR" altLang="el-GR" sz="2000" b="1" dirty="0"/>
          </a:p>
          <a:p>
            <a:pPr eaLnBrk="0" hangingPunct="0"/>
            <a:endParaRPr lang="el-GR" altLang="el-GR" sz="2000" b="1"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4" y="106610"/>
            <a:ext cx="8352928" cy="1882230"/>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altLang="el-GR" sz="4000" dirty="0" smtClean="0">
                <a:latin typeface="+mn-lt"/>
              </a:rPr>
              <a:t>Πράξεις ορισμού δεδομένων της </a:t>
            </a:r>
            <a:r>
              <a:rPr lang="en-US" altLang="el-GR" sz="4000" dirty="0" smtClean="0">
                <a:latin typeface="+mn-lt"/>
              </a:rPr>
              <a:t>SQL</a:t>
            </a:r>
            <a:r>
              <a:rPr lang="el-GR" altLang="el-GR" sz="4000" dirty="0" smtClean="0">
                <a:latin typeface="+mn-lt"/>
              </a:rPr>
              <a:t>  για τη βάση δεδομένων τμημάτων και υπαλλήλων (1 από 2)</a:t>
            </a:r>
            <a:endParaRPr lang="el-GR" sz="4000" dirty="0">
              <a:latin typeface="+mn-lt"/>
            </a:endParaRPr>
          </a:p>
        </p:txBody>
      </p:sp>
      <p:sp>
        <p:nvSpPr>
          <p:cNvPr id="9" name="Rectangle 2" descr="CREATE TABLE DEPT&#10;(DEPT# CHAR(2),&#10;DNAME CHAR(20),&#10;BUDGET DECIMAL (7),&#10;PRIMARY KEY (DEPT#)),&#10;&#10;CREATE TABLE EMP,&#10;(EMP# CHAR(2),&#10;ENAME CHAR(20),&#10;"/>
          <p:cNvSpPr txBox="1">
            <a:spLocks noChangeArrowheads="1"/>
          </p:cNvSpPr>
          <p:nvPr>
            <p:custDataLst>
              <p:tags r:id="rId2"/>
            </p:custDataLst>
          </p:nvPr>
        </p:nvSpPr>
        <p:spPr>
          <a:xfrm>
            <a:off x="467544" y="2204864"/>
            <a:ext cx="8208912" cy="3960440"/>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itchFamily="2" charset="2"/>
              <a:buNone/>
            </a:pPr>
            <a:r>
              <a:rPr lang="en-GB" altLang="el-GR" sz="2400" dirty="0"/>
              <a:t>CREATE TABLE DEPT</a:t>
            </a:r>
          </a:p>
          <a:p>
            <a:pPr>
              <a:lnSpc>
                <a:spcPct val="150000"/>
              </a:lnSpc>
              <a:buFont typeface="Wingdings" pitchFamily="2" charset="2"/>
              <a:buNone/>
            </a:pPr>
            <a:r>
              <a:rPr lang="en-GB" altLang="el-GR" sz="2400" dirty="0"/>
              <a:t>(DEPT# CHAR(2),</a:t>
            </a:r>
          </a:p>
          <a:p>
            <a:pPr>
              <a:lnSpc>
                <a:spcPct val="150000"/>
              </a:lnSpc>
              <a:buFont typeface="Wingdings" pitchFamily="2" charset="2"/>
              <a:buNone/>
            </a:pPr>
            <a:r>
              <a:rPr lang="en-GB" altLang="el-GR" sz="2400" dirty="0"/>
              <a:t>DNAME CHAR(20),</a:t>
            </a:r>
          </a:p>
          <a:p>
            <a:pPr>
              <a:lnSpc>
                <a:spcPct val="150000"/>
              </a:lnSpc>
              <a:buFont typeface="Wingdings" pitchFamily="2" charset="2"/>
              <a:buNone/>
            </a:pPr>
            <a:r>
              <a:rPr lang="en-GB" altLang="el-GR" sz="2400" dirty="0"/>
              <a:t>BUDGET DECIMAL (7),</a:t>
            </a:r>
          </a:p>
          <a:p>
            <a:pPr>
              <a:lnSpc>
                <a:spcPct val="150000"/>
              </a:lnSpc>
              <a:buFont typeface="Wingdings" pitchFamily="2" charset="2"/>
              <a:buNone/>
            </a:pPr>
            <a:r>
              <a:rPr lang="en-GB" altLang="el-GR" sz="2400" dirty="0"/>
              <a:t>PRIMARY KEY (DEPT#));</a:t>
            </a:r>
            <a:endParaRPr lang="el-GR" altLang="el-GR" sz="2400" dirty="0"/>
          </a:p>
          <a:p>
            <a:pPr>
              <a:lnSpc>
                <a:spcPct val="150000"/>
              </a:lnSpc>
              <a:buFont typeface="Wingdings" pitchFamily="2" charset="2"/>
              <a:buNone/>
            </a:pPr>
            <a:endParaRPr lang="en-GB" alt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980555"/>
          </a:xfrm>
        </p:spPr>
        <p:txBody>
          <a:bodyPr>
            <a:normAutofit fontScale="90000"/>
          </a:bodyPr>
          <a:lstStyle/>
          <a:p>
            <a:r>
              <a:rPr lang="el-GR" altLang="el-GR" dirty="0" smtClean="0"/>
              <a:t>Πράξεις ορισμού δεδομένων της </a:t>
            </a:r>
            <a:r>
              <a:rPr lang="en-US" altLang="el-GR" dirty="0" smtClean="0"/>
              <a:t>SQL</a:t>
            </a:r>
            <a:r>
              <a:rPr lang="el-GR" altLang="el-GR" dirty="0" smtClean="0"/>
              <a:t>  για τη βάση δεδομένων τμημάτων και υπαλλήλων (2 από 2)</a:t>
            </a:r>
            <a:endParaRPr lang="el-GR" dirty="0">
              <a:latin typeface="+mn-lt"/>
            </a:endParaRPr>
          </a:p>
        </p:txBody>
      </p:sp>
      <p:sp>
        <p:nvSpPr>
          <p:cNvPr id="8" name="Text Box 2" descr="DEPT# CHAR(2),&#10;SALARY DECIMAL (5),&#10;PRIMARY KEY (EMP#),&#10;FOREIGN KEY (DEPT#) REFERENCES DEPT).&#10;"/>
          <p:cNvSpPr txBox="1">
            <a:spLocks noChangeArrowheads="1"/>
          </p:cNvSpPr>
          <p:nvPr>
            <p:custDataLst>
              <p:tags r:id="rId2"/>
            </p:custDataLst>
          </p:nvPr>
        </p:nvSpPr>
        <p:spPr bwMode="auto">
          <a:xfrm>
            <a:off x="467544" y="2132856"/>
            <a:ext cx="8280920" cy="259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4" tIns="69665" rIns="89964" bIns="44982"/>
          <a:lstStyle>
            <a:lvl1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1pPr>
            <a:lvl2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2pPr>
            <a:lvl3pPr indent="-230188">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3pPr>
            <a:lvl4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4pPr>
            <a:lvl5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9pPr>
          </a:lstStyle>
          <a:p>
            <a:pPr>
              <a:lnSpc>
                <a:spcPct val="150000"/>
              </a:lnSpc>
              <a:buFont typeface="Wingdings" pitchFamily="2" charset="2"/>
              <a:buNone/>
            </a:pPr>
            <a:r>
              <a:rPr lang="en-GB" altLang="el-GR" sz="2400" dirty="0">
                <a:latin typeface="+mn-lt"/>
              </a:rPr>
              <a:t>CREATE TABLE EMP</a:t>
            </a:r>
          </a:p>
          <a:p>
            <a:pPr>
              <a:lnSpc>
                <a:spcPct val="150000"/>
              </a:lnSpc>
              <a:buFont typeface="Wingdings" pitchFamily="2" charset="2"/>
              <a:buNone/>
            </a:pPr>
            <a:r>
              <a:rPr lang="en-GB" altLang="el-GR" sz="2400" dirty="0">
                <a:latin typeface="+mn-lt"/>
              </a:rPr>
              <a:t>(EMP# CHAR(2),</a:t>
            </a:r>
          </a:p>
          <a:p>
            <a:pPr>
              <a:lnSpc>
                <a:spcPct val="150000"/>
              </a:lnSpc>
              <a:buFont typeface="Wingdings" pitchFamily="2" charset="2"/>
              <a:buNone/>
            </a:pPr>
            <a:r>
              <a:rPr lang="en-GB" altLang="el-GR" sz="2400" dirty="0">
                <a:latin typeface="+mn-lt"/>
              </a:rPr>
              <a:t>ENAME CHAR(20),</a:t>
            </a:r>
            <a:endParaRPr lang="el-GR" altLang="el-GR" sz="2400" dirty="0">
              <a:latin typeface="+mn-lt"/>
            </a:endParaRPr>
          </a:p>
          <a:p>
            <a:pPr>
              <a:lnSpc>
                <a:spcPct val="150000"/>
              </a:lnSpc>
              <a:buFont typeface="Wingdings" pitchFamily="2" charset="2"/>
              <a:buNone/>
            </a:pPr>
            <a:r>
              <a:rPr lang="en-GB" altLang="el-GR" sz="2400" dirty="0" smtClean="0">
                <a:latin typeface="+mn-lt"/>
              </a:rPr>
              <a:t>DEPT</a:t>
            </a:r>
            <a:r>
              <a:rPr lang="en-GB" altLang="el-GR" sz="2400" dirty="0">
                <a:latin typeface="+mn-lt"/>
              </a:rPr>
              <a:t># CHAR(2),</a:t>
            </a:r>
          </a:p>
          <a:p>
            <a:pPr>
              <a:lnSpc>
                <a:spcPct val="150000"/>
              </a:lnSpc>
              <a:buFont typeface="Wingdings" pitchFamily="2" charset="2"/>
              <a:buNone/>
            </a:pPr>
            <a:r>
              <a:rPr lang="en-GB" altLang="el-GR" sz="2400" dirty="0">
                <a:latin typeface="+mn-lt"/>
              </a:rPr>
              <a:t>SALARY DECIMAL (5),</a:t>
            </a:r>
          </a:p>
          <a:p>
            <a:pPr>
              <a:lnSpc>
                <a:spcPct val="150000"/>
              </a:lnSpc>
              <a:buFont typeface="Wingdings" pitchFamily="2" charset="2"/>
              <a:buNone/>
            </a:pPr>
            <a:r>
              <a:rPr lang="en-GB" altLang="el-GR" sz="2400" dirty="0">
                <a:latin typeface="+mn-lt"/>
              </a:rPr>
              <a:t>PRIMARY KEY (EMP#),</a:t>
            </a:r>
          </a:p>
          <a:p>
            <a:pPr>
              <a:lnSpc>
                <a:spcPct val="150000"/>
              </a:lnSpc>
              <a:buFont typeface="Wingdings" pitchFamily="2" charset="2"/>
              <a:buNone/>
            </a:pPr>
            <a:r>
              <a:rPr lang="en-GB" altLang="el-GR" sz="2400" dirty="0">
                <a:latin typeface="+mn-lt"/>
              </a:rPr>
              <a:t>FOREIGN KEY (DEPT#) REFERENCES DEPT);</a:t>
            </a:r>
            <a:endParaRPr lang="el-GR" altLang="el-GR" sz="2400" dirty="0">
              <a:latin typeface="+mn-lt"/>
            </a:endParaRP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0293"/>
            <a:ext cx="8424936" cy="1116459"/>
          </a:xfrm>
        </p:spPr>
        <p:txBody>
          <a:bodyPr>
            <a:noAutofit/>
          </a:bodyPr>
          <a:lstStyle/>
          <a:p>
            <a:r>
              <a:rPr lang="el-GR" altLang="el-GR" dirty="0" smtClean="0">
                <a:latin typeface="+mn-lt"/>
              </a:rPr>
              <a:t>Παράδειγμα </a:t>
            </a:r>
            <a:r>
              <a:rPr lang="en-US" altLang="el-GR" dirty="0" smtClean="0">
                <a:latin typeface="+mn-lt"/>
              </a:rPr>
              <a:t>SELECT</a:t>
            </a:r>
            <a:endParaRPr lang="en-US" dirty="0">
              <a:latin typeface="+mn-lt"/>
            </a:endParaRPr>
          </a:p>
        </p:txBody>
      </p:sp>
      <p:sp>
        <p:nvSpPr>
          <p:cNvPr id="6" name="Rectangle 6" descr="SELECT DEPT#, D NAME, BUDGET&#10;FROM DEPT,&#10;WHERE BUDGET μεγαλύτερο των 8 εκατομμυρίων."/>
          <p:cNvSpPr txBox="1">
            <a:spLocks noChangeArrowheads="1"/>
          </p:cNvSpPr>
          <p:nvPr>
            <p:custDataLst>
              <p:tags r:id="rId2"/>
            </p:custDataLst>
          </p:nvPr>
        </p:nvSpPr>
        <p:spPr>
          <a:xfrm>
            <a:off x="467545" y="1484784"/>
            <a:ext cx="8280920" cy="208823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altLang="el-GR" sz="2400" dirty="0"/>
              <a:t>SELECT DEPT#, DNAME, BUDGET</a:t>
            </a:r>
          </a:p>
          <a:p>
            <a:pPr marL="0" indent="0">
              <a:buFont typeface="Wingdings" pitchFamily="2" charset="2"/>
              <a:buNone/>
            </a:pPr>
            <a:r>
              <a:rPr lang="en-GB" altLang="el-GR" sz="2400" dirty="0"/>
              <a:t>FROM DEPT</a:t>
            </a:r>
          </a:p>
          <a:p>
            <a:pPr marL="0" indent="0">
              <a:buFont typeface="Wingdings" pitchFamily="2" charset="2"/>
              <a:buNone/>
            </a:pPr>
            <a:r>
              <a:rPr lang="en-GB" altLang="el-GR" sz="2400" dirty="0"/>
              <a:t>WHERE BUDGET &gt; 8M</a:t>
            </a:r>
            <a:r>
              <a:rPr lang="en-GB" altLang="el-GR" sz="2400" dirty="0" smtClean="0"/>
              <a:t>;</a:t>
            </a:r>
            <a:endParaRPr lang="el-GR" altLang="el-GR" sz="2400" dirty="0" smtClean="0"/>
          </a:p>
          <a:p>
            <a:pPr marL="0" indent="0">
              <a:buFont typeface="Wingdings" pitchFamily="2" charset="2"/>
              <a:buNone/>
            </a:pPr>
            <a:endParaRPr lang="el-GR" altLang="el-GR" sz="2400" dirty="0"/>
          </a:p>
          <a:p>
            <a:pPr marL="0" indent="0">
              <a:buFont typeface="Wingdings" pitchFamily="2" charset="2"/>
              <a:buNone/>
            </a:pPr>
            <a:r>
              <a:rPr lang="el-GR" altLang="el-GR" sz="2400" dirty="0"/>
              <a:t>Αποτέλεσμα:</a:t>
            </a:r>
          </a:p>
        </p:txBody>
      </p:sp>
      <p:graphicFrame>
        <p:nvGraphicFramePr>
          <p:cNvPr id="8" name="Group 67" descr="Πίνακας αποτελεσμάτων παραδείγματος select."/>
          <p:cNvGraphicFramePr>
            <a:graphicFrameLocks noGrp="1"/>
          </p:cNvGraphicFramePr>
          <p:nvPr>
            <p:ph sz="half" idx="4294967295"/>
            <p:custDataLst>
              <p:tags r:id="rId3"/>
            </p:custDataLst>
            <p:extLst>
              <p:ext uri="{D42A27DB-BD31-4B8C-83A1-F6EECF244321}">
                <p14:modId xmlns:p14="http://schemas.microsoft.com/office/powerpoint/2010/main" val="684892509"/>
              </p:ext>
            </p:extLst>
          </p:nvPr>
        </p:nvGraphicFramePr>
        <p:xfrm>
          <a:off x="2700338" y="3789040"/>
          <a:ext cx="4032250" cy="1295400"/>
        </p:xfrm>
        <a:graphic>
          <a:graphicData uri="http://schemas.openxmlformats.org/drawingml/2006/table">
            <a:tbl>
              <a:tblPr firstRow="1"/>
              <a:tblGrid>
                <a:gridCol w="1250950"/>
                <a:gridCol w="1484312"/>
                <a:gridCol w="1296988"/>
              </a:tblGrid>
              <a:tr h="431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DEPT#</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DNAME</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BUDGET</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D1</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mn-lt"/>
                          <a:cs typeface="Times New Roman" pitchFamily="18" charset="0"/>
                        </a:rPr>
                        <a:t>Πωλήσεις</a:t>
                      </a:r>
                      <a:endParaRPr kumimoji="0" lang="el-GR"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10M</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D2</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mn-lt"/>
                          <a:cs typeface="Times New Roman" pitchFamily="18" charset="0"/>
                        </a:rPr>
                        <a:t>Παραγωγή</a:t>
                      </a:r>
                      <a:endParaRPr kumimoji="0" lang="el-GR"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12M</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008112"/>
          </a:xfrm>
        </p:spPr>
        <p:txBody>
          <a:bodyPr>
            <a:noAutofit/>
          </a:bodyPr>
          <a:lstStyle/>
          <a:p>
            <a:r>
              <a:rPr lang="el-GR" altLang="el-GR" dirty="0" smtClean="0">
                <a:latin typeface="Calibri" panose="020F0502020204030204" pitchFamily="34" charset="0"/>
              </a:rPr>
              <a:t>Παράδειγμα </a:t>
            </a:r>
            <a:r>
              <a:rPr lang="en-US" altLang="el-GR" dirty="0" smtClean="0">
                <a:latin typeface="Calibri" panose="020F0502020204030204" pitchFamily="34" charset="0"/>
              </a:rPr>
              <a:t>PROJECT</a:t>
            </a:r>
            <a:endParaRPr lang="en-US" dirty="0">
              <a:latin typeface="Calibri" panose="020F0502020204030204" pitchFamily="34" charset="0"/>
            </a:endParaRPr>
          </a:p>
        </p:txBody>
      </p:sp>
      <p:sp>
        <p:nvSpPr>
          <p:cNvPr id="4" name="Ορθογώνιο 3" descr="SELECT DEPT#, BUDGET,&#10;FROM DEPT.&#10;"/>
          <p:cNvSpPr/>
          <p:nvPr>
            <p:custDataLst>
              <p:tags r:id="rId2"/>
            </p:custDataLst>
          </p:nvPr>
        </p:nvSpPr>
        <p:spPr>
          <a:xfrm>
            <a:off x="467545" y="1373867"/>
            <a:ext cx="8208912" cy="1569660"/>
          </a:xfrm>
          <a:prstGeom prst="rect">
            <a:avLst/>
          </a:prstGeom>
        </p:spPr>
        <p:txBody>
          <a:bodyPr wrap="square">
            <a:spAutoFit/>
          </a:bodyPr>
          <a:lstStyle/>
          <a:p>
            <a:r>
              <a:rPr lang="en-GB" altLang="el-GR" sz="2400" dirty="0"/>
              <a:t>SELECT DEPT#, BUDGET</a:t>
            </a:r>
          </a:p>
          <a:p>
            <a:r>
              <a:rPr lang="en-GB" altLang="el-GR" sz="2400" dirty="0"/>
              <a:t>FROM DEPT</a:t>
            </a:r>
            <a:r>
              <a:rPr lang="en-GB" altLang="el-GR" sz="2400" dirty="0" smtClean="0"/>
              <a:t>;</a:t>
            </a:r>
            <a:endParaRPr lang="el-GR" altLang="el-GR" sz="2400" dirty="0" smtClean="0"/>
          </a:p>
          <a:p>
            <a:endParaRPr lang="el-GR" altLang="el-GR" sz="2400" dirty="0"/>
          </a:p>
          <a:p>
            <a:r>
              <a:rPr lang="el-GR" altLang="el-GR" sz="2400" dirty="0"/>
              <a:t>Αποτέλεσμα:</a:t>
            </a:r>
          </a:p>
        </p:txBody>
      </p:sp>
      <p:graphicFrame>
        <p:nvGraphicFramePr>
          <p:cNvPr id="6" name="Group 61" descr="Πίνακας αποτελεσμάτων παραδείγματος Project."/>
          <p:cNvGraphicFramePr>
            <a:graphicFrameLocks/>
          </p:cNvGraphicFramePr>
          <p:nvPr>
            <p:custDataLst>
              <p:tags r:id="rId3"/>
            </p:custDataLst>
            <p:extLst>
              <p:ext uri="{D42A27DB-BD31-4B8C-83A1-F6EECF244321}">
                <p14:modId xmlns:p14="http://schemas.microsoft.com/office/powerpoint/2010/main" val="1404223250"/>
              </p:ext>
            </p:extLst>
          </p:nvPr>
        </p:nvGraphicFramePr>
        <p:xfrm>
          <a:off x="2916238" y="2780928"/>
          <a:ext cx="2952750" cy="1586230"/>
        </p:xfrm>
        <a:graphic>
          <a:graphicData uri="http://schemas.openxmlformats.org/drawingml/2006/table">
            <a:tbl>
              <a:tblPr firstRow="1"/>
              <a:tblGrid>
                <a:gridCol w="1617662"/>
                <a:gridCol w="1335088"/>
              </a:tblGrid>
              <a:tr h="17621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mn-lt"/>
                          <a:cs typeface="Times New Roman" pitchFamily="18" charset="0"/>
                        </a:rPr>
                        <a:t>DEPT#</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mn-lt"/>
                          <a:cs typeface="Times New Roman" pitchFamily="18" charset="0"/>
                        </a:rPr>
                        <a:t>BUDGET</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D1</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10M</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D2</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mn-lt"/>
                          <a:cs typeface="Times New Roman" pitchFamily="18" charset="0"/>
                        </a:rPr>
                        <a:t>12M</a:t>
                      </a:r>
                      <a:endParaRPr kumimoji="0" lang="en-GB" altLang="el-GR" sz="20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D3</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mn-lt"/>
                          <a:cs typeface="Times New Roman" pitchFamily="18" charset="0"/>
                        </a:rPr>
                        <a:t>5M</a:t>
                      </a:r>
                      <a:endParaRPr kumimoji="0" lang="en-GB" altLang="el-GR"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08912" cy="1152128"/>
          </a:xfrm>
        </p:spPr>
        <p:txBody>
          <a:bodyPr>
            <a:noAutofit/>
          </a:bodyPr>
          <a:lstStyle/>
          <a:p>
            <a:r>
              <a:rPr lang="el-GR" altLang="el-GR" dirty="0" smtClean="0">
                <a:latin typeface="+mn-lt"/>
              </a:rPr>
              <a:t>Παράδειγμα </a:t>
            </a:r>
            <a:r>
              <a:rPr lang="en-US" altLang="el-GR" dirty="0" smtClean="0">
                <a:latin typeface="+mn-lt"/>
              </a:rPr>
              <a:t>JOIN</a:t>
            </a:r>
            <a:endParaRPr lang="en-US" dirty="0">
              <a:latin typeface="+mn-lt"/>
            </a:endParaRPr>
          </a:p>
        </p:txBody>
      </p:sp>
      <p:sp>
        <p:nvSpPr>
          <p:cNvPr id="8" name="Content Placeholder 2" descr="SELECT DEPT τελεία DEPT#, D NAME, BUDGET, EMP#, ENAME, SALARY&#10;FROM DEPT, EMP,&#10;WHERE DEPT τελεία DEPT# ίσο με EMP τελεία DEPT#.&#10;"/>
          <p:cNvSpPr>
            <a:spLocks noGrp="1"/>
          </p:cNvSpPr>
          <p:nvPr>
            <p:ph idx="4294967295"/>
            <p:custDataLst>
              <p:tags r:id="rId2"/>
            </p:custDataLst>
          </p:nvPr>
        </p:nvSpPr>
        <p:spPr>
          <a:xfrm>
            <a:off x="467544" y="1196752"/>
            <a:ext cx="8280920" cy="1512168"/>
          </a:xfrm>
        </p:spPr>
        <p:txBody>
          <a:bodyPr>
            <a:noAutofit/>
          </a:bodyPr>
          <a:lstStyle/>
          <a:p>
            <a:pPr>
              <a:buFont typeface="Wingdings" pitchFamily="2" charset="2"/>
              <a:buNone/>
            </a:pPr>
            <a:r>
              <a:rPr lang="en-GB" altLang="el-GR" sz="2400" dirty="0"/>
              <a:t>SELECT DEPT.DEPT#, DNAME, BUDGET, EMP#, ENAME, SALARY</a:t>
            </a:r>
          </a:p>
          <a:p>
            <a:pPr>
              <a:buFont typeface="Wingdings" pitchFamily="2" charset="2"/>
              <a:buNone/>
            </a:pPr>
            <a:r>
              <a:rPr lang="en-GB" altLang="el-GR" sz="2400" dirty="0"/>
              <a:t>FROM DEPT, EMP</a:t>
            </a:r>
          </a:p>
          <a:p>
            <a:pPr>
              <a:buFont typeface="Wingdings" pitchFamily="2" charset="2"/>
              <a:buNone/>
            </a:pPr>
            <a:r>
              <a:rPr lang="en-GB" altLang="el-GR" sz="2400" dirty="0"/>
              <a:t>WHERE DEPT.DEPT# = EMP.DEPT</a:t>
            </a:r>
            <a:r>
              <a:rPr lang="en-GB" altLang="el-GR" sz="2400" dirty="0" smtClean="0"/>
              <a:t>#;</a:t>
            </a:r>
            <a:endParaRPr lang="el-GR" altLang="el-GR" sz="2400" dirty="0" smtClean="0"/>
          </a:p>
          <a:p>
            <a:pPr>
              <a:buFont typeface="Wingdings" pitchFamily="2" charset="2"/>
              <a:buNone/>
            </a:pPr>
            <a:endParaRPr lang="el-GR" altLang="el-GR" sz="2400" dirty="0" smtClean="0"/>
          </a:p>
          <a:p>
            <a:pPr>
              <a:buFont typeface="Wingdings" pitchFamily="2" charset="2"/>
              <a:buNone/>
            </a:pPr>
            <a:r>
              <a:rPr lang="el-GR" altLang="el-GR" sz="2400" dirty="0" smtClean="0"/>
              <a:t>Αποτέλεσμα</a:t>
            </a:r>
            <a:r>
              <a:rPr lang="el-GR" altLang="el-GR" sz="2400" dirty="0"/>
              <a:t>:</a:t>
            </a:r>
          </a:p>
          <a:p>
            <a:pPr>
              <a:buFont typeface="Wingdings" pitchFamily="2" charset="2"/>
              <a:buNone/>
            </a:pPr>
            <a:endParaRPr lang="el-GR" altLang="el-GR" sz="2400" dirty="0"/>
          </a:p>
        </p:txBody>
      </p:sp>
      <p:graphicFrame>
        <p:nvGraphicFramePr>
          <p:cNvPr id="6" name="Group 203" descr="Πίνακας αποτελεσμάτων παραδείγματος Join."/>
          <p:cNvGraphicFramePr>
            <a:graphicFrameLocks noGrp="1"/>
          </p:cNvGraphicFramePr>
          <p:nvPr>
            <p:ph sz="half" idx="4294967295"/>
            <p:custDataLst>
              <p:tags r:id="rId3"/>
            </p:custDataLst>
            <p:extLst>
              <p:ext uri="{D42A27DB-BD31-4B8C-83A1-F6EECF244321}">
                <p14:modId xmlns:p14="http://schemas.microsoft.com/office/powerpoint/2010/main" val="635432498"/>
              </p:ext>
            </p:extLst>
          </p:nvPr>
        </p:nvGraphicFramePr>
        <p:xfrm>
          <a:off x="899592" y="3429000"/>
          <a:ext cx="7345362" cy="2595565"/>
        </p:xfrm>
        <a:graphic>
          <a:graphicData uri="http://schemas.openxmlformats.org/drawingml/2006/table">
            <a:tbl>
              <a:tblPr firstRow="1"/>
              <a:tblGrid>
                <a:gridCol w="1184275"/>
                <a:gridCol w="1314450"/>
                <a:gridCol w="1323975"/>
                <a:gridCol w="1020762"/>
                <a:gridCol w="1227138"/>
                <a:gridCol w="1274762"/>
              </a:tblGrid>
              <a:tr h="51911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dirty="0" smtClean="0">
                          <a:ln>
                            <a:noFill/>
                          </a:ln>
                          <a:solidFill>
                            <a:schemeClr val="tx1"/>
                          </a:solidFill>
                          <a:effectLst/>
                          <a:latin typeface="Times New Roman" pitchFamily="18" charset="0"/>
                          <a:cs typeface="Times New Roman" pitchFamily="18" charset="0"/>
                        </a:rPr>
                        <a:t>DEPT#</a:t>
                      </a:r>
                      <a:endParaRPr kumimoji="0" lang="en-GB" altLang="el-GR"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Times New Roman" pitchFamily="18" charset="0"/>
                          <a:cs typeface="Times New Roman" pitchFamily="18" charset="0"/>
                        </a:rPr>
                        <a:t>DNAME</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Times New Roman" pitchFamily="18" charset="0"/>
                          <a:cs typeface="Times New Roman" pitchFamily="18" charset="0"/>
                        </a:rPr>
                        <a:t>BUDGET</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Times New Roman" pitchFamily="18" charset="0"/>
                          <a:cs typeface="Times New Roman" pitchFamily="18" charset="0"/>
                        </a:rPr>
                        <a:t>EMP#</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Times New Roman" pitchFamily="18" charset="0"/>
                          <a:cs typeface="Times New Roman" pitchFamily="18" charset="0"/>
                        </a:rPr>
                        <a:t>ENAME</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2000" b="1" i="0" u="none" strike="noStrike" cap="none" normalizeH="0" baseline="0" smtClean="0">
                          <a:ln>
                            <a:noFill/>
                          </a:ln>
                          <a:solidFill>
                            <a:schemeClr val="tx1"/>
                          </a:solidFill>
                          <a:effectLst/>
                          <a:latin typeface="Times New Roman" pitchFamily="18" charset="0"/>
                          <a:cs typeface="Times New Roman" pitchFamily="18" charset="0"/>
                        </a:rPr>
                        <a:t>SALARY</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911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D1</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Times New Roman" pitchFamily="18" charset="0"/>
                          <a:cs typeface="Times New Roman" pitchFamily="18" charset="0"/>
                        </a:rPr>
                        <a:t>Πωλήσεις</a:t>
                      </a:r>
                      <a:endParaRPr kumimoji="0" lang="el-GR"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10M</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E1</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Lopez</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40K</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911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D1</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Times New Roman" pitchFamily="18" charset="0"/>
                          <a:cs typeface="Times New Roman" pitchFamily="18" charset="0"/>
                        </a:rPr>
                        <a:t>Πωλήσεις</a:t>
                      </a:r>
                      <a:endParaRPr kumimoji="0" lang="el-GR"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10M</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E2</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Cheng</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Times New Roman" pitchFamily="18" charset="0"/>
                          <a:cs typeface="Times New Roman" pitchFamily="18" charset="0"/>
                        </a:rPr>
                        <a:t>42</a:t>
                      </a: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K</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911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D</a:t>
                      </a:r>
                      <a:r>
                        <a:rPr kumimoji="0" lang="el-GR" altLang="el-GR"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l-GR"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Times New Roman" pitchFamily="18" charset="0"/>
                          <a:cs typeface="Times New Roman" pitchFamily="18" charset="0"/>
                        </a:rPr>
                        <a:t>Παραγωγή</a:t>
                      </a:r>
                      <a:endParaRPr kumimoji="0" lang="el-GR"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12M</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E3</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Finzi</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30K</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911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D2</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Times New Roman" pitchFamily="18" charset="0"/>
                          <a:cs typeface="Times New Roman" pitchFamily="18" charset="0"/>
                        </a:rPr>
                        <a:t>Παραγωγή</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Times New Roman" pitchFamily="18" charset="0"/>
                          <a:cs typeface="Times New Roman" pitchFamily="18" charset="0"/>
                        </a:rPr>
                        <a:t>12M</a:t>
                      </a:r>
                      <a:endParaRPr kumimoji="0" lang="en-GB" altLang="el-GR"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E4</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smtClean="0">
                          <a:ln>
                            <a:noFill/>
                          </a:ln>
                          <a:solidFill>
                            <a:schemeClr val="tx1"/>
                          </a:solidFill>
                          <a:effectLst/>
                          <a:latin typeface="Times New Roman" pitchFamily="18" charset="0"/>
                          <a:cs typeface="Times New Roman" pitchFamily="18" charset="0"/>
                        </a:rPr>
                        <a:t>Saito</a:t>
                      </a:r>
                      <a:endParaRPr kumimoji="0" lang="en-GB" altLang="el-GR"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2000" b="0" i="0" u="none" strike="noStrike" cap="none" normalizeH="0" baseline="0" dirty="0" smtClean="0">
                          <a:ln>
                            <a:noFill/>
                          </a:ln>
                          <a:solidFill>
                            <a:schemeClr val="tx1"/>
                          </a:solidFill>
                          <a:effectLst/>
                          <a:latin typeface="Times New Roman" pitchFamily="18" charset="0"/>
                          <a:cs typeface="Times New Roman" pitchFamily="18" charset="0"/>
                        </a:rPr>
                        <a:t>35K</a:t>
                      </a:r>
                      <a:endParaRPr kumimoji="0" lang="en-GB" altLang="el-GR"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latin typeface="+mn-lt"/>
              </a:rPr>
              <a:t>Πράξεις ενημέρωσης</a:t>
            </a:r>
            <a:endParaRPr lang="el-GR" dirty="0">
              <a:latin typeface="+mn-lt"/>
            </a:endParaRPr>
          </a:p>
        </p:txBody>
      </p:sp>
      <p:sp>
        <p:nvSpPr>
          <p:cNvPr id="6" name="Rectangle 4" descr="INSERT INTO TEMP, EMP#,&#10;SELECT EMP#&#10;FROM EMP,&#10;WHERE DEPT# ίσο με D1,&#10;&#10;UPDATE EMP,&#10;SET SALARY ίσο με SALARY επί 1 τελεία 1,&#10;WHERE DEPT# ίσο με D1,&#10;&#10;DELETE, &#10;FROM EMP,&#10;WHERE DEPT# ίσο με D2.&#10;"/>
          <p:cNvSpPr txBox="1">
            <a:spLocks noChangeArrowheads="1"/>
          </p:cNvSpPr>
          <p:nvPr>
            <p:custDataLst>
              <p:tags r:id="rId2"/>
            </p:custDataLst>
          </p:nvPr>
        </p:nvSpPr>
        <p:spPr>
          <a:xfrm>
            <a:off x="467545" y="1124744"/>
            <a:ext cx="8280920" cy="529217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itchFamily="2" charset="2"/>
              <a:buNone/>
            </a:pPr>
            <a:r>
              <a:rPr lang="en-GB" altLang="el-GR" sz="2400" dirty="0"/>
              <a:t>INSERT INTO TEMP (EMP#)</a:t>
            </a:r>
          </a:p>
          <a:p>
            <a:pPr>
              <a:lnSpc>
                <a:spcPct val="80000"/>
              </a:lnSpc>
              <a:buFont typeface="Wingdings" pitchFamily="2" charset="2"/>
              <a:buNone/>
            </a:pPr>
            <a:r>
              <a:rPr lang="en-GB" altLang="el-GR" sz="2400" dirty="0"/>
              <a:t>SELECT EMP#</a:t>
            </a:r>
          </a:p>
          <a:p>
            <a:pPr>
              <a:lnSpc>
                <a:spcPct val="80000"/>
              </a:lnSpc>
              <a:buFont typeface="Wingdings" pitchFamily="2" charset="2"/>
              <a:buNone/>
            </a:pPr>
            <a:r>
              <a:rPr lang="en-GB" altLang="el-GR" sz="2400" dirty="0"/>
              <a:t>FROM EMP</a:t>
            </a:r>
          </a:p>
          <a:p>
            <a:pPr>
              <a:lnSpc>
                <a:spcPct val="80000"/>
              </a:lnSpc>
              <a:buFont typeface="Wingdings" pitchFamily="2" charset="2"/>
              <a:buNone/>
            </a:pPr>
            <a:r>
              <a:rPr lang="en-GB" altLang="el-GR" sz="2400" dirty="0"/>
              <a:t>WHERE DEPT# = ‘D1’;</a:t>
            </a:r>
            <a:endParaRPr lang="el-GR" altLang="el-GR" sz="2400" dirty="0"/>
          </a:p>
          <a:p>
            <a:pPr>
              <a:lnSpc>
                <a:spcPct val="80000"/>
              </a:lnSpc>
              <a:buFont typeface="Wingdings" pitchFamily="2" charset="2"/>
              <a:buNone/>
            </a:pPr>
            <a:endParaRPr lang="en-GB" altLang="el-GR" sz="2400" dirty="0"/>
          </a:p>
          <a:p>
            <a:pPr>
              <a:lnSpc>
                <a:spcPct val="80000"/>
              </a:lnSpc>
              <a:buFont typeface="Wingdings" pitchFamily="2" charset="2"/>
              <a:buNone/>
            </a:pPr>
            <a:r>
              <a:rPr lang="en-GB" altLang="el-GR" sz="2400" dirty="0"/>
              <a:t>UPDATE EMP</a:t>
            </a:r>
          </a:p>
          <a:p>
            <a:pPr>
              <a:lnSpc>
                <a:spcPct val="80000"/>
              </a:lnSpc>
              <a:buFont typeface="Wingdings" pitchFamily="2" charset="2"/>
              <a:buNone/>
            </a:pPr>
            <a:r>
              <a:rPr lang="en-GB" altLang="el-GR" sz="2400" dirty="0"/>
              <a:t>SET SALARY = SALARY * 1.1</a:t>
            </a:r>
          </a:p>
          <a:p>
            <a:pPr>
              <a:lnSpc>
                <a:spcPct val="80000"/>
              </a:lnSpc>
              <a:buFont typeface="Wingdings" pitchFamily="2" charset="2"/>
              <a:buNone/>
            </a:pPr>
            <a:r>
              <a:rPr lang="en-GB" altLang="el-GR" sz="2400" dirty="0"/>
              <a:t>WHERE DEPT# = ‘D1’;</a:t>
            </a:r>
            <a:endParaRPr lang="el-GR" altLang="el-GR" sz="2400" dirty="0"/>
          </a:p>
          <a:p>
            <a:pPr>
              <a:lnSpc>
                <a:spcPct val="80000"/>
              </a:lnSpc>
              <a:buFont typeface="Wingdings" pitchFamily="2" charset="2"/>
              <a:buNone/>
            </a:pPr>
            <a:endParaRPr lang="en-GB" altLang="el-GR" sz="2400" dirty="0"/>
          </a:p>
          <a:p>
            <a:pPr>
              <a:lnSpc>
                <a:spcPct val="80000"/>
              </a:lnSpc>
              <a:buFont typeface="Wingdings" pitchFamily="2" charset="2"/>
              <a:buNone/>
            </a:pPr>
            <a:r>
              <a:rPr lang="en-GB" altLang="el-GR" sz="2400" dirty="0"/>
              <a:t>DELETE </a:t>
            </a:r>
          </a:p>
          <a:p>
            <a:pPr>
              <a:lnSpc>
                <a:spcPct val="80000"/>
              </a:lnSpc>
              <a:buFont typeface="Wingdings" pitchFamily="2" charset="2"/>
              <a:buNone/>
            </a:pPr>
            <a:r>
              <a:rPr lang="en-GB" altLang="el-GR" sz="2400" dirty="0"/>
              <a:t>FROM EMP</a:t>
            </a:r>
          </a:p>
          <a:p>
            <a:pPr>
              <a:lnSpc>
                <a:spcPct val="80000"/>
              </a:lnSpc>
              <a:buFont typeface="Wingdings" pitchFamily="2" charset="2"/>
              <a:buNone/>
            </a:pPr>
            <a:r>
              <a:rPr lang="en-GB" altLang="el-GR" sz="2400" dirty="0"/>
              <a:t>WHERE DEPT# = ‘D2’;</a:t>
            </a:r>
            <a:endParaRPr lang="el-GR" alt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80920" cy="1296144"/>
          </a:xfrm>
        </p:spPr>
        <p:txBody>
          <a:bodyPr>
            <a:noAutofit/>
          </a:bodyPr>
          <a:lstStyle/>
          <a:p>
            <a:r>
              <a:rPr lang="el-GR" altLang="el-GR" dirty="0">
                <a:latin typeface="+mn-lt"/>
              </a:rPr>
              <a:t>Απόψεις</a:t>
            </a:r>
            <a:endParaRPr lang="el-GR" dirty="0">
              <a:latin typeface="+mn-lt"/>
            </a:endParaRPr>
          </a:p>
        </p:txBody>
      </p:sp>
      <p:sp>
        <p:nvSpPr>
          <p:cNvPr id="2" name="Ορθογώνιο 1" descr="CREATE VIEW TOPEMPS AS,&#10;    SELECT EMP#, ENAME, SALARY,&#10;      FROM EMP,&#10;      WHERE SALARY μεγαλύτερο των τριαντα τριών χιλάδων,&#10;&#10;SELECT EMP#, SALARY,&#10;FROM TOPEMPS,&#10;WHERE SALARY μικρότερο των σαραντα δύο χιλιάδων.&#10;"/>
          <p:cNvSpPr/>
          <p:nvPr>
            <p:custDataLst>
              <p:tags r:id="rId2"/>
            </p:custDataLst>
          </p:nvPr>
        </p:nvSpPr>
        <p:spPr>
          <a:xfrm>
            <a:off x="467544" y="1412776"/>
            <a:ext cx="8280920" cy="3539430"/>
          </a:xfrm>
          <a:prstGeom prst="rect">
            <a:avLst/>
          </a:prstGeom>
        </p:spPr>
        <p:txBody>
          <a:bodyPr wrap="square">
            <a:spAutoFit/>
          </a:bodyPr>
          <a:lstStyle/>
          <a:p>
            <a:pPr>
              <a:buFont typeface="Wingdings" pitchFamily="2" charset="2"/>
              <a:buNone/>
            </a:pPr>
            <a:r>
              <a:rPr lang="en-GB" altLang="el-GR" sz="2800" dirty="0"/>
              <a:t>CREATE VIEW TOPEMPS AS</a:t>
            </a:r>
          </a:p>
          <a:p>
            <a:pPr>
              <a:buFont typeface="Wingdings" pitchFamily="2" charset="2"/>
              <a:buNone/>
            </a:pPr>
            <a:r>
              <a:rPr lang="en-GB" altLang="el-GR" sz="2800" dirty="0"/>
              <a:t>	   SELECT EMP#, ENAME, SALARY</a:t>
            </a:r>
          </a:p>
          <a:p>
            <a:pPr>
              <a:buFont typeface="Wingdings" pitchFamily="2" charset="2"/>
              <a:buNone/>
            </a:pPr>
            <a:r>
              <a:rPr lang="en-GB" altLang="el-GR" sz="2800" dirty="0"/>
              <a:t>      FROM EMP</a:t>
            </a:r>
          </a:p>
          <a:p>
            <a:pPr>
              <a:buFont typeface="Wingdings" pitchFamily="2" charset="2"/>
              <a:buNone/>
            </a:pPr>
            <a:r>
              <a:rPr lang="en-GB" altLang="el-GR" sz="2800" dirty="0"/>
              <a:t>      WHERE SALARY &gt; 33K;</a:t>
            </a:r>
            <a:endParaRPr lang="el-GR" altLang="el-GR" sz="2800" dirty="0"/>
          </a:p>
          <a:p>
            <a:pPr>
              <a:buFont typeface="Wingdings" pitchFamily="2" charset="2"/>
              <a:buNone/>
            </a:pPr>
            <a:endParaRPr lang="en-GB" altLang="el-GR" sz="2800" dirty="0"/>
          </a:p>
          <a:p>
            <a:pPr>
              <a:buFont typeface="Wingdings" pitchFamily="2" charset="2"/>
              <a:buNone/>
            </a:pPr>
            <a:r>
              <a:rPr lang="en-GB" altLang="el-GR" sz="2800" dirty="0"/>
              <a:t>SELECT EMP#, SALARY</a:t>
            </a:r>
          </a:p>
          <a:p>
            <a:pPr>
              <a:buFont typeface="Wingdings" pitchFamily="2" charset="2"/>
              <a:buNone/>
            </a:pPr>
            <a:r>
              <a:rPr lang="en-GB" altLang="el-GR" sz="2800" dirty="0"/>
              <a:t>FROM TOPEMPS</a:t>
            </a:r>
          </a:p>
          <a:p>
            <a:pPr>
              <a:buFont typeface="Wingdings" pitchFamily="2" charset="2"/>
              <a:buNone/>
            </a:pPr>
            <a:r>
              <a:rPr lang="en-GB" altLang="el-GR" sz="2800" dirty="0"/>
              <a:t>WHERE SALARY &lt; 42K;</a:t>
            </a:r>
            <a:endParaRPr lang="el-GR" altLang="el-GR" sz="28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395536" y="44624"/>
            <a:ext cx="842493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Τρόποι κλήσης</a:t>
            </a:r>
            <a:endParaRPr lang="el-GR" dirty="0">
              <a:latin typeface="+mn-lt"/>
            </a:endParaRPr>
          </a:p>
        </p:txBody>
      </p:sp>
      <p:sp>
        <p:nvSpPr>
          <p:cNvPr id="8" name="Θέση περιεχομένου 4"/>
          <p:cNvSpPr>
            <a:spLocks noGrp="1"/>
          </p:cNvSpPr>
          <p:nvPr>
            <p:ph idx="1"/>
          </p:nvPr>
        </p:nvSpPr>
        <p:spPr>
          <a:xfrm>
            <a:off x="467544" y="1268760"/>
            <a:ext cx="8280920" cy="4464496"/>
          </a:xfrm>
        </p:spPr>
        <p:txBody>
          <a:bodyPr>
            <a:noAutofit/>
          </a:bodyPr>
          <a:lstStyle/>
          <a:p>
            <a:pPr marL="0" indent="0">
              <a:buFont typeface="Wingdings" pitchFamily="2" charset="2"/>
              <a:buNone/>
            </a:pPr>
            <a:r>
              <a:rPr lang="el-GR" altLang="el-GR" sz="2800" dirty="0" smtClean="0"/>
              <a:t>Τα περισσότερα προϊόντα </a:t>
            </a:r>
            <a:r>
              <a:rPr lang="en-US" altLang="el-GR" sz="2800" dirty="0" smtClean="0"/>
              <a:t>SQL</a:t>
            </a:r>
            <a:r>
              <a:rPr lang="el-GR" altLang="el-GR" sz="2800" dirty="0" smtClean="0"/>
              <a:t> επιτρέπουν να εκτελούνται εντολές της </a:t>
            </a:r>
            <a:r>
              <a:rPr lang="en-US" altLang="el-GR" sz="2800" dirty="0" smtClean="0"/>
              <a:t>SQL</a:t>
            </a:r>
            <a:r>
              <a:rPr lang="el-GR" altLang="el-GR" sz="2800" dirty="0" smtClean="0"/>
              <a:t> με δύο τρόπους: </a:t>
            </a:r>
          </a:p>
          <a:p>
            <a:pPr lvl="1">
              <a:buFont typeface="Wingdings" panose="05000000000000000000" pitchFamily="2" charset="2"/>
              <a:buChar char="§"/>
            </a:pPr>
            <a:r>
              <a:rPr lang="el-GR" altLang="el-GR" dirty="0" smtClean="0"/>
              <a:t>«άμεσα», δηλ. αλληλεπιδραστικά από ένα συνδεδεμένο τερματικό</a:t>
            </a:r>
          </a:p>
          <a:p>
            <a:pPr lvl="1">
              <a:buFont typeface="Wingdings" panose="05000000000000000000" pitchFamily="2" charset="2"/>
              <a:buChar char="§"/>
            </a:pPr>
            <a:r>
              <a:rPr lang="el-GR" altLang="el-GR" dirty="0" smtClean="0"/>
              <a:t>μέσα από ένα πρόγραμμα εφαρμογής, δηλαδή οι εντολές της </a:t>
            </a:r>
            <a:r>
              <a:rPr lang="en-US" altLang="el-GR" dirty="0" smtClean="0"/>
              <a:t>SQL</a:t>
            </a:r>
            <a:r>
              <a:rPr lang="el-GR" altLang="el-GR" dirty="0" smtClean="0"/>
              <a:t> μπορούν να είναι «ενσωματωμένες» που σημαίνει ότι μπορούν να αναμιγνύονται με τις εντολές της γλώσσας προγραμματισμού ενός τέτοιου προγράμματος.</a:t>
            </a:r>
            <a:endParaRPr lang="el-GR" altLang="el-GR"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57200" y="44624"/>
            <a:ext cx="843528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Η βάση δεδομένων προμηθευτών και εξαρτημάτων</a:t>
            </a:r>
            <a:endParaRPr lang="el-GR" dirty="0">
              <a:latin typeface="+mn-lt"/>
            </a:endParaRPr>
          </a:p>
        </p:txBody>
      </p:sp>
      <p:sp>
        <p:nvSpPr>
          <p:cNvPr id="8" name="Rectangle 3" descr="."/>
          <p:cNvSpPr txBox="1">
            <a:spLocks noChangeArrowheads="1"/>
          </p:cNvSpPr>
          <p:nvPr>
            <p:custDataLst>
              <p:tags r:id="rId2"/>
            </p:custDataLst>
          </p:nvPr>
        </p:nvSpPr>
        <p:spPr>
          <a:xfrm>
            <a:off x="457200" y="1765895"/>
            <a:ext cx="6275388" cy="4114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US" altLang="el-GR" sz="2800" dirty="0" smtClean="0"/>
              <a:t>S                                  		        SP</a:t>
            </a:r>
          </a:p>
          <a:p>
            <a:pPr>
              <a:buFont typeface="Wingdings" pitchFamily="2" charset="2"/>
              <a:buNone/>
            </a:pPr>
            <a:endParaRPr lang="en-US" altLang="el-GR" sz="2800" dirty="0" smtClean="0"/>
          </a:p>
          <a:p>
            <a:pPr>
              <a:buFont typeface="Wingdings" pitchFamily="2" charset="2"/>
              <a:buNone/>
            </a:pPr>
            <a:endParaRPr lang="en-US" altLang="el-GR" sz="2800" dirty="0" smtClean="0"/>
          </a:p>
          <a:p>
            <a:pPr>
              <a:buFont typeface="Wingdings" pitchFamily="2" charset="2"/>
              <a:buNone/>
            </a:pPr>
            <a:endParaRPr lang="en-US" altLang="el-GR" sz="2800" dirty="0" smtClean="0"/>
          </a:p>
          <a:p>
            <a:pPr>
              <a:buFont typeface="Wingdings" pitchFamily="2" charset="2"/>
              <a:buNone/>
            </a:pPr>
            <a:r>
              <a:rPr lang="en-US" altLang="el-GR" sz="2800" dirty="0" smtClean="0"/>
              <a:t>P</a:t>
            </a:r>
          </a:p>
          <a:p>
            <a:pPr>
              <a:buFont typeface="Wingdings" pitchFamily="2" charset="2"/>
              <a:buNone/>
            </a:pPr>
            <a:endParaRPr lang="en-US" altLang="el-GR" sz="2800" dirty="0"/>
          </a:p>
        </p:txBody>
      </p:sp>
      <p:graphicFrame>
        <p:nvGraphicFramePr>
          <p:cNvPr id="12" name="Group 394" descr="Πίανακς βάσης δεδομένων προμηθευτών."/>
          <p:cNvGraphicFramePr>
            <a:graphicFrameLocks noGrp="1"/>
          </p:cNvGraphicFramePr>
          <p:nvPr>
            <p:custDataLst>
              <p:tags r:id="rId3"/>
            </p:custDataLst>
            <p:extLst>
              <p:ext uri="{D42A27DB-BD31-4B8C-83A1-F6EECF244321}">
                <p14:modId xmlns:p14="http://schemas.microsoft.com/office/powerpoint/2010/main" val="3799026100"/>
              </p:ext>
            </p:extLst>
          </p:nvPr>
        </p:nvGraphicFramePr>
        <p:xfrm>
          <a:off x="1187450" y="1700808"/>
          <a:ext cx="3240088" cy="1828800"/>
        </p:xfrm>
        <a:graphic>
          <a:graphicData uri="http://schemas.openxmlformats.org/drawingml/2006/table">
            <a:tbl>
              <a:tblPr firstRow="1"/>
              <a:tblGrid>
                <a:gridCol w="504825"/>
                <a:gridCol w="935038"/>
                <a:gridCol w="936625"/>
                <a:gridCol w="863600"/>
              </a:tblGrid>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1400" b="1" i="0" u="none" strike="noStrike" cap="none" normalizeH="0" baseline="0" dirty="0" smtClean="0">
                          <a:ln>
                            <a:noFill/>
                          </a:ln>
                          <a:solidFill>
                            <a:schemeClr val="tx1"/>
                          </a:solidFill>
                          <a:effectLst/>
                          <a:latin typeface="+mn-lt"/>
                          <a:cs typeface="Times New Roman" pitchFamily="18" charset="0"/>
                        </a:rPr>
                        <a:t>S#</a:t>
                      </a:r>
                      <a:endParaRPr kumimoji="0" lang="en-GB" altLang="el-GR"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1" i="0" u="none" strike="noStrike" cap="none" normalizeH="0" baseline="0" smtClean="0">
                          <a:ln>
                            <a:noFill/>
                          </a:ln>
                          <a:solidFill>
                            <a:schemeClr val="tx1"/>
                          </a:solidFill>
                          <a:effectLst/>
                          <a:latin typeface="+mn-lt"/>
                          <a:cs typeface="Times New Roman" pitchFamily="18" charset="0"/>
                        </a:rPr>
                        <a:t>SNAME</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1" i="0" u="none" strike="noStrike" cap="none" normalizeH="0" baseline="0" smtClean="0">
                          <a:ln>
                            <a:noFill/>
                          </a:ln>
                          <a:solidFill>
                            <a:schemeClr val="tx1"/>
                          </a:solidFill>
                          <a:effectLst/>
                          <a:latin typeface="+mn-lt"/>
                          <a:cs typeface="Times New Roman" pitchFamily="18" charset="0"/>
                        </a:rPr>
                        <a:t>STATUS</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1" i="0" u="none" strike="noStrike" cap="none" normalizeH="0" baseline="0" smtClean="0">
                          <a:ln>
                            <a:noFill/>
                          </a:ln>
                          <a:solidFill>
                            <a:schemeClr val="tx1"/>
                          </a:solidFill>
                          <a:effectLst/>
                          <a:latin typeface="+mn-lt"/>
                          <a:cs typeface="Times New Roman" pitchFamily="18" charset="0"/>
                        </a:rPr>
                        <a:t>CITY</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S1</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Smith</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20</a:t>
                      </a:r>
                      <a:endParaRPr kumimoji="0" lang="en-GB" altLang="el-GR"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London</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S2</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Jones</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10</a:t>
                      </a:r>
                      <a:endParaRPr kumimoji="0" lang="en-GB" altLang="el-GR"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Paris</a:t>
                      </a:r>
                      <a:endParaRPr kumimoji="0" lang="en-GB" altLang="el-GR"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S3</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Blake</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30</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Paris</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S4</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Clark</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20</a:t>
                      </a:r>
                      <a:endParaRPr kumimoji="0" lang="en-GB" altLang="el-GR"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London</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S5</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Adams</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30</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Athens</a:t>
                      </a:r>
                      <a:endParaRPr kumimoji="0" lang="en-GB" altLang="el-GR"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 name="Group 651" descr="Πίανακς βάσης δεδομένων εξαρτημάτων."/>
          <p:cNvGraphicFramePr>
            <a:graphicFrameLocks noGrp="1"/>
          </p:cNvGraphicFramePr>
          <p:nvPr>
            <p:ph sz="quarter" idx="4294967295"/>
            <p:custDataLst>
              <p:tags r:id="rId4"/>
            </p:custDataLst>
            <p:extLst>
              <p:ext uri="{D42A27DB-BD31-4B8C-83A1-F6EECF244321}">
                <p14:modId xmlns:p14="http://schemas.microsoft.com/office/powerpoint/2010/main" val="72737962"/>
              </p:ext>
            </p:extLst>
          </p:nvPr>
        </p:nvGraphicFramePr>
        <p:xfrm>
          <a:off x="1187450" y="3789958"/>
          <a:ext cx="4038600" cy="2146300"/>
        </p:xfrm>
        <a:graphic>
          <a:graphicData uri="http://schemas.openxmlformats.org/drawingml/2006/table">
            <a:tbl>
              <a:tblPr firstRow="1"/>
              <a:tblGrid>
                <a:gridCol w="477838"/>
                <a:gridCol w="884237"/>
                <a:gridCol w="847725"/>
                <a:gridCol w="984250"/>
                <a:gridCol w="844550"/>
              </a:tblGrid>
              <a:tr h="3175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1" i="0" u="none" strike="noStrike" cap="none" normalizeH="0" baseline="0" dirty="0" smtClean="0">
                          <a:ln>
                            <a:noFill/>
                          </a:ln>
                          <a:solidFill>
                            <a:schemeClr val="tx1"/>
                          </a:solidFill>
                          <a:effectLst/>
                          <a:latin typeface="+mn-lt"/>
                          <a:cs typeface="Times New Roman" pitchFamily="18" charset="0"/>
                        </a:rPr>
                        <a:t>P#</a:t>
                      </a:r>
                      <a:endParaRPr kumimoji="0" lang="en-GB" altLang="el-GR"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1" i="0" u="none" strike="noStrike" cap="none" normalizeH="0" baseline="0" smtClean="0">
                          <a:ln>
                            <a:noFill/>
                          </a:ln>
                          <a:solidFill>
                            <a:schemeClr val="tx1"/>
                          </a:solidFill>
                          <a:effectLst/>
                          <a:latin typeface="+mn-lt"/>
                          <a:cs typeface="Times New Roman" pitchFamily="18" charset="0"/>
                        </a:rPr>
                        <a:t>PNAME</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1" i="0" u="none" strike="noStrike" cap="none" normalizeH="0" baseline="0" smtClean="0">
                          <a:ln>
                            <a:noFill/>
                          </a:ln>
                          <a:solidFill>
                            <a:schemeClr val="tx1"/>
                          </a:solidFill>
                          <a:effectLst/>
                          <a:latin typeface="+mn-lt"/>
                          <a:cs typeface="Times New Roman" pitchFamily="18" charset="0"/>
                        </a:rPr>
                        <a:t>COLOR</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1" i="0" u="none" strike="noStrike" cap="none" normalizeH="0" baseline="0" smtClean="0">
                          <a:ln>
                            <a:noFill/>
                          </a:ln>
                          <a:solidFill>
                            <a:schemeClr val="tx1"/>
                          </a:solidFill>
                          <a:effectLst/>
                          <a:latin typeface="+mn-lt"/>
                          <a:cs typeface="Times New Roman" pitchFamily="18" charset="0"/>
                        </a:rPr>
                        <a:t>WEIGHT</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1" i="0" u="none" strike="noStrike" cap="none" normalizeH="0" baseline="0" smtClean="0">
                          <a:ln>
                            <a:noFill/>
                          </a:ln>
                          <a:solidFill>
                            <a:schemeClr val="tx1"/>
                          </a:solidFill>
                          <a:effectLst/>
                          <a:latin typeface="+mn-lt"/>
                          <a:cs typeface="Times New Roman" pitchFamily="18" charset="0"/>
                        </a:rPr>
                        <a:t>CITY</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P1</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Nut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Red</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12</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London</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P2</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Bolt</a:t>
                      </a:r>
                      <a:endParaRPr kumimoji="0" lang="en-GB" altLang="el-GR"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Green</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17</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Paris</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P3</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Screw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Blue</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17</a:t>
                      </a:r>
                      <a:endParaRPr kumimoji="0" lang="en-GB" altLang="el-GR"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Rome</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P4</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Screw</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Red</a:t>
                      </a:r>
                      <a:endParaRPr kumimoji="0" lang="en-GB" altLang="el-GR"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14</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London</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P5</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Cam</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Blue</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12</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Paris</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P6</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Cog</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Red</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19</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London</a:t>
                      </a:r>
                      <a:endParaRPr kumimoji="0" lang="en-GB" altLang="el-GR"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3" name="Group 658" descr="Πίανακς βάσης δεδομένων προμηθευτών και εξαρτημάτων."/>
          <p:cNvGraphicFramePr>
            <a:graphicFrameLocks noGrp="1"/>
          </p:cNvGraphicFramePr>
          <p:nvPr>
            <p:ph sz="quarter" idx="4294967295"/>
            <p:custDataLst>
              <p:tags r:id="rId5"/>
            </p:custDataLst>
            <p:extLst>
              <p:ext uri="{D42A27DB-BD31-4B8C-83A1-F6EECF244321}">
                <p14:modId xmlns:p14="http://schemas.microsoft.com/office/powerpoint/2010/main" val="3271071804"/>
              </p:ext>
            </p:extLst>
          </p:nvPr>
        </p:nvGraphicFramePr>
        <p:xfrm>
          <a:off x="6516216" y="1700808"/>
          <a:ext cx="2016125" cy="3962400"/>
        </p:xfrm>
        <a:graphic>
          <a:graphicData uri="http://schemas.openxmlformats.org/drawingml/2006/table">
            <a:tbl>
              <a:tblPr firstRow="1"/>
              <a:tblGrid>
                <a:gridCol w="647700"/>
                <a:gridCol w="720725"/>
                <a:gridCol w="647700"/>
              </a:tblGrid>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1" i="0" u="none" strike="noStrike" cap="none" normalizeH="0" baseline="0" dirty="0" smtClean="0">
                          <a:ln>
                            <a:noFill/>
                          </a:ln>
                          <a:solidFill>
                            <a:schemeClr val="tx1"/>
                          </a:solidFill>
                          <a:effectLst/>
                          <a:latin typeface="+mn-lt"/>
                          <a:cs typeface="Times New Roman" pitchFamily="18" charset="0"/>
                        </a:rPr>
                        <a:t>S#</a:t>
                      </a:r>
                      <a:endParaRPr kumimoji="0" lang="en-GB" altLang="el-GR"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1" i="0" u="none" strike="noStrike" cap="none" normalizeH="0" baseline="0" smtClean="0">
                          <a:ln>
                            <a:noFill/>
                          </a:ln>
                          <a:solidFill>
                            <a:schemeClr val="tx1"/>
                          </a:solidFill>
                          <a:effectLst/>
                          <a:latin typeface="+mn-lt"/>
                          <a:cs typeface="Times New Roman" pitchFamily="18" charset="0"/>
                        </a:rPr>
                        <a:t>P#</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1" i="0" u="none" strike="noStrike" cap="none" normalizeH="0" baseline="0" smtClean="0">
                          <a:ln>
                            <a:noFill/>
                          </a:ln>
                          <a:solidFill>
                            <a:schemeClr val="tx1"/>
                          </a:solidFill>
                          <a:effectLst/>
                          <a:latin typeface="+mn-lt"/>
                          <a:cs typeface="Times New Roman" pitchFamily="18" charset="0"/>
                        </a:rPr>
                        <a:t>QTY</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S1</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P1</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300</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S1</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P2</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200</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S1</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P3</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400</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S1</a:t>
                      </a:r>
                      <a:endParaRPr kumimoji="0" lang="en-GB" altLang="el-GR"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P4</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200</a:t>
                      </a:r>
                      <a:endParaRPr kumimoji="0" lang="en-GB" altLang="el-GR"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S1</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P5</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100</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S1</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P6</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100</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S2</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P1</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300</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S2</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P2</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400</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S3</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P2</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200</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S4</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P2</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200</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S4</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P4</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300</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S4</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smtClean="0">
                          <a:ln>
                            <a:noFill/>
                          </a:ln>
                          <a:solidFill>
                            <a:schemeClr val="tx1"/>
                          </a:solidFill>
                          <a:effectLst/>
                          <a:latin typeface="+mn-lt"/>
                          <a:cs typeface="Times New Roman" pitchFamily="18" charset="0"/>
                        </a:rPr>
                        <a:t>P5</a:t>
                      </a:r>
                      <a:endParaRPr kumimoji="0" lang="en-GB" altLang="el-GR"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l-GR" sz="1400" b="0" i="0" u="none" strike="noStrike" cap="none" normalizeH="0" baseline="0" dirty="0" smtClean="0">
                          <a:ln>
                            <a:noFill/>
                          </a:ln>
                          <a:solidFill>
                            <a:schemeClr val="tx1"/>
                          </a:solidFill>
                          <a:effectLst/>
                          <a:latin typeface="+mn-lt"/>
                          <a:cs typeface="Times New Roman" pitchFamily="18" charset="0"/>
                        </a:rPr>
                        <a:t>400</a:t>
                      </a:r>
                      <a:endParaRPr kumimoji="0" lang="en-GB" altLang="el-GR"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1890594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57200" y="44624"/>
            <a:ext cx="8229600" cy="1767507"/>
          </a:xfrm>
        </p:spPr>
        <p:txBody>
          <a:bodyPr>
            <a:normAutofit fontScale="90000"/>
          </a:bodyPr>
          <a:lstStyle/>
          <a:p>
            <a:r>
              <a:rPr lang="el-GR" altLang="el-GR" dirty="0">
                <a:latin typeface="+mn-lt"/>
              </a:rPr>
              <a:t>Ορισμός πεδίων ορισμού για τη βάση δεδομένων προμηθευτών και εξαρτημάτων</a:t>
            </a:r>
            <a:endParaRPr lang="el-GR" dirty="0">
              <a:latin typeface="+mn-lt"/>
            </a:endParaRPr>
          </a:p>
        </p:txBody>
      </p:sp>
      <p:sp>
        <p:nvSpPr>
          <p:cNvPr id="8" name="Rectangle 31" descr="CREATE DOMAIN S#   CHAR(5),&#10;CREATE DOMAIN NAME  CHAR(20),&#10;CREATE DOMAIN STATUS  NUMERIC(5),&#10;CREATE DOMAIN CITY  CHAR(15),&#10;CREATE DOMAIN P#   CHAR(6),&#10;CREATE DOMAIN COLOR  CHAR(6),&#10;CREATE DOMAIN WEIGHT  NUMERIC(5),&#10;CREATE DOMAIN QTY  NUMERIC(9).&#10;"/>
          <p:cNvSpPr txBox="1">
            <a:spLocks noChangeArrowheads="1"/>
          </p:cNvSpPr>
          <p:nvPr>
            <p:custDataLst>
              <p:tags r:id="rId3"/>
            </p:custDataLst>
          </p:nvPr>
        </p:nvSpPr>
        <p:spPr>
          <a:xfrm>
            <a:off x="467544" y="1987773"/>
            <a:ext cx="8208912" cy="3961507"/>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533400">
              <a:lnSpc>
                <a:spcPct val="90000"/>
              </a:lnSpc>
              <a:buFont typeface="Wingdings" pitchFamily="2" charset="2"/>
              <a:buNone/>
            </a:pPr>
            <a:r>
              <a:rPr lang="en-GB" altLang="el-GR" sz="2400" dirty="0"/>
              <a:t>CREATE DOMAIN S# </a:t>
            </a:r>
            <a:r>
              <a:rPr lang="en-US" altLang="el-GR" sz="2400" dirty="0"/>
              <a:t>		</a:t>
            </a:r>
            <a:r>
              <a:rPr lang="en-GB" altLang="el-GR" sz="2400" dirty="0"/>
              <a:t>CHAR(5);</a:t>
            </a:r>
          </a:p>
          <a:p>
            <a:pPr marL="533400" indent="-533400">
              <a:lnSpc>
                <a:spcPct val="90000"/>
              </a:lnSpc>
              <a:buFont typeface="Wingdings" pitchFamily="2" charset="2"/>
              <a:buNone/>
            </a:pPr>
            <a:r>
              <a:rPr lang="en-GB" altLang="el-GR" sz="2400" dirty="0"/>
              <a:t>CREATE DOMAIN NAME </a:t>
            </a:r>
            <a:r>
              <a:rPr lang="en-US" altLang="el-GR" sz="2400" dirty="0"/>
              <a:t>	</a:t>
            </a:r>
            <a:r>
              <a:rPr lang="en-GB" altLang="el-GR" sz="2400" dirty="0"/>
              <a:t>CHAR(20);</a:t>
            </a:r>
          </a:p>
          <a:p>
            <a:pPr marL="533400" indent="-533400">
              <a:lnSpc>
                <a:spcPct val="90000"/>
              </a:lnSpc>
              <a:buFont typeface="Wingdings" pitchFamily="2" charset="2"/>
              <a:buNone/>
            </a:pPr>
            <a:r>
              <a:rPr lang="en-GB" altLang="el-GR" sz="2400" dirty="0"/>
              <a:t>CREATE DOMAIN STATUS </a:t>
            </a:r>
            <a:r>
              <a:rPr lang="en-US" altLang="el-GR" sz="2400" dirty="0"/>
              <a:t>	</a:t>
            </a:r>
            <a:r>
              <a:rPr lang="en-GB" altLang="el-GR" sz="2400" dirty="0"/>
              <a:t>NUMERIC(5);</a:t>
            </a:r>
          </a:p>
          <a:p>
            <a:pPr marL="533400" indent="-533400">
              <a:lnSpc>
                <a:spcPct val="90000"/>
              </a:lnSpc>
              <a:buFont typeface="Wingdings" pitchFamily="2" charset="2"/>
              <a:buNone/>
            </a:pPr>
            <a:r>
              <a:rPr lang="en-GB" altLang="el-GR" sz="2400" dirty="0"/>
              <a:t>CREATE DOMAIN CITY </a:t>
            </a:r>
            <a:r>
              <a:rPr lang="en-US" altLang="el-GR" sz="2400" dirty="0"/>
              <a:t>	</a:t>
            </a:r>
            <a:r>
              <a:rPr lang="en-GB" altLang="el-GR" sz="2400" dirty="0"/>
              <a:t>CHAR(15);</a:t>
            </a:r>
          </a:p>
          <a:p>
            <a:pPr marL="533400" indent="-533400">
              <a:lnSpc>
                <a:spcPct val="90000"/>
              </a:lnSpc>
              <a:buFont typeface="Wingdings" pitchFamily="2" charset="2"/>
              <a:buNone/>
            </a:pPr>
            <a:r>
              <a:rPr lang="en-GB" altLang="el-GR" sz="2400" dirty="0"/>
              <a:t>CREATE DOMAIN P# </a:t>
            </a:r>
            <a:r>
              <a:rPr lang="en-US" altLang="el-GR" sz="2400" dirty="0"/>
              <a:t>		</a:t>
            </a:r>
            <a:r>
              <a:rPr lang="en-GB" altLang="el-GR" sz="2400" dirty="0"/>
              <a:t>CHAR(6);</a:t>
            </a:r>
          </a:p>
          <a:p>
            <a:pPr marL="533400" indent="-533400">
              <a:lnSpc>
                <a:spcPct val="90000"/>
              </a:lnSpc>
              <a:buFont typeface="Wingdings" pitchFamily="2" charset="2"/>
              <a:buNone/>
            </a:pPr>
            <a:r>
              <a:rPr lang="en-GB" altLang="el-GR" sz="2400" dirty="0"/>
              <a:t>CREATE DOMAIN COLOR </a:t>
            </a:r>
            <a:r>
              <a:rPr lang="en-US" altLang="el-GR" sz="2400" dirty="0"/>
              <a:t>	</a:t>
            </a:r>
            <a:r>
              <a:rPr lang="en-GB" altLang="el-GR" sz="2400" dirty="0"/>
              <a:t>CHAR(6);</a:t>
            </a:r>
          </a:p>
          <a:p>
            <a:pPr marL="533400" indent="-533400">
              <a:lnSpc>
                <a:spcPct val="90000"/>
              </a:lnSpc>
              <a:buFont typeface="Wingdings" pitchFamily="2" charset="2"/>
              <a:buNone/>
            </a:pPr>
            <a:r>
              <a:rPr lang="en-GB" altLang="el-GR" sz="2400" dirty="0"/>
              <a:t>CREATE DOMAIN WEIGHT </a:t>
            </a:r>
            <a:r>
              <a:rPr lang="en-US" altLang="el-GR" sz="2400" dirty="0"/>
              <a:t>	</a:t>
            </a:r>
            <a:r>
              <a:rPr lang="en-GB" altLang="el-GR" sz="2400" dirty="0"/>
              <a:t>NUMERIC(5);</a:t>
            </a:r>
          </a:p>
          <a:p>
            <a:pPr marL="533400" indent="-533400">
              <a:lnSpc>
                <a:spcPct val="90000"/>
              </a:lnSpc>
              <a:buFont typeface="Wingdings" pitchFamily="2" charset="2"/>
              <a:buNone/>
            </a:pPr>
            <a:r>
              <a:rPr lang="en-GB" altLang="el-GR" sz="2400" dirty="0"/>
              <a:t>CREATE DOMAIN QTY </a:t>
            </a:r>
            <a:r>
              <a:rPr lang="el-GR" altLang="el-GR" sz="2400" dirty="0" smtClean="0"/>
              <a:t>  </a:t>
            </a:r>
            <a:r>
              <a:rPr lang="en-US" altLang="el-GR" sz="2400" dirty="0"/>
              <a:t>	</a:t>
            </a:r>
            <a:r>
              <a:rPr lang="en-GB" altLang="el-GR" sz="2400" dirty="0"/>
              <a:t>NUMERIC(9);</a:t>
            </a:r>
            <a:endParaRPr lang="el-GR" alt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1696946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44624"/>
            <a:ext cx="8208912" cy="187220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latin typeface="+mn-lt"/>
              </a:rPr>
              <a:t>Ορισμός πινάκων για τη βάση δεδομένων προμηθευτών και εξαρτημάτων</a:t>
            </a:r>
            <a:endParaRPr lang="el-GR" dirty="0">
              <a:latin typeface="+mn-lt"/>
            </a:endParaRPr>
          </a:p>
        </p:txBody>
      </p:sp>
      <p:sp>
        <p:nvSpPr>
          <p:cNvPr id="10" name="Rectangle 3" descr="CREATE BASE RELATION S&#10;( S#  DOMAIN  ( S# ) ,&#10;  SNAME DOMAIN  ( ΝΑΜΕ ) ,&#10;  STATUS  DOMAIN  (STATUS),&#10;  CITY  DOMAIN  ( CITY ) ),&#10;  PRIMARY KEY ( S# ) ,&#10;&#10;CREATE BASE RELATION P,&#10;( P#  DOMAIN  ( P# ) ,&#10;  PNAME DOMAIN  ( NAME ) ,&#10;  COLOR  DOMAIN  ( COLOR ) ,&#10;  WEIGHT DOMAIN  ( WEIGHT ) ,&#10;  CITY  DOMAIN  ( CITY ) )&#10;  PRIMARY KEY ( P# ) .&#10;&#10;"/>
          <p:cNvSpPr txBox="1">
            <a:spLocks noChangeArrowheads="1"/>
          </p:cNvSpPr>
          <p:nvPr>
            <p:custDataLst>
              <p:tags r:id="rId2"/>
            </p:custDataLst>
          </p:nvPr>
        </p:nvSpPr>
        <p:spPr>
          <a:xfrm>
            <a:off x="467544" y="1845394"/>
            <a:ext cx="3888432" cy="467995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itchFamily="2" charset="2"/>
              <a:buNone/>
            </a:pPr>
            <a:r>
              <a:rPr lang="en-GB" altLang="el-GR" sz="1800" dirty="0" smtClean="0">
                <a:latin typeface="Calibri" panose="020F0502020204030204" pitchFamily="34" charset="0"/>
              </a:rPr>
              <a:t>CREATE BASE RELATION S</a:t>
            </a:r>
          </a:p>
          <a:p>
            <a:pPr>
              <a:lnSpc>
                <a:spcPct val="80000"/>
              </a:lnSpc>
              <a:buFont typeface="Wingdings" pitchFamily="2" charset="2"/>
              <a:buNone/>
            </a:pPr>
            <a:r>
              <a:rPr lang="en-GB" altLang="el-GR" sz="1800" dirty="0" smtClean="0">
                <a:latin typeface="Calibri" panose="020F0502020204030204" pitchFamily="34" charset="0"/>
              </a:rPr>
              <a:t>( S#		DOMAIN  ( S# ) ,</a:t>
            </a:r>
          </a:p>
          <a:p>
            <a:pPr>
              <a:lnSpc>
                <a:spcPct val="80000"/>
              </a:lnSpc>
              <a:buFont typeface="Wingdings" pitchFamily="2" charset="2"/>
              <a:buNone/>
            </a:pPr>
            <a:r>
              <a:rPr lang="en-GB" altLang="el-GR" sz="1800" dirty="0" smtClean="0">
                <a:latin typeface="Calibri" panose="020F0502020204030204" pitchFamily="34" charset="0"/>
              </a:rPr>
              <a:t>  SNAME	DOMAIN  ( ΝΑΜΕ ) ,</a:t>
            </a:r>
          </a:p>
          <a:p>
            <a:pPr>
              <a:lnSpc>
                <a:spcPct val="80000"/>
              </a:lnSpc>
              <a:buFont typeface="Wingdings" pitchFamily="2" charset="2"/>
              <a:buNone/>
            </a:pPr>
            <a:r>
              <a:rPr lang="en-GB" altLang="el-GR" sz="1800" dirty="0" smtClean="0">
                <a:latin typeface="Calibri" panose="020F0502020204030204" pitchFamily="34" charset="0"/>
              </a:rPr>
              <a:t>  STATUS 	DOMAIN  (STATUS),</a:t>
            </a:r>
          </a:p>
          <a:p>
            <a:pPr>
              <a:lnSpc>
                <a:spcPct val="80000"/>
              </a:lnSpc>
              <a:buFont typeface="Wingdings" pitchFamily="2" charset="2"/>
              <a:buNone/>
            </a:pPr>
            <a:r>
              <a:rPr lang="en-GB" altLang="el-GR" sz="1800" dirty="0" smtClean="0">
                <a:latin typeface="Calibri" panose="020F0502020204030204" pitchFamily="34" charset="0"/>
              </a:rPr>
              <a:t>  CITY	DOMAIN  ( CITY ) )</a:t>
            </a:r>
          </a:p>
          <a:p>
            <a:pPr>
              <a:lnSpc>
                <a:spcPct val="80000"/>
              </a:lnSpc>
              <a:buFont typeface="Wingdings" pitchFamily="2" charset="2"/>
              <a:buNone/>
            </a:pPr>
            <a:r>
              <a:rPr lang="en-GB" altLang="el-GR" sz="1800" dirty="0" smtClean="0">
                <a:latin typeface="Calibri" panose="020F0502020204030204" pitchFamily="34" charset="0"/>
              </a:rPr>
              <a:t>  PRIMARY KEY ( S# ) ;</a:t>
            </a:r>
            <a:endParaRPr lang="el-GR" altLang="el-GR" sz="1800" dirty="0" smtClean="0">
              <a:latin typeface="Calibri" panose="020F0502020204030204" pitchFamily="34" charset="0"/>
            </a:endParaRPr>
          </a:p>
          <a:p>
            <a:pPr>
              <a:lnSpc>
                <a:spcPct val="80000"/>
              </a:lnSpc>
              <a:buFont typeface="Wingdings" pitchFamily="2" charset="2"/>
              <a:buNone/>
            </a:pPr>
            <a:endParaRPr lang="en-GB" altLang="el-GR" sz="1800" dirty="0" smtClean="0">
              <a:latin typeface="Calibri" panose="020F0502020204030204" pitchFamily="34" charset="0"/>
            </a:endParaRPr>
          </a:p>
          <a:p>
            <a:pPr>
              <a:lnSpc>
                <a:spcPct val="80000"/>
              </a:lnSpc>
              <a:buFont typeface="Wingdings" pitchFamily="2" charset="2"/>
              <a:buNone/>
            </a:pPr>
            <a:r>
              <a:rPr lang="en-GB" altLang="el-GR" sz="1800" dirty="0" smtClean="0">
                <a:latin typeface="Calibri" panose="020F0502020204030204" pitchFamily="34" charset="0"/>
              </a:rPr>
              <a:t>CREATE BASE RELATION P</a:t>
            </a:r>
          </a:p>
          <a:p>
            <a:pPr>
              <a:lnSpc>
                <a:spcPct val="80000"/>
              </a:lnSpc>
              <a:buFont typeface="Wingdings" pitchFamily="2" charset="2"/>
              <a:buNone/>
            </a:pPr>
            <a:r>
              <a:rPr lang="en-GB" altLang="el-GR" sz="1800" dirty="0" smtClean="0">
                <a:latin typeface="Calibri" panose="020F0502020204030204" pitchFamily="34" charset="0"/>
              </a:rPr>
              <a:t>( P#		DOMAIN  ( P# ) ,</a:t>
            </a:r>
          </a:p>
          <a:p>
            <a:pPr>
              <a:lnSpc>
                <a:spcPct val="80000"/>
              </a:lnSpc>
              <a:buFont typeface="Wingdings" pitchFamily="2" charset="2"/>
              <a:buNone/>
            </a:pPr>
            <a:r>
              <a:rPr lang="en-GB" altLang="el-GR" sz="1800" dirty="0" smtClean="0">
                <a:latin typeface="Calibri" panose="020F0502020204030204" pitchFamily="34" charset="0"/>
              </a:rPr>
              <a:t>  PNAME	DOMAIN  ( NAME ) ,</a:t>
            </a:r>
          </a:p>
          <a:p>
            <a:pPr>
              <a:lnSpc>
                <a:spcPct val="80000"/>
              </a:lnSpc>
              <a:buFont typeface="Wingdings" pitchFamily="2" charset="2"/>
              <a:buNone/>
            </a:pPr>
            <a:r>
              <a:rPr lang="en-GB" altLang="el-GR" sz="1800" dirty="0" smtClean="0">
                <a:latin typeface="Calibri" panose="020F0502020204030204" pitchFamily="34" charset="0"/>
              </a:rPr>
              <a:t>  COLOR	DOMAIN  ( COLOR ) ,</a:t>
            </a:r>
          </a:p>
          <a:p>
            <a:pPr>
              <a:lnSpc>
                <a:spcPct val="80000"/>
              </a:lnSpc>
              <a:buFont typeface="Wingdings" pitchFamily="2" charset="2"/>
              <a:buNone/>
            </a:pPr>
            <a:r>
              <a:rPr lang="en-GB" altLang="el-GR" sz="1800" dirty="0" smtClean="0">
                <a:latin typeface="Calibri" panose="020F0502020204030204" pitchFamily="34" charset="0"/>
              </a:rPr>
              <a:t>  WEIGHT	DOMAIN  ( WEIGHT ) ,</a:t>
            </a:r>
          </a:p>
          <a:p>
            <a:pPr>
              <a:lnSpc>
                <a:spcPct val="80000"/>
              </a:lnSpc>
              <a:buFont typeface="Wingdings" pitchFamily="2" charset="2"/>
              <a:buNone/>
            </a:pPr>
            <a:r>
              <a:rPr lang="en-GB" altLang="el-GR" sz="1800" dirty="0" smtClean="0">
                <a:latin typeface="Calibri" panose="020F0502020204030204" pitchFamily="34" charset="0"/>
              </a:rPr>
              <a:t>  CITY	DOMAIN  ( CITY ) )</a:t>
            </a:r>
          </a:p>
          <a:p>
            <a:pPr>
              <a:lnSpc>
                <a:spcPct val="80000"/>
              </a:lnSpc>
              <a:buFont typeface="Wingdings" pitchFamily="2" charset="2"/>
              <a:buNone/>
            </a:pPr>
            <a:r>
              <a:rPr lang="en-GB" altLang="el-GR" sz="1800" dirty="0" smtClean="0">
                <a:latin typeface="Calibri" panose="020F0502020204030204" pitchFamily="34" charset="0"/>
              </a:rPr>
              <a:t>  PRIMARY KEY ( P# ) ;</a:t>
            </a:r>
            <a:endParaRPr lang="el-GR" altLang="el-GR" sz="1800" dirty="0" smtClean="0">
              <a:latin typeface="Calibri" panose="020F0502020204030204" pitchFamily="34" charset="0"/>
            </a:endParaRPr>
          </a:p>
          <a:p>
            <a:pPr>
              <a:lnSpc>
                <a:spcPct val="80000"/>
              </a:lnSpc>
              <a:buFont typeface="Wingdings" pitchFamily="2" charset="2"/>
              <a:buNone/>
            </a:pPr>
            <a:endParaRPr lang="en-GB" altLang="el-GR" sz="1800" dirty="0">
              <a:latin typeface="Calibri" panose="020F0502020204030204" pitchFamily="34" charset="0"/>
            </a:endParaRPr>
          </a:p>
        </p:txBody>
      </p:sp>
      <p:sp>
        <p:nvSpPr>
          <p:cNvPr id="11" name="Rectangle 4" descr="CREATE BASE RELATION SP,&#10;( S#  DOMAIN  ( S# ) ,&#10;  P#  DOMAIN  ( P# ) ,&#10;  QTY  DOMAIN  ( QTY ) ),&#10;  PRIMARY KEY ( S#, P# ) ,&#10;  FOREIGN KEY ( S# ) REFERENCES S,&#10;  FOREIGN KEY (P#) REFERENCES P.&#10;&#10;"/>
          <p:cNvSpPr txBox="1">
            <a:spLocks noChangeArrowheads="1"/>
          </p:cNvSpPr>
          <p:nvPr>
            <p:custDataLst>
              <p:tags r:id="rId3"/>
            </p:custDataLst>
          </p:nvPr>
        </p:nvSpPr>
        <p:spPr>
          <a:xfrm>
            <a:off x="4499992" y="1989857"/>
            <a:ext cx="4248472" cy="45354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70000"/>
              </a:lnSpc>
              <a:spcBef>
                <a:spcPts val="1200"/>
              </a:spcBef>
              <a:buNone/>
            </a:pPr>
            <a:r>
              <a:rPr lang="en-GB" altLang="el-GR" sz="1700" dirty="0">
                <a:latin typeface="Calibri" panose="020F0502020204030204" pitchFamily="34" charset="0"/>
              </a:rPr>
              <a:t>CREATE BASE RELATION SP</a:t>
            </a:r>
          </a:p>
          <a:p>
            <a:pPr>
              <a:lnSpc>
                <a:spcPct val="70000"/>
              </a:lnSpc>
              <a:spcBef>
                <a:spcPts val="1200"/>
              </a:spcBef>
              <a:buNone/>
            </a:pPr>
            <a:r>
              <a:rPr lang="en-GB" altLang="el-GR" sz="1700" dirty="0">
                <a:latin typeface="Calibri" panose="020F0502020204030204" pitchFamily="34" charset="0"/>
              </a:rPr>
              <a:t>( S#		DOMAIN  ( S# ) ,</a:t>
            </a:r>
          </a:p>
          <a:p>
            <a:pPr>
              <a:lnSpc>
                <a:spcPct val="70000"/>
              </a:lnSpc>
              <a:spcBef>
                <a:spcPts val="1200"/>
              </a:spcBef>
              <a:buNone/>
            </a:pPr>
            <a:r>
              <a:rPr lang="en-GB" altLang="el-GR" sz="1700" dirty="0">
                <a:latin typeface="Calibri" panose="020F0502020204030204" pitchFamily="34" charset="0"/>
              </a:rPr>
              <a:t>  P#		DOMAIN  ( P# ) ,</a:t>
            </a:r>
          </a:p>
          <a:p>
            <a:pPr>
              <a:lnSpc>
                <a:spcPct val="70000"/>
              </a:lnSpc>
              <a:spcBef>
                <a:spcPts val="1200"/>
              </a:spcBef>
              <a:buNone/>
            </a:pPr>
            <a:r>
              <a:rPr lang="en-GB" altLang="el-GR" sz="1700" dirty="0">
                <a:latin typeface="Calibri" panose="020F0502020204030204" pitchFamily="34" charset="0"/>
              </a:rPr>
              <a:t>  QTY	DOMAIN  ( QTY ) )</a:t>
            </a:r>
          </a:p>
          <a:p>
            <a:pPr>
              <a:lnSpc>
                <a:spcPct val="70000"/>
              </a:lnSpc>
              <a:spcBef>
                <a:spcPts val="1200"/>
              </a:spcBef>
              <a:buNone/>
            </a:pPr>
            <a:r>
              <a:rPr lang="en-GB" altLang="el-GR" sz="1700" dirty="0">
                <a:latin typeface="Calibri" panose="020F0502020204030204" pitchFamily="34" charset="0"/>
              </a:rPr>
              <a:t>  PRIMARY KEY ( S#, P# ) </a:t>
            </a:r>
          </a:p>
          <a:p>
            <a:pPr>
              <a:lnSpc>
                <a:spcPct val="70000"/>
              </a:lnSpc>
              <a:spcBef>
                <a:spcPts val="1200"/>
              </a:spcBef>
              <a:buNone/>
            </a:pPr>
            <a:r>
              <a:rPr lang="en-GB" altLang="el-GR" sz="1700" dirty="0">
                <a:latin typeface="Calibri" panose="020F0502020204030204" pitchFamily="34" charset="0"/>
              </a:rPr>
              <a:t>  FOREIGN KEY ( S# ) REFERENCES S</a:t>
            </a:r>
          </a:p>
          <a:p>
            <a:pPr>
              <a:lnSpc>
                <a:spcPct val="70000"/>
              </a:lnSpc>
              <a:spcBef>
                <a:spcPts val="1200"/>
              </a:spcBef>
              <a:buNone/>
            </a:pPr>
            <a:r>
              <a:rPr lang="en-GB" altLang="el-GR" sz="1700" dirty="0">
                <a:latin typeface="Calibri" panose="020F0502020204030204" pitchFamily="34" charset="0"/>
              </a:rPr>
              <a:t>  FOREIGN KEY (P#) REFERENCES P;</a:t>
            </a:r>
            <a:endParaRPr lang="el-GR" altLang="el-GR" sz="1700" dirty="0">
              <a:latin typeface="Calibri" panose="020F0502020204030204" pitchFamily="34" charset="0"/>
            </a:endParaRPr>
          </a:p>
          <a:p>
            <a:pPr>
              <a:lnSpc>
                <a:spcPct val="80000"/>
              </a:lnSpc>
            </a:pPr>
            <a:endParaRPr lang="el-GR" altLang="el-GR" sz="1800" dirty="0">
              <a:latin typeface="Calibri" panose="020F0502020204030204" pitchFamily="34" charset="0"/>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1363414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95537" y="44624"/>
            <a:ext cx="8352928" cy="1692523"/>
          </a:xfrm>
        </p:spPr>
        <p:txBody>
          <a:bodyPr>
            <a:normAutofit fontScale="90000"/>
          </a:bodyPr>
          <a:lstStyle/>
          <a:p>
            <a:r>
              <a:rPr lang="el-GR" altLang="el-GR" dirty="0" smtClean="0">
                <a:latin typeface="+mn-lt"/>
              </a:rPr>
              <a:t>Αντιστοίχιση σχεσιακού μοντέλου με τα συστατικά στοιχεία της αρχιτεκτονικής </a:t>
            </a:r>
            <a:r>
              <a:rPr lang="en-US" altLang="el-GR" dirty="0" smtClean="0">
                <a:latin typeface="+mn-lt"/>
              </a:rPr>
              <a:t>ANSI/SPARC</a:t>
            </a:r>
            <a:r>
              <a:rPr lang="el-GR" altLang="el-GR" dirty="0" smtClean="0">
                <a:latin typeface="+mn-lt"/>
              </a:rPr>
              <a:t>  (1 από 3)</a:t>
            </a:r>
            <a:endParaRPr lang="el-GR" dirty="0">
              <a:latin typeface="+mn-lt"/>
            </a:endParaRPr>
          </a:p>
        </p:txBody>
      </p:sp>
      <p:sp>
        <p:nvSpPr>
          <p:cNvPr id="8" name="Content Placeholder 2"/>
          <p:cNvSpPr>
            <a:spLocks noGrp="1"/>
          </p:cNvSpPr>
          <p:nvPr>
            <p:ph idx="4294967295"/>
          </p:nvPr>
        </p:nvSpPr>
        <p:spPr>
          <a:xfrm>
            <a:off x="467544" y="2060848"/>
            <a:ext cx="8208912" cy="3600400"/>
          </a:xfrm>
        </p:spPr>
        <p:txBody>
          <a:bodyPr>
            <a:noAutofit/>
          </a:bodyPr>
          <a:lstStyle/>
          <a:p>
            <a:pPr marL="817563" indent="-457200" algn="just">
              <a:lnSpc>
                <a:spcPct val="90000"/>
              </a:lnSpc>
              <a:buFont typeface="Wingdings" panose="05000000000000000000" pitchFamily="2" charset="2"/>
              <a:buChar char="q"/>
            </a:pPr>
            <a:r>
              <a:rPr lang="el-GR" altLang="el-GR" sz="2800" dirty="0"/>
              <a:t>Οι βασικοί πίνακες αντιστοιχούν στο εννοιολογικό επίπεδο της αρχιτεκτονικής.</a:t>
            </a:r>
          </a:p>
          <a:p>
            <a:pPr marL="817563" indent="-457200" algn="just">
              <a:lnSpc>
                <a:spcPct val="90000"/>
              </a:lnSpc>
              <a:buFont typeface="Wingdings" panose="05000000000000000000" pitchFamily="2" charset="2"/>
              <a:buChar char="q"/>
            </a:pPr>
            <a:endParaRPr lang="el-GR" altLang="el-GR" sz="2800" dirty="0"/>
          </a:p>
          <a:p>
            <a:pPr marL="817563" indent="-457200" algn="just">
              <a:lnSpc>
                <a:spcPct val="90000"/>
              </a:lnSpc>
              <a:buFont typeface="Wingdings" panose="05000000000000000000" pitchFamily="2" charset="2"/>
              <a:buChar char="q"/>
            </a:pPr>
            <a:r>
              <a:rPr lang="el-GR" altLang="el-GR" sz="2800" dirty="0"/>
              <a:t>Οι απόψεις αντιστοιχούν στο εξωτερικό επίπεδο της αρχιτεκτονικής.</a:t>
            </a:r>
          </a:p>
          <a:p>
            <a:pPr marL="817563" indent="-457200" algn="just">
              <a:lnSpc>
                <a:spcPct val="90000"/>
              </a:lnSpc>
              <a:buFont typeface="Wingdings" panose="05000000000000000000" pitchFamily="2" charset="2"/>
              <a:buChar char="q"/>
            </a:pPr>
            <a:endParaRPr lang="el-GR" altLang="el-GR" sz="2800" dirty="0"/>
          </a:p>
          <a:p>
            <a:pPr marL="817563" indent="-457200" algn="just">
              <a:lnSpc>
                <a:spcPct val="90000"/>
              </a:lnSpc>
              <a:buFont typeface="Wingdings" panose="05000000000000000000" pitchFamily="2" charset="2"/>
              <a:buChar char="q"/>
            </a:pPr>
            <a:r>
              <a:rPr lang="el-GR" altLang="el-GR" sz="2800" dirty="0"/>
              <a:t>Το σχεσιακό μοντέλο δεν ασχολείται καθόλου με το εσωτερικό επίπεδο της αρχιτεκτονικής.</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579465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116632"/>
            <a:ext cx="8424936" cy="172819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t>Αντιστοίχιση σχεσιακού μοντέλου με τα συστατικά στοιχεία της αρχιτεκτονικής </a:t>
            </a:r>
            <a:r>
              <a:rPr lang="en-US" altLang="el-GR" dirty="0" smtClean="0"/>
              <a:t>ANSI/SPARC</a:t>
            </a:r>
            <a:r>
              <a:rPr lang="el-GR" altLang="el-GR" dirty="0" smtClean="0"/>
              <a:t>  (2 από 3)</a:t>
            </a:r>
            <a:endParaRPr lang="el-GR" dirty="0">
              <a:latin typeface="+mn-lt"/>
            </a:endParaRPr>
          </a:p>
        </p:txBody>
      </p:sp>
      <p:sp>
        <p:nvSpPr>
          <p:cNvPr id="9" name="Content Placeholder 2" descr="Η SQL είναι μια τυπική υπογλώσσα δεδομένων. Έχει λοιπόν συστατικά στοιχεία της μια γλώσσα ορισμού δεδομένων και μια γλώσσα χειρισμού δεδομένων. Η γλώσσα χειρισμού δεδομένων της SQL μπορεί να εφαρμόζεται και στο εξωτερικό και στο εννοιολογικό επίπεδο. Αντίστοιχα, η γλώσσα ορισμού δεδομένων μπορεί να χρησιμοποιείται για να ορίζονται αντικείμενα στο εξωτερικό επίπεδο (απόψεις), στο εννοιολογικό επίπεδο (βασικοί πίνακες) και ακόμα στο εσωτερικό επίπεδο (παραδείγματος χάρην ευρετήρια)&#10;"/>
          <p:cNvSpPr>
            <a:spLocks noGrp="1"/>
          </p:cNvSpPr>
          <p:nvPr>
            <p:ph idx="4294967295"/>
          </p:nvPr>
        </p:nvSpPr>
        <p:spPr>
          <a:xfrm>
            <a:off x="467544" y="2276872"/>
            <a:ext cx="8280920" cy="3600400"/>
          </a:xfrm>
        </p:spPr>
        <p:txBody>
          <a:bodyPr>
            <a:normAutofit/>
          </a:bodyPr>
          <a:lstStyle/>
          <a:p>
            <a:pPr>
              <a:buFont typeface="Wingdings" panose="05000000000000000000" pitchFamily="2" charset="2"/>
              <a:buChar char="q"/>
            </a:pPr>
            <a:r>
              <a:rPr lang="el-GR" altLang="el-GR" sz="2400" dirty="0" smtClean="0"/>
              <a:t>Η </a:t>
            </a:r>
            <a:r>
              <a:rPr lang="en-US" altLang="el-GR" sz="2400" dirty="0" smtClean="0"/>
              <a:t>SQL</a:t>
            </a:r>
            <a:r>
              <a:rPr lang="el-GR" altLang="el-GR" sz="2400" dirty="0" smtClean="0"/>
              <a:t> είναι μια τυπική </a:t>
            </a:r>
            <a:r>
              <a:rPr lang="el-GR" altLang="el-GR" sz="2400" dirty="0" err="1" smtClean="0"/>
              <a:t>υπογλώσσα</a:t>
            </a:r>
            <a:r>
              <a:rPr lang="el-GR" altLang="el-GR" sz="2400" dirty="0" smtClean="0"/>
              <a:t> δεδομένων. Έχει λοιπόν συστατικά στοιχεία της μια γλώσσα ορισμού δεδομένων και μια γλώσσα χειρισμού δεδομένων. Η γλώσσα χειρισμού δεδομένων της </a:t>
            </a:r>
            <a:r>
              <a:rPr lang="en-US" altLang="el-GR" sz="2400" dirty="0" smtClean="0"/>
              <a:t>SQL</a:t>
            </a:r>
            <a:r>
              <a:rPr lang="el-GR" altLang="el-GR" sz="2400" dirty="0" smtClean="0"/>
              <a:t> μπορεί να εφαρμόζεται και στο εξωτερικό και στο εννοιολογικό επίπεδο. Αντίστοιχα, η γλώσσα ορισμού δεδομένων μπορεί να χρησιμοποιείται για να ορίζονται αντικείμενα στο εξωτερικό επίπεδο (απόψεις), στο εννοιολογικό επίπεδο (βασικοί πίνακες) και ακόμα στο εσωτερικό επίπεδο (π.χ. ευρετήρια)</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4033629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95535" y="80293"/>
            <a:ext cx="8352929" cy="1620515"/>
          </a:xfrm>
        </p:spPr>
        <p:txBody>
          <a:bodyPr>
            <a:noAutofit/>
          </a:bodyPr>
          <a:lstStyle/>
          <a:p>
            <a:r>
              <a:rPr lang="el-GR" altLang="el-GR" sz="4000" dirty="0" smtClean="0"/>
              <a:t>Αντιστοίχιση σχεσιακού μοντέλου με τα συστατικά στοιχεία της αρχιτεκτονικής </a:t>
            </a:r>
            <a:r>
              <a:rPr lang="en-US" altLang="el-GR" sz="4000" dirty="0" smtClean="0"/>
              <a:t>ANSI/SPARC </a:t>
            </a:r>
            <a:r>
              <a:rPr lang="el-GR" altLang="el-GR" sz="4000" dirty="0" smtClean="0"/>
              <a:t> (3 από 3)</a:t>
            </a:r>
            <a:endParaRPr lang="el-GR" sz="4000" dirty="0">
              <a:latin typeface="+mn-lt"/>
            </a:endParaRPr>
          </a:p>
        </p:txBody>
      </p:sp>
      <p:sp>
        <p:nvSpPr>
          <p:cNvPr id="7" name="Rectangle 3"/>
          <p:cNvSpPr txBox="1">
            <a:spLocks noChangeArrowheads="1"/>
          </p:cNvSpPr>
          <p:nvPr/>
        </p:nvSpPr>
        <p:spPr>
          <a:xfrm>
            <a:off x="457200" y="2132856"/>
            <a:ext cx="8229600" cy="338437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Τα προγράμματα εφαρμογών σ’ ένα σύστημα </a:t>
            </a:r>
            <a:r>
              <a:rPr lang="en-US" altLang="el-GR" sz="2400" dirty="0" smtClean="0"/>
              <a:t>SQL </a:t>
            </a:r>
            <a:r>
              <a:rPr lang="el-GR" altLang="el-GR" sz="2400" dirty="0" smtClean="0"/>
              <a:t>μπορούν να προσπελάζουν τη βάση δεδομένων μέσα από μια γλώσσα ξενιστή (</a:t>
            </a:r>
            <a:r>
              <a:rPr lang="en-US" altLang="el-GR" sz="2400" dirty="0" smtClean="0"/>
              <a:t>host language</a:t>
            </a:r>
            <a:r>
              <a:rPr lang="el-GR" altLang="el-GR" sz="2400" dirty="0" smtClean="0"/>
              <a:t>), όπως η </a:t>
            </a:r>
            <a:r>
              <a:rPr lang="en-US" altLang="el-GR" sz="2400" dirty="0" smtClean="0"/>
              <a:t>COBOL</a:t>
            </a:r>
            <a:r>
              <a:rPr lang="el-GR" altLang="el-GR" sz="2400" dirty="0" smtClean="0"/>
              <a:t>, χρησιμοποιώντας ενσωματωμένες εντολές της </a:t>
            </a:r>
            <a:r>
              <a:rPr lang="en-US" altLang="el-GR" sz="2400" dirty="0" smtClean="0"/>
              <a:t>SQL</a:t>
            </a:r>
            <a:r>
              <a:rPr lang="el-GR" altLang="el-GR" sz="2400" dirty="0" smtClean="0"/>
              <a:t>. Η ενσωματωμένη </a:t>
            </a:r>
            <a:r>
              <a:rPr lang="en-US" altLang="el-GR" sz="2400" dirty="0" smtClean="0"/>
              <a:t>SQL </a:t>
            </a:r>
            <a:r>
              <a:rPr lang="el-GR" altLang="el-GR" sz="2400" dirty="0" smtClean="0"/>
              <a:t>(</a:t>
            </a:r>
            <a:r>
              <a:rPr lang="en-US" altLang="el-GR" sz="2400" dirty="0" smtClean="0"/>
              <a:t>embedded SQL</a:t>
            </a:r>
            <a:r>
              <a:rPr lang="el-GR" altLang="el-GR" sz="2400" dirty="0" smtClean="0"/>
              <a:t>) αποτελεί «χαλαρή ζεύξη» μεταξύ της </a:t>
            </a:r>
            <a:r>
              <a:rPr lang="en-US" altLang="el-GR" sz="2400" dirty="0" smtClean="0"/>
              <a:t>SQL</a:t>
            </a:r>
            <a:r>
              <a:rPr lang="el-GR" altLang="el-GR" sz="2400" dirty="0" smtClean="0"/>
              <a:t> και της γλώσσας ξενιστή. Βασικά, οποιαδήποτε εντολή που μπορεί να χρησιμοποιηθεί στην αλληλεπιδραστική </a:t>
            </a:r>
            <a:r>
              <a:rPr lang="en-US" altLang="el-GR" sz="2400" dirty="0" smtClean="0"/>
              <a:t>SQL </a:t>
            </a:r>
            <a:r>
              <a:rPr lang="el-GR" altLang="el-GR" sz="2400" dirty="0" smtClean="0"/>
              <a:t>μπορεί να χρησιμοποιηθεί και στην ενσωματωμένη </a:t>
            </a:r>
            <a:r>
              <a:rPr lang="en-US" altLang="el-GR" sz="2400" dirty="0" smtClean="0"/>
              <a:t>SQL</a:t>
            </a:r>
            <a:r>
              <a:rPr lang="el-GR" altLang="el-GR" sz="2400" dirty="0" smtClean="0"/>
              <a:t>.</a:t>
            </a:r>
            <a:endParaRPr lang="en-US"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Θέση αριθμού διαφάνειας 3" descr="."/>
          <p:cNvSpPr>
            <a:spLocks noGrp="1"/>
          </p:cNvSpPr>
          <p:nvPr>
            <p:ph type="sldNum" sz="quarter" idx="12"/>
          </p:nvPr>
        </p:nvSpPr>
        <p:spPr>
          <a:xfrm>
            <a:off x="6553200" y="6501185"/>
            <a:ext cx="2133600" cy="365125"/>
          </a:xfrm>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2966241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467545" y="44624"/>
            <a:ext cx="8424935" cy="1260475"/>
          </a:xfrm>
        </p:spPr>
        <p:txBody>
          <a:bodyPr>
            <a:normAutofit/>
          </a:bodyPr>
          <a:lstStyle/>
          <a:p>
            <a:r>
              <a:rPr lang="el-GR" altLang="el-GR" dirty="0" smtClean="0">
                <a:latin typeface="Calibri" panose="020F0502020204030204" pitchFamily="34" charset="0"/>
              </a:rPr>
              <a:t>Ασκήσεις (1 από 2)</a:t>
            </a:r>
            <a:endParaRPr lang="el-GR" dirty="0">
              <a:latin typeface="Calibri" panose="020F0502020204030204" pitchFamily="34" charset="0"/>
            </a:endParaRPr>
          </a:p>
        </p:txBody>
      </p:sp>
      <p:sp>
        <p:nvSpPr>
          <p:cNvPr id="2" name="Ορθογώνιο 1" descr="Άσκηση 1:&#10;Εξετάστε τι κάνει το παρακάτω ερώτημα που υποβάλλεται στη βάση δεδομένων προμηθευτών και εξαρτημάτων.&#10;RESULT : ίσο με ((S JOIN SP) WHERE P# ίσο με ´P2´) [S#, CITY],&#10;&#10;Απάντηση:&#10;Το ερώτημα αυτό ανακαλεί τον κωδικό του προμηθευτή και την πόλη για τους προμηθευτές που διαθέτουν το εξάρτημα P2.&#10;&#10;"/>
          <p:cNvSpPr/>
          <p:nvPr/>
        </p:nvSpPr>
        <p:spPr>
          <a:xfrm>
            <a:off x="467544" y="1484784"/>
            <a:ext cx="8280920" cy="4358116"/>
          </a:xfrm>
          <a:prstGeom prst="rect">
            <a:avLst/>
          </a:prstGeom>
        </p:spPr>
        <p:txBody>
          <a:bodyPr wrap="square">
            <a:spAutoFit/>
          </a:bodyPr>
          <a:lstStyle/>
          <a:p>
            <a:pPr>
              <a:lnSpc>
                <a:spcPct val="90000"/>
              </a:lnSpc>
            </a:pPr>
            <a:r>
              <a:rPr lang="el-GR" altLang="el-GR" sz="2800" u="sng" dirty="0"/>
              <a:t>Άσκηση 1</a:t>
            </a:r>
            <a:r>
              <a:rPr lang="el-GR" altLang="el-GR" sz="2800" dirty="0"/>
              <a:t>:</a:t>
            </a:r>
          </a:p>
          <a:p>
            <a:pPr>
              <a:lnSpc>
                <a:spcPct val="90000"/>
              </a:lnSpc>
            </a:pPr>
            <a:r>
              <a:rPr lang="el-GR" altLang="el-GR" sz="2800" dirty="0"/>
              <a:t>Εξετάστε τι κάνει το παρακάτω ερώτημα που υποβάλλεται στη βάση δεδομένων προμηθευτών και εξαρτημάτων.</a:t>
            </a:r>
          </a:p>
          <a:p>
            <a:pPr>
              <a:lnSpc>
                <a:spcPct val="90000"/>
              </a:lnSpc>
            </a:pPr>
            <a:r>
              <a:rPr lang="en-GB" altLang="el-GR" sz="2800" dirty="0"/>
              <a:t>RESULT : = ((S JOIN SP) WHERE P# = ´P2´) [S#, CITY];</a:t>
            </a:r>
          </a:p>
          <a:p>
            <a:pPr>
              <a:lnSpc>
                <a:spcPct val="90000"/>
              </a:lnSpc>
            </a:pPr>
            <a:endParaRPr lang="el-GR" altLang="el-GR" sz="2800" dirty="0"/>
          </a:p>
          <a:p>
            <a:pPr>
              <a:lnSpc>
                <a:spcPct val="90000"/>
              </a:lnSpc>
            </a:pPr>
            <a:r>
              <a:rPr lang="el-GR" altLang="el-GR" sz="2800" u="sng" dirty="0"/>
              <a:t>Απάντηση:</a:t>
            </a:r>
          </a:p>
          <a:p>
            <a:pPr>
              <a:lnSpc>
                <a:spcPct val="90000"/>
              </a:lnSpc>
            </a:pPr>
            <a:r>
              <a:rPr lang="el-GR" altLang="el-GR" sz="2800" dirty="0"/>
              <a:t>Το ερώτημα αυτό ανακαλεί τον κωδικό του προμηθευτή και την πόλη για τους προμηθευτές που διαθέτουν το εξάρτημα </a:t>
            </a:r>
            <a:r>
              <a:rPr lang="en-GB" altLang="el-GR" sz="2800" dirty="0"/>
              <a:t>P2.</a:t>
            </a:r>
            <a:endParaRPr lang="el-GR" altLang="el-GR" sz="2800" dirty="0"/>
          </a:p>
          <a:p>
            <a:pPr>
              <a:lnSpc>
                <a:spcPct val="90000"/>
              </a:lnSpc>
            </a:pP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2144176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23529" y="8285"/>
            <a:ext cx="8496944" cy="1188467"/>
          </a:xfrm>
        </p:spPr>
        <p:txBody>
          <a:bodyPr>
            <a:normAutofit/>
          </a:bodyPr>
          <a:lstStyle/>
          <a:p>
            <a:r>
              <a:rPr lang="el-GR" altLang="el-GR" dirty="0">
                <a:latin typeface="Calibri" panose="020F0502020204030204" pitchFamily="34" charset="0"/>
              </a:rPr>
              <a:t>Ασκήσεις (1 από 2)</a:t>
            </a:r>
            <a:endParaRPr lang="el-GR" dirty="0">
              <a:latin typeface="Calibri" panose="020F0502020204030204" pitchFamily="34" charset="0"/>
            </a:endParaRPr>
          </a:p>
        </p:txBody>
      </p:sp>
      <p:sp>
        <p:nvSpPr>
          <p:cNvPr id="2" name="Ορθογώνιο 1" descr="Άσκηση 2:&#10;Υποθέστε ότι η παράσταση του δεξιού μέλους της άσκησης 1 χρησιμοποιείται σ’ έναν ορισμό άποψης:&#10;CREATE VIEW V AS,&#10;((S  JOIN  SP) WHERE  P# ίσο με ´P2´ )  [S#, CITY],&#10;Θεωρήστε το ερώτημα:&#10;ANSWER :ίσο με (V WHERE CITY ίσο με ´London´) [ S#],&#10;Τι κάνει το ερώτημα αυτό; Δείξτε τι πρέπει να κάνει το DBMS για την επεξεργασία αυτού του ερωτήματος.&#10;&#10;Απάντηση:&#10;Η σημασία του ερωτήματος αυτού είναι: «Να βρεθεί ο κωδικός του προμηθευτή για τους προμηθευτές του Λονδίνου που διαθέτουν το εξάρτημα P2.&#10;Αντικατάσταση του ονόματος V με την παράσταση που ορίζει την άποψη V:&#10;((((S  JOIN SP) WHERE P# ίσο με ´P2´) [S#, CITY]),&#10;    WHERE CITY ίσο με ‘London’ ) [S#],&#10;Απλοποιημένη μορφή:&#10;((S WHERE CITY ίσο με´London´ ), JOIN (SP WHERE P# ίσο με ´P2´)) [S#].&#10;"/>
          <p:cNvSpPr/>
          <p:nvPr/>
        </p:nvSpPr>
        <p:spPr>
          <a:xfrm>
            <a:off x="467544" y="882519"/>
            <a:ext cx="8280920" cy="5786841"/>
          </a:xfrm>
          <a:prstGeom prst="rect">
            <a:avLst/>
          </a:prstGeom>
        </p:spPr>
        <p:txBody>
          <a:bodyPr wrap="square">
            <a:spAutoFit/>
          </a:bodyPr>
          <a:lstStyle/>
          <a:p>
            <a:pPr>
              <a:lnSpc>
                <a:spcPct val="80000"/>
              </a:lnSpc>
            </a:pPr>
            <a:r>
              <a:rPr lang="el-GR" altLang="el-GR" sz="2200" u="sng" dirty="0"/>
              <a:t>Άσκηση 2</a:t>
            </a:r>
            <a:r>
              <a:rPr lang="el-GR" altLang="el-GR" sz="2200" dirty="0"/>
              <a:t>:</a:t>
            </a:r>
            <a:endParaRPr lang="en-GB" altLang="el-GR" sz="2200" dirty="0"/>
          </a:p>
          <a:p>
            <a:pPr>
              <a:lnSpc>
                <a:spcPct val="80000"/>
              </a:lnSpc>
            </a:pPr>
            <a:r>
              <a:rPr lang="el-GR" altLang="el-GR" sz="2200" dirty="0"/>
              <a:t>Υποθέστε ότι η παράσταση του δεξιού μέλους της άσκησης 1 χρησιμοποιείται σ’ έναν ορισμό άποψης:</a:t>
            </a:r>
          </a:p>
          <a:p>
            <a:pPr>
              <a:lnSpc>
                <a:spcPct val="80000"/>
              </a:lnSpc>
            </a:pPr>
            <a:r>
              <a:rPr lang="en-GB" altLang="el-GR" sz="2200" dirty="0"/>
              <a:t>CREATE VIEW V AS</a:t>
            </a:r>
          </a:p>
          <a:p>
            <a:pPr>
              <a:lnSpc>
                <a:spcPct val="80000"/>
              </a:lnSpc>
            </a:pPr>
            <a:r>
              <a:rPr lang="en-GB" altLang="el-GR" sz="2200" dirty="0"/>
              <a:t>((S  JOIN  SP) WHERE  P# = ´P2´ )  [S#, CITY];</a:t>
            </a:r>
            <a:endParaRPr lang="el-GR" altLang="el-GR" sz="2200" dirty="0"/>
          </a:p>
          <a:p>
            <a:pPr>
              <a:lnSpc>
                <a:spcPct val="80000"/>
              </a:lnSpc>
            </a:pPr>
            <a:r>
              <a:rPr lang="el-GR" altLang="el-GR" sz="2200" dirty="0"/>
              <a:t>Θεωρήστε το ερώτημα:</a:t>
            </a:r>
            <a:endParaRPr lang="en-GB" altLang="el-GR" sz="2200" dirty="0"/>
          </a:p>
          <a:p>
            <a:pPr>
              <a:lnSpc>
                <a:spcPct val="80000"/>
              </a:lnSpc>
            </a:pPr>
            <a:r>
              <a:rPr lang="en-GB" altLang="el-GR" sz="2200" dirty="0"/>
              <a:t>ANSWER := (V WHERE CITY = ´London´) [ S#];</a:t>
            </a:r>
            <a:endParaRPr lang="el-GR" altLang="el-GR" sz="2200" dirty="0"/>
          </a:p>
          <a:p>
            <a:pPr>
              <a:lnSpc>
                <a:spcPct val="80000"/>
              </a:lnSpc>
            </a:pPr>
            <a:r>
              <a:rPr lang="el-GR" altLang="el-GR" sz="2200" dirty="0"/>
              <a:t>Τι κάνει το ερώτημα αυτό; Δείξτε τι πρέπει να κάνει το </a:t>
            </a:r>
            <a:r>
              <a:rPr lang="en-GB" altLang="el-GR" sz="2200" dirty="0"/>
              <a:t>DBMS </a:t>
            </a:r>
            <a:r>
              <a:rPr lang="el-GR" altLang="el-GR" sz="2200" dirty="0"/>
              <a:t>για την επεξεργασία αυτού του ερωτήματος.</a:t>
            </a:r>
          </a:p>
          <a:p>
            <a:pPr>
              <a:lnSpc>
                <a:spcPct val="80000"/>
              </a:lnSpc>
            </a:pPr>
            <a:endParaRPr lang="el-GR" altLang="el-GR" sz="2200" dirty="0"/>
          </a:p>
          <a:p>
            <a:pPr>
              <a:lnSpc>
                <a:spcPct val="80000"/>
              </a:lnSpc>
            </a:pPr>
            <a:r>
              <a:rPr lang="el-GR" altLang="el-GR" sz="2200" u="sng" dirty="0"/>
              <a:t>Απάντηση:</a:t>
            </a:r>
            <a:endParaRPr lang="en-GB" altLang="el-GR" sz="2200" u="sng" dirty="0"/>
          </a:p>
          <a:p>
            <a:pPr algn="just">
              <a:lnSpc>
                <a:spcPct val="80000"/>
              </a:lnSpc>
            </a:pPr>
            <a:r>
              <a:rPr lang="el-GR" altLang="el-GR" sz="2200" dirty="0"/>
              <a:t>Η σημασία του ερωτήματος αυτού είναι: «Να βρεθεί ο κωδικός του προμηθευτή για τους προμηθευτές του Λονδίνου που διαθέτουν το εξάρτημα </a:t>
            </a:r>
            <a:r>
              <a:rPr lang="en-GB" altLang="el-GR" sz="2200" dirty="0"/>
              <a:t>P2</a:t>
            </a:r>
            <a:r>
              <a:rPr lang="el-GR" altLang="el-GR" sz="2200" dirty="0"/>
              <a:t>.</a:t>
            </a:r>
          </a:p>
          <a:p>
            <a:pPr>
              <a:lnSpc>
                <a:spcPct val="80000"/>
              </a:lnSpc>
            </a:pPr>
            <a:r>
              <a:rPr lang="el-GR" altLang="el-GR" sz="2200" dirty="0"/>
              <a:t>Αντικατάσταση του ονόματος </a:t>
            </a:r>
            <a:r>
              <a:rPr lang="en-GB" altLang="el-GR" sz="2200" dirty="0"/>
              <a:t>V</a:t>
            </a:r>
            <a:r>
              <a:rPr lang="el-GR" altLang="el-GR" sz="2200" dirty="0"/>
              <a:t> με την παράσταση που ορίζει την άποψη </a:t>
            </a:r>
            <a:r>
              <a:rPr lang="en-GB" altLang="el-GR" sz="2200" dirty="0"/>
              <a:t>V</a:t>
            </a:r>
            <a:r>
              <a:rPr lang="el-GR" altLang="el-GR" sz="2200" dirty="0"/>
              <a:t>:</a:t>
            </a:r>
            <a:endParaRPr lang="en-GB" altLang="el-GR" sz="2200" dirty="0"/>
          </a:p>
          <a:p>
            <a:pPr>
              <a:lnSpc>
                <a:spcPct val="80000"/>
              </a:lnSpc>
            </a:pPr>
            <a:r>
              <a:rPr lang="en-GB" altLang="el-GR" sz="2200" dirty="0"/>
              <a:t>((((S  JOIN SP) WHERE P# = ´P2´) [S#, CITY])</a:t>
            </a:r>
          </a:p>
          <a:p>
            <a:pPr>
              <a:lnSpc>
                <a:spcPct val="80000"/>
              </a:lnSpc>
            </a:pPr>
            <a:r>
              <a:rPr lang="en-GB" altLang="el-GR" sz="2200" dirty="0"/>
              <a:t>				WHERE CITY = ‘London’ ) [S#]</a:t>
            </a:r>
            <a:endParaRPr lang="el-GR" altLang="el-GR" sz="2200" dirty="0"/>
          </a:p>
          <a:p>
            <a:pPr>
              <a:lnSpc>
                <a:spcPct val="80000"/>
              </a:lnSpc>
            </a:pPr>
            <a:r>
              <a:rPr lang="el-GR" altLang="el-GR" sz="2200" dirty="0"/>
              <a:t>Απλοποιημένη</a:t>
            </a:r>
            <a:r>
              <a:rPr lang="en-GB" altLang="el-GR" sz="2200" dirty="0"/>
              <a:t> </a:t>
            </a:r>
            <a:r>
              <a:rPr lang="el-GR" altLang="el-GR" sz="2200" dirty="0"/>
              <a:t>μορφή</a:t>
            </a:r>
            <a:r>
              <a:rPr lang="en-GB" altLang="el-GR" sz="2200" dirty="0"/>
              <a:t>:</a:t>
            </a:r>
          </a:p>
          <a:p>
            <a:pPr>
              <a:lnSpc>
                <a:spcPct val="80000"/>
              </a:lnSpc>
            </a:pPr>
            <a:r>
              <a:rPr lang="en-GB" altLang="el-GR" sz="2200" dirty="0"/>
              <a:t>((S WHERE CITY = ´London´ ) JOIN (SP WHERE P# = ´P2´)) [S#]</a:t>
            </a:r>
            <a:endParaRPr lang="el-GR" altLang="el-GR" sz="2200" dirty="0"/>
          </a:p>
          <a:p>
            <a:pPr>
              <a:lnSpc>
                <a:spcPct val="80000"/>
              </a:lnSpc>
            </a:pPr>
            <a:endParaRPr lang="el-GR" altLang="el-GR" sz="2200" b="1"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2383356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5" name="Ορθογώνιο 4"/>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556792"/>
            <a:ext cx="8424936" cy="4525963"/>
          </a:xfrm>
        </p:spPr>
        <p:txBody>
          <a:bodyPr>
            <a:normAutofit fontScale="92500" lnSpcReduction="10000"/>
          </a:bodyPr>
          <a:lstStyle/>
          <a:p>
            <a:pPr marL="114300" indent="-457200">
              <a:buFont typeface="Wingdings" panose="05000000000000000000" pitchFamily="2" charset="2"/>
              <a:buChar char="§"/>
            </a:pPr>
            <a:r>
              <a:rPr lang="el-GR" sz="2800" dirty="0" smtClean="0"/>
              <a:t>Εισαγωγή στις βασικές έννοιες των σχεσιακών συστημάτων, όπως το σχεσιακό μοντέλο, ο </a:t>
            </a:r>
            <a:r>
              <a:rPr lang="el-GR" sz="2800" dirty="0" err="1" smtClean="0"/>
              <a:t>βελτιστοποιητής</a:t>
            </a:r>
            <a:r>
              <a:rPr lang="el-GR" sz="2800" dirty="0" smtClean="0"/>
              <a:t>, ο κατάλογος, οι βασικοί πίνακες, οι απόψεις, η γλώσσα </a:t>
            </a:r>
            <a:r>
              <a:rPr lang="en-US" sz="2800" dirty="0" smtClean="0"/>
              <a:t>SQL,</a:t>
            </a:r>
          </a:p>
          <a:p>
            <a:pPr marL="114300" indent="-457200">
              <a:buFont typeface="Wingdings" panose="05000000000000000000" pitchFamily="2" charset="2"/>
              <a:buChar char="§"/>
            </a:pPr>
            <a:r>
              <a:rPr lang="el-GR" sz="2800" dirty="0" smtClean="0"/>
              <a:t>Εξοικείωση με το βασικό παράδειγμα βάσης δεδομένων που θα χρησιμοποιηθεί στις υπόλοιπες ενότητες, τη βάση δεδομένων προμηθευτών και εξαρτημάτων</a:t>
            </a:r>
            <a:r>
              <a:rPr lang="en-US" sz="2800" dirty="0" smtClean="0"/>
              <a:t>.</a:t>
            </a:r>
            <a:r>
              <a:rPr lang="el-GR" sz="2800" dirty="0" smtClean="0"/>
              <a:t/>
            </a:r>
            <a:br>
              <a:rPr lang="el-GR" sz="2800" dirty="0" smtClean="0"/>
            </a:br>
            <a:endParaRPr lang="el-GR" sz="2800" dirty="0" smtClean="0"/>
          </a:p>
          <a:p>
            <a:pPr marL="0" indent="0">
              <a:spcBef>
                <a:spcPts val="0"/>
              </a:spcBef>
              <a:buNone/>
            </a:pPr>
            <a:r>
              <a:rPr lang="el-GR" sz="2200" dirty="0" smtClean="0"/>
              <a:t>Σημείωση:</a:t>
            </a:r>
          </a:p>
          <a:p>
            <a:pPr marL="0" indent="0">
              <a:spcBef>
                <a:spcPts val="0"/>
              </a:spcBef>
              <a:buNone/>
            </a:pPr>
            <a:r>
              <a:rPr lang="el-GR" sz="2200" dirty="0" smtClean="0"/>
              <a:t>Οι διαφάνειες βασίζονται στο σύγγραμμα:</a:t>
            </a:r>
          </a:p>
          <a:p>
            <a:pPr marL="0" lvl="0" indent="0">
              <a:spcBef>
                <a:spcPts val="0"/>
              </a:spcBef>
              <a:buNone/>
            </a:pPr>
            <a:r>
              <a:rPr lang="en-US" sz="2200" dirty="0" smtClean="0"/>
              <a:t>C. J. Date</a:t>
            </a:r>
            <a:r>
              <a:rPr lang="el-GR" sz="2200" dirty="0" smtClean="0"/>
              <a:t>. </a:t>
            </a:r>
            <a:r>
              <a:rPr lang="el-GR" sz="2200" i="1" dirty="0" smtClean="0"/>
              <a:t>Εισαγωγή στα Συστήματα Βάσεων Δεδομένων</a:t>
            </a:r>
            <a:r>
              <a:rPr lang="el-GR" sz="2200" dirty="0" smtClean="0"/>
              <a:t>. 6</a:t>
            </a:r>
            <a:r>
              <a:rPr lang="el-GR" sz="2200" baseline="30000" dirty="0" smtClean="0"/>
              <a:t>η</a:t>
            </a:r>
            <a:r>
              <a:rPr lang="el-GR" sz="2200" dirty="0" smtClean="0"/>
              <a:t> έκδοση, Κλειδάριθμος, 1998. </a:t>
            </a:r>
          </a:p>
          <a:p>
            <a:pPr marL="0"/>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484784"/>
            <a:ext cx="8280920" cy="4525963"/>
          </a:xfrm>
        </p:spPr>
        <p:txBody>
          <a:bodyPr>
            <a:noAutofit/>
          </a:bodyPr>
          <a:lstStyle/>
          <a:p>
            <a:pPr lvl="1">
              <a:buFont typeface="Wingdings" pitchFamily="2" charset="2"/>
              <a:buChar char="§"/>
            </a:pPr>
            <a:r>
              <a:rPr lang="el-GR" dirty="0" smtClean="0">
                <a:hlinkClick r:id="rId4" action="ppaction://hlinksldjump"/>
              </a:rPr>
              <a:t>Σχεσιακά συστήματα</a:t>
            </a:r>
            <a:r>
              <a:rPr lang="en-US" dirty="0" smtClean="0">
                <a:hlinkClick r:id="rId4" action="ppaction://hlinksldjump"/>
              </a:rPr>
              <a:t>,</a:t>
            </a:r>
            <a:endParaRPr lang="el-GR" dirty="0" smtClean="0">
              <a:hlinkClick r:id="rId4" action="ppaction://hlinksldjump"/>
            </a:endParaRPr>
          </a:p>
          <a:p>
            <a:pPr lvl="1">
              <a:buFont typeface="Wingdings" pitchFamily="2" charset="2"/>
              <a:buChar char="§"/>
            </a:pPr>
            <a:r>
              <a:rPr lang="el-GR" dirty="0" smtClean="0">
                <a:hlinkClick r:id="rId4" action="ppaction://hlinksldjump"/>
              </a:rPr>
              <a:t>Σχεσιακό μοντέλο</a:t>
            </a:r>
            <a:r>
              <a:rPr lang="en-US" dirty="0" smtClean="0">
                <a:hlinkClick r:id="rId4" action="ppaction://hlinksldjump"/>
              </a:rPr>
              <a:t>,</a:t>
            </a:r>
            <a:endParaRPr lang="el-GR" dirty="0" smtClean="0">
              <a:hlinkClick r:id="rId4" action="ppaction://hlinksldjump"/>
            </a:endParaRPr>
          </a:p>
          <a:p>
            <a:pPr lvl="1">
              <a:buFont typeface="Wingdings" pitchFamily="2" charset="2"/>
              <a:buChar char="§"/>
            </a:pPr>
            <a:r>
              <a:rPr lang="el-GR" dirty="0" smtClean="0">
                <a:hlinkClick r:id="rId4" action="ppaction://hlinksldjump"/>
              </a:rPr>
              <a:t>Βελτιστοποίηση</a:t>
            </a:r>
            <a:r>
              <a:rPr lang="en-US" dirty="0" smtClean="0">
                <a:hlinkClick r:id="rId4" action="ppaction://hlinksldjump"/>
              </a:rPr>
              <a:t>,</a:t>
            </a:r>
            <a:endParaRPr lang="el-GR" dirty="0" smtClean="0">
              <a:hlinkClick r:id="rId4" action="ppaction://hlinksldjump"/>
            </a:endParaRPr>
          </a:p>
          <a:p>
            <a:pPr lvl="1">
              <a:buFont typeface="Wingdings" pitchFamily="2" charset="2"/>
              <a:buChar char="§"/>
            </a:pPr>
            <a:r>
              <a:rPr lang="el-GR" dirty="0" smtClean="0">
                <a:hlinkClick r:id="rId4" action="ppaction://hlinksldjump"/>
              </a:rPr>
              <a:t>Ο κατάλογος</a:t>
            </a:r>
            <a:r>
              <a:rPr lang="en-US" dirty="0" smtClean="0">
                <a:hlinkClick r:id="rId4" action="ppaction://hlinksldjump"/>
              </a:rPr>
              <a:t>,</a:t>
            </a:r>
            <a:endParaRPr lang="el-GR" dirty="0" smtClean="0">
              <a:hlinkClick r:id="rId4" action="ppaction://hlinksldjump"/>
            </a:endParaRPr>
          </a:p>
          <a:p>
            <a:pPr lvl="1">
              <a:buFont typeface="Wingdings" pitchFamily="2" charset="2"/>
              <a:buChar char="§"/>
            </a:pPr>
            <a:r>
              <a:rPr lang="el-GR" dirty="0" smtClean="0">
                <a:hlinkClick r:id="rId4" action="ppaction://hlinksldjump"/>
              </a:rPr>
              <a:t>Βασικοί πίνακες και απόψεις</a:t>
            </a:r>
            <a:r>
              <a:rPr lang="en-US" dirty="0" smtClean="0">
                <a:hlinkClick r:id="rId4" action="ppaction://hlinksldjump"/>
              </a:rPr>
              <a:t>,</a:t>
            </a:r>
            <a:endParaRPr lang="el-GR" dirty="0" smtClean="0">
              <a:hlinkClick r:id="rId4" action="ppaction://hlinksldjump"/>
            </a:endParaRPr>
          </a:p>
          <a:p>
            <a:pPr lvl="1">
              <a:buFont typeface="Wingdings" pitchFamily="2" charset="2"/>
              <a:buChar char="§"/>
            </a:pPr>
            <a:r>
              <a:rPr lang="el-GR" dirty="0" smtClean="0">
                <a:hlinkClick r:id="rId4" action="ppaction://hlinksldjump"/>
              </a:rPr>
              <a:t>Η γλώσσα </a:t>
            </a:r>
            <a:r>
              <a:rPr lang="en-US" dirty="0" smtClean="0">
                <a:hlinkClick r:id="rId4" action="ppaction://hlinksldjump"/>
              </a:rPr>
              <a:t>SQL,</a:t>
            </a:r>
          </a:p>
          <a:p>
            <a:pPr lvl="1">
              <a:buFont typeface="Wingdings" pitchFamily="2" charset="2"/>
              <a:buChar char="§"/>
            </a:pPr>
            <a:r>
              <a:rPr lang="el-GR" dirty="0" smtClean="0">
                <a:hlinkClick r:id="rId4" action="ppaction://hlinksldjump"/>
              </a:rPr>
              <a:t>Η βάση δεδομένων προμηθευτών και εξαρτημάτων</a:t>
            </a:r>
            <a:r>
              <a:rPr lang="en-US" dirty="0" smtClean="0">
                <a:hlinkClick r:id="rId4" action="ppaction://hlinksldjump"/>
              </a:rPr>
              <a:t>.</a:t>
            </a:r>
            <a:endParaRPr lang="el-GR" dirty="0" smtClean="0">
              <a:hlinkClick r:id="rId4" action="ppaction://hlinksldjump"/>
            </a:endParaRPr>
          </a:p>
          <a:p>
            <a:pPr lvl="1">
              <a:buFont typeface="Wingdings" pitchFamily="2" charset="2"/>
              <a:buChar char="§"/>
            </a:pPr>
            <a:endParaRPr lang="el-GR" dirty="0" smtClean="0">
              <a:hlinkClick r:id="rId4" action="ppaction://hlinksldjump"/>
            </a:endParaRPr>
          </a:p>
          <a:p>
            <a:pPr lvl="1">
              <a:buSzPct val="45000"/>
              <a:buFont typeface="Wingdings" pitchFamily="2" charset="2"/>
              <a:buChar char="§"/>
            </a:pPr>
            <a:endParaRPr lang="en-US" dirty="0"/>
          </a:p>
          <a:p>
            <a:pPr>
              <a:buFont typeface="Wingdings" pitchFamily="2" charset="2"/>
              <a:buChar char="§"/>
            </a:pPr>
            <a:endParaRPr 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800200"/>
          </a:xfrm>
        </p:spPr>
        <p:txBody>
          <a:bodyPr>
            <a:noAutofit/>
          </a:bodyPr>
          <a:lstStyle/>
          <a:p>
            <a:r>
              <a:rPr lang="el-GR" altLang="el-GR" sz="4000" dirty="0" smtClean="0">
                <a:latin typeface="+mn-lt"/>
              </a:rPr>
              <a:t>Σχεσιακά συστήματα </a:t>
            </a:r>
            <a:br>
              <a:rPr lang="el-GR" altLang="el-GR" sz="4000" dirty="0" smtClean="0">
                <a:latin typeface="+mn-lt"/>
              </a:rPr>
            </a:br>
            <a:r>
              <a:rPr lang="el-GR" altLang="el-GR" sz="4000" dirty="0" smtClean="0">
                <a:latin typeface="+mn-lt"/>
              </a:rPr>
              <a:t>(</a:t>
            </a:r>
            <a:r>
              <a:rPr lang="en-US" altLang="el-GR" sz="4000" dirty="0" smtClean="0">
                <a:latin typeface="+mn-lt"/>
              </a:rPr>
              <a:t>Relational Database Management System, RDBMS</a:t>
            </a:r>
            <a:r>
              <a:rPr lang="el-GR" altLang="el-GR" sz="4000" dirty="0" smtClean="0">
                <a:latin typeface="+mn-lt"/>
              </a:rPr>
              <a:t>) (1 από 3)</a:t>
            </a:r>
            <a:endParaRPr lang="el-GR" sz="4000" dirty="0">
              <a:latin typeface="+mn-lt"/>
            </a:endParaRPr>
          </a:p>
        </p:txBody>
      </p:sp>
      <p:sp>
        <p:nvSpPr>
          <p:cNvPr id="23" name="Rectangle 3" descr="Τα δεδομένα γίνονται αντιληπτά στο χρήστη ως πίνακες (και μόνο ως πίνακες),&#10;Οι τελεστές των πράξεων που έχει στη διάθεσή του ο χρήστης, παραδείγματος χάρην για ανάκληση δεδομένων, είναι τελεστές που παράγουν νέους πίνακες από παλιούς, και σε αυτούς τους τελεστές περιλαμβάνονται τουλάχιστον οι SELECT (επιλογή) –που είναι γνωστός και ως RESTRICT (περιορισμός)– PROJECT (προβολή) και JOIN (σύζευξη).&#10;"/>
          <p:cNvSpPr>
            <a:spLocks noGrp="1" noChangeArrowheads="1"/>
          </p:cNvSpPr>
          <p:nvPr>
            <p:ph idx="1"/>
          </p:nvPr>
        </p:nvSpPr>
        <p:spPr>
          <a:xfrm>
            <a:off x="457200" y="1988840"/>
            <a:ext cx="8229600" cy="4032448"/>
          </a:xfrm>
        </p:spPr>
        <p:txBody>
          <a:bodyPr>
            <a:normAutofit lnSpcReduction="10000"/>
          </a:bodyPr>
          <a:lstStyle/>
          <a:p>
            <a:pPr>
              <a:buFont typeface="Wingdings" panose="05000000000000000000" pitchFamily="2" charset="2"/>
              <a:buChar char="q"/>
            </a:pPr>
            <a:r>
              <a:rPr lang="el-GR" altLang="el-GR" sz="2800" dirty="0"/>
              <a:t>Τα δεδομένα γίνονται αντιληπτά στο χρήστη ως πίνακες (και μόνο ως πίνακες</a:t>
            </a:r>
            <a:r>
              <a:rPr lang="el-GR" altLang="el-GR" sz="2800" dirty="0" smtClean="0"/>
              <a:t>),</a:t>
            </a:r>
            <a:endParaRPr lang="el-GR" altLang="el-GR" sz="2800" dirty="0"/>
          </a:p>
          <a:p>
            <a:pPr>
              <a:buFont typeface="Wingdings" panose="05000000000000000000" pitchFamily="2" charset="2"/>
              <a:buChar char="q"/>
            </a:pPr>
            <a:r>
              <a:rPr lang="el-GR" altLang="el-GR" sz="2800" dirty="0"/>
              <a:t>Οι τελεστές των πράξεων που έχει στη διάθεσή του ο χρήστης –π.χ. για ανάκληση δεδομένων –είναι τελεστές που παράγουν νέους πίνακες από παλιούς, και </a:t>
            </a:r>
            <a:r>
              <a:rPr lang="el-GR" altLang="el-GR" sz="2800" dirty="0" smtClean="0"/>
              <a:t>σε αυτούς </a:t>
            </a:r>
            <a:r>
              <a:rPr lang="el-GR" altLang="el-GR" sz="2800" dirty="0"/>
              <a:t>τους τελεστές περιλαμβάνονται τουλάχιστον οι </a:t>
            </a:r>
            <a:r>
              <a:rPr lang="en-GB" altLang="el-GR" sz="2800" dirty="0"/>
              <a:t>SELECT</a:t>
            </a:r>
            <a:r>
              <a:rPr lang="el-GR" altLang="el-GR" sz="2800" dirty="0"/>
              <a:t> (επιλογή) –που είναι γνωστός και ως </a:t>
            </a:r>
            <a:r>
              <a:rPr lang="en-GB" altLang="el-GR" sz="2800" dirty="0"/>
              <a:t>RESTRICT</a:t>
            </a:r>
            <a:r>
              <a:rPr lang="el-GR" altLang="el-GR" sz="2800" dirty="0"/>
              <a:t> (περιορισμός)– </a:t>
            </a:r>
            <a:r>
              <a:rPr lang="en-GB" altLang="el-GR" sz="2800" dirty="0"/>
              <a:t>PROJECT</a:t>
            </a:r>
            <a:r>
              <a:rPr lang="el-GR" altLang="el-GR" sz="2800" dirty="0"/>
              <a:t> (προβολή) και </a:t>
            </a:r>
            <a:r>
              <a:rPr lang="en-GB" altLang="el-GR" sz="2800" dirty="0"/>
              <a:t>JOIN</a:t>
            </a:r>
            <a:r>
              <a:rPr lang="el-GR" altLang="el-GR" sz="2800" dirty="0"/>
              <a:t> (σύζευξη</a:t>
            </a:r>
            <a:r>
              <a:rPr lang="el-GR" altLang="el-GR" sz="2800" dirty="0" smtClean="0"/>
              <a:t>).</a:t>
            </a:r>
            <a:endParaRPr lang="el-GR" alt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27384"/>
            <a:ext cx="8424936" cy="2002520"/>
          </a:xfrm>
        </p:spPr>
        <p:txBody>
          <a:bodyPr>
            <a:noAutofit/>
          </a:bodyPr>
          <a:lstStyle/>
          <a:p>
            <a:r>
              <a:rPr lang="el-GR" altLang="el-GR" sz="4000" dirty="0"/>
              <a:t>Σχεσιακά</a:t>
            </a:r>
            <a:r>
              <a:rPr lang="en-GB" altLang="el-GR" sz="4000" dirty="0"/>
              <a:t> </a:t>
            </a:r>
            <a:r>
              <a:rPr lang="el-GR" altLang="el-GR" sz="4000" dirty="0"/>
              <a:t>συστήματα</a:t>
            </a:r>
            <a:r>
              <a:rPr lang="en-GB" altLang="el-GR" sz="4000" dirty="0"/>
              <a:t> </a:t>
            </a:r>
            <a:r>
              <a:rPr lang="el-GR" altLang="el-GR" sz="4000" dirty="0"/>
              <a:t/>
            </a:r>
            <a:br>
              <a:rPr lang="el-GR" altLang="el-GR" sz="4000" dirty="0"/>
            </a:br>
            <a:r>
              <a:rPr lang="en-GB" altLang="el-GR" sz="4000" dirty="0"/>
              <a:t>(Relational Database Management System</a:t>
            </a:r>
            <a:r>
              <a:rPr lang="el-GR" altLang="el-GR" sz="4000" dirty="0"/>
              <a:t>,</a:t>
            </a:r>
            <a:r>
              <a:rPr lang="en-GB" altLang="el-GR" sz="4000" dirty="0"/>
              <a:t> RDBMS)</a:t>
            </a:r>
            <a:r>
              <a:rPr lang="el-GR" altLang="el-GR" sz="4000" dirty="0"/>
              <a:t> </a:t>
            </a:r>
            <a:r>
              <a:rPr lang="el-GR" altLang="el-GR" sz="4000" dirty="0" smtClean="0"/>
              <a:t>(2 </a:t>
            </a:r>
            <a:r>
              <a:rPr lang="el-GR" altLang="el-GR" sz="4000" dirty="0"/>
              <a:t>από </a:t>
            </a:r>
            <a:r>
              <a:rPr lang="el-GR" altLang="el-GR" sz="4000" dirty="0" smtClean="0"/>
              <a:t>3)</a:t>
            </a:r>
            <a:endParaRPr lang="el-GR" sz="4000" dirty="0">
              <a:latin typeface="+mn-lt"/>
            </a:endParaRPr>
          </a:p>
        </p:txBody>
      </p:sp>
      <p:graphicFrame>
        <p:nvGraphicFramePr>
          <p:cNvPr id="22" name="Group 234" descr="Πίνακας Σχεσιακού συστήματος DEPT."/>
          <p:cNvGraphicFramePr>
            <a:graphicFrameLocks/>
          </p:cNvGraphicFramePr>
          <p:nvPr>
            <p:custDataLst>
              <p:tags r:id="rId2"/>
            </p:custDataLst>
            <p:extLst>
              <p:ext uri="{D42A27DB-BD31-4B8C-83A1-F6EECF244321}">
                <p14:modId xmlns:p14="http://schemas.microsoft.com/office/powerpoint/2010/main" val="1833700776"/>
              </p:ext>
            </p:extLst>
          </p:nvPr>
        </p:nvGraphicFramePr>
        <p:xfrm>
          <a:off x="2843336" y="2132856"/>
          <a:ext cx="3721590" cy="1382961"/>
        </p:xfrm>
        <a:graphic>
          <a:graphicData uri="http://schemas.openxmlformats.org/drawingml/2006/table">
            <a:tbl>
              <a:tblPr firstRow="1"/>
              <a:tblGrid>
                <a:gridCol w="1095514"/>
                <a:gridCol w="1375495"/>
                <a:gridCol w="1250581"/>
              </a:tblGrid>
              <a:tr h="390537">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dirty="0" smtClean="0">
                          <a:ln>
                            <a:noFill/>
                          </a:ln>
                          <a:solidFill>
                            <a:schemeClr val="tx1"/>
                          </a:solidFill>
                          <a:effectLst/>
                          <a:latin typeface="Times New Roman" pitchFamily="18" charset="0"/>
                          <a:cs typeface="Times New Roman" pitchFamily="18" charset="0"/>
                        </a:rPr>
                        <a:t>DEPT#</a:t>
                      </a:r>
                      <a:endParaRPr kumimoji="0" lang="en-GB" altLang="el-GR" sz="1600" b="0" i="0" u="none" strike="noStrike" cap="none" normalizeH="0" baseline="0" dirty="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Times New Roman" pitchFamily="18" charset="0"/>
                          <a:cs typeface="Times New Roman" pitchFamily="18" charset="0"/>
                        </a:rPr>
                        <a:t>DNAME</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Times New Roman" pitchFamily="18" charset="0"/>
                          <a:cs typeface="Times New Roman" pitchFamily="18" charset="0"/>
                        </a:rPr>
                        <a:t>BUDGET</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80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D1</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chemeClr val="tx1"/>
                          </a:solidFill>
                          <a:effectLst/>
                          <a:latin typeface="Times New Roman" pitchFamily="18" charset="0"/>
                          <a:cs typeface="Times New Roman" pitchFamily="18" charset="0"/>
                        </a:rPr>
                        <a:t>Πωλήσεις</a:t>
                      </a:r>
                      <a:endParaRPr kumimoji="0" lang="el-GR"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chemeClr val="tx1"/>
                          </a:solidFill>
                          <a:effectLst/>
                          <a:latin typeface="Times New Roman" pitchFamily="18" charset="0"/>
                          <a:cs typeface="Times New Roman" pitchFamily="18" charset="0"/>
                        </a:rPr>
                        <a:t>10Μ</a:t>
                      </a:r>
                      <a:endParaRPr kumimoji="0" lang="el-GR"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80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Times New Roman" pitchFamily="18" charset="0"/>
                          <a:cs typeface="Times New Roman" pitchFamily="18" charset="0"/>
                        </a:rPr>
                        <a:t>D2</a:t>
                      </a: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Times New Roman" pitchFamily="18" charset="0"/>
                          <a:cs typeface="Times New Roman" pitchFamily="18" charset="0"/>
                        </a:rPr>
                        <a:t>Παραγωγή</a:t>
                      </a:r>
                      <a:endParaRPr kumimoji="0" lang="el-GR" altLang="el-GR" sz="1600" b="0" i="0" u="none" strike="noStrike" cap="none" normalizeH="0" baseline="0" dirty="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chemeClr val="tx1"/>
                          </a:solidFill>
                          <a:effectLst/>
                          <a:latin typeface="Times New Roman" pitchFamily="18" charset="0"/>
                          <a:cs typeface="Times New Roman" pitchFamily="18" charset="0"/>
                        </a:rPr>
                        <a:t>12Μ</a:t>
                      </a:r>
                      <a:endParaRPr kumimoji="0" lang="el-GR"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80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D3</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Times New Roman" pitchFamily="18" charset="0"/>
                          <a:cs typeface="Times New Roman" pitchFamily="18" charset="0"/>
                        </a:rPr>
                        <a:t>Έρευνα</a:t>
                      </a:r>
                      <a:endParaRPr kumimoji="0" lang="el-GR" altLang="el-GR" sz="1600" b="0" i="0" u="none" strike="noStrike" cap="none" normalizeH="0" baseline="0" dirty="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Times New Roman" pitchFamily="18" charset="0"/>
                          <a:cs typeface="Times New Roman" pitchFamily="18" charset="0"/>
                        </a:rPr>
                        <a:t>5Μ</a:t>
                      </a:r>
                      <a:endParaRPr kumimoji="0" lang="el-GR" altLang="el-GR" sz="1600" b="0" i="0" u="none" strike="noStrike" cap="none" normalizeH="0" baseline="0" dirty="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3" name="Group 235" descr="Πίνακας Σχεσιακού συστήματος EMP."/>
          <p:cNvGraphicFramePr>
            <a:graphicFrameLocks/>
          </p:cNvGraphicFramePr>
          <p:nvPr>
            <p:custDataLst>
              <p:tags r:id="rId3"/>
            </p:custDataLst>
            <p:extLst>
              <p:ext uri="{D42A27DB-BD31-4B8C-83A1-F6EECF244321}">
                <p14:modId xmlns:p14="http://schemas.microsoft.com/office/powerpoint/2010/main" val="2284189762"/>
              </p:ext>
            </p:extLst>
          </p:nvPr>
        </p:nvGraphicFramePr>
        <p:xfrm>
          <a:off x="2916361" y="3994625"/>
          <a:ext cx="3578010" cy="1654040"/>
        </p:xfrm>
        <a:graphic>
          <a:graphicData uri="http://schemas.openxmlformats.org/drawingml/2006/table">
            <a:tbl>
              <a:tblPr firstRow="1"/>
              <a:tblGrid>
                <a:gridCol w="732257"/>
                <a:gridCol w="941884"/>
                <a:gridCol w="844250"/>
                <a:gridCol w="1059619"/>
              </a:tblGrid>
              <a:tr h="33080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dirty="0" smtClean="0">
                          <a:ln>
                            <a:noFill/>
                          </a:ln>
                          <a:solidFill>
                            <a:schemeClr val="tx1"/>
                          </a:solidFill>
                          <a:effectLst/>
                          <a:latin typeface="Times New Roman" pitchFamily="18" charset="0"/>
                          <a:cs typeface="Times New Roman" pitchFamily="18" charset="0"/>
                        </a:rPr>
                        <a:t>EMP#</a:t>
                      </a:r>
                      <a:endParaRPr kumimoji="0" lang="en-GB" altLang="el-GR" sz="1600" b="0" i="0" u="none" strike="noStrike" cap="none" normalizeH="0" baseline="0" dirty="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Times New Roman" pitchFamily="18" charset="0"/>
                          <a:cs typeface="Times New Roman" pitchFamily="18" charset="0"/>
                        </a:rPr>
                        <a:t>ENAME</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Times New Roman" pitchFamily="18" charset="0"/>
                          <a:cs typeface="Times New Roman" pitchFamily="18" charset="0"/>
                        </a:rPr>
                        <a:t>DEPT#</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1" i="0" u="none" strike="noStrike" cap="none" normalizeH="0" baseline="0" smtClean="0">
                          <a:ln>
                            <a:noFill/>
                          </a:ln>
                          <a:solidFill>
                            <a:schemeClr val="tx1"/>
                          </a:solidFill>
                          <a:effectLst/>
                          <a:latin typeface="Times New Roman" pitchFamily="18" charset="0"/>
                          <a:cs typeface="Times New Roman" pitchFamily="18" charset="0"/>
                        </a:rPr>
                        <a:t>SALARY</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80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Times New Roman" pitchFamily="18" charset="0"/>
                          <a:cs typeface="Times New Roman" pitchFamily="18" charset="0"/>
                        </a:rPr>
                        <a:t>E1</a:t>
                      </a: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Lopez</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D1</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Times New Roman" pitchFamily="18" charset="0"/>
                          <a:cs typeface="Times New Roman" pitchFamily="18" charset="0"/>
                        </a:rPr>
                        <a:t>40K</a:t>
                      </a:r>
                      <a:endParaRPr kumimoji="0" lang="en-GB" altLang="el-GR" sz="1600" b="0" i="0" u="none" strike="noStrike" cap="none" normalizeH="0" baseline="0" dirty="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80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E2</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Cheng</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Times New Roman" pitchFamily="18" charset="0"/>
                          <a:cs typeface="Times New Roman" pitchFamily="18" charset="0"/>
                        </a:rPr>
                        <a:t>D1</a:t>
                      </a:r>
                      <a:endParaRPr kumimoji="0" lang="en-GB" altLang="el-GR" sz="1600" b="0" i="0" u="none" strike="noStrike" cap="none" normalizeH="0" baseline="0" dirty="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42K</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80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E3</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Finzi</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D2</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30K</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808">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E4</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smtClean="0">
                          <a:ln>
                            <a:noFill/>
                          </a:ln>
                          <a:solidFill>
                            <a:schemeClr val="tx1"/>
                          </a:solidFill>
                          <a:effectLst/>
                          <a:latin typeface="Times New Roman" pitchFamily="18" charset="0"/>
                          <a:cs typeface="Times New Roman" pitchFamily="18" charset="0"/>
                        </a:rPr>
                        <a:t>Saito</a:t>
                      </a:r>
                      <a:endParaRPr kumimoji="0" lang="en-GB" altLang="el-GR" sz="1600" b="0" i="0" u="none" strike="noStrike" cap="none" normalizeH="0" baseline="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Times New Roman" pitchFamily="18" charset="0"/>
                          <a:cs typeface="Times New Roman" pitchFamily="18" charset="0"/>
                        </a:rPr>
                        <a:t>D2</a:t>
                      </a:r>
                      <a:endParaRPr kumimoji="0" lang="en-GB" altLang="el-GR" sz="1600" b="0" i="0" u="none" strike="noStrike" cap="none" normalizeH="0" baseline="0" dirty="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l-GR" sz="1600" b="0" i="0" u="none" strike="noStrike" cap="none" normalizeH="0" baseline="0" dirty="0" smtClean="0">
                          <a:ln>
                            <a:noFill/>
                          </a:ln>
                          <a:solidFill>
                            <a:schemeClr val="tx1"/>
                          </a:solidFill>
                          <a:effectLst/>
                          <a:latin typeface="Times New Roman" pitchFamily="18" charset="0"/>
                          <a:cs typeface="Times New Roman" pitchFamily="18" charset="0"/>
                        </a:rPr>
                        <a:t>35K</a:t>
                      </a:r>
                      <a:endParaRPr kumimoji="0" lang="en-GB" altLang="el-GR" sz="1600" b="0" i="0" u="none" strike="noStrike" cap="none" normalizeH="0" baseline="0" dirty="0" smtClean="0">
                        <a:ln>
                          <a:noFill/>
                        </a:ln>
                        <a:solidFill>
                          <a:schemeClr val="tx1"/>
                        </a:solidFill>
                        <a:effectLst/>
                        <a:latin typeface="Arial" charset="0"/>
                      </a:endParaRPr>
                    </a:p>
                  </a:txBody>
                  <a:tcPr marL="82702" marR="82702" marT="41351" marB="4135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Ορθογώνιο 2"/>
          <p:cNvSpPr/>
          <p:nvPr/>
        </p:nvSpPr>
        <p:spPr>
          <a:xfrm>
            <a:off x="1710625" y="5963597"/>
            <a:ext cx="5986319" cy="461665"/>
          </a:xfrm>
          <a:prstGeom prst="rect">
            <a:avLst/>
          </a:prstGeom>
        </p:spPr>
        <p:txBody>
          <a:bodyPr wrap="none">
            <a:spAutoFit/>
          </a:bodyPr>
          <a:lstStyle/>
          <a:p>
            <a:r>
              <a:rPr lang="el-GR" altLang="el-GR" sz="2400" dirty="0" smtClean="0"/>
              <a:t>Η βάση δεδομένων τμημάτων και υπαλλήλων.</a:t>
            </a:r>
            <a:endParaRPr lang="el-GR" sz="2400" dirty="0"/>
          </a:p>
        </p:txBody>
      </p:sp>
      <p:sp>
        <p:nvSpPr>
          <p:cNvPr id="21" name="Rectangle 100" descr="."/>
          <p:cNvSpPr txBox="1">
            <a:spLocks noChangeArrowheads="1"/>
          </p:cNvSpPr>
          <p:nvPr>
            <p:custDataLst>
              <p:tags r:id="rId4"/>
            </p:custDataLst>
          </p:nvPr>
        </p:nvSpPr>
        <p:spPr>
          <a:xfrm>
            <a:off x="889248" y="3501008"/>
            <a:ext cx="7499176" cy="28069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Wingdings" pitchFamily="2" charset="2"/>
              <a:buNone/>
            </a:pPr>
            <a:r>
              <a:rPr lang="en-US" altLang="el-GR" sz="2000" dirty="0" smtClean="0"/>
              <a:t>DEPT</a:t>
            </a:r>
          </a:p>
          <a:p>
            <a:pPr>
              <a:buFont typeface="Wingdings" pitchFamily="2" charset="2"/>
              <a:buNone/>
            </a:pPr>
            <a:r>
              <a:rPr lang="en-US" altLang="el-GR" sz="2000" dirty="0" smtClean="0"/>
              <a:t> </a:t>
            </a:r>
          </a:p>
          <a:p>
            <a:endParaRPr lang="en-US" altLang="el-GR" sz="2000" dirty="0" smtClean="0"/>
          </a:p>
          <a:p>
            <a:endParaRPr lang="en-US" altLang="el-GR" sz="2000" dirty="0" smtClean="0"/>
          </a:p>
          <a:p>
            <a:endParaRPr lang="en-US" altLang="el-GR" sz="2000" dirty="0" smtClean="0"/>
          </a:p>
          <a:p>
            <a:pPr>
              <a:buFont typeface="Wingdings" pitchFamily="2" charset="2"/>
              <a:buNone/>
            </a:pPr>
            <a:endParaRPr lang="en-US" altLang="el-GR" sz="2000" dirty="0" smtClean="0"/>
          </a:p>
          <a:p>
            <a:pPr>
              <a:buFont typeface="Wingdings" pitchFamily="2" charset="2"/>
              <a:buNone/>
            </a:pPr>
            <a:r>
              <a:rPr lang="en-US" altLang="el-GR" sz="2000" dirty="0" smtClean="0"/>
              <a:t>EMP</a:t>
            </a:r>
          </a:p>
          <a:p>
            <a:endParaRPr lang="en-US" altLang="el-GR" sz="2000" dirty="0" smtClean="0"/>
          </a:p>
          <a:p>
            <a:endParaRPr lang="en-US" altLang="el-GR" sz="20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72819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Σχεσιακά συστήματα </a:t>
            </a:r>
            <a:br>
              <a:rPr lang="el-GR" altLang="el-GR" sz="4000" dirty="0" smtClean="0"/>
            </a:br>
            <a:r>
              <a:rPr lang="el-GR" altLang="el-GR" sz="4000" dirty="0" smtClean="0"/>
              <a:t>(</a:t>
            </a:r>
            <a:r>
              <a:rPr lang="en-US" altLang="el-GR" sz="4000" dirty="0" smtClean="0"/>
              <a:t>Relational Database Management System, RDBMS</a:t>
            </a:r>
            <a:r>
              <a:rPr lang="el-GR" altLang="el-GR" sz="4000" dirty="0" smtClean="0"/>
              <a:t>) (3 από 3)</a:t>
            </a:r>
            <a:endParaRPr lang="el-GR" sz="4000" dirty="0"/>
          </a:p>
        </p:txBody>
      </p:sp>
      <p:sp>
        <p:nvSpPr>
          <p:cNvPr id="7" name="Content Placeholder 2" descr="Η πράξη SELECT (επιλογή) εξάγει κάποιες καθορισμένες γραμμές από έναν πίνακα. &#10;SELECT: DEPT όπου BUDGET &gt; 8M,&#10;&#10;Η πράξη PROJECT (προβολή) εξάγει κάποιες καθορισμένες στήλες από έναν πίνακα. &#10;PROJECT: DEPT, στήλες DEPT# και BUDGET,&#10;&#10;Η πράξη JOIN (σύζευξη) συνδέει δύο πίνακες με βάση τις κοινές τιμές που έχουν σε μια κοινή στήλη.&#10;JOIN: DEPT, και EMP με βάση το DEPT#.&#10;"/>
          <p:cNvSpPr>
            <a:spLocks noGrp="1"/>
          </p:cNvSpPr>
          <p:nvPr>
            <p:ph idx="4294967295"/>
          </p:nvPr>
        </p:nvSpPr>
        <p:spPr>
          <a:xfrm>
            <a:off x="467545" y="1844824"/>
            <a:ext cx="8219256" cy="4392488"/>
          </a:xfrm>
        </p:spPr>
        <p:txBody>
          <a:bodyPr>
            <a:noAutofit/>
          </a:bodyPr>
          <a:lstStyle/>
          <a:p>
            <a:pPr algn="just">
              <a:lnSpc>
                <a:spcPct val="90000"/>
              </a:lnSpc>
              <a:buFont typeface="Wingdings" panose="05000000000000000000" pitchFamily="2" charset="2"/>
              <a:buChar char="q"/>
            </a:pPr>
            <a:r>
              <a:rPr lang="el-GR" altLang="el-GR" sz="2400" dirty="0"/>
              <a:t>Η πράξη </a:t>
            </a:r>
            <a:r>
              <a:rPr lang="en-GB" altLang="el-GR" sz="2400" b="1" dirty="0"/>
              <a:t>SELECT</a:t>
            </a:r>
            <a:r>
              <a:rPr lang="el-GR" altLang="el-GR" sz="2400" dirty="0"/>
              <a:t> </a:t>
            </a:r>
            <a:r>
              <a:rPr lang="en-GB" altLang="el-GR" sz="2400" dirty="0"/>
              <a:t>(</a:t>
            </a:r>
            <a:r>
              <a:rPr lang="el-GR" altLang="el-GR" sz="2400" dirty="0"/>
              <a:t>επιλογή) εξάγει κάποιες καθορισμένες γραμμές από έναν πίνακα. </a:t>
            </a:r>
            <a:endParaRPr lang="en-GB" altLang="el-GR" sz="2400" dirty="0"/>
          </a:p>
          <a:p>
            <a:pPr algn="ctr">
              <a:lnSpc>
                <a:spcPct val="90000"/>
              </a:lnSpc>
              <a:buFont typeface="Wingdings" pitchFamily="2" charset="2"/>
              <a:buNone/>
            </a:pPr>
            <a:r>
              <a:rPr lang="en-GB" altLang="el-GR" sz="2400" dirty="0"/>
              <a:t>SELECT: DEPT </a:t>
            </a:r>
            <a:r>
              <a:rPr lang="el-GR" altLang="el-GR" sz="2400" dirty="0"/>
              <a:t>όπου</a:t>
            </a:r>
            <a:r>
              <a:rPr lang="en-GB" altLang="el-GR" sz="2400" dirty="0"/>
              <a:t> BUDGET &gt; </a:t>
            </a:r>
            <a:r>
              <a:rPr lang="en-GB" altLang="el-GR" sz="2400" dirty="0" smtClean="0"/>
              <a:t>8M</a:t>
            </a:r>
            <a:r>
              <a:rPr lang="el-GR" altLang="el-GR" sz="2400" dirty="0" smtClean="0"/>
              <a:t>,</a:t>
            </a:r>
            <a:endParaRPr lang="en-GB" altLang="el-GR" sz="2400" dirty="0"/>
          </a:p>
          <a:p>
            <a:pPr algn="ctr">
              <a:lnSpc>
                <a:spcPct val="90000"/>
              </a:lnSpc>
              <a:buFont typeface="Wingdings" pitchFamily="2" charset="2"/>
              <a:buNone/>
            </a:pPr>
            <a:endParaRPr lang="el-GR" altLang="el-GR" sz="2400" dirty="0"/>
          </a:p>
          <a:p>
            <a:pPr algn="just">
              <a:lnSpc>
                <a:spcPct val="90000"/>
              </a:lnSpc>
              <a:buFont typeface="Wingdings" panose="05000000000000000000" pitchFamily="2" charset="2"/>
              <a:buChar char="q"/>
            </a:pPr>
            <a:r>
              <a:rPr lang="el-GR" altLang="el-GR" sz="2400" dirty="0"/>
              <a:t>Η πράξη </a:t>
            </a:r>
            <a:r>
              <a:rPr lang="en-GB" altLang="el-GR" sz="2400" b="1" dirty="0"/>
              <a:t>PROJECT</a:t>
            </a:r>
            <a:r>
              <a:rPr lang="el-GR" altLang="el-GR" sz="2400" dirty="0"/>
              <a:t> (προβολή) εξάγει κάποιες καθορισμένες στήλες από έναν πίνακα. </a:t>
            </a:r>
            <a:endParaRPr lang="en-GB" altLang="el-GR" sz="2400" dirty="0"/>
          </a:p>
          <a:p>
            <a:pPr algn="ctr">
              <a:lnSpc>
                <a:spcPct val="90000"/>
              </a:lnSpc>
              <a:buFont typeface="Wingdings" pitchFamily="2" charset="2"/>
              <a:buNone/>
            </a:pPr>
            <a:r>
              <a:rPr lang="en-GB" altLang="el-GR" sz="2400" dirty="0"/>
              <a:t>PROJECT: DEPT, </a:t>
            </a:r>
            <a:r>
              <a:rPr lang="el-GR" altLang="el-GR" sz="2400" dirty="0"/>
              <a:t>στήλες</a:t>
            </a:r>
            <a:r>
              <a:rPr lang="en-GB" altLang="el-GR" sz="2400" dirty="0"/>
              <a:t> DEPT# </a:t>
            </a:r>
            <a:r>
              <a:rPr lang="el-GR" altLang="el-GR" sz="2400" dirty="0"/>
              <a:t>και</a:t>
            </a:r>
            <a:r>
              <a:rPr lang="en-GB" altLang="el-GR" sz="2400" dirty="0"/>
              <a:t> </a:t>
            </a:r>
            <a:r>
              <a:rPr lang="en-GB" altLang="el-GR" sz="2400" dirty="0" smtClean="0"/>
              <a:t>BUDGET</a:t>
            </a:r>
            <a:r>
              <a:rPr lang="el-GR" altLang="el-GR" sz="2400" dirty="0" smtClean="0"/>
              <a:t>,</a:t>
            </a:r>
            <a:endParaRPr lang="en-GB" altLang="el-GR" sz="2400" dirty="0"/>
          </a:p>
          <a:p>
            <a:pPr algn="ctr">
              <a:lnSpc>
                <a:spcPct val="90000"/>
              </a:lnSpc>
              <a:buFont typeface="Wingdings" pitchFamily="2" charset="2"/>
              <a:buNone/>
            </a:pPr>
            <a:endParaRPr lang="el-GR" altLang="el-GR" sz="2400" dirty="0"/>
          </a:p>
          <a:p>
            <a:pPr algn="just">
              <a:lnSpc>
                <a:spcPct val="90000"/>
              </a:lnSpc>
              <a:buFont typeface="Wingdings" panose="05000000000000000000" pitchFamily="2" charset="2"/>
              <a:buChar char="q"/>
            </a:pPr>
            <a:r>
              <a:rPr lang="el-GR" altLang="el-GR" sz="2400" dirty="0"/>
              <a:t>Η πράξη </a:t>
            </a:r>
            <a:r>
              <a:rPr lang="en-GB" altLang="el-GR" sz="2400" b="1" dirty="0"/>
              <a:t>JOIN</a:t>
            </a:r>
            <a:r>
              <a:rPr lang="el-GR" altLang="el-GR" sz="2400" dirty="0"/>
              <a:t> (σύζευξη) συνδέει δύο πίνακες με βάση τις κοινές τιμές που έχουν σε μια κοινή στήλη.</a:t>
            </a:r>
            <a:endParaRPr lang="en-GB" altLang="el-GR" sz="2400" dirty="0"/>
          </a:p>
          <a:p>
            <a:pPr algn="ctr">
              <a:lnSpc>
                <a:spcPct val="90000"/>
              </a:lnSpc>
              <a:buFont typeface="Wingdings" pitchFamily="2" charset="2"/>
              <a:buNone/>
            </a:pPr>
            <a:r>
              <a:rPr lang="en-GB" altLang="el-GR" sz="2400" dirty="0"/>
              <a:t>JOIN</a:t>
            </a:r>
            <a:r>
              <a:rPr lang="el-GR" altLang="el-GR" sz="2400" dirty="0"/>
              <a:t>: </a:t>
            </a:r>
            <a:r>
              <a:rPr lang="en-GB" altLang="el-GR" sz="2400" dirty="0"/>
              <a:t>DEPT</a:t>
            </a:r>
            <a:r>
              <a:rPr lang="el-GR" altLang="el-GR" sz="2400" dirty="0"/>
              <a:t>, και </a:t>
            </a:r>
            <a:r>
              <a:rPr lang="en-GB" altLang="el-GR" sz="2400" dirty="0"/>
              <a:t>EMP</a:t>
            </a:r>
            <a:r>
              <a:rPr lang="el-GR" altLang="el-GR" sz="2400" dirty="0"/>
              <a:t> με βάση το </a:t>
            </a:r>
            <a:r>
              <a:rPr lang="en-GB" altLang="el-GR" sz="2400" dirty="0"/>
              <a:t>DEPT</a:t>
            </a:r>
            <a:r>
              <a:rPr lang="el-GR" altLang="el-GR" sz="2400" dirty="0" smtClean="0"/>
              <a:t>#.</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Ιδιότητα της κλειστότητας</a:t>
            </a:r>
            <a:endParaRPr lang="el-GR" sz="4000" dirty="0"/>
          </a:p>
        </p:txBody>
      </p:sp>
      <p:sp>
        <p:nvSpPr>
          <p:cNvPr id="2" name="Ορθογώνιο 1"/>
          <p:cNvSpPr/>
          <p:nvPr/>
        </p:nvSpPr>
        <p:spPr>
          <a:xfrm>
            <a:off x="467544" y="1201507"/>
            <a:ext cx="8219256" cy="4819781"/>
          </a:xfrm>
          <a:prstGeom prst="rect">
            <a:avLst/>
          </a:prstGeom>
        </p:spPr>
        <p:txBody>
          <a:bodyPr wrap="square">
            <a:spAutoFit/>
          </a:bodyPr>
          <a:lstStyle/>
          <a:p>
            <a:pPr marL="342900" indent="-342900">
              <a:lnSpc>
                <a:spcPct val="80000"/>
              </a:lnSpc>
              <a:buFont typeface="Wingdings" panose="05000000000000000000" pitchFamily="2" charset="2"/>
              <a:buChar char="q"/>
            </a:pPr>
            <a:r>
              <a:rPr lang="el-GR" altLang="el-GR" sz="2400" dirty="0" smtClean="0"/>
              <a:t>Η έξοδος οποιασδήποτε πράξης είναι αντικείμενο του ίδιου είδους με την είσοδό της- και οι δύο είναι πίνακες- η έξοδος μιας πράξης μπορεί να γίνει είσοδος μιας άλλης πράξης.</a:t>
            </a:r>
          </a:p>
          <a:p>
            <a:pPr>
              <a:lnSpc>
                <a:spcPct val="80000"/>
              </a:lnSpc>
            </a:pPr>
            <a:endParaRPr lang="el-GR" altLang="el-GR" sz="2400" u="sng" dirty="0" smtClean="0"/>
          </a:p>
          <a:p>
            <a:pPr>
              <a:lnSpc>
                <a:spcPct val="80000"/>
              </a:lnSpc>
              <a:buFont typeface="Wingdings" pitchFamily="2" charset="2"/>
              <a:buNone/>
            </a:pPr>
            <a:r>
              <a:rPr lang="el-GR" altLang="el-GR" sz="2400" u="sng" dirty="0" smtClean="0"/>
              <a:t>Αποτέλεσμα:</a:t>
            </a:r>
            <a:r>
              <a:rPr lang="el-GR" altLang="el-GR" sz="2400" dirty="0" smtClean="0"/>
              <a:t> Μπορούμε να γράφουμε παραστάσεις με ένθετες </a:t>
            </a:r>
            <a:r>
              <a:rPr lang="el-GR" altLang="el-GR" sz="2400" dirty="0" err="1" smtClean="0"/>
              <a:t>υποπαραστάσεις</a:t>
            </a:r>
            <a:r>
              <a:rPr lang="el-GR" altLang="el-GR" sz="2400" dirty="0" smtClean="0"/>
              <a:t> - δηλαδή, παραστάσεις που οι τελεστές των πράξεων τους είναι και οι ίδιοι παραστάσεις, και όχι απλά ονόματα πινάκων.</a:t>
            </a:r>
          </a:p>
          <a:p>
            <a:pPr>
              <a:lnSpc>
                <a:spcPct val="80000"/>
              </a:lnSpc>
              <a:buFont typeface="Wingdings" pitchFamily="2" charset="2"/>
              <a:buNone/>
            </a:pPr>
            <a:endParaRPr lang="el-GR" altLang="el-GR" sz="2400" dirty="0" smtClean="0"/>
          </a:p>
          <a:p>
            <a:pPr marL="342900" indent="-342900">
              <a:lnSpc>
                <a:spcPct val="80000"/>
              </a:lnSpc>
              <a:buFont typeface="Wingdings" panose="05000000000000000000" pitchFamily="2" charset="2"/>
              <a:buChar char="q"/>
            </a:pPr>
            <a:r>
              <a:rPr lang="el-GR" altLang="el-GR" sz="2400" dirty="0" smtClean="0"/>
              <a:t>Οι πράξεις γίνονται όλες κατά σύνολο και όχι κατά γραμμή· δηλαδή οι τελεστές και τα αποτελέσματα είναι πάντα ολόκληροι πίνακες και όχι μεμονωμένες γραμμές και οι πίνακες περιέχουν σύνολα γραμμών.</a:t>
            </a:r>
          </a:p>
          <a:p>
            <a:pPr>
              <a:lnSpc>
                <a:spcPct val="80000"/>
              </a:lnSpc>
            </a:pPr>
            <a:endParaRPr lang="el-GR" altLang="el-GR" sz="2400" dirty="0" smtClean="0"/>
          </a:p>
          <a:p>
            <a:pPr>
              <a:lnSpc>
                <a:spcPct val="80000"/>
              </a:lnSpc>
              <a:buFont typeface="Wingdings" pitchFamily="2" charset="2"/>
              <a:buNone/>
            </a:pPr>
            <a:r>
              <a:rPr lang="el-GR" altLang="el-GR" sz="2400" dirty="0" smtClean="0"/>
              <a:t>Η δυνατότητα </a:t>
            </a:r>
            <a:r>
              <a:rPr lang="el-GR" altLang="el-GR" sz="2400" b="1" dirty="0" smtClean="0"/>
              <a:t>επεξεργασίας συνόλων </a:t>
            </a:r>
            <a:r>
              <a:rPr lang="el-GR" altLang="el-GR" sz="2400" dirty="0" smtClean="0"/>
              <a:t>είναι ένα κύριο διακριτικό γνώρισμα των </a:t>
            </a:r>
            <a:r>
              <a:rPr lang="el-GR" altLang="el-GR" sz="2400" b="1" dirty="0" smtClean="0"/>
              <a:t>σχεσιακών συστημάτων.</a:t>
            </a:r>
            <a:endParaRPr lang="el-GR" altLang="el-GR" sz="2400" b="1"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Εισαγωγή στις σχεσιακές βάσεις δεδομένων</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14/2014 12:14:27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7,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3,14,5,1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9,10,8,7,5,11,"/>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7,5,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3,11,6,10,9,"/>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7,6,10,11,9,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5,6,8,7,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4,6,5,3,"/>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5,8,6,7,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5,8,9,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5,8,12,9,13,7,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5,10,11,7,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6,8,5,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7,9,6,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6,2,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6,2,5,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2,23,3,21,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3E38AA4-0088-420F-9244-C0BDA7CAB53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5588</TotalTime>
  <Words>2453</Words>
  <Application>Microsoft Office PowerPoint</Application>
  <PresentationFormat>Προβολή στην οθόνη (4:3)</PresentationFormat>
  <Paragraphs>594</Paragraphs>
  <Slides>37</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Θέμα του Office</vt:lpstr>
      <vt:lpstr>Βάσεις Δεδομένων Ι</vt:lpstr>
      <vt:lpstr>Άδειες Χρήσης</vt:lpstr>
      <vt:lpstr>Χρηματοδότηση </vt:lpstr>
      <vt:lpstr>Σκοποί  ενότητας</vt:lpstr>
      <vt:lpstr>Περιεχόμενα ενότητας</vt:lpstr>
      <vt:lpstr>Σχεσιακά συστήματα  (Relational Database Management System, RDBMS) (1 από 3)</vt:lpstr>
      <vt:lpstr>Σχεσιακά συστήματα  (Relational Database Management System, RDBMS) (2 από 3)</vt:lpstr>
      <vt:lpstr>Σχεσιακά συστήματα  (Relational Database Management System, RDBMS) (3 από 3)</vt:lpstr>
      <vt:lpstr>Ιδιότητα της κλειστότητας</vt:lpstr>
      <vt:lpstr>Μερικά σημαντικά συμπεράσματα</vt:lpstr>
      <vt:lpstr>Το σχεσιακό μοντέλο</vt:lpstr>
      <vt:lpstr>Βελτιστοποίηση</vt:lpstr>
      <vt:lpstr>Βελτιστοποιητής</vt:lpstr>
      <vt:lpstr>Κατάλογος ή λεξικό</vt:lpstr>
      <vt:lpstr>Κατάλογος για τη βάση δεδομένων τμημάτων και υπαλλήλων</vt:lpstr>
      <vt:lpstr>Βασικοί πίνακες</vt:lpstr>
      <vt:lpstr>Απόψεις (1 από 3)</vt:lpstr>
      <vt:lpstr>Απόψεις (2 από 3)</vt:lpstr>
      <vt:lpstr>Απόψεις (3 από 3)</vt:lpstr>
      <vt:lpstr>Η γλώσσα SQL</vt:lpstr>
      <vt:lpstr>Πράξεις ορισμού δεδομένων της SQL  για τη βάση δεδομένων τμημάτων και υπαλλήλων (1 από 2)</vt:lpstr>
      <vt:lpstr>Πράξεις ορισμού δεδομένων της SQL  για τη βάση δεδομένων τμημάτων και υπαλλήλων (2 από 2)</vt:lpstr>
      <vt:lpstr>Παράδειγμα SELECT</vt:lpstr>
      <vt:lpstr>Παράδειγμα PROJECT</vt:lpstr>
      <vt:lpstr>Παράδειγμα JOIN</vt:lpstr>
      <vt:lpstr>Πράξεις ενημέρωσης</vt:lpstr>
      <vt:lpstr>Απόψεις</vt:lpstr>
      <vt:lpstr>Τρόποι κλήσης</vt:lpstr>
      <vt:lpstr>Η βάση δεδομένων προμηθευτών και εξαρτημάτων</vt:lpstr>
      <vt:lpstr>Ορισμός πεδίων ορισμού για τη βάση δεδομένων προμηθευτών και εξαρτημάτων</vt:lpstr>
      <vt:lpstr>Ορισμός πινάκων για τη βάση δεδομένων προμηθευτών και εξαρτημάτων</vt:lpstr>
      <vt:lpstr>Αντιστοίχιση σχεσιακού μοντέλου με τα συστατικά στοιχεία της αρχιτεκτονικής ANSI/SPARC  (1 από 3)</vt:lpstr>
      <vt:lpstr>Αντιστοίχιση σχεσιακού μοντέλου με τα συστατικά στοιχεία της αρχιτεκτονικής ANSI/SPARC  (2 από 3)</vt:lpstr>
      <vt:lpstr>Αντιστοίχιση σχεσιακού μοντέλου με τα συστατικά στοιχεία της αρχιτεκτονικής ANSI/SPARC  (3 από 3)</vt:lpstr>
      <vt:lpstr>Ασκήσεις (1 από 2)</vt:lpstr>
      <vt:lpstr>Ασκήσεις (1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Εισαγωγή στις σχεσιακές βάσεις δεδομένων.</dc:title>
  <dc:creator>Γεωργία Γκαράνη</dc:creator>
  <cp:keywords>Βάσεις Δεδομένων, Εισαγωγή στις σχεσιακές βάσεις δεδομένων, Σχεσιακά συστήματα, Σχεσιακό μοντέλο, Βελτιστοποίηση, Ο κατάλογος, Βασικοί πίνακες και απόψεις, Η γλώσσα SQL, Η βάση δεδομένων προμηθευτών και εξαρτημάτων.</cp:keywords>
  <cp:lastModifiedBy>Alex</cp:lastModifiedBy>
  <cp:revision>416</cp:revision>
  <dcterms:created xsi:type="dcterms:W3CDTF">2012-09-06T09:03:05Z</dcterms:created>
  <dcterms:modified xsi:type="dcterms:W3CDTF">2014-02-14T10:14:37Z</dcterms:modified>
</cp:coreProperties>
</file>