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8046" autoAdjust="0"/>
  </p:normalViewPr>
  <p:slideViewPr>
    <p:cSldViewPr>
      <p:cViewPr>
        <p:scale>
          <a:sx n="50" d="100"/>
          <a:sy n="50" d="100"/>
        </p:scale>
        <p:origin x="-3456" y="-141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Document1.doc"/></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Word_97_-_2003_Document2.doc"/><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notesSlide" Target="../notesSlides/notesSlide7.xml"/><Relationship Id="rId21" Type="http://schemas.openxmlformats.org/officeDocument/2006/relationships/tags" Target="../tags/tag29.xml"/><Relationship Id="rId34" Type="http://schemas.openxmlformats.org/officeDocument/2006/relationships/tags" Target="../tags/tag42.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slideLayout" Target="../slideLayouts/slideLayout1.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8" Type="http://schemas.openxmlformats.org/officeDocument/2006/relationships/tags" Target="../tags/tag16.xml"/><Relationship Id="rId3"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8</a:t>
            </a:r>
            <a:r>
              <a:rPr lang="el-GR" sz="2800" b="1" dirty="0" smtClean="0"/>
              <a:t>:</a:t>
            </a:r>
            <a:r>
              <a:rPr lang="en-US" sz="2800" dirty="0" smtClean="0"/>
              <a:t> </a:t>
            </a:r>
            <a:r>
              <a:rPr lang="el-GR" altLang="el-GR" sz="2800" b="1" dirty="0"/>
              <a:t>Συναρτησιακές εξαρτήσεις</a:t>
            </a:r>
            <a:endParaRPr lang="en-GB"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2738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cs typeface="Times New Roman" pitchFamily="18" charset="0"/>
              </a:rPr>
              <a:t>Παράδειγμα</a:t>
            </a:r>
            <a:endParaRPr lang="el-GR" dirty="0">
              <a:latin typeface="+mn-lt"/>
            </a:endParaRPr>
          </a:p>
        </p:txBody>
      </p:sp>
      <p:sp>
        <p:nvSpPr>
          <p:cNvPr id="7" name="Rectangle 3" descr="Για τη σχέση SCP έχουμε τις παρακάτω συναρτησιακές εξαρτήσεις: &#10;S# → CITY,&#10;{S#, P#} → QTY,&#10;{S#, P#} → CITY,&#10;{S#, P#} → {CITY, QTY},&#10;{S#, P#} → {S#},&#10;{S#, P#} → {S#, P#, CITY, QTY},&#10;{S#} → QTY,&#10;QTY → S#.&#10;&#10;"/>
          <p:cNvSpPr txBox="1">
            <a:spLocks noChangeArrowheads="1"/>
          </p:cNvSpPr>
          <p:nvPr/>
        </p:nvSpPr>
        <p:spPr>
          <a:xfrm>
            <a:off x="457201" y="1412776"/>
            <a:ext cx="8229600" cy="4478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0" hangingPunct="0"/>
            <a:r>
              <a:rPr lang="el-GR" altLang="el-GR" sz="2400" dirty="0" smtClean="0">
                <a:cs typeface="Times New Roman" pitchFamily="18" charset="0"/>
              </a:rPr>
              <a:t>Για </a:t>
            </a:r>
            <a:r>
              <a:rPr lang="el-GR" altLang="el-GR" sz="2400" dirty="0">
                <a:cs typeface="Times New Roman" pitchFamily="18" charset="0"/>
              </a:rPr>
              <a:t>τη σχέση </a:t>
            </a:r>
            <a:r>
              <a:rPr lang="en-GB" altLang="el-GR" sz="2400" dirty="0">
                <a:cs typeface="Times New Roman" pitchFamily="18" charset="0"/>
              </a:rPr>
              <a:t>SCP</a:t>
            </a:r>
            <a:r>
              <a:rPr lang="el-GR" altLang="el-GR" sz="2400" dirty="0">
                <a:cs typeface="Times New Roman" pitchFamily="18" charset="0"/>
              </a:rPr>
              <a:t> έχουμε τις παρακάτω συναρτησιακές εξαρτήσεις: </a:t>
            </a:r>
            <a:endParaRPr lang="en-GB" altLang="el-GR" sz="2400" dirty="0">
              <a:cs typeface="Times New Roman" pitchFamily="18" charset="0"/>
            </a:endParaRPr>
          </a:p>
          <a:p>
            <a:pPr eaLnBrk="0" hangingPunct="0"/>
            <a:r>
              <a:rPr lang="en-GB" altLang="el-GR" sz="2400" dirty="0">
                <a:cs typeface="Times New Roman" pitchFamily="18" charset="0"/>
              </a:rPr>
              <a:t>S# </a:t>
            </a:r>
            <a:r>
              <a:rPr lang="en-US" altLang="el-GR" sz="2400" dirty="0">
                <a:cs typeface="Times New Roman" pitchFamily="18" charset="0"/>
              </a:rPr>
              <a:t>→ </a:t>
            </a:r>
            <a:r>
              <a:rPr lang="en-GB" altLang="el-GR" sz="2400" dirty="0">
                <a:cs typeface="Times New Roman" pitchFamily="18" charset="0"/>
              </a:rPr>
              <a:t>CITY</a:t>
            </a: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 </a:t>
            </a:r>
            <a:r>
              <a:rPr lang="en-GB" altLang="el-GR" sz="2400" dirty="0">
                <a:cs typeface="Times New Roman" pitchFamily="18" charset="0"/>
              </a:rPr>
              <a:t>QTY</a:t>
            </a: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 </a:t>
            </a:r>
            <a:r>
              <a:rPr lang="en-GB" altLang="el-GR" sz="2400" dirty="0">
                <a:cs typeface="Times New Roman" pitchFamily="18" charset="0"/>
              </a:rPr>
              <a:t>CITY</a:t>
            </a: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 {</a:t>
            </a:r>
            <a:r>
              <a:rPr lang="en-GB" altLang="el-GR" sz="2400" dirty="0">
                <a:cs typeface="Times New Roman" pitchFamily="18" charset="0"/>
              </a:rPr>
              <a:t>CITY</a:t>
            </a:r>
            <a:r>
              <a:rPr lang="en-US" altLang="el-GR" sz="2400" dirty="0">
                <a:cs typeface="Times New Roman" pitchFamily="18" charset="0"/>
              </a:rPr>
              <a:t>, </a:t>
            </a:r>
            <a:r>
              <a:rPr lang="en-GB" altLang="el-GR" sz="2400" dirty="0">
                <a:cs typeface="Times New Roman" pitchFamily="18" charset="0"/>
              </a:rPr>
              <a:t>QTY</a:t>
            </a:r>
            <a:r>
              <a:rPr lang="en-US" altLang="el-GR" sz="2400" dirty="0">
                <a:cs typeface="Times New Roman" pitchFamily="18" charset="0"/>
              </a:rPr>
              <a:t>}</a:t>
            </a:r>
            <a:endParaRPr lang="en-GB" altLang="el-GR" sz="2400" dirty="0">
              <a:cs typeface="Times New Roman" pitchFamily="18" charset="0"/>
            </a:endParaRP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 {</a:t>
            </a:r>
            <a:r>
              <a:rPr lang="en-GB" altLang="el-GR" sz="2400" dirty="0">
                <a:cs typeface="Times New Roman" pitchFamily="18" charset="0"/>
              </a:rPr>
              <a:t>S</a:t>
            </a:r>
            <a:r>
              <a:rPr lang="en-US" altLang="el-GR" sz="2400" dirty="0">
                <a:cs typeface="Times New Roman" pitchFamily="18" charset="0"/>
              </a:rPr>
              <a:t>#}</a:t>
            </a:r>
            <a:endParaRPr lang="en-GB" altLang="el-GR" sz="2400" dirty="0">
              <a:cs typeface="Times New Roman" pitchFamily="18" charset="0"/>
            </a:endParaRP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 {</a:t>
            </a:r>
            <a:r>
              <a:rPr lang="en-GB" altLang="el-GR" sz="2400" dirty="0">
                <a:cs typeface="Times New Roman" pitchFamily="18" charset="0"/>
              </a:rPr>
              <a:t>S</a:t>
            </a:r>
            <a:r>
              <a:rPr lang="en-US" altLang="el-GR" sz="2400" dirty="0">
                <a:cs typeface="Times New Roman" pitchFamily="18" charset="0"/>
              </a:rPr>
              <a:t>#, </a:t>
            </a:r>
            <a:r>
              <a:rPr lang="en-GB" altLang="el-GR" sz="2400" dirty="0">
                <a:cs typeface="Times New Roman" pitchFamily="18" charset="0"/>
              </a:rPr>
              <a:t>P</a:t>
            </a:r>
            <a:r>
              <a:rPr lang="en-US" altLang="el-GR" sz="2400" dirty="0">
                <a:cs typeface="Times New Roman" pitchFamily="18" charset="0"/>
              </a:rPr>
              <a:t>#, </a:t>
            </a:r>
            <a:r>
              <a:rPr lang="en-GB" altLang="el-GR" sz="2400" dirty="0">
                <a:cs typeface="Times New Roman" pitchFamily="18" charset="0"/>
              </a:rPr>
              <a:t>CITY</a:t>
            </a:r>
            <a:r>
              <a:rPr lang="en-US" altLang="el-GR" sz="2400" dirty="0">
                <a:cs typeface="Times New Roman" pitchFamily="18" charset="0"/>
              </a:rPr>
              <a:t>, </a:t>
            </a:r>
            <a:r>
              <a:rPr lang="en-GB" altLang="el-GR" sz="2400" dirty="0">
                <a:cs typeface="Times New Roman" pitchFamily="18" charset="0"/>
              </a:rPr>
              <a:t>QTY</a:t>
            </a:r>
            <a:r>
              <a:rPr lang="en-US" altLang="el-GR" sz="2400" dirty="0">
                <a:cs typeface="Times New Roman" pitchFamily="18" charset="0"/>
              </a:rPr>
              <a:t>}</a:t>
            </a:r>
            <a:endParaRPr lang="en-GB" altLang="el-GR" sz="2400" dirty="0">
              <a:cs typeface="Times New Roman" pitchFamily="18" charset="0"/>
            </a:endParaRPr>
          </a:p>
          <a:p>
            <a:pPr eaLnBrk="0" hangingPunct="0"/>
            <a:r>
              <a:rPr lang="en-US" altLang="el-GR" sz="2400" dirty="0">
                <a:cs typeface="Times New Roman" pitchFamily="18" charset="0"/>
              </a:rPr>
              <a:t>{</a:t>
            </a:r>
            <a:r>
              <a:rPr lang="en-GB" altLang="el-GR" sz="2400" dirty="0">
                <a:cs typeface="Times New Roman" pitchFamily="18" charset="0"/>
              </a:rPr>
              <a:t>S</a:t>
            </a:r>
            <a:r>
              <a:rPr lang="en-US" altLang="el-GR" sz="2400" dirty="0">
                <a:cs typeface="Times New Roman" pitchFamily="18" charset="0"/>
              </a:rPr>
              <a:t>#} → </a:t>
            </a:r>
            <a:r>
              <a:rPr lang="en-GB" altLang="el-GR" sz="2400" dirty="0">
                <a:cs typeface="Times New Roman" pitchFamily="18" charset="0"/>
              </a:rPr>
              <a:t>QTY</a:t>
            </a:r>
          </a:p>
          <a:p>
            <a:pPr eaLnBrk="0" hangingPunct="0"/>
            <a:r>
              <a:rPr lang="en-GB" altLang="el-GR" sz="2400" dirty="0">
                <a:cs typeface="Times New Roman" pitchFamily="18" charset="0"/>
              </a:rPr>
              <a:t>QTY</a:t>
            </a:r>
            <a:r>
              <a:rPr lang="en-US" altLang="el-GR" sz="2400" dirty="0">
                <a:cs typeface="Times New Roman" pitchFamily="18" charset="0"/>
              </a:rPr>
              <a:t> →</a:t>
            </a:r>
            <a:r>
              <a:rPr lang="en-GB" altLang="el-GR" sz="2400" dirty="0">
                <a:cs typeface="Times New Roman" pitchFamily="18" charset="0"/>
              </a:rPr>
              <a:t> S</a:t>
            </a:r>
            <a:r>
              <a:rPr lang="en-GB" altLang="el-GR" sz="2400" dirty="0" smtClean="0">
                <a:cs typeface="Times New Roman" pitchFamily="18" charset="0"/>
              </a:rPr>
              <a:t>#</a:t>
            </a:r>
            <a:endParaRPr lang="en-GB" altLang="el-GR" sz="2400" dirty="0">
              <a:cs typeface="Times New Roman" pitchFamily="18" charset="0"/>
            </a:endParaRPr>
          </a:p>
          <a:p>
            <a:pPr eaLnBrk="0" hangingPunct="0">
              <a:spcBef>
                <a:spcPct val="50000"/>
              </a:spcBef>
            </a:pPr>
            <a:endParaRPr lang="en-GB" altLang="el-GR" sz="2400" dirty="0"/>
          </a:p>
        </p:txBody>
      </p:sp>
      <p:graphicFrame>
        <p:nvGraphicFramePr>
          <p:cNvPr id="2" name="Αντικείμενο 1" descr="Παράδειγμα πίνακα SCP."/>
          <p:cNvGraphicFramePr>
            <a:graphicFrameLocks noChangeAspect="1"/>
          </p:cNvGraphicFramePr>
          <p:nvPr>
            <p:extLst>
              <p:ext uri="{D42A27DB-BD31-4B8C-83A1-F6EECF244321}">
                <p14:modId xmlns:p14="http://schemas.microsoft.com/office/powerpoint/2010/main" val="3462619781"/>
              </p:ext>
            </p:extLst>
          </p:nvPr>
        </p:nvGraphicFramePr>
        <p:xfrm>
          <a:off x="3491880" y="2479104"/>
          <a:ext cx="6427788" cy="5486400"/>
        </p:xfrm>
        <a:graphic>
          <a:graphicData uri="http://schemas.openxmlformats.org/presentationml/2006/ole">
            <mc:AlternateContent xmlns:mc="http://schemas.openxmlformats.org/markup-compatibility/2006">
              <mc:Choice xmlns:v="urn:schemas-microsoft-com:vml" Requires="v">
                <p:oleObj spid="_x0000_s1055" name="Document" r:id="rId4" imgW="6248590" imgH="6880644" progId="Word.Document.8">
                  <p:embed/>
                </p:oleObj>
              </mc:Choice>
              <mc:Fallback>
                <p:oleObj name="Document" r:id="rId4" imgW="6248590" imgH="6880644" progId="Word.Document.8">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479104"/>
                        <a:ext cx="64277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2"/>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27384"/>
            <a:ext cx="9072563" cy="30243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l-GR" altLang="el-GR" sz="4000" dirty="0">
                <a:latin typeface="+mn-lt"/>
                <a:cs typeface="Aparajita" panose="020B0604020202020204" pitchFamily="34" charset="0"/>
              </a:rPr>
              <a:t>Ορισμός συναρτησιακής εξάρτησης για την περίπτωση του συνόλου όλων των δυνατών τιμών που μπορεί να πάρει η δεδομένη σχέση σε διαφορετικές χρονικές </a:t>
            </a:r>
            <a:r>
              <a:rPr lang="el-GR" altLang="el-GR" sz="4000" dirty="0" smtClean="0">
                <a:latin typeface="+mn-lt"/>
                <a:cs typeface="Aparajita" panose="020B0604020202020204" pitchFamily="34" charset="0"/>
              </a:rPr>
              <a:t>στιγμές (1 από 2)</a:t>
            </a:r>
            <a:endParaRPr lang="el-GR" altLang="el-GR" sz="4000" dirty="0">
              <a:latin typeface="+mn-lt"/>
              <a:cs typeface="Aparajita" panose="020B0604020202020204" pitchFamily="34" charset="0"/>
            </a:endParaRPr>
          </a:p>
        </p:txBody>
      </p:sp>
      <p:sp>
        <p:nvSpPr>
          <p:cNvPr id="7" name="Ορθογώνιο 6" descr="Έστω R μια μεταβλητή σχέσης και έστω ότι τα Χ και Υ είναι τυχαία υποσύνολα του συνόλου των γνωρισμάτων της R.  Τότε, λέμε ότι το Υ είναι συναρτησιακά εξαρτημένο από το X, ή συμβολικά X → Y&#10;(διαβάζεται «το Χ καθορίζει συναρτησιακά το Υ», ή απλώς «Χ βέλος Υ»), αν και μόνο αν σε κάθε πιθανή επιτρεπτή τιμή της σχέσης R, η κάθε τιμή Χ αντιστοιχεί σε μια ακριβώς τιμή Υ.&#10;"/>
          <p:cNvSpPr/>
          <p:nvPr/>
        </p:nvSpPr>
        <p:spPr>
          <a:xfrm>
            <a:off x="467544" y="3068960"/>
            <a:ext cx="8219256" cy="3194721"/>
          </a:xfrm>
          <a:prstGeom prst="rect">
            <a:avLst/>
          </a:prstGeom>
        </p:spPr>
        <p:txBody>
          <a:bodyPr wrap="square">
            <a:spAutoFit/>
          </a:bodyPr>
          <a:lstStyle/>
          <a:p>
            <a:pPr algn="just" eaLnBrk="0" hangingPunct="0">
              <a:lnSpc>
                <a:spcPct val="120000"/>
              </a:lnSpc>
            </a:pPr>
            <a:r>
              <a:rPr lang="el-GR" altLang="el-GR" sz="2400" dirty="0">
                <a:cs typeface="Times New Roman" pitchFamily="18" charset="0"/>
              </a:rPr>
              <a:t>Έστω </a:t>
            </a:r>
            <a:r>
              <a:rPr lang="en-GB" altLang="el-GR" sz="2400" dirty="0">
                <a:cs typeface="Times New Roman" pitchFamily="18" charset="0"/>
              </a:rPr>
              <a:t>R</a:t>
            </a:r>
            <a:r>
              <a:rPr lang="el-GR" altLang="el-GR" sz="2400" dirty="0">
                <a:cs typeface="Times New Roman" pitchFamily="18" charset="0"/>
              </a:rPr>
              <a:t> μια μεταβλητή σχέσης και έστω ότι τα Χ και Υ είναι τυχαία υποσύνολα του συνόλου των γνωρισμάτων της </a:t>
            </a:r>
            <a:r>
              <a:rPr lang="en-GB" altLang="el-GR" sz="2400" dirty="0">
                <a:cs typeface="Times New Roman" pitchFamily="18" charset="0"/>
              </a:rPr>
              <a:t>R</a:t>
            </a:r>
            <a:r>
              <a:rPr lang="el-GR" altLang="el-GR" sz="2400" dirty="0">
                <a:cs typeface="Times New Roman" pitchFamily="18" charset="0"/>
              </a:rPr>
              <a:t>.  Τότε, λέμε ότι το Υ είναι </a:t>
            </a:r>
            <a:r>
              <a:rPr lang="el-GR" altLang="el-GR" sz="2400" b="1" dirty="0">
                <a:cs typeface="Times New Roman" pitchFamily="18" charset="0"/>
              </a:rPr>
              <a:t>συναρτησιακά εξαρτημένο</a:t>
            </a:r>
            <a:r>
              <a:rPr lang="el-GR" altLang="el-GR" sz="2400" dirty="0">
                <a:cs typeface="Times New Roman" pitchFamily="18" charset="0"/>
              </a:rPr>
              <a:t> από το </a:t>
            </a:r>
            <a:r>
              <a:rPr lang="en-GB" altLang="el-GR" sz="2400" dirty="0">
                <a:cs typeface="Times New Roman" pitchFamily="18" charset="0"/>
              </a:rPr>
              <a:t>X</a:t>
            </a:r>
            <a:r>
              <a:rPr lang="el-GR" altLang="el-GR" sz="2400" dirty="0">
                <a:cs typeface="Times New Roman" pitchFamily="18" charset="0"/>
              </a:rPr>
              <a:t>, ή συμβολικά </a:t>
            </a:r>
            <a:r>
              <a:rPr lang="en-GB" altLang="el-GR" sz="2400" dirty="0">
                <a:cs typeface="Times New Roman" pitchFamily="18" charset="0"/>
              </a:rPr>
              <a:t>X</a:t>
            </a:r>
            <a:r>
              <a:rPr lang="el-GR" altLang="el-GR" sz="2400" dirty="0">
                <a:cs typeface="Times New Roman" pitchFamily="18" charset="0"/>
              </a:rPr>
              <a:t> → </a:t>
            </a:r>
            <a:r>
              <a:rPr lang="en-GB" altLang="el-GR" sz="2400" dirty="0">
                <a:cs typeface="Times New Roman" pitchFamily="18" charset="0"/>
              </a:rPr>
              <a:t>Y</a:t>
            </a:r>
          </a:p>
          <a:p>
            <a:pPr algn="just" eaLnBrk="0" hangingPunct="0">
              <a:lnSpc>
                <a:spcPct val="120000"/>
              </a:lnSpc>
            </a:pPr>
            <a:r>
              <a:rPr lang="el-GR" altLang="el-GR" sz="2400" dirty="0">
                <a:cs typeface="Times New Roman" pitchFamily="18" charset="0"/>
              </a:rPr>
              <a:t>(διαβάζεται «το Χ καθορίζει συναρτησιακά το Υ», ή απλώς «Χ βέλος Υ»), αν και μόνο αν </a:t>
            </a:r>
            <a:r>
              <a:rPr lang="el-GR" altLang="el-GR" sz="2400" u="sng" dirty="0">
                <a:cs typeface="Times New Roman" pitchFamily="18" charset="0"/>
              </a:rPr>
              <a:t>σε κάθε πιθανή επιτρεπτή τιμή της σχέσης </a:t>
            </a:r>
            <a:r>
              <a:rPr lang="en-GB" altLang="el-GR" sz="2400" u="sng" dirty="0">
                <a:cs typeface="Times New Roman" pitchFamily="18" charset="0"/>
              </a:rPr>
              <a:t>R</a:t>
            </a:r>
            <a:r>
              <a:rPr lang="el-GR" altLang="el-GR" sz="2400" dirty="0">
                <a:cs typeface="Times New Roman" pitchFamily="18" charset="0"/>
              </a:rPr>
              <a:t>, η κάθε τιμή Χ αντιστοιχεί σε μια ακριβώς τιμή Υ</a:t>
            </a:r>
            <a:r>
              <a:rPr lang="el-GR" altLang="el-GR" sz="2400" dirty="0" smtClean="0">
                <a:cs typeface="Times New Roman" pitchFamily="18" charset="0"/>
              </a:rPr>
              <a:t>.</a:t>
            </a:r>
            <a:endParaRPr lang="en-GB" altLang="el-GR" sz="24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0" y="44624"/>
            <a:ext cx="9144000" cy="3312368"/>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Aparajita" panose="020B0604020202020204" pitchFamily="34" charset="0"/>
              </a:rPr>
              <a:t>Ορισμός συναρτησιακής εξάρτησης για την περίπτωση του συνόλου όλων των δυνατών τιμών που μπορεί να πάρει η δεδομένη σχέση σε διαφορετικές χρονικές στιγμές </a:t>
            </a:r>
            <a:r>
              <a:rPr lang="el-GR" altLang="el-GR" sz="4000" dirty="0" smtClean="0">
                <a:cs typeface="Aparajita" panose="020B0604020202020204" pitchFamily="34" charset="0"/>
              </a:rPr>
              <a:t>(2 </a:t>
            </a:r>
            <a:r>
              <a:rPr lang="el-GR" altLang="el-GR" sz="4000" dirty="0">
                <a:cs typeface="Aparajita" panose="020B0604020202020204" pitchFamily="34" charset="0"/>
              </a:rPr>
              <a:t>από 2)</a:t>
            </a:r>
            <a:endParaRPr lang="el-GR" sz="4000" dirty="0">
              <a:latin typeface="+mn-lt"/>
            </a:endParaRPr>
          </a:p>
        </p:txBody>
      </p:sp>
      <p:sp>
        <p:nvSpPr>
          <p:cNvPr id="14" name="Rectangle 4" descr="Με άλλα λόγια, σε κάθε επιτρεπτή τιμή της σχέσης R, όποτε δυο συστοιχίες συμφωνούν στην τιμή Χ, συμφωνούν και στην τιμή Y.&#10;"/>
          <p:cNvSpPr>
            <a:spLocks noGrp="1" noChangeArrowheads="1"/>
          </p:cNvSpPr>
          <p:nvPr>
            <p:ph type="body" idx="1"/>
            <p:custDataLst>
              <p:tags r:id="rId3"/>
            </p:custDataLst>
          </p:nvPr>
        </p:nvSpPr>
        <p:spPr>
          <a:xfrm>
            <a:off x="467544" y="3933056"/>
            <a:ext cx="8219256" cy="1008112"/>
          </a:xfrm>
        </p:spPr>
        <p:txBody>
          <a:bodyPr>
            <a:noAutofit/>
          </a:bodyPr>
          <a:lstStyle/>
          <a:p>
            <a:pPr algn="just" eaLnBrk="0" hangingPunct="0">
              <a:lnSpc>
                <a:spcPct val="120000"/>
              </a:lnSpc>
            </a:pPr>
            <a:r>
              <a:rPr lang="el-GR" altLang="el-GR" b="0" dirty="0">
                <a:cs typeface="Times New Roman" pitchFamily="18" charset="0"/>
              </a:rPr>
              <a:t>Με άλλα λόγια, σε κάθε επιτρεπτή τιμή της σχέσης </a:t>
            </a:r>
            <a:r>
              <a:rPr lang="en-GB" altLang="el-GR" b="0" dirty="0">
                <a:cs typeface="Times New Roman" pitchFamily="18" charset="0"/>
              </a:rPr>
              <a:t>R</a:t>
            </a:r>
            <a:r>
              <a:rPr lang="el-GR" altLang="el-GR" b="0" dirty="0">
                <a:cs typeface="Times New Roman" pitchFamily="18" charset="0"/>
              </a:rPr>
              <a:t>, όποτε δυο συστοιχίες συμφωνούν στην τιμή Χ, συμφωνούν και στην τιμή </a:t>
            </a:r>
            <a:r>
              <a:rPr lang="en-GB" altLang="el-GR" b="0" dirty="0">
                <a:cs typeface="Times New Roman" pitchFamily="18" charset="0"/>
              </a:rPr>
              <a:t>Y</a:t>
            </a:r>
            <a:r>
              <a:rPr lang="el-GR" altLang="el-GR" b="0" dirty="0">
                <a:cs typeface="Times New Roman" pitchFamily="18" charset="0"/>
              </a:rPr>
              <a:t>.</a:t>
            </a:r>
            <a:endParaRPr lang="en-GB" altLang="el-GR" b="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cs typeface="Times New Roman" pitchFamily="18" charset="0"/>
              </a:rPr>
              <a:t>Παράδειγμα (1 από 2)</a:t>
            </a:r>
            <a:endParaRPr lang="el-GR" dirty="0">
              <a:latin typeface="+mn-lt"/>
            </a:endParaRPr>
          </a:p>
        </p:txBody>
      </p:sp>
      <p:sp>
        <p:nvSpPr>
          <p:cNvPr id="13" name="Rectangle 3" descr="Για τη σχέση SCP έχουμε τις παρακάτω χρονικά ανεξάρτητες συναρτησιακές εξαρτήσεις: &#10;S# → CITY,&#10;{S#, P#} → QTY,&#10;{S#, P#} → CITY,&#10;{S#, P#} → {CITY, QTY},&#10;{S#, P#} → {S#},&#10;{S#, P#} → {S#, P#, CITY, QTY},&#10;Οι παρακάτω συναρτησιακές εξαρτήσεις δεν ισχύουν «κάθε χρονική στιγμή»:&#10;{S#} → QTY,  QTY → S#.&#10;"/>
          <p:cNvSpPr>
            <a:spLocks noGrp="1" noChangeArrowheads="1"/>
          </p:cNvSpPr>
          <p:nvPr>
            <p:ph type="body" idx="1"/>
          </p:nvPr>
        </p:nvSpPr>
        <p:spPr>
          <a:xfrm>
            <a:off x="467545" y="1124744"/>
            <a:ext cx="8219256" cy="4464496"/>
          </a:xfrm>
        </p:spPr>
        <p:txBody>
          <a:bodyPr>
            <a:noAutofit/>
          </a:bodyPr>
          <a:lstStyle/>
          <a:p>
            <a:pPr eaLnBrk="0" hangingPunct="0">
              <a:spcBef>
                <a:spcPct val="10000"/>
              </a:spcBef>
            </a:pPr>
            <a:r>
              <a:rPr lang="el-GR" altLang="el-GR" b="0" dirty="0" smtClean="0">
                <a:cs typeface="Times New Roman" pitchFamily="18" charset="0"/>
              </a:rPr>
              <a:t>Για </a:t>
            </a:r>
            <a:r>
              <a:rPr lang="el-GR" altLang="el-GR" b="0" dirty="0">
                <a:cs typeface="Times New Roman" pitchFamily="18" charset="0"/>
              </a:rPr>
              <a:t>τη σχέση </a:t>
            </a:r>
            <a:r>
              <a:rPr lang="en-GB" altLang="el-GR" b="0" dirty="0">
                <a:cs typeface="Times New Roman" pitchFamily="18" charset="0"/>
              </a:rPr>
              <a:t>SCP</a:t>
            </a:r>
            <a:r>
              <a:rPr lang="el-GR" altLang="el-GR" b="0" dirty="0">
                <a:cs typeface="Times New Roman" pitchFamily="18" charset="0"/>
              </a:rPr>
              <a:t> έχουμε τις παρακάτω χρονικά ανεξάρτητες συναρτησιακές εξαρτήσεις: </a:t>
            </a:r>
            <a:endParaRPr lang="en-GB" altLang="el-GR" b="0" dirty="0">
              <a:cs typeface="Times New Roman" pitchFamily="18" charset="0"/>
            </a:endParaRPr>
          </a:p>
          <a:p>
            <a:pPr eaLnBrk="0" hangingPunct="0">
              <a:spcBef>
                <a:spcPct val="10000"/>
              </a:spcBef>
            </a:pPr>
            <a:r>
              <a:rPr lang="en-GB" altLang="el-GR" b="0" dirty="0">
                <a:cs typeface="Times New Roman" pitchFamily="18" charset="0"/>
              </a:rPr>
              <a:t>S# → CITY</a:t>
            </a:r>
          </a:p>
          <a:p>
            <a:pPr eaLnBrk="0" hangingPunct="0">
              <a:spcBef>
                <a:spcPct val="10000"/>
              </a:spcBef>
            </a:pPr>
            <a:r>
              <a:rPr lang="en-GB" altLang="el-GR" b="0" dirty="0">
                <a:cs typeface="Times New Roman" pitchFamily="18" charset="0"/>
              </a:rPr>
              <a:t>{S#, P#} → QTY</a:t>
            </a:r>
          </a:p>
          <a:p>
            <a:pPr eaLnBrk="0" hangingPunct="0">
              <a:spcBef>
                <a:spcPct val="10000"/>
              </a:spcBef>
            </a:pPr>
            <a:r>
              <a:rPr lang="en-GB" altLang="el-GR" b="0" dirty="0">
                <a:cs typeface="Times New Roman" pitchFamily="18" charset="0"/>
              </a:rPr>
              <a:t>{S#, P#} → CITY</a:t>
            </a:r>
          </a:p>
          <a:p>
            <a:pPr eaLnBrk="0" hangingPunct="0">
              <a:spcBef>
                <a:spcPct val="10000"/>
              </a:spcBef>
            </a:pPr>
            <a:r>
              <a:rPr lang="en-GB" altLang="el-GR" b="0" dirty="0">
                <a:cs typeface="Times New Roman" pitchFamily="18" charset="0"/>
              </a:rPr>
              <a:t>{S#, P#} → {CITY, QTY}</a:t>
            </a:r>
          </a:p>
          <a:p>
            <a:pPr eaLnBrk="0" hangingPunct="0">
              <a:spcBef>
                <a:spcPct val="10000"/>
              </a:spcBef>
            </a:pPr>
            <a:r>
              <a:rPr lang="en-GB" altLang="el-GR" b="0" dirty="0">
                <a:cs typeface="Times New Roman" pitchFamily="18" charset="0"/>
              </a:rPr>
              <a:t>{S#, P#} → {S#}</a:t>
            </a:r>
          </a:p>
          <a:p>
            <a:pPr eaLnBrk="0" hangingPunct="0">
              <a:spcBef>
                <a:spcPct val="10000"/>
              </a:spcBef>
            </a:pPr>
            <a:r>
              <a:rPr lang="en-GB" altLang="el-GR" b="0" dirty="0">
                <a:cs typeface="Times New Roman" pitchFamily="18" charset="0"/>
              </a:rPr>
              <a:t>{S#, P#} → {S#, P#, CITY, QTY}</a:t>
            </a:r>
          </a:p>
          <a:p>
            <a:pPr eaLnBrk="0" hangingPunct="0">
              <a:spcBef>
                <a:spcPct val="10000"/>
              </a:spcBef>
            </a:pPr>
            <a:r>
              <a:rPr lang="el-GR" altLang="el-GR" b="0" dirty="0">
                <a:cs typeface="Times New Roman" pitchFamily="18" charset="0"/>
              </a:rPr>
              <a:t>Οι παρακάτω συναρτησιακές εξαρτήσεις δεν ισχύουν «κάθε χρονική στιγμή»:</a:t>
            </a:r>
            <a:endParaRPr lang="en-GB" altLang="el-GR" b="0" dirty="0">
              <a:cs typeface="Times New Roman" pitchFamily="18" charset="0"/>
            </a:endParaRPr>
          </a:p>
          <a:p>
            <a:pPr eaLnBrk="0" hangingPunct="0">
              <a:spcBef>
                <a:spcPct val="10000"/>
              </a:spcBef>
            </a:pPr>
            <a:r>
              <a:rPr lang="en-GB" altLang="el-GR" b="0" dirty="0">
                <a:cs typeface="Times New Roman" pitchFamily="18" charset="0"/>
              </a:rPr>
              <a:t>{S#} → QTY</a:t>
            </a:r>
            <a:r>
              <a:rPr lang="el-GR" altLang="el-GR" b="0" dirty="0"/>
              <a:t>		</a:t>
            </a:r>
            <a:r>
              <a:rPr lang="en-GB" altLang="el-GR" b="0" dirty="0">
                <a:cs typeface="Times New Roman" pitchFamily="18" charset="0"/>
              </a:rPr>
              <a:t>QTY → S</a:t>
            </a:r>
            <a:r>
              <a:rPr lang="en-GB" altLang="el-GR" b="0" dirty="0" smtClean="0">
                <a:cs typeface="Times New Roman" pitchFamily="18" charset="0"/>
              </a:rPr>
              <a:t>#</a:t>
            </a:r>
            <a:endParaRPr lang="en-GB"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Παράδειγμα </a:t>
            </a:r>
            <a:r>
              <a:rPr lang="el-GR" altLang="el-GR" dirty="0" smtClean="0">
                <a:cs typeface="Times New Roman" pitchFamily="18" charset="0"/>
              </a:rPr>
              <a:t>(2 </a:t>
            </a:r>
            <a:r>
              <a:rPr lang="el-GR" altLang="el-GR" dirty="0">
                <a:cs typeface="Times New Roman" pitchFamily="18" charset="0"/>
              </a:rPr>
              <a:t>από 2)</a:t>
            </a:r>
            <a:endParaRPr lang="el-GR" dirty="0">
              <a:latin typeface="+mn-lt"/>
            </a:endParaRPr>
          </a:p>
        </p:txBody>
      </p:sp>
      <p:sp>
        <p:nvSpPr>
          <p:cNvPr id="18" name="TextBox 4"/>
          <p:cNvSpPr txBox="1">
            <a:spLocks noChangeArrowheads="1"/>
          </p:cNvSpPr>
          <p:nvPr/>
        </p:nvSpPr>
        <p:spPr bwMode="auto">
          <a:xfrm>
            <a:off x="467545" y="1271657"/>
            <a:ext cx="82192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10000"/>
              </a:spcBef>
            </a:pPr>
            <a:r>
              <a:rPr lang="el-GR" altLang="el-GR" sz="2400" dirty="0" smtClean="0"/>
              <a:t>Η</a:t>
            </a:r>
            <a:r>
              <a:rPr lang="el-GR" altLang="el-GR" sz="2400" dirty="0" smtClean="0">
                <a:cs typeface="Times New Roman" pitchFamily="18" charset="0"/>
              </a:rPr>
              <a:t> διατύπωση ότι «κάθε αποστολή από ένα δεδομένο προμηθευτή έχει την ίδια ποσότητα αποστολής» τυχαίνει να ισχύει για το δείγμα τιμών του Πίνακα 1 αλλά δεν ισχύει για όλες τις πιθανές επιτρεπτές τιμές της </a:t>
            </a:r>
            <a:r>
              <a:rPr lang="en-US" altLang="el-GR" sz="2400" dirty="0" smtClean="0">
                <a:cs typeface="Times New Roman" pitchFamily="18" charset="0"/>
              </a:rPr>
              <a:t>SCP</a:t>
            </a:r>
            <a:r>
              <a:rPr lang="el-GR" altLang="el-GR" sz="2400" dirty="0" smtClean="0">
                <a:cs typeface="Times New Roman" pitchFamily="18" charset="0"/>
              </a:rPr>
              <a:t>.</a:t>
            </a:r>
            <a:endParaRPr lang="el-GR" altLang="el-GR" sz="2400" dirty="0">
              <a:cs typeface="Times New Roman" pitchFamily="18" charset="0"/>
            </a:endParaRPr>
          </a:p>
        </p:txBody>
      </p:sp>
      <p:graphicFrame>
        <p:nvGraphicFramePr>
          <p:cNvPr id="2" name="Αντικείμενο 1" descr="Πίνακας 1, δείγμα τιμών της SCP."/>
          <p:cNvGraphicFramePr>
            <a:graphicFrameLocks noChangeAspect="1"/>
          </p:cNvGraphicFramePr>
          <p:nvPr>
            <p:extLst>
              <p:ext uri="{D42A27DB-BD31-4B8C-83A1-F6EECF244321}">
                <p14:modId xmlns:p14="http://schemas.microsoft.com/office/powerpoint/2010/main" val="2529823407"/>
              </p:ext>
            </p:extLst>
          </p:nvPr>
        </p:nvGraphicFramePr>
        <p:xfrm>
          <a:off x="1257300" y="3143250"/>
          <a:ext cx="7486650" cy="8572500"/>
        </p:xfrm>
        <a:graphic>
          <a:graphicData uri="http://schemas.openxmlformats.org/presentationml/2006/ole">
            <mc:AlternateContent xmlns:mc="http://schemas.openxmlformats.org/markup-compatibility/2006">
              <mc:Choice xmlns:v="urn:schemas-microsoft-com:vml" Requires="v">
                <p:oleObj spid="_x0000_s2078" name="Document" r:id="rId5" imgW="6243881" imgH="7168042" progId="Word.Document.8">
                  <p:embed/>
                </p:oleObj>
              </mc:Choice>
              <mc:Fallback>
                <p:oleObj name="Document" r:id="rId5" imgW="6243881" imgH="7168042" progId="Word.Document.8">
                  <p:embed/>
                  <p:pic>
                    <p:nvPicPr>
                      <p:cNvPr id="0" name="Object 1027"/>
                      <p:cNvPicPr>
                        <a:picLocks noChangeAspect="1" noChangeArrowheads="1"/>
                      </p:cNvPicPr>
                      <p:nvPr/>
                    </p:nvPicPr>
                    <p:blipFill>
                      <a:blip r:embed="rId6"/>
                      <a:srcRect/>
                      <a:stretch>
                        <a:fillRect/>
                      </a:stretch>
                    </p:blipFill>
                    <p:spPr bwMode="auto">
                      <a:xfrm>
                        <a:off x="1257300" y="3143250"/>
                        <a:ext cx="7486650" cy="8572500"/>
                      </a:xfrm>
                      <a:prstGeom prst="rect">
                        <a:avLst/>
                      </a:prstGeom>
                      <a:noFill/>
                      <a:ln>
                        <a:noFill/>
                      </a:ln>
                      <a:effectLst/>
                    </p:spPr>
                  </p:pic>
                </p:oleObj>
              </mc:Fallback>
            </mc:AlternateContent>
          </a:graphicData>
        </a:graphic>
      </p:graphicFrame>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GB"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2"/>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64611"/>
            <a:ext cx="8291264" cy="140449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spcBef>
                <a:spcPct val="80000"/>
              </a:spcBef>
              <a:spcAft>
                <a:spcPct val="80000"/>
              </a:spcAft>
            </a:pPr>
            <a:r>
              <a:rPr lang="el-GR" altLang="el-GR" dirty="0">
                <a:latin typeface="+mn-lt"/>
              </a:rPr>
              <a:t>Θήκη ενός δεδομένου συνόλου συναρτησιακών εξαρτήσεων</a:t>
            </a:r>
          </a:p>
        </p:txBody>
      </p:sp>
      <p:sp>
        <p:nvSpPr>
          <p:cNvPr id="6" name="TextBox 4"/>
          <p:cNvSpPr txBox="1">
            <a:spLocks noChangeArrowheads="1"/>
          </p:cNvSpPr>
          <p:nvPr/>
        </p:nvSpPr>
        <p:spPr bwMode="auto">
          <a:xfrm>
            <a:off x="395536" y="2189182"/>
            <a:ext cx="82912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80000"/>
              </a:spcBef>
              <a:spcAft>
                <a:spcPct val="80000"/>
              </a:spcAft>
            </a:pPr>
            <a:r>
              <a:rPr lang="el-GR" altLang="el-GR" sz="2800" dirty="0" smtClean="0">
                <a:cs typeface="Times New Roman" pitchFamily="18" charset="0"/>
              </a:rPr>
              <a:t>Το σύνολο όλων των συναρτησιακών εξαρτήσεων που συνεπάγονται από ένα δεδομένο σύνολο συναρτησιακών εξαρτήσεων </a:t>
            </a:r>
            <a:r>
              <a:rPr lang="en-US" altLang="el-GR" sz="2800" dirty="0" smtClean="0">
                <a:cs typeface="Times New Roman" pitchFamily="18" charset="0"/>
              </a:rPr>
              <a:t>S</a:t>
            </a:r>
            <a:r>
              <a:rPr lang="el-GR" altLang="el-GR" sz="2800" dirty="0" smtClean="0">
                <a:cs typeface="Times New Roman" pitchFamily="18" charset="0"/>
              </a:rPr>
              <a:t> λέγεται </a:t>
            </a:r>
            <a:r>
              <a:rPr lang="el-GR" altLang="el-GR" sz="2800" b="1" dirty="0" smtClean="0">
                <a:cs typeface="Times New Roman" pitchFamily="18" charset="0"/>
              </a:rPr>
              <a:t>θήκη</a:t>
            </a:r>
            <a:r>
              <a:rPr lang="el-GR" altLang="el-GR" sz="2800" dirty="0" smtClean="0">
                <a:cs typeface="Times New Roman" pitchFamily="18" charset="0"/>
              </a:rPr>
              <a:t> (</a:t>
            </a:r>
            <a:r>
              <a:rPr lang="en-US" altLang="el-GR" sz="2800" dirty="0" smtClean="0">
                <a:cs typeface="Times New Roman" pitchFamily="18" charset="0"/>
              </a:rPr>
              <a:t>closure</a:t>
            </a:r>
            <a:r>
              <a:rPr lang="el-GR" altLang="el-GR" sz="2800" dirty="0" smtClean="0">
                <a:cs typeface="Times New Roman" pitchFamily="18" charset="0"/>
              </a:rPr>
              <a:t>) του </a:t>
            </a:r>
            <a:r>
              <a:rPr lang="en-US" altLang="el-GR" sz="2800" dirty="0" smtClean="0">
                <a:cs typeface="Times New Roman" pitchFamily="18" charset="0"/>
              </a:rPr>
              <a:t>S</a:t>
            </a:r>
            <a:r>
              <a:rPr lang="el-GR" altLang="el-GR" sz="2800" dirty="0" smtClean="0">
                <a:cs typeface="Times New Roman" pitchFamily="18" charset="0"/>
              </a:rPr>
              <a:t> και συμβολίζεται με </a:t>
            </a:r>
            <a:r>
              <a:rPr lang="en-US" altLang="el-GR" sz="2800" dirty="0" smtClean="0">
                <a:cs typeface="Times New Roman" pitchFamily="18" charset="0"/>
              </a:rPr>
              <a:t>S</a:t>
            </a:r>
            <a:r>
              <a:rPr lang="en-US" altLang="el-GR" sz="2800" baseline="30000" dirty="0" smtClean="0">
                <a:cs typeface="Times New Roman" pitchFamily="18" charset="0"/>
              </a:rPr>
              <a:t>+</a:t>
            </a:r>
            <a:r>
              <a:rPr lang="el-GR" altLang="el-GR" sz="2800" dirty="0" smtClean="0">
                <a:cs typeface="Times New Roman" pitchFamily="18" charset="0"/>
              </a:rPr>
              <a:t>.</a:t>
            </a:r>
            <a:endParaRPr lang="el-GR" altLang="el-GR" sz="28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0293"/>
            <a:ext cx="8208913" cy="1548507"/>
          </a:xfrm>
        </p:spPr>
        <p:txBody>
          <a:bodyPr>
            <a:noAutofit/>
          </a:bodyPr>
          <a:lstStyle/>
          <a:p>
            <a:r>
              <a:rPr lang="el-GR" altLang="el-GR" dirty="0" smtClean="0">
                <a:cs typeface="Times New Roman" pitchFamily="18" charset="0"/>
              </a:rPr>
              <a:t>Κανόνες συναγωγής του </a:t>
            </a:r>
            <a:r>
              <a:rPr lang="en-US" altLang="el-GR" dirty="0" smtClean="0">
                <a:cs typeface="Times New Roman" pitchFamily="18" charset="0"/>
              </a:rPr>
              <a:t>Armstrong</a:t>
            </a:r>
            <a:r>
              <a:rPr lang="el-GR" altLang="el-GR" dirty="0" smtClean="0">
                <a:cs typeface="Times New Roman" pitchFamily="18" charset="0"/>
              </a:rPr>
              <a:t> (1 από 2) </a:t>
            </a:r>
            <a:endParaRPr lang="el-GR" altLang="el-GR" dirty="0"/>
          </a:p>
        </p:txBody>
      </p:sp>
      <p:sp>
        <p:nvSpPr>
          <p:cNvPr id="7" name="TextBox 4" descr="Έστω ότι Α, Β και C είναι τυχαία υποσύνολα του συνόλου των γνωρισμάτων της δεδομένης σχέσης R, και έστω ότι ο συμβολισμός ΑΒ σημαίνει την ένωση των Α και Β. Τότε:&#10;&#10;1.    Ανακλαστικότητα: αν το Β είναι υποσύνολο του    Α, τότε Α → Β.&#10;2.     Επαύξηση: αν Α → Β, τότε ΑC → ΒC.&#10;3.     Μεταβατικότητα: αν Α → Β και B → C, &#10;  τότε Α → C.&#10;&#10;Οι κανόνες είναι πλήρεις και  ασφαλείς, &#10;"/>
          <p:cNvSpPr txBox="1">
            <a:spLocks noChangeArrowheads="1"/>
          </p:cNvSpPr>
          <p:nvPr/>
        </p:nvSpPr>
        <p:spPr bwMode="auto">
          <a:xfrm>
            <a:off x="467544" y="1762938"/>
            <a:ext cx="82089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el-GR" altLang="el-GR" sz="2400" dirty="0">
                <a:cs typeface="Times New Roman" pitchFamily="18" charset="0"/>
              </a:rPr>
              <a:t>Έστω ότι Α, Β και </a:t>
            </a:r>
            <a:r>
              <a:rPr lang="en-GB" altLang="el-GR" sz="2400" dirty="0">
                <a:cs typeface="Times New Roman" pitchFamily="18" charset="0"/>
              </a:rPr>
              <a:t>C</a:t>
            </a:r>
            <a:r>
              <a:rPr lang="el-GR" altLang="el-GR" sz="2400" dirty="0">
                <a:cs typeface="Times New Roman" pitchFamily="18" charset="0"/>
              </a:rPr>
              <a:t> είναι τυχαία υποσύνολα του συνόλου των γνωρισμάτων της δεδομένης σχέσης </a:t>
            </a:r>
            <a:r>
              <a:rPr lang="en-GB" altLang="el-GR" sz="2400" dirty="0">
                <a:cs typeface="Times New Roman" pitchFamily="18" charset="0"/>
              </a:rPr>
              <a:t>R</a:t>
            </a:r>
            <a:r>
              <a:rPr lang="el-GR" altLang="el-GR" sz="2400" dirty="0">
                <a:cs typeface="Times New Roman" pitchFamily="18" charset="0"/>
              </a:rPr>
              <a:t>, και έστω ότι ο συμβολισμός ΑΒ σημαίνει την ένωση των Α και Β. Τότε:</a:t>
            </a:r>
            <a:endParaRPr lang="en-GB" altLang="el-GR" sz="2400" dirty="0">
              <a:cs typeface="Times New Roman" pitchFamily="18" charset="0"/>
            </a:endParaRPr>
          </a:p>
          <a:p>
            <a:pPr algn="just" eaLnBrk="0" hangingPunct="0"/>
            <a:endParaRPr lang="en-GB" altLang="el-GR" sz="2400" dirty="0">
              <a:cs typeface="Times New Roman" pitchFamily="18" charset="0"/>
            </a:endParaRPr>
          </a:p>
          <a:p>
            <a:pPr algn="just" eaLnBrk="0" hangingPunct="0"/>
            <a:r>
              <a:rPr lang="el-GR" altLang="el-GR" sz="2400" dirty="0">
                <a:cs typeface="Times New Roman" pitchFamily="18" charset="0"/>
              </a:rPr>
              <a:t>1.    </a:t>
            </a:r>
            <a:r>
              <a:rPr lang="el-GR" altLang="el-GR" sz="2400" b="1" dirty="0" err="1">
                <a:solidFill>
                  <a:srgbClr val="FF66FF"/>
                </a:solidFill>
                <a:cs typeface="Times New Roman" pitchFamily="18" charset="0"/>
              </a:rPr>
              <a:t>Ανακλαστικότητα</a:t>
            </a:r>
            <a:r>
              <a:rPr lang="el-GR" altLang="el-GR" sz="2400" dirty="0">
                <a:cs typeface="Times New Roman" pitchFamily="18" charset="0"/>
              </a:rPr>
              <a:t>: αν το Β είναι υποσύνολο του </a:t>
            </a:r>
            <a:r>
              <a:rPr lang="en-GB" altLang="el-GR" sz="2400" dirty="0">
                <a:cs typeface="Times New Roman" pitchFamily="18" charset="0"/>
              </a:rPr>
              <a:t>			</a:t>
            </a:r>
            <a:r>
              <a:rPr lang="el-GR" altLang="el-GR" sz="2400" dirty="0">
                <a:cs typeface="Times New Roman" pitchFamily="18" charset="0"/>
              </a:rPr>
              <a:t>Α, τότε Α → Β.</a:t>
            </a:r>
            <a:endParaRPr lang="en-GB" altLang="el-GR" sz="2400" dirty="0">
              <a:cs typeface="Times New Roman" pitchFamily="18" charset="0"/>
            </a:endParaRPr>
          </a:p>
          <a:p>
            <a:pPr algn="just" eaLnBrk="0" hangingPunct="0"/>
            <a:r>
              <a:rPr lang="el-GR" altLang="el-GR" sz="2400" dirty="0">
                <a:cs typeface="Times New Roman" pitchFamily="18" charset="0"/>
              </a:rPr>
              <a:t>2.     </a:t>
            </a:r>
            <a:r>
              <a:rPr lang="el-GR" altLang="el-GR" sz="2400" b="1" dirty="0">
                <a:solidFill>
                  <a:srgbClr val="FF66FF"/>
                </a:solidFill>
                <a:cs typeface="Times New Roman" pitchFamily="18" charset="0"/>
              </a:rPr>
              <a:t>Επαύξηση</a:t>
            </a:r>
            <a:r>
              <a:rPr lang="el-GR" altLang="el-GR" sz="2400" dirty="0">
                <a:cs typeface="Times New Roman" pitchFamily="18" charset="0"/>
              </a:rPr>
              <a:t>: αν Α → Β, τότε Α</a:t>
            </a:r>
            <a:r>
              <a:rPr lang="en-GB" altLang="el-GR" sz="2400" dirty="0">
                <a:cs typeface="Times New Roman" pitchFamily="18" charset="0"/>
              </a:rPr>
              <a:t>C</a:t>
            </a:r>
            <a:r>
              <a:rPr lang="el-GR" altLang="el-GR" sz="2400" dirty="0">
                <a:cs typeface="Times New Roman" pitchFamily="18" charset="0"/>
              </a:rPr>
              <a:t> → Β</a:t>
            </a:r>
            <a:r>
              <a:rPr lang="en-GB" altLang="el-GR" sz="2400" dirty="0">
                <a:cs typeface="Times New Roman" pitchFamily="18" charset="0"/>
              </a:rPr>
              <a:t>C</a:t>
            </a:r>
            <a:r>
              <a:rPr lang="el-GR" altLang="el-GR" sz="2400" dirty="0">
                <a:cs typeface="Times New Roman" pitchFamily="18" charset="0"/>
              </a:rPr>
              <a:t>.</a:t>
            </a:r>
            <a:endParaRPr lang="en-GB" altLang="el-GR" sz="2400" dirty="0">
              <a:cs typeface="Times New Roman" pitchFamily="18" charset="0"/>
            </a:endParaRPr>
          </a:p>
          <a:p>
            <a:pPr algn="just" eaLnBrk="0" hangingPunct="0"/>
            <a:r>
              <a:rPr lang="el-GR" altLang="el-GR" sz="2400" dirty="0">
                <a:cs typeface="Times New Roman" pitchFamily="18" charset="0"/>
              </a:rPr>
              <a:t>3.     </a:t>
            </a:r>
            <a:r>
              <a:rPr lang="el-GR" altLang="el-GR" sz="2400" b="1" dirty="0">
                <a:solidFill>
                  <a:srgbClr val="FF66FF"/>
                </a:solidFill>
                <a:cs typeface="Times New Roman" pitchFamily="18" charset="0"/>
              </a:rPr>
              <a:t>Μεταβατικότητα</a:t>
            </a:r>
            <a:r>
              <a:rPr lang="el-GR" altLang="el-GR" sz="2400" dirty="0">
                <a:cs typeface="Times New Roman" pitchFamily="18" charset="0"/>
              </a:rPr>
              <a:t>: αν Α → Β και B → C, </a:t>
            </a:r>
            <a:endParaRPr lang="en-GB" altLang="el-GR" sz="2400" dirty="0">
              <a:cs typeface="Times New Roman" pitchFamily="18" charset="0"/>
            </a:endParaRPr>
          </a:p>
          <a:p>
            <a:pPr algn="just" eaLnBrk="0" hangingPunct="0"/>
            <a:r>
              <a:rPr lang="en-GB" altLang="el-GR" sz="2400" dirty="0">
                <a:cs typeface="Times New Roman" pitchFamily="18" charset="0"/>
              </a:rPr>
              <a:t>		</a:t>
            </a:r>
            <a:r>
              <a:rPr lang="el-GR" altLang="el-GR" sz="2400" dirty="0">
                <a:cs typeface="Times New Roman" pitchFamily="18" charset="0"/>
              </a:rPr>
              <a:t>τότε Α → </a:t>
            </a:r>
            <a:r>
              <a:rPr lang="en-GB" altLang="el-GR" sz="2400" dirty="0">
                <a:cs typeface="Times New Roman" pitchFamily="18" charset="0"/>
              </a:rPr>
              <a:t>C</a:t>
            </a:r>
            <a:r>
              <a:rPr lang="el-GR" altLang="el-GR" sz="2400" dirty="0">
                <a:cs typeface="Times New Roman" pitchFamily="18" charset="0"/>
              </a:rPr>
              <a:t>.</a:t>
            </a:r>
            <a:endParaRPr lang="en-GB" altLang="el-GR" sz="2400" dirty="0">
              <a:cs typeface="Times New Roman" pitchFamily="18" charset="0"/>
            </a:endParaRPr>
          </a:p>
          <a:p>
            <a:pPr eaLnBrk="0" hangingPunct="0"/>
            <a:endParaRPr lang="el-GR" altLang="el-GR" sz="2400" dirty="0"/>
          </a:p>
          <a:p>
            <a:pPr eaLnBrk="0" hangingPunct="0"/>
            <a:r>
              <a:rPr lang="el-GR" altLang="el-GR" sz="2400" dirty="0">
                <a:cs typeface="Times New Roman" pitchFamily="18" charset="0"/>
              </a:rPr>
              <a:t>Οι κανόνες είναι </a:t>
            </a:r>
            <a:r>
              <a:rPr lang="el-GR" altLang="el-GR" sz="2400" b="1" dirty="0">
                <a:solidFill>
                  <a:schemeClr val="accent1"/>
                </a:solidFill>
                <a:cs typeface="Times New Roman" pitchFamily="18" charset="0"/>
              </a:rPr>
              <a:t>πλήρεις</a:t>
            </a:r>
            <a:r>
              <a:rPr lang="el-GR" altLang="el-GR" sz="2400" dirty="0">
                <a:cs typeface="Times New Roman" pitchFamily="18" charset="0"/>
              </a:rPr>
              <a:t> </a:t>
            </a:r>
            <a:r>
              <a:rPr lang="el-GR" altLang="el-GR" sz="2400" dirty="0"/>
              <a:t>και </a:t>
            </a:r>
            <a:r>
              <a:rPr lang="el-GR" altLang="el-GR" sz="2400" dirty="0">
                <a:cs typeface="Times New Roman" pitchFamily="18" charset="0"/>
              </a:rPr>
              <a:t> </a:t>
            </a:r>
            <a:r>
              <a:rPr lang="el-GR" altLang="el-GR" sz="2400" b="1" dirty="0">
                <a:solidFill>
                  <a:schemeClr val="accent1"/>
                </a:solidFill>
                <a:cs typeface="Times New Roman" pitchFamily="18" charset="0"/>
              </a:rPr>
              <a:t>ασφαλείς</a:t>
            </a:r>
            <a:r>
              <a:rPr lang="el-GR" altLang="el-GR" sz="2400" dirty="0">
                <a:cs typeface="Times New Roman" pitchFamily="18" charset="0"/>
              </a:rPr>
              <a:t>, </a:t>
            </a:r>
            <a:endParaRPr lang="en-GB" altLang="el-GR" sz="24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52301"/>
            <a:ext cx="8174484" cy="1260475"/>
          </a:xfrm>
        </p:spPr>
        <p:txBody>
          <a:bodyPr>
            <a:noAutofit/>
          </a:bodyPr>
          <a:lstStyle/>
          <a:p>
            <a:r>
              <a:rPr lang="el-GR" altLang="el-GR" dirty="0" smtClean="0">
                <a:cs typeface="Times New Roman" pitchFamily="18" charset="0"/>
              </a:rPr>
              <a:t>Κανόνες συναγωγής του </a:t>
            </a:r>
            <a:r>
              <a:rPr lang="en-US" altLang="el-GR" dirty="0" smtClean="0">
                <a:cs typeface="Times New Roman" pitchFamily="18" charset="0"/>
              </a:rPr>
              <a:t>Armstrong</a:t>
            </a:r>
            <a:r>
              <a:rPr lang="el-GR" altLang="el-GR" dirty="0" smtClean="0">
                <a:cs typeface="Times New Roman" pitchFamily="18" charset="0"/>
              </a:rPr>
              <a:t> (2 από 2) </a:t>
            </a:r>
            <a:endParaRPr lang="el-GR" dirty="0">
              <a:latin typeface="+mn-lt"/>
            </a:endParaRPr>
          </a:p>
        </p:txBody>
      </p:sp>
      <p:sp>
        <p:nvSpPr>
          <p:cNvPr id="10" name="TextBox 4" descr="Μερικοί κανόνες ακόμη μπορούν να προκύψουν από τους τρεις προηγούμενους, μεταξύ των οποίων οι παρακάτω:&#10;&#10;4.   Αυτοκαθορισμός: Α → Α&#10;5.   Ανάλυση: αν A → BC, τότε A → B και A → C.&#10;6.    Ένωση: αν A → B και A → C, τότε A → BC.&#10;7.    Σύνθεση: αν A → B και C→ D, τότε AC → BD.&#10;&#10;"/>
          <p:cNvSpPr txBox="1">
            <a:spLocks noChangeArrowheads="1"/>
          </p:cNvSpPr>
          <p:nvPr>
            <p:custDataLst>
              <p:tags r:id="rId2"/>
            </p:custDataLst>
          </p:nvPr>
        </p:nvSpPr>
        <p:spPr bwMode="auto">
          <a:xfrm>
            <a:off x="357956" y="2038196"/>
            <a:ext cx="8318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altLang="el-GR" sz="2400" dirty="0">
                <a:cs typeface="Times New Roman" pitchFamily="18" charset="0"/>
              </a:rPr>
              <a:t>Μερικοί κανόνες ακόμη μπορούν να προκύψουν από τους τρεις προηγούμενους, μεταξύ των οποίων οι παρακάτω:</a:t>
            </a:r>
            <a:endParaRPr lang="el-GR" altLang="el-GR" sz="2400" dirty="0"/>
          </a:p>
          <a:p>
            <a:pPr algn="just"/>
            <a:endParaRPr lang="en-GB" altLang="el-GR" sz="2400" dirty="0"/>
          </a:p>
          <a:p>
            <a:pPr algn="just" eaLnBrk="0" hangingPunct="0"/>
            <a:r>
              <a:rPr lang="el-GR" altLang="el-GR" sz="2400" dirty="0"/>
              <a:t>4.   </a:t>
            </a:r>
            <a:r>
              <a:rPr lang="el-GR" altLang="el-GR" sz="2400" b="1" dirty="0" err="1">
                <a:solidFill>
                  <a:srgbClr val="FF66FF"/>
                </a:solidFill>
                <a:cs typeface="Times New Roman" pitchFamily="18" charset="0"/>
              </a:rPr>
              <a:t>Αυτοκαθορισμός</a:t>
            </a:r>
            <a:r>
              <a:rPr lang="el-GR" altLang="el-GR" sz="2400" dirty="0">
                <a:cs typeface="Times New Roman" pitchFamily="18" charset="0"/>
              </a:rPr>
              <a:t>: Α → Α</a:t>
            </a:r>
            <a:endParaRPr lang="en-GB" altLang="el-GR" sz="2400" dirty="0">
              <a:cs typeface="Times New Roman" pitchFamily="18" charset="0"/>
            </a:endParaRPr>
          </a:p>
          <a:p>
            <a:pPr algn="just" eaLnBrk="0" hangingPunct="0"/>
            <a:r>
              <a:rPr lang="el-GR" altLang="el-GR" sz="2400" dirty="0"/>
              <a:t>5.</a:t>
            </a:r>
            <a:r>
              <a:rPr lang="el-GR" altLang="el-GR" sz="2400" dirty="0">
                <a:cs typeface="Times New Roman" pitchFamily="18" charset="0"/>
              </a:rPr>
              <a:t>   </a:t>
            </a:r>
            <a:r>
              <a:rPr lang="el-GR" altLang="el-GR" sz="2400" b="1" dirty="0">
                <a:solidFill>
                  <a:srgbClr val="FF66FF"/>
                </a:solidFill>
                <a:cs typeface="Times New Roman" pitchFamily="18" charset="0"/>
              </a:rPr>
              <a:t>Ανάλυση</a:t>
            </a:r>
            <a:r>
              <a:rPr lang="el-GR" altLang="el-GR" sz="2400" dirty="0">
                <a:cs typeface="Times New Roman" pitchFamily="18" charset="0"/>
              </a:rPr>
              <a:t>: αν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BC</a:t>
            </a:r>
            <a:r>
              <a:rPr lang="el-GR" altLang="el-GR" sz="2400" dirty="0">
                <a:cs typeface="Times New Roman" pitchFamily="18" charset="0"/>
              </a:rPr>
              <a:t>, τότε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a:t>
            </a:r>
            <a:r>
              <a:rPr lang="el-GR" altLang="el-GR" sz="2400" dirty="0">
                <a:cs typeface="Times New Roman" pitchFamily="18" charset="0"/>
              </a:rPr>
              <a:t> και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a:t>
            </a:r>
            <a:endParaRPr lang="en-GB" altLang="el-GR" sz="2400" dirty="0">
              <a:cs typeface="Times New Roman" pitchFamily="18" charset="0"/>
            </a:endParaRPr>
          </a:p>
          <a:p>
            <a:pPr algn="just" eaLnBrk="0" hangingPunct="0"/>
            <a:r>
              <a:rPr lang="el-GR" altLang="el-GR" sz="2400" dirty="0"/>
              <a:t>6</a:t>
            </a:r>
            <a:r>
              <a:rPr lang="el-GR" altLang="el-GR" sz="2400" dirty="0">
                <a:cs typeface="Times New Roman" pitchFamily="18" charset="0"/>
              </a:rPr>
              <a:t>.    </a:t>
            </a:r>
            <a:r>
              <a:rPr lang="el-GR" altLang="el-GR" sz="2400" b="1" dirty="0">
                <a:solidFill>
                  <a:srgbClr val="FF66FF"/>
                </a:solidFill>
                <a:cs typeface="Times New Roman" pitchFamily="18" charset="0"/>
              </a:rPr>
              <a:t>Ένωση</a:t>
            </a:r>
            <a:r>
              <a:rPr lang="el-GR" altLang="el-GR" sz="2400" dirty="0">
                <a:cs typeface="Times New Roman" pitchFamily="18" charset="0"/>
              </a:rPr>
              <a:t>: αν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a:t>
            </a:r>
            <a:r>
              <a:rPr lang="el-GR" altLang="el-GR" sz="2400" dirty="0">
                <a:cs typeface="Times New Roman" pitchFamily="18" charset="0"/>
              </a:rPr>
              <a:t> και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τότε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BC</a:t>
            </a:r>
            <a:r>
              <a:rPr lang="el-GR" altLang="el-GR" sz="2400" dirty="0">
                <a:cs typeface="Times New Roman" pitchFamily="18" charset="0"/>
              </a:rPr>
              <a:t>.</a:t>
            </a:r>
            <a:endParaRPr lang="en-GB" altLang="el-GR" sz="2400" dirty="0">
              <a:cs typeface="Times New Roman" pitchFamily="18" charset="0"/>
            </a:endParaRPr>
          </a:p>
          <a:p>
            <a:pPr algn="just" eaLnBrk="0" hangingPunct="0"/>
            <a:r>
              <a:rPr lang="el-GR" altLang="el-GR" sz="2400" dirty="0"/>
              <a:t>7</a:t>
            </a:r>
            <a:r>
              <a:rPr lang="el-GR" altLang="el-GR" sz="2400" dirty="0">
                <a:cs typeface="Times New Roman" pitchFamily="18" charset="0"/>
              </a:rPr>
              <a:t>.    </a:t>
            </a:r>
            <a:r>
              <a:rPr lang="el-GR" altLang="el-GR" sz="2400" b="1" dirty="0">
                <a:solidFill>
                  <a:srgbClr val="FF66FF"/>
                </a:solidFill>
                <a:cs typeface="Times New Roman" pitchFamily="18" charset="0"/>
              </a:rPr>
              <a:t>Σύνθεση</a:t>
            </a:r>
            <a:r>
              <a:rPr lang="el-GR" altLang="el-GR" sz="2400" dirty="0">
                <a:cs typeface="Times New Roman" pitchFamily="18" charset="0"/>
              </a:rPr>
              <a:t>: αν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a:t>
            </a:r>
            <a:r>
              <a:rPr lang="el-GR" altLang="el-GR" sz="2400" dirty="0">
                <a:cs typeface="Times New Roman" pitchFamily="18" charset="0"/>
              </a:rPr>
              <a:t> και </a:t>
            </a:r>
            <a:r>
              <a:rPr lang="en-GB" altLang="el-GR" sz="2400" dirty="0">
                <a:cs typeface="Times New Roman" pitchFamily="18" charset="0"/>
              </a:rPr>
              <a:t>C</a:t>
            </a:r>
            <a:r>
              <a:rPr lang="el-GR" altLang="el-GR" sz="2400" dirty="0">
                <a:cs typeface="Times New Roman" pitchFamily="18" charset="0"/>
              </a:rPr>
              <a:t>→ </a:t>
            </a:r>
            <a:r>
              <a:rPr lang="en-GB" altLang="el-GR" sz="2400" dirty="0">
                <a:cs typeface="Times New Roman" pitchFamily="18" charset="0"/>
              </a:rPr>
              <a:t>D</a:t>
            </a:r>
            <a:r>
              <a:rPr lang="el-GR" altLang="el-GR" sz="2400" dirty="0">
                <a:cs typeface="Times New Roman" pitchFamily="18" charset="0"/>
              </a:rPr>
              <a:t>, τότε </a:t>
            </a:r>
            <a:r>
              <a:rPr lang="en-GB" altLang="el-GR" sz="2400" dirty="0">
                <a:cs typeface="Times New Roman" pitchFamily="18" charset="0"/>
              </a:rPr>
              <a:t>AC</a:t>
            </a:r>
            <a:r>
              <a:rPr lang="el-GR" altLang="el-GR" sz="2400" dirty="0">
                <a:cs typeface="Times New Roman" pitchFamily="18" charset="0"/>
              </a:rPr>
              <a:t> → </a:t>
            </a:r>
            <a:r>
              <a:rPr lang="en-GB" altLang="el-GR" sz="2400" dirty="0">
                <a:cs typeface="Times New Roman" pitchFamily="18" charset="0"/>
              </a:rPr>
              <a:t>BD</a:t>
            </a:r>
            <a:r>
              <a:rPr lang="el-GR" altLang="el-GR" sz="2400" dirty="0">
                <a:cs typeface="Times New Roman" pitchFamily="18" charset="0"/>
              </a:rPr>
              <a:t>.</a:t>
            </a:r>
            <a:endParaRPr lang="en-GB" altLang="el-GR" sz="2400" dirty="0">
              <a:cs typeface="Times New Roman" pitchFamily="18" charset="0"/>
            </a:endParaRPr>
          </a:p>
          <a:p>
            <a:pPr eaLnBrk="0" hangingPunct="0"/>
            <a:endParaRPr lang="en-GB"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930027"/>
          </a:xfrm>
        </p:spPr>
        <p:txBody>
          <a:bodyPr>
            <a:normAutofit/>
          </a:bodyPr>
          <a:lstStyle/>
          <a:p>
            <a:pPr algn="ctr"/>
            <a:r>
              <a:rPr lang="el-GR" altLang="el-GR" sz="4400" dirty="0" smtClean="0">
                <a:cs typeface="Times New Roman" pitchFamily="18" charset="0"/>
              </a:rPr>
              <a:t>Παράδειγμα</a:t>
            </a:r>
            <a:endParaRPr lang="el-GR" altLang="el-GR" sz="4400" dirty="0">
              <a:cs typeface="Times New Roman" pitchFamily="18" charset="0"/>
            </a:endParaRPr>
          </a:p>
        </p:txBody>
      </p:sp>
      <p:sp>
        <p:nvSpPr>
          <p:cNvPr id="11" name="TextBox 4" descr="Έστω ότι μας δίνεται η σχέση R, με τα γνωρίσματα A, B, C, D, E, F και με τις παρακάτω συναρτησιακές εξαρτήσεις:&#10;A → BC,&#10;B → E,&#10;CD → EF,&#10;Αποδείξτε ότι ισχύει η συναρτησιακή εξάρτηση AD →  F στη σχέση R.&#10;&#10;Απόδειξη: &#10;A → BC (δεδομένη),&#10;A → C (1, ανάλυση),&#10;AD → CD (2, επαύξηση),&#10;CD → EF (δεδομένη),&#10;AD → EF (3 και 4, μεταβατικότητα),&#10;AD → F (5, ανάλυση).&#10;"/>
          <p:cNvSpPr txBox="1">
            <a:spLocks noChangeArrowheads="1"/>
          </p:cNvSpPr>
          <p:nvPr>
            <p:custDataLst>
              <p:tags r:id="rId2"/>
            </p:custDataLst>
          </p:nvPr>
        </p:nvSpPr>
        <p:spPr bwMode="auto">
          <a:xfrm>
            <a:off x="539751" y="764704"/>
            <a:ext cx="81470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el-GR" altLang="el-GR" sz="2400" dirty="0" smtClean="0">
                <a:cs typeface="Times New Roman" pitchFamily="18" charset="0"/>
              </a:rPr>
              <a:t>Έστω </a:t>
            </a:r>
            <a:r>
              <a:rPr lang="el-GR" altLang="el-GR" sz="2400" dirty="0">
                <a:cs typeface="Times New Roman" pitchFamily="18" charset="0"/>
              </a:rPr>
              <a:t>ότι μας δίνεται η σχέση </a:t>
            </a:r>
            <a:r>
              <a:rPr lang="en-GB" altLang="el-GR" sz="2400" dirty="0">
                <a:cs typeface="Times New Roman" pitchFamily="18" charset="0"/>
              </a:rPr>
              <a:t>R</a:t>
            </a:r>
            <a:r>
              <a:rPr lang="el-GR" altLang="el-GR" sz="2400" dirty="0">
                <a:cs typeface="Times New Roman" pitchFamily="18" charset="0"/>
              </a:rPr>
              <a:t>, με τα γνωρίσματα </a:t>
            </a:r>
            <a:r>
              <a:rPr lang="en-GB" altLang="el-GR" sz="2400" dirty="0">
                <a:cs typeface="Times New Roman" pitchFamily="18" charset="0"/>
              </a:rPr>
              <a:t>A</a:t>
            </a:r>
            <a:r>
              <a:rPr lang="el-GR" altLang="el-GR" sz="2400" dirty="0">
                <a:cs typeface="Times New Roman" pitchFamily="18" charset="0"/>
              </a:rPr>
              <a:t>, </a:t>
            </a:r>
            <a:r>
              <a:rPr lang="en-GB" altLang="el-GR" sz="2400" dirty="0">
                <a:cs typeface="Times New Roman" pitchFamily="18" charset="0"/>
              </a:rPr>
              <a:t>B</a:t>
            </a:r>
            <a:r>
              <a:rPr lang="el-GR" altLang="el-GR" sz="2400" dirty="0">
                <a:cs typeface="Times New Roman" pitchFamily="18" charset="0"/>
              </a:rPr>
              <a:t>, </a:t>
            </a:r>
            <a:r>
              <a:rPr lang="en-GB" altLang="el-GR" sz="2400" dirty="0">
                <a:cs typeface="Times New Roman" pitchFamily="18" charset="0"/>
              </a:rPr>
              <a:t>C</a:t>
            </a:r>
            <a:r>
              <a:rPr lang="el-GR" altLang="el-GR" sz="2400" dirty="0">
                <a:cs typeface="Times New Roman" pitchFamily="18" charset="0"/>
              </a:rPr>
              <a:t>, </a:t>
            </a:r>
            <a:r>
              <a:rPr lang="en-GB" altLang="el-GR" sz="2400" dirty="0">
                <a:cs typeface="Times New Roman" pitchFamily="18" charset="0"/>
              </a:rPr>
              <a:t>D</a:t>
            </a:r>
            <a:r>
              <a:rPr lang="el-GR" altLang="el-GR" sz="2400" dirty="0">
                <a:cs typeface="Times New Roman" pitchFamily="18" charset="0"/>
              </a:rPr>
              <a:t>, </a:t>
            </a:r>
            <a:r>
              <a:rPr lang="en-GB" altLang="el-GR" sz="2400" dirty="0">
                <a:cs typeface="Times New Roman" pitchFamily="18" charset="0"/>
              </a:rPr>
              <a:t>E</a:t>
            </a:r>
            <a:r>
              <a:rPr lang="el-GR" altLang="el-GR" sz="2400" dirty="0">
                <a:cs typeface="Times New Roman" pitchFamily="18" charset="0"/>
              </a:rPr>
              <a:t>, </a:t>
            </a:r>
            <a:r>
              <a:rPr lang="en-GB" altLang="el-GR" sz="2400" dirty="0">
                <a:cs typeface="Times New Roman" pitchFamily="18" charset="0"/>
              </a:rPr>
              <a:t>F</a:t>
            </a:r>
            <a:r>
              <a:rPr lang="el-GR" altLang="el-GR" sz="2400" dirty="0">
                <a:cs typeface="Times New Roman" pitchFamily="18" charset="0"/>
              </a:rPr>
              <a:t> και με τις παρακάτω συναρτησιακές εξαρτήσεις:</a:t>
            </a:r>
            <a:endParaRPr lang="en-GB" altLang="el-GR" sz="2400" dirty="0">
              <a:cs typeface="Times New Roman" pitchFamily="18" charset="0"/>
            </a:endParaRPr>
          </a:p>
          <a:p>
            <a:pPr algn="just" eaLnBrk="0" hangingPunct="0"/>
            <a:r>
              <a:rPr lang="en-GB" altLang="el-GR" sz="2400" dirty="0">
                <a:cs typeface="Times New Roman" pitchFamily="18" charset="0"/>
              </a:rPr>
              <a:t>A → BC</a:t>
            </a:r>
          </a:p>
          <a:p>
            <a:pPr algn="just" eaLnBrk="0" hangingPunct="0"/>
            <a:r>
              <a:rPr lang="en-GB" altLang="el-GR" sz="2400" dirty="0">
                <a:cs typeface="Times New Roman" pitchFamily="18" charset="0"/>
              </a:rPr>
              <a:t>B → E</a:t>
            </a:r>
          </a:p>
          <a:p>
            <a:pPr algn="just" eaLnBrk="0" hangingPunct="0"/>
            <a:r>
              <a:rPr lang="en-GB" altLang="el-GR" sz="2400" dirty="0">
                <a:cs typeface="Times New Roman" pitchFamily="18" charset="0"/>
              </a:rPr>
              <a:t>CD</a:t>
            </a:r>
            <a:r>
              <a:rPr lang="el-GR" altLang="el-GR" sz="2400" dirty="0">
                <a:cs typeface="Times New Roman" pitchFamily="18" charset="0"/>
              </a:rPr>
              <a:t> → </a:t>
            </a:r>
            <a:r>
              <a:rPr lang="en-GB" altLang="el-GR" sz="2400" dirty="0">
                <a:cs typeface="Times New Roman" pitchFamily="18" charset="0"/>
              </a:rPr>
              <a:t>EF</a:t>
            </a:r>
          </a:p>
          <a:p>
            <a:pPr algn="just" eaLnBrk="0" hangingPunct="0"/>
            <a:r>
              <a:rPr lang="el-GR" altLang="el-GR" sz="2400" dirty="0">
                <a:cs typeface="Times New Roman" pitchFamily="18" charset="0"/>
              </a:rPr>
              <a:t>Αποδείξτε ότι ισχύει η συναρτησιακή εξάρτηση </a:t>
            </a:r>
            <a:r>
              <a:rPr lang="en-GB" altLang="el-GR" sz="2400" dirty="0">
                <a:cs typeface="Times New Roman" pitchFamily="18" charset="0"/>
              </a:rPr>
              <a:t>AD</a:t>
            </a:r>
            <a:r>
              <a:rPr lang="el-GR" altLang="el-GR" sz="2400" dirty="0">
                <a:cs typeface="Times New Roman" pitchFamily="18" charset="0"/>
              </a:rPr>
              <a:t> →  </a:t>
            </a:r>
            <a:r>
              <a:rPr lang="en-GB" altLang="el-GR" sz="2400" dirty="0">
                <a:cs typeface="Times New Roman" pitchFamily="18" charset="0"/>
              </a:rPr>
              <a:t>F</a:t>
            </a:r>
            <a:r>
              <a:rPr lang="el-GR" altLang="el-GR" sz="2400" dirty="0">
                <a:cs typeface="Times New Roman" pitchFamily="18" charset="0"/>
              </a:rPr>
              <a:t> στη σχέση </a:t>
            </a:r>
            <a:r>
              <a:rPr lang="en-GB" altLang="el-GR" sz="2400" dirty="0">
                <a:cs typeface="Times New Roman" pitchFamily="18" charset="0"/>
              </a:rPr>
              <a:t>R</a:t>
            </a:r>
            <a:r>
              <a:rPr lang="el-GR" altLang="el-GR" sz="2400" dirty="0">
                <a:cs typeface="Times New Roman" pitchFamily="18" charset="0"/>
              </a:rPr>
              <a:t>.</a:t>
            </a:r>
            <a:endParaRPr lang="en-GB" altLang="el-GR" sz="2400" dirty="0">
              <a:cs typeface="Times New Roman" pitchFamily="18" charset="0"/>
            </a:endParaRPr>
          </a:p>
          <a:p>
            <a:pPr algn="just" eaLnBrk="0" hangingPunct="0"/>
            <a:endParaRPr lang="en-GB" altLang="el-GR" sz="2400" dirty="0">
              <a:cs typeface="Times New Roman" pitchFamily="18" charset="0"/>
            </a:endParaRPr>
          </a:p>
          <a:p>
            <a:pPr algn="just" eaLnBrk="0" hangingPunct="0"/>
            <a:r>
              <a:rPr lang="el-GR" altLang="el-GR" sz="2400" u="sng" dirty="0">
                <a:cs typeface="Times New Roman" pitchFamily="18" charset="0"/>
              </a:rPr>
              <a:t>Απόδειξη</a:t>
            </a:r>
            <a:r>
              <a:rPr lang="el-GR" altLang="el-GR" sz="2400" dirty="0">
                <a:cs typeface="Times New Roman" pitchFamily="18" charset="0"/>
              </a:rPr>
              <a:t>: </a:t>
            </a:r>
            <a:endParaRPr lang="en-GB" altLang="el-GR" sz="2400" dirty="0">
              <a:cs typeface="Times New Roman" pitchFamily="18" charset="0"/>
            </a:endParaRPr>
          </a:p>
          <a:p>
            <a:pPr algn="just" eaLnBrk="0" hangingPunct="0"/>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BC</a:t>
            </a:r>
            <a:r>
              <a:rPr lang="el-GR" altLang="el-GR" sz="2400" dirty="0">
                <a:cs typeface="Times New Roman" pitchFamily="18" charset="0"/>
              </a:rPr>
              <a:t> (δεδομένη)</a:t>
            </a:r>
            <a:endParaRPr lang="en-GB" altLang="el-GR" sz="2400" dirty="0">
              <a:cs typeface="Times New Roman" pitchFamily="18" charset="0"/>
            </a:endParaRPr>
          </a:p>
          <a:p>
            <a:pPr algn="just" eaLnBrk="0" hangingPunct="0"/>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(1, ανάλυση)</a:t>
            </a:r>
            <a:endParaRPr lang="en-GB" altLang="el-GR" sz="2400" dirty="0">
              <a:cs typeface="Times New Roman" pitchFamily="18" charset="0"/>
            </a:endParaRPr>
          </a:p>
          <a:p>
            <a:pPr algn="just" eaLnBrk="0" hangingPunct="0"/>
            <a:r>
              <a:rPr lang="en-GB" altLang="el-GR" sz="2400" dirty="0">
                <a:cs typeface="Times New Roman" pitchFamily="18" charset="0"/>
              </a:rPr>
              <a:t>AD</a:t>
            </a:r>
            <a:r>
              <a:rPr lang="el-GR" altLang="el-GR" sz="2400" dirty="0">
                <a:cs typeface="Times New Roman" pitchFamily="18" charset="0"/>
              </a:rPr>
              <a:t> → </a:t>
            </a:r>
            <a:r>
              <a:rPr lang="en-GB" altLang="el-GR" sz="2400" dirty="0">
                <a:cs typeface="Times New Roman" pitchFamily="18" charset="0"/>
              </a:rPr>
              <a:t>CD</a:t>
            </a:r>
            <a:r>
              <a:rPr lang="el-GR" altLang="el-GR" sz="2400" dirty="0">
                <a:cs typeface="Times New Roman" pitchFamily="18" charset="0"/>
              </a:rPr>
              <a:t> (2, επαύξηση)</a:t>
            </a:r>
            <a:endParaRPr lang="en-GB" altLang="el-GR" sz="2400" dirty="0">
              <a:cs typeface="Times New Roman" pitchFamily="18" charset="0"/>
            </a:endParaRPr>
          </a:p>
          <a:p>
            <a:pPr algn="just" eaLnBrk="0" hangingPunct="0"/>
            <a:r>
              <a:rPr lang="en-GB" altLang="el-GR" sz="2400" dirty="0">
                <a:cs typeface="Times New Roman" pitchFamily="18" charset="0"/>
              </a:rPr>
              <a:t>CD</a:t>
            </a:r>
            <a:r>
              <a:rPr lang="el-GR" altLang="el-GR" sz="2400" dirty="0">
                <a:cs typeface="Times New Roman" pitchFamily="18" charset="0"/>
              </a:rPr>
              <a:t> → </a:t>
            </a:r>
            <a:r>
              <a:rPr lang="en-GB" altLang="el-GR" sz="2400" dirty="0">
                <a:cs typeface="Times New Roman" pitchFamily="18" charset="0"/>
              </a:rPr>
              <a:t>EF</a:t>
            </a:r>
            <a:r>
              <a:rPr lang="el-GR" altLang="el-GR" sz="2400" dirty="0">
                <a:cs typeface="Times New Roman" pitchFamily="18" charset="0"/>
              </a:rPr>
              <a:t> (δεδομένη)</a:t>
            </a:r>
            <a:endParaRPr lang="en-GB" altLang="el-GR" sz="2400" dirty="0">
              <a:cs typeface="Times New Roman" pitchFamily="18" charset="0"/>
            </a:endParaRPr>
          </a:p>
          <a:p>
            <a:pPr algn="just" eaLnBrk="0" hangingPunct="0"/>
            <a:r>
              <a:rPr lang="en-GB" altLang="el-GR" sz="2400" dirty="0">
                <a:cs typeface="Times New Roman" pitchFamily="18" charset="0"/>
              </a:rPr>
              <a:t>AD</a:t>
            </a:r>
            <a:r>
              <a:rPr lang="el-GR" altLang="el-GR" sz="2400" dirty="0">
                <a:cs typeface="Times New Roman" pitchFamily="18" charset="0"/>
              </a:rPr>
              <a:t> → </a:t>
            </a:r>
            <a:r>
              <a:rPr lang="en-GB" altLang="el-GR" sz="2400" dirty="0">
                <a:cs typeface="Times New Roman" pitchFamily="18" charset="0"/>
              </a:rPr>
              <a:t>EF</a:t>
            </a:r>
            <a:r>
              <a:rPr lang="el-GR" altLang="el-GR" sz="2400" dirty="0">
                <a:cs typeface="Times New Roman" pitchFamily="18" charset="0"/>
              </a:rPr>
              <a:t> (3 και 4, μεταβατικότητα)</a:t>
            </a:r>
            <a:endParaRPr lang="en-GB" altLang="el-GR" sz="2400" dirty="0">
              <a:cs typeface="Times New Roman" pitchFamily="18" charset="0"/>
            </a:endParaRPr>
          </a:p>
          <a:p>
            <a:pPr algn="just" eaLnBrk="0" hangingPunct="0"/>
            <a:r>
              <a:rPr lang="en-GB" altLang="el-GR" sz="2400" dirty="0">
                <a:cs typeface="Times New Roman" pitchFamily="18" charset="0"/>
              </a:rPr>
              <a:t>AD</a:t>
            </a:r>
            <a:r>
              <a:rPr lang="el-GR" altLang="el-GR" sz="2400" dirty="0">
                <a:cs typeface="Times New Roman" pitchFamily="18" charset="0"/>
              </a:rPr>
              <a:t> → </a:t>
            </a:r>
            <a:r>
              <a:rPr lang="en-GB" altLang="el-GR" sz="2400" dirty="0">
                <a:cs typeface="Times New Roman" pitchFamily="18" charset="0"/>
              </a:rPr>
              <a:t>F</a:t>
            </a:r>
            <a:r>
              <a:rPr lang="el-GR" altLang="el-GR" sz="2400" dirty="0">
                <a:cs typeface="Times New Roman" pitchFamily="18" charset="0"/>
              </a:rPr>
              <a:t> (5, ανάλυση</a:t>
            </a:r>
            <a:r>
              <a:rPr lang="el-GR" altLang="el-GR" sz="2400" dirty="0" smtClean="0">
                <a:cs typeface="Times New Roman" pitchFamily="18" charset="0"/>
              </a:rPr>
              <a:t>)</a:t>
            </a:r>
            <a:endParaRPr lang="en-GB" altLang="el-GR" sz="2400" dirty="0">
              <a:cs typeface="Times New Roman" pitchFamily="18" charset="0"/>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Μη αναγώγιμα σύνολα </a:t>
            </a:r>
            <a:r>
              <a:rPr lang="el-GR" altLang="el-GR" dirty="0" smtClean="0">
                <a:cs typeface="Times New Roman" pitchFamily="18" charset="0"/>
              </a:rPr>
              <a:t>εξαρτήσεων (1 από 2)</a:t>
            </a:r>
            <a:endParaRPr lang="el-GR" altLang="el-GR" dirty="0"/>
          </a:p>
        </p:txBody>
      </p:sp>
      <p:sp>
        <p:nvSpPr>
          <p:cNvPr id="10" name="Ορθογώνιο 9"/>
          <p:cNvSpPr/>
          <p:nvPr>
            <p:custDataLst>
              <p:tags r:id="rId2"/>
            </p:custDataLst>
          </p:nvPr>
        </p:nvSpPr>
        <p:spPr>
          <a:xfrm>
            <a:off x="467544" y="1225432"/>
            <a:ext cx="8208912" cy="5299912"/>
          </a:xfrm>
          <a:prstGeom prst="rect">
            <a:avLst/>
          </a:prstGeom>
        </p:spPr>
        <p:txBody>
          <a:bodyPr wrap="square">
            <a:spAutoFit/>
          </a:bodyPr>
          <a:lstStyle/>
          <a:p>
            <a:pPr algn="just" eaLnBrk="0" hangingPunct="0">
              <a:lnSpc>
                <a:spcPct val="115000"/>
              </a:lnSpc>
            </a:pPr>
            <a:r>
              <a:rPr lang="el-GR" altLang="el-GR" sz="2400" dirty="0" smtClean="0">
                <a:cs typeface="Times New Roman" pitchFamily="18" charset="0"/>
              </a:rPr>
              <a:t>Ένα σύνολο συναρτησιακών εξαρτήσεων </a:t>
            </a:r>
            <a:r>
              <a:rPr lang="en-US" altLang="el-GR" sz="2400" dirty="0" smtClean="0">
                <a:cs typeface="Times New Roman" pitchFamily="18" charset="0"/>
              </a:rPr>
              <a:t>S</a:t>
            </a:r>
            <a:r>
              <a:rPr lang="el-GR" altLang="el-GR" sz="2400" dirty="0" smtClean="0">
                <a:cs typeface="Times New Roman" pitchFamily="18" charset="0"/>
              </a:rPr>
              <a:t> είναι μη αναγώγιμο αν και μόνο αν έχει τις τρεις παρακάτω ιδιότητες:</a:t>
            </a:r>
          </a:p>
          <a:p>
            <a:pPr algn="just" eaLnBrk="0" hangingPunct="0">
              <a:lnSpc>
                <a:spcPct val="125000"/>
              </a:lnSpc>
            </a:pPr>
            <a:r>
              <a:rPr lang="el-GR" altLang="el-GR" sz="2400" dirty="0" smtClean="0">
                <a:cs typeface="Times New Roman" pitchFamily="18" charset="0"/>
              </a:rPr>
              <a:t>1. Το δεξιό μέλος (το εξαρτημένο) κάθε συναρτησιακής εξάρτησης του </a:t>
            </a:r>
            <a:r>
              <a:rPr lang="en-US" altLang="el-GR" sz="2400" dirty="0" smtClean="0">
                <a:cs typeface="Times New Roman" pitchFamily="18" charset="0"/>
              </a:rPr>
              <a:t>S</a:t>
            </a:r>
            <a:r>
              <a:rPr lang="el-GR" altLang="el-GR" sz="2400" dirty="0" smtClean="0">
                <a:cs typeface="Times New Roman" pitchFamily="18" charset="0"/>
              </a:rPr>
              <a:t> έχει μόνο ένα γνώρισμα (δηλαδή, είναι μονοσύνολο).</a:t>
            </a:r>
          </a:p>
          <a:p>
            <a:pPr algn="just" eaLnBrk="0" hangingPunct="0">
              <a:lnSpc>
                <a:spcPct val="115000"/>
              </a:lnSpc>
            </a:pPr>
            <a:r>
              <a:rPr lang="el-GR" altLang="el-GR" sz="2400" dirty="0" smtClean="0">
                <a:cs typeface="Times New Roman" pitchFamily="18" charset="0"/>
              </a:rPr>
              <a:t>2. Το αριστερό μέλος (το ορίζον) κάθε συναρτησιακής εξάρτησης του S είναι και αυτό μη αναγώγιμο, που σημαίνει ότι κανένα γνώρισμα δεν μπορεί να απαλειφθεί από το ορίζον μέλος χωρίς να μεταβληθεί η θήκη </a:t>
            </a:r>
            <a:r>
              <a:rPr lang="en-US" altLang="el-GR" sz="2400" dirty="0" smtClean="0">
                <a:cs typeface="Times New Roman" pitchFamily="18" charset="0"/>
              </a:rPr>
              <a:t>S</a:t>
            </a:r>
            <a:r>
              <a:rPr lang="en-US" altLang="el-GR" sz="2400" baseline="30000" dirty="0" smtClean="0">
                <a:cs typeface="Times New Roman" pitchFamily="18" charset="0"/>
              </a:rPr>
              <a:t>+</a:t>
            </a:r>
            <a:r>
              <a:rPr lang="el-GR" altLang="el-GR" sz="2400" dirty="0" smtClean="0">
                <a:cs typeface="Times New Roman" pitchFamily="18" charset="0"/>
              </a:rPr>
              <a:t> (δηλαδή, χωρίς να μετατραπεί το S σε κάποιο σύνολο που δεν είναι ισοδύναμο με το </a:t>
            </a:r>
            <a:r>
              <a:rPr lang="en-US" altLang="el-GR" sz="2400" dirty="0" smtClean="0">
                <a:cs typeface="Times New Roman" pitchFamily="18" charset="0"/>
              </a:rPr>
              <a:t>S</a:t>
            </a:r>
            <a:r>
              <a:rPr lang="el-GR" altLang="el-GR" sz="2400" dirty="0" smtClean="0">
                <a:cs typeface="Times New Roman" pitchFamily="18" charset="0"/>
              </a:rPr>
              <a:t>). Θα λέμε ότι μια τέτοια συναρτησιακή εξάρτηση είναι μη αναγώγιμη αριστερά. </a:t>
            </a:r>
            <a:endParaRPr lang="el-GR" altLang="el-GR" sz="2400" dirty="0">
              <a:cs typeface="Times New Roman" pitchFamily="18" charset="0"/>
            </a:endParaRP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152301"/>
            <a:ext cx="8208912"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Μη αναγώγιμα σύνολα εξαρτήσεων </a:t>
            </a:r>
            <a:r>
              <a:rPr lang="el-GR" altLang="el-GR" dirty="0" smtClean="0">
                <a:cs typeface="Times New Roman" pitchFamily="18" charset="0"/>
              </a:rPr>
              <a:t>(2 </a:t>
            </a:r>
            <a:r>
              <a:rPr lang="el-GR" altLang="el-GR" dirty="0">
                <a:cs typeface="Times New Roman" pitchFamily="18" charset="0"/>
              </a:rPr>
              <a:t>από 2)</a:t>
            </a:r>
            <a:endParaRPr lang="el-GR" dirty="0">
              <a:latin typeface="+mn-lt"/>
            </a:endParaRPr>
          </a:p>
        </p:txBody>
      </p:sp>
      <p:sp>
        <p:nvSpPr>
          <p:cNvPr id="8" name="Rectangle 4"/>
          <p:cNvSpPr txBox="1">
            <a:spLocks noChangeArrowheads="1"/>
          </p:cNvSpPr>
          <p:nvPr>
            <p:custDataLst>
              <p:tags r:id="rId2"/>
            </p:custDataLst>
          </p:nvPr>
        </p:nvSpPr>
        <p:spPr>
          <a:xfrm>
            <a:off x="467545" y="2287537"/>
            <a:ext cx="8208912" cy="186154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lnSpc>
                <a:spcPct val="115000"/>
              </a:lnSpc>
              <a:buNone/>
            </a:pPr>
            <a:r>
              <a:rPr lang="el-GR" altLang="el-GR" sz="2400" dirty="0" smtClean="0">
                <a:cs typeface="Times New Roman" pitchFamily="18" charset="0"/>
              </a:rPr>
              <a:t>3. Καμιά συναρτησιακή εξάρτηση του </a:t>
            </a:r>
            <a:r>
              <a:rPr lang="en-US" altLang="el-GR" sz="2400" dirty="0" smtClean="0">
                <a:cs typeface="Times New Roman" pitchFamily="18" charset="0"/>
              </a:rPr>
              <a:t>S</a:t>
            </a:r>
            <a:r>
              <a:rPr lang="el-GR" altLang="el-GR" sz="2400" dirty="0" smtClean="0">
                <a:cs typeface="Times New Roman" pitchFamily="18" charset="0"/>
              </a:rPr>
              <a:t> δεν μπορεί να απαλειφθεί από το </a:t>
            </a:r>
            <a:r>
              <a:rPr lang="en-US" altLang="el-GR" sz="2400" dirty="0" smtClean="0">
                <a:cs typeface="Times New Roman" pitchFamily="18" charset="0"/>
              </a:rPr>
              <a:t>S</a:t>
            </a:r>
            <a:r>
              <a:rPr lang="el-GR" altLang="el-GR" sz="2400" dirty="0" smtClean="0">
                <a:cs typeface="Times New Roman" pitchFamily="18" charset="0"/>
              </a:rPr>
              <a:t>  χωρίς να μεταβληθεί η θήκη </a:t>
            </a:r>
            <a:r>
              <a:rPr lang="en-US" altLang="el-GR" sz="2400" dirty="0" smtClean="0">
                <a:cs typeface="Times New Roman" pitchFamily="18" charset="0"/>
              </a:rPr>
              <a:t>S</a:t>
            </a:r>
            <a:r>
              <a:rPr lang="en-US" altLang="el-GR" sz="2400" baseline="30000" dirty="0" smtClean="0">
                <a:cs typeface="Times New Roman" pitchFamily="18" charset="0"/>
              </a:rPr>
              <a:t>+</a:t>
            </a:r>
            <a:r>
              <a:rPr lang="el-GR" altLang="el-GR" sz="2400" dirty="0" smtClean="0">
                <a:cs typeface="Times New Roman" pitchFamily="18" charset="0"/>
              </a:rPr>
              <a:t> (δηλαδή, χωρίς να μετατραπεί το </a:t>
            </a:r>
            <a:r>
              <a:rPr lang="en-US" altLang="el-GR" sz="2400" dirty="0" smtClean="0">
                <a:cs typeface="Times New Roman" pitchFamily="18" charset="0"/>
              </a:rPr>
              <a:t>S</a:t>
            </a:r>
            <a:r>
              <a:rPr lang="el-GR" altLang="el-GR" sz="2400" dirty="0" smtClean="0">
                <a:cs typeface="Times New Roman" pitchFamily="18" charset="0"/>
              </a:rPr>
              <a:t>  σε κάποιο σύνολο που δεν είναι ισοδύναμο με το </a:t>
            </a:r>
            <a:r>
              <a:rPr lang="en-US" altLang="el-GR" sz="2400" dirty="0" smtClean="0">
                <a:cs typeface="Times New Roman" pitchFamily="18" charset="0"/>
              </a:rPr>
              <a:t>S</a:t>
            </a:r>
            <a:r>
              <a:rPr lang="el-GR" altLang="el-GR" sz="2400" dirty="0" smtClean="0">
                <a:cs typeface="Times New Roman" pitchFamily="18" charset="0"/>
              </a:rPr>
              <a:t>).</a:t>
            </a:r>
            <a:endParaRPr lang="el-GR" altLang="el-GR" sz="2400" dirty="0">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352928"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dirty="0" smtClean="0">
                <a:latin typeface="+mn-lt"/>
                <a:cs typeface="Times New Roman" pitchFamily="18" charset="0"/>
              </a:rPr>
              <a:t>Παρ</a:t>
            </a:r>
            <a:r>
              <a:rPr lang="el-GR" altLang="el-GR" dirty="0" smtClean="0">
                <a:latin typeface="+mn-lt"/>
              </a:rPr>
              <a:t>ά</a:t>
            </a:r>
            <a:r>
              <a:rPr lang="el-GR" altLang="el-GR" dirty="0" smtClean="0">
                <a:latin typeface="+mn-lt"/>
                <a:cs typeface="Times New Roman" pitchFamily="18" charset="0"/>
              </a:rPr>
              <a:t>δε</a:t>
            </a:r>
            <a:r>
              <a:rPr lang="el-GR" altLang="el-GR" dirty="0" smtClean="0">
                <a:latin typeface="+mn-lt"/>
              </a:rPr>
              <a:t>ι</a:t>
            </a:r>
            <a:r>
              <a:rPr lang="el-GR" altLang="el-GR" dirty="0" smtClean="0">
                <a:latin typeface="+mn-lt"/>
                <a:cs typeface="Times New Roman" pitchFamily="18" charset="0"/>
              </a:rPr>
              <a:t>γμα 1</a:t>
            </a:r>
            <a:endParaRPr lang="el-GR" dirty="0">
              <a:latin typeface="+mn-lt"/>
            </a:endParaRPr>
          </a:p>
        </p:txBody>
      </p:sp>
      <p:sp>
        <p:nvSpPr>
          <p:cNvPr id="9" name="Rectangle 2" descr="P# → P NAME,&#10;P# → COLOR,&#10;P# → WEIGHT,&#10;P# → CITY,&#10;&#10;Το παραπάνω σύνολο είναι μη αναγώγιμο.&#10;"/>
          <p:cNvSpPr txBox="1">
            <a:spLocks noChangeArrowheads="1"/>
          </p:cNvSpPr>
          <p:nvPr>
            <p:custDataLst>
              <p:tags r:id="rId2"/>
            </p:custDataLst>
          </p:nvPr>
        </p:nvSpPr>
        <p:spPr>
          <a:xfrm>
            <a:off x="467544" y="1988840"/>
            <a:ext cx="8208912" cy="3528392"/>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altLang="el-GR" sz="2800" dirty="0">
                <a:cs typeface="Times New Roman" pitchFamily="18" charset="0"/>
              </a:rPr>
              <a:t>P</a:t>
            </a:r>
            <a:r>
              <a:rPr lang="el-GR" altLang="el-GR" sz="2800" dirty="0">
                <a:cs typeface="Times New Roman" pitchFamily="18" charset="0"/>
              </a:rPr>
              <a:t># → </a:t>
            </a:r>
            <a:r>
              <a:rPr lang="en-GB" altLang="el-GR" sz="2800" dirty="0">
                <a:cs typeface="Times New Roman" pitchFamily="18" charset="0"/>
              </a:rPr>
              <a:t>PNAME</a:t>
            </a:r>
          </a:p>
          <a:p>
            <a:pPr marL="0" indent="0" algn="just" eaLnBrk="0" hangingPunct="0">
              <a:buNone/>
            </a:pPr>
            <a:r>
              <a:rPr lang="en-GB" altLang="el-GR" sz="2800" dirty="0">
                <a:cs typeface="Times New Roman" pitchFamily="18" charset="0"/>
              </a:rPr>
              <a:t>P</a:t>
            </a:r>
            <a:r>
              <a:rPr lang="el-GR" altLang="el-GR" sz="2800" dirty="0">
                <a:cs typeface="Times New Roman" pitchFamily="18" charset="0"/>
              </a:rPr>
              <a:t># → </a:t>
            </a:r>
            <a:r>
              <a:rPr lang="en-GB" altLang="el-GR" sz="2800" dirty="0">
                <a:cs typeface="Times New Roman" pitchFamily="18" charset="0"/>
              </a:rPr>
              <a:t>COLOR</a:t>
            </a:r>
          </a:p>
          <a:p>
            <a:pPr marL="0" indent="0" algn="just" eaLnBrk="0" hangingPunct="0">
              <a:buNone/>
            </a:pPr>
            <a:r>
              <a:rPr lang="en-GB" altLang="el-GR" sz="2800" dirty="0">
                <a:cs typeface="Times New Roman" pitchFamily="18" charset="0"/>
              </a:rPr>
              <a:t>P# → WEIGHT</a:t>
            </a:r>
          </a:p>
          <a:p>
            <a:pPr marL="0" indent="0" algn="just" eaLnBrk="0" hangingPunct="0">
              <a:buNone/>
            </a:pPr>
            <a:r>
              <a:rPr lang="en-GB" altLang="el-GR" sz="2800" dirty="0">
                <a:cs typeface="Times New Roman" pitchFamily="18" charset="0"/>
              </a:rPr>
              <a:t>P# → CITY</a:t>
            </a:r>
            <a:endParaRPr lang="el-GR" altLang="el-GR" sz="2800" dirty="0"/>
          </a:p>
          <a:p>
            <a:pPr marL="0" indent="0" algn="just" eaLnBrk="0" hangingPunct="0">
              <a:buNone/>
            </a:pPr>
            <a:endParaRPr lang="en-GB" altLang="el-GR" sz="2800" dirty="0"/>
          </a:p>
          <a:p>
            <a:pPr marL="0" indent="0" algn="just" eaLnBrk="0" hangingPunct="0">
              <a:buNone/>
            </a:pPr>
            <a:r>
              <a:rPr lang="el-GR" altLang="el-GR" sz="2800" dirty="0">
                <a:cs typeface="Times New Roman" pitchFamily="18" charset="0"/>
              </a:rPr>
              <a:t>Το παραπάνω σύνολο είναι μη αναγώγιμο.</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r>
              <a:rPr lang="el-GR" altLang="el-GR" dirty="0">
                <a:cs typeface="Times New Roman" pitchFamily="18" charset="0"/>
              </a:rPr>
              <a:t>Παρ</a:t>
            </a:r>
            <a:r>
              <a:rPr lang="el-GR" altLang="el-GR" dirty="0"/>
              <a:t>ά</a:t>
            </a:r>
            <a:r>
              <a:rPr lang="el-GR" altLang="el-GR" dirty="0">
                <a:cs typeface="Times New Roman" pitchFamily="18" charset="0"/>
              </a:rPr>
              <a:t>δε</a:t>
            </a:r>
            <a:r>
              <a:rPr lang="el-GR" altLang="el-GR" dirty="0"/>
              <a:t>ι</a:t>
            </a:r>
            <a:r>
              <a:rPr lang="el-GR" altLang="el-GR" dirty="0">
                <a:cs typeface="Times New Roman" pitchFamily="18" charset="0"/>
              </a:rPr>
              <a:t>γμα </a:t>
            </a:r>
            <a:r>
              <a:rPr lang="el-GR" altLang="el-GR" dirty="0" smtClean="0">
                <a:cs typeface="Times New Roman" pitchFamily="18" charset="0"/>
              </a:rPr>
              <a:t>2</a:t>
            </a:r>
            <a:endParaRPr lang="el-GR" dirty="0">
              <a:latin typeface="+mn-lt"/>
            </a:endParaRPr>
          </a:p>
        </p:txBody>
      </p:sp>
      <p:sp>
        <p:nvSpPr>
          <p:cNvPr id="8" name="Text Box 2" descr="P# → {P NAME, COLOR},&#10;P# → WEIGHT,&#10;P# → CITY,&#10;&#10;Το δεξιό μέλος αυτής της ΣΕ δεν είναι μονοσύνολο.&#10;"/>
          <p:cNvSpPr txBox="1">
            <a:spLocks noChangeArrowheads="1"/>
          </p:cNvSpPr>
          <p:nvPr>
            <p:custDataLst>
              <p:tags r:id="rId2"/>
            </p:custDataLst>
          </p:nvPr>
        </p:nvSpPr>
        <p:spPr bwMode="auto">
          <a:xfrm>
            <a:off x="467544" y="1952836"/>
            <a:ext cx="8280920" cy="428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eaLnBrk="0" hangingPunct="0">
              <a:spcBef>
                <a:spcPct val="50000"/>
              </a:spcBef>
            </a:pPr>
            <a:r>
              <a:rPr lang="en-GB" altLang="el-GR" sz="2800" dirty="0">
                <a:latin typeface="+mn-lt"/>
                <a:cs typeface="Times New Roman" pitchFamily="18" charset="0"/>
              </a:rPr>
              <a:t>P# → {PNAME, COLOR}</a:t>
            </a:r>
          </a:p>
          <a:p>
            <a:pPr algn="just" eaLnBrk="0" hangingPunct="0">
              <a:spcBef>
                <a:spcPct val="50000"/>
              </a:spcBef>
            </a:pPr>
            <a:r>
              <a:rPr lang="en-GB" altLang="el-GR" sz="2800" dirty="0">
                <a:latin typeface="+mn-lt"/>
                <a:cs typeface="Times New Roman" pitchFamily="18" charset="0"/>
              </a:rPr>
              <a:t>P# → WEIGHT</a:t>
            </a:r>
          </a:p>
          <a:p>
            <a:pPr algn="just" eaLnBrk="0" hangingPunct="0">
              <a:spcBef>
                <a:spcPct val="50000"/>
              </a:spcBef>
            </a:pPr>
            <a:r>
              <a:rPr lang="en-GB" altLang="el-GR" sz="2800" dirty="0">
                <a:latin typeface="+mn-lt"/>
                <a:cs typeface="Times New Roman" pitchFamily="18" charset="0"/>
              </a:rPr>
              <a:t>P# → CITY</a:t>
            </a:r>
            <a:endParaRPr lang="el-GR" altLang="el-GR" sz="2800" dirty="0">
              <a:latin typeface="+mn-lt"/>
            </a:endParaRPr>
          </a:p>
          <a:p>
            <a:pPr algn="just" eaLnBrk="0" hangingPunct="0">
              <a:spcBef>
                <a:spcPct val="50000"/>
              </a:spcBef>
            </a:pPr>
            <a:endParaRPr lang="en-GB" altLang="el-GR" sz="2800" dirty="0">
              <a:latin typeface="+mn-lt"/>
            </a:endParaRPr>
          </a:p>
          <a:p>
            <a:pPr algn="just" eaLnBrk="0" hangingPunct="0">
              <a:spcBef>
                <a:spcPct val="50000"/>
              </a:spcBef>
            </a:pPr>
            <a:r>
              <a:rPr lang="el-GR" altLang="el-GR" sz="2800" dirty="0">
                <a:latin typeface="+mn-lt"/>
                <a:cs typeface="Times New Roman" pitchFamily="18" charset="0"/>
              </a:rPr>
              <a:t>Το δεξιό μέλος αυτής της ΣΕ δεν είναι </a:t>
            </a:r>
            <a:r>
              <a:rPr lang="el-GR" altLang="el-GR" sz="2800" dirty="0" smtClean="0">
                <a:latin typeface="+mn-lt"/>
                <a:cs typeface="Times New Roman" pitchFamily="18" charset="0"/>
              </a:rPr>
              <a:t>μονοσύνολο.</a:t>
            </a:r>
          </a:p>
          <a:p>
            <a:pPr algn="just" eaLnBrk="0" hangingPunct="0">
              <a:spcBef>
                <a:spcPct val="50000"/>
              </a:spcBef>
            </a:pPr>
            <a:r>
              <a:rPr lang="el-GR" altLang="el-GR" sz="2800" dirty="0">
                <a:latin typeface="+mn-lt"/>
                <a:cs typeface="Times New Roman" pitchFamily="18" charset="0"/>
              </a:rPr>
              <a:t>Ε</a:t>
            </a:r>
            <a:r>
              <a:rPr lang="el-GR" altLang="el-GR" sz="2800" dirty="0" smtClean="0">
                <a:latin typeface="+mn-lt"/>
                <a:cs typeface="Times New Roman" pitchFamily="18" charset="0"/>
              </a:rPr>
              <a:t>πομένως, το </a:t>
            </a:r>
            <a:r>
              <a:rPr lang="el-GR" altLang="el-GR" sz="2800" dirty="0">
                <a:latin typeface="+mn-lt"/>
                <a:cs typeface="Times New Roman" pitchFamily="18" charset="0"/>
              </a:rPr>
              <a:t>παραπάνω </a:t>
            </a:r>
            <a:r>
              <a:rPr lang="el-GR" altLang="el-GR" sz="2800" dirty="0" smtClean="0">
                <a:latin typeface="+mn-lt"/>
                <a:cs typeface="Times New Roman" pitchFamily="18" charset="0"/>
              </a:rPr>
              <a:t>σύνολο δεν είναι </a:t>
            </a:r>
            <a:r>
              <a:rPr lang="el-GR" altLang="el-GR" sz="2800" dirty="0">
                <a:latin typeface="+mn-lt"/>
                <a:cs typeface="Times New Roman" pitchFamily="18" charset="0"/>
              </a:rPr>
              <a:t>μη αναγώγιμο.</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altLang="el-GR" dirty="0">
                <a:cs typeface="Times New Roman" pitchFamily="18" charset="0"/>
              </a:rPr>
              <a:t>Παρ</a:t>
            </a:r>
            <a:r>
              <a:rPr lang="el-GR" altLang="el-GR" dirty="0"/>
              <a:t>ά</a:t>
            </a:r>
            <a:r>
              <a:rPr lang="el-GR" altLang="el-GR" dirty="0">
                <a:cs typeface="Times New Roman" pitchFamily="18" charset="0"/>
              </a:rPr>
              <a:t>δε</a:t>
            </a:r>
            <a:r>
              <a:rPr lang="el-GR" altLang="el-GR" dirty="0"/>
              <a:t>ι</a:t>
            </a:r>
            <a:r>
              <a:rPr lang="el-GR" altLang="el-GR" dirty="0">
                <a:cs typeface="Times New Roman" pitchFamily="18" charset="0"/>
              </a:rPr>
              <a:t>γμα </a:t>
            </a:r>
            <a:r>
              <a:rPr lang="el-GR" altLang="el-GR" dirty="0" smtClean="0">
                <a:cs typeface="Times New Roman" pitchFamily="18" charset="0"/>
              </a:rPr>
              <a:t>3</a:t>
            </a:r>
            <a:endParaRPr lang="el-GR" dirty="0">
              <a:latin typeface="+mn-lt"/>
            </a:endParaRPr>
          </a:p>
        </p:txBody>
      </p:sp>
      <p:sp>
        <p:nvSpPr>
          <p:cNvPr id="6" name="Rectangle 6" descr="{P#, P NAME} → COLOR,&#10;P# → P NAME,&#10;P# → WEIGHT,&#10;P# → CITY, &#10;Αυτή η ΣΕ μπορεί να απλοποιηθεί με απαλοιφή του P NAME από το αριστερό μέλος χωρίς να μεταβληθεί η θήκη (δηλαδή δεν είναι μη αναγώγιμη αριστερά).&#10;"/>
          <p:cNvSpPr txBox="1">
            <a:spLocks noChangeArrowheads="1"/>
          </p:cNvSpPr>
          <p:nvPr>
            <p:custDataLst>
              <p:tags r:id="rId2"/>
            </p:custDataLst>
          </p:nvPr>
        </p:nvSpPr>
        <p:spPr>
          <a:xfrm>
            <a:off x="467545" y="1484784"/>
            <a:ext cx="8280920" cy="40324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en-US" altLang="el-GR" sz="2800" dirty="0" smtClean="0">
                <a:cs typeface="Times New Roman" pitchFamily="18" charset="0"/>
              </a:rPr>
              <a:t>{</a:t>
            </a:r>
            <a:r>
              <a:rPr lang="en-GB" altLang="el-GR" sz="2800" dirty="0" smtClean="0">
                <a:cs typeface="Times New Roman" pitchFamily="18" charset="0"/>
              </a:rPr>
              <a:t>P</a:t>
            </a:r>
            <a:r>
              <a:rPr lang="en-US" altLang="el-GR" sz="2800" dirty="0" smtClean="0">
                <a:cs typeface="Times New Roman" pitchFamily="18" charset="0"/>
              </a:rPr>
              <a:t>#, </a:t>
            </a:r>
            <a:r>
              <a:rPr lang="en-GB" altLang="el-GR" sz="2800" dirty="0" smtClean="0">
                <a:cs typeface="Times New Roman" pitchFamily="18" charset="0"/>
              </a:rPr>
              <a:t>PNAME</a:t>
            </a:r>
            <a:r>
              <a:rPr lang="en-US" altLang="el-GR" sz="2800" dirty="0" smtClean="0">
                <a:cs typeface="Times New Roman" pitchFamily="18" charset="0"/>
              </a:rPr>
              <a:t>} → </a:t>
            </a:r>
            <a:r>
              <a:rPr lang="en-GB" altLang="el-GR" sz="2800" dirty="0" smtClean="0">
                <a:cs typeface="Times New Roman" pitchFamily="18" charset="0"/>
              </a:rPr>
              <a:t>COLOR</a:t>
            </a:r>
          </a:p>
          <a:p>
            <a:pPr marL="0" indent="0" algn="just" eaLnBrk="0" hangingPunct="0">
              <a:spcBef>
                <a:spcPct val="50000"/>
              </a:spcBef>
              <a:buNone/>
            </a:pPr>
            <a:r>
              <a:rPr lang="en-GB" altLang="el-GR" sz="2800" dirty="0" smtClean="0">
                <a:cs typeface="Times New Roman" pitchFamily="18" charset="0"/>
              </a:rPr>
              <a:t>P# → PNAME</a:t>
            </a:r>
          </a:p>
          <a:p>
            <a:pPr marL="0" indent="0" algn="just" eaLnBrk="0" hangingPunct="0">
              <a:spcBef>
                <a:spcPct val="50000"/>
              </a:spcBef>
              <a:buNone/>
            </a:pPr>
            <a:r>
              <a:rPr lang="en-GB" altLang="el-GR" sz="2800" dirty="0" smtClean="0">
                <a:cs typeface="Times New Roman" pitchFamily="18" charset="0"/>
              </a:rPr>
              <a:t>P# → WEIGHT</a:t>
            </a:r>
          </a:p>
          <a:p>
            <a:pPr marL="0" indent="0" algn="just" eaLnBrk="0" hangingPunct="0">
              <a:spcBef>
                <a:spcPct val="50000"/>
              </a:spcBef>
              <a:buNone/>
            </a:pPr>
            <a:r>
              <a:rPr lang="en-GB" altLang="el-GR" sz="2800" dirty="0" smtClean="0">
                <a:cs typeface="Times New Roman" pitchFamily="18" charset="0"/>
              </a:rPr>
              <a:t>P</a:t>
            </a:r>
            <a:r>
              <a:rPr lang="en-US" altLang="el-GR" sz="2800" dirty="0" smtClean="0">
                <a:cs typeface="Times New Roman" pitchFamily="18" charset="0"/>
              </a:rPr>
              <a:t># → </a:t>
            </a:r>
            <a:r>
              <a:rPr lang="en-GB" altLang="el-GR" sz="2800" dirty="0" smtClean="0">
                <a:cs typeface="Times New Roman" pitchFamily="18" charset="0"/>
              </a:rPr>
              <a:t>CITY</a:t>
            </a:r>
          </a:p>
          <a:p>
            <a:pPr marL="0" indent="0" algn="just" eaLnBrk="0" hangingPunct="0">
              <a:spcBef>
                <a:spcPct val="50000"/>
              </a:spcBef>
              <a:buNone/>
            </a:pPr>
            <a:r>
              <a:rPr lang="el-GR" altLang="el-GR" sz="2800" dirty="0" smtClean="0">
                <a:cs typeface="Times New Roman" pitchFamily="18" charset="0"/>
              </a:rPr>
              <a:t>Αυτή η ΣΕ μπορεί να απλοποιηθεί με απαλοιφή του </a:t>
            </a:r>
            <a:r>
              <a:rPr lang="en-GB" altLang="el-GR" sz="2800" dirty="0" smtClean="0">
                <a:cs typeface="Times New Roman" pitchFamily="18" charset="0"/>
              </a:rPr>
              <a:t>PNAME</a:t>
            </a:r>
            <a:r>
              <a:rPr lang="el-GR" altLang="el-GR" sz="2800" dirty="0" smtClean="0">
                <a:cs typeface="Times New Roman" pitchFamily="18" charset="0"/>
              </a:rPr>
              <a:t> από το αριστερό μέλος χωρίς να μεταβληθεί η θήκη (δηλαδή δεν είναι μη αναγώγιμη αριστερά).</a:t>
            </a:r>
          </a:p>
          <a:p>
            <a:pPr marL="0" indent="0" algn="just" eaLnBrk="0" hangingPunct="0">
              <a:spcBef>
                <a:spcPct val="50000"/>
              </a:spcBef>
              <a:buNone/>
            </a:pPr>
            <a:r>
              <a:rPr lang="el-GR" altLang="el-GR" sz="2800" dirty="0">
                <a:cs typeface="Times New Roman" pitchFamily="18" charset="0"/>
              </a:rPr>
              <a:t>Επομένως, το παραπάνω σύνολο δεν είναι μη αναγώγιμο.</a:t>
            </a:r>
          </a:p>
          <a:p>
            <a:pPr marL="0" indent="0" algn="just" eaLnBrk="0" hangingPunct="0">
              <a:spcBef>
                <a:spcPct val="50000"/>
              </a:spcBef>
              <a:buNone/>
            </a:pPr>
            <a:endParaRPr lang="en-GB" altLang="el-GR" sz="2800" dirty="0">
              <a:cs typeface="Times New Roman" pitchFamily="18" charset="0"/>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08112"/>
          </a:xfrm>
        </p:spPr>
        <p:txBody>
          <a:bodyPr>
            <a:noAutofit/>
          </a:bodyPr>
          <a:lstStyle/>
          <a:p>
            <a:r>
              <a:rPr lang="el-GR" altLang="el-GR" dirty="0">
                <a:cs typeface="Times New Roman" pitchFamily="18" charset="0"/>
              </a:rPr>
              <a:t>Παρ</a:t>
            </a:r>
            <a:r>
              <a:rPr lang="el-GR" altLang="el-GR" dirty="0"/>
              <a:t>ά</a:t>
            </a:r>
            <a:r>
              <a:rPr lang="el-GR" altLang="el-GR" dirty="0">
                <a:cs typeface="Times New Roman" pitchFamily="18" charset="0"/>
              </a:rPr>
              <a:t>δε</a:t>
            </a:r>
            <a:r>
              <a:rPr lang="el-GR" altLang="el-GR" dirty="0"/>
              <a:t>ι</a:t>
            </a:r>
            <a:r>
              <a:rPr lang="el-GR" altLang="el-GR" dirty="0">
                <a:cs typeface="Times New Roman" pitchFamily="18" charset="0"/>
              </a:rPr>
              <a:t>γμα </a:t>
            </a:r>
            <a:r>
              <a:rPr lang="el-GR" altLang="el-GR" dirty="0" smtClean="0">
                <a:cs typeface="Times New Roman" pitchFamily="18" charset="0"/>
              </a:rPr>
              <a:t>4 (1 </a:t>
            </a:r>
            <a:r>
              <a:rPr lang="el-GR" altLang="el-GR" dirty="0">
                <a:cs typeface="Times New Roman" pitchFamily="18" charset="0"/>
              </a:rPr>
              <a:t>από 2</a:t>
            </a:r>
            <a:r>
              <a:rPr lang="el-GR" altLang="el-GR" dirty="0" smtClean="0">
                <a:cs typeface="Times New Roman" pitchFamily="18" charset="0"/>
              </a:rPr>
              <a:t>)</a:t>
            </a:r>
            <a:endParaRPr lang="el-GR" dirty="0">
              <a:latin typeface="+mn-lt"/>
            </a:endParaRPr>
          </a:p>
        </p:txBody>
      </p:sp>
      <p:sp>
        <p:nvSpPr>
          <p:cNvPr id="4" name="Ορθογώνιο 3" descr="Έστω ότι μας δίνεται η σχέση R, με τα γνωρίσματα A, B, C, D και τις παρακάτω συναρτησιακές εξαρτήσεις:&#10;A → BC B → C  A → B  AB → C  AC → D&#10;Θα υπολογίσουμε τώρα ένα μη αναγώγιμο σύνολο συναρτησιακών εξαρτήσεων που είναι ισοδύναμο με αυτό το δεδομένο σύνολο.&#10; &#10;1. Το πρώτο βήμα είναι να ξαναγράψουμε τις συναρτησιακές εξαρτήσεις έτσι ώστε κάθε μια να έχει δεξιό μέλος που είναι μονοσύνολο:&#10;A → B  A → C     B → C A → B    AB → C &#10;AC → D&#10;"/>
          <p:cNvSpPr/>
          <p:nvPr>
            <p:custDataLst>
              <p:tags r:id="rId2"/>
            </p:custDataLst>
          </p:nvPr>
        </p:nvSpPr>
        <p:spPr>
          <a:xfrm>
            <a:off x="467545" y="1124744"/>
            <a:ext cx="8208912" cy="4893647"/>
          </a:xfrm>
          <a:prstGeom prst="rect">
            <a:avLst/>
          </a:prstGeom>
        </p:spPr>
        <p:txBody>
          <a:bodyPr wrap="square">
            <a:spAutoFit/>
          </a:bodyPr>
          <a:lstStyle/>
          <a:p>
            <a:pPr algn="just" eaLnBrk="0" hangingPunct="0"/>
            <a:r>
              <a:rPr lang="el-GR" altLang="el-GR" sz="2400" dirty="0" smtClean="0">
                <a:cs typeface="Times New Roman" pitchFamily="18" charset="0"/>
              </a:rPr>
              <a:t>Έστω </a:t>
            </a:r>
            <a:r>
              <a:rPr lang="el-GR" altLang="el-GR" sz="2400" dirty="0">
                <a:cs typeface="Times New Roman" pitchFamily="18" charset="0"/>
              </a:rPr>
              <a:t>ότι μας δίνεται η σχέση </a:t>
            </a:r>
            <a:r>
              <a:rPr lang="en-GB" altLang="el-GR" sz="2400" dirty="0">
                <a:cs typeface="Times New Roman" pitchFamily="18" charset="0"/>
              </a:rPr>
              <a:t>R</a:t>
            </a:r>
            <a:r>
              <a:rPr lang="el-GR" altLang="el-GR" sz="2400" dirty="0">
                <a:cs typeface="Times New Roman" pitchFamily="18" charset="0"/>
              </a:rPr>
              <a:t>, με τα γνωρίσματα </a:t>
            </a:r>
            <a:r>
              <a:rPr lang="en-GB" altLang="el-GR" sz="2400" dirty="0">
                <a:cs typeface="Times New Roman" pitchFamily="18" charset="0"/>
              </a:rPr>
              <a:t>A</a:t>
            </a:r>
            <a:r>
              <a:rPr lang="el-GR" altLang="el-GR" sz="2400" dirty="0">
                <a:cs typeface="Times New Roman" pitchFamily="18" charset="0"/>
              </a:rPr>
              <a:t>, </a:t>
            </a:r>
            <a:r>
              <a:rPr lang="en-GB" altLang="el-GR" sz="2400" dirty="0">
                <a:cs typeface="Times New Roman" pitchFamily="18" charset="0"/>
              </a:rPr>
              <a:t>B</a:t>
            </a:r>
            <a:r>
              <a:rPr lang="el-GR" altLang="el-GR" sz="2400" dirty="0">
                <a:cs typeface="Times New Roman" pitchFamily="18" charset="0"/>
              </a:rPr>
              <a:t>, </a:t>
            </a:r>
            <a:r>
              <a:rPr lang="en-GB" altLang="el-GR" sz="2400" dirty="0">
                <a:cs typeface="Times New Roman" pitchFamily="18" charset="0"/>
              </a:rPr>
              <a:t>C</a:t>
            </a:r>
            <a:r>
              <a:rPr lang="el-GR" altLang="el-GR" sz="2400" dirty="0">
                <a:cs typeface="Times New Roman" pitchFamily="18" charset="0"/>
              </a:rPr>
              <a:t>, </a:t>
            </a:r>
            <a:r>
              <a:rPr lang="en-GB" altLang="el-GR" sz="2400" dirty="0">
                <a:cs typeface="Times New Roman" pitchFamily="18" charset="0"/>
              </a:rPr>
              <a:t>D</a:t>
            </a:r>
            <a:r>
              <a:rPr lang="el-GR" altLang="el-GR" sz="2400" dirty="0">
                <a:cs typeface="Times New Roman" pitchFamily="18" charset="0"/>
              </a:rPr>
              <a:t> και τις παρακάτω συναρτησιακές εξαρτήσεις:</a:t>
            </a:r>
            <a:endParaRPr lang="en-GB" altLang="el-GR" sz="2400" dirty="0">
              <a:cs typeface="Times New Roman" pitchFamily="18" charset="0"/>
            </a:endParaRPr>
          </a:p>
          <a:p>
            <a:pPr algn="just" eaLnBrk="0" hangingPunct="0"/>
            <a:r>
              <a:rPr lang="en-GB" altLang="el-GR" sz="2400" dirty="0">
                <a:cs typeface="Times New Roman" pitchFamily="18" charset="0"/>
              </a:rPr>
              <a:t>A </a:t>
            </a:r>
            <a:r>
              <a:rPr lang="en-US" altLang="el-GR" sz="2400" dirty="0">
                <a:cs typeface="Times New Roman" pitchFamily="18" charset="0"/>
              </a:rPr>
              <a:t>→ </a:t>
            </a:r>
            <a:r>
              <a:rPr lang="en-GB" altLang="el-GR" sz="2400" dirty="0">
                <a:cs typeface="Times New Roman" pitchFamily="18" charset="0"/>
              </a:rPr>
              <a:t>BC</a:t>
            </a:r>
            <a:r>
              <a:rPr lang="el-GR" altLang="el-GR" sz="2400" dirty="0"/>
              <a:t>	</a:t>
            </a:r>
            <a:r>
              <a:rPr lang="en-GB" altLang="el-GR" sz="2400" dirty="0">
                <a:cs typeface="Times New Roman" pitchFamily="18" charset="0"/>
              </a:rPr>
              <a:t>B </a:t>
            </a:r>
            <a:r>
              <a:rPr lang="en-US" altLang="el-GR" sz="2400" dirty="0">
                <a:cs typeface="Times New Roman" pitchFamily="18" charset="0"/>
              </a:rPr>
              <a:t>→ </a:t>
            </a:r>
            <a:r>
              <a:rPr lang="en-GB" altLang="el-GR" sz="2400" dirty="0">
                <a:cs typeface="Times New Roman" pitchFamily="18" charset="0"/>
              </a:rPr>
              <a:t>C</a:t>
            </a:r>
            <a:r>
              <a:rPr lang="el-GR" altLang="el-GR" sz="2400" dirty="0"/>
              <a:t>		</a:t>
            </a:r>
            <a:r>
              <a:rPr lang="en-GB" altLang="el-GR" sz="2400" dirty="0">
                <a:cs typeface="Times New Roman" pitchFamily="18" charset="0"/>
              </a:rPr>
              <a:t>A </a:t>
            </a:r>
            <a:r>
              <a:rPr lang="en-US" altLang="el-GR" sz="2400" dirty="0">
                <a:cs typeface="Times New Roman" pitchFamily="18" charset="0"/>
              </a:rPr>
              <a:t>→ </a:t>
            </a:r>
            <a:r>
              <a:rPr lang="en-GB" altLang="el-GR" sz="2400" dirty="0">
                <a:cs typeface="Times New Roman" pitchFamily="18" charset="0"/>
              </a:rPr>
              <a:t>B</a:t>
            </a:r>
            <a:r>
              <a:rPr lang="el-GR" altLang="el-GR" sz="2400" dirty="0"/>
              <a:t>		</a:t>
            </a:r>
            <a:r>
              <a:rPr lang="en-GB" altLang="el-GR" sz="2400" dirty="0">
                <a:cs typeface="Times New Roman" pitchFamily="18" charset="0"/>
              </a:rPr>
              <a:t>AB </a:t>
            </a:r>
            <a:r>
              <a:rPr lang="en-US" altLang="el-GR" sz="2400" dirty="0">
                <a:cs typeface="Times New Roman" pitchFamily="18" charset="0"/>
              </a:rPr>
              <a:t>→ </a:t>
            </a:r>
            <a:r>
              <a:rPr lang="en-GB" altLang="el-GR" sz="2400" dirty="0">
                <a:cs typeface="Times New Roman" pitchFamily="18" charset="0"/>
              </a:rPr>
              <a:t>C</a:t>
            </a:r>
            <a:r>
              <a:rPr lang="el-GR" altLang="el-GR" sz="2400" dirty="0"/>
              <a:t>		</a:t>
            </a:r>
            <a:r>
              <a:rPr lang="en-GB" altLang="el-GR" sz="2400" dirty="0">
                <a:cs typeface="Times New Roman" pitchFamily="18" charset="0"/>
              </a:rPr>
              <a:t>AC</a:t>
            </a:r>
            <a:r>
              <a:rPr lang="el-GR" altLang="el-GR" sz="2400" dirty="0">
                <a:cs typeface="Times New Roman" pitchFamily="18" charset="0"/>
              </a:rPr>
              <a:t> → </a:t>
            </a:r>
            <a:r>
              <a:rPr lang="en-GB" altLang="el-GR" sz="2400" dirty="0">
                <a:cs typeface="Times New Roman" pitchFamily="18" charset="0"/>
              </a:rPr>
              <a:t>D</a:t>
            </a:r>
          </a:p>
          <a:p>
            <a:pPr algn="just" eaLnBrk="0" hangingPunct="0"/>
            <a:r>
              <a:rPr lang="el-GR" altLang="el-GR" sz="2400" dirty="0">
                <a:cs typeface="Times New Roman" pitchFamily="18" charset="0"/>
              </a:rPr>
              <a:t>Θα υπολογίσουμε τώρα ένα μη αναγώγιμο σύνολο συναρτησιακών εξαρτήσεων που είναι ισοδύναμο με αυτό το δεδομένο σύνολο.</a:t>
            </a:r>
            <a:endParaRPr lang="en-GB" altLang="el-GR" sz="2400" dirty="0">
              <a:cs typeface="Times New Roman" pitchFamily="18" charset="0"/>
            </a:endParaRPr>
          </a:p>
          <a:p>
            <a:pPr algn="just" eaLnBrk="0" hangingPunct="0"/>
            <a:r>
              <a:rPr lang="el-GR" altLang="el-GR" sz="2400" dirty="0">
                <a:cs typeface="Times New Roman" pitchFamily="18" charset="0"/>
              </a:rPr>
              <a:t> </a:t>
            </a:r>
            <a:endParaRPr lang="en-GB" altLang="el-GR" sz="2400" dirty="0">
              <a:cs typeface="Times New Roman" pitchFamily="18" charset="0"/>
            </a:endParaRPr>
          </a:p>
          <a:p>
            <a:pPr algn="just" eaLnBrk="0" hangingPunct="0"/>
            <a:r>
              <a:rPr lang="el-GR" altLang="el-GR" sz="2400" dirty="0">
                <a:cs typeface="Times New Roman" pitchFamily="18" charset="0"/>
              </a:rPr>
              <a:t>1. Το πρώτο βήμα είναι να ξαναγράψουμε τις συναρτησιακές εξαρτήσεις έτσι ώστε κάθε μια να έχει δεξιό μέλος που είναι μονοσύνολο:</a:t>
            </a:r>
            <a:endParaRPr lang="en-GB" altLang="el-GR" sz="2400" dirty="0">
              <a:cs typeface="Times New Roman" pitchFamily="18" charset="0"/>
            </a:endParaRPr>
          </a:p>
          <a:p>
            <a:pPr algn="just" eaLnBrk="0" hangingPunct="0"/>
            <a:r>
              <a:rPr lang="en-GB" altLang="el-GR" sz="2400" dirty="0">
                <a:cs typeface="Times New Roman" pitchFamily="18" charset="0"/>
              </a:rPr>
              <a:t>A </a:t>
            </a:r>
            <a:r>
              <a:rPr lang="en-US" altLang="el-GR" sz="2400" dirty="0">
                <a:cs typeface="Times New Roman" pitchFamily="18" charset="0"/>
              </a:rPr>
              <a:t>→ </a:t>
            </a:r>
            <a:r>
              <a:rPr lang="en-GB" altLang="el-GR" sz="2400" dirty="0">
                <a:cs typeface="Times New Roman" pitchFamily="18" charset="0"/>
              </a:rPr>
              <a:t>B</a:t>
            </a:r>
            <a:r>
              <a:rPr lang="el-GR" altLang="el-GR" sz="2400" dirty="0"/>
              <a:t>		</a:t>
            </a:r>
            <a:r>
              <a:rPr lang="en-GB" altLang="el-GR" sz="2400" dirty="0">
                <a:cs typeface="Times New Roman" pitchFamily="18" charset="0"/>
              </a:rPr>
              <a:t>A </a:t>
            </a:r>
            <a:r>
              <a:rPr lang="en-US" altLang="el-GR" sz="2400" dirty="0">
                <a:cs typeface="Times New Roman" pitchFamily="18" charset="0"/>
              </a:rPr>
              <a:t>→ </a:t>
            </a:r>
            <a:r>
              <a:rPr lang="en-GB" altLang="el-GR" sz="2400" dirty="0">
                <a:cs typeface="Times New Roman" pitchFamily="18" charset="0"/>
              </a:rPr>
              <a:t>C</a:t>
            </a:r>
            <a:r>
              <a:rPr lang="el-GR" altLang="el-GR" sz="2400" dirty="0"/>
              <a:t>	    </a:t>
            </a:r>
            <a:r>
              <a:rPr lang="en-GB" altLang="el-GR" sz="2400" dirty="0">
                <a:cs typeface="Times New Roman" pitchFamily="18" charset="0"/>
              </a:rPr>
              <a:t>B </a:t>
            </a:r>
            <a:r>
              <a:rPr lang="en-US" altLang="el-GR" sz="2400" dirty="0">
                <a:cs typeface="Times New Roman" pitchFamily="18" charset="0"/>
              </a:rPr>
              <a:t>→ </a:t>
            </a:r>
            <a:r>
              <a:rPr lang="en-GB" altLang="el-GR" sz="2400" dirty="0">
                <a:cs typeface="Times New Roman" pitchFamily="18" charset="0"/>
              </a:rPr>
              <a:t>C</a:t>
            </a:r>
            <a:r>
              <a:rPr lang="el-GR" altLang="el-GR" sz="2400" dirty="0"/>
              <a:t>	</a:t>
            </a:r>
            <a:r>
              <a:rPr lang="en-GB" altLang="el-GR" sz="2400" dirty="0">
                <a:cs typeface="Times New Roman" pitchFamily="18" charset="0"/>
              </a:rPr>
              <a:t>A </a:t>
            </a:r>
            <a:r>
              <a:rPr lang="en-US" altLang="el-GR" sz="2400" dirty="0">
                <a:cs typeface="Times New Roman" pitchFamily="18" charset="0"/>
              </a:rPr>
              <a:t>→ </a:t>
            </a:r>
            <a:r>
              <a:rPr lang="en-GB" altLang="el-GR" sz="2400" dirty="0">
                <a:cs typeface="Times New Roman" pitchFamily="18" charset="0"/>
              </a:rPr>
              <a:t>B</a:t>
            </a:r>
            <a:r>
              <a:rPr lang="el-GR" altLang="el-GR" sz="2400" dirty="0"/>
              <a:t>	   </a:t>
            </a:r>
            <a:r>
              <a:rPr lang="en-GB" altLang="el-GR" sz="2400" dirty="0">
                <a:cs typeface="Times New Roman" pitchFamily="18" charset="0"/>
              </a:rPr>
              <a:t>AB </a:t>
            </a:r>
            <a:r>
              <a:rPr lang="en-US" altLang="el-GR" sz="2400" dirty="0">
                <a:cs typeface="Times New Roman" pitchFamily="18" charset="0"/>
              </a:rPr>
              <a:t>→ </a:t>
            </a:r>
            <a:r>
              <a:rPr lang="en-GB" altLang="el-GR" sz="2400" dirty="0">
                <a:cs typeface="Times New Roman" pitchFamily="18" charset="0"/>
              </a:rPr>
              <a:t>C</a:t>
            </a:r>
            <a:r>
              <a:rPr lang="el-GR" altLang="el-GR" sz="2400" dirty="0"/>
              <a:t>	</a:t>
            </a:r>
            <a:endParaRPr lang="el-GR" altLang="el-GR" sz="2400" dirty="0" smtClean="0"/>
          </a:p>
          <a:p>
            <a:pPr algn="just" eaLnBrk="0" hangingPunct="0"/>
            <a:r>
              <a:rPr lang="en-GB" altLang="el-GR" sz="2400" dirty="0" smtClean="0">
                <a:cs typeface="Times New Roman" pitchFamily="18" charset="0"/>
              </a:rPr>
              <a:t>AC </a:t>
            </a:r>
            <a:r>
              <a:rPr lang="en-US" altLang="el-GR" sz="2400" dirty="0">
                <a:cs typeface="Times New Roman" pitchFamily="18" charset="0"/>
              </a:rPr>
              <a:t>→ </a:t>
            </a:r>
            <a:r>
              <a:rPr lang="en-GB" altLang="el-GR" sz="2400" dirty="0" smtClean="0">
                <a:cs typeface="Times New Roman" pitchFamily="18" charset="0"/>
              </a:rPr>
              <a:t>D</a:t>
            </a:r>
            <a:endParaRPr lang="en-GB" altLang="el-GR" sz="24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08912" cy="1152128"/>
          </a:xfrm>
        </p:spPr>
        <p:txBody>
          <a:bodyPr>
            <a:noAutofit/>
          </a:bodyPr>
          <a:lstStyle/>
          <a:p>
            <a:r>
              <a:rPr lang="el-GR" altLang="el-GR" dirty="0">
                <a:cs typeface="Times New Roman" pitchFamily="18" charset="0"/>
              </a:rPr>
              <a:t>Παρ</a:t>
            </a:r>
            <a:r>
              <a:rPr lang="el-GR" altLang="el-GR" dirty="0"/>
              <a:t>ά</a:t>
            </a:r>
            <a:r>
              <a:rPr lang="el-GR" altLang="el-GR" dirty="0">
                <a:cs typeface="Times New Roman" pitchFamily="18" charset="0"/>
              </a:rPr>
              <a:t>δε</a:t>
            </a:r>
            <a:r>
              <a:rPr lang="el-GR" altLang="el-GR" dirty="0"/>
              <a:t>ι</a:t>
            </a:r>
            <a:r>
              <a:rPr lang="el-GR" altLang="el-GR" dirty="0">
                <a:cs typeface="Times New Roman" pitchFamily="18" charset="0"/>
              </a:rPr>
              <a:t>γμα 4 </a:t>
            </a:r>
            <a:r>
              <a:rPr lang="el-GR" altLang="el-GR" dirty="0" smtClean="0">
                <a:cs typeface="Times New Roman" pitchFamily="18" charset="0"/>
              </a:rPr>
              <a:t>(2 </a:t>
            </a:r>
            <a:r>
              <a:rPr lang="el-GR" altLang="el-GR" dirty="0">
                <a:cs typeface="Times New Roman" pitchFamily="18" charset="0"/>
              </a:rPr>
              <a:t>από 2)</a:t>
            </a:r>
            <a:endParaRPr lang="el-GR" dirty="0">
              <a:latin typeface="+mn-lt"/>
            </a:endParaRPr>
          </a:p>
        </p:txBody>
      </p:sp>
      <p:sp>
        <p:nvSpPr>
          <p:cNvPr id="8" name="Content Placeholder 2" descr="2. Το γνώρισμα C μπορεί να απαλειφθεί από το αριστερό μέλος της συναρτησιακής εξάρτησης AC → D, επειδή έχουμε την A → C, που με επαύξηση δίνει A → ΑC, και επίσης έχουμε την AC → D, που με μεταβατικότητα δίνει A → D. Επομένως, η C στο αριστερό μέλος της AC → D είναι πλεονασμός.&#10;3. Η συναρτησιακή εξάρτηση AB → C μπορεί να απαλειφθεί, επειδή πάλι έχουμε την A → C, που με επαύξηση δίνει AB → CΒ, και με ανάλυση δίνει AB → C.&#10;4. Τέλος, η συναρτησιακή εξάρτηση A → C συνεπάγεται από τις συναρτησιακές εξαρτήσεις A → B και B → C, και επομένως μπορεί επίσης να απαλειφθεί. Απομένουν λοιπόν οι εξής:&#10;A → B   B → C   A → D&#10;Το σύνολο αυτό είναι μη αναγώγιμο.&#10;"/>
          <p:cNvSpPr>
            <a:spLocks noGrp="1"/>
          </p:cNvSpPr>
          <p:nvPr>
            <p:ph idx="4294967295"/>
          </p:nvPr>
        </p:nvSpPr>
        <p:spPr>
          <a:xfrm>
            <a:off x="467545" y="1196752"/>
            <a:ext cx="8280920" cy="5040560"/>
          </a:xfrm>
        </p:spPr>
        <p:txBody>
          <a:bodyPr>
            <a:noAutofit/>
          </a:bodyPr>
          <a:lstStyle/>
          <a:p>
            <a:pPr marL="0" indent="0" algn="just" eaLnBrk="0" hangingPunct="0">
              <a:buNone/>
            </a:pPr>
            <a:r>
              <a:rPr lang="el-GR" altLang="el-GR" sz="2400" dirty="0">
                <a:cs typeface="Times New Roman" pitchFamily="18" charset="0"/>
              </a:rPr>
              <a:t>2. Το γνώρισμα </a:t>
            </a:r>
            <a:r>
              <a:rPr lang="en-GB" altLang="el-GR" sz="2400" dirty="0">
                <a:cs typeface="Times New Roman" pitchFamily="18" charset="0"/>
              </a:rPr>
              <a:t>C</a:t>
            </a:r>
            <a:r>
              <a:rPr lang="el-GR" altLang="el-GR" sz="2400" dirty="0">
                <a:cs typeface="Times New Roman" pitchFamily="18" charset="0"/>
              </a:rPr>
              <a:t> μπορεί να απαλειφθεί από το αριστερό μέλος της συναρτησιακής εξάρτησης </a:t>
            </a:r>
            <a:r>
              <a:rPr lang="en-GB" altLang="el-GR" sz="2400" dirty="0">
                <a:cs typeface="Times New Roman" pitchFamily="18" charset="0"/>
              </a:rPr>
              <a:t>AC</a:t>
            </a:r>
            <a:r>
              <a:rPr lang="el-GR" altLang="el-GR" sz="2400" dirty="0">
                <a:cs typeface="Times New Roman" pitchFamily="18" charset="0"/>
              </a:rPr>
              <a:t> → </a:t>
            </a:r>
            <a:r>
              <a:rPr lang="en-GB" altLang="el-GR" sz="2400" dirty="0">
                <a:cs typeface="Times New Roman" pitchFamily="18" charset="0"/>
              </a:rPr>
              <a:t>D</a:t>
            </a:r>
            <a:r>
              <a:rPr lang="el-GR" altLang="el-GR" sz="2400" dirty="0">
                <a:cs typeface="Times New Roman" pitchFamily="18" charset="0"/>
              </a:rPr>
              <a:t>, επειδή έχουμε την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που με επαύξηση δίνει </a:t>
            </a:r>
            <a:r>
              <a:rPr lang="en-GB" altLang="el-GR" sz="2400" dirty="0">
                <a:cs typeface="Times New Roman" pitchFamily="18" charset="0"/>
              </a:rPr>
              <a:t>A</a:t>
            </a:r>
            <a:r>
              <a:rPr lang="el-GR" altLang="el-GR" sz="2400" dirty="0">
                <a:cs typeface="Times New Roman" pitchFamily="18" charset="0"/>
              </a:rPr>
              <a:t> → Α</a:t>
            </a:r>
            <a:r>
              <a:rPr lang="en-GB" altLang="el-GR" sz="2400" dirty="0">
                <a:cs typeface="Times New Roman" pitchFamily="18" charset="0"/>
              </a:rPr>
              <a:t>C</a:t>
            </a:r>
            <a:r>
              <a:rPr lang="el-GR" altLang="el-GR" sz="2400" dirty="0">
                <a:cs typeface="Times New Roman" pitchFamily="18" charset="0"/>
              </a:rPr>
              <a:t>, και επίσης έχουμε την </a:t>
            </a:r>
            <a:r>
              <a:rPr lang="en-GB" altLang="el-GR" sz="2400" dirty="0">
                <a:cs typeface="Times New Roman" pitchFamily="18" charset="0"/>
              </a:rPr>
              <a:t>AC</a:t>
            </a:r>
            <a:r>
              <a:rPr lang="el-GR" altLang="el-GR" sz="2400" dirty="0">
                <a:cs typeface="Times New Roman" pitchFamily="18" charset="0"/>
              </a:rPr>
              <a:t> → </a:t>
            </a:r>
            <a:r>
              <a:rPr lang="en-GB" altLang="el-GR" sz="2400" dirty="0">
                <a:cs typeface="Times New Roman" pitchFamily="18" charset="0"/>
              </a:rPr>
              <a:t>D</a:t>
            </a:r>
            <a:r>
              <a:rPr lang="el-GR" altLang="el-GR" sz="2400" dirty="0">
                <a:cs typeface="Times New Roman" pitchFamily="18" charset="0"/>
              </a:rPr>
              <a:t>, που με μεταβατικότητα δίνει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D</a:t>
            </a:r>
            <a:r>
              <a:rPr lang="el-GR" altLang="el-GR" sz="2400" dirty="0">
                <a:cs typeface="Times New Roman" pitchFamily="18" charset="0"/>
              </a:rPr>
              <a:t>. Επομένως, η </a:t>
            </a:r>
            <a:r>
              <a:rPr lang="en-GB" altLang="el-GR" sz="2400" dirty="0">
                <a:cs typeface="Times New Roman" pitchFamily="18" charset="0"/>
              </a:rPr>
              <a:t>C</a:t>
            </a:r>
            <a:r>
              <a:rPr lang="el-GR" altLang="el-GR" sz="2400" dirty="0">
                <a:cs typeface="Times New Roman" pitchFamily="18" charset="0"/>
              </a:rPr>
              <a:t> στο αριστερό μέλος της </a:t>
            </a:r>
            <a:r>
              <a:rPr lang="en-GB" altLang="el-GR" sz="2400" dirty="0">
                <a:cs typeface="Times New Roman" pitchFamily="18" charset="0"/>
              </a:rPr>
              <a:t>AC</a:t>
            </a:r>
            <a:r>
              <a:rPr lang="el-GR" altLang="el-GR" sz="2400" dirty="0">
                <a:cs typeface="Times New Roman" pitchFamily="18" charset="0"/>
              </a:rPr>
              <a:t> → </a:t>
            </a:r>
            <a:r>
              <a:rPr lang="en-GB" altLang="el-GR" sz="2400" dirty="0">
                <a:cs typeface="Times New Roman" pitchFamily="18" charset="0"/>
              </a:rPr>
              <a:t>D</a:t>
            </a:r>
            <a:r>
              <a:rPr lang="el-GR" altLang="el-GR" sz="2400" dirty="0">
                <a:cs typeface="Times New Roman" pitchFamily="18" charset="0"/>
              </a:rPr>
              <a:t> είναι πλεονασμός</a:t>
            </a:r>
            <a:r>
              <a:rPr lang="el-GR" altLang="el-GR" sz="2400" dirty="0" smtClean="0">
                <a:cs typeface="Times New Roman" pitchFamily="18" charset="0"/>
              </a:rPr>
              <a:t>.</a:t>
            </a: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3. Η συναρτησιακή εξάρτηση </a:t>
            </a:r>
            <a:r>
              <a:rPr lang="en-GB" altLang="el-GR" sz="2400" dirty="0">
                <a:cs typeface="Times New Roman" pitchFamily="18" charset="0"/>
              </a:rPr>
              <a:t>AB</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μπορεί να απαλειφθεί, επειδή πάλι έχουμε την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που με επαύξηση δίνει </a:t>
            </a:r>
            <a:r>
              <a:rPr lang="en-GB" altLang="el-GR" sz="2400" dirty="0">
                <a:cs typeface="Times New Roman" pitchFamily="18" charset="0"/>
              </a:rPr>
              <a:t>AB</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Β, και με ανάλυση δίνει </a:t>
            </a:r>
            <a:r>
              <a:rPr lang="en-GB" altLang="el-GR" sz="2400" dirty="0">
                <a:cs typeface="Times New Roman" pitchFamily="18" charset="0"/>
              </a:rPr>
              <a:t>AB</a:t>
            </a:r>
            <a:r>
              <a:rPr lang="el-GR" altLang="el-GR" sz="2400" dirty="0">
                <a:cs typeface="Times New Roman" pitchFamily="18" charset="0"/>
              </a:rPr>
              <a:t> → </a:t>
            </a:r>
            <a:r>
              <a:rPr lang="en-GB" altLang="el-GR" sz="2400" dirty="0">
                <a:cs typeface="Times New Roman" pitchFamily="18" charset="0"/>
              </a:rPr>
              <a:t>C</a:t>
            </a:r>
            <a:r>
              <a:rPr lang="el-GR" altLang="el-GR" sz="2400" dirty="0" smtClean="0">
                <a:cs typeface="Times New Roman" pitchFamily="18" charset="0"/>
              </a:rPr>
              <a:t>.</a:t>
            </a:r>
            <a:endParaRPr lang="en-GB" altLang="el-GR" sz="2400" dirty="0">
              <a:cs typeface="Times New Roman" pitchFamily="18" charset="0"/>
            </a:endParaRPr>
          </a:p>
          <a:p>
            <a:pPr marL="0" indent="0" algn="just" eaLnBrk="0" hangingPunct="0">
              <a:buNone/>
            </a:pPr>
            <a:r>
              <a:rPr lang="el-GR" altLang="el-GR" sz="2400" dirty="0">
                <a:cs typeface="Times New Roman" pitchFamily="18" charset="0"/>
              </a:rPr>
              <a:t>4. Τέλος, η συναρτησιακή εξάρτηση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συνεπάγεται από τις συναρτησιακές εξαρτήσεις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B</a:t>
            </a:r>
            <a:r>
              <a:rPr lang="el-GR" altLang="el-GR" sz="2400" dirty="0">
                <a:cs typeface="Times New Roman" pitchFamily="18" charset="0"/>
              </a:rPr>
              <a:t> και </a:t>
            </a:r>
            <a:r>
              <a:rPr lang="en-GB" altLang="el-GR" sz="2400" dirty="0">
                <a:cs typeface="Times New Roman" pitchFamily="18" charset="0"/>
              </a:rPr>
              <a:t>B</a:t>
            </a:r>
            <a:r>
              <a:rPr lang="el-GR" altLang="el-GR" sz="2400" dirty="0">
                <a:cs typeface="Times New Roman" pitchFamily="18" charset="0"/>
              </a:rPr>
              <a:t> → </a:t>
            </a:r>
            <a:r>
              <a:rPr lang="en-GB" altLang="el-GR" sz="2400" dirty="0">
                <a:cs typeface="Times New Roman" pitchFamily="18" charset="0"/>
              </a:rPr>
              <a:t>C</a:t>
            </a:r>
            <a:r>
              <a:rPr lang="el-GR" altLang="el-GR" sz="2400" dirty="0">
                <a:cs typeface="Times New Roman" pitchFamily="18" charset="0"/>
              </a:rPr>
              <a:t>, και επομένως μπορεί επίσης να απαλειφθεί. Απομένουν λοιπόν οι εξής:</a:t>
            </a:r>
            <a:endParaRPr lang="en-GB" altLang="el-GR" sz="2400" dirty="0">
              <a:cs typeface="Times New Roman" pitchFamily="18" charset="0"/>
            </a:endParaRPr>
          </a:p>
          <a:p>
            <a:pPr marL="0" indent="0" algn="just" eaLnBrk="0" hangingPunct="0">
              <a:buNone/>
            </a:pPr>
            <a:r>
              <a:rPr lang="en-GB" altLang="el-GR" sz="2400" dirty="0">
                <a:cs typeface="Times New Roman" pitchFamily="18" charset="0"/>
              </a:rPr>
              <a:t>A</a:t>
            </a:r>
            <a:r>
              <a:rPr lang="en-US" altLang="el-GR" sz="2400" dirty="0">
                <a:cs typeface="Times New Roman" pitchFamily="18" charset="0"/>
              </a:rPr>
              <a:t> → </a:t>
            </a:r>
            <a:r>
              <a:rPr lang="en-GB" altLang="el-GR" sz="2400" dirty="0">
                <a:cs typeface="Times New Roman" pitchFamily="18" charset="0"/>
              </a:rPr>
              <a:t>B</a:t>
            </a:r>
            <a:r>
              <a:rPr lang="en-US" altLang="el-GR" sz="2400" dirty="0">
                <a:cs typeface="Times New Roman" pitchFamily="18" charset="0"/>
              </a:rPr>
              <a:t> </a:t>
            </a:r>
            <a:r>
              <a:rPr lang="el-GR" altLang="el-GR" sz="2400" dirty="0"/>
              <a:t>		</a:t>
            </a:r>
            <a:r>
              <a:rPr lang="en-GB" altLang="el-GR" sz="2400" dirty="0">
                <a:cs typeface="Times New Roman" pitchFamily="18" charset="0"/>
              </a:rPr>
              <a:t>B</a:t>
            </a:r>
            <a:r>
              <a:rPr lang="en-US" altLang="el-GR" sz="2400" dirty="0">
                <a:cs typeface="Times New Roman" pitchFamily="18" charset="0"/>
              </a:rPr>
              <a:t> → </a:t>
            </a:r>
            <a:r>
              <a:rPr lang="en-GB" altLang="el-GR" sz="2400" dirty="0">
                <a:cs typeface="Times New Roman" pitchFamily="18" charset="0"/>
              </a:rPr>
              <a:t>C </a:t>
            </a:r>
            <a:r>
              <a:rPr lang="el-GR" altLang="el-GR" sz="2400" dirty="0"/>
              <a:t>		</a:t>
            </a:r>
            <a:r>
              <a:rPr lang="en-GB" altLang="el-GR" sz="2400" dirty="0">
                <a:cs typeface="Times New Roman" pitchFamily="18" charset="0"/>
              </a:rPr>
              <a:t>A</a:t>
            </a:r>
            <a:r>
              <a:rPr lang="el-GR" altLang="el-GR" sz="2400" dirty="0">
                <a:cs typeface="Times New Roman" pitchFamily="18" charset="0"/>
              </a:rPr>
              <a:t> → </a:t>
            </a:r>
            <a:r>
              <a:rPr lang="en-GB" altLang="el-GR" sz="2400" dirty="0">
                <a:cs typeface="Times New Roman" pitchFamily="18" charset="0"/>
              </a:rPr>
              <a:t>D</a:t>
            </a:r>
          </a:p>
          <a:p>
            <a:pPr marL="0" indent="0" algn="just" eaLnBrk="0" hangingPunct="0">
              <a:buNone/>
            </a:pPr>
            <a:r>
              <a:rPr lang="el-GR" altLang="el-GR" sz="2400" dirty="0">
                <a:cs typeface="Times New Roman" pitchFamily="18" charset="0"/>
              </a:rPr>
              <a:t>Το σύνολο αυτό είναι μη αναγώγιμο.</a:t>
            </a:r>
            <a:endParaRPr lang="en-GB"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78456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114300" lvl="1" indent="-457200">
              <a:buFont typeface="Wingdings" panose="05000000000000000000" pitchFamily="2" charset="2"/>
              <a:buChar char="§"/>
            </a:pPr>
            <a:r>
              <a:rPr lang="el-GR" altLang="el-GR" dirty="0" smtClean="0"/>
              <a:t>Κατανόηση της έννοιας και χρησιμότητας των συναρτησιακών εξαρτήσεων στις βάσεις δεδομένων με τη βοήθεια ποικίλων παραδειγμάτων.</a:t>
            </a:r>
          </a:p>
          <a:p>
            <a:pPr marL="0" lvl="1" indent="-342900">
              <a:buFont typeface="Arial" pitchFamily="34" charset="0"/>
              <a:buChar char="•"/>
            </a:pPr>
            <a:endParaRPr lang="el-GR" sz="28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0" lvl="1"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0" y="1855365"/>
            <a:ext cx="9036496" cy="4525963"/>
          </a:xfrm>
        </p:spPr>
        <p:txBody>
          <a:bodyPr>
            <a:noAutofit/>
          </a:bodyPr>
          <a:lstStyle/>
          <a:p>
            <a:pPr lvl="1">
              <a:buFont typeface="Wingdings" pitchFamily="2" charset="2"/>
              <a:buChar char="§"/>
            </a:pPr>
            <a:r>
              <a:rPr lang="el-GR" sz="3200" dirty="0" smtClean="0">
                <a:hlinkClick r:id="rId4" action="ppaction://hlinksldjump"/>
              </a:rPr>
              <a:t>Βασικοί </a:t>
            </a:r>
            <a:r>
              <a:rPr lang="el-GR" sz="3200" dirty="0" smtClean="0">
                <a:hlinkClick r:id="rId4" action="ppaction://hlinksldjump"/>
              </a:rPr>
              <a:t>ορισμοί,</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Κανόνες συναγωγής του </a:t>
            </a:r>
            <a:r>
              <a:rPr lang="en-US" sz="3200" dirty="0" smtClean="0">
                <a:hlinkClick r:id="rId4" action="ppaction://hlinksldjump"/>
              </a:rPr>
              <a:t>Armstrong</a:t>
            </a:r>
            <a:r>
              <a:rPr lang="el-GR" sz="3200" dirty="0" smtClean="0">
                <a:hlinkClick r:id="rId4" action="ppaction://hlinksldjump"/>
              </a:rPr>
              <a:t>,</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Μη αναγώγιμα σύνολα </a:t>
            </a:r>
            <a:r>
              <a:rPr lang="el-GR" sz="3200" dirty="0" smtClean="0">
                <a:hlinkClick r:id="rId4" action="ppaction://hlinksldjump"/>
              </a:rPr>
              <a:t>εξαρτήσεων,</a:t>
            </a:r>
            <a:endParaRPr lang="el-GR" sz="3200" dirty="0" smtClean="0">
              <a:hlinkClick r:id="rId4" action="ppaction://hlinksldjump"/>
            </a:endParaRPr>
          </a:p>
          <a:p>
            <a:pPr lvl="1">
              <a:buFont typeface="Wingdings" pitchFamily="2" charset="2"/>
              <a:buChar char="§"/>
            </a:pPr>
            <a:r>
              <a:rPr lang="el-GR" sz="3200" dirty="0" smtClean="0">
                <a:hlinkClick r:id="rId4" action="ppaction://hlinksldjump"/>
              </a:rPr>
              <a:t>Παραδείγματα.</a:t>
            </a:r>
            <a:endParaRPr lang="el-GR" sz="3200" dirty="0" smtClean="0">
              <a:hlinkClick r:id="rId4" action="ppaction://hlinksldjump"/>
            </a:endParaRPr>
          </a:p>
          <a:p>
            <a:pPr marL="457200" lvl="1" indent="0">
              <a:buSzPct val="45000"/>
              <a:buNone/>
            </a:pPr>
            <a:endParaRPr lang="en-US" sz="3200" dirty="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dirty="0">
                <a:latin typeface="+mn-lt"/>
              </a:rPr>
              <a:t>Σ</a:t>
            </a:r>
            <a:r>
              <a:rPr lang="el-GR" altLang="el-GR" dirty="0">
                <a:latin typeface="+mn-lt"/>
                <a:cs typeface="Times New Roman" pitchFamily="18" charset="0"/>
              </a:rPr>
              <a:t>υναρτησιακή </a:t>
            </a:r>
            <a:r>
              <a:rPr lang="el-GR" altLang="el-GR" dirty="0">
                <a:latin typeface="+mn-lt"/>
              </a:rPr>
              <a:t>Ε</a:t>
            </a:r>
            <a:r>
              <a:rPr lang="el-GR" altLang="el-GR" dirty="0">
                <a:latin typeface="+mn-lt"/>
                <a:cs typeface="Times New Roman" pitchFamily="18" charset="0"/>
              </a:rPr>
              <a:t>ξάρτηση</a:t>
            </a:r>
            <a:endParaRPr lang="el-GR" dirty="0">
              <a:latin typeface="+mn-lt"/>
            </a:endParaRPr>
          </a:p>
        </p:txBody>
      </p:sp>
      <p:sp>
        <p:nvSpPr>
          <p:cNvPr id="23" name="Rectangle 3"/>
          <p:cNvSpPr>
            <a:spLocks noGrp="1" noChangeArrowheads="1"/>
          </p:cNvSpPr>
          <p:nvPr>
            <p:ph idx="1"/>
          </p:nvPr>
        </p:nvSpPr>
        <p:spPr>
          <a:xfrm>
            <a:off x="457200" y="1988840"/>
            <a:ext cx="8229600" cy="1440160"/>
          </a:xfrm>
        </p:spPr>
        <p:txBody>
          <a:bodyPr>
            <a:normAutofit/>
          </a:bodyPr>
          <a:lstStyle/>
          <a:p>
            <a:pPr marL="0" indent="0" eaLnBrk="0" hangingPunct="0">
              <a:spcBef>
                <a:spcPct val="0"/>
              </a:spcBef>
              <a:buClrTx/>
              <a:buSzTx/>
              <a:buFontTx/>
              <a:buNone/>
            </a:pPr>
            <a:r>
              <a:rPr lang="el-GR" altLang="el-GR" sz="2800" dirty="0" smtClean="0">
                <a:cs typeface="Times New Roman" pitchFamily="18" charset="0"/>
              </a:rPr>
              <a:t>Μια συναρτησιακή εξάρτηση είναι μια συσχέτιση «πολλά προς ένα», από ένα σύνολο γνωρισμάτων σε ένα άλλο, μέσα σε μια δεδομένη σχέση. </a:t>
            </a:r>
            <a:endParaRPr lang="el-GR" altLang="el-GR" sz="280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pPr eaLnBrk="0" hangingPunct="0"/>
            <a:r>
              <a:rPr lang="el-GR" altLang="el-GR" dirty="0" smtClean="0">
                <a:latin typeface="+mn-lt"/>
              </a:rPr>
              <a:t>Παράδειγμα </a:t>
            </a:r>
            <a:r>
              <a:rPr lang="en-US" altLang="el-GR" dirty="0" smtClean="0">
                <a:latin typeface="+mn-lt"/>
              </a:rPr>
              <a:t>SCP</a:t>
            </a:r>
            <a:endParaRPr lang="en-US" altLang="el-GR" dirty="0">
              <a:latin typeface="+mn-lt"/>
            </a:endParaRPr>
          </a:p>
        </p:txBody>
      </p:sp>
      <p:grpSp>
        <p:nvGrpSpPr>
          <p:cNvPr id="21" name="Group 1276" descr="Παράδειγμα πίνακα SCP."/>
          <p:cNvGrpSpPr>
            <a:grpSpLocks/>
          </p:cNvGrpSpPr>
          <p:nvPr/>
        </p:nvGrpSpPr>
        <p:grpSpPr bwMode="auto">
          <a:xfrm>
            <a:off x="1475656" y="1418564"/>
            <a:ext cx="6367097" cy="4743000"/>
            <a:chOff x="-3" y="-3"/>
            <a:chExt cx="2156" cy="3804"/>
          </a:xfrm>
        </p:grpSpPr>
        <p:grpSp>
          <p:nvGrpSpPr>
            <p:cNvPr id="22" name="Group 1274"/>
            <p:cNvGrpSpPr>
              <a:grpSpLocks/>
            </p:cNvGrpSpPr>
            <p:nvPr/>
          </p:nvGrpSpPr>
          <p:grpSpPr bwMode="auto">
            <a:xfrm>
              <a:off x="0" y="0"/>
              <a:ext cx="2150" cy="3798"/>
              <a:chOff x="0" y="0"/>
              <a:chExt cx="2150" cy="3798"/>
            </a:xfrm>
          </p:grpSpPr>
          <p:grpSp>
            <p:nvGrpSpPr>
              <p:cNvPr id="24" name="Group 1203"/>
              <p:cNvGrpSpPr>
                <a:grpSpLocks/>
              </p:cNvGrpSpPr>
              <p:nvPr/>
            </p:nvGrpSpPr>
            <p:grpSpPr bwMode="auto">
              <a:xfrm>
                <a:off x="0" y="0"/>
                <a:ext cx="468" cy="422"/>
                <a:chOff x="0" y="0"/>
                <a:chExt cx="468" cy="422"/>
              </a:xfrm>
            </p:grpSpPr>
            <p:sp>
              <p:nvSpPr>
                <p:cNvPr id="130" name="Rectangle 1166" descr="."/>
                <p:cNvSpPr>
                  <a:spLocks noChangeArrowheads="1"/>
                </p:cNvSpPr>
                <p:nvPr>
                  <p:custDataLst>
                    <p:tags r:id="rId37"/>
                  </p:custDataLst>
                </p:nvPr>
              </p:nvSpPr>
              <p:spPr bwMode="auto">
                <a:xfrm>
                  <a:off x="43" y="0"/>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l-GR" sz="2400" b="1" dirty="0">
                      <a:latin typeface="Times New Roman" pitchFamily="18" charset="0"/>
                      <a:cs typeface="Times New Roman" pitchFamily="18" charset="0"/>
                    </a:rPr>
                    <a:t>S</a:t>
                  </a:r>
                  <a:r>
                    <a:rPr lang="el-GR" altLang="el-GR" sz="2400" b="1" dirty="0">
                      <a:latin typeface="Times New Roman" pitchFamily="18" charset="0"/>
                      <a:cs typeface="Times New Roman" pitchFamily="18" charset="0"/>
                    </a:rPr>
                    <a:t>#</a:t>
                  </a:r>
                  <a:endParaRPr lang="en-GB" altLang="el-GR" sz="2400" dirty="0">
                    <a:latin typeface="Times New Roman" pitchFamily="18" charset="0"/>
                    <a:cs typeface="Times New Roman" pitchFamily="18" charset="0"/>
                  </a:endParaRPr>
                </a:p>
                <a:p>
                  <a:pPr algn="ctr" eaLnBrk="0" hangingPunct="0"/>
                  <a:endParaRPr lang="en-GB" altLang="el-GR" sz="2400" dirty="0">
                    <a:latin typeface="Times New Roman" pitchFamily="18" charset="0"/>
                  </a:endParaRPr>
                </a:p>
              </p:txBody>
            </p:sp>
            <p:sp>
              <p:nvSpPr>
                <p:cNvPr id="131" name="Rectangle 1202"/>
                <p:cNvSpPr>
                  <a:spLocks noChangeArrowheads="1"/>
                </p:cNvSpPr>
                <p:nvPr/>
              </p:nvSpPr>
              <p:spPr bwMode="auto">
                <a:xfrm>
                  <a:off x="0" y="0"/>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25" name="Group 1205"/>
              <p:cNvGrpSpPr>
                <a:grpSpLocks/>
              </p:cNvGrpSpPr>
              <p:nvPr/>
            </p:nvGrpSpPr>
            <p:grpSpPr bwMode="auto">
              <a:xfrm>
                <a:off x="468" y="0"/>
                <a:ext cx="669" cy="422"/>
                <a:chOff x="468" y="0"/>
                <a:chExt cx="669" cy="422"/>
              </a:xfrm>
            </p:grpSpPr>
            <p:sp>
              <p:nvSpPr>
                <p:cNvPr id="128" name="Rectangle 1167" descr="."/>
                <p:cNvSpPr>
                  <a:spLocks noChangeArrowheads="1"/>
                </p:cNvSpPr>
                <p:nvPr>
                  <p:custDataLst>
                    <p:tags r:id="rId36"/>
                  </p:custDataLst>
                </p:nvPr>
              </p:nvSpPr>
              <p:spPr bwMode="auto">
                <a:xfrm>
                  <a:off x="511" y="0"/>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l-GR" sz="2400" b="1" dirty="0">
                      <a:latin typeface="Times New Roman" pitchFamily="18" charset="0"/>
                      <a:cs typeface="Times New Roman" pitchFamily="18" charset="0"/>
                    </a:rPr>
                    <a:t>CITY</a:t>
                  </a:r>
                  <a:endParaRPr lang="en-GB" altLang="el-GR" sz="2400" dirty="0">
                    <a:latin typeface="Times New Roman" pitchFamily="18" charset="0"/>
                    <a:cs typeface="Times New Roman" pitchFamily="18" charset="0"/>
                  </a:endParaRPr>
                </a:p>
                <a:p>
                  <a:pPr algn="ctr" eaLnBrk="0" hangingPunct="0"/>
                  <a:endParaRPr lang="en-GB" altLang="el-GR" sz="2400" dirty="0">
                    <a:latin typeface="Times New Roman" pitchFamily="18" charset="0"/>
                  </a:endParaRPr>
                </a:p>
              </p:txBody>
            </p:sp>
            <p:sp>
              <p:nvSpPr>
                <p:cNvPr id="129" name="Rectangle 1204"/>
                <p:cNvSpPr>
                  <a:spLocks noChangeArrowheads="1"/>
                </p:cNvSpPr>
                <p:nvPr/>
              </p:nvSpPr>
              <p:spPr bwMode="auto">
                <a:xfrm>
                  <a:off x="468" y="0"/>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26" name="Group 1207"/>
              <p:cNvGrpSpPr>
                <a:grpSpLocks/>
              </p:cNvGrpSpPr>
              <p:nvPr/>
            </p:nvGrpSpPr>
            <p:grpSpPr bwMode="auto">
              <a:xfrm>
                <a:off x="1137" y="0"/>
                <a:ext cx="445" cy="422"/>
                <a:chOff x="1137" y="0"/>
                <a:chExt cx="445" cy="422"/>
              </a:xfrm>
            </p:grpSpPr>
            <p:sp>
              <p:nvSpPr>
                <p:cNvPr id="126" name="Rectangle 1168" descr="."/>
                <p:cNvSpPr>
                  <a:spLocks noChangeArrowheads="1"/>
                </p:cNvSpPr>
                <p:nvPr>
                  <p:custDataLst>
                    <p:tags r:id="rId35"/>
                  </p:custDataLst>
                </p:nvPr>
              </p:nvSpPr>
              <p:spPr bwMode="auto">
                <a:xfrm>
                  <a:off x="1180" y="0"/>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l-GR" sz="2400" b="1" dirty="0">
                      <a:latin typeface="Times New Roman" pitchFamily="18" charset="0"/>
                      <a:cs typeface="Times New Roman" pitchFamily="18" charset="0"/>
                    </a:rPr>
                    <a:t>P#</a:t>
                  </a:r>
                  <a:endParaRPr lang="en-GB" altLang="el-GR" sz="2400" dirty="0">
                    <a:latin typeface="Times New Roman" pitchFamily="18" charset="0"/>
                    <a:cs typeface="Times New Roman" pitchFamily="18" charset="0"/>
                  </a:endParaRPr>
                </a:p>
                <a:p>
                  <a:pPr algn="ctr" eaLnBrk="0" hangingPunct="0"/>
                  <a:endParaRPr lang="en-GB" altLang="el-GR" sz="2400" dirty="0">
                    <a:latin typeface="Times New Roman" pitchFamily="18" charset="0"/>
                  </a:endParaRPr>
                </a:p>
              </p:txBody>
            </p:sp>
            <p:sp>
              <p:nvSpPr>
                <p:cNvPr id="127" name="Rectangle 1206"/>
                <p:cNvSpPr>
                  <a:spLocks noChangeArrowheads="1"/>
                </p:cNvSpPr>
                <p:nvPr/>
              </p:nvSpPr>
              <p:spPr bwMode="auto">
                <a:xfrm>
                  <a:off x="1137" y="0"/>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27" name="Group 1209"/>
              <p:cNvGrpSpPr>
                <a:grpSpLocks/>
              </p:cNvGrpSpPr>
              <p:nvPr/>
            </p:nvGrpSpPr>
            <p:grpSpPr bwMode="auto">
              <a:xfrm>
                <a:off x="1582" y="0"/>
                <a:ext cx="568" cy="422"/>
                <a:chOff x="1582" y="0"/>
                <a:chExt cx="568" cy="422"/>
              </a:xfrm>
            </p:grpSpPr>
            <p:sp>
              <p:nvSpPr>
                <p:cNvPr id="124" name="Rectangle 1169" descr="."/>
                <p:cNvSpPr>
                  <a:spLocks noChangeArrowheads="1"/>
                </p:cNvSpPr>
                <p:nvPr>
                  <p:custDataLst>
                    <p:tags r:id="rId34"/>
                  </p:custDataLst>
                </p:nvPr>
              </p:nvSpPr>
              <p:spPr bwMode="auto">
                <a:xfrm>
                  <a:off x="1625" y="0"/>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l-GR" sz="2400" b="1" dirty="0">
                      <a:latin typeface="Times New Roman" pitchFamily="18" charset="0"/>
                      <a:cs typeface="Times New Roman" pitchFamily="18" charset="0"/>
                    </a:rPr>
                    <a:t>QTY</a:t>
                  </a:r>
                  <a:endParaRPr lang="en-GB" altLang="el-GR" sz="2400" dirty="0">
                    <a:latin typeface="Times New Roman" pitchFamily="18" charset="0"/>
                    <a:cs typeface="Times New Roman" pitchFamily="18" charset="0"/>
                  </a:endParaRPr>
                </a:p>
                <a:p>
                  <a:pPr algn="ctr" eaLnBrk="0" hangingPunct="0"/>
                  <a:endParaRPr lang="en-GB" altLang="el-GR" sz="2400" dirty="0">
                    <a:latin typeface="Times New Roman" pitchFamily="18" charset="0"/>
                  </a:endParaRPr>
                </a:p>
              </p:txBody>
            </p:sp>
            <p:sp>
              <p:nvSpPr>
                <p:cNvPr id="125" name="Rectangle 1208"/>
                <p:cNvSpPr>
                  <a:spLocks noChangeArrowheads="1"/>
                </p:cNvSpPr>
                <p:nvPr/>
              </p:nvSpPr>
              <p:spPr bwMode="auto">
                <a:xfrm>
                  <a:off x="1582" y="0"/>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28" name="Group 1211"/>
              <p:cNvGrpSpPr>
                <a:grpSpLocks/>
              </p:cNvGrpSpPr>
              <p:nvPr/>
            </p:nvGrpSpPr>
            <p:grpSpPr bwMode="auto">
              <a:xfrm>
                <a:off x="0" y="422"/>
                <a:ext cx="468" cy="422"/>
                <a:chOff x="0" y="422"/>
                <a:chExt cx="468" cy="422"/>
              </a:xfrm>
            </p:grpSpPr>
            <p:sp>
              <p:nvSpPr>
                <p:cNvPr id="122" name="Rectangle 1170" descr="."/>
                <p:cNvSpPr>
                  <a:spLocks noChangeArrowheads="1"/>
                </p:cNvSpPr>
                <p:nvPr>
                  <p:custDataLst>
                    <p:tags r:id="rId33"/>
                  </p:custDataLst>
                </p:nvPr>
              </p:nvSpPr>
              <p:spPr bwMode="auto">
                <a:xfrm>
                  <a:off x="43" y="422"/>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S1</a:t>
                  </a:r>
                </a:p>
                <a:p>
                  <a:pPr algn="just" eaLnBrk="0" hangingPunct="0"/>
                  <a:endParaRPr lang="en-GB" altLang="el-GR" sz="2400" dirty="0">
                    <a:latin typeface="Times New Roman" pitchFamily="18" charset="0"/>
                  </a:endParaRPr>
                </a:p>
              </p:txBody>
            </p:sp>
            <p:sp>
              <p:nvSpPr>
                <p:cNvPr id="123" name="Rectangle 1210"/>
                <p:cNvSpPr>
                  <a:spLocks noChangeArrowheads="1"/>
                </p:cNvSpPr>
                <p:nvPr/>
              </p:nvSpPr>
              <p:spPr bwMode="auto">
                <a:xfrm>
                  <a:off x="0" y="422"/>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29" name="Group 1213"/>
              <p:cNvGrpSpPr>
                <a:grpSpLocks/>
              </p:cNvGrpSpPr>
              <p:nvPr/>
            </p:nvGrpSpPr>
            <p:grpSpPr bwMode="auto">
              <a:xfrm>
                <a:off x="468" y="422"/>
                <a:ext cx="669" cy="422"/>
                <a:chOff x="468" y="422"/>
                <a:chExt cx="669" cy="422"/>
              </a:xfrm>
            </p:grpSpPr>
            <p:sp>
              <p:nvSpPr>
                <p:cNvPr id="120" name="Rectangle 1171" descr="."/>
                <p:cNvSpPr>
                  <a:spLocks noChangeArrowheads="1"/>
                </p:cNvSpPr>
                <p:nvPr>
                  <p:custDataLst>
                    <p:tags r:id="rId32"/>
                  </p:custDataLst>
                </p:nvPr>
              </p:nvSpPr>
              <p:spPr bwMode="auto">
                <a:xfrm>
                  <a:off x="511" y="422"/>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London</a:t>
                  </a:r>
                </a:p>
                <a:p>
                  <a:pPr algn="just" eaLnBrk="0" hangingPunct="0"/>
                  <a:endParaRPr lang="en-GB" altLang="el-GR" sz="2400" dirty="0">
                    <a:latin typeface="Times New Roman" pitchFamily="18" charset="0"/>
                  </a:endParaRPr>
                </a:p>
              </p:txBody>
            </p:sp>
            <p:sp>
              <p:nvSpPr>
                <p:cNvPr id="121" name="Rectangle 1212"/>
                <p:cNvSpPr>
                  <a:spLocks noChangeArrowheads="1"/>
                </p:cNvSpPr>
                <p:nvPr/>
              </p:nvSpPr>
              <p:spPr bwMode="auto">
                <a:xfrm>
                  <a:off x="468" y="422"/>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0" name="Group 1215"/>
              <p:cNvGrpSpPr>
                <a:grpSpLocks/>
              </p:cNvGrpSpPr>
              <p:nvPr/>
            </p:nvGrpSpPr>
            <p:grpSpPr bwMode="auto">
              <a:xfrm>
                <a:off x="1137" y="422"/>
                <a:ext cx="445" cy="422"/>
                <a:chOff x="1137" y="422"/>
                <a:chExt cx="445" cy="422"/>
              </a:xfrm>
            </p:grpSpPr>
            <p:sp>
              <p:nvSpPr>
                <p:cNvPr id="118" name="Rectangle 1172" descr="."/>
                <p:cNvSpPr>
                  <a:spLocks noChangeArrowheads="1"/>
                </p:cNvSpPr>
                <p:nvPr>
                  <p:custDataLst>
                    <p:tags r:id="rId31"/>
                  </p:custDataLst>
                </p:nvPr>
              </p:nvSpPr>
              <p:spPr bwMode="auto">
                <a:xfrm>
                  <a:off x="1180" y="422"/>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P1</a:t>
                  </a:r>
                </a:p>
                <a:p>
                  <a:pPr algn="just" eaLnBrk="0" hangingPunct="0"/>
                  <a:endParaRPr lang="en-GB" altLang="el-GR" sz="2400" dirty="0">
                    <a:latin typeface="Times New Roman" pitchFamily="18" charset="0"/>
                  </a:endParaRPr>
                </a:p>
              </p:txBody>
            </p:sp>
            <p:sp>
              <p:nvSpPr>
                <p:cNvPr id="119" name="Rectangle 1214"/>
                <p:cNvSpPr>
                  <a:spLocks noChangeArrowheads="1"/>
                </p:cNvSpPr>
                <p:nvPr/>
              </p:nvSpPr>
              <p:spPr bwMode="auto">
                <a:xfrm>
                  <a:off x="1137" y="422"/>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1" name="Group 1217"/>
              <p:cNvGrpSpPr>
                <a:grpSpLocks/>
              </p:cNvGrpSpPr>
              <p:nvPr/>
            </p:nvGrpSpPr>
            <p:grpSpPr bwMode="auto">
              <a:xfrm>
                <a:off x="1582" y="422"/>
                <a:ext cx="568" cy="422"/>
                <a:chOff x="1582" y="422"/>
                <a:chExt cx="568" cy="422"/>
              </a:xfrm>
            </p:grpSpPr>
            <p:sp>
              <p:nvSpPr>
                <p:cNvPr id="116" name="Rectangle 1173" descr="."/>
                <p:cNvSpPr>
                  <a:spLocks noChangeArrowheads="1"/>
                </p:cNvSpPr>
                <p:nvPr>
                  <p:custDataLst>
                    <p:tags r:id="rId30"/>
                  </p:custDataLst>
                </p:nvPr>
              </p:nvSpPr>
              <p:spPr bwMode="auto">
                <a:xfrm>
                  <a:off x="1625" y="422"/>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100</a:t>
                  </a:r>
                </a:p>
                <a:p>
                  <a:pPr algn="just" eaLnBrk="0" hangingPunct="0"/>
                  <a:endParaRPr lang="en-GB" altLang="el-GR" sz="2400" dirty="0">
                    <a:latin typeface="Times New Roman" pitchFamily="18" charset="0"/>
                  </a:endParaRPr>
                </a:p>
              </p:txBody>
            </p:sp>
            <p:sp>
              <p:nvSpPr>
                <p:cNvPr id="117" name="Rectangle 1216"/>
                <p:cNvSpPr>
                  <a:spLocks noChangeArrowheads="1"/>
                </p:cNvSpPr>
                <p:nvPr/>
              </p:nvSpPr>
              <p:spPr bwMode="auto">
                <a:xfrm>
                  <a:off x="1582" y="422"/>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2" name="Group 1219"/>
              <p:cNvGrpSpPr>
                <a:grpSpLocks/>
              </p:cNvGrpSpPr>
              <p:nvPr/>
            </p:nvGrpSpPr>
            <p:grpSpPr bwMode="auto">
              <a:xfrm>
                <a:off x="0" y="844"/>
                <a:ext cx="468" cy="422"/>
                <a:chOff x="0" y="844"/>
                <a:chExt cx="468" cy="422"/>
              </a:xfrm>
            </p:grpSpPr>
            <p:sp>
              <p:nvSpPr>
                <p:cNvPr id="114" name="Rectangle 1174"/>
                <p:cNvSpPr>
                  <a:spLocks noChangeArrowheads="1"/>
                </p:cNvSpPr>
                <p:nvPr>
                  <p:custDataLst>
                    <p:tags r:id="rId29"/>
                  </p:custDataLst>
                </p:nvPr>
              </p:nvSpPr>
              <p:spPr bwMode="auto">
                <a:xfrm>
                  <a:off x="43" y="844"/>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S1</a:t>
                  </a:r>
                </a:p>
                <a:p>
                  <a:pPr algn="just" eaLnBrk="0" hangingPunct="0"/>
                  <a:endParaRPr lang="en-GB" altLang="el-GR" sz="2400" dirty="0">
                    <a:latin typeface="Times New Roman" pitchFamily="18" charset="0"/>
                  </a:endParaRPr>
                </a:p>
              </p:txBody>
            </p:sp>
            <p:sp>
              <p:nvSpPr>
                <p:cNvPr id="115" name="Rectangle 1218" descr="."/>
                <p:cNvSpPr>
                  <a:spLocks noChangeArrowheads="1"/>
                </p:cNvSpPr>
                <p:nvPr/>
              </p:nvSpPr>
              <p:spPr bwMode="auto">
                <a:xfrm>
                  <a:off x="0" y="844"/>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3" name="Group 1221"/>
              <p:cNvGrpSpPr>
                <a:grpSpLocks/>
              </p:cNvGrpSpPr>
              <p:nvPr/>
            </p:nvGrpSpPr>
            <p:grpSpPr bwMode="auto">
              <a:xfrm>
                <a:off x="468" y="844"/>
                <a:ext cx="669" cy="422"/>
                <a:chOff x="468" y="844"/>
                <a:chExt cx="669" cy="422"/>
              </a:xfrm>
            </p:grpSpPr>
            <p:sp>
              <p:nvSpPr>
                <p:cNvPr id="112" name="Rectangle 1175" descr="."/>
                <p:cNvSpPr>
                  <a:spLocks noChangeArrowheads="1"/>
                </p:cNvSpPr>
                <p:nvPr>
                  <p:custDataLst>
                    <p:tags r:id="rId28"/>
                  </p:custDataLst>
                </p:nvPr>
              </p:nvSpPr>
              <p:spPr bwMode="auto">
                <a:xfrm>
                  <a:off x="511" y="844"/>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London</a:t>
                  </a:r>
                </a:p>
                <a:p>
                  <a:pPr algn="just" eaLnBrk="0" hangingPunct="0"/>
                  <a:endParaRPr lang="en-GB" altLang="el-GR" sz="2400" dirty="0">
                    <a:latin typeface="Times New Roman" pitchFamily="18" charset="0"/>
                  </a:endParaRPr>
                </a:p>
              </p:txBody>
            </p:sp>
            <p:sp>
              <p:nvSpPr>
                <p:cNvPr id="113" name="Rectangle 1220"/>
                <p:cNvSpPr>
                  <a:spLocks noChangeArrowheads="1"/>
                </p:cNvSpPr>
                <p:nvPr/>
              </p:nvSpPr>
              <p:spPr bwMode="auto">
                <a:xfrm>
                  <a:off x="468" y="844"/>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4" name="Group 1223"/>
              <p:cNvGrpSpPr>
                <a:grpSpLocks/>
              </p:cNvGrpSpPr>
              <p:nvPr/>
            </p:nvGrpSpPr>
            <p:grpSpPr bwMode="auto">
              <a:xfrm>
                <a:off x="1137" y="844"/>
                <a:ext cx="445" cy="422"/>
                <a:chOff x="1137" y="844"/>
                <a:chExt cx="445" cy="422"/>
              </a:xfrm>
            </p:grpSpPr>
            <p:sp>
              <p:nvSpPr>
                <p:cNvPr id="110" name="Rectangle 1176" descr="."/>
                <p:cNvSpPr>
                  <a:spLocks noChangeArrowheads="1"/>
                </p:cNvSpPr>
                <p:nvPr>
                  <p:custDataLst>
                    <p:tags r:id="rId27"/>
                  </p:custDataLst>
                </p:nvPr>
              </p:nvSpPr>
              <p:spPr bwMode="auto">
                <a:xfrm>
                  <a:off x="1180" y="844"/>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P2</a:t>
                  </a:r>
                </a:p>
                <a:p>
                  <a:pPr algn="just" eaLnBrk="0" hangingPunct="0"/>
                  <a:endParaRPr lang="en-GB" altLang="el-GR" sz="2400" dirty="0">
                    <a:latin typeface="Times New Roman" pitchFamily="18" charset="0"/>
                  </a:endParaRPr>
                </a:p>
              </p:txBody>
            </p:sp>
            <p:sp>
              <p:nvSpPr>
                <p:cNvPr id="111" name="Rectangle 1222"/>
                <p:cNvSpPr>
                  <a:spLocks noChangeArrowheads="1"/>
                </p:cNvSpPr>
                <p:nvPr/>
              </p:nvSpPr>
              <p:spPr bwMode="auto">
                <a:xfrm>
                  <a:off x="1137" y="844"/>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5" name="Group 1225"/>
              <p:cNvGrpSpPr>
                <a:grpSpLocks/>
              </p:cNvGrpSpPr>
              <p:nvPr/>
            </p:nvGrpSpPr>
            <p:grpSpPr bwMode="auto">
              <a:xfrm>
                <a:off x="1582" y="844"/>
                <a:ext cx="568" cy="422"/>
                <a:chOff x="1582" y="844"/>
                <a:chExt cx="568" cy="422"/>
              </a:xfrm>
            </p:grpSpPr>
            <p:sp>
              <p:nvSpPr>
                <p:cNvPr id="108" name="Rectangle 1177" descr="."/>
                <p:cNvSpPr>
                  <a:spLocks noChangeArrowheads="1"/>
                </p:cNvSpPr>
                <p:nvPr>
                  <p:custDataLst>
                    <p:tags r:id="rId26"/>
                  </p:custDataLst>
                </p:nvPr>
              </p:nvSpPr>
              <p:spPr bwMode="auto">
                <a:xfrm>
                  <a:off x="1625" y="844"/>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100</a:t>
                  </a:r>
                </a:p>
                <a:p>
                  <a:pPr algn="just" eaLnBrk="0" hangingPunct="0"/>
                  <a:endParaRPr lang="en-GB" altLang="el-GR" sz="2400" dirty="0">
                    <a:latin typeface="Times New Roman" pitchFamily="18" charset="0"/>
                  </a:endParaRPr>
                </a:p>
              </p:txBody>
            </p:sp>
            <p:sp>
              <p:nvSpPr>
                <p:cNvPr id="109" name="Rectangle 1224"/>
                <p:cNvSpPr>
                  <a:spLocks noChangeArrowheads="1"/>
                </p:cNvSpPr>
                <p:nvPr/>
              </p:nvSpPr>
              <p:spPr bwMode="auto">
                <a:xfrm>
                  <a:off x="1582" y="844"/>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6" name="Group 1227"/>
              <p:cNvGrpSpPr>
                <a:grpSpLocks/>
              </p:cNvGrpSpPr>
              <p:nvPr/>
            </p:nvGrpSpPr>
            <p:grpSpPr bwMode="auto">
              <a:xfrm>
                <a:off x="0" y="1266"/>
                <a:ext cx="468" cy="422"/>
                <a:chOff x="0" y="1266"/>
                <a:chExt cx="468" cy="422"/>
              </a:xfrm>
            </p:grpSpPr>
            <p:sp>
              <p:nvSpPr>
                <p:cNvPr id="106" name="Rectangle 1178" descr="."/>
                <p:cNvSpPr>
                  <a:spLocks noChangeArrowheads="1"/>
                </p:cNvSpPr>
                <p:nvPr>
                  <p:custDataLst>
                    <p:tags r:id="rId25"/>
                  </p:custDataLst>
                </p:nvPr>
              </p:nvSpPr>
              <p:spPr bwMode="auto">
                <a:xfrm>
                  <a:off x="43" y="1266"/>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S2</a:t>
                  </a:r>
                </a:p>
                <a:p>
                  <a:pPr algn="just" eaLnBrk="0" hangingPunct="0"/>
                  <a:endParaRPr lang="en-GB" altLang="el-GR" sz="2400" dirty="0">
                    <a:latin typeface="Times New Roman" pitchFamily="18" charset="0"/>
                  </a:endParaRPr>
                </a:p>
              </p:txBody>
            </p:sp>
            <p:sp>
              <p:nvSpPr>
                <p:cNvPr id="107" name="Rectangle 1226"/>
                <p:cNvSpPr>
                  <a:spLocks noChangeArrowheads="1"/>
                </p:cNvSpPr>
                <p:nvPr/>
              </p:nvSpPr>
              <p:spPr bwMode="auto">
                <a:xfrm>
                  <a:off x="0" y="1266"/>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7" name="Group 1229"/>
              <p:cNvGrpSpPr>
                <a:grpSpLocks/>
              </p:cNvGrpSpPr>
              <p:nvPr/>
            </p:nvGrpSpPr>
            <p:grpSpPr bwMode="auto">
              <a:xfrm>
                <a:off x="468" y="1266"/>
                <a:ext cx="669" cy="422"/>
                <a:chOff x="468" y="1266"/>
                <a:chExt cx="669" cy="422"/>
              </a:xfrm>
            </p:grpSpPr>
            <p:sp>
              <p:nvSpPr>
                <p:cNvPr id="104" name="Rectangle 1179" descr="."/>
                <p:cNvSpPr>
                  <a:spLocks noChangeArrowheads="1"/>
                </p:cNvSpPr>
                <p:nvPr>
                  <p:custDataLst>
                    <p:tags r:id="rId24"/>
                  </p:custDataLst>
                </p:nvPr>
              </p:nvSpPr>
              <p:spPr bwMode="auto">
                <a:xfrm>
                  <a:off x="511" y="1266"/>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Paris</a:t>
                  </a:r>
                </a:p>
                <a:p>
                  <a:pPr algn="just" eaLnBrk="0" hangingPunct="0"/>
                  <a:endParaRPr lang="en-GB" altLang="el-GR" sz="2400" dirty="0">
                    <a:latin typeface="Times New Roman" pitchFamily="18" charset="0"/>
                  </a:endParaRPr>
                </a:p>
              </p:txBody>
            </p:sp>
            <p:sp>
              <p:nvSpPr>
                <p:cNvPr id="105" name="Rectangle 1228"/>
                <p:cNvSpPr>
                  <a:spLocks noChangeArrowheads="1"/>
                </p:cNvSpPr>
                <p:nvPr/>
              </p:nvSpPr>
              <p:spPr bwMode="auto">
                <a:xfrm>
                  <a:off x="468" y="1266"/>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8" name="Group 1231"/>
              <p:cNvGrpSpPr>
                <a:grpSpLocks/>
              </p:cNvGrpSpPr>
              <p:nvPr/>
            </p:nvGrpSpPr>
            <p:grpSpPr bwMode="auto">
              <a:xfrm>
                <a:off x="1137" y="1266"/>
                <a:ext cx="445" cy="422"/>
                <a:chOff x="1137" y="1266"/>
                <a:chExt cx="445" cy="422"/>
              </a:xfrm>
            </p:grpSpPr>
            <p:sp>
              <p:nvSpPr>
                <p:cNvPr id="102" name="Rectangle 1180" descr="."/>
                <p:cNvSpPr>
                  <a:spLocks noChangeArrowheads="1"/>
                </p:cNvSpPr>
                <p:nvPr>
                  <p:custDataLst>
                    <p:tags r:id="rId23"/>
                  </p:custDataLst>
                </p:nvPr>
              </p:nvSpPr>
              <p:spPr bwMode="auto">
                <a:xfrm>
                  <a:off x="1180" y="1266"/>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P1</a:t>
                  </a:r>
                </a:p>
                <a:p>
                  <a:pPr algn="just" eaLnBrk="0" hangingPunct="0"/>
                  <a:endParaRPr lang="en-GB" altLang="el-GR" sz="2400" dirty="0">
                    <a:latin typeface="Times New Roman" pitchFamily="18" charset="0"/>
                  </a:endParaRPr>
                </a:p>
              </p:txBody>
            </p:sp>
            <p:sp>
              <p:nvSpPr>
                <p:cNvPr id="103" name="Rectangle 1230"/>
                <p:cNvSpPr>
                  <a:spLocks noChangeArrowheads="1"/>
                </p:cNvSpPr>
                <p:nvPr/>
              </p:nvSpPr>
              <p:spPr bwMode="auto">
                <a:xfrm>
                  <a:off x="1137" y="1266"/>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39" name="Group 1233"/>
              <p:cNvGrpSpPr>
                <a:grpSpLocks/>
              </p:cNvGrpSpPr>
              <p:nvPr/>
            </p:nvGrpSpPr>
            <p:grpSpPr bwMode="auto">
              <a:xfrm>
                <a:off x="1582" y="1266"/>
                <a:ext cx="568" cy="422"/>
                <a:chOff x="1582" y="1266"/>
                <a:chExt cx="568" cy="422"/>
              </a:xfrm>
            </p:grpSpPr>
            <p:sp>
              <p:nvSpPr>
                <p:cNvPr id="100" name="Rectangle 1181" descr="."/>
                <p:cNvSpPr>
                  <a:spLocks noChangeArrowheads="1"/>
                </p:cNvSpPr>
                <p:nvPr>
                  <p:custDataLst>
                    <p:tags r:id="rId22"/>
                  </p:custDataLst>
                </p:nvPr>
              </p:nvSpPr>
              <p:spPr bwMode="auto">
                <a:xfrm>
                  <a:off x="1625" y="1266"/>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200</a:t>
                  </a:r>
                </a:p>
                <a:p>
                  <a:pPr algn="just" eaLnBrk="0" hangingPunct="0"/>
                  <a:endParaRPr lang="en-GB" altLang="el-GR" sz="2400" dirty="0">
                    <a:latin typeface="Times New Roman" pitchFamily="18" charset="0"/>
                  </a:endParaRPr>
                </a:p>
              </p:txBody>
            </p:sp>
            <p:sp>
              <p:nvSpPr>
                <p:cNvPr id="101" name="Rectangle 1232"/>
                <p:cNvSpPr>
                  <a:spLocks noChangeArrowheads="1"/>
                </p:cNvSpPr>
                <p:nvPr/>
              </p:nvSpPr>
              <p:spPr bwMode="auto">
                <a:xfrm>
                  <a:off x="1582" y="1266"/>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0" name="Group 1235"/>
              <p:cNvGrpSpPr>
                <a:grpSpLocks/>
              </p:cNvGrpSpPr>
              <p:nvPr/>
            </p:nvGrpSpPr>
            <p:grpSpPr bwMode="auto">
              <a:xfrm>
                <a:off x="0" y="1688"/>
                <a:ext cx="468" cy="422"/>
                <a:chOff x="0" y="1688"/>
                <a:chExt cx="468" cy="422"/>
              </a:xfrm>
            </p:grpSpPr>
            <p:sp>
              <p:nvSpPr>
                <p:cNvPr id="98" name="Rectangle 1182" descr="."/>
                <p:cNvSpPr>
                  <a:spLocks noChangeArrowheads="1"/>
                </p:cNvSpPr>
                <p:nvPr>
                  <p:custDataLst>
                    <p:tags r:id="rId21"/>
                  </p:custDataLst>
                </p:nvPr>
              </p:nvSpPr>
              <p:spPr bwMode="auto">
                <a:xfrm>
                  <a:off x="43" y="1688"/>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S2</a:t>
                  </a:r>
                </a:p>
                <a:p>
                  <a:pPr algn="just" eaLnBrk="0" hangingPunct="0"/>
                  <a:endParaRPr lang="en-GB" altLang="el-GR" sz="2400" dirty="0">
                    <a:latin typeface="Times New Roman" pitchFamily="18" charset="0"/>
                  </a:endParaRPr>
                </a:p>
              </p:txBody>
            </p:sp>
            <p:sp>
              <p:nvSpPr>
                <p:cNvPr id="99" name="Rectangle 1234"/>
                <p:cNvSpPr>
                  <a:spLocks noChangeArrowheads="1"/>
                </p:cNvSpPr>
                <p:nvPr/>
              </p:nvSpPr>
              <p:spPr bwMode="auto">
                <a:xfrm>
                  <a:off x="0" y="1688"/>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1" name="Group 1237"/>
              <p:cNvGrpSpPr>
                <a:grpSpLocks/>
              </p:cNvGrpSpPr>
              <p:nvPr/>
            </p:nvGrpSpPr>
            <p:grpSpPr bwMode="auto">
              <a:xfrm>
                <a:off x="468" y="1688"/>
                <a:ext cx="669" cy="422"/>
                <a:chOff x="468" y="1688"/>
                <a:chExt cx="669" cy="422"/>
              </a:xfrm>
            </p:grpSpPr>
            <p:sp>
              <p:nvSpPr>
                <p:cNvPr id="96" name="Rectangle 1183" descr="."/>
                <p:cNvSpPr>
                  <a:spLocks noChangeArrowheads="1"/>
                </p:cNvSpPr>
                <p:nvPr>
                  <p:custDataLst>
                    <p:tags r:id="rId20"/>
                  </p:custDataLst>
                </p:nvPr>
              </p:nvSpPr>
              <p:spPr bwMode="auto">
                <a:xfrm>
                  <a:off x="511" y="1688"/>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Paris</a:t>
                  </a:r>
                </a:p>
                <a:p>
                  <a:pPr algn="just" eaLnBrk="0" hangingPunct="0"/>
                  <a:endParaRPr lang="en-GB" altLang="el-GR" sz="2400" dirty="0">
                    <a:latin typeface="Times New Roman" pitchFamily="18" charset="0"/>
                  </a:endParaRPr>
                </a:p>
              </p:txBody>
            </p:sp>
            <p:sp>
              <p:nvSpPr>
                <p:cNvPr id="97" name="Rectangle 1236"/>
                <p:cNvSpPr>
                  <a:spLocks noChangeArrowheads="1"/>
                </p:cNvSpPr>
                <p:nvPr/>
              </p:nvSpPr>
              <p:spPr bwMode="auto">
                <a:xfrm>
                  <a:off x="468" y="1688"/>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2" name="Group 1239"/>
              <p:cNvGrpSpPr>
                <a:grpSpLocks/>
              </p:cNvGrpSpPr>
              <p:nvPr/>
            </p:nvGrpSpPr>
            <p:grpSpPr bwMode="auto">
              <a:xfrm>
                <a:off x="1137" y="1688"/>
                <a:ext cx="445" cy="422"/>
                <a:chOff x="1137" y="1688"/>
                <a:chExt cx="445" cy="422"/>
              </a:xfrm>
            </p:grpSpPr>
            <p:sp>
              <p:nvSpPr>
                <p:cNvPr id="94" name="Rectangle 1184" descr="."/>
                <p:cNvSpPr>
                  <a:spLocks noChangeArrowheads="1"/>
                </p:cNvSpPr>
                <p:nvPr>
                  <p:custDataLst>
                    <p:tags r:id="rId19"/>
                  </p:custDataLst>
                </p:nvPr>
              </p:nvSpPr>
              <p:spPr bwMode="auto">
                <a:xfrm>
                  <a:off x="1180" y="1688"/>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P2</a:t>
                  </a:r>
                </a:p>
                <a:p>
                  <a:pPr algn="just" eaLnBrk="0" hangingPunct="0"/>
                  <a:endParaRPr lang="en-GB" altLang="el-GR" sz="2400" dirty="0">
                    <a:latin typeface="Times New Roman" pitchFamily="18" charset="0"/>
                  </a:endParaRPr>
                </a:p>
              </p:txBody>
            </p:sp>
            <p:sp>
              <p:nvSpPr>
                <p:cNvPr id="95" name="Rectangle 1238"/>
                <p:cNvSpPr>
                  <a:spLocks noChangeArrowheads="1"/>
                </p:cNvSpPr>
                <p:nvPr/>
              </p:nvSpPr>
              <p:spPr bwMode="auto">
                <a:xfrm>
                  <a:off x="1137" y="1688"/>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3" name="Group 1241"/>
              <p:cNvGrpSpPr>
                <a:grpSpLocks/>
              </p:cNvGrpSpPr>
              <p:nvPr/>
            </p:nvGrpSpPr>
            <p:grpSpPr bwMode="auto">
              <a:xfrm>
                <a:off x="1582" y="1688"/>
                <a:ext cx="568" cy="422"/>
                <a:chOff x="1582" y="1688"/>
                <a:chExt cx="568" cy="422"/>
              </a:xfrm>
            </p:grpSpPr>
            <p:sp>
              <p:nvSpPr>
                <p:cNvPr id="92" name="Rectangle 1185" descr="."/>
                <p:cNvSpPr>
                  <a:spLocks noChangeArrowheads="1"/>
                </p:cNvSpPr>
                <p:nvPr>
                  <p:custDataLst>
                    <p:tags r:id="rId18"/>
                  </p:custDataLst>
                </p:nvPr>
              </p:nvSpPr>
              <p:spPr bwMode="auto">
                <a:xfrm>
                  <a:off x="1625" y="1688"/>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200</a:t>
                  </a:r>
                </a:p>
                <a:p>
                  <a:pPr algn="just" eaLnBrk="0" hangingPunct="0"/>
                  <a:endParaRPr lang="en-GB" altLang="el-GR" sz="2400" dirty="0">
                    <a:latin typeface="Times New Roman" pitchFamily="18" charset="0"/>
                  </a:endParaRPr>
                </a:p>
              </p:txBody>
            </p:sp>
            <p:sp>
              <p:nvSpPr>
                <p:cNvPr id="93" name="Rectangle 1240"/>
                <p:cNvSpPr>
                  <a:spLocks noChangeArrowheads="1"/>
                </p:cNvSpPr>
                <p:nvPr/>
              </p:nvSpPr>
              <p:spPr bwMode="auto">
                <a:xfrm>
                  <a:off x="1582" y="1688"/>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4" name="Group 1243"/>
              <p:cNvGrpSpPr>
                <a:grpSpLocks/>
              </p:cNvGrpSpPr>
              <p:nvPr/>
            </p:nvGrpSpPr>
            <p:grpSpPr bwMode="auto">
              <a:xfrm>
                <a:off x="0" y="2110"/>
                <a:ext cx="468" cy="422"/>
                <a:chOff x="0" y="2110"/>
                <a:chExt cx="468" cy="422"/>
              </a:xfrm>
            </p:grpSpPr>
            <p:sp>
              <p:nvSpPr>
                <p:cNvPr id="90" name="Rectangle 1186" descr="."/>
                <p:cNvSpPr>
                  <a:spLocks noChangeArrowheads="1"/>
                </p:cNvSpPr>
                <p:nvPr>
                  <p:custDataLst>
                    <p:tags r:id="rId17"/>
                  </p:custDataLst>
                </p:nvPr>
              </p:nvSpPr>
              <p:spPr bwMode="auto">
                <a:xfrm>
                  <a:off x="43" y="2110"/>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S3</a:t>
                  </a:r>
                </a:p>
                <a:p>
                  <a:pPr algn="just" eaLnBrk="0" hangingPunct="0"/>
                  <a:endParaRPr lang="en-GB" altLang="el-GR" sz="2400" dirty="0">
                    <a:latin typeface="Times New Roman" pitchFamily="18" charset="0"/>
                  </a:endParaRPr>
                </a:p>
              </p:txBody>
            </p:sp>
            <p:sp>
              <p:nvSpPr>
                <p:cNvPr id="91" name="Rectangle 1242"/>
                <p:cNvSpPr>
                  <a:spLocks noChangeArrowheads="1"/>
                </p:cNvSpPr>
                <p:nvPr/>
              </p:nvSpPr>
              <p:spPr bwMode="auto">
                <a:xfrm>
                  <a:off x="0" y="2110"/>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5" name="Group 1245"/>
              <p:cNvGrpSpPr>
                <a:grpSpLocks/>
              </p:cNvGrpSpPr>
              <p:nvPr/>
            </p:nvGrpSpPr>
            <p:grpSpPr bwMode="auto">
              <a:xfrm>
                <a:off x="468" y="2110"/>
                <a:ext cx="669" cy="422"/>
                <a:chOff x="468" y="2110"/>
                <a:chExt cx="669" cy="422"/>
              </a:xfrm>
            </p:grpSpPr>
            <p:sp>
              <p:nvSpPr>
                <p:cNvPr id="88" name="Rectangle 1187" descr="."/>
                <p:cNvSpPr>
                  <a:spLocks noChangeArrowheads="1"/>
                </p:cNvSpPr>
                <p:nvPr>
                  <p:custDataLst>
                    <p:tags r:id="rId16"/>
                  </p:custDataLst>
                </p:nvPr>
              </p:nvSpPr>
              <p:spPr bwMode="auto">
                <a:xfrm>
                  <a:off x="511" y="2110"/>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Paris</a:t>
                  </a:r>
                </a:p>
                <a:p>
                  <a:pPr algn="just" eaLnBrk="0" hangingPunct="0"/>
                  <a:endParaRPr lang="en-GB" altLang="el-GR" sz="2400" dirty="0">
                    <a:latin typeface="Times New Roman" pitchFamily="18" charset="0"/>
                  </a:endParaRPr>
                </a:p>
              </p:txBody>
            </p:sp>
            <p:sp>
              <p:nvSpPr>
                <p:cNvPr id="89" name="Rectangle 1244"/>
                <p:cNvSpPr>
                  <a:spLocks noChangeArrowheads="1"/>
                </p:cNvSpPr>
                <p:nvPr/>
              </p:nvSpPr>
              <p:spPr bwMode="auto">
                <a:xfrm>
                  <a:off x="468" y="2110"/>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6" name="Group 1247"/>
              <p:cNvGrpSpPr>
                <a:grpSpLocks/>
              </p:cNvGrpSpPr>
              <p:nvPr/>
            </p:nvGrpSpPr>
            <p:grpSpPr bwMode="auto">
              <a:xfrm>
                <a:off x="1137" y="2110"/>
                <a:ext cx="445" cy="422"/>
                <a:chOff x="1137" y="2110"/>
                <a:chExt cx="445" cy="422"/>
              </a:xfrm>
            </p:grpSpPr>
            <p:sp>
              <p:nvSpPr>
                <p:cNvPr id="86" name="Rectangle 1188" descr="."/>
                <p:cNvSpPr>
                  <a:spLocks noChangeArrowheads="1"/>
                </p:cNvSpPr>
                <p:nvPr>
                  <p:custDataLst>
                    <p:tags r:id="rId15"/>
                  </p:custDataLst>
                </p:nvPr>
              </p:nvSpPr>
              <p:spPr bwMode="auto">
                <a:xfrm>
                  <a:off x="1180" y="2110"/>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P2</a:t>
                  </a:r>
                </a:p>
                <a:p>
                  <a:pPr algn="just" eaLnBrk="0" hangingPunct="0"/>
                  <a:endParaRPr lang="en-GB" altLang="el-GR" sz="2400" dirty="0">
                    <a:latin typeface="Times New Roman" pitchFamily="18" charset="0"/>
                  </a:endParaRPr>
                </a:p>
              </p:txBody>
            </p:sp>
            <p:sp>
              <p:nvSpPr>
                <p:cNvPr id="87" name="Rectangle 1246"/>
                <p:cNvSpPr>
                  <a:spLocks noChangeArrowheads="1"/>
                </p:cNvSpPr>
                <p:nvPr/>
              </p:nvSpPr>
              <p:spPr bwMode="auto">
                <a:xfrm>
                  <a:off x="1137" y="2110"/>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7" name="Group 1249"/>
              <p:cNvGrpSpPr>
                <a:grpSpLocks/>
              </p:cNvGrpSpPr>
              <p:nvPr/>
            </p:nvGrpSpPr>
            <p:grpSpPr bwMode="auto">
              <a:xfrm>
                <a:off x="1582" y="2110"/>
                <a:ext cx="568" cy="422"/>
                <a:chOff x="1582" y="2110"/>
                <a:chExt cx="568" cy="422"/>
              </a:xfrm>
            </p:grpSpPr>
            <p:sp>
              <p:nvSpPr>
                <p:cNvPr id="84" name="Rectangle 1189" descr="."/>
                <p:cNvSpPr>
                  <a:spLocks noChangeArrowheads="1"/>
                </p:cNvSpPr>
                <p:nvPr>
                  <p:custDataLst>
                    <p:tags r:id="rId14"/>
                  </p:custDataLst>
                </p:nvPr>
              </p:nvSpPr>
              <p:spPr bwMode="auto">
                <a:xfrm>
                  <a:off x="1625" y="2110"/>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300</a:t>
                  </a:r>
                </a:p>
                <a:p>
                  <a:pPr algn="just" eaLnBrk="0" hangingPunct="0"/>
                  <a:endParaRPr lang="en-GB" altLang="el-GR" sz="2400" dirty="0">
                    <a:latin typeface="Times New Roman" pitchFamily="18" charset="0"/>
                  </a:endParaRPr>
                </a:p>
              </p:txBody>
            </p:sp>
            <p:sp>
              <p:nvSpPr>
                <p:cNvPr id="85" name="Rectangle 1248"/>
                <p:cNvSpPr>
                  <a:spLocks noChangeArrowheads="1"/>
                </p:cNvSpPr>
                <p:nvPr/>
              </p:nvSpPr>
              <p:spPr bwMode="auto">
                <a:xfrm>
                  <a:off x="1582" y="2110"/>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8" name="Group 1251"/>
              <p:cNvGrpSpPr>
                <a:grpSpLocks/>
              </p:cNvGrpSpPr>
              <p:nvPr/>
            </p:nvGrpSpPr>
            <p:grpSpPr bwMode="auto">
              <a:xfrm>
                <a:off x="0" y="2532"/>
                <a:ext cx="468" cy="422"/>
                <a:chOff x="0" y="2532"/>
                <a:chExt cx="468" cy="422"/>
              </a:xfrm>
            </p:grpSpPr>
            <p:sp>
              <p:nvSpPr>
                <p:cNvPr id="82" name="Rectangle 1190" descr="."/>
                <p:cNvSpPr>
                  <a:spLocks noChangeArrowheads="1"/>
                </p:cNvSpPr>
                <p:nvPr>
                  <p:custDataLst>
                    <p:tags r:id="rId13"/>
                  </p:custDataLst>
                </p:nvPr>
              </p:nvSpPr>
              <p:spPr bwMode="auto">
                <a:xfrm>
                  <a:off x="43" y="2532"/>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S4</a:t>
                  </a:r>
                </a:p>
                <a:p>
                  <a:pPr algn="just" eaLnBrk="0" hangingPunct="0"/>
                  <a:endParaRPr lang="en-GB" altLang="el-GR" sz="2400" dirty="0">
                    <a:latin typeface="Times New Roman" pitchFamily="18" charset="0"/>
                  </a:endParaRPr>
                </a:p>
              </p:txBody>
            </p:sp>
            <p:sp>
              <p:nvSpPr>
                <p:cNvPr id="83" name="Rectangle 1250"/>
                <p:cNvSpPr>
                  <a:spLocks noChangeArrowheads="1"/>
                </p:cNvSpPr>
                <p:nvPr/>
              </p:nvSpPr>
              <p:spPr bwMode="auto">
                <a:xfrm>
                  <a:off x="0" y="2532"/>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49" name="Group 1253"/>
              <p:cNvGrpSpPr>
                <a:grpSpLocks/>
              </p:cNvGrpSpPr>
              <p:nvPr/>
            </p:nvGrpSpPr>
            <p:grpSpPr bwMode="auto">
              <a:xfrm>
                <a:off x="468" y="2532"/>
                <a:ext cx="669" cy="422"/>
                <a:chOff x="468" y="2532"/>
                <a:chExt cx="669" cy="422"/>
              </a:xfrm>
            </p:grpSpPr>
            <p:sp>
              <p:nvSpPr>
                <p:cNvPr id="80" name="Rectangle 1191" descr="."/>
                <p:cNvSpPr>
                  <a:spLocks noChangeArrowheads="1"/>
                </p:cNvSpPr>
                <p:nvPr>
                  <p:custDataLst>
                    <p:tags r:id="rId12"/>
                  </p:custDataLst>
                </p:nvPr>
              </p:nvSpPr>
              <p:spPr bwMode="auto">
                <a:xfrm>
                  <a:off x="511" y="2532"/>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London</a:t>
                  </a:r>
                </a:p>
                <a:p>
                  <a:pPr algn="just" eaLnBrk="0" hangingPunct="0"/>
                  <a:endParaRPr lang="en-GB" altLang="el-GR" sz="2400" dirty="0">
                    <a:latin typeface="Times New Roman" pitchFamily="18" charset="0"/>
                  </a:endParaRPr>
                </a:p>
              </p:txBody>
            </p:sp>
            <p:sp>
              <p:nvSpPr>
                <p:cNvPr id="81" name="Rectangle 1252"/>
                <p:cNvSpPr>
                  <a:spLocks noChangeArrowheads="1"/>
                </p:cNvSpPr>
                <p:nvPr/>
              </p:nvSpPr>
              <p:spPr bwMode="auto">
                <a:xfrm>
                  <a:off x="468" y="2532"/>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0" name="Group 1255"/>
              <p:cNvGrpSpPr>
                <a:grpSpLocks/>
              </p:cNvGrpSpPr>
              <p:nvPr/>
            </p:nvGrpSpPr>
            <p:grpSpPr bwMode="auto">
              <a:xfrm>
                <a:off x="1137" y="2532"/>
                <a:ext cx="445" cy="422"/>
                <a:chOff x="1137" y="2532"/>
                <a:chExt cx="445" cy="422"/>
              </a:xfrm>
            </p:grpSpPr>
            <p:sp>
              <p:nvSpPr>
                <p:cNvPr id="78" name="Rectangle 1192" descr="."/>
                <p:cNvSpPr>
                  <a:spLocks noChangeArrowheads="1"/>
                </p:cNvSpPr>
                <p:nvPr>
                  <p:custDataLst>
                    <p:tags r:id="rId11"/>
                  </p:custDataLst>
                </p:nvPr>
              </p:nvSpPr>
              <p:spPr bwMode="auto">
                <a:xfrm>
                  <a:off x="1180" y="2532"/>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P2</a:t>
                  </a:r>
                </a:p>
                <a:p>
                  <a:pPr algn="just" eaLnBrk="0" hangingPunct="0"/>
                  <a:endParaRPr lang="en-GB" altLang="el-GR" sz="2400" dirty="0">
                    <a:latin typeface="Times New Roman" pitchFamily="18" charset="0"/>
                  </a:endParaRPr>
                </a:p>
              </p:txBody>
            </p:sp>
            <p:sp>
              <p:nvSpPr>
                <p:cNvPr id="79" name="Rectangle 1254"/>
                <p:cNvSpPr>
                  <a:spLocks noChangeArrowheads="1"/>
                </p:cNvSpPr>
                <p:nvPr/>
              </p:nvSpPr>
              <p:spPr bwMode="auto">
                <a:xfrm>
                  <a:off x="1137" y="2532"/>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1" name="Group 1257"/>
              <p:cNvGrpSpPr>
                <a:grpSpLocks/>
              </p:cNvGrpSpPr>
              <p:nvPr/>
            </p:nvGrpSpPr>
            <p:grpSpPr bwMode="auto">
              <a:xfrm>
                <a:off x="1582" y="2532"/>
                <a:ext cx="568" cy="422"/>
                <a:chOff x="1582" y="2532"/>
                <a:chExt cx="568" cy="422"/>
              </a:xfrm>
            </p:grpSpPr>
            <p:sp>
              <p:nvSpPr>
                <p:cNvPr id="76" name="Rectangle 1193" descr="."/>
                <p:cNvSpPr>
                  <a:spLocks noChangeArrowheads="1"/>
                </p:cNvSpPr>
                <p:nvPr>
                  <p:custDataLst>
                    <p:tags r:id="rId10"/>
                  </p:custDataLst>
                </p:nvPr>
              </p:nvSpPr>
              <p:spPr bwMode="auto">
                <a:xfrm>
                  <a:off x="1625" y="2532"/>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400</a:t>
                  </a:r>
                </a:p>
                <a:p>
                  <a:pPr algn="just" eaLnBrk="0" hangingPunct="0"/>
                  <a:endParaRPr lang="en-GB" altLang="el-GR" sz="2400" dirty="0">
                    <a:latin typeface="Times New Roman" pitchFamily="18" charset="0"/>
                  </a:endParaRPr>
                </a:p>
              </p:txBody>
            </p:sp>
            <p:sp>
              <p:nvSpPr>
                <p:cNvPr id="77" name="Rectangle 1256"/>
                <p:cNvSpPr>
                  <a:spLocks noChangeArrowheads="1"/>
                </p:cNvSpPr>
                <p:nvPr/>
              </p:nvSpPr>
              <p:spPr bwMode="auto">
                <a:xfrm>
                  <a:off x="1582" y="2532"/>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2" name="Group 1259"/>
              <p:cNvGrpSpPr>
                <a:grpSpLocks/>
              </p:cNvGrpSpPr>
              <p:nvPr/>
            </p:nvGrpSpPr>
            <p:grpSpPr bwMode="auto">
              <a:xfrm>
                <a:off x="0" y="2954"/>
                <a:ext cx="468" cy="422"/>
                <a:chOff x="0" y="2954"/>
                <a:chExt cx="468" cy="422"/>
              </a:xfrm>
            </p:grpSpPr>
            <p:sp>
              <p:nvSpPr>
                <p:cNvPr id="74" name="Rectangle 1194" descr="."/>
                <p:cNvSpPr>
                  <a:spLocks noChangeArrowheads="1"/>
                </p:cNvSpPr>
                <p:nvPr>
                  <p:custDataLst>
                    <p:tags r:id="rId9"/>
                  </p:custDataLst>
                </p:nvPr>
              </p:nvSpPr>
              <p:spPr bwMode="auto">
                <a:xfrm>
                  <a:off x="43" y="2954"/>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S4</a:t>
                  </a:r>
                </a:p>
                <a:p>
                  <a:pPr algn="just" eaLnBrk="0" hangingPunct="0"/>
                  <a:endParaRPr lang="en-GB" altLang="el-GR" sz="2400" dirty="0">
                    <a:latin typeface="Times New Roman" pitchFamily="18" charset="0"/>
                  </a:endParaRPr>
                </a:p>
              </p:txBody>
            </p:sp>
            <p:sp>
              <p:nvSpPr>
                <p:cNvPr id="75" name="Rectangle 1258"/>
                <p:cNvSpPr>
                  <a:spLocks noChangeArrowheads="1"/>
                </p:cNvSpPr>
                <p:nvPr/>
              </p:nvSpPr>
              <p:spPr bwMode="auto">
                <a:xfrm>
                  <a:off x="0" y="2954"/>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3" name="Group 1261"/>
              <p:cNvGrpSpPr>
                <a:grpSpLocks/>
              </p:cNvGrpSpPr>
              <p:nvPr/>
            </p:nvGrpSpPr>
            <p:grpSpPr bwMode="auto">
              <a:xfrm>
                <a:off x="468" y="2954"/>
                <a:ext cx="669" cy="422"/>
                <a:chOff x="468" y="2954"/>
                <a:chExt cx="669" cy="422"/>
              </a:xfrm>
            </p:grpSpPr>
            <p:sp>
              <p:nvSpPr>
                <p:cNvPr id="72" name="Rectangle 1195" descr="."/>
                <p:cNvSpPr>
                  <a:spLocks noChangeArrowheads="1"/>
                </p:cNvSpPr>
                <p:nvPr>
                  <p:custDataLst>
                    <p:tags r:id="rId8"/>
                  </p:custDataLst>
                </p:nvPr>
              </p:nvSpPr>
              <p:spPr bwMode="auto">
                <a:xfrm>
                  <a:off x="511" y="2954"/>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London</a:t>
                  </a:r>
                </a:p>
                <a:p>
                  <a:pPr algn="just" eaLnBrk="0" hangingPunct="0"/>
                  <a:endParaRPr lang="en-GB" altLang="el-GR" sz="2400" dirty="0">
                    <a:latin typeface="Times New Roman" pitchFamily="18" charset="0"/>
                  </a:endParaRPr>
                </a:p>
              </p:txBody>
            </p:sp>
            <p:sp>
              <p:nvSpPr>
                <p:cNvPr id="73" name="Rectangle 1260"/>
                <p:cNvSpPr>
                  <a:spLocks noChangeArrowheads="1"/>
                </p:cNvSpPr>
                <p:nvPr/>
              </p:nvSpPr>
              <p:spPr bwMode="auto">
                <a:xfrm>
                  <a:off x="468" y="2954"/>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4" name="Group 1263"/>
              <p:cNvGrpSpPr>
                <a:grpSpLocks/>
              </p:cNvGrpSpPr>
              <p:nvPr/>
            </p:nvGrpSpPr>
            <p:grpSpPr bwMode="auto">
              <a:xfrm>
                <a:off x="1137" y="2954"/>
                <a:ext cx="445" cy="422"/>
                <a:chOff x="1137" y="2954"/>
                <a:chExt cx="445" cy="422"/>
              </a:xfrm>
            </p:grpSpPr>
            <p:sp>
              <p:nvSpPr>
                <p:cNvPr id="70" name="Rectangle 1196" descr="."/>
                <p:cNvSpPr>
                  <a:spLocks noChangeArrowheads="1"/>
                </p:cNvSpPr>
                <p:nvPr>
                  <p:custDataLst>
                    <p:tags r:id="rId7"/>
                  </p:custDataLst>
                </p:nvPr>
              </p:nvSpPr>
              <p:spPr bwMode="auto">
                <a:xfrm>
                  <a:off x="1180" y="2954"/>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P4</a:t>
                  </a:r>
                </a:p>
                <a:p>
                  <a:pPr algn="just" eaLnBrk="0" hangingPunct="0"/>
                  <a:endParaRPr lang="en-GB" altLang="el-GR" sz="2400" dirty="0">
                    <a:latin typeface="Times New Roman" pitchFamily="18" charset="0"/>
                  </a:endParaRPr>
                </a:p>
              </p:txBody>
            </p:sp>
            <p:sp>
              <p:nvSpPr>
                <p:cNvPr id="71" name="Rectangle 1262"/>
                <p:cNvSpPr>
                  <a:spLocks noChangeArrowheads="1"/>
                </p:cNvSpPr>
                <p:nvPr/>
              </p:nvSpPr>
              <p:spPr bwMode="auto">
                <a:xfrm>
                  <a:off x="1137" y="2954"/>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5" name="Group 1265"/>
              <p:cNvGrpSpPr>
                <a:grpSpLocks/>
              </p:cNvGrpSpPr>
              <p:nvPr/>
            </p:nvGrpSpPr>
            <p:grpSpPr bwMode="auto">
              <a:xfrm>
                <a:off x="1582" y="2954"/>
                <a:ext cx="568" cy="422"/>
                <a:chOff x="1582" y="2954"/>
                <a:chExt cx="568" cy="422"/>
              </a:xfrm>
            </p:grpSpPr>
            <p:sp>
              <p:nvSpPr>
                <p:cNvPr id="68" name="Rectangle 1197" descr="."/>
                <p:cNvSpPr>
                  <a:spLocks noChangeArrowheads="1"/>
                </p:cNvSpPr>
                <p:nvPr>
                  <p:custDataLst>
                    <p:tags r:id="rId6"/>
                  </p:custDataLst>
                </p:nvPr>
              </p:nvSpPr>
              <p:spPr bwMode="auto">
                <a:xfrm>
                  <a:off x="1625" y="2954"/>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400</a:t>
                  </a:r>
                </a:p>
                <a:p>
                  <a:pPr algn="just" eaLnBrk="0" hangingPunct="0"/>
                  <a:endParaRPr lang="en-GB" altLang="el-GR" sz="2400" dirty="0">
                    <a:latin typeface="Times New Roman" pitchFamily="18" charset="0"/>
                  </a:endParaRPr>
                </a:p>
              </p:txBody>
            </p:sp>
            <p:sp>
              <p:nvSpPr>
                <p:cNvPr id="69" name="Rectangle 1264"/>
                <p:cNvSpPr>
                  <a:spLocks noChangeArrowheads="1"/>
                </p:cNvSpPr>
                <p:nvPr/>
              </p:nvSpPr>
              <p:spPr bwMode="auto">
                <a:xfrm>
                  <a:off x="1582" y="2954"/>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6" name="Group 1267"/>
              <p:cNvGrpSpPr>
                <a:grpSpLocks/>
              </p:cNvGrpSpPr>
              <p:nvPr/>
            </p:nvGrpSpPr>
            <p:grpSpPr bwMode="auto">
              <a:xfrm>
                <a:off x="0" y="3376"/>
                <a:ext cx="468" cy="422"/>
                <a:chOff x="0" y="3376"/>
                <a:chExt cx="468" cy="422"/>
              </a:xfrm>
            </p:grpSpPr>
            <p:sp>
              <p:nvSpPr>
                <p:cNvPr id="66" name="Rectangle 1198" descr="."/>
                <p:cNvSpPr>
                  <a:spLocks noChangeArrowheads="1"/>
                </p:cNvSpPr>
                <p:nvPr>
                  <p:custDataLst>
                    <p:tags r:id="rId5"/>
                  </p:custDataLst>
                </p:nvPr>
              </p:nvSpPr>
              <p:spPr bwMode="auto">
                <a:xfrm>
                  <a:off x="43" y="3376"/>
                  <a:ext cx="3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S4</a:t>
                  </a:r>
                </a:p>
                <a:p>
                  <a:pPr algn="just" eaLnBrk="0" hangingPunct="0"/>
                  <a:endParaRPr lang="en-GB" altLang="el-GR" sz="2400" dirty="0">
                    <a:latin typeface="Times New Roman" pitchFamily="18" charset="0"/>
                  </a:endParaRPr>
                </a:p>
              </p:txBody>
            </p:sp>
            <p:sp>
              <p:nvSpPr>
                <p:cNvPr id="67" name="Rectangle 1266"/>
                <p:cNvSpPr>
                  <a:spLocks noChangeArrowheads="1"/>
                </p:cNvSpPr>
                <p:nvPr/>
              </p:nvSpPr>
              <p:spPr bwMode="auto">
                <a:xfrm>
                  <a:off x="0" y="3376"/>
                  <a:ext cx="4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7" name="Group 1269"/>
              <p:cNvGrpSpPr>
                <a:grpSpLocks/>
              </p:cNvGrpSpPr>
              <p:nvPr/>
            </p:nvGrpSpPr>
            <p:grpSpPr bwMode="auto">
              <a:xfrm>
                <a:off x="468" y="3376"/>
                <a:ext cx="669" cy="422"/>
                <a:chOff x="468" y="3376"/>
                <a:chExt cx="669" cy="422"/>
              </a:xfrm>
            </p:grpSpPr>
            <p:sp>
              <p:nvSpPr>
                <p:cNvPr id="64" name="Rectangle 1199" descr="."/>
                <p:cNvSpPr>
                  <a:spLocks noChangeArrowheads="1"/>
                </p:cNvSpPr>
                <p:nvPr>
                  <p:custDataLst>
                    <p:tags r:id="rId4"/>
                  </p:custDataLst>
                </p:nvPr>
              </p:nvSpPr>
              <p:spPr bwMode="auto">
                <a:xfrm>
                  <a:off x="511" y="3376"/>
                  <a:ext cx="58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London</a:t>
                  </a:r>
                </a:p>
                <a:p>
                  <a:pPr algn="just" eaLnBrk="0" hangingPunct="0"/>
                  <a:endParaRPr lang="en-GB" altLang="el-GR" sz="2400" dirty="0">
                    <a:latin typeface="Times New Roman" pitchFamily="18" charset="0"/>
                  </a:endParaRPr>
                </a:p>
              </p:txBody>
            </p:sp>
            <p:sp>
              <p:nvSpPr>
                <p:cNvPr id="65" name="Rectangle 1268"/>
                <p:cNvSpPr>
                  <a:spLocks noChangeArrowheads="1"/>
                </p:cNvSpPr>
                <p:nvPr/>
              </p:nvSpPr>
              <p:spPr bwMode="auto">
                <a:xfrm>
                  <a:off x="468" y="3376"/>
                  <a:ext cx="669"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8" name="Group 1271"/>
              <p:cNvGrpSpPr>
                <a:grpSpLocks/>
              </p:cNvGrpSpPr>
              <p:nvPr/>
            </p:nvGrpSpPr>
            <p:grpSpPr bwMode="auto">
              <a:xfrm>
                <a:off x="1137" y="3376"/>
                <a:ext cx="445" cy="422"/>
                <a:chOff x="1137" y="3376"/>
                <a:chExt cx="445" cy="422"/>
              </a:xfrm>
            </p:grpSpPr>
            <p:sp>
              <p:nvSpPr>
                <p:cNvPr id="62" name="Rectangle 1200" descr="."/>
                <p:cNvSpPr>
                  <a:spLocks noChangeArrowheads="1"/>
                </p:cNvSpPr>
                <p:nvPr>
                  <p:custDataLst>
                    <p:tags r:id="rId3"/>
                  </p:custDataLst>
                </p:nvPr>
              </p:nvSpPr>
              <p:spPr bwMode="auto">
                <a:xfrm>
                  <a:off x="1180" y="3376"/>
                  <a:ext cx="359"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P5</a:t>
                  </a:r>
                </a:p>
                <a:p>
                  <a:pPr algn="just" eaLnBrk="0" hangingPunct="0"/>
                  <a:endParaRPr lang="en-GB" altLang="el-GR" sz="2400" dirty="0">
                    <a:latin typeface="Times New Roman" pitchFamily="18" charset="0"/>
                  </a:endParaRPr>
                </a:p>
              </p:txBody>
            </p:sp>
            <p:sp>
              <p:nvSpPr>
                <p:cNvPr id="63" name="Rectangle 1270"/>
                <p:cNvSpPr>
                  <a:spLocks noChangeArrowheads="1"/>
                </p:cNvSpPr>
                <p:nvPr/>
              </p:nvSpPr>
              <p:spPr bwMode="auto">
                <a:xfrm>
                  <a:off x="1137" y="3376"/>
                  <a:ext cx="445"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nvGrpSpPr>
              <p:cNvPr id="59" name="Group 1273"/>
              <p:cNvGrpSpPr>
                <a:grpSpLocks/>
              </p:cNvGrpSpPr>
              <p:nvPr/>
            </p:nvGrpSpPr>
            <p:grpSpPr bwMode="auto">
              <a:xfrm>
                <a:off x="1582" y="3376"/>
                <a:ext cx="568" cy="422"/>
                <a:chOff x="1582" y="3376"/>
                <a:chExt cx="568" cy="422"/>
              </a:xfrm>
            </p:grpSpPr>
            <p:sp>
              <p:nvSpPr>
                <p:cNvPr id="60" name="Rectangle 1201" descr="."/>
                <p:cNvSpPr>
                  <a:spLocks noChangeArrowheads="1"/>
                </p:cNvSpPr>
                <p:nvPr>
                  <p:custDataLst>
                    <p:tags r:id="rId2"/>
                  </p:custDataLst>
                </p:nvPr>
              </p:nvSpPr>
              <p:spPr bwMode="auto">
                <a:xfrm>
                  <a:off x="1625" y="3376"/>
                  <a:ext cx="48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GB" altLang="el-GR" sz="2400" dirty="0">
                      <a:latin typeface="Times New Roman" pitchFamily="18" charset="0"/>
                      <a:cs typeface="Times New Roman" pitchFamily="18" charset="0"/>
                    </a:rPr>
                    <a:t>400</a:t>
                  </a:r>
                </a:p>
                <a:p>
                  <a:pPr algn="just" eaLnBrk="0" hangingPunct="0"/>
                  <a:endParaRPr lang="en-GB" altLang="el-GR" sz="2400" dirty="0">
                    <a:latin typeface="Times New Roman" pitchFamily="18" charset="0"/>
                  </a:endParaRPr>
                </a:p>
              </p:txBody>
            </p:sp>
            <p:sp>
              <p:nvSpPr>
                <p:cNvPr id="61" name="Rectangle 1272"/>
                <p:cNvSpPr>
                  <a:spLocks noChangeArrowheads="1"/>
                </p:cNvSpPr>
                <p:nvPr/>
              </p:nvSpPr>
              <p:spPr bwMode="auto">
                <a:xfrm>
                  <a:off x="1582" y="3376"/>
                  <a:ext cx="56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grpSp>
        <p:sp>
          <p:nvSpPr>
            <p:cNvPr id="23" name="Rectangle 1275"/>
            <p:cNvSpPr>
              <a:spLocks noChangeArrowheads="1"/>
            </p:cNvSpPr>
            <p:nvPr/>
          </p:nvSpPr>
          <p:spPr bwMode="auto">
            <a:xfrm>
              <a:off x="-3" y="-3"/>
              <a:ext cx="2156" cy="3804"/>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237626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smtClean="0">
                <a:latin typeface="+mn-lt"/>
                <a:cs typeface="Times New Roman" pitchFamily="18" charset="0"/>
              </a:rPr>
              <a:t>Ορισμός συναρτησιακής εξάρτησης για την περίπτωση της τιμής μιας δεδομένης σχέσης σε μια δεδομένη χρονική στιγμή (1 από 2)</a:t>
            </a:r>
            <a:endParaRPr lang="el-GR" altLang="el-GR" sz="4000" dirty="0">
              <a:latin typeface="+mn-lt"/>
            </a:endParaRPr>
          </a:p>
        </p:txBody>
      </p:sp>
      <p:sp>
        <p:nvSpPr>
          <p:cNvPr id="7" name="Content Placeholder 2" descr="Έστω R μια σχέση και έστω ότι τα Χ και Υ είναι τυχαία υποσύνολα του συνόλου των γνωρισμάτων της R.  Τότε, λέμε ότι το Υ είναι συναρτησιακά εξαρτημένο από το X, ή συμβολικά X → Y&#10;(διαβάζεται «το Χ καθορίζει συναρτησιακά το Υ», ή απλώς «Χ βέλος Υ»), αν και μόνο αν, η κάθε τιμή Χ της σχέσης R αντιστοιχεί σε μια ακριβώς τιμή Υ της R.&#10;Με άλλα λόγια, δύο οποιεσδήποτε συστοιχίες της R που συμφωνούν στην τιμή Χ, συμφωνούν επίσης στην τιμή Y.&#10;"/>
          <p:cNvSpPr>
            <a:spLocks noGrp="1"/>
          </p:cNvSpPr>
          <p:nvPr>
            <p:ph idx="4294967295"/>
          </p:nvPr>
        </p:nvSpPr>
        <p:spPr>
          <a:xfrm>
            <a:off x="467545" y="2636912"/>
            <a:ext cx="8219256" cy="3528392"/>
          </a:xfrm>
        </p:spPr>
        <p:txBody>
          <a:bodyPr>
            <a:noAutofit/>
          </a:bodyPr>
          <a:lstStyle/>
          <a:p>
            <a:pPr marL="0" indent="0" algn="just" eaLnBrk="0" hangingPunct="0">
              <a:buNone/>
            </a:pPr>
            <a:r>
              <a:rPr lang="el-GR" altLang="el-GR" sz="2400" dirty="0" smtClean="0">
                <a:cs typeface="Times New Roman" pitchFamily="18" charset="0"/>
              </a:rPr>
              <a:t>Έστω R μια σχέση και έστω ότι τα Χ και Υ είναι τυχαία υποσύνολα του συνόλου των γνωρισμάτων της R.  Τότε, λέμε ότι το Υ είναι </a:t>
            </a:r>
            <a:r>
              <a:rPr lang="el-GR" altLang="el-GR" sz="2400" b="1" dirty="0" smtClean="0">
                <a:cs typeface="Times New Roman" pitchFamily="18" charset="0"/>
              </a:rPr>
              <a:t>συναρτησιακά εξαρτημένο</a:t>
            </a:r>
            <a:r>
              <a:rPr lang="el-GR" altLang="el-GR" sz="2400" dirty="0" smtClean="0">
                <a:cs typeface="Times New Roman" pitchFamily="18" charset="0"/>
              </a:rPr>
              <a:t> από το X, ή συμβολικά X → Y</a:t>
            </a:r>
          </a:p>
          <a:p>
            <a:pPr marL="0" indent="0" algn="just" eaLnBrk="0" hangingPunct="0">
              <a:buNone/>
            </a:pPr>
            <a:r>
              <a:rPr lang="el-GR" altLang="el-GR" sz="2400" dirty="0" smtClean="0">
                <a:cs typeface="Times New Roman" pitchFamily="18" charset="0"/>
              </a:rPr>
              <a:t>(διαβάζεται «το Χ καθορίζει συναρτησιακά το Υ», ή απλώς «Χ βέλος Υ»), αν και μόνο αν, η κάθε τιμή Χ της σχέσης R αντιστοιχεί σε μια ακριβώς τιμή Υ της R.</a:t>
            </a:r>
          </a:p>
          <a:p>
            <a:pPr marL="0" indent="0" algn="just" eaLnBrk="0" hangingPunct="0">
              <a:buNone/>
            </a:pPr>
            <a:r>
              <a:rPr lang="el-GR" altLang="el-GR" sz="2400" dirty="0" smtClean="0">
                <a:cs typeface="Times New Roman" pitchFamily="18" charset="0"/>
              </a:rPr>
              <a:t>Με άλλα λόγια, δύο οποιεσδήποτε συστοιχίες της R που συμφωνούν στην τιμή Χ, συμφωνούν επίσης στην τιμή Y.</a:t>
            </a:r>
            <a:endParaRPr lang="el-GR" altLang="el-GR" sz="2400" dirty="0">
              <a:cs typeface="Times New Roman" pitchFamily="18" charset="0"/>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116632"/>
            <a:ext cx="8219256" cy="219635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cs typeface="Times New Roman" pitchFamily="18" charset="0"/>
              </a:rPr>
              <a:t>Ορισμός συναρτησιακής εξάρτησης για την περίπτωση της τιμής μιας δεδομένης σχέσης σε μια δεδομένη χρονική στιγμή (2 από 2)</a:t>
            </a:r>
            <a:endParaRPr lang="el-GR" sz="4000" dirty="0"/>
          </a:p>
        </p:txBody>
      </p:sp>
      <p:sp>
        <p:nvSpPr>
          <p:cNvPr id="2" name="Ορθογώνιο 1"/>
          <p:cNvSpPr/>
          <p:nvPr/>
        </p:nvSpPr>
        <p:spPr>
          <a:xfrm>
            <a:off x="467544" y="3155484"/>
            <a:ext cx="8219256" cy="1569660"/>
          </a:xfrm>
          <a:prstGeom prst="rect">
            <a:avLst/>
          </a:prstGeom>
        </p:spPr>
        <p:txBody>
          <a:bodyPr wrap="square">
            <a:spAutoFit/>
          </a:bodyPr>
          <a:lstStyle/>
          <a:p>
            <a:pPr algn="just" eaLnBrk="0" hangingPunct="0"/>
            <a:r>
              <a:rPr lang="el-GR" altLang="el-GR" sz="2400" u="sng" dirty="0" smtClean="0">
                <a:cs typeface="Times New Roman" pitchFamily="18" charset="0"/>
              </a:rPr>
              <a:t>Σημείωση</a:t>
            </a:r>
            <a:r>
              <a:rPr lang="el-GR" altLang="el-GR" sz="2400" dirty="0" smtClean="0">
                <a:cs typeface="Times New Roman" pitchFamily="18" charset="0"/>
              </a:rPr>
              <a:t>: Το αριστερό και το δεξιό μέλος μιας συναρτησιακής εξάρτησης λέγονται μερικές φορές </a:t>
            </a:r>
            <a:r>
              <a:rPr lang="el-GR" altLang="el-GR" sz="2400" b="1" dirty="0" smtClean="0">
                <a:cs typeface="Times New Roman" pitchFamily="18" charset="0"/>
              </a:rPr>
              <a:t>ορίζον</a:t>
            </a:r>
            <a:r>
              <a:rPr lang="el-GR" altLang="el-GR" sz="2400" dirty="0" smtClean="0">
                <a:cs typeface="Times New Roman" pitchFamily="18" charset="0"/>
              </a:rPr>
              <a:t> μέλος και </a:t>
            </a:r>
            <a:r>
              <a:rPr lang="el-GR" altLang="el-GR" sz="2400" b="1" dirty="0" smtClean="0">
                <a:cs typeface="Times New Roman" pitchFamily="18" charset="0"/>
              </a:rPr>
              <a:t>εξαρτημένο</a:t>
            </a:r>
            <a:r>
              <a:rPr lang="el-GR" altLang="el-GR" sz="2400" dirty="0" smtClean="0">
                <a:cs typeface="Times New Roman" pitchFamily="18" charset="0"/>
              </a:rPr>
              <a:t> μέλος, αντίστοιχα.</a:t>
            </a:r>
          </a:p>
          <a:p>
            <a:pPr algn="just" eaLnBrk="0" hangingPunct="0"/>
            <a:r>
              <a:rPr lang="el-GR" altLang="el-GR" sz="2400" dirty="0" smtClean="0">
                <a:cs typeface="Times New Roman" pitchFamily="18" charset="0"/>
              </a:rPr>
              <a:t> </a:t>
            </a:r>
            <a:endParaRPr lang="el-GR" altLang="el-GR" sz="24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Συναρτησιακές εξαρτήσεις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2:51:27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9,7,2,5,11,"/>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6,18,2,17,5,"/>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D794AA7-FD8C-4E8A-9861-ECADA614BBE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5232</TotalTime>
  <Words>1571</Words>
  <Application>Microsoft Office PowerPoint</Application>
  <PresentationFormat>Προβολή στην οθόνη (4:3)</PresentationFormat>
  <Paragraphs>251</Paragraphs>
  <Slides>26</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28" baseType="lpstr">
      <vt:lpstr>Θέμα του Office</vt:lpstr>
      <vt:lpstr>Document</vt:lpstr>
      <vt:lpstr>Βάσεις Δεδομένων Ι</vt:lpstr>
      <vt:lpstr>Άδειες Χρήσης</vt:lpstr>
      <vt:lpstr>Χρηματοδότηση </vt:lpstr>
      <vt:lpstr>Σκοποί  ενότητας</vt:lpstr>
      <vt:lpstr>Περιεχόμενα ενότητας</vt:lpstr>
      <vt:lpstr>Συναρτησιακή Εξάρτηση</vt:lpstr>
      <vt:lpstr>Παράδειγμα SCP</vt:lpstr>
      <vt:lpstr>Ορισμός συναρτησιακής εξάρτησης για την περίπτωση της τιμής μιας δεδομένης σχέσης σε μια δεδομένη χρονική στιγμή (1 από 2)</vt:lpstr>
      <vt:lpstr>Ορισμός συναρτησιακής εξάρτησης για την περίπτωση της τιμής μιας δεδομένης σχέσης σε μια δεδομένη χρονική στιγμή (2 από 2)</vt:lpstr>
      <vt:lpstr>Παράδειγμα</vt:lpstr>
      <vt:lpstr>Ορισμός συναρτησιακής εξάρτησης για την περίπτωση του συνόλου όλων των δυνατών τιμών που μπορεί να πάρει η δεδομένη σχέση σε διαφορετικές χρονικές στιγμές (1 από 2)</vt:lpstr>
      <vt:lpstr>Ορισμός συναρτησιακής εξάρτησης για την περίπτωση του συνόλου όλων των δυνατών τιμών που μπορεί να πάρει η δεδομένη σχέση σε διαφορετικές χρονικές στιγμές (2 από 2)</vt:lpstr>
      <vt:lpstr>Παράδειγμα (1 από 2)</vt:lpstr>
      <vt:lpstr>Παράδειγμα (2 από 2)</vt:lpstr>
      <vt:lpstr>Θήκη ενός δεδομένου συνόλου συναρτησιακών εξαρτήσεων</vt:lpstr>
      <vt:lpstr>Κανόνες συναγωγής του Armstrong (1 από 2) </vt:lpstr>
      <vt:lpstr>Κανόνες συναγωγής του Armstrong (2 από 2) </vt:lpstr>
      <vt:lpstr>Παράδειγμα</vt:lpstr>
      <vt:lpstr>Μη αναγώγιμα σύνολα εξαρτήσεων (1 από 2)</vt:lpstr>
      <vt:lpstr>Μη αναγώγιμα σύνολα εξαρτήσεων (2 από 2)</vt:lpstr>
      <vt:lpstr>Παράδειγμα 1</vt:lpstr>
      <vt:lpstr>Παράδειγμα 2</vt:lpstr>
      <vt:lpstr>Παράδειγμα 3</vt:lpstr>
      <vt:lpstr>Παράδειγμα 4 (1 από 2)</vt:lpstr>
      <vt:lpstr>Παράδειγμα 4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Συναρτησιακές εξαρτήσεις</dc:title>
  <dc:creator>Γεωργία Γκαράνη</dc:creator>
  <cp:keywords>Βάσεις Δεδομένων, Συναρτησιακές εξαρτήσεις, Βασικοί ορισμοί, Κανόνες συναγωγής του Armstrong, Μη αναγώγιμα σύνολα εξαρτήσεων, Παραδείγματα.</cp:keywords>
  <cp:lastModifiedBy>Alex</cp:lastModifiedBy>
  <cp:revision>395</cp:revision>
  <dcterms:created xsi:type="dcterms:W3CDTF">2012-09-06T09:03:05Z</dcterms:created>
  <dcterms:modified xsi:type="dcterms:W3CDTF">2014-02-14T10:51:38Z</dcterms:modified>
</cp:coreProperties>
</file>