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4"/>
  </p:notesMasterIdLst>
  <p:sldIdLst>
    <p:sldId id="256" r:id="rId3"/>
    <p:sldId id="257" r:id="rId4"/>
    <p:sldId id="30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292" r:id="rId29"/>
    <p:sldId id="293" r:id="rId30"/>
    <p:sldId id="294" r:id="rId31"/>
    <p:sldId id="295" r:id="rId32"/>
    <p:sldId id="280" r:id="rId33"/>
  </p:sldIdLst>
  <p:sldSz cx="9144000" cy="6858000" type="screen4x3"/>
  <p:notesSz cx="6858000" cy="9144000"/>
  <p:custDataLst>
    <p:tags r:id="rId3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3456" y="-144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wmf"/><Relationship Id="rId2" Type="http://schemas.openxmlformats.org/officeDocument/2006/relationships/tags" Target="../tags/tag1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1.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0.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5.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Microsoft_Word_97_-_2003_Document3.doc"/><Relationship Id="rId3" Type="http://schemas.openxmlformats.org/officeDocument/2006/relationships/tags" Target="../tags/tag22.xml"/><Relationship Id="rId7" Type="http://schemas.openxmlformats.org/officeDocument/2006/relationships/image" Target="../media/image11.wmf"/><Relationship Id="rId2" Type="http://schemas.openxmlformats.org/officeDocument/2006/relationships/tags" Target="../tags/tag21.xml"/><Relationship Id="rId1" Type="http://schemas.openxmlformats.org/officeDocument/2006/relationships/vmlDrawing" Target="../drawings/vmlDrawing6.vml"/><Relationship Id="rId6" Type="http://schemas.openxmlformats.org/officeDocument/2006/relationships/oleObject" Target="../embeddings/Microsoft_Word_97_-_2003_Document2.doc"/><Relationship Id="rId5" Type="http://schemas.openxmlformats.org/officeDocument/2006/relationships/notesSlide" Target="../notesSlides/notesSlide16.xml"/><Relationship Id="rId4" Type="http://schemas.openxmlformats.org/officeDocument/2006/relationships/slideLayout" Target="../slideLayouts/slideLayout9.xml"/><Relationship Id="rId9"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6.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slide" Target="slide1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emf"/><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Βάσεις Δεδομένων</a:t>
            </a:r>
            <a:r>
              <a:rPr lang="en-US" dirty="0" smtClean="0"/>
              <a:t> II</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pPr>
              <a:defRPr/>
            </a:pPr>
            <a:r>
              <a:rPr lang="el-GR" sz="2800" b="1" dirty="0"/>
              <a:t>Ενότητα </a:t>
            </a:r>
            <a:r>
              <a:rPr lang="el-GR" sz="2800" b="1" dirty="0" smtClean="0"/>
              <a:t>1:</a:t>
            </a:r>
            <a:r>
              <a:rPr lang="en-US" sz="2800" dirty="0" smtClean="0"/>
              <a:t> </a:t>
            </a:r>
            <a:r>
              <a:rPr lang="el-GR" sz="2800" b="1" dirty="0"/>
              <a:t>Πρόσθετη </a:t>
            </a:r>
            <a:r>
              <a:rPr lang="el-GR" sz="2800" b="1" dirty="0" err="1"/>
              <a:t>κανονικοποίηση</a:t>
            </a:r>
            <a:r>
              <a:rPr lang="el-GR" sz="2800" b="1" dirty="0"/>
              <a:t> ΙΙ:</a:t>
            </a:r>
          </a:p>
          <a:p>
            <a:pPr>
              <a:defRPr/>
            </a:pPr>
            <a:r>
              <a:rPr lang="el-GR" sz="2800" b="1" dirty="0"/>
              <a:t>ανώτερες κανονικές μορφές</a:t>
            </a:r>
            <a:endParaRPr lang="en-GB" sz="28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2800" dirty="0" smtClean="0"/>
              <a:t>Γεωργία </a:t>
            </a:r>
            <a:r>
              <a:rPr lang="el-GR" altLang="el-GR" sz="2800" dirty="0" err="1" smtClean="0"/>
              <a:t>Γκαράνη</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Επίκουρος Καθηγήτρια</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el-GR"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0" y="44624"/>
            <a:ext cx="9144000"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cs typeface="Times New Roman" pitchFamily="18" charset="0"/>
              </a:rPr>
              <a:t>Εξαρτήσεις πολλαπλών τιμών </a:t>
            </a:r>
            <a:r>
              <a:rPr lang="el-GR" sz="4000" dirty="0"/>
              <a:t/>
            </a:r>
            <a:br>
              <a:rPr lang="el-GR" sz="4000" dirty="0"/>
            </a:br>
            <a:r>
              <a:rPr lang="el-GR" sz="4000" dirty="0">
                <a:cs typeface="Times New Roman" pitchFamily="18" charset="0"/>
              </a:rPr>
              <a:t>και η τέταρτη κανονική μορφή </a:t>
            </a:r>
            <a:r>
              <a:rPr lang="el-GR" sz="4000" dirty="0" smtClean="0">
                <a:cs typeface="Times New Roman" pitchFamily="18" charset="0"/>
              </a:rPr>
              <a:t>(5 </a:t>
            </a:r>
            <a:r>
              <a:rPr lang="el-GR" sz="4000" dirty="0">
                <a:cs typeface="Times New Roman" pitchFamily="18" charset="0"/>
              </a:rPr>
              <a:t>από 6)</a:t>
            </a:r>
            <a:endParaRPr lang="el-GR" sz="4000" dirty="0"/>
          </a:p>
        </p:txBody>
      </p:sp>
      <p:sp>
        <p:nvSpPr>
          <p:cNvPr id="8" name="Rectangle 2"/>
          <p:cNvSpPr>
            <a:spLocks noChangeArrowheads="1"/>
          </p:cNvSpPr>
          <p:nvPr/>
        </p:nvSpPr>
        <p:spPr bwMode="auto">
          <a:xfrm>
            <a:off x="467544" y="1484784"/>
            <a:ext cx="8219256"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spcBef>
                <a:spcPct val="10000"/>
              </a:spcBef>
            </a:pPr>
            <a:r>
              <a:rPr lang="el-GR" sz="2400" dirty="0" smtClean="0">
                <a:solidFill>
                  <a:schemeClr val="tx1"/>
                </a:solidFill>
                <a:cs typeface="Times New Roman" pitchFamily="18" charset="0"/>
              </a:rPr>
              <a:t>Η σχέση </a:t>
            </a:r>
            <a:r>
              <a:rPr lang="en-US" sz="2400" dirty="0" smtClean="0">
                <a:solidFill>
                  <a:schemeClr val="tx1"/>
                </a:solidFill>
                <a:cs typeface="Times New Roman" pitchFamily="18" charset="0"/>
              </a:rPr>
              <a:t>CTX</a:t>
            </a:r>
            <a:r>
              <a:rPr lang="el-GR" sz="2400" dirty="0" smtClean="0">
                <a:solidFill>
                  <a:schemeClr val="tx1"/>
                </a:solidFill>
                <a:cs typeface="Times New Roman" pitchFamily="18" charset="0"/>
              </a:rPr>
              <a:t> μπορεί να αναλυθεί σε δύο προβολές, τις </a:t>
            </a:r>
            <a:r>
              <a:rPr lang="en-US" sz="2400" dirty="0" smtClean="0">
                <a:solidFill>
                  <a:schemeClr val="tx1"/>
                </a:solidFill>
                <a:cs typeface="Times New Roman" pitchFamily="18" charset="0"/>
              </a:rPr>
              <a:t>CT</a:t>
            </a:r>
            <a:r>
              <a:rPr lang="el-GR" sz="2400" dirty="0" smtClean="0">
                <a:solidFill>
                  <a:schemeClr val="tx1"/>
                </a:solidFill>
                <a:cs typeface="Times New Roman" pitchFamily="18" charset="0"/>
              </a:rPr>
              <a:t> και </a:t>
            </a:r>
            <a:r>
              <a:rPr lang="en-US" sz="2400" dirty="0" smtClean="0">
                <a:solidFill>
                  <a:schemeClr val="tx1"/>
                </a:solidFill>
                <a:cs typeface="Times New Roman" pitchFamily="18" charset="0"/>
              </a:rPr>
              <a:t>CX</a:t>
            </a:r>
            <a:r>
              <a:rPr lang="el-GR" sz="2400" dirty="0" smtClean="0">
                <a:solidFill>
                  <a:schemeClr val="tx1"/>
                </a:solidFill>
                <a:cs typeface="Times New Roman" pitchFamily="18" charset="0"/>
              </a:rPr>
              <a:t>.</a:t>
            </a:r>
            <a:endParaRPr lang="el-GR" sz="2400" dirty="0" smtClean="0">
              <a:solidFill>
                <a:schemeClr val="tx1"/>
              </a:solidFill>
            </a:endParaRPr>
          </a:p>
          <a:p>
            <a:pPr algn="just" eaLnBrk="0" hangingPunct="0">
              <a:spcBef>
                <a:spcPct val="10000"/>
              </a:spcBef>
            </a:pPr>
            <a:endParaRPr lang="el-GR" sz="2400" dirty="0" smtClean="0">
              <a:solidFill>
                <a:schemeClr val="tx1"/>
              </a:solidFill>
            </a:endParaRPr>
          </a:p>
          <a:p>
            <a:pPr algn="just" eaLnBrk="0" hangingPunct="0">
              <a:spcBef>
                <a:spcPct val="10000"/>
              </a:spcBef>
            </a:pPr>
            <a:r>
              <a:rPr lang="en-US" sz="2400" dirty="0" smtClean="0">
                <a:solidFill>
                  <a:schemeClr val="tx1"/>
                </a:solidFill>
                <a:cs typeface="Times New Roman" pitchFamily="18" charset="0"/>
              </a:rPr>
              <a:t>CT</a:t>
            </a:r>
            <a:r>
              <a:rPr lang="en-US" sz="2400" dirty="0" smtClean="0">
                <a:cs typeface="Times New Roman" pitchFamily="18" charset="0"/>
              </a:rPr>
              <a:t>                       </a:t>
            </a:r>
            <a:r>
              <a:rPr lang="en-US" sz="2400" dirty="0" smtClean="0">
                <a:solidFill>
                  <a:schemeClr val="tx1"/>
                </a:solidFill>
              </a:rPr>
              <a:t>			 CX</a:t>
            </a:r>
            <a:endParaRPr lang="en-US" sz="2400" dirty="0">
              <a:solidFill>
                <a:schemeClr val="tx1"/>
              </a:solidFill>
            </a:endParaRPr>
          </a:p>
        </p:txBody>
      </p:sp>
      <p:graphicFrame>
        <p:nvGraphicFramePr>
          <p:cNvPr id="10" name="Object 4" descr="Πίνακας σχέσης CT."/>
          <p:cNvGraphicFramePr>
            <a:graphicFrameLocks noChangeAspect="1"/>
          </p:cNvGraphicFramePr>
          <p:nvPr>
            <p:extLst>
              <p:ext uri="{D42A27DB-BD31-4B8C-83A1-F6EECF244321}">
                <p14:modId xmlns:p14="http://schemas.microsoft.com/office/powerpoint/2010/main" val="3119186343"/>
              </p:ext>
            </p:extLst>
          </p:nvPr>
        </p:nvGraphicFramePr>
        <p:xfrm>
          <a:off x="456852" y="3156520"/>
          <a:ext cx="6232525" cy="4953000"/>
        </p:xfrm>
        <a:graphic>
          <a:graphicData uri="http://schemas.openxmlformats.org/presentationml/2006/ole">
            <mc:AlternateContent xmlns:mc="http://schemas.openxmlformats.org/markup-compatibility/2006">
              <mc:Choice xmlns:v="urn:schemas-microsoft-com:vml" Requires="v">
                <p:oleObj spid="_x0000_s3158" name="Document" r:id="rId4" imgW="6236208" imgH="4962144" progId="Word.Document.8">
                  <p:embed/>
                </p:oleObj>
              </mc:Choice>
              <mc:Fallback>
                <p:oleObj name="Document" r:id="rId4" imgW="6236208" imgH="496214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852" y="3156520"/>
                        <a:ext cx="6232525"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5" descr="Πίνακας σχέσης CX."/>
          <p:cNvGraphicFramePr>
            <a:graphicFrameLocks noChangeAspect="1"/>
          </p:cNvGraphicFramePr>
          <p:nvPr>
            <p:extLst>
              <p:ext uri="{D42A27DB-BD31-4B8C-83A1-F6EECF244321}">
                <p14:modId xmlns:p14="http://schemas.microsoft.com/office/powerpoint/2010/main" val="3373965788"/>
              </p:ext>
            </p:extLst>
          </p:nvPr>
        </p:nvGraphicFramePr>
        <p:xfrm>
          <a:off x="5105052" y="3140968"/>
          <a:ext cx="6235700" cy="5764213"/>
        </p:xfrm>
        <a:graphic>
          <a:graphicData uri="http://schemas.openxmlformats.org/presentationml/2006/ole">
            <mc:AlternateContent xmlns:mc="http://schemas.openxmlformats.org/markup-compatibility/2006">
              <mc:Choice xmlns:v="urn:schemas-microsoft-com:vml" Requires="v">
                <p:oleObj spid="_x0000_s3159" name="Document" r:id="rId6" imgW="6236208" imgH="5763768" progId="Word.Document.8">
                  <p:embed/>
                </p:oleObj>
              </mc:Choice>
              <mc:Fallback>
                <p:oleObj name="Document" r:id="rId6" imgW="6236208" imgH="5763768"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052" y="3140968"/>
                        <a:ext cx="6235700" cy="576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6"/>
          <p:cNvSpPr>
            <a:spLocks noChangeArrowheads="1"/>
          </p:cNvSpPr>
          <p:nvPr/>
        </p:nvSpPr>
        <p:spPr bwMode="auto">
          <a:xfrm>
            <a:off x="467544" y="5301208"/>
            <a:ext cx="821925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2400" dirty="0" smtClean="0">
                <a:solidFill>
                  <a:schemeClr val="tx1"/>
                </a:solidFill>
                <a:cs typeface="Times New Roman" pitchFamily="18" charset="0"/>
              </a:rPr>
              <a:t>Η σχέση </a:t>
            </a:r>
            <a:r>
              <a:rPr lang="en-US" sz="2400" dirty="0" smtClean="0">
                <a:solidFill>
                  <a:schemeClr val="tx1"/>
                </a:solidFill>
                <a:cs typeface="Times New Roman" pitchFamily="18" charset="0"/>
              </a:rPr>
              <a:t>CTX</a:t>
            </a:r>
            <a:r>
              <a:rPr lang="el-GR" sz="2400" dirty="0" smtClean="0">
                <a:solidFill>
                  <a:schemeClr val="tx1"/>
                </a:solidFill>
                <a:cs typeface="Times New Roman" pitchFamily="18" charset="0"/>
              </a:rPr>
              <a:t> μπορεί να ανακτηθεί με την </a:t>
            </a:r>
            <a:r>
              <a:rPr lang="el-GR" sz="2400" dirty="0" err="1" smtClean="0">
                <a:solidFill>
                  <a:schemeClr val="tx1"/>
                </a:solidFill>
                <a:cs typeface="Times New Roman" pitchFamily="18" charset="0"/>
              </a:rPr>
              <a:t>επανασύζευξη</a:t>
            </a:r>
            <a:r>
              <a:rPr lang="el-GR" sz="2400" dirty="0" smtClean="0">
                <a:solidFill>
                  <a:schemeClr val="tx1"/>
                </a:solidFill>
                <a:cs typeface="Times New Roman" pitchFamily="18" charset="0"/>
              </a:rPr>
              <a:t> των </a:t>
            </a:r>
            <a:r>
              <a:rPr lang="en-US" sz="2400" dirty="0" smtClean="0">
                <a:solidFill>
                  <a:schemeClr val="tx1"/>
                </a:solidFill>
                <a:cs typeface="Times New Roman" pitchFamily="18" charset="0"/>
              </a:rPr>
              <a:t>CT</a:t>
            </a:r>
            <a:r>
              <a:rPr lang="el-GR" sz="2400" dirty="0" smtClean="0">
                <a:solidFill>
                  <a:schemeClr val="tx1"/>
                </a:solidFill>
                <a:cs typeface="Times New Roman" pitchFamily="18" charset="0"/>
              </a:rPr>
              <a:t> και </a:t>
            </a:r>
            <a:r>
              <a:rPr lang="en-US" sz="2400" dirty="0" smtClean="0">
                <a:solidFill>
                  <a:schemeClr val="tx1"/>
                </a:solidFill>
                <a:cs typeface="Times New Roman" pitchFamily="18" charset="0"/>
              </a:rPr>
              <a:t>CX</a:t>
            </a:r>
            <a:r>
              <a:rPr lang="el-GR" sz="2400" dirty="0" smtClean="0">
                <a:solidFill>
                  <a:schemeClr val="tx1"/>
                </a:solidFill>
                <a:cs typeface="Times New Roman" pitchFamily="18" charset="0"/>
              </a:rPr>
              <a:t> και επομένως η ανάλυση είναι </a:t>
            </a:r>
            <a:r>
              <a:rPr lang="el-GR" sz="2400" b="1" dirty="0" smtClean="0">
                <a:solidFill>
                  <a:srgbClr val="CC00CC"/>
                </a:solidFill>
                <a:cs typeface="Times New Roman" pitchFamily="18" charset="0"/>
              </a:rPr>
              <a:t>χωρίς απώλειες</a:t>
            </a:r>
            <a:r>
              <a:rPr lang="el-GR" sz="2400" dirty="0" smtClean="0">
                <a:solidFill>
                  <a:schemeClr val="tx1"/>
                </a:solidFill>
                <a:cs typeface="Times New Roman" pitchFamily="18" charset="0"/>
              </a:rPr>
              <a:t>. </a:t>
            </a:r>
            <a:endParaRPr lang="el-GR" sz="2400" dirty="0">
              <a:solidFill>
                <a:schemeClr val="tx1"/>
              </a:solidFill>
              <a:cs typeface="Times New Roman" pitchFamily="18" charset="0"/>
            </a:endParaRPr>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2"/>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5941" y="80293"/>
            <a:ext cx="9072563"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cs typeface="Times New Roman" pitchFamily="18" charset="0"/>
              </a:rPr>
              <a:t>Εξαρτήσεις πολλαπλών τιμών </a:t>
            </a:r>
            <a:r>
              <a:rPr lang="el-GR" sz="4000" dirty="0"/>
              <a:t/>
            </a:r>
            <a:br>
              <a:rPr lang="el-GR" sz="4000" dirty="0"/>
            </a:br>
            <a:r>
              <a:rPr lang="el-GR" sz="4000" dirty="0">
                <a:cs typeface="Times New Roman" pitchFamily="18" charset="0"/>
              </a:rPr>
              <a:t>και η τέταρτη κανονική μορφή </a:t>
            </a:r>
            <a:r>
              <a:rPr lang="el-GR" sz="4000" dirty="0" smtClean="0">
                <a:cs typeface="Times New Roman" pitchFamily="18" charset="0"/>
              </a:rPr>
              <a:t>(6 </a:t>
            </a:r>
            <a:r>
              <a:rPr lang="el-GR" sz="4000" dirty="0">
                <a:cs typeface="Times New Roman" pitchFamily="18" charset="0"/>
              </a:rPr>
              <a:t>από 6)</a:t>
            </a:r>
            <a:endParaRPr lang="el-GR" sz="4000" dirty="0">
              <a:latin typeface="+mn-lt"/>
            </a:endParaRPr>
          </a:p>
        </p:txBody>
      </p:sp>
      <p:sp>
        <p:nvSpPr>
          <p:cNvPr id="7" name="Ορθογώνιο 6" descr="Η παραπάνω ανάλυση γίνεται με βάση ένα νέο είδος εξάρτησης, την εξάρτηση πολλαπλών τιμών (ΕΠΤ). &#10;&#10;Υπάρχουν δύο εξαρτήσεις πολλαπλών τιμών στη σχέση CTX: &#10;COURSE —» TEACHER (το κάθε μάθημα έχει ένα καλά ορισμένο σύνολο από αντίστοιχους καθηγητές),&#10;COURSE —» TEXT  (το κάθε μάθημα έχει ένα καλά ορισμένο σύνολο από αντίστοιχα εγχειρίδια).&#10;&#10;A —» B  τo B είναι πολλαπλά εξαρτημένο από το Α, &#10;     ή το Α καθορίζει πολλαπλά το Β.&#10;"/>
          <p:cNvSpPr/>
          <p:nvPr/>
        </p:nvSpPr>
        <p:spPr>
          <a:xfrm>
            <a:off x="467544" y="1794296"/>
            <a:ext cx="8219256" cy="4154984"/>
          </a:xfrm>
          <a:prstGeom prst="rect">
            <a:avLst/>
          </a:prstGeom>
        </p:spPr>
        <p:txBody>
          <a:bodyPr wrap="square">
            <a:spAutoFit/>
          </a:bodyPr>
          <a:lstStyle/>
          <a:p>
            <a:pPr algn="just" eaLnBrk="0" hangingPunct="0"/>
            <a:r>
              <a:rPr lang="el-GR" sz="2400" dirty="0">
                <a:cs typeface="Times New Roman" pitchFamily="18" charset="0"/>
              </a:rPr>
              <a:t>Η παραπάνω ανάλυση γίνεται με βάση ένα νέο είδος εξάρτησης, την </a:t>
            </a:r>
            <a:r>
              <a:rPr lang="el-GR" sz="2400" b="1" dirty="0">
                <a:solidFill>
                  <a:schemeClr val="accent2"/>
                </a:solidFill>
                <a:cs typeface="Times New Roman" pitchFamily="18" charset="0"/>
              </a:rPr>
              <a:t>εξάρτηση πολλαπλών τιμών</a:t>
            </a:r>
            <a:r>
              <a:rPr lang="el-GR" sz="2400" dirty="0">
                <a:cs typeface="Times New Roman" pitchFamily="18" charset="0"/>
              </a:rPr>
              <a:t> (ΕΠΤ). </a:t>
            </a:r>
            <a:endParaRPr lang="el-GR" sz="2400" dirty="0"/>
          </a:p>
          <a:p>
            <a:pPr algn="just" eaLnBrk="0" hangingPunct="0"/>
            <a:endParaRPr lang="el-GR" sz="2400" dirty="0"/>
          </a:p>
          <a:p>
            <a:pPr algn="just" eaLnBrk="0" hangingPunct="0"/>
            <a:r>
              <a:rPr lang="el-GR" sz="2400" dirty="0">
                <a:cs typeface="Times New Roman" pitchFamily="18" charset="0"/>
              </a:rPr>
              <a:t>Υπάρχουν δύο εξαρτήσεις πολλαπλών τιμών στη σχέση </a:t>
            </a:r>
            <a:r>
              <a:rPr lang="en-GB" sz="2400" dirty="0">
                <a:cs typeface="Times New Roman" pitchFamily="18" charset="0"/>
              </a:rPr>
              <a:t>CTX</a:t>
            </a:r>
            <a:r>
              <a:rPr lang="el-GR" sz="2400" dirty="0">
                <a:cs typeface="Times New Roman" pitchFamily="18" charset="0"/>
              </a:rPr>
              <a:t>: </a:t>
            </a:r>
            <a:endParaRPr lang="en-GB" sz="2400" dirty="0">
              <a:cs typeface="Times New Roman" pitchFamily="18" charset="0"/>
            </a:endParaRPr>
          </a:p>
          <a:p>
            <a:pPr algn="just" eaLnBrk="0" hangingPunct="0"/>
            <a:r>
              <a:rPr lang="en-GB" sz="2400" b="1" dirty="0">
                <a:solidFill>
                  <a:srgbClr val="CC00CC"/>
                </a:solidFill>
                <a:cs typeface="Times New Roman" pitchFamily="18" charset="0"/>
              </a:rPr>
              <a:t>COURSE</a:t>
            </a:r>
            <a:r>
              <a:rPr lang="el-GR" sz="2400" b="1" dirty="0">
                <a:solidFill>
                  <a:srgbClr val="CC00CC"/>
                </a:solidFill>
                <a:cs typeface="Times New Roman" pitchFamily="18" charset="0"/>
              </a:rPr>
              <a:t> —» </a:t>
            </a:r>
            <a:r>
              <a:rPr lang="en-GB" sz="2400" b="1" dirty="0">
                <a:solidFill>
                  <a:srgbClr val="CC00CC"/>
                </a:solidFill>
                <a:cs typeface="Times New Roman" pitchFamily="18" charset="0"/>
              </a:rPr>
              <a:t>TEACHER</a:t>
            </a:r>
            <a:r>
              <a:rPr lang="el-GR" sz="2400" dirty="0">
                <a:cs typeface="Times New Roman" pitchFamily="18" charset="0"/>
              </a:rPr>
              <a:t> (το κάθε μάθημα έχει ένα καλά ορισμένο σύνολο από αντίστοιχους καθηγητές</a:t>
            </a:r>
            <a:r>
              <a:rPr lang="el-GR" sz="2400" dirty="0" smtClean="0">
                <a:cs typeface="Times New Roman" pitchFamily="18" charset="0"/>
              </a:rPr>
              <a:t>),</a:t>
            </a:r>
            <a:endParaRPr lang="en-GB" sz="2400" dirty="0">
              <a:cs typeface="Times New Roman" pitchFamily="18" charset="0"/>
            </a:endParaRPr>
          </a:p>
          <a:p>
            <a:pPr algn="just" eaLnBrk="0" hangingPunct="0"/>
            <a:r>
              <a:rPr lang="en-GB" sz="2400" b="1" dirty="0">
                <a:solidFill>
                  <a:srgbClr val="CC00CC"/>
                </a:solidFill>
                <a:cs typeface="Times New Roman" pitchFamily="18" charset="0"/>
              </a:rPr>
              <a:t>COURSE</a:t>
            </a:r>
            <a:r>
              <a:rPr lang="el-GR" sz="2400" b="1" dirty="0">
                <a:solidFill>
                  <a:srgbClr val="CC00CC"/>
                </a:solidFill>
                <a:cs typeface="Times New Roman" pitchFamily="18" charset="0"/>
              </a:rPr>
              <a:t> —» </a:t>
            </a:r>
            <a:r>
              <a:rPr lang="en-GB" sz="2400" b="1" dirty="0">
                <a:solidFill>
                  <a:srgbClr val="CC00CC"/>
                </a:solidFill>
                <a:cs typeface="Times New Roman" pitchFamily="18" charset="0"/>
              </a:rPr>
              <a:t>TEXT</a:t>
            </a:r>
            <a:r>
              <a:rPr lang="el-GR" sz="2400" dirty="0">
                <a:cs typeface="Times New Roman" pitchFamily="18" charset="0"/>
              </a:rPr>
              <a:t>  (το κάθε μάθημα έχει ένα καλά ορισμένο σύνολο από αντίστοιχα εγχειρίδια</a:t>
            </a:r>
            <a:r>
              <a:rPr lang="el-GR" sz="2400" dirty="0" smtClean="0">
                <a:cs typeface="Times New Roman" pitchFamily="18" charset="0"/>
              </a:rPr>
              <a:t>).</a:t>
            </a:r>
            <a:endParaRPr lang="en-GB" sz="2400" dirty="0">
              <a:cs typeface="Times New Roman" pitchFamily="18" charset="0"/>
            </a:endParaRPr>
          </a:p>
          <a:p>
            <a:pPr algn="just" eaLnBrk="0" hangingPunct="0"/>
            <a:endParaRPr lang="el-GR" sz="2400" dirty="0"/>
          </a:p>
          <a:p>
            <a:pPr algn="just" eaLnBrk="0" hangingPunct="0"/>
            <a:r>
              <a:rPr lang="en-GB" sz="2400" b="1" dirty="0">
                <a:solidFill>
                  <a:schemeClr val="accent1"/>
                </a:solidFill>
                <a:cs typeface="Times New Roman" pitchFamily="18" charset="0"/>
              </a:rPr>
              <a:t>A</a:t>
            </a:r>
            <a:r>
              <a:rPr lang="el-GR" sz="2400" b="1" dirty="0">
                <a:solidFill>
                  <a:schemeClr val="accent1"/>
                </a:solidFill>
                <a:cs typeface="Times New Roman" pitchFamily="18" charset="0"/>
              </a:rPr>
              <a:t> —» </a:t>
            </a:r>
            <a:r>
              <a:rPr lang="en-GB" sz="2400" b="1" dirty="0">
                <a:solidFill>
                  <a:schemeClr val="accent1"/>
                </a:solidFill>
                <a:cs typeface="Times New Roman" pitchFamily="18" charset="0"/>
              </a:rPr>
              <a:t>B</a:t>
            </a:r>
            <a:r>
              <a:rPr lang="el-GR" sz="2400" b="1" dirty="0">
                <a:solidFill>
                  <a:schemeClr val="accent1"/>
                </a:solidFill>
                <a:cs typeface="Times New Roman" pitchFamily="18" charset="0"/>
              </a:rPr>
              <a:t> </a:t>
            </a:r>
            <a:r>
              <a:rPr lang="el-GR" sz="2400" b="1" dirty="0">
                <a:solidFill>
                  <a:schemeClr val="accent1"/>
                </a:solidFill>
              </a:rPr>
              <a:t>	</a:t>
            </a:r>
            <a:r>
              <a:rPr lang="el-GR" sz="2400" b="1" dirty="0">
                <a:solidFill>
                  <a:schemeClr val="accent1"/>
                </a:solidFill>
                <a:cs typeface="Times New Roman" pitchFamily="18" charset="0"/>
              </a:rPr>
              <a:t>τ</a:t>
            </a:r>
            <a:r>
              <a:rPr lang="en-GB" sz="2400" b="1" dirty="0">
                <a:solidFill>
                  <a:schemeClr val="accent1"/>
                </a:solidFill>
                <a:cs typeface="Times New Roman" pitchFamily="18" charset="0"/>
              </a:rPr>
              <a:t>o</a:t>
            </a:r>
            <a:r>
              <a:rPr lang="el-GR" sz="2400" b="1" dirty="0">
                <a:solidFill>
                  <a:schemeClr val="accent1"/>
                </a:solidFill>
                <a:cs typeface="Times New Roman" pitchFamily="18" charset="0"/>
              </a:rPr>
              <a:t> </a:t>
            </a:r>
            <a:r>
              <a:rPr lang="en-GB" sz="2400" b="1" dirty="0">
                <a:solidFill>
                  <a:schemeClr val="accent1"/>
                </a:solidFill>
                <a:cs typeface="Times New Roman" pitchFamily="18" charset="0"/>
              </a:rPr>
              <a:t>B</a:t>
            </a:r>
            <a:r>
              <a:rPr lang="el-GR" sz="2400" b="1" dirty="0">
                <a:solidFill>
                  <a:schemeClr val="accent1"/>
                </a:solidFill>
                <a:cs typeface="Times New Roman" pitchFamily="18" charset="0"/>
              </a:rPr>
              <a:t> είναι πολλαπλά εξαρτημένο από το Α, </a:t>
            </a:r>
            <a:endParaRPr lang="el-GR" sz="2400" b="1" dirty="0">
              <a:solidFill>
                <a:schemeClr val="accent1"/>
              </a:solidFill>
            </a:endParaRPr>
          </a:p>
          <a:p>
            <a:pPr algn="just" eaLnBrk="0" hangingPunct="0"/>
            <a:r>
              <a:rPr lang="el-GR" sz="2400" b="1" dirty="0">
                <a:solidFill>
                  <a:schemeClr val="accent1"/>
                </a:solidFill>
              </a:rPr>
              <a:t>	   	ή </a:t>
            </a:r>
            <a:r>
              <a:rPr lang="el-GR" sz="2400" b="1" dirty="0">
                <a:solidFill>
                  <a:schemeClr val="accent1"/>
                </a:solidFill>
                <a:cs typeface="Times New Roman" pitchFamily="18" charset="0"/>
              </a:rPr>
              <a:t>το Α καθορίζει πολλαπλά το </a:t>
            </a:r>
            <a:r>
              <a:rPr lang="el-GR" sz="2400" b="1" dirty="0" smtClean="0">
                <a:solidFill>
                  <a:schemeClr val="accent1"/>
                </a:solidFill>
                <a:cs typeface="Times New Roman" pitchFamily="18" charset="0"/>
              </a:rPr>
              <a:t>Β.</a:t>
            </a:r>
            <a:endParaRPr lang="en-GB" sz="2400" dirty="0">
              <a:solidFill>
                <a:schemeClr val="accent1"/>
              </a:solidFill>
              <a:cs typeface="Times New Roman" pitchFamily="18" charset="0"/>
            </a:endParaRPr>
          </a:p>
        </p:txBody>
      </p:sp>
      <p:sp>
        <p:nvSpPr>
          <p:cNvPr id="9"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a:latin typeface="+mn-lt"/>
                <a:cs typeface="Times New Roman" pitchFamily="18" charset="0"/>
              </a:rPr>
              <a:t>Εξάρτηση πολλαπλών τιμών</a:t>
            </a:r>
          </a:p>
        </p:txBody>
      </p:sp>
      <p:sp>
        <p:nvSpPr>
          <p:cNvPr id="14" name="Rectangle 4" descr=" Έστω R μια σχέση, και έστω ότι τα Α, Β, και C είναι τυχαία υποσύνολα του συνόλου των γνωρισμάτων της R. Τότε, λέμε ότι το Β είναι πολλαπλά εξαρτημένο από το Α ή συμβολικά Α —» Β αν και μόνο αν το σύνολο των τιμών-Β που αντιστοιχούν σε ένα δεδομένο ζεύγος (τιμή-Α, τιμή-C) στο R εξαρτάται μόνο από την τιμή-Α και είναι ανεξάρτητο από την τιμή-C.&#10; &#10;Αν δοθεί η σχέση R{A, B, C}, η εξάρτηση πολλαπλών τιμών Α —» Β ισχύει αν και μόνο αν ισχύει επίσης η εξάρτηση πολλαπλών τιμών A —» C και γράφεται Α —» Β | C.&#10;"/>
          <p:cNvSpPr>
            <a:spLocks noGrp="1" noChangeArrowheads="1"/>
          </p:cNvSpPr>
          <p:nvPr>
            <p:ph type="body" idx="1"/>
            <p:custDataLst>
              <p:tags r:id="rId3"/>
            </p:custDataLst>
          </p:nvPr>
        </p:nvSpPr>
        <p:spPr>
          <a:xfrm>
            <a:off x="467544" y="1628800"/>
            <a:ext cx="8219256" cy="4536504"/>
          </a:xfrm>
        </p:spPr>
        <p:txBody>
          <a:bodyPr>
            <a:noAutofit/>
          </a:bodyPr>
          <a:lstStyle/>
          <a:p>
            <a:pPr marL="381000" algn="just">
              <a:tabLst>
                <a:tab pos="269875" algn="l"/>
              </a:tabLst>
            </a:pPr>
            <a:r>
              <a:rPr lang="el-GR" sz="2800" dirty="0" smtClean="0">
                <a:cs typeface="Times New Roman" pitchFamily="18" charset="0"/>
              </a:rPr>
              <a:t> </a:t>
            </a:r>
          </a:p>
          <a:p>
            <a:pPr marL="381000" algn="just">
              <a:tabLst>
                <a:tab pos="269875" algn="l"/>
              </a:tabLst>
            </a:pPr>
            <a:endParaRPr lang="el-GR" sz="2800" b="0" dirty="0">
              <a:cs typeface="Times New Roman" pitchFamily="18" charset="0"/>
            </a:endParaRPr>
          </a:p>
          <a:p>
            <a:pPr marL="381000" algn="just">
              <a:tabLst>
                <a:tab pos="269875" algn="l"/>
              </a:tabLst>
            </a:pPr>
            <a:endParaRPr lang="el-GR" sz="2800" b="0" dirty="0" smtClean="0">
              <a:cs typeface="Times New Roman" pitchFamily="18" charset="0"/>
            </a:endParaRPr>
          </a:p>
          <a:p>
            <a:pPr marL="381000" algn="just">
              <a:tabLst>
                <a:tab pos="269875" algn="l"/>
              </a:tabLst>
            </a:pPr>
            <a:endParaRPr lang="el-GR" sz="2800" b="0" dirty="0" smtClean="0">
              <a:cs typeface="Times New Roman" pitchFamily="18" charset="0"/>
            </a:endParaRPr>
          </a:p>
          <a:p>
            <a:pPr marL="381000" algn="just">
              <a:tabLst>
                <a:tab pos="269875" algn="l"/>
              </a:tabLst>
            </a:pPr>
            <a:endParaRPr lang="el-GR" sz="2800" b="0" dirty="0" smtClean="0">
              <a:cs typeface="Times New Roman" pitchFamily="18" charset="0"/>
            </a:endParaRPr>
          </a:p>
          <a:p>
            <a:pPr marL="381000" algn="just">
              <a:tabLst>
                <a:tab pos="269875" algn="l"/>
              </a:tabLst>
            </a:pPr>
            <a:endParaRPr lang="el-GR" sz="2800" b="0" dirty="0" smtClean="0">
              <a:cs typeface="Times New Roman" pitchFamily="18" charset="0"/>
            </a:endParaRPr>
          </a:p>
          <a:p>
            <a:pPr marL="381000" algn="just">
              <a:tabLst>
                <a:tab pos="269875" algn="l"/>
              </a:tabLst>
            </a:pPr>
            <a:endParaRPr lang="el-GR" sz="2800" b="0" dirty="0">
              <a:cs typeface="Times New Roman" pitchFamily="18" charset="0"/>
            </a:endParaRPr>
          </a:p>
          <a:p>
            <a:pPr marL="381000" algn="just">
              <a:tabLst>
                <a:tab pos="269875" algn="l"/>
              </a:tabLst>
            </a:pPr>
            <a:endParaRPr lang="el-GR" sz="2800" b="0" dirty="0" smtClean="0">
              <a:cs typeface="Times New Roman" pitchFamily="18" charset="0"/>
            </a:endParaRPr>
          </a:p>
          <a:p>
            <a:pPr marL="381000" algn="just">
              <a:tabLst>
                <a:tab pos="269875" algn="l"/>
              </a:tabLst>
            </a:pPr>
            <a:endParaRPr lang="el-GR" sz="2800" b="0" dirty="0">
              <a:cs typeface="Times New Roman" pitchFamily="18" charset="0"/>
            </a:endParaRPr>
          </a:p>
          <a:p>
            <a:pPr marL="381000" algn="just">
              <a:tabLst>
                <a:tab pos="269875" algn="l"/>
              </a:tabLst>
            </a:pPr>
            <a:endParaRPr lang="el-GR" sz="2800" b="0" dirty="0">
              <a:cs typeface="Times New Roman" pitchFamily="18" charset="0"/>
            </a:endParaRPr>
          </a:p>
          <a:p>
            <a:pPr marL="381000" algn="just">
              <a:tabLst>
                <a:tab pos="269875" algn="l"/>
              </a:tabLst>
            </a:pPr>
            <a:r>
              <a:rPr lang="el-GR" sz="2800" b="0" dirty="0" smtClean="0">
                <a:cs typeface="Times New Roman" pitchFamily="18" charset="0"/>
              </a:rPr>
              <a:t>Έστω </a:t>
            </a:r>
            <a:r>
              <a:rPr lang="en-GB" sz="2800" b="0" dirty="0" smtClean="0">
                <a:cs typeface="Times New Roman" pitchFamily="18" charset="0"/>
              </a:rPr>
              <a:t>R</a:t>
            </a:r>
            <a:r>
              <a:rPr lang="el-GR" sz="2800" b="0" dirty="0" smtClean="0">
                <a:cs typeface="Times New Roman" pitchFamily="18" charset="0"/>
              </a:rPr>
              <a:t> μια σχέση, και έστω ότι τα Α, Β, και </a:t>
            </a:r>
            <a:r>
              <a:rPr lang="en-GB" sz="2800" b="0" dirty="0" smtClean="0">
                <a:cs typeface="Times New Roman" pitchFamily="18" charset="0"/>
              </a:rPr>
              <a:t>C</a:t>
            </a:r>
            <a:r>
              <a:rPr lang="el-GR" sz="2800" b="0" dirty="0" smtClean="0">
                <a:cs typeface="Times New Roman" pitchFamily="18" charset="0"/>
              </a:rPr>
              <a:t> είναι τυχαία υποσύνολα του συνόλου των γνωρισμάτων της </a:t>
            </a:r>
            <a:r>
              <a:rPr lang="en-GB" sz="2800" b="0" dirty="0" smtClean="0">
                <a:cs typeface="Times New Roman" pitchFamily="18" charset="0"/>
              </a:rPr>
              <a:t>R</a:t>
            </a:r>
            <a:r>
              <a:rPr lang="el-GR" sz="2800" b="0" dirty="0" smtClean="0">
                <a:cs typeface="Times New Roman" pitchFamily="18" charset="0"/>
              </a:rPr>
              <a:t>. Τότε, λέμε ότι το Β είναι πολλαπλά εξαρτημένο από το Α ή συμβολικά Α —» Β αν και μόνο αν το σύνολο των τιμών-Β που αντιστοιχούν σε ένα δεδομένο ζεύγος (τιμή-Α, τιμή-</a:t>
            </a:r>
            <a:r>
              <a:rPr lang="en-GB" sz="2800" b="0" dirty="0" smtClean="0">
                <a:cs typeface="Times New Roman" pitchFamily="18" charset="0"/>
              </a:rPr>
              <a:t>C</a:t>
            </a:r>
            <a:r>
              <a:rPr lang="el-GR" sz="2800" b="0" dirty="0" smtClean="0">
                <a:cs typeface="Times New Roman" pitchFamily="18" charset="0"/>
              </a:rPr>
              <a:t>) στο </a:t>
            </a:r>
            <a:r>
              <a:rPr lang="en-GB" sz="2800" b="0" dirty="0" smtClean="0">
                <a:cs typeface="Times New Roman" pitchFamily="18" charset="0"/>
              </a:rPr>
              <a:t>R</a:t>
            </a:r>
            <a:r>
              <a:rPr lang="el-GR" sz="2800" b="0" dirty="0" smtClean="0">
                <a:cs typeface="Times New Roman" pitchFamily="18" charset="0"/>
              </a:rPr>
              <a:t> εξαρτάται μόνο από την τιμή-Α και είναι ανεξάρτητο από την τιμή-</a:t>
            </a:r>
            <a:r>
              <a:rPr lang="en-GB" sz="2800" b="0" dirty="0" smtClean="0">
                <a:cs typeface="Times New Roman" pitchFamily="18" charset="0"/>
              </a:rPr>
              <a:t>C</a:t>
            </a:r>
            <a:r>
              <a:rPr lang="el-GR" sz="2800" b="0" dirty="0" smtClean="0">
                <a:cs typeface="Times New Roman" pitchFamily="18" charset="0"/>
              </a:rPr>
              <a:t>.</a:t>
            </a:r>
            <a:endParaRPr lang="en-GB" sz="2800" b="0" dirty="0" smtClean="0">
              <a:cs typeface="Times New Roman" pitchFamily="18" charset="0"/>
            </a:endParaRPr>
          </a:p>
          <a:p>
            <a:pPr marL="381000" algn="just">
              <a:tabLst>
                <a:tab pos="269875" algn="l"/>
              </a:tabLst>
            </a:pPr>
            <a:r>
              <a:rPr lang="el-GR" dirty="0">
                <a:cs typeface="Times New Roman" pitchFamily="18" charset="0"/>
              </a:rPr>
              <a:t> </a:t>
            </a:r>
            <a:endParaRPr lang="en-GB" dirty="0">
              <a:cs typeface="Times New Roman" pitchFamily="18" charset="0"/>
            </a:endParaRPr>
          </a:p>
          <a:p>
            <a:pPr marL="381000" algn="just">
              <a:tabLst>
                <a:tab pos="269875" algn="l"/>
              </a:tabLst>
            </a:pPr>
            <a:r>
              <a:rPr lang="el-GR" dirty="0">
                <a:solidFill>
                  <a:schemeClr val="accent1"/>
                </a:solidFill>
                <a:cs typeface="Times New Roman" pitchFamily="18" charset="0"/>
              </a:rPr>
              <a:t>Αν δοθεί η σχέση </a:t>
            </a:r>
            <a:r>
              <a:rPr lang="en-GB" dirty="0">
                <a:solidFill>
                  <a:schemeClr val="accent1"/>
                </a:solidFill>
                <a:cs typeface="Times New Roman" pitchFamily="18" charset="0"/>
              </a:rPr>
              <a:t>R</a:t>
            </a:r>
            <a:r>
              <a:rPr lang="el-GR" dirty="0">
                <a:solidFill>
                  <a:schemeClr val="accent1"/>
                </a:solidFill>
                <a:cs typeface="Times New Roman" pitchFamily="18" charset="0"/>
              </a:rPr>
              <a:t>{</a:t>
            </a:r>
            <a:r>
              <a:rPr lang="en-GB" dirty="0">
                <a:solidFill>
                  <a:schemeClr val="accent1"/>
                </a:solidFill>
                <a:cs typeface="Times New Roman" pitchFamily="18" charset="0"/>
              </a:rPr>
              <a:t>A</a:t>
            </a:r>
            <a:r>
              <a:rPr lang="el-GR" dirty="0">
                <a:solidFill>
                  <a:schemeClr val="accent1"/>
                </a:solidFill>
                <a:cs typeface="Times New Roman" pitchFamily="18" charset="0"/>
              </a:rPr>
              <a:t>, </a:t>
            </a:r>
            <a:r>
              <a:rPr lang="en-GB" dirty="0">
                <a:solidFill>
                  <a:schemeClr val="accent1"/>
                </a:solidFill>
                <a:cs typeface="Times New Roman" pitchFamily="18" charset="0"/>
              </a:rPr>
              <a:t>B</a:t>
            </a:r>
            <a:r>
              <a:rPr lang="el-GR" dirty="0">
                <a:solidFill>
                  <a:schemeClr val="accent1"/>
                </a:solidFill>
                <a:cs typeface="Times New Roman" pitchFamily="18" charset="0"/>
              </a:rPr>
              <a:t>, </a:t>
            </a:r>
            <a:r>
              <a:rPr lang="en-GB" dirty="0">
                <a:solidFill>
                  <a:schemeClr val="accent1"/>
                </a:solidFill>
                <a:cs typeface="Times New Roman" pitchFamily="18" charset="0"/>
              </a:rPr>
              <a:t>C</a:t>
            </a:r>
            <a:r>
              <a:rPr lang="el-GR" dirty="0">
                <a:solidFill>
                  <a:schemeClr val="accent1"/>
                </a:solidFill>
                <a:cs typeface="Times New Roman" pitchFamily="18" charset="0"/>
              </a:rPr>
              <a:t>}, η εξάρτηση πολλαπλών τιμών Α —» Β ισχύει αν και μόνο αν ισχύει επίσης η εξάρτηση πολλαπλών τιμών </a:t>
            </a:r>
            <a:r>
              <a:rPr lang="en-GB" dirty="0">
                <a:solidFill>
                  <a:schemeClr val="accent1"/>
                </a:solidFill>
                <a:cs typeface="Times New Roman" pitchFamily="18" charset="0"/>
              </a:rPr>
              <a:t>A</a:t>
            </a:r>
            <a:r>
              <a:rPr lang="el-GR" dirty="0">
                <a:solidFill>
                  <a:schemeClr val="accent1"/>
                </a:solidFill>
                <a:cs typeface="Times New Roman" pitchFamily="18" charset="0"/>
              </a:rPr>
              <a:t> —» </a:t>
            </a:r>
            <a:r>
              <a:rPr lang="en-GB" dirty="0">
                <a:solidFill>
                  <a:schemeClr val="accent1"/>
                </a:solidFill>
                <a:cs typeface="Times New Roman" pitchFamily="18" charset="0"/>
              </a:rPr>
              <a:t>C</a:t>
            </a:r>
            <a:r>
              <a:rPr lang="el-GR" dirty="0">
                <a:solidFill>
                  <a:schemeClr val="accent1"/>
                </a:solidFill>
                <a:cs typeface="Times New Roman" pitchFamily="18" charset="0"/>
              </a:rPr>
              <a:t> και γράφεται</a:t>
            </a:r>
            <a:r>
              <a:rPr lang="el-GR" dirty="0">
                <a:cs typeface="Times New Roman" pitchFamily="18" charset="0"/>
              </a:rPr>
              <a:t> </a:t>
            </a:r>
            <a:r>
              <a:rPr lang="el-GR" dirty="0">
                <a:solidFill>
                  <a:schemeClr val="bg2">
                    <a:lumMod val="50000"/>
                  </a:schemeClr>
                </a:solidFill>
                <a:cs typeface="Times New Roman" pitchFamily="18" charset="0"/>
              </a:rPr>
              <a:t>Α —» Β | </a:t>
            </a:r>
            <a:r>
              <a:rPr lang="en-GB" dirty="0">
                <a:solidFill>
                  <a:schemeClr val="bg2">
                    <a:lumMod val="50000"/>
                  </a:schemeClr>
                </a:solidFill>
                <a:cs typeface="Times New Roman" pitchFamily="18" charset="0"/>
              </a:rPr>
              <a:t>C</a:t>
            </a:r>
            <a:r>
              <a:rPr lang="el-GR" dirty="0">
                <a:solidFill>
                  <a:schemeClr val="bg2">
                    <a:lumMod val="50000"/>
                  </a:schemeClr>
                </a:solidFill>
                <a:cs typeface="Times New Roman" pitchFamily="18" charset="0"/>
              </a:rPr>
              <a:t>.</a:t>
            </a:r>
            <a:endParaRPr lang="en-GB" dirty="0">
              <a:solidFill>
                <a:schemeClr val="bg2">
                  <a:lumMod val="50000"/>
                </a:schemeClr>
              </a:solidFill>
              <a:cs typeface="Times New Roman" pitchFamily="18" charset="0"/>
            </a:endParaRPr>
          </a:p>
        </p:txBody>
      </p:sp>
      <p:sp>
        <p:nvSpPr>
          <p:cNvPr id="5"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a:cs typeface="Times New Roman" pitchFamily="18" charset="0"/>
              </a:rPr>
              <a:t>Τέταρτη κανονική μορφή</a:t>
            </a:r>
            <a:endParaRPr lang="el-GR" dirty="0"/>
          </a:p>
        </p:txBody>
      </p:sp>
      <p:sp>
        <p:nvSpPr>
          <p:cNvPr id="13" name="Rectangle 3" descr="Η σχέση R είναι σε 4KM αν και μόνο αν, όταν υπάρχουν υποσύνολα Α και Β των γνωρισμάτων της R, τέτοια ώστε να ικανοποιείται η (μη τετριμμένη) εξάρτηση πολλαπλών τιμών Α —» Β, τότε όλα τα γνωρίσματα της R είναι επίσης συναρτησιακά εξαρτημένα από το Α.&#10; &#10;Ισοδύναμα: η R είναι σε 4ΚΜ αν είναι σε ΚΜ-BC και όλες οι εξαρτήσεις πολλαπλών τιμών στην R είναι στην πραγματικότητα συναρτησιακές εξαρτήσεις «από υποψήφια κλειδιά».&#10;"/>
          <p:cNvSpPr>
            <a:spLocks noGrp="1" noChangeArrowheads="1"/>
          </p:cNvSpPr>
          <p:nvPr>
            <p:ph type="body" idx="1"/>
          </p:nvPr>
        </p:nvSpPr>
        <p:spPr>
          <a:xfrm>
            <a:off x="467545" y="1268760"/>
            <a:ext cx="8219256" cy="4896544"/>
          </a:xfrm>
        </p:spPr>
        <p:txBody>
          <a:bodyPr>
            <a:noAutofit/>
          </a:bodyPr>
          <a:lstStyle/>
          <a:p>
            <a:pPr algn="just" eaLnBrk="0" hangingPunct="0">
              <a:tabLst>
                <a:tab pos="457200" algn="l"/>
              </a:tabLst>
            </a:pPr>
            <a:r>
              <a:rPr lang="el-GR" sz="2800" b="0" dirty="0">
                <a:cs typeface="Times New Roman" pitchFamily="18" charset="0"/>
              </a:rPr>
              <a:t>Η σχέση </a:t>
            </a:r>
            <a:r>
              <a:rPr lang="en-GB" sz="2800" b="0" dirty="0">
                <a:cs typeface="Times New Roman" pitchFamily="18" charset="0"/>
              </a:rPr>
              <a:t>R</a:t>
            </a:r>
            <a:r>
              <a:rPr lang="el-GR" sz="2800" b="0" dirty="0">
                <a:cs typeface="Times New Roman" pitchFamily="18" charset="0"/>
              </a:rPr>
              <a:t> είναι σε 4</a:t>
            </a:r>
            <a:r>
              <a:rPr lang="en-GB" sz="2800" b="0" dirty="0">
                <a:cs typeface="Times New Roman" pitchFamily="18" charset="0"/>
              </a:rPr>
              <a:t>KM</a:t>
            </a:r>
            <a:r>
              <a:rPr lang="el-GR" sz="2800" b="0" dirty="0">
                <a:cs typeface="Times New Roman" pitchFamily="18" charset="0"/>
              </a:rPr>
              <a:t> αν και μόνο αν, όταν υπάρχουν υποσύνολα Α και Β των γνωρισμάτων της </a:t>
            </a:r>
            <a:r>
              <a:rPr lang="en-GB" sz="2800" b="0" dirty="0">
                <a:cs typeface="Times New Roman" pitchFamily="18" charset="0"/>
              </a:rPr>
              <a:t>R</a:t>
            </a:r>
            <a:r>
              <a:rPr lang="el-GR" sz="2800" b="0" dirty="0">
                <a:cs typeface="Times New Roman" pitchFamily="18" charset="0"/>
              </a:rPr>
              <a:t>, τέτοια ώστε να ικανοποιείται η (μη τετριμμένη) εξάρτηση πολλαπλών τιμών Α —» Β, τότε όλα τα γνωρίσματα της </a:t>
            </a:r>
            <a:r>
              <a:rPr lang="en-GB" sz="2800" b="0" dirty="0">
                <a:cs typeface="Times New Roman" pitchFamily="18" charset="0"/>
              </a:rPr>
              <a:t>R</a:t>
            </a:r>
            <a:r>
              <a:rPr lang="el-GR" sz="2800" b="0" dirty="0">
                <a:cs typeface="Times New Roman" pitchFamily="18" charset="0"/>
              </a:rPr>
              <a:t> είναι επίσης συναρτησιακά εξαρτημένα από το Α.</a:t>
            </a:r>
            <a:endParaRPr lang="en-GB" sz="2800" b="0" dirty="0">
              <a:cs typeface="Times New Roman" pitchFamily="18" charset="0"/>
            </a:endParaRPr>
          </a:p>
          <a:p>
            <a:pPr algn="just" eaLnBrk="0" hangingPunct="0">
              <a:tabLst>
                <a:tab pos="457200" algn="l"/>
              </a:tabLst>
            </a:pPr>
            <a:r>
              <a:rPr lang="el-GR" sz="2800" b="0" dirty="0">
                <a:cs typeface="Times New Roman" pitchFamily="18" charset="0"/>
              </a:rPr>
              <a:t> </a:t>
            </a:r>
            <a:endParaRPr lang="en-GB" sz="2800" b="0" dirty="0">
              <a:cs typeface="Times New Roman" pitchFamily="18" charset="0"/>
            </a:endParaRPr>
          </a:p>
          <a:p>
            <a:pPr algn="just" eaLnBrk="0" hangingPunct="0">
              <a:tabLst>
                <a:tab pos="457200" algn="l"/>
              </a:tabLst>
            </a:pPr>
            <a:r>
              <a:rPr lang="el-GR" sz="2800" b="0" u="sng" dirty="0">
                <a:solidFill>
                  <a:srgbClr val="7030A0"/>
                </a:solidFill>
                <a:cs typeface="Times New Roman" pitchFamily="18" charset="0"/>
              </a:rPr>
              <a:t>Ισοδύναμα</a:t>
            </a:r>
            <a:r>
              <a:rPr lang="el-GR" sz="2800" b="0" dirty="0">
                <a:solidFill>
                  <a:srgbClr val="7030A0"/>
                </a:solidFill>
                <a:cs typeface="Times New Roman" pitchFamily="18" charset="0"/>
              </a:rPr>
              <a:t>: </a:t>
            </a:r>
            <a:r>
              <a:rPr lang="el-GR" sz="2800" b="0" dirty="0">
                <a:cs typeface="Times New Roman" pitchFamily="18" charset="0"/>
              </a:rPr>
              <a:t>η </a:t>
            </a:r>
            <a:r>
              <a:rPr lang="en-GB" sz="2800" b="0" dirty="0">
                <a:cs typeface="Times New Roman" pitchFamily="18" charset="0"/>
              </a:rPr>
              <a:t>R</a:t>
            </a:r>
            <a:r>
              <a:rPr lang="el-GR" sz="2800" b="0" dirty="0">
                <a:cs typeface="Times New Roman" pitchFamily="18" charset="0"/>
              </a:rPr>
              <a:t> είναι σε 4ΚΜ αν είναι σε ΚΜ-</a:t>
            </a:r>
            <a:r>
              <a:rPr lang="en-GB" sz="2800" b="0" dirty="0">
                <a:cs typeface="Times New Roman" pitchFamily="18" charset="0"/>
              </a:rPr>
              <a:t>BC</a:t>
            </a:r>
            <a:r>
              <a:rPr lang="el-GR" sz="2800" b="0" dirty="0">
                <a:cs typeface="Times New Roman" pitchFamily="18" charset="0"/>
              </a:rPr>
              <a:t> και όλες οι εξαρτήσεις πολλαπλών τιμών στην </a:t>
            </a:r>
            <a:r>
              <a:rPr lang="en-GB" sz="2800" b="0" dirty="0">
                <a:cs typeface="Times New Roman" pitchFamily="18" charset="0"/>
              </a:rPr>
              <a:t>R</a:t>
            </a:r>
            <a:r>
              <a:rPr lang="el-GR" sz="2800" b="0" dirty="0">
                <a:cs typeface="Times New Roman" pitchFamily="18" charset="0"/>
              </a:rPr>
              <a:t> είναι στην πραγματικότητα συναρτησιακές εξαρτήσεις «από υποψήφια κλειδιά».</a:t>
            </a:r>
            <a:endParaRPr lang="en-GB" sz="2800" b="0" dirty="0">
              <a:cs typeface="Times New Roman" pitchFamily="18" charset="0"/>
            </a:endParaRPr>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 τετριμμένη εξάρτηση πολλαπλών </a:t>
            </a:r>
            <a:r>
              <a:rPr lang="el-GR" dirty="0" smtClean="0"/>
              <a:t>τιμών (1 από 3)</a:t>
            </a:r>
            <a:endParaRPr lang="el-GR" dirty="0">
              <a:latin typeface="+mn-lt"/>
            </a:endParaRPr>
          </a:p>
        </p:txBody>
      </p:sp>
      <p:sp>
        <p:nvSpPr>
          <p:cNvPr id="18" name="TextBox 4" descr="Μία εξάρτηση πολλαπλών τιμών Α —» Β που ισχύει σε μία σχέση R λέγεται τετριμμένη αν:&#10;α) το Β είναι υποσύνολο του Α ή αν,&#10;β) Α U Β ίσο με R,&#10;&#10;Μία εξάρτηση πολλαπλών τιμών Α —» Β που ισχύει σε μία σχέση R λέγεται μη τετριμμένη αν:&#10;α) το Β δεν είναι υποσύνολο του Α και,&#10;β) Α U Β διάφορο του R.&#10;"/>
          <p:cNvSpPr txBox="1">
            <a:spLocks noChangeArrowheads="1"/>
          </p:cNvSpPr>
          <p:nvPr/>
        </p:nvSpPr>
        <p:spPr bwMode="auto">
          <a:xfrm>
            <a:off x="467545" y="1690930"/>
            <a:ext cx="821925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l-GR" sz="2800" dirty="0"/>
              <a:t>Μία εξάρτηση πολλαπλών τιμών Α </a:t>
            </a:r>
            <a:r>
              <a:rPr lang="el-GR" sz="2800" dirty="0">
                <a:cs typeface="Times New Roman" pitchFamily="18" charset="0"/>
              </a:rPr>
              <a:t>—» Β που ισχύει σε μία σχέση </a:t>
            </a:r>
            <a:r>
              <a:rPr lang="en-US" sz="2800" dirty="0">
                <a:cs typeface="Times New Roman" pitchFamily="18" charset="0"/>
              </a:rPr>
              <a:t>R </a:t>
            </a:r>
            <a:r>
              <a:rPr lang="el-GR" sz="2800" dirty="0">
                <a:cs typeface="Times New Roman" pitchFamily="18" charset="0"/>
              </a:rPr>
              <a:t>λέγεται τετριμμένη αν:</a:t>
            </a:r>
          </a:p>
          <a:p>
            <a:pPr>
              <a:defRPr/>
            </a:pPr>
            <a:r>
              <a:rPr lang="el-GR" sz="2800" dirty="0"/>
              <a:t>α) το Β είναι υποσύνολο του Α ή αν</a:t>
            </a:r>
          </a:p>
          <a:p>
            <a:pPr>
              <a:defRPr/>
            </a:pPr>
            <a:r>
              <a:rPr lang="el-GR" sz="2800" dirty="0"/>
              <a:t>β) Α </a:t>
            </a:r>
            <a:r>
              <a:rPr lang="en-US" sz="2800" dirty="0"/>
              <a:t>U</a:t>
            </a:r>
            <a:r>
              <a:rPr lang="el-GR" sz="2800" dirty="0"/>
              <a:t> Β = </a:t>
            </a:r>
            <a:r>
              <a:rPr lang="en-US" sz="2800" dirty="0" smtClean="0"/>
              <a:t>R</a:t>
            </a:r>
            <a:r>
              <a:rPr lang="el-GR" sz="2800" dirty="0"/>
              <a:t>,</a:t>
            </a:r>
          </a:p>
          <a:p>
            <a:pPr>
              <a:defRPr/>
            </a:pPr>
            <a:endParaRPr lang="en-US" sz="2800" dirty="0"/>
          </a:p>
          <a:p>
            <a:pPr>
              <a:defRPr/>
            </a:pPr>
            <a:r>
              <a:rPr lang="el-GR" sz="2800" dirty="0"/>
              <a:t>Μία εξάρτηση πολλαπλών τιμών Α </a:t>
            </a:r>
            <a:r>
              <a:rPr lang="el-GR" sz="2800" dirty="0">
                <a:cs typeface="Times New Roman" pitchFamily="18" charset="0"/>
              </a:rPr>
              <a:t>—» Β που ισχύει σε μία σχέση </a:t>
            </a:r>
            <a:r>
              <a:rPr lang="en-US" sz="2800" dirty="0">
                <a:cs typeface="Times New Roman" pitchFamily="18" charset="0"/>
              </a:rPr>
              <a:t>R </a:t>
            </a:r>
            <a:r>
              <a:rPr lang="el-GR" sz="2800" dirty="0">
                <a:cs typeface="Times New Roman" pitchFamily="18" charset="0"/>
              </a:rPr>
              <a:t>λέγεται</a:t>
            </a:r>
            <a:r>
              <a:rPr lang="en-US" sz="2800" dirty="0">
                <a:cs typeface="Times New Roman" pitchFamily="18" charset="0"/>
              </a:rPr>
              <a:t> </a:t>
            </a:r>
            <a:r>
              <a:rPr lang="el-GR" sz="2800" dirty="0">
                <a:cs typeface="Times New Roman" pitchFamily="18" charset="0"/>
              </a:rPr>
              <a:t>μη τετριμμένη αν:</a:t>
            </a:r>
          </a:p>
          <a:p>
            <a:pPr>
              <a:defRPr/>
            </a:pPr>
            <a:r>
              <a:rPr lang="el-GR" sz="2800" dirty="0"/>
              <a:t>α) το Β δεν είναι υποσύνολο του Α και</a:t>
            </a:r>
          </a:p>
          <a:p>
            <a:pPr>
              <a:defRPr/>
            </a:pPr>
            <a:r>
              <a:rPr lang="el-GR" sz="2800" dirty="0"/>
              <a:t>β) Α </a:t>
            </a:r>
            <a:r>
              <a:rPr lang="en-US" sz="2800" dirty="0"/>
              <a:t>U</a:t>
            </a:r>
            <a:r>
              <a:rPr lang="el-GR" sz="2800" dirty="0"/>
              <a:t> Β ≠ </a:t>
            </a:r>
            <a:r>
              <a:rPr lang="en-US" sz="2800" dirty="0" smtClean="0"/>
              <a:t>R</a:t>
            </a:r>
            <a:r>
              <a:rPr lang="el-GR" sz="2800" dirty="0" smtClean="0"/>
              <a:t>.</a:t>
            </a:r>
            <a:endParaRPr lang="en-US" sz="2800" dirty="0"/>
          </a:p>
        </p:txBody>
      </p:sp>
      <p:sp>
        <p:nvSpPr>
          <p:cNvPr id="1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Μη τετριμμένη εξάρτηση πολλαπλών τιμών </a:t>
            </a:r>
            <a:r>
              <a:rPr lang="el-GR" dirty="0" smtClean="0"/>
              <a:t>(2 </a:t>
            </a:r>
            <a:r>
              <a:rPr lang="el-GR" dirty="0"/>
              <a:t>από 3)</a:t>
            </a:r>
            <a:endParaRPr lang="el-GR" dirty="0">
              <a:latin typeface="+mn-lt"/>
            </a:endParaRPr>
          </a:p>
        </p:txBody>
      </p:sp>
      <p:sp>
        <p:nvSpPr>
          <p:cNvPr id="7" name="Rectangle 2" descr="Παράδειγμα:&#10;Branch κάτω παύλα Staff κάτω παύλα Client. &#10;"/>
          <p:cNvSpPr>
            <a:spLocks noChangeArrowheads="1"/>
          </p:cNvSpPr>
          <p:nvPr/>
        </p:nvSpPr>
        <p:spPr bwMode="auto">
          <a:xfrm>
            <a:off x="304800" y="1700808"/>
            <a:ext cx="2876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2400" u="sng" dirty="0">
                <a:solidFill>
                  <a:srgbClr val="7030A0"/>
                </a:solidFill>
                <a:cs typeface="Times New Roman" pitchFamily="18" charset="0"/>
              </a:rPr>
              <a:t>Παράδειγμα</a:t>
            </a:r>
            <a:r>
              <a:rPr lang="el-GR" sz="2400" dirty="0">
                <a:solidFill>
                  <a:srgbClr val="7030A0"/>
                </a:solidFill>
                <a:cs typeface="Times New Roman" pitchFamily="18" charset="0"/>
              </a:rPr>
              <a:t>:</a:t>
            </a:r>
            <a:endParaRPr lang="en-GB" sz="2400" dirty="0">
              <a:solidFill>
                <a:srgbClr val="7030A0"/>
              </a:solidFill>
              <a:cs typeface="Times New Roman" pitchFamily="18" charset="0"/>
            </a:endParaRPr>
          </a:p>
          <a:p>
            <a:pPr algn="l" eaLnBrk="0" hangingPunct="0"/>
            <a:r>
              <a:rPr lang="en-GB" sz="2400" dirty="0" err="1">
                <a:solidFill>
                  <a:schemeClr val="tx1"/>
                </a:solidFill>
                <a:cs typeface="Times New Roman" pitchFamily="18" charset="0"/>
              </a:rPr>
              <a:t>Branch_Staff_Client</a:t>
            </a:r>
            <a:r>
              <a:rPr lang="en-GB" sz="2400" dirty="0">
                <a:solidFill>
                  <a:schemeClr val="tx1"/>
                </a:solidFill>
                <a:cs typeface="Times New Roman" pitchFamily="18" charset="0"/>
              </a:rPr>
              <a:t> </a:t>
            </a:r>
          </a:p>
        </p:txBody>
      </p:sp>
      <p:graphicFrame>
        <p:nvGraphicFramePr>
          <p:cNvPr id="8" name="Object 3" descr="Πίανακς σχέσης Branch κάτω παύλα Staff κάτω παύλα Client."/>
          <p:cNvGraphicFramePr>
            <a:graphicFrameLocks noChangeAspect="1"/>
          </p:cNvGraphicFramePr>
          <p:nvPr>
            <p:extLst>
              <p:ext uri="{D42A27DB-BD31-4B8C-83A1-F6EECF244321}">
                <p14:modId xmlns:p14="http://schemas.microsoft.com/office/powerpoint/2010/main" val="3797397381"/>
              </p:ext>
            </p:extLst>
          </p:nvPr>
        </p:nvGraphicFramePr>
        <p:xfrm>
          <a:off x="2908300" y="1700808"/>
          <a:ext cx="6235700" cy="5522913"/>
        </p:xfrm>
        <a:graphic>
          <a:graphicData uri="http://schemas.openxmlformats.org/presentationml/2006/ole">
            <mc:AlternateContent xmlns:mc="http://schemas.openxmlformats.org/markup-compatibility/2006">
              <mc:Choice xmlns:v="urn:schemas-microsoft-com:vml" Requires="v">
                <p:oleObj spid="_x0000_s4136" name="Document" r:id="rId5" imgW="6236208" imgH="5522976" progId="Word.Document.8">
                  <p:embed/>
                </p:oleObj>
              </mc:Choice>
              <mc:Fallback>
                <p:oleObj name="Document" r:id="rId5" imgW="6236208" imgH="552297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8300" y="1700808"/>
                        <a:ext cx="6235700" cy="552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4" descr="Η εξάρτηση πολλαπλών τιμών υπάρχει επειδή δύο ανεξάρτητες 1 διά Π σχέσεις παριστάνονται στη σχέση Branch κάτω παύλα Staff κάτω παύλα Client.&#10;Branch κάτω παύλα No —» S name,&#10;Branch κάτω παύλα No —» C name,&#10;H σχέση είναι σε KM, BC αφού υπάρχει μόνο ένα υποψήφιο κλειδί. &#10;Πρόβλημα:&#10;Πλεονασμοί.&#10;"/>
          <p:cNvSpPr>
            <a:spLocks noChangeArrowheads="1"/>
          </p:cNvSpPr>
          <p:nvPr/>
        </p:nvSpPr>
        <p:spPr bwMode="auto">
          <a:xfrm>
            <a:off x="467544" y="3406348"/>
            <a:ext cx="821925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2400" dirty="0">
                <a:solidFill>
                  <a:schemeClr val="tx1"/>
                </a:solidFill>
                <a:cs typeface="Times New Roman" pitchFamily="18" charset="0"/>
              </a:rPr>
              <a:t>Η εξάρτηση πολλαπλών τιμών υπάρχει επειδή δύο ανεξάρτητες 1:Π σχέσεις παριστάνονται στη σχέση </a:t>
            </a:r>
            <a:r>
              <a:rPr lang="el-GR" sz="2400" dirty="0" err="1">
                <a:solidFill>
                  <a:schemeClr val="tx1"/>
                </a:solidFill>
                <a:cs typeface="Times New Roman" pitchFamily="18" charset="0"/>
              </a:rPr>
              <a:t>Branch_Staff_Client</a:t>
            </a:r>
            <a:r>
              <a:rPr lang="el-GR" sz="2400" dirty="0">
                <a:solidFill>
                  <a:schemeClr val="tx1"/>
                </a:solidFill>
                <a:cs typeface="Times New Roman" pitchFamily="18" charset="0"/>
              </a:rPr>
              <a:t>.</a:t>
            </a:r>
          </a:p>
          <a:p>
            <a:pPr algn="just" eaLnBrk="0" hangingPunct="0"/>
            <a:r>
              <a:rPr lang="en-GB" sz="2400" dirty="0" err="1">
                <a:solidFill>
                  <a:srgbClr val="CC00CC"/>
                </a:solidFill>
                <a:cs typeface="Times New Roman" pitchFamily="18" charset="0"/>
              </a:rPr>
              <a:t>Branch_No</a:t>
            </a:r>
            <a:r>
              <a:rPr lang="en-GB" sz="2400" dirty="0">
                <a:solidFill>
                  <a:srgbClr val="CC00CC"/>
                </a:solidFill>
                <a:cs typeface="Times New Roman" pitchFamily="18" charset="0"/>
              </a:rPr>
              <a:t> —» </a:t>
            </a:r>
            <a:r>
              <a:rPr lang="en-GB" sz="2400" dirty="0" err="1" smtClean="0">
                <a:solidFill>
                  <a:srgbClr val="CC00CC"/>
                </a:solidFill>
                <a:cs typeface="Times New Roman" pitchFamily="18" charset="0"/>
              </a:rPr>
              <a:t>Sname</a:t>
            </a:r>
            <a:r>
              <a:rPr lang="en-GB" sz="2400" dirty="0" smtClean="0">
                <a:solidFill>
                  <a:srgbClr val="CC00CC"/>
                </a:solidFill>
                <a:cs typeface="Times New Roman" pitchFamily="18" charset="0"/>
              </a:rPr>
              <a:t>,</a:t>
            </a:r>
            <a:endParaRPr lang="el-GR" sz="2400" dirty="0">
              <a:solidFill>
                <a:srgbClr val="CC00CC"/>
              </a:solidFill>
              <a:cs typeface="Times New Roman" pitchFamily="18" charset="0"/>
            </a:endParaRPr>
          </a:p>
          <a:p>
            <a:pPr algn="just" eaLnBrk="0" hangingPunct="0"/>
            <a:r>
              <a:rPr lang="en-GB" sz="2400" dirty="0" err="1">
                <a:solidFill>
                  <a:srgbClr val="CC00CC"/>
                </a:solidFill>
                <a:cs typeface="Times New Roman" pitchFamily="18" charset="0"/>
              </a:rPr>
              <a:t>Branch_No</a:t>
            </a:r>
            <a:r>
              <a:rPr lang="en-GB" sz="2400" dirty="0">
                <a:solidFill>
                  <a:srgbClr val="CC00CC"/>
                </a:solidFill>
                <a:cs typeface="Times New Roman" pitchFamily="18" charset="0"/>
              </a:rPr>
              <a:t> —» </a:t>
            </a:r>
            <a:r>
              <a:rPr lang="en-GB" sz="2400" dirty="0" err="1" smtClean="0">
                <a:solidFill>
                  <a:srgbClr val="CC00CC"/>
                </a:solidFill>
                <a:cs typeface="Times New Roman" pitchFamily="18" charset="0"/>
              </a:rPr>
              <a:t>Cname</a:t>
            </a:r>
            <a:r>
              <a:rPr lang="el-GR" sz="2400" dirty="0" smtClean="0">
                <a:solidFill>
                  <a:srgbClr val="CC00CC"/>
                </a:solidFill>
                <a:cs typeface="Times New Roman" pitchFamily="18" charset="0"/>
              </a:rPr>
              <a:t>,</a:t>
            </a:r>
            <a:endParaRPr lang="el-GR" sz="2400" dirty="0">
              <a:solidFill>
                <a:srgbClr val="CC00CC"/>
              </a:solidFill>
              <a:cs typeface="Times New Roman" pitchFamily="18" charset="0"/>
            </a:endParaRPr>
          </a:p>
          <a:p>
            <a:pPr algn="just" eaLnBrk="0" hangingPunct="0"/>
            <a:r>
              <a:rPr lang="en-GB" sz="2400" dirty="0" smtClean="0">
                <a:solidFill>
                  <a:schemeClr val="accent1"/>
                </a:solidFill>
                <a:cs typeface="Times New Roman" pitchFamily="18" charset="0"/>
              </a:rPr>
              <a:t>H</a:t>
            </a:r>
            <a:r>
              <a:rPr lang="el-GR" sz="2400" dirty="0" smtClean="0">
                <a:solidFill>
                  <a:schemeClr val="accent1"/>
                </a:solidFill>
                <a:cs typeface="Times New Roman" pitchFamily="18" charset="0"/>
              </a:rPr>
              <a:t> </a:t>
            </a:r>
            <a:r>
              <a:rPr lang="el-GR" sz="2400" dirty="0">
                <a:solidFill>
                  <a:schemeClr val="accent1"/>
                </a:solidFill>
                <a:cs typeface="Times New Roman" pitchFamily="18" charset="0"/>
              </a:rPr>
              <a:t>σχέση είναι σε </a:t>
            </a:r>
            <a:r>
              <a:rPr lang="en-GB" sz="2400" dirty="0">
                <a:solidFill>
                  <a:schemeClr val="accent1"/>
                </a:solidFill>
                <a:cs typeface="Times New Roman" pitchFamily="18" charset="0"/>
              </a:rPr>
              <a:t>KM</a:t>
            </a:r>
            <a:r>
              <a:rPr lang="el-GR" sz="2400" dirty="0">
                <a:solidFill>
                  <a:schemeClr val="accent1"/>
                </a:solidFill>
                <a:cs typeface="Times New Roman" pitchFamily="18" charset="0"/>
              </a:rPr>
              <a:t>-</a:t>
            </a:r>
            <a:r>
              <a:rPr lang="en-GB" sz="2400" dirty="0">
                <a:solidFill>
                  <a:schemeClr val="accent1"/>
                </a:solidFill>
                <a:cs typeface="Times New Roman" pitchFamily="18" charset="0"/>
              </a:rPr>
              <a:t>BC</a:t>
            </a:r>
            <a:r>
              <a:rPr lang="el-GR" sz="2400" dirty="0">
                <a:solidFill>
                  <a:schemeClr val="tx1"/>
                </a:solidFill>
                <a:cs typeface="Times New Roman" pitchFamily="18" charset="0"/>
              </a:rPr>
              <a:t> αφού υπάρχει μόνο ένα υποψήφιο κλειδί</a:t>
            </a:r>
            <a:r>
              <a:rPr lang="el-GR" sz="2400" dirty="0">
                <a:solidFill>
                  <a:schemeClr val="tx1"/>
                </a:solidFill>
              </a:rPr>
              <a:t>.</a:t>
            </a:r>
            <a:r>
              <a:rPr lang="el-GR" sz="2400" dirty="0">
                <a:solidFill>
                  <a:schemeClr val="tx1"/>
                </a:solidFill>
                <a:cs typeface="Times New Roman" pitchFamily="18" charset="0"/>
              </a:rPr>
              <a:t> </a:t>
            </a:r>
            <a:endParaRPr lang="el-GR" sz="2400" dirty="0">
              <a:solidFill>
                <a:schemeClr val="tx1"/>
              </a:solidFill>
            </a:endParaRPr>
          </a:p>
          <a:p>
            <a:pPr algn="just" eaLnBrk="0" hangingPunct="0"/>
            <a:r>
              <a:rPr lang="el-GR" sz="2400" dirty="0" smtClean="0">
                <a:solidFill>
                  <a:schemeClr val="accent4">
                    <a:lumMod val="75000"/>
                  </a:schemeClr>
                </a:solidFill>
              </a:rPr>
              <a:t>Πρόβλημα</a:t>
            </a:r>
            <a:r>
              <a:rPr lang="el-GR" sz="2400" dirty="0">
                <a:solidFill>
                  <a:schemeClr val="accent4">
                    <a:lumMod val="75000"/>
                  </a:schemeClr>
                </a:solidFill>
              </a:rPr>
              <a:t>:</a:t>
            </a:r>
          </a:p>
          <a:p>
            <a:pPr algn="just" eaLnBrk="0" hangingPunct="0"/>
            <a:r>
              <a:rPr lang="el-GR" sz="2400" dirty="0" smtClean="0">
                <a:solidFill>
                  <a:schemeClr val="tx1"/>
                </a:solidFill>
                <a:cs typeface="Times New Roman" pitchFamily="18" charset="0"/>
              </a:rPr>
              <a:t>Πλεονασμο</a:t>
            </a:r>
            <a:r>
              <a:rPr lang="el-GR" sz="2400" dirty="0" smtClean="0">
                <a:solidFill>
                  <a:schemeClr val="tx1"/>
                </a:solidFill>
              </a:rPr>
              <a:t>ί.</a:t>
            </a:r>
            <a:endParaRPr lang="el-GR" sz="2400" dirty="0">
              <a:solidFill>
                <a:schemeClr val="tx1"/>
              </a:solidFill>
            </a:endParaRPr>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2"/>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8285"/>
            <a:ext cx="8208913" cy="1260475"/>
          </a:xfrm>
        </p:spPr>
        <p:txBody>
          <a:bodyPr>
            <a:noAutofit/>
          </a:bodyPr>
          <a:lstStyle/>
          <a:p>
            <a:r>
              <a:rPr lang="el-GR" dirty="0"/>
              <a:t>Μη τετριμμένη εξάρτηση πολλαπλών τιμών </a:t>
            </a:r>
            <a:r>
              <a:rPr lang="el-GR" dirty="0" smtClean="0"/>
              <a:t>(3 </a:t>
            </a:r>
            <a:r>
              <a:rPr lang="el-GR" dirty="0"/>
              <a:t>από 3)</a:t>
            </a:r>
            <a:endParaRPr lang="el-GR" dirty="0">
              <a:latin typeface="+mn-lt"/>
            </a:endParaRPr>
          </a:p>
        </p:txBody>
      </p:sp>
      <p:sp>
        <p:nvSpPr>
          <p:cNvPr id="6" name="Rectangle 2" descr="Αναλύουμε τη σχέση στις προβολές:&#10;Branch κάτω παύλα Staff, Branch κάτω παύλα Client.&#10;"/>
          <p:cNvSpPr>
            <a:spLocks noChangeArrowheads="1"/>
          </p:cNvSpPr>
          <p:nvPr/>
        </p:nvSpPr>
        <p:spPr bwMode="auto">
          <a:xfrm>
            <a:off x="467544" y="1636058"/>
            <a:ext cx="820891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marL="185738" algn="just" eaLnBrk="0" hangingPunct="0">
              <a:tabLst>
                <a:tab pos="185738" algn="l"/>
              </a:tabLst>
            </a:pPr>
            <a:r>
              <a:rPr lang="el-GR" sz="2400" dirty="0">
                <a:solidFill>
                  <a:schemeClr val="tx1"/>
                </a:solidFill>
                <a:cs typeface="Times New Roman" pitchFamily="18" charset="0"/>
              </a:rPr>
              <a:t>Αναλύουμε τη σχέση στις προβολές:</a:t>
            </a:r>
            <a:endParaRPr lang="el-GR" sz="2400" dirty="0">
              <a:solidFill>
                <a:schemeClr val="tx1"/>
              </a:solidFill>
            </a:endParaRPr>
          </a:p>
          <a:p>
            <a:pPr marL="185738" algn="just" eaLnBrk="0" hangingPunct="0">
              <a:tabLst>
                <a:tab pos="185738" algn="l"/>
              </a:tabLst>
            </a:pPr>
            <a:r>
              <a:rPr lang="en-GB" sz="2400" dirty="0" err="1" smtClean="0">
                <a:solidFill>
                  <a:schemeClr val="tx1"/>
                </a:solidFill>
                <a:cs typeface="Times New Roman" pitchFamily="18" charset="0"/>
              </a:rPr>
              <a:t>Branch_Staff</a:t>
            </a:r>
            <a:r>
              <a:rPr lang="en-GB" sz="2400" dirty="0">
                <a:solidFill>
                  <a:schemeClr val="tx1"/>
                </a:solidFill>
                <a:cs typeface="Times New Roman" pitchFamily="18" charset="0"/>
              </a:rPr>
              <a:t>			</a:t>
            </a:r>
            <a:r>
              <a:rPr lang="el-GR" sz="2400" dirty="0" smtClean="0">
                <a:cs typeface="Times New Roman" pitchFamily="18" charset="0"/>
              </a:rPr>
              <a:t>      </a:t>
            </a:r>
            <a:r>
              <a:rPr lang="en-GB" sz="2400" dirty="0" err="1" smtClean="0">
                <a:solidFill>
                  <a:schemeClr val="tx1"/>
                </a:solidFill>
                <a:cs typeface="Times New Roman" pitchFamily="18" charset="0"/>
              </a:rPr>
              <a:t>Branch_Client</a:t>
            </a:r>
            <a:endParaRPr lang="en-GB" sz="2400" dirty="0">
              <a:solidFill>
                <a:schemeClr val="tx1"/>
              </a:solidFill>
            </a:endParaRPr>
          </a:p>
        </p:txBody>
      </p:sp>
      <p:graphicFrame>
        <p:nvGraphicFramePr>
          <p:cNvPr id="8" name="Object 4" descr="."/>
          <p:cNvGraphicFramePr>
            <a:graphicFrameLocks noChangeAspect="1"/>
          </p:cNvGraphicFramePr>
          <p:nvPr>
            <p:extLst>
              <p:ext uri="{D42A27DB-BD31-4B8C-83A1-F6EECF244321}">
                <p14:modId xmlns:p14="http://schemas.microsoft.com/office/powerpoint/2010/main" val="2340070649"/>
              </p:ext>
            </p:extLst>
          </p:nvPr>
        </p:nvGraphicFramePr>
        <p:xfrm>
          <a:off x="762000" y="2492896"/>
          <a:ext cx="7775575" cy="5911850"/>
        </p:xfrm>
        <a:graphic>
          <a:graphicData uri="http://schemas.openxmlformats.org/presentationml/2006/ole">
            <mc:AlternateContent xmlns:mc="http://schemas.openxmlformats.org/markup-compatibility/2006">
              <mc:Choice xmlns:v="urn:schemas-microsoft-com:vml" Requires="v">
                <p:oleObj spid="_x0000_s5160" name="Document" r:id="rId5" imgW="7775448" imgH="5913120" progId="Word.Document.8">
                  <p:embed/>
                </p:oleObj>
              </mc:Choice>
              <mc:Fallback>
                <p:oleObj name="Document" r:id="rId5" imgW="7775448" imgH="591312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492896"/>
                        <a:ext cx="7775575" cy="591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5" descr="Οι δύο σχέσεις είναι σε 4ΚΜ αφού περιέχουν μόνο τις τετριμμένες εξαρτήσεις πολλαπλών τιμών: &#10;Branch κάτω παύλα No —» S Name, &#10;Branch κάτω παύλα No —» C Name,&#10;&#10;Οι δύο σχέσεις δεν παρουσιάζουν πλεονασμό. &#10;"/>
          <p:cNvSpPr>
            <a:spLocks noChangeArrowheads="1"/>
          </p:cNvSpPr>
          <p:nvPr/>
        </p:nvSpPr>
        <p:spPr bwMode="auto">
          <a:xfrm>
            <a:off x="467544" y="4000996"/>
            <a:ext cx="820891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l-GR" sz="2400" dirty="0">
                <a:solidFill>
                  <a:schemeClr val="accent1"/>
                </a:solidFill>
                <a:cs typeface="Times New Roman" pitchFamily="18" charset="0"/>
              </a:rPr>
              <a:t>Οι δύο σχέσεις είναι σε 4ΚΜ</a:t>
            </a:r>
            <a:r>
              <a:rPr lang="el-GR" sz="2400" dirty="0">
                <a:solidFill>
                  <a:schemeClr val="tx1"/>
                </a:solidFill>
                <a:cs typeface="Times New Roman" pitchFamily="18" charset="0"/>
              </a:rPr>
              <a:t> αφού περιέχουν μόνο τις τετριμμένες εξαρτήσεις πολλαπλών τιμών: </a:t>
            </a:r>
          </a:p>
          <a:p>
            <a:pPr algn="just" eaLnBrk="0" hangingPunct="0"/>
            <a:r>
              <a:rPr lang="en-GB" sz="2400" dirty="0" err="1">
                <a:solidFill>
                  <a:srgbClr val="CC00CC"/>
                </a:solidFill>
                <a:cs typeface="Times New Roman" pitchFamily="18" charset="0"/>
              </a:rPr>
              <a:t>Branch_No</a:t>
            </a:r>
            <a:r>
              <a:rPr lang="en-GB" sz="2400" dirty="0">
                <a:solidFill>
                  <a:srgbClr val="CC00CC"/>
                </a:solidFill>
                <a:cs typeface="Times New Roman" pitchFamily="18" charset="0"/>
              </a:rPr>
              <a:t> —» </a:t>
            </a:r>
            <a:r>
              <a:rPr lang="en-GB" sz="2400" dirty="0" err="1">
                <a:solidFill>
                  <a:srgbClr val="CC00CC"/>
                </a:solidFill>
                <a:cs typeface="Times New Roman" pitchFamily="18" charset="0"/>
              </a:rPr>
              <a:t>SName</a:t>
            </a:r>
            <a:r>
              <a:rPr lang="en-GB" sz="2400" dirty="0">
                <a:solidFill>
                  <a:schemeClr val="tx1"/>
                </a:solidFill>
                <a:cs typeface="Times New Roman" pitchFamily="18" charset="0"/>
              </a:rPr>
              <a:t> </a:t>
            </a:r>
          </a:p>
          <a:p>
            <a:pPr algn="just" eaLnBrk="0" hangingPunct="0"/>
            <a:r>
              <a:rPr lang="en-GB" sz="2400" dirty="0" err="1">
                <a:solidFill>
                  <a:srgbClr val="CC00CC"/>
                </a:solidFill>
                <a:cs typeface="Times New Roman" pitchFamily="18" charset="0"/>
              </a:rPr>
              <a:t>Branch_No</a:t>
            </a:r>
            <a:r>
              <a:rPr lang="en-GB" sz="2400" dirty="0">
                <a:solidFill>
                  <a:srgbClr val="CC00CC"/>
                </a:solidFill>
                <a:cs typeface="Times New Roman" pitchFamily="18" charset="0"/>
              </a:rPr>
              <a:t> —» </a:t>
            </a:r>
            <a:r>
              <a:rPr lang="en-GB" sz="2400" dirty="0" err="1">
                <a:solidFill>
                  <a:srgbClr val="CC00CC"/>
                </a:solidFill>
                <a:cs typeface="Times New Roman" pitchFamily="18" charset="0"/>
              </a:rPr>
              <a:t>CName</a:t>
            </a:r>
            <a:endParaRPr lang="en-GB" sz="2400" dirty="0">
              <a:solidFill>
                <a:srgbClr val="CC00CC"/>
              </a:solidFill>
              <a:cs typeface="Times New Roman" pitchFamily="18" charset="0"/>
            </a:endParaRPr>
          </a:p>
          <a:p>
            <a:pPr algn="just" eaLnBrk="0" hangingPunct="0"/>
            <a:endParaRPr lang="el-GR" sz="2400" dirty="0">
              <a:solidFill>
                <a:schemeClr val="tx1"/>
              </a:solidFill>
            </a:endParaRPr>
          </a:p>
          <a:p>
            <a:pPr algn="just" eaLnBrk="0" hangingPunct="0"/>
            <a:r>
              <a:rPr lang="el-GR" sz="2400" dirty="0">
                <a:solidFill>
                  <a:schemeClr val="tx1"/>
                </a:solidFill>
                <a:cs typeface="Times New Roman" pitchFamily="18" charset="0"/>
              </a:rPr>
              <a:t>Οι δύο σχέσεις δεν παρουσιάζουν πλεονασμό. </a:t>
            </a:r>
            <a:endParaRPr lang="en-GB" sz="2400" dirty="0">
              <a:solidFill>
                <a:schemeClr val="tx1"/>
              </a:solidFill>
              <a:cs typeface="Times New Roman" pitchFamily="18" charset="0"/>
            </a:endParaRPr>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2"/>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r>
              <a:rPr lang="el-GR" dirty="0" smtClean="0">
                <a:latin typeface="+mn-lt"/>
                <a:cs typeface="Times New Roman" pitchFamily="18" charset="0"/>
              </a:rPr>
              <a:t>Εξαρτήσεις σύζευξης και η πέμπτη κανονική μορφή</a:t>
            </a:r>
            <a:endParaRPr lang="el-GR" dirty="0">
              <a:latin typeface="+mn-lt"/>
              <a:cs typeface="Times New Roman" pitchFamily="18" charset="0"/>
            </a:endParaRPr>
          </a:p>
        </p:txBody>
      </p:sp>
      <p:sp>
        <p:nvSpPr>
          <p:cNvPr id="10" name="TextBox 4" descr="Εξαρτήσεις σύζευξης και η πέμπτη κανονική μορφή.&#10;Υπάρχουν σχέσεις οι οποίες δεν μπορούν να αναλυθούν χωρίς απώλειες σε δύο προβολές αλλά μπορούν να αναλυθούν σε τρεις ή περισσότερες.&#10;&#10;"/>
          <p:cNvSpPr txBox="1">
            <a:spLocks noChangeArrowheads="1"/>
          </p:cNvSpPr>
          <p:nvPr>
            <p:custDataLst>
              <p:tags r:id="rId3"/>
            </p:custDataLst>
          </p:nvPr>
        </p:nvSpPr>
        <p:spPr bwMode="auto">
          <a:xfrm>
            <a:off x="467544" y="1196752"/>
            <a:ext cx="817448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b="1" dirty="0" smtClean="0">
                <a:solidFill>
                  <a:srgbClr val="7030A0"/>
                </a:solidFill>
                <a:cs typeface="Times New Roman" pitchFamily="18" charset="0"/>
              </a:rPr>
              <a:t>Εξαρτήσεις σύζευξης και η πέμπτη κανονική μορφή.</a:t>
            </a:r>
            <a:endParaRPr lang="el-GR" sz="2400" dirty="0" smtClean="0">
              <a:solidFill>
                <a:srgbClr val="7030A0"/>
              </a:solidFill>
              <a:cs typeface="Times New Roman" pitchFamily="18" charset="0"/>
            </a:endParaRPr>
          </a:p>
          <a:p>
            <a:pPr algn="just"/>
            <a:r>
              <a:rPr lang="el-GR" sz="2400" dirty="0" smtClean="0">
                <a:cs typeface="Times New Roman" pitchFamily="18" charset="0"/>
              </a:rPr>
              <a:t>Υπάρχουν σχέσεις οι οποίες δεν μπορούν να αναλυθούν χωρίς απώλειες σε δύο προβολές αλλά μπορούν να αναλυθούν σε τρεις ή περισσότερες.</a:t>
            </a:r>
          </a:p>
          <a:p>
            <a:pPr algn="just"/>
            <a:endParaRPr lang="el-GR" sz="2400" dirty="0" smtClean="0">
              <a:solidFill>
                <a:schemeClr val="accent4">
                  <a:lumMod val="75000"/>
                </a:schemeClr>
              </a:solidFill>
            </a:endParaRPr>
          </a:p>
          <a:p>
            <a:pPr algn="just"/>
            <a:r>
              <a:rPr lang="el-GR" sz="2400" u="sng" dirty="0" smtClean="0">
                <a:solidFill>
                  <a:schemeClr val="accent4">
                    <a:lumMod val="75000"/>
                  </a:schemeClr>
                </a:solidFill>
                <a:cs typeface="Times New Roman" pitchFamily="18" charset="0"/>
              </a:rPr>
              <a:t>Παρ</a:t>
            </a:r>
            <a:r>
              <a:rPr lang="el-GR" sz="2400" u="sng" dirty="0" smtClean="0">
                <a:solidFill>
                  <a:schemeClr val="accent4">
                    <a:lumMod val="75000"/>
                  </a:schemeClr>
                </a:solidFill>
              </a:rPr>
              <a:t>ά</a:t>
            </a:r>
            <a:r>
              <a:rPr lang="el-GR" sz="2400" u="sng" dirty="0" smtClean="0">
                <a:solidFill>
                  <a:schemeClr val="accent4">
                    <a:lumMod val="75000"/>
                  </a:schemeClr>
                </a:solidFill>
                <a:cs typeface="Times New Roman" pitchFamily="18" charset="0"/>
              </a:rPr>
              <a:t>δε</a:t>
            </a:r>
            <a:r>
              <a:rPr lang="el-GR" sz="2400" u="sng" dirty="0" smtClean="0">
                <a:solidFill>
                  <a:schemeClr val="accent4">
                    <a:lumMod val="75000"/>
                  </a:schemeClr>
                </a:solidFill>
              </a:rPr>
              <a:t>ι</a:t>
            </a:r>
            <a:r>
              <a:rPr lang="el-GR" sz="2400" u="sng" dirty="0" smtClean="0">
                <a:solidFill>
                  <a:schemeClr val="accent4">
                    <a:lumMod val="75000"/>
                  </a:schemeClr>
                </a:solidFill>
                <a:cs typeface="Times New Roman" pitchFamily="18" charset="0"/>
              </a:rPr>
              <a:t>γμα</a:t>
            </a:r>
            <a:r>
              <a:rPr lang="el-GR" sz="2400" dirty="0" smtClean="0">
                <a:solidFill>
                  <a:schemeClr val="accent4">
                    <a:lumMod val="75000"/>
                  </a:schemeClr>
                </a:solidFill>
                <a:cs typeface="Times New Roman" pitchFamily="18" charset="0"/>
              </a:rPr>
              <a:t>:</a:t>
            </a:r>
            <a:endParaRPr lang="el-GR" sz="2400" dirty="0" smtClean="0">
              <a:solidFill>
                <a:schemeClr val="accent4">
                  <a:lumMod val="75000"/>
                </a:schemeClr>
              </a:solidFill>
            </a:endParaRPr>
          </a:p>
          <a:p>
            <a:pPr algn="just"/>
            <a:r>
              <a:rPr lang="el-GR" sz="2400" dirty="0" smtClean="0">
                <a:cs typeface="Times New Roman" pitchFamily="18" charset="0"/>
              </a:rPr>
              <a:t>SPJ </a:t>
            </a:r>
            <a:r>
              <a:rPr lang="el-GR" sz="2400" dirty="0" smtClean="0"/>
              <a:t>			SP		PJ		JS</a:t>
            </a:r>
            <a:endParaRPr lang="el-GR" sz="2400" dirty="0"/>
          </a:p>
        </p:txBody>
      </p:sp>
      <p:graphicFrame>
        <p:nvGraphicFramePr>
          <p:cNvPr id="2" name="Αντικείμενο 1" descr="Παραδείγματα πινάκων &#10;SPJ, SP, PJ, JS.&#10;"/>
          <p:cNvGraphicFramePr>
            <a:graphicFrameLocks noChangeAspect="1"/>
          </p:cNvGraphicFramePr>
          <p:nvPr>
            <p:extLst>
              <p:ext uri="{D42A27DB-BD31-4B8C-83A1-F6EECF244321}">
                <p14:modId xmlns:p14="http://schemas.microsoft.com/office/powerpoint/2010/main" val="3908862907"/>
              </p:ext>
            </p:extLst>
          </p:nvPr>
        </p:nvGraphicFramePr>
        <p:xfrm>
          <a:off x="-1950517" y="3810743"/>
          <a:ext cx="6235700" cy="5522913"/>
        </p:xfrm>
        <a:graphic>
          <a:graphicData uri="http://schemas.openxmlformats.org/presentationml/2006/ole">
            <mc:AlternateContent xmlns:mc="http://schemas.openxmlformats.org/markup-compatibility/2006">
              <mc:Choice xmlns:v="urn:schemas-microsoft-com:vml" Requires="v">
                <p:oleObj spid="_x0000_s6222" name="Document" r:id="rId6" imgW="6236208" imgH="5522976" progId="Word.Document.8">
                  <p:embed/>
                </p:oleObj>
              </mc:Choice>
              <mc:Fallback>
                <p:oleObj name="Document" r:id="rId6" imgW="6236208" imgH="5522976" progId="Word.Documen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0517" y="3810743"/>
                        <a:ext cx="6235700" cy="552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Αντικείμενο 2" descr="."/>
          <p:cNvGraphicFramePr>
            <a:graphicFrameLocks noChangeAspect="1"/>
          </p:cNvGraphicFramePr>
          <p:nvPr>
            <p:extLst>
              <p:ext uri="{D42A27DB-BD31-4B8C-83A1-F6EECF244321}">
                <p14:modId xmlns:p14="http://schemas.microsoft.com/office/powerpoint/2010/main" val="2273306392"/>
              </p:ext>
            </p:extLst>
          </p:nvPr>
        </p:nvGraphicFramePr>
        <p:xfrm>
          <a:off x="2443931" y="3789040"/>
          <a:ext cx="6232525" cy="5181600"/>
        </p:xfrm>
        <a:graphic>
          <a:graphicData uri="http://schemas.openxmlformats.org/presentationml/2006/ole">
            <mc:AlternateContent xmlns:mc="http://schemas.openxmlformats.org/markup-compatibility/2006">
              <mc:Choice xmlns:v="urn:schemas-microsoft-com:vml" Requires="v">
                <p:oleObj spid="_x0000_s6223" name="Document" r:id="rId8" imgW="6236208" imgH="5196840" progId="Word.Document.8">
                  <p:embed/>
                </p:oleObj>
              </mc:Choice>
              <mc:Fallback>
                <p:oleObj name="Document" r:id="rId8" imgW="6236208" imgH="5196840" progId="Word.Document.8">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3931" y="3789040"/>
                        <a:ext cx="6232525"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2"/>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266725"/>
            <a:ext cx="7772400" cy="930027"/>
          </a:xfrm>
        </p:spPr>
        <p:txBody>
          <a:bodyPr>
            <a:normAutofit fontScale="90000"/>
          </a:bodyPr>
          <a:lstStyle/>
          <a:p>
            <a:pPr algn="ctr"/>
            <a:r>
              <a:rPr lang="el-GR" sz="4400" dirty="0" smtClean="0">
                <a:latin typeface="+mn-lt"/>
              </a:rPr>
              <a:t>Χρονικά ανεξάρτητη δέσμευση </a:t>
            </a:r>
            <a:br>
              <a:rPr lang="el-GR" sz="4400" dirty="0" smtClean="0">
                <a:latin typeface="+mn-lt"/>
              </a:rPr>
            </a:br>
            <a:r>
              <a:rPr lang="el-GR" sz="4400" dirty="0" smtClean="0">
                <a:latin typeface="+mn-lt"/>
              </a:rPr>
              <a:t>(1 από 2)</a:t>
            </a:r>
            <a:endParaRPr lang="el-GR" sz="4400" dirty="0">
              <a:latin typeface="+mn-lt"/>
            </a:endParaRPr>
          </a:p>
        </p:txBody>
      </p:sp>
      <p:sp>
        <p:nvSpPr>
          <p:cNvPr id="11" name="TextBox 4" descr="Η πρόταση:&#10; «η SPJ είναι ίση με τη σύζευξη των τριών προβολών της SP, PJ, JS» είναι ακριβώς ισοδύναμη με την παρακάτω πρόταση:&#10;IF το ζεύγος s1, p1 εμφανίζεται στην SP,&#10;AND το ζεύγος p1, j1 εμφανίζεται στην PJ,&#10;AND το ζεύγος j1, s1 εμφανίζεται στην JS,&#10;THEN η τριάδα s1, p1, j1 εμφανίζεται στην SPJ.&#10;"/>
          <p:cNvSpPr txBox="1">
            <a:spLocks noChangeArrowheads="1"/>
          </p:cNvSpPr>
          <p:nvPr>
            <p:custDataLst>
              <p:tags r:id="rId2"/>
            </p:custDataLst>
          </p:nvPr>
        </p:nvSpPr>
        <p:spPr bwMode="auto">
          <a:xfrm>
            <a:off x="539751" y="1340768"/>
            <a:ext cx="81470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l-GR" sz="2800" dirty="0">
                <a:cs typeface="Times New Roman" pitchFamily="18" charset="0"/>
              </a:rPr>
              <a:t>Η πρόταση</a:t>
            </a:r>
            <a:r>
              <a:rPr lang="el-GR" sz="2800" dirty="0"/>
              <a:t>:</a:t>
            </a:r>
          </a:p>
          <a:p>
            <a:pPr algn="just">
              <a:spcBef>
                <a:spcPct val="50000"/>
              </a:spcBef>
            </a:pPr>
            <a:r>
              <a:rPr lang="el-GR" sz="2800" dirty="0">
                <a:cs typeface="Times New Roman" pitchFamily="18" charset="0"/>
              </a:rPr>
              <a:t> «η </a:t>
            </a:r>
            <a:r>
              <a:rPr lang="en-GB" sz="2800" dirty="0">
                <a:cs typeface="Times New Roman" pitchFamily="18" charset="0"/>
              </a:rPr>
              <a:t>SPJ</a:t>
            </a:r>
            <a:r>
              <a:rPr lang="el-GR" sz="2800" dirty="0">
                <a:cs typeface="Times New Roman" pitchFamily="18" charset="0"/>
              </a:rPr>
              <a:t> είναι ίση με τη σύζευξη των τριών προβολών της </a:t>
            </a:r>
            <a:r>
              <a:rPr lang="en-GB" sz="2800" dirty="0">
                <a:cs typeface="Times New Roman" pitchFamily="18" charset="0"/>
              </a:rPr>
              <a:t>SP</a:t>
            </a:r>
            <a:r>
              <a:rPr lang="el-GR" sz="2800" dirty="0">
                <a:cs typeface="Times New Roman" pitchFamily="18" charset="0"/>
              </a:rPr>
              <a:t>, </a:t>
            </a:r>
            <a:r>
              <a:rPr lang="en-GB" sz="2800" dirty="0">
                <a:cs typeface="Times New Roman" pitchFamily="18" charset="0"/>
              </a:rPr>
              <a:t>PJ</a:t>
            </a:r>
            <a:r>
              <a:rPr lang="el-GR" sz="2800" dirty="0">
                <a:cs typeface="Times New Roman" pitchFamily="18" charset="0"/>
              </a:rPr>
              <a:t>, </a:t>
            </a:r>
            <a:r>
              <a:rPr lang="en-GB" sz="2800" dirty="0">
                <a:cs typeface="Times New Roman" pitchFamily="18" charset="0"/>
              </a:rPr>
              <a:t>JS</a:t>
            </a:r>
            <a:r>
              <a:rPr lang="el-GR" sz="2800" dirty="0">
                <a:cs typeface="Times New Roman" pitchFamily="18" charset="0"/>
              </a:rPr>
              <a:t>» είναι ακριβώς ισοδύναμη με την παρακάτω πρόταση:</a:t>
            </a:r>
            <a:endParaRPr lang="en-GB" sz="2800" dirty="0">
              <a:cs typeface="Times New Roman" pitchFamily="18" charset="0"/>
            </a:endParaRPr>
          </a:p>
          <a:p>
            <a:pPr>
              <a:spcBef>
                <a:spcPct val="50000"/>
              </a:spcBef>
            </a:pPr>
            <a:r>
              <a:rPr lang="en-GB" sz="2800" dirty="0">
                <a:solidFill>
                  <a:srgbClr val="FF66FF"/>
                </a:solidFill>
                <a:cs typeface="Times New Roman" pitchFamily="18" charset="0"/>
              </a:rPr>
              <a:t>IF</a:t>
            </a:r>
            <a:r>
              <a:rPr lang="el-GR" sz="2800" dirty="0">
                <a:solidFill>
                  <a:srgbClr val="FF66FF"/>
                </a:solidFill>
                <a:cs typeface="Times New Roman" pitchFamily="18" charset="0"/>
              </a:rPr>
              <a:t> το ζεύγος (</a:t>
            </a:r>
            <a:r>
              <a:rPr lang="en-GB" sz="2800" dirty="0">
                <a:solidFill>
                  <a:srgbClr val="FF66FF"/>
                </a:solidFill>
                <a:cs typeface="Times New Roman" pitchFamily="18" charset="0"/>
              </a:rPr>
              <a:t>s</a:t>
            </a:r>
            <a:r>
              <a:rPr lang="el-GR" sz="2800" dirty="0">
                <a:solidFill>
                  <a:srgbClr val="FF66FF"/>
                </a:solidFill>
                <a:cs typeface="Times New Roman" pitchFamily="18" charset="0"/>
              </a:rPr>
              <a:t>1, </a:t>
            </a:r>
            <a:r>
              <a:rPr lang="en-GB" sz="2800" dirty="0">
                <a:solidFill>
                  <a:srgbClr val="FF66FF"/>
                </a:solidFill>
                <a:cs typeface="Times New Roman" pitchFamily="18" charset="0"/>
              </a:rPr>
              <a:t>p</a:t>
            </a:r>
            <a:r>
              <a:rPr lang="el-GR" sz="2800" dirty="0">
                <a:solidFill>
                  <a:srgbClr val="FF66FF"/>
                </a:solidFill>
                <a:cs typeface="Times New Roman" pitchFamily="18" charset="0"/>
              </a:rPr>
              <a:t>1) εμφανίζεται στην </a:t>
            </a:r>
            <a:r>
              <a:rPr lang="en-GB" sz="2800" dirty="0">
                <a:solidFill>
                  <a:srgbClr val="FF66FF"/>
                </a:solidFill>
                <a:cs typeface="Times New Roman" pitchFamily="18" charset="0"/>
              </a:rPr>
              <a:t>SP</a:t>
            </a:r>
          </a:p>
          <a:p>
            <a:pPr>
              <a:spcBef>
                <a:spcPct val="50000"/>
              </a:spcBef>
            </a:pPr>
            <a:r>
              <a:rPr lang="en-GB" sz="2800" dirty="0">
                <a:solidFill>
                  <a:srgbClr val="FF66FF"/>
                </a:solidFill>
                <a:cs typeface="Times New Roman" pitchFamily="18" charset="0"/>
              </a:rPr>
              <a:t>AND</a:t>
            </a:r>
            <a:r>
              <a:rPr lang="el-GR" sz="2800" dirty="0">
                <a:solidFill>
                  <a:srgbClr val="FF66FF"/>
                </a:solidFill>
                <a:cs typeface="Times New Roman" pitchFamily="18" charset="0"/>
              </a:rPr>
              <a:t> το ζεύγος (</a:t>
            </a:r>
            <a:r>
              <a:rPr lang="en-GB" sz="2800" dirty="0">
                <a:solidFill>
                  <a:srgbClr val="FF66FF"/>
                </a:solidFill>
                <a:cs typeface="Times New Roman" pitchFamily="18" charset="0"/>
              </a:rPr>
              <a:t>p</a:t>
            </a:r>
            <a:r>
              <a:rPr lang="el-GR" sz="2800" dirty="0">
                <a:solidFill>
                  <a:srgbClr val="FF66FF"/>
                </a:solidFill>
                <a:cs typeface="Times New Roman" pitchFamily="18" charset="0"/>
              </a:rPr>
              <a:t>1, </a:t>
            </a:r>
            <a:r>
              <a:rPr lang="en-GB" sz="2800" dirty="0">
                <a:solidFill>
                  <a:srgbClr val="FF66FF"/>
                </a:solidFill>
                <a:cs typeface="Times New Roman" pitchFamily="18" charset="0"/>
              </a:rPr>
              <a:t>j</a:t>
            </a:r>
            <a:r>
              <a:rPr lang="el-GR" sz="2800" dirty="0">
                <a:solidFill>
                  <a:srgbClr val="FF66FF"/>
                </a:solidFill>
                <a:cs typeface="Times New Roman" pitchFamily="18" charset="0"/>
              </a:rPr>
              <a:t>1) εμφανίζεται στην </a:t>
            </a:r>
            <a:r>
              <a:rPr lang="en-GB" sz="2800" dirty="0">
                <a:solidFill>
                  <a:srgbClr val="FF66FF"/>
                </a:solidFill>
                <a:cs typeface="Times New Roman" pitchFamily="18" charset="0"/>
              </a:rPr>
              <a:t>PJ</a:t>
            </a:r>
          </a:p>
          <a:p>
            <a:pPr>
              <a:spcBef>
                <a:spcPct val="50000"/>
              </a:spcBef>
            </a:pPr>
            <a:r>
              <a:rPr lang="en-GB" sz="2800" dirty="0">
                <a:solidFill>
                  <a:srgbClr val="FF66FF"/>
                </a:solidFill>
                <a:cs typeface="Times New Roman" pitchFamily="18" charset="0"/>
              </a:rPr>
              <a:t>AND</a:t>
            </a:r>
            <a:r>
              <a:rPr lang="el-GR" sz="2800" dirty="0">
                <a:solidFill>
                  <a:srgbClr val="FF66FF"/>
                </a:solidFill>
                <a:cs typeface="Times New Roman" pitchFamily="18" charset="0"/>
              </a:rPr>
              <a:t> το ζεύγος (</a:t>
            </a:r>
            <a:r>
              <a:rPr lang="en-GB" sz="2800" dirty="0">
                <a:solidFill>
                  <a:srgbClr val="FF66FF"/>
                </a:solidFill>
                <a:cs typeface="Times New Roman" pitchFamily="18" charset="0"/>
              </a:rPr>
              <a:t>j</a:t>
            </a:r>
            <a:r>
              <a:rPr lang="el-GR" sz="2800" dirty="0">
                <a:solidFill>
                  <a:srgbClr val="FF66FF"/>
                </a:solidFill>
                <a:cs typeface="Times New Roman" pitchFamily="18" charset="0"/>
              </a:rPr>
              <a:t>1, </a:t>
            </a:r>
            <a:r>
              <a:rPr lang="en-GB" sz="2800" dirty="0">
                <a:solidFill>
                  <a:srgbClr val="FF66FF"/>
                </a:solidFill>
                <a:cs typeface="Times New Roman" pitchFamily="18" charset="0"/>
              </a:rPr>
              <a:t>s</a:t>
            </a:r>
            <a:r>
              <a:rPr lang="el-GR" sz="2800" dirty="0">
                <a:solidFill>
                  <a:srgbClr val="FF66FF"/>
                </a:solidFill>
                <a:cs typeface="Times New Roman" pitchFamily="18" charset="0"/>
              </a:rPr>
              <a:t>1) εμφανίζεται στην </a:t>
            </a:r>
            <a:r>
              <a:rPr lang="en-GB" sz="2800" dirty="0">
                <a:solidFill>
                  <a:srgbClr val="FF66FF"/>
                </a:solidFill>
                <a:cs typeface="Times New Roman" pitchFamily="18" charset="0"/>
              </a:rPr>
              <a:t>JS</a:t>
            </a:r>
          </a:p>
          <a:p>
            <a:pPr>
              <a:spcBef>
                <a:spcPct val="50000"/>
              </a:spcBef>
            </a:pPr>
            <a:r>
              <a:rPr lang="en-GB" sz="2800" dirty="0">
                <a:solidFill>
                  <a:srgbClr val="FF66FF"/>
                </a:solidFill>
                <a:cs typeface="Times New Roman" pitchFamily="18" charset="0"/>
              </a:rPr>
              <a:t>THEN</a:t>
            </a:r>
            <a:r>
              <a:rPr lang="el-GR" sz="2800" dirty="0">
                <a:solidFill>
                  <a:srgbClr val="FF66FF"/>
                </a:solidFill>
                <a:cs typeface="Times New Roman" pitchFamily="18" charset="0"/>
              </a:rPr>
              <a:t> η τριάδα (</a:t>
            </a:r>
            <a:r>
              <a:rPr lang="en-GB" sz="2800" dirty="0">
                <a:solidFill>
                  <a:srgbClr val="FF66FF"/>
                </a:solidFill>
                <a:cs typeface="Times New Roman" pitchFamily="18" charset="0"/>
              </a:rPr>
              <a:t>s</a:t>
            </a:r>
            <a:r>
              <a:rPr lang="el-GR" sz="2800" dirty="0">
                <a:solidFill>
                  <a:srgbClr val="FF66FF"/>
                </a:solidFill>
                <a:cs typeface="Times New Roman" pitchFamily="18" charset="0"/>
              </a:rPr>
              <a:t>1, </a:t>
            </a:r>
            <a:r>
              <a:rPr lang="en-GB" sz="2800" dirty="0">
                <a:solidFill>
                  <a:srgbClr val="FF66FF"/>
                </a:solidFill>
                <a:cs typeface="Times New Roman" pitchFamily="18" charset="0"/>
              </a:rPr>
              <a:t>p</a:t>
            </a:r>
            <a:r>
              <a:rPr lang="el-GR" sz="2800" dirty="0">
                <a:solidFill>
                  <a:srgbClr val="FF66FF"/>
                </a:solidFill>
                <a:cs typeface="Times New Roman" pitchFamily="18" charset="0"/>
              </a:rPr>
              <a:t>1, </a:t>
            </a:r>
            <a:r>
              <a:rPr lang="en-GB" sz="2800" dirty="0">
                <a:solidFill>
                  <a:srgbClr val="FF66FF"/>
                </a:solidFill>
                <a:cs typeface="Times New Roman" pitchFamily="18" charset="0"/>
              </a:rPr>
              <a:t>j</a:t>
            </a:r>
            <a:r>
              <a:rPr lang="el-GR" sz="2800" dirty="0">
                <a:solidFill>
                  <a:srgbClr val="FF66FF"/>
                </a:solidFill>
                <a:cs typeface="Times New Roman" pitchFamily="18" charset="0"/>
              </a:rPr>
              <a:t>1) εμφανίζεται στην </a:t>
            </a:r>
            <a:r>
              <a:rPr lang="en-GB" sz="2800" dirty="0" smtClean="0">
                <a:solidFill>
                  <a:srgbClr val="FF66FF"/>
                </a:solidFill>
                <a:cs typeface="Times New Roman" pitchFamily="18" charset="0"/>
              </a:rPr>
              <a:t>SPJ</a:t>
            </a:r>
            <a:endParaRPr lang="en-GB" sz="2800" dirty="0">
              <a:solidFill>
                <a:srgbClr val="FF66FF"/>
              </a:solidFill>
              <a:cs typeface="Times New Roman" pitchFamily="18" charset="0"/>
            </a:endParaRPr>
          </a:p>
        </p:txBody>
      </p:sp>
      <p:sp>
        <p:nvSpPr>
          <p:cNvPr id="10"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6561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latin typeface="+mn-lt"/>
              </a:rPr>
              <a:t>Χρονικά ανεξάρτητη </a:t>
            </a:r>
            <a:r>
              <a:rPr lang="el-GR" altLang="el-GR" sz="4000" dirty="0" smtClean="0">
                <a:latin typeface="+mn-lt"/>
              </a:rPr>
              <a:t>δέσμευση </a:t>
            </a:r>
            <a:br>
              <a:rPr lang="el-GR" altLang="el-GR" sz="4000" dirty="0" smtClean="0">
                <a:latin typeface="+mn-lt"/>
              </a:rPr>
            </a:br>
            <a:r>
              <a:rPr lang="el-GR" sz="4000" dirty="0" smtClean="0"/>
              <a:t>(</a:t>
            </a:r>
            <a:r>
              <a:rPr lang="el-GR" sz="4000" dirty="0"/>
              <a:t>2</a:t>
            </a:r>
            <a:r>
              <a:rPr lang="el-GR" sz="4000" dirty="0" smtClean="0"/>
              <a:t> </a:t>
            </a:r>
            <a:r>
              <a:rPr lang="el-GR" sz="4000" dirty="0"/>
              <a:t>από 2)</a:t>
            </a:r>
            <a:endParaRPr lang="el-GR" sz="4000" dirty="0">
              <a:latin typeface="+mn-lt"/>
            </a:endParaRPr>
          </a:p>
        </p:txBody>
      </p:sp>
      <p:sp>
        <p:nvSpPr>
          <p:cNvPr id="10" name="Ορθογώνιο 9" descr="Την παραπάνω πρόταση μπορούμε να την ξαναγράψουμε ως δέσμευση που εφαρμόζεται στην SPJ:&#10;IF τα s1, p1, j2 καί s2, p1, j1 καί s1, p2, j1 εμφανίζονται στην SPJ&#10;THEN το s1, p1, j1 εμφανίζεται στην SPJ επίσης.&#10;&#10;Αν αυτή η πρόταση αληθεύει κάθε στιγμή, έχουμε μια χρονικά ανεξάρτητη δέσμευση πάνω σ’ αυτή τη σχέση. &#10;"/>
          <p:cNvSpPr/>
          <p:nvPr>
            <p:custDataLst>
              <p:tags r:id="rId2"/>
            </p:custDataLst>
          </p:nvPr>
        </p:nvSpPr>
        <p:spPr>
          <a:xfrm>
            <a:off x="467544" y="2118335"/>
            <a:ext cx="8208912" cy="3416320"/>
          </a:xfrm>
          <a:prstGeom prst="rect">
            <a:avLst/>
          </a:prstGeom>
        </p:spPr>
        <p:txBody>
          <a:bodyPr wrap="square">
            <a:spAutoFit/>
          </a:bodyPr>
          <a:lstStyle/>
          <a:p>
            <a:pPr algn="just" eaLnBrk="0" hangingPunct="0">
              <a:spcBef>
                <a:spcPct val="50000"/>
              </a:spcBef>
            </a:pPr>
            <a:r>
              <a:rPr lang="el-GR" sz="2400" dirty="0">
                <a:cs typeface="Times New Roman" pitchFamily="18" charset="0"/>
              </a:rPr>
              <a:t>Την παραπάνω πρόταση μπορούμε να την ξαναγράψουμε ως δέσμευση που εφαρμόζεται στην </a:t>
            </a:r>
            <a:r>
              <a:rPr lang="en-GB" sz="2400" dirty="0">
                <a:cs typeface="Times New Roman" pitchFamily="18" charset="0"/>
              </a:rPr>
              <a:t>SPJ</a:t>
            </a:r>
            <a:r>
              <a:rPr lang="el-GR" sz="2400" dirty="0">
                <a:cs typeface="Times New Roman" pitchFamily="18" charset="0"/>
              </a:rPr>
              <a:t>:</a:t>
            </a:r>
            <a:endParaRPr lang="en-GB" sz="2400" dirty="0">
              <a:cs typeface="Times New Roman" pitchFamily="18" charset="0"/>
            </a:endParaRPr>
          </a:p>
          <a:p>
            <a:pPr eaLnBrk="0" hangingPunct="0">
              <a:spcBef>
                <a:spcPct val="50000"/>
              </a:spcBef>
            </a:pPr>
            <a:r>
              <a:rPr lang="en-GB" sz="2400" dirty="0">
                <a:solidFill>
                  <a:srgbClr val="FF66FF"/>
                </a:solidFill>
                <a:cs typeface="Times New Roman" pitchFamily="18" charset="0"/>
              </a:rPr>
              <a:t>IF</a:t>
            </a:r>
            <a:r>
              <a:rPr lang="el-GR" sz="2400" dirty="0">
                <a:solidFill>
                  <a:srgbClr val="FF66FF"/>
                </a:solidFill>
                <a:cs typeface="Times New Roman" pitchFamily="18" charset="0"/>
              </a:rPr>
              <a:t> τα (</a:t>
            </a:r>
            <a:r>
              <a:rPr lang="en-GB" sz="2400" dirty="0">
                <a:solidFill>
                  <a:srgbClr val="FF66FF"/>
                </a:solidFill>
                <a:cs typeface="Times New Roman" pitchFamily="18" charset="0"/>
              </a:rPr>
              <a:t>s</a:t>
            </a:r>
            <a:r>
              <a:rPr lang="el-GR" sz="2400" dirty="0">
                <a:solidFill>
                  <a:srgbClr val="FF66FF"/>
                </a:solidFill>
                <a:cs typeface="Times New Roman" pitchFamily="18" charset="0"/>
              </a:rPr>
              <a:t>1, </a:t>
            </a:r>
            <a:r>
              <a:rPr lang="en-GB" sz="2400" dirty="0">
                <a:solidFill>
                  <a:srgbClr val="FF66FF"/>
                </a:solidFill>
                <a:cs typeface="Times New Roman" pitchFamily="18" charset="0"/>
              </a:rPr>
              <a:t>p</a:t>
            </a:r>
            <a:r>
              <a:rPr lang="el-GR" sz="2400" dirty="0">
                <a:solidFill>
                  <a:srgbClr val="FF66FF"/>
                </a:solidFill>
                <a:cs typeface="Times New Roman" pitchFamily="18" charset="0"/>
              </a:rPr>
              <a:t>1, </a:t>
            </a:r>
            <a:r>
              <a:rPr lang="en-GB" sz="2400" dirty="0">
                <a:solidFill>
                  <a:srgbClr val="FF66FF"/>
                </a:solidFill>
                <a:cs typeface="Times New Roman" pitchFamily="18" charset="0"/>
              </a:rPr>
              <a:t>j</a:t>
            </a:r>
            <a:r>
              <a:rPr lang="el-GR" sz="2400" dirty="0">
                <a:solidFill>
                  <a:srgbClr val="FF66FF"/>
                </a:solidFill>
                <a:cs typeface="Times New Roman" pitchFamily="18" charset="0"/>
              </a:rPr>
              <a:t>2), (</a:t>
            </a:r>
            <a:r>
              <a:rPr lang="en-GB" sz="2400" dirty="0">
                <a:solidFill>
                  <a:srgbClr val="FF66FF"/>
                </a:solidFill>
                <a:cs typeface="Times New Roman" pitchFamily="18" charset="0"/>
              </a:rPr>
              <a:t>s</a:t>
            </a:r>
            <a:r>
              <a:rPr lang="el-GR" sz="2400" dirty="0">
                <a:solidFill>
                  <a:srgbClr val="FF66FF"/>
                </a:solidFill>
                <a:cs typeface="Times New Roman" pitchFamily="18" charset="0"/>
              </a:rPr>
              <a:t>2, </a:t>
            </a:r>
            <a:r>
              <a:rPr lang="en-GB" sz="2400" dirty="0">
                <a:solidFill>
                  <a:srgbClr val="FF66FF"/>
                </a:solidFill>
                <a:cs typeface="Times New Roman" pitchFamily="18" charset="0"/>
              </a:rPr>
              <a:t>p</a:t>
            </a:r>
            <a:r>
              <a:rPr lang="el-GR" sz="2400" dirty="0">
                <a:solidFill>
                  <a:srgbClr val="FF66FF"/>
                </a:solidFill>
                <a:cs typeface="Times New Roman" pitchFamily="18" charset="0"/>
              </a:rPr>
              <a:t>1, </a:t>
            </a:r>
            <a:r>
              <a:rPr lang="en-GB" sz="2400" dirty="0">
                <a:solidFill>
                  <a:srgbClr val="FF66FF"/>
                </a:solidFill>
                <a:cs typeface="Times New Roman" pitchFamily="18" charset="0"/>
              </a:rPr>
              <a:t>j</a:t>
            </a:r>
            <a:r>
              <a:rPr lang="el-GR" sz="2400" dirty="0">
                <a:solidFill>
                  <a:srgbClr val="FF66FF"/>
                </a:solidFill>
                <a:cs typeface="Times New Roman" pitchFamily="18" charset="0"/>
              </a:rPr>
              <a:t>1), (</a:t>
            </a:r>
            <a:r>
              <a:rPr lang="en-GB" sz="2400" dirty="0">
                <a:solidFill>
                  <a:srgbClr val="FF66FF"/>
                </a:solidFill>
                <a:cs typeface="Times New Roman" pitchFamily="18" charset="0"/>
              </a:rPr>
              <a:t>s</a:t>
            </a:r>
            <a:r>
              <a:rPr lang="el-GR" sz="2400" dirty="0">
                <a:solidFill>
                  <a:srgbClr val="FF66FF"/>
                </a:solidFill>
                <a:cs typeface="Times New Roman" pitchFamily="18" charset="0"/>
              </a:rPr>
              <a:t>1, </a:t>
            </a:r>
            <a:r>
              <a:rPr lang="en-GB" sz="2400" dirty="0">
                <a:solidFill>
                  <a:srgbClr val="FF66FF"/>
                </a:solidFill>
                <a:cs typeface="Times New Roman" pitchFamily="18" charset="0"/>
              </a:rPr>
              <a:t>p</a:t>
            </a:r>
            <a:r>
              <a:rPr lang="el-GR" sz="2400" dirty="0">
                <a:solidFill>
                  <a:srgbClr val="FF66FF"/>
                </a:solidFill>
                <a:cs typeface="Times New Roman" pitchFamily="18" charset="0"/>
              </a:rPr>
              <a:t>2, </a:t>
            </a:r>
            <a:r>
              <a:rPr lang="en-GB" sz="2400" dirty="0">
                <a:solidFill>
                  <a:srgbClr val="FF66FF"/>
                </a:solidFill>
                <a:cs typeface="Times New Roman" pitchFamily="18" charset="0"/>
              </a:rPr>
              <a:t>j</a:t>
            </a:r>
            <a:r>
              <a:rPr lang="el-GR" sz="2400" dirty="0">
                <a:solidFill>
                  <a:srgbClr val="FF66FF"/>
                </a:solidFill>
                <a:cs typeface="Times New Roman" pitchFamily="18" charset="0"/>
              </a:rPr>
              <a:t>1) εμφανίζονται στην </a:t>
            </a:r>
            <a:r>
              <a:rPr lang="en-GB" sz="2400" dirty="0">
                <a:solidFill>
                  <a:srgbClr val="FF66FF"/>
                </a:solidFill>
                <a:cs typeface="Times New Roman" pitchFamily="18" charset="0"/>
              </a:rPr>
              <a:t>SPJ</a:t>
            </a:r>
          </a:p>
          <a:p>
            <a:pPr eaLnBrk="0" hangingPunct="0">
              <a:spcBef>
                <a:spcPct val="50000"/>
              </a:spcBef>
            </a:pPr>
            <a:r>
              <a:rPr lang="en-GB" sz="2400" dirty="0">
                <a:solidFill>
                  <a:srgbClr val="FF66FF"/>
                </a:solidFill>
                <a:cs typeface="Times New Roman" pitchFamily="18" charset="0"/>
              </a:rPr>
              <a:t>THEN</a:t>
            </a:r>
            <a:r>
              <a:rPr lang="el-GR" sz="2400" dirty="0">
                <a:solidFill>
                  <a:srgbClr val="FF66FF"/>
                </a:solidFill>
                <a:cs typeface="Times New Roman" pitchFamily="18" charset="0"/>
              </a:rPr>
              <a:t> το (</a:t>
            </a:r>
            <a:r>
              <a:rPr lang="en-GB" sz="2400" dirty="0">
                <a:solidFill>
                  <a:srgbClr val="FF66FF"/>
                </a:solidFill>
                <a:cs typeface="Times New Roman" pitchFamily="18" charset="0"/>
              </a:rPr>
              <a:t>s</a:t>
            </a:r>
            <a:r>
              <a:rPr lang="el-GR" sz="2400" dirty="0">
                <a:solidFill>
                  <a:srgbClr val="FF66FF"/>
                </a:solidFill>
                <a:cs typeface="Times New Roman" pitchFamily="18" charset="0"/>
              </a:rPr>
              <a:t>1, </a:t>
            </a:r>
            <a:r>
              <a:rPr lang="en-GB" sz="2400" dirty="0">
                <a:solidFill>
                  <a:srgbClr val="FF66FF"/>
                </a:solidFill>
                <a:cs typeface="Times New Roman" pitchFamily="18" charset="0"/>
              </a:rPr>
              <a:t>p</a:t>
            </a:r>
            <a:r>
              <a:rPr lang="el-GR" sz="2400" dirty="0">
                <a:solidFill>
                  <a:srgbClr val="FF66FF"/>
                </a:solidFill>
                <a:cs typeface="Times New Roman" pitchFamily="18" charset="0"/>
              </a:rPr>
              <a:t>1, </a:t>
            </a:r>
            <a:r>
              <a:rPr lang="en-GB" sz="2400" dirty="0">
                <a:solidFill>
                  <a:srgbClr val="FF66FF"/>
                </a:solidFill>
                <a:cs typeface="Times New Roman" pitchFamily="18" charset="0"/>
              </a:rPr>
              <a:t>j</a:t>
            </a:r>
            <a:r>
              <a:rPr lang="el-GR" sz="2400" dirty="0">
                <a:solidFill>
                  <a:srgbClr val="FF66FF"/>
                </a:solidFill>
                <a:cs typeface="Times New Roman" pitchFamily="18" charset="0"/>
              </a:rPr>
              <a:t>1) εμφανίζεται στην </a:t>
            </a:r>
            <a:r>
              <a:rPr lang="en-GB" sz="2400" dirty="0">
                <a:solidFill>
                  <a:srgbClr val="FF66FF"/>
                </a:solidFill>
                <a:cs typeface="Times New Roman" pitchFamily="18" charset="0"/>
              </a:rPr>
              <a:t>SPJ</a:t>
            </a:r>
            <a:r>
              <a:rPr lang="el-GR" sz="2400" dirty="0">
                <a:solidFill>
                  <a:srgbClr val="FF66FF"/>
                </a:solidFill>
                <a:cs typeface="Times New Roman" pitchFamily="18" charset="0"/>
              </a:rPr>
              <a:t> επίσης.</a:t>
            </a:r>
            <a:endParaRPr lang="en-GB" sz="2400" dirty="0">
              <a:solidFill>
                <a:srgbClr val="FF66FF"/>
              </a:solidFill>
              <a:cs typeface="Times New Roman" pitchFamily="18" charset="0"/>
            </a:endParaRPr>
          </a:p>
          <a:p>
            <a:pPr algn="just" eaLnBrk="0" hangingPunct="0">
              <a:spcBef>
                <a:spcPct val="50000"/>
              </a:spcBef>
            </a:pPr>
            <a:endParaRPr lang="el-GR" sz="2400" dirty="0">
              <a:solidFill>
                <a:srgbClr val="FF66FF"/>
              </a:solidFill>
            </a:endParaRPr>
          </a:p>
          <a:p>
            <a:pPr algn="just" eaLnBrk="0" hangingPunct="0">
              <a:spcBef>
                <a:spcPct val="50000"/>
              </a:spcBef>
            </a:pPr>
            <a:r>
              <a:rPr lang="el-GR" sz="2400" dirty="0">
                <a:cs typeface="Times New Roman" pitchFamily="18" charset="0"/>
              </a:rPr>
              <a:t>Αν αυτή η πρόταση αληθεύει κάθε στιγμή, έχουμε μια </a:t>
            </a:r>
            <a:r>
              <a:rPr lang="el-GR" sz="2400" b="1" dirty="0">
                <a:solidFill>
                  <a:schemeClr val="accent1"/>
                </a:solidFill>
                <a:cs typeface="Times New Roman" pitchFamily="18" charset="0"/>
              </a:rPr>
              <a:t>χρονικά ανεξάρτητη δέσμευση</a:t>
            </a:r>
            <a:r>
              <a:rPr lang="el-GR" sz="2400" b="1" dirty="0">
                <a:cs typeface="Times New Roman" pitchFamily="18" charset="0"/>
              </a:rPr>
              <a:t> </a:t>
            </a:r>
            <a:r>
              <a:rPr lang="el-GR" sz="2400" dirty="0">
                <a:cs typeface="Times New Roman" pitchFamily="18" charset="0"/>
              </a:rPr>
              <a:t>πάνω σ’ αυτή τη σχέση. </a:t>
            </a:r>
            <a:endParaRPr lang="en-GB" sz="2400" dirty="0">
              <a:cs typeface="Times New Roman" pitchFamily="18" charset="0"/>
            </a:endParaRPr>
          </a:p>
        </p:txBody>
      </p:sp>
      <p:sp>
        <p:nvSpPr>
          <p:cNvPr id="11"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152301"/>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l-GR" dirty="0">
                <a:cs typeface="Times New Roman" pitchFamily="18" charset="0"/>
              </a:rPr>
              <a:t>Εξάρτηση σύζευξης</a:t>
            </a:r>
            <a:endParaRPr lang="el-GR" dirty="0"/>
          </a:p>
        </p:txBody>
      </p:sp>
      <p:sp>
        <p:nvSpPr>
          <p:cNvPr id="8" name="Rectangle 4" descr="Έστω R μια σχέση και έστω ότι τα A, B, …, Z είναι τυχαία υποσύνολα του συνόλου των γνωρισμάτων της R. Τότε, λέμε ότι η R ικανοποιεί την εξάρτηση σύζευξης&#10;* ( A, B, …, Z)&#10;αν και μόνο αν η R είναι ίση με την σύζευξη των προβολών της πάνω στα A, B, …, Z.&#10;"/>
          <p:cNvSpPr txBox="1">
            <a:spLocks noChangeArrowheads="1"/>
          </p:cNvSpPr>
          <p:nvPr>
            <p:custDataLst>
              <p:tags r:id="rId2"/>
            </p:custDataLst>
          </p:nvPr>
        </p:nvSpPr>
        <p:spPr>
          <a:xfrm>
            <a:off x="467545" y="1700808"/>
            <a:ext cx="8208912" cy="366174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0" hangingPunct="0">
              <a:tabLst>
                <a:tab pos="457200" algn="l"/>
                <a:tab pos="1584325" algn="l"/>
              </a:tabLst>
            </a:pPr>
            <a:r>
              <a:rPr lang="el-GR" sz="2800" dirty="0" smtClean="0">
                <a:cs typeface="Times New Roman" pitchFamily="18" charset="0"/>
              </a:rPr>
              <a:t>Έστω </a:t>
            </a:r>
            <a:r>
              <a:rPr lang="en-GB" sz="2800" dirty="0">
                <a:cs typeface="Times New Roman" pitchFamily="18" charset="0"/>
              </a:rPr>
              <a:t>R</a:t>
            </a:r>
            <a:r>
              <a:rPr lang="el-GR" sz="2800" dirty="0">
                <a:cs typeface="Times New Roman" pitchFamily="18" charset="0"/>
              </a:rPr>
              <a:t> μια σχέση και έστω ότι τα </a:t>
            </a:r>
            <a:r>
              <a:rPr lang="en-GB" sz="2800" dirty="0">
                <a:cs typeface="Times New Roman" pitchFamily="18" charset="0"/>
              </a:rPr>
              <a:t>A</a:t>
            </a:r>
            <a:r>
              <a:rPr lang="el-GR" sz="2800" dirty="0">
                <a:cs typeface="Times New Roman" pitchFamily="18" charset="0"/>
              </a:rPr>
              <a:t>, </a:t>
            </a:r>
            <a:r>
              <a:rPr lang="en-GB" sz="2800" dirty="0">
                <a:cs typeface="Times New Roman" pitchFamily="18" charset="0"/>
              </a:rPr>
              <a:t>B</a:t>
            </a:r>
            <a:r>
              <a:rPr lang="el-GR" sz="2800" dirty="0">
                <a:cs typeface="Times New Roman" pitchFamily="18" charset="0"/>
              </a:rPr>
              <a:t>, …, </a:t>
            </a:r>
            <a:r>
              <a:rPr lang="en-GB" sz="2800" dirty="0">
                <a:cs typeface="Times New Roman" pitchFamily="18" charset="0"/>
              </a:rPr>
              <a:t>Z</a:t>
            </a:r>
            <a:r>
              <a:rPr lang="el-GR" sz="2800" dirty="0">
                <a:cs typeface="Times New Roman" pitchFamily="18" charset="0"/>
              </a:rPr>
              <a:t> είναι τυχαία υποσύνολα του συνόλου των γνωρισμάτων της </a:t>
            </a:r>
            <a:r>
              <a:rPr lang="en-GB" sz="2800" dirty="0">
                <a:cs typeface="Times New Roman" pitchFamily="18" charset="0"/>
              </a:rPr>
              <a:t>R</a:t>
            </a:r>
            <a:r>
              <a:rPr lang="el-GR" sz="2800" dirty="0">
                <a:cs typeface="Times New Roman" pitchFamily="18" charset="0"/>
              </a:rPr>
              <a:t>. Τότε, λέμε ότι η </a:t>
            </a:r>
            <a:r>
              <a:rPr lang="en-GB" sz="2800" dirty="0">
                <a:cs typeface="Times New Roman" pitchFamily="18" charset="0"/>
              </a:rPr>
              <a:t>R</a:t>
            </a:r>
            <a:r>
              <a:rPr lang="el-GR" sz="2800" dirty="0">
                <a:cs typeface="Times New Roman" pitchFamily="18" charset="0"/>
              </a:rPr>
              <a:t> ικανοποιεί την εξάρτηση σύζευξης</a:t>
            </a:r>
            <a:endParaRPr lang="en-GB" sz="2800" dirty="0">
              <a:cs typeface="Times New Roman" pitchFamily="18" charset="0"/>
            </a:endParaRPr>
          </a:p>
          <a:p>
            <a:pPr eaLnBrk="0" hangingPunct="0">
              <a:buClr>
                <a:schemeClr val="tx1"/>
              </a:buClr>
              <a:tabLst>
                <a:tab pos="457200" algn="l"/>
                <a:tab pos="1584325" algn="l"/>
              </a:tabLst>
            </a:pPr>
            <a:r>
              <a:rPr lang="en-GB" sz="2800" dirty="0">
                <a:solidFill>
                  <a:srgbClr val="CC00CC"/>
                </a:solidFill>
                <a:cs typeface="Times New Roman" pitchFamily="18" charset="0"/>
              </a:rPr>
              <a:t>* ( A, B, …, Z)</a:t>
            </a:r>
          </a:p>
          <a:p>
            <a:pPr algn="just" eaLnBrk="0" hangingPunct="0">
              <a:tabLst>
                <a:tab pos="457200" algn="l"/>
                <a:tab pos="1584325" algn="l"/>
              </a:tabLst>
            </a:pPr>
            <a:r>
              <a:rPr lang="el-GR" sz="2800" dirty="0">
                <a:cs typeface="Times New Roman" pitchFamily="18" charset="0"/>
              </a:rPr>
              <a:t>αν και μόνο αν η </a:t>
            </a:r>
            <a:r>
              <a:rPr lang="en-GB" sz="2800" dirty="0">
                <a:cs typeface="Times New Roman" pitchFamily="18" charset="0"/>
              </a:rPr>
              <a:t>R</a:t>
            </a:r>
            <a:r>
              <a:rPr lang="el-GR" sz="2800" dirty="0">
                <a:cs typeface="Times New Roman" pitchFamily="18" charset="0"/>
              </a:rPr>
              <a:t> είναι ίση με την σύζευξη των προβολών της πάνω στα </a:t>
            </a:r>
            <a:r>
              <a:rPr lang="en-GB" sz="2800" dirty="0">
                <a:cs typeface="Times New Roman" pitchFamily="18" charset="0"/>
              </a:rPr>
              <a:t>A</a:t>
            </a:r>
            <a:r>
              <a:rPr lang="el-GR" sz="2800" dirty="0">
                <a:cs typeface="Times New Roman" pitchFamily="18" charset="0"/>
              </a:rPr>
              <a:t>, </a:t>
            </a:r>
            <a:r>
              <a:rPr lang="en-GB" sz="2800" dirty="0">
                <a:cs typeface="Times New Roman" pitchFamily="18" charset="0"/>
              </a:rPr>
              <a:t>B</a:t>
            </a:r>
            <a:r>
              <a:rPr lang="el-GR" sz="2800" dirty="0">
                <a:cs typeface="Times New Roman" pitchFamily="18" charset="0"/>
              </a:rPr>
              <a:t>, …, </a:t>
            </a:r>
            <a:r>
              <a:rPr lang="en-GB" sz="2800" dirty="0">
                <a:cs typeface="Times New Roman" pitchFamily="18" charset="0"/>
              </a:rPr>
              <a:t>Z</a:t>
            </a:r>
            <a:r>
              <a:rPr lang="el-GR" sz="2800" dirty="0" smtClean="0">
                <a:cs typeface="Times New Roman" pitchFamily="18" charset="0"/>
              </a:rPr>
              <a:t>.</a:t>
            </a:r>
            <a:endParaRPr lang="en-GB" sz="2800" dirty="0">
              <a:cs typeface="Times New Roman" pitchFamily="18" charset="0"/>
            </a:endParaRPr>
          </a:p>
        </p:txBody>
      </p:sp>
      <p:sp>
        <p:nvSpPr>
          <p:cNvPr id="9"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106610"/>
            <a:ext cx="9108504" cy="1162150"/>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l-GR" dirty="0" smtClean="0">
                <a:cs typeface="Times New Roman" pitchFamily="18" charset="0"/>
              </a:rPr>
              <a:t>Θεώρημα του </a:t>
            </a:r>
            <a:r>
              <a:rPr lang="en-US" dirty="0" smtClean="0">
                <a:cs typeface="Times New Roman" pitchFamily="18" charset="0"/>
              </a:rPr>
              <a:t>Fagin</a:t>
            </a:r>
            <a:endParaRPr lang="en-US" dirty="0"/>
          </a:p>
        </p:txBody>
      </p:sp>
      <p:sp>
        <p:nvSpPr>
          <p:cNvPr id="9" name="Rectangle 2" descr="Η R άγκιστρο, A, B, C, άγκιστρο, ικανοποιεί την εξάρτηση σύζευξης *(AB, AC) αν και μόνο αν ικανοποιεί τις εξαρτήσεις πολλαπλών τιμών Α —» Β | C.&#10;&#10;Οι εξαρτήσεις σύζευξης είναι η πιο γενική μορφή εξάρτησης που είναι δυνατή.&#10;&#10;"/>
          <p:cNvSpPr txBox="1">
            <a:spLocks noChangeArrowheads="1"/>
          </p:cNvSpPr>
          <p:nvPr>
            <p:custDataLst>
              <p:tags r:id="rId2"/>
            </p:custDataLst>
          </p:nvPr>
        </p:nvSpPr>
        <p:spPr>
          <a:xfrm>
            <a:off x="467544" y="2132856"/>
            <a:ext cx="8208912" cy="3096344"/>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pPr>
            <a:r>
              <a:rPr lang="el-GR" sz="2800" dirty="0">
                <a:cs typeface="Times New Roman" pitchFamily="18" charset="0"/>
              </a:rPr>
              <a:t>Η </a:t>
            </a:r>
            <a:r>
              <a:rPr lang="en-GB" sz="2800" dirty="0">
                <a:cs typeface="Times New Roman" pitchFamily="18" charset="0"/>
              </a:rPr>
              <a:t>R</a:t>
            </a:r>
            <a:r>
              <a:rPr lang="el-GR" sz="2800" dirty="0">
                <a:cs typeface="Times New Roman" pitchFamily="18" charset="0"/>
              </a:rPr>
              <a:t>{</a:t>
            </a:r>
            <a:r>
              <a:rPr lang="en-GB" sz="2800" dirty="0">
                <a:cs typeface="Times New Roman" pitchFamily="18" charset="0"/>
              </a:rPr>
              <a:t>A</a:t>
            </a:r>
            <a:r>
              <a:rPr lang="el-GR" sz="2800" dirty="0">
                <a:cs typeface="Times New Roman" pitchFamily="18" charset="0"/>
              </a:rPr>
              <a:t>, </a:t>
            </a:r>
            <a:r>
              <a:rPr lang="en-GB" sz="2800" dirty="0">
                <a:cs typeface="Times New Roman" pitchFamily="18" charset="0"/>
              </a:rPr>
              <a:t>B</a:t>
            </a:r>
            <a:r>
              <a:rPr lang="el-GR" sz="2800" dirty="0">
                <a:cs typeface="Times New Roman" pitchFamily="18" charset="0"/>
              </a:rPr>
              <a:t>, </a:t>
            </a:r>
            <a:r>
              <a:rPr lang="en-GB" sz="2800" dirty="0">
                <a:cs typeface="Times New Roman" pitchFamily="18" charset="0"/>
              </a:rPr>
              <a:t>C</a:t>
            </a:r>
            <a:r>
              <a:rPr lang="el-GR" sz="2800" dirty="0">
                <a:cs typeface="Times New Roman" pitchFamily="18" charset="0"/>
              </a:rPr>
              <a:t>} ικανοποιεί την εξάρτηση σύζευξης *(</a:t>
            </a:r>
            <a:r>
              <a:rPr lang="en-GB" sz="2800" dirty="0">
                <a:cs typeface="Times New Roman" pitchFamily="18" charset="0"/>
              </a:rPr>
              <a:t>AB</a:t>
            </a:r>
            <a:r>
              <a:rPr lang="el-GR" sz="2800" dirty="0">
                <a:cs typeface="Times New Roman" pitchFamily="18" charset="0"/>
              </a:rPr>
              <a:t>, </a:t>
            </a:r>
            <a:r>
              <a:rPr lang="en-GB" sz="2800" dirty="0">
                <a:cs typeface="Times New Roman" pitchFamily="18" charset="0"/>
              </a:rPr>
              <a:t>AC</a:t>
            </a:r>
            <a:r>
              <a:rPr lang="el-GR" sz="2800" dirty="0">
                <a:cs typeface="Times New Roman" pitchFamily="18" charset="0"/>
              </a:rPr>
              <a:t>) αν και μόνο αν ικανοποιεί τις εξαρτήσεις πολλαπλών τιμών Α —» Β | </a:t>
            </a:r>
            <a:r>
              <a:rPr lang="en-GB" sz="2800" dirty="0">
                <a:cs typeface="Times New Roman" pitchFamily="18" charset="0"/>
              </a:rPr>
              <a:t>C</a:t>
            </a:r>
            <a:r>
              <a:rPr lang="el-GR" sz="2800" dirty="0">
                <a:cs typeface="Times New Roman" pitchFamily="18" charset="0"/>
              </a:rPr>
              <a:t>.</a:t>
            </a:r>
            <a:endParaRPr lang="en-GB" sz="2800" dirty="0">
              <a:cs typeface="Times New Roman" pitchFamily="18" charset="0"/>
            </a:endParaRPr>
          </a:p>
          <a:p>
            <a:pPr marL="0" indent="0" algn="just" eaLnBrk="0" hangingPunct="0">
              <a:buNone/>
            </a:pPr>
            <a:endParaRPr lang="el-GR" sz="2800" dirty="0"/>
          </a:p>
          <a:p>
            <a:pPr marL="0" indent="0" eaLnBrk="0" hangingPunct="0">
              <a:buNone/>
            </a:pPr>
            <a:r>
              <a:rPr lang="el-GR" sz="2800" dirty="0" smtClean="0">
                <a:solidFill>
                  <a:srgbClr val="7030A0"/>
                </a:solidFill>
                <a:cs typeface="Times New Roman" pitchFamily="18" charset="0"/>
              </a:rPr>
              <a:t>Οι εξαρτήσεις σύζευξης είναι η πιο γενική μορφή εξάρτησης που είναι δυνατή.</a:t>
            </a:r>
            <a:endParaRPr lang="en-GB" sz="2800" dirty="0">
              <a:solidFill>
                <a:srgbClr val="7030A0"/>
              </a:solidFill>
              <a:cs typeface="Times New Roman" pitchFamily="18" charset="0"/>
            </a:endParaRPr>
          </a:p>
          <a:p>
            <a:pPr marL="0" indent="0" eaLnBrk="0" hangingPunct="0">
              <a:buNone/>
            </a:pPr>
            <a:endParaRPr lang="en-GB" sz="2800" dirty="0">
              <a:solidFill>
                <a:srgbClr val="FF5050"/>
              </a:solidFill>
            </a:endParaRPr>
          </a:p>
        </p:txBody>
      </p:sp>
      <p:sp>
        <p:nvSpPr>
          <p:cNvPr id="10"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404491"/>
          </a:xfrm>
        </p:spPr>
        <p:txBody>
          <a:bodyPr>
            <a:normAutofit/>
          </a:bodyPr>
          <a:lstStyle/>
          <a:p>
            <a:pPr>
              <a:tabLst>
                <a:tab pos="457200" algn="l"/>
                <a:tab pos="1584325" algn="l"/>
              </a:tabLst>
            </a:pPr>
            <a:r>
              <a:rPr lang="el-GR" dirty="0">
                <a:cs typeface="Times New Roman" pitchFamily="18" charset="0"/>
              </a:rPr>
              <a:t>Πέμπτη κανονική </a:t>
            </a:r>
            <a:r>
              <a:rPr lang="el-GR" dirty="0" smtClean="0">
                <a:cs typeface="Times New Roman" pitchFamily="18" charset="0"/>
              </a:rPr>
              <a:t>μορφή (1 από 2)</a:t>
            </a:r>
            <a:endParaRPr lang="el-GR" dirty="0"/>
          </a:p>
        </p:txBody>
      </p:sp>
      <p:sp>
        <p:nvSpPr>
          <p:cNvPr id="8" name="Text Box 2" descr="Μια σχέση R είναι σε 5ΚΜ ,που ονομάζεται και κανονική μορφή &#10;προβολής, σύζευξης ή ΚΜ, ΠΣ (projection, join normal form, PJ κάθετος NF)&#10;αν και μόνο αν κάθε εξάρτηση σύζευξης στην R συνεπάγεται &#10;από τα υποψήφια κλειδιά της R.&#10; &#10;Τι σημαίνει μια εξάρτηση σύζευξης να συνεπάγεται από &#10;υποψήφια κλειδιά;&#10;"/>
          <p:cNvSpPr txBox="1">
            <a:spLocks noChangeArrowheads="1"/>
          </p:cNvSpPr>
          <p:nvPr>
            <p:custDataLst>
              <p:tags r:id="rId2"/>
            </p:custDataLst>
          </p:nvPr>
        </p:nvSpPr>
        <p:spPr bwMode="auto">
          <a:xfrm>
            <a:off x="467544" y="1844824"/>
            <a:ext cx="8280920" cy="27723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64" tIns="69665" rIns="89964" bIns="44982"/>
          <a:lstStyle>
            <a:lvl1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1pPr>
            <a:lvl2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2pPr>
            <a:lvl3pPr indent="-230188">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3pPr>
            <a:lvl4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4pPr>
            <a:lvl5pPr>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5713" algn="l"/>
                <a:tab pos="5791200" algn="l"/>
                <a:tab pos="6515100" algn="l"/>
              </a:tabLst>
              <a:defRPr>
                <a:solidFill>
                  <a:srgbClr val="000000"/>
                </a:solidFill>
                <a:latin typeface="Arial" panose="020B0604020202020204" pitchFamily="34" charset="0"/>
              </a:defRPr>
            </a:lvl9pPr>
          </a:lstStyle>
          <a:p>
            <a:pPr algn="just" eaLnBrk="0" hangingPunct="0">
              <a:tabLst>
                <a:tab pos="457200" algn="l"/>
                <a:tab pos="1584325" algn="l"/>
              </a:tabLst>
            </a:pPr>
            <a:r>
              <a:rPr lang="el-GR" sz="2400" dirty="0">
                <a:solidFill>
                  <a:schemeClr val="tx1"/>
                </a:solidFill>
                <a:latin typeface="+mn-lt"/>
                <a:cs typeface="Times New Roman" pitchFamily="18" charset="0"/>
              </a:rPr>
              <a:t>Μια σχέση </a:t>
            </a:r>
            <a:r>
              <a:rPr lang="en-GB" sz="2400" dirty="0">
                <a:solidFill>
                  <a:schemeClr val="tx1"/>
                </a:solidFill>
                <a:latin typeface="+mn-lt"/>
                <a:cs typeface="Times New Roman" pitchFamily="18" charset="0"/>
              </a:rPr>
              <a:t>R</a:t>
            </a:r>
            <a:r>
              <a:rPr lang="el-GR" sz="2400" dirty="0">
                <a:solidFill>
                  <a:schemeClr val="tx1"/>
                </a:solidFill>
                <a:latin typeface="+mn-lt"/>
                <a:cs typeface="Times New Roman" pitchFamily="18" charset="0"/>
              </a:rPr>
              <a:t> είναι σε 5ΚΜ –που ονομάζεται και κανονική μορφή </a:t>
            </a:r>
            <a:endParaRPr lang="el-GR" sz="2400" dirty="0" smtClean="0">
              <a:solidFill>
                <a:schemeClr val="tx1"/>
              </a:solidFill>
              <a:latin typeface="+mn-lt"/>
              <a:cs typeface="Times New Roman" pitchFamily="18" charset="0"/>
            </a:endParaRPr>
          </a:p>
          <a:p>
            <a:pPr algn="just" eaLnBrk="0" hangingPunct="0">
              <a:tabLst>
                <a:tab pos="457200" algn="l"/>
                <a:tab pos="1584325" algn="l"/>
              </a:tabLst>
            </a:pPr>
            <a:r>
              <a:rPr lang="el-GR" sz="2400" dirty="0" smtClean="0">
                <a:solidFill>
                  <a:schemeClr val="tx1"/>
                </a:solidFill>
                <a:latin typeface="+mn-lt"/>
                <a:cs typeface="Times New Roman" pitchFamily="18" charset="0"/>
              </a:rPr>
              <a:t>προβολής-σύζευξης </a:t>
            </a:r>
            <a:r>
              <a:rPr lang="el-GR" sz="2400" dirty="0">
                <a:solidFill>
                  <a:schemeClr val="tx1"/>
                </a:solidFill>
                <a:latin typeface="+mn-lt"/>
                <a:cs typeface="Times New Roman" pitchFamily="18" charset="0"/>
              </a:rPr>
              <a:t>ή ΚΜ-ΠΣ (</a:t>
            </a:r>
            <a:r>
              <a:rPr lang="en-GB" sz="2400" dirty="0">
                <a:solidFill>
                  <a:schemeClr val="tx1"/>
                </a:solidFill>
                <a:latin typeface="+mn-lt"/>
                <a:cs typeface="Times New Roman" pitchFamily="18" charset="0"/>
              </a:rPr>
              <a:t>projection</a:t>
            </a:r>
            <a:r>
              <a:rPr lang="el-GR" sz="2400" dirty="0">
                <a:solidFill>
                  <a:schemeClr val="tx1"/>
                </a:solidFill>
                <a:latin typeface="+mn-lt"/>
                <a:cs typeface="Times New Roman" pitchFamily="18" charset="0"/>
              </a:rPr>
              <a:t>-</a:t>
            </a:r>
            <a:r>
              <a:rPr lang="en-GB" sz="2400" dirty="0">
                <a:solidFill>
                  <a:schemeClr val="tx1"/>
                </a:solidFill>
                <a:latin typeface="+mn-lt"/>
                <a:cs typeface="Times New Roman" pitchFamily="18" charset="0"/>
              </a:rPr>
              <a:t>join</a:t>
            </a:r>
            <a:r>
              <a:rPr lang="el-GR" sz="2400" dirty="0">
                <a:solidFill>
                  <a:schemeClr val="tx1"/>
                </a:solidFill>
                <a:latin typeface="+mn-lt"/>
                <a:cs typeface="Times New Roman" pitchFamily="18" charset="0"/>
              </a:rPr>
              <a:t> </a:t>
            </a:r>
            <a:r>
              <a:rPr lang="en-GB" sz="2400" dirty="0">
                <a:solidFill>
                  <a:schemeClr val="tx1"/>
                </a:solidFill>
                <a:latin typeface="+mn-lt"/>
                <a:cs typeface="Times New Roman" pitchFamily="18" charset="0"/>
              </a:rPr>
              <a:t>normal</a:t>
            </a:r>
            <a:r>
              <a:rPr lang="el-GR" sz="2400" dirty="0">
                <a:solidFill>
                  <a:schemeClr val="tx1"/>
                </a:solidFill>
                <a:latin typeface="+mn-lt"/>
                <a:cs typeface="Times New Roman" pitchFamily="18" charset="0"/>
              </a:rPr>
              <a:t> </a:t>
            </a:r>
            <a:r>
              <a:rPr lang="en-GB" sz="2400" dirty="0">
                <a:solidFill>
                  <a:schemeClr val="tx1"/>
                </a:solidFill>
                <a:latin typeface="+mn-lt"/>
                <a:cs typeface="Times New Roman" pitchFamily="18" charset="0"/>
              </a:rPr>
              <a:t>form</a:t>
            </a:r>
            <a:r>
              <a:rPr lang="el-GR" sz="2400" dirty="0">
                <a:solidFill>
                  <a:schemeClr val="tx1"/>
                </a:solidFill>
                <a:latin typeface="+mn-lt"/>
                <a:cs typeface="Times New Roman" pitchFamily="18" charset="0"/>
              </a:rPr>
              <a:t>, </a:t>
            </a:r>
            <a:r>
              <a:rPr lang="en-GB" sz="2400" dirty="0">
                <a:solidFill>
                  <a:schemeClr val="tx1"/>
                </a:solidFill>
                <a:latin typeface="+mn-lt"/>
                <a:cs typeface="Times New Roman" pitchFamily="18" charset="0"/>
              </a:rPr>
              <a:t>PJ</a:t>
            </a:r>
            <a:r>
              <a:rPr lang="el-GR" sz="2400" dirty="0">
                <a:solidFill>
                  <a:schemeClr val="tx1"/>
                </a:solidFill>
                <a:latin typeface="+mn-lt"/>
                <a:cs typeface="Times New Roman" pitchFamily="18" charset="0"/>
              </a:rPr>
              <a:t>/</a:t>
            </a:r>
            <a:r>
              <a:rPr lang="en-GB" sz="2400" dirty="0">
                <a:solidFill>
                  <a:schemeClr val="tx1"/>
                </a:solidFill>
                <a:latin typeface="+mn-lt"/>
                <a:cs typeface="Times New Roman" pitchFamily="18" charset="0"/>
              </a:rPr>
              <a:t>NF</a:t>
            </a:r>
            <a:r>
              <a:rPr lang="el-GR" sz="2400" dirty="0" smtClean="0">
                <a:solidFill>
                  <a:schemeClr val="tx1"/>
                </a:solidFill>
                <a:latin typeface="+mn-lt"/>
                <a:cs typeface="Times New Roman" pitchFamily="18" charset="0"/>
              </a:rPr>
              <a:t>)</a:t>
            </a:r>
          </a:p>
          <a:p>
            <a:pPr algn="just" eaLnBrk="0" hangingPunct="0">
              <a:tabLst>
                <a:tab pos="457200" algn="l"/>
                <a:tab pos="1584325" algn="l"/>
              </a:tabLst>
            </a:pPr>
            <a:r>
              <a:rPr lang="el-GR" sz="2400" dirty="0" smtClean="0">
                <a:solidFill>
                  <a:schemeClr val="tx1"/>
                </a:solidFill>
                <a:latin typeface="+mn-lt"/>
                <a:cs typeface="Times New Roman" pitchFamily="18" charset="0"/>
              </a:rPr>
              <a:t>αν </a:t>
            </a:r>
            <a:r>
              <a:rPr lang="el-GR" sz="2400" dirty="0">
                <a:solidFill>
                  <a:schemeClr val="tx1"/>
                </a:solidFill>
                <a:latin typeface="+mn-lt"/>
                <a:cs typeface="Times New Roman" pitchFamily="18" charset="0"/>
              </a:rPr>
              <a:t>και μόνο αν κάθε εξάρτηση σύζευξης στην </a:t>
            </a:r>
            <a:r>
              <a:rPr lang="en-GB" sz="2400" dirty="0">
                <a:solidFill>
                  <a:schemeClr val="tx1"/>
                </a:solidFill>
                <a:latin typeface="+mn-lt"/>
                <a:cs typeface="Times New Roman" pitchFamily="18" charset="0"/>
              </a:rPr>
              <a:t>R</a:t>
            </a:r>
            <a:r>
              <a:rPr lang="el-GR" sz="2400" dirty="0">
                <a:solidFill>
                  <a:schemeClr val="tx1"/>
                </a:solidFill>
                <a:latin typeface="+mn-lt"/>
                <a:cs typeface="Times New Roman" pitchFamily="18" charset="0"/>
              </a:rPr>
              <a:t> συνεπάγεται </a:t>
            </a:r>
            <a:endParaRPr lang="el-GR" sz="2400" dirty="0" smtClean="0">
              <a:solidFill>
                <a:schemeClr val="tx1"/>
              </a:solidFill>
              <a:latin typeface="+mn-lt"/>
              <a:cs typeface="Times New Roman" pitchFamily="18" charset="0"/>
            </a:endParaRPr>
          </a:p>
          <a:p>
            <a:pPr algn="just" eaLnBrk="0" hangingPunct="0">
              <a:tabLst>
                <a:tab pos="457200" algn="l"/>
                <a:tab pos="1584325" algn="l"/>
              </a:tabLst>
            </a:pPr>
            <a:r>
              <a:rPr lang="el-GR" sz="2400" dirty="0" smtClean="0">
                <a:solidFill>
                  <a:schemeClr val="tx1"/>
                </a:solidFill>
                <a:latin typeface="+mn-lt"/>
                <a:cs typeface="Times New Roman" pitchFamily="18" charset="0"/>
              </a:rPr>
              <a:t>από </a:t>
            </a:r>
            <a:r>
              <a:rPr lang="el-GR" sz="2400" dirty="0">
                <a:solidFill>
                  <a:schemeClr val="tx1"/>
                </a:solidFill>
                <a:latin typeface="+mn-lt"/>
                <a:cs typeface="Times New Roman" pitchFamily="18" charset="0"/>
              </a:rPr>
              <a:t>τα υποψήφια κλειδιά της </a:t>
            </a:r>
            <a:r>
              <a:rPr lang="en-GB" sz="2400" dirty="0">
                <a:solidFill>
                  <a:schemeClr val="tx1"/>
                </a:solidFill>
                <a:latin typeface="+mn-lt"/>
                <a:cs typeface="Times New Roman" pitchFamily="18" charset="0"/>
              </a:rPr>
              <a:t>R</a:t>
            </a:r>
            <a:r>
              <a:rPr lang="el-GR" sz="2400" dirty="0">
                <a:solidFill>
                  <a:schemeClr val="tx1"/>
                </a:solidFill>
                <a:latin typeface="+mn-lt"/>
                <a:cs typeface="Times New Roman" pitchFamily="18" charset="0"/>
              </a:rPr>
              <a:t>.</a:t>
            </a:r>
            <a:endParaRPr lang="en-GB" sz="2400" dirty="0">
              <a:solidFill>
                <a:schemeClr val="tx1"/>
              </a:solidFill>
              <a:latin typeface="+mn-lt"/>
              <a:cs typeface="Times New Roman" pitchFamily="18" charset="0"/>
            </a:endParaRPr>
          </a:p>
          <a:p>
            <a:pPr algn="just" eaLnBrk="0" hangingPunct="0">
              <a:tabLst>
                <a:tab pos="457200" algn="l"/>
                <a:tab pos="1584325" algn="l"/>
              </a:tabLst>
            </a:pPr>
            <a:r>
              <a:rPr lang="el-GR" sz="2400" dirty="0">
                <a:solidFill>
                  <a:schemeClr val="tx1"/>
                </a:solidFill>
                <a:latin typeface="+mn-lt"/>
                <a:cs typeface="Times New Roman" pitchFamily="18" charset="0"/>
              </a:rPr>
              <a:t> </a:t>
            </a:r>
            <a:endParaRPr lang="el-GR" sz="2400" dirty="0">
              <a:solidFill>
                <a:schemeClr val="tx1"/>
              </a:solidFill>
              <a:latin typeface="+mn-lt"/>
            </a:endParaRPr>
          </a:p>
          <a:p>
            <a:pPr algn="just" eaLnBrk="0" hangingPunct="0">
              <a:tabLst>
                <a:tab pos="457200" algn="l"/>
                <a:tab pos="1584325" algn="l"/>
              </a:tabLst>
            </a:pPr>
            <a:r>
              <a:rPr lang="el-GR" sz="2400" dirty="0">
                <a:solidFill>
                  <a:schemeClr val="tx1"/>
                </a:solidFill>
                <a:latin typeface="+mn-lt"/>
                <a:cs typeface="Times New Roman" pitchFamily="18" charset="0"/>
              </a:rPr>
              <a:t>Τι σημαίνει μια εξάρτηση σύζευξης να συνεπάγεται από </a:t>
            </a:r>
            <a:endParaRPr lang="el-GR" sz="2400" dirty="0" smtClean="0">
              <a:solidFill>
                <a:schemeClr val="tx1"/>
              </a:solidFill>
              <a:latin typeface="+mn-lt"/>
              <a:cs typeface="Times New Roman" pitchFamily="18" charset="0"/>
            </a:endParaRPr>
          </a:p>
          <a:p>
            <a:pPr algn="just" eaLnBrk="0" hangingPunct="0">
              <a:tabLst>
                <a:tab pos="457200" algn="l"/>
                <a:tab pos="1584325" algn="l"/>
              </a:tabLst>
            </a:pPr>
            <a:r>
              <a:rPr lang="el-GR" sz="2400" dirty="0" smtClean="0">
                <a:solidFill>
                  <a:schemeClr val="tx1"/>
                </a:solidFill>
                <a:latin typeface="+mn-lt"/>
                <a:cs typeface="Times New Roman" pitchFamily="18" charset="0"/>
              </a:rPr>
              <a:t>υποψήφια κλειδιά</a:t>
            </a:r>
            <a:r>
              <a:rPr lang="el-GR" sz="2400" dirty="0">
                <a:solidFill>
                  <a:schemeClr val="tx1"/>
                </a:solidFill>
                <a:latin typeface="+mn-lt"/>
                <a:cs typeface="Times New Roman" pitchFamily="18" charset="0"/>
              </a:rPr>
              <a:t>;</a:t>
            </a:r>
            <a:endParaRPr lang="en-GB" sz="2400" dirty="0">
              <a:solidFill>
                <a:schemeClr val="tx1"/>
              </a:solidFill>
              <a:latin typeface="+mn-lt"/>
            </a:endParaRPr>
          </a:p>
        </p:txBody>
      </p:sp>
      <p:sp>
        <p:nvSpPr>
          <p:cNvPr id="10"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27384"/>
            <a:ext cx="8424936" cy="1260475"/>
          </a:xfrm>
        </p:spPr>
        <p:txBody>
          <a:bodyPr>
            <a:noAutofit/>
          </a:bodyPr>
          <a:lstStyle/>
          <a:p>
            <a:r>
              <a:rPr lang="el-GR" dirty="0">
                <a:cs typeface="Times New Roman" pitchFamily="18" charset="0"/>
              </a:rPr>
              <a:t>Πέμπτη κανονική μορφή </a:t>
            </a:r>
            <a:r>
              <a:rPr lang="el-GR" dirty="0" smtClean="0">
                <a:cs typeface="Times New Roman" pitchFamily="18" charset="0"/>
              </a:rPr>
              <a:t>(2 </a:t>
            </a:r>
            <a:r>
              <a:rPr lang="el-GR" dirty="0">
                <a:cs typeface="Times New Roman" pitchFamily="18" charset="0"/>
              </a:rPr>
              <a:t>από 2)</a:t>
            </a:r>
            <a:endParaRPr lang="el-GR" dirty="0">
              <a:latin typeface="+mn-lt"/>
            </a:endParaRPr>
          </a:p>
        </p:txBody>
      </p:sp>
      <p:sp>
        <p:nvSpPr>
          <p:cNvPr id="6" name="Rectangle 6" descr="Παράδειγμα:&#10;Έστω ότι η σχέση των προμηθευτών S έχει δυο υποψήφια κλειδιά, τα S# και SNAME. Η σχέση ικανοποιεί πολλές εξαρτήσεις σύζευξης, παραδείγματος χάρην&#10;*( άγκιστρο S#, S NAME, STATUS, άγκιστρο, άγκιστρο, S#, CITY, άγκιστρο,)&#10;που συνεπάγεται από το γεγονός ότι το γνώρισμα S# είναι υποψήφιο κλειδί και&#10;*( άγκιστρο, S#, S NAME, άγκιστρο, άγκιστρο, S#, STATUS, άγκιστρο, άγκιστρο, S NAME, CITY, άγκιστρο,) &#10;που συνεπάγεται από το γεγονός ότι τα γνωρίσματα S# και S NAME είναι και τα δύο υποψήφια κλειδιά.&#10; Συμπέρασμα: Μια σχέση σε 5ΚΜ είναι εγγυημένα απαλλαγμένη από ανωμαλίες που μπορούν να εξαλειφθούν με προβολές.&#10;"/>
          <p:cNvSpPr txBox="1">
            <a:spLocks noChangeArrowheads="1"/>
          </p:cNvSpPr>
          <p:nvPr>
            <p:custDataLst>
              <p:tags r:id="rId2"/>
            </p:custDataLst>
          </p:nvPr>
        </p:nvSpPr>
        <p:spPr>
          <a:xfrm>
            <a:off x="467545" y="908720"/>
            <a:ext cx="8280920" cy="537321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400" u="sng" dirty="0">
                <a:solidFill>
                  <a:srgbClr val="FF9900"/>
                </a:solidFill>
                <a:cs typeface="Times New Roman" pitchFamily="18" charset="0"/>
              </a:rPr>
              <a:t>Παράδειγμα</a:t>
            </a:r>
            <a:r>
              <a:rPr lang="el-GR" sz="2400" dirty="0">
                <a:solidFill>
                  <a:srgbClr val="FF9900"/>
                </a:solidFill>
                <a:cs typeface="Times New Roman" pitchFamily="18" charset="0"/>
              </a:rPr>
              <a:t>:</a:t>
            </a:r>
            <a:endParaRPr lang="en-GB" sz="2400" dirty="0">
              <a:solidFill>
                <a:srgbClr val="FF9900"/>
              </a:solidFill>
              <a:cs typeface="Times New Roman" pitchFamily="18" charset="0"/>
            </a:endParaRPr>
          </a:p>
          <a:p>
            <a:pPr marL="0" indent="0" algn="just" eaLnBrk="0" hangingPunct="0">
              <a:buNone/>
            </a:pPr>
            <a:r>
              <a:rPr lang="el-GR" sz="2400" dirty="0"/>
              <a:t>Έστω ότι η</a:t>
            </a:r>
            <a:r>
              <a:rPr lang="el-GR" sz="2400" dirty="0">
                <a:cs typeface="Times New Roman" pitchFamily="18" charset="0"/>
              </a:rPr>
              <a:t> σχέση των προμηθευτών </a:t>
            </a:r>
            <a:r>
              <a:rPr lang="en-GB" sz="2400" dirty="0">
                <a:cs typeface="Times New Roman" pitchFamily="18" charset="0"/>
              </a:rPr>
              <a:t>S</a:t>
            </a:r>
            <a:r>
              <a:rPr lang="el-GR" sz="2400" dirty="0">
                <a:cs typeface="Times New Roman" pitchFamily="18" charset="0"/>
              </a:rPr>
              <a:t> έχει δυο υποψήφια κλειδιά, τα </a:t>
            </a:r>
            <a:r>
              <a:rPr lang="en-GB" sz="2400" dirty="0">
                <a:cs typeface="Times New Roman" pitchFamily="18" charset="0"/>
              </a:rPr>
              <a:t>S</a:t>
            </a:r>
            <a:r>
              <a:rPr lang="el-GR" sz="2400" dirty="0">
                <a:cs typeface="Times New Roman" pitchFamily="18" charset="0"/>
              </a:rPr>
              <a:t># και </a:t>
            </a:r>
            <a:r>
              <a:rPr lang="en-GB" sz="2400" dirty="0">
                <a:cs typeface="Times New Roman" pitchFamily="18" charset="0"/>
              </a:rPr>
              <a:t>SNAME</a:t>
            </a:r>
            <a:r>
              <a:rPr lang="el-GR" sz="2400" dirty="0">
                <a:cs typeface="Times New Roman" pitchFamily="18" charset="0"/>
              </a:rPr>
              <a:t>. Η σχέση ικανοποιεί πολλές εξαρτήσεις σύζευξης, π.χ.</a:t>
            </a:r>
            <a:endParaRPr lang="en-GB" sz="2400" dirty="0">
              <a:cs typeface="Times New Roman" pitchFamily="18" charset="0"/>
            </a:endParaRPr>
          </a:p>
          <a:p>
            <a:pPr marL="0" indent="0" algn="just" eaLnBrk="0" hangingPunct="0">
              <a:buNone/>
            </a:pPr>
            <a:r>
              <a:rPr lang="en-GB" sz="2400" dirty="0">
                <a:solidFill>
                  <a:srgbClr val="CC00CC"/>
                </a:solidFill>
                <a:cs typeface="Times New Roman" pitchFamily="18" charset="0"/>
              </a:rPr>
              <a:t>*</a:t>
            </a:r>
            <a:r>
              <a:rPr lang="el-GR" sz="2400" dirty="0">
                <a:solidFill>
                  <a:srgbClr val="CC00CC"/>
                </a:solidFill>
                <a:cs typeface="Times New Roman" pitchFamily="18" charset="0"/>
              </a:rPr>
              <a:t>({</a:t>
            </a:r>
            <a:r>
              <a:rPr lang="en-GB" sz="2400" dirty="0">
                <a:solidFill>
                  <a:srgbClr val="CC00CC"/>
                </a:solidFill>
                <a:cs typeface="Times New Roman" pitchFamily="18" charset="0"/>
              </a:rPr>
              <a:t>S</a:t>
            </a:r>
            <a:r>
              <a:rPr lang="el-GR" sz="2400" dirty="0">
                <a:solidFill>
                  <a:srgbClr val="CC00CC"/>
                </a:solidFill>
                <a:cs typeface="Times New Roman" pitchFamily="18" charset="0"/>
              </a:rPr>
              <a:t>#, </a:t>
            </a:r>
            <a:r>
              <a:rPr lang="en-GB" sz="2400" dirty="0">
                <a:solidFill>
                  <a:srgbClr val="CC00CC"/>
                </a:solidFill>
                <a:cs typeface="Times New Roman" pitchFamily="18" charset="0"/>
              </a:rPr>
              <a:t>SNAME</a:t>
            </a:r>
            <a:r>
              <a:rPr lang="el-GR" sz="2400" dirty="0">
                <a:solidFill>
                  <a:srgbClr val="CC00CC"/>
                </a:solidFill>
                <a:cs typeface="Times New Roman" pitchFamily="18" charset="0"/>
              </a:rPr>
              <a:t>, </a:t>
            </a:r>
            <a:r>
              <a:rPr lang="en-GB" sz="2400" dirty="0">
                <a:solidFill>
                  <a:srgbClr val="CC00CC"/>
                </a:solidFill>
                <a:cs typeface="Times New Roman" pitchFamily="18" charset="0"/>
              </a:rPr>
              <a:t>STATUS</a:t>
            </a:r>
            <a:r>
              <a:rPr lang="el-GR" sz="2400" dirty="0">
                <a:solidFill>
                  <a:srgbClr val="CC00CC"/>
                </a:solidFill>
                <a:cs typeface="Times New Roman" pitchFamily="18" charset="0"/>
              </a:rPr>
              <a:t>}, {</a:t>
            </a:r>
            <a:r>
              <a:rPr lang="en-GB" sz="2400" dirty="0">
                <a:solidFill>
                  <a:srgbClr val="CC00CC"/>
                </a:solidFill>
                <a:cs typeface="Times New Roman" pitchFamily="18" charset="0"/>
              </a:rPr>
              <a:t>S</a:t>
            </a:r>
            <a:r>
              <a:rPr lang="el-GR" sz="2400" dirty="0">
                <a:solidFill>
                  <a:srgbClr val="CC00CC"/>
                </a:solidFill>
                <a:cs typeface="Times New Roman" pitchFamily="18" charset="0"/>
              </a:rPr>
              <a:t>#, </a:t>
            </a:r>
            <a:r>
              <a:rPr lang="en-GB" sz="2400" dirty="0">
                <a:solidFill>
                  <a:srgbClr val="CC00CC"/>
                </a:solidFill>
                <a:cs typeface="Times New Roman" pitchFamily="18" charset="0"/>
              </a:rPr>
              <a:t>CITY</a:t>
            </a:r>
            <a:r>
              <a:rPr lang="el-GR" sz="2400" dirty="0">
                <a:solidFill>
                  <a:srgbClr val="CC00CC"/>
                </a:solidFill>
                <a:cs typeface="Times New Roman" pitchFamily="18" charset="0"/>
              </a:rPr>
              <a:t>})</a:t>
            </a:r>
            <a:endParaRPr lang="el-GR" sz="2400" dirty="0">
              <a:solidFill>
                <a:srgbClr val="CC00CC"/>
              </a:solidFill>
            </a:endParaRPr>
          </a:p>
          <a:p>
            <a:pPr marL="0" indent="0" algn="just" eaLnBrk="0" hangingPunct="0">
              <a:buNone/>
            </a:pPr>
            <a:r>
              <a:rPr lang="el-GR" sz="2400" dirty="0">
                <a:cs typeface="Times New Roman" pitchFamily="18" charset="0"/>
              </a:rPr>
              <a:t>που συνεπάγεται από το γεγονός ότι το γνώρισμα </a:t>
            </a:r>
            <a:r>
              <a:rPr lang="en-GB" sz="2400" dirty="0">
                <a:cs typeface="Times New Roman" pitchFamily="18" charset="0"/>
              </a:rPr>
              <a:t>S</a:t>
            </a:r>
            <a:r>
              <a:rPr lang="el-GR" sz="2400" dirty="0">
                <a:cs typeface="Times New Roman" pitchFamily="18" charset="0"/>
              </a:rPr>
              <a:t># είναι υποψήφιο κλειδί και</a:t>
            </a:r>
            <a:endParaRPr lang="en-GB" sz="2400" dirty="0">
              <a:cs typeface="Times New Roman" pitchFamily="18" charset="0"/>
            </a:endParaRPr>
          </a:p>
          <a:p>
            <a:pPr marL="0" indent="0" algn="just" eaLnBrk="0" hangingPunct="0">
              <a:buNone/>
            </a:pPr>
            <a:r>
              <a:rPr lang="en-GB" sz="2400" dirty="0">
                <a:solidFill>
                  <a:srgbClr val="CC00CC"/>
                </a:solidFill>
                <a:cs typeface="Times New Roman" pitchFamily="18" charset="0"/>
              </a:rPr>
              <a:t>*</a:t>
            </a:r>
            <a:r>
              <a:rPr lang="el-GR" sz="2400" dirty="0">
                <a:solidFill>
                  <a:srgbClr val="CC00CC"/>
                </a:solidFill>
                <a:cs typeface="Times New Roman" pitchFamily="18" charset="0"/>
              </a:rPr>
              <a:t>({</a:t>
            </a:r>
            <a:r>
              <a:rPr lang="en-GB" sz="2400" dirty="0">
                <a:solidFill>
                  <a:srgbClr val="CC00CC"/>
                </a:solidFill>
                <a:cs typeface="Times New Roman" pitchFamily="18" charset="0"/>
              </a:rPr>
              <a:t>S</a:t>
            </a:r>
            <a:r>
              <a:rPr lang="el-GR" sz="2400" dirty="0">
                <a:solidFill>
                  <a:srgbClr val="CC00CC"/>
                </a:solidFill>
                <a:cs typeface="Times New Roman" pitchFamily="18" charset="0"/>
              </a:rPr>
              <a:t>#, </a:t>
            </a:r>
            <a:r>
              <a:rPr lang="en-GB" sz="2400" dirty="0">
                <a:solidFill>
                  <a:srgbClr val="CC00CC"/>
                </a:solidFill>
                <a:cs typeface="Times New Roman" pitchFamily="18" charset="0"/>
              </a:rPr>
              <a:t>SNAME</a:t>
            </a:r>
            <a:r>
              <a:rPr lang="el-GR" sz="2400" dirty="0">
                <a:solidFill>
                  <a:srgbClr val="CC00CC"/>
                </a:solidFill>
                <a:cs typeface="Times New Roman" pitchFamily="18" charset="0"/>
              </a:rPr>
              <a:t>}, {</a:t>
            </a:r>
            <a:r>
              <a:rPr lang="en-GB" sz="2400" dirty="0">
                <a:solidFill>
                  <a:srgbClr val="CC00CC"/>
                </a:solidFill>
                <a:cs typeface="Times New Roman" pitchFamily="18" charset="0"/>
              </a:rPr>
              <a:t>S</a:t>
            </a:r>
            <a:r>
              <a:rPr lang="el-GR" sz="2400" dirty="0">
                <a:solidFill>
                  <a:srgbClr val="CC00CC"/>
                </a:solidFill>
                <a:cs typeface="Times New Roman" pitchFamily="18" charset="0"/>
              </a:rPr>
              <a:t>#, </a:t>
            </a:r>
            <a:r>
              <a:rPr lang="en-GB" sz="2400" dirty="0">
                <a:solidFill>
                  <a:srgbClr val="CC00CC"/>
                </a:solidFill>
                <a:cs typeface="Times New Roman" pitchFamily="18" charset="0"/>
              </a:rPr>
              <a:t>STATUS</a:t>
            </a:r>
            <a:r>
              <a:rPr lang="el-GR" sz="2400" dirty="0">
                <a:solidFill>
                  <a:srgbClr val="CC00CC"/>
                </a:solidFill>
                <a:cs typeface="Times New Roman" pitchFamily="18" charset="0"/>
              </a:rPr>
              <a:t>}, {</a:t>
            </a:r>
            <a:r>
              <a:rPr lang="en-GB" sz="2400" dirty="0">
                <a:solidFill>
                  <a:srgbClr val="CC00CC"/>
                </a:solidFill>
                <a:cs typeface="Times New Roman" pitchFamily="18" charset="0"/>
              </a:rPr>
              <a:t>SNAME</a:t>
            </a:r>
            <a:r>
              <a:rPr lang="el-GR" sz="2400" dirty="0">
                <a:solidFill>
                  <a:srgbClr val="CC00CC"/>
                </a:solidFill>
                <a:cs typeface="Times New Roman" pitchFamily="18" charset="0"/>
              </a:rPr>
              <a:t>, </a:t>
            </a:r>
            <a:r>
              <a:rPr lang="en-GB" sz="2400" dirty="0">
                <a:solidFill>
                  <a:srgbClr val="CC00CC"/>
                </a:solidFill>
                <a:cs typeface="Times New Roman" pitchFamily="18" charset="0"/>
              </a:rPr>
              <a:t>CITY</a:t>
            </a:r>
            <a:r>
              <a:rPr lang="el-GR" sz="2400" dirty="0">
                <a:solidFill>
                  <a:srgbClr val="CC00CC"/>
                </a:solidFill>
                <a:cs typeface="Times New Roman" pitchFamily="18" charset="0"/>
              </a:rPr>
              <a:t>}) </a:t>
            </a:r>
            <a:endParaRPr lang="el-GR" sz="2400" dirty="0">
              <a:solidFill>
                <a:srgbClr val="CC00CC"/>
              </a:solidFill>
            </a:endParaRPr>
          </a:p>
          <a:p>
            <a:pPr marL="0" indent="0" algn="just" eaLnBrk="0" hangingPunct="0">
              <a:buNone/>
            </a:pPr>
            <a:r>
              <a:rPr lang="el-GR" sz="2400" dirty="0">
                <a:cs typeface="Times New Roman" pitchFamily="18" charset="0"/>
              </a:rPr>
              <a:t>που συνεπάγεται από το γεγονός ότι τα γνωρίσματα </a:t>
            </a:r>
            <a:r>
              <a:rPr lang="en-GB" sz="2400" dirty="0">
                <a:cs typeface="Times New Roman" pitchFamily="18" charset="0"/>
              </a:rPr>
              <a:t>S</a:t>
            </a:r>
            <a:r>
              <a:rPr lang="el-GR" sz="2400" dirty="0">
                <a:cs typeface="Times New Roman" pitchFamily="18" charset="0"/>
              </a:rPr>
              <a:t># και </a:t>
            </a:r>
            <a:r>
              <a:rPr lang="en-GB" sz="2400" dirty="0">
                <a:cs typeface="Times New Roman" pitchFamily="18" charset="0"/>
              </a:rPr>
              <a:t>SNAME</a:t>
            </a:r>
            <a:r>
              <a:rPr lang="el-GR" sz="2400" dirty="0">
                <a:cs typeface="Times New Roman" pitchFamily="18" charset="0"/>
              </a:rPr>
              <a:t> είναι και τα δύο υποψήφια κλειδιά.</a:t>
            </a:r>
            <a:endParaRPr lang="en-GB" sz="2400" dirty="0">
              <a:cs typeface="Times New Roman" pitchFamily="18" charset="0"/>
            </a:endParaRPr>
          </a:p>
          <a:p>
            <a:pPr marL="0" indent="0" algn="just" eaLnBrk="0" hangingPunct="0">
              <a:buNone/>
            </a:pPr>
            <a:r>
              <a:rPr lang="el-GR" sz="2400" dirty="0">
                <a:cs typeface="Times New Roman" pitchFamily="18" charset="0"/>
              </a:rPr>
              <a:t> </a:t>
            </a:r>
            <a:r>
              <a:rPr lang="el-GR" sz="2400" u="sng" dirty="0" smtClean="0">
                <a:solidFill>
                  <a:schemeClr val="accent1"/>
                </a:solidFill>
                <a:cs typeface="Times New Roman" pitchFamily="18" charset="0"/>
              </a:rPr>
              <a:t>Συμπέρασμα</a:t>
            </a:r>
            <a:r>
              <a:rPr lang="el-GR" sz="2400" dirty="0">
                <a:cs typeface="Times New Roman" pitchFamily="18" charset="0"/>
              </a:rPr>
              <a:t>: Μια σχέση σε 5ΚΜ είναι εγγυημένα απαλλαγμένη από ανωμαλίες που μπορούν να εξαλειφθούν με προβολές.</a:t>
            </a:r>
            <a:endParaRPr lang="en-GB" sz="2400" dirty="0"/>
          </a:p>
        </p:txBody>
      </p:sp>
      <p:sp>
        <p:nvSpPr>
          <p:cNvPr id="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368152"/>
          </a:xfrm>
        </p:spPr>
        <p:txBody>
          <a:bodyPr>
            <a:noAutofit/>
          </a:bodyPr>
          <a:lstStyle/>
          <a:p>
            <a:r>
              <a:rPr lang="el-GR" dirty="0">
                <a:cs typeface="Times New Roman" pitchFamily="18" charset="0"/>
              </a:rPr>
              <a:t>Επισκόπηση της διαδικασίας </a:t>
            </a:r>
            <a:r>
              <a:rPr lang="el-GR" dirty="0" err="1">
                <a:cs typeface="Times New Roman" pitchFamily="18" charset="0"/>
              </a:rPr>
              <a:t>κανονικοποίησης</a:t>
            </a:r>
            <a:endParaRPr lang="el-GR" dirty="0"/>
          </a:p>
        </p:txBody>
      </p:sp>
      <p:sp>
        <p:nvSpPr>
          <p:cNvPr id="4" name="Ορθογώνιο 3"/>
          <p:cNvSpPr/>
          <p:nvPr>
            <p:custDataLst>
              <p:tags r:id="rId2"/>
            </p:custDataLst>
          </p:nvPr>
        </p:nvSpPr>
        <p:spPr>
          <a:xfrm>
            <a:off x="467545" y="1916832"/>
            <a:ext cx="8208912" cy="3108543"/>
          </a:xfrm>
          <a:prstGeom prst="rect">
            <a:avLst/>
          </a:prstGeom>
        </p:spPr>
        <p:txBody>
          <a:bodyPr wrap="square">
            <a:spAutoFit/>
          </a:bodyPr>
          <a:lstStyle/>
          <a:p>
            <a:pPr algn="just" eaLnBrk="0" hangingPunct="0"/>
            <a:r>
              <a:rPr lang="el-GR" sz="2800" dirty="0" smtClean="0">
                <a:cs typeface="Times New Roman" pitchFamily="18" charset="0"/>
              </a:rPr>
              <a:t>Με δεδομένη μία σχέση πρώτης κανονικής μορφής </a:t>
            </a:r>
            <a:r>
              <a:rPr lang="en-US" sz="2800" dirty="0" smtClean="0">
                <a:cs typeface="Times New Roman" pitchFamily="18" charset="0"/>
              </a:rPr>
              <a:t>R</a:t>
            </a:r>
            <a:r>
              <a:rPr lang="el-GR" sz="2800" dirty="0" smtClean="0">
                <a:cs typeface="Times New Roman" pitchFamily="18" charset="0"/>
              </a:rPr>
              <a:t> και μια λίστα δεσμεύσεων (συναρτησιακών εξαρτήσεων, εξαρτήσεων πολλαπλών τιμών και εξαρτήσεων σύζευξης) που ισχύουν για την </a:t>
            </a:r>
            <a:r>
              <a:rPr lang="en-US" sz="2800" dirty="0" smtClean="0">
                <a:cs typeface="Times New Roman" pitchFamily="18" charset="0"/>
              </a:rPr>
              <a:t>R</a:t>
            </a:r>
            <a:r>
              <a:rPr lang="el-GR" sz="2800" dirty="0" smtClean="0">
                <a:cs typeface="Times New Roman" pitchFamily="18" charset="0"/>
              </a:rPr>
              <a:t>, ανάγουμε συστηματικά την </a:t>
            </a:r>
            <a:r>
              <a:rPr lang="en-US" sz="2800" dirty="0" smtClean="0">
                <a:cs typeface="Times New Roman" pitchFamily="18" charset="0"/>
              </a:rPr>
              <a:t>R</a:t>
            </a:r>
            <a:r>
              <a:rPr lang="el-GR" sz="2800" dirty="0" smtClean="0">
                <a:cs typeface="Times New Roman" pitchFamily="18" charset="0"/>
              </a:rPr>
              <a:t> σε μια συλλογή μικρότερων σχέσεων που είναι ισοδύναμες με την </a:t>
            </a:r>
            <a:r>
              <a:rPr lang="en-US" sz="2800" dirty="0" smtClean="0">
                <a:cs typeface="Times New Roman" pitchFamily="18" charset="0"/>
              </a:rPr>
              <a:t>R</a:t>
            </a:r>
            <a:r>
              <a:rPr lang="el-GR" sz="2800" dirty="0" smtClean="0">
                <a:cs typeface="Times New Roman" pitchFamily="18" charset="0"/>
              </a:rPr>
              <a:t>, αλλά πιο επιθυμητές από την </a:t>
            </a:r>
            <a:r>
              <a:rPr lang="en-US" sz="2800" dirty="0" smtClean="0">
                <a:cs typeface="Times New Roman" pitchFamily="18" charset="0"/>
              </a:rPr>
              <a:t>R</a:t>
            </a:r>
            <a:r>
              <a:rPr lang="el-GR" sz="2800" dirty="0" smtClean="0">
                <a:cs typeface="Times New Roman" pitchFamily="18" charset="0"/>
              </a:rPr>
              <a:t>. </a:t>
            </a:r>
            <a:endParaRPr lang="el-GR" sz="2800" dirty="0">
              <a:cs typeface="Times New Roman" pitchFamily="18" charset="0"/>
            </a:endParaRPr>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5" y="-27384"/>
            <a:ext cx="8208912" cy="1368152"/>
          </a:xfrm>
        </p:spPr>
        <p:txBody>
          <a:bodyPr>
            <a:noAutofit/>
          </a:bodyPr>
          <a:lstStyle/>
          <a:p>
            <a:r>
              <a:rPr lang="el-GR" dirty="0">
                <a:cs typeface="Times New Roman" pitchFamily="18" charset="0"/>
              </a:rPr>
              <a:t>Η συνολική διαδικασία </a:t>
            </a:r>
            <a:r>
              <a:rPr lang="el-GR" dirty="0" err="1">
                <a:cs typeface="Times New Roman" pitchFamily="18" charset="0"/>
              </a:rPr>
              <a:t>κανονικοποίησης</a:t>
            </a:r>
            <a:endParaRPr lang="el-GR" dirty="0">
              <a:latin typeface="+mn-lt"/>
            </a:endParaRPr>
          </a:p>
        </p:txBody>
      </p:sp>
      <p:sp>
        <p:nvSpPr>
          <p:cNvPr id="8" name="Content Placeholder 2"/>
          <p:cNvSpPr>
            <a:spLocks noGrp="1"/>
          </p:cNvSpPr>
          <p:nvPr>
            <p:ph idx="4294967295"/>
          </p:nvPr>
        </p:nvSpPr>
        <p:spPr>
          <a:xfrm>
            <a:off x="467545" y="1340768"/>
            <a:ext cx="8280920" cy="5040560"/>
          </a:xfrm>
        </p:spPr>
        <p:txBody>
          <a:bodyPr>
            <a:noAutofit/>
          </a:bodyPr>
          <a:lstStyle/>
          <a:p>
            <a:pPr marL="198438" indent="0" algn="just" defTabSz="669925" eaLnBrk="0" hangingPunct="0">
              <a:buNone/>
              <a:tabLst>
                <a:tab pos="457200" algn="l"/>
              </a:tabLst>
            </a:pPr>
            <a:r>
              <a:rPr lang="el-GR" sz="2400" dirty="0" smtClean="0">
                <a:cs typeface="Times New Roman" pitchFamily="18" charset="0"/>
              </a:rPr>
              <a:t>1. </a:t>
            </a:r>
            <a:r>
              <a:rPr lang="el-GR" sz="2400" b="1" dirty="0" smtClean="0">
                <a:solidFill>
                  <a:srgbClr val="FF66FF"/>
                </a:solidFill>
                <a:cs typeface="Times New Roman" pitchFamily="18" charset="0"/>
              </a:rPr>
              <a:t>1ΚΜ → 2ΚΜ</a:t>
            </a:r>
            <a:r>
              <a:rPr lang="el-GR" sz="2400" dirty="0" smtClean="0">
                <a:cs typeface="Times New Roman" pitchFamily="18" charset="0"/>
              </a:rPr>
              <a:t> Απαλοιφή οποιονδήποτε συναρτησιακών εξαρτήσεων οι οποίες δεν είναι μη αναγώγιμες.</a:t>
            </a:r>
          </a:p>
          <a:p>
            <a:pPr marL="198438" indent="0" algn="just" defTabSz="669925" eaLnBrk="0" hangingPunct="0">
              <a:buNone/>
              <a:tabLst>
                <a:tab pos="457200" algn="l"/>
              </a:tabLst>
            </a:pPr>
            <a:r>
              <a:rPr lang="el-GR" sz="2400" dirty="0" smtClean="0">
                <a:cs typeface="Times New Roman" pitchFamily="18" charset="0"/>
              </a:rPr>
              <a:t>2.</a:t>
            </a:r>
            <a:r>
              <a:rPr lang="el-GR" sz="2400" dirty="0" smtClean="0"/>
              <a:t> </a:t>
            </a:r>
            <a:r>
              <a:rPr lang="el-GR" sz="2400" b="1" dirty="0" smtClean="0">
                <a:solidFill>
                  <a:srgbClr val="FF66FF"/>
                </a:solidFill>
                <a:cs typeface="Times New Roman" pitchFamily="18" charset="0"/>
              </a:rPr>
              <a:t>2ΚΜ → 3ΚΜ</a:t>
            </a:r>
            <a:r>
              <a:rPr lang="el-GR" sz="2400" dirty="0" smtClean="0">
                <a:cs typeface="Times New Roman" pitchFamily="18" charset="0"/>
              </a:rPr>
              <a:t> Απαλοιφή οποιονδήποτε μεταβατικών συναρτησιακών εξαρτήσεων.</a:t>
            </a:r>
          </a:p>
          <a:p>
            <a:pPr marL="198438" indent="0" algn="just" defTabSz="669925" eaLnBrk="0" hangingPunct="0">
              <a:buNone/>
              <a:tabLst>
                <a:tab pos="457200" algn="l"/>
              </a:tabLst>
            </a:pPr>
            <a:r>
              <a:rPr lang="el-GR" sz="2400" dirty="0" smtClean="0">
                <a:cs typeface="Times New Roman" pitchFamily="18" charset="0"/>
              </a:rPr>
              <a:t>3. </a:t>
            </a:r>
            <a:r>
              <a:rPr lang="el-GR" sz="2400" dirty="0" smtClean="0"/>
              <a:t> </a:t>
            </a:r>
            <a:r>
              <a:rPr lang="el-GR" sz="2400" b="1" dirty="0" smtClean="0">
                <a:solidFill>
                  <a:srgbClr val="FF66FF"/>
                </a:solidFill>
                <a:cs typeface="Times New Roman" pitchFamily="18" charset="0"/>
              </a:rPr>
              <a:t>3ΚΜ → ΚΜ-BC</a:t>
            </a:r>
            <a:r>
              <a:rPr lang="el-GR" sz="2400" dirty="0" smtClean="0">
                <a:cs typeface="Times New Roman" pitchFamily="18" charset="0"/>
              </a:rPr>
              <a:t> Απαλοιφή οποιονδήποτε συναρτησιακών εξαρτήσεων έχουν απομείνει, στις οποίες το ορίζον μέλος δεν είναι υποψήφιο κλειδί.</a:t>
            </a:r>
          </a:p>
          <a:p>
            <a:pPr marL="198438" indent="0" algn="just" defTabSz="669925" eaLnBrk="0" hangingPunct="0">
              <a:buNone/>
              <a:tabLst>
                <a:tab pos="457200" algn="l"/>
              </a:tabLst>
            </a:pPr>
            <a:r>
              <a:rPr lang="el-GR" sz="2400" dirty="0" smtClean="0">
                <a:cs typeface="Times New Roman" pitchFamily="18" charset="0"/>
              </a:rPr>
              <a:t>4. </a:t>
            </a:r>
            <a:r>
              <a:rPr lang="el-GR" sz="2400" b="1" dirty="0" smtClean="0">
                <a:solidFill>
                  <a:srgbClr val="FF66FF"/>
                </a:solidFill>
                <a:cs typeface="Times New Roman" pitchFamily="18" charset="0"/>
              </a:rPr>
              <a:t>ΚΜ-BC → 4ΚΜ</a:t>
            </a:r>
            <a:r>
              <a:rPr lang="el-GR" sz="2400" dirty="0" smtClean="0">
                <a:cs typeface="Times New Roman" pitchFamily="18" charset="0"/>
              </a:rPr>
              <a:t> Απαλοιφή οποιονδήποτε εξαρτήσεων πολλαπλών τιμών που δεν είναι επίσης συναρτησιακές εξαρτήσεις.</a:t>
            </a:r>
          </a:p>
          <a:p>
            <a:pPr marL="198438" indent="0" algn="just" defTabSz="669925" eaLnBrk="0" hangingPunct="0">
              <a:buNone/>
              <a:tabLst>
                <a:tab pos="457200" algn="l"/>
              </a:tabLst>
            </a:pPr>
            <a:r>
              <a:rPr lang="el-GR" sz="2400" dirty="0" smtClean="0">
                <a:cs typeface="Times New Roman" pitchFamily="18" charset="0"/>
              </a:rPr>
              <a:t>5.		</a:t>
            </a:r>
            <a:r>
              <a:rPr lang="el-GR" sz="2400" b="1" dirty="0" smtClean="0">
                <a:solidFill>
                  <a:srgbClr val="FF66FF"/>
                </a:solidFill>
                <a:cs typeface="Times New Roman" pitchFamily="18" charset="0"/>
              </a:rPr>
              <a:t>4ΚΜ → 5ΚΜ</a:t>
            </a:r>
            <a:r>
              <a:rPr lang="el-GR" sz="2400" dirty="0" smtClean="0">
                <a:cs typeface="Times New Roman" pitchFamily="18" charset="0"/>
              </a:rPr>
              <a:t> Απαλοιφή οποιονδήποτε εξαρτήσεων σύζευξης οι οποίες δεν συνεπάγονται από τα υποψήφια κλειδιά.</a:t>
            </a:r>
            <a:endParaRPr lang="el-GR" sz="2400" dirty="0">
              <a:cs typeface="Times New Roman" pitchFamily="18" charset="0"/>
            </a:endParaRPr>
          </a:p>
        </p:txBody>
      </p:sp>
      <p:sp>
        <p:nvSpPr>
          <p:cNvPr id="7" name="Θέση υποσέλιδου 3" descr="."/>
          <p:cNvSpPr txBox="1">
            <a:spLocks/>
          </p:cNvSpPr>
          <p:nvPr/>
        </p:nvSpPr>
        <p:spPr>
          <a:xfrm>
            <a:off x="3181325" y="6309320"/>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116632"/>
            <a:ext cx="8280920"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cs typeface="Times New Roman" pitchFamily="18" charset="0"/>
              </a:rPr>
              <a:t>Αναλογία μεταξύ της KM-</a:t>
            </a:r>
            <a:r>
              <a:rPr lang="en-US" dirty="0" smtClean="0">
                <a:cs typeface="Times New Roman" pitchFamily="18" charset="0"/>
              </a:rPr>
              <a:t>BC</a:t>
            </a:r>
            <a:r>
              <a:rPr lang="el-GR" dirty="0" smtClean="0">
                <a:cs typeface="Times New Roman" pitchFamily="18" charset="0"/>
              </a:rPr>
              <a:t>, 4KM και 5ΚΜ</a:t>
            </a:r>
            <a:endParaRPr lang="el-GR" dirty="0">
              <a:latin typeface="+mn-lt"/>
            </a:endParaRPr>
          </a:p>
        </p:txBody>
      </p:sp>
      <p:sp>
        <p:nvSpPr>
          <p:cNvPr id="6" name="Rectangle 4" descr="Μια σχέση R είναι σε KM, BC αν και μόνο αν κάθε συναρτησιακή εξάρτηση στην R συνεπάγεται από τα υποψήφια κλειδιά της R.&#10;Μια σχέση R είναι σε 4KM αν και μόνο αν κάθε εξάρτηση πολλαπλών τιμών στην R συνεπάγεται από τα υποψήφια κλειδιά της R.&#10;Μια σχέση R είναι σε 5KM αν και μόνο αν κάθε εξάρτηση σύζευξης στην R συνεπάγεται από τα υποψήφια κλειδιά της R.&#10;"/>
          <p:cNvSpPr txBox="1">
            <a:spLocks noChangeArrowheads="1"/>
          </p:cNvSpPr>
          <p:nvPr/>
        </p:nvSpPr>
        <p:spPr>
          <a:xfrm>
            <a:off x="467545" y="1780406"/>
            <a:ext cx="8280920" cy="445690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4975" algn="just" eaLnBrk="0" hangingPunct="0">
              <a:buFont typeface="Wingdings" panose="05000000000000000000" pitchFamily="2" charset="2"/>
              <a:buChar char="§"/>
              <a:tabLst>
                <a:tab pos="457200" algn="l"/>
              </a:tabLst>
            </a:pPr>
            <a:r>
              <a:rPr lang="el-GR" sz="2800" dirty="0">
                <a:cs typeface="Times New Roman" pitchFamily="18" charset="0"/>
              </a:rPr>
              <a:t>Μια σχέση </a:t>
            </a:r>
            <a:r>
              <a:rPr lang="en-GB" sz="2800" dirty="0">
                <a:cs typeface="Times New Roman" pitchFamily="18" charset="0"/>
              </a:rPr>
              <a:t>R</a:t>
            </a:r>
            <a:r>
              <a:rPr lang="el-GR" sz="2800" dirty="0">
                <a:cs typeface="Times New Roman" pitchFamily="18" charset="0"/>
              </a:rPr>
              <a:t> είναι σε </a:t>
            </a:r>
            <a:r>
              <a:rPr lang="en-GB" sz="2800" b="1" dirty="0">
                <a:solidFill>
                  <a:srgbClr val="FF66FF"/>
                </a:solidFill>
                <a:cs typeface="Times New Roman" pitchFamily="18" charset="0"/>
              </a:rPr>
              <a:t>KM</a:t>
            </a:r>
            <a:r>
              <a:rPr lang="el-GR" sz="2800" b="1" dirty="0">
                <a:solidFill>
                  <a:srgbClr val="FF66FF"/>
                </a:solidFill>
                <a:cs typeface="Times New Roman" pitchFamily="18" charset="0"/>
              </a:rPr>
              <a:t>-</a:t>
            </a:r>
            <a:r>
              <a:rPr lang="en-GB" sz="2800" b="1" dirty="0">
                <a:solidFill>
                  <a:srgbClr val="FF66FF"/>
                </a:solidFill>
                <a:cs typeface="Times New Roman" pitchFamily="18" charset="0"/>
              </a:rPr>
              <a:t>BC</a:t>
            </a:r>
            <a:r>
              <a:rPr lang="el-GR" sz="2800" dirty="0">
                <a:cs typeface="Times New Roman" pitchFamily="18" charset="0"/>
              </a:rPr>
              <a:t> αν και μόνο αν κάθε </a:t>
            </a:r>
            <a:r>
              <a:rPr lang="el-GR" sz="2800" b="1" dirty="0">
                <a:solidFill>
                  <a:schemeClr val="accent1"/>
                </a:solidFill>
                <a:cs typeface="Times New Roman" pitchFamily="18" charset="0"/>
              </a:rPr>
              <a:t>συναρτησιακή εξάρτηση</a:t>
            </a:r>
            <a:r>
              <a:rPr lang="el-GR" sz="2800" dirty="0">
                <a:cs typeface="Times New Roman" pitchFamily="18" charset="0"/>
              </a:rPr>
              <a:t> στην </a:t>
            </a:r>
            <a:r>
              <a:rPr lang="en-GB" sz="2800" dirty="0">
                <a:cs typeface="Times New Roman" pitchFamily="18" charset="0"/>
              </a:rPr>
              <a:t>R</a:t>
            </a:r>
            <a:r>
              <a:rPr lang="el-GR" sz="2800" dirty="0">
                <a:cs typeface="Times New Roman" pitchFamily="18" charset="0"/>
              </a:rPr>
              <a:t> συνεπάγεται από τα υποψήφια κλειδιά της </a:t>
            </a:r>
            <a:r>
              <a:rPr lang="en-GB" sz="2800" dirty="0">
                <a:cs typeface="Times New Roman" pitchFamily="18" charset="0"/>
              </a:rPr>
              <a:t>R</a:t>
            </a:r>
            <a:r>
              <a:rPr lang="el-GR" sz="2800" dirty="0">
                <a:cs typeface="Times New Roman" pitchFamily="18" charset="0"/>
              </a:rPr>
              <a:t>.</a:t>
            </a:r>
            <a:endParaRPr lang="en-GB" sz="2800" dirty="0">
              <a:cs typeface="Times New Roman" pitchFamily="18" charset="0"/>
            </a:endParaRPr>
          </a:p>
          <a:p>
            <a:pPr marL="434975" algn="just" eaLnBrk="0" hangingPunct="0">
              <a:buFont typeface="Wingdings" panose="05000000000000000000" pitchFamily="2" charset="2"/>
              <a:buChar char="§"/>
              <a:tabLst>
                <a:tab pos="457200" algn="l"/>
              </a:tabLst>
            </a:pPr>
            <a:r>
              <a:rPr lang="el-GR" sz="2800" dirty="0" smtClean="0">
                <a:cs typeface="Times New Roman" pitchFamily="18" charset="0"/>
              </a:rPr>
              <a:t>Μια </a:t>
            </a:r>
            <a:r>
              <a:rPr lang="el-GR" sz="2800" dirty="0">
                <a:cs typeface="Times New Roman" pitchFamily="18" charset="0"/>
              </a:rPr>
              <a:t>σχέση </a:t>
            </a:r>
            <a:r>
              <a:rPr lang="en-GB" sz="2800" dirty="0">
                <a:cs typeface="Times New Roman" pitchFamily="18" charset="0"/>
              </a:rPr>
              <a:t>R</a:t>
            </a:r>
            <a:r>
              <a:rPr lang="el-GR" sz="2800" dirty="0">
                <a:cs typeface="Times New Roman" pitchFamily="18" charset="0"/>
              </a:rPr>
              <a:t> είναι σε </a:t>
            </a:r>
            <a:r>
              <a:rPr lang="el-GR" sz="2800" b="1" dirty="0">
                <a:solidFill>
                  <a:srgbClr val="FF66FF"/>
                </a:solidFill>
                <a:cs typeface="Times New Roman" pitchFamily="18" charset="0"/>
              </a:rPr>
              <a:t>4</a:t>
            </a:r>
            <a:r>
              <a:rPr lang="en-GB" sz="2800" b="1" dirty="0">
                <a:solidFill>
                  <a:srgbClr val="FF66FF"/>
                </a:solidFill>
                <a:cs typeface="Times New Roman" pitchFamily="18" charset="0"/>
              </a:rPr>
              <a:t>KM</a:t>
            </a:r>
            <a:r>
              <a:rPr lang="el-GR" sz="2800" dirty="0">
                <a:cs typeface="Times New Roman" pitchFamily="18" charset="0"/>
              </a:rPr>
              <a:t> αν και μόνο αν κάθε </a:t>
            </a:r>
            <a:r>
              <a:rPr lang="el-GR" sz="2800" b="1" dirty="0">
                <a:solidFill>
                  <a:schemeClr val="accent1"/>
                </a:solidFill>
                <a:cs typeface="Times New Roman" pitchFamily="18" charset="0"/>
              </a:rPr>
              <a:t>εξάρτηση πολλαπλών τιμών</a:t>
            </a:r>
            <a:r>
              <a:rPr lang="el-GR" sz="2800" dirty="0">
                <a:cs typeface="Times New Roman" pitchFamily="18" charset="0"/>
              </a:rPr>
              <a:t> στην </a:t>
            </a:r>
            <a:r>
              <a:rPr lang="en-GB" sz="2800" dirty="0">
                <a:cs typeface="Times New Roman" pitchFamily="18" charset="0"/>
              </a:rPr>
              <a:t>R</a:t>
            </a:r>
            <a:r>
              <a:rPr lang="el-GR" sz="2800" dirty="0">
                <a:cs typeface="Times New Roman" pitchFamily="18" charset="0"/>
              </a:rPr>
              <a:t> συνεπάγεται από τα υποψήφια κλειδιά της </a:t>
            </a:r>
            <a:r>
              <a:rPr lang="en-GB" sz="2800" dirty="0">
                <a:cs typeface="Times New Roman" pitchFamily="18" charset="0"/>
              </a:rPr>
              <a:t>R</a:t>
            </a:r>
            <a:r>
              <a:rPr lang="el-GR" sz="2800" dirty="0">
                <a:cs typeface="Times New Roman" pitchFamily="18" charset="0"/>
              </a:rPr>
              <a:t>.</a:t>
            </a:r>
            <a:endParaRPr lang="en-GB" sz="2800" dirty="0">
              <a:cs typeface="Times New Roman" pitchFamily="18" charset="0"/>
            </a:endParaRPr>
          </a:p>
          <a:p>
            <a:pPr marL="434975" algn="just" eaLnBrk="0" hangingPunct="0">
              <a:buFont typeface="Wingdings" panose="05000000000000000000" pitchFamily="2" charset="2"/>
              <a:buChar char="§"/>
              <a:tabLst>
                <a:tab pos="457200" algn="l"/>
              </a:tabLst>
            </a:pPr>
            <a:r>
              <a:rPr lang="el-GR" sz="2800" dirty="0" smtClean="0">
                <a:cs typeface="Times New Roman" pitchFamily="18" charset="0"/>
              </a:rPr>
              <a:t>Μια </a:t>
            </a:r>
            <a:r>
              <a:rPr lang="el-GR" sz="2800" dirty="0">
                <a:cs typeface="Times New Roman" pitchFamily="18" charset="0"/>
              </a:rPr>
              <a:t>σχέση </a:t>
            </a:r>
            <a:r>
              <a:rPr lang="en-GB" sz="2800" dirty="0">
                <a:cs typeface="Times New Roman" pitchFamily="18" charset="0"/>
              </a:rPr>
              <a:t>R</a:t>
            </a:r>
            <a:r>
              <a:rPr lang="el-GR" sz="2800" dirty="0">
                <a:cs typeface="Times New Roman" pitchFamily="18" charset="0"/>
              </a:rPr>
              <a:t> είναι σε </a:t>
            </a:r>
            <a:r>
              <a:rPr lang="el-GR" sz="2800" b="1" dirty="0">
                <a:solidFill>
                  <a:srgbClr val="FF66FF"/>
                </a:solidFill>
                <a:cs typeface="Times New Roman" pitchFamily="18" charset="0"/>
              </a:rPr>
              <a:t>5</a:t>
            </a:r>
            <a:r>
              <a:rPr lang="en-GB" sz="2800" b="1" dirty="0">
                <a:solidFill>
                  <a:srgbClr val="FF66FF"/>
                </a:solidFill>
                <a:cs typeface="Times New Roman" pitchFamily="18" charset="0"/>
              </a:rPr>
              <a:t>KM</a:t>
            </a:r>
            <a:r>
              <a:rPr lang="el-GR" sz="2800" dirty="0">
                <a:cs typeface="Times New Roman" pitchFamily="18" charset="0"/>
              </a:rPr>
              <a:t> αν και μόνο αν κάθε </a:t>
            </a:r>
            <a:r>
              <a:rPr lang="el-GR" sz="2800" b="1" dirty="0">
                <a:solidFill>
                  <a:schemeClr val="accent1"/>
                </a:solidFill>
                <a:cs typeface="Times New Roman" pitchFamily="18" charset="0"/>
              </a:rPr>
              <a:t>εξάρτηση σύζευξης</a:t>
            </a:r>
            <a:r>
              <a:rPr lang="el-GR" sz="2800" dirty="0">
                <a:cs typeface="Times New Roman" pitchFamily="18" charset="0"/>
              </a:rPr>
              <a:t> στην </a:t>
            </a:r>
            <a:r>
              <a:rPr lang="en-GB" sz="2800" dirty="0">
                <a:cs typeface="Times New Roman" pitchFamily="18" charset="0"/>
              </a:rPr>
              <a:t>R</a:t>
            </a:r>
            <a:r>
              <a:rPr lang="el-GR" sz="2800" dirty="0">
                <a:cs typeface="Times New Roman" pitchFamily="18" charset="0"/>
              </a:rPr>
              <a:t> συνεπάγεται από τα υποψήφια κλειδιά της </a:t>
            </a:r>
            <a:r>
              <a:rPr lang="en-GB" sz="2800" dirty="0">
                <a:cs typeface="Times New Roman" pitchFamily="18" charset="0"/>
              </a:rPr>
              <a:t>R</a:t>
            </a:r>
            <a:r>
              <a:rPr lang="el-GR" sz="2800" dirty="0">
                <a:cs typeface="Times New Roman" pitchFamily="18" charset="0"/>
              </a:rPr>
              <a:t>.</a:t>
            </a:r>
            <a:endParaRPr lang="en-GB" sz="2800" dirty="0">
              <a:cs typeface="Times New Roman" pitchFamily="18" charset="0"/>
            </a:endParaRPr>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42392" y="260648"/>
            <a:ext cx="8280920" cy="1296144"/>
          </a:xfrm>
        </p:spPr>
        <p:txBody>
          <a:bodyPr>
            <a:noAutofit/>
          </a:bodyPr>
          <a:lstStyle/>
          <a:p>
            <a:r>
              <a:rPr lang="el-GR" dirty="0" smtClean="0">
                <a:cs typeface="Times New Roman" pitchFamily="18" charset="0"/>
              </a:rPr>
              <a:t>Στόχοι της διαδικασίας </a:t>
            </a:r>
            <a:r>
              <a:rPr lang="el-GR" dirty="0" err="1" smtClean="0">
                <a:cs typeface="Times New Roman" pitchFamily="18" charset="0"/>
              </a:rPr>
              <a:t>κανονικοποίησης</a:t>
            </a:r>
            <a:endParaRPr lang="el-GR" dirty="0"/>
          </a:p>
        </p:txBody>
      </p:sp>
      <p:sp>
        <p:nvSpPr>
          <p:cNvPr id="2" name="Ορθογώνιο 1"/>
          <p:cNvSpPr/>
          <p:nvPr/>
        </p:nvSpPr>
        <p:spPr>
          <a:xfrm>
            <a:off x="467544" y="1988840"/>
            <a:ext cx="8280920" cy="3108543"/>
          </a:xfrm>
          <a:prstGeom prst="rect">
            <a:avLst/>
          </a:prstGeom>
        </p:spPr>
        <p:txBody>
          <a:bodyPr wrap="square">
            <a:spAutoFit/>
          </a:bodyPr>
          <a:lstStyle/>
          <a:p>
            <a:pPr marL="457200" indent="-457200" algn="just" eaLnBrk="0" hangingPunct="0">
              <a:buFont typeface="Wingdings" panose="05000000000000000000" pitchFamily="2" charset="2"/>
              <a:buChar char="§"/>
            </a:pPr>
            <a:r>
              <a:rPr lang="el-GR" sz="2800" dirty="0" smtClean="0">
                <a:cs typeface="Times New Roman" pitchFamily="18" charset="0"/>
              </a:rPr>
              <a:t>Να εξαλειφθούν ορισμένα είδη πλεονασμού.</a:t>
            </a:r>
          </a:p>
          <a:p>
            <a:pPr marL="457200" indent="-457200" algn="just" eaLnBrk="0" hangingPunct="0">
              <a:buFont typeface="Wingdings" panose="05000000000000000000" pitchFamily="2" charset="2"/>
              <a:buChar char="§"/>
            </a:pPr>
            <a:r>
              <a:rPr lang="el-GR" sz="2800" dirty="0" smtClean="0">
                <a:cs typeface="Times New Roman" pitchFamily="18" charset="0"/>
              </a:rPr>
              <a:t>Να εξαλειφθούν ορισμένα είδη ανωμαλιών ενημέρωσης.</a:t>
            </a:r>
          </a:p>
          <a:p>
            <a:pPr marL="457200" indent="-457200" algn="just" eaLnBrk="0" hangingPunct="0">
              <a:buFont typeface="Wingdings" panose="05000000000000000000" pitchFamily="2" charset="2"/>
              <a:buChar char="§"/>
            </a:pPr>
            <a:r>
              <a:rPr lang="el-GR" sz="2800" dirty="0" smtClean="0">
                <a:cs typeface="Times New Roman" pitchFamily="18" charset="0"/>
              </a:rPr>
              <a:t>Να παραχθεί μια σχεδίαση που να είναι «καλή» αναπαράσταση του πραγματικού κόσμου.</a:t>
            </a:r>
          </a:p>
          <a:p>
            <a:pPr marL="457200" indent="-457200" algn="just" eaLnBrk="0" hangingPunct="0">
              <a:buFont typeface="Wingdings" panose="05000000000000000000" pitchFamily="2" charset="2"/>
              <a:buChar char="§"/>
            </a:pPr>
            <a:r>
              <a:rPr lang="el-GR" sz="2800" dirty="0" smtClean="0">
                <a:cs typeface="Times New Roman" pitchFamily="18" charset="0"/>
              </a:rPr>
              <a:t>Να απλοποιηθεί η επιβολή ορισμένων δεσμεύσεων ακεραιότητας.</a:t>
            </a:r>
            <a:endParaRPr lang="el-GR" sz="2800" dirty="0">
              <a:cs typeface="Times New Roman" pitchFamily="18" charset="0"/>
            </a:endParaRPr>
          </a:p>
        </p:txBody>
      </p:sp>
      <p:sp>
        <p:nvSpPr>
          <p:cNvPr id="10"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3020269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p:cNvSpPr>
            <a:spLocks noGrp="1" noChangeArrowheads="1"/>
          </p:cNvSpPr>
          <p:nvPr>
            <p:ph type="title"/>
          </p:nvPr>
        </p:nvSpPr>
        <p:spPr>
          <a:xfrm>
            <a:off x="395536" y="44624"/>
            <a:ext cx="842493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marL="381000" indent="-381000">
              <a:tabLst>
                <a:tab pos="381000" algn="l"/>
              </a:tabLst>
            </a:pPr>
            <a:r>
              <a:rPr lang="el-GR" dirty="0">
                <a:cs typeface="Times New Roman" pitchFamily="18" charset="0"/>
              </a:rPr>
              <a:t>Προβλήματα της </a:t>
            </a:r>
            <a:r>
              <a:rPr lang="el-GR" dirty="0" err="1">
                <a:cs typeface="Times New Roman" pitchFamily="18" charset="0"/>
              </a:rPr>
              <a:t>κανονικοποίησης</a:t>
            </a:r>
            <a:endParaRPr lang="el-GR" dirty="0"/>
          </a:p>
        </p:txBody>
      </p:sp>
      <p:sp>
        <p:nvSpPr>
          <p:cNvPr id="8" name="Θέση περιεχομένου 4" descr="Οι εξαρτήσεις σύζευξης, πολλαπλών τιμών και οι συναρτησιακές εξαρτήσεις δεν είναι το μόνο είδος δεσμεύσεων που μπορούν να παρουσιαστούν στην πράξη.&#10;Η ανάλυση μπορεί να μην είναι μοναδική.&#10;Οι στόχοι της KM, BC και της διατήρησης των εξαρτήσεων μπορεί μερικές φορές να συγκρούονται.&#10;Η διαδικασία της κανονικοποίησης εξαλείφει τους πλεονασμούς δημιουργώντας προβολές, αλλά δεν μπορούν να εξαλειφτούν όλοι οι πλεονασμοί.&#10;"/>
          <p:cNvSpPr>
            <a:spLocks noGrp="1"/>
          </p:cNvSpPr>
          <p:nvPr>
            <p:ph idx="1"/>
          </p:nvPr>
        </p:nvSpPr>
        <p:spPr>
          <a:xfrm>
            <a:off x="467544" y="1196752"/>
            <a:ext cx="8280920" cy="4824536"/>
          </a:xfrm>
        </p:spPr>
        <p:txBody>
          <a:bodyPr>
            <a:noAutofit/>
          </a:bodyPr>
          <a:lstStyle/>
          <a:p>
            <a:pPr algn="just" eaLnBrk="0" hangingPunct="0">
              <a:buFont typeface="Wingdings" panose="05000000000000000000" pitchFamily="2" charset="2"/>
              <a:buChar char="§"/>
              <a:tabLst>
                <a:tab pos="381000" algn="l"/>
              </a:tabLst>
            </a:pPr>
            <a:r>
              <a:rPr lang="el-GR" sz="2800" dirty="0">
                <a:cs typeface="Times New Roman" pitchFamily="18" charset="0"/>
              </a:rPr>
              <a:t>Οι εξαρτήσεις σύζευξης, πολλαπλών τιμών και οι συναρτησιακές εξαρτήσεις δεν είναι το μόνο είδος δεσμεύσεων που μπορούν να παρουσιαστούν στην πράξη.</a:t>
            </a:r>
            <a:endParaRPr lang="en-GB" sz="2800" dirty="0">
              <a:cs typeface="Times New Roman" pitchFamily="18" charset="0"/>
            </a:endParaRPr>
          </a:p>
          <a:p>
            <a:pPr algn="just" eaLnBrk="0" hangingPunct="0">
              <a:buFont typeface="Wingdings" panose="05000000000000000000" pitchFamily="2" charset="2"/>
              <a:buChar char="§"/>
              <a:tabLst>
                <a:tab pos="381000" algn="l"/>
              </a:tabLst>
            </a:pPr>
            <a:r>
              <a:rPr lang="el-GR" sz="2800" dirty="0">
                <a:cs typeface="Times New Roman" pitchFamily="18" charset="0"/>
              </a:rPr>
              <a:t>Η ανάλυση μπορεί να μην είναι μοναδική.</a:t>
            </a:r>
            <a:endParaRPr lang="en-GB" sz="2800" dirty="0">
              <a:cs typeface="Times New Roman" pitchFamily="18" charset="0"/>
            </a:endParaRPr>
          </a:p>
          <a:p>
            <a:pPr algn="just" eaLnBrk="0" hangingPunct="0">
              <a:buFont typeface="Wingdings" panose="05000000000000000000" pitchFamily="2" charset="2"/>
              <a:buChar char="§"/>
              <a:tabLst>
                <a:tab pos="381000" algn="l"/>
              </a:tabLst>
            </a:pPr>
            <a:r>
              <a:rPr lang="el-GR" sz="2800" dirty="0">
                <a:cs typeface="Times New Roman" pitchFamily="18" charset="0"/>
              </a:rPr>
              <a:t>Οι στόχοι της </a:t>
            </a:r>
            <a:r>
              <a:rPr lang="en-GB" sz="2800" dirty="0">
                <a:cs typeface="Times New Roman" pitchFamily="18" charset="0"/>
              </a:rPr>
              <a:t>KM</a:t>
            </a:r>
            <a:r>
              <a:rPr lang="el-GR" sz="2800" dirty="0">
                <a:cs typeface="Times New Roman" pitchFamily="18" charset="0"/>
              </a:rPr>
              <a:t>-</a:t>
            </a:r>
            <a:r>
              <a:rPr lang="en-GB" sz="2800" dirty="0">
                <a:cs typeface="Times New Roman" pitchFamily="18" charset="0"/>
              </a:rPr>
              <a:t>BC</a:t>
            </a:r>
            <a:r>
              <a:rPr lang="el-GR" sz="2800" dirty="0">
                <a:cs typeface="Times New Roman" pitchFamily="18" charset="0"/>
              </a:rPr>
              <a:t> και της διατήρησης των εξαρτήσεων μπορεί μερικές φορές να συγκρούονται.</a:t>
            </a:r>
            <a:endParaRPr lang="en-GB" sz="2800" dirty="0">
              <a:cs typeface="Times New Roman" pitchFamily="18" charset="0"/>
            </a:endParaRPr>
          </a:p>
          <a:p>
            <a:pPr algn="just" eaLnBrk="0" hangingPunct="0">
              <a:buFont typeface="Wingdings" panose="05000000000000000000" pitchFamily="2" charset="2"/>
              <a:buChar char="§"/>
              <a:tabLst>
                <a:tab pos="381000" algn="l"/>
              </a:tabLst>
            </a:pPr>
            <a:r>
              <a:rPr lang="el-GR" sz="2800" dirty="0">
                <a:cs typeface="Times New Roman" pitchFamily="18" charset="0"/>
              </a:rPr>
              <a:t>Η διαδικασία της </a:t>
            </a:r>
            <a:r>
              <a:rPr lang="el-GR" sz="2800" dirty="0" err="1">
                <a:cs typeface="Times New Roman" pitchFamily="18" charset="0"/>
              </a:rPr>
              <a:t>κανονικοποίησης</a:t>
            </a:r>
            <a:r>
              <a:rPr lang="el-GR" sz="2800" dirty="0">
                <a:cs typeface="Times New Roman" pitchFamily="18" charset="0"/>
              </a:rPr>
              <a:t> εξαλείφει τους πλεονασμούς δημιουργώντας προβολές, αλλά δεν μπορούν να εξαλειφτούν όλοι οι πλεονασμοί.</a:t>
            </a:r>
            <a:endParaRPr lang="en-GB" sz="2800" dirty="0"/>
          </a:p>
        </p:txBody>
      </p:sp>
      <p:sp>
        <p:nvSpPr>
          <p:cNvPr id="9" name="Θέση υποσέλιδου 3" descr="."/>
          <p:cNvSpPr txBox="1">
            <a:spLocks/>
          </p:cNvSpPr>
          <p:nvPr/>
        </p:nvSpPr>
        <p:spPr>
          <a:xfrm>
            <a:off x="3181325" y="6310139"/>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390188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57200" y="44624"/>
            <a:ext cx="8435280"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tabLst>
                <a:tab pos="457200" algn="l"/>
                <a:tab pos="1584325" algn="l"/>
              </a:tabLst>
            </a:pPr>
            <a:r>
              <a:rPr lang="el-GR" dirty="0" smtClean="0">
                <a:cs typeface="Times New Roman" pitchFamily="18" charset="0"/>
              </a:rPr>
              <a:t>Άλλες κανονικές μορφές</a:t>
            </a:r>
            <a:endParaRPr lang="el-GR" dirty="0">
              <a:cs typeface="Times New Roman" pitchFamily="18" charset="0"/>
            </a:endParaRPr>
          </a:p>
        </p:txBody>
      </p:sp>
      <p:sp>
        <p:nvSpPr>
          <p:cNvPr id="11" name="Rectangle 3" descr="Κανονική μορφή πεδίων ορισμού και κλειδιών (ΚΜ, ΠΟΚ)&#10;Μια σχέση R είναι σε ΚΜ, ΠΟΚ αν και μόνο αν κάθε δέσμευση στην R είναι λογική συνέπεια των δεσμεύσεων πεδίου ορισμού και των δεσμεύσεων κλειδιών που ισχύουν για την R.&#10; &#10;Μια δέσμευση πεδίου ορισμού είναι μια δέσμευση που ορίζει ότι οι τιμές ενός δεδομένου γνωρίσματος παίρνονται από κάποιο καθορισμένο πεδίο ορισμού.&#10; &#10;Μια δέσμευση κλειδιού είναι μια δέσμευση που ορίζει ότι κάποιο γνώρισμα ή συνδυασμός γνωρισμάτων είναι υποψήφιο κλειδί.&#10;"/>
          <p:cNvSpPr txBox="1">
            <a:spLocks noChangeArrowheads="1"/>
          </p:cNvSpPr>
          <p:nvPr/>
        </p:nvSpPr>
        <p:spPr>
          <a:xfrm>
            <a:off x="457200" y="1124744"/>
            <a:ext cx="8507288" cy="511174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eaLnBrk="0" hangingPunct="0">
              <a:buNone/>
              <a:tabLst>
                <a:tab pos="457200" algn="l"/>
                <a:tab pos="1584325" algn="l"/>
              </a:tabLst>
            </a:pPr>
            <a:r>
              <a:rPr lang="el-GR" sz="2600" b="1" dirty="0">
                <a:solidFill>
                  <a:schemeClr val="accent1"/>
                </a:solidFill>
                <a:cs typeface="Times New Roman" pitchFamily="18" charset="0"/>
              </a:rPr>
              <a:t>Κανονική μορφή πεδίων ορισμού και κλειδιών (ΚΜ-ΠΟΚ)</a:t>
            </a:r>
            <a:endParaRPr lang="en-GB" sz="2600" dirty="0">
              <a:solidFill>
                <a:schemeClr val="accent1"/>
              </a:solidFill>
              <a:cs typeface="Times New Roman" pitchFamily="18" charset="0"/>
            </a:endParaRPr>
          </a:p>
          <a:p>
            <a:pPr marL="0" indent="0" algn="just" eaLnBrk="0" hangingPunct="0">
              <a:buNone/>
              <a:tabLst>
                <a:tab pos="457200" algn="l"/>
                <a:tab pos="1584325" algn="l"/>
              </a:tabLst>
            </a:pPr>
            <a:r>
              <a:rPr lang="el-GR" sz="2600" dirty="0">
                <a:cs typeface="Times New Roman" pitchFamily="18" charset="0"/>
              </a:rPr>
              <a:t>Μια σχέση </a:t>
            </a:r>
            <a:r>
              <a:rPr lang="en-GB" sz="2600" dirty="0">
                <a:cs typeface="Times New Roman" pitchFamily="18" charset="0"/>
              </a:rPr>
              <a:t>R</a:t>
            </a:r>
            <a:r>
              <a:rPr lang="el-GR" sz="2600" dirty="0">
                <a:cs typeface="Times New Roman" pitchFamily="18" charset="0"/>
              </a:rPr>
              <a:t> είναι σε ΚΜ-ΠΟΚ αν και μόνο αν κάθε δέσμευση στην </a:t>
            </a:r>
            <a:r>
              <a:rPr lang="en-GB" sz="2600" dirty="0">
                <a:cs typeface="Times New Roman" pitchFamily="18" charset="0"/>
              </a:rPr>
              <a:t>R</a:t>
            </a:r>
            <a:r>
              <a:rPr lang="el-GR" sz="2600" dirty="0">
                <a:cs typeface="Times New Roman" pitchFamily="18" charset="0"/>
              </a:rPr>
              <a:t> είναι λογική συνέπεια των </a:t>
            </a:r>
            <a:r>
              <a:rPr lang="el-GR" sz="2600" dirty="0">
                <a:solidFill>
                  <a:srgbClr val="FF66FF"/>
                </a:solidFill>
                <a:cs typeface="Times New Roman" pitchFamily="18" charset="0"/>
              </a:rPr>
              <a:t>δεσμεύσεων πεδίου ορισμού</a:t>
            </a:r>
            <a:r>
              <a:rPr lang="el-GR" sz="2600" dirty="0">
                <a:cs typeface="Times New Roman" pitchFamily="18" charset="0"/>
              </a:rPr>
              <a:t> και των </a:t>
            </a:r>
            <a:r>
              <a:rPr lang="el-GR" sz="2600" dirty="0">
                <a:solidFill>
                  <a:srgbClr val="FF66FF"/>
                </a:solidFill>
                <a:cs typeface="Times New Roman" pitchFamily="18" charset="0"/>
              </a:rPr>
              <a:t>δεσμεύσεων κλειδιών</a:t>
            </a:r>
            <a:r>
              <a:rPr lang="el-GR" sz="2600" dirty="0">
                <a:cs typeface="Times New Roman" pitchFamily="18" charset="0"/>
              </a:rPr>
              <a:t> που ισχύουν για την </a:t>
            </a:r>
            <a:r>
              <a:rPr lang="en-GB" sz="2600" dirty="0">
                <a:cs typeface="Times New Roman" pitchFamily="18" charset="0"/>
              </a:rPr>
              <a:t>R</a:t>
            </a:r>
            <a:r>
              <a:rPr lang="el-GR" sz="2600" dirty="0" smtClean="0">
                <a:cs typeface="Times New Roman" pitchFamily="18" charset="0"/>
              </a:rPr>
              <a:t>.</a:t>
            </a:r>
            <a:endParaRPr lang="en-GB" sz="2600" dirty="0">
              <a:cs typeface="Times New Roman" pitchFamily="18" charset="0"/>
            </a:endParaRPr>
          </a:p>
          <a:p>
            <a:pPr marL="0" indent="0" algn="just" eaLnBrk="0" hangingPunct="0">
              <a:buNone/>
              <a:tabLst>
                <a:tab pos="457200" algn="l"/>
                <a:tab pos="1584325" algn="l"/>
              </a:tabLst>
            </a:pPr>
            <a:r>
              <a:rPr lang="el-GR" sz="2600" dirty="0">
                <a:cs typeface="Times New Roman" pitchFamily="18" charset="0"/>
              </a:rPr>
              <a:t>Μια </a:t>
            </a:r>
            <a:r>
              <a:rPr lang="el-GR" sz="2600" b="1" dirty="0">
                <a:solidFill>
                  <a:srgbClr val="FF66FF"/>
                </a:solidFill>
                <a:cs typeface="Times New Roman" pitchFamily="18" charset="0"/>
              </a:rPr>
              <a:t>δέσμευση πεδίου ορισμού</a:t>
            </a:r>
            <a:r>
              <a:rPr lang="el-GR" sz="2600" dirty="0">
                <a:cs typeface="Times New Roman" pitchFamily="18" charset="0"/>
              </a:rPr>
              <a:t> είναι μια δέσμευση που ορίζει ότι οι τιμές ενός δεδομένου γνωρίσματος παίρνονται από κάποιο καθορισμένο πεδίο ορισμού</a:t>
            </a:r>
            <a:r>
              <a:rPr lang="el-GR" sz="2600" dirty="0" smtClean="0">
                <a:cs typeface="Times New Roman" pitchFamily="18" charset="0"/>
              </a:rPr>
              <a:t>.</a:t>
            </a:r>
            <a:endParaRPr lang="en-GB" sz="2600" dirty="0">
              <a:cs typeface="Times New Roman" pitchFamily="18" charset="0"/>
            </a:endParaRPr>
          </a:p>
          <a:p>
            <a:pPr marL="0" indent="0" algn="just" eaLnBrk="0" hangingPunct="0">
              <a:buNone/>
              <a:tabLst>
                <a:tab pos="457200" algn="l"/>
                <a:tab pos="1584325" algn="l"/>
              </a:tabLst>
            </a:pPr>
            <a:r>
              <a:rPr lang="el-GR" sz="2600" dirty="0">
                <a:cs typeface="Times New Roman" pitchFamily="18" charset="0"/>
              </a:rPr>
              <a:t>Μια </a:t>
            </a:r>
            <a:r>
              <a:rPr lang="el-GR" sz="2600" b="1" dirty="0">
                <a:solidFill>
                  <a:srgbClr val="FF66FF"/>
                </a:solidFill>
                <a:cs typeface="Times New Roman" pitchFamily="18" charset="0"/>
              </a:rPr>
              <a:t>δέσμευση κλειδιού</a:t>
            </a:r>
            <a:r>
              <a:rPr lang="el-GR" sz="2600" dirty="0">
                <a:cs typeface="Times New Roman" pitchFamily="18" charset="0"/>
              </a:rPr>
              <a:t> είναι μια δέσμευση που ορίζει ότι κάποιο γνώρισμα ή συνδυασμός γνωρισμάτων είναι υποψήφιο κλειδί.</a:t>
            </a:r>
            <a:endParaRPr lang="en-GB" sz="2600" dirty="0"/>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075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a:xfrm>
            <a:off x="457200" y="1484784"/>
            <a:ext cx="8229600" cy="4525963"/>
          </a:xfrm>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11116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25524" y="404664"/>
            <a:ext cx="8229600" cy="1260475"/>
          </a:xfrm>
        </p:spPr>
        <p:txBody>
          <a:bodyPr>
            <a:noAutofit/>
          </a:bodyPr>
          <a:lstStyle/>
          <a:p>
            <a:pPr eaLnBrk="0" hangingPunct="0">
              <a:spcBef>
                <a:spcPct val="50000"/>
              </a:spcBef>
            </a:pPr>
            <a:r>
              <a:rPr lang="el-GR" dirty="0">
                <a:cs typeface="Times New Roman" pitchFamily="18" charset="0"/>
              </a:rPr>
              <a:t>Κανονική μορφή περιορισμού-ένωσης</a:t>
            </a:r>
          </a:p>
        </p:txBody>
      </p:sp>
      <p:sp>
        <p:nvSpPr>
          <p:cNvPr id="8" name="Rectangle 31"/>
          <p:cNvSpPr txBox="1">
            <a:spLocks noChangeArrowheads="1"/>
          </p:cNvSpPr>
          <p:nvPr/>
        </p:nvSpPr>
        <p:spPr>
          <a:xfrm>
            <a:off x="467544" y="2316633"/>
            <a:ext cx="8208912" cy="154441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0" hangingPunct="0">
              <a:spcBef>
                <a:spcPct val="50000"/>
              </a:spcBef>
              <a:buNone/>
            </a:pPr>
            <a:r>
              <a:rPr lang="el-GR" sz="2800" dirty="0" smtClean="0">
                <a:cs typeface="Times New Roman" pitchFamily="18" charset="0"/>
              </a:rPr>
              <a:t>Ο τελεστής ανάλυσης είναι ο περιορισμός σε ξένες σχέσεις και η αντίστοιχη πράξη </a:t>
            </a:r>
            <a:r>
              <a:rPr lang="el-GR" sz="2800" dirty="0" err="1" smtClean="0">
                <a:cs typeface="Times New Roman" pitchFamily="18" charset="0"/>
              </a:rPr>
              <a:t>επανασύνθεσης</a:t>
            </a:r>
            <a:r>
              <a:rPr lang="el-GR" sz="2800" dirty="0" smtClean="0">
                <a:cs typeface="Times New Roman" pitchFamily="18" charset="0"/>
              </a:rPr>
              <a:t> η ένωση ξένων σχέσεων.</a:t>
            </a:r>
            <a:endParaRPr lang="el-GR" sz="2800" dirty="0">
              <a:cs typeface="Times New Roman" pitchFamily="18" charset="0"/>
            </a:endParaRPr>
          </a:p>
        </p:txBody>
      </p:sp>
      <p:sp>
        <p:nvSpPr>
          <p:cNvPr id="7"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696946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5" name="Ορθογώνιο 4"/>
          <p:cNvSpPr/>
          <p:nvPr/>
        </p:nvSpPr>
        <p:spPr>
          <a:xfrm>
            <a:off x="5004048" y="3894147"/>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556792"/>
            <a:ext cx="8229600" cy="4439295"/>
          </a:xfrm>
        </p:spPr>
        <p:txBody>
          <a:bodyPr>
            <a:noAutofit/>
          </a:bodyPr>
          <a:lstStyle/>
          <a:p>
            <a:pPr marL="693738" lvl="1" indent="-457200">
              <a:lnSpc>
                <a:spcPct val="90000"/>
              </a:lnSpc>
              <a:buFont typeface="Wingdings" pitchFamily="2" charset="2"/>
              <a:buChar char="§"/>
            </a:pPr>
            <a:r>
              <a:rPr lang="el-GR" sz="3200" dirty="0" smtClean="0"/>
              <a:t>Κατανόηση της διαδικασίας </a:t>
            </a:r>
            <a:r>
              <a:rPr lang="el-GR" sz="3200" dirty="0" err="1" smtClean="0"/>
              <a:t>κανονικοποίησης</a:t>
            </a:r>
            <a:r>
              <a:rPr lang="el-GR" sz="3200" dirty="0" smtClean="0"/>
              <a:t>,</a:t>
            </a:r>
          </a:p>
          <a:p>
            <a:pPr marL="693738" lvl="1" indent="-457200">
              <a:lnSpc>
                <a:spcPct val="90000"/>
              </a:lnSpc>
              <a:buFont typeface="Wingdings" pitchFamily="2" charset="2"/>
              <a:buChar char="§"/>
            </a:pPr>
            <a:r>
              <a:rPr lang="el-GR" sz="3200" dirty="0" smtClean="0"/>
              <a:t>Πλεονεκτήματα που προκύπτουν από τη διαδικασία </a:t>
            </a:r>
            <a:r>
              <a:rPr lang="el-GR" sz="3200" dirty="0" err="1" smtClean="0"/>
              <a:t>κανονικοποίησης</a:t>
            </a:r>
            <a:r>
              <a:rPr lang="el-GR" sz="3200" dirty="0" smtClean="0"/>
              <a:t>,</a:t>
            </a:r>
          </a:p>
          <a:p>
            <a:pPr marL="693738" lvl="1" indent="-457200">
              <a:lnSpc>
                <a:spcPct val="90000"/>
              </a:lnSpc>
              <a:buFont typeface="Wingdings" pitchFamily="2" charset="2"/>
              <a:buChar char="§"/>
            </a:pPr>
            <a:r>
              <a:rPr lang="el-GR" sz="3200" dirty="0" smtClean="0"/>
              <a:t>Προβλήματα της </a:t>
            </a:r>
            <a:r>
              <a:rPr lang="el-GR" sz="3200" dirty="0" err="1" smtClean="0"/>
              <a:t>κανονικοποίησης</a:t>
            </a:r>
            <a:r>
              <a:rPr lang="el-GR" sz="3200" dirty="0" smtClean="0"/>
              <a:t>.</a:t>
            </a:r>
          </a:p>
          <a:p>
            <a:pPr marL="0" indent="0">
              <a:buNone/>
            </a:pPr>
            <a:endParaRPr lang="el-GR" dirty="0" smtClean="0"/>
          </a:p>
          <a:p>
            <a:pPr marL="0" indent="0">
              <a:spcBef>
                <a:spcPts val="0"/>
              </a:spcBef>
              <a:buNone/>
            </a:pPr>
            <a:r>
              <a:rPr lang="el-GR" sz="2000" dirty="0" smtClean="0"/>
              <a:t>Σημείωση:</a:t>
            </a:r>
          </a:p>
          <a:p>
            <a:pPr marL="0" indent="0">
              <a:spcBef>
                <a:spcPts val="0"/>
              </a:spcBef>
              <a:buNone/>
            </a:pPr>
            <a:r>
              <a:rPr lang="el-GR" sz="2000" dirty="0" smtClean="0"/>
              <a:t>Οι διαφάνειες βασίζονται στο σύγγραμμα:</a:t>
            </a:r>
          </a:p>
          <a:p>
            <a:pPr marL="0" lvl="0" indent="0">
              <a:spcBef>
                <a:spcPts val="0"/>
              </a:spcBef>
              <a:buNone/>
            </a:pPr>
            <a:r>
              <a:rPr lang="en-US" sz="2000" dirty="0" smtClean="0"/>
              <a:t>C. J. Date</a:t>
            </a:r>
            <a:r>
              <a:rPr lang="el-GR" sz="2000" dirty="0" smtClean="0"/>
              <a:t>. </a:t>
            </a:r>
            <a:r>
              <a:rPr lang="el-GR" sz="2000" i="1" dirty="0" smtClean="0"/>
              <a:t>Εισαγωγή στα Συστήματα Βάσεων Δεδομένων</a:t>
            </a:r>
            <a:r>
              <a:rPr lang="el-GR" sz="2000" dirty="0" smtClean="0"/>
              <a:t>. 6</a:t>
            </a:r>
            <a:r>
              <a:rPr lang="el-GR" sz="2000" baseline="30000" dirty="0" smtClean="0"/>
              <a:t>η</a:t>
            </a:r>
            <a:r>
              <a:rPr lang="el-GR" sz="2000" dirty="0" smtClean="0"/>
              <a:t> έκδοση, Κλειδάριθμος, 1998. </a:t>
            </a:r>
          </a:p>
          <a:p>
            <a:pPr marL="0" indent="0">
              <a:buNone/>
            </a:pPr>
            <a:endParaRPr lang="el-GR" dirty="0"/>
          </a:p>
        </p:txBody>
      </p:sp>
      <p:sp>
        <p:nvSpPr>
          <p:cNvPr id="5"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855365"/>
            <a:ext cx="8208912" cy="2509739"/>
          </a:xfrm>
        </p:spPr>
        <p:txBody>
          <a:bodyPr>
            <a:noAutofit/>
          </a:bodyPr>
          <a:lstStyle/>
          <a:p>
            <a:pPr marL="652463" lvl="1" indent="-457200">
              <a:buFont typeface="Wingdings" pitchFamily="2" charset="2"/>
              <a:buChar char="§"/>
            </a:pPr>
            <a:r>
              <a:rPr lang="el-GR" sz="3200" dirty="0" smtClean="0">
                <a:hlinkClick r:id="rId4" action="ppaction://hlinksldjump"/>
              </a:rPr>
              <a:t>Έννοια και ορισμός των ανώτερων κανονικών μορφών: 4ΚΜ και 5ΚΜ</a:t>
            </a:r>
            <a:r>
              <a:rPr lang="en-US" sz="3200" dirty="0" smtClean="0">
                <a:hlinkClick r:id="rId4" action="ppaction://hlinksldjump"/>
              </a:rPr>
              <a:t>,</a:t>
            </a:r>
            <a:endParaRPr lang="el-GR" sz="3200" dirty="0" smtClean="0"/>
          </a:p>
          <a:p>
            <a:pPr marL="652463" lvl="1" indent="-457200">
              <a:buFont typeface="Wingdings" pitchFamily="2" charset="2"/>
              <a:buChar char="§"/>
            </a:pPr>
            <a:r>
              <a:rPr lang="el-GR" sz="3200" dirty="0" smtClean="0">
                <a:hlinkClick r:id="rId4" action="ppaction://hlinksldjump"/>
              </a:rPr>
              <a:t>Εξαρτήσεις πολλαπλών τιμών</a:t>
            </a:r>
            <a:r>
              <a:rPr lang="en-US" sz="3200" dirty="0" smtClean="0">
                <a:hlinkClick r:id="rId4" action="ppaction://hlinksldjump"/>
              </a:rPr>
              <a:t>,</a:t>
            </a:r>
            <a:endParaRPr lang="el-GR" sz="3200" dirty="0" smtClean="0"/>
          </a:p>
          <a:p>
            <a:pPr marL="652463" lvl="1" indent="-457200">
              <a:buFont typeface="Wingdings" pitchFamily="2" charset="2"/>
              <a:buChar char="§"/>
            </a:pPr>
            <a:r>
              <a:rPr lang="el-GR" sz="3200" dirty="0" smtClean="0">
                <a:hlinkClick r:id="rId5" action="ppaction://hlinksldjump"/>
              </a:rPr>
              <a:t>Εξαρτήσεις σύζευξης</a:t>
            </a:r>
            <a:r>
              <a:rPr lang="en-US" sz="3200" dirty="0" smtClean="0">
                <a:hlinkClick r:id="rId5" action="ppaction://hlinksldjump"/>
              </a:rPr>
              <a:t>.</a:t>
            </a:r>
            <a:endParaRPr lang="el-GR" sz="3200" dirty="0"/>
          </a:p>
        </p:txBody>
      </p:sp>
      <p:sp>
        <p:nvSpPr>
          <p:cNvPr id="5" name="Θέση υποσέλιδου 3" descr="."/>
          <p:cNvSpPr txBox="1">
            <a:spLocks/>
          </p:cNvSpPr>
          <p:nvPr/>
        </p:nvSpPr>
        <p:spPr>
          <a:xfrm>
            <a:off x="2909727"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3"/>
            </p:custDataLst>
          </p:nvPr>
        </p:nvSpPr>
        <p:spPr>
          <a:xfrm>
            <a:off x="0" y="44624"/>
            <a:ext cx="9144000" cy="1296144"/>
          </a:xfrm>
        </p:spPr>
        <p:txBody>
          <a:bodyPr>
            <a:noAutofit/>
          </a:bodyPr>
          <a:lstStyle/>
          <a:p>
            <a:pPr eaLnBrk="0" hangingPunct="0"/>
            <a:r>
              <a:rPr lang="el-GR" sz="4000" dirty="0" smtClean="0">
                <a:latin typeface="+mn-lt"/>
                <a:cs typeface="Times New Roman" pitchFamily="18" charset="0"/>
              </a:rPr>
              <a:t>Εξαρτήσεις πολλαπλών τιμών </a:t>
            </a:r>
            <a:r>
              <a:rPr lang="el-GR" sz="4000" dirty="0" smtClean="0">
                <a:latin typeface="+mn-lt"/>
              </a:rPr>
              <a:t/>
            </a:r>
            <a:br>
              <a:rPr lang="el-GR" sz="4000" dirty="0" smtClean="0">
                <a:latin typeface="+mn-lt"/>
              </a:rPr>
            </a:br>
            <a:r>
              <a:rPr lang="el-GR" sz="4000" dirty="0" smtClean="0">
                <a:latin typeface="+mn-lt"/>
                <a:cs typeface="Times New Roman" pitchFamily="18" charset="0"/>
              </a:rPr>
              <a:t>και η τέταρτη κανονική μορφή (1 από 6)</a:t>
            </a:r>
            <a:endParaRPr lang="el-GR" sz="3600" dirty="0">
              <a:latin typeface="+mn-lt"/>
            </a:endParaRPr>
          </a:p>
        </p:txBody>
      </p:sp>
      <p:sp>
        <p:nvSpPr>
          <p:cNvPr id="23" name="Rectangle 3"/>
          <p:cNvSpPr>
            <a:spLocks noGrp="1" noChangeArrowheads="1"/>
          </p:cNvSpPr>
          <p:nvPr>
            <p:ph idx="1"/>
          </p:nvPr>
        </p:nvSpPr>
        <p:spPr>
          <a:xfrm>
            <a:off x="1022920" y="1484784"/>
            <a:ext cx="7221488" cy="864096"/>
          </a:xfrm>
        </p:spPr>
        <p:txBody>
          <a:bodyPr>
            <a:normAutofit/>
          </a:bodyPr>
          <a:lstStyle/>
          <a:p>
            <a:pPr marL="0" indent="0">
              <a:buFont typeface="Wingdings" pitchFamily="2" charset="2"/>
              <a:buNone/>
            </a:pPr>
            <a:r>
              <a:rPr lang="el-GR" sz="2400" u="sng" dirty="0" smtClean="0">
                <a:solidFill>
                  <a:srgbClr val="7030A0"/>
                </a:solidFill>
              </a:rPr>
              <a:t>Παράδειγμα</a:t>
            </a:r>
            <a:r>
              <a:rPr lang="el-GR" sz="2400" dirty="0" smtClean="0">
                <a:solidFill>
                  <a:srgbClr val="7030A0"/>
                </a:solidFill>
              </a:rPr>
              <a:t>:</a:t>
            </a:r>
            <a:r>
              <a:rPr lang="el-GR" sz="2400" dirty="0" smtClean="0">
                <a:solidFill>
                  <a:srgbClr val="FF9900"/>
                </a:solidFill>
              </a:rPr>
              <a:t/>
            </a:r>
            <a:br>
              <a:rPr lang="el-GR" sz="2400" dirty="0" smtClean="0">
                <a:solidFill>
                  <a:srgbClr val="FF9900"/>
                </a:solidFill>
              </a:rPr>
            </a:br>
            <a:r>
              <a:rPr lang="en-US" sz="2400" dirty="0" smtClean="0"/>
              <a:t>UCTX</a:t>
            </a:r>
            <a:endParaRPr lang="en-US" altLang="el-GR" sz="2400" dirty="0"/>
          </a:p>
        </p:txBody>
      </p:sp>
      <p:graphicFrame>
        <p:nvGraphicFramePr>
          <p:cNvPr id="6" name="Object 284" descr="Πίνακας μη κανονικοποιημένης σχέσης UCTX."/>
          <p:cNvGraphicFramePr>
            <a:graphicFrameLocks noChangeAspect="1"/>
          </p:cNvGraphicFramePr>
          <p:nvPr>
            <p:extLst>
              <p:ext uri="{D42A27DB-BD31-4B8C-83A1-F6EECF244321}">
                <p14:modId xmlns:p14="http://schemas.microsoft.com/office/powerpoint/2010/main" val="3958373102"/>
              </p:ext>
            </p:extLst>
          </p:nvPr>
        </p:nvGraphicFramePr>
        <p:xfrm>
          <a:off x="998538" y="2348880"/>
          <a:ext cx="7688262" cy="6773863"/>
        </p:xfrm>
        <a:graphic>
          <a:graphicData uri="http://schemas.openxmlformats.org/presentationml/2006/ole">
            <mc:AlternateContent xmlns:mc="http://schemas.openxmlformats.org/markup-compatibility/2006">
              <mc:Choice xmlns:v="urn:schemas-microsoft-com:vml" Requires="v">
                <p:oleObj spid="_x0000_s1069" name="Document" r:id="rId6" imgW="7706474" imgH="6763109" progId="Word.Document.8">
                  <p:embed/>
                </p:oleObj>
              </mc:Choice>
              <mc:Fallback>
                <p:oleObj name="Document" r:id="rId6" imgW="7706474" imgH="6763109" progId="Word.Document.8">
                  <p:embed/>
                  <p:pic>
                    <p:nvPicPr>
                      <p:cNvPr id="0" name=""/>
                      <p:cNvPicPr>
                        <a:picLocks noChangeAspect="1" noChangeArrowheads="1"/>
                      </p:cNvPicPr>
                      <p:nvPr/>
                    </p:nvPicPr>
                    <p:blipFill>
                      <a:blip r:embed="rId7"/>
                      <a:srcRect/>
                      <a:stretch>
                        <a:fillRect/>
                      </a:stretch>
                    </p:blipFill>
                    <p:spPr bwMode="auto">
                      <a:xfrm>
                        <a:off x="998538" y="2348880"/>
                        <a:ext cx="7688262" cy="677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330"/>
          <p:cNvSpPr>
            <a:spLocks noChangeArrowheads="1"/>
          </p:cNvSpPr>
          <p:nvPr/>
        </p:nvSpPr>
        <p:spPr bwMode="auto">
          <a:xfrm>
            <a:off x="467544" y="4267200"/>
            <a:ext cx="8219256"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just"/>
            <a:r>
              <a:rPr lang="el-GR" sz="2400" dirty="0" smtClean="0">
                <a:solidFill>
                  <a:schemeClr val="accent1"/>
                </a:solidFill>
                <a:cs typeface="Times New Roman" pitchFamily="18" charset="0"/>
              </a:rPr>
              <a:t>Η σχέση </a:t>
            </a:r>
            <a:r>
              <a:rPr lang="en-US" sz="2400" dirty="0" smtClean="0">
                <a:solidFill>
                  <a:schemeClr val="accent1"/>
                </a:solidFill>
                <a:cs typeface="Times New Roman" pitchFamily="18" charset="0"/>
              </a:rPr>
              <a:t>UCTΧ</a:t>
            </a:r>
            <a:r>
              <a:rPr lang="el-GR" sz="2400" dirty="0" smtClean="0">
                <a:solidFill>
                  <a:schemeClr val="accent1"/>
                </a:solidFill>
                <a:cs typeface="Times New Roman" pitchFamily="18" charset="0"/>
              </a:rPr>
              <a:t> είναι μία μη </a:t>
            </a:r>
            <a:r>
              <a:rPr lang="el-GR" sz="2400" dirty="0" err="1" smtClean="0">
                <a:solidFill>
                  <a:schemeClr val="accent1"/>
                </a:solidFill>
                <a:cs typeface="Times New Roman" pitchFamily="18" charset="0"/>
              </a:rPr>
              <a:t>κανονικοποιημένη</a:t>
            </a:r>
            <a:r>
              <a:rPr lang="el-GR" sz="2400" dirty="0" smtClean="0">
                <a:solidFill>
                  <a:schemeClr val="accent1"/>
                </a:solidFill>
                <a:cs typeface="Times New Roman" pitchFamily="18" charset="0"/>
              </a:rPr>
              <a:t> σχέση.</a:t>
            </a:r>
            <a:endParaRPr lang="el-GR" sz="2400" dirty="0" smtClean="0">
              <a:solidFill>
                <a:schemeClr val="accent1"/>
              </a:solidFill>
            </a:endParaRPr>
          </a:p>
          <a:p>
            <a:pPr algn="just" eaLnBrk="0" hangingPunct="0"/>
            <a:r>
              <a:rPr lang="el-GR" sz="2400" dirty="0" smtClean="0">
                <a:solidFill>
                  <a:schemeClr val="tx1"/>
                </a:solidFill>
                <a:cs typeface="Times New Roman" pitchFamily="18" charset="0"/>
              </a:rPr>
              <a:t>Η σημασία μιας τέτοιας συστοιχίας είναι ότι το καθορισμένο μάθημα μπορεί να διδάσκεται από οποιονδήποτε από τους καθορισμένους καθηγητές και χρησιμοποιούνται όλα τα καθορισμένα εγχειρίδια.</a:t>
            </a:r>
          </a:p>
          <a:p>
            <a:pPr algn="l" eaLnBrk="0" hangingPunct="0"/>
            <a:endParaRPr lang="el-GR" sz="2400" dirty="0">
              <a:solidFill>
                <a:schemeClr val="tx1"/>
              </a:solidFill>
            </a:endParaRPr>
          </a:p>
        </p:txBody>
      </p:sp>
      <p:sp>
        <p:nvSpPr>
          <p:cNvPr id="5" name="Θέση υποσέλιδου 3" descr="."/>
          <p:cNvSpPr txBox="1">
            <a:spLocks/>
          </p:cNvSpPr>
          <p:nvPr/>
        </p:nvSpPr>
        <p:spPr>
          <a:xfrm>
            <a:off x="3120356"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2"/>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44624"/>
            <a:ext cx="9144000" cy="1293465"/>
          </a:xfrm>
        </p:spPr>
        <p:txBody>
          <a:bodyPr>
            <a:noAutofit/>
          </a:bodyPr>
          <a:lstStyle/>
          <a:p>
            <a:r>
              <a:rPr lang="el-GR" sz="4000" dirty="0">
                <a:cs typeface="Times New Roman" pitchFamily="18" charset="0"/>
              </a:rPr>
              <a:t>Εξαρτήσεις πολλαπλών τιμών </a:t>
            </a:r>
            <a:r>
              <a:rPr lang="el-GR" sz="4000" dirty="0"/>
              <a:t/>
            </a:r>
            <a:br>
              <a:rPr lang="el-GR" sz="4000" dirty="0"/>
            </a:br>
            <a:r>
              <a:rPr lang="el-GR" sz="4000" dirty="0">
                <a:cs typeface="Times New Roman" pitchFamily="18" charset="0"/>
              </a:rPr>
              <a:t>και η τέταρτη κανονική μορφή </a:t>
            </a:r>
            <a:r>
              <a:rPr lang="el-GR" sz="4000" dirty="0" smtClean="0">
                <a:cs typeface="Times New Roman" pitchFamily="18" charset="0"/>
              </a:rPr>
              <a:t>(2 </a:t>
            </a:r>
            <a:r>
              <a:rPr lang="el-GR" sz="4000" dirty="0">
                <a:cs typeface="Times New Roman" pitchFamily="18" charset="0"/>
              </a:rPr>
              <a:t>από </a:t>
            </a:r>
            <a:r>
              <a:rPr lang="el-GR" sz="4000" dirty="0" smtClean="0">
                <a:cs typeface="Times New Roman" pitchFamily="18" charset="0"/>
              </a:rPr>
              <a:t>6)</a:t>
            </a:r>
            <a:endParaRPr lang="el-GR" sz="4000" dirty="0">
              <a:latin typeface="+mn-lt"/>
            </a:endParaRPr>
          </a:p>
        </p:txBody>
      </p:sp>
      <p:sp>
        <p:nvSpPr>
          <p:cNvPr id="20" name="Rectangle 17"/>
          <p:cNvSpPr txBox="1">
            <a:spLocks noChangeArrowheads="1"/>
          </p:cNvSpPr>
          <p:nvPr/>
        </p:nvSpPr>
        <p:spPr>
          <a:xfrm>
            <a:off x="467544" y="1626121"/>
            <a:ext cx="8219256" cy="4611191"/>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eaLnBrk="0" hangingPunct="0"/>
            <a:r>
              <a:rPr lang="el-GR" sz="2800" u="sng" dirty="0" smtClean="0">
                <a:solidFill>
                  <a:srgbClr val="7030A0"/>
                </a:solidFill>
                <a:cs typeface="Times New Roman" pitchFamily="18" charset="0"/>
              </a:rPr>
              <a:t>Παραδοχές: </a:t>
            </a:r>
            <a:endParaRPr lang="el-GR" sz="2800" u="sng" dirty="0" smtClean="0">
              <a:solidFill>
                <a:srgbClr val="7030A0"/>
              </a:solidFill>
            </a:endParaRPr>
          </a:p>
          <a:p>
            <a:pPr marL="457200" indent="-457200" algn="just" eaLnBrk="0" hangingPunct="0">
              <a:buFontTx/>
              <a:buAutoNum type="arabicPeriod"/>
            </a:pPr>
            <a:r>
              <a:rPr lang="el-GR" sz="2800" dirty="0" smtClean="0">
                <a:cs typeface="Times New Roman" pitchFamily="18" charset="0"/>
              </a:rPr>
              <a:t>Οι καθηγητές και τα εγχειρίδια είναι εντελώς ανεξάρτητα μεταξύ τους.</a:t>
            </a:r>
            <a:endParaRPr lang="el-GR" sz="2800" dirty="0" smtClean="0"/>
          </a:p>
          <a:p>
            <a:pPr marL="457200" indent="-457200" algn="just" eaLnBrk="0" hangingPunct="0">
              <a:buFontTx/>
              <a:buAutoNum type="arabicPeriod"/>
            </a:pPr>
            <a:endParaRPr lang="el-GR" sz="2800" dirty="0" smtClean="0"/>
          </a:p>
          <a:p>
            <a:pPr marL="457200" indent="-457200" algn="just" eaLnBrk="0" hangingPunct="0"/>
            <a:r>
              <a:rPr lang="el-GR" sz="2800" dirty="0" smtClean="0">
                <a:cs typeface="Times New Roman" pitchFamily="18" charset="0"/>
              </a:rPr>
              <a:t>2. Ένας δεδομένος καθηγητής ή ένα δεδομένο εγχειρίδιο μπορεί να συνδέεται με οσαδήποτε μαθήματα.</a:t>
            </a:r>
            <a:endParaRPr lang="el-GR" sz="2800" dirty="0" smtClean="0"/>
          </a:p>
          <a:p>
            <a:pPr marL="457200" indent="-457200" eaLnBrk="0" hangingPunct="0"/>
            <a:r>
              <a:rPr lang="el-GR" sz="2800" dirty="0" smtClean="0">
                <a:solidFill>
                  <a:schemeClr val="accent1"/>
                </a:solidFill>
                <a:cs typeface="Times New Roman" pitchFamily="18" charset="0"/>
              </a:rPr>
              <a:t>Δεν υπάρχουν καθόλου συναρτησιακές εξαρτήσεις στα δεδομένα.</a:t>
            </a:r>
          </a:p>
          <a:p>
            <a:pPr marL="457200" indent="-457200" algn="just" eaLnBrk="0" hangingPunct="0"/>
            <a:endParaRPr lang="el-GR" sz="2800" dirty="0">
              <a:solidFill>
                <a:schemeClr val="accent1"/>
              </a:solidFill>
              <a:cs typeface="Times New Roman" pitchFamily="18" charset="0"/>
            </a:endParaRPr>
          </a:p>
        </p:txBody>
      </p:sp>
      <p:sp>
        <p:nvSpPr>
          <p:cNvPr id="4"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0" y="44624"/>
            <a:ext cx="9144000" cy="129614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cs typeface="Times New Roman" pitchFamily="18" charset="0"/>
              </a:rPr>
              <a:t>Εξαρτήσεις πολλαπλών τιμών </a:t>
            </a:r>
            <a:r>
              <a:rPr lang="el-GR" sz="4000" dirty="0"/>
              <a:t/>
            </a:r>
            <a:br>
              <a:rPr lang="el-GR" sz="4000" dirty="0"/>
            </a:br>
            <a:r>
              <a:rPr lang="el-GR" sz="4000" dirty="0">
                <a:cs typeface="Times New Roman" pitchFamily="18" charset="0"/>
              </a:rPr>
              <a:t>και η τέταρτη κανονική μορφή </a:t>
            </a:r>
            <a:r>
              <a:rPr lang="el-GR" sz="4000" dirty="0" smtClean="0">
                <a:cs typeface="Times New Roman" pitchFamily="18" charset="0"/>
              </a:rPr>
              <a:t>(3 </a:t>
            </a:r>
            <a:r>
              <a:rPr lang="el-GR" sz="4000" dirty="0">
                <a:cs typeface="Times New Roman" pitchFamily="18" charset="0"/>
              </a:rPr>
              <a:t>από 6)</a:t>
            </a:r>
            <a:endParaRPr lang="el-GR" sz="4000" dirty="0"/>
          </a:p>
        </p:txBody>
      </p:sp>
      <p:sp>
        <p:nvSpPr>
          <p:cNvPr id="8" name="Rectangle 2"/>
          <p:cNvSpPr>
            <a:spLocks noChangeArrowheads="1"/>
          </p:cNvSpPr>
          <p:nvPr/>
        </p:nvSpPr>
        <p:spPr bwMode="auto">
          <a:xfrm>
            <a:off x="688032" y="1410915"/>
            <a:ext cx="777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l-GR" sz="2400" dirty="0" smtClean="0">
                <a:solidFill>
                  <a:schemeClr val="tx1"/>
                </a:solidFill>
                <a:cs typeface="Times New Roman" pitchFamily="18" charset="0"/>
              </a:rPr>
              <a:t>Η μη </a:t>
            </a:r>
            <a:r>
              <a:rPr lang="el-GR" sz="2400" dirty="0" err="1" smtClean="0">
                <a:solidFill>
                  <a:schemeClr val="tx1"/>
                </a:solidFill>
                <a:cs typeface="Times New Roman" pitchFamily="18" charset="0"/>
              </a:rPr>
              <a:t>κανονικοποιημένη</a:t>
            </a:r>
            <a:r>
              <a:rPr lang="el-GR" sz="2400" dirty="0" smtClean="0">
                <a:solidFill>
                  <a:schemeClr val="tx1"/>
                </a:solidFill>
                <a:cs typeface="Times New Roman" pitchFamily="18" charset="0"/>
              </a:rPr>
              <a:t> σχέση </a:t>
            </a:r>
            <a:r>
              <a:rPr lang="en-US" sz="2400" b="1" dirty="0" smtClean="0">
                <a:solidFill>
                  <a:schemeClr val="tx1"/>
                </a:solidFill>
                <a:cs typeface="Times New Roman" pitchFamily="18" charset="0"/>
              </a:rPr>
              <a:t>UCTΧ</a:t>
            </a:r>
            <a:r>
              <a:rPr lang="el-GR" sz="2400" b="1" dirty="0" smtClean="0">
                <a:solidFill>
                  <a:schemeClr val="tx1"/>
                </a:solidFill>
                <a:cs typeface="Times New Roman" pitchFamily="18" charset="0"/>
              </a:rPr>
              <a:t> </a:t>
            </a:r>
            <a:r>
              <a:rPr lang="el-GR" sz="2400" dirty="0" smtClean="0">
                <a:solidFill>
                  <a:schemeClr val="tx1"/>
                </a:solidFill>
                <a:cs typeface="Times New Roman" pitchFamily="18" charset="0"/>
              </a:rPr>
              <a:t>μπορεί να μετατραπεί στην </a:t>
            </a:r>
            <a:r>
              <a:rPr lang="el-GR" sz="2400" dirty="0" err="1" smtClean="0">
                <a:solidFill>
                  <a:schemeClr val="tx1"/>
                </a:solidFill>
                <a:cs typeface="Times New Roman" pitchFamily="18" charset="0"/>
              </a:rPr>
              <a:t>κανονικοποιημένη</a:t>
            </a:r>
            <a:r>
              <a:rPr lang="el-GR" sz="2400" dirty="0" smtClean="0">
                <a:solidFill>
                  <a:schemeClr val="tx1"/>
                </a:solidFill>
                <a:cs typeface="Times New Roman" pitchFamily="18" charset="0"/>
              </a:rPr>
              <a:t> σχέση </a:t>
            </a:r>
            <a:r>
              <a:rPr lang="en-US" sz="2400" dirty="0" smtClean="0">
                <a:solidFill>
                  <a:schemeClr val="tx1"/>
                </a:solidFill>
                <a:cs typeface="Times New Roman" pitchFamily="18" charset="0"/>
              </a:rPr>
              <a:t>CTX</a:t>
            </a:r>
            <a:r>
              <a:rPr lang="el-GR" sz="2400" dirty="0" smtClean="0">
                <a:solidFill>
                  <a:schemeClr val="tx1"/>
                </a:solidFill>
                <a:cs typeface="Times New Roman" pitchFamily="18" charset="0"/>
              </a:rPr>
              <a:t>.</a:t>
            </a:r>
            <a:endParaRPr lang="el-GR" sz="2400" dirty="0" smtClean="0">
              <a:solidFill>
                <a:schemeClr val="tx1"/>
              </a:solidFill>
            </a:endParaRPr>
          </a:p>
        </p:txBody>
      </p:sp>
      <p:graphicFrame>
        <p:nvGraphicFramePr>
          <p:cNvPr id="10" name="Object 82" descr="Πίνακας κανονικοποιημένεης σχέσης CTX."/>
          <p:cNvGraphicFramePr>
            <a:graphicFrameLocks noChangeAspect="1"/>
          </p:cNvGraphicFramePr>
          <p:nvPr>
            <p:extLst>
              <p:ext uri="{D42A27DB-BD31-4B8C-83A1-F6EECF244321}">
                <p14:modId xmlns:p14="http://schemas.microsoft.com/office/powerpoint/2010/main" val="3218632113"/>
              </p:ext>
            </p:extLst>
          </p:nvPr>
        </p:nvGraphicFramePr>
        <p:xfrm>
          <a:off x="2123728" y="2420888"/>
          <a:ext cx="8064896" cy="4863001"/>
        </p:xfrm>
        <a:graphic>
          <a:graphicData uri="http://schemas.openxmlformats.org/presentationml/2006/ole">
            <mc:AlternateContent xmlns:mc="http://schemas.openxmlformats.org/markup-compatibility/2006">
              <mc:Choice xmlns:v="urn:schemas-microsoft-com:vml" Requires="v">
                <p:oleObj spid="_x0000_s2092" name="Document" r:id="rId5" imgW="11844881" imgH="7052216" progId="Word.Document.8">
                  <p:embed/>
                </p:oleObj>
              </mc:Choice>
              <mc:Fallback>
                <p:oleObj name="Document" r:id="rId5" imgW="11844881" imgH="705221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2420888"/>
                        <a:ext cx="8064896" cy="4863001"/>
                      </a:xfrm>
                      <a:prstGeom prst="rect">
                        <a:avLst/>
                      </a:prstGeom>
                      <a:noFill/>
                      <a:ln>
                        <a:noFill/>
                      </a:ln>
                      <a:effectLst/>
                    </p:spPr>
                  </p:pic>
                </p:oleObj>
              </mc:Fallback>
            </mc:AlternateContent>
          </a:graphicData>
        </a:graphic>
      </p:graphicFrame>
      <p:sp>
        <p:nvSpPr>
          <p:cNvPr id="11" name="Rectangle 83"/>
          <p:cNvSpPr>
            <a:spLocks noChangeArrowheads="1"/>
          </p:cNvSpPr>
          <p:nvPr/>
        </p:nvSpPr>
        <p:spPr bwMode="auto">
          <a:xfrm>
            <a:off x="381000" y="4739660"/>
            <a:ext cx="8305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l-GR" sz="2400" dirty="0" err="1" smtClean="0">
                <a:solidFill>
                  <a:schemeClr val="tx1"/>
                </a:solidFill>
                <a:cs typeface="Times New Roman" pitchFamily="18" charset="0"/>
              </a:rPr>
              <a:t>Πινακοποιημένη</a:t>
            </a:r>
            <a:r>
              <a:rPr lang="el-GR" sz="2400" dirty="0" smtClean="0">
                <a:solidFill>
                  <a:schemeClr val="tx1"/>
                </a:solidFill>
                <a:cs typeface="Times New Roman" pitchFamily="18" charset="0"/>
              </a:rPr>
              <a:t> αναπαράσταση της </a:t>
            </a:r>
            <a:r>
              <a:rPr lang="el-GR" sz="2400" dirty="0" err="1" smtClean="0">
                <a:solidFill>
                  <a:schemeClr val="tx1"/>
                </a:solidFill>
                <a:cs typeface="Times New Roman" pitchFamily="18" charset="0"/>
              </a:rPr>
              <a:t>κανονικοποιημένης</a:t>
            </a:r>
            <a:r>
              <a:rPr lang="el-GR" sz="2400" dirty="0" smtClean="0">
                <a:solidFill>
                  <a:schemeClr val="tx1"/>
                </a:solidFill>
                <a:cs typeface="Times New Roman" pitchFamily="18" charset="0"/>
              </a:rPr>
              <a:t> ισοδύναμης σχέσης </a:t>
            </a:r>
            <a:r>
              <a:rPr lang="en-US" sz="2400" dirty="0" smtClean="0">
                <a:solidFill>
                  <a:schemeClr val="tx1"/>
                </a:solidFill>
                <a:cs typeface="Times New Roman" pitchFamily="18" charset="0"/>
              </a:rPr>
              <a:t>CTX</a:t>
            </a:r>
            <a:r>
              <a:rPr lang="el-GR" sz="2400" dirty="0" smtClean="0">
                <a:solidFill>
                  <a:schemeClr val="tx1"/>
                </a:solidFill>
                <a:cs typeface="Times New Roman" pitchFamily="18" charset="0"/>
              </a:rPr>
              <a:t>.</a:t>
            </a:r>
          </a:p>
          <a:p>
            <a:pPr algn="just" eaLnBrk="0" hangingPunct="0"/>
            <a:r>
              <a:rPr lang="el-GR" sz="2400" dirty="0" smtClean="0">
                <a:solidFill>
                  <a:schemeClr val="tx1"/>
                </a:solidFill>
                <a:cs typeface="Times New Roman" pitchFamily="18" charset="0"/>
              </a:rPr>
              <a:t> </a:t>
            </a:r>
            <a:r>
              <a:rPr lang="el-GR" sz="2400" u="sng" dirty="0" smtClean="0">
                <a:solidFill>
                  <a:srgbClr val="FF66FF"/>
                </a:solidFill>
                <a:cs typeface="Times New Roman" pitchFamily="18" charset="0"/>
              </a:rPr>
              <a:t>Παρατηρήσεις</a:t>
            </a:r>
            <a:r>
              <a:rPr lang="el-GR" sz="2400" dirty="0" smtClean="0">
                <a:solidFill>
                  <a:srgbClr val="FF66FF"/>
                </a:solidFill>
                <a:cs typeface="Times New Roman" pitchFamily="18" charset="0"/>
              </a:rPr>
              <a:t>:</a:t>
            </a:r>
            <a:r>
              <a:rPr lang="el-GR" sz="2400" dirty="0" smtClean="0">
                <a:solidFill>
                  <a:schemeClr val="tx1"/>
                </a:solidFill>
                <a:cs typeface="Times New Roman" pitchFamily="18" charset="0"/>
              </a:rPr>
              <a:t> Για ένα δεδομένο μάθημα, εμφανίζονται όλοι οι πιθανοί συνδυασμοί καθηγητών και εγχειριδίων.</a:t>
            </a:r>
            <a:endParaRPr lang="el-GR" sz="2400" dirty="0">
              <a:solidFill>
                <a:schemeClr val="tx1"/>
              </a:solidFill>
              <a:cs typeface="Times New Roman" pitchFamily="18" charset="0"/>
            </a:endParaRPr>
          </a:p>
        </p:txBody>
      </p:sp>
      <p:sp>
        <p:nvSpPr>
          <p:cNvPr id="6" name="Θέση υποσέλιδου 3" descr="."/>
          <p:cNvSpPr txBox="1">
            <a:spLocks/>
          </p:cNvSpPr>
          <p:nvPr/>
        </p:nvSpPr>
        <p:spPr>
          <a:xfrm>
            <a:off x="3181325" y="6237312"/>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2"/>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0" y="44624"/>
            <a:ext cx="9143999"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cs typeface="Times New Roman" pitchFamily="18" charset="0"/>
              </a:rPr>
              <a:t>Εξαρτήσεις πολλαπλών τιμών </a:t>
            </a:r>
            <a:r>
              <a:rPr lang="el-GR" sz="4000" dirty="0"/>
              <a:t/>
            </a:r>
            <a:br>
              <a:rPr lang="el-GR" sz="4000" dirty="0"/>
            </a:br>
            <a:r>
              <a:rPr lang="el-GR" sz="4000" dirty="0">
                <a:cs typeface="Times New Roman" pitchFamily="18" charset="0"/>
              </a:rPr>
              <a:t>και η τέταρτη κανονική μορφή </a:t>
            </a:r>
            <a:r>
              <a:rPr lang="el-GR" sz="4000" dirty="0" smtClean="0">
                <a:cs typeface="Times New Roman" pitchFamily="18" charset="0"/>
              </a:rPr>
              <a:t>(4 </a:t>
            </a:r>
            <a:r>
              <a:rPr lang="el-GR" sz="4000" dirty="0">
                <a:cs typeface="Times New Roman" pitchFamily="18" charset="0"/>
              </a:rPr>
              <a:t>από 6)</a:t>
            </a:r>
            <a:endParaRPr lang="el-GR" sz="4000" dirty="0"/>
          </a:p>
        </p:txBody>
      </p:sp>
      <p:sp>
        <p:nvSpPr>
          <p:cNvPr id="2" name="Ορθογώνιο 1" descr="Η CTX ικανοποιεί τη δέσμευση&#10;IF οι συστοιχίες (c, t1, x1), (c, t2, x2) εμφανίζονται και οι δύο&#10;THEN οι συστοιχίες (c, t1, x2), (c, t2, x1) εμφανίζονται επίσης.&#10; &#10;Η CTX είναι σε ΚΜ-BC επειδή είναι ολόκληρη κλειδί.&#10;&#10;Πρόβλημα: ΑΝΩΜΑΛΙΕΣ ΕΝΗΜΕΡΩΣΗΣ.&#10;&#10;Αιτία: Οι καθηγητές και τα εγχειρίδια είναι εντελώς ανεξάρτητα μεταξύ τους.&#10;&#10;"/>
          <p:cNvSpPr/>
          <p:nvPr/>
        </p:nvSpPr>
        <p:spPr>
          <a:xfrm>
            <a:off x="467544" y="1866304"/>
            <a:ext cx="8219256" cy="4154984"/>
          </a:xfrm>
          <a:prstGeom prst="rect">
            <a:avLst/>
          </a:prstGeom>
        </p:spPr>
        <p:txBody>
          <a:bodyPr wrap="square">
            <a:spAutoFit/>
          </a:bodyPr>
          <a:lstStyle/>
          <a:p>
            <a:pPr algn="just"/>
            <a:r>
              <a:rPr lang="el-GR" sz="2400" dirty="0">
                <a:cs typeface="Times New Roman" pitchFamily="18" charset="0"/>
              </a:rPr>
              <a:t>Η </a:t>
            </a:r>
            <a:r>
              <a:rPr lang="en-GB" sz="2400" dirty="0">
                <a:cs typeface="Times New Roman" pitchFamily="18" charset="0"/>
              </a:rPr>
              <a:t>CTX</a:t>
            </a:r>
            <a:r>
              <a:rPr lang="el-GR" sz="2400" dirty="0">
                <a:cs typeface="Times New Roman" pitchFamily="18" charset="0"/>
              </a:rPr>
              <a:t> ικανοποιεί τη δέσμευση</a:t>
            </a:r>
            <a:endParaRPr lang="en-GB" sz="2400" dirty="0">
              <a:cs typeface="Times New Roman" pitchFamily="18" charset="0"/>
            </a:endParaRPr>
          </a:p>
          <a:p>
            <a:pPr algn="just"/>
            <a:r>
              <a:rPr lang="en-GB" sz="2400" dirty="0">
                <a:cs typeface="Times New Roman" pitchFamily="18" charset="0"/>
              </a:rPr>
              <a:t>IF</a:t>
            </a:r>
            <a:r>
              <a:rPr lang="el-GR" sz="2400" dirty="0">
                <a:cs typeface="Times New Roman" pitchFamily="18" charset="0"/>
              </a:rPr>
              <a:t> οι συστοιχίες (</a:t>
            </a:r>
            <a:r>
              <a:rPr lang="en-GB" sz="2400" dirty="0">
                <a:cs typeface="Times New Roman" pitchFamily="18" charset="0"/>
              </a:rPr>
              <a:t>c</a:t>
            </a:r>
            <a:r>
              <a:rPr lang="el-GR" sz="2400" dirty="0">
                <a:cs typeface="Times New Roman" pitchFamily="18" charset="0"/>
              </a:rPr>
              <a:t>, </a:t>
            </a:r>
            <a:r>
              <a:rPr lang="en-GB" sz="2400" dirty="0">
                <a:cs typeface="Times New Roman" pitchFamily="18" charset="0"/>
              </a:rPr>
              <a:t>t</a:t>
            </a:r>
            <a:r>
              <a:rPr lang="el-GR" sz="2400" dirty="0">
                <a:cs typeface="Times New Roman" pitchFamily="18" charset="0"/>
              </a:rPr>
              <a:t>1, </a:t>
            </a:r>
            <a:r>
              <a:rPr lang="en-GB" sz="2400" dirty="0">
                <a:cs typeface="Times New Roman" pitchFamily="18" charset="0"/>
              </a:rPr>
              <a:t>x</a:t>
            </a:r>
            <a:r>
              <a:rPr lang="el-GR" sz="2400" dirty="0">
                <a:cs typeface="Times New Roman" pitchFamily="18" charset="0"/>
              </a:rPr>
              <a:t>1), (</a:t>
            </a:r>
            <a:r>
              <a:rPr lang="en-GB" sz="2400" dirty="0">
                <a:cs typeface="Times New Roman" pitchFamily="18" charset="0"/>
              </a:rPr>
              <a:t>c</a:t>
            </a:r>
            <a:r>
              <a:rPr lang="el-GR" sz="2400" dirty="0">
                <a:cs typeface="Times New Roman" pitchFamily="18" charset="0"/>
              </a:rPr>
              <a:t>, </a:t>
            </a:r>
            <a:r>
              <a:rPr lang="en-GB" sz="2400" dirty="0">
                <a:cs typeface="Times New Roman" pitchFamily="18" charset="0"/>
              </a:rPr>
              <a:t>t</a:t>
            </a:r>
            <a:r>
              <a:rPr lang="el-GR" sz="2400" dirty="0">
                <a:cs typeface="Times New Roman" pitchFamily="18" charset="0"/>
              </a:rPr>
              <a:t>2, </a:t>
            </a:r>
            <a:r>
              <a:rPr lang="en-GB" sz="2400" dirty="0">
                <a:cs typeface="Times New Roman" pitchFamily="18" charset="0"/>
              </a:rPr>
              <a:t>x</a:t>
            </a:r>
            <a:r>
              <a:rPr lang="el-GR" sz="2400" dirty="0">
                <a:cs typeface="Times New Roman" pitchFamily="18" charset="0"/>
              </a:rPr>
              <a:t>2) εμφανίζονται και οι δύο</a:t>
            </a:r>
            <a:br>
              <a:rPr lang="el-GR" sz="2400" dirty="0">
                <a:cs typeface="Times New Roman" pitchFamily="18" charset="0"/>
              </a:rPr>
            </a:br>
            <a:r>
              <a:rPr lang="en-GB" sz="2400" dirty="0">
                <a:cs typeface="Times New Roman" pitchFamily="18" charset="0"/>
              </a:rPr>
              <a:t>THEN</a:t>
            </a:r>
            <a:r>
              <a:rPr lang="el-GR" sz="2400" dirty="0">
                <a:cs typeface="Times New Roman" pitchFamily="18" charset="0"/>
              </a:rPr>
              <a:t> οι συστοιχίες (</a:t>
            </a:r>
            <a:r>
              <a:rPr lang="en-GB" sz="2400" dirty="0">
                <a:cs typeface="Times New Roman" pitchFamily="18" charset="0"/>
              </a:rPr>
              <a:t>c</a:t>
            </a:r>
            <a:r>
              <a:rPr lang="el-GR" sz="2400" dirty="0">
                <a:cs typeface="Times New Roman" pitchFamily="18" charset="0"/>
              </a:rPr>
              <a:t>, </a:t>
            </a:r>
            <a:r>
              <a:rPr lang="en-GB" sz="2400" dirty="0">
                <a:cs typeface="Times New Roman" pitchFamily="18" charset="0"/>
              </a:rPr>
              <a:t>t</a:t>
            </a:r>
            <a:r>
              <a:rPr lang="el-GR" sz="2400" dirty="0">
                <a:cs typeface="Times New Roman" pitchFamily="18" charset="0"/>
              </a:rPr>
              <a:t>1, </a:t>
            </a:r>
            <a:r>
              <a:rPr lang="en-GB" sz="2400" dirty="0">
                <a:cs typeface="Times New Roman" pitchFamily="18" charset="0"/>
              </a:rPr>
              <a:t>x</a:t>
            </a:r>
            <a:r>
              <a:rPr lang="el-GR" sz="2400" dirty="0">
                <a:cs typeface="Times New Roman" pitchFamily="18" charset="0"/>
              </a:rPr>
              <a:t>2), (</a:t>
            </a:r>
            <a:r>
              <a:rPr lang="en-GB" sz="2400" dirty="0">
                <a:cs typeface="Times New Roman" pitchFamily="18" charset="0"/>
              </a:rPr>
              <a:t>c</a:t>
            </a:r>
            <a:r>
              <a:rPr lang="el-GR" sz="2400" dirty="0">
                <a:cs typeface="Times New Roman" pitchFamily="18" charset="0"/>
              </a:rPr>
              <a:t>, </a:t>
            </a:r>
            <a:r>
              <a:rPr lang="en-GB" sz="2400" dirty="0">
                <a:cs typeface="Times New Roman" pitchFamily="18" charset="0"/>
              </a:rPr>
              <a:t>t</a:t>
            </a:r>
            <a:r>
              <a:rPr lang="el-GR" sz="2400" dirty="0">
                <a:cs typeface="Times New Roman" pitchFamily="18" charset="0"/>
              </a:rPr>
              <a:t>2, </a:t>
            </a:r>
            <a:r>
              <a:rPr lang="en-GB" sz="2400" dirty="0">
                <a:cs typeface="Times New Roman" pitchFamily="18" charset="0"/>
              </a:rPr>
              <a:t>x</a:t>
            </a:r>
            <a:r>
              <a:rPr lang="el-GR" sz="2400" dirty="0">
                <a:cs typeface="Times New Roman" pitchFamily="18" charset="0"/>
              </a:rPr>
              <a:t>1) εμφανίζονται επίσης.</a:t>
            </a:r>
            <a:endParaRPr lang="en-GB" sz="2400" dirty="0">
              <a:cs typeface="Times New Roman" pitchFamily="18" charset="0"/>
            </a:endParaRPr>
          </a:p>
          <a:p>
            <a:pPr algn="just"/>
            <a:r>
              <a:rPr lang="el-GR" sz="2400" dirty="0">
                <a:cs typeface="Times New Roman" pitchFamily="18" charset="0"/>
              </a:rPr>
              <a:t> </a:t>
            </a:r>
            <a:endParaRPr lang="en-GB" sz="2400" dirty="0">
              <a:cs typeface="Times New Roman" pitchFamily="18" charset="0"/>
            </a:endParaRPr>
          </a:p>
          <a:p>
            <a:pPr algn="just"/>
            <a:r>
              <a:rPr lang="el-GR" sz="2400" dirty="0">
                <a:solidFill>
                  <a:schemeClr val="accent1"/>
                </a:solidFill>
                <a:cs typeface="Times New Roman" pitchFamily="18" charset="0"/>
              </a:rPr>
              <a:t>Η </a:t>
            </a:r>
            <a:r>
              <a:rPr lang="en-GB" sz="2400" dirty="0">
                <a:solidFill>
                  <a:schemeClr val="accent1"/>
                </a:solidFill>
                <a:cs typeface="Times New Roman" pitchFamily="18" charset="0"/>
              </a:rPr>
              <a:t>CTX</a:t>
            </a:r>
            <a:r>
              <a:rPr lang="el-GR" sz="2400" dirty="0">
                <a:solidFill>
                  <a:schemeClr val="accent1"/>
                </a:solidFill>
                <a:cs typeface="Times New Roman" pitchFamily="18" charset="0"/>
              </a:rPr>
              <a:t> είναι σε ΚΜ-</a:t>
            </a:r>
            <a:r>
              <a:rPr lang="en-GB" sz="2400" dirty="0">
                <a:solidFill>
                  <a:schemeClr val="accent1"/>
                </a:solidFill>
                <a:cs typeface="Times New Roman" pitchFamily="18" charset="0"/>
              </a:rPr>
              <a:t>BC</a:t>
            </a:r>
            <a:r>
              <a:rPr lang="el-GR" sz="2400" dirty="0">
                <a:cs typeface="Times New Roman" pitchFamily="18" charset="0"/>
              </a:rPr>
              <a:t> επειδή είναι ολόκληρη κλειδί.</a:t>
            </a:r>
            <a:endParaRPr lang="el-GR" sz="2400" dirty="0"/>
          </a:p>
          <a:p>
            <a:pPr algn="just"/>
            <a:endParaRPr lang="en-GB" sz="2400" dirty="0"/>
          </a:p>
          <a:p>
            <a:pPr algn="just"/>
            <a:r>
              <a:rPr lang="el-GR" sz="2400" u="sng" dirty="0">
                <a:solidFill>
                  <a:srgbClr val="FF0066"/>
                </a:solidFill>
                <a:cs typeface="Times New Roman" pitchFamily="18" charset="0"/>
              </a:rPr>
              <a:t>Πρόβλημα</a:t>
            </a:r>
            <a:r>
              <a:rPr lang="el-GR" sz="2400" dirty="0">
                <a:solidFill>
                  <a:srgbClr val="FF0066"/>
                </a:solidFill>
                <a:cs typeface="Times New Roman" pitchFamily="18" charset="0"/>
              </a:rPr>
              <a:t>:</a:t>
            </a:r>
            <a:r>
              <a:rPr lang="el-GR" sz="2400" dirty="0">
                <a:cs typeface="Times New Roman" pitchFamily="18" charset="0"/>
              </a:rPr>
              <a:t> ΑΝΩΜΑΛΙΕΣ ΕΝΗΜΕΡΩΣΗΣ</a:t>
            </a:r>
            <a:endParaRPr lang="en-GB" sz="2400" dirty="0">
              <a:cs typeface="Times New Roman" pitchFamily="18" charset="0"/>
            </a:endParaRPr>
          </a:p>
          <a:p>
            <a:pPr algn="just"/>
            <a:endParaRPr lang="el-GR" sz="2400" dirty="0"/>
          </a:p>
          <a:p>
            <a:pPr algn="just"/>
            <a:r>
              <a:rPr lang="el-GR" sz="2400" dirty="0">
                <a:solidFill>
                  <a:srgbClr val="CC00CC"/>
                </a:solidFill>
                <a:cs typeface="Times New Roman" pitchFamily="18" charset="0"/>
              </a:rPr>
              <a:t>Αιτία:</a:t>
            </a:r>
            <a:r>
              <a:rPr lang="el-GR" sz="2400" dirty="0">
                <a:cs typeface="Times New Roman" pitchFamily="18" charset="0"/>
              </a:rPr>
              <a:t> Οι καθηγητές και τα εγχειρίδια είναι εντελώς ανεξάρτητα μεταξύ τους.</a:t>
            </a:r>
            <a:endParaRPr lang="en-GB" sz="2400" dirty="0">
              <a:cs typeface="Times New Roman" pitchFamily="18" charset="0"/>
            </a:endParaRPr>
          </a:p>
          <a:p>
            <a:endParaRPr lang="en-GB" sz="2400" dirty="0">
              <a:cs typeface="Times New Roman" pitchFamily="18" charset="0"/>
            </a:endParaRPr>
          </a:p>
        </p:txBody>
      </p:sp>
      <p:sp>
        <p:nvSpPr>
          <p:cNvPr id="5" name="Θέση υποσέλιδου 3" descr="."/>
          <p:cNvSpPr txBox="1">
            <a:spLocks/>
          </p:cNvSpPr>
          <p:nvPr/>
        </p:nvSpPr>
        <p:spPr>
          <a:xfrm>
            <a:off x="3181325" y="6310139"/>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l-GR" sz="1400" dirty="0"/>
              <a:t>Πρόσθετη </a:t>
            </a:r>
            <a:r>
              <a:rPr lang="el-GR" sz="1400" dirty="0" err="1"/>
              <a:t>κανονικοποίηση</a:t>
            </a:r>
            <a:r>
              <a:rPr lang="el-GR" sz="1400" dirty="0"/>
              <a:t> ΙΙ:</a:t>
            </a:r>
          </a:p>
          <a:p>
            <a:pPr algn="ctr">
              <a:defRPr/>
            </a:pPr>
            <a:r>
              <a:rPr lang="el-GR" sz="1400" dirty="0"/>
              <a:t>ανώτερες κανονικές μορφές</a:t>
            </a:r>
            <a:endParaRPr lang="en-GB"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17/2014 11:00:09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8,10,11,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8,10,12,13,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7,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14,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6,18,1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7,8,10,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6,8,10,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10,2,3,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10,11,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2,10,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5,8,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11,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5,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6,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9CF99CD-CD46-4AD9-B681-A62FCF7EF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5434</TotalTime>
  <Words>1849</Words>
  <Application>Microsoft Office PowerPoint</Application>
  <PresentationFormat>Προβολή στην οθόνη (4:3)</PresentationFormat>
  <Paragraphs>294</Paragraphs>
  <Slides>31</Slides>
  <Notes>22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31</vt:i4>
      </vt:variant>
    </vt:vector>
  </HeadingPairs>
  <TitlesOfParts>
    <vt:vector size="33" baseType="lpstr">
      <vt:lpstr>Θέμα του Office</vt:lpstr>
      <vt:lpstr>Document</vt:lpstr>
      <vt:lpstr>Βάσεις Δεδομένων II</vt:lpstr>
      <vt:lpstr>Άδειες Χρήσης</vt:lpstr>
      <vt:lpstr>Χρηματοδότηση </vt:lpstr>
      <vt:lpstr>Σκοποί  ενότητας</vt:lpstr>
      <vt:lpstr>Περιεχόμενα ενότητας</vt:lpstr>
      <vt:lpstr>Εξαρτήσεις πολλαπλών τιμών  και η τέταρτη κανονική μορφή (1 από 6)</vt:lpstr>
      <vt:lpstr>Εξαρτήσεις πολλαπλών τιμών  και η τέταρτη κανονική μορφή (2 από 6)</vt:lpstr>
      <vt:lpstr>Εξαρτήσεις πολλαπλών τιμών  και η τέταρτη κανονική μορφή (3 από 6)</vt:lpstr>
      <vt:lpstr>Εξαρτήσεις πολλαπλών τιμών  και η τέταρτη κανονική μορφή (4 από 6)</vt:lpstr>
      <vt:lpstr>Εξαρτήσεις πολλαπλών τιμών  και η τέταρτη κανονική μορφή (5 από 6)</vt:lpstr>
      <vt:lpstr>Εξαρτήσεις πολλαπλών τιμών  και η τέταρτη κανονική μορφή (6 από 6)</vt:lpstr>
      <vt:lpstr>Εξάρτηση πολλαπλών τιμών</vt:lpstr>
      <vt:lpstr>Τέταρτη κανονική μορφή</vt:lpstr>
      <vt:lpstr>Μη τετριμμένη εξάρτηση πολλαπλών τιμών (1 από 3)</vt:lpstr>
      <vt:lpstr>Μη τετριμμένη εξάρτηση πολλαπλών τιμών (2 από 3)</vt:lpstr>
      <vt:lpstr>Μη τετριμμένη εξάρτηση πολλαπλών τιμών (3 από 3)</vt:lpstr>
      <vt:lpstr>Εξαρτήσεις σύζευξης και η πέμπτη κανονική μορφή</vt:lpstr>
      <vt:lpstr>Χρονικά ανεξάρτητη δέσμευση  (1 από 2)</vt:lpstr>
      <vt:lpstr>Χρονικά ανεξάρτητη δέσμευση  (2 από 2)</vt:lpstr>
      <vt:lpstr>Εξάρτηση σύζευξης</vt:lpstr>
      <vt:lpstr>Θεώρημα του Fagin</vt:lpstr>
      <vt:lpstr>Πέμπτη κανονική μορφή (1 από 2)</vt:lpstr>
      <vt:lpstr>Πέμπτη κανονική μορφή (2 από 2)</vt:lpstr>
      <vt:lpstr>Επισκόπηση της διαδικασίας κανονικοποίησης</vt:lpstr>
      <vt:lpstr>Η συνολική διαδικασία κανονικοποίησης</vt:lpstr>
      <vt:lpstr>Αναλογία μεταξύ της KM-BC, 4KM και 5ΚΜ</vt:lpstr>
      <vt:lpstr>Στόχοι της διαδικασίας κανονικοποίησης</vt:lpstr>
      <vt:lpstr>Προβλήματα της κανονικοποίησης</vt:lpstr>
      <vt:lpstr>Άλλες κανονικές μορφές</vt:lpstr>
      <vt:lpstr>Κανονική μορφή περιορισμού-ένωσης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Βάσεις Δεδομένων ΙΙ: Πρόσθετη κανονικοποίηση ΙΙ: ανώτερες κανονικές μορφές</dc:title>
  <dc:creator>Γεωργία Γκαράνη</dc:creator>
  <cp:keywords>Βάσεις Δεδομένων ΙΙ, Πρόσθετη κανονικοποίηση ΙΙ: ανώτερες κανονικές μορφές, Έννοια και ορισμός των ανώτερων κανονικών μορφών: 4ΚΜ και 5ΚΜ, Εξαρτήσεις πολλαπλών τιμών, Εξαρτήσεις σύζευξης.</cp:keywords>
  <cp:lastModifiedBy>Alex</cp:lastModifiedBy>
  <cp:revision>404</cp:revision>
  <dcterms:created xsi:type="dcterms:W3CDTF">2012-09-06T09:03:05Z</dcterms:created>
  <dcterms:modified xsi:type="dcterms:W3CDTF">2014-02-17T09:01:04Z</dcterms:modified>
</cp:coreProperties>
</file>