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0"/>
  </p:notesMasterIdLst>
  <p:sldIdLst>
    <p:sldId id="256" r:id="rId3"/>
    <p:sldId id="257" r:id="rId4"/>
    <p:sldId id="315" r:id="rId5"/>
    <p:sldId id="261" r:id="rId6"/>
    <p:sldId id="262" r:id="rId7"/>
    <p:sldId id="264" r:id="rId8"/>
    <p:sldId id="266" r:id="rId9"/>
    <p:sldId id="265" r:id="rId10"/>
    <p:sldId id="274" r:id="rId11"/>
    <p:sldId id="288" r:id="rId12"/>
    <p:sldId id="277" r:id="rId13"/>
    <p:sldId id="269" r:id="rId14"/>
    <p:sldId id="278" r:id="rId15"/>
    <p:sldId id="270" r:id="rId16"/>
    <p:sldId id="272" r:id="rId17"/>
    <p:sldId id="279" r:id="rId18"/>
    <p:sldId id="273" r:id="rId19"/>
    <p:sldId id="281" r:id="rId20"/>
    <p:sldId id="284" r:id="rId21"/>
    <p:sldId id="282" r:id="rId22"/>
    <p:sldId id="283" r:id="rId23"/>
    <p:sldId id="285" r:id="rId24"/>
    <p:sldId id="289" r:id="rId25"/>
    <p:sldId id="308" r:id="rId26"/>
    <p:sldId id="290" r:id="rId27"/>
    <p:sldId id="291" r:id="rId28"/>
    <p:sldId id="292" r:id="rId29"/>
    <p:sldId id="293" r:id="rId30"/>
    <p:sldId id="294" r:id="rId31"/>
    <p:sldId id="295" r:id="rId32"/>
    <p:sldId id="309" r:id="rId33"/>
    <p:sldId id="310" r:id="rId34"/>
    <p:sldId id="311" r:id="rId35"/>
    <p:sldId id="312" r:id="rId36"/>
    <p:sldId id="313" r:id="rId37"/>
    <p:sldId id="314" r:id="rId38"/>
    <p:sldId id="280" r:id="rId39"/>
  </p:sldIdLst>
  <p:sldSz cx="9144000" cy="6858000" type="screen4x3"/>
  <p:notesSz cx="6858000" cy="9144000"/>
  <p:custDataLst>
    <p:tags r:id="rId4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9339" autoAdjust="0"/>
  </p:normalViewPr>
  <p:slideViewPr>
    <p:cSldViewPr>
      <p:cViewPr>
        <p:scale>
          <a:sx n="50" d="100"/>
          <a:sy n="50" d="100"/>
        </p:scale>
        <p:origin x="-2250" y="-1440"/>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17/2/2014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5.png"/><Relationship Id="rId2" Type="http://schemas.openxmlformats.org/officeDocument/2006/relationships/tags" Target="../tags/tag15.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1.xml"/><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3.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Microsoft_Word_97_-_2003_Document1.doc"/><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5.xml"/><Relationship Id="rId1" Type="http://schemas.openxmlformats.org/officeDocument/2006/relationships/tags" Target="../tags/tag3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51.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notesSlide" Target="../notesSlides/notesSlide5.xml"/><Relationship Id="rId7" Type="http://schemas.openxmlformats.org/officeDocument/2006/relationships/slide" Target="slide19.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smtClean="0"/>
              <a:t>Βάσεις Δεδομένων</a:t>
            </a:r>
            <a:r>
              <a:rPr lang="en-US" dirty="0" smtClean="0"/>
              <a:t> II</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n-US" sz="2800" b="1" dirty="0" smtClean="0"/>
              <a:t>2</a:t>
            </a:r>
            <a:r>
              <a:rPr lang="el-GR" sz="2800" b="1" dirty="0" smtClean="0"/>
              <a:t>:</a:t>
            </a:r>
            <a:r>
              <a:rPr lang="en-US" sz="2800" dirty="0" smtClean="0"/>
              <a:t> </a:t>
            </a:r>
            <a:r>
              <a:rPr lang="el-GR" sz="2800" b="1" dirty="0">
                <a:cs typeface="Times New Roman" pitchFamily="18" charset="0"/>
              </a:rPr>
              <a:t>Το μοντέλο οντοτήτων/συσχετίσεων </a:t>
            </a:r>
            <a:endParaRPr lang="en-GB" sz="2800" b="1" dirty="0">
              <a:cs typeface="Times New Roman" pitchFamily="18" charset="0"/>
            </a:endParaRP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endParaRPr lang="en-US" altLang="el-GR"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2800" dirty="0"/>
              <a:t>Γεωργία </a:t>
            </a:r>
            <a:r>
              <a:rPr lang="el-GR" altLang="el-GR" sz="2800" dirty="0" err="1"/>
              <a:t>Γκαράνη</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Επίκουρος Καθηγήτρια</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57200" y="0"/>
            <a:ext cx="8229600" cy="114300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Σημασιολογικές έννοιες</a:t>
            </a:r>
            <a:endParaRPr lang="el-GR" dirty="0"/>
          </a:p>
        </p:txBody>
      </p:sp>
      <p:graphicFrame>
        <p:nvGraphicFramePr>
          <p:cNvPr id="3" name="Πίνακας 2" descr="Μερικές χρήσιμες σημασιολογικές έννοιες.&#10;"/>
          <p:cNvGraphicFramePr>
            <a:graphicFrameLocks noGrp="1"/>
          </p:cNvGraphicFramePr>
          <p:nvPr>
            <p:custDataLst>
              <p:tags r:id="rId2"/>
            </p:custDataLst>
            <p:extLst>
              <p:ext uri="{D42A27DB-BD31-4B8C-83A1-F6EECF244321}">
                <p14:modId xmlns:p14="http://schemas.microsoft.com/office/powerpoint/2010/main" val="4219675803"/>
              </p:ext>
            </p:extLst>
          </p:nvPr>
        </p:nvGraphicFramePr>
        <p:xfrm>
          <a:off x="475925" y="1196752"/>
          <a:ext cx="8219259" cy="4480560"/>
        </p:xfrm>
        <a:graphic>
          <a:graphicData uri="http://schemas.openxmlformats.org/drawingml/2006/table">
            <a:tbl>
              <a:tblPr firstRow="1">
                <a:tableStyleId>{5C22544A-7EE6-4342-B048-85BDC9FD1C3A}</a:tableStyleId>
              </a:tblPr>
              <a:tblGrid>
                <a:gridCol w="2190906"/>
                <a:gridCol w="1854808"/>
                <a:gridCol w="4173545"/>
              </a:tblGrid>
              <a:tr h="136333">
                <a:tc>
                  <a:txBody>
                    <a:bodyPr/>
                    <a:lstStyle/>
                    <a:p>
                      <a:pPr marL="0" marR="0" algn="ctr">
                        <a:spcBef>
                          <a:spcPts val="0"/>
                        </a:spcBef>
                        <a:spcAft>
                          <a:spcPts val="0"/>
                        </a:spcAft>
                      </a:pPr>
                      <a:r>
                        <a:rPr lang="el-GR" sz="1400" dirty="0">
                          <a:effectLst>
                            <a:outerShdw blurRad="50800" dist="38100" algn="tr" rotWithShape="0">
                              <a:prstClr val="black">
                                <a:alpha val="40000"/>
                              </a:prstClr>
                            </a:outerShdw>
                          </a:effectLst>
                        </a:rPr>
                        <a:t>Έννοια</a:t>
                      </a:r>
                      <a:endParaRPr lang="el-GR" sz="1400" dirty="0">
                        <a:effectLst/>
                        <a:latin typeface="Times New Roman"/>
                        <a:ea typeface="Times New Roman"/>
                      </a:endParaRPr>
                    </a:p>
                  </a:txBody>
                  <a:tcPr marL="30675" marR="30675" marT="0" marB="0"/>
                </a:tc>
                <a:tc>
                  <a:txBody>
                    <a:bodyPr/>
                    <a:lstStyle/>
                    <a:p>
                      <a:pPr marL="0" marR="0" algn="ctr">
                        <a:spcBef>
                          <a:spcPts val="0"/>
                        </a:spcBef>
                        <a:spcAft>
                          <a:spcPts val="0"/>
                        </a:spcAft>
                      </a:pPr>
                      <a:r>
                        <a:rPr lang="el-GR" sz="1400">
                          <a:effectLst>
                            <a:outerShdw blurRad="50800" dist="38100" algn="tr" rotWithShape="0">
                              <a:prstClr val="black">
                                <a:alpha val="40000"/>
                              </a:prstClr>
                            </a:outerShdw>
                          </a:effectLst>
                        </a:rPr>
                        <a:t>Άτυπος ορισμός</a:t>
                      </a:r>
                      <a:endParaRPr lang="el-GR" sz="1400">
                        <a:effectLst/>
                        <a:latin typeface="Times New Roman"/>
                        <a:ea typeface="Times New Roman"/>
                      </a:endParaRPr>
                    </a:p>
                  </a:txBody>
                  <a:tcPr marL="30675" marR="30675" marT="0" marB="0"/>
                </a:tc>
                <a:tc>
                  <a:txBody>
                    <a:bodyPr/>
                    <a:lstStyle/>
                    <a:p>
                      <a:pPr marL="0" marR="0" algn="ctr">
                        <a:spcBef>
                          <a:spcPts val="0"/>
                        </a:spcBef>
                        <a:spcAft>
                          <a:spcPts val="0"/>
                        </a:spcAft>
                      </a:pPr>
                      <a:r>
                        <a:rPr lang="el-GR" sz="1400">
                          <a:effectLst>
                            <a:outerShdw blurRad="50800" dist="38100" algn="tr" rotWithShape="0">
                              <a:prstClr val="black">
                                <a:alpha val="40000"/>
                              </a:prstClr>
                            </a:outerShdw>
                          </a:effectLst>
                        </a:rPr>
                        <a:t>Παραδείγματα</a:t>
                      </a:r>
                      <a:endParaRPr lang="el-GR" sz="1400">
                        <a:effectLst/>
                        <a:latin typeface="Times New Roman"/>
                        <a:ea typeface="Times New Roman"/>
                      </a:endParaRPr>
                    </a:p>
                  </a:txBody>
                  <a:tcPr marL="30675" marR="30675" marT="0" marB="0"/>
                </a:tc>
              </a:tr>
              <a:tr h="545331">
                <a:tc>
                  <a:txBody>
                    <a:bodyPr/>
                    <a:lstStyle/>
                    <a:p>
                      <a:pPr marL="0" marR="0" algn="just">
                        <a:spcBef>
                          <a:spcPts val="0"/>
                        </a:spcBef>
                        <a:spcAft>
                          <a:spcPts val="0"/>
                        </a:spcAft>
                      </a:pPr>
                      <a:r>
                        <a:rPr lang="el-GR" sz="1400">
                          <a:effectLst/>
                        </a:rPr>
                        <a:t>ΟΝΤΟΤΗΤΑ</a:t>
                      </a:r>
                      <a:endParaRPr lang="el-GR" sz="1400">
                        <a:effectLst/>
                        <a:latin typeface="Times New Roman"/>
                        <a:ea typeface="Times New Roman"/>
                      </a:endParaRPr>
                    </a:p>
                  </a:txBody>
                  <a:tcPr marL="30675" marR="30675" marT="0" marB="0"/>
                </a:tc>
                <a:tc>
                  <a:txBody>
                    <a:bodyPr/>
                    <a:lstStyle/>
                    <a:p>
                      <a:pPr marL="0" marR="0" algn="just">
                        <a:spcBef>
                          <a:spcPts val="0"/>
                        </a:spcBef>
                        <a:spcAft>
                          <a:spcPts val="0"/>
                        </a:spcAft>
                      </a:pPr>
                      <a:r>
                        <a:rPr lang="el-GR" sz="1400">
                          <a:effectLst/>
                        </a:rPr>
                        <a:t>Ένα διακεκριμένο αντικείμενο</a:t>
                      </a:r>
                      <a:endParaRPr lang="el-GR" sz="1400">
                        <a:effectLst/>
                        <a:latin typeface="Times New Roman"/>
                        <a:ea typeface="Times New Roman"/>
                      </a:endParaRPr>
                    </a:p>
                  </a:txBody>
                  <a:tcPr marL="30675" marR="30675" marT="0" marB="0"/>
                </a:tc>
                <a:tc>
                  <a:txBody>
                    <a:bodyPr/>
                    <a:lstStyle/>
                    <a:p>
                      <a:pPr marL="0" marR="0" algn="just">
                        <a:spcBef>
                          <a:spcPts val="0"/>
                        </a:spcBef>
                        <a:spcAft>
                          <a:spcPts val="0"/>
                        </a:spcAft>
                      </a:pPr>
                      <a:r>
                        <a:rPr lang="el-GR" sz="1400">
                          <a:effectLst/>
                        </a:rPr>
                        <a:t>Προμηθευτής, Εξάρτημα, </a:t>
                      </a:r>
                    </a:p>
                    <a:p>
                      <a:pPr marL="0" marR="0" algn="just">
                        <a:spcBef>
                          <a:spcPts val="0"/>
                        </a:spcBef>
                        <a:spcAft>
                          <a:spcPts val="0"/>
                        </a:spcAft>
                      </a:pPr>
                      <a:r>
                        <a:rPr lang="el-GR" sz="1400">
                          <a:effectLst/>
                        </a:rPr>
                        <a:t>Αποστολή, Υπάλληλος, </a:t>
                      </a:r>
                    </a:p>
                    <a:p>
                      <a:pPr marL="0" marR="0" algn="just">
                        <a:spcBef>
                          <a:spcPts val="0"/>
                        </a:spcBef>
                        <a:spcAft>
                          <a:spcPts val="0"/>
                        </a:spcAft>
                      </a:pPr>
                      <a:r>
                        <a:rPr lang="el-GR" sz="1400">
                          <a:effectLst/>
                        </a:rPr>
                        <a:t>Τμήμα, Πρόσωπο,</a:t>
                      </a:r>
                    </a:p>
                    <a:p>
                      <a:pPr marL="0" marR="0" algn="just">
                        <a:spcBef>
                          <a:spcPts val="0"/>
                        </a:spcBef>
                        <a:spcAft>
                          <a:spcPts val="0"/>
                        </a:spcAft>
                      </a:pPr>
                      <a:r>
                        <a:rPr lang="el-GR" sz="1400">
                          <a:effectLst/>
                        </a:rPr>
                        <a:t>Ορχήστρα, Μαέστρος</a:t>
                      </a:r>
                      <a:endParaRPr lang="el-GR" sz="1400">
                        <a:effectLst/>
                        <a:latin typeface="Times New Roman"/>
                        <a:ea typeface="Times New Roman"/>
                      </a:endParaRPr>
                    </a:p>
                  </a:txBody>
                  <a:tcPr marL="30675" marR="30675" marT="0" marB="0"/>
                </a:tc>
              </a:tr>
              <a:tr h="817996">
                <a:tc>
                  <a:txBody>
                    <a:bodyPr/>
                    <a:lstStyle/>
                    <a:p>
                      <a:pPr marL="0" marR="0" algn="just">
                        <a:spcBef>
                          <a:spcPts val="0"/>
                        </a:spcBef>
                        <a:spcAft>
                          <a:spcPts val="0"/>
                        </a:spcAft>
                      </a:pPr>
                      <a:r>
                        <a:rPr lang="el-GR" sz="1400">
                          <a:effectLst/>
                        </a:rPr>
                        <a:t>ΙΔΙΟΤΗΤΑ</a:t>
                      </a:r>
                      <a:endParaRPr lang="el-GR" sz="1400">
                        <a:effectLst/>
                        <a:latin typeface="Times New Roman"/>
                        <a:ea typeface="Times New Roman"/>
                      </a:endParaRPr>
                    </a:p>
                  </a:txBody>
                  <a:tcPr marL="30675" marR="30675" marT="0" marB="0"/>
                </a:tc>
                <a:tc>
                  <a:txBody>
                    <a:bodyPr/>
                    <a:lstStyle/>
                    <a:p>
                      <a:pPr marL="0" marR="0" algn="just">
                        <a:spcBef>
                          <a:spcPts val="0"/>
                        </a:spcBef>
                        <a:spcAft>
                          <a:spcPts val="0"/>
                        </a:spcAft>
                      </a:pPr>
                      <a:r>
                        <a:rPr lang="el-GR" sz="1400" dirty="0">
                          <a:effectLst/>
                        </a:rPr>
                        <a:t>Μια πληροφορία που περιγράφει μια οντότητα</a:t>
                      </a:r>
                      <a:endParaRPr lang="el-GR" sz="1400" dirty="0">
                        <a:effectLst/>
                        <a:latin typeface="Times New Roman"/>
                        <a:ea typeface="Times New Roman"/>
                      </a:endParaRPr>
                    </a:p>
                  </a:txBody>
                  <a:tcPr marL="30675" marR="30675" marT="0" marB="0"/>
                </a:tc>
                <a:tc>
                  <a:txBody>
                    <a:bodyPr/>
                    <a:lstStyle/>
                    <a:p>
                      <a:pPr marL="0" marR="0" algn="just">
                        <a:spcBef>
                          <a:spcPts val="0"/>
                        </a:spcBef>
                        <a:spcAft>
                          <a:spcPts val="0"/>
                        </a:spcAft>
                      </a:pPr>
                      <a:r>
                        <a:rPr lang="el-GR" sz="1400" dirty="0">
                          <a:effectLst/>
                        </a:rPr>
                        <a:t>Κωδικός προμηθευτή,</a:t>
                      </a:r>
                    </a:p>
                    <a:p>
                      <a:pPr marL="0" marR="0" algn="just">
                        <a:spcBef>
                          <a:spcPts val="0"/>
                        </a:spcBef>
                        <a:spcAft>
                          <a:spcPts val="0"/>
                        </a:spcAft>
                      </a:pPr>
                      <a:r>
                        <a:rPr lang="el-GR" sz="1400" dirty="0">
                          <a:effectLst/>
                        </a:rPr>
                        <a:t>Ποσότητα αποστολής,</a:t>
                      </a:r>
                    </a:p>
                    <a:p>
                      <a:pPr marL="0" marR="0" algn="just">
                        <a:spcBef>
                          <a:spcPts val="0"/>
                        </a:spcBef>
                        <a:spcAft>
                          <a:spcPts val="0"/>
                        </a:spcAft>
                      </a:pPr>
                      <a:r>
                        <a:rPr lang="el-GR" sz="1400" dirty="0">
                          <a:effectLst/>
                        </a:rPr>
                        <a:t>Τμήμα υπαλλήλου,</a:t>
                      </a:r>
                    </a:p>
                    <a:p>
                      <a:pPr marL="0" marR="0" algn="just">
                        <a:spcBef>
                          <a:spcPts val="0"/>
                        </a:spcBef>
                        <a:spcAft>
                          <a:spcPts val="0"/>
                        </a:spcAft>
                      </a:pPr>
                      <a:r>
                        <a:rPr lang="el-GR" sz="1400" dirty="0">
                          <a:effectLst/>
                        </a:rPr>
                        <a:t>Ύψος προσώπου,</a:t>
                      </a:r>
                    </a:p>
                    <a:p>
                      <a:pPr marL="0" marR="0" algn="just">
                        <a:spcBef>
                          <a:spcPts val="0"/>
                        </a:spcBef>
                        <a:spcAft>
                          <a:spcPts val="0"/>
                        </a:spcAft>
                      </a:pPr>
                      <a:r>
                        <a:rPr lang="el-GR" sz="1400" dirty="0">
                          <a:effectLst/>
                        </a:rPr>
                        <a:t>Τύπος κοντσέρτου,</a:t>
                      </a:r>
                    </a:p>
                    <a:p>
                      <a:pPr marL="0" marR="0" algn="just">
                        <a:spcBef>
                          <a:spcPts val="0"/>
                        </a:spcBef>
                        <a:spcAft>
                          <a:spcPts val="0"/>
                        </a:spcAft>
                      </a:pPr>
                      <a:r>
                        <a:rPr lang="el-GR" sz="1400" dirty="0">
                          <a:effectLst/>
                        </a:rPr>
                        <a:t>Ημερομηνία παραγγελίας</a:t>
                      </a:r>
                      <a:endParaRPr lang="el-GR" sz="1400" dirty="0">
                        <a:effectLst/>
                        <a:latin typeface="Times New Roman"/>
                        <a:ea typeface="Times New Roman"/>
                      </a:endParaRPr>
                    </a:p>
                  </a:txBody>
                  <a:tcPr marL="30675" marR="30675" marT="0" marB="0"/>
                </a:tc>
              </a:tr>
              <a:tr h="681664">
                <a:tc>
                  <a:txBody>
                    <a:bodyPr/>
                    <a:lstStyle/>
                    <a:p>
                      <a:pPr marL="0" marR="0" algn="just">
                        <a:spcBef>
                          <a:spcPts val="0"/>
                        </a:spcBef>
                        <a:spcAft>
                          <a:spcPts val="0"/>
                        </a:spcAft>
                      </a:pPr>
                      <a:r>
                        <a:rPr lang="el-GR" sz="1400">
                          <a:effectLst/>
                        </a:rPr>
                        <a:t>ΣΥΣΧΕΤΙΣΗ</a:t>
                      </a:r>
                      <a:endParaRPr lang="el-GR" sz="1400">
                        <a:effectLst/>
                        <a:latin typeface="Times New Roman"/>
                        <a:ea typeface="Times New Roman"/>
                      </a:endParaRPr>
                    </a:p>
                  </a:txBody>
                  <a:tcPr marL="30675" marR="30675" marT="0" marB="0"/>
                </a:tc>
                <a:tc>
                  <a:txBody>
                    <a:bodyPr/>
                    <a:lstStyle/>
                    <a:p>
                      <a:pPr marL="0" marR="0" algn="just">
                        <a:spcBef>
                          <a:spcPts val="0"/>
                        </a:spcBef>
                        <a:spcAft>
                          <a:spcPts val="0"/>
                        </a:spcAft>
                      </a:pPr>
                      <a:r>
                        <a:rPr lang="el-GR" sz="1400" dirty="0">
                          <a:effectLst/>
                        </a:rPr>
                        <a:t>Μια οντότητα που εξυπηρετεί για να συνδέει δύο ή περισσότερες άλλες οντότητες μεταξύ τους</a:t>
                      </a:r>
                      <a:endParaRPr lang="el-GR" sz="1400" dirty="0">
                        <a:effectLst/>
                        <a:latin typeface="Times New Roman"/>
                        <a:ea typeface="Times New Roman"/>
                      </a:endParaRPr>
                    </a:p>
                  </a:txBody>
                  <a:tcPr marL="30675" marR="30675" marT="0" marB="0"/>
                </a:tc>
                <a:tc>
                  <a:txBody>
                    <a:bodyPr/>
                    <a:lstStyle/>
                    <a:p>
                      <a:pPr marL="0" marR="0" algn="just">
                        <a:spcBef>
                          <a:spcPts val="0"/>
                        </a:spcBef>
                        <a:spcAft>
                          <a:spcPts val="0"/>
                        </a:spcAft>
                      </a:pPr>
                      <a:r>
                        <a:rPr lang="el-GR" sz="1400" dirty="0">
                          <a:effectLst/>
                        </a:rPr>
                        <a:t>Αποστολή (προμηθευτής-</a:t>
                      </a:r>
                      <a:r>
                        <a:rPr lang="el-GR" sz="1400" dirty="0" err="1">
                          <a:effectLst/>
                        </a:rPr>
                        <a:t>εξάρτημ</a:t>
                      </a:r>
                      <a:r>
                        <a:rPr lang="el-GR" sz="1400" dirty="0">
                          <a:effectLst/>
                        </a:rPr>
                        <a:t>α) </a:t>
                      </a:r>
                    </a:p>
                    <a:p>
                      <a:pPr marL="0" marR="0" algn="just">
                        <a:spcBef>
                          <a:spcPts val="0"/>
                        </a:spcBef>
                        <a:spcAft>
                          <a:spcPts val="0"/>
                        </a:spcAft>
                      </a:pPr>
                      <a:r>
                        <a:rPr lang="el-GR" sz="1400" dirty="0">
                          <a:effectLst/>
                        </a:rPr>
                        <a:t>Πρόσληψη (υπάλληλος-</a:t>
                      </a:r>
                      <a:r>
                        <a:rPr lang="el-GR" sz="1400" dirty="0" err="1">
                          <a:effectLst/>
                        </a:rPr>
                        <a:t>τμήμ</a:t>
                      </a:r>
                      <a:r>
                        <a:rPr lang="el-GR" sz="1400" dirty="0">
                          <a:effectLst/>
                        </a:rPr>
                        <a:t>α)</a:t>
                      </a:r>
                    </a:p>
                    <a:p>
                      <a:pPr marL="0" marR="0" algn="just">
                        <a:spcBef>
                          <a:spcPts val="0"/>
                        </a:spcBef>
                        <a:spcAft>
                          <a:spcPts val="0"/>
                        </a:spcAft>
                      </a:pPr>
                      <a:r>
                        <a:rPr lang="el-GR" sz="1400" dirty="0">
                          <a:effectLst/>
                        </a:rPr>
                        <a:t>Ηχογράφηση (σύνθεση-ορχήστρα-μαέστρος)</a:t>
                      </a:r>
                      <a:endParaRPr lang="el-GR" sz="1400" dirty="0">
                        <a:effectLst/>
                        <a:latin typeface="Times New Roman"/>
                        <a:ea typeface="Times New Roman"/>
                      </a:endParaRPr>
                    </a:p>
                  </a:txBody>
                  <a:tcPr marL="30675" marR="30675" marT="0" marB="0"/>
                </a:tc>
              </a:tr>
              <a:tr h="681664">
                <a:tc>
                  <a:txBody>
                    <a:bodyPr/>
                    <a:lstStyle/>
                    <a:p>
                      <a:pPr marL="0" marR="0" algn="just">
                        <a:spcBef>
                          <a:spcPts val="0"/>
                        </a:spcBef>
                        <a:spcAft>
                          <a:spcPts val="0"/>
                        </a:spcAft>
                      </a:pPr>
                      <a:r>
                        <a:rPr lang="el-GR" sz="1400">
                          <a:effectLst/>
                        </a:rPr>
                        <a:t>ΥΠΟΤΥΠΟΣ</a:t>
                      </a:r>
                      <a:endParaRPr lang="el-GR" sz="1400">
                        <a:effectLst/>
                        <a:latin typeface="Times New Roman"/>
                        <a:ea typeface="Times New Roman"/>
                      </a:endParaRPr>
                    </a:p>
                  </a:txBody>
                  <a:tcPr marL="30675" marR="30675" marT="0" marB="0"/>
                </a:tc>
                <a:tc>
                  <a:txBody>
                    <a:bodyPr/>
                    <a:lstStyle/>
                    <a:p>
                      <a:pPr marL="0" marR="0" algn="just">
                        <a:spcBef>
                          <a:spcPts val="0"/>
                        </a:spcBef>
                        <a:spcAft>
                          <a:spcPts val="0"/>
                        </a:spcAft>
                      </a:pPr>
                      <a:r>
                        <a:rPr lang="el-GR" sz="1400">
                          <a:effectLst/>
                        </a:rPr>
                        <a:t>Ο τύπος οντότητας Υ είναι υπότυπος του τύπου οντότητας Χ αν και μόνο αν κάθε Υ είναι αναγκαστικά Χ.</a:t>
                      </a:r>
                      <a:endParaRPr lang="el-GR" sz="1400">
                        <a:effectLst/>
                        <a:latin typeface="Times New Roman"/>
                        <a:ea typeface="Times New Roman"/>
                      </a:endParaRPr>
                    </a:p>
                  </a:txBody>
                  <a:tcPr marL="30675" marR="30675" marT="0" marB="0"/>
                </a:tc>
                <a:tc>
                  <a:txBody>
                    <a:bodyPr/>
                    <a:lstStyle/>
                    <a:p>
                      <a:pPr marL="0" marR="0" algn="just">
                        <a:spcBef>
                          <a:spcPts val="0"/>
                        </a:spcBef>
                        <a:spcAft>
                          <a:spcPts val="0"/>
                        </a:spcAft>
                      </a:pPr>
                      <a:r>
                        <a:rPr lang="el-GR" sz="1400" dirty="0">
                          <a:effectLst/>
                        </a:rPr>
                        <a:t>Ο Υπάλληλος είναι </a:t>
                      </a:r>
                      <a:r>
                        <a:rPr lang="el-GR" sz="1400" dirty="0" err="1">
                          <a:effectLst/>
                        </a:rPr>
                        <a:t>υπότυπος</a:t>
                      </a:r>
                      <a:r>
                        <a:rPr lang="el-GR" sz="1400" dirty="0">
                          <a:effectLst/>
                        </a:rPr>
                        <a:t> του Προσώπου</a:t>
                      </a:r>
                    </a:p>
                    <a:p>
                      <a:pPr marL="0" marR="0" algn="just">
                        <a:spcBef>
                          <a:spcPts val="0"/>
                        </a:spcBef>
                        <a:spcAft>
                          <a:spcPts val="0"/>
                        </a:spcAft>
                      </a:pPr>
                      <a:r>
                        <a:rPr lang="el-GR" sz="1400" dirty="0">
                          <a:effectLst/>
                        </a:rPr>
                        <a:t>Το Κονσέρτο είναι </a:t>
                      </a:r>
                      <a:r>
                        <a:rPr lang="el-GR" sz="1400" dirty="0" err="1">
                          <a:effectLst/>
                        </a:rPr>
                        <a:t>υπότυπος</a:t>
                      </a:r>
                      <a:r>
                        <a:rPr lang="el-GR" sz="1400" dirty="0">
                          <a:effectLst/>
                        </a:rPr>
                        <a:t> της Σύνθεσης</a:t>
                      </a:r>
                      <a:endParaRPr lang="el-GR" sz="1400" dirty="0">
                        <a:effectLst/>
                        <a:latin typeface="Times New Roman"/>
                        <a:ea typeface="Times New Roman"/>
                      </a:endParaRPr>
                    </a:p>
                  </a:txBody>
                  <a:tcPr marL="30675" marR="30675" marT="0" marB="0"/>
                </a:tc>
              </a:tr>
            </a:tbl>
          </a:graphicData>
        </a:graphic>
      </p:graphicFrame>
      <p:sp>
        <p:nvSpPr>
          <p:cNvPr id="2" name="Θέση περιεχομένου 1" descr="."/>
          <p:cNvSpPr>
            <a:spLocks noGrp="1"/>
          </p:cNvSpPr>
          <p:nvPr>
            <p:ph idx="1"/>
          </p:nvPr>
        </p:nvSpPr>
        <p:spPr>
          <a:xfrm>
            <a:off x="457200" y="5805264"/>
            <a:ext cx="8229600" cy="320899"/>
          </a:xfrm>
        </p:spPr>
        <p:txBody>
          <a:bodyPr>
            <a:noAutofit/>
          </a:bodyPr>
          <a:lstStyle/>
          <a:p>
            <a:pPr marL="0" indent="0" algn="ctr">
              <a:buNone/>
            </a:pPr>
            <a:r>
              <a:rPr lang="el-GR" sz="2800" dirty="0" smtClean="0"/>
              <a:t>Μερικές χρήσιμες σημασιολογικές έννοιες</a:t>
            </a:r>
            <a:endParaRPr lang="el-GR" sz="2800" dirty="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cs typeface="Times New Roman" pitchFamily="18" charset="0"/>
              </a:rPr>
              <a:t>Το μοντέλο οντοτήτων/συσχετίσεων</a:t>
            </a:r>
            <a:endParaRPr lang="en-GB"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467544" y="152301"/>
            <a:ext cx="8352928"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smtClean="0">
                <a:latin typeface="+mn-lt"/>
                <a:cs typeface="Times New Roman" pitchFamily="18" charset="0"/>
              </a:rPr>
              <a:t>Το μοντέλο οντοτήτων/συσχετίσεων (Ο/Σ) (1 από 2)</a:t>
            </a:r>
            <a:endParaRPr lang="el-GR" sz="4000" dirty="0">
              <a:latin typeface="+mn-lt"/>
            </a:endParaRPr>
          </a:p>
        </p:txBody>
      </p:sp>
      <p:sp>
        <p:nvSpPr>
          <p:cNvPr id="10" name="Rectangle 3"/>
          <p:cNvSpPr txBox="1">
            <a:spLocks noChangeArrowheads="1"/>
          </p:cNvSpPr>
          <p:nvPr/>
        </p:nvSpPr>
        <p:spPr>
          <a:xfrm>
            <a:off x="762000" y="2482552"/>
            <a:ext cx="7772400" cy="16665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6350" indent="38100" algn="ctr">
              <a:buFontTx/>
              <a:buNone/>
            </a:pPr>
            <a:r>
              <a:rPr lang="el-GR" dirty="0" smtClean="0">
                <a:cs typeface="Times New Roman" pitchFamily="18" charset="0"/>
              </a:rPr>
              <a:t>Πρωτοπαρουσιάστηκε από τον </a:t>
            </a:r>
            <a:r>
              <a:rPr lang="en-US" dirty="0" smtClean="0">
                <a:cs typeface="Times New Roman" pitchFamily="18" charset="0"/>
              </a:rPr>
              <a:t>Chen</a:t>
            </a:r>
            <a:r>
              <a:rPr lang="el-GR" dirty="0" smtClean="0">
                <a:cs typeface="Times New Roman" pitchFamily="18" charset="0"/>
              </a:rPr>
              <a:t> το 1976 μαζί με μια αντίστοιχη τεχνική διαγραμμάτων (διαγράμματα οντοτήτων/συσχετίσεων).</a:t>
            </a:r>
            <a:endParaRPr lang="el-GR" sz="2400" dirty="0" smtClean="0">
              <a:solidFill>
                <a:srgbClr val="FF9900"/>
              </a:solidFill>
            </a:endParaRPr>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cs typeface="Times New Roman" pitchFamily="18" charset="0"/>
              </a:rPr>
              <a:t>Το μοντέλο οντοτήτων/συσχετίσεων</a:t>
            </a:r>
            <a:endParaRPr lang="en-GB"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3"/>
            </p:custDataLst>
          </p:nvPr>
        </p:nvSpPr>
        <p:spPr>
          <a:xfrm>
            <a:off x="467544" y="116632"/>
            <a:ext cx="8219256" cy="1224136"/>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sz="4000" dirty="0" smtClean="0">
                <a:cs typeface="Times New Roman" pitchFamily="18" charset="0"/>
              </a:rPr>
              <a:t>Το μοντέλο οντοτήτων/συσχετίσεων (Ο/Σ) (1 από 2)</a:t>
            </a:r>
            <a:endParaRPr lang="el-GR" sz="4000" dirty="0">
              <a:latin typeface="+mn-lt"/>
              <a:cs typeface="Times New Roman" pitchFamily="18" charset="0"/>
            </a:endParaRPr>
          </a:p>
        </p:txBody>
      </p:sp>
      <p:sp>
        <p:nvSpPr>
          <p:cNvPr id="4" name="Ορθογώνιο 3" descr="Παράδειγμα μοντέλου οντοτήτων/συσχετίσεων (Ο/Σ)."/>
          <p:cNvSpPr/>
          <p:nvPr/>
        </p:nvSpPr>
        <p:spPr>
          <a:xfrm>
            <a:off x="827584" y="1340768"/>
            <a:ext cx="1824410" cy="461665"/>
          </a:xfrm>
          <a:prstGeom prst="rect">
            <a:avLst/>
          </a:prstGeom>
        </p:spPr>
        <p:txBody>
          <a:bodyPr wrap="none">
            <a:spAutoFit/>
          </a:bodyPr>
          <a:lstStyle/>
          <a:p>
            <a:r>
              <a:rPr lang="el-GR" sz="2400" u="sng" dirty="0"/>
              <a:t>Παράδειγμα</a:t>
            </a:r>
            <a:r>
              <a:rPr lang="el-GR" sz="2400" dirty="0"/>
              <a:t>:</a:t>
            </a:r>
          </a:p>
        </p:txBody>
      </p:sp>
      <p:graphicFrame>
        <p:nvGraphicFramePr>
          <p:cNvPr id="3" name="Αντικείμενο 2" descr="."/>
          <p:cNvGraphicFramePr>
            <a:graphicFrameLocks noChangeAspect="1"/>
          </p:cNvGraphicFramePr>
          <p:nvPr>
            <p:extLst>
              <p:ext uri="{D42A27DB-BD31-4B8C-83A1-F6EECF244321}">
                <p14:modId xmlns:p14="http://schemas.microsoft.com/office/powerpoint/2010/main" val="2725244087"/>
              </p:ext>
            </p:extLst>
          </p:nvPr>
        </p:nvGraphicFramePr>
        <p:xfrm>
          <a:off x="794420" y="1772816"/>
          <a:ext cx="7696200" cy="4343400"/>
        </p:xfrm>
        <a:graphic>
          <a:graphicData uri="http://schemas.openxmlformats.org/presentationml/2006/ole">
            <mc:AlternateContent xmlns:mc="http://schemas.openxmlformats.org/markup-compatibility/2006">
              <mc:Choice xmlns:v="urn:schemas-microsoft-com:vml" Requires="v">
                <p:oleObj spid="_x0000_s8218" name="Bitmap Image" r:id="rId6" imgW="14235394" imgH="11377646" progId="PBrush">
                  <p:embed/>
                </p:oleObj>
              </mc:Choice>
              <mc:Fallback>
                <p:oleObj name="Bitmap Image" r:id="rId6" imgW="14235394" imgH="11377646" progId="PBrush">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420" y="1772816"/>
                        <a:ext cx="7696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cs typeface="Times New Roman" pitchFamily="18" charset="0"/>
              </a:rPr>
              <a:t>Το μοντέλο οντοτήτων/συσχετίσεων</a:t>
            </a:r>
            <a:endParaRPr lang="en-GB" sz="1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2"/>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35669"/>
            <a:ext cx="8219256" cy="108907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smtClean="0">
                <a:cs typeface="Times New Roman" pitchFamily="18" charset="0"/>
              </a:rPr>
              <a:t>Οντότητες</a:t>
            </a:r>
            <a:endParaRPr lang="el-GR" dirty="0">
              <a:cs typeface="Times New Roman" pitchFamily="18" charset="0"/>
            </a:endParaRPr>
          </a:p>
        </p:txBody>
      </p:sp>
      <p:sp>
        <p:nvSpPr>
          <p:cNvPr id="13" name="Rectangle 3"/>
          <p:cNvSpPr>
            <a:spLocks noGrp="1" noChangeArrowheads="1"/>
          </p:cNvSpPr>
          <p:nvPr>
            <p:ph type="body" idx="1"/>
          </p:nvPr>
        </p:nvSpPr>
        <p:spPr>
          <a:xfrm>
            <a:off x="467544" y="1193974"/>
            <a:ext cx="8219256" cy="5328592"/>
          </a:xfrm>
        </p:spPr>
        <p:txBody>
          <a:bodyPr>
            <a:noAutofit/>
          </a:bodyPr>
          <a:lstStyle/>
          <a:p>
            <a:pPr marL="342900" indent="-342900" algn="just" eaLnBrk="0" hangingPunct="0">
              <a:buFont typeface="Wingdings" pitchFamily="2" charset="2"/>
              <a:buChar char="§"/>
            </a:pPr>
            <a:r>
              <a:rPr lang="el-GR" sz="2600" b="0" dirty="0" smtClean="0">
                <a:cs typeface="Times New Roman" pitchFamily="18" charset="0"/>
              </a:rPr>
              <a:t>«Ένα πράγμα που μπορεί να αναγνωριστεί ως διακεκριμένο».</a:t>
            </a:r>
          </a:p>
          <a:p>
            <a:pPr marL="342900" indent="-342900" algn="just" eaLnBrk="0" hangingPunct="0">
              <a:buFont typeface="Wingdings" pitchFamily="2" charset="2"/>
              <a:buChar char="§"/>
            </a:pPr>
            <a:endParaRPr lang="el-GR" sz="2600" b="0" dirty="0" smtClean="0"/>
          </a:p>
          <a:p>
            <a:pPr marL="342900" indent="-342900" algn="just" eaLnBrk="0" hangingPunct="0">
              <a:buFont typeface="Wingdings" pitchFamily="2" charset="2"/>
              <a:buChar char="§"/>
            </a:pPr>
            <a:r>
              <a:rPr lang="el-GR" sz="2600" b="0" dirty="0" smtClean="0">
                <a:cs typeface="Times New Roman" pitchFamily="18" charset="0"/>
              </a:rPr>
              <a:t>Οι οντότητες κατατάσσονται σε δύο κατηγορίες: σε </a:t>
            </a:r>
            <a:r>
              <a:rPr lang="el-GR" sz="2600" b="0" dirty="0" smtClean="0">
                <a:solidFill>
                  <a:srgbClr val="FF66FF"/>
                </a:solidFill>
                <a:cs typeface="Times New Roman" pitchFamily="18" charset="0"/>
              </a:rPr>
              <a:t>κανονικές</a:t>
            </a:r>
            <a:r>
              <a:rPr lang="el-GR" sz="2600" b="0" dirty="0" smtClean="0">
                <a:cs typeface="Times New Roman" pitchFamily="18" charset="0"/>
              </a:rPr>
              <a:t> και σε </a:t>
            </a:r>
            <a:r>
              <a:rPr lang="el-GR" sz="2600" b="0" dirty="0" smtClean="0">
                <a:solidFill>
                  <a:srgbClr val="FF66FF"/>
                </a:solidFill>
                <a:cs typeface="Times New Roman" pitchFamily="18" charset="0"/>
              </a:rPr>
              <a:t>ασθενείς</a:t>
            </a:r>
            <a:r>
              <a:rPr lang="el-GR" sz="2600" b="0" dirty="0" smtClean="0">
                <a:cs typeface="Times New Roman" pitchFamily="18" charset="0"/>
              </a:rPr>
              <a:t>. </a:t>
            </a:r>
            <a:endParaRPr lang="el-GR" sz="2600" b="0" dirty="0" smtClean="0"/>
          </a:p>
          <a:p>
            <a:pPr marL="342900" indent="-342900" algn="just" eaLnBrk="0" hangingPunct="0">
              <a:buFont typeface="Wingdings" pitchFamily="2" charset="2"/>
              <a:buChar char="§"/>
            </a:pPr>
            <a:endParaRPr lang="el-GR" sz="2600" b="0" dirty="0" smtClean="0"/>
          </a:p>
          <a:p>
            <a:pPr marL="342900" indent="-342900" algn="just" eaLnBrk="0" hangingPunct="0">
              <a:buClr>
                <a:schemeClr val="tx1"/>
              </a:buClr>
              <a:buFont typeface="Wingdings" pitchFamily="2" charset="2"/>
              <a:buChar char="§"/>
            </a:pPr>
            <a:r>
              <a:rPr lang="el-GR" sz="2600" b="0" dirty="0" smtClean="0">
                <a:solidFill>
                  <a:srgbClr val="FF66FF"/>
                </a:solidFill>
                <a:cs typeface="Times New Roman" pitchFamily="18" charset="0"/>
              </a:rPr>
              <a:t>Ασθενής</a:t>
            </a:r>
            <a:r>
              <a:rPr lang="el-GR" sz="2600" b="0" dirty="0" smtClean="0">
                <a:cs typeface="Times New Roman" pitchFamily="18" charset="0"/>
              </a:rPr>
              <a:t> είναι μια οντότητα που έχει εξάρτηση ύπαρξης από κάποια άλλη οντότητα, με την έννοια ότι δεν μπορεί να υπάρχει αν η άλλη οντότητα δεν υπάρχει επίσης. </a:t>
            </a:r>
            <a:endParaRPr lang="el-GR" sz="2600" b="0" dirty="0" smtClean="0"/>
          </a:p>
          <a:p>
            <a:pPr marL="342900" indent="-342900" algn="just" eaLnBrk="0" hangingPunct="0">
              <a:buFont typeface="Wingdings" pitchFamily="2" charset="2"/>
              <a:buChar char="§"/>
            </a:pPr>
            <a:endParaRPr lang="el-GR" sz="2600" b="0" dirty="0" smtClean="0"/>
          </a:p>
          <a:p>
            <a:pPr marL="342900" indent="-342900" algn="just" eaLnBrk="0" hangingPunct="0">
              <a:buFont typeface="Wingdings" pitchFamily="2" charset="2"/>
              <a:buChar char="§"/>
            </a:pPr>
            <a:r>
              <a:rPr lang="el-GR" sz="2600" b="0" dirty="0" smtClean="0">
                <a:cs typeface="Times New Roman" pitchFamily="18" charset="0"/>
              </a:rPr>
              <a:t>Μια </a:t>
            </a:r>
            <a:r>
              <a:rPr lang="el-GR" sz="2600" b="0" dirty="0" smtClean="0">
                <a:solidFill>
                  <a:srgbClr val="FF66FF"/>
                </a:solidFill>
                <a:cs typeface="Times New Roman" pitchFamily="18" charset="0"/>
              </a:rPr>
              <a:t>κανονική</a:t>
            </a:r>
            <a:r>
              <a:rPr lang="el-GR" sz="2600" b="0" dirty="0" smtClean="0">
                <a:cs typeface="Times New Roman" pitchFamily="18" charset="0"/>
              </a:rPr>
              <a:t> οντότητα, αντίθετα, είναι μια οντότητα που δεν είναι ασθενής.</a:t>
            </a:r>
            <a:endParaRPr lang="el-GR" sz="2600" b="0" dirty="0">
              <a:cs typeface="Times New Roman" pitchFamily="18" charset="0"/>
            </a:endParaRPr>
          </a:p>
        </p:txBody>
      </p:sp>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cs typeface="Times New Roman" pitchFamily="18" charset="0"/>
              </a:rPr>
              <a:t>Το μοντέλο οντοτήτων/συσχετίσεων</a:t>
            </a:r>
            <a:endParaRPr lang="en-GB"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467545" y="8285"/>
            <a:ext cx="8219256"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dirty="0" smtClean="0">
                <a:cs typeface="Times New Roman" pitchFamily="18" charset="0"/>
              </a:rPr>
              <a:t>Ιδιότητες οντοτήτων</a:t>
            </a:r>
            <a:endParaRPr lang="el-GR" dirty="0">
              <a:cs typeface="Times New Roman" pitchFamily="18" charset="0"/>
            </a:endParaRPr>
          </a:p>
        </p:txBody>
      </p:sp>
      <p:sp>
        <p:nvSpPr>
          <p:cNvPr id="18" name="TextBox 4"/>
          <p:cNvSpPr txBox="1">
            <a:spLocks noChangeArrowheads="1"/>
          </p:cNvSpPr>
          <p:nvPr/>
        </p:nvSpPr>
        <p:spPr bwMode="auto">
          <a:xfrm>
            <a:off x="467545" y="980728"/>
            <a:ext cx="8219256"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81000" algn="just">
              <a:tabLst>
                <a:tab pos="269875" algn="l"/>
              </a:tabLst>
            </a:pPr>
            <a:r>
              <a:rPr lang="el-GR" sz="2800" dirty="0" smtClean="0">
                <a:cs typeface="Times New Roman" pitchFamily="18" charset="0"/>
              </a:rPr>
              <a:t>Οι οντότητες έχουν ιδιότητες. Όλες οι οντότητες ενός δεδομένου τύπου έχουν κάποια είδη ιδιοτήτων κοινά. Το κάθε είδος ιδιότητας αντλεί τις τιμές του από ένα αντίστοιχο σύνολο τιμών (δηλαδή ένα πεδίο ορισμού). </a:t>
            </a:r>
          </a:p>
          <a:p>
            <a:pPr marL="381000" algn="just">
              <a:tabLst>
                <a:tab pos="269875" algn="l"/>
              </a:tabLst>
            </a:pPr>
            <a:endParaRPr lang="el-GR" sz="2800" dirty="0" smtClean="0">
              <a:cs typeface="Times New Roman" pitchFamily="18" charset="0"/>
            </a:endParaRPr>
          </a:p>
          <a:p>
            <a:pPr marL="381000" algn="just">
              <a:tabLst>
                <a:tab pos="269875" algn="l"/>
              </a:tabLst>
            </a:pPr>
            <a:r>
              <a:rPr lang="el-GR" sz="2800" dirty="0" smtClean="0">
                <a:cs typeface="Times New Roman" pitchFamily="18" charset="0"/>
              </a:rPr>
              <a:t>Ακόμα οι ιδιότητες μπορεί να είναι:</a:t>
            </a:r>
          </a:p>
          <a:p>
            <a:pPr marL="838200" indent="-457200" algn="just">
              <a:buClr>
                <a:schemeClr val="tx1"/>
              </a:buClr>
              <a:buFont typeface="Wingdings" pitchFamily="2" charset="2"/>
              <a:buChar char="§"/>
              <a:tabLst>
                <a:tab pos="269875" algn="l"/>
              </a:tabLst>
            </a:pPr>
            <a:r>
              <a:rPr lang="el-GR" sz="2800" dirty="0" smtClean="0">
                <a:solidFill>
                  <a:srgbClr val="FF66FF"/>
                </a:solidFill>
                <a:cs typeface="Times New Roman" pitchFamily="18" charset="0"/>
              </a:rPr>
              <a:t>Απλές</a:t>
            </a:r>
            <a:r>
              <a:rPr lang="el-GR" sz="2800" dirty="0" smtClean="0">
                <a:cs typeface="Times New Roman" pitchFamily="18" charset="0"/>
              </a:rPr>
              <a:t> ή </a:t>
            </a:r>
            <a:r>
              <a:rPr lang="el-GR" sz="2800" dirty="0" smtClean="0">
                <a:solidFill>
                  <a:srgbClr val="FF66FF"/>
                </a:solidFill>
                <a:cs typeface="Times New Roman" pitchFamily="18" charset="0"/>
              </a:rPr>
              <a:t>σύνθετες</a:t>
            </a:r>
            <a:r>
              <a:rPr lang="el-GR" sz="2800" dirty="0" smtClean="0">
                <a:cs typeface="Times New Roman" pitchFamily="18" charset="0"/>
              </a:rPr>
              <a:t>,</a:t>
            </a:r>
          </a:p>
          <a:p>
            <a:pPr marL="838200" indent="-457200" algn="just">
              <a:buClr>
                <a:schemeClr val="tx1"/>
              </a:buClr>
              <a:buFont typeface="Wingdings" pitchFamily="2" charset="2"/>
              <a:buChar char="§"/>
              <a:tabLst>
                <a:tab pos="269875" algn="l"/>
              </a:tabLst>
            </a:pPr>
            <a:r>
              <a:rPr lang="el-GR" sz="2800" dirty="0" smtClean="0">
                <a:solidFill>
                  <a:srgbClr val="FF66FF"/>
                </a:solidFill>
                <a:cs typeface="Times New Roman" pitchFamily="18" charset="0"/>
              </a:rPr>
              <a:t>Κλειδιά</a:t>
            </a:r>
            <a:r>
              <a:rPr lang="el-GR" sz="2800" dirty="0" smtClean="0">
                <a:cs typeface="Times New Roman" pitchFamily="18" charset="0"/>
              </a:rPr>
              <a:t> (δηλ. μοναδικές),</a:t>
            </a:r>
          </a:p>
          <a:p>
            <a:pPr marL="838200" indent="-457200" algn="just">
              <a:buClr>
                <a:schemeClr val="tx1"/>
              </a:buClr>
              <a:buFont typeface="Wingdings" pitchFamily="2" charset="2"/>
              <a:buChar char="§"/>
              <a:tabLst>
                <a:tab pos="269875" algn="l"/>
              </a:tabLst>
            </a:pPr>
            <a:r>
              <a:rPr lang="el-GR" sz="2800" dirty="0" err="1" smtClean="0">
                <a:solidFill>
                  <a:srgbClr val="FF66FF"/>
                </a:solidFill>
                <a:cs typeface="Times New Roman" pitchFamily="18" charset="0"/>
              </a:rPr>
              <a:t>Μονότιμες</a:t>
            </a:r>
            <a:r>
              <a:rPr lang="el-GR" sz="2800" dirty="0" smtClean="0">
                <a:cs typeface="Times New Roman" pitchFamily="18" charset="0"/>
              </a:rPr>
              <a:t> ή </a:t>
            </a:r>
            <a:r>
              <a:rPr lang="el-GR" sz="2800" dirty="0" smtClean="0">
                <a:solidFill>
                  <a:srgbClr val="FF66FF"/>
                </a:solidFill>
                <a:cs typeface="Times New Roman" pitchFamily="18" charset="0"/>
              </a:rPr>
              <a:t>πολλαπλών τιμών</a:t>
            </a:r>
            <a:r>
              <a:rPr lang="el-GR" sz="2800" dirty="0" smtClean="0">
                <a:cs typeface="Times New Roman" pitchFamily="18" charset="0"/>
              </a:rPr>
              <a:t>,</a:t>
            </a:r>
          </a:p>
          <a:p>
            <a:pPr marL="838200" indent="-457200" algn="just">
              <a:buClr>
                <a:schemeClr val="tx1"/>
              </a:buClr>
              <a:buFont typeface="Wingdings" pitchFamily="2" charset="2"/>
              <a:buChar char="§"/>
              <a:tabLst>
                <a:tab pos="269875" algn="l"/>
              </a:tabLst>
            </a:pPr>
            <a:r>
              <a:rPr lang="el-GR" sz="2800" dirty="0" smtClean="0">
                <a:solidFill>
                  <a:srgbClr val="FF66FF"/>
                </a:solidFill>
                <a:cs typeface="Times New Roman" pitchFamily="18" charset="0"/>
              </a:rPr>
              <a:t>Ελλιπείς</a:t>
            </a:r>
            <a:r>
              <a:rPr lang="el-GR" sz="2800" dirty="0" smtClean="0">
                <a:cs typeface="Times New Roman" pitchFamily="18" charset="0"/>
              </a:rPr>
              <a:t>,</a:t>
            </a:r>
          </a:p>
          <a:p>
            <a:pPr marL="838200" indent="-457200" algn="just">
              <a:buClr>
                <a:schemeClr val="tx1"/>
              </a:buClr>
              <a:buFont typeface="Wingdings" pitchFamily="2" charset="2"/>
              <a:buChar char="§"/>
              <a:tabLst>
                <a:tab pos="269875" algn="l"/>
              </a:tabLst>
            </a:pPr>
            <a:r>
              <a:rPr lang="el-GR" sz="2800" dirty="0" smtClean="0">
                <a:solidFill>
                  <a:srgbClr val="FF66FF"/>
                </a:solidFill>
                <a:cs typeface="Times New Roman" pitchFamily="18" charset="0"/>
              </a:rPr>
              <a:t>Βασικές</a:t>
            </a:r>
            <a:r>
              <a:rPr lang="el-GR" sz="2800" dirty="0" smtClean="0">
                <a:cs typeface="Times New Roman" pitchFamily="18" charset="0"/>
              </a:rPr>
              <a:t> ή </a:t>
            </a:r>
            <a:r>
              <a:rPr lang="el-GR" sz="2800" dirty="0" smtClean="0">
                <a:solidFill>
                  <a:srgbClr val="FF66FF"/>
                </a:solidFill>
                <a:cs typeface="Times New Roman" pitchFamily="18" charset="0"/>
              </a:rPr>
              <a:t>παράγωγες</a:t>
            </a:r>
            <a:r>
              <a:rPr lang="el-GR" sz="2800" dirty="0" smtClean="0">
                <a:cs typeface="Times New Roman" pitchFamily="18" charset="0"/>
              </a:rPr>
              <a:t>.</a:t>
            </a:r>
            <a:endParaRPr lang="el-GR" sz="2800" dirty="0">
              <a:cs typeface="Times New Roman" pitchFamily="18" charset="0"/>
            </a:endParaRPr>
          </a:p>
        </p:txBody>
      </p:sp>
      <p:sp>
        <p:nvSpPr>
          <p:cNvPr id="1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cs typeface="Times New Roman" pitchFamily="18" charset="0"/>
              </a:rPr>
              <a:t>Το μοντέλο οντοτήτων/συσχετίσεων</a:t>
            </a:r>
            <a:endParaRPr lang="en-GB"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8285"/>
            <a:ext cx="8291264" cy="1044451"/>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tabLst>
                <a:tab pos="457200" algn="l"/>
              </a:tabLst>
            </a:pPr>
            <a:r>
              <a:rPr lang="el-GR" dirty="0" smtClean="0">
                <a:cs typeface="Times New Roman" pitchFamily="18" charset="0"/>
              </a:rPr>
              <a:t>Συσχετίσεις οντοτήτων</a:t>
            </a:r>
            <a:endParaRPr lang="el-GR" dirty="0">
              <a:cs typeface="Times New Roman" pitchFamily="18" charset="0"/>
            </a:endParaRPr>
          </a:p>
        </p:txBody>
      </p:sp>
      <p:sp>
        <p:nvSpPr>
          <p:cNvPr id="10" name="Rectangle 4" descr="Συσχέτιση (relationship) είναι ένα συνδετικό μεταξύ οντοτήτων».&#10;Οι οντότητες που περιλαμβάνονται σε μια δεδομένη σχέση λέγονται μετέχουσες αυτής της συσχέτισης. Ο αριθμός των μετεχουσών μιας δεδομένης συσχέτισης λέγεται βαθμός αυτής της συσχέτισης.&#10;Έστω R ένας τύπος συσχέτισης, που έχει ως μετέχουσα τον τύπο οντότητας Ε. Αν κάθε παρουσία της Ε μετέχει σε τουλάχιστον μια παρουσία της R, τότε η συμμετοχή της Ε στην R λέμε ότι είναι ολική, αλλιώς λέμε ότι είναι μερική.&#10;Μια συσχέτιση του μοντέλου οντοτήτων/συσχετίσεων μπορεί να είναι «ένα προς ένα», «ένα προς πολλά» ή «πολλά προς πολλά».&#10;"/>
          <p:cNvSpPr>
            <a:spLocks noChangeArrowheads="1"/>
          </p:cNvSpPr>
          <p:nvPr/>
        </p:nvSpPr>
        <p:spPr bwMode="auto">
          <a:xfrm>
            <a:off x="467544" y="1127641"/>
            <a:ext cx="8219256"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tabLst>
                <a:tab pos="457200" algn="l"/>
              </a:tabLst>
            </a:pPr>
            <a:r>
              <a:rPr lang="el-GR" sz="2400" dirty="0">
                <a:cs typeface="Times New Roman" pitchFamily="18" charset="0"/>
              </a:rPr>
              <a:t>Συσχέτιση (</a:t>
            </a:r>
            <a:r>
              <a:rPr lang="en-GB" sz="2400" dirty="0">
                <a:cs typeface="Times New Roman" pitchFamily="18" charset="0"/>
              </a:rPr>
              <a:t>relationship</a:t>
            </a:r>
            <a:r>
              <a:rPr lang="el-GR" sz="2400" dirty="0">
                <a:cs typeface="Times New Roman" pitchFamily="18" charset="0"/>
              </a:rPr>
              <a:t>) είναι ένα συνδετικό μεταξύ οντοτήτων».</a:t>
            </a:r>
            <a:endParaRPr lang="en-GB" sz="2400" dirty="0">
              <a:cs typeface="Times New Roman" pitchFamily="18" charset="0"/>
            </a:endParaRPr>
          </a:p>
          <a:p>
            <a:pPr marL="342900" indent="-342900" algn="just" eaLnBrk="0" hangingPunct="0">
              <a:buFont typeface="Wingdings" pitchFamily="2" charset="2"/>
              <a:buChar char="§"/>
              <a:tabLst>
                <a:tab pos="457200" algn="l"/>
              </a:tabLst>
            </a:pPr>
            <a:r>
              <a:rPr lang="el-GR" sz="2400" dirty="0">
                <a:cs typeface="Times New Roman" pitchFamily="18" charset="0"/>
              </a:rPr>
              <a:t>Οι οντότητες που περιλαμβάνονται σε μια δεδομένη σχέση λέγονται </a:t>
            </a:r>
            <a:r>
              <a:rPr lang="el-GR" sz="2400" b="1" dirty="0">
                <a:solidFill>
                  <a:srgbClr val="FF66FF"/>
                </a:solidFill>
                <a:cs typeface="Times New Roman" pitchFamily="18" charset="0"/>
              </a:rPr>
              <a:t>μετέχουσες</a:t>
            </a:r>
            <a:r>
              <a:rPr lang="el-GR" sz="2400" dirty="0">
                <a:cs typeface="Times New Roman" pitchFamily="18" charset="0"/>
              </a:rPr>
              <a:t> αυτής της συσχέτισης. Ο αριθμός των μετεχουσών μιας δεδομένης συσχέτισης λέγεται </a:t>
            </a:r>
            <a:r>
              <a:rPr lang="el-GR" sz="2400" b="1" dirty="0">
                <a:solidFill>
                  <a:srgbClr val="FF66FF"/>
                </a:solidFill>
                <a:cs typeface="Times New Roman" pitchFamily="18" charset="0"/>
              </a:rPr>
              <a:t>βαθμός</a:t>
            </a:r>
            <a:r>
              <a:rPr lang="el-GR" sz="2400" b="1" dirty="0">
                <a:cs typeface="Times New Roman" pitchFamily="18" charset="0"/>
              </a:rPr>
              <a:t> </a:t>
            </a:r>
            <a:r>
              <a:rPr lang="el-GR" sz="2400" dirty="0">
                <a:cs typeface="Times New Roman" pitchFamily="18" charset="0"/>
              </a:rPr>
              <a:t>αυτής της συσχέτισης</a:t>
            </a:r>
            <a:r>
              <a:rPr lang="el-GR" sz="2400" dirty="0" smtClean="0">
                <a:cs typeface="Times New Roman" pitchFamily="18" charset="0"/>
              </a:rPr>
              <a:t>.</a:t>
            </a:r>
            <a:endParaRPr lang="en-GB" sz="2400" dirty="0">
              <a:cs typeface="Times New Roman" pitchFamily="18" charset="0"/>
            </a:endParaRPr>
          </a:p>
          <a:p>
            <a:pPr marL="342900" indent="-342900" algn="just" eaLnBrk="0" hangingPunct="0">
              <a:buFont typeface="Wingdings" pitchFamily="2" charset="2"/>
              <a:buChar char="§"/>
              <a:tabLst>
                <a:tab pos="457200" algn="l"/>
              </a:tabLst>
            </a:pPr>
            <a:r>
              <a:rPr lang="el-GR" sz="2400" dirty="0">
                <a:cs typeface="Times New Roman" pitchFamily="18" charset="0"/>
              </a:rPr>
              <a:t>Έστω </a:t>
            </a:r>
            <a:r>
              <a:rPr lang="en-GB" sz="2400" dirty="0">
                <a:cs typeface="Times New Roman" pitchFamily="18" charset="0"/>
              </a:rPr>
              <a:t>R</a:t>
            </a:r>
            <a:r>
              <a:rPr lang="el-GR" sz="2400" dirty="0">
                <a:cs typeface="Times New Roman" pitchFamily="18" charset="0"/>
              </a:rPr>
              <a:t> ένας τύπος συσχέτισης, που έχει ως μετέχουσα τον τύπο οντότητας Ε. Αν κάθε παρουσία της Ε μετέχει σε τουλάχιστον μια παρουσία της </a:t>
            </a:r>
            <a:r>
              <a:rPr lang="en-GB" sz="2400" dirty="0">
                <a:cs typeface="Times New Roman" pitchFamily="18" charset="0"/>
              </a:rPr>
              <a:t>R</a:t>
            </a:r>
            <a:r>
              <a:rPr lang="el-GR" sz="2400" dirty="0">
                <a:cs typeface="Times New Roman" pitchFamily="18" charset="0"/>
              </a:rPr>
              <a:t>, τότε η συμμετοχή της Ε στην </a:t>
            </a:r>
            <a:r>
              <a:rPr lang="en-GB" sz="2400" dirty="0">
                <a:cs typeface="Times New Roman" pitchFamily="18" charset="0"/>
              </a:rPr>
              <a:t>R</a:t>
            </a:r>
            <a:r>
              <a:rPr lang="el-GR" sz="2400" dirty="0">
                <a:cs typeface="Times New Roman" pitchFamily="18" charset="0"/>
              </a:rPr>
              <a:t> λέμε ότι είναι </a:t>
            </a:r>
            <a:r>
              <a:rPr lang="el-GR" sz="2400" b="1" dirty="0">
                <a:solidFill>
                  <a:srgbClr val="FF66FF"/>
                </a:solidFill>
                <a:cs typeface="Times New Roman" pitchFamily="18" charset="0"/>
              </a:rPr>
              <a:t>ολική</a:t>
            </a:r>
            <a:r>
              <a:rPr lang="el-GR" sz="2400" dirty="0">
                <a:cs typeface="Times New Roman" pitchFamily="18" charset="0"/>
              </a:rPr>
              <a:t>, αλλιώς λέμε ότι είναι</a:t>
            </a:r>
            <a:r>
              <a:rPr lang="el-GR" sz="2400" b="1" dirty="0">
                <a:cs typeface="Times New Roman" pitchFamily="18" charset="0"/>
              </a:rPr>
              <a:t> </a:t>
            </a:r>
            <a:r>
              <a:rPr lang="el-GR" sz="2400" b="1" dirty="0">
                <a:solidFill>
                  <a:srgbClr val="FF66FF"/>
                </a:solidFill>
                <a:cs typeface="Times New Roman" pitchFamily="18" charset="0"/>
              </a:rPr>
              <a:t>μερική</a:t>
            </a:r>
            <a:r>
              <a:rPr lang="el-GR" sz="2400" dirty="0" smtClean="0">
                <a:cs typeface="Times New Roman" pitchFamily="18" charset="0"/>
              </a:rPr>
              <a:t>.</a:t>
            </a:r>
            <a:endParaRPr lang="en-GB" sz="2400" dirty="0">
              <a:cs typeface="Times New Roman" pitchFamily="18" charset="0"/>
            </a:endParaRPr>
          </a:p>
          <a:p>
            <a:pPr marL="342900" indent="-342900" algn="just" eaLnBrk="0" hangingPunct="0">
              <a:buFont typeface="Wingdings" pitchFamily="2" charset="2"/>
              <a:buChar char="§"/>
              <a:tabLst>
                <a:tab pos="457200" algn="l"/>
              </a:tabLst>
            </a:pPr>
            <a:r>
              <a:rPr lang="el-GR" sz="2400" dirty="0">
                <a:cs typeface="Times New Roman" pitchFamily="18" charset="0"/>
              </a:rPr>
              <a:t>Μια συσχέτιση του μοντέλου οντοτήτων/συσχετίσεων μπορεί να είναι «</a:t>
            </a:r>
            <a:r>
              <a:rPr lang="el-GR" sz="2400" b="1" dirty="0">
                <a:solidFill>
                  <a:srgbClr val="FF66FF"/>
                </a:solidFill>
                <a:cs typeface="Times New Roman" pitchFamily="18" charset="0"/>
              </a:rPr>
              <a:t>ένα προς ένα</a:t>
            </a:r>
            <a:r>
              <a:rPr lang="el-GR" sz="2400" dirty="0">
                <a:cs typeface="Times New Roman" pitchFamily="18" charset="0"/>
              </a:rPr>
              <a:t>», «</a:t>
            </a:r>
            <a:r>
              <a:rPr lang="el-GR" sz="2400" b="1" dirty="0">
                <a:solidFill>
                  <a:srgbClr val="FF66FF"/>
                </a:solidFill>
                <a:cs typeface="Times New Roman" pitchFamily="18" charset="0"/>
              </a:rPr>
              <a:t>ένα προς πολλά</a:t>
            </a:r>
            <a:r>
              <a:rPr lang="el-GR" sz="2400" dirty="0">
                <a:cs typeface="Times New Roman" pitchFamily="18" charset="0"/>
              </a:rPr>
              <a:t>» ή «</a:t>
            </a:r>
            <a:r>
              <a:rPr lang="el-GR" sz="2400" b="1" dirty="0">
                <a:solidFill>
                  <a:srgbClr val="FF66FF"/>
                </a:solidFill>
                <a:cs typeface="Times New Roman" pitchFamily="18" charset="0"/>
              </a:rPr>
              <a:t>πολλά προς πολλά</a:t>
            </a:r>
            <a:r>
              <a:rPr lang="el-GR" sz="2400" dirty="0">
                <a:cs typeface="Times New Roman" pitchFamily="18" charset="0"/>
              </a:rPr>
              <a:t>».</a:t>
            </a:r>
            <a:endParaRPr lang="en-GB" sz="2400" dirty="0">
              <a:cs typeface="Times New Roman" pitchFamily="18" charset="0"/>
            </a:endParaRP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cs typeface="Times New Roman" pitchFamily="18" charset="0"/>
              </a:rPr>
              <a:t>Το μοντέλο οντοτήτων/συσχετίσεων</a:t>
            </a:r>
            <a:endParaRPr lang="en-GB"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3" y="8285"/>
            <a:ext cx="8208913" cy="972443"/>
          </a:xfrm>
        </p:spPr>
        <p:txBody>
          <a:bodyPr>
            <a:noAutofit/>
          </a:bodyPr>
          <a:lstStyle/>
          <a:p>
            <a:r>
              <a:rPr lang="el-GR" dirty="0" err="1" smtClean="0">
                <a:latin typeface="+mn-lt"/>
                <a:cs typeface="Times New Roman" pitchFamily="18" charset="0"/>
              </a:rPr>
              <a:t>Υπότυποι</a:t>
            </a:r>
            <a:r>
              <a:rPr lang="el-GR" dirty="0" smtClean="0">
                <a:latin typeface="+mn-lt"/>
                <a:cs typeface="Times New Roman" pitchFamily="18" charset="0"/>
              </a:rPr>
              <a:t> οντοτήτων</a:t>
            </a:r>
            <a:endParaRPr lang="el-GR" dirty="0">
              <a:latin typeface="+mn-lt"/>
              <a:cs typeface="Times New Roman" pitchFamily="18" charset="0"/>
            </a:endParaRPr>
          </a:p>
        </p:txBody>
      </p:sp>
      <p:sp>
        <p:nvSpPr>
          <p:cNvPr id="10" name="Rectangle 5" descr="Οποιαδήποτε δεδομένη οντότητα είναι τουλάχιστον ενός τύπου οντότητα, μπορεί όμως μια οντότητα να είναι πολλών τύπων ταυτόχρονα.&#10;&#10;Οι ιδιότητες και οι συσχετίσεις που έχουν εφαρμογή στον υπέρτυπο κληρονομούνται από τον υπότυπο.&#10; &#10;Ένας υπότυπος οντότητας εξακολουθεί να είναι τύπος οντότητας, και επομένως, και αυτός με τη σειρά του, μπορεί να έχει υπότυπους.&#10;&#10;Ένας δεδομένος τύπος οντότητας, οι άμεσοι υπότυποί του, οι άμεσοι υπότυποί τους, και ου το καθεξής όλοι μαζί αποτελούν την ιεραρχία τύπων για τον τύπο οντότητας που εξετάζουμε.&#10;"/>
          <p:cNvSpPr>
            <a:spLocks noChangeArrowheads="1"/>
          </p:cNvSpPr>
          <p:nvPr/>
        </p:nvSpPr>
        <p:spPr bwMode="auto">
          <a:xfrm>
            <a:off x="467544" y="908720"/>
            <a:ext cx="820891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l-GR" sz="2400" dirty="0">
                <a:cs typeface="Times New Roman" pitchFamily="18" charset="0"/>
              </a:rPr>
              <a:t>Οποιαδήποτε δεδομένη οντότητα είναι τουλάχιστον ενός τύπου οντότητα, μπορεί όμως μια οντότητα να είναι πολλών τύπων ταυτόχρονα.</a:t>
            </a:r>
            <a:endParaRPr lang="en-GB" sz="2400" dirty="0">
              <a:cs typeface="Times New Roman" pitchFamily="18" charset="0"/>
            </a:endParaRPr>
          </a:p>
          <a:p>
            <a:pPr algn="just"/>
            <a:endParaRPr lang="el-GR" sz="2400" u="sng" dirty="0"/>
          </a:p>
          <a:p>
            <a:pPr algn="just"/>
            <a:r>
              <a:rPr lang="el-GR" sz="2400" dirty="0">
                <a:cs typeface="Times New Roman" pitchFamily="18" charset="0"/>
              </a:rPr>
              <a:t>Οι ιδιότητες και οι συσχετίσεις που έχουν εφαρμογή στον </a:t>
            </a:r>
            <a:r>
              <a:rPr lang="el-GR" sz="2400" dirty="0" err="1">
                <a:cs typeface="Times New Roman" pitchFamily="18" charset="0"/>
              </a:rPr>
              <a:t>υπέρτυπο</a:t>
            </a:r>
            <a:r>
              <a:rPr lang="el-GR" sz="2400" dirty="0">
                <a:cs typeface="Times New Roman" pitchFamily="18" charset="0"/>
              </a:rPr>
              <a:t> </a:t>
            </a:r>
            <a:r>
              <a:rPr lang="el-GR" sz="2400" b="1" dirty="0">
                <a:solidFill>
                  <a:srgbClr val="FF66FF"/>
                </a:solidFill>
                <a:cs typeface="Times New Roman" pitchFamily="18" charset="0"/>
              </a:rPr>
              <a:t>κληρονομούνται</a:t>
            </a:r>
            <a:r>
              <a:rPr lang="el-GR" sz="2400" dirty="0">
                <a:cs typeface="Times New Roman" pitchFamily="18" charset="0"/>
              </a:rPr>
              <a:t> από τον </a:t>
            </a:r>
            <a:r>
              <a:rPr lang="el-GR" sz="2400" dirty="0" err="1">
                <a:cs typeface="Times New Roman" pitchFamily="18" charset="0"/>
              </a:rPr>
              <a:t>υπότυπο</a:t>
            </a:r>
            <a:r>
              <a:rPr lang="el-GR" sz="2400" dirty="0">
                <a:cs typeface="Times New Roman" pitchFamily="18" charset="0"/>
              </a:rPr>
              <a:t>.</a:t>
            </a:r>
            <a:endParaRPr lang="en-GB" sz="2400" dirty="0">
              <a:cs typeface="Times New Roman" pitchFamily="18" charset="0"/>
            </a:endParaRPr>
          </a:p>
          <a:p>
            <a:pPr algn="just"/>
            <a:r>
              <a:rPr lang="el-GR" sz="2400" dirty="0">
                <a:cs typeface="Times New Roman" pitchFamily="18" charset="0"/>
              </a:rPr>
              <a:t> </a:t>
            </a:r>
            <a:endParaRPr lang="en-GB" sz="2400" dirty="0">
              <a:cs typeface="Times New Roman" pitchFamily="18" charset="0"/>
            </a:endParaRPr>
          </a:p>
          <a:p>
            <a:pPr algn="just"/>
            <a:r>
              <a:rPr lang="el-GR" sz="2400" dirty="0">
                <a:cs typeface="Times New Roman" pitchFamily="18" charset="0"/>
              </a:rPr>
              <a:t>Ένας </a:t>
            </a:r>
            <a:r>
              <a:rPr lang="el-GR" sz="2400" dirty="0" err="1">
                <a:cs typeface="Times New Roman" pitchFamily="18" charset="0"/>
              </a:rPr>
              <a:t>υπότυπος</a:t>
            </a:r>
            <a:r>
              <a:rPr lang="el-GR" sz="2400" dirty="0">
                <a:cs typeface="Times New Roman" pitchFamily="18" charset="0"/>
              </a:rPr>
              <a:t> οντότητας εξακολουθεί να είναι τύπος οντότητας, και επομένως, και αυτός με τη σειρά του, μπορεί να έχει </a:t>
            </a:r>
            <a:r>
              <a:rPr lang="el-GR" sz="2400" dirty="0" err="1">
                <a:cs typeface="Times New Roman" pitchFamily="18" charset="0"/>
              </a:rPr>
              <a:t>υπότυπους</a:t>
            </a:r>
            <a:r>
              <a:rPr lang="el-GR" sz="2400" dirty="0">
                <a:cs typeface="Times New Roman" pitchFamily="18" charset="0"/>
              </a:rPr>
              <a:t>.</a:t>
            </a:r>
            <a:endParaRPr lang="el-GR" sz="2400" dirty="0"/>
          </a:p>
          <a:p>
            <a:pPr algn="just"/>
            <a:endParaRPr lang="en-GB" sz="2400" dirty="0"/>
          </a:p>
          <a:p>
            <a:pPr algn="just"/>
            <a:r>
              <a:rPr lang="el-GR" sz="2400" dirty="0">
                <a:cs typeface="Times New Roman" pitchFamily="18" charset="0"/>
              </a:rPr>
              <a:t>Ένας δεδομένος τύπος οντότητας, οι άμεσοι </a:t>
            </a:r>
            <a:r>
              <a:rPr lang="el-GR" sz="2400" dirty="0" err="1">
                <a:cs typeface="Times New Roman" pitchFamily="18" charset="0"/>
              </a:rPr>
              <a:t>υπότυποί</a:t>
            </a:r>
            <a:r>
              <a:rPr lang="el-GR" sz="2400" dirty="0">
                <a:cs typeface="Times New Roman" pitchFamily="18" charset="0"/>
              </a:rPr>
              <a:t> του, οι άμεσοι </a:t>
            </a:r>
            <a:r>
              <a:rPr lang="el-GR" sz="2400" dirty="0" err="1">
                <a:cs typeface="Times New Roman" pitchFamily="18" charset="0"/>
              </a:rPr>
              <a:t>υπότυποί</a:t>
            </a:r>
            <a:r>
              <a:rPr lang="el-GR" sz="2400" dirty="0">
                <a:cs typeface="Times New Roman" pitchFamily="18" charset="0"/>
              </a:rPr>
              <a:t> τους, </a:t>
            </a:r>
            <a:r>
              <a:rPr lang="el-GR" sz="2400" dirty="0" err="1">
                <a:cs typeface="Times New Roman" pitchFamily="18" charset="0"/>
              </a:rPr>
              <a:t>κ.ο.κ</a:t>
            </a:r>
            <a:r>
              <a:rPr lang="el-GR" sz="2400" dirty="0">
                <a:cs typeface="Times New Roman" pitchFamily="18" charset="0"/>
              </a:rPr>
              <a:t>. όλοι μαζί αποτελούν την </a:t>
            </a:r>
            <a:r>
              <a:rPr lang="el-GR" sz="2400" b="1" dirty="0">
                <a:solidFill>
                  <a:srgbClr val="FF66FF"/>
                </a:solidFill>
                <a:cs typeface="Times New Roman" pitchFamily="18" charset="0"/>
              </a:rPr>
              <a:t>ιεραρχία τύπων</a:t>
            </a:r>
            <a:r>
              <a:rPr lang="el-GR" sz="2400" dirty="0">
                <a:cs typeface="Times New Roman" pitchFamily="18" charset="0"/>
              </a:rPr>
              <a:t> για τον τύπο οντότητας που εξετάζουμε.</a:t>
            </a:r>
            <a:endParaRPr lang="en-GB" sz="2400" dirty="0">
              <a:cs typeface="Times New Roman" pitchFamily="18" charset="0"/>
            </a:endParaRP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cs typeface="Times New Roman" pitchFamily="18" charset="0"/>
              </a:rPr>
              <a:t>Το μοντέλο οντοτήτων/συσχετίσεων</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467544" y="8285"/>
            <a:ext cx="8174484" cy="1260475"/>
          </a:xfrm>
        </p:spPr>
        <p:txBody>
          <a:bodyPr>
            <a:noAutofit/>
          </a:bodyPr>
          <a:lstStyle/>
          <a:p>
            <a:r>
              <a:rPr lang="el-GR" dirty="0" smtClean="0">
                <a:latin typeface="+mn-lt"/>
                <a:cs typeface="Times New Roman" pitchFamily="18" charset="0"/>
              </a:rPr>
              <a:t>Παράδειγμα </a:t>
            </a:r>
            <a:r>
              <a:rPr lang="el-GR" dirty="0" err="1" smtClean="0">
                <a:latin typeface="+mn-lt"/>
                <a:cs typeface="Times New Roman" pitchFamily="18" charset="0"/>
              </a:rPr>
              <a:t>υπότυπου</a:t>
            </a:r>
            <a:r>
              <a:rPr lang="el-GR" dirty="0" smtClean="0">
                <a:latin typeface="+mn-lt"/>
                <a:cs typeface="Times New Roman" pitchFamily="18" charset="0"/>
              </a:rPr>
              <a:t>/</a:t>
            </a:r>
            <a:r>
              <a:rPr lang="el-GR" dirty="0" err="1" smtClean="0">
                <a:latin typeface="+mn-lt"/>
                <a:cs typeface="Times New Roman" pitchFamily="18" charset="0"/>
              </a:rPr>
              <a:t>υπέρτυπου</a:t>
            </a:r>
            <a:r>
              <a:rPr lang="el-GR" dirty="0" smtClean="0">
                <a:latin typeface="+mn-lt"/>
                <a:cs typeface="Times New Roman" pitchFamily="18" charset="0"/>
              </a:rPr>
              <a:t> (1 από 2)</a:t>
            </a:r>
            <a:endParaRPr lang="el-GR" dirty="0">
              <a:latin typeface="+mn-lt"/>
              <a:cs typeface="Times New Roman" pitchFamily="18" charset="0"/>
            </a:endParaRPr>
          </a:p>
        </p:txBody>
      </p:sp>
      <p:sp>
        <p:nvSpPr>
          <p:cNvPr id="10" name="TextBox 4"/>
          <p:cNvSpPr txBox="1">
            <a:spLocks noChangeArrowheads="1"/>
          </p:cNvSpPr>
          <p:nvPr>
            <p:custDataLst>
              <p:tags r:id="rId2"/>
            </p:custDataLst>
          </p:nvPr>
        </p:nvSpPr>
        <p:spPr bwMode="auto">
          <a:xfrm>
            <a:off x="467544" y="1340768"/>
            <a:ext cx="817448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endParaRPr lang="el-GR" sz="2400" dirty="0" smtClean="0">
              <a:solidFill>
                <a:srgbClr val="FF9900"/>
              </a:solidFill>
            </a:endParaRPr>
          </a:p>
          <a:p>
            <a:pPr algn="just"/>
            <a:r>
              <a:rPr lang="el-GR" sz="2400" dirty="0" smtClean="0">
                <a:cs typeface="Times New Roman" pitchFamily="18" charset="0"/>
              </a:rPr>
              <a:t>Αν κάποιοι υπάλληλοι είναι προγραμματιστές (και όλοι οι προγραμματιστές είναι υπάλληλοι), τότε θα μπορούσαμε να πούμε ότι ο τύπος ΠΡΟΓΡΑΜΜΑΤΙΣΤΗΣ είναι </a:t>
            </a:r>
            <a:r>
              <a:rPr lang="el-GR" sz="2400" dirty="0" err="1" smtClean="0">
                <a:cs typeface="Times New Roman" pitchFamily="18" charset="0"/>
              </a:rPr>
              <a:t>υπότυπος</a:t>
            </a:r>
            <a:r>
              <a:rPr lang="el-GR" sz="2400" dirty="0" smtClean="0">
                <a:cs typeface="Times New Roman" pitchFamily="18" charset="0"/>
              </a:rPr>
              <a:t> του </a:t>
            </a:r>
            <a:r>
              <a:rPr lang="el-GR" sz="2400" dirty="0" err="1" smtClean="0">
                <a:cs typeface="Times New Roman" pitchFamily="18" charset="0"/>
              </a:rPr>
              <a:t>υπέρτυπου</a:t>
            </a:r>
            <a:r>
              <a:rPr lang="el-GR" sz="2400" dirty="0" smtClean="0">
                <a:cs typeface="Times New Roman" pitchFamily="18" charset="0"/>
              </a:rPr>
              <a:t> ΥΠΑΛΛΗΛΟΣ. </a:t>
            </a:r>
            <a:endParaRPr lang="el-GR" sz="2400" dirty="0" smtClean="0"/>
          </a:p>
          <a:p>
            <a:pPr algn="just"/>
            <a:endParaRPr lang="el-GR" sz="2400" dirty="0" smtClean="0">
              <a:cs typeface="Times New Roman" pitchFamily="18" charset="0"/>
            </a:endParaRPr>
          </a:p>
          <a:p>
            <a:pPr algn="just"/>
            <a:r>
              <a:rPr lang="el-GR" sz="2400" dirty="0" smtClean="0">
                <a:cs typeface="Times New Roman" pitchFamily="18" charset="0"/>
              </a:rPr>
              <a:t>Όλες οι ιδιότητες των υπαλλήλων εφαρμόζονται αυτόματα και στους προγραμματιστές, αλλά το αντίστροφο δεν ισχύει. </a:t>
            </a:r>
            <a:endParaRPr lang="el-GR" sz="2400" dirty="0" smtClean="0"/>
          </a:p>
          <a:p>
            <a:pPr algn="just"/>
            <a:r>
              <a:rPr lang="el-GR" sz="2400" dirty="0" smtClean="0">
                <a:cs typeface="Times New Roman" pitchFamily="18" charset="0"/>
              </a:rPr>
              <a:t>Με τον ίδιο τρόπο, όλοι οι προγραμματιστές μετέχουν σε όλες τις συσχετίσεις που μετέχουν οι υπάλληλοι, αλλά το αντίστροφο δεν ισχύει.</a:t>
            </a:r>
            <a:endParaRPr lang="el-GR" sz="2400" dirty="0">
              <a:cs typeface="Times New Roman" pitchFamily="18" charset="0"/>
            </a:endParaRPr>
          </a:p>
        </p:txBody>
      </p:sp>
      <p:sp>
        <p:nvSpPr>
          <p:cNvPr id="1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cs typeface="Times New Roman" pitchFamily="18" charset="0"/>
              </a:rPr>
              <a:t>Το μοντέλο οντοτήτων/συσχετίσεων</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0" y="0"/>
            <a:ext cx="9036495" cy="1650107"/>
          </a:xfrm>
        </p:spPr>
        <p:txBody>
          <a:bodyPr>
            <a:noAutofit/>
          </a:bodyPr>
          <a:lstStyle/>
          <a:p>
            <a:pPr algn="ctr"/>
            <a:r>
              <a:rPr lang="el-GR" sz="4400" dirty="0">
                <a:cs typeface="Times New Roman" pitchFamily="18" charset="0"/>
              </a:rPr>
              <a:t>Παράδειγμα </a:t>
            </a:r>
            <a:r>
              <a:rPr lang="el-GR" sz="4400" dirty="0" smtClean="0">
                <a:cs typeface="Times New Roman" pitchFamily="18" charset="0"/>
              </a:rPr>
              <a:t/>
            </a:r>
            <a:br>
              <a:rPr lang="el-GR" sz="4400" dirty="0" smtClean="0">
                <a:cs typeface="Times New Roman" pitchFamily="18" charset="0"/>
              </a:rPr>
            </a:br>
            <a:r>
              <a:rPr lang="el-GR" sz="4400" dirty="0" err="1" smtClean="0">
                <a:cs typeface="Times New Roman" pitchFamily="18" charset="0"/>
              </a:rPr>
              <a:t>υπότυπου</a:t>
            </a:r>
            <a:r>
              <a:rPr lang="el-GR" sz="4400" dirty="0" smtClean="0">
                <a:cs typeface="Times New Roman" pitchFamily="18" charset="0"/>
              </a:rPr>
              <a:t>/</a:t>
            </a:r>
            <a:r>
              <a:rPr lang="el-GR" sz="4400" dirty="0" err="1" smtClean="0">
                <a:cs typeface="Times New Roman" pitchFamily="18" charset="0"/>
              </a:rPr>
              <a:t>υπέρτυπου</a:t>
            </a:r>
            <a:r>
              <a:rPr lang="el-GR" sz="4400" dirty="0" smtClean="0">
                <a:cs typeface="Times New Roman" pitchFamily="18" charset="0"/>
              </a:rPr>
              <a:t> (</a:t>
            </a:r>
            <a:r>
              <a:rPr lang="el-GR" sz="4400" dirty="0">
                <a:cs typeface="Times New Roman" pitchFamily="18" charset="0"/>
              </a:rPr>
              <a:t>2</a:t>
            </a:r>
            <a:r>
              <a:rPr lang="el-GR" sz="4400" dirty="0" smtClean="0">
                <a:cs typeface="Times New Roman" pitchFamily="18" charset="0"/>
              </a:rPr>
              <a:t> </a:t>
            </a:r>
            <a:r>
              <a:rPr lang="el-GR" sz="4400" dirty="0">
                <a:cs typeface="Times New Roman" pitchFamily="18" charset="0"/>
              </a:rPr>
              <a:t>από 2)</a:t>
            </a:r>
            <a:endParaRPr lang="el-GR" sz="4400" dirty="0">
              <a:latin typeface="+mn-lt"/>
            </a:endParaRPr>
          </a:p>
        </p:txBody>
      </p:sp>
      <p:graphicFrame>
        <p:nvGraphicFramePr>
          <p:cNvPr id="18" name="Αντικείμενο 17" descr="Παράδειγμα Ιεραρχίας τύπων."/>
          <p:cNvGraphicFramePr>
            <a:graphicFrameLocks noChangeAspect="1"/>
          </p:cNvGraphicFramePr>
          <p:nvPr>
            <p:extLst>
              <p:ext uri="{D42A27DB-BD31-4B8C-83A1-F6EECF244321}">
                <p14:modId xmlns:p14="http://schemas.microsoft.com/office/powerpoint/2010/main" val="2316774608"/>
              </p:ext>
            </p:extLst>
          </p:nvPr>
        </p:nvGraphicFramePr>
        <p:xfrm>
          <a:off x="476250" y="1916832"/>
          <a:ext cx="8210550" cy="3371850"/>
        </p:xfrm>
        <a:graphic>
          <a:graphicData uri="http://schemas.openxmlformats.org/presentationml/2006/ole">
            <mc:AlternateContent xmlns:mc="http://schemas.openxmlformats.org/markup-compatibility/2006">
              <mc:Choice xmlns:v="urn:schemas-microsoft-com:vml" Requires="v">
                <p:oleObj spid="_x0000_s9256" name="Document" r:id="rId5" imgW="5269344" imgH="2167027" progId="Word.Document.8">
                  <p:embed/>
                </p:oleObj>
              </mc:Choice>
              <mc:Fallback>
                <p:oleObj name="Document" r:id="rId5" imgW="5269344" imgH="2167027" progId="Word.Document.8">
                  <p:embed/>
                  <p:pic>
                    <p:nvPicPr>
                      <p:cNvPr id="0" name="Object 6"/>
                      <p:cNvPicPr>
                        <a:picLocks noChangeAspect="1" noChangeArrowheads="1"/>
                      </p:cNvPicPr>
                      <p:nvPr/>
                    </p:nvPicPr>
                    <p:blipFill>
                      <a:blip r:embed="rId6"/>
                      <a:srcRect/>
                      <a:stretch>
                        <a:fillRect/>
                      </a:stretch>
                    </p:blipFill>
                    <p:spPr bwMode="auto">
                      <a:xfrm>
                        <a:off x="476250" y="1916832"/>
                        <a:ext cx="8210550" cy="3371850"/>
                      </a:xfrm>
                      <a:prstGeom prst="rect">
                        <a:avLst/>
                      </a:prstGeom>
                      <a:noFill/>
                      <a:ln>
                        <a:noFill/>
                      </a:ln>
                      <a:effectLst/>
                    </p:spPr>
                  </p:pic>
                </p:oleObj>
              </mc:Fallback>
            </mc:AlternateContent>
          </a:graphicData>
        </a:graphic>
      </p:graphicFrame>
      <p:sp>
        <p:nvSpPr>
          <p:cNvPr id="10"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cs typeface="Times New Roman" pitchFamily="18" charset="0"/>
              </a:rPr>
              <a:t>Το μοντέλο οντοτήτων/συσχετίσεων</a:t>
            </a:r>
            <a:endParaRPr lang="en-GB"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2"/>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5" y="116632"/>
            <a:ext cx="8352928" cy="144016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dirty="0">
                <a:cs typeface="Times New Roman" pitchFamily="18" charset="0"/>
              </a:rPr>
              <a:t>Διαγράμματα οντοτήτων/συσχετίσεων</a:t>
            </a:r>
          </a:p>
        </p:txBody>
      </p:sp>
      <p:sp>
        <p:nvSpPr>
          <p:cNvPr id="10" name="Ορθογώνιο 9"/>
          <p:cNvSpPr/>
          <p:nvPr>
            <p:custDataLst>
              <p:tags r:id="rId2"/>
            </p:custDataLst>
          </p:nvPr>
        </p:nvSpPr>
        <p:spPr>
          <a:xfrm>
            <a:off x="467544" y="2476053"/>
            <a:ext cx="8208912" cy="1384995"/>
          </a:xfrm>
          <a:prstGeom prst="rect">
            <a:avLst/>
          </a:prstGeom>
        </p:spPr>
        <p:txBody>
          <a:bodyPr wrap="square">
            <a:spAutoFit/>
          </a:bodyPr>
          <a:lstStyle/>
          <a:p>
            <a:pPr algn="just" eaLnBrk="0" hangingPunct="0"/>
            <a:r>
              <a:rPr lang="el-GR" sz="2800" dirty="0" smtClean="0">
                <a:cs typeface="Times New Roman" pitchFamily="18" charset="0"/>
              </a:rPr>
              <a:t>Τα διαγράμματα οντοτήτων/συσχετίσεων είναι μια τεχνική για την αναπαράσταση της λογικής δομής μιας βάσης δεδομένων με οπτικό τρόπο. </a:t>
            </a:r>
            <a:endParaRPr lang="el-GR" sz="2800" dirty="0">
              <a:cs typeface="Times New Roman" pitchFamily="18" charset="0"/>
            </a:endParaRPr>
          </a:p>
        </p:txBody>
      </p:sp>
      <p:sp>
        <p:nvSpPr>
          <p:cNvPr id="11"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cs typeface="Times New Roman" pitchFamily="18" charset="0"/>
              </a:rPr>
              <a:t>Το μοντέλο οντοτήτων/συσχετίσεων</a:t>
            </a:r>
            <a:endParaRPr lang="en-GB"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19</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95537" y="152301"/>
            <a:ext cx="842493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tabLst>
                <a:tab pos="457200" algn="l"/>
                <a:tab pos="1584325" algn="l"/>
              </a:tabLst>
            </a:pPr>
            <a:r>
              <a:rPr lang="el-GR" dirty="0" smtClean="0">
                <a:cs typeface="Times New Roman" pitchFamily="18" charset="0"/>
              </a:rPr>
              <a:t>Οντότητες</a:t>
            </a:r>
            <a:endParaRPr lang="el-GR" dirty="0"/>
          </a:p>
        </p:txBody>
      </p:sp>
      <p:sp>
        <p:nvSpPr>
          <p:cNvPr id="8" name="Rectangle 4"/>
          <p:cNvSpPr txBox="1">
            <a:spLocks noChangeArrowheads="1"/>
          </p:cNvSpPr>
          <p:nvPr>
            <p:custDataLst>
              <p:tags r:id="rId2"/>
            </p:custDataLst>
          </p:nvPr>
        </p:nvSpPr>
        <p:spPr>
          <a:xfrm>
            <a:off x="467545" y="1700808"/>
            <a:ext cx="8208912" cy="3661743"/>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l-GR" sz="2800" b="1" dirty="0" smtClean="0">
                <a:solidFill>
                  <a:schemeClr val="accent1"/>
                </a:solidFill>
                <a:cs typeface="Times New Roman" pitchFamily="18" charset="0"/>
              </a:rPr>
              <a:t>Οντότητες</a:t>
            </a:r>
          </a:p>
          <a:p>
            <a:pPr marL="0" indent="0" algn="just">
              <a:buNone/>
            </a:pPr>
            <a:r>
              <a:rPr lang="el-GR" sz="2800" dirty="0" smtClean="0">
                <a:cs typeface="Times New Roman" pitchFamily="18" charset="0"/>
              </a:rPr>
              <a:t>Ο κάθε τύπος αναπαρίσταται με ένα </a:t>
            </a:r>
            <a:r>
              <a:rPr lang="el-GR" sz="2800" b="1" dirty="0" smtClean="0">
                <a:solidFill>
                  <a:srgbClr val="FF66FF"/>
                </a:solidFill>
                <a:cs typeface="Times New Roman" pitchFamily="18" charset="0"/>
              </a:rPr>
              <a:t>παραλληλόγραμμο</a:t>
            </a:r>
            <a:r>
              <a:rPr lang="el-GR" sz="2800" dirty="0" smtClean="0">
                <a:cs typeface="Times New Roman" pitchFamily="18" charset="0"/>
              </a:rPr>
              <a:t>, με ετικέτα το όνομα του τύπου οντότητας. </a:t>
            </a:r>
            <a:endParaRPr lang="el-GR" sz="2800" dirty="0" smtClean="0"/>
          </a:p>
          <a:p>
            <a:pPr marL="0" indent="0" algn="just">
              <a:buNone/>
            </a:pPr>
            <a:endParaRPr lang="el-GR" sz="2800" dirty="0" smtClean="0"/>
          </a:p>
          <a:p>
            <a:pPr marL="0" indent="0" algn="just">
              <a:buNone/>
            </a:pPr>
            <a:r>
              <a:rPr lang="el-GR" sz="2800" dirty="0" smtClean="0">
                <a:cs typeface="Times New Roman" pitchFamily="18" charset="0"/>
              </a:rPr>
              <a:t>Για έναν </a:t>
            </a:r>
            <a:r>
              <a:rPr lang="el-GR" sz="2800" i="1" u="sng" dirty="0" smtClean="0">
                <a:solidFill>
                  <a:srgbClr val="CC00CC"/>
                </a:solidFill>
                <a:cs typeface="Times New Roman" pitchFamily="18" charset="0"/>
              </a:rPr>
              <a:t>ασθενή τύπο οντότητας</a:t>
            </a:r>
            <a:r>
              <a:rPr lang="el-GR" sz="2800" dirty="0" smtClean="0">
                <a:cs typeface="Times New Roman" pitchFamily="18" charset="0"/>
              </a:rPr>
              <a:t>, το ορθογώνιο είναι με </a:t>
            </a:r>
            <a:r>
              <a:rPr lang="el-GR" sz="2800" i="1" dirty="0" smtClean="0">
                <a:solidFill>
                  <a:srgbClr val="CC00CC"/>
                </a:solidFill>
                <a:cs typeface="Times New Roman" pitchFamily="18" charset="0"/>
              </a:rPr>
              <a:t>διπλή γραμμή</a:t>
            </a:r>
            <a:r>
              <a:rPr lang="el-GR" sz="2800" dirty="0" smtClean="0">
                <a:cs typeface="Times New Roman" pitchFamily="18" charset="0"/>
              </a:rPr>
              <a:t>.</a:t>
            </a:r>
          </a:p>
          <a:p>
            <a:pPr marL="0" indent="0" algn="just">
              <a:buNone/>
            </a:pPr>
            <a:endParaRPr lang="el-GR" sz="2800" dirty="0">
              <a:cs typeface="Times New Roman" pitchFamily="18" charset="0"/>
            </a:endParaRPr>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cs typeface="Times New Roman" pitchFamily="18" charset="0"/>
              </a:rPr>
              <a:t>Το μοντέλο οντοτήτων/συσχετίσεων</a:t>
            </a:r>
            <a:endParaRPr lang="en-GB"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106610"/>
            <a:ext cx="9108504" cy="1162150"/>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r>
              <a:rPr lang="el-GR" dirty="0" smtClean="0">
                <a:cs typeface="Times New Roman" pitchFamily="18" charset="0"/>
              </a:rPr>
              <a:t>Ιδιότητες (1 από 2)</a:t>
            </a:r>
            <a:endParaRPr lang="el-GR" dirty="0"/>
          </a:p>
        </p:txBody>
      </p:sp>
      <p:sp>
        <p:nvSpPr>
          <p:cNvPr id="9" name="Rectangle 2"/>
          <p:cNvSpPr txBox="1">
            <a:spLocks noChangeArrowheads="1"/>
          </p:cNvSpPr>
          <p:nvPr>
            <p:custDataLst>
              <p:tags r:id="rId2"/>
            </p:custDataLst>
          </p:nvPr>
        </p:nvSpPr>
        <p:spPr>
          <a:xfrm>
            <a:off x="467544" y="1556792"/>
            <a:ext cx="8208912" cy="4032448"/>
          </a:xfrm>
          <a:prstGeom prst="rect">
            <a:avLst/>
          </a:prstGeom>
          <a:ln/>
          <a:extLst>
            <a:ext uri="{91240B29-F687-4F45-9708-019B960494DF}">
              <a14:hiddenLine xmlns:a14="http://schemas.microsoft.com/office/drawing/2010/main" w="9525">
                <a:solidFill>
                  <a:srgbClr val="000000"/>
                </a:solidFill>
                <a:round/>
                <a:headEnd/>
                <a:tailEnd/>
              </a14:hiddenLine>
            </a:ext>
          </a:extLst>
        </p:spPr>
        <p:txBody>
          <a:bodyPr vert="horz" lIns="89964" tIns="46781" rIns="89964" bIns="46781"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buNone/>
            </a:pPr>
            <a:r>
              <a:rPr lang="el-GR" sz="2800" b="1" dirty="0" smtClean="0">
                <a:solidFill>
                  <a:schemeClr val="accent1"/>
                </a:solidFill>
                <a:cs typeface="Times New Roman" pitchFamily="18" charset="0"/>
              </a:rPr>
              <a:t>Ιδιότητες</a:t>
            </a:r>
          </a:p>
          <a:p>
            <a:pPr marL="0" indent="0" algn="just" eaLnBrk="0" hangingPunct="0">
              <a:buNone/>
            </a:pPr>
            <a:r>
              <a:rPr lang="el-GR" sz="2800" dirty="0" smtClean="0">
                <a:cs typeface="Times New Roman" pitchFamily="18" charset="0"/>
              </a:rPr>
              <a:t>Οι ιδιότητες αναπαριστώνται με </a:t>
            </a:r>
            <a:r>
              <a:rPr lang="el-GR" sz="2800" b="1" dirty="0" smtClean="0">
                <a:solidFill>
                  <a:srgbClr val="FF66FF"/>
                </a:solidFill>
                <a:cs typeface="Times New Roman" pitchFamily="18" charset="0"/>
              </a:rPr>
              <a:t>ελλείψεις</a:t>
            </a:r>
            <a:r>
              <a:rPr lang="el-GR" sz="2800" dirty="0" smtClean="0">
                <a:cs typeface="Times New Roman" pitchFamily="18" charset="0"/>
              </a:rPr>
              <a:t>, που έχουν ετικέτα το όνομα της ιδιότητας και συνδέονται με τη σχετική οντότητα (ή συσχέτιση) με μια συμπαγή γραμμή. </a:t>
            </a:r>
            <a:endParaRPr lang="el-GR" sz="2800" dirty="0" smtClean="0"/>
          </a:p>
          <a:p>
            <a:pPr marL="0" indent="0" algn="just" eaLnBrk="0" hangingPunct="0">
              <a:buNone/>
            </a:pPr>
            <a:r>
              <a:rPr lang="el-GR" sz="2800" dirty="0" smtClean="0">
                <a:cs typeface="Times New Roman" pitchFamily="18" charset="0"/>
              </a:rPr>
              <a:t>Η έλλειψη είναι σχεδιασμένη με </a:t>
            </a:r>
            <a:r>
              <a:rPr lang="el-GR" sz="2800" i="1" dirty="0" err="1" smtClean="0">
                <a:solidFill>
                  <a:srgbClr val="CC00CC"/>
                </a:solidFill>
                <a:cs typeface="Times New Roman" pitchFamily="18" charset="0"/>
              </a:rPr>
              <a:t>διακεκομένη</a:t>
            </a:r>
            <a:r>
              <a:rPr lang="el-GR" sz="2800" i="1" dirty="0" smtClean="0">
                <a:solidFill>
                  <a:srgbClr val="CC00CC"/>
                </a:solidFill>
                <a:cs typeface="Times New Roman" pitchFamily="18" charset="0"/>
              </a:rPr>
              <a:t> γραμμή</a:t>
            </a:r>
            <a:r>
              <a:rPr lang="el-GR" sz="2800" dirty="0" smtClean="0">
                <a:cs typeface="Times New Roman" pitchFamily="18" charset="0"/>
              </a:rPr>
              <a:t> αν η ιδιότητα είναι </a:t>
            </a:r>
            <a:r>
              <a:rPr lang="el-GR" sz="2800" i="1" u="sng" dirty="0" smtClean="0">
                <a:solidFill>
                  <a:srgbClr val="CC00CC"/>
                </a:solidFill>
                <a:cs typeface="Times New Roman" pitchFamily="18" charset="0"/>
              </a:rPr>
              <a:t>παράγωγη</a:t>
            </a:r>
            <a:r>
              <a:rPr lang="el-GR" sz="2800" dirty="0" smtClean="0">
                <a:cs typeface="Times New Roman" pitchFamily="18" charset="0"/>
              </a:rPr>
              <a:t>, και με </a:t>
            </a:r>
            <a:r>
              <a:rPr lang="el-GR" sz="2800" i="1" dirty="0" smtClean="0">
                <a:solidFill>
                  <a:srgbClr val="CC00CC"/>
                </a:solidFill>
                <a:cs typeface="Times New Roman" pitchFamily="18" charset="0"/>
              </a:rPr>
              <a:t>διπλή γραμμή</a:t>
            </a:r>
            <a:r>
              <a:rPr lang="el-GR" sz="2800" dirty="0" smtClean="0">
                <a:cs typeface="Times New Roman" pitchFamily="18" charset="0"/>
              </a:rPr>
              <a:t> αν η ιδιότητα είναι </a:t>
            </a:r>
            <a:r>
              <a:rPr lang="el-GR" sz="2800" i="1" u="sng" dirty="0" smtClean="0">
                <a:solidFill>
                  <a:srgbClr val="CC00CC"/>
                </a:solidFill>
                <a:cs typeface="Times New Roman" pitchFamily="18" charset="0"/>
              </a:rPr>
              <a:t>πολλαπλών τιμών</a:t>
            </a:r>
            <a:r>
              <a:rPr lang="el-GR" sz="2800" dirty="0" smtClean="0">
                <a:cs typeface="Times New Roman" pitchFamily="18" charset="0"/>
              </a:rPr>
              <a:t>. </a:t>
            </a:r>
            <a:endParaRPr lang="el-GR" sz="2800" dirty="0" smtClean="0"/>
          </a:p>
          <a:p>
            <a:pPr marL="0" indent="0" eaLnBrk="0" hangingPunct="0">
              <a:spcBef>
                <a:spcPct val="50000"/>
              </a:spcBef>
              <a:buNone/>
            </a:pPr>
            <a:endParaRPr lang="el-GR" sz="2800" dirty="0"/>
          </a:p>
        </p:txBody>
      </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cs typeface="Times New Roman" pitchFamily="18" charset="0"/>
              </a:rPr>
              <a:t>Το μοντέλο οντοτήτων/συσχετίσεων</a:t>
            </a:r>
            <a:endParaRPr lang="en-GB"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285"/>
            <a:ext cx="8496944" cy="1404491"/>
          </a:xfrm>
        </p:spPr>
        <p:txBody>
          <a:bodyPr>
            <a:normAutofit/>
          </a:bodyPr>
          <a:lstStyle/>
          <a:p>
            <a:pPr>
              <a:tabLst>
                <a:tab pos="457200" algn="l"/>
                <a:tab pos="1584325" algn="l"/>
              </a:tabLst>
            </a:pPr>
            <a:r>
              <a:rPr lang="el-GR" dirty="0">
                <a:cs typeface="Times New Roman" pitchFamily="18" charset="0"/>
              </a:rPr>
              <a:t>Ιδιότητες </a:t>
            </a:r>
            <a:r>
              <a:rPr lang="el-GR" dirty="0" smtClean="0">
                <a:cs typeface="Times New Roman" pitchFamily="18" charset="0"/>
              </a:rPr>
              <a:t>(2 </a:t>
            </a:r>
            <a:r>
              <a:rPr lang="el-GR" dirty="0">
                <a:cs typeface="Times New Roman" pitchFamily="18" charset="0"/>
              </a:rPr>
              <a:t>από 2)</a:t>
            </a:r>
            <a:endParaRPr lang="el-GR" dirty="0"/>
          </a:p>
        </p:txBody>
      </p:sp>
      <p:sp>
        <p:nvSpPr>
          <p:cNvPr id="8" name="Text Box 2"/>
          <p:cNvSpPr txBox="1">
            <a:spLocks noChangeArrowheads="1"/>
          </p:cNvSpPr>
          <p:nvPr>
            <p:custDataLst>
              <p:tags r:id="rId2"/>
            </p:custDataLst>
          </p:nvPr>
        </p:nvSpPr>
        <p:spPr bwMode="auto">
          <a:xfrm>
            <a:off x="467544" y="1844824"/>
            <a:ext cx="8280920" cy="3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64" tIns="69665" rIns="89964" bIns="44982"/>
          <a:lstStyle>
            <a:lvl1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1pPr>
            <a:lvl2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2pPr>
            <a:lvl3pPr indent="-230188">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3pPr>
            <a:lvl4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4pPr>
            <a:lvl5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9pPr>
          </a:lstStyle>
          <a:p>
            <a:pPr algn="just" eaLnBrk="0" hangingPunct="0"/>
            <a:r>
              <a:rPr lang="el-GR" sz="2800" dirty="0" smtClean="0">
                <a:latin typeface="+mn-lt"/>
                <a:cs typeface="Times New Roman" pitchFamily="18" charset="0"/>
              </a:rPr>
              <a:t>Αν η ιδιότητα είναι </a:t>
            </a:r>
            <a:r>
              <a:rPr lang="el-GR" sz="2800" i="1" u="sng" dirty="0" smtClean="0">
                <a:solidFill>
                  <a:srgbClr val="CC00CC"/>
                </a:solidFill>
                <a:latin typeface="+mn-lt"/>
                <a:cs typeface="Times New Roman" pitchFamily="18" charset="0"/>
              </a:rPr>
              <a:t>σύνθετη</a:t>
            </a:r>
            <a:r>
              <a:rPr lang="el-GR" sz="2800" dirty="0" smtClean="0">
                <a:latin typeface="+mn-lt"/>
                <a:cs typeface="Times New Roman" pitchFamily="18" charset="0"/>
              </a:rPr>
              <a:t>, οι ιδιότητες που την </a:t>
            </a:r>
          </a:p>
          <a:p>
            <a:pPr algn="just" eaLnBrk="0" hangingPunct="0"/>
            <a:r>
              <a:rPr lang="el-GR" sz="2800" dirty="0" smtClean="0">
                <a:latin typeface="+mn-lt"/>
                <a:cs typeface="Times New Roman" pitchFamily="18" charset="0"/>
              </a:rPr>
              <a:t>αποτελούν αναπαριστώνται ως </a:t>
            </a:r>
            <a:r>
              <a:rPr lang="el-GR" sz="2800" i="1" dirty="0" smtClean="0">
                <a:solidFill>
                  <a:srgbClr val="CC00CC"/>
                </a:solidFill>
                <a:latin typeface="+mn-lt"/>
                <a:cs typeface="Times New Roman" pitchFamily="18" charset="0"/>
              </a:rPr>
              <a:t>πρόσθετες ελλείψεις</a:t>
            </a:r>
            <a:r>
              <a:rPr lang="el-GR" sz="2800" dirty="0" smtClean="0">
                <a:latin typeface="+mn-lt"/>
                <a:cs typeface="Times New Roman" pitchFamily="18" charset="0"/>
              </a:rPr>
              <a:t>, </a:t>
            </a:r>
          </a:p>
          <a:p>
            <a:pPr algn="just" eaLnBrk="0" hangingPunct="0"/>
            <a:r>
              <a:rPr lang="el-GR" sz="2800" dirty="0" smtClean="0">
                <a:latin typeface="+mn-lt"/>
                <a:cs typeface="Times New Roman" pitchFamily="18" charset="0"/>
              </a:rPr>
              <a:t>που συνδέονται με την έλλειψη της σύνθετης ιδιότητας </a:t>
            </a:r>
          </a:p>
          <a:p>
            <a:pPr algn="just" eaLnBrk="0" hangingPunct="0"/>
            <a:r>
              <a:rPr lang="el-GR" sz="2800" dirty="0" smtClean="0">
                <a:latin typeface="+mn-lt"/>
                <a:cs typeface="Times New Roman" pitchFamily="18" charset="0"/>
              </a:rPr>
              <a:t>που εξετάζουμε με πρόσθετες συνεχείς γραμμές. </a:t>
            </a:r>
            <a:endParaRPr lang="el-GR" sz="2800" dirty="0" smtClean="0">
              <a:latin typeface="+mn-lt"/>
            </a:endParaRPr>
          </a:p>
          <a:p>
            <a:pPr algn="just" eaLnBrk="0" hangingPunct="0"/>
            <a:endParaRPr lang="el-GR" sz="2800" dirty="0" smtClean="0">
              <a:latin typeface="+mn-lt"/>
              <a:cs typeface="Times New Roman" pitchFamily="18" charset="0"/>
            </a:endParaRPr>
          </a:p>
          <a:p>
            <a:pPr algn="just" eaLnBrk="0" hangingPunct="0"/>
            <a:r>
              <a:rPr lang="el-GR" sz="2800" dirty="0" smtClean="0">
                <a:latin typeface="+mn-lt"/>
                <a:cs typeface="Times New Roman" pitchFamily="18" charset="0"/>
              </a:rPr>
              <a:t>Οι ιδιότητες </a:t>
            </a:r>
            <a:r>
              <a:rPr lang="el-GR" sz="2800" i="1" dirty="0" smtClean="0">
                <a:solidFill>
                  <a:srgbClr val="CC00CC"/>
                </a:solidFill>
                <a:latin typeface="+mn-lt"/>
                <a:cs typeface="Times New Roman" pitchFamily="18" charset="0"/>
              </a:rPr>
              <a:t>κλειδιά</a:t>
            </a:r>
            <a:r>
              <a:rPr lang="el-GR" sz="2800" dirty="0" smtClean="0">
                <a:latin typeface="+mn-lt"/>
                <a:cs typeface="Times New Roman" pitchFamily="18" charset="0"/>
              </a:rPr>
              <a:t> είναι </a:t>
            </a:r>
            <a:r>
              <a:rPr lang="el-GR" sz="2800" i="1" u="sng" dirty="0" smtClean="0">
                <a:solidFill>
                  <a:srgbClr val="CC00CC"/>
                </a:solidFill>
                <a:latin typeface="+mn-lt"/>
                <a:cs typeface="Times New Roman" pitchFamily="18" charset="0"/>
              </a:rPr>
              <a:t>υπογραμμισμένες</a:t>
            </a:r>
            <a:r>
              <a:rPr lang="el-GR" sz="2800" dirty="0" smtClean="0">
                <a:latin typeface="+mn-lt"/>
                <a:cs typeface="Times New Roman" pitchFamily="18" charset="0"/>
              </a:rPr>
              <a:t>. </a:t>
            </a:r>
            <a:endParaRPr lang="el-GR" sz="2800" dirty="0" smtClean="0">
              <a:latin typeface="+mn-lt"/>
            </a:endParaRPr>
          </a:p>
          <a:p>
            <a:pPr algn="just" eaLnBrk="0" hangingPunct="0"/>
            <a:r>
              <a:rPr lang="el-GR" sz="2800" dirty="0" smtClean="0">
                <a:latin typeface="+mn-lt"/>
                <a:cs typeface="Times New Roman" pitchFamily="18" charset="0"/>
              </a:rPr>
              <a:t>Τα σύνολα τιμών δεν εμφανίζονται. </a:t>
            </a:r>
            <a:endParaRPr lang="el-GR" sz="2800" dirty="0">
              <a:latin typeface="+mn-lt"/>
              <a:cs typeface="Times New Roman" pitchFamily="18" charset="0"/>
            </a:endParaRPr>
          </a:p>
        </p:txBody>
      </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cs typeface="Times New Roman" pitchFamily="18" charset="0"/>
              </a:rPr>
              <a:t>Το μοντέλο οντοτήτων/συσχετίσεων</a:t>
            </a:r>
            <a:endParaRPr lang="en-GB"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27384"/>
            <a:ext cx="8424936" cy="1260475"/>
          </a:xfrm>
        </p:spPr>
        <p:txBody>
          <a:bodyPr>
            <a:noAutofit/>
          </a:bodyPr>
          <a:lstStyle/>
          <a:p>
            <a:r>
              <a:rPr lang="el-GR" dirty="0" smtClean="0">
                <a:cs typeface="Times New Roman" pitchFamily="18" charset="0"/>
              </a:rPr>
              <a:t>Συσχετίσεις</a:t>
            </a:r>
            <a:endParaRPr lang="el-GR" dirty="0">
              <a:latin typeface="+mn-lt"/>
            </a:endParaRPr>
          </a:p>
        </p:txBody>
      </p:sp>
      <p:sp>
        <p:nvSpPr>
          <p:cNvPr id="6" name="Rectangle 6" descr="Συσχετίσεις&#10;Ο κάθε τύπος συσχέτισης αναπαρίσταται με ένα ρόμβο που έχει ετικέτα το όνομα του τύπου συσχέτισης. &#10;Ο ρόμβος είναι σχεδιασμένος με διπλή γραμμή αν η συσχέτιση που εξετάζουμε είναι εκείνη που βρίσκεται ανάμεσα σε έναν ασθενή τύπο οντότητας και στον τύπο οντότητας από τον οποίο εξαρτάται η ύπαρξή της. &#10;Οι μετέχουσες κάθε συσχέτισης συνδέονται με την αντίστοιχη συσχέτιση με συνεχείς γραμμές٠ κάθε τέτοια γραμμή έχει ετικέτα “1” ή “M”, που δείχνει αν η συσχέτιση είναι  “ένα προς ένα”, “πολλά προς ένα”, και λοιπά.&#10;Η γραμμή είναι διπλή αν η συμμετοχή είναι ολική.&#10;"/>
          <p:cNvSpPr txBox="1">
            <a:spLocks noChangeArrowheads="1"/>
          </p:cNvSpPr>
          <p:nvPr>
            <p:custDataLst>
              <p:tags r:id="rId2"/>
            </p:custDataLst>
          </p:nvPr>
        </p:nvSpPr>
        <p:spPr>
          <a:xfrm>
            <a:off x="467545" y="1052736"/>
            <a:ext cx="8280920" cy="511256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buNone/>
              <a:tabLst>
                <a:tab pos="457200" algn="l"/>
                <a:tab pos="1584325" algn="l"/>
              </a:tabLst>
            </a:pPr>
            <a:r>
              <a:rPr lang="el-GR" sz="2400" b="1" dirty="0">
                <a:solidFill>
                  <a:schemeClr val="accent1"/>
                </a:solidFill>
                <a:cs typeface="Times New Roman" pitchFamily="18" charset="0"/>
              </a:rPr>
              <a:t>Συσχετίσεις</a:t>
            </a:r>
          </a:p>
          <a:p>
            <a:pPr marL="0" indent="0" algn="just" eaLnBrk="0" hangingPunct="0">
              <a:buNone/>
              <a:tabLst>
                <a:tab pos="457200" algn="l"/>
                <a:tab pos="1584325" algn="l"/>
              </a:tabLst>
            </a:pPr>
            <a:r>
              <a:rPr lang="el-GR" sz="2400" dirty="0">
                <a:cs typeface="Times New Roman" pitchFamily="18" charset="0"/>
              </a:rPr>
              <a:t>Ο κάθε τύπος συσχέτισης αναπαρίσταται με ένα </a:t>
            </a:r>
            <a:r>
              <a:rPr lang="el-GR" sz="2400" b="1" dirty="0">
                <a:solidFill>
                  <a:srgbClr val="FF66FF"/>
                </a:solidFill>
                <a:cs typeface="Times New Roman" pitchFamily="18" charset="0"/>
              </a:rPr>
              <a:t>ρόμβο</a:t>
            </a:r>
            <a:r>
              <a:rPr lang="el-GR" sz="2400" dirty="0">
                <a:cs typeface="Times New Roman" pitchFamily="18" charset="0"/>
              </a:rPr>
              <a:t> που έχει ετικέτα το όνομα του τύπου συσχέτισης. </a:t>
            </a:r>
            <a:endParaRPr lang="el-GR" sz="2400" dirty="0"/>
          </a:p>
          <a:p>
            <a:pPr marL="0" indent="0" algn="just" eaLnBrk="0" hangingPunct="0">
              <a:buNone/>
              <a:tabLst>
                <a:tab pos="457200" algn="l"/>
                <a:tab pos="1584325" algn="l"/>
              </a:tabLst>
            </a:pPr>
            <a:r>
              <a:rPr lang="el-GR" sz="2400" dirty="0">
                <a:cs typeface="Times New Roman" pitchFamily="18" charset="0"/>
              </a:rPr>
              <a:t>Ο ρόμβος είναι σχεδιασμένος με </a:t>
            </a:r>
            <a:r>
              <a:rPr lang="el-GR" sz="2400" i="1" dirty="0">
                <a:solidFill>
                  <a:srgbClr val="CC00CC"/>
                </a:solidFill>
                <a:cs typeface="Times New Roman" pitchFamily="18" charset="0"/>
              </a:rPr>
              <a:t>διπλή γραμμή</a:t>
            </a:r>
            <a:r>
              <a:rPr lang="el-GR" sz="2400" dirty="0">
                <a:cs typeface="Times New Roman" pitchFamily="18" charset="0"/>
              </a:rPr>
              <a:t> αν η συσχέτιση που εξετάζουμε είναι εκείνη που βρίσκεται </a:t>
            </a:r>
            <a:r>
              <a:rPr lang="el-GR" sz="2400" i="1" u="sng" dirty="0">
                <a:solidFill>
                  <a:srgbClr val="CC00CC"/>
                </a:solidFill>
                <a:cs typeface="Times New Roman" pitchFamily="18" charset="0"/>
              </a:rPr>
              <a:t>ανάμεσα σε έναν ασθενή τύπο οντότητας και στον τύπο οντότητας από τον οποίο εξαρτάται η ύπαρξή της</a:t>
            </a:r>
            <a:r>
              <a:rPr lang="el-GR" sz="2400" dirty="0">
                <a:cs typeface="Times New Roman" pitchFamily="18" charset="0"/>
              </a:rPr>
              <a:t>. </a:t>
            </a:r>
            <a:endParaRPr lang="el-GR" sz="2400" dirty="0"/>
          </a:p>
          <a:p>
            <a:pPr marL="0" indent="0" algn="just" eaLnBrk="0" hangingPunct="0">
              <a:buNone/>
              <a:tabLst>
                <a:tab pos="457200" algn="l"/>
                <a:tab pos="1584325" algn="l"/>
              </a:tabLst>
            </a:pPr>
            <a:r>
              <a:rPr lang="el-GR" sz="2400" dirty="0">
                <a:cs typeface="Times New Roman" pitchFamily="18" charset="0"/>
              </a:rPr>
              <a:t>Οι μετέχουσες κάθε συσχέτισης συνδέονται με την αντίστοιχη συσχέτιση με </a:t>
            </a:r>
            <a:r>
              <a:rPr lang="el-GR" sz="2400" i="1" dirty="0">
                <a:solidFill>
                  <a:srgbClr val="CC00CC"/>
                </a:solidFill>
                <a:cs typeface="Times New Roman" pitchFamily="18" charset="0"/>
              </a:rPr>
              <a:t>συνεχείς γραμμές</a:t>
            </a:r>
            <a:r>
              <a:rPr lang="ar-SA" sz="2400" i="1" dirty="0">
                <a:solidFill>
                  <a:srgbClr val="CC00CC"/>
                </a:solidFill>
                <a:cs typeface="Times New Roman" pitchFamily="18" charset="0"/>
              </a:rPr>
              <a:t>٠</a:t>
            </a:r>
            <a:r>
              <a:rPr lang="el-GR" sz="2400" dirty="0">
                <a:cs typeface="Times New Roman" pitchFamily="18" charset="0"/>
              </a:rPr>
              <a:t> κάθε τέτοια γραμμή έχει ετικέτα “</a:t>
            </a:r>
            <a:r>
              <a:rPr lang="el-GR" sz="2400" b="1" dirty="0">
                <a:solidFill>
                  <a:srgbClr val="FF66FF"/>
                </a:solidFill>
                <a:cs typeface="Times New Roman" pitchFamily="18" charset="0"/>
              </a:rPr>
              <a:t>1</a:t>
            </a:r>
            <a:r>
              <a:rPr lang="el-GR" sz="2400" dirty="0">
                <a:cs typeface="Times New Roman" pitchFamily="18" charset="0"/>
              </a:rPr>
              <a:t>” ή “</a:t>
            </a:r>
            <a:r>
              <a:rPr lang="en-GB" sz="2400" b="1" dirty="0">
                <a:solidFill>
                  <a:srgbClr val="FF66FF"/>
                </a:solidFill>
                <a:cs typeface="Times New Roman" pitchFamily="18" charset="0"/>
              </a:rPr>
              <a:t>M</a:t>
            </a:r>
            <a:r>
              <a:rPr lang="el-GR" sz="2400" dirty="0">
                <a:cs typeface="Times New Roman" pitchFamily="18" charset="0"/>
              </a:rPr>
              <a:t>”, που δείχνει αν η συσχέτιση είναι  “</a:t>
            </a:r>
            <a:r>
              <a:rPr lang="el-GR" sz="2400" b="1" dirty="0">
                <a:solidFill>
                  <a:srgbClr val="FF66FF"/>
                </a:solidFill>
                <a:cs typeface="Times New Roman" pitchFamily="18" charset="0"/>
              </a:rPr>
              <a:t>ένα προς ένα</a:t>
            </a:r>
            <a:r>
              <a:rPr lang="el-GR" sz="2400" dirty="0">
                <a:cs typeface="Times New Roman" pitchFamily="18" charset="0"/>
              </a:rPr>
              <a:t>”, “</a:t>
            </a:r>
            <a:r>
              <a:rPr lang="el-GR" sz="2400" b="1" dirty="0">
                <a:solidFill>
                  <a:srgbClr val="FF66FF"/>
                </a:solidFill>
                <a:cs typeface="Times New Roman" pitchFamily="18" charset="0"/>
              </a:rPr>
              <a:t>πολλά προς ένα</a:t>
            </a:r>
            <a:r>
              <a:rPr lang="el-GR" sz="2400" dirty="0">
                <a:cs typeface="Times New Roman" pitchFamily="18" charset="0"/>
              </a:rPr>
              <a:t>”, </a:t>
            </a:r>
            <a:r>
              <a:rPr lang="el-GR" sz="2400" dirty="0" err="1">
                <a:cs typeface="Times New Roman" pitchFamily="18" charset="0"/>
              </a:rPr>
              <a:t>κ.λ.π</a:t>
            </a:r>
            <a:r>
              <a:rPr lang="el-GR" sz="2400" dirty="0">
                <a:cs typeface="Times New Roman" pitchFamily="18" charset="0"/>
              </a:rPr>
              <a:t>. </a:t>
            </a:r>
            <a:endParaRPr lang="el-GR" sz="2400" dirty="0"/>
          </a:p>
          <a:p>
            <a:pPr marL="0" indent="0" algn="just" eaLnBrk="0" hangingPunct="0">
              <a:buNone/>
              <a:tabLst>
                <a:tab pos="457200" algn="l"/>
                <a:tab pos="1584325" algn="l"/>
              </a:tabLst>
            </a:pPr>
            <a:r>
              <a:rPr lang="el-GR" sz="2400" dirty="0">
                <a:cs typeface="Times New Roman" pitchFamily="18" charset="0"/>
              </a:rPr>
              <a:t>Η γραμμή είναι </a:t>
            </a:r>
            <a:r>
              <a:rPr lang="el-GR" sz="2400" i="1" dirty="0">
                <a:solidFill>
                  <a:srgbClr val="CC00CC"/>
                </a:solidFill>
                <a:cs typeface="Times New Roman" pitchFamily="18" charset="0"/>
              </a:rPr>
              <a:t>διπλή</a:t>
            </a:r>
            <a:r>
              <a:rPr lang="el-GR" sz="2400" dirty="0">
                <a:cs typeface="Times New Roman" pitchFamily="18" charset="0"/>
              </a:rPr>
              <a:t> αν η συμμετοχή είναι </a:t>
            </a:r>
            <a:r>
              <a:rPr lang="el-GR" sz="2400" i="1" u="sng" dirty="0">
                <a:solidFill>
                  <a:srgbClr val="CC00CC"/>
                </a:solidFill>
                <a:cs typeface="Times New Roman" pitchFamily="18" charset="0"/>
              </a:rPr>
              <a:t>ολική</a:t>
            </a:r>
            <a:r>
              <a:rPr lang="el-GR" sz="2400" dirty="0" smtClean="0">
                <a:cs typeface="Times New Roman" pitchFamily="18" charset="0"/>
              </a:rPr>
              <a:t>.</a:t>
            </a:r>
            <a:endParaRPr lang="en-GB" sz="2400" dirty="0">
              <a:cs typeface="Times New Roman" pitchFamily="18" charset="0"/>
            </a:endParaRPr>
          </a:p>
        </p:txBody>
      </p:sp>
      <p:sp>
        <p:nvSpPr>
          <p:cNvPr id="7"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cs typeface="Times New Roman" pitchFamily="18" charset="0"/>
              </a:rPr>
              <a:t>Το μοντέλο οντοτήτων/συσχετίσεων</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23</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080120"/>
          </a:xfrm>
        </p:spPr>
        <p:txBody>
          <a:bodyPr>
            <a:noAutofit/>
          </a:bodyPr>
          <a:lstStyle/>
          <a:p>
            <a:r>
              <a:rPr lang="el-GR" dirty="0" err="1" smtClean="0">
                <a:cs typeface="Times New Roman" pitchFamily="18" charset="0"/>
              </a:rPr>
              <a:t>Υπότυποι</a:t>
            </a:r>
            <a:r>
              <a:rPr lang="el-GR" dirty="0" smtClean="0">
                <a:cs typeface="Times New Roman" pitchFamily="18" charset="0"/>
              </a:rPr>
              <a:t> και </a:t>
            </a:r>
            <a:r>
              <a:rPr lang="el-GR" dirty="0" err="1" smtClean="0">
                <a:cs typeface="Times New Roman" pitchFamily="18" charset="0"/>
              </a:rPr>
              <a:t>υπέρτυποι</a:t>
            </a:r>
            <a:endParaRPr lang="el-GR" dirty="0"/>
          </a:p>
        </p:txBody>
      </p:sp>
      <p:sp>
        <p:nvSpPr>
          <p:cNvPr id="4" name="Ορθογώνιο 3" descr="Υπότυποι και υπέρτυποι&#10;Έστω Y ένας υπότυπος του Χ. Τότε, μπορούμε να σχεδιάσουμε μια συμπαγή γραμμή από τον Υ στον Χ, σημειωμένη με ένα σύμβολο Ì, που αντιπροσωπεύει το μαθηματικό τελεστή «υποσύνολο του» (επειδή το σύνολο όλων των Υ είναι υποσύνολο του συνόλου όλων των Χ).&#10;"/>
          <p:cNvSpPr/>
          <p:nvPr>
            <p:custDataLst>
              <p:tags r:id="rId2"/>
            </p:custDataLst>
          </p:nvPr>
        </p:nvSpPr>
        <p:spPr>
          <a:xfrm>
            <a:off x="467545" y="1916832"/>
            <a:ext cx="8208912" cy="3108543"/>
          </a:xfrm>
          <a:prstGeom prst="rect">
            <a:avLst/>
          </a:prstGeom>
        </p:spPr>
        <p:txBody>
          <a:bodyPr wrap="square">
            <a:spAutoFit/>
          </a:bodyPr>
          <a:lstStyle/>
          <a:p>
            <a:pPr algn="just" eaLnBrk="0" hangingPunct="0"/>
            <a:r>
              <a:rPr lang="el-GR" sz="2800" b="1" dirty="0" err="1">
                <a:solidFill>
                  <a:schemeClr val="accent1"/>
                </a:solidFill>
                <a:cs typeface="Times New Roman" pitchFamily="18" charset="0"/>
              </a:rPr>
              <a:t>Υπότυποι</a:t>
            </a:r>
            <a:r>
              <a:rPr lang="el-GR" sz="2800" b="1" dirty="0">
                <a:solidFill>
                  <a:schemeClr val="accent1"/>
                </a:solidFill>
                <a:cs typeface="Times New Roman" pitchFamily="18" charset="0"/>
              </a:rPr>
              <a:t> και </a:t>
            </a:r>
            <a:r>
              <a:rPr lang="el-GR" sz="2800" b="1" dirty="0" err="1">
                <a:solidFill>
                  <a:schemeClr val="accent1"/>
                </a:solidFill>
                <a:cs typeface="Times New Roman" pitchFamily="18" charset="0"/>
              </a:rPr>
              <a:t>υπέρτυποι</a:t>
            </a:r>
            <a:endParaRPr lang="el-GR" sz="2800" b="1" dirty="0">
              <a:solidFill>
                <a:schemeClr val="accent1"/>
              </a:solidFill>
              <a:cs typeface="Times New Roman" pitchFamily="18" charset="0"/>
            </a:endParaRPr>
          </a:p>
          <a:p>
            <a:pPr algn="just" eaLnBrk="0" hangingPunct="0"/>
            <a:r>
              <a:rPr lang="el-GR" sz="2800" dirty="0">
                <a:cs typeface="Times New Roman" pitchFamily="18" charset="0"/>
              </a:rPr>
              <a:t>Έστω </a:t>
            </a:r>
            <a:r>
              <a:rPr lang="en-GB" sz="2800" dirty="0">
                <a:cs typeface="Times New Roman" pitchFamily="18" charset="0"/>
              </a:rPr>
              <a:t>Y</a:t>
            </a:r>
            <a:r>
              <a:rPr lang="el-GR" sz="2800" dirty="0">
                <a:cs typeface="Times New Roman" pitchFamily="18" charset="0"/>
              </a:rPr>
              <a:t> ένας </a:t>
            </a:r>
            <a:r>
              <a:rPr lang="el-GR" sz="2800" dirty="0" err="1">
                <a:cs typeface="Times New Roman" pitchFamily="18" charset="0"/>
              </a:rPr>
              <a:t>υπότυπος</a:t>
            </a:r>
            <a:r>
              <a:rPr lang="el-GR" sz="2800" dirty="0">
                <a:cs typeface="Times New Roman" pitchFamily="18" charset="0"/>
              </a:rPr>
              <a:t> του Χ. Τότε, μπορούμε να σχεδιάσουμε μια </a:t>
            </a:r>
            <a:r>
              <a:rPr lang="el-GR" sz="2800" i="1" dirty="0">
                <a:solidFill>
                  <a:srgbClr val="CC00CC"/>
                </a:solidFill>
                <a:cs typeface="Times New Roman" pitchFamily="18" charset="0"/>
              </a:rPr>
              <a:t>συμπαγή γραμμή</a:t>
            </a:r>
            <a:r>
              <a:rPr lang="el-GR" sz="2800" dirty="0">
                <a:cs typeface="Times New Roman" pitchFamily="18" charset="0"/>
              </a:rPr>
              <a:t> από τον Υ στον Χ, σημειωμένη με ένα σύμβολο </a:t>
            </a:r>
            <a:r>
              <a:rPr lang="el-GR" sz="2800" b="1" dirty="0">
                <a:solidFill>
                  <a:srgbClr val="CC00CC"/>
                </a:solidFill>
                <a:cs typeface="Times New Roman" pitchFamily="18" charset="0"/>
                <a:sym typeface="Symbol" pitchFamily="18" charset="2"/>
              </a:rPr>
              <a:t></a:t>
            </a:r>
            <a:r>
              <a:rPr lang="el-GR" sz="2800" dirty="0">
                <a:cs typeface="Times New Roman" pitchFamily="18" charset="0"/>
              </a:rPr>
              <a:t>, που αντιπροσωπεύει το μαθηματικό τελεστή «υποσύνολο του» (επειδή το σύνολο όλων των Υ είναι υποσύνολο του συνόλου όλων των Χ).</a:t>
            </a:r>
            <a:endParaRPr lang="en-GB" sz="2800" dirty="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cs typeface="Times New Roman" pitchFamily="18" charset="0"/>
              </a:rPr>
              <a:t>Το μοντέλο οντοτήτων/συσχετίσεων</a:t>
            </a:r>
            <a:endParaRPr lang="en-GB" sz="1400" dirty="0"/>
          </a:p>
        </p:txBody>
      </p:sp>
      <p:sp>
        <p:nvSpPr>
          <p:cNvPr id="3" name="Θέση αριθμού διαφάνειας 2"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1"/>
    </p:custDataLst>
    <p:extLst>
      <p:ext uri="{BB962C8B-B14F-4D97-AF65-F5344CB8AC3E}">
        <p14:creationId xmlns:p14="http://schemas.microsoft.com/office/powerpoint/2010/main" val="921474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27384"/>
            <a:ext cx="8208912" cy="1944216"/>
          </a:xfrm>
        </p:spPr>
        <p:txBody>
          <a:bodyPr>
            <a:noAutofit/>
          </a:bodyPr>
          <a:lstStyle/>
          <a:p>
            <a:pPr eaLnBrk="0" hangingPunct="0">
              <a:tabLst>
                <a:tab pos="457200" algn="l"/>
                <a:tab pos="1584325" algn="l"/>
              </a:tabLst>
            </a:pPr>
            <a:r>
              <a:rPr lang="el-GR" sz="4000" dirty="0" smtClean="0">
                <a:latin typeface="+mn-lt"/>
                <a:cs typeface="Times New Roman" pitchFamily="18" charset="0"/>
              </a:rPr>
              <a:t>Σχεδίαση βάσεων δεδομένων</a:t>
            </a:r>
            <a:br>
              <a:rPr lang="el-GR" sz="4000" dirty="0" smtClean="0">
                <a:latin typeface="+mn-lt"/>
                <a:cs typeface="Times New Roman" pitchFamily="18" charset="0"/>
              </a:rPr>
            </a:br>
            <a:r>
              <a:rPr lang="el-GR" sz="4000" dirty="0" smtClean="0">
                <a:latin typeface="+mn-lt"/>
                <a:cs typeface="Times New Roman" pitchFamily="18" charset="0"/>
              </a:rPr>
              <a:t>με το μοντέλο οντοτήτων/συσχετίσεων</a:t>
            </a:r>
            <a:endParaRPr lang="el-GR" sz="4000" dirty="0">
              <a:latin typeface="+mn-lt"/>
              <a:cs typeface="Times New Roman" pitchFamily="18" charset="0"/>
            </a:endParaRPr>
          </a:p>
        </p:txBody>
      </p:sp>
      <p:sp>
        <p:nvSpPr>
          <p:cNvPr id="8" name="Content Placeholder 2"/>
          <p:cNvSpPr>
            <a:spLocks noGrp="1"/>
          </p:cNvSpPr>
          <p:nvPr>
            <p:ph idx="4294967295"/>
          </p:nvPr>
        </p:nvSpPr>
        <p:spPr>
          <a:xfrm>
            <a:off x="467545" y="2420888"/>
            <a:ext cx="8280920" cy="3312368"/>
          </a:xfrm>
        </p:spPr>
        <p:txBody>
          <a:bodyPr>
            <a:noAutofit/>
          </a:bodyPr>
          <a:lstStyle/>
          <a:p>
            <a:pPr marL="0" indent="0" algn="just" eaLnBrk="0" hangingPunct="0">
              <a:lnSpc>
                <a:spcPct val="150000"/>
              </a:lnSpc>
              <a:buNone/>
              <a:tabLst>
                <a:tab pos="457200" algn="l"/>
                <a:tab pos="1584325" algn="l"/>
              </a:tabLst>
            </a:pPr>
            <a:r>
              <a:rPr lang="el-GR" sz="2800" dirty="0" smtClean="0">
                <a:cs typeface="Times New Roman" pitchFamily="18" charset="0"/>
              </a:rPr>
              <a:t>Ένα διάγραμμα οντοτήτων/συσχετίσεων, από κάποια άποψη, είναι μια σχεδίαση βάσης δεδομένων. </a:t>
            </a:r>
          </a:p>
          <a:p>
            <a:pPr marL="0" indent="0" algn="just" eaLnBrk="0" hangingPunct="0">
              <a:buNone/>
            </a:pPr>
            <a:r>
              <a:rPr lang="el-GR" sz="2800" u="sng" dirty="0" smtClean="0">
                <a:solidFill>
                  <a:srgbClr val="7030A0"/>
                </a:solidFill>
                <a:cs typeface="Times New Roman" pitchFamily="18" charset="0"/>
              </a:rPr>
              <a:t>Παράδειγμα</a:t>
            </a:r>
            <a:r>
              <a:rPr lang="el-GR" sz="2800" dirty="0" smtClean="0">
                <a:solidFill>
                  <a:srgbClr val="7030A0"/>
                </a:solidFill>
                <a:cs typeface="Times New Roman" pitchFamily="18" charset="0"/>
              </a:rPr>
              <a:t>:</a:t>
            </a:r>
          </a:p>
          <a:p>
            <a:pPr marL="0" indent="0" algn="just" eaLnBrk="0" hangingPunct="0">
              <a:buNone/>
            </a:pPr>
            <a:r>
              <a:rPr lang="el-GR" sz="2800" dirty="0" smtClean="0">
                <a:cs typeface="Times New Roman" pitchFamily="18" charset="0"/>
              </a:rPr>
              <a:t>Τι σημαίνει η απεικόνιση μιας σχεδίασης όπως αυτής της παραπάνω εικόνας σε έναν ορισμό σχεσιακής βάσης δεδομένων;</a:t>
            </a:r>
          </a:p>
          <a:p>
            <a:pPr marL="0" indent="0" eaLnBrk="0" hangingPunct="0">
              <a:buNone/>
            </a:pPr>
            <a:endParaRPr lang="el-GR" sz="2800" dirty="0" smtClean="0"/>
          </a:p>
          <a:p>
            <a:pPr marL="0" indent="0" algn="just" eaLnBrk="0" hangingPunct="0">
              <a:lnSpc>
                <a:spcPct val="150000"/>
              </a:lnSpc>
              <a:buNone/>
              <a:tabLst>
                <a:tab pos="457200" algn="l"/>
                <a:tab pos="1584325" algn="l"/>
              </a:tabLst>
            </a:pPr>
            <a:endParaRPr lang="el-GR" sz="2800" dirty="0">
              <a:cs typeface="Times New Roman" pitchFamily="18" charset="0"/>
            </a:endParaRP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cs typeface="Times New Roman" pitchFamily="18" charset="0"/>
              </a:rPr>
              <a:t>Το μοντέλο οντοτήτων/συσχετίσεων</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1"/>
    </p:custDataLst>
    <p:extLst>
      <p:ext uri="{BB962C8B-B14F-4D97-AF65-F5344CB8AC3E}">
        <p14:creationId xmlns:p14="http://schemas.microsoft.com/office/powerpoint/2010/main" val="2092168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116632"/>
            <a:ext cx="8280920"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a:cs typeface="Times New Roman" pitchFamily="18" charset="0"/>
              </a:rPr>
              <a:t>Κανονικές οντότητες</a:t>
            </a:r>
          </a:p>
        </p:txBody>
      </p:sp>
      <p:sp>
        <p:nvSpPr>
          <p:cNvPr id="6" name="Rectangle 4" descr="DEPARTMENT (τμήμα),&#10;EMPLOYEE (υπάλληλος),&#10;SUPPLIER (προμηθευτής),&#10;PART (εξάρτημα),&#10;PROJECT (έργο),&#10;&#10;Ο κάθε τύπος κανονικής οντότητας απεικονίζεται σε μια βασική σχέση.&#10;"/>
          <p:cNvSpPr txBox="1">
            <a:spLocks noChangeArrowheads="1"/>
          </p:cNvSpPr>
          <p:nvPr>
            <p:custDataLst>
              <p:tags r:id="rId2"/>
            </p:custDataLst>
          </p:nvPr>
        </p:nvSpPr>
        <p:spPr>
          <a:xfrm>
            <a:off x="467545" y="1412776"/>
            <a:ext cx="8280920" cy="446449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buNone/>
            </a:pPr>
            <a:r>
              <a:rPr lang="en-GB" sz="2800" dirty="0">
                <a:cs typeface="Times New Roman" pitchFamily="18" charset="0"/>
              </a:rPr>
              <a:t>DEPARTMENT</a:t>
            </a:r>
            <a:r>
              <a:rPr lang="el-GR" sz="2800" dirty="0">
                <a:cs typeface="Times New Roman" pitchFamily="18" charset="0"/>
              </a:rPr>
              <a:t> (τμήμα</a:t>
            </a:r>
            <a:r>
              <a:rPr lang="el-GR" sz="2800" dirty="0" smtClean="0">
                <a:cs typeface="Times New Roman" pitchFamily="18" charset="0"/>
              </a:rPr>
              <a:t>),</a:t>
            </a:r>
            <a:endParaRPr lang="en-GB" sz="2800" dirty="0">
              <a:cs typeface="Times New Roman" pitchFamily="18" charset="0"/>
            </a:endParaRPr>
          </a:p>
          <a:p>
            <a:pPr marL="0" indent="0" algn="just" eaLnBrk="0" hangingPunct="0">
              <a:buNone/>
            </a:pPr>
            <a:r>
              <a:rPr lang="en-GB" sz="2800" dirty="0">
                <a:cs typeface="Times New Roman" pitchFamily="18" charset="0"/>
              </a:rPr>
              <a:t>EMPLOYEE (</a:t>
            </a:r>
            <a:r>
              <a:rPr lang="el-GR" sz="2800" dirty="0">
                <a:cs typeface="Times New Roman" pitchFamily="18" charset="0"/>
              </a:rPr>
              <a:t>υπάλληλος</a:t>
            </a:r>
            <a:r>
              <a:rPr lang="en-GB" sz="2800" dirty="0" smtClean="0">
                <a:cs typeface="Times New Roman" pitchFamily="18" charset="0"/>
              </a:rPr>
              <a:t>)</a:t>
            </a:r>
            <a:r>
              <a:rPr lang="el-GR" sz="2800" dirty="0" smtClean="0">
                <a:cs typeface="Times New Roman" pitchFamily="18" charset="0"/>
              </a:rPr>
              <a:t>,</a:t>
            </a:r>
            <a:endParaRPr lang="en-GB" sz="2800" dirty="0">
              <a:cs typeface="Times New Roman" pitchFamily="18" charset="0"/>
            </a:endParaRPr>
          </a:p>
          <a:p>
            <a:pPr marL="0" indent="0" algn="just" eaLnBrk="0" hangingPunct="0">
              <a:buNone/>
            </a:pPr>
            <a:r>
              <a:rPr lang="en-GB" sz="2800" dirty="0">
                <a:cs typeface="Times New Roman" pitchFamily="18" charset="0"/>
              </a:rPr>
              <a:t>SUPPLIER (</a:t>
            </a:r>
            <a:r>
              <a:rPr lang="el-GR" sz="2800" dirty="0">
                <a:cs typeface="Times New Roman" pitchFamily="18" charset="0"/>
              </a:rPr>
              <a:t>προμηθευτής</a:t>
            </a:r>
            <a:r>
              <a:rPr lang="en-GB" sz="2800" dirty="0" smtClean="0">
                <a:cs typeface="Times New Roman" pitchFamily="18" charset="0"/>
              </a:rPr>
              <a:t>)</a:t>
            </a:r>
            <a:r>
              <a:rPr lang="el-GR" sz="2800" dirty="0" smtClean="0">
                <a:cs typeface="Times New Roman" pitchFamily="18" charset="0"/>
              </a:rPr>
              <a:t>,</a:t>
            </a:r>
            <a:endParaRPr lang="en-GB" sz="2800" dirty="0">
              <a:cs typeface="Times New Roman" pitchFamily="18" charset="0"/>
            </a:endParaRPr>
          </a:p>
          <a:p>
            <a:pPr marL="0" indent="0" algn="just" eaLnBrk="0" hangingPunct="0">
              <a:buNone/>
            </a:pPr>
            <a:r>
              <a:rPr lang="en-GB" sz="2800" dirty="0">
                <a:cs typeface="Times New Roman" pitchFamily="18" charset="0"/>
              </a:rPr>
              <a:t>PART (</a:t>
            </a:r>
            <a:r>
              <a:rPr lang="el-GR" sz="2800" dirty="0">
                <a:cs typeface="Times New Roman" pitchFamily="18" charset="0"/>
              </a:rPr>
              <a:t>εξάρτημα</a:t>
            </a:r>
            <a:r>
              <a:rPr lang="en-GB" sz="2800" dirty="0" smtClean="0">
                <a:cs typeface="Times New Roman" pitchFamily="18" charset="0"/>
              </a:rPr>
              <a:t>)</a:t>
            </a:r>
            <a:r>
              <a:rPr lang="el-GR" sz="2800" dirty="0" smtClean="0">
                <a:cs typeface="Times New Roman" pitchFamily="18" charset="0"/>
              </a:rPr>
              <a:t>,</a:t>
            </a:r>
            <a:endParaRPr lang="en-GB" sz="2800" dirty="0">
              <a:cs typeface="Times New Roman" pitchFamily="18" charset="0"/>
            </a:endParaRPr>
          </a:p>
          <a:p>
            <a:pPr marL="0" indent="0" algn="just" eaLnBrk="0" hangingPunct="0">
              <a:buNone/>
            </a:pPr>
            <a:r>
              <a:rPr lang="en-GB" sz="2800" dirty="0">
                <a:cs typeface="Times New Roman" pitchFamily="18" charset="0"/>
              </a:rPr>
              <a:t>PROJECT (</a:t>
            </a:r>
            <a:r>
              <a:rPr lang="el-GR" sz="2800" dirty="0">
                <a:cs typeface="Times New Roman" pitchFamily="18" charset="0"/>
              </a:rPr>
              <a:t>έργο</a:t>
            </a:r>
            <a:r>
              <a:rPr lang="en-GB" sz="2800" dirty="0" smtClean="0">
                <a:cs typeface="Times New Roman" pitchFamily="18" charset="0"/>
              </a:rPr>
              <a:t>)</a:t>
            </a:r>
            <a:r>
              <a:rPr lang="el-GR" sz="2800" dirty="0" smtClean="0">
                <a:cs typeface="Times New Roman" pitchFamily="18" charset="0"/>
              </a:rPr>
              <a:t>,</a:t>
            </a:r>
          </a:p>
          <a:p>
            <a:pPr marL="0" indent="0" algn="just" eaLnBrk="0" hangingPunct="0">
              <a:buNone/>
            </a:pPr>
            <a:endParaRPr lang="el-GR" sz="2800" dirty="0"/>
          </a:p>
          <a:p>
            <a:pPr marL="0" indent="0" algn="just" eaLnBrk="0" hangingPunct="0">
              <a:buNone/>
            </a:pPr>
            <a:r>
              <a:rPr lang="el-GR" sz="2800" dirty="0">
                <a:cs typeface="Times New Roman" pitchFamily="18" charset="0"/>
              </a:rPr>
              <a:t>Ο κάθε τύπος κανονικής οντότητας απεικονίζεται σε μια βασική σχέση.</a:t>
            </a:r>
            <a:endParaRPr lang="en-GB" sz="2800" dirty="0">
              <a:cs typeface="Times New Roman" pitchFamily="18" charset="0"/>
            </a:endParaRP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cs typeface="Times New Roman" pitchFamily="18" charset="0"/>
              </a:rPr>
              <a:t>Το μοντέλο οντοτήτων/συσχετίσεων</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26</a:t>
            </a:fld>
            <a:endParaRPr lang="el-GR" dirty="0"/>
          </a:p>
        </p:txBody>
      </p:sp>
    </p:spTree>
    <p:custDataLst>
      <p:tags r:id="rId1"/>
    </p:custDataLst>
    <p:extLst>
      <p:ext uri="{BB962C8B-B14F-4D97-AF65-F5344CB8AC3E}">
        <p14:creationId xmlns:p14="http://schemas.microsoft.com/office/powerpoint/2010/main" val="4039187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116632"/>
            <a:ext cx="8280920" cy="1296144"/>
          </a:xfrm>
        </p:spPr>
        <p:txBody>
          <a:bodyPr>
            <a:noAutofit/>
          </a:bodyPr>
          <a:lstStyle/>
          <a:p>
            <a:pPr marL="198438" indent="92075" defTabSz="669925" eaLnBrk="0" hangingPunct="0">
              <a:tabLst>
                <a:tab pos="457200" algn="l"/>
              </a:tabLst>
            </a:pPr>
            <a:r>
              <a:rPr lang="el-GR" dirty="0">
                <a:cs typeface="Times New Roman" pitchFamily="18" charset="0"/>
              </a:rPr>
              <a:t>Συσχετίσεις “πολλά προς πολλά</a:t>
            </a:r>
            <a:r>
              <a:rPr lang="el-GR" dirty="0" smtClean="0">
                <a:cs typeface="Times New Roman" pitchFamily="18" charset="0"/>
              </a:rPr>
              <a:t>” (1 από 2)</a:t>
            </a:r>
            <a:endParaRPr lang="el-GR" dirty="0">
              <a:cs typeface="Times New Roman" pitchFamily="18" charset="0"/>
            </a:endParaRPr>
          </a:p>
        </p:txBody>
      </p:sp>
      <p:sp>
        <p:nvSpPr>
          <p:cNvPr id="2" name="Ορθογώνιο 1" descr="Οι συσχετίσεις “πολλά προς πολλά” στο παράδειγμα είναι οι εξής:&#10;PROJ κάτω παύλα WORK (αφορά τους υπαλλήλους και τα έργα),&#10;SUPP κάτω παύλα PART (αφορά τους προμηθευτές και τα εξαρτήματα),&#10;SUPP κάτω παύλα PART κάτω παύλα PROJ (αφορά τους προμηθευτές, τα εξαρτήματα και τα έργα),&#10;PART κάτω παύλα STRUCTURE (αφορά τα εξαρτήματα και τα εξαρτήματα).&#10;"/>
          <p:cNvSpPr/>
          <p:nvPr/>
        </p:nvSpPr>
        <p:spPr>
          <a:xfrm>
            <a:off x="467544" y="1484784"/>
            <a:ext cx="8280920" cy="4401205"/>
          </a:xfrm>
          <a:prstGeom prst="rect">
            <a:avLst/>
          </a:prstGeom>
        </p:spPr>
        <p:txBody>
          <a:bodyPr wrap="square">
            <a:spAutoFit/>
          </a:bodyPr>
          <a:lstStyle/>
          <a:p>
            <a:pPr marL="198438" indent="92075" algn="just" defTabSz="669925" eaLnBrk="0" hangingPunct="0">
              <a:tabLst>
                <a:tab pos="457200" algn="l"/>
              </a:tabLst>
            </a:pPr>
            <a:r>
              <a:rPr lang="el-GR" sz="2800" dirty="0">
                <a:cs typeface="Times New Roman" pitchFamily="18" charset="0"/>
              </a:rPr>
              <a:t>Οι συσχετίσεις “πολλά προς πολλά” στο παράδειγμα είναι οι εξής:</a:t>
            </a:r>
            <a:endParaRPr lang="en-GB" sz="2800" dirty="0">
              <a:cs typeface="Times New Roman" pitchFamily="18" charset="0"/>
            </a:endParaRPr>
          </a:p>
          <a:p>
            <a:pPr marL="655638" indent="-457200" algn="just" defTabSz="669925" eaLnBrk="0" hangingPunct="0">
              <a:buFont typeface="Wingdings" pitchFamily="2" charset="2"/>
              <a:buChar char="§"/>
              <a:tabLst>
                <a:tab pos="457200" algn="l"/>
              </a:tabLst>
            </a:pPr>
            <a:r>
              <a:rPr lang="en-GB" sz="2800" dirty="0">
                <a:cs typeface="Times New Roman" pitchFamily="18" charset="0"/>
              </a:rPr>
              <a:t>PROJ</a:t>
            </a:r>
            <a:r>
              <a:rPr lang="el-GR" sz="2800" dirty="0">
                <a:cs typeface="Times New Roman" pitchFamily="18" charset="0"/>
              </a:rPr>
              <a:t>_</a:t>
            </a:r>
            <a:r>
              <a:rPr lang="en-GB" sz="2800" dirty="0">
                <a:cs typeface="Times New Roman" pitchFamily="18" charset="0"/>
              </a:rPr>
              <a:t>WORK</a:t>
            </a:r>
            <a:r>
              <a:rPr lang="el-GR" sz="2800" dirty="0">
                <a:cs typeface="Times New Roman" pitchFamily="18" charset="0"/>
              </a:rPr>
              <a:t> (αφορά τους υπαλλήλους και τα έργα</a:t>
            </a:r>
            <a:r>
              <a:rPr lang="el-GR" sz="2800" dirty="0" smtClean="0">
                <a:cs typeface="Times New Roman" pitchFamily="18" charset="0"/>
              </a:rPr>
              <a:t>),</a:t>
            </a:r>
            <a:endParaRPr lang="en-GB" sz="2800" dirty="0">
              <a:cs typeface="Times New Roman" pitchFamily="18" charset="0"/>
            </a:endParaRPr>
          </a:p>
          <a:p>
            <a:pPr marL="655638" indent="-457200" algn="just" defTabSz="669925" eaLnBrk="0" hangingPunct="0">
              <a:buFont typeface="Wingdings" pitchFamily="2" charset="2"/>
              <a:buChar char="§"/>
              <a:tabLst>
                <a:tab pos="457200" algn="l"/>
              </a:tabLst>
            </a:pPr>
            <a:r>
              <a:rPr lang="en-GB" sz="2800" dirty="0">
                <a:cs typeface="Times New Roman" pitchFamily="18" charset="0"/>
              </a:rPr>
              <a:t>SUPP</a:t>
            </a:r>
            <a:r>
              <a:rPr lang="el-GR" sz="2800" dirty="0">
                <a:cs typeface="Times New Roman" pitchFamily="18" charset="0"/>
              </a:rPr>
              <a:t>_</a:t>
            </a:r>
            <a:r>
              <a:rPr lang="en-GB" sz="2800" dirty="0">
                <a:cs typeface="Times New Roman" pitchFamily="18" charset="0"/>
              </a:rPr>
              <a:t>PART</a:t>
            </a:r>
            <a:r>
              <a:rPr lang="el-GR" sz="2800" dirty="0">
                <a:cs typeface="Times New Roman" pitchFamily="18" charset="0"/>
              </a:rPr>
              <a:t> (αφορά τους προμηθευτές και τα εξαρτήματα</a:t>
            </a:r>
            <a:r>
              <a:rPr lang="el-GR" sz="2800" dirty="0" smtClean="0">
                <a:cs typeface="Times New Roman" pitchFamily="18" charset="0"/>
              </a:rPr>
              <a:t>),</a:t>
            </a:r>
            <a:endParaRPr lang="en-GB" sz="2800" dirty="0">
              <a:cs typeface="Times New Roman" pitchFamily="18" charset="0"/>
            </a:endParaRPr>
          </a:p>
          <a:p>
            <a:pPr marL="655638" indent="-457200" algn="just" defTabSz="669925" eaLnBrk="0" hangingPunct="0">
              <a:buFont typeface="Wingdings" pitchFamily="2" charset="2"/>
              <a:buChar char="§"/>
              <a:tabLst>
                <a:tab pos="457200" algn="l"/>
              </a:tabLst>
            </a:pPr>
            <a:r>
              <a:rPr lang="en-GB" sz="2800" dirty="0">
                <a:cs typeface="Times New Roman" pitchFamily="18" charset="0"/>
              </a:rPr>
              <a:t>SUPP</a:t>
            </a:r>
            <a:r>
              <a:rPr lang="el-GR" sz="2800" dirty="0">
                <a:cs typeface="Times New Roman" pitchFamily="18" charset="0"/>
              </a:rPr>
              <a:t>_</a:t>
            </a:r>
            <a:r>
              <a:rPr lang="en-GB" sz="2800" dirty="0">
                <a:cs typeface="Times New Roman" pitchFamily="18" charset="0"/>
              </a:rPr>
              <a:t>PART</a:t>
            </a:r>
            <a:r>
              <a:rPr lang="el-GR" sz="2800" dirty="0">
                <a:cs typeface="Times New Roman" pitchFamily="18" charset="0"/>
              </a:rPr>
              <a:t>_</a:t>
            </a:r>
            <a:r>
              <a:rPr lang="en-GB" sz="2800" dirty="0">
                <a:cs typeface="Times New Roman" pitchFamily="18" charset="0"/>
              </a:rPr>
              <a:t>PROJ</a:t>
            </a:r>
            <a:r>
              <a:rPr lang="el-GR" sz="2800" dirty="0">
                <a:cs typeface="Times New Roman" pitchFamily="18" charset="0"/>
              </a:rPr>
              <a:t> (αφορά τους προμηθευτές, τα εξαρτήματα και τα έργα</a:t>
            </a:r>
            <a:r>
              <a:rPr lang="el-GR" sz="2800" dirty="0" smtClean="0">
                <a:cs typeface="Times New Roman" pitchFamily="18" charset="0"/>
              </a:rPr>
              <a:t>),</a:t>
            </a:r>
            <a:endParaRPr lang="en-GB" sz="2800" dirty="0">
              <a:cs typeface="Times New Roman" pitchFamily="18" charset="0"/>
            </a:endParaRPr>
          </a:p>
          <a:p>
            <a:pPr marL="655638" indent="-457200" algn="just" defTabSz="669925" eaLnBrk="0" hangingPunct="0">
              <a:buFont typeface="Wingdings" pitchFamily="2" charset="2"/>
              <a:buChar char="§"/>
              <a:tabLst>
                <a:tab pos="457200" algn="l"/>
              </a:tabLst>
            </a:pPr>
            <a:r>
              <a:rPr lang="en-GB" sz="2800" dirty="0">
                <a:cs typeface="Times New Roman" pitchFamily="18" charset="0"/>
              </a:rPr>
              <a:t>PART</a:t>
            </a:r>
            <a:r>
              <a:rPr lang="el-GR" sz="2800" dirty="0">
                <a:cs typeface="Times New Roman" pitchFamily="18" charset="0"/>
              </a:rPr>
              <a:t>_</a:t>
            </a:r>
            <a:r>
              <a:rPr lang="en-GB" sz="2800" dirty="0">
                <a:cs typeface="Times New Roman" pitchFamily="18" charset="0"/>
              </a:rPr>
              <a:t>STRUCTURE</a:t>
            </a:r>
            <a:r>
              <a:rPr lang="el-GR" sz="2800" dirty="0">
                <a:cs typeface="Times New Roman" pitchFamily="18" charset="0"/>
              </a:rPr>
              <a:t> (αφορά τα εξαρτήματα και τα εξαρτήματα</a:t>
            </a:r>
            <a:r>
              <a:rPr lang="el-GR" sz="2800" dirty="0" smtClean="0">
                <a:cs typeface="Times New Roman" pitchFamily="18" charset="0"/>
              </a:rPr>
              <a:t>).</a:t>
            </a:r>
            <a:endParaRPr lang="en-GB" sz="2800" dirty="0">
              <a:cs typeface="Times New Roman" pitchFamily="18" charset="0"/>
            </a:endParaRPr>
          </a:p>
        </p:txBody>
      </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cs typeface="Times New Roman" pitchFamily="18" charset="0"/>
              </a:rPr>
              <a:t>Το μοντέλο οντοτήτων/συσχετίσεων</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27</a:t>
            </a:fld>
            <a:endParaRPr lang="el-GR" dirty="0"/>
          </a:p>
        </p:txBody>
      </p:sp>
    </p:spTree>
    <p:custDataLst>
      <p:tags r:id="rId1"/>
    </p:custDataLst>
    <p:extLst>
      <p:ext uri="{BB962C8B-B14F-4D97-AF65-F5344CB8AC3E}">
        <p14:creationId xmlns:p14="http://schemas.microsoft.com/office/powerpoint/2010/main" val="3020269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p:cNvSpPr>
            <a:spLocks noGrp="1" noChangeArrowheads="1"/>
          </p:cNvSpPr>
          <p:nvPr>
            <p:ph type="title"/>
          </p:nvPr>
        </p:nvSpPr>
        <p:spPr>
          <a:xfrm>
            <a:off x="395536" y="188640"/>
            <a:ext cx="8424936"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indent="-381000">
              <a:tabLst>
                <a:tab pos="381000" algn="l"/>
              </a:tabLst>
            </a:pPr>
            <a:r>
              <a:rPr lang="el-GR" dirty="0">
                <a:cs typeface="Times New Roman" pitchFamily="18" charset="0"/>
              </a:rPr>
              <a:t>Συσχετίσεις “πολλά προς πολλά” </a:t>
            </a:r>
            <a:r>
              <a:rPr lang="el-GR" dirty="0" smtClean="0">
                <a:cs typeface="Times New Roman" pitchFamily="18" charset="0"/>
              </a:rPr>
              <a:t/>
            </a:r>
            <a:br>
              <a:rPr lang="el-GR" dirty="0" smtClean="0">
                <a:cs typeface="Times New Roman" pitchFamily="18" charset="0"/>
              </a:rPr>
            </a:br>
            <a:r>
              <a:rPr lang="el-GR" dirty="0" smtClean="0">
                <a:cs typeface="Times New Roman" pitchFamily="18" charset="0"/>
              </a:rPr>
              <a:t>(2 </a:t>
            </a:r>
            <a:r>
              <a:rPr lang="el-GR" dirty="0">
                <a:cs typeface="Times New Roman" pitchFamily="18" charset="0"/>
              </a:rPr>
              <a:t>από 2)</a:t>
            </a:r>
            <a:endParaRPr lang="el-GR" dirty="0"/>
          </a:p>
        </p:txBody>
      </p:sp>
      <p:sp>
        <p:nvSpPr>
          <p:cNvPr id="8" name="Θέση περιεχομένου 4" descr="Παράδειγμα:&#10;Στην SUPP κάτω πάυλα PART αντιστοιχεί η σχέση SP, σχέση προμηθευτών και εξαρτημάτων.&#10;&#10;CREATE BASE RELATION SP,&#10; S#, …, P#, …, …,&#10;FOREIGN KEY, S#, REFERENCES S,&#10;FOREIGN KEY, P#, REFERENCES P.&#10;&#10;"/>
          <p:cNvSpPr>
            <a:spLocks noGrp="1"/>
          </p:cNvSpPr>
          <p:nvPr>
            <p:ph idx="1"/>
          </p:nvPr>
        </p:nvSpPr>
        <p:spPr>
          <a:xfrm>
            <a:off x="467544" y="1556792"/>
            <a:ext cx="8280920" cy="4392488"/>
          </a:xfrm>
        </p:spPr>
        <p:txBody>
          <a:bodyPr>
            <a:noAutofit/>
          </a:bodyPr>
          <a:lstStyle/>
          <a:p>
            <a:pPr marL="92075" indent="0" algn="just" eaLnBrk="0" hangingPunct="0">
              <a:buNone/>
              <a:tabLst>
                <a:tab pos="457200" algn="l"/>
              </a:tabLst>
            </a:pPr>
            <a:r>
              <a:rPr lang="el-GR" sz="2800" u="sng" dirty="0">
                <a:solidFill>
                  <a:srgbClr val="7030A0"/>
                </a:solidFill>
                <a:cs typeface="Times New Roman" pitchFamily="18" charset="0"/>
              </a:rPr>
              <a:t>Παράδειγμα</a:t>
            </a:r>
            <a:r>
              <a:rPr lang="el-GR" sz="2800" dirty="0">
                <a:solidFill>
                  <a:srgbClr val="7030A0"/>
                </a:solidFill>
                <a:cs typeface="Times New Roman" pitchFamily="18" charset="0"/>
              </a:rPr>
              <a:t>:</a:t>
            </a:r>
            <a:endParaRPr lang="en-GB" sz="2800" dirty="0">
              <a:solidFill>
                <a:srgbClr val="7030A0"/>
              </a:solidFill>
              <a:cs typeface="Times New Roman" pitchFamily="18" charset="0"/>
            </a:endParaRPr>
          </a:p>
          <a:p>
            <a:pPr marL="92075" indent="0" algn="just" eaLnBrk="0" hangingPunct="0">
              <a:buNone/>
              <a:tabLst>
                <a:tab pos="457200" algn="l"/>
              </a:tabLst>
            </a:pPr>
            <a:r>
              <a:rPr lang="el-GR" sz="2800" dirty="0">
                <a:cs typeface="Times New Roman" pitchFamily="18" charset="0"/>
              </a:rPr>
              <a:t>Στην </a:t>
            </a:r>
            <a:r>
              <a:rPr lang="en-GB" sz="2800" dirty="0">
                <a:cs typeface="Times New Roman" pitchFamily="18" charset="0"/>
              </a:rPr>
              <a:t>SUPP</a:t>
            </a:r>
            <a:r>
              <a:rPr lang="el-GR" sz="2800" dirty="0">
                <a:cs typeface="Times New Roman" pitchFamily="18" charset="0"/>
              </a:rPr>
              <a:t>_</a:t>
            </a:r>
            <a:r>
              <a:rPr lang="en-GB" sz="2800" dirty="0">
                <a:cs typeface="Times New Roman" pitchFamily="18" charset="0"/>
              </a:rPr>
              <a:t>PART</a:t>
            </a:r>
            <a:r>
              <a:rPr lang="el-GR" sz="2800" dirty="0">
                <a:cs typeface="Times New Roman" pitchFamily="18" charset="0"/>
              </a:rPr>
              <a:t> αντιστοιχεί η σχέση </a:t>
            </a:r>
            <a:r>
              <a:rPr lang="en-GB" sz="2800" dirty="0">
                <a:cs typeface="Times New Roman" pitchFamily="18" charset="0"/>
              </a:rPr>
              <a:t>SP</a:t>
            </a:r>
            <a:r>
              <a:rPr lang="el-GR" sz="2800" dirty="0">
                <a:cs typeface="Times New Roman" pitchFamily="18" charset="0"/>
              </a:rPr>
              <a:t> (σχέση προμηθευτών και εξαρτημάτων)</a:t>
            </a:r>
            <a:endParaRPr lang="el-GR" sz="2800" dirty="0"/>
          </a:p>
          <a:p>
            <a:pPr marL="92075" indent="0" algn="just" eaLnBrk="0" hangingPunct="0">
              <a:buNone/>
              <a:tabLst>
                <a:tab pos="457200" algn="l"/>
              </a:tabLst>
            </a:pPr>
            <a:endParaRPr lang="en-GB" sz="2800" dirty="0"/>
          </a:p>
          <a:p>
            <a:pPr marL="92075" indent="0" algn="just" eaLnBrk="0" hangingPunct="0">
              <a:buNone/>
              <a:tabLst>
                <a:tab pos="457200" algn="l"/>
              </a:tabLst>
            </a:pPr>
            <a:r>
              <a:rPr lang="en-GB" sz="2800" dirty="0">
                <a:cs typeface="Times New Roman" pitchFamily="18" charset="0"/>
              </a:rPr>
              <a:t>CREATE BASE RELATION SP</a:t>
            </a:r>
          </a:p>
          <a:p>
            <a:pPr marL="92075" indent="0" algn="just" eaLnBrk="0" hangingPunct="0">
              <a:buNone/>
              <a:tabLst>
                <a:tab pos="457200" algn="l"/>
              </a:tabLst>
            </a:pPr>
            <a:r>
              <a:rPr lang="en-GB" sz="2800" dirty="0">
                <a:cs typeface="Times New Roman" pitchFamily="18" charset="0"/>
              </a:rPr>
              <a:t>	(S# …, P# …, …)</a:t>
            </a:r>
          </a:p>
          <a:p>
            <a:pPr marL="92075" indent="0" algn="just" eaLnBrk="0" hangingPunct="0">
              <a:buNone/>
              <a:tabLst>
                <a:tab pos="457200" algn="l"/>
              </a:tabLst>
            </a:pPr>
            <a:r>
              <a:rPr lang="en-GB" sz="2800" dirty="0">
                <a:cs typeface="Times New Roman" pitchFamily="18" charset="0"/>
              </a:rPr>
              <a:t>FOREIGN KEY (S#) REFERENCES S</a:t>
            </a:r>
          </a:p>
          <a:p>
            <a:pPr marL="92075" indent="0" algn="just" eaLnBrk="0" hangingPunct="0">
              <a:buNone/>
              <a:tabLst>
                <a:tab pos="457200" algn="l"/>
              </a:tabLst>
            </a:pPr>
            <a:r>
              <a:rPr lang="en-GB" sz="2800" dirty="0">
                <a:cs typeface="Times New Roman" pitchFamily="18" charset="0"/>
              </a:rPr>
              <a:t>FOREIGN KEY (P#) REFERENCES P;</a:t>
            </a:r>
          </a:p>
          <a:p>
            <a:pPr marL="92075" indent="0" eaLnBrk="0" hangingPunct="0">
              <a:buNone/>
              <a:tabLst>
                <a:tab pos="457200" algn="l"/>
              </a:tabLst>
            </a:pPr>
            <a:endParaRPr lang="en-GB" sz="28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cs typeface="Times New Roman" pitchFamily="18" charset="0"/>
              </a:rPr>
              <a:t>Το μοντέλο οντοτήτων/συσχετίσεων</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28</a:t>
            </a:fld>
            <a:endParaRPr lang="el-GR" dirty="0"/>
          </a:p>
        </p:txBody>
      </p:sp>
    </p:spTree>
    <p:custDataLst>
      <p:tags r:id="rId1"/>
    </p:custDataLst>
    <p:extLst>
      <p:ext uri="{BB962C8B-B14F-4D97-AF65-F5344CB8AC3E}">
        <p14:creationId xmlns:p14="http://schemas.microsoft.com/office/powerpoint/2010/main" val="3901885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57200" y="-27384"/>
            <a:ext cx="8435280"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eaLnBrk="0" hangingPunct="0"/>
            <a:r>
              <a:rPr lang="el-GR" dirty="0">
                <a:cs typeface="Times New Roman" pitchFamily="18" charset="0"/>
              </a:rPr>
              <a:t>Συσχετίσεις “πολλά προς ένα</a:t>
            </a:r>
            <a:r>
              <a:rPr lang="el-GR" dirty="0" smtClean="0">
                <a:cs typeface="Times New Roman" pitchFamily="18" charset="0"/>
              </a:rPr>
              <a:t>” </a:t>
            </a:r>
            <a:br>
              <a:rPr lang="el-GR" dirty="0" smtClean="0">
                <a:cs typeface="Times New Roman" pitchFamily="18" charset="0"/>
              </a:rPr>
            </a:br>
            <a:r>
              <a:rPr lang="el-GR" dirty="0" smtClean="0">
                <a:cs typeface="Times New Roman" pitchFamily="18" charset="0"/>
              </a:rPr>
              <a:t>(1 από 2)</a:t>
            </a:r>
            <a:endParaRPr lang="el-GR" dirty="0">
              <a:cs typeface="Times New Roman" pitchFamily="18" charset="0"/>
            </a:endParaRPr>
          </a:p>
        </p:txBody>
      </p:sp>
      <p:sp>
        <p:nvSpPr>
          <p:cNvPr id="11" name="Rectangle 3" descr="PROJ κάτω παύλα MANAGER (από τα έργα στους διευθυντές),&#10;DEPT κάτω παύλα EMP (από τους υπαλλήλους στα τμήματα),&#10;EMP κάτω παύλα DEP (από τους εξαρτώμενους στους υπαλλήλους).&#10;&#10;Από τις τρεις συσχετίσεις, η τελευταία περιλαμβάνει έναν ασθενή τύπο, τους εξαρτώμενους (DEPENDENT) και οι άλλες δύο περιλαμβάνουν μόνο κανονικούς τύπους οντοτήτων.&#10;"/>
          <p:cNvSpPr txBox="1">
            <a:spLocks noChangeArrowheads="1"/>
          </p:cNvSpPr>
          <p:nvPr>
            <p:custDataLst>
              <p:tags r:id="rId2"/>
            </p:custDataLst>
          </p:nvPr>
        </p:nvSpPr>
        <p:spPr>
          <a:xfrm>
            <a:off x="457200" y="1268760"/>
            <a:ext cx="8229600" cy="460851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eaLnBrk="0" hangingPunct="0">
              <a:buFont typeface="Wingdings" pitchFamily="2" charset="2"/>
              <a:buChar char="§"/>
            </a:pPr>
            <a:r>
              <a:rPr lang="en-GB" sz="2800" dirty="0">
                <a:cs typeface="Times New Roman" pitchFamily="18" charset="0"/>
              </a:rPr>
              <a:t>PROJ</a:t>
            </a:r>
            <a:r>
              <a:rPr lang="el-GR" sz="2800" dirty="0">
                <a:cs typeface="Times New Roman" pitchFamily="18" charset="0"/>
              </a:rPr>
              <a:t>_</a:t>
            </a:r>
            <a:r>
              <a:rPr lang="en-GB" sz="2800" dirty="0">
                <a:cs typeface="Times New Roman" pitchFamily="18" charset="0"/>
              </a:rPr>
              <a:t>MANAGER</a:t>
            </a:r>
            <a:r>
              <a:rPr lang="el-GR" sz="2800" dirty="0">
                <a:cs typeface="Times New Roman" pitchFamily="18" charset="0"/>
              </a:rPr>
              <a:t> (από τα έργα στους διευθυντές</a:t>
            </a:r>
            <a:r>
              <a:rPr lang="el-GR" sz="2800" dirty="0" smtClean="0">
                <a:cs typeface="Times New Roman" pitchFamily="18" charset="0"/>
              </a:rPr>
              <a:t>),</a:t>
            </a:r>
            <a:endParaRPr lang="en-GB" sz="2800" dirty="0">
              <a:cs typeface="Times New Roman" pitchFamily="18" charset="0"/>
            </a:endParaRPr>
          </a:p>
          <a:p>
            <a:pPr algn="just" eaLnBrk="0" hangingPunct="0">
              <a:buFont typeface="Wingdings" pitchFamily="2" charset="2"/>
              <a:buChar char="§"/>
            </a:pPr>
            <a:r>
              <a:rPr lang="en-GB" sz="2800" dirty="0">
                <a:cs typeface="Times New Roman" pitchFamily="18" charset="0"/>
              </a:rPr>
              <a:t>DEPT</a:t>
            </a:r>
            <a:r>
              <a:rPr lang="el-GR" sz="2800" dirty="0">
                <a:cs typeface="Times New Roman" pitchFamily="18" charset="0"/>
              </a:rPr>
              <a:t>_</a:t>
            </a:r>
            <a:r>
              <a:rPr lang="en-GB" sz="2800" dirty="0">
                <a:cs typeface="Times New Roman" pitchFamily="18" charset="0"/>
              </a:rPr>
              <a:t>EMP</a:t>
            </a:r>
            <a:r>
              <a:rPr lang="el-GR" sz="2800" dirty="0">
                <a:cs typeface="Times New Roman" pitchFamily="18" charset="0"/>
              </a:rPr>
              <a:t> (από τους υπαλλήλους στα τμήματα</a:t>
            </a:r>
            <a:r>
              <a:rPr lang="el-GR" sz="2800" dirty="0" smtClean="0">
                <a:cs typeface="Times New Roman" pitchFamily="18" charset="0"/>
              </a:rPr>
              <a:t>),</a:t>
            </a:r>
            <a:endParaRPr lang="en-GB" sz="2800" dirty="0">
              <a:cs typeface="Times New Roman" pitchFamily="18" charset="0"/>
            </a:endParaRPr>
          </a:p>
          <a:p>
            <a:pPr algn="just" eaLnBrk="0" hangingPunct="0">
              <a:buFont typeface="Wingdings" pitchFamily="2" charset="2"/>
              <a:buChar char="§"/>
            </a:pPr>
            <a:r>
              <a:rPr lang="en-GB" sz="2800" dirty="0">
                <a:cs typeface="Times New Roman" pitchFamily="18" charset="0"/>
              </a:rPr>
              <a:t>EMP</a:t>
            </a:r>
            <a:r>
              <a:rPr lang="el-GR" sz="2800" dirty="0">
                <a:cs typeface="Times New Roman" pitchFamily="18" charset="0"/>
              </a:rPr>
              <a:t>_</a:t>
            </a:r>
            <a:r>
              <a:rPr lang="en-GB" sz="2800" dirty="0">
                <a:cs typeface="Times New Roman" pitchFamily="18" charset="0"/>
              </a:rPr>
              <a:t>DEP</a:t>
            </a:r>
            <a:r>
              <a:rPr lang="el-GR" sz="2800" dirty="0">
                <a:cs typeface="Times New Roman" pitchFamily="18" charset="0"/>
              </a:rPr>
              <a:t> (από τους εξαρτώμενους στους υπαλλήλους</a:t>
            </a:r>
            <a:r>
              <a:rPr lang="el-GR" sz="2800" dirty="0" smtClean="0">
                <a:cs typeface="Times New Roman" pitchFamily="18" charset="0"/>
              </a:rPr>
              <a:t>).</a:t>
            </a:r>
            <a:endParaRPr lang="en-GB" sz="2800" dirty="0">
              <a:cs typeface="Times New Roman" pitchFamily="18" charset="0"/>
            </a:endParaRPr>
          </a:p>
          <a:p>
            <a:pPr algn="just" eaLnBrk="0" hangingPunct="0">
              <a:buFont typeface="Wingdings" pitchFamily="2" charset="2"/>
              <a:buChar char="§"/>
            </a:pPr>
            <a:endParaRPr lang="el-GR" sz="2800" dirty="0"/>
          </a:p>
          <a:p>
            <a:pPr marL="0" indent="0" algn="just" eaLnBrk="0" hangingPunct="0">
              <a:buNone/>
            </a:pPr>
            <a:r>
              <a:rPr lang="el-GR" sz="2800" dirty="0">
                <a:cs typeface="Times New Roman" pitchFamily="18" charset="0"/>
              </a:rPr>
              <a:t>Από τις τρεις συσχετίσεις, η τελευταία περιλαμβάνει έναν ασθενή τύπο, τους εξαρτώμενους (</a:t>
            </a:r>
            <a:r>
              <a:rPr lang="en-GB" sz="2800" dirty="0">
                <a:cs typeface="Times New Roman" pitchFamily="18" charset="0"/>
              </a:rPr>
              <a:t>DEPENDENT</a:t>
            </a:r>
            <a:r>
              <a:rPr lang="el-GR" sz="2800" dirty="0">
                <a:cs typeface="Times New Roman" pitchFamily="18" charset="0"/>
              </a:rPr>
              <a:t>) και οι άλλες δύο περιλαμβάνουν μόνο κανονικούς τύπους οντοτήτων.</a:t>
            </a:r>
            <a:endParaRPr lang="en-GB" sz="2800" dirty="0">
              <a:cs typeface="Times New Roman" pitchFamily="18" charset="0"/>
            </a:endParaRP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cs typeface="Times New Roman" pitchFamily="18" charset="0"/>
              </a:rPr>
              <a:t>Το μοντέλο οντοτήτων/συσχετίσεων</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29</a:t>
            </a:fld>
            <a:endParaRPr lang="el-GR" dirty="0"/>
          </a:p>
        </p:txBody>
      </p:sp>
    </p:spTree>
    <p:custDataLst>
      <p:tags r:id="rId1"/>
    </p:custDataLst>
    <p:extLst>
      <p:ext uri="{BB962C8B-B14F-4D97-AF65-F5344CB8AC3E}">
        <p14:creationId xmlns:p14="http://schemas.microsoft.com/office/powerpoint/2010/main" val="153075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a:xfrm>
            <a:off x="457200" y="1484784"/>
            <a:ext cx="8229600" cy="4525963"/>
          </a:xfrm>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23851976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46856" y="-27384"/>
            <a:ext cx="8229600" cy="1260475"/>
          </a:xfrm>
        </p:spPr>
        <p:txBody>
          <a:bodyPr>
            <a:noAutofit/>
          </a:bodyPr>
          <a:lstStyle/>
          <a:p>
            <a:pPr eaLnBrk="0" hangingPunct="0">
              <a:spcBef>
                <a:spcPct val="50000"/>
              </a:spcBef>
            </a:pPr>
            <a:r>
              <a:rPr lang="el-GR" sz="4000" dirty="0">
                <a:cs typeface="Times New Roman" pitchFamily="18" charset="0"/>
              </a:rPr>
              <a:t>Συσχετίσεις “πολλά προς ένα” </a:t>
            </a:r>
            <a:r>
              <a:rPr lang="el-GR" sz="4000" dirty="0" smtClean="0">
                <a:cs typeface="Times New Roman" pitchFamily="18" charset="0"/>
              </a:rPr>
              <a:t/>
            </a:r>
            <a:br>
              <a:rPr lang="el-GR" sz="4000" dirty="0" smtClean="0">
                <a:cs typeface="Times New Roman" pitchFamily="18" charset="0"/>
              </a:rPr>
            </a:br>
            <a:r>
              <a:rPr lang="el-GR" sz="4000" dirty="0" smtClean="0">
                <a:cs typeface="Times New Roman" pitchFamily="18" charset="0"/>
              </a:rPr>
              <a:t>(2 </a:t>
            </a:r>
            <a:r>
              <a:rPr lang="el-GR" sz="4000" dirty="0">
                <a:cs typeface="Times New Roman" pitchFamily="18" charset="0"/>
              </a:rPr>
              <a:t>από 2)</a:t>
            </a:r>
          </a:p>
        </p:txBody>
      </p:sp>
      <p:sp>
        <p:nvSpPr>
          <p:cNvPr id="8" name="Rectangle 31" descr="Το παράδειγμα DEPT κάτω παύλα EMP δεν προκαλεί  την εισαγωγή οποιωνδήποτε νέων σχέσεων. Αντίθετα, απλώς εισαγάγουμε ένα ξένο κλειδί στη σχέση που βρίσκεται στο μέλος “πολλά” της συσχέτισης (στην EMP), το οποίο θα αναφέρεται στη σχέση που βρίσκεται στο μέλος “ένα” της συσχέτισης (στην DEPT).&#10;CREATE BASE RELATION EMP,&#10; EMP#, …, DEPT#, …, …,&#10;PRIMARY KEY, EMP#,&#10;FOREIGN KEY, DEPT#, REFERENCES DEPT,&#10;  DELETE …,&#10;  UPDATE ….&#10;"/>
          <p:cNvSpPr txBox="1">
            <a:spLocks noChangeArrowheads="1"/>
          </p:cNvSpPr>
          <p:nvPr/>
        </p:nvSpPr>
        <p:spPr>
          <a:xfrm>
            <a:off x="467544" y="1340768"/>
            <a:ext cx="8208912" cy="493213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spcBef>
                <a:spcPct val="50000"/>
              </a:spcBef>
              <a:buNone/>
            </a:pPr>
            <a:r>
              <a:rPr lang="el-GR" sz="2400" dirty="0">
                <a:cs typeface="Times New Roman" pitchFamily="18" charset="0"/>
              </a:rPr>
              <a:t>Το παράδειγμα </a:t>
            </a:r>
            <a:r>
              <a:rPr lang="en-GB" sz="2400" dirty="0">
                <a:cs typeface="Times New Roman" pitchFamily="18" charset="0"/>
              </a:rPr>
              <a:t>DEPT</a:t>
            </a:r>
            <a:r>
              <a:rPr lang="el-GR" sz="2400" dirty="0">
                <a:cs typeface="Times New Roman" pitchFamily="18" charset="0"/>
              </a:rPr>
              <a:t>_</a:t>
            </a:r>
            <a:r>
              <a:rPr lang="en-GB" sz="2400" dirty="0">
                <a:cs typeface="Times New Roman" pitchFamily="18" charset="0"/>
              </a:rPr>
              <a:t>EMP</a:t>
            </a:r>
            <a:r>
              <a:rPr lang="el-GR" sz="2400" dirty="0">
                <a:cs typeface="Times New Roman" pitchFamily="18" charset="0"/>
              </a:rPr>
              <a:t> δεν προκαλεί  την εισαγωγή οποιωνδήποτε νέων σχέσεων. Αντίθετα, απλώς εισαγάγουμε ένα ξένο κλειδί στη σχέση που βρίσκεται στο μέλος “πολλά” της συσχέτισης (στην </a:t>
            </a:r>
            <a:r>
              <a:rPr lang="en-GB" sz="2400" dirty="0">
                <a:cs typeface="Times New Roman" pitchFamily="18" charset="0"/>
              </a:rPr>
              <a:t>EMP</a:t>
            </a:r>
            <a:r>
              <a:rPr lang="el-GR" sz="2400" dirty="0">
                <a:cs typeface="Times New Roman" pitchFamily="18" charset="0"/>
              </a:rPr>
              <a:t>), το οποίο θα αναφέρεται στη σχέση που βρίσκεται στο μέλος “ένα” της συσχέτισης (στην </a:t>
            </a:r>
            <a:r>
              <a:rPr lang="en-GB" sz="2400" dirty="0">
                <a:cs typeface="Times New Roman" pitchFamily="18" charset="0"/>
              </a:rPr>
              <a:t>DEPT</a:t>
            </a:r>
            <a:r>
              <a:rPr lang="el-GR" sz="2400" dirty="0">
                <a:cs typeface="Times New Roman" pitchFamily="18" charset="0"/>
              </a:rPr>
              <a:t>)</a:t>
            </a:r>
            <a:endParaRPr lang="el-GR" sz="2400" dirty="0"/>
          </a:p>
          <a:p>
            <a:pPr marL="0" indent="0" algn="just" eaLnBrk="0" hangingPunct="0">
              <a:buNone/>
            </a:pPr>
            <a:r>
              <a:rPr lang="en-GB" sz="2400" dirty="0" smtClean="0">
                <a:cs typeface="Times New Roman" pitchFamily="18" charset="0"/>
              </a:rPr>
              <a:t>CREATE </a:t>
            </a:r>
            <a:r>
              <a:rPr lang="en-GB" sz="2400" dirty="0">
                <a:cs typeface="Times New Roman" pitchFamily="18" charset="0"/>
              </a:rPr>
              <a:t>BASE RELATION EMP</a:t>
            </a:r>
          </a:p>
          <a:p>
            <a:pPr marL="0" indent="0" algn="just" eaLnBrk="0" hangingPunct="0">
              <a:buNone/>
            </a:pPr>
            <a:r>
              <a:rPr lang="en-GB" sz="2400" dirty="0">
                <a:cs typeface="Times New Roman" pitchFamily="18" charset="0"/>
              </a:rPr>
              <a:t>	(EMP# …, DEPT# …, …)</a:t>
            </a:r>
          </a:p>
          <a:p>
            <a:pPr marL="0" indent="0" algn="just" eaLnBrk="0" hangingPunct="0">
              <a:buNone/>
            </a:pPr>
            <a:r>
              <a:rPr lang="en-GB" sz="2400" dirty="0">
                <a:cs typeface="Times New Roman" pitchFamily="18" charset="0"/>
              </a:rPr>
              <a:t>PRIMARY KEY (EMP#)</a:t>
            </a:r>
          </a:p>
          <a:p>
            <a:pPr marL="0" indent="0" algn="just" eaLnBrk="0" hangingPunct="0">
              <a:buNone/>
            </a:pPr>
            <a:r>
              <a:rPr lang="en-GB" sz="2400" dirty="0">
                <a:cs typeface="Times New Roman" pitchFamily="18" charset="0"/>
              </a:rPr>
              <a:t>FOREIGN KEY (DEPT#) REFERENCES DEPT</a:t>
            </a:r>
          </a:p>
          <a:p>
            <a:pPr marL="0" indent="0" algn="just" eaLnBrk="0" hangingPunct="0">
              <a:buNone/>
            </a:pPr>
            <a:r>
              <a:rPr lang="en-GB" sz="2400" dirty="0">
                <a:cs typeface="Times New Roman" pitchFamily="18" charset="0"/>
              </a:rPr>
              <a:t>		DELETE</a:t>
            </a:r>
            <a:r>
              <a:rPr lang="el-GR" sz="2400" dirty="0">
                <a:cs typeface="Times New Roman" pitchFamily="18" charset="0"/>
              </a:rPr>
              <a:t> …</a:t>
            </a:r>
            <a:endParaRPr lang="en-GB" sz="2400" dirty="0">
              <a:cs typeface="Times New Roman" pitchFamily="18" charset="0"/>
            </a:endParaRPr>
          </a:p>
          <a:p>
            <a:pPr marL="0" indent="0" algn="just" eaLnBrk="0" hangingPunct="0">
              <a:buNone/>
            </a:pPr>
            <a:r>
              <a:rPr lang="el-GR" sz="2400" dirty="0"/>
              <a:t>		</a:t>
            </a:r>
            <a:r>
              <a:rPr lang="en-GB" sz="2400" dirty="0">
                <a:cs typeface="Times New Roman" pitchFamily="18" charset="0"/>
              </a:rPr>
              <a:t>UPDATE</a:t>
            </a:r>
            <a:r>
              <a:rPr lang="el-GR" sz="2400" dirty="0">
                <a:cs typeface="Times New Roman" pitchFamily="18" charset="0"/>
              </a:rPr>
              <a:t> …</a:t>
            </a:r>
            <a:endParaRPr lang="en-GB" sz="2400" dirty="0">
              <a:cs typeface="Times New Roman" pitchFamily="18" charset="0"/>
            </a:endParaRP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cs typeface="Times New Roman" pitchFamily="18" charset="0"/>
              </a:rPr>
              <a:t>Το μοντέλο οντοτήτων/συσχετίσεων</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30</a:t>
            </a:fld>
            <a:endParaRPr lang="el-GR" dirty="0"/>
          </a:p>
        </p:txBody>
      </p:sp>
    </p:spTree>
    <p:custDataLst>
      <p:tags r:id="rId1"/>
    </p:custDataLst>
    <p:extLst>
      <p:ext uri="{BB962C8B-B14F-4D97-AF65-F5344CB8AC3E}">
        <p14:creationId xmlns:p14="http://schemas.microsoft.com/office/powerpoint/2010/main" val="16969461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116632"/>
            <a:ext cx="8280920" cy="93610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92075" eaLnBrk="0" hangingPunct="0">
              <a:tabLst>
                <a:tab pos="381000" algn="l"/>
              </a:tabLst>
            </a:pPr>
            <a:r>
              <a:rPr lang="el-GR" dirty="0">
                <a:cs typeface="Times New Roman" pitchFamily="18" charset="0"/>
              </a:rPr>
              <a:t>Ασθενείς </a:t>
            </a:r>
            <a:r>
              <a:rPr lang="el-GR" dirty="0" smtClean="0">
                <a:cs typeface="Times New Roman" pitchFamily="18" charset="0"/>
              </a:rPr>
              <a:t>οντότητες (1 από 2)</a:t>
            </a:r>
            <a:endParaRPr lang="el-GR" dirty="0">
              <a:cs typeface="Times New Roman" pitchFamily="18" charset="0"/>
            </a:endParaRPr>
          </a:p>
        </p:txBody>
      </p:sp>
      <p:sp>
        <p:nvSpPr>
          <p:cNvPr id="6" name="Rectangle 4"/>
          <p:cNvSpPr txBox="1">
            <a:spLocks noChangeArrowheads="1"/>
          </p:cNvSpPr>
          <p:nvPr/>
        </p:nvSpPr>
        <p:spPr>
          <a:xfrm>
            <a:off x="467545" y="1340768"/>
            <a:ext cx="8280920" cy="446449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buNone/>
              <a:tabLst>
                <a:tab pos="381000" algn="l"/>
              </a:tabLst>
            </a:pPr>
            <a:r>
              <a:rPr lang="el-GR" sz="2800" dirty="0" smtClean="0">
                <a:cs typeface="Times New Roman" pitchFamily="18" charset="0"/>
              </a:rPr>
              <a:t>H συσχέτιση ανάμεσα σε έναν ασθενή τύπο οντότητας και τον τύπο οντότητας από τον οποίο εξαρτάται είναι βέβαια μια συσχέτιση “πολλά προς ένα”. </a:t>
            </a:r>
            <a:endParaRPr lang="el-GR" sz="2800" dirty="0" smtClean="0"/>
          </a:p>
          <a:p>
            <a:pPr marL="0" indent="0" algn="just" eaLnBrk="0" hangingPunct="0">
              <a:buNone/>
              <a:tabLst>
                <a:tab pos="381000" algn="l"/>
              </a:tabLst>
            </a:pPr>
            <a:r>
              <a:rPr lang="el-GR" sz="2800" dirty="0" smtClean="0">
                <a:cs typeface="Times New Roman" pitchFamily="18" charset="0"/>
              </a:rPr>
              <a:t>Όμως, οι κανόνες ξένων κλειδιών γι’ αυτή τη συσχέτιση πρέπει να είναι οι εξής: </a:t>
            </a:r>
          </a:p>
          <a:p>
            <a:pPr algn="just" eaLnBrk="0" hangingPunct="0">
              <a:buFont typeface="Wingdings" pitchFamily="2" charset="2"/>
              <a:buChar char="§"/>
              <a:tabLst>
                <a:tab pos="381000" algn="l"/>
              </a:tabLst>
            </a:pPr>
            <a:r>
              <a:rPr lang="en-US" sz="2800" dirty="0" smtClean="0">
                <a:solidFill>
                  <a:srgbClr val="FF66FF"/>
                </a:solidFill>
                <a:cs typeface="Times New Roman" pitchFamily="18" charset="0"/>
              </a:rPr>
              <a:t>DELETE CASCADES</a:t>
            </a:r>
          </a:p>
          <a:p>
            <a:pPr algn="just" eaLnBrk="0" hangingPunct="0">
              <a:buFont typeface="Wingdings" pitchFamily="2" charset="2"/>
              <a:buChar char="§"/>
              <a:tabLst>
                <a:tab pos="381000" algn="l"/>
              </a:tabLst>
            </a:pPr>
            <a:r>
              <a:rPr lang="en-US" sz="2800" dirty="0" smtClean="0">
                <a:solidFill>
                  <a:srgbClr val="FF66FF"/>
                </a:solidFill>
                <a:cs typeface="Times New Roman" pitchFamily="18" charset="0"/>
              </a:rPr>
              <a:t>UPDATE CASCADES</a:t>
            </a:r>
          </a:p>
          <a:p>
            <a:pPr marL="0" indent="0" algn="just" eaLnBrk="0" hangingPunct="0">
              <a:buNone/>
              <a:tabLst>
                <a:tab pos="381000" algn="l"/>
              </a:tabLst>
            </a:pPr>
            <a:r>
              <a:rPr lang="el-GR" sz="2800" dirty="0" smtClean="0">
                <a:cs typeface="Times New Roman" pitchFamily="18" charset="0"/>
              </a:rPr>
              <a:t>Αυτοί οι δύο κανόνες μαζί εκφράζουν την αναγκαία εξάρτηση ύπαρξης.</a:t>
            </a:r>
            <a:endParaRPr lang="el-GR" sz="28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cs typeface="Times New Roman" pitchFamily="18" charset="0"/>
              </a:rPr>
              <a:t>Το μοντέλο οντοτήτων/συσχετίσεων</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31</a:t>
            </a:fld>
            <a:endParaRPr lang="el-GR" dirty="0"/>
          </a:p>
        </p:txBody>
      </p:sp>
    </p:spTree>
    <p:custDataLst>
      <p:tags r:id="rId1"/>
    </p:custDataLst>
    <p:extLst>
      <p:ext uri="{BB962C8B-B14F-4D97-AF65-F5344CB8AC3E}">
        <p14:creationId xmlns:p14="http://schemas.microsoft.com/office/powerpoint/2010/main" val="25584212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79208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a:cs typeface="Times New Roman" pitchFamily="18" charset="0"/>
              </a:rPr>
              <a:t>Ασθενείς οντότητες </a:t>
            </a:r>
            <a:r>
              <a:rPr lang="el-GR" dirty="0" smtClean="0">
                <a:cs typeface="Times New Roman" pitchFamily="18" charset="0"/>
              </a:rPr>
              <a:t>(2 </a:t>
            </a:r>
            <a:r>
              <a:rPr lang="el-GR" dirty="0">
                <a:cs typeface="Times New Roman" pitchFamily="18" charset="0"/>
              </a:rPr>
              <a:t>από 2)</a:t>
            </a:r>
          </a:p>
        </p:txBody>
      </p:sp>
      <p:sp>
        <p:nvSpPr>
          <p:cNvPr id="6" name="Rectangle 4" descr="Παράδειγμα:&#10;CREATE BASE RELATION DEPENDENT,&#10; EMP#, …,&#10;.…,&#10;FOREIGN KEY, EMP#, REFERENCES EMP,&#10;  DELETE CASCADES,&#10;  UPDATE CASCADES.&#10;To πρωτεύον κλειδί στην περίπτωση αυτή είναι ή ο συνδυασμός του ξένου κλειδιού και του «κλειδιού» της ασθενής οντότητας από το διάγραμμα οντοτήτων/συσχετίσεων ή ένα νέο γνώρισμα που να μην είναι σύνθετο, για να εξυπηρετεί ως πρωτεύον κλειδί.&#10;"/>
          <p:cNvSpPr txBox="1">
            <a:spLocks noChangeArrowheads="1"/>
          </p:cNvSpPr>
          <p:nvPr/>
        </p:nvSpPr>
        <p:spPr>
          <a:xfrm>
            <a:off x="467545" y="764704"/>
            <a:ext cx="8280920" cy="568863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lnSpc>
                <a:spcPct val="115000"/>
              </a:lnSpc>
              <a:buNone/>
              <a:tabLst>
                <a:tab pos="457200" algn="l"/>
                <a:tab pos="1584325" algn="l"/>
              </a:tabLst>
            </a:pPr>
            <a:r>
              <a:rPr lang="el-GR" sz="2400" b="1" u="sng" dirty="0">
                <a:solidFill>
                  <a:srgbClr val="7030A0"/>
                </a:solidFill>
                <a:cs typeface="Times New Roman" pitchFamily="18" charset="0"/>
              </a:rPr>
              <a:t>Παράδειγμα</a:t>
            </a:r>
            <a:r>
              <a:rPr lang="en-GB" sz="2400" dirty="0">
                <a:solidFill>
                  <a:srgbClr val="7030A0"/>
                </a:solidFill>
                <a:cs typeface="Times New Roman" pitchFamily="18" charset="0"/>
              </a:rPr>
              <a:t>:</a:t>
            </a:r>
          </a:p>
          <a:p>
            <a:pPr marL="0" indent="0" algn="just" eaLnBrk="0" hangingPunct="0">
              <a:lnSpc>
                <a:spcPct val="115000"/>
              </a:lnSpc>
              <a:buNone/>
              <a:tabLst>
                <a:tab pos="457200" algn="l"/>
                <a:tab pos="1584325" algn="l"/>
              </a:tabLst>
            </a:pPr>
            <a:r>
              <a:rPr lang="en-GB" sz="2400" dirty="0">
                <a:cs typeface="Times New Roman" pitchFamily="18" charset="0"/>
              </a:rPr>
              <a:t>CREATE BASE RELATION DEPENDENT</a:t>
            </a:r>
          </a:p>
          <a:p>
            <a:pPr marL="0" indent="0" algn="just" eaLnBrk="0" hangingPunct="0">
              <a:buNone/>
              <a:tabLst>
                <a:tab pos="457200" algn="l"/>
                <a:tab pos="1584325" algn="l"/>
              </a:tabLst>
            </a:pPr>
            <a:r>
              <a:rPr lang="en-GB" sz="2400" dirty="0">
                <a:cs typeface="Times New Roman" pitchFamily="18" charset="0"/>
              </a:rPr>
              <a:t>	(EMP# …)</a:t>
            </a:r>
          </a:p>
          <a:p>
            <a:pPr marL="0" indent="0" algn="just" eaLnBrk="0" hangingPunct="0">
              <a:buNone/>
              <a:tabLst>
                <a:tab pos="457200" algn="l"/>
                <a:tab pos="1584325" algn="l"/>
              </a:tabLst>
            </a:pPr>
            <a:r>
              <a:rPr lang="en-GB" sz="2400" dirty="0">
                <a:cs typeface="Times New Roman" pitchFamily="18" charset="0"/>
              </a:rPr>
              <a:t>.…</a:t>
            </a:r>
          </a:p>
          <a:p>
            <a:pPr marL="0" indent="0" algn="just" eaLnBrk="0" hangingPunct="0">
              <a:buNone/>
              <a:tabLst>
                <a:tab pos="457200" algn="l"/>
                <a:tab pos="1584325" algn="l"/>
              </a:tabLst>
            </a:pPr>
            <a:r>
              <a:rPr lang="en-GB" sz="2400" dirty="0">
                <a:cs typeface="Times New Roman" pitchFamily="18" charset="0"/>
              </a:rPr>
              <a:t>FOREIGN KEY (EMP#) REFERENCES EMP</a:t>
            </a:r>
          </a:p>
          <a:p>
            <a:pPr marL="0" indent="0" algn="just" eaLnBrk="0" hangingPunct="0">
              <a:buNone/>
              <a:tabLst>
                <a:tab pos="457200" algn="l"/>
                <a:tab pos="1584325" algn="l"/>
              </a:tabLst>
            </a:pPr>
            <a:r>
              <a:rPr lang="en-GB" sz="2400" dirty="0">
                <a:cs typeface="Times New Roman" pitchFamily="18" charset="0"/>
              </a:rPr>
              <a:t>		DELETE CASCADES</a:t>
            </a:r>
          </a:p>
          <a:p>
            <a:pPr marL="0" indent="0" algn="just" eaLnBrk="0" hangingPunct="0">
              <a:buNone/>
              <a:tabLst>
                <a:tab pos="457200" algn="l"/>
                <a:tab pos="1584325" algn="l"/>
              </a:tabLst>
            </a:pPr>
            <a:r>
              <a:rPr lang="en-GB" sz="2400" dirty="0">
                <a:cs typeface="Times New Roman" pitchFamily="18" charset="0"/>
              </a:rPr>
              <a:t>		UPDATE CASCADES;</a:t>
            </a:r>
          </a:p>
          <a:p>
            <a:pPr marL="0" indent="0" algn="just" eaLnBrk="0" hangingPunct="0">
              <a:buNone/>
              <a:tabLst>
                <a:tab pos="457200" algn="l"/>
                <a:tab pos="1584325" algn="l"/>
              </a:tabLst>
            </a:pPr>
            <a:r>
              <a:rPr lang="en-GB" sz="2400" dirty="0" smtClean="0">
                <a:cs typeface="Times New Roman" pitchFamily="18" charset="0"/>
              </a:rPr>
              <a:t>To</a:t>
            </a:r>
            <a:r>
              <a:rPr lang="el-GR" sz="2400" dirty="0" smtClean="0">
                <a:cs typeface="Times New Roman" pitchFamily="18" charset="0"/>
              </a:rPr>
              <a:t> </a:t>
            </a:r>
            <a:r>
              <a:rPr lang="el-GR" sz="2400" dirty="0">
                <a:cs typeface="Times New Roman" pitchFamily="18" charset="0"/>
              </a:rPr>
              <a:t>πρωτεύον κλειδί στην περίπτωση αυτή είναι ή ο συνδυασμός του ξένου κλειδιού και του «κλειδιού» της ασθενής οντότητας από το διάγραμμα οντοτήτων/συσχετίσεων ή ένα νέο γνώρισμα που να μην είναι σύνθετο, για να εξυπηρετεί ως πρωτεύον κλειδί.</a:t>
            </a:r>
            <a:endParaRPr lang="en-GB" sz="24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cs typeface="Times New Roman" pitchFamily="18" charset="0"/>
              </a:rPr>
              <a:t>Το μοντέλο οντοτήτων/συσχετίσεων</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32</a:t>
            </a:fld>
            <a:endParaRPr lang="el-GR" dirty="0"/>
          </a:p>
        </p:txBody>
      </p:sp>
    </p:spTree>
    <p:custDataLst>
      <p:tags r:id="rId1"/>
    </p:custDataLst>
    <p:extLst>
      <p:ext uri="{BB962C8B-B14F-4D97-AF65-F5344CB8AC3E}">
        <p14:creationId xmlns:p14="http://schemas.microsoft.com/office/powerpoint/2010/main" val="25584212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116632"/>
            <a:ext cx="8280920"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a:cs typeface="Times New Roman" pitchFamily="18" charset="0"/>
              </a:rPr>
              <a:t>Ιδιότητες</a:t>
            </a:r>
          </a:p>
        </p:txBody>
      </p:sp>
      <p:sp>
        <p:nvSpPr>
          <p:cNvPr id="6" name="Rectangle 4"/>
          <p:cNvSpPr txBox="1">
            <a:spLocks noChangeArrowheads="1"/>
          </p:cNvSpPr>
          <p:nvPr/>
        </p:nvSpPr>
        <p:spPr>
          <a:xfrm>
            <a:off x="467545" y="1628800"/>
            <a:ext cx="8280920" cy="324036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buNone/>
            </a:pPr>
            <a:r>
              <a:rPr lang="el-GR" sz="2800" dirty="0" smtClean="0">
                <a:cs typeface="Times New Roman" pitchFamily="18" charset="0"/>
              </a:rPr>
              <a:t>Η κάθε ιδιότητα που φαίνεται στο διάγραμμα οντοτήτων/συσχετίσεων απεικονίζεται σε ένα γνώρισμα στην κατάλληλη σχέση, με την εξαίρεση ότι, αν η ιδιότητα είναι πολλαπλών τιμών, δημιουργούμε νέα σχέση γι’ αυτήν, σύμφωνα με τις αρχές </a:t>
            </a:r>
            <a:r>
              <a:rPr lang="el-GR" sz="2800" dirty="0" err="1" smtClean="0">
                <a:cs typeface="Times New Roman" pitchFamily="18" charset="0"/>
              </a:rPr>
              <a:t>κανονικοποίησης</a:t>
            </a:r>
            <a:r>
              <a:rPr lang="el-GR" sz="2800" dirty="0" smtClean="0">
                <a:cs typeface="Times New Roman" pitchFamily="18" charset="0"/>
              </a:rPr>
              <a:t>. Δημιουργούνται επίσης, πεδία ορισμού για τα σύνολα τιμών.</a:t>
            </a:r>
            <a:endParaRPr lang="el-GR" sz="2800" dirty="0">
              <a:cs typeface="Times New Roman" pitchFamily="18" charset="0"/>
            </a:endParaRP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cs typeface="Times New Roman" pitchFamily="18" charset="0"/>
              </a:rPr>
              <a:t>Το μοντέλο οντοτήτων/συσχετίσεων</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33</a:t>
            </a:fld>
            <a:endParaRPr lang="el-GR" dirty="0"/>
          </a:p>
        </p:txBody>
      </p:sp>
    </p:spTree>
    <p:custDataLst>
      <p:tags r:id="rId1"/>
    </p:custDataLst>
    <p:extLst>
      <p:ext uri="{BB962C8B-B14F-4D97-AF65-F5344CB8AC3E}">
        <p14:creationId xmlns:p14="http://schemas.microsoft.com/office/powerpoint/2010/main" val="2558421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116632"/>
            <a:ext cx="8280920" cy="93610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dirty="0" err="1">
                <a:cs typeface="Times New Roman" pitchFamily="18" charset="0"/>
              </a:rPr>
              <a:t>Υπότυποι</a:t>
            </a:r>
            <a:r>
              <a:rPr lang="el-GR" dirty="0">
                <a:cs typeface="Times New Roman" pitchFamily="18" charset="0"/>
              </a:rPr>
              <a:t> και </a:t>
            </a:r>
            <a:r>
              <a:rPr lang="el-GR" dirty="0" err="1" smtClean="0">
                <a:cs typeface="Times New Roman" pitchFamily="18" charset="0"/>
              </a:rPr>
              <a:t>υπέρτυποι</a:t>
            </a:r>
            <a:r>
              <a:rPr lang="el-GR" dirty="0" smtClean="0">
                <a:cs typeface="Times New Roman" pitchFamily="18" charset="0"/>
              </a:rPr>
              <a:t> (1 από 2)</a:t>
            </a:r>
            <a:endParaRPr lang="el-GR" dirty="0">
              <a:cs typeface="Times New Roman" pitchFamily="18" charset="0"/>
            </a:endParaRPr>
          </a:p>
        </p:txBody>
      </p:sp>
      <p:sp>
        <p:nvSpPr>
          <p:cNvPr id="6" name="Rectangle 4"/>
          <p:cNvSpPr txBox="1">
            <a:spLocks noChangeArrowheads="1"/>
          </p:cNvSpPr>
          <p:nvPr/>
        </p:nvSpPr>
        <p:spPr>
          <a:xfrm>
            <a:off x="467545" y="1844824"/>
            <a:ext cx="8280920" cy="280831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buNone/>
            </a:pPr>
            <a:r>
              <a:rPr lang="el-GR" sz="2800" dirty="0" smtClean="0">
                <a:cs typeface="Times New Roman" pitchFamily="18" charset="0"/>
              </a:rPr>
              <a:t>Ο κάθε τύπος οντότητας θα απεικονιστεί σε μια δική του βασική σχέση. Κάθε τέτοια σχέση θα περιέχει γνωρίσματα που αντιστοιχούν στις ιδιότητες που έχουν εφαρμογή στη σχετική θέση μέσα στην ιεραρχία τύπων (και επομένως σε όλες τις κατώτερες θέσεις –με την κληρονομικότητα- αλλά όχι σε ανώτερες θέσεις).</a:t>
            </a:r>
            <a:endParaRPr lang="el-GR" sz="2800" dirty="0">
              <a:cs typeface="Times New Roman" pitchFamily="18" charset="0"/>
            </a:endParaRP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cs typeface="Times New Roman" pitchFamily="18" charset="0"/>
              </a:rPr>
              <a:t>Το μοντέλο οντοτήτων/συσχετίσεων</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34</a:t>
            </a:fld>
            <a:endParaRPr lang="el-GR" dirty="0"/>
          </a:p>
        </p:txBody>
      </p:sp>
    </p:spTree>
    <p:custDataLst>
      <p:tags r:id="rId1"/>
    </p:custDataLst>
    <p:extLst>
      <p:ext uri="{BB962C8B-B14F-4D97-AF65-F5344CB8AC3E}">
        <p14:creationId xmlns:p14="http://schemas.microsoft.com/office/powerpoint/2010/main" val="25584212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116632"/>
            <a:ext cx="8280920" cy="86409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err="1">
                <a:cs typeface="Times New Roman" pitchFamily="18" charset="0"/>
              </a:rPr>
              <a:t>Υπότυποι</a:t>
            </a:r>
            <a:r>
              <a:rPr lang="el-GR" dirty="0">
                <a:cs typeface="Times New Roman" pitchFamily="18" charset="0"/>
              </a:rPr>
              <a:t> και </a:t>
            </a:r>
            <a:r>
              <a:rPr lang="el-GR" dirty="0" err="1">
                <a:cs typeface="Times New Roman" pitchFamily="18" charset="0"/>
              </a:rPr>
              <a:t>υπέρτυποι</a:t>
            </a:r>
            <a:r>
              <a:rPr lang="el-GR" dirty="0">
                <a:cs typeface="Times New Roman" pitchFamily="18" charset="0"/>
              </a:rPr>
              <a:t> </a:t>
            </a:r>
            <a:r>
              <a:rPr lang="el-GR" dirty="0" smtClean="0">
                <a:cs typeface="Times New Roman" pitchFamily="18" charset="0"/>
              </a:rPr>
              <a:t>(2 </a:t>
            </a:r>
            <a:r>
              <a:rPr lang="el-GR" dirty="0">
                <a:cs typeface="Times New Roman" pitchFamily="18" charset="0"/>
              </a:rPr>
              <a:t>από 2)</a:t>
            </a:r>
          </a:p>
        </p:txBody>
      </p:sp>
      <p:sp>
        <p:nvSpPr>
          <p:cNvPr id="6" name="Rectangle 4" descr="Παράδειγμα:&#10; CREATE BASE RELATION EMP,&#10; EMP#, …, DEPT#, …, SALARY …, …,&#10; PRIMARY KEY, EMP#,&#10;CREATE BASE RELATION P G M R,&#10; EMP#, …, LANG, …, …,&#10; PRIMARY KEY, EMP#,&#10; FOREIGN KEY, EMP#, REFERENCES EMP.&#10;Όπου LANG «κύρια γλώσσα προγραμματισμού», που έχει εφαρμογή μόνο σε εκείνους τους υπαλλήλους που τυχαίνει να είναι προγραμματιστές. &#10;&#10;"/>
          <p:cNvSpPr txBox="1">
            <a:spLocks noChangeArrowheads="1"/>
          </p:cNvSpPr>
          <p:nvPr/>
        </p:nvSpPr>
        <p:spPr>
          <a:xfrm>
            <a:off x="467545" y="980728"/>
            <a:ext cx="8280920" cy="5327773"/>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l-GR" sz="2400" u="sng" dirty="0">
                <a:solidFill>
                  <a:srgbClr val="7030A0"/>
                </a:solidFill>
              </a:rPr>
              <a:t>Παράδειγμα:</a:t>
            </a:r>
            <a:endParaRPr lang="en-GB" sz="2400" u="sng" dirty="0">
              <a:solidFill>
                <a:srgbClr val="7030A0"/>
              </a:solidFill>
            </a:endParaRPr>
          </a:p>
          <a:p>
            <a:pPr marL="0" indent="0" algn="just">
              <a:buNone/>
            </a:pPr>
            <a:r>
              <a:rPr lang="en-GB" sz="2400" dirty="0">
                <a:cs typeface="Times New Roman" pitchFamily="18" charset="0"/>
              </a:rPr>
              <a:t> CREATE BASE RELATION EMP</a:t>
            </a:r>
          </a:p>
          <a:p>
            <a:pPr marL="0" indent="0" algn="just" eaLnBrk="0" hangingPunct="0">
              <a:buNone/>
            </a:pPr>
            <a:r>
              <a:rPr lang="en-GB" sz="2400" dirty="0">
                <a:cs typeface="Times New Roman" pitchFamily="18" charset="0"/>
              </a:rPr>
              <a:t>	(EMP# …, DEPT#, …, SALARY …, …)</a:t>
            </a:r>
          </a:p>
          <a:p>
            <a:pPr marL="0" indent="0" algn="just" eaLnBrk="0" hangingPunct="0">
              <a:buNone/>
            </a:pPr>
            <a:r>
              <a:rPr lang="en-GB" sz="2400" dirty="0">
                <a:cs typeface="Times New Roman" pitchFamily="18" charset="0"/>
              </a:rPr>
              <a:t> PRIMARY KEY (EMP#);</a:t>
            </a:r>
          </a:p>
          <a:p>
            <a:pPr marL="0" indent="0" algn="just" eaLnBrk="0" hangingPunct="0">
              <a:buNone/>
            </a:pPr>
            <a:r>
              <a:rPr lang="en-GB" sz="2400" dirty="0">
                <a:cs typeface="Times New Roman" pitchFamily="18" charset="0"/>
              </a:rPr>
              <a:t>CREATE BASE RELATION PGMR</a:t>
            </a:r>
          </a:p>
          <a:p>
            <a:pPr marL="0" indent="0" algn="just" eaLnBrk="0" hangingPunct="0">
              <a:buNone/>
            </a:pPr>
            <a:r>
              <a:rPr lang="en-GB" sz="2400" dirty="0">
                <a:cs typeface="Times New Roman" pitchFamily="18" charset="0"/>
              </a:rPr>
              <a:t>	(EMP# …, LANG …, …)</a:t>
            </a:r>
          </a:p>
          <a:p>
            <a:pPr marL="0" indent="0" algn="just" eaLnBrk="0" hangingPunct="0">
              <a:buNone/>
            </a:pPr>
            <a:r>
              <a:rPr lang="en-GB" sz="2400" dirty="0">
                <a:cs typeface="Times New Roman" pitchFamily="18" charset="0"/>
              </a:rPr>
              <a:t>	PRIMARY KEY (EMP#)</a:t>
            </a:r>
          </a:p>
          <a:p>
            <a:pPr marL="0" indent="0" algn="just" eaLnBrk="0" hangingPunct="0">
              <a:buNone/>
            </a:pPr>
            <a:r>
              <a:rPr lang="en-GB" sz="2400" dirty="0">
                <a:cs typeface="Times New Roman" pitchFamily="18" charset="0"/>
              </a:rPr>
              <a:t>	FOREIGN KEY (EMP#) REFERENCES EMP…;</a:t>
            </a:r>
          </a:p>
          <a:p>
            <a:pPr marL="0" indent="0" algn="just" eaLnBrk="0" hangingPunct="0">
              <a:buNone/>
            </a:pPr>
            <a:r>
              <a:rPr lang="el-GR" sz="2400" dirty="0">
                <a:cs typeface="Times New Roman" pitchFamily="18" charset="0"/>
              </a:rPr>
              <a:t>Όπου </a:t>
            </a:r>
            <a:r>
              <a:rPr lang="en-GB" sz="2400" dirty="0">
                <a:cs typeface="Times New Roman" pitchFamily="18" charset="0"/>
              </a:rPr>
              <a:t>LANG</a:t>
            </a:r>
            <a:r>
              <a:rPr lang="el-GR" sz="2400" dirty="0">
                <a:cs typeface="Times New Roman" pitchFamily="18" charset="0"/>
              </a:rPr>
              <a:t> «κύρια γλώσσα προγραμματισμού», που έχει εφαρμογή μόνο σε εκείνους τους υπαλλήλους που τυχαίνει να είναι προγραμματιστές. </a:t>
            </a:r>
            <a:endParaRPr lang="en-GB" sz="2400" dirty="0">
              <a:cs typeface="Times New Roman" pitchFamily="18" charset="0"/>
            </a:endParaRPr>
          </a:p>
          <a:p>
            <a:pPr marL="0" indent="0" eaLnBrk="0" hangingPunct="0">
              <a:buNone/>
            </a:pPr>
            <a:endParaRPr lang="en-GB" sz="24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cs typeface="Times New Roman" pitchFamily="18" charset="0"/>
              </a:rPr>
              <a:t>Το μοντέλο οντοτήτων/συσχετίσεων</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35</a:t>
            </a:fld>
            <a:endParaRPr lang="el-GR" dirty="0"/>
          </a:p>
        </p:txBody>
      </p:sp>
    </p:spTree>
    <p:custDataLst>
      <p:tags r:id="rId1"/>
    </p:custDataLst>
    <p:extLst>
      <p:ext uri="{BB962C8B-B14F-4D97-AF65-F5344CB8AC3E}">
        <p14:creationId xmlns:p14="http://schemas.microsoft.com/office/powerpoint/2010/main" val="25584212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indent="198438" eaLnBrk="0" hangingPunct="0">
              <a:tabLst>
                <a:tab pos="457200" algn="l"/>
              </a:tabLst>
            </a:pPr>
            <a:r>
              <a:rPr lang="el-GR" sz="4000" dirty="0" smtClean="0">
                <a:cs typeface="Times New Roman" pitchFamily="18" charset="0"/>
              </a:rPr>
              <a:t>Το μοντέλο οντοτήτων/συσχετίσεων </a:t>
            </a:r>
            <a:br>
              <a:rPr lang="el-GR" sz="4000" dirty="0" smtClean="0">
                <a:cs typeface="Times New Roman" pitchFamily="18" charset="0"/>
              </a:rPr>
            </a:br>
            <a:r>
              <a:rPr lang="el-GR" sz="4000" dirty="0" smtClean="0">
                <a:cs typeface="Times New Roman" pitchFamily="18" charset="0"/>
              </a:rPr>
              <a:t>ως θεμέλιο του σχεσιακού μοντέλου</a:t>
            </a:r>
            <a:endParaRPr lang="el-GR" sz="4000" dirty="0">
              <a:cs typeface="Times New Roman" pitchFamily="18" charset="0"/>
            </a:endParaRPr>
          </a:p>
        </p:txBody>
      </p:sp>
      <p:sp>
        <p:nvSpPr>
          <p:cNvPr id="6" name="Rectangle 4"/>
          <p:cNvSpPr txBox="1">
            <a:spLocks noChangeArrowheads="1"/>
          </p:cNvSpPr>
          <p:nvPr/>
        </p:nvSpPr>
        <p:spPr>
          <a:xfrm>
            <a:off x="467545" y="1916832"/>
            <a:ext cx="8280920" cy="396044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lgn="ctr" eaLnBrk="0" hangingPunct="0">
              <a:buNone/>
              <a:tabLst>
                <a:tab pos="457200" algn="l"/>
              </a:tabLst>
            </a:pPr>
            <a:r>
              <a:rPr lang="el-GR" sz="2400" b="1" dirty="0" smtClean="0">
                <a:cs typeface="Times New Roman" pitchFamily="18" charset="0"/>
              </a:rPr>
              <a:t>Μια σύντομη ανάλυση</a:t>
            </a:r>
          </a:p>
          <a:p>
            <a:pPr indent="0" algn="just" eaLnBrk="0" hangingPunct="0">
              <a:buNone/>
              <a:tabLst>
                <a:tab pos="457200" algn="l"/>
              </a:tabLst>
            </a:pPr>
            <a:r>
              <a:rPr lang="el-GR" sz="2400" dirty="0" smtClean="0">
                <a:cs typeface="Times New Roman" pitchFamily="18" charset="0"/>
              </a:rPr>
              <a:t>Η συνολική προσέγγιση της σημασιολογικής μοντελοποίησης περιλαμβάνει τέσσερα κύρια βήματα, που μπορούν να συνοψιστούν στα εξής:</a:t>
            </a:r>
          </a:p>
          <a:p>
            <a:pPr indent="0" algn="just" eaLnBrk="0" hangingPunct="0">
              <a:buNone/>
              <a:tabLst>
                <a:tab pos="457200" algn="l"/>
              </a:tabLst>
            </a:pPr>
            <a:r>
              <a:rPr lang="el-GR" sz="2400" dirty="0" smtClean="0">
                <a:cs typeface="Times New Roman" pitchFamily="18" charset="0"/>
              </a:rPr>
              <a:t>1.     Αναγνώριση των χρήσιμων σημασιολογικών εννοιών,</a:t>
            </a:r>
          </a:p>
          <a:p>
            <a:pPr indent="0" algn="just" eaLnBrk="0" hangingPunct="0">
              <a:buNone/>
              <a:tabLst>
                <a:tab pos="457200" algn="l"/>
              </a:tabLst>
            </a:pPr>
            <a:r>
              <a:rPr lang="el-GR" sz="2400" dirty="0" smtClean="0">
                <a:cs typeface="Times New Roman" pitchFamily="18" charset="0"/>
              </a:rPr>
              <a:t>2.     Επινόηση τυπικών αντικειμένων,</a:t>
            </a:r>
          </a:p>
          <a:p>
            <a:pPr indent="0" algn="just" eaLnBrk="0" hangingPunct="0">
              <a:buNone/>
              <a:tabLst>
                <a:tab pos="457200" algn="l"/>
              </a:tabLst>
            </a:pPr>
            <a:r>
              <a:rPr lang="el-GR" sz="2400" dirty="0" smtClean="0">
                <a:cs typeface="Times New Roman" pitchFamily="18" charset="0"/>
              </a:rPr>
              <a:t>3.     Επινόηση τυπικών κανόνων ακεραιότητας,</a:t>
            </a:r>
          </a:p>
          <a:p>
            <a:pPr indent="0" algn="just" eaLnBrk="0" hangingPunct="0">
              <a:buNone/>
              <a:tabLst>
                <a:tab pos="457200" algn="l"/>
              </a:tabLst>
            </a:pPr>
            <a:r>
              <a:rPr lang="el-GR" sz="2400" dirty="0" smtClean="0">
                <a:cs typeface="Times New Roman" pitchFamily="18" charset="0"/>
              </a:rPr>
              <a:t>4.     Επινόηση τυπικών τελεστών.</a:t>
            </a:r>
          </a:p>
          <a:p>
            <a:pPr indent="0" algn="just" eaLnBrk="0" hangingPunct="0">
              <a:buNone/>
              <a:tabLst>
                <a:tab pos="457200" algn="l"/>
              </a:tabLst>
            </a:pPr>
            <a:r>
              <a:rPr lang="el-GR" sz="2400" dirty="0" smtClean="0">
                <a:cs typeface="Times New Roman" pitchFamily="18" charset="0"/>
              </a:rPr>
              <a:t> </a:t>
            </a:r>
            <a:endParaRPr lang="el-GR" sz="2400" dirty="0">
              <a:cs typeface="Times New Roman" pitchFamily="18" charset="0"/>
            </a:endParaRP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cs typeface="Times New Roman" pitchFamily="18" charset="0"/>
              </a:rPr>
              <a:t>Το μοντέλο οντοτήτων/συσχετίσεων</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36</a:t>
            </a:fld>
            <a:endParaRPr lang="el-GR" dirty="0"/>
          </a:p>
        </p:txBody>
      </p:sp>
    </p:spTree>
    <p:custDataLst>
      <p:tags r:id="rId1"/>
    </p:custDataLst>
    <p:extLst>
      <p:ext uri="{BB962C8B-B14F-4D97-AF65-F5344CB8AC3E}">
        <p14:creationId xmlns:p14="http://schemas.microsoft.com/office/powerpoint/2010/main" val="25584212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5" name="Ορθογώνιο 4"/>
          <p:cNvSpPr/>
          <p:nvPr/>
        </p:nvSpPr>
        <p:spPr>
          <a:xfrm>
            <a:off x="5004048" y="3894147"/>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196752"/>
            <a:ext cx="8229600" cy="5015359"/>
          </a:xfrm>
        </p:spPr>
        <p:txBody>
          <a:bodyPr>
            <a:noAutofit/>
          </a:bodyPr>
          <a:lstStyle/>
          <a:p>
            <a:pPr marL="693738" lvl="1" indent="-457200">
              <a:lnSpc>
                <a:spcPct val="90000"/>
              </a:lnSpc>
              <a:buFont typeface="Wingdings" pitchFamily="2" charset="2"/>
              <a:buChar char="§"/>
            </a:pPr>
            <a:r>
              <a:rPr lang="el-GR" sz="3200" dirty="0" smtClean="0"/>
              <a:t>Κατανόηση της σημασιολογικής προσέγγισης,</a:t>
            </a:r>
          </a:p>
          <a:p>
            <a:pPr marL="693738" lvl="1" indent="-457200">
              <a:lnSpc>
                <a:spcPct val="90000"/>
              </a:lnSpc>
              <a:buFont typeface="Wingdings" pitchFamily="2" charset="2"/>
              <a:buChar char="§"/>
            </a:pPr>
            <a:r>
              <a:rPr lang="el-GR" sz="3200" dirty="0" smtClean="0"/>
              <a:t>Πλεονεκτήματα της παρουσίασης μιας βάσης δεδομένων με διάγραμμα οντοτήτων/συσχετίσεων,</a:t>
            </a:r>
          </a:p>
          <a:p>
            <a:pPr marL="693738" lvl="1" indent="-457200">
              <a:lnSpc>
                <a:spcPct val="90000"/>
              </a:lnSpc>
              <a:buFont typeface="Wingdings" pitchFamily="2" charset="2"/>
              <a:buChar char="§"/>
            </a:pPr>
            <a:r>
              <a:rPr lang="el-GR" sz="3200" dirty="0" smtClean="0"/>
              <a:t>Εκμάθηση του τρόπου αναπαράστασης μιας βάσης δεδομένων με διάγραμμα οντοτήτων/συσχετίσεων.</a:t>
            </a:r>
          </a:p>
          <a:p>
            <a:pPr marL="0" indent="0">
              <a:spcBef>
                <a:spcPts val="0"/>
              </a:spcBef>
              <a:buNone/>
            </a:pPr>
            <a:r>
              <a:rPr lang="el-GR" sz="2000" dirty="0" smtClean="0"/>
              <a:t>Σημείωση:</a:t>
            </a:r>
          </a:p>
          <a:p>
            <a:pPr marL="0" indent="0">
              <a:spcBef>
                <a:spcPts val="0"/>
              </a:spcBef>
              <a:buNone/>
            </a:pPr>
            <a:r>
              <a:rPr lang="el-GR" sz="2000" dirty="0" smtClean="0"/>
              <a:t>Οι διαφάνειες βασίζονται στο σύγγραμμα:</a:t>
            </a:r>
          </a:p>
          <a:p>
            <a:pPr marL="0" lvl="0" indent="0">
              <a:spcBef>
                <a:spcPts val="0"/>
              </a:spcBef>
              <a:buNone/>
            </a:pPr>
            <a:r>
              <a:rPr lang="en-US" sz="2000" dirty="0" smtClean="0"/>
              <a:t>C. J. Date</a:t>
            </a:r>
            <a:r>
              <a:rPr lang="el-GR" sz="2000" dirty="0" smtClean="0"/>
              <a:t>. </a:t>
            </a:r>
            <a:r>
              <a:rPr lang="el-GR" sz="2000" i="1" dirty="0" smtClean="0"/>
              <a:t>Εισαγωγή στα Συστήματα Βάσεων Δεδομένων</a:t>
            </a:r>
            <a:r>
              <a:rPr lang="el-GR" sz="2000" dirty="0" smtClean="0"/>
              <a:t>. 6</a:t>
            </a:r>
            <a:r>
              <a:rPr lang="el-GR" sz="2000" baseline="30000" dirty="0" smtClean="0"/>
              <a:t>η</a:t>
            </a:r>
            <a:r>
              <a:rPr lang="el-GR" sz="2000" dirty="0" smtClean="0"/>
              <a:t> έκδοση, Κλειδάριθμος, 1998. </a:t>
            </a:r>
          </a:p>
          <a:p>
            <a:pPr>
              <a:buFont typeface="Wingdings" pitchFamily="2" charset="2"/>
              <a:buChar char="§"/>
            </a:pPr>
            <a:endParaRPr lang="el-GR"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cs typeface="Times New Roman" pitchFamily="18" charset="0"/>
              </a:rPr>
              <a:t>Το μοντέλο οντοτήτων/συσχετίσεων</a:t>
            </a:r>
            <a:endParaRPr lang="en-GB"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556792"/>
            <a:ext cx="8208912" cy="4237931"/>
          </a:xfrm>
        </p:spPr>
        <p:txBody>
          <a:bodyPr>
            <a:noAutofit/>
          </a:bodyPr>
          <a:lstStyle/>
          <a:p>
            <a:pPr marL="652463" lvl="1" indent="-457200">
              <a:lnSpc>
                <a:spcPct val="90000"/>
              </a:lnSpc>
              <a:buFont typeface="Wingdings" pitchFamily="2" charset="2"/>
              <a:buChar char="§"/>
            </a:pPr>
            <a:r>
              <a:rPr lang="el-GR" sz="3200" dirty="0" smtClean="0">
                <a:hlinkClick r:id="rId4" action="ppaction://hlinksldjump"/>
              </a:rPr>
              <a:t>Έννοια της σημασιολογικής μοντελοποίησης,</a:t>
            </a:r>
            <a:endParaRPr lang="el-GR" sz="3200" dirty="0" smtClean="0"/>
          </a:p>
          <a:p>
            <a:pPr marL="652463" lvl="1" indent="-457200">
              <a:lnSpc>
                <a:spcPct val="90000"/>
              </a:lnSpc>
              <a:buFont typeface="Wingdings" pitchFamily="2" charset="2"/>
              <a:buChar char="§"/>
            </a:pPr>
            <a:r>
              <a:rPr lang="el-GR" sz="3200" dirty="0" smtClean="0">
                <a:hlinkClick r:id="rId5" action="ppaction://hlinksldjump"/>
              </a:rPr>
              <a:t>Παρουσίαση σημασιολογικών εννοιών,</a:t>
            </a:r>
            <a:endParaRPr lang="el-GR" sz="3200" dirty="0" smtClean="0"/>
          </a:p>
          <a:p>
            <a:pPr marL="652463" lvl="1" indent="-457200">
              <a:lnSpc>
                <a:spcPct val="90000"/>
              </a:lnSpc>
              <a:buFont typeface="Wingdings" pitchFamily="2" charset="2"/>
              <a:buChar char="§"/>
            </a:pPr>
            <a:r>
              <a:rPr lang="el-GR" sz="3200" dirty="0" smtClean="0">
                <a:hlinkClick r:id="rId6" action="ppaction://hlinksldjump"/>
              </a:rPr>
              <a:t>Επισκόπηση του μοντέλου οντοτήτων/συσχετίσεων,</a:t>
            </a:r>
            <a:endParaRPr lang="el-GR" sz="3200" dirty="0" smtClean="0"/>
          </a:p>
          <a:p>
            <a:pPr marL="652463" lvl="1" indent="-457200">
              <a:lnSpc>
                <a:spcPct val="90000"/>
              </a:lnSpc>
              <a:buFont typeface="Wingdings" pitchFamily="2" charset="2"/>
              <a:buChar char="§"/>
            </a:pPr>
            <a:r>
              <a:rPr lang="el-GR" sz="3200" dirty="0" smtClean="0">
                <a:hlinkClick r:id="rId7" action="ppaction://hlinksldjump"/>
              </a:rPr>
              <a:t>Διαγράμματα οντοτήτων/συσχετίσεων,</a:t>
            </a:r>
            <a:endParaRPr lang="el-GR" sz="3200" dirty="0" smtClean="0"/>
          </a:p>
          <a:p>
            <a:pPr marL="652463" lvl="1" indent="-457200">
              <a:lnSpc>
                <a:spcPct val="90000"/>
              </a:lnSpc>
              <a:buFont typeface="Wingdings" pitchFamily="2" charset="2"/>
              <a:buChar char="§"/>
            </a:pPr>
            <a:r>
              <a:rPr lang="el-GR" sz="3200" dirty="0" smtClean="0">
                <a:hlinkClick r:id="rId8" action="ppaction://hlinksldjump"/>
              </a:rPr>
              <a:t>Σχεδίαση βάσεων δεδομένων με το μοντέλο οντοτήτων/συσχετίσεων.</a:t>
            </a:r>
            <a:endParaRPr lang="el-GR" sz="3200" dirty="0"/>
          </a:p>
        </p:txBody>
      </p:sp>
      <p:sp>
        <p:nvSpPr>
          <p:cNvPr id="5" name="Θέση υποσέλιδου 3" descr="."/>
          <p:cNvSpPr txBox="1">
            <a:spLocks/>
          </p:cNvSpPr>
          <p:nvPr/>
        </p:nvSpPr>
        <p:spPr>
          <a:xfrm>
            <a:off x="2909727"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cs typeface="Times New Roman" pitchFamily="18" charset="0"/>
              </a:rPr>
              <a:t>Το μοντέλο οντοτήτων/συσχετίσεων</a:t>
            </a:r>
            <a:endParaRPr lang="en-GB"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67544" y="44624"/>
            <a:ext cx="8352928" cy="1296144"/>
          </a:xfrm>
        </p:spPr>
        <p:txBody>
          <a:bodyPr>
            <a:noAutofit/>
          </a:bodyPr>
          <a:lstStyle/>
          <a:p>
            <a:pPr eaLnBrk="0" hangingPunct="0"/>
            <a:r>
              <a:rPr lang="el-GR" dirty="0">
                <a:cs typeface="Times New Roman" pitchFamily="18" charset="0"/>
              </a:rPr>
              <a:t>Το μοντέλο οντοτήτων/συσχετίσεων </a:t>
            </a:r>
            <a:endParaRPr lang="el-GR" dirty="0"/>
          </a:p>
        </p:txBody>
      </p:sp>
      <p:sp>
        <p:nvSpPr>
          <p:cNvPr id="7" name="Rectangle 330"/>
          <p:cNvSpPr>
            <a:spLocks noChangeArrowheads="1"/>
          </p:cNvSpPr>
          <p:nvPr/>
        </p:nvSpPr>
        <p:spPr bwMode="auto">
          <a:xfrm>
            <a:off x="467544" y="1687155"/>
            <a:ext cx="8219256" cy="447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p>
            <a:pPr algn="just" eaLnBrk="0" hangingPunct="0"/>
            <a:r>
              <a:rPr lang="el-GR" sz="2400" dirty="0" smtClean="0">
                <a:cs typeface="Times New Roman" pitchFamily="18" charset="0"/>
              </a:rPr>
              <a:t>Το μοντέλο οντοτήτων/συσχετίσεων (</a:t>
            </a:r>
            <a:r>
              <a:rPr lang="en-US" sz="2400" dirty="0" smtClean="0">
                <a:cs typeface="Times New Roman" pitchFamily="18" charset="0"/>
              </a:rPr>
              <a:t>entity/relationship model</a:t>
            </a:r>
            <a:r>
              <a:rPr lang="el-GR" sz="2400" dirty="0" smtClean="0">
                <a:cs typeface="Times New Roman" pitchFamily="18" charset="0"/>
              </a:rPr>
              <a:t>) είναι η πιο γνωστή περίπτωση μιας κλάσης μοντέλων δεδομένων που λέγονται συνήθως </a:t>
            </a:r>
            <a:r>
              <a:rPr lang="el-GR" sz="2400" b="1" dirty="0" err="1" smtClean="0">
                <a:solidFill>
                  <a:schemeClr val="accent1"/>
                </a:solidFill>
                <a:cs typeface="Times New Roman" pitchFamily="18" charset="0"/>
              </a:rPr>
              <a:t>επεκτεταμένα</a:t>
            </a:r>
            <a:r>
              <a:rPr lang="el-GR" sz="2400" dirty="0" smtClean="0">
                <a:cs typeface="Times New Roman" pitchFamily="18" charset="0"/>
              </a:rPr>
              <a:t> (</a:t>
            </a:r>
            <a:r>
              <a:rPr lang="en-US" sz="2400" dirty="0" smtClean="0">
                <a:cs typeface="Times New Roman" pitchFamily="18" charset="0"/>
              </a:rPr>
              <a:t>extended</a:t>
            </a:r>
            <a:r>
              <a:rPr lang="el-GR" sz="2400" dirty="0" smtClean="0">
                <a:cs typeface="Times New Roman" pitchFamily="18" charset="0"/>
              </a:rPr>
              <a:t>) ή </a:t>
            </a:r>
            <a:r>
              <a:rPr lang="el-GR" sz="2400" b="1" dirty="0" smtClean="0">
                <a:solidFill>
                  <a:schemeClr val="accent1"/>
                </a:solidFill>
                <a:cs typeface="Times New Roman" pitchFamily="18" charset="0"/>
              </a:rPr>
              <a:t>σημασιολογικά</a:t>
            </a:r>
            <a:r>
              <a:rPr lang="el-GR" sz="2400" dirty="0" smtClean="0">
                <a:cs typeface="Times New Roman" pitchFamily="18" charset="0"/>
              </a:rPr>
              <a:t> (</a:t>
            </a:r>
            <a:r>
              <a:rPr lang="en-US" sz="2400" dirty="0" smtClean="0">
                <a:cs typeface="Times New Roman" pitchFamily="18" charset="0"/>
              </a:rPr>
              <a:t>semantic</a:t>
            </a:r>
            <a:r>
              <a:rPr lang="el-GR" sz="2400" dirty="0" smtClean="0">
                <a:cs typeface="Times New Roman" pitchFamily="18" charset="0"/>
              </a:rPr>
              <a:t>) μοντέλα και που αναπτύχθηκαν για να αντιμετωπίσουν το ζήτημα της σημασιολογίας των δεδομένων, δηλ. τι σημαίνουν τα δεδομένα που βρίσκονται στη βάση δεδομένων.</a:t>
            </a:r>
          </a:p>
          <a:p>
            <a:pPr algn="just" eaLnBrk="0" hangingPunct="0"/>
            <a:r>
              <a:rPr lang="el-GR" sz="2400" b="1" dirty="0" smtClean="0">
                <a:solidFill>
                  <a:schemeClr val="accent2"/>
                </a:solidFill>
                <a:cs typeface="Times New Roman" pitchFamily="18" charset="0"/>
              </a:rPr>
              <a:t> </a:t>
            </a:r>
            <a:endParaRPr lang="el-GR" sz="2400" b="1" dirty="0" smtClean="0">
              <a:solidFill>
                <a:schemeClr val="accent2"/>
              </a:solidFill>
            </a:endParaRPr>
          </a:p>
          <a:p>
            <a:pPr algn="just" eaLnBrk="0" hangingPunct="0"/>
            <a:r>
              <a:rPr lang="el-GR" sz="2400" u="sng" dirty="0" smtClean="0">
                <a:solidFill>
                  <a:srgbClr val="7030A0"/>
                </a:solidFill>
              </a:rPr>
              <a:t>Παράδειγμα</a:t>
            </a:r>
            <a:r>
              <a:rPr lang="el-GR" sz="2400" dirty="0" smtClean="0">
                <a:solidFill>
                  <a:srgbClr val="7030A0"/>
                </a:solidFill>
              </a:rPr>
              <a:t>:</a:t>
            </a:r>
          </a:p>
          <a:p>
            <a:pPr algn="just" eaLnBrk="0" hangingPunct="0"/>
            <a:r>
              <a:rPr lang="el-GR" sz="2400" dirty="0" smtClean="0">
                <a:cs typeface="Times New Roman" pitchFamily="18" charset="0"/>
              </a:rPr>
              <a:t>Τα πεδία ορισμού, τα υποψήφια κλειδιά και τα ξένα κλειδιά είναι όλα σημασιολογικές πλευρές του υπάρχοντος σχεσιακού μοντέλου.</a:t>
            </a:r>
            <a:endParaRPr lang="el-GR" sz="2400" dirty="0">
              <a:cs typeface="Times New Roman" pitchFamily="18" charset="0"/>
            </a:endParaRPr>
          </a:p>
        </p:txBody>
      </p:sp>
      <p:sp>
        <p:nvSpPr>
          <p:cNvPr id="5" name="Θέση υποσέλιδου 3" descr="."/>
          <p:cNvSpPr txBox="1">
            <a:spLocks/>
          </p:cNvSpPr>
          <p:nvPr/>
        </p:nvSpPr>
        <p:spPr>
          <a:xfrm>
            <a:off x="3120356"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cs typeface="Times New Roman" pitchFamily="18" charset="0"/>
              </a:rPr>
              <a:t>Το μοντέλο οντοτήτων/συσχετίσεων</a:t>
            </a:r>
            <a:endParaRPr lang="en-GB"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293465"/>
          </a:xfrm>
        </p:spPr>
        <p:txBody>
          <a:bodyPr>
            <a:noAutofit/>
          </a:bodyPr>
          <a:lstStyle/>
          <a:p>
            <a:pPr eaLnBrk="0" hangingPunct="0"/>
            <a:r>
              <a:rPr lang="el-GR" dirty="0" smtClean="0">
                <a:cs typeface="Times New Roman" pitchFamily="18" charset="0"/>
              </a:rPr>
              <a:t>Σημασιολογική μοντελοποίηση </a:t>
            </a:r>
            <a:r>
              <a:rPr lang="el-GR" dirty="0" smtClean="0"/>
              <a:t/>
            </a:r>
            <a:br>
              <a:rPr lang="el-GR" dirty="0" smtClean="0"/>
            </a:br>
            <a:r>
              <a:rPr lang="el-GR" dirty="0" smtClean="0">
                <a:cs typeface="Times New Roman" pitchFamily="18" charset="0"/>
              </a:rPr>
              <a:t>(</a:t>
            </a:r>
            <a:r>
              <a:rPr lang="en-US" dirty="0" smtClean="0">
                <a:cs typeface="Times New Roman" pitchFamily="18" charset="0"/>
              </a:rPr>
              <a:t>semantic modelling</a:t>
            </a:r>
            <a:r>
              <a:rPr lang="el-GR" dirty="0" smtClean="0">
                <a:cs typeface="Times New Roman" pitchFamily="18" charset="0"/>
              </a:rPr>
              <a:t>)</a:t>
            </a:r>
            <a:endParaRPr lang="el-GR" dirty="0"/>
          </a:p>
        </p:txBody>
      </p:sp>
      <p:sp>
        <p:nvSpPr>
          <p:cNvPr id="20" name="Rectangle 17"/>
          <p:cNvSpPr txBox="1">
            <a:spLocks noChangeArrowheads="1"/>
          </p:cNvSpPr>
          <p:nvPr/>
        </p:nvSpPr>
        <p:spPr>
          <a:xfrm>
            <a:off x="467544" y="1556792"/>
            <a:ext cx="8219256" cy="461119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eaLnBrk="0" hangingPunct="0"/>
            <a:r>
              <a:rPr lang="el-GR" sz="2400" dirty="0" smtClean="0">
                <a:cs typeface="Times New Roman" pitchFamily="18" charset="0"/>
              </a:rPr>
              <a:t>Περιγράφει σωστά όλη τη δραστηριότητα που αποσκοπεί στην αναπαράσταση της σημασίας. </a:t>
            </a:r>
            <a:endParaRPr lang="el-GR" sz="2400" dirty="0" smtClean="0"/>
          </a:p>
          <a:p>
            <a:pPr algn="just" eaLnBrk="0" hangingPunct="0"/>
            <a:endParaRPr lang="el-GR" sz="2400" dirty="0" smtClean="0"/>
          </a:p>
          <a:p>
            <a:pPr algn="just" eaLnBrk="0" hangingPunct="0"/>
            <a:r>
              <a:rPr lang="el-GR" sz="2400" dirty="0" smtClean="0">
                <a:cs typeface="Times New Roman" pitchFamily="18" charset="0"/>
              </a:rPr>
              <a:t>Οι ιδέες της σημασιολογικής μοντελοποίησης μπορούν να φανούν χρήσιμες ως βοήθημα για τη συστηματική σχεδίαση των βάσεων δεδομένων ακόμη κι αν το </a:t>
            </a:r>
            <a:r>
              <a:rPr lang="en-US" sz="2400" dirty="0" smtClean="0">
                <a:cs typeface="Times New Roman" pitchFamily="18" charset="0"/>
              </a:rPr>
              <a:t>DBMS</a:t>
            </a:r>
            <a:r>
              <a:rPr lang="el-GR" sz="2400" dirty="0" smtClean="0">
                <a:cs typeface="Times New Roman" pitchFamily="18" charset="0"/>
              </a:rPr>
              <a:t> δεν υποστηρίζει άμεσα τις ιδέες αυτές.</a:t>
            </a:r>
            <a:endParaRPr lang="el-GR" sz="2400" dirty="0" smtClean="0"/>
          </a:p>
          <a:p>
            <a:pPr algn="just" eaLnBrk="0" hangingPunct="0"/>
            <a:endParaRPr lang="el-GR" sz="2400" dirty="0" smtClean="0"/>
          </a:p>
          <a:p>
            <a:pPr algn="just" eaLnBrk="0" hangingPunct="0"/>
            <a:r>
              <a:rPr lang="el-GR" sz="2400" dirty="0" smtClean="0">
                <a:cs typeface="Times New Roman" pitchFamily="18" charset="0"/>
              </a:rPr>
              <a:t>Η σημαντικότερη επίδραση των ιδεών της σημασιολογικής μοντελοποίησης παρατηρείται στο πεδίο της </a:t>
            </a:r>
            <a:r>
              <a:rPr lang="el-GR" sz="2400" dirty="0" smtClean="0">
                <a:solidFill>
                  <a:srgbClr val="CC00CC"/>
                </a:solidFill>
                <a:cs typeface="Times New Roman" pitchFamily="18" charset="0"/>
              </a:rPr>
              <a:t>σχεδίασης βάσεων δεδομένων</a:t>
            </a:r>
            <a:r>
              <a:rPr lang="el-GR" sz="2400" dirty="0" smtClean="0">
                <a:cs typeface="Times New Roman" pitchFamily="18" charset="0"/>
              </a:rPr>
              <a:t>.</a:t>
            </a:r>
            <a:endParaRPr lang="el-GR" sz="2400" dirty="0">
              <a:cs typeface="Times New Roman" pitchFamily="18" charset="0"/>
            </a:endParaRPr>
          </a:p>
        </p:txBody>
      </p:sp>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cs typeface="Times New Roman" pitchFamily="18" charset="0"/>
              </a:rPr>
              <a:t>Το μοντέλο οντοτήτων/συσχετίσεων</a:t>
            </a:r>
            <a:endParaRPr lang="en-GB"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81000" y="0"/>
            <a:ext cx="8305800" cy="9807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a:cs typeface="Times New Roman" pitchFamily="18" charset="0"/>
              </a:rPr>
              <a:t>Η σημασιολογική προσέγγιση</a:t>
            </a:r>
            <a:endParaRPr lang="el-GR" dirty="0"/>
          </a:p>
        </p:txBody>
      </p:sp>
      <p:sp>
        <p:nvSpPr>
          <p:cNvPr id="11" name="Rectangle 83"/>
          <p:cNvSpPr>
            <a:spLocks noChangeArrowheads="1"/>
          </p:cNvSpPr>
          <p:nvPr/>
        </p:nvSpPr>
        <p:spPr bwMode="auto">
          <a:xfrm>
            <a:off x="381000" y="980728"/>
            <a:ext cx="83058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el-GR" sz="2400" dirty="0" smtClean="0">
                <a:cs typeface="Times New Roman" pitchFamily="18" charset="0"/>
              </a:rPr>
              <a:t>Συνοψίζουμε τη συνολική προσέγγιση του προβλήματος της σημασιολογικής μοντελοποίησης στα παρακάτω βήματα:</a:t>
            </a:r>
            <a:endParaRPr lang="el-GR" sz="2400" dirty="0" smtClean="0"/>
          </a:p>
          <a:p>
            <a:pPr marL="342900" indent="-342900" algn="just" eaLnBrk="0" hangingPunct="0">
              <a:buFont typeface="Wingdings" pitchFamily="2" charset="2"/>
              <a:buChar char="§"/>
            </a:pPr>
            <a:r>
              <a:rPr lang="el-GR" sz="2400" dirty="0" smtClean="0"/>
              <a:t> </a:t>
            </a:r>
            <a:r>
              <a:rPr lang="el-GR" sz="2400" dirty="0" smtClean="0">
                <a:cs typeface="Times New Roman" pitchFamily="18" charset="0"/>
              </a:rPr>
              <a:t>Πρώτα, προσπαθούμε να προσδιορίσουμε ένα σύνολο σημασιολογικών εννοιών που φαίνονται χρήσιμες όταν αναφερόμαστε εμπειρικά στον πραγματικό κόσμο, όπως για παράδειγμα η οντότητα, η ιδιότητα, η συσχέτιση και ο </a:t>
            </a:r>
            <a:r>
              <a:rPr lang="el-GR" sz="2400" dirty="0" err="1" smtClean="0">
                <a:cs typeface="Times New Roman" pitchFamily="18" charset="0"/>
              </a:rPr>
              <a:t>υπότυπος</a:t>
            </a:r>
            <a:r>
              <a:rPr lang="el-GR" sz="2400" dirty="0" smtClean="0">
                <a:cs typeface="Times New Roman" pitchFamily="18" charset="0"/>
              </a:rPr>
              <a:t>.</a:t>
            </a:r>
          </a:p>
          <a:p>
            <a:pPr marL="342900" indent="-342900" algn="just" eaLnBrk="0" hangingPunct="0">
              <a:buFont typeface="Wingdings" pitchFamily="2" charset="2"/>
              <a:buChar char="§"/>
            </a:pPr>
            <a:r>
              <a:rPr lang="el-GR" sz="2400" dirty="0" smtClean="0"/>
              <a:t> </a:t>
            </a:r>
            <a:r>
              <a:rPr lang="el-GR" sz="2400" dirty="0" smtClean="0">
                <a:cs typeface="Times New Roman" pitchFamily="18" charset="0"/>
              </a:rPr>
              <a:t>Επινοούμε ένα σύνολο αντίστοιχων συμβολικών αντικειμένων που να μπορούν να χρησιμοποιηθούν για να αναπαραστήσουν τις παραπάνω σημασιολογικές έννοιες.</a:t>
            </a:r>
          </a:p>
          <a:p>
            <a:pPr marL="342900" indent="-342900" algn="just" eaLnBrk="0" hangingPunct="0">
              <a:buFont typeface="Wingdings" pitchFamily="2" charset="2"/>
              <a:buChar char="§"/>
            </a:pPr>
            <a:r>
              <a:rPr lang="el-GR" sz="2400" dirty="0" smtClean="0"/>
              <a:t> </a:t>
            </a:r>
            <a:r>
              <a:rPr lang="el-GR" sz="2400" dirty="0" smtClean="0">
                <a:cs typeface="Times New Roman" pitchFamily="18" charset="0"/>
              </a:rPr>
              <a:t>Επινοούμε ένα σύνολο τυπικών κανόνων ακεραιότητας που θα συνοδεύουν αυτά τα τυπικά αντικείμενα.</a:t>
            </a:r>
          </a:p>
          <a:p>
            <a:pPr marL="342900" indent="-342900" algn="just" eaLnBrk="0" hangingPunct="0">
              <a:buFont typeface="Wingdings" pitchFamily="2" charset="2"/>
              <a:buChar char="§"/>
            </a:pPr>
            <a:r>
              <a:rPr lang="el-GR" sz="2400" dirty="0" smtClean="0"/>
              <a:t> </a:t>
            </a:r>
            <a:r>
              <a:rPr lang="el-GR" sz="2400" dirty="0" smtClean="0">
                <a:cs typeface="Times New Roman" pitchFamily="18" charset="0"/>
              </a:rPr>
              <a:t>Τέλος, αναπτύσσουμε και ένα σύνολο τυπικών τελεστών για το χειρισμό αυτών των τυπικών αντικειμένων.</a:t>
            </a:r>
            <a:endParaRPr lang="el-GR" sz="2400" dirty="0"/>
          </a:p>
        </p:txBody>
      </p:sp>
      <p:sp>
        <p:nvSpPr>
          <p:cNvPr id="6"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cs typeface="Times New Roman" pitchFamily="18" charset="0"/>
              </a:rPr>
              <a:t>Το μοντέλο οντοτήτων/συσχετίσεων</a:t>
            </a:r>
            <a:endParaRPr lang="en-GB"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44624"/>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err="1">
                <a:cs typeface="Times New Roman" pitchFamily="18" charset="0"/>
              </a:rPr>
              <a:t>Ε</a:t>
            </a:r>
            <a:r>
              <a:rPr lang="el-GR" dirty="0" err="1" smtClean="0">
                <a:cs typeface="Times New Roman" pitchFamily="18" charset="0"/>
              </a:rPr>
              <a:t>πεκτεταμένο</a:t>
            </a:r>
            <a:r>
              <a:rPr lang="el-GR" dirty="0" smtClean="0">
                <a:cs typeface="Times New Roman" pitchFamily="18" charset="0"/>
              </a:rPr>
              <a:t> </a:t>
            </a:r>
            <a:r>
              <a:rPr lang="el-GR" dirty="0">
                <a:cs typeface="Times New Roman" pitchFamily="18" charset="0"/>
              </a:rPr>
              <a:t>μοντέλο δεδομένων</a:t>
            </a:r>
          </a:p>
        </p:txBody>
      </p:sp>
      <p:sp>
        <p:nvSpPr>
          <p:cNvPr id="2" name="Ορθογώνιο 1"/>
          <p:cNvSpPr/>
          <p:nvPr/>
        </p:nvSpPr>
        <p:spPr>
          <a:xfrm>
            <a:off x="467544" y="2237848"/>
            <a:ext cx="8219256" cy="1695208"/>
          </a:xfrm>
          <a:prstGeom prst="rect">
            <a:avLst/>
          </a:prstGeom>
        </p:spPr>
        <p:txBody>
          <a:bodyPr wrap="square">
            <a:spAutoFit/>
          </a:bodyPr>
          <a:lstStyle/>
          <a:p>
            <a:pPr>
              <a:lnSpc>
                <a:spcPct val="200000"/>
              </a:lnSpc>
              <a:spcBef>
                <a:spcPct val="100000"/>
              </a:spcBef>
            </a:pPr>
            <a:r>
              <a:rPr lang="el-GR" sz="2800" dirty="0">
                <a:cs typeface="Times New Roman" pitchFamily="18" charset="0"/>
              </a:rPr>
              <a:t>Τα αντικείμενα, οι κανόνες και οι τελεστές αποτελούν όλα μαζί ένα </a:t>
            </a:r>
            <a:r>
              <a:rPr lang="el-GR" sz="2800" b="1" dirty="0" err="1">
                <a:solidFill>
                  <a:srgbClr val="7030A0"/>
                </a:solidFill>
                <a:cs typeface="Times New Roman" pitchFamily="18" charset="0"/>
              </a:rPr>
              <a:t>επεκτεταμένο</a:t>
            </a:r>
            <a:r>
              <a:rPr lang="el-GR" sz="2800" b="1" dirty="0">
                <a:solidFill>
                  <a:srgbClr val="7030A0"/>
                </a:solidFill>
                <a:cs typeface="Times New Roman" pitchFamily="18" charset="0"/>
              </a:rPr>
              <a:t> μοντέλο δεδομένων</a:t>
            </a:r>
            <a:r>
              <a:rPr lang="el-GR" sz="2800" dirty="0" smtClean="0">
                <a:cs typeface="Times New Roman" pitchFamily="18" charset="0"/>
              </a:rPr>
              <a:t>.</a:t>
            </a:r>
            <a:endParaRPr lang="el-GR" sz="2800" dirty="0">
              <a:cs typeface="Times New Roman" pitchFamily="18" charset="0"/>
            </a:endParaRPr>
          </a:p>
        </p:txBody>
      </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cs typeface="Times New Roman" pitchFamily="18" charset="0"/>
              </a:rPr>
              <a:t>Το μοντέλο οντοτήτων/συσχετίσεων</a:t>
            </a:r>
            <a:endParaRPr lang="en-GB"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2/17/2014 11:04:38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9,11,6,12,"/>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3,2,5,1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11,10,9,13,"/>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13,4,3,5,15,"/>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6,18,17,5,"/>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9,10,5,11,"/>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9,10,5,4,"/>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3,18,10,9,"/>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9,10,11,4,"/>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7,8,9,4,"/>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7,9,10,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7,8,10,4,"/>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5,2,10,4,"/>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5,8,9,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5,11,7,4,"/>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7,5,9,10,"/>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7,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20,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85D6FAEC-E35D-4DF6-B7CD-60C593AFE23F}">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5532</TotalTime>
  <Words>1972</Words>
  <Application>Microsoft Office PowerPoint</Application>
  <PresentationFormat>Προβολή στην οθόνη (4:3)</PresentationFormat>
  <Paragraphs>321</Paragraphs>
  <Slides>37</Slides>
  <Notes>22</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37</vt:i4>
      </vt:variant>
    </vt:vector>
  </HeadingPairs>
  <TitlesOfParts>
    <vt:vector size="40" baseType="lpstr">
      <vt:lpstr>Θέμα του Office</vt:lpstr>
      <vt:lpstr>Bitmap Image</vt:lpstr>
      <vt:lpstr>Document</vt:lpstr>
      <vt:lpstr>Βάσεις Δεδομένων II</vt:lpstr>
      <vt:lpstr>Άδειες Χρήσης</vt:lpstr>
      <vt:lpstr>Χρηματοδότηση </vt:lpstr>
      <vt:lpstr>Σκοποί  ενότητας</vt:lpstr>
      <vt:lpstr>Περιεχόμενα ενότητας</vt:lpstr>
      <vt:lpstr>Το μοντέλο οντοτήτων/συσχετίσεων </vt:lpstr>
      <vt:lpstr>Σημασιολογική μοντελοποίηση  (semantic modelling)</vt:lpstr>
      <vt:lpstr>Η σημασιολογική προσέγγιση</vt:lpstr>
      <vt:lpstr>Επεκτεταμένο μοντέλο δεδομένων</vt:lpstr>
      <vt:lpstr>Σημασιολογικές έννοιες</vt:lpstr>
      <vt:lpstr>Το μοντέλο οντοτήτων/συσχετίσεων (Ο/Σ) (1 από 2)</vt:lpstr>
      <vt:lpstr>Το μοντέλο οντοτήτων/συσχετίσεων (Ο/Σ) (1 από 2)</vt:lpstr>
      <vt:lpstr>Οντότητες</vt:lpstr>
      <vt:lpstr>Ιδιότητες οντοτήτων</vt:lpstr>
      <vt:lpstr>Συσχετίσεις οντοτήτων</vt:lpstr>
      <vt:lpstr>Υπότυποι οντοτήτων</vt:lpstr>
      <vt:lpstr>Παράδειγμα υπότυπου/υπέρτυπου (1 από 2)</vt:lpstr>
      <vt:lpstr>Παράδειγμα  υπότυπου/υπέρτυπου (2 από 2)</vt:lpstr>
      <vt:lpstr>Διαγράμματα οντοτήτων/συσχετίσεων</vt:lpstr>
      <vt:lpstr>Οντότητες</vt:lpstr>
      <vt:lpstr>Ιδιότητες (1 από 2)</vt:lpstr>
      <vt:lpstr>Ιδιότητες (2 από 2)</vt:lpstr>
      <vt:lpstr>Συσχετίσεις</vt:lpstr>
      <vt:lpstr>Υπότυποι και υπέρτυποι</vt:lpstr>
      <vt:lpstr>Σχεδίαση βάσεων δεδομένων με το μοντέλο οντοτήτων/συσχετίσεων</vt:lpstr>
      <vt:lpstr>Κανονικές οντότητες</vt:lpstr>
      <vt:lpstr>Συσχετίσεις “πολλά προς πολλά” (1 από 2)</vt:lpstr>
      <vt:lpstr>Συσχετίσεις “πολλά προς πολλά”  (2 από 2)</vt:lpstr>
      <vt:lpstr>Συσχετίσεις “πολλά προς ένα”  (1 από 2)</vt:lpstr>
      <vt:lpstr>Συσχετίσεις “πολλά προς ένα”  (2 από 2)</vt:lpstr>
      <vt:lpstr>Ασθενείς οντότητες (1 από 2)</vt:lpstr>
      <vt:lpstr>Ασθενείς οντότητες (2 από 2)</vt:lpstr>
      <vt:lpstr>Ιδιότητες</vt:lpstr>
      <vt:lpstr>Υπότυποι και υπέρτυποι (1 από 2)</vt:lpstr>
      <vt:lpstr>Υπότυποι και υπέρτυποι (2 από 2)</vt:lpstr>
      <vt:lpstr>Το μοντέλο οντοτήτων/συσχετίσεων  ως θεμέλιο του σχεσιακού μοντέλου</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Βάσεις Δεδομένων ΙΙ: Το μοντέλο οντοτήτων/συσχετίσεων</dc:title>
  <dc:creator>Γεωργία Γκαράνη</dc:creator>
  <cp:keywords>Βάσεις Δεδομένων ΙΙ, Το μοντέλο οντοτήτων/συσχετίσεων, Έννοια της σημασιολογικής μοντελοποίησης, Παρουσίαση σημασιολογικών εννοιών, Επισκόπηση του μοντέλου οντοτήτων/συσχετίσεων, Διαγράμματα οντοτήτων/συσχετίσεων, Σχεδίαση βάσεων δεδομένων με το μοντέλο οντοτήτων/συσχετίσεων.</cp:keywords>
  <cp:lastModifiedBy>Alex</cp:lastModifiedBy>
  <cp:revision>403</cp:revision>
  <dcterms:created xsi:type="dcterms:W3CDTF">2012-09-06T09:03:05Z</dcterms:created>
  <dcterms:modified xsi:type="dcterms:W3CDTF">2014-02-17T09:07:08Z</dcterms:modified>
</cp:coreProperties>
</file>