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notesSlides/notesSlide1.xml" ContentType="application/vnd.openxmlformats-officedocument.presentationml.notesSlide+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2"/>
    <p:sldMasterId id="2147483660" r:id="rId3"/>
  </p:sldMasterIdLst>
  <p:notesMasterIdLst>
    <p:notesMasterId r:id="rId23"/>
  </p:notesMasterIdLst>
  <p:sldIdLst>
    <p:sldId id="257" r:id="rId4"/>
    <p:sldId id="279" r:id="rId5"/>
    <p:sldId id="277"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80" r:id="rId22"/>
  </p:sldIdLst>
  <p:sldSz cx="9144000" cy="6858000" type="screen4x3"/>
  <p:notesSz cx="6858000" cy="9144000"/>
  <p:custDataLst>
    <p:tags r:id="rId24"/>
  </p:custDataLst>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906"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viewProps" Target="viewProps.xml"/><Relationship Id="rId3" Type="http://schemas.openxmlformats.org/officeDocument/2006/relationships/slideMaster" Target="slideMasters/slideMaster2.xml"/><Relationship Id="rId21" Type="http://schemas.openxmlformats.org/officeDocument/2006/relationships/slide" Target="slides/slide18.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presProps" Target="presProps.xml"/><Relationship Id="rId2" Type="http://schemas.openxmlformats.org/officeDocument/2006/relationships/slideMaster" Target="slideMasters/slideMaster1.xml"/><Relationship Id="rId16" Type="http://schemas.openxmlformats.org/officeDocument/2006/relationships/slide" Target="slides/slide13.xml"/><Relationship Id="rId20" Type="http://schemas.openxmlformats.org/officeDocument/2006/relationships/slide" Target="slides/slide17.xml"/><Relationship Id="rId1" Type="http://schemas.openxmlformats.org/officeDocument/2006/relationships/customXml" Target="../customXml/item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tags" Target="tags/tag1.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7.xml"/><Relationship Id="rId19" Type="http://schemas.openxmlformats.org/officeDocument/2006/relationships/slide" Target="slides/slide16.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Θέση ημερομηνίας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D62BF65-14B2-4512-B344-6F24164EFC68}" type="datetimeFigureOut">
              <a:rPr lang="el-GR" smtClean="0"/>
              <a:t>3/3/2014</a:t>
            </a:fld>
            <a:endParaRPr lang="el-GR"/>
          </a:p>
        </p:txBody>
      </p:sp>
      <p:sp>
        <p:nvSpPr>
          <p:cNvPr id="4" name="Θέση εικόνας διαφάνειας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a:p>
        </p:txBody>
      </p:sp>
      <p:sp>
        <p:nvSpPr>
          <p:cNvPr id="5" name="Θέση σημειώσεων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6" name="Θέση υποσέλιδου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7" name="Θέση αριθμού διαφάνειας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887D6CE-9B98-4D4B-B7E7-36B5415D8404}" type="slidenum">
              <a:rPr lang="el-GR" smtClean="0"/>
              <a:t>‹#›</a:t>
            </a:fld>
            <a:endParaRPr lang="el-GR"/>
          </a:p>
        </p:txBody>
      </p:sp>
    </p:spTree>
    <p:extLst>
      <p:ext uri="{BB962C8B-B14F-4D97-AF65-F5344CB8AC3E}">
        <p14:creationId xmlns:p14="http://schemas.microsoft.com/office/powerpoint/2010/main" val="29467700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0DCCA508-3B63-4BA9-93AF-AA2EFF565143}" type="slidenum">
              <a:rPr lang="el-GR" smtClean="0"/>
              <a:pPr/>
              <a:t>3</a:t>
            </a:fld>
            <a:endParaRPr lang="el-GR"/>
          </a:p>
        </p:txBody>
      </p:sp>
    </p:spTree>
    <p:extLst>
      <p:ext uri="{BB962C8B-B14F-4D97-AF65-F5344CB8AC3E}">
        <p14:creationId xmlns:p14="http://schemas.microsoft.com/office/powerpoint/2010/main" val="8363420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p:cNvSpPr>
            <a:spLocks noGrp="1"/>
          </p:cNvSpPr>
          <p:nvPr>
            <p:ph type="ctrTitle"/>
          </p:nvPr>
        </p:nvSpPr>
        <p:spPr>
          <a:xfrm>
            <a:off x="685800" y="2130425"/>
            <a:ext cx="7772400" cy="1470025"/>
          </a:xfrm>
        </p:spPr>
        <p:txBody>
          <a:bodyPr/>
          <a:lstStyle/>
          <a:p>
            <a:r>
              <a:rPr lang="el-GR" smtClean="0"/>
              <a:t>Στυλ κύριου τίτλου</a:t>
            </a:r>
            <a:endParaRPr lang="el-GR"/>
          </a:p>
        </p:txBody>
      </p:sp>
      <p:sp>
        <p:nvSpPr>
          <p:cNvPr id="3" name="Υπότιτλος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Στυλ κύριου υπότιτλου</a:t>
            </a:r>
            <a:endParaRPr lang="el-GR"/>
          </a:p>
        </p:txBody>
      </p:sp>
      <p:sp>
        <p:nvSpPr>
          <p:cNvPr id="4" name="Θέση ημερομηνίας 3"/>
          <p:cNvSpPr>
            <a:spLocks noGrp="1"/>
          </p:cNvSpPr>
          <p:nvPr>
            <p:ph type="dt" sz="half" idx="10"/>
          </p:nvPr>
        </p:nvSpPr>
        <p:spPr/>
        <p:txBody>
          <a:bodyPr/>
          <a:lstStyle/>
          <a:p>
            <a:fld id="{5A375D11-7D04-4984-93AE-86C6EBBF3E5D}" type="datetime1">
              <a:rPr lang="el-GR" smtClean="0"/>
              <a:t>3/3/2014</a:t>
            </a:fld>
            <a:endParaRPr lang="el-GR"/>
          </a:p>
        </p:txBody>
      </p:sp>
      <p:sp>
        <p:nvSpPr>
          <p:cNvPr id="5" name="Θέση υποσέλιδου 4"/>
          <p:cNvSpPr>
            <a:spLocks noGrp="1"/>
          </p:cNvSpPr>
          <p:nvPr>
            <p:ph type="ftr" sz="quarter" idx="11"/>
          </p:nvPr>
        </p:nvSpPr>
        <p:spPr/>
        <p:txBody>
          <a:bodyPr/>
          <a:lstStyle/>
          <a:p>
            <a:r>
              <a:rPr lang="el-GR" smtClean="0"/>
              <a:t>Σουίτες Ελέγχων</a:t>
            </a:r>
            <a:endParaRPr lang="el-GR"/>
          </a:p>
        </p:txBody>
      </p:sp>
      <p:sp>
        <p:nvSpPr>
          <p:cNvPr id="6" name="Θέση αριθμού διαφάνειας 5"/>
          <p:cNvSpPr>
            <a:spLocks noGrp="1"/>
          </p:cNvSpPr>
          <p:nvPr>
            <p:ph type="sldNum" sz="quarter" idx="12"/>
          </p:nvPr>
        </p:nvSpPr>
        <p:spPr/>
        <p:txBody>
          <a:bodyPr/>
          <a:lstStyle/>
          <a:p>
            <a:fld id="{3A01A9CB-52B4-4A94-BFD8-44BE64CF3191}" type="slidenum">
              <a:rPr lang="el-GR" smtClean="0"/>
              <a:t>‹#›</a:t>
            </a:fld>
            <a:endParaRPr lang="el-GR"/>
          </a:p>
        </p:txBody>
      </p:sp>
    </p:spTree>
    <p:extLst>
      <p:ext uri="{BB962C8B-B14F-4D97-AF65-F5344CB8AC3E}">
        <p14:creationId xmlns:p14="http://schemas.microsoft.com/office/powerpoint/2010/main" val="10009616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κατακόρυφου κειμένου 2"/>
          <p:cNvSpPr>
            <a:spLocks noGrp="1"/>
          </p:cNvSpPr>
          <p:nvPr>
            <p:ph type="body" orient="vert" idx="1"/>
          </p:nvPr>
        </p:nvSpPr>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9883773F-DD21-4CFE-AAE6-263E6D6D38F9}" type="datetime1">
              <a:rPr lang="el-GR" smtClean="0"/>
              <a:t>3/3/2014</a:t>
            </a:fld>
            <a:endParaRPr lang="el-GR"/>
          </a:p>
        </p:txBody>
      </p:sp>
      <p:sp>
        <p:nvSpPr>
          <p:cNvPr id="5" name="Θέση υποσέλιδου 4"/>
          <p:cNvSpPr>
            <a:spLocks noGrp="1"/>
          </p:cNvSpPr>
          <p:nvPr>
            <p:ph type="ftr" sz="quarter" idx="11"/>
          </p:nvPr>
        </p:nvSpPr>
        <p:spPr/>
        <p:txBody>
          <a:bodyPr/>
          <a:lstStyle/>
          <a:p>
            <a:r>
              <a:rPr lang="el-GR" smtClean="0"/>
              <a:t>Σουίτες Ελέγχων</a:t>
            </a:r>
            <a:endParaRPr lang="el-GR"/>
          </a:p>
        </p:txBody>
      </p:sp>
      <p:sp>
        <p:nvSpPr>
          <p:cNvPr id="6" name="Θέση αριθμού διαφάνειας 5"/>
          <p:cNvSpPr>
            <a:spLocks noGrp="1"/>
          </p:cNvSpPr>
          <p:nvPr>
            <p:ph type="sldNum" sz="quarter" idx="12"/>
          </p:nvPr>
        </p:nvSpPr>
        <p:spPr/>
        <p:txBody>
          <a:bodyPr/>
          <a:lstStyle/>
          <a:p>
            <a:fld id="{3A01A9CB-52B4-4A94-BFD8-44BE64CF3191}" type="slidenum">
              <a:rPr lang="el-GR" smtClean="0"/>
              <a:t>‹#›</a:t>
            </a:fld>
            <a:endParaRPr lang="el-GR"/>
          </a:p>
        </p:txBody>
      </p:sp>
    </p:spTree>
    <p:extLst>
      <p:ext uri="{BB962C8B-B14F-4D97-AF65-F5344CB8AC3E}">
        <p14:creationId xmlns:p14="http://schemas.microsoft.com/office/powerpoint/2010/main" val="7003933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6629400" y="274638"/>
            <a:ext cx="2057400" cy="5851525"/>
          </a:xfrm>
        </p:spPr>
        <p:txBody>
          <a:bodyPr vert="eaVert"/>
          <a:lstStyle/>
          <a:p>
            <a:r>
              <a:rPr lang="el-GR" smtClean="0"/>
              <a:t>Στυλ κύριου τίτλου</a:t>
            </a:r>
            <a:endParaRPr lang="el-GR"/>
          </a:p>
        </p:txBody>
      </p:sp>
      <p:sp>
        <p:nvSpPr>
          <p:cNvPr id="3" name="Θέση κατακόρυφου κειμένου 2"/>
          <p:cNvSpPr>
            <a:spLocks noGrp="1"/>
          </p:cNvSpPr>
          <p:nvPr>
            <p:ph type="body" orient="vert" idx="1"/>
          </p:nvPr>
        </p:nvSpPr>
        <p:spPr>
          <a:xfrm>
            <a:off x="457200" y="274638"/>
            <a:ext cx="6019800" cy="5851525"/>
          </a:xfrm>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5D4DACA2-F649-4234-BB77-3A8A563751BD}" type="datetime1">
              <a:rPr lang="el-GR" smtClean="0"/>
              <a:t>3/3/2014</a:t>
            </a:fld>
            <a:endParaRPr lang="el-GR"/>
          </a:p>
        </p:txBody>
      </p:sp>
      <p:sp>
        <p:nvSpPr>
          <p:cNvPr id="5" name="Θέση υποσέλιδου 4"/>
          <p:cNvSpPr>
            <a:spLocks noGrp="1"/>
          </p:cNvSpPr>
          <p:nvPr>
            <p:ph type="ftr" sz="quarter" idx="11"/>
          </p:nvPr>
        </p:nvSpPr>
        <p:spPr/>
        <p:txBody>
          <a:bodyPr/>
          <a:lstStyle/>
          <a:p>
            <a:r>
              <a:rPr lang="el-GR" smtClean="0"/>
              <a:t>Σουίτες Ελέγχων</a:t>
            </a:r>
            <a:endParaRPr lang="el-GR"/>
          </a:p>
        </p:txBody>
      </p:sp>
      <p:sp>
        <p:nvSpPr>
          <p:cNvPr id="6" name="Θέση αριθμού διαφάνειας 5"/>
          <p:cNvSpPr>
            <a:spLocks noGrp="1"/>
          </p:cNvSpPr>
          <p:nvPr>
            <p:ph type="sldNum" sz="quarter" idx="12"/>
          </p:nvPr>
        </p:nvSpPr>
        <p:spPr/>
        <p:txBody>
          <a:bodyPr/>
          <a:lstStyle/>
          <a:p>
            <a:fld id="{3A01A9CB-52B4-4A94-BFD8-44BE64CF3191}" type="slidenum">
              <a:rPr lang="el-GR" smtClean="0"/>
              <a:t>‹#›</a:t>
            </a:fld>
            <a:endParaRPr lang="el-GR"/>
          </a:p>
        </p:txBody>
      </p:sp>
    </p:spTree>
    <p:extLst>
      <p:ext uri="{BB962C8B-B14F-4D97-AF65-F5344CB8AC3E}">
        <p14:creationId xmlns:p14="http://schemas.microsoft.com/office/powerpoint/2010/main" val="351072947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p:cNvSpPr>
            <a:spLocks noGrp="1"/>
          </p:cNvSpPr>
          <p:nvPr>
            <p:ph type="ctrTitle"/>
          </p:nvPr>
        </p:nvSpPr>
        <p:spPr>
          <a:xfrm>
            <a:off x="685800" y="2130425"/>
            <a:ext cx="7772400" cy="1470025"/>
          </a:xfrm>
        </p:spPr>
        <p:txBody>
          <a:bodyPr/>
          <a:lstStyle/>
          <a:p>
            <a:r>
              <a:rPr lang="el-GR" smtClean="0"/>
              <a:t>Στυλ κύριου τίτλου</a:t>
            </a:r>
            <a:endParaRPr lang="el-GR"/>
          </a:p>
        </p:txBody>
      </p:sp>
      <p:sp>
        <p:nvSpPr>
          <p:cNvPr id="3" name="Υπότιτλος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Στυλ κύριου υπότιτλου</a:t>
            </a:r>
            <a:endParaRPr lang="el-GR"/>
          </a:p>
        </p:txBody>
      </p:sp>
      <p:sp>
        <p:nvSpPr>
          <p:cNvPr id="4" name="Θέση ημερομηνίας 3"/>
          <p:cNvSpPr>
            <a:spLocks noGrp="1"/>
          </p:cNvSpPr>
          <p:nvPr>
            <p:ph type="dt" sz="half" idx="10"/>
          </p:nvPr>
        </p:nvSpPr>
        <p:spPr/>
        <p:txBody>
          <a:bodyPr/>
          <a:lstStyle>
            <a:lvl1pPr>
              <a:defRPr/>
            </a:lvl1pPr>
          </a:lstStyle>
          <a:p>
            <a:pPr>
              <a:defRPr/>
            </a:pPr>
            <a:fld id="{A09EBD18-36E1-47BE-ADD6-3F5D9F55B98F}" type="datetime1">
              <a:rPr lang="el-GR">
                <a:solidFill>
                  <a:prstClr val="black">
                    <a:tint val="75000"/>
                  </a:prstClr>
                </a:solidFill>
              </a:rPr>
              <a:pPr>
                <a:defRPr/>
              </a:pPr>
              <a:t>3/3/2014</a:t>
            </a:fld>
            <a:endParaRPr lang="el-GR">
              <a:solidFill>
                <a:prstClr val="black">
                  <a:tint val="75000"/>
                </a:prstClr>
              </a:solidFill>
            </a:endParaRPr>
          </a:p>
        </p:txBody>
      </p:sp>
      <p:sp>
        <p:nvSpPr>
          <p:cNvPr id="5" name="Θέση υποσέλιδου 4"/>
          <p:cNvSpPr>
            <a:spLocks noGrp="1"/>
          </p:cNvSpPr>
          <p:nvPr>
            <p:ph type="ftr" sz="quarter" idx="11"/>
          </p:nvPr>
        </p:nvSpPr>
        <p:spPr/>
        <p:txBody>
          <a:bodyPr/>
          <a:lstStyle>
            <a:lvl1pPr>
              <a:defRPr/>
            </a:lvl1pPr>
          </a:lstStyle>
          <a:p>
            <a:pPr>
              <a:defRPr/>
            </a:pPr>
            <a:r>
              <a:rPr lang="el-GR">
                <a:solidFill>
                  <a:prstClr val="black">
                    <a:tint val="75000"/>
                  </a:prstClr>
                </a:solidFill>
              </a:rPr>
              <a:t>Εισαγωγικές Έννοιες</a:t>
            </a:r>
          </a:p>
        </p:txBody>
      </p:sp>
      <p:sp>
        <p:nvSpPr>
          <p:cNvPr id="6" name="Θέση αριθμού διαφάνειας 5"/>
          <p:cNvSpPr>
            <a:spLocks noGrp="1"/>
          </p:cNvSpPr>
          <p:nvPr>
            <p:ph type="sldNum" sz="quarter" idx="12"/>
          </p:nvPr>
        </p:nvSpPr>
        <p:spPr/>
        <p:txBody>
          <a:bodyPr/>
          <a:lstStyle>
            <a:lvl1pPr>
              <a:defRPr/>
            </a:lvl1pPr>
          </a:lstStyle>
          <a:p>
            <a:pPr>
              <a:defRPr/>
            </a:pPr>
            <a:fld id="{F79615B7-6464-4DDF-AC80-D648857254AB}" type="slidenum">
              <a:rPr lang="el-GR">
                <a:solidFill>
                  <a:prstClr val="black">
                    <a:tint val="75000"/>
                  </a:prstClr>
                </a:solidFill>
              </a:rPr>
              <a:pPr>
                <a:defRPr/>
              </a:pPr>
              <a:t>‹#›</a:t>
            </a:fld>
            <a:endParaRPr lang="el-GR">
              <a:solidFill>
                <a:prstClr val="black">
                  <a:tint val="75000"/>
                </a:prstClr>
              </a:solidFill>
            </a:endParaRPr>
          </a:p>
        </p:txBody>
      </p:sp>
    </p:spTree>
    <p:extLst>
      <p:ext uri="{BB962C8B-B14F-4D97-AF65-F5344CB8AC3E}">
        <p14:creationId xmlns:p14="http://schemas.microsoft.com/office/powerpoint/2010/main" val="354229474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περιεχομένου 2"/>
          <p:cNvSpPr>
            <a:spLocks noGrp="1"/>
          </p:cNvSpPr>
          <p:nvPr>
            <p:ph idx="1"/>
          </p:nvPr>
        </p:nvSpPr>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lvl1pPr>
              <a:defRPr/>
            </a:lvl1pPr>
          </a:lstStyle>
          <a:p>
            <a:pPr>
              <a:defRPr/>
            </a:pPr>
            <a:fld id="{FD698CA8-49A8-4E91-99B4-969A989FF793}" type="datetime1">
              <a:rPr lang="el-GR">
                <a:solidFill>
                  <a:prstClr val="black">
                    <a:tint val="75000"/>
                  </a:prstClr>
                </a:solidFill>
              </a:rPr>
              <a:pPr>
                <a:defRPr/>
              </a:pPr>
              <a:t>3/3/2014</a:t>
            </a:fld>
            <a:endParaRPr lang="el-GR">
              <a:solidFill>
                <a:prstClr val="black">
                  <a:tint val="75000"/>
                </a:prstClr>
              </a:solidFill>
            </a:endParaRPr>
          </a:p>
        </p:txBody>
      </p:sp>
      <p:sp>
        <p:nvSpPr>
          <p:cNvPr id="5" name="Θέση υποσέλιδου 4"/>
          <p:cNvSpPr>
            <a:spLocks noGrp="1"/>
          </p:cNvSpPr>
          <p:nvPr>
            <p:ph type="ftr" sz="quarter" idx="11"/>
          </p:nvPr>
        </p:nvSpPr>
        <p:spPr/>
        <p:txBody>
          <a:bodyPr/>
          <a:lstStyle>
            <a:lvl1pPr>
              <a:defRPr/>
            </a:lvl1pPr>
          </a:lstStyle>
          <a:p>
            <a:pPr>
              <a:defRPr/>
            </a:pPr>
            <a:r>
              <a:rPr lang="el-GR">
                <a:solidFill>
                  <a:prstClr val="black">
                    <a:tint val="75000"/>
                  </a:prstClr>
                </a:solidFill>
              </a:rPr>
              <a:t>Εισαγωγικές Έννοιες</a:t>
            </a:r>
          </a:p>
        </p:txBody>
      </p:sp>
      <p:sp>
        <p:nvSpPr>
          <p:cNvPr id="6" name="Θέση αριθμού διαφάνειας 5"/>
          <p:cNvSpPr>
            <a:spLocks noGrp="1"/>
          </p:cNvSpPr>
          <p:nvPr>
            <p:ph type="sldNum" sz="quarter" idx="12"/>
          </p:nvPr>
        </p:nvSpPr>
        <p:spPr/>
        <p:txBody>
          <a:bodyPr/>
          <a:lstStyle>
            <a:lvl1pPr>
              <a:defRPr/>
            </a:lvl1pPr>
          </a:lstStyle>
          <a:p>
            <a:pPr>
              <a:defRPr/>
            </a:pPr>
            <a:fld id="{364AAB48-A0C9-42C3-8099-0C999D9DCF3F}" type="slidenum">
              <a:rPr lang="el-GR">
                <a:solidFill>
                  <a:prstClr val="black">
                    <a:tint val="75000"/>
                  </a:prstClr>
                </a:solidFill>
              </a:rPr>
              <a:pPr>
                <a:defRPr/>
              </a:pPr>
              <a:t>‹#›</a:t>
            </a:fld>
            <a:endParaRPr lang="el-GR">
              <a:solidFill>
                <a:prstClr val="black">
                  <a:tint val="75000"/>
                </a:prstClr>
              </a:solidFill>
            </a:endParaRPr>
          </a:p>
        </p:txBody>
      </p:sp>
    </p:spTree>
    <p:extLst>
      <p:ext uri="{BB962C8B-B14F-4D97-AF65-F5344CB8AC3E}">
        <p14:creationId xmlns:p14="http://schemas.microsoft.com/office/powerpoint/2010/main" val="150495097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p:cNvSpPr>
            <a:spLocks noGrp="1"/>
          </p:cNvSpPr>
          <p:nvPr>
            <p:ph type="title"/>
          </p:nvPr>
        </p:nvSpPr>
        <p:spPr>
          <a:xfrm>
            <a:off x="722313" y="4406900"/>
            <a:ext cx="7772400" cy="1362075"/>
          </a:xfrm>
        </p:spPr>
        <p:txBody>
          <a:bodyPr anchor="t"/>
          <a:lstStyle>
            <a:lvl1pPr algn="l">
              <a:defRPr sz="4000" b="1" cap="all"/>
            </a:lvl1pPr>
          </a:lstStyle>
          <a:p>
            <a:r>
              <a:rPr lang="el-GR" smtClean="0"/>
              <a:t>Στυλ κύριου τίτλου</a:t>
            </a:r>
            <a:endParaRPr lang="el-GR"/>
          </a:p>
        </p:txBody>
      </p:sp>
      <p:sp>
        <p:nvSpPr>
          <p:cNvPr id="3" name="Θέση κειμένου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Στυλ υποδείγματος κειμένου</a:t>
            </a:r>
          </a:p>
        </p:txBody>
      </p:sp>
      <p:sp>
        <p:nvSpPr>
          <p:cNvPr id="4" name="Θέση ημερομηνίας 3"/>
          <p:cNvSpPr>
            <a:spLocks noGrp="1"/>
          </p:cNvSpPr>
          <p:nvPr>
            <p:ph type="dt" sz="half" idx="10"/>
          </p:nvPr>
        </p:nvSpPr>
        <p:spPr/>
        <p:txBody>
          <a:bodyPr/>
          <a:lstStyle>
            <a:lvl1pPr>
              <a:defRPr/>
            </a:lvl1pPr>
          </a:lstStyle>
          <a:p>
            <a:pPr>
              <a:defRPr/>
            </a:pPr>
            <a:fld id="{7AAB9069-A06A-4BB4-8728-4C6EC2AA3617}" type="datetime1">
              <a:rPr lang="el-GR">
                <a:solidFill>
                  <a:prstClr val="black">
                    <a:tint val="75000"/>
                  </a:prstClr>
                </a:solidFill>
              </a:rPr>
              <a:pPr>
                <a:defRPr/>
              </a:pPr>
              <a:t>3/3/2014</a:t>
            </a:fld>
            <a:endParaRPr lang="el-GR">
              <a:solidFill>
                <a:prstClr val="black">
                  <a:tint val="75000"/>
                </a:prstClr>
              </a:solidFill>
            </a:endParaRPr>
          </a:p>
        </p:txBody>
      </p:sp>
      <p:sp>
        <p:nvSpPr>
          <p:cNvPr id="5" name="Θέση υποσέλιδου 4"/>
          <p:cNvSpPr>
            <a:spLocks noGrp="1"/>
          </p:cNvSpPr>
          <p:nvPr>
            <p:ph type="ftr" sz="quarter" idx="11"/>
          </p:nvPr>
        </p:nvSpPr>
        <p:spPr/>
        <p:txBody>
          <a:bodyPr/>
          <a:lstStyle>
            <a:lvl1pPr>
              <a:defRPr/>
            </a:lvl1pPr>
          </a:lstStyle>
          <a:p>
            <a:pPr>
              <a:defRPr/>
            </a:pPr>
            <a:r>
              <a:rPr lang="el-GR">
                <a:solidFill>
                  <a:prstClr val="black">
                    <a:tint val="75000"/>
                  </a:prstClr>
                </a:solidFill>
              </a:rPr>
              <a:t>Εισαγωγικές Έννοιες</a:t>
            </a:r>
          </a:p>
        </p:txBody>
      </p:sp>
      <p:sp>
        <p:nvSpPr>
          <p:cNvPr id="6" name="Θέση αριθμού διαφάνειας 5"/>
          <p:cNvSpPr>
            <a:spLocks noGrp="1"/>
          </p:cNvSpPr>
          <p:nvPr>
            <p:ph type="sldNum" sz="quarter" idx="12"/>
          </p:nvPr>
        </p:nvSpPr>
        <p:spPr/>
        <p:txBody>
          <a:bodyPr/>
          <a:lstStyle>
            <a:lvl1pPr>
              <a:defRPr/>
            </a:lvl1pPr>
          </a:lstStyle>
          <a:p>
            <a:pPr>
              <a:defRPr/>
            </a:pPr>
            <a:fld id="{9DCDEF7F-C7CA-4BDD-B4AF-3300E512A37D}" type="slidenum">
              <a:rPr lang="el-GR">
                <a:solidFill>
                  <a:prstClr val="black">
                    <a:tint val="75000"/>
                  </a:prstClr>
                </a:solidFill>
              </a:rPr>
              <a:pPr>
                <a:defRPr/>
              </a:pPr>
              <a:t>‹#›</a:t>
            </a:fld>
            <a:endParaRPr lang="el-GR">
              <a:solidFill>
                <a:prstClr val="black">
                  <a:tint val="75000"/>
                </a:prstClr>
              </a:solidFill>
            </a:endParaRPr>
          </a:p>
        </p:txBody>
      </p:sp>
    </p:spTree>
    <p:extLst>
      <p:ext uri="{BB962C8B-B14F-4D97-AF65-F5344CB8AC3E}">
        <p14:creationId xmlns:p14="http://schemas.microsoft.com/office/powerpoint/2010/main" val="49384663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περιεχομένου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περιεχομένου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ημερομηνίας 3"/>
          <p:cNvSpPr>
            <a:spLocks noGrp="1"/>
          </p:cNvSpPr>
          <p:nvPr>
            <p:ph type="dt" sz="half" idx="10"/>
          </p:nvPr>
        </p:nvSpPr>
        <p:spPr/>
        <p:txBody>
          <a:bodyPr/>
          <a:lstStyle>
            <a:lvl1pPr>
              <a:defRPr/>
            </a:lvl1pPr>
          </a:lstStyle>
          <a:p>
            <a:pPr>
              <a:defRPr/>
            </a:pPr>
            <a:fld id="{5FEE9344-8521-4E6B-A2CA-8063F4C39DD6}" type="datetime1">
              <a:rPr lang="el-GR">
                <a:solidFill>
                  <a:prstClr val="black">
                    <a:tint val="75000"/>
                  </a:prstClr>
                </a:solidFill>
              </a:rPr>
              <a:pPr>
                <a:defRPr/>
              </a:pPr>
              <a:t>3/3/2014</a:t>
            </a:fld>
            <a:endParaRPr lang="el-GR">
              <a:solidFill>
                <a:prstClr val="black">
                  <a:tint val="75000"/>
                </a:prstClr>
              </a:solidFill>
            </a:endParaRPr>
          </a:p>
        </p:txBody>
      </p:sp>
      <p:sp>
        <p:nvSpPr>
          <p:cNvPr id="6" name="Θέση υποσέλιδου 4"/>
          <p:cNvSpPr>
            <a:spLocks noGrp="1"/>
          </p:cNvSpPr>
          <p:nvPr>
            <p:ph type="ftr" sz="quarter" idx="11"/>
          </p:nvPr>
        </p:nvSpPr>
        <p:spPr/>
        <p:txBody>
          <a:bodyPr/>
          <a:lstStyle>
            <a:lvl1pPr>
              <a:defRPr/>
            </a:lvl1pPr>
          </a:lstStyle>
          <a:p>
            <a:pPr>
              <a:defRPr/>
            </a:pPr>
            <a:r>
              <a:rPr lang="el-GR">
                <a:solidFill>
                  <a:prstClr val="black">
                    <a:tint val="75000"/>
                  </a:prstClr>
                </a:solidFill>
              </a:rPr>
              <a:t>Εισαγωγικές Έννοιες</a:t>
            </a:r>
          </a:p>
        </p:txBody>
      </p:sp>
      <p:sp>
        <p:nvSpPr>
          <p:cNvPr id="7" name="Θέση αριθμού διαφάνειας 5"/>
          <p:cNvSpPr>
            <a:spLocks noGrp="1"/>
          </p:cNvSpPr>
          <p:nvPr>
            <p:ph type="sldNum" sz="quarter" idx="12"/>
          </p:nvPr>
        </p:nvSpPr>
        <p:spPr/>
        <p:txBody>
          <a:bodyPr/>
          <a:lstStyle>
            <a:lvl1pPr>
              <a:defRPr/>
            </a:lvl1pPr>
          </a:lstStyle>
          <a:p>
            <a:pPr>
              <a:defRPr/>
            </a:pPr>
            <a:fld id="{3C1FE439-2ADE-409C-AC3D-83FED6486A78}" type="slidenum">
              <a:rPr lang="el-GR">
                <a:solidFill>
                  <a:prstClr val="black">
                    <a:tint val="75000"/>
                  </a:prstClr>
                </a:solidFill>
              </a:rPr>
              <a:pPr>
                <a:defRPr/>
              </a:pPr>
              <a:t>‹#›</a:t>
            </a:fld>
            <a:endParaRPr lang="el-GR">
              <a:solidFill>
                <a:prstClr val="black">
                  <a:tint val="75000"/>
                </a:prstClr>
              </a:solidFill>
            </a:endParaRPr>
          </a:p>
        </p:txBody>
      </p:sp>
    </p:spTree>
    <p:extLst>
      <p:ext uri="{BB962C8B-B14F-4D97-AF65-F5344CB8AC3E}">
        <p14:creationId xmlns:p14="http://schemas.microsoft.com/office/powerpoint/2010/main" val="43576032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a:lvl1pPr>
          </a:lstStyle>
          <a:p>
            <a:r>
              <a:rPr lang="el-GR" smtClean="0"/>
              <a:t>Στυλ κύριου τίτλου</a:t>
            </a:r>
            <a:endParaRPr lang="el-GR"/>
          </a:p>
        </p:txBody>
      </p:sp>
      <p:sp>
        <p:nvSpPr>
          <p:cNvPr id="3" name="Θέση κειμένου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4" name="Θέση περιεχομένου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κειμένου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6" name="Θέση περιεχομένου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Θέση ημερομηνίας 3"/>
          <p:cNvSpPr>
            <a:spLocks noGrp="1"/>
          </p:cNvSpPr>
          <p:nvPr>
            <p:ph type="dt" sz="half" idx="10"/>
          </p:nvPr>
        </p:nvSpPr>
        <p:spPr/>
        <p:txBody>
          <a:bodyPr/>
          <a:lstStyle>
            <a:lvl1pPr>
              <a:defRPr/>
            </a:lvl1pPr>
          </a:lstStyle>
          <a:p>
            <a:pPr>
              <a:defRPr/>
            </a:pPr>
            <a:fld id="{E3234CAB-A221-4456-8071-1E69DEBBEB1B}" type="datetime1">
              <a:rPr lang="el-GR">
                <a:solidFill>
                  <a:prstClr val="black">
                    <a:tint val="75000"/>
                  </a:prstClr>
                </a:solidFill>
              </a:rPr>
              <a:pPr>
                <a:defRPr/>
              </a:pPr>
              <a:t>3/3/2014</a:t>
            </a:fld>
            <a:endParaRPr lang="el-GR">
              <a:solidFill>
                <a:prstClr val="black">
                  <a:tint val="75000"/>
                </a:prstClr>
              </a:solidFill>
            </a:endParaRPr>
          </a:p>
        </p:txBody>
      </p:sp>
      <p:sp>
        <p:nvSpPr>
          <p:cNvPr id="8" name="Θέση υποσέλιδου 4"/>
          <p:cNvSpPr>
            <a:spLocks noGrp="1"/>
          </p:cNvSpPr>
          <p:nvPr>
            <p:ph type="ftr" sz="quarter" idx="11"/>
          </p:nvPr>
        </p:nvSpPr>
        <p:spPr/>
        <p:txBody>
          <a:bodyPr/>
          <a:lstStyle>
            <a:lvl1pPr>
              <a:defRPr/>
            </a:lvl1pPr>
          </a:lstStyle>
          <a:p>
            <a:pPr>
              <a:defRPr/>
            </a:pPr>
            <a:r>
              <a:rPr lang="el-GR">
                <a:solidFill>
                  <a:prstClr val="black">
                    <a:tint val="75000"/>
                  </a:prstClr>
                </a:solidFill>
              </a:rPr>
              <a:t>Εισαγωγικές Έννοιες</a:t>
            </a:r>
          </a:p>
        </p:txBody>
      </p:sp>
      <p:sp>
        <p:nvSpPr>
          <p:cNvPr id="9" name="Θέση αριθμού διαφάνειας 5"/>
          <p:cNvSpPr>
            <a:spLocks noGrp="1"/>
          </p:cNvSpPr>
          <p:nvPr>
            <p:ph type="sldNum" sz="quarter" idx="12"/>
          </p:nvPr>
        </p:nvSpPr>
        <p:spPr/>
        <p:txBody>
          <a:bodyPr/>
          <a:lstStyle>
            <a:lvl1pPr>
              <a:defRPr/>
            </a:lvl1pPr>
          </a:lstStyle>
          <a:p>
            <a:pPr>
              <a:defRPr/>
            </a:pPr>
            <a:fld id="{99C3F658-0318-490E-953B-2ADC0C697846}" type="slidenum">
              <a:rPr lang="el-GR">
                <a:solidFill>
                  <a:prstClr val="black">
                    <a:tint val="75000"/>
                  </a:prstClr>
                </a:solidFill>
              </a:rPr>
              <a:pPr>
                <a:defRPr/>
              </a:pPr>
              <a:t>‹#›</a:t>
            </a:fld>
            <a:endParaRPr lang="el-GR">
              <a:solidFill>
                <a:prstClr val="black">
                  <a:tint val="75000"/>
                </a:prstClr>
              </a:solidFill>
            </a:endParaRPr>
          </a:p>
        </p:txBody>
      </p:sp>
    </p:spTree>
    <p:extLst>
      <p:ext uri="{BB962C8B-B14F-4D97-AF65-F5344CB8AC3E}">
        <p14:creationId xmlns:p14="http://schemas.microsoft.com/office/powerpoint/2010/main" val="29518311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ημερομηνίας 3"/>
          <p:cNvSpPr>
            <a:spLocks noGrp="1"/>
          </p:cNvSpPr>
          <p:nvPr>
            <p:ph type="dt" sz="half" idx="10"/>
          </p:nvPr>
        </p:nvSpPr>
        <p:spPr/>
        <p:txBody>
          <a:bodyPr/>
          <a:lstStyle>
            <a:lvl1pPr>
              <a:defRPr/>
            </a:lvl1pPr>
          </a:lstStyle>
          <a:p>
            <a:pPr>
              <a:defRPr/>
            </a:pPr>
            <a:fld id="{2DAC03EF-CD3F-43A6-A68B-7903C7BC2901}" type="datetime1">
              <a:rPr lang="el-GR">
                <a:solidFill>
                  <a:prstClr val="black">
                    <a:tint val="75000"/>
                  </a:prstClr>
                </a:solidFill>
              </a:rPr>
              <a:pPr>
                <a:defRPr/>
              </a:pPr>
              <a:t>3/3/2014</a:t>
            </a:fld>
            <a:endParaRPr lang="el-GR">
              <a:solidFill>
                <a:prstClr val="black">
                  <a:tint val="75000"/>
                </a:prstClr>
              </a:solidFill>
            </a:endParaRPr>
          </a:p>
        </p:txBody>
      </p:sp>
      <p:sp>
        <p:nvSpPr>
          <p:cNvPr id="4" name="Θέση υποσέλιδου 4"/>
          <p:cNvSpPr>
            <a:spLocks noGrp="1"/>
          </p:cNvSpPr>
          <p:nvPr>
            <p:ph type="ftr" sz="quarter" idx="11"/>
          </p:nvPr>
        </p:nvSpPr>
        <p:spPr/>
        <p:txBody>
          <a:bodyPr/>
          <a:lstStyle>
            <a:lvl1pPr>
              <a:defRPr/>
            </a:lvl1pPr>
          </a:lstStyle>
          <a:p>
            <a:pPr>
              <a:defRPr/>
            </a:pPr>
            <a:r>
              <a:rPr lang="el-GR">
                <a:solidFill>
                  <a:prstClr val="black">
                    <a:tint val="75000"/>
                  </a:prstClr>
                </a:solidFill>
              </a:rPr>
              <a:t>Εισαγωγικές Έννοιες</a:t>
            </a:r>
          </a:p>
        </p:txBody>
      </p:sp>
      <p:sp>
        <p:nvSpPr>
          <p:cNvPr id="5" name="Θέση αριθμού διαφάνειας 5"/>
          <p:cNvSpPr>
            <a:spLocks noGrp="1"/>
          </p:cNvSpPr>
          <p:nvPr>
            <p:ph type="sldNum" sz="quarter" idx="12"/>
          </p:nvPr>
        </p:nvSpPr>
        <p:spPr/>
        <p:txBody>
          <a:bodyPr/>
          <a:lstStyle>
            <a:lvl1pPr>
              <a:defRPr/>
            </a:lvl1pPr>
          </a:lstStyle>
          <a:p>
            <a:pPr>
              <a:defRPr/>
            </a:pPr>
            <a:fld id="{DB27A473-CB9C-4048-8BAB-6C68E50687F9}" type="slidenum">
              <a:rPr lang="el-GR">
                <a:solidFill>
                  <a:prstClr val="black">
                    <a:tint val="75000"/>
                  </a:prstClr>
                </a:solidFill>
              </a:rPr>
              <a:pPr>
                <a:defRPr/>
              </a:pPr>
              <a:t>‹#›</a:t>
            </a:fld>
            <a:endParaRPr lang="el-GR">
              <a:solidFill>
                <a:prstClr val="black">
                  <a:tint val="75000"/>
                </a:prstClr>
              </a:solidFill>
            </a:endParaRPr>
          </a:p>
        </p:txBody>
      </p:sp>
    </p:spTree>
    <p:extLst>
      <p:ext uri="{BB962C8B-B14F-4D97-AF65-F5344CB8AC3E}">
        <p14:creationId xmlns:p14="http://schemas.microsoft.com/office/powerpoint/2010/main" val="372325364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Θέση ημερομηνίας 3"/>
          <p:cNvSpPr>
            <a:spLocks noGrp="1"/>
          </p:cNvSpPr>
          <p:nvPr>
            <p:ph type="dt" sz="half" idx="10"/>
          </p:nvPr>
        </p:nvSpPr>
        <p:spPr/>
        <p:txBody>
          <a:bodyPr/>
          <a:lstStyle>
            <a:lvl1pPr>
              <a:defRPr/>
            </a:lvl1pPr>
          </a:lstStyle>
          <a:p>
            <a:pPr>
              <a:defRPr/>
            </a:pPr>
            <a:fld id="{53F10D5F-715C-4A2E-B1C1-30D722F8EC3E}" type="datetime1">
              <a:rPr lang="el-GR">
                <a:solidFill>
                  <a:prstClr val="black">
                    <a:tint val="75000"/>
                  </a:prstClr>
                </a:solidFill>
              </a:rPr>
              <a:pPr>
                <a:defRPr/>
              </a:pPr>
              <a:t>3/3/2014</a:t>
            </a:fld>
            <a:endParaRPr lang="el-GR">
              <a:solidFill>
                <a:prstClr val="black">
                  <a:tint val="75000"/>
                </a:prstClr>
              </a:solidFill>
            </a:endParaRPr>
          </a:p>
        </p:txBody>
      </p:sp>
      <p:sp>
        <p:nvSpPr>
          <p:cNvPr id="3" name="Θέση υποσέλιδου 4"/>
          <p:cNvSpPr>
            <a:spLocks noGrp="1"/>
          </p:cNvSpPr>
          <p:nvPr>
            <p:ph type="ftr" sz="quarter" idx="11"/>
          </p:nvPr>
        </p:nvSpPr>
        <p:spPr/>
        <p:txBody>
          <a:bodyPr/>
          <a:lstStyle>
            <a:lvl1pPr>
              <a:defRPr/>
            </a:lvl1pPr>
          </a:lstStyle>
          <a:p>
            <a:pPr>
              <a:defRPr/>
            </a:pPr>
            <a:r>
              <a:rPr lang="el-GR">
                <a:solidFill>
                  <a:prstClr val="black">
                    <a:tint val="75000"/>
                  </a:prstClr>
                </a:solidFill>
              </a:rPr>
              <a:t>Εισαγωγικές Έννοιες</a:t>
            </a:r>
          </a:p>
        </p:txBody>
      </p:sp>
      <p:sp>
        <p:nvSpPr>
          <p:cNvPr id="4" name="Θέση αριθμού διαφάνειας 5"/>
          <p:cNvSpPr>
            <a:spLocks noGrp="1"/>
          </p:cNvSpPr>
          <p:nvPr>
            <p:ph type="sldNum" sz="quarter" idx="12"/>
          </p:nvPr>
        </p:nvSpPr>
        <p:spPr/>
        <p:txBody>
          <a:bodyPr/>
          <a:lstStyle>
            <a:lvl1pPr>
              <a:defRPr/>
            </a:lvl1pPr>
          </a:lstStyle>
          <a:p>
            <a:pPr>
              <a:defRPr/>
            </a:pPr>
            <a:fld id="{DC755ABF-3F7E-46FC-83FF-0A8835958591}" type="slidenum">
              <a:rPr lang="el-GR">
                <a:solidFill>
                  <a:prstClr val="black">
                    <a:tint val="75000"/>
                  </a:prstClr>
                </a:solidFill>
              </a:rPr>
              <a:pPr>
                <a:defRPr/>
              </a:pPr>
              <a:t>‹#›</a:t>
            </a:fld>
            <a:endParaRPr lang="el-GR">
              <a:solidFill>
                <a:prstClr val="black">
                  <a:tint val="75000"/>
                </a:prstClr>
              </a:solidFill>
            </a:endParaRPr>
          </a:p>
        </p:txBody>
      </p:sp>
    </p:spTree>
    <p:extLst>
      <p:ext uri="{BB962C8B-B14F-4D97-AF65-F5344CB8AC3E}">
        <p14:creationId xmlns:p14="http://schemas.microsoft.com/office/powerpoint/2010/main" val="333590781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3050"/>
            <a:ext cx="3008313" cy="1162050"/>
          </a:xfrm>
        </p:spPr>
        <p:txBody>
          <a:bodyPr anchor="b"/>
          <a:lstStyle>
            <a:lvl1pPr algn="l">
              <a:defRPr sz="2000" b="1"/>
            </a:lvl1pPr>
          </a:lstStyle>
          <a:p>
            <a:r>
              <a:rPr lang="el-GR" smtClean="0"/>
              <a:t>Στυλ κύριου τίτλου</a:t>
            </a:r>
            <a:endParaRPr lang="el-GR"/>
          </a:p>
        </p:txBody>
      </p:sp>
      <p:sp>
        <p:nvSpPr>
          <p:cNvPr id="3" name="Θέση περιεχομένου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κειμένου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Θέση ημερομηνίας 3"/>
          <p:cNvSpPr>
            <a:spLocks noGrp="1"/>
          </p:cNvSpPr>
          <p:nvPr>
            <p:ph type="dt" sz="half" idx="10"/>
          </p:nvPr>
        </p:nvSpPr>
        <p:spPr/>
        <p:txBody>
          <a:bodyPr/>
          <a:lstStyle>
            <a:lvl1pPr>
              <a:defRPr/>
            </a:lvl1pPr>
          </a:lstStyle>
          <a:p>
            <a:pPr>
              <a:defRPr/>
            </a:pPr>
            <a:fld id="{F94A6348-4BBB-4878-9BDF-9879F47F7F11}" type="datetime1">
              <a:rPr lang="el-GR">
                <a:solidFill>
                  <a:prstClr val="black">
                    <a:tint val="75000"/>
                  </a:prstClr>
                </a:solidFill>
              </a:rPr>
              <a:pPr>
                <a:defRPr/>
              </a:pPr>
              <a:t>3/3/2014</a:t>
            </a:fld>
            <a:endParaRPr lang="el-GR">
              <a:solidFill>
                <a:prstClr val="black">
                  <a:tint val="75000"/>
                </a:prstClr>
              </a:solidFill>
            </a:endParaRPr>
          </a:p>
        </p:txBody>
      </p:sp>
      <p:sp>
        <p:nvSpPr>
          <p:cNvPr id="6" name="Θέση υποσέλιδου 4"/>
          <p:cNvSpPr>
            <a:spLocks noGrp="1"/>
          </p:cNvSpPr>
          <p:nvPr>
            <p:ph type="ftr" sz="quarter" idx="11"/>
          </p:nvPr>
        </p:nvSpPr>
        <p:spPr/>
        <p:txBody>
          <a:bodyPr/>
          <a:lstStyle>
            <a:lvl1pPr>
              <a:defRPr/>
            </a:lvl1pPr>
          </a:lstStyle>
          <a:p>
            <a:pPr>
              <a:defRPr/>
            </a:pPr>
            <a:r>
              <a:rPr lang="el-GR">
                <a:solidFill>
                  <a:prstClr val="black">
                    <a:tint val="75000"/>
                  </a:prstClr>
                </a:solidFill>
              </a:rPr>
              <a:t>Εισαγωγικές Έννοιες</a:t>
            </a:r>
          </a:p>
        </p:txBody>
      </p:sp>
      <p:sp>
        <p:nvSpPr>
          <p:cNvPr id="7" name="Θέση αριθμού διαφάνειας 5"/>
          <p:cNvSpPr>
            <a:spLocks noGrp="1"/>
          </p:cNvSpPr>
          <p:nvPr>
            <p:ph type="sldNum" sz="quarter" idx="12"/>
          </p:nvPr>
        </p:nvSpPr>
        <p:spPr/>
        <p:txBody>
          <a:bodyPr/>
          <a:lstStyle>
            <a:lvl1pPr>
              <a:defRPr/>
            </a:lvl1pPr>
          </a:lstStyle>
          <a:p>
            <a:pPr>
              <a:defRPr/>
            </a:pPr>
            <a:fld id="{8BCA8592-0B44-484E-AC65-6565DCC7BB04}" type="slidenum">
              <a:rPr lang="el-GR">
                <a:solidFill>
                  <a:prstClr val="black">
                    <a:tint val="75000"/>
                  </a:prstClr>
                </a:solidFill>
              </a:rPr>
              <a:pPr>
                <a:defRPr/>
              </a:pPr>
              <a:t>‹#›</a:t>
            </a:fld>
            <a:endParaRPr lang="el-GR">
              <a:solidFill>
                <a:prstClr val="black">
                  <a:tint val="75000"/>
                </a:prstClr>
              </a:solidFill>
            </a:endParaRPr>
          </a:p>
        </p:txBody>
      </p:sp>
    </p:spTree>
    <p:extLst>
      <p:ext uri="{BB962C8B-B14F-4D97-AF65-F5344CB8AC3E}">
        <p14:creationId xmlns:p14="http://schemas.microsoft.com/office/powerpoint/2010/main" val="28247286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περιεχομένου 2"/>
          <p:cNvSpPr>
            <a:spLocks noGrp="1"/>
          </p:cNvSpPr>
          <p:nvPr>
            <p:ph idx="1"/>
          </p:nvPr>
        </p:nvSpPr>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BA38D5B3-E9B1-444E-A41B-FA3B31949474}" type="datetime1">
              <a:rPr lang="el-GR" smtClean="0"/>
              <a:t>3/3/2014</a:t>
            </a:fld>
            <a:endParaRPr lang="el-GR"/>
          </a:p>
        </p:txBody>
      </p:sp>
      <p:sp>
        <p:nvSpPr>
          <p:cNvPr id="5" name="Θέση υποσέλιδου 4"/>
          <p:cNvSpPr>
            <a:spLocks noGrp="1"/>
          </p:cNvSpPr>
          <p:nvPr>
            <p:ph type="ftr" sz="quarter" idx="11"/>
          </p:nvPr>
        </p:nvSpPr>
        <p:spPr/>
        <p:txBody>
          <a:bodyPr/>
          <a:lstStyle/>
          <a:p>
            <a:r>
              <a:rPr lang="el-GR" smtClean="0"/>
              <a:t>Σουίτες Ελέγχων</a:t>
            </a:r>
            <a:endParaRPr lang="el-GR"/>
          </a:p>
        </p:txBody>
      </p:sp>
      <p:sp>
        <p:nvSpPr>
          <p:cNvPr id="6" name="Θέση αριθμού διαφάνειας 5"/>
          <p:cNvSpPr>
            <a:spLocks noGrp="1"/>
          </p:cNvSpPr>
          <p:nvPr>
            <p:ph type="sldNum" sz="quarter" idx="12"/>
          </p:nvPr>
        </p:nvSpPr>
        <p:spPr/>
        <p:txBody>
          <a:bodyPr/>
          <a:lstStyle/>
          <a:p>
            <a:fld id="{3A01A9CB-52B4-4A94-BFD8-44BE64CF3191}" type="slidenum">
              <a:rPr lang="el-GR" smtClean="0"/>
              <a:t>‹#›</a:t>
            </a:fld>
            <a:endParaRPr lang="el-GR"/>
          </a:p>
        </p:txBody>
      </p:sp>
    </p:spTree>
    <p:extLst>
      <p:ext uri="{BB962C8B-B14F-4D97-AF65-F5344CB8AC3E}">
        <p14:creationId xmlns:p14="http://schemas.microsoft.com/office/powerpoint/2010/main" val="38526862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1792288" y="4800600"/>
            <a:ext cx="5486400" cy="566738"/>
          </a:xfrm>
        </p:spPr>
        <p:txBody>
          <a:bodyPr anchor="b"/>
          <a:lstStyle>
            <a:lvl1pPr algn="l">
              <a:defRPr sz="2000" b="1"/>
            </a:lvl1pPr>
          </a:lstStyle>
          <a:p>
            <a:r>
              <a:rPr lang="el-GR" smtClean="0"/>
              <a:t>Στυλ κύριου τίτλου</a:t>
            </a:r>
            <a:endParaRPr lang="el-GR"/>
          </a:p>
        </p:txBody>
      </p:sp>
      <p:sp>
        <p:nvSpPr>
          <p:cNvPr id="3" name="Θέση εικόνας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l-GR" noProof="0" smtClean="0"/>
          </a:p>
        </p:txBody>
      </p:sp>
      <p:sp>
        <p:nvSpPr>
          <p:cNvPr id="4" name="Θέση κειμένου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Θέση ημερομηνίας 3"/>
          <p:cNvSpPr>
            <a:spLocks noGrp="1"/>
          </p:cNvSpPr>
          <p:nvPr>
            <p:ph type="dt" sz="half" idx="10"/>
          </p:nvPr>
        </p:nvSpPr>
        <p:spPr/>
        <p:txBody>
          <a:bodyPr/>
          <a:lstStyle>
            <a:lvl1pPr>
              <a:defRPr/>
            </a:lvl1pPr>
          </a:lstStyle>
          <a:p>
            <a:pPr>
              <a:defRPr/>
            </a:pPr>
            <a:fld id="{3AD7ABEE-4040-4B38-8428-A0AB63D305EF}" type="datetime1">
              <a:rPr lang="el-GR">
                <a:solidFill>
                  <a:prstClr val="black">
                    <a:tint val="75000"/>
                  </a:prstClr>
                </a:solidFill>
              </a:rPr>
              <a:pPr>
                <a:defRPr/>
              </a:pPr>
              <a:t>3/3/2014</a:t>
            </a:fld>
            <a:endParaRPr lang="el-GR">
              <a:solidFill>
                <a:prstClr val="black">
                  <a:tint val="75000"/>
                </a:prstClr>
              </a:solidFill>
            </a:endParaRPr>
          </a:p>
        </p:txBody>
      </p:sp>
      <p:sp>
        <p:nvSpPr>
          <p:cNvPr id="6" name="Θέση υποσέλιδου 4"/>
          <p:cNvSpPr>
            <a:spLocks noGrp="1"/>
          </p:cNvSpPr>
          <p:nvPr>
            <p:ph type="ftr" sz="quarter" idx="11"/>
          </p:nvPr>
        </p:nvSpPr>
        <p:spPr/>
        <p:txBody>
          <a:bodyPr/>
          <a:lstStyle>
            <a:lvl1pPr>
              <a:defRPr/>
            </a:lvl1pPr>
          </a:lstStyle>
          <a:p>
            <a:pPr>
              <a:defRPr/>
            </a:pPr>
            <a:r>
              <a:rPr lang="el-GR">
                <a:solidFill>
                  <a:prstClr val="black">
                    <a:tint val="75000"/>
                  </a:prstClr>
                </a:solidFill>
              </a:rPr>
              <a:t>Εισαγωγικές Έννοιες</a:t>
            </a:r>
          </a:p>
        </p:txBody>
      </p:sp>
      <p:sp>
        <p:nvSpPr>
          <p:cNvPr id="7" name="Θέση αριθμού διαφάνειας 5"/>
          <p:cNvSpPr>
            <a:spLocks noGrp="1"/>
          </p:cNvSpPr>
          <p:nvPr>
            <p:ph type="sldNum" sz="quarter" idx="12"/>
          </p:nvPr>
        </p:nvSpPr>
        <p:spPr/>
        <p:txBody>
          <a:bodyPr/>
          <a:lstStyle>
            <a:lvl1pPr>
              <a:defRPr/>
            </a:lvl1pPr>
          </a:lstStyle>
          <a:p>
            <a:pPr>
              <a:defRPr/>
            </a:pPr>
            <a:fld id="{A10575AE-9C73-40AE-BE25-E35B104F148B}" type="slidenum">
              <a:rPr lang="el-GR">
                <a:solidFill>
                  <a:prstClr val="black">
                    <a:tint val="75000"/>
                  </a:prstClr>
                </a:solidFill>
              </a:rPr>
              <a:pPr>
                <a:defRPr/>
              </a:pPr>
              <a:t>‹#›</a:t>
            </a:fld>
            <a:endParaRPr lang="el-GR">
              <a:solidFill>
                <a:prstClr val="black">
                  <a:tint val="75000"/>
                </a:prstClr>
              </a:solidFill>
            </a:endParaRPr>
          </a:p>
        </p:txBody>
      </p:sp>
    </p:spTree>
    <p:extLst>
      <p:ext uri="{BB962C8B-B14F-4D97-AF65-F5344CB8AC3E}">
        <p14:creationId xmlns:p14="http://schemas.microsoft.com/office/powerpoint/2010/main" val="356481179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κατακόρυφου κειμένου 2"/>
          <p:cNvSpPr>
            <a:spLocks noGrp="1"/>
          </p:cNvSpPr>
          <p:nvPr>
            <p:ph type="body" orient="vert" idx="1"/>
          </p:nvPr>
        </p:nvSpPr>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lvl1pPr>
              <a:defRPr/>
            </a:lvl1pPr>
          </a:lstStyle>
          <a:p>
            <a:pPr>
              <a:defRPr/>
            </a:pPr>
            <a:fld id="{9D36C841-295E-4CD1-AF31-569D7D5A0530}" type="datetime1">
              <a:rPr lang="el-GR">
                <a:solidFill>
                  <a:prstClr val="black">
                    <a:tint val="75000"/>
                  </a:prstClr>
                </a:solidFill>
              </a:rPr>
              <a:pPr>
                <a:defRPr/>
              </a:pPr>
              <a:t>3/3/2014</a:t>
            </a:fld>
            <a:endParaRPr lang="el-GR">
              <a:solidFill>
                <a:prstClr val="black">
                  <a:tint val="75000"/>
                </a:prstClr>
              </a:solidFill>
            </a:endParaRPr>
          </a:p>
        </p:txBody>
      </p:sp>
      <p:sp>
        <p:nvSpPr>
          <p:cNvPr id="5" name="Θέση υποσέλιδου 4"/>
          <p:cNvSpPr>
            <a:spLocks noGrp="1"/>
          </p:cNvSpPr>
          <p:nvPr>
            <p:ph type="ftr" sz="quarter" idx="11"/>
          </p:nvPr>
        </p:nvSpPr>
        <p:spPr/>
        <p:txBody>
          <a:bodyPr/>
          <a:lstStyle>
            <a:lvl1pPr>
              <a:defRPr/>
            </a:lvl1pPr>
          </a:lstStyle>
          <a:p>
            <a:pPr>
              <a:defRPr/>
            </a:pPr>
            <a:r>
              <a:rPr lang="el-GR">
                <a:solidFill>
                  <a:prstClr val="black">
                    <a:tint val="75000"/>
                  </a:prstClr>
                </a:solidFill>
              </a:rPr>
              <a:t>Εισαγωγικές Έννοιες</a:t>
            </a:r>
          </a:p>
        </p:txBody>
      </p:sp>
      <p:sp>
        <p:nvSpPr>
          <p:cNvPr id="6" name="Θέση αριθμού διαφάνειας 5"/>
          <p:cNvSpPr>
            <a:spLocks noGrp="1"/>
          </p:cNvSpPr>
          <p:nvPr>
            <p:ph type="sldNum" sz="quarter" idx="12"/>
          </p:nvPr>
        </p:nvSpPr>
        <p:spPr/>
        <p:txBody>
          <a:bodyPr/>
          <a:lstStyle>
            <a:lvl1pPr>
              <a:defRPr/>
            </a:lvl1pPr>
          </a:lstStyle>
          <a:p>
            <a:pPr>
              <a:defRPr/>
            </a:pPr>
            <a:fld id="{DFC57633-13BE-4ECF-A8CE-2F411A19525F}" type="slidenum">
              <a:rPr lang="el-GR">
                <a:solidFill>
                  <a:prstClr val="black">
                    <a:tint val="75000"/>
                  </a:prstClr>
                </a:solidFill>
              </a:rPr>
              <a:pPr>
                <a:defRPr/>
              </a:pPr>
              <a:t>‹#›</a:t>
            </a:fld>
            <a:endParaRPr lang="el-GR">
              <a:solidFill>
                <a:prstClr val="black">
                  <a:tint val="75000"/>
                </a:prstClr>
              </a:solidFill>
            </a:endParaRPr>
          </a:p>
        </p:txBody>
      </p:sp>
    </p:spTree>
    <p:extLst>
      <p:ext uri="{BB962C8B-B14F-4D97-AF65-F5344CB8AC3E}">
        <p14:creationId xmlns:p14="http://schemas.microsoft.com/office/powerpoint/2010/main" val="89091931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6629400" y="274638"/>
            <a:ext cx="2057400" cy="5851525"/>
          </a:xfrm>
        </p:spPr>
        <p:txBody>
          <a:bodyPr vert="eaVert"/>
          <a:lstStyle/>
          <a:p>
            <a:r>
              <a:rPr lang="el-GR" smtClean="0"/>
              <a:t>Στυλ κύριου τίτλου</a:t>
            </a:r>
            <a:endParaRPr lang="el-GR"/>
          </a:p>
        </p:txBody>
      </p:sp>
      <p:sp>
        <p:nvSpPr>
          <p:cNvPr id="3" name="Θέση κατακόρυφου κειμένου 2"/>
          <p:cNvSpPr>
            <a:spLocks noGrp="1"/>
          </p:cNvSpPr>
          <p:nvPr>
            <p:ph type="body" orient="vert" idx="1"/>
          </p:nvPr>
        </p:nvSpPr>
        <p:spPr>
          <a:xfrm>
            <a:off x="457200" y="274638"/>
            <a:ext cx="6019800" cy="5851525"/>
          </a:xfrm>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lvl1pPr>
              <a:defRPr/>
            </a:lvl1pPr>
          </a:lstStyle>
          <a:p>
            <a:pPr>
              <a:defRPr/>
            </a:pPr>
            <a:fld id="{C72EC596-E0BA-414B-816F-9CB902488EDB}" type="datetime1">
              <a:rPr lang="el-GR">
                <a:solidFill>
                  <a:prstClr val="black">
                    <a:tint val="75000"/>
                  </a:prstClr>
                </a:solidFill>
              </a:rPr>
              <a:pPr>
                <a:defRPr/>
              </a:pPr>
              <a:t>3/3/2014</a:t>
            </a:fld>
            <a:endParaRPr lang="el-GR">
              <a:solidFill>
                <a:prstClr val="black">
                  <a:tint val="75000"/>
                </a:prstClr>
              </a:solidFill>
            </a:endParaRPr>
          </a:p>
        </p:txBody>
      </p:sp>
      <p:sp>
        <p:nvSpPr>
          <p:cNvPr id="5" name="Θέση υποσέλιδου 4"/>
          <p:cNvSpPr>
            <a:spLocks noGrp="1"/>
          </p:cNvSpPr>
          <p:nvPr>
            <p:ph type="ftr" sz="quarter" idx="11"/>
          </p:nvPr>
        </p:nvSpPr>
        <p:spPr/>
        <p:txBody>
          <a:bodyPr/>
          <a:lstStyle>
            <a:lvl1pPr>
              <a:defRPr/>
            </a:lvl1pPr>
          </a:lstStyle>
          <a:p>
            <a:pPr>
              <a:defRPr/>
            </a:pPr>
            <a:r>
              <a:rPr lang="el-GR">
                <a:solidFill>
                  <a:prstClr val="black">
                    <a:tint val="75000"/>
                  </a:prstClr>
                </a:solidFill>
              </a:rPr>
              <a:t>Εισαγωγικές Έννοιες</a:t>
            </a:r>
          </a:p>
        </p:txBody>
      </p:sp>
      <p:sp>
        <p:nvSpPr>
          <p:cNvPr id="6" name="Θέση αριθμού διαφάνειας 5"/>
          <p:cNvSpPr>
            <a:spLocks noGrp="1"/>
          </p:cNvSpPr>
          <p:nvPr>
            <p:ph type="sldNum" sz="quarter" idx="12"/>
          </p:nvPr>
        </p:nvSpPr>
        <p:spPr/>
        <p:txBody>
          <a:bodyPr/>
          <a:lstStyle>
            <a:lvl1pPr>
              <a:defRPr/>
            </a:lvl1pPr>
          </a:lstStyle>
          <a:p>
            <a:pPr>
              <a:defRPr/>
            </a:pPr>
            <a:fld id="{E641B531-C3AB-486D-91A2-18464BA792E2}" type="slidenum">
              <a:rPr lang="el-GR">
                <a:solidFill>
                  <a:prstClr val="black">
                    <a:tint val="75000"/>
                  </a:prstClr>
                </a:solidFill>
              </a:rPr>
              <a:pPr>
                <a:defRPr/>
              </a:pPr>
              <a:t>‹#›</a:t>
            </a:fld>
            <a:endParaRPr lang="el-GR">
              <a:solidFill>
                <a:prstClr val="black">
                  <a:tint val="75000"/>
                </a:prstClr>
              </a:solidFill>
            </a:endParaRPr>
          </a:p>
        </p:txBody>
      </p:sp>
    </p:spTree>
    <p:extLst>
      <p:ext uri="{BB962C8B-B14F-4D97-AF65-F5344CB8AC3E}">
        <p14:creationId xmlns:p14="http://schemas.microsoft.com/office/powerpoint/2010/main" val="36781043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p:cNvSpPr>
            <a:spLocks noGrp="1"/>
          </p:cNvSpPr>
          <p:nvPr>
            <p:ph type="title"/>
          </p:nvPr>
        </p:nvSpPr>
        <p:spPr>
          <a:xfrm>
            <a:off x="722313" y="4406900"/>
            <a:ext cx="7772400" cy="1362075"/>
          </a:xfrm>
        </p:spPr>
        <p:txBody>
          <a:bodyPr anchor="t"/>
          <a:lstStyle>
            <a:lvl1pPr algn="l">
              <a:defRPr sz="4000" b="1" cap="all"/>
            </a:lvl1pPr>
          </a:lstStyle>
          <a:p>
            <a:r>
              <a:rPr lang="el-GR" smtClean="0"/>
              <a:t>Στυλ κύριου τίτλου</a:t>
            </a:r>
            <a:endParaRPr lang="el-GR"/>
          </a:p>
        </p:txBody>
      </p:sp>
      <p:sp>
        <p:nvSpPr>
          <p:cNvPr id="3" name="Θέση κειμένου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Στυλ υποδείγματος κειμένου</a:t>
            </a:r>
          </a:p>
        </p:txBody>
      </p:sp>
      <p:sp>
        <p:nvSpPr>
          <p:cNvPr id="4" name="Θέση ημερομηνίας 3"/>
          <p:cNvSpPr>
            <a:spLocks noGrp="1"/>
          </p:cNvSpPr>
          <p:nvPr>
            <p:ph type="dt" sz="half" idx="10"/>
          </p:nvPr>
        </p:nvSpPr>
        <p:spPr/>
        <p:txBody>
          <a:bodyPr/>
          <a:lstStyle/>
          <a:p>
            <a:fld id="{C74B2820-CF2D-4489-B36E-21D07A5AAEA5}" type="datetime1">
              <a:rPr lang="el-GR" smtClean="0"/>
              <a:t>3/3/2014</a:t>
            </a:fld>
            <a:endParaRPr lang="el-GR"/>
          </a:p>
        </p:txBody>
      </p:sp>
      <p:sp>
        <p:nvSpPr>
          <p:cNvPr id="5" name="Θέση υποσέλιδου 4"/>
          <p:cNvSpPr>
            <a:spLocks noGrp="1"/>
          </p:cNvSpPr>
          <p:nvPr>
            <p:ph type="ftr" sz="quarter" idx="11"/>
          </p:nvPr>
        </p:nvSpPr>
        <p:spPr/>
        <p:txBody>
          <a:bodyPr/>
          <a:lstStyle/>
          <a:p>
            <a:r>
              <a:rPr lang="el-GR" smtClean="0"/>
              <a:t>Σουίτες Ελέγχων</a:t>
            </a:r>
            <a:endParaRPr lang="el-GR"/>
          </a:p>
        </p:txBody>
      </p:sp>
      <p:sp>
        <p:nvSpPr>
          <p:cNvPr id="6" name="Θέση αριθμού διαφάνειας 5"/>
          <p:cNvSpPr>
            <a:spLocks noGrp="1"/>
          </p:cNvSpPr>
          <p:nvPr>
            <p:ph type="sldNum" sz="quarter" idx="12"/>
          </p:nvPr>
        </p:nvSpPr>
        <p:spPr/>
        <p:txBody>
          <a:bodyPr/>
          <a:lstStyle/>
          <a:p>
            <a:fld id="{3A01A9CB-52B4-4A94-BFD8-44BE64CF3191}" type="slidenum">
              <a:rPr lang="el-GR" smtClean="0"/>
              <a:t>‹#›</a:t>
            </a:fld>
            <a:endParaRPr lang="el-GR"/>
          </a:p>
        </p:txBody>
      </p:sp>
    </p:spTree>
    <p:extLst>
      <p:ext uri="{BB962C8B-B14F-4D97-AF65-F5344CB8AC3E}">
        <p14:creationId xmlns:p14="http://schemas.microsoft.com/office/powerpoint/2010/main" val="31282911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περιεχομένου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περιεχομένου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ημερομηνίας 4"/>
          <p:cNvSpPr>
            <a:spLocks noGrp="1"/>
          </p:cNvSpPr>
          <p:nvPr>
            <p:ph type="dt" sz="half" idx="10"/>
          </p:nvPr>
        </p:nvSpPr>
        <p:spPr/>
        <p:txBody>
          <a:bodyPr/>
          <a:lstStyle/>
          <a:p>
            <a:fld id="{AD6CF776-18A0-4B36-9202-EB3C8CA925DF}" type="datetime1">
              <a:rPr lang="el-GR" smtClean="0"/>
              <a:t>3/3/2014</a:t>
            </a:fld>
            <a:endParaRPr lang="el-GR"/>
          </a:p>
        </p:txBody>
      </p:sp>
      <p:sp>
        <p:nvSpPr>
          <p:cNvPr id="6" name="Θέση υποσέλιδου 5"/>
          <p:cNvSpPr>
            <a:spLocks noGrp="1"/>
          </p:cNvSpPr>
          <p:nvPr>
            <p:ph type="ftr" sz="quarter" idx="11"/>
          </p:nvPr>
        </p:nvSpPr>
        <p:spPr/>
        <p:txBody>
          <a:bodyPr/>
          <a:lstStyle/>
          <a:p>
            <a:r>
              <a:rPr lang="el-GR" smtClean="0"/>
              <a:t>Σουίτες Ελέγχων</a:t>
            </a:r>
            <a:endParaRPr lang="el-GR"/>
          </a:p>
        </p:txBody>
      </p:sp>
      <p:sp>
        <p:nvSpPr>
          <p:cNvPr id="7" name="Θέση αριθμού διαφάνειας 6"/>
          <p:cNvSpPr>
            <a:spLocks noGrp="1"/>
          </p:cNvSpPr>
          <p:nvPr>
            <p:ph type="sldNum" sz="quarter" idx="12"/>
          </p:nvPr>
        </p:nvSpPr>
        <p:spPr/>
        <p:txBody>
          <a:bodyPr/>
          <a:lstStyle/>
          <a:p>
            <a:fld id="{3A01A9CB-52B4-4A94-BFD8-44BE64CF3191}" type="slidenum">
              <a:rPr lang="el-GR" smtClean="0"/>
              <a:t>‹#›</a:t>
            </a:fld>
            <a:endParaRPr lang="el-GR"/>
          </a:p>
        </p:txBody>
      </p:sp>
    </p:spTree>
    <p:extLst>
      <p:ext uri="{BB962C8B-B14F-4D97-AF65-F5344CB8AC3E}">
        <p14:creationId xmlns:p14="http://schemas.microsoft.com/office/powerpoint/2010/main" val="6650868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a:lvl1pPr>
          </a:lstStyle>
          <a:p>
            <a:r>
              <a:rPr lang="el-GR" smtClean="0"/>
              <a:t>Στυλ κύριου τίτλου</a:t>
            </a:r>
            <a:endParaRPr lang="el-GR"/>
          </a:p>
        </p:txBody>
      </p:sp>
      <p:sp>
        <p:nvSpPr>
          <p:cNvPr id="3" name="Θέση κειμένου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4" name="Θέση περιεχομένου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κειμένου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6" name="Θέση περιεχομένου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Θέση ημερομηνίας 6"/>
          <p:cNvSpPr>
            <a:spLocks noGrp="1"/>
          </p:cNvSpPr>
          <p:nvPr>
            <p:ph type="dt" sz="half" idx="10"/>
          </p:nvPr>
        </p:nvSpPr>
        <p:spPr/>
        <p:txBody>
          <a:bodyPr/>
          <a:lstStyle/>
          <a:p>
            <a:fld id="{F6B73AEC-DA58-413F-86C3-D109F1C4B364}" type="datetime1">
              <a:rPr lang="el-GR" smtClean="0"/>
              <a:t>3/3/2014</a:t>
            </a:fld>
            <a:endParaRPr lang="el-GR"/>
          </a:p>
        </p:txBody>
      </p:sp>
      <p:sp>
        <p:nvSpPr>
          <p:cNvPr id="8" name="Θέση υποσέλιδου 7"/>
          <p:cNvSpPr>
            <a:spLocks noGrp="1"/>
          </p:cNvSpPr>
          <p:nvPr>
            <p:ph type="ftr" sz="quarter" idx="11"/>
          </p:nvPr>
        </p:nvSpPr>
        <p:spPr/>
        <p:txBody>
          <a:bodyPr/>
          <a:lstStyle/>
          <a:p>
            <a:r>
              <a:rPr lang="el-GR" smtClean="0"/>
              <a:t>Σουίτες Ελέγχων</a:t>
            </a:r>
            <a:endParaRPr lang="el-GR"/>
          </a:p>
        </p:txBody>
      </p:sp>
      <p:sp>
        <p:nvSpPr>
          <p:cNvPr id="9" name="Θέση αριθμού διαφάνειας 8"/>
          <p:cNvSpPr>
            <a:spLocks noGrp="1"/>
          </p:cNvSpPr>
          <p:nvPr>
            <p:ph type="sldNum" sz="quarter" idx="12"/>
          </p:nvPr>
        </p:nvSpPr>
        <p:spPr/>
        <p:txBody>
          <a:bodyPr/>
          <a:lstStyle/>
          <a:p>
            <a:fld id="{3A01A9CB-52B4-4A94-BFD8-44BE64CF3191}" type="slidenum">
              <a:rPr lang="el-GR" smtClean="0"/>
              <a:t>‹#›</a:t>
            </a:fld>
            <a:endParaRPr lang="el-GR"/>
          </a:p>
        </p:txBody>
      </p:sp>
    </p:spTree>
    <p:extLst>
      <p:ext uri="{BB962C8B-B14F-4D97-AF65-F5344CB8AC3E}">
        <p14:creationId xmlns:p14="http://schemas.microsoft.com/office/powerpoint/2010/main" val="13875007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ημερομηνίας 2"/>
          <p:cNvSpPr>
            <a:spLocks noGrp="1"/>
          </p:cNvSpPr>
          <p:nvPr>
            <p:ph type="dt" sz="half" idx="10"/>
          </p:nvPr>
        </p:nvSpPr>
        <p:spPr/>
        <p:txBody>
          <a:bodyPr/>
          <a:lstStyle/>
          <a:p>
            <a:fld id="{599A4C03-7798-400D-91B2-AA55C838C893}" type="datetime1">
              <a:rPr lang="el-GR" smtClean="0"/>
              <a:t>3/3/2014</a:t>
            </a:fld>
            <a:endParaRPr lang="el-GR"/>
          </a:p>
        </p:txBody>
      </p:sp>
      <p:sp>
        <p:nvSpPr>
          <p:cNvPr id="4" name="Θέση υποσέλιδου 3"/>
          <p:cNvSpPr>
            <a:spLocks noGrp="1"/>
          </p:cNvSpPr>
          <p:nvPr>
            <p:ph type="ftr" sz="quarter" idx="11"/>
          </p:nvPr>
        </p:nvSpPr>
        <p:spPr/>
        <p:txBody>
          <a:bodyPr/>
          <a:lstStyle/>
          <a:p>
            <a:r>
              <a:rPr lang="el-GR" smtClean="0"/>
              <a:t>Σουίτες Ελέγχων</a:t>
            </a:r>
            <a:endParaRPr lang="el-GR"/>
          </a:p>
        </p:txBody>
      </p:sp>
      <p:sp>
        <p:nvSpPr>
          <p:cNvPr id="5" name="Θέση αριθμού διαφάνειας 4"/>
          <p:cNvSpPr>
            <a:spLocks noGrp="1"/>
          </p:cNvSpPr>
          <p:nvPr>
            <p:ph type="sldNum" sz="quarter" idx="12"/>
          </p:nvPr>
        </p:nvSpPr>
        <p:spPr/>
        <p:txBody>
          <a:bodyPr/>
          <a:lstStyle/>
          <a:p>
            <a:fld id="{3A01A9CB-52B4-4A94-BFD8-44BE64CF3191}" type="slidenum">
              <a:rPr lang="el-GR" smtClean="0"/>
              <a:t>‹#›</a:t>
            </a:fld>
            <a:endParaRPr lang="el-GR"/>
          </a:p>
        </p:txBody>
      </p:sp>
    </p:spTree>
    <p:extLst>
      <p:ext uri="{BB962C8B-B14F-4D97-AF65-F5344CB8AC3E}">
        <p14:creationId xmlns:p14="http://schemas.microsoft.com/office/powerpoint/2010/main" val="539095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Θέση ημερομηνίας 1"/>
          <p:cNvSpPr>
            <a:spLocks noGrp="1"/>
          </p:cNvSpPr>
          <p:nvPr>
            <p:ph type="dt" sz="half" idx="10"/>
          </p:nvPr>
        </p:nvSpPr>
        <p:spPr/>
        <p:txBody>
          <a:bodyPr/>
          <a:lstStyle/>
          <a:p>
            <a:fld id="{97A5DE7A-B544-4E15-A4E4-2F3B220F0C8A}" type="datetime1">
              <a:rPr lang="el-GR" smtClean="0"/>
              <a:t>3/3/2014</a:t>
            </a:fld>
            <a:endParaRPr lang="el-GR"/>
          </a:p>
        </p:txBody>
      </p:sp>
      <p:sp>
        <p:nvSpPr>
          <p:cNvPr id="3" name="Θέση υποσέλιδου 2"/>
          <p:cNvSpPr>
            <a:spLocks noGrp="1"/>
          </p:cNvSpPr>
          <p:nvPr>
            <p:ph type="ftr" sz="quarter" idx="11"/>
          </p:nvPr>
        </p:nvSpPr>
        <p:spPr/>
        <p:txBody>
          <a:bodyPr/>
          <a:lstStyle/>
          <a:p>
            <a:r>
              <a:rPr lang="el-GR" smtClean="0"/>
              <a:t>Σουίτες Ελέγχων</a:t>
            </a:r>
            <a:endParaRPr lang="el-GR"/>
          </a:p>
        </p:txBody>
      </p:sp>
      <p:sp>
        <p:nvSpPr>
          <p:cNvPr id="4" name="Θέση αριθμού διαφάνειας 3"/>
          <p:cNvSpPr>
            <a:spLocks noGrp="1"/>
          </p:cNvSpPr>
          <p:nvPr>
            <p:ph type="sldNum" sz="quarter" idx="12"/>
          </p:nvPr>
        </p:nvSpPr>
        <p:spPr/>
        <p:txBody>
          <a:bodyPr/>
          <a:lstStyle/>
          <a:p>
            <a:fld id="{3A01A9CB-52B4-4A94-BFD8-44BE64CF3191}" type="slidenum">
              <a:rPr lang="el-GR" smtClean="0"/>
              <a:t>‹#›</a:t>
            </a:fld>
            <a:endParaRPr lang="el-GR"/>
          </a:p>
        </p:txBody>
      </p:sp>
    </p:spTree>
    <p:extLst>
      <p:ext uri="{BB962C8B-B14F-4D97-AF65-F5344CB8AC3E}">
        <p14:creationId xmlns:p14="http://schemas.microsoft.com/office/powerpoint/2010/main" val="30362182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3050"/>
            <a:ext cx="3008313" cy="1162050"/>
          </a:xfrm>
        </p:spPr>
        <p:txBody>
          <a:bodyPr anchor="b"/>
          <a:lstStyle>
            <a:lvl1pPr algn="l">
              <a:defRPr sz="2000" b="1"/>
            </a:lvl1pPr>
          </a:lstStyle>
          <a:p>
            <a:r>
              <a:rPr lang="el-GR" smtClean="0"/>
              <a:t>Στυλ κύριου τίτλου</a:t>
            </a:r>
            <a:endParaRPr lang="el-GR"/>
          </a:p>
        </p:txBody>
      </p:sp>
      <p:sp>
        <p:nvSpPr>
          <p:cNvPr id="3" name="Θέση περιεχομένου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κειμένου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Θέση ημερομηνίας 4"/>
          <p:cNvSpPr>
            <a:spLocks noGrp="1"/>
          </p:cNvSpPr>
          <p:nvPr>
            <p:ph type="dt" sz="half" idx="10"/>
          </p:nvPr>
        </p:nvSpPr>
        <p:spPr/>
        <p:txBody>
          <a:bodyPr/>
          <a:lstStyle/>
          <a:p>
            <a:fld id="{D8E9BB48-6096-484A-B02B-FC818903B75D}" type="datetime1">
              <a:rPr lang="el-GR" smtClean="0"/>
              <a:t>3/3/2014</a:t>
            </a:fld>
            <a:endParaRPr lang="el-GR"/>
          </a:p>
        </p:txBody>
      </p:sp>
      <p:sp>
        <p:nvSpPr>
          <p:cNvPr id="6" name="Θέση υποσέλιδου 5"/>
          <p:cNvSpPr>
            <a:spLocks noGrp="1"/>
          </p:cNvSpPr>
          <p:nvPr>
            <p:ph type="ftr" sz="quarter" idx="11"/>
          </p:nvPr>
        </p:nvSpPr>
        <p:spPr/>
        <p:txBody>
          <a:bodyPr/>
          <a:lstStyle/>
          <a:p>
            <a:r>
              <a:rPr lang="el-GR" smtClean="0"/>
              <a:t>Σουίτες Ελέγχων</a:t>
            </a:r>
            <a:endParaRPr lang="el-GR"/>
          </a:p>
        </p:txBody>
      </p:sp>
      <p:sp>
        <p:nvSpPr>
          <p:cNvPr id="7" name="Θέση αριθμού διαφάνειας 6"/>
          <p:cNvSpPr>
            <a:spLocks noGrp="1"/>
          </p:cNvSpPr>
          <p:nvPr>
            <p:ph type="sldNum" sz="quarter" idx="12"/>
          </p:nvPr>
        </p:nvSpPr>
        <p:spPr/>
        <p:txBody>
          <a:bodyPr/>
          <a:lstStyle/>
          <a:p>
            <a:fld id="{3A01A9CB-52B4-4A94-BFD8-44BE64CF3191}" type="slidenum">
              <a:rPr lang="el-GR" smtClean="0"/>
              <a:t>‹#›</a:t>
            </a:fld>
            <a:endParaRPr lang="el-GR"/>
          </a:p>
        </p:txBody>
      </p:sp>
    </p:spTree>
    <p:extLst>
      <p:ext uri="{BB962C8B-B14F-4D97-AF65-F5344CB8AC3E}">
        <p14:creationId xmlns:p14="http://schemas.microsoft.com/office/powerpoint/2010/main" val="24175900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1792288" y="4800600"/>
            <a:ext cx="5486400" cy="566738"/>
          </a:xfrm>
        </p:spPr>
        <p:txBody>
          <a:bodyPr anchor="b"/>
          <a:lstStyle>
            <a:lvl1pPr algn="l">
              <a:defRPr sz="2000" b="1"/>
            </a:lvl1pPr>
          </a:lstStyle>
          <a:p>
            <a:r>
              <a:rPr lang="el-GR" smtClean="0"/>
              <a:t>Στυλ κύριου τίτλου</a:t>
            </a:r>
            <a:endParaRPr lang="el-GR"/>
          </a:p>
        </p:txBody>
      </p:sp>
      <p:sp>
        <p:nvSpPr>
          <p:cNvPr id="3" name="Θέση εικόνας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Θέση ημερομηνίας 4"/>
          <p:cNvSpPr>
            <a:spLocks noGrp="1"/>
          </p:cNvSpPr>
          <p:nvPr>
            <p:ph type="dt" sz="half" idx="10"/>
          </p:nvPr>
        </p:nvSpPr>
        <p:spPr/>
        <p:txBody>
          <a:bodyPr/>
          <a:lstStyle/>
          <a:p>
            <a:fld id="{2956EB5E-00C6-4D32-8106-E761FDD6284A}" type="datetime1">
              <a:rPr lang="el-GR" smtClean="0"/>
              <a:t>3/3/2014</a:t>
            </a:fld>
            <a:endParaRPr lang="el-GR"/>
          </a:p>
        </p:txBody>
      </p:sp>
      <p:sp>
        <p:nvSpPr>
          <p:cNvPr id="6" name="Θέση υποσέλιδου 5"/>
          <p:cNvSpPr>
            <a:spLocks noGrp="1"/>
          </p:cNvSpPr>
          <p:nvPr>
            <p:ph type="ftr" sz="quarter" idx="11"/>
          </p:nvPr>
        </p:nvSpPr>
        <p:spPr/>
        <p:txBody>
          <a:bodyPr/>
          <a:lstStyle/>
          <a:p>
            <a:r>
              <a:rPr lang="el-GR" smtClean="0"/>
              <a:t>Σουίτες Ελέγχων</a:t>
            </a:r>
            <a:endParaRPr lang="el-GR"/>
          </a:p>
        </p:txBody>
      </p:sp>
      <p:sp>
        <p:nvSpPr>
          <p:cNvPr id="7" name="Θέση αριθμού διαφάνειας 6"/>
          <p:cNvSpPr>
            <a:spLocks noGrp="1"/>
          </p:cNvSpPr>
          <p:nvPr>
            <p:ph type="sldNum" sz="quarter" idx="12"/>
          </p:nvPr>
        </p:nvSpPr>
        <p:spPr/>
        <p:txBody>
          <a:bodyPr/>
          <a:lstStyle/>
          <a:p>
            <a:fld id="{3A01A9CB-52B4-4A94-BFD8-44BE64CF3191}" type="slidenum">
              <a:rPr lang="el-GR" smtClean="0"/>
              <a:t>‹#›</a:t>
            </a:fld>
            <a:endParaRPr lang="el-GR"/>
          </a:p>
        </p:txBody>
      </p:sp>
    </p:spTree>
    <p:extLst>
      <p:ext uri="{BB962C8B-B14F-4D97-AF65-F5344CB8AC3E}">
        <p14:creationId xmlns:p14="http://schemas.microsoft.com/office/powerpoint/2010/main" val="33694838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smtClean="0"/>
              <a:t>Στυλ κύριου τίτλου</a:t>
            </a:r>
            <a:endParaRPr lang="el-GR"/>
          </a:p>
        </p:txBody>
      </p:sp>
      <p:sp>
        <p:nvSpPr>
          <p:cNvPr id="3" name="Θέση κειμένου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AEE5478-160C-4461-8B82-017D19AAE5A5}" type="datetime1">
              <a:rPr lang="el-GR" smtClean="0"/>
              <a:t>3/3/2014</a:t>
            </a:fld>
            <a:endParaRPr lang="el-GR"/>
          </a:p>
        </p:txBody>
      </p:sp>
      <p:sp>
        <p:nvSpPr>
          <p:cNvPr id="5" name="Θέση υποσέλιδου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l-GR" smtClean="0"/>
              <a:t>Σουίτες Ελέγχων</a:t>
            </a:r>
            <a:endParaRPr lang="el-GR"/>
          </a:p>
        </p:txBody>
      </p:sp>
      <p:sp>
        <p:nvSpPr>
          <p:cNvPr id="6" name="Θέση αριθμού διαφάνειας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A01A9CB-52B4-4A94-BFD8-44BE64CF3191}" type="slidenum">
              <a:rPr lang="el-GR" smtClean="0"/>
              <a:t>‹#›</a:t>
            </a:fld>
            <a:endParaRPr lang="el-GR"/>
          </a:p>
        </p:txBody>
      </p:sp>
    </p:spTree>
    <p:extLst>
      <p:ext uri="{BB962C8B-B14F-4D97-AF65-F5344CB8AC3E}">
        <p14:creationId xmlns:p14="http://schemas.microsoft.com/office/powerpoint/2010/main" val="344482051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bwMode="gray">
      <p:bgRef idx="1001">
        <a:schemeClr val="bg1"/>
      </p:bgRef>
    </p:bg>
    <p:spTree>
      <p:nvGrpSpPr>
        <p:cNvPr id="1" name=""/>
        <p:cNvGrpSpPr/>
        <p:nvPr/>
      </p:nvGrpSpPr>
      <p:grpSpPr>
        <a:xfrm>
          <a:off x="0" y="0"/>
          <a:ext cx="0" cy="0"/>
          <a:chOff x="0" y="0"/>
          <a:chExt cx="0" cy="0"/>
        </a:xfrm>
      </p:grpSpPr>
      <p:sp>
        <p:nvSpPr>
          <p:cNvPr id="1026" name="Θέση τίτλου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l-GR" altLang="el-GR" smtClean="0"/>
              <a:t>Στυλ κύριου τίτλου</a:t>
            </a:r>
          </a:p>
        </p:txBody>
      </p:sp>
      <p:sp>
        <p:nvSpPr>
          <p:cNvPr id="1027" name="Θέση κειμένου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l-GR" altLang="el-GR" smtClean="0"/>
              <a:t>Στυλ υποδείγματος κειμένου</a:t>
            </a:r>
          </a:p>
          <a:p>
            <a:pPr lvl="1"/>
            <a:r>
              <a:rPr lang="el-GR" altLang="el-GR" smtClean="0"/>
              <a:t>Δεύτερου επιπέδου</a:t>
            </a:r>
          </a:p>
          <a:p>
            <a:pPr lvl="2"/>
            <a:r>
              <a:rPr lang="el-GR" altLang="el-GR" smtClean="0"/>
              <a:t>Τρίτου επιπέδου</a:t>
            </a:r>
          </a:p>
          <a:p>
            <a:pPr lvl="3"/>
            <a:r>
              <a:rPr lang="el-GR" altLang="el-GR" smtClean="0"/>
              <a:t>Τέταρτου επιπέδου</a:t>
            </a:r>
          </a:p>
          <a:p>
            <a:pPr lvl="4"/>
            <a:r>
              <a:rPr lang="el-GR" altLang="el-GR" smtClean="0"/>
              <a:t>Πέμπτου επιπέδου</a:t>
            </a:r>
          </a:p>
        </p:txBody>
      </p:sp>
      <p:sp>
        <p:nvSpPr>
          <p:cNvPr id="4" name="Θέση ημερομηνίας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cs typeface="+mn-cs"/>
              </a:defRPr>
            </a:lvl1pPr>
          </a:lstStyle>
          <a:p>
            <a:pPr>
              <a:defRPr/>
            </a:pPr>
            <a:fld id="{F0010036-9BF8-4935-95DD-1B8940C2B3AD}" type="datetime1">
              <a:rPr lang="el-GR">
                <a:solidFill>
                  <a:prstClr val="black">
                    <a:tint val="75000"/>
                  </a:prstClr>
                </a:solidFill>
              </a:rPr>
              <a:pPr>
                <a:defRPr/>
              </a:pPr>
              <a:t>3/3/2014</a:t>
            </a:fld>
            <a:endParaRPr lang="el-GR">
              <a:solidFill>
                <a:prstClr val="black">
                  <a:tint val="75000"/>
                </a:prstClr>
              </a:solidFill>
            </a:endParaRPr>
          </a:p>
        </p:txBody>
      </p:sp>
      <p:sp>
        <p:nvSpPr>
          <p:cNvPr id="5" name="Θέση υποσέλιδου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smtClean="0">
                <a:solidFill>
                  <a:schemeClr val="tx1">
                    <a:tint val="75000"/>
                  </a:schemeClr>
                </a:solidFill>
                <a:latin typeface="+mn-lt"/>
                <a:cs typeface="+mn-cs"/>
              </a:defRPr>
            </a:lvl1pPr>
          </a:lstStyle>
          <a:p>
            <a:pPr>
              <a:defRPr/>
            </a:pPr>
            <a:r>
              <a:rPr lang="el-GR">
                <a:solidFill>
                  <a:prstClr val="black">
                    <a:tint val="75000"/>
                  </a:prstClr>
                </a:solidFill>
              </a:rPr>
              <a:t>Εισαγωγικές Έννοιες</a:t>
            </a:r>
          </a:p>
        </p:txBody>
      </p:sp>
      <p:sp>
        <p:nvSpPr>
          <p:cNvPr id="6" name="Θέση αριθμού διαφάνειας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smtClean="0">
                <a:solidFill>
                  <a:schemeClr val="tx1">
                    <a:tint val="75000"/>
                  </a:schemeClr>
                </a:solidFill>
                <a:latin typeface="+mn-lt"/>
                <a:cs typeface="+mn-cs"/>
              </a:defRPr>
            </a:lvl1pPr>
          </a:lstStyle>
          <a:p>
            <a:pPr>
              <a:defRPr/>
            </a:pPr>
            <a:fld id="{9AA4F328-8098-483B-B9FF-7A187B7C220D}" type="slidenum">
              <a:rPr lang="el-GR">
                <a:solidFill>
                  <a:prstClr val="black">
                    <a:tint val="75000"/>
                  </a:prstClr>
                </a:solidFill>
              </a:rPr>
              <a:pPr>
                <a:defRPr/>
              </a:pPr>
              <a:t>‹#›</a:t>
            </a:fld>
            <a:endParaRPr lang="el-GR">
              <a:solidFill>
                <a:prstClr val="black">
                  <a:tint val="75000"/>
                </a:prstClr>
              </a:solidFill>
            </a:endParaRPr>
          </a:p>
        </p:txBody>
      </p:sp>
    </p:spTree>
    <p:extLst>
      <p:ext uri="{BB962C8B-B14F-4D97-AF65-F5344CB8AC3E}">
        <p14:creationId xmlns:p14="http://schemas.microsoft.com/office/powerpoint/2010/main" val="391950945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dt="0"/>
  <p:txStyles>
    <p:title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hyperlink" Target="http://www.teilar.gr/" TargetMode="External"/><Relationship Id="rId7" Type="http://schemas.openxmlformats.org/officeDocument/2006/relationships/hyperlink" Target="http://www.edulll.gr/" TargetMode="External"/><Relationship Id="rId2" Type="http://schemas.openxmlformats.org/officeDocument/2006/relationships/slideLayout" Target="../slideLayouts/slideLayout1.xml"/><Relationship Id="rId1" Type="http://schemas.openxmlformats.org/officeDocument/2006/relationships/tags" Target="../tags/tag2.xml"/><Relationship Id="rId6" Type="http://schemas.openxmlformats.org/officeDocument/2006/relationships/image" Target="../media/image2.png"/><Relationship Id="rId5" Type="http://schemas.openxmlformats.org/officeDocument/2006/relationships/hyperlink" Target="http://creativecommons.org/licenses/by-sa/3.0/deed.el" TargetMode="External"/><Relationship Id="rId4" Type="http://schemas.openxmlformats.org/officeDocument/2006/relationships/image" Target="../media/image1.jpeg"/></Relationships>
</file>

<file path=ppt/slides/_rels/slide1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2.xml"/></Relationships>
</file>

<file path=ppt/slides/_rels/slide1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3.xml"/></Relationships>
</file>

<file path=ppt/slides/_rels/slide12.xml.rels><?xml version="1.0" encoding="UTF-8" standalone="yes"?>
<Relationships xmlns="http://schemas.openxmlformats.org/package/2006/relationships"><Relationship Id="rId3" Type="http://schemas.openxmlformats.org/officeDocument/2006/relationships/slide" Target="slide4.xml"/><Relationship Id="rId2" Type="http://schemas.openxmlformats.org/officeDocument/2006/relationships/slideLayout" Target="../slideLayouts/slideLayout2.xml"/><Relationship Id="rId1" Type="http://schemas.openxmlformats.org/officeDocument/2006/relationships/tags" Target="../tags/tag14.xml"/><Relationship Id="rId5" Type="http://schemas.microsoft.com/office/2007/relationships/hdphoto" Target="../media/hdphoto1.wdp"/><Relationship Id="rId4" Type="http://schemas.openxmlformats.org/officeDocument/2006/relationships/image" Target="../media/image5.jpeg"/></Relationships>
</file>

<file path=ppt/slides/_rels/slide13.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slide" Target="slide4.xml"/><Relationship Id="rId2" Type="http://schemas.openxmlformats.org/officeDocument/2006/relationships/slideLayout" Target="../slideLayouts/slideLayout2.xml"/><Relationship Id="rId1" Type="http://schemas.openxmlformats.org/officeDocument/2006/relationships/tags" Target="../tags/tag15.xml"/><Relationship Id="rId5" Type="http://schemas.microsoft.com/office/2007/relationships/hdphoto" Target="../media/hdphoto1.wdp"/><Relationship Id="rId4" Type="http://schemas.openxmlformats.org/officeDocument/2006/relationships/image" Target="../media/image5.jpeg"/></Relationships>
</file>

<file path=ppt/slides/_rels/slide19.xml.rels><?xml version="1.0" encoding="UTF-8" standalone="yes"?>
<Relationships xmlns="http://schemas.openxmlformats.org/package/2006/relationships"><Relationship Id="rId3" Type="http://schemas.openxmlformats.org/officeDocument/2006/relationships/hyperlink" Target="http://creativecommons.org/licenses/by-sa/3.0/deed.el" TargetMode="External"/><Relationship Id="rId2" Type="http://schemas.openxmlformats.org/officeDocument/2006/relationships/slideLayout" Target="../slideLayouts/slideLayout12.xml"/><Relationship Id="rId1" Type="http://schemas.openxmlformats.org/officeDocument/2006/relationships/tags" Target="../tags/tag16.xml"/><Relationship Id="rId6" Type="http://schemas.openxmlformats.org/officeDocument/2006/relationships/image" Target="../media/image3.png"/><Relationship Id="rId5" Type="http://schemas.openxmlformats.org/officeDocument/2006/relationships/hyperlink" Target="http://www.edulll.gr/" TargetMode="Externa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hyperlink" Target="http://creativecommons.org/licenses/by-sa/3.0/deed.el" TargetMode="External"/><Relationship Id="rId2" Type="http://schemas.openxmlformats.org/officeDocument/2006/relationships/slideLayout" Target="../slideLayouts/slideLayout2.xml"/><Relationship Id="rId1" Type="http://schemas.openxmlformats.org/officeDocument/2006/relationships/tags" Target="../tags/tag3.xml"/><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tags" Target="../tags/tag4.xml"/><Relationship Id="rId5" Type="http://schemas.openxmlformats.org/officeDocument/2006/relationships/image" Target="../media/image4.png"/><Relationship Id="rId4" Type="http://schemas.openxmlformats.org/officeDocument/2006/relationships/hyperlink" Target="http://www.edulll.gr/" TargetMode="External"/></Relationships>
</file>

<file path=ppt/slides/_rels/slide4.xml.rels><?xml version="1.0" encoding="UTF-8" standalone="yes"?>
<Relationships xmlns="http://schemas.openxmlformats.org/package/2006/relationships"><Relationship Id="rId3" Type="http://schemas.openxmlformats.org/officeDocument/2006/relationships/slideLayout" Target="../slideLayouts/slideLayout6.xml"/><Relationship Id="rId2" Type="http://schemas.openxmlformats.org/officeDocument/2006/relationships/tags" Target="../tags/tag6.xml"/><Relationship Id="rId1" Type="http://schemas.openxmlformats.org/officeDocument/2006/relationships/tags" Target="../tags/tag5.xml"/><Relationship Id="rId5" Type="http://schemas.openxmlformats.org/officeDocument/2006/relationships/slide" Target="slide13.xml"/><Relationship Id="rId4" Type="http://schemas.openxmlformats.org/officeDocument/2006/relationships/slide" Target="slide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8.xml"/><Relationship Id="rId1" Type="http://schemas.openxmlformats.org/officeDocument/2006/relationships/tags" Target="../tags/tag7.xml"/></Relationships>
</file>

<file path=ppt/slides/_rels/slide7.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10.xml"/><Relationship Id="rId1" Type="http://schemas.openxmlformats.org/officeDocument/2006/relationships/tags" Target="../tags/tag9.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Εικόνα 1" descr="Λογότυπο Τεχνολογικό Εκπαιδευτικό Ίδρυμα Θεσσαλίας.">
            <a:hlinkClick r:id="rId3" tooltip="Μετάβαση στην Ιστοσελίδα του Ιδρύματος"/>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611188" y="449263"/>
            <a:ext cx="3455987" cy="1146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1" name="Τίτλος 1"/>
          <p:cNvSpPr>
            <a:spLocks noGrp="1"/>
          </p:cNvSpPr>
          <p:nvPr>
            <p:ph type="ctrTitle"/>
          </p:nvPr>
        </p:nvSpPr>
        <p:spPr>
          <a:xfrm>
            <a:off x="755650" y="1628775"/>
            <a:ext cx="7627938" cy="1008137"/>
          </a:xfrm>
        </p:spPr>
        <p:txBody>
          <a:bodyPr/>
          <a:lstStyle/>
          <a:p>
            <a:r>
              <a:rPr lang="el-GR" altLang="el-GR" b="1" dirty="0" smtClean="0">
                <a:solidFill>
                  <a:srgbClr val="000000"/>
                </a:solidFill>
              </a:rPr>
              <a:t>Ποιότητα Λογισμικού</a:t>
            </a:r>
            <a:endParaRPr lang="el-GR" altLang="el-GR" dirty="0" smtClean="0"/>
          </a:p>
        </p:txBody>
      </p:sp>
      <p:sp>
        <p:nvSpPr>
          <p:cNvPr id="3" name="Θέση περιεχομένου 1"/>
          <p:cNvSpPr>
            <a:spLocks noGrp="1"/>
          </p:cNvSpPr>
          <p:nvPr>
            <p:ph type="subTitle" idx="1"/>
          </p:nvPr>
        </p:nvSpPr>
        <p:spPr>
          <a:xfrm>
            <a:off x="1043608" y="2819400"/>
            <a:ext cx="7056784" cy="2773288"/>
          </a:xfrm>
        </p:spPr>
        <p:txBody>
          <a:bodyPr rtlCol="0">
            <a:normAutofit/>
          </a:bodyPr>
          <a:lstStyle/>
          <a:p>
            <a:pPr fontAlgn="auto">
              <a:spcBef>
                <a:spcPts val="0"/>
              </a:spcBef>
              <a:spcAft>
                <a:spcPts val="1800"/>
              </a:spcAft>
              <a:buFont typeface="Arial" panose="020B0604020202020204" pitchFamily="34" charset="0"/>
              <a:buNone/>
              <a:defRPr/>
            </a:pPr>
            <a:r>
              <a:rPr lang="el-GR" sz="2800" b="1" dirty="0">
                <a:solidFill>
                  <a:prstClr val="black"/>
                </a:solidFill>
                <a:cs typeface="Arial" charset="0"/>
              </a:rPr>
              <a:t>Ενότητα </a:t>
            </a:r>
            <a:r>
              <a:rPr lang="el-GR" sz="2800" b="1" dirty="0" smtClean="0">
                <a:solidFill>
                  <a:prstClr val="black"/>
                </a:solidFill>
                <a:cs typeface="Arial" charset="0"/>
              </a:rPr>
              <a:t>3</a:t>
            </a:r>
            <a:r>
              <a:rPr lang="en-US" sz="2800" b="1" dirty="0" smtClean="0">
                <a:solidFill>
                  <a:prstClr val="black"/>
                </a:solidFill>
                <a:cs typeface="Arial" charset="0"/>
              </a:rPr>
              <a:t>:</a:t>
            </a:r>
            <a:r>
              <a:rPr lang="el-GR" sz="2800" b="1" dirty="0" smtClean="0">
                <a:solidFill>
                  <a:prstClr val="black"/>
                </a:solidFill>
                <a:cs typeface="Arial" charset="0"/>
              </a:rPr>
              <a:t> </a:t>
            </a:r>
            <a:r>
              <a:rPr lang="el-GR" sz="2800" dirty="0" smtClean="0">
                <a:solidFill>
                  <a:schemeClr val="tx1"/>
                </a:solidFill>
              </a:rPr>
              <a:t>Σουίτες Ελέγχων.</a:t>
            </a:r>
            <a:r>
              <a:rPr lang="el-GR" altLang="el-GR" sz="2800" dirty="0" smtClean="0">
                <a:solidFill>
                  <a:schemeClr val="tx1"/>
                </a:solidFill>
              </a:rPr>
              <a:t> </a:t>
            </a:r>
          </a:p>
          <a:p>
            <a:pPr>
              <a:spcBef>
                <a:spcPts val="0"/>
              </a:spcBef>
              <a:defRPr/>
            </a:pPr>
            <a:r>
              <a:rPr lang="el-GR" sz="2800" dirty="0" smtClean="0">
                <a:solidFill>
                  <a:prstClr val="black"/>
                </a:solidFill>
                <a:cs typeface="Arial" charset="0"/>
              </a:rPr>
              <a:t>Διδάσκων: Γεώργιος </a:t>
            </a:r>
            <a:r>
              <a:rPr lang="el-GR" sz="2800" dirty="0" err="1" smtClean="0">
                <a:solidFill>
                  <a:prstClr val="black"/>
                </a:solidFill>
                <a:cs typeface="Arial" charset="0"/>
              </a:rPr>
              <a:t>Κακαρόντζας</a:t>
            </a:r>
            <a:r>
              <a:rPr lang="el-GR" sz="2800" dirty="0" smtClean="0">
                <a:solidFill>
                  <a:prstClr val="black"/>
                </a:solidFill>
                <a:cs typeface="Arial" charset="0"/>
              </a:rPr>
              <a:t>, </a:t>
            </a:r>
          </a:p>
          <a:p>
            <a:pPr>
              <a:spcBef>
                <a:spcPts val="0"/>
              </a:spcBef>
              <a:spcAft>
                <a:spcPts val="1200"/>
              </a:spcAft>
              <a:defRPr/>
            </a:pPr>
            <a:r>
              <a:rPr lang="el-GR" sz="2800" dirty="0" smtClean="0">
                <a:solidFill>
                  <a:prstClr val="black"/>
                </a:solidFill>
                <a:cs typeface="Arial" charset="0"/>
              </a:rPr>
              <a:t>Καθηγητής Εφαρμογών.</a:t>
            </a:r>
          </a:p>
          <a:p>
            <a:pPr fontAlgn="auto">
              <a:spcBef>
                <a:spcPts val="0"/>
              </a:spcBef>
              <a:spcAft>
                <a:spcPts val="0"/>
              </a:spcAft>
              <a:buFont typeface="Arial" panose="020B0604020202020204" pitchFamily="34" charset="0"/>
              <a:buNone/>
              <a:defRPr/>
            </a:pPr>
            <a:r>
              <a:rPr lang="el-GR" sz="2800" dirty="0" smtClean="0">
                <a:solidFill>
                  <a:prstClr val="black"/>
                </a:solidFill>
                <a:cs typeface="Arial" charset="0"/>
              </a:rPr>
              <a:t>Τμήμα </a:t>
            </a:r>
            <a:r>
              <a:rPr lang="el-GR" sz="2800" dirty="0">
                <a:solidFill>
                  <a:prstClr val="black"/>
                </a:solidFill>
                <a:cs typeface="Arial" charset="0"/>
              </a:rPr>
              <a:t>Μηχανικών Πληροφορικής, </a:t>
            </a:r>
            <a:r>
              <a:rPr lang="el-GR" sz="2800" dirty="0" smtClean="0">
                <a:solidFill>
                  <a:prstClr val="black"/>
                </a:solidFill>
                <a:cs typeface="Arial" charset="0"/>
              </a:rPr>
              <a:t>Τεχνολογικής </a:t>
            </a:r>
            <a:r>
              <a:rPr lang="el-GR" sz="2800" dirty="0">
                <a:solidFill>
                  <a:prstClr val="black"/>
                </a:solidFill>
                <a:cs typeface="Arial" charset="0"/>
              </a:rPr>
              <a:t>Εκπαίδευσης. </a:t>
            </a:r>
            <a:endParaRPr lang="en-US" sz="2800" b="1" dirty="0">
              <a:solidFill>
                <a:prstClr val="black"/>
              </a:solidFill>
              <a:cs typeface="Arial" charset="0"/>
            </a:endParaRPr>
          </a:p>
          <a:p>
            <a:pPr fontAlgn="auto">
              <a:spcAft>
                <a:spcPts val="0"/>
              </a:spcAft>
              <a:buFont typeface="Arial" panose="020B0604020202020204" pitchFamily="34" charset="0"/>
              <a:buNone/>
              <a:defRPr/>
            </a:pPr>
            <a:endParaRPr lang="el-GR" dirty="0"/>
          </a:p>
        </p:txBody>
      </p:sp>
      <p:pic>
        <p:nvPicPr>
          <p:cNvPr id="9" name="Εικόνα 2" descr=" Λογότυπο για Άδειες χρήσης Creative Commons, B Y, S A. ">
            <a:hlinkClick r:id="rId5" tooltip="Μετάβαση στην Άδεια Χρήσης"/>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801812" y="5877228"/>
            <a:ext cx="1690688" cy="591531"/>
          </a:xfrm>
          <a:prstGeom prst="rect">
            <a:avLst/>
          </a:prstGeom>
          <a:noFill/>
          <a:extLst>
            <a:ext uri="{909E8E84-426E-40DD-AFC4-6F175D3DCCD1}">
              <a14:hiddenFill xmlns:a14="http://schemas.microsoft.com/office/drawing/2010/main">
                <a:solidFill>
                  <a:srgbClr val="FFFFFF"/>
                </a:solidFill>
              </a14:hiddenFill>
            </a:ext>
          </a:extLst>
        </p:spPr>
      </p:pic>
      <p:pic>
        <p:nvPicPr>
          <p:cNvPr id="8" name="Εικόνα 3" descr="Λογότυπο Επιχειρησιακού Προγράμματος Εκπαίδευση και Δια βίου Μάθηση του Υπουργείου Παιδείας, ΕΣΠΑ 2007 - 2013, με τη σημαία της Ευρωπαϊκής Ένωσης, το οποίο συγχρηματοδοτείται από την Ευρωπαϊκή Ένωση (Ευρωπαϊκό Κοινωνικό Ταμείο) και από εθνικούς πόρους. " title="Λογότυπο Χρηματοδότησης. ">
            <a:hlinkClick r:id="rId7" tooltip="Μετάβαση σε www.edulll.gr"/>
          </p:cNvPr>
          <p:cNvPicPr>
            <a:picLocks noChangeAspect="1" noChangeArrowheads="1"/>
          </p:cNvPicPr>
          <p:nvPr/>
        </p:nvPicPr>
        <p:blipFill>
          <a:blip r:embed="rId8"/>
          <a:srcRect/>
          <a:stretch>
            <a:fillRect/>
          </a:stretch>
        </p:blipFill>
        <p:spPr bwMode="auto">
          <a:xfrm>
            <a:off x="3492500" y="5657850"/>
            <a:ext cx="4310063" cy="1030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ustDataLst>
      <p:tags r:id="rId1"/>
    </p:custDataLst>
    <p:extLst>
      <p:ext uri="{BB962C8B-B14F-4D97-AF65-F5344CB8AC3E}">
        <p14:creationId xmlns:p14="http://schemas.microsoft.com/office/powerpoint/2010/main" val="257536302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a:solidFill>
                  <a:prstClr val="black">
                    <a:lumMod val="75000"/>
                    <a:lumOff val="25000"/>
                  </a:prstClr>
                </a:solidFill>
              </a:rPr>
              <a:t>Η κλάση </a:t>
            </a:r>
            <a:r>
              <a:rPr lang="en-US" b="1" dirty="0" err="1">
                <a:solidFill>
                  <a:prstClr val="black">
                    <a:lumMod val="75000"/>
                    <a:lumOff val="25000"/>
                  </a:prstClr>
                </a:solidFill>
              </a:rPr>
              <a:t>ExpenseList</a:t>
            </a:r>
            <a:r>
              <a:rPr lang="el-GR" b="1" dirty="0">
                <a:solidFill>
                  <a:prstClr val="black">
                    <a:lumMod val="75000"/>
                    <a:lumOff val="25000"/>
                  </a:prstClr>
                </a:solidFill>
              </a:rPr>
              <a:t> </a:t>
            </a:r>
            <a:r>
              <a:rPr lang="el-GR" b="1" dirty="0" smtClean="0">
                <a:solidFill>
                  <a:prstClr val="black">
                    <a:lumMod val="75000"/>
                    <a:lumOff val="25000"/>
                  </a:prstClr>
                </a:solidFill>
              </a:rPr>
              <a:t>(2 </a:t>
            </a:r>
            <a:r>
              <a:rPr lang="el-GR" b="1" dirty="0">
                <a:solidFill>
                  <a:prstClr val="black">
                    <a:lumMod val="75000"/>
                    <a:lumOff val="25000"/>
                  </a:prstClr>
                </a:solidFill>
              </a:rPr>
              <a:t>από 2)</a:t>
            </a:r>
            <a:endParaRPr lang="el-GR" dirty="0"/>
          </a:p>
        </p:txBody>
      </p:sp>
      <p:sp>
        <p:nvSpPr>
          <p:cNvPr id="3" name="Θέση περιεχομένου 1" descr="Συνέχεια κώδικα: Public double, total expenses, άνοιγμα κλείσιμο παρένθεσης, άγκιστρο. Enter, double total = 0. Enter, calculator c, = new calculator, άνοιγμα κλείσιμο παρένθεσης. Enter, for, παρένθεση, double d, άνω κάτω τελεία, expense list, κλείσιμο παρένθεσης, άγκιστρο. Enter, total = c.add, παρένθεση total, κόμμα d, κλείσιμο παρένθεσης. Enter, κλείσιμο αγκίστρου. Enter, return total. Enter, κλείσιμο αγκίστρου. Enter, κλείσιμο αγκίστρου."/>
          <p:cNvSpPr>
            <a:spLocks noGrp="1"/>
          </p:cNvSpPr>
          <p:nvPr>
            <p:ph idx="1"/>
            <p:custDataLst>
              <p:tags r:id="rId1"/>
            </p:custDataLst>
          </p:nvPr>
        </p:nvSpPr>
        <p:spPr/>
        <p:txBody>
          <a:bodyPr>
            <a:normAutofit/>
          </a:bodyPr>
          <a:lstStyle/>
          <a:p>
            <a:pPr marL="1714500" lvl="4" indent="0">
              <a:spcBef>
                <a:spcPts val="0"/>
              </a:spcBef>
              <a:buClr>
                <a:srgbClr val="D34817"/>
              </a:buClr>
              <a:buSzPct val="85000"/>
              <a:buNone/>
            </a:pPr>
            <a:endParaRPr lang="el-GR" sz="3600" dirty="0" smtClean="0">
              <a:solidFill>
                <a:srgbClr val="0033CC"/>
              </a:solidFill>
              <a:cs typeface="Courier New" pitchFamily="49" charset="0"/>
            </a:endParaRPr>
          </a:p>
          <a:p>
            <a:pPr marL="1714500" lvl="4" indent="0">
              <a:spcBef>
                <a:spcPts val="0"/>
              </a:spcBef>
              <a:buClr>
                <a:srgbClr val="D34817"/>
              </a:buClr>
              <a:buSzPct val="85000"/>
              <a:buNone/>
            </a:pPr>
            <a:r>
              <a:rPr lang="en-US" sz="2400" b="1" dirty="0" smtClean="0">
                <a:solidFill>
                  <a:srgbClr val="0033CC"/>
                </a:solidFill>
                <a:cs typeface="Courier New" pitchFamily="49" charset="0"/>
              </a:rPr>
              <a:t>public Double </a:t>
            </a:r>
            <a:r>
              <a:rPr lang="en-US" sz="2400" b="1" dirty="0" err="1" smtClean="0">
                <a:solidFill>
                  <a:srgbClr val="0033CC"/>
                </a:solidFill>
                <a:cs typeface="Courier New" pitchFamily="49" charset="0"/>
              </a:rPr>
              <a:t>totalExpenses</a:t>
            </a:r>
            <a:r>
              <a:rPr lang="en-US" sz="2400" b="1" dirty="0" smtClean="0">
                <a:solidFill>
                  <a:srgbClr val="0033CC"/>
                </a:solidFill>
                <a:cs typeface="Courier New" pitchFamily="49" charset="0"/>
              </a:rPr>
              <a:t>() {</a:t>
            </a:r>
          </a:p>
          <a:p>
            <a:pPr marL="2628900" lvl="6" indent="0">
              <a:spcBef>
                <a:spcPts val="0"/>
              </a:spcBef>
              <a:buClr>
                <a:srgbClr val="D34817"/>
              </a:buClr>
              <a:buSzPct val="85000"/>
              <a:buNone/>
            </a:pPr>
            <a:r>
              <a:rPr lang="en-US" sz="2400" b="1" dirty="0" smtClean="0">
                <a:solidFill>
                  <a:srgbClr val="0033CC"/>
                </a:solidFill>
                <a:cs typeface="Courier New" pitchFamily="49" charset="0"/>
              </a:rPr>
              <a:t>double total=0;</a:t>
            </a:r>
          </a:p>
          <a:p>
            <a:pPr marL="2628900" lvl="6" indent="0">
              <a:spcBef>
                <a:spcPts val="0"/>
              </a:spcBef>
              <a:buClr>
                <a:srgbClr val="D34817"/>
              </a:buClr>
              <a:buSzPct val="85000"/>
              <a:buNone/>
            </a:pPr>
            <a:r>
              <a:rPr lang="en-US" sz="2400" b="1" dirty="0" smtClean="0">
                <a:solidFill>
                  <a:srgbClr val="0033CC"/>
                </a:solidFill>
                <a:cs typeface="Courier New" pitchFamily="49" charset="0"/>
              </a:rPr>
              <a:t>Calculator c = new Calculator();</a:t>
            </a:r>
          </a:p>
          <a:p>
            <a:pPr marL="2628900" lvl="6" indent="0">
              <a:spcBef>
                <a:spcPts val="0"/>
              </a:spcBef>
              <a:buClr>
                <a:srgbClr val="D34817"/>
              </a:buClr>
              <a:buSzPct val="85000"/>
              <a:buNone/>
            </a:pPr>
            <a:r>
              <a:rPr lang="en-US" sz="2400" b="1" dirty="0" smtClean="0">
                <a:solidFill>
                  <a:srgbClr val="0033CC"/>
                </a:solidFill>
                <a:cs typeface="Courier New" pitchFamily="49" charset="0"/>
              </a:rPr>
              <a:t>for (Double d : </a:t>
            </a:r>
            <a:r>
              <a:rPr lang="en-US" sz="2400" b="1" dirty="0" err="1" smtClean="0">
                <a:solidFill>
                  <a:srgbClr val="0033CC"/>
                </a:solidFill>
                <a:cs typeface="Courier New" pitchFamily="49" charset="0"/>
              </a:rPr>
              <a:t>expenseList</a:t>
            </a:r>
            <a:r>
              <a:rPr lang="en-US" sz="2400" b="1" dirty="0" smtClean="0">
                <a:solidFill>
                  <a:srgbClr val="0033CC"/>
                </a:solidFill>
                <a:cs typeface="Courier New" pitchFamily="49" charset="0"/>
              </a:rPr>
              <a:t>) {</a:t>
            </a:r>
          </a:p>
          <a:p>
            <a:pPr marL="3543300" lvl="8" indent="0">
              <a:spcBef>
                <a:spcPts val="0"/>
              </a:spcBef>
              <a:buClr>
                <a:srgbClr val="D34817"/>
              </a:buClr>
              <a:buSzPct val="85000"/>
              <a:buNone/>
            </a:pPr>
            <a:r>
              <a:rPr lang="en-US" sz="2400" b="1" dirty="0" smtClean="0">
                <a:solidFill>
                  <a:srgbClr val="0033CC"/>
                </a:solidFill>
                <a:cs typeface="Courier New" pitchFamily="49" charset="0"/>
              </a:rPr>
              <a:t>total = </a:t>
            </a:r>
            <a:r>
              <a:rPr lang="en-US" sz="2400" b="1" dirty="0" err="1" smtClean="0">
                <a:solidFill>
                  <a:srgbClr val="0033CC"/>
                </a:solidFill>
                <a:cs typeface="Courier New" pitchFamily="49" charset="0"/>
              </a:rPr>
              <a:t>c.add</a:t>
            </a:r>
            <a:r>
              <a:rPr lang="en-US" sz="2400" b="1" dirty="0" smtClean="0">
                <a:solidFill>
                  <a:srgbClr val="0033CC"/>
                </a:solidFill>
                <a:cs typeface="Courier New" pitchFamily="49" charset="0"/>
              </a:rPr>
              <a:t>(total, d);</a:t>
            </a:r>
          </a:p>
          <a:p>
            <a:pPr marL="2628900" lvl="6" indent="0">
              <a:spcBef>
                <a:spcPts val="0"/>
              </a:spcBef>
              <a:buClr>
                <a:srgbClr val="D34817"/>
              </a:buClr>
              <a:buSzPct val="85000"/>
              <a:buNone/>
            </a:pPr>
            <a:r>
              <a:rPr lang="en-US" sz="2400" b="1" dirty="0" smtClean="0">
                <a:solidFill>
                  <a:srgbClr val="0033CC"/>
                </a:solidFill>
                <a:cs typeface="Courier New" pitchFamily="49" charset="0"/>
              </a:rPr>
              <a:t>}</a:t>
            </a:r>
          </a:p>
          <a:p>
            <a:pPr marL="2628900" lvl="6" indent="0">
              <a:spcBef>
                <a:spcPts val="0"/>
              </a:spcBef>
              <a:buClr>
                <a:srgbClr val="D34817"/>
              </a:buClr>
              <a:buSzPct val="85000"/>
              <a:buNone/>
            </a:pPr>
            <a:r>
              <a:rPr lang="en-US" sz="2400" b="1" dirty="0" smtClean="0">
                <a:solidFill>
                  <a:srgbClr val="0033CC"/>
                </a:solidFill>
                <a:cs typeface="Courier New" pitchFamily="49" charset="0"/>
              </a:rPr>
              <a:t>return total;</a:t>
            </a:r>
          </a:p>
          <a:p>
            <a:pPr marL="1714500" lvl="4" indent="0">
              <a:spcBef>
                <a:spcPts val="0"/>
              </a:spcBef>
              <a:buClr>
                <a:srgbClr val="D34817"/>
              </a:buClr>
              <a:buSzPct val="85000"/>
              <a:buNone/>
            </a:pPr>
            <a:r>
              <a:rPr lang="en-US" sz="2400" b="1" dirty="0" smtClean="0">
                <a:solidFill>
                  <a:srgbClr val="0033CC"/>
                </a:solidFill>
                <a:cs typeface="Courier New" pitchFamily="49" charset="0"/>
              </a:rPr>
              <a:t>}</a:t>
            </a:r>
          </a:p>
          <a:p>
            <a:pPr marL="800100" lvl="2" indent="0">
              <a:spcBef>
                <a:spcPts val="0"/>
              </a:spcBef>
              <a:buClr>
                <a:srgbClr val="D34817"/>
              </a:buClr>
              <a:buSzPct val="85000"/>
              <a:buNone/>
            </a:pPr>
            <a:r>
              <a:rPr lang="en-US" b="1" dirty="0" smtClean="0">
                <a:solidFill>
                  <a:srgbClr val="0033CC"/>
                </a:solidFill>
                <a:cs typeface="Courier New" pitchFamily="49" charset="0"/>
              </a:rPr>
              <a:t>}</a:t>
            </a:r>
            <a:endParaRPr lang="en-US" b="1" dirty="0">
              <a:solidFill>
                <a:srgbClr val="0033CC"/>
              </a:solidFill>
              <a:cs typeface="Courier New" pitchFamily="49" charset="0"/>
            </a:endParaRPr>
          </a:p>
        </p:txBody>
      </p:sp>
      <p:sp>
        <p:nvSpPr>
          <p:cNvPr id="4" name="Θέση υποσέλιδου 1" descr="."/>
          <p:cNvSpPr>
            <a:spLocks noGrp="1"/>
          </p:cNvSpPr>
          <p:nvPr>
            <p:ph type="ftr" sz="quarter" idx="11"/>
          </p:nvPr>
        </p:nvSpPr>
        <p:spPr/>
        <p:txBody>
          <a:bodyPr/>
          <a:lstStyle/>
          <a:p>
            <a:r>
              <a:rPr lang="el-GR" sz="1400" dirty="0" smtClean="0">
                <a:solidFill>
                  <a:schemeClr val="tx1"/>
                </a:solidFill>
              </a:rPr>
              <a:t>Σουίτες Ελέγχων</a:t>
            </a:r>
            <a:endParaRPr lang="el-GR" sz="1400" dirty="0">
              <a:solidFill>
                <a:schemeClr val="tx1"/>
              </a:solidFill>
            </a:endParaRPr>
          </a:p>
        </p:txBody>
      </p:sp>
      <p:sp>
        <p:nvSpPr>
          <p:cNvPr id="5" name="Θέση αριθμού διαφάνειας 1" descr="."/>
          <p:cNvSpPr>
            <a:spLocks noGrp="1"/>
          </p:cNvSpPr>
          <p:nvPr>
            <p:ph type="sldNum" sz="quarter" idx="12"/>
          </p:nvPr>
        </p:nvSpPr>
        <p:spPr/>
        <p:txBody>
          <a:bodyPr/>
          <a:lstStyle/>
          <a:p>
            <a:fld id="{3A01A9CB-52B4-4A94-BFD8-44BE64CF3191}" type="slidenum">
              <a:rPr lang="el-GR" sz="1400" smtClean="0">
                <a:solidFill>
                  <a:schemeClr val="tx1"/>
                </a:solidFill>
              </a:rPr>
              <a:t>10</a:t>
            </a:fld>
            <a:endParaRPr lang="el-GR" sz="1400" dirty="0">
              <a:solidFill>
                <a:schemeClr val="tx1"/>
              </a:solidFill>
            </a:endParaRPr>
          </a:p>
        </p:txBody>
      </p:sp>
    </p:spTree>
    <p:extLst>
      <p:ext uri="{BB962C8B-B14F-4D97-AF65-F5344CB8AC3E}">
        <p14:creationId xmlns:p14="http://schemas.microsoft.com/office/powerpoint/2010/main" val="416568929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Autofit/>
          </a:bodyPr>
          <a:lstStyle/>
          <a:p>
            <a:r>
              <a:rPr lang="el-GR" b="1" dirty="0">
                <a:solidFill>
                  <a:schemeClr val="tx1">
                    <a:lumMod val="75000"/>
                    <a:lumOff val="25000"/>
                  </a:schemeClr>
                </a:solidFill>
              </a:rPr>
              <a:t>Μία απλή κλάση ελέγχου για την </a:t>
            </a:r>
            <a:r>
              <a:rPr lang="en-US" b="1" dirty="0" err="1">
                <a:solidFill>
                  <a:schemeClr val="tx1">
                    <a:lumMod val="75000"/>
                    <a:lumOff val="25000"/>
                  </a:schemeClr>
                </a:solidFill>
              </a:rPr>
              <a:t>ExpenseList</a:t>
            </a:r>
            <a:r>
              <a:rPr lang="en-US" b="1" dirty="0">
                <a:solidFill>
                  <a:schemeClr val="tx1">
                    <a:lumMod val="75000"/>
                    <a:lumOff val="25000"/>
                  </a:schemeClr>
                </a:solidFill>
              </a:rPr>
              <a:t>.</a:t>
            </a:r>
            <a:r>
              <a:rPr lang="fr-FR" b="1" dirty="0" err="1">
                <a:solidFill>
                  <a:schemeClr val="tx1">
                    <a:lumMod val="75000"/>
                    <a:lumOff val="25000"/>
                  </a:schemeClr>
                </a:solidFill>
              </a:rPr>
              <a:t>totalExpenses</a:t>
            </a:r>
            <a:endParaRPr lang="el-GR" b="1" dirty="0">
              <a:solidFill>
                <a:schemeClr val="tx1">
                  <a:lumMod val="75000"/>
                  <a:lumOff val="25000"/>
                </a:schemeClr>
              </a:solidFill>
            </a:endParaRPr>
          </a:p>
        </p:txBody>
      </p:sp>
      <p:sp>
        <p:nvSpPr>
          <p:cNvPr id="3" name="Θέση περιεχομένου 1" descr="Τμήμα κώδικα: Package domain. Enter, import static, org.junit.assert.asterisc. Enter, import org.junit.test. Enter, public class, expense list test, άγκιστρο. Enter, @ test. Enter, public void, test total expenses, άνοιγμα κλείσιμο παρένθεσης, άγκιστρο. Enter, expense list el, = new expense list, άνοιγμα κλείσιμο παρένθεσης. Enter, el.add expense, παρένθεση 100.0, κλείσιμο παρένθεσης. Enter, el.add expense, παρένθεση 200.0, κλείσιμο παρένθεσης. Enter, assert equals, παρένθεση 300.0, κόμμα el.total expenses, άνοιγμα κλείσιμο παρένθεσης, κόμμα 0, κλείσιμο παρένθεσης. Enter, κλείσιμο αγκίστρου. Enter, κλείσιμο αγκίστρου."/>
          <p:cNvSpPr>
            <a:spLocks noGrp="1"/>
          </p:cNvSpPr>
          <p:nvPr>
            <p:ph idx="1"/>
            <p:custDataLst>
              <p:tags r:id="rId1"/>
            </p:custDataLst>
          </p:nvPr>
        </p:nvSpPr>
        <p:spPr>
          <a:xfrm>
            <a:off x="304800" y="1676400"/>
            <a:ext cx="8610600" cy="4495800"/>
          </a:xfrm>
        </p:spPr>
        <p:txBody>
          <a:bodyPr>
            <a:normAutofit/>
          </a:bodyPr>
          <a:lstStyle/>
          <a:p>
            <a:pPr marL="800100" lvl="2" indent="0">
              <a:spcBef>
                <a:spcPts val="0"/>
              </a:spcBef>
              <a:buClr>
                <a:srgbClr val="D34817"/>
              </a:buClr>
              <a:buSzPct val="85000"/>
              <a:buNone/>
            </a:pPr>
            <a:r>
              <a:rPr lang="en-US" sz="2200" b="1" spc="300" dirty="0" smtClean="0">
                <a:solidFill>
                  <a:srgbClr val="0033CC"/>
                </a:solidFill>
                <a:cs typeface="Courier New" pitchFamily="49" charset="0"/>
              </a:rPr>
              <a:t>package domain;</a:t>
            </a:r>
          </a:p>
          <a:p>
            <a:pPr marL="800100" lvl="2" indent="0">
              <a:spcBef>
                <a:spcPts val="0"/>
              </a:spcBef>
              <a:buClr>
                <a:srgbClr val="D34817"/>
              </a:buClr>
              <a:buSzPct val="85000"/>
              <a:buNone/>
            </a:pPr>
            <a:r>
              <a:rPr lang="en-US" sz="2200" b="1" spc="300" dirty="0" smtClean="0">
                <a:solidFill>
                  <a:srgbClr val="0033CC"/>
                </a:solidFill>
                <a:cs typeface="Courier New" pitchFamily="49" charset="0"/>
              </a:rPr>
              <a:t>import static </a:t>
            </a:r>
            <a:r>
              <a:rPr lang="en-US" sz="2200" b="1" spc="300" dirty="0" err="1" smtClean="0">
                <a:solidFill>
                  <a:srgbClr val="0033CC"/>
                </a:solidFill>
                <a:cs typeface="Courier New" pitchFamily="49" charset="0"/>
              </a:rPr>
              <a:t>org.junit.Assert</a:t>
            </a:r>
            <a:r>
              <a:rPr lang="en-US" sz="2200" b="1" spc="300" dirty="0" smtClean="0">
                <a:solidFill>
                  <a:srgbClr val="0033CC"/>
                </a:solidFill>
                <a:cs typeface="Courier New" pitchFamily="49" charset="0"/>
              </a:rPr>
              <a:t>.*;</a:t>
            </a:r>
          </a:p>
          <a:p>
            <a:pPr marL="800100" lvl="2" indent="0">
              <a:spcBef>
                <a:spcPts val="0"/>
              </a:spcBef>
              <a:buClr>
                <a:srgbClr val="D34817"/>
              </a:buClr>
              <a:buSzPct val="85000"/>
              <a:buNone/>
            </a:pPr>
            <a:r>
              <a:rPr lang="en-US" sz="2200" b="1" spc="300" dirty="0" smtClean="0">
                <a:solidFill>
                  <a:srgbClr val="0033CC"/>
                </a:solidFill>
                <a:cs typeface="Courier New" pitchFamily="49" charset="0"/>
              </a:rPr>
              <a:t>import </a:t>
            </a:r>
            <a:r>
              <a:rPr lang="en-US" sz="2200" b="1" spc="300" dirty="0" err="1" smtClean="0">
                <a:solidFill>
                  <a:srgbClr val="0033CC"/>
                </a:solidFill>
                <a:cs typeface="Courier New" pitchFamily="49" charset="0"/>
              </a:rPr>
              <a:t>org.junit.Test</a:t>
            </a:r>
            <a:r>
              <a:rPr lang="en-US" sz="2200" b="1" spc="300" dirty="0" smtClean="0">
                <a:solidFill>
                  <a:srgbClr val="0033CC"/>
                </a:solidFill>
                <a:cs typeface="Courier New" pitchFamily="49" charset="0"/>
              </a:rPr>
              <a:t>;</a:t>
            </a:r>
          </a:p>
          <a:p>
            <a:pPr marL="800100" lvl="2" indent="0">
              <a:spcBef>
                <a:spcPts val="0"/>
              </a:spcBef>
              <a:buClr>
                <a:srgbClr val="D34817"/>
              </a:buClr>
              <a:buSzPct val="85000"/>
              <a:buNone/>
            </a:pPr>
            <a:r>
              <a:rPr lang="en-US" sz="2200" b="1" spc="300" dirty="0" smtClean="0">
                <a:solidFill>
                  <a:srgbClr val="0033CC"/>
                </a:solidFill>
                <a:cs typeface="Courier New" pitchFamily="49" charset="0"/>
              </a:rPr>
              <a:t>public class </a:t>
            </a:r>
            <a:r>
              <a:rPr lang="en-US" sz="2200" b="1" spc="300" dirty="0" err="1" smtClean="0">
                <a:solidFill>
                  <a:srgbClr val="0033CC"/>
                </a:solidFill>
                <a:cs typeface="Courier New" pitchFamily="49" charset="0"/>
              </a:rPr>
              <a:t>ExpenseListTest</a:t>
            </a:r>
            <a:r>
              <a:rPr lang="en-US" sz="2200" b="1" spc="300" dirty="0" smtClean="0">
                <a:solidFill>
                  <a:srgbClr val="0033CC"/>
                </a:solidFill>
                <a:cs typeface="Courier New" pitchFamily="49" charset="0"/>
              </a:rPr>
              <a:t> {</a:t>
            </a:r>
          </a:p>
          <a:p>
            <a:pPr marL="1714500" lvl="4" indent="0">
              <a:spcBef>
                <a:spcPts val="0"/>
              </a:spcBef>
              <a:buClr>
                <a:srgbClr val="D34817"/>
              </a:buClr>
              <a:buSzPct val="85000"/>
              <a:buNone/>
            </a:pPr>
            <a:r>
              <a:rPr lang="en-US" sz="2200" b="1" spc="300" dirty="0" smtClean="0">
                <a:solidFill>
                  <a:srgbClr val="0033CC"/>
                </a:solidFill>
                <a:cs typeface="Courier New" pitchFamily="49" charset="0"/>
              </a:rPr>
              <a:t>@Test</a:t>
            </a:r>
          </a:p>
          <a:p>
            <a:pPr marL="1714500" lvl="4" indent="0">
              <a:spcBef>
                <a:spcPts val="0"/>
              </a:spcBef>
              <a:buClr>
                <a:srgbClr val="D34817"/>
              </a:buClr>
              <a:buSzPct val="85000"/>
              <a:buNone/>
            </a:pPr>
            <a:r>
              <a:rPr lang="en-US" sz="2200" b="1" spc="300" dirty="0" smtClean="0">
                <a:solidFill>
                  <a:srgbClr val="0033CC"/>
                </a:solidFill>
                <a:cs typeface="Courier New" pitchFamily="49" charset="0"/>
              </a:rPr>
              <a:t>public void </a:t>
            </a:r>
            <a:r>
              <a:rPr lang="en-US" sz="2200" b="1" spc="300" dirty="0" err="1" smtClean="0">
                <a:solidFill>
                  <a:srgbClr val="0033CC"/>
                </a:solidFill>
                <a:cs typeface="Courier New" pitchFamily="49" charset="0"/>
              </a:rPr>
              <a:t>testTotalExpenses</a:t>
            </a:r>
            <a:r>
              <a:rPr lang="en-US" sz="2200" b="1" spc="300" dirty="0" smtClean="0">
                <a:solidFill>
                  <a:srgbClr val="0033CC"/>
                </a:solidFill>
                <a:cs typeface="Courier New" pitchFamily="49" charset="0"/>
              </a:rPr>
              <a:t>() {</a:t>
            </a:r>
          </a:p>
          <a:p>
            <a:pPr marL="2628900" lvl="6" indent="0">
              <a:spcBef>
                <a:spcPts val="0"/>
              </a:spcBef>
              <a:buClr>
                <a:srgbClr val="D34817"/>
              </a:buClr>
              <a:buSzPct val="85000"/>
              <a:buNone/>
            </a:pPr>
            <a:r>
              <a:rPr lang="en-US" sz="2200" b="1" spc="300" dirty="0" err="1" smtClean="0">
                <a:solidFill>
                  <a:srgbClr val="0033CC"/>
                </a:solidFill>
                <a:cs typeface="Courier New" pitchFamily="49" charset="0"/>
              </a:rPr>
              <a:t>ExpenseList</a:t>
            </a:r>
            <a:r>
              <a:rPr lang="en-US" sz="2200" b="1" spc="300" dirty="0" smtClean="0">
                <a:solidFill>
                  <a:srgbClr val="0033CC"/>
                </a:solidFill>
                <a:cs typeface="Courier New" pitchFamily="49" charset="0"/>
              </a:rPr>
              <a:t> el = new </a:t>
            </a:r>
            <a:r>
              <a:rPr lang="en-US" sz="2200" b="1" spc="300" dirty="0" err="1" smtClean="0">
                <a:solidFill>
                  <a:srgbClr val="0033CC"/>
                </a:solidFill>
                <a:cs typeface="Courier New" pitchFamily="49" charset="0"/>
              </a:rPr>
              <a:t>ExpenseList</a:t>
            </a:r>
            <a:r>
              <a:rPr lang="en-US" sz="2200" b="1" spc="300" dirty="0" smtClean="0">
                <a:solidFill>
                  <a:srgbClr val="0033CC"/>
                </a:solidFill>
                <a:cs typeface="Courier New" pitchFamily="49" charset="0"/>
              </a:rPr>
              <a:t>();</a:t>
            </a:r>
          </a:p>
          <a:p>
            <a:pPr marL="2628900" lvl="6" indent="0">
              <a:spcBef>
                <a:spcPts val="0"/>
              </a:spcBef>
              <a:buClr>
                <a:srgbClr val="D34817"/>
              </a:buClr>
              <a:buSzPct val="85000"/>
              <a:buNone/>
            </a:pPr>
            <a:r>
              <a:rPr lang="en-US" sz="2200" b="1" spc="300" dirty="0" err="1" smtClean="0">
                <a:solidFill>
                  <a:srgbClr val="0033CC"/>
                </a:solidFill>
                <a:cs typeface="Courier New" pitchFamily="49" charset="0"/>
              </a:rPr>
              <a:t>el.addExpense</a:t>
            </a:r>
            <a:r>
              <a:rPr lang="en-US" sz="2200" b="1" spc="300" dirty="0" smtClean="0">
                <a:solidFill>
                  <a:srgbClr val="0033CC"/>
                </a:solidFill>
                <a:cs typeface="Courier New" pitchFamily="49" charset="0"/>
              </a:rPr>
              <a:t>(100.0);</a:t>
            </a:r>
          </a:p>
          <a:p>
            <a:pPr marL="2628900" lvl="6" indent="0">
              <a:spcBef>
                <a:spcPts val="0"/>
              </a:spcBef>
              <a:buClr>
                <a:srgbClr val="D34817"/>
              </a:buClr>
              <a:buSzPct val="85000"/>
              <a:buNone/>
            </a:pPr>
            <a:r>
              <a:rPr lang="en-US" sz="2200" b="1" spc="300" dirty="0" err="1" smtClean="0">
                <a:solidFill>
                  <a:srgbClr val="0033CC"/>
                </a:solidFill>
                <a:cs typeface="Courier New" pitchFamily="49" charset="0"/>
              </a:rPr>
              <a:t>el.addExpense</a:t>
            </a:r>
            <a:r>
              <a:rPr lang="en-US" sz="2200" b="1" spc="300" dirty="0" smtClean="0">
                <a:solidFill>
                  <a:srgbClr val="0033CC"/>
                </a:solidFill>
                <a:cs typeface="Courier New" pitchFamily="49" charset="0"/>
              </a:rPr>
              <a:t>(200.0);</a:t>
            </a:r>
          </a:p>
          <a:p>
            <a:pPr marL="2628900" lvl="6" indent="0">
              <a:spcBef>
                <a:spcPts val="0"/>
              </a:spcBef>
              <a:buClr>
                <a:srgbClr val="D34817"/>
              </a:buClr>
              <a:buSzPct val="85000"/>
              <a:buNone/>
            </a:pPr>
            <a:r>
              <a:rPr lang="en-US" sz="2200" b="1" spc="300" dirty="0" err="1" smtClean="0">
                <a:solidFill>
                  <a:srgbClr val="0033CC"/>
                </a:solidFill>
                <a:cs typeface="Courier New" pitchFamily="49" charset="0"/>
              </a:rPr>
              <a:t>assertEquals</a:t>
            </a:r>
            <a:r>
              <a:rPr lang="en-US" sz="2200" b="1" spc="300" dirty="0" smtClean="0">
                <a:solidFill>
                  <a:srgbClr val="0033CC"/>
                </a:solidFill>
                <a:cs typeface="Courier New" pitchFamily="49" charset="0"/>
              </a:rPr>
              <a:t>(300.0,el.totalExpenses(),0);</a:t>
            </a:r>
          </a:p>
          <a:p>
            <a:pPr marL="1714500" lvl="4" indent="0">
              <a:spcBef>
                <a:spcPts val="0"/>
              </a:spcBef>
              <a:buClr>
                <a:srgbClr val="D34817"/>
              </a:buClr>
              <a:buSzPct val="85000"/>
              <a:buNone/>
            </a:pPr>
            <a:r>
              <a:rPr lang="en-US" sz="2200" b="1" spc="300" dirty="0" smtClean="0">
                <a:solidFill>
                  <a:srgbClr val="0033CC"/>
                </a:solidFill>
                <a:cs typeface="Courier New" pitchFamily="49" charset="0"/>
              </a:rPr>
              <a:t>}</a:t>
            </a:r>
          </a:p>
          <a:p>
            <a:pPr marL="800100" lvl="2" indent="0">
              <a:spcBef>
                <a:spcPts val="0"/>
              </a:spcBef>
              <a:buClr>
                <a:srgbClr val="D34817"/>
              </a:buClr>
              <a:buSzPct val="85000"/>
              <a:buNone/>
            </a:pPr>
            <a:r>
              <a:rPr lang="en-US" sz="2200" b="1" spc="300" dirty="0" smtClean="0">
                <a:solidFill>
                  <a:srgbClr val="0033CC"/>
                </a:solidFill>
                <a:cs typeface="Courier New" pitchFamily="49" charset="0"/>
              </a:rPr>
              <a:t>}</a:t>
            </a:r>
            <a:endParaRPr lang="en-US" sz="2200" b="1" spc="300" dirty="0">
              <a:solidFill>
                <a:srgbClr val="0033CC"/>
              </a:solidFill>
              <a:cs typeface="Courier New" pitchFamily="49" charset="0"/>
            </a:endParaRPr>
          </a:p>
        </p:txBody>
      </p:sp>
      <p:sp>
        <p:nvSpPr>
          <p:cNvPr id="4" name="Θέση υποσέλιδου 1" descr="."/>
          <p:cNvSpPr>
            <a:spLocks noGrp="1"/>
          </p:cNvSpPr>
          <p:nvPr>
            <p:ph type="ftr" sz="quarter" idx="11"/>
          </p:nvPr>
        </p:nvSpPr>
        <p:spPr/>
        <p:txBody>
          <a:bodyPr/>
          <a:lstStyle/>
          <a:p>
            <a:r>
              <a:rPr lang="el-GR" sz="1400" dirty="0" smtClean="0">
                <a:solidFill>
                  <a:schemeClr val="tx1"/>
                </a:solidFill>
              </a:rPr>
              <a:t>Σουίτες Ελέγχων</a:t>
            </a:r>
            <a:endParaRPr lang="el-GR" sz="1400" dirty="0">
              <a:solidFill>
                <a:schemeClr val="tx1"/>
              </a:solidFill>
            </a:endParaRPr>
          </a:p>
        </p:txBody>
      </p:sp>
      <p:sp>
        <p:nvSpPr>
          <p:cNvPr id="5" name="Θέση αριθμού διαφάνειας 1" descr="."/>
          <p:cNvSpPr>
            <a:spLocks noGrp="1"/>
          </p:cNvSpPr>
          <p:nvPr>
            <p:ph type="sldNum" sz="quarter" idx="12"/>
          </p:nvPr>
        </p:nvSpPr>
        <p:spPr/>
        <p:txBody>
          <a:bodyPr/>
          <a:lstStyle/>
          <a:p>
            <a:fld id="{3A01A9CB-52B4-4A94-BFD8-44BE64CF3191}" type="slidenum">
              <a:rPr lang="el-GR" sz="1400" smtClean="0">
                <a:solidFill>
                  <a:schemeClr val="tx1"/>
                </a:solidFill>
              </a:rPr>
              <a:t>11</a:t>
            </a:fld>
            <a:endParaRPr lang="el-GR" sz="1400" dirty="0">
              <a:solidFill>
                <a:schemeClr val="tx1"/>
              </a:solidFill>
            </a:endParaRPr>
          </a:p>
        </p:txBody>
      </p:sp>
    </p:spTree>
    <p:extLst>
      <p:ext uri="{BB962C8B-B14F-4D97-AF65-F5344CB8AC3E}">
        <p14:creationId xmlns:p14="http://schemas.microsoft.com/office/powerpoint/2010/main" val="348545131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a:solidFill>
                  <a:schemeClr val="tx1">
                    <a:lumMod val="75000"/>
                    <a:lumOff val="25000"/>
                  </a:schemeClr>
                </a:solidFill>
              </a:rPr>
              <a:t>Σουίτα Ελέγχων Παραδείγματος</a:t>
            </a:r>
          </a:p>
        </p:txBody>
      </p:sp>
      <p:sp>
        <p:nvSpPr>
          <p:cNvPr id="3" name="Θέση περιεχομένου 1"/>
          <p:cNvSpPr>
            <a:spLocks noGrp="1"/>
          </p:cNvSpPr>
          <p:nvPr>
            <p:ph idx="1"/>
          </p:nvPr>
        </p:nvSpPr>
        <p:spPr/>
        <p:txBody>
          <a:bodyPr>
            <a:normAutofit/>
          </a:bodyPr>
          <a:lstStyle/>
          <a:p>
            <a:pPr marL="342000" lvl="0" indent="-342000">
              <a:spcBef>
                <a:spcPts val="0"/>
              </a:spcBef>
              <a:spcAft>
                <a:spcPts val="600"/>
              </a:spcAft>
              <a:buClr>
                <a:srgbClr val="C00000"/>
              </a:buClr>
              <a:buSzPct val="100000"/>
              <a:buFont typeface="Wingdings 2"/>
              <a:buChar char=""/>
            </a:pPr>
            <a:r>
              <a:rPr lang="el-GR" sz="2400" dirty="0">
                <a:solidFill>
                  <a:prstClr val="black"/>
                </a:solidFill>
              </a:rPr>
              <a:t>Ο στόχος της δημιουργίας της Σουίτας Ελέγχων στο παράδειγμά </a:t>
            </a:r>
            <a:r>
              <a:rPr lang="el-GR" sz="2400" dirty="0" smtClean="0">
                <a:solidFill>
                  <a:prstClr val="black"/>
                </a:solidFill>
              </a:rPr>
              <a:t>μας</a:t>
            </a:r>
            <a:r>
              <a:rPr lang="en-US" sz="2400" dirty="0" smtClean="0">
                <a:solidFill>
                  <a:prstClr val="black"/>
                </a:solidFill>
              </a:rPr>
              <a:t>,</a:t>
            </a:r>
            <a:r>
              <a:rPr lang="el-GR" sz="2400" dirty="0" smtClean="0">
                <a:solidFill>
                  <a:prstClr val="black"/>
                </a:solidFill>
              </a:rPr>
              <a:t> </a:t>
            </a:r>
            <a:r>
              <a:rPr lang="el-GR" sz="2400" dirty="0">
                <a:solidFill>
                  <a:prstClr val="black"/>
                </a:solidFill>
              </a:rPr>
              <a:t>είναι η εκτέλεση των δύο περιπτώσεων ελέγχων που δημιουργήσαμε μαζί.</a:t>
            </a:r>
          </a:p>
          <a:p>
            <a:pPr marL="342000" lvl="0" indent="-342000">
              <a:spcBef>
                <a:spcPts val="0"/>
              </a:spcBef>
              <a:spcAft>
                <a:spcPts val="600"/>
              </a:spcAft>
              <a:buClr>
                <a:srgbClr val="C00000"/>
              </a:buClr>
              <a:buSzPct val="100000"/>
              <a:buFont typeface="Wingdings 2"/>
              <a:buChar char=""/>
            </a:pPr>
            <a:r>
              <a:rPr lang="el-GR" sz="2400" dirty="0">
                <a:solidFill>
                  <a:prstClr val="black"/>
                </a:solidFill>
              </a:rPr>
              <a:t>Μία σουίτα ελέγχων είναι και αυτήν ένας </a:t>
            </a:r>
            <a:r>
              <a:rPr lang="el-GR" sz="2400" dirty="0" smtClean="0">
                <a:solidFill>
                  <a:prstClr val="black"/>
                </a:solidFill>
              </a:rPr>
              <a:t>έλεγχος</a:t>
            </a:r>
            <a:r>
              <a:rPr lang="en-US" sz="2400" dirty="0" smtClean="0">
                <a:solidFill>
                  <a:prstClr val="black"/>
                </a:solidFill>
              </a:rPr>
              <a:t>,</a:t>
            </a:r>
            <a:r>
              <a:rPr lang="el-GR" sz="2400" dirty="0" smtClean="0">
                <a:solidFill>
                  <a:prstClr val="black"/>
                </a:solidFill>
              </a:rPr>
              <a:t> </a:t>
            </a:r>
            <a:r>
              <a:rPr lang="el-GR" sz="2400" dirty="0">
                <a:solidFill>
                  <a:prstClr val="black"/>
                </a:solidFill>
              </a:rPr>
              <a:t>ο οποίος εκτελείται ακριβώς όπως και οι άλλοι έλεγχοι στο περιβάλλον του </a:t>
            </a:r>
            <a:r>
              <a:rPr lang="en-US" sz="2400" dirty="0">
                <a:solidFill>
                  <a:prstClr val="black"/>
                </a:solidFill>
              </a:rPr>
              <a:t>Eclipse.</a:t>
            </a:r>
          </a:p>
          <a:p>
            <a:pPr marL="342000" lvl="0" indent="-342000">
              <a:spcBef>
                <a:spcPts val="0"/>
              </a:spcBef>
              <a:spcAft>
                <a:spcPts val="300"/>
              </a:spcAft>
              <a:buClr>
                <a:srgbClr val="C00000"/>
              </a:buClr>
              <a:buSzPct val="100000"/>
              <a:buFont typeface="Wingdings 2"/>
              <a:buChar char=""/>
            </a:pPr>
            <a:r>
              <a:rPr lang="el-GR" sz="2400" dirty="0">
                <a:solidFill>
                  <a:prstClr val="black"/>
                </a:solidFill>
              </a:rPr>
              <a:t>Στην </a:t>
            </a:r>
            <a:r>
              <a:rPr lang="el-GR" sz="2400" dirty="0" smtClean="0">
                <a:solidFill>
                  <a:prstClr val="black"/>
                </a:solidFill>
              </a:rPr>
              <a:t>συνέχεια</a:t>
            </a:r>
            <a:r>
              <a:rPr lang="en-US" sz="2400" dirty="0" smtClean="0">
                <a:solidFill>
                  <a:prstClr val="black"/>
                </a:solidFill>
              </a:rPr>
              <a:t>,</a:t>
            </a:r>
            <a:r>
              <a:rPr lang="el-GR" sz="2400" dirty="0" smtClean="0">
                <a:solidFill>
                  <a:prstClr val="black"/>
                </a:solidFill>
              </a:rPr>
              <a:t> </a:t>
            </a:r>
            <a:r>
              <a:rPr lang="el-GR" sz="2400" dirty="0">
                <a:solidFill>
                  <a:prstClr val="black"/>
                </a:solidFill>
              </a:rPr>
              <a:t>θα δούμε τα βήματα της δημιουργίας μίας σουίτας </a:t>
            </a:r>
            <a:r>
              <a:rPr lang="el-GR" sz="2400" dirty="0" smtClean="0">
                <a:solidFill>
                  <a:prstClr val="black"/>
                </a:solidFill>
              </a:rPr>
              <a:t>ελέγχων</a:t>
            </a:r>
            <a:r>
              <a:rPr lang="en-US" sz="2400" dirty="0" smtClean="0">
                <a:solidFill>
                  <a:prstClr val="black"/>
                </a:solidFill>
              </a:rPr>
              <a:t>,</a:t>
            </a:r>
            <a:r>
              <a:rPr lang="el-GR" sz="2400" dirty="0" smtClean="0">
                <a:solidFill>
                  <a:prstClr val="black"/>
                </a:solidFill>
              </a:rPr>
              <a:t> </a:t>
            </a:r>
            <a:r>
              <a:rPr lang="el-GR" sz="2400" dirty="0">
                <a:solidFill>
                  <a:prstClr val="black"/>
                </a:solidFill>
              </a:rPr>
              <a:t>για το παράδειγμα που κάναμε.</a:t>
            </a:r>
          </a:p>
          <a:p>
            <a:pPr marL="948690" lvl="2" indent="-342000">
              <a:spcBef>
                <a:spcPts val="0"/>
              </a:spcBef>
              <a:spcAft>
                <a:spcPts val="300"/>
              </a:spcAft>
              <a:buClr>
                <a:srgbClr val="777777"/>
              </a:buClr>
              <a:buSzPct val="100000"/>
              <a:buFont typeface="Wingdings 2"/>
              <a:buChar char=""/>
            </a:pPr>
            <a:r>
              <a:rPr lang="el-GR" sz="2000" dirty="0">
                <a:solidFill>
                  <a:prstClr val="black"/>
                </a:solidFill>
              </a:rPr>
              <a:t>Θα δημιουργήσουμε την σουίτα </a:t>
            </a:r>
            <a:r>
              <a:rPr lang="el-GR" sz="2000" dirty="0" smtClean="0">
                <a:solidFill>
                  <a:prstClr val="black"/>
                </a:solidFill>
              </a:rPr>
              <a:t>ελέγχων</a:t>
            </a:r>
            <a:r>
              <a:rPr lang="en-US" sz="2000" dirty="0" smtClean="0">
                <a:solidFill>
                  <a:prstClr val="black"/>
                </a:solidFill>
              </a:rPr>
              <a:t>,</a:t>
            </a:r>
            <a:r>
              <a:rPr lang="el-GR" sz="2000" dirty="0" smtClean="0">
                <a:solidFill>
                  <a:prstClr val="black"/>
                </a:solidFill>
              </a:rPr>
              <a:t> </a:t>
            </a:r>
            <a:r>
              <a:rPr lang="el-GR" sz="2000" dirty="0">
                <a:solidFill>
                  <a:prstClr val="black"/>
                </a:solidFill>
              </a:rPr>
              <a:t>και θα εντάξουμε τις δύο κλάσεις </a:t>
            </a:r>
            <a:r>
              <a:rPr lang="el-GR" sz="2000" dirty="0" smtClean="0">
                <a:solidFill>
                  <a:prstClr val="black"/>
                </a:solidFill>
              </a:rPr>
              <a:t>ελέγχου</a:t>
            </a:r>
            <a:r>
              <a:rPr lang="en-US" sz="2000" dirty="0" smtClean="0">
                <a:solidFill>
                  <a:prstClr val="black"/>
                </a:solidFill>
              </a:rPr>
              <a:t>.</a:t>
            </a:r>
            <a:endParaRPr lang="el-GR" sz="2000" dirty="0">
              <a:solidFill>
                <a:prstClr val="black"/>
              </a:solidFill>
            </a:endParaRPr>
          </a:p>
          <a:p>
            <a:pPr marL="948690" lvl="2" indent="-342000">
              <a:spcBef>
                <a:spcPts val="0"/>
              </a:spcBef>
              <a:buClr>
                <a:srgbClr val="777777"/>
              </a:buClr>
              <a:buSzPct val="100000"/>
              <a:buFont typeface="Wingdings 2"/>
              <a:buChar char=""/>
            </a:pPr>
            <a:r>
              <a:rPr lang="el-GR" sz="2000" dirty="0">
                <a:solidFill>
                  <a:prstClr val="black"/>
                </a:solidFill>
              </a:rPr>
              <a:t>Θα εκτελέσουμε την σουίτα </a:t>
            </a:r>
            <a:r>
              <a:rPr lang="el-GR" sz="2000" dirty="0" smtClean="0">
                <a:solidFill>
                  <a:prstClr val="black"/>
                </a:solidFill>
              </a:rPr>
              <a:t>ελέγχων</a:t>
            </a:r>
            <a:r>
              <a:rPr lang="en-US" sz="2000" dirty="0" smtClean="0">
                <a:solidFill>
                  <a:prstClr val="black"/>
                </a:solidFill>
              </a:rPr>
              <a:t>,</a:t>
            </a:r>
            <a:r>
              <a:rPr lang="el-GR" sz="2000" dirty="0" smtClean="0">
                <a:solidFill>
                  <a:prstClr val="black"/>
                </a:solidFill>
              </a:rPr>
              <a:t> </a:t>
            </a:r>
            <a:r>
              <a:rPr lang="el-GR" sz="2000" dirty="0">
                <a:solidFill>
                  <a:prstClr val="black"/>
                </a:solidFill>
              </a:rPr>
              <a:t>και θα εξετάσουμε το αποτέλεσμα.</a:t>
            </a:r>
          </a:p>
          <a:p>
            <a:endParaRPr lang="el-GR" dirty="0"/>
          </a:p>
        </p:txBody>
      </p:sp>
      <p:sp>
        <p:nvSpPr>
          <p:cNvPr id="4" name="Θέση υποσέλιδου 1" descr="."/>
          <p:cNvSpPr>
            <a:spLocks noGrp="1"/>
          </p:cNvSpPr>
          <p:nvPr>
            <p:ph type="ftr" sz="quarter" idx="11"/>
          </p:nvPr>
        </p:nvSpPr>
        <p:spPr/>
        <p:txBody>
          <a:bodyPr/>
          <a:lstStyle/>
          <a:p>
            <a:r>
              <a:rPr lang="el-GR" sz="1400" dirty="0" smtClean="0">
                <a:solidFill>
                  <a:schemeClr val="tx1"/>
                </a:solidFill>
              </a:rPr>
              <a:t>Σουίτες Ελέγχων</a:t>
            </a:r>
            <a:endParaRPr lang="el-GR" sz="1400" dirty="0">
              <a:solidFill>
                <a:schemeClr val="tx1"/>
              </a:solidFill>
            </a:endParaRPr>
          </a:p>
        </p:txBody>
      </p:sp>
      <p:sp>
        <p:nvSpPr>
          <p:cNvPr id="5" name="Θέση αριθμού διαφάνειας 1" descr="."/>
          <p:cNvSpPr>
            <a:spLocks noGrp="1"/>
          </p:cNvSpPr>
          <p:nvPr>
            <p:ph type="sldNum" sz="quarter" idx="12"/>
          </p:nvPr>
        </p:nvSpPr>
        <p:spPr/>
        <p:txBody>
          <a:bodyPr/>
          <a:lstStyle/>
          <a:p>
            <a:fld id="{3A01A9CB-52B4-4A94-BFD8-44BE64CF3191}" type="slidenum">
              <a:rPr lang="el-GR" sz="1400" smtClean="0">
                <a:solidFill>
                  <a:schemeClr val="tx1"/>
                </a:solidFill>
              </a:rPr>
              <a:t>12</a:t>
            </a:fld>
            <a:endParaRPr lang="el-GR" dirty="0">
              <a:solidFill>
                <a:schemeClr val="tx1"/>
              </a:solidFill>
            </a:endParaRPr>
          </a:p>
        </p:txBody>
      </p:sp>
      <p:pic>
        <p:nvPicPr>
          <p:cNvPr id="6" name="Εικόνα 1" descr="Εικονίδιο μετάβασης στα περιεχόμενα.">
            <a:hlinkClick r:id="rId3" action="ppaction://hlinksldjump" tooltip="Επιστροφή στα Περιεχόμενα"/>
          </p:cNvPr>
          <p:cNvPicPr>
            <a:picLocks noChangeAspect="1"/>
          </p:cNvPicPr>
          <p:nvPr/>
        </p:nvPicPr>
        <p:blipFill>
          <a:blip r:embed="rId4">
            <a:extLst>
              <a:ext uri="{BEBA8EAE-BF5A-486C-A8C5-ECC9F3942E4B}">
                <a14:imgProps xmlns:a14="http://schemas.microsoft.com/office/drawing/2010/main">
                  <a14:imgLayer r:embed="rId5">
                    <a14:imgEffect>
                      <a14:sharpenSoften amount="100000"/>
                    </a14:imgEffect>
                  </a14:imgLayer>
                </a14:imgProps>
              </a:ext>
              <a:ext uri="{28A0092B-C50C-407E-A947-70E740481C1C}">
                <a14:useLocalDpi xmlns:a14="http://schemas.microsoft.com/office/drawing/2010/main" val="0"/>
              </a:ext>
            </a:extLst>
          </a:blip>
          <a:stretch>
            <a:fillRect/>
          </a:stretch>
        </p:blipFill>
        <p:spPr>
          <a:xfrm>
            <a:off x="467250" y="6021288"/>
            <a:ext cx="576065" cy="651438"/>
          </a:xfrm>
          <a:prstGeom prst="rect">
            <a:avLst/>
          </a:prstGeom>
          <a:scene3d>
            <a:camera prst="isometricOffAxis1Right"/>
            <a:lightRig rig="threePt" dir="t"/>
          </a:scene3d>
        </p:spPr>
      </p:pic>
    </p:spTree>
    <p:custDataLst>
      <p:tags r:id="rId1"/>
    </p:custDataLst>
    <p:extLst>
      <p:ext uri="{BB962C8B-B14F-4D97-AF65-F5344CB8AC3E}">
        <p14:creationId xmlns:p14="http://schemas.microsoft.com/office/powerpoint/2010/main" val="101563884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a:solidFill>
                  <a:schemeClr val="tx1">
                    <a:lumMod val="75000"/>
                    <a:lumOff val="25000"/>
                  </a:schemeClr>
                </a:solidFill>
              </a:rPr>
              <a:t>Δημιουργία σουίτας ελέγχων</a:t>
            </a:r>
          </a:p>
        </p:txBody>
      </p:sp>
      <p:sp>
        <p:nvSpPr>
          <p:cNvPr id="6" name="Θέση περιεχομένου 1"/>
          <p:cNvSpPr>
            <a:spLocks noGrp="1"/>
          </p:cNvSpPr>
          <p:nvPr>
            <p:ph sz="half" idx="1"/>
          </p:nvPr>
        </p:nvSpPr>
        <p:spPr>
          <a:xfrm>
            <a:off x="457200" y="1600200"/>
            <a:ext cx="3352800" cy="4648200"/>
          </a:xfrm>
        </p:spPr>
        <p:txBody>
          <a:bodyPr>
            <a:normAutofit lnSpcReduction="10000"/>
          </a:bodyPr>
          <a:lstStyle/>
          <a:p>
            <a:pPr marL="342000" lvl="0" indent="-342000">
              <a:lnSpc>
                <a:spcPct val="110000"/>
              </a:lnSpc>
              <a:spcBef>
                <a:spcPts val="0"/>
              </a:spcBef>
              <a:spcAft>
                <a:spcPts val="1200"/>
              </a:spcAft>
              <a:buClr>
                <a:srgbClr val="C00000"/>
              </a:buClr>
              <a:buSzPct val="100000"/>
              <a:buFont typeface="Wingdings 2"/>
              <a:buChar char=""/>
            </a:pPr>
            <a:r>
              <a:rPr lang="el-GR" sz="2400" dirty="0">
                <a:solidFill>
                  <a:prstClr val="black"/>
                </a:solidFill>
              </a:rPr>
              <a:t>Για την δημιουργία της σουίτας επιλέγουμε </a:t>
            </a:r>
            <a:r>
              <a:rPr lang="en-US" sz="2400" dirty="0" err="1">
                <a:solidFill>
                  <a:prstClr val="black"/>
                </a:solidFill>
              </a:rPr>
              <a:t>File</a:t>
            </a:r>
            <a:r>
              <a:rPr lang="en-US" sz="2400" dirty="0" err="1">
                <a:solidFill>
                  <a:prstClr val="black"/>
                </a:solidFill>
                <a:sym typeface="Wingdings" pitchFamily="2" charset="2"/>
              </a:rPr>
              <a:t>NewOther</a:t>
            </a:r>
            <a:r>
              <a:rPr lang="en-US" sz="2400" dirty="0">
                <a:solidFill>
                  <a:prstClr val="black"/>
                </a:solidFill>
                <a:sym typeface="Wingdings" pitchFamily="2" charset="2"/>
              </a:rPr>
              <a:t> </a:t>
            </a:r>
            <a:r>
              <a:rPr lang="el-GR" sz="2400" dirty="0">
                <a:solidFill>
                  <a:prstClr val="black"/>
                </a:solidFill>
                <a:sym typeface="Wingdings" pitchFamily="2" charset="2"/>
              </a:rPr>
              <a:t>και από την κατηγορία </a:t>
            </a:r>
            <a:r>
              <a:rPr lang="en-US" sz="2400" dirty="0" err="1">
                <a:solidFill>
                  <a:prstClr val="black"/>
                </a:solidFill>
                <a:sym typeface="Wingdings" pitchFamily="2" charset="2"/>
              </a:rPr>
              <a:t>JavaJUnit</a:t>
            </a:r>
            <a:r>
              <a:rPr lang="en-US" sz="2400" dirty="0">
                <a:solidFill>
                  <a:prstClr val="black"/>
                </a:solidFill>
                <a:sym typeface="Wingdings" pitchFamily="2" charset="2"/>
              </a:rPr>
              <a:t> </a:t>
            </a:r>
            <a:r>
              <a:rPr lang="el-GR" sz="2400" dirty="0">
                <a:solidFill>
                  <a:prstClr val="black"/>
                </a:solidFill>
                <a:sym typeface="Wingdings" pitchFamily="2" charset="2"/>
              </a:rPr>
              <a:t>επιλέγουμε </a:t>
            </a:r>
            <a:r>
              <a:rPr lang="en-US" sz="2400" dirty="0" err="1">
                <a:solidFill>
                  <a:prstClr val="black"/>
                </a:solidFill>
                <a:sym typeface="Wingdings" pitchFamily="2" charset="2"/>
              </a:rPr>
              <a:t>JUnit</a:t>
            </a:r>
            <a:r>
              <a:rPr lang="en-US" sz="2400" dirty="0">
                <a:solidFill>
                  <a:prstClr val="black"/>
                </a:solidFill>
                <a:sym typeface="Wingdings" pitchFamily="2" charset="2"/>
              </a:rPr>
              <a:t> Test Suite </a:t>
            </a:r>
            <a:r>
              <a:rPr lang="el-GR" sz="2400" dirty="0">
                <a:solidFill>
                  <a:prstClr val="black"/>
                </a:solidFill>
                <a:sym typeface="Wingdings" pitchFamily="2" charset="2"/>
              </a:rPr>
              <a:t>όπως φαίνεται στην Εικόνα</a:t>
            </a:r>
            <a:r>
              <a:rPr lang="el-GR" sz="2400" dirty="0" smtClean="0">
                <a:solidFill>
                  <a:prstClr val="black"/>
                </a:solidFill>
                <a:sym typeface="Wingdings" pitchFamily="2" charset="2"/>
              </a:rPr>
              <a:t>.</a:t>
            </a:r>
            <a:endParaRPr lang="el-GR" sz="2400" dirty="0">
              <a:solidFill>
                <a:prstClr val="black"/>
              </a:solidFill>
            </a:endParaRPr>
          </a:p>
          <a:p>
            <a:pPr marL="342000" lvl="0" indent="-342000">
              <a:lnSpc>
                <a:spcPct val="110000"/>
              </a:lnSpc>
              <a:spcBef>
                <a:spcPts val="0"/>
              </a:spcBef>
              <a:buClr>
                <a:srgbClr val="C00000"/>
              </a:buClr>
              <a:buSzPct val="100000"/>
              <a:buFont typeface="Wingdings 2"/>
              <a:buChar char=""/>
            </a:pPr>
            <a:r>
              <a:rPr lang="el-GR" sz="2400" dirty="0">
                <a:solidFill>
                  <a:prstClr val="black"/>
                </a:solidFill>
              </a:rPr>
              <a:t>Πατάμε το </a:t>
            </a:r>
            <a:r>
              <a:rPr lang="el-GR" sz="2400" dirty="0" err="1">
                <a:solidFill>
                  <a:prstClr val="black"/>
                </a:solidFill>
              </a:rPr>
              <a:t>πλήκρο</a:t>
            </a:r>
            <a:r>
              <a:rPr lang="el-GR" sz="2400" dirty="0">
                <a:solidFill>
                  <a:prstClr val="black"/>
                </a:solidFill>
              </a:rPr>
              <a:t> </a:t>
            </a:r>
            <a:r>
              <a:rPr lang="en-US" sz="2400" dirty="0">
                <a:solidFill>
                  <a:prstClr val="black"/>
                </a:solidFill>
              </a:rPr>
              <a:t>‘Next’ </a:t>
            </a:r>
            <a:r>
              <a:rPr lang="el-GR" sz="2400" dirty="0">
                <a:solidFill>
                  <a:prstClr val="black"/>
                </a:solidFill>
              </a:rPr>
              <a:t>για το επόμενο βήμα</a:t>
            </a:r>
            <a:r>
              <a:rPr lang="el-GR" sz="2400" dirty="0" smtClean="0">
                <a:solidFill>
                  <a:prstClr val="black"/>
                </a:solidFill>
              </a:rPr>
              <a:t>.</a:t>
            </a:r>
            <a:endParaRPr lang="el-GR" sz="2400" dirty="0">
              <a:solidFill>
                <a:prstClr val="black"/>
              </a:solidFill>
            </a:endParaRPr>
          </a:p>
        </p:txBody>
      </p:sp>
      <p:pic>
        <p:nvPicPr>
          <p:cNvPr id="8" name="Θέση περιεχομένου 2" descr="Εικόνα της επιφάνειας της οθόνης, με την διαδικασία δημιουργίας μίας σουίτας ελέγχων."/>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3962400" y="1990440"/>
            <a:ext cx="4800601" cy="3800760"/>
          </a:xfrm>
        </p:spPr>
      </p:pic>
      <p:sp>
        <p:nvSpPr>
          <p:cNvPr id="4" name="Θέση υποσέλιδου 1" descr="."/>
          <p:cNvSpPr>
            <a:spLocks noGrp="1"/>
          </p:cNvSpPr>
          <p:nvPr>
            <p:ph type="ftr" sz="quarter" idx="11"/>
          </p:nvPr>
        </p:nvSpPr>
        <p:spPr/>
        <p:txBody>
          <a:bodyPr/>
          <a:lstStyle/>
          <a:p>
            <a:r>
              <a:rPr lang="el-GR" sz="1400" dirty="0" smtClean="0">
                <a:solidFill>
                  <a:schemeClr val="tx1"/>
                </a:solidFill>
              </a:rPr>
              <a:t>Σουίτες Ελέγχων</a:t>
            </a:r>
            <a:endParaRPr lang="el-GR" sz="1400" dirty="0">
              <a:solidFill>
                <a:schemeClr val="tx1"/>
              </a:solidFill>
            </a:endParaRPr>
          </a:p>
        </p:txBody>
      </p:sp>
      <p:sp>
        <p:nvSpPr>
          <p:cNvPr id="5" name="Θέση αριθμού διαφάνειας 1" descr="."/>
          <p:cNvSpPr>
            <a:spLocks noGrp="1"/>
          </p:cNvSpPr>
          <p:nvPr>
            <p:ph type="sldNum" sz="quarter" idx="12"/>
          </p:nvPr>
        </p:nvSpPr>
        <p:spPr/>
        <p:txBody>
          <a:bodyPr/>
          <a:lstStyle/>
          <a:p>
            <a:fld id="{3A01A9CB-52B4-4A94-BFD8-44BE64CF3191}" type="slidenum">
              <a:rPr lang="el-GR" sz="1400" smtClean="0">
                <a:solidFill>
                  <a:schemeClr val="tx1"/>
                </a:solidFill>
              </a:rPr>
              <a:t>13</a:t>
            </a:fld>
            <a:endParaRPr lang="el-GR" sz="1400" dirty="0">
              <a:solidFill>
                <a:schemeClr val="tx1"/>
              </a:solidFill>
            </a:endParaRPr>
          </a:p>
        </p:txBody>
      </p:sp>
    </p:spTree>
    <p:extLst>
      <p:ext uri="{BB962C8B-B14F-4D97-AF65-F5344CB8AC3E}">
        <p14:creationId xmlns:p14="http://schemas.microsoft.com/office/powerpoint/2010/main" val="291330161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Τίτλος 1"/>
          <p:cNvSpPr>
            <a:spLocks noGrp="1"/>
          </p:cNvSpPr>
          <p:nvPr>
            <p:ph type="title"/>
          </p:nvPr>
        </p:nvSpPr>
        <p:spPr/>
        <p:txBody>
          <a:bodyPr>
            <a:noAutofit/>
          </a:bodyPr>
          <a:lstStyle/>
          <a:p>
            <a:r>
              <a:rPr lang="el-GR" b="1" dirty="0">
                <a:solidFill>
                  <a:schemeClr val="tx1">
                    <a:lumMod val="75000"/>
                    <a:lumOff val="25000"/>
                  </a:schemeClr>
                </a:solidFill>
              </a:rPr>
              <a:t>Ένταξη περιπτώσεων ελέγχου στην σουίτα ελέγχων</a:t>
            </a:r>
          </a:p>
        </p:txBody>
      </p:sp>
      <p:sp>
        <p:nvSpPr>
          <p:cNvPr id="7" name="Θέση περιεχομένου 1"/>
          <p:cNvSpPr>
            <a:spLocks noGrp="1"/>
          </p:cNvSpPr>
          <p:nvPr>
            <p:ph sz="half" idx="1"/>
          </p:nvPr>
        </p:nvSpPr>
        <p:spPr>
          <a:xfrm>
            <a:off x="152400" y="1524000"/>
            <a:ext cx="4495800" cy="5029200"/>
          </a:xfrm>
        </p:spPr>
        <p:txBody>
          <a:bodyPr>
            <a:normAutofit/>
          </a:bodyPr>
          <a:lstStyle/>
          <a:p>
            <a:pPr marL="342000" lvl="0" indent="-342000">
              <a:spcBef>
                <a:spcPts val="0"/>
              </a:spcBef>
              <a:spcAft>
                <a:spcPts val="600"/>
              </a:spcAft>
              <a:buClr>
                <a:srgbClr val="C00000"/>
              </a:buClr>
              <a:buSzPct val="100000"/>
              <a:buFont typeface="Wingdings 2"/>
              <a:buChar char=""/>
            </a:pPr>
            <a:r>
              <a:rPr lang="el-GR" sz="2400" dirty="0" smtClean="0">
                <a:solidFill>
                  <a:prstClr val="black"/>
                </a:solidFill>
              </a:rPr>
              <a:t>Στο επόμενο βήμα του οδηγού, εντάσσουμε τις περιπτώσεις ελέγχου που επιθυμούμε στην σουίτα ελέγχων.</a:t>
            </a:r>
          </a:p>
          <a:p>
            <a:pPr marL="342000" lvl="0" indent="-342000">
              <a:spcBef>
                <a:spcPts val="0"/>
              </a:spcBef>
              <a:spcAft>
                <a:spcPts val="300"/>
              </a:spcAft>
              <a:buClr>
                <a:srgbClr val="C00000"/>
              </a:buClr>
              <a:buSzPct val="100000"/>
              <a:buFont typeface="Wingdings 2"/>
              <a:buChar char=""/>
            </a:pPr>
            <a:r>
              <a:rPr lang="el-GR" sz="2400" dirty="0" smtClean="0">
                <a:solidFill>
                  <a:prstClr val="black"/>
                </a:solidFill>
              </a:rPr>
              <a:t>Εξ ορισμού επιλέγονται οι περιπτώσεις ελέγχου που έχουμε ήδη δημιουργήσει, και η σουίτα ονομάζεται </a:t>
            </a:r>
            <a:r>
              <a:rPr lang="en-US" sz="2400" dirty="0" err="1" smtClean="0">
                <a:solidFill>
                  <a:prstClr val="black"/>
                </a:solidFill>
              </a:rPr>
              <a:t>AllTests</a:t>
            </a:r>
            <a:r>
              <a:rPr lang="en-US" sz="2400" dirty="0" smtClean="0">
                <a:solidFill>
                  <a:prstClr val="black"/>
                </a:solidFill>
              </a:rPr>
              <a:t>.</a:t>
            </a:r>
          </a:p>
          <a:p>
            <a:pPr marL="948690" lvl="2" indent="-342000">
              <a:spcBef>
                <a:spcPts val="0"/>
              </a:spcBef>
              <a:buClr>
                <a:srgbClr val="777777"/>
              </a:buClr>
              <a:buSzPct val="100000"/>
              <a:buFont typeface="Wingdings 2"/>
              <a:buChar char=""/>
            </a:pPr>
            <a:r>
              <a:rPr lang="el-GR" dirty="0" smtClean="0">
                <a:solidFill>
                  <a:prstClr val="black"/>
                </a:solidFill>
              </a:rPr>
              <a:t>Μπορούμε </a:t>
            </a:r>
            <a:r>
              <a:rPr lang="el-GR" dirty="0">
                <a:solidFill>
                  <a:prstClr val="black"/>
                </a:solidFill>
              </a:rPr>
              <a:t>να δημιουργήσουμε πολλές διαφορετικές </a:t>
            </a:r>
            <a:r>
              <a:rPr lang="el-GR" dirty="0" smtClean="0">
                <a:solidFill>
                  <a:prstClr val="black"/>
                </a:solidFill>
              </a:rPr>
              <a:t>σουίτες, </a:t>
            </a:r>
            <a:r>
              <a:rPr lang="el-GR" dirty="0">
                <a:solidFill>
                  <a:prstClr val="black"/>
                </a:solidFill>
              </a:rPr>
              <a:t>με διαφορετικές ομάδες ελέγχων (π.χ. </a:t>
            </a:r>
            <a:r>
              <a:rPr lang="en-US" dirty="0" err="1">
                <a:solidFill>
                  <a:prstClr val="black"/>
                </a:solidFill>
              </a:rPr>
              <a:t>SmallTests</a:t>
            </a:r>
            <a:r>
              <a:rPr lang="en-US" dirty="0">
                <a:solidFill>
                  <a:prstClr val="black"/>
                </a:solidFill>
              </a:rPr>
              <a:t>, </a:t>
            </a:r>
            <a:r>
              <a:rPr lang="en-US" dirty="0" err="1">
                <a:solidFill>
                  <a:prstClr val="black"/>
                </a:solidFill>
              </a:rPr>
              <a:t>LargeTests</a:t>
            </a:r>
            <a:r>
              <a:rPr lang="en-US" dirty="0">
                <a:solidFill>
                  <a:prstClr val="black"/>
                </a:solidFill>
              </a:rPr>
              <a:t>, </a:t>
            </a:r>
            <a:r>
              <a:rPr lang="en-US" dirty="0" err="1" smtClean="0">
                <a:solidFill>
                  <a:prstClr val="black"/>
                </a:solidFill>
              </a:rPr>
              <a:t>ConcurrencyTests</a:t>
            </a:r>
            <a:r>
              <a:rPr lang="el-GR" dirty="0" smtClean="0">
                <a:solidFill>
                  <a:prstClr val="black"/>
                </a:solidFill>
              </a:rPr>
              <a:t>,</a:t>
            </a:r>
            <a:r>
              <a:rPr lang="en-US" dirty="0" smtClean="0">
                <a:solidFill>
                  <a:prstClr val="black"/>
                </a:solidFill>
              </a:rPr>
              <a:t> </a:t>
            </a:r>
            <a:r>
              <a:rPr lang="el-GR" dirty="0" smtClean="0">
                <a:solidFill>
                  <a:prstClr val="black"/>
                </a:solidFill>
              </a:rPr>
              <a:t>και τα λοιπά)</a:t>
            </a:r>
            <a:endParaRPr lang="el-GR" dirty="0">
              <a:solidFill>
                <a:prstClr val="black"/>
              </a:solidFill>
            </a:endParaRPr>
          </a:p>
        </p:txBody>
      </p:sp>
      <p:pic>
        <p:nvPicPr>
          <p:cNvPr id="9" name="Θέση περιεχομένου 2" descr="Εικόνα της επιφάνειας της οθόνης, με την διαδικασία ένταξης των περιπτώσεων ελέγχου, στην σουίτα ελέγχων."/>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4648200" y="2362200"/>
            <a:ext cx="4141670" cy="3276600"/>
          </a:xfrm>
        </p:spPr>
      </p:pic>
      <p:sp>
        <p:nvSpPr>
          <p:cNvPr id="4" name="Θέση υποσέλιδου 1" descr="."/>
          <p:cNvSpPr>
            <a:spLocks noGrp="1"/>
          </p:cNvSpPr>
          <p:nvPr>
            <p:ph type="ftr" sz="quarter" idx="11"/>
          </p:nvPr>
        </p:nvSpPr>
        <p:spPr/>
        <p:txBody>
          <a:bodyPr/>
          <a:lstStyle/>
          <a:p>
            <a:r>
              <a:rPr lang="el-GR" sz="1400" dirty="0" smtClean="0">
                <a:solidFill>
                  <a:schemeClr val="tx1"/>
                </a:solidFill>
              </a:rPr>
              <a:t>Σουίτες Ελέγχων</a:t>
            </a:r>
            <a:endParaRPr lang="el-GR" sz="1400" dirty="0">
              <a:solidFill>
                <a:schemeClr val="tx1"/>
              </a:solidFill>
            </a:endParaRPr>
          </a:p>
        </p:txBody>
      </p:sp>
      <p:sp>
        <p:nvSpPr>
          <p:cNvPr id="5" name="Θέση αριθμού διαφάνειας 1" descr="."/>
          <p:cNvSpPr>
            <a:spLocks noGrp="1"/>
          </p:cNvSpPr>
          <p:nvPr>
            <p:ph type="sldNum" sz="quarter" idx="12"/>
          </p:nvPr>
        </p:nvSpPr>
        <p:spPr/>
        <p:txBody>
          <a:bodyPr/>
          <a:lstStyle/>
          <a:p>
            <a:fld id="{3A01A9CB-52B4-4A94-BFD8-44BE64CF3191}" type="slidenum">
              <a:rPr lang="el-GR" sz="1400" smtClean="0">
                <a:solidFill>
                  <a:schemeClr val="tx1"/>
                </a:solidFill>
              </a:rPr>
              <a:t>14</a:t>
            </a:fld>
            <a:endParaRPr lang="el-GR" sz="1400" dirty="0">
              <a:solidFill>
                <a:schemeClr val="tx1"/>
              </a:solidFill>
            </a:endParaRPr>
          </a:p>
        </p:txBody>
      </p:sp>
    </p:spTree>
    <p:extLst>
      <p:ext uri="{BB962C8B-B14F-4D97-AF65-F5344CB8AC3E}">
        <p14:creationId xmlns:p14="http://schemas.microsoft.com/office/powerpoint/2010/main" val="185915662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Autofit/>
          </a:bodyPr>
          <a:lstStyle/>
          <a:p>
            <a:r>
              <a:rPr lang="el-GR" b="1" dirty="0">
                <a:solidFill>
                  <a:schemeClr val="tx1">
                    <a:lumMod val="75000"/>
                    <a:lumOff val="25000"/>
                  </a:schemeClr>
                </a:solidFill>
              </a:rPr>
              <a:t>Εμφάνιση της σουίτας ελέγχων στον </a:t>
            </a:r>
            <a:r>
              <a:rPr lang="en-US" b="1" dirty="0">
                <a:solidFill>
                  <a:schemeClr val="tx1">
                    <a:lumMod val="75000"/>
                    <a:lumOff val="25000"/>
                  </a:schemeClr>
                </a:solidFill>
              </a:rPr>
              <a:t>Package Explorer </a:t>
            </a:r>
            <a:r>
              <a:rPr lang="el-GR" b="1" dirty="0">
                <a:solidFill>
                  <a:schemeClr val="tx1">
                    <a:lumMod val="75000"/>
                    <a:lumOff val="25000"/>
                  </a:schemeClr>
                </a:solidFill>
              </a:rPr>
              <a:t>του </a:t>
            </a:r>
            <a:r>
              <a:rPr lang="en-US" b="1" dirty="0">
                <a:solidFill>
                  <a:schemeClr val="tx1">
                    <a:lumMod val="75000"/>
                    <a:lumOff val="25000"/>
                  </a:schemeClr>
                </a:solidFill>
              </a:rPr>
              <a:t>Eclipse</a:t>
            </a:r>
            <a:endParaRPr lang="el-GR" b="1" dirty="0">
              <a:solidFill>
                <a:schemeClr val="tx1">
                  <a:lumMod val="75000"/>
                  <a:lumOff val="25000"/>
                </a:schemeClr>
              </a:solidFill>
            </a:endParaRPr>
          </a:p>
        </p:txBody>
      </p:sp>
      <p:sp>
        <p:nvSpPr>
          <p:cNvPr id="3" name="Θέση περιεχομένου 1"/>
          <p:cNvSpPr>
            <a:spLocks noGrp="1"/>
          </p:cNvSpPr>
          <p:nvPr>
            <p:ph sz="half" idx="1"/>
          </p:nvPr>
        </p:nvSpPr>
        <p:spPr>
          <a:xfrm>
            <a:off x="457200" y="1600200"/>
            <a:ext cx="4114800" cy="4525963"/>
          </a:xfrm>
        </p:spPr>
        <p:txBody>
          <a:bodyPr>
            <a:normAutofit lnSpcReduction="10000"/>
          </a:bodyPr>
          <a:lstStyle/>
          <a:p>
            <a:pPr marL="342000" lvl="0" indent="-342000">
              <a:lnSpc>
                <a:spcPct val="110000"/>
              </a:lnSpc>
              <a:spcBef>
                <a:spcPts val="0"/>
              </a:spcBef>
              <a:buClr>
                <a:srgbClr val="C00000"/>
              </a:buClr>
              <a:buSzPct val="100000"/>
              <a:buFont typeface="Wingdings 2"/>
              <a:buChar char=""/>
            </a:pPr>
            <a:endParaRPr lang="el-GR" sz="1600" dirty="0" smtClean="0">
              <a:solidFill>
                <a:prstClr val="black"/>
              </a:solidFill>
            </a:endParaRPr>
          </a:p>
          <a:p>
            <a:pPr marL="342000" lvl="0" indent="-342000">
              <a:lnSpc>
                <a:spcPct val="110000"/>
              </a:lnSpc>
              <a:spcBef>
                <a:spcPts val="0"/>
              </a:spcBef>
              <a:spcAft>
                <a:spcPts val="1200"/>
              </a:spcAft>
              <a:buClr>
                <a:srgbClr val="C00000"/>
              </a:buClr>
              <a:buSzPct val="100000"/>
              <a:buFont typeface="Wingdings 2"/>
              <a:buChar char=""/>
            </a:pPr>
            <a:r>
              <a:rPr lang="el-GR" sz="2200" dirty="0" smtClean="0">
                <a:solidFill>
                  <a:prstClr val="black"/>
                </a:solidFill>
              </a:rPr>
              <a:t>Αφού </a:t>
            </a:r>
            <a:r>
              <a:rPr lang="el-GR" sz="2200" dirty="0">
                <a:solidFill>
                  <a:prstClr val="black"/>
                </a:solidFill>
              </a:rPr>
              <a:t>πατήσετε το πλήκτρο </a:t>
            </a:r>
            <a:r>
              <a:rPr lang="en-US" sz="2200" dirty="0">
                <a:solidFill>
                  <a:prstClr val="black"/>
                </a:solidFill>
              </a:rPr>
              <a:t>Finish</a:t>
            </a:r>
            <a:r>
              <a:rPr lang="el-GR" sz="2200" dirty="0">
                <a:solidFill>
                  <a:prstClr val="black"/>
                </a:solidFill>
              </a:rPr>
              <a:t> η σουίτα ελέγχων θα δημιουργηθεί και θα εμφανισθεί μαζί με τις άλλες κλάσεις στον </a:t>
            </a:r>
            <a:r>
              <a:rPr lang="en-US" sz="2200" dirty="0">
                <a:solidFill>
                  <a:prstClr val="black"/>
                </a:solidFill>
              </a:rPr>
              <a:t>package explorer </a:t>
            </a:r>
            <a:r>
              <a:rPr lang="el-GR" sz="2200" dirty="0">
                <a:solidFill>
                  <a:prstClr val="black"/>
                </a:solidFill>
              </a:rPr>
              <a:t>του </a:t>
            </a:r>
            <a:r>
              <a:rPr lang="en-US" sz="2200" dirty="0" smtClean="0">
                <a:solidFill>
                  <a:prstClr val="black"/>
                </a:solidFill>
              </a:rPr>
              <a:t>Eclipse</a:t>
            </a:r>
            <a:r>
              <a:rPr lang="el-GR" sz="2200" dirty="0" smtClean="0">
                <a:solidFill>
                  <a:prstClr val="black"/>
                </a:solidFill>
              </a:rPr>
              <a:t>.</a:t>
            </a:r>
            <a:endParaRPr lang="el-GR" sz="2200" dirty="0">
              <a:solidFill>
                <a:prstClr val="black"/>
              </a:solidFill>
            </a:endParaRPr>
          </a:p>
          <a:p>
            <a:pPr marL="342000" lvl="0" indent="-342000">
              <a:lnSpc>
                <a:spcPct val="110000"/>
              </a:lnSpc>
              <a:spcBef>
                <a:spcPts val="0"/>
              </a:spcBef>
              <a:buClr>
                <a:srgbClr val="C00000"/>
              </a:buClr>
              <a:buSzPct val="100000"/>
              <a:buFont typeface="Wingdings 2"/>
              <a:buChar char=""/>
            </a:pPr>
            <a:r>
              <a:rPr lang="el-GR" sz="2200" dirty="0">
                <a:solidFill>
                  <a:prstClr val="black"/>
                </a:solidFill>
              </a:rPr>
              <a:t>Για την εκτέλεση της σουίτας ελέγχων απλά κάνουμε δεξί κλικ στο αρχείο ‘</a:t>
            </a:r>
            <a:r>
              <a:rPr lang="en-US" sz="2200" dirty="0">
                <a:solidFill>
                  <a:prstClr val="black"/>
                </a:solidFill>
              </a:rPr>
              <a:t>AllTests.java’ </a:t>
            </a:r>
            <a:r>
              <a:rPr lang="el-GR" sz="2200" dirty="0">
                <a:solidFill>
                  <a:prstClr val="black"/>
                </a:solidFill>
              </a:rPr>
              <a:t>και από το αναδυόμενο μενού επιλέγουμε </a:t>
            </a:r>
            <a:r>
              <a:rPr lang="en-US" sz="2200" b="1" dirty="0">
                <a:solidFill>
                  <a:prstClr val="black"/>
                </a:solidFill>
              </a:rPr>
              <a:t>Run </a:t>
            </a:r>
            <a:r>
              <a:rPr lang="en-US" sz="2200" b="1" dirty="0" err="1">
                <a:solidFill>
                  <a:prstClr val="black"/>
                </a:solidFill>
              </a:rPr>
              <a:t>As</a:t>
            </a:r>
            <a:r>
              <a:rPr lang="en-US" sz="2200" b="1" dirty="0" err="1">
                <a:solidFill>
                  <a:prstClr val="black"/>
                </a:solidFill>
                <a:sym typeface="Wingdings" pitchFamily="2" charset="2"/>
              </a:rPr>
              <a:t>JUnit</a:t>
            </a:r>
            <a:r>
              <a:rPr lang="en-US" sz="2200" b="1" dirty="0">
                <a:solidFill>
                  <a:prstClr val="black"/>
                </a:solidFill>
                <a:sym typeface="Wingdings" pitchFamily="2" charset="2"/>
              </a:rPr>
              <a:t> </a:t>
            </a:r>
            <a:r>
              <a:rPr lang="en-US" sz="2200" b="1" dirty="0" smtClean="0">
                <a:solidFill>
                  <a:prstClr val="black"/>
                </a:solidFill>
                <a:sym typeface="Wingdings" pitchFamily="2" charset="2"/>
              </a:rPr>
              <a:t>Test</a:t>
            </a:r>
            <a:r>
              <a:rPr lang="el-GR" sz="2200" dirty="0" smtClean="0">
                <a:sym typeface="Wingdings" pitchFamily="2" charset="2"/>
              </a:rPr>
              <a:t>.</a:t>
            </a:r>
            <a:endParaRPr lang="el-GR" sz="2200" dirty="0">
              <a:solidFill>
                <a:prstClr val="black"/>
              </a:solidFill>
            </a:endParaRPr>
          </a:p>
        </p:txBody>
      </p:sp>
      <p:pic>
        <p:nvPicPr>
          <p:cNvPr id="7" name="Θέση περιεχομένου 2" descr="Εικόνα με την διαδικασία εκτέλεσης της σουίτας ελέγχων."/>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4799010" y="1828800"/>
            <a:ext cx="3735390" cy="4311495"/>
          </a:xfrm>
        </p:spPr>
      </p:pic>
      <p:sp>
        <p:nvSpPr>
          <p:cNvPr id="5" name="Θέση υποσέλιδου 1" descr="."/>
          <p:cNvSpPr>
            <a:spLocks noGrp="1"/>
          </p:cNvSpPr>
          <p:nvPr>
            <p:ph type="ftr" sz="quarter" idx="11"/>
          </p:nvPr>
        </p:nvSpPr>
        <p:spPr/>
        <p:txBody>
          <a:bodyPr/>
          <a:lstStyle/>
          <a:p>
            <a:r>
              <a:rPr lang="el-GR" sz="1400" dirty="0" smtClean="0">
                <a:solidFill>
                  <a:schemeClr val="tx1"/>
                </a:solidFill>
              </a:rPr>
              <a:t>Σουίτες Ελέγχων</a:t>
            </a:r>
            <a:endParaRPr lang="el-GR" sz="1400" dirty="0">
              <a:solidFill>
                <a:schemeClr val="tx1"/>
              </a:solidFill>
            </a:endParaRPr>
          </a:p>
        </p:txBody>
      </p:sp>
      <p:sp>
        <p:nvSpPr>
          <p:cNvPr id="6" name="Θέση αριθμού διαφάνειας 1" descr="."/>
          <p:cNvSpPr>
            <a:spLocks noGrp="1"/>
          </p:cNvSpPr>
          <p:nvPr>
            <p:ph type="sldNum" sz="quarter" idx="12"/>
          </p:nvPr>
        </p:nvSpPr>
        <p:spPr/>
        <p:txBody>
          <a:bodyPr/>
          <a:lstStyle/>
          <a:p>
            <a:fld id="{3A01A9CB-52B4-4A94-BFD8-44BE64CF3191}" type="slidenum">
              <a:rPr lang="el-GR" sz="1400" smtClean="0">
                <a:solidFill>
                  <a:schemeClr val="tx1"/>
                </a:solidFill>
              </a:rPr>
              <a:t>15</a:t>
            </a:fld>
            <a:endParaRPr lang="el-GR" sz="1400" dirty="0">
              <a:solidFill>
                <a:schemeClr val="tx1"/>
              </a:solidFill>
            </a:endParaRPr>
          </a:p>
        </p:txBody>
      </p:sp>
    </p:spTree>
    <p:extLst>
      <p:ext uri="{BB962C8B-B14F-4D97-AF65-F5344CB8AC3E}">
        <p14:creationId xmlns:p14="http://schemas.microsoft.com/office/powerpoint/2010/main" val="66929823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Autofit/>
          </a:bodyPr>
          <a:lstStyle/>
          <a:p>
            <a:r>
              <a:rPr lang="el-GR" b="1" dirty="0">
                <a:solidFill>
                  <a:schemeClr val="tx1">
                    <a:lumMod val="75000"/>
                    <a:lumOff val="25000"/>
                  </a:schemeClr>
                </a:solidFill>
              </a:rPr>
              <a:t>Εξέταση του αποτελέσματος εκτέλεσης της σουίτας ελέγχων</a:t>
            </a:r>
          </a:p>
        </p:txBody>
      </p:sp>
      <p:sp>
        <p:nvSpPr>
          <p:cNvPr id="6" name="Θέση περιεχομένου 1"/>
          <p:cNvSpPr>
            <a:spLocks noGrp="1"/>
          </p:cNvSpPr>
          <p:nvPr>
            <p:ph sz="half" idx="1"/>
          </p:nvPr>
        </p:nvSpPr>
        <p:spPr>
          <a:xfrm>
            <a:off x="381000" y="1524000"/>
            <a:ext cx="4724400" cy="4953000"/>
          </a:xfrm>
        </p:spPr>
        <p:txBody>
          <a:bodyPr>
            <a:normAutofit/>
          </a:bodyPr>
          <a:lstStyle/>
          <a:p>
            <a:pPr marL="342000" lvl="0" indent="-342000">
              <a:spcBef>
                <a:spcPts val="0"/>
              </a:spcBef>
              <a:buClr>
                <a:srgbClr val="C00000"/>
              </a:buClr>
              <a:buSzPct val="100000"/>
              <a:buFont typeface="Wingdings 2"/>
              <a:buChar char=""/>
            </a:pPr>
            <a:endParaRPr lang="el-GR" sz="2400" dirty="0" smtClean="0">
              <a:solidFill>
                <a:prstClr val="black"/>
              </a:solidFill>
            </a:endParaRPr>
          </a:p>
          <a:p>
            <a:pPr marL="342000" lvl="0" indent="-342000">
              <a:spcBef>
                <a:spcPts val="0"/>
              </a:spcBef>
              <a:spcAft>
                <a:spcPts val="300"/>
              </a:spcAft>
              <a:buClr>
                <a:srgbClr val="C00000"/>
              </a:buClr>
              <a:buSzPct val="100000"/>
              <a:buFont typeface="Wingdings 2"/>
              <a:buChar char=""/>
            </a:pPr>
            <a:r>
              <a:rPr lang="el-GR" sz="2400" dirty="0" smtClean="0">
                <a:solidFill>
                  <a:prstClr val="black"/>
                </a:solidFill>
              </a:rPr>
              <a:t>Η </a:t>
            </a:r>
            <a:r>
              <a:rPr lang="el-GR" sz="2400" dirty="0">
                <a:solidFill>
                  <a:prstClr val="black"/>
                </a:solidFill>
              </a:rPr>
              <a:t>εκτέλεση της σουίτας ελέγχων συνεπάγεται την εκτέλεση και των δύο περιπτώσεων ελέγχου (ή κλάσεων ελέγχου αν προτιμάτε):</a:t>
            </a:r>
          </a:p>
          <a:p>
            <a:pPr marL="948690" lvl="2" indent="-342000">
              <a:spcBef>
                <a:spcPts val="0"/>
              </a:spcBef>
              <a:spcAft>
                <a:spcPts val="300"/>
              </a:spcAft>
              <a:buClr>
                <a:srgbClr val="777777"/>
              </a:buClr>
              <a:buSzPct val="100000"/>
              <a:buFont typeface="Wingdings 2"/>
              <a:buChar char=""/>
            </a:pPr>
            <a:r>
              <a:rPr lang="en-US" dirty="0" err="1">
                <a:solidFill>
                  <a:prstClr val="black"/>
                </a:solidFill>
              </a:rPr>
              <a:t>CalculatorTest.testAdd</a:t>
            </a:r>
            <a:r>
              <a:rPr lang="en-US" dirty="0">
                <a:solidFill>
                  <a:prstClr val="black"/>
                </a:solidFill>
              </a:rPr>
              <a:t>, </a:t>
            </a:r>
            <a:r>
              <a:rPr lang="el-GR" dirty="0">
                <a:solidFill>
                  <a:prstClr val="black"/>
                </a:solidFill>
              </a:rPr>
              <a:t>και</a:t>
            </a:r>
          </a:p>
          <a:p>
            <a:pPr marL="948690" lvl="2" indent="-342000">
              <a:spcBef>
                <a:spcPts val="0"/>
              </a:spcBef>
              <a:spcAft>
                <a:spcPts val="1200"/>
              </a:spcAft>
              <a:buClr>
                <a:srgbClr val="777777"/>
              </a:buClr>
              <a:buSzPct val="100000"/>
              <a:buFont typeface="Wingdings 2"/>
              <a:buChar char=""/>
            </a:pPr>
            <a:r>
              <a:rPr lang="en-US" dirty="0" err="1" smtClean="0">
                <a:solidFill>
                  <a:prstClr val="black"/>
                </a:solidFill>
              </a:rPr>
              <a:t>ExpenseListTest.testTotalExpenses</a:t>
            </a:r>
            <a:r>
              <a:rPr lang="el-GR" dirty="0" smtClean="0">
                <a:solidFill>
                  <a:prstClr val="black"/>
                </a:solidFill>
              </a:rPr>
              <a:t>.</a:t>
            </a:r>
            <a:endParaRPr lang="en-US" dirty="0">
              <a:solidFill>
                <a:prstClr val="black"/>
              </a:solidFill>
            </a:endParaRPr>
          </a:p>
          <a:p>
            <a:pPr marL="342000" lvl="0" indent="-342000">
              <a:spcBef>
                <a:spcPts val="0"/>
              </a:spcBef>
              <a:buClr>
                <a:srgbClr val="C00000"/>
              </a:buClr>
              <a:buSzPct val="100000"/>
              <a:buFont typeface="Wingdings 2"/>
              <a:buChar char=""/>
            </a:pPr>
            <a:r>
              <a:rPr lang="el-GR" sz="2400" dirty="0">
                <a:solidFill>
                  <a:prstClr val="black"/>
                </a:solidFill>
              </a:rPr>
              <a:t>Στο παράδειγμά μας επίσης φαίνεται πως εκτελέσθηκαν δύο έλεγχοι σε σύνολο δύο ελέγχων (2/2) και δεν υπήρχαν λάθη ή αποτυχίες</a:t>
            </a:r>
            <a:r>
              <a:rPr lang="el-GR" sz="2400" dirty="0" smtClean="0">
                <a:solidFill>
                  <a:prstClr val="black"/>
                </a:solidFill>
              </a:rPr>
              <a:t>.</a:t>
            </a:r>
            <a:endParaRPr lang="el-GR" sz="2400" dirty="0">
              <a:solidFill>
                <a:prstClr val="black"/>
              </a:solidFill>
            </a:endParaRPr>
          </a:p>
        </p:txBody>
      </p:sp>
      <p:pic>
        <p:nvPicPr>
          <p:cNvPr id="8" name="Θέση περιεχομένου 2" descr="Εικόνα με τα αποτελέσματα που προκύπτουν μετά την εκτέλεση της σουίτας ελέγχων."/>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5181600" y="2514600"/>
            <a:ext cx="3581400" cy="2656138"/>
          </a:xfrm>
        </p:spPr>
      </p:pic>
      <p:sp>
        <p:nvSpPr>
          <p:cNvPr id="4" name="Θέση υποσέλιδου 1" descr="."/>
          <p:cNvSpPr>
            <a:spLocks noGrp="1"/>
          </p:cNvSpPr>
          <p:nvPr>
            <p:ph type="ftr" sz="quarter" idx="11"/>
          </p:nvPr>
        </p:nvSpPr>
        <p:spPr/>
        <p:txBody>
          <a:bodyPr/>
          <a:lstStyle/>
          <a:p>
            <a:r>
              <a:rPr lang="el-GR" sz="1400" dirty="0" smtClean="0">
                <a:solidFill>
                  <a:schemeClr val="tx1"/>
                </a:solidFill>
              </a:rPr>
              <a:t>Σουίτες Ελέγχων</a:t>
            </a:r>
            <a:endParaRPr lang="el-GR" sz="1400" dirty="0">
              <a:solidFill>
                <a:schemeClr val="tx1"/>
              </a:solidFill>
            </a:endParaRPr>
          </a:p>
        </p:txBody>
      </p:sp>
      <p:sp>
        <p:nvSpPr>
          <p:cNvPr id="5" name="Θέση αριθμού διαφάνειας 1" descr="."/>
          <p:cNvSpPr>
            <a:spLocks noGrp="1"/>
          </p:cNvSpPr>
          <p:nvPr>
            <p:ph type="sldNum" sz="quarter" idx="12"/>
          </p:nvPr>
        </p:nvSpPr>
        <p:spPr/>
        <p:txBody>
          <a:bodyPr/>
          <a:lstStyle/>
          <a:p>
            <a:fld id="{3A01A9CB-52B4-4A94-BFD8-44BE64CF3191}" type="slidenum">
              <a:rPr lang="el-GR" sz="1400" smtClean="0">
                <a:solidFill>
                  <a:schemeClr val="tx1"/>
                </a:solidFill>
              </a:rPr>
              <a:t>16</a:t>
            </a:fld>
            <a:endParaRPr lang="el-GR" sz="1400" dirty="0">
              <a:solidFill>
                <a:schemeClr val="tx1"/>
              </a:solidFill>
            </a:endParaRPr>
          </a:p>
        </p:txBody>
      </p:sp>
    </p:spTree>
    <p:extLst>
      <p:ext uri="{BB962C8B-B14F-4D97-AF65-F5344CB8AC3E}">
        <p14:creationId xmlns:p14="http://schemas.microsoft.com/office/powerpoint/2010/main" val="191428289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Autofit/>
          </a:bodyPr>
          <a:lstStyle/>
          <a:p>
            <a:r>
              <a:rPr lang="el-GR" b="1" dirty="0">
                <a:solidFill>
                  <a:schemeClr val="tx1">
                    <a:lumMod val="75000"/>
                    <a:lumOff val="25000"/>
                  </a:schemeClr>
                </a:solidFill>
              </a:rPr>
              <a:t>Εξέταση του κώδικα της σουίτας </a:t>
            </a:r>
            <a:r>
              <a:rPr lang="el-GR" b="1" dirty="0" smtClean="0">
                <a:solidFill>
                  <a:schemeClr val="tx1">
                    <a:lumMod val="75000"/>
                    <a:lumOff val="25000"/>
                  </a:schemeClr>
                </a:solidFill>
              </a:rPr>
              <a:t>ελέγχων</a:t>
            </a:r>
            <a:r>
              <a:rPr lang="en-US" b="1" dirty="0" smtClean="0">
                <a:solidFill>
                  <a:schemeClr val="tx1">
                    <a:lumMod val="75000"/>
                    <a:lumOff val="25000"/>
                  </a:schemeClr>
                </a:solidFill>
              </a:rPr>
              <a:t> </a:t>
            </a:r>
            <a:r>
              <a:rPr lang="el-GR" b="1" dirty="0" smtClean="0">
                <a:solidFill>
                  <a:schemeClr val="tx1">
                    <a:lumMod val="75000"/>
                    <a:lumOff val="25000"/>
                  </a:schemeClr>
                </a:solidFill>
              </a:rPr>
              <a:t>(1 από 2)</a:t>
            </a:r>
            <a:endParaRPr lang="el-GR" b="1" dirty="0">
              <a:solidFill>
                <a:schemeClr val="tx1">
                  <a:lumMod val="75000"/>
                  <a:lumOff val="25000"/>
                </a:schemeClr>
              </a:solidFill>
            </a:endParaRPr>
          </a:p>
        </p:txBody>
      </p:sp>
      <p:sp>
        <p:nvSpPr>
          <p:cNvPr id="3" name="Θέση περιεχομένου 1" descr="Τμήμα κώδικα: Package domain. Enter, import org.junit.runner.run with. Enter, import org.junit.runners.suite. Enter, import org.junit.runners.suite.suite classes. Enter, @ run with, παρένθεση suite.class, κλείσιμο παρένθεσης. Enter. @ suite classes, παρένθεση, άγκιστρο, calculator test.class, κόμμα, expense list test.class, κλείσιμο αγκίστρου, κλείσιμο παρένθεσης. Enter, public class, all tests, άνοιγμα κλείσιμο αγκίστρου.&#10;"/>
          <p:cNvSpPr>
            <a:spLocks noGrp="1"/>
          </p:cNvSpPr>
          <p:nvPr>
            <p:ph idx="1"/>
          </p:nvPr>
        </p:nvSpPr>
        <p:spPr/>
        <p:txBody>
          <a:bodyPr>
            <a:normAutofit/>
          </a:bodyPr>
          <a:lstStyle/>
          <a:p>
            <a:pPr marL="800100" lvl="2" indent="0">
              <a:spcBef>
                <a:spcPts val="0"/>
              </a:spcBef>
              <a:buClr>
                <a:srgbClr val="D34817"/>
              </a:buClr>
              <a:buSzPct val="85000"/>
              <a:buNone/>
            </a:pPr>
            <a:endParaRPr lang="el-GR" sz="4000" spc="300" dirty="0">
              <a:solidFill>
                <a:srgbClr val="0033CC"/>
              </a:solidFill>
              <a:cs typeface="Courier New" pitchFamily="49" charset="0"/>
            </a:endParaRPr>
          </a:p>
          <a:p>
            <a:pPr marL="800100" lvl="2" indent="0">
              <a:spcBef>
                <a:spcPts val="0"/>
              </a:spcBef>
              <a:buClr>
                <a:srgbClr val="D34817"/>
              </a:buClr>
              <a:buSzPct val="85000"/>
              <a:buNone/>
            </a:pPr>
            <a:r>
              <a:rPr lang="fr-FR" b="1" spc="300" dirty="0" smtClean="0">
                <a:solidFill>
                  <a:srgbClr val="0033CC"/>
                </a:solidFill>
                <a:cs typeface="Courier New" pitchFamily="49" charset="0"/>
              </a:rPr>
              <a:t>package </a:t>
            </a:r>
            <a:r>
              <a:rPr lang="fr-FR" b="1" spc="300" dirty="0" err="1" smtClean="0">
                <a:solidFill>
                  <a:srgbClr val="0033CC"/>
                </a:solidFill>
                <a:cs typeface="Courier New" pitchFamily="49" charset="0"/>
              </a:rPr>
              <a:t>domain</a:t>
            </a:r>
            <a:r>
              <a:rPr lang="fr-FR" b="1" spc="300" dirty="0" smtClean="0">
                <a:solidFill>
                  <a:srgbClr val="0033CC"/>
                </a:solidFill>
                <a:cs typeface="Courier New" pitchFamily="49" charset="0"/>
              </a:rPr>
              <a:t>;</a:t>
            </a:r>
          </a:p>
          <a:p>
            <a:pPr marL="800100" lvl="2" indent="0">
              <a:spcBef>
                <a:spcPts val="0"/>
              </a:spcBef>
              <a:buClr>
                <a:srgbClr val="D34817"/>
              </a:buClr>
              <a:buSzPct val="85000"/>
              <a:buNone/>
            </a:pPr>
            <a:r>
              <a:rPr lang="fr-FR" b="1" spc="300" dirty="0" smtClean="0">
                <a:solidFill>
                  <a:srgbClr val="0033CC"/>
                </a:solidFill>
                <a:cs typeface="Courier New" pitchFamily="49" charset="0"/>
              </a:rPr>
              <a:t>import </a:t>
            </a:r>
            <a:r>
              <a:rPr lang="fr-FR" b="1" spc="300" dirty="0" err="1" smtClean="0">
                <a:solidFill>
                  <a:srgbClr val="0033CC"/>
                </a:solidFill>
                <a:cs typeface="Courier New" pitchFamily="49" charset="0"/>
              </a:rPr>
              <a:t>org.junit.runner.RunWith</a:t>
            </a:r>
            <a:r>
              <a:rPr lang="fr-FR" b="1" spc="300" dirty="0" smtClean="0">
                <a:solidFill>
                  <a:srgbClr val="0033CC"/>
                </a:solidFill>
                <a:cs typeface="Courier New" pitchFamily="49" charset="0"/>
              </a:rPr>
              <a:t>;</a:t>
            </a:r>
          </a:p>
          <a:p>
            <a:pPr marL="800100" lvl="2" indent="0">
              <a:spcBef>
                <a:spcPts val="0"/>
              </a:spcBef>
              <a:buClr>
                <a:srgbClr val="D34817"/>
              </a:buClr>
              <a:buSzPct val="85000"/>
              <a:buNone/>
            </a:pPr>
            <a:r>
              <a:rPr lang="fr-FR" b="1" spc="300" dirty="0" smtClean="0">
                <a:solidFill>
                  <a:srgbClr val="0033CC"/>
                </a:solidFill>
                <a:cs typeface="Courier New" pitchFamily="49" charset="0"/>
              </a:rPr>
              <a:t>import </a:t>
            </a:r>
            <a:r>
              <a:rPr lang="fr-FR" b="1" spc="300" dirty="0" err="1" smtClean="0">
                <a:solidFill>
                  <a:srgbClr val="0033CC"/>
                </a:solidFill>
                <a:cs typeface="Courier New" pitchFamily="49" charset="0"/>
              </a:rPr>
              <a:t>org.junit.runners.Suite</a:t>
            </a:r>
            <a:r>
              <a:rPr lang="fr-FR" b="1" spc="300" dirty="0" smtClean="0">
                <a:solidFill>
                  <a:srgbClr val="0033CC"/>
                </a:solidFill>
                <a:cs typeface="Courier New" pitchFamily="49" charset="0"/>
              </a:rPr>
              <a:t>;</a:t>
            </a:r>
          </a:p>
          <a:p>
            <a:pPr marL="800100" lvl="2" indent="0">
              <a:spcBef>
                <a:spcPts val="0"/>
              </a:spcBef>
              <a:buClr>
                <a:srgbClr val="D34817"/>
              </a:buClr>
              <a:buSzPct val="85000"/>
              <a:buNone/>
            </a:pPr>
            <a:r>
              <a:rPr lang="fr-FR" b="1" spc="300" dirty="0" smtClean="0">
                <a:solidFill>
                  <a:srgbClr val="0033CC"/>
                </a:solidFill>
                <a:cs typeface="Courier New" pitchFamily="49" charset="0"/>
              </a:rPr>
              <a:t>import </a:t>
            </a:r>
            <a:r>
              <a:rPr lang="fr-FR" b="1" spc="300" dirty="0" err="1" smtClean="0">
                <a:solidFill>
                  <a:srgbClr val="0033CC"/>
                </a:solidFill>
                <a:cs typeface="Courier New" pitchFamily="49" charset="0"/>
              </a:rPr>
              <a:t>org.junit.runners.Suite.SuiteClasses</a:t>
            </a:r>
            <a:r>
              <a:rPr lang="fr-FR" b="1" spc="300" dirty="0" smtClean="0">
                <a:solidFill>
                  <a:srgbClr val="0033CC"/>
                </a:solidFill>
                <a:cs typeface="Courier New" pitchFamily="49" charset="0"/>
              </a:rPr>
              <a:t>;</a:t>
            </a:r>
          </a:p>
          <a:p>
            <a:pPr marL="800100" lvl="2" indent="0">
              <a:spcBef>
                <a:spcPts val="0"/>
              </a:spcBef>
              <a:buClr>
                <a:srgbClr val="D34817"/>
              </a:buClr>
              <a:buSzPct val="85000"/>
              <a:buNone/>
            </a:pPr>
            <a:r>
              <a:rPr lang="fr-FR" b="1" spc="300" dirty="0" smtClean="0">
                <a:solidFill>
                  <a:srgbClr val="0033CC"/>
                </a:solidFill>
                <a:cs typeface="Courier New" pitchFamily="49" charset="0"/>
              </a:rPr>
              <a:t>@</a:t>
            </a:r>
            <a:r>
              <a:rPr lang="fr-FR" b="1" spc="300" dirty="0" err="1" smtClean="0">
                <a:solidFill>
                  <a:srgbClr val="0033CC"/>
                </a:solidFill>
                <a:cs typeface="Courier New" pitchFamily="49" charset="0"/>
              </a:rPr>
              <a:t>RunWith</a:t>
            </a:r>
            <a:r>
              <a:rPr lang="fr-FR" b="1" spc="300" dirty="0" smtClean="0">
                <a:solidFill>
                  <a:srgbClr val="0033CC"/>
                </a:solidFill>
                <a:cs typeface="Courier New" pitchFamily="49" charset="0"/>
              </a:rPr>
              <a:t>(</a:t>
            </a:r>
            <a:r>
              <a:rPr lang="fr-FR" b="1" spc="300" dirty="0" err="1" smtClean="0">
                <a:solidFill>
                  <a:srgbClr val="0033CC"/>
                </a:solidFill>
                <a:cs typeface="Courier New" pitchFamily="49" charset="0"/>
              </a:rPr>
              <a:t>Suite.class</a:t>
            </a:r>
            <a:r>
              <a:rPr lang="fr-FR" b="1" spc="300" dirty="0" smtClean="0">
                <a:solidFill>
                  <a:srgbClr val="0033CC"/>
                </a:solidFill>
                <a:cs typeface="Courier New" pitchFamily="49" charset="0"/>
              </a:rPr>
              <a:t>)</a:t>
            </a:r>
          </a:p>
          <a:p>
            <a:pPr marL="800100" lvl="2" indent="0">
              <a:spcBef>
                <a:spcPts val="0"/>
              </a:spcBef>
              <a:buClr>
                <a:srgbClr val="D34817"/>
              </a:buClr>
              <a:buSzPct val="85000"/>
              <a:buNone/>
            </a:pPr>
            <a:r>
              <a:rPr lang="fr-FR" b="1" spc="300" dirty="0" smtClean="0">
                <a:solidFill>
                  <a:srgbClr val="0033CC"/>
                </a:solidFill>
                <a:cs typeface="Courier New" pitchFamily="49" charset="0"/>
              </a:rPr>
              <a:t>@</a:t>
            </a:r>
            <a:r>
              <a:rPr lang="fr-FR" b="1" spc="300" dirty="0" err="1" smtClean="0">
                <a:solidFill>
                  <a:srgbClr val="0033CC"/>
                </a:solidFill>
                <a:cs typeface="Courier New" pitchFamily="49" charset="0"/>
              </a:rPr>
              <a:t>SuiteClasses</a:t>
            </a:r>
            <a:r>
              <a:rPr lang="fr-FR" b="1" spc="300" dirty="0" smtClean="0">
                <a:solidFill>
                  <a:srgbClr val="0033CC"/>
                </a:solidFill>
                <a:cs typeface="Courier New" pitchFamily="49" charset="0"/>
              </a:rPr>
              <a:t>({ </a:t>
            </a:r>
            <a:r>
              <a:rPr lang="fr-FR" b="1" spc="300" dirty="0" err="1" smtClean="0">
                <a:solidFill>
                  <a:srgbClr val="0033CC"/>
                </a:solidFill>
                <a:cs typeface="Courier New" pitchFamily="49" charset="0"/>
              </a:rPr>
              <a:t>CalculatorTest.class</a:t>
            </a:r>
            <a:r>
              <a:rPr lang="fr-FR" b="1" spc="300" dirty="0" smtClean="0">
                <a:solidFill>
                  <a:srgbClr val="0033CC"/>
                </a:solidFill>
                <a:cs typeface="Courier New" pitchFamily="49" charset="0"/>
              </a:rPr>
              <a:t>,</a:t>
            </a:r>
            <a:endParaRPr lang="el-GR" b="1" spc="300" dirty="0" smtClean="0">
              <a:solidFill>
                <a:srgbClr val="0033CC"/>
              </a:solidFill>
              <a:cs typeface="Courier New" pitchFamily="49" charset="0"/>
            </a:endParaRPr>
          </a:p>
          <a:p>
            <a:pPr marL="3086100" lvl="7" indent="0">
              <a:spcBef>
                <a:spcPts val="0"/>
              </a:spcBef>
              <a:buClr>
                <a:srgbClr val="D34817"/>
              </a:buClr>
              <a:buSzPct val="85000"/>
              <a:buNone/>
            </a:pPr>
            <a:r>
              <a:rPr lang="fr-FR" sz="2400" b="1" spc="300" dirty="0" err="1" smtClean="0">
                <a:solidFill>
                  <a:srgbClr val="0033CC"/>
                </a:solidFill>
                <a:cs typeface="Courier New" pitchFamily="49" charset="0"/>
              </a:rPr>
              <a:t>ExpenseListTest.class</a:t>
            </a:r>
            <a:r>
              <a:rPr lang="fr-FR" sz="2400" b="1" spc="300" dirty="0" smtClean="0">
                <a:solidFill>
                  <a:srgbClr val="0033CC"/>
                </a:solidFill>
                <a:cs typeface="Courier New" pitchFamily="49" charset="0"/>
              </a:rPr>
              <a:t> })</a:t>
            </a:r>
          </a:p>
          <a:p>
            <a:pPr marL="800100" lvl="2" indent="0">
              <a:spcBef>
                <a:spcPts val="0"/>
              </a:spcBef>
              <a:buClr>
                <a:srgbClr val="D34817"/>
              </a:buClr>
              <a:buSzPct val="85000"/>
              <a:buNone/>
            </a:pPr>
            <a:r>
              <a:rPr lang="fr-FR" b="1" spc="300" dirty="0" smtClean="0">
                <a:solidFill>
                  <a:srgbClr val="0033CC"/>
                </a:solidFill>
                <a:cs typeface="Courier New" pitchFamily="49" charset="0"/>
              </a:rPr>
              <a:t>public class </a:t>
            </a:r>
            <a:r>
              <a:rPr lang="fr-FR" b="1" spc="300" dirty="0" err="1" smtClean="0">
                <a:solidFill>
                  <a:srgbClr val="0033CC"/>
                </a:solidFill>
                <a:cs typeface="Courier New" pitchFamily="49" charset="0"/>
              </a:rPr>
              <a:t>AllTests</a:t>
            </a:r>
            <a:r>
              <a:rPr lang="fr-FR" b="1" spc="300" dirty="0" smtClean="0">
                <a:solidFill>
                  <a:srgbClr val="0033CC"/>
                </a:solidFill>
                <a:cs typeface="Courier New" pitchFamily="49" charset="0"/>
              </a:rPr>
              <a:t> {</a:t>
            </a:r>
            <a:r>
              <a:rPr lang="el-GR" b="1" spc="300" dirty="0" smtClean="0">
                <a:solidFill>
                  <a:srgbClr val="0033CC"/>
                </a:solidFill>
                <a:cs typeface="Courier New" pitchFamily="49" charset="0"/>
              </a:rPr>
              <a:t> }</a:t>
            </a:r>
            <a:endParaRPr lang="el-GR" b="1" spc="300" dirty="0">
              <a:solidFill>
                <a:srgbClr val="0033CC"/>
              </a:solidFill>
              <a:cs typeface="Courier New" pitchFamily="49" charset="0"/>
            </a:endParaRPr>
          </a:p>
        </p:txBody>
      </p:sp>
      <p:sp>
        <p:nvSpPr>
          <p:cNvPr id="4" name="Θέση υποσέλιδου 1" descr="."/>
          <p:cNvSpPr>
            <a:spLocks noGrp="1"/>
          </p:cNvSpPr>
          <p:nvPr>
            <p:ph type="ftr" sz="quarter" idx="11"/>
          </p:nvPr>
        </p:nvSpPr>
        <p:spPr/>
        <p:txBody>
          <a:bodyPr/>
          <a:lstStyle/>
          <a:p>
            <a:r>
              <a:rPr lang="el-GR" sz="1400" dirty="0" smtClean="0">
                <a:solidFill>
                  <a:schemeClr val="tx1"/>
                </a:solidFill>
              </a:rPr>
              <a:t>Σουίτες Ελέγχων</a:t>
            </a:r>
            <a:endParaRPr lang="el-GR" sz="1400" dirty="0">
              <a:solidFill>
                <a:schemeClr val="tx1"/>
              </a:solidFill>
            </a:endParaRPr>
          </a:p>
        </p:txBody>
      </p:sp>
      <p:sp>
        <p:nvSpPr>
          <p:cNvPr id="5" name="Θέση αριθμού διαφάνειας 1" descr="."/>
          <p:cNvSpPr>
            <a:spLocks noGrp="1"/>
          </p:cNvSpPr>
          <p:nvPr>
            <p:ph type="sldNum" sz="quarter" idx="12"/>
          </p:nvPr>
        </p:nvSpPr>
        <p:spPr/>
        <p:txBody>
          <a:bodyPr/>
          <a:lstStyle/>
          <a:p>
            <a:fld id="{3A01A9CB-52B4-4A94-BFD8-44BE64CF3191}" type="slidenum">
              <a:rPr lang="el-GR" sz="1400" smtClean="0">
                <a:solidFill>
                  <a:schemeClr val="tx1"/>
                </a:solidFill>
              </a:rPr>
              <a:t>17</a:t>
            </a:fld>
            <a:endParaRPr lang="el-GR" sz="1400" dirty="0">
              <a:solidFill>
                <a:schemeClr val="tx1"/>
              </a:solidFill>
            </a:endParaRPr>
          </a:p>
        </p:txBody>
      </p:sp>
    </p:spTree>
    <p:extLst>
      <p:ext uri="{BB962C8B-B14F-4D97-AF65-F5344CB8AC3E}">
        <p14:creationId xmlns:p14="http://schemas.microsoft.com/office/powerpoint/2010/main" val="142574905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Autofit/>
          </a:bodyPr>
          <a:lstStyle/>
          <a:p>
            <a:r>
              <a:rPr lang="el-GR" b="1" dirty="0">
                <a:solidFill>
                  <a:prstClr val="black">
                    <a:lumMod val="75000"/>
                    <a:lumOff val="25000"/>
                  </a:prstClr>
                </a:solidFill>
              </a:rPr>
              <a:t>Εξέταση του κώδικα της σουίτας ελέγχων</a:t>
            </a:r>
            <a:r>
              <a:rPr lang="en-US" b="1" dirty="0">
                <a:solidFill>
                  <a:prstClr val="black">
                    <a:lumMod val="75000"/>
                    <a:lumOff val="25000"/>
                  </a:prstClr>
                </a:solidFill>
              </a:rPr>
              <a:t> </a:t>
            </a:r>
            <a:r>
              <a:rPr lang="el-GR" b="1" dirty="0" smtClean="0">
                <a:solidFill>
                  <a:prstClr val="black">
                    <a:lumMod val="75000"/>
                    <a:lumOff val="25000"/>
                  </a:prstClr>
                </a:solidFill>
              </a:rPr>
              <a:t>(2 </a:t>
            </a:r>
            <a:r>
              <a:rPr lang="el-GR" b="1" dirty="0">
                <a:solidFill>
                  <a:prstClr val="black">
                    <a:lumMod val="75000"/>
                    <a:lumOff val="25000"/>
                  </a:prstClr>
                </a:solidFill>
              </a:rPr>
              <a:t>από 2)</a:t>
            </a:r>
            <a:endParaRPr lang="el-GR" dirty="0"/>
          </a:p>
        </p:txBody>
      </p:sp>
      <p:sp>
        <p:nvSpPr>
          <p:cNvPr id="3" name="Θέση περιεχομένου 1"/>
          <p:cNvSpPr>
            <a:spLocks noGrp="1"/>
          </p:cNvSpPr>
          <p:nvPr>
            <p:ph idx="1"/>
          </p:nvPr>
        </p:nvSpPr>
        <p:spPr/>
        <p:txBody>
          <a:bodyPr/>
          <a:lstStyle/>
          <a:p>
            <a:pPr marL="274320" lvl="0" indent="-274320">
              <a:spcBef>
                <a:spcPts val="0"/>
              </a:spcBef>
              <a:buClr>
                <a:srgbClr val="C00000"/>
              </a:buClr>
              <a:buSzPct val="100000"/>
              <a:buFont typeface="Wingdings 2"/>
              <a:buChar char=""/>
            </a:pPr>
            <a:endParaRPr lang="el-GR" sz="2000" dirty="0" smtClean="0">
              <a:solidFill>
                <a:prstClr val="black"/>
              </a:solidFill>
            </a:endParaRPr>
          </a:p>
          <a:p>
            <a:pPr marL="342000" lvl="0" indent="-342000">
              <a:spcBef>
                <a:spcPts val="0"/>
              </a:spcBef>
              <a:buClr>
                <a:srgbClr val="C00000"/>
              </a:buClr>
              <a:buSzPct val="100000"/>
              <a:buFont typeface="Wingdings 2"/>
              <a:buChar char=""/>
            </a:pPr>
            <a:r>
              <a:rPr lang="el-GR" sz="2000" dirty="0" smtClean="0">
                <a:solidFill>
                  <a:prstClr val="black"/>
                </a:solidFill>
              </a:rPr>
              <a:t>Η </a:t>
            </a:r>
            <a:r>
              <a:rPr lang="el-GR" sz="2000" dirty="0">
                <a:solidFill>
                  <a:prstClr val="black"/>
                </a:solidFill>
              </a:rPr>
              <a:t>κλάση </a:t>
            </a:r>
            <a:r>
              <a:rPr lang="en-US" sz="2000" dirty="0" err="1">
                <a:solidFill>
                  <a:prstClr val="black"/>
                </a:solidFill>
              </a:rPr>
              <a:t>AllTests</a:t>
            </a:r>
            <a:r>
              <a:rPr lang="en-US" sz="2000" dirty="0">
                <a:solidFill>
                  <a:prstClr val="black"/>
                </a:solidFill>
              </a:rPr>
              <a:t> </a:t>
            </a:r>
            <a:r>
              <a:rPr lang="el-GR" sz="2000" dirty="0">
                <a:solidFill>
                  <a:prstClr val="black"/>
                </a:solidFill>
              </a:rPr>
              <a:t>που δημιουργήθηκε (</a:t>
            </a:r>
            <a:r>
              <a:rPr lang="el-GR" sz="2000" dirty="0" smtClean="0">
                <a:solidFill>
                  <a:prstClr val="black"/>
                </a:solidFill>
              </a:rPr>
              <a:t>δηλαδή </a:t>
            </a:r>
            <a:r>
              <a:rPr lang="el-GR" sz="2000" dirty="0">
                <a:solidFill>
                  <a:prstClr val="black"/>
                </a:solidFill>
              </a:rPr>
              <a:t>η κλάση της σουίτας ελέγχων) είναι κενή.</a:t>
            </a:r>
          </a:p>
          <a:p>
            <a:pPr marL="342000" lvl="0" indent="-342000">
              <a:spcBef>
                <a:spcPts val="0"/>
              </a:spcBef>
              <a:buClr>
                <a:srgbClr val="C00000"/>
              </a:buClr>
              <a:buSzPct val="100000"/>
              <a:buFont typeface="Wingdings 2"/>
              <a:buChar char=""/>
            </a:pPr>
            <a:r>
              <a:rPr lang="el-GR" sz="2000" dirty="0">
                <a:solidFill>
                  <a:prstClr val="black"/>
                </a:solidFill>
              </a:rPr>
              <a:t>Η κλάση αυτή εκτελείται με έναν ειδικό </a:t>
            </a:r>
            <a:r>
              <a:rPr lang="en-US" sz="2000" dirty="0" smtClean="0">
                <a:solidFill>
                  <a:prstClr val="black"/>
                </a:solidFill>
              </a:rPr>
              <a:t>Runner</a:t>
            </a:r>
            <a:r>
              <a:rPr lang="el-GR" sz="2000" dirty="0" smtClean="0">
                <a:solidFill>
                  <a:prstClr val="black"/>
                </a:solidFill>
              </a:rPr>
              <a:t>,</a:t>
            </a:r>
            <a:r>
              <a:rPr lang="en-US" sz="2000" dirty="0" smtClean="0">
                <a:solidFill>
                  <a:prstClr val="black"/>
                </a:solidFill>
              </a:rPr>
              <a:t> </a:t>
            </a:r>
            <a:r>
              <a:rPr lang="el-GR" sz="2000" dirty="0">
                <a:solidFill>
                  <a:prstClr val="black"/>
                </a:solidFill>
              </a:rPr>
              <a:t>όπως και οι παραμετρικές κλάσεις. Αυτός ο </a:t>
            </a:r>
            <a:r>
              <a:rPr lang="en-US" sz="2000" dirty="0">
                <a:solidFill>
                  <a:prstClr val="black"/>
                </a:solidFill>
              </a:rPr>
              <a:t>Runner </a:t>
            </a:r>
            <a:r>
              <a:rPr lang="el-GR" sz="2000" dirty="0">
                <a:solidFill>
                  <a:prstClr val="black"/>
                </a:solidFill>
              </a:rPr>
              <a:t>είναι ο </a:t>
            </a:r>
            <a:r>
              <a:rPr lang="en-US" sz="2000" b="1" dirty="0">
                <a:solidFill>
                  <a:srgbClr val="FF0000"/>
                </a:solidFill>
              </a:rPr>
              <a:t>Suite</a:t>
            </a:r>
            <a:r>
              <a:rPr lang="en-US" sz="2000" dirty="0">
                <a:solidFill>
                  <a:srgbClr val="FF0000"/>
                </a:solidFill>
              </a:rPr>
              <a:t> </a:t>
            </a:r>
            <a:r>
              <a:rPr lang="en-US" sz="2000" dirty="0">
                <a:solidFill>
                  <a:prstClr val="black"/>
                </a:solidFill>
              </a:rPr>
              <a:t>runner. </a:t>
            </a:r>
            <a:r>
              <a:rPr lang="el-GR" sz="2000" dirty="0" smtClean="0">
                <a:solidFill>
                  <a:prstClr val="black"/>
                </a:solidFill>
              </a:rPr>
              <a:t>Για </a:t>
            </a:r>
            <a:r>
              <a:rPr lang="el-GR" sz="2000" dirty="0">
                <a:solidFill>
                  <a:prstClr val="black"/>
                </a:solidFill>
              </a:rPr>
              <a:t>αυτό πρέπει να μπει η επισήμανση </a:t>
            </a:r>
            <a:r>
              <a:rPr lang="en-US" sz="2000" b="1" dirty="0">
                <a:solidFill>
                  <a:srgbClr val="FF0000"/>
                </a:solidFill>
              </a:rPr>
              <a:t>@</a:t>
            </a:r>
            <a:r>
              <a:rPr lang="en-US" sz="2000" b="1" dirty="0" err="1">
                <a:solidFill>
                  <a:srgbClr val="FF0000"/>
                </a:solidFill>
              </a:rPr>
              <a:t>RunWith</a:t>
            </a:r>
            <a:r>
              <a:rPr lang="en-US" sz="2000" b="1" dirty="0">
                <a:solidFill>
                  <a:srgbClr val="FF0000"/>
                </a:solidFill>
              </a:rPr>
              <a:t>(</a:t>
            </a:r>
            <a:r>
              <a:rPr lang="en-US" sz="2000" b="1" dirty="0" err="1">
                <a:solidFill>
                  <a:srgbClr val="FF0000"/>
                </a:solidFill>
              </a:rPr>
              <a:t>Suite.class</a:t>
            </a:r>
            <a:r>
              <a:rPr lang="en-US" sz="2000" b="1" dirty="0">
                <a:solidFill>
                  <a:srgbClr val="FF0000"/>
                </a:solidFill>
              </a:rPr>
              <a:t>)</a:t>
            </a:r>
            <a:r>
              <a:rPr lang="en-US" sz="2000" dirty="0">
                <a:solidFill>
                  <a:prstClr val="black"/>
                </a:solidFill>
              </a:rPr>
              <a:t> </a:t>
            </a:r>
            <a:r>
              <a:rPr lang="el-GR" sz="2000" dirty="0">
                <a:solidFill>
                  <a:prstClr val="black"/>
                </a:solidFill>
              </a:rPr>
              <a:t>στην αρχή της κλάσης.</a:t>
            </a:r>
          </a:p>
          <a:p>
            <a:pPr marL="342000" lvl="0" indent="-342000">
              <a:spcBef>
                <a:spcPts val="0"/>
              </a:spcBef>
              <a:buClr>
                <a:srgbClr val="C00000"/>
              </a:buClr>
              <a:buSzPct val="100000"/>
              <a:buFont typeface="Wingdings 2"/>
              <a:buChar char=""/>
            </a:pPr>
            <a:r>
              <a:rPr lang="el-GR" sz="2000" dirty="0">
                <a:solidFill>
                  <a:prstClr val="black"/>
                </a:solidFill>
              </a:rPr>
              <a:t>Οι κλάσεις (περιπτώσεις) ελέγχου που θα εκτελεσθούν όταν τρέξει η </a:t>
            </a:r>
            <a:r>
              <a:rPr lang="el-GR" sz="2000" dirty="0" smtClean="0">
                <a:solidFill>
                  <a:prstClr val="black"/>
                </a:solidFill>
              </a:rPr>
              <a:t>σουίτα, </a:t>
            </a:r>
            <a:r>
              <a:rPr lang="el-GR" sz="2000" dirty="0">
                <a:solidFill>
                  <a:prstClr val="black"/>
                </a:solidFill>
              </a:rPr>
              <a:t>προσδιορίζονται με την επισήμανση </a:t>
            </a:r>
            <a:r>
              <a:rPr lang="en-US" sz="2000" b="1" dirty="0">
                <a:solidFill>
                  <a:srgbClr val="FF0000"/>
                </a:solidFill>
              </a:rPr>
              <a:t>@</a:t>
            </a:r>
            <a:r>
              <a:rPr lang="en-US" sz="2000" b="1" dirty="0" err="1">
                <a:solidFill>
                  <a:srgbClr val="FF0000"/>
                </a:solidFill>
              </a:rPr>
              <a:t>SuiteClasses</a:t>
            </a:r>
            <a:r>
              <a:rPr lang="en-US" sz="2000" b="1" dirty="0" smtClean="0">
                <a:solidFill>
                  <a:srgbClr val="FF0000"/>
                </a:solidFill>
              </a:rPr>
              <a:t>({…})</a:t>
            </a:r>
            <a:r>
              <a:rPr lang="el-GR" sz="2000" dirty="0" smtClean="0"/>
              <a:t>.</a:t>
            </a:r>
            <a:endParaRPr lang="en-US" sz="2000" b="1" dirty="0">
              <a:solidFill>
                <a:srgbClr val="FF0000"/>
              </a:solidFill>
            </a:endParaRPr>
          </a:p>
          <a:p>
            <a:pPr marL="342000" lvl="0" indent="-342000">
              <a:spcBef>
                <a:spcPts val="0"/>
              </a:spcBef>
              <a:buClr>
                <a:srgbClr val="C00000"/>
              </a:buClr>
              <a:buSzPct val="100000"/>
              <a:buFont typeface="Wingdings 2"/>
              <a:buChar char=""/>
            </a:pPr>
            <a:r>
              <a:rPr lang="el-GR" sz="2000" dirty="0">
                <a:solidFill>
                  <a:prstClr val="black"/>
                </a:solidFill>
              </a:rPr>
              <a:t>Η κλάση αυτή παράχθηκε αυτόματα από το </a:t>
            </a:r>
            <a:r>
              <a:rPr lang="en-US" sz="2000" dirty="0">
                <a:solidFill>
                  <a:prstClr val="black"/>
                </a:solidFill>
              </a:rPr>
              <a:t>Eclipse </a:t>
            </a:r>
            <a:r>
              <a:rPr lang="el-GR" sz="2000" dirty="0">
                <a:solidFill>
                  <a:prstClr val="black"/>
                </a:solidFill>
              </a:rPr>
              <a:t>με την χρήση του </a:t>
            </a:r>
            <a:r>
              <a:rPr lang="el-GR" sz="2000" dirty="0" smtClean="0">
                <a:solidFill>
                  <a:prstClr val="black"/>
                </a:solidFill>
              </a:rPr>
              <a:t>οδηγού, </a:t>
            </a:r>
            <a:r>
              <a:rPr lang="el-GR" sz="2000" dirty="0">
                <a:solidFill>
                  <a:prstClr val="black"/>
                </a:solidFill>
              </a:rPr>
              <a:t>αλλά αν θέλουμε να προσθέσουμε κάποιον νέο έλεγχο στην </a:t>
            </a:r>
            <a:r>
              <a:rPr lang="el-GR" sz="2000" dirty="0" smtClean="0">
                <a:solidFill>
                  <a:prstClr val="black"/>
                </a:solidFill>
              </a:rPr>
              <a:t>σουίτα, </a:t>
            </a:r>
            <a:r>
              <a:rPr lang="el-GR" sz="2000" dirty="0">
                <a:solidFill>
                  <a:prstClr val="black"/>
                </a:solidFill>
              </a:rPr>
              <a:t>μπορούμε να το κάνουμε με την απλή προσθήκη του ονόματος της </a:t>
            </a:r>
            <a:r>
              <a:rPr lang="el-GR" sz="2000" dirty="0" smtClean="0">
                <a:solidFill>
                  <a:prstClr val="black"/>
                </a:solidFill>
              </a:rPr>
              <a:t>κλάσης, </a:t>
            </a:r>
            <a:r>
              <a:rPr lang="el-GR" sz="2000" dirty="0">
                <a:solidFill>
                  <a:prstClr val="black"/>
                </a:solidFill>
              </a:rPr>
              <a:t>ακολουθούμενο από</a:t>
            </a:r>
            <a:r>
              <a:rPr lang="el-GR" sz="2000" dirty="0">
                <a:solidFill>
                  <a:srgbClr val="FF0000"/>
                </a:solidFill>
              </a:rPr>
              <a:t> </a:t>
            </a:r>
            <a:r>
              <a:rPr lang="el-GR" sz="2000" b="1" dirty="0">
                <a:solidFill>
                  <a:srgbClr val="FF0000"/>
                </a:solidFill>
              </a:rPr>
              <a:t>.</a:t>
            </a:r>
            <a:r>
              <a:rPr lang="en-US" sz="2000" b="1" dirty="0">
                <a:solidFill>
                  <a:srgbClr val="FF0000"/>
                </a:solidFill>
              </a:rPr>
              <a:t>class</a:t>
            </a:r>
            <a:r>
              <a:rPr lang="en-US" sz="2000" dirty="0">
                <a:solidFill>
                  <a:srgbClr val="FF0000"/>
                </a:solidFill>
              </a:rPr>
              <a:t> </a:t>
            </a:r>
            <a:r>
              <a:rPr lang="el-GR" sz="2000" dirty="0">
                <a:solidFill>
                  <a:prstClr val="black"/>
                </a:solidFill>
              </a:rPr>
              <a:t>στην λίστα της επισήμανσης </a:t>
            </a:r>
            <a:r>
              <a:rPr lang="en-US" sz="2000" b="1" dirty="0">
                <a:solidFill>
                  <a:srgbClr val="FF0000"/>
                </a:solidFill>
              </a:rPr>
              <a:t>@</a:t>
            </a:r>
            <a:r>
              <a:rPr lang="en-US" sz="2000" b="1" dirty="0" err="1">
                <a:solidFill>
                  <a:srgbClr val="FF0000"/>
                </a:solidFill>
              </a:rPr>
              <a:t>SuiteClasses</a:t>
            </a:r>
            <a:r>
              <a:rPr lang="en-US" sz="2000" dirty="0">
                <a:solidFill>
                  <a:prstClr val="black"/>
                </a:solidFill>
              </a:rPr>
              <a:t>.</a:t>
            </a:r>
            <a:endParaRPr lang="el-GR" sz="2000" b="1" dirty="0">
              <a:solidFill>
                <a:srgbClr val="FF0000"/>
              </a:solidFill>
            </a:endParaRPr>
          </a:p>
          <a:p>
            <a:endParaRPr lang="el-GR" dirty="0"/>
          </a:p>
        </p:txBody>
      </p:sp>
      <p:sp>
        <p:nvSpPr>
          <p:cNvPr id="4" name="Θέση υποσέλιδου 1" descr="."/>
          <p:cNvSpPr>
            <a:spLocks noGrp="1"/>
          </p:cNvSpPr>
          <p:nvPr>
            <p:ph type="ftr" sz="quarter" idx="11"/>
          </p:nvPr>
        </p:nvSpPr>
        <p:spPr/>
        <p:txBody>
          <a:bodyPr/>
          <a:lstStyle/>
          <a:p>
            <a:r>
              <a:rPr lang="el-GR" sz="1400" dirty="0" smtClean="0">
                <a:solidFill>
                  <a:schemeClr val="tx1"/>
                </a:solidFill>
              </a:rPr>
              <a:t>Σουίτες Ελέγχων</a:t>
            </a:r>
            <a:endParaRPr lang="el-GR" sz="1400" dirty="0">
              <a:solidFill>
                <a:schemeClr val="tx1"/>
              </a:solidFill>
            </a:endParaRPr>
          </a:p>
        </p:txBody>
      </p:sp>
      <p:sp>
        <p:nvSpPr>
          <p:cNvPr id="5" name="Θέση αριθμού διαφάνειας 1" descr="."/>
          <p:cNvSpPr>
            <a:spLocks noGrp="1"/>
          </p:cNvSpPr>
          <p:nvPr>
            <p:ph type="sldNum" sz="quarter" idx="12"/>
          </p:nvPr>
        </p:nvSpPr>
        <p:spPr/>
        <p:txBody>
          <a:bodyPr/>
          <a:lstStyle/>
          <a:p>
            <a:fld id="{3A01A9CB-52B4-4A94-BFD8-44BE64CF3191}" type="slidenum">
              <a:rPr lang="el-GR" sz="1400" smtClean="0">
                <a:solidFill>
                  <a:schemeClr val="tx1"/>
                </a:solidFill>
              </a:rPr>
              <a:t>18</a:t>
            </a:fld>
            <a:endParaRPr lang="el-GR" sz="1400" dirty="0">
              <a:solidFill>
                <a:schemeClr val="tx1"/>
              </a:solidFill>
            </a:endParaRPr>
          </a:p>
        </p:txBody>
      </p:sp>
      <p:pic>
        <p:nvPicPr>
          <p:cNvPr id="6" name="Εικόνα 1" descr="Εικονίδιο μετάβασης στα περιεχόμενα.">
            <a:hlinkClick r:id="rId3" action="ppaction://hlinksldjump" tooltip="Επιστροφή στα Περιεχόμενα"/>
          </p:cNvPr>
          <p:cNvPicPr>
            <a:picLocks noChangeAspect="1"/>
          </p:cNvPicPr>
          <p:nvPr/>
        </p:nvPicPr>
        <p:blipFill>
          <a:blip r:embed="rId4">
            <a:extLst>
              <a:ext uri="{BEBA8EAE-BF5A-486C-A8C5-ECC9F3942E4B}">
                <a14:imgProps xmlns:a14="http://schemas.microsoft.com/office/drawing/2010/main">
                  <a14:imgLayer r:embed="rId5">
                    <a14:imgEffect>
                      <a14:sharpenSoften amount="100000"/>
                    </a14:imgEffect>
                  </a14:imgLayer>
                </a14:imgProps>
              </a:ext>
              <a:ext uri="{28A0092B-C50C-407E-A947-70E740481C1C}">
                <a14:useLocalDpi xmlns:a14="http://schemas.microsoft.com/office/drawing/2010/main" val="0"/>
              </a:ext>
            </a:extLst>
          </a:blip>
          <a:stretch>
            <a:fillRect/>
          </a:stretch>
        </p:blipFill>
        <p:spPr>
          <a:xfrm>
            <a:off x="467250" y="6021288"/>
            <a:ext cx="576065" cy="651438"/>
          </a:xfrm>
          <a:prstGeom prst="rect">
            <a:avLst/>
          </a:prstGeom>
          <a:scene3d>
            <a:camera prst="isometricOffAxis1Right"/>
            <a:lightRig rig="threePt" dir="t"/>
          </a:scene3d>
        </p:spPr>
      </p:pic>
    </p:spTree>
    <p:custDataLst>
      <p:tags r:id="rId1"/>
    </p:custDataLst>
    <p:extLst>
      <p:ext uri="{BB962C8B-B14F-4D97-AF65-F5344CB8AC3E}">
        <p14:creationId xmlns:p14="http://schemas.microsoft.com/office/powerpoint/2010/main" val="309595720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p:txBody>
          <a:bodyPr>
            <a:normAutofit/>
          </a:bodyPr>
          <a:lstStyle/>
          <a:p>
            <a:r>
              <a:rPr lang="el-GR" b="1" dirty="0" smtClean="0"/>
              <a:t>Τέλος ενότητας</a:t>
            </a:r>
            <a:endParaRPr lang="el-GR" b="1" dirty="0"/>
          </a:p>
        </p:txBody>
      </p:sp>
      <p:sp>
        <p:nvSpPr>
          <p:cNvPr id="3" name="Υπότιτλος 1"/>
          <p:cNvSpPr>
            <a:spLocks noGrp="1"/>
          </p:cNvSpPr>
          <p:nvPr>
            <p:ph type="subTitle" idx="1"/>
          </p:nvPr>
        </p:nvSpPr>
        <p:spPr bwMode="gray"/>
        <p:txBody>
          <a:bodyPr>
            <a:normAutofit/>
          </a:bodyPr>
          <a:lstStyle/>
          <a:p>
            <a:pPr algn="r"/>
            <a:endParaRPr lang="el-GR" sz="4400" dirty="0" smtClean="0">
              <a:solidFill>
                <a:schemeClr val="tx1">
                  <a:lumMod val="65000"/>
                  <a:lumOff val="35000"/>
                </a:schemeClr>
              </a:solidFill>
            </a:endParaRPr>
          </a:p>
          <a:p>
            <a:pPr algn="r"/>
            <a:r>
              <a:rPr lang="el-GR" sz="2000" dirty="0" smtClean="0">
                <a:solidFill>
                  <a:schemeClr val="tx1">
                    <a:lumMod val="75000"/>
                    <a:lumOff val="25000"/>
                  </a:schemeClr>
                </a:solidFill>
              </a:rPr>
              <a:t>Επεξεργασία: </a:t>
            </a:r>
            <a:r>
              <a:rPr lang="el-GR" sz="2000" dirty="0" err="1" smtClean="0">
                <a:solidFill>
                  <a:schemeClr val="tx1">
                    <a:lumMod val="75000"/>
                    <a:lumOff val="25000"/>
                  </a:schemeClr>
                </a:solidFill>
              </a:rPr>
              <a:t>Σοφιανίδου</a:t>
            </a:r>
            <a:r>
              <a:rPr lang="el-GR" sz="2000" dirty="0" smtClean="0">
                <a:solidFill>
                  <a:schemeClr val="tx1">
                    <a:lumMod val="75000"/>
                    <a:lumOff val="25000"/>
                  </a:schemeClr>
                </a:solidFill>
              </a:rPr>
              <a:t> Γεωργία</a:t>
            </a:r>
            <a:endParaRPr lang="el-GR" sz="2000" dirty="0">
              <a:solidFill>
                <a:schemeClr val="tx1">
                  <a:lumMod val="75000"/>
                  <a:lumOff val="25000"/>
                </a:schemeClr>
              </a:solidFill>
            </a:endParaRPr>
          </a:p>
        </p:txBody>
      </p:sp>
      <p:pic>
        <p:nvPicPr>
          <p:cNvPr id="8" name="Εικόνα 1" descr=" Λογότυπο για Άδειες χρήσης Creative Commons, B Y, S A. ">
            <a:hlinkClick r:id="rId3" tooltip="Μετάβαση στην Άδεια Χρήσης"/>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752600" y="5943600"/>
            <a:ext cx="1690688" cy="591531"/>
          </a:xfrm>
          <a:prstGeom prst="rect">
            <a:avLst/>
          </a:prstGeom>
          <a:noFill/>
          <a:extLst>
            <a:ext uri="{909E8E84-426E-40DD-AFC4-6F175D3DCCD1}">
              <a14:hiddenFill xmlns:a14="http://schemas.microsoft.com/office/drawing/2010/main">
                <a:solidFill>
                  <a:srgbClr val="FFFFFF"/>
                </a:solidFill>
              </a14:hiddenFill>
            </a:ext>
          </a:extLst>
        </p:spPr>
      </p:pic>
      <p:pic>
        <p:nvPicPr>
          <p:cNvPr id="7" name="Εικόνα 2" descr="Λογότυπο Επιχειρησιακού Προγράμματος Εκπαίδευση και Δια βίου Μάθηση. ">
            <a:hlinkClick r:id="rId5" tooltip="Μετάβαση στο www.edulll.gr/"/>
          </p:cNvPr>
          <p:cNvPicPr>
            <a:picLocks noChangeAspect="1" noChangeArrowheads="1"/>
          </p:cNvPicPr>
          <p:nvPr/>
        </p:nvPicPr>
        <p:blipFill>
          <a:blip r:embed="rId6" cstate="print"/>
          <a:srcRect/>
          <a:stretch>
            <a:fillRect/>
          </a:stretch>
        </p:blipFill>
        <p:spPr bwMode="auto">
          <a:xfrm>
            <a:off x="3492500" y="5638800"/>
            <a:ext cx="4310063" cy="1030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ustDataLst>
      <p:tags r:id="rId1"/>
    </p:custDataLst>
    <p:extLst>
      <p:ext uri="{BB962C8B-B14F-4D97-AF65-F5344CB8AC3E}">
        <p14:creationId xmlns:p14="http://schemas.microsoft.com/office/powerpoint/2010/main" val="35506169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Τίτλος 1"/>
          <p:cNvSpPr>
            <a:spLocks noGrp="1"/>
          </p:cNvSpPr>
          <p:nvPr>
            <p:ph type="title"/>
          </p:nvPr>
        </p:nvSpPr>
        <p:spPr/>
        <p:txBody>
          <a:bodyPr/>
          <a:lstStyle/>
          <a:p>
            <a:r>
              <a:rPr lang="el-GR" altLang="el-GR" b="1" dirty="0" smtClean="0">
                <a:latin typeface="Calibri" panose="020F0502020204030204" pitchFamily="34" charset="0"/>
              </a:rPr>
              <a:t>Άδειες χρήσης </a:t>
            </a:r>
            <a:endParaRPr lang="el-GR" altLang="el-GR" dirty="0" smtClean="0">
              <a:latin typeface="Calibri" panose="020F0502020204030204" pitchFamily="34" charset="0"/>
            </a:endParaRPr>
          </a:p>
        </p:txBody>
      </p:sp>
      <p:sp>
        <p:nvSpPr>
          <p:cNvPr id="3075" name="Θέση περιεχομένου 1"/>
          <p:cNvSpPr>
            <a:spLocks noGrp="1"/>
          </p:cNvSpPr>
          <p:nvPr>
            <p:ph idx="1"/>
          </p:nvPr>
        </p:nvSpPr>
        <p:spPr/>
        <p:txBody>
          <a:bodyPr/>
          <a:lstStyle/>
          <a:p>
            <a:pPr>
              <a:spcBef>
                <a:spcPct val="0"/>
              </a:spcBef>
              <a:spcAft>
                <a:spcPts val="1200"/>
              </a:spcAft>
            </a:pPr>
            <a:r>
              <a:rPr lang="el-GR" altLang="el-GR" sz="2800" dirty="0" smtClean="0">
                <a:latin typeface="Calibri" panose="020F0502020204030204" pitchFamily="34" charset="0"/>
              </a:rPr>
              <a:t>Το παρόν εκπαιδευτικό υλικό υπόκειται στην παρακάτω άδεια χρήσης </a:t>
            </a:r>
            <a:r>
              <a:rPr lang="en-US" altLang="el-GR" sz="2800" dirty="0" smtClean="0">
                <a:latin typeface="Calibri" panose="020F0502020204030204" pitchFamily="34" charset="0"/>
              </a:rPr>
              <a:t>Creative Commons</a:t>
            </a:r>
            <a:r>
              <a:rPr lang="el-GR" altLang="el-GR" sz="2800" dirty="0" smtClean="0">
                <a:latin typeface="Calibri" panose="020F0502020204030204" pitchFamily="34" charset="0"/>
              </a:rPr>
              <a:t> (</a:t>
            </a:r>
            <a:r>
              <a:rPr lang="en-US" altLang="el-GR" sz="2800" dirty="0" smtClean="0">
                <a:latin typeface="Calibri" panose="020F0502020204030204" pitchFamily="34" charset="0"/>
              </a:rPr>
              <a:t>C C)</a:t>
            </a:r>
            <a:r>
              <a:rPr lang="el-GR" altLang="el-GR" sz="2800" dirty="0" smtClean="0">
                <a:latin typeface="Calibri" panose="020F0502020204030204" pitchFamily="34" charset="0"/>
              </a:rPr>
              <a:t>: </a:t>
            </a:r>
            <a:r>
              <a:rPr lang="el-GR" altLang="el-GR" sz="2400" b="1" dirty="0" smtClean="0">
                <a:latin typeface="Calibri" panose="020F0502020204030204" pitchFamily="34" charset="0"/>
              </a:rPr>
              <a:t>Αναφορά δημιουργού</a:t>
            </a:r>
            <a:r>
              <a:rPr lang="en-US" altLang="el-GR" sz="2400" b="1" dirty="0" smtClean="0">
                <a:latin typeface="Calibri" panose="020F0502020204030204" pitchFamily="34" charset="0"/>
              </a:rPr>
              <a:t> (B</a:t>
            </a:r>
            <a:r>
              <a:rPr lang="el-GR" altLang="el-GR" sz="2400" b="1" dirty="0" smtClean="0">
                <a:latin typeface="Calibri" panose="020F0502020204030204" pitchFamily="34" charset="0"/>
              </a:rPr>
              <a:t> </a:t>
            </a:r>
            <a:r>
              <a:rPr lang="en-US" altLang="el-GR" sz="2400" b="1" dirty="0" smtClean="0">
                <a:latin typeface="Calibri" panose="020F0502020204030204" pitchFamily="34" charset="0"/>
              </a:rPr>
              <a:t>Y)</a:t>
            </a:r>
            <a:r>
              <a:rPr lang="en-US" altLang="el-GR" sz="2400" dirty="0" smtClean="0">
                <a:latin typeface="Calibri" panose="020F0502020204030204" pitchFamily="34" charset="0"/>
              </a:rPr>
              <a:t>,</a:t>
            </a:r>
            <a:r>
              <a:rPr lang="el-GR" altLang="el-GR" sz="2400" dirty="0" smtClean="0">
                <a:latin typeface="Calibri" panose="020F0502020204030204" pitchFamily="34" charset="0"/>
              </a:rPr>
              <a:t> </a:t>
            </a:r>
            <a:r>
              <a:rPr lang="el-GR" altLang="el-GR" sz="2400" b="1" dirty="0" smtClean="0">
                <a:latin typeface="Calibri" panose="020F0502020204030204" pitchFamily="34" charset="0"/>
              </a:rPr>
              <a:t>Παρόμοια Διανομή</a:t>
            </a:r>
            <a:r>
              <a:rPr lang="en-US" altLang="el-GR" sz="2400" b="1" dirty="0" smtClean="0">
                <a:latin typeface="Calibri" panose="020F0502020204030204" pitchFamily="34" charset="0"/>
              </a:rPr>
              <a:t> (S A)</a:t>
            </a:r>
            <a:r>
              <a:rPr lang="en-US" altLang="el-GR" sz="2400" dirty="0" smtClean="0">
                <a:latin typeface="Calibri" panose="020F0502020204030204" pitchFamily="34" charset="0"/>
              </a:rPr>
              <a:t>,</a:t>
            </a:r>
            <a:r>
              <a:rPr lang="el-GR" altLang="el-GR" sz="2400" dirty="0" smtClean="0">
                <a:latin typeface="Calibri" panose="020F0502020204030204" pitchFamily="34" charset="0"/>
              </a:rPr>
              <a:t> </a:t>
            </a:r>
            <a:r>
              <a:rPr lang="el-GR" altLang="el-GR" sz="2400" b="1" dirty="0" smtClean="0">
                <a:latin typeface="Calibri" panose="020F0502020204030204" pitchFamily="34" charset="0"/>
              </a:rPr>
              <a:t>3.0</a:t>
            </a:r>
            <a:r>
              <a:rPr lang="en-US" altLang="el-GR" sz="2400" b="1" dirty="0" smtClean="0">
                <a:latin typeface="Calibri" panose="020F0502020204030204" pitchFamily="34" charset="0"/>
              </a:rPr>
              <a:t>,</a:t>
            </a:r>
            <a:r>
              <a:rPr lang="el-GR" altLang="el-GR" sz="2400" b="1" dirty="0" smtClean="0">
                <a:latin typeface="Calibri" panose="020F0502020204030204" pitchFamily="34" charset="0"/>
              </a:rPr>
              <a:t> Μη εισαγόμενο</a:t>
            </a:r>
            <a:r>
              <a:rPr lang="en-US" altLang="el-GR" sz="2400" b="1" dirty="0" smtClean="0">
                <a:latin typeface="Calibri" panose="020F0502020204030204" pitchFamily="34" charset="0"/>
              </a:rPr>
              <a:t>.</a:t>
            </a:r>
            <a:r>
              <a:rPr lang="en-US" altLang="el-GR" sz="2400" dirty="0" smtClean="0">
                <a:latin typeface="Calibri" panose="020F0502020204030204" pitchFamily="34" charset="0"/>
              </a:rPr>
              <a:t> </a:t>
            </a:r>
            <a:endParaRPr lang="el-GR" altLang="el-GR" sz="2400" dirty="0" smtClean="0">
              <a:latin typeface="Calibri" panose="020F0502020204030204" pitchFamily="34" charset="0"/>
            </a:endParaRPr>
          </a:p>
          <a:p>
            <a:r>
              <a:rPr lang="el-GR" altLang="el-GR" sz="2800" dirty="0" smtClean="0">
                <a:latin typeface="Calibri" panose="020F0502020204030204" pitchFamily="34" charset="0"/>
              </a:rPr>
              <a:t>Για εκπαιδευτικό υλικό, όπως εικόνες, που υπόκειται σε άλλου τύπου άδειας χρήσης, η άδεια χρήσης αναφέρεται ρητώς. </a:t>
            </a:r>
          </a:p>
        </p:txBody>
      </p:sp>
      <p:pic>
        <p:nvPicPr>
          <p:cNvPr id="1026" name="Εικόνα 1" descr=" Λογότυπο για Άδειες χρήσης Creative Commons, B Y, S A. ">
            <a:hlinkClick r:id="rId3" tooltip="Μετάβαση στην Άδεια Χρήσης"/>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726656" y="5516563"/>
            <a:ext cx="1690688" cy="591531"/>
          </a:xfrm>
          <a:prstGeom prst="rect">
            <a:avLst/>
          </a:prstGeom>
          <a:noFill/>
          <a:extLst>
            <a:ext uri="{909E8E84-426E-40DD-AFC4-6F175D3DCCD1}">
              <a14:hiddenFill xmlns:a14="http://schemas.microsoft.com/office/drawing/2010/main">
                <a:solidFill>
                  <a:srgbClr val="FFFFFF"/>
                </a:solidFill>
              </a14:hiddenFill>
            </a:ext>
          </a:extLst>
        </p:spPr>
      </p:pic>
      <p:sp>
        <p:nvSpPr>
          <p:cNvPr id="3077" name="Θέση αριθμού διαφάνειας 1" desc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pPr>
            <a:fld id="{6B1592C4-C974-4E42-A8EF-7721567A32B8}" type="slidenum">
              <a:rPr lang="el-GR" altLang="el-GR" sz="1400">
                <a:solidFill>
                  <a:srgbClr val="000000"/>
                </a:solidFill>
              </a:rPr>
              <a:pPr fontAlgn="base">
                <a:spcBef>
                  <a:spcPct val="0"/>
                </a:spcBef>
                <a:spcAft>
                  <a:spcPct val="0"/>
                </a:spcAft>
              </a:pPr>
              <a:t>2</a:t>
            </a:fld>
            <a:endParaRPr lang="el-GR" altLang="el-GR" sz="1400" dirty="0">
              <a:solidFill>
                <a:srgbClr val="000000"/>
              </a:solidFill>
            </a:endParaRPr>
          </a:p>
        </p:txBody>
      </p:sp>
    </p:spTree>
    <p:custDataLst>
      <p:tags r:id="rId1"/>
    </p:custDataLst>
    <p:extLst>
      <p:ext uri="{BB962C8B-B14F-4D97-AF65-F5344CB8AC3E}">
        <p14:creationId xmlns:p14="http://schemas.microsoft.com/office/powerpoint/2010/main" val="46112886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Τίτλος 1"/>
          <p:cNvSpPr>
            <a:spLocks noGrp="1"/>
          </p:cNvSpPr>
          <p:nvPr>
            <p:ph type="title"/>
          </p:nvPr>
        </p:nvSpPr>
        <p:spPr/>
        <p:txBody>
          <a:bodyPr/>
          <a:lstStyle/>
          <a:p>
            <a:pPr eaLnBrk="1" hangingPunct="1"/>
            <a:r>
              <a:rPr lang="el-GR" b="1" dirty="0" smtClean="0"/>
              <a:t>Χρηματοδότηση </a:t>
            </a:r>
          </a:p>
        </p:txBody>
      </p:sp>
      <p:sp>
        <p:nvSpPr>
          <p:cNvPr id="4099" name="Θέση περιεχομένου 1"/>
          <p:cNvSpPr>
            <a:spLocks noGrp="1"/>
          </p:cNvSpPr>
          <p:nvPr>
            <p:ph idx="1"/>
          </p:nvPr>
        </p:nvSpPr>
        <p:spPr/>
        <p:txBody>
          <a:bodyPr>
            <a:normAutofit/>
          </a:bodyPr>
          <a:lstStyle/>
          <a:p>
            <a:pPr eaLnBrk="1" hangingPunct="1">
              <a:spcBef>
                <a:spcPts val="0"/>
              </a:spcBef>
              <a:spcAft>
                <a:spcPts val="600"/>
              </a:spcAft>
            </a:pPr>
            <a:r>
              <a:rPr lang="el-GR" sz="2000" dirty="0" smtClean="0"/>
              <a:t>Το παρόν εκπαιδευτικό υλικό έχει αναπτυχθεί στα πλαίσια του εκπαιδευτικού έργου του διδάσκοντα</a:t>
            </a:r>
            <a:r>
              <a:rPr lang="en-US" sz="2000" dirty="0" smtClean="0"/>
              <a:t>.</a:t>
            </a:r>
            <a:r>
              <a:rPr lang="el-GR" sz="2000" dirty="0" smtClean="0"/>
              <a:t> </a:t>
            </a:r>
            <a:endParaRPr lang="en-US" sz="2000" dirty="0" smtClean="0"/>
          </a:p>
          <a:p>
            <a:pPr lvl="0">
              <a:spcBef>
                <a:spcPts val="0"/>
              </a:spcBef>
              <a:spcAft>
                <a:spcPts val="600"/>
              </a:spcAft>
            </a:pPr>
            <a:r>
              <a:rPr lang="el-GR" sz="2000" dirty="0">
                <a:solidFill>
                  <a:prstClr val="black"/>
                </a:solidFill>
              </a:rPr>
              <a:t>Το έργο «</a:t>
            </a:r>
            <a:r>
              <a:rPr lang="el-GR" sz="2000" b="1" dirty="0">
                <a:solidFill>
                  <a:prstClr val="black"/>
                </a:solidFill>
              </a:rPr>
              <a:t>Ανοικτά Ακαδημαϊκά Μαθήματα στο </a:t>
            </a:r>
            <a:r>
              <a:rPr lang="el-GR" sz="2000" b="1" dirty="0" smtClean="0">
                <a:solidFill>
                  <a:prstClr val="black"/>
                </a:solidFill>
              </a:rPr>
              <a:t>Τ.Ε.Ι. </a:t>
            </a:r>
            <a:r>
              <a:rPr lang="el-GR" sz="2000" b="1" dirty="0">
                <a:solidFill>
                  <a:prstClr val="black"/>
                </a:solidFill>
              </a:rPr>
              <a:t>Θεσσαλίας</a:t>
            </a:r>
            <a:r>
              <a:rPr lang="el-GR" sz="2000" dirty="0">
                <a:solidFill>
                  <a:prstClr val="black"/>
                </a:solidFill>
              </a:rPr>
              <a:t>» έχει χρηματοδοτήσει μόνο </a:t>
            </a:r>
            <a:r>
              <a:rPr lang="el-GR" sz="2000" dirty="0" smtClean="0">
                <a:solidFill>
                  <a:prstClr val="black"/>
                </a:solidFill>
              </a:rPr>
              <a:t>την </a:t>
            </a:r>
            <a:r>
              <a:rPr lang="el-GR" sz="2000" dirty="0">
                <a:solidFill>
                  <a:prstClr val="black"/>
                </a:solidFill>
              </a:rPr>
              <a:t>αναδιαμόρφωση του εκπαιδευτικού υλικού</a:t>
            </a:r>
            <a:r>
              <a:rPr lang="el-GR" sz="2000" dirty="0" smtClean="0">
                <a:solidFill>
                  <a:prstClr val="black"/>
                </a:solidFill>
              </a:rPr>
              <a:t>.</a:t>
            </a:r>
            <a:endParaRPr lang="el-GR" sz="2000" dirty="0" smtClean="0"/>
          </a:p>
          <a:p>
            <a:pPr eaLnBrk="1" hangingPunct="1">
              <a:spcBef>
                <a:spcPts val="0"/>
              </a:spcBef>
            </a:pPr>
            <a:r>
              <a:rPr lang="el-GR" sz="2000" dirty="0" smtClean="0"/>
              <a:t>Το έργο υλοποιείται στο πλαίσιο του Επιχειρησιακού Προγράμματος  «Εκπαίδευση και Δια Βίου Μάθηση» και συγχρηματοδοτείται από την Ευρωπαϊκή Ένωση (Ευρωπαϊκό Κοινωνικό Ταμείο) και από εθνικούς πόρους</a:t>
            </a:r>
            <a:r>
              <a:rPr lang="en-US" sz="2000" dirty="0" smtClean="0"/>
              <a:t>. </a:t>
            </a:r>
            <a:endParaRPr lang="el-GR" sz="2000" dirty="0" smtClean="0"/>
          </a:p>
        </p:txBody>
      </p:sp>
      <p:pic>
        <p:nvPicPr>
          <p:cNvPr id="6" name="Εικόνα 1" descr=" Λογότυπο Επιχειρησιακού Προγράμματος Εκπαίδευση και Δια βίου Μάθηση.   ">
            <a:hlinkClick r:id="rId4" tooltip="Μετάβαση σε www.edulll.gr"/>
          </p:cNvPr>
          <p:cNvPicPr>
            <a:picLocks noChangeAspect="1" noChangeArrowheads="1"/>
          </p:cNvPicPr>
          <p:nvPr/>
        </p:nvPicPr>
        <p:blipFill>
          <a:blip r:embed="rId5" cstate="print"/>
          <a:srcRect/>
          <a:stretch>
            <a:fillRect/>
          </a:stretch>
        </p:blipFill>
        <p:spPr bwMode="auto">
          <a:xfrm>
            <a:off x="684213" y="4221163"/>
            <a:ext cx="7848600" cy="2016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Θέση αριθμού διαφάνειας 1" descr="."/>
          <p:cNvSpPr>
            <a:spLocks noGrp="1"/>
          </p:cNvSpPr>
          <p:nvPr>
            <p:ph type="sldNum" sz="quarter" idx="12"/>
          </p:nvPr>
        </p:nvSpPr>
        <p:spPr/>
        <p:txBody>
          <a:bodyPr/>
          <a:lstStyle/>
          <a:p>
            <a:pPr>
              <a:defRPr/>
            </a:pPr>
            <a:fld id="{E034B054-DA0D-4AD9-A3C5-59235BE4FE8B}" type="slidenum">
              <a:rPr lang="el-GR" sz="1400" smtClean="0">
                <a:solidFill>
                  <a:prstClr val="black"/>
                </a:solidFill>
              </a:rPr>
              <a:pPr>
                <a:defRPr/>
              </a:pPr>
              <a:t>3</a:t>
            </a:fld>
            <a:endParaRPr lang="el-GR" sz="1400" dirty="0">
              <a:solidFill>
                <a:prstClr val="black"/>
              </a:solidFill>
            </a:endParaRPr>
          </a:p>
        </p:txBody>
      </p:sp>
    </p:spTree>
    <p:custDataLst>
      <p:tags r:id="rId1"/>
    </p:custDataLst>
    <p:extLst>
      <p:ext uri="{BB962C8B-B14F-4D97-AF65-F5344CB8AC3E}">
        <p14:creationId xmlns:p14="http://schemas.microsoft.com/office/powerpoint/2010/main" val="399900229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Τίτλος 1"/>
          <p:cNvSpPr>
            <a:spLocks noGrp="1"/>
          </p:cNvSpPr>
          <p:nvPr>
            <p:ph type="title"/>
          </p:nvPr>
        </p:nvSpPr>
        <p:spPr/>
        <p:txBody>
          <a:bodyPr/>
          <a:lstStyle/>
          <a:p>
            <a:r>
              <a:rPr lang="el-GR" altLang="el-GR" b="1" smtClean="0"/>
              <a:t>Περιεχόμενα ενότητας</a:t>
            </a:r>
          </a:p>
        </p:txBody>
      </p:sp>
      <p:sp>
        <p:nvSpPr>
          <p:cNvPr id="4" name="Θέση περιεχομένου 1">
            <a:hlinkClick r:id="rId4" action="ppaction://hlinksldjump" tooltip="Μετάβαση στη Διαφάνεια 5"/>
          </p:cNvPr>
          <p:cNvSpPr/>
          <p:nvPr/>
        </p:nvSpPr>
        <p:spPr>
          <a:xfrm>
            <a:off x="809625" y="2235200"/>
            <a:ext cx="7507288" cy="4318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r>
              <a:rPr lang="el-GR" sz="2800" i="1" dirty="0">
                <a:solidFill>
                  <a:srgbClr val="0070C0"/>
                </a:solidFill>
              </a:rPr>
              <a:t>1)  </a:t>
            </a:r>
            <a:r>
              <a:rPr lang="el-GR" sz="2800" i="1" dirty="0" smtClean="0">
                <a:solidFill>
                  <a:srgbClr val="0070C0"/>
                </a:solidFill>
              </a:rPr>
              <a:t>Τι είναι η σουίτα ελέγχων</a:t>
            </a:r>
            <a:endParaRPr lang="el-GR" i="1" dirty="0">
              <a:solidFill>
                <a:srgbClr val="0070C0"/>
              </a:solidFill>
            </a:endParaRPr>
          </a:p>
        </p:txBody>
      </p:sp>
      <p:sp>
        <p:nvSpPr>
          <p:cNvPr id="14" name="Θέση περιεχομένου 2">
            <a:hlinkClick r:id="rId5" action="ppaction://hlinksldjump" tooltip="Μετάβαση στη Διαφάνεια 13"/>
          </p:cNvPr>
          <p:cNvSpPr/>
          <p:nvPr>
            <p:custDataLst>
              <p:tags r:id="rId2"/>
            </p:custDataLst>
          </p:nvPr>
        </p:nvSpPr>
        <p:spPr>
          <a:xfrm>
            <a:off x="809171" y="3073400"/>
            <a:ext cx="7507288" cy="4318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r>
              <a:rPr lang="en-US" sz="2800" i="1" dirty="0">
                <a:solidFill>
                  <a:srgbClr val="0070C0"/>
                </a:solidFill>
              </a:rPr>
              <a:t>2</a:t>
            </a:r>
            <a:r>
              <a:rPr lang="el-GR" sz="2800" i="1" dirty="0">
                <a:solidFill>
                  <a:srgbClr val="0070C0"/>
                </a:solidFill>
              </a:rPr>
              <a:t>)  </a:t>
            </a:r>
            <a:r>
              <a:rPr lang="el-GR" sz="2800" i="1" dirty="0" smtClean="0">
                <a:solidFill>
                  <a:srgbClr val="0070C0"/>
                </a:solidFill>
              </a:rPr>
              <a:t>Δημιουργία σουίτας ελέγχων</a:t>
            </a:r>
            <a:endParaRPr lang="el-GR" i="1" dirty="0">
              <a:solidFill>
                <a:srgbClr val="0070C0"/>
              </a:solidFill>
            </a:endParaRPr>
          </a:p>
        </p:txBody>
      </p:sp>
      <p:sp>
        <p:nvSpPr>
          <p:cNvPr id="9" name="Θέση υποσέλιδου 1" descr="."/>
          <p:cNvSpPr>
            <a:spLocks noGrp="1"/>
          </p:cNvSpPr>
          <p:nvPr>
            <p:ph type="ftr" sz="quarter" idx="11"/>
          </p:nvPr>
        </p:nvSpPr>
        <p:spPr bwMode="auto">
          <a:xfrm>
            <a:off x="2699792" y="6356350"/>
            <a:ext cx="3528392"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pPr>
            <a:r>
              <a:rPr lang="el-GR" altLang="el-GR" sz="1400" smtClean="0">
                <a:solidFill>
                  <a:srgbClr val="000000"/>
                </a:solidFill>
              </a:rPr>
              <a:t>Σουίτες Ελέγχων</a:t>
            </a:r>
            <a:endParaRPr lang="el-GR" altLang="el-GR" sz="1400" dirty="0">
              <a:solidFill>
                <a:srgbClr val="000000"/>
              </a:solidFill>
            </a:endParaRPr>
          </a:p>
        </p:txBody>
      </p:sp>
      <p:sp>
        <p:nvSpPr>
          <p:cNvPr id="6153" name="Θέση αριθμού διαφάνειας 1" desc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pPr>
            <a:fld id="{BC9E2987-2DF3-4883-B675-0E329C0F7C88}" type="slidenum">
              <a:rPr lang="el-GR" altLang="el-GR" sz="1400">
                <a:solidFill>
                  <a:srgbClr val="000000"/>
                </a:solidFill>
              </a:rPr>
              <a:pPr fontAlgn="base">
                <a:spcBef>
                  <a:spcPct val="0"/>
                </a:spcBef>
                <a:spcAft>
                  <a:spcPct val="0"/>
                </a:spcAft>
              </a:pPr>
              <a:t>4</a:t>
            </a:fld>
            <a:endParaRPr lang="el-GR" altLang="el-GR" sz="1400">
              <a:solidFill>
                <a:srgbClr val="000000"/>
              </a:solidFill>
            </a:endParaRPr>
          </a:p>
        </p:txBody>
      </p:sp>
    </p:spTree>
    <p:custDataLst>
      <p:tags r:id="rId1"/>
    </p:custDataLst>
    <p:extLst>
      <p:ext uri="{BB962C8B-B14F-4D97-AF65-F5344CB8AC3E}">
        <p14:creationId xmlns:p14="http://schemas.microsoft.com/office/powerpoint/2010/main" val="195820067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Autofit/>
          </a:bodyPr>
          <a:lstStyle/>
          <a:p>
            <a:r>
              <a:rPr lang="el-GR" b="1" dirty="0" smtClean="0">
                <a:solidFill>
                  <a:schemeClr val="tx1">
                    <a:lumMod val="75000"/>
                    <a:lumOff val="25000"/>
                  </a:schemeClr>
                </a:solidFill>
              </a:rPr>
              <a:t>Τι είναι η σουίτα ελέγχων </a:t>
            </a:r>
            <a:br>
              <a:rPr lang="el-GR" b="1" dirty="0" smtClean="0">
                <a:solidFill>
                  <a:schemeClr val="tx1">
                    <a:lumMod val="75000"/>
                    <a:lumOff val="25000"/>
                  </a:schemeClr>
                </a:solidFill>
              </a:rPr>
            </a:br>
            <a:r>
              <a:rPr lang="el-GR" b="1" dirty="0" smtClean="0">
                <a:solidFill>
                  <a:schemeClr val="tx1">
                    <a:lumMod val="75000"/>
                    <a:lumOff val="25000"/>
                  </a:schemeClr>
                </a:solidFill>
              </a:rPr>
              <a:t>(</a:t>
            </a:r>
            <a:r>
              <a:rPr lang="en-US" b="1" dirty="0" smtClean="0">
                <a:solidFill>
                  <a:schemeClr val="tx1">
                    <a:lumMod val="75000"/>
                    <a:lumOff val="25000"/>
                  </a:schemeClr>
                </a:solidFill>
              </a:rPr>
              <a:t>Test Suite)</a:t>
            </a:r>
            <a:endParaRPr lang="el-GR" b="1" dirty="0">
              <a:solidFill>
                <a:schemeClr val="tx1">
                  <a:lumMod val="75000"/>
                  <a:lumOff val="25000"/>
                </a:schemeClr>
              </a:solidFill>
            </a:endParaRPr>
          </a:p>
        </p:txBody>
      </p:sp>
      <p:sp>
        <p:nvSpPr>
          <p:cNvPr id="3" name="Θέση περιεχομένου 1"/>
          <p:cNvSpPr>
            <a:spLocks noGrp="1"/>
          </p:cNvSpPr>
          <p:nvPr>
            <p:ph idx="1"/>
          </p:nvPr>
        </p:nvSpPr>
        <p:spPr>
          <a:xfrm>
            <a:off x="457200" y="1600200"/>
            <a:ext cx="8229600" cy="4572000"/>
          </a:xfrm>
        </p:spPr>
        <p:txBody>
          <a:bodyPr>
            <a:normAutofit/>
          </a:bodyPr>
          <a:lstStyle/>
          <a:p>
            <a:pPr marL="342000" lvl="0" indent="-342000">
              <a:spcBef>
                <a:spcPts val="0"/>
              </a:spcBef>
              <a:spcAft>
                <a:spcPts val="600"/>
              </a:spcAft>
              <a:buClr>
                <a:srgbClr val="C00000"/>
              </a:buClr>
              <a:buSzPct val="100000"/>
              <a:buFont typeface="Wingdings 2"/>
              <a:buChar char=""/>
            </a:pPr>
            <a:r>
              <a:rPr lang="el-GR" dirty="0" smtClean="0">
                <a:solidFill>
                  <a:prstClr val="black"/>
                </a:solidFill>
              </a:rPr>
              <a:t>Στην ενότητα αυτή, θα αναφέρουμε </a:t>
            </a:r>
            <a:r>
              <a:rPr lang="el-GR" dirty="0">
                <a:solidFill>
                  <a:prstClr val="black"/>
                </a:solidFill>
              </a:rPr>
              <a:t>μία ειδική κλάση εκτέλεσης (</a:t>
            </a:r>
            <a:r>
              <a:rPr lang="en-US" dirty="0">
                <a:solidFill>
                  <a:prstClr val="black"/>
                </a:solidFill>
              </a:rPr>
              <a:t>Runner</a:t>
            </a:r>
            <a:r>
              <a:rPr lang="el-GR" dirty="0" smtClean="0">
                <a:solidFill>
                  <a:prstClr val="black"/>
                </a:solidFill>
              </a:rPr>
              <a:t>), </a:t>
            </a:r>
            <a:r>
              <a:rPr lang="el-GR" dirty="0">
                <a:solidFill>
                  <a:prstClr val="black"/>
                </a:solidFill>
              </a:rPr>
              <a:t>που μας επιτρέπει να εκτελέσουμε πολλές περιπτώσεις ελέγχου (</a:t>
            </a:r>
            <a:r>
              <a:rPr lang="en-US" dirty="0">
                <a:solidFill>
                  <a:prstClr val="black"/>
                </a:solidFill>
              </a:rPr>
              <a:t>Test Cases) </a:t>
            </a:r>
            <a:r>
              <a:rPr lang="el-GR" dirty="0">
                <a:solidFill>
                  <a:prstClr val="black"/>
                </a:solidFill>
              </a:rPr>
              <a:t>όλες μαζί.</a:t>
            </a:r>
          </a:p>
          <a:p>
            <a:pPr marL="342000" lvl="0" indent="-342000">
              <a:spcBef>
                <a:spcPts val="0"/>
              </a:spcBef>
              <a:buClr>
                <a:srgbClr val="C00000"/>
              </a:buClr>
              <a:buSzPct val="100000"/>
              <a:buFont typeface="Wingdings 2"/>
              <a:buChar char=""/>
            </a:pPr>
            <a:r>
              <a:rPr lang="el-GR" dirty="0" smtClean="0">
                <a:solidFill>
                  <a:prstClr val="black"/>
                </a:solidFill>
              </a:rPr>
              <a:t>Αυτό, </a:t>
            </a:r>
            <a:r>
              <a:rPr lang="el-GR" dirty="0">
                <a:solidFill>
                  <a:prstClr val="black"/>
                </a:solidFill>
              </a:rPr>
              <a:t>μας δίνει την δυνατότητα να ομαδοποιήσουμε διαφορετικά υποσύνολα των </a:t>
            </a:r>
            <a:r>
              <a:rPr lang="el-GR" dirty="0" smtClean="0">
                <a:solidFill>
                  <a:prstClr val="black"/>
                </a:solidFill>
              </a:rPr>
              <a:t>ελέγχων </a:t>
            </a:r>
            <a:r>
              <a:rPr lang="el-GR" dirty="0">
                <a:solidFill>
                  <a:prstClr val="black"/>
                </a:solidFill>
              </a:rPr>
              <a:t>σε διαφορετικές </a:t>
            </a:r>
            <a:r>
              <a:rPr lang="el-GR" dirty="0" smtClean="0">
                <a:solidFill>
                  <a:prstClr val="black"/>
                </a:solidFill>
              </a:rPr>
              <a:t>ομάδες, </a:t>
            </a:r>
            <a:r>
              <a:rPr lang="el-GR" dirty="0">
                <a:solidFill>
                  <a:prstClr val="black"/>
                </a:solidFill>
              </a:rPr>
              <a:t>και να εκτελούμε το κάθε υποσύνολο με μία μόνο εκτέλεση.</a:t>
            </a:r>
          </a:p>
          <a:p>
            <a:endParaRPr lang="el-GR" dirty="0"/>
          </a:p>
        </p:txBody>
      </p:sp>
      <p:sp>
        <p:nvSpPr>
          <p:cNvPr id="4" name="Θέση υποσέλιδου 1" descr="."/>
          <p:cNvSpPr>
            <a:spLocks noGrp="1"/>
          </p:cNvSpPr>
          <p:nvPr>
            <p:ph type="ftr" sz="quarter" idx="11"/>
          </p:nvPr>
        </p:nvSpPr>
        <p:spPr/>
        <p:txBody>
          <a:bodyPr/>
          <a:lstStyle/>
          <a:p>
            <a:r>
              <a:rPr lang="el-GR" sz="1400" dirty="0" smtClean="0">
                <a:solidFill>
                  <a:schemeClr val="tx1"/>
                </a:solidFill>
              </a:rPr>
              <a:t>Σουίτες Ελέγχων</a:t>
            </a:r>
            <a:endParaRPr lang="el-GR" sz="1400" dirty="0">
              <a:solidFill>
                <a:schemeClr val="tx1"/>
              </a:solidFill>
            </a:endParaRPr>
          </a:p>
        </p:txBody>
      </p:sp>
      <p:sp>
        <p:nvSpPr>
          <p:cNvPr id="5" name="Θέση αριθμού διαφάνειας 1" descr="."/>
          <p:cNvSpPr>
            <a:spLocks noGrp="1"/>
          </p:cNvSpPr>
          <p:nvPr>
            <p:ph type="sldNum" sz="quarter" idx="12"/>
          </p:nvPr>
        </p:nvSpPr>
        <p:spPr/>
        <p:txBody>
          <a:bodyPr/>
          <a:lstStyle/>
          <a:p>
            <a:fld id="{3A01A9CB-52B4-4A94-BFD8-44BE64CF3191}" type="slidenum">
              <a:rPr lang="el-GR" sz="1400" smtClean="0">
                <a:solidFill>
                  <a:schemeClr val="tx1"/>
                </a:solidFill>
              </a:rPr>
              <a:t>5</a:t>
            </a:fld>
            <a:endParaRPr lang="el-GR" sz="1400" dirty="0">
              <a:solidFill>
                <a:schemeClr val="tx1"/>
              </a:solidFill>
            </a:endParaRPr>
          </a:p>
        </p:txBody>
      </p:sp>
    </p:spTree>
    <p:extLst>
      <p:ext uri="{BB962C8B-B14F-4D97-AF65-F5344CB8AC3E}">
        <p14:creationId xmlns:p14="http://schemas.microsoft.com/office/powerpoint/2010/main" val="119407538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smtClean="0">
                <a:solidFill>
                  <a:schemeClr val="tx1">
                    <a:lumMod val="75000"/>
                    <a:lumOff val="25000"/>
                  </a:schemeClr>
                </a:solidFill>
              </a:rPr>
              <a:t>Η κλάση </a:t>
            </a:r>
            <a:r>
              <a:rPr lang="en-US" b="1" dirty="0" smtClean="0">
                <a:solidFill>
                  <a:schemeClr val="tx1">
                    <a:lumMod val="75000"/>
                    <a:lumOff val="25000"/>
                  </a:schemeClr>
                </a:solidFill>
              </a:rPr>
              <a:t>Calculator</a:t>
            </a:r>
            <a:endParaRPr lang="el-GR" b="1" dirty="0">
              <a:solidFill>
                <a:schemeClr val="tx1">
                  <a:lumMod val="75000"/>
                  <a:lumOff val="25000"/>
                </a:schemeClr>
              </a:solidFill>
            </a:endParaRPr>
          </a:p>
        </p:txBody>
      </p:sp>
      <p:sp>
        <p:nvSpPr>
          <p:cNvPr id="3" name="Θέση περιεχομένου 1" descr="Τμήμα κώδικα: Package domain. Enter, public class, calculator, άγκιστρο. Enter, public double, add, παρένθεση double num1, κόμμα double num2, κλείσιμο παρένθεσης. Enter, άγκιστρο. Enter, return num1, + num2.&#10;Enter,  κλείσιμο αγκίστρου. Enter,  κλείσιμο αγκίστρου.&#10;"/>
          <p:cNvSpPr>
            <a:spLocks noGrp="1"/>
          </p:cNvSpPr>
          <p:nvPr>
            <p:ph idx="1"/>
            <p:custDataLst>
              <p:tags r:id="rId2"/>
            </p:custDataLst>
          </p:nvPr>
        </p:nvSpPr>
        <p:spPr>
          <a:xfrm>
            <a:off x="533400" y="1447800"/>
            <a:ext cx="8077200" cy="3048000"/>
          </a:xfrm>
        </p:spPr>
        <p:txBody>
          <a:bodyPr>
            <a:normAutofit lnSpcReduction="10000"/>
          </a:bodyPr>
          <a:lstStyle/>
          <a:p>
            <a:pPr marL="0" lvl="0" indent="0">
              <a:spcBef>
                <a:spcPts val="580"/>
              </a:spcBef>
              <a:buClr>
                <a:srgbClr val="D34817"/>
              </a:buClr>
              <a:buSzPct val="85000"/>
              <a:buNone/>
            </a:pPr>
            <a:r>
              <a:rPr lang="en-US" sz="2400" b="1" spc="300" dirty="0" smtClean="0">
                <a:solidFill>
                  <a:srgbClr val="0033CC"/>
                </a:solidFill>
                <a:cs typeface="Courier New" pitchFamily="49" charset="0"/>
              </a:rPr>
              <a:t>package domain;</a:t>
            </a:r>
          </a:p>
          <a:p>
            <a:pPr marL="0" lvl="0" indent="0">
              <a:spcBef>
                <a:spcPts val="580"/>
              </a:spcBef>
              <a:buClr>
                <a:srgbClr val="D34817"/>
              </a:buClr>
              <a:buSzPct val="85000"/>
              <a:buNone/>
            </a:pPr>
            <a:r>
              <a:rPr lang="en-US" sz="2400" b="1" spc="300" dirty="0" smtClean="0">
                <a:solidFill>
                  <a:srgbClr val="0033CC"/>
                </a:solidFill>
                <a:cs typeface="Courier New" pitchFamily="49" charset="0"/>
              </a:rPr>
              <a:t>public class Calculator {</a:t>
            </a:r>
          </a:p>
          <a:p>
            <a:pPr marL="800100" lvl="2" indent="0">
              <a:spcBef>
                <a:spcPts val="580"/>
              </a:spcBef>
              <a:buClr>
                <a:srgbClr val="D34817"/>
              </a:buClr>
              <a:buSzPct val="85000"/>
              <a:buNone/>
            </a:pPr>
            <a:r>
              <a:rPr lang="en-US" b="1" spc="300" dirty="0" smtClean="0">
                <a:solidFill>
                  <a:srgbClr val="0033CC"/>
                </a:solidFill>
                <a:cs typeface="Courier New" pitchFamily="49" charset="0"/>
              </a:rPr>
              <a:t>public double add(double num1, double </a:t>
            </a:r>
          </a:p>
          <a:p>
            <a:pPr marL="3543300" lvl="8" indent="0">
              <a:spcBef>
                <a:spcPts val="580"/>
              </a:spcBef>
              <a:buClr>
                <a:srgbClr val="D34817"/>
              </a:buClr>
              <a:buSzPct val="85000"/>
              <a:buNone/>
            </a:pPr>
            <a:r>
              <a:rPr lang="en-US" sz="2400" b="1" spc="300" dirty="0" smtClean="0">
                <a:solidFill>
                  <a:srgbClr val="0033CC"/>
                </a:solidFill>
                <a:cs typeface="Courier New" pitchFamily="49" charset="0"/>
              </a:rPr>
              <a:t>num2) 	{</a:t>
            </a:r>
          </a:p>
          <a:p>
            <a:pPr marL="1714500" lvl="4" indent="0">
              <a:spcBef>
                <a:spcPts val="580"/>
              </a:spcBef>
              <a:buClr>
                <a:srgbClr val="D34817"/>
              </a:buClr>
              <a:buSzPct val="85000"/>
              <a:buNone/>
            </a:pPr>
            <a:r>
              <a:rPr lang="en-US" sz="2400" b="1" spc="300" dirty="0" smtClean="0">
                <a:solidFill>
                  <a:srgbClr val="0033CC"/>
                </a:solidFill>
                <a:cs typeface="Courier New" pitchFamily="49" charset="0"/>
              </a:rPr>
              <a:t>return num1 + num2;</a:t>
            </a:r>
          </a:p>
          <a:p>
            <a:pPr marL="800100" lvl="2" indent="0">
              <a:spcBef>
                <a:spcPts val="580"/>
              </a:spcBef>
              <a:buClr>
                <a:srgbClr val="D34817"/>
              </a:buClr>
              <a:buSzPct val="85000"/>
              <a:buNone/>
            </a:pPr>
            <a:r>
              <a:rPr lang="en-US" b="1" spc="300" dirty="0" smtClean="0">
                <a:solidFill>
                  <a:srgbClr val="0033CC"/>
                </a:solidFill>
                <a:cs typeface="Courier New" pitchFamily="49" charset="0"/>
              </a:rPr>
              <a:t>}</a:t>
            </a:r>
          </a:p>
          <a:p>
            <a:pPr marL="0" indent="0">
              <a:spcBef>
                <a:spcPts val="580"/>
              </a:spcBef>
              <a:buClr>
                <a:srgbClr val="D34817"/>
              </a:buClr>
              <a:buSzPct val="85000"/>
              <a:buNone/>
            </a:pPr>
            <a:r>
              <a:rPr lang="en-US" sz="2400" b="1" spc="300" dirty="0" smtClean="0">
                <a:solidFill>
                  <a:srgbClr val="0033CC"/>
                </a:solidFill>
                <a:cs typeface="Courier New" pitchFamily="49" charset="0"/>
              </a:rPr>
              <a:t>}</a:t>
            </a:r>
            <a:endParaRPr lang="en-US" sz="2400" b="1" spc="300" dirty="0">
              <a:solidFill>
                <a:srgbClr val="0033CC"/>
              </a:solidFill>
              <a:cs typeface="Courier New" pitchFamily="49" charset="0"/>
            </a:endParaRPr>
          </a:p>
        </p:txBody>
      </p:sp>
      <p:sp>
        <p:nvSpPr>
          <p:cNvPr id="6" name="Θέση περιεχομένου 2"/>
          <p:cNvSpPr txBox="1"/>
          <p:nvPr/>
        </p:nvSpPr>
        <p:spPr>
          <a:xfrm>
            <a:off x="457200" y="4572000"/>
            <a:ext cx="8077200" cy="1569660"/>
          </a:xfrm>
          <a:prstGeom prst="rect">
            <a:avLst/>
          </a:prstGeom>
          <a:noFill/>
        </p:spPr>
        <p:txBody>
          <a:bodyPr wrap="square" rtlCol="0">
            <a:spAutoFit/>
          </a:bodyPr>
          <a:lstStyle/>
          <a:p>
            <a:pPr marL="342000" lvl="0" indent="-342000">
              <a:spcBef>
                <a:spcPts val="580"/>
              </a:spcBef>
              <a:buClr>
                <a:srgbClr val="C00000"/>
              </a:buClr>
              <a:buSzPct val="100000"/>
              <a:buFont typeface="Wingdings 2"/>
              <a:buChar char=""/>
            </a:pPr>
            <a:r>
              <a:rPr lang="el-GR" sz="2400" dirty="0" smtClean="0">
                <a:solidFill>
                  <a:prstClr val="black"/>
                </a:solidFill>
                <a:cs typeface="Courier New" pitchFamily="49" charset="0"/>
              </a:rPr>
              <a:t>Στις προηγούμενες ενότητες  </a:t>
            </a:r>
            <a:r>
              <a:rPr lang="el-GR" sz="2400" dirty="0">
                <a:solidFill>
                  <a:prstClr val="black"/>
                </a:solidFill>
                <a:cs typeface="Courier New" pitchFamily="49" charset="0"/>
              </a:rPr>
              <a:t>αναπτύξαμε την κλάση </a:t>
            </a:r>
            <a:r>
              <a:rPr lang="en-US" sz="2400" dirty="0">
                <a:solidFill>
                  <a:prstClr val="black"/>
                </a:solidFill>
                <a:cs typeface="Courier New" pitchFamily="49" charset="0"/>
              </a:rPr>
              <a:t>Calculator. </a:t>
            </a:r>
            <a:r>
              <a:rPr lang="el-GR" sz="2400" dirty="0">
                <a:solidFill>
                  <a:prstClr val="black"/>
                </a:solidFill>
                <a:cs typeface="Courier New" pitchFamily="49" charset="0"/>
              </a:rPr>
              <a:t>Η κλάση αυτή παρέχει την μέθοδο </a:t>
            </a:r>
            <a:r>
              <a:rPr lang="en-US" sz="2400" dirty="0">
                <a:solidFill>
                  <a:prstClr val="black"/>
                </a:solidFill>
                <a:cs typeface="Courier New" pitchFamily="49" charset="0"/>
              </a:rPr>
              <a:t>add </a:t>
            </a:r>
            <a:r>
              <a:rPr lang="el-GR" sz="2400" dirty="0">
                <a:solidFill>
                  <a:prstClr val="black"/>
                </a:solidFill>
                <a:cs typeface="Courier New" pitchFamily="49" charset="0"/>
              </a:rPr>
              <a:t>η οποία δέχεται δύο παραμέτρους </a:t>
            </a:r>
            <a:r>
              <a:rPr lang="en-US" sz="2400" dirty="0">
                <a:solidFill>
                  <a:prstClr val="black"/>
                </a:solidFill>
                <a:cs typeface="Courier New" pitchFamily="49" charset="0"/>
              </a:rPr>
              <a:t>double </a:t>
            </a:r>
            <a:r>
              <a:rPr lang="el-GR" sz="2400" dirty="0">
                <a:solidFill>
                  <a:prstClr val="black"/>
                </a:solidFill>
                <a:cs typeface="Courier New" pitchFamily="49" charset="0"/>
              </a:rPr>
              <a:t>και επιστρέφει το άθροισμά τους.</a:t>
            </a:r>
          </a:p>
        </p:txBody>
      </p:sp>
      <p:sp>
        <p:nvSpPr>
          <p:cNvPr id="4" name="Θέση υποσέλιδου 1" descr="."/>
          <p:cNvSpPr>
            <a:spLocks noGrp="1"/>
          </p:cNvSpPr>
          <p:nvPr>
            <p:ph type="ftr" sz="quarter" idx="11"/>
          </p:nvPr>
        </p:nvSpPr>
        <p:spPr/>
        <p:txBody>
          <a:bodyPr/>
          <a:lstStyle/>
          <a:p>
            <a:r>
              <a:rPr lang="el-GR" sz="1400" dirty="0" smtClean="0">
                <a:solidFill>
                  <a:schemeClr val="tx1"/>
                </a:solidFill>
              </a:rPr>
              <a:t>Σουίτες Ελέγχων</a:t>
            </a:r>
            <a:endParaRPr lang="el-GR" sz="1400" dirty="0">
              <a:solidFill>
                <a:schemeClr val="tx1"/>
              </a:solidFill>
            </a:endParaRPr>
          </a:p>
        </p:txBody>
      </p:sp>
      <p:sp>
        <p:nvSpPr>
          <p:cNvPr id="5" name="Θέση αριθμού διαφάνειας 1" descr="."/>
          <p:cNvSpPr>
            <a:spLocks noGrp="1"/>
          </p:cNvSpPr>
          <p:nvPr>
            <p:ph type="sldNum" sz="quarter" idx="12"/>
          </p:nvPr>
        </p:nvSpPr>
        <p:spPr/>
        <p:txBody>
          <a:bodyPr/>
          <a:lstStyle/>
          <a:p>
            <a:fld id="{3A01A9CB-52B4-4A94-BFD8-44BE64CF3191}" type="slidenum">
              <a:rPr lang="el-GR" sz="1400" smtClean="0">
                <a:solidFill>
                  <a:schemeClr val="tx1"/>
                </a:solidFill>
              </a:rPr>
              <a:t>6</a:t>
            </a:fld>
            <a:endParaRPr lang="el-GR" sz="1400" dirty="0">
              <a:solidFill>
                <a:schemeClr val="tx1"/>
              </a:solidFill>
            </a:endParaRPr>
          </a:p>
        </p:txBody>
      </p:sp>
    </p:spTree>
    <p:custDataLst>
      <p:tags r:id="rId1"/>
    </p:custDataLst>
    <p:extLst>
      <p:ext uri="{BB962C8B-B14F-4D97-AF65-F5344CB8AC3E}">
        <p14:creationId xmlns:p14="http://schemas.microsoft.com/office/powerpoint/2010/main" val="350359887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Autofit/>
          </a:bodyPr>
          <a:lstStyle/>
          <a:p>
            <a:r>
              <a:rPr lang="el-GR" b="1" dirty="0" smtClean="0">
                <a:solidFill>
                  <a:schemeClr val="tx1">
                    <a:lumMod val="75000"/>
                    <a:lumOff val="25000"/>
                  </a:schemeClr>
                </a:solidFill>
              </a:rPr>
              <a:t>Μία απλή κλάση ελέγχου για την </a:t>
            </a:r>
            <a:r>
              <a:rPr lang="en-US" b="1" dirty="0" err="1" smtClean="0">
                <a:solidFill>
                  <a:schemeClr val="tx1">
                    <a:lumMod val="75000"/>
                    <a:lumOff val="25000"/>
                  </a:schemeClr>
                </a:solidFill>
              </a:rPr>
              <a:t>Calculator.Add</a:t>
            </a:r>
            <a:endParaRPr lang="el-GR" b="1" dirty="0">
              <a:solidFill>
                <a:schemeClr val="tx1">
                  <a:lumMod val="75000"/>
                  <a:lumOff val="25000"/>
                </a:schemeClr>
              </a:solidFill>
            </a:endParaRPr>
          </a:p>
        </p:txBody>
      </p:sp>
      <p:sp>
        <p:nvSpPr>
          <p:cNvPr id="3" name="Θέση περιεχομένου 1" descr="Τμήμα κώδικα: Package domain. Enter, import static, org.junit.assert.asterisc, ερωτηματικό. Enter, import org.junit.test. Enter, public class, calculator test, άγκιστρο. Enter, @ test. Enter, public void, test add, άνοιγμα κλείσιμο παρένθεσης, άγκιστρο. Enter, calculator, c = new calculator, άνοιγμα κλείσιμο παρένθεσης. Enter, double result, = c.add, παρένθεση 50, κόμμα 10, κλείσιμο παρένθεσης. &#10;Enter, assert equals, παρένθεση 60, κόμμα result, κόμμα 0, κλείσιμο παρένθεσης. Enter, κλείσιμο αγκίστρου. Enter, κλείσιμο αγκίστρου.&#10;"/>
          <p:cNvSpPr>
            <a:spLocks noGrp="1"/>
          </p:cNvSpPr>
          <p:nvPr>
            <p:ph idx="1"/>
            <p:custDataLst>
              <p:tags r:id="rId2"/>
            </p:custDataLst>
          </p:nvPr>
        </p:nvSpPr>
        <p:spPr>
          <a:xfrm>
            <a:off x="533400" y="1524000"/>
            <a:ext cx="8077200" cy="3810000"/>
          </a:xfrm>
        </p:spPr>
        <p:txBody>
          <a:bodyPr>
            <a:normAutofit/>
          </a:bodyPr>
          <a:lstStyle/>
          <a:p>
            <a:pPr marL="0" lvl="0" indent="0">
              <a:spcBef>
                <a:spcPts val="0"/>
              </a:spcBef>
              <a:buClr>
                <a:srgbClr val="D34817"/>
              </a:buClr>
              <a:buSzPct val="85000"/>
              <a:buNone/>
            </a:pPr>
            <a:r>
              <a:rPr lang="en-US" sz="2200" b="1" spc="300" dirty="0" smtClean="0">
                <a:solidFill>
                  <a:srgbClr val="0033CC"/>
                </a:solidFill>
                <a:cs typeface="Courier New" pitchFamily="49" charset="0"/>
              </a:rPr>
              <a:t>package domain;</a:t>
            </a:r>
          </a:p>
          <a:p>
            <a:pPr marL="0" lvl="0" indent="0">
              <a:spcBef>
                <a:spcPts val="0"/>
              </a:spcBef>
              <a:buClr>
                <a:srgbClr val="D34817"/>
              </a:buClr>
              <a:buSzPct val="85000"/>
              <a:buNone/>
            </a:pPr>
            <a:r>
              <a:rPr lang="en-US" sz="2200" b="1" spc="300" dirty="0" smtClean="0">
                <a:solidFill>
                  <a:srgbClr val="0033CC"/>
                </a:solidFill>
                <a:cs typeface="Courier New" pitchFamily="49" charset="0"/>
              </a:rPr>
              <a:t>import static </a:t>
            </a:r>
            <a:r>
              <a:rPr lang="en-US" sz="2200" b="1" spc="300" dirty="0" err="1" smtClean="0">
                <a:solidFill>
                  <a:srgbClr val="0033CC"/>
                </a:solidFill>
                <a:cs typeface="Courier New" pitchFamily="49" charset="0"/>
              </a:rPr>
              <a:t>org.junit.Assert</a:t>
            </a:r>
            <a:r>
              <a:rPr lang="en-US" sz="2200" b="1" spc="300" dirty="0" smtClean="0">
                <a:solidFill>
                  <a:srgbClr val="0033CC"/>
                </a:solidFill>
                <a:cs typeface="Courier New" pitchFamily="49" charset="0"/>
              </a:rPr>
              <a:t>.*;</a:t>
            </a:r>
          </a:p>
          <a:p>
            <a:pPr marL="0" lvl="0" indent="0">
              <a:spcBef>
                <a:spcPts val="0"/>
              </a:spcBef>
              <a:buClr>
                <a:srgbClr val="D34817"/>
              </a:buClr>
              <a:buSzPct val="85000"/>
              <a:buNone/>
            </a:pPr>
            <a:r>
              <a:rPr lang="en-US" sz="2200" b="1" spc="300" dirty="0" smtClean="0">
                <a:solidFill>
                  <a:srgbClr val="0033CC"/>
                </a:solidFill>
                <a:cs typeface="Courier New" pitchFamily="49" charset="0"/>
              </a:rPr>
              <a:t>import </a:t>
            </a:r>
            <a:r>
              <a:rPr lang="en-US" sz="2200" b="1" spc="300" dirty="0" err="1" smtClean="0">
                <a:solidFill>
                  <a:srgbClr val="0033CC"/>
                </a:solidFill>
                <a:cs typeface="Courier New" pitchFamily="49" charset="0"/>
              </a:rPr>
              <a:t>org.junit.Test</a:t>
            </a:r>
            <a:r>
              <a:rPr lang="en-US" sz="2200" b="1" spc="300" dirty="0" smtClean="0">
                <a:solidFill>
                  <a:srgbClr val="0033CC"/>
                </a:solidFill>
                <a:cs typeface="Courier New" pitchFamily="49" charset="0"/>
              </a:rPr>
              <a:t>;</a:t>
            </a:r>
          </a:p>
          <a:p>
            <a:pPr marL="0" lvl="0" indent="0">
              <a:spcBef>
                <a:spcPts val="0"/>
              </a:spcBef>
              <a:buClr>
                <a:srgbClr val="D34817"/>
              </a:buClr>
              <a:buSzPct val="85000"/>
              <a:buNone/>
            </a:pPr>
            <a:r>
              <a:rPr lang="en-US" sz="2200" b="1" spc="300" dirty="0" smtClean="0">
                <a:solidFill>
                  <a:srgbClr val="0033CC"/>
                </a:solidFill>
                <a:cs typeface="Courier New" pitchFamily="49" charset="0"/>
              </a:rPr>
              <a:t>public class </a:t>
            </a:r>
            <a:r>
              <a:rPr lang="en-US" sz="2200" b="1" spc="300" dirty="0" err="1" smtClean="0">
                <a:solidFill>
                  <a:srgbClr val="0033CC"/>
                </a:solidFill>
                <a:cs typeface="Courier New" pitchFamily="49" charset="0"/>
              </a:rPr>
              <a:t>CalculatorTest</a:t>
            </a:r>
            <a:r>
              <a:rPr lang="en-US" sz="2200" b="1" spc="300" dirty="0" smtClean="0">
                <a:solidFill>
                  <a:srgbClr val="0033CC"/>
                </a:solidFill>
                <a:cs typeface="Courier New" pitchFamily="49" charset="0"/>
              </a:rPr>
              <a:t> {</a:t>
            </a:r>
          </a:p>
          <a:p>
            <a:pPr marL="800100" lvl="2" indent="0">
              <a:spcBef>
                <a:spcPts val="0"/>
              </a:spcBef>
              <a:buClr>
                <a:srgbClr val="D34817"/>
              </a:buClr>
              <a:buSzPct val="85000"/>
              <a:buNone/>
            </a:pPr>
            <a:r>
              <a:rPr lang="en-US" sz="2200" b="1" spc="300" dirty="0" smtClean="0">
                <a:solidFill>
                  <a:srgbClr val="0033CC"/>
                </a:solidFill>
                <a:cs typeface="Courier New" pitchFamily="49" charset="0"/>
              </a:rPr>
              <a:t>@Test</a:t>
            </a:r>
          </a:p>
          <a:p>
            <a:pPr marL="800100" lvl="2" indent="0">
              <a:spcBef>
                <a:spcPts val="0"/>
              </a:spcBef>
              <a:buClr>
                <a:srgbClr val="D34817"/>
              </a:buClr>
              <a:buSzPct val="85000"/>
              <a:buNone/>
            </a:pPr>
            <a:r>
              <a:rPr lang="en-US" sz="2200" b="1" spc="300" dirty="0" smtClean="0">
                <a:solidFill>
                  <a:srgbClr val="0033CC"/>
                </a:solidFill>
                <a:cs typeface="Courier New" pitchFamily="49" charset="0"/>
              </a:rPr>
              <a:t>public void </a:t>
            </a:r>
            <a:r>
              <a:rPr lang="en-US" sz="2200" b="1" spc="300" dirty="0" err="1" smtClean="0">
                <a:solidFill>
                  <a:srgbClr val="0033CC"/>
                </a:solidFill>
                <a:cs typeface="Courier New" pitchFamily="49" charset="0"/>
              </a:rPr>
              <a:t>testAdd</a:t>
            </a:r>
            <a:r>
              <a:rPr lang="en-US" sz="2200" b="1" spc="300" dirty="0" smtClean="0">
                <a:solidFill>
                  <a:srgbClr val="0033CC"/>
                </a:solidFill>
                <a:cs typeface="Courier New" pitchFamily="49" charset="0"/>
              </a:rPr>
              <a:t>() {</a:t>
            </a:r>
          </a:p>
          <a:p>
            <a:pPr marL="1714500" lvl="4" indent="0">
              <a:spcBef>
                <a:spcPts val="0"/>
              </a:spcBef>
              <a:buClr>
                <a:srgbClr val="D34817"/>
              </a:buClr>
              <a:buSzPct val="85000"/>
              <a:buNone/>
            </a:pPr>
            <a:r>
              <a:rPr lang="en-US" sz="2200" b="1" spc="300" dirty="0" smtClean="0">
                <a:solidFill>
                  <a:srgbClr val="0033CC"/>
                </a:solidFill>
                <a:cs typeface="Courier New" pitchFamily="49" charset="0"/>
              </a:rPr>
              <a:t>Calculator c = new Calculator();</a:t>
            </a:r>
          </a:p>
          <a:p>
            <a:pPr marL="1714500" lvl="4" indent="0">
              <a:spcBef>
                <a:spcPts val="0"/>
              </a:spcBef>
              <a:buClr>
                <a:srgbClr val="D34817"/>
              </a:buClr>
              <a:buSzPct val="85000"/>
              <a:buNone/>
            </a:pPr>
            <a:r>
              <a:rPr lang="en-US" sz="2200" b="1" spc="300" dirty="0" smtClean="0">
                <a:solidFill>
                  <a:srgbClr val="0033CC"/>
                </a:solidFill>
                <a:cs typeface="Courier New" pitchFamily="49" charset="0"/>
              </a:rPr>
              <a:t>double result = </a:t>
            </a:r>
            <a:r>
              <a:rPr lang="en-US" sz="2200" b="1" spc="300" dirty="0" err="1" smtClean="0">
                <a:solidFill>
                  <a:srgbClr val="0033CC"/>
                </a:solidFill>
                <a:cs typeface="Courier New" pitchFamily="49" charset="0"/>
              </a:rPr>
              <a:t>c.add</a:t>
            </a:r>
            <a:r>
              <a:rPr lang="en-US" sz="2200" b="1" spc="300" dirty="0" smtClean="0">
                <a:solidFill>
                  <a:srgbClr val="0033CC"/>
                </a:solidFill>
                <a:cs typeface="Courier New" pitchFamily="49" charset="0"/>
              </a:rPr>
              <a:t>(50, 10);</a:t>
            </a:r>
          </a:p>
          <a:p>
            <a:pPr marL="1714500" lvl="4" indent="0">
              <a:spcBef>
                <a:spcPts val="0"/>
              </a:spcBef>
              <a:buClr>
                <a:srgbClr val="D34817"/>
              </a:buClr>
              <a:buSzPct val="85000"/>
              <a:buNone/>
            </a:pPr>
            <a:r>
              <a:rPr lang="en-US" sz="2200" b="1" spc="300" dirty="0" err="1" smtClean="0">
                <a:solidFill>
                  <a:srgbClr val="0033CC"/>
                </a:solidFill>
                <a:cs typeface="Courier New" pitchFamily="49" charset="0"/>
              </a:rPr>
              <a:t>assertEquals</a:t>
            </a:r>
            <a:r>
              <a:rPr lang="en-US" sz="2200" b="1" spc="300" dirty="0" smtClean="0">
                <a:solidFill>
                  <a:srgbClr val="0033CC"/>
                </a:solidFill>
                <a:cs typeface="Courier New" pitchFamily="49" charset="0"/>
              </a:rPr>
              <a:t>(60, result, 0);</a:t>
            </a:r>
          </a:p>
          <a:p>
            <a:pPr marL="800100" lvl="2" indent="0">
              <a:spcBef>
                <a:spcPts val="0"/>
              </a:spcBef>
              <a:buClr>
                <a:srgbClr val="D34817"/>
              </a:buClr>
              <a:buSzPct val="85000"/>
              <a:buNone/>
            </a:pPr>
            <a:r>
              <a:rPr lang="en-US" sz="2200" b="1" spc="300" dirty="0" smtClean="0">
                <a:solidFill>
                  <a:srgbClr val="0033CC"/>
                </a:solidFill>
                <a:cs typeface="Courier New" pitchFamily="49" charset="0"/>
              </a:rPr>
              <a:t>}</a:t>
            </a:r>
          </a:p>
          <a:p>
            <a:pPr marL="0" indent="0">
              <a:spcBef>
                <a:spcPts val="0"/>
              </a:spcBef>
              <a:buClr>
                <a:srgbClr val="D34817"/>
              </a:buClr>
              <a:buSzPct val="85000"/>
              <a:buNone/>
            </a:pPr>
            <a:r>
              <a:rPr lang="en-US" sz="2200" b="1" spc="300" dirty="0" smtClean="0">
                <a:solidFill>
                  <a:srgbClr val="0033CC"/>
                </a:solidFill>
                <a:cs typeface="Courier New" pitchFamily="49" charset="0"/>
              </a:rPr>
              <a:t>}</a:t>
            </a:r>
            <a:endParaRPr lang="en-US" sz="2200" b="1" spc="300" dirty="0">
              <a:solidFill>
                <a:srgbClr val="0033CC"/>
              </a:solidFill>
              <a:cs typeface="Courier New" pitchFamily="49" charset="0"/>
            </a:endParaRPr>
          </a:p>
        </p:txBody>
      </p:sp>
      <p:sp>
        <p:nvSpPr>
          <p:cNvPr id="6" name="Θέση περιεχομένου 2"/>
          <p:cNvSpPr txBox="1"/>
          <p:nvPr/>
        </p:nvSpPr>
        <p:spPr>
          <a:xfrm>
            <a:off x="533400" y="5308937"/>
            <a:ext cx="8077200" cy="1015663"/>
          </a:xfrm>
          <a:prstGeom prst="rect">
            <a:avLst/>
          </a:prstGeom>
          <a:noFill/>
        </p:spPr>
        <p:txBody>
          <a:bodyPr wrap="square" rtlCol="0">
            <a:spAutoFit/>
          </a:bodyPr>
          <a:lstStyle/>
          <a:p>
            <a:pPr marL="342000" lvl="0" indent="-342000">
              <a:buClr>
                <a:srgbClr val="C00000"/>
              </a:buClr>
              <a:buSzPct val="100000"/>
              <a:buFont typeface="Wingdings 2"/>
              <a:buChar char=""/>
            </a:pPr>
            <a:r>
              <a:rPr lang="el-GR" sz="2000" dirty="0">
                <a:solidFill>
                  <a:prstClr val="black"/>
                </a:solidFill>
                <a:cs typeface="Courier New" pitchFamily="49" charset="0"/>
              </a:rPr>
              <a:t>Η απλή αυτή κλάση </a:t>
            </a:r>
            <a:r>
              <a:rPr lang="el-GR" sz="2000" dirty="0" smtClean="0">
                <a:solidFill>
                  <a:prstClr val="black"/>
                </a:solidFill>
                <a:cs typeface="Courier New" pitchFamily="49" charset="0"/>
              </a:rPr>
              <a:t>ελέγχου, </a:t>
            </a:r>
            <a:r>
              <a:rPr lang="el-GR" sz="2000" dirty="0">
                <a:solidFill>
                  <a:prstClr val="black"/>
                </a:solidFill>
                <a:cs typeface="Courier New" pitchFamily="49" charset="0"/>
              </a:rPr>
              <a:t>ελέγχει αν η μέθοδος </a:t>
            </a:r>
            <a:r>
              <a:rPr lang="en-US" sz="2000" dirty="0" err="1">
                <a:solidFill>
                  <a:prstClr val="black"/>
                </a:solidFill>
                <a:cs typeface="Courier New" pitchFamily="49" charset="0"/>
              </a:rPr>
              <a:t>Calculator.add</a:t>
            </a:r>
            <a:r>
              <a:rPr lang="en-US" sz="2000" dirty="0">
                <a:solidFill>
                  <a:prstClr val="black"/>
                </a:solidFill>
                <a:cs typeface="Courier New" pitchFamily="49" charset="0"/>
              </a:rPr>
              <a:t> </a:t>
            </a:r>
            <a:r>
              <a:rPr lang="el-GR" sz="2000" dirty="0">
                <a:solidFill>
                  <a:prstClr val="black"/>
                </a:solidFill>
                <a:cs typeface="Courier New" pitchFamily="49" charset="0"/>
              </a:rPr>
              <a:t>επιστρέφει το ορθό </a:t>
            </a:r>
            <a:r>
              <a:rPr lang="el-GR" sz="2000" dirty="0" smtClean="0">
                <a:solidFill>
                  <a:prstClr val="black"/>
                </a:solidFill>
                <a:cs typeface="Courier New" pitchFamily="49" charset="0"/>
              </a:rPr>
              <a:t>αποτέλεσμα, </a:t>
            </a:r>
            <a:r>
              <a:rPr lang="el-GR" sz="2000" dirty="0">
                <a:solidFill>
                  <a:prstClr val="black"/>
                </a:solidFill>
                <a:cs typeface="Courier New" pitchFamily="49" charset="0"/>
              </a:rPr>
              <a:t>αν κληθεί με 50 και 10 ως παραμέτρους.</a:t>
            </a:r>
            <a:endParaRPr lang="fr-FR" sz="2000" dirty="0">
              <a:solidFill>
                <a:prstClr val="black"/>
              </a:solidFill>
              <a:cs typeface="Courier New" pitchFamily="49" charset="0"/>
            </a:endParaRPr>
          </a:p>
        </p:txBody>
      </p:sp>
      <p:sp>
        <p:nvSpPr>
          <p:cNvPr id="4" name="Θέση υποσέλιδου 1" descr="."/>
          <p:cNvSpPr>
            <a:spLocks noGrp="1"/>
          </p:cNvSpPr>
          <p:nvPr>
            <p:ph type="ftr" sz="quarter" idx="11"/>
          </p:nvPr>
        </p:nvSpPr>
        <p:spPr/>
        <p:txBody>
          <a:bodyPr/>
          <a:lstStyle/>
          <a:p>
            <a:r>
              <a:rPr lang="el-GR" sz="1400" dirty="0" smtClean="0">
                <a:solidFill>
                  <a:schemeClr val="tx1"/>
                </a:solidFill>
              </a:rPr>
              <a:t>Σουίτες Ελέγχων</a:t>
            </a:r>
            <a:endParaRPr lang="el-GR" sz="1400" dirty="0">
              <a:solidFill>
                <a:schemeClr val="tx1"/>
              </a:solidFill>
            </a:endParaRPr>
          </a:p>
        </p:txBody>
      </p:sp>
      <p:sp>
        <p:nvSpPr>
          <p:cNvPr id="5" name="Θέση αριθμού διαφάνειας 1" descr="."/>
          <p:cNvSpPr>
            <a:spLocks noGrp="1"/>
          </p:cNvSpPr>
          <p:nvPr>
            <p:ph type="sldNum" sz="quarter" idx="12"/>
          </p:nvPr>
        </p:nvSpPr>
        <p:spPr/>
        <p:txBody>
          <a:bodyPr/>
          <a:lstStyle/>
          <a:p>
            <a:fld id="{3A01A9CB-52B4-4A94-BFD8-44BE64CF3191}" type="slidenum">
              <a:rPr lang="el-GR" sz="1400" smtClean="0">
                <a:solidFill>
                  <a:schemeClr val="tx1"/>
                </a:solidFill>
              </a:rPr>
              <a:t>7</a:t>
            </a:fld>
            <a:endParaRPr lang="el-GR" sz="1400" dirty="0">
              <a:solidFill>
                <a:schemeClr val="tx1"/>
              </a:solidFill>
            </a:endParaRPr>
          </a:p>
        </p:txBody>
      </p:sp>
    </p:spTree>
    <p:custDataLst>
      <p:tags r:id="rId1"/>
    </p:custDataLst>
    <p:extLst>
      <p:ext uri="{BB962C8B-B14F-4D97-AF65-F5344CB8AC3E}">
        <p14:creationId xmlns:p14="http://schemas.microsoft.com/office/powerpoint/2010/main" val="290078185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Autofit/>
          </a:bodyPr>
          <a:lstStyle/>
          <a:p>
            <a:r>
              <a:rPr lang="el-GR" b="1" dirty="0">
                <a:solidFill>
                  <a:schemeClr val="tx1">
                    <a:lumMod val="75000"/>
                    <a:lumOff val="25000"/>
                  </a:schemeClr>
                </a:solidFill>
              </a:rPr>
              <a:t>Προσθήκη μίας άλλης κλάσης στην εφαρμογή</a:t>
            </a:r>
          </a:p>
        </p:txBody>
      </p:sp>
      <p:sp>
        <p:nvSpPr>
          <p:cNvPr id="3" name="Θέση περιεχομένου 1"/>
          <p:cNvSpPr>
            <a:spLocks noGrp="1"/>
          </p:cNvSpPr>
          <p:nvPr>
            <p:ph idx="1"/>
          </p:nvPr>
        </p:nvSpPr>
        <p:spPr/>
        <p:txBody>
          <a:bodyPr>
            <a:normAutofit/>
          </a:bodyPr>
          <a:lstStyle/>
          <a:p>
            <a:pPr marL="274320" lvl="0" indent="-274320">
              <a:spcBef>
                <a:spcPts val="0"/>
              </a:spcBef>
              <a:buClr>
                <a:srgbClr val="D34817"/>
              </a:buClr>
              <a:buSzPct val="85000"/>
              <a:buFont typeface="Wingdings 2"/>
              <a:buChar char=""/>
            </a:pPr>
            <a:endParaRPr lang="el-GR" dirty="0" smtClean="0">
              <a:solidFill>
                <a:prstClr val="black"/>
              </a:solidFill>
            </a:endParaRPr>
          </a:p>
          <a:p>
            <a:pPr marL="342000" lvl="0" indent="-342000">
              <a:spcBef>
                <a:spcPts val="0"/>
              </a:spcBef>
              <a:buClr>
                <a:srgbClr val="C00000"/>
              </a:buClr>
              <a:buSzPct val="100000"/>
              <a:buFont typeface="Wingdings 2"/>
              <a:buChar char=""/>
            </a:pPr>
            <a:r>
              <a:rPr lang="el-GR" sz="2400" dirty="0" smtClean="0">
                <a:solidFill>
                  <a:prstClr val="black"/>
                </a:solidFill>
              </a:rPr>
              <a:t>Έστω </a:t>
            </a:r>
            <a:r>
              <a:rPr lang="el-GR" sz="2400" dirty="0">
                <a:solidFill>
                  <a:prstClr val="black"/>
                </a:solidFill>
              </a:rPr>
              <a:t>πως θέλουμε να κάνουμε μία κλάση </a:t>
            </a:r>
            <a:r>
              <a:rPr lang="en-US" sz="2400" dirty="0" err="1" smtClean="0">
                <a:solidFill>
                  <a:prstClr val="black"/>
                </a:solidFill>
              </a:rPr>
              <a:t>ExpenseList</a:t>
            </a:r>
            <a:r>
              <a:rPr lang="el-GR" sz="2400" dirty="0" smtClean="0">
                <a:solidFill>
                  <a:prstClr val="black"/>
                </a:solidFill>
              </a:rPr>
              <a:t>,</a:t>
            </a:r>
            <a:r>
              <a:rPr lang="en-US" sz="2400" dirty="0" smtClean="0">
                <a:solidFill>
                  <a:prstClr val="black"/>
                </a:solidFill>
              </a:rPr>
              <a:t> </a:t>
            </a:r>
            <a:r>
              <a:rPr lang="el-GR" sz="2400" dirty="0">
                <a:solidFill>
                  <a:prstClr val="black"/>
                </a:solidFill>
              </a:rPr>
              <a:t>η οποία θα διατηρεί μία λίστα εξόδων. Οι χρήστες θα μπορούν να προσθέτουν έξοδα στη λίστα (κάθε έξοδο θα είναι απλά ένας αριθμός </a:t>
            </a:r>
            <a:r>
              <a:rPr lang="en-US" sz="2400" dirty="0">
                <a:solidFill>
                  <a:prstClr val="black"/>
                </a:solidFill>
              </a:rPr>
              <a:t>double). </a:t>
            </a:r>
            <a:r>
              <a:rPr lang="el-GR" sz="2400" dirty="0" smtClean="0">
                <a:solidFill>
                  <a:prstClr val="black"/>
                </a:solidFill>
              </a:rPr>
              <a:t>Επίσης, </a:t>
            </a:r>
            <a:r>
              <a:rPr lang="el-GR" sz="2400" dirty="0">
                <a:solidFill>
                  <a:prstClr val="black"/>
                </a:solidFill>
              </a:rPr>
              <a:t>οι χρήστες θα πρέπει να μπορούν να καλέσουν μία </a:t>
            </a:r>
            <a:r>
              <a:rPr lang="el-GR" sz="2400" dirty="0" smtClean="0">
                <a:solidFill>
                  <a:prstClr val="black"/>
                </a:solidFill>
              </a:rPr>
              <a:t>μέθοδο, </a:t>
            </a:r>
            <a:r>
              <a:rPr lang="el-GR" sz="2400" dirty="0">
                <a:solidFill>
                  <a:prstClr val="black"/>
                </a:solidFill>
              </a:rPr>
              <a:t>και να τους πει τα συνολικά έξοδα. Αυτή τη μέθοδο θα την ονομάσουμε </a:t>
            </a:r>
            <a:r>
              <a:rPr lang="en-US" sz="2400" dirty="0" err="1">
                <a:solidFill>
                  <a:prstClr val="black"/>
                </a:solidFill>
              </a:rPr>
              <a:t>totalExpenses</a:t>
            </a:r>
            <a:r>
              <a:rPr lang="en-US" sz="2400" dirty="0">
                <a:solidFill>
                  <a:prstClr val="black"/>
                </a:solidFill>
              </a:rPr>
              <a:t>. </a:t>
            </a:r>
            <a:r>
              <a:rPr lang="el-GR" sz="2400" dirty="0">
                <a:solidFill>
                  <a:prstClr val="black"/>
                </a:solidFill>
              </a:rPr>
              <a:t>Η μέθοδος </a:t>
            </a:r>
            <a:r>
              <a:rPr lang="en-US" sz="2400" dirty="0" err="1">
                <a:solidFill>
                  <a:prstClr val="black"/>
                </a:solidFill>
              </a:rPr>
              <a:t>totalExpenses</a:t>
            </a:r>
            <a:r>
              <a:rPr lang="en-US" sz="2400" dirty="0">
                <a:solidFill>
                  <a:prstClr val="black"/>
                </a:solidFill>
              </a:rPr>
              <a:t> </a:t>
            </a:r>
            <a:r>
              <a:rPr lang="el-GR" sz="2400" dirty="0">
                <a:solidFill>
                  <a:prstClr val="black"/>
                </a:solidFill>
              </a:rPr>
              <a:t>θα χρησιμοποιεί εσωτερικά την μέθοδο </a:t>
            </a:r>
            <a:r>
              <a:rPr lang="en-US" sz="2400" dirty="0" err="1" smtClean="0">
                <a:solidFill>
                  <a:prstClr val="black"/>
                </a:solidFill>
              </a:rPr>
              <a:t>Calculator.add</a:t>
            </a:r>
            <a:r>
              <a:rPr lang="el-GR" sz="2400" dirty="0" smtClean="0">
                <a:solidFill>
                  <a:prstClr val="black"/>
                </a:solidFill>
              </a:rPr>
              <a:t>,</a:t>
            </a:r>
            <a:r>
              <a:rPr lang="en-US" sz="2400" dirty="0" smtClean="0">
                <a:solidFill>
                  <a:prstClr val="black"/>
                </a:solidFill>
              </a:rPr>
              <a:t> </a:t>
            </a:r>
            <a:r>
              <a:rPr lang="el-GR" sz="2400" dirty="0">
                <a:solidFill>
                  <a:prstClr val="black"/>
                </a:solidFill>
              </a:rPr>
              <a:t>για να υπολογίσει το συνολικό άθροισμα των εξόδων.</a:t>
            </a:r>
          </a:p>
          <a:p>
            <a:endParaRPr lang="el-GR" dirty="0"/>
          </a:p>
        </p:txBody>
      </p:sp>
      <p:sp>
        <p:nvSpPr>
          <p:cNvPr id="4" name="Θέση υποσέλιδου 1" descr="."/>
          <p:cNvSpPr>
            <a:spLocks noGrp="1"/>
          </p:cNvSpPr>
          <p:nvPr>
            <p:ph type="ftr" sz="quarter" idx="11"/>
          </p:nvPr>
        </p:nvSpPr>
        <p:spPr/>
        <p:txBody>
          <a:bodyPr/>
          <a:lstStyle/>
          <a:p>
            <a:r>
              <a:rPr lang="el-GR" sz="1400" dirty="0" smtClean="0">
                <a:solidFill>
                  <a:schemeClr val="tx1"/>
                </a:solidFill>
              </a:rPr>
              <a:t>Σουίτες Ελέγχων</a:t>
            </a:r>
            <a:endParaRPr lang="el-GR" sz="1400" dirty="0">
              <a:solidFill>
                <a:schemeClr val="tx1"/>
              </a:solidFill>
            </a:endParaRPr>
          </a:p>
        </p:txBody>
      </p:sp>
      <p:sp>
        <p:nvSpPr>
          <p:cNvPr id="5" name="Θέση αριθμού διαφάνειας 1" descr="."/>
          <p:cNvSpPr>
            <a:spLocks noGrp="1"/>
          </p:cNvSpPr>
          <p:nvPr>
            <p:ph type="sldNum" sz="quarter" idx="12"/>
          </p:nvPr>
        </p:nvSpPr>
        <p:spPr/>
        <p:txBody>
          <a:bodyPr/>
          <a:lstStyle/>
          <a:p>
            <a:fld id="{3A01A9CB-52B4-4A94-BFD8-44BE64CF3191}" type="slidenum">
              <a:rPr lang="el-GR" sz="1400" smtClean="0">
                <a:solidFill>
                  <a:schemeClr val="tx1"/>
                </a:solidFill>
              </a:rPr>
              <a:t>8</a:t>
            </a:fld>
            <a:endParaRPr lang="el-GR" sz="1400" dirty="0">
              <a:solidFill>
                <a:schemeClr val="tx1"/>
              </a:solidFill>
            </a:endParaRPr>
          </a:p>
        </p:txBody>
      </p:sp>
    </p:spTree>
    <p:extLst>
      <p:ext uri="{BB962C8B-B14F-4D97-AF65-F5344CB8AC3E}">
        <p14:creationId xmlns:p14="http://schemas.microsoft.com/office/powerpoint/2010/main" val="300436039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a:solidFill>
                  <a:schemeClr val="tx1">
                    <a:lumMod val="75000"/>
                    <a:lumOff val="25000"/>
                  </a:schemeClr>
                </a:solidFill>
              </a:rPr>
              <a:t>Η κλάση </a:t>
            </a:r>
            <a:r>
              <a:rPr lang="en-US" b="1" dirty="0" err="1" smtClean="0">
                <a:solidFill>
                  <a:schemeClr val="tx1">
                    <a:lumMod val="75000"/>
                    <a:lumOff val="25000"/>
                  </a:schemeClr>
                </a:solidFill>
              </a:rPr>
              <a:t>ExpenseList</a:t>
            </a:r>
            <a:r>
              <a:rPr lang="el-GR" b="1" dirty="0" smtClean="0">
                <a:solidFill>
                  <a:schemeClr val="tx1">
                    <a:lumMod val="75000"/>
                    <a:lumOff val="25000"/>
                  </a:schemeClr>
                </a:solidFill>
              </a:rPr>
              <a:t> (1 από 2)</a:t>
            </a:r>
            <a:endParaRPr lang="el-GR" b="1" dirty="0">
              <a:solidFill>
                <a:schemeClr val="tx1">
                  <a:lumMod val="75000"/>
                  <a:lumOff val="25000"/>
                </a:schemeClr>
              </a:solidFill>
            </a:endParaRPr>
          </a:p>
        </p:txBody>
      </p:sp>
      <p:sp>
        <p:nvSpPr>
          <p:cNvPr id="3" name="Θέση περιεχομένου 1" descr="Τμήμα κώδικα: Package domain. Enter, import java.util.array list. Enter, import java.util.list. Enter, public class, expense list, άγκιστρο.  Enter, private list, σύμβολο μικρότερου double, σύμβολο μεγαλύτερου, expense list. Enter, public expense list, άνοιγμα κλείσιμο παρένθεσης, άγκιστρο. Enter, expense list, = new array list, σύμβολο μικρότερου double, σύμβολο μεγαλύτερου, άνοιγμα κλείσιμο παρένθεσης. Enter, κλείσιμο αγκίστρου. Enter, public void, add expense, παρένθεση, double amount, κλείσιμο παρένθεσης, άγκιστρο. Enter, expense list.add, παρένθεση amount, κλείσιμο παρένθεσης. Enter,  κλείσιμο αγκίστρου."/>
          <p:cNvSpPr>
            <a:spLocks noGrp="1"/>
          </p:cNvSpPr>
          <p:nvPr>
            <p:ph idx="1"/>
            <p:custDataLst>
              <p:tags r:id="rId1"/>
            </p:custDataLst>
          </p:nvPr>
        </p:nvSpPr>
        <p:spPr/>
        <p:txBody>
          <a:bodyPr>
            <a:noAutofit/>
          </a:bodyPr>
          <a:lstStyle/>
          <a:p>
            <a:pPr marL="800100" lvl="2" indent="0">
              <a:spcBef>
                <a:spcPts val="0"/>
              </a:spcBef>
              <a:buClr>
                <a:srgbClr val="D34817"/>
              </a:buClr>
              <a:buSzPct val="85000"/>
              <a:buNone/>
            </a:pPr>
            <a:endParaRPr lang="el-GR" sz="1400" dirty="0" smtClean="0">
              <a:solidFill>
                <a:srgbClr val="0033CC"/>
              </a:solidFill>
              <a:cs typeface="Courier New" pitchFamily="49" charset="0"/>
            </a:endParaRPr>
          </a:p>
          <a:p>
            <a:pPr marL="800100" lvl="2" indent="0">
              <a:spcBef>
                <a:spcPts val="0"/>
              </a:spcBef>
              <a:buClr>
                <a:srgbClr val="D34817"/>
              </a:buClr>
              <a:buSzPct val="85000"/>
              <a:buNone/>
            </a:pPr>
            <a:r>
              <a:rPr lang="en-US" b="1" dirty="0" smtClean="0">
                <a:solidFill>
                  <a:srgbClr val="0033CC"/>
                </a:solidFill>
                <a:cs typeface="Courier New" pitchFamily="49" charset="0"/>
              </a:rPr>
              <a:t>package domain;</a:t>
            </a:r>
          </a:p>
          <a:p>
            <a:pPr marL="800100" lvl="2" indent="0">
              <a:spcBef>
                <a:spcPts val="0"/>
              </a:spcBef>
              <a:buClr>
                <a:srgbClr val="D34817"/>
              </a:buClr>
              <a:buSzPct val="85000"/>
              <a:buNone/>
            </a:pPr>
            <a:r>
              <a:rPr lang="en-US" b="1" dirty="0" smtClean="0">
                <a:solidFill>
                  <a:srgbClr val="0033CC"/>
                </a:solidFill>
                <a:cs typeface="Courier New" pitchFamily="49" charset="0"/>
              </a:rPr>
              <a:t>import </a:t>
            </a:r>
            <a:r>
              <a:rPr lang="en-US" b="1" dirty="0" err="1" smtClean="0">
                <a:solidFill>
                  <a:srgbClr val="0033CC"/>
                </a:solidFill>
                <a:cs typeface="Courier New" pitchFamily="49" charset="0"/>
              </a:rPr>
              <a:t>java.util.ArrayList</a:t>
            </a:r>
            <a:r>
              <a:rPr lang="en-US" b="1" dirty="0" smtClean="0">
                <a:solidFill>
                  <a:srgbClr val="0033CC"/>
                </a:solidFill>
                <a:cs typeface="Courier New" pitchFamily="49" charset="0"/>
              </a:rPr>
              <a:t>;</a:t>
            </a:r>
          </a:p>
          <a:p>
            <a:pPr marL="800100" lvl="2" indent="0">
              <a:spcBef>
                <a:spcPts val="0"/>
              </a:spcBef>
              <a:buClr>
                <a:srgbClr val="D34817"/>
              </a:buClr>
              <a:buSzPct val="85000"/>
              <a:buNone/>
            </a:pPr>
            <a:r>
              <a:rPr lang="en-US" b="1" dirty="0" smtClean="0">
                <a:solidFill>
                  <a:srgbClr val="0033CC"/>
                </a:solidFill>
                <a:cs typeface="Courier New" pitchFamily="49" charset="0"/>
              </a:rPr>
              <a:t>import </a:t>
            </a:r>
            <a:r>
              <a:rPr lang="en-US" b="1" dirty="0" err="1" smtClean="0">
                <a:solidFill>
                  <a:srgbClr val="0033CC"/>
                </a:solidFill>
                <a:cs typeface="Courier New" pitchFamily="49" charset="0"/>
              </a:rPr>
              <a:t>java.util.List</a:t>
            </a:r>
            <a:r>
              <a:rPr lang="en-US" b="1" dirty="0" smtClean="0">
                <a:solidFill>
                  <a:srgbClr val="0033CC"/>
                </a:solidFill>
                <a:cs typeface="Courier New" pitchFamily="49" charset="0"/>
              </a:rPr>
              <a:t>;</a:t>
            </a:r>
          </a:p>
          <a:p>
            <a:pPr marL="800100" lvl="2" indent="0">
              <a:spcBef>
                <a:spcPts val="0"/>
              </a:spcBef>
              <a:buClr>
                <a:srgbClr val="D34817"/>
              </a:buClr>
              <a:buSzPct val="85000"/>
              <a:buNone/>
            </a:pPr>
            <a:r>
              <a:rPr lang="en-US" b="1" dirty="0" smtClean="0">
                <a:solidFill>
                  <a:srgbClr val="0033CC"/>
                </a:solidFill>
                <a:cs typeface="Courier New" pitchFamily="49" charset="0"/>
              </a:rPr>
              <a:t>public class </a:t>
            </a:r>
            <a:r>
              <a:rPr lang="en-US" b="1" dirty="0" err="1" smtClean="0">
                <a:solidFill>
                  <a:srgbClr val="0033CC"/>
                </a:solidFill>
                <a:cs typeface="Courier New" pitchFamily="49" charset="0"/>
              </a:rPr>
              <a:t>ExpenseList</a:t>
            </a:r>
            <a:r>
              <a:rPr lang="en-US" b="1" dirty="0" smtClean="0">
                <a:solidFill>
                  <a:srgbClr val="0033CC"/>
                </a:solidFill>
                <a:cs typeface="Courier New" pitchFamily="49" charset="0"/>
              </a:rPr>
              <a:t> {</a:t>
            </a:r>
          </a:p>
          <a:p>
            <a:pPr marL="1714500" lvl="4" indent="0">
              <a:spcBef>
                <a:spcPts val="0"/>
              </a:spcBef>
              <a:buClr>
                <a:srgbClr val="D34817"/>
              </a:buClr>
              <a:buSzPct val="85000"/>
              <a:buNone/>
            </a:pPr>
            <a:r>
              <a:rPr lang="en-US" sz="2400" b="1" dirty="0" smtClean="0">
                <a:solidFill>
                  <a:srgbClr val="0033CC"/>
                </a:solidFill>
                <a:cs typeface="Courier New" pitchFamily="49" charset="0"/>
              </a:rPr>
              <a:t>private List&lt;Double&gt; </a:t>
            </a:r>
            <a:r>
              <a:rPr lang="en-US" sz="2400" b="1" dirty="0" err="1" smtClean="0">
                <a:solidFill>
                  <a:srgbClr val="0033CC"/>
                </a:solidFill>
                <a:cs typeface="Courier New" pitchFamily="49" charset="0"/>
              </a:rPr>
              <a:t>expenseList</a:t>
            </a:r>
            <a:r>
              <a:rPr lang="en-US" sz="2400" b="1" dirty="0" smtClean="0">
                <a:solidFill>
                  <a:srgbClr val="0033CC"/>
                </a:solidFill>
                <a:cs typeface="Courier New" pitchFamily="49" charset="0"/>
              </a:rPr>
              <a:t>;</a:t>
            </a:r>
          </a:p>
          <a:p>
            <a:pPr marL="1714500" lvl="4" indent="0">
              <a:spcBef>
                <a:spcPts val="0"/>
              </a:spcBef>
              <a:buClr>
                <a:srgbClr val="D34817"/>
              </a:buClr>
              <a:buSzPct val="85000"/>
              <a:buNone/>
            </a:pPr>
            <a:r>
              <a:rPr lang="en-US" sz="2400" b="1" dirty="0" smtClean="0">
                <a:solidFill>
                  <a:srgbClr val="0033CC"/>
                </a:solidFill>
                <a:cs typeface="Courier New" pitchFamily="49" charset="0"/>
              </a:rPr>
              <a:t>public </a:t>
            </a:r>
            <a:r>
              <a:rPr lang="en-US" sz="2400" b="1" dirty="0" err="1" smtClean="0">
                <a:solidFill>
                  <a:srgbClr val="0033CC"/>
                </a:solidFill>
                <a:cs typeface="Courier New" pitchFamily="49" charset="0"/>
              </a:rPr>
              <a:t>ExpenseList</a:t>
            </a:r>
            <a:r>
              <a:rPr lang="en-US" sz="2400" b="1" dirty="0" smtClean="0">
                <a:solidFill>
                  <a:srgbClr val="0033CC"/>
                </a:solidFill>
                <a:cs typeface="Courier New" pitchFamily="49" charset="0"/>
              </a:rPr>
              <a:t>() {</a:t>
            </a:r>
          </a:p>
          <a:p>
            <a:pPr marL="2628900" lvl="6" indent="0">
              <a:spcBef>
                <a:spcPts val="0"/>
              </a:spcBef>
              <a:buClr>
                <a:srgbClr val="D34817"/>
              </a:buClr>
              <a:buSzPct val="85000"/>
              <a:buNone/>
            </a:pPr>
            <a:r>
              <a:rPr lang="en-US" sz="2400" b="1" dirty="0" err="1" smtClean="0">
                <a:solidFill>
                  <a:srgbClr val="0033CC"/>
                </a:solidFill>
                <a:cs typeface="Courier New" pitchFamily="49" charset="0"/>
              </a:rPr>
              <a:t>expenseList</a:t>
            </a:r>
            <a:r>
              <a:rPr lang="en-US" sz="2400" b="1" dirty="0" smtClean="0">
                <a:solidFill>
                  <a:srgbClr val="0033CC"/>
                </a:solidFill>
                <a:cs typeface="Courier New" pitchFamily="49" charset="0"/>
              </a:rPr>
              <a:t> = new </a:t>
            </a:r>
            <a:r>
              <a:rPr lang="en-US" sz="2400" b="1" dirty="0" err="1" smtClean="0">
                <a:solidFill>
                  <a:srgbClr val="0033CC"/>
                </a:solidFill>
                <a:cs typeface="Courier New" pitchFamily="49" charset="0"/>
              </a:rPr>
              <a:t>ArrayList</a:t>
            </a:r>
            <a:r>
              <a:rPr lang="en-US" sz="2400" b="1" dirty="0" smtClean="0">
                <a:solidFill>
                  <a:srgbClr val="0033CC"/>
                </a:solidFill>
                <a:cs typeface="Courier New" pitchFamily="49" charset="0"/>
              </a:rPr>
              <a:t>&lt;Double&gt;();</a:t>
            </a:r>
          </a:p>
          <a:p>
            <a:pPr marL="1714500" lvl="4" indent="0">
              <a:spcBef>
                <a:spcPts val="0"/>
              </a:spcBef>
              <a:buClr>
                <a:srgbClr val="D34817"/>
              </a:buClr>
              <a:buSzPct val="85000"/>
              <a:buNone/>
            </a:pPr>
            <a:r>
              <a:rPr lang="en-US" sz="2400" b="1" dirty="0" smtClean="0">
                <a:solidFill>
                  <a:srgbClr val="0033CC"/>
                </a:solidFill>
                <a:cs typeface="Courier New" pitchFamily="49" charset="0"/>
              </a:rPr>
              <a:t>}</a:t>
            </a:r>
          </a:p>
          <a:p>
            <a:pPr marL="1714500" lvl="4" indent="0">
              <a:spcBef>
                <a:spcPts val="0"/>
              </a:spcBef>
              <a:buClr>
                <a:srgbClr val="D34817"/>
              </a:buClr>
              <a:buSzPct val="85000"/>
              <a:buNone/>
            </a:pPr>
            <a:r>
              <a:rPr lang="en-US" sz="2400" b="1" dirty="0" smtClean="0">
                <a:solidFill>
                  <a:srgbClr val="0033CC"/>
                </a:solidFill>
                <a:cs typeface="Courier New" pitchFamily="49" charset="0"/>
              </a:rPr>
              <a:t>public void </a:t>
            </a:r>
            <a:r>
              <a:rPr lang="en-US" sz="2400" b="1" dirty="0" err="1" smtClean="0">
                <a:solidFill>
                  <a:srgbClr val="0033CC"/>
                </a:solidFill>
                <a:cs typeface="Courier New" pitchFamily="49" charset="0"/>
              </a:rPr>
              <a:t>addExpense</a:t>
            </a:r>
            <a:r>
              <a:rPr lang="en-US" sz="2400" b="1" dirty="0" smtClean="0">
                <a:solidFill>
                  <a:srgbClr val="0033CC"/>
                </a:solidFill>
                <a:cs typeface="Courier New" pitchFamily="49" charset="0"/>
              </a:rPr>
              <a:t>(Double amount) {</a:t>
            </a:r>
          </a:p>
          <a:p>
            <a:pPr marL="2628900" lvl="6" indent="0">
              <a:spcBef>
                <a:spcPts val="0"/>
              </a:spcBef>
              <a:buClr>
                <a:srgbClr val="D34817"/>
              </a:buClr>
              <a:buSzPct val="85000"/>
              <a:buNone/>
            </a:pPr>
            <a:r>
              <a:rPr lang="en-US" sz="2400" b="1" dirty="0" err="1" smtClean="0">
                <a:solidFill>
                  <a:srgbClr val="0033CC"/>
                </a:solidFill>
                <a:cs typeface="Courier New" pitchFamily="49" charset="0"/>
              </a:rPr>
              <a:t>expenseList.add</a:t>
            </a:r>
            <a:r>
              <a:rPr lang="en-US" sz="2400" b="1" dirty="0" smtClean="0">
                <a:solidFill>
                  <a:srgbClr val="0033CC"/>
                </a:solidFill>
                <a:cs typeface="Courier New" pitchFamily="49" charset="0"/>
              </a:rPr>
              <a:t>(amount);</a:t>
            </a:r>
          </a:p>
          <a:p>
            <a:pPr marL="1714500" lvl="4" indent="0">
              <a:spcBef>
                <a:spcPts val="0"/>
              </a:spcBef>
              <a:buClr>
                <a:srgbClr val="D34817"/>
              </a:buClr>
              <a:buSzPct val="85000"/>
              <a:buNone/>
            </a:pPr>
            <a:r>
              <a:rPr lang="en-US" sz="2400" b="1" dirty="0" smtClean="0">
                <a:solidFill>
                  <a:srgbClr val="0033CC"/>
                </a:solidFill>
                <a:cs typeface="Courier New" pitchFamily="49" charset="0"/>
              </a:rPr>
              <a:t>}</a:t>
            </a:r>
            <a:endParaRPr lang="en-US" sz="2400" b="1" dirty="0">
              <a:solidFill>
                <a:srgbClr val="0033CC"/>
              </a:solidFill>
              <a:cs typeface="Courier New" pitchFamily="49" charset="0"/>
            </a:endParaRPr>
          </a:p>
        </p:txBody>
      </p:sp>
      <p:sp>
        <p:nvSpPr>
          <p:cNvPr id="4" name="Θέση υποσέλιδου 1" descr="."/>
          <p:cNvSpPr>
            <a:spLocks noGrp="1"/>
          </p:cNvSpPr>
          <p:nvPr>
            <p:ph type="ftr" sz="quarter" idx="11"/>
          </p:nvPr>
        </p:nvSpPr>
        <p:spPr/>
        <p:txBody>
          <a:bodyPr/>
          <a:lstStyle/>
          <a:p>
            <a:r>
              <a:rPr lang="el-GR" sz="1400" dirty="0" smtClean="0">
                <a:solidFill>
                  <a:schemeClr val="tx1"/>
                </a:solidFill>
              </a:rPr>
              <a:t>Σουίτες Ελέγχων</a:t>
            </a:r>
            <a:endParaRPr lang="el-GR" sz="1400" dirty="0">
              <a:solidFill>
                <a:schemeClr val="tx1"/>
              </a:solidFill>
            </a:endParaRPr>
          </a:p>
        </p:txBody>
      </p:sp>
      <p:sp>
        <p:nvSpPr>
          <p:cNvPr id="5" name="Θέση αριθμού διαφάνειας 1" descr="."/>
          <p:cNvSpPr>
            <a:spLocks noGrp="1"/>
          </p:cNvSpPr>
          <p:nvPr>
            <p:ph type="sldNum" sz="quarter" idx="12"/>
          </p:nvPr>
        </p:nvSpPr>
        <p:spPr/>
        <p:txBody>
          <a:bodyPr/>
          <a:lstStyle/>
          <a:p>
            <a:fld id="{3A01A9CB-52B4-4A94-BFD8-44BE64CF3191}" type="slidenum">
              <a:rPr lang="el-GR" sz="1400" smtClean="0">
                <a:solidFill>
                  <a:schemeClr val="tx1"/>
                </a:solidFill>
              </a:rPr>
              <a:t>9</a:t>
            </a:fld>
            <a:endParaRPr lang="el-GR" sz="1400" dirty="0">
              <a:solidFill>
                <a:schemeClr val="tx1"/>
              </a:solidFill>
            </a:endParaRPr>
          </a:p>
        </p:txBody>
      </p:sp>
    </p:spTree>
    <p:extLst>
      <p:ext uri="{BB962C8B-B14F-4D97-AF65-F5344CB8AC3E}">
        <p14:creationId xmlns:p14="http://schemas.microsoft.com/office/powerpoint/2010/main" val="1614849685"/>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ZHAW.ACCESSIBILITYADDIN.CHECKTIMEDATE" val="3/3/2014 7:44:34 μμ"/>
</p:tagLst>
</file>

<file path=ppt/tags/tag10.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11.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12.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13.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14.xml><?xml version="1.0" encoding="utf-8"?>
<p:tagLst xmlns:a="http://schemas.openxmlformats.org/drawingml/2006/main" xmlns:r="http://schemas.openxmlformats.org/officeDocument/2006/relationships" xmlns:p="http://schemas.openxmlformats.org/presentationml/2006/main">
  <p:tag name="ZHAW.ACCESSIBILITYADDIN.READINGORDER" val="2,3,4,5,6,"/>
</p:tagLst>
</file>

<file path=ppt/tags/tag15.xml><?xml version="1.0" encoding="utf-8"?>
<p:tagLst xmlns:a="http://schemas.openxmlformats.org/drawingml/2006/main" xmlns:r="http://schemas.openxmlformats.org/officeDocument/2006/relationships" xmlns:p="http://schemas.openxmlformats.org/presentationml/2006/main">
  <p:tag name="ZHAW.ACCESSIBILITYADDIN.READINGORDER" val="2,3,4,5,6,"/>
</p:tagLst>
</file>

<file path=ppt/tags/tag16.xml><?xml version="1.0" encoding="utf-8"?>
<p:tagLst xmlns:a="http://schemas.openxmlformats.org/drawingml/2006/main" xmlns:r="http://schemas.openxmlformats.org/officeDocument/2006/relationships" xmlns:p="http://schemas.openxmlformats.org/presentationml/2006/main">
  <p:tag name="ZHAW.ACCESSIBILITYADDIN.READINGORDER" val="2,3,8,7,"/>
</p:tagLst>
</file>

<file path=ppt/tags/tag2.xml><?xml version="1.0" encoding="utf-8"?>
<p:tagLst xmlns:a="http://schemas.openxmlformats.org/drawingml/2006/main" xmlns:r="http://schemas.openxmlformats.org/officeDocument/2006/relationships" xmlns:p="http://schemas.openxmlformats.org/presentationml/2006/main">
  <p:tag name="ZHAW.ACCESSIBILITYADDIN.READINGORDER" val="2050,2051,3,9,8,"/>
</p:tagLst>
</file>

<file path=ppt/tags/tag3.xml><?xml version="1.0" encoding="utf-8"?>
<p:tagLst xmlns:a="http://schemas.openxmlformats.org/drawingml/2006/main" xmlns:r="http://schemas.openxmlformats.org/officeDocument/2006/relationships" xmlns:p="http://schemas.openxmlformats.org/presentationml/2006/main">
  <p:tag name="ZHAW.ACCESSIBILITYADDIN.READINGORDER" val="3074,3075,1026,3077,"/>
</p:tagLst>
</file>

<file path=ppt/tags/tag4.xml><?xml version="1.0" encoding="utf-8"?>
<p:tagLst xmlns:a="http://schemas.openxmlformats.org/drawingml/2006/main" xmlns:r="http://schemas.openxmlformats.org/officeDocument/2006/relationships" xmlns:p="http://schemas.openxmlformats.org/presentationml/2006/main">
  <p:tag name="ZHAW.ACCESSIBILITYADDIN.READINGORDER" val="4098,4099,6,3,"/>
</p:tagLst>
</file>

<file path=ppt/tags/tag5.xml><?xml version="1.0" encoding="utf-8"?>
<p:tagLst xmlns:a="http://schemas.openxmlformats.org/drawingml/2006/main" xmlns:r="http://schemas.openxmlformats.org/officeDocument/2006/relationships" xmlns:p="http://schemas.openxmlformats.org/presentationml/2006/main">
  <p:tag name="ZHAW.ACCESSIBILITYADDIN.READINGORDER" val="6146,4,14,9,6153,"/>
</p:tagLst>
</file>

<file path=ppt/tags/tag6.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7.xml><?xml version="1.0" encoding="utf-8"?>
<p:tagLst xmlns:a="http://schemas.openxmlformats.org/drawingml/2006/main" xmlns:r="http://schemas.openxmlformats.org/officeDocument/2006/relationships" xmlns:p="http://schemas.openxmlformats.org/presentationml/2006/main">
  <p:tag name="ZHAW.ACCESSIBILITYADDIN.READINGORDER" val="2,3,6,4,5,"/>
</p:tagLst>
</file>

<file path=ppt/tags/tag8.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9.xml><?xml version="1.0" encoding="utf-8"?>
<p:tagLst xmlns:a="http://schemas.openxmlformats.org/drawingml/2006/main" xmlns:r="http://schemas.openxmlformats.org/officeDocument/2006/relationships" xmlns:p="http://schemas.openxmlformats.org/presentationml/2006/main">
  <p:tag name="ZHAW.ACCESSIBILITYADDIN.READINGORDER" val="2,3,6,4,5,"/>
</p:tagLst>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1 6 " ? > < D o c u m e n t S e t t i n g s   x m l n s : x s i = " h t t p : / / w w w . w 3 . o r g / 2 0 0 1 / X M L S c h e m a - i n s t a n c e "   x m l n s : x s d = " h t t p : / / w w w . w 3 . o r g / 2 0 0 1 / X M L S c h e m a "   x m l n s = " h t t p : / / w w w . z h a w . c h / A c c e s s i b i l i t y A d d I n " >  
     < C h e c k R e a d i n g O r d e r > t r u e < / C h e c k R e a d i n g O r d e r >  
     < C h e c k T a b l e H e a d e r > t r u e < / C h e c k T a b l e H e a d e r >  
     < C h e c k S l i d e T i t l e > t r u e < / C h e c k S l i d e T i t l e >  
     < C h e c k L a n g u a g e S e t t i n g > t r u e < / C h e c k L a n g u a g e S e t t i n g >  
     < C h e c k A l t T e x t > t r u e < / C h e c k A l t T e x t >  
     < C h e c k T e x t S i z e > f a l s e < / C h e c k T e x t S i z e >  
     < C h e c k S c r e e n T i p > f a l s e < / C h e c k S c r e e n T i p >  
     < S h o w S h a p e N a m e C o l u m n > f a l s e < / S h o w S h a p e N a m e C o l u m n >  
     < S h o w I s s u e D e s c r i p t i o n > t r u e < / S h o w I s s u e D e s c r i p t i o n >  
 < / D o c u m e n t S e t t i n g s > 
</file>

<file path=customXml/itemProps1.xml><?xml version="1.0" encoding="utf-8"?>
<ds:datastoreItem xmlns:ds="http://schemas.openxmlformats.org/officeDocument/2006/customXml" ds:itemID="{9D3FA98C-389D-4A2C-AC61-99C50904AE34}">
  <ds:schemaRefs>
    <ds:schemaRef ds:uri="http://www.w3.org/2001/XMLSchema"/>
    <ds:schemaRef ds:uri="http://www.zhaw.ch/AccessibilityAddIn"/>
  </ds:schemaRefs>
</ds:datastoreItem>
</file>

<file path=docProps/app.xml><?xml version="1.0" encoding="utf-8"?>
<Properties xmlns="http://schemas.openxmlformats.org/officeDocument/2006/extended-properties" xmlns:vt="http://schemas.openxmlformats.org/officeDocument/2006/docPropsVTypes">
  <TotalTime>137</TotalTime>
  <Words>1100</Words>
  <Application>Microsoft Office PowerPoint</Application>
  <PresentationFormat>Προβολή στην οθόνη (4:3)</PresentationFormat>
  <Paragraphs>155</Paragraphs>
  <Slides>19</Slides>
  <Notes>1</Notes>
  <HiddenSlides>0</HiddenSlides>
  <MMClips>0</MMClips>
  <ScaleCrop>false</ScaleCrop>
  <HeadingPairs>
    <vt:vector size="4" baseType="variant">
      <vt:variant>
        <vt:lpstr>Θέμα</vt:lpstr>
      </vt:variant>
      <vt:variant>
        <vt:i4>2</vt:i4>
      </vt:variant>
      <vt:variant>
        <vt:lpstr>Τίτλοι διαφανειών</vt:lpstr>
      </vt:variant>
      <vt:variant>
        <vt:i4>19</vt:i4>
      </vt:variant>
    </vt:vector>
  </HeadingPairs>
  <TitlesOfParts>
    <vt:vector size="21" baseType="lpstr">
      <vt:lpstr>Θέμα του Office</vt:lpstr>
      <vt:lpstr>1_Θέμα του Office</vt:lpstr>
      <vt:lpstr>Ποιότητα Λογισμικού</vt:lpstr>
      <vt:lpstr>Άδειες χρήσης </vt:lpstr>
      <vt:lpstr>Χρηματοδότηση </vt:lpstr>
      <vt:lpstr>Περιεχόμενα ενότητας</vt:lpstr>
      <vt:lpstr>Τι είναι η σουίτα ελέγχων  (Test Suite)</vt:lpstr>
      <vt:lpstr>Η κλάση Calculator</vt:lpstr>
      <vt:lpstr>Μία απλή κλάση ελέγχου για την Calculator.Add</vt:lpstr>
      <vt:lpstr>Προσθήκη μίας άλλης κλάσης στην εφαρμογή</vt:lpstr>
      <vt:lpstr>Η κλάση ExpenseList (1 από 2)</vt:lpstr>
      <vt:lpstr>Η κλάση ExpenseList (2 από 2)</vt:lpstr>
      <vt:lpstr>Μία απλή κλάση ελέγχου για την ExpenseList.totalExpenses</vt:lpstr>
      <vt:lpstr>Σουίτα Ελέγχων Παραδείγματος</vt:lpstr>
      <vt:lpstr>Δημιουργία σουίτας ελέγχων</vt:lpstr>
      <vt:lpstr>Ένταξη περιπτώσεων ελέγχου στην σουίτα ελέγχων</vt:lpstr>
      <vt:lpstr>Εμφάνιση της σουίτας ελέγχων στον Package Explorer του Eclipse</vt:lpstr>
      <vt:lpstr>Εξέταση του αποτελέσματος εκτέλεσης της σουίτας ελέγχων</vt:lpstr>
      <vt:lpstr>Εξέταση του κώδικα της σουίτας ελέγχων (1 από 2)</vt:lpstr>
      <vt:lpstr>Εξέταση του κώδικα της σουίτας ελέγχων (2 από 2)</vt:lpstr>
      <vt:lpstr>Τέλος ενότητας</vt:lpstr>
    </vt:vector>
  </TitlesOfParts>
  <Company>Τ.Ε.Ι. Θεσσαλίας</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Ποιότητα Λογισμικού</dc:title>
  <dc:subject>Σουίτες Ελέγχων</dc:subject>
  <dc:creator>Κακαρόντζας Γεώργιος </dc:creator>
  <cp:keywords>Ομάδες ελέγχων</cp:keywords>
  <dc:description>Ομάδες ελέγχων και εκτέλεσή τους με ειδικά εργαλεία. Η έννοια του ελέγχου παλινδρόμησης.</dc:description>
  <cp:lastModifiedBy>user</cp:lastModifiedBy>
  <cp:revision>53</cp:revision>
  <dcterms:created xsi:type="dcterms:W3CDTF">2013-12-02T11:56:54Z</dcterms:created>
  <dcterms:modified xsi:type="dcterms:W3CDTF">2014-03-03T17:44:38Z</dcterms:modified>
  <cp:category>Εκπαιδευτικό υλικό</cp:category>
  <cp:contentStatus>Τελικό</cp:contentStatus>
</cp:coreProperties>
</file>