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1"/>
  </p:notesMasterIdLst>
  <p:sldIdLst>
    <p:sldId id="262" r:id="rId3"/>
    <p:sldId id="277" r:id="rId4"/>
    <p:sldId id="259" r:id="rId5"/>
    <p:sldId id="261" r:id="rId6"/>
    <p:sldId id="263" r:id="rId7"/>
    <p:sldId id="264" r:id="rId8"/>
    <p:sldId id="265" r:id="rId9"/>
    <p:sldId id="275" r:id="rId10"/>
    <p:sldId id="276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AA8E5-CEE7-4E3F-BF5C-6D15B0BD9F54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07570-B827-41DC-AB76-EDFF4AA41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64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150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353FA6-D8E9-4D5B-9276-DAACD18D3438}" type="slidenum">
              <a:rPr lang="el-GR" alt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l-GR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D4AA7-F2E1-408B-B9EA-E120C07447CD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Εκτέλεσης Μεθόδων των Περιπτώσεων Ελέγχων</a:t>
            </a:r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6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B81F-FA90-4EBF-9A34-848CA993EDF3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Εκτέλεσης Μεθόδων των Περιπτώσεων Ελέγχων</a:t>
            </a:r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4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9ACB1-0D75-499F-B290-D79CD619588B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Εκτέλεσης Μεθόδων των Περιπτώσεων Ελέγχων</a:t>
            </a:r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6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5EAD-90BF-44E0-BEE6-FEA7B514A9A7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Εκτέλεσης Μεθόδων των Περιπτώσεων Ελέγχων</a:t>
            </a:r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2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9B4D-7822-41AE-991E-FBE818CC684F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Εκτέλεσης Μεθόδων των Περιπτώσεων Ελέγχων</a:t>
            </a:r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6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035B-E5B7-4DC5-AE1F-DB133596ADDC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Εκτέλεσης Μεθόδων των Περιπτώσεων Ελέγχων</a:t>
            </a:r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6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9E0C-C16A-40C0-BEE7-5B1D8E82EF88}" type="datetime1">
              <a:rPr lang="en-US" smtClean="0"/>
              <a:t>3/3/2014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Εκτέλεσης Μεθόδων των Περιπτώσεων Ελέγχων</a:t>
            </a:r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BC4C-D92C-41FA-A588-546F8BF8C6FB}" type="datetime1">
              <a:rPr lang="en-US" smtClean="0"/>
              <a:t>3/3/2014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Εκτέλεσης Μεθόδων των Περιπτώσεων Ελέγχων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0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C0B0-8752-4F21-8689-C885ADC013A8}" type="datetime1">
              <a:rPr lang="en-US" smtClean="0"/>
              <a:t>3/3/2014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Εκτέλεσης Μεθόδων των Περιπτώσεων Ελέγχων</a:t>
            </a:r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3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B155-0221-4F9D-9652-0E11B87AB19E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Εκτέλεσης Μεθόδων των Περιπτώσεων Ελέγχων</a:t>
            </a:r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2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75D07-317E-4F3D-B0A8-40108000E560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Σειρά Εκτέλεσης Μεθόδων των Περιπτώσεων Ελέγχων</a:t>
            </a:r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1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E3FC8-DFE6-493C-B9E1-163427D18366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Σειρά Εκτέλεσης Μεθόδων των Περιπτώσεων Ελέγχων</a:t>
            </a:r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DF055-6CD2-48A5-BEB6-B4E503135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6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slide" Target="slide11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</p:nvPr>
        </p:nvSpPr>
        <p:spPr>
          <a:xfrm>
            <a:off x="755650" y="1628775"/>
            <a:ext cx="7627938" cy="1008063"/>
          </a:xfrm>
        </p:spPr>
        <p:txBody>
          <a:bodyPr/>
          <a:lstStyle/>
          <a:p>
            <a:r>
              <a:rPr lang="el-GR" altLang="el-GR" b="1" dirty="0" smtClean="0">
                <a:solidFill>
                  <a:srgbClr val="000000"/>
                </a:solidFill>
              </a:rPr>
              <a:t>Ποιότητα Λογισμικού</a:t>
            </a:r>
            <a:endParaRPr lang="el-GR" altLang="el-GR" dirty="0" smtClean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611188" y="2705100"/>
            <a:ext cx="7993062" cy="2952750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5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 smtClean="0">
                <a:solidFill>
                  <a:schemeClr val="tx1"/>
                </a:solidFill>
              </a:rPr>
              <a:t>Σειρά εκτέλεσης </a:t>
            </a:r>
            <a:r>
              <a:rPr lang="el-GR" sz="2800" dirty="0">
                <a:solidFill>
                  <a:schemeClr val="tx1"/>
                </a:solidFill>
              </a:rPr>
              <a:t>μ</a:t>
            </a:r>
            <a:r>
              <a:rPr lang="el-GR" sz="2800" dirty="0" smtClean="0">
                <a:solidFill>
                  <a:schemeClr val="tx1"/>
                </a:solidFill>
              </a:rPr>
              <a:t>εθόδων</a:t>
            </a:r>
            <a:r>
              <a:rPr lang="el-GR" altLang="el-GR" sz="2800" dirty="0" smtClean="0">
                <a:solidFill>
                  <a:schemeClr val="tx1"/>
                </a:solidFill>
              </a:rPr>
              <a:t> των περιπτώσεων </a:t>
            </a:r>
            <a:r>
              <a:rPr lang="el-GR" altLang="el-GR" sz="2800" dirty="0">
                <a:solidFill>
                  <a:schemeClr val="tx1"/>
                </a:solidFill>
              </a:rPr>
              <a:t>ε</a:t>
            </a:r>
            <a:r>
              <a:rPr lang="el-GR" altLang="el-GR" sz="2800" dirty="0" smtClean="0">
                <a:solidFill>
                  <a:schemeClr val="tx1"/>
                </a:solidFill>
              </a:rPr>
              <a:t>λέγχων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Γεώργιος </a:t>
            </a:r>
            <a:r>
              <a:rPr lang="el-GR" sz="2800" dirty="0" err="1" smtClean="0">
                <a:solidFill>
                  <a:prstClr val="black"/>
                </a:solidFill>
                <a:cs typeface="Arial" charset="0"/>
              </a:rPr>
              <a:t>Κακαρόντζας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, 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Καθηγητής Εφαρμογών.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Τμήμα Μηχανικών Πληροφορικής, </a:t>
            </a:r>
            <a:endParaRPr lang="el-GR" sz="2800" dirty="0" smtClean="0">
              <a:solidFill>
                <a:prstClr val="black"/>
              </a:solidFill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Τεχνολογικής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Εκπαίδευσης.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2" y="5877227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2974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Επισήμανση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@</a:t>
            </a:r>
            <a:r>
              <a:rPr lang="en-US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After</a:t>
            </a:r>
            <a:endParaRPr lang="en-US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276599"/>
          </a:xfrm>
        </p:spPr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Μία </a:t>
            </a:r>
            <a:r>
              <a:rPr lang="en-US" sz="2400" i="1" dirty="0">
                <a:solidFill>
                  <a:prstClr val="black"/>
                </a:solidFill>
              </a:rPr>
              <a:t>public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l-GR" sz="2400" dirty="0">
                <a:solidFill>
                  <a:prstClr val="black"/>
                </a:solidFill>
              </a:rPr>
              <a:t>μέθοδος με την επισήμανση </a:t>
            </a:r>
            <a:r>
              <a:rPr lang="en-US" sz="2400" dirty="0">
                <a:solidFill>
                  <a:prstClr val="black"/>
                </a:solidFill>
              </a:rPr>
              <a:t>@</a:t>
            </a:r>
            <a:r>
              <a:rPr lang="en-US" sz="2400" i="1" dirty="0" smtClean="0">
                <a:solidFill>
                  <a:prstClr val="black"/>
                </a:solidFill>
              </a:rPr>
              <a:t>After</a:t>
            </a:r>
            <a:r>
              <a:rPr lang="el-GR" sz="2400" dirty="0" smtClean="0">
                <a:solidFill>
                  <a:prstClr val="black"/>
                </a:solidFill>
              </a:rPr>
              <a:t>,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>
                <a:solidFill>
                  <a:prstClr val="black"/>
                </a:solidFill>
              </a:rPr>
              <a:t>εκτελείται κάθε φορά μετά από την εκτέλεση κάθε μεθόδου με την επισήμανση </a:t>
            </a:r>
            <a:r>
              <a:rPr lang="en-US" sz="2400" dirty="0">
                <a:solidFill>
                  <a:prstClr val="black"/>
                </a:solidFill>
              </a:rPr>
              <a:t>@</a:t>
            </a:r>
            <a:r>
              <a:rPr lang="en-US" sz="2400" i="1" dirty="0">
                <a:solidFill>
                  <a:prstClr val="black"/>
                </a:solidFill>
              </a:rPr>
              <a:t>Test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 smtClean="0">
                <a:solidFill>
                  <a:prstClr val="black"/>
                </a:solidFill>
              </a:rPr>
              <a:t>Συνήθως, </a:t>
            </a:r>
            <a:r>
              <a:rPr lang="el-GR" sz="2400" dirty="0">
                <a:solidFill>
                  <a:prstClr val="black"/>
                </a:solidFill>
              </a:rPr>
              <a:t>αναιρούμε τα όσα έγιναν με τις μεθόδους </a:t>
            </a:r>
            <a:r>
              <a:rPr lang="en-US" sz="2400" dirty="0">
                <a:solidFill>
                  <a:prstClr val="black"/>
                </a:solidFill>
              </a:rPr>
              <a:t>@</a:t>
            </a:r>
            <a:r>
              <a:rPr lang="en-US" sz="2400" i="1" dirty="0">
                <a:solidFill>
                  <a:prstClr val="black"/>
                </a:solidFill>
              </a:rPr>
              <a:t>Before</a:t>
            </a:r>
            <a:r>
              <a:rPr lang="en-US" sz="2400" dirty="0">
                <a:solidFill>
                  <a:prstClr val="black"/>
                </a:solidFill>
              </a:rPr>
              <a:t>. </a:t>
            </a:r>
            <a:r>
              <a:rPr lang="el-GR" sz="2400" dirty="0">
                <a:solidFill>
                  <a:prstClr val="black"/>
                </a:solidFill>
              </a:rPr>
              <a:t>Για </a:t>
            </a:r>
            <a:r>
              <a:rPr lang="el-GR" sz="2400" dirty="0" smtClean="0">
                <a:solidFill>
                  <a:prstClr val="black"/>
                </a:solidFill>
              </a:rPr>
              <a:t>παράδειγμα, </a:t>
            </a:r>
            <a:r>
              <a:rPr lang="el-GR" sz="2400" dirty="0">
                <a:solidFill>
                  <a:prstClr val="black"/>
                </a:solidFill>
              </a:rPr>
              <a:t>μπορεί να διαγράφουμε κάποιες </a:t>
            </a:r>
            <a:r>
              <a:rPr lang="el-GR" sz="2400" dirty="0" smtClean="0">
                <a:solidFill>
                  <a:prstClr val="black"/>
                </a:solidFill>
              </a:rPr>
              <a:t>μεταβλητές, </a:t>
            </a:r>
            <a:r>
              <a:rPr lang="el-GR" sz="2400" dirty="0">
                <a:solidFill>
                  <a:prstClr val="black"/>
                </a:solidFill>
              </a:rPr>
              <a:t>οι οποίες δημιουργούνται και πάλι από την μέθοδο με την επισήμανση </a:t>
            </a:r>
            <a:r>
              <a:rPr lang="en-US" sz="2400" dirty="0">
                <a:solidFill>
                  <a:prstClr val="black"/>
                </a:solidFill>
              </a:rPr>
              <a:t>@</a:t>
            </a:r>
            <a:r>
              <a:rPr lang="en-US" sz="2400" i="1" dirty="0">
                <a:solidFill>
                  <a:prstClr val="black"/>
                </a:solidFill>
              </a:rPr>
              <a:t>Before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l-GR" sz="2400" dirty="0">
                <a:solidFill>
                  <a:prstClr val="black"/>
                </a:solidFill>
              </a:rPr>
              <a:t>από την </a:t>
            </a:r>
            <a:r>
              <a:rPr lang="el-GR" sz="2400" dirty="0" smtClean="0">
                <a:solidFill>
                  <a:prstClr val="black"/>
                </a:solidFill>
              </a:rPr>
              <a:t>αρχή, </a:t>
            </a:r>
            <a:r>
              <a:rPr lang="el-GR" sz="2400" dirty="0">
                <a:solidFill>
                  <a:prstClr val="black"/>
                </a:solidFill>
              </a:rPr>
              <a:t>πριν την εκτέλεση του κάθε ελέγχου</a:t>
            </a:r>
            <a:r>
              <a:rPr lang="el-GR" sz="2400" dirty="0" smtClean="0">
                <a:solidFill>
                  <a:prstClr val="black"/>
                </a:solidFill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6" name="Θέση περιεχομένου 2" descr="Τμήμα κώδικα: @ after. Enter, public void, clean up, άνοιγμα κλείσιμο παρένθεσης. Enter, άγκιστρο. Enter, persons = null. Enter, κλείσιμο αγκίστρου."/>
          <p:cNvSpPr txBox="1"/>
          <p:nvPr>
            <p:custDataLst>
              <p:tags r:id="rId2"/>
            </p:custDataLst>
          </p:nvPr>
        </p:nvSpPr>
        <p:spPr bwMode="gray">
          <a:xfrm>
            <a:off x="457200" y="4572000"/>
            <a:ext cx="8229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31570" lvl="3">
              <a:buClr>
                <a:srgbClr val="9B2D1F"/>
              </a:buClr>
              <a:buSzPct val="85000"/>
            </a:pPr>
            <a:r>
              <a:rPr lang="en-US" sz="2000" b="1" spc="300" dirty="0" smtClean="0">
                <a:solidFill>
                  <a:srgbClr val="0033CC"/>
                </a:solidFill>
              </a:rPr>
              <a:t>@After</a:t>
            </a:r>
          </a:p>
          <a:p>
            <a:pPr marL="1131570" lvl="3">
              <a:buClr>
                <a:srgbClr val="9B2D1F"/>
              </a:buClr>
              <a:buSzPct val="85000"/>
            </a:pPr>
            <a:r>
              <a:rPr lang="en-US" sz="2000" b="1" spc="300" dirty="0" smtClean="0">
                <a:solidFill>
                  <a:srgbClr val="0033CC"/>
                </a:solidFill>
              </a:rPr>
              <a:t>public void cleanup() </a:t>
            </a:r>
          </a:p>
          <a:p>
            <a:pPr marL="1131570" lvl="3">
              <a:buClr>
                <a:srgbClr val="9B2D1F"/>
              </a:buClr>
              <a:buSzPct val="85000"/>
            </a:pPr>
            <a:r>
              <a:rPr lang="en-US" sz="2000" b="1" spc="300" dirty="0" smtClean="0">
                <a:solidFill>
                  <a:srgbClr val="0033CC"/>
                </a:solidFill>
              </a:rPr>
              <a:t>{</a:t>
            </a:r>
          </a:p>
          <a:p>
            <a:pPr marL="2045970" lvl="5">
              <a:buClr>
                <a:srgbClr val="9B2D1F"/>
              </a:buClr>
              <a:buSzPct val="85000"/>
            </a:pPr>
            <a:r>
              <a:rPr lang="en-US" sz="2000" b="1" spc="300" dirty="0" smtClean="0">
                <a:solidFill>
                  <a:srgbClr val="0033CC"/>
                </a:solidFill>
              </a:rPr>
              <a:t>persons = null;</a:t>
            </a:r>
          </a:p>
          <a:p>
            <a:pPr marL="1131570" lvl="3">
              <a:buClr>
                <a:srgbClr val="9B2D1F"/>
              </a:buClr>
              <a:buSzPct val="85000"/>
            </a:pPr>
            <a:r>
              <a:rPr lang="en-US" sz="2000" b="1" spc="300" dirty="0" smtClean="0">
                <a:solidFill>
                  <a:srgbClr val="0033CC"/>
                </a:solidFill>
              </a:rPr>
              <a:t>}</a:t>
            </a:r>
            <a:endParaRPr lang="en-US" sz="2000" b="1" spc="300" dirty="0">
              <a:solidFill>
                <a:srgbClr val="0033CC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2714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Παράδειγμα σειράς εκτέλεσης επισημασμένων μεθόδων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pPr marL="342000" lvl="0" indent="-34200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</a:rPr>
              <a:t>Δημιουργείστε ένα </a:t>
            </a:r>
            <a:r>
              <a:rPr lang="en-US" i="1" dirty="0">
                <a:solidFill>
                  <a:prstClr val="black"/>
                </a:solidFill>
              </a:rPr>
              <a:t>Java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i="1" dirty="0">
                <a:solidFill>
                  <a:prstClr val="black"/>
                </a:solidFill>
              </a:rPr>
              <a:t>Project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στο </a:t>
            </a:r>
            <a:r>
              <a:rPr lang="en-US" i="1" dirty="0">
                <a:solidFill>
                  <a:prstClr val="black"/>
                </a:solidFill>
              </a:rPr>
              <a:t>Eclipse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με το όνομα </a:t>
            </a:r>
            <a:r>
              <a:rPr lang="en-US" i="1" dirty="0" err="1" smtClean="0">
                <a:solidFill>
                  <a:prstClr val="black"/>
                </a:solidFill>
              </a:rPr>
              <a:t>TestProject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  <a:p>
            <a:pPr marL="342000" lvl="0" indent="-34200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</a:rPr>
              <a:t>Κατά την δημιουργία του </a:t>
            </a:r>
            <a:r>
              <a:rPr lang="en-US" dirty="0" smtClean="0">
                <a:solidFill>
                  <a:prstClr val="black"/>
                </a:solidFill>
              </a:rPr>
              <a:t>project</a:t>
            </a:r>
            <a:r>
              <a:rPr lang="el-GR" dirty="0" smtClean="0">
                <a:solidFill>
                  <a:prstClr val="black"/>
                </a:solidFill>
              </a:rPr>
              <a:t>,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μην ξεχάσετε να προσθέσετε την βιβλιοθήκη του </a:t>
            </a:r>
            <a:r>
              <a:rPr lang="en-US" i="1" dirty="0" err="1">
                <a:solidFill>
                  <a:prstClr val="black"/>
                </a:solidFill>
              </a:rPr>
              <a:t>JUnit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i="1" dirty="0" smtClean="0">
                <a:solidFill>
                  <a:prstClr val="black"/>
                </a:solidFill>
              </a:rPr>
              <a:t>4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  <a:endParaRPr lang="el-GR" dirty="0">
              <a:solidFill>
                <a:prstClr val="black"/>
              </a:solidFill>
            </a:endParaRPr>
          </a:p>
          <a:p>
            <a:pPr marL="342000" lvl="0" indent="-342000">
              <a:lnSpc>
                <a:spcPct val="110000"/>
              </a:lnSpc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</a:rPr>
              <a:t>Αφού δημιουργηθεί το </a:t>
            </a:r>
            <a:r>
              <a:rPr lang="en-US" i="1" dirty="0" smtClean="0">
                <a:solidFill>
                  <a:prstClr val="black"/>
                </a:solidFill>
              </a:rPr>
              <a:t>project</a:t>
            </a:r>
            <a:r>
              <a:rPr lang="el-GR" dirty="0" smtClean="0">
                <a:solidFill>
                  <a:prstClr val="black"/>
                </a:solidFill>
              </a:rPr>
              <a:t>,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κάνετε </a:t>
            </a:r>
            <a:r>
              <a:rPr lang="en-US" i="1" dirty="0" smtClean="0">
                <a:solidFill>
                  <a:prstClr val="black"/>
                </a:solidFill>
              </a:rPr>
              <a:t>File 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en-US" i="1" dirty="0" smtClean="0">
                <a:solidFill>
                  <a:prstClr val="black"/>
                </a:solidFill>
                <a:sym typeface="Wingdings" pitchFamily="2" charset="2"/>
              </a:rPr>
              <a:t>New 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en-US" i="1" dirty="0" err="1" smtClean="0">
                <a:solidFill>
                  <a:prstClr val="black"/>
                </a:solidFill>
                <a:sym typeface="Wingdings" pitchFamily="2" charset="2"/>
              </a:rPr>
              <a:t>JUnit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i="1" dirty="0">
                <a:solidFill>
                  <a:prstClr val="black"/>
                </a:solidFill>
                <a:sym typeface="Wingdings" pitchFamily="2" charset="2"/>
              </a:rPr>
              <a:t>Test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i="1" dirty="0" smtClean="0">
                <a:solidFill>
                  <a:prstClr val="black"/>
                </a:solidFill>
                <a:sym typeface="Wingdings" pitchFamily="2" charset="2"/>
              </a:rPr>
              <a:t>Case</a:t>
            </a:r>
            <a:r>
              <a:rPr lang="el-GR" dirty="0" smtClean="0">
                <a:solidFill>
                  <a:prstClr val="black"/>
                </a:solidFill>
                <a:sym typeface="Wingdings" pitchFamily="2" charset="2"/>
              </a:rPr>
              <a:t>,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l-GR" dirty="0">
                <a:solidFill>
                  <a:prstClr val="black"/>
                </a:solidFill>
                <a:sym typeface="Wingdings" pitchFamily="2" charset="2"/>
              </a:rPr>
              <a:t>για να ξεκινήσετε τον οδηγό δημιουργίας μιας νέας περίπτωσης </a:t>
            </a:r>
            <a:r>
              <a:rPr lang="el-GR" dirty="0" smtClean="0">
                <a:solidFill>
                  <a:prstClr val="black"/>
                </a:solidFill>
                <a:sym typeface="Wingdings" pitchFamily="2" charset="2"/>
              </a:rPr>
              <a:t>ελέγχου.</a:t>
            </a:r>
            <a:endParaRPr lang="el-GR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94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Δημιουργία Περίπτωσης Ελέγχου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 fontScale="92500"/>
          </a:bodyPr>
          <a:lstStyle/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200" dirty="0">
                <a:solidFill>
                  <a:prstClr val="black"/>
                </a:solidFill>
              </a:rPr>
              <a:t>Κατά την δημιουργία της περίπτωσης ελέγχου δώστε ως συνήθως το όνομα (π.χ. </a:t>
            </a:r>
            <a:r>
              <a:rPr lang="en-US" sz="2200" i="1" dirty="0" err="1">
                <a:solidFill>
                  <a:prstClr val="black"/>
                </a:solidFill>
              </a:rPr>
              <a:t>SomeTestCase</a:t>
            </a:r>
            <a:r>
              <a:rPr lang="el-GR" sz="2200" dirty="0" smtClean="0">
                <a:solidFill>
                  <a:prstClr val="black"/>
                </a:solidFill>
              </a:rPr>
              <a:t>), </a:t>
            </a:r>
            <a:r>
              <a:rPr lang="el-GR" sz="2200" dirty="0">
                <a:solidFill>
                  <a:prstClr val="black"/>
                </a:solidFill>
              </a:rPr>
              <a:t>και το πακέτο (π.χ. </a:t>
            </a:r>
            <a:r>
              <a:rPr lang="en-US" sz="2200" dirty="0">
                <a:solidFill>
                  <a:prstClr val="black"/>
                </a:solidFill>
              </a:rPr>
              <a:t>domain</a:t>
            </a:r>
            <a:r>
              <a:rPr lang="el-GR" sz="2200" dirty="0">
                <a:solidFill>
                  <a:prstClr val="black"/>
                </a:solidFill>
              </a:rPr>
              <a:t>) όπως δείχνει η εικόνα.</a:t>
            </a: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200" dirty="0">
                <a:solidFill>
                  <a:prstClr val="black"/>
                </a:solidFill>
              </a:rPr>
              <a:t>Αν χρειαζόμαστε μεθόδους με τις επισημάνσεις </a:t>
            </a:r>
            <a:r>
              <a:rPr lang="en-US" sz="2200" dirty="0">
                <a:solidFill>
                  <a:prstClr val="black"/>
                </a:solidFill>
              </a:rPr>
              <a:t>@</a:t>
            </a:r>
            <a:r>
              <a:rPr lang="en-US" sz="2200" i="1" dirty="0" err="1">
                <a:solidFill>
                  <a:prstClr val="black"/>
                </a:solidFill>
              </a:rPr>
              <a:t>BeforeClass</a:t>
            </a:r>
            <a:r>
              <a:rPr lang="en-US" sz="2200" dirty="0">
                <a:solidFill>
                  <a:prstClr val="black"/>
                </a:solidFill>
              </a:rPr>
              <a:t>, @</a:t>
            </a:r>
            <a:r>
              <a:rPr lang="en-US" sz="2200" i="1" dirty="0" err="1">
                <a:solidFill>
                  <a:prstClr val="black"/>
                </a:solidFill>
              </a:rPr>
              <a:t>AfterClass</a:t>
            </a:r>
            <a:r>
              <a:rPr lang="en-US" sz="2200" dirty="0">
                <a:solidFill>
                  <a:prstClr val="black"/>
                </a:solidFill>
              </a:rPr>
              <a:t>, @</a:t>
            </a:r>
            <a:r>
              <a:rPr lang="en-US" sz="2200" i="1" dirty="0">
                <a:solidFill>
                  <a:prstClr val="black"/>
                </a:solidFill>
              </a:rPr>
              <a:t>Before</a:t>
            </a:r>
            <a:r>
              <a:rPr lang="en-US" sz="2200" dirty="0">
                <a:solidFill>
                  <a:prstClr val="black"/>
                </a:solidFill>
              </a:rPr>
              <a:t> &amp; @</a:t>
            </a:r>
            <a:r>
              <a:rPr lang="en-US" sz="2200" i="1" dirty="0">
                <a:solidFill>
                  <a:prstClr val="black"/>
                </a:solidFill>
              </a:rPr>
              <a:t>After</a:t>
            </a:r>
            <a:r>
              <a:rPr lang="el-GR" sz="2200" dirty="0">
                <a:solidFill>
                  <a:prstClr val="black"/>
                </a:solidFill>
              </a:rPr>
              <a:t>, το </a:t>
            </a:r>
            <a:r>
              <a:rPr lang="en-US" sz="2200" dirty="0">
                <a:solidFill>
                  <a:prstClr val="black"/>
                </a:solidFill>
              </a:rPr>
              <a:t>Eclipse </a:t>
            </a:r>
            <a:r>
              <a:rPr lang="el-GR" sz="2200" dirty="0">
                <a:solidFill>
                  <a:prstClr val="black"/>
                </a:solidFill>
              </a:rPr>
              <a:t>μπορεί να τις παράγει αυτόματα τσεκάροντας τα πλαίσια ελέγχου (</a:t>
            </a:r>
            <a:r>
              <a:rPr lang="en-US" sz="2200" i="1" dirty="0">
                <a:solidFill>
                  <a:prstClr val="black"/>
                </a:solidFill>
              </a:rPr>
              <a:t>check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i="1" dirty="0">
                <a:solidFill>
                  <a:prstClr val="black"/>
                </a:solidFill>
              </a:rPr>
              <a:t>boxes</a:t>
            </a:r>
            <a:r>
              <a:rPr lang="el-GR" sz="2200" dirty="0">
                <a:solidFill>
                  <a:prstClr val="black"/>
                </a:solidFill>
              </a:rPr>
              <a:t>), </a:t>
            </a:r>
            <a:r>
              <a:rPr lang="en-GB" sz="2200" i="1" dirty="0" err="1">
                <a:solidFill>
                  <a:prstClr val="black"/>
                </a:solidFill>
              </a:rPr>
              <a:t>setUpBeforeClass</a:t>
            </a:r>
            <a:r>
              <a:rPr lang="en-GB" sz="2200" dirty="0">
                <a:solidFill>
                  <a:prstClr val="black"/>
                </a:solidFill>
              </a:rPr>
              <a:t>(), </a:t>
            </a:r>
            <a:r>
              <a:rPr lang="en-GB" sz="2200" i="1" dirty="0" err="1">
                <a:solidFill>
                  <a:prstClr val="black"/>
                </a:solidFill>
              </a:rPr>
              <a:t>tearDownAfterClass</a:t>
            </a:r>
            <a:r>
              <a:rPr lang="en-GB" sz="2200" dirty="0">
                <a:solidFill>
                  <a:prstClr val="black"/>
                </a:solidFill>
              </a:rPr>
              <a:t>(), </a:t>
            </a:r>
            <a:r>
              <a:rPr lang="en-GB" sz="2200" i="1" dirty="0" err="1">
                <a:solidFill>
                  <a:prstClr val="black"/>
                </a:solidFill>
              </a:rPr>
              <a:t>setUp</a:t>
            </a:r>
            <a:r>
              <a:rPr lang="en-GB" sz="2200" dirty="0">
                <a:solidFill>
                  <a:prstClr val="black"/>
                </a:solidFill>
              </a:rPr>
              <a:t>() </a:t>
            </a:r>
            <a:r>
              <a:rPr lang="el-GR" sz="2200" dirty="0" smtClean="0">
                <a:solidFill>
                  <a:prstClr val="black"/>
                </a:solidFill>
              </a:rPr>
              <a:t>και</a:t>
            </a:r>
            <a:r>
              <a:rPr lang="en-GB" sz="2200" dirty="0" smtClean="0">
                <a:solidFill>
                  <a:prstClr val="black"/>
                </a:solidFill>
              </a:rPr>
              <a:t> </a:t>
            </a:r>
            <a:r>
              <a:rPr lang="en-GB" sz="2200" i="1" dirty="0" err="1">
                <a:solidFill>
                  <a:prstClr val="black"/>
                </a:solidFill>
              </a:rPr>
              <a:t>tearDown</a:t>
            </a:r>
            <a:r>
              <a:rPr lang="en-GB" sz="2200" dirty="0">
                <a:solidFill>
                  <a:prstClr val="black"/>
                </a:solidFill>
              </a:rPr>
              <a:t>() </a:t>
            </a:r>
            <a:r>
              <a:rPr lang="el-GR" sz="2200" dirty="0">
                <a:solidFill>
                  <a:prstClr val="black"/>
                </a:solidFill>
              </a:rPr>
              <a:t>αντίστοιχα</a:t>
            </a:r>
            <a:r>
              <a:rPr lang="el-GR" sz="2200" dirty="0" smtClean="0">
                <a:solidFill>
                  <a:prstClr val="black"/>
                </a:solidFill>
              </a:rPr>
              <a:t>.</a:t>
            </a:r>
            <a:endParaRPr lang="el-GR" sz="2200" dirty="0">
              <a:solidFill>
                <a:prstClr val="black"/>
              </a:solidFill>
            </a:endParaRPr>
          </a:p>
        </p:txBody>
      </p:sp>
      <p:pic>
        <p:nvPicPr>
          <p:cNvPr id="8" name="Θέση περιεχομένου 2" descr="Εικόνα της επιφάνειας της οθόνης με την δημιουργία μίας περίπτωσης χρήσης.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394" y="1416698"/>
            <a:ext cx="4143406" cy="4755502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3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Κώδικας της κλάσης παραδείγματος #1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 descr="Τμήμα κώδικα: Public class, some test case, άγκιστρο. Enter, @ before class,&#10;public static void, set up before class, άνοιγμα κλείσιμο παρένθεσης, throws exception, άγκιστρο. Enter, system.out.print ln, παρένθεση, εισαγωγικά, εκτέλεση μεθόδου @ before class, εισαγωγικά, παρένθεση. Enter, κλείσιμο αγκίστρου. Enter, @ after class,&#10;public static void, tear down after class, άνοιγμα κλείσιμο παρένθεσης, throws exception, άγκιστρο. Enter, system.out.print ln, παρένθεση, εισαγωγικά, εκτέλεση μεθόδου @ after class, εισαγωγικά, παρένθεση. Enter, κλείσιμο αγκίστρου.&#10;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endParaRPr lang="el-GR" sz="2000" b="1" dirty="0" smtClean="0">
              <a:solidFill>
                <a:srgbClr val="7F0055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1800"/>
              </a:spcAft>
              <a:buClr>
                <a:srgbClr val="D34817"/>
              </a:buClr>
              <a:buSzPct val="85000"/>
              <a:buNone/>
            </a:pPr>
            <a:r>
              <a:rPr lang="en-US" sz="2800" b="1" dirty="0" smtClean="0">
                <a:solidFill>
                  <a:srgbClr val="7F0055"/>
                </a:solidFill>
              </a:rPr>
              <a:t>public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b="1" dirty="0" smtClean="0">
                <a:solidFill>
                  <a:srgbClr val="7F0055"/>
                </a:solidFill>
              </a:rPr>
              <a:t>class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</a:rPr>
              <a:t>SomeTestCase</a:t>
            </a:r>
            <a:r>
              <a:rPr lang="en-US" sz="2800" b="1" dirty="0" smtClean="0">
                <a:solidFill>
                  <a:srgbClr val="000000"/>
                </a:solidFill>
              </a:rPr>
              <a:t> {</a:t>
            </a:r>
            <a:endParaRPr lang="el-GR" sz="2800" dirty="0">
              <a:solidFill>
                <a:prstClr val="black"/>
              </a:solidFill>
            </a:endParaRP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dirty="0" smtClean="0">
                <a:solidFill>
                  <a:srgbClr val="777777"/>
                </a:solidFill>
              </a:rPr>
              <a:t>@</a:t>
            </a:r>
            <a:r>
              <a:rPr lang="en-US" dirty="0" err="1" smtClean="0">
                <a:solidFill>
                  <a:srgbClr val="777777"/>
                </a:solidFill>
              </a:rPr>
              <a:t>BeforeClass</a:t>
            </a:r>
            <a:endParaRPr lang="el-GR" dirty="0" smtClean="0">
              <a:solidFill>
                <a:srgbClr val="777777"/>
              </a:solidFill>
            </a:endParaRP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b="1" dirty="0" smtClean="0">
                <a:solidFill>
                  <a:srgbClr val="7F0055"/>
                </a:solidFill>
              </a:rPr>
              <a:t>public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7F0055"/>
                </a:solidFill>
              </a:rPr>
              <a:t>static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7F0055"/>
                </a:solidFill>
              </a:rPr>
              <a:t>void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</a:rPr>
              <a:t>setUpBeforeClass</a:t>
            </a:r>
            <a:r>
              <a:rPr lang="en-US" b="1" dirty="0" smtClean="0">
                <a:solidFill>
                  <a:srgbClr val="000000"/>
                </a:solidFill>
              </a:rPr>
              <a:t>() </a:t>
            </a:r>
            <a:r>
              <a:rPr lang="en-US" b="1" dirty="0" smtClean="0">
                <a:solidFill>
                  <a:srgbClr val="7F0055"/>
                </a:solidFill>
              </a:rPr>
              <a:t>throws</a:t>
            </a:r>
            <a:r>
              <a:rPr lang="en-US" b="1" dirty="0" smtClean="0">
                <a:solidFill>
                  <a:srgbClr val="000000"/>
                </a:solidFill>
              </a:rPr>
              <a:t> Exception {</a:t>
            </a:r>
            <a:endParaRPr lang="el-GR" b="1" dirty="0" smtClean="0">
              <a:solidFill>
                <a:srgbClr val="000000"/>
              </a:solidFill>
            </a:endParaRPr>
          </a:p>
          <a:p>
            <a:pPr marL="1714500" lvl="4" indent="0">
              <a:spcBef>
                <a:spcPts val="0"/>
              </a:spcBef>
              <a:spcAft>
                <a:spcPts val="1800"/>
              </a:spcAft>
              <a:buClr>
                <a:srgbClr val="D34817"/>
              </a:buClr>
              <a:buSzPct val="85000"/>
              <a:buNone/>
            </a:pPr>
            <a:r>
              <a:rPr lang="en-US" sz="2200" dirty="0" err="1" smtClean="0">
                <a:solidFill>
                  <a:srgbClr val="000000"/>
                </a:solidFill>
              </a:rPr>
              <a:t>System.</a:t>
            </a:r>
            <a:r>
              <a:rPr lang="en-US" sz="2200" i="1" dirty="0" err="1" smtClean="0">
                <a:solidFill>
                  <a:srgbClr val="0033CC"/>
                </a:solidFill>
              </a:rPr>
              <a:t>out</a:t>
            </a:r>
            <a:r>
              <a:rPr lang="en-US" sz="2200" i="1" dirty="0" err="1" smtClean="0">
                <a:solidFill>
                  <a:srgbClr val="000000"/>
                </a:solidFill>
              </a:rPr>
              <a:t>.println</a:t>
            </a:r>
            <a:r>
              <a:rPr lang="en-US" sz="2200" i="1" dirty="0" smtClean="0">
                <a:solidFill>
                  <a:srgbClr val="000000"/>
                </a:solidFill>
              </a:rPr>
              <a:t>(</a:t>
            </a:r>
            <a:r>
              <a:rPr lang="en-US" sz="2200" i="1" dirty="0" smtClean="0"/>
              <a:t>"</a:t>
            </a:r>
            <a:r>
              <a:rPr lang="el-GR" sz="2200" i="1" dirty="0" smtClean="0">
                <a:solidFill>
                  <a:srgbClr val="0033CC"/>
                </a:solidFill>
              </a:rPr>
              <a:t>Εκτέλεση μεθόδου </a:t>
            </a:r>
            <a:r>
              <a:rPr lang="en-US" sz="2200" i="1" dirty="0" smtClean="0">
                <a:solidFill>
                  <a:srgbClr val="0033CC"/>
                </a:solidFill>
              </a:rPr>
              <a:t>@</a:t>
            </a:r>
            <a:r>
              <a:rPr lang="en-US" sz="2200" i="1" dirty="0" err="1" smtClean="0">
                <a:solidFill>
                  <a:srgbClr val="0033CC"/>
                </a:solidFill>
              </a:rPr>
              <a:t>BeforeClass</a:t>
            </a:r>
            <a:r>
              <a:rPr lang="en-US" sz="2200" i="1" dirty="0" smtClean="0"/>
              <a:t>")</a:t>
            </a:r>
            <a:r>
              <a:rPr lang="en-US" sz="2200" i="1" dirty="0" smtClean="0">
                <a:solidFill>
                  <a:srgbClr val="000000"/>
                </a:solidFill>
              </a:rPr>
              <a:t>;</a:t>
            </a:r>
            <a:endParaRPr lang="el-GR" sz="2200" i="1" dirty="0">
              <a:solidFill>
                <a:srgbClr val="000000"/>
              </a:solidFill>
            </a:endParaRPr>
          </a:p>
          <a:p>
            <a:pPr marL="800100" lvl="2" indent="0">
              <a:spcBef>
                <a:spcPts val="0"/>
              </a:spcBef>
              <a:spcAft>
                <a:spcPts val="1800"/>
              </a:spcAft>
              <a:buClr>
                <a:srgbClr val="D34817"/>
              </a:buClr>
              <a:buSzPct val="85000"/>
              <a:buNone/>
            </a:pPr>
            <a:r>
              <a:rPr lang="en-US" dirty="0" smtClean="0">
                <a:solidFill>
                  <a:srgbClr val="000000"/>
                </a:solidFill>
              </a:rPr>
              <a:t>}</a:t>
            </a:r>
            <a:endParaRPr lang="el-GR" dirty="0">
              <a:solidFill>
                <a:prstClr val="black"/>
              </a:solidFill>
            </a:endParaRP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dirty="0" smtClean="0">
                <a:solidFill>
                  <a:srgbClr val="777777"/>
                </a:solidFill>
              </a:rPr>
              <a:t>@</a:t>
            </a:r>
            <a:r>
              <a:rPr lang="en-US" dirty="0" err="1" smtClean="0">
                <a:solidFill>
                  <a:srgbClr val="777777"/>
                </a:solidFill>
              </a:rPr>
              <a:t>AfterClass</a:t>
            </a:r>
            <a:endParaRPr lang="el-GR" dirty="0">
              <a:solidFill>
                <a:srgbClr val="777777"/>
              </a:solidFill>
            </a:endParaRP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b="1" dirty="0" smtClean="0">
                <a:solidFill>
                  <a:srgbClr val="7F0055"/>
                </a:solidFill>
              </a:rPr>
              <a:t>public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7F0055"/>
                </a:solidFill>
              </a:rPr>
              <a:t>static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7F0055"/>
                </a:solidFill>
              </a:rPr>
              <a:t>void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</a:rPr>
              <a:t>tearDownAfterClass</a:t>
            </a:r>
            <a:r>
              <a:rPr lang="en-US" b="1" dirty="0" smtClean="0">
                <a:solidFill>
                  <a:srgbClr val="000000"/>
                </a:solidFill>
              </a:rPr>
              <a:t>() </a:t>
            </a:r>
            <a:r>
              <a:rPr lang="en-US" b="1" dirty="0" smtClean="0">
                <a:solidFill>
                  <a:srgbClr val="7F0055"/>
                </a:solidFill>
              </a:rPr>
              <a:t>throws</a:t>
            </a:r>
            <a:r>
              <a:rPr lang="en-US" b="1" dirty="0" smtClean="0">
                <a:solidFill>
                  <a:srgbClr val="000000"/>
                </a:solidFill>
              </a:rPr>
              <a:t> Exception {</a:t>
            </a:r>
            <a:endParaRPr lang="el-GR" b="1" dirty="0" smtClean="0">
              <a:solidFill>
                <a:srgbClr val="000000"/>
              </a:solidFill>
            </a:endParaRPr>
          </a:p>
          <a:p>
            <a:pPr marL="1714500" lvl="4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dirty="0" err="1" smtClean="0">
                <a:solidFill>
                  <a:srgbClr val="000000"/>
                </a:solidFill>
              </a:rPr>
              <a:t>System.</a:t>
            </a:r>
            <a:r>
              <a:rPr lang="en-US" i="1" dirty="0" err="1" smtClean="0">
                <a:solidFill>
                  <a:srgbClr val="0033CC"/>
                </a:solidFill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</a:rPr>
              <a:t>.println</a:t>
            </a:r>
            <a:r>
              <a:rPr lang="en-US" i="1" dirty="0" smtClean="0"/>
              <a:t>("</a:t>
            </a:r>
            <a:r>
              <a:rPr lang="el-GR" i="1" dirty="0" smtClean="0">
                <a:solidFill>
                  <a:srgbClr val="0033CC"/>
                </a:solidFill>
              </a:rPr>
              <a:t>Εκτέλεση μεθόδου </a:t>
            </a:r>
            <a:r>
              <a:rPr lang="en-US" i="1" dirty="0" smtClean="0">
                <a:solidFill>
                  <a:srgbClr val="0033CC"/>
                </a:solidFill>
              </a:rPr>
              <a:t>@</a:t>
            </a:r>
            <a:r>
              <a:rPr lang="en-US" i="1" dirty="0" err="1" smtClean="0">
                <a:solidFill>
                  <a:srgbClr val="0033CC"/>
                </a:solidFill>
              </a:rPr>
              <a:t>AfterClass</a:t>
            </a:r>
            <a:r>
              <a:rPr lang="en-US" i="1" dirty="0" smtClean="0"/>
              <a:t>"</a:t>
            </a:r>
            <a:r>
              <a:rPr lang="en-US" i="1" dirty="0" smtClean="0">
                <a:solidFill>
                  <a:srgbClr val="000000"/>
                </a:solidFill>
              </a:rPr>
              <a:t>);</a:t>
            </a:r>
            <a:endParaRPr lang="el-GR" i="1" dirty="0" smtClean="0">
              <a:solidFill>
                <a:srgbClr val="000000"/>
              </a:solidFill>
            </a:endParaRP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dirty="0" smtClean="0">
                <a:solidFill>
                  <a:srgbClr val="000000"/>
                </a:solidFill>
              </a:rPr>
              <a:t>}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54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Κώδικας της κλάσης παραδείγματος #2</a:t>
            </a:r>
          </a:p>
        </p:txBody>
      </p:sp>
      <p:sp>
        <p:nvSpPr>
          <p:cNvPr id="3" name="Θέση περιεχομένου 1" descr="Τμήμα κώδικα: @ before. Enter, public void, set up, άνοιγμα κλείσιμο παρένθεσης, throws exception, άγκιστρο. Enter, system.out.print ln, παρένθεση, εισαγωγικά, εκτέλεση μεθόδου @ before, εισαγωγικά, κλείσιμο παρένθεσης. Enter, κλείσιμο αγκίστρου.  Enter, @ after. Enter, public void, tear down, άνοιγμα κλείσιμο παρένθεσης, throws exception, άγκιστρο. Enter, system.out.print ln, παρένθεση, εισαγωγικά, εκτέλεση μεθόδου @ after, εισαγωγικά, κλείσιμο παρένθεσης. Enter, κλείσιμο αγκίστρου.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endParaRPr lang="el-GR" sz="3600" dirty="0" smtClean="0">
              <a:solidFill>
                <a:srgbClr val="777777"/>
              </a:solidFill>
            </a:endParaRP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GB" dirty="0" smtClean="0">
                <a:solidFill>
                  <a:srgbClr val="777777"/>
                </a:solidFill>
              </a:rPr>
              <a:t>@</a:t>
            </a:r>
            <a:r>
              <a:rPr lang="en-GB" dirty="0">
                <a:solidFill>
                  <a:srgbClr val="777777"/>
                </a:solidFill>
              </a:rPr>
              <a:t>Before</a:t>
            </a: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b="1" dirty="0">
                <a:solidFill>
                  <a:srgbClr val="7F0055"/>
                </a:solidFill>
              </a:rPr>
              <a:t>public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7F0055"/>
                </a:solidFill>
              </a:rPr>
              <a:t>void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setUp</a:t>
            </a:r>
            <a:r>
              <a:rPr lang="en-US" b="1" dirty="0">
                <a:solidFill>
                  <a:srgbClr val="000000"/>
                </a:solidFill>
              </a:rPr>
              <a:t>() </a:t>
            </a:r>
            <a:r>
              <a:rPr lang="en-US" b="1" dirty="0">
                <a:solidFill>
                  <a:srgbClr val="7F0055"/>
                </a:solidFill>
              </a:rPr>
              <a:t>throws</a:t>
            </a:r>
            <a:r>
              <a:rPr lang="en-US" b="1" dirty="0">
                <a:solidFill>
                  <a:srgbClr val="000000"/>
                </a:solidFill>
              </a:rPr>
              <a:t> Exception </a:t>
            </a:r>
            <a:r>
              <a:rPr lang="en-US" b="1" dirty="0" smtClean="0">
                <a:solidFill>
                  <a:srgbClr val="000000"/>
                </a:solidFill>
              </a:rPr>
              <a:t>{</a:t>
            </a:r>
            <a:endParaRPr lang="el-GR" b="1" dirty="0" smtClean="0">
              <a:solidFill>
                <a:srgbClr val="000000"/>
              </a:solidFill>
            </a:endParaRPr>
          </a:p>
          <a:p>
            <a:pPr marL="1714500" lvl="4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GB" sz="2200" dirty="0" err="1" smtClean="0">
                <a:solidFill>
                  <a:srgbClr val="000000"/>
                </a:solidFill>
              </a:rPr>
              <a:t>System.</a:t>
            </a:r>
            <a:r>
              <a:rPr lang="en-GB" sz="2200" i="1" dirty="0" err="1" smtClean="0">
                <a:solidFill>
                  <a:srgbClr val="0033CC"/>
                </a:solidFill>
              </a:rPr>
              <a:t>out</a:t>
            </a:r>
            <a:r>
              <a:rPr lang="en-GB" sz="2200" i="1" dirty="0" err="1" smtClean="0">
                <a:solidFill>
                  <a:srgbClr val="000000"/>
                </a:solidFill>
              </a:rPr>
              <a:t>.println</a:t>
            </a:r>
            <a:r>
              <a:rPr lang="en-GB" sz="2200" i="1" dirty="0"/>
              <a:t>("</a:t>
            </a:r>
            <a:r>
              <a:rPr lang="el-GR" sz="2200" i="1" dirty="0">
                <a:solidFill>
                  <a:srgbClr val="0033CC"/>
                </a:solidFill>
              </a:rPr>
              <a:t>Εκτέλεση μεθόδου @</a:t>
            </a:r>
            <a:r>
              <a:rPr lang="en-GB" sz="2200" i="1" dirty="0">
                <a:solidFill>
                  <a:srgbClr val="0033CC"/>
                </a:solidFill>
              </a:rPr>
              <a:t>Before</a:t>
            </a:r>
            <a:r>
              <a:rPr lang="en-GB" sz="2200" i="1" dirty="0" smtClean="0"/>
              <a:t>"</a:t>
            </a:r>
            <a:r>
              <a:rPr lang="en-GB" sz="2200" i="1" dirty="0" smtClean="0">
                <a:solidFill>
                  <a:srgbClr val="000000"/>
                </a:solidFill>
              </a:rPr>
              <a:t>);</a:t>
            </a:r>
            <a:endParaRPr lang="el-GR" sz="2200" i="1" dirty="0" smtClean="0">
              <a:solidFill>
                <a:srgbClr val="000000"/>
              </a:solidFill>
            </a:endParaRPr>
          </a:p>
          <a:p>
            <a:pPr marL="800100" lvl="2" indent="0">
              <a:spcBef>
                <a:spcPts val="0"/>
              </a:spcBef>
              <a:spcAft>
                <a:spcPts val="1800"/>
              </a:spcAft>
              <a:buClr>
                <a:srgbClr val="D34817"/>
              </a:buClr>
              <a:buSzPct val="85000"/>
              <a:buNone/>
            </a:pPr>
            <a:r>
              <a:rPr lang="el-GR" dirty="0" smtClean="0">
                <a:solidFill>
                  <a:srgbClr val="000000"/>
                </a:solidFill>
              </a:rPr>
              <a:t>}</a:t>
            </a:r>
            <a:endParaRPr lang="el-GR" sz="1800" dirty="0" smtClean="0">
              <a:solidFill>
                <a:prstClr val="black"/>
              </a:solidFill>
            </a:endParaRP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GB" dirty="0" smtClean="0">
                <a:solidFill>
                  <a:srgbClr val="646464"/>
                </a:solidFill>
              </a:rPr>
              <a:t>@After</a:t>
            </a:r>
            <a:endParaRPr lang="el-GR" dirty="0" smtClean="0">
              <a:solidFill>
                <a:srgbClr val="646464"/>
              </a:solidFill>
            </a:endParaRP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b="1" dirty="0" smtClean="0">
                <a:solidFill>
                  <a:srgbClr val="7F0055"/>
                </a:solidFill>
              </a:rPr>
              <a:t>public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7F0055"/>
                </a:solidFill>
              </a:rPr>
              <a:t>void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tearDown</a:t>
            </a:r>
            <a:r>
              <a:rPr lang="en-US" b="1" dirty="0">
                <a:solidFill>
                  <a:srgbClr val="000000"/>
                </a:solidFill>
              </a:rPr>
              <a:t>() </a:t>
            </a:r>
            <a:r>
              <a:rPr lang="en-US" b="1" dirty="0">
                <a:solidFill>
                  <a:srgbClr val="7F0055"/>
                </a:solidFill>
              </a:rPr>
              <a:t>throws</a:t>
            </a:r>
            <a:r>
              <a:rPr lang="en-US" b="1" dirty="0">
                <a:solidFill>
                  <a:srgbClr val="000000"/>
                </a:solidFill>
              </a:rPr>
              <a:t> Exception </a:t>
            </a:r>
            <a:r>
              <a:rPr lang="en-US" b="1" dirty="0" smtClean="0">
                <a:solidFill>
                  <a:srgbClr val="000000"/>
                </a:solidFill>
              </a:rPr>
              <a:t>{</a:t>
            </a:r>
            <a:endParaRPr lang="el-GR" b="1" dirty="0" smtClean="0">
              <a:solidFill>
                <a:srgbClr val="000000"/>
              </a:solidFill>
            </a:endParaRPr>
          </a:p>
          <a:p>
            <a:pPr marL="1714500" lvl="4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GB" sz="2200" dirty="0" err="1" smtClean="0">
                <a:solidFill>
                  <a:srgbClr val="000000"/>
                </a:solidFill>
              </a:rPr>
              <a:t>System.</a:t>
            </a:r>
            <a:r>
              <a:rPr lang="en-GB" sz="2200" i="1" dirty="0" err="1" smtClean="0">
                <a:solidFill>
                  <a:srgbClr val="0033CC"/>
                </a:solidFill>
              </a:rPr>
              <a:t>out</a:t>
            </a:r>
            <a:r>
              <a:rPr lang="en-GB" sz="2200" i="1" dirty="0" err="1" smtClean="0">
                <a:solidFill>
                  <a:srgbClr val="000000"/>
                </a:solidFill>
              </a:rPr>
              <a:t>.println</a:t>
            </a:r>
            <a:r>
              <a:rPr lang="en-GB" sz="2200" i="1" dirty="0">
                <a:solidFill>
                  <a:srgbClr val="000000"/>
                </a:solidFill>
              </a:rPr>
              <a:t>(</a:t>
            </a:r>
            <a:r>
              <a:rPr lang="en-GB" sz="2200" i="1" dirty="0"/>
              <a:t>"</a:t>
            </a:r>
            <a:r>
              <a:rPr lang="el-GR" sz="2200" i="1" dirty="0">
                <a:solidFill>
                  <a:srgbClr val="0033CC"/>
                </a:solidFill>
              </a:rPr>
              <a:t>Εκτέλεση μεθόδου @</a:t>
            </a:r>
            <a:r>
              <a:rPr lang="en-GB" sz="2200" i="1" dirty="0">
                <a:solidFill>
                  <a:srgbClr val="0033CC"/>
                </a:solidFill>
              </a:rPr>
              <a:t>After</a:t>
            </a:r>
            <a:r>
              <a:rPr lang="en-GB" sz="2200" i="1" dirty="0" smtClean="0"/>
              <a:t>"</a:t>
            </a:r>
            <a:r>
              <a:rPr lang="en-GB" sz="2200" i="1" dirty="0" smtClean="0">
                <a:solidFill>
                  <a:srgbClr val="000000"/>
                </a:solidFill>
              </a:rPr>
              <a:t>);</a:t>
            </a:r>
            <a:endParaRPr lang="el-GR" sz="2200" i="1" dirty="0" smtClean="0">
              <a:solidFill>
                <a:srgbClr val="000000"/>
              </a:solidFill>
            </a:endParaRPr>
          </a:p>
          <a:p>
            <a:pPr marL="800100" lvl="2" indent="0">
              <a:spcBef>
                <a:spcPts val="0"/>
              </a:spcBef>
              <a:spcAft>
                <a:spcPts val="1800"/>
              </a:spcAft>
              <a:buClr>
                <a:srgbClr val="D34817"/>
              </a:buClr>
              <a:buSzPct val="85000"/>
              <a:buNone/>
            </a:pPr>
            <a:r>
              <a:rPr lang="el-GR" dirty="0" smtClean="0">
                <a:solidFill>
                  <a:srgbClr val="000000"/>
                </a:solidFill>
              </a:rPr>
              <a:t>}</a:t>
            </a:r>
            <a:endParaRPr lang="el-GR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25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Κώδικας της κλάσης παραδείγματος #3</a:t>
            </a:r>
          </a:p>
        </p:txBody>
      </p:sp>
      <p:sp>
        <p:nvSpPr>
          <p:cNvPr id="3" name="Θέση περιεχομένου 1" descr="Τμήμα κώδικα: @ test. Enter, public void, test1, άνοιγμα κλείσιμο παρένθεσης, άγκιστρο. Enter, system.out.print ln, παρένθεση, εισαγωγικά, test 1, εισαγωγικά, κλείσιμο παρένθεσης. Enter, κλείσιμο αγκίστρου. Enter, @ test. Enter, public void, test2, άνοιγμα κλείσιμο παρένθεσης, άγκιστρο. Enter, system.out.print ln, παρένθεση, εισαγωγικά, test 2, εισαγωγικά, κλείσιμο παρένθεσης. Enter, κλείσιμο αγκίστρου. Enter,  κλείσιμο αγκίστρου, / / τέλος κλάσης περίπτωσης ελέγχου.&#10;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endParaRPr lang="el-GR" sz="2800" dirty="0" smtClean="0">
              <a:solidFill>
                <a:srgbClr val="777777"/>
              </a:solidFill>
            </a:endParaRP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GB" dirty="0" smtClean="0">
                <a:solidFill>
                  <a:srgbClr val="777777"/>
                </a:solidFill>
              </a:rPr>
              <a:t>@Test</a:t>
            </a: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GB" b="1" dirty="0" smtClean="0">
                <a:solidFill>
                  <a:srgbClr val="7F0055"/>
                </a:solidFill>
              </a:rPr>
              <a:t>public</a:t>
            </a:r>
            <a:r>
              <a:rPr lang="en-GB" b="1" dirty="0" smtClean="0">
                <a:solidFill>
                  <a:srgbClr val="000000"/>
                </a:solidFill>
              </a:rPr>
              <a:t> </a:t>
            </a:r>
            <a:r>
              <a:rPr lang="en-GB" b="1" dirty="0" smtClean="0">
                <a:solidFill>
                  <a:srgbClr val="7F0055"/>
                </a:solidFill>
              </a:rPr>
              <a:t>void</a:t>
            </a:r>
            <a:r>
              <a:rPr lang="en-GB" b="1" dirty="0" smtClean="0">
                <a:solidFill>
                  <a:srgbClr val="000000"/>
                </a:solidFill>
              </a:rPr>
              <a:t> test1() {</a:t>
            </a:r>
            <a:endParaRPr lang="el-GR" b="1" dirty="0" smtClean="0">
              <a:solidFill>
                <a:srgbClr val="000000"/>
              </a:solidFill>
            </a:endParaRPr>
          </a:p>
          <a:p>
            <a:pPr marL="1714500" lvl="4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GB" sz="2200" dirty="0" err="1" smtClean="0">
                <a:solidFill>
                  <a:srgbClr val="000000"/>
                </a:solidFill>
              </a:rPr>
              <a:t>System.</a:t>
            </a:r>
            <a:r>
              <a:rPr lang="en-GB" sz="2200" i="1" dirty="0" err="1" smtClean="0">
                <a:solidFill>
                  <a:srgbClr val="0033CC"/>
                </a:solidFill>
              </a:rPr>
              <a:t>out</a:t>
            </a:r>
            <a:r>
              <a:rPr lang="en-GB" sz="2200" i="1" dirty="0" err="1" smtClean="0">
                <a:solidFill>
                  <a:srgbClr val="000000"/>
                </a:solidFill>
              </a:rPr>
              <a:t>.println</a:t>
            </a:r>
            <a:r>
              <a:rPr lang="en-GB" sz="2200" i="1" dirty="0" smtClean="0">
                <a:solidFill>
                  <a:srgbClr val="000000"/>
                </a:solidFill>
              </a:rPr>
              <a:t>(</a:t>
            </a:r>
            <a:r>
              <a:rPr lang="en-GB" sz="2200" i="1" dirty="0" smtClean="0"/>
              <a:t>"</a:t>
            </a:r>
            <a:r>
              <a:rPr lang="en-GB" sz="2200" i="1" dirty="0" smtClean="0">
                <a:solidFill>
                  <a:srgbClr val="0033CC"/>
                </a:solidFill>
              </a:rPr>
              <a:t>Test 1</a:t>
            </a:r>
            <a:r>
              <a:rPr lang="en-GB" sz="2200" i="1" dirty="0" smtClean="0"/>
              <a:t>"</a:t>
            </a:r>
            <a:r>
              <a:rPr lang="en-GB" sz="2200" i="1" dirty="0" smtClean="0">
                <a:solidFill>
                  <a:srgbClr val="000000"/>
                </a:solidFill>
              </a:rPr>
              <a:t>);</a:t>
            </a:r>
          </a:p>
          <a:p>
            <a:pPr marL="800100" lvl="2" indent="0">
              <a:spcBef>
                <a:spcPts val="0"/>
              </a:spcBef>
              <a:spcAft>
                <a:spcPts val="1800"/>
              </a:spcAft>
              <a:buClr>
                <a:srgbClr val="D34817"/>
              </a:buClr>
              <a:buSzPct val="85000"/>
              <a:buNone/>
            </a:pPr>
            <a:r>
              <a:rPr lang="el-GR" dirty="0" smtClean="0">
                <a:solidFill>
                  <a:srgbClr val="000000"/>
                </a:solidFill>
              </a:rPr>
              <a:t>}</a:t>
            </a:r>
            <a:endParaRPr lang="el-GR" dirty="0" smtClean="0">
              <a:solidFill>
                <a:prstClr val="black"/>
              </a:solidFill>
            </a:endParaRP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GB" dirty="0" smtClean="0">
                <a:solidFill>
                  <a:srgbClr val="777777"/>
                </a:solidFill>
              </a:rPr>
              <a:t>@Test</a:t>
            </a: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GB" b="1" dirty="0" smtClean="0">
                <a:solidFill>
                  <a:srgbClr val="7F0055"/>
                </a:solidFill>
              </a:rPr>
              <a:t>public</a:t>
            </a:r>
            <a:r>
              <a:rPr lang="en-GB" b="1" dirty="0" smtClean="0">
                <a:solidFill>
                  <a:srgbClr val="000000"/>
                </a:solidFill>
              </a:rPr>
              <a:t> </a:t>
            </a:r>
            <a:r>
              <a:rPr lang="en-GB" b="1" dirty="0" smtClean="0">
                <a:solidFill>
                  <a:srgbClr val="7F0055"/>
                </a:solidFill>
              </a:rPr>
              <a:t>void</a:t>
            </a:r>
            <a:r>
              <a:rPr lang="en-GB" b="1" dirty="0" smtClean="0">
                <a:solidFill>
                  <a:srgbClr val="000000"/>
                </a:solidFill>
              </a:rPr>
              <a:t> test2() {</a:t>
            </a:r>
            <a:endParaRPr lang="el-GR" b="1" dirty="0" smtClean="0">
              <a:solidFill>
                <a:srgbClr val="000000"/>
              </a:solidFill>
            </a:endParaRPr>
          </a:p>
          <a:p>
            <a:pPr marL="1714500" lvl="4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GB" sz="2200" dirty="0" err="1" smtClean="0">
                <a:solidFill>
                  <a:srgbClr val="000000"/>
                </a:solidFill>
              </a:rPr>
              <a:t>System.</a:t>
            </a:r>
            <a:r>
              <a:rPr lang="en-GB" sz="2200" i="1" dirty="0" err="1" smtClean="0">
                <a:solidFill>
                  <a:srgbClr val="0033CC"/>
                </a:solidFill>
              </a:rPr>
              <a:t>out</a:t>
            </a:r>
            <a:r>
              <a:rPr lang="en-GB" sz="2200" i="1" dirty="0" err="1" smtClean="0">
                <a:solidFill>
                  <a:srgbClr val="000000"/>
                </a:solidFill>
              </a:rPr>
              <a:t>.println</a:t>
            </a:r>
            <a:r>
              <a:rPr lang="en-GB" sz="2200" i="1" dirty="0" smtClean="0">
                <a:solidFill>
                  <a:srgbClr val="000000"/>
                </a:solidFill>
              </a:rPr>
              <a:t>(</a:t>
            </a:r>
            <a:r>
              <a:rPr lang="en-GB" sz="2200" i="1" dirty="0" smtClean="0"/>
              <a:t>"</a:t>
            </a:r>
            <a:r>
              <a:rPr lang="en-GB" sz="2200" i="1" dirty="0" smtClean="0">
                <a:solidFill>
                  <a:srgbClr val="0033CC"/>
                </a:solidFill>
              </a:rPr>
              <a:t>Test 2</a:t>
            </a:r>
            <a:r>
              <a:rPr lang="en-GB" sz="2200" i="1" dirty="0" smtClean="0"/>
              <a:t>"</a:t>
            </a:r>
            <a:r>
              <a:rPr lang="en-GB" sz="2200" i="1" dirty="0" smtClean="0">
                <a:solidFill>
                  <a:srgbClr val="000000"/>
                </a:solidFill>
              </a:rPr>
              <a:t>);</a:t>
            </a:r>
          </a:p>
          <a:p>
            <a:pPr marL="800100" lvl="2" indent="0">
              <a:spcBef>
                <a:spcPts val="0"/>
              </a:spcBef>
              <a:spcAft>
                <a:spcPts val="1800"/>
              </a:spcAft>
              <a:buClr>
                <a:srgbClr val="D34817"/>
              </a:buClr>
              <a:buSzPct val="85000"/>
              <a:buNone/>
            </a:pPr>
            <a:r>
              <a:rPr lang="el-GR" dirty="0" smtClean="0">
                <a:solidFill>
                  <a:srgbClr val="000000"/>
                </a:solidFill>
              </a:rPr>
              <a:t>}</a:t>
            </a: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l-GR" dirty="0" smtClean="0">
                <a:solidFill>
                  <a:srgbClr val="000000"/>
                </a:solidFill>
              </a:rPr>
              <a:t>} //Τέλος κλάσης περίπτωσης ελέγχου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93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Ολοκληρωμένος ο </a:t>
            </a: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κώδικας 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της κλάσης του παραδείγματος</a:t>
            </a:r>
            <a:endParaRPr lang="el-G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Θέση περιεχομένου 1" descr="Εικόνα με ολόκληρο τον κώδικα του παραδείγματος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24000"/>
            <a:ext cx="6172200" cy="4800600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28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Εκτέλεση του παραδείγματος</a:t>
            </a:r>
          </a:p>
        </p:txBody>
      </p:sp>
      <p:sp>
        <p:nvSpPr>
          <p:cNvPr id="6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267200" cy="4800600"/>
          </a:xfrm>
        </p:spPr>
        <p:txBody>
          <a:bodyPr>
            <a:noAutofit/>
          </a:bodyPr>
          <a:lstStyle/>
          <a:p>
            <a:pPr marL="342000" lvl="0" indent="-342000">
              <a:spcBef>
                <a:spcPts val="0"/>
              </a:spcBef>
              <a:spcAft>
                <a:spcPts val="4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Εκτελώντας το παράδειγμα παρατηρούμε την σειρά εκτέλεσης των μεθόδων όπως φαίνεται από τα μηνύματα που τυπώνονται στην κονσόλα.</a:t>
            </a:r>
          </a:p>
          <a:p>
            <a:pPr marL="342000" lvl="0" indent="-342000">
              <a:spcBef>
                <a:spcPts val="0"/>
              </a:spcBef>
              <a:spcAft>
                <a:spcPts val="4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Η μέθοδος </a:t>
            </a:r>
            <a:r>
              <a:rPr lang="en-US" sz="2000" dirty="0">
                <a:solidFill>
                  <a:prstClr val="black"/>
                </a:solidFill>
              </a:rPr>
              <a:t>@</a:t>
            </a:r>
            <a:r>
              <a:rPr lang="en-US" sz="2000" i="1" dirty="0" err="1">
                <a:solidFill>
                  <a:prstClr val="black"/>
                </a:solidFill>
              </a:rPr>
              <a:t>BeforeClass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εκτελείται πρώτη και μία φορά, ενώ η μέθοδος @</a:t>
            </a:r>
            <a:r>
              <a:rPr lang="en-US" sz="2000" i="1" dirty="0" err="1">
                <a:solidFill>
                  <a:prstClr val="black"/>
                </a:solidFill>
              </a:rPr>
              <a:t>AfterClass</a:t>
            </a:r>
            <a:r>
              <a:rPr lang="en-US" sz="2000" i="1" dirty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εκτελείται τελευταία και μία φορά επίσης.</a:t>
            </a: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Η μέθοδος </a:t>
            </a:r>
            <a:r>
              <a:rPr lang="en-US" sz="2000" dirty="0">
                <a:solidFill>
                  <a:prstClr val="black"/>
                </a:solidFill>
              </a:rPr>
              <a:t>@</a:t>
            </a:r>
            <a:r>
              <a:rPr lang="en-US" sz="2000" i="1" dirty="0">
                <a:solidFill>
                  <a:prstClr val="black"/>
                </a:solidFill>
              </a:rPr>
              <a:t>Before </a:t>
            </a:r>
            <a:r>
              <a:rPr lang="el-GR" sz="2000" dirty="0">
                <a:solidFill>
                  <a:prstClr val="black"/>
                </a:solidFill>
              </a:rPr>
              <a:t>εκτελείται μία φορά πριν κάθε μέθοδο ελέγχου, ενώ η @</a:t>
            </a:r>
            <a:r>
              <a:rPr lang="en-US" sz="2000" i="1" dirty="0">
                <a:solidFill>
                  <a:prstClr val="black"/>
                </a:solidFill>
              </a:rPr>
              <a:t>After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εκτελείται μία φορά μετά από κάθε μέθοδο ελέγχου (στο παράδειγμα έχουμε δύο μεθόδους ελέγχου</a:t>
            </a:r>
            <a:r>
              <a:rPr lang="el-GR" sz="2000" dirty="0" smtClean="0">
                <a:solidFill>
                  <a:prstClr val="black"/>
                </a:solidFill>
              </a:rPr>
              <a:t>).</a:t>
            </a:r>
            <a:endParaRPr lang="el-GR" sz="2000" dirty="0">
              <a:solidFill>
                <a:prstClr val="black"/>
              </a:solidFill>
            </a:endParaRPr>
          </a:p>
        </p:txBody>
      </p:sp>
      <p:pic>
        <p:nvPicPr>
          <p:cNvPr id="8" name="Θέση περιεχομένου 2" descr="Εικόνα που δείχνει την σειρά εκτέλεσης των μεθόδων του παραδείγματος.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687" y="1908969"/>
            <a:ext cx="3948113" cy="3806031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9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35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1528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4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Επεξεργασία: </a:t>
            </a:r>
            <a:r>
              <a:rPr lang="el-G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Σοφιανίδου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Γεωργία</a:t>
            </a:r>
            <a:endParaRPr lang="el-G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4290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</a:t>
            </a:r>
            <a:r>
              <a:rPr lang="el-GR" altLang="el-GR" sz="2800" dirty="0" smtClean="0">
                <a:latin typeface="Calibri" panose="020F0502020204030204" pitchFamily="34" charset="0"/>
              </a:rPr>
              <a:t> (</a:t>
            </a:r>
            <a:r>
              <a:rPr lang="en-US" altLang="el-GR" sz="2800" dirty="0" smtClean="0">
                <a:latin typeface="Calibri" panose="020F0502020204030204" pitchFamily="34" charset="0"/>
              </a:rPr>
              <a:t>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 (B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 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Y)</a:t>
            </a:r>
            <a:r>
              <a:rPr lang="en-US" altLang="el-GR" sz="2400" dirty="0" smtClean="0">
                <a:latin typeface="Calibri" panose="020F0502020204030204" pitchFamily="34" charset="0"/>
              </a:rPr>
              <a:t>,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 (S A)</a:t>
            </a:r>
            <a:r>
              <a:rPr lang="en-US" altLang="el-GR" sz="2400" dirty="0" smtClean="0">
                <a:latin typeface="Calibri" panose="020F0502020204030204" pitchFamily="34" charset="0"/>
              </a:rPr>
              <a:t>,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,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 Μη εισαγόμενο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.</a:t>
            </a:r>
            <a:r>
              <a:rPr lang="en-US" altLang="el-GR" sz="2400" dirty="0" smtClean="0">
                <a:latin typeface="Calibri" panose="020F0502020204030204" pitchFamily="34" charset="0"/>
              </a:rPr>
              <a:t> </a:t>
            </a:r>
            <a:endParaRPr lang="el-GR" altLang="el-GR" sz="2400" dirty="0" smtClean="0">
              <a:latin typeface="Calibri" panose="020F0502020204030204" pitchFamily="34" charset="0"/>
            </a:endParaRP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805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l-GR" alt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altLang="el-GR" sz="2000" dirty="0" smtClean="0"/>
              <a:t>.</a:t>
            </a:r>
            <a:endParaRPr lang="en-US" altLang="el-GR" sz="2000" dirty="0"/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dirty="0" smtClean="0"/>
              <a:t>Τ.Ε.Ι. </a:t>
            </a:r>
            <a:r>
              <a:rPr lang="el-GR" sz="2000" b="1" dirty="0" smtClean="0"/>
              <a:t>Θεσσαλίας</a:t>
            </a:r>
            <a:r>
              <a:rPr lang="el-GR" sz="2000" dirty="0" smtClean="0"/>
              <a:t>» έχει χρηματοδοτήσει μόνο </a:t>
            </a:r>
            <a:r>
              <a:rPr lang="el-GR" sz="2000" dirty="0" smtClean="0"/>
              <a:t>την </a:t>
            </a:r>
            <a:r>
              <a:rPr lang="el-GR" sz="2000" dirty="0" smtClean="0"/>
              <a:t>αναδιαμόρφωση του εκπαιδευτικού υλικού.</a:t>
            </a:r>
            <a:endParaRPr lang="el-GR" altLang="el-GR" sz="2000" dirty="0" smtClean="0"/>
          </a:p>
          <a:p>
            <a:pPr>
              <a:spcBef>
                <a:spcPts val="0"/>
              </a:spcBef>
            </a:pPr>
            <a:r>
              <a:rPr lang="el-GR" alt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altLang="el-GR" sz="2000" dirty="0" smtClean="0"/>
              <a:t>. </a:t>
            </a:r>
            <a:endParaRPr lang="el-GR" alt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 title="Λογότυπο Χρηματοδότησης.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4308475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1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F3D85C6-92F6-40A6-8DDC-91CBBDF4BE99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l-GR" altLang="el-GR" sz="14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66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5"/>
          </p:cNvPr>
          <p:cNvSpPr/>
          <p:nvPr/>
        </p:nvSpPr>
        <p:spPr>
          <a:xfrm>
            <a:off x="809625" y="238760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Επισημάνσεις Μεθόδων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 11"/>
          </p:cNvPr>
          <p:cNvSpPr/>
          <p:nvPr>
            <p:custDataLst>
              <p:tags r:id="rId2"/>
            </p:custDataLst>
          </p:nvPr>
        </p:nvSpPr>
        <p:spPr>
          <a:xfrm>
            <a:off x="809171" y="3276600"/>
            <a:ext cx="7507288" cy="812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 smtClean="0">
                <a:solidFill>
                  <a:srgbClr val="0070C0"/>
                </a:solidFill>
              </a:rPr>
              <a:t>2)  Παράδειγμα σειράς εκτέλεσης επισημασμένων </a:t>
            </a:r>
          </a:p>
          <a:p>
            <a:pPr lvl="1">
              <a:defRPr/>
            </a:pPr>
            <a:r>
              <a:rPr lang="el-GR" sz="2800" i="1" dirty="0" smtClean="0">
                <a:solidFill>
                  <a:srgbClr val="0070C0"/>
                </a:solidFill>
              </a:rPr>
              <a:t>μεθόδων 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0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474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Επισημάνσεις (</a:t>
            </a:r>
            <a:r>
              <a:rPr lang="en-US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annotations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μεθόδων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>
                <a:solidFill>
                  <a:prstClr val="black"/>
                </a:solidFill>
              </a:rPr>
              <a:t>Προστίθενται πριν το όνομα μιας μεθόδου μιας περιπτώσεως ελέγχου (ή κλάσης ελέγχου αν προτιμάτε). Καθορίζουν το αν, </a:t>
            </a:r>
            <a:r>
              <a:rPr lang="el-GR" sz="2800" dirty="0" smtClean="0">
                <a:solidFill>
                  <a:prstClr val="black"/>
                </a:solidFill>
              </a:rPr>
              <a:t>πότε, </a:t>
            </a:r>
            <a:r>
              <a:rPr lang="el-GR" sz="2800" dirty="0">
                <a:solidFill>
                  <a:prstClr val="black"/>
                </a:solidFill>
              </a:rPr>
              <a:t>και πόσες φορές θα εκτελεσθεί η συγκεκριμένη μέθοδος που επισημαίνεται:</a:t>
            </a:r>
            <a:endParaRPr lang="en-US" sz="2800" dirty="0">
              <a:solidFill>
                <a:prstClr val="black"/>
              </a:solidFill>
            </a:endParaRPr>
          </a:p>
          <a:p>
            <a:pPr marL="1405890" lvl="3" indent="-342000">
              <a:spcBef>
                <a:spcPts val="0"/>
              </a:spcBef>
              <a:spcAft>
                <a:spcPts val="600"/>
              </a:spcAft>
              <a:buClr>
                <a:srgbClr val="777777"/>
              </a:buClr>
              <a:buSzPct val="85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@</a:t>
            </a:r>
            <a:r>
              <a:rPr lang="en-US" sz="2400" i="1" dirty="0" err="1" smtClean="0">
                <a:solidFill>
                  <a:prstClr val="black"/>
                </a:solidFill>
              </a:rPr>
              <a:t>BeforeClass</a:t>
            </a:r>
            <a:r>
              <a:rPr lang="el-GR" sz="2400" dirty="0">
                <a:solidFill>
                  <a:prstClr val="black"/>
                </a:solidFill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  <a:p>
            <a:pPr marL="1405890" lvl="3" indent="-342000">
              <a:spcBef>
                <a:spcPts val="0"/>
              </a:spcBef>
              <a:spcAft>
                <a:spcPts val="600"/>
              </a:spcAft>
              <a:buClr>
                <a:srgbClr val="777777"/>
              </a:buClr>
              <a:buSzPct val="85000"/>
              <a:buFont typeface="Wingdings 2"/>
              <a:buChar char=""/>
            </a:pPr>
            <a:r>
              <a:rPr lang="en-US" sz="2400" dirty="0">
                <a:solidFill>
                  <a:prstClr val="black"/>
                </a:solidFill>
              </a:rPr>
              <a:t>@</a:t>
            </a:r>
            <a:r>
              <a:rPr lang="en-US" sz="2400" i="1" dirty="0" err="1" smtClean="0">
                <a:solidFill>
                  <a:prstClr val="black"/>
                </a:solidFill>
              </a:rPr>
              <a:t>AfterClass</a:t>
            </a:r>
            <a:r>
              <a:rPr lang="el-GR" sz="2400" dirty="0" smtClean="0">
                <a:solidFill>
                  <a:prstClr val="black"/>
                </a:solidFill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  <a:p>
            <a:pPr marL="1405890" lvl="3" indent="-342000">
              <a:spcBef>
                <a:spcPts val="0"/>
              </a:spcBef>
              <a:spcAft>
                <a:spcPts val="600"/>
              </a:spcAft>
              <a:buClr>
                <a:srgbClr val="777777"/>
              </a:buClr>
              <a:buSzPct val="85000"/>
              <a:buFont typeface="Wingdings 2"/>
              <a:buChar char=""/>
            </a:pPr>
            <a:r>
              <a:rPr lang="en-US" sz="2400" dirty="0">
                <a:solidFill>
                  <a:prstClr val="black"/>
                </a:solidFill>
              </a:rPr>
              <a:t>@</a:t>
            </a:r>
            <a:r>
              <a:rPr lang="en-US" sz="2400" i="1" dirty="0" smtClean="0">
                <a:solidFill>
                  <a:prstClr val="black"/>
                </a:solidFill>
              </a:rPr>
              <a:t>Before</a:t>
            </a:r>
            <a:r>
              <a:rPr lang="el-GR" sz="2400" dirty="0" smtClean="0">
                <a:solidFill>
                  <a:prstClr val="black"/>
                </a:solidFill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  <a:p>
            <a:pPr marL="1405890" lvl="3" indent="-342000">
              <a:spcBef>
                <a:spcPts val="0"/>
              </a:spcBef>
              <a:spcAft>
                <a:spcPts val="600"/>
              </a:spcAft>
              <a:buClr>
                <a:srgbClr val="777777"/>
              </a:buClr>
              <a:buSzPct val="85000"/>
              <a:buFont typeface="Wingdings 2"/>
              <a:buChar char=""/>
            </a:pPr>
            <a:r>
              <a:rPr lang="en-US" sz="2400" dirty="0">
                <a:solidFill>
                  <a:prstClr val="black"/>
                </a:solidFill>
              </a:rPr>
              <a:t>@</a:t>
            </a:r>
            <a:r>
              <a:rPr lang="en-US" sz="2400" i="1" dirty="0" smtClean="0">
                <a:solidFill>
                  <a:prstClr val="black"/>
                </a:solidFill>
              </a:rPr>
              <a:t>After</a:t>
            </a:r>
            <a:r>
              <a:rPr lang="el-GR" sz="2400" dirty="0" smtClean="0">
                <a:solidFill>
                  <a:prstClr val="black"/>
                </a:solidFill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  <a:p>
            <a:pPr marL="1405890" lvl="3" indent="-342000">
              <a:spcBef>
                <a:spcPts val="0"/>
              </a:spcBef>
              <a:buClr>
                <a:srgbClr val="777777"/>
              </a:buClr>
              <a:buSzPct val="85000"/>
              <a:buFont typeface="Wingdings 2"/>
              <a:buChar char=""/>
            </a:pPr>
            <a:r>
              <a:rPr lang="en-US" sz="2400" dirty="0">
                <a:solidFill>
                  <a:prstClr val="black"/>
                </a:solidFill>
              </a:rPr>
              <a:t>@</a:t>
            </a:r>
            <a:r>
              <a:rPr lang="en-US" sz="2400" i="1" dirty="0" smtClean="0">
                <a:solidFill>
                  <a:prstClr val="black"/>
                </a:solidFill>
              </a:rPr>
              <a:t>Test</a:t>
            </a:r>
            <a:r>
              <a:rPr lang="el-GR" sz="2400" dirty="0" smtClean="0">
                <a:solidFill>
                  <a:prstClr val="black"/>
                </a:solidFill>
              </a:rPr>
              <a:t>.</a:t>
            </a:r>
            <a:endParaRPr lang="el-GR" sz="2400" dirty="0">
              <a:solidFill>
                <a:prstClr val="black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l-GR" sz="1400" smtClean="0">
                <a:solidFill>
                  <a:schemeClr val="tx1"/>
                </a:solidFill>
              </a:rPr>
              <a:t>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34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Επισήμανση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@</a:t>
            </a:r>
            <a:r>
              <a:rPr lang="en-US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BeforeClass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(1 από 2)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spcBef>
                <a:spcPts val="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endParaRPr lang="el-GR" dirty="0" smtClean="0">
              <a:solidFill>
                <a:prstClr val="black"/>
              </a:solidFill>
            </a:endParaRPr>
          </a:p>
          <a:p>
            <a:pPr marL="342000" lvl="1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dirty="0" smtClean="0">
                <a:solidFill>
                  <a:prstClr val="black"/>
                </a:solidFill>
              </a:rPr>
              <a:t>Μία </a:t>
            </a:r>
            <a:r>
              <a:rPr lang="en-US" i="1" dirty="0">
                <a:solidFill>
                  <a:prstClr val="black"/>
                </a:solidFill>
              </a:rPr>
              <a:t>public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i="1" dirty="0">
                <a:solidFill>
                  <a:prstClr val="black"/>
                </a:solidFill>
              </a:rPr>
              <a:t>static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i="1" dirty="0">
                <a:solidFill>
                  <a:prstClr val="black"/>
                </a:solidFill>
              </a:rPr>
              <a:t>void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μέθοδος με την επισήμανση </a:t>
            </a:r>
            <a:r>
              <a:rPr lang="en-US" dirty="0">
                <a:solidFill>
                  <a:prstClr val="black"/>
                </a:solidFill>
              </a:rPr>
              <a:t>@</a:t>
            </a:r>
            <a:r>
              <a:rPr lang="en-US" i="1" dirty="0" err="1" smtClean="0">
                <a:solidFill>
                  <a:prstClr val="black"/>
                </a:solidFill>
              </a:rPr>
              <a:t>BeforeClass</a:t>
            </a:r>
            <a:r>
              <a:rPr lang="el-GR" dirty="0" smtClean="0">
                <a:solidFill>
                  <a:prstClr val="black"/>
                </a:solidFill>
              </a:rPr>
              <a:t>,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εκτελείται </a:t>
            </a:r>
            <a:r>
              <a:rPr lang="el-GR" b="1" u="sng" dirty="0">
                <a:solidFill>
                  <a:prstClr val="black"/>
                </a:solidFill>
              </a:rPr>
              <a:t>μόνο μία φορά </a:t>
            </a:r>
            <a:r>
              <a:rPr lang="el-GR" dirty="0">
                <a:solidFill>
                  <a:prstClr val="black"/>
                </a:solidFill>
              </a:rPr>
              <a:t>πριν από την δημιουργία του αντικειμένου της κλάσης ελέγχου. Είναι κατάλληλη για την εκτέλεση υπολογισμών που ίσως να απαιτούν </a:t>
            </a:r>
            <a:r>
              <a:rPr lang="el-GR" dirty="0" smtClean="0">
                <a:solidFill>
                  <a:prstClr val="black"/>
                </a:solidFill>
              </a:rPr>
              <a:t>χρόνο, </a:t>
            </a:r>
            <a:r>
              <a:rPr lang="el-GR" dirty="0">
                <a:solidFill>
                  <a:prstClr val="black"/>
                </a:solidFill>
              </a:rPr>
              <a:t>ή να είναι με κάποιο άλλο τρόπο δαπανηροί στην εκτέλεσή </a:t>
            </a:r>
            <a:r>
              <a:rPr lang="el-GR" dirty="0" smtClean="0">
                <a:solidFill>
                  <a:prstClr val="black"/>
                </a:solidFill>
              </a:rPr>
              <a:t>τους, </a:t>
            </a:r>
            <a:r>
              <a:rPr lang="el-GR" dirty="0">
                <a:solidFill>
                  <a:prstClr val="black"/>
                </a:solidFill>
              </a:rPr>
              <a:t>και θέλουμε να αποφύγουμε να εκτελεσθούν πολλές φορές.</a:t>
            </a:r>
          </a:p>
          <a:p>
            <a:endParaRPr lang="en-US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59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Επισήμανση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@</a:t>
            </a:r>
            <a:r>
              <a:rPr lang="en-US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BeforeClass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 από 2)</a:t>
            </a:r>
            <a:endParaRPr lang="en-US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199"/>
          </a:xfrm>
        </p:spPr>
        <p:txBody>
          <a:bodyPr>
            <a:normAutofit/>
          </a:bodyPr>
          <a:lstStyle/>
          <a:p>
            <a:pPr marL="342000" lvl="1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Ένα παράδειγμα, είναι το άνοιγμα συνδέσεων με εξυπηρετητή βάσης δεδομένων. Η σύνδεση θα χρησιμοποιηθεί στην συνέχεια για την εγγραφή, ή την ανάγνωση δεδομένων από τις μεθόδους ελέγχου, όπως δείχνει ο κώδικας που ακολουθεί: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6" name="Θέση περιεχομένου 2" descr="Τμήμα κώδικα: @ Before class. Enter, public static, void setup database, άνοιγμα κλείσιμο παρένθεσης, throws exception, άγκιστρο. Enter, class.for name, παρένθεση, εισαγωγικά, com.mysql.j d b c.driver, εισαγωγικά, κλείσιμο παρένθεσης. Enter, connection = driver manager.get connection, παρένθεση, εισαγωγικά, j d b c, άνω κάτω τελεία,, mysql, άνω κάτω τελεία, // local host / school db, αγγλικό ερωτηματικό, user = tei &amp; password = cangetin, εισαγωγικά, κλείσιμο παρένθεσης. Enter, κλείσιμο αγκίστρου."/>
          <p:cNvSpPr txBox="1"/>
          <p:nvPr>
            <p:custDataLst>
              <p:tags r:id="rId2"/>
            </p:custDataLst>
          </p:nvPr>
        </p:nvSpPr>
        <p:spPr bwMode="gray">
          <a:xfrm>
            <a:off x="457200" y="3581400"/>
            <a:ext cx="82296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8720" lvl="4">
              <a:spcAft>
                <a:spcPts val="600"/>
              </a:spcAft>
              <a:buClr>
                <a:srgbClr val="D34817"/>
              </a:buClr>
              <a:buSzPct val="85000"/>
            </a:pPr>
            <a:r>
              <a:rPr lang="en-US" sz="2000" b="1" dirty="0" smtClean="0">
                <a:solidFill>
                  <a:srgbClr val="0033CC"/>
                </a:solidFill>
              </a:rPr>
              <a:t>@</a:t>
            </a:r>
            <a:r>
              <a:rPr lang="en-US" sz="2000" b="1" dirty="0" err="1" smtClean="0">
                <a:solidFill>
                  <a:srgbClr val="0033CC"/>
                </a:solidFill>
              </a:rPr>
              <a:t>BeforeClass</a:t>
            </a:r>
            <a:endParaRPr lang="en-US" sz="2000" b="1" dirty="0" smtClean="0">
              <a:solidFill>
                <a:srgbClr val="0033CC"/>
              </a:solidFill>
            </a:endParaRPr>
          </a:p>
          <a:p>
            <a:pPr marL="1188720" lvl="4">
              <a:spcAft>
                <a:spcPts val="600"/>
              </a:spcAft>
              <a:buClr>
                <a:srgbClr val="D34817"/>
              </a:buClr>
              <a:buSzPct val="85000"/>
            </a:pPr>
            <a:r>
              <a:rPr lang="en-US" sz="2000" b="1" dirty="0" smtClean="0">
                <a:solidFill>
                  <a:srgbClr val="0033CC"/>
                </a:solidFill>
              </a:rPr>
              <a:t>public static void </a:t>
            </a:r>
            <a:r>
              <a:rPr lang="en-US" sz="2000" b="1" dirty="0" err="1" smtClean="0">
                <a:solidFill>
                  <a:srgbClr val="0033CC"/>
                </a:solidFill>
              </a:rPr>
              <a:t>setupDatabase</a:t>
            </a:r>
            <a:r>
              <a:rPr lang="en-US" sz="2000" b="1" dirty="0" smtClean="0">
                <a:solidFill>
                  <a:srgbClr val="0033CC"/>
                </a:solidFill>
              </a:rPr>
              <a:t>() throws Exception {</a:t>
            </a:r>
          </a:p>
          <a:p>
            <a:pPr marL="2103120" lvl="6">
              <a:spcAft>
                <a:spcPts val="600"/>
              </a:spcAft>
              <a:buClr>
                <a:srgbClr val="D34817"/>
              </a:buClr>
              <a:buSzPct val="85000"/>
            </a:pPr>
            <a:r>
              <a:rPr lang="en-US" sz="2000" b="1" dirty="0" err="1" smtClean="0">
                <a:solidFill>
                  <a:srgbClr val="0033CC"/>
                </a:solidFill>
              </a:rPr>
              <a:t>Class.forName</a:t>
            </a:r>
            <a:r>
              <a:rPr lang="en-US" sz="2000" b="1" dirty="0" smtClean="0">
                <a:solidFill>
                  <a:srgbClr val="0033CC"/>
                </a:solidFill>
              </a:rPr>
              <a:t>(“</a:t>
            </a:r>
            <a:r>
              <a:rPr lang="en-US" sz="2000" b="1" dirty="0" err="1" smtClean="0">
                <a:solidFill>
                  <a:srgbClr val="0033CC"/>
                </a:solidFill>
              </a:rPr>
              <a:t>com.mysql</a:t>
            </a:r>
            <a:r>
              <a:rPr lang="en-US" sz="2000" b="1" dirty="0" smtClean="0">
                <a:solidFill>
                  <a:srgbClr val="0033CC"/>
                </a:solidFill>
              </a:rPr>
              <a:t>. </a:t>
            </a:r>
            <a:r>
              <a:rPr lang="en-US" sz="2000" b="1" dirty="0" err="1" smtClean="0">
                <a:solidFill>
                  <a:srgbClr val="0033CC"/>
                </a:solidFill>
              </a:rPr>
              <a:t>jdbc.Driver</a:t>
            </a:r>
            <a:r>
              <a:rPr lang="en-US" sz="2000" b="1" dirty="0" smtClean="0">
                <a:solidFill>
                  <a:srgbClr val="0033CC"/>
                </a:solidFill>
              </a:rPr>
              <a:t>");</a:t>
            </a:r>
          </a:p>
          <a:p>
            <a:pPr marL="2103120" lvl="6">
              <a:spcAft>
                <a:spcPts val="600"/>
              </a:spcAft>
              <a:buClr>
                <a:srgbClr val="D34817"/>
              </a:buClr>
              <a:buSzPct val="85000"/>
            </a:pPr>
            <a:r>
              <a:rPr lang="en-US" sz="2000" b="1" dirty="0" smtClean="0">
                <a:solidFill>
                  <a:srgbClr val="0033CC"/>
                </a:solidFill>
              </a:rPr>
              <a:t>connection = </a:t>
            </a:r>
            <a:r>
              <a:rPr lang="en-US" sz="2000" b="1" dirty="0" err="1" smtClean="0">
                <a:solidFill>
                  <a:srgbClr val="0033CC"/>
                </a:solidFill>
              </a:rPr>
              <a:t>DriverManager.getConnection</a:t>
            </a:r>
            <a:r>
              <a:rPr lang="en-US" sz="2000" b="1" dirty="0" smtClean="0">
                <a:solidFill>
                  <a:srgbClr val="0033CC"/>
                </a:solidFill>
              </a:rPr>
              <a:t>(</a:t>
            </a:r>
          </a:p>
          <a:p>
            <a:pPr marL="2103120" lvl="6">
              <a:spcAft>
                <a:spcPts val="600"/>
              </a:spcAft>
              <a:buClr>
                <a:srgbClr val="D34817"/>
              </a:buClr>
              <a:buSzPct val="85000"/>
            </a:pPr>
            <a:r>
              <a:rPr lang="en-US" sz="2000" b="1" dirty="0" smtClean="0">
                <a:solidFill>
                  <a:srgbClr val="0033CC"/>
                </a:solidFill>
              </a:rPr>
              <a:t>"</a:t>
            </a:r>
            <a:r>
              <a:rPr lang="en-US" sz="2000" b="1" dirty="0" err="1" smtClean="0">
                <a:solidFill>
                  <a:srgbClr val="0033CC"/>
                </a:solidFill>
              </a:rPr>
              <a:t>jdbc:mysql</a:t>
            </a:r>
            <a:r>
              <a:rPr lang="en-US" sz="2000" b="1" dirty="0" smtClean="0">
                <a:solidFill>
                  <a:srgbClr val="0033CC"/>
                </a:solidFill>
              </a:rPr>
              <a:t>://</a:t>
            </a:r>
            <a:r>
              <a:rPr lang="en-US" sz="2000" b="1" dirty="0" err="1" smtClean="0">
                <a:solidFill>
                  <a:srgbClr val="0033CC"/>
                </a:solidFill>
              </a:rPr>
              <a:t>localhost</a:t>
            </a:r>
            <a:r>
              <a:rPr lang="en-US" sz="2000" b="1" dirty="0" smtClean="0">
                <a:solidFill>
                  <a:srgbClr val="0033CC"/>
                </a:solidFill>
              </a:rPr>
              <a:t>/</a:t>
            </a:r>
            <a:r>
              <a:rPr lang="en-US" sz="2000" b="1" dirty="0" err="1" smtClean="0">
                <a:solidFill>
                  <a:srgbClr val="0033CC"/>
                </a:solidFill>
              </a:rPr>
              <a:t>schooldb?user</a:t>
            </a:r>
            <a:r>
              <a:rPr lang="en-US" sz="2000" b="1" dirty="0" smtClean="0">
                <a:solidFill>
                  <a:srgbClr val="0033CC"/>
                </a:solidFill>
              </a:rPr>
              <a:t>=</a:t>
            </a:r>
            <a:r>
              <a:rPr lang="en-US" sz="2000" b="1" dirty="0" err="1" smtClean="0">
                <a:solidFill>
                  <a:srgbClr val="0033CC"/>
                </a:solidFill>
              </a:rPr>
              <a:t>tei&amp;password</a:t>
            </a:r>
            <a:r>
              <a:rPr lang="en-US" sz="2000" b="1" dirty="0" smtClean="0">
                <a:solidFill>
                  <a:srgbClr val="0033CC"/>
                </a:solidFill>
              </a:rPr>
              <a:t>=</a:t>
            </a:r>
            <a:r>
              <a:rPr lang="en-US" sz="2000" b="1" dirty="0" err="1" smtClean="0">
                <a:solidFill>
                  <a:srgbClr val="0033CC"/>
                </a:solidFill>
              </a:rPr>
              <a:t>cangetin</a:t>
            </a:r>
            <a:r>
              <a:rPr lang="en-US" sz="2000" b="1" dirty="0" smtClean="0">
                <a:solidFill>
                  <a:srgbClr val="0033CC"/>
                </a:solidFill>
              </a:rPr>
              <a:t>");</a:t>
            </a:r>
          </a:p>
          <a:p>
            <a:pPr marL="1188720" lvl="4">
              <a:spcAft>
                <a:spcPts val="600"/>
              </a:spcAft>
              <a:buClr>
                <a:srgbClr val="D34817"/>
              </a:buClr>
              <a:buSzPct val="85000"/>
            </a:pPr>
            <a:r>
              <a:rPr lang="en-US" sz="2000" b="1" dirty="0" smtClean="0">
                <a:solidFill>
                  <a:srgbClr val="0033CC"/>
                </a:solidFill>
              </a:rPr>
              <a:t>}</a:t>
            </a:r>
            <a:endParaRPr lang="en-US" sz="2000" b="1" dirty="0">
              <a:solidFill>
                <a:srgbClr val="0033CC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99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Επισήμανση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@</a:t>
            </a:r>
            <a:r>
              <a:rPr lang="en-US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AfterClass</a:t>
            </a:r>
            <a:endParaRPr lang="el-GR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 descr="&#10;&#10;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09800"/>
          </a:xfrm>
        </p:spPr>
        <p:txBody>
          <a:bodyPr>
            <a:normAutofit/>
          </a:bodyPr>
          <a:lstStyle/>
          <a:p>
            <a:pPr marL="342000" lvl="1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200" dirty="0">
                <a:solidFill>
                  <a:prstClr val="black"/>
                </a:solidFill>
              </a:rPr>
              <a:t>Μία </a:t>
            </a:r>
            <a:r>
              <a:rPr lang="en-US" sz="2200" i="1" dirty="0" smtClean="0">
                <a:solidFill>
                  <a:prstClr val="black"/>
                </a:solidFill>
              </a:rPr>
              <a:t>public</a:t>
            </a:r>
            <a:r>
              <a:rPr lang="en-US" sz="2200" dirty="0" smtClean="0">
                <a:solidFill>
                  <a:prstClr val="black"/>
                </a:solidFill>
              </a:rPr>
              <a:t> </a:t>
            </a:r>
            <a:r>
              <a:rPr lang="en-US" sz="2200" i="1" dirty="0">
                <a:solidFill>
                  <a:prstClr val="black"/>
                </a:solidFill>
              </a:rPr>
              <a:t>static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i="1" dirty="0">
                <a:solidFill>
                  <a:prstClr val="black"/>
                </a:solidFill>
              </a:rPr>
              <a:t>void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l-GR" sz="2200" dirty="0">
                <a:solidFill>
                  <a:prstClr val="black"/>
                </a:solidFill>
              </a:rPr>
              <a:t>μέθοδος με την επισήμανση </a:t>
            </a:r>
            <a:r>
              <a:rPr lang="en-US" sz="2200" dirty="0">
                <a:solidFill>
                  <a:prstClr val="black"/>
                </a:solidFill>
              </a:rPr>
              <a:t>@</a:t>
            </a:r>
            <a:r>
              <a:rPr lang="en-US" sz="2200" i="1" dirty="0" err="1">
                <a:solidFill>
                  <a:prstClr val="black"/>
                </a:solidFill>
              </a:rPr>
              <a:t>AfterClass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l-GR" sz="2200" dirty="0">
                <a:solidFill>
                  <a:prstClr val="black"/>
                </a:solidFill>
              </a:rPr>
              <a:t>εκτελείται </a:t>
            </a:r>
            <a:r>
              <a:rPr lang="el-GR" sz="2200" b="1" dirty="0">
                <a:solidFill>
                  <a:prstClr val="black"/>
                </a:solidFill>
              </a:rPr>
              <a:t>μόνο μία φορά 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l-GR" sz="2200" dirty="0">
                <a:solidFill>
                  <a:prstClr val="black"/>
                </a:solidFill>
              </a:rPr>
              <a:t>και αφού ολοκληρωθούν όλοι οι έλεγχοι. Είναι κατάλληλη για την εκτέλεση υπολογισμών που να καθαρίζουν (</a:t>
            </a:r>
            <a:r>
              <a:rPr lang="en-US" sz="2200" i="1" dirty="0">
                <a:solidFill>
                  <a:prstClr val="black"/>
                </a:solidFill>
              </a:rPr>
              <a:t>cleanup</a:t>
            </a:r>
            <a:r>
              <a:rPr lang="el-GR" sz="2200" dirty="0">
                <a:solidFill>
                  <a:prstClr val="black"/>
                </a:solidFill>
              </a:rPr>
              <a:t>) πριν την περάτωση των ελέγχων.</a:t>
            </a:r>
          </a:p>
          <a:p>
            <a:pPr marL="342000" lvl="1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200" dirty="0">
                <a:solidFill>
                  <a:prstClr val="black"/>
                </a:solidFill>
              </a:rPr>
              <a:t>Ένα παράδειγμα είναι το κλείσιμο συνδέσεων με εξυπηρετητή βάσης δεδομένων</a:t>
            </a:r>
            <a:r>
              <a:rPr lang="el-GR" sz="2200" dirty="0" smtClean="0">
                <a:solidFill>
                  <a:prstClr val="black"/>
                </a:solidFill>
              </a:rPr>
              <a:t>.</a:t>
            </a:r>
            <a:endParaRPr lang="el-GR" sz="2200" dirty="0">
              <a:solidFill>
                <a:prstClr val="black"/>
              </a:solidFill>
            </a:endParaRPr>
          </a:p>
        </p:txBody>
      </p:sp>
      <p:sp>
        <p:nvSpPr>
          <p:cNvPr id="6" name="Θέση περιεχομένου 2" descr="Τμήμα κώδικα: @ after class. Enter, public static, void close database, άνοιγμα κλείσιμο παρένθεσης, throws  exception, άγκιστρο. Enter, if, παρένθεση, connection, θαυμαστικό = null, κλείσιμο παρένθεσης, άγκιστρο. Enter, connection.close, άνοιγμα κλείσιμο παρένθεσης. Enter, connection = null. Enter, κλείσιμο παρένθεσης. Enter, κλείσιμο παρένθεσης."/>
          <p:cNvSpPr txBox="1"/>
          <p:nvPr>
            <p:custDataLst>
              <p:tags r:id="rId2"/>
            </p:custDataLst>
          </p:nvPr>
        </p:nvSpPr>
        <p:spPr>
          <a:xfrm>
            <a:off x="457200" y="3755410"/>
            <a:ext cx="82296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31570" lvl="3">
              <a:buClr>
                <a:srgbClr val="9B2D1F"/>
              </a:buClr>
              <a:buSzPct val="85000"/>
            </a:pPr>
            <a:r>
              <a:rPr lang="en-US" sz="2400" dirty="0" smtClean="0">
                <a:solidFill>
                  <a:srgbClr val="0033CC"/>
                </a:solidFill>
              </a:rPr>
              <a:t>@</a:t>
            </a:r>
            <a:r>
              <a:rPr lang="en-US" sz="2400" dirty="0" err="1" smtClean="0">
                <a:solidFill>
                  <a:srgbClr val="0033CC"/>
                </a:solidFill>
              </a:rPr>
              <a:t>AfterClass</a:t>
            </a:r>
            <a:endParaRPr lang="en-US" sz="2400" dirty="0" smtClean="0">
              <a:solidFill>
                <a:srgbClr val="0033CC"/>
              </a:solidFill>
            </a:endParaRPr>
          </a:p>
          <a:p>
            <a:pPr marL="1131570" lvl="3">
              <a:buClr>
                <a:srgbClr val="9B2D1F"/>
              </a:buClr>
              <a:buSzPct val="85000"/>
            </a:pPr>
            <a:r>
              <a:rPr lang="en-US" sz="2400" b="1" dirty="0" smtClean="0">
                <a:solidFill>
                  <a:srgbClr val="0033CC"/>
                </a:solidFill>
              </a:rPr>
              <a:t>public static void </a:t>
            </a:r>
            <a:r>
              <a:rPr lang="en-US" sz="2400" dirty="0" err="1" smtClean="0">
                <a:solidFill>
                  <a:srgbClr val="0033CC"/>
                </a:solidFill>
              </a:rPr>
              <a:t>closeDatabase</a:t>
            </a:r>
            <a:r>
              <a:rPr lang="en-US" sz="2400" dirty="0" smtClean="0">
                <a:solidFill>
                  <a:srgbClr val="0033CC"/>
                </a:solidFill>
              </a:rPr>
              <a:t>() </a:t>
            </a:r>
            <a:r>
              <a:rPr lang="en-US" sz="2400" b="1" dirty="0" smtClean="0">
                <a:solidFill>
                  <a:srgbClr val="0033CC"/>
                </a:solidFill>
              </a:rPr>
              <a:t>throws </a:t>
            </a:r>
            <a:r>
              <a:rPr lang="en-US" sz="2400" dirty="0" smtClean="0">
                <a:solidFill>
                  <a:srgbClr val="0033CC"/>
                </a:solidFill>
              </a:rPr>
              <a:t>Exception {</a:t>
            </a:r>
          </a:p>
          <a:p>
            <a:pPr marL="2045970" lvl="5">
              <a:buClr>
                <a:srgbClr val="9B2D1F"/>
              </a:buClr>
              <a:buSzPct val="85000"/>
            </a:pPr>
            <a:r>
              <a:rPr lang="en-US" sz="2200" b="1" dirty="0" smtClean="0">
                <a:solidFill>
                  <a:srgbClr val="0033CC"/>
                </a:solidFill>
              </a:rPr>
              <a:t>if </a:t>
            </a:r>
            <a:r>
              <a:rPr lang="en-US" sz="2200" dirty="0" smtClean="0">
                <a:solidFill>
                  <a:srgbClr val="0033CC"/>
                </a:solidFill>
              </a:rPr>
              <a:t>( connection != </a:t>
            </a:r>
            <a:r>
              <a:rPr lang="en-US" sz="2200" b="1" dirty="0" smtClean="0">
                <a:solidFill>
                  <a:srgbClr val="0033CC"/>
                </a:solidFill>
              </a:rPr>
              <a:t>null </a:t>
            </a:r>
            <a:r>
              <a:rPr lang="en-US" sz="2200" dirty="0" smtClean="0">
                <a:solidFill>
                  <a:srgbClr val="0033CC"/>
                </a:solidFill>
              </a:rPr>
              <a:t>) {</a:t>
            </a:r>
          </a:p>
          <a:p>
            <a:pPr marL="2960370" lvl="7">
              <a:buClr>
                <a:srgbClr val="9B2D1F"/>
              </a:buClr>
              <a:buSzPct val="85000"/>
            </a:pPr>
            <a:r>
              <a:rPr lang="en-US" sz="2000" dirty="0" err="1" smtClean="0">
                <a:solidFill>
                  <a:srgbClr val="0033CC"/>
                </a:solidFill>
              </a:rPr>
              <a:t>connection.close</a:t>
            </a:r>
            <a:r>
              <a:rPr lang="en-US" sz="2000" dirty="0" smtClean="0">
                <a:solidFill>
                  <a:srgbClr val="0033CC"/>
                </a:solidFill>
              </a:rPr>
              <a:t>();</a:t>
            </a:r>
          </a:p>
          <a:p>
            <a:pPr marL="2960370" lvl="7">
              <a:buClr>
                <a:srgbClr val="9B2D1F"/>
              </a:buClr>
              <a:buSzPct val="85000"/>
            </a:pPr>
            <a:r>
              <a:rPr lang="en-US" sz="2000" dirty="0" smtClean="0">
                <a:solidFill>
                  <a:srgbClr val="0033CC"/>
                </a:solidFill>
              </a:rPr>
              <a:t>connection = </a:t>
            </a:r>
            <a:r>
              <a:rPr lang="en-US" sz="2000" b="1" dirty="0" smtClean="0">
                <a:solidFill>
                  <a:srgbClr val="0033CC"/>
                </a:solidFill>
              </a:rPr>
              <a:t>null</a:t>
            </a:r>
            <a:r>
              <a:rPr lang="en-US" sz="2000" dirty="0" smtClean="0">
                <a:solidFill>
                  <a:srgbClr val="0033CC"/>
                </a:solidFill>
              </a:rPr>
              <a:t>;</a:t>
            </a:r>
          </a:p>
          <a:p>
            <a:pPr marL="2045970" lvl="5">
              <a:buClr>
                <a:srgbClr val="9B2D1F"/>
              </a:buClr>
              <a:buSzPct val="85000"/>
            </a:pPr>
            <a:r>
              <a:rPr lang="en-US" sz="2200" dirty="0" smtClean="0">
                <a:solidFill>
                  <a:srgbClr val="0033CC"/>
                </a:solidFill>
              </a:rPr>
              <a:t>}</a:t>
            </a:r>
          </a:p>
          <a:p>
            <a:pPr marL="1131570" lvl="3">
              <a:buClr>
                <a:srgbClr val="9B2D1F"/>
              </a:buClr>
              <a:buSzPct val="85000"/>
            </a:pPr>
            <a:r>
              <a:rPr lang="en-US" sz="2400" dirty="0" smtClean="0">
                <a:solidFill>
                  <a:srgbClr val="0033CC"/>
                </a:solidFill>
              </a:rPr>
              <a:t>}</a:t>
            </a:r>
            <a:endParaRPr lang="en-US" sz="9600" dirty="0">
              <a:solidFill>
                <a:srgbClr val="0033CC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49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Επισήμανση @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Before</a:t>
            </a:r>
            <a:endParaRPr lang="el-GR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 descr="&#10;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200" dirty="0">
                <a:solidFill>
                  <a:prstClr val="black"/>
                </a:solidFill>
              </a:rPr>
              <a:t>Μία </a:t>
            </a:r>
            <a:r>
              <a:rPr lang="en-US" sz="2200" i="1" dirty="0">
                <a:solidFill>
                  <a:prstClr val="black"/>
                </a:solidFill>
              </a:rPr>
              <a:t>public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l-GR" sz="2200" dirty="0">
                <a:solidFill>
                  <a:prstClr val="black"/>
                </a:solidFill>
              </a:rPr>
              <a:t>μέθοδος με την επισήμανση </a:t>
            </a:r>
            <a:r>
              <a:rPr lang="en-US" sz="2200" dirty="0">
                <a:solidFill>
                  <a:prstClr val="black"/>
                </a:solidFill>
              </a:rPr>
              <a:t>@</a:t>
            </a:r>
            <a:r>
              <a:rPr lang="en-US" sz="2200" i="1" dirty="0">
                <a:solidFill>
                  <a:prstClr val="black"/>
                </a:solidFill>
              </a:rPr>
              <a:t>Before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l-GR" sz="2200" dirty="0">
                <a:solidFill>
                  <a:prstClr val="black"/>
                </a:solidFill>
              </a:rPr>
              <a:t>εκτελείται κάθε φορά πριν από την εκτέλεση κάθε μεθόδου με την επισήμανση </a:t>
            </a:r>
            <a:r>
              <a:rPr lang="en-US" sz="2200" dirty="0">
                <a:solidFill>
                  <a:prstClr val="black"/>
                </a:solidFill>
              </a:rPr>
              <a:t>@</a:t>
            </a:r>
            <a:r>
              <a:rPr lang="en-US" sz="2200" i="1" dirty="0">
                <a:solidFill>
                  <a:prstClr val="black"/>
                </a:solidFill>
              </a:rPr>
              <a:t>Test</a:t>
            </a:r>
            <a:r>
              <a:rPr lang="en-US" sz="2200" dirty="0">
                <a:solidFill>
                  <a:prstClr val="black"/>
                </a:solidFill>
              </a:rPr>
              <a:t>.</a:t>
            </a:r>
          </a:p>
          <a:p>
            <a:pPr marL="342000" lvl="0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200" dirty="0">
                <a:solidFill>
                  <a:prstClr val="black"/>
                </a:solidFill>
              </a:rPr>
              <a:t>Πολλές φορές χρειάζεται για κάθε μέθοδος ελέγχου (αυτές με την επισήμανση </a:t>
            </a:r>
            <a:r>
              <a:rPr lang="en-US" sz="2200" dirty="0">
                <a:solidFill>
                  <a:prstClr val="black"/>
                </a:solidFill>
              </a:rPr>
              <a:t>@</a:t>
            </a:r>
            <a:r>
              <a:rPr lang="en-US" sz="2200" i="1" dirty="0">
                <a:solidFill>
                  <a:prstClr val="black"/>
                </a:solidFill>
              </a:rPr>
              <a:t>Test</a:t>
            </a:r>
            <a:r>
              <a:rPr lang="el-GR" sz="2200" dirty="0">
                <a:solidFill>
                  <a:prstClr val="black"/>
                </a:solidFill>
              </a:rPr>
              <a:t>) να εκτελεσθεί το ίδιο σύνολο εντολών. Αντί να επαναλαμβάνουμε αυτές τις εντολές σε κάθε μέθοδο ελέγχου τις τοποθετούμε σε μία μέθοδο με την επισήμανση </a:t>
            </a:r>
            <a:r>
              <a:rPr lang="en-US" sz="2200" dirty="0">
                <a:solidFill>
                  <a:prstClr val="black"/>
                </a:solidFill>
              </a:rPr>
              <a:t>@</a:t>
            </a:r>
            <a:r>
              <a:rPr lang="en-US" sz="2200" i="1" dirty="0">
                <a:solidFill>
                  <a:prstClr val="black"/>
                </a:solidFill>
              </a:rPr>
              <a:t>Before</a:t>
            </a:r>
            <a:r>
              <a:rPr lang="en-US" sz="2200" dirty="0" smtClean="0">
                <a:solidFill>
                  <a:prstClr val="black"/>
                </a:solidFill>
              </a:rPr>
              <a:t>.</a:t>
            </a: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6" name="Θέση περιεχομένου 2" descr="Τμήμα κώδικα: @ before. Enter, public void, initialize, άνοιγμα κλείσιμο παρένθεσης. Enter, άγκιστρο. Enter, persons = new array list, σύμβολο μικρότερου, person, σύμβολο μεγαλύτερου, άνοιγμα κλείσιμο παρένθεσης. Enter, κλείσιμο αγκίστρου."/>
          <p:cNvSpPr txBox="1"/>
          <p:nvPr>
            <p:custDataLst>
              <p:tags r:id="rId2"/>
            </p:custDataLst>
          </p:nvPr>
        </p:nvSpPr>
        <p:spPr>
          <a:xfrm>
            <a:off x="457200" y="43434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31570" lvl="3">
              <a:buClr>
                <a:srgbClr val="9B2D1F"/>
              </a:buClr>
              <a:buSzPct val="85000"/>
            </a:pPr>
            <a:r>
              <a:rPr lang="en-US" sz="2200" b="1" dirty="0" smtClean="0">
                <a:solidFill>
                  <a:srgbClr val="0033CC"/>
                </a:solidFill>
              </a:rPr>
              <a:t>@Before</a:t>
            </a:r>
          </a:p>
          <a:p>
            <a:pPr marL="1131570" lvl="3">
              <a:buClr>
                <a:srgbClr val="9B2D1F"/>
              </a:buClr>
              <a:buSzPct val="85000"/>
            </a:pPr>
            <a:r>
              <a:rPr lang="en-US" sz="2200" b="1" dirty="0" smtClean="0">
                <a:solidFill>
                  <a:srgbClr val="0033CC"/>
                </a:solidFill>
              </a:rPr>
              <a:t>public void initialize() </a:t>
            </a:r>
          </a:p>
          <a:p>
            <a:pPr marL="1131570" lvl="3">
              <a:buClr>
                <a:srgbClr val="9B2D1F"/>
              </a:buClr>
              <a:buSzPct val="85000"/>
            </a:pPr>
            <a:r>
              <a:rPr lang="en-US" sz="2200" b="1" dirty="0" smtClean="0">
                <a:solidFill>
                  <a:srgbClr val="0033CC"/>
                </a:solidFill>
              </a:rPr>
              <a:t>{</a:t>
            </a:r>
          </a:p>
          <a:p>
            <a:pPr marL="2045970" lvl="5">
              <a:buClr>
                <a:srgbClr val="9B2D1F"/>
              </a:buClr>
              <a:buSzPct val="85000"/>
            </a:pPr>
            <a:r>
              <a:rPr lang="en-US" sz="2000" b="1" dirty="0" smtClean="0">
                <a:solidFill>
                  <a:srgbClr val="0033CC"/>
                </a:solidFill>
              </a:rPr>
              <a:t>persons = new </a:t>
            </a:r>
            <a:r>
              <a:rPr lang="en-US" sz="2000" b="1" dirty="0" err="1" smtClean="0">
                <a:solidFill>
                  <a:srgbClr val="0033CC"/>
                </a:solidFill>
              </a:rPr>
              <a:t>ArrayList</a:t>
            </a:r>
            <a:r>
              <a:rPr lang="en-US" sz="2000" b="1" dirty="0" smtClean="0">
                <a:solidFill>
                  <a:srgbClr val="0033CC"/>
                </a:solidFill>
              </a:rPr>
              <a:t>&lt;Person&gt;();</a:t>
            </a:r>
          </a:p>
          <a:p>
            <a:pPr marL="1131570" lvl="3">
              <a:buClr>
                <a:srgbClr val="9B2D1F"/>
              </a:buClr>
              <a:buSzPct val="85000"/>
            </a:pPr>
            <a:r>
              <a:rPr lang="en-US" sz="2200" b="1" dirty="0" smtClean="0">
                <a:solidFill>
                  <a:srgbClr val="0033CC"/>
                </a:solidFill>
              </a:rPr>
              <a:t>}</a:t>
            </a:r>
            <a:endParaRPr lang="en-US" sz="2200" b="1" dirty="0">
              <a:solidFill>
                <a:srgbClr val="0033CC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Σειρά Εκτέλεσης Μεθόδων των Περιπτώσεων Ελέγχων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DF055-6CD2-48A5-BEB6-B4E50313537A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03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3/2014 7:50:00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7,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8,4,5,9,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4101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0,6153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6E0B2DDC-2E9D-40F3-B93F-B7338CA44092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1035</Words>
  <Application>Microsoft Office PowerPoint</Application>
  <PresentationFormat>Προβολή στην οθόνη (4:3)</PresentationFormat>
  <Paragraphs>139</Paragraphs>
  <Slides>18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Ποιότητα Λογισμικού</vt:lpstr>
      <vt:lpstr>Άδειες χρήσης </vt:lpstr>
      <vt:lpstr>Χρηματοδότηση </vt:lpstr>
      <vt:lpstr>Περιεχόμενα ενότητας</vt:lpstr>
      <vt:lpstr>Επισημάνσεις (annotations) μεθόδων</vt:lpstr>
      <vt:lpstr>Επισήμανση @BeforeClass  (1 από 2)</vt:lpstr>
      <vt:lpstr>Επισήμανση @BeforeClass  (2 από 2)</vt:lpstr>
      <vt:lpstr>Επισήμανση @AfterClass</vt:lpstr>
      <vt:lpstr>Επισήμανση @Before</vt:lpstr>
      <vt:lpstr>Επισήμανση @After</vt:lpstr>
      <vt:lpstr>Παράδειγμα σειράς εκτέλεσης επισημασμένων μεθόδων</vt:lpstr>
      <vt:lpstr>Δημιουργία Περίπτωσης Ελέγχου</vt:lpstr>
      <vt:lpstr>Κώδικας της κλάσης παραδείγματος #1</vt:lpstr>
      <vt:lpstr>Κώδικας της κλάσης παραδείγματος #2</vt:lpstr>
      <vt:lpstr>Κώδικας της κλάσης παραδείγματος #3</vt:lpstr>
      <vt:lpstr>Ολοκληρωμένος ο κώδικας της κλάσης του παραδείγματος</vt:lpstr>
      <vt:lpstr>Εκτέλεση του παραδείγματος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Ποιότητα Λογισμικού</dc:title>
  <dc:subject>Σειρά εκτέλεσης μεθόδων των περιπτώσεων ελέγχων.</dc:subject>
  <dc:creator>Κακαρόντζας Γεώργιος</dc:creator>
  <cp:keywords>Κύκλος ζωής ελέγχου</cp:keywords>
  <dc:description>Κύκλος ζωής ελέγχων λογισμικού. Περιβάλλον εκτέλεσης ελέγχων λογισμικού.</dc:description>
  <cp:lastModifiedBy>user</cp:lastModifiedBy>
  <cp:revision>53</cp:revision>
  <dcterms:created xsi:type="dcterms:W3CDTF">2013-12-03T18:44:53Z</dcterms:created>
  <dcterms:modified xsi:type="dcterms:W3CDTF">2014-03-03T17:50:04Z</dcterms:modified>
  <cp:category>Εκπαιδευτικό υλικό</cp:category>
  <cp:contentStatus>Τελικό</cp:contentStatus>
</cp:coreProperties>
</file>