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2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3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4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45"/>
  </p:notesMasterIdLst>
  <p:sldIdLst>
    <p:sldId id="289" r:id="rId3"/>
    <p:sldId id="290" r:id="rId4"/>
    <p:sldId id="291" r:id="rId5"/>
    <p:sldId id="292" r:id="rId6"/>
    <p:sldId id="293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86" r:id="rId27"/>
    <p:sldId id="287" r:id="rId28"/>
    <p:sldId id="277" r:id="rId29"/>
    <p:sldId id="288" r:id="rId30"/>
    <p:sldId id="278" r:id="rId31"/>
    <p:sldId id="279" r:id="rId32"/>
    <p:sldId id="280" r:id="rId33"/>
    <p:sldId id="281" r:id="rId34"/>
    <p:sldId id="282" r:id="rId35"/>
    <p:sldId id="283" r:id="rId36"/>
    <p:sldId id="284" r:id="rId37"/>
    <p:sldId id="285" r:id="rId38"/>
    <p:sldId id="294" r:id="rId39"/>
    <p:sldId id="295" r:id="rId40"/>
    <p:sldId id="296" r:id="rId41"/>
    <p:sldId id="297" r:id="rId42"/>
    <p:sldId id="298" r:id="rId43"/>
    <p:sldId id="299" r:id="rId44"/>
  </p:sldIdLst>
  <p:sldSz cx="9144000" cy="6858000" type="screen4x3"/>
  <p:notesSz cx="6858000" cy="9144000"/>
  <p:custDataLst>
    <p:tags r:id="rId46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Χωρίς στυλ, πλέγμα πίνακα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Φωτεινό στυλ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7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gs" Target="tags/tag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C7B2E9-AF6A-4C04-BCF2-F0B193AF467A}" type="datetimeFigureOut">
              <a:rPr lang="el-GR" smtClean="0"/>
              <a:t>2/11/2015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7241A-E48C-400B-A8CF-F6B29BB6D55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0508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CA508-3B63-4BA9-93AF-AA2EFF565143}" type="slidenum">
              <a:rPr lang="el-GR" smtClean="0">
                <a:solidFill>
                  <a:prstClr val="black"/>
                </a:solidFill>
              </a:rPr>
              <a:pPr/>
              <a:t>2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342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180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6CB7E-0454-465F-9A12-0DE34DBAE349}" type="datetime1">
              <a:rPr lang="el-GR" smtClean="0"/>
              <a:t>2/11/2015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Σύγχρονοι Επεξεργαστές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6689-E56C-4010-AF76-BFA10093C6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00920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573A-5C5B-4C8D-9E20-4B87C6582CAD}" type="datetime1">
              <a:rPr lang="el-GR" smtClean="0"/>
              <a:t>2/11/2015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Σύγχρονοι Επεξεργαστές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6689-E56C-4010-AF76-BFA10093C6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5557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9B31-C6DE-489F-858B-297C4A7A9032}" type="datetime1">
              <a:rPr lang="el-GR" smtClean="0"/>
              <a:t>2/11/2015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Σύγχρονοι Επεξεργαστές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6689-E56C-4010-AF76-BFA10093C6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9516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F6891-814B-47C3-98DD-B4AC2D5403C3}" type="datetime1">
              <a:rPr lang="el-GR" smtClean="0"/>
              <a:t>2/11/2015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Σύγχρονοι Επεξεργαστές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6689-E56C-4010-AF76-BFA10093C6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50435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A5073-4A8D-4E80-82AF-BAB034FDEB69}" type="datetime1">
              <a:rPr lang="el-GR" smtClean="0"/>
              <a:t>2/11/2015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Σύγχρονοι Επεξεργαστές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6689-E56C-4010-AF76-BFA10093C6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9718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5073-8CAA-4E8D-BBFE-0B03D7B2BBAE}" type="datetime1">
              <a:rPr lang="el-GR" smtClean="0"/>
              <a:t>2/11/2015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Σύγχρονοι Επεξεργαστές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6689-E56C-4010-AF76-BFA10093C6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9398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61A05-581E-45BD-98FC-BD252B01DAFA}" type="datetime1">
              <a:rPr lang="el-GR" smtClean="0"/>
              <a:t>2/11/2015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Σύγχρονοι Επεξεργαστές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6689-E56C-4010-AF76-BFA10093C6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01698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0D7DB-579B-46E5-B41A-4A04E1C36C88}" type="datetime1">
              <a:rPr lang="el-GR" smtClean="0"/>
              <a:t>2/11/2015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Σύγχρονοι Επεξεργαστές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6689-E56C-4010-AF76-BFA10093C6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3397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9C412-BB37-46C2-B7F3-E3B2F3FF9E49}" type="datetime1">
              <a:rPr lang="el-GR" smtClean="0"/>
              <a:t>2/11/2015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Σύγχρονοι Επεξεργαστές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6689-E56C-4010-AF76-BFA10093C6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6237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247B-D6C4-4F2E-AE80-FCCB4745EAC7}" type="datetime1">
              <a:rPr lang="el-GR" smtClean="0"/>
              <a:t>2/11/2015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Σύγχρονοι Επεξεργαστές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6689-E56C-4010-AF76-BFA10093C6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3134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1549C-4610-4512-824D-B8BED3373BD5}" type="datetime1">
              <a:rPr lang="el-GR" smtClean="0"/>
              <a:t>2/11/2015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Σύγχρονοι Επεξεργαστές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6689-E56C-4010-AF76-BFA10093C6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05379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E4633-8045-4AB0-B211-422C87CB80C3}" type="datetime1">
              <a:rPr lang="el-GR" smtClean="0"/>
              <a:t>2/11/2015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Σύγχρονοι Επεξεργαστές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36689-E56C-4010-AF76-BFA10093C6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60809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creativecommons.org/licenses/by-nc-sa/4.0/deed.el" TargetMode="External"/><Relationship Id="rId3" Type="http://schemas.openxmlformats.org/officeDocument/2006/relationships/tags" Target="../tags/tag4.xml"/><Relationship Id="rId7" Type="http://schemas.openxmlformats.org/officeDocument/2006/relationships/image" Target="../media/image1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hyperlink" Target="http://www.teilar.gr/" TargetMode="Externa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1.xml"/><Relationship Id="rId10" Type="http://schemas.openxmlformats.org/officeDocument/2006/relationships/hyperlink" Target="http://www.edulll.gr/" TargetMode="External"/><Relationship Id="rId4" Type="http://schemas.openxmlformats.org/officeDocument/2006/relationships/tags" Target="../tags/tag5.xml"/><Relationship Id="rId9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5" Type="http://schemas.microsoft.com/office/2007/relationships/hdphoto" Target="../media/hdphoto1.wdp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microsoft.com/office/2007/relationships/hdphoto" Target="../media/hdphoto1.wdp"/><Relationship Id="rId5" Type="http://schemas.openxmlformats.org/officeDocument/2006/relationships/image" Target="../media/image6.jpeg"/><Relationship Id="rId4" Type="http://schemas.openxmlformats.org/officeDocument/2006/relationships/slide" Target="slid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8.xml"/><Relationship Id="rId7" Type="http://schemas.openxmlformats.org/officeDocument/2006/relationships/hyperlink" Target="http://www.edulll.gr/" TargetMode="Externa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microsoft.com/office/2007/relationships/hdphoto" Target="../media/hdphoto1.wdp"/><Relationship Id="rId5" Type="http://schemas.openxmlformats.org/officeDocument/2006/relationships/image" Target="../media/image6.jpeg"/><Relationship Id="rId4" Type="http://schemas.openxmlformats.org/officeDocument/2006/relationships/slide" Target="slide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Relationship Id="rId5" Type="http://schemas.microsoft.com/office/2007/relationships/hdphoto" Target="../media/hdphoto1.wdp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.xml"/><Relationship Id="rId1" Type="http://schemas.openxmlformats.org/officeDocument/2006/relationships/tags" Target="../tags/tag2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3.xml"/><Relationship Id="rId1" Type="http://schemas.openxmlformats.org/officeDocument/2006/relationships/tags" Target="../tags/tag3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Relationship Id="rId5" Type="http://schemas.microsoft.com/office/2007/relationships/hdphoto" Target="../media/hdphoto1.wdp"/><Relationship Id="rId4" Type="http://schemas.openxmlformats.org/officeDocument/2006/relationships/image" Target="../media/image6.jpe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37.xml"/><Relationship Id="rId7" Type="http://schemas.openxmlformats.org/officeDocument/2006/relationships/hyperlink" Target="http://www.edulll.gr/" TargetMode="Externa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image" Target="../media/image2.png"/><Relationship Id="rId5" Type="http://schemas.openxmlformats.org/officeDocument/2006/relationships/hyperlink" Target="http://creativecommons.org/licenses/by-nc-sa/4.0/deed.el" TargetMode="External"/><Relationship Id="rId4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13" Type="http://schemas.openxmlformats.org/officeDocument/2006/relationships/slide" Target="slide24.xml"/><Relationship Id="rId3" Type="http://schemas.openxmlformats.org/officeDocument/2006/relationships/tags" Target="../tags/tag15.xml"/><Relationship Id="rId7" Type="http://schemas.openxmlformats.org/officeDocument/2006/relationships/tags" Target="../tags/tag19.xml"/><Relationship Id="rId12" Type="http://schemas.openxmlformats.org/officeDocument/2006/relationships/slide" Target="slide18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11" Type="http://schemas.openxmlformats.org/officeDocument/2006/relationships/slide" Target="slide13.xml"/><Relationship Id="rId5" Type="http://schemas.openxmlformats.org/officeDocument/2006/relationships/tags" Target="../tags/tag17.xml"/><Relationship Id="rId10" Type="http://schemas.openxmlformats.org/officeDocument/2006/relationships/slide" Target="slide5.xml"/><Relationship Id="rId4" Type="http://schemas.openxmlformats.org/officeDocument/2006/relationships/tags" Target="../tags/tag16.xml"/><Relationship Id="rId9" Type="http://schemas.openxmlformats.org/officeDocument/2006/relationships/slideLayout" Target="../slideLayouts/slideLayout6.xml"/><Relationship Id="rId14" Type="http://schemas.openxmlformats.org/officeDocument/2006/relationships/slide" Target="slide30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5" Type="http://schemas.openxmlformats.org/officeDocument/2006/relationships/hyperlink" Target="http://cdev.teilar.gr/courses/TMA112/index.php" TargetMode="External"/><Relationship Id="rId4" Type="http://schemas.openxmlformats.org/officeDocument/2006/relationships/notesSlide" Target="../notesSlides/notesSlide3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tags" Target="../tags/tag45.xml"/><Relationship Id="rId7" Type="http://schemas.openxmlformats.org/officeDocument/2006/relationships/hyperlink" Target="http://creativecommons.org/licenses/by-nc-sa/4.0/deed.el" TargetMode="Externa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notesSlide" Target="../notesSlides/notesSlide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Ομάδα 1" descr="Λογότυπο του Τεϊ Θεσσαλίας. Τεχνολογικό εκπαιδευτικό ίδρυμα Θεσσαλίας."/>
          <p:cNvGrpSpPr>
            <a:grpSpLocks/>
          </p:cNvGrpSpPr>
          <p:nvPr/>
        </p:nvGrpSpPr>
        <p:grpSpPr bwMode="auto">
          <a:xfrm>
            <a:off x="611188" y="461963"/>
            <a:ext cx="3455987" cy="1041400"/>
            <a:chOff x="611559" y="461813"/>
            <a:chExt cx="3456384" cy="1041770"/>
          </a:xfrm>
        </p:grpSpPr>
        <p:pic>
          <p:nvPicPr>
            <p:cNvPr id="3" name="Εικόνα 1" descr="Λογότυπο του Τεϊ Θεσσαλίας." title="Λογότυπο του Ιδρύματος.">
              <a:hlinkClick r:id="rId6" tooltip="Μετάβαση στην ιστοσελίδα του Ιδρύματος"/>
            </p:cNvPr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gray">
            <a:xfrm>
              <a:off x="611559" y="461813"/>
              <a:ext cx="1079624" cy="1041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6" name="Θέση περιεχομένου 1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810182" y="484376"/>
              <a:ext cx="2257761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l-GR" sz="2000" dirty="0"/>
                <a:t>Τεχνολογικό Εκπαιδευτικό </a:t>
              </a:r>
            </a:p>
            <a:p>
              <a:pPr eaLnBrk="1" hangingPunct="1"/>
              <a:r>
                <a:rPr lang="el-GR" sz="2000" dirty="0"/>
                <a:t>Ίδρυμα Θεσσαλίας</a:t>
              </a:r>
            </a:p>
          </p:txBody>
        </p:sp>
      </p:grpSp>
      <p:sp>
        <p:nvSpPr>
          <p:cNvPr id="2" name="Τίτλος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762000" y="1582288"/>
            <a:ext cx="7772400" cy="1470025"/>
          </a:xfrm>
        </p:spPr>
        <p:txBody>
          <a:bodyPr/>
          <a:lstStyle/>
          <a:p>
            <a:r>
              <a:rPr lang="el-GR" b="1" dirty="0" smtClean="0">
                <a:solidFill>
                  <a:prstClr val="black"/>
                </a:solidFill>
              </a:rPr>
              <a:t>Αρχιτεκτονική Η/Υ ΙΙ</a:t>
            </a:r>
            <a:endParaRPr lang="el-GR" dirty="0"/>
          </a:p>
        </p:txBody>
      </p:sp>
      <p:sp>
        <p:nvSpPr>
          <p:cNvPr id="6" name="Θέση περιεχομένου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762000" y="3048000"/>
            <a:ext cx="7772400" cy="2533650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  <a:defRPr/>
            </a:pPr>
            <a:r>
              <a:rPr lang="el-GR" sz="2800" b="1" dirty="0" smtClean="0">
                <a:solidFill>
                  <a:prstClr val="black"/>
                </a:solidFill>
                <a:ea typeface="+mj-ea"/>
                <a:cs typeface="+mj-cs"/>
              </a:rPr>
              <a:t>Ενότητα #</a:t>
            </a:r>
            <a:r>
              <a:rPr lang="el-GR" sz="2800" b="1" dirty="0">
                <a:solidFill>
                  <a:prstClr val="black"/>
                </a:solidFill>
                <a:ea typeface="+mj-ea"/>
                <a:cs typeface="+mj-cs"/>
              </a:rPr>
              <a:t>6</a:t>
            </a:r>
            <a:r>
              <a:rPr lang="en-US" sz="2800" b="1" dirty="0" smtClean="0">
                <a:solidFill>
                  <a:prstClr val="black"/>
                </a:solidFill>
                <a:ea typeface="+mj-ea"/>
                <a:cs typeface="+mj-cs"/>
              </a:rPr>
              <a:t>:</a:t>
            </a:r>
            <a:r>
              <a:rPr lang="el-GR" sz="2800" b="1" dirty="0" smtClean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l-GR" sz="2800" dirty="0" smtClean="0">
                <a:solidFill>
                  <a:prstClr val="black"/>
                </a:solidFill>
                <a:ea typeface="+mj-ea"/>
                <a:cs typeface="+mj-cs"/>
              </a:rPr>
              <a:t>Σύγχρονοι Επεξεργαστές</a:t>
            </a:r>
          </a:p>
          <a:p>
            <a:pPr marL="0" indent="0" algn="ctr" fontAlgn="auto"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/>
            </a:pPr>
            <a:r>
              <a:rPr lang="el-GR" sz="2800" dirty="0" smtClean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l-GR" sz="2800" b="1" dirty="0" smtClean="0"/>
              <a:t>   </a:t>
            </a:r>
            <a:r>
              <a:rPr lang="el-GR" sz="2800" dirty="0" smtClean="0">
                <a:solidFill>
                  <a:prstClr val="black"/>
                </a:solidFill>
                <a:ea typeface="+mj-ea"/>
                <a:cs typeface="+mj-cs"/>
              </a:rPr>
              <a:t>Νικόλαος Χ. </a:t>
            </a:r>
            <a:r>
              <a:rPr lang="el-GR" sz="2800" dirty="0" err="1" smtClean="0">
                <a:solidFill>
                  <a:prstClr val="black"/>
                </a:solidFill>
                <a:ea typeface="+mj-ea"/>
                <a:cs typeface="+mj-cs"/>
              </a:rPr>
              <a:t>Πετρέλλης</a:t>
            </a:r>
            <a:endParaRPr lang="el-GR" sz="2800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 marL="0" indent="0" algn="ctr" fontAlgn="auto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l-GR" sz="2800" dirty="0" smtClean="0">
                <a:solidFill>
                  <a:prstClr val="black"/>
                </a:solidFill>
                <a:ea typeface="+mj-ea"/>
                <a:cs typeface="+mj-cs"/>
              </a:rPr>
              <a:t>Σχολή Τεχνολογικών Εφαρμογών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l-GR" sz="2800" dirty="0">
                <a:solidFill>
                  <a:prstClr val="black"/>
                </a:solidFill>
              </a:rPr>
              <a:t>Τμήμα Μηχανικών </a:t>
            </a:r>
            <a:r>
              <a:rPr lang="el-GR" sz="2800" dirty="0" smtClean="0">
                <a:solidFill>
                  <a:prstClr val="black"/>
                </a:solidFill>
              </a:rPr>
              <a:t>Πληροφορικής </a:t>
            </a:r>
            <a:r>
              <a:rPr lang="el-GR" sz="2800" dirty="0">
                <a:solidFill>
                  <a:prstClr val="black"/>
                </a:solidFill>
              </a:rPr>
              <a:t>Τ.Ε. </a:t>
            </a:r>
          </a:p>
        </p:txBody>
      </p:sp>
      <p:pic>
        <p:nvPicPr>
          <p:cNvPr id="9" name="Εικόνα 2" descr=" Λογότυπο για άδειες χρήσης creative commons, b y, n c, s a ">
            <a:hlinkClick r:id="rId8" tooltip="Μετάβαση στην Άδεια Χρήσης"/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175" y="5971167"/>
            <a:ext cx="1583921" cy="554177"/>
          </a:xfrm>
          <a:prstGeom prst="rect">
            <a:avLst/>
          </a:prstGeom>
        </p:spPr>
      </p:pic>
      <p:pic>
        <p:nvPicPr>
          <p:cNvPr id="8" name="Εικόνα 3" descr="Λογότυπο επιχειρησιακού προγράμματος εκπαίδευση και δια βίου μάθηση του υπουργείου παιδείας, ΕΣΠΑ 2007 - 2013, με τη σημαία της Ευρωπαϊκής Ένωσης, το οποίο συγχρηματοδοτείται από την Ευρωπαϊκή Ένωση (Ευρωπαϊκό κοινωνικό ταμείο) και από εθνικούς πόρους. " title="Λογότυπο χρηματοδότησης">
            <a:hlinkClick r:id="rId10" tooltip="Μετάβαση σε www.edulll.gr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492500" y="565785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52999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b="1" dirty="0" smtClean="0"/>
              <a:t>Άμεση αποστολή εντολών στις μονάδες εκτέλεσης (λειτουργικές)</a:t>
            </a:r>
            <a:endParaRPr lang="el-GR" b="1" dirty="0"/>
          </a:p>
        </p:txBody>
      </p:sp>
      <p:pic>
        <p:nvPicPr>
          <p:cNvPr id="9" name="Θέση περιεχομένου 1" descr="Εικόνα μπλοκ διαγράμματος της αποστολής εντολών στις μονάδες εκτέλεσης.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686" y="1447800"/>
            <a:ext cx="7815514" cy="5029200"/>
          </a:xfrm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Σύγχρονοι Επεξεργαστές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6689-E56C-4010-AF76-BFA10093C65A}" type="slidenum">
              <a:rPr lang="el-GR" sz="1400" smtClean="0">
                <a:solidFill>
                  <a:schemeClr val="tx1"/>
                </a:solidFill>
              </a:rPr>
              <a:t>10</a:t>
            </a:fld>
            <a:endParaRPr lang="el-G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696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kern="0" dirty="0"/>
              <a:t>Άμεση αποστολή εντολών </a:t>
            </a:r>
            <a:r>
              <a:rPr lang="el-GR" b="1" kern="0" dirty="0" smtClean="0"/>
              <a:t/>
            </a:r>
            <a:br>
              <a:rPr lang="el-GR" b="1" kern="0" dirty="0" smtClean="0"/>
            </a:br>
            <a:r>
              <a:rPr lang="el-GR" b="1" kern="0" dirty="0" smtClean="0"/>
              <a:t>στις </a:t>
            </a:r>
            <a:r>
              <a:rPr lang="el-GR" b="1" kern="0" dirty="0"/>
              <a:t>μονάδες </a:t>
            </a:r>
            <a:r>
              <a:rPr lang="el-GR" b="1" kern="0" dirty="0" smtClean="0"/>
              <a:t>εκτέλεσης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800" dirty="0" smtClean="0"/>
              <a:t>Εντολές που έχουν εξαρτήσεις, δεν αποστέλλονται στις μονάδες εκτέλεσης.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800" dirty="0" smtClean="0"/>
              <a:t>Αν υπάρχουν Κ μονάδες εκτέλεσης, τότε η μονάδα αποκωδικοποίησης ελέγχει για εξαρτήσεις Κ εντολές</a:t>
            </a:r>
            <a:r>
              <a:rPr lang="en-US" altLang="el-GR" sz="2800" dirty="0" smtClean="0"/>
              <a:t> (</a:t>
            </a:r>
            <a:r>
              <a:rPr lang="el-GR" altLang="el-GR" sz="2800" dirty="0" smtClean="0"/>
              <a:t>παράθυρο εντολών).</a:t>
            </a:r>
          </a:p>
          <a:p>
            <a:pPr marL="1143000" lvl="1" indent="-365760">
              <a:spcBef>
                <a:spcPts val="0"/>
              </a:spcBef>
              <a:spcAft>
                <a:spcPts val="600"/>
              </a:spcAft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altLang="el-GR" sz="2400" dirty="0" smtClean="0"/>
              <a:t>Αν αυτές δεν έχουν εξαρτήσεις, τότε αποστέλλονται όλες στις μονάδες εκτέλεσης.</a:t>
            </a:r>
          </a:p>
          <a:p>
            <a:pPr marL="1143000" lvl="1" indent="-365760">
              <a:spcBef>
                <a:spcPts val="0"/>
              </a:spcBef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altLang="el-GR" sz="2400" dirty="0" smtClean="0"/>
              <a:t>Το παράθυρο εντολών μπορεί να είναι σταθερό ή μετακινούμενο στην ουρά των εντολών για μεγαλύτερη ευελιξία.</a:t>
            </a: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Σύγχρονοι Επεξεργαστές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6689-E56C-4010-AF76-BFA10093C65A}" type="slidenum">
              <a:rPr lang="el-GR" sz="1400" smtClean="0">
                <a:solidFill>
                  <a:schemeClr val="tx1"/>
                </a:solidFill>
              </a:rPr>
              <a:t>11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659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 smtClean="0"/>
              <a:t>Αν υπάρχουν εξαρτήσεις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dirty="0"/>
              <a:t>Υ</a:t>
            </a:r>
            <a:r>
              <a:rPr lang="el-GR" altLang="el-GR" dirty="0" smtClean="0"/>
              <a:t>πάρχουν 2 προσεγγίσεις:</a:t>
            </a:r>
          </a:p>
          <a:p>
            <a:pPr marL="1143000" lvl="1" indent="-365760">
              <a:spcBef>
                <a:spcPts val="0"/>
              </a:spcBef>
              <a:spcAft>
                <a:spcPts val="1200"/>
              </a:spcAft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altLang="el-GR" dirty="0" smtClean="0"/>
              <a:t>Μη εκτέλεση των εντολών μετά από την εντολή Ε που ενέχεται σε εξάρτηση, και αποστολή τους στις μονάδες εκτέλεσης όταν ολοκληρωθεί η Ε (εκτέλεση με τη σειρά – </a:t>
            </a:r>
            <a:r>
              <a:rPr lang="en-US" altLang="el-GR" dirty="0" smtClean="0"/>
              <a:t>in order</a:t>
            </a:r>
            <a:r>
              <a:rPr lang="el-GR" altLang="el-GR" dirty="0" smtClean="0"/>
              <a:t>).</a:t>
            </a:r>
          </a:p>
          <a:p>
            <a:pPr marL="1143000" lvl="1" indent="-365760">
              <a:spcBef>
                <a:spcPts val="0"/>
              </a:spcBef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altLang="el-GR" dirty="0" smtClean="0"/>
              <a:t>Εκτέλεση εντολών που έπονται της Ε, αν αυτές δεν εξαρτώνται από άλλες προηγούμενες (εκτός σειράς εκτέλεση – </a:t>
            </a:r>
            <a:r>
              <a:rPr lang="en-US" altLang="el-GR" dirty="0" smtClean="0"/>
              <a:t>out</a:t>
            </a:r>
            <a:r>
              <a:rPr lang="el-GR" altLang="el-GR" dirty="0" smtClean="0"/>
              <a:t> </a:t>
            </a:r>
            <a:r>
              <a:rPr lang="en-US" altLang="el-GR" dirty="0" smtClean="0"/>
              <a:t> of order)</a:t>
            </a:r>
            <a:r>
              <a:rPr lang="el-GR" altLang="el-GR" dirty="0" smtClean="0"/>
              <a:t>.</a:t>
            </a: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Σύγχρονοι Επεξεργαστές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6689-E56C-4010-AF76-BFA10093C65A}" type="slidenum">
              <a:rPr lang="el-GR" sz="1400" smtClean="0">
                <a:solidFill>
                  <a:schemeClr val="tx1"/>
                </a:solidFill>
              </a:rPr>
              <a:t>12</a:t>
            </a:fld>
            <a:endParaRPr lang="el-GR" sz="1400" dirty="0">
              <a:solidFill>
                <a:schemeClr val="tx1"/>
              </a:solidFill>
            </a:endParaRPr>
          </a:p>
        </p:txBody>
      </p:sp>
      <p:pic>
        <p:nvPicPr>
          <p:cNvPr id="6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31845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b="1" dirty="0" smtClean="0"/>
              <a:t>Μονάδα Αναμονής </a:t>
            </a:r>
            <a:br>
              <a:rPr lang="el-GR" altLang="el-GR" b="1" dirty="0" smtClean="0"/>
            </a:br>
            <a:r>
              <a:rPr lang="el-GR" altLang="el-GR" b="1" dirty="0" smtClean="0"/>
              <a:t>Αποστολής (Μ.Α.Α.) εντολών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400" dirty="0" smtClean="0"/>
              <a:t>Συνδυάζεται με μία ανεξάρτητη Μονάδα Ελέγχου Εξαρτήσεων και Αποστολής (Μ.Ε.Ε.Α.). Υπάρχουν οι εξής περιπτώσεις:</a:t>
            </a:r>
          </a:p>
          <a:p>
            <a:pPr marL="1143000" lvl="1" indent="-365760">
              <a:spcBef>
                <a:spcPts val="0"/>
              </a:spcBef>
              <a:spcAft>
                <a:spcPts val="600"/>
              </a:spcAft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altLang="el-GR" sz="2200" dirty="0" smtClean="0"/>
              <a:t>Μία Μ.Α.Α. σε σειρά με Μ.Ε.Ε.Α., παρεμβάλλονται πριν τις μονάδες </a:t>
            </a:r>
            <a:r>
              <a:rPr lang="el-GR" altLang="el-GR" sz="2200" dirty="0"/>
              <a:t>ε</a:t>
            </a:r>
            <a:r>
              <a:rPr lang="el-GR" altLang="el-GR" sz="2200" dirty="0" smtClean="0"/>
              <a:t>κτέλεσης.</a:t>
            </a:r>
          </a:p>
          <a:p>
            <a:pPr marL="1143000" lvl="1" indent="-365760">
              <a:spcBef>
                <a:spcPts val="0"/>
              </a:spcBef>
              <a:spcAft>
                <a:spcPts val="600"/>
              </a:spcAft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altLang="el-GR" sz="2200" dirty="0" smtClean="0"/>
              <a:t>Ένα ζεύγος Μ.Α.Α. + Μ.Ε.Ε.Α. ανά μονάδα εκτέλεσης.</a:t>
            </a:r>
          </a:p>
          <a:p>
            <a:pPr marL="1143000" lvl="1" indent="-365760">
              <a:spcBef>
                <a:spcPts val="0"/>
              </a:spcBef>
              <a:spcAft>
                <a:spcPts val="1800"/>
              </a:spcAft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altLang="el-GR" sz="2200" dirty="0" smtClean="0"/>
              <a:t>Ένα ζεύγος Μ.Α.Α. + Μ.Ε.Ε.Α. ανά σύνολο ομοειδών μονάδων </a:t>
            </a:r>
            <a:r>
              <a:rPr lang="el-GR" altLang="el-GR" sz="2200" dirty="0"/>
              <a:t>ε</a:t>
            </a:r>
            <a:r>
              <a:rPr lang="el-GR" altLang="el-GR" sz="2200" dirty="0" smtClean="0"/>
              <a:t>κτέλεσης.</a:t>
            </a:r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400" dirty="0" smtClean="0"/>
              <a:t>Ο ρυθμός εισόδου στη Μ.Α.Α., πρέπει να είναι μικρότερος από το ρυθμό εξόδου, για να μη συσσωρεύονται εντολές στην Μ.Α.Α. περισσότερες από το μέγεθός της.</a:t>
            </a: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Σύγχρονοι Επεξεργαστές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6689-E56C-4010-AF76-BFA10093C65A}" type="slidenum">
              <a:rPr lang="el-GR" sz="1400" smtClean="0">
                <a:solidFill>
                  <a:schemeClr val="tx1"/>
                </a:solidFill>
              </a:rPr>
              <a:t>13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300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3400" b="1" dirty="0" smtClean="0"/>
              <a:t>Προσπέλαση δεδομένων </a:t>
            </a:r>
            <a:r>
              <a:rPr lang="el-GR" altLang="el-GR" sz="3400" b="1" dirty="0"/>
              <a:t>κ</a:t>
            </a:r>
            <a:r>
              <a:rPr lang="el-GR" altLang="el-GR" sz="3400" b="1" dirty="0" smtClean="0"/>
              <a:t>ατά την </a:t>
            </a:r>
            <a:br>
              <a:rPr lang="el-GR" altLang="el-GR" sz="3400" b="1" dirty="0" smtClean="0"/>
            </a:br>
            <a:r>
              <a:rPr lang="el-GR" altLang="el-GR" sz="3400" b="1" dirty="0" smtClean="0"/>
              <a:t>αποστολή εντολών στις μονάδες </a:t>
            </a:r>
            <a:r>
              <a:rPr lang="el-GR" altLang="el-GR" sz="3400" b="1" dirty="0"/>
              <a:t>ε</a:t>
            </a:r>
            <a:r>
              <a:rPr lang="el-GR" altLang="el-GR" sz="3400" b="1" dirty="0" smtClean="0"/>
              <a:t>κτέλεσης</a:t>
            </a:r>
            <a:endParaRPr lang="el-GR" sz="3400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dirty="0" smtClean="0"/>
              <a:t>Στη Μ.Α.Α. αποθηκεύονται μόνο εντολές.</a:t>
            </a:r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dirty="0" smtClean="0"/>
              <a:t>Το Ψηφίο Διαθεσιμότητας (Ψ.Δ.) στους </a:t>
            </a:r>
            <a:r>
              <a:rPr lang="el-GR" altLang="el-GR" dirty="0" err="1" smtClean="0"/>
              <a:t>καταχωρητές</a:t>
            </a:r>
            <a:r>
              <a:rPr lang="el-GR" altLang="el-GR" dirty="0" smtClean="0"/>
              <a:t> στους οποίους θα αποθηκευθούν αποτελέσματα, γίνεται 0 (μη διαθέσιμοι).</a:t>
            </a:r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dirty="0" smtClean="0"/>
              <a:t>Όταν ολοκληρωθεί η εκτέλεση και αποθηκευθεί το αποτέλεσμα, Ψ.Δ. </a:t>
            </a:r>
            <a:r>
              <a:rPr lang="el-GR" altLang="el-GR" dirty="0" smtClean="0">
                <a:sym typeface="Wingdings" pitchFamily="2" charset="2"/>
              </a:rPr>
              <a:t> 1</a:t>
            </a:r>
            <a:r>
              <a:rPr lang="el-GR" altLang="el-GR" dirty="0">
                <a:sym typeface="Wingdings" pitchFamily="2" charset="2"/>
              </a:rPr>
              <a:t>.</a:t>
            </a:r>
            <a:endParaRPr lang="el-GR" altLang="el-GR" dirty="0" smtClean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Σύγχρονοι Επεξεργαστές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6689-E56C-4010-AF76-BFA10093C65A}" type="slidenum">
              <a:rPr lang="el-GR" sz="1400" smtClean="0">
                <a:solidFill>
                  <a:schemeClr val="tx1"/>
                </a:solidFill>
              </a:rPr>
              <a:t>14</a:t>
            </a:fld>
            <a:endParaRPr lang="el-G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31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b="1" dirty="0" smtClean="0"/>
              <a:t>Προσπέλαση δεδομένων </a:t>
            </a:r>
            <a:br>
              <a:rPr lang="el-GR" altLang="el-GR" b="1" dirty="0" smtClean="0"/>
            </a:br>
            <a:r>
              <a:rPr lang="el-GR" altLang="el-GR" b="1" dirty="0" smtClean="0"/>
              <a:t>κατά την προώθηση στη Μ.Α.Α.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200" dirty="0" smtClean="0"/>
              <a:t>Με βάση τους Αύξοντες Αριθμούς (Α.Α.) των </a:t>
            </a:r>
            <a:r>
              <a:rPr lang="el-GR" altLang="el-GR" sz="2200" dirty="0" err="1" smtClean="0"/>
              <a:t>καταχωρητών</a:t>
            </a:r>
            <a:r>
              <a:rPr lang="el-GR" altLang="el-GR" sz="2200" dirty="0" smtClean="0"/>
              <a:t> που θα χρησιμοποιηθούν ελέγχονται τα Ψ.Δ.</a:t>
            </a:r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200" dirty="0" smtClean="0"/>
              <a:t>Ο κωδικός της εντολής, τα ορίσματα, και ο Α.Α. του </a:t>
            </a:r>
            <a:r>
              <a:rPr lang="el-GR" altLang="el-GR" sz="2200" dirty="0" err="1" smtClean="0"/>
              <a:t>καταχωρητή</a:t>
            </a:r>
            <a:r>
              <a:rPr lang="el-GR" altLang="el-GR" sz="2200" dirty="0" smtClean="0"/>
              <a:t> αποτελέσματος, στέλνεται στη Μ.Α.Α. Και στη Μ.Α.Α. υπάρχει ξεχωριστό Ψ.Δ. για τους τελεστές (Διαθέσιμους Τελεστές).</a:t>
            </a:r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200" dirty="0" smtClean="0"/>
              <a:t>Κατά την προώθηση στη Μ.Α.Α. όσων </a:t>
            </a:r>
            <a:r>
              <a:rPr lang="el-GR" altLang="el-GR" sz="2200" dirty="0" err="1" smtClean="0"/>
              <a:t>καταχωρητών</a:t>
            </a:r>
            <a:r>
              <a:rPr lang="el-GR" altLang="el-GR" sz="2200" dirty="0" smtClean="0"/>
              <a:t> τα Ψ.Δ. = 1 οι τιμές μεταφέρονται στη Μ.Α.Α.</a:t>
            </a:r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200" dirty="0" smtClean="0"/>
              <a:t>Όσων </a:t>
            </a:r>
            <a:r>
              <a:rPr lang="el-GR" altLang="el-GR" sz="2200" dirty="0" err="1" smtClean="0"/>
              <a:t>καταχωρητών</a:t>
            </a:r>
            <a:r>
              <a:rPr lang="el-GR" altLang="el-GR" sz="2200" dirty="0" smtClean="0"/>
              <a:t> Ψ.Δ. = 0, στη Μ.Α.Α. μεταφέρεται ο Α.Α. του </a:t>
            </a:r>
            <a:r>
              <a:rPr lang="el-GR" altLang="el-GR" sz="2200" dirty="0" err="1" smtClean="0"/>
              <a:t>καταχωρητή</a:t>
            </a:r>
            <a:r>
              <a:rPr lang="el-GR" altLang="el-GR" sz="2200" dirty="0" smtClean="0"/>
              <a:t>, αλλά ο αντίστοιχος Διαθέσιμος Τελεστής = 0.</a:t>
            </a: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Σύγχρονοι Επεξεργαστές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6689-E56C-4010-AF76-BFA10093C65A}" type="slidenum">
              <a:rPr lang="el-GR" sz="1400" smtClean="0">
                <a:solidFill>
                  <a:schemeClr val="tx1"/>
                </a:solidFill>
              </a:rPr>
              <a:t>15</a:t>
            </a:fld>
            <a:endParaRPr lang="el-G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1590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 smtClean="0"/>
              <a:t>Αποθήκευση αποτελέσματος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800" dirty="0" smtClean="0"/>
              <a:t>Κατά την προώθηση στη Μ.Α.Α. το Ψ.Δ. του </a:t>
            </a:r>
            <a:r>
              <a:rPr lang="el-GR" altLang="el-GR" sz="2800" dirty="0" err="1" smtClean="0"/>
              <a:t>καταχωρητή</a:t>
            </a:r>
            <a:r>
              <a:rPr lang="el-GR" altLang="el-GR" sz="2800" dirty="0" smtClean="0"/>
              <a:t> αποτελέσματος, γίνεται 0 μέχρι να παράγει το αποτέλεσμα η μονάδα εκτέλεσης.</a:t>
            </a:r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800" dirty="0" smtClean="0"/>
              <a:t>Τότε Ψ.Δ. = 1 αλλά και η τιμή αποτελέσματος πρέπει να αποθηκευθεί στη Μ.Α.Α.</a:t>
            </a:r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800" dirty="0" smtClean="0"/>
              <a:t>Αν μία μονάδα εκτέλεσης αποθηκεύει σε έναν </a:t>
            </a:r>
            <a:r>
              <a:rPr lang="el-GR" altLang="el-GR" sz="2800" dirty="0" err="1" smtClean="0"/>
              <a:t>καταχωρητή</a:t>
            </a:r>
            <a:r>
              <a:rPr lang="el-GR" altLang="el-GR" sz="2800" dirty="0" smtClean="0"/>
              <a:t> αποτελέσματος που επηρεάζει πολλές Μ.Α.Α., πρέπει να ενημερωθούν όλες.</a:t>
            </a:r>
            <a:endParaRPr lang="el-GR" sz="2800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Σύγχρονοι Επεξεργαστές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6689-E56C-4010-AF76-BFA10093C65A}" type="slidenum">
              <a:rPr lang="el-GR" sz="1400" smtClean="0">
                <a:solidFill>
                  <a:schemeClr val="tx1"/>
                </a:solidFill>
              </a:rPr>
              <a:t>16</a:t>
            </a:fld>
            <a:endParaRPr lang="el-G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049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 smtClean="0"/>
              <a:t>Δομή Μ.Α.Α.</a:t>
            </a:r>
            <a:endParaRPr lang="el-GR" b="1" dirty="0"/>
          </a:p>
        </p:txBody>
      </p:sp>
      <p:graphicFrame>
        <p:nvGraphicFramePr>
          <p:cNvPr id="6" name="Θέση περιεχομένου 1" descr="Πίνακας με την δομή του Μ.Α.Α."/>
          <p:cNvGraphicFramePr>
            <a:graphicFrameLocks noGrp="1"/>
          </p:cNvGraphicFramePr>
          <p:nvPr>
            <p:ph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5922319"/>
              </p:ext>
            </p:extLst>
          </p:nvPr>
        </p:nvGraphicFramePr>
        <p:xfrm>
          <a:off x="457200" y="2496312"/>
          <a:ext cx="8229600" cy="1389888"/>
        </p:xfrm>
        <a:graphic>
          <a:graphicData uri="http://schemas.openxmlformats.org/drawingml/2006/table">
            <a:tbl>
              <a:tblPr firstRow="1" bandRow="1">
                <a:effectLst>
                  <a:outerShdw blurRad="127000" dist="88900" dir="5400000" algn="t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914400"/>
                <a:gridCol w="1295400"/>
                <a:gridCol w="1600200"/>
                <a:gridCol w="1295400"/>
                <a:gridCol w="1524000"/>
                <a:gridCol w="16002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2000" spc="-100" dirty="0" smtClean="0"/>
                        <a:t>Κωδικός εντολής</a:t>
                      </a:r>
                      <a:endParaRPr lang="el-GR" sz="2000" spc="-100" dirty="0"/>
                    </a:p>
                  </a:txBody>
                  <a:tcPr marL="45720" marR="45720" marT="9144" marB="9144">
                    <a:lnL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l-GR" sz="2000" spc="-100" dirty="0" smtClean="0"/>
                        <a:t>Τελεστής 1</a:t>
                      </a:r>
                    </a:p>
                    <a:p>
                      <a:r>
                        <a:rPr lang="el-GR" sz="2000" spc="-100" dirty="0" smtClean="0"/>
                        <a:t>Αριθμός </a:t>
                      </a:r>
                      <a:r>
                        <a:rPr lang="el-GR" sz="2000" spc="-100" dirty="0" err="1" smtClean="0"/>
                        <a:t>καταχωρητή</a:t>
                      </a:r>
                      <a:endParaRPr lang="el-GR" sz="2000" spc="-100" dirty="0" smtClean="0"/>
                    </a:p>
                    <a:p>
                      <a:r>
                        <a:rPr lang="el-GR" sz="2000" spc="-100" dirty="0" smtClean="0"/>
                        <a:t>Τελεστή 1</a:t>
                      </a:r>
                      <a:endParaRPr lang="el-GR" sz="2000" spc="-100" dirty="0"/>
                    </a:p>
                  </a:txBody>
                  <a:tcPr marL="45720" marR="45720" marT="9144" marB="9144">
                    <a:lnL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spc="-100" dirty="0" smtClean="0"/>
                        <a:t>Διαθεσιμότητα</a:t>
                      </a:r>
                    </a:p>
                    <a:p>
                      <a:r>
                        <a:rPr lang="el-GR" sz="2000" spc="-100" dirty="0" smtClean="0"/>
                        <a:t>Τελεστή</a:t>
                      </a:r>
                      <a:r>
                        <a:rPr lang="el-GR" sz="2000" spc="-100" baseline="0" dirty="0" smtClean="0"/>
                        <a:t> 1</a:t>
                      </a:r>
                      <a:endParaRPr lang="el-GR" sz="2000" spc="-100" dirty="0"/>
                    </a:p>
                  </a:txBody>
                  <a:tcPr marL="45720" marR="45720" marT="9144" marB="9144">
                    <a:lnL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l-GR" sz="2000" spc="-100" dirty="0" smtClean="0"/>
                        <a:t>Τελεστής 2</a:t>
                      </a:r>
                    </a:p>
                    <a:p>
                      <a:r>
                        <a:rPr lang="el-GR" sz="2000" spc="-100" dirty="0" smtClean="0"/>
                        <a:t>Αριθμός </a:t>
                      </a:r>
                      <a:r>
                        <a:rPr lang="el-GR" sz="2000" spc="-100" dirty="0" err="1" smtClean="0"/>
                        <a:t>καταχωρητή</a:t>
                      </a:r>
                      <a:endParaRPr lang="el-GR" sz="2000" spc="-100" dirty="0" smtClean="0"/>
                    </a:p>
                    <a:p>
                      <a:r>
                        <a:rPr lang="el-GR" sz="2000" spc="-100" dirty="0" smtClean="0"/>
                        <a:t>Τελεστή 2</a:t>
                      </a:r>
                      <a:endParaRPr lang="el-GR" sz="2000" spc="-100" dirty="0"/>
                    </a:p>
                  </a:txBody>
                  <a:tcPr marL="45720" marR="45720" marT="9144" marB="9144">
                    <a:lnL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spc="-100" dirty="0" smtClean="0"/>
                        <a:t>Διαθεσιμότητα</a:t>
                      </a:r>
                    </a:p>
                    <a:p>
                      <a:r>
                        <a:rPr lang="el-GR" sz="2000" spc="-100" dirty="0" smtClean="0"/>
                        <a:t>Τελεστής</a:t>
                      </a:r>
                      <a:r>
                        <a:rPr lang="el-GR" sz="2000" spc="-100" baseline="0" dirty="0" smtClean="0"/>
                        <a:t> 2</a:t>
                      </a:r>
                      <a:endParaRPr lang="el-GR" sz="2000" spc="-100" dirty="0" smtClean="0"/>
                    </a:p>
                  </a:txBody>
                  <a:tcPr marL="45720" marR="45720" marT="9144" marB="9144">
                    <a:lnL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spc="-100" dirty="0" smtClean="0"/>
                        <a:t>Αριθμός </a:t>
                      </a:r>
                      <a:r>
                        <a:rPr lang="el-GR" sz="2000" spc="-100" dirty="0" err="1" smtClean="0"/>
                        <a:t>καταχωρητή</a:t>
                      </a:r>
                      <a:r>
                        <a:rPr lang="el-GR" sz="2000" spc="-100" dirty="0" smtClean="0"/>
                        <a:t> αποτελέσματος</a:t>
                      </a:r>
                      <a:endParaRPr lang="el-GR" sz="2000" spc="-100" dirty="0"/>
                    </a:p>
                  </a:txBody>
                  <a:tcPr marL="45720" marR="45720" marT="9144" marB="9144">
                    <a:lnL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Σύγχρονοι Επεξεργαστές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6689-E56C-4010-AF76-BFA10093C65A}" type="slidenum">
              <a:rPr lang="el-GR" sz="1400" smtClean="0">
                <a:solidFill>
                  <a:schemeClr val="tx1"/>
                </a:solidFill>
              </a:rPr>
              <a:t>17</a:t>
            </a:fld>
            <a:endParaRPr lang="el-GR" sz="1400" dirty="0">
              <a:solidFill>
                <a:schemeClr val="tx1"/>
              </a:solidFill>
            </a:endParaRPr>
          </a:p>
        </p:txBody>
      </p:sp>
      <p:pic>
        <p:nvPicPr>
          <p:cNvPr id="7" name="Εικόνα 1" descr="Εικονίδιο μετάβασης στα Περιεχόμενα.">
            <a:hlinkClick r:id="rId4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77614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b="1" dirty="0" smtClean="0"/>
              <a:t>Σειριακή συνέπεια </a:t>
            </a:r>
            <a:r>
              <a:rPr lang="en-US" altLang="el-GR" b="1" dirty="0" smtClean="0"/>
              <a:t/>
            </a:r>
            <a:br>
              <a:rPr lang="en-US" altLang="el-GR" b="1" dirty="0" smtClean="0"/>
            </a:br>
            <a:r>
              <a:rPr lang="el-GR" altLang="el-GR" b="1" dirty="0" smtClean="0"/>
              <a:t>(</a:t>
            </a:r>
            <a:r>
              <a:rPr lang="en-US" altLang="el-GR" b="1" dirty="0" smtClean="0"/>
              <a:t>Serial Consistency)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endParaRPr lang="el-GR" altLang="el-GR" sz="2000" dirty="0" smtClean="0"/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800" dirty="0" smtClean="0"/>
              <a:t>Μία εντολή Β μπορεί να ολοκληρωθεί πριν από την Α, παρότι αυτή προηγείται σε ένα τμήμα κώδικα.</a:t>
            </a:r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800" dirty="0" smtClean="0"/>
              <a:t>Τα αποτελέσματα πρέπει να είναι τα ίδια, με το να ολοκληρωνόταν πρώτα η Α και μετά η Β.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800" dirty="0" smtClean="0"/>
              <a:t>Σχετίζεται με τη:</a:t>
            </a:r>
          </a:p>
          <a:p>
            <a:pPr marL="1143000" lvl="1" indent="-365760">
              <a:spcBef>
                <a:spcPts val="0"/>
              </a:spcBef>
              <a:spcAft>
                <a:spcPts val="600"/>
              </a:spcAft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altLang="el-GR" sz="2400" dirty="0" smtClean="0"/>
              <a:t>Σειρά εκτέλεσης των εντολών.</a:t>
            </a:r>
          </a:p>
          <a:p>
            <a:pPr marL="1143000" lvl="1" indent="-365760">
              <a:spcBef>
                <a:spcPts val="0"/>
              </a:spcBef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altLang="el-GR" sz="2400" dirty="0" smtClean="0"/>
              <a:t>Σειρά αναφορών στη μνήμη.</a:t>
            </a: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Σύγχρονοι Επεξεργαστές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6689-E56C-4010-AF76-BFA10093C65A}" type="slidenum">
              <a:rPr lang="el-GR" sz="1400" smtClean="0">
                <a:solidFill>
                  <a:schemeClr val="tx1"/>
                </a:solidFill>
              </a:rPr>
              <a:t>18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4821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b="1" dirty="0" smtClean="0"/>
              <a:t>Ασθενής/Ισχυρή</a:t>
            </a:r>
            <a:br>
              <a:rPr lang="el-GR" altLang="el-GR" b="1" dirty="0" smtClean="0"/>
            </a:br>
            <a:r>
              <a:rPr lang="el-GR" altLang="el-GR" b="1" dirty="0" smtClean="0"/>
              <a:t>σειριακή συνέπεια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800" b="1" dirty="0" smtClean="0"/>
              <a:t>Ασθενής σειριακή συνέπεια</a:t>
            </a:r>
            <a:r>
              <a:rPr lang="el-GR" altLang="el-GR" sz="2800" dirty="0" smtClean="0"/>
              <a:t>: Επιτρέπεται οι εντολές να ολοκληρωθούν (με οριστικοποίηση αποτελεσμάτων) εκτός σειράς, αρκεί να μην παραβιάζονται οι εξαρτήσεις δεδομένων.</a:t>
            </a:r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800" b="1" dirty="0" smtClean="0"/>
              <a:t>Ισχυρή σειριακή συνέπεια</a:t>
            </a:r>
            <a:r>
              <a:rPr lang="el-GR" altLang="el-GR" sz="2800" dirty="0" smtClean="0"/>
              <a:t>: Οι εντολές πρέπει να ολοκληρώνονται με τη σειρά που είναι στο πρόγραμμα, παρότι εν μέρει εκτελούνται παράλληλα. Επιτυγχάνεται με τη βοήθεια του Μηχανισμού Αναδιάταξης (</a:t>
            </a:r>
            <a:r>
              <a:rPr lang="en-US" altLang="el-GR" sz="2800" dirty="0" smtClean="0"/>
              <a:t>Reorder Buffer)</a:t>
            </a:r>
            <a:r>
              <a:rPr lang="el-GR" altLang="el-GR" sz="2800" dirty="0" smtClean="0"/>
              <a:t>.</a:t>
            </a: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Σύγχρονοι Επεξεργαστές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6689-E56C-4010-AF76-BFA10093C65A}" type="slidenum">
              <a:rPr lang="el-GR" sz="1400" smtClean="0">
                <a:solidFill>
                  <a:schemeClr val="tx1"/>
                </a:solidFill>
              </a:rPr>
              <a:t>19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969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Τίτλος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l-GR" b="1" dirty="0" smtClean="0">
                <a:latin typeface="Calibri" panose="020F0502020204030204" pitchFamily="34" charset="0"/>
              </a:rPr>
              <a:t>Χρηματοδότηση</a:t>
            </a:r>
            <a:r>
              <a:rPr lang="el-GR" b="1" dirty="0" smtClean="0"/>
              <a:t> </a:t>
            </a:r>
          </a:p>
        </p:txBody>
      </p:sp>
      <p:sp>
        <p:nvSpPr>
          <p:cNvPr id="4099" name="Θέση περιεχομένου 1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l-GR" sz="2000" dirty="0" smtClean="0">
                <a:latin typeface="Calibri" panose="020F0502020204030204" pitchFamily="34" charset="0"/>
              </a:rPr>
              <a:t>Το παρόν εκπαιδευτικό υλικό έχει αναπτυχθεί στο πλαίσιο του εκπαιδευτικού έργου του διδάσκοντα</a:t>
            </a:r>
            <a:r>
              <a:rPr lang="en-US" sz="2000" dirty="0" smtClean="0">
                <a:latin typeface="Calibri" panose="020F0502020204030204" pitchFamily="34" charset="0"/>
              </a:rPr>
              <a:t>.</a:t>
            </a:r>
            <a:r>
              <a:rPr lang="el-GR" sz="2000" dirty="0" smtClean="0">
                <a:latin typeface="Calibri" panose="020F0502020204030204" pitchFamily="34" charset="0"/>
              </a:rPr>
              <a:t> 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l-GR" sz="2000" dirty="0">
                <a:solidFill>
                  <a:prstClr val="black"/>
                </a:solidFill>
                <a:latin typeface="Calibri" panose="020F0502020204030204" pitchFamily="34" charset="0"/>
              </a:rPr>
              <a:t>Το έργο «</a:t>
            </a:r>
            <a:r>
              <a:rPr lang="el-GR" sz="2000" b="1" dirty="0">
                <a:solidFill>
                  <a:prstClr val="black"/>
                </a:solidFill>
                <a:latin typeface="Calibri" panose="020F0502020204030204" pitchFamily="34" charset="0"/>
              </a:rPr>
              <a:t>Ανοικτά Ακαδημαϊκά Μαθήματα στο </a:t>
            </a:r>
            <a:r>
              <a:rPr lang="el-GR" sz="20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Τ.Ε.Ι. </a:t>
            </a:r>
            <a:r>
              <a:rPr lang="el-GR" sz="2000" b="1" dirty="0">
                <a:solidFill>
                  <a:prstClr val="black"/>
                </a:solidFill>
                <a:latin typeface="Calibri" panose="020F0502020204030204" pitchFamily="34" charset="0"/>
              </a:rPr>
              <a:t>Θεσσαλίας</a:t>
            </a:r>
            <a:r>
              <a:rPr lang="el-GR" sz="2000" dirty="0">
                <a:solidFill>
                  <a:prstClr val="black"/>
                </a:solidFill>
                <a:latin typeface="Calibri" panose="020F0502020204030204" pitchFamily="34" charset="0"/>
              </a:rPr>
              <a:t>» έχει χρηματοδοτήσει μόνο τη αναδιαμόρφωση του εκπαιδευτικού υλικού</a:t>
            </a:r>
            <a:r>
              <a:rPr lang="el-GR" sz="2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.</a:t>
            </a:r>
            <a:endParaRPr lang="el-GR" sz="2000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l-GR" sz="2000" dirty="0" smtClean="0">
                <a:latin typeface="Calibri" panose="020F0502020204030204" pitchFamily="34" charset="0"/>
              </a:rPr>
              <a:t>Το έργο υλοποιείται στο πλαίσιο του Επιχειρησιακού Προγράμματος  «Εκπαίδευση και Δια Βίου Μάθηση» και συγχρηματοδοτείται από την Ευρωπαϊκή Ένωση (Ευρωπαϊκό Κοινωνικό Ταμείο) και από εθνικούς πόρους</a:t>
            </a:r>
            <a:r>
              <a:rPr lang="en-US" sz="2000" dirty="0" smtClean="0">
                <a:latin typeface="Calibri" panose="020F0502020204030204" pitchFamily="34" charset="0"/>
              </a:rPr>
              <a:t>. </a:t>
            </a:r>
            <a:endParaRPr lang="el-GR" sz="2000" dirty="0" smtClean="0">
              <a:latin typeface="Calibri" panose="020F0502020204030204" pitchFamily="34" charset="0"/>
            </a:endParaRPr>
          </a:p>
        </p:txBody>
      </p:sp>
      <p:pic>
        <p:nvPicPr>
          <p:cNvPr id="6" name="Εικόνα 1" descr=" Λογότυπο επιχειρησιακού προγράμματος εκπαίδευση και δια βίου μάθηση.   ">
            <a:hlinkClick r:id="rId7" tooltip="Μετάβαση σε www.edulll.gr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4213" y="4221163"/>
            <a:ext cx="78486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5044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 smtClean="0"/>
              <a:t>Συνέπεια μνήμης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endParaRPr lang="el-GR" altLang="el-GR" sz="2000" dirty="0" smtClean="0"/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800" b="1" dirty="0" smtClean="0"/>
              <a:t>Ασθενής</a:t>
            </a:r>
            <a:r>
              <a:rPr lang="el-GR" altLang="el-GR" sz="2800" dirty="0" smtClean="0"/>
              <a:t>: επιτρέπεται οι αναφορές (ανάγνωσης / εγγραφής) στη μνήμη, να γίνονται με διαφορετική σειρά από αυτή του προγράμματος, αρκεί να μην παραβιάζονται οι εξαρτήσεις.</a:t>
            </a:r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800" b="1" dirty="0" smtClean="0"/>
              <a:t>Ισχυρή</a:t>
            </a:r>
            <a:r>
              <a:rPr lang="el-GR" altLang="el-GR" sz="2800" dirty="0" smtClean="0"/>
              <a:t>: οι αναφορές στη μνήμη πρέπει να γίνονται με τη σειρά που είναι στο πρόγραμμα (πολύ περιοριστικό για </a:t>
            </a:r>
            <a:r>
              <a:rPr lang="el-GR" altLang="el-GR" sz="2800" dirty="0" err="1"/>
              <a:t>υ</a:t>
            </a:r>
            <a:r>
              <a:rPr lang="el-GR" altLang="el-GR" sz="2800" dirty="0" err="1" smtClean="0"/>
              <a:t>περβαθμωτούς</a:t>
            </a:r>
            <a:r>
              <a:rPr lang="el-GR" altLang="el-GR" sz="2800" dirty="0" smtClean="0"/>
              <a:t> επεξεργαστές).</a:t>
            </a: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Σύγχρονοι Επεξεργαστές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6689-E56C-4010-AF76-BFA10093C65A}" type="slidenum">
              <a:rPr lang="el-GR" sz="1400" smtClean="0">
                <a:solidFill>
                  <a:schemeClr val="tx1"/>
                </a:solidFill>
              </a:rPr>
              <a:t>20</a:t>
            </a:fld>
            <a:endParaRPr lang="el-G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6431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 smtClean="0"/>
              <a:t>Εφαρμογή σε </a:t>
            </a:r>
            <a:r>
              <a:rPr lang="en-US" altLang="el-GR" b="1" dirty="0" smtClean="0"/>
              <a:t>RISC/CISC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endParaRPr lang="el-GR" altLang="el-GR" sz="2000" dirty="0" smtClean="0"/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400" dirty="0" smtClean="0"/>
              <a:t>Στους </a:t>
            </a:r>
            <a:r>
              <a:rPr lang="en-US" altLang="el-GR" sz="2400" dirty="0" smtClean="0"/>
              <a:t>CISC </a:t>
            </a:r>
            <a:r>
              <a:rPr lang="el-GR" altLang="el-GR" sz="2400" dirty="0" smtClean="0"/>
              <a:t>επεξεργαστές υπάρχουν εντολές που κάνουν και προσπέλαση μνήμης και επεξεργασία δεδομένων.</a:t>
            </a:r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400" dirty="0" smtClean="0"/>
              <a:t>Στους </a:t>
            </a:r>
            <a:r>
              <a:rPr lang="en-US" altLang="el-GR" sz="2400" dirty="0" smtClean="0"/>
              <a:t>RISC </a:t>
            </a:r>
            <a:r>
              <a:rPr lang="el-GR" altLang="el-GR" sz="2400" dirty="0" smtClean="0"/>
              <a:t>υπάρχουν διακριτές εντολές προσπέλασης μνήμης (πχ, </a:t>
            </a:r>
            <a:r>
              <a:rPr lang="en-US" altLang="el-GR" sz="2400" dirty="0" smtClean="0"/>
              <a:t>LD, STR)</a:t>
            </a:r>
            <a:r>
              <a:rPr lang="el-GR" altLang="el-GR" sz="2400" dirty="0" smtClean="0"/>
              <a:t>,</a:t>
            </a:r>
            <a:r>
              <a:rPr lang="en-US" altLang="el-GR" sz="2400" dirty="0" smtClean="0"/>
              <a:t> </a:t>
            </a:r>
            <a:r>
              <a:rPr lang="el-GR" altLang="el-GR" sz="2400" dirty="0" smtClean="0"/>
              <a:t>και άλλες εντολές που κάνουν επεξεργασία δεδομένων (πχ, </a:t>
            </a:r>
            <a:r>
              <a:rPr lang="en-US" altLang="el-GR" sz="2400" dirty="0" smtClean="0"/>
              <a:t>ADD R1,</a:t>
            </a:r>
            <a:r>
              <a:rPr lang="el-GR" altLang="el-GR" sz="2400" dirty="0" smtClean="0"/>
              <a:t> </a:t>
            </a:r>
            <a:r>
              <a:rPr lang="en-US" altLang="el-GR" sz="2400" dirty="0" smtClean="0"/>
              <a:t>R2,</a:t>
            </a:r>
            <a:r>
              <a:rPr lang="el-GR" altLang="el-GR" sz="2400" dirty="0" smtClean="0"/>
              <a:t> </a:t>
            </a:r>
            <a:r>
              <a:rPr lang="en-US" altLang="el-GR" sz="2400" dirty="0" smtClean="0"/>
              <a:t>R3). </a:t>
            </a:r>
            <a:r>
              <a:rPr lang="el-GR" altLang="el-GR" sz="2400" dirty="0" smtClean="0"/>
              <a:t>Σε αυτούς υπάρχουν 4 συνδυασμοί Ασθενούς/Ισχυρού μοντέλου εκτέλεσης/προσπέλασης μνήμης. Συνήθως, εφαρμόζεται Ισχυρό μοντέλο εκτέλεσης εντολών, και Ασθενές μοντέλο προσπέλασης μνήμης.</a:t>
            </a: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Σύγχρονοι Επεξεργαστές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6689-E56C-4010-AF76-BFA10093C65A}" type="slidenum">
              <a:rPr lang="el-GR" sz="1400" smtClean="0">
                <a:solidFill>
                  <a:schemeClr val="tx1"/>
                </a:solidFill>
              </a:rPr>
              <a:t>21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776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b="1" dirty="0" smtClean="0"/>
              <a:t>Ασθενές μοντέλο </a:t>
            </a:r>
            <a:br>
              <a:rPr lang="el-GR" altLang="el-GR" b="1" dirty="0" smtClean="0"/>
            </a:br>
            <a:r>
              <a:rPr lang="el-GR" altLang="el-GR" b="1" dirty="0" smtClean="0"/>
              <a:t>προσπέλασης μνήμης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200" dirty="0" smtClean="0"/>
              <a:t>Εντολές ανάγνωσης (γρήγορες) μπορούν να παρακάμψουν εντολές εγγραφής (αργές), αρκεί να προσπελαύνουν διαφορετικές διευθύνσεις. 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200" dirty="0" smtClean="0"/>
              <a:t>Πχ, αν εντολές ανάγνωσης υπάρχουν στην αρχή του βρόχου, και εντολές εγγραφής στο τέλος του βρόχου, οι αναγνώσεις μπορούν να πραγματοποιηθούν πρώτες.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200" dirty="0" smtClean="0"/>
              <a:t>Η διεύθυνση που θα γίνει η εγγραφή, μπορεί να μην έχει υπολογιστεί εγκαίρως:</a:t>
            </a:r>
          </a:p>
          <a:p>
            <a:pPr marL="1143000" lvl="1" indent="-365760">
              <a:spcBef>
                <a:spcPts val="0"/>
              </a:spcBef>
              <a:spcAft>
                <a:spcPts val="300"/>
              </a:spcAft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altLang="el-GR" sz="2000" dirty="0" smtClean="0"/>
              <a:t>Το αν θα γίνουν πρώτα οι εντολές ανάγνωσης, καθυστερεί μέχρι να οριστικοποιηθούν οι διευθύνσεις εγγραφής.</a:t>
            </a:r>
          </a:p>
          <a:p>
            <a:pPr marL="1143000" lvl="1" indent="-365760">
              <a:spcBef>
                <a:spcPts val="0"/>
              </a:spcBef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altLang="el-GR" sz="2000" dirty="0" smtClean="0"/>
              <a:t>Μπορεί να υποτεθεί ότι είναι διαφορετικές οι διευθύνσεις ανάγνωσης/εγγραφής (</a:t>
            </a:r>
            <a:r>
              <a:rPr lang="en-US" altLang="el-GR" sz="2000" dirty="0" smtClean="0"/>
              <a:t>speculative exec)</a:t>
            </a:r>
            <a:r>
              <a:rPr lang="el-GR" altLang="el-GR" sz="2000" dirty="0" smtClean="0"/>
              <a:t>.</a:t>
            </a: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Σύγχρονοι Επεξεργαστές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6689-E56C-4010-AF76-BFA10093C65A}" type="slidenum">
              <a:rPr lang="el-GR" sz="1400" smtClean="0">
                <a:solidFill>
                  <a:schemeClr val="tx1"/>
                </a:solidFill>
              </a:rPr>
              <a:t>22</a:t>
            </a:fld>
            <a:endParaRPr lang="el-G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3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l-GR" b="1" dirty="0" smtClean="0"/>
              <a:t>Cache miss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dirty="0" smtClean="0"/>
              <a:t>Όταν προκληθεί μία αποτυχία προσπέλασης κρυφής μνήμης, οι επόμενες προσπελάσεις δεν μπορούν να γίνουν μέχρι να αποκατασταθεί η προσπέλαση της κρυφής μνήμης.</a:t>
            </a:r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dirty="0" smtClean="0"/>
              <a:t>Η παράκαμψη εντολών εγγραφής από εντολές ανάγνωσης, μπορεί να κρύψει μία αποτυχία μνήμης.</a:t>
            </a: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Σύγχρονοι Επεξεργαστές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6689-E56C-4010-AF76-BFA10093C65A}" type="slidenum">
              <a:rPr lang="el-GR" sz="1400" smtClean="0">
                <a:solidFill>
                  <a:schemeClr val="tx1"/>
                </a:solidFill>
              </a:rPr>
              <a:t>23</a:t>
            </a:fld>
            <a:endParaRPr lang="el-GR" sz="1400">
              <a:solidFill>
                <a:schemeClr val="tx1"/>
              </a:solidFill>
            </a:endParaRPr>
          </a:p>
        </p:txBody>
      </p:sp>
      <p:pic>
        <p:nvPicPr>
          <p:cNvPr id="6" name="Εικόνα 1" descr="Εικονίδιο μετάβασης στα Περιεχόμενα.">
            <a:hlinkClick r:id="rId4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463428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b="1" dirty="0" smtClean="0"/>
              <a:t>Μηχανισμός </a:t>
            </a:r>
            <a:r>
              <a:rPr lang="el-GR" altLang="el-GR" b="1" dirty="0" err="1"/>
              <a:t>ε</a:t>
            </a:r>
            <a:r>
              <a:rPr lang="el-GR" altLang="el-GR" b="1" dirty="0" err="1" smtClean="0"/>
              <a:t>παναδιάταξης</a:t>
            </a:r>
            <a:r>
              <a:rPr lang="el-GR" altLang="el-GR" b="1" dirty="0" smtClean="0"/>
              <a:t> αποτελεσμάτων (</a:t>
            </a:r>
            <a:r>
              <a:rPr lang="en-US" altLang="el-GR" b="1" dirty="0" smtClean="0"/>
              <a:t>Reorder Buffer)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400" dirty="0" smtClean="0"/>
              <a:t>Υλοποιείται ως κυκλική ουρά αναμονής.</a:t>
            </a:r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400" dirty="0" smtClean="0"/>
              <a:t>Κάθε θέση της αντιστοιχεί σε </a:t>
            </a:r>
            <a:r>
              <a:rPr lang="el-GR" altLang="el-GR" sz="2400" dirty="0" err="1" smtClean="0"/>
              <a:t>καταχωρητής</a:t>
            </a:r>
            <a:r>
              <a:rPr lang="el-GR" altLang="el-GR" sz="2400" dirty="0" smtClean="0"/>
              <a:t> αποτελέσματος μιας εντολής.</a:t>
            </a:r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400" dirty="0" smtClean="0"/>
              <a:t>Ο </a:t>
            </a:r>
            <a:r>
              <a:rPr lang="el-GR" altLang="el-GR" sz="2400" dirty="0" err="1" smtClean="0"/>
              <a:t>καταχωρητής</a:t>
            </a:r>
            <a:r>
              <a:rPr lang="el-GR" altLang="el-GR" sz="2400" dirty="0" smtClean="0"/>
              <a:t> κορυφής δείχνει στην επόμενη ελεύθερη θέση, για την επόμενη εντολή που θα δρομολογηθεί.</a:t>
            </a:r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400" dirty="0" smtClean="0"/>
              <a:t>Ο </a:t>
            </a:r>
            <a:r>
              <a:rPr lang="el-GR" altLang="el-GR" sz="2400" dirty="0" err="1" smtClean="0"/>
              <a:t>καταχωρητής</a:t>
            </a:r>
            <a:r>
              <a:rPr lang="el-GR" altLang="el-GR" sz="2400" dirty="0" smtClean="0"/>
              <a:t> βάσης δείχνει στην πρώτη εντολή της οποίας η εκτέλεση δεν έχει οριστικοποιηθεί.</a:t>
            </a:r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400" dirty="0" smtClean="0"/>
              <a:t>Μπορεί να χρησιμοποιηθεί για υλοποίηση ισχυρής </a:t>
            </a:r>
            <a:r>
              <a:rPr lang="el-GR" altLang="el-GR" sz="2400" dirty="0"/>
              <a:t>σ</a:t>
            </a:r>
            <a:r>
              <a:rPr lang="el-GR" altLang="el-GR" sz="2400" dirty="0" smtClean="0"/>
              <a:t>ειριακής </a:t>
            </a:r>
            <a:r>
              <a:rPr lang="el-GR" altLang="el-GR" sz="2400" dirty="0"/>
              <a:t>σ</a:t>
            </a:r>
            <a:r>
              <a:rPr lang="el-GR" altLang="el-GR" sz="2400" dirty="0" smtClean="0"/>
              <a:t>υνέπειας.</a:t>
            </a: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Σύγχρονοι Επεξεργαστές</a:t>
            </a:r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6689-E56C-4010-AF76-BFA10093C65A}" type="slidenum">
              <a:rPr lang="el-GR" sz="1400" smtClean="0">
                <a:solidFill>
                  <a:schemeClr val="tx1"/>
                </a:solidFill>
              </a:rPr>
              <a:t>24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8183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b="1" dirty="0" smtClean="0"/>
              <a:t>Παράδειγμα κατάστασης </a:t>
            </a:r>
            <a:br>
              <a:rPr lang="el-GR" altLang="el-GR" b="1" dirty="0" smtClean="0"/>
            </a:br>
            <a:r>
              <a:rPr lang="el-GR" altLang="el-GR" b="1" dirty="0" smtClean="0"/>
              <a:t>μηχανισμού </a:t>
            </a:r>
            <a:r>
              <a:rPr lang="el-GR" altLang="el-GR" b="1" dirty="0" err="1" smtClean="0"/>
              <a:t>επαναδιάταξης</a:t>
            </a:r>
            <a:r>
              <a:rPr lang="el-GR" altLang="el-GR" b="1" dirty="0" smtClean="0"/>
              <a:t> (1/4)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endParaRPr lang="el-GR" altLang="el-GR" sz="2800" dirty="0" smtClean="0"/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400" dirty="0" smtClean="0"/>
              <a:t>Έστω ότι δύο το πολύ εντολές μπορούν να εκτελούνται κάθε στιγμή.</a:t>
            </a:r>
          </a:p>
        </p:txBody>
      </p:sp>
      <p:pic>
        <p:nvPicPr>
          <p:cNvPr id="7" name="Εικόνα 1" descr="Εικόνα που δείχνει τη θέση των δεικτών και την κατάσταση των εντολών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213694"/>
            <a:ext cx="8382000" cy="2882306"/>
          </a:xfrm>
          <a:prstGeom prst="rect">
            <a:avLst/>
          </a:prstGeom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Σύγχρονοι Επεξεργαστές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6689-E56C-4010-AF76-BFA10093C65A}" type="slidenum">
              <a:rPr lang="el-GR" sz="1400" smtClean="0">
                <a:solidFill>
                  <a:schemeClr val="tx1"/>
                </a:solidFill>
              </a:rPr>
              <a:t>25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83715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b="1" dirty="0" smtClean="0"/>
              <a:t>Παράδειγμα κατάστασης </a:t>
            </a:r>
            <a:br>
              <a:rPr lang="el-GR" altLang="el-GR" b="1" dirty="0" smtClean="0"/>
            </a:br>
            <a:r>
              <a:rPr lang="el-GR" altLang="el-GR" b="1" dirty="0" smtClean="0"/>
              <a:t>μηχανισμού </a:t>
            </a:r>
            <a:r>
              <a:rPr lang="el-GR" altLang="el-GR" b="1" dirty="0" err="1" smtClean="0"/>
              <a:t>επαναδιάταξης</a:t>
            </a:r>
            <a:r>
              <a:rPr lang="el-GR" altLang="el-GR" b="1" dirty="0" smtClean="0"/>
              <a:t> (2/4)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400" dirty="0" smtClean="0"/>
              <a:t>Η επόμενη εντολή </a:t>
            </a:r>
            <a:r>
              <a:rPr lang="el-GR" altLang="el-GR" sz="2400" i="1" dirty="0" smtClean="0"/>
              <a:t>Ι+1</a:t>
            </a:r>
            <a:r>
              <a:rPr lang="el-GR" altLang="el-GR" sz="2400" dirty="0" smtClean="0"/>
              <a:t> θα τοποθετηθεί στην θέση του </a:t>
            </a:r>
            <a:r>
              <a:rPr lang="el-GR" altLang="el-GR" sz="2400" i="1" dirty="0" smtClean="0"/>
              <a:t>δείκτη κορυφής</a:t>
            </a:r>
            <a:r>
              <a:rPr lang="el-GR" altLang="el-GR" sz="2400" dirty="0" smtClean="0"/>
              <a:t>, δηλαδή στην θέση </a:t>
            </a:r>
            <a:r>
              <a:rPr lang="el-GR" altLang="el-GR" sz="2400" i="1" dirty="0" smtClean="0"/>
              <a:t>3</a:t>
            </a:r>
            <a:r>
              <a:rPr lang="el-GR" altLang="el-GR" sz="2400" dirty="0" smtClean="0"/>
              <a:t>, ενώ αυτός ο δείκτης θα μειωθεί κατά 1 για να δείχνει στην επόμενη ελεύθερη θέση (</a:t>
            </a:r>
            <a:r>
              <a:rPr lang="el-GR" altLang="el-GR" sz="2400" i="1" dirty="0" smtClean="0"/>
              <a:t>2</a:t>
            </a:r>
            <a:r>
              <a:rPr lang="el-GR" altLang="el-GR" sz="2400" dirty="0" smtClean="0"/>
              <a:t>). Αφού συμπληρωθεί και η θέση </a:t>
            </a:r>
            <a:r>
              <a:rPr lang="el-GR" altLang="el-GR" sz="2400" i="1" dirty="0" smtClean="0"/>
              <a:t>1</a:t>
            </a:r>
            <a:r>
              <a:rPr lang="el-GR" altLang="el-GR" sz="2400" dirty="0" smtClean="0"/>
              <a:t>, ο δείκτης κορυφής θα δείξει στη θέση </a:t>
            </a:r>
            <a:r>
              <a:rPr lang="el-GR" altLang="el-GR" sz="2400" i="1" dirty="0" smtClean="0"/>
              <a:t>8</a:t>
            </a:r>
            <a:r>
              <a:rPr lang="el-GR" altLang="el-GR" sz="2400" dirty="0" smtClean="0"/>
              <a:t>.</a:t>
            </a:r>
            <a:endParaRPr lang="el-GR" altLang="el-GR" sz="2400" dirty="0" smtClean="0">
              <a:solidFill>
                <a:prstClr val="black"/>
              </a:solidFill>
            </a:endParaRPr>
          </a:p>
          <a:p>
            <a:pPr marL="457200" lvl="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400" dirty="0" smtClean="0">
                <a:solidFill>
                  <a:prstClr val="black"/>
                </a:solidFill>
              </a:rPr>
              <a:t>Η </a:t>
            </a:r>
            <a:r>
              <a:rPr lang="el-GR" altLang="el-GR" sz="2400" dirty="0">
                <a:solidFill>
                  <a:prstClr val="black"/>
                </a:solidFill>
              </a:rPr>
              <a:t>εντολή </a:t>
            </a:r>
            <a:r>
              <a:rPr lang="el-GR" altLang="el-GR" sz="2400" i="1" dirty="0">
                <a:solidFill>
                  <a:prstClr val="black"/>
                </a:solidFill>
              </a:rPr>
              <a:t>Ι-3</a:t>
            </a:r>
            <a:r>
              <a:rPr lang="el-GR" altLang="el-GR" sz="2400" dirty="0">
                <a:solidFill>
                  <a:prstClr val="black"/>
                </a:solidFill>
              </a:rPr>
              <a:t> εκτελείται, ενώ οι </a:t>
            </a:r>
            <a:r>
              <a:rPr lang="el-GR" altLang="el-GR" sz="2400" i="1" dirty="0">
                <a:solidFill>
                  <a:prstClr val="black"/>
                </a:solidFill>
              </a:rPr>
              <a:t>Ι-1</a:t>
            </a:r>
            <a:r>
              <a:rPr lang="el-GR" altLang="el-GR" sz="2400" dirty="0">
                <a:solidFill>
                  <a:prstClr val="black"/>
                </a:solidFill>
              </a:rPr>
              <a:t>, </a:t>
            </a:r>
            <a:r>
              <a:rPr lang="el-GR" altLang="el-GR" sz="2400" i="1" dirty="0">
                <a:solidFill>
                  <a:prstClr val="black"/>
                </a:solidFill>
              </a:rPr>
              <a:t>Ι-2</a:t>
            </a:r>
            <a:r>
              <a:rPr lang="el-GR" altLang="el-GR" sz="2400" dirty="0">
                <a:solidFill>
                  <a:prstClr val="black"/>
                </a:solidFill>
              </a:rPr>
              <a:t>, παρότι εκτελέστηκαν δεν έχουν ολοκληρωθεί, γιατί η προηγούμενή τους (</a:t>
            </a:r>
            <a:r>
              <a:rPr lang="el-GR" altLang="el-GR" sz="2400" i="1" dirty="0">
                <a:solidFill>
                  <a:prstClr val="black"/>
                </a:solidFill>
              </a:rPr>
              <a:t>Ι-3</a:t>
            </a:r>
            <a:r>
              <a:rPr lang="el-GR" altLang="el-GR" sz="2400" dirty="0">
                <a:solidFill>
                  <a:prstClr val="black"/>
                </a:solidFill>
              </a:rPr>
              <a:t>) εκτελείται ακόμα. Όταν ολοκληρωθεί η </a:t>
            </a:r>
            <a:r>
              <a:rPr lang="el-GR" altLang="el-GR" sz="2400" i="1" dirty="0">
                <a:solidFill>
                  <a:prstClr val="black"/>
                </a:solidFill>
              </a:rPr>
              <a:t>Ι-3</a:t>
            </a:r>
            <a:r>
              <a:rPr lang="el-GR" altLang="el-GR" sz="2400" dirty="0">
                <a:solidFill>
                  <a:prstClr val="black"/>
                </a:solidFill>
              </a:rPr>
              <a:t> θα ολοκληρωθούν και οι </a:t>
            </a:r>
            <a:r>
              <a:rPr lang="el-GR" altLang="el-GR" sz="2400" i="1" dirty="0">
                <a:solidFill>
                  <a:prstClr val="black"/>
                </a:solidFill>
              </a:rPr>
              <a:t>Ι-1</a:t>
            </a:r>
            <a:r>
              <a:rPr lang="el-GR" altLang="el-GR" sz="2400" dirty="0">
                <a:solidFill>
                  <a:prstClr val="black"/>
                </a:solidFill>
              </a:rPr>
              <a:t>, </a:t>
            </a:r>
            <a:r>
              <a:rPr lang="el-GR" altLang="el-GR" sz="2400" i="1" dirty="0">
                <a:solidFill>
                  <a:prstClr val="black"/>
                </a:solidFill>
              </a:rPr>
              <a:t>Ι-2</a:t>
            </a:r>
            <a:r>
              <a:rPr lang="el-GR" altLang="el-GR" sz="2400" dirty="0">
                <a:solidFill>
                  <a:prstClr val="black"/>
                </a:solidFill>
              </a:rPr>
              <a:t>, ώστε να τηρηθεί </a:t>
            </a:r>
            <a:r>
              <a:rPr lang="el-GR" altLang="el-GR" sz="2400" i="1" dirty="0">
                <a:solidFill>
                  <a:prstClr val="black"/>
                </a:solidFill>
              </a:rPr>
              <a:t>η ισχυρή σειριακή συνέπεια</a:t>
            </a:r>
            <a:r>
              <a:rPr lang="el-GR" altLang="el-GR" sz="2400" dirty="0">
                <a:solidFill>
                  <a:prstClr val="black"/>
                </a:solidFill>
              </a:rPr>
              <a:t>, και ο </a:t>
            </a:r>
            <a:r>
              <a:rPr lang="el-GR" altLang="el-GR" sz="2400" i="1" dirty="0">
                <a:solidFill>
                  <a:prstClr val="black"/>
                </a:solidFill>
              </a:rPr>
              <a:t>δείκτης βάσης </a:t>
            </a:r>
            <a:r>
              <a:rPr lang="el-GR" altLang="el-GR" sz="2400" dirty="0">
                <a:solidFill>
                  <a:prstClr val="black"/>
                </a:solidFill>
              </a:rPr>
              <a:t>θα δείχνει τότε την τιμή </a:t>
            </a:r>
            <a:r>
              <a:rPr lang="el-GR" altLang="el-GR" sz="2400" i="1" dirty="0">
                <a:solidFill>
                  <a:prstClr val="black"/>
                </a:solidFill>
              </a:rPr>
              <a:t>4</a:t>
            </a:r>
            <a:r>
              <a:rPr lang="el-GR" altLang="el-GR" sz="2400" dirty="0">
                <a:solidFill>
                  <a:prstClr val="black"/>
                </a:solidFill>
              </a:rPr>
              <a:t>, αφού θα μειωθεί σταδιακά 3 φορές</a:t>
            </a:r>
            <a:r>
              <a:rPr lang="el-GR" altLang="el-GR" sz="2400" dirty="0" smtClean="0">
                <a:solidFill>
                  <a:prstClr val="black"/>
                </a:solidFill>
              </a:rPr>
              <a:t>.</a:t>
            </a:r>
            <a:endParaRPr lang="el-GR" altLang="el-GR" sz="2400" dirty="0">
              <a:solidFill>
                <a:prstClr val="black"/>
              </a:solidFill>
            </a:endParaRP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Σύγχρονοι Επεξεργαστές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6689-E56C-4010-AF76-BFA10093C65A}" type="slidenum">
              <a:rPr lang="el-GR" sz="1400" smtClean="0">
                <a:solidFill>
                  <a:schemeClr val="tx1"/>
                </a:solidFill>
              </a:rPr>
              <a:t>26</a:t>
            </a:fld>
            <a:endParaRPr lang="el-G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4119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b="1" dirty="0" smtClean="0"/>
              <a:t>Παράδειγμα κατάστασης </a:t>
            </a:r>
            <a:br>
              <a:rPr lang="el-GR" altLang="el-GR" b="1" dirty="0" smtClean="0"/>
            </a:br>
            <a:r>
              <a:rPr lang="el-GR" altLang="el-GR" b="1" dirty="0" smtClean="0"/>
              <a:t>μηχανισμού </a:t>
            </a:r>
            <a:r>
              <a:rPr lang="el-GR" altLang="el-GR" b="1" dirty="0" err="1" smtClean="0"/>
              <a:t>επαναδιάταξης</a:t>
            </a:r>
            <a:r>
              <a:rPr lang="el-GR" altLang="el-GR" b="1" dirty="0" smtClean="0"/>
              <a:t> (3/4)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endParaRPr lang="el-GR" altLang="el-GR" sz="2000" dirty="0" smtClean="0"/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400" dirty="0" smtClean="0"/>
              <a:t>Η επόμενη εντολή </a:t>
            </a:r>
            <a:r>
              <a:rPr lang="el-GR" altLang="el-GR" sz="2400" i="1" dirty="0" smtClean="0"/>
              <a:t>Ι+1</a:t>
            </a:r>
            <a:r>
              <a:rPr lang="el-GR" altLang="el-GR" sz="2400" dirty="0" smtClean="0"/>
              <a:t> θα τοποθετηθεί στην θέση του </a:t>
            </a:r>
            <a:r>
              <a:rPr lang="el-GR" altLang="el-GR" sz="2400" i="1" dirty="0"/>
              <a:t>δ</a:t>
            </a:r>
            <a:r>
              <a:rPr lang="el-GR" altLang="el-GR" sz="2400" i="1" dirty="0" smtClean="0"/>
              <a:t>είκτη κορυφής</a:t>
            </a:r>
            <a:r>
              <a:rPr lang="el-GR" altLang="el-GR" sz="2400" dirty="0" smtClean="0"/>
              <a:t>,</a:t>
            </a:r>
            <a:r>
              <a:rPr lang="el-GR" altLang="el-GR" sz="2400" i="1" dirty="0" smtClean="0"/>
              <a:t> </a:t>
            </a:r>
            <a:r>
              <a:rPr lang="el-GR" altLang="el-GR" sz="2400" dirty="0" smtClean="0"/>
              <a:t>δηλαδή στην θέση </a:t>
            </a:r>
            <a:r>
              <a:rPr lang="el-GR" altLang="el-GR" sz="2400" i="1" dirty="0" smtClean="0"/>
              <a:t>8</a:t>
            </a:r>
            <a:r>
              <a:rPr lang="el-GR" altLang="el-GR" sz="2400" dirty="0" smtClean="0"/>
              <a:t>, ενώ αυτός ο δείκτης θα μειωθεί κατά 1 για να δείχνει στην επόμενη ελεύθερη θέση (</a:t>
            </a:r>
            <a:r>
              <a:rPr lang="el-GR" altLang="el-GR" sz="2400" i="1" dirty="0" smtClean="0"/>
              <a:t>7</a:t>
            </a:r>
            <a:r>
              <a:rPr lang="el-GR" altLang="el-GR" sz="2400" dirty="0" smtClean="0"/>
              <a:t>). </a:t>
            </a:r>
          </a:p>
        </p:txBody>
      </p:sp>
      <p:pic>
        <p:nvPicPr>
          <p:cNvPr id="7" name="Εικόνα 1" descr="Εικόνα που δείχνει τη θέση των δεικτών και την κατάσταση των εντολών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505200"/>
            <a:ext cx="8229600" cy="2829901"/>
          </a:xfrm>
          <a:prstGeom prst="rect">
            <a:avLst/>
          </a:prstGeom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Σύγχρονοι Επεξεργαστές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6689-E56C-4010-AF76-BFA10093C65A}" type="slidenum">
              <a:rPr lang="el-GR" sz="1400" smtClean="0">
                <a:solidFill>
                  <a:schemeClr val="tx1"/>
                </a:solidFill>
              </a:rPr>
              <a:t>27</a:t>
            </a:fld>
            <a:endParaRPr lang="el-GR" sz="140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161281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b="1" dirty="0" smtClean="0"/>
              <a:t>Παράδειγμα κατάστασης </a:t>
            </a:r>
            <a:br>
              <a:rPr lang="el-GR" altLang="el-GR" b="1" dirty="0" smtClean="0"/>
            </a:br>
            <a:r>
              <a:rPr lang="el-GR" altLang="el-GR" b="1" dirty="0" smtClean="0"/>
              <a:t>μηχανισμού </a:t>
            </a:r>
            <a:r>
              <a:rPr lang="el-GR" altLang="el-GR" b="1" dirty="0" err="1" smtClean="0"/>
              <a:t>επαναδιάταξης</a:t>
            </a:r>
            <a:r>
              <a:rPr lang="el-GR" altLang="el-GR" b="1" dirty="0" smtClean="0"/>
              <a:t> (4/4)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endParaRPr lang="el-GR" altLang="el-GR" dirty="0" smtClean="0">
              <a:solidFill>
                <a:prstClr val="black"/>
              </a:solidFill>
            </a:endParaRPr>
          </a:p>
          <a:p>
            <a:pPr marL="457200" lvl="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400" dirty="0" smtClean="0">
                <a:solidFill>
                  <a:prstClr val="black"/>
                </a:solidFill>
              </a:rPr>
              <a:t>Η </a:t>
            </a:r>
            <a:r>
              <a:rPr lang="el-GR" altLang="el-GR" sz="2400" dirty="0">
                <a:solidFill>
                  <a:prstClr val="black"/>
                </a:solidFill>
              </a:rPr>
              <a:t>εντολή </a:t>
            </a:r>
            <a:r>
              <a:rPr lang="el-GR" altLang="el-GR" sz="2400" i="1" dirty="0">
                <a:solidFill>
                  <a:prstClr val="black"/>
                </a:solidFill>
              </a:rPr>
              <a:t>Ι-3 </a:t>
            </a:r>
            <a:r>
              <a:rPr lang="el-GR" altLang="el-GR" sz="2400" dirty="0">
                <a:solidFill>
                  <a:prstClr val="black"/>
                </a:solidFill>
              </a:rPr>
              <a:t>έχει ήδη εκτελεστεί, και επειδή δεν υπάρχει προηγούμενή της που να εκτελείται, ολοκληρώνεται άμεσα, και ο </a:t>
            </a:r>
            <a:r>
              <a:rPr lang="el-GR" altLang="el-GR" sz="2400" i="1" dirty="0">
                <a:solidFill>
                  <a:prstClr val="black"/>
                </a:solidFill>
              </a:rPr>
              <a:t>δείκτης βάσης </a:t>
            </a:r>
            <a:r>
              <a:rPr lang="el-GR" altLang="el-GR" sz="2400" dirty="0">
                <a:solidFill>
                  <a:prstClr val="black"/>
                </a:solidFill>
              </a:rPr>
              <a:t>μειώνεται κατά 1, και δείχνει στη θέση </a:t>
            </a:r>
            <a:r>
              <a:rPr lang="el-GR" altLang="el-GR" sz="2400" i="1" dirty="0">
                <a:solidFill>
                  <a:prstClr val="black"/>
                </a:solidFill>
              </a:rPr>
              <a:t>3</a:t>
            </a:r>
            <a:r>
              <a:rPr lang="el-GR" altLang="el-GR" sz="2400" dirty="0">
                <a:solidFill>
                  <a:prstClr val="black"/>
                </a:solidFill>
              </a:rPr>
              <a:t> όπου βρίσκεται η </a:t>
            </a:r>
            <a:r>
              <a:rPr lang="el-GR" altLang="el-GR" sz="2400" i="1" dirty="0">
                <a:solidFill>
                  <a:prstClr val="black"/>
                </a:solidFill>
              </a:rPr>
              <a:t>Ι-2</a:t>
            </a:r>
            <a:r>
              <a:rPr lang="el-GR" altLang="el-GR" sz="2400" dirty="0">
                <a:solidFill>
                  <a:prstClr val="black"/>
                </a:solidFill>
              </a:rPr>
              <a:t> που εκτελείται. Όταν ολοκληρωθεί η </a:t>
            </a:r>
            <a:r>
              <a:rPr lang="el-GR" altLang="el-GR" sz="2400" i="1" dirty="0">
                <a:solidFill>
                  <a:prstClr val="black"/>
                </a:solidFill>
              </a:rPr>
              <a:t>Ι-2</a:t>
            </a:r>
            <a:r>
              <a:rPr lang="el-GR" altLang="el-GR" sz="2400" dirty="0">
                <a:solidFill>
                  <a:prstClr val="black"/>
                </a:solidFill>
              </a:rPr>
              <a:t> θα ολοκληρωθεί και η </a:t>
            </a:r>
            <a:r>
              <a:rPr lang="el-GR" altLang="el-GR" sz="2400" i="1" dirty="0">
                <a:solidFill>
                  <a:prstClr val="black"/>
                </a:solidFill>
              </a:rPr>
              <a:t>Ι-1</a:t>
            </a:r>
            <a:r>
              <a:rPr lang="el-GR" altLang="el-GR" sz="2400" dirty="0">
                <a:solidFill>
                  <a:prstClr val="black"/>
                </a:solidFill>
              </a:rPr>
              <a:t>, αφού έχει ήδη εκτελεστεί, και τότε ο </a:t>
            </a:r>
            <a:r>
              <a:rPr lang="el-GR" altLang="el-GR" sz="2400" i="1" dirty="0">
                <a:solidFill>
                  <a:prstClr val="black"/>
                </a:solidFill>
              </a:rPr>
              <a:t>δείκτης βάσης </a:t>
            </a:r>
            <a:r>
              <a:rPr lang="el-GR" altLang="el-GR" sz="2400" dirty="0">
                <a:solidFill>
                  <a:prstClr val="black"/>
                </a:solidFill>
              </a:rPr>
              <a:t>θα δείξει στη θέση </a:t>
            </a:r>
            <a:r>
              <a:rPr lang="el-GR" altLang="el-GR" sz="2400" i="1" dirty="0">
                <a:solidFill>
                  <a:prstClr val="black"/>
                </a:solidFill>
              </a:rPr>
              <a:t>1</a:t>
            </a:r>
            <a:r>
              <a:rPr lang="el-GR" altLang="el-GR" sz="2400" dirty="0">
                <a:solidFill>
                  <a:prstClr val="black"/>
                </a:solidFill>
              </a:rPr>
              <a:t>, αφού θα μειωθεί σταδιακά κατά δύο φορές.</a:t>
            </a:r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Σύγχρονοι Επεξεργαστές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6689-E56C-4010-AF76-BFA10093C65A}" type="slidenum">
              <a:rPr lang="el-GR" sz="1400" smtClean="0">
                <a:solidFill>
                  <a:schemeClr val="tx1"/>
                </a:solidFill>
              </a:rPr>
              <a:t>28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0298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b="1" dirty="0" smtClean="0"/>
              <a:t>Χρήση μηχανισμού </a:t>
            </a:r>
            <a:r>
              <a:rPr lang="el-GR" altLang="el-GR" b="1" dirty="0" err="1"/>
              <a:t>ε</a:t>
            </a:r>
            <a:r>
              <a:rPr lang="el-GR" altLang="el-GR" b="1" dirty="0" err="1" smtClean="0"/>
              <a:t>παναδιάταξης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400" dirty="0" smtClean="0"/>
              <a:t>Για διαχείριση διακοπών από πολλές πηγές.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400" dirty="0" smtClean="0"/>
              <a:t>Για υποστήριξη υποθετικής εκτέλεσης </a:t>
            </a:r>
            <a:r>
              <a:rPr lang="el-GR" altLang="el-GR" sz="2400" dirty="0"/>
              <a:t>ε</a:t>
            </a:r>
            <a:r>
              <a:rPr lang="el-GR" altLang="el-GR" sz="2400" dirty="0" smtClean="0"/>
              <a:t>ντολών (</a:t>
            </a:r>
            <a:r>
              <a:rPr lang="en-US" altLang="el-GR" sz="2400" dirty="0" smtClean="0"/>
              <a:t>Speculative execution)</a:t>
            </a:r>
            <a:r>
              <a:rPr lang="el-GR" altLang="el-GR" sz="2400" dirty="0" smtClean="0"/>
              <a:t>:</a:t>
            </a:r>
            <a:endParaRPr lang="en-US" altLang="el-GR" sz="2400" dirty="0" smtClean="0"/>
          </a:p>
          <a:p>
            <a:pPr marL="1143000" lvl="1" indent="-365760">
              <a:spcBef>
                <a:spcPts val="0"/>
              </a:spcBef>
              <a:spcAft>
                <a:spcPts val="600"/>
              </a:spcAft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altLang="el-GR" sz="2200" dirty="0" smtClean="0"/>
              <a:t>Κάθε </a:t>
            </a:r>
            <a:r>
              <a:rPr lang="el-GR" altLang="el-GR" sz="2200" dirty="0" err="1" smtClean="0"/>
              <a:t>καταχωρητής</a:t>
            </a:r>
            <a:r>
              <a:rPr lang="el-GR" altLang="el-GR" sz="2200" dirty="0" smtClean="0"/>
              <a:t> επεκτείνεται κατά 1 </a:t>
            </a:r>
            <a:r>
              <a:rPr lang="en-US" altLang="el-GR" sz="2200" dirty="0" smtClean="0"/>
              <a:t>bit, </a:t>
            </a:r>
            <a:r>
              <a:rPr lang="el-GR" altLang="el-GR" sz="2200" dirty="0" smtClean="0"/>
              <a:t>που δείχνει αν η εκτέλεση βασίζεται σε εικασία.</a:t>
            </a:r>
          </a:p>
          <a:p>
            <a:pPr marL="1143000" lvl="1" indent="-365760">
              <a:spcBef>
                <a:spcPts val="0"/>
              </a:spcBef>
              <a:spcAft>
                <a:spcPts val="600"/>
              </a:spcAft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altLang="el-GR" sz="2200" dirty="0" smtClean="0"/>
              <a:t>Ο </a:t>
            </a:r>
            <a:r>
              <a:rPr lang="el-GR" altLang="el-GR" sz="2200" dirty="0" err="1" smtClean="0"/>
              <a:t>καταχωρητής</a:t>
            </a:r>
            <a:r>
              <a:rPr lang="el-GR" altLang="el-GR" sz="2200" dirty="0" smtClean="0"/>
              <a:t> που δείχνει ο δείκτης βάσης</a:t>
            </a:r>
            <a:r>
              <a:rPr lang="en-US" altLang="el-GR" sz="2200" dirty="0" smtClean="0"/>
              <a:t>,</a:t>
            </a:r>
            <a:r>
              <a:rPr lang="el-GR" altLang="el-GR" sz="2200" dirty="0" smtClean="0"/>
              <a:t> αν αντιστοιχεί σε εντολή που εκτελέστηκε με βάση εικασία</a:t>
            </a:r>
            <a:r>
              <a:rPr lang="en-US" altLang="el-GR" sz="2200" dirty="0" smtClean="0"/>
              <a:t>,</a:t>
            </a:r>
            <a:r>
              <a:rPr lang="el-GR" altLang="el-GR" sz="2200" dirty="0" smtClean="0"/>
              <a:t> η εντολή δεν ολοκληρώνεται.</a:t>
            </a:r>
          </a:p>
          <a:p>
            <a:pPr marL="1143000" lvl="1" indent="-365760">
              <a:spcBef>
                <a:spcPts val="0"/>
              </a:spcBef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altLang="el-GR" sz="2200" dirty="0" smtClean="0"/>
              <a:t>Όταν η εικασία επιβεβαιωθεί</a:t>
            </a:r>
            <a:r>
              <a:rPr lang="en-US" altLang="el-GR" sz="2200" dirty="0" smtClean="0"/>
              <a:t>,</a:t>
            </a:r>
            <a:r>
              <a:rPr lang="el-GR" altLang="el-GR" sz="2200" dirty="0" smtClean="0"/>
              <a:t> τότε ολοκληρώνεται</a:t>
            </a:r>
            <a:r>
              <a:rPr lang="en-US" altLang="el-GR" sz="2200" dirty="0" smtClean="0"/>
              <a:t>,</a:t>
            </a:r>
            <a:r>
              <a:rPr lang="el-GR" altLang="el-GR" sz="2200" dirty="0" smtClean="0"/>
              <a:t> αλλιώς απορρίπτονται όλες οι εντολές που βασίζονται σε εικασία.</a:t>
            </a: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Σύγχρονοι Επεξεργαστές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6689-E56C-4010-AF76-BFA10093C65A}" type="slidenum">
              <a:rPr lang="el-GR" sz="1400" smtClean="0">
                <a:solidFill>
                  <a:schemeClr val="tx1"/>
                </a:solidFill>
              </a:rPr>
              <a:t>29</a:t>
            </a:fld>
            <a:endParaRPr lang="el-GR" sz="1400" dirty="0">
              <a:solidFill>
                <a:schemeClr val="tx1"/>
              </a:solidFill>
            </a:endParaRPr>
          </a:p>
        </p:txBody>
      </p:sp>
      <p:pic>
        <p:nvPicPr>
          <p:cNvPr id="6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0916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l-GR" b="1" dirty="0" smtClean="0"/>
              <a:t>Σκοποί ενότητας 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noFill/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arenR"/>
            </a:pPr>
            <a:r>
              <a:rPr lang="el-GR" dirty="0" smtClean="0"/>
              <a:t>Εισαγωγή του αναγνώστη στον κόσμο μιας γλώσσας προγραμματισμού.</a:t>
            </a:r>
            <a:endParaRPr lang="el-GR" dirty="0"/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arenR"/>
            </a:pPr>
            <a:r>
              <a:rPr lang="el-GR" dirty="0" smtClean="0"/>
              <a:t>Την αντίληψη εννοιών όπως τί είναι ένα πρόγραμμα, και τί αλγόριθμος</a:t>
            </a:r>
            <a:r>
              <a:rPr lang="el-GR" dirty="0"/>
              <a:t>.</a:t>
            </a:r>
            <a:endParaRPr lang="el-GR" dirty="0" smtClean="0"/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arenR"/>
            </a:pPr>
            <a:r>
              <a:rPr lang="el-GR" dirty="0" smtClean="0"/>
              <a:t>Την ικανότητα να δημιουργεί και εκτελεί ένα απλό πρόγραμμα. 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arenR"/>
            </a:pPr>
            <a:r>
              <a:rPr lang="el-GR" dirty="0" smtClean="0"/>
              <a:t>Την δημιουργία ερεθισμάτων για την ανάπτυξη πιο περίπλοκων προγραμμάτων. </a:t>
            </a:r>
          </a:p>
        </p:txBody>
      </p:sp>
      <p:sp>
        <p:nvSpPr>
          <p:cNvPr id="7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Σύγχρονοι Επεξεργαστές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9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05CD8379-8D09-42C5-AE1F-DB6F792C5FCB}" type="slidenum">
              <a:rPr lang="el-GR" sz="1400" smtClean="0">
                <a:solidFill>
                  <a:schemeClr val="tx1"/>
                </a:solidFill>
              </a:rPr>
              <a:t>3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36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b="1" dirty="0" smtClean="0"/>
              <a:t>Επεξεργαστές πολύ </a:t>
            </a:r>
            <a:r>
              <a:rPr lang="en-US" altLang="el-GR" b="1" dirty="0" smtClean="0"/>
              <a:t/>
            </a:r>
            <a:br>
              <a:rPr lang="en-US" altLang="el-GR" b="1" dirty="0" smtClean="0"/>
            </a:br>
            <a:r>
              <a:rPr lang="el-GR" altLang="el-GR" b="1" dirty="0" smtClean="0"/>
              <a:t>μεγάλου μήκους εντολών (</a:t>
            </a:r>
            <a:r>
              <a:rPr lang="en-US" altLang="el-GR" b="1" dirty="0" smtClean="0"/>
              <a:t>VLIW)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200" dirty="0" smtClean="0"/>
              <a:t>Βασίζονται στη χρήση εντολών που μπορούν να κάνουν πολλές πράξεις παράλληλα (όσες είναι και οι μονάδες εκτέλεσης)</a:t>
            </a:r>
            <a:r>
              <a:rPr lang="en-US" altLang="el-GR" sz="2200" dirty="0" smtClean="0"/>
              <a:t>.</a:t>
            </a:r>
            <a:endParaRPr lang="el-GR" altLang="el-GR" sz="2200" dirty="0" smtClean="0"/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200" dirty="0" smtClean="0"/>
              <a:t>Και σε αυτούς τους επεξεργαστές</a:t>
            </a:r>
            <a:r>
              <a:rPr lang="en-US" altLang="el-GR" sz="2200" dirty="0" smtClean="0"/>
              <a:t>,</a:t>
            </a:r>
            <a:r>
              <a:rPr lang="el-GR" altLang="el-GR" sz="2200" dirty="0" smtClean="0"/>
              <a:t> μπορεί να εφαρμοστούν τεχνικές </a:t>
            </a:r>
            <a:r>
              <a:rPr lang="el-GR" altLang="el-GR" sz="2200" dirty="0"/>
              <a:t>δ</a:t>
            </a:r>
            <a:r>
              <a:rPr lang="el-GR" altLang="el-GR" sz="2200" dirty="0" smtClean="0"/>
              <a:t>ιοχέτευσης</a:t>
            </a:r>
            <a:r>
              <a:rPr lang="en-US" altLang="el-GR" sz="2200" dirty="0" smtClean="0"/>
              <a:t>.</a:t>
            </a:r>
            <a:endParaRPr lang="el-GR" altLang="el-GR" sz="2200" dirty="0" smtClean="0"/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200" dirty="0" smtClean="0"/>
              <a:t>Οι εντολές </a:t>
            </a:r>
            <a:r>
              <a:rPr lang="en-US" altLang="el-GR" sz="2200" dirty="0" smtClean="0"/>
              <a:t>VLIW </a:t>
            </a:r>
            <a:r>
              <a:rPr lang="el-GR" altLang="el-GR" sz="2200" dirty="0" smtClean="0"/>
              <a:t>έχουν σταθερή δομή, δεν ξεπερνούν τις δυνατότητες του επεξεργαστή, και η αποκωδικοποίησή τους είναι εύκολη, αλλά δεν έχουν μεγάλη ευελιξία</a:t>
            </a:r>
            <a:r>
              <a:rPr lang="en-US" altLang="el-GR" sz="2200" dirty="0" smtClean="0"/>
              <a:t>.</a:t>
            </a:r>
            <a:endParaRPr lang="el-GR" altLang="el-GR" sz="2200" dirty="0" smtClean="0"/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200" dirty="0" smtClean="0"/>
              <a:t>Σε ένα </a:t>
            </a:r>
            <a:r>
              <a:rPr lang="el-GR" altLang="el-GR" sz="2200" dirty="0" err="1"/>
              <a:t>υ</a:t>
            </a:r>
            <a:r>
              <a:rPr lang="el-GR" altLang="el-GR" sz="2200" dirty="0" err="1" smtClean="0"/>
              <a:t>περβαθμωτό</a:t>
            </a:r>
            <a:r>
              <a:rPr lang="el-GR" altLang="el-GR" sz="2200" dirty="0" smtClean="0"/>
              <a:t> επεξεργαστή, πρέπει να αποφασιστεί ποιες εντολές θα σταλούν στις μονάδα εκτέλεσης, με βάση τον τύπο/πλήθος των εντολών που εκτελούνται και τις εξαρτήσεις τους</a:t>
            </a:r>
            <a:r>
              <a:rPr lang="en-US" altLang="el-GR" sz="2200" dirty="0" smtClean="0"/>
              <a:t>.</a:t>
            </a:r>
            <a:endParaRPr lang="el-GR" altLang="el-GR" sz="2200" dirty="0" smtClean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Σύγχρονοι Επεξεργαστές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6689-E56C-4010-AF76-BFA10093C65A}" type="slidenum">
              <a:rPr lang="el-GR" sz="1400" smtClean="0">
                <a:solidFill>
                  <a:schemeClr val="tx1"/>
                </a:solidFill>
              </a:rPr>
              <a:t>30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57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b="1" dirty="0" smtClean="0"/>
              <a:t>Επεξεργαστές </a:t>
            </a:r>
            <a:r>
              <a:rPr lang="en-US" altLang="el-GR" b="1" dirty="0" smtClean="0"/>
              <a:t>VLIW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000" dirty="0" smtClean="0"/>
              <a:t>Στους </a:t>
            </a:r>
            <a:r>
              <a:rPr lang="en-US" altLang="el-GR" sz="2000" dirty="0" smtClean="0"/>
              <a:t>VLIW </a:t>
            </a:r>
            <a:r>
              <a:rPr lang="el-GR" altLang="el-GR" sz="2000" dirty="0" smtClean="0"/>
              <a:t>επεξεργαστές, ο μεταγλωττιστής επιλέγει τις εντολές που θα σταλούν για εκτέλεση, με μία εντολή (στατικός χρονοπρογραμματισμός – </a:t>
            </a:r>
            <a:r>
              <a:rPr lang="en-US" altLang="el-GR" sz="2000" dirty="0" smtClean="0"/>
              <a:t>static scheduling</a:t>
            </a:r>
            <a:r>
              <a:rPr lang="el-GR" altLang="el-GR" sz="2000" dirty="0" smtClean="0"/>
              <a:t>).</a:t>
            </a:r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000" dirty="0" smtClean="0"/>
              <a:t>Στους </a:t>
            </a:r>
            <a:r>
              <a:rPr lang="el-GR" altLang="el-GR" sz="2000" dirty="0" err="1"/>
              <a:t>υ</a:t>
            </a:r>
            <a:r>
              <a:rPr lang="el-GR" altLang="el-GR" sz="2000" dirty="0" err="1" smtClean="0"/>
              <a:t>περβαθμωτούς</a:t>
            </a:r>
            <a:r>
              <a:rPr lang="el-GR" altLang="el-GR" sz="2000" dirty="0" smtClean="0"/>
              <a:t> επεξεργαστές, το υλικό αποφασίζει δυναμικά κατά το χρόνο εκτέλεσης, ποιες λειτουργίες θα εκτελεστούν από τις μονάδες εκτέλεσης (δυναμικός χρονοπρογραμματισμός</a:t>
            </a:r>
            <a:r>
              <a:rPr lang="en-US" altLang="el-GR" sz="2000" dirty="0" smtClean="0"/>
              <a:t> – dynamic scheduling</a:t>
            </a:r>
            <a:r>
              <a:rPr lang="el-GR" altLang="el-GR" sz="2000" dirty="0" smtClean="0"/>
              <a:t>).</a:t>
            </a:r>
            <a:endParaRPr lang="en-US" altLang="el-GR" sz="2000" dirty="0" smtClean="0"/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000" dirty="0" smtClean="0"/>
              <a:t>Οι </a:t>
            </a:r>
            <a:r>
              <a:rPr lang="en-US" altLang="el-GR" sz="2000" dirty="0" smtClean="0"/>
              <a:t>VLIW </a:t>
            </a:r>
            <a:r>
              <a:rPr lang="el-GR" altLang="el-GR" sz="2000" dirty="0" smtClean="0"/>
              <a:t>απαιτούν απλούστερο υλικό, αλλά μεγαλύτερη συχνότητα ρολογιού σε σχέση με τους </a:t>
            </a:r>
            <a:r>
              <a:rPr lang="el-GR" altLang="el-GR" sz="2000" dirty="0" err="1" smtClean="0"/>
              <a:t>υπερβαθμωτούς</a:t>
            </a:r>
            <a:r>
              <a:rPr lang="el-GR" altLang="el-GR" sz="2000" dirty="0" smtClean="0"/>
              <a:t>.</a:t>
            </a:r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000" dirty="0" smtClean="0"/>
              <a:t>Αν η παραλληλία σε κάποιο σημείο του προγράμματος είναι μικρότερη από τις μονάδες εκτέλεσης, κάποιες θα μείνουν ανεκμετάλλευτες.</a:t>
            </a:r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Σύγχρονοι Επεξεργαστές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6689-E56C-4010-AF76-BFA10093C65A}" type="slidenum">
              <a:rPr lang="el-GR" sz="1400" smtClean="0">
                <a:solidFill>
                  <a:schemeClr val="tx1"/>
                </a:solidFill>
              </a:rPr>
              <a:t>31</a:t>
            </a:fld>
            <a:endParaRPr lang="el-G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04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 smtClean="0"/>
              <a:t>Παράδειγμα δομής </a:t>
            </a:r>
            <a:r>
              <a:rPr lang="en-US" altLang="el-GR" b="1" dirty="0" smtClean="0"/>
              <a:t>VLIW </a:t>
            </a:r>
            <a:r>
              <a:rPr lang="el-GR" altLang="el-GR" b="1" dirty="0" smtClean="0"/>
              <a:t>εντολής</a:t>
            </a:r>
            <a:endParaRPr lang="el-GR" b="1" dirty="0"/>
          </a:p>
        </p:txBody>
      </p:sp>
      <p:graphicFrame>
        <p:nvGraphicFramePr>
          <p:cNvPr id="6" name="Θέση περιεχομένου 1" descr="Πίνακας της δομής VLIW εντολής."/>
          <p:cNvGraphicFramePr>
            <a:graphicFrameLocks noGrp="1"/>
          </p:cNvGraphicFramePr>
          <p:nvPr>
            <p:ph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19398993"/>
              </p:ext>
            </p:extLst>
          </p:nvPr>
        </p:nvGraphicFramePr>
        <p:xfrm>
          <a:off x="457200" y="1676400"/>
          <a:ext cx="8229598" cy="2057400"/>
        </p:xfrm>
        <a:graphic>
          <a:graphicData uri="http://schemas.openxmlformats.org/drawingml/2006/table">
            <a:tbl>
              <a:tblPr firstRow="1" bandRow="1">
                <a:effectLst>
                  <a:outerShdw blurRad="127000" dist="88900" dir="5400000" algn="t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457200"/>
                <a:gridCol w="533400"/>
                <a:gridCol w="533400"/>
                <a:gridCol w="457200"/>
                <a:gridCol w="533400"/>
                <a:gridCol w="533400"/>
                <a:gridCol w="609600"/>
                <a:gridCol w="685800"/>
                <a:gridCol w="762000"/>
                <a:gridCol w="762000"/>
                <a:gridCol w="762000"/>
                <a:gridCol w="838200"/>
                <a:gridCol w="761998"/>
              </a:tblGrid>
              <a:tr h="1447800">
                <a:tc gridSpan="3"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Αθροιστής 1</a:t>
                      </a:r>
                      <a:endParaRPr lang="el-GR" sz="2000" b="1" dirty="0"/>
                    </a:p>
                  </a:txBody>
                  <a:tcPr marL="9144" marR="9144" marT="9144" marB="9144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Αθροιστής 2</a:t>
                      </a:r>
                      <a:endParaRPr lang="el-GR" sz="2000" b="1" dirty="0"/>
                    </a:p>
                  </a:txBody>
                  <a:tcPr marL="9144" marR="9144" marT="9144" marB="9144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Πολλαπλασιαστής</a:t>
                      </a:r>
                      <a:endParaRPr lang="el-GR" sz="2000" b="1" dirty="0"/>
                    </a:p>
                  </a:txBody>
                  <a:tcPr marL="9144" marR="9144" marT="9144" marB="9144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Προσκόμιση δεδομένων</a:t>
                      </a:r>
                      <a:endParaRPr lang="el-GR" sz="2000" b="1" dirty="0"/>
                    </a:p>
                  </a:txBody>
                  <a:tcPr marL="9144" marR="9144" marT="9144" marB="9144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Αποθήκευση δεδομένων</a:t>
                      </a:r>
                      <a:endParaRPr lang="el-GR" sz="2000" b="1" dirty="0"/>
                    </a:p>
                  </a:txBody>
                  <a:tcPr marL="9144" marR="9144" marT="9144" marB="9144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ΚΠ</a:t>
                      </a:r>
                      <a:r>
                        <a:rPr lang="el-GR" sz="2000" baseline="0" dirty="0" smtClean="0"/>
                        <a:t> </a:t>
                      </a:r>
                      <a:endParaRPr lang="el-GR" sz="2000" dirty="0"/>
                    </a:p>
                  </a:txBody>
                  <a:tcPr marL="9144" marR="9144" marT="9144" marB="914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ΚΔ1</a:t>
                      </a:r>
                      <a:endParaRPr lang="el-GR" sz="2000" dirty="0"/>
                    </a:p>
                  </a:txBody>
                  <a:tcPr marL="9144" marR="9144" marT="9144" marB="914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ΚΔ2</a:t>
                      </a:r>
                      <a:endParaRPr lang="el-GR" sz="2000" dirty="0"/>
                    </a:p>
                  </a:txBody>
                  <a:tcPr marL="9144" marR="9144" marT="9144" marB="914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ΚΠ</a:t>
                      </a:r>
                      <a:endParaRPr lang="el-GR" sz="2000" dirty="0"/>
                    </a:p>
                  </a:txBody>
                  <a:tcPr marL="9144" marR="9144" marT="9144" marB="914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ΚΔ1</a:t>
                      </a:r>
                      <a:endParaRPr lang="el-GR" sz="2000" dirty="0"/>
                    </a:p>
                  </a:txBody>
                  <a:tcPr marL="9144" marR="9144" marT="9144" marB="914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ΚΔ2</a:t>
                      </a:r>
                      <a:endParaRPr lang="el-GR" sz="2000" dirty="0"/>
                    </a:p>
                  </a:txBody>
                  <a:tcPr marL="9144" marR="9144" marT="9144" marB="914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ΚΠ</a:t>
                      </a:r>
                      <a:endParaRPr lang="el-GR" sz="2000" dirty="0"/>
                    </a:p>
                  </a:txBody>
                  <a:tcPr marL="9144" marR="9144" marT="9144" marB="914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ΚΔ1</a:t>
                      </a:r>
                      <a:endParaRPr lang="el-GR" sz="2000" dirty="0"/>
                    </a:p>
                  </a:txBody>
                  <a:tcPr marL="9144" marR="9144" marT="9144" marB="914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ΚΔ2</a:t>
                      </a:r>
                      <a:endParaRPr lang="el-GR" sz="2000" dirty="0"/>
                    </a:p>
                  </a:txBody>
                  <a:tcPr marL="9144" marR="9144" marT="9144" marB="914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ΚΕ</a:t>
                      </a:r>
                      <a:endParaRPr lang="el-GR" sz="2000" dirty="0"/>
                    </a:p>
                  </a:txBody>
                  <a:tcPr marL="9144" marR="9144" marT="9144" marB="914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ΘΑ</a:t>
                      </a:r>
                      <a:endParaRPr lang="el-GR" sz="2000" dirty="0"/>
                    </a:p>
                  </a:txBody>
                  <a:tcPr marL="9144" marR="9144" marT="9144" marB="914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ΘΕ</a:t>
                      </a:r>
                      <a:endParaRPr lang="el-GR" sz="2000" dirty="0"/>
                    </a:p>
                  </a:txBody>
                  <a:tcPr marL="9144" marR="9144" marT="9144" marB="914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ΚΑ</a:t>
                      </a:r>
                      <a:endParaRPr lang="el-GR" sz="2000" dirty="0"/>
                    </a:p>
                  </a:txBody>
                  <a:tcPr marL="9144" marR="9144" marT="9144" marB="9144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Θέση περιεχομένου 2"/>
          <p:cNvSpPr/>
          <p:nvPr/>
        </p:nvSpPr>
        <p:spPr>
          <a:xfrm>
            <a:off x="457200" y="3972342"/>
            <a:ext cx="82296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200" dirty="0" smtClean="0"/>
              <a:t>Κ.Δ1, Κ.Δ2: </a:t>
            </a:r>
            <a:r>
              <a:rPr lang="el-GR" altLang="el-GR" sz="2200" dirty="0" err="1" smtClean="0"/>
              <a:t>καταχωρητές</a:t>
            </a:r>
            <a:r>
              <a:rPr lang="el-GR" altLang="el-GR" sz="2200" dirty="0" smtClean="0"/>
              <a:t> δεδομένων που περιέχουν τα ορίσματα.</a:t>
            </a:r>
          </a:p>
          <a:p>
            <a:pPr marL="457200" indent="-457200"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200" dirty="0" smtClean="0"/>
              <a:t>Κ.Π.: </a:t>
            </a:r>
            <a:r>
              <a:rPr lang="el-GR" altLang="el-GR" sz="2200" dirty="0" err="1" smtClean="0"/>
              <a:t>καταχωρητής</a:t>
            </a:r>
            <a:r>
              <a:rPr lang="el-GR" altLang="el-GR" sz="2200" dirty="0" smtClean="0"/>
              <a:t> αποτελέσματος.</a:t>
            </a:r>
          </a:p>
          <a:p>
            <a:pPr marL="457200" indent="-457200"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200" dirty="0" smtClean="0"/>
              <a:t>Κ.Ε.: </a:t>
            </a:r>
            <a:r>
              <a:rPr lang="el-GR" altLang="el-GR" sz="2200" dirty="0" err="1" smtClean="0"/>
              <a:t>καταχωρητής</a:t>
            </a:r>
            <a:r>
              <a:rPr lang="el-GR" altLang="el-GR" sz="2200" dirty="0" smtClean="0"/>
              <a:t> στον οποίο προσκομίζονται τα δεδομένα από τη θέση Θ.Α.</a:t>
            </a:r>
          </a:p>
          <a:p>
            <a:pPr marL="457200" indent="-457200"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200" dirty="0" smtClean="0"/>
              <a:t>Κ.Α.: </a:t>
            </a:r>
            <a:r>
              <a:rPr lang="el-GR" altLang="el-GR" sz="2200" dirty="0" err="1" smtClean="0"/>
              <a:t>καταχωρητής</a:t>
            </a:r>
            <a:r>
              <a:rPr lang="el-GR" altLang="el-GR" sz="2200" dirty="0" smtClean="0"/>
              <a:t> που περιέχει τα δεδομένα που θα αποθηκευθούν στη θέση Θ.Ε.</a:t>
            </a:r>
            <a:endParaRPr lang="el-GR" altLang="el-GR" sz="2200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Σύγχρονοι Επεξεργαστές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6689-E56C-4010-AF76-BFA10093C65A}" type="slidenum">
              <a:rPr lang="el-GR" sz="1400" smtClean="0">
                <a:solidFill>
                  <a:schemeClr val="tx1"/>
                </a:solidFill>
              </a:rPr>
              <a:t>32</a:t>
            </a:fld>
            <a:endParaRPr lang="el-GR" sz="140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551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 smtClean="0"/>
              <a:t>Υλοποίηση με διοχέτευση</a:t>
            </a:r>
            <a:endParaRPr lang="el-GR" b="1" dirty="0"/>
          </a:p>
        </p:txBody>
      </p:sp>
      <p:graphicFrame>
        <p:nvGraphicFramePr>
          <p:cNvPr id="6" name="Θέση περιεχομένου 1" descr="Πίνακας που δείχνει πως υλοποιείται η διαχέτευση."/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207004850"/>
              </p:ext>
            </p:extLst>
          </p:nvPr>
        </p:nvGraphicFramePr>
        <p:xfrm>
          <a:off x="457200" y="1575792"/>
          <a:ext cx="8229599" cy="4511064"/>
        </p:xfrm>
        <a:graphic>
          <a:graphicData uri="http://schemas.openxmlformats.org/drawingml/2006/table">
            <a:tbl>
              <a:tblPr firstRow="1" bandRow="1">
                <a:effectLst>
                  <a:outerShdw blurRad="127000" dist="88900" dir="5400000" algn="t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219200"/>
                <a:gridCol w="2286000"/>
                <a:gridCol w="914400"/>
                <a:gridCol w="914400"/>
                <a:gridCol w="990600"/>
                <a:gridCol w="990600"/>
                <a:gridCol w="914399"/>
              </a:tblGrid>
              <a:tr h="244884"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</a:pPr>
                      <a:r>
                        <a:rPr lang="el-GR" sz="2000" b="1" dirty="0" smtClean="0"/>
                        <a:t>Εντολή</a:t>
                      </a:r>
                      <a:endParaRPr lang="el-GR" sz="2000" b="1" dirty="0"/>
                    </a:p>
                  </a:txBody>
                  <a:tcPr marL="91439" marR="91439" marT="45723" marB="4572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</a:pPr>
                      <a:r>
                        <a:rPr lang="el-GR" sz="2000" b="1" dirty="0" smtClean="0"/>
                        <a:t>Χρονική στιγμή</a:t>
                      </a:r>
                      <a:r>
                        <a:rPr lang="el-GR" sz="2000" b="1" baseline="0" dirty="0" smtClean="0"/>
                        <a:t> λ</a:t>
                      </a:r>
                      <a:endParaRPr lang="el-GR" sz="2000" b="1" dirty="0"/>
                    </a:p>
                  </a:txBody>
                  <a:tcPr marL="91439" marR="91439" marT="45723" marB="4572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</a:pPr>
                      <a:r>
                        <a:rPr lang="el-GR" sz="2000" b="1" dirty="0" smtClean="0"/>
                        <a:t>λ+1</a:t>
                      </a:r>
                      <a:endParaRPr lang="el-GR" sz="2000" b="1" dirty="0"/>
                    </a:p>
                  </a:txBody>
                  <a:tcPr marL="91439" marR="91439" marT="45723" marB="4572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</a:pPr>
                      <a:r>
                        <a:rPr lang="el-GR" sz="2000" b="1" dirty="0" smtClean="0"/>
                        <a:t>λ+2</a:t>
                      </a:r>
                      <a:endParaRPr lang="el-GR" sz="2000" b="1" dirty="0"/>
                    </a:p>
                  </a:txBody>
                  <a:tcPr marL="91439" marR="91439" marT="45723" marB="4572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</a:pPr>
                      <a:r>
                        <a:rPr lang="el-GR" sz="2000" b="1" dirty="0" smtClean="0"/>
                        <a:t>λ+3</a:t>
                      </a:r>
                      <a:endParaRPr lang="el-GR" sz="2000" b="1" dirty="0"/>
                    </a:p>
                  </a:txBody>
                  <a:tcPr marL="91439" marR="91439" marT="45723" marB="4572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</a:pPr>
                      <a:r>
                        <a:rPr lang="el-GR" sz="2000" b="1" dirty="0" smtClean="0"/>
                        <a:t>λ+4</a:t>
                      </a:r>
                      <a:endParaRPr lang="el-GR" sz="2000" b="1" dirty="0"/>
                    </a:p>
                  </a:txBody>
                  <a:tcPr marL="91439" marR="91439" marT="45723" marB="4572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</a:pPr>
                      <a:r>
                        <a:rPr lang="el-GR" sz="2000" b="1" dirty="0" smtClean="0"/>
                        <a:t>λ+5</a:t>
                      </a:r>
                      <a:endParaRPr lang="el-GR" sz="2000" b="1" dirty="0"/>
                    </a:p>
                  </a:txBody>
                  <a:tcPr marL="91439" marR="91439" marT="45723" marB="45723">
                    <a:solidFill>
                      <a:schemeClr val="bg1"/>
                    </a:solidFill>
                  </a:tcPr>
                </a:tc>
              </a:tr>
              <a:tr h="944540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l-GR" sz="2000" dirty="0" smtClean="0"/>
                        <a:t>Ι1</a:t>
                      </a:r>
                      <a:endParaRPr lang="el-GR" sz="2000" dirty="0"/>
                    </a:p>
                  </a:txBody>
                  <a:tcPr marL="91439" marR="91439" marT="45723" marB="4572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l-GR" sz="2000" dirty="0" smtClean="0"/>
                        <a:t>ΠΕ</a:t>
                      </a:r>
                      <a:endParaRPr lang="el-GR" sz="2000" dirty="0"/>
                    </a:p>
                  </a:txBody>
                  <a:tcPr marL="91439" marR="91439" marT="45723" marB="4572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l-GR" sz="2000" dirty="0" smtClean="0"/>
                        <a:t>ΑΕ</a:t>
                      </a:r>
                      <a:endParaRPr lang="el-GR" sz="2000" dirty="0"/>
                    </a:p>
                  </a:txBody>
                  <a:tcPr marL="91439" marR="91439" marT="45723" marB="4572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l-GR" sz="2000" dirty="0" smtClean="0"/>
                        <a:t>ΕΠ</a:t>
                      </a:r>
                    </a:p>
                    <a:p>
                      <a:pPr>
                        <a:lnSpc>
                          <a:spcPct val="85000"/>
                        </a:lnSpc>
                      </a:pPr>
                      <a:r>
                        <a:rPr lang="el-GR" sz="2000" dirty="0" smtClean="0"/>
                        <a:t>ΕΠ</a:t>
                      </a:r>
                    </a:p>
                    <a:p>
                      <a:pPr>
                        <a:lnSpc>
                          <a:spcPct val="85000"/>
                        </a:lnSpc>
                      </a:pPr>
                      <a:r>
                        <a:rPr lang="el-GR" sz="2000" dirty="0" smtClean="0"/>
                        <a:t>ΕΠ</a:t>
                      </a:r>
                    </a:p>
                    <a:p>
                      <a:pPr>
                        <a:lnSpc>
                          <a:spcPct val="85000"/>
                        </a:lnSpc>
                      </a:pPr>
                      <a:r>
                        <a:rPr lang="el-GR" sz="2000" dirty="0" smtClean="0"/>
                        <a:t>ΕΠ</a:t>
                      </a:r>
                    </a:p>
                    <a:p>
                      <a:pPr>
                        <a:lnSpc>
                          <a:spcPct val="85000"/>
                        </a:lnSpc>
                      </a:pPr>
                      <a:r>
                        <a:rPr lang="el-GR" sz="2000" dirty="0" smtClean="0"/>
                        <a:t>ΕΠ</a:t>
                      </a:r>
                      <a:endParaRPr lang="el-GR" sz="2000" dirty="0"/>
                    </a:p>
                  </a:txBody>
                  <a:tcPr marL="91439" marR="91439" marT="45723" marB="4572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l-GR" sz="2000" dirty="0" smtClean="0"/>
                        <a:t>ΑΑ</a:t>
                      </a:r>
                      <a:endParaRPr lang="el-GR" sz="2000" dirty="0"/>
                    </a:p>
                  </a:txBody>
                  <a:tcPr marL="91439" marR="91439" marT="45723" marB="4572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endParaRPr lang="el-GR" sz="2000"/>
                    </a:p>
                  </a:txBody>
                  <a:tcPr marL="91439" marR="91439" marT="45723" marB="4572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endParaRPr lang="el-GR" sz="2000" dirty="0"/>
                    </a:p>
                  </a:txBody>
                  <a:tcPr marL="91439" marR="91439" marT="45723" marB="45723">
                    <a:solidFill>
                      <a:schemeClr val="bg1"/>
                    </a:solidFill>
                  </a:tcPr>
                </a:tc>
              </a:tr>
              <a:tr h="944540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l-GR" sz="2000" dirty="0" smtClean="0"/>
                        <a:t>Ι2</a:t>
                      </a:r>
                      <a:endParaRPr lang="el-GR" sz="2000" dirty="0"/>
                    </a:p>
                  </a:txBody>
                  <a:tcPr marL="91439" marR="91439" marT="45723" marB="4572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endParaRPr lang="el-GR" sz="2000" dirty="0"/>
                    </a:p>
                  </a:txBody>
                  <a:tcPr marL="91439" marR="91439" marT="45723" marB="4572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l-GR" sz="2000" dirty="0" smtClean="0"/>
                        <a:t>ΠΕ</a:t>
                      </a:r>
                      <a:endParaRPr lang="el-GR" sz="2000" dirty="0"/>
                    </a:p>
                  </a:txBody>
                  <a:tcPr marL="91439" marR="91439" marT="45723" marB="4572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l-GR" sz="2000" dirty="0" smtClean="0"/>
                        <a:t>ΑΕ</a:t>
                      </a:r>
                      <a:endParaRPr lang="el-GR" sz="2000" dirty="0"/>
                    </a:p>
                  </a:txBody>
                  <a:tcPr marL="91439" marR="91439" marT="45723" marB="4572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l-GR" sz="2000" dirty="0" smtClean="0"/>
                        <a:t>ΕΠ</a:t>
                      </a:r>
                    </a:p>
                    <a:p>
                      <a:pPr>
                        <a:lnSpc>
                          <a:spcPct val="85000"/>
                        </a:lnSpc>
                      </a:pPr>
                      <a:r>
                        <a:rPr lang="el-GR" sz="2000" dirty="0" smtClean="0"/>
                        <a:t>ΕΠ</a:t>
                      </a:r>
                    </a:p>
                    <a:p>
                      <a:pPr>
                        <a:lnSpc>
                          <a:spcPct val="85000"/>
                        </a:lnSpc>
                      </a:pPr>
                      <a:r>
                        <a:rPr lang="el-GR" sz="2000" dirty="0" smtClean="0"/>
                        <a:t>ΕΠ</a:t>
                      </a:r>
                    </a:p>
                    <a:p>
                      <a:pPr>
                        <a:lnSpc>
                          <a:spcPct val="85000"/>
                        </a:lnSpc>
                      </a:pPr>
                      <a:r>
                        <a:rPr lang="el-GR" sz="2000" dirty="0" smtClean="0"/>
                        <a:t>ΕΠ</a:t>
                      </a:r>
                    </a:p>
                    <a:p>
                      <a:pPr>
                        <a:lnSpc>
                          <a:spcPct val="85000"/>
                        </a:lnSpc>
                      </a:pPr>
                      <a:r>
                        <a:rPr lang="el-GR" sz="2000" dirty="0" smtClean="0"/>
                        <a:t>ΕΠ</a:t>
                      </a:r>
                      <a:endParaRPr lang="el-GR" sz="2000" dirty="0"/>
                    </a:p>
                  </a:txBody>
                  <a:tcPr marL="91439" marR="91439" marT="45723" marB="4572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l-GR" sz="2000" dirty="0" smtClean="0"/>
                        <a:t>ΑΑ</a:t>
                      </a:r>
                      <a:endParaRPr lang="el-GR" sz="2000" dirty="0"/>
                    </a:p>
                  </a:txBody>
                  <a:tcPr marL="91439" marR="91439" marT="45723" marB="4572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endParaRPr lang="el-GR" sz="2000" dirty="0"/>
                    </a:p>
                  </a:txBody>
                  <a:tcPr marL="91439" marR="91439" marT="45723" marB="45723">
                    <a:solidFill>
                      <a:schemeClr val="bg1"/>
                    </a:solidFill>
                  </a:tcPr>
                </a:tc>
              </a:tr>
              <a:tr h="944540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l-GR" sz="2000" dirty="0" smtClean="0"/>
                        <a:t>Ι3</a:t>
                      </a:r>
                      <a:endParaRPr lang="el-GR" sz="2000" dirty="0"/>
                    </a:p>
                  </a:txBody>
                  <a:tcPr marL="91439" marR="91439" marT="45723" marB="4572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endParaRPr lang="el-GR" sz="2000" dirty="0"/>
                    </a:p>
                  </a:txBody>
                  <a:tcPr marL="91439" marR="91439" marT="45723" marB="4572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endParaRPr lang="el-GR" sz="2000" dirty="0"/>
                    </a:p>
                  </a:txBody>
                  <a:tcPr marL="91439" marR="91439" marT="45723" marB="4572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l-GR" sz="2000" dirty="0" smtClean="0"/>
                        <a:t>ΠΕ</a:t>
                      </a:r>
                      <a:endParaRPr lang="el-GR" sz="2000" dirty="0"/>
                    </a:p>
                  </a:txBody>
                  <a:tcPr marL="91439" marR="91439" marT="45723" marB="4572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l-GR" sz="2000" dirty="0" smtClean="0"/>
                        <a:t>ΑΕ</a:t>
                      </a:r>
                      <a:endParaRPr lang="el-GR" sz="2000" dirty="0"/>
                    </a:p>
                  </a:txBody>
                  <a:tcPr marL="91439" marR="91439" marT="45723" marB="4572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l-GR" sz="2000" dirty="0" smtClean="0"/>
                        <a:t>ΕΠ</a:t>
                      </a:r>
                    </a:p>
                    <a:p>
                      <a:pPr>
                        <a:lnSpc>
                          <a:spcPct val="85000"/>
                        </a:lnSpc>
                      </a:pPr>
                      <a:r>
                        <a:rPr lang="el-GR" sz="2000" dirty="0" smtClean="0"/>
                        <a:t>ΕΠ</a:t>
                      </a:r>
                    </a:p>
                    <a:p>
                      <a:pPr>
                        <a:lnSpc>
                          <a:spcPct val="85000"/>
                        </a:lnSpc>
                      </a:pPr>
                      <a:r>
                        <a:rPr lang="el-GR" sz="2000" dirty="0" smtClean="0"/>
                        <a:t>ΕΠ</a:t>
                      </a:r>
                    </a:p>
                    <a:p>
                      <a:pPr>
                        <a:lnSpc>
                          <a:spcPct val="85000"/>
                        </a:lnSpc>
                      </a:pPr>
                      <a:r>
                        <a:rPr lang="el-GR" sz="2000" dirty="0" smtClean="0"/>
                        <a:t>ΕΠ</a:t>
                      </a:r>
                    </a:p>
                    <a:p>
                      <a:pPr>
                        <a:lnSpc>
                          <a:spcPct val="85000"/>
                        </a:lnSpc>
                      </a:pPr>
                      <a:r>
                        <a:rPr lang="el-GR" sz="2000" dirty="0" smtClean="0"/>
                        <a:t>ΕΠ</a:t>
                      </a:r>
                      <a:endParaRPr lang="el-GR" sz="2000" dirty="0"/>
                    </a:p>
                  </a:txBody>
                  <a:tcPr marL="91439" marR="91439" marT="45723" marB="4572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l-GR" sz="2000" dirty="0" smtClean="0"/>
                        <a:t>ΑΑ</a:t>
                      </a:r>
                      <a:endParaRPr lang="el-GR" sz="2000" dirty="0"/>
                    </a:p>
                  </a:txBody>
                  <a:tcPr marL="91439" marR="91439" marT="45723" marB="45723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Σύγχρονοι Επεξεργαστές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6689-E56C-4010-AF76-BFA10093C65A}" type="slidenum">
              <a:rPr lang="el-GR" sz="1400" smtClean="0">
                <a:solidFill>
                  <a:schemeClr val="tx1"/>
                </a:solidFill>
              </a:rPr>
              <a:t>33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89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 smtClean="0"/>
              <a:t>Παράδειγμα κώδικα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171700" lvl="4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l-GR" altLang="el-GR" dirty="0" smtClean="0"/>
          </a:p>
          <a:p>
            <a:pPr marL="2171700" lvl="4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l-GR" sz="3200" dirty="0" smtClean="0"/>
              <a:t>R5</a:t>
            </a:r>
            <a:r>
              <a:rPr lang="el-GR" altLang="el-GR" sz="3200" dirty="0" smtClean="0"/>
              <a:t> </a:t>
            </a:r>
            <a:r>
              <a:rPr lang="en-US" altLang="el-GR" sz="3200" dirty="0" smtClean="0">
                <a:sym typeface="Wingdings" pitchFamily="2" charset="2"/>
              </a:rPr>
              <a:t></a:t>
            </a:r>
            <a:r>
              <a:rPr lang="el-GR" altLang="el-GR" sz="3200" dirty="0" smtClean="0">
                <a:sym typeface="Wingdings" pitchFamily="2" charset="2"/>
              </a:rPr>
              <a:t> </a:t>
            </a:r>
            <a:r>
              <a:rPr lang="en-US" altLang="el-GR" sz="3200" dirty="0" smtClean="0">
                <a:sym typeface="Wingdings" pitchFamily="2" charset="2"/>
              </a:rPr>
              <a:t>R2+R6</a:t>
            </a:r>
          </a:p>
          <a:p>
            <a:pPr marL="2171700" lvl="4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l-GR" sz="3200" dirty="0" smtClean="0">
                <a:sym typeface="Wingdings" pitchFamily="2" charset="2"/>
              </a:rPr>
              <a:t>R7</a:t>
            </a:r>
            <a:r>
              <a:rPr lang="el-GR" altLang="el-GR" sz="3200" dirty="0" smtClean="0">
                <a:sym typeface="Wingdings" pitchFamily="2" charset="2"/>
              </a:rPr>
              <a:t> </a:t>
            </a:r>
            <a:r>
              <a:rPr lang="en-US" altLang="el-GR" sz="3200" dirty="0" smtClean="0">
                <a:sym typeface="Wingdings" pitchFamily="2" charset="2"/>
              </a:rPr>
              <a:t></a:t>
            </a:r>
            <a:r>
              <a:rPr lang="el-GR" altLang="el-GR" sz="3200" dirty="0" smtClean="0">
                <a:sym typeface="Wingdings" pitchFamily="2" charset="2"/>
              </a:rPr>
              <a:t> </a:t>
            </a:r>
            <a:r>
              <a:rPr lang="en-US" altLang="el-GR" sz="3200" dirty="0" smtClean="0">
                <a:sym typeface="Wingdings" pitchFamily="2" charset="2"/>
              </a:rPr>
              <a:t>R5+R8</a:t>
            </a:r>
          </a:p>
          <a:p>
            <a:pPr marL="2171700" lvl="4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l-GR" sz="3200" dirty="0" smtClean="0">
                <a:sym typeface="Wingdings" pitchFamily="2" charset="2"/>
              </a:rPr>
              <a:t>R9</a:t>
            </a:r>
            <a:r>
              <a:rPr lang="el-GR" altLang="el-GR" sz="3200" dirty="0" smtClean="0">
                <a:sym typeface="Wingdings" pitchFamily="2" charset="2"/>
              </a:rPr>
              <a:t> </a:t>
            </a:r>
            <a:r>
              <a:rPr lang="en-US" altLang="el-GR" sz="3200" dirty="0" smtClean="0">
                <a:sym typeface="Wingdings" pitchFamily="2" charset="2"/>
              </a:rPr>
              <a:t></a:t>
            </a:r>
            <a:r>
              <a:rPr lang="el-GR" altLang="el-GR" sz="3200" dirty="0" smtClean="0">
                <a:sym typeface="Wingdings" pitchFamily="2" charset="2"/>
              </a:rPr>
              <a:t> </a:t>
            </a:r>
            <a:r>
              <a:rPr lang="en-US" altLang="el-GR" sz="3200" dirty="0" smtClean="0">
                <a:sym typeface="Wingdings" pitchFamily="2" charset="2"/>
              </a:rPr>
              <a:t>R3+R4</a:t>
            </a:r>
          </a:p>
          <a:p>
            <a:pPr marL="2171700" lvl="4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l-GR" sz="3200" dirty="0" smtClean="0">
                <a:sym typeface="Wingdings" pitchFamily="2" charset="2"/>
              </a:rPr>
              <a:t>Load R4 from address X</a:t>
            </a:r>
          </a:p>
          <a:p>
            <a:pPr marL="2171700" lvl="4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l-GR" sz="3200" dirty="0" smtClean="0">
                <a:sym typeface="Wingdings" pitchFamily="2" charset="2"/>
              </a:rPr>
              <a:t>R3</a:t>
            </a:r>
            <a:r>
              <a:rPr lang="el-GR" altLang="el-GR" sz="3200" dirty="0" smtClean="0">
                <a:sym typeface="Wingdings" pitchFamily="2" charset="2"/>
              </a:rPr>
              <a:t> </a:t>
            </a:r>
            <a:r>
              <a:rPr lang="en-US" altLang="el-GR" sz="3200" dirty="0" smtClean="0">
                <a:sym typeface="Wingdings" pitchFamily="2" charset="2"/>
              </a:rPr>
              <a:t></a:t>
            </a:r>
            <a:r>
              <a:rPr lang="el-GR" altLang="el-GR" sz="3200" dirty="0" smtClean="0">
                <a:sym typeface="Wingdings" pitchFamily="2" charset="2"/>
              </a:rPr>
              <a:t> </a:t>
            </a:r>
            <a:r>
              <a:rPr lang="en-US" altLang="el-GR" sz="3200" dirty="0" smtClean="0">
                <a:sym typeface="Wingdings" pitchFamily="2" charset="2"/>
              </a:rPr>
              <a:t>R2*R1</a:t>
            </a:r>
          </a:p>
          <a:p>
            <a:pPr marL="2171700" lvl="4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l-GR" sz="3200" dirty="0" smtClean="0">
                <a:sym typeface="Wingdings" pitchFamily="2" charset="2"/>
              </a:rPr>
              <a:t>R10</a:t>
            </a:r>
            <a:r>
              <a:rPr lang="el-GR" altLang="el-GR" sz="3200" dirty="0" smtClean="0">
                <a:sym typeface="Wingdings" pitchFamily="2" charset="2"/>
              </a:rPr>
              <a:t> </a:t>
            </a:r>
            <a:r>
              <a:rPr lang="en-US" altLang="el-GR" sz="3200" dirty="0" smtClean="0">
                <a:sym typeface="Wingdings" pitchFamily="2" charset="2"/>
              </a:rPr>
              <a:t></a:t>
            </a:r>
            <a:r>
              <a:rPr lang="el-GR" altLang="el-GR" sz="3200" dirty="0" smtClean="0">
                <a:sym typeface="Wingdings" pitchFamily="2" charset="2"/>
              </a:rPr>
              <a:t> </a:t>
            </a:r>
            <a:r>
              <a:rPr lang="en-US" altLang="el-GR" sz="3200" dirty="0" smtClean="0">
                <a:sym typeface="Wingdings" pitchFamily="2" charset="2"/>
              </a:rPr>
              <a:t>R3+R7</a:t>
            </a:r>
          </a:p>
          <a:p>
            <a:pPr marL="2171700" lvl="4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l-GR" sz="3200" dirty="0" smtClean="0">
                <a:sym typeface="Wingdings" pitchFamily="2" charset="2"/>
              </a:rPr>
              <a:t>STORE R10 to address Y</a:t>
            </a:r>
            <a:endParaRPr lang="el-GR" altLang="el-GR" sz="3200" dirty="0" smtClean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Σύγχρονοι Επεξεργαστές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6689-E56C-4010-AF76-BFA10093C65A}" type="slidenum">
              <a:rPr lang="el-GR" sz="1400" smtClean="0">
                <a:solidFill>
                  <a:schemeClr val="tx1"/>
                </a:solidFill>
              </a:rPr>
              <a:t>34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85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 smtClean="0"/>
              <a:t>Κώδικας μεταγλωττιστή</a:t>
            </a:r>
            <a:endParaRPr lang="el-GR" b="1" dirty="0"/>
          </a:p>
        </p:txBody>
      </p:sp>
      <p:graphicFrame>
        <p:nvGraphicFramePr>
          <p:cNvPr id="6" name="Θέση περιεχομένου 1" descr="Πίνακας με τις τιμές που προέκυψαν από την μεταγλώττηση του κώδικα."/>
          <p:cNvGraphicFramePr>
            <a:graphicFrameLocks noGrp="1"/>
          </p:cNvGraphicFramePr>
          <p:nvPr>
            <p:ph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54388996"/>
              </p:ext>
            </p:extLst>
          </p:nvPr>
        </p:nvGraphicFramePr>
        <p:xfrm>
          <a:off x="457200" y="1571417"/>
          <a:ext cx="8229598" cy="2971800"/>
        </p:xfrm>
        <a:graphic>
          <a:graphicData uri="http://schemas.openxmlformats.org/drawingml/2006/table">
            <a:tbl>
              <a:tblPr firstRow="1" bandRow="1">
                <a:effectLst>
                  <a:outerShdw blurRad="127000" dist="88900" dir="5400000" algn="t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609600"/>
                <a:gridCol w="533400"/>
                <a:gridCol w="533400"/>
                <a:gridCol w="533400"/>
                <a:gridCol w="533400"/>
                <a:gridCol w="533400"/>
                <a:gridCol w="685800"/>
                <a:gridCol w="685800"/>
                <a:gridCol w="685800"/>
                <a:gridCol w="762000"/>
                <a:gridCol w="685800"/>
                <a:gridCol w="762000"/>
                <a:gridCol w="685798"/>
              </a:tblGrid>
              <a:tr h="685800">
                <a:tc gridSpan="3"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Αθροιστής 1</a:t>
                      </a:r>
                      <a:endParaRPr lang="el-GR" sz="2000" b="1" dirty="0"/>
                    </a:p>
                  </a:txBody>
                  <a:tcPr marL="9144" marR="9144" marT="9144" marB="9144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Αθροιστής 2</a:t>
                      </a:r>
                      <a:endParaRPr lang="el-GR" sz="2000" b="1" dirty="0"/>
                    </a:p>
                  </a:txBody>
                  <a:tcPr marL="9144" marR="9144" marT="9144" marB="9144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Πολλαπλασιαστής</a:t>
                      </a:r>
                      <a:endParaRPr lang="el-GR" sz="2000" b="1" dirty="0"/>
                    </a:p>
                  </a:txBody>
                  <a:tcPr marL="9144" marR="9144" marT="9144" marB="9144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Προσκόμιση δεδομένων</a:t>
                      </a:r>
                      <a:endParaRPr lang="el-GR" sz="2000" b="1" dirty="0"/>
                    </a:p>
                  </a:txBody>
                  <a:tcPr marL="9144" marR="9144" marT="9144" marB="9144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Αποθήκευση δεδομένων</a:t>
                      </a:r>
                      <a:endParaRPr lang="el-GR" sz="2000" b="1" dirty="0"/>
                    </a:p>
                  </a:txBody>
                  <a:tcPr marL="9144" marR="9144" marT="9144" marB="9144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R5</a:t>
                      </a:r>
                      <a:r>
                        <a:rPr lang="el-GR" sz="2000" baseline="0" dirty="0" smtClean="0"/>
                        <a:t> </a:t>
                      </a:r>
                      <a:endParaRPr lang="el-GR" sz="2000" dirty="0"/>
                    </a:p>
                  </a:txBody>
                  <a:tcPr marL="91439" marR="91439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R2</a:t>
                      </a:r>
                      <a:endParaRPr lang="el-GR" sz="2000" dirty="0"/>
                    </a:p>
                  </a:txBody>
                  <a:tcPr marL="91439" marR="91439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R6</a:t>
                      </a:r>
                      <a:endParaRPr lang="el-GR" sz="2000" dirty="0"/>
                    </a:p>
                  </a:txBody>
                  <a:tcPr marL="91439" marR="91439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91439" marR="91439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91439" marR="91439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91439" marR="91439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R3</a:t>
                      </a:r>
                      <a:endParaRPr lang="el-GR" sz="2000" dirty="0"/>
                    </a:p>
                  </a:txBody>
                  <a:tcPr marL="91439" marR="91439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R2</a:t>
                      </a:r>
                      <a:endParaRPr lang="el-GR" sz="2000" dirty="0"/>
                    </a:p>
                  </a:txBody>
                  <a:tcPr marL="91439" marR="91439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R1</a:t>
                      </a:r>
                      <a:endParaRPr lang="el-GR" sz="2000" dirty="0"/>
                    </a:p>
                  </a:txBody>
                  <a:tcPr marL="91439" marR="91439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91439" marR="91439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91439" marR="91439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91439" marR="91439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91439" marR="91439" marT="45719" marB="45719"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R7</a:t>
                      </a:r>
                      <a:endParaRPr lang="el-GR" sz="2000" dirty="0"/>
                    </a:p>
                  </a:txBody>
                  <a:tcPr marL="91439" marR="91439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R5</a:t>
                      </a:r>
                      <a:endParaRPr lang="el-GR" sz="2000" dirty="0"/>
                    </a:p>
                  </a:txBody>
                  <a:tcPr marL="91439" marR="91439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R8</a:t>
                      </a:r>
                      <a:endParaRPr lang="el-GR" sz="2000" dirty="0"/>
                    </a:p>
                  </a:txBody>
                  <a:tcPr marL="91439" marR="91439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91439" marR="91439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91439" marR="91439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91439" marR="91439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91439" marR="91439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91439" marR="91439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91439" marR="91439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C00000"/>
                          </a:solidFill>
                        </a:rPr>
                        <a:t>R4</a:t>
                      </a:r>
                      <a:endParaRPr lang="el-GR" sz="2000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C00000"/>
                          </a:solidFill>
                        </a:rPr>
                        <a:t>X</a:t>
                      </a:r>
                      <a:endParaRPr lang="el-GR" sz="2000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91439" marR="91439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91439" marR="91439" marT="45719" marB="45719"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C00000"/>
                          </a:solidFill>
                        </a:rPr>
                        <a:t>R9</a:t>
                      </a:r>
                      <a:endParaRPr lang="el-GR" sz="2000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C00000"/>
                          </a:solidFill>
                        </a:rPr>
                        <a:t>R3</a:t>
                      </a:r>
                      <a:endParaRPr lang="el-GR" sz="2000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C00000"/>
                          </a:solidFill>
                        </a:rPr>
                        <a:t>R4</a:t>
                      </a:r>
                      <a:endParaRPr lang="el-GR" sz="2000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91439" marR="91439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91439" marR="91439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91439" marR="91439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91439" marR="91439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91439" marR="91439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91439" marR="91439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91439" marR="91439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91439" marR="91439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91439" marR="91439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91439" marR="91439" marT="45719" marB="45719"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R10</a:t>
                      </a:r>
                      <a:endParaRPr lang="el-GR" sz="2000" dirty="0"/>
                    </a:p>
                  </a:txBody>
                  <a:tcPr marL="91439" marR="91439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R3</a:t>
                      </a:r>
                      <a:endParaRPr lang="el-GR" sz="2000" dirty="0"/>
                    </a:p>
                  </a:txBody>
                  <a:tcPr marL="91439" marR="91439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C00000"/>
                          </a:solidFill>
                        </a:rPr>
                        <a:t>R7</a:t>
                      </a:r>
                      <a:endParaRPr lang="el-GR" sz="2000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91439" marR="91439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91439" marR="91439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91439" marR="91439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91439" marR="91439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91439" marR="91439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91439" marR="91439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91439" marR="91439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91439" marR="91439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91439" marR="91439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91439" marR="91439" marT="45719" marB="45719"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91439" marR="91439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91439" marR="91439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91439" marR="91439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91439" marR="91439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91439" marR="91439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91439" marR="91439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91439" marR="91439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91439" marR="91439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91439" marR="91439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91439" marR="91439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91439" marR="91439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Y</a:t>
                      </a:r>
                      <a:endParaRPr lang="el-GR" sz="2000" dirty="0"/>
                    </a:p>
                  </a:txBody>
                  <a:tcPr marL="91439" marR="91439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R10</a:t>
                      </a:r>
                      <a:endParaRPr lang="el-GR" sz="2000" dirty="0"/>
                    </a:p>
                  </a:txBody>
                  <a:tcPr marL="91439" marR="91439" marT="45719" marB="45719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Θέση περιεχομένου 2"/>
          <p:cNvSpPr/>
          <p:nvPr/>
        </p:nvSpPr>
        <p:spPr>
          <a:xfrm>
            <a:off x="457200" y="4695617"/>
            <a:ext cx="8229600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000" dirty="0" smtClean="0">
                <a:solidFill>
                  <a:srgbClr val="C00000"/>
                </a:solidFill>
              </a:rPr>
              <a:t>Αναδιάταξη εντολών αφού η αλλαγή στον </a:t>
            </a:r>
            <a:r>
              <a:rPr lang="en-US" altLang="el-GR" sz="2000" dirty="0" smtClean="0">
                <a:solidFill>
                  <a:srgbClr val="C00000"/>
                </a:solidFill>
              </a:rPr>
              <a:t>R4 </a:t>
            </a:r>
            <a:r>
              <a:rPr lang="el-GR" altLang="el-GR" sz="2000" dirty="0" smtClean="0">
                <a:solidFill>
                  <a:srgbClr val="C00000"/>
                </a:solidFill>
              </a:rPr>
              <a:t>(Α.Α.), θα πραγματοποιηθεί μετά την πρόσθεση στην 4</a:t>
            </a:r>
            <a:r>
              <a:rPr lang="el-GR" altLang="el-GR" sz="2000" baseline="30000" dirty="0" smtClean="0">
                <a:solidFill>
                  <a:srgbClr val="C00000"/>
                </a:solidFill>
              </a:rPr>
              <a:t>η</a:t>
            </a:r>
            <a:r>
              <a:rPr lang="el-GR" altLang="el-GR" sz="2000" dirty="0" smtClean="0">
                <a:solidFill>
                  <a:srgbClr val="C00000"/>
                </a:solidFill>
              </a:rPr>
              <a:t> εντολή (Ε.Π.).</a:t>
            </a:r>
          </a:p>
          <a:p>
            <a:pPr marL="457200" indent="-457200"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000" dirty="0" smtClean="0"/>
              <a:t>Θεωρούμε ότι ο πολλαπλασιασμός απαιτεί 3 χρονικές περιόδους. Τ</a:t>
            </a:r>
            <a:r>
              <a:rPr lang="el-GR" altLang="el-GR" sz="2000" dirty="0"/>
              <a:t>ί</a:t>
            </a:r>
            <a:r>
              <a:rPr lang="el-GR" altLang="el-GR" sz="2000" dirty="0" smtClean="0"/>
              <a:t> θα συμβεί αν απαιτεί 2;</a:t>
            </a: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Σύγχρονοι Επεξεργαστές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6689-E56C-4010-AF76-BFA10093C65A}" type="slidenum">
              <a:rPr lang="el-GR" sz="1400" smtClean="0">
                <a:solidFill>
                  <a:schemeClr val="tx1"/>
                </a:solidFill>
              </a:rPr>
              <a:t>35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815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b="1" dirty="0" smtClean="0"/>
              <a:t>Μειονεκτήματα</a:t>
            </a:r>
            <a:r>
              <a:rPr lang="en-US" altLang="el-GR" b="1" dirty="0" smtClean="0"/>
              <a:t> </a:t>
            </a:r>
            <a:r>
              <a:rPr lang="el-GR" altLang="el-GR" b="1" dirty="0" smtClean="0"/>
              <a:t/>
            </a:r>
            <a:br>
              <a:rPr lang="el-GR" altLang="el-GR" b="1" dirty="0" smtClean="0"/>
            </a:br>
            <a:r>
              <a:rPr lang="el-GR" altLang="el-GR" b="1" dirty="0" smtClean="0"/>
              <a:t>επεξεργαστών </a:t>
            </a:r>
            <a:r>
              <a:rPr lang="en-US" altLang="el-GR" b="1" dirty="0" smtClean="0"/>
              <a:t>VLIW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200" dirty="0" smtClean="0"/>
              <a:t>Στους </a:t>
            </a:r>
            <a:r>
              <a:rPr lang="en-US" altLang="el-GR" sz="2200" dirty="0" smtClean="0"/>
              <a:t>VLIW </a:t>
            </a:r>
            <a:r>
              <a:rPr lang="el-GR" altLang="el-GR" sz="2200" dirty="0" smtClean="0"/>
              <a:t>επεξεργαστές, δεν μπορεί ο ίδιος μεταγλωττιστής να χρησιμοποιηθεί σε πολλά μοντέλα μιας οικογένειας επεξεργαστών, αν αυτοί διαφέρουν έστω και σε μία μονάδα εκτέλεσης.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200" dirty="0" smtClean="0"/>
              <a:t>Κάθε τέτοιος επεξεργαστής ουσιαστικά, έχει διαφορετικό σύνολο εντολών συμβολικής γλώσσας.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200" dirty="0" smtClean="0"/>
              <a:t>Άλλες τεχνολογικές παράμετροι πρέπει επίσης να είναι γνωστές στον μεταγλωττιστή, όπως χρονικές περίοδοι που απαιτούνται για κάθε λειτουργία.</a:t>
            </a:r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200" dirty="0" smtClean="0"/>
              <a:t>Αυτά τα μειονεκτήματα κάνουν δύσκολη την χρήση του ίδιου μεταγλωττιστή σε μία οικογένεια </a:t>
            </a:r>
            <a:r>
              <a:rPr lang="en-US" altLang="el-GR" sz="2200" dirty="0" smtClean="0"/>
              <a:t>VLIW </a:t>
            </a:r>
            <a:r>
              <a:rPr lang="el-GR" altLang="el-GR" sz="2200" dirty="0" smtClean="0"/>
              <a:t>επεξεργαστών.</a:t>
            </a:r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Σύγχρονοι Επεξεργαστές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6689-E56C-4010-AF76-BFA10093C65A}" type="slidenum">
              <a:rPr lang="el-GR" sz="1400" smtClean="0">
                <a:solidFill>
                  <a:schemeClr val="tx1"/>
                </a:solidFill>
              </a:rPr>
              <a:t>36</a:t>
            </a:fld>
            <a:endParaRPr lang="el-GR" sz="1400" dirty="0">
              <a:solidFill>
                <a:schemeClr val="tx1"/>
              </a:solidFill>
            </a:endParaRPr>
          </a:p>
        </p:txBody>
      </p:sp>
      <p:pic>
        <p:nvPicPr>
          <p:cNvPr id="6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5837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Τέλος Ενότητας</a:t>
            </a:r>
            <a:endParaRPr lang="el-GR" b="1" dirty="0"/>
          </a:p>
        </p:txBody>
      </p:sp>
      <p:sp>
        <p:nvSpPr>
          <p:cNvPr id="3" name="Υπότιτλος 1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 bwMode="gray"/>
        <p:txBody>
          <a:bodyPr>
            <a:normAutofit/>
          </a:bodyPr>
          <a:lstStyle/>
          <a:p>
            <a:pPr algn="r"/>
            <a:endParaRPr lang="el-GR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r>
              <a:rPr lang="el-G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Επεξεργασία: </a:t>
            </a:r>
            <a:r>
              <a:rPr lang="el-GR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Σοφιανίδου</a:t>
            </a:r>
            <a:r>
              <a:rPr lang="el-G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Γεωργία</a:t>
            </a:r>
            <a:endParaRPr lang="el-GR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Εικόνα 1" descr=" Λογότυπο για άδειες χρήσης creative commons, b y, n c, s a ">
            <a:hlinkClick r:id="rId5" tooltip="Μετάβαση στην Άδεια Χρήσης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959" y="5949280"/>
            <a:ext cx="1583921" cy="554177"/>
          </a:xfrm>
          <a:prstGeom prst="rect">
            <a:avLst/>
          </a:prstGeom>
        </p:spPr>
      </p:pic>
      <p:pic>
        <p:nvPicPr>
          <p:cNvPr id="7" name="Εικόνα 2" descr="Λογότυπο επιχειρησιακού προγράμματος εκπαίδευση και δια βίου μάθηση ">
            <a:hlinkClick r:id="rId7" tooltip="Μετάβαση στο www.edulll.gr/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92500" y="563880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02549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l-GR" cap="none" dirty="0" smtClean="0"/>
              <a:t>Σημειώματα</a:t>
            </a:r>
            <a:endParaRPr lang="el-GR" cap="none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28851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l-GR" sz="4000" b="1" dirty="0"/>
              <a:t>Σημείωμα Ιστορικού </a:t>
            </a:r>
            <a:r>
              <a:rPr lang="el-GR" sz="4000" b="1" dirty="0" smtClean="0"/>
              <a:t/>
            </a:r>
            <a:br>
              <a:rPr lang="el-GR" sz="4000" b="1" dirty="0" smtClean="0"/>
            </a:br>
            <a:r>
              <a:rPr lang="el-GR" sz="4000" b="1" dirty="0" smtClean="0"/>
              <a:t>Εκδόσεων</a:t>
            </a:r>
            <a:r>
              <a:rPr lang="en-US" sz="4000" b="1" dirty="0" smtClean="0"/>
              <a:t> </a:t>
            </a:r>
            <a:r>
              <a:rPr lang="el-GR" sz="4000" b="1" dirty="0" smtClean="0"/>
              <a:t>Έργου</a:t>
            </a:r>
            <a:endParaRPr lang="el-GR" sz="4000" b="1" dirty="0"/>
          </a:p>
        </p:txBody>
      </p:sp>
      <p:sp>
        <p:nvSpPr>
          <p:cNvPr id="5" name="Θέση περιεχομένου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l-GR" sz="2000" dirty="0" smtClean="0"/>
          </a:p>
          <a:p>
            <a:pPr marL="0" indent="0">
              <a:spcBef>
                <a:spcPts val="0"/>
              </a:spcBef>
              <a:buNone/>
            </a:pPr>
            <a:endParaRPr lang="el-GR" sz="2800" dirty="0"/>
          </a:p>
          <a:p>
            <a:pPr marL="0" indent="0" algn="ctr">
              <a:spcBef>
                <a:spcPts val="0"/>
              </a:spcBef>
              <a:spcAft>
                <a:spcPts val="4200"/>
              </a:spcAft>
              <a:buNone/>
            </a:pPr>
            <a:r>
              <a:rPr lang="el-GR" sz="2800" dirty="0" smtClean="0"/>
              <a:t>Το </a:t>
            </a:r>
            <a:r>
              <a:rPr lang="el-GR" sz="2800" dirty="0"/>
              <a:t>παρόν έργο αποτελεί την έκδοση </a:t>
            </a:r>
            <a:r>
              <a:rPr lang="el-GR" sz="2800" b="1" dirty="0" smtClean="0"/>
              <a:t>1.01</a:t>
            </a:r>
            <a:r>
              <a:rPr lang="el-GR" sz="2800" dirty="0" smtClean="0"/>
              <a:t>.</a:t>
            </a:r>
            <a:endParaRPr lang="el-GR" sz="2800" dirty="0"/>
          </a:p>
          <a:p>
            <a:pPr marL="0" indent="0">
              <a:buNone/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505109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Τίτλος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Περιεχόμενα ενότητας</a:t>
            </a:r>
          </a:p>
        </p:txBody>
      </p:sp>
      <p:sp>
        <p:nvSpPr>
          <p:cNvPr id="13" name="Θέση περιεχομένου 1">
            <a:hlinkClick r:id="rId10" action="ppaction://hlinksldjump" tooltip="Μετάβαση στη Διαφάνεια"/>
          </p:cNvPr>
          <p:cNvSpPr txBox="1"/>
          <p:nvPr>
            <p:custDataLst>
              <p:tags r:id="rId3"/>
            </p:custDataLst>
          </p:nvPr>
        </p:nvSpPr>
        <p:spPr>
          <a:xfrm>
            <a:off x="457200" y="17526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l-GR" sz="2800" i="1" dirty="0" err="1" smtClean="0">
                <a:solidFill>
                  <a:srgbClr val="0070C0"/>
                </a:solidFill>
              </a:rPr>
              <a:t>Υπερβαθμωτοί</a:t>
            </a:r>
            <a:r>
              <a:rPr lang="el-GR" sz="2800" i="1" dirty="0" smtClean="0">
                <a:solidFill>
                  <a:srgbClr val="0070C0"/>
                </a:solidFill>
              </a:rPr>
              <a:t> επεξεργαστές</a:t>
            </a:r>
            <a:endParaRPr lang="el-GR" sz="1400" i="1" dirty="0">
              <a:solidFill>
                <a:srgbClr val="0070C0"/>
              </a:solidFill>
            </a:endParaRPr>
          </a:p>
        </p:txBody>
      </p:sp>
      <p:sp>
        <p:nvSpPr>
          <p:cNvPr id="11" name="Θέση περιεχομένου 2">
            <a:hlinkClick r:id="rId11" action="ppaction://hlinksldjump" tooltip="Μετάβαση στη Διαφάνεια"/>
          </p:cNvPr>
          <p:cNvSpPr txBox="1"/>
          <p:nvPr>
            <p:custDataLst>
              <p:tags r:id="rId4"/>
            </p:custDataLst>
          </p:nvPr>
        </p:nvSpPr>
        <p:spPr>
          <a:xfrm>
            <a:off x="457200" y="260098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arenR" startAt="2"/>
            </a:pPr>
            <a:r>
              <a:rPr lang="el-GR" sz="2800" i="1" dirty="0" smtClean="0">
                <a:solidFill>
                  <a:srgbClr val="0070C0"/>
                </a:solidFill>
              </a:rPr>
              <a:t>Μονάδα αναμονής αποστολής εντολών</a:t>
            </a:r>
            <a:endParaRPr lang="el-GR" sz="2800" i="1" dirty="0">
              <a:solidFill>
                <a:srgbClr val="0070C0"/>
              </a:solidFill>
            </a:endParaRPr>
          </a:p>
        </p:txBody>
      </p:sp>
      <p:sp>
        <p:nvSpPr>
          <p:cNvPr id="16" name="Θέση περιεχομένου 3">
            <a:hlinkClick r:id="rId12" action="ppaction://hlinksldjump" tooltip="Μετάβαση στη Διαφάνεια"/>
          </p:cNvPr>
          <p:cNvSpPr txBox="1"/>
          <p:nvPr>
            <p:custDataLst>
              <p:tags r:id="rId5"/>
            </p:custDataLst>
          </p:nvPr>
        </p:nvSpPr>
        <p:spPr>
          <a:xfrm>
            <a:off x="457200" y="343918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arenR" startAt="3"/>
            </a:pPr>
            <a:r>
              <a:rPr lang="el-GR" sz="2800" i="1" dirty="0" smtClean="0">
                <a:solidFill>
                  <a:srgbClr val="0070C0"/>
                </a:solidFill>
              </a:rPr>
              <a:t>Σειριακή συνέπεια</a:t>
            </a:r>
            <a:endParaRPr lang="el-GR" sz="2800" i="1" dirty="0">
              <a:solidFill>
                <a:srgbClr val="0070C0"/>
              </a:solidFill>
            </a:endParaRPr>
          </a:p>
        </p:txBody>
      </p:sp>
      <p:sp>
        <p:nvSpPr>
          <p:cNvPr id="17" name="Θέση περιεχομένου 4">
            <a:hlinkClick r:id="rId13" action="ppaction://hlinksldjump" tooltip="Μετάβαση στη Διαφάνεια"/>
          </p:cNvPr>
          <p:cNvSpPr txBox="1"/>
          <p:nvPr>
            <p:custDataLst>
              <p:tags r:id="rId6"/>
            </p:custDataLst>
          </p:nvPr>
        </p:nvSpPr>
        <p:spPr>
          <a:xfrm>
            <a:off x="457200" y="427738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arenR" startAt="4"/>
            </a:pPr>
            <a:r>
              <a:rPr lang="el-GR" sz="2800" i="1" dirty="0" smtClean="0">
                <a:solidFill>
                  <a:srgbClr val="0070C0"/>
                </a:solidFill>
              </a:rPr>
              <a:t>Μηχανισμός </a:t>
            </a:r>
            <a:r>
              <a:rPr lang="el-GR" sz="2800" i="1" dirty="0" err="1" smtClean="0">
                <a:solidFill>
                  <a:srgbClr val="0070C0"/>
                </a:solidFill>
              </a:rPr>
              <a:t>επαναδιάταξης</a:t>
            </a:r>
            <a:r>
              <a:rPr lang="el-GR" sz="2800" i="1" dirty="0" smtClean="0">
                <a:solidFill>
                  <a:srgbClr val="0070C0"/>
                </a:solidFill>
              </a:rPr>
              <a:t> αποτελεσμάτων</a:t>
            </a:r>
            <a:endParaRPr lang="el-GR" sz="2800" i="1" dirty="0">
              <a:solidFill>
                <a:srgbClr val="0070C0"/>
              </a:solidFill>
            </a:endParaRPr>
          </a:p>
        </p:txBody>
      </p:sp>
      <p:sp>
        <p:nvSpPr>
          <p:cNvPr id="15" name="Θέση περιεχομένου 5">
            <a:hlinkClick r:id="rId14" action="ppaction://hlinksldjump" tooltip="Μετάβαση στη Διαφάνεια"/>
          </p:cNvPr>
          <p:cNvSpPr txBox="1"/>
          <p:nvPr>
            <p:custDataLst>
              <p:tags r:id="rId7"/>
            </p:custDataLst>
          </p:nvPr>
        </p:nvSpPr>
        <p:spPr>
          <a:xfrm>
            <a:off x="457200" y="511558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arenR" startAt="5"/>
            </a:pPr>
            <a:r>
              <a:rPr lang="el-GR" sz="2800" i="1" dirty="0" smtClean="0">
                <a:solidFill>
                  <a:srgbClr val="0070C0"/>
                </a:solidFill>
              </a:rPr>
              <a:t>Επεξεργαστές πολύ μεγάλου μήκους εντολών (</a:t>
            </a:r>
            <a:r>
              <a:rPr lang="en-US" sz="2800" i="1" dirty="0" smtClean="0">
                <a:solidFill>
                  <a:srgbClr val="0070C0"/>
                </a:solidFill>
              </a:rPr>
              <a:t>VLIM)</a:t>
            </a:r>
            <a:endParaRPr lang="en-US" sz="2800" i="1" dirty="0">
              <a:solidFill>
                <a:srgbClr val="0070C0"/>
              </a:solidFill>
            </a:endParaRPr>
          </a:p>
        </p:txBody>
      </p:sp>
      <p:sp>
        <p:nvSpPr>
          <p:cNvPr id="12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Σύγχρονοι Επεξεργαστές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9034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Σημείωμα </a:t>
            </a:r>
            <a:r>
              <a:rPr lang="el-GR" b="1" dirty="0" smtClean="0"/>
              <a:t>Αναφοράς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l-GR" sz="2400" dirty="0" smtClean="0"/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r>
              <a:rPr lang="en-US" sz="2400" dirty="0" smtClean="0"/>
              <a:t>Copyright</a:t>
            </a:r>
            <a:r>
              <a:rPr lang="el-GR" sz="2400" dirty="0" smtClean="0"/>
              <a:t> Τεχνολογικό Εκπαιδευτικό Ίδρυμα Θεσσαλίας</a:t>
            </a:r>
            <a:r>
              <a:rPr lang="en-US" sz="2400" dirty="0" smtClean="0"/>
              <a:t>, </a:t>
            </a:r>
            <a:r>
              <a:rPr lang="el-GR" sz="2400" dirty="0" smtClean="0"/>
              <a:t>Νικόλαος </a:t>
            </a:r>
            <a:r>
              <a:rPr lang="el-GR" sz="2400" dirty="0" err="1" smtClean="0"/>
              <a:t>Πετρέλλης</a:t>
            </a:r>
            <a:r>
              <a:rPr lang="el-GR" sz="2400" dirty="0" smtClean="0"/>
              <a:t>, 2015. Νικόλαος </a:t>
            </a:r>
            <a:r>
              <a:rPr lang="el-GR" sz="2400" dirty="0" err="1" smtClean="0"/>
              <a:t>Πετρέλλης</a:t>
            </a:r>
            <a:r>
              <a:rPr lang="el-GR" sz="2400" dirty="0" smtClean="0"/>
              <a:t>. «Αρχιτεκτονική Η/Υ ΙΙ». </a:t>
            </a:r>
            <a:r>
              <a:rPr lang="el-GR" sz="2400" dirty="0"/>
              <a:t>Έκδοση: </a:t>
            </a:r>
            <a:r>
              <a:rPr lang="el-GR" sz="2400" dirty="0" smtClean="0"/>
              <a:t>1.0</a:t>
            </a:r>
            <a:r>
              <a:rPr lang="el-GR" sz="2400" dirty="0"/>
              <a:t>. </a:t>
            </a:r>
            <a:r>
              <a:rPr lang="el-GR" sz="2400" dirty="0" smtClean="0"/>
              <a:t>Λάρισα 01/03/2015. </a:t>
            </a:r>
            <a:r>
              <a:rPr lang="el-GR" sz="2400" dirty="0"/>
              <a:t>Διαθέσιμο από τη δικτυακή </a:t>
            </a:r>
            <a:r>
              <a:rPr lang="el-GR" sz="2400" dirty="0" smtClean="0"/>
              <a:t>διεύθυνση: </a:t>
            </a:r>
            <a:r>
              <a:rPr lang="en-US" sz="2400" dirty="0" smtClean="0">
                <a:solidFill>
                  <a:srgbClr val="FF0000"/>
                </a:solidFill>
                <a:hlinkClick r:id="rId5" tooltip="Μετάβαση στην ιστοσελίδα του Μαθήματος"/>
              </a:rPr>
              <a:t>http://cdev.teilar.gr/courses/TMA1</a:t>
            </a:r>
            <a:r>
              <a:rPr lang="el-GR" sz="2400" dirty="0" smtClean="0">
                <a:solidFill>
                  <a:srgbClr val="FF0000"/>
                </a:solidFill>
                <a:hlinkClick r:id="rId5" tooltip="Μετάβαση στην ιστοσελίδα του Μαθήματος"/>
              </a:rPr>
              <a:t>1</a:t>
            </a:r>
            <a:r>
              <a:rPr lang="en-US" sz="2400" smtClean="0">
                <a:solidFill>
                  <a:srgbClr val="FF0000"/>
                </a:solidFill>
                <a:hlinkClick r:id="rId5" tooltip="Μετάβαση στην ιστοσελίδα του Μαθήματος"/>
              </a:rPr>
              <a:t>2/</a:t>
            </a:r>
            <a:r>
              <a:rPr lang="en-US" sz="2400" dirty="0" err="1" smtClean="0">
                <a:solidFill>
                  <a:srgbClr val="FF0000"/>
                </a:solidFill>
                <a:hlinkClick r:id="rId5" tooltip="Μετάβαση στην ιστοσελίδα του Μαθήματος"/>
              </a:rPr>
              <a:t>index.php</a:t>
            </a:r>
            <a:r>
              <a:rPr lang="el-GR" sz="2400" dirty="0" smtClean="0"/>
              <a:t>. </a:t>
            </a:r>
            <a:endParaRPr lang="el-GR" sz="24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89949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Σημείωμα </a:t>
            </a:r>
            <a:r>
              <a:rPr lang="el-GR" b="1" dirty="0" smtClean="0"/>
              <a:t>Αδειοδότησης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524000"/>
            <a:ext cx="8229600" cy="1905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</a:t>
            </a:r>
            <a:r>
              <a:rPr lang="en-US" sz="2000" dirty="0" smtClean="0"/>
              <a:t>Creative Commons</a:t>
            </a:r>
            <a:r>
              <a:rPr lang="el-GR" sz="2000" dirty="0" smtClean="0"/>
              <a:t>: Αναφορά Δημιουργού - </a:t>
            </a:r>
            <a:r>
              <a:rPr lang="el-GR" sz="2000" dirty="0"/>
              <a:t>Μη Εμπορική </a:t>
            </a:r>
            <a:r>
              <a:rPr lang="el-GR" sz="2000" dirty="0" smtClean="0"/>
              <a:t>Χρήση - </a:t>
            </a:r>
            <a:r>
              <a:rPr lang="el-GR" sz="2000" dirty="0"/>
              <a:t>Παρόμοια </a:t>
            </a:r>
            <a:r>
              <a:rPr lang="el-GR" sz="2000" dirty="0" smtClean="0"/>
              <a:t>Διανομή, </a:t>
            </a:r>
            <a:r>
              <a:rPr lang="el-GR" sz="2000" dirty="0"/>
              <a:t>4.0 [1] ή μεταγενέστερη, Διεθνής </a:t>
            </a:r>
            <a:r>
              <a:rPr lang="el-GR" sz="2000" dirty="0" smtClean="0"/>
              <a:t>Έκδοση. Εξαιρούνται </a:t>
            </a:r>
            <a:r>
              <a:rPr lang="el-GR" sz="2000" dirty="0"/>
              <a:t>τα αυτοτελή έργα τρίτων π.χ. φωτογραφίες, διαγράμματα </a:t>
            </a:r>
            <a:r>
              <a:rPr lang="el-GR" sz="2000" dirty="0" smtClean="0"/>
              <a:t>κ.λπ., τα </a:t>
            </a:r>
            <a:r>
              <a:rPr lang="el-GR" sz="2000" dirty="0"/>
              <a:t>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Εικόνα 1" descr=" Λογότυπο για άδειες χρήσης creative commons, b y, n c, s a " title="Λογότυπο creative commons">
            <a:hlinkClick r:id="rId7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1422" y="358140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Θέση περιεχομένου 2"/>
          <p:cNvSpPr txBox="1"/>
          <p:nvPr>
            <p:custDataLst>
              <p:tags r:id="rId4"/>
            </p:custDataLst>
          </p:nvPr>
        </p:nvSpPr>
        <p:spPr>
          <a:xfrm>
            <a:off x="533400" y="4224704"/>
            <a:ext cx="8229600" cy="225229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l-GR" sz="1400" dirty="0"/>
              <a:t>[1] </a:t>
            </a:r>
            <a:r>
              <a:rPr lang="en-US" sz="1400" dirty="0" smtClean="0">
                <a:hlinkClick r:id="rId7" tooltip="Μετάβαση στην Άδεια Χρήσης"/>
              </a:rPr>
              <a:t>http://creativecommons.org/licenses/by-nc-sa/4.0/</a:t>
            </a:r>
            <a:endParaRPr lang="el-GR" sz="1400" dirty="0"/>
          </a:p>
          <a:p>
            <a:r>
              <a:rPr lang="el-GR" sz="1400" dirty="0"/>
              <a:t>Ως </a:t>
            </a:r>
            <a:r>
              <a:rPr lang="el-GR" sz="1400" b="1" dirty="0"/>
              <a:t>Μη Εμπορική</a:t>
            </a:r>
            <a:r>
              <a:rPr lang="el-GR" sz="1400" dirty="0"/>
              <a:t> ορίζεται η χρήση: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l-GR" sz="1400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sz="1400" dirty="0" err="1" smtClean="0"/>
              <a:t>αδειοδόχο</a:t>
            </a:r>
            <a:r>
              <a:rPr lang="el-GR" sz="1400" dirty="0"/>
              <a:t>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l-GR" sz="1400" dirty="0"/>
              <a:t>που</a:t>
            </a:r>
            <a:r>
              <a:rPr lang="en-GB" sz="1400" dirty="0"/>
              <a:t> </a:t>
            </a:r>
            <a:r>
              <a:rPr lang="el-GR" sz="1400" dirty="0"/>
              <a:t>δεν περιλαμβάνει οικονομική συναλλαγή ως προϋπόθεση για τη χρήση ή πρόσβαση στο </a:t>
            </a:r>
            <a:r>
              <a:rPr lang="el-GR" sz="1400" dirty="0" smtClean="0"/>
              <a:t>έργο,</a:t>
            </a:r>
            <a:endParaRPr lang="el-GR" sz="1400" dirty="0"/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1400" dirty="0"/>
              <a:t>που</a:t>
            </a:r>
            <a:r>
              <a:rPr lang="en-GB" sz="1400" dirty="0"/>
              <a:t> </a:t>
            </a:r>
            <a:r>
              <a:rPr lang="el-GR" sz="1400" dirty="0"/>
              <a:t>δεν προσπορίζει στο διανομέα του έργου και</a:t>
            </a:r>
            <a:r>
              <a:rPr lang="en-GB" sz="1400" dirty="0"/>
              <a:t> </a:t>
            </a:r>
            <a:r>
              <a:rPr lang="el-GR" sz="1400" dirty="0" err="1"/>
              <a:t>αδειοδόχο</a:t>
            </a:r>
            <a:r>
              <a:rPr lang="en-GB" sz="1400" dirty="0"/>
              <a:t> </a:t>
            </a:r>
            <a:r>
              <a:rPr lang="el-GR" sz="1400" dirty="0"/>
              <a:t>έμμεσο οικονομικό όφελος (π.χ. διαφημίσεις) από την προβολή του έργου σε διαδικτυακό </a:t>
            </a:r>
            <a:r>
              <a:rPr lang="el-GR" sz="1400" dirty="0" smtClean="0"/>
              <a:t>τόπο.</a:t>
            </a:r>
            <a:endParaRPr lang="el-GR" sz="1400" dirty="0"/>
          </a:p>
          <a:p>
            <a:r>
              <a:rPr lang="el-GR" sz="1400" dirty="0" smtClean="0"/>
              <a:t>Ο </a:t>
            </a:r>
            <a:r>
              <a:rPr lang="el-GR" sz="1400" dirty="0"/>
              <a:t>δικαιούχος μπορεί να παρέχει στον </a:t>
            </a:r>
            <a:r>
              <a:rPr lang="el-GR" sz="1400" dirty="0" err="1"/>
              <a:t>αδειοδόχο</a:t>
            </a:r>
            <a:r>
              <a:rPr lang="el-GR" sz="1400" dirty="0"/>
              <a:t> ξεχωριστή άδεια να χρησιμοποιεί το έργο για εμπορική χρήση, εφόσον αυτό του ζητηθεί</a:t>
            </a:r>
            <a:r>
              <a:rPr lang="el-GR" sz="1400" dirty="0" smtClean="0"/>
              <a:t>.</a:t>
            </a:r>
            <a:endParaRPr lang="el-GR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85371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Διατήρηση </a:t>
            </a:r>
            <a:r>
              <a:rPr lang="el-GR" b="1" dirty="0" smtClean="0"/>
              <a:t>Σημειωμάτων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l-GR" sz="2400" dirty="0" smtClean="0"/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2" indent="-347472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l-GR" sz="2000" dirty="0" smtClean="0"/>
              <a:t>το</a:t>
            </a:r>
            <a:r>
              <a:rPr lang="en-US" sz="2000" dirty="0" smtClean="0"/>
              <a:t> </a:t>
            </a:r>
            <a:r>
              <a:rPr lang="el-GR" sz="2000" dirty="0" smtClean="0"/>
              <a:t>Σημείωμα</a:t>
            </a:r>
            <a:r>
              <a:rPr lang="en-US" sz="2000" dirty="0" smtClean="0"/>
              <a:t> Αναφοράς</a:t>
            </a:r>
            <a:r>
              <a:rPr lang="el-GR" sz="2000" dirty="0" smtClean="0"/>
              <a:t>,</a:t>
            </a:r>
            <a:endParaRPr lang="el-GR" sz="2000" dirty="0"/>
          </a:p>
          <a:p>
            <a:pPr lvl="2" indent="-347472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l-GR" sz="2000" dirty="0" smtClean="0"/>
              <a:t>το</a:t>
            </a:r>
            <a:r>
              <a:rPr lang="en-US" sz="2000" dirty="0" smtClean="0"/>
              <a:t> </a:t>
            </a:r>
            <a:r>
              <a:rPr lang="el-GR" sz="2000" dirty="0" smtClean="0"/>
              <a:t>Σημείωμα</a:t>
            </a:r>
            <a:r>
              <a:rPr lang="en-US" sz="2000" dirty="0" smtClean="0"/>
              <a:t> Αδειοδότησης</a:t>
            </a:r>
            <a:r>
              <a:rPr lang="el-GR" sz="2000" dirty="0" smtClean="0"/>
              <a:t>,</a:t>
            </a:r>
            <a:endParaRPr lang="el-GR" sz="2000" dirty="0"/>
          </a:p>
          <a:p>
            <a:pPr lvl="2" indent="-347472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l-GR" sz="2000" dirty="0" smtClean="0"/>
              <a:t>τη</a:t>
            </a:r>
            <a:r>
              <a:rPr lang="en-US" sz="2000" dirty="0" smtClean="0"/>
              <a:t> </a:t>
            </a:r>
            <a:r>
              <a:rPr lang="el-GR" sz="2000" dirty="0"/>
              <a:t>Δ</a:t>
            </a:r>
            <a:r>
              <a:rPr lang="el-GR" sz="2000" dirty="0" smtClean="0"/>
              <a:t>ήλωση</a:t>
            </a:r>
            <a:r>
              <a:rPr lang="en-US" sz="2000" dirty="0" smtClean="0"/>
              <a:t> </a:t>
            </a:r>
            <a:r>
              <a:rPr lang="el-GR" sz="2000" dirty="0" smtClean="0"/>
              <a:t>Διατήρησης Σημειωμάτων,</a:t>
            </a:r>
            <a:endParaRPr lang="el-GR" sz="2000" dirty="0"/>
          </a:p>
          <a:p>
            <a:pPr lvl="2" indent="-347472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</a:t>
            </a:r>
            <a:r>
              <a:rPr lang="el-GR" sz="2000" dirty="0" smtClean="0"/>
              <a:t>υπάρχει).</a:t>
            </a:r>
            <a:endParaRPr lang="el-GR" sz="2000" dirty="0"/>
          </a:p>
          <a:p>
            <a:pPr marL="0" indent="0">
              <a:spcBef>
                <a:spcPts val="0"/>
              </a:spcBef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426094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 err="1" smtClean="0"/>
              <a:t>Υπερβαθμωτοί</a:t>
            </a:r>
            <a:r>
              <a:rPr lang="el-GR" altLang="el-GR" b="1" dirty="0" smtClean="0"/>
              <a:t> επεξεργαστές</a:t>
            </a:r>
            <a:endParaRPr lang="el-GR" b="1" dirty="0"/>
          </a:p>
        </p:txBody>
      </p:sp>
      <p:sp>
        <p:nvSpPr>
          <p:cNvPr id="5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800" dirty="0" smtClean="0"/>
              <a:t>Σε ένα </a:t>
            </a:r>
            <a:r>
              <a:rPr lang="el-GR" altLang="el-GR" sz="2800" dirty="0" err="1" smtClean="0"/>
              <a:t>υπερβαθμωτό</a:t>
            </a:r>
            <a:r>
              <a:rPr lang="el-GR" altLang="el-GR" sz="2800" dirty="0" smtClean="0"/>
              <a:t> επεξεργαστή, το εκτελέσιμο πρόγραμμα καθορίζει τι πρέπει να γίνει, αλλά όχι με ποια σειρά.</a:t>
            </a:r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800" dirty="0" smtClean="0"/>
              <a:t>Πολλές εντολές εκτελούνται παράλληλα, αλλά το αποτέλεσμα πρέπει να είναι το ίδιο με αυτό που θα προέκυπτε αν εκτελούνταν σειριακά.</a:t>
            </a:r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800" dirty="0" smtClean="0"/>
              <a:t>Υλοποιούνται με μονοπάτια εκτέλεσης που υποστηρίζουν συχνά τεχνικές διοχέτευσης.</a:t>
            </a:r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Σύγχρονοι Επεξεργαστές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7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6689-E56C-4010-AF76-BFA10093C65A}" type="slidenum">
              <a:rPr lang="el-GR" sz="1400" smtClean="0">
                <a:solidFill>
                  <a:schemeClr val="tx1"/>
                </a:solidFill>
              </a:rPr>
              <a:t>5</a:t>
            </a:fld>
            <a:endParaRPr lang="el-G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 smtClean="0"/>
              <a:t>Συγκεκριμένα χαρακτηριστικά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800" dirty="0" smtClean="0"/>
              <a:t>Ταυτόχρονη προσκόμιση πολλών εντολών και πρόβλεψη εντολών διακλάδωσης.</a:t>
            </a:r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800" dirty="0" smtClean="0"/>
              <a:t>Υλοποίηση μεθόδων προσδιορισμού εξαρτήσεων και επίλυσης αυτών όπου είναι δυνατό.</a:t>
            </a:r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800" dirty="0" smtClean="0"/>
              <a:t>Εκτέλεση πολλών εντολών ταυτόχρονα συχνά σε λειτουργικές μονάδες διοχέτευσης.</a:t>
            </a:r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800" dirty="0" smtClean="0"/>
              <a:t>Ιεραρχία μνημών που επιτρέπει πολλές ταυτόχρονες αναφορές στη μνήμη.</a:t>
            </a: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Σύγχρονοι Επεξεργαστές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6689-E56C-4010-AF76-BFA10093C65A}" type="slidenum">
              <a:rPr lang="el-GR" sz="1400" smtClean="0">
                <a:solidFill>
                  <a:schemeClr val="tx1"/>
                </a:solidFill>
              </a:rPr>
              <a:t>6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401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 smtClean="0"/>
              <a:t>Προσκόμιση εντολών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000" dirty="0" smtClean="0"/>
              <a:t>Γίνεται συνήθως από ξεχωριστή κρυφή μνήμη εντολών.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000" dirty="0" smtClean="0"/>
              <a:t>Το πλήθος των εντολών που προσκομίζονται, πρέπει να είναι τουλάχιστον ίσο με εκείνο που μπορούν να αποκωδικοποιηθούν.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000" dirty="0" smtClean="0"/>
              <a:t>Αν οι εντολές που πρόκειται να προσκομιστούν δεν βρίσκονται στην κρυφή μνήμη, τότε δεν προσκομίζεται καμία εντολή μέχρι να ενημερωθεί.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000" dirty="0" smtClean="0"/>
              <a:t>Αν προσκομίζονται περισσότερες εντολές από αυτές που μπορούν να αποκωδικοποιηθούν, καμία μονάδα αποκωδικοποίησης και εκτέλεσης δεν μένει αδρανής (θα ανασταλεί η προσκόμιση νέων εντολών, μόνο όταν γεμίσει η ουρά αποθήκευσης στην μονάδα προσκόμισης).</a:t>
            </a:r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000" dirty="0" smtClean="0"/>
              <a:t>Στην περίπτωση εντολών διακλάδωσης δεν προσκομίζονται γειτονικές εντολές, αλλά οι κατάλληλες εντολές που υποδεικνύουν οι τεχνικές πρόβλεψης διακλαδώσεων που έχουν υλοποιηθεί.</a:t>
            </a: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Σύγχρονοι Επεξεργαστές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6689-E56C-4010-AF76-BFA10093C65A}" type="slidenum">
              <a:rPr lang="el-GR" sz="1400" smtClean="0">
                <a:solidFill>
                  <a:schemeClr val="tx1"/>
                </a:solidFill>
              </a:rPr>
              <a:t>7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24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b="1" dirty="0" smtClean="0"/>
              <a:t>Αποκωδικοποίηση εντολών </a:t>
            </a:r>
            <a:br>
              <a:rPr lang="el-GR" altLang="el-GR" b="1" dirty="0" smtClean="0"/>
            </a:br>
            <a:r>
              <a:rPr lang="el-GR" altLang="el-GR" b="1" dirty="0" smtClean="0"/>
              <a:t>και έλεγχος εξαρτήσεων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800" dirty="0" smtClean="0"/>
              <a:t>Στους επεξεργαστές διοχέτευσης, αποκωδικοποιείται μία εντολή ανά περίοδο ρολογιού, και η διοχέτευση αδρανοποιείται όταν οι εξαρτήσεις το επιβάλλουν.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800" dirty="0" smtClean="0"/>
              <a:t>Στους </a:t>
            </a:r>
            <a:r>
              <a:rPr lang="el-GR" altLang="el-GR" sz="2800" dirty="0" err="1" smtClean="0"/>
              <a:t>υπερβαθμωτούς</a:t>
            </a:r>
            <a:r>
              <a:rPr lang="el-GR" altLang="el-GR" sz="2800" dirty="0" smtClean="0"/>
              <a:t> αποκωδικοποιούνται περισσότερες εντολές στη μονάδα του χρόνου. Εξαρτήσεις πρέπει να ανιχνευθούν:</a:t>
            </a:r>
          </a:p>
          <a:p>
            <a:pPr marL="1143000" lvl="1" indent="-365760">
              <a:spcBef>
                <a:spcPts val="0"/>
              </a:spcBef>
              <a:spcAft>
                <a:spcPts val="300"/>
              </a:spcAft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altLang="el-GR" sz="2400" dirty="0"/>
              <a:t>Μ</a:t>
            </a:r>
            <a:r>
              <a:rPr lang="el-GR" altLang="el-GR" sz="2400" dirty="0" smtClean="0"/>
              <a:t>εταξύ εντολών προς εκτέλεση και αυτών που εκτελούνται.</a:t>
            </a:r>
          </a:p>
          <a:p>
            <a:pPr marL="1143000" lvl="1" indent="-365760">
              <a:spcBef>
                <a:spcPts val="0"/>
              </a:spcBef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altLang="el-GR" sz="2400" dirty="0"/>
              <a:t>Μ</a:t>
            </a:r>
            <a:r>
              <a:rPr lang="el-GR" altLang="el-GR" sz="2400" dirty="0" smtClean="0"/>
              <a:t>εταξύ εντολών προς εκτέλεση.</a:t>
            </a: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Σύγχρονοι Επεξεργαστές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6689-E56C-4010-AF76-BFA10093C65A}" type="slidenum">
              <a:rPr lang="el-GR" sz="1400" smtClean="0">
                <a:solidFill>
                  <a:schemeClr val="tx1"/>
                </a:solidFill>
              </a:rPr>
              <a:t>8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1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 smtClean="0"/>
              <a:t>Προ-αποκωδικοποίηση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400" dirty="0" smtClean="0"/>
              <a:t>Συχνά κατά τη μεταφορά εντολών από την κύρια μνήμη στην κρυφή, ή από το 2</a:t>
            </a:r>
            <a:r>
              <a:rPr lang="el-GR" altLang="el-GR" sz="2400" baseline="30000" dirty="0" smtClean="0"/>
              <a:t>ο</a:t>
            </a:r>
            <a:r>
              <a:rPr lang="el-GR" altLang="el-GR" sz="2400" dirty="0" smtClean="0"/>
              <a:t> στο 1</a:t>
            </a:r>
            <a:r>
              <a:rPr lang="el-GR" altLang="el-GR" sz="2400" baseline="30000" dirty="0" smtClean="0"/>
              <a:t>ο</a:t>
            </a:r>
            <a:r>
              <a:rPr lang="el-GR" altLang="el-GR" sz="2400" dirty="0" smtClean="0"/>
              <a:t> επίπεδο της κρυφής μνήμης, αναγνωρίζεται ο τύπος της εντολής και προσαρτώνται σε αυτήν 4-7 </a:t>
            </a:r>
            <a:r>
              <a:rPr lang="en-US" altLang="el-GR" sz="2400" dirty="0" smtClean="0"/>
              <a:t>bit</a:t>
            </a:r>
            <a:r>
              <a:rPr lang="el-GR" altLang="el-GR" sz="2400" dirty="0" smtClean="0"/>
              <a:t>, που δηλώνουν τον τύπο της εντολής και τις μονάδες που απαιτεί η εκτέλεσή της.</a:t>
            </a:r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400" dirty="0" smtClean="0"/>
              <a:t>Ανιχνεύονται Πραγματικές εξαρτήσεις (Α.Μ.Ε.) και Τεχνητές (Ε.Μ.Ε., Ε.Μ.Α.), που μπορούν πάντα να επιλυθούν (πχ με τη χρήση συνώνυμων </a:t>
            </a:r>
            <a:r>
              <a:rPr lang="en-US" altLang="el-GR" sz="2400" dirty="0" smtClean="0"/>
              <a:t>-</a:t>
            </a:r>
            <a:r>
              <a:rPr lang="el-GR" altLang="el-GR" sz="2400" dirty="0" smtClean="0"/>
              <a:t> </a:t>
            </a:r>
            <a:r>
              <a:rPr lang="en-US" altLang="el-GR" sz="2400" dirty="0" smtClean="0"/>
              <a:t>alias </a:t>
            </a:r>
            <a:r>
              <a:rPr lang="el-GR" altLang="el-GR" sz="2400" dirty="0" err="1" smtClean="0"/>
              <a:t>καταχωρητών</a:t>
            </a:r>
            <a:r>
              <a:rPr lang="el-GR" altLang="el-GR" sz="2400" dirty="0" smtClean="0"/>
              <a:t>).</a:t>
            </a:r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400" dirty="0" smtClean="0"/>
              <a:t>Η διαθεσιμότητα </a:t>
            </a:r>
            <a:r>
              <a:rPr lang="el-GR" altLang="el-GR" sz="2400" dirty="0" err="1" smtClean="0"/>
              <a:t>καταχωρητών</a:t>
            </a:r>
            <a:r>
              <a:rPr lang="el-GR" altLang="el-GR" sz="2400" dirty="0" smtClean="0"/>
              <a:t> μπορεί να υποδειχτεί με ένα επιπλέον </a:t>
            </a:r>
            <a:r>
              <a:rPr lang="en-US" altLang="el-GR" sz="2400" dirty="0" smtClean="0"/>
              <a:t>bit</a:t>
            </a:r>
            <a:r>
              <a:rPr lang="el-GR" altLang="el-GR" sz="2400" dirty="0" smtClean="0"/>
              <a:t>.</a:t>
            </a: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Σύγχρονοι Επεξεργαστές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6689-E56C-4010-AF76-BFA10093C65A}" type="slidenum">
              <a:rPr lang="el-GR" sz="1400" smtClean="0">
                <a:solidFill>
                  <a:schemeClr val="tx1"/>
                </a:solidFill>
              </a:rPr>
              <a:t>9</a:t>
            </a:fld>
            <a:endParaRPr lang="el-G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71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2/11/2015 4:58:08 PM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6146,13,11,16,17,15,12,6,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050,2,6,9,8,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4,5,6,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6,4,5,7,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TABLEHEADER" val="R0;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4,5,6,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7,4,5,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7,4,5,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4,5,6,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6,7,4,5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TABLEHEADER" val="R0;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TABLEHEADER" val="R0;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6,7,4,5,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  <p:tag name="ZHAW.ACCESSIBILITYADDIN.TABLEHEADER" val="R0;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4,5,6,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7,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098,4099,6,3,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d = " h t t p : / / w w w . w 3 . o r g / 2 0 0 1 / X M L S c h e m a "   x m l n s : x s i = " h t t p : / / w w w . w 3 . o r g / 2 0 0 1 / X M L S c h e m a - i n s t a n c e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E4F87FE6-F542-4549-9808-FD2EC63ED1E6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2494</Words>
  <Application>Microsoft Office PowerPoint</Application>
  <PresentationFormat>Προβολή στην οθόνη (4:3)</PresentationFormat>
  <Paragraphs>350</Paragraphs>
  <Slides>42</Slides>
  <Notes>5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42</vt:i4>
      </vt:variant>
    </vt:vector>
  </HeadingPairs>
  <TitlesOfParts>
    <vt:vector size="46" baseType="lpstr">
      <vt:lpstr>Arial</vt:lpstr>
      <vt:lpstr>Calibri</vt:lpstr>
      <vt:lpstr>Wingdings</vt:lpstr>
      <vt:lpstr>Θέμα του Office</vt:lpstr>
      <vt:lpstr>Αρχιτεκτονική Η/Υ ΙΙ</vt:lpstr>
      <vt:lpstr>Χρηματοδότηση </vt:lpstr>
      <vt:lpstr>Σκοποί ενότητας </vt:lpstr>
      <vt:lpstr>Περιεχόμενα ενότητας</vt:lpstr>
      <vt:lpstr>Υπερβαθμωτοί επεξεργαστές</vt:lpstr>
      <vt:lpstr>Συγκεκριμένα χαρακτηριστικά</vt:lpstr>
      <vt:lpstr>Προσκόμιση εντολών</vt:lpstr>
      <vt:lpstr>Αποκωδικοποίηση εντολών  και έλεγχος εξαρτήσεων</vt:lpstr>
      <vt:lpstr>Προ-αποκωδικοποίηση</vt:lpstr>
      <vt:lpstr>Άμεση αποστολή εντολών στις μονάδες εκτέλεσης (λειτουργικές)</vt:lpstr>
      <vt:lpstr>Άμεση αποστολή εντολών  στις μονάδες εκτέλεσης</vt:lpstr>
      <vt:lpstr>Αν υπάρχουν εξαρτήσεις</vt:lpstr>
      <vt:lpstr>Μονάδα Αναμονής  Αποστολής (Μ.Α.Α.) εντολών</vt:lpstr>
      <vt:lpstr>Προσπέλαση δεδομένων κατά την  αποστολή εντολών στις μονάδες εκτέλεσης</vt:lpstr>
      <vt:lpstr>Προσπέλαση δεδομένων  κατά την προώθηση στη Μ.Α.Α.</vt:lpstr>
      <vt:lpstr>Αποθήκευση αποτελέσματος</vt:lpstr>
      <vt:lpstr>Δομή Μ.Α.Α.</vt:lpstr>
      <vt:lpstr>Σειριακή συνέπεια  (Serial Consistency)</vt:lpstr>
      <vt:lpstr>Ασθενής/Ισχυρή σειριακή συνέπεια</vt:lpstr>
      <vt:lpstr>Συνέπεια μνήμης</vt:lpstr>
      <vt:lpstr>Εφαρμογή σε RISC/CISC</vt:lpstr>
      <vt:lpstr>Ασθενές μοντέλο  προσπέλασης μνήμης</vt:lpstr>
      <vt:lpstr>Cache miss</vt:lpstr>
      <vt:lpstr>Μηχανισμός επαναδιάταξης αποτελεσμάτων (Reorder Buffer)</vt:lpstr>
      <vt:lpstr>Παράδειγμα κατάστασης  μηχανισμού επαναδιάταξης (1/4)</vt:lpstr>
      <vt:lpstr>Παράδειγμα κατάστασης  μηχανισμού επαναδιάταξης (2/4)</vt:lpstr>
      <vt:lpstr>Παράδειγμα κατάστασης  μηχανισμού επαναδιάταξης (3/4)</vt:lpstr>
      <vt:lpstr>Παράδειγμα κατάστασης  μηχανισμού επαναδιάταξης (4/4)</vt:lpstr>
      <vt:lpstr>Χρήση μηχανισμού επαναδιάταξης</vt:lpstr>
      <vt:lpstr>Επεξεργαστές πολύ  μεγάλου μήκους εντολών (VLIW)</vt:lpstr>
      <vt:lpstr>Επεξεργαστές VLIW</vt:lpstr>
      <vt:lpstr>Παράδειγμα δομής VLIW εντολής</vt:lpstr>
      <vt:lpstr>Υλοποίηση με διοχέτευση</vt:lpstr>
      <vt:lpstr>Παράδειγμα κώδικα</vt:lpstr>
      <vt:lpstr>Κώδικας μεταγλωττιστή</vt:lpstr>
      <vt:lpstr>Μειονεκτήματα  επεξεργαστών VLIW</vt:lpstr>
      <vt:lpstr>Τέλος Ενότητας</vt:lpstr>
      <vt:lpstr>Σημειώματα</vt:lpstr>
      <vt:lpstr>Σημείωμα Ιστορικού  Εκδόσεων Έργου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2015-02-04T07:58:16Z</dcterms:created>
  <dcterms:modified xsi:type="dcterms:W3CDTF">2015-11-02T11:31:50Z</dcterms:modified>
</cp:coreProperties>
</file>