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52"/>
  </p:notesMasterIdLst>
  <p:sldIdLst>
    <p:sldId id="257" r:id="rId3"/>
    <p:sldId id="258" r:id="rId4"/>
    <p:sldId id="265" r:id="rId5"/>
    <p:sldId id="264" r:id="rId6"/>
    <p:sldId id="590" r:id="rId7"/>
    <p:sldId id="591" r:id="rId8"/>
    <p:sldId id="592" r:id="rId9"/>
    <p:sldId id="593" r:id="rId10"/>
    <p:sldId id="594" r:id="rId11"/>
    <p:sldId id="595" r:id="rId12"/>
    <p:sldId id="596" r:id="rId13"/>
    <p:sldId id="597" r:id="rId14"/>
    <p:sldId id="598" r:id="rId15"/>
    <p:sldId id="599" r:id="rId16"/>
    <p:sldId id="600" r:id="rId17"/>
    <p:sldId id="601" r:id="rId18"/>
    <p:sldId id="602" r:id="rId19"/>
    <p:sldId id="603" r:id="rId20"/>
    <p:sldId id="604" r:id="rId21"/>
    <p:sldId id="605" r:id="rId22"/>
    <p:sldId id="606" r:id="rId23"/>
    <p:sldId id="607" r:id="rId24"/>
    <p:sldId id="608" r:id="rId25"/>
    <p:sldId id="609" r:id="rId26"/>
    <p:sldId id="610" r:id="rId27"/>
    <p:sldId id="611" r:id="rId28"/>
    <p:sldId id="612" r:id="rId29"/>
    <p:sldId id="613" r:id="rId30"/>
    <p:sldId id="614" r:id="rId31"/>
    <p:sldId id="615" r:id="rId32"/>
    <p:sldId id="616" r:id="rId33"/>
    <p:sldId id="617" r:id="rId34"/>
    <p:sldId id="618" r:id="rId35"/>
    <p:sldId id="619" r:id="rId36"/>
    <p:sldId id="620" r:id="rId37"/>
    <p:sldId id="621" r:id="rId38"/>
    <p:sldId id="622" r:id="rId39"/>
    <p:sldId id="624" r:id="rId40"/>
    <p:sldId id="625" r:id="rId41"/>
    <p:sldId id="626" r:id="rId42"/>
    <p:sldId id="628" r:id="rId43"/>
    <p:sldId id="629" r:id="rId44"/>
    <p:sldId id="630" r:id="rId45"/>
    <p:sldId id="631" r:id="rId46"/>
    <p:sldId id="632" r:id="rId47"/>
    <p:sldId id="633" r:id="rId48"/>
    <p:sldId id="634" r:id="rId49"/>
    <p:sldId id="635" r:id="rId50"/>
    <p:sldId id="636" r:id="rId51"/>
  </p:sldIdLst>
  <p:sldSz cx="9144000" cy="6858000" type="screen4x3"/>
  <p:notesSz cx="6858000" cy="9144000"/>
  <p:custDataLst>
    <p:tags r:id="rId5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D8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>
        <p:scale>
          <a:sx n="60" d="100"/>
          <a:sy n="60" d="100"/>
        </p:scale>
        <p:origin x="-144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gs" Target="tags/tag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A2F9E7F5-6BD5-43D2-9A96-FF6C40FC9244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8EA21404-2AEA-4D45-AA65-61CD72A146D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2123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456A48-27CB-40AD-A12C-72D9FAF5DB71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5120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05517D-2C00-4B5B-9194-8AE67543C314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95A2F8-0C18-4E98-9BC9-2EA460E61CBB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EB60D-6C98-4235-AE14-53F28C5F06FC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Διαχείριση ραδιοδιαύλων - Διαπομπή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62CBA-FDF8-4D57-9785-6770B850E71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524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B8807-4917-4F05-8387-0D017D6B70AB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Διαχείριση ραδιοδιαύλων - Διαπομπή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435B7-D5F1-4095-8B1E-BE1EA3A9F07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495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0173-9AD9-4DEF-8734-1682BAB7A687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Διαχείριση ραδιοδιαύλων - Διαπομπή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50FC7-21B1-487F-85AF-19FCB5A302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586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464D2-7A79-45F5-B32C-0E7BA2559C07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Διαχείριση ραδιοδιαύλων - Διαπομπή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08B85-DC97-4265-BB6F-C42A37A234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22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CC8B9-AAEC-41A1-A2F1-9D69D1CC0CA7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Διαχείριση ραδιοδιαύλων - Διαπομπή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96102-1C3D-4262-8DA0-8911BB20AA2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570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89E32-8BD6-4C02-8AFD-087879980BB7}" type="datetime1">
              <a:rPr lang="el-GR" smtClean="0"/>
              <a:t>16/11/2015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Διαχείριση ραδιοδιαύλων - Διαπομπή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D27C-32B3-430A-AADF-2443EE91363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985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5DE6D-0AD9-4D84-811E-C55531742AFE}" type="datetime1">
              <a:rPr lang="el-GR" smtClean="0"/>
              <a:t>16/11/2015</a:t>
            </a:fld>
            <a:endParaRPr lang="el-GR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Διαχείριση ραδιοδιαύλων - Διαπομπή</a:t>
            </a:r>
            <a:endParaRPr lang="el-GR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1236B-EBA6-492E-A17D-A49228BD172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200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22552-9F36-4966-BAE2-B9084F73F531}" type="datetime1">
              <a:rPr lang="el-GR" smtClean="0"/>
              <a:t>16/11/2015</a:t>
            </a:fld>
            <a:endParaRPr lang="el-GR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Διαχείριση ραδιοδιαύλων - Διαπομπή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9982-BF1D-4500-9D3A-6A27747E8A4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411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E551D-D5B7-4950-8295-44035AB8A063}" type="datetime1">
              <a:rPr lang="el-GR" smtClean="0"/>
              <a:t>16/11/2015</a:t>
            </a:fld>
            <a:endParaRPr lang="el-GR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Διαχείριση ραδιοδιαύλων - Διαπομπή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7CB72-4B02-44CF-9C16-57105AEB2EF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789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70973-9971-419B-AE02-EE3B26B24B80}" type="datetime1">
              <a:rPr lang="el-GR" smtClean="0"/>
              <a:t>16/11/2015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Διαχείριση ραδιοδιαύλων - Διαπομπή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FF72C-53E0-4B84-80B1-D8B1EBEEB12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684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AB84F-39C2-44E6-8049-21FA2D607D2A}" type="datetime1">
              <a:rPr lang="el-GR" smtClean="0"/>
              <a:t>16/11/2015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Διαχείριση ραδιοδιαύλων - Διαπομπή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F4439-03CB-4F7D-AB7A-3616D3E24ED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675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177073-1CB6-4FB1-9913-5694E314C9FF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l-GR" smtClean="0"/>
              <a:t>Διαχείριση ραδιοδιαύλων - Διαπομπή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F6F7E4-5FF9-4FBC-AFF1-22C6D27B83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teilar.gr/" TargetMode="External"/><Relationship Id="rId7" Type="http://schemas.openxmlformats.org/officeDocument/2006/relationships/hyperlink" Target="http://www.edulll.gr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sa/4.0/deed.el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8.jpeg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8.jpeg"/><Relationship Id="rId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8.jpeg"/><Relationship Id="rId4" Type="http://schemas.openxmlformats.org/officeDocument/2006/relationships/slide" Target="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8.jpeg"/><Relationship Id="rId5" Type="http://schemas.openxmlformats.org/officeDocument/2006/relationships/slide" Target="slide4.xml"/><Relationship Id="rId4" Type="http://schemas.openxmlformats.org/officeDocument/2006/relationships/image" Target="../media/image16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notesSlide" Target="../notesSlides/notesSlide2.xml"/><Relationship Id="rId7" Type="http://schemas.openxmlformats.org/officeDocument/2006/relationships/slide" Target="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slide" Target="slide19.xml"/><Relationship Id="rId11" Type="http://schemas.openxmlformats.org/officeDocument/2006/relationships/slide" Target="slide39.xml"/><Relationship Id="rId5" Type="http://schemas.openxmlformats.org/officeDocument/2006/relationships/slide" Target="slide14.xml"/><Relationship Id="rId10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2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8.jpeg"/><Relationship Id="rId4" Type="http://schemas.openxmlformats.org/officeDocument/2006/relationships/slide" Target="slide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deed.e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3.png"/><Relationship Id="rId5" Type="http://schemas.openxmlformats.org/officeDocument/2006/relationships/hyperlink" Target="http://www.edulll.gr/" TargetMode="Externa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cdev.teilar.gr/courses/TMA113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4.png"/><Relationship Id="rId4" Type="http://schemas.openxmlformats.org/officeDocument/2006/relationships/hyperlink" Target="http://creativecommons.org/licenses/by-nc-sa/4.0/deed.el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Ομάδα 1" descr="Λογότυπο του Τεϊ Θεσσαλίας. Τεχνολογικό εκπαιδευτικό ίδρυμα Θεσσαλίας."/>
          <p:cNvGrpSpPr>
            <a:grpSpLocks/>
          </p:cNvGrpSpPr>
          <p:nvPr/>
        </p:nvGrpSpPr>
        <p:grpSpPr bwMode="auto">
          <a:xfrm>
            <a:off x="611188" y="461963"/>
            <a:ext cx="3455987" cy="1041400"/>
            <a:chOff x="611559" y="461813"/>
            <a:chExt cx="3456384" cy="1041770"/>
          </a:xfrm>
        </p:grpSpPr>
        <p:pic>
          <p:nvPicPr>
            <p:cNvPr id="3" name="Εικόνα 1" descr="Λογότυπο του Τεϊ Θεσσαλίας." title="Λογότυπο του Ιδρύματος.">
              <a:hlinkClick r:id="rId3" tooltip="Μετάβαση στην ιστοσελίδα του Ιδρύματος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611559" y="461813"/>
              <a:ext cx="1079624" cy="104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Θέση περιεχομένου 1"/>
            <p:cNvSpPr txBox="1">
              <a:spLocks noChangeArrowheads="1"/>
            </p:cNvSpPr>
            <p:nvPr/>
          </p:nvSpPr>
          <p:spPr bwMode="auto">
            <a:xfrm>
              <a:off x="1810182" y="484376"/>
              <a:ext cx="225776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l-GR" altLang="el-GR" sz="2000" b="0"/>
                <a:t>Τεχνολογικό Εκπαιδευτικό </a:t>
              </a:r>
            </a:p>
            <a:p>
              <a:pPr eaLnBrk="1" hangingPunct="1"/>
              <a:r>
                <a:rPr lang="el-GR" altLang="el-GR" sz="2000" b="0"/>
                <a:t>Ίδρυμα Θεσσαλίας</a:t>
              </a:r>
            </a:p>
          </p:txBody>
        </p:sp>
      </p:grpSp>
      <p:sp>
        <p:nvSpPr>
          <p:cNvPr id="2051" name="Τίτλος 1"/>
          <p:cNvSpPr>
            <a:spLocks noGrp="1"/>
          </p:cNvSpPr>
          <p:nvPr>
            <p:ph type="ctrTitle"/>
          </p:nvPr>
        </p:nvSpPr>
        <p:spPr>
          <a:xfrm>
            <a:off x="757238" y="1644651"/>
            <a:ext cx="7772400" cy="125095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solidFill>
                  <a:srgbClr val="000000"/>
                </a:solidFill>
              </a:rPr>
              <a:t>Κινητές Επικοινωνίες</a:t>
            </a:r>
            <a:endParaRPr lang="el-GR" altLang="el-GR" dirty="0" smtClean="0"/>
          </a:p>
        </p:txBody>
      </p:sp>
      <p:sp>
        <p:nvSpPr>
          <p:cNvPr id="2052" name="Θέση περιεχομένου 2"/>
          <p:cNvSpPr txBox="1">
            <a:spLocks/>
          </p:cNvSpPr>
          <p:nvPr/>
        </p:nvSpPr>
        <p:spPr bwMode="auto">
          <a:xfrm>
            <a:off x="762000" y="3048000"/>
            <a:ext cx="7772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800"/>
              </a:spcAft>
              <a:buFont typeface="Arial" charset="0"/>
              <a:buNone/>
            </a:pPr>
            <a:r>
              <a:rPr lang="el-GR" altLang="el-GR" sz="2800" dirty="0">
                <a:solidFill>
                  <a:srgbClr val="000000"/>
                </a:solidFill>
              </a:rPr>
              <a:t>Ενότητα #</a:t>
            </a:r>
            <a:r>
              <a:rPr lang="en-US" altLang="el-GR" sz="2800" dirty="0">
                <a:solidFill>
                  <a:srgbClr val="000000"/>
                </a:solidFill>
              </a:rPr>
              <a:t>10: </a:t>
            </a:r>
            <a:r>
              <a:rPr lang="el-GR" altLang="el-GR" sz="2800" b="0" dirty="0"/>
              <a:t>Διαχείριση </a:t>
            </a:r>
            <a:r>
              <a:rPr lang="el-GR" altLang="el-GR" sz="2800" b="0" dirty="0" err="1"/>
              <a:t>ραδιοδιαύλων</a:t>
            </a:r>
            <a:r>
              <a:rPr lang="el-GR" altLang="el-GR" sz="2800" b="0" dirty="0"/>
              <a:t> </a:t>
            </a:r>
            <a:r>
              <a:rPr lang="en-US" altLang="el-GR" sz="2800" b="0" dirty="0"/>
              <a:t>-</a:t>
            </a:r>
            <a:r>
              <a:rPr lang="el-GR" altLang="el-GR" sz="2800" b="0" dirty="0"/>
              <a:t> </a:t>
            </a:r>
            <a:r>
              <a:rPr lang="el-GR" altLang="el-GR" sz="2800" b="0" dirty="0" err="1"/>
              <a:t>Διαπομπή</a:t>
            </a:r>
            <a:endParaRPr lang="el-GR" altLang="el-GR" sz="2800" b="0" dirty="0"/>
          </a:p>
          <a:p>
            <a:pPr algn="ctr" eaLnBrk="1" hangingPunct="1">
              <a:spcAft>
                <a:spcPts val="1800"/>
              </a:spcAft>
              <a:buFont typeface="Arial" charset="0"/>
              <a:buNone/>
            </a:pPr>
            <a:r>
              <a:rPr lang="el-GR" altLang="el-GR" sz="2800" b="0" dirty="0" smtClean="0">
                <a:solidFill>
                  <a:srgbClr val="000000"/>
                </a:solidFill>
              </a:rPr>
              <a:t>Γεώργιος </a:t>
            </a:r>
            <a:r>
              <a:rPr lang="el-GR" altLang="el-GR" sz="2800" b="0" dirty="0" err="1">
                <a:solidFill>
                  <a:srgbClr val="000000"/>
                </a:solidFill>
              </a:rPr>
              <a:t>Καρέτσος</a:t>
            </a:r>
            <a:endParaRPr lang="el-GR" altLang="el-GR" sz="2800" b="0" dirty="0">
              <a:solidFill>
                <a:srgbClr val="000000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el-GR" altLang="el-GR" sz="2800" b="0" dirty="0">
                <a:solidFill>
                  <a:srgbClr val="000000"/>
                </a:solidFill>
              </a:rPr>
              <a:t>Σχολή Τεχνολογικών Εφαρμογών</a:t>
            </a:r>
          </a:p>
          <a:p>
            <a:pPr algn="ctr" eaLnBrk="1" hangingPunct="1">
              <a:buFont typeface="Arial" charset="0"/>
              <a:buNone/>
            </a:pPr>
            <a:r>
              <a:rPr lang="el-GR" altLang="el-GR" sz="2800" b="0" dirty="0">
                <a:solidFill>
                  <a:srgbClr val="000000"/>
                </a:solidFill>
              </a:rPr>
              <a:t>Τμήμα Μηχανικών Πληροφορικής Τ.Ε. </a:t>
            </a:r>
          </a:p>
        </p:txBody>
      </p:sp>
      <p:pic>
        <p:nvPicPr>
          <p:cNvPr id="2053" name="Εικόνα 2" descr=" Λογότυπο για άδειες χρήσης creative commons, b y, n c, s a ">
            <a:hlinkClick r:id="rId5" tooltip="Μετάβαση στην Άδεια Χρήσης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970588"/>
            <a:ext cx="15843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 title="Λογότυπο χρηματοδότησης">
            <a:hlinkClick r:id="rId7" tooltip="Μετάβαση σε www.edulll.gr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 smtClean="0"/>
              <a:t>Λειτουργίες διαχείρισης </a:t>
            </a:r>
            <a:r>
              <a:rPr lang="el-GR" altLang="el-GR" sz="4000" b="1" dirty="0" err="1" smtClean="0"/>
              <a:t>ραδιοδιαύλων</a:t>
            </a:r>
            <a:r>
              <a:rPr lang="el-GR" altLang="el-GR" sz="4000" b="1" dirty="0" smtClean="0"/>
              <a:t> (3 από 6) </a:t>
            </a:r>
            <a:endParaRPr lang="el-GR" sz="4000" dirty="0"/>
          </a:p>
        </p:txBody>
      </p:sp>
      <p:sp>
        <p:nvSpPr>
          <p:cNvPr id="6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b="0" dirty="0" smtClean="0"/>
              <a:t>Μία σύνοδος ΜΤ παρέχει κατ’ ελάχιστον:</a:t>
            </a:r>
            <a:endParaRPr lang="en-GB" altLang="el-GR" b="0" dirty="0" smtClean="0"/>
          </a:p>
          <a:p>
            <a:pPr marL="1143000" lvl="0" indent="-457200" fontAlgn="auto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200" b="0" dirty="0" smtClean="0"/>
              <a:t>Τα μέσα για τη σηματοδοσία ΜΤ – </a:t>
            </a:r>
            <a:r>
              <a:rPr lang="en-US" altLang="el-GR" sz="2200" b="0" dirty="0" smtClean="0"/>
              <a:t>MSC</a:t>
            </a:r>
            <a:r>
              <a:rPr lang="el-GR" altLang="el-GR" sz="2200" b="0" dirty="0" smtClean="0"/>
              <a:t> πρόσδεσης.</a:t>
            </a:r>
          </a:p>
          <a:p>
            <a:pPr marL="1143000" lvl="0" indent="-457200" fontAlgn="auto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200" b="0" dirty="0" smtClean="0"/>
              <a:t>Αναφορές για το </a:t>
            </a:r>
            <a:r>
              <a:rPr lang="el-GR" altLang="el-GR" sz="2200" b="0" dirty="0" err="1" smtClean="0"/>
              <a:t>ραδιοδίαυλο</a:t>
            </a:r>
            <a:r>
              <a:rPr lang="el-GR" altLang="el-GR" sz="2200" b="0" dirty="0" smtClean="0"/>
              <a:t> στα </a:t>
            </a:r>
            <a:r>
              <a:rPr lang="en-US" altLang="el-GR" sz="2200" b="0" dirty="0" smtClean="0"/>
              <a:t>interface</a:t>
            </a:r>
            <a:r>
              <a:rPr lang="el-GR" altLang="el-GR" sz="2200" dirty="0" smtClean="0"/>
              <a:t> </a:t>
            </a:r>
            <a:r>
              <a:rPr lang="en-US" altLang="el-GR" sz="2200" dirty="0" smtClean="0"/>
              <a:t>BTS - BSC</a:t>
            </a:r>
            <a:r>
              <a:rPr lang="en-US" altLang="el-GR" sz="2200" b="0" dirty="0" smtClean="0"/>
              <a:t> </a:t>
            </a:r>
            <a:r>
              <a:rPr lang="el-GR" altLang="el-GR" sz="2200" b="0" dirty="0" smtClean="0"/>
              <a:t>και</a:t>
            </a:r>
            <a:r>
              <a:rPr lang="en-US" altLang="el-GR" sz="2200" b="0" dirty="0" smtClean="0"/>
              <a:t> </a:t>
            </a:r>
            <a:r>
              <a:rPr lang="en-US" altLang="el-GR" sz="2200" dirty="0" smtClean="0"/>
              <a:t>BSC – MSC</a:t>
            </a:r>
            <a:r>
              <a:rPr lang="el-GR" altLang="el-GR" sz="2200" dirty="0" smtClean="0"/>
              <a:t>.</a:t>
            </a:r>
          </a:p>
          <a:p>
            <a:pPr marL="1143000" lvl="0" indent="-457200" fontAlgn="auto">
              <a:spcBef>
                <a:spcPts val="0"/>
              </a:spcBef>
              <a:spcAft>
                <a:spcPts val="24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200" b="0" dirty="0" smtClean="0"/>
              <a:t>Τα μέσα στο </a:t>
            </a:r>
            <a:r>
              <a:rPr lang="en-US" altLang="el-GR" sz="2200" b="0" dirty="0" smtClean="0"/>
              <a:t>BSS</a:t>
            </a:r>
            <a:r>
              <a:rPr lang="el-GR" altLang="el-GR" sz="2200" b="0" dirty="0" smtClean="0"/>
              <a:t> να παρακολουθεί την ασύρματη σύνδεση και να λαμβάνει αποφάσεις για τη </a:t>
            </a:r>
            <a:r>
              <a:rPr lang="el-GR" altLang="el-GR" sz="2200" b="0" dirty="0" err="1" smtClean="0"/>
              <a:t>διαπομπή</a:t>
            </a:r>
            <a:r>
              <a:rPr lang="el-GR" altLang="el-GR" sz="2200" b="0" dirty="0" smtClean="0"/>
              <a:t>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b="0" dirty="0" smtClean="0"/>
              <a:t>Όταν μεταδίδονται δεδομένα χρήστη απαιτείται πλήρης σύνδεση μεταξύ ΜΤ – </a:t>
            </a:r>
            <a:r>
              <a:rPr lang="en-US" altLang="el-GR" b="0" dirty="0" smtClean="0"/>
              <a:t>MSC</a:t>
            </a:r>
            <a:r>
              <a:rPr lang="el-GR" altLang="el-GR" b="0" dirty="0" smtClean="0"/>
              <a:t> πρόσδεσης.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b="0" dirty="0" smtClean="0"/>
              <a:t>Μία σύνοδος ΜΤ μπορεί να χρησιμοποιηθεί για αρκετές διαδοχικές ή παράλληλες κλήσεις</a:t>
            </a:r>
            <a:r>
              <a:rPr lang="el-GR" altLang="el-GR" dirty="0" smtClean="0"/>
              <a:t>.</a:t>
            </a:r>
            <a:endParaRPr lang="en-US" altLang="el-GR" b="0" dirty="0" smtClean="0"/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chemeClr val="tx1"/>
                </a:solidFill>
                <a:latin typeface="+mn-lt"/>
              </a:rPr>
              <a:t>Διαχείριση ραδιοδιαύλων - Διαπομπή</a:t>
            </a:r>
            <a:endParaRPr lang="el-GR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>
                <a:solidFill>
                  <a:prstClr val="black"/>
                </a:solidFill>
              </a:rPr>
              <a:t>Λειτουργίες διαχείρισης </a:t>
            </a:r>
            <a:r>
              <a:rPr lang="el-GR" altLang="el-GR" sz="4000" b="1" dirty="0" err="1">
                <a:solidFill>
                  <a:prstClr val="black"/>
                </a:solidFill>
              </a:rPr>
              <a:t>ραδιοδιαύλων</a:t>
            </a:r>
            <a:r>
              <a:rPr lang="el-GR" altLang="el-GR" sz="4000" b="1" dirty="0">
                <a:solidFill>
                  <a:prstClr val="black"/>
                </a:solidFill>
              </a:rPr>
              <a:t> </a:t>
            </a:r>
            <a:r>
              <a:rPr lang="el-GR" altLang="el-GR" sz="4000" b="1" dirty="0" smtClean="0">
                <a:solidFill>
                  <a:prstClr val="black"/>
                </a:solidFill>
              </a:rPr>
              <a:t>(4 </a:t>
            </a:r>
            <a:r>
              <a:rPr lang="el-GR" altLang="el-GR" sz="4000" b="1" dirty="0">
                <a:solidFill>
                  <a:prstClr val="black"/>
                </a:solidFill>
              </a:rPr>
              <a:t>από 6) </a:t>
            </a:r>
            <a:endParaRPr lang="el-GR" dirty="0"/>
          </a:p>
        </p:txBody>
      </p:sp>
      <p:pic>
        <p:nvPicPr>
          <p:cNvPr id="6" name="Θέση περιεχομένου 1" descr="Εικόνα συστήματος μετάδοση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04" y="1609194"/>
            <a:ext cx="7119996" cy="4867806"/>
          </a:xfrm>
        </p:spPr>
      </p:pic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Διαχείριση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ραδιοδιαύλων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Διαπομπή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>
                <a:solidFill>
                  <a:prstClr val="black"/>
                </a:solidFill>
              </a:rPr>
              <a:t>Λειτουργίες διαχείρισης </a:t>
            </a:r>
            <a:r>
              <a:rPr lang="el-GR" altLang="el-GR" sz="4000" b="1" dirty="0" err="1">
                <a:solidFill>
                  <a:prstClr val="black"/>
                </a:solidFill>
              </a:rPr>
              <a:t>ραδιοδιαύλων</a:t>
            </a:r>
            <a:r>
              <a:rPr lang="el-GR" altLang="el-GR" sz="4000" b="1" dirty="0">
                <a:solidFill>
                  <a:prstClr val="black"/>
                </a:solidFill>
              </a:rPr>
              <a:t> </a:t>
            </a:r>
            <a:r>
              <a:rPr lang="el-GR" altLang="el-GR" sz="4000" b="1" dirty="0" smtClean="0">
                <a:solidFill>
                  <a:prstClr val="black"/>
                </a:solidFill>
              </a:rPr>
              <a:t>(5 </a:t>
            </a:r>
            <a:r>
              <a:rPr lang="el-GR" altLang="el-GR" sz="4000" b="1" dirty="0">
                <a:solidFill>
                  <a:prstClr val="black"/>
                </a:solidFill>
              </a:rPr>
              <a:t>από 6) </a:t>
            </a:r>
            <a:endParaRPr lang="el-GR" sz="4000" dirty="0"/>
          </a:p>
        </p:txBody>
      </p:sp>
      <p:sp>
        <p:nvSpPr>
          <p:cNvPr id="6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 smtClean="0"/>
              <a:t>Οι </a:t>
            </a:r>
            <a:r>
              <a:rPr lang="el-GR" altLang="el-GR" sz="2800" dirty="0"/>
              <a:t>σύνοδοι ΜΤ είναι ανεξάρτητες αλλά μοιράζονται το ίδιο σύνολο </a:t>
            </a:r>
            <a:r>
              <a:rPr lang="el-GR" altLang="el-GR" sz="2800" dirty="0" err="1" smtClean="0"/>
              <a:t>ραδιοδιαύλων</a:t>
            </a:r>
            <a:r>
              <a:rPr lang="el-GR" altLang="el-GR" sz="2800" dirty="0" smtClean="0"/>
              <a:t>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 smtClean="0"/>
              <a:t>Η </a:t>
            </a:r>
            <a:r>
              <a:rPr lang="el-GR" altLang="el-GR" sz="2800" dirty="0"/>
              <a:t>διαχείριση των διαύλων που θα χρησιμοποιηθούν σε </a:t>
            </a:r>
            <a:r>
              <a:rPr lang="el-GR" altLang="el-GR" sz="2800" dirty="0" smtClean="0"/>
              <a:t>μία </a:t>
            </a:r>
            <a:r>
              <a:rPr lang="el-GR" altLang="el-GR" sz="2800" dirty="0"/>
              <a:t>κυψέλη περιλαμβάνει δύο κύρια θέματα:</a:t>
            </a:r>
          </a:p>
          <a:p>
            <a:pPr marL="1143000" lvl="0" indent="-457200" fontAlgn="auto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i="1" dirty="0" smtClean="0"/>
              <a:t>Διαχείριση </a:t>
            </a:r>
            <a:r>
              <a:rPr lang="el-GR" altLang="el-GR" sz="2400" i="1" dirty="0"/>
              <a:t>διάταξης διαύλων</a:t>
            </a:r>
            <a:r>
              <a:rPr lang="el-GR" altLang="el-GR" sz="2400" dirty="0"/>
              <a:t>: καθορισμός των διαύλων και διάρθρωση των </a:t>
            </a:r>
            <a:r>
              <a:rPr lang="el-GR" altLang="el-GR" sz="2400" dirty="0" smtClean="0"/>
              <a:t>μηχανημάτων.</a:t>
            </a:r>
          </a:p>
          <a:p>
            <a:pPr marL="1143000" lvl="0" indent="-457200" fontAlgn="auto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i="1" dirty="0" smtClean="0"/>
              <a:t>Διαχείριση </a:t>
            </a:r>
            <a:r>
              <a:rPr lang="el-GR" altLang="el-GR" sz="2400" i="1" dirty="0"/>
              <a:t>εκχώρησης διαύλων</a:t>
            </a:r>
            <a:r>
              <a:rPr lang="el-GR" altLang="el-GR" sz="2400" dirty="0"/>
              <a:t>: συμμετοχή των διαύλων σε κύκλους εκχώρησης </a:t>
            </a:r>
            <a:r>
              <a:rPr lang="el-GR" altLang="el-GR" sz="2400" dirty="0" smtClean="0"/>
              <a:t>– απελευθέρωσης.</a:t>
            </a:r>
            <a:endParaRPr lang="en-US" altLang="el-GR" sz="2400" dirty="0"/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Διαχείριση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ραδιοδιαύλων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Διαπομπή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>
                <a:solidFill>
                  <a:prstClr val="black"/>
                </a:solidFill>
              </a:rPr>
              <a:t>Λειτουργίες διαχείρισης </a:t>
            </a:r>
            <a:r>
              <a:rPr lang="el-GR" altLang="el-GR" sz="4000" b="1" dirty="0" err="1">
                <a:solidFill>
                  <a:prstClr val="black"/>
                </a:solidFill>
              </a:rPr>
              <a:t>ραδιοδιαύλων</a:t>
            </a:r>
            <a:r>
              <a:rPr lang="el-GR" altLang="el-GR" sz="4000" b="1" dirty="0">
                <a:solidFill>
                  <a:prstClr val="black"/>
                </a:solidFill>
              </a:rPr>
              <a:t> </a:t>
            </a:r>
            <a:r>
              <a:rPr lang="el-GR" altLang="el-GR" sz="4000" b="1" dirty="0" smtClean="0">
                <a:solidFill>
                  <a:prstClr val="black"/>
                </a:solidFill>
              </a:rPr>
              <a:t>(6 </a:t>
            </a:r>
            <a:r>
              <a:rPr lang="el-GR" altLang="el-GR" sz="4000" b="1" dirty="0">
                <a:solidFill>
                  <a:prstClr val="black"/>
                </a:solidFill>
              </a:rPr>
              <a:t>από 6) </a:t>
            </a:r>
            <a:endParaRPr lang="el-GR" dirty="0"/>
          </a:p>
        </p:txBody>
      </p:sp>
      <p:sp>
        <p:nvSpPr>
          <p:cNvPr id="6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3200" dirty="0" smtClean="0">
                <a:solidFill>
                  <a:prstClr val="black"/>
                </a:solidFill>
                <a:cs typeface="Arial" charset="0"/>
              </a:rPr>
              <a:t>Η </a:t>
            </a:r>
            <a:r>
              <a:rPr lang="el-GR" altLang="el-GR" sz="3200" dirty="0">
                <a:solidFill>
                  <a:prstClr val="black"/>
                </a:solidFill>
                <a:cs typeface="Arial" charset="0"/>
              </a:rPr>
              <a:t>διαχείριση διάταξης και η διαχείριση εκχώρησης διαύλων είναι αρμοδιότητα του </a:t>
            </a:r>
            <a:r>
              <a:rPr lang="en-US" altLang="el-GR" sz="3200" dirty="0" smtClean="0">
                <a:solidFill>
                  <a:prstClr val="black"/>
                </a:solidFill>
                <a:cs typeface="Arial" charset="0"/>
              </a:rPr>
              <a:t>BSC</a:t>
            </a:r>
            <a:r>
              <a:rPr lang="el-GR" altLang="el-GR" sz="3200" dirty="0" smtClean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3200" dirty="0" smtClean="0">
                <a:solidFill>
                  <a:prstClr val="black"/>
                </a:solidFill>
                <a:cs typeface="Arial" charset="0"/>
              </a:rPr>
              <a:t>Το </a:t>
            </a:r>
            <a:r>
              <a:rPr lang="en-US" altLang="el-GR" sz="3200" dirty="0">
                <a:solidFill>
                  <a:prstClr val="black"/>
                </a:solidFill>
                <a:cs typeface="Arial" charset="0"/>
              </a:rPr>
              <a:t>MSC</a:t>
            </a:r>
            <a:r>
              <a:rPr lang="el-GR" altLang="el-GR" sz="3200" dirty="0">
                <a:solidFill>
                  <a:prstClr val="black"/>
                </a:solidFill>
                <a:cs typeface="Arial" charset="0"/>
              </a:rPr>
              <a:t> παρεμβαίνει για να καθορίσει τον τύπο του </a:t>
            </a:r>
            <a:r>
              <a:rPr lang="el-GR" altLang="el-GR" sz="3200" dirty="0" smtClean="0">
                <a:solidFill>
                  <a:prstClr val="black"/>
                </a:solidFill>
                <a:cs typeface="Arial" charset="0"/>
              </a:rPr>
              <a:t>διαύλου.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3200" dirty="0" smtClean="0">
                <a:solidFill>
                  <a:prstClr val="black"/>
                </a:solidFill>
                <a:cs typeface="Arial" charset="0"/>
              </a:rPr>
              <a:t>Ο </a:t>
            </a:r>
            <a:r>
              <a:rPr lang="en-US" altLang="el-GR" sz="3200" dirty="0">
                <a:solidFill>
                  <a:prstClr val="black"/>
                </a:solidFill>
                <a:cs typeface="Arial" charset="0"/>
              </a:rPr>
              <a:t>BTS</a:t>
            </a:r>
            <a:r>
              <a:rPr lang="el-GR" altLang="el-GR" sz="3200" dirty="0">
                <a:solidFill>
                  <a:prstClr val="black"/>
                </a:solidFill>
                <a:cs typeface="Arial" charset="0"/>
              </a:rPr>
              <a:t> εκτελεί τις εργασίες υπό τον έλεγχο του </a:t>
            </a:r>
            <a:r>
              <a:rPr lang="en-US" altLang="el-GR" sz="3200" dirty="0" smtClean="0">
                <a:solidFill>
                  <a:prstClr val="black"/>
                </a:solidFill>
                <a:cs typeface="Arial" charset="0"/>
              </a:rPr>
              <a:t>BSC</a:t>
            </a:r>
            <a:r>
              <a:rPr lang="el-GR" altLang="el-GR" sz="3200" dirty="0" smtClean="0"/>
              <a:t>.</a:t>
            </a:r>
            <a:endParaRPr lang="el-GR" altLang="el-GR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chemeClr val="tx1"/>
                </a:solidFill>
                <a:latin typeface="+mn-lt"/>
              </a:rPr>
              <a:t>Διαχείριση ραδιοδιαύλων - Διαπομπή</a:t>
            </a:r>
            <a:endParaRPr lang="el-GR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14" name="Εικόνα 1" descr="Εικονίδιο μετάβασης στα Περιεχόμενα.">
            <a:hlinkClick r:id="rId3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 smtClean="0">
                <a:latin typeface="+mn-lt"/>
              </a:rPr>
              <a:t>Λειτουργίες διαχείρισης διάταξης </a:t>
            </a:r>
            <a:br>
              <a:rPr lang="el-GR" altLang="el-GR" sz="4000" b="1" dirty="0" smtClean="0">
                <a:latin typeface="+mn-lt"/>
              </a:rPr>
            </a:br>
            <a:r>
              <a:rPr lang="el-GR" altLang="el-GR" sz="4000" b="1" dirty="0" smtClean="0">
                <a:latin typeface="+mn-lt"/>
              </a:rPr>
              <a:t>(1 από 2)</a:t>
            </a:r>
            <a:endParaRPr lang="el-GR" sz="4000" dirty="0">
              <a:latin typeface="+mn-lt"/>
            </a:endParaRPr>
          </a:p>
        </p:txBody>
      </p:sp>
      <p:sp>
        <p:nvSpPr>
          <p:cNvPr id="6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 smtClean="0"/>
              <a:t>Η </a:t>
            </a:r>
            <a:r>
              <a:rPr lang="el-GR" altLang="el-GR" sz="2800" dirty="0"/>
              <a:t>διάταξη διαύλων μιας κυψέλης είναι η λίστα διαύλων που ορίστηκε να χρησιμοποιούνται στην </a:t>
            </a:r>
            <a:r>
              <a:rPr lang="el-GR" altLang="el-GR" sz="2800" dirty="0" smtClean="0"/>
              <a:t>κυψέλη.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 smtClean="0"/>
              <a:t>Περιλαμβάνει </a:t>
            </a:r>
            <a:r>
              <a:rPr lang="el-GR" altLang="el-GR" sz="2800" dirty="0"/>
              <a:t>διαύλους κίνησης και </a:t>
            </a:r>
            <a:r>
              <a:rPr lang="el-GR" altLang="el-GR" sz="2800" dirty="0" smtClean="0"/>
              <a:t>ελέγχου.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 smtClean="0"/>
              <a:t>Η </a:t>
            </a:r>
            <a:r>
              <a:rPr lang="el-GR" altLang="el-GR" sz="2800" dirty="0"/>
              <a:t>διάταξη διαύλων μιας κυψέλης μπορεί να μεταβάλλεται </a:t>
            </a:r>
            <a:r>
              <a:rPr lang="el-GR" altLang="el-GR" sz="2800" dirty="0" smtClean="0"/>
              <a:t>χρονικά.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 smtClean="0"/>
              <a:t>Οι </a:t>
            </a:r>
            <a:r>
              <a:rPr lang="el-GR" altLang="el-GR" sz="2800" dirty="0"/>
              <a:t>μεταβολές μπορεί να έχουν  διαφορετικό βαθμό επίδρασης στη διαχείριση της </a:t>
            </a:r>
            <a:r>
              <a:rPr lang="el-GR" altLang="el-GR" sz="2800" dirty="0" smtClean="0"/>
              <a:t>κίνησης.</a:t>
            </a:r>
            <a:endParaRPr lang="el-GR" altLang="el-GR" sz="2800" dirty="0"/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Διαχείριση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ραδιοδιαύλων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Διαπομπή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/>
              <a:t>Λειτουργίες διαχείρισης διάταξης </a:t>
            </a:r>
            <a:br>
              <a:rPr lang="el-GR" altLang="el-GR" sz="4000" b="1" dirty="0"/>
            </a:br>
            <a:r>
              <a:rPr lang="el-GR" altLang="el-GR" sz="4000" b="1" dirty="0" smtClean="0"/>
              <a:t>(2 </a:t>
            </a:r>
            <a:r>
              <a:rPr lang="el-GR" altLang="el-GR" sz="4000" b="1" dirty="0"/>
              <a:t>από 2)</a:t>
            </a:r>
            <a:endParaRPr lang="el-GR" sz="4000" dirty="0"/>
          </a:p>
        </p:txBody>
      </p:sp>
      <p:sp>
        <p:nvSpPr>
          <p:cNvPr id="6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b="0" dirty="0" smtClean="0"/>
              <a:t>Αναδιάταξη των διαύλων πρόσβασης.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b="0" dirty="0" smtClean="0"/>
              <a:t>Αναδιοργάνωση του διαύλου αναζήτησης και παροχής πρόσβασης (ελέγχεται από </a:t>
            </a:r>
            <a:r>
              <a:rPr lang="en-US" altLang="el-GR" sz="2800" b="0" dirty="0" smtClean="0"/>
              <a:t>BSC)</a:t>
            </a:r>
            <a:r>
              <a:rPr lang="el-GR" altLang="el-GR" sz="2800" dirty="0" smtClean="0"/>
              <a:t>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b="0" dirty="0" smtClean="0"/>
              <a:t>Αναδιάταξη διαύλων κίνησης</a:t>
            </a:r>
            <a:r>
              <a:rPr lang="en-US" altLang="el-GR" sz="2800" b="0" dirty="0" smtClean="0"/>
              <a:t> (HO, new call)</a:t>
            </a:r>
            <a:r>
              <a:rPr lang="el-GR" altLang="el-GR" sz="2800" dirty="0" smtClean="0"/>
              <a:t>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b="0" dirty="0" smtClean="0"/>
              <a:t>Αλλαγές στη διάταξη συχνοτήτων</a:t>
            </a:r>
            <a:r>
              <a:rPr lang="en-US" altLang="el-GR" sz="2800" b="0" dirty="0" smtClean="0"/>
              <a:t> (FH)</a:t>
            </a:r>
            <a:r>
              <a:rPr lang="el-GR" altLang="el-GR" sz="2800" b="0" dirty="0" smtClean="0"/>
              <a:t>:</a:t>
            </a:r>
            <a:endParaRPr lang="en-US" altLang="el-GR" sz="2800" b="0" dirty="0" smtClean="0"/>
          </a:p>
          <a:p>
            <a:pPr marL="1143000" lvl="0" indent="-457200" fontAlgn="auto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000" b="0" dirty="0" smtClean="0"/>
              <a:t>Για το ΜΤ, αλλαγές συχνοτήτων.</a:t>
            </a: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000" dirty="0"/>
              <a:t>Γ</a:t>
            </a:r>
            <a:r>
              <a:rPr lang="el-GR" altLang="el-GR" sz="2000" b="0" dirty="0" smtClean="0"/>
              <a:t>ια το </a:t>
            </a:r>
            <a:r>
              <a:rPr lang="en-US" altLang="el-GR" sz="2000" b="0" dirty="0" smtClean="0"/>
              <a:t>BSS</a:t>
            </a:r>
            <a:r>
              <a:rPr lang="el-GR" altLang="el-GR" sz="2000" b="0" dirty="0" smtClean="0"/>
              <a:t>, συγχρονισμός μεταξύ ΜΤ</a:t>
            </a:r>
            <a:r>
              <a:rPr lang="en-US" altLang="el-GR" sz="2000" b="0" dirty="0" smtClean="0"/>
              <a:t>s </a:t>
            </a:r>
            <a:r>
              <a:rPr lang="el-GR" altLang="el-GR" sz="2000" b="0" dirty="0" smtClean="0"/>
              <a:t>και </a:t>
            </a:r>
            <a:r>
              <a:rPr lang="en-US" altLang="el-GR" sz="2000" b="0" dirty="0" smtClean="0"/>
              <a:t>BTS</a:t>
            </a:r>
            <a:r>
              <a:rPr lang="el-GR" altLang="el-GR" sz="2000" b="0" dirty="0" smtClean="0"/>
              <a:t> με σηματοδοσία που από τη φύση της είναι ασύγχρονη.</a:t>
            </a:r>
          </a:p>
          <a:p>
            <a:endParaRPr lang="el-GR" dirty="0"/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Διαχείριση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ραδιοδιαύλων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Διαπομπή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>
                <a:solidFill>
                  <a:prstClr val="black"/>
                </a:solidFill>
              </a:rPr>
              <a:t>Λειτουργίες εκχώρησης διαύλων</a:t>
            </a:r>
            <a:endParaRPr lang="el-GR" sz="5400" dirty="0"/>
          </a:p>
        </p:txBody>
      </p:sp>
      <p:sp>
        <p:nvSpPr>
          <p:cNvPr id="6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b="0" dirty="0" smtClean="0"/>
              <a:t>Αφορούν τον τρόπο που επιλέγονται οι δίαυλοι συγκεκριμένης χρήσης.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 smtClean="0"/>
              <a:t>Από πλευράς </a:t>
            </a:r>
            <a:r>
              <a:rPr lang="en-US" altLang="el-GR" sz="2800" dirty="0" smtClean="0"/>
              <a:t>MT</a:t>
            </a:r>
            <a:r>
              <a:rPr lang="el-GR" altLang="el-GR" sz="2800" dirty="0" smtClean="0"/>
              <a:t>:</a:t>
            </a:r>
            <a:endParaRPr lang="el-GR" altLang="el-GR" sz="2800" b="0" dirty="0" smtClean="0"/>
          </a:p>
          <a:p>
            <a:pPr marL="1143000" lvl="0" indent="-457200" fontAlgn="auto">
              <a:spcBef>
                <a:spcPts val="0"/>
              </a:spcBef>
              <a:spcAft>
                <a:spcPts val="12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b="0" dirty="0" smtClean="0"/>
              <a:t>Απλές εντολές για έναρξη εκπομπής και λήψης σε προκαθορισμένους διαύλους.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 smtClean="0"/>
              <a:t>Από πλευράς δικτύου:</a:t>
            </a: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b="0" dirty="0" smtClean="0"/>
              <a:t>Επιλογή διαύλου και έναρξη χρησιμοποίησής του.</a:t>
            </a: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b="0" dirty="0" smtClean="0"/>
              <a:t>Η επιλογή διαύλου πρέπει να λάβει υπόψη τη βελτιστοποίηση της επίδοσης μετάδοσης.</a:t>
            </a:r>
            <a:endParaRPr lang="el-GR" altLang="el-GR" sz="2400" dirty="0"/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b="0" dirty="0" smtClean="0"/>
              <a:t>Εκ των προτέρων γνώση της επίδοσης κάθε δίαυλου</a:t>
            </a:r>
            <a:r>
              <a:rPr lang="el-GR" altLang="el-GR" sz="2400" dirty="0" smtClean="0"/>
              <a:t>.</a:t>
            </a:r>
            <a:endParaRPr lang="el-GR" altLang="el-GR" sz="2400" b="0" dirty="0" smtClean="0"/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Διαχείριση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ραδιοδιαύλων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Διαπομπή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>
                <a:solidFill>
                  <a:prstClr val="black"/>
                </a:solidFill>
              </a:rPr>
              <a:t>Λειτουργίες έναρξης </a:t>
            </a:r>
            <a:r>
              <a:rPr lang="el-GR" altLang="el-GR" sz="4000" b="1" dirty="0" smtClean="0">
                <a:solidFill>
                  <a:prstClr val="black"/>
                </a:solidFill>
              </a:rPr>
              <a:t/>
            </a:r>
            <a:br>
              <a:rPr lang="el-GR" altLang="el-GR" sz="4000" b="1" dirty="0" smtClean="0">
                <a:solidFill>
                  <a:prstClr val="black"/>
                </a:solidFill>
              </a:rPr>
            </a:br>
            <a:r>
              <a:rPr lang="el-GR" altLang="el-GR" sz="4000" b="1" dirty="0" smtClean="0">
                <a:solidFill>
                  <a:prstClr val="black"/>
                </a:solidFill>
              </a:rPr>
              <a:t>δραστηριότητας </a:t>
            </a:r>
            <a:r>
              <a:rPr lang="el-GR" altLang="el-GR" sz="4000" b="1" dirty="0">
                <a:solidFill>
                  <a:prstClr val="black"/>
                </a:solidFill>
              </a:rPr>
              <a:t>ΜΤ</a:t>
            </a:r>
            <a:endParaRPr lang="el-GR" sz="5400" dirty="0"/>
          </a:p>
        </p:txBody>
      </p:sp>
      <p:sp>
        <p:nvSpPr>
          <p:cNvPr id="6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b="0" dirty="0" smtClean="0"/>
              <a:t>Ενεργοποιημένο (</a:t>
            </a:r>
            <a:r>
              <a:rPr lang="en-US" altLang="el-GR" b="0" dirty="0" smtClean="0"/>
              <a:t>switched-on) </a:t>
            </a:r>
            <a:r>
              <a:rPr lang="el-GR" altLang="el-GR" b="0" dirty="0" smtClean="0"/>
              <a:t>ΜΤ:</a:t>
            </a:r>
          </a:p>
          <a:p>
            <a:pPr marL="1143000" lvl="0" indent="-457200" fontAlgn="auto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200" b="0" dirty="0" smtClean="0"/>
              <a:t>Κατάσταση ηρεμίας (</a:t>
            </a:r>
            <a:r>
              <a:rPr lang="en-US" altLang="el-GR" sz="2200" b="0" dirty="0" smtClean="0"/>
              <a:t>idle state)</a:t>
            </a:r>
            <a:r>
              <a:rPr lang="el-GR" altLang="el-GR" sz="2200" b="0" dirty="0" smtClean="0"/>
              <a:t>.</a:t>
            </a:r>
            <a:endParaRPr lang="el-GR" altLang="el-GR" sz="2200" dirty="0"/>
          </a:p>
          <a:p>
            <a:pPr marL="1143000" lvl="0" indent="-457200" fontAlgn="auto">
              <a:spcBef>
                <a:spcPts val="0"/>
              </a:spcBef>
              <a:spcAft>
                <a:spcPts val="18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200" b="0" dirty="0" smtClean="0"/>
              <a:t>Κατάσταση δραστηριότητας</a:t>
            </a:r>
            <a:r>
              <a:rPr lang="en-US" altLang="el-GR" sz="2200" b="0" dirty="0" smtClean="0"/>
              <a:t> (active</a:t>
            </a:r>
            <a:r>
              <a:rPr lang="el-GR" altLang="el-GR" sz="2200" b="0" dirty="0" smtClean="0"/>
              <a:t> </a:t>
            </a:r>
            <a:r>
              <a:rPr lang="en-US" altLang="el-GR" sz="2200" b="0" dirty="0" smtClean="0"/>
              <a:t>state)</a:t>
            </a:r>
            <a:r>
              <a:rPr lang="el-GR" altLang="el-GR" sz="2200" dirty="0"/>
              <a:t>.</a:t>
            </a:r>
            <a:endParaRPr lang="el-GR" altLang="el-GR" sz="2200" b="0" dirty="0" smtClean="0"/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b="0" dirty="0" smtClean="0"/>
              <a:t>Λειτουργίες πρόσβασης:</a:t>
            </a:r>
          </a:p>
          <a:p>
            <a:pPr marL="1143000" lvl="0" indent="-457200" fontAlgn="auto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200" b="0" dirty="0" smtClean="0"/>
              <a:t>Αφορούν τη μετάβαση του ΜΤ από κατάσταση ηρεμίας σε κατάσταση δραστηριότητας.</a:t>
            </a:r>
          </a:p>
          <a:p>
            <a:pPr marL="1143000" lvl="0" indent="-457200" fontAlgn="auto">
              <a:spcBef>
                <a:spcPts val="0"/>
              </a:spcBef>
              <a:spcAft>
                <a:spcPts val="3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200" b="0" dirty="0" smtClean="0"/>
              <a:t>Πρόσβαση μπορεί να ζητηθεί:</a:t>
            </a:r>
          </a:p>
          <a:p>
            <a:pPr marL="1943100" lvl="2" indent="-457200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65000"/>
                  <a:lumOff val="35000"/>
                </a:prstClr>
              </a:buClr>
              <a:buSzPct val="70000"/>
              <a:buFont typeface="Wingdings 2" panose="05020102010507070707" pitchFamily="18" charset="2"/>
              <a:buChar char="¢"/>
            </a:pPr>
            <a:r>
              <a:rPr lang="el-GR" altLang="el-GR" sz="2000" b="0" dirty="0" smtClean="0"/>
              <a:t>Από το ΜΤ (έναρξη κλήσης, ενημέρωση θέσης).</a:t>
            </a:r>
          </a:p>
          <a:p>
            <a:pPr marL="1943100" lvl="2" indent="-457200" fontAlgn="auto">
              <a:spcBef>
                <a:spcPts val="0"/>
              </a:spcBef>
              <a:spcAft>
                <a:spcPts val="1800"/>
              </a:spcAft>
              <a:buClr>
                <a:prstClr val="black">
                  <a:lumMod val="65000"/>
                  <a:lumOff val="35000"/>
                </a:prstClr>
              </a:buClr>
              <a:buSzPct val="70000"/>
              <a:buFont typeface="Wingdings 2" panose="05020102010507070707" pitchFamily="18" charset="2"/>
              <a:buChar char="¢"/>
            </a:pPr>
            <a:r>
              <a:rPr lang="el-GR" altLang="el-GR" sz="2000" dirty="0"/>
              <a:t>Α</a:t>
            </a:r>
            <a:r>
              <a:rPr lang="el-GR" altLang="el-GR" sz="2000" b="0" dirty="0" smtClean="0"/>
              <a:t>πό το δίκτυο (εισερχόμενη κλήση).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b="0" dirty="0" smtClean="0"/>
              <a:t>Λειτουργίες αναζήτησης.</a:t>
            </a:r>
            <a:endParaRPr lang="el-GR" sz="2000" dirty="0"/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chemeClr val="tx1"/>
                </a:solidFill>
                <a:latin typeface="+mn-lt"/>
              </a:rPr>
              <a:t>Διαχείριση ραδιοδιαύλων - Διαπομπή</a:t>
            </a:r>
            <a:endParaRPr lang="el-GR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Λειτουργίες πρόσβασης</a:t>
            </a:r>
            <a:endParaRPr lang="el-GR" dirty="0"/>
          </a:p>
        </p:txBody>
      </p:sp>
      <p:pic>
        <p:nvPicPr>
          <p:cNvPr id="7" name="Θέση περιεχομένου 1" descr="Εικόνα με την λειτουργία πρόσβασης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29600" cy="3629518"/>
          </a:xfrm>
        </p:spPr>
      </p:pic>
      <p:sp>
        <p:nvSpPr>
          <p:cNvPr id="8" name="Θέση περιεχομένου 2"/>
          <p:cNvSpPr/>
          <p:nvPr/>
        </p:nvSpPr>
        <p:spPr>
          <a:xfrm>
            <a:off x="609600" y="5079593"/>
            <a:ext cx="79248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1208" lvl="2" indent="-521208" fontAlgn="auto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000" b="0" dirty="0" smtClean="0">
                <a:latin typeface="+mn-lt"/>
              </a:rPr>
              <a:t>Η διαδικασία της πρόσβασης αποτελεί έναρξη μιας συνόδου.</a:t>
            </a:r>
          </a:p>
          <a:p>
            <a:pPr marL="521208" lvl="2" indent="-521208" fontAlgn="auto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000" b="0" dirty="0" smtClean="0">
                <a:latin typeface="+mn-lt"/>
              </a:rPr>
              <a:t>Δραστηριοποιεί όλες τις οντότητες που συμμετέχουν και όλες τις επαναλαμβανόμενες λειτουργίες.</a:t>
            </a:r>
            <a:endParaRPr lang="en-US" altLang="el-GR" sz="2000" b="0" dirty="0">
              <a:latin typeface="+mn-lt"/>
            </a:endParaRPr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chemeClr val="tx1"/>
                </a:solidFill>
                <a:latin typeface="+mn-lt"/>
              </a:rPr>
              <a:t>Διαχείριση ραδιοδιαύλων - Διαπομπή</a:t>
            </a:r>
            <a:endParaRPr lang="el-GR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el-GR">
              <a:solidFill>
                <a:schemeClr val="tx1"/>
              </a:solidFill>
            </a:endParaRPr>
          </a:p>
        </p:txBody>
      </p:sp>
      <p:pic>
        <p:nvPicPr>
          <p:cNvPr id="14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Λειτουργίες αναζήτησης</a:t>
            </a:r>
            <a:endParaRPr lang="el-GR" dirty="0"/>
          </a:p>
        </p:txBody>
      </p:sp>
      <p:sp>
        <p:nvSpPr>
          <p:cNvPr id="6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200" b="0" dirty="0" smtClean="0"/>
              <a:t>Χρησιμοποιούνται από το δίκτυο για να ειδοποιήσουν το ΜΤ να ζητήσει εγκατάσταση συνόδου.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200" b="0" dirty="0" smtClean="0"/>
              <a:t>Η διαδικασία της αναζήτησης είναι πλησιέστερη προς τη Διαχείριση Κινητικότητας.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200" b="0" dirty="0" smtClean="0"/>
              <a:t>Κατατάσσεται και στη διαχείριση </a:t>
            </a:r>
            <a:r>
              <a:rPr lang="el-GR" altLang="el-GR" sz="2200" b="0" dirty="0" err="1" smtClean="0"/>
              <a:t>ραδιοδιαύλων</a:t>
            </a:r>
            <a:r>
              <a:rPr lang="el-GR" altLang="el-GR" sz="2200" b="0" dirty="0" smtClean="0"/>
              <a:t>, λόγω της σχέσης της με λειτουργίες που είναι αμιγείς λειτουργίες διαχείρισης </a:t>
            </a:r>
            <a:r>
              <a:rPr lang="el-GR" altLang="el-GR" sz="2200" b="0" dirty="0" err="1" smtClean="0"/>
              <a:t>ραδιοδιαύλων</a:t>
            </a:r>
            <a:r>
              <a:rPr lang="el-GR" altLang="el-GR" sz="2200" b="0" dirty="0" smtClean="0"/>
              <a:t>:</a:t>
            </a: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000" b="0" dirty="0" smtClean="0"/>
              <a:t>Κοινός δίαυλος αναζήτησης και αρχικής πρόσβασης που τον διαχειρίζεται ο </a:t>
            </a:r>
            <a:r>
              <a:rPr lang="en-US" altLang="el-GR" sz="2000" b="0" dirty="0" smtClean="0"/>
              <a:t>BSC</a:t>
            </a:r>
            <a:r>
              <a:rPr lang="el-GR" altLang="el-GR" sz="2000" b="0" dirty="0" smtClean="0"/>
              <a:t>:</a:t>
            </a:r>
          </a:p>
          <a:p>
            <a:pPr marL="1943100" lvl="2" indent="-457200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65000"/>
                  <a:lumOff val="35000"/>
                </a:prstClr>
              </a:buClr>
              <a:buSzPct val="70000"/>
              <a:buFont typeface="Wingdings 2" panose="05020102010507070707" pitchFamily="18" charset="2"/>
              <a:buChar char="¢"/>
            </a:pPr>
            <a:r>
              <a:rPr lang="el-GR" altLang="el-GR" sz="1800" b="0" dirty="0" smtClean="0"/>
              <a:t>Ομαδοποίηση των μηνυμάτων αναζήτησης.</a:t>
            </a:r>
          </a:p>
          <a:p>
            <a:pPr marL="1943100" lvl="2" indent="-457200" fontAlgn="auto">
              <a:spcBef>
                <a:spcPts val="0"/>
              </a:spcBef>
              <a:spcAft>
                <a:spcPts val="300"/>
              </a:spcAft>
              <a:buClr>
                <a:prstClr val="black">
                  <a:lumMod val="65000"/>
                  <a:lumOff val="35000"/>
                </a:prstClr>
              </a:buClr>
              <a:buSzPct val="70000"/>
              <a:buFont typeface="Wingdings 2" panose="05020102010507070707" pitchFamily="18" charset="2"/>
              <a:buChar char="¢"/>
            </a:pPr>
            <a:r>
              <a:rPr lang="el-GR" altLang="el-GR" sz="1800" b="0" dirty="0" smtClean="0"/>
              <a:t>Ομαδοποίηση των μηνυμάτων αρχικής πρόσβασης.</a:t>
            </a:r>
          </a:p>
          <a:p>
            <a:pPr marL="1143000" lvl="0" indent="-457200" fontAlgn="auto">
              <a:spcBef>
                <a:spcPts val="0"/>
              </a:spcBef>
              <a:spcAft>
                <a:spcPts val="3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000" b="0" dirty="0" smtClean="0"/>
              <a:t>Ο </a:t>
            </a:r>
            <a:r>
              <a:rPr lang="en-US" altLang="el-GR" sz="2000" b="0" dirty="0" smtClean="0"/>
              <a:t>BSC</a:t>
            </a:r>
            <a:r>
              <a:rPr lang="el-GR" altLang="el-GR" sz="2000" b="0" dirty="0" smtClean="0"/>
              <a:t> κάνει το κυρίως έργο της αναζήτησης.</a:t>
            </a: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000" b="0" dirty="0" smtClean="0"/>
              <a:t>Ασυνεχής λήψη.</a:t>
            </a:r>
            <a:endParaRPr lang="en-US" altLang="el-GR" sz="2000" b="0" dirty="0" smtClean="0"/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Διαχείριση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ραδιοδιαύλων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Διαπομπή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smtClean="0"/>
              <a:t>Χρηματοδότηση </a:t>
            </a:r>
          </a:p>
        </p:txBody>
      </p:sp>
      <p:sp>
        <p:nvSpPr>
          <p:cNvPr id="3075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l-GR" altLang="el-GR" sz="2000" smtClean="0"/>
              <a:t>Το παρόν εκπαιδευτικό υλικό έχει αναπτυχθεί στο πλαίσιο του εκπαιδευτικού έργου του διδάσκοντα</a:t>
            </a:r>
            <a:r>
              <a:rPr lang="en-US" altLang="el-GR" sz="2000" smtClean="0"/>
              <a:t>.</a:t>
            </a:r>
            <a:r>
              <a:rPr lang="el-GR" altLang="el-GR" sz="2000" smtClean="0"/>
              <a:t> </a:t>
            </a:r>
            <a:endParaRPr lang="en-US" altLang="el-GR" sz="2000" smtClean="0"/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l-GR" altLang="el-GR" sz="2000" smtClean="0">
                <a:solidFill>
                  <a:srgbClr val="000000"/>
                </a:solidFill>
              </a:rPr>
              <a:t>Το έργο «</a:t>
            </a:r>
            <a:r>
              <a:rPr lang="el-GR" altLang="el-GR" sz="2000" b="1" smtClean="0">
                <a:solidFill>
                  <a:srgbClr val="000000"/>
                </a:solidFill>
              </a:rPr>
              <a:t>Ανοικτά Ακαδημαϊκά Μαθήματα στο Τ.Ε.Ι. Θεσσαλίας</a:t>
            </a:r>
            <a:r>
              <a:rPr lang="el-GR" altLang="el-GR" sz="2000" smtClean="0">
                <a:solidFill>
                  <a:srgbClr val="000000"/>
                </a:solidFill>
              </a:rPr>
              <a:t>» έχει χρηματοδοτήσει μόνο τη αναδιαμόρφωση του εκπαιδευτικού υλικού.</a:t>
            </a:r>
            <a:endParaRPr lang="el-GR" altLang="el-GR" sz="2000" smtClean="0"/>
          </a:p>
          <a:p>
            <a:pPr eaLnBrk="1" hangingPunct="1">
              <a:spcBef>
                <a:spcPct val="0"/>
              </a:spcBef>
            </a:pPr>
            <a:r>
              <a:rPr lang="el-GR" altLang="el-GR" sz="2000" smtClean="0"/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altLang="el-GR" sz="2000" smtClean="0"/>
              <a:t>. </a:t>
            </a:r>
            <a:endParaRPr lang="el-GR" altLang="el-GR" sz="2000" smtClean="0"/>
          </a:p>
        </p:txBody>
      </p:sp>
      <p:pic>
        <p:nvPicPr>
          <p:cNvPr id="307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08B85-DC97-4265-BB6F-C42A37A234A9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l-GR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 smtClean="0"/>
              <a:t>Λειτουργίες διαχείρισης μετάδοσης</a:t>
            </a:r>
            <a:endParaRPr lang="el-GR" sz="4000" dirty="0"/>
          </a:p>
        </p:txBody>
      </p:sp>
      <p:sp>
        <p:nvSpPr>
          <p:cNvPr id="6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 smtClean="0">
                <a:solidFill>
                  <a:prstClr val="black"/>
                </a:solidFill>
                <a:cs typeface="Arial" charset="0"/>
              </a:rPr>
              <a:t>Χρησιμοποιούνται </a:t>
            </a:r>
            <a:r>
              <a:rPr lang="el-GR" altLang="el-GR" sz="2400" dirty="0">
                <a:solidFill>
                  <a:prstClr val="black"/>
                </a:solidFill>
                <a:cs typeface="Arial" charset="0"/>
              </a:rPr>
              <a:t>για τη διατήρηση των χαρακτηριστικών μιας συνόδου </a:t>
            </a:r>
            <a:r>
              <a:rPr lang="el-GR" altLang="el-GR" sz="2400" dirty="0" smtClean="0">
                <a:solidFill>
                  <a:prstClr val="black"/>
                </a:solidFill>
                <a:cs typeface="Arial" charset="0"/>
              </a:rPr>
              <a:t>ΜΤ.</a:t>
            </a:r>
            <a:endParaRPr lang="el-GR" altLang="el-GR" dirty="0" smtClean="0">
              <a:solidFill>
                <a:prstClr val="black"/>
              </a:solidFill>
              <a:cs typeface="Arial" charset="0"/>
            </a:endParaRP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 smtClean="0">
                <a:solidFill>
                  <a:prstClr val="black"/>
                </a:solidFill>
                <a:cs typeface="Arial" charset="0"/>
              </a:rPr>
              <a:t>Τα </a:t>
            </a:r>
            <a:r>
              <a:rPr lang="el-GR" altLang="el-GR" sz="2400" dirty="0">
                <a:solidFill>
                  <a:prstClr val="black"/>
                </a:solidFill>
                <a:cs typeface="Arial" charset="0"/>
              </a:rPr>
              <a:t>χαρακτηριστικά της συνόδου εξαρτώνται από την υπηρεσία και αποφασίζονται από το </a:t>
            </a:r>
            <a:r>
              <a:rPr lang="en-US" altLang="el-GR" sz="2400" dirty="0">
                <a:solidFill>
                  <a:prstClr val="black"/>
                </a:solidFill>
                <a:cs typeface="Arial" charset="0"/>
              </a:rPr>
              <a:t>MSC</a:t>
            </a:r>
            <a:r>
              <a:rPr lang="el-GR" altLang="el-GR" sz="24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l-GR" altLang="el-GR" sz="2400" dirty="0" smtClean="0">
                <a:solidFill>
                  <a:prstClr val="black"/>
                </a:solidFill>
                <a:cs typeface="Arial" charset="0"/>
              </a:rPr>
              <a:t>πρόσδεσης.</a:t>
            </a:r>
            <a:endParaRPr lang="el-GR" altLang="el-GR" dirty="0" smtClean="0">
              <a:solidFill>
                <a:prstClr val="black"/>
              </a:solidFill>
              <a:cs typeface="Arial" charset="0"/>
            </a:endParaRP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 smtClean="0">
                <a:solidFill>
                  <a:prstClr val="black"/>
                </a:solidFill>
                <a:cs typeface="Arial" charset="0"/>
              </a:rPr>
              <a:t>Ο </a:t>
            </a:r>
            <a:r>
              <a:rPr lang="en-US" altLang="el-GR" sz="2400" dirty="0">
                <a:solidFill>
                  <a:prstClr val="black"/>
                </a:solidFill>
                <a:cs typeface="Arial" charset="0"/>
              </a:rPr>
              <a:t>BSC </a:t>
            </a:r>
            <a:r>
              <a:rPr lang="el-GR" altLang="el-GR" sz="2400" dirty="0">
                <a:solidFill>
                  <a:prstClr val="black"/>
                </a:solidFill>
                <a:cs typeface="Arial" charset="0"/>
              </a:rPr>
              <a:t>επιλέγει τον δίαυλο του απαιτούμενου τύπου και ελέγχει τις διάφορες οντότητες, συμπεριλαμβανομένου και του </a:t>
            </a:r>
            <a:r>
              <a:rPr lang="el-GR" altLang="el-GR" sz="2400" dirty="0" smtClean="0">
                <a:solidFill>
                  <a:prstClr val="black"/>
                </a:solidFill>
                <a:cs typeface="Arial" charset="0"/>
              </a:rPr>
              <a:t>ΜΤ.</a:t>
            </a:r>
            <a:endParaRPr lang="el-GR" altLang="el-GR" dirty="0" smtClean="0">
              <a:solidFill>
                <a:prstClr val="black"/>
              </a:solidFill>
              <a:cs typeface="Arial" charset="0"/>
            </a:endParaRP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 smtClean="0">
                <a:solidFill>
                  <a:prstClr val="black"/>
                </a:solidFill>
                <a:cs typeface="Arial" charset="0"/>
              </a:rPr>
              <a:t>Το </a:t>
            </a:r>
            <a:r>
              <a:rPr lang="el-GR" altLang="el-GR" sz="2400" dirty="0">
                <a:solidFill>
                  <a:prstClr val="black"/>
                </a:solidFill>
                <a:cs typeface="Arial" charset="0"/>
              </a:rPr>
              <a:t>κύκλωμα μεταξύ </a:t>
            </a:r>
            <a:r>
              <a:rPr lang="en-US" altLang="el-GR" sz="2400" dirty="0">
                <a:solidFill>
                  <a:prstClr val="black"/>
                </a:solidFill>
                <a:cs typeface="Arial" charset="0"/>
              </a:rPr>
              <a:t>MSC - BSC </a:t>
            </a:r>
            <a:r>
              <a:rPr lang="el-GR" altLang="el-GR" sz="2400" dirty="0">
                <a:solidFill>
                  <a:prstClr val="black"/>
                </a:solidFill>
                <a:cs typeface="Arial" charset="0"/>
              </a:rPr>
              <a:t>ελέγχεται από το </a:t>
            </a:r>
            <a:r>
              <a:rPr lang="en-US" altLang="el-GR" sz="2400" dirty="0" smtClean="0">
                <a:solidFill>
                  <a:prstClr val="black"/>
                </a:solidFill>
                <a:cs typeface="Arial" charset="0"/>
              </a:rPr>
              <a:t>MSC</a:t>
            </a:r>
            <a:r>
              <a:rPr lang="el-GR" altLang="el-GR" sz="2400" dirty="0" smtClean="0">
                <a:solidFill>
                  <a:prstClr val="black"/>
                </a:solidFill>
                <a:cs typeface="Arial" charset="0"/>
              </a:rPr>
              <a:t>.</a:t>
            </a:r>
            <a:endParaRPr lang="el-GR" altLang="el-GR" dirty="0" smtClean="0">
              <a:solidFill>
                <a:prstClr val="black"/>
              </a:solidFill>
              <a:cs typeface="Arial" charset="0"/>
            </a:endParaRP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 smtClean="0">
                <a:solidFill>
                  <a:prstClr val="black"/>
                </a:solidFill>
                <a:cs typeface="Arial" charset="0"/>
              </a:rPr>
              <a:t>Η </a:t>
            </a:r>
            <a:r>
              <a:rPr lang="el-GR" altLang="el-GR" sz="2400" dirty="0">
                <a:solidFill>
                  <a:prstClr val="black"/>
                </a:solidFill>
                <a:cs typeface="Arial" charset="0"/>
              </a:rPr>
              <a:t>κρυπτογράφηση αποφασίζεται από το </a:t>
            </a:r>
            <a:r>
              <a:rPr lang="en-US" altLang="el-GR" sz="2400" dirty="0">
                <a:solidFill>
                  <a:prstClr val="black"/>
                </a:solidFill>
                <a:cs typeface="Arial" charset="0"/>
              </a:rPr>
              <a:t>MSC </a:t>
            </a:r>
            <a:r>
              <a:rPr lang="el-GR" altLang="el-GR" sz="2400" dirty="0">
                <a:solidFill>
                  <a:prstClr val="black"/>
                </a:solidFill>
                <a:cs typeface="Arial" charset="0"/>
              </a:rPr>
              <a:t>και ο </a:t>
            </a:r>
            <a:r>
              <a:rPr lang="en-US" altLang="el-GR" sz="2400" dirty="0">
                <a:solidFill>
                  <a:prstClr val="black"/>
                </a:solidFill>
                <a:cs typeface="Arial" charset="0"/>
              </a:rPr>
              <a:t>BSC </a:t>
            </a:r>
            <a:r>
              <a:rPr lang="el-GR" altLang="el-GR" sz="2400" dirty="0">
                <a:solidFill>
                  <a:prstClr val="black"/>
                </a:solidFill>
                <a:cs typeface="Arial" charset="0"/>
              </a:rPr>
              <a:t>συντονίζει την </a:t>
            </a:r>
            <a:r>
              <a:rPr lang="el-GR" altLang="el-GR" sz="2400" dirty="0" smtClean="0">
                <a:solidFill>
                  <a:prstClr val="black"/>
                </a:solidFill>
                <a:cs typeface="Arial" charset="0"/>
              </a:rPr>
              <a:t>αλλαγή</a:t>
            </a:r>
            <a:r>
              <a:rPr lang="el-GR" altLang="el-GR" sz="2400" dirty="0" smtClean="0"/>
              <a:t>.</a:t>
            </a:r>
            <a:endParaRPr lang="el-GR" altLang="el-GR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Διαχείριση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ραδιοδιαύλων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Διαπομπή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15" name="Εικόνα 1" descr="Εικονίδιο μετάβασης στα Περιεχόμενα.">
            <a:hlinkClick r:id="rId3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>
                <a:solidFill>
                  <a:prstClr val="black"/>
                </a:solidFill>
              </a:rPr>
              <a:t>Διαδικασία πρόσβασης </a:t>
            </a:r>
            <a:r>
              <a:rPr lang="el-GR" altLang="el-GR" sz="4000" b="1" dirty="0" smtClean="0">
                <a:solidFill>
                  <a:prstClr val="black"/>
                </a:solidFill>
              </a:rPr>
              <a:t/>
            </a:r>
            <a:br>
              <a:rPr lang="el-GR" altLang="el-GR" sz="4000" b="1" dirty="0" smtClean="0">
                <a:solidFill>
                  <a:prstClr val="black"/>
                </a:solidFill>
              </a:rPr>
            </a:br>
            <a:r>
              <a:rPr lang="el-GR" altLang="el-GR" sz="4000" b="1" dirty="0" smtClean="0">
                <a:solidFill>
                  <a:prstClr val="black"/>
                </a:solidFill>
              </a:rPr>
              <a:t>και </a:t>
            </a:r>
            <a:r>
              <a:rPr lang="el-GR" altLang="el-GR" sz="4000" b="1" dirty="0">
                <a:solidFill>
                  <a:prstClr val="black"/>
                </a:solidFill>
              </a:rPr>
              <a:t>αρχικής εκχώρησης</a:t>
            </a:r>
            <a:endParaRPr lang="el-GR" sz="5400" dirty="0"/>
          </a:p>
        </p:txBody>
      </p:sp>
      <p:pic>
        <p:nvPicPr>
          <p:cNvPr id="8" name="Θέση περιεχομένου 1" descr="Εικόνα της διαιδκασία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9867"/>
            <a:ext cx="8229600" cy="4166628"/>
          </a:xfrm>
        </p:spPr>
      </p:pic>
      <p:sp>
        <p:nvSpPr>
          <p:cNvPr id="3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Διαχείριση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ραδιοδιαύλων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Διαπομπή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Διαδικασία αναζήτησης</a:t>
            </a:r>
            <a:endParaRPr lang="el-GR" dirty="0"/>
          </a:p>
        </p:txBody>
      </p:sp>
      <p:pic>
        <p:nvPicPr>
          <p:cNvPr id="10" name="Θέση περιεχομένου 1" descr="Εικόνα της διαιδκασίας αναζήτησης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58" y="1600200"/>
            <a:ext cx="7490883" cy="4525963"/>
          </a:xfrm>
        </p:spPr>
      </p:pic>
      <p:sp>
        <p:nvSpPr>
          <p:cNvPr id="3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chemeClr val="tx1"/>
                </a:solidFill>
                <a:latin typeface="+mn-lt"/>
              </a:rPr>
              <a:t>Διαχείριση ραδιοδιαύλων - Διαπομπή</a:t>
            </a:r>
            <a:endParaRPr lang="el-GR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el-GR">
              <a:solidFill>
                <a:schemeClr val="tx1"/>
              </a:solidFill>
            </a:endParaRPr>
          </a:p>
        </p:txBody>
      </p:sp>
      <p:pic>
        <p:nvPicPr>
          <p:cNvPr id="64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Διαδικασία </a:t>
            </a:r>
            <a:r>
              <a:rPr lang="el-GR" altLang="el-GR" b="1" dirty="0" err="1" smtClean="0"/>
              <a:t>διαπομπής</a:t>
            </a:r>
            <a:endParaRPr lang="el-GR" dirty="0"/>
          </a:p>
        </p:txBody>
      </p:sp>
      <p:sp>
        <p:nvSpPr>
          <p:cNvPr id="6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hangingPunct="1">
              <a:spcBef>
                <a:spcPts val="0"/>
              </a:spcBef>
              <a:spcAft>
                <a:spcPts val="2400"/>
              </a:spcAft>
              <a:buClr>
                <a:srgbClr val="3D89CF"/>
              </a:buClr>
              <a:buSzPct val="135000"/>
              <a:buNone/>
            </a:pPr>
            <a:r>
              <a:rPr lang="el-GR" altLang="el-GR" b="1" dirty="0">
                <a:solidFill>
                  <a:prstClr val="black"/>
                </a:solidFill>
                <a:cs typeface="Arial" charset="0"/>
              </a:rPr>
              <a:t>Βασικές </a:t>
            </a:r>
            <a:r>
              <a:rPr lang="el-GR" altLang="el-GR" b="1" dirty="0" smtClean="0">
                <a:solidFill>
                  <a:prstClr val="black"/>
                </a:solidFill>
                <a:cs typeface="Arial" charset="0"/>
              </a:rPr>
              <a:t>απαιτήσεις</a:t>
            </a:r>
            <a:r>
              <a:rPr lang="el-GR" altLang="el-GR" dirty="0" smtClean="0">
                <a:solidFill>
                  <a:prstClr val="black"/>
                </a:solidFill>
                <a:cs typeface="Arial" charset="0"/>
              </a:rPr>
              <a:t>:</a:t>
            </a:r>
            <a:endParaRPr lang="el-GR" altLang="el-GR" dirty="0">
              <a:solidFill>
                <a:prstClr val="black"/>
              </a:solidFill>
              <a:cs typeface="Arial" charset="0"/>
            </a:endParaRP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 smtClean="0">
                <a:solidFill>
                  <a:prstClr val="black"/>
                </a:solidFill>
                <a:cs typeface="Arial" charset="0"/>
              </a:rPr>
              <a:t>Να </a:t>
            </a:r>
            <a:r>
              <a:rPr lang="el-GR" altLang="el-GR" sz="2800" dirty="0">
                <a:solidFill>
                  <a:prstClr val="black"/>
                </a:solidFill>
                <a:cs typeface="Arial" charset="0"/>
              </a:rPr>
              <a:t>μην γίνεται αντιληπτή από τον </a:t>
            </a:r>
            <a:r>
              <a:rPr lang="el-GR" altLang="el-GR" sz="2800" dirty="0" smtClean="0">
                <a:solidFill>
                  <a:prstClr val="black"/>
                </a:solidFill>
                <a:cs typeface="Arial" charset="0"/>
              </a:rPr>
              <a:t>χρήστη:</a:t>
            </a:r>
            <a:endParaRPr lang="el-GR" altLang="el-GR" sz="2800" dirty="0">
              <a:solidFill>
                <a:prstClr val="black"/>
              </a:solidFill>
              <a:cs typeface="Arial" charset="0"/>
            </a:endParaRPr>
          </a:p>
          <a:p>
            <a:pPr marL="1143000" lvl="0" indent="-457200" fontAlgn="auto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dirty="0" smtClean="0">
                <a:solidFill>
                  <a:prstClr val="black"/>
                </a:solidFill>
                <a:cs typeface="Arial" charset="0"/>
              </a:rPr>
              <a:t>Ταχύτητα εκτέλεσης.</a:t>
            </a:r>
          </a:p>
          <a:p>
            <a:pPr marL="1143000" lvl="0" indent="-457200" fontAlgn="auto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dirty="0" smtClean="0">
                <a:solidFill>
                  <a:prstClr val="black"/>
                </a:solidFill>
                <a:cs typeface="Arial" charset="0"/>
              </a:rPr>
              <a:t>Αξιοπιστία </a:t>
            </a:r>
            <a:r>
              <a:rPr lang="el-GR" altLang="el-GR" sz="2400" dirty="0">
                <a:solidFill>
                  <a:prstClr val="black"/>
                </a:solidFill>
                <a:cs typeface="Arial" charset="0"/>
              </a:rPr>
              <a:t>και διαφάνεια ως προς τον </a:t>
            </a:r>
            <a:r>
              <a:rPr lang="el-GR" altLang="el-GR" sz="2400" dirty="0" smtClean="0">
                <a:solidFill>
                  <a:prstClr val="black"/>
                </a:solidFill>
                <a:cs typeface="Arial" charset="0"/>
              </a:rPr>
              <a:t>χρήστη.</a:t>
            </a:r>
          </a:p>
          <a:p>
            <a:pPr marL="1143000" lvl="0" indent="-457200" fontAlgn="auto">
              <a:spcBef>
                <a:spcPts val="0"/>
              </a:spcBef>
              <a:spcAft>
                <a:spcPts val="24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dirty="0" smtClean="0">
                <a:solidFill>
                  <a:prstClr val="black"/>
                </a:solidFill>
                <a:cs typeface="Arial" charset="0"/>
              </a:rPr>
              <a:t>Να </a:t>
            </a:r>
            <a:r>
              <a:rPr lang="el-GR" altLang="el-GR" sz="2400" dirty="0">
                <a:solidFill>
                  <a:prstClr val="black"/>
                </a:solidFill>
                <a:cs typeface="Arial" charset="0"/>
              </a:rPr>
              <a:t>λαμβάνεται υπόψη η </a:t>
            </a:r>
            <a:r>
              <a:rPr lang="el-GR" altLang="el-GR" sz="2400" dirty="0" smtClean="0">
                <a:solidFill>
                  <a:prstClr val="black"/>
                </a:solidFill>
                <a:cs typeface="Arial" charset="0"/>
              </a:rPr>
              <a:t>υπηρεσία.</a:t>
            </a:r>
            <a:endParaRPr lang="el-GR" altLang="el-GR" sz="2400" dirty="0">
              <a:solidFill>
                <a:prstClr val="black"/>
              </a:solidFill>
              <a:cs typeface="Arial" charset="0"/>
            </a:endParaRP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 smtClean="0">
                <a:solidFill>
                  <a:prstClr val="black"/>
                </a:solidFill>
                <a:cs typeface="Arial" charset="0"/>
              </a:rPr>
              <a:t>Να </a:t>
            </a:r>
            <a:r>
              <a:rPr lang="el-GR" altLang="el-GR" sz="2800" dirty="0">
                <a:solidFill>
                  <a:prstClr val="black"/>
                </a:solidFill>
                <a:cs typeface="Arial" charset="0"/>
              </a:rPr>
              <a:t>μην αυξάνει το φορτίο </a:t>
            </a:r>
            <a:r>
              <a:rPr lang="el-GR" altLang="el-GR" sz="2800" dirty="0" smtClean="0">
                <a:solidFill>
                  <a:prstClr val="black"/>
                </a:solidFill>
                <a:cs typeface="Arial" charset="0"/>
              </a:rPr>
              <a:t>σηματοδοσίας.</a:t>
            </a:r>
            <a:endParaRPr lang="el-GR" altLang="el-GR" sz="2800" dirty="0">
              <a:solidFill>
                <a:prstClr val="black"/>
              </a:solidFill>
              <a:cs typeface="Arial" charset="0"/>
            </a:endParaRP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dirty="0" smtClean="0">
                <a:solidFill>
                  <a:prstClr val="black"/>
                </a:solidFill>
                <a:cs typeface="Arial" charset="0"/>
              </a:rPr>
              <a:t>Περιορισμένη </a:t>
            </a:r>
            <a:r>
              <a:rPr lang="el-GR" altLang="el-GR" sz="2400" dirty="0">
                <a:solidFill>
                  <a:prstClr val="black"/>
                </a:solidFill>
                <a:cs typeface="Arial" charset="0"/>
              </a:rPr>
              <a:t>κατανομή της λειτουργικότητας της </a:t>
            </a:r>
            <a:r>
              <a:rPr lang="el-GR" altLang="el-GR" sz="2400" dirty="0" err="1" smtClean="0">
                <a:solidFill>
                  <a:prstClr val="black"/>
                </a:solidFill>
                <a:cs typeface="Arial" charset="0"/>
              </a:rPr>
              <a:t>διαπομπής</a:t>
            </a:r>
            <a:r>
              <a:rPr lang="el-GR" altLang="el-GR" sz="2400" dirty="0" smtClean="0"/>
              <a:t>.</a:t>
            </a:r>
            <a:endParaRPr lang="en-US" altLang="el-GR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Διαχείριση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ραδιοδιαύλων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Διαπομπή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err="1" smtClean="0"/>
              <a:t>Διαπομπή</a:t>
            </a:r>
            <a:endParaRPr lang="el-GR" dirty="0"/>
          </a:p>
        </p:txBody>
      </p:sp>
      <p:pic>
        <p:nvPicPr>
          <p:cNvPr id="7" name="Θέση περιεχομένου 1" descr="Εικόνα μπλοκ διααγράμματος της διαπομπή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543800" cy="4815060"/>
          </a:xfrm>
        </p:spPr>
      </p:pic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Διαχείριση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ραδιοδιαύλων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Διαπομπή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 smtClean="0">
                <a:latin typeface="+mn-lt"/>
              </a:rPr>
              <a:t>Προετοιμασία </a:t>
            </a:r>
            <a:r>
              <a:rPr lang="el-GR" altLang="el-GR" sz="4000" b="1" dirty="0" err="1" smtClean="0">
                <a:latin typeface="+mn-lt"/>
              </a:rPr>
              <a:t>διαπομπής</a:t>
            </a:r>
            <a:r>
              <a:rPr lang="el-GR" altLang="el-GR" sz="4000" b="1" dirty="0" smtClean="0">
                <a:latin typeface="+mn-lt"/>
              </a:rPr>
              <a:t> (1 από 2)</a:t>
            </a:r>
            <a:endParaRPr lang="el-GR" sz="4000" dirty="0">
              <a:latin typeface="+mn-lt"/>
            </a:endParaRPr>
          </a:p>
        </p:txBody>
      </p:sp>
      <p:sp>
        <p:nvSpPr>
          <p:cNvPr id="6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endParaRPr lang="el-GR" altLang="el-GR" sz="2000" dirty="0" smtClean="0"/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 smtClean="0"/>
              <a:t>Η </a:t>
            </a:r>
            <a:r>
              <a:rPr lang="el-GR" altLang="el-GR" dirty="0" err="1"/>
              <a:t>διαπομπή</a:t>
            </a:r>
            <a:r>
              <a:rPr lang="el-GR" altLang="el-GR" dirty="0"/>
              <a:t> μπορεί να αρχίσει κάτω από τρεις </a:t>
            </a:r>
            <a:r>
              <a:rPr lang="el-GR" altLang="el-GR" dirty="0" smtClean="0"/>
              <a:t>συνθήκες:</a:t>
            </a:r>
            <a:endParaRPr lang="el-GR" altLang="el-GR" dirty="0"/>
          </a:p>
          <a:p>
            <a:pPr marL="1143000" lvl="0" indent="-457200" fontAlgn="auto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200" dirty="0" smtClean="0"/>
              <a:t>Όταν </a:t>
            </a:r>
            <a:r>
              <a:rPr lang="el-GR" altLang="el-GR" sz="2200" dirty="0"/>
              <a:t>υποβιβάζεται η ποιότητα του λαμβανόμενου </a:t>
            </a:r>
            <a:r>
              <a:rPr lang="el-GR" altLang="el-GR" sz="2200" dirty="0" smtClean="0"/>
              <a:t>σήματος.</a:t>
            </a:r>
          </a:p>
          <a:p>
            <a:pPr marL="1143000" lvl="0" indent="-457200" fontAlgn="auto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200" dirty="0" smtClean="0"/>
              <a:t>Όταν </a:t>
            </a:r>
            <a:r>
              <a:rPr lang="el-GR" altLang="el-GR" sz="2200" dirty="0"/>
              <a:t>ο χρήστης (τερματικό) διασχίζει τα όρια της </a:t>
            </a:r>
            <a:r>
              <a:rPr lang="el-GR" altLang="el-GR" sz="2200" dirty="0" smtClean="0"/>
              <a:t>κυψέλης.</a:t>
            </a:r>
          </a:p>
          <a:p>
            <a:pPr marL="1143000" lvl="0" indent="-457200" fontAlgn="auto">
              <a:spcBef>
                <a:spcPts val="0"/>
              </a:spcBef>
              <a:spcAft>
                <a:spcPts val="24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200" dirty="0" smtClean="0"/>
              <a:t>Όταν </a:t>
            </a:r>
            <a:r>
              <a:rPr lang="el-GR" altLang="el-GR" sz="2200" dirty="0"/>
              <a:t>γίνεται αναδιάταξη των διαύλων από το </a:t>
            </a:r>
            <a:r>
              <a:rPr lang="el-GR" altLang="el-GR" sz="2200" dirty="0" smtClean="0"/>
              <a:t>σύστημα.</a:t>
            </a:r>
            <a:endParaRPr lang="el-GR" altLang="el-GR" sz="2200" dirty="0"/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 smtClean="0"/>
              <a:t>Υπάρχουν </a:t>
            </a:r>
            <a:r>
              <a:rPr lang="el-GR" altLang="el-GR" sz="2400" dirty="0"/>
              <a:t>δύο τύποι </a:t>
            </a:r>
            <a:r>
              <a:rPr lang="el-GR" altLang="el-GR" sz="2400" dirty="0" err="1"/>
              <a:t>διαπομπής</a:t>
            </a:r>
            <a:r>
              <a:rPr lang="el-GR" altLang="el-GR" sz="2400" dirty="0"/>
              <a:t>:</a:t>
            </a:r>
          </a:p>
          <a:p>
            <a:pPr marL="1143000" lvl="0" indent="-457200" fontAlgn="auto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200" dirty="0" err="1" smtClean="0"/>
              <a:t>Ενδοκυψελική</a:t>
            </a:r>
            <a:r>
              <a:rPr lang="el-GR" altLang="el-GR" sz="2200" dirty="0" smtClean="0"/>
              <a:t> </a:t>
            </a:r>
            <a:r>
              <a:rPr lang="el-GR" altLang="el-GR" sz="2200" dirty="0"/>
              <a:t>(</a:t>
            </a:r>
            <a:r>
              <a:rPr lang="en-US" altLang="el-GR" sz="2200" dirty="0"/>
              <a:t>intra</a:t>
            </a:r>
            <a:r>
              <a:rPr lang="el-GR" altLang="el-GR" sz="2200" dirty="0"/>
              <a:t>-</a:t>
            </a:r>
            <a:r>
              <a:rPr lang="en-US" altLang="el-GR" sz="2200" dirty="0" smtClean="0"/>
              <a:t>cell)</a:t>
            </a:r>
            <a:r>
              <a:rPr lang="el-GR" altLang="el-GR" sz="2200" dirty="0" smtClean="0"/>
              <a:t>.</a:t>
            </a: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200" dirty="0" err="1" smtClean="0"/>
              <a:t>Διακυψελική</a:t>
            </a:r>
            <a:r>
              <a:rPr lang="el-GR" altLang="el-GR" sz="2200" dirty="0" smtClean="0"/>
              <a:t> </a:t>
            </a:r>
            <a:r>
              <a:rPr lang="el-GR" altLang="el-GR" sz="2200" dirty="0"/>
              <a:t>(</a:t>
            </a:r>
            <a:r>
              <a:rPr lang="en-US" altLang="el-GR" sz="2200" dirty="0"/>
              <a:t>inter</a:t>
            </a:r>
            <a:r>
              <a:rPr lang="el-GR" altLang="el-GR" sz="2200" dirty="0"/>
              <a:t>-</a:t>
            </a:r>
            <a:r>
              <a:rPr lang="en-US" altLang="el-GR" sz="2200" dirty="0"/>
              <a:t>cell</a:t>
            </a:r>
            <a:r>
              <a:rPr lang="en-US" altLang="el-GR" sz="2200" dirty="0" smtClean="0"/>
              <a:t>)</a:t>
            </a:r>
            <a:r>
              <a:rPr lang="el-GR" altLang="el-GR" sz="2200" dirty="0" smtClean="0"/>
              <a:t>.</a:t>
            </a:r>
            <a:endParaRPr lang="en-US" altLang="el-GR" sz="2200" dirty="0"/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Διαχείριση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ραδιοδιαύλων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Διαπομπή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/>
              <a:t>Προετοιμασία </a:t>
            </a:r>
            <a:r>
              <a:rPr lang="el-GR" altLang="el-GR" sz="4000" b="1" dirty="0" err="1"/>
              <a:t>διαπομπής</a:t>
            </a:r>
            <a:r>
              <a:rPr lang="el-GR" altLang="el-GR" sz="4000" b="1" dirty="0"/>
              <a:t> </a:t>
            </a:r>
            <a:r>
              <a:rPr lang="el-GR" altLang="el-GR" sz="4000" b="1" dirty="0" smtClean="0"/>
              <a:t>(2 </a:t>
            </a:r>
            <a:r>
              <a:rPr lang="el-GR" altLang="el-GR" sz="4000" b="1" dirty="0"/>
              <a:t>από 2)</a:t>
            </a:r>
            <a:endParaRPr lang="el-GR" sz="4000" dirty="0"/>
          </a:p>
        </p:txBody>
      </p:sp>
      <p:pic>
        <p:nvPicPr>
          <p:cNvPr id="7" name="Θέση περιεχομένου 1" descr="Εικόνα του φαινομένου της γωνίας δρόμμου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1"/>
            <a:ext cx="7245719" cy="4648200"/>
          </a:xfrm>
        </p:spPr>
      </p:pic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chemeClr val="tx1"/>
                </a:solidFill>
                <a:latin typeface="+mn-lt"/>
              </a:rPr>
              <a:t>Διαχείριση ραδιοδιαύλων - Διαπομπή</a:t>
            </a:r>
            <a:endParaRPr lang="el-GR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el-GR">
              <a:solidFill>
                <a:schemeClr val="tx1"/>
              </a:solidFill>
            </a:endParaRPr>
          </a:p>
        </p:txBody>
      </p:sp>
      <p:pic>
        <p:nvPicPr>
          <p:cNvPr id="12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 smtClean="0">
                <a:latin typeface="+mn-lt"/>
              </a:rPr>
              <a:t>Κριτήρια έναρξης </a:t>
            </a:r>
            <a:r>
              <a:rPr lang="el-GR" altLang="el-GR" sz="4000" b="1" dirty="0" err="1" smtClean="0">
                <a:latin typeface="+mn-lt"/>
              </a:rPr>
              <a:t>διαπομπής</a:t>
            </a:r>
            <a:r>
              <a:rPr lang="el-GR" altLang="el-GR" sz="4000" b="1" dirty="0" smtClean="0">
                <a:latin typeface="+mn-lt"/>
              </a:rPr>
              <a:t> </a:t>
            </a:r>
            <a:br>
              <a:rPr lang="el-GR" altLang="el-GR" sz="4000" b="1" dirty="0" smtClean="0">
                <a:latin typeface="+mn-lt"/>
              </a:rPr>
            </a:br>
            <a:r>
              <a:rPr lang="el-GR" altLang="el-GR" sz="4000" b="1" dirty="0" smtClean="0">
                <a:latin typeface="+mn-lt"/>
              </a:rPr>
              <a:t>(1 από 4)</a:t>
            </a:r>
            <a:endParaRPr lang="el-GR" sz="4000" dirty="0">
              <a:latin typeface="+mn-lt"/>
            </a:endParaRPr>
          </a:p>
        </p:txBody>
      </p:sp>
      <p:sp>
        <p:nvSpPr>
          <p:cNvPr id="6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3200" dirty="0" smtClean="0"/>
              <a:t>Στην </a:t>
            </a:r>
            <a:r>
              <a:rPr lang="el-GR" altLang="el-GR" sz="3200" dirty="0"/>
              <a:t>πράξη χρησιμοποιούνται τέσσερα κριτήρια έναρξης της </a:t>
            </a:r>
            <a:r>
              <a:rPr lang="el-GR" altLang="el-GR" sz="3200" dirty="0" err="1" smtClean="0"/>
              <a:t>διαπομπής</a:t>
            </a:r>
            <a:r>
              <a:rPr lang="el-GR" altLang="el-GR" sz="3200" dirty="0" smtClean="0"/>
              <a:t>:</a:t>
            </a:r>
            <a:endParaRPr lang="el-GR" altLang="el-GR" sz="3200" dirty="0"/>
          </a:p>
          <a:p>
            <a:pPr marL="1143000" lvl="0" indent="-457200" fontAlgn="auto">
              <a:spcBef>
                <a:spcPts val="0"/>
              </a:spcBef>
              <a:spcAft>
                <a:spcPts val="12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800" dirty="0" smtClean="0"/>
              <a:t>Ισχύς </a:t>
            </a:r>
            <a:r>
              <a:rPr lang="el-GR" altLang="el-GR" sz="2800" dirty="0"/>
              <a:t>του λαμβανόμενου σήματος (</a:t>
            </a:r>
            <a:r>
              <a:rPr lang="en-US" altLang="el-GR" sz="2800" dirty="0"/>
              <a:t>Received Signal strength, RSS</a:t>
            </a:r>
            <a:r>
              <a:rPr lang="en-US" altLang="el-GR" sz="2800" dirty="0" smtClean="0"/>
              <a:t>)</a:t>
            </a:r>
            <a:r>
              <a:rPr lang="el-GR" altLang="el-GR" sz="2800" dirty="0" smtClean="0"/>
              <a:t>.</a:t>
            </a:r>
          </a:p>
          <a:p>
            <a:pPr marL="1143000" lvl="0" indent="-457200" fontAlgn="auto">
              <a:spcBef>
                <a:spcPts val="0"/>
              </a:spcBef>
              <a:spcAft>
                <a:spcPts val="12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800" dirty="0" smtClean="0"/>
              <a:t>Λόγος </a:t>
            </a:r>
            <a:r>
              <a:rPr lang="el-GR" altLang="el-GR" sz="2800" dirty="0"/>
              <a:t>σήματος προς παρεμβολή</a:t>
            </a:r>
            <a:r>
              <a:rPr lang="en-US" altLang="el-GR" sz="2800" dirty="0"/>
              <a:t> (SIR</a:t>
            </a:r>
            <a:r>
              <a:rPr lang="en-US" altLang="el-GR" sz="2800" dirty="0" smtClean="0"/>
              <a:t>)</a:t>
            </a:r>
            <a:r>
              <a:rPr lang="el-GR" altLang="el-GR" sz="2800" dirty="0" smtClean="0"/>
              <a:t>.</a:t>
            </a:r>
          </a:p>
          <a:p>
            <a:pPr marL="1143000" lvl="0" indent="-457200" fontAlgn="auto">
              <a:spcBef>
                <a:spcPts val="0"/>
              </a:spcBef>
              <a:spcAft>
                <a:spcPts val="12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800" dirty="0" smtClean="0"/>
              <a:t>Απόσταση </a:t>
            </a:r>
            <a:r>
              <a:rPr lang="el-GR" altLang="el-GR" sz="2800" dirty="0"/>
              <a:t>μεταξύ ΜΤ και </a:t>
            </a:r>
            <a:r>
              <a:rPr lang="en-US" altLang="el-GR" sz="2800" dirty="0" smtClean="0"/>
              <a:t>BTS</a:t>
            </a:r>
            <a:r>
              <a:rPr lang="el-GR" altLang="el-GR" sz="2800" dirty="0" smtClean="0"/>
              <a:t>.</a:t>
            </a: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800" dirty="0" smtClean="0"/>
              <a:t>Κριτήρια </a:t>
            </a:r>
            <a:r>
              <a:rPr lang="el-GR" altLang="el-GR" sz="2800" dirty="0"/>
              <a:t>σχετικά με το </a:t>
            </a:r>
            <a:r>
              <a:rPr lang="el-GR" altLang="el-GR" sz="2800" dirty="0" smtClean="0"/>
              <a:t>δίκτυο.</a:t>
            </a:r>
            <a:endParaRPr lang="en-US" altLang="el-GR" sz="2800" dirty="0"/>
          </a:p>
          <a:p>
            <a:endParaRPr lang="el-GR" dirty="0"/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chemeClr val="tx1"/>
                </a:solidFill>
                <a:latin typeface="+mn-lt"/>
              </a:rPr>
              <a:t>Διαχείριση ραδιοδιαύλων - Διαπομπή</a:t>
            </a:r>
            <a:endParaRPr lang="el-GR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/>
              <a:t>Κριτήρια έναρξης </a:t>
            </a:r>
            <a:r>
              <a:rPr lang="el-GR" altLang="el-GR" sz="4000" b="1" dirty="0" err="1"/>
              <a:t>διαπομπής</a:t>
            </a:r>
            <a:r>
              <a:rPr lang="el-GR" altLang="el-GR" sz="4000" b="1" dirty="0"/>
              <a:t> </a:t>
            </a:r>
            <a:br>
              <a:rPr lang="el-GR" altLang="el-GR" sz="4000" b="1" dirty="0"/>
            </a:br>
            <a:r>
              <a:rPr lang="el-GR" altLang="el-GR" sz="4000" b="1" dirty="0" smtClean="0"/>
              <a:t>(2 </a:t>
            </a:r>
            <a:r>
              <a:rPr lang="el-GR" altLang="el-GR" sz="4000" b="1" dirty="0"/>
              <a:t>από </a:t>
            </a:r>
            <a:r>
              <a:rPr lang="el-GR" altLang="el-GR" sz="4000" b="1" dirty="0" smtClean="0"/>
              <a:t>4)</a:t>
            </a:r>
            <a:endParaRPr lang="el-GR" sz="4000" dirty="0"/>
          </a:p>
        </p:txBody>
      </p:sp>
      <p:sp>
        <p:nvSpPr>
          <p:cNvPr id="6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3200" dirty="0" smtClean="0"/>
              <a:t>Το </a:t>
            </a:r>
            <a:r>
              <a:rPr lang="el-GR" altLang="el-GR" sz="3200" dirty="0"/>
              <a:t>κριτήριο του </a:t>
            </a:r>
            <a:r>
              <a:rPr lang="en-US" altLang="el-GR" sz="3200" dirty="0"/>
              <a:t>RSS </a:t>
            </a:r>
            <a:r>
              <a:rPr lang="el-GR" altLang="el-GR" sz="3200" dirty="0"/>
              <a:t>χρησιμοποιείται περισσότερο από τα </a:t>
            </a:r>
            <a:r>
              <a:rPr lang="el-GR" altLang="el-GR" sz="3200" dirty="0" smtClean="0"/>
              <a:t>άλλα.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3200" dirty="0" smtClean="0"/>
              <a:t>Για </a:t>
            </a:r>
            <a:r>
              <a:rPr lang="el-GR" altLang="el-GR" sz="3200" dirty="0"/>
              <a:t>την αποφυγή πρόωρων </a:t>
            </a:r>
            <a:r>
              <a:rPr lang="el-GR" altLang="el-GR" sz="3200" dirty="0" err="1"/>
              <a:t>διαπομπών</a:t>
            </a:r>
            <a:r>
              <a:rPr lang="el-GR" altLang="el-GR" sz="3200" dirty="0"/>
              <a:t> χρησιμοποιούνται:</a:t>
            </a:r>
          </a:p>
          <a:p>
            <a:pPr marL="1143000" lvl="0" indent="-457200" fontAlgn="auto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800" dirty="0" smtClean="0"/>
              <a:t>Το </a:t>
            </a:r>
            <a:r>
              <a:rPr lang="el-GR" altLang="el-GR" sz="2800" dirty="0"/>
              <a:t>παράθυρο μέσης </a:t>
            </a:r>
            <a:r>
              <a:rPr lang="el-GR" altLang="el-GR" sz="2800" dirty="0" smtClean="0"/>
              <a:t>τιμής.</a:t>
            </a: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800" dirty="0" smtClean="0"/>
              <a:t>Το </a:t>
            </a:r>
            <a:r>
              <a:rPr lang="el-GR" altLang="el-GR" sz="2800" dirty="0"/>
              <a:t>περιθώριο </a:t>
            </a:r>
            <a:r>
              <a:rPr lang="el-GR" altLang="el-GR" sz="2800" dirty="0" smtClean="0"/>
              <a:t>υστέρησης.</a:t>
            </a:r>
            <a:endParaRPr lang="en-US" altLang="el-GR" sz="2800" dirty="0"/>
          </a:p>
          <a:p>
            <a:endParaRPr lang="el-GR" dirty="0"/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Διαχείριση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ραδιοδιαύλων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Διαπομπή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 smtClean="0"/>
              <a:t>Κριτήρια έναρξης </a:t>
            </a:r>
            <a:r>
              <a:rPr lang="el-GR" altLang="el-GR" sz="4000" b="1" dirty="0" err="1" smtClean="0"/>
              <a:t>διαπομπής</a:t>
            </a:r>
            <a:r>
              <a:rPr lang="el-GR" altLang="el-GR" sz="4000" b="1" dirty="0" smtClean="0"/>
              <a:t> </a:t>
            </a:r>
            <a:br>
              <a:rPr lang="el-GR" altLang="el-GR" sz="4000" b="1" dirty="0" smtClean="0"/>
            </a:br>
            <a:r>
              <a:rPr lang="el-GR" altLang="el-GR" sz="4000" b="1" dirty="0" smtClean="0"/>
              <a:t>(3 από 4)</a:t>
            </a:r>
            <a:endParaRPr lang="el-GR" sz="4000" dirty="0"/>
          </a:p>
        </p:txBody>
      </p:sp>
      <p:pic>
        <p:nvPicPr>
          <p:cNvPr id="7" name="Θέση περιεχομένου 1" descr="Εικόνα γραφήματος της διαπομπή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35" y="1600200"/>
            <a:ext cx="6752665" cy="4818631"/>
          </a:xfrm>
        </p:spPr>
      </p:pic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Διαχείριση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ραδιοδιαύλων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Διαπομπή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Σκοποί ενότητας </a:t>
            </a:r>
          </a:p>
        </p:txBody>
      </p:sp>
      <p:sp>
        <p:nvSpPr>
          <p:cNvPr id="4099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spcAft>
                <a:spcPts val="2400"/>
              </a:spcAft>
              <a:buFont typeface="Arial" charset="0"/>
              <a:buNone/>
            </a:pPr>
            <a:r>
              <a:rPr lang="el-GR" altLang="el-GR" sz="2800" dirty="0" smtClean="0"/>
              <a:t>Ο αναγνώστης να μπορεί να:</a:t>
            </a:r>
          </a:p>
          <a:p>
            <a:pPr marL="933450" lvl="1" indent="-533400" eaLnBrk="1" hangingPunct="1"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arenR"/>
            </a:pPr>
            <a:r>
              <a:rPr lang="el-GR" altLang="el-GR" sz="2400" dirty="0" smtClean="0"/>
              <a:t>κατανοεί τους τρόπους διαχείρισης των </a:t>
            </a:r>
            <a:r>
              <a:rPr lang="el-GR" altLang="el-GR" sz="2400" dirty="0" err="1" smtClean="0"/>
              <a:t>ραδιοδιαύλων</a:t>
            </a:r>
            <a:r>
              <a:rPr lang="el-GR" altLang="el-GR" sz="2400" dirty="0" smtClean="0"/>
              <a:t> στα συστήματα κινητών επικοινωνιών,</a:t>
            </a:r>
            <a:endParaRPr lang="en-US" altLang="el-GR" sz="2400" dirty="0" smtClean="0"/>
          </a:p>
          <a:p>
            <a:pPr marL="933450" lvl="1" indent="-533400" eaLnBrk="1" hangingPunct="1"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arenR"/>
            </a:pPr>
            <a:r>
              <a:rPr lang="el-GR" altLang="el-GR" sz="2400" dirty="0" smtClean="0"/>
              <a:t>αναγνωρίζει τα κριτήρια για την έναρξη της διαδικασίας </a:t>
            </a:r>
            <a:r>
              <a:rPr lang="el-GR" altLang="el-GR" sz="2400" dirty="0" err="1" smtClean="0"/>
              <a:t>διαπομπής</a:t>
            </a:r>
            <a:r>
              <a:rPr lang="el-GR" altLang="el-GR" sz="2400" dirty="0" smtClean="0"/>
              <a:t>,</a:t>
            </a:r>
          </a:p>
          <a:p>
            <a:pPr marL="933450" lvl="1" indent="-533400" eaLnBrk="1" hangingPunct="1"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arenR"/>
            </a:pPr>
            <a:r>
              <a:rPr lang="el-GR" altLang="el-GR" sz="2400" dirty="0" smtClean="0"/>
              <a:t>βελτιώνει την επίδοση των αλγορίθμων </a:t>
            </a:r>
            <a:r>
              <a:rPr lang="el-GR" altLang="el-GR" sz="2400" dirty="0" err="1" smtClean="0"/>
              <a:t>διαπομπής</a:t>
            </a:r>
            <a:r>
              <a:rPr lang="el-GR" altLang="el-GR" sz="2400" dirty="0"/>
              <a:t>,</a:t>
            </a:r>
            <a:endParaRPr lang="el-GR" altLang="el-GR" sz="2400" dirty="0" smtClean="0"/>
          </a:p>
          <a:p>
            <a:pPr marL="933450" lvl="1" indent="-533400" eaLnBrk="1" hangingPunct="1">
              <a:spcBef>
                <a:spcPct val="0"/>
              </a:spcBef>
              <a:spcAft>
                <a:spcPts val="0"/>
              </a:spcAft>
              <a:buFont typeface="Calibri" pitchFamily="34" charset="0"/>
              <a:buAutoNum type="arabicParenR"/>
            </a:pPr>
            <a:r>
              <a:rPr lang="el-GR" altLang="el-GR" sz="2400" dirty="0" smtClean="0"/>
              <a:t>σχεδιάζει αποδοτικά πρωτόκολλα ελέγχου </a:t>
            </a:r>
            <a:r>
              <a:rPr lang="el-GR" altLang="el-GR" sz="2400" dirty="0" err="1" smtClean="0"/>
              <a:t>διαπομπής</a:t>
            </a:r>
            <a:r>
              <a:rPr lang="el-GR" altLang="el-GR" sz="2400" dirty="0" smtClean="0"/>
              <a:t> ανάλογα με τις απαιτήσεις.</a:t>
            </a:r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Διαχείριση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ραδιοδιαύλων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Διαπομπή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08B85-DC97-4265-BB6F-C42A37A234A9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 smtClean="0"/>
              <a:t>Κριτήρια έναρξης </a:t>
            </a:r>
            <a:r>
              <a:rPr lang="el-GR" altLang="el-GR" sz="4000" b="1" dirty="0" err="1" smtClean="0"/>
              <a:t>διαπομπής</a:t>
            </a:r>
            <a:r>
              <a:rPr lang="el-GR" altLang="el-GR" sz="4000" b="1" dirty="0" smtClean="0"/>
              <a:t> </a:t>
            </a:r>
            <a:br>
              <a:rPr lang="el-GR" altLang="el-GR" sz="4000" b="1" dirty="0" smtClean="0"/>
            </a:br>
            <a:r>
              <a:rPr lang="el-GR" altLang="el-GR" sz="4000" b="1" dirty="0" smtClean="0"/>
              <a:t>(4 από 4)</a:t>
            </a:r>
            <a:endParaRPr lang="el-GR" sz="4000" dirty="0"/>
          </a:p>
        </p:txBody>
      </p:sp>
      <p:pic>
        <p:nvPicPr>
          <p:cNvPr id="7" name="Θέση περιεχομένου 1" descr="Εικόνα γραφήματο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71" y="1600200"/>
            <a:ext cx="7261829" cy="4800600"/>
          </a:xfrm>
        </p:spPr>
      </p:pic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Διαχείριση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ραδιοδιαύλων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Διαπομπή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Παράδειγμα Α</a:t>
            </a:r>
            <a:endParaRPr lang="el-GR" dirty="0"/>
          </a:p>
        </p:txBody>
      </p:sp>
      <p:pic>
        <p:nvPicPr>
          <p:cNvPr id="8" name="Εικόνα 1" descr="Εικόνα του παραδείγματος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6" y="1499616"/>
            <a:ext cx="7089648" cy="1395984"/>
          </a:xfrm>
          <a:prstGeom prst="rect">
            <a:avLst/>
          </a:prstGeom>
        </p:spPr>
      </p:pic>
      <p:sp>
        <p:nvSpPr>
          <p:cNvPr id="7" name="Θέση περιεχομένου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048000"/>
            <a:ext cx="8229600" cy="3078163"/>
          </a:xfrm>
        </p:spPr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l-GR" dirty="0" smtClean="0"/>
              <a:t>R = 5km, P</a:t>
            </a:r>
            <a:r>
              <a:rPr lang="en-US" altLang="el-GR" baseline="-25000" dirty="0" smtClean="0"/>
              <a:t>t</a:t>
            </a:r>
            <a:r>
              <a:rPr lang="en-US" altLang="el-GR" dirty="0" smtClean="0"/>
              <a:t> = 25W, n = 4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200" dirty="0" smtClean="0"/>
              <a:t>Αν Τ ≤ Τ</a:t>
            </a:r>
            <a:r>
              <a:rPr lang="el-GR" altLang="el-GR" sz="2200" baseline="-25000" dirty="0" smtClean="0"/>
              <a:t>1</a:t>
            </a:r>
            <a:r>
              <a:rPr lang="el-GR" altLang="el-GR" sz="2200" dirty="0" smtClean="0"/>
              <a:t> </a:t>
            </a:r>
            <a:r>
              <a:rPr lang="en-US" altLang="el-GR" sz="2200" dirty="0" err="1" smtClean="0"/>
              <a:t>dBm</a:t>
            </a:r>
            <a:r>
              <a:rPr lang="en-US" altLang="el-GR" sz="2200" dirty="0" smtClean="0"/>
              <a:t> </a:t>
            </a:r>
            <a:r>
              <a:rPr lang="el-GR" altLang="el-GR" sz="2200" dirty="0" smtClean="0">
                <a:sym typeface="Symbol" pitchFamily="18" charset="2"/>
              </a:rPr>
              <a:t> ΗΟ σε </a:t>
            </a:r>
            <a:r>
              <a:rPr lang="en-US" altLang="el-GR" sz="2200" dirty="0" smtClean="0">
                <a:sym typeface="Symbol" pitchFamily="18" charset="2"/>
              </a:rPr>
              <a:t>BTS </a:t>
            </a:r>
            <a:r>
              <a:rPr lang="el-GR" altLang="el-GR" sz="2200" dirty="0" smtClean="0">
                <a:sym typeface="Symbol" pitchFamily="18" charset="2"/>
              </a:rPr>
              <a:t> με στάθμη ≥ Τ</a:t>
            </a:r>
            <a:r>
              <a:rPr lang="el-GR" altLang="el-GR" sz="2200" baseline="-25000" dirty="0" smtClean="0">
                <a:sym typeface="Symbol" pitchFamily="18" charset="2"/>
              </a:rPr>
              <a:t>2</a:t>
            </a:r>
            <a:r>
              <a:rPr lang="en-US" altLang="el-GR" sz="2200" baseline="-25000" dirty="0" smtClean="0">
                <a:sym typeface="Symbol" pitchFamily="18" charset="2"/>
              </a:rPr>
              <a:t> </a:t>
            </a:r>
            <a:r>
              <a:rPr lang="en-US" altLang="el-GR" sz="2200" dirty="0" err="1" smtClean="0">
                <a:sym typeface="Symbol" pitchFamily="18" charset="2"/>
              </a:rPr>
              <a:t>dBm</a:t>
            </a:r>
            <a:r>
              <a:rPr lang="el-GR" altLang="el-GR" sz="2200" dirty="0" smtClean="0">
                <a:sym typeface="Symbol" pitchFamily="18" charset="2"/>
              </a:rPr>
              <a:t>.</a:t>
            </a:r>
            <a:endParaRPr lang="el-GR" altLang="el-GR" sz="2200" dirty="0">
              <a:sym typeface="Symbol" pitchFamily="18" charset="2"/>
            </a:endParaRPr>
          </a:p>
          <a:p>
            <a:pPr marL="1143000" lvl="0" indent="-457200" fontAlgn="auto">
              <a:spcBef>
                <a:spcPts val="0"/>
              </a:spcBef>
              <a:spcAft>
                <a:spcPts val="18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200" dirty="0" smtClean="0"/>
              <a:t>Αν Τ ≤ Τ</a:t>
            </a:r>
            <a:r>
              <a:rPr lang="el-GR" altLang="el-GR" sz="2200" baseline="-25000" dirty="0" smtClean="0"/>
              <a:t>3</a:t>
            </a:r>
            <a:r>
              <a:rPr lang="el-GR" altLang="el-GR" sz="2200" dirty="0" smtClean="0"/>
              <a:t> </a:t>
            </a:r>
            <a:r>
              <a:rPr lang="el-GR" altLang="el-GR" sz="2200" dirty="0" smtClean="0">
                <a:sym typeface="Symbol" pitchFamily="18" charset="2"/>
              </a:rPr>
              <a:t> ΗΟ σε </a:t>
            </a:r>
            <a:r>
              <a:rPr lang="en-US" altLang="el-GR" sz="2200" dirty="0" smtClean="0">
                <a:sym typeface="Symbol" pitchFamily="18" charset="2"/>
              </a:rPr>
              <a:t>BTS </a:t>
            </a:r>
            <a:r>
              <a:rPr lang="el-GR" altLang="el-GR" sz="2200" dirty="0" smtClean="0">
                <a:sym typeface="Symbol" pitchFamily="18" charset="2"/>
              </a:rPr>
              <a:t> με στάθμη ≥ Τ</a:t>
            </a:r>
            <a:r>
              <a:rPr lang="en-US" altLang="el-GR" sz="2200" dirty="0" smtClean="0">
                <a:sym typeface="Symbol" pitchFamily="18" charset="2"/>
              </a:rPr>
              <a:t> </a:t>
            </a:r>
            <a:r>
              <a:rPr lang="en-US" altLang="el-GR" sz="2200" dirty="0" err="1" smtClean="0">
                <a:sym typeface="Symbol" pitchFamily="18" charset="2"/>
              </a:rPr>
              <a:t>dBm</a:t>
            </a:r>
            <a:r>
              <a:rPr lang="el-GR" altLang="el-GR" sz="2200" dirty="0" smtClean="0">
                <a:sym typeface="Symbol" pitchFamily="18" charset="2"/>
              </a:rPr>
              <a:t>.</a:t>
            </a:r>
            <a:endParaRPr lang="en-US" altLang="el-GR" sz="2200" dirty="0" smtClean="0"/>
          </a:p>
          <a:p>
            <a:pPr marL="533400" indent="-5334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lphaLcPeriod"/>
            </a:pPr>
            <a:r>
              <a:rPr lang="el-GR" altLang="el-GR" sz="2400" dirty="0" smtClean="0"/>
              <a:t>Τ</a:t>
            </a:r>
            <a:r>
              <a:rPr lang="el-GR" altLang="el-GR" sz="2400" baseline="-25000" dirty="0" smtClean="0"/>
              <a:t>1</a:t>
            </a:r>
            <a:r>
              <a:rPr lang="el-GR" altLang="el-GR" sz="2400" dirty="0" smtClean="0"/>
              <a:t> </a:t>
            </a:r>
            <a:r>
              <a:rPr lang="en-US" altLang="el-GR" sz="2400" dirty="0" smtClean="0"/>
              <a:t>= -98 </a:t>
            </a:r>
            <a:r>
              <a:rPr lang="en-US" altLang="el-GR" sz="2400" dirty="0" err="1" smtClean="0"/>
              <a:t>dBm</a:t>
            </a:r>
            <a:r>
              <a:rPr lang="en-US" altLang="el-GR" sz="2400" dirty="0" smtClean="0"/>
              <a:t>, </a:t>
            </a:r>
            <a:r>
              <a:rPr lang="el-GR" altLang="el-GR" sz="2400" dirty="0" smtClean="0"/>
              <a:t>Τ</a:t>
            </a:r>
            <a:r>
              <a:rPr lang="en-US" altLang="el-GR" sz="2400" baseline="-25000" dirty="0" smtClean="0"/>
              <a:t>2</a:t>
            </a:r>
            <a:r>
              <a:rPr lang="el-GR" altLang="el-GR" sz="2400" dirty="0" smtClean="0"/>
              <a:t> </a:t>
            </a:r>
            <a:r>
              <a:rPr lang="en-US" altLang="el-GR" sz="2400" dirty="0" smtClean="0"/>
              <a:t>= -90 </a:t>
            </a:r>
            <a:r>
              <a:rPr lang="en-US" altLang="el-GR" sz="2400" dirty="0" err="1" smtClean="0"/>
              <a:t>dBm</a:t>
            </a:r>
            <a:r>
              <a:rPr lang="en-US" altLang="el-GR" sz="2400" dirty="0" smtClean="0"/>
              <a:t>, </a:t>
            </a:r>
            <a:r>
              <a:rPr lang="el-GR" altLang="el-GR" sz="2400" dirty="0" smtClean="0"/>
              <a:t>Τ</a:t>
            </a:r>
            <a:r>
              <a:rPr lang="en-US" altLang="el-GR" sz="2400" baseline="-25000" dirty="0" smtClean="0"/>
              <a:t>3</a:t>
            </a:r>
            <a:r>
              <a:rPr lang="el-GR" altLang="el-GR" sz="2400" dirty="0" smtClean="0"/>
              <a:t> </a:t>
            </a:r>
            <a:r>
              <a:rPr lang="en-US" altLang="el-GR" sz="2400" dirty="0" smtClean="0"/>
              <a:t>= -101 </a:t>
            </a:r>
            <a:r>
              <a:rPr lang="en-US" altLang="el-GR" sz="2400" dirty="0" err="1" smtClean="0"/>
              <a:t>dBm</a:t>
            </a:r>
            <a:r>
              <a:rPr lang="en-US" altLang="el-GR" sz="2400" dirty="0" smtClean="0"/>
              <a:t>, TA(2km) = -80 </a:t>
            </a:r>
            <a:r>
              <a:rPr lang="en-US" altLang="el-GR" sz="2400" dirty="0" err="1" smtClean="0"/>
              <a:t>dBm</a:t>
            </a:r>
            <a:r>
              <a:rPr lang="el-GR" altLang="el-GR" sz="2400" dirty="0" smtClean="0"/>
              <a:t>: </a:t>
            </a:r>
            <a:r>
              <a:rPr lang="en-US" altLang="el-GR" sz="2400" dirty="0" smtClean="0"/>
              <a:t>x = ;</a:t>
            </a:r>
            <a:endParaRPr lang="el-GR" altLang="el-GR" sz="2400" dirty="0" smtClean="0"/>
          </a:p>
          <a:p>
            <a:pPr marL="533400" indent="-533400" eaLnBrk="1" hangingPunct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lphaLcPeriod"/>
            </a:pPr>
            <a:r>
              <a:rPr lang="el-GR" altLang="el-GR" sz="2400" dirty="0" smtClean="0"/>
              <a:t>Γιατί δεν μπορεί να καθοριστεί ακριβώς το </a:t>
            </a:r>
            <a:r>
              <a:rPr lang="en-US" altLang="el-GR" sz="2400" dirty="0" smtClean="0"/>
              <a:t>x;</a:t>
            </a:r>
            <a:endParaRPr lang="el-GR" altLang="el-GR" sz="2400" dirty="0" smtClean="0"/>
          </a:p>
          <a:p>
            <a:pPr marL="533400" indent="-533400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lphaLcPeriod"/>
            </a:pPr>
            <a:r>
              <a:rPr lang="el-GR" altLang="el-GR" sz="2400" dirty="0" smtClean="0"/>
              <a:t>Γιατί είναι καλύτερα όταν Τ</a:t>
            </a:r>
            <a:r>
              <a:rPr lang="el-GR" altLang="el-GR" sz="2400" baseline="-25000" dirty="0" smtClean="0"/>
              <a:t>2  </a:t>
            </a:r>
            <a:r>
              <a:rPr lang="en-US" altLang="el-GR" sz="2400" dirty="0" smtClean="0"/>
              <a:t>&gt;</a:t>
            </a:r>
            <a:r>
              <a:rPr lang="el-GR" altLang="el-GR" sz="2400" dirty="0" smtClean="0"/>
              <a:t>Τ</a:t>
            </a:r>
            <a:r>
              <a:rPr lang="el-GR" altLang="el-GR" sz="2400" baseline="-25000" dirty="0" smtClean="0"/>
              <a:t>1 </a:t>
            </a:r>
            <a:r>
              <a:rPr lang="el-GR" altLang="el-GR" sz="2400" dirty="0" smtClean="0"/>
              <a:t>; Τ</a:t>
            </a:r>
            <a:r>
              <a:rPr lang="el-GR" altLang="el-GR" sz="2400" baseline="-25000" dirty="0" smtClean="0"/>
              <a:t>1 </a:t>
            </a:r>
            <a:r>
              <a:rPr lang="el-GR" altLang="el-GR" sz="2400" dirty="0" smtClean="0"/>
              <a:t>=Τ</a:t>
            </a:r>
            <a:r>
              <a:rPr lang="en-US" altLang="el-GR" sz="2400" baseline="-25000" dirty="0" smtClean="0"/>
              <a:t>2</a:t>
            </a:r>
            <a:r>
              <a:rPr lang="el-GR" altLang="el-GR" sz="2400" baseline="-25000" dirty="0" smtClean="0"/>
              <a:t> </a:t>
            </a:r>
            <a:r>
              <a:rPr lang="el-GR" altLang="el-GR" sz="2400" dirty="0" smtClean="0"/>
              <a:t>=-94</a:t>
            </a:r>
            <a:r>
              <a:rPr lang="en-US" altLang="el-GR" sz="2400" dirty="0" smtClean="0"/>
              <a:t> </a:t>
            </a:r>
            <a:r>
              <a:rPr lang="en-US" altLang="el-GR" sz="2400" dirty="0" err="1" smtClean="0"/>
              <a:t>dBm</a:t>
            </a:r>
            <a:r>
              <a:rPr lang="en-US" altLang="el-GR" sz="2400" dirty="0" smtClean="0"/>
              <a:t>;</a:t>
            </a:r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chemeClr val="tx1"/>
                </a:solidFill>
                <a:latin typeface="+mn-lt"/>
              </a:rPr>
              <a:t>Διαχείριση ραδιοδιαύλων - Διαπομπή</a:t>
            </a:r>
            <a:endParaRPr lang="el-GR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14" name="Εικόνα 2" descr="Εικονίδιο μετάβασης στα Περιεχόμενα.">
            <a:hlinkClick r:id="rId5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Προετοιμασία </a:t>
            </a:r>
            <a:r>
              <a:rPr lang="el-GR" altLang="el-GR" b="1" dirty="0" err="1" smtClean="0"/>
              <a:t>διαπομπής</a:t>
            </a:r>
            <a:endParaRPr lang="el-GR" dirty="0"/>
          </a:p>
        </p:txBody>
      </p:sp>
      <p:sp>
        <p:nvSpPr>
          <p:cNvPr id="6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i="1" dirty="0" smtClean="0"/>
              <a:t>Μετρήσεις:</a:t>
            </a:r>
            <a:endParaRPr lang="en-US" altLang="el-GR" sz="2800" i="1" dirty="0"/>
          </a:p>
          <a:p>
            <a:pPr marL="1143000" lvl="0" indent="-457200" fontAlgn="auto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dirty="0" smtClean="0"/>
              <a:t>Ποιες μετρήσεις.</a:t>
            </a:r>
          </a:p>
          <a:p>
            <a:pPr marL="1143000" lvl="0" indent="-457200" fontAlgn="auto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dirty="0" smtClean="0"/>
              <a:t>Πώς </a:t>
            </a:r>
            <a:r>
              <a:rPr lang="el-GR" altLang="el-GR" sz="2400" dirty="0"/>
              <a:t>γίνονται από το </a:t>
            </a:r>
            <a:r>
              <a:rPr lang="el-GR" altLang="el-GR" sz="2400" dirty="0" smtClean="0"/>
              <a:t>ΜΤ.</a:t>
            </a:r>
          </a:p>
          <a:p>
            <a:pPr marL="1143000" lvl="0" indent="-457200" fontAlgn="auto">
              <a:spcBef>
                <a:spcPts val="0"/>
              </a:spcBef>
              <a:spcAft>
                <a:spcPts val="24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dirty="0" smtClean="0"/>
              <a:t>Πώς </a:t>
            </a:r>
            <a:r>
              <a:rPr lang="el-GR" altLang="el-GR" sz="2400" dirty="0"/>
              <a:t>μεταφέρονται στο </a:t>
            </a:r>
            <a:r>
              <a:rPr lang="el-GR" altLang="el-GR" sz="2400" dirty="0" smtClean="0"/>
              <a:t>δίκτυο.</a:t>
            </a:r>
            <a:endParaRPr lang="el-GR" altLang="el-GR" sz="2400" dirty="0"/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i="1" dirty="0" smtClean="0"/>
              <a:t>Έλεγχος </a:t>
            </a:r>
            <a:r>
              <a:rPr lang="el-GR" altLang="el-GR" sz="2800" i="1" dirty="0"/>
              <a:t>ισχύος</a:t>
            </a:r>
            <a:r>
              <a:rPr lang="el-GR" altLang="el-GR" sz="2800" dirty="0"/>
              <a:t>: δυνατότητα τροποποίησης της ισχύος εκπομπής τόσο από στο ΜΤ όσο και στον </a:t>
            </a:r>
            <a:r>
              <a:rPr lang="en-US" altLang="el-GR" sz="2800" dirty="0" smtClean="0"/>
              <a:t>BTS</a:t>
            </a:r>
            <a:r>
              <a:rPr lang="el-GR" altLang="el-GR" sz="2800" dirty="0" smtClean="0"/>
              <a:t>.</a:t>
            </a:r>
            <a:endParaRPr lang="en-US" altLang="el-GR" sz="2800" dirty="0"/>
          </a:p>
          <a:p>
            <a:pPr marL="1143000" lvl="0" indent="-457200" fontAlgn="auto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dirty="0" smtClean="0"/>
              <a:t>Αποστολή μετρήσεων.</a:t>
            </a: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dirty="0" smtClean="0"/>
              <a:t>Αποστολή εντολών.</a:t>
            </a:r>
            <a:endParaRPr lang="en-US" altLang="el-GR" sz="2400" dirty="0"/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chemeClr val="tx1"/>
                </a:solidFill>
                <a:latin typeface="+mn-lt"/>
              </a:rPr>
              <a:t>Διαχείριση ραδιοδιαύλων - Διαπομπή</a:t>
            </a:r>
            <a:endParaRPr lang="el-GR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32</a:t>
            </a:fld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>
                <a:latin typeface="+mn-lt"/>
              </a:rPr>
              <a:t>Εκτέλεση </a:t>
            </a:r>
            <a:r>
              <a:rPr lang="el-GR" altLang="el-GR" b="1" dirty="0" err="1" smtClean="0">
                <a:latin typeface="+mn-lt"/>
              </a:rPr>
              <a:t>διαπομπής</a:t>
            </a:r>
            <a:r>
              <a:rPr lang="el-GR" altLang="el-GR" b="1" dirty="0" smtClean="0">
                <a:latin typeface="+mn-lt"/>
              </a:rPr>
              <a:t> (1 από 2)</a:t>
            </a:r>
            <a:endParaRPr lang="el-GR" dirty="0">
              <a:latin typeface="+mn-lt"/>
            </a:endParaRPr>
          </a:p>
        </p:txBody>
      </p:sp>
      <p:sp>
        <p:nvSpPr>
          <p:cNvPr id="6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 smtClean="0"/>
              <a:t>Η απόφαση για να επιχειρηθεί </a:t>
            </a:r>
            <a:r>
              <a:rPr lang="el-GR" altLang="el-GR" sz="2800" dirty="0" err="1" smtClean="0"/>
              <a:t>διαπομπή</a:t>
            </a:r>
            <a:r>
              <a:rPr lang="el-GR" altLang="el-GR" sz="2800" dirty="0" smtClean="0"/>
              <a:t> για δοθέν ΜΤ λαμβάνεται από τον </a:t>
            </a:r>
            <a:r>
              <a:rPr lang="en-US" altLang="el-GR" sz="2800" dirty="0" smtClean="0"/>
              <a:t>BSC</a:t>
            </a:r>
            <a:r>
              <a:rPr lang="el-GR" altLang="el-GR" sz="2800" dirty="0" smtClean="0"/>
              <a:t>.</a:t>
            </a:r>
            <a:endParaRPr lang="el-GR" altLang="el-GR" sz="2800" dirty="0"/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 smtClean="0"/>
              <a:t>Με κριτήριο το ασύρματο </a:t>
            </a:r>
            <a:r>
              <a:rPr lang="en-US" altLang="el-GR" sz="2800" dirty="0" smtClean="0"/>
              <a:t>interface MT-BSC:</a:t>
            </a: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dirty="0" smtClean="0"/>
              <a:t>Σύγχρονη </a:t>
            </a:r>
            <a:r>
              <a:rPr lang="el-GR" altLang="el-GR" sz="2400" dirty="0" err="1" smtClean="0"/>
              <a:t>διαπομπή</a:t>
            </a:r>
            <a:r>
              <a:rPr lang="el-GR" altLang="el-GR" sz="2400" dirty="0" smtClean="0"/>
              <a:t> (συγχρονισμένοι </a:t>
            </a:r>
            <a:r>
              <a:rPr lang="en-US" altLang="el-GR" sz="2400" dirty="0" smtClean="0"/>
              <a:t>BTS)</a:t>
            </a:r>
            <a:r>
              <a:rPr lang="el-GR" altLang="el-GR" sz="2400" dirty="0" smtClean="0"/>
              <a:t>.</a:t>
            </a:r>
            <a:endParaRPr lang="el-GR" altLang="el-GR" sz="2400" dirty="0"/>
          </a:p>
          <a:p>
            <a:pPr marL="1143000" lvl="0" indent="-457200" fontAlgn="auto">
              <a:spcBef>
                <a:spcPts val="0"/>
              </a:spcBef>
              <a:spcAft>
                <a:spcPts val="12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dirty="0" smtClean="0"/>
              <a:t>Ασύγχρονη </a:t>
            </a:r>
            <a:r>
              <a:rPr lang="el-GR" altLang="el-GR" sz="2400" dirty="0" err="1" smtClean="0"/>
              <a:t>διαπομπή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 smtClean="0"/>
              <a:t>Με κριτήριο τη θέση του κόμβου μεταγωγής</a:t>
            </a:r>
            <a:r>
              <a:rPr lang="en-US" altLang="el-GR" sz="2800" dirty="0" smtClean="0"/>
              <a:t>:</a:t>
            </a:r>
          </a:p>
          <a:p>
            <a:pPr marL="1143000" lvl="0" indent="-457200" fontAlgn="auto">
              <a:spcBef>
                <a:spcPts val="0"/>
              </a:spcBef>
              <a:spcAft>
                <a:spcPts val="3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dirty="0" smtClean="0"/>
              <a:t>Εσωτερική </a:t>
            </a:r>
            <a:r>
              <a:rPr lang="el-GR" altLang="el-GR" sz="2400" dirty="0" err="1" smtClean="0"/>
              <a:t>διαπομπή</a:t>
            </a:r>
            <a:r>
              <a:rPr lang="el-GR" altLang="el-GR" sz="2400" dirty="0" smtClean="0"/>
              <a:t>.</a:t>
            </a:r>
            <a:endParaRPr lang="el-GR" altLang="el-GR" sz="2400" dirty="0"/>
          </a:p>
          <a:p>
            <a:pPr marL="1143000" lvl="0" indent="-457200" fontAlgn="auto">
              <a:spcBef>
                <a:spcPts val="0"/>
              </a:spcBef>
              <a:spcAft>
                <a:spcPts val="3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dirty="0" smtClean="0"/>
              <a:t>Εξωτερική </a:t>
            </a:r>
            <a:r>
              <a:rPr lang="el-GR" altLang="el-GR" sz="2400" dirty="0" err="1" smtClean="0"/>
              <a:t>διαπομπή</a:t>
            </a:r>
            <a:r>
              <a:rPr lang="el-GR" altLang="el-GR" sz="2400" dirty="0" smtClean="0"/>
              <a:t>:</a:t>
            </a:r>
          </a:p>
          <a:p>
            <a:pPr marL="1943100" lvl="2" indent="-457200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65000"/>
                  <a:lumOff val="35000"/>
                </a:prstClr>
              </a:buClr>
              <a:buSzPct val="70000"/>
              <a:buFont typeface="Wingdings 2" panose="05020102010507070707" pitchFamily="18" charset="2"/>
              <a:buChar char="¢"/>
            </a:pPr>
            <a:r>
              <a:rPr lang="en-US" altLang="el-GR" sz="2200" dirty="0" smtClean="0"/>
              <a:t>Intra-MSC</a:t>
            </a:r>
            <a:r>
              <a:rPr lang="el-GR" altLang="el-GR" sz="2200" dirty="0" smtClean="0"/>
              <a:t>.</a:t>
            </a:r>
            <a:endParaRPr lang="el-GR" altLang="el-GR" sz="2200" dirty="0"/>
          </a:p>
          <a:p>
            <a:pPr marL="1943100" lvl="2" indent="-457200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65000"/>
                  <a:lumOff val="35000"/>
                </a:prstClr>
              </a:buClr>
              <a:buSzPct val="70000"/>
              <a:buFont typeface="Wingdings 2" panose="05020102010507070707" pitchFamily="18" charset="2"/>
              <a:buChar char="¢"/>
            </a:pPr>
            <a:r>
              <a:rPr lang="en-US" altLang="el-GR" sz="2200" dirty="0" smtClean="0"/>
              <a:t>Inter-MSC</a:t>
            </a:r>
            <a:r>
              <a:rPr lang="el-GR" altLang="el-GR" sz="2200" dirty="0" smtClean="0"/>
              <a:t>.</a:t>
            </a:r>
            <a:endParaRPr lang="en-US" altLang="el-GR" sz="2200" dirty="0" smtClean="0"/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Διαχείριση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ραδιοδιαύλων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Διαπομπή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33</a:t>
            </a:fld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Εκτέλεση </a:t>
            </a:r>
            <a:r>
              <a:rPr lang="el-GR" altLang="el-GR" b="1" dirty="0" err="1"/>
              <a:t>διαπομπής</a:t>
            </a:r>
            <a:r>
              <a:rPr lang="el-GR" altLang="el-GR" b="1" dirty="0"/>
              <a:t> </a:t>
            </a:r>
            <a:r>
              <a:rPr lang="el-GR" altLang="el-GR" b="1" dirty="0" smtClean="0"/>
              <a:t>(2 </a:t>
            </a:r>
            <a:r>
              <a:rPr lang="el-GR" altLang="el-GR" b="1" dirty="0"/>
              <a:t>από 2)</a:t>
            </a:r>
            <a:endParaRPr lang="el-GR" dirty="0"/>
          </a:p>
        </p:txBody>
      </p:sp>
      <p:pic>
        <p:nvPicPr>
          <p:cNvPr id="7" name="Θέση περιεχομένου 1" descr="Εικόνα της εκτέλεσης διαπομπή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87" y="1524000"/>
            <a:ext cx="6371713" cy="4899924"/>
          </a:xfrm>
        </p:spPr>
      </p:pic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Διαχείριση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ραδιοδιαύλων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Διαπομπή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34</a:t>
            </a:fld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>
                <a:solidFill>
                  <a:prstClr val="black"/>
                </a:solidFill>
              </a:rPr>
              <a:t>Εξωτερική </a:t>
            </a:r>
            <a:r>
              <a:rPr lang="el-GR" altLang="el-GR" sz="4000" b="1" dirty="0" err="1">
                <a:solidFill>
                  <a:prstClr val="black"/>
                </a:solidFill>
              </a:rPr>
              <a:t>διαπομπή</a:t>
            </a:r>
            <a:r>
              <a:rPr lang="el-GR" altLang="el-GR" sz="4000" b="1" dirty="0">
                <a:solidFill>
                  <a:prstClr val="black"/>
                </a:solidFill>
              </a:rPr>
              <a:t> </a:t>
            </a:r>
            <a:r>
              <a:rPr lang="en-US" altLang="el-GR" sz="4000" b="1" dirty="0" smtClean="0">
                <a:solidFill>
                  <a:prstClr val="black"/>
                </a:solidFill>
              </a:rPr>
              <a:t>intra-MSC</a:t>
            </a:r>
            <a:r>
              <a:rPr lang="el-GR" altLang="el-GR" sz="4000" b="1" dirty="0" smtClean="0">
                <a:solidFill>
                  <a:prstClr val="black"/>
                </a:solidFill>
              </a:rPr>
              <a:t> </a:t>
            </a:r>
            <a:br>
              <a:rPr lang="el-GR" altLang="el-GR" sz="4000" b="1" dirty="0" smtClean="0">
                <a:solidFill>
                  <a:prstClr val="black"/>
                </a:solidFill>
              </a:rPr>
            </a:br>
            <a:r>
              <a:rPr lang="el-GR" altLang="el-GR" sz="4000" b="1" dirty="0" smtClean="0">
                <a:solidFill>
                  <a:prstClr val="black"/>
                </a:solidFill>
              </a:rPr>
              <a:t>(1 από 2)</a:t>
            </a:r>
            <a:endParaRPr lang="el-GR" sz="4800" dirty="0"/>
          </a:p>
        </p:txBody>
      </p:sp>
      <p:pic>
        <p:nvPicPr>
          <p:cNvPr id="7" name="Θέση περιεχομένου 1" descr="Εικόνα της εξωτερικής διαπομπή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7162800" cy="4882708"/>
          </a:xfrm>
        </p:spPr>
      </p:pic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Διαχείριση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ραδιοδιαύλων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Διαπομπή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35</a:t>
            </a:fld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>
                <a:solidFill>
                  <a:prstClr val="black"/>
                </a:solidFill>
              </a:rPr>
              <a:t>Εξωτερική </a:t>
            </a:r>
            <a:r>
              <a:rPr lang="el-GR" altLang="el-GR" sz="4000" b="1" dirty="0" err="1">
                <a:solidFill>
                  <a:prstClr val="black"/>
                </a:solidFill>
              </a:rPr>
              <a:t>διαπομπή</a:t>
            </a:r>
            <a:r>
              <a:rPr lang="el-GR" altLang="el-GR" sz="4000" b="1" dirty="0">
                <a:solidFill>
                  <a:prstClr val="black"/>
                </a:solidFill>
              </a:rPr>
              <a:t> </a:t>
            </a:r>
            <a:r>
              <a:rPr lang="en-US" altLang="el-GR" sz="4000" b="1" dirty="0">
                <a:solidFill>
                  <a:prstClr val="black"/>
                </a:solidFill>
              </a:rPr>
              <a:t>intra-MSC</a:t>
            </a:r>
            <a:r>
              <a:rPr lang="el-GR" altLang="el-GR" sz="4000" b="1" dirty="0">
                <a:solidFill>
                  <a:prstClr val="black"/>
                </a:solidFill>
              </a:rPr>
              <a:t> </a:t>
            </a:r>
            <a:br>
              <a:rPr lang="el-GR" altLang="el-GR" sz="4000" b="1" dirty="0">
                <a:solidFill>
                  <a:prstClr val="black"/>
                </a:solidFill>
              </a:rPr>
            </a:br>
            <a:r>
              <a:rPr lang="el-GR" altLang="el-GR" sz="4000" b="1" dirty="0" smtClean="0">
                <a:solidFill>
                  <a:prstClr val="black"/>
                </a:solidFill>
              </a:rPr>
              <a:t>(2 </a:t>
            </a:r>
            <a:r>
              <a:rPr lang="el-GR" altLang="el-GR" sz="4000" b="1" dirty="0">
                <a:solidFill>
                  <a:prstClr val="black"/>
                </a:solidFill>
              </a:rPr>
              <a:t>από 2)</a:t>
            </a:r>
            <a:endParaRPr lang="el-GR" sz="4000" dirty="0"/>
          </a:p>
        </p:txBody>
      </p:sp>
      <p:pic>
        <p:nvPicPr>
          <p:cNvPr id="6" name="Θέση περιεχομένου 1" descr="Εικόνα της εξωτερικής διαπομπή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7" y="1595171"/>
            <a:ext cx="7777013" cy="4805629"/>
          </a:xfrm>
        </p:spPr>
      </p:pic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Διαχείριση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ραδιοδιαύλων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Διαπομπή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Αδιάλειπτη </a:t>
            </a:r>
            <a:r>
              <a:rPr lang="el-GR" altLang="el-GR" b="1" dirty="0" err="1" smtClean="0"/>
              <a:t>διαπομπή</a:t>
            </a:r>
            <a:endParaRPr lang="el-GR" dirty="0"/>
          </a:p>
        </p:txBody>
      </p:sp>
      <p:pic>
        <p:nvPicPr>
          <p:cNvPr id="7" name="Θέση περιεχομένου 1" descr="Εικόνα αδιάλειπτης διαπομπή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08" y="1600200"/>
            <a:ext cx="7233292" cy="4648200"/>
          </a:xfrm>
        </p:spPr>
      </p:pic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Διαχείριση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ραδιοδιαύλων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Διαπομπή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Εκτέλεση </a:t>
            </a:r>
            <a:r>
              <a:rPr lang="el-GR" altLang="el-GR" b="1" dirty="0" err="1" smtClean="0"/>
              <a:t>διαπομπής</a:t>
            </a:r>
            <a:endParaRPr lang="el-GR" dirty="0"/>
          </a:p>
        </p:txBody>
      </p:sp>
      <p:sp>
        <p:nvSpPr>
          <p:cNvPr id="1071107" name="Θέση περιεχομένου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3200" dirty="0" smtClean="0"/>
              <a:t>Προτεραιότητες για την εκτέλεση της </a:t>
            </a:r>
            <a:r>
              <a:rPr lang="el-GR" altLang="el-GR" sz="3200" dirty="0" err="1" smtClean="0"/>
              <a:t>διαπομπής</a:t>
            </a:r>
            <a:r>
              <a:rPr lang="el-GR" altLang="el-GR" sz="3200" dirty="0" smtClean="0"/>
              <a:t>:</a:t>
            </a:r>
            <a:endParaRPr lang="en-US" altLang="el-GR" sz="3200" dirty="0" smtClean="0"/>
          </a:p>
          <a:p>
            <a:pPr marL="1143000" lvl="0" indent="-457200" fontAlgn="auto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800" dirty="0" smtClean="0"/>
              <a:t>Κράτηση διαύλων.</a:t>
            </a:r>
            <a:endParaRPr lang="el-GR" altLang="el-GR" sz="2800" dirty="0"/>
          </a:p>
          <a:p>
            <a:pPr marL="1143000" lvl="0" indent="-457200" fontAlgn="auto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800" dirty="0" smtClean="0"/>
              <a:t>Ν-</a:t>
            </a:r>
            <a:r>
              <a:rPr lang="el-GR" altLang="el-GR" sz="2800" dirty="0" err="1" smtClean="0"/>
              <a:t>πλή</a:t>
            </a:r>
            <a:r>
              <a:rPr lang="el-GR" altLang="el-GR" sz="2800" dirty="0" smtClean="0"/>
              <a:t> προσπάθεια.</a:t>
            </a:r>
            <a:endParaRPr lang="el-GR" altLang="el-GR" sz="2800" dirty="0"/>
          </a:p>
          <a:p>
            <a:pPr marL="1143000" lvl="0" indent="-457200" fontAlgn="auto">
              <a:spcBef>
                <a:spcPts val="0"/>
              </a:spcBef>
              <a:spcAft>
                <a:spcPts val="3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800" dirty="0" smtClean="0"/>
              <a:t>Ουρά αναμονής:</a:t>
            </a:r>
            <a:endParaRPr lang="en-US" altLang="el-GR" sz="2800" dirty="0" smtClean="0"/>
          </a:p>
          <a:p>
            <a:pPr marL="1943100" lvl="2" indent="-457200" fontAlgn="auto">
              <a:spcBef>
                <a:spcPts val="0"/>
              </a:spcBef>
              <a:spcAft>
                <a:spcPts val="300"/>
              </a:spcAft>
              <a:buClr>
                <a:prstClr val="black">
                  <a:lumMod val="65000"/>
                  <a:lumOff val="35000"/>
                </a:prstClr>
              </a:buClr>
              <a:buSzPct val="70000"/>
              <a:buFont typeface="Wingdings 2" panose="05020102010507070707" pitchFamily="18" charset="2"/>
              <a:buChar char="¢"/>
            </a:pPr>
            <a:r>
              <a:rPr lang="en-US" altLang="el-GR" dirty="0" smtClean="0"/>
              <a:t>FIFO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 marL="1943100" lvl="2" indent="-457200" fontAlgn="auto">
              <a:spcBef>
                <a:spcPts val="0"/>
              </a:spcBef>
              <a:spcAft>
                <a:spcPts val="2400"/>
              </a:spcAft>
              <a:buClr>
                <a:prstClr val="black">
                  <a:lumMod val="65000"/>
                  <a:lumOff val="35000"/>
                </a:prstClr>
              </a:buClr>
              <a:buSzPct val="70000"/>
              <a:buFont typeface="Wingdings 2" panose="05020102010507070707" pitchFamily="18" charset="2"/>
              <a:buChar char="¢"/>
            </a:pPr>
            <a:r>
              <a:rPr lang="el-GR" altLang="el-GR" dirty="0" smtClean="0"/>
              <a:t>Ρυθμός υποβάθμισης στον </a:t>
            </a:r>
            <a:r>
              <a:rPr lang="el-GR" altLang="el-GR" dirty="0" err="1" smtClean="0"/>
              <a:t>ραδιοδίαυλο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3200" dirty="0" smtClean="0"/>
              <a:t>Υποβιβασμός ρυθμού μετάδοσης.</a:t>
            </a:r>
            <a:endParaRPr lang="en-US" altLang="el-GR" sz="3200" dirty="0" smtClean="0"/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chemeClr val="tx1"/>
                </a:solidFill>
                <a:latin typeface="+mn-lt"/>
              </a:rPr>
              <a:t>Διαχείριση ραδιοδιαύλων - Διαπομπή</a:t>
            </a:r>
            <a:endParaRPr lang="el-GR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9" name="Εικόνα 1" descr="Εικονίδιο μετάβασης στα Περιεχόμενα.">
            <a:hlinkClick r:id="rId3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Πρωτόκολλα </a:t>
            </a:r>
            <a:r>
              <a:rPr lang="el-GR" altLang="el-GR" b="1" dirty="0" err="1" smtClean="0"/>
              <a:t>διαπομπής</a:t>
            </a:r>
            <a:endParaRPr lang="el-GR" dirty="0"/>
          </a:p>
        </p:txBody>
      </p:sp>
      <p:sp>
        <p:nvSpPr>
          <p:cNvPr id="1072131" name="Θέση περιεχομένου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3200" dirty="0" smtClean="0"/>
              <a:t>Ανάλογα με το ποιος αρχίζει και εκτελεί τη </a:t>
            </a:r>
            <a:r>
              <a:rPr lang="el-GR" altLang="el-GR" sz="3200" dirty="0" err="1" smtClean="0"/>
              <a:t>διαπομπή</a:t>
            </a:r>
            <a:r>
              <a:rPr lang="el-GR" altLang="el-GR" sz="3200" dirty="0" smtClean="0"/>
              <a:t>:</a:t>
            </a:r>
          </a:p>
          <a:p>
            <a:pPr marL="1143000" lvl="0" indent="-457200" fontAlgn="auto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800" dirty="0" err="1" smtClean="0"/>
              <a:t>Διαπομπή</a:t>
            </a:r>
            <a:r>
              <a:rPr lang="el-GR" altLang="el-GR" sz="2800" dirty="0" smtClean="0"/>
              <a:t> ελεγχόμενη από το δίκτυο </a:t>
            </a:r>
            <a:r>
              <a:rPr lang="en-US" altLang="el-GR" sz="2800" dirty="0" smtClean="0"/>
              <a:t>(Network controlled HO, NCHO)</a:t>
            </a:r>
            <a:r>
              <a:rPr lang="el-GR" altLang="el-GR" sz="2800" dirty="0" smtClean="0"/>
              <a:t>.</a:t>
            </a:r>
          </a:p>
          <a:p>
            <a:pPr marL="1143000" lvl="0" indent="-457200" fontAlgn="auto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800" dirty="0" err="1" smtClean="0"/>
              <a:t>Διαπομπή</a:t>
            </a:r>
            <a:r>
              <a:rPr lang="el-GR" altLang="el-GR" sz="2800" dirty="0" smtClean="0"/>
              <a:t> υποβοηθούμενη από το ΜΤ </a:t>
            </a:r>
            <a:r>
              <a:rPr lang="en-US" altLang="el-GR" sz="2800" dirty="0" smtClean="0"/>
              <a:t>(Mobile Assisted HO, MAHO)</a:t>
            </a:r>
            <a:r>
              <a:rPr lang="el-GR" altLang="el-GR" sz="2800" dirty="0" smtClean="0"/>
              <a:t>.</a:t>
            </a:r>
          </a:p>
          <a:p>
            <a:pPr marL="1143000" lvl="0" indent="-457200" fontAlgn="auto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800" dirty="0" err="1" smtClean="0"/>
              <a:t>Διαπομπή</a:t>
            </a:r>
            <a:r>
              <a:rPr lang="el-GR" altLang="el-GR" sz="2800" dirty="0" smtClean="0"/>
              <a:t> ελεγχόμενη από το ΜΤ </a:t>
            </a:r>
            <a:r>
              <a:rPr lang="en-US" altLang="el-GR" sz="2800" dirty="0" smtClean="0"/>
              <a:t>(Mobile Controlled HO, MCHO)</a:t>
            </a:r>
            <a:r>
              <a:rPr lang="el-GR" altLang="el-GR" sz="2800" dirty="0" smtClean="0"/>
              <a:t>.</a:t>
            </a: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800" dirty="0" smtClean="0"/>
              <a:t>Ήπια </a:t>
            </a:r>
            <a:r>
              <a:rPr lang="el-GR" altLang="el-GR" sz="2800" dirty="0" err="1" smtClean="0"/>
              <a:t>διαπομπή</a:t>
            </a:r>
            <a:r>
              <a:rPr lang="el-GR" altLang="el-GR" sz="2800" dirty="0" smtClean="0"/>
              <a:t> (</a:t>
            </a:r>
            <a:r>
              <a:rPr lang="en-US" altLang="el-GR" sz="2800" dirty="0" smtClean="0"/>
              <a:t>Soft HO, SHO)</a:t>
            </a:r>
            <a:r>
              <a:rPr lang="el-GR" altLang="el-GR" sz="2800" dirty="0" smtClean="0"/>
              <a:t>.</a:t>
            </a:r>
            <a:endParaRPr lang="en-US" altLang="el-GR" sz="2800" dirty="0" smtClean="0"/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Διαχείριση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ραδιοδιαύλων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Διαπομπή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smtClean="0"/>
              <a:t>Περιεχόμενα ενότητας  </a:t>
            </a:r>
          </a:p>
        </p:txBody>
      </p:sp>
      <p:sp>
        <p:nvSpPr>
          <p:cNvPr id="4" name="Θέση περιεχομένου 1">
            <a:hlinkClick r:id="rId4" action="ppaction://hlinksldjump"/>
          </p:cNvPr>
          <p:cNvSpPr/>
          <p:nvPr/>
        </p:nvSpPr>
        <p:spPr>
          <a:xfrm>
            <a:off x="685800" y="1447800"/>
            <a:ext cx="767080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14350" indent="-514350" eaLnBrk="1" hangingPunct="1">
              <a:buFont typeface="+mj-lt"/>
              <a:buAutoNum type="arabicParenR"/>
            </a:pPr>
            <a:r>
              <a:rPr lang="el-GR" altLang="el-GR" sz="2800" b="0" i="1" dirty="0" smtClean="0">
                <a:solidFill>
                  <a:srgbClr val="3D89CF"/>
                </a:solidFill>
                <a:latin typeface="+mn-lt"/>
              </a:rPr>
              <a:t>Λειτουργίες </a:t>
            </a:r>
            <a:r>
              <a:rPr lang="el-GR" altLang="el-GR" sz="2800" b="0" i="1" dirty="0">
                <a:solidFill>
                  <a:srgbClr val="3D89CF"/>
                </a:solidFill>
                <a:latin typeface="+mn-lt"/>
              </a:rPr>
              <a:t>διαχείρισης </a:t>
            </a:r>
            <a:r>
              <a:rPr lang="el-GR" altLang="el-GR" sz="2800" b="0" i="1" dirty="0" err="1">
                <a:solidFill>
                  <a:srgbClr val="3D89CF"/>
                </a:solidFill>
                <a:latin typeface="+mn-lt"/>
              </a:rPr>
              <a:t>ραδιοδιαύλων</a:t>
            </a:r>
            <a:endParaRPr lang="el-GR" altLang="el-GR" sz="2800" b="0" i="1" dirty="0">
              <a:solidFill>
                <a:srgbClr val="3D89CF"/>
              </a:solidFill>
              <a:latin typeface="+mn-lt"/>
            </a:endParaRPr>
          </a:p>
        </p:txBody>
      </p:sp>
      <p:sp>
        <p:nvSpPr>
          <p:cNvPr id="5" name="Θέση περιεχομένου 2">
            <a:hlinkClick r:id="rId5" action="ppaction://hlinksldjump"/>
          </p:cNvPr>
          <p:cNvSpPr/>
          <p:nvPr/>
        </p:nvSpPr>
        <p:spPr bwMode="gray">
          <a:xfrm>
            <a:off x="685800" y="2028825"/>
            <a:ext cx="7670800" cy="48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600" b="0" i="1" dirty="0">
                <a:solidFill>
                  <a:srgbClr val="3D89CF"/>
                </a:solidFill>
                <a:latin typeface="+mn-lt"/>
              </a:rPr>
              <a:t>	1.1 Διαχείριση διάταξης</a:t>
            </a:r>
          </a:p>
        </p:txBody>
      </p:sp>
      <p:sp>
        <p:nvSpPr>
          <p:cNvPr id="5125" name="Θέση περιεχομένου 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85800" y="2514600"/>
            <a:ext cx="7670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600" b="0" i="1" dirty="0">
                <a:solidFill>
                  <a:srgbClr val="3D89CF"/>
                </a:solidFill>
                <a:latin typeface="+mn-lt"/>
              </a:rPr>
              <a:t>	1.2 Λειτουργίες αναζήτησης</a:t>
            </a:r>
          </a:p>
        </p:txBody>
      </p:sp>
      <p:sp>
        <p:nvSpPr>
          <p:cNvPr id="5135" name="Θέση περιεχομένου 4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85800" y="3012757"/>
            <a:ext cx="7670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600" b="0" i="1" dirty="0">
                <a:solidFill>
                  <a:srgbClr val="3D89CF"/>
                </a:solidFill>
                <a:latin typeface="+mn-lt"/>
              </a:rPr>
              <a:t>	1.3 Διαχείριση εκχώρησης</a:t>
            </a:r>
          </a:p>
        </p:txBody>
      </p:sp>
      <p:sp>
        <p:nvSpPr>
          <p:cNvPr id="3" name="Θέση περιεχομένου 5">
            <a:hlinkClick r:id="rId8" action="ppaction://hlinksldjump"/>
          </p:cNvPr>
          <p:cNvSpPr/>
          <p:nvPr/>
        </p:nvSpPr>
        <p:spPr>
          <a:xfrm>
            <a:off x="685800" y="3886200"/>
            <a:ext cx="7670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800" b="0" i="1" dirty="0">
                <a:solidFill>
                  <a:srgbClr val="3D89CF"/>
                </a:solidFill>
                <a:latin typeface="+mn-lt"/>
              </a:rPr>
              <a:t>2) Διαδικασία </a:t>
            </a:r>
            <a:r>
              <a:rPr lang="el-GR" altLang="el-GR" sz="2800" b="0" i="1" dirty="0" err="1">
                <a:solidFill>
                  <a:srgbClr val="3D89CF"/>
                </a:solidFill>
                <a:latin typeface="+mn-lt"/>
              </a:rPr>
              <a:t>διαπομπής</a:t>
            </a:r>
            <a:endParaRPr lang="el-GR" altLang="el-GR" sz="2800" b="0" i="1" dirty="0">
              <a:solidFill>
                <a:srgbClr val="3D89CF"/>
              </a:solidFill>
              <a:latin typeface="+mn-lt"/>
            </a:endParaRPr>
          </a:p>
        </p:txBody>
      </p:sp>
      <p:sp>
        <p:nvSpPr>
          <p:cNvPr id="2" name="Θέση περιεχομένου 6">
            <a:hlinkClick r:id="rId9" action="ppaction://hlinksldjump"/>
          </p:cNvPr>
          <p:cNvSpPr/>
          <p:nvPr/>
        </p:nvSpPr>
        <p:spPr>
          <a:xfrm>
            <a:off x="685800" y="4495800"/>
            <a:ext cx="7670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800" b="0" i="1" dirty="0">
                <a:solidFill>
                  <a:srgbClr val="3D89CF"/>
                </a:solidFill>
                <a:latin typeface="+mn-lt"/>
              </a:rPr>
              <a:t>	2.1 Παράμετροι επίδοσης</a:t>
            </a:r>
          </a:p>
        </p:txBody>
      </p:sp>
      <p:sp>
        <p:nvSpPr>
          <p:cNvPr id="6" name="Θέση περιεχομένου 7">
            <a:hlinkClick r:id="rId10" action="ppaction://hlinksldjump"/>
          </p:cNvPr>
          <p:cNvSpPr/>
          <p:nvPr/>
        </p:nvSpPr>
        <p:spPr>
          <a:xfrm>
            <a:off x="685800" y="5003800"/>
            <a:ext cx="7670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800" b="0" i="1" dirty="0">
                <a:solidFill>
                  <a:srgbClr val="3D89CF"/>
                </a:solidFill>
                <a:latin typeface="+mn-lt"/>
              </a:rPr>
              <a:t>	2.2 Προετοιμασία - εκτέλεση</a:t>
            </a:r>
            <a:endParaRPr lang="el-GR" altLang="el-GR" sz="2800" dirty="0">
              <a:latin typeface="+mn-lt"/>
            </a:endParaRPr>
          </a:p>
        </p:txBody>
      </p:sp>
      <p:sp>
        <p:nvSpPr>
          <p:cNvPr id="7" name="Θέση περιεχομένου 8">
            <a:hlinkClick r:id="rId11" action="ppaction://hlinksldjump"/>
          </p:cNvPr>
          <p:cNvSpPr/>
          <p:nvPr/>
        </p:nvSpPr>
        <p:spPr>
          <a:xfrm>
            <a:off x="685800" y="5511800"/>
            <a:ext cx="7670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800" b="0" i="1" dirty="0">
                <a:solidFill>
                  <a:srgbClr val="3D89CF"/>
                </a:solidFill>
                <a:latin typeface="+mn-lt"/>
              </a:rPr>
              <a:t>	</a:t>
            </a:r>
            <a:r>
              <a:rPr lang="el-GR" altLang="el-GR" sz="2800" b="0" i="1" dirty="0" smtClean="0">
                <a:solidFill>
                  <a:srgbClr val="3D89CF"/>
                </a:solidFill>
                <a:latin typeface="+mn-lt"/>
              </a:rPr>
              <a:t>2.3 </a:t>
            </a:r>
            <a:r>
              <a:rPr lang="el-GR" altLang="el-GR" sz="2800" b="0" i="1" dirty="0">
                <a:solidFill>
                  <a:srgbClr val="3D89CF"/>
                </a:solidFill>
                <a:latin typeface="+mn-lt"/>
              </a:rPr>
              <a:t>Πρωτόκολλα</a:t>
            </a:r>
            <a:endParaRPr lang="el-GR" altLang="el-GR" sz="2800" dirty="0">
              <a:latin typeface="+mn-lt"/>
            </a:endParaRPr>
          </a:p>
        </p:txBody>
      </p:sp>
      <p:sp>
        <p:nvSpPr>
          <p:cNvPr id="8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Διαχείριση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ραδιοδιαύλων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Διαπομπή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9982-BF1D-4500-9D3A-6A27747E8A4A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l-GR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Τύποι ήπιας </a:t>
            </a:r>
            <a:r>
              <a:rPr lang="el-GR" altLang="el-GR" b="1" dirty="0" err="1" smtClean="0"/>
              <a:t>διαπομπής</a:t>
            </a:r>
            <a:endParaRPr lang="el-GR" dirty="0"/>
          </a:p>
        </p:txBody>
      </p:sp>
      <p:pic>
        <p:nvPicPr>
          <p:cNvPr id="7" name="Θέση περιεχομένου 1" descr="Εικόνα των τύπων ήπιας διαπομπή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45" y="1600200"/>
            <a:ext cx="7953710" cy="4525963"/>
          </a:xfrm>
        </p:spPr>
      </p:pic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Διαχείριση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ραδιοδιαύλων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Διαπομπή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ΗΟ μεταξύ συστημάτων (1 από 2)</a:t>
            </a:r>
            <a:endParaRPr lang="el-GR" b="1" dirty="0"/>
          </a:p>
        </p:txBody>
      </p:sp>
      <p:pic>
        <p:nvPicPr>
          <p:cNvPr id="7" name="Θέση περιεχομένου 1" descr="Εικόνα των συστημάτων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52" y="1600200"/>
            <a:ext cx="7337148" cy="4800600"/>
          </a:xfrm>
        </p:spPr>
      </p:pic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Διαχείριση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ραδιοδιαύλων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Διαπομπή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ΗΟ μεταξύ συστημάτων (2 από 2)</a:t>
            </a:r>
            <a:endParaRPr lang="el-GR" dirty="0"/>
          </a:p>
        </p:txBody>
      </p:sp>
      <p:pic>
        <p:nvPicPr>
          <p:cNvPr id="7" name="Θέση περιεχομένου 1" descr="Εικόνα των συστημάτων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51" y="1600200"/>
            <a:ext cx="7084349" cy="4746807"/>
          </a:xfrm>
        </p:spPr>
      </p:pic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Διαχείριση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ραδιοδιαύλων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Διαπομπή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42</a:t>
            </a:fld>
            <a:endParaRPr lang="el-GR">
              <a:solidFill>
                <a:schemeClr val="tx1"/>
              </a:solidFill>
            </a:endParaRPr>
          </a:p>
        </p:txBody>
      </p:sp>
      <p:pic>
        <p:nvPicPr>
          <p:cNvPr id="12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Επεξεργασία: </a:t>
            </a:r>
            <a:r>
              <a:rPr lang="el-G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Σοφιανίδου</a:t>
            </a:r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Γεωργία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Εικόνα 1" descr=" Λογότυπο για άδειες χρήσης creative commons, b y, n c, s a ">
            <a:hlinkClick r:id="rId3" tooltip="Μετάβαση στην Άδεια Χρήσης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59" y="5949280"/>
            <a:ext cx="1583921" cy="554177"/>
          </a:xfrm>
          <a:prstGeom prst="rect">
            <a:avLst/>
          </a:prstGeom>
        </p:spPr>
      </p:pic>
      <p:pic>
        <p:nvPicPr>
          <p:cNvPr id="7" name="Εικόνα 2" descr="Λογότυπο επιχειρησιακού προγράμματος εκπαίδευση και δια βίου μάθηση ">
            <a:hlinkClick r:id="rId5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99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Σημειώματα</a:t>
            </a:r>
            <a:endParaRPr lang="el-GR" cap="none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403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/>
              <a:t>Σημείωμα Ιστορικού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Εκδόσεων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Έργου</a:t>
            </a:r>
            <a:endParaRPr lang="el-GR" sz="4000" b="1" dirty="0"/>
          </a:p>
        </p:txBody>
      </p:sp>
      <p:sp>
        <p:nvSpPr>
          <p:cNvPr id="5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000" dirty="0" smtClean="0"/>
          </a:p>
          <a:p>
            <a:pPr marL="0" indent="0" algn="ctr">
              <a:spcBef>
                <a:spcPts val="0"/>
              </a:spcBef>
              <a:spcAft>
                <a:spcPts val="4200"/>
              </a:spcAft>
              <a:buNone/>
            </a:pPr>
            <a:r>
              <a:rPr lang="el-GR" dirty="0" smtClean="0"/>
              <a:t>Το </a:t>
            </a:r>
            <a:r>
              <a:rPr lang="el-GR" dirty="0"/>
              <a:t>παρόν έργο αποτελεί την έκδοση </a:t>
            </a:r>
            <a:r>
              <a:rPr lang="el-GR" dirty="0" smtClean="0"/>
              <a:t>1.01.</a:t>
            </a:r>
            <a:endParaRPr lang="el-GR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08316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Σημείωμα Αναφοράς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/>
              <a:t>Copyright</a:t>
            </a:r>
            <a:r>
              <a:rPr lang="el-GR" sz="2400" dirty="0" smtClean="0"/>
              <a:t> Τεχνολογικό Εκπαιδευτικό Ίδρυμα Θεσσαλίας</a:t>
            </a:r>
            <a:r>
              <a:rPr lang="en-US" sz="2400" dirty="0" smtClean="0"/>
              <a:t>, </a:t>
            </a:r>
            <a:r>
              <a:rPr lang="el-GR" sz="2400" dirty="0" smtClean="0"/>
              <a:t>Γεώργιος </a:t>
            </a:r>
            <a:r>
              <a:rPr lang="el-GR" sz="2400" dirty="0" err="1" smtClean="0"/>
              <a:t>Καρέτσος</a:t>
            </a:r>
            <a:r>
              <a:rPr lang="el-GR" sz="2400" dirty="0" smtClean="0"/>
              <a:t> 2015. Γεώργιος </a:t>
            </a:r>
            <a:r>
              <a:rPr lang="el-GR" sz="2400" dirty="0" err="1" smtClean="0"/>
              <a:t>Καρέτσος</a:t>
            </a:r>
            <a:r>
              <a:rPr lang="el-GR" sz="2400" dirty="0" smtClean="0"/>
              <a:t>. «Κινητές Επικοινωνίες». </a:t>
            </a:r>
            <a:r>
              <a:rPr lang="el-GR" sz="2400" dirty="0"/>
              <a:t>Έκδοση: </a:t>
            </a:r>
            <a:r>
              <a:rPr lang="el-GR" sz="2400" dirty="0" smtClean="0"/>
              <a:t>1.0</a:t>
            </a:r>
            <a:r>
              <a:rPr lang="el-GR" sz="2400" dirty="0"/>
              <a:t>. </a:t>
            </a:r>
            <a:r>
              <a:rPr lang="el-GR" sz="2400" dirty="0" smtClean="0"/>
              <a:t>Λάρισα 2015. </a:t>
            </a:r>
            <a:r>
              <a:rPr lang="el-GR" sz="2400" dirty="0"/>
              <a:t>Διαθέσιμο από τη δικτυακή </a:t>
            </a:r>
            <a:r>
              <a:rPr lang="el-GR" sz="2400" dirty="0" smtClean="0"/>
              <a:t>διεύθυνση: </a:t>
            </a:r>
            <a:r>
              <a:rPr lang="en-US" sz="2400" dirty="0">
                <a:hlinkClick r:id="rId3" tooltip="Μετάβαση στην ιστοσελίδα του Μαθήματος"/>
              </a:rPr>
              <a:t>http://cdev.teilar.gr/courses/TMA113</a:t>
            </a:r>
            <a:r>
              <a:rPr lang="en-US" sz="2400" dirty="0" smtClean="0">
                <a:hlinkClick r:id="rId3" tooltip="Μετάβαση στην ιστοσελίδα του Μαθήματος"/>
              </a:rPr>
              <a:t>/</a:t>
            </a:r>
            <a:r>
              <a:rPr lang="el-GR" sz="2400" dirty="0"/>
              <a:t>,</a:t>
            </a:r>
            <a:r>
              <a:rPr lang="el-GR" sz="2400" dirty="0" smtClean="0"/>
              <a:t> </a:t>
            </a:r>
            <a:r>
              <a:rPr lang="en-US" sz="2400" dirty="0" smtClean="0"/>
              <a:t>20</a:t>
            </a:r>
            <a:r>
              <a:rPr lang="el-GR" sz="2400" dirty="0" smtClean="0"/>
              <a:t>/</a:t>
            </a:r>
            <a:r>
              <a:rPr lang="en-US" sz="2400" dirty="0" smtClean="0"/>
              <a:t>11</a:t>
            </a:r>
            <a:r>
              <a:rPr lang="el-GR" sz="2400" dirty="0" smtClean="0"/>
              <a:t>/2015</a:t>
            </a:r>
            <a:r>
              <a:rPr lang="el-GR" sz="24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622311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</a:t>
            </a:r>
            <a:r>
              <a:rPr lang="en-US" sz="2000" dirty="0" smtClean="0"/>
              <a:t>Creative Commons</a:t>
            </a:r>
            <a:r>
              <a:rPr lang="el-GR" sz="2000" dirty="0" smtClean="0"/>
              <a:t>: Αναφορά Δημιουργού - </a:t>
            </a:r>
            <a:r>
              <a:rPr lang="el-GR" sz="2000" dirty="0"/>
              <a:t>Μη Εμπορική </a:t>
            </a:r>
            <a:r>
              <a:rPr lang="el-GR" sz="2000" dirty="0" smtClean="0"/>
              <a:t>Χρήση - </a:t>
            </a:r>
            <a:r>
              <a:rPr lang="el-GR" sz="2000" dirty="0"/>
              <a:t>Παρόμοια </a:t>
            </a:r>
            <a:r>
              <a:rPr lang="el-GR" sz="2000" dirty="0" smtClean="0"/>
              <a:t>Διανομή, </a:t>
            </a:r>
            <a:r>
              <a:rPr lang="el-GR" sz="2000" dirty="0"/>
              <a:t>4.0 [1] ή μεταγενέστερη, Διεθνής </a:t>
            </a:r>
            <a:r>
              <a:rPr lang="el-GR" sz="2000" dirty="0" smtClean="0"/>
              <a:t>Έκδοση. 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smtClean="0"/>
              <a:t>κ.λπ., τα </a:t>
            </a:r>
            <a:r>
              <a:rPr lang="el-GR" sz="2000" dirty="0"/>
              <a:t>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Εικόνα 1" descr=" Λογότυπο για άδειες χρήσης creative commons, b y, n c, s a " title="Λογότυπο creative commons">
            <a:hlinkClick r:id="rId4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22" y="358140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περιεχομένου 2"/>
          <p:cNvSpPr txBox="1"/>
          <p:nvPr/>
        </p:nvSpPr>
        <p:spPr>
          <a:xfrm>
            <a:off x="533400" y="4224704"/>
            <a:ext cx="8229600" cy="22522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1400" b="0" dirty="0"/>
              <a:t>[1] </a:t>
            </a:r>
            <a:r>
              <a:rPr lang="en-US" sz="1400" b="0" dirty="0" smtClean="0">
                <a:hlinkClick r:id="rId4" tooltip="Μετάβαση στην Άδεια Χρήσης"/>
              </a:rPr>
              <a:t>http://creativecommons.org/licenses/by-nc-sa/4.0/</a:t>
            </a:r>
            <a:endParaRPr lang="el-GR" sz="1400" b="0" dirty="0"/>
          </a:p>
          <a:p>
            <a:r>
              <a:rPr lang="el-GR" sz="1400" b="0" dirty="0"/>
              <a:t>Ως Μη Εμπορική ορίζεται η χρήση: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b="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b="0" dirty="0" err="1" smtClean="0"/>
              <a:t>αδειοδόχο</a:t>
            </a:r>
            <a:r>
              <a:rPr lang="el-GR" sz="1400" b="0" dirty="0"/>
              <a:t>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b="0" dirty="0"/>
              <a:t>που</a:t>
            </a:r>
            <a:r>
              <a:rPr lang="en-GB" sz="1400" b="0" dirty="0"/>
              <a:t> </a:t>
            </a:r>
            <a:r>
              <a:rPr lang="el-GR" sz="1400" b="0" dirty="0"/>
              <a:t>δεν περιλαμβάνει οικονομική συναλλαγή ως προϋπόθεση για τη χρήση ή πρόσβαση στο </a:t>
            </a:r>
            <a:r>
              <a:rPr lang="el-GR" sz="1400" b="0" dirty="0" smtClean="0"/>
              <a:t>έργο,</a:t>
            </a:r>
            <a:endParaRPr lang="el-GR" sz="1400" b="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b="0" dirty="0"/>
              <a:t>που</a:t>
            </a:r>
            <a:r>
              <a:rPr lang="en-GB" sz="1400" b="0" dirty="0"/>
              <a:t> </a:t>
            </a:r>
            <a:r>
              <a:rPr lang="el-GR" sz="1400" b="0" dirty="0"/>
              <a:t>δεν προσπορίζει στο διανομέα του έργου και</a:t>
            </a:r>
            <a:r>
              <a:rPr lang="en-GB" sz="1400" b="0" dirty="0"/>
              <a:t> </a:t>
            </a:r>
            <a:r>
              <a:rPr lang="el-GR" sz="1400" b="0" dirty="0" err="1"/>
              <a:t>αδειοδόχο</a:t>
            </a:r>
            <a:r>
              <a:rPr lang="en-GB" sz="1400" b="0" dirty="0"/>
              <a:t> </a:t>
            </a:r>
            <a:r>
              <a:rPr lang="el-GR" sz="1400" b="0" dirty="0"/>
              <a:t>έμμεσο οικονομικό όφελος (π.χ. διαφημίσεις) από την προβολή του έργου σε διαδικτυακό </a:t>
            </a:r>
            <a:r>
              <a:rPr lang="el-GR" sz="1400" b="0" dirty="0" smtClean="0"/>
              <a:t>τόπο.</a:t>
            </a:r>
            <a:endParaRPr lang="el-GR" sz="1400" b="0" dirty="0"/>
          </a:p>
          <a:p>
            <a:r>
              <a:rPr lang="el-GR" sz="1400" b="0" dirty="0" smtClean="0"/>
              <a:t>Ο </a:t>
            </a:r>
            <a:r>
              <a:rPr lang="el-GR" sz="1400" b="0" dirty="0"/>
              <a:t>δικαιούχος μπορεί να παρέχει στον </a:t>
            </a:r>
            <a:r>
              <a:rPr lang="el-GR" sz="1400" b="0" dirty="0" err="1"/>
              <a:t>αδειοδόχο</a:t>
            </a:r>
            <a:r>
              <a:rPr lang="el-GR" sz="1400" b="0" dirty="0"/>
              <a:t> ξεχωριστή άδεια να χρησιμοποιεί το έργο για εμπορική χρήση, εφόσον αυτό του ζητηθεί</a:t>
            </a:r>
            <a:r>
              <a:rPr lang="el-GR" sz="1400" b="0" dirty="0" smtClean="0"/>
              <a:t>.</a:t>
            </a:r>
            <a:endParaRPr lang="el-GR" sz="1400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727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Αναφοράς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τη</a:t>
            </a:r>
            <a:r>
              <a:rPr lang="en-US" sz="2000" dirty="0" smtClean="0"/>
              <a:t> </a:t>
            </a:r>
            <a:r>
              <a:rPr lang="el-GR" sz="2000" dirty="0"/>
              <a:t>Δ</a:t>
            </a:r>
            <a:r>
              <a:rPr lang="el-GR" sz="2000" dirty="0" smtClean="0"/>
              <a:t>ήλωση</a:t>
            </a:r>
            <a:r>
              <a:rPr lang="en-US" sz="2000" dirty="0" smtClean="0"/>
              <a:t> </a:t>
            </a:r>
            <a:r>
              <a:rPr lang="el-GR" sz="2000" dirty="0" smtClean="0"/>
              <a:t>Διατήρησης Σημειωμάτων,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</a:t>
            </a:r>
            <a:r>
              <a:rPr lang="el-GR" sz="2000" dirty="0" smtClean="0"/>
              <a:t>υπάρχουν).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8868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/>
              <a:t>Σημείωμα Χρήσης </a:t>
            </a:r>
            <a:r>
              <a:rPr lang="el-GR" b="1" dirty="0" smtClean="0"/>
              <a:t>Έργων Τρίτων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Το </a:t>
            </a:r>
            <a:r>
              <a:rPr lang="el-GR" sz="2400" dirty="0"/>
              <a:t>Έργο αυτό κάνει χρήση των ακόλουθων έργων</a:t>
            </a:r>
            <a:r>
              <a:rPr lang="el-GR" sz="2400" dirty="0" smtClean="0"/>
              <a:t>: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400" dirty="0" smtClean="0"/>
              <a:t>Τα κείμενα και οι εικόνες που έχουν χρησιμοποιηθεί σε αυτό το έργο, στα πλαίσια του εκπαιδευτικού έργου του διδάσκοντα, προέρχονται από: Δίκτυα </a:t>
            </a:r>
            <a:r>
              <a:rPr lang="el-GR" sz="2400" dirty="0"/>
              <a:t>Κινητών και Προσωπικών Επικοινωνιών, 2η έκδοση, Μ.Ε. Θεολόγου, ISBN: 978-960-418-278-7, Εκδόσεις Α. </a:t>
            </a:r>
            <a:r>
              <a:rPr lang="el-GR" sz="2400" dirty="0" err="1"/>
              <a:t>Τζιόλα</a:t>
            </a:r>
            <a:r>
              <a:rPr lang="el-GR" sz="2400" dirty="0"/>
              <a:t> &amp; Υιοί Ο.Ε., 2010, </a:t>
            </a:r>
            <a:r>
              <a:rPr lang="el-GR" sz="2400" dirty="0" err="1" smtClean="0"/>
              <a:t>Θεσ</a:t>
            </a:r>
            <a:r>
              <a:rPr lang="el-GR" sz="2400" dirty="0" smtClean="0"/>
              <a:t>/νίκη.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00204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/>
              <a:t>Διαχείριση </a:t>
            </a:r>
            <a:r>
              <a:rPr lang="el-GR" altLang="el-GR" sz="4000" b="1" dirty="0" err="1"/>
              <a:t>ραδιοδιαύλων</a:t>
            </a:r>
            <a:r>
              <a:rPr lang="el-GR" altLang="el-GR" sz="4000" b="1" dirty="0"/>
              <a:t> </a:t>
            </a:r>
            <a:r>
              <a:rPr lang="el-GR" altLang="el-GR" sz="4000" b="1" dirty="0" smtClean="0"/>
              <a:t/>
            </a:r>
            <a:br>
              <a:rPr lang="el-GR" altLang="el-GR" sz="4000" b="1" dirty="0" smtClean="0"/>
            </a:br>
            <a:r>
              <a:rPr lang="el-GR" altLang="el-GR" sz="4000" b="1" dirty="0" smtClean="0"/>
              <a:t>(1 από 3)</a:t>
            </a:r>
            <a:endParaRPr lang="el-GR" sz="4000" dirty="0"/>
          </a:p>
        </p:txBody>
      </p:sp>
      <p:sp>
        <p:nvSpPr>
          <p:cNvPr id="7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b="0" dirty="0" smtClean="0"/>
              <a:t>Αφορά λειτουργίες και διαδικασίες που έχουν σχέση με την:</a:t>
            </a:r>
            <a:endParaRPr lang="en-US" altLang="el-GR" sz="2400" b="0" dirty="0" smtClean="0"/>
          </a:p>
          <a:p>
            <a:pPr marL="1143000" lvl="0" indent="-457200" fontAlgn="auto">
              <a:spcBef>
                <a:spcPts val="0"/>
              </a:spcBef>
              <a:spcAft>
                <a:spcPts val="3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000" b="0" dirty="0" smtClean="0"/>
              <a:t>Εγκατάσταση και απελευθέρωση συνδέσεων μεταξύ κινητών τερματικών και </a:t>
            </a:r>
            <a:r>
              <a:rPr lang="en-US" altLang="el-GR" sz="2000" b="0" dirty="0" smtClean="0"/>
              <a:t>MSC</a:t>
            </a:r>
            <a:r>
              <a:rPr lang="el-GR" altLang="el-GR" sz="2000" b="0" dirty="0" smtClean="0"/>
              <a:t>.</a:t>
            </a:r>
          </a:p>
          <a:p>
            <a:pPr marL="1143000" lvl="0" indent="-457200" fontAlgn="auto">
              <a:spcBef>
                <a:spcPts val="0"/>
              </a:spcBef>
              <a:spcAft>
                <a:spcPts val="12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000" b="0" dirty="0" smtClean="0"/>
              <a:t>Διατήρηση αυτών των συνδέσεων ανεξάρτητα από τις κινήσεις των κινητών τερματικών.</a:t>
            </a:r>
            <a:endParaRPr lang="en-US" altLang="el-GR" sz="2000" b="0" dirty="0" smtClean="0"/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48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b="0" dirty="0" smtClean="0"/>
              <a:t>Χορηγείται δίαυλος για όσον χρόνο διαρκεί η κλήση και υπό τον διαρκή έλεγχο του συστήματος.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b="0" dirty="0" smtClean="0"/>
              <a:t>Επιπρόσθετες λειτουργίες</a:t>
            </a:r>
            <a:r>
              <a:rPr lang="en-US" altLang="el-GR" sz="2400" b="0" dirty="0" smtClean="0"/>
              <a:t> </a:t>
            </a:r>
            <a:r>
              <a:rPr lang="el-GR" altLang="el-GR" sz="2400" b="0" dirty="0" smtClean="0"/>
              <a:t>που δεν υπάρχουν στα σταθερά δίκτυα.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b="0" dirty="0" smtClean="0"/>
              <a:t>Σηματοδοσία.</a:t>
            </a:r>
          </a:p>
        </p:txBody>
      </p:sp>
      <p:sp>
        <p:nvSpPr>
          <p:cNvPr id="1039368" name="Αντικείμενο 1" descr="."/>
          <p:cNvSpPr>
            <a:spLocks noChangeArrowheads="1"/>
          </p:cNvSpPr>
          <p:nvPr/>
        </p:nvSpPr>
        <p:spPr bwMode="auto">
          <a:xfrm>
            <a:off x="4267200" y="4343400"/>
            <a:ext cx="5334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el-GR" altLang="el-GR" b="0">
              <a:latin typeface="Arial" charset="0"/>
            </a:endParaRPr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Διαχείριση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ραδιοδιαύλων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Διαπομπή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l-GR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 smtClean="0"/>
              <a:t>Διαχείριση </a:t>
            </a:r>
            <a:r>
              <a:rPr lang="el-GR" altLang="el-GR" sz="4000" b="1" dirty="0" err="1" smtClean="0"/>
              <a:t>ραδιοδιαύλων</a:t>
            </a:r>
            <a:r>
              <a:rPr lang="el-GR" altLang="el-GR" sz="4000" b="1" dirty="0" smtClean="0"/>
              <a:t> </a:t>
            </a:r>
            <a:br>
              <a:rPr lang="el-GR" altLang="el-GR" sz="4000" b="1" dirty="0" smtClean="0"/>
            </a:br>
            <a:r>
              <a:rPr lang="el-GR" altLang="el-GR" sz="4000" b="1" dirty="0" smtClean="0"/>
              <a:t>(2 από 3)</a:t>
            </a:r>
            <a:endParaRPr lang="el-GR" sz="4000" dirty="0"/>
          </a:p>
        </p:txBody>
      </p:sp>
      <p:sp>
        <p:nvSpPr>
          <p:cNvPr id="6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 err="1" smtClean="0"/>
              <a:t>Διαπομπή</a:t>
            </a:r>
            <a:r>
              <a:rPr lang="el-GR" altLang="el-GR" sz="2800" dirty="0" smtClean="0"/>
              <a:t>:</a:t>
            </a:r>
            <a:endParaRPr lang="en-US" altLang="el-GR" sz="2800" dirty="0"/>
          </a:p>
          <a:p>
            <a:pPr marL="1143000" lvl="0" indent="-457200" fontAlgn="auto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dirty="0" smtClean="0"/>
              <a:t>Μετρήσεις.</a:t>
            </a:r>
          </a:p>
          <a:p>
            <a:pPr marL="1143000" lvl="0" indent="-457200" fontAlgn="auto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dirty="0" smtClean="0"/>
              <a:t>Απόφαση.</a:t>
            </a:r>
          </a:p>
          <a:p>
            <a:pPr marL="1143000" lvl="0" indent="-457200" fontAlgn="auto">
              <a:spcBef>
                <a:spcPts val="0"/>
              </a:spcBef>
              <a:spcAft>
                <a:spcPts val="24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dirty="0" smtClean="0"/>
              <a:t>Εκτέλεση.</a:t>
            </a:r>
            <a:endParaRPr lang="en-US" altLang="el-GR" sz="2400" dirty="0"/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 smtClean="0"/>
              <a:t>Ο </a:t>
            </a:r>
            <a:r>
              <a:rPr lang="el-GR" altLang="el-GR" sz="2800" dirty="0"/>
              <a:t>κύριος ρόλος για τις λειτουργίες διαχείρισης </a:t>
            </a:r>
            <a:r>
              <a:rPr lang="el-GR" altLang="el-GR" sz="2800" dirty="0" err="1"/>
              <a:t>ραδιοδιαύλων</a:t>
            </a:r>
            <a:r>
              <a:rPr lang="el-GR" altLang="el-GR" sz="2800" dirty="0"/>
              <a:t> πέφτει στο σύστημα πρόσβασης (</a:t>
            </a:r>
            <a:r>
              <a:rPr lang="en-US" altLang="el-GR" sz="2800" dirty="0"/>
              <a:t>BSC </a:t>
            </a:r>
            <a:r>
              <a:rPr lang="el-GR" altLang="el-GR" sz="2800" dirty="0"/>
              <a:t>και </a:t>
            </a:r>
            <a:r>
              <a:rPr lang="en-US" altLang="el-GR" sz="2800" dirty="0" smtClean="0"/>
              <a:t>BTSs</a:t>
            </a:r>
            <a:r>
              <a:rPr lang="el-GR" altLang="el-GR" sz="2800" dirty="0" smtClean="0"/>
              <a:t>).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 smtClean="0"/>
              <a:t>Μικρή </a:t>
            </a:r>
            <a:r>
              <a:rPr lang="el-GR" altLang="el-GR" sz="2800" dirty="0"/>
              <a:t>εμπλοκή και του </a:t>
            </a:r>
            <a:r>
              <a:rPr lang="en-US" altLang="el-GR" sz="2800" dirty="0" smtClean="0"/>
              <a:t>MSC</a:t>
            </a:r>
            <a:r>
              <a:rPr lang="el-GR" altLang="el-GR" sz="2800" dirty="0" smtClean="0"/>
              <a:t>.</a:t>
            </a:r>
            <a:endParaRPr lang="en-US" altLang="el-GR" sz="2800" dirty="0"/>
          </a:p>
          <a:p>
            <a:endParaRPr lang="el-GR" dirty="0"/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Διαχείριση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ραδιοδιαύλων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Διαπομπή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 smtClean="0"/>
              <a:t>Διαχείριση </a:t>
            </a:r>
            <a:r>
              <a:rPr lang="el-GR" altLang="el-GR" sz="4000" b="1" dirty="0" err="1" smtClean="0"/>
              <a:t>ραδιοδιαύλων</a:t>
            </a:r>
            <a:r>
              <a:rPr lang="el-GR" altLang="el-GR" sz="4000" b="1" dirty="0" smtClean="0"/>
              <a:t> </a:t>
            </a:r>
            <a:br>
              <a:rPr lang="el-GR" altLang="el-GR" sz="4000" b="1" dirty="0" smtClean="0"/>
            </a:br>
            <a:r>
              <a:rPr lang="el-GR" altLang="el-GR" sz="4000" b="1" dirty="0" smtClean="0"/>
              <a:t>(3 από 3)</a:t>
            </a:r>
            <a:endParaRPr lang="el-GR" dirty="0"/>
          </a:p>
        </p:txBody>
      </p:sp>
      <p:sp>
        <p:nvSpPr>
          <p:cNvPr id="8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1935163"/>
          </a:xfrm>
        </p:spPr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b="0" dirty="0" smtClean="0">
                <a:latin typeface="+mn-lt"/>
              </a:rPr>
              <a:t>Η διαρκής παρακολούθηση των παρεχόμενων διαύλων απαιτεί σηματοδοσία:</a:t>
            </a:r>
          </a:p>
          <a:p>
            <a:pPr marL="1143000" lvl="0" indent="-457200" fontAlgn="auto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b="0" dirty="0" smtClean="0">
                <a:latin typeface="+mn-lt"/>
              </a:rPr>
              <a:t>Μεταξύ των ΜΤ και του δικτύου.</a:t>
            </a:r>
          </a:p>
          <a:p>
            <a:pPr marL="1143000" lvl="0" indent="-457200" fontAlgn="auto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b="0" dirty="0" smtClean="0">
                <a:latin typeface="+mn-lt"/>
              </a:rPr>
              <a:t>Μεταξύ των διαφόρων διατάξεων του δικτύου.</a:t>
            </a:r>
            <a:endParaRPr lang="en-US" altLang="el-GR" sz="2400" b="0" dirty="0" smtClean="0">
              <a:latin typeface="+mn-lt"/>
            </a:endParaRPr>
          </a:p>
        </p:txBody>
      </p:sp>
      <p:pic>
        <p:nvPicPr>
          <p:cNvPr id="9" name="Εικόνα 1" descr="Εικόνα ραδιοδιαύλου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96" y="1689062"/>
            <a:ext cx="7572404" cy="2654338"/>
          </a:xfrm>
          <a:prstGeom prst="rect">
            <a:avLst/>
          </a:prstGeom>
        </p:spPr>
      </p:pic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Διαχείριση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ραδιοδιαύλων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Διαπομπή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l-GR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 smtClean="0">
                <a:latin typeface="+mn-lt"/>
              </a:rPr>
              <a:t>Λειτουργίες διαχείρισης </a:t>
            </a:r>
            <a:r>
              <a:rPr lang="el-GR" altLang="el-GR" sz="4000" b="1" dirty="0" err="1" smtClean="0">
                <a:latin typeface="+mn-lt"/>
              </a:rPr>
              <a:t>ραδιοδιαύλων</a:t>
            </a:r>
            <a:r>
              <a:rPr lang="el-GR" altLang="el-GR" sz="4000" b="1" dirty="0" smtClean="0">
                <a:latin typeface="+mn-lt"/>
              </a:rPr>
              <a:t> (1 από 6) </a:t>
            </a:r>
            <a:endParaRPr lang="el-GR" sz="4000" dirty="0">
              <a:latin typeface="+mn-lt"/>
            </a:endParaRPr>
          </a:p>
        </p:txBody>
      </p:sp>
      <p:sp>
        <p:nvSpPr>
          <p:cNvPr id="6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2" indent="-521208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 smtClean="0">
                <a:solidFill>
                  <a:prstClr val="black"/>
                </a:solidFill>
                <a:cs typeface="Arial" charset="0"/>
              </a:rPr>
              <a:t>Για </a:t>
            </a:r>
            <a:r>
              <a:rPr lang="el-GR" altLang="el-GR" sz="2400" dirty="0">
                <a:solidFill>
                  <a:prstClr val="black"/>
                </a:solidFill>
                <a:cs typeface="Arial" charset="0"/>
              </a:rPr>
              <a:t>κάθε </a:t>
            </a:r>
            <a:r>
              <a:rPr lang="en-US" altLang="el-GR" sz="2400" dirty="0">
                <a:solidFill>
                  <a:prstClr val="black"/>
                </a:solidFill>
                <a:cs typeface="Arial" charset="0"/>
              </a:rPr>
              <a:t>MT</a:t>
            </a:r>
            <a:r>
              <a:rPr lang="el-GR" altLang="el-GR" sz="2400" dirty="0">
                <a:solidFill>
                  <a:prstClr val="black"/>
                </a:solidFill>
                <a:cs typeface="Arial" charset="0"/>
              </a:rPr>
              <a:t> που επικοινωνεί υπάρχει μια διαδρομή μετάδοσης πληροφορίας χρήστη και μία σηματοδοσίας μέχρι το </a:t>
            </a:r>
            <a:r>
              <a:rPr lang="en-US" altLang="el-GR" sz="2400" dirty="0">
                <a:solidFill>
                  <a:prstClr val="black"/>
                </a:solidFill>
                <a:cs typeface="Arial" charset="0"/>
              </a:rPr>
              <a:t>MSC </a:t>
            </a:r>
            <a:r>
              <a:rPr lang="el-GR" altLang="el-GR" sz="2400" dirty="0" smtClean="0">
                <a:solidFill>
                  <a:prstClr val="black"/>
                </a:solidFill>
                <a:cs typeface="Arial" charset="0"/>
              </a:rPr>
              <a:t>πρόσδεσης.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b="1" dirty="0" smtClean="0">
                <a:solidFill>
                  <a:prstClr val="black"/>
                </a:solidFill>
                <a:cs typeface="Arial" charset="0"/>
              </a:rPr>
              <a:t>Από </a:t>
            </a:r>
            <a:r>
              <a:rPr lang="el-GR" altLang="el-GR" sz="2400" b="1" dirty="0">
                <a:solidFill>
                  <a:prstClr val="black"/>
                </a:solidFill>
                <a:cs typeface="Arial" charset="0"/>
              </a:rPr>
              <a:t>πλευράς </a:t>
            </a:r>
            <a:r>
              <a:rPr lang="en-US" altLang="el-GR" sz="2400" b="1" dirty="0" smtClean="0">
                <a:solidFill>
                  <a:prstClr val="black"/>
                </a:solidFill>
                <a:cs typeface="Arial" charset="0"/>
              </a:rPr>
              <a:t>MT</a:t>
            </a:r>
            <a:r>
              <a:rPr lang="el-GR" altLang="el-GR" sz="2400" dirty="0" smtClean="0">
                <a:solidFill>
                  <a:prstClr val="black"/>
                </a:solidFill>
                <a:cs typeface="Arial" charset="0"/>
              </a:rPr>
              <a:t>:</a:t>
            </a:r>
            <a:endParaRPr lang="el-GR" altLang="el-GR" sz="2400" dirty="0">
              <a:solidFill>
                <a:prstClr val="black"/>
              </a:solidFill>
              <a:cs typeface="Arial" charset="0"/>
            </a:endParaRP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200" dirty="0" smtClean="0">
                <a:solidFill>
                  <a:prstClr val="black"/>
                </a:solidFill>
                <a:cs typeface="Arial" charset="0"/>
              </a:rPr>
              <a:t>Εγκατάσταση </a:t>
            </a:r>
            <a:r>
              <a:rPr lang="el-GR" altLang="el-GR" sz="2200" dirty="0">
                <a:solidFill>
                  <a:prstClr val="black"/>
                </a:solidFill>
                <a:cs typeface="Arial" charset="0"/>
              </a:rPr>
              <a:t>μιας τέτοιας διαδρομής όταν το ΜΤ εγκαταλείπει την κατάσταση </a:t>
            </a:r>
            <a:r>
              <a:rPr lang="el-GR" altLang="el-GR" sz="2200" dirty="0" smtClean="0">
                <a:solidFill>
                  <a:prstClr val="black"/>
                </a:solidFill>
                <a:cs typeface="Arial" charset="0"/>
              </a:rPr>
              <a:t>ηρεμίας, </a:t>
            </a:r>
            <a:r>
              <a:rPr lang="el-GR" altLang="el-GR" sz="2200" dirty="0">
                <a:solidFill>
                  <a:prstClr val="black"/>
                </a:solidFill>
                <a:cs typeface="Arial" charset="0"/>
              </a:rPr>
              <a:t>και </a:t>
            </a:r>
            <a:r>
              <a:rPr lang="el-GR" altLang="el-GR" sz="2200" dirty="0" smtClean="0">
                <a:solidFill>
                  <a:prstClr val="black"/>
                </a:solidFill>
                <a:cs typeface="Arial" charset="0"/>
              </a:rPr>
              <a:t>απελευθέρωσή </a:t>
            </a:r>
            <a:r>
              <a:rPr lang="el-GR" altLang="el-GR" sz="2200" dirty="0">
                <a:solidFill>
                  <a:prstClr val="black"/>
                </a:solidFill>
                <a:cs typeface="Arial" charset="0"/>
              </a:rPr>
              <a:t>της όταν επανέρχεται στην κατάσταση ηρεμίας</a:t>
            </a:r>
          </a:p>
          <a:p>
            <a:pPr marL="521208" lvl="2" indent="-521208" eaLnBrk="1" fontAlgn="auto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b="1" dirty="0" smtClean="0">
                <a:solidFill>
                  <a:prstClr val="black"/>
                </a:solidFill>
                <a:cs typeface="Arial" charset="0"/>
              </a:rPr>
              <a:t>Από </a:t>
            </a:r>
            <a:r>
              <a:rPr lang="el-GR" altLang="el-GR" sz="2400" b="1" dirty="0">
                <a:solidFill>
                  <a:prstClr val="black"/>
                </a:solidFill>
                <a:cs typeface="Arial" charset="0"/>
              </a:rPr>
              <a:t>πλευράς </a:t>
            </a:r>
            <a:r>
              <a:rPr lang="el-GR" altLang="el-GR" sz="2400" b="1" dirty="0" smtClean="0">
                <a:solidFill>
                  <a:prstClr val="black"/>
                </a:solidFill>
                <a:cs typeface="Arial" charset="0"/>
              </a:rPr>
              <a:t>δικτύου</a:t>
            </a:r>
            <a:r>
              <a:rPr lang="el-GR" altLang="el-GR" sz="2400" dirty="0" smtClean="0">
                <a:solidFill>
                  <a:prstClr val="black"/>
                </a:solidFill>
                <a:cs typeface="Arial" charset="0"/>
              </a:rPr>
              <a:t>:</a:t>
            </a:r>
            <a:endParaRPr lang="el-GR" altLang="el-GR" sz="2400" dirty="0">
              <a:solidFill>
                <a:prstClr val="black"/>
              </a:solidFill>
              <a:cs typeface="Arial" charset="0"/>
            </a:endParaRPr>
          </a:p>
          <a:p>
            <a:pPr marL="1143000" lvl="0" indent="-457200" fontAlgn="auto">
              <a:spcBef>
                <a:spcPts val="0"/>
              </a:spcBef>
              <a:spcAft>
                <a:spcPts val="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200" dirty="0" smtClean="0">
                <a:solidFill>
                  <a:prstClr val="black"/>
                </a:solidFill>
                <a:cs typeface="Arial" charset="0"/>
              </a:rPr>
              <a:t>Εκχώρηση </a:t>
            </a:r>
            <a:r>
              <a:rPr lang="el-GR" altLang="el-GR" sz="2200" dirty="0">
                <a:solidFill>
                  <a:prstClr val="black"/>
                </a:solidFill>
                <a:cs typeface="Arial" charset="0"/>
              </a:rPr>
              <a:t>μιας τέτοιας διαδρομής κατά τη διάρκεια της δραστηριότητας του </a:t>
            </a:r>
            <a:r>
              <a:rPr lang="el-GR" altLang="el-GR" sz="2200" dirty="0" smtClean="0">
                <a:solidFill>
                  <a:prstClr val="black"/>
                </a:solidFill>
                <a:cs typeface="Arial" charset="0"/>
              </a:rPr>
              <a:t>ΜΤ, </a:t>
            </a:r>
            <a:r>
              <a:rPr lang="el-GR" altLang="el-GR" sz="2200" dirty="0">
                <a:solidFill>
                  <a:prstClr val="black"/>
                </a:solidFill>
                <a:cs typeface="Arial" charset="0"/>
              </a:rPr>
              <a:t>και ενεργοποίηση των μηχανισμών για την διατήρησή της καθώς και για την  τροποποίησή της, όποτε χρειάζεται</a:t>
            </a:r>
            <a:r>
              <a:rPr lang="el-GR" altLang="el-GR" sz="2200" dirty="0" smtClean="0">
                <a:solidFill>
                  <a:prstClr val="black"/>
                </a:solidFill>
                <a:cs typeface="Arial" charset="0"/>
              </a:rPr>
              <a:t>.</a:t>
            </a:r>
            <a:endParaRPr lang="en-US" altLang="el-GR" sz="2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chemeClr val="tx1"/>
                </a:solidFill>
                <a:latin typeface="+mn-lt"/>
              </a:rPr>
              <a:t>Διαχείριση ραδιοδιαύλων - Διαπομπή</a:t>
            </a:r>
            <a:endParaRPr lang="el-GR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/>
              <a:t>Λειτουργίες διαχείρισης </a:t>
            </a:r>
            <a:r>
              <a:rPr lang="el-GR" altLang="el-GR" sz="4000" b="1" dirty="0" err="1"/>
              <a:t>ραδιοδιαύλων</a:t>
            </a:r>
            <a:r>
              <a:rPr lang="el-GR" altLang="el-GR" sz="4000" b="1" dirty="0"/>
              <a:t> </a:t>
            </a:r>
            <a:r>
              <a:rPr lang="el-GR" altLang="el-GR" sz="4000" b="1" dirty="0" smtClean="0"/>
              <a:t>(2 </a:t>
            </a:r>
            <a:r>
              <a:rPr lang="el-GR" altLang="el-GR" sz="4000" b="1" dirty="0"/>
              <a:t>από </a:t>
            </a:r>
            <a:r>
              <a:rPr lang="el-GR" altLang="el-GR" sz="4000" b="1" dirty="0" smtClean="0"/>
              <a:t>6) </a:t>
            </a:r>
            <a:endParaRPr lang="el-GR" sz="4000" dirty="0"/>
          </a:p>
        </p:txBody>
      </p:sp>
      <p:pic>
        <p:nvPicPr>
          <p:cNvPr id="7" name="Θέση περιεχομένου 1" descr="Εικόνα ραδιοδιαύλου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8229600" cy="3629518"/>
          </a:xfrm>
        </p:spPr>
      </p:pic>
      <p:sp>
        <p:nvSpPr>
          <p:cNvPr id="8" name="Θέση περιεχομένου 2"/>
          <p:cNvSpPr/>
          <p:nvPr/>
        </p:nvSpPr>
        <p:spPr>
          <a:xfrm>
            <a:off x="533401" y="1792069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000" b="0" dirty="0" smtClean="0">
                <a:latin typeface="+mn-lt"/>
              </a:rPr>
              <a:t>Ονομάζουμε τη διαδρομή επικοινωνίας μεταξύ </a:t>
            </a:r>
            <a:r>
              <a:rPr lang="en-US" altLang="el-GR" sz="2000" b="0" dirty="0" smtClean="0">
                <a:latin typeface="+mn-lt"/>
              </a:rPr>
              <a:t>MT</a:t>
            </a:r>
            <a:r>
              <a:rPr lang="el-GR" altLang="el-GR" sz="2000" b="0" dirty="0" smtClean="0">
                <a:latin typeface="+mn-lt"/>
              </a:rPr>
              <a:t> και </a:t>
            </a:r>
            <a:r>
              <a:rPr lang="en-US" altLang="el-GR" sz="2000" b="0" dirty="0" smtClean="0">
                <a:latin typeface="+mn-lt"/>
              </a:rPr>
              <a:t>MSC</a:t>
            </a:r>
            <a:r>
              <a:rPr lang="el-GR" altLang="el-GR" sz="2000" b="0" dirty="0" smtClean="0">
                <a:latin typeface="+mn-lt"/>
              </a:rPr>
              <a:t> πρόσδεσης</a:t>
            </a:r>
            <a:r>
              <a:rPr lang="en-US" altLang="el-GR" sz="2000" b="0" dirty="0" smtClean="0">
                <a:latin typeface="+mn-lt"/>
              </a:rPr>
              <a:t>,</a:t>
            </a:r>
            <a:r>
              <a:rPr lang="el-GR" altLang="el-GR" sz="2000" b="0" dirty="0" smtClean="0">
                <a:latin typeface="+mn-lt"/>
              </a:rPr>
              <a:t> </a:t>
            </a:r>
            <a:r>
              <a:rPr lang="el-GR" altLang="el-GR" sz="2000" b="0" i="1" dirty="0" smtClean="0">
                <a:latin typeface="+mn-lt"/>
              </a:rPr>
              <a:t>σύνοδο ΜΤ (</a:t>
            </a:r>
            <a:r>
              <a:rPr lang="en-US" altLang="el-GR" sz="2000" b="0" i="1" dirty="0" smtClean="0">
                <a:latin typeface="+mn-lt"/>
              </a:rPr>
              <a:t>MT session).</a:t>
            </a:r>
            <a:endParaRPr lang="en-GB" altLang="el-GR" sz="2000" b="0" dirty="0">
              <a:latin typeface="+mn-lt"/>
            </a:endParaRPr>
          </a:p>
        </p:txBody>
      </p:sp>
      <p:sp>
        <p:nvSpPr>
          <p:cNvPr id="2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Διαχείριση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ραδιοδιαύλων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Διαπομπή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7CB72-4B02-44CF-9C16-57105AEB2EFD}" type="slidenum">
              <a:rPr lang="el-GR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l-GR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4/21/2015 8:39:47 P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6,2,3,15,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5,10,3,4,64,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7,2,3,12,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,8,7,2,3,14,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1071107,2,3,9,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7,2,3,12,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7,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050,2051,2052,2053,8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074,3075,3076,3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5122,4,5,5125,5135,3,2,6,7,8,9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7,1039368,2,3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,8,9,2,3,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7,8,2,3,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6,2,3,14,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7,8,2,3,14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686C0B60-848E-45E3-A7A6-CCEB684BF00A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3706</TotalTime>
  <Words>1977</Words>
  <Application>Microsoft Office PowerPoint</Application>
  <PresentationFormat>Προβολή στην οθόνη (4:3)</PresentationFormat>
  <Paragraphs>315</Paragraphs>
  <Slides>49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49</vt:i4>
      </vt:variant>
    </vt:vector>
  </HeadingPairs>
  <TitlesOfParts>
    <vt:vector size="50" baseType="lpstr">
      <vt:lpstr>Θέμα του Office</vt:lpstr>
      <vt:lpstr>Κινητές Επικοινωνίες</vt:lpstr>
      <vt:lpstr>Χρηματοδότηση </vt:lpstr>
      <vt:lpstr>Σκοποί ενότητας </vt:lpstr>
      <vt:lpstr>Περιεχόμενα ενότητας  </vt:lpstr>
      <vt:lpstr>Διαχείριση ραδιοδιαύλων  (1 από 3)</vt:lpstr>
      <vt:lpstr>Διαχείριση ραδιοδιαύλων  (2 από 3)</vt:lpstr>
      <vt:lpstr>Διαχείριση ραδιοδιαύλων  (3 από 3)</vt:lpstr>
      <vt:lpstr>Λειτουργίες διαχείρισης ραδιοδιαύλων (1 από 6) </vt:lpstr>
      <vt:lpstr>Λειτουργίες διαχείρισης ραδιοδιαύλων (2 από 6) </vt:lpstr>
      <vt:lpstr>Λειτουργίες διαχείρισης ραδιοδιαύλων (3 από 6) </vt:lpstr>
      <vt:lpstr>Λειτουργίες διαχείρισης ραδιοδιαύλων (4 από 6) </vt:lpstr>
      <vt:lpstr>Λειτουργίες διαχείρισης ραδιοδιαύλων (5 από 6) </vt:lpstr>
      <vt:lpstr>Λειτουργίες διαχείρισης ραδιοδιαύλων (6 από 6) </vt:lpstr>
      <vt:lpstr>Λειτουργίες διαχείρισης διάταξης  (1 από 2)</vt:lpstr>
      <vt:lpstr>Λειτουργίες διαχείρισης διάταξης  (2 από 2)</vt:lpstr>
      <vt:lpstr>Λειτουργίες εκχώρησης διαύλων</vt:lpstr>
      <vt:lpstr>Λειτουργίες έναρξης  δραστηριότητας ΜΤ</vt:lpstr>
      <vt:lpstr>Λειτουργίες πρόσβασης</vt:lpstr>
      <vt:lpstr>Λειτουργίες αναζήτησης</vt:lpstr>
      <vt:lpstr>Λειτουργίες διαχείρισης μετάδοσης</vt:lpstr>
      <vt:lpstr>Διαδικασία πρόσβασης  και αρχικής εκχώρησης</vt:lpstr>
      <vt:lpstr>Διαδικασία αναζήτησης</vt:lpstr>
      <vt:lpstr>Διαδικασία διαπομπής</vt:lpstr>
      <vt:lpstr>Διαπομπή</vt:lpstr>
      <vt:lpstr>Προετοιμασία διαπομπής (1 από 2)</vt:lpstr>
      <vt:lpstr>Προετοιμασία διαπομπής (2 από 2)</vt:lpstr>
      <vt:lpstr>Κριτήρια έναρξης διαπομπής  (1 από 4)</vt:lpstr>
      <vt:lpstr>Κριτήρια έναρξης διαπομπής  (2 από 4)</vt:lpstr>
      <vt:lpstr>Κριτήρια έναρξης διαπομπής  (3 από 4)</vt:lpstr>
      <vt:lpstr>Κριτήρια έναρξης διαπομπής  (4 από 4)</vt:lpstr>
      <vt:lpstr>Παράδειγμα Α</vt:lpstr>
      <vt:lpstr>Προετοιμασία διαπομπής</vt:lpstr>
      <vt:lpstr>Εκτέλεση διαπομπής (1 από 2)</vt:lpstr>
      <vt:lpstr>Εκτέλεση διαπομπής (2 από 2)</vt:lpstr>
      <vt:lpstr>Εξωτερική διαπομπή intra-MSC  (1 από 2)</vt:lpstr>
      <vt:lpstr>Εξωτερική διαπομπή intra-MSC  (2 από 2)</vt:lpstr>
      <vt:lpstr>Αδιάλειπτη διαπομπή</vt:lpstr>
      <vt:lpstr>Εκτέλεση διαπομπής</vt:lpstr>
      <vt:lpstr>Πρωτόκολλα διαπομπής</vt:lpstr>
      <vt:lpstr>Τύποι ήπιας διαπομπής</vt:lpstr>
      <vt:lpstr>ΗΟ μεταξύ συστημάτων (1 από 2)</vt:lpstr>
      <vt:lpstr>ΗΟ μεταξύ συστημάτων (2 από 2)</vt:lpstr>
      <vt:lpstr>Τέλος Ενότητας</vt:lpstr>
      <vt:lpstr>Σημειώματα</vt:lpstr>
      <vt:lpstr>Σημείωμα Ιστορικού 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Company>Τ.Ε.Ι. Θεσσαλίας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Κινητές Επικοινωνίες</dc:title>
  <dc:subject>Διαχείριση ραδιοδιαύλων - Διαπομπή</dc:subject>
  <dc:creator>Καρέτσος Γεώργιος</dc:creator>
  <cp:lastModifiedBy>eLearning</cp:lastModifiedBy>
  <cp:revision>233</cp:revision>
  <dcterms:modified xsi:type="dcterms:W3CDTF">2015-11-16T14:57:50Z</dcterms:modified>
  <cp:category>Εκπαιδευτικό υλικό</cp:category>
  <cp:contentStatus>Τελικό</cp:contentStatus>
</cp:coreProperties>
</file>