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51"/>
  </p:notesMasterIdLst>
  <p:sldIdLst>
    <p:sldId id="308" r:id="rId3"/>
    <p:sldId id="309" r:id="rId4"/>
    <p:sldId id="265" r:id="rId5"/>
    <p:sldId id="264" r:id="rId6"/>
    <p:sldId id="266" r:id="rId7"/>
    <p:sldId id="267" r:id="rId8"/>
    <p:sldId id="268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314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5" r:id="rId44"/>
    <p:sldId id="306" r:id="rId45"/>
    <p:sldId id="307" r:id="rId46"/>
    <p:sldId id="310" r:id="rId47"/>
    <p:sldId id="311" r:id="rId48"/>
    <p:sldId id="312" r:id="rId49"/>
    <p:sldId id="313" r:id="rId50"/>
  </p:sldIdLst>
  <p:sldSz cx="9144000" cy="6858000" type="screen4x3"/>
  <p:notesSz cx="6858000" cy="9144000"/>
  <p:custDataLst>
    <p:tags r:id="rId5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9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56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9EBCF49-E4BA-4452-91B9-7C7873CD4B77}" type="datetimeFigureOut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noProof="0" smtClean="0"/>
              <a:t>Στυλ υποδείγματος κειμένου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0BF983F-6C47-4F8F-84EE-72EC4A93F59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75916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CA508-3B63-4BA9-93AF-AA2EFF565143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42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427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AD55D8-6447-4A8B-A583-1A940700F28B}" type="slidenum">
              <a:rPr 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l-GR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95A2F8-0C18-4E98-9BC9-2EA460E61CBB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D8A83-1332-4B77-86F7-6C05FB1248A9}" type="datetime1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Γραμμές Μεταφοράς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108A2-4819-431C-BD7C-1FD73243993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6701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7E52A-A343-4CE4-B780-0F9ADC1DAE7F}" type="datetime1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Γραμμές Μεταφοράς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2016A-C0D1-47F8-BD72-8B5AFBC82EC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0499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5E4F4-6451-493F-87B2-A7752AB235F3}" type="datetime1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Γραμμές Μεταφοράς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3BD85-043F-4DF9-AC97-64683AB3379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818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C6818-686D-42DB-AC9E-97D4CC5CB000}" type="datetime1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Γραμμές Μεταφοράς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5B330-DDE3-4B52-8A37-AE937CB29A4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981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5E012-7DE1-4A51-9AF0-0C27453E55BC}" type="datetime1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Γραμμές Μεταφοράς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5CD1B-8D2F-4471-9074-B5C17D71958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2516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B445B-05EA-4EAB-BAA8-5BBD480D3D15}" type="datetime1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Γραμμές Μεταφοράς</a:t>
            </a:r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16DE1-28C3-4365-80BA-DCAF31BAC71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8311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C0681-7F8E-4EEE-B326-76093C1D158D}" type="datetime1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8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Γραμμές Μεταφοράς</a:t>
            </a:r>
          </a:p>
        </p:txBody>
      </p:sp>
      <p:sp>
        <p:nvSpPr>
          <p:cNvPr id="9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4C906-D9EF-4F4B-A4D7-DCC021FDF67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6795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4C75F-CE48-49F9-8ADC-CFC5969FA521}" type="datetime1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4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Γραμμές Μεταφοράς</a:t>
            </a:r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BFA63-19D4-43EC-A2A3-B2EE3BB5AD9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4688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D7798-6184-4943-8303-7A22B9EE79CD}" type="datetime1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3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Γραμμές Μεταφοράς</a:t>
            </a:r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69B8F-AD35-4254-BBD0-3D52105FFD9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7870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96D2A-A837-4FF5-9FFA-D42C0E923C18}" type="datetime1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Γραμμές Μεταφοράς</a:t>
            </a:r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C3886-4D72-402D-BB28-8769A54A6D7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0386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FEF75-08E3-489A-A322-46AF09F2DF95}" type="datetime1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Γραμμές Μεταφοράς</a:t>
            </a:r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84600-DBBE-45B9-82E0-1CE1FCED916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5730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κύριου τίτλου</a:t>
            </a:r>
          </a:p>
        </p:txBody>
      </p:sp>
      <p:sp>
        <p:nvSpPr>
          <p:cNvPr id="1027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D901BA-B24E-4643-AD58-71E278A690C7}" type="datetime1">
              <a:rPr lang="el-GR"/>
              <a:pPr>
                <a:defRPr/>
              </a:pPr>
              <a:t>16/11/2015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l-GR"/>
              <a:t>Γραμμές Μεταφοράς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235809-BA2F-4B13-9BE7-53ED39B54F2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www.teilar.gr/" TargetMode="External"/><Relationship Id="rId7" Type="http://schemas.openxmlformats.org/officeDocument/2006/relationships/hyperlink" Target="http://www.edulll.gr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hyperlink" Target="http://creativecommons.org/licenses/by-nc-sa/4.0/deed.el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8.jpeg"/><Relationship Id="rId4" Type="http://schemas.openxmlformats.org/officeDocument/2006/relationships/slide" Target="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hyperlink" Target="http://www.edulll.gr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8.jpeg"/><Relationship Id="rId4" Type="http://schemas.openxmlformats.org/officeDocument/2006/relationships/slide" Target="slid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8.jpeg"/><Relationship Id="rId4" Type="http://schemas.openxmlformats.org/officeDocument/2006/relationships/slide" Target="slide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notesSlide" Target="../notesSlides/notesSlide2.xml"/><Relationship Id="rId7" Type="http://schemas.openxmlformats.org/officeDocument/2006/relationships/slide" Target="slide3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slide" Target="slide29.xml"/><Relationship Id="rId5" Type="http://schemas.openxmlformats.org/officeDocument/2006/relationships/slide" Target="slide23.xml"/><Relationship Id="rId4" Type="http://schemas.openxmlformats.org/officeDocument/2006/relationships/slide" Target="slide1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deed.el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3.png"/><Relationship Id="rId5" Type="http://schemas.openxmlformats.org/officeDocument/2006/relationships/hyperlink" Target="http://www.edulll.gr/" TargetMode="External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cdev.teilar.gr/courses/TMA113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19.png"/><Relationship Id="rId4" Type="http://schemas.openxmlformats.org/officeDocument/2006/relationships/hyperlink" Target="http://creativecommons.org/licenses/by-nc-sa/4.0/deed.el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Ομάδα 1" descr="Λογότυπο του Τεϊ Θεσσαλίας. Τεχνολογικό εκπαιδευτικό ίδρυμα Θεσσαλίας."/>
          <p:cNvGrpSpPr>
            <a:grpSpLocks/>
          </p:cNvGrpSpPr>
          <p:nvPr/>
        </p:nvGrpSpPr>
        <p:grpSpPr bwMode="auto">
          <a:xfrm>
            <a:off x="611188" y="461963"/>
            <a:ext cx="3455987" cy="1041400"/>
            <a:chOff x="611559" y="461813"/>
            <a:chExt cx="3456384" cy="1041770"/>
          </a:xfrm>
        </p:grpSpPr>
        <p:pic>
          <p:nvPicPr>
            <p:cNvPr id="3" name="Εικόνα 1" descr="Λογότυπο του Τεϊ Θεσσαλίας." title="Λογότυπο του Ιδρύματος.">
              <a:hlinkClick r:id="rId3" tooltip="Μετάβαση στην ιστοσελίδα του Ιδρύματος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>
              <a:off x="611559" y="461813"/>
              <a:ext cx="1079624" cy="1041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6" name="Θέση περιεχομένου 1"/>
            <p:cNvSpPr txBox="1">
              <a:spLocks noChangeArrowheads="1"/>
            </p:cNvSpPr>
            <p:nvPr/>
          </p:nvSpPr>
          <p:spPr bwMode="auto">
            <a:xfrm>
              <a:off x="1810182" y="484376"/>
              <a:ext cx="2257761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l-GR" sz="2000" dirty="0"/>
                <a:t>Τεχνολογικό Εκπαιδευτικό </a:t>
              </a:r>
            </a:p>
            <a:p>
              <a:pPr eaLnBrk="1" hangingPunct="1"/>
              <a:r>
                <a:rPr lang="el-GR" sz="2000" dirty="0"/>
                <a:t>Ίδρυμα Θεσσαλίας</a:t>
              </a:r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56864" y="1644551"/>
            <a:ext cx="7772400" cy="1470025"/>
          </a:xfrm>
        </p:spPr>
        <p:txBody>
          <a:bodyPr/>
          <a:lstStyle/>
          <a:p>
            <a:r>
              <a:rPr lang="el-GR" b="1" dirty="0" smtClean="0">
                <a:solidFill>
                  <a:prstClr val="black"/>
                </a:solidFill>
              </a:rPr>
              <a:t>Κινητές Επικοινωνίες</a:t>
            </a:r>
            <a:endParaRPr lang="el-GR" dirty="0"/>
          </a:p>
        </p:txBody>
      </p:sp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1331640" y="3048000"/>
            <a:ext cx="6552727" cy="236220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el-GR" sz="2800" b="1" dirty="0" smtClean="0">
                <a:solidFill>
                  <a:prstClr val="black"/>
                </a:solidFill>
                <a:ea typeface="+mj-ea"/>
                <a:cs typeface="+mj-cs"/>
              </a:rPr>
              <a:t>Ενότητα #2</a:t>
            </a:r>
            <a:r>
              <a:rPr lang="en-US" sz="2800" b="1" dirty="0" smtClean="0">
                <a:solidFill>
                  <a:prstClr val="black"/>
                </a:solidFill>
                <a:ea typeface="+mj-ea"/>
                <a:cs typeface="+mj-cs"/>
              </a:rPr>
              <a:t>:</a:t>
            </a:r>
            <a:r>
              <a:rPr lang="el-GR" sz="2800" b="1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el-GR" sz="2800" dirty="0" smtClean="0">
                <a:solidFill>
                  <a:prstClr val="black"/>
                </a:solidFill>
                <a:ea typeface="+mj-ea"/>
                <a:cs typeface="+mj-cs"/>
              </a:rPr>
              <a:t>Γραμμές μεταφοράς</a:t>
            </a:r>
            <a:endParaRPr lang="el-GR" sz="2800" dirty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 algn="ctr">
              <a:spcBef>
                <a:spcPts val="0"/>
              </a:spcBef>
              <a:spcAft>
                <a:spcPts val="1000"/>
              </a:spcAft>
              <a:buNone/>
              <a:defRPr/>
            </a:pPr>
            <a:r>
              <a:rPr lang="el-GR" sz="2800" dirty="0" smtClean="0">
                <a:solidFill>
                  <a:prstClr val="black"/>
                </a:solidFill>
                <a:ea typeface="+mj-ea"/>
                <a:cs typeface="+mj-cs"/>
              </a:rPr>
              <a:t>Γεώργιος </a:t>
            </a:r>
            <a:r>
              <a:rPr lang="el-GR" sz="2800" dirty="0" err="1" smtClean="0">
                <a:solidFill>
                  <a:prstClr val="black"/>
                </a:solidFill>
                <a:ea typeface="+mj-ea"/>
                <a:cs typeface="+mj-cs"/>
              </a:rPr>
              <a:t>Καρέτσος</a:t>
            </a:r>
            <a:endParaRPr lang="el-GR" sz="28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 algn="ctr" fontAlgn="auto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l-GR" sz="2800" dirty="0" smtClean="0">
                <a:solidFill>
                  <a:prstClr val="black"/>
                </a:solidFill>
                <a:ea typeface="+mj-ea"/>
                <a:cs typeface="+mj-cs"/>
              </a:rPr>
              <a:t>Σχολή Τεχνολογικών Εφαρμογών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l-GR" sz="2800" dirty="0">
                <a:solidFill>
                  <a:prstClr val="black"/>
                </a:solidFill>
              </a:rPr>
              <a:t>Τμήμα Μηχανικών </a:t>
            </a:r>
            <a:r>
              <a:rPr lang="el-GR" sz="2800" dirty="0" smtClean="0">
                <a:solidFill>
                  <a:prstClr val="black"/>
                </a:solidFill>
              </a:rPr>
              <a:t>Πληροφορικής </a:t>
            </a:r>
            <a:r>
              <a:rPr lang="el-GR" sz="2800" dirty="0">
                <a:solidFill>
                  <a:prstClr val="black"/>
                </a:solidFill>
              </a:rPr>
              <a:t>Τ.Ε. </a:t>
            </a:r>
          </a:p>
        </p:txBody>
      </p:sp>
      <p:pic>
        <p:nvPicPr>
          <p:cNvPr id="9" name="Εικόνα 2" descr=" Λογότυπο για άδειες χρήσης creative commons, b y, n c, s a ">
            <a:hlinkClick r:id="rId5" tooltip="Μετάβαση στην Άδεια Χρήσης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175" y="5971167"/>
            <a:ext cx="1583921" cy="554177"/>
          </a:xfrm>
          <a:prstGeom prst="rect">
            <a:avLst/>
          </a:prstGeom>
        </p:spPr>
      </p:pic>
      <p:pic>
        <p:nvPicPr>
          <p:cNvPr id="8" name="Εικόνα 3" descr="Λογότυπο επιχειρησιακού προγράμματος εκπαίδευση και δια βίου μάθηση του υπουργείου παιδείας, ΕΣΠΑ 2007 - 2013, με τη σημαία της Ευρωπαϊκής Ένωσης, το οποίο συγχρηματοδοτείται από την Ευρωπαϊκή Ένωση (Ευρωπαϊκό κοινωνικό ταμείο) και από εθνικούς πόρους. " title="Λογότυπο χρηματοδότησης">
            <a:hlinkClick r:id="rId7" tooltip="Μετάβαση σε www.edulll.gr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92500" y="5657850"/>
            <a:ext cx="431006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500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b="1" kern="0" dirty="0" smtClean="0">
                <a:solidFill>
                  <a:srgbClr val="000000"/>
                </a:solidFill>
              </a:rPr>
              <a:t>Συνεστραμμένο </a:t>
            </a:r>
            <a:r>
              <a:rPr lang="el-GR" altLang="el-GR" b="1" kern="0" dirty="0">
                <a:solidFill>
                  <a:srgbClr val="000000"/>
                </a:solidFill>
              </a:rPr>
              <a:t>ζεύγος καλωδίων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21208" indent="-521208" eaLnBrk="1" hangingPunct="1"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400" kern="0" dirty="0" smtClean="0">
                <a:solidFill>
                  <a:srgbClr val="000000"/>
                </a:solidFill>
              </a:rPr>
              <a:t>Αποτελείται </a:t>
            </a:r>
            <a:r>
              <a:rPr lang="el-GR" altLang="el-GR" sz="2400" kern="0" dirty="0">
                <a:solidFill>
                  <a:srgbClr val="000000"/>
                </a:solidFill>
              </a:rPr>
              <a:t>από δύο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μονωμένα </a:t>
            </a:r>
            <a:r>
              <a:rPr lang="el-GR" altLang="el-GR" sz="2400" kern="0" dirty="0">
                <a:solidFill>
                  <a:srgbClr val="000000"/>
                </a:solidFill>
              </a:rPr>
              <a:t>καλώδια χαλκού που συστρέφονται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μεταξύ </a:t>
            </a:r>
            <a:r>
              <a:rPr lang="el-GR" altLang="el-GR" sz="2400" kern="0" dirty="0">
                <a:solidFill>
                  <a:srgbClr val="000000"/>
                </a:solidFill>
              </a:rPr>
              <a:t>τους.</a:t>
            </a:r>
          </a:p>
          <a:p>
            <a:pPr marL="521208" indent="-521208" eaLnBrk="1" hangingPunct="1"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400" kern="0" dirty="0">
                <a:solidFill>
                  <a:srgbClr val="000000"/>
                </a:solidFill>
              </a:rPr>
              <a:t>Η συστροφή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μειώνει </a:t>
            </a:r>
            <a:r>
              <a:rPr lang="el-GR" altLang="el-GR" sz="2400" kern="0" dirty="0">
                <a:solidFill>
                  <a:srgbClr val="000000"/>
                </a:solidFill>
              </a:rPr>
              <a:t>την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παρεμβολή </a:t>
            </a:r>
            <a:r>
              <a:rPr lang="el-GR" altLang="el-GR" sz="2400" kern="0" dirty="0">
                <a:solidFill>
                  <a:srgbClr val="000000"/>
                </a:solidFill>
              </a:rPr>
              <a:t>διαφωνίας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(</a:t>
            </a:r>
            <a:r>
              <a:rPr lang="en-US" altLang="el-GR" sz="2400" kern="0" dirty="0" smtClean="0">
                <a:solidFill>
                  <a:srgbClr val="000000"/>
                </a:solidFill>
              </a:rPr>
              <a:t>crosstalk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) μεταξύ </a:t>
            </a:r>
            <a:r>
              <a:rPr lang="el-GR" altLang="el-GR" sz="2400" kern="0" dirty="0">
                <a:solidFill>
                  <a:srgbClr val="000000"/>
                </a:solidFill>
              </a:rPr>
              <a:t>των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εφαπτόμενων </a:t>
            </a:r>
            <a:r>
              <a:rPr lang="el-GR" altLang="el-GR" sz="2400" kern="0" dirty="0">
                <a:solidFill>
                  <a:srgbClr val="000000"/>
                </a:solidFill>
              </a:rPr>
              <a:t>ζευγών σε ένα καλώδιο.</a:t>
            </a:r>
          </a:p>
          <a:p>
            <a:pPr marL="521208" indent="-521208" eaLnBrk="1" hangingPunct="1"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400" kern="0" dirty="0">
                <a:solidFill>
                  <a:srgbClr val="000000"/>
                </a:solidFill>
              </a:rPr>
              <a:t>Διακρίνεται στο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θωρακισμένο </a:t>
            </a:r>
            <a:r>
              <a:rPr lang="en-US" altLang="el-GR" sz="2400" kern="0" dirty="0">
                <a:solidFill>
                  <a:srgbClr val="000000"/>
                </a:solidFill>
              </a:rPr>
              <a:t>Shielded Twisted Pair, (STP) </a:t>
            </a:r>
            <a:r>
              <a:rPr lang="el-GR" altLang="el-GR" sz="2400" kern="0" dirty="0">
                <a:solidFill>
                  <a:srgbClr val="000000"/>
                </a:solidFill>
              </a:rPr>
              <a:t>και μη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θωρακισμένο </a:t>
            </a:r>
            <a:r>
              <a:rPr lang="en-US" altLang="el-GR" sz="2400" kern="0" dirty="0">
                <a:solidFill>
                  <a:srgbClr val="000000"/>
                </a:solidFill>
              </a:rPr>
              <a:t>Unshielded Twisted Pair (UTP).</a:t>
            </a:r>
          </a:p>
          <a:p>
            <a:pPr marL="521208" indent="-521208" eaLnBrk="1" hangingPunct="1"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400" kern="0" dirty="0" smtClean="0">
                <a:solidFill>
                  <a:srgbClr val="000000"/>
                </a:solidFill>
              </a:rPr>
              <a:t>Χρησιμοποιείται </a:t>
            </a:r>
            <a:r>
              <a:rPr lang="el-GR" altLang="el-GR" sz="2400" kern="0" dirty="0">
                <a:solidFill>
                  <a:srgbClr val="000000"/>
                </a:solidFill>
              </a:rPr>
              <a:t>στην τηλεφωνία και για την διασύνδεση υπολογιστικών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συστημάτων.</a:t>
            </a:r>
          </a:p>
          <a:p>
            <a:pPr marL="521208" indent="-521208" eaLnBrk="1" hangingPunct="1">
              <a:spcBef>
                <a:spcPts val="0"/>
              </a:spcBef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400" kern="0" dirty="0">
                <a:solidFill>
                  <a:srgbClr val="000000"/>
                </a:solidFill>
              </a:rPr>
              <a:t>Δεν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χρησιμοποιείται </a:t>
            </a:r>
            <a:r>
              <a:rPr lang="el-GR" altLang="el-GR" sz="2400" kern="0" dirty="0">
                <a:solidFill>
                  <a:srgbClr val="000000"/>
                </a:solidFill>
              </a:rPr>
              <a:t>σε υψηλές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συχνότητες, </a:t>
            </a:r>
            <a:r>
              <a:rPr lang="el-GR" altLang="el-GR" sz="2400" kern="0" dirty="0">
                <a:solidFill>
                  <a:srgbClr val="000000"/>
                </a:solidFill>
              </a:rPr>
              <a:t>επειδή παρουσιάζουν απώλειες οι οποίες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μάλιστα </a:t>
            </a:r>
            <a:r>
              <a:rPr lang="el-GR" altLang="el-GR" sz="2400" kern="0" dirty="0">
                <a:solidFill>
                  <a:srgbClr val="000000"/>
                </a:solidFill>
              </a:rPr>
              <a:t>αυξάνουν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με </a:t>
            </a:r>
            <a:r>
              <a:rPr lang="el-GR" altLang="el-GR" sz="2400" kern="0" dirty="0">
                <a:solidFill>
                  <a:srgbClr val="000000"/>
                </a:solidFill>
              </a:rPr>
              <a:t>την υγρασία.</a:t>
            </a:r>
          </a:p>
          <a:p>
            <a:pPr marL="521208" indent="-521208" eaLnBrk="1" hangingPunct="1">
              <a:spcBef>
                <a:spcPts val="0"/>
              </a:spcBef>
              <a:buClr>
                <a:srgbClr val="00007D"/>
              </a:buClr>
              <a:buSzPct val="70000"/>
              <a:buFont typeface="Wingdings" pitchFamily="2" charset="2"/>
              <a:buChar char="n"/>
              <a:defRPr/>
            </a:pPr>
            <a:endParaRPr lang="el-GR" altLang="el-GR" sz="2400" kern="0" dirty="0">
              <a:solidFill>
                <a:srgbClr val="000000"/>
              </a:solidFill>
            </a:endParaRPr>
          </a:p>
        </p:txBody>
      </p:sp>
      <p:sp>
        <p:nvSpPr>
          <p:cNvPr id="12292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400" smtClean="0"/>
              <a:t>Γραμμές Μεταφοράς</a:t>
            </a:r>
          </a:p>
        </p:txBody>
      </p:sp>
      <p:sp>
        <p:nvSpPr>
          <p:cNvPr id="12293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1A8C48-9E28-4871-A752-F402D0E3486C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l-GR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b="1" kern="0" dirty="0" smtClean="0">
                <a:solidFill>
                  <a:srgbClr val="000000"/>
                </a:solidFill>
                <a:latin typeface="+mn-lt"/>
              </a:rPr>
              <a:t>Ομοαξονική γραμμή </a:t>
            </a:r>
            <a:br>
              <a:rPr lang="el-GR" altLang="el-GR" b="1" kern="0" dirty="0" smtClean="0">
                <a:solidFill>
                  <a:srgbClr val="000000"/>
                </a:solidFill>
                <a:latin typeface="+mn-lt"/>
              </a:rPr>
            </a:br>
            <a:r>
              <a:rPr lang="el-GR" altLang="el-GR" b="1" kern="0" dirty="0" smtClean="0">
                <a:solidFill>
                  <a:srgbClr val="000000"/>
                </a:solidFill>
                <a:latin typeface="+mn-lt"/>
              </a:rPr>
              <a:t>(1 από 3)</a:t>
            </a:r>
            <a:endParaRPr lang="el-GR" b="1" dirty="0">
              <a:latin typeface="+mn-lt"/>
            </a:endParaRPr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21208" indent="-521208" eaLnBrk="1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400" kern="0" dirty="0" smtClean="0">
                <a:solidFill>
                  <a:srgbClr val="000000"/>
                </a:solidFill>
              </a:rPr>
              <a:t>Δημιουργείται </a:t>
            </a:r>
            <a:r>
              <a:rPr lang="el-GR" altLang="el-GR" sz="2400" kern="0" dirty="0">
                <a:solidFill>
                  <a:srgbClr val="000000"/>
                </a:solidFill>
              </a:rPr>
              <a:t>από δύο αγωγούς μ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ε </a:t>
            </a:r>
            <a:r>
              <a:rPr lang="el-GR" altLang="el-GR" sz="2400" kern="0" dirty="0">
                <a:solidFill>
                  <a:srgbClr val="000000"/>
                </a:solidFill>
              </a:rPr>
              <a:t>κοινό κέντρο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διαχωρισμένους </a:t>
            </a:r>
            <a:r>
              <a:rPr lang="el-GR" altLang="el-GR" sz="2400" kern="0" dirty="0">
                <a:solidFill>
                  <a:srgbClr val="000000"/>
                </a:solidFill>
              </a:rPr>
              <a:t>μ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ε </a:t>
            </a:r>
            <a:r>
              <a:rPr lang="el-GR" altLang="el-GR" sz="2400" kern="0" dirty="0">
                <a:solidFill>
                  <a:srgbClr val="000000"/>
                </a:solidFill>
              </a:rPr>
              <a:t>διηλεκτρικό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.</a:t>
            </a:r>
          </a:p>
          <a:p>
            <a:pPr marL="521208" indent="-521208" eaLnBrk="1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400" kern="0" dirty="0" smtClean="0">
                <a:solidFill>
                  <a:srgbClr val="000000"/>
                </a:solidFill>
              </a:rPr>
              <a:t>Χρησιμοποιείται </a:t>
            </a:r>
            <a:r>
              <a:rPr lang="el-GR" altLang="el-GR" sz="2400" kern="0" dirty="0">
                <a:solidFill>
                  <a:srgbClr val="000000"/>
                </a:solidFill>
              </a:rPr>
              <a:t>για την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μεταφορά </a:t>
            </a:r>
            <a:r>
              <a:rPr lang="el-GR" altLang="el-GR" sz="2400" kern="0" dirty="0" err="1">
                <a:solidFill>
                  <a:srgbClr val="000000"/>
                </a:solidFill>
              </a:rPr>
              <a:t>υψίσυχνων</a:t>
            </a:r>
            <a:r>
              <a:rPr lang="el-GR" altLang="el-GR" sz="2400" kern="0" dirty="0">
                <a:solidFill>
                  <a:srgbClr val="000000"/>
                </a:solidFill>
              </a:rPr>
              <a:t>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σημάτων (μέχρι </a:t>
            </a:r>
            <a:r>
              <a:rPr lang="el-GR" altLang="el-GR" sz="2400" kern="0" dirty="0">
                <a:solidFill>
                  <a:srgbClr val="000000"/>
                </a:solidFill>
              </a:rPr>
              <a:t>περίπου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18</a:t>
            </a:r>
            <a:r>
              <a:rPr lang="en-US" altLang="el-GR" sz="2400" kern="0" dirty="0" smtClean="0">
                <a:solidFill>
                  <a:srgbClr val="000000"/>
                </a:solidFill>
              </a:rPr>
              <a:t>GHz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).</a:t>
            </a:r>
            <a:endParaRPr lang="el-GR" altLang="el-GR" sz="2400" kern="0" dirty="0">
              <a:solidFill>
                <a:srgbClr val="000000"/>
              </a:solidFill>
            </a:endParaRPr>
          </a:p>
          <a:p>
            <a:pPr marL="521208" indent="-521208" eaLnBrk="1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400" kern="0" dirty="0">
                <a:solidFill>
                  <a:srgbClr val="000000"/>
                </a:solidFill>
              </a:rPr>
              <a:t>Επειδή ο εξωτερικός αγωγός είναι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γειωμένος </a:t>
            </a:r>
            <a:r>
              <a:rPr lang="el-GR" altLang="el-GR" sz="2400" kern="0" dirty="0">
                <a:solidFill>
                  <a:srgbClr val="000000"/>
                </a:solidFill>
              </a:rPr>
              <a:t>οι πιθανότητες εξωτερικών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παρεμβολών μειώνονται</a:t>
            </a:r>
            <a:r>
              <a:rPr lang="el-GR" altLang="el-GR" sz="2400" kern="0" dirty="0">
                <a:solidFill>
                  <a:srgbClr val="000000"/>
                </a:solidFill>
              </a:rPr>
              <a:t>.</a:t>
            </a:r>
          </a:p>
          <a:p>
            <a:pPr marL="521208" indent="-521208" eaLnBrk="1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400" dirty="0"/>
              <a:t>Λόγω </a:t>
            </a:r>
            <a:r>
              <a:rPr lang="el-GR" altLang="el-GR" sz="2400" dirty="0" smtClean="0"/>
              <a:t>ευκαμψίας μπορεί </a:t>
            </a:r>
            <a:r>
              <a:rPr lang="el-GR" altLang="el-GR" sz="2400" dirty="0"/>
              <a:t>να </a:t>
            </a:r>
            <a:r>
              <a:rPr lang="el-GR" altLang="el-GR" sz="2400" dirty="0" smtClean="0"/>
              <a:t>εφαρμοστεί </a:t>
            </a:r>
            <a:r>
              <a:rPr lang="el-GR" altLang="el-GR" sz="2400" dirty="0"/>
              <a:t>σε ελικοειδείς ή περίπλοκες </a:t>
            </a:r>
            <a:r>
              <a:rPr lang="el-GR" altLang="el-GR" sz="2400" dirty="0" smtClean="0"/>
              <a:t>διαδρομές μεταξύ πομποδεκτών </a:t>
            </a:r>
            <a:r>
              <a:rPr lang="el-GR" altLang="el-GR" sz="2400" dirty="0"/>
              <a:t>και κεραιών.</a:t>
            </a:r>
          </a:p>
          <a:p>
            <a:pPr marL="521208" indent="-521208" eaLnBrk="1" hangingPunct="1">
              <a:spcBef>
                <a:spcPts val="0"/>
              </a:spcBef>
              <a:spcAft>
                <a:spcPts val="24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400" kern="0" dirty="0" smtClean="0">
                <a:solidFill>
                  <a:srgbClr val="000000"/>
                </a:solidFill>
              </a:rPr>
              <a:t>Καταλαμβάνει </a:t>
            </a:r>
            <a:r>
              <a:rPr lang="el-GR" altLang="el-GR" sz="2400" kern="0" dirty="0">
                <a:solidFill>
                  <a:srgbClr val="000000"/>
                </a:solidFill>
              </a:rPr>
              <a:t>λιγότερο χώρο σε σχέση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με </a:t>
            </a:r>
            <a:r>
              <a:rPr lang="el-GR" altLang="el-GR" sz="2400" kern="0" dirty="0">
                <a:solidFill>
                  <a:srgbClr val="000000"/>
                </a:solidFill>
              </a:rPr>
              <a:t>την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γραμμή </a:t>
            </a:r>
            <a:r>
              <a:rPr lang="el-GR" altLang="el-GR" sz="2400" kern="0" dirty="0">
                <a:solidFill>
                  <a:srgbClr val="000000"/>
                </a:solidFill>
              </a:rPr>
              <a:t>παράλληλων καλωδίων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.</a:t>
            </a:r>
            <a:endParaRPr lang="el-GR" altLang="el-GR" sz="2400" kern="0" dirty="0">
              <a:solidFill>
                <a:srgbClr val="000000"/>
              </a:solidFill>
            </a:endParaRPr>
          </a:p>
        </p:txBody>
      </p:sp>
      <p:sp>
        <p:nvSpPr>
          <p:cNvPr id="13316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400" smtClean="0"/>
              <a:t>Γραμμές Μεταφοράς</a:t>
            </a:r>
          </a:p>
        </p:txBody>
      </p:sp>
      <p:sp>
        <p:nvSpPr>
          <p:cNvPr id="13317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AED541-E97F-4DCA-A16E-E2063BD1BB43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l-GR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/>
              <a:t>Ομοαξονική γραμμή </a:t>
            </a:r>
            <a:br>
              <a:rPr lang="el-GR" b="1" dirty="0"/>
            </a:br>
            <a:r>
              <a:rPr lang="el-GR" b="1" dirty="0" smtClean="0"/>
              <a:t>(2 </a:t>
            </a:r>
            <a:r>
              <a:rPr lang="el-GR" b="1" dirty="0"/>
              <a:t>από </a:t>
            </a:r>
            <a:r>
              <a:rPr lang="el-GR" b="1" dirty="0" smtClean="0"/>
              <a:t>3)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21208" indent="-521208" eaLnBrk="1" hangingPunct="1">
              <a:spcBef>
                <a:spcPts val="0"/>
              </a:spcBef>
              <a:spcAft>
                <a:spcPts val="0"/>
              </a:spcAft>
              <a:buClr>
                <a:srgbClr val="00007D"/>
              </a:buClr>
              <a:buSzPct val="70000"/>
              <a:buFont typeface="Wingdings" pitchFamily="2" charset="2"/>
              <a:buChar char="n"/>
              <a:defRPr/>
            </a:pPr>
            <a:endParaRPr lang="el-GR" altLang="el-GR" sz="2400" kern="0" dirty="0" smtClean="0">
              <a:solidFill>
                <a:srgbClr val="000000"/>
              </a:solidFill>
            </a:endParaRPr>
          </a:p>
          <a:p>
            <a:pPr marL="521208" indent="-521208" eaLnBrk="1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400" kern="0" dirty="0" smtClean="0">
                <a:solidFill>
                  <a:srgbClr val="000000"/>
                </a:solidFill>
              </a:rPr>
              <a:t>Προσφέρει </a:t>
            </a:r>
            <a:r>
              <a:rPr lang="el-GR" altLang="el-GR" sz="2400" kern="0" dirty="0">
                <a:solidFill>
                  <a:srgbClr val="000000"/>
                </a:solidFill>
              </a:rPr>
              <a:t>υψηλό εύρος ζώνης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(</a:t>
            </a:r>
            <a:r>
              <a:rPr lang="en-US" altLang="el-GR" sz="2400" kern="0" dirty="0" smtClean="0">
                <a:solidFill>
                  <a:srgbClr val="000000"/>
                </a:solidFill>
              </a:rPr>
              <a:t>bandwidth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), με αποτέλεσμα </a:t>
            </a:r>
            <a:r>
              <a:rPr lang="el-GR" altLang="el-GR" sz="2400" kern="0" dirty="0">
                <a:solidFill>
                  <a:srgbClr val="000000"/>
                </a:solidFill>
              </a:rPr>
              <a:t>να επιτυγχάνονται ταχύτητες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μετάδοσης </a:t>
            </a:r>
            <a:r>
              <a:rPr lang="el-GR" altLang="el-GR" sz="2400" kern="0" dirty="0">
                <a:solidFill>
                  <a:srgbClr val="000000"/>
                </a:solidFill>
              </a:rPr>
              <a:t>υψηλότερες από ότι στα χάλκινα καλώδια.</a:t>
            </a:r>
          </a:p>
          <a:p>
            <a:pPr marL="521208" indent="-521208" eaLnBrk="1" hangingPunct="1"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400" kern="0" dirty="0">
                <a:solidFill>
                  <a:srgbClr val="000000"/>
                </a:solidFill>
              </a:rPr>
              <a:t>Βασικά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μειονεκτήματα:</a:t>
            </a:r>
            <a:endParaRPr lang="el-GR" altLang="el-GR" sz="2400" kern="0" dirty="0">
              <a:solidFill>
                <a:srgbClr val="000000"/>
              </a:solidFill>
            </a:endParaRPr>
          </a:p>
          <a:p>
            <a:pPr marL="132588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666699"/>
              </a:buClr>
              <a:buSzPct val="70000"/>
              <a:buFont typeface="Wingdings" pitchFamily="2" charset="2"/>
              <a:buChar char="¨"/>
              <a:defRPr/>
            </a:pPr>
            <a:r>
              <a:rPr lang="el-GR" altLang="el-GR" sz="2200" kern="0" dirty="0">
                <a:solidFill>
                  <a:srgbClr val="000000"/>
                </a:solidFill>
              </a:rPr>
              <a:t>Υψηλότερο κόστος κατασκευής </a:t>
            </a:r>
            <a:r>
              <a:rPr lang="el-GR" altLang="el-GR" sz="2200" kern="0" dirty="0" smtClean="0">
                <a:solidFill>
                  <a:srgbClr val="000000"/>
                </a:solidFill>
              </a:rPr>
              <a:t>από </a:t>
            </a:r>
            <a:r>
              <a:rPr lang="el-GR" altLang="el-GR" sz="2200" kern="0" dirty="0">
                <a:solidFill>
                  <a:srgbClr val="000000"/>
                </a:solidFill>
              </a:rPr>
              <a:t>ότι η </a:t>
            </a:r>
            <a:r>
              <a:rPr lang="el-GR" altLang="el-GR" sz="2200" kern="0" dirty="0" smtClean="0">
                <a:solidFill>
                  <a:srgbClr val="000000"/>
                </a:solidFill>
              </a:rPr>
              <a:t>γραμμή </a:t>
            </a:r>
            <a:r>
              <a:rPr lang="el-GR" altLang="el-GR" sz="2200" kern="0" dirty="0">
                <a:solidFill>
                  <a:srgbClr val="000000"/>
                </a:solidFill>
              </a:rPr>
              <a:t>παράλληλων καλωδίων</a:t>
            </a:r>
            <a:r>
              <a:rPr lang="el-GR" altLang="el-GR" sz="2200" kern="0" dirty="0" smtClean="0">
                <a:solidFill>
                  <a:srgbClr val="000000"/>
                </a:solidFill>
              </a:rPr>
              <a:t>.</a:t>
            </a:r>
          </a:p>
          <a:p>
            <a:pPr marL="132588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666699"/>
              </a:buClr>
              <a:buSzPct val="70000"/>
              <a:buFont typeface="Wingdings" pitchFamily="2" charset="2"/>
              <a:buChar char="¨"/>
              <a:defRPr/>
            </a:pPr>
            <a:r>
              <a:rPr lang="el-GR" altLang="el-GR" sz="2200" kern="0" dirty="0">
                <a:solidFill>
                  <a:srgbClr val="000000"/>
                </a:solidFill>
              </a:rPr>
              <a:t>Πιο δύσκολος </a:t>
            </a:r>
            <a:r>
              <a:rPr lang="el-GR" altLang="el-GR" sz="2200" kern="0" dirty="0" smtClean="0">
                <a:solidFill>
                  <a:srgbClr val="000000"/>
                </a:solidFill>
              </a:rPr>
              <a:t>σχεδιασμός </a:t>
            </a:r>
            <a:r>
              <a:rPr lang="el-GR" altLang="el-GR" sz="2200" kern="0" dirty="0">
                <a:solidFill>
                  <a:srgbClr val="000000"/>
                </a:solidFill>
              </a:rPr>
              <a:t>σε σχέση με τη </a:t>
            </a:r>
            <a:r>
              <a:rPr lang="el-GR" altLang="el-GR" sz="2200" kern="0" dirty="0" smtClean="0">
                <a:solidFill>
                  <a:srgbClr val="000000"/>
                </a:solidFill>
              </a:rPr>
              <a:t>γραμμή </a:t>
            </a:r>
            <a:r>
              <a:rPr lang="el-GR" altLang="el-GR" sz="2200" kern="0" dirty="0">
                <a:solidFill>
                  <a:srgbClr val="000000"/>
                </a:solidFill>
              </a:rPr>
              <a:t>παράλληλων καλωδίων.</a:t>
            </a:r>
          </a:p>
          <a:p>
            <a:pPr marL="1325880" lvl="2" indent="-457200" eaLnBrk="1" hangingPunct="1">
              <a:spcBef>
                <a:spcPts val="0"/>
              </a:spcBef>
              <a:spcAft>
                <a:spcPts val="300"/>
              </a:spcAft>
              <a:buClr>
                <a:srgbClr val="666699"/>
              </a:buClr>
              <a:buSzPct val="70000"/>
              <a:buFont typeface="Wingdings" pitchFamily="2" charset="2"/>
              <a:buChar char="¨"/>
              <a:defRPr/>
            </a:pPr>
            <a:r>
              <a:rPr lang="el-GR" altLang="el-GR" sz="2200" kern="0" dirty="0" smtClean="0">
                <a:solidFill>
                  <a:srgbClr val="000000"/>
                </a:solidFill>
              </a:rPr>
              <a:t>Μόνο σήματα χαμηλής </a:t>
            </a:r>
            <a:r>
              <a:rPr lang="el-GR" altLang="el-GR" sz="2200" kern="0" dirty="0">
                <a:solidFill>
                  <a:srgbClr val="000000"/>
                </a:solidFill>
              </a:rPr>
              <a:t>ισχύος </a:t>
            </a:r>
            <a:r>
              <a:rPr lang="el-GR" altLang="el-GR" sz="2200" kern="0" dirty="0" smtClean="0">
                <a:solidFill>
                  <a:srgbClr val="000000"/>
                </a:solidFill>
              </a:rPr>
              <a:t>μπορούν </a:t>
            </a:r>
            <a:r>
              <a:rPr lang="el-GR" altLang="el-GR" sz="2200" kern="0" dirty="0">
                <a:solidFill>
                  <a:srgbClr val="000000"/>
                </a:solidFill>
              </a:rPr>
              <a:t>να </a:t>
            </a:r>
            <a:r>
              <a:rPr lang="el-GR" altLang="el-GR" sz="2200" kern="0" dirty="0" smtClean="0">
                <a:solidFill>
                  <a:srgbClr val="000000"/>
                </a:solidFill>
              </a:rPr>
              <a:t>μεταφερθούν</a:t>
            </a:r>
            <a:r>
              <a:rPr lang="el-GR" altLang="el-GR" sz="2200" kern="0" dirty="0">
                <a:solidFill>
                  <a:srgbClr val="000000"/>
                </a:solidFill>
              </a:rPr>
              <a:t>.</a:t>
            </a:r>
          </a:p>
          <a:p>
            <a:pPr marL="1325880" lvl="2" indent="-457200" eaLnBrk="1" hangingPunct="1">
              <a:spcBef>
                <a:spcPts val="0"/>
              </a:spcBef>
              <a:spcAft>
                <a:spcPts val="300"/>
              </a:spcAft>
              <a:buClr>
                <a:srgbClr val="6666AA"/>
              </a:buClr>
              <a:buSzPct val="70000"/>
              <a:buFont typeface="Wingdings" pitchFamily="2" charset="2"/>
              <a:buChar char="¨"/>
              <a:defRPr/>
            </a:pPr>
            <a:endParaRPr lang="el-GR" altLang="el-GR" sz="2000" kern="0" dirty="0">
              <a:solidFill>
                <a:srgbClr val="000000"/>
              </a:solidFill>
            </a:endParaRPr>
          </a:p>
        </p:txBody>
      </p:sp>
      <p:sp>
        <p:nvSpPr>
          <p:cNvPr id="14340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400" smtClean="0"/>
              <a:t>Γραμμές Μεταφοράς</a:t>
            </a:r>
          </a:p>
        </p:txBody>
      </p:sp>
      <p:sp>
        <p:nvSpPr>
          <p:cNvPr id="14341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261E3C-2E52-450A-8FE1-27A5C1D8E0C9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l-GR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/>
              <a:t>Ομοαξονική γραμμή </a:t>
            </a:r>
            <a:br>
              <a:rPr lang="el-GR" b="1" dirty="0"/>
            </a:br>
            <a:r>
              <a:rPr lang="el-GR" b="1" dirty="0" smtClean="0"/>
              <a:t>(3 </a:t>
            </a:r>
            <a:r>
              <a:rPr lang="el-GR" b="1" dirty="0"/>
              <a:t>από </a:t>
            </a:r>
            <a:r>
              <a:rPr lang="el-GR" b="1" dirty="0" smtClean="0"/>
              <a:t>3)</a:t>
            </a:r>
            <a:endParaRPr lang="el-GR" b="1" dirty="0"/>
          </a:p>
        </p:txBody>
      </p:sp>
      <p:pic>
        <p:nvPicPr>
          <p:cNvPr id="4" name="Θέση περιεχομένου 1" descr="Εικόνα διατομής ομοαξονικού καλωδίου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97" y="1722437"/>
            <a:ext cx="5286806" cy="4525963"/>
          </a:xfrm>
        </p:spPr>
      </p:pic>
      <p:sp>
        <p:nvSpPr>
          <p:cNvPr id="15364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400" smtClean="0"/>
              <a:t>Γραμμές Μεταφοράς</a:t>
            </a:r>
          </a:p>
        </p:txBody>
      </p:sp>
      <p:sp>
        <p:nvSpPr>
          <p:cNvPr id="15365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9703DA-DBE4-46C5-B155-24D00A132114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l-GR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b="1" kern="0" dirty="0">
                <a:solidFill>
                  <a:srgbClr val="000000"/>
                </a:solidFill>
                <a:latin typeface="+mn-lt"/>
              </a:rPr>
              <a:t>Κυματοδηγοί (</a:t>
            </a:r>
            <a:r>
              <a:rPr lang="el-GR" altLang="el-GR" b="1" kern="0" dirty="0" smtClean="0">
                <a:solidFill>
                  <a:srgbClr val="000000"/>
                </a:solidFill>
                <a:latin typeface="+mn-lt"/>
              </a:rPr>
              <a:t>1 από 2)</a:t>
            </a:r>
            <a:endParaRPr lang="el-GR" b="1" dirty="0">
              <a:latin typeface="+mn-lt"/>
            </a:endParaRPr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21208" indent="-521208" eaLnBrk="1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000" kern="0" dirty="0">
                <a:solidFill>
                  <a:srgbClr val="000000"/>
                </a:solidFill>
              </a:rPr>
              <a:t>Ο όρος 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κυματοδηγός </a:t>
            </a:r>
            <a:r>
              <a:rPr lang="el-GR" altLang="el-GR" sz="2000" kern="0" dirty="0">
                <a:solidFill>
                  <a:srgbClr val="000000"/>
                </a:solidFill>
              </a:rPr>
              <a:t>θα 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μπορούσε </a:t>
            </a:r>
            <a:r>
              <a:rPr lang="el-GR" altLang="el-GR" sz="2000" kern="0" dirty="0">
                <a:solidFill>
                  <a:srgbClr val="000000"/>
                </a:solidFill>
              </a:rPr>
              <a:t>να 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εφαρμοστεί </a:t>
            </a:r>
            <a:r>
              <a:rPr lang="el-GR" altLang="el-GR" sz="2000" kern="0" dirty="0">
                <a:solidFill>
                  <a:srgbClr val="000000"/>
                </a:solidFill>
              </a:rPr>
              <a:t>σε οποιοδήποτε είδος 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γραμμής μεταφοράς</a:t>
            </a:r>
            <a:r>
              <a:rPr lang="el-GR" altLang="el-GR" sz="2000" kern="0" dirty="0">
                <a:solidFill>
                  <a:srgbClr val="000000"/>
                </a:solidFill>
              </a:rPr>
              <a:t>.</a:t>
            </a:r>
          </a:p>
          <a:p>
            <a:pPr marL="521208" indent="-521208" eaLnBrk="1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000" kern="0" dirty="0">
                <a:solidFill>
                  <a:srgbClr val="000000"/>
                </a:solidFill>
              </a:rPr>
              <a:t>Έχει επικρατήσει 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όμως να </a:t>
            </a:r>
            <a:r>
              <a:rPr lang="el-GR" altLang="el-GR" sz="2000" kern="0" dirty="0">
                <a:solidFill>
                  <a:srgbClr val="000000"/>
                </a:solidFill>
              </a:rPr>
              <a:t>αφορά τους ειδικά 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κατασκευασμένους </a:t>
            </a:r>
            <a:r>
              <a:rPr lang="el-GR" altLang="el-GR" sz="2000" kern="0" dirty="0">
                <a:solidFill>
                  <a:srgbClr val="000000"/>
                </a:solidFill>
              </a:rPr>
              <a:t>κούφιους 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μεταλλικούς </a:t>
            </a:r>
            <a:r>
              <a:rPr lang="el-GR" altLang="el-GR" sz="2000" kern="0" dirty="0">
                <a:solidFill>
                  <a:srgbClr val="000000"/>
                </a:solidFill>
              </a:rPr>
              <a:t>αγωγούς.</a:t>
            </a:r>
          </a:p>
          <a:p>
            <a:pPr marL="521208" indent="-521208" eaLnBrk="1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000" kern="0" dirty="0">
                <a:solidFill>
                  <a:srgbClr val="000000"/>
                </a:solidFill>
              </a:rPr>
              <a:t>Η 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μετάδοση </a:t>
            </a:r>
            <a:r>
              <a:rPr lang="el-GR" altLang="el-GR" sz="2000" kern="0" dirty="0">
                <a:solidFill>
                  <a:srgbClr val="000000"/>
                </a:solidFill>
              </a:rPr>
              <a:t>των 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ηλεκτρομαγνητικών κυμάτων </a:t>
            </a:r>
            <a:r>
              <a:rPr lang="el-GR" altLang="el-GR" sz="2000" kern="0" dirty="0">
                <a:solidFill>
                  <a:srgbClr val="000000"/>
                </a:solidFill>
              </a:rPr>
              <a:t>γίνεται 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με </a:t>
            </a:r>
            <a:r>
              <a:rPr lang="el-GR" altLang="el-GR" sz="2000" kern="0" dirty="0">
                <a:solidFill>
                  <a:srgbClr val="000000"/>
                </a:solidFill>
              </a:rPr>
              <a:t>διαδοχικές ανακλάσεις στα εσωτερικά 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τοιχώματά τους.</a:t>
            </a:r>
            <a:endParaRPr lang="el-GR" altLang="el-GR" sz="2000" kern="0" dirty="0">
              <a:solidFill>
                <a:srgbClr val="000000"/>
              </a:solidFill>
            </a:endParaRPr>
          </a:p>
          <a:p>
            <a:pPr marL="521208" indent="-521208" eaLnBrk="1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000" kern="0" dirty="0" smtClean="0">
                <a:solidFill>
                  <a:srgbClr val="000000"/>
                </a:solidFill>
              </a:rPr>
              <a:t>Χρησιμοποιούνται </a:t>
            </a:r>
            <a:r>
              <a:rPr lang="el-GR" altLang="el-GR" sz="2000" kern="0" dirty="0">
                <a:solidFill>
                  <a:srgbClr val="000000"/>
                </a:solidFill>
              </a:rPr>
              <a:t>σε </a:t>
            </a:r>
            <a:r>
              <a:rPr lang="el-GR" altLang="el-GR" sz="2000" kern="0" dirty="0" err="1" smtClean="0">
                <a:solidFill>
                  <a:srgbClr val="000000"/>
                </a:solidFill>
              </a:rPr>
              <a:t>μικροκυματικές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 </a:t>
            </a:r>
            <a:r>
              <a:rPr lang="el-GR" altLang="el-GR" sz="2000" kern="0" dirty="0">
                <a:solidFill>
                  <a:srgbClr val="000000"/>
                </a:solidFill>
              </a:rPr>
              <a:t>συχνότητες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.</a:t>
            </a:r>
          </a:p>
          <a:p>
            <a:pPr marL="521208" indent="-521208" eaLnBrk="1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000" kern="0" dirty="0">
                <a:solidFill>
                  <a:srgbClr val="000000"/>
                </a:solidFill>
              </a:rPr>
              <a:t>Παρουσιάζουν 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μικρότερες </a:t>
            </a:r>
            <a:r>
              <a:rPr lang="el-GR" altLang="el-GR" sz="2000" kern="0" dirty="0">
                <a:solidFill>
                  <a:srgbClr val="000000"/>
                </a:solidFill>
              </a:rPr>
              <a:t>απώλειες από τις άλλες 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γραμμές μεταφοράς </a:t>
            </a:r>
            <a:r>
              <a:rPr lang="el-GR" altLang="el-GR" sz="2000" kern="0" dirty="0">
                <a:solidFill>
                  <a:srgbClr val="000000"/>
                </a:solidFill>
              </a:rPr>
              <a:t>στις υψηλές συχνότητες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.</a:t>
            </a:r>
          </a:p>
          <a:p>
            <a:pPr marL="521208" indent="-521208" eaLnBrk="1" hangingPunct="1">
              <a:spcBef>
                <a:spcPts val="0"/>
              </a:spcBef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000" kern="0" dirty="0">
                <a:solidFill>
                  <a:srgbClr val="000000"/>
                </a:solidFill>
              </a:rPr>
              <a:t>Κατηγοριοποιούνται ανάλογα 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με </a:t>
            </a:r>
            <a:r>
              <a:rPr lang="el-GR" altLang="el-GR" sz="2000" kern="0" dirty="0">
                <a:solidFill>
                  <a:srgbClr val="000000"/>
                </a:solidFill>
              </a:rPr>
              <a:t>την 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διατομή </a:t>
            </a:r>
            <a:r>
              <a:rPr lang="el-GR" altLang="el-GR" sz="2000" kern="0" dirty="0">
                <a:solidFill>
                  <a:srgbClr val="000000"/>
                </a:solidFill>
              </a:rPr>
              <a:t>τους και από το υλικό από το οποίο είναι 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κατασκευασμένοι (μέταλλο </a:t>
            </a:r>
            <a:r>
              <a:rPr lang="el-GR" altLang="el-GR" sz="2000" kern="0" dirty="0">
                <a:solidFill>
                  <a:srgbClr val="000000"/>
                </a:solidFill>
              </a:rPr>
              <a:t>ή διηλεκτρικό).</a:t>
            </a:r>
          </a:p>
          <a:p>
            <a:pPr marL="521208" indent="-521208" eaLnBrk="1" hangingPunct="1">
              <a:spcBef>
                <a:spcPts val="0"/>
              </a:spcBef>
              <a:buClr>
                <a:srgbClr val="00007D"/>
              </a:buClr>
              <a:buSzPct val="70000"/>
              <a:buFont typeface="Wingdings" pitchFamily="2" charset="2"/>
              <a:buChar char="n"/>
              <a:defRPr/>
            </a:pPr>
            <a:endParaRPr lang="el-GR" altLang="el-GR" sz="2000" kern="0" dirty="0">
              <a:solidFill>
                <a:srgbClr val="000000"/>
              </a:solidFill>
            </a:endParaRPr>
          </a:p>
          <a:p>
            <a:pPr marL="521208" indent="-521208" eaLnBrk="1" hangingPunct="1">
              <a:spcBef>
                <a:spcPts val="0"/>
              </a:spcBef>
              <a:buClr>
                <a:srgbClr val="00007D"/>
              </a:buClr>
              <a:buSzPct val="70000"/>
              <a:buFont typeface="Wingdings" pitchFamily="2" charset="2"/>
              <a:buChar char="n"/>
              <a:defRPr/>
            </a:pPr>
            <a:endParaRPr lang="el-GR" altLang="el-GR" sz="2000" kern="0" dirty="0">
              <a:solidFill>
                <a:srgbClr val="000000"/>
              </a:solidFill>
            </a:endParaRPr>
          </a:p>
        </p:txBody>
      </p:sp>
      <p:sp>
        <p:nvSpPr>
          <p:cNvPr id="16388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400" smtClean="0"/>
              <a:t>Γραμμές Μεταφοράς</a:t>
            </a:r>
          </a:p>
        </p:txBody>
      </p:sp>
      <p:sp>
        <p:nvSpPr>
          <p:cNvPr id="16389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8FC4EC-3318-4BDB-9F78-E582DF3BAE3F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l-GR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smtClean="0"/>
              <a:t>Κυματοδηγοί (2 από 2)</a:t>
            </a:r>
            <a:endParaRPr lang="el-GR" b="1" smtClean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521208" indent="-521208" eaLnBrk="1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800" kern="0" dirty="0">
                <a:solidFill>
                  <a:srgbClr val="000000"/>
                </a:solidFill>
              </a:rPr>
              <a:t>Λόγω της κατασκευής τους αποφεύγονται οι παρεμβολές από εξωτερικές </a:t>
            </a:r>
            <a:r>
              <a:rPr lang="el-GR" altLang="el-GR" sz="2800" kern="0" dirty="0" smtClean="0">
                <a:solidFill>
                  <a:srgbClr val="000000"/>
                </a:solidFill>
              </a:rPr>
              <a:t>πηγές, </a:t>
            </a:r>
            <a:r>
              <a:rPr lang="el-GR" altLang="el-GR" sz="2800" kern="0" dirty="0">
                <a:solidFill>
                  <a:srgbClr val="000000"/>
                </a:solidFill>
              </a:rPr>
              <a:t>αλλά και η ακτινοβολία στον περιβάλλοντα χώρο.</a:t>
            </a:r>
          </a:p>
          <a:p>
            <a:pPr marL="521208" indent="-521208" eaLnBrk="1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800" kern="0" dirty="0">
                <a:solidFill>
                  <a:srgbClr val="000000"/>
                </a:solidFill>
              </a:rPr>
              <a:t>Επιτρέπουν την </a:t>
            </a:r>
            <a:r>
              <a:rPr lang="el-GR" altLang="el-GR" sz="2800" kern="0" dirty="0" smtClean="0">
                <a:solidFill>
                  <a:srgbClr val="000000"/>
                </a:solidFill>
              </a:rPr>
              <a:t>μετάδοση </a:t>
            </a:r>
            <a:r>
              <a:rPr lang="el-GR" altLang="el-GR" sz="2800" kern="0" dirty="0">
                <a:solidFill>
                  <a:srgbClr val="000000"/>
                </a:solidFill>
              </a:rPr>
              <a:t>ισχύος </a:t>
            </a:r>
            <a:r>
              <a:rPr lang="el-GR" altLang="el-GR" sz="2800" kern="0" dirty="0" smtClean="0">
                <a:solidFill>
                  <a:srgbClr val="000000"/>
                </a:solidFill>
              </a:rPr>
              <a:t>με τιμές </a:t>
            </a:r>
            <a:r>
              <a:rPr lang="el-GR" altLang="el-GR" sz="2800" kern="0" dirty="0">
                <a:solidFill>
                  <a:srgbClr val="000000"/>
                </a:solidFill>
              </a:rPr>
              <a:t>που </a:t>
            </a:r>
            <a:r>
              <a:rPr lang="el-GR" altLang="el-GR" sz="2800" kern="0" dirty="0" smtClean="0">
                <a:solidFill>
                  <a:srgbClr val="000000"/>
                </a:solidFill>
              </a:rPr>
              <a:t>κυμαίνονται </a:t>
            </a:r>
            <a:r>
              <a:rPr lang="el-GR" altLang="el-GR" sz="2800" kern="0" dirty="0">
                <a:solidFill>
                  <a:srgbClr val="000000"/>
                </a:solidFill>
              </a:rPr>
              <a:t>από </a:t>
            </a:r>
            <a:r>
              <a:rPr lang="el-GR" altLang="el-GR" sz="2800" kern="0" dirty="0" smtClean="0">
                <a:solidFill>
                  <a:srgbClr val="000000"/>
                </a:solidFill>
              </a:rPr>
              <a:t>μερικά </a:t>
            </a:r>
            <a:r>
              <a:rPr lang="en-US" altLang="el-GR" sz="2800" kern="0" dirty="0" err="1" smtClean="0">
                <a:solidFill>
                  <a:srgbClr val="000000"/>
                </a:solidFill>
              </a:rPr>
              <a:t>mW</a:t>
            </a:r>
            <a:r>
              <a:rPr lang="el-GR" altLang="el-GR" sz="2800" kern="0" dirty="0" smtClean="0">
                <a:solidFill>
                  <a:srgbClr val="000000"/>
                </a:solidFill>
              </a:rPr>
              <a:t> </a:t>
            </a:r>
            <a:r>
              <a:rPr lang="el-GR" altLang="el-GR" sz="2800" kern="0" dirty="0">
                <a:solidFill>
                  <a:srgbClr val="000000"/>
                </a:solidFill>
              </a:rPr>
              <a:t>μέχρι δεκάδες  </a:t>
            </a:r>
            <a:r>
              <a:rPr lang="en-US" altLang="el-GR" sz="2800" kern="0" dirty="0" smtClean="0">
                <a:solidFill>
                  <a:srgbClr val="000000"/>
                </a:solidFill>
              </a:rPr>
              <a:t>KW</a:t>
            </a:r>
            <a:r>
              <a:rPr lang="el-GR" altLang="el-GR" sz="2800" kern="0" dirty="0" smtClean="0">
                <a:solidFill>
                  <a:srgbClr val="000000"/>
                </a:solidFill>
              </a:rPr>
              <a:t>.</a:t>
            </a:r>
            <a:endParaRPr lang="el-GR" altLang="el-GR" sz="2800" kern="0" dirty="0">
              <a:solidFill>
                <a:srgbClr val="000000"/>
              </a:solidFill>
            </a:endParaRPr>
          </a:p>
          <a:p>
            <a:pPr marL="521208" indent="-521208" eaLnBrk="1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800" kern="0" dirty="0">
                <a:solidFill>
                  <a:srgbClr val="000000"/>
                </a:solidFill>
              </a:rPr>
              <a:t>Τα </a:t>
            </a:r>
            <a:r>
              <a:rPr lang="el-GR" altLang="el-GR" sz="2800" kern="0" dirty="0" smtClean="0">
                <a:solidFill>
                  <a:srgbClr val="000000"/>
                </a:solidFill>
              </a:rPr>
              <a:t>τοιχώματά </a:t>
            </a:r>
            <a:r>
              <a:rPr lang="el-GR" altLang="el-GR" sz="2800" kern="0" dirty="0">
                <a:solidFill>
                  <a:srgbClr val="000000"/>
                </a:solidFill>
              </a:rPr>
              <a:t>τους είναι πολύ υψηλής </a:t>
            </a:r>
            <a:r>
              <a:rPr lang="el-GR" altLang="el-GR" sz="2800" kern="0" dirty="0" smtClean="0">
                <a:solidFill>
                  <a:srgbClr val="000000"/>
                </a:solidFill>
              </a:rPr>
              <a:t>αγωγιμότητας,</a:t>
            </a:r>
            <a:r>
              <a:rPr lang="el-GR" altLang="el-GR" sz="2800" kern="0" dirty="0">
                <a:solidFill>
                  <a:srgbClr val="000000"/>
                </a:solidFill>
              </a:rPr>
              <a:t> </a:t>
            </a:r>
            <a:r>
              <a:rPr lang="el-GR" altLang="el-GR" sz="2800" kern="0" dirty="0" smtClean="0">
                <a:solidFill>
                  <a:srgbClr val="000000"/>
                </a:solidFill>
              </a:rPr>
              <a:t>με </a:t>
            </a:r>
            <a:r>
              <a:rPr lang="el-GR" altLang="el-GR" sz="2800" kern="0" dirty="0">
                <a:solidFill>
                  <a:srgbClr val="000000"/>
                </a:solidFill>
              </a:rPr>
              <a:t>συνέπεια την </a:t>
            </a:r>
            <a:r>
              <a:rPr lang="el-GR" altLang="el-GR" sz="2800" kern="0" dirty="0" smtClean="0">
                <a:solidFill>
                  <a:srgbClr val="000000"/>
                </a:solidFill>
              </a:rPr>
              <a:t>εμφάνιση </a:t>
            </a:r>
            <a:r>
              <a:rPr lang="el-GR" altLang="el-GR" sz="2800" kern="0" dirty="0">
                <a:solidFill>
                  <a:srgbClr val="000000"/>
                </a:solidFill>
              </a:rPr>
              <a:t>πολύ </a:t>
            </a:r>
            <a:r>
              <a:rPr lang="el-GR" altLang="el-GR" sz="2800" kern="0" dirty="0" smtClean="0">
                <a:solidFill>
                  <a:srgbClr val="000000"/>
                </a:solidFill>
              </a:rPr>
              <a:t>χαμηλών θερμικών </a:t>
            </a:r>
            <a:r>
              <a:rPr lang="el-GR" altLang="el-GR" sz="2800" kern="0" dirty="0">
                <a:solidFill>
                  <a:srgbClr val="000000"/>
                </a:solidFill>
              </a:rPr>
              <a:t>απωλειών κατά τη </a:t>
            </a:r>
            <a:r>
              <a:rPr lang="el-GR" altLang="el-GR" sz="2800" kern="0" dirty="0" smtClean="0">
                <a:solidFill>
                  <a:srgbClr val="000000"/>
                </a:solidFill>
              </a:rPr>
              <a:t>μετάδοση.</a:t>
            </a:r>
          </a:p>
          <a:p>
            <a:pPr marL="521208" indent="-521208" eaLnBrk="1" hangingPunct="1">
              <a:spcBef>
                <a:spcPts val="0"/>
              </a:spcBef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800" kern="0" dirty="0" smtClean="0">
                <a:solidFill>
                  <a:srgbClr val="000000"/>
                </a:solidFill>
              </a:rPr>
              <a:t>Σημαντικό μειονέκτημα </a:t>
            </a:r>
            <a:r>
              <a:rPr lang="el-GR" altLang="el-GR" sz="2800" kern="0" dirty="0">
                <a:solidFill>
                  <a:srgbClr val="000000"/>
                </a:solidFill>
              </a:rPr>
              <a:t>είναι η δυσκολία χρήσης τους σε </a:t>
            </a:r>
            <a:r>
              <a:rPr lang="el-GR" altLang="el-GR" sz="2800" kern="0" dirty="0" smtClean="0">
                <a:solidFill>
                  <a:srgbClr val="000000"/>
                </a:solidFill>
              </a:rPr>
              <a:t>μεγάλες αποστάσεις </a:t>
            </a:r>
            <a:r>
              <a:rPr lang="el-GR" altLang="el-GR" sz="2800" kern="0" dirty="0">
                <a:solidFill>
                  <a:srgbClr val="000000"/>
                </a:solidFill>
              </a:rPr>
              <a:t>και σε ελικοειδείς </a:t>
            </a:r>
            <a:r>
              <a:rPr lang="el-GR" altLang="el-GR" sz="2800" kern="0" dirty="0" smtClean="0">
                <a:solidFill>
                  <a:srgbClr val="000000"/>
                </a:solidFill>
              </a:rPr>
              <a:t>διαδρομές</a:t>
            </a:r>
            <a:r>
              <a:rPr lang="el-GR" altLang="el-GR" sz="2800" kern="0" dirty="0">
                <a:solidFill>
                  <a:srgbClr val="000000"/>
                </a:solidFill>
              </a:rPr>
              <a:t>.</a:t>
            </a:r>
          </a:p>
          <a:p>
            <a:pPr marL="521208" indent="-521208" eaLnBrk="1" hangingPunct="1">
              <a:spcBef>
                <a:spcPts val="0"/>
              </a:spcBef>
              <a:buClr>
                <a:srgbClr val="00007D"/>
              </a:buClr>
              <a:buSzPct val="75000"/>
              <a:buFont typeface="Wingdings" pitchFamily="2" charset="2"/>
              <a:buChar char="n"/>
              <a:defRPr/>
            </a:pPr>
            <a:endParaRPr lang="el-GR" altLang="el-GR" sz="2800" kern="0" dirty="0">
              <a:solidFill>
                <a:srgbClr val="000000"/>
              </a:solidFill>
            </a:endParaRPr>
          </a:p>
        </p:txBody>
      </p:sp>
      <p:sp>
        <p:nvSpPr>
          <p:cNvPr id="17412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400" smtClean="0"/>
              <a:t>Γραμμές Μεταφοράς</a:t>
            </a:r>
          </a:p>
        </p:txBody>
      </p:sp>
      <p:sp>
        <p:nvSpPr>
          <p:cNvPr id="17413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A59C49-C78F-4B21-968E-DCD49B6EC95E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l-GR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b="1" dirty="0" err="1" smtClean="0"/>
              <a:t>Μικροταινιακή</a:t>
            </a:r>
            <a:r>
              <a:rPr lang="el-GR" altLang="el-GR" b="1" dirty="0" smtClean="0"/>
              <a:t> </a:t>
            </a:r>
            <a:r>
              <a:rPr lang="el-GR" altLang="el-GR" b="1" dirty="0"/>
              <a:t>γραμμή </a:t>
            </a:r>
            <a:r>
              <a:rPr lang="el-GR" altLang="el-GR" b="1" dirty="0" smtClean="0"/>
              <a:t/>
            </a:r>
            <a:br>
              <a:rPr lang="el-GR" altLang="el-GR" b="1" dirty="0" smtClean="0"/>
            </a:br>
            <a:r>
              <a:rPr lang="el-GR" altLang="el-GR" b="1" dirty="0" smtClean="0"/>
              <a:t>(</a:t>
            </a:r>
            <a:r>
              <a:rPr lang="en-US" altLang="el-GR" b="1" dirty="0" err="1" smtClean="0"/>
              <a:t>microstrip</a:t>
            </a:r>
            <a:r>
              <a:rPr lang="en-US" altLang="el-GR" b="1" dirty="0" smtClean="0"/>
              <a:t> line</a:t>
            </a:r>
            <a:r>
              <a:rPr lang="el-GR" altLang="el-GR" b="1" dirty="0" smtClean="0"/>
              <a:t>) </a:t>
            </a:r>
            <a:r>
              <a:rPr lang="el-GR" altLang="el-GR" b="1" dirty="0"/>
              <a:t>(</a:t>
            </a:r>
            <a:r>
              <a:rPr lang="el-GR" altLang="el-GR" b="1" dirty="0" smtClean="0"/>
              <a:t>1 από 2)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 rtlCol="0">
            <a:normAutofit/>
          </a:bodyPr>
          <a:lstStyle/>
          <a:p>
            <a:pPr marL="521208" indent="-521208" eaLnBrk="1" hangingPunct="1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endParaRPr lang="el-GR" altLang="el-GR" sz="2000" kern="0" dirty="0" smtClean="0">
              <a:solidFill>
                <a:srgbClr val="000000"/>
              </a:solidFill>
            </a:endParaRPr>
          </a:p>
          <a:p>
            <a:pPr marL="521208" indent="-521208" eaLnBrk="1" hangingPunct="1"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400" kern="0" dirty="0" smtClean="0">
                <a:solidFill>
                  <a:srgbClr val="000000"/>
                </a:solidFill>
              </a:rPr>
              <a:t>Ανήκουν </a:t>
            </a:r>
            <a:r>
              <a:rPr lang="el-GR" altLang="el-GR" sz="2400" kern="0" dirty="0">
                <a:solidFill>
                  <a:srgbClr val="000000"/>
                </a:solidFill>
              </a:rPr>
              <a:t>στην κατηγορία των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λεγόμενων </a:t>
            </a:r>
            <a:r>
              <a:rPr lang="el-GR" altLang="el-GR" sz="2400" kern="0" dirty="0">
                <a:solidFill>
                  <a:srgbClr val="000000"/>
                </a:solidFill>
              </a:rPr>
              <a:t>επίπεδων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γραμμών μεταφοράς (</a:t>
            </a:r>
            <a:r>
              <a:rPr lang="en-US" altLang="el-GR" sz="2400" kern="0" dirty="0" smtClean="0">
                <a:solidFill>
                  <a:srgbClr val="000000"/>
                </a:solidFill>
              </a:rPr>
              <a:t>planar transmission lines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).</a:t>
            </a:r>
            <a:endParaRPr lang="el-GR" altLang="el-GR" sz="2400" kern="0" dirty="0">
              <a:solidFill>
                <a:srgbClr val="000000"/>
              </a:solidFill>
            </a:endParaRPr>
          </a:p>
          <a:p>
            <a:pPr marL="521208" indent="-521208" eaLnBrk="1" hangingPunct="1"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400" kern="0" dirty="0">
                <a:solidFill>
                  <a:srgbClr val="000000"/>
                </a:solidFill>
              </a:rPr>
              <a:t>Είναι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γραμμές </a:t>
            </a:r>
            <a:r>
              <a:rPr lang="el-GR" altLang="el-GR" sz="2400" kern="0" dirty="0">
                <a:solidFill>
                  <a:srgbClr val="000000"/>
                </a:solidFill>
              </a:rPr>
              <a:t>χαλκού οι οποίες εναποτίθενται στο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μονωτικό υπόστρωμα </a:t>
            </a:r>
            <a:r>
              <a:rPr lang="el-GR" altLang="el-GR" sz="2400" kern="0" dirty="0">
                <a:solidFill>
                  <a:srgbClr val="000000"/>
                </a:solidFill>
              </a:rPr>
              <a:t>(διηλεκτρικό) ενός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τυπωμένου κυκλώματος, </a:t>
            </a:r>
            <a:r>
              <a:rPr lang="el-GR" altLang="el-GR" sz="2400" kern="0" dirty="0">
                <a:solidFill>
                  <a:srgbClr val="000000"/>
                </a:solidFill>
              </a:rPr>
              <a:t>το οποίο φέρει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μεταλλική </a:t>
            </a:r>
            <a:r>
              <a:rPr lang="el-GR" altLang="el-GR" sz="2400" kern="0" dirty="0">
                <a:solidFill>
                  <a:srgbClr val="000000"/>
                </a:solidFill>
              </a:rPr>
              <a:t>επίστρωση στο κάτω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μέρος</a:t>
            </a:r>
            <a:r>
              <a:rPr lang="el-GR" altLang="el-GR" sz="2400" kern="0" dirty="0">
                <a:solidFill>
                  <a:srgbClr val="000000"/>
                </a:solidFill>
              </a:rPr>
              <a:t>.</a:t>
            </a:r>
          </a:p>
          <a:p>
            <a:pPr marL="521208" indent="-521208" eaLnBrk="1" hangingPunct="1"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400" kern="0" dirty="0" smtClean="0">
                <a:solidFill>
                  <a:srgbClr val="000000"/>
                </a:solidFill>
              </a:rPr>
              <a:t>Χρησιμοποιείται </a:t>
            </a:r>
            <a:r>
              <a:rPr lang="el-GR" altLang="el-GR" sz="2400" kern="0" dirty="0">
                <a:solidFill>
                  <a:srgbClr val="000000"/>
                </a:solidFill>
              </a:rPr>
              <a:t>για την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μεταφορά σημάτων </a:t>
            </a:r>
            <a:r>
              <a:rPr lang="el-GR" altLang="el-GR" sz="2400" kern="0" dirty="0">
                <a:solidFill>
                  <a:srgbClr val="000000"/>
                </a:solidFill>
              </a:rPr>
              <a:t>σε </a:t>
            </a:r>
            <a:r>
              <a:rPr lang="el-GR" altLang="el-GR" sz="2400" kern="0" dirty="0" err="1" smtClean="0">
                <a:solidFill>
                  <a:srgbClr val="000000"/>
                </a:solidFill>
              </a:rPr>
              <a:t>μικροκυματικές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 </a:t>
            </a:r>
            <a:r>
              <a:rPr lang="el-GR" altLang="el-GR" sz="2400" kern="0" dirty="0">
                <a:solidFill>
                  <a:srgbClr val="000000"/>
                </a:solidFill>
              </a:rPr>
              <a:t>συχνότητες.</a:t>
            </a:r>
          </a:p>
          <a:p>
            <a:pPr marL="521208" indent="-521208" eaLnBrk="1" hangingPunct="1">
              <a:spcBef>
                <a:spcPts val="0"/>
              </a:spcBef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400" kern="0" dirty="0">
                <a:solidFill>
                  <a:srgbClr val="000000"/>
                </a:solidFill>
              </a:rPr>
              <a:t>Υπάρχουν πολλοί διαφορετικοί τρόποι υλοποίησης ανάλογα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με </a:t>
            </a:r>
            <a:r>
              <a:rPr lang="el-GR" altLang="el-GR" sz="2400" kern="0" dirty="0">
                <a:solidFill>
                  <a:srgbClr val="000000"/>
                </a:solidFill>
              </a:rPr>
              <a:t>τις ανάγκες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(μονή γραμμή</a:t>
            </a:r>
            <a:r>
              <a:rPr lang="el-GR" altLang="el-GR" sz="2400" kern="0" dirty="0">
                <a:solidFill>
                  <a:srgbClr val="000000"/>
                </a:solidFill>
              </a:rPr>
              <a:t>, διπλή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συζευγμένη </a:t>
            </a:r>
            <a:r>
              <a:rPr lang="el-GR" altLang="el-GR" sz="2400" kern="0" dirty="0">
                <a:solidFill>
                  <a:srgbClr val="000000"/>
                </a:solidFill>
              </a:rPr>
              <a:t>κλπ).</a:t>
            </a:r>
          </a:p>
        </p:txBody>
      </p:sp>
      <p:sp>
        <p:nvSpPr>
          <p:cNvPr id="18436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400" smtClean="0"/>
              <a:t>Γραμμές Μεταφοράς</a:t>
            </a:r>
          </a:p>
        </p:txBody>
      </p:sp>
      <p:sp>
        <p:nvSpPr>
          <p:cNvPr id="18437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C88171-48CC-442A-8DC5-D8DB3B6840B6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l-GR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 b="1" smtClean="0">
                <a:solidFill>
                  <a:srgbClr val="000000"/>
                </a:solidFill>
              </a:rPr>
              <a:t>Μικρο-ταινιακή γραμμή </a:t>
            </a:r>
            <a:br>
              <a:rPr lang="el-GR" altLang="el-GR" sz="4000" b="1" smtClean="0">
                <a:solidFill>
                  <a:srgbClr val="000000"/>
                </a:solidFill>
              </a:rPr>
            </a:br>
            <a:r>
              <a:rPr lang="el-GR" altLang="el-GR" sz="4000" b="1" smtClean="0">
                <a:solidFill>
                  <a:srgbClr val="000000"/>
                </a:solidFill>
              </a:rPr>
              <a:t>(microstrip line) (2 από 2)</a:t>
            </a:r>
            <a:endParaRPr lang="el-GR" smtClean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21208" indent="-521208" eaLnBrk="1" hangingPunct="1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endParaRPr lang="el-GR" altLang="el-GR" sz="2000" kern="0" dirty="0" smtClean="0">
              <a:solidFill>
                <a:srgbClr val="000000"/>
              </a:solidFill>
            </a:endParaRPr>
          </a:p>
          <a:p>
            <a:pPr marL="521208" indent="-521208" eaLnBrk="1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800" kern="0" dirty="0" smtClean="0">
                <a:solidFill>
                  <a:srgbClr val="000000"/>
                </a:solidFill>
              </a:rPr>
              <a:t>Μικρό μέγεθος και βάρος.</a:t>
            </a:r>
          </a:p>
          <a:p>
            <a:pPr marL="521208" indent="-521208" eaLnBrk="1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800" kern="0" dirty="0" smtClean="0">
                <a:solidFill>
                  <a:srgbClr val="000000"/>
                </a:solidFill>
              </a:rPr>
              <a:t>Υψηλότερο κόστος υλοποίησης σε σχέση με τις ομοαξονικές και παράλληλων καλωδίων.</a:t>
            </a:r>
          </a:p>
          <a:p>
            <a:pPr marL="521208" indent="-521208" eaLnBrk="1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800" kern="0" dirty="0" smtClean="0">
                <a:solidFill>
                  <a:srgbClr val="000000"/>
                </a:solidFill>
              </a:rPr>
              <a:t>Ελάχιστες απώλειες.</a:t>
            </a:r>
          </a:p>
          <a:p>
            <a:pPr marL="521208" indent="-521208" eaLnBrk="1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800" kern="0" dirty="0" smtClean="0">
                <a:solidFill>
                  <a:srgbClr val="000000"/>
                </a:solidFill>
              </a:rPr>
              <a:t>Δυνατότητα συνδυασμού των με ενεργά και παθητικά ηλεκτρονικά στοιχεία πάνω στο ίδιο τυπωμένο κύκλωμα.</a:t>
            </a:r>
          </a:p>
          <a:p>
            <a:pPr marL="521208" indent="-521208" eaLnBrk="1" hangingPunct="1">
              <a:spcBef>
                <a:spcPts val="0"/>
              </a:spcBef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800" kern="0" dirty="0" smtClean="0">
                <a:solidFill>
                  <a:srgbClr val="000000"/>
                </a:solidFill>
              </a:rPr>
              <a:t>Πρέπει η απόσταση πηγής και φορτίου να μικρή.</a:t>
            </a:r>
            <a:endParaRPr lang="el-GR" altLang="el-GR" sz="2800" kern="0" dirty="0">
              <a:solidFill>
                <a:srgbClr val="000000"/>
              </a:solidFill>
            </a:endParaRPr>
          </a:p>
        </p:txBody>
      </p:sp>
      <p:sp>
        <p:nvSpPr>
          <p:cNvPr id="19460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400" smtClean="0"/>
              <a:t>Γραμμές Μεταφοράς</a:t>
            </a:r>
          </a:p>
        </p:txBody>
      </p:sp>
      <p:sp>
        <p:nvSpPr>
          <p:cNvPr id="19461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371A78-4889-4233-92D8-F90CD80875A8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l-GR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sz="4000" b="1" kern="0" dirty="0" smtClean="0">
                <a:solidFill>
                  <a:srgbClr val="000000"/>
                </a:solidFill>
                <a:latin typeface="+mn-lt"/>
              </a:rPr>
              <a:t>Δομή </a:t>
            </a:r>
            <a:r>
              <a:rPr lang="el-GR" altLang="el-GR" sz="4000" b="1" kern="0" dirty="0" err="1" smtClean="0">
                <a:solidFill>
                  <a:srgbClr val="000000"/>
                </a:solidFill>
                <a:latin typeface="+mn-lt"/>
              </a:rPr>
              <a:t>μικρο</a:t>
            </a:r>
            <a:r>
              <a:rPr lang="el-GR" altLang="el-GR" sz="4000" b="1" kern="0" dirty="0" smtClean="0">
                <a:solidFill>
                  <a:srgbClr val="000000"/>
                </a:solidFill>
                <a:latin typeface="+mn-lt"/>
              </a:rPr>
              <a:t>-</a:t>
            </a:r>
            <a:r>
              <a:rPr lang="el-GR" altLang="el-GR" sz="4000" b="1" kern="0" dirty="0" err="1" smtClean="0">
                <a:solidFill>
                  <a:srgbClr val="000000"/>
                </a:solidFill>
                <a:latin typeface="+mn-lt"/>
              </a:rPr>
              <a:t>ταινιακής</a:t>
            </a:r>
            <a:r>
              <a:rPr lang="el-GR" altLang="el-GR" sz="4000" b="1" kern="0" dirty="0" smtClean="0">
                <a:solidFill>
                  <a:srgbClr val="000000"/>
                </a:solidFill>
                <a:latin typeface="+mn-lt"/>
              </a:rPr>
              <a:t> γραμμής</a:t>
            </a:r>
            <a:endParaRPr lang="el-GR" b="1" dirty="0">
              <a:latin typeface="+mn-lt"/>
            </a:endParaRPr>
          </a:p>
        </p:txBody>
      </p:sp>
      <p:pic>
        <p:nvPicPr>
          <p:cNvPr id="4" name="Θέση περιεχομένου 1" descr="Εικόνα της δομής.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48" y="1743012"/>
            <a:ext cx="7373104" cy="4240339"/>
          </a:xfrm>
        </p:spPr>
      </p:pic>
      <p:sp>
        <p:nvSpPr>
          <p:cNvPr id="20484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400" smtClean="0"/>
              <a:t>Γραμμές Μεταφοράς</a:t>
            </a:r>
          </a:p>
        </p:txBody>
      </p:sp>
      <p:sp>
        <p:nvSpPr>
          <p:cNvPr id="20485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16129B-C85E-424A-B368-599325429BD6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l-GR" sz="1400" smtClean="0"/>
          </a:p>
        </p:txBody>
      </p:sp>
      <p:pic>
        <p:nvPicPr>
          <p:cNvPr id="9" name="Εικόνα 1" descr="Εικονίδιο μετάβασης στα Περιεχόμενα.">
            <a:hlinkClick r:id="rId4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b="1" dirty="0" smtClean="0"/>
              <a:t>Ισοδύναμη </a:t>
            </a:r>
            <a:r>
              <a:rPr lang="el-GR" altLang="el-GR" b="1" dirty="0"/>
              <a:t>αναπαράσταση </a:t>
            </a:r>
            <a:r>
              <a:rPr lang="el-GR" altLang="el-GR" b="1" dirty="0" smtClean="0"/>
              <a:t/>
            </a:r>
            <a:br>
              <a:rPr lang="el-GR" altLang="el-GR" b="1" dirty="0" smtClean="0"/>
            </a:br>
            <a:r>
              <a:rPr lang="el-GR" altLang="el-GR" b="1" dirty="0" smtClean="0"/>
              <a:t>γραμμής μεταφοράς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21208" indent="-521208" eaLnBrk="1" hangingPunct="1"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sz="2400" kern="0" dirty="0">
                <a:solidFill>
                  <a:srgbClr val="000000"/>
                </a:solidFill>
              </a:rPr>
              <a:t>Επειδή κάθε αγωγός έχει </a:t>
            </a:r>
            <a:r>
              <a:rPr lang="el-GR" sz="2400" kern="0" dirty="0" smtClean="0">
                <a:solidFill>
                  <a:srgbClr val="000000"/>
                </a:solidFill>
              </a:rPr>
              <a:t>συγκεκριμένο μήκος </a:t>
            </a:r>
            <a:r>
              <a:rPr lang="el-GR" sz="2400" kern="0" dirty="0">
                <a:solidFill>
                  <a:srgbClr val="000000"/>
                </a:solidFill>
              </a:rPr>
              <a:t>και </a:t>
            </a:r>
            <a:r>
              <a:rPr lang="el-GR" sz="2400" kern="0" dirty="0" smtClean="0">
                <a:solidFill>
                  <a:srgbClr val="000000"/>
                </a:solidFill>
              </a:rPr>
              <a:t>διάμετρο</a:t>
            </a:r>
            <a:r>
              <a:rPr lang="el-GR" sz="2400" kern="0" dirty="0">
                <a:solidFill>
                  <a:srgbClr val="000000"/>
                </a:solidFill>
              </a:rPr>
              <a:t>, θα έχει αντίσταση </a:t>
            </a:r>
            <a:r>
              <a:rPr lang="en-US" sz="2400" kern="0" dirty="0" smtClean="0">
                <a:solidFill>
                  <a:srgbClr val="000000"/>
                </a:solidFill>
              </a:rPr>
              <a:t>R</a:t>
            </a:r>
            <a:r>
              <a:rPr lang="el-GR" sz="2400" kern="0" dirty="0" smtClean="0">
                <a:solidFill>
                  <a:srgbClr val="000000"/>
                </a:solidFill>
              </a:rPr>
              <a:t> </a:t>
            </a:r>
            <a:r>
              <a:rPr lang="el-GR" sz="2400" kern="0" dirty="0">
                <a:solidFill>
                  <a:srgbClr val="000000"/>
                </a:solidFill>
              </a:rPr>
              <a:t>και επαγωγή </a:t>
            </a:r>
            <a:r>
              <a:rPr lang="en-US" sz="2400" kern="0" dirty="0" smtClean="0">
                <a:solidFill>
                  <a:srgbClr val="000000"/>
                </a:solidFill>
              </a:rPr>
              <a:t>L</a:t>
            </a:r>
            <a:r>
              <a:rPr lang="el-GR" sz="2400" kern="0" dirty="0" smtClean="0">
                <a:solidFill>
                  <a:srgbClr val="000000"/>
                </a:solidFill>
              </a:rPr>
              <a:t>.</a:t>
            </a:r>
          </a:p>
          <a:p>
            <a:pPr marL="521208" indent="-521208" eaLnBrk="1" hangingPunct="1"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sz="2400" kern="0" dirty="0" smtClean="0">
                <a:solidFill>
                  <a:srgbClr val="000000"/>
                </a:solidFill>
              </a:rPr>
              <a:t>Επειδή </a:t>
            </a:r>
            <a:r>
              <a:rPr lang="el-GR" sz="2400" kern="0" dirty="0">
                <a:solidFill>
                  <a:srgbClr val="000000"/>
                </a:solidFill>
              </a:rPr>
              <a:t>υπάρχουν δυο καλώδια </a:t>
            </a:r>
            <a:r>
              <a:rPr lang="el-GR" sz="2400" kern="0" dirty="0" smtClean="0">
                <a:solidFill>
                  <a:srgbClr val="000000"/>
                </a:solidFill>
              </a:rPr>
              <a:t>τοποθετημένα </a:t>
            </a:r>
            <a:r>
              <a:rPr lang="el-GR" sz="2400" kern="0" dirty="0">
                <a:solidFill>
                  <a:srgbClr val="000000"/>
                </a:solidFill>
              </a:rPr>
              <a:t>το ένα στο άλλο κοντά, θα υπάρχει </a:t>
            </a:r>
            <a:r>
              <a:rPr lang="el-GR" sz="2400" kern="0" dirty="0" smtClean="0">
                <a:solidFill>
                  <a:srgbClr val="000000"/>
                </a:solidFill>
              </a:rPr>
              <a:t>μεταξύ </a:t>
            </a:r>
            <a:r>
              <a:rPr lang="el-GR" sz="2400" kern="0" dirty="0">
                <a:solidFill>
                  <a:srgbClr val="000000"/>
                </a:solidFill>
              </a:rPr>
              <a:t>τους χωρητικότητα </a:t>
            </a:r>
            <a:r>
              <a:rPr lang="en-US" sz="2400" kern="0" dirty="0" smtClean="0">
                <a:solidFill>
                  <a:srgbClr val="000000"/>
                </a:solidFill>
              </a:rPr>
              <a:t>C</a:t>
            </a:r>
            <a:r>
              <a:rPr lang="el-GR" sz="2400" kern="0" dirty="0" smtClean="0">
                <a:solidFill>
                  <a:srgbClr val="000000"/>
                </a:solidFill>
              </a:rPr>
              <a:t>.</a:t>
            </a:r>
          </a:p>
          <a:p>
            <a:pPr marL="521208" indent="-521208" eaLnBrk="1" hangingPunct="1"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sz="2400" kern="0" dirty="0">
                <a:solidFill>
                  <a:srgbClr val="000000"/>
                </a:solidFill>
              </a:rPr>
              <a:t>Επίσης επειδή ο </a:t>
            </a:r>
            <a:r>
              <a:rPr lang="el-GR" sz="2400" kern="0" dirty="0" smtClean="0">
                <a:solidFill>
                  <a:srgbClr val="000000"/>
                </a:solidFill>
              </a:rPr>
              <a:t>διαχωρισμός </a:t>
            </a:r>
            <a:r>
              <a:rPr lang="el-GR" sz="2400" kern="0" dirty="0">
                <a:solidFill>
                  <a:srgbClr val="000000"/>
                </a:solidFill>
              </a:rPr>
              <a:t>των καλωδίων γίνεται </a:t>
            </a:r>
            <a:r>
              <a:rPr lang="el-GR" sz="2400" kern="0" dirty="0" smtClean="0">
                <a:solidFill>
                  <a:srgbClr val="000000"/>
                </a:solidFill>
              </a:rPr>
              <a:t>μέσω </a:t>
            </a:r>
            <a:r>
              <a:rPr lang="el-GR" sz="2400" kern="0" dirty="0">
                <a:solidFill>
                  <a:srgbClr val="000000"/>
                </a:solidFill>
              </a:rPr>
              <a:t>διηλεκτρικού, </a:t>
            </a:r>
            <a:r>
              <a:rPr lang="el-GR" sz="2400" kern="0" dirty="0" smtClean="0">
                <a:solidFill>
                  <a:srgbClr val="000000"/>
                </a:solidFill>
              </a:rPr>
              <a:t>το οποίο δεν είναι </a:t>
            </a:r>
            <a:r>
              <a:rPr lang="el-GR" sz="2400" kern="0" dirty="0">
                <a:solidFill>
                  <a:srgbClr val="000000"/>
                </a:solidFill>
              </a:rPr>
              <a:t>τέλειο, υπάρχουν απώλειες </a:t>
            </a:r>
            <a:r>
              <a:rPr lang="el-GR" sz="2400" kern="0" dirty="0" smtClean="0">
                <a:solidFill>
                  <a:srgbClr val="000000"/>
                </a:solidFill>
              </a:rPr>
              <a:t>οι </a:t>
            </a:r>
            <a:r>
              <a:rPr lang="el-GR" sz="2400" kern="0" dirty="0">
                <a:solidFill>
                  <a:srgbClr val="000000"/>
                </a:solidFill>
              </a:rPr>
              <a:t>οποίες </a:t>
            </a:r>
            <a:r>
              <a:rPr lang="el-GR" sz="2400" kern="0" dirty="0" smtClean="0">
                <a:solidFill>
                  <a:srgbClr val="000000"/>
                </a:solidFill>
              </a:rPr>
              <a:t>μπορούν να αναπαρασταθούν </a:t>
            </a:r>
            <a:r>
              <a:rPr lang="el-GR" sz="2400" kern="0" dirty="0">
                <a:solidFill>
                  <a:srgbClr val="000000"/>
                </a:solidFill>
              </a:rPr>
              <a:t>µε </a:t>
            </a:r>
            <a:r>
              <a:rPr lang="el-GR" sz="2400" kern="0" dirty="0" smtClean="0">
                <a:solidFill>
                  <a:srgbClr val="000000"/>
                </a:solidFill>
              </a:rPr>
              <a:t>μία </a:t>
            </a:r>
            <a:r>
              <a:rPr lang="el-GR" sz="2400" kern="0" dirty="0">
                <a:solidFill>
                  <a:srgbClr val="000000"/>
                </a:solidFill>
              </a:rPr>
              <a:t>παράλληλη </a:t>
            </a:r>
            <a:r>
              <a:rPr lang="el-GR" sz="2400" kern="0" dirty="0" smtClean="0">
                <a:solidFill>
                  <a:srgbClr val="000000"/>
                </a:solidFill>
              </a:rPr>
              <a:t>αγωγιμότητα </a:t>
            </a:r>
            <a:r>
              <a:rPr lang="en-US" sz="2400" kern="0" dirty="0" smtClean="0">
                <a:solidFill>
                  <a:srgbClr val="000000"/>
                </a:solidFill>
              </a:rPr>
              <a:t>G</a:t>
            </a:r>
            <a:r>
              <a:rPr lang="el-GR" sz="2400" kern="0" dirty="0" smtClean="0">
                <a:solidFill>
                  <a:srgbClr val="000000"/>
                </a:solidFill>
              </a:rPr>
              <a:t>.</a:t>
            </a:r>
          </a:p>
          <a:p>
            <a:pPr marL="521208" indent="-521208" eaLnBrk="1" hangingPunct="1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sz="2400" kern="0" dirty="0">
                <a:solidFill>
                  <a:srgbClr val="000000"/>
                </a:solidFill>
              </a:rPr>
              <a:t>Όλα τα παραπάνω </a:t>
            </a:r>
            <a:r>
              <a:rPr lang="el-GR" sz="2400" kern="0" dirty="0" smtClean="0">
                <a:solidFill>
                  <a:srgbClr val="000000"/>
                </a:solidFill>
              </a:rPr>
              <a:t>μεγέθη μετρώνται </a:t>
            </a:r>
            <a:r>
              <a:rPr lang="el-GR" sz="2400" kern="0" dirty="0">
                <a:solidFill>
                  <a:srgbClr val="000000"/>
                </a:solidFill>
              </a:rPr>
              <a:t>ανά </a:t>
            </a:r>
            <a:r>
              <a:rPr lang="el-GR" sz="2400" kern="0" dirty="0" smtClean="0">
                <a:solidFill>
                  <a:srgbClr val="000000"/>
                </a:solidFill>
              </a:rPr>
              <a:t>μονάδα μήκους</a:t>
            </a:r>
            <a:r>
              <a:rPr lang="el-GR" sz="2400" kern="0" dirty="0">
                <a:solidFill>
                  <a:srgbClr val="000000"/>
                </a:solidFill>
              </a:rPr>
              <a:t>, π.χ. </a:t>
            </a:r>
            <a:r>
              <a:rPr lang="el-GR" sz="2400" kern="0" dirty="0" smtClean="0">
                <a:solidFill>
                  <a:srgbClr val="000000"/>
                </a:solidFill>
              </a:rPr>
              <a:t>ανά μέτρο</a:t>
            </a:r>
            <a:r>
              <a:rPr lang="el-GR" sz="2400" kern="0" dirty="0">
                <a:solidFill>
                  <a:srgbClr val="000000"/>
                </a:solidFill>
              </a:rPr>
              <a:t>, γιατί </a:t>
            </a:r>
            <a:r>
              <a:rPr lang="el-GR" sz="2400" kern="0" dirty="0" smtClean="0">
                <a:solidFill>
                  <a:srgbClr val="000000"/>
                </a:solidFill>
              </a:rPr>
              <a:t>εμφανίζονται </a:t>
            </a:r>
            <a:r>
              <a:rPr lang="el-GR" sz="2400" kern="0" dirty="0">
                <a:solidFill>
                  <a:srgbClr val="000000"/>
                </a:solidFill>
              </a:rPr>
              <a:t>συνεχώς  κατά </a:t>
            </a:r>
            <a:r>
              <a:rPr lang="el-GR" sz="2400" kern="0" dirty="0" smtClean="0">
                <a:solidFill>
                  <a:srgbClr val="000000"/>
                </a:solidFill>
              </a:rPr>
              <a:t>μήκος  </a:t>
            </a:r>
            <a:r>
              <a:rPr lang="el-GR" sz="2400" kern="0" dirty="0">
                <a:solidFill>
                  <a:srgbClr val="000000"/>
                </a:solidFill>
              </a:rPr>
              <a:t>της  </a:t>
            </a:r>
            <a:r>
              <a:rPr lang="el-GR" sz="2400" kern="0" dirty="0" smtClean="0">
                <a:solidFill>
                  <a:srgbClr val="000000"/>
                </a:solidFill>
              </a:rPr>
              <a:t>γραμμής</a:t>
            </a:r>
            <a:r>
              <a:rPr lang="el-GR" sz="2400" kern="0" dirty="0">
                <a:solidFill>
                  <a:srgbClr val="000000"/>
                </a:solidFill>
              </a:rPr>
              <a:t>.</a:t>
            </a:r>
          </a:p>
          <a:p>
            <a:pPr marL="521208" indent="-521208" eaLnBrk="1" hangingPunct="1">
              <a:spcBef>
                <a:spcPts val="0"/>
              </a:spcBef>
              <a:spcAft>
                <a:spcPts val="1200"/>
              </a:spcAft>
              <a:buClr>
                <a:srgbClr val="00007D"/>
              </a:buClr>
              <a:buSzPct val="70000"/>
              <a:buFont typeface="Wingdings" pitchFamily="2" charset="2"/>
              <a:buChar char="n"/>
              <a:defRPr/>
            </a:pPr>
            <a:endParaRPr lang="el-GR" sz="2400" kern="0" dirty="0" smtClean="0">
              <a:solidFill>
                <a:srgbClr val="000000"/>
              </a:solidFill>
            </a:endParaRPr>
          </a:p>
          <a:p>
            <a:pPr marL="521208" indent="-521208" eaLnBrk="1" hangingPunct="1">
              <a:spcBef>
                <a:spcPts val="0"/>
              </a:spcBef>
              <a:spcAft>
                <a:spcPts val="1200"/>
              </a:spcAft>
              <a:buClr>
                <a:srgbClr val="00007D"/>
              </a:buClr>
              <a:buSzPct val="70000"/>
              <a:buFont typeface="Wingdings" pitchFamily="2" charset="2"/>
              <a:buChar char="n"/>
              <a:defRPr/>
            </a:pPr>
            <a:endParaRPr lang="el-GR" sz="2800" kern="0" dirty="0">
              <a:solidFill>
                <a:srgbClr val="000000"/>
              </a:solidFill>
            </a:endParaRPr>
          </a:p>
          <a:p>
            <a:pPr marL="521208" indent="-521208" eaLnBrk="1" hangingPunct="1">
              <a:spcBef>
                <a:spcPts val="0"/>
              </a:spcBef>
              <a:spcAft>
                <a:spcPts val="1200"/>
              </a:spcAft>
              <a:buClr>
                <a:srgbClr val="00007D"/>
              </a:buClr>
              <a:buSzPct val="70000"/>
              <a:buFont typeface="Wingdings" pitchFamily="2" charset="2"/>
              <a:buChar char="n"/>
              <a:defRPr/>
            </a:pPr>
            <a:endParaRPr lang="el-GR" sz="2800" kern="0" dirty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l-GR" dirty="0"/>
          </a:p>
        </p:txBody>
      </p:sp>
      <p:sp>
        <p:nvSpPr>
          <p:cNvPr id="21508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400" smtClean="0"/>
              <a:t>Γραμμές Μεταφοράς</a:t>
            </a:r>
          </a:p>
        </p:txBody>
      </p:sp>
      <p:sp>
        <p:nvSpPr>
          <p:cNvPr id="21509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588A68-BCAB-4400-9F24-ED272E2E46A4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l-GR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 smtClean="0">
                <a:latin typeface="Calibri" panose="020F0502020204030204" pitchFamily="34" charset="0"/>
              </a:rPr>
              <a:t>Χρηματοδότηση</a:t>
            </a:r>
            <a:r>
              <a:rPr lang="el-GR" b="1" dirty="0" smtClean="0"/>
              <a:t> </a:t>
            </a:r>
          </a:p>
        </p:txBody>
      </p:sp>
      <p:sp>
        <p:nvSpPr>
          <p:cNvPr id="4099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l-GR" sz="2000" dirty="0" smtClean="0">
                <a:latin typeface="Calibri" panose="020F0502020204030204" pitchFamily="34" charset="0"/>
              </a:rPr>
              <a:t>Το παρόν εκπαιδευτικό υλικό έχει αναπτυχθεί στο πλαίσιο του εκπαιδευτικού έργου του διδάσκοντα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  <a:r>
              <a:rPr lang="el-GR" sz="2000" dirty="0" smtClean="0">
                <a:latin typeface="Calibri" panose="020F0502020204030204" pitchFamily="34" charset="0"/>
              </a:rPr>
              <a:t> 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l-GR" sz="2000" dirty="0">
                <a:solidFill>
                  <a:prstClr val="black"/>
                </a:solidFill>
                <a:latin typeface="Calibri" panose="020F0502020204030204" pitchFamily="34" charset="0"/>
              </a:rPr>
              <a:t>Το έργο «</a:t>
            </a:r>
            <a:r>
              <a:rPr lang="el-GR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Ανοικτά Ακαδημαϊκά Μαθήματα στο </a:t>
            </a:r>
            <a:r>
              <a:rPr lang="el-GR" sz="20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Τ.Ε.Ι. </a:t>
            </a:r>
            <a:r>
              <a:rPr lang="el-GR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Θεσσαλίας</a:t>
            </a:r>
            <a:r>
              <a:rPr lang="el-GR" sz="2000" dirty="0">
                <a:solidFill>
                  <a:prstClr val="black"/>
                </a:solidFill>
                <a:latin typeface="Calibri" panose="020F0502020204030204" pitchFamily="34" charset="0"/>
              </a:rPr>
              <a:t>» έχει χρηματοδοτήσει μόνο τη αναδιαμόρφωση του εκπαιδευτικού υλικού</a:t>
            </a:r>
            <a:r>
              <a:rPr lang="el-GR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.</a:t>
            </a:r>
            <a:endParaRPr lang="el-GR" sz="2000" dirty="0" smtClean="0">
              <a:latin typeface="Calibri" panose="020F0502020204030204" pitchFamily="34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l-GR" sz="2000" dirty="0" smtClean="0">
                <a:latin typeface="Calibri" panose="020F0502020204030204" pitchFamily="34" charset="0"/>
              </a:rPr>
              <a:t>Το έργο υλοποιείται στο πλαίσιο του Επιχειρησιακού Προγράμματος  «Εκπαίδευση και Δια Βίου Μάθηση» και συγχρηματοδοτείται από την Ευρωπαϊκή Ένωση (Ευρωπαϊκό Κοινωνικό Ταμείο) και από εθνικούς πόρους</a:t>
            </a:r>
            <a:r>
              <a:rPr lang="en-US" sz="2000" dirty="0" smtClean="0">
                <a:latin typeface="Calibri" panose="020F0502020204030204" pitchFamily="34" charset="0"/>
              </a:rPr>
              <a:t>. </a:t>
            </a:r>
            <a:endParaRPr lang="el-GR" sz="2000" dirty="0" smtClean="0">
              <a:latin typeface="Calibri" panose="020F0502020204030204" pitchFamily="34" charset="0"/>
            </a:endParaRPr>
          </a:p>
        </p:txBody>
      </p:sp>
      <p:pic>
        <p:nvPicPr>
          <p:cNvPr id="6" name="Εικόνα 1" descr=" Λογότυπο επιχειρησιακού προγράμματος εκπαίδευση και δια βίου μάθηση.   ">
            <a:hlinkClick r:id="rId4" tooltip="Μετάβαση σε www.edulll.gr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4221163"/>
            <a:ext cx="784860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4B054-DA0D-4AD9-A3C5-59235BE4FE8B}" type="slidenum">
              <a:rPr lang="el-GR" sz="1400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sz="1400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193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b="1" dirty="0"/>
              <a:t>Γενικό </a:t>
            </a:r>
            <a:r>
              <a:rPr lang="el-GR" altLang="el-GR" b="1" dirty="0" smtClean="0"/>
              <a:t>ισοδύναμο </a:t>
            </a:r>
            <a:br>
              <a:rPr lang="el-GR" altLang="el-GR" b="1" dirty="0" smtClean="0"/>
            </a:br>
            <a:r>
              <a:rPr lang="el-GR" altLang="el-GR" b="1" dirty="0" smtClean="0"/>
              <a:t>κύκλωμα γραμμής μεταφοράς </a:t>
            </a:r>
            <a:endParaRPr lang="el-GR" b="1" dirty="0"/>
          </a:p>
        </p:txBody>
      </p:sp>
      <p:pic>
        <p:nvPicPr>
          <p:cNvPr id="5" name="Θέση περιεχομένου 1" descr="Εικόνα του κυκλώματος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48" y="2314061"/>
            <a:ext cx="7373104" cy="3477139"/>
          </a:xfrm>
        </p:spPr>
      </p:pic>
      <p:sp>
        <p:nvSpPr>
          <p:cNvPr id="22532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400" smtClean="0"/>
              <a:t>Γραμμές Μεταφοράς</a:t>
            </a:r>
          </a:p>
        </p:txBody>
      </p:sp>
      <p:sp>
        <p:nvSpPr>
          <p:cNvPr id="22533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D05D1B-4A90-4B08-BBB3-1035EAB0ED07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l-GR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b="1" dirty="0"/>
              <a:t>Ισοδύναμο κύκλωμα γραμμής μεταφοράς σε ραδιοσυχνότητες (1/2)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21208" indent="-521208" eaLnBrk="1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kern="0" dirty="0">
                <a:solidFill>
                  <a:srgbClr val="000000"/>
                </a:solidFill>
              </a:rPr>
              <a:t>Σε ραδιοσυχνότητες, η επαγωγή είναι πολύ </a:t>
            </a:r>
            <a:r>
              <a:rPr lang="el-GR" altLang="el-GR" kern="0" dirty="0" smtClean="0">
                <a:solidFill>
                  <a:srgbClr val="000000"/>
                </a:solidFill>
              </a:rPr>
              <a:t>μεγαλύτερη </a:t>
            </a:r>
            <a:r>
              <a:rPr lang="el-GR" altLang="el-GR" kern="0" dirty="0">
                <a:solidFill>
                  <a:srgbClr val="000000"/>
                </a:solidFill>
              </a:rPr>
              <a:t>από την αντίσταση.</a:t>
            </a:r>
          </a:p>
          <a:p>
            <a:pPr marL="521208" indent="-521208" eaLnBrk="1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kern="0" dirty="0">
                <a:solidFill>
                  <a:srgbClr val="000000"/>
                </a:solidFill>
              </a:rPr>
              <a:t>Επίσης η χωρητικότητα  είναι  πολύ </a:t>
            </a:r>
            <a:r>
              <a:rPr lang="el-GR" altLang="el-GR" kern="0" dirty="0" smtClean="0">
                <a:solidFill>
                  <a:srgbClr val="000000"/>
                </a:solidFill>
              </a:rPr>
              <a:t>μεγαλύτερη  </a:t>
            </a:r>
            <a:r>
              <a:rPr lang="el-GR" altLang="el-GR" kern="0" dirty="0">
                <a:solidFill>
                  <a:srgbClr val="000000"/>
                </a:solidFill>
              </a:rPr>
              <a:t>από  την παράλληλη </a:t>
            </a:r>
            <a:r>
              <a:rPr lang="el-GR" altLang="el-GR" kern="0" dirty="0" smtClean="0">
                <a:solidFill>
                  <a:srgbClr val="000000"/>
                </a:solidFill>
              </a:rPr>
              <a:t>αγωγιμότητα.</a:t>
            </a:r>
          </a:p>
          <a:p>
            <a:pPr marL="521208" indent="-521208" eaLnBrk="1" hangingPunct="1">
              <a:spcBef>
                <a:spcPts val="0"/>
              </a:spcBef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kern="0" dirty="0">
                <a:solidFill>
                  <a:srgbClr val="000000"/>
                </a:solidFill>
              </a:rPr>
              <a:t>Έτσι </a:t>
            </a:r>
            <a:r>
              <a:rPr lang="el-GR" altLang="el-GR" kern="0" dirty="0" smtClean="0">
                <a:solidFill>
                  <a:srgbClr val="000000"/>
                </a:solidFill>
              </a:rPr>
              <a:t>μπορούν </a:t>
            </a:r>
            <a:r>
              <a:rPr lang="el-GR" altLang="el-GR" kern="0" dirty="0">
                <a:solidFill>
                  <a:srgbClr val="000000"/>
                </a:solidFill>
              </a:rPr>
              <a:t>να αγνοηθούν τα </a:t>
            </a:r>
            <a:r>
              <a:rPr lang="en-US" altLang="el-GR" kern="0" dirty="0" smtClean="0">
                <a:solidFill>
                  <a:srgbClr val="000000"/>
                </a:solidFill>
              </a:rPr>
              <a:t>R</a:t>
            </a:r>
            <a:r>
              <a:rPr lang="el-GR" altLang="el-GR" kern="0" dirty="0" smtClean="0">
                <a:solidFill>
                  <a:srgbClr val="000000"/>
                </a:solidFill>
              </a:rPr>
              <a:t> </a:t>
            </a:r>
            <a:r>
              <a:rPr lang="el-GR" altLang="el-GR" kern="0" dirty="0">
                <a:solidFill>
                  <a:srgbClr val="000000"/>
                </a:solidFill>
              </a:rPr>
              <a:t>και </a:t>
            </a:r>
            <a:r>
              <a:rPr lang="en-US" altLang="el-GR" kern="0" dirty="0" smtClean="0">
                <a:solidFill>
                  <a:srgbClr val="000000"/>
                </a:solidFill>
              </a:rPr>
              <a:t>G</a:t>
            </a:r>
            <a:r>
              <a:rPr lang="el-GR" altLang="el-GR" kern="0" dirty="0" smtClean="0">
                <a:solidFill>
                  <a:srgbClr val="000000"/>
                </a:solidFill>
              </a:rPr>
              <a:t> </a:t>
            </a:r>
            <a:r>
              <a:rPr lang="el-GR" altLang="el-GR" kern="0" dirty="0">
                <a:solidFill>
                  <a:srgbClr val="000000"/>
                </a:solidFill>
              </a:rPr>
              <a:t>και τότε προκύπτει </a:t>
            </a:r>
            <a:r>
              <a:rPr lang="el-GR" altLang="el-GR" kern="0" dirty="0" smtClean="0">
                <a:solidFill>
                  <a:srgbClr val="000000"/>
                </a:solidFill>
              </a:rPr>
              <a:t>µία γραμμή </a:t>
            </a:r>
            <a:r>
              <a:rPr lang="el-GR" altLang="el-GR" kern="0" dirty="0">
                <a:solidFill>
                  <a:srgbClr val="000000"/>
                </a:solidFill>
              </a:rPr>
              <a:t>που θεωρείται ότι έχει </a:t>
            </a:r>
            <a:r>
              <a:rPr lang="el-GR" altLang="el-GR" kern="0" dirty="0" smtClean="0">
                <a:solidFill>
                  <a:srgbClr val="000000"/>
                </a:solidFill>
              </a:rPr>
              <a:t>αμελητέες </a:t>
            </a:r>
            <a:r>
              <a:rPr lang="el-GR" altLang="el-GR" kern="0" dirty="0">
                <a:solidFill>
                  <a:srgbClr val="000000"/>
                </a:solidFill>
              </a:rPr>
              <a:t>απώλειες.</a:t>
            </a:r>
          </a:p>
          <a:p>
            <a:pPr marL="521208" indent="-521208" eaLnBrk="1" hangingPunct="1">
              <a:spcBef>
                <a:spcPts val="0"/>
              </a:spcBef>
              <a:buClr>
                <a:srgbClr val="00007D"/>
              </a:buClr>
              <a:buSzPct val="70000"/>
              <a:buFont typeface="Wingdings" pitchFamily="2" charset="2"/>
              <a:buChar char="n"/>
              <a:defRPr/>
            </a:pPr>
            <a:endParaRPr lang="el-GR" altLang="el-GR" sz="2400" kern="0" dirty="0">
              <a:solidFill>
                <a:srgbClr val="000000"/>
              </a:solidFill>
            </a:endParaRPr>
          </a:p>
          <a:p>
            <a:pPr marL="521208" indent="-521208" eaLnBrk="1" hangingPunct="1">
              <a:spcBef>
                <a:spcPts val="0"/>
              </a:spcBef>
              <a:buClr>
                <a:srgbClr val="00007D"/>
              </a:buClr>
              <a:buSzPct val="70000"/>
              <a:buFont typeface="Wingdings" pitchFamily="2" charset="2"/>
              <a:buChar char="n"/>
              <a:defRPr/>
            </a:pPr>
            <a:endParaRPr lang="el-GR" dirty="0"/>
          </a:p>
        </p:txBody>
      </p:sp>
      <p:sp>
        <p:nvSpPr>
          <p:cNvPr id="23556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400" smtClean="0"/>
              <a:t>Γραμμές Μεταφοράς</a:t>
            </a:r>
          </a:p>
        </p:txBody>
      </p:sp>
      <p:sp>
        <p:nvSpPr>
          <p:cNvPr id="23557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3BD1EE-4EF2-4F71-8CB1-437A0EA8C849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l-GR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b="1" dirty="0"/>
              <a:t>Ισοδύναμο κύκλωμα γραμμής μεταφοράς σε ραδιοσυχνότητες (2/2)</a:t>
            </a:r>
            <a:endParaRPr lang="el-GR" b="1" dirty="0"/>
          </a:p>
        </p:txBody>
      </p:sp>
      <p:pic>
        <p:nvPicPr>
          <p:cNvPr id="6" name="Θέση περιεχομένου 1" descr="Εικόνα του κυκλώματος.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48" y="2314061"/>
            <a:ext cx="7373104" cy="3477139"/>
          </a:xfrm>
        </p:spPr>
      </p:pic>
      <p:sp>
        <p:nvSpPr>
          <p:cNvPr id="24580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400" smtClean="0"/>
              <a:t>Γραμμές Μεταφοράς</a:t>
            </a:r>
          </a:p>
        </p:txBody>
      </p:sp>
      <p:sp>
        <p:nvSpPr>
          <p:cNvPr id="24581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678A62-6901-4269-B6AF-311767FED11C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l-GR" sz="1400" smtClean="0"/>
          </a:p>
        </p:txBody>
      </p:sp>
      <p:pic>
        <p:nvPicPr>
          <p:cNvPr id="11" name="Εικόνα 1" descr="Εικονίδιο μετάβασης στα Περιεχόμενα.">
            <a:hlinkClick r:id="rId4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Χαρακτηριστική αντίσταση</a:t>
            </a:r>
            <a:endParaRPr lang="el-GR" dirty="0" smtClean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521208" indent="-521208">
              <a:spcBef>
                <a:spcPts val="0"/>
              </a:spcBef>
              <a:spcAft>
                <a:spcPts val="0"/>
              </a:spcAft>
              <a:buClr>
                <a:srgbClr val="00007D"/>
              </a:buClr>
              <a:buSzPct val="70000"/>
              <a:buFont typeface="Wingdings" pitchFamily="2" charset="2"/>
              <a:buChar char="n"/>
              <a:defRPr/>
            </a:pPr>
            <a:endParaRPr lang="el-GR" altLang="el-GR" sz="1800" kern="0" dirty="0" smtClean="0">
              <a:solidFill>
                <a:srgbClr val="000000"/>
              </a:solidFill>
            </a:endParaRPr>
          </a:p>
          <a:p>
            <a:pPr marL="521208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000" kern="0" dirty="0" smtClean="0">
                <a:solidFill>
                  <a:srgbClr val="000000"/>
                </a:solidFill>
              </a:rPr>
              <a:t>Όλα τα κυκλώματα έχουν μία </a:t>
            </a:r>
            <a:r>
              <a:rPr lang="el-GR" altLang="el-GR" sz="2000" kern="0" dirty="0" err="1" smtClean="0">
                <a:solidFill>
                  <a:srgbClr val="000000"/>
                </a:solidFill>
              </a:rPr>
              <a:t>εμπέδηση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 (σύνθετη αντίσταση) εισόδου.</a:t>
            </a:r>
          </a:p>
          <a:p>
            <a:pPr marL="521208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000" kern="0" dirty="0">
                <a:solidFill>
                  <a:srgbClr val="000000"/>
                </a:solidFill>
              </a:rPr>
              <a:t>Στις 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γραμμές μεταφοράς </a:t>
            </a:r>
            <a:r>
              <a:rPr lang="el-GR" altLang="el-GR" sz="2000" kern="0" dirty="0">
                <a:solidFill>
                  <a:srgbClr val="000000"/>
                </a:solidFill>
              </a:rPr>
              <a:t>η </a:t>
            </a:r>
            <a:r>
              <a:rPr lang="el-GR" altLang="el-GR" sz="2000" kern="0" dirty="0" err="1" smtClean="0">
                <a:solidFill>
                  <a:srgbClr val="000000"/>
                </a:solidFill>
              </a:rPr>
              <a:t>εμπέδηση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 </a:t>
            </a:r>
            <a:r>
              <a:rPr lang="el-GR" altLang="el-GR" sz="2000" kern="0" dirty="0">
                <a:solidFill>
                  <a:srgbClr val="000000"/>
                </a:solidFill>
              </a:rPr>
              <a:t>εισόδου εξαρτάται από τον τύπο της 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γραμμής</a:t>
            </a:r>
            <a:r>
              <a:rPr lang="el-GR" altLang="el-GR" sz="2000" kern="0" dirty="0">
                <a:solidFill>
                  <a:srgbClr val="000000"/>
                </a:solidFill>
              </a:rPr>
              <a:t>, το 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μήκος της, </a:t>
            </a:r>
            <a:r>
              <a:rPr lang="el-GR" altLang="el-GR" sz="2000" kern="0" dirty="0">
                <a:solidFill>
                  <a:srgbClr val="000000"/>
                </a:solidFill>
              </a:rPr>
              <a:t>και 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τον τρόπο που τερματίζει.</a:t>
            </a:r>
          </a:p>
          <a:p>
            <a:pPr marL="521208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000" kern="0" dirty="0" smtClean="0">
                <a:solidFill>
                  <a:srgbClr val="000000"/>
                </a:solidFill>
              </a:rPr>
              <a:t>Λαμβάνεται  </a:t>
            </a:r>
            <a:r>
              <a:rPr lang="el-GR" altLang="el-GR" sz="2000" kern="0" dirty="0">
                <a:solidFill>
                  <a:srgbClr val="000000"/>
                </a:solidFill>
              </a:rPr>
              <a:t>σαν  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τιμή  </a:t>
            </a:r>
            <a:r>
              <a:rPr lang="el-GR" altLang="el-GR" sz="2000" kern="0" dirty="0">
                <a:solidFill>
                  <a:srgbClr val="000000"/>
                </a:solidFill>
              </a:rPr>
              <a:t>αναφοράς  και  λέγεται χαρακτηριστική αντίσταση της 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γραμμής.</a:t>
            </a:r>
          </a:p>
          <a:p>
            <a:pPr marL="521208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000" kern="0" dirty="0">
                <a:solidFill>
                  <a:srgbClr val="000000"/>
                </a:solidFill>
              </a:rPr>
              <a:t>Εξ 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ορισμού</a:t>
            </a:r>
            <a:r>
              <a:rPr lang="el-GR" altLang="el-GR" sz="2000" kern="0" dirty="0">
                <a:solidFill>
                  <a:srgbClr val="000000"/>
                </a:solidFill>
              </a:rPr>
              <a:t>, η χαρακτηριστική αντίσταση της 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γραμμής μεταφοράς </a:t>
            </a:r>
            <a:r>
              <a:rPr lang="el-GR" altLang="el-GR" sz="2000" kern="0" dirty="0">
                <a:solidFill>
                  <a:srgbClr val="000000"/>
                </a:solidFill>
              </a:rPr>
              <a:t>Z</a:t>
            </a:r>
            <a:r>
              <a:rPr lang="el-GR" altLang="el-GR" sz="2000" kern="0" baseline="-25000" dirty="0">
                <a:solidFill>
                  <a:srgbClr val="000000"/>
                </a:solidFill>
              </a:rPr>
              <a:t>0</a:t>
            </a:r>
            <a:r>
              <a:rPr lang="el-GR" altLang="el-GR" sz="2000" kern="0" dirty="0">
                <a:solidFill>
                  <a:srgbClr val="000000"/>
                </a:solidFill>
              </a:rPr>
              <a:t> είναι η αντίσταση που 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μετριέται </a:t>
            </a:r>
            <a:r>
              <a:rPr lang="el-GR" altLang="el-GR" sz="2000" kern="0" dirty="0">
                <a:solidFill>
                  <a:srgbClr val="000000"/>
                </a:solidFill>
              </a:rPr>
              <a:t>στην είσοδο της 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γραμμής, </a:t>
            </a:r>
            <a:r>
              <a:rPr lang="el-GR" altLang="el-GR" sz="2000" kern="0" dirty="0">
                <a:solidFill>
                  <a:srgbClr val="000000"/>
                </a:solidFill>
              </a:rPr>
              <a:t>όταν το 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μήκος της είναι άπειρο.</a:t>
            </a:r>
          </a:p>
          <a:p>
            <a:pPr marL="521208" indent="-521208">
              <a:spcBef>
                <a:spcPts val="0"/>
              </a:spcBef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000" kern="0" dirty="0">
                <a:solidFill>
                  <a:srgbClr val="000000"/>
                </a:solidFill>
              </a:rPr>
              <a:t>Υπό 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αυτές τις συνθήκες</a:t>
            </a:r>
            <a:r>
              <a:rPr lang="el-GR" altLang="el-GR" sz="2000" kern="0" dirty="0">
                <a:solidFill>
                  <a:srgbClr val="000000"/>
                </a:solidFill>
              </a:rPr>
              <a:t>, 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ο </a:t>
            </a:r>
            <a:r>
              <a:rPr lang="el-GR" altLang="el-GR" sz="2000" kern="0" dirty="0">
                <a:solidFill>
                  <a:srgbClr val="000000"/>
                </a:solidFill>
              </a:rPr>
              <a:t>τρόπος 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που γίνεται ο </a:t>
            </a:r>
            <a:r>
              <a:rPr lang="el-GR" altLang="el-GR" sz="2000" kern="0" dirty="0" err="1" smtClean="0">
                <a:solidFill>
                  <a:srgbClr val="000000"/>
                </a:solidFill>
              </a:rPr>
              <a:t>τερματισµός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 </a:t>
            </a:r>
            <a:r>
              <a:rPr lang="el-GR" altLang="el-GR" sz="2000" kern="0" dirty="0">
                <a:solidFill>
                  <a:srgbClr val="000000"/>
                </a:solidFill>
              </a:rPr>
              <a:t>δεν ασκεί 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καμία </a:t>
            </a:r>
            <a:r>
              <a:rPr lang="el-GR" altLang="el-GR" sz="2000" kern="0" dirty="0">
                <a:solidFill>
                  <a:srgbClr val="000000"/>
                </a:solidFill>
              </a:rPr>
              <a:t>επίδραση στη χαρακτηριστική 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αντίσταση, </a:t>
            </a:r>
            <a:r>
              <a:rPr lang="el-GR" altLang="el-GR" sz="2000" kern="0" dirty="0">
                <a:solidFill>
                  <a:srgbClr val="000000"/>
                </a:solidFill>
              </a:rPr>
              <a:t>και για αυτό δεν αναφέρεται στον 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ορισμό</a:t>
            </a:r>
            <a:r>
              <a:rPr lang="el-GR" altLang="el-GR" sz="2000" kern="0" dirty="0">
                <a:solidFill>
                  <a:srgbClr val="000000"/>
                </a:solidFill>
              </a:rPr>
              <a:t>. </a:t>
            </a:r>
          </a:p>
          <a:p>
            <a:pPr marL="521208" indent="-521208">
              <a:spcBef>
                <a:spcPts val="0"/>
              </a:spcBef>
              <a:buClr>
                <a:srgbClr val="00007D"/>
              </a:buClr>
              <a:buSzPct val="70000"/>
              <a:buFont typeface="Wingdings" pitchFamily="2" charset="2"/>
              <a:buChar char="n"/>
              <a:defRPr/>
            </a:pPr>
            <a:endParaRPr lang="el-GR" altLang="el-GR" sz="2000" kern="0" dirty="0">
              <a:solidFill>
                <a:srgbClr val="000000"/>
              </a:solidFill>
            </a:endParaRPr>
          </a:p>
          <a:p>
            <a:pPr marL="521208" indent="-521208">
              <a:spcBef>
                <a:spcPts val="0"/>
              </a:spcBef>
              <a:buClr>
                <a:srgbClr val="00007D"/>
              </a:buClr>
              <a:buSzPct val="70000"/>
              <a:buFont typeface="Wingdings" pitchFamily="2" charset="2"/>
              <a:buChar char="n"/>
              <a:defRPr/>
            </a:pPr>
            <a:endParaRPr lang="el-GR" altLang="el-GR" sz="2000" kern="0" dirty="0">
              <a:solidFill>
                <a:srgbClr val="000000"/>
              </a:solidFill>
            </a:endParaRPr>
          </a:p>
        </p:txBody>
      </p:sp>
      <p:sp>
        <p:nvSpPr>
          <p:cNvPr id="25604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400" smtClean="0"/>
              <a:t>Γραμμές Μεταφοράς</a:t>
            </a:r>
          </a:p>
        </p:txBody>
      </p:sp>
      <p:sp>
        <p:nvSpPr>
          <p:cNvPr id="25605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131E57-9E2F-4DA8-AA0F-DF571402B8D8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l-GR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b="1" dirty="0" smtClean="0"/>
              <a:t>Καθορισμός </a:t>
            </a:r>
            <a:r>
              <a:rPr lang="el-GR" altLang="el-GR" b="1" dirty="0"/>
              <a:t>χαρακτηριστικής αντίστασης (</a:t>
            </a:r>
            <a:r>
              <a:rPr lang="el-GR" altLang="el-GR" b="1" dirty="0" smtClean="0"/>
              <a:t>1 από 2)</a:t>
            </a:r>
            <a:endParaRPr lang="el-GR" b="1" dirty="0"/>
          </a:p>
        </p:txBody>
      </p:sp>
      <p:pic>
        <p:nvPicPr>
          <p:cNvPr id="4" name="Θέση περιεχομένου 1" descr="Εικόνα του κυκλώματος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90" y="2055859"/>
            <a:ext cx="8058619" cy="3887741"/>
          </a:xfrm>
        </p:spPr>
      </p:pic>
      <p:sp>
        <p:nvSpPr>
          <p:cNvPr id="26628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400" smtClean="0"/>
              <a:t>Γραμμές Μεταφοράς</a:t>
            </a:r>
          </a:p>
        </p:txBody>
      </p:sp>
      <p:sp>
        <p:nvSpPr>
          <p:cNvPr id="26629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374BE3-A183-4C07-B4A0-CEE09F1BDDD8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l-GR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b="1" dirty="0"/>
              <a:t>Καθορισμός χαρακτηριστικής αντίστασης (</a:t>
            </a:r>
            <a:r>
              <a:rPr lang="el-GR" altLang="el-GR" b="1" dirty="0" smtClean="0"/>
              <a:t>2 από 2)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521208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400" kern="0" dirty="0">
                <a:solidFill>
                  <a:srgbClr val="000000"/>
                </a:solidFill>
              </a:rPr>
              <a:t>Τα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σημεία </a:t>
            </a:r>
            <a:r>
              <a:rPr lang="el-GR" altLang="el-GR" sz="2400" kern="0" dirty="0">
                <a:solidFill>
                  <a:srgbClr val="000000"/>
                </a:solidFill>
              </a:rPr>
              <a:t>1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’- 2</a:t>
            </a:r>
            <a:r>
              <a:rPr lang="el-GR" altLang="el-GR" sz="2400" kern="0" dirty="0">
                <a:solidFill>
                  <a:srgbClr val="000000"/>
                </a:solidFill>
              </a:rPr>
              <a:t>’ του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σχήματος </a:t>
            </a:r>
            <a:r>
              <a:rPr lang="el-GR" altLang="el-GR" sz="2400" kern="0" dirty="0">
                <a:solidFill>
                  <a:srgbClr val="000000"/>
                </a:solidFill>
              </a:rPr>
              <a:t>είναι τόσο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μακριά </a:t>
            </a:r>
            <a:r>
              <a:rPr lang="el-GR" altLang="el-GR" sz="2400" kern="0" dirty="0">
                <a:solidFill>
                  <a:srgbClr val="000000"/>
                </a:solidFill>
              </a:rPr>
              <a:t>από το τέλος αυτής της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γραμμής, </a:t>
            </a:r>
            <a:r>
              <a:rPr lang="el-GR" altLang="el-GR" sz="2400" kern="0" dirty="0">
                <a:solidFill>
                  <a:srgbClr val="000000"/>
                </a:solidFill>
              </a:rPr>
              <a:t>όσο είναι και τα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σημεία 1 - 2</a:t>
            </a:r>
            <a:r>
              <a:rPr lang="el-GR" altLang="el-GR" sz="2400" kern="0" dirty="0">
                <a:solidFill>
                  <a:srgbClr val="000000"/>
                </a:solidFill>
              </a:rPr>
              <a:t>.</a:t>
            </a:r>
          </a:p>
          <a:p>
            <a:pPr marL="521208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400" kern="0" dirty="0" smtClean="0">
                <a:solidFill>
                  <a:srgbClr val="000000"/>
                </a:solidFill>
              </a:rPr>
              <a:t>Επομένως</a:t>
            </a:r>
            <a:r>
              <a:rPr lang="el-GR" altLang="el-GR" sz="2400" kern="0" dirty="0">
                <a:solidFill>
                  <a:srgbClr val="000000"/>
                </a:solidFill>
              </a:rPr>
              <a:t>, η σύνθετη αντίσταση Ζ στα 1’-2’ είναι επίσης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Z</a:t>
            </a:r>
            <a:r>
              <a:rPr lang="el-GR" altLang="el-GR" sz="2400" kern="0" baseline="-25000" dirty="0" smtClean="0">
                <a:solidFill>
                  <a:srgbClr val="000000"/>
                </a:solidFill>
              </a:rPr>
              <a:t>0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, </a:t>
            </a:r>
            <a:r>
              <a:rPr lang="el-GR" altLang="el-GR" sz="2400" kern="0" dirty="0">
                <a:solidFill>
                  <a:srgbClr val="000000"/>
                </a:solidFill>
              </a:rPr>
              <a:t>αν και το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ρεύμα </a:t>
            </a:r>
            <a:r>
              <a:rPr lang="el-GR" altLang="el-GR" sz="2400" kern="0" dirty="0">
                <a:solidFill>
                  <a:srgbClr val="000000"/>
                </a:solidFill>
              </a:rPr>
              <a:t>και η τάση έχουν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μικρότερη τιμή </a:t>
            </a:r>
            <a:r>
              <a:rPr lang="el-GR" altLang="el-GR" sz="2400" kern="0" dirty="0">
                <a:solidFill>
                  <a:srgbClr val="000000"/>
                </a:solidFill>
              </a:rPr>
              <a:t>από ότι στα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1 - 2</a:t>
            </a:r>
            <a:r>
              <a:rPr lang="el-GR" altLang="el-GR" sz="2400" kern="0" dirty="0">
                <a:solidFill>
                  <a:srgbClr val="000000"/>
                </a:solidFill>
              </a:rPr>
              <a:t>. </a:t>
            </a:r>
          </a:p>
          <a:p>
            <a:pPr marL="521208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400" kern="0" dirty="0">
                <a:solidFill>
                  <a:srgbClr val="000000"/>
                </a:solidFill>
              </a:rPr>
              <a:t>Τα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σημεία 1 - 2 </a:t>
            </a:r>
            <a:r>
              <a:rPr lang="el-GR" altLang="el-GR" sz="2400" kern="0" dirty="0">
                <a:solidFill>
                  <a:srgbClr val="000000"/>
                </a:solidFill>
              </a:rPr>
              <a:t>της εισόδου βλέπουν ένα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τμήμα </a:t>
            </a:r>
            <a:r>
              <a:rPr lang="el-GR" altLang="el-GR" sz="2400" kern="0" dirty="0">
                <a:solidFill>
                  <a:srgbClr val="000000"/>
                </a:solidFill>
              </a:rPr>
              <a:t>της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γραμμής </a:t>
            </a:r>
            <a:r>
              <a:rPr lang="el-GR" altLang="el-GR" sz="2400" kern="0" dirty="0">
                <a:solidFill>
                  <a:srgbClr val="000000"/>
                </a:solidFill>
              </a:rPr>
              <a:t>ως τα σημεία 1’-2’, που ακολουθείται από ένα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κύκλωμα </a:t>
            </a:r>
            <a:r>
              <a:rPr lang="el-GR" altLang="el-GR" sz="2400" kern="0" dirty="0">
                <a:solidFill>
                  <a:srgbClr val="000000"/>
                </a:solidFill>
              </a:rPr>
              <a:t>που έχει αντίσταση εισόδου ίση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με </a:t>
            </a:r>
            <a:r>
              <a:rPr lang="el-GR" altLang="el-GR" sz="2400" kern="0" dirty="0">
                <a:solidFill>
                  <a:srgbClr val="000000"/>
                </a:solidFill>
              </a:rPr>
              <a:t>Z</a:t>
            </a:r>
            <a:r>
              <a:rPr lang="el-GR" altLang="el-GR" sz="2400" kern="0" baseline="-25000" dirty="0">
                <a:solidFill>
                  <a:srgbClr val="000000"/>
                </a:solidFill>
              </a:rPr>
              <a:t>0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.</a:t>
            </a:r>
          </a:p>
          <a:p>
            <a:pPr marL="521208" indent="-521208">
              <a:spcBef>
                <a:spcPts val="0"/>
              </a:spcBef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400" i="1" kern="0" dirty="0">
                <a:solidFill>
                  <a:srgbClr val="000000"/>
                </a:solidFill>
              </a:rPr>
              <a:t>Άρα, η Z</a:t>
            </a:r>
            <a:r>
              <a:rPr lang="el-GR" altLang="el-GR" sz="2400" i="1" kern="0" baseline="-25000" dirty="0">
                <a:solidFill>
                  <a:srgbClr val="000000"/>
                </a:solidFill>
              </a:rPr>
              <a:t>0</a:t>
            </a:r>
            <a:r>
              <a:rPr lang="el-GR" altLang="el-GR" sz="2400" i="1" kern="0" dirty="0">
                <a:solidFill>
                  <a:srgbClr val="000000"/>
                </a:solidFill>
              </a:rPr>
              <a:t> θα </a:t>
            </a:r>
            <a:r>
              <a:rPr lang="el-GR" altLang="el-GR" sz="2400" i="1" kern="0" dirty="0" smtClean="0">
                <a:solidFill>
                  <a:srgbClr val="000000"/>
                </a:solidFill>
              </a:rPr>
              <a:t>μετρηθεί </a:t>
            </a:r>
            <a:r>
              <a:rPr lang="el-GR" altLang="el-GR" sz="2400" i="1" kern="0" dirty="0">
                <a:solidFill>
                  <a:srgbClr val="000000"/>
                </a:solidFill>
              </a:rPr>
              <a:t>στην είσοδο της </a:t>
            </a:r>
            <a:r>
              <a:rPr lang="el-GR" altLang="el-GR" sz="2400" i="1" kern="0" dirty="0" smtClean="0">
                <a:solidFill>
                  <a:srgbClr val="000000"/>
                </a:solidFill>
              </a:rPr>
              <a:t>γραμμής μεταφοράς </a:t>
            </a:r>
            <a:r>
              <a:rPr lang="el-GR" altLang="el-GR" sz="2400" i="1" kern="0" dirty="0">
                <a:solidFill>
                  <a:srgbClr val="000000"/>
                </a:solidFill>
              </a:rPr>
              <a:t>αν η έξοδος </a:t>
            </a:r>
            <a:r>
              <a:rPr lang="el-GR" altLang="el-GR" sz="2400" i="1" kern="0" dirty="0" smtClean="0">
                <a:solidFill>
                  <a:srgbClr val="000000"/>
                </a:solidFill>
              </a:rPr>
              <a:t>τερματίζει </a:t>
            </a:r>
            <a:r>
              <a:rPr lang="el-GR" altLang="el-GR" sz="2400" i="1" kern="0" dirty="0">
                <a:solidFill>
                  <a:srgbClr val="000000"/>
                </a:solidFill>
              </a:rPr>
              <a:t>στην </a:t>
            </a:r>
            <a:r>
              <a:rPr lang="el-GR" altLang="el-GR" sz="2400" i="1" kern="0" dirty="0" smtClean="0">
                <a:solidFill>
                  <a:srgbClr val="000000"/>
                </a:solidFill>
              </a:rPr>
              <a:t>Z</a:t>
            </a:r>
            <a:r>
              <a:rPr lang="el-GR" altLang="el-GR" sz="2400" i="1" kern="0" baseline="-25000" dirty="0" smtClean="0">
                <a:solidFill>
                  <a:srgbClr val="000000"/>
                </a:solidFill>
              </a:rPr>
              <a:t>0</a:t>
            </a:r>
            <a:r>
              <a:rPr lang="el-GR" altLang="el-GR" sz="2400" i="1" kern="0" dirty="0" smtClean="0">
                <a:solidFill>
                  <a:srgbClr val="000000"/>
                </a:solidFill>
              </a:rPr>
              <a:t>.</a:t>
            </a:r>
            <a:endParaRPr lang="el-GR" altLang="el-GR" sz="2400" i="1" kern="0" baseline="-25000" dirty="0">
              <a:solidFill>
                <a:srgbClr val="000000"/>
              </a:solidFill>
            </a:endParaRPr>
          </a:p>
          <a:p>
            <a:pPr marL="521208" indent="-521208">
              <a:spcBef>
                <a:spcPts val="0"/>
              </a:spcBef>
              <a:buClr>
                <a:srgbClr val="00007D"/>
              </a:buClr>
              <a:buSzPct val="70000"/>
              <a:buFont typeface="Wingdings" pitchFamily="2" charset="2"/>
              <a:buChar char="n"/>
              <a:defRPr/>
            </a:pPr>
            <a:endParaRPr lang="el-GR" altLang="el-GR" sz="2400" kern="0" dirty="0">
              <a:solidFill>
                <a:srgbClr val="000000"/>
              </a:solidFill>
            </a:endParaRPr>
          </a:p>
        </p:txBody>
      </p:sp>
      <p:sp>
        <p:nvSpPr>
          <p:cNvPr id="27652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400" smtClean="0"/>
              <a:t>Γραμμές Μεταφοράς</a:t>
            </a:r>
          </a:p>
        </p:txBody>
      </p:sp>
      <p:sp>
        <p:nvSpPr>
          <p:cNvPr id="27653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EA5CCF-1D70-4EED-848B-60D42C3CC76F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l-GR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b="1" dirty="0"/>
              <a:t>Εξισώσεις χαρακτηριστικής αντίστασης (</a:t>
            </a:r>
            <a:r>
              <a:rPr lang="el-GR" altLang="el-GR" b="1" dirty="0" smtClean="0"/>
              <a:t>1 από 2)</a:t>
            </a:r>
            <a:endParaRPr lang="el-GR" b="1" dirty="0"/>
          </a:p>
        </p:txBody>
      </p:sp>
      <p:sp>
        <p:nvSpPr>
          <p:cNvPr id="4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1208" lvl="0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</a:pPr>
            <a:r>
              <a:rPr lang="el-GR" altLang="el-GR" sz="2800" kern="0" dirty="0">
                <a:solidFill>
                  <a:srgbClr val="000000"/>
                </a:solidFill>
              </a:rPr>
              <a:t>Η χαρακτηριστική αντίσταση ενός κυκλώματος που αποτελείται από επαναλαμβανόμενα εν σειρά και παράλληλα στοιχεία, δίνεται από:</a:t>
            </a:r>
            <a:endParaRPr lang="en-US" altLang="el-GR" sz="2800" i="1" kern="0" dirty="0">
              <a:solidFill>
                <a:srgbClr val="000000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1200"/>
              </a:spcAft>
              <a:buClr>
                <a:srgbClr val="00007D"/>
              </a:buClr>
              <a:buSzPct val="70000"/>
              <a:buNone/>
            </a:pPr>
            <a:endParaRPr lang="el-GR" dirty="0"/>
          </a:p>
        </p:txBody>
      </p:sp>
      <p:pic>
        <p:nvPicPr>
          <p:cNvPr id="5" name="Εικόνα 1" descr="Εικόνα της σχέσης της χαρακτιριστικής αντίστασης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" y="3249168"/>
            <a:ext cx="7406640" cy="2694432"/>
          </a:xfrm>
          <a:prstGeom prst="rect">
            <a:avLst/>
          </a:prstGeom>
        </p:spPr>
      </p:pic>
      <p:sp>
        <p:nvSpPr>
          <p:cNvPr id="28676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400" smtClean="0"/>
              <a:t>Γραμμές Μεταφοράς</a:t>
            </a:r>
          </a:p>
        </p:txBody>
      </p:sp>
      <p:sp>
        <p:nvSpPr>
          <p:cNvPr id="28677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FD44B1-EB71-4415-82ED-63FE135091F2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l-GR" sz="140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b="1" dirty="0"/>
              <a:t>Εξισώσεις χαρακτηριστικής αντίστασης </a:t>
            </a:r>
            <a:r>
              <a:rPr lang="el-GR" altLang="el-GR" b="1" dirty="0" smtClean="0"/>
              <a:t>(2 </a:t>
            </a:r>
            <a:r>
              <a:rPr lang="el-GR" altLang="el-GR" b="1" dirty="0"/>
              <a:t>από </a:t>
            </a:r>
            <a:r>
              <a:rPr lang="el-GR" altLang="el-GR" b="1" dirty="0" smtClean="0"/>
              <a:t>2)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1208" lvl="0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</a:pPr>
            <a:r>
              <a:rPr lang="el-GR" altLang="el-GR" sz="2400" kern="0" dirty="0">
                <a:solidFill>
                  <a:srgbClr val="000000"/>
                </a:solidFill>
              </a:rPr>
              <a:t>Η χαρακτηριστική αντίσταση μιας γραμμής μεταφοράς μπορεί να είναι μιγαδικός αριθμός.</a:t>
            </a:r>
          </a:p>
          <a:p>
            <a:pPr marL="521208" lvl="0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</a:pPr>
            <a:r>
              <a:rPr lang="el-GR" altLang="el-GR" sz="2400" kern="0" dirty="0">
                <a:solidFill>
                  <a:srgbClr val="000000"/>
                </a:solidFill>
              </a:rPr>
              <a:t>Σε ραδιοσυχνότητες τα ωμικά στοιχεία του ισοδύναμου κυκλώματος είναι αμελητέα.</a:t>
            </a:r>
          </a:p>
          <a:p>
            <a:pPr marL="521208" lvl="0" indent="-521208">
              <a:spcBef>
                <a:spcPts val="0"/>
              </a:spcBef>
              <a:spcAft>
                <a:spcPts val="90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</a:pPr>
            <a:r>
              <a:rPr lang="el-GR" altLang="el-GR" sz="2400" kern="0" dirty="0">
                <a:solidFill>
                  <a:srgbClr val="000000"/>
                </a:solidFill>
              </a:rPr>
              <a:t>Οπότε η έκφραση για την χαρακτηριστική αντίσταση γίνεται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:</a:t>
            </a:r>
          </a:p>
          <a:p>
            <a:pPr marL="521208" indent="-521208">
              <a:spcBef>
                <a:spcPts val="0"/>
              </a:spcBef>
              <a:buClr>
                <a:srgbClr val="333399"/>
              </a:buClr>
              <a:buSzPct val="70000"/>
              <a:buFont typeface="Wingdings" pitchFamily="2" charset="2"/>
              <a:buChar char="n"/>
            </a:pPr>
            <a:r>
              <a:rPr lang="el-GR" altLang="el-GR" sz="2400" kern="0" dirty="0">
                <a:solidFill>
                  <a:srgbClr val="000000"/>
                </a:solidFill>
              </a:rPr>
              <a:t>Συνεπώς, η χαρακτηριστική αντίσταση είναι ωμική στις ραδιοσυχνότητες!</a:t>
            </a:r>
          </a:p>
          <a:p>
            <a:pPr marL="521208" lvl="0" indent="-521208">
              <a:spcBef>
                <a:spcPts val="0"/>
              </a:spcBef>
              <a:buClr>
                <a:srgbClr val="333399"/>
              </a:buClr>
              <a:buSzPct val="70000"/>
              <a:buFont typeface="Wingdings" pitchFamily="2" charset="2"/>
              <a:buChar char="n"/>
            </a:pPr>
            <a:endParaRPr lang="el-GR" altLang="el-GR" sz="2400" kern="0" dirty="0">
              <a:solidFill>
                <a:srgbClr val="000000"/>
              </a:solidFill>
            </a:endParaRPr>
          </a:p>
          <a:p>
            <a:endParaRPr lang="el-GR" dirty="0"/>
          </a:p>
        </p:txBody>
      </p:sp>
      <p:pic>
        <p:nvPicPr>
          <p:cNvPr id="4" name="Εικόνα 1" descr="Εικόνα έκφρασης χαρακτιριστικής αντίστασης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962400"/>
            <a:ext cx="2743200" cy="1371600"/>
          </a:xfrm>
          <a:prstGeom prst="rect">
            <a:avLst/>
          </a:prstGeom>
        </p:spPr>
      </p:pic>
      <p:sp>
        <p:nvSpPr>
          <p:cNvPr id="29700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400" smtClean="0"/>
              <a:t>Γραμμές Μεταφοράς</a:t>
            </a:r>
          </a:p>
        </p:txBody>
      </p:sp>
      <p:sp>
        <p:nvSpPr>
          <p:cNvPr id="29701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3B17D7-042A-4F48-B4F0-6258FD1C2B36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l-GR" sz="140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3600" b="1" smtClean="0"/>
              <a:t>Χαρακτηριστική αντίσταση γραμμής παράλληλων αγωγών και ομοαξονικής</a:t>
            </a:r>
            <a:endParaRPr lang="el-GR" sz="3600" smtClean="0"/>
          </a:p>
        </p:txBody>
      </p:sp>
      <p:sp>
        <p:nvSpPr>
          <p:cNvPr id="4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1208" lvl="0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</a:pPr>
            <a:r>
              <a:rPr lang="el-GR" altLang="el-GR" sz="2800" kern="0" dirty="0">
                <a:solidFill>
                  <a:srgbClr val="000000"/>
                </a:solidFill>
              </a:rPr>
              <a:t>Η χαρακτηριστική αντίσταση καθορίζεται από τη γεωμετρία, το μέγεθος, και την απόσταση των αγωγών, αλλά και από την διηλεκτρική σταθερά του μονωτικού υλικού που τους χωρίζει.</a:t>
            </a:r>
          </a:p>
          <a:p>
            <a:pPr marL="521208" lvl="0" indent="-521208">
              <a:spcBef>
                <a:spcPts val="0"/>
              </a:spcBef>
              <a:spcAft>
                <a:spcPts val="48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</a:pPr>
            <a:r>
              <a:rPr lang="el-GR" altLang="el-GR" sz="2800" kern="0" dirty="0">
                <a:solidFill>
                  <a:srgbClr val="000000"/>
                </a:solidFill>
              </a:rPr>
              <a:t>Για την γραμμή παράλληλων αγωγών ισχύει</a:t>
            </a:r>
            <a:r>
              <a:rPr lang="el-GR" altLang="el-GR" sz="2800" kern="0" dirty="0" smtClean="0">
                <a:solidFill>
                  <a:srgbClr val="000000"/>
                </a:solidFill>
              </a:rPr>
              <a:t>:</a:t>
            </a:r>
          </a:p>
        </p:txBody>
      </p:sp>
      <p:pic>
        <p:nvPicPr>
          <p:cNvPr id="5" name="Εικόνα 1" descr="Εικόνα των σχέσεων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" y="4038600"/>
            <a:ext cx="6979920" cy="2286000"/>
          </a:xfrm>
          <a:prstGeom prst="rect">
            <a:avLst/>
          </a:prstGeom>
        </p:spPr>
      </p:pic>
      <p:sp>
        <p:nvSpPr>
          <p:cNvPr id="30724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400" smtClean="0"/>
              <a:t>Γραμμές Μεταφοράς</a:t>
            </a:r>
          </a:p>
        </p:txBody>
      </p:sp>
      <p:sp>
        <p:nvSpPr>
          <p:cNvPr id="30725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96203D-DD65-4F51-97FE-A032CBFDBB06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l-GR" sz="1400" smtClean="0"/>
          </a:p>
        </p:txBody>
      </p:sp>
      <p:pic>
        <p:nvPicPr>
          <p:cNvPr id="12" name="Εικόνα 2" descr="Εικονίδιο μετάβασης στα Περιεχόμενα.">
            <a:hlinkClick r:id="rId4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b="1" dirty="0"/>
              <a:t>Απώλειες σε γραμμές μεταφοράς: Ακτινοβολία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21208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600" kern="0" dirty="0">
                <a:solidFill>
                  <a:srgbClr val="000000"/>
                </a:solidFill>
              </a:rPr>
              <a:t>Η </a:t>
            </a:r>
            <a:r>
              <a:rPr lang="el-GR" altLang="el-GR" sz="2600" kern="0" dirty="0" smtClean="0">
                <a:solidFill>
                  <a:srgbClr val="000000"/>
                </a:solidFill>
              </a:rPr>
              <a:t>γραμμή μεταφοράς συμπεριφέρεται </a:t>
            </a:r>
            <a:r>
              <a:rPr lang="el-GR" altLang="el-GR" sz="2600" kern="0" dirty="0">
                <a:solidFill>
                  <a:srgbClr val="000000"/>
                </a:solidFill>
              </a:rPr>
              <a:t>σαν </a:t>
            </a:r>
            <a:r>
              <a:rPr lang="el-GR" altLang="el-GR" sz="2600" kern="0" dirty="0" smtClean="0">
                <a:solidFill>
                  <a:srgbClr val="000000"/>
                </a:solidFill>
              </a:rPr>
              <a:t>κεραία, </a:t>
            </a:r>
            <a:r>
              <a:rPr lang="el-GR" altLang="el-GR" sz="2600" kern="0" dirty="0">
                <a:solidFill>
                  <a:srgbClr val="000000"/>
                </a:solidFill>
              </a:rPr>
              <a:t>αν η απόσταση των αγωγών είναι </a:t>
            </a:r>
            <a:r>
              <a:rPr lang="el-GR" altLang="el-GR" sz="2600" kern="0" dirty="0" smtClean="0">
                <a:solidFill>
                  <a:srgbClr val="000000"/>
                </a:solidFill>
              </a:rPr>
              <a:t>συγκρίσιμη με </a:t>
            </a:r>
            <a:r>
              <a:rPr lang="el-GR" altLang="el-GR" sz="2600" kern="0" dirty="0">
                <a:solidFill>
                  <a:srgbClr val="000000"/>
                </a:solidFill>
              </a:rPr>
              <a:t>το </a:t>
            </a:r>
            <a:r>
              <a:rPr lang="el-GR" altLang="el-GR" sz="2600" kern="0" dirty="0" smtClean="0">
                <a:solidFill>
                  <a:srgbClr val="000000"/>
                </a:solidFill>
              </a:rPr>
              <a:t>μήκος κύματος</a:t>
            </a:r>
            <a:r>
              <a:rPr lang="el-GR" altLang="el-GR" sz="2600" kern="0" dirty="0">
                <a:solidFill>
                  <a:srgbClr val="000000"/>
                </a:solidFill>
              </a:rPr>
              <a:t>.</a:t>
            </a:r>
          </a:p>
          <a:p>
            <a:pPr marL="521208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600" kern="0" dirty="0" smtClean="0">
                <a:solidFill>
                  <a:srgbClr val="000000"/>
                </a:solidFill>
              </a:rPr>
              <a:t>Εμφανίζονται </a:t>
            </a:r>
            <a:r>
              <a:rPr lang="el-GR" altLang="el-GR" sz="2600" kern="0" dirty="0">
                <a:solidFill>
                  <a:srgbClr val="000000"/>
                </a:solidFill>
              </a:rPr>
              <a:t>περισσότερο στις παράλληλες παρά στις </a:t>
            </a:r>
            <a:r>
              <a:rPr lang="el-GR" altLang="el-GR" sz="2600" kern="0" dirty="0" smtClean="0">
                <a:solidFill>
                  <a:srgbClr val="000000"/>
                </a:solidFill>
              </a:rPr>
              <a:t>ομοαξονικές γραμμές</a:t>
            </a:r>
            <a:r>
              <a:rPr lang="el-GR" altLang="el-GR" sz="2600" kern="0" dirty="0">
                <a:solidFill>
                  <a:srgbClr val="000000"/>
                </a:solidFill>
              </a:rPr>
              <a:t>.</a:t>
            </a:r>
          </a:p>
          <a:p>
            <a:pPr marL="521208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600" kern="0" dirty="0">
                <a:solidFill>
                  <a:srgbClr val="000000"/>
                </a:solidFill>
              </a:rPr>
              <a:t>Είναι δύσκολο να </a:t>
            </a:r>
            <a:r>
              <a:rPr lang="el-GR" altLang="el-GR" sz="2600" kern="0" dirty="0" smtClean="0">
                <a:solidFill>
                  <a:srgbClr val="000000"/>
                </a:solidFill>
              </a:rPr>
              <a:t>εκτιμηθούν αναλυτικά, </a:t>
            </a:r>
            <a:r>
              <a:rPr lang="el-GR" altLang="el-GR" sz="2600" kern="0" dirty="0">
                <a:solidFill>
                  <a:srgbClr val="000000"/>
                </a:solidFill>
              </a:rPr>
              <a:t>και συνήθως </a:t>
            </a:r>
            <a:r>
              <a:rPr lang="el-GR" altLang="el-GR" sz="2600" kern="0" dirty="0" smtClean="0">
                <a:solidFill>
                  <a:srgbClr val="000000"/>
                </a:solidFill>
              </a:rPr>
              <a:t>μετρούνται </a:t>
            </a:r>
            <a:r>
              <a:rPr lang="el-GR" altLang="el-GR" sz="2600" kern="0" dirty="0">
                <a:solidFill>
                  <a:srgbClr val="000000"/>
                </a:solidFill>
              </a:rPr>
              <a:t>αντί να υπολογίζονται</a:t>
            </a:r>
            <a:r>
              <a:rPr lang="el-GR" altLang="el-GR" sz="2600" kern="0" dirty="0" smtClean="0">
                <a:solidFill>
                  <a:srgbClr val="000000"/>
                </a:solidFill>
              </a:rPr>
              <a:t>.</a:t>
            </a:r>
          </a:p>
          <a:p>
            <a:pPr marL="521208" indent="-521208">
              <a:spcBef>
                <a:spcPts val="0"/>
              </a:spcBef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600" kern="0" dirty="0">
                <a:solidFill>
                  <a:srgbClr val="000000"/>
                </a:solidFill>
              </a:rPr>
              <a:t>Αυξάνονται </a:t>
            </a:r>
            <a:r>
              <a:rPr lang="el-GR" altLang="el-GR" sz="2600" kern="0" dirty="0" smtClean="0">
                <a:solidFill>
                  <a:srgbClr val="000000"/>
                </a:solidFill>
              </a:rPr>
              <a:t>με </a:t>
            </a:r>
            <a:r>
              <a:rPr lang="el-GR" altLang="el-GR" sz="2600" kern="0" dirty="0">
                <a:solidFill>
                  <a:srgbClr val="000000"/>
                </a:solidFill>
              </a:rPr>
              <a:t>την συχνότητα και </a:t>
            </a:r>
            <a:r>
              <a:rPr lang="el-GR" altLang="el-GR" sz="2600" kern="0" dirty="0" smtClean="0">
                <a:solidFill>
                  <a:srgbClr val="000000"/>
                </a:solidFill>
              </a:rPr>
              <a:t>μπορεί </a:t>
            </a:r>
            <a:r>
              <a:rPr lang="el-GR" altLang="el-GR" sz="2600" kern="0" dirty="0">
                <a:solidFill>
                  <a:srgbClr val="000000"/>
                </a:solidFill>
              </a:rPr>
              <a:t>να </a:t>
            </a:r>
            <a:r>
              <a:rPr lang="el-GR" altLang="el-GR" sz="2600" kern="0" dirty="0" smtClean="0">
                <a:solidFill>
                  <a:srgbClr val="000000"/>
                </a:solidFill>
              </a:rPr>
              <a:t>τερματίσουν </a:t>
            </a:r>
            <a:r>
              <a:rPr lang="el-GR" altLang="el-GR" sz="2600" kern="0" dirty="0">
                <a:solidFill>
                  <a:srgbClr val="000000"/>
                </a:solidFill>
              </a:rPr>
              <a:t>την </a:t>
            </a:r>
            <a:r>
              <a:rPr lang="el-GR" altLang="el-GR" sz="2600" kern="0" dirty="0" smtClean="0">
                <a:solidFill>
                  <a:srgbClr val="000000"/>
                </a:solidFill>
              </a:rPr>
              <a:t>χρησιμότητα </a:t>
            </a:r>
            <a:r>
              <a:rPr lang="el-GR" altLang="el-GR" sz="2600" kern="0" dirty="0">
                <a:solidFill>
                  <a:srgbClr val="000000"/>
                </a:solidFill>
              </a:rPr>
              <a:t>της </a:t>
            </a:r>
            <a:r>
              <a:rPr lang="el-GR" altLang="el-GR" sz="2600" kern="0" dirty="0" smtClean="0">
                <a:solidFill>
                  <a:srgbClr val="000000"/>
                </a:solidFill>
              </a:rPr>
              <a:t>γραμμής </a:t>
            </a:r>
            <a:r>
              <a:rPr lang="el-GR" altLang="el-GR" sz="2600" kern="0" dirty="0">
                <a:solidFill>
                  <a:srgbClr val="000000"/>
                </a:solidFill>
              </a:rPr>
              <a:t>από κάποια συχνότητα και πάνω.</a:t>
            </a:r>
          </a:p>
          <a:p>
            <a:pPr marL="521208" indent="-521208">
              <a:spcBef>
                <a:spcPts val="0"/>
              </a:spcBef>
              <a:buClr>
                <a:srgbClr val="00007D"/>
              </a:buClr>
              <a:buSzPct val="70000"/>
              <a:buFont typeface="Wingdings" pitchFamily="2" charset="2"/>
              <a:buChar char="n"/>
              <a:defRPr/>
            </a:pPr>
            <a:endParaRPr lang="el-GR" altLang="el-GR" sz="2800" kern="0" dirty="0">
              <a:solidFill>
                <a:srgbClr val="000000"/>
              </a:solidFill>
            </a:endParaRPr>
          </a:p>
        </p:txBody>
      </p:sp>
      <p:sp>
        <p:nvSpPr>
          <p:cNvPr id="31748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400" smtClean="0"/>
              <a:t>Γραμμές Μεταφοράς</a:t>
            </a:r>
          </a:p>
        </p:txBody>
      </p:sp>
      <p:sp>
        <p:nvSpPr>
          <p:cNvPr id="31749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8BB400-318E-4444-8C7D-3A5AE72F3AB7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l-GR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smtClean="0"/>
              <a:t>Σκοποί ενότητας </a:t>
            </a:r>
          </a:p>
        </p:txBody>
      </p:sp>
      <p:sp>
        <p:nvSpPr>
          <p:cNvPr id="3075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ts val="1800"/>
              </a:spcAft>
              <a:buFont typeface="Arial" charset="0"/>
              <a:buNone/>
            </a:pPr>
            <a:r>
              <a:rPr lang="el-GR" dirty="0" smtClean="0"/>
              <a:t>Ο αναγνώστης να μπορεί να:</a:t>
            </a:r>
          </a:p>
          <a:p>
            <a:pPr marL="857250" lvl="1" indent="-457200" eaLnBrk="1" hangingPunct="1">
              <a:spcBef>
                <a:spcPct val="0"/>
              </a:spcBef>
              <a:spcAft>
                <a:spcPts val="600"/>
              </a:spcAft>
              <a:buFont typeface="Calibri" pitchFamily="34" charset="0"/>
              <a:buAutoNum type="arabicParenR"/>
            </a:pPr>
            <a:r>
              <a:rPr lang="el-GR" sz="2600" dirty="0" smtClean="0"/>
              <a:t>επιλέγει γραμμές μεταφοράς ανάλογα με την τηλεπικοινωνιακή εφαρμογή,</a:t>
            </a:r>
          </a:p>
          <a:p>
            <a:pPr marL="857250" lvl="1" indent="-457200" eaLnBrk="1" hangingPunct="1">
              <a:spcBef>
                <a:spcPct val="0"/>
              </a:spcBef>
              <a:spcAft>
                <a:spcPts val="600"/>
              </a:spcAft>
              <a:buFont typeface="Calibri" pitchFamily="34" charset="0"/>
              <a:buAutoNum type="arabicParenR"/>
            </a:pPr>
            <a:r>
              <a:rPr lang="el-GR" sz="2600" dirty="0" smtClean="0"/>
              <a:t>υπολογίζει την χαρακτηριστική αντίσταση,</a:t>
            </a:r>
          </a:p>
          <a:p>
            <a:pPr marL="857250" lvl="1" indent="-457200" eaLnBrk="1" hangingPunct="1">
              <a:spcBef>
                <a:spcPct val="0"/>
              </a:spcBef>
              <a:spcAft>
                <a:spcPts val="600"/>
              </a:spcAft>
              <a:buFont typeface="Calibri" pitchFamily="34" charset="0"/>
              <a:buAutoNum type="arabicParenR"/>
            </a:pPr>
            <a:r>
              <a:rPr lang="el-GR" sz="2600" dirty="0" smtClean="0"/>
              <a:t>εκτιμά τις απώλειες πάνω στις γραμμές και να τις αντιμετωπίζει,</a:t>
            </a:r>
          </a:p>
          <a:p>
            <a:pPr marL="857250" lvl="1" indent="-457200" eaLnBrk="1" hangingPunct="1">
              <a:spcBef>
                <a:spcPct val="0"/>
              </a:spcBef>
              <a:spcAft>
                <a:spcPts val="600"/>
              </a:spcAft>
              <a:buFont typeface="Calibri" pitchFamily="34" charset="0"/>
              <a:buAutoNum type="arabicParenR"/>
            </a:pPr>
            <a:r>
              <a:rPr lang="el-GR" sz="2600" dirty="0" smtClean="0"/>
              <a:t>εξετάζει τον βαθμό προσαρμογής μεταξύ των στοιχείων που απαρτίζουν μια γραμμή μεταφοράς,</a:t>
            </a:r>
          </a:p>
          <a:p>
            <a:pPr marL="857250" lvl="1" indent="-457200" eaLnBrk="1" hangingPunct="1">
              <a:spcBef>
                <a:spcPct val="0"/>
              </a:spcBef>
              <a:buFont typeface="Calibri" pitchFamily="34" charset="0"/>
              <a:buAutoNum type="arabicParenR"/>
            </a:pPr>
            <a:r>
              <a:rPr lang="el-GR" sz="2600" dirty="0" smtClean="0"/>
              <a:t>επιλύει προβλήματα επίτευξης προσαρμογής.</a:t>
            </a:r>
          </a:p>
        </p:txBody>
      </p:sp>
      <p:sp>
        <p:nvSpPr>
          <p:cNvPr id="4100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400" smtClean="0"/>
              <a:t>Γραμμές Μεταφοράς</a:t>
            </a:r>
          </a:p>
        </p:txBody>
      </p:sp>
      <p:sp>
        <p:nvSpPr>
          <p:cNvPr id="4101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78E5C6-F6ED-46AB-B8A1-47AEB3550269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l-GR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b="1" dirty="0"/>
              <a:t>Απώλειες σε </a:t>
            </a:r>
            <a:r>
              <a:rPr lang="el-GR" altLang="el-GR" b="1" dirty="0" smtClean="0"/>
              <a:t>γραμμές μεταφοράς</a:t>
            </a:r>
            <a:r>
              <a:rPr lang="el-GR" altLang="el-GR" b="1" dirty="0"/>
              <a:t>: </a:t>
            </a:r>
            <a:r>
              <a:rPr lang="el-GR" altLang="el-GR" b="1" dirty="0" smtClean="0"/>
              <a:t>Θέρμανση </a:t>
            </a:r>
            <a:r>
              <a:rPr lang="el-GR" altLang="el-GR" b="1" dirty="0"/>
              <a:t>αγωγού και διηλεκτρικού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21208" indent="-521208">
              <a:spcBef>
                <a:spcPts val="0"/>
              </a:spcBef>
              <a:spcAft>
                <a:spcPts val="0"/>
              </a:spcAft>
              <a:buClr>
                <a:srgbClr val="00007D"/>
              </a:buClr>
              <a:buSzPct val="70000"/>
              <a:buFont typeface="Wingdings" pitchFamily="2" charset="2"/>
              <a:buChar char="n"/>
              <a:defRPr/>
            </a:pPr>
            <a:endParaRPr lang="el-GR" altLang="el-GR" sz="2000" kern="0" dirty="0" smtClean="0">
              <a:solidFill>
                <a:srgbClr val="000000"/>
              </a:solidFill>
            </a:endParaRPr>
          </a:p>
          <a:p>
            <a:pPr marL="521208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400" kern="0" dirty="0" smtClean="0">
                <a:solidFill>
                  <a:srgbClr val="000000"/>
                </a:solidFill>
              </a:rPr>
              <a:t>Η θέρμανση </a:t>
            </a:r>
            <a:r>
              <a:rPr lang="el-GR" altLang="el-GR" sz="2400" kern="0" dirty="0">
                <a:solidFill>
                  <a:srgbClr val="000000"/>
                </a:solidFill>
              </a:rPr>
              <a:t>αγωγού είναι ανάλογη του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ρεύματος, </a:t>
            </a:r>
            <a:r>
              <a:rPr lang="el-GR" altLang="el-GR" sz="2400" kern="0" dirty="0">
                <a:solidFill>
                  <a:srgbClr val="000000"/>
                </a:solidFill>
              </a:rPr>
              <a:t>και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επομένως </a:t>
            </a:r>
            <a:r>
              <a:rPr lang="el-GR" altLang="el-GR" sz="2400" kern="0" dirty="0">
                <a:solidFill>
                  <a:srgbClr val="000000"/>
                </a:solidFill>
              </a:rPr>
              <a:t>αντιστρόφως ανάλογη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με </a:t>
            </a:r>
            <a:r>
              <a:rPr lang="el-GR" altLang="el-GR" sz="2400" kern="0" dirty="0">
                <a:solidFill>
                  <a:srgbClr val="000000"/>
                </a:solidFill>
              </a:rPr>
              <a:t>την χαρακτηριστική αντίσταση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.</a:t>
            </a:r>
          </a:p>
          <a:p>
            <a:pPr marL="521208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400" kern="0" dirty="0">
                <a:solidFill>
                  <a:srgbClr val="000000"/>
                </a:solidFill>
              </a:rPr>
              <a:t>Αυξάνεται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με </a:t>
            </a:r>
            <a:r>
              <a:rPr lang="el-GR" altLang="el-GR" sz="2400" kern="0" dirty="0">
                <a:solidFill>
                  <a:srgbClr val="000000"/>
                </a:solidFill>
              </a:rPr>
              <a:t>την συχνότητα λόγω του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επιδερμικού φαινομένου</a:t>
            </a:r>
            <a:r>
              <a:rPr lang="el-GR" altLang="el-GR" sz="2400" kern="0" dirty="0">
                <a:solidFill>
                  <a:srgbClr val="000000"/>
                </a:solidFill>
              </a:rPr>
              <a:t>. </a:t>
            </a:r>
            <a:endParaRPr lang="el-GR" altLang="el-GR" sz="2400" kern="0" dirty="0" smtClean="0">
              <a:solidFill>
                <a:srgbClr val="000000"/>
              </a:solidFill>
            </a:endParaRPr>
          </a:p>
          <a:p>
            <a:pPr marL="521208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400" kern="0" dirty="0">
                <a:solidFill>
                  <a:srgbClr val="000000"/>
                </a:solidFill>
              </a:rPr>
              <a:t>Η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θέρμανση </a:t>
            </a:r>
            <a:r>
              <a:rPr lang="el-GR" altLang="el-GR" sz="2400" kern="0" dirty="0">
                <a:solidFill>
                  <a:srgbClr val="000000"/>
                </a:solidFill>
              </a:rPr>
              <a:t>διηλεκτρικού είναι ανάλογη της τάσης που υπάρχει στο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διηλεκτρικό, </a:t>
            </a:r>
            <a:r>
              <a:rPr lang="el-GR" altLang="el-GR" sz="2400" kern="0" dirty="0">
                <a:solidFill>
                  <a:srgbClr val="000000"/>
                </a:solidFill>
              </a:rPr>
              <a:t>και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επομένως </a:t>
            </a:r>
            <a:r>
              <a:rPr lang="el-GR" altLang="el-GR" sz="2400" kern="0" dirty="0">
                <a:solidFill>
                  <a:srgbClr val="000000"/>
                </a:solidFill>
              </a:rPr>
              <a:t>αντιστρόφως ανάλογη της χαρακτηριστικής αντίστασης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.</a:t>
            </a:r>
          </a:p>
          <a:p>
            <a:pPr marL="521208" indent="-521208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400" kern="0" dirty="0">
                <a:solidFill>
                  <a:srgbClr val="000000"/>
                </a:solidFill>
              </a:rPr>
              <a:t>Επίσης αυξάνεται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με </a:t>
            </a:r>
            <a:r>
              <a:rPr lang="el-GR" altLang="el-GR" sz="2400" kern="0" dirty="0">
                <a:solidFill>
                  <a:srgbClr val="000000"/>
                </a:solidFill>
              </a:rPr>
              <a:t>την συχνότητα. </a:t>
            </a:r>
          </a:p>
          <a:p>
            <a:pPr marL="521208" indent="-521208">
              <a:spcBef>
                <a:spcPts val="0"/>
              </a:spcBef>
              <a:spcAft>
                <a:spcPts val="1200"/>
              </a:spcAft>
              <a:buClr>
                <a:srgbClr val="00007D"/>
              </a:buClr>
              <a:buSzPct val="70000"/>
              <a:buFont typeface="Wingdings" pitchFamily="2" charset="2"/>
              <a:buChar char="n"/>
              <a:defRPr/>
            </a:pPr>
            <a:endParaRPr lang="el-GR" altLang="el-GR" sz="2400" kern="0" dirty="0">
              <a:solidFill>
                <a:srgbClr val="000000"/>
              </a:solidFill>
            </a:endParaRPr>
          </a:p>
          <a:p>
            <a:pPr marL="521208" indent="-521208">
              <a:spcBef>
                <a:spcPts val="0"/>
              </a:spcBef>
              <a:spcAft>
                <a:spcPts val="1200"/>
              </a:spcAft>
              <a:buClr>
                <a:srgbClr val="00007D"/>
              </a:buClr>
              <a:buSzPct val="70000"/>
              <a:buFont typeface="Wingdings" pitchFamily="2" charset="2"/>
              <a:buChar char="n"/>
              <a:defRPr/>
            </a:pPr>
            <a:endParaRPr lang="el-GR" altLang="el-GR" sz="2400" kern="0" dirty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l-GR" dirty="0"/>
          </a:p>
        </p:txBody>
      </p:sp>
      <p:sp>
        <p:nvSpPr>
          <p:cNvPr id="32772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400" smtClean="0"/>
              <a:t>Γραμμές Μεταφοράς</a:t>
            </a:r>
          </a:p>
        </p:txBody>
      </p:sp>
      <p:sp>
        <p:nvSpPr>
          <p:cNvPr id="32773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9F6E3A-E495-4CA6-B29D-F7D804A4FFD6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l-GR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b="1" dirty="0"/>
              <a:t>Παράγοντας ταχύτητας </a:t>
            </a:r>
            <a:endParaRPr lang="el-G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521208" lvl="0" indent="-521208" eaLnBrk="0" fontAlgn="base" hangingPunct="0">
                  <a:spcBef>
                    <a:spcPts val="0"/>
                  </a:spcBef>
                  <a:spcAft>
                    <a:spcPts val="1200"/>
                  </a:spcAft>
                  <a:buClr>
                    <a:srgbClr val="333399"/>
                  </a:buClr>
                  <a:buSzPct val="70000"/>
                  <a:buFont typeface="Wingdings" pitchFamily="2" charset="2"/>
                  <a:buChar char="n"/>
                </a:pPr>
                <a:r>
                  <a:rPr kumimoji="0" lang="el-GR" altLang="el-GR" sz="2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Η ταχύτητα των ηλεκτρομαγνητικών κυμάτων εξαρτάται από το μέσο που μεταδίδονται.</a:t>
                </a:r>
              </a:p>
              <a:p>
                <a:pPr marL="521208" lvl="0" indent="-521208" eaLnBrk="0" fontAlgn="base" hangingPunct="0">
                  <a:spcBef>
                    <a:spcPts val="0"/>
                  </a:spcBef>
                  <a:spcAft>
                    <a:spcPts val="1200"/>
                  </a:spcAft>
                  <a:buClr>
                    <a:srgbClr val="333399"/>
                  </a:buClr>
                  <a:buSzPct val="70000"/>
                  <a:buFont typeface="Wingdings" pitchFamily="2" charset="2"/>
                  <a:buChar char="n"/>
                </a:pPr>
                <a:r>
                  <a:rPr kumimoji="0" lang="el-GR" altLang="el-GR" sz="2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Η ταχύτητα διάδοσης σε ένα μέσο δίνεται από την σχέση:</a:t>
                </a:r>
              </a:p>
              <a:p>
                <a:pPr marL="0" lvl="0" indent="0" algn="ctr" eaLnBrk="0" fontAlgn="base" hangingPunct="0">
                  <a:spcBef>
                    <a:spcPts val="0"/>
                  </a:spcBef>
                  <a:spcAft>
                    <a:spcPts val="1200"/>
                  </a:spcAft>
                  <a:buClr>
                    <a:srgbClr val="00007D"/>
                  </a:buClr>
                  <a:buSzPct val="70000"/>
                  <a:buNone/>
                </a:pPr>
                <a:r>
                  <a:rPr kumimoji="0" lang="el-GR" altLang="el-GR" sz="2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l-GR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𝑉</m:t>
                    </m:r>
                    <m:r>
                      <a:rPr kumimoji="0" lang="en-US" altLang="el-GR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r>
                      <a:rPr kumimoji="0" lang="en-US" altLang="el-GR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𝐶</m:t>
                    </m:r>
                    <m:rad>
                      <m:radPr>
                        <m:degHide m:val="on"/>
                        <m:ctrlPr>
                          <a:rPr kumimoji="0" lang="en-US" altLang="el-GR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altLang="el-GR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𝑘</m:t>
                        </m:r>
                      </m:e>
                    </m:rad>
                  </m:oMath>
                </a14:m>
                <a:endParaRPr kumimoji="0" lang="el-GR" altLang="el-GR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  <a:p>
                <a:pPr marL="521208" lvl="0" indent="-521208" eaLnBrk="0" fontAlgn="base" hangingPunct="0">
                  <a:spcBef>
                    <a:spcPts val="0"/>
                  </a:spcBef>
                  <a:spcAft>
                    <a:spcPts val="1200"/>
                  </a:spcAft>
                  <a:buClr>
                    <a:srgbClr val="333399"/>
                  </a:buClr>
                  <a:buSzPct val="70000"/>
                  <a:buFont typeface="Wingdings" pitchFamily="2" charset="2"/>
                  <a:buChar char="n"/>
                </a:pPr>
                <a:r>
                  <a:rPr kumimoji="0" lang="el-GR" altLang="el-GR" sz="2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Ο </a:t>
                </a:r>
                <a:r>
                  <a:rPr kumimoji="0" lang="el-GR" altLang="el-GR" sz="22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παράγοντας</a:t>
                </a:r>
                <a:r>
                  <a:rPr kumimoji="0" lang="el-GR" altLang="el-GR" sz="2200" b="0" i="1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ταχύτητας </a:t>
                </a:r>
                <a:r>
                  <a:rPr kumimoji="0" lang="el-GR" altLang="el-GR" sz="2200" b="0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για ένα διηλεκτρικό μέσο, και συνεπώς και </a:t>
                </a:r>
                <a:r>
                  <a:rPr lang="el-GR" altLang="el-GR" sz="2200" kern="0" dirty="0" smtClean="0">
                    <a:solidFill>
                      <a:srgbClr val="000000"/>
                    </a:solidFill>
                  </a:rPr>
                  <a:t>για </a:t>
                </a:r>
                <a:r>
                  <a:rPr kumimoji="0" lang="el-GR" altLang="el-GR" sz="2200" b="0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ένα καλώδιο, είναι ο λόγος μείωσης της ταχύτητας:</a:t>
                </a:r>
              </a:p>
              <a:p>
                <a:pPr marL="0" lvl="0" indent="0" eaLnBrk="0" fontAlgn="base" hangingPunct="0">
                  <a:spcBef>
                    <a:spcPts val="0"/>
                  </a:spcBef>
                  <a:spcAft>
                    <a:spcPts val="1200"/>
                  </a:spcAft>
                  <a:buClr>
                    <a:srgbClr val="00007D"/>
                  </a:buClr>
                  <a:buSzPct val="7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l-GR" altLang="el-GR" sz="2400" b="0" i="1" u="none" strike="noStrike" kern="0" cap="none" spc="0" normalizeH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el-GR" sz="2400" b="0" i="1" u="none" strike="noStrike" kern="0" cap="none" spc="0" normalizeH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𝑉</m:t>
                          </m:r>
                        </m:e>
                        <m:sub>
                          <m:r>
                            <a:rPr kumimoji="0" lang="en-US" altLang="el-GR" sz="2400" b="0" i="1" u="none" strike="noStrike" kern="0" cap="none" spc="0" normalizeH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𝑓</m:t>
                          </m:r>
                        </m:sub>
                      </m:sSub>
                      <m:r>
                        <a:rPr kumimoji="0" lang="en-US" altLang="el-GR" sz="2400" b="0" i="1" u="none" strike="noStrike" kern="0" cap="none" spc="0" normalizeH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=1</m:t>
                      </m:r>
                      <m:rad>
                        <m:radPr>
                          <m:degHide m:val="on"/>
                          <m:ctrlPr>
                            <a:rPr kumimoji="0" lang="en-US" altLang="el-GR" sz="2400" b="0" i="1" u="none" strike="noStrike" kern="0" cap="none" spc="0" normalizeH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altLang="el-GR" sz="2400" b="0" i="1" u="none" strike="noStrike" kern="0" cap="none" spc="0" normalizeH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𝑘</m:t>
                          </m:r>
                        </m:e>
                      </m:rad>
                    </m:oMath>
                  </m:oMathPara>
                </a14:m>
                <a:endParaRPr kumimoji="0" lang="el-GR" altLang="el-GR" sz="2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  <a:p>
                <a:pPr marL="521208" lvl="0" indent="-521208" eaLnBrk="0" fontAlgn="base" hangingPunct="0">
                  <a:spcBef>
                    <a:spcPts val="0"/>
                  </a:spcBef>
                  <a:spcAft>
                    <a:spcPct val="0"/>
                  </a:spcAft>
                  <a:buClr>
                    <a:srgbClr val="333399"/>
                  </a:buClr>
                  <a:buSzPct val="70000"/>
                  <a:buFont typeface="Wingdings" pitchFamily="2" charset="2"/>
                  <a:buChar char="n"/>
                </a:pPr>
                <a:r>
                  <a:rPr kumimoji="0" lang="el-GR" altLang="el-GR" sz="2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Οι διηλεκτρικές</a:t>
                </a:r>
                <a:r>
                  <a:rPr kumimoji="0" lang="el-GR" altLang="el-GR" sz="22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σταθερές των υλικών που χρησιμοποιούνται συνήθως στις γραμμές μεταφοράς, ποικίλουν από 1.2 έως 2.8, για παράγοντες ταχύτητας από 0.9 έως 0.6.</a:t>
                </a:r>
                <a:endParaRPr kumimoji="0" lang="el-GR" altLang="el-GR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Θέση περιεχο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22" t="-809" r="-2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υποσέλιδου 1" descr=".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z="1400" smtClean="0">
                <a:solidFill>
                  <a:schemeClr val="tx1"/>
                </a:solidFill>
              </a:rPr>
              <a:t>Γραμμές Μεταφοράς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1EB63-DE93-4B66-BF24-108C08E0347C}" type="slidenum">
              <a:rPr lang="el-GR" sz="1400" smtClean="0">
                <a:solidFill>
                  <a:schemeClr val="tx1"/>
                </a:solidFill>
              </a:rPr>
              <a:t>31</a:t>
            </a:fld>
            <a:endParaRPr lang="el-G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76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b="1" dirty="0"/>
              <a:t>Ανακλάσεις από </a:t>
            </a:r>
            <a:r>
              <a:rPr lang="el-GR" altLang="el-GR" b="1" dirty="0" smtClean="0"/>
              <a:t/>
            </a:r>
            <a:br>
              <a:rPr lang="el-GR" altLang="el-GR" b="1" dirty="0" smtClean="0"/>
            </a:br>
            <a:r>
              <a:rPr lang="el-GR" altLang="el-GR" b="1" dirty="0" smtClean="0"/>
              <a:t>μη </a:t>
            </a:r>
            <a:r>
              <a:rPr lang="el-GR" altLang="el-GR" b="1" dirty="0"/>
              <a:t>τέλειο τερματισμό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521208" indent="-5212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400" kern="0" dirty="0" smtClean="0">
                <a:solidFill>
                  <a:srgbClr val="000000"/>
                </a:solidFill>
              </a:rPr>
              <a:t>Αν μία γραμμή μεταφοράς </a:t>
            </a:r>
            <a:r>
              <a:rPr lang="el-GR" altLang="el-GR" sz="2400" kern="0" dirty="0">
                <a:solidFill>
                  <a:srgbClr val="000000"/>
                </a:solidFill>
              </a:rPr>
              <a:t>δεν έχει απώλειες και είναι άπειρου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μήκους, </a:t>
            </a:r>
            <a:r>
              <a:rPr lang="el-GR" altLang="el-GR" sz="2400" kern="0" dirty="0">
                <a:solidFill>
                  <a:srgbClr val="000000"/>
                </a:solidFill>
              </a:rPr>
              <a:t>ή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τερματίζεται </a:t>
            </a:r>
            <a:r>
              <a:rPr lang="el-GR" altLang="el-GR" sz="2400" kern="0" dirty="0">
                <a:solidFill>
                  <a:srgbClr val="000000"/>
                </a:solidFill>
              </a:rPr>
              <a:t>στην χαρακτηριστική της αντίσταση, όλη η ισχύς που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εφαρμόζεται </a:t>
            </a:r>
            <a:r>
              <a:rPr lang="el-GR" altLang="el-GR" sz="2400" kern="0" dirty="0">
                <a:solidFill>
                  <a:srgbClr val="000000"/>
                </a:solidFill>
              </a:rPr>
              <a:t>στην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γραμμή </a:t>
            </a:r>
            <a:r>
              <a:rPr lang="el-GR" altLang="el-GR" sz="2400" kern="0" dirty="0">
                <a:solidFill>
                  <a:srgbClr val="000000"/>
                </a:solidFill>
              </a:rPr>
              <a:t>από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μία </a:t>
            </a:r>
            <a:r>
              <a:rPr lang="el-GR" altLang="el-GR" sz="2400" kern="0" dirty="0">
                <a:solidFill>
                  <a:srgbClr val="000000"/>
                </a:solidFill>
              </a:rPr>
              <a:t>γεννήτρια στην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μία άκρη, </a:t>
            </a:r>
            <a:r>
              <a:rPr lang="el-GR" altLang="el-GR" sz="2400" kern="0" dirty="0">
                <a:solidFill>
                  <a:srgbClr val="000000"/>
                </a:solidFill>
              </a:rPr>
              <a:t>θα απορροφάται από το φορτίο στην άλλη άκρη.</a:t>
            </a:r>
          </a:p>
          <a:p>
            <a:pPr marL="521208" indent="-52120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400" kern="0" dirty="0">
                <a:solidFill>
                  <a:srgbClr val="000000"/>
                </a:solidFill>
              </a:rPr>
              <a:t>Αν ένα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πεπερασμένο τμήμα γραμμής </a:t>
            </a:r>
            <a:r>
              <a:rPr lang="el-GR" altLang="el-GR" sz="2400" kern="0" dirty="0">
                <a:solidFill>
                  <a:srgbClr val="000000"/>
                </a:solidFill>
              </a:rPr>
              <a:t>δεν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τερματίζει </a:t>
            </a:r>
            <a:r>
              <a:rPr lang="el-GR" altLang="el-GR" sz="2400" kern="0" dirty="0">
                <a:solidFill>
                  <a:srgbClr val="000000"/>
                </a:solidFill>
              </a:rPr>
              <a:t>στην χαρακτηριστική της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αντίσταση, </a:t>
            </a:r>
            <a:r>
              <a:rPr lang="el-GR" altLang="el-GR" sz="2400" kern="0" dirty="0">
                <a:solidFill>
                  <a:srgbClr val="000000"/>
                </a:solidFill>
              </a:rPr>
              <a:t>τότε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μόνο </a:t>
            </a:r>
            <a:r>
              <a:rPr lang="el-GR" altLang="el-GR" sz="2400" kern="0" dirty="0">
                <a:solidFill>
                  <a:srgbClr val="000000"/>
                </a:solidFill>
              </a:rPr>
              <a:t>ένα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τμήμα </a:t>
            </a:r>
            <a:r>
              <a:rPr lang="el-GR" altLang="el-GR" sz="2400" kern="0" dirty="0">
                <a:solidFill>
                  <a:srgbClr val="000000"/>
                </a:solidFill>
              </a:rPr>
              <a:t>της ισχύος που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εφαρμόζεται </a:t>
            </a:r>
            <a:r>
              <a:rPr lang="el-GR" altLang="el-GR" sz="2400" kern="0" dirty="0">
                <a:solidFill>
                  <a:srgbClr val="000000"/>
                </a:solidFill>
              </a:rPr>
              <a:t>στην είσοδο θα απορροφηθεί από το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φορτίο, </a:t>
            </a:r>
            <a:r>
              <a:rPr lang="el-GR" altLang="el-GR" sz="2400" kern="0" dirty="0">
                <a:solidFill>
                  <a:srgbClr val="000000"/>
                </a:solidFill>
              </a:rPr>
              <a:t>ενώ η υπόλοιπη θα ανακλαστεί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.</a:t>
            </a:r>
          </a:p>
          <a:p>
            <a:pPr marL="521208" indent="-521208">
              <a:lnSpc>
                <a:spcPct val="110000"/>
              </a:lnSpc>
              <a:spcBef>
                <a:spcPts val="0"/>
              </a:spcBef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400" kern="0" dirty="0">
                <a:solidFill>
                  <a:srgbClr val="000000"/>
                </a:solidFill>
              </a:rPr>
              <a:t>Η ανακλώμενη ισχύς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δημιουργεί στάσιμα κύματα </a:t>
            </a:r>
            <a:r>
              <a:rPr lang="el-GR" altLang="el-GR" sz="2400" kern="0" dirty="0">
                <a:solidFill>
                  <a:srgbClr val="000000"/>
                </a:solidFill>
              </a:rPr>
              <a:t>πάνω στη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γραμμή</a:t>
            </a:r>
            <a:r>
              <a:rPr lang="el-GR" altLang="el-GR" sz="2400" kern="0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34820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400" smtClean="0"/>
              <a:t>Γραμμές Μεταφοράς</a:t>
            </a:r>
          </a:p>
        </p:txBody>
      </p:sp>
      <p:sp>
        <p:nvSpPr>
          <p:cNvPr id="34821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7FF245-620F-49E0-9C97-6E02FE4DC245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l-GR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b="1" dirty="0" smtClean="0"/>
              <a:t>Μη συντονισμένες </a:t>
            </a:r>
            <a:br>
              <a:rPr lang="el-GR" altLang="el-GR" b="1" dirty="0" smtClean="0"/>
            </a:br>
            <a:r>
              <a:rPr lang="el-GR" altLang="el-GR" b="1" dirty="0" smtClean="0"/>
              <a:t>γραμμές μεταφοράς</a:t>
            </a:r>
            <a:endParaRPr lang="el-GR" b="1" dirty="0"/>
          </a:p>
        </p:txBody>
      </p:sp>
      <p:sp>
        <p:nvSpPr>
          <p:cNvPr id="6" name="Θέση περιεχομένου 1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521208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400" kern="0" dirty="0" smtClean="0">
                <a:solidFill>
                  <a:srgbClr val="000000"/>
                </a:solidFill>
              </a:rPr>
              <a:t>Μία γραμμή </a:t>
            </a:r>
            <a:r>
              <a:rPr lang="el-GR" altLang="el-GR" sz="2400" kern="0" dirty="0">
                <a:solidFill>
                  <a:srgbClr val="000000"/>
                </a:solidFill>
              </a:rPr>
              <a:t>που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τερματίζεται </a:t>
            </a:r>
            <a:r>
              <a:rPr lang="el-GR" altLang="el-GR" sz="2400" kern="0" dirty="0">
                <a:solidFill>
                  <a:srgbClr val="000000"/>
                </a:solidFill>
              </a:rPr>
              <a:t>στην χαρακτηριστική της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αντίσταση, </a:t>
            </a:r>
            <a:r>
              <a:rPr lang="el-GR" altLang="el-GR" sz="2400" kern="0" dirty="0">
                <a:solidFill>
                  <a:srgbClr val="000000"/>
                </a:solidFill>
              </a:rPr>
              <a:t>λέγεται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μη συντονισμένη (</a:t>
            </a:r>
            <a:r>
              <a:rPr lang="en-US" altLang="el-GR" sz="2400" kern="0" dirty="0" err="1" smtClean="0">
                <a:solidFill>
                  <a:srgbClr val="000000"/>
                </a:solidFill>
              </a:rPr>
              <a:t>nonresonant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) </a:t>
            </a:r>
            <a:r>
              <a:rPr lang="el-GR" altLang="el-GR" sz="2400" kern="0" dirty="0">
                <a:solidFill>
                  <a:srgbClr val="000000"/>
                </a:solidFill>
              </a:rPr>
              <a:t>ή επίπεδη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(</a:t>
            </a:r>
            <a:r>
              <a:rPr lang="en-US" altLang="el-GR" sz="2400" kern="0" dirty="0" smtClean="0">
                <a:solidFill>
                  <a:srgbClr val="000000"/>
                </a:solidFill>
              </a:rPr>
              <a:t>flat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).</a:t>
            </a:r>
          </a:p>
          <a:p>
            <a:pPr marL="521208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400" kern="0" dirty="0">
                <a:solidFill>
                  <a:srgbClr val="000000"/>
                </a:solidFill>
              </a:rPr>
              <a:t>Η τάση και το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ρεύμα </a:t>
            </a:r>
            <a:r>
              <a:rPr lang="el-GR" altLang="el-GR" sz="2400" kern="0" dirty="0">
                <a:solidFill>
                  <a:srgbClr val="000000"/>
                </a:solidFill>
              </a:rPr>
              <a:t>σε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μία </a:t>
            </a:r>
            <a:r>
              <a:rPr lang="el-GR" altLang="el-GR" sz="2400" kern="0" dirty="0">
                <a:solidFill>
                  <a:srgbClr val="000000"/>
                </a:solidFill>
              </a:rPr>
              <a:t>τέτοια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γραμμή </a:t>
            </a:r>
            <a:r>
              <a:rPr lang="el-GR" altLang="el-GR" sz="2400" kern="0" dirty="0">
                <a:solidFill>
                  <a:srgbClr val="000000"/>
                </a:solidFill>
              </a:rPr>
              <a:t>είναι σταθερές σε όλο το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μήκος </a:t>
            </a:r>
            <a:r>
              <a:rPr lang="el-GR" altLang="el-GR" sz="2400" kern="0" dirty="0">
                <a:solidFill>
                  <a:srgbClr val="000000"/>
                </a:solidFill>
              </a:rPr>
              <a:t>της, αν στην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γραμμή </a:t>
            </a:r>
            <a:r>
              <a:rPr lang="el-GR" altLang="el-GR" sz="2400" kern="0" dirty="0">
                <a:solidFill>
                  <a:srgbClr val="000000"/>
                </a:solidFill>
              </a:rPr>
              <a:t>δεν υπάρχουν απώλειες, ή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μειώνονται </a:t>
            </a:r>
            <a:r>
              <a:rPr lang="el-GR" altLang="el-GR" sz="2400" kern="0" dirty="0">
                <a:solidFill>
                  <a:srgbClr val="000000"/>
                </a:solidFill>
              </a:rPr>
              <a:t>εκθετικά (όσο προσεγγίζεται το φορτίο), αν η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γραμμή </a:t>
            </a:r>
            <a:r>
              <a:rPr lang="el-GR" altLang="el-GR" sz="2400" kern="0" dirty="0">
                <a:solidFill>
                  <a:srgbClr val="000000"/>
                </a:solidFill>
              </a:rPr>
              <a:t>έχει απώλειες. </a:t>
            </a:r>
            <a:endParaRPr lang="el-GR" altLang="el-GR" sz="2400" kern="0" dirty="0" smtClean="0">
              <a:solidFill>
                <a:srgbClr val="000000"/>
              </a:solidFill>
            </a:endParaRPr>
          </a:p>
          <a:p>
            <a:pPr marL="521208" indent="-521208">
              <a:spcBef>
                <a:spcPts val="0"/>
              </a:spcBef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400" kern="0" dirty="0">
                <a:solidFill>
                  <a:srgbClr val="000000"/>
                </a:solidFill>
              </a:rPr>
              <a:t>Αν η αντίσταση φορτίου έχει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μία τιμή ανάμεσα </a:t>
            </a:r>
            <a:r>
              <a:rPr lang="el-GR" altLang="el-GR" sz="2400" kern="0" dirty="0">
                <a:solidFill>
                  <a:srgbClr val="000000"/>
                </a:solidFill>
              </a:rPr>
              <a:t>σε 0 και Z</a:t>
            </a:r>
            <a:r>
              <a:rPr lang="el-GR" altLang="el-GR" sz="2400" kern="0" baseline="-25000" dirty="0">
                <a:solidFill>
                  <a:srgbClr val="000000"/>
                </a:solidFill>
              </a:rPr>
              <a:t>0</a:t>
            </a:r>
            <a:r>
              <a:rPr lang="el-GR" altLang="el-GR" sz="2400" kern="0" dirty="0">
                <a:solidFill>
                  <a:srgbClr val="000000"/>
                </a:solidFill>
              </a:rPr>
              <a:t> ή ανάμεσα σε Z</a:t>
            </a:r>
            <a:r>
              <a:rPr lang="el-GR" altLang="el-GR" sz="2400" kern="0" baseline="-25000" dirty="0">
                <a:solidFill>
                  <a:srgbClr val="000000"/>
                </a:solidFill>
              </a:rPr>
              <a:t>0</a:t>
            </a:r>
            <a:r>
              <a:rPr lang="el-GR" altLang="el-GR" sz="2400" kern="0" dirty="0">
                <a:solidFill>
                  <a:srgbClr val="000000"/>
                </a:solidFill>
              </a:rPr>
              <a:t> και ∞ θα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δημιουργηθούν στάσιμα κύματα, </a:t>
            </a:r>
            <a:r>
              <a:rPr lang="el-GR" altLang="el-GR" sz="2400" kern="0" dirty="0">
                <a:solidFill>
                  <a:srgbClr val="000000"/>
                </a:solidFill>
              </a:rPr>
              <a:t>των οποίων το πλάτος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μειώνεται </a:t>
            </a:r>
            <a:r>
              <a:rPr lang="el-GR" altLang="el-GR" sz="2400" kern="0" dirty="0">
                <a:solidFill>
                  <a:srgbClr val="000000"/>
                </a:solidFill>
              </a:rPr>
              <a:t>όσο η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τιμή </a:t>
            </a:r>
            <a:r>
              <a:rPr lang="el-GR" altLang="el-GR" sz="2400" kern="0" dirty="0">
                <a:solidFill>
                  <a:srgbClr val="000000"/>
                </a:solidFill>
              </a:rPr>
              <a:t>της αντίστασης φορτίου πλησιάζει το Z</a:t>
            </a:r>
            <a:r>
              <a:rPr lang="el-GR" altLang="el-GR" sz="2400" kern="0" baseline="-25000" dirty="0">
                <a:solidFill>
                  <a:srgbClr val="000000"/>
                </a:solidFill>
              </a:rPr>
              <a:t>0</a:t>
            </a:r>
            <a:r>
              <a:rPr lang="el-GR" altLang="el-GR" sz="2400" kern="0" dirty="0">
                <a:solidFill>
                  <a:srgbClr val="000000"/>
                </a:solidFill>
              </a:rPr>
              <a:t>.</a:t>
            </a:r>
          </a:p>
          <a:p>
            <a:pPr marL="521208" indent="-521208">
              <a:spcBef>
                <a:spcPts val="0"/>
              </a:spcBef>
              <a:buClr>
                <a:srgbClr val="00007D"/>
              </a:buClr>
              <a:buSzPct val="70000"/>
              <a:buFont typeface="Wingdings" pitchFamily="2" charset="2"/>
              <a:buChar char="n"/>
              <a:defRPr/>
            </a:pPr>
            <a:endParaRPr lang="el-GR" altLang="el-GR" sz="2400" kern="0" dirty="0">
              <a:solidFill>
                <a:srgbClr val="000000"/>
              </a:solidFill>
            </a:endParaRPr>
          </a:p>
          <a:p>
            <a:pPr marL="521208" indent="-521208">
              <a:spcBef>
                <a:spcPts val="0"/>
              </a:spcBef>
              <a:buClr>
                <a:srgbClr val="00007D"/>
              </a:buClr>
              <a:buSzPct val="70000"/>
              <a:buFont typeface="Wingdings" pitchFamily="2" charset="2"/>
              <a:buChar char="n"/>
              <a:defRPr/>
            </a:pPr>
            <a:endParaRPr lang="el-GR" altLang="el-GR" sz="2400" kern="0" dirty="0">
              <a:solidFill>
                <a:srgbClr val="000000"/>
              </a:solidFill>
            </a:endParaRPr>
          </a:p>
        </p:txBody>
      </p:sp>
      <p:sp>
        <p:nvSpPr>
          <p:cNvPr id="35844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400" smtClean="0"/>
              <a:t>Γραμμές Μεταφοράς</a:t>
            </a:r>
          </a:p>
        </p:txBody>
      </p:sp>
      <p:sp>
        <p:nvSpPr>
          <p:cNvPr id="35845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2EC1F2-4A2C-4A3E-9CCB-FDBB0DA0B8CB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l-GR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z="4000" b="1" smtClean="0"/>
              <a:t>Συντονισμένες </a:t>
            </a:r>
            <a:br>
              <a:rPr lang="el-GR" altLang="el-GR" sz="4000" b="1" smtClean="0"/>
            </a:br>
            <a:r>
              <a:rPr lang="el-GR" altLang="el-GR" sz="4000" b="1" smtClean="0"/>
              <a:t>γραμμές μεταφοράς</a:t>
            </a:r>
            <a:endParaRPr lang="el-GR" sz="4000" b="1" smtClean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20700" indent="-520700">
              <a:spcBef>
                <a:spcPct val="0"/>
              </a:spcBef>
              <a:spcAft>
                <a:spcPts val="0"/>
              </a:spcAft>
              <a:buClr>
                <a:srgbClr val="00007D"/>
              </a:buClr>
              <a:buSzPct val="70000"/>
              <a:buFont typeface="Wingdings" pitchFamily="2" charset="2"/>
              <a:buChar char="n"/>
            </a:pPr>
            <a:endParaRPr lang="el-GR" altLang="el-GR" sz="2000" dirty="0" smtClean="0">
              <a:solidFill>
                <a:srgbClr val="000000"/>
              </a:solidFill>
            </a:endParaRPr>
          </a:p>
          <a:p>
            <a:pPr marL="520700" indent="-520700">
              <a:spcBef>
                <a:spcPct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</a:pPr>
            <a:r>
              <a:rPr lang="el-GR" altLang="el-GR" sz="2800" dirty="0" smtClean="0">
                <a:solidFill>
                  <a:srgbClr val="000000"/>
                </a:solidFill>
              </a:rPr>
              <a:t>Όταν μία γραμμή τερματίζεται σε ένα βραχυκύκλωμα ή σε ένα ανοικτό κύκλωμα, δεν θα υπάρχει καθόλου απώλεια ισχύος και όλη θα ανακλαστεί πίσω στην γεννήτρια.</a:t>
            </a:r>
          </a:p>
          <a:p>
            <a:pPr marL="520700" indent="-520700">
              <a:spcBef>
                <a:spcPct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</a:pPr>
            <a:r>
              <a:rPr lang="el-GR" altLang="el-GR" sz="2800" dirty="0" smtClean="0">
                <a:solidFill>
                  <a:srgbClr val="000000"/>
                </a:solidFill>
              </a:rPr>
              <a:t>Αν στην γραμμή δεν υπάρχουν απώλειες, η ισχύς στη γραμμή θα μετακινείται εμπρός και πίσω, χωρίς να ελαττώνεται ποτέ.</a:t>
            </a:r>
          </a:p>
          <a:p>
            <a:pPr marL="520700" indent="-520700">
              <a:spcBef>
                <a:spcPct val="0"/>
              </a:spcBef>
              <a:buClr>
                <a:srgbClr val="333399"/>
              </a:buClr>
              <a:buSzPct val="70000"/>
              <a:buFont typeface="Wingdings" pitchFamily="2" charset="2"/>
              <a:buChar char="n"/>
            </a:pPr>
            <a:r>
              <a:rPr lang="el-GR" altLang="el-GR" sz="2800" dirty="0" smtClean="0">
                <a:solidFill>
                  <a:srgbClr val="000000"/>
                </a:solidFill>
              </a:rPr>
              <a:t>Η γραμμή τότε λέγεται συντονισμένη</a:t>
            </a:r>
            <a:r>
              <a:rPr lang="en-US" altLang="el-GR" sz="2800" dirty="0" smtClean="0">
                <a:solidFill>
                  <a:srgbClr val="000000"/>
                </a:solidFill>
              </a:rPr>
              <a:t> (resonant)</a:t>
            </a:r>
            <a:r>
              <a:rPr lang="el-GR" altLang="el-GR" sz="2800" dirty="0" smtClean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36868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400" smtClean="0"/>
              <a:t>Γραμμές Μεταφοράς</a:t>
            </a:r>
          </a:p>
        </p:txBody>
      </p:sp>
      <p:sp>
        <p:nvSpPr>
          <p:cNvPr id="36869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3873C0-16B2-423E-A596-ECCFC2650CFA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l-GR" sz="1400" smtClean="0"/>
          </a:p>
        </p:txBody>
      </p:sp>
      <p:pic>
        <p:nvPicPr>
          <p:cNvPr id="7" name="Εικόνα 1" descr="Εικονίδιο μετάβασης στα Περιεχόμενα.">
            <a:hlinkClick r:id="rId3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Στάσιμα κύματα</a:t>
            </a:r>
            <a:endParaRPr lang="el-GR" b="1" dirty="0" smtClean="0"/>
          </a:p>
        </p:txBody>
      </p:sp>
      <p:sp>
        <p:nvSpPr>
          <p:cNvPr id="6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20700" indent="-520700">
              <a:spcBef>
                <a:spcPct val="0"/>
              </a:spcBef>
              <a:spcAft>
                <a:spcPts val="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</a:pPr>
            <a:endParaRPr lang="el-GR" altLang="el-GR" sz="2000" dirty="0" smtClean="0">
              <a:solidFill>
                <a:srgbClr val="000000"/>
              </a:solidFill>
            </a:endParaRPr>
          </a:p>
          <a:p>
            <a:pPr marL="520700" indent="-520700">
              <a:spcBef>
                <a:spcPct val="0"/>
              </a:spcBef>
              <a:spcAft>
                <a:spcPts val="24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</a:pPr>
            <a:r>
              <a:rPr lang="el-GR" altLang="el-GR" sz="2800" dirty="0" smtClean="0">
                <a:solidFill>
                  <a:srgbClr val="000000"/>
                </a:solidFill>
              </a:rPr>
              <a:t>Είναι συνδυασμός των κυμάτων τάσης και ρεύματος που κινούνται προς το φορτίο, και οι ανακλάσεις των που κινούνται προς τη γεννήτρια λόγω μη τέλειου τερματισμού.</a:t>
            </a:r>
            <a:endParaRPr lang="en-US" altLang="el-GR" sz="2800" dirty="0" smtClean="0">
              <a:solidFill>
                <a:srgbClr val="000000"/>
              </a:solidFill>
            </a:endParaRPr>
          </a:p>
          <a:p>
            <a:pPr marL="520700" indent="-520700">
              <a:spcBef>
                <a:spcPct val="0"/>
              </a:spcBef>
              <a:spcAft>
                <a:spcPts val="24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</a:pPr>
            <a:r>
              <a:rPr lang="el-GR" altLang="el-GR" sz="2800" dirty="0" smtClean="0">
                <a:solidFill>
                  <a:srgbClr val="000000"/>
                </a:solidFill>
              </a:rPr>
              <a:t>Εμφανίζουν μέγιστα και ελάχιστα κατά μήκος της γραμμής.</a:t>
            </a:r>
          </a:p>
          <a:p>
            <a:pPr marL="520700" indent="-520700">
              <a:spcBef>
                <a:spcPct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</a:pPr>
            <a:r>
              <a:rPr lang="el-GR" altLang="el-GR" sz="2800" dirty="0" smtClean="0">
                <a:solidFill>
                  <a:srgbClr val="000000"/>
                </a:solidFill>
              </a:rPr>
              <a:t>Η απόσταση μεταξύ δύο ελαχίστων ή δύο μεγίστων τάσης ή ρεύματος είναι ίση με </a:t>
            </a:r>
            <a:r>
              <a:rPr lang="el-GR" altLang="el-GR" sz="2800" i="1" dirty="0" smtClean="0">
                <a:solidFill>
                  <a:srgbClr val="000000"/>
                </a:solidFill>
              </a:rPr>
              <a:t>λ/2.</a:t>
            </a:r>
          </a:p>
        </p:txBody>
      </p:sp>
      <p:sp>
        <p:nvSpPr>
          <p:cNvPr id="37892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400" smtClean="0"/>
              <a:t>Γραμμές Μεταφοράς</a:t>
            </a:r>
          </a:p>
        </p:txBody>
      </p:sp>
      <p:sp>
        <p:nvSpPr>
          <p:cNvPr id="37893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14D2E0-B0DA-4999-BEC0-AEAA17E238D7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l-GR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Τίτλος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/>
          <a:lstStyle/>
          <a:p>
            <a:pPr eaLnBrk="1" hangingPunct="1"/>
            <a:r>
              <a:rPr lang="el-GR" altLang="el-GR" sz="4000" b="1" dirty="0" smtClean="0"/>
              <a:t>Στάσιμα κύματα </a:t>
            </a:r>
            <a:br>
              <a:rPr lang="el-GR" altLang="el-GR" sz="4000" b="1" dirty="0" smtClean="0"/>
            </a:br>
            <a:r>
              <a:rPr lang="el-GR" altLang="el-GR" sz="4000" b="1" dirty="0" smtClean="0"/>
              <a:t>σε γραμμή χωρίς απώλειες</a:t>
            </a:r>
            <a:endParaRPr lang="el-GR" sz="4000" b="1" dirty="0" smtClean="0"/>
          </a:p>
        </p:txBody>
      </p:sp>
      <p:pic>
        <p:nvPicPr>
          <p:cNvPr id="3" name="Θέση περιεχομένου 1" descr="Εικόνα γραφικής παράστασης των στάσιμων κυμάτων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90" y="2008421"/>
            <a:ext cx="8058619" cy="4011379"/>
          </a:xfrm>
        </p:spPr>
      </p:pic>
      <p:sp>
        <p:nvSpPr>
          <p:cNvPr id="38916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400" smtClean="0"/>
              <a:t>Γραμμές Μεταφοράς</a:t>
            </a:r>
          </a:p>
        </p:txBody>
      </p:sp>
      <p:sp>
        <p:nvSpPr>
          <p:cNvPr id="38917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F569EB-AF4F-49E1-A6D0-E5C2C135A94F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l-GR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b="1" dirty="0"/>
              <a:t>Μέγιστα και ελάχιστα </a:t>
            </a:r>
            <a:r>
              <a:rPr lang="el-GR" altLang="el-GR" b="1" dirty="0" smtClean="0"/>
              <a:t/>
            </a:r>
            <a:br>
              <a:rPr lang="el-GR" altLang="el-GR" b="1" dirty="0" smtClean="0"/>
            </a:br>
            <a:r>
              <a:rPr lang="el-GR" altLang="el-GR" b="1" dirty="0" smtClean="0"/>
              <a:t>τάσης </a:t>
            </a:r>
            <a:r>
              <a:rPr lang="el-GR" altLang="el-GR" b="1" dirty="0"/>
              <a:t>και ρεύματος</a:t>
            </a:r>
            <a:endParaRPr lang="el-GR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21208" indent="-521208">
              <a:spcBef>
                <a:spcPts val="0"/>
              </a:spcBef>
              <a:spcAft>
                <a:spcPts val="10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800" kern="0" dirty="0" smtClean="0">
                <a:solidFill>
                  <a:srgbClr val="000000"/>
                </a:solidFill>
              </a:rPr>
              <a:t>Η </a:t>
            </a:r>
            <a:r>
              <a:rPr lang="el-GR" altLang="el-GR" sz="2800" kern="0" dirty="0">
                <a:solidFill>
                  <a:srgbClr val="000000"/>
                </a:solidFill>
              </a:rPr>
              <a:t>ανάκλαση που </a:t>
            </a:r>
            <a:r>
              <a:rPr lang="el-GR" altLang="el-GR" sz="2800" kern="0" dirty="0" smtClean="0">
                <a:solidFill>
                  <a:srgbClr val="000000"/>
                </a:solidFill>
              </a:rPr>
              <a:t>πραγματοποιείται </a:t>
            </a:r>
            <a:r>
              <a:rPr lang="el-GR" altLang="el-GR" sz="2800" kern="0" dirty="0">
                <a:solidFill>
                  <a:srgbClr val="000000"/>
                </a:solidFill>
              </a:rPr>
              <a:t>στο </a:t>
            </a:r>
            <a:r>
              <a:rPr lang="el-GR" altLang="el-GR" sz="2800" kern="0" dirty="0" smtClean="0">
                <a:solidFill>
                  <a:srgbClr val="000000"/>
                </a:solidFill>
              </a:rPr>
              <a:t>βραχυκύκλωμα </a:t>
            </a:r>
            <a:r>
              <a:rPr lang="el-GR" altLang="el-GR" sz="2800" kern="0" dirty="0">
                <a:solidFill>
                  <a:srgbClr val="000000"/>
                </a:solidFill>
              </a:rPr>
              <a:t>επηρεάζει τόσο την τάση όσο και το </a:t>
            </a:r>
            <a:r>
              <a:rPr lang="el-GR" altLang="el-GR" sz="2800" kern="0" dirty="0" smtClean="0">
                <a:solidFill>
                  <a:srgbClr val="000000"/>
                </a:solidFill>
              </a:rPr>
              <a:t>ρεύμα.</a:t>
            </a:r>
          </a:p>
          <a:p>
            <a:pPr marL="521208" indent="-521208">
              <a:spcBef>
                <a:spcPts val="0"/>
              </a:spcBef>
              <a:spcAft>
                <a:spcPts val="10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800" kern="0" dirty="0">
                <a:solidFill>
                  <a:srgbClr val="000000"/>
                </a:solidFill>
              </a:rPr>
              <a:t>Η τάση ανακλάται </a:t>
            </a:r>
            <a:r>
              <a:rPr lang="el-GR" altLang="el-GR" sz="2800" kern="0" dirty="0" smtClean="0">
                <a:solidFill>
                  <a:srgbClr val="000000"/>
                </a:solidFill>
              </a:rPr>
              <a:t>με </a:t>
            </a:r>
            <a:r>
              <a:rPr lang="el-GR" altLang="el-GR" sz="2800" kern="0" dirty="0">
                <a:solidFill>
                  <a:srgbClr val="000000"/>
                </a:solidFill>
              </a:rPr>
              <a:t>αναστροφή φάσης</a:t>
            </a:r>
            <a:r>
              <a:rPr lang="el-GR" altLang="el-GR" sz="2800" kern="0" dirty="0" smtClean="0">
                <a:solidFill>
                  <a:srgbClr val="000000"/>
                </a:solidFill>
              </a:rPr>
              <a:t>.</a:t>
            </a:r>
          </a:p>
          <a:p>
            <a:pPr marL="521208" indent="-521208">
              <a:spcBef>
                <a:spcPts val="0"/>
              </a:spcBef>
              <a:spcAft>
                <a:spcPts val="10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800" kern="0" dirty="0">
                <a:solidFill>
                  <a:srgbClr val="000000"/>
                </a:solidFill>
              </a:rPr>
              <a:t>Το </a:t>
            </a:r>
            <a:r>
              <a:rPr lang="el-GR" altLang="el-GR" sz="2800" kern="0" dirty="0" smtClean="0">
                <a:solidFill>
                  <a:srgbClr val="000000"/>
                </a:solidFill>
              </a:rPr>
              <a:t>ρεύμα </a:t>
            </a:r>
            <a:r>
              <a:rPr lang="el-GR" altLang="el-GR" sz="2800" kern="0" dirty="0">
                <a:solidFill>
                  <a:srgbClr val="000000"/>
                </a:solidFill>
              </a:rPr>
              <a:t>ανακλάται χωρίς αναστροφή φάσης</a:t>
            </a:r>
            <a:r>
              <a:rPr lang="el-GR" altLang="el-GR" sz="2800" kern="0" dirty="0" smtClean="0">
                <a:solidFill>
                  <a:srgbClr val="000000"/>
                </a:solidFill>
              </a:rPr>
              <a:t>.</a:t>
            </a:r>
          </a:p>
          <a:p>
            <a:pPr marL="521208" indent="-521208">
              <a:spcBef>
                <a:spcPts val="0"/>
              </a:spcBef>
              <a:spcAft>
                <a:spcPts val="10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800" kern="0" dirty="0">
                <a:solidFill>
                  <a:srgbClr val="000000"/>
                </a:solidFill>
              </a:rPr>
              <a:t>Ακριβώς ένα τέταρτο του </a:t>
            </a:r>
            <a:r>
              <a:rPr lang="el-GR" altLang="el-GR" sz="2800" kern="0" dirty="0" smtClean="0">
                <a:solidFill>
                  <a:srgbClr val="000000"/>
                </a:solidFill>
              </a:rPr>
              <a:t>μήκους κύματος </a:t>
            </a:r>
            <a:r>
              <a:rPr lang="el-GR" altLang="el-GR" sz="2800" kern="0" dirty="0">
                <a:solidFill>
                  <a:srgbClr val="000000"/>
                </a:solidFill>
              </a:rPr>
              <a:t>από το φορτίο, το </a:t>
            </a:r>
            <a:r>
              <a:rPr lang="el-GR" altLang="el-GR" sz="2800" kern="0" dirty="0" smtClean="0">
                <a:solidFill>
                  <a:srgbClr val="000000"/>
                </a:solidFill>
              </a:rPr>
              <a:t>ρεύμα </a:t>
            </a:r>
            <a:r>
              <a:rPr lang="el-GR" altLang="el-GR" sz="2800" kern="0" dirty="0">
                <a:solidFill>
                  <a:srgbClr val="000000"/>
                </a:solidFill>
              </a:rPr>
              <a:t>είναι </a:t>
            </a:r>
            <a:r>
              <a:rPr lang="el-GR" altLang="el-GR" sz="2800" kern="0" dirty="0" smtClean="0">
                <a:solidFill>
                  <a:srgbClr val="000000"/>
                </a:solidFill>
              </a:rPr>
              <a:t>μηδενικό.</a:t>
            </a:r>
          </a:p>
          <a:p>
            <a:pPr marL="521208" indent="-521208">
              <a:spcBef>
                <a:spcPts val="0"/>
              </a:spcBef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800" kern="0" dirty="0">
                <a:solidFill>
                  <a:srgbClr val="000000"/>
                </a:solidFill>
              </a:rPr>
              <a:t>Στο </a:t>
            </a:r>
            <a:r>
              <a:rPr lang="el-GR" altLang="el-GR" sz="2800" kern="0" dirty="0" smtClean="0">
                <a:solidFill>
                  <a:srgbClr val="000000"/>
                </a:solidFill>
              </a:rPr>
              <a:t>σημείο </a:t>
            </a:r>
            <a:r>
              <a:rPr lang="el-GR" altLang="el-GR" sz="2800" kern="0" dirty="0">
                <a:solidFill>
                  <a:srgbClr val="000000"/>
                </a:solidFill>
              </a:rPr>
              <a:t>που απέχει </a:t>
            </a:r>
            <a:r>
              <a:rPr lang="el-GR" altLang="el-GR" sz="2800" i="1" kern="0" dirty="0">
                <a:solidFill>
                  <a:srgbClr val="000000"/>
                </a:solidFill>
              </a:rPr>
              <a:t>λ/2</a:t>
            </a:r>
            <a:r>
              <a:rPr lang="el-GR" altLang="el-GR" sz="2800" kern="0" dirty="0">
                <a:solidFill>
                  <a:srgbClr val="000000"/>
                </a:solidFill>
              </a:rPr>
              <a:t> από το </a:t>
            </a:r>
            <a:r>
              <a:rPr lang="el-GR" altLang="el-GR" sz="2800" kern="0" dirty="0" smtClean="0">
                <a:solidFill>
                  <a:srgbClr val="000000"/>
                </a:solidFill>
              </a:rPr>
              <a:t>φορτίο, </a:t>
            </a:r>
            <a:r>
              <a:rPr lang="el-GR" altLang="el-GR" sz="2800" kern="0" dirty="0">
                <a:solidFill>
                  <a:srgbClr val="000000"/>
                </a:solidFill>
              </a:rPr>
              <a:t>θα υπάρχει μ</a:t>
            </a:r>
            <a:r>
              <a:rPr lang="el-GR" altLang="el-GR" sz="2800" kern="0" dirty="0" smtClean="0">
                <a:solidFill>
                  <a:srgbClr val="000000"/>
                </a:solidFill>
              </a:rPr>
              <a:t>ηδενική </a:t>
            </a:r>
            <a:r>
              <a:rPr lang="el-GR" altLang="el-GR" sz="2800" kern="0" dirty="0">
                <a:solidFill>
                  <a:srgbClr val="000000"/>
                </a:solidFill>
              </a:rPr>
              <a:t>τάση και </a:t>
            </a:r>
            <a:r>
              <a:rPr lang="el-GR" altLang="el-GR" sz="2800" kern="0" dirty="0" smtClean="0">
                <a:solidFill>
                  <a:srgbClr val="000000"/>
                </a:solidFill>
              </a:rPr>
              <a:t>μέγιστο ρεύμα</a:t>
            </a:r>
            <a:r>
              <a:rPr lang="el-GR" altLang="el-GR" sz="2800" kern="0" dirty="0">
                <a:solidFill>
                  <a:srgbClr val="000000"/>
                </a:solidFill>
              </a:rPr>
              <a:t>.</a:t>
            </a:r>
          </a:p>
          <a:p>
            <a:pPr marL="521208" indent="-521208">
              <a:spcBef>
                <a:spcPts val="0"/>
              </a:spcBef>
              <a:buClr>
                <a:srgbClr val="00007D"/>
              </a:buClr>
              <a:buSzPct val="70000"/>
              <a:buFont typeface="Wingdings" pitchFamily="2" charset="2"/>
              <a:buChar char="n"/>
              <a:defRPr/>
            </a:pPr>
            <a:endParaRPr lang="el-GR" altLang="el-GR" sz="2400" kern="0" dirty="0">
              <a:solidFill>
                <a:srgbClr val="000000"/>
              </a:solidFill>
            </a:endParaRPr>
          </a:p>
          <a:p>
            <a:pPr marL="521208" indent="-521208">
              <a:spcBef>
                <a:spcPts val="0"/>
              </a:spcBef>
              <a:buClr>
                <a:srgbClr val="00007D"/>
              </a:buClr>
              <a:buSzPct val="70000"/>
              <a:buFont typeface="Wingdings" pitchFamily="2" charset="2"/>
              <a:buChar char="n"/>
              <a:defRPr/>
            </a:pPr>
            <a:endParaRPr lang="el-GR" altLang="el-GR" sz="2400" kern="0" dirty="0">
              <a:solidFill>
                <a:srgbClr val="000000"/>
              </a:solidFill>
            </a:endParaRPr>
          </a:p>
          <a:p>
            <a:pPr marL="521208" indent="-521208">
              <a:spcBef>
                <a:spcPts val="0"/>
              </a:spcBef>
              <a:buClr>
                <a:srgbClr val="00007D"/>
              </a:buClr>
              <a:buSzPct val="70000"/>
              <a:buFont typeface="Wingdings" pitchFamily="2" charset="2"/>
              <a:buChar char="n"/>
              <a:defRPr/>
            </a:pPr>
            <a:endParaRPr lang="el-GR" altLang="el-GR" sz="2400" kern="0" dirty="0">
              <a:solidFill>
                <a:srgbClr val="000000"/>
              </a:solidFill>
            </a:endParaRPr>
          </a:p>
          <a:p>
            <a:pPr marL="521208" indent="-521208">
              <a:spcBef>
                <a:spcPts val="0"/>
              </a:spcBef>
              <a:buClr>
                <a:srgbClr val="00007D"/>
              </a:buClr>
              <a:buSzPct val="70000"/>
              <a:buFont typeface="Wingdings" pitchFamily="2" charset="2"/>
              <a:buChar char="n"/>
              <a:defRPr/>
            </a:pPr>
            <a:endParaRPr lang="el-GR" altLang="el-GR" sz="2400" kern="0" dirty="0">
              <a:solidFill>
                <a:srgbClr val="000000"/>
              </a:solidFill>
            </a:endParaRPr>
          </a:p>
        </p:txBody>
      </p:sp>
      <p:sp>
        <p:nvSpPr>
          <p:cNvPr id="39940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400" smtClean="0"/>
              <a:t>Γραμμές Μεταφοράς</a:t>
            </a:r>
          </a:p>
        </p:txBody>
      </p:sp>
      <p:sp>
        <p:nvSpPr>
          <p:cNvPr id="39941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833FF2-DDEF-4201-8CC1-2EE981931FD4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l-GR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smtClean="0"/>
              <a:t>Λόγος στασίμων (1 από 3)</a:t>
            </a:r>
            <a:endParaRPr lang="el-GR" b="1" smtClean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21208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800" kern="0" dirty="0">
                <a:solidFill>
                  <a:srgbClr val="000000"/>
                </a:solidFill>
              </a:rPr>
              <a:t>Ο λόγος </a:t>
            </a:r>
            <a:r>
              <a:rPr lang="el-GR" altLang="el-GR" sz="2800" kern="0" dirty="0" smtClean="0">
                <a:solidFill>
                  <a:srgbClr val="000000"/>
                </a:solidFill>
              </a:rPr>
              <a:t>του μέγιστου ρεύματος </a:t>
            </a:r>
            <a:r>
              <a:rPr lang="el-GR" altLang="el-GR" sz="2800" kern="0" dirty="0">
                <a:solidFill>
                  <a:srgbClr val="000000"/>
                </a:solidFill>
              </a:rPr>
              <a:t>προς το ελάχιστο </a:t>
            </a:r>
            <a:r>
              <a:rPr lang="el-GR" altLang="el-GR" sz="2800" kern="0" dirty="0" smtClean="0">
                <a:solidFill>
                  <a:srgbClr val="000000"/>
                </a:solidFill>
              </a:rPr>
              <a:t>ρεύμα </a:t>
            </a:r>
            <a:r>
              <a:rPr lang="el-GR" altLang="el-GR" sz="2800" kern="0" dirty="0">
                <a:solidFill>
                  <a:srgbClr val="000000"/>
                </a:solidFill>
              </a:rPr>
              <a:t>σε </a:t>
            </a:r>
            <a:r>
              <a:rPr lang="el-GR" altLang="el-GR" sz="2800" kern="0" dirty="0" smtClean="0">
                <a:solidFill>
                  <a:srgbClr val="000000"/>
                </a:solidFill>
              </a:rPr>
              <a:t>μία γραμμή μεταφοράς </a:t>
            </a:r>
            <a:r>
              <a:rPr lang="el-GR" altLang="el-GR" sz="2800" kern="0" dirty="0">
                <a:solidFill>
                  <a:srgbClr val="000000"/>
                </a:solidFill>
              </a:rPr>
              <a:t>λέγεται λόγος </a:t>
            </a:r>
            <a:r>
              <a:rPr lang="el-GR" altLang="el-GR" sz="2800" kern="0" dirty="0" err="1" smtClean="0">
                <a:solidFill>
                  <a:srgbClr val="000000"/>
                </a:solidFill>
              </a:rPr>
              <a:t>στασίμων</a:t>
            </a:r>
            <a:r>
              <a:rPr lang="el-GR" altLang="el-GR" sz="2800" kern="0" dirty="0" smtClean="0">
                <a:solidFill>
                  <a:srgbClr val="000000"/>
                </a:solidFill>
              </a:rPr>
              <a:t> κυμάτων (</a:t>
            </a:r>
            <a:r>
              <a:rPr lang="en-US" altLang="el-GR" sz="2800" kern="0" dirty="0" smtClean="0">
                <a:solidFill>
                  <a:srgbClr val="000000"/>
                </a:solidFill>
              </a:rPr>
              <a:t>Standing Wave Ratio, SWR</a:t>
            </a:r>
            <a:r>
              <a:rPr lang="el-GR" altLang="el-GR" sz="2800" kern="0" dirty="0" smtClean="0">
                <a:solidFill>
                  <a:srgbClr val="000000"/>
                </a:solidFill>
              </a:rPr>
              <a:t>).</a:t>
            </a:r>
            <a:endParaRPr lang="el-GR" altLang="el-GR" sz="2800" kern="0" dirty="0">
              <a:solidFill>
                <a:srgbClr val="000000"/>
              </a:solidFill>
            </a:endParaRPr>
          </a:p>
          <a:p>
            <a:pPr marL="521208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800" kern="0" dirty="0">
                <a:solidFill>
                  <a:srgbClr val="000000"/>
                </a:solidFill>
              </a:rPr>
              <a:t>Το </a:t>
            </a:r>
            <a:r>
              <a:rPr lang="en-US" altLang="el-GR" sz="2800" kern="0" dirty="0" smtClean="0">
                <a:solidFill>
                  <a:srgbClr val="000000"/>
                </a:solidFill>
              </a:rPr>
              <a:t>SWR</a:t>
            </a:r>
            <a:r>
              <a:rPr lang="el-GR" altLang="el-GR" sz="2800" kern="0" dirty="0" smtClean="0">
                <a:solidFill>
                  <a:srgbClr val="000000"/>
                </a:solidFill>
              </a:rPr>
              <a:t> </a:t>
            </a:r>
            <a:r>
              <a:rPr lang="el-GR" altLang="el-GR" sz="2800" kern="0" dirty="0">
                <a:solidFill>
                  <a:srgbClr val="000000"/>
                </a:solidFill>
              </a:rPr>
              <a:t>είναι </a:t>
            </a:r>
            <a:r>
              <a:rPr lang="el-GR" altLang="el-GR" sz="2800" kern="0" dirty="0" smtClean="0">
                <a:solidFill>
                  <a:srgbClr val="000000"/>
                </a:solidFill>
              </a:rPr>
              <a:t>μέτρο </a:t>
            </a:r>
            <a:r>
              <a:rPr lang="el-GR" altLang="el-GR" sz="2800" kern="0" dirty="0">
                <a:solidFill>
                  <a:srgbClr val="000000"/>
                </a:solidFill>
              </a:rPr>
              <a:t>κακής </a:t>
            </a:r>
            <a:r>
              <a:rPr lang="el-GR" altLang="el-GR" sz="2800" kern="0" dirty="0" smtClean="0">
                <a:solidFill>
                  <a:srgbClr val="000000"/>
                </a:solidFill>
              </a:rPr>
              <a:t>προσαρμογής ανάμεσα </a:t>
            </a:r>
            <a:r>
              <a:rPr lang="el-GR" altLang="el-GR" sz="2800" kern="0" dirty="0">
                <a:solidFill>
                  <a:srgbClr val="000000"/>
                </a:solidFill>
              </a:rPr>
              <a:t>στο φορτίο και τη </a:t>
            </a:r>
            <a:r>
              <a:rPr lang="el-GR" altLang="el-GR" sz="2800" kern="0" dirty="0" smtClean="0">
                <a:solidFill>
                  <a:srgbClr val="000000"/>
                </a:solidFill>
              </a:rPr>
              <a:t>γραμμή</a:t>
            </a:r>
            <a:r>
              <a:rPr lang="el-GR" altLang="el-GR" sz="2800" kern="0" dirty="0">
                <a:solidFill>
                  <a:srgbClr val="000000"/>
                </a:solidFill>
              </a:rPr>
              <a:t>, και είναι η πιο </a:t>
            </a:r>
            <a:r>
              <a:rPr lang="el-GR" altLang="el-GR" sz="2800" kern="0" dirty="0" smtClean="0">
                <a:solidFill>
                  <a:srgbClr val="000000"/>
                </a:solidFill>
              </a:rPr>
              <a:t>σημαντική </a:t>
            </a:r>
            <a:r>
              <a:rPr lang="el-GR" altLang="el-GR" sz="2800" kern="0" dirty="0">
                <a:solidFill>
                  <a:srgbClr val="000000"/>
                </a:solidFill>
              </a:rPr>
              <a:t>ποσότητα που υπολογίζεται για ένα </a:t>
            </a:r>
            <a:r>
              <a:rPr lang="el-GR" altLang="el-GR" sz="2800" kern="0" dirty="0" smtClean="0">
                <a:solidFill>
                  <a:srgbClr val="000000"/>
                </a:solidFill>
              </a:rPr>
              <a:t>συγκεκριμένο φορτίο.</a:t>
            </a:r>
          </a:p>
          <a:p>
            <a:pPr marL="521208" indent="-521208">
              <a:spcBef>
                <a:spcPts val="0"/>
              </a:spcBef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800" kern="0" dirty="0">
                <a:solidFill>
                  <a:srgbClr val="000000"/>
                </a:solidFill>
              </a:rPr>
              <a:t>Το </a:t>
            </a:r>
            <a:r>
              <a:rPr lang="en-US" altLang="el-GR" sz="2800" kern="0" dirty="0" smtClean="0">
                <a:solidFill>
                  <a:srgbClr val="000000"/>
                </a:solidFill>
              </a:rPr>
              <a:t>SWR</a:t>
            </a:r>
            <a:r>
              <a:rPr lang="el-GR" altLang="el-GR" sz="2800" kern="0" dirty="0" smtClean="0">
                <a:solidFill>
                  <a:srgbClr val="000000"/>
                </a:solidFill>
              </a:rPr>
              <a:t> </a:t>
            </a:r>
            <a:r>
              <a:rPr lang="el-GR" altLang="el-GR" sz="2800" kern="0" dirty="0">
                <a:solidFill>
                  <a:srgbClr val="000000"/>
                </a:solidFill>
              </a:rPr>
              <a:t>είναι </a:t>
            </a:r>
            <a:r>
              <a:rPr lang="el-GR" altLang="el-GR" sz="2800" kern="0" dirty="0" smtClean="0">
                <a:solidFill>
                  <a:srgbClr val="000000"/>
                </a:solidFill>
              </a:rPr>
              <a:t>μονάδα </a:t>
            </a:r>
            <a:r>
              <a:rPr lang="el-GR" altLang="el-GR" sz="2800" kern="0" dirty="0">
                <a:solidFill>
                  <a:srgbClr val="000000"/>
                </a:solidFill>
              </a:rPr>
              <a:t>όταν </a:t>
            </a:r>
            <a:r>
              <a:rPr lang="el-GR" altLang="el-GR" sz="2800" kern="0" dirty="0" smtClean="0">
                <a:solidFill>
                  <a:srgbClr val="000000"/>
                </a:solidFill>
              </a:rPr>
              <a:t>έχουμε </a:t>
            </a:r>
            <a:r>
              <a:rPr lang="el-GR" altLang="el-GR" sz="2800" kern="0" dirty="0">
                <a:solidFill>
                  <a:srgbClr val="000000"/>
                </a:solidFill>
              </a:rPr>
              <a:t>τέλεια </a:t>
            </a:r>
            <a:r>
              <a:rPr lang="el-GR" altLang="el-GR" sz="2800" kern="0" dirty="0" smtClean="0">
                <a:solidFill>
                  <a:srgbClr val="000000"/>
                </a:solidFill>
              </a:rPr>
              <a:t>προσαρμογή</a:t>
            </a:r>
            <a:r>
              <a:rPr lang="el-GR" altLang="el-GR" sz="2800" kern="0" dirty="0">
                <a:solidFill>
                  <a:srgbClr val="000000"/>
                </a:solidFill>
              </a:rPr>
              <a:t>.</a:t>
            </a:r>
          </a:p>
          <a:p>
            <a:pPr marL="521208" indent="-521208">
              <a:spcBef>
                <a:spcPts val="0"/>
              </a:spcBef>
              <a:buClr>
                <a:srgbClr val="00007D"/>
              </a:buClr>
              <a:buSzPct val="70000"/>
              <a:buFont typeface="Wingdings" pitchFamily="2" charset="2"/>
              <a:buChar char="n"/>
              <a:defRPr/>
            </a:pPr>
            <a:endParaRPr lang="el-GR" altLang="el-GR" sz="2800" kern="0" dirty="0">
              <a:solidFill>
                <a:srgbClr val="000000"/>
              </a:solidFill>
            </a:endParaRPr>
          </a:p>
        </p:txBody>
      </p:sp>
      <p:sp>
        <p:nvSpPr>
          <p:cNvPr id="40964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400" smtClean="0"/>
              <a:t>Γραμμές Μεταφοράς</a:t>
            </a:r>
          </a:p>
        </p:txBody>
      </p:sp>
      <p:sp>
        <p:nvSpPr>
          <p:cNvPr id="40965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560B5E-188D-464E-BF31-DBF38A984FD1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l-GR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smtClean="0"/>
              <a:t>Λόγος στασίμων (2 από 3)</a:t>
            </a:r>
            <a:endParaRPr lang="el-GR" b="1" smtClean="0"/>
          </a:p>
        </p:txBody>
      </p:sp>
      <p:sp>
        <p:nvSpPr>
          <p:cNvPr id="3" name="Θέση περιεχομένου 1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marL="521208" indent="-521208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endParaRPr lang="el-GR" altLang="el-GR" sz="2000" kern="0" dirty="0" smtClean="0">
              <a:solidFill>
                <a:srgbClr val="000000"/>
              </a:solidFill>
            </a:endParaRPr>
          </a:p>
          <a:p>
            <a:pPr marL="521208" indent="-521208">
              <a:spcBef>
                <a:spcPts val="0"/>
              </a:spcBef>
              <a:spcAft>
                <a:spcPts val="4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400" kern="0" dirty="0" smtClean="0">
                <a:solidFill>
                  <a:srgbClr val="000000"/>
                </a:solidFill>
              </a:rPr>
              <a:t>Όταν </a:t>
            </a:r>
            <a:r>
              <a:rPr lang="el-GR" altLang="el-GR" sz="2400" kern="0" dirty="0">
                <a:solidFill>
                  <a:srgbClr val="000000"/>
                </a:solidFill>
              </a:rPr>
              <a:t>η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γραμμή τερματίζει </a:t>
            </a:r>
            <a:r>
              <a:rPr lang="el-GR" altLang="el-GR" sz="2400" kern="0" dirty="0">
                <a:solidFill>
                  <a:srgbClr val="000000"/>
                </a:solidFill>
              </a:rPr>
              <a:t>σε καθαρά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ωμικό </a:t>
            </a:r>
            <a:r>
              <a:rPr lang="el-GR" altLang="el-GR" sz="2400" kern="0" dirty="0">
                <a:solidFill>
                  <a:srgbClr val="000000"/>
                </a:solidFill>
              </a:rPr>
              <a:t>φορτίο, ο λόγος </a:t>
            </a:r>
            <a:r>
              <a:rPr lang="el-GR" altLang="el-GR" sz="2400" kern="0" dirty="0" err="1" smtClean="0">
                <a:solidFill>
                  <a:srgbClr val="000000"/>
                </a:solidFill>
              </a:rPr>
              <a:t>στασίµων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 </a:t>
            </a:r>
            <a:r>
              <a:rPr lang="el-GR" altLang="el-GR" sz="2400" kern="0" dirty="0">
                <a:solidFill>
                  <a:srgbClr val="000000"/>
                </a:solidFill>
              </a:rPr>
              <a:t>είναι:</a:t>
            </a:r>
          </a:p>
          <a:p>
            <a:pPr marL="521208" indent="-521208">
              <a:spcBef>
                <a:spcPts val="0"/>
              </a:spcBef>
              <a:spcAft>
                <a:spcPts val="18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400" kern="0" dirty="0" smtClean="0">
                <a:solidFill>
                  <a:srgbClr val="000000"/>
                </a:solidFill>
              </a:rPr>
              <a:t>Τοποθετούμε </a:t>
            </a:r>
            <a:r>
              <a:rPr lang="el-GR" altLang="el-GR" sz="2400" kern="0" dirty="0">
                <a:solidFill>
                  <a:srgbClr val="000000"/>
                </a:solidFill>
              </a:rPr>
              <a:t>την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μεγαλύτερη </a:t>
            </a:r>
            <a:r>
              <a:rPr lang="el-GR" altLang="el-GR" sz="2400" kern="0" dirty="0">
                <a:solidFill>
                  <a:srgbClr val="000000"/>
                </a:solidFill>
              </a:rPr>
              <a:t>ποσότητα στον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αριθμητή </a:t>
            </a:r>
            <a:r>
              <a:rPr lang="el-GR" altLang="el-GR" sz="2400" kern="0" dirty="0">
                <a:solidFill>
                  <a:srgbClr val="000000"/>
                </a:solidFill>
              </a:rPr>
              <a:t>του λόγου, ώστε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αυτός να </a:t>
            </a:r>
            <a:r>
              <a:rPr lang="el-GR" altLang="el-GR" sz="2400" kern="0" dirty="0">
                <a:solidFill>
                  <a:srgbClr val="000000"/>
                </a:solidFill>
              </a:rPr>
              <a:t>είναι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μεγαλύτερος της μονάδας.</a:t>
            </a:r>
            <a:endParaRPr lang="el-GR" altLang="el-GR" sz="2400" kern="0" dirty="0">
              <a:solidFill>
                <a:srgbClr val="000000"/>
              </a:solidFill>
            </a:endParaRPr>
          </a:p>
        </p:txBody>
      </p:sp>
      <p:pic>
        <p:nvPicPr>
          <p:cNvPr id="4" name="Θέση περιεχομένου 2" descr="Εικόνα του λόγου των στάσιμων κυμάτων.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00" y="2778093"/>
            <a:ext cx="2590800" cy="2170176"/>
          </a:xfrm>
        </p:spPr>
      </p:pic>
      <p:sp>
        <p:nvSpPr>
          <p:cNvPr id="41989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400" smtClean="0"/>
              <a:t>Γραμμές Μεταφοράς</a:t>
            </a:r>
          </a:p>
        </p:txBody>
      </p:sp>
      <p:sp>
        <p:nvSpPr>
          <p:cNvPr id="41990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E7CD69-946B-4721-8FB2-7BF1D8D71F5D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l-GR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smtClean="0"/>
              <a:t>Περιεχόμενα ενότητας  </a:t>
            </a:r>
          </a:p>
        </p:txBody>
      </p:sp>
      <p:sp>
        <p:nvSpPr>
          <p:cNvPr id="5" name="Θέση περιεχομένου 1">
            <a:hlinkClick r:id="" action="ppaction://noaction"/>
          </p:cNvPr>
          <p:cNvSpPr/>
          <p:nvPr/>
        </p:nvSpPr>
        <p:spPr bwMode="gray">
          <a:xfrm>
            <a:off x="787400" y="1905000"/>
            <a:ext cx="7670800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defRPr/>
            </a:pPr>
            <a:r>
              <a:rPr lang="el-GR" sz="2800" i="1" dirty="0" smtClean="0">
                <a:solidFill>
                  <a:srgbClr val="0070C0"/>
                </a:solidFill>
              </a:rPr>
              <a:t>Είδη </a:t>
            </a:r>
            <a:r>
              <a:rPr lang="el-GR" sz="2800" i="1" dirty="0">
                <a:solidFill>
                  <a:srgbClr val="0070C0"/>
                </a:solidFill>
              </a:rPr>
              <a:t>γραμμών μεταφοράς</a:t>
            </a:r>
          </a:p>
        </p:txBody>
      </p:sp>
      <p:sp>
        <p:nvSpPr>
          <p:cNvPr id="4101" name="Θέση περιεχομένου 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787400" y="2590800"/>
            <a:ext cx="7670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514350" indent="-514350" eaLnBrk="1" hangingPunct="1">
              <a:buFont typeface="+mj-lt"/>
              <a:buAutoNum type="arabicParenR" startAt="2"/>
            </a:pPr>
            <a:r>
              <a:rPr lang="el-GR" sz="2800" i="1" dirty="0" smtClean="0">
                <a:solidFill>
                  <a:srgbClr val="0070C0"/>
                </a:solidFill>
              </a:rPr>
              <a:t>Ισοδύναμο </a:t>
            </a:r>
            <a:r>
              <a:rPr lang="el-GR" sz="2800" i="1" dirty="0">
                <a:solidFill>
                  <a:srgbClr val="0070C0"/>
                </a:solidFill>
              </a:rPr>
              <a:t>κύκλωμα γραμμής μεταφοράς</a:t>
            </a:r>
          </a:p>
        </p:txBody>
      </p:sp>
      <p:sp>
        <p:nvSpPr>
          <p:cNvPr id="3" name="Θέση περιεχομένου 3">
            <a:hlinkClick r:id="rId5" action="ppaction://hlinksldjump"/>
          </p:cNvPr>
          <p:cNvSpPr/>
          <p:nvPr/>
        </p:nvSpPr>
        <p:spPr>
          <a:xfrm>
            <a:off x="787400" y="3276600"/>
            <a:ext cx="7670800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 startAt="3"/>
              <a:defRPr/>
            </a:pPr>
            <a:r>
              <a:rPr lang="el-GR" sz="2800" i="1" dirty="0" smtClean="0">
                <a:solidFill>
                  <a:srgbClr val="0070C0"/>
                </a:solidFill>
              </a:rPr>
              <a:t>Χαρακτηριστική </a:t>
            </a:r>
            <a:r>
              <a:rPr lang="el-GR" sz="2800" i="1" dirty="0">
                <a:solidFill>
                  <a:srgbClr val="0070C0"/>
                </a:solidFill>
              </a:rPr>
              <a:t>α</a:t>
            </a:r>
            <a:r>
              <a:rPr lang="el-GR" sz="2800" i="1" dirty="0" smtClean="0">
                <a:solidFill>
                  <a:srgbClr val="0070C0"/>
                </a:solidFill>
              </a:rPr>
              <a:t>ντίσταση</a:t>
            </a:r>
            <a:endParaRPr lang="el-GR" sz="2800" i="1" dirty="0">
              <a:solidFill>
                <a:srgbClr val="0070C0"/>
              </a:solidFill>
            </a:endParaRPr>
          </a:p>
        </p:txBody>
      </p:sp>
      <p:sp>
        <p:nvSpPr>
          <p:cNvPr id="11" name="Θέση περιεχομένου 4">
            <a:hlinkClick r:id="rId6" action="ppaction://hlinksldjump"/>
          </p:cNvPr>
          <p:cNvSpPr/>
          <p:nvPr/>
        </p:nvSpPr>
        <p:spPr>
          <a:xfrm>
            <a:off x="762000" y="3962400"/>
            <a:ext cx="7696200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 startAt="4"/>
              <a:defRPr/>
            </a:pPr>
            <a:r>
              <a:rPr lang="el-GR" sz="2800" i="1" dirty="0" smtClean="0">
                <a:solidFill>
                  <a:srgbClr val="0070C0"/>
                </a:solidFill>
              </a:rPr>
              <a:t>Απώλειες </a:t>
            </a:r>
            <a:r>
              <a:rPr lang="el-GR" sz="2800" i="1" dirty="0">
                <a:solidFill>
                  <a:srgbClr val="0070C0"/>
                </a:solidFill>
              </a:rPr>
              <a:t>σε γραμμές μεταφοράς.</a:t>
            </a:r>
          </a:p>
        </p:txBody>
      </p:sp>
      <p:sp>
        <p:nvSpPr>
          <p:cNvPr id="12" name="Θέση περιεχομένου 5">
            <a:hlinkClick r:id="rId7" action="ppaction://hlinksldjump"/>
          </p:cNvPr>
          <p:cNvSpPr/>
          <p:nvPr/>
        </p:nvSpPr>
        <p:spPr>
          <a:xfrm>
            <a:off x="762000" y="4648200"/>
            <a:ext cx="7696200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 startAt="5"/>
              <a:defRPr/>
            </a:pPr>
            <a:r>
              <a:rPr lang="el-GR" sz="2800" i="1" dirty="0" smtClean="0">
                <a:solidFill>
                  <a:srgbClr val="0070C0"/>
                </a:solidFill>
              </a:rPr>
              <a:t>Στάσιμα </a:t>
            </a:r>
            <a:r>
              <a:rPr lang="el-GR" sz="2800" i="1" dirty="0">
                <a:solidFill>
                  <a:srgbClr val="0070C0"/>
                </a:solidFill>
              </a:rPr>
              <a:t>κ</a:t>
            </a:r>
            <a:r>
              <a:rPr lang="el-GR" sz="2800" i="1" dirty="0" smtClean="0">
                <a:solidFill>
                  <a:srgbClr val="0070C0"/>
                </a:solidFill>
              </a:rPr>
              <a:t>ύματα</a:t>
            </a:r>
            <a:endParaRPr lang="el-GR" sz="2800" i="1" dirty="0">
              <a:solidFill>
                <a:srgbClr val="0070C0"/>
              </a:solidFill>
            </a:endParaRPr>
          </a:p>
        </p:txBody>
      </p:sp>
      <p:sp>
        <p:nvSpPr>
          <p:cNvPr id="13" name="Θέση περιεχομένου 6">
            <a:hlinkClick r:id="rId8" action="ppaction://hlinksldjump"/>
          </p:cNvPr>
          <p:cNvSpPr/>
          <p:nvPr/>
        </p:nvSpPr>
        <p:spPr>
          <a:xfrm>
            <a:off x="774700" y="5334000"/>
            <a:ext cx="7696200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rabicParenR" startAt="6"/>
              <a:defRPr/>
            </a:pPr>
            <a:r>
              <a:rPr lang="el-GR" sz="2800" i="1" dirty="0" smtClean="0">
                <a:solidFill>
                  <a:srgbClr val="0070C0"/>
                </a:solidFill>
              </a:rPr>
              <a:t>Γραμμές </a:t>
            </a:r>
            <a:r>
              <a:rPr lang="el-GR" sz="2800" i="1" dirty="0">
                <a:solidFill>
                  <a:srgbClr val="0070C0"/>
                </a:solidFill>
              </a:rPr>
              <a:t>τετάρτου και μισού μήκους κύματος</a:t>
            </a:r>
          </a:p>
        </p:txBody>
      </p:sp>
      <p:sp>
        <p:nvSpPr>
          <p:cNvPr id="6154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400" smtClean="0"/>
              <a:t>Γραμμές Μεταφοράς</a:t>
            </a:r>
          </a:p>
        </p:txBody>
      </p:sp>
      <p:sp>
        <p:nvSpPr>
          <p:cNvPr id="6155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5F88E3-F28B-4DD3-B2C6-0A8241FA2E43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l-GR" sz="1400" smtClean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smtClean="0"/>
              <a:t>Λόγος στασίμων (3 από 3)</a:t>
            </a:r>
            <a:endParaRPr lang="el-GR" b="1" smtClean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521208" indent="-521208">
              <a:spcBef>
                <a:spcPts val="0"/>
              </a:spcBef>
              <a:spcAft>
                <a:spcPts val="0"/>
              </a:spcAft>
              <a:buClr>
                <a:srgbClr val="00007D"/>
              </a:buClr>
              <a:buSzPct val="70000"/>
              <a:buFont typeface="Wingdings" pitchFamily="2" charset="2"/>
              <a:buChar char="n"/>
              <a:defRPr/>
            </a:pPr>
            <a:endParaRPr lang="el-GR" altLang="el-GR" sz="2000" kern="0" dirty="0" smtClean="0">
              <a:solidFill>
                <a:srgbClr val="000000"/>
              </a:solidFill>
            </a:endParaRPr>
          </a:p>
          <a:p>
            <a:pPr marL="521208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800" kern="0" dirty="0" smtClean="0">
                <a:solidFill>
                  <a:srgbClr val="000000"/>
                </a:solidFill>
              </a:rPr>
              <a:t>Ο </a:t>
            </a:r>
            <a:r>
              <a:rPr lang="en-US" altLang="el-GR" sz="2800" kern="0" dirty="0" smtClean="0">
                <a:solidFill>
                  <a:srgbClr val="000000"/>
                </a:solidFill>
              </a:rPr>
              <a:t>SWR</a:t>
            </a:r>
            <a:r>
              <a:rPr lang="el-GR" altLang="el-GR" sz="2800" kern="0" dirty="0" smtClean="0">
                <a:solidFill>
                  <a:srgbClr val="000000"/>
                </a:solidFill>
              </a:rPr>
              <a:t> </a:t>
            </a:r>
            <a:r>
              <a:rPr lang="el-GR" altLang="el-GR" sz="2800" kern="0" dirty="0">
                <a:solidFill>
                  <a:srgbClr val="000000"/>
                </a:solidFill>
              </a:rPr>
              <a:t>θα είναι άπειρος για </a:t>
            </a:r>
            <a:r>
              <a:rPr lang="el-GR" altLang="el-GR" sz="2800" kern="0" dirty="0" smtClean="0">
                <a:solidFill>
                  <a:srgbClr val="000000"/>
                </a:solidFill>
              </a:rPr>
              <a:t>τερματισμό βραχυκυκλώματος </a:t>
            </a:r>
            <a:r>
              <a:rPr lang="el-GR" altLang="el-GR" sz="2800" kern="0" dirty="0">
                <a:solidFill>
                  <a:srgbClr val="000000"/>
                </a:solidFill>
              </a:rPr>
              <a:t>ή ανοικτού </a:t>
            </a:r>
            <a:r>
              <a:rPr lang="el-GR" altLang="el-GR" sz="2800" kern="0" dirty="0" smtClean="0">
                <a:solidFill>
                  <a:srgbClr val="000000"/>
                </a:solidFill>
              </a:rPr>
              <a:t>κυκλώματος</a:t>
            </a:r>
            <a:r>
              <a:rPr lang="el-GR" altLang="el-GR" sz="2800" kern="0" dirty="0">
                <a:solidFill>
                  <a:srgbClr val="000000"/>
                </a:solidFill>
              </a:rPr>
              <a:t>.</a:t>
            </a:r>
          </a:p>
          <a:p>
            <a:pPr marL="521208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800" kern="0" dirty="0">
                <a:solidFill>
                  <a:srgbClr val="000000"/>
                </a:solidFill>
              </a:rPr>
              <a:t>Όταν το φορτίο είναι </a:t>
            </a:r>
            <a:r>
              <a:rPr lang="el-GR" altLang="el-GR" sz="2800" kern="0" dirty="0" smtClean="0">
                <a:solidFill>
                  <a:srgbClr val="000000"/>
                </a:solidFill>
              </a:rPr>
              <a:t>μιγαδικό, </a:t>
            </a:r>
            <a:r>
              <a:rPr lang="el-GR" altLang="el-GR" sz="2800" kern="0" dirty="0">
                <a:solidFill>
                  <a:srgbClr val="000000"/>
                </a:solidFill>
              </a:rPr>
              <a:t>ο </a:t>
            </a:r>
            <a:r>
              <a:rPr lang="en-US" altLang="el-GR" sz="2800" kern="0" dirty="0" smtClean="0">
                <a:solidFill>
                  <a:srgbClr val="000000"/>
                </a:solidFill>
              </a:rPr>
              <a:t>SWR</a:t>
            </a:r>
            <a:r>
              <a:rPr lang="el-GR" altLang="el-GR" sz="2800" kern="0" dirty="0" smtClean="0">
                <a:solidFill>
                  <a:srgbClr val="000000"/>
                </a:solidFill>
              </a:rPr>
              <a:t> </a:t>
            </a:r>
            <a:r>
              <a:rPr lang="el-GR" altLang="el-GR" sz="2800" kern="0" dirty="0">
                <a:solidFill>
                  <a:srgbClr val="000000"/>
                </a:solidFill>
              </a:rPr>
              <a:t>είναι </a:t>
            </a:r>
            <a:r>
              <a:rPr lang="el-GR" altLang="el-GR" sz="2800" kern="0" dirty="0" smtClean="0">
                <a:solidFill>
                  <a:srgbClr val="000000"/>
                </a:solidFill>
              </a:rPr>
              <a:t>πολύ πιο  </a:t>
            </a:r>
            <a:r>
              <a:rPr lang="el-GR" altLang="el-GR" sz="2800" kern="0" dirty="0">
                <a:solidFill>
                  <a:srgbClr val="000000"/>
                </a:solidFill>
              </a:rPr>
              <a:t>εύκολο να </a:t>
            </a:r>
            <a:r>
              <a:rPr lang="el-GR" altLang="el-GR" sz="2800" kern="0" dirty="0" smtClean="0">
                <a:solidFill>
                  <a:srgbClr val="000000"/>
                </a:solidFill>
              </a:rPr>
              <a:t>μετρηθεί </a:t>
            </a:r>
            <a:r>
              <a:rPr lang="el-GR" altLang="el-GR" sz="2800" kern="0" dirty="0">
                <a:solidFill>
                  <a:srgbClr val="000000"/>
                </a:solidFill>
              </a:rPr>
              <a:t>παρά να υπολογιστεί.</a:t>
            </a:r>
          </a:p>
          <a:p>
            <a:pPr marL="521208" indent="-521208">
              <a:spcBef>
                <a:spcPts val="0"/>
              </a:spcBef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800" kern="0" dirty="0">
                <a:solidFill>
                  <a:srgbClr val="000000"/>
                </a:solidFill>
              </a:rPr>
              <a:t>Όσο πιο μ</a:t>
            </a:r>
            <a:r>
              <a:rPr lang="el-GR" altLang="el-GR" sz="2800" kern="0" dirty="0" smtClean="0">
                <a:solidFill>
                  <a:srgbClr val="000000"/>
                </a:solidFill>
              </a:rPr>
              <a:t>εγάλος </a:t>
            </a:r>
            <a:r>
              <a:rPr lang="el-GR" altLang="el-GR" sz="2800" kern="0" dirty="0">
                <a:solidFill>
                  <a:srgbClr val="000000"/>
                </a:solidFill>
              </a:rPr>
              <a:t>είναι </a:t>
            </a:r>
            <a:r>
              <a:rPr lang="el-GR" altLang="el-GR" sz="2800" kern="0" dirty="0" smtClean="0">
                <a:solidFill>
                  <a:srgbClr val="000000"/>
                </a:solidFill>
              </a:rPr>
              <a:t>ο </a:t>
            </a:r>
            <a:r>
              <a:rPr lang="en-US" altLang="el-GR" sz="2800" kern="0" dirty="0" smtClean="0">
                <a:solidFill>
                  <a:srgbClr val="000000"/>
                </a:solidFill>
              </a:rPr>
              <a:t>SWR</a:t>
            </a:r>
            <a:r>
              <a:rPr lang="el-GR" altLang="el-GR" sz="2800" kern="0" dirty="0" smtClean="0">
                <a:solidFill>
                  <a:srgbClr val="000000"/>
                </a:solidFill>
              </a:rPr>
              <a:t>, </a:t>
            </a:r>
            <a:r>
              <a:rPr lang="el-GR" altLang="el-GR" sz="2800" kern="0" dirty="0">
                <a:solidFill>
                  <a:srgbClr val="000000"/>
                </a:solidFill>
              </a:rPr>
              <a:t>τόσο </a:t>
            </a:r>
            <a:r>
              <a:rPr lang="el-GR" altLang="el-GR" sz="2800" kern="0" dirty="0" smtClean="0">
                <a:solidFill>
                  <a:srgbClr val="000000"/>
                </a:solidFill>
              </a:rPr>
              <a:t>μεγαλύτερο </a:t>
            </a:r>
            <a:r>
              <a:rPr lang="el-GR" altLang="el-GR" sz="2800" kern="0" dirty="0">
                <a:solidFill>
                  <a:srgbClr val="000000"/>
                </a:solidFill>
              </a:rPr>
              <a:t>είναι το ποσοστό της κακής </a:t>
            </a:r>
            <a:r>
              <a:rPr lang="el-GR" altLang="el-GR" sz="2800" kern="0" dirty="0" smtClean="0">
                <a:solidFill>
                  <a:srgbClr val="000000"/>
                </a:solidFill>
              </a:rPr>
              <a:t>προσαρμογής ανάμεσα </a:t>
            </a:r>
            <a:r>
              <a:rPr lang="el-GR" altLang="el-GR" sz="2800" kern="0" dirty="0">
                <a:solidFill>
                  <a:srgbClr val="000000"/>
                </a:solidFill>
              </a:rPr>
              <a:t>στη </a:t>
            </a:r>
            <a:r>
              <a:rPr lang="el-GR" altLang="el-GR" sz="2800" kern="0" dirty="0" smtClean="0">
                <a:solidFill>
                  <a:srgbClr val="000000"/>
                </a:solidFill>
              </a:rPr>
              <a:t>γραμμή </a:t>
            </a:r>
            <a:r>
              <a:rPr lang="el-GR" altLang="el-GR" sz="2800" kern="0" dirty="0">
                <a:solidFill>
                  <a:srgbClr val="000000"/>
                </a:solidFill>
              </a:rPr>
              <a:t>και το </a:t>
            </a:r>
            <a:r>
              <a:rPr lang="el-GR" altLang="el-GR" sz="2800" kern="0" dirty="0" smtClean="0">
                <a:solidFill>
                  <a:srgbClr val="000000"/>
                </a:solidFill>
              </a:rPr>
              <a:t>φορτίο, </a:t>
            </a:r>
            <a:r>
              <a:rPr lang="el-GR" altLang="el-GR" sz="2800" kern="0" dirty="0">
                <a:solidFill>
                  <a:srgbClr val="000000"/>
                </a:solidFill>
              </a:rPr>
              <a:t>ή </a:t>
            </a:r>
            <a:r>
              <a:rPr lang="el-GR" altLang="el-GR" sz="2800" kern="0" dirty="0" smtClean="0">
                <a:solidFill>
                  <a:srgbClr val="000000"/>
                </a:solidFill>
              </a:rPr>
              <a:t>ανάμεσα </a:t>
            </a:r>
            <a:r>
              <a:rPr lang="el-GR" altLang="el-GR" sz="2800" kern="0" dirty="0">
                <a:solidFill>
                  <a:srgbClr val="000000"/>
                </a:solidFill>
              </a:rPr>
              <a:t>στη γεννήτρια και στη </a:t>
            </a:r>
            <a:r>
              <a:rPr lang="el-GR" altLang="el-GR" sz="2800" kern="0" dirty="0" smtClean="0">
                <a:solidFill>
                  <a:srgbClr val="000000"/>
                </a:solidFill>
              </a:rPr>
              <a:t>γραμμή</a:t>
            </a:r>
            <a:r>
              <a:rPr lang="el-GR" altLang="el-GR" sz="2800" kern="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3012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400" smtClean="0"/>
              <a:t>Γραμμές Μεταφοράς</a:t>
            </a:r>
          </a:p>
        </p:txBody>
      </p:sp>
      <p:sp>
        <p:nvSpPr>
          <p:cNvPr id="43013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3D2E52-3E03-4DC6-B53B-16932650CC5D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l-GR" sz="1400" smtClean="0"/>
          </a:p>
        </p:txBody>
      </p:sp>
      <p:pic>
        <p:nvPicPr>
          <p:cNvPr id="7" name="Εικόνα 1" descr="Εικονίδιο μετάβασης στα Περιεχόμενα.">
            <a:hlinkClick r:id="rId3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altLang="el-GR" b="1" dirty="0" smtClean="0"/>
              <a:t>Γραμμές τετάρτου μήκους κύματος </a:t>
            </a:r>
            <a:br>
              <a:rPr lang="el-GR" altLang="el-GR" b="1" dirty="0" smtClean="0"/>
            </a:br>
            <a:r>
              <a:rPr lang="el-GR" altLang="el-GR" b="1" dirty="0" smtClean="0"/>
              <a:t>(1 από 2)</a:t>
            </a:r>
            <a:endParaRPr lang="el-GR" b="1" dirty="0"/>
          </a:p>
        </p:txBody>
      </p:sp>
      <p:sp>
        <p:nvSpPr>
          <p:cNvPr id="4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1208" lvl="0" indent="-521208"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</a:pPr>
            <a:r>
              <a:rPr lang="el-GR" altLang="el-GR" sz="2800" kern="0" dirty="0">
                <a:solidFill>
                  <a:srgbClr val="000000"/>
                </a:solidFill>
              </a:rPr>
              <a:t>Φορτίο </a:t>
            </a:r>
            <a:r>
              <a:rPr lang="el-GR" altLang="el-GR" sz="2800" kern="0" dirty="0" err="1">
                <a:solidFill>
                  <a:srgbClr val="000000"/>
                </a:solidFill>
              </a:rPr>
              <a:t>εμπέδησης</a:t>
            </a:r>
            <a:r>
              <a:rPr lang="el-GR" altLang="el-GR" sz="2800" kern="0" dirty="0">
                <a:solidFill>
                  <a:srgbClr val="000000"/>
                </a:solidFill>
              </a:rPr>
              <a:t> </a:t>
            </a:r>
            <a:r>
              <a:rPr lang="en-US" altLang="el-GR" sz="2800" kern="0" dirty="0">
                <a:solidFill>
                  <a:srgbClr val="000000"/>
                </a:solidFill>
              </a:rPr>
              <a:t>Z</a:t>
            </a:r>
            <a:r>
              <a:rPr lang="en-US" altLang="el-GR" sz="2800" kern="0" baseline="-25000" dirty="0">
                <a:solidFill>
                  <a:srgbClr val="000000"/>
                </a:solidFill>
              </a:rPr>
              <a:t>L</a:t>
            </a:r>
            <a:r>
              <a:rPr lang="el-GR" altLang="el-GR" sz="2800" kern="0" dirty="0">
                <a:solidFill>
                  <a:srgbClr val="000000"/>
                </a:solidFill>
              </a:rPr>
              <a:t> συνδέεται με ένα τμήμα γραμμής μεταφοράς μήκους </a:t>
            </a:r>
            <a:r>
              <a:rPr lang="en-US" altLang="el-GR" sz="2800" kern="0" dirty="0">
                <a:solidFill>
                  <a:srgbClr val="000000"/>
                </a:solidFill>
              </a:rPr>
              <a:t>s </a:t>
            </a:r>
            <a:r>
              <a:rPr lang="el-GR" altLang="el-GR" sz="2800" kern="0" dirty="0">
                <a:solidFill>
                  <a:srgbClr val="000000"/>
                </a:solidFill>
              </a:rPr>
              <a:t>με χαρακτηριστική </a:t>
            </a:r>
            <a:r>
              <a:rPr lang="el-GR" altLang="el-GR" sz="2800" kern="0" dirty="0" err="1">
                <a:solidFill>
                  <a:srgbClr val="000000"/>
                </a:solidFill>
              </a:rPr>
              <a:t>εμπέδηση</a:t>
            </a:r>
            <a:r>
              <a:rPr lang="el-GR" altLang="el-GR" sz="2800" kern="0" dirty="0">
                <a:solidFill>
                  <a:srgbClr val="000000"/>
                </a:solidFill>
              </a:rPr>
              <a:t> Z</a:t>
            </a:r>
            <a:r>
              <a:rPr lang="el-GR" altLang="el-GR" sz="2800" kern="0" baseline="-25000" dirty="0">
                <a:solidFill>
                  <a:srgbClr val="000000"/>
                </a:solidFill>
              </a:rPr>
              <a:t>0</a:t>
            </a:r>
            <a:r>
              <a:rPr lang="el-GR" altLang="el-GR" sz="2800" kern="0" dirty="0">
                <a:solidFill>
                  <a:srgbClr val="000000"/>
                </a:solidFill>
              </a:rPr>
              <a:t>.</a:t>
            </a:r>
          </a:p>
          <a:p>
            <a:pPr marL="521208" lvl="0" indent="-521208">
              <a:spcBef>
                <a:spcPts val="0"/>
              </a:spcBef>
              <a:spcAft>
                <a:spcPts val="4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</a:pPr>
            <a:r>
              <a:rPr lang="el-GR" altLang="el-GR" sz="2800" kern="0" dirty="0">
                <a:solidFill>
                  <a:srgbClr val="000000"/>
                </a:solidFill>
              </a:rPr>
              <a:t>Αν το μήκος s είναι ακριβώς ένα τέταρτο του μήκους κύματος (ή περιττός αριθμός του τετάρτου μήκους  κύματος) και στην γραμμή δεν  υπάρχουν απώλειες, τότε η </a:t>
            </a:r>
            <a:r>
              <a:rPr lang="el-GR" altLang="el-GR" sz="2800" kern="0" dirty="0" err="1">
                <a:solidFill>
                  <a:srgbClr val="000000"/>
                </a:solidFill>
              </a:rPr>
              <a:t>εμπέδηση</a:t>
            </a:r>
            <a:r>
              <a:rPr lang="el-GR" altLang="el-GR" sz="2800" kern="0" dirty="0">
                <a:solidFill>
                  <a:srgbClr val="000000"/>
                </a:solidFill>
              </a:rPr>
              <a:t> </a:t>
            </a:r>
            <a:r>
              <a:rPr lang="el-GR" altLang="el-GR" sz="2800" kern="0" dirty="0" err="1">
                <a:solidFill>
                  <a:srgbClr val="000000"/>
                </a:solidFill>
              </a:rPr>
              <a:t>Z</a:t>
            </a:r>
            <a:r>
              <a:rPr lang="el-GR" altLang="el-GR" sz="2800" kern="0" baseline="-25000" dirty="0" err="1">
                <a:solidFill>
                  <a:srgbClr val="000000"/>
                </a:solidFill>
              </a:rPr>
              <a:t>s</a:t>
            </a:r>
            <a:r>
              <a:rPr lang="el-GR" altLang="el-GR" sz="2800" kern="0" dirty="0">
                <a:solidFill>
                  <a:srgbClr val="000000"/>
                </a:solidFill>
              </a:rPr>
              <a:t>, όταν κοιτάζουμε προς το φορτίο είναι</a:t>
            </a:r>
            <a:r>
              <a:rPr lang="el-GR" altLang="el-GR" sz="2800" kern="0" dirty="0" smtClean="0">
                <a:solidFill>
                  <a:srgbClr val="000000"/>
                </a:solidFill>
              </a:rPr>
              <a:t>:</a:t>
            </a:r>
            <a:endParaRPr lang="en-US" altLang="el-GR" sz="2800" kern="0" dirty="0">
              <a:solidFill>
                <a:srgbClr val="000000"/>
              </a:solidFill>
            </a:endParaRPr>
          </a:p>
        </p:txBody>
      </p:sp>
      <p:pic>
        <p:nvPicPr>
          <p:cNvPr id="5" name="Εικόνα 1" descr="Εικόνα της έκφρασης εμπέδησης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257800"/>
            <a:ext cx="1828800" cy="768096"/>
          </a:xfrm>
          <a:prstGeom prst="rect">
            <a:avLst/>
          </a:prstGeom>
        </p:spPr>
      </p:pic>
      <p:sp>
        <p:nvSpPr>
          <p:cNvPr id="44036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400" smtClean="0"/>
              <a:t>Γραμμές Μεταφοράς</a:t>
            </a:r>
          </a:p>
        </p:txBody>
      </p:sp>
      <p:sp>
        <p:nvSpPr>
          <p:cNvPr id="44037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521701-4168-466B-B991-2E454E130F2D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l-GR" sz="140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Τίτλος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/>
          <a:lstStyle/>
          <a:p>
            <a:pPr eaLnBrk="1" hangingPunct="1"/>
            <a:r>
              <a:rPr lang="el-GR" altLang="el-GR" sz="4000" b="1" smtClean="0"/>
              <a:t>Γραμμές τετάρτου μήκους κύματος </a:t>
            </a:r>
            <a:br>
              <a:rPr lang="el-GR" altLang="el-GR" sz="4000" b="1" smtClean="0"/>
            </a:br>
            <a:r>
              <a:rPr lang="el-GR" altLang="el-GR" sz="4000" b="1" smtClean="0"/>
              <a:t>(</a:t>
            </a:r>
            <a:r>
              <a:rPr lang="en-US" altLang="el-GR" sz="4000" b="1" smtClean="0"/>
              <a:t>2</a:t>
            </a:r>
            <a:r>
              <a:rPr lang="el-GR" altLang="el-GR" sz="4000" b="1" smtClean="0"/>
              <a:t> από 2)</a:t>
            </a:r>
            <a:endParaRPr lang="el-GR" sz="4000" b="1" smtClean="0"/>
          </a:p>
        </p:txBody>
      </p:sp>
      <p:pic>
        <p:nvPicPr>
          <p:cNvPr id="4" name="Θέση περιεχομένου 1" descr="Εικόνα γραφικής παράστασης με το μήκος κύματος της πηγής και του φορτίου. 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90" y="1919311"/>
            <a:ext cx="8058619" cy="3887741"/>
          </a:xfrm>
        </p:spPr>
      </p:pic>
      <p:sp>
        <p:nvSpPr>
          <p:cNvPr id="45060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400" smtClean="0"/>
              <a:t>Γραμμές Μεταφοράς</a:t>
            </a:r>
          </a:p>
        </p:txBody>
      </p:sp>
      <p:sp>
        <p:nvSpPr>
          <p:cNvPr id="45061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D389FA-2C26-457B-B99E-E7466D4BBD66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l-GR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smtClean="0"/>
              <a:t>Προσαρμογή  αντίστασης </a:t>
            </a:r>
            <a:endParaRPr lang="el-GR" b="1" smtClean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521208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800" kern="0" dirty="0">
                <a:solidFill>
                  <a:srgbClr val="000000"/>
                </a:solidFill>
              </a:rPr>
              <a:t>Σε όλες τις </a:t>
            </a:r>
            <a:r>
              <a:rPr lang="el-GR" altLang="el-GR" sz="2800" kern="0" dirty="0" smtClean="0">
                <a:solidFill>
                  <a:srgbClr val="000000"/>
                </a:solidFill>
              </a:rPr>
              <a:t>εφαρμογές γραμμών μεταφοράς</a:t>
            </a:r>
            <a:r>
              <a:rPr lang="el-GR" altLang="el-GR" sz="2800" kern="0" dirty="0">
                <a:solidFill>
                  <a:srgbClr val="000000"/>
                </a:solidFill>
              </a:rPr>
              <a:t>, απαιτείται το φορτίο να </a:t>
            </a:r>
            <a:r>
              <a:rPr lang="el-GR" altLang="el-GR" sz="2800" kern="0" dirty="0" smtClean="0">
                <a:solidFill>
                  <a:srgbClr val="000000"/>
                </a:solidFill>
              </a:rPr>
              <a:t>ισοδυναμεί </a:t>
            </a:r>
            <a:r>
              <a:rPr lang="el-GR" altLang="el-GR" sz="2800" kern="0" dirty="0">
                <a:solidFill>
                  <a:srgbClr val="000000"/>
                </a:solidFill>
              </a:rPr>
              <a:t>όσο το δυνατόν </a:t>
            </a:r>
            <a:r>
              <a:rPr lang="el-GR" altLang="el-GR" sz="2800" kern="0" dirty="0" smtClean="0">
                <a:solidFill>
                  <a:srgbClr val="000000"/>
                </a:solidFill>
              </a:rPr>
              <a:t>με </a:t>
            </a:r>
            <a:r>
              <a:rPr lang="el-GR" altLang="el-GR" sz="2800" kern="0" dirty="0">
                <a:solidFill>
                  <a:srgbClr val="000000"/>
                </a:solidFill>
              </a:rPr>
              <a:t>την </a:t>
            </a:r>
            <a:r>
              <a:rPr lang="el-GR" altLang="el-GR" sz="2800" kern="0" dirty="0" smtClean="0">
                <a:solidFill>
                  <a:srgbClr val="000000"/>
                </a:solidFill>
              </a:rPr>
              <a:t>χαρακτηριστική </a:t>
            </a:r>
            <a:r>
              <a:rPr lang="el-GR" altLang="el-GR" sz="2800" kern="0" dirty="0">
                <a:solidFill>
                  <a:srgbClr val="000000"/>
                </a:solidFill>
              </a:rPr>
              <a:t>Αντίσταση της </a:t>
            </a:r>
            <a:r>
              <a:rPr lang="el-GR" altLang="el-GR" sz="2800" kern="0" dirty="0" smtClean="0">
                <a:solidFill>
                  <a:srgbClr val="000000"/>
                </a:solidFill>
              </a:rPr>
              <a:t>γραμμής.</a:t>
            </a:r>
            <a:endParaRPr lang="el-GR" altLang="el-GR" sz="2800" kern="0" dirty="0">
              <a:solidFill>
                <a:srgbClr val="000000"/>
              </a:solidFill>
            </a:endParaRPr>
          </a:p>
          <a:p>
            <a:pPr marL="521208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800" kern="0" dirty="0">
                <a:solidFill>
                  <a:srgbClr val="000000"/>
                </a:solidFill>
              </a:rPr>
              <a:t>Οι </a:t>
            </a:r>
            <a:r>
              <a:rPr lang="el-GR" altLang="el-GR" sz="2800" kern="0" dirty="0" smtClean="0">
                <a:solidFill>
                  <a:srgbClr val="000000"/>
                </a:solidFill>
              </a:rPr>
              <a:t>συνηθισμένοι </a:t>
            </a:r>
            <a:r>
              <a:rPr lang="el-GR" altLang="el-GR" sz="2800" kern="0" dirty="0" err="1" smtClean="0">
                <a:solidFill>
                  <a:srgbClr val="000000"/>
                </a:solidFill>
              </a:rPr>
              <a:t>μετασχηµατιστές</a:t>
            </a:r>
            <a:r>
              <a:rPr lang="el-GR" altLang="el-GR" sz="2800" kern="0" dirty="0" smtClean="0">
                <a:solidFill>
                  <a:srgbClr val="000000"/>
                </a:solidFill>
              </a:rPr>
              <a:t> </a:t>
            </a:r>
            <a:r>
              <a:rPr lang="en-US" altLang="el-GR" sz="2800" kern="0" dirty="0" smtClean="0">
                <a:solidFill>
                  <a:srgbClr val="000000"/>
                </a:solidFill>
              </a:rPr>
              <a:t>RF</a:t>
            </a:r>
            <a:r>
              <a:rPr lang="el-GR" altLang="el-GR" sz="2800" kern="0" dirty="0" smtClean="0">
                <a:solidFill>
                  <a:srgbClr val="000000"/>
                </a:solidFill>
              </a:rPr>
              <a:t> μπορούν </a:t>
            </a:r>
            <a:r>
              <a:rPr lang="el-GR" altLang="el-GR" sz="2800" kern="0" dirty="0">
                <a:solidFill>
                  <a:srgbClr val="000000"/>
                </a:solidFill>
              </a:rPr>
              <a:t>να </a:t>
            </a:r>
            <a:r>
              <a:rPr lang="el-GR" altLang="el-GR" sz="2800" kern="0" dirty="0" smtClean="0">
                <a:solidFill>
                  <a:srgbClr val="000000"/>
                </a:solidFill>
              </a:rPr>
              <a:t>χρησιμοποιηθούν μέχρι </a:t>
            </a:r>
            <a:r>
              <a:rPr lang="el-GR" altLang="el-GR" sz="2800" kern="0" dirty="0">
                <a:solidFill>
                  <a:srgbClr val="000000"/>
                </a:solidFill>
              </a:rPr>
              <a:t>το </a:t>
            </a:r>
            <a:r>
              <a:rPr lang="el-GR" altLang="el-GR" sz="2800" kern="0" dirty="0" smtClean="0">
                <a:solidFill>
                  <a:srgbClr val="000000"/>
                </a:solidFill>
              </a:rPr>
              <a:t>μέσο </a:t>
            </a:r>
            <a:r>
              <a:rPr lang="el-GR" altLang="el-GR" sz="2800" kern="0" dirty="0">
                <a:solidFill>
                  <a:srgbClr val="000000"/>
                </a:solidFill>
              </a:rPr>
              <a:t>του εύρους </a:t>
            </a:r>
            <a:r>
              <a:rPr lang="en-US" altLang="el-GR" sz="2800" kern="0" dirty="0" smtClean="0">
                <a:solidFill>
                  <a:srgbClr val="000000"/>
                </a:solidFill>
              </a:rPr>
              <a:t>VHF</a:t>
            </a:r>
            <a:r>
              <a:rPr lang="el-GR" altLang="el-GR" sz="2800" kern="0" dirty="0" smtClean="0">
                <a:solidFill>
                  <a:srgbClr val="000000"/>
                </a:solidFill>
              </a:rPr>
              <a:t>.</a:t>
            </a:r>
            <a:endParaRPr lang="el-GR" altLang="el-GR" sz="2800" kern="0" dirty="0">
              <a:solidFill>
                <a:srgbClr val="000000"/>
              </a:solidFill>
            </a:endParaRPr>
          </a:p>
          <a:p>
            <a:pPr marL="521208" indent="-521208">
              <a:spcBef>
                <a:spcPts val="0"/>
              </a:spcBef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800" kern="0" dirty="0">
                <a:solidFill>
                  <a:srgbClr val="000000"/>
                </a:solidFill>
              </a:rPr>
              <a:t>Η </a:t>
            </a:r>
            <a:r>
              <a:rPr lang="el-GR" altLang="el-GR" sz="2800" kern="0" dirty="0" smtClean="0">
                <a:solidFill>
                  <a:srgbClr val="000000"/>
                </a:solidFill>
              </a:rPr>
              <a:t>γραμμή </a:t>
            </a:r>
            <a:r>
              <a:rPr lang="el-GR" altLang="el-GR" sz="2800" kern="0" dirty="0">
                <a:solidFill>
                  <a:srgbClr val="000000"/>
                </a:solidFill>
              </a:rPr>
              <a:t>τέταρτου </a:t>
            </a:r>
            <a:r>
              <a:rPr lang="el-GR" altLang="el-GR" sz="2800" kern="0" dirty="0" smtClean="0">
                <a:solidFill>
                  <a:srgbClr val="000000"/>
                </a:solidFill>
              </a:rPr>
              <a:t>κύματος </a:t>
            </a:r>
            <a:r>
              <a:rPr lang="el-GR" altLang="el-GR" sz="2800" kern="0" dirty="0">
                <a:solidFill>
                  <a:srgbClr val="000000"/>
                </a:solidFill>
              </a:rPr>
              <a:t>παρέχει </a:t>
            </a:r>
            <a:r>
              <a:rPr lang="el-GR" altLang="el-GR" sz="2800" kern="0" dirty="0" smtClean="0">
                <a:solidFill>
                  <a:srgbClr val="000000"/>
                </a:solidFill>
              </a:rPr>
              <a:t>μοναδικές </a:t>
            </a:r>
            <a:r>
              <a:rPr lang="el-GR" altLang="el-GR" sz="2800" kern="0" dirty="0">
                <a:solidFill>
                  <a:srgbClr val="000000"/>
                </a:solidFill>
              </a:rPr>
              <a:t>δυνατότητες για </a:t>
            </a:r>
            <a:r>
              <a:rPr lang="el-GR" altLang="el-GR" sz="2800" kern="0" dirty="0" smtClean="0">
                <a:solidFill>
                  <a:srgbClr val="000000"/>
                </a:solidFill>
              </a:rPr>
              <a:t>μετασχηματισμό </a:t>
            </a:r>
            <a:r>
              <a:rPr lang="el-GR" altLang="el-GR" sz="2800" kern="0" dirty="0" err="1" smtClean="0">
                <a:solidFill>
                  <a:srgbClr val="000000"/>
                </a:solidFill>
              </a:rPr>
              <a:t>εμπέδησης</a:t>
            </a:r>
            <a:r>
              <a:rPr lang="el-GR" altLang="el-GR" sz="2800" kern="0" dirty="0" smtClean="0">
                <a:solidFill>
                  <a:srgbClr val="000000"/>
                </a:solidFill>
              </a:rPr>
              <a:t> </a:t>
            </a:r>
            <a:r>
              <a:rPr lang="el-GR" altLang="el-GR" sz="2800" kern="0" dirty="0">
                <a:solidFill>
                  <a:srgbClr val="000000"/>
                </a:solidFill>
              </a:rPr>
              <a:t>σε πολύ υψηλότερες συχνότητες.</a:t>
            </a:r>
          </a:p>
        </p:txBody>
      </p:sp>
      <p:sp>
        <p:nvSpPr>
          <p:cNvPr id="46084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400" smtClean="0"/>
              <a:t>Γραμμές Μεταφοράς</a:t>
            </a:r>
          </a:p>
        </p:txBody>
      </p:sp>
      <p:sp>
        <p:nvSpPr>
          <p:cNvPr id="46085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D8A0E3-A3A3-4F6F-A0E5-58EF13A34B66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l-GR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smtClean="0"/>
              <a:t>Γραμμές μισού μήκους κύματος</a:t>
            </a:r>
            <a:endParaRPr lang="el-GR" b="1" smtClean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521208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000" kern="0" dirty="0">
                <a:solidFill>
                  <a:srgbClr val="000000"/>
                </a:solidFill>
              </a:rPr>
              <a:t>Ένας 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μετασχηματιστής μισού μήκους κύματος, </a:t>
            </a:r>
            <a:r>
              <a:rPr lang="el-GR" altLang="el-GR" sz="2000" kern="0" dirty="0">
                <a:solidFill>
                  <a:srgbClr val="000000"/>
                </a:solidFill>
              </a:rPr>
              <a:t>έχει την ιδιότητα ότι η αντίσταση εισόδου του ισούται 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με </a:t>
            </a:r>
            <a:r>
              <a:rPr lang="el-GR" altLang="el-GR" sz="2000" kern="0" dirty="0">
                <a:solidFill>
                  <a:srgbClr val="000000"/>
                </a:solidFill>
              </a:rPr>
              <a:t>την αντίσταση του φορτίου που τοποθετείται στο τέλος της 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γραμμής μισού κύματος</a:t>
            </a:r>
            <a:r>
              <a:rPr lang="el-GR" altLang="el-GR" sz="2000" kern="0" dirty="0">
                <a:solidFill>
                  <a:srgbClr val="000000"/>
                </a:solidFill>
              </a:rPr>
              <a:t>. </a:t>
            </a:r>
          </a:p>
          <a:p>
            <a:pPr marL="521208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000" kern="0" dirty="0">
                <a:solidFill>
                  <a:srgbClr val="000000"/>
                </a:solidFill>
              </a:rPr>
              <a:t>Αυτή η ιδιότητα είναι ανεξάρτητη από την χαρακτηριστική αντίσταση της 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γραμμής</a:t>
            </a:r>
            <a:r>
              <a:rPr lang="el-GR" altLang="el-GR" sz="2000" kern="0" dirty="0">
                <a:solidFill>
                  <a:srgbClr val="000000"/>
                </a:solidFill>
              </a:rPr>
              <a:t>, αλλά εξαρτάται από την 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συχνότητα.</a:t>
            </a:r>
          </a:p>
          <a:p>
            <a:pPr marL="521208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000" kern="0" dirty="0">
                <a:solidFill>
                  <a:srgbClr val="000000"/>
                </a:solidFill>
              </a:rPr>
              <a:t>Δυνατότητα για 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μέτρηση </a:t>
            </a:r>
            <a:r>
              <a:rPr lang="el-GR" altLang="el-GR" sz="2000" kern="0" dirty="0">
                <a:solidFill>
                  <a:srgbClr val="000000"/>
                </a:solidFill>
              </a:rPr>
              <a:t>της αντίστασης του φορτίου σε απόσταση 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μισού μήκους κύματος </a:t>
            </a:r>
            <a:r>
              <a:rPr lang="el-GR" altLang="el-GR" sz="2000" kern="0" dirty="0">
                <a:solidFill>
                  <a:srgbClr val="000000"/>
                </a:solidFill>
              </a:rPr>
              <a:t>(ή σε ακέραιο πολλαπλάσιο 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μισού μήκους κύματος</a:t>
            </a:r>
            <a:r>
              <a:rPr lang="el-GR" altLang="el-GR" sz="2000" kern="0" dirty="0">
                <a:solidFill>
                  <a:srgbClr val="000000"/>
                </a:solidFill>
              </a:rPr>
              <a:t>) 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από </a:t>
            </a:r>
            <a:r>
              <a:rPr lang="el-GR" altLang="el-GR" sz="2000" kern="0" dirty="0">
                <a:solidFill>
                  <a:srgbClr val="000000"/>
                </a:solidFill>
              </a:rPr>
              <a:t>το φορτίο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.</a:t>
            </a:r>
          </a:p>
          <a:p>
            <a:pPr marL="521208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000" kern="0" dirty="0">
                <a:solidFill>
                  <a:srgbClr val="000000"/>
                </a:solidFill>
              </a:rPr>
              <a:t>Δυνατότητα να γίνει η 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γραμμή μεταφοράς </a:t>
            </a:r>
            <a:r>
              <a:rPr lang="el-GR" altLang="el-GR" sz="2000" kern="0" dirty="0">
                <a:solidFill>
                  <a:srgbClr val="000000"/>
                </a:solidFill>
              </a:rPr>
              <a:t>ένα φίλτρο αποκοπής 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ζώνης, δημιουργώντας </a:t>
            </a:r>
            <a:r>
              <a:rPr lang="el-GR" altLang="el-GR" sz="2000" kern="0" dirty="0">
                <a:solidFill>
                  <a:srgbClr val="000000"/>
                </a:solidFill>
              </a:rPr>
              <a:t>ένα κλειστό 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κύκλωμα </a:t>
            </a:r>
            <a:r>
              <a:rPr lang="el-GR" altLang="el-GR" sz="2000" kern="0" dirty="0">
                <a:solidFill>
                  <a:srgbClr val="000000"/>
                </a:solidFill>
              </a:rPr>
              <a:t>σε ένα 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σημείο </a:t>
            </a:r>
            <a:r>
              <a:rPr lang="el-GR" altLang="el-GR" sz="2000" kern="0" dirty="0">
                <a:solidFill>
                  <a:srgbClr val="000000"/>
                </a:solidFill>
              </a:rPr>
              <a:t>που απέχει 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μισό μήκος κύματος </a:t>
            </a:r>
            <a:r>
              <a:rPr lang="el-GR" altLang="el-GR" sz="2000" kern="0" dirty="0">
                <a:solidFill>
                  <a:srgbClr val="000000"/>
                </a:solidFill>
              </a:rPr>
              <a:t>(ή ακέραιο πολλαπλάσιο </a:t>
            </a:r>
            <a:r>
              <a:rPr lang="el-GR" altLang="el-GR" sz="2000" kern="0" dirty="0" smtClean="0">
                <a:solidFill>
                  <a:srgbClr val="000000"/>
                </a:solidFill>
              </a:rPr>
              <a:t>μισού μήκους κύματος) </a:t>
            </a:r>
            <a:r>
              <a:rPr lang="el-GR" altLang="el-GR" sz="2000" kern="0" dirty="0">
                <a:solidFill>
                  <a:srgbClr val="000000"/>
                </a:solidFill>
              </a:rPr>
              <a:t>από το φορτίο. </a:t>
            </a:r>
          </a:p>
          <a:p>
            <a:pPr marL="521208" indent="-521208">
              <a:spcBef>
                <a:spcPts val="0"/>
              </a:spcBef>
              <a:spcAft>
                <a:spcPts val="1200"/>
              </a:spcAft>
              <a:buClr>
                <a:srgbClr val="00007D"/>
              </a:buClr>
              <a:buSzPct val="70000"/>
              <a:buFont typeface="Wingdings" pitchFamily="2" charset="2"/>
              <a:buChar char="n"/>
              <a:defRPr/>
            </a:pPr>
            <a:endParaRPr lang="el-GR" altLang="el-GR" sz="2000" kern="0" dirty="0">
              <a:solidFill>
                <a:srgbClr val="000000"/>
              </a:solidFill>
            </a:endParaRPr>
          </a:p>
        </p:txBody>
      </p:sp>
      <p:sp>
        <p:nvSpPr>
          <p:cNvPr id="47108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400" smtClean="0"/>
              <a:t>Γραμμές Μεταφοράς</a:t>
            </a:r>
          </a:p>
        </p:txBody>
      </p:sp>
      <p:sp>
        <p:nvSpPr>
          <p:cNvPr id="47109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9DD2BE-E615-4B6E-B86B-165802D21406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l-GR" sz="1400" smtClean="0"/>
          </a:p>
        </p:txBody>
      </p:sp>
      <p:pic>
        <p:nvPicPr>
          <p:cNvPr id="6" name="Εικόνα 1" descr="Εικονίδιο μετάβασης στα Περιεχόμενα.">
            <a:hlinkClick r:id="rId3" action="ppaction://hlinksldjump" tooltip="Επιστροφή στα Περιεχόμενα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" y="6021288"/>
            <a:ext cx="576065" cy="651438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b="1" dirty="0" smtClean="0"/>
              <a:t>Τέλος Ενότητας</a:t>
            </a:r>
            <a:endParaRPr lang="el-GR" b="1" dirty="0"/>
          </a:p>
        </p:txBody>
      </p:sp>
      <p:sp>
        <p:nvSpPr>
          <p:cNvPr id="3" name="Υπότιτλος 1"/>
          <p:cNvSpPr>
            <a:spLocks noGrp="1"/>
          </p:cNvSpPr>
          <p:nvPr>
            <p:ph type="subTitle" idx="1"/>
          </p:nvPr>
        </p:nvSpPr>
        <p:spPr bwMode="gray"/>
        <p:txBody>
          <a:bodyPr>
            <a:normAutofit/>
          </a:bodyPr>
          <a:lstStyle/>
          <a:p>
            <a:pPr algn="r"/>
            <a:endParaRPr lang="el-GR" sz="4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Επεξεργασία: </a:t>
            </a:r>
            <a:r>
              <a:rPr lang="el-GR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Σοφιανίδου</a:t>
            </a:r>
            <a:r>
              <a:rPr 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Γεωργία</a:t>
            </a:r>
            <a:endParaRPr lang="el-G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Εικόνα 1" descr=" Λογότυπο για άδειες χρήσης creative commons, b y, n c, s a ">
            <a:hlinkClick r:id="rId3" tooltip="Μετάβαση στην Άδεια Χρήσης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959" y="5949280"/>
            <a:ext cx="1583921" cy="554177"/>
          </a:xfrm>
          <a:prstGeom prst="rect">
            <a:avLst/>
          </a:prstGeom>
        </p:spPr>
      </p:pic>
      <p:pic>
        <p:nvPicPr>
          <p:cNvPr id="7" name="Εικόνα 2" descr="Λογότυπο επιχειρησιακού προγράμματος εκπαίδευση και δια βίου μάθηση ">
            <a:hlinkClick r:id="rId5" tooltip="Μετάβαση στο www.edulll.gr/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00" y="5638800"/>
            <a:ext cx="431006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187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smtClean="0"/>
              <a:t>Σημείωμα Αναφοράς</a:t>
            </a:r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sz="2400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sz="24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 smtClean="0"/>
              <a:t>Copyright</a:t>
            </a:r>
            <a:r>
              <a:rPr lang="el-GR" sz="2400" dirty="0" smtClean="0"/>
              <a:t> Τεχνολογικό Εκπαιδευτικό Ίδρυμα Θεσσαλίας</a:t>
            </a:r>
            <a:r>
              <a:rPr lang="en-US" sz="2400" dirty="0" smtClean="0"/>
              <a:t>, </a:t>
            </a:r>
            <a:r>
              <a:rPr lang="el-GR" sz="2400" dirty="0" smtClean="0"/>
              <a:t>Γεώργιος </a:t>
            </a:r>
            <a:r>
              <a:rPr lang="el-GR" sz="2400" dirty="0" err="1" smtClean="0"/>
              <a:t>Καρέτσος</a:t>
            </a:r>
            <a:r>
              <a:rPr lang="el-GR" sz="2400" dirty="0" smtClean="0"/>
              <a:t> 2015. Γεώργιος </a:t>
            </a:r>
            <a:r>
              <a:rPr lang="el-GR" sz="2400" dirty="0" err="1" smtClean="0"/>
              <a:t>Καρέτσος</a:t>
            </a:r>
            <a:r>
              <a:rPr lang="el-GR" sz="2400" dirty="0" smtClean="0"/>
              <a:t>. «Κινητές Επικοινωνίες». </a:t>
            </a:r>
            <a:r>
              <a:rPr lang="el-GR" sz="2400" dirty="0"/>
              <a:t>Έκδοση: </a:t>
            </a:r>
            <a:r>
              <a:rPr lang="el-GR" sz="2400" dirty="0" smtClean="0"/>
              <a:t>1.0</a:t>
            </a:r>
            <a:r>
              <a:rPr lang="el-GR" sz="2400" dirty="0"/>
              <a:t>. </a:t>
            </a:r>
            <a:r>
              <a:rPr lang="el-GR" sz="2400" dirty="0" smtClean="0"/>
              <a:t>Λάρισα 2015. </a:t>
            </a:r>
            <a:r>
              <a:rPr lang="el-GR" sz="2400" dirty="0"/>
              <a:t>Διαθέσιμο από τη δικτυακή </a:t>
            </a:r>
            <a:r>
              <a:rPr lang="el-GR" sz="2400" dirty="0" smtClean="0"/>
              <a:t>διεύθυνση: </a:t>
            </a:r>
            <a:r>
              <a:rPr lang="en-US" sz="2400" dirty="0">
                <a:hlinkClick r:id="rId3" tooltip="Μετάβαση στην ιστοσελίδα του Μαθήματος"/>
              </a:rPr>
              <a:t>http://cdev.teilar.gr/courses/TMA113</a:t>
            </a:r>
            <a:r>
              <a:rPr lang="en-US" sz="2400" dirty="0" smtClean="0">
                <a:hlinkClick r:id="rId3" tooltip="Μετάβαση στην ιστοσελίδα του Μαθήματος"/>
              </a:rPr>
              <a:t>/</a:t>
            </a:r>
            <a:r>
              <a:rPr lang="el-GR" sz="2400" dirty="0"/>
              <a:t>,</a:t>
            </a:r>
            <a:r>
              <a:rPr lang="el-GR" sz="2400" dirty="0" smtClean="0"/>
              <a:t> </a:t>
            </a:r>
            <a:r>
              <a:rPr lang="en-US" sz="2400" dirty="0" smtClean="0"/>
              <a:t>2</a:t>
            </a:r>
            <a:r>
              <a:rPr lang="el-GR" sz="2400" dirty="0" smtClean="0"/>
              <a:t>0/</a:t>
            </a:r>
            <a:r>
              <a:rPr lang="en-US" sz="2400" dirty="0" smtClean="0"/>
              <a:t>11</a:t>
            </a:r>
            <a:r>
              <a:rPr lang="el-GR" sz="2400" dirty="0" smtClean="0"/>
              <a:t>/2015</a:t>
            </a:r>
            <a:r>
              <a:rPr lang="el-GR" sz="24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0525714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905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</a:t>
            </a:r>
            <a:r>
              <a:rPr lang="en-US" sz="2000" dirty="0" smtClean="0"/>
              <a:t>Creative Commons</a:t>
            </a:r>
            <a:r>
              <a:rPr lang="el-GR" sz="2000" dirty="0" smtClean="0"/>
              <a:t>: Αναφορά Δημιουργού - </a:t>
            </a:r>
            <a:r>
              <a:rPr lang="el-GR" sz="2000" dirty="0"/>
              <a:t>Μη Εμπορική </a:t>
            </a:r>
            <a:r>
              <a:rPr lang="el-GR" sz="2000" dirty="0" smtClean="0"/>
              <a:t>Χρήση - </a:t>
            </a:r>
            <a:r>
              <a:rPr lang="el-GR" sz="2000" dirty="0"/>
              <a:t>Παρόμοια </a:t>
            </a:r>
            <a:r>
              <a:rPr lang="el-GR" sz="2000" dirty="0" smtClean="0"/>
              <a:t>Διανομή, </a:t>
            </a:r>
            <a:r>
              <a:rPr lang="el-GR" sz="2000" dirty="0"/>
              <a:t>4.0 [1] ή μεταγενέστερη, Διεθνής </a:t>
            </a:r>
            <a:r>
              <a:rPr lang="el-GR" sz="2000" dirty="0" smtClean="0"/>
              <a:t>Έκδοση. Εξαιρούνται </a:t>
            </a:r>
            <a:r>
              <a:rPr lang="el-GR" sz="2000" dirty="0"/>
              <a:t>τα αυτοτελή έργα τρίτων π.χ. φωτογραφίες, διαγράμματα </a:t>
            </a:r>
            <a:r>
              <a:rPr lang="el-GR" sz="2000" dirty="0" smtClean="0"/>
              <a:t>κ.λπ., τα </a:t>
            </a:r>
            <a:r>
              <a:rPr lang="el-GR" sz="2000" dirty="0"/>
              <a:t>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Εικόνα 1" descr=" Λογότυπο για άδειες χρήσης creative commons, b y, n c, s a " title="Λογότυπο creative commons">
            <a:hlinkClick r:id="rId4" tooltip="Μετάβαση στην Άδεια Χρήσης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422" y="358140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Θέση περιεχομένου 2"/>
          <p:cNvSpPr txBox="1"/>
          <p:nvPr/>
        </p:nvSpPr>
        <p:spPr>
          <a:xfrm>
            <a:off x="533400" y="4224704"/>
            <a:ext cx="8229600" cy="225229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l-GR" sz="1400" dirty="0"/>
              <a:t>[1] </a:t>
            </a:r>
            <a:r>
              <a:rPr lang="en-US" sz="1400" dirty="0" smtClean="0">
                <a:hlinkClick r:id="rId4" tooltip="Μετάβαση στην Άδεια Χρήσης"/>
              </a:rPr>
              <a:t>http://creativecommons.org/licenses/by-nc-sa/4.0/</a:t>
            </a:r>
            <a:endParaRPr lang="el-GR" sz="1400" dirty="0"/>
          </a:p>
          <a:p>
            <a:r>
              <a:rPr lang="el-GR" sz="1400" dirty="0"/>
              <a:t>Ως </a:t>
            </a:r>
            <a:r>
              <a:rPr lang="el-GR" sz="1400" b="1" dirty="0"/>
              <a:t>Μη Εμπορική</a:t>
            </a:r>
            <a:r>
              <a:rPr lang="el-GR" sz="1400" dirty="0"/>
              <a:t> ορίζεται η χρήση: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1400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sz="1400" dirty="0" err="1" smtClean="0"/>
              <a:t>αδειοδόχο</a:t>
            </a:r>
            <a:r>
              <a:rPr lang="el-GR" sz="1400" dirty="0"/>
              <a:t>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1400" dirty="0"/>
              <a:t>που</a:t>
            </a:r>
            <a:r>
              <a:rPr lang="en-GB" sz="1400" dirty="0"/>
              <a:t> </a:t>
            </a:r>
            <a:r>
              <a:rPr lang="el-GR" sz="1400" dirty="0"/>
              <a:t>δεν περιλαμβάνει οικονομική συναλλαγή ως προϋπόθεση για τη χρήση ή πρόσβαση στο </a:t>
            </a:r>
            <a:r>
              <a:rPr lang="el-GR" sz="1400" dirty="0" smtClean="0"/>
              <a:t>έργο,</a:t>
            </a:r>
            <a:endParaRPr lang="el-GR" sz="1400" dirty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400" dirty="0"/>
              <a:t>που</a:t>
            </a:r>
            <a:r>
              <a:rPr lang="en-GB" sz="1400" dirty="0"/>
              <a:t> </a:t>
            </a:r>
            <a:r>
              <a:rPr lang="el-GR" sz="1400" dirty="0"/>
              <a:t>δεν προσπορίζει στο διανομέα του έργου και</a:t>
            </a:r>
            <a:r>
              <a:rPr lang="en-GB" sz="1400" dirty="0"/>
              <a:t> </a:t>
            </a:r>
            <a:r>
              <a:rPr lang="el-GR" sz="1400" dirty="0" err="1"/>
              <a:t>αδειοδόχο</a:t>
            </a:r>
            <a:r>
              <a:rPr lang="en-GB" sz="1400" dirty="0"/>
              <a:t> </a:t>
            </a:r>
            <a:r>
              <a:rPr lang="el-GR" sz="1400" dirty="0"/>
              <a:t>έμμεσο οικονομικό όφελος (π.χ. διαφημίσεις) από την προβολή του έργου σε διαδικτυακό </a:t>
            </a:r>
            <a:r>
              <a:rPr lang="el-GR" sz="1400" dirty="0" smtClean="0"/>
              <a:t>τόπο.</a:t>
            </a:r>
            <a:endParaRPr lang="el-GR" sz="1400" dirty="0"/>
          </a:p>
          <a:p>
            <a:r>
              <a:rPr lang="el-GR" sz="1400" dirty="0" smtClean="0"/>
              <a:t>Ο </a:t>
            </a:r>
            <a:r>
              <a:rPr lang="el-GR" sz="1400" dirty="0"/>
              <a:t>δικαιούχος μπορεί να παρέχει στον </a:t>
            </a:r>
            <a:r>
              <a:rPr lang="el-GR" sz="1400" dirty="0" err="1"/>
              <a:t>αδειοδόχο</a:t>
            </a:r>
            <a:r>
              <a:rPr lang="el-GR" sz="1400" dirty="0"/>
              <a:t> ξεχωριστή άδεια να χρησιμοποιεί το έργο για εμπορική χρήση, εφόσον αυτό του ζητηθεί</a:t>
            </a:r>
            <a:r>
              <a:rPr lang="el-GR" sz="1400" dirty="0" smtClean="0"/>
              <a:t>.</a:t>
            </a:r>
            <a:endParaRPr lang="el-GR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25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Διατήρηση </a:t>
            </a:r>
            <a:r>
              <a:rPr lang="el-GR" b="1" dirty="0" smtClean="0"/>
              <a:t>Σημειωμάτων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l-GR" sz="2400" dirty="0" smtClean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2" indent="-34747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το</a:t>
            </a:r>
            <a:r>
              <a:rPr lang="en-US" sz="2000" dirty="0" smtClean="0"/>
              <a:t> </a:t>
            </a:r>
            <a:r>
              <a:rPr lang="el-GR" sz="2000" dirty="0" smtClean="0"/>
              <a:t>Σημείωμα</a:t>
            </a:r>
            <a:r>
              <a:rPr lang="en-US" sz="2000" dirty="0" smtClean="0"/>
              <a:t> Αναφοράς</a:t>
            </a:r>
            <a:r>
              <a:rPr lang="el-GR" sz="2000" dirty="0" smtClean="0"/>
              <a:t>,</a:t>
            </a:r>
            <a:endParaRPr lang="el-GR" sz="2000" dirty="0"/>
          </a:p>
          <a:p>
            <a:pPr lvl="2" indent="-34747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το</a:t>
            </a:r>
            <a:r>
              <a:rPr lang="en-US" sz="2000" dirty="0" smtClean="0"/>
              <a:t> </a:t>
            </a:r>
            <a:r>
              <a:rPr lang="el-GR" sz="2000" dirty="0" smtClean="0"/>
              <a:t>Σημείωμα</a:t>
            </a:r>
            <a:r>
              <a:rPr lang="en-US" sz="2000" dirty="0" smtClean="0"/>
              <a:t> Αδειοδότησης</a:t>
            </a:r>
            <a:r>
              <a:rPr lang="el-GR" sz="2000" dirty="0" smtClean="0"/>
              <a:t>,</a:t>
            </a:r>
            <a:endParaRPr lang="el-GR" sz="2000" dirty="0"/>
          </a:p>
          <a:p>
            <a:pPr lvl="2" indent="-34747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τη</a:t>
            </a:r>
            <a:r>
              <a:rPr lang="en-US" sz="2000" dirty="0" smtClean="0"/>
              <a:t> </a:t>
            </a:r>
            <a:r>
              <a:rPr lang="el-GR" sz="2000" dirty="0"/>
              <a:t>Δ</a:t>
            </a:r>
            <a:r>
              <a:rPr lang="el-GR" sz="2000" dirty="0" smtClean="0"/>
              <a:t>ήλωση</a:t>
            </a:r>
            <a:r>
              <a:rPr lang="en-US" sz="2000" dirty="0" smtClean="0"/>
              <a:t> </a:t>
            </a:r>
            <a:r>
              <a:rPr lang="el-GR" sz="2000" dirty="0" smtClean="0"/>
              <a:t>Διατήρησης Σημειωμάτων,</a:t>
            </a:r>
            <a:endParaRPr lang="el-GR" sz="2000" dirty="0"/>
          </a:p>
          <a:p>
            <a:pPr lvl="2" indent="-347472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</a:t>
            </a:r>
            <a:r>
              <a:rPr lang="el-GR" sz="2000" dirty="0" smtClean="0"/>
              <a:t>υπάρχουν).</a:t>
            </a:r>
            <a:endParaRPr lang="el-GR" sz="2000" dirty="0"/>
          </a:p>
          <a:p>
            <a:pPr marL="0" indent="0">
              <a:spcBef>
                <a:spcPts val="0"/>
              </a:spcBef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41803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smtClean="0"/>
              <a:t>Εισαγωγή</a:t>
            </a:r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521208" indent="-521208" eaLnBrk="1" hangingPunct="1"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000" kern="0" dirty="0"/>
              <a:t>Στα τηλεπικοινωνιακά  </a:t>
            </a:r>
            <a:r>
              <a:rPr lang="el-GR" altLang="el-GR" sz="2000" kern="0" dirty="0" smtClean="0"/>
              <a:t>συστήματα </a:t>
            </a:r>
            <a:r>
              <a:rPr lang="el-GR" altLang="el-GR" sz="2000" kern="0" dirty="0"/>
              <a:t>που λειτουργούν σε υψηλές </a:t>
            </a:r>
            <a:r>
              <a:rPr lang="el-GR" altLang="el-GR" sz="2000" kern="0" dirty="0" smtClean="0"/>
              <a:t>συχνότητες, </a:t>
            </a:r>
            <a:r>
              <a:rPr lang="el-GR" altLang="el-GR" sz="2000" kern="0" dirty="0"/>
              <a:t>τα καλώδια διασύνδεσης δεν  λειτουργούν  σαν  απλά </a:t>
            </a:r>
            <a:r>
              <a:rPr lang="el-GR" altLang="el-GR" sz="2000" kern="0" dirty="0" smtClean="0"/>
              <a:t>βραχυκυκλώματα.</a:t>
            </a:r>
            <a:endParaRPr lang="el-GR" altLang="el-GR" sz="2000" kern="0" dirty="0"/>
          </a:p>
          <a:p>
            <a:pPr marL="521208" indent="-521208" eaLnBrk="1" hangingPunct="1"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000" kern="0" dirty="0"/>
              <a:t>Αυτό </a:t>
            </a:r>
            <a:r>
              <a:rPr lang="el-GR" altLang="el-GR" sz="2000" kern="0" dirty="0" smtClean="0"/>
              <a:t>συμβαίνει </a:t>
            </a:r>
            <a:r>
              <a:rPr lang="el-GR" altLang="el-GR" sz="2000" kern="0" dirty="0"/>
              <a:t>όταν το </a:t>
            </a:r>
            <a:r>
              <a:rPr lang="el-GR" altLang="el-GR" sz="2000" kern="0" dirty="0" smtClean="0"/>
              <a:t>μήκος </a:t>
            </a:r>
            <a:r>
              <a:rPr lang="el-GR" altLang="el-GR" sz="2000" kern="0" dirty="0"/>
              <a:t>του καλωδίου είναι </a:t>
            </a:r>
            <a:r>
              <a:rPr lang="el-GR" altLang="el-GR" sz="2000" kern="0" dirty="0" smtClean="0"/>
              <a:t>συγκρίσιμο με </a:t>
            </a:r>
            <a:r>
              <a:rPr lang="el-GR" altLang="el-GR" sz="2000" kern="0" dirty="0"/>
              <a:t>το </a:t>
            </a:r>
            <a:r>
              <a:rPr lang="el-GR" altLang="el-GR" sz="2000" kern="0" dirty="0" smtClean="0"/>
              <a:t>μήκος κύματος </a:t>
            </a:r>
            <a:r>
              <a:rPr lang="el-GR" altLang="el-GR" sz="2000" kern="0" dirty="0"/>
              <a:t>της </a:t>
            </a:r>
            <a:r>
              <a:rPr lang="el-GR" altLang="el-GR" sz="2000" kern="0" dirty="0" smtClean="0"/>
              <a:t>ηλεκτρομαγνητικής </a:t>
            </a:r>
            <a:r>
              <a:rPr lang="el-GR" altLang="el-GR" sz="2000" kern="0" dirty="0"/>
              <a:t>ακτινοβολίας που πρέπει να </a:t>
            </a:r>
            <a:r>
              <a:rPr lang="el-GR" altLang="el-GR" sz="2000" kern="0" dirty="0" smtClean="0"/>
              <a:t>μεταφερθεί</a:t>
            </a:r>
            <a:r>
              <a:rPr lang="el-GR" altLang="el-GR" sz="2000" kern="0" dirty="0"/>
              <a:t>. </a:t>
            </a:r>
          </a:p>
          <a:p>
            <a:pPr marL="521208" indent="-521208" eaLnBrk="1" hangingPunct="1"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000" kern="0" dirty="0"/>
              <a:t>Ένα τυπικό </a:t>
            </a:r>
            <a:r>
              <a:rPr lang="el-GR" altLang="el-GR" sz="2000" kern="0" dirty="0" smtClean="0"/>
              <a:t>παράδειγμα, </a:t>
            </a:r>
            <a:r>
              <a:rPr lang="el-GR" altLang="el-GR" sz="2000" kern="0" dirty="0"/>
              <a:t>είναι η σύνδεση </a:t>
            </a:r>
            <a:r>
              <a:rPr lang="el-GR" altLang="el-GR" sz="2000" kern="0" dirty="0" smtClean="0"/>
              <a:t>ανάμεσα </a:t>
            </a:r>
            <a:r>
              <a:rPr lang="el-GR" altLang="el-GR" sz="2000" kern="0" dirty="0"/>
              <a:t>στον </a:t>
            </a:r>
            <a:r>
              <a:rPr lang="el-GR" altLang="el-GR" sz="2000" kern="0" dirty="0" smtClean="0"/>
              <a:t>πομπό </a:t>
            </a:r>
            <a:r>
              <a:rPr lang="el-GR" altLang="el-GR" sz="2000" kern="0" dirty="0"/>
              <a:t>ή στον δέκτη και στην κεραία του</a:t>
            </a:r>
            <a:r>
              <a:rPr lang="el-GR" altLang="el-GR" sz="2000" kern="0" dirty="0" smtClean="0"/>
              <a:t>.</a:t>
            </a:r>
          </a:p>
          <a:p>
            <a:pPr marL="521208" indent="-521208" eaLnBrk="1" hangingPunct="1">
              <a:spcBef>
                <a:spcPts val="0"/>
              </a:spcBef>
              <a:spcAft>
                <a:spcPts val="6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000" kern="0" dirty="0"/>
              <a:t>Σε τέτοιες καταστάσεις είναι απαραίτητο να ληφθούν υπόψη οι ιδιότητες των καλωδίων </a:t>
            </a:r>
            <a:r>
              <a:rPr lang="el-GR" altLang="el-GR" sz="2000" kern="0" dirty="0" smtClean="0"/>
              <a:t>διασύνδεσης, </a:t>
            </a:r>
            <a:r>
              <a:rPr lang="el-GR" altLang="el-GR" sz="2000" kern="0" dirty="0"/>
              <a:t>γιατί </a:t>
            </a:r>
            <a:r>
              <a:rPr lang="el-GR" altLang="el-GR" sz="2000" kern="0" dirty="0" smtClean="0"/>
              <a:t>μπορεί </a:t>
            </a:r>
            <a:r>
              <a:rPr lang="el-GR" altLang="el-GR" sz="2000" kern="0" dirty="0"/>
              <a:t>να επηρεάσουν </a:t>
            </a:r>
            <a:r>
              <a:rPr lang="el-GR" altLang="el-GR" sz="2000" kern="0" dirty="0" smtClean="0"/>
              <a:t>σημαντικά </a:t>
            </a:r>
            <a:r>
              <a:rPr lang="el-GR" altLang="el-GR" sz="2000" kern="0" dirty="0"/>
              <a:t>την </a:t>
            </a:r>
            <a:r>
              <a:rPr lang="el-GR" altLang="el-GR" sz="2000" kern="0" dirty="0" smtClean="0"/>
              <a:t>μεταφορά </a:t>
            </a:r>
            <a:r>
              <a:rPr lang="el-GR" altLang="el-GR" sz="2000" kern="0" dirty="0"/>
              <a:t>του </a:t>
            </a:r>
            <a:r>
              <a:rPr lang="el-GR" altLang="el-GR" sz="2000" kern="0" dirty="0" smtClean="0"/>
              <a:t>σήματος από </a:t>
            </a:r>
            <a:r>
              <a:rPr lang="el-GR" altLang="el-GR" sz="2000" kern="0" dirty="0"/>
              <a:t>το ένα </a:t>
            </a:r>
            <a:r>
              <a:rPr lang="el-GR" altLang="el-GR" sz="2000" kern="0" dirty="0" smtClean="0"/>
              <a:t>σημείο </a:t>
            </a:r>
            <a:r>
              <a:rPr lang="el-GR" altLang="el-GR" sz="2000" kern="0" dirty="0"/>
              <a:t>στο άλλο</a:t>
            </a:r>
            <a:r>
              <a:rPr lang="el-GR" altLang="el-GR" sz="2000" kern="0" dirty="0" smtClean="0"/>
              <a:t>.</a:t>
            </a:r>
          </a:p>
          <a:p>
            <a:pPr marL="521208" indent="-521208" eaLnBrk="1" hangingPunct="1"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000" dirty="0"/>
              <a:t>Τα καλώδια διασύνδεσης που λειτουργούν σε τέτοιες συνθήκες λέγονται </a:t>
            </a:r>
            <a:r>
              <a:rPr lang="el-GR" altLang="el-GR" sz="2000" dirty="0" smtClean="0"/>
              <a:t>γραμμές μεταφοράς.</a:t>
            </a:r>
            <a:endParaRPr lang="el-GR" altLang="el-GR" sz="2000" kern="0" dirty="0"/>
          </a:p>
          <a:p>
            <a:pPr marL="521208" indent="-521208" eaLnBrk="1" hangingPunct="1">
              <a:spcBef>
                <a:spcPts val="0"/>
              </a:spcBef>
              <a:spcAft>
                <a:spcPts val="600"/>
              </a:spcAft>
              <a:buClr>
                <a:srgbClr val="00007D"/>
              </a:buClr>
              <a:buSzPct val="70000"/>
              <a:buFont typeface="Wingdings" pitchFamily="2" charset="2"/>
              <a:buChar char="n"/>
              <a:defRPr/>
            </a:pPr>
            <a:endParaRPr lang="el-GR" altLang="el-GR" sz="2400" kern="0" dirty="0">
              <a:solidFill>
                <a:srgbClr val="000000"/>
              </a:solidFill>
            </a:endParaRPr>
          </a:p>
        </p:txBody>
      </p:sp>
      <p:sp>
        <p:nvSpPr>
          <p:cNvPr id="7172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400" smtClean="0"/>
              <a:t>Γραμμές Μεταφοράς</a:t>
            </a:r>
          </a:p>
        </p:txBody>
      </p:sp>
      <p:sp>
        <p:nvSpPr>
          <p:cNvPr id="7173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9144CA-BBD4-4421-8718-7906BA63765B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l-GR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4000" b="1" smtClean="0"/>
              <a:t>Είδη γραμμών μεταφοράς</a:t>
            </a:r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 bwMode="gray"/>
        <p:txBody>
          <a:bodyPr rtlCol="0">
            <a:normAutofit/>
          </a:bodyPr>
          <a:lstStyle/>
          <a:p>
            <a:pPr marL="521208" indent="-521208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kern="0" dirty="0"/>
              <a:t>Οι </a:t>
            </a:r>
            <a:r>
              <a:rPr lang="el-GR" altLang="el-GR" kern="0" dirty="0" smtClean="0"/>
              <a:t>γραμμές μεταφοράς </a:t>
            </a:r>
            <a:r>
              <a:rPr lang="el-GR" altLang="el-GR" kern="0" dirty="0"/>
              <a:t>είναι ένα </a:t>
            </a:r>
            <a:r>
              <a:rPr lang="el-GR" altLang="el-GR" kern="0" dirty="0" smtClean="0"/>
              <a:t>μέσο μεταφοράς σημάτων </a:t>
            </a:r>
            <a:r>
              <a:rPr lang="el-GR" altLang="el-GR" kern="0" dirty="0"/>
              <a:t>ή </a:t>
            </a:r>
            <a:r>
              <a:rPr lang="el-GR" altLang="el-GR" kern="0" dirty="0" smtClean="0"/>
              <a:t>ισχύος, </a:t>
            </a:r>
            <a:r>
              <a:rPr lang="el-GR" altLang="el-GR" kern="0" dirty="0"/>
              <a:t>από ένα </a:t>
            </a:r>
            <a:r>
              <a:rPr lang="el-GR" altLang="el-GR" kern="0" dirty="0" smtClean="0"/>
              <a:t>σημείο </a:t>
            </a:r>
            <a:r>
              <a:rPr lang="el-GR" altLang="el-GR" kern="0" dirty="0"/>
              <a:t>σε ένα </a:t>
            </a:r>
            <a:r>
              <a:rPr lang="el-GR" altLang="el-GR" kern="0" dirty="0" smtClean="0"/>
              <a:t>άλλο. </a:t>
            </a:r>
          </a:p>
          <a:p>
            <a:pPr marL="132588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666699"/>
              </a:buClr>
              <a:buSzPct val="70000"/>
              <a:buFont typeface="Wingdings" pitchFamily="2" charset="2"/>
              <a:buChar char="¨"/>
              <a:defRPr/>
            </a:pPr>
            <a:r>
              <a:rPr lang="el-GR" altLang="el-GR" sz="2800" kern="0" dirty="0" smtClean="0"/>
              <a:t>Γραμμή </a:t>
            </a:r>
            <a:r>
              <a:rPr lang="el-GR" altLang="el-GR" sz="2800" kern="0" dirty="0"/>
              <a:t>παραλλήλων </a:t>
            </a:r>
            <a:r>
              <a:rPr lang="el-GR" altLang="el-GR" sz="2800" kern="0" dirty="0" smtClean="0"/>
              <a:t>καλωδίων.</a:t>
            </a:r>
            <a:endParaRPr lang="el-GR" altLang="el-GR" sz="2800" kern="0" dirty="0"/>
          </a:p>
          <a:p>
            <a:pPr marL="132588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666699"/>
              </a:buClr>
              <a:buSzPct val="70000"/>
              <a:buFont typeface="Wingdings" pitchFamily="2" charset="2"/>
              <a:buChar char="¨"/>
              <a:defRPr/>
            </a:pPr>
            <a:r>
              <a:rPr lang="el-GR" altLang="el-GR" sz="2800" kern="0" dirty="0"/>
              <a:t>Συνεστραμμένο ζεύγος </a:t>
            </a:r>
            <a:r>
              <a:rPr lang="el-GR" altLang="el-GR" sz="2800" kern="0" dirty="0" smtClean="0"/>
              <a:t>καλωδίων.</a:t>
            </a:r>
          </a:p>
          <a:p>
            <a:pPr marL="132588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666699"/>
              </a:buClr>
              <a:buSzPct val="70000"/>
              <a:buFont typeface="Wingdings" pitchFamily="2" charset="2"/>
              <a:buChar char="¨"/>
              <a:defRPr/>
            </a:pPr>
            <a:r>
              <a:rPr lang="el-GR" altLang="el-GR" sz="2800" dirty="0" smtClean="0"/>
              <a:t>Ομοαξονική γραμμή.</a:t>
            </a:r>
          </a:p>
          <a:p>
            <a:pPr marL="132588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666699"/>
              </a:buClr>
              <a:buSzPct val="70000"/>
              <a:buFont typeface="Wingdings" pitchFamily="2" charset="2"/>
              <a:buChar char="¨"/>
              <a:defRPr/>
            </a:pPr>
            <a:r>
              <a:rPr lang="el-GR" altLang="el-GR" sz="2800" dirty="0" smtClean="0"/>
              <a:t>Κυματοδηγός.</a:t>
            </a:r>
          </a:p>
          <a:p>
            <a:pPr marL="1325880" lvl="2" indent="-457200" eaLnBrk="1" hangingPunct="1">
              <a:spcBef>
                <a:spcPts val="0"/>
              </a:spcBef>
              <a:buClr>
                <a:srgbClr val="666699"/>
              </a:buClr>
              <a:buSzPct val="70000"/>
              <a:buFont typeface="Wingdings" pitchFamily="2" charset="2"/>
              <a:buChar char="¨"/>
              <a:defRPr/>
            </a:pPr>
            <a:r>
              <a:rPr lang="el-GR" altLang="el-GR" sz="2800" dirty="0" err="1" smtClean="0"/>
              <a:t>Μικροταινιακή</a:t>
            </a:r>
            <a:r>
              <a:rPr lang="el-GR" altLang="el-GR" sz="2800" dirty="0" smtClean="0"/>
              <a:t> γραμμή (</a:t>
            </a:r>
            <a:r>
              <a:rPr lang="en-US" altLang="el-GR" sz="2800" dirty="0" err="1" smtClean="0"/>
              <a:t>microstrip</a:t>
            </a:r>
            <a:r>
              <a:rPr lang="el-GR" altLang="el-GR" sz="2800" dirty="0" smtClean="0"/>
              <a:t>).</a:t>
            </a:r>
            <a:endParaRPr lang="en-US" altLang="el-GR" sz="2800" dirty="0"/>
          </a:p>
          <a:p>
            <a:pPr marL="1325880" lvl="2" indent="-457200" eaLnBrk="1" hangingPunct="1">
              <a:spcBef>
                <a:spcPts val="0"/>
              </a:spcBef>
              <a:buClr>
                <a:srgbClr val="6666AA"/>
              </a:buClr>
              <a:buSzPct val="70000"/>
              <a:buFont typeface="Wingdings" pitchFamily="2" charset="2"/>
              <a:buChar char="¨"/>
              <a:defRPr/>
            </a:pPr>
            <a:endParaRPr lang="el-GR" altLang="el-GR" sz="2800" dirty="0"/>
          </a:p>
          <a:p>
            <a:pPr marL="1325880" lvl="2" indent="-457200" eaLnBrk="1" hangingPunct="1">
              <a:spcBef>
                <a:spcPts val="0"/>
              </a:spcBef>
              <a:buClr>
                <a:srgbClr val="6666AA"/>
              </a:buClr>
              <a:buSzPct val="70000"/>
              <a:buFont typeface="Wingdings" pitchFamily="2" charset="2"/>
              <a:buChar char="¨"/>
              <a:defRPr/>
            </a:pPr>
            <a:endParaRPr lang="el-GR" altLang="el-GR" sz="2800" dirty="0"/>
          </a:p>
          <a:p>
            <a:pPr marL="1325880" lvl="2" indent="-457200" eaLnBrk="1" hangingPunct="1">
              <a:spcBef>
                <a:spcPts val="0"/>
              </a:spcBef>
              <a:buClr>
                <a:srgbClr val="6666AA"/>
              </a:buClr>
              <a:buSzPct val="70000"/>
              <a:buFont typeface="Wingdings" pitchFamily="2" charset="2"/>
              <a:buChar char="¨"/>
              <a:defRPr/>
            </a:pPr>
            <a:endParaRPr lang="el-GR" altLang="el-GR" sz="2800" kern="0" dirty="0">
              <a:solidFill>
                <a:srgbClr val="000000"/>
              </a:solidFill>
            </a:endParaRPr>
          </a:p>
        </p:txBody>
      </p:sp>
      <p:sp>
        <p:nvSpPr>
          <p:cNvPr id="8196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400" smtClean="0"/>
              <a:t>Γραμμές Μεταφοράς</a:t>
            </a:r>
          </a:p>
        </p:txBody>
      </p:sp>
      <p:sp>
        <p:nvSpPr>
          <p:cNvPr id="8197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2BCA85-12AB-4260-9813-9E95C5F7F74C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l-GR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 smtClean="0"/>
              <a:t>Γραμμή </a:t>
            </a:r>
            <a:r>
              <a:rPr lang="el-GR" b="1" dirty="0"/>
              <a:t>παραλλήλων καλωδίων </a:t>
            </a: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>(1 από 3)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21208" indent="-521208" eaLnBrk="1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200" kern="0" dirty="0">
                <a:solidFill>
                  <a:srgbClr val="000000"/>
                </a:solidFill>
              </a:rPr>
              <a:t>Αποτελείται από δύο </a:t>
            </a:r>
            <a:r>
              <a:rPr lang="el-GR" altLang="el-GR" sz="2200" kern="0" dirty="0" smtClean="0">
                <a:solidFill>
                  <a:srgbClr val="000000"/>
                </a:solidFill>
              </a:rPr>
              <a:t>σύρματα </a:t>
            </a:r>
            <a:r>
              <a:rPr lang="el-GR" altLang="el-GR" sz="2200" kern="0" dirty="0">
                <a:solidFill>
                  <a:srgbClr val="000000"/>
                </a:solidFill>
              </a:rPr>
              <a:t>τα οποία διατηρούνται σε σταθερή απόσταση </a:t>
            </a:r>
            <a:r>
              <a:rPr lang="el-GR" altLang="el-GR" sz="2200" kern="0" dirty="0" smtClean="0">
                <a:solidFill>
                  <a:srgbClr val="000000"/>
                </a:solidFill>
              </a:rPr>
              <a:t>μεταξύ </a:t>
            </a:r>
            <a:r>
              <a:rPr lang="el-GR" altLang="el-GR" sz="2200" kern="0" dirty="0">
                <a:solidFill>
                  <a:srgbClr val="000000"/>
                </a:solidFill>
              </a:rPr>
              <a:t>τους </a:t>
            </a:r>
            <a:r>
              <a:rPr lang="el-GR" altLang="el-GR" sz="2200" kern="0" dirty="0" smtClean="0">
                <a:solidFill>
                  <a:srgbClr val="000000"/>
                </a:solidFill>
              </a:rPr>
              <a:t>μέσω μονωμένων </a:t>
            </a:r>
            <a:r>
              <a:rPr lang="el-GR" altLang="el-GR" sz="2200" kern="0" dirty="0">
                <a:solidFill>
                  <a:srgbClr val="000000"/>
                </a:solidFill>
              </a:rPr>
              <a:t>αποστατών </a:t>
            </a:r>
            <a:r>
              <a:rPr lang="el-GR" altLang="el-GR" sz="2200" kern="0" dirty="0" smtClean="0">
                <a:solidFill>
                  <a:srgbClr val="000000"/>
                </a:solidFill>
              </a:rPr>
              <a:t>(</a:t>
            </a:r>
            <a:r>
              <a:rPr lang="en-US" altLang="el-GR" sz="2200" kern="0" dirty="0" smtClean="0">
                <a:solidFill>
                  <a:srgbClr val="000000"/>
                </a:solidFill>
              </a:rPr>
              <a:t>spacers</a:t>
            </a:r>
            <a:r>
              <a:rPr lang="el-GR" altLang="el-GR" sz="2200" kern="0" dirty="0" smtClean="0">
                <a:solidFill>
                  <a:srgbClr val="000000"/>
                </a:solidFill>
              </a:rPr>
              <a:t>). </a:t>
            </a:r>
          </a:p>
          <a:p>
            <a:pPr marL="521208" indent="-521208" eaLnBrk="1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200" kern="0" dirty="0" smtClean="0">
                <a:solidFill>
                  <a:srgbClr val="000000"/>
                </a:solidFill>
              </a:rPr>
              <a:t>Χρησιμοποιείται </a:t>
            </a:r>
            <a:r>
              <a:rPr lang="el-GR" altLang="el-GR" sz="2200" kern="0" dirty="0">
                <a:solidFill>
                  <a:srgbClr val="000000"/>
                </a:solidFill>
              </a:rPr>
              <a:t>για την </a:t>
            </a:r>
            <a:r>
              <a:rPr lang="el-GR" altLang="el-GR" sz="2200" kern="0" dirty="0" smtClean="0">
                <a:solidFill>
                  <a:srgbClr val="000000"/>
                </a:solidFill>
              </a:rPr>
              <a:t>μεταφορά </a:t>
            </a:r>
            <a:r>
              <a:rPr lang="el-GR" altLang="el-GR" sz="2200" kern="0" dirty="0">
                <a:solidFill>
                  <a:srgbClr val="000000"/>
                </a:solidFill>
              </a:rPr>
              <a:t>ηλεκτρικής ενέργειας και γενικότερα σε </a:t>
            </a:r>
            <a:r>
              <a:rPr lang="el-GR" altLang="el-GR" sz="2200" kern="0" dirty="0" err="1" smtClean="0">
                <a:solidFill>
                  <a:srgbClr val="000000"/>
                </a:solidFill>
              </a:rPr>
              <a:t>χαμηλόσυχνες</a:t>
            </a:r>
            <a:r>
              <a:rPr lang="el-GR" altLang="el-GR" sz="2200" kern="0" dirty="0" smtClean="0">
                <a:solidFill>
                  <a:srgbClr val="000000"/>
                </a:solidFill>
              </a:rPr>
              <a:t> εφαρμογές </a:t>
            </a:r>
            <a:r>
              <a:rPr lang="el-GR" altLang="el-GR" sz="2200" kern="0" dirty="0">
                <a:solidFill>
                  <a:srgbClr val="000000"/>
                </a:solidFill>
              </a:rPr>
              <a:t>(πχ τηλεφωνικές </a:t>
            </a:r>
            <a:r>
              <a:rPr lang="el-GR" altLang="el-GR" sz="2200" kern="0" dirty="0" smtClean="0">
                <a:solidFill>
                  <a:srgbClr val="000000"/>
                </a:solidFill>
              </a:rPr>
              <a:t>γραμμές </a:t>
            </a:r>
            <a:r>
              <a:rPr lang="el-GR" altLang="el-GR" sz="2200" kern="0" dirty="0">
                <a:solidFill>
                  <a:srgbClr val="000000"/>
                </a:solidFill>
              </a:rPr>
              <a:t>και τηλεγραφικές </a:t>
            </a:r>
            <a:r>
              <a:rPr lang="el-GR" altLang="el-GR" sz="2200" kern="0" dirty="0" smtClean="0">
                <a:solidFill>
                  <a:srgbClr val="000000"/>
                </a:solidFill>
              </a:rPr>
              <a:t>γραμμές</a:t>
            </a:r>
            <a:r>
              <a:rPr lang="el-GR" altLang="el-GR" sz="2200" kern="0" dirty="0">
                <a:solidFill>
                  <a:srgbClr val="000000"/>
                </a:solidFill>
              </a:rPr>
              <a:t>).</a:t>
            </a:r>
          </a:p>
          <a:p>
            <a:pPr marL="521208" indent="-521208" eaLnBrk="1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200" kern="0" dirty="0">
                <a:solidFill>
                  <a:srgbClr val="000000"/>
                </a:solidFill>
              </a:rPr>
              <a:t>Σπάνια </a:t>
            </a:r>
            <a:r>
              <a:rPr lang="el-GR" altLang="el-GR" sz="2200" kern="0" dirty="0" smtClean="0">
                <a:solidFill>
                  <a:srgbClr val="000000"/>
                </a:solidFill>
              </a:rPr>
              <a:t>χρησιμοποιείται </a:t>
            </a:r>
            <a:r>
              <a:rPr lang="el-GR" altLang="el-GR" sz="2200" kern="0" dirty="0">
                <a:solidFill>
                  <a:srgbClr val="000000"/>
                </a:solidFill>
              </a:rPr>
              <a:t>για την  διασύνδεση των </a:t>
            </a:r>
            <a:r>
              <a:rPr lang="el-GR" altLang="el-GR" sz="2200" kern="0" dirty="0" smtClean="0">
                <a:solidFill>
                  <a:srgbClr val="000000"/>
                </a:solidFill>
              </a:rPr>
              <a:t>πομποδεκτών </a:t>
            </a:r>
            <a:r>
              <a:rPr lang="el-GR" altLang="el-GR" sz="2200" kern="0" dirty="0">
                <a:solidFill>
                  <a:srgbClr val="000000"/>
                </a:solidFill>
              </a:rPr>
              <a:t>με τις κεραίες τους.</a:t>
            </a:r>
          </a:p>
          <a:p>
            <a:pPr marL="521208" indent="-521208" eaLnBrk="1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200" kern="0" dirty="0">
                <a:solidFill>
                  <a:srgbClr val="000000"/>
                </a:solidFill>
              </a:rPr>
              <a:t>Είναι εύκολη στην κατασκευή</a:t>
            </a:r>
            <a:r>
              <a:rPr lang="el-GR" altLang="el-GR" sz="2200" kern="0" dirty="0" smtClean="0">
                <a:solidFill>
                  <a:srgbClr val="000000"/>
                </a:solidFill>
              </a:rPr>
              <a:t>.</a:t>
            </a:r>
          </a:p>
          <a:p>
            <a:pPr marL="521208" indent="-521208" eaLnBrk="1" hangingPunct="1">
              <a:spcBef>
                <a:spcPts val="0"/>
              </a:spcBef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200" dirty="0"/>
              <a:t>Έχει </a:t>
            </a:r>
            <a:r>
              <a:rPr lang="el-GR" altLang="el-GR" sz="2200" dirty="0" smtClean="0"/>
              <a:t>χαμηλό </a:t>
            </a:r>
            <a:r>
              <a:rPr lang="el-GR" altLang="el-GR" sz="2200" dirty="0"/>
              <a:t>κόστος</a:t>
            </a:r>
            <a:r>
              <a:rPr lang="el-GR" altLang="el-GR" sz="2200" dirty="0" smtClean="0"/>
              <a:t>.</a:t>
            </a:r>
            <a:endParaRPr lang="el-GR" altLang="el-GR" sz="2200" dirty="0"/>
          </a:p>
        </p:txBody>
      </p:sp>
      <p:sp>
        <p:nvSpPr>
          <p:cNvPr id="9220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400" smtClean="0"/>
              <a:t>Γραμμές Μεταφοράς</a:t>
            </a:r>
          </a:p>
        </p:txBody>
      </p:sp>
      <p:sp>
        <p:nvSpPr>
          <p:cNvPr id="9221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D52C26-ACC1-453F-8C1B-0BE6955E9F11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l-GR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/>
              <a:t>Γραμμή παραλλήλων καλωδίων </a:t>
            </a:r>
            <a:br>
              <a:rPr lang="el-GR" b="1" dirty="0"/>
            </a:br>
            <a:r>
              <a:rPr lang="el-GR" b="1" dirty="0" smtClean="0"/>
              <a:t>(2 </a:t>
            </a:r>
            <a:r>
              <a:rPr lang="el-GR" b="1" dirty="0"/>
              <a:t>από </a:t>
            </a:r>
            <a:r>
              <a:rPr lang="el-GR" b="1" dirty="0" smtClean="0"/>
              <a:t>3)</a:t>
            </a:r>
            <a:endParaRPr lang="el-GR" b="1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521208" indent="-521208" eaLnBrk="1" hangingPunct="1">
              <a:spcBef>
                <a:spcPts val="0"/>
              </a:spcBef>
              <a:spcAft>
                <a:spcPts val="12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400" kern="0" dirty="0" smtClean="0">
                <a:solidFill>
                  <a:srgbClr val="000000"/>
                </a:solidFill>
              </a:rPr>
              <a:t>Μπορούν </a:t>
            </a:r>
            <a:r>
              <a:rPr lang="el-GR" altLang="el-GR" sz="2400" kern="0" dirty="0">
                <a:solidFill>
                  <a:srgbClr val="000000"/>
                </a:solidFill>
              </a:rPr>
              <a:t>να χειρισθούν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μεγάλη </a:t>
            </a:r>
            <a:r>
              <a:rPr lang="el-GR" altLang="el-GR" sz="2400" kern="0" dirty="0">
                <a:solidFill>
                  <a:srgbClr val="000000"/>
                </a:solidFill>
              </a:rPr>
              <a:t>ισχύ.</a:t>
            </a:r>
          </a:p>
          <a:p>
            <a:pPr marL="521208" indent="-521208" eaLnBrk="1" hangingPunct="1">
              <a:spcBef>
                <a:spcPts val="0"/>
              </a:spcBef>
              <a:spcAft>
                <a:spcPts val="300"/>
              </a:spcAft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400" kern="0" dirty="0">
                <a:solidFill>
                  <a:srgbClr val="000000"/>
                </a:solidFill>
              </a:rPr>
              <a:t>Βασικά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μειονεκτήματα:</a:t>
            </a:r>
          </a:p>
          <a:p>
            <a:pPr marL="1325880" lvl="2" indent="-457200" eaLnBrk="1" hangingPunct="1">
              <a:spcBef>
                <a:spcPts val="0"/>
              </a:spcBef>
              <a:spcAft>
                <a:spcPts val="300"/>
              </a:spcAft>
              <a:buClr>
                <a:srgbClr val="666699"/>
              </a:buClr>
              <a:buSzPct val="70000"/>
              <a:buFont typeface="Wingdings" pitchFamily="2" charset="2"/>
              <a:buChar char="¨"/>
              <a:defRPr/>
            </a:pPr>
            <a:r>
              <a:rPr lang="el-GR" altLang="el-GR" sz="2200" kern="0" dirty="0" smtClean="0">
                <a:solidFill>
                  <a:srgbClr val="000000"/>
                </a:solidFill>
              </a:rPr>
              <a:t>Παρουσιάζει </a:t>
            </a:r>
            <a:r>
              <a:rPr lang="el-GR" altLang="el-GR" sz="2200" kern="0" dirty="0">
                <a:solidFill>
                  <a:srgbClr val="000000"/>
                </a:solidFill>
              </a:rPr>
              <a:t>υψηλές απώλειες λόγω ακτινοβολίας.</a:t>
            </a:r>
          </a:p>
          <a:p>
            <a:pPr marL="1325880" lvl="2" indent="-457200" eaLnBrk="1" hangingPunct="1">
              <a:spcBef>
                <a:spcPts val="0"/>
              </a:spcBef>
              <a:spcAft>
                <a:spcPts val="300"/>
              </a:spcAft>
              <a:buClr>
                <a:srgbClr val="666699"/>
              </a:buClr>
              <a:buSzPct val="70000"/>
              <a:buFont typeface="Wingdings" pitchFamily="2" charset="2"/>
              <a:buChar char="¨"/>
              <a:defRPr/>
            </a:pPr>
            <a:r>
              <a:rPr lang="el-GR" altLang="el-GR" sz="2200" kern="0" dirty="0" smtClean="0">
                <a:solidFill>
                  <a:srgbClr val="000000"/>
                </a:solidFill>
              </a:rPr>
              <a:t>Έχει μεγάλη </a:t>
            </a:r>
            <a:r>
              <a:rPr lang="el-GR" altLang="el-GR" sz="2200" kern="0" dirty="0">
                <a:solidFill>
                  <a:srgbClr val="000000"/>
                </a:solidFill>
              </a:rPr>
              <a:t>ευαισθησία σε </a:t>
            </a:r>
            <a:r>
              <a:rPr lang="el-GR" altLang="el-GR" sz="2200" kern="0" dirty="0" smtClean="0">
                <a:solidFill>
                  <a:srgbClr val="000000"/>
                </a:solidFill>
              </a:rPr>
              <a:t>παρεμβολές</a:t>
            </a:r>
            <a:r>
              <a:rPr lang="el-GR" altLang="el-GR" sz="2200" kern="0" dirty="0">
                <a:solidFill>
                  <a:srgbClr val="000000"/>
                </a:solidFill>
              </a:rPr>
              <a:t>.</a:t>
            </a:r>
          </a:p>
          <a:p>
            <a:pPr marL="1325880" lvl="2" indent="-457200" eaLnBrk="1" hangingPunct="1">
              <a:spcBef>
                <a:spcPts val="0"/>
              </a:spcBef>
              <a:spcAft>
                <a:spcPts val="300"/>
              </a:spcAft>
              <a:buClr>
                <a:srgbClr val="666699"/>
              </a:buClr>
              <a:buSzPct val="70000"/>
              <a:buFont typeface="Wingdings" pitchFamily="2" charset="2"/>
              <a:buChar char="¨"/>
              <a:defRPr/>
            </a:pPr>
            <a:r>
              <a:rPr lang="el-GR" altLang="el-GR" sz="2200" dirty="0" smtClean="0"/>
              <a:t>Σε </a:t>
            </a:r>
            <a:r>
              <a:rPr lang="el-GR" altLang="el-GR" sz="2200" dirty="0"/>
              <a:t>υψηλές συχνότητες </a:t>
            </a:r>
            <a:r>
              <a:rPr lang="el-GR" altLang="el-GR" sz="2200" dirty="0" smtClean="0"/>
              <a:t>εμφανίζεται </a:t>
            </a:r>
            <a:r>
              <a:rPr lang="el-GR" altLang="el-GR" sz="2200" dirty="0"/>
              <a:t>το </a:t>
            </a:r>
            <a:r>
              <a:rPr lang="el-GR" altLang="el-GR" sz="2200" dirty="0" smtClean="0"/>
              <a:t>επιδερμικό φαινόμενο με αποτέλεσμα </a:t>
            </a:r>
            <a:r>
              <a:rPr lang="el-GR" altLang="el-GR" sz="2200" dirty="0"/>
              <a:t>να έχουμε έντονη ακτινοβολία από την </a:t>
            </a:r>
            <a:r>
              <a:rPr lang="el-GR" altLang="el-GR" sz="2200" dirty="0" smtClean="0"/>
              <a:t>γραμμή.</a:t>
            </a:r>
            <a:endParaRPr lang="el-GR" altLang="el-GR" sz="2200" dirty="0"/>
          </a:p>
          <a:p>
            <a:pPr marL="132588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666699"/>
              </a:buClr>
              <a:buSzPct val="70000"/>
              <a:buFont typeface="Wingdings" pitchFamily="2" charset="2"/>
              <a:buChar char="¨"/>
              <a:defRPr/>
            </a:pPr>
            <a:r>
              <a:rPr lang="el-GR" altLang="el-GR" sz="2200" dirty="0" smtClean="0"/>
              <a:t>Δυσκολία χρήσης </a:t>
            </a:r>
            <a:r>
              <a:rPr lang="el-GR" altLang="el-GR" sz="2200" dirty="0"/>
              <a:t>σε </a:t>
            </a:r>
            <a:r>
              <a:rPr lang="el-GR" altLang="el-GR" sz="2000" kern="0" dirty="0">
                <a:solidFill>
                  <a:srgbClr val="000000"/>
                </a:solidFill>
              </a:rPr>
              <a:t>ελικοειδείς </a:t>
            </a:r>
            <a:r>
              <a:rPr lang="el-GR" altLang="el-GR" sz="2200" dirty="0" smtClean="0"/>
              <a:t>διαδρομές.</a:t>
            </a:r>
            <a:endParaRPr lang="el-GR" altLang="el-GR" sz="2200" dirty="0"/>
          </a:p>
          <a:p>
            <a:pPr marL="521208" indent="-521208" eaLnBrk="1" hangingPunct="1">
              <a:spcBef>
                <a:spcPts val="0"/>
              </a:spcBef>
              <a:buClr>
                <a:srgbClr val="333399"/>
              </a:buClr>
              <a:buSzPct val="70000"/>
              <a:buFont typeface="Wingdings" pitchFamily="2" charset="2"/>
              <a:buChar char="n"/>
              <a:defRPr/>
            </a:pPr>
            <a:r>
              <a:rPr lang="el-GR" altLang="el-GR" sz="2400" kern="0" dirty="0">
                <a:solidFill>
                  <a:srgbClr val="000000"/>
                </a:solidFill>
              </a:rPr>
              <a:t>Στην περίπτωση που δεν έχουμε αποστάτες αλλά διηλεκτρικό καθ’ όλο το μήκος της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γραμμής, </a:t>
            </a:r>
            <a:r>
              <a:rPr lang="el-GR" altLang="el-GR" sz="2400" kern="0" dirty="0">
                <a:solidFill>
                  <a:srgbClr val="000000"/>
                </a:solidFill>
              </a:rPr>
              <a:t>τότε αυτή ονομάζεται </a:t>
            </a:r>
            <a:r>
              <a:rPr lang="en-US" altLang="el-GR" sz="2400" kern="0" dirty="0" smtClean="0">
                <a:solidFill>
                  <a:srgbClr val="000000"/>
                </a:solidFill>
              </a:rPr>
              <a:t>twin lead 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και </a:t>
            </a:r>
            <a:r>
              <a:rPr lang="el-GR" altLang="el-GR" sz="2400" kern="0" dirty="0">
                <a:solidFill>
                  <a:srgbClr val="000000"/>
                </a:solidFill>
              </a:rPr>
              <a:t>έχει χρησιμοποιηθεί αρκετά στο παρελθόν για την διασύνδεση των κεραιών μ</a:t>
            </a:r>
            <a:r>
              <a:rPr lang="el-GR" altLang="el-GR" sz="2400" kern="0" dirty="0" smtClean="0">
                <a:solidFill>
                  <a:srgbClr val="000000"/>
                </a:solidFill>
              </a:rPr>
              <a:t>ε </a:t>
            </a:r>
            <a:r>
              <a:rPr lang="el-GR" altLang="el-GR" sz="2400" kern="0" dirty="0">
                <a:solidFill>
                  <a:srgbClr val="000000"/>
                </a:solidFill>
              </a:rPr>
              <a:t>τις τηλεοράσεις. </a:t>
            </a:r>
            <a:endParaRPr lang="el-GR" altLang="el-GR" sz="2400" kern="0" dirty="0" smtClean="0">
              <a:solidFill>
                <a:srgbClr val="000000"/>
              </a:solidFill>
            </a:endParaRPr>
          </a:p>
        </p:txBody>
      </p:sp>
      <p:sp>
        <p:nvSpPr>
          <p:cNvPr id="10244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400" smtClean="0"/>
              <a:t>Γραμμές Μεταφοράς</a:t>
            </a:r>
          </a:p>
        </p:txBody>
      </p:sp>
      <p:sp>
        <p:nvSpPr>
          <p:cNvPr id="10245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8C9034-C334-44D6-8EE8-F076569F8306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l-GR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b="1" dirty="0"/>
              <a:t>Γραμμή παραλλήλων καλωδίων </a:t>
            </a:r>
            <a:br>
              <a:rPr lang="el-GR" b="1" dirty="0"/>
            </a:br>
            <a:r>
              <a:rPr lang="el-GR" b="1" dirty="0" smtClean="0"/>
              <a:t>(3 </a:t>
            </a:r>
            <a:r>
              <a:rPr lang="el-GR" b="1" dirty="0"/>
              <a:t>από 3)</a:t>
            </a:r>
          </a:p>
        </p:txBody>
      </p:sp>
      <p:pic>
        <p:nvPicPr>
          <p:cNvPr id="4" name="Θέση περιεχομένου 1" descr="Εικόνα δύο παράλληλων καλωδίων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227" y="1779341"/>
            <a:ext cx="4859546" cy="4316659"/>
          </a:xfrm>
        </p:spPr>
      </p:pic>
      <p:sp>
        <p:nvSpPr>
          <p:cNvPr id="11268" name="Θέση υποσέλιδου 1" descr=".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400" smtClean="0"/>
              <a:t>Γραμμές Μεταφοράς</a:t>
            </a:r>
          </a:p>
        </p:txBody>
      </p:sp>
      <p:sp>
        <p:nvSpPr>
          <p:cNvPr id="11269" name="Θέση αριθμού διαφάνειας 1" descr=".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87B627-5264-454B-AB89-E099C7056835}" type="slidenum">
              <a:rPr lang="el-GR" sz="140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l-GR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3/7/2015 9:52:21 PM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8674,4,5,30724,30725,12,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4818,3,36868,36869,7,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0962,3,43012,43013,7,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4,5,44036,44037,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5058,3,47108,47109,6,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6,7,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2056,6,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050,2,6,9,8,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098,4099,6,3,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098,5,4101,3,11,12,13,6154,6155,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ONFIRMEDLANGUAGE" val="msoLanguageIDEnglishU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4,20484,20485,9,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6,24580,24581,11,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4,5,28676,28677,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4,29700,29701,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d = " h t t p : / / w w w . w 3 . o r g / 2 0 0 1 / X M L S c h e m a "   x m l n s : x s i = " h t t p : / / w w w . w 3 . o r g / 2 0 0 1 / X M L S c h e m a - i n s t a n c e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6B8E8A9C-0670-4C3F-AE61-69823225A8C2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2684</Words>
  <Application>Microsoft Office PowerPoint</Application>
  <PresentationFormat>Προβολή στην οθόνη (4:3)</PresentationFormat>
  <Paragraphs>321</Paragraphs>
  <Slides>48</Slides>
  <Notes>5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48</vt:i4>
      </vt:variant>
    </vt:vector>
  </HeadingPairs>
  <TitlesOfParts>
    <vt:vector size="49" baseType="lpstr">
      <vt:lpstr>Θέμα του Office</vt:lpstr>
      <vt:lpstr>Κινητές Επικοινωνίες</vt:lpstr>
      <vt:lpstr>Χρηματοδότηση </vt:lpstr>
      <vt:lpstr>Σκοποί ενότητας </vt:lpstr>
      <vt:lpstr>Περιεχόμενα ενότητας  </vt:lpstr>
      <vt:lpstr>Εισαγωγή</vt:lpstr>
      <vt:lpstr>Είδη γραμμών μεταφοράς</vt:lpstr>
      <vt:lpstr>Γραμμή παραλλήλων καλωδίων  (1 από 3)</vt:lpstr>
      <vt:lpstr>Γραμμή παραλλήλων καλωδίων  (2 από 3)</vt:lpstr>
      <vt:lpstr>Γραμμή παραλλήλων καλωδίων  (3 από 3)</vt:lpstr>
      <vt:lpstr>Συνεστραμμένο ζεύγος καλωδίων</vt:lpstr>
      <vt:lpstr>Ομοαξονική γραμμή  (1 από 3)</vt:lpstr>
      <vt:lpstr>Ομοαξονική γραμμή  (2 από 3)</vt:lpstr>
      <vt:lpstr>Ομοαξονική γραμμή  (3 από 3)</vt:lpstr>
      <vt:lpstr>Κυματοδηγοί (1 από 2)</vt:lpstr>
      <vt:lpstr>Κυματοδηγοί (2 από 2)</vt:lpstr>
      <vt:lpstr>Μικροταινιακή γραμμή  (microstrip line) (1 από 2)</vt:lpstr>
      <vt:lpstr>Μικρο-ταινιακή γραμμή  (microstrip line) (2 από 2)</vt:lpstr>
      <vt:lpstr>Δομή μικρο-ταινιακής γραμμής</vt:lpstr>
      <vt:lpstr>Ισοδύναμη αναπαράσταση  γραμμής μεταφοράς</vt:lpstr>
      <vt:lpstr>Γενικό ισοδύναμο  κύκλωμα γραμμής μεταφοράς </vt:lpstr>
      <vt:lpstr>Ισοδύναμο κύκλωμα γραμμής μεταφοράς σε ραδιοσυχνότητες (1/2)</vt:lpstr>
      <vt:lpstr>Ισοδύναμο κύκλωμα γραμμής μεταφοράς σε ραδιοσυχνότητες (2/2)</vt:lpstr>
      <vt:lpstr>Χαρακτηριστική αντίσταση</vt:lpstr>
      <vt:lpstr>Καθορισμός χαρακτηριστικής αντίστασης (1 από 2)</vt:lpstr>
      <vt:lpstr>Καθορισμός χαρακτηριστικής αντίστασης (2 από 2)</vt:lpstr>
      <vt:lpstr>Εξισώσεις χαρακτηριστικής αντίστασης (1 από 2)</vt:lpstr>
      <vt:lpstr>Εξισώσεις χαρακτηριστικής αντίστασης (2 από 2)</vt:lpstr>
      <vt:lpstr>Χαρακτηριστική αντίσταση γραμμής παράλληλων αγωγών και ομοαξονικής</vt:lpstr>
      <vt:lpstr>Απώλειες σε γραμμές μεταφοράς: Ακτινοβολία</vt:lpstr>
      <vt:lpstr>Απώλειες σε γραμμές μεταφοράς: Θέρμανση αγωγού και διηλεκτρικού</vt:lpstr>
      <vt:lpstr>Παράγοντας ταχύτητας </vt:lpstr>
      <vt:lpstr>Ανακλάσεις από  μη τέλειο τερματισμό</vt:lpstr>
      <vt:lpstr>Μη συντονισμένες  γραμμές μεταφοράς</vt:lpstr>
      <vt:lpstr>Συντονισμένες  γραμμές μεταφοράς</vt:lpstr>
      <vt:lpstr>Στάσιμα κύματα</vt:lpstr>
      <vt:lpstr>Στάσιμα κύματα  σε γραμμή χωρίς απώλειες</vt:lpstr>
      <vt:lpstr>Μέγιστα και ελάχιστα  τάσης και ρεύματος</vt:lpstr>
      <vt:lpstr>Λόγος στασίμων (1 από 3)</vt:lpstr>
      <vt:lpstr>Λόγος στασίμων (2 από 3)</vt:lpstr>
      <vt:lpstr>Λόγος στασίμων (3 από 3)</vt:lpstr>
      <vt:lpstr>Γραμμές τετάρτου μήκους κύματος  (1 από 2)</vt:lpstr>
      <vt:lpstr>Γραμμές τετάρτου μήκους κύματος  (2 από 2)</vt:lpstr>
      <vt:lpstr>Προσαρμογή  αντίστασης </vt:lpstr>
      <vt:lpstr>Γραμμές μισού μήκους κύματος</vt:lpstr>
      <vt:lpstr>Τέλος Ενότητας</vt:lpstr>
      <vt:lpstr>Σημείωμα Αναφοράς</vt:lpstr>
      <vt:lpstr>Σημείωμα Αδειοδότησης</vt:lpstr>
      <vt:lpstr>Διατήρηση Σημειωμάτων</vt:lpstr>
    </vt:vector>
  </TitlesOfParts>
  <Company>Τ.Ε.Ι. Θεσσαλίας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Κινητές Επικοινωνίες</dc:title>
  <dc:subject>Γραμμές Μεταφοράς</dc:subject>
  <dc:creator>Γεώργιος Καρέτσος</dc:creator>
  <cp:lastModifiedBy>eLearning</cp:lastModifiedBy>
  <cp:revision>59</cp:revision>
  <dcterms:modified xsi:type="dcterms:W3CDTF">2015-11-16T14:47:46Z</dcterms:modified>
  <cp:category>Εκπαιδευτικό υλικό</cp:category>
  <cp:contentStatus>Τελικό</cp:contentStatus>
</cp:coreProperties>
</file>