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12.xml" ContentType="application/vnd.openxmlformats-officedocument.presentationml.notesSlide+xml"/>
  <Override PartName="/ppt/tags/tag10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07"/>
  </p:notesMasterIdLst>
  <p:sldIdLst>
    <p:sldId id="397" r:id="rId3"/>
    <p:sldId id="400" r:id="rId4"/>
    <p:sldId id="398" r:id="rId5"/>
    <p:sldId id="399" r:id="rId6"/>
    <p:sldId id="499" r:id="rId7"/>
    <p:sldId id="401" r:id="rId8"/>
    <p:sldId id="402" r:id="rId9"/>
    <p:sldId id="403" r:id="rId10"/>
    <p:sldId id="404" r:id="rId11"/>
    <p:sldId id="405" r:id="rId12"/>
    <p:sldId id="406" r:id="rId13"/>
    <p:sldId id="407" r:id="rId14"/>
    <p:sldId id="408" r:id="rId15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20" r:id="rId27"/>
    <p:sldId id="421" r:id="rId28"/>
    <p:sldId id="422" r:id="rId29"/>
    <p:sldId id="423" r:id="rId30"/>
    <p:sldId id="424" r:id="rId31"/>
    <p:sldId id="425" r:id="rId32"/>
    <p:sldId id="426" r:id="rId33"/>
    <p:sldId id="427" r:id="rId34"/>
    <p:sldId id="428" r:id="rId35"/>
    <p:sldId id="429" r:id="rId36"/>
    <p:sldId id="430" r:id="rId37"/>
    <p:sldId id="431" r:id="rId38"/>
    <p:sldId id="432" r:id="rId39"/>
    <p:sldId id="433" r:id="rId40"/>
    <p:sldId id="396" r:id="rId41"/>
    <p:sldId id="434" r:id="rId42"/>
    <p:sldId id="435" r:id="rId43"/>
    <p:sldId id="436" r:id="rId44"/>
    <p:sldId id="437" r:id="rId45"/>
    <p:sldId id="438" r:id="rId46"/>
    <p:sldId id="439" r:id="rId47"/>
    <p:sldId id="440" r:id="rId48"/>
    <p:sldId id="441" r:id="rId49"/>
    <p:sldId id="442" r:id="rId50"/>
    <p:sldId id="448" r:id="rId51"/>
    <p:sldId id="449" r:id="rId52"/>
    <p:sldId id="450" r:id="rId53"/>
    <p:sldId id="451" r:id="rId54"/>
    <p:sldId id="452" r:id="rId55"/>
    <p:sldId id="453" r:id="rId56"/>
    <p:sldId id="454" r:id="rId57"/>
    <p:sldId id="455" r:id="rId58"/>
    <p:sldId id="456" r:id="rId59"/>
    <p:sldId id="457" r:id="rId60"/>
    <p:sldId id="458" r:id="rId61"/>
    <p:sldId id="459" r:id="rId62"/>
    <p:sldId id="460" r:id="rId63"/>
    <p:sldId id="461" r:id="rId64"/>
    <p:sldId id="462" r:id="rId65"/>
    <p:sldId id="463" r:id="rId66"/>
    <p:sldId id="464" r:id="rId67"/>
    <p:sldId id="465" r:id="rId68"/>
    <p:sldId id="466" r:id="rId69"/>
    <p:sldId id="467" r:id="rId70"/>
    <p:sldId id="468" r:id="rId71"/>
    <p:sldId id="469" r:id="rId72"/>
    <p:sldId id="470" r:id="rId73"/>
    <p:sldId id="471" r:id="rId74"/>
    <p:sldId id="472" r:id="rId75"/>
    <p:sldId id="473" r:id="rId76"/>
    <p:sldId id="474" r:id="rId77"/>
    <p:sldId id="475" r:id="rId78"/>
    <p:sldId id="476" r:id="rId79"/>
    <p:sldId id="477" r:id="rId80"/>
    <p:sldId id="478" r:id="rId81"/>
    <p:sldId id="479" r:id="rId82"/>
    <p:sldId id="480" r:id="rId83"/>
    <p:sldId id="481" r:id="rId84"/>
    <p:sldId id="482" r:id="rId85"/>
    <p:sldId id="483" r:id="rId86"/>
    <p:sldId id="484" r:id="rId87"/>
    <p:sldId id="485" r:id="rId88"/>
    <p:sldId id="486" r:id="rId89"/>
    <p:sldId id="487" r:id="rId90"/>
    <p:sldId id="488" r:id="rId91"/>
    <p:sldId id="489" r:id="rId92"/>
    <p:sldId id="490" r:id="rId93"/>
    <p:sldId id="491" r:id="rId94"/>
    <p:sldId id="492" r:id="rId95"/>
    <p:sldId id="493" r:id="rId96"/>
    <p:sldId id="494" r:id="rId97"/>
    <p:sldId id="495" r:id="rId98"/>
    <p:sldId id="496" r:id="rId99"/>
    <p:sldId id="497" r:id="rId100"/>
    <p:sldId id="498" r:id="rId101"/>
    <p:sldId id="443" r:id="rId102"/>
    <p:sldId id="444" r:id="rId103"/>
    <p:sldId id="445" r:id="rId104"/>
    <p:sldId id="446" r:id="rId105"/>
    <p:sldId id="447" r:id="rId106"/>
  </p:sldIdLst>
  <p:sldSz cx="9144000" cy="6858000" type="screen4x3"/>
  <p:notesSz cx="6858000" cy="9144000"/>
  <p:custDataLst>
    <p:tags r:id="rId10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33CC"/>
    <a:srgbClr val="666699"/>
    <a:srgbClr val="333399"/>
    <a:srgbClr val="016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46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tableStyles" Target="tableStyles.xml"/><Relationship Id="rId16" Type="http://schemas.openxmlformats.org/officeDocument/2006/relationships/slide" Target="slides/slide14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tags" Target="tags/tag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presProps" Target="pres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B8857D-17D0-4EFF-95B1-5466C51D1629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2CF9D7-06B6-4174-B1DA-1A90689D2F5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234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0B85CC-1A85-4EFE-830F-2D1E5C906089}" type="slidenum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A9A6427C-5B81-4F53-B427-168D85A8425F}" type="slidenum">
              <a:rPr lang="en-GB">
                <a:latin typeface="Comic Sans MS" pitchFamily="66" charset="0"/>
              </a:rPr>
              <a:pPr>
                <a:defRPr/>
              </a:pPr>
              <a:t>12</a:t>
            </a:fld>
            <a:endParaRPr lang="en-GB">
              <a:latin typeface="Comic Sans MS" pitchFamily="66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A8E67770-21DF-4F53-97FD-452993E06A1B}" type="slidenum">
              <a:rPr lang="en-GB">
                <a:latin typeface="Comic Sans MS" pitchFamily="66" charset="0"/>
              </a:rPr>
              <a:pPr>
                <a:defRPr/>
              </a:pPr>
              <a:t>33</a:t>
            </a:fld>
            <a:endParaRPr lang="en-GB">
              <a:latin typeface="Comic Sans MS" pitchFamily="66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95A2F8-0C18-4E98-9BC9-2EA460E61CBB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101</a:t>
            </a:fld>
            <a:endParaRPr 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5120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95286C-E2F8-49C7-A513-3E6066D3144A}" type="slidenum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5120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95286C-E2F8-49C7-A513-3E6066D3144A}" type="slidenum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7261F2-0DE9-4CC0-AED8-1A13BDEA9E33}" type="slidenum">
              <a:rPr lang="en-GB">
                <a:latin typeface="Comic Sans MS" pitchFamily="66" charset="0"/>
              </a:rPr>
              <a:pPr>
                <a:defRPr/>
              </a:pPr>
              <a:t>6</a:t>
            </a:fld>
            <a:endParaRPr lang="en-GB">
              <a:latin typeface="Comic Sans MS" pitchFamily="66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338AB59D-3A60-4A7A-8522-89B2090241D1}" type="slidenum">
              <a:rPr lang="en-GB">
                <a:latin typeface="Comic Sans MS" pitchFamily="66" charset="0"/>
              </a:rPr>
              <a:pPr>
                <a:defRPr/>
              </a:pPr>
              <a:t>7</a:t>
            </a:fld>
            <a:endParaRPr lang="en-GB">
              <a:latin typeface="Comic Sans MS" pitchFamily="66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8D43CAA-62F2-40D0-A491-8A23524A80E6}" type="slidenum">
              <a:rPr lang="en-GB">
                <a:latin typeface="Comic Sans MS" pitchFamily="66" charset="0"/>
              </a:rPr>
              <a:pPr>
                <a:defRPr/>
              </a:pPr>
              <a:t>8</a:t>
            </a:fld>
            <a:endParaRPr lang="en-GB">
              <a:latin typeface="Comic Sans MS" pitchFamily="66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46B8B0E1-04AF-4F08-AE16-5A49B6B3F211}" type="slidenum">
              <a:rPr lang="en-GB">
                <a:latin typeface="Comic Sans MS" pitchFamily="66" charset="0"/>
              </a:rPr>
              <a:pPr>
                <a:defRPr/>
              </a:pPr>
              <a:t>9</a:t>
            </a:fld>
            <a:endParaRPr lang="en-GB">
              <a:latin typeface="Comic Sans MS" pitchFamily="66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256EE985-DD31-4444-B260-C5E84D1C40E5}" type="slidenum">
              <a:rPr lang="en-GB">
                <a:latin typeface="Comic Sans MS" pitchFamily="66" charset="0"/>
              </a:rPr>
              <a:pPr>
                <a:defRPr/>
              </a:pPr>
              <a:t>10</a:t>
            </a:fld>
            <a:endParaRPr lang="en-GB">
              <a:latin typeface="Comic Sans MS" pitchFamily="66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788C9889-CA79-4BA1-A4DE-DAC264A26D1D}" type="slidenum">
              <a:rPr lang="en-GB">
                <a:latin typeface="Comic Sans MS" pitchFamily="66" charset="0"/>
              </a:rPr>
              <a:pPr>
                <a:defRPr/>
              </a:pPr>
              <a:t>11</a:t>
            </a:fld>
            <a:endParaRPr lang="en-GB">
              <a:latin typeface="Comic Sans MS" pitchFamily="66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0C86D-8F60-4E26-B0C7-DC9961CDFFB3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Διάδοση Η/Μ κυμάτων - Κεραίες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6B2F3-35D8-4A52-9C9D-DFF862274FF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689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89D83-FFDD-4F47-9C3D-CA2FC36ADFC1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Διάδοση Η/Μ κυμάτων - Κεραίες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2B45C-0029-420D-87D0-2D514D70B5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7485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7BD79-8EDE-4FFB-9358-DD79BE1923FB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Διάδοση Η/Μ κυμάτων - Κεραίες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C007B-1D74-4C29-96BC-8A5A435532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77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E6B2-6704-4B79-A729-5090BA0D9F44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Διάδοση Η/Μ κυμάτων - Κεραίες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D7278-56A5-4F3D-B194-7453738FC5A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068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BB14-6DE4-4AED-B160-2215429B19C4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Διάδοση Η/Μ κυμάτων - Κεραίες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E0A64-7140-4FBA-BC01-1D3A68387D4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48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0E123-27A0-408A-9350-F880CB7717AA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Διάδοση Η/Μ κυμάτων - Κεραίες</a:t>
            </a: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C10F1-8D20-4EEB-85EF-E3E5FD6A188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949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1B91-3C61-4811-A86F-5DD4A6231A23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Διάδοση Η/Μ κυμάτων - Κεραίες</a:t>
            </a:r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92732-0CE3-4C1C-9756-E1C2C3AD115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207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88E7A-AB36-4BC8-8EB5-8BFE9ED9CD82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Διάδοση Η/Μ κυμάτων - Κεραίες</a:t>
            </a:r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9BEBE-6F1D-4CBD-995D-31F04948D6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414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C265E-AB0B-4E0E-A494-6DD177EC36CA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Διάδοση Η/Μ κυμάτων - Κεραίες</a:t>
            </a:r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5402D-07F7-44EF-AEC9-6BBCA154C2B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57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C3980-115A-4475-8E70-03200C92BA7F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Διάδοση Η/Μ κυμάτων - Κεραίες</a:t>
            </a: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C911-09DD-4AF7-B17E-3BBA92B97EC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252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1EE63-C617-4EBF-A798-FDE4A7596929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Διάδοση Η/Μ κυμάτων - Κεραίες</a:t>
            </a: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3E31F-6755-4934-88E9-84BD038D7FC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827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EB666B-F50E-4B3B-A11D-2D23F8D7F2B7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l-GR"/>
              <a:t>Διάδοση Η/Μ κυμάτων - Κεραίες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729800-7D20-49F5-8C38-FA283DEFFFC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teilar.gr/" TargetMode="External"/><Relationship Id="rId7" Type="http://schemas.openxmlformats.org/officeDocument/2006/relationships/hyperlink" Target="http://www.edulll.gr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sa/4.0/deed.el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deed.e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5.xml"/><Relationship Id="rId6" Type="http://schemas.openxmlformats.org/officeDocument/2006/relationships/image" Target="../media/image3.png"/><Relationship Id="rId5" Type="http://schemas.openxmlformats.org/officeDocument/2006/relationships/hyperlink" Target="http://www.edulll.gr/" TargetMode="External"/><Relationship Id="rId4" Type="http://schemas.openxmlformats.org/officeDocument/2006/relationships/image" Target="../media/image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cdev.teilar.gr/courses/TMA113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Relationship Id="rId5" Type="http://schemas.openxmlformats.org/officeDocument/2006/relationships/image" Target="../media/image63.png"/><Relationship Id="rId4" Type="http://schemas.openxmlformats.org/officeDocument/2006/relationships/hyperlink" Target="http://creativecommons.org/licenses/by-nc-sa/4.0/deed.el" TargetMode="Externa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7.jpeg"/><Relationship Id="rId5" Type="http://schemas.openxmlformats.org/officeDocument/2006/relationships/slide" Target="slide4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7.jpe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://www.edulll.gr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7.jpeg"/><Relationship Id="rId4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7.jpeg"/><Relationship Id="rId4" Type="http://schemas.openxmlformats.org/officeDocument/2006/relationships/slide" Target="sl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7.jpeg"/><Relationship Id="rId5" Type="http://schemas.openxmlformats.org/officeDocument/2006/relationships/slide" Target="slide4.xml"/><Relationship Id="rId4" Type="http://schemas.openxmlformats.org/officeDocument/2006/relationships/image" Target="../media/image2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notesSlide" Target="../notesSlides/notesSlide2.xml"/><Relationship Id="rId7" Type="http://schemas.openxmlformats.org/officeDocument/2006/relationships/slide" Target="slide2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slide" Target="slide20.xml"/><Relationship Id="rId5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3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5" Type="http://schemas.openxmlformats.org/officeDocument/2006/relationships/image" Target="../media/image7.jpeg"/><Relationship Id="rId4" Type="http://schemas.openxmlformats.org/officeDocument/2006/relationships/slide" Target="slide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slide" Target="slide9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slide" Target="slide83.xml"/><Relationship Id="rId5" Type="http://schemas.openxmlformats.org/officeDocument/2006/relationships/slide" Target="slide65.xml"/><Relationship Id="rId4" Type="http://schemas.openxmlformats.org/officeDocument/2006/relationships/slide" Target="slide4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image" Target="../media/image43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image" Target="../media/image4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5" Type="http://schemas.openxmlformats.org/officeDocument/2006/relationships/image" Target="../media/image7.jpeg"/><Relationship Id="rId4" Type="http://schemas.openxmlformats.org/officeDocument/2006/relationships/slide" Target="slide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Relationship Id="rId5" Type="http://schemas.openxmlformats.org/officeDocument/2006/relationships/image" Target="../media/image7.jpeg"/><Relationship Id="rId4" Type="http://schemas.openxmlformats.org/officeDocument/2006/relationships/slide" Target="slide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Relationship Id="rId5" Type="http://schemas.openxmlformats.org/officeDocument/2006/relationships/image" Target="../media/image7.jpeg"/><Relationship Id="rId4" Type="http://schemas.openxmlformats.org/officeDocument/2006/relationships/slide" Target="slide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Ομάδα 1" descr="Λογότυπο του Τεϊ Θεσσαλίας. Τεχνολογικό εκπαιδευτικό ίδρυμα Θεσσαλίας."/>
          <p:cNvGrpSpPr>
            <a:grpSpLocks/>
          </p:cNvGrpSpPr>
          <p:nvPr/>
        </p:nvGrpSpPr>
        <p:grpSpPr bwMode="auto">
          <a:xfrm>
            <a:off x="611188" y="461963"/>
            <a:ext cx="3455987" cy="1041400"/>
            <a:chOff x="611559" y="461813"/>
            <a:chExt cx="3456384" cy="1041770"/>
          </a:xfrm>
        </p:grpSpPr>
        <p:pic>
          <p:nvPicPr>
            <p:cNvPr id="3" name="Εικόνα 1" descr="Λογότυπο του Τεϊ Θεσσαλίας." title="Λογότυπο του Ιδρύματος.">
              <a:hlinkClick r:id="rId3" tooltip="Μετάβαση στην ιστοσελίδα του Ιδρύματος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611559" y="461813"/>
              <a:ext cx="1079624" cy="104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0" name="Θέση περιεχομένου 1"/>
            <p:cNvSpPr txBox="1">
              <a:spLocks noChangeArrowheads="1"/>
            </p:cNvSpPr>
            <p:nvPr/>
          </p:nvSpPr>
          <p:spPr bwMode="auto">
            <a:xfrm>
              <a:off x="1810182" y="484376"/>
              <a:ext cx="225776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l-GR" altLang="el-GR" sz="2000" dirty="0"/>
                <a:t>Τεχνολογικό Εκπαιδευτικό </a:t>
              </a:r>
            </a:p>
            <a:p>
              <a:pPr eaLnBrk="1" hangingPunct="1"/>
              <a:r>
                <a:rPr lang="el-GR" altLang="el-GR" sz="2000" dirty="0"/>
                <a:t>Ίδρυμα Θεσσαλίας</a:t>
              </a:r>
            </a:p>
          </p:txBody>
        </p:sp>
      </p:grpSp>
      <p:sp>
        <p:nvSpPr>
          <p:cNvPr id="3075" name="Τίτλος 1"/>
          <p:cNvSpPr>
            <a:spLocks noGrp="1"/>
          </p:cNvSpPr>
          <p:nvPr>
            <p:ph type="ctrTitle"/>
          </p:nvPr>
        </p:nvSpPr>
        <p:spPr>
          <a:xfrm>
            <a:off x="757238" y="1644650"/>
            <a:ext cx="7772400" cy="1470025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solidFill>
                  <a:srgbClr val="000000"/>
                </a:solidFill>
              </a:rPr>
              <a:t>Κινητές Επικοινωνίες</a:t>
            </a:r>
            <a:endParaRPr lang="el-GR" altLang="el-GR" dirty="0" smtClean="0"/>
          </a:p>
        </p:txBody>
      </p:sp>
      <p:sp>
        <p:nvSpPr>
          <p:cNvPr id="2052" name="Θέση περιεχομένου 2"/>
          <p:cNvSpPr txBox="1">
            <a:spLocks/>
          </p:cNvSpPr>
          <p:nvPr/>
        </p:nvSpPr>
        <p:spPr bwMode="auto">
          <a:xfrm>
            <a:off x="1150938" y="3048000"/>
            <a:ext cx="685006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800"/>
              </a:spcAft>
              <a:buFont typeface="Arial" charset="0"/>
              <a:buNone/>
              <a:defRPr/>
            </a:pPr>
            <a:r>
              <a:rPr lang="el-GR" sz="2800" b="1" dirty="0">
                <a:solidFill>
                  <a:srgbClr val="000000"/>
                </a:solidFill>
                <a:latin typeface="+mn-lt"/>
              </a:rPr>
              <a:t>Ενότητα </a:t>
            </a:r>
            <a:r>
              <a:rPr lang="el-GR" sz="2800" b="1" dirty="0" smtClean="0">
                <a:solidFill>
                  <a:srgbClr val="000000"/>
                </a:solidFill>
                <a:latin typeface="+mn-lt"/>
              </a:rPr>
              <a:t>#</a:t>
            </a:r>
            <a:r>
              <a:rPr lang="en-US" sz="2800" b="1" dirty="0">
                <a:solidFill>
                  <a:srgbClr val="000000"/>
                </a:solidFill>
                <a:latin typeface="+mn-lt"/>
              </a:rPr>
              <a:t>4</a:t>
            </a:r>
            <a:r>
              <a:rPr lang="en-US" sz="2800" b="1" dirty="0" smtClean="0">
                <a:solidFill>
                  <a:srgbClr val="000000"/>
                </a:solidFill>
                <a:latin typeface="+mn-lt"/>
              </a:rPr>
              <a:t>: </a:t>
            </a:r>
            <a:r>
              <a:rPr lang="el-GR" sz="2800" dirty="0" smtClean="0">
                <a:solidFill>
                  <a:srgbClr val="000000"/>
                </a:solidFill>
                <a:latin typeface="+mn-lt"/>
              </a:rPr>
              <a:t>Ασύρματο Περιβάλλον Κινητών Επικοινωνιών </a:t>
            </a:r>
            <a:endParaRPr lang="el-GR" sz="2800" dirty="0">
              <a:solidFill>
                <a:srgbClr val="000000"/>
              </a:solidFill>
              <a:latin typeface="+mn-lt"/>
            </a:endParaRPr>
          </a:p>
          <a:p>
            <a:pPr algn="ctr" eaLnBrk="1" hangingPunct="1">
              <a:spcAft>
                <a:spcPts val="1000"/>
              </a:spcAft>
              <a:buFont typeface="Arial" charset="0"/>
              <a:buNone/>
              <a:defRPr/>
            </a:pPr>
            <a:r>
              <a:rPr lang="el-GR" sz="2800" dirty="0" smtClean="0">
                <a:solidFill>
                  <a:srgbClr val="000000"/>
                </a:solidFill>
                <a:latin typeface="+mn-lt"/>
              </a:rPr>
              <a:t>Γεώργιος </a:t>
            </a:r>
            <a:r>
              <a:rPr lang="el-GR" sz="2800" dirty="0" err="1">
                <a:solidFill>
                  <a:srgbClr val="000000"/>
                </a:solidFill>
                <a:latin typeface="+mn-lt"/>
              </a:rPr>
              <a:t>Καρέτσος</a:t>
            </a:r>
            <a:endParaRPr lang="el-GR" sz="2800" dirty="0">
              <a:solidFill>
                <a:srgbClr val="000000"/>
              </a:solidFill>
              <a:latin typeface="+mn-lt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l-GR" sz="2800" dirty="0">
                <a:solidFill>
                  <a:srgbClr val="000000"/>
                </a:solidFill>
                <a:latin typeface="+mn-lt"/>
              </a:rPr>
              <a:t>Σχολή Τεχνολογικών Εφαρμογών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l-GR" sz="2800" dirty="0">
                <a:solidFill>
                  <a:srgbClr val="000000"/>
                </a:solidFill>
                <a:latin typeface="+mn-lt"/>
              </a:rPr>
              <a:t>Τμήμα Μηχανικών Πληροφορικής Τ.Ε. </a:t>
            </a:r>
          </a:p>
        </p:txBody>
      </p:sp>
      <p:pic>
        <p:nvPicPr>
          <p:cNvPr id="3077" name="Εικόνα 2" descr=" Λογότυπο για άδειες χρήσης creative commons, b y, n c, s a ">
            <a:hlinkClick r:id="rId5" tooltip="Μετάβαση στην Άδεια Χρήσης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970588"/>
            <a:ext cx="15843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 title="Λογότυπο χρηματοδότησης">
            <a:hlinkClick r:id="rId7" tooltip="Μετάβαση σε www.edulll.gr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51920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/>
              <a:t>Γενικές αρχές για τη διάδοση </a:t>
            </a:r>
            <a:br>
              <a:rPr lang="el-GR" altLang="el-GR" sz="4000" b="1" dirty="0" smtClean="0"/>
            </a:br>
            <a:r>
              <a:rPr lang="el-GR" altLang="el-GR" sz="4000" b="1" dirty="0" smtClean="0"/>
              <a:t>(2 από 4)</a:t>
            </a:r>
          </a:p>
        </p:txBody>
      </p:sp>
      <p:sp>
        <p:nvSpPr>
          <p:cNvPr id="561156" name="Θέση περιεχομένου 1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521208" indent="-521208" eaLnBrk="1" hangingPunct="1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 smtClean="0"/>
              <a:t>Καθώς το κινητό τερματικό κινείται σε μία περιοχή, οι τρεις μηχανισμοί διάδοσης επιδρούν κάθε στιγμή στο λαμβανόμενο σήμα κατά διαφορετικούς τρόπους.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 smtClean="0"/>
              <a:t>Ακόμη και αν το κινητό τερματικό διανύει μικρές αποστάσεις, η λαμβανόμενη στιγμιαία ισχύς μεταβάλλεται απότομα, και εμφανίζονται βραχύχρονες διαλείψεις. </a:t>
            </a:r>
            <a:endParaRPr lang="en-GB" altLang="el-GR" dirty="0" smtClean="0"/>
          </a:p>
        </p:txBody>
      </p:sp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C0E776AB-22F1-4F9E-8CAC-14B1D75F1FAB}" type="slidenum">
              <a:rPr lang="el-GR" sz="1400" smtClean="0">
                <a:cs typeface="+mn-cs"/>
              </a:rPr>
              <a:pPr algn="r">
                <a:defRPr/>
              </a:pPr>
              <a:t>10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43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sp>
        <p:nvSpPr>
          <p:cNvPr id="3" name="Υπότιτλος 1"/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/>
          </a:bodyPr>
          <a:lstStyle/>
          <a:p>
            <a:pPr algn="r"/>
            <a:endParaRPr lang="el-GR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Επεξεργασία: </a:t>
            </a:r>
            <a:r>
              <a:rPr lang="el-G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Σοφιανίδου</a:t>
            </a:r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Γεωργία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Εικόνα 1" descr=" Λογότυπο για άδειες χρήσης creative commons, b y, n c, s a ">
            <a:hlinkClick r:id="rId3" tooltip="Μετάβαση στην Άδεια Χρήσης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59" y="5949280"/>
            <a:ext cx="1583921" cy="554177"/>
          </a:xfrm>
          <a:prstGeom prst="rect">
            <a:avLst/>
          </a:prstGeom>
        </p:spPr>
      </p:pic>
      <p:pic>
        <p:nvPicPr>
          <p:cNvPr id="7" name="Εικόνα 2" descr="Λογότυπο επιχειρησιακού προγράμματος εκπαίδευση και δια βίου μάθηση ">
            <a:hlinkClick r:id="rId5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382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Σημείωμα Αναφοράς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smtClean="0"/>
              <a:t>Copyright</a:t>
            </a:r>
            <a:r>
              <a:rPr lang="el-GR" sz="2400" dirty="0" smtClean="0"/>
              <a:t> Τεχνολογικό Εκπαιδευτικό Ίδρυμα Θεσσαλίας</a:t>
            </a:r>
            <a:r>
              <a:rPr lang="en-US" sz="2400" dirty="0" smtClean="0"/>
              <a:t>, </a:t>
            </a:r>
            <a:r>
              <a:rPr lang="el-GR" sz="2400" dirty="0" smtClean="0"/>
              <a:t>Γεώργιος </a:t>
            </a:r>
            <a:r>
              <a:rPr lang="el-GR" sz="2400" dirty="0" err="1" smtClean="0"/>
              <a:t>Καρέτσος</a:t>
            </a:r>
            <a:r>
              <a:rPr lang="el-GR" sz="2400" dirty="0" smtClean="0"/>
              <a:t> 2015. Γεώργιος </a:t>
            </a:r>
            <a:r>
              <a:rPr lang="el-GR" sz="2400" dirty="0" err="1" smtClean="0"/>
              <a:t>Καρέτσος</a:t>
            </a:r>
            <a:r>
              <a:rPr lang="el-GR" sz="2400" dirty="0" smtClean="0"/>
              <a:t>. «Κινητές Επικοινωνίες». </a:t>
            </a:r>
            <a:r>
              <a:rPr lang="el-GR" sz="2400" dirty="0"/>
              <a:t>Έκδοση: </a:t>
            </a:r>
            <a:r>
              <a:rPr lang="el-GR" sz="2400" dirty="0" smtClean="0"/>
              <a:t>1.0</a:t>
            </a:r>
            <a:r>
              <a:rPr lang="el-GR" sz="2400" dirty="0"/>
              <a:t>. </a:t>
            </a:r>
            <a:r>
              <a:rPr lang="el-GR" sz="2400" dirty="0" smtClean="0"/>
              <a:t>Λάρισα 2015. </a:t>
            </a:r>
            <a:r>
              <a:rPr lang="el-GR" sz="2400" dirty="0"/>
              <a:t>Διαθέσιμο από τη δικτυακή </a:t>
            </a:r>
            <a:r>
              <a:rPr lang="el-GR" sz="2400" dirty="0" smtClean="0"/>
              <a:t>διεύθυνση: </a:t>
            </a:r>
            <a:r>
              <a:rPr lang="en-US" sz="2400" dirty="0">
                <a:hlinkClick r:id="rId3" tooltip="Μετάβαση στην ιστοσελίδα του Μαθήματος"/>
              </a:rPr>
              <a:t>http://cdev.teilar.gr/courses/TMA113</a:t>
            </a:r>
            <a:r>
              <a:rPr lang="en-US" sz="2400" dirty="0" smtClean="0">
                <a:hlinkClick r:id="rId3" tooltip="Μετάβαση στην ιστοσελίδα του Μαθήματος"/>
              </a:rPr>
              <a:t>/</a:t>
            </a:r>
            <a:r>
              <a:rPr lang="el-GR" sz="2400" dirty="0"/>
              <a:t>,</a:t>
            </a:r>
            <a:r>
              <a:rPr lang="el-GR" sz="2400" dirty="0" smtClean="0"/>
              <a:t> </a:t>
            </a:r>
            <a:r>
              <a:rPr lang="en-US" sz="2400" dirty="0" smtClean="0"/>
              <a:t>20</a:t>
            </a:r>
            <a:r>
              <a:rPr lang="el-GR" sz="2400" dirty="0" smtClean="0"/>
              <a:t>/</a:t>
            </a:r>
            <a:r>
              <a:rPr lang="en-US" sz="2400" dirty="0" smtClean="0"/>
              <a:t>11</a:t>
            </a:r>
            <a:r>
              <a:rPr lang="el-GR" sz="2400" dirty="0" smtClean="0"/>
              <a:t>/2015</a:t>
            </a:r>
            <a:r>
              <a:rPr lang="el-GR" sz="24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203489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0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</a:t>
            </a:r>
            <a:r>
              <a:rPr lang="en-US" sz="2000" dirty="0" smtClean="0"/>
              <a:t>Creative Commons</a:t>
            </a:r>
            <a:r>
              <a:rPr lang="el-GR" sz="2000" dirty="0" smtClean="0"/>
              <a:t>: Αναφορά Δημιουργού - </a:t>
            </a:r>
            <a:r>
              <a:rPr lang="el-GR" sz="2000" dirty="0"/>
              <a:t>Μη Εμπορική </a:t>
            </a:r>
            <a:r>
              <a:rPr lang="el-GR" sz="2000" dirty="0" smtClean="0"/>
              <a:t>Χρήση - </a:t>
            </a:r>
            <a:r>
              <a:rPr lang="el-GR" sz="2000" dirty="0"/>
              <a:t>Παρόμοια </a:t>
            </a:r>
            <a:r>
              <a:rPr lang="el-GR" sz="2000" dirty="0" smtClean="0"/>
              <a:t>Διανομή, </a:t>
            </a:r>
            <a:r>
              <a:rPr lang="el-GR" sz="2000" dirty="0"/>
              <a:t>4.0 [1] ή μεταγενέστερη, Διεθνής </a:t>
            </a:r>
            <a:r>
              <a:rPr lang="el-GR" sz="2000" dirty="0" smtClean="0"/>
              <a:t>Έκδοση. 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smtClean="0"/>
              <a:t>κ.λπ., τα </a:t>
            </a:r>
            <a:r>
              <a:rPr lang="el-GR" sz="2000" dirty="0"/>
              <a:t>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Εικόνα 1" descr=" Λογότυπο για άδειες χρήσης creative commons, b y, n c, s a " title="Λογότυπο creative commons">
            <a:hlinkClick r:id="rId4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22" y="358140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περιεχομένου 2"/>
          <p:cNvSpPr txBox="1"/>
          <p:nvPr/>
        </p:nvSpPr>
        <p:spPr>
          <a:xfrm>
            <a:off x="533400" y="4224704"/>
            <a:ext cx="8229600" cy="22522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sz="1400" dirty="0"/>
              <a:t>[1] </a:t>
            </a:r>
            <a:r>
              <a:rPr lang="en-US" sz="1400" dirty="0" smtClean="0">
                <a:hlinkClick r:id="rId4" tooltip="Μετάβαση στην Άδεια Χρήσης"/>
              </a:rPr>
              <a:t>http://creativecommons.org/licenses/by-nc-sa/4.0/</a:t>
            </a:r>
            <a:endParaRPr lang="el-GR" sz="1400" dirty="0"/>
          </a:p>
          <a:p>
            <a:r>
              <a:rPr lang="el-GR" sz="1400" dirty="0"/>
              <a:t>Ως </a:t>
            </a:r>
            <a:r>
              <a:rPr lang="el-GR" sz="1400" b="1" dirty="0"/>
              <a:t>Μη Εμπορική</a:t>
            </a:r>
            <a:r>
              <a:rPr lang="el-GR" sz="1400" dirty="0"/>
              <a:t> ορίζεται η χρήση: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r>
              <a:rPr lang="el-GR" sz="1400" dirty="0"/>
              <a:t>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έργο,</a:t>
            </a:r>
            <a:endParaRPr lang="el-GR" sz="14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προσπορίζει στο διανομέα του έργου και</a:t>
            </a:r>
            <a:r>
              <a:rPr lang="en-GB" sz="1400" dirty="0"/>
              <a:t> </a:t>
            </a:r>
            <a:r>
              <a:rPr lang="el-GR" sz="1400" dirty="0" err="1"/>
              <a:t>αδειοδόχο</a:t>
            </a:r>
            <a:r>
              <a:rPr lang="en-GB" sz="1400" dirty="0"/>
              <a:t> </a:t>
            </a:r>
            <a:r>
              <a:rPr lang="el-GR" sz="1400" dirty="0"/>
              <a:t>έμμεσο οικονομικό όφελος (π.χ. διαφημίσεις) από την προβολή του έργου σε διαδικτυακό </a:t>
            </a:r>
            <a:r>
              <a:rPr lang="el-GR" sz="1400" dirty="0" smtClean="0"/>
              <a:t>τόπο.</a:t>
            </a:r>
            <a:endParaRPr lang="el-GR" sz="1400" dirty="0"/>
          </a:p>
          <a:p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</a:t>
            </a:r>
            <a:r>
              <a:rPr lang="el-GR" sz="1400" dirty="0" smtClean="0"/>
              <a:t>.</a:t>
            </a:r>
            <a:endParaRPr lang="el-GR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728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Αναφοράς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Αδειοδότησης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τη</a:t>
            </a:r>
            <a:r>
              <a:rPr lang="en-US" sz="2000" dirty="0" smtClean="0"/>
              <a:t> </a:t>
            </a:r>
            <a:r>
              <a:rPr lang="el-GR" sz="2000" dirty="0"/>
              <a:t>Δ</a:t>
            </a:r>
            <a:r>
              <a:rPr lang="el-GR" sz="2000" dirty="0" smtClean="0"/>
              <a:t>ήλωση</a:t>
            </a:r>
            <a:r>
              <a:rPr lang="en-US" sz="2000" dirty="0" smtClean="0"/>
              <a:t> </a:t>
            </a:r>
            <a:r>
              <a:rPr lang="el-GR" sz="2000" dirty="0" smtClean="0"/>
              <a:t>Διατήρησης Σημειωμάτων,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</a:t>
            </a:r>
            <a:r>
              <a:rPr lang="el-GR" sz="2000" dirty="0" smtClean="0"/>
              <a:t>υπάρχουν).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7102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/>
              <a:t>Σημείωμα Χρήσης </a:t>
            </a:r>
            <a:r>
              <a:rPr lang="el-GR" b="1" dirty="0" smtClean="0"/>
              <a:t>Έργων Τρίτων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Το </a:t>
            </a:r>
            <a:r>
              <a:rPr lang="el-GR" sz="2400" dirty="0"/>
              <a:t>Έργο αυτό κάνει χρήση των ακόλουθων έργων</a:t>
            </a:r>
            <a:r>
              <a:rPr lang="el-GR" sz="2400" dirty="0" smtClean="0"/>
              <a:t>: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400" dirty="0" smtClean="0"/>
              <a:t>Τα κείμενα και οι εικόνες που έχουν χρησιμοποιηθεί σε αυτό </a:t>
            </a:r>
            <a:r>
              <a:rPr lang="el-GR" sz="2400" smtClean="0"/>
              <a:t>το έργο, στα </a:t>
            </a:r>
            <a:r>
              <a:rPr lang="el-GR" sz="2400" dirty="0" smtClean="0"/>
              <a:t>πλαίσια του εκπαιδευτικού έργου </a:t>
            </a:r>
            <a:r>
              <a:rPr lang="el-GR" sz="2400" smtClean="0"/>
              <a:t>του διδάσκοντα, </a:t>
            </a:r>
            <a:r>
              <a:rPr lang="el-GR" sz="2400" dirty="0" smtClean="0"/>
              <a:t>προέρχονται από: Δίκτυα </a:t>
            </a:r>
            <a:r>
              <a:rPr lang="el-GR" sz="2400" dirty="0"/>
              <a:t>Κινητών και Προσωπικών Επικοινωνιών, 2η έκδοση, Μ.Ε. Θεολόγου, ISBN: 978-960-418-278-7, Εκδόσεις Α. </a:t>
            </a:r>
            <a:r>
              <a:rPr lang="el-GR" sz="2400" dirty="0" err="1"/>
              <a:t>Τζιόλα</a:t>
            </a:r>
            <a:r>
              <a:rPr lang="el-GR" sz="2400" dirty="0"/>
              <a:t> &amp; Υιοί Ο.Ε., 2010, </a:t>
            </a:r>
            <a:r>
              <a:rPr lang="el-GR" sz="2400" dirty="0" err="1" smtClean="0"/>
              <a:t>Θεσ</a:t>
            </a:r>
            <a:r>
              <a:rPr lang="el-GR" sz="2400" dirty="0" smtClean="0"/>
              <a:t>/νίκη.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4867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/>
              <a:t>Γενικές αρχές για τη διάδοση </a:t>
            </a:r>
            <a:br>
              <a:rPr lang="el-GR" altLang="el-GR" sz="4000" b="1" dirty="0" smtClean="0"/>
            </a:br>
            <a:r>
              <a:rPr lang="el-GR" altLang="el-GR" sz="4000" b="1" dirty="0" smtClean="0"/>
              <a:t>(3 από 4)</a:t>
            </a:r>
          </a:p>
        </p:txBody>
      </p:sp>
      <p:sp>
        <p:nvSpPr>
          <p:cNvPr id="565251" name="Θέση περιεχομένου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21208" indent="-521208" eaLnBrk="1" hangingPunct="1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 smtClean="0"/>
              <a:t>Η διάδοση των ηλεκτρομαγνητικών κυμάτων σε περιβάλλοντα κινητών επικοινωνιών, χαρακτηρίζεται από τρία επιμέρους φαινόμενα:</a:t>
            </a:r>
          </a:p>
          <a:p>
            <a:pPr marL="1143000" lvl="1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i="1" dirty="0" smtClean="0"/>
              <a:t>απώλειες διαδρομής (</a:t>
            </a:r>
            <a:r>
              <a:rPr lang="en-US" altLang="el-GR" i="1" dirty="0" smtClean="0"/>
              <a:t>path loss)</a:t>
            </a:r>
            <a:r>
              <a:rPr lang="el-GR" altLang="el-GR" i="1" dirty="0" smtClean="0"/>
              <a:t>,</a:t>
            </a:r>
            <a:endParaRPr lang="el-GR" altLang="el-GR" dirty="0" smtClean="0"/>
          </a:p>
          <a:p>
            <a:pPr marL="1143000" lvl="1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i="1" dirty="0" smtClean="0"/>
              <a:t>σκίαση (</a:t>
            </a:r>
            <a:r>
              <a:rPr lang="en-GB" altLang="el-GR" i="1" dirty="0" smtClean="0"/>
              <a:t>shadowing</a:t>
            </a:r>
            <a:r>
              <a:rPr lang="el-GR" altLang="el-GR" i="1" dirty="0" smtClean="0"/>
              <a:t>),</a:t>
            </a:r>
            <a:endParaRPr lang="el-GR" altLang="el-GR" dirty="0" smtClean="0"/>
          </a:p>
          <a:p>
            <a:pPr marL="1143000" lvl="1" indent="-457200" eaLnBrk="1" hangingPunct="1">
              <a:spcBef>
                <a:spcPts val="0"/>
              </a:spcBef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i="1" dirty="0" smtClean="0"/>
              <a:t>διαλείψεις πολλαπλών διαδρομών (</a:t>
            </a:r>
            <a:r>
              <a:rPr lang="en-GB" altLang="el-GR" i="1" dirty="0" smtClean="0"/>
              <a:t>multipath fading</a:t>
            </a:r>
            <a:r>
              <a:rPr lang="el-GR" altLang="el-GR" i="1" dirty="0" smtClean="0"/>
              <a:t>).</a:t>
            </a:r>
            <a:endParaRPr lang="en-GB" altLang="el-GR" dirty="0" smtClean="0"/>
          </a:p>
        </p:txBody>
      </p:sp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09376F6F-769A-4B68-B7AA-C856D31C4705}" type="slidenum">
              <a:rPr lang="el-GR" sz="1400" smtClean="0">
                <a:cs typeface="+mn-cs"/>
              </a:rPr>
              <a:pPr algn="r">
                <a:defRPr/>
              </a:pPr>
              <a:t>11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91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/>
              <a:t>Γενικές αρχές για τη διάδοση </a:t>
            </a:r>
            <a:br>
              <a:rPr lang="el-GR" altLang="el-GR" sz="4000" b="1" dirty="0" smtClean="0"/>
            </a:br>
            <a:r>
              <a:rPr lang="el-GR" altLang="el-GR" sz="4000" b="1" dirty="0" smtClean="0"/>
              <a:t>(4 από 4)</a:t>
            </a:r>
          </a:p>
        </p:txBody>
      </p:sp>
      <p:pic>
        <p:nvPicPr>
          <p:cNvPr id="3" name="Θέση περιεχομένου 1" descr="Εικόνα γραφικής παράστασης των dbm ως προς την απόσταση.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04" y="1722437"/>
            <a:ext cx="7269391" cy="4525963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D3BD39B5-91C5-4AB2-A2FC-A561D4D21A42}" type="slidenum">
              <a:rPr lang="el-GR" sz="1400" smtClean="0">
                <a:cs typeface="+mn-cs"/>
              </a:rPr>
              <a:pPr algn="r">
                <a:defRPr/>
              </a:pPr>
              <a:t>12</a:t>
            </a:fld>
            <a:endParaRPr lang="el-GR" sz="1400" smtClean="0">
              <a:cs typeface="+mn-cs"/>
            </a:endParaRPr>
          </a:p>
        </p:txBody>
      </p:sp>
      <p:pic>
        <p:nvPicPr>
          <p:cNvPr id="9" name="Εικόνα 1" descr="Εικονίδιο μετάβασης στα Περιεχόμενα.">
            <a:hlinkClick r:id="rId5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790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 smtClean="0"/>
              <a:t>Απώλειες</a:t>
            </a:r>
            <a:r>
              <a:rPr lang="en-GB" altLang="el-GR" sz="4000" b="1" dirty="0" smtClean="0"/>
              <a:t> </a:t>
            </a:r>
            <a:r>
              <a:rPr lang="el-GR" altLang="el-GR" sz="4000" b="1" dirty="0" smtClean="0"/>
              <a:t>διαδρομής</a:t>
            </a:r>
            <a:r>
              <a:rPr lang="en-US" altLang="el-GR" sz="4000" b="1" dirty="0" smtClean="0"/>
              <a:t>: </a:t>
            </a:r>
            <a:r>
              <a:rPr lang="el-GR" altLang="el-GR" sz="4000" b="1" dirty="0" smtClean="0"/>
              <a:t/>
            </a:r>
            <a:br>
              <a:rPr lang="el-GR" altLang="el-GR" sz="4000" b="1" dirty="0" smtClean="0"/>
            </a:br>
            <a:r>
              <a:rPr lang="el-GR" altLang="el-GR" sz="4000" b="1" dirty="0" smtClean="0"/>
              <a:t>Διάδοση στον ελεύθερο χώρο (1/4)</a:t>
            </a:r>
            <a:endParaRPr lang="el-GR" sz="4000" dirty="0"/>
          </a:p>
        </p:txBody>
      </p:sp>
      <p:pic>
        <p:nvPicPr>
          <p:cNvPr id="14" name="Θέση περιεχομένου 1" descr="Εικόνα με τους τύπους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13" y="1722437"/>
            <a:ext cx="7809973" cy="4525963"/>
          </a:xfrm>
        </p:spPr>
      </p:pic>
      <p:sp>
        <p:nvSpPr>
          <p:cNvPr id="4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EA693-02BC-4E49-BBDC-6C6047D74406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6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>
                <a:latin typeface="+mn-lt"/>
              </a:rPr>
              <a:t>Απώλειες</a:t>
            </a:r>
            <a:r>
              <a:rPr lang="en-GB" altLang="el-GR" sz="4000" b="1" dirty="0" smtClean="0">
                <a:latin typeface="+mn-lt"/>
              </a:rPr>
              <a:t> </a:t>
            </a:r>
            <a:r>
              <a:rPr lang="el-GR" altLang="el-GR" sz="4000" b="1" dirty="0" smtClean="0">
                <a:latin typeface="+mn-lt"/>
              </a:rPr>
              <a:t>διαδρομής</a:t>
            </a:r>
            <a:r>
              <a:rPr lang="en-US" altLang="el-GR" sz="4000" b="1" dirty="0" smtClean="0">
                <a:latin typeface="+mn-lt"/>
              </a:rPr>
              <a:t>: </a:t>
            </a:r>
            <a:r>
              <a:rPr lang="el-GR" altLang="el-GR" sz="4000" b="1" dirty="0" smtClean="0">
                <a:latin typeface="+mn-lt"/>
              </a:rPr>
              <a:t/>
            </a:r>
            <a:br>
              <a:rPr lang="el-GR" altLang="el-GR" sz="4000" b="1" dirty="0" smtClean="0">
                <a:latin typeface="+mn-lt"/>
              </a:rPr>
            </a:br>
            <a:r>
              <a:rPr lang="el-GR" altLang="el-GR" sz="4000" b="1" dirty="0" smtClean="0">
                <a:latin typeface="+mn-lt"/>
              </a:rPr>
              <a:t>Διάδοση στον ελεύθερο χώρο (</a:t>
            </a:r>
            <a:r>
              <a:rPr lang="en-US" altLang="el-GR" sz="4000" b="1" dirty="0" smtClean="0">
                <a:latin typeface="+mn-lt"/>
              </a:rPr>
              <a:t>2</a:t>
            </a:r>
            <a:r>
              <a:rPr lang="el-GR" altLang="el-GR" sz="4000" b="1" dirty="0" smtClean="0">
                <a:latin typeface="+mn-lt"/>
              </a:rPr>
              <a:t>/4)</a:t>
            </a:r>
            <a:endParaRPr lang="en-GB" altLang="el-GR" sz="4000" b="1" dirty="0" smtClean="0">
              <a:latin typeface="+mn-lt"/>
            </a:endParaRPr>
          </a:p>
        </p:txBody>
      </p:sp>
      <p:pic>
        <p:nvPicPr>
          <p:cNvPr id="3" name="Θέση περιεχομένου 1" descr="Εικόνα με τους τύπους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784445"/>
            <a:ext cx="8138160" cy="4157472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5FEED623-333C-4A3A-B1DD-F51ECD1A88BE}" type="slidenum">
              <a:rPr lang="el-GR" sz="1400" smtClean="0">
                <a:cs typeface="+mn-cs"/>
              </a:rPr>
              <a:pPr algn="r">
                <a:defRPr/>
              </a:pPr>
              <a:t>14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36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/>
              <a:t>Απώλειες</a:t>
            </a:r>
            <a:r>
              <a:rPr lang="en-GB" altLang="el-GR" sz="4000" b="1" dirty="0" smtClean="0"/>
              <a:t> </a:t>
            </a:r>
            <a:r>
              <a:rPr lang="el-GR" altLang="el-GR" sz="4000" b="1" dirty="0" smtClean="0"/>
              <a:t>διαδρομής</a:t>
            </a:r>
            <a:r>
              <a:rPr lang="en-US" altLang="el-GR" sz="4000" b="1" dirty="0" smtClean="0"/>
              <a:t>: </a:t>
            </a:r>
            <a:r>
              <a:rPr lang="el-GR" altLang="el-GR" sz="4000" b="1" dirty="0" smtClean="0"/>
              <a:t/>
            </a:r>
            <a:br>
              <a:rPr lang="el-GR" altLang="el-GR" sz="4000" b="1" dirty="0" smtClean="0"/>
            </a:br>
            <a:r>
              <a:rPr lang="el-GR" altLang="el-GR" sz="4000" b="1" dirty="0" smtClean="0"/>
              <a:t>Διάδοση στον ελεύθερο χώρο (</a:t>
            </a:r>
            <a:r>
              <a:rPr lang="en-US" altLang="el-GR" sz="4000" b="1" dirty="0" smtClean="0"/>
              <a:t>3</a:t>
            </a:r>
            <a:r>
              <a:rPr lang="el-GR" altLang="el-GR" sz="4000" b="1" dirty="0" smtClean="0"/>
              <a:t>/4)</a:t>
            </a:r>
            <a:endParaRPr lang="en-GB" altLang="el-GR" sz="4000" b="1" dirty="0" smtClean="0"/>
          </a:p>
        </p:txBody>
      </p:sp>
      <p:pic>
        <p:nvPicPr>
          <p:cNvPr id="4" name="Θέση περιεχομένου 1" descr="Εικόνα με τους τύπους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3782"/>
            <a:ext cx="8229600" cy="4518798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2E91DEB8-FB50-41CC-B82A-25A436AFC54B}" type="slidenum">
              <a:rPr lang="el-GR" sz="1400" smtClean="0">
                <a:cs typeface="+mn-cs"/>
              </a:rPr>
              <a:pPr algn="r">
                <a:defRPr/>
              </a:pPr>
              <a:t>15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797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/>
              <a:t>Απώλειες</a:t>
            </a:r>
            <a:r>
              <a:rPr lang="en-GB" altLang="el-GR" sz="4000" b="1" dirty="0" smtClean="0"/>
              <a:t> </a:t>
            </a:r>
            <a:r>
              <a:rPr lang="el-GR" altLang="el-GR" sz="4000" b="1" dirty="0" smtClean="0"/>
              <a:t>διαδρομής</a:t>
            </a:r>
            <a:r>
              <a:rPr lang="en-US" altLang="el-GR" sz="4000" b="1" dirty="0" smtClean="0"/>
              <a:t>: </a:t>
            </a:r>
            <a:r>
              <a:rPr lang="el-GR" altLang="el-GR" sz="4000" b="1" dirty="0" smtClean="0"/>
              <a:t/>
            </a:r>
            <a:br>
              <a:rPr lang="el-GR" altLang="el-GR" sz="4000" b="1" dirty="0" smtClean="0"/>
            </a:br>
            <a:r>
              <a:rPr lang="el-GR" altLang="el-GR" sz="4000" b="1" dirty="0" smtClean="0"/>
              <a:t>Διάδοση στον ελεύθερο χώρο (</a:t>
            </a:r>
            <a:r>
              <a:rPr lang="el-GR" altLang="el-GR" sz="4000" b="1" dirty="0"/>
              <a:t>4</a:t>
            </a:r>
            <a:r>
              <a:rPr lang="el-GR" altLang="el-GR" sz="4000" b="1" dirty="0" smtClean="0"/>
              <a:t>/4)</a:t>
            </a:r>
            <a:endParaRPr lang="en-GB" altLang="el-GR" sz="4000" b="1" dirty="0" smtClean="0"/>
          </a:p>
        </p:txBody>
      </p:sp>
      <p:sp>
        <p:nvSpPr>
          <p:cNvPr id="571395" name="Θέση περιεχομένου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altLang="el-GR" sz="2000" dirty="0" smtClean="0"/>
          </a:p>
          <a:p>
            <a:pPr marL="521208" indent="-521208" eaLnBrk="1" hangingPunct="1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 smtClean="0"/>
              <a:t>Η διαφορά Δ</a:t>
            </a:r>
            <a:r>
              <a:rPr lang="en-US" altLang="el-GR" dirty="0" smtClean="0"/>
              <a:t>p</a:t>
            </a:r>
            <a:r>
              <a:rPr lang="el-GR" altLang="el-GR" dirty="0" smtClean="0"/>
              <a:t> σε </a:t>
            </a:r>
            <a:r>
              <a:rPr lang="en-US" altLang="el-GR" dirty="0" smtClean="0"/>
              <a:t>dB</a:t>
            </a:r>
            <a:r>
              <a:rPr lang="el-GR" altLang="el-GR" dirty="0" smtClean="0"/>
              <a:t> των ισχύων δύο σημάτων που λαμβάνονται από δύο διαφορετικούς δέκτες σε αποστάσεις </a:t>
            </a:r>
            <a:r>
              <a:rPr lang="en-US" altLang="el-GR" dirty="0" smtClean="0"/>
              <a:t>d</a:t>
            </a:r>
            <a:r>
              <a:rPr lang="en-US" altLang="el-GR" baseline="-25000" dirty="0" smtClean="0"/>
              <a:t>1</a:t>
            </a:r>
            <a:r>
              <a:rPr lang="en-US" altLang="el-GR" dirty="0" smtClean="0"/>
              <a:t> και d</a:t>
            </a:r>
            <a:r>
              <a:rPr lang="en-US" altLang="el-GR" baseline="-25000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 smtClean="0"/>
              <a:t>από τον πομπό.</a:t>
            </a:r>
            <a:endParaRPr lang="en-GB" altLang="el-GR" dirty="0" smtClean="0"/>
          </a:p>
        </p:txBody>
      </p:sp>
      <p:pic>
        <p:nvPicPr>
          <p:cNvPr id="2" name="Εικόνα 1" descr="Εικόνα με τον τύπο Δ p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84" y="4416552"/>
            <a:ext cx="6809232" cy="1298448"/>
          </a:xfrm>
          <a:prstGeom prst="rect">
            <a:avLst/>
          </a:prstGeo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3185AC1C-07B9-4B9B-8CB2-C579E59A44E3}" type="slidenum">
              <a:rPr lang="el-GR" sz="1400" smtClean="0">
                <a:cs typeface="+mn-cs"/>
              </a:rPr>
              <a:pPr algn="r">
                <a:defRPr/>
              </a:pPr>
              <a:t>16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89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/>
              <a:t>Σχετική στάθμη ισχύος </a:t>
            </a:r>
            <a:br>
              <a:rPr lang="el-GR" altLang="el-GR" sz="4000" b="1" dirty="0" smtClean="0"/>
            </a:br>
            <a:r>
              <a:rPr lang="el-GR" altLang="el-GR" sz="4000" b="1" dirty="0" smtClean="0"/>
              <a:t>ως προς στάθμη αναφοράς</a:t>
            </a:r>
            <a:r>
              <a:rPr lang="en-US" altLang="el-GR" sz="4000" b="1" dirty="0" smtClean="0"/>
              <a:t> (1</a:t>
            </a:r>
            <a:r>
              <a:rPr lang="el-GR" altLang="el-GR" sz="4000" b="1" dirty="0" smtClean="0"/>
              <a:t>/3</a:t>
            </a:r>
            <a:r>
              <a:rPr lang="en-US" altLang="el-GR" sz="4000" b="1" dirty="0" smtClean="0"/>
              <a:t>)</a:t>
            </a:r>
            <a:endParaRPr lang="en-GB" altLang="el-GR" sz="4000" b="1" dirty="0" smtClean="0"/>
          </a:p>
        </p:txBody>
      </p:sp>
      <p:pic>
        <p:nvPicPr>
          <p:cNvPr id="3" name="Θέση περιεχομένου 1" descr="Εικόνα με τους τύπους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64" y="1994757"/>
            <a:ext cx="7053072" cy="3736848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50843C90-E32D-4EE9-9858-CF44D5BF9C92}" type="slidenum">
              <a:rPr lang="el-GR" sz="1400" smtClean="0">
                <a:cs typeface="+mn-cs"/>
              </a:rPr>
              <a:pPr algn="r">
                <a:defRPr/>
              </a:pPr>
              <a:t>17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17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>
                <a:solidFill>
                  <a:prstClr val="black"/>
                </a:solidFill>
              </a:rPr>
              <a:t>Σχετική στάθμη ισχύος </a:t>
            </a:r>
            <a:br>
              <a:rPr lang="el-GR" altLang="el-GR" sz="4000" b="1" dirty="0">
                <a:solidFill>
                  <a:prstClr val="black"/>
                </a:solidFill>
              </a:rPr>
            </a:br>
            <a:r>
              <a:rPr lang="el-GR" altLang="el-GR" sz="4000" b="1" dirty="0">
                <a:solidFill>
                  <a:prstClr val="black"/>
                </a:solidFill>
              </a:rPr>
              <a:t>ως προς στάθμη αναφοράς</a:t>
            </a:r>
            <a:r>
              <a:rPr lang="en-US" altLang="el-GR" sz="4000" b="1" dirty="0">
                <a:solidFill>
                  <a:prstClr val="black"/>
                </a:solidFill>
              </a:rPr>
              <a:t> </a:t>
            </a:r>
            <a:r>
              <a:rPr lang="en-US" altLang="el-GR" sz="4000" b="1" dirty="0" smtClean="0">
                <a:solidFill>
                  <a:prstClr val="black"/>
                </a:solidFill>
              </a:rPr>
              <a:t>(</a:t>
            </a:r>
            <a:r>
              <a:rPr lang="el-GR" altLang="el-GR" sz="4000" b="1" dirty="0" smtClean="0">
                <a:solidFill>
                  <a:prstClr val="black"/>
                </a:solidFill>
              </a:rPr>
              <a:t>2/3</a:t>
            </a:r>
            <a:r>
              <a:rPr lang="en-US" altLang="el-GR" sz="4000" b="1" dirty="0">
                <a:solidFill>
                  <a:prstClr val="black"/>
                </a:solidFill>
              </a:rPr>
              <a:t>)</a:t>
            </a:r>
            <a:endParaRPr lang="en-GB" altLang="el-GR" sz="3200" b="1" dirty="0" smtClean="0"/>
          </a:p>
        </p:txBody>
      </p:sp>
      <p:pic>
        <p:nvPicPr>
          <p:cNvPr id="3" name="Θέση περιεχομένου 1" descr="Εικόνα με τους τύπους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2" y="1969008"/>
            <a:ext cx="8052816" cy="3974592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996A5E6D-AC30-4864-BAEA-834FB7022EEF}" type="slidenum">
              <a:rPr lang="el-GR" sz="1400" smtClean="0">
                <a:cs typeface="+mn-cs"/>
              </a:rPr>
              <a:pPr algn="r">
                <a:defRPr/>
              </a:pPr>
              <a:t>18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19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>
                <a:solidFill>
                  <a:prstClr val="black"/>
                </a:solidFill>
              </a:rPr>
              <a:t>Σχετική στάθμη ισχύος </a:t>
            </a:r>
            <a:br>
              <a:rPr lang="el-GR" altLang="el-GR" sz="4000" b="1" dirty="0">
                <a:solidFill>
                  <a:prstClr val="black"/>
                </a:solidFill>
              </a:rPr>
            </a:br>
            <a:r>
              <a:rPr lang="el-GR" altLang="el-GR" sz="4000" b="1" dirty="0">
                <a:solidFill>
                  <a:prstClr val="black"/>
                </a:solidFill>
              </a:rPr>
              <a:t>ως προς στάθμη αναφοράς</a:t>
            </a:r>
            <a:r>
              <a:rPr lang="en-US" altLang="el-GR" sz="4000" b="1" dirty="0">
                <a:solidFill>
                  <a:prstClr val="black"/>
                </a:solidFill>
              </a:rPr>
              <a:t> </a:t>
            </a:r>
            <a:r>
              <a:rPr lang="en-US" altLang="el-GR" sz="4000" b="1" dirty="0" smtClean="0">
                <a:solidFill>
                  <a:prstClr val="black"/>
                </a:solidFill>
              </a:rPr>
              <a:t>(</a:t>
            </a:r>
            <a:r>
              <a:rPr lang="el-GR" altLang="el-GR" sz="4000" b="1" dirty="0" smtClean="0">
                <a:solidFill>
                  <a:prstClr val="black"/>
                </a:solidFill>
              </a:rPr>
              <a:t>3/3</a:t>
            </a:r>
            <a:r>
              <a:rPr lang="en-US" altLang="el-GR" sz="4000" b="1" dirty="0">
                <a:solidFill>
                  <a:prstClr val="black"/>
                </a:solidFill>
              </a:rPr>
              <a:t>)</a:t>
            </a:r>
            <a:endParaRPr lang="en-GB" altLang="el-GR" sz="4000" b="1" dirty="0" smtClean="0"/>
          </a:p>
        </p:txBody>
      </p:sp>
      <p:pic>
        <p:nvPicPr>
          <p:cNvPr id="3" name="Θέση περιεχομένου 1" descr="Εικόνα κυκλώματος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09252"/>
            <a:ext cx="8229600" cy="3507858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8C632D89-1AEA-49C2-9C1B-0D30D89FA94A}" type="slidenum">
              <a:rPr lang="el-GR" sz="1400" smtClean="0">
                <a:cs typeface="+mn-cs"/>
              </a:rPr>
              <a:pPr algn="r">
                <a:defRPr/>
              </a:pPr>
              <a:t>19</a:t>
            </a:fld>
            <a:endParaRPr lang="el-GR" sz="1400" smtClean="0">
              <a:cs typeface="+mn-cs"/>
            </a:endParaRPr>
          </a:p>
        </p:txBody>
      </p:sp>
      <p:pic>
        <p:nvPicPr>
          <p:cNvPr id="9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154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Χρηματοδότηση </a:t>
            </a:r>
          </a:p>
        </p:txBody>
      </p:sp>
      <p:sp>
        <p:nvSpPr>
          <p:cNvPr id="3075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l-GR" sz="2000" smtClean="0"/>
              <a:t>Το παρόν εκπαιδευτικό υλικό έχει αναπτυχθεί στο πλαίσιο του εκπαιδευτικού έργου του διδάσκοντα</a:t>
            </a:r>
            <a:r>
              <a:rPr lang="en-US" sz="2000" smtClean="0"/>
              <a:t>.</a:t>
            </a:r>
            <a:r>
              <a:rPr lang="el-GR" sz="2000" smtClean="0"/>
              <a:t> </a:t>
            </a:r>
            <a:endParaRPr lang="en-US" sz="2000" smtClean="0"/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l-GR" sz="2000" smtClean="0">
                <a:solidFill>
                  <a:srgbClr val="000000"/>
                </a:solidFill>
              </a:rPr>
              <a:t>Το έργο «</a:t>
            </a:r>
            <a:r>
              <a:rPr lang="el-GR" sz="2000" b="1" smtClean="0">
                <a:solidFill>
                  <a:srgbClr val="000000"/>
                </a:solidFill>
              </a:rPr>
              <a:t>Ανοικτά Ακαδημαϊκά Μαθήματα στο Τ.Ε.Ι. Θεσσαλίας</a:t>
            </a:r>
            <a:r>
              <a:rPr lang="el-GR" sz="2000" smtClean="0">
                <a:solidFill>
                  <a:srgbClr val="000000"/>
                </a:solidFill>
              </a:rPr>
              <a:t>» έχει χρηματοδοτήσει μόνο τη αναδιαμόρφωση του εκπαιδευτικού υλικού.</a:t>
            </a:r>
            <a:endParaRPr lang="el-GR" sz="2000" smtClean="0"/>
          </a:p>
          <a:p>
            <a:pPr eaLnBrk="1" hangingPunct="1">
              <a:spcBef>
                <a:spcPct val="0"/>
              </a:spcBef>
            </a:pPr>
            <a:r>
              <a:rPr lang="el-GR" sz="2000" smtClean="0"/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sz="2000" smtClean="0"/>
              <a:t>. </a:t>
            </a:r>
            <a:endParaRPr lang="el-GR" sz="2000" smtClean="0"/>
          </a:p>
        </p:txBody>
      </p:sp>
      <p:pic>
        <p:nvPicPr>
          <p:cNvPr id="3076" name="Εικόνα 1" descr=" Λογότυπο επιχειρησιακού προγράμματος εκπαίδευση και δια βίου μάθηση.   ">
            <a:hlinkClick r:id="rId4" tooltip="Μετάβαση σε www.edulll.gr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7CE36B-80CE-44A7-B902-61BCD890CB83}" type="slidenum">
              <a:rPr lang="el-GR" sz="14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 sz="1400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07494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/>
              <a:t>Απώλειες διαδρομής</a:t>
            </a:r>
            <a:r>
              <a:rPr lang="en-US" altLang="el-GR" sz="4000" b="1" dirty="0" smtClean="0"/>
              <a:t>: </a:t>
            </a:r>
            <a:r>
              <a:rPr lang="el-GR" altLang="el-GR" sz="4000" b="1" dirty="0" smtClean="0"/>
              <a:t>Διάδοση πάνω από επίπεδη επιφάνεια</a:t>
            </a:r>
            <a:r>
              <a:rPr lang="en-US" altLang="el-GR" sz="4000" b="1" dirty="0" smtClean="0"/>
              <a:t> (1</a:t>
            </a:r>
            <a:r>
              <a:rPr lang="el-GR" altLang="el-GR" sz="4000" b="1" dirty="0" smtClean="0"/>
              <a:t>/3</a:t>
            </a:r>
            <a:r>
              <a:rPr lang="en-US" altLang="el-GR" sz="4000" b="1" dirty="0" smtClean="0"/>
              <a:t>)</a:t>
            </a:r>
            <a:endParaRPr lang="en-GB" altLang="el-GR" sz="4000" b="1" dirty="0" smtClean="0"/>
          </a:p>
        </p:txBody>
      </p:sp>
      <p:pic>
        <p:nvPicPr>
          <p:cNvPr id="5" name="Θέση περιεχομένου 1" descr="Εικόνα των απωλειών διαδρομής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9" y="1722437"/>
            <a:ext cx="6724642" cy="4525963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A767369B-5CCF-4FF3-BB28-F5BD2586C69E}" type="slidenum">
              <a:rPr lang="el-GR" sz="1400" smtClean="0">
                <a:cs typeface="+mn-cs"/>
              </a:rPr>
              <a:pPr algn="r">
                <a:defRPr/>
              </a:pPr>
              <a:t>20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86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>
                <a:solidFill>
                  <a:prstClr val="black"/>
                </a:solidFill>
              </a:rPr>
              <a:t>Απώλειες διαδρομής</a:t>
            </a:r>
            <a:r>
              <a:rPr lang="en-US" altLang="el-GR" sz="4000" b="1" dirty="0">
                <a:solidFill>
                  <a:prstClr val="black"/>
                </a:solidFill>
              </a:rPr>
              <a:t>: </a:t>
            </a:r>
            <a:r>
              <a:rPr lang="el-GR" altLang="el-GR" sz="4000" b="1" dirty="0">
                <a:solidFill>
                  <a:prstClr val="black"/>
                </a:solidFill>
              </a:rPr>
              <a:t>Διάδοση πάνω από επίπεδη επιφάνεια</a:t>
            </a:r>
            <a:r>
              <a:rPr lang="en-US" altLang="el-GR" sz="4000" b="1" dirty="0">
                <a:solidFill>
                  <a:prstClr val="black"/>
                </a:solidFill>
              </a:rPr>
              <a:t> </a:t>
            </a:r>
            <a:r>
              <a:rPr lang="en-US" altLang="el-GR" sz="4000" b="1" dirty="0" smtClean="0">
                <a:solidFill>
                  <a:prstClr val="black"/>
                </a:solidFill>
              </a:rPr>
              <a:t>(</a:t>
            </a:r>
            <a:r>
              <a:rPr lang="el-GR" altLang="el-GR" sz="4000" b="1" dirty="0" smtClean="0">
                <a:solidFill>
                  <a:prstClr val="black"/>
                </a:solidFill>
              </a:rPr>
              <a:t>2/3</a:t>
            </a:r>
            <a:r>
              <a:rPr lang="en-US" altLang="el-GR" sz="4000" b="1" dirty="0">
                <a:solidFill>
                  <a:prstClr val="black"/>
                </a:solidFill>
              </a:rPr>
              <a:t>)</a:t>
            </a:r>
            <a:endParaRPr lang="en-GB" altLang="el-GR" sz="3200" b="1" dirty="0" smtClean="0">
              <a:latin typeface="Arial" charset="0"/>
            </a:endParaRPr>
          </a:p>
        </p:txBody>
      </p:sp>
      <p:pic>
        <p:nvPicPr>
          <p:cNvPr id="4" name="Θέση περιεχομένου 1" descr="Εικόνα των απωλειών διαδρομής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69" y="1600200"/>
            <a:ext cx="6138262" cy="4525963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2A066CE9-38AF-4F7E-8D6A-9E65A6020C65}" type="slidenum">
              <a:rPr lang="el-GR" sz="1400" smtClean="0">
                <a:cs typeface="+mn-cs"/>
              </a:rPr>
              <a:pPr algn="r">
                <a:defRPr/>
              </a:pPr>
              <a:t>21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08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/>
              <a:t>Απώλειες διαδρομής</a:t>
            </a:r>
            <a:r>
              <a:rPr lang="en-US" altLang="el-GR" sz="4000" b="1" dirty="0" smtClean="0"/>
              <a:t>: </a:t>
            </a:r>
            <a:r>
              <a:rPr lang="el-GR" altLang="el-GR" sz="4000" b="1" dirty="0" smtClean="0"/>
              <a:t>Διάδοση πάνω από επίπεδη επιφάνεια</a:t>
            </a:r>
            <a:r>
              <a:rPr lang="en-US" altLang="el-GR" sz="4000" b="1" dirty="0" smtClean="0"/>
              <a:t> (3</a:t>
            </a:r>
            <a:r>
              <a:rPr lang="el-GR" altLang="el-GR" sz="4000" b="1" dirty="0" smtClean="0"/>
              <a:t>/3</a:t>
            </a:r>
            <a:r>
              <a:rPr lang="en-US" altLang="el-GR" sz="4000" b="1" dirty="0" smtClean="0"/>
              <a:t>)</a:t>
            </a:r>
            <a:endParaRPr lang="en-GB" altLang="el-GR" sz="4000" b="1" dirty="0" smtClean="0"/>
          </a:p>
        </p:txBody>
      </p:sp>
      <p:pic>
        <p:nvPicPr>
          <p:cNvPr id="3" name="Εικόνα 1" descr="Εικόνα με τύπους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7924800" cy="2633472"/>
          </a:xfrm>
          <a:prstGeom prst="rect">
            <a:avLst/>
          </a:prstGeom>
        </p:spPr>
      </p:pic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20400"/>
              </a:spcAft>
              <a:buNone/>
            </a:pPr>
            <a:endParaRPr lang="el-GR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000" b="1" dirty="0" smtClean="0"/>
              <a:t>Παρατήρηση</a:t>
            </a:r>
            <a:r>
              <a:rPr lang="el-GR" sz="2000" dirty="0"/>
              <a:t>: Ενώ στον ελεύθερο </a:t>
            </a:r>
            <a:r>
              <a:rPr lang="el-GR" sz="2000" dirty="0" smtClean="0"/>
              <a:t>χώρο, </a:t>
            </a:r>
            <a:r>
              <a:rPr lang="el-GR" sz="2000" dirty="0"/>
              <a:t>οι απώλειες διαδρομής μεταβάλλονταν αντιστρόφως ανάλογα με το τετράγωνο της </a:t>
            </a:r>
            <a:r>
              <a:rPr lang="el-GR" sz="2000" dirty="0" smtClean="0"/>
              <a:t>απόστασης, </a:t>
            </a:r>
            <a:r>
              <a:rPr lang="el-GR" sz="2000" dirty="0"/>
              <a:t>κατά την διάδοση πάνω </a:t>
            </a:r>
            <a:r>
              <a:rPr lang="el-GR" sz="2000" dirty="0" smtClean="0"/>
              <a:t>από </a:t>
            </a:r>
            <a:r>
              <a:rPr lang="el-GR" sz="2000" dirty="0"/>
              <a:t>επίπεδη </a:t>
            </a:r>
            <a:r>
              <a:rPr lang="el-GR" sz="2000" dirty="0" smtClean="0"/>
              <a:t>επιφάνεια, </a:t>
            </a:r>
            <a:r>
              <a:rPr lang="el-GR" sz="2000" dirty="0"/>
              <a:t>η μεταβολή γίνεται αντιστρόφως ανάλογη της τετάρτης δύναμης της απόστασης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3B8CEC42-5F8C-416A-9416-6A526359FBEE}" type="slidenum">
              <a:rPr lang="el-GR" sz="1400" smtClean="0">
                <a:cs typeface="+mn-cs"/>
              </a:rPr>
              <a:pPr algn="r">
                <a:defRPr/>
              </a:pPr>
              <a:t>22</a:t>
            </a:fld>
            <a:endParaRPr lang="el-GR" sz="1400" smtClean="0">
              <a:cs typeface="+mn-cs"/>
            </a:endParaRPr>
          </a:p>
        </p:txBody>
      </p:sp>
      <p:pic>
        <p:nvPicPr>
          <p:cNvPr id="10" name="Εικόνα 2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672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/>
              <a:t>Απώλειες διαδρομής</a:t>
            </a:r>
            <a:r>
              <a:rPr lang="en-US" altLang="el-GR" sz="4000" b="1" dirty="0" smtClean="0"/>
              <a:t>: </a:t>
            </a:r>
            <a:r>
              <a:rPr lang="el-GR" altLang="el-GR" sz="4000" b="1" dirty="0" smtClean="0"/>
              <a:t/>
            </a:r>
            <a:br>
              <a:rPr lang="el-GR" altLang="el-GR" sz="4000" b="1" dirty="0" smtClean="0"/>
            </a:br>
            <a:r>
              <a:rPr lang="el-GR" altLang="el-GR" sz="4000" b="1" dirty="0" smtClean="0"/>
              <a:t>Διάδοση μη-οπτικής επαφής</a:t>
            </a:r>
            <a:r>
              <a:rPr lang="en-US" altLang="el-GR" sz="4000" b="1" dirty="0" smtClean="0"/>
              <a:t> (1</a:t>
            </a:r>
            <a:r>
              <a:rPr lang="el-GR" altLang="el-GR" sz="4000" b="1" dirty="0" smtClean="0"/>
              <a:t>/3</a:t>
            </a:r>
            <a:r>
              <a:rPr lang="en-US" altLang="el-GR" sz="4000" b="1" dirty="0" smtClean="0"/>
              <a:t>)</a:t>
            </a:r>
            <a:endParaRPr lang="en-GB" altLang="el-GR" sz="4000" b="1" dirty="0" smtClean="0"/>
          </a:p>
        </p:txBody>
      </p:sp>
      <p:pic>
        <p:nvPicPr>
          <p:cNvPr id="4" name="Θέση περιεχομένου 1" descr="Εικόνα διάδοσης μη οπτικής επαφής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60" y="1722437"/>
            <a:ext cx="8062080" cy="4525963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FEFBBCAE-9458-469B-8AC6-D63902F280A0}" type="slidenum">
              <a:rPr lang="el-GR" sz="1400" smtClean="0">
                <a:cs typeface="+mn-cs"/>
              </a:rPr>
              <a:pPr algn="r">
                <a:defRPr/>
              </a:pPr>
              <a:t>23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9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>
                <a:solidFill>
                  <a:prstClr val="black"/>
                </a:solidFill>
              </a:rPr>
              <a:t>Απώλειες διαδρομής</a:t>
            </a:r>
            <a:r>
              <a:rPr lang="en-US" altLang="el-GR" sz="4000" b="1" dirty="0">
                <a:solidFill>
                  <a:prstClr val="black"/>
                </a:solidFill>
              </a:rPr>
              <a:t>: </a:t>
            </a:r>
            <a:r>
              <a:rPr lang="el-GR" altLang="el-GR" sz="4000" b="1" dirty="0">
                <a:solidFill>
                  <a:prstClr val="black"/>
                </a:solidFill>
              </a:rPr>
              <a:t/>
            </a:r>
            <a:br>
              <a:rPr lang="el-GR" altLang="el-GR" sz="4000" b="1" dirty="0">
                <a:solidFill>
                  <a:prstClr val="black"/>
                </a:solidFill>
              </a:rPr>
            </a:br>
            <a:r>
              <a:rPr lang="el-GR" altLang="el-GR" sz="4000" b="1" dirty="0">
                <a:solidFill>
                  <a:prstClr val="black"/>
                </a:solidFill>
              </a:rPr>
              <a:t>Διάδοση μη-οπτικής επαφής</a:t>
            </a:r>
            <a:r>
              <a:rPr lang="en-US" altLang="el-GR" sz="4000" b="1" dirty="0">
                <a:solidFill>
                  <a:prstClr val="black"/>
                </a:solidFill>
              </a:rPr>
              <a:t> </a:t>
            </a:r>
            <a:r>
              <a:rPr lang="en-US" altLang="el-GR" sz="4000" b="1" dirty="0" smtClean="0">
                <a:solidFill>
                  <a:prstClr val="black"/>
                </a:solidFill>
              </a:rPr>
              <a:t>(</a:t>
            </a:r>
            <a:r>
              <a:rPr lang="el-GR" altLang="el-GR" sz="4000" b="1" dirty="0" smtClean="0">
                <a:solidFill>
                  <a:prstClr val="black"/>
                </a:solidFill>
              </a:rPr>
              <a:t>2/3</a:t>
            </a:r>
            <a:r>
              <a:rPr lang="en-US" altLang="el-GR" sz="4000" b="1" dirty="0">
                <a:solidFill>
                  <a:prstClr val="black"/>
                </a:solidFill>
              </a:rPr>
              <a:t>)</a:t>
            </a:r>
            <a:endParaRPr lang="en-GB" altLang="el-GR" sz="3600" b="1" dirty="0" smtClean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21208" indent="-521208">
                  <a:spcBef>
                    <a:spcPts val="0"/>
                  </a:spcBef>
                  <a:spcAft>
                    <a:spcPts val="600"/>
                  </a:spcAft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l-GR" altLang="el-GR" sz="2800" dirty="0" smtClean="0"/>
                  <a:t>Βάσει εμπειρικών δεδομένων, έχει αναπτυχθεί ένα γενικό μοντέλο για διάδοση</a:t>
                </a:r>
                <a:r>
                  <a:rPr lang="en-GB" altLang="el-GR" sz="2800" dirty="0" smtClean="0"/>
                  <a:t> </a:t>
                </a:r>
                <a:r>
                  <a:rPr lang="en-US" altLang="el-GR" sz="2800" dirty="0" smtClean="0"/>
                  <a:t>NLOS</a:t>
                </a:r>
                <a:r>
                  <a:rPr lang="el-GR" altLang="el-GR" sz="2800" dirty="0"/>
                  <a:t>:</a:t>
                </a:r>
                <a:endParaRPr lang="el-GR" altLang="el-GR" sz="2800" dirty="0" smtClean="0"/>
              </a:p>
              <a:p>
                <a:pPr marL="0" indent="0">
                  <a:spcBef>
                    <a:spcPts val="0"/>
                  </a:spcBef>
                  <a:spcAft>
                    <a:spcPts val="1800"/>
                  </a:spcAft>
                  <a:buClr>
                    <a:srgbClr val="33339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l-GR" sz="2800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altLang="el-GR" sz="28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l-GR" sz="28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altLang="el-GR" sz="2800" b="0" i="1" smtClean="0"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∝ </m:t>
                      </m:r>
                      <m:sSub>
                        <m:sSubPr>
                          <m:ctrlPr>
                            <a:rPr lang="en-US" altLang="el-GR" sz="2800" b="0" i="1" smtClean="0"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el-GR" sz="2800" b="0" i="1" smtClean="0"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el-GR" sz="2800" b="0" i="1" smtClean="0"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r>
                        <a:rPr lang="en-US" altLang="el-GR" sz="2800" i="1"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el-GR" sz="2800" b="0" i="1" smtClean="0"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l-GR" sz="2800" i="1">
                                  <a:solidFill>
                                    <a:srgbClr val="008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el-GR" sz="2800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l-GR" sz="2800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el-GR" sz="2800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l-GR" sz="2800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el-GR" sz="2800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el-GR" sz="2800" b="0" i="1" smtClean="0"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l-GR" altLang="el-GR" sz="2800" dirty="0" smtClean="0"/>
              </a:p>
              <a:p>
                <a:pPr marL="914400" lvl="2" indent="0" eaLnBrk="1" hangingPunct="1"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en-GB" altLang="el-GR" i="1" dirty="0">
                    <a:solidFill>
                      <a:prstClr val="black"/>
                    </a:solidFill>
                    <a:cs typeface="Arial" charset="0"/>
                  </a:rPr>
                  <a:t>n</a:t>
                </a:r>
                <a:r>
                  <a:rPr lang="el-GR" altLang="el-GR" dirty="0">
                    <a:solidFill>
                      <a:prstClr val="black"/>
                    </a:solidFill>
                    <a:cs typeface="Arial" charset="0"/>
                  </a:rPr>
                  <a:t> :</a:t>
                </a:r>
                <a:r>
                  <a:rPr lang="en-US" altLang="el-GR" dirty="0">
                    <a:solidFill>
                      <a:prstClr val="black"/>
                    </a:solidFill>
                    <a:cs typeface="Arial" charset="0"/>
                  </a:rPr>
                  <a:t>2</a:t>
                </a:r>
                <a:r>
                  <a:rPr lang="el-GR" altLang="el-GR" dirty="0">
                    <a:solidFill>
                      <a:prstClr val="black"/>
                    </a:solidFill>
                    <a:cs typeface="Arial" charset="0"/>
                  </a:rPr>
                  <a:t> </a:t>
                </a:r>
                <a:r>
                  <a:rPr lang="el-GR" altLang="el-GR" dirty="0">
                    <a:solidFill>
                      <a:prstClr val="black"/>
                    </a:solidFill>
                    <a:cs typeface="Arial" charset="0"/>
                    <a:sym typeface="Symbol" pitchFamily="18" charset="2"/>
                  </a:rPr>
                  <a:t></a:t>
                </a:r>
                <a:r>
                  <a:rPr lang="el-GR" altLang="el-GR" dirty="0">
                    <a:solidFill>
                      <a:prstClr val="black"/>
                    </a:solidFill>
                    <a:cs typeface="Arial" charset="0"/>
                  </a:rPr>
                  <a:t> </a:t>
                </a:r>
                <a:r>
                  <a:rPr lang="en-GB" altLang="el-GR" i="1" dirty="0">
                    <a:solidFill>
                      <a:prstClr val="black"/>
                    </a:solidFill>
                    <a:cs typeface="Arial" charset="0"/>
                  </a:rPr>
                  <a:t>n</a:t>
                </a:r>
                <a:r>
                  <a:rPr lang="el-GR" altLang="el-GR" dirty="0">
                    <a:solidFill>
                      <a:prstClr val="black"/>
                    </a:solidFill>
                    <a:cs typeface="Arial" charset="0"/>
                  </a:rPr>
                  <a:t> </a:t>
                </a:r>
                <a:r>
                  <a:rPr lang="el-GR" altLang="el-GR" dirty="0">
                    <a:solidFill>
                      <a:prstClr val="black"/>
                    </a:solidFill>
                    <a:cs typeface="Arial" charset="0"/>
                    <a:sym typeface="Symbol" pitchFamily="18" charset="2"/>
                  </a:rPr>
                  <a:t></a:t>
                </a:r>
                <a:r>
                  <a:rPr lang="el-GR" altLang="el-GR" dirty="0">
                    <a:solidFill>
                      <a:prstClr val="black"/>
                    </a:solidFill>
                    <a:cs typeface="Arial" charset="0"/>
                  </a:rPr>
                  <a:t> </a:t>
                </a:r>
                <a:r>
                  <a:rPr lang="en-US" altLang="el-GR" dirty="0">
                    <a:solidFill>
                      <a:prstClr val="black"/>
                    </a:solidFill>
                    <a:cs typeface="Arial" charset="0"/>
                  </a:rPr>
                  <a:t>6.</a:t>
                </a:r>
                <a:r>
                  <a:rPr lang="el-GR" altLang="el-GR" dirty="0">
                    <a:solidFill>
                      <a:prstClr val="black"/>
                    </a:solidFill>
                    <a:cs typeface="Arial" charset="0"/>
                  </a:rPr>
                  <a:t>5.</a:t>
                </a:r>
              </a:p>
              <a:p>
                <a:pPr marL="914400" lvl="2" indent="0" eaLnBrk="1" hangingPunct="1"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en-GB" altLang="el-GR" i="1" dirty="0">
                    <a:solidFill>
                      <a:prstClr val="black"/>
                    </a:solidFill>
                    <a:cs typeface="Arial" charset="0"/>
                  </a:rPr>
                  <a:t>d</a:t>
                </a:r>
                <a:r>
                  <a:rPr lang="el-GR" altLang="el-GR" dirty="0">
                    <a:solidFill>
                      <a:prstClr val="black"/>
                    </a:solidFill>
                    <a:cs typeface="Arial" charset="0"/>
                  </a:rPr>
                  <a:t> = Απόσταση μεταξύ κεραιών εκπομπής και </a:t>
                </a:r>
                <a:r>
                  <a:rPr lang="el-GR" altLang="el-GR" dirty="0" smtClean="0">
                    <a:solidFill>
                      <a:prstClr val="black"/>
                    </a:solidFill>
                    <a:cs typeface="Arial" charset="0"/>
                  </a:rPr>
                  <a:t>λήψης.</a:t>
                </a:r>
                <a:endParaRPr lang="el-GR" altLang="el-GR" dirty="0">
                  <a:solidFill>
                    <a:prstClr val="black"/>
                  </a:solidFill>
                  <a:cs typeface="Arial" charset="0"/>
                </a:endParaRPr>
              </a:p>
              <a:p>
                <a:pPr marL="914400" lvl="2" indent="0" eaLnBrk="1" hangingPunct="1"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en-US" altLang="el-GR" i="1" dirty="0" smtClean="0">
                    <a:solidFill>
                      <a:prstClr val="black"/>
                    </a:solidFill>
                    <a:cs typeface="Arial" charset="0"/>
                  </a:rPr>
                  <a:t>d</a:t>
                </a:r>
                <a:r>
                  <a:rPr lang="en-US" altLang="el-GR" baseline="-25000" dirty="0" smtClean="0">
                    <a:solidFill>
                      <a:prstClr val="black"/>
                    </a:solidFill>
                    <a:cs typeface="Arial" charset="0"/>
                  </a:rPr>
                  <a:t>0</a:t>
                </a:r>
                <a:r>
                  <a:rPr lang="el-GR" altLang="el-GR" baseline="-25000" dirty="0" smtClean="0">
                    <a:solidFill>
                      <a:prstClr val="black"/>
                    </a:solidFill>
                    <a:cs typeface="Arial" charset="0"/>
                  </a:rPr>
                  <a:t> </a:t>
                </a:r>
                <a:r>
                  <a:rPr lang="el-GR" altLang="el-GR" dirty="0">
                    <a:solidFill>
                      <a:prstClr val="black"/>
                    </a:solidFill>
                    <a:cs typeface="Arial" charset="0"/>
                  </a:rPr>
                  <a:t>= Απόσταση αναφοράς (1 </a:t>
                </a:r>
                <a:r>
                  <a:rPr lang="en-US" altLang="el-GR" dirty="0">
                    <a:solidFill>
                      <a:prstClr val="black"/>
                    </a:solidFill>
                    <a:cs typeface="Arial" charset="0"/>
                  </a:rPr>
                  <a:t>km </a:t>
                </a:r>
                <a:r>
                  <a:rPr lang="el-GR" altLang="el-GR" dirty="0">
                    <a:solidFill>
                      <a:prstClr val="black"/>
                    </a:solidFill>
                    <a:cs typeface="Arial" charset="0"/>
                  </a:rPr>
                  <a:t>ή 1-3 </a:t>
                </a:r>
                <a:r>
                  <a:rPr lang="en-US" altLang="el-GR" dirty="0">
                    <a:solidFill>
                      <a:prstClr val="black"/>
                    </a:solidFill>
                    <a:cs typeface="Arial" charset="0"/>
                  </a:rPr>
                  <a:t>m</a:t>
                </a:r>
                <a:r>
                  <a:rPr lang="en-US" altLang="el-GR" dirty="0" smtClean="0">
                    <a:solidFill>
                      <a:prstClr val="black"/>
                    </a:solidFill>
                    <a:cs typeface="Arial" charset="0"/>
                  </a:rPr>
                  <a:t>)</a:t>
                </a:r>
                <a:r>
                  <a:rPr lang="el-GR" altLang="el-GR" dirty="0" smtClean="0">
                    <a:solidFill>
                      <a:prstClr val="black"/>
                    </a:solidFill>
                    <a:cs typeface="Arial" charset="0"/>
                  </a:rPr>
                  <a:t>.</a:t>
                </a:r>
                <a:endParaRPr lang="el-GR" altLang="el-GR" dirty="0">
                  <a:solidFill>
                    <a:prstClr val="black"/>
                  </a:solidFill>
                  <a:cs typeface="Arial" charset="0"/>
                </a:endParaRPr>
              </a:p>
              <a:p>
                <a:pPr marL="914400" lvl="2" indent="0" eaLnBrk="1" hangingPunct="1"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en-GB" altLang="el-GR" i="1" dirty="0">
                    <a:solidFill>
                      <a:prstClr val="black"/>
                    </a:solidFill>
                    <a:cs typeface="Arial" charset="0"/>
                  </a:rPr>
                  <a:t>L</a:t>
                </a:r>
                <a:r>
                  <a:rPr lang="en-GB" altLang="el-GR" baseline="-25000" dirty="0">
                    <a:solidFill>
                      <a:prstClr val="black"/>
                    </a:solidFill>
                    <a:cs typeface="Arial" charset="0"/>
                  </a:rPr>
                  <a:t>f</a:t>
                </a:r>
                <a:r>
                  <a:rPr lang="el-GR" altLang="el-GR" baseline="-25000" dirty="0">
                    <a:solidFill>
                      <a:prstClr val="black"/>
                    </a:solidFill>
                    <a:cs typeface="Arial" charset="0"/>
                  </a:rPr>
                  <a:t> </a:t>
                </a:r>
                <a:r>
                  <a:rPr lang="el-GR" altLang="el-GR" dirty="0">
                    <a:solidFill>
                      <a:prstClr val="black"/>
                    </a:solidFill>
                    <a:cs typeface="Arial" charset="0"/>
                  </a:rPr>
                  <a:t>= Απώλειες διαδρομής σε απόσταση </a:t>
                </a:r>
                <a:r>
                  <a:rPr lang="el-GR" altLang="el-GR" i="1" dirty="0">
                    <a:solidFill>
                      <a:prstClr val="black"/>
                    </a:solidFill>
                    <a:cs typeface="Arial" charset="0"/>
                  </a:rPr>
                  <a:t>d</a:t>
                </a:r>
                <a:r>
                  <a:rPr lang="el-GR" altLang="el-GR" baseline="-25000" dirty="0">
                    <a:solidFill>
                      <a:prstClr val="black"/>
                    </a:solidFill>
                    <a:cs typeface="Arial" charset="0"/>
                  </a:rPr>
                  <a:t>0</a:t>
                </a:r>
                <a:r>
                  <a:rPr lang="el-GR" altLang="el-GR" dirty="0">
                    <a:solidFill>
                      <a:prstClr val="black"/>
                    </a:solidFill>
                    <a:cs typeface="Arial" charset="0"/>
                  </a:rPr>
                  <a:t> και διάδοση </a:t>
                </a:r>
                <a:r>
                  <a:rPr lang="en-US" altLang="el-GR" dirty="0" smtClean="0">
                    <a:solidFill>
                      <a:prstClr val="black"/>
                    </a:solidFill>
                    <a:cs typeface="Arial" charset="0"/>
                  </a:rPr>
                  <a:t>LOS</a:t>
                </a:r>
                <a:r>
                  <a:rPr lang="el-GR" altLang="el-GR" dirty="0" smtClean="0">
                    <a:solidFill>
                      <a:prstClr val="black"/>
                    </a:solidFill>
                    <a:cs typeface="Arial" charset="0"/>
                  </a:rPr>
                  <a:t>.</a:t>
                </a:r>
                <a:endParaRPr lang="el-GR" altLang="el-GR" dirty="0">
                  <a:solidFill>
                    <a:prstClr val="black"/>
                  </a:solidFill>
                  <a:cs typeface="Arial" charset="0"/>
                </a:endParaRPr>
              </a:p>
              <a:p>
                <a:pPr marL="914400" lvl="2" indent="0" eaLnBrk="1" hangingPunct="1"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en-US" altLang="el-GR" i="1" dirty="0" smtClean="0">
                    <a:solidFill>
                      <a:prstClr val="black"/>
                    </a:solidFill>
                    <a:cs typeface="Arial" charset="0"/>
                  </a:rPr>
                  <a:t>L</a:t>
                </a:r>
                <a:r>
                  <a:rPr lang="el-GR" altLang="el-GR" dirty="0" smtClean="0">
                    <a:solidFill>
                      <a:prstClr val="black"/>
                    </a:solidFill>
                    <a:cs typeface="Arial" charset="0"/>
                  </a:rPr>
                  <a:t> </a:t>
                </a:r>
                <a:r>
                  <a:rPr lang="el-GR" altLang="el-GR" dirty="0">
                    <a:solidFill>
                      <a:prstClr val="black"/>
                    </a:solidFill>
                    <a:cs typeface="Arial" charset="0"/>
                  </a:rPr>
                  <a:t>= Απώλειες διαδρομής για διάδοση </a:t>
                </a:r>
                <a:r>
                  <a:rPr lang="en-US" altLang="el-GR" dirty="0" smtClean="0">
                    <a:solidFill>
                      <a:prstClr val="black"/>
                    </a:solidFill>
                    <a:cs typeface="Arial" charset="0"/>
                  </a:rPr>
                  <a:t>LOS</a:t>
                </a:r>
                <a:r>
                  <a:rPr lang="el-GR" altLang="el-GR" dirty="0" smtClean="0">
                    <a:solidFill>
                      <a:prstClr val="black"/>
                    </a:solidFill>
                    <a:cs typeface="Arial" charset="0"/>
                  </a:rPr>
                  <a:t> </a:t>
                </a:r>
                <a:r>
                  <a:rPr lang="el-GR" altLang="el-GR" dirty="0">
                    <a:solidFill>
                      <a:prstClr val="black"/>
                    </a:solidFill>
                    <a:cs typeface="Arial" charset="0"/>
                  </a:rPr>
                  <a:t>και </a:t>
                </a:r>
                <a:r>
                  <a:rPr lang="en-US" altLang="el-GR" dirty="0" smtClean="0">
                    <a:solidFill>
                      <a:prstClr val="black"/>
                    </a:solidFill>
                    <a:cs typeface="Arial" charset="0"/>
                  </a:rPr>
                  <a:t>NLOS</a:t>
                </a:r>
                <a:r>
                  <a:rPr lang="el-GR" altLang="el-GR" dirty="0" smtClean="0">
                    <a:solidFill>
                      <a:prstClr val="black"/>
                    </a:solidFill>
                    <a:cs typeface="Arial" charset="0"/>
                  </a:rPr>
                  <a:t>.</a:t>
                </a:r>
                <a:endParaRPr lang="en-GB" altLang="el-GR" dirty="0">
                  <a:solidFill>
                    <a:prstClr val="black"/>
                  </a:solidFill>
                  <a:cs typeface="Arial" charset="0"/>
                </a:endParaRPr>
              </a:p>
              <a:p>
                <a:endParaRPr lang="en-GB" altLang="el-GR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1213" r="-1037" b="-13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51FF3508-8D3D-46E3-B3C3-B6EE056C9547}" type="slidenum">
              <a:rPr lang="el-GR" sz="1400" smtClean="0">
                <a:cs typeface="+mn-cs"/>
              </a:rPr>
              <a:pPr algn="r">
                <a:defRPr/>
              </a:pPr>
              <a:t>24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110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>
                <a:solidFill>
                  <a:prstClr val="black"/>
                </a:solidFill>
              </a:rPr>
              <a:t>Απώλειες διαδρομής</a:t>
            </a:r>
            <a:r>
              <a:rPr lang="en-US" altLang="el-GR" sz="4000" b="1" dirty="0">
                <a:solidFill>
                  <a:prstClr val="black"/>
                </a:solidFill>
              </a:rPr>
              <a:t>: </a:t>
            </a:r>
            <a:r>
              <a:rPr lang="el-GR" altLang="el-GR" sz="4000" b="1" dirty="0">
                <a:solidFill>
                  <a:prstClr val="black"/>
                </a:solidFill>
              </a:rPr>
              <a:t/>
            </a:r>
            <a:br>
              <a:rPr lang="el-GR" altLang="el-GR" sz="4000" b="1" dirty="0">
                <a:solidFill>
                  <a:prstClr val="black"/>
                </a:solidFill>
              </a:rPr>
            </a:br>
            <a:r>
              <a:rPr lang="el-GR" altLang="el-GR" sz="4000" b="1" dirty="0">
                <a:solidFill>
                  <a:prstClr val="black"/>
                </a:solidFill>
              </a:rPr>
              <a:t>Διάδοση μη-οπτικής επαφής</a:t>
            </a:r>
            <a:r>
              <a:rPr lang="en-US" altLang="el-GR" sz="4000" b="1" dirty="0">
                <a:solidFill>
                  <a:prstClr val="black"/>
                </a:solidFill>
              </a:rPr>
              <a:t> </a:t>
            </a:r>
            <a:r>
              <a:rPr lang="en-US" altLang="el-GR" sz="4000" b="1" dirty="0" smtClean="0">
                <a:solidFill>
                  <a:prstClr val="black"/>
                </a:solidFill>
              </a:rPr>
              <a:t>(</a:t>
            </a:r>
            <a:r>
              <a:rPr lang="el-GR" altLang="el-GR" sz="4000" b="1" dirty="0" smtClean="0">
                <a:solidFill>
                  <a:prstClr val="black"/>
                </a:solidFill>
              </a:rPr>
              <a:t>3/3</a:t>
            </a:r>
            <a:r>
              <a:rPr lang="en-US" altLang="el-GR" sz="4000" b="1" dirty="0">
                <a:solidFill>
                  <a:prstClr val="black"/>
                </a:solidFill>
              </a:rPr>
              <a:t>)</a:t>
            </a:r>
            <a:endParaRPr lang="en-GB" altLang="el-GR" sz="3200" b="1" dirty="0" smtClean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 eaLnBrk="1" hangingPunct="1">
                  <a:spcBef>
                    <a:spcPts val="0"/>
                  </a:spcBef>
                  <a:buClr>
                    <a:srgbClr val="0033CC"/>
                  </a:buClr>
                  <a:buFont typeface="Calibri" panose="020F0502020204030204" pitchFamily="34" charset="0"/>
                  <a:buChar char="●"/>
                </a:pPr>
                <a:endParaRPr lang="el-GR" altLang="el-GR" i="1" dirty="0" smtClean="0"/>
              </a:p>
              <a:p>
                <a:pPr marL="521208" indent="-521208" eaLnBrk="1" hangingPunct="1">
                  <a:spcBef>
                    <a:spcPts val="0"/>
                  </a:spcBef>
                  <a:spcAft>
                    <a:spcPts val="4200"/>
                  </a:spcAft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l-GR" altLang="el-GR" i="1" dirty="0" smtClean="0"/>
                  <a:t>Απόλυτη </a:t>
                </a:r>
                <a:r>
                  <a:rPr lang="el-GR" altLang="el-GR" i="1" dirty="0"/>
                  <a:t>μέση τιμή απωλειών </a:t>
                </a:r>
                <a:r>
                  <a:rPr lang="el-GR" altLang="el-GR" i="1" dirty="0" smtClean="0"/>
                  <a:t>διαδρομής (</a:t>
                </a:r>
                <a:r>
                  <a:rPr lang="en-GB" altLang="el-GR" i="1" dirty="0"/>
                  <a:t>absolute mean path loss</a:t>
                </a:r>
                <a:r>
                  <a:rPr lang="el-GR" altLang="el-GR" i="1" dirty="0" smtClean="0"/>
                  <a:t>).</a:t>
                </a:r>
                <a:endParaRPr lang="en-GB" altLang="el-GR" sz="24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+10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)  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𝑑𝐵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l-GR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232886ED-D846-4B02-BCA6-EE7F4312499D}" type="slidenum">
              <a:rPr lang="el-GR" sz="1400" smtClean="0">
                <a:cs typeface="+mn-cs"/>
              </a:rPr>
              <a:pPr algn="r">
                <a:defRPr/>
              </a:pPr>
              <a:t>25</a:t>
            </a:fld>
            <a:endParaRPr lang="el-GR" sz="1400" smtClean="0">
              <a:cs typeface="+mn-cs"/>
            </a:endParaRPr>
          </a:p>
        </p:txBody>
      </p:sp>
      <p:pic>
        <p:nvPicPr>
          <p:cNvPr id="9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901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/>
              <a:t>Σκίαση και απώλειες διαδρομής</a:t>
            </a:r>
            <a:r>
              <a:rPr lang="en-US" altLang="el-GR" sz="4000" b="1" dirty="0" smtClean="0"/>
              <a:t> </a:t>
            </a:r>
            <a:r>
              <a:rPr lang="el-GR" altLang="el-GR" sz="4000" b="1" dirty="0" smtClean="0"/>
              <a:t/>
            </a:r>
            <a:br>
              <a:rPr lang="el-GR" altLang="el-GR" sz="4000" b="1" dirty="0" smtClean="0"/>
            </a:br>
            <a:r>
              <a:rPr lang="en-US" altLang="el-GR" sz="4000" b="1" dirty="0" smtClean="0"/>
              <a:t>(1</a:t>
            </a:r>
            <a:r>
              <a:rPr lang="el-GR" altLang="el-GR" sz="4000" b="1" dirty="0" smtClean="0"/>
              <a:t> από 2</a:t>
            </a:r>
            <a:r>
              <a:rPr lang="en-US" altLang="el-GR" sz="4000" b="1" dirty="0" smtClean="0"/>
              <a:t>)</a:t>
            </a:r>
            <a:endParaRPr lang="en-GB" altLang="el-GR" sz="4000" b="1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0" indent="-521208" eaLnBrk="1" hangingPunct="1">
              <a:spcBef>
                <a:spcPct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i="1" dirty="0">
                <a:solidFill>
                  <a:prstClr val="black"/>
                </a:solidFill>
                <a:cs typeface="Arial" charset="0"/>
              </a:rPr>
              <a:t>Η τιμή των απωλειών διαδρομής </a:t>
            </a:r>
            <a:r>
              <a:rPr lang="en-GB" altLang="el-GR" sz="2800" b="1" i="1" dirty="0">
                <a:solidFill>
                  <a:prstClr val="black"/>
                </a:solidFill>
                <a:cs typeface="Arial" charset="0"/>
              </a:rPr>
              <a:t>L</a:t>
            </a:r>
            <a:r>
              <a:rPr lang="en-GB" altLang="el-GR" sz="2800" i="1" dirty="0">
                <a:solidFill>
                  <a:prstClr val="black"/>
                </a:solidFill>
                <a:cs typeface="Arial" charset="0"/>
              </a:rPr>
              <a:t>(d)</a:t>
            </a:r>
            <a:r>
              <a:rPr lang="el-GR" altLang="el-GR" sz="2800" i="1" dirty="0">
                <a:solidFill>
                  <a:prstClr val="black"/>
                </a:solidFill>
                <a:cs typeface="Arial" charset="0"/>
              </a:rPr>
              <a:t> είναι </a:t>
            </a:r>
            <a:r>
              <a:rPr lang="el-GR" altLang="el-GR" sz="2800" i="1" dirty="0" smtClean="0">
                <a:solidFill>
                  <a:prstClr val="black"/>
                </a:solidFill>
                <a:cs typeface="Arial" charset="0"/>
              </a:rPr>
              <a:t>τυχαία μεταβλητή, </a:t>
            </a:r>
            <a:r>
              <a:rPr lang="el-GR" altLang="el-GR" sz="2800" i="1" dirty="0">
                <a:solidFill>
                  <a:prstClr val="black"/>
                </a:solidFill>
                <a:cs typeface="Arial" charset="0"/>
              </a:rPr>
              <a:t>και έχει </a:t>
            </a:r>
            <a:r>
              <a:rPr lang="el-GR" altLang="el-GR" sz="2800" i="1" dirty="0" smtClean="0">
                <a:solidFill>
                  <a:prstClr val="black"/>
                </a:solidFill>
                <a:cs typeface="Arial" charset="0"/>
              </a:rPr>
              <a:t>λογαριθμική - κανονική </a:t>
            </a:r>
            <a:r>
              <a:rPr lang="el-GR" altLang="el-GR" sz="2800" i="1" dirty="0">
                <a:solidFill>
                  <a:prstClr val="black"/>
                </a:solidFill>
                <a:cs typeface="Arial" charset="0"/>
              </a:rPr>
              <a:t>κατανομή γύρω από την απόλυτη μέση </a:t>
            </a:r>
            <a:r>
              <a:rPr lang="el-GR" altLang="el-GR" sz="2800" i="1" dirty="0" smtClean="0">
                <a:solidFill>
                  <a:prstClr val="black"/>
                </a:solidFill>
                <a:cs typeface="Arial" charset="0"/>
              </a:rPr>
              <a:t>τιμή.</a:t>
            </a:r>
          </a:p>
        </p:txBody>
      </p:sp>
      <p:pic>
        <p:nvPicPr>
          <p:cNvPr id="3" name="Εικόνα 1" descr="Εικόνα με τύπους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4" y="3505200"/>
            <a:ext cx="8333232" cy="2401824"/>
          </a:xfrm>
          <a:prstGeom prst="rect">
            <a:avLst/>
          </a:prstGeo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B0C1F7E9-07BC-4B6F-AF1E-9373C165969D}" type="slidenum">
              <a:rPr lang="el-GR" sz="1400" smtClean="0">
                <a:cs typeface="+mn-cs"/>
              </a:rPr>
              <a:pPr algn="r">
                <a:defRPr/>
              </a:pPr>
              <a:t>26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06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el-GR" altLang="el-GR" sz="4000" b="1" dirty="0">
                <a:solidFill>
                  <a:prstClr val="black"/>
                </a:solidFill>
                <a:ea typeface="+mn-ea"/>
                <a:cs typeface="Arial" charset="0"/>
              </a:rPr>
              <a:t>Σκίαση και απώλειες διαδρομής </a:t>
            </a:r>
            <a:r>
              <a:rPr lang="el-GR" altLang="el-GR" sz="4000" b="1" dirty="0" smtClean="0">
                <a:solidFill>
                  <a:prstClr val="black"/>
                </a:solidFill>
                <a:ea typeface="+mn-ea"/>
                <a:cs typeface="Arial" charset="0"/>
              </a:rPr>
              <a:t/>
            </a:r>
            <a:br>
              <a:rPr lang="el-GR" altLang="el-GR" sz="4000" b="1" dirty="0" smtClean="0">
                <a:solidFill>
                  <a:prstClr val="black"/>
                </a:solidFill>
                <a:ea typeface="+mn-ea"/>
                <a:cs typeface="Arial" charset="0"/>
              </a:rPr>
            </a:br>
            <a:r>
              <a:rPr lang="el-GR" altLang="el-GR" sz="4000" b="1" dirty="0" smtClean="0">
                <a:solidFill>
                  <a:prstClr val="black"/>
                </a:solidFill>
                <a:ea typeface="+mn-ea"/>
                <a:cs typeface="Arial" charset="0"/>
              </a:rPr>
              <a:t>(2 από 2)</a:t>
            </a:r>
            <a:endParaRPr lang="el-GR" sz="5400" dirty="0"/>
          </a:p>
        </p:txBody>
      </p:sp>
      <p:sp>
        <p:nvSpPr>
          <p:cNvPr id="31748" name="Θέση περιεχομένου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21208" indent="-521208" eaLnBrk="1" hangingPunct="1">
              <a:spcBef>
                <a:spcPts val="0"/>
              </a:spcBef>
              <a:spcAft>
                <a:spcPts val="17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 smtClean="0"/>
              <a:t>Η λογαριθμική - κανονική κατανομή</a:t>
            </a:r>
            <a:r>
              <a:rPr lang="en-US" altLang="el-GR" sz="2400" dirty="0" smtClean="0"/>
              <a:t>,</a:t>
            </a:r>
            <a:r>
              <a:rPr lang="el-GR" altLang="el-GR" sz="2400" dirty="0" smtClean="0"/>
              <a:t> περιγράφει τις τυχαίες επιδράσεις σκίασης σε θέσεις που έχουν μεν την ίδια απόσταση από τον πομπό, αλλά έχουν διαφορετικούς βαθμούς αταξίας στη διαδρομή διάδοσης.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7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 smtClean="0"/>
              <a:t>Η λογαριθμική - κανονική σκίαση συνεπάγεται ότι οι μετρούμενες στάθμες σήματος, για συγκεκριμένη απόσταση  από τον πομπό, έχουν κατανομή </a:t>
            </a:r>
            <a:r>
              <a:rPr lang="en-GB" altLang="el-GR" sz="2400" dirty="0" smtClean="0"/>
              <a:t>Gauss</a:t>
            </a:r>
            <a:r>
              <a:rPr lang="el-GR" altLang="el-GR" sz="2400" dirty="0" smtClean="0"/>
              <a:t> γύρω από την απόλυτη μέση τιμή στάθμης </a:t>
            </a:r>
            <a:r>
              <a:rPr lang="en-US" altLang="el-GR" sz="2400" dirty="0" smtClean="0"/>
              <a:t>L(d).</a:t>
            </a:r>
            <a:endParaRPr lang="el-GR" altLang="el-GR" sz="2400" dirty="0" smtClean="0"/>
          </a:p>
          <a:p>
            <a:pPr marL="521208" indent="-521208" eaLnBrk="1" hangingPunct="1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 smtClean="0"/>
              <a:t>Οι απώλειες διαδρομής είναι η μέση τιμή της λογαριθμικής κανονικής σκίασης, που ονομάζεται επίσης και </a:t>
            </a:r>
            <a:r>
              <a:rPr lang="el-GR" altLang="el-GR" sz="2400" i="1" dirty="0" smtClean="0"/>
              <a:t>μέσος όρος περιοχής (</a:t>
            </a:r>
            <a:r>
              <a:rPr lang="en-GB" altLang="el-GR" sz="2400" i="1" dirty="0" smtClean="0"/>
              <a:t>area mean)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</p:txBody>
      </p:sp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81A5ABC1-8C7A-4A62-922D-89A87086613A}" type="slidenum">
              <a:rPr lang="el-GR" sz="1400" smtClean="0">
                <a:cs typeface="+mn-cs"/>
              </a:rPr>
              <a:pPr algn="r">
                <a:defRPr/>
              </a:pPr>
              <a:t>27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698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/>
              <a:t>Μέγιστη απόσταση </a:t>
            </a:r>
            <a:r>
              <a:rPr lang="el-GR" altLang="el-GR" sz="4000" b="1" dirty="0" err="1" smtClean="0"/>
              <a:t>ραδιοκάλυψης</a:t>
            </a:r>
            <a:r>
              <a:rPr lang="el-GR" altLang="el-GR" sz="4000" b="1" dirty="0" smtClean="0"/>
              <a:t> </a:t>
            </a:r>
            <a:br>
              <a:rPr lang="el-GR" altLang="el-GR" sz="4000" b="1" dirty="0" smtClean="0"/>
            </a:br>
            <a:r>
              <a:rPr lang="el-GR" altLang="el-GR" sz="4000" b="1" dirty="0" smtClean="0"/>
              <a:t>(1 από 2)</a:t>
            </a:r>
            <a:endParaRPr lang="en-GB" altLang="el-GR" sz="4000" b="1" dirty="0" smtClean="0"/>
          </a:p>
        </p:txBody>
      </p:sp>
      <p:pic>
        <p:nvPicPr>
          <p:cNvPr id="3" name="Θέση περιεχομένου 1" descr="Εικόνα με τους τύπους για συνθήκες los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5" y="1524000"/>
            <a:ext cx="7185365" cy="4711007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F8E6468E-634B-46DB-8BE6-4C7A83363210}" type="slidenum">
              <a:rPr lang="el-GR" sz="1400" smtClean="0">
                <a:cs typeface="+mn-cs"/>
              </a:rPr>
              <a:pPr algn="r">
                <a:defRPr/>
              </a:pPr>
              <a:t>28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27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>
                <a:solidFill>
                  <a:prstClr val="black"/>
                </a:solidFill>
              </a:rPr>
              <a:t>Μέγιστη απόσταση </a:t>
            </a:r>
            <a:r>
              <a:rPr lang="el-GR" altLang="el-GR" sz="4000" b="1" dirty="0" err="1">
                <a:solidFill>
                  <a:prstClr val="black"/>
                </a:solidFill>
              </a:rPr>
              <a:t>ραδιοκάλυψης</a:t>
            </a:r>
            <a:r>
              <a:rPr lang="el-GR" altLang="el-GR" sz="4000" b="1" dirty="0">
                <a:solidFill>
                  <a:prstClr val="black"/>
                </a:solidFill>
              </a:rPr>
              <a:t> </a:t>
            </a:r>
            <a:br>
              <a:rPr lang="el-GR" altLang="el-GR" sz="4000" b="1" dirty="0">
                <a:solidFill>
                  <a:prstClr val="black"/>
                </a:solidFill>
              </a:rPr>
            </a:br>
            <a:r>
              <a:rPr lang="el-GR" altLang="el-GR" sz="4000" b="1" dirty="0" smtClean="0">
                <a:solidFill>
                  <a:prstClr val="black"/>
                </a:solidFill>
              </a:rPr>
              <a:t>(</a:t>
            </a:r>
            <a:r>
              <a:rPr lang="en-US" altLang="el-GR" sz="4000" b="1" dirty="0">
                <a:solidFill>
                  <a:prstClr val="black"/>
                </a:solidFill>
              </a:rPr>
              <a:t>2</a:t>
            </a:r>
            <a:r>
              <a:rPr lang="el-GR" altLang="el-GR" sz="4000" b="1" dirty="0" smtClean="0">
                <a:solidFill>
                  <a:prstClr val="black"/>
                </a:solidFill>
              </a:rPr>
              <a:t> </a:t>
            </a:r>
            <a:r>
              <a:rPr lang="el-GR" altLang="el-GR" sz="4000" b="1" dirty="0">
                <a:solidFill>
                  <a:prstClr val="black"/>
                </a:solidFill>
              </a:rPr>
              <a:t>από 2)</a:t>
            </a:r>
            <a:endParaRPr lang="el-GR" dirty="0"/>
          </a:p>
        </p:txBody>
      </p:sp>
      <p:pic>
        <p:nvPicPr>
          <p:cNvPr id="4" name="Θέση περιεχομένου 1" descr="Εικόνα με τους τύπους για γενικότερες συνθήκες los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7" y="1600200"/>
            <a:ext cx="7602985" cy="4525963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638CCFA1-CBA7-4E35-B310-7E4023FDA7AB}" type="slidenum">
              <a:rPr lang="el-GR" sz="1400" smtClean="0">
                <a:cs typeface="+mn-cs"/>
              </a:rPr>
              <a:pPr algn="r">
                <a:defRPr/>
              </a:pPr>
              <a:t>29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094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smtClean="0"/>
              <a:t>Σκοποί ενότητας </a:t>
            </a:r>
          </a:p>
        </p:txBody>
      </p:sp>
      <p:sp>
        <p:nvSpPr>
          <p:cNvPr id="5123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r>
              <a:rPr lang="el-GR" altLang="el-GR" sz="2800" dirty="0" smtClean="0"/>
              <a:t>Ο αναγνώστης να μπορεί να: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arenR"/>
            </a:pPr>
            <a:r>
              <a:rPr lang="el-GR" altLang="el-GR" sz="2400" dirty="0" smtClean="0"/>
              <a:t>υπολογίζει τις απώλειες διαδρομής ανάλογα με τον τρόπο διάδοσης,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arenR"/>
            </a:pPr>
            <a:r>
              <a:rPr lang="el-GR" altLang="el-GR" sz="2400" dirty="0" smtClean="0"/>
              <a:t>υπολογίζει την μέγιστη απόσταση </a:t>
            </a:r>
            <a:r>
              <a:rPr lang="el-GR" altLang="el-GR" sz="2400" dirty="0" err="1" smtClean="0"/>
              <a:t>ραδιοκάλυψης</a:t>
            </a:r>
            <a:r>
              <a:rPr lang="el-GR" altLang="el-GR" sz="2400" dirty="0" smtClean="0"/>
              <a:t>,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arenR"/>
            </a:pPr>
            <a:r>
              <a:rPr lang="el-GR" altLang="el-GR" sz="2400" dirty="0" smtClean="0"/>
              <a:t>διακρίνει τα διάφορα είδη διαλείψεων στο περιβάλλον κινητών επικοινωνιών,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arenR"/>
            </a:pPr>
            <a:r>
              <a:rPr lang="el-GR" altLang="el-GR" sz="2400" dirty="0"/>
              <a:t>υ</a:t>
            </a:r>
            <a:r>
              <a:rPr lang="el-GR" altLang="el-GR" sz="2400" dirty="0" smtClean="0"/>
              <a:t>πολογίζει την ολίσθηση </a:t>
            </a:r>
            <a:r>
              <a:rPr lang="en-US" altLang="el-GR" sz="2400" dirty="0" smtClean="0"/>
              <a:t>Doppler</a:t>
            </a:r>
            <a:r>
              <a:rPr lang="el-GR" altLang="el-GR" sz="2400" dirty="0" smtClean="0"/>
              <a:t>.</a:t>
            </a:r>
          </a:p>
        </p:txBody>
      </p:sp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4101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AA30F4-1A18-43DB-9CF4-940E1CAA2A85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 sz="1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85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>
                <a:latin typeface="+mn-lt"/>
              </a:rPr>
              <a:t>Παραδοχές (Ι)</a:t>
            </a:r>
            <a:endParaRPr lang="en-GB" altLang="el-GR" b="1" dirty="0" smtClean="0">
              <a:latin typeface="+mn-lt"/>
            </a:endParaRPr>
          </a:p>
        </p:txBody>
      </p:sp>
      <p:pic>
        <p:nvPicPr>
          <p:cNvPr id="3" name="Εικόνα 1" descr="Εικόνα του χώρου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28" y="1661922"/>
            <a:ext cx="1511808" cy="1463040"/>
          </a:xfrm>
          <a:prstGeom prst="rect">
            <a:avLst/>
          </a:prstGeom>
        </p:spPr>
      </p:pic>
      <p:sp>
        <p:nvSpPr>
          <p:cNvPr id="4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0" lvl="4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l-GR" altLang="el-GR" sz="2200" b="1" dirty="0">
                <a:solidFill>
                  <a:prstClr val="black"/>
                </a:solidFill>
                <a:cs typeface="Arial" charset="0"/>
              </a:rPr>
              <a:t>Ελεύθερος χώρος</a:t>
            </a:r>
            <a:r>
              <a:rPr lang="el-GR" altLang="el-GR" sz="2200" dirty="0">
                <a:solidFill>
                  <a:prstClr val="black"/>
                </a:solidFill>
                <a:cs typeface="Arial" charset="0"/>
              </a:rPr>
              <a:t>: Όλα τα σημεία του κύκλου έχουν την ίδια στάθμη </a:t>
            </a:r>
            <a:r>
              <a:rPr lang="el-GR" altLang="el-GR" sz="2200" dirty="0" smtClean="0">
                <a:solidFill>
                  <a:prstClr val="black"/>
                </a:solidFill>
                <a:cs typeface="Arial" charset="0"/>
              </a:rPr>
              <a:t>λήψης, </a:t>
            </a:r>
            <a:r>
              <a:rPr lang="el-GR" altLang="el-GR" sz="2200" dirty="0">
                <a:solidFill>
                  <a:prstClr val="black"/>
                </a:solidFill>
                <a:cs typeface="Arial" charset="0"/>
              </a:rPr>
              <a:t>ή τον ίδιο </a:t>
            </a:r>
            <a:r>
              <a:rPr lang="en-US" altLang="el-GR" sz="2200" dirty="0">
                <a:solidFill>
                  <a:prstClr val="black"/>
                </a:solidFill>
                <a:cs typeface="Arial" charset="0"/>
              </a:rPr>
              <a:t>S/N (uplink </a:t>
            </a:r>
            <a:r>
              <a:rPr lang="el-GR" altLang="el-GR" sz="2200" dirty="0">
                <a:solidFill>
                  <a:prstClr val="black"/>
                </a:solidFill>
                <a:cs typeface="Arial" charset="0"/>
              </a:rPr>
              <a:t>ή</a:t>
            </a:r>
            <a:r>
              <a:rPr lang="en-US" altLang="el-GR" sz="2200" dirty="0">
                <a:solidFill>
                  <a:prstClr val="black"/>
                </a:solidFill>
                <a:cs typeface="Arial" charset="0"/>
              </a:rPr>
              <a:t> downlink)</a:t>
            </a:r>
            <a:r>
              <a:rPr lang="el-GR" altLang="el-GR" sz="2200" dirty="0" smtClean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 marL="1714500" lvl="4" indent="0" eaLnBrk="1" hangingPunct="1">
              <a:spcBef>
                <a:spcPct val="0"/>
              </a:spcBef>
              <a:spcAft>
                <a:spcPts val="1800"/>
              </a:spcAft>
              <a:buNone/>
            </a:pPr>
            <a:r>
              <a:rPr lang="el-GR" altLang="el-GR" sz="2200" b="1" dirty="0" smtClean="0">
                <a:solidFill>
                  <a:prstClr val="black"/>
                </a:solidFill>
                <a:cs typeface="Arial" charset="0"/>
              </a:rPr>
              <a:t>Ιδανικό </a:t>
            </a:r>
            <a:r>
              <a:rPr lang="el-GR" altLang="el-GR" sz="2200" b="1" dirty="0">
                <a:solidFill>
                  <a:prstClr val="black"/>
                </a:solidFill>
                <a:cs typeface="Arial" charset="0"/>
              </a:rPr>
              <a:t>επίπεδο έδαφος</a:t>
            </a:r>
            <a:r>
              <a:rPr lang="el-GR" altLang="el-GR" sz="2200" dirty="0">
                <a:solidFill>
                  <a:prstClr val="black"/>
                </a:solidFill>
                <a:cs typeface="Arial" charset="0"/>
              </a:rPr>
              <a:t>:</a:t>
            </a:r>
            <a:r>
              <a:rPr lang="el-GR" altLang="el-GR" sz="2200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el-GR" altLang="el-GR" sz="2200" dirty="0">
                <a:solidFill>
                  <a:prstClr val="black"/>
                </a:solidFill>
                <a:cs typeface="Arial" charset="0"/>
              </a:rPr>
              <a:t>Η ίδια θεώρηση</a:t>
            </a:r>
            <a:r>
              <a:rPr lang="el-GR" altLang="el-GR" sz="2200" dirty="0" smtClean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 marL="521208" lvl="0" indent="-521208" eaLnBrk="1" hangingPunct="1">
              <a:spcBef>
                <a:spcPct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l-GR" sz="2200" dirty="0">
                <a:solidFill>
                  <a:prstClr val="black"/>
                </a:solidFill>
                <a:cs typeface="Arial" charset="0"/>
              </a:rPr>
              <a:t>NLOS (</a:t>
            </a:r>
            <a:r>
              <a:rPr lang="el-GR" altLang="el-GR" sz="2200" dirty="0" smtClean="0">
                <a:solidFill>
                  <a:prstClr val="black"/>
                </a:solidFill>
                <a:cs typeface="Arial" charset="0"/>
              </a:rPr>
              <a:t>δηλαδή </a:t>
            </a:r>
            <a:r>
              <a:rPr lang="en-US" altLang="el-GR" sz="2200" dirty="0">
                <a:solidFill>
                  <a:prstClr val="black"/>
                </a:solidFill>
                <a:cs typeface="Arial" charset="0"/>
              </a:rPr>
              <a:t>d</a:t>
            </a:r>
            <a:r>
              <a:rPr lang="en-US" altLang="el-GR" sz="2200" baseline="30000" dirty="0">
                <a:solidFill>
                  <a:prstClr val="black"/>
                </a:solidFill>
                <a:cs typeface="Arial" charset="0"/>
              </a:rPr>
              <a:t>-n</a:t>
            </a:r>
            <a:r>
              <a:rPr lang="en-US" altLang="el-GR" sz="2200" dirty="0">
                <a:solidFill>
                  <a:prstClr val="black"/>
                </a:solidFill>
                <a:cs typeface="Arial" charset="0"/>
              </a:rPr>
              <a:t>) </a:t>
            </a:r>
            <a:r>
              <a:rPr lang="el-GR" altLang="el-GR" sz="2200" dirty="0">
                <a:solidFill>
                  <a:prstClr val="black"/>
                </a:solidFill>
                <a:cs typeface="Arial" charset="0"/>
              </a:rPr>
              <a:t>και λογαριθμική κανονική σκίαση:</a:t>
            </a:r>
          </a:p>
          <a:p>
            <a:pPr marL="1143000" lvl="0" indent="-457200" eaLnBrk="1" hangingPunct="1">
              <a:spcBef>
                <a:spcPct val="0"/>
              </a:spcBef>
              <a:spcAft>
                <a:spcPts val="3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000" dirty="0">
                <a:solidFill>
                  <a:prstClr val="black"/>
                </a:solidFill>
                <a:cs typeface="Arial" charset="0"/>
              </a:rPr>
              <a:t>Τα σημεία στην περιφέρεια θα έχουν την ίδια πιθανότητα για </a:t>
            </a:r>
            <a:r>
              <a:rPr lang="el-GR" altLang="el-GR" sz="2000" dirty="0" smtClean="0">
                <a:solidFill>
                  <a:prstClr val="black"/>
                </a:solidFill>
                <a:cs typeface="Arial" charset="0"/>
              </a:rPr>
              <a:t>μία </a:t>
            </a:r>
            <a:r>
              <a:rPr lang="el-GR" altLang="el-GR" sz="2000" dirty="0">
                <a:solidFill>
                  <a:prstClr val="black"/>
                </a:solidFill>
                <a:cs typeface="Arial" charset="0"/>
              </a:rPr>
              <a:t>συγκεκριμένη στάθμη </a:t>
            </a:r>
            <a:r>
              <a:rPr lang="el-GR" altLang="el-GR" sz="2000" dirty="0" smtClean="0">
                <a:solidFill>
                  <a:prstClr val="black"/>
                </a:solidFill>
                <a:cs typeface="Arial" charset="0"/>
              </a:rPr>
              <a:t>σήματος, </a:t>
            </a:r>
            <a:r>
              <a:rPr lang="el-GR" altLang="el-GR" sz="2000" dirty="0">
                <a:solidFill>
                  <a:prstClr val="black"/>
                </a:solidFill>
                <a:cs typeface="Arial" charset="0"/>
              </a:rPr>
              <a:t>ή για έναν συγκεκριμένο </a:t>
            </a:r>
            <a:r>
              <a:rPr lang="en-US" altLang="el-GR" sz="2000" dirty="0">
                <a:solidFill>
                  <a:prstClr val="black"/>
                </a:solidFill>
                <a:cs typeface="Arial" charset="0"/>
              </a:rPr>
              <a:t>S/N</a:t>
            </a:r>
            <a:r>
              <a:rPr lang="el-GR" altLang="el-GR" sz="2000" dirty="0">
                <a:solidFill>
                  <a:prstClr val="black"/>
                </a:solidFill>
                <a:cs typeface="Arial" charset="0"/>
              </a:rPr>
              <a:t>.</a:t>
            </a:r>
            <a:endParaRPr lang="en-US" altLang="el-GR" sz="2000" dirty="0">
              <a:solidFill>
                <a:prstClr val="black"/>
              </a:solidFill>
              <a:cs typeface="Arial" charset="0"/>
            </a:endParaRPr>
          </a:p>
          <a:p>
            <a:pPr marL="1143000" lvl="0" indent="-457200" eaLnBrk="1" hangingPunct="1">
              <a:spcBef>
                <a:spcPct val="0"/>
              </a:spcBef>
              <a:spcAft>
                <a:spcPts val="3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000" dirty="0">
                <a:solidFill>
                  <a:prstClr val="black"/>
                </a:solidFill>
                <a:cs typeface="Arial" charset="0"/>
              </a:rPr>
              <a:t>Σε όλη την περιφέρεια, ο λόγος του μήκους του τόξου στο οποίο έχουμε σήμα πάνω (ή κάτω) από </a:t>
            </a:r>
            <a:r>
              <a:rPr lang="el-GR" altLang="el-GR" sz="2000" dirty="0" smtClean="0">
                <a:solidFill>
                  <a:prstClr val="black"/>
                </a:solidFill>
                <a:cs typeface="Arial" charset="0"/>
              </a:rPr>
              <a:t>μία </a:t>
            </a:r>
            <a:r>
              <a:rPr lang="el-GR" altLang="el-GR" sz="2000" dirty="0">
                <a:solidFill>
                  <a:prstClr val="black"/>
                </a:solidFill>
                <a:cs typeface="Arial" charset="0"/>
              </a:rPr>
              <a:t>στάθμη προς το ολικό μήκος της </a:t>
            </a:r>
            <a:r>
              <a:rPr lang="el-GR" altLang="el-GR" sz="2000" dirty="0" smtClean="0">
                <a:solidFill>
                  <a:prstClr val="black"/>
                </a:solidFill>
                <a:cs typeface="Arial" charset="0"/>
              </a:rPr>
              <a:t>περιφέρειας, </a:t>
            </a:r>
            <a:r>
              <a:rPr lang="el-GR" altLang="el-GR" sz="2000" dirty="0">
                <a:solidFill>
                  <a:prstClr val="black"/>
                </a:solidFill>
                <a:cs typeface="Arial" charset="0"/>
              </a:rPr>
              <a:t>θα έχει καθορισμένη τιμή.</a:t>
            </a:r>
          </a:p>
          <a:p>
            <a:pPr marL="1143000" lvl="0" indent="-457200" eaLnBrk="1" hangingPunct="1">
              <a:spcBef>
                <a:spcPct val="0"/>
              </a:spcBef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000" dirty="0">
                <a:solidFill>
                  <a:prstClr val="black"/>
                </a:solidFill>
                <a:cs typeface="Arial" charset="0"/>
              </a:rPr>
              <a:t>Δεν αποτελεί ο κύκλος γεωμετρικό τόπο συγκεκριμένης στάθμης σήματος.</a:t>
            </a:r>
            <a:endParaRPr lang="en-GB" altLang="el-GR" sz="2000" dirty="0">
              <a:solidFill>
                <a:prstClr val="black"/>
              </a:solidFill>
              <a:cs typeface="Arial" charset="0"/>
            </a:endParaRPr>
          </a:p>
          <a:p>
            <a:pPr marL="1714500" lvl="4" indent="0" eaLnBrk="1" hangingPunct="1">
              <a:spcBef>
                <a:spcPct val="0"/>
              </a:spcBef>
              <a:buNone/>
            </a:pPr>
            <a:endParaRPr lang="en-GB" altLang="el-GR" sz="2400" dirty="0">
              <a:solidFill>
                <a:prstClr val="black"/>
              </a:solidFill>
              <a:cs typeface="Arial" charset="0"/>
            </a:endParaRPr>
          </a:p>
          <a:p>
            <a:pPr marL="800100" lvl="2" indent="0" eaLnBrk="1" hangingPunct="1">
              <a:spcBef>
                <a:spcPct val="0"/>
              </a:spcBef>
              <a:buNone/>
            </a:pPr>
            <a:endParaRPr lang="en-GB" altLang="el-GR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D34550DF-AFDB-4150-8987-B5B023F97112}" type="slidenum">
              <a:rPr lang="el-GR" sz="1400" smtClean="0">
                <a:cs typeface="+mn-cs"/>
              </a:rPr>
              <a:pPr algn="r">
                <a:defRPr/>
              </a:pPr>
              <a:t>30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74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Παραδοχές (</a:t>
            </a:r>
            <a:r>
              <a:rPr lang="el-GR" altLang="el-GR" b="1" dirty="0" smtClean="0"/>
              <a:t>ΙΙ)</a:t>
            </a:r>
            <a:endParaRPr lang="el-GR" dirty="0"/>
          </a:p>
        </p:txBody>
      </p:sp>
      <p:pic>
        <p:nvPicPr>
          <p:cNvPr id="5" name="Εικόνα 1" descr="Εικόνα του χώρου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23" y="1676400"/>
            <a:ext cx="2791968" cy="1901952"/>
          </a:xfrm>
          <a:prstGeom prst="rect">
            <a:avLst/>
          </a:prstGeom>
        </p:spPr>
      </p:pic>
      <p:sp>
        <p:nvSpPr>
          <p:cNvPr id="4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eaLnBrk="1" hangingPunct="1">
              <a:spcBef>
                <a:spcPct val="0"/>
              </a:spcBef>
              <a:spcAft>
                <a:spcPts val="13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altLang="el-GR" sz="2400" dirty="0" smtClean="0">
              <a:solidFill>
                <a:prstClr val="black"/>
              </a:solidFill>
              <a:cs typeface="Arial" charset="0"/>
            </a:endParaRPr>
          </a:p>
          <a:p>
            <a:pPr marL="521208" lvl="0" indent="-521208" eaLnBrk="1" hangingPunct="1">
              <a:spcBef>
                <a:spcPct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 smtClean="0">
                <a:solidFill>
                  <a:prstClr val="black"/>
                </a:solidFill>
                <a:cs typeface="Arial" charset="0"/>
              </a:rPr>
              <a:t>Ένα </a:t>
            </a:r>
            <a:r>
              <a:rPr lang="el-GR" altLang="el-GR" sz="2400" dirty="0">
                <a:solidFill>
                  <a:prstClr val="black"/>
                </a:solidFill>
                <a:cs typeface="Arial" charset="0"/>
              </a:rPr>
              <a:t>περίγραμμα όπου όλα τα σημεία του θα έχουν ίδια στάθμη σήματος ή ίδιον λόγο </a:t>
            </a:r>
            <a:r>
              <a:rPr lang="en-US" altLang="el-GR" sz="2400" dirty="0">
                <a:solidFill>
                  <a:prstClr val="black"/>
                </a:solidFill>
                <a:cs typeface="Arial" charset="0"/>
              </a:rPr>
              <a:t>S/N</a:t>
            </a:r>
            <a:r>
              <a:rPr lang="el-GR" altLang="el-GR" sz="2400" dirty="0">
                <a:solidFill>
                  <a:prstClr val="black"/>
                </a:solidFill>
                <a:cs typeface="Arial" charset="0"/>
              </a:rPr>
              <a:t>, θα έχει ακανόνιστο σχήμα και μπορεί ακόμη να είναι πολλαπλά </a:t>
            </a:r>
            <a:r>
              <a:rPr lang="el-GR" altLang="el-GR" sz="2400" dirty="0" smtClean="0">
                <a:solidFill>
                  <a:prstClr val="black"/>
                </a:solidFill>
                <a:cs typeface="Arial" charset="0"/>
              </a:rPr>
              <a:t>συνδεδεμένο.</a:t>
            </a:r>
            <a:endParaRPr lang="en-US" altLang="el-GR" sz="2400" dirty="0">
              <a:solidFill>
                <a:prstClr val="black"/>
              </a:solidFill>
              <a:cs typeface="Arial" charset="0"/>
            </a:endParaRPr>
          </a:p>
          <a:p>
            <a:pPr marL="521208" lvl="0" indent="-521208" eaLnBrk="1" hangingPunct="1">
              <a:spcBef>
                <a:spcPct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 smtClean="0">
                <a:solidFill>
                  <a:prstClr val="black"/>
                </a:solidFill>
                <a:cs typeface="Arial" charset="0"/>
              </a:rPr>
              <a:t>Έτσι</a:t>
            </a:r>
            <a:r>
              <a:rPr lang="el-GR" altLang="el-GR" sz="2400" dirty="0">
                <a:solidFill>
                  <a:prstClr val="black"/>
                </a:solidFill>
                <a:cs typeface="Arial" charset="0"/>
              </a:rPr>
              <a:t>, ο όρος κάλυψη ή ο επιτρεπόμενος διαχωρισμός σταθμών βάσης </a:t>
            </a:r>
            <a:r>
              <a:rPr lang="en-US" altLang="el-GR" sz="2400" dirty="0">
                <a:solidFill>
                  <a:prstClr val="black"/>
                </a:solidFill>
                <a:cs typeface="Arial" charset="0"/>
              </a:rPr>
              <a:t>(</a:t>
            </a:r>
            <a:r>
              <a:rPr lang="el-GR" altLang="el-GR" sz="2400" dirty="0">
                <a:solidFill>
                  <a:prstClr val="black"/>
                </a:solidFill>
                <a:cs typeface="Arial" charset="0"/>
              </a:rPr>
              <a:t>κυψελών) είναι </a:t>
            </a:r>
            <a:r>
              <a:rPr lang="el-GR" altLang="el-GR" sz="2400" dirty="0" smtClean="0">
                <a:solidFill>
                  <a:prstClr val="black"/>
                </a:solidFill>
                <a:cs typeface="Arial" charset="0"/>
              </a:rPr>
              <a:t>στατιστικός, </a:t>
            </a:r>
            <a:r>
              <a:rPr lang="el-GR" altLang="el-GR" sz="2400" dirty="0">
                <a:solidFill>
                  <a:prstClr val="black"/>
                </a:solidFill>
                <a:cs typeface="Arial" charset="0"/>
              </a:rPr>
              <a:t>για το γενικό ασύρματο </a:t>
            </a:r>
            <a:r>
              <a:rPr lang="el-GR" altLang="el-GR" sz="2400" dirty="0" smtClean="0">
                <a:solidFill>
                  <a:prstClr val="black"/>
                </a:solidFill>
                <a:cs typeface="Arial" charset="0"/>
              </a:rPr>
              <a:t>περιβάλλον.</a:t>
            </a:r>
            <a:endParaRPr lang="en-GB" altLang="el-GR" sz="2400" dirty="0">
              <a:solidFill>
                <a:prstClr val="black"/>
              </a:solidFill>
              <a:cs typeface="Arial" charset="0"/>
            </a:endParaRPr>
          </a:p>
          <a:p>
            <a:endParaRPr lang="el-GR" dirty="0"/>
          </a:p>
        </p:txBody>
      </p:sp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7337ACB9-E6DD-434E-91E3-3607B53F80DD}" type="slidenum">
              <a:rPr lang="el-GR" sz="1400" smtClean="0">
                <a:cs typeface="+mn-cs"/>
              </a:rPr>
              <a:pPr algn="r">
                <a:defRPr/>
              </a:pPr>
              <a:t>31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299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>
                <a:solidFill>
                  <a:prstClr val="black"/>
                </a:solidFill>
              </a:rPr>
              <a:t>Παραδοχές (</a:t>
            </a:r>
            <a:r>
              <a:rPr lang="el-GR" altLang="el-GR" b="1" dirty="0" smtClean="0">
                <a:solidFill>
                  <a:prstClr val="black"/>
                </a:solidFill>
              </a:rPr>
              <a:t>ΙΙΙ)</a:t>
            </a:r>
            <a:endParaRPr lang="el-GR" dirty="0"/>
          </a:p>
        </p:txBody>
      </p:sp>
      <p:sp>
        <p:nvSpPr>
          <p:cNvPr id="671747" name="Θέση περιεχομένου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21208" indent="-521208" eaLnBrk="1" hangingPunct="1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 smtClean="0"/>
              <a:t>Στην τυπική διάδοση στα επίγεια συστήματα κινητών επικοινωνιών ισχύουν τρία καθεστώτα, ανάλογα με τη χωρική κλίμακα:</a:t>
            </a:r>
          </a:p>
          <a:p>
            <a:pPr marL="1143000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200" i="1" dirty="0" smtClean="0"/>
              <a:t>Μέσος όρος περιοχής (</a:t>
            </a:r>
            <a:r>
              <a:rPr lang="en-US" altLang="el-GR" sz="2200" i="1" dirty="0" smtClean="0"/>
              <a:t>area mean)</a:t>
            </a:r>
            <a:r>
              <a:rPr lang="el-GR" altLang="el-GR" sz="2200" dirty="0" smtClean="0"/>
              <a:t>: χαρακτηρίζεται από τον εκθέτη </a:t>
            </a:r>
            <a:r>
              <a:rPr lang="en-US" altLang="el-GR" sz="2200" i="1" dirty="0" smtClean="0"/>
              <a:t>n</a:t>
            </a:r>
            <a:r>
              <a:rPr lang="en-US" altLang="el-GR" sz="2200" dirty="0" smtClean="0"/>
              <a:t>,</a:t>
            </a:r>
            <a:r>
              <a:rPr lang="el-GR" altLang="el-GR" sz="2200" dirty="0" smtClean="0"/>
              <a:t> με το οποίο μειώνεται η μέση ισχύς.</a:t>
            </a:r>
          </a:p>
          <a:p>
            <a:pPr marL="1143000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200" i="1" dirty="0" smtClean="0"/>
              <a:t>Τοπικός μέσος όρος (</a:t>
            </a:r>
            <a:r>
              <a:rPr lang="en-US" altLang="el-GR" sz="2200" i="1" dirty="0" smtClean="0"/>
              <a:t>local mean)</a:t>
            </a:r>
            <a:r>
              <a:rPr lang="el-GR" altLang="el-GR" sz="2200" dirty="0" smtClean="0"/>
              <a:t>: η ισχύς σε μια περιοχή είναι κατανεμημένη λογαριθμικά- κανονικά γύρω από την </a:t>
            </a:r>
            <a:r>
              <a:rPr lang="en-US" altLang="el-GR" sz="2200" dirty="0" smtClean="0"/>
              <a:t>area mean (</a:t>
            </a:r>
            <a:r>
              <a:rPr lang="el-GR" altLang="el-GR" sz="2200" dirty="0" smtClean="0"/>
              <a:t>σ = 6 - 8 </a:t>
            </a:r>
            <a:r>
              <a:rPr lang="en-US" altLang="el-GR" sz="2200" dirty="0" smtClean="0"/>
              <a:t>dB)</a:t>
            </a:r>
            <a:r>
              <a:rPr lang="el-GR" altLang="el-GR" sz="2200" dirty="0" smtClean="0"/>
              <a:t>.</a:t>
            </a:r>
          </a:p>
          <a:p>
            <a:pPr marL="1143000" indent="-457200" eaLnBrk="1" hangingPunct="1">
              <a:spcBef>
                <a:spcPts val="0"/>
              </a:spcBef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200" dirty="0" smtClean="0"/>
              <a:t>Σε αποστάσεις &lt;100λ η μέση ισχύς είναι ουσιαστικά σταθερή. Οι μεταβολές στην περιβάλλουσα έχουν κατανομή </a:t>
            </a:r>
            <a:r>
              <a:rPr lang="en-US" altLang="el-GR" sz="2200" dirty="0" smtClean="0"/>
              <a:t>Rayleigh)</a:t>
            </a:r>
            <a:r>
              <a:rPr lang="el-GR" altLang="el-GR" sz="2200" dirty="0" smtClean="0"/>
              <a:t>.</a:t>
            </a:r>
          </a:p>
          <a:p>
            <a:pPr eaLnBrk="1" hangingPunct="1"/>
            <a:endParaRPr lang="en-US" altLang="el-GR" sz="2400" dirty="0" smtClean="0"/>
          </a:p>
        </p:txBody>
      </p:sp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61484A4B-60C9-4C8C-918F-BAFACE0834AD}" type="slidenum">
              <a:rPr lang="el-GR" sz="1400" smtClean="0">
                <a:cs typeface="+mn-cs"/>
              </a:rPr>
              <a:pPr algn="r">
                <a:defRPr/>
              </a:pPr>
              <a:t>32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77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Στάθμη του </a:t>
            </a:r>
            <a:br>
              <a:rPr lang="el-GR" altLang="el-GR" b="1" dirty="0" smtClean="0"/>
            </a:br>
            <a:r>
              <a:rPr lang="el-GR" altLang="el-GR" b="1" dirty="0" smtClean="0"/>
              <a:t>λαμβανόμενου σήματος</a:t>
            </a:r>
            <a:endParaRPr lang="el-GR" altLang="el-GR" b="1" dirty="0" smtClean="0">
              <a:latin typeface="Arial" charset="0"/>
            </a:endParaRPr>
          </a:p>
        </p:txBody>
      </p:sp>
      <p:pic>
        <p:nvPicPr>
          <p:cNvPr id="3" name="Θέση περιεχομένου 1" descr="Εικόνα γραφικής παράστασης του σήματος.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97" y="1600200"/>
            <a:ext cx="6993406" cy="4525963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5E5340B8-7C48-4C2F-A764-72581D27988C}" type="slidenum">
              <a:rPr lang="el-GR" sz="1400" smtClean="0">
                <a:cs typeface="+mn-cs"/>
              </a:rPr>
              <a:pPr algn="r">
                <a:defRPr/>
              </a:pPr>
              <a:t>33</a:t>
            </a:fld>
            <a:endParaRPr lang="el-GR" sz="1400" smtClean="0">
              <a:cs typeface="+mn-cs"/>
            </a:endParaRPr>
          </a:p>
        </p:txBody>
      </p:sp>
      <p:pic>
        <p:nvPicPr>
          <p:cNvPr id="9" name="Εικόνα 1" descr="Εικονίδιο μετάβασης στα Περιεχόμενα.">
            <a:hlinkClick r:id="rId5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798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>
                <a:latin typeface="+mn-lt"/>
              </a:rPr>
              <a:t>Διαλείψεις πολλαπλών διαδρομών </a:t>
            </a:r>
            <a:br>
              <a:rPr lang="el-GR" altLang="el-GR" sz="4000" b="1" dirty="0" smtClean="0">
                <a:latin typeface="+mn-lt"/>
              </a:rPr>
            </a:br>
            <a:r>
              <a:rPr lang="el-GR" altLang="el-GR" sz="4000" b="1" dirty="0" smtClean="0">
                <a:latin typeface="+mn-lt"/>
              </a:rPr>
              <a:t>(1 από 2)</a:t>
            </a:r>
            <a:endParaRPr lang="en-GB" altLang="el-GR" sz="4000" b="1" dirty="0" smtClean="0">
              <a:latin typeface="+mn-lt"/>
            </a:endParaRPr>
          </a:p>
        </p:txBody>
      </p:sp>
      <p:pic>
        <p:nvPicPr>
          <p:cNvPr id="7" name="Θέση περιεχομένου 1" descr="Εικόνα των διαλείψεων στο χώρο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96" y="1524000"/>
            <a:ext cx="4454304" cy="5000241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FDDDA5C1-6CE5-400B-A599-2F15484C454D}" type="slidenum">
              <a:rPr lang="el-GR" sz="1400" smtClean="0">
                <a:cs typeface="+mn-cs"/>
              </a:rPr>
              <a:pPr algn="r">
                <a:defRPr/>
              </a:pPr>
              <a:t>34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26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>
                <a:solidFill>
                  <a:prstClr val="black"/>
                </a:solidFill>
              </a:rPr>
              <a:t>Διαλείψεις πολλαπλών διαδρομών </a:t>
            </a:r>
            <a:br>
              <a:rPr lang="el-GR" altLang="el-GR" sz="4000" b="1" dirty="0">
                <a:solidFill>
                  <a:prstClr val="black"/>
                </a:solidFill>
              </a:rPr>
            </a:br>
            <a:r>
              <a:rPr lang="el-GR" altLang="el-GR" sz="4000" b="1" dirty="0" smtClean="0">
                <a:solidFill>
                  <a:prstClr val="black"/>
                </a:solidFill>
              </a:rPr>
              <a:t>(2 </a:t>
            </a:r>
            <a:r>
              <a:rPr lang="el-GR" altLang="el-GR" sz="4000" b="1" dirty="0">
                <a:solidFill>
                  <a:prstClr val="black"/>
                </a:solidFill>
              </a:rPr>
              <a:t>από 2)</a:t>
            </a:r>
            <a:endParaRPr lang="en-GB" altLang="el-GR" sz="3200" b="1" dirty="0" smtClean="0">
              <a:latin typeface="Arial" charset="0"/>
            </a:endParaRPr>
          </a:p>
        </p:txBody>
      </p:sp>
      <p:sp>
        <p:nvSpPr>
          <p:cNvPr id="599043" name="Θέση περιεχομένου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</a:pPr>
            <a:r>
              <a:rPr lang="el-GR" altLang="el-GR" sz="2800" dirty="0" smtClean="0"/>
              <a:t>Το κινητό τερματικό γενικά λαμβάνει ένα άμεσο και πολλά ανακλώμενα κύματα.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b="1" dirty="0" smtClean="0"/>
              <a:t>Στατιστικό</a:t>
            </a:r>
            <a:r>
              <a:rPr lang="en-GB" altLang="el-GR" sz="2400" b="1" dirty="0" smtClean="0"/>
              <a:t> μοντέλο </a:t>
            </a:r>
            <a:r>
              <a:rPr lang="en-US" altLang="el-GR" sz="2400" b="1" dirty="0" smtClean="0"/>
              <a:t>Rice</a:t>
            </a:r>
            <a:r>
              <a:rPr lang="el-GR" altLang="el-GR" sz="2400" dirty="0" smtClean="0"/>
              <a:t>:</a:t>
            </a:r>
            <a:endParaRPr lang="en-US" altLang="el-GR" sz="2400" dirty="0" smtClean="0"/>
          </a:p>
          <a:p>
            <a:pPr marL="1143000" lvl="1" indent="-365760" eaLnBrk="1" hangingPunct="1">
              <a:spcBef>
                <a:spcPts val="0"/>
              </a:spcBef>
              <a:spcAft>
                <a:spcPts val="18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dirty="0" smtClean="0"/>
              <a:t>Το άμεσο κύμα παρουσιάζεται σχετικά πιο ισχυρό.</a:t>
            </a:r>
            <a:endParaRPr lang="en-US" altLang="el-GR" sz="2400" dirty="0" smtClean="0"/>
          </a:p>
          <a:p>
            <a:pPr marL="521208" indent="-521208" eaLnBrk="1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b="1" dirty="0" smtClean="0"/>
              <a:t>Κατανομή </a:t>
            </a:r>
            <a:r>
              <a:rPr lang="en-US" altLang="el-GR" sz="2400" b="1" dirty="0" smtClean="0"/>
              <a:t>Rayleigh</a:t>
            </a:r>
            <a:r>
              <a:rPr lang="el-GR" altLang="el-GR" sz="2400" dirty="0" smtClean="0"/>
              <a:t>:</a:t>
            </a:r>
          </a:p>
          <a:p>
            <a:pPr marL="1143000" lvl="1" indent="-365760" eaLnBrk="1" hangingPunct="1">
              <a:spcBef>
                <a:spcPts val="0"/>
              </a:spcBef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dirty="0" smtClean="0"/>
              <a:t>Ο αριθμός των επιπέδων κυμάτων που καταφθάνουν από διάφορες κατευθύνσεις είναι αρκούντως μεγάλος, και δεν υπάρχει ισχυρή συνιστώσα από διάδοση οπτικής επαφής.</a:t>
            </a:r>
            <a:endParaRPr lang="en-GB" altLang="el-GR" sz="2400" dirty="0" smtClean="0"/>
          </a:p>
        </p:txBody>
      </p:sp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DB77453A-61FD-40D2-8038-B708D13EF954}" type="slidenum">
              <a:rPr lang="el-GR" sz="1400" smtClean="0">
                <a:cs typeface="+mn-cs"/>
              </a:rPr>
              <a:pPr algn="r">
                <a:defRPr/>
              </a:pPr>
              <a:t>35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624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>
                <a:latin typeface="+mn-lt"/>
              </a:rPr>
              <a:t>Διαλείψεις περιβάλλουσας </a:t>
            </a:r>
            <a:br>
              <a:rPr lang="el-GR" altLang="el-GR" sz="4000" b="1" dirty="0" smtClean="0">
                <a:latin typeface="+mn-lt"/>
              </a:rPr>
            </a:br>
            <a:r>
              <a:rPr lang="el-GR" altLang="el-GR" sz="4000" b="1" dirty="0" smtClean="0">
                <a:latin typeface="+mn-lt"/>
              </a:rPr>
              <a:t>(1 από 3)</a:t>
            </a:r>
            <a:endParaRPr lang="en-GB" altLang="el-GR" sz="4000" b="1" dirty="0" smtClean="0">
              <a:latin typeface="+mn-lt"/>
            </a:endParaRPr>
          </a:p>
        </p:txBody>
      </p:sp>
      <p:pic>
        <p:nvPicPr>
          <p:cNvPr id="3" name="Θέση περιεχομένου 1" descr="Εικόνα των διαλείψεων στο χώρο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6174"/>
            <a:ext cx="8229600" cy="3914015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51F77C24-AF81-4C7A-8B59-B0D12B8DBF8E}" type="slidenum">
              <a:rPr lang="el-GR" sz="1400" smtClean="0">
                <a:cs typeface="+mn-cs"/>
              </a:rPr>
              <a:pPr algn="r">
                <a:defRPr/>
              </a:pPr>
              <a:t>36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50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>
                <a:solidFill>
                  <a:prstClr val="black"/>
                </a:solidFill>
              </a:rPr>
              <a:t>Διαλείψεις περιβάλλουσας </a:t>
            </a:r>
            <a:br>
              <a:rPr lang="el-GR" altLang="el-GR" sz="4000" b="1" dirty="0">
                <a:solidFill>
                  <a:prstClr val="black"/>
                </a:solidFill>
              </a:rPr>
            </a:br>
            <a:r>
              <a:rPr lang="el-GR" altLang="el-GR" sz="4000" b="1" dirty="0" smtClean="0">
                <a:solidFill>
                  <a:prstClr val="black"/>
                </a:solidFill>
              </a:rPr>
              <a:t>(2 </a:t>
            </a:r>
            <a:r>
              <a:rPr lang="el-GR" altLang="el-GR" sz="4000" b="1" dirty="0">
                <a:solidFill>
                  <a:prstClr val="black"/>
                </a:solidFill>
              </a:rPr>
              <a:t>από 3)</a:t>
            </a:r>
            <a:endParaRPr lang="el-GR" dirty="0"/>
          </a:p>
        </p:txBody>
      </p:sp>
      <p:pic>
        <p:nvPicPr>
          <p:cNvPr id="6" name="Θέση περιεχομένου 1" descr="Εικόνα με τύπους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0227"/>
            <a:ext cx="8229600" cy="4305908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62250D14-A254-4C4C-B468-C557EE92000C}" type="slidenum">
              <a:rPr lang="el-GR" sz="1400" smtClean="0">
                <a:cs typeface="+mn-cs"/>
              </a:rPr>
              <a:pPr algn="r">
                <a:defRPr/>
              </a:pPr>
              <a:t>37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08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>
                <a:solidFill>
                  <a:prstClr val="black"/>
                </a:solidFill>
              </a:rPr>
              <a:t>Διαλείψεις περιβάλλουσας </a:t>
            </a:r>
            <a:br>
              <a:rPr lang="el-GR" altLang="el-GR" sz="4000" b="1" dirty="0">
                <a:solidFill>
                  <a:prstClr val="black"/>
                </a:solidFill>
              </a:rPr>
            </a:br>
            <a:r>
              <a:rPr lang="el-GR" altLang="el-GR" sz="4000" b="1" dirty="0" smtClean="0">
                <a:solidFill>
                  <a:prstClr val="black"/>
                </a:solidFill>
              </a:rPr>
              <a:t>(3 </a:t>
            </a:r>
            <a:r>
              <a:rPr lang="el-GR" altLang="el-GR" sz="4000" b="1" dirty="0">
                <a:solidFill>
                  <a:prstClr val="black"/>
                </a:solidFill>
              </a:rPr>
              <a:t>από 3)</a:t>
            </a:r>
            <a:endParaRPr lang="el-GR" dirty="0"/>
          </a:p>
        </p:txBody>
      </p:sp>
      <p:pic>
        <p:nvPicPr>
          <p:cNvPr id="4" name="Θέση περιεχομένου 1" descr="Εικόνα με τύπους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55" y="1600200"/>
            <a:ext cx="7848089" cy="4525963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E91B4A93-D746-4EF5-882E-E2AA708CF320}" type="slidenum">
              <a:rPr lang="el-GR" sz="1400" smtClean="0">
                <a:cs typeface="+mn-cs"/>
              </a:rPr>
              <a:pPr algn="r">
                <a:defRPr/>
              </a:pPr>
              <a:t>38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302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/>
              <a:t>Μακρόχρονες διαλείψεις </a:t>
            </a:r>
            <a:br>
              <a:rPr lang="el-GR" sz="4000" b="1" dirty="0" smtClean="0"/>
            </a:br>
            <a:r>
              <a:rPr lang="el-GR" sz="4000" b="1" dirty="0" smtClean="0"/>
              <a:t>(1 από 2)</a:t>
            </a:r>
          </a:p>
        </p:txBody>
      </p:sp>
      <p:sp>
        <p:nvSpPr>
          <p:cNvPr id="39939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endParaRPr lang="el-GR" sz="2000" dirty="0" smtClean="0"/>
          </a:p>
          <a:p>
            <a:pPr marL="521208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dirty="0" smtClean="0"/>
              <a:t>Αφορούν τον μέσο όρο της περιβάλλουσας του λαμβανόμενου σήματος.</a:t>
            </a:r>
          </a:p>
          <a:p>
            <a:pPr marL="521208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dirty="0" smtClean="0"/>
              <a:t>Ο μέσος όρος ονομάζεται επίσης τοπικός μέσος όρος. 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dirty="0" smtClean="0"/>
              <a:t>Οι συνιστώσες των μακροχρόνιων διαλείψεων συνεισφέρουν μόνο στις απώλειες διαδρομής.</a:t>
            </a:r>
          </a:p>
          <a:p>
            <a:endParaRPr lang="el-GR" dirty="0" smtClean="0">
              <a:latin typeface="Arial" charset="0"/>
            </a:endParaRPr>
          </a:p>
        </p:txBody>
      </p:sp>
      <p:sp>
        <p:nvSpPr>
          <p:cNvPr id="4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E91B4A93-D746-4EF5-882E-E2AA708CF320}" type="slidenum">
              <a:rPr lang="el-GR" sz="1400" smtClean="0">
                <a:cs typeface="+mn-cs"/>
              </a:rPr>
              <a:pPr algn="r">
                <a:defRPr/>
              </a:pPr>
              <a:t>39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Περιεχόμενα ενότητας (1/2)  </a:t>
            </a:r>
          </a:p>
        </p:txBody>
      </p:sp>
      <p:sp>
        <p:nvSpPr>
          <p:cNvPr id="4" name="Θέση περιεχομένου 1">
            <a:hlinkClick r:id="rId4" action="ppaction://hlinksldjump" tooltip="Μετάβαση στη Διαφάνεια"/>
          </p:cNvPr>
          <p:cNvSpPr/>
          <p:nvPr/>
        </p:nvSpPr>
        <p:spPr>
          <a:xfrm>
            <a:off x="685800" y="1552575"/>
            <a:ext cx="774700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14350" indent="-51435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el-GR" altLang="el-GR" sz="2800" i="1" dirty="0" smtClean="0">
                <a:solidFill>
                  <a:srgbClr val="0169BF"/>
                </a:solidFill>
              </a:rPr>
              <a:t>Μηχανισμοί </a:t>
            </a:r>
            <a:r>
              <a:rPr lang="el-GR" altLang="el-GR" sz="2800" i="1" dirty="0">
                <a:solidFill>
                  <a:srgbClr val="0169BF"/>
                </a:solidFill>
              </a:rPr>
              <a:t>διάδοσης στις </a:t>
            </a:r>
            <a:r>
              <a:rPr lang="el-GR" altLang="el-GR" sz="2800" i="1" dirty="0" smtClean="0">
                <a:solidFill>
                  <a:srgbClr val="0169BF"/>
                </a:solidFill>
              </a:rPr>
              <a:t>κινητές επικοινωνίες</a:t>
            </a:r>
            <a:endParaRPr lang="el-GR" altLang="el-GR" sz="2800" i="1" dirty="0">
              <a:solidFill>
                <a:srgbClr val="0169BF"/>
              </a:solidFill>
            </a:endParaRPr>
          </a:p>
        </p:txBody>
      </p:sp>
      <p:sp>
        <p:nvSpPr>
          <p:cNvPr id="5" name="Θέση περιεχομένου 2">
            <a:hlinkClick r:id="rId5" action="ppaction://hlinksldjump" tooltip="Μετάβαση στη Διαφάνεια"/>
          </p:cNvPr>
          <p:cNvSpPr/>
          <p:nvPr/>
        </p:nvSpPr>
        <p:spPr bwMode="gray">
          <a:xfrm>
            <a:off x="685800" y="2286000"/>
            <a:ext cx="774700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14350" indent="-514350" eaLnBrk="1" hangingPunct="1">
              <a:buFont typeface="+mj-lt"/>
              <a:buAutoNum type="arabicParenR" startAt="2"/>
            </a:pPr>
            <a:r>
              <a:rPr lang="el-GR" altLang="el-GR" sz="2800" i="1" dirty="0" smtClean="0">
                <a:solidFill>
                  <a:srgbClr val="0169BF"/>
                </a:solidFill>
              </a:rPr>
              <a:t>Διάδοση </a:t>
            </a:r>
            <a:r>
              <a:rPr lang="el-GR" altLang="el-GR" sz="2800" i="1" dirty="0">
                <a:solidFill>
                  <a:srgbClr val="0169BF"/>
                </a:solidFill>
              </a:rPr>
              <a:t>στον ελεύθερο χώρο</a:t>
            </a:r>
          </a:p>
        </p:txBody>
      </p:sp>
      <p:sp>
        <p:nvSpPr>
          <p:cNvPr id="6149" name="Θέση περιεχομένου 3">
            <a:hlinkClick r:id="rId6" action="ppaction://hlinksldjump" tooltip="Μετάβαση στη Διαφάνεια"/>
          </p:cNvPr>
          <p:cNvSpPr txBox="1">
            <a:spLocks noChangeArrowheads="1"/>
          </p:cNvSpPr>
          <p:nvPr/>
        </p:nvSpPr>
        <p:spPr bwMode="auto">
          <a:xfrm>
            <a:off x="685800" y="3008293"/>
            <a:ext cx="774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14350" lvl="1" indent="-514350" eaLnBrk="1" hangingPunct="1">
              <a:buFont typeface="+mj-lt"/>
              <a:buAutoNum type="arabicParenR" startAt="3"/>
            </a:pPr>
            <a:r>
              <a:rPr lang="el-GR" altLang="el-GR" sz="2800" i="1" dirty="0" smtClean="0">
                <a:solidFill>
                  <a:srgbClr val="0169BF"/>
                </a:solidFill>
              </a:rPr>
              <a:t>Διάδοση </a:t>
            </a:r>
            <a:r>
              <a:rPr lang="el-GR" altLang="el-GR" sz="2800" i="1" dirty="0">
                <a:solidFill>
                  <a:srgbClr val="0169BF"/>
                </a:solidFill>
              </a:rPr>
              <a:t>πάνω από επίπεδη και αγώγιμη  </a:t>
            </a:r>
            <a:r>
              <a:rPr lang="el-GR" altLang="el-GR" sz="2800" i="1" dirty="0" smtClean="0">
                <a:solidFill>
                  <a:srgbClr val="0169BF"/>
                </a:solidFill>
              </a:rPr>
              <a:t> επιφάνεια</a:t>
            </a:r>
            <a:endParaRPr lang="en-US" altLang="el-GR" sz="2800" i="1" dirty="0">
              <a:solidFill>
                <a:srgbClr val="0169BF"/>
              </a:solidFill>
            </a:endParaRPr>
          </a:p>
        </p:txBody>
      </p:sp>
      <p:sp>
        <p:nvSpPr>
          <p:cNvPr id="3" name="Θέση περιεχομένου 4">
            <a:hlinkClick r:id="rId7" action="ppaction://hlinksldjump" tooltip="Μετάβαση στη Διαφάνεια"/>
          </p:cNvPr>
          <p:cNvSpPr/>
          <p:nvPr/>
        </p:nvSpPr>
        <p:spPr>
          <a:xfrm>
            <a:off x="685800" y="4191000"/>
            <a:ext cx="77470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14350" lvl="1" indent="-514350" eaLnBrk="1" hangingPunct="1">
              <a:buFont typeface="+mj-lt"/>
              <a:buAutoNum type="arabicParenR" startAt="4"/>
            </a:pPr>
            <a:r>
              <a:rPr lang="el-GR" altLang="el-GR" sz="2800" i="1" dirty="0" smtClean="0">
                <a:solidFill>
                  <a:srgbClr val="0169BF"/>
                </a:solidFill>
              </a:rPr>
              <a:t>Διάδοση </a:t>
            </a:r>
            <a:r>
              <a:rPr lang="el-GR" altLang="el-GR" sz="2800" i="1" dirty="0">
                <a:solidFill>
                  <a:srgbClr val="0169BF"/>
                </a:solidFill>
              </a:rPr>
              <a:t>μη-οπτικής επαφής</a:t>
            </a:r>
          </a:p>
        </p:txBody>
      </p:sp>
      <p:sp>
        <p:nvSpPr>
          <p:cNvPr id="11" name="Θέση περιεχομένου 5">
            <a:hlinkClick r:id="rId8" action="ppaction://hlinksldjump" tooltip="Μετάβαση στη Διαφάνεια"/>
          </p:cNvPr>
          <p:cNvSpPr/>
          <p:nvPr/>
        </p:nvSpPr>
        <p:spPr>
          <a:xfrm>
            <a:off x="685800" y="4953000"/>
            <a:ext cx="77470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14350" indent="-514350" eaLnBrk="1" hangingPunct="1">
              <a:buFont typeface="+mj-lt"/>
              <a:buAutoNum type="arabicParenR" startAt="5"/>
            </a:pPr>
            <a:r>
              <a:rPr lang="el-GR" altLang="el-GR" sz="2800" i="1" dirty="0" smtClean="0">
                <a:solidFill>
                  <a:srgbClr val="0169BF"/>
                </a:solidFill>
              </a:rPr>
              <a:t>Σκίαση</a:t>
            </a:r>
            <a:endParaRPr lang="el-GR" altLang="el-GR" sz="2800" i="1" dirty="0">
              <a:solidFill>
                <a:srgbClr val="0169BF"/>
              </a:solidFill>
            </a:endParaRPr>
          </a:p>
        </p:txBody>
      </p:sp>
      <p:sp>
        <p:nvSpPr>
          <p:cNvPr id="12" name="Θέση περιεχομένου 6">
            <a:hlinkClick r:id="rId9" action="ppaction://hlinksldjump" tooltip="Μετάβαση στη Διαφάνεια"/>
          </p:cNvPr>
          <p:cNvSpPr/>
          <p:nvPr/>
        </p:nvSpPr>
        <p:spPr>
          <a:xfrm>
            <a:off x="685800" y="5715000"/>
            <a:ext cx="77470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14350" indent="-514350" eaLnBrk="1" hangingPunct="1">
              <a:buFont typeface="+mj-lt"/>
              <a:buAutoNum type="arabicParenR" startAt="6"/>
            </a:pPr>
            <a:r>
              <a:rPr lang="el-GR" altLang="el-GR" sz="2800" i="1" dirty="0" smtClean="0">
                <a:solidFill>
                  <a:srgbClr val="0169BF"/>
                </a:solidFill>
              </a:rPr>
              <a:t>Διαλείψεις </a:t>
            </a:r>
            <a:r>
              <a:rPr lang="el-GR" altLang="el-GR" sz="2800" i="1" dirty="0">
                <a:solidFill>
                  <a:srgbClr val="0169BF"/>
                </a:solidFill>
              </a:rPr>
              <a:t>πολλαπλών διαδρομών</a:t>
            </a:r>
          </a:p>
        </p:txBody>
      </p:sp>
      <p:sp>
        <p:nvSpPr>
          <p:cNvPr id="5131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xfrm>
            <a:off x="2743200" y="6324600"/>
            <a:ext cx="38100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D4EB84-C803-4AD0-AA34-501BF0FC8C86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sz="140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10921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/>
              <a:t>Μακρόχρονες διαλείψεις</a:t>
            </a:r>
            <a:br>
              <a:rPr lang="el-GR" altLang="el-GR" sz="4000" b="1" dirty="0" smtClean="0"/>
            </a:br>
            <a:r>
              <a:rPr lang="el-GR" altLang="el-GR" sz="4000" b="1" dirty="0" smtClean="0"/>
              <a:t>(2 από 2)</a:t>
            </a:r>
            <a:endParaRPr lang="en-GB" altLang="el-GR" sz="4000" b="1" dirty="0" smtClean="0"/>
          </a:p>
        </p:txBody>
      </p:sp>
      <p:pic>
        <p:nvPicPr>
          <p:cNvPr id="3" name="Θέση περιεχομένου 1" descr="Εικόνα γραφικής παράστασης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37125"/>
            <a:ext cx="7080815" cy="4787475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5AC2CC5B-521E-4844-A2AC-D85AC91D0BDD}" type="slidenum">
              <a:rPr lang="el-GR" sz="1400" smtClean="0">
                <a:cs typeface="+mn-cs"/>
              </a:rPr>
              <a:pPr algn="r">
                <a:defRPr/>
              </a:pPr>
              <a:t>40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7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>
                <a:latin typeface="+mn-lt"/>
              </a:rPr>
              <a:t>Τοπικός μέσος όρος (1/5)</a:t>
            </a:r>
            <a:endParaRPr lang="en-GB" altLang="el-GR" b="1" dirty="0" smtClean="0">
              <a:latin typeface="+mn-lt"/>
            </a:endParaRPr>
          </a:p>
        </p:txBody>
      </p:sp>
      <p:pic>
        <p:nvPicPr>
          <p:cNvPr id="3" name="Θέση περιεχομένου 1" descr="Εικόνα με τύπους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07" y="1600200"/>
            <a:ext cx="7061786" cy="4525963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4A98F033-5442-4229-9007-D820FEE7FF5D}" type="slidenum">
              <a:rPr lang="el-GR" sz="1400" smtClean="0">
                <a:cs typeface="+mn-cs"/>
              </a:rPr>
              <a:pPr algn="r">
                <a:defRPr/>
              </a:pPr>
              <a:t>41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34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>
                <a:solidFill>
                  <a:prstClr val="black"/>
                </a:solidFill>
              </a:rPr>
              <a:t>Τοπικός μέσος όρος </a:t>
            </a:r>
            <a:r>
              <a:rPr lang="el-GR" altLang="el-GR" b="1" dirty="0" smtClean="0">
                <a:solidFill>
                  <a:prstClr val="black"/>
                </a:solidFill>
              </a:rPr>
              <a:t>(2/5)</a:t>
            </a:r>
            <a:endParaRPr lang="el-GR" dirty="0"/>
          </a:p>
        </p:txBody>
      </p:sp>
      <p:pic>
        <p:nvPicPr>
          <p:cNvPr id="8" name="Θέση περιεχομένου 1" descr="Εικόνα γραφικής παράστασης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6612524" cy="4724400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33880732-B810-46B7-823E-020F67A4A113}" type="slidenum">
              <a:rPr lang="el-GR" sz="1400" smtClean="0">
                <a:cs typeface="+mn-cs"/>
              </a:rPr>
              <a:pPr algn="r">
                <a:defRPr/>
              </a:pPr>
              <a:t>42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3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>
                <a:solidFill>
                  <a:prstClr val="black"/>
                </a:solidFill>
              </a:rPr>
              <a:t>Τοπικός μέσος όρος </a:t>
            </a:r>
            <a:r>
              <a:rPr lang="el-GR" altLang="el-GR" b="1" dirty="0" smtClean="0">
                <a:solidFill>
                  <a:prstClr val="black"/>
                </a:solidFill>
              </a:rPr>
              <a:t>(3/5)</a:t>
            </a:r>
            <a:endParaRPr lang="el-GR" dirty="0"/>
          </a:p>
        </p:txBody>
      </p:sp>
      <p:sp>
        <p:nvSpPr>
          <p:cNvPr id="674819" name="Θέση περιεχομένου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21208" indent="-521208" eaLnBrk="1" hangingPunct="1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 smtClean="0"/>
              <a:t>Για περιοχές με επίπεδη επιφάνεια το </a:t>
            </a:r>
            <a:r>
              <a:rPr lang="en-US" altLang="el-GR" sz="2800" i="1" dirty="0" smtClean="0"/>
              <a:t>m</a:t>
            </a:r>
            <a:r>
              <a:rPr lang="en-US" altLang="el-GR" sz="2800" dirty="0" smtClean="0"/>
              <a:t>(</a:t>
            </a:r>
            <a:r>
              <a:rPr lang="en-US" altLang="el-GR" sz="2800" i="1" dirty="0" smtClean="0"/>
              <a:t>y</a:t>
            </a:r>
            <a:r>
              <a:rPr lang="en-US" altLang="el-GR" sz="2800" dirty="0" smtClean="0"/>
              <a:t>) </a:t>
            </a:r>
            <a:r>
              <a:rPr lang="el-GR" altLang="el-GR" sz="2800" dirty="0" smtClean="0"/>
              <a:t>είναι σταθερό σε όλη τη μετρούμενη περιοχή.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 smtClean="0"/>
              <a:t>Σε μη επίπεδες περιοχές το </a:t>
            </a:r>
            <a:r>
              <a:rPr lang="en-US" altLang="el-GR" sz="2800" i="1" dirty="0" smtClean="0"/>
              <a:t>m</a:t>
            </a:r>
            <a:r>
              <a:rPr lang="en-US" altLang="el-GR" sz="2800" dirty="0" smtClean="0"/>
              <a:t>(</a:t>
            </a:r>
            <a:r>
              <a:rPr lang="en-US" altLang="el-GR" sz="2800" i="1" dirty="0" smtClean="0"/>
              <a:t>y</a:t>
            </a:r>
            <a:r>
              <a:rPr lang="el-GR" altLang="el-GR" sz="2800" dirty="0" smtClean="0"/>
              <a:t>) παρουσιάζει διακυμάνσεις ανάλογες με το περίγραμμα της περιοχής.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 smtClean="0"/>
              <a:t>Οι διακυμάνσεις οφείλονται κυρίως στη μορφολογία του εδάφους της περιοχής, και στα κτίρια που υπάρχουν μεταξύ σταθμού βάσης και κινητού.</a:t>
            </a:r>
            <a:endParaRPr lang="en-US" altLang="el-GR" sz="2800" dirty="0" smtClean="0"/>
          </a:p>
        </p:txBody>
      </p:sp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0D6B3789-DACF-43EB-AAF8-E2558ABCD958}" type="slidenum">
              <a:rPr lang="el-GR" sz="1400" smtClean="0">
                <a:cs typeface="+mn-cs"/>
              </a:rPr>
              <a:pPr algn="r">
                <a:defRPr/>
              </a:pPr>
              <a:t>43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577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>
                <a:solidFill>
                  <a:prstClr val="black"/>
                </a:solidFill>
              </a:rPr>
              <a:t>Τοπικός μέσος όρος </a:t>
            </a:r>
            <a:r>
              <a:rPr lang="el-GR" altLang="el-GR" b="1" dirty="0" smtClean="0">
                <a:solidFill>
                  <a:prstClr val="black"/>
                </a:solidFill>
              </a:rPr>
              <a:t>(4/5)</a:t>
            </a:r>
            <a:endParaRPr lang="el-GR" dirty="0"/>
          </a:p>
        </p:txBody>
      </p:sp>
      <p:pic>
        <p:nvPicPr>
          <p:cNvPr id="7" name="Θέση περιεχομένου 1" descr="Εικόνα της διαδρομής κινητού και του τοπικού μέσου όρου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612523" cy="4724400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B3E133D7-0091-4210-96E0-F067B84C0C21}" type="slidenum">
              <a:rPr lang="el-GR" sz="1400" smtClean="0">
                <a:cs typeface="+mn-cs"/>
              </a:rPr>
              <a:pPr algn="r">
                <a:defRPr/>
              </a:pPr>
              <a:t>44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>
                <a:solidFill>
                  <a:prstClr val="black"/>
                </a:solidFill>
              </a:rPr>
              <a:t>Τοπικός μέσος όρος </a:t>
            </a:r>
            <a:r>
              <a:rPr lang="el-GR" altLang="el-GR" b="1" dirty="0" smtClean="0">
                <a:solidFill>
                  <a:prstClr val="black"/>
                </a:solidFill>
              </a:rPr>
              <a:t>(5/5</a:t>
            </a:r>
            <a:r>
              <a:rPr lang="el-GR" altLang="el-GR" b="1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pic>
        <p:nvPicPr>
          <p:cNvPr id="5" name="Θέση περιεχομένου 1" descr="Εικόνα με την διαδρομή ενός κινητού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071" y="1524000"/>
            <a:ext cx="6070929" cy="4786017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5A5886C3-87DD-4CA9-A637-D455E6D3A6BE}" type="slidenum">
              <a:rPr lang="el-GR" sz="1400" smtClean="0">
                <a:cs typeface="+mn-cs"/>
              </a:rPr>
              <a:pPr algn="r">
                <a:defRPr/>
              </a:pPr>
              <a:t>45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84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>
                <a:latin typeface="+mn-lt"/>
              </a:rPr>
              <a:t>Βραχύχρονες διαλείψεις (1/2)</a:t>
            </a:r>
            <a:endParaRPr lang="en-US" altLang="el-GR" b="1" dirty="0" smtClean="0">
              <a:latin typeface="+mn-lt"/>
            </a:endParaRPr>
          </a:p>
        </p:txBody>
      </p:sp>
      <p:sp>
        <p:nvSpPr>
          <p:cNvPr id="675843" name="Θέση περιεχομένου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21208" indent="-521208" eaLnBrk="1" hangingPunct="1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 smtClean="0"/>
              <a:t>Οφείλονται κυρίως στις πολλαπλές διαδρομές.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 smtClean="0"/>
              <a:t>Τρεις κυριότερες συνέπειες από τις πολλαπλές διαδρομές:</a:t>
            </a:r>
          </a:p>
          <a:p>
            <a:pPr marL="1143000" lvl="1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200" dirty="0" smtClean="0"/>
              <a:t>Απότομες αλλαγές στη στάθμη του σήματος, όταν διανύονται μικρές αποστάσεις ή μεσολαβούν μικρά χρονικά διαστήματα.</a:t>
            </a:r>
          </a:p>
          <a:p>
            <a:pPr marL="1143000" lvl="1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200" dirty="0" smtClean="0"/>
              <a:t>Τυχαία διαμόρφωση συχνότητας λόγω της ολίσθησης </a:t>
            </a:r>
            <a:r>
              <a:rPr lang="en-US" altLang="el-GR" sz="2200" dirty="0" smtClean="0"/>
              <a:t>Doppler, </a:t>
            </a:r>
            <a:r>
              <a:rPr lang="el-GR" altLang="el-GR" sz="2200" dirty="0" smtClean="0"/>
              <a:t>που είναι διαφορετική για τα διάφορα σήματα πολλαπλών διαδρομών</a:t>
            </a:r>
            <a:r>
              <a:rPr lang="el-GR" altLang="el-GR" sz="2200" dirty="0"/>
              <a:t>.</a:t>
            </a:r>
            <a:endParaRPr lang="en-US" altLang="el-GR" sz="2200" dirty="0" smtClean="0"/>
          </a:p>
          <a:p>
            <a:pPr marL="1143000" lvl="1" indent="-457200" eaLnBrk="1" hangingPunct="1">
              <a:spcBef>
                <a:spcPts val="0"/>
              </a:spcBef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200" dirty="0" smtClean="0"/>
              <a:t>Εξάπλωση </a:t>
            </a:r>
            <a:r>
              <a:rPr lang="el-GR" altLang="el-GR" sz="2200" dirty="0" err="1" smtClean="0"/>
              <a:t>χρονοκαθυστέρησης</a:t>
            </a:r>
            <a:r>
              <a:rPr lang="el-GR" altLang="el-GR" sz="2200" dirty="0" smtClean="0"/>
              <a:t>, η οποία προκαλείται από διαφορετική καθυστέρηση σε κάθε διαδρομή που ακολουθείται από το σήμα.</a:t>
            </a:r>
            <a:r>
              <a:rPr lang="en-US" altLang="el-GR" sz="2200" dirty="0" smtClean="0"/>
              <a:t> </a:t>
            </a:r>
            <a:endParaRPr lang="el-GR" altLang="el-GR" sz="2200" dirty="0" smtClean="0"/>
          </a:p>
          <a:p>
            <a:pPr lvl="1" eaLnBrk="1" hangingPunct="1"/>
            <a:endParaRPr lang="en-US" altLang="el-GR" sz="2400" dirty="0" smtClean="0"/>
          </a:p>
        </p:txBody>
      </p:sp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A0992545-9AA3-460D-9606-7CDB008A0949}" type="slidenum">
              <a:rPr lang="el-GR" sz="1400" smtClean="0">
                <a:cs typeface="+mn-cs"/>
              </a:rPr>
              <a:pPr algn="r">
                <a:defRPr/>
              </a:pPr>
              <a:t>46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848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>
                <a:solidFill>
                  <a:prstClr val="black"/>
                </a:solidFill>
              </a:rPr>
              <a:t>Βραχύχρονες διαλείψεις </a:t>
            </a:r>
            <a:r>
              <a:rPr lang="el-GR" altLang="el-GR" b="1" dirty="0" smtClean="0">
                <a:solidFill>
                  <a:prstClr val="black"/>
                </a:solidFill>
              </a:rPr>
              <a:t>(2/2</a:t>
            </a:r>
            <a:r>
              <a:rPr lang="el-GR" altLang="el-GR" b="1" dirty="0">
                <a:solidFill>
                  <a:prstClr val="black"/>
                </a:solidFill>
              </a:rPr>
              <a:t>)</a:t>
            </a:r>
            <a:endParaRPr lang="en-US" altLang="el-GR" sz="3600" b="1" dirty="0" smtClean="0">
              <a:latin typeface="Arial" charset="0"/>
            </a:endParaRPr>
          </a:p>
        </p:txBody>
      </p:sp>
      <p:sp>
        <p:nvSpPr>
          <p:cNvPr id="676867" name="Θέση περιεχομένου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21208" indent="-521208" eaLnBrk="1" hangingPunct="1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endParaRPr lang="el-GR" altLang="el-GR" sz="2000" dirty="0" smtClean="0"/>
          </a:p>
          <a:p>
            <a:pPr marL="521208" indent="-521208" eaLnBrk="1" hangingPunct="1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 smtClean="0"/>
              <a:t>Παράγοντες που επηρεάζουν τις βραχύχρονες διαλείψεις:</a:t>
            </a:r>
          </a:p>
          <a:p>
            <a:pPr marL="1143000" lvl="1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dirty="0" smtClean="0"/>
              <a:t>Πολλαπλές διαδρομές.</a:t>
            </a:r>
          </a:p>
          <a:p>
            <a:pPr marL="1143000" lvl="1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dirty="0" smtClean="0"/>
              <a:t>Ταχύτητα κινητού.</a:t>
            </a:r>
          </a:p>
          <a:p>
            <a:pPr marL="1143000" lvl="1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dirty="0" smtClean="0"/>
              <a:t>Ταχύτητα περιβαλλόντων αντικειμένων.</a:t>
            </a:r>
          </a:p>
          <a:p>
            <a:pPr marL="1143000" lvl="1" indent="-457200" eaLnBrk="1" hangingPunct="1">
              <a:spcBef>
                <a:spcPts val="0"/>
              </a:spcBef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dirty="0" smtClean="0"/>
              <a:t>Εύρος ζώνης του μεταδιδόμενου σήματος.</a:t>
            </a:r>
            <a:endParaRPr lang="en-US" altLang="el-GR" dirty="0" smtClean="0"/>
          </a:p>
        </p:txBody>
      </p:sp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9EB7964A-424E-4021-8A94-768EA9382547}" type="slidenum">
              <a:rPr lang="el-GR" sz="1400" smtClean="0">
                <a:cs typeface="+mn-cs"/>
              </a:rPr>
              <a:pPr algn="r">
                <a:defRPr/>
              </a:pPr>
              <a:t>47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518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Ολίσθηση </a:t>
            </a:r>
            <a:r>
              <a:rPr lang="en-US" altLang="el-GR" b="1" dirty="0" smtClean="0"/>
              <a:t>Doppler</a:t>
            </a:r>
            <a:endParaRPr lang="en-US" altLang="el-GR" b="1" dirty="0" smtClean="0">
              <a:latin typeface="Arial" charset="0"/>
            </a:endParaRPr>
          </a:p>
        </p:txBody>
      </p:sp>
      <p:pic>
        <p:nvPicPr>
          <p:cNvPr id="4" name="Θέση περιεχομένου 1" descr="Εικόνα του φαινομένου doppler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767"/>
            <a:ext cx="8229600" cy="4191033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555FB51E-2704-4090-AFF2-B8FA0F002776}" type="slidenum">
              <a:rPr lang="el-GR" sz="1400" smtClean="0">
                <a:cs typeface="+mn-cs"/>
              </a:rPr>
              <a:pPr algn="r">
                <a:defRPr/>
              </a:pPr>
              <a:t>48</a:t>
            </a:fld>
            <a:endParaRPr lang="el-GR" sz="1400" smtClean="0">
              <a:cs typeface="+mn-cs"/>
            </a:endParaRPr>
          </a:p>
        </p:txBody>
      </p:sp>
      <p:pic>
        <p:nvPicPr>
          <p:cNvPr id="163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30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l-GR" sz="4000" b="1" dirty="0" smtClean="0"/>
              <a:t>Επίπεδος δίαυλος</a:t>
            </a:r>
            <a:r>
              <a:rPr lang="en-US" sz="4000" b="1" dirty="0" smtClean="0"/>
              <a:t>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n-US" sz="4000" b="1" dirty="0" smtClean="0"/>
              <a:t>(1</a:t>
            </a:r>
            <a:r>
              <a:rPr lang="el-GR" sz="4000" b="1" dirty="0" smtClean="0"/>
              <a:t> από 2</a:t>
            </a:r>
            <a:r>
              <a:rPr lang="en-US" sz="4000" b="1" dirty="0" smtClean="0"/>
              <a:t>)</a:t>
            </a:r>
          </a:p>
        </p:txBody>
      </p:sp>
      <p:sp>
        <p:nvSpPr>
          <p:cNvPr id="6147" name="Θέση περιεχομένου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21208" indent="-521208" eaLnBrk="1" hangingPunct="1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800" dirty="0" smtClean="0"/>
              <a:t>Επίπεδος δίαυλος ή δίαυλος στενής ζώνης</a:t>
            </a:r>
            <a:r>
              <a:rPr lang="en-US" sz="2800" dirty="0" smtClean="0"/>
              <a:t>:</a:t>
            </a:r>
          </a:p>
          <a:p>
            <a:pPr marL="1143000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sz="2400" dirty="0" smtClean="0"/>
              <a:t>Το αντίστροφο του εύρους ζώνης του σήματος, είναι πολύ μεγαλύτερο από τη χρονική διασπορά των καθυστερήσεων, λόγω πολλαπλών διαδρομών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1143000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sz="2400" dirty="0" smtClean="0"/>
              <a:t>Η διάρκεια των διαμορφωμένων συμβόλων είναι πολύ μεγαλύτερη από τη διασπορά καθυστέρησης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1143000" indent="-457200" eaLnBrk="1" hangingPunct="1">
              <a:spcBef>
                <a:spcPts val="0"/>
              </a:spcBef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sz="2400" dirty="0" smtClean="0"/>
              <a:t>Όλες οι συχνότητες του μεταδιδόμενου σήματος θα υφίστανται την ίδια τυχαία εξασθένηση και μετατόπιση φάσης, λόγω πολλαπλών διαδρομών</a:t>
            </a:r>
            <a:r>
              <a:rPr lang="en-US" sz="2400" dirty="0" smtClean="0"/>
              <a:t>.</a:t>
            </a:r>
          </a:p>
        </p:txBody>
      </p:sp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42BA944C-74BA-46B4-AEC1-476D7E4119C9}" type="slidenum">
              <a:rPr lang="el-GR" sz="1400" smtClean="0">
                <a:cs typeface="+mn-cs"/>
              </a:rPr>
              <a:pPr algn="r">
                <a:defRPr/>
              </a:pPr>
              <a:t>49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41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/>
              <a:t>Περιεχόμενα ενότητας </a:t>
            </a:r>
            <a:r>
              <a:rPr lang="el-GR" altLang="el-GR" b="1" dirty="0" smtClean="0"/>
              <a:t>(2/2</a:t>
            </a:r>
            <a:r>
              <a:rPr lang="el-GR" altLang="el-GR" b="1" dirty="0"/>
              <a:t>) </a:t>
            </a:r>
            <a:endParaRPr lang="el-GR" altLang="el-GR" b="1" dirty="0" smtClean="0"/>
          </a:p>
        </p:txBody>
      </p:sp>
      <p:sp>
        <p:nvSpPr>
          <p:cNvPr id="14" name="Θέση περιεχομένου 1">
            <a:hlinkClick r:id="rId4" action="ppaction://hlinksldjump" tooltip="Μετάβαση στη Διαφάνεια"/>
          </p:cNvPr>
          <p:cNvSpPr/>
          <p:nvPr/>
        </p:nvSpPr>
        <p:spPr>
          <a:xfrm>
            <a:off x="685800" y="1828800"/>
            <a:ext cx="7747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14350" indent="-514350" eaLnBrk="1" hangingPunct="1">
              <a:buFont typeface="+mj-lt"/>
              <a:buAutoNum type="arabicParenR" startAt="7"/>
            </a:pPr>
            <a:r>
              <a:rPr lang="el-GR" altLang="el-GR" sz="2800" i="1" dirty="0" smtClean="0">
                <a:solidFill>
                  <a:srgbClr val="0169BF"/>
                </a:solidFill>
              </a:rPr>
              <a:t>Διαλείψεις πολλαπλών διαδρομών σε επίπεδους διαύλους</a:t>
            </a:r>
            <a:endParaRPr lang="el-GR" altLang="el-GR" sz="2800" i="1" dirty="0">
              <a:solidFill>
                <a:srgbClr val="0169BF"/>
              </a:solidFill>
            </a:endParaRPr>
          </a:p>
        </p:txBody>
      </p:sp>
      <p:sp>
        <p:nvSpPr>
          <p:cNvPr id="4" name="Θέση περιεχομένου 2">
            <a:hlinkClick r:id="rId5" action="ppaction://hlinksldjump" tooltip="Μετάβαση στη Διαφάνεια"/>
          </p:cNvPr>
          <p:cNvSpPr/>
          <p:nvPr/>
        </p:nvSpPr>
        <p:spPr>
          <a:xfrm>
            <a:off x="685800" y="2971800"/>
            <a:ext cx="7747000" cy="962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14350" indent="-514350" eaLnBrk="1" hangingPunct="1">
              <a:buFont typeface="+mj-lt"/>
              <a:buAutoNum type="arabicParenR" startAt="8"/>
            </a:pPr>
            <a:r>
              <a:rPr lang="el-GR" altLang="el-GR" sz="2800" i="1" dirty="0" smtClean="0">
                <a:solidFill>
                  <a:srgbClr val="0169BF"/>
                </a:solidFill>
              </a:rPr>
              <a:t>Διαλείψεις </a:t>
            </a:r>
            <a:r>
              <a:rPr lang="el-GR" altLang="el-GR" sz="2800" i="1" dirty="0">
                <a:solidFill>
                  <a:srgbClr val="0169BF"/>
                </a:solidFill>
              </a:rPr>
              <a:t>πολλαπλών διαδρομών σε </a:t>
            </a:r>
            <a:r>
              <a:rPr lang="el-GR" altLang="el-GR" sz="2800" i="1" dirty="0" smtClean="0">
                <a:solidFill>
                  <a:srgbClr val="0169BF"/>
                </a:solidFill>
              </a:rPr>
              <a:t>διαύλους ευρείας ζώνης</a:t>
            </a:r>
            <a:endParaRPr lang="el-GR" altLang="el-GR" sz="2800" i="1" dirty="0">
              <a:solidFill>
                <a:srgbClr val="0169BF"/>
              </a:solidFill>
            </a:endParaRPr>
          </a:p>
        </p:txBody>
      </p:sp>
      <p:sp>
        <p:nvSpPr>
          <p:cNvPr id="5" name="Θέση περιεχομένου 3">
            <a:hlinkClick r:id="rId6" action="ppaction://hlinksldjump" tooltip="Μετάβαση στη Διαφάνεια"/>
          </p:cNvPr>
          <p:cNvSpPr/>
          <p:nvPr/>
        </p:nvSpPr>
        <p:spPr bwMode="gray">
          <a:xfrm>
            <a:off x="685800" y="4267200"/>
            <a:ext cx="7747000" cy="962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14350" indent="-514350" eaLnBrk="1" hangingPunct="1">
              <a:buFont typeface="+mj-lt"/>
              <a:buAutoNum type="arabicParenR" startAt="9"/>
            </a:pPr>
            <a:r>
              <a:rPr lang="el-GR" altLang="el-GR" sz="2800" i="1" dirty="0" smtClean="0">
                <a:solidFill>
                  <a:srgbClr val="0169BF"/>
                </a:solidFill>
              </a:rPr>
              <a:t>Παράμετροι των διαύλων με πολλαπλές διαδρομές</a:t>
            </a:r>
            <a:endParaRPr lang="el-GR" altLang="el-GR" sz="2800" i="1" dirty="0">
              <a:solidFill>
                <a:srgbClr val="0169BF"/>
              </a:solidFill>
            </a:endParaRPr>
          </a:p>
        </p:txBody>
      </p:sp>
      <p:sp>
        <p:nvSpPr>
          <p:cNvPr id="6149" name="Θέση περιεχομένου 4">
            <a:hlinkClick r:id="rId7" action="ppaction://hlinksldjump" tooltip="Μετάβαση στη Διαφάνεια"/>
          </p:cNvPr>
          <p:cNvSpPr txBox="1">
            <a:spLocks noChangeArrowheads="1"/>
          </p:cNvSpPr>
          <p:nvPr/>
        </p:nvSpPr>
        <p:spPr bwMode="auto">
          <a:xfrm>
            <a:off x="685800" y="5544205"/>
            <a:ext cx="774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14350" lvl="1" indent="-514350" eaLnBrk="1" hangingPunct="1">
              <a:buFont typeface="+mj-lt"/>
              <a:buAutoNum type="arabicParenR" startAt="10"/>
            </a:pPr>
            <a:r>
              <a:rPr lang="el-GR" altLang="el-GR" sz="2800" i="1" dirty="0" smtClean="0">
                <a:solidFill>
                  <a:srgbClr val="0169BF"/>
                </a:solidFill>
              </a:rPr>
              <a:t>Τύποι βραχυχρόνιων διαλείψεων</a:t>
            </a:r>
            <a:endParaRPr lang="en-US" altLang="el-GR" sz="2800" i="1" dirty="0">
              <a:solidFill>
                <a:srgbClr val="0169BF"/>
              </a:solidFill>
            </a:endParaRPr>
          </a:p>
        </p:txBody>
      </p:sp>
      <p:sp>
        <p:nvSpPr>
          <p:cNvPr id="5131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xfrm>
            <a:off x="2743200" y="6324600"/>
            <a:ext cx="38100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D4EB84-C803-4AD0-AA34-501BF0FC8C86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sz="140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62773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l-GR" sz="4000" b="1" dirty="0"/>
              <a:t>Επίπεδος δίαυλος</a:t>
            </a:r>
            <a:r>
              <a:rPr lang="en-US" sz="4000" b="1" dirty="0"/>
              <a:t> </a:t>
            </a:r>
            <a:r>
              <a:rPr lang="el-GR" sz="4000" b="1" dirty="0"/>
              <a:t/>
            </a:r>
            <a:br>
              <a:rPr lang="el-GR" sz="4000" b="1" dirty="0"/>
            </a:br>
            <a:r>
              <a:rPr lang="en-US" sz="4000" b="1" dirty="0" smtClean="0"/>
              <a:t>(</a:t>
            </a:r>
            <a:r>
              <a:rPr lang="el-GR" sz="4000" b="1" dirty="0" smtClean="0"/>
              <a:t>2 </a:t>
            </a:r>
            <a:r>
              <a:rPr lang="el-GR" sz="4000" b="1" dirty="0"/>
              <a:t>από 2</a:t>
            </a:r>
            <a:r>
              <a:rPr lang="en-US" sz="4000" b="1" dirty="0"/>
              <a:t>)</a:t>
            </a:r>
            <a:endParaRPr lang="en-GB" b="1" dirty="0" smtClean="0"/>
          </a:p>
        </p:txBody>
      </p:sp>
      <p:pic>
        <p:nvPicPr>
          <p:cNvPr id="3" name="Θέση περιεχομένου 1" descr="Εικόνα απεικόνισης επίπεδου διαύλου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05" y="1600200"/>
            <a:ext cx="6756195" cy="4724400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CEBF4D18-BA94-46D7-8FF8-4A412A50A36E}" type="slidenum">
              <a:rPr lang="el-GR" sz="1400" smtClean="0">
                <a:cs typeface="+mn-cs"/>
              </a:rPr>
              <a:pPr algn="r">
                <a:defRPr/>
              </a:pPr>
              <a:t>50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913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l-GR" sz="4000" b="1" dirty="0" smtClean="0"/>
              <a:t>Μοντελοποίηση επίπεδου διαύλου </a:t>
            </a:r>
            <a:br>
              <a:rPr lang="el-GR" sz="4000" b="1" dirty="0" smtClean="0"/>
            </a:br>
            <a:r>
              <a:rPr lang="el-GR" sz="4000" b="1" dirty="0" smtClean="0"/>
              <a:t>(1 από 2)</a:t>
            </a:r>
            <a:endParaRPr lang="en-GB" sz="4000" dirty="0" smtClean="0"/>
          </a:p>
        </p:txBody>
      </p:sp>
      <p:pic>
        <p:nvPicPr>
          <p:cNvPr id="3" name="Θέση περιεχομένου 1" descr="Εικόνα με τύπους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8" y="1646237"/>
            <a:ext cx="7642743" cy="4525963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78FC1C35-62EA-4111-BAD8-C2B93C90DF03}" type="slidenum">
              <a:rPr lang="el-GR" sz="1400" smtClean="0">
                <a:cs typeface="+mn-cs"/>
              </a:rPr>
              <a:pPr algn="r">
                <a:defRPr/>
              </a:pPr>
              <a:t>51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5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l-GR" sz="4000" b="1" dirty="0"/>
              <a:t>Μοντελοποίηση επίπεδου διαύλου </a:t>
            </a:r>
            <a:br>
              <a:rPr lang="el-GR" sz="4000" b="1" dirty="0"/>
            </a:br>
            <a:r>
              <a:rPr lang="el-GR" sz="4000" b="1" dirty="0" smtClean="0"/>
              <a:t>(2 </a:t>
            </a:r>
            <a:r>
              <a:rPr lang="el-GR" sz="4000" b="1" dirty="0"/>
              <a:t>από </a:t>
            </a:r>
            <a:r>
              <a:rPr lang="el-GR" sz="4000" b="1" dirty="0" smtClean="0"/>
              <a:t>2)</a:t>
            </a:r>
            <a:endParaRPr lang="en-GB" sz="4000" dirty="0" smtClean="0"/>
          </a:p>
        </p:txBody>
      </p:sp>
      <p:pic>
        <p:nvPicPr>
          <p:cNvPr id="3" name="Θέση περιεχομένου 1" descr="Εικόνα με τύπους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74" y="1646237"/>
            <a:ext cx="7431251" cy="4525963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0B05E670-9267-46A1-AE66-AE6150B29069}" type="slidenum">
              <a:rPr lang="el-GR" sz="1400" smtClean="0">
                <a:cs typeface="+mn-cs"/>
              </a:rPr>
              <a:pPr algn="r">
                <a:defRPr/>
              </a:pPr>
              <a:t>52</a:t>
            </a:fld>
            <a:endParaRPr lang="el-GR" sz="1400" dirty="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75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1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l-GR" sz="4000" b="1" dirty="0" smtClean="0"/>
              <a:t>Παράγοντες επιρροής </a:t>
            </a:r>
            <a:br>
              <a:rPr lang="el-GR" sz="4000" b="1" dirty="0" smtClean="0"/>
            </a:br>
            <a:r>
              <a:rPr lang="el-GR" sz="4000" b="1" dirty="0" smtClean="0"/>
              <a:t>των διαλείψεων</a:t>
            </a:r>
            <a:endParaRPr lang="en-GB" sz="4000" dirty="0" smtClean="0"/>
          </a:p>
        </p:txBody>
      </p:sp>
      <p:sp>
        <p:nvSpPr>
          <p:cNvPr id="10243" name="Θέση περιεχομένου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21208" indent="-521208" eaLnBrk="1" hangingPunct="1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 smtClean="0"/>
              <a:t>Επειδή η ποσότητα </a:t>
            </a:r>
            <a:r>
              <a:rPr lang="en-US" sz="2400" i="1" dirty="0" err="1" smtClean="0"/>
              <a:t>f</a:t>
            </a:r>
            <a:r>
              <a:rPr lang="en-US" sz="2400" baseline="-25000" dirty="0" err="1" smtClean="0"/>
              <a:t>c</a:t>
            </a:r>
            <a:r>
              <a:rPr lang="en-US" sz="2400" dirty="0" err="1" smtClean="0"/>
              <a:t>+</a:t>
            </a:r>
            <a:r>
              <a:rPr lang="en-US" sz="2400" i="1" dirty="0" err="1" smtClean="0"/>
              <a:t>f</a:t>
            </a:r>
            <a:r>
              <a:rPr lang="en-US" sz="2400" baseline="-25000" dirty="0" err="1" smtClean="0"/>
              <a:t>D,i</a:t>
            </a:r>
            <a:r>
              <a:rPr lang="en-US" sz="2400" dirty="0" smtClean="0"/>
              <a:t>(</a:t>
            </a:r>
            <a:r>
              <a:rPr lang="en-US" sz="2400" i="1" dirty="0" smtClean="0"/>
              <a:t>t</a:t>
            </a:r>
            <a:r>
              <a:rPr lang="en-US" sz="2400" dirty="0" smtClean="0"/>
              <a:t>) </a:t>
            </a:r>
            <a:r>
              <a:rPr lang="el-GR" sz="2400" dirty="0" smtClean="0"/>
              <a:t>είναι πολύ μεγάλη, μικρή μεταβολή στο </a:t>
            </a:r>
            <a:r>
              <a:rPr lang="el-GR" sz="2400" i="1" dirty="0" smtClean="0"/>
              <a:t>τ</a:t>
            </a:r>
            <a:r>
              <a:rPr lang="en-GB" sz="2400" baseline="-25000" dirty="0" err="1" smtClean="0"/>
              <a:t>i</a:t>
            </a:r>
            <a:r>
              <a:rPr lang="el-GR" sz="2400" dirty="0" smtClean="0"/>
              <a:t>(</a:t>
            </a:r>
            <a:r>
              <a:rPr lang="en-US" sz="2400" i="1" dirty="0" smtClean="0"/>
              <a:t>t</a:t>
            </a:r>
            <a:r>
              <a:rPr lang="el-GR" sz="2400" dirty="0" smtClean="0"/>
              <a:t>) προκαλεί μεγάλη μεταβολή στη φάση </a:t>
            </a:r>
            <a:r>
              <a:rPr lang="el-GR" sz="2400" i="1" dirty="0" smtClean="0"/>
              <a:t>φ</a:t>
            </a:r>
            <a:r>
              <a:rPr lang="en-GB" sz="2400" baseline="-25000" dirty="0" err="1" smtClean="0"/>
              <a:t>i</a:t>
            </a:r>
            <a:r>
              <a:rPr lang="en-GB" sz="2400" dirty="0" smtClean="0"/>
              <a:t>(</a:t>
            </a:r>
            <a:r>
              <a:rPr lang="en-US" sz="2400" i="1" dirty="0" smtClean="0"/>
              <a:t>t</a:t>
            </a:r>
            <a:r>
              <a:rPr lang="en-GB" sz="2400" dirty="0" smtClean="0"/>
              <a:t>)</a:t>
            </a:r>
            <a:r>
              <a:rPr lang="el-GR" sz="2400" dirty="0" smtClean="0"/>
              <a:t>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 smtClean="0"/>
              <a:t>Σε οποιαδήποτε χρονική στιγμή </a:t>
            </a:r>
            <a:r>
              <a:rPr lang="en-US" sz="2400" i="1" dirty="0" smtClean="0"/>
              <a:t>t</a:t>
            </a:r>
            <a:r>
              <a:rPr lang="el-GR" sz="2400" dirty="0" smtClean="0"/>
              <a:t>, οι συνιστώσες με τις τυχαίες φάσεις προστίθενται εποικοδομητικά ή μη.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 smtClean="0"/>
              <a:t>Το πλάτος </a:t>
            </a:r>
            <a:r>
              <a:rPr lang="en-GB" sz="2400" i="1" dirty="0" smtClean="0"/>
              <a:t>A</a:t>
            </a:r>
            <a:r>
              <a:rPr lang="en-US" sz="2400" baseline="-25000" dirty="0" smtClean="0"/>
              <a:t>i</a:t>
            </a:r>
            <a:r>
              <a:rPr lang="en-GB" sz="2400" dirty="0" smtClean="0"/>
              <a:t>(</a:t>
            </a:r>
            <a:r>
              <a:rPr lang="en-US" sz="2400" i="1" dirty="0" smtClean="0"/>
              <a:t>t</a:t>
            </a:r>
            <a:r>
              <a:rPr lang="en-GB" sz="2400" dirty="0" smtClean="0"/>
              <a:t>) </a:t>
            </a:r>
            <a:r>
              <a:rPr lang="el-GR" sz="2400" dirty="0" smtClean="0"/>
              <a:t>εξαρτάται από την ενεργό επιφάνεια του </a:t>
            </a:r>
            <a:r>
              <a:rPr lang="en-US" sz="2400" dirty="0" smtClean="0"/>
              <a:t>i</a:t>
            </a:r>
            <a:r>
              <a:rPr lang="el-GR" sz="2400" dirty="0" smtClean="0"/>
              <a:t>-</a:t>
            </a:r>
            <a:r>
              <a:rPr lang="el-GR" sz="2400" dirty="0" err="1" smtClean="0"/>
              <a:t>στού</a:t>
            </a:r>
            <a:r>
              <a:rPr lang="el-GR" sz="2400" dirty="0" smtClean="0"/>
              <a:t> </a:t>
            </a:r>
            <a:r>
              <a:rPr lang="el-GR" sz="2400" dirty="0" err="1" smtClean="0"/>
              <a:t>σκεδαστή</a:t>
            </a:r>
            <a:r>
              <a:rPr lang="el-GR" sz="2400" dirty="0" smtClean="0"/>
              <a:t> (δεν αλλάζει για μικρές αποστάσεις).</a:t>
            </a:r>
          </a:p>
          <a:p>
            <a:pPr marL="521208" indent="-521208" eaLnBrk="1" hangingPunct="1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 smtClean="0"/>
              <a:t>Συνεπώς οι διαλείψεις οφείλονται κυρίως στις χρονικές μεταβολές της φάσης </a:t>
            </a:r>
            <a:r>
              <a:rPr lang="el-GR" sz="2400" i="1" dirty="0" smtClean="0"/>
              <a:t>φ</a:t>
            </a:r>
            <a:r>
              <a:rPr lang="en-US" sz="2400" baseline="-25000" dirty="0" smtClean="0"/>
              <a:t>i</a:t>
            </a:r>
            <a:r>
              <a:rPr lang="en-GB" sz="2400" dirty="0" smtClean="0"/>
              <a:t>(</a:t>
            </a:r>
            <a:r>
              <a:rPr lang="en-US" sz="2400" i="1" dirty="0" smtClean="0"/>
              <a:t>t</a:t>
            </a:r>
            <a:r>
              <a:rPr lang="en-GB" sz="2400" dirty="0" smtClean="0"/>
              <a:t>)</a:t>
            </a:r>
            <a:r>
              <a:rPr lang="el-GR" sz="2400" dirty="0" smtClean="0"/>
              <a:t>, οι οποίες οφείλονται στην ολίσθηση </a:t>
            </a:r>
            <a:r>
              <a:rPr lang="en-US" sz="2400" dirty="0" smtClean="0"/>
              <a:t>Doppler.</a:t>
            </a:r>
            <a:endParaRPr lang="en-GB" sz="2400" dirty="0" smtClean="0"/>
          </a:p>
        </p:txBody>
      </p:sp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070759FB-E2A5-4327-A756-3E89AA7144E3}" type="slidenum">
              <a:rPr lang="el-GR" sz="1400" smtClean="0">
                <a:cs typeface="+mn-cs"/>
              </a:rPr>
              <a:pPr algn="r">
                <a:defRPr/>
              </a:pPr>
              <a:t>53</a:t>
            </a:fld>
            <a:endParaRPr lang="el-GR" sz="1400" dirty="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44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1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l-GR" sz="4000" b="1" dirty="0" smtClean="0"/>
              <a:t>Διαλείψεις πολλαπλών διαδρομών σε επίπεδους διαύλους</a:t>
            </a:r>
            <a:r>
              <a:rPr lang="en-US" sz="4000" b="1" dirty="0" smtClean="0"/>
              <a:t> (</a:t>
            </a:r>
            <a:r>
              <a:rPr lang="el-GR" sz="4000" b="1" dirty="0" smtClean="0"/>
              <a:t>1 από 4</a:t>
            </a:r>
            <a:r>
              <a:rPr lang="en-US" sz="4000" b="1" dirty="0" smtClean="0"/>
              <a:t>)</a:t>
            </a:r>
            <a:endParaRPr lang="en-GB" sz="4000" dirty="0" smtClean="0"/>
          </a:p>
        </p:txBody>
      </p:sp>
      <p:sp>
        <p:nvSpPr>
          <p:cNvPr id="11267" name="Θέση περιεχομένου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000" dirty="0" smtClean="0"/>
              <a:t>Για σήματα στενής ζώνης, η διασπορά των καθυστερήσεων είναι πολύ μικρότερη από την διάρκεια των διαμορφωμένων συμβόλων.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000" dirty="0" smtClean="0"/>
              <a:t>Όλες οι τυχόν διαλείψεις επηρεάζουν κατά τον ίδιο τρόπο (ίδια εξασθένηση και μετατόπιση φάσης) όλες τις συχνότητες του σήματος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l-GR" sz="2000" dirty="0" smtClean="0">
                <a:sym typeface="Wingdings" pitchFamily="2" charset="2"/>
              </a:rPr>
              <a:t> Επίπεδος δίαυλος.</a:t>
            </a:r>
            <a:r>
              <a:rPr lang="el-GR" sz="2000" dirty="0" smtClean="0"/>
              <a:t>  </a:t>
            </a:r>
          </a:p>
          <a:p>
            <a:pPr marL="521208" indent="-521208" eaLnBrk="1" hangingPunct="1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000" dirty="0" smtClean="0"/>
              <a:t>Θεωρώντας επίπεδους διαύλους, μπορούμε να χρησιμοποιήσουμε ένα αδιαμόρφωτο φέρον για να μελετήσουμε την περιβάλλουσα.</a:t>
            </a:r>
          </a:p>
        </p:txBody>
      </p:sp>
      <p:pic>
        <p:nvPicPr>
          <p:cNvPr id="2" name="Εικόνα 1" descr="Εικόνα με τύπους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" y="4194048"/>
            <a:ext cx="7242048" cy="1901952"/>
          </a:xfrm>
          <a:prstGeom prst="rect">
            <a:avLst/>
          </a:prstGeom>
        </p:spPr>
      </p:pic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8C46CBB1-72D8-4524-A450-E81EFBC085E4}" type="slidenum">
              <a:rPr lang="el-GR" sz="1400" smtClean="0">
                <a:cs typeface="+mn-cs"/>
              </a:rPr>
              <a:pPr algn="r">
                <a:defRPr/>
              </a:pPr>
              <a:t>54</a:t>
            </a:fld>
            <a:endParaRPr lang="el-GR" sz="1400" smtClean="0">
              <a:cs typeface="+mn-cs"/>
            </a:endParaRPr>
          </a:p>
        </p:txBody>
      </p:sp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9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Τίτλος 1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l-GR" sz="4000" b="1" dirty="0"/>
              <a:t>Διαλείψεις πολλαπλών διαδρομών σε επίπεδους διαύλους</a:t>
            </a:r>
            <a:r>
              <a:rPr lang="en-US" sz="4000" b="1" dirty="0"/>
              <a:t> </a:t>
            </a:r>
            <a:r>
              <a:rPr lang="en-US" sz="4000" b="1" dirty="0" smtClean="0"/>
              <a:t>(</a:t>
            </a:r>
            <a:r>
              <a:rPr lang="el-GR" sz="4000" b="1" dirty="0" smtClean="0"/>
              <a:t>2 </a:t>
            </a:r>
            <a:r>
              <a:rPr lang="el-GR" sz="4000" b="1" dirty="0"/>
              <a:t>από </a:t>
            </a:r>
            <a:r>
              <a:rPr lang="el-GR" sz="4000" b="1" dirty="0" smtClean="0"/>
              <a:t>4</a:t>
            </a:r>
            <a:r>
              <a:rPr lang="en-US" sz="4000" b="1" dirty="0" smtClean="0"/>
              <a:t>)</a:t>
            </a:r>
            <a:endParaRPr lang="en-GB" sz="4000" dirty="0" smtClean="0">
              <a:latin typeface="Arial" charset="0"/>
            </a:endParaRPr>
          </a:p>
        </p:txBody>
      </p:sp>
      <p:pic>
        <p:nvPicPr>
          <p:cNvPr id="3" name="Θέση περιεχομένου 1" descr="Εικόνα με τύπους του αδιαμόρφωτου φέροντος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16" y="1646237"/>
            <a:ext cx="7950368" cy="4525963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68297D4B-2507-48DA-89C3-040C7F857E08}" type="slidenum">
              <a:rPr lang="el-GR" sz="1400" smtClean="0">
                <a:cs typeface="+mn-cs"/>
              </a:rPr>
              <a:pPr algn="r">
                <a:defRPr/>
              </a:pPr>
              <a:t>55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99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Τίτλος 1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l-GR" sz="4000" b="1" dirty="0"/>
              <a:t>Διαλείψεις πολλαπλών διαδρομών σε επίπεδους διαύλους</a:t>
            </a:r>
            <a:r>
              <a:rPr lang="en-US" sz="4000" b="1" dirty="0"/>
              <a:t> </a:t>
            </a:r>
            <a:r>
              <a:rPr lang="en-US" sz="4000" b="1" dirty="0" smtClean="0"/>
              <a:t>(</a:t>
            </a:r>
            <a:r>
              <a:rPr lang="el-GR" sz="4000" b="1" dirty="0"/>
              <a:t>3</a:t>
            </a:r>
            <a:r>
              <a:rPr lang="el-GR" sz="4000" b="1" dirty="0" smtClean="0"/>
              <a:t> </a:t>
            </a:r>
            <a:r>
              <a:rPr lang="el-GR" sz="4000" b="1" dirty="0"/>
              <a:t>από </a:t>
            </a:r>
            <a:r>
              <a:rPr lang="el-GR" sz="4000" b="1" dirty="0" smtClean="0"/>
              <a:t>4</a:t>
            </a:r>
            <a:r>
              <a:rPr lang="en-US" sz="4000" b="1" dirty="0" smtClean="0"/>
              <a:t>)</a:t>
            </a:r>
            <a:endParaRPr lang="en-GB" sz="4000" dirty="0" smtClean="0">
              <a:latin typeface="Arial" charset="0"/>
            </a:endParaRPr>
          </a:p>
        </p:txBody>
      </p:sp>
      <p:sp>
        <p:nvSpPr>
          <p:cNvPr id="13315" name="Θέση περιεχομένου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21208" indent="-521208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endParaRPr lang="el-GR" sz="2000" dirty="0" smtClean="0"/>
          </a:p>
          <a:p>
            <a:pPr marL="521208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800" dirty="0" smtClean="0"/>
              <a:t>Για μεγάλο αριθμό πολλαπλών διαδρομών Ν:</a:t>
            </a:r>
            <a:endParaRPr lang="en-GB" sz="2800" dirty="0" smtClean="0"/>
          </a:p>
          <a:p>
            <a:pPr marL="1143000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sz="2400" dirty="0" smtClean="0"/>
              <a:t>Το σύνθετο σήμα στη λήψη αποτελείται από μεγάλο αριθμό επίπεδων κυμάτων, και η μιγαδική περιβάλλουσα μπορεί να μοντελοποιηθεί ως μιγαδική στοχαστική ανέλιξη</a:t>
            </a:r>
            <a:r>
              <a:rPr lang="en-GB" sz="2400" dirty="0" smtClean="0"/>
              <a:t> Gauss</a:t>
            </a:r>
            <a:r>
              <a:rPr lang="el-GR" sz="2400" dirty="0" smtClean="0"/>
              <a:t>.</a:t>
            </a:r>
          </a:p>
          <a:p>
            <a:pPr marL="1143000" indent="-457200" eaLnBrk="1" hangingPunct="1">
              <a:spcBef>
                <a:spcPts val="0"/>
              </a:spcBef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sz="2400" dirty="0" smtClean="0"/>
              <a:t>Όταν δεν υπάρχει διάδοση οπτικής επαφής, οι συνιστώσες </a:t>
            </a:r>
            <a:r>
              <a:rPr lang="en-US" sz="2400" i="1" dirty="0" err="1" smtClean="0"/>
              <a:t>s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(</a:t>
            </a:r>
            <a:r>
              <a:rPr lang="en-US" sz="2400" i="1" dirty="0" smtClean="0"/>
              <a:t>t</a:t>
            </a:r>
            <a:r>
              <a:rPr lang="en-US" sz="2400" dirty="0" smtClean="0"/>
              <a:t>) </a:t>
            </a:r>
            <a:r>
              <a:rPr lang="el-GR" sz="2400" dirty="0" smtClean="0"/>
              <a:t>και</a:t>
            </a:r>
            <a:r>
              <a:rPr lang="en-US" sz="2400" dirty="0" smtClean="0"/>
              <a:t> </a:t>
            </a:r>
            <a:r>
              <a:rPr lang="en-US" sz="2400" i="1" dirty="0" err="1" smtClean="0"/>
              <a:t>s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(</a:t>
            </a:r>
            <a:r>
              <a:rPr lang="en-US" sz="2400" i="1" dirty="0" smtClean="0"/>
              <a:t>t</a:t>
            </a:r>
            <a:r>
              <a:rPr lang="en-US" sz="2400" dirty="0" smtClean="0"/>
              <a:t>)</a:t>
            </a:r>
            <a:r>
              <a:rPr lang="el-GR" sz="2400" dirty="0" smtClean="0"/>
              <a:t> έχουν μηδενική μέση τιμή.</a:t>
            </a:r>
            <a:endParaRPr lang="en-US" sz="2400" dirty="0" smtClean="0"/>
          </a:p>
        </p:txBody>
      </p:sp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2DBD79C0-74B8-4999-8ED2-3E48D09EE998}" type="slidenum">
              <a:rPr lang="el-GR" sz="1400" smtClean="0">
                <a:cs typeface="+mn-cs"/>
              </a:rPr>
              <a:pPr algn="r">
                <a:defRPr/>
              </a:pPr>
              <a:t>56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70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l-GR" sz="4000" b="1" dirty="0">
                <a:solidFill>
                  <a:prstClr val="black"/>
                </a:solidFill>
              </a:rPr>
              <a:t>Διαλείψεις πολλαπλών διαδρομών σε επίπεδους διαύλους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</a:rPr>
              <a:t>(</a:t>
            </a:r>
            <a:r>
              <a:rPr lang="el-GR" sz="4000" b="1" dirty="0" smtClean="0">
                <a:solidFill>
                  <a:prstClr val="black"/>
                </a:solidFill>
              </a:rPr>
              <a:t>4 </a:t>
            </a:r>
            <a:r>
              <a:rPr lang="el-GR" sz="4000" b="1" dirty="0">
                <a:solidFill>
                  <a:prstClr val="black"/>
                </a:solidFill>
              </a:rPr>
              <a:t>από </a:t>
            </a:r>
            <a:r>
              <a:rPr lang="el-GR" sz="4000" b="1" dirty="0" smtClean="0">
                <a:solidFill>
                  <a:prstClr val="black"/>
                </a:solidFill>
              </a:rPr>
              <a:t>4</a:t>
            </a:r>
            <a:r>
              <a:rPr lang="en-US" sz="4000" b="1" dirty="0" smtClean="0">
                <a:solidFill>
                  <a:prstClr val="black"/>
                </a:solidFill>
              </a:rPr>
              <a:t>)</a:t>
            </a:r>
            <a:endParaRPr lang="en-GB" sz="2800" dirty="0" smtClean="0">
              <a:latin typeface="Arial" charset="0"/>
            </a:endParaRPr>
          </a:p>
        </p:txBody>
      </p:sp>
      <p:pic>
        <p:nvPicPr>
          <p:cNvPr id="3" name="Θέση περιεχομένου 1" descr="Εικόνα με τύπους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19" y="1646237"/>
            <a:ext cx="6455761" cy="4525963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123299B3-FB90-4B08-B209-056C184381D2}" type="slidenum">
              <a:rPr lang="el-GR" sz="1400" smtClean="0">
                <a:cs typeface="+mn-cs"/>
              </a:rPr>
              <a:pPr algn="r">
                <a:defRPr/>
              </a:pPr>
              <a:t>57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682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l-GR" b="1" dirty="0" smtClean="0"/>
              <a:t>Κατανομή </a:t>
            </a:r>
            <a:r>
              <a:rPr lang="en-US" b="1" dirty="0" smtClean="0"/>
              <a:t>Rayleigh</a:t>
            </a:r>
          </a:p>
        </p:txBody>
      </p:sp>
      <p:pic>
        <p:nvPicPr>
          <p:cNvPr id="3" name="Θέση περιεχομένου 1" descr="Εικόνα γραφήματος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27" y="1646237"/>
            <a:ext cx="7906946" cy="4525963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EECF9F98-36A6-4B69-AE7E-65F001062AAA}" type="slidenum">
              <a:rPr lang="el-GR" sz="1400" smtClean="0">
                <a:cs typeface="+mn-cs"/>
              </a:rPr>
              <a:pPr algn="r">
                <a:defRPr/>
              </a:pPr>
              <a:t>58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229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l-GR" sz="4000" b="1" dirty="0" smtClean="0"/>
              <a:t>Μέση </a:t>
            </a:r>
            <a:r>
              <a:rPr lang="el-GR" sz="4000" b="1" dirty="0"/>
              <a:t>ισχύς του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λαμβανόμενου </a:t>
            </a:r>
            <a:r>
              <a:rPr lang="el-GR" sz="4000" b="1" dirty="0"/>
              <a:t>σήματος</a:t>
            </a:r>
            <a:endParaRPr lang="en-GB" sz="4000" b="1" dirty="0" smtClean="0">
              <a:latin typeface="Arial" charset="0"/>
            </a:endParaRPr>
          </a:p>
        </p:txBody>
      </p:sp>
      <p:pic>
        <p:nvPicPr>
          <p:cNvPr id="5" name="Εικόνα 1" descr="Εικόνα με τους τύπους της μέσης ισχύς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" y="2017776"/>
            <a:ext cx="7790688" cy="2822448"/>
          </a:xfrm>
          <a:prstGeom prst="rect">
            <a:avLst/>
          </a:prstGeom>
        </p:spPr>
      </p:pic>
      <p:sp>
        <p:nvSpPr>
          <p:cNvPr id="4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21600"/>
              </a:spcAft>
              <a:buNone/>
            </a:pPr>
            <a:endParaRPr lang="el-GR" dirty="0" smtClean="0"/>
          </a:p>
          <a:p>
            <a:pPr marL="0" indent="0">
              <a:buNone/>
            </a:pPr>
            <a:r>
              <a:rPr lang="en-GB" dirty="0" smtClean="0"/>
              <a:t>Η </a:t>
            </a:r>
            <a:r>
              <a:rPr lang="el-GR" dirty="0"/>
              <a:t>φάση </a:t>
            </a:r>
            <a:r>
              <a:rPr lang="el-GR" i="1" dirty="0"/>
              <a:t>φ</a:t>
            </a:r>
            <a:r>
              <a:rPr lang="el-GR" dirty="0"/>
              <a:t> του λαμβανόμενου σήματος είναι ομοιόμορφα κατανεμημένη από -π έως π</a:t>
            </a:r>
            <a:r>
              <a:rPr lang="en-GB" dirty="0"/>
              <a:t> </a:t>
            </a:r>
          </a:p>
        </p:txBody>
      </p:sp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234CABAE-6F26-49AA-8EB4-517BE0584A7A}" type="slidenum">
              <a:rPr lang="el-GR" sz="1400" smtClean="0">
                <a:cs typeface="+mn-cs"/>
              </a:rPr>
              <a:pPr algn="r">
                <a:defRPr/>
              </a:pPr>
              <a:t>59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9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/>
              <a:t>Βασικές απαιτήσεις </a:t>
            </a:r>
            <a:br>
              <a:rPr lang="el-GR" altLang="el-GR" sz="4000" b="1" dirty="0" smtClean="0"/>
            </a:br>
            <a:r>
              <a:rPr lang="el-GR" altLang="el-GR" sz="4000" b="1" dirty="0" smtClean="0"/>
              <a:t>για αξιόπιστη επικοινωνία</a:t>
            </a:r>
            <a:endParaRPr lang="el-GR" altLang="el-GR" sz="4000" dirty="0" smtClean="0"/>
          </a:p>
        </p:txBody>
      </p:sp>
      <p:sp>
        <p:nvSpPr>
          <p:cNvPr id="552963" name="Θέση περιεχομένου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/>
              <a:t>Ο</a:t>
            </a:r>
            <a:r>
              <a:rPr lang="el-GR" altLang="el-GR" sz="2800" dirty="0" smtClean="0"/>
              <a:t>μοιόμορφη</a:t>
            </a:r>
            <a:r>
              <a:rPr lang="el-GR" altLang="el-GR" sz="2800" b="1" dirty="0" smtClean="0"/>
              <a:t> </a:t>
            </a:r>
            <a:r>
              <a:rPr lang="el-GR" altLang="el-GR" sz="2800" dirty="0" smtClean="0"/>
              <a:t>κατανομή της μέσης ηλεκτρομαγνητικής ισχύος σε συγκεκριμένη περιοχή.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/>
              <a:t>Ε</a:t>
            </a:r>
            <a:r>
              <a:rPr lang="el-GR" altLang="el-GR" sz="2800" dirty="0" smtClean="0"/>
              <a:t>παρκής ισχύς, όχι παρεμβολές.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/>
              <a:t>Ε</a:t>
            </a:r>
            <a:r>
              <a:rPr lang="el-GR" altLang="el-GR" sz="2800" dirty="0" smtClean="0"/>
              <a:t>νδιαφέρει όχι μόνο η μέση ισχύς αλλά και στατιστική συμπεριφορά της ισχύος, λόγω της κίνησης του τερματικού.</a:t>
            </a:r>
          </a:p>
          <a:p>
            <a:pPr marL="521208" indent="-521208" eaLnBrk="1" hangingPunct="1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/>
              <a:t>Ε</a:t>
            </a:r>
            <a:r>
              <a:rPr lang="el-GR" altLang="el-GR" sz="2800" dirty="0" smtClean="0"/>
              <a:t>νδιαφέρει επίσης η ποιότητα του σήματος, ώστε να μην εμφανίζονται σφάλματα.</a:t>
            </a:r>
            <a:endParaRPr lang="en-GB" altLang="el-GR" sz="2800" dirty="0" smtClean="0"/>
          </a:p>
        </p:txBody>
      </p:sp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13C5F9D4-B56C-4B1E-8F88-3029C83ED217}" type="slidenum">
              <a:rPr lang="el-GR" sz="1400" smtClean="0">
                <a:cs typeface="+mn-cs"/>
              </a:rPr>
              <a:pPr algn="r">
                <a:defRPr/>
              </a:pPr>
              <a:t>6</a:t>
            </a:fld>
            <a:endParaRPr lang="el-GR" sz="1400" dirty="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113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l-GR" b="1" dirty="0" smtClean="0"/>
              <a:t>Πιθανότητα υπέρβασης στάθμης</a:t>
            </a:r>
            <a:endParaRPr lang="en-GB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n-GB" dirty="0"/>
              <a:t>Η </a:t>
            </a:r>
            <a:r>
              <a:rPr lang="el-GR" dirty="0"/>
              <a:t>πιθανότητα ότι η περιβάλλουσα του λαμβανόμενου σήματος δεν υπερβαίνει δοθείσα τιμή </a:t>
            </a:r>
            <a:r>
              <a:rPr lang="en-US" dirty="0" smtClean="0"/>
              <a:t>R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4" name="Εικόνα 1" descr="Εικόνα με τύπους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28" y="3124200"/>
            <a:ext cx="5571744" cy="2877312"/>
          </a:xfrm>
          <a:prstGeom prst="rect">
            <a:avLst/>
          </a:prstGeo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E7A24B7B-9BF1-4AFB-8F67-5CA00CBCB988}" type="slidenum">
              <a:rPr lang="el-GR" sz="1400" smtClean="0">
                <a:cs typeface="+mn-cs"/>
              </a:rPr>
              <a:pPr algn="r">
                <a:defRPr/>
              </a:pPr>
              <a:t>60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148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l-GR" b="1" dirty="0" smtClean="0">
                <a:latin typeface="+mn-lt"/>
              </a:rPr>
              <a:t>Στοχαστική ανέλιξη</a:t>
            </a:r>
            <a:endParaRPr lang="en-GB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Θέση περιεχομένου 1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 marL="521208" indent="-521208" eaLnBrk="1" hangingPunct="1">
                  <a:spcBef>
                    <a:spcPts val="0"/>
                  </a:spcBef>
                  <a:spcAft>
                    <a:spcPts val="1800"/>
                  </a:spcAft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n-GB" sz="2600" dirty="0" smtClean="0"/>
                  <a:t>Η </a:t>
                </a:r>
                <a:r>
                  <a:rPr lang="el-GR" sz="2600" dirty="0" smtClean="0"/>
                  <a:t>διάδοση μέσω πολλαπλών διαδρομών είναι ουσιαστικά στοχαστική ανέλιξη στον χώρο, αφού οι διαδρομές είναι συναρτήσεις των συντεταγμένων </a:t>
                </a:r>
                <a:r>
                  <a:rPr lang="en-US" sz="2600" dirty="0" smtClean="0"/>
                  <a:t>x, y, z.</a:t>
                </a:r>
                <a:endParaRPr lang="el-GR" sz="2600" dirty="0" smtClean="0"/>
              </a:p>
              <a:p>
                <a:pPr marL="521208" indent="-521208" eaLnBrk="1" hangingPunct="1">
                  <a:spcBef>
                    <a:spcPts val="0"/>
                  </a:spcBef>
                  <a:spcAft>
                    <a:spcPts val="1800"/>
                  </a:spcAft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n-GB" sz="2600" dirty="0" smtClean="0"/>
                  <a:t>Η </a:t>
                </a:r>
                <a:r>
                  <a:rPr lang="el-GR" sz="2600" dirty="0" smtClean="0"/>
                  <a:t>κίνηση μέσω χωρικής μεταβολής παράγει μία χρονικά μεταβαλλόμενη στοχαστική ανέλιξη.</a:t>
                </a:r>
              </a:p>
              <a:p>
                <a:pPr marL="521208" indent="-521208"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n-GB" sz="2600" dirty="0" smtClean="0"/>
                  <a:t>Η </a:t>
                </a:r>
                <a:r>
                  <a:rPr lang="el-GR" sz="2600" dirty="0" smtClean="0"/>
                  <a:t>κίνηση </a:t>
                </a:r>
                <a:r>
                  <a:rPr lang="en-US" sz="2600" i="1" dirty="0" err="1" smtClean="0"/>
                  <a:t>v</a:t>
                </a:r>
                <a:r>
                  <a:rPr lang="en-US" sz="2600" baseline="-25000" dirty="0" err="1" smtClean="0"/>
                  <a:t>x</a:t>
                </a:r>
                <a:r>
                  <a:rPr lang="en-US" sz="2600" i="1" dirty="0" err="1" smtClean="0"/>
                  <a:t>t</a:t>
                </a:r>
                <a:r>
                  <a:rPr lang="en-US" sz="2600" dirty="0" smtClean="0"/>
                  <a:t> </a:t>
                </a:r>
                <a:r>
                  <a:rPr lang="el-GR" sz="2600" dirty="0" smtClean="0"/>
                  <a:t>με ταχύτητα </a:t>
                </a:r>
                <a:r>
                  <a:rPr lang="en-US" sz="2600" i="1" dirty="0" err="1" smtClean="0"/>
                  <a:t>v</a:t>
                </a:r>
                <a:r>
                  <a:rPr lang="en-US" sz="2600" baseline="-25000" dirty="0" err="1" smtClean="0"/>
                  <a:t>x</a:t>
                </a:r>
                <a:r>
                  <a:rPr lang="en-US" sz="2600" dirty="0" smtClean="0"/>
                  <a:t>, </a:t>
                </a:r>
                <a:r>
                  <a:rPr lang="el-GR" sz="2600" dirty="0" smtClean="0"/>
                  <a:t>μετατρέπει τις μεταβολές απόστασης σε χρονικές με ρυθμό μεταβολής (διαλείψεων):</a:t>
                </a:r>
              </a:p>
              <a:p>
                <a:pPr marL="0" indent="0" algn="ctr" eaLnBrk="1" hangingPunct="1">
                  <a:spcBef>
                    <a:spcPts val="0"/>
                  </a:spcBef>
                  <a:buClr>
                    <a:srgbClr val="333399"/>
                  </a:buClr>
                  <a:buSzPct val="70000"/>
                  <a:buNone/>
                </a:pPr>
                <a:r>
                  <a:rPr lang="el-GR" sz="26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6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l-GR" sz="26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600" b="0" i="1" smtClean="0">
                                <a:latin typeface="Cambria Math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type m:val="lin"/>
                        <m:ctrlPr>
                          <a:rPr lang="en-US" sz="26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l-GR" sz="2600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</m:oMath>
                </a14:m>
                <a:r>
                  <a:rPr lang="el-GR" sz="2600" dirty="0" smtClean="0"/>
                  <a:t>.</a:t>
                </a:r>
                <a:endParaRPr lang="en-US" sz="2600" dirty="0" smtClean="0"/>
              </a:p>
            </p:txBody>
          </p:sp>
        </mc:Choice>
        <mc:Fallback xmlns="">
          <p:sp>
            <p:nvSpPr>
              <p:cNvPr id="18435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444" t="-1078" b="-31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283D766E-BAA9-4B04-A16D-AF96BD4C46C4}" type="slidenum">
              <a:rPr lang="el-GR" sz="1400" smtClean="0">
                <a:cs typeface="+mn-cs"/>
              </a:rPr>
              <a:pPr algn="r">
                <a:defRPr/>
              </a:pPr>
              <a:t>61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9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/>
              <a:t>Rayleigh</a:t>
            </a:r>
            <a:endParaRPr lang="el-GR" b="1" dirty="0"/>
          </a:p>
        </p:txBody>
      </p:sp>
      <p:sp>
        <p:nvSpPr>
          <p:cNvPr id="19459" name="Θέση περιεχομένου 1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marL="521208" indent="-521208" eaLnBrk="1" hangingPunct="1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n-GB" sz="2600" dirty="0" smtClean="0"/>
              <a:t>Η </a:t>
            </a:r>
            <a:r>
              <a:rPr lang="en-US" sz="2600" dirty="0" smtClean="0"/>
              <a:t>pdf</a:t>
            </a:r>
            <a:r>
              <a:rPr lang="en-GB" sz="2600" dirty="0" smtClean="0"/>
              <a:t> </a:t>
            </a:r>
            <a:r>
              <a:rPr lang="en-US" sz="2600" dirty="0" smtClean="0"/>
              <a:t>Rayleigh </a:t>
            </a:r>
            <a:r>
              <a:rPr lang="el-GR" sz="2600" dirty="0" smtClean="0"/>
              <a:t>περιγράφει τη στατιστική πρώτου βαθμού για την περιβάλλουσα του σήματος σε αποστάσεις σχετικά μικρές, ώστε η μέση τιμή της να εκλαμβάνεται ως σταθερή.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600" dirty="0" smtClean="0"/>
              <a:t>Ενδιαφέρει μια ποσοτική περιγραφή του ρυθμού διαλείψεων της περιβάλλουσας και η μέση διάρκειά τους κάτω από δοθείσα στάθμη.</a:t>
            </a:r>
          </a:p>
          <a:p>
            <a:pPr marL="521208" indent="-521208" eaLnBrk="1" hangingPunct="1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600" dirty="0" smtClean="0"/>
              <a:t>Βοηθάει στην επιλογή του </a:t>
            </a:r>
            <a:r>
              <a:rPr lang="en-US" sz="2600" dirty="0" smtClean="0"/>
              <a:t>bit rate, </a:t>
            </a:r>
            <a:r>
              <a:rPr lang="el-GR" sz="2600" dirty="0" smtClean="0"/>
              <a:t>του μήκους της </a:t>
            </a:r>
            <a:r>
              <a:rPr lang="el-GR" sz="2600" dirty="0" err="1" smtClean="0"/>
              <a:t>κωδικής</a:t>
            </a:r>
            <a:r>
              <a:rPr lang="el-GR" sz="2600" dirty="0" smtClean="0"/>
              <a:t> λέξης και επιτρέπει μια εκτίμηση της επίδοσης του συστήματος.</a:t>
            </a:r>
            <a:endParaRPr lang="en-US" sz="2600" dirty="0" smtClean="0"/>
          </a:p>
        </p:txBody>
      </p:sp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C27BA39E-0224-435D-A8A6-694B88BED71A}" type="slidenum">
              <a:rPr lang="el-GR" sz="1400" smtClean="0">
                <a:cs typeface="+mn-cs"/>
              </a:rPr>
              <a:pPr algn="r">
                <a:defRPr/>
              </a:pPr>
              <a:t>62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059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Ρυθμός υπέρβασης </a:t>
            </a:r>
            <a:r>
              <a:rPr lang="el-GR" b="1" dirty="0" smtClean="0"/>
              <a:t>στάθμης</a:t>
            </a:r>
            <a:endParaRPr lang="el-GR" dirty="0"/>
          </a:p>
        </p:txBody>
      </p:sp>
      <p:pic>
        <p:nvPicPr>
          <p:cNvPr id="4" name="Θέση περιεχομένου 1" descr="Εικόνα με τύπους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90" y="1600200"/>
            <a:ext cx="6988619" cy="4525963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6855CDCE-7D0E-4DBA-8745-44BF3715BBA7}" type="slidenum">
              <a:rPr lang="el-GR" sz="1400" smtClean="0">
                <a:cs typeface="+mn-cs"/>
              </a:rPr>
              <a:pPr algn="r">
                <a:defRPr/>
              </a:pPr>
              <a:t>63</a:t>
            </a:fld>
            <a:endParaRPr lang="el-GR" sz="1400" dirty="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015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Μέση διάρκεια </a:t>
            </a:r>
            <a:r>
              <a:rPr lang="el-GR" b="1" dirty="0" smtClean="0"/>
              <a:t>διαλείψεων</a:t>
            </a:r>
            <a:endParaRPr lang="el-GR" dirty="0"/>
          </a:p>
        </p:txBody>
      </p:sp>
      <p:pic>
        <p:nvPicPr>
          <p:cNvPr id="4" name="Θέση περιεχομένου 1" descr="Εικόνα με τύπους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51" y="1600200"/>
            <a:ext cx="4556297" cy="4525963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D5B77C96-971D-49AC-A9F2-05E20E50A4BB}" type="slidenum">
              <a:rPr lang="el-GR" sz="1400" smtClean="0">
                <a:cs typeface="+mn-cs"/>
              </a:rPr>
              <a:pPr algn="r">
                <a:defRPr/>
              </a:pPr>
              <a:t>64</a:t>
            </a:fld>
            <a:endParaRPr lang="el-GR" sz="1400" dirty="0" smtClean="0">
              <a:cs typeface="+mn-cs"/>
            </a:endParaRPr>
          </a:p>
        </p:txBody>
      </p:sp>
      <p:pic>
        <p:nvPicPr>
          <p:cNvPr id="6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002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Τίτλος 1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l-GR" sz="4000" b="1" dirty="0" smtClean="0">
                <a:latin typeface="+mn-lt"/>
              </a:rPr>
              <a:t>Διαλείψεις πολλαπλών διαδρομών σε διαύλους ευρείας ζώνης (1/2) </a:t>
            </a:r>
          </a:p>
        </p:txBody>
      </p:sp>
      <p:sp>
        <p:nvSpPr>
          <p:cNvPr id="22532" name="Θέση περιεχομένου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21208" indent="-521208" eaLnBrk="1" hangingPunct="1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dirty="0" smtClean="0"/>
              <a:t>Η διασπορά των καθυστερήσεων λόγω πολλαπλών διαδρομών, είναι μεγάλη σε σύγκριση με το αντίστροφο του εύρους ζώνης του σήματος.</a:t>
            </a:r>
          </a:p>
          <a:p>
            <a:pPr marL="521208" indent="-521208" eaLnBrk="1" hangingPunct="1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dirty="0" smtClean="0"/>
              <a:t>Οι συνιστώσες συχνότητας του μεταδιδόμενου σήματος, θα υφίστανται διαφορετικές καθυστερήσεις φάσης κατά μήκος των διαφόρων διαδρομών.</a:t>
            </a:r>
            <a:endParaRPr lang="en-US" dirty="0" smtClean="0"/>
          </a:p>
        </p:txBody>
      </p:sp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D01751D6-508C-405A-B5A3-7B5E3D475A69}" type="slidenum">
              <a:rPr lang="el-GR" sz="1400" smtClean="0">
                <a:cs typeface="+mn-cs"/>
              </a:rPr>
              <a:pPr algn="r">
                <a:defRPr/>
              </a:pPr>
              <a:t>65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99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Τίτλος 1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l-GR" sz="4000" b="1" dirty="0"/>
              <a:t>Διαλείψεις πολλαπλών διαδρομών σε διαύλους ευρείας ζώνης </a:t>
            </a:r>
            <a:r>
              <a:rPr lang="el-GR" sz="4000" b="1" dirty="0" smtClean="0"/>
              <a:t>(2/2) </a:t>
            </a:r>
            <a:endParaRPr lang="el-GR" sz="4000" b="1" dirty="0" smtClean="0">
              <a:latin typeface="+mn-lt"/>
            </a:endParaRPr>
          </a:p>
        </p:txBody>
      </p:sp>
      <p:sp>
        <p:nvSpPr>
          <p:cNvPr id="23555" name="Θέση περιεχομένου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3200" dirty="0" smtClean="0"/>
              <a:t>Καθώς μεγαλώνουν οι διαφορές στις καθυστερήσεις, ακόμη και παραπλήσιες συχνότητες στο μεταδιδόμενο σήμα, μπορεί να υφίστανται σημαντικά διαφορετικές μετατοπίσεις φάσης.</a:t>
            </a:r>
          </a:p>
          <a:p>
            <a:pPr marL="521208" lvl="2" indent="-521208" eaLnBrk="1" hangingPunct="1">
              <a:spcBef>
                <a:spcPts val="0"/>
              </a:spcBef>
              <a:spcAft>
                <a:spcPts val="3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3200" dirty="0" smtClean="0"/>
              <a:t>Οι </a:t>
            </a:r>
            <a:r>
              <a:rPr lang="el-GR" sz="3200" dirty="0" err="1" smtClean="0"/>
              <a:t>ραδιοδίαυλοι</a:t>
            </a:r>
            <a:r>
              <a:rPr lang="el-GR" sz="3200" dirty="0" smtClean="0"/>
              <a:t> εισάγουν παραμόρφωση πλάτους και φάσης στο σήμα πληροφορίας.</a:t>
            </a:r>
          </a:p>
          <a:p>
            <a:pPr marL="1143000" lvl="3" indent="-457200" eaLnBrk="1" hangingPunct="1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sz="2800" i="1" dirty="0" smtClean="0"/>
              <a:t>Διαλείψεις επιλεκτικές ως προς τη συχνότητα (</a:t>
            </a:r>
            <a:r>
              <a:rPr lang="en-GB" sz="2800" i="1" dirty="0" smtClean="0"/>
              <a:t>frequency selective fading)</a:t>
            </a:r>
            <a:r>
              <a:rPr lang="el-GR" sz="2800" dirty="0" smtClean="0"/>
              <a:t>.</a:t>
            </a:r>
            <a:endParaRPr lang="en-GB" sz="2800" dirty="0" smtClean="0"/>
          </a:p>
        </p:txBody>
      </p:sp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C705D3B7-B494-4957-8118-D3E4598B9A5B}" type="slidenum">
              <a:rPr lang="el-GR" sz="1400" smtClean="0">
                <a:cs typeface="+mn-cs"/>
              </a:rPr>
              <a:pPr algn="r">
                <a:defRPr/>
              </a:pPr>
              <a:t>66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919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Τίτλος 1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l-GR" sz="4000" b="1" dirty="0" smtClean="0"/>
              <a:t>Κρουστική απόκριση </a:t>
            </a:r>
            <a:br>
              <a:rPr lang="el-GR" sz="4000" b="1" dirty="0" smtClean="0"/>
            </a:br>
            <a:r>
              <a:rPr lang="el-GR" sz="4000" b="1" dirty="0" smtClean="0"/>
              <a:t>διαύλου</a:t>
            </a:r>
            <a:r>
              <a:rPr lang="el-GR" sz="4000" b="1" dirty="0"/>
              <a:t> </a:t>
            </a:r>
            <a:r>
              <a:rPr lang="el-GR" sz="4000" b="1" dirty="0" smtClean="0"/>
              <a:t>ευρείας ζώνης</a:t>
            </a:r>
            <a:endParaRPr lang="en-US" sz="4000" b="1" dirty="0" smtClean="0"/>
          </a:p>
        </p:txBody>
      </p:sp>
      <p:sp>
        <p:nvSpPr>
          <p:cNvPr id="4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743200" cy="4525963"/>
          </a:xfrm>
        </p:spPr>
        <p:txBody>
          <a:bodyPr/>
          <a:lstStyle/>
          <a:p>
            <a:pPr marL="521208" lvl="0" indent="-521208" eaLnBrk="1" hangingPunct="1">
              <a:spcBef>
                <a:spcPct val="0"/>
              </a:spcBef>
              <a:spcAft>
                <a:spcPts val="3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endParaRPr lang="el-GR" sz="3200" dirty="0" smtClean="0">
              <a:solidFill>
                <a:prstClr val="black"/>
              </a:solidFill>
              <a:cs typeface="Arial" charset="0"/>
            </a:endParaRPr>
          </a:p>
          <a:p>
            <a:pPr marL="0" lvl="0" indent="0" eaLnBrk="1" hangingPunct="1">
              <a:spcBef>
                <a:spcPct val="0"/>
              </a:spcBef>
              <a:buClr>
                <a:srgbClr val="333399"/>
              </a:buClr>
              <a:buSzPct val="70000"/>
              <a:buNone/>
            </a:pPr>
            <a:r>
              <a:rPr lang="el-GR" sz="2400" dirty="0" smtClean="0">
                <a:solidFill>
                  <a:prstClr val="black"/>
                </a:solidFill>
                <a:cs typeface="Arial" charset="0"/>
              </a:rPr>
              <a:t>Μεταδοθείς </a:t>
            </a:r>
            <a:r>
              <a:rPr lang="el-GR" sz="2400" dirty="0">
                <a:solidFill>
                  <a:prstClr val="black"/>
                </a:solidFill>
                <a:cs typeface="Arial" charset="0"/>
              </a:rPr>
              <a:t>στενός παλμός καταφθάνει μέσω </a:t>
            </a:r>
            <a:r>
              <a:rPr lang="el-GR" sz="2400" dirty="0" smtClean="0">
                <a:solidFill>
                  <a:prstClr val="black"/>
                </a:solidFill>
                <a:cs typeface="Arial" charset="0"/>
              </a:rPr>
              <a:t>πολλαπλών διαδρομών </a:t>
            </a:r>
            <a:r>
              <a:rPr lang="el-GR" sz="2400" dirty="0">
                <a:solidFill>
                  <a:prstClr val="black"/>
                </a:solidFill>
                <a:cs typeface="Arial" charset="0"/>
              </a:rPr>
              <a:t>με διαφορετικό εύρος και </a:t>
            </a:r>
            <a:r>
              <a:rPr lang="el-GR" sz="2400" dirty="0" smtClean="0">
                <a:solidFill>
                  <a:prstClr val="black"/>
                </a:solidFill>
                <a:cs typeface="Arial" charset="0"/>
              </a:rPr>
              <a:t>διαφορετικές καθυστερήσεις.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6" name="Θέση περιεχομένου 2" descr="Εικόνα γραφήματος.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76400"/>
            <a:ext cx="5562601" cy="4583102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22086553-D86F-4932-BED0-9E2D56E9BB8F}" type="slidenum">
              <a:rPr lang="el-GR" sz="1400" smtClean="0">
                <a:cs typeface="+mn-cs"/>
              </a:rPr>
              <a:pPr algn="r">
                <a:defRPr/>
              </a:pPr>
              <a:t>67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54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/>
              <a:t>Απόκριση συχνότητας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διαύλου </a:t>
            </a:r>
            <a:r>
              <a:rPr lang="el-GR" sz="4000" b="1" dirty="0"/>
              <a:t>ευρείας ζώνης</a:t>
            </a:r>
            <a:endParaRPr lang="el-GR" sz="4000" dirty="0"/>
          </a:p>
        </p:txBody>
      </p:sp>
      <p:sp>
        <p:nvSpPr>
          <p:cNvPr id="4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7432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0"/>
              </a:spcAft>
              <a:buNone/>
            </a:pPr>
            <a:endParaRPr lang="el-GR" sz="3200" dirty="0" smtClean="0"/>
          </a:p>
          <a:p>
            <a:pPr marL="0" indent="0">
              <a:buNone/>
            </a:pPr>
            <a:r>
              <a:rPr lang="el-GR" dirty="0" smtClean="0"/>
              <a:t>Εύρος </a:t>
            </a:r>
            <a:r>
              <a:rPr lang="el-GR" dirty="0"/>
              <a:t>ζώνης </a:t>
            </a:r>
            <a:r>
              <a:rPr lang="en-US" dirty="0"/>
              <a:t>200 MHz </a:t>
            </a:r>
            <a:r>
              <a:rPr lang="el-GR" dirty="0"/>
              <a:t>και φέρον </a:t>
            </a:r>
            <a:r>
              <a:rPr lang="en-US" dirty="0"/>
              <a:t>1 </a:t>
            </a:r>
            <a:r>
              <a:rPr lang="en-US" dirty="0" smtClean="0"/>
              <a:t>GHz</a:t>
            </a:r>
            <a:r>
              <a:rPr lang="el-GR" dirty="0" smtClean="0"/>
              <a:t>.</a:t>
            </a:r>
            <a:endParaRPr lang="en-US" dirty="0"/>
          </a:p>
          <a:p>
            <a:endParaRPr lang="el-GR" dirty="0"/>
          </a:p>
        </p:txBody>
      </p:sp>
      <p:pic>
        <p:nvPicPr>
          <p:cNvPr id="6" name="Θέση περιεχομένου 2" descr="Εικόνα γραφήματος."/>
          <p:cNvPicPr>
            <a:picLocks noGrp="1" noChangeAspect="1"/>
          </p:cNvPicPr>
          <p:nvPr>
            <p:ph sz="half" idx="2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48" y="1673352"/>
            <a:ext cx="5560225" cy="4581144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F5EFBEDF-E1B7-48BE-9979-797487644CDD}" type="slidenum">
              <a:rPr lang="el-GR" sz="1400" smtClean="0">
                <a:cs typeface="+mn-cs"/>
              </a:rPr>
              <a:pPr algn="r">
                <a:defRPr/>
              </a:pPr>
              <a:t>68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83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Τίτλος 1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l-GR" b="1" dirty="0" smtClean="0"/>
              <a:t>Υποθέσεις</a:t>
            </a:r>
          </a:p>
        </p:txBody>
      </p:sp>
      <p:sp>
        <p:nvSpPr>
          <p:cNvPr id="26628" name="Θέση περιεχομένου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hangingPunct="1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800" dirty="0" smtClean="0"/>
              <a:t>Η έξοδος της κεραίας του δέκτη είναι άθροισμα πολλών εκδοχών του σήματος που καταφθάνουν μέσω διαφορετικών διαδρομών.</a:t>
            </a:r>
            <a:endParaRPr lang="en-US" sz="2800" dirty="0" smtClean="0"/>
          </a:p>
          <a:p>
            <a:pPr marL="521208" lvl="2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800" dirty="0"/>
              <a:t>Υποθέσεις</a:t>
            </a:r>
            <a:r>
              <a:rPr lang="el-GR" sz="2800" dirty="0" smtClean="0"/>
              <a:t>:</a:t>
            </a:r>
          </a:p>
          <a:p>
            <a:pPr lvl="2" indent="-521208" eaLnBrk="1" hangingPunct="1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dirty="0" smtClean="0">
                <a:solidFill>
                  <a:prstClr val="black"/>
                </a:solidFill>
                <a:cs typeface="Arial" charset="0"/>
              </a:rPr>
              <a:t>Κάθε </a:t>
            </a:r>
            <a:r>
              <a:rPr lang="el-GR" dirty="0">
                <a:solidFill>
                  <a:prstClr val="black"/>
                </a:solidFill>
                <a:cs typeface="Arial" charset="0"/>
              </a:rPr>
              <a:t>διαδρομή είναι γραμμική, χρονικά </a:t>
            </a:r>
            <a:r>
              <a:rPr lang="el-GR" dirty="0" smtClean="0">
                <a:solidFill>
                  <a:prstClr val="black"/>
                </a:solidFill>
                <a:cs typeface="Arial" charset="0"/>
              </a:rPr>
              <a:t>αμετάβλητη και </a:t>
            </a:r>
            <a:r>
              <a:rPr lang="el-GR" dirty="0">
                <a:solidFill>
                  <a:prstClr val="black"/>
                </a:solidFill>
                <a:cs typeface="Arial" charset="0"/>
              </a:rPr>
              <a:t>χωρίς διασπορά.</a:t>
            </a:r>
          </a:p>
          <a:p>
            <a:pPr lvl="2" indent="-521208" eaLnBrk="1" hangingPunct="1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dirty="0" smtClean="0">
                <a:solidFill>
                  <a:prstClr val="black"/>
                </a:solidFill>
                <a:cs typeface="Arial" charset="0"/>
              </a:rPr>
              <a:t>Η </a:t>
            </a:r>
            <a:r>
              <a:rPr lang="el-GR" dirty="0">
                <a:solidFill>
                  <a:prstClr val="black"/>
                </a:solidFill>
                <a:cs typeface="Arial" charset="0"/>
              </a:rPr>
              <a:t>απόσταση πομπού-δέκτη είναι αρκετά </a:t>
            </a:r>
            <a:r>
              <a:rPr lang="el-GR" dirty="0" smtClean="0">
                <a:solidFill>
                  <a:prstClr val="black"/>
                </a:solidFill>
                <a:cs typeface="Arial" charset="0"/>
              </a:rPr>
              <a:t>μεγάλη (επίπεδο </a:t>
            </a:r>
            <a:r>
              <a:rPr lang="el-GR" dirty="0">
                <a:solidFill>
                  <a:prstClr val="black"/>
                </a:solidFill>
                <a:cs typeface="Arial" charset="0"/>
              </a:rPr>
              <a:t>κύμα).</a:t>
            </a:r>
          </a:p>
          <a:p>
            <a:pPr lvl="2" indent="-521208" eaLnBrk="1" hangingPunct="1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dirty="0" smtClean="0">
                <a:solidFill>
                  <a:prstClr val="black"/>
                </a:solidFill>
                <a:cs typeface="Arial" charset="0"/>
              </a:rPr>
              <a:t>Η </a:t>
            </a:r>
            <a:r>
              <a:rPr lang="el-GR" dirty="0">
                <a:solidFill>
                  <a:prstClr val="black"/>
                </a:solidFill>
                <a:cs typeface="Arial" charset="0"/>
              </a:rPr>
              <a:t>θέση του πομπού είναι σταθερή</a:t>
            </a:r>
            <a:r>
              <a:rPr lang="el-GR" dirty="0" smtClean="0">
                <a:solidFill>
                  <a:prstClr val="black"/>
                </a:solidFill>
                <a:cs typeface="Arial" charset="0"/>
              </a:rPr>
              <a:t>.</a:t>
            </a:r>
            <a:endParaRPr lang="en-GB" dirty="0"/>
          </a:p>
          <a:p>
            <a:pPr marL="521208" lvl="2" indent="-521208" eaLnBrk="1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endParaRPr lang="en-GB" sz="2800" dirty="0" smtClean="0"/>
          </a:p>
        </p:txBody>
      </p:sp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A9465B24-DD73-472F-9AC1-8A4F811B3BDC}" type="slidenum">
              <a:rPr lang="el-GR" sz="1400" smtClean="0">
                <a:cs typeface="+mn-cs"/>
              </a:rPr>
              <a:pPr algn="r">
                <a:defRPr/>
              </a:pPr>
              <a:t>69</a:t>
            </a:fld>
            <a:endParaRPr lang="el-GR" sz="1400" dirty="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39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/>
              <a:t>Μηχανισμοί διάδοσης </a:t>
            </a:r>
            <a:br>
              <a:rPr lang="el-GR" altLang="el-GR" sz="4000" b="1" dirty="0" smtClean="0"/>
            </a:br>
            <a:r>
              <a:rPr lang="el-GR" altLang="el-GR" sz="4000" b="1" dirty="0" smtClean="0"/>
              <a:t>στις κινητές επικοινωνίες (1/2)</a:t>
            </a:r>
          </a:p>
        </p:txBody>
      </p:sp>
      <p:sp>
        <p:nvSpPr>
          <p:cNvPr id="555011" name="Θέση περιεχομένου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21208" indent="-521208" eaLnBrk="1" hangingPunct="1">
              <a:spcBef>
                <a:spcPts val="0"/>
              </a:spcBef>
              <a:spcAft>
                <a:spcPts val="5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 smtClean="0"/>
              <a:t>Ενδιαφέρει να υπάρχει επαρκής γνώση για τη συμπεριφορά του διαύλου.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l-GR" altLang="el-GR" sz="3200" b="1" i="1" dirty="0" smtClean="0"/>
              <a:t>Μοντέλα για τη μελέτη των </a:t>
            </a:r>
            <a:r>
              <a:rPr lang="el-GR" altLang="el-GR" sz="3200" b="1" i="1" dirty="0" err="1" smtClean="0"/>
              <a:t>ραδιοδιαύλων</a:t>
            </a:r>
            <a:r>
              <a:rPr lang="el-GR" altLang="el-GR" sz="3200" i="1" dirty="0" smtClean="0"/>
              <a:t>.</a:t>
            </a:r>
            <a:endParaRPr lang="el-GR" altLang="el-GR" sz="3200" dirty="0" smtClean="0"/>
          </a:p>
          <a:p>
            <a:pPr marL="1143000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800" dirty="0" smtClean="0"/>
              <a:t>Παραμετρικά στατιστικά: </a:t>
            </a:r>
            <a:r>
              <a:rPr lang="el-GR" altLang="el-GR" sz="2800" i="1" dirty="0" smtClean="0"/>
              <a:t>απλά</a:t>
            </a:r>
            <a:r>
              <a:rPr lang="el-GR" altLang="el-GR" sz="2800" dirty="0" smtClean="0"/>
              <a:t> στη χρήση τους, αλλά σχετικά </a:t>
            </a:r>
            <a:r>
              <a:rPr lang="el-GR" altLang="el-GR" sz="2800" i="1" dirty="0" smtClean="0"/>
              <a:t>χονδρικά.</a:t>
            </a:r>
          </a:p>
          <a:p>
            <a:pPr marL="1143000" indent="-457200" eaLnBrk="1" hangingPunct="1">
              <a:spcBef>
                <a:spcPts val="0"/>
              </a:spcBef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800" dirty="0"/>
              <a:t>Ν</a:t>
            </a:r>
            <a:r>
              <a:rPr lang="el-GR" altLang="el-GR" sz="2800" dirty="0" smtClean="0"/>
              <a:t>τετερμινιστικά: </a:t>
            </a:r>
            <a:r>
              <a:rPr lang="el-GR" altLang="el-GR" sz="2800" i="1" dirty="0" smtClean="0"/>
              <a:t>ειδικά</a:t>
            </a:r>
            <a:r>
              <a:rPr lang="el-GR" altLang="el-GR" sz="2800" dirty="0" smtClean="0"/>
              <a:t> για κάθε περιβάλλον, παρέχουν καλύτερη </a:t>
            </a:r>
            <a:r>
              <a:rPr lang="el-GR" altLang="el-GR" sz="2800" i="1" dirty="0" smtClean="0"/>
              <a:t>ακρίβεια.</a:t>
            </a:r>
            <a:endParaRPr lang="en-GB" altLang="el-GR" sz="2800" i="1" dirty="0" smtClean="0"/>
          </a:p>
        </p:txBody>
      </p:sp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96251A11-9E47-4080-91CB-06C8A37607F7}" type="slidenum">
              <a:rPr lang="el-GR" sz="1400" smtClean="0">
                <a:cs typeface="+mn-cs"/>
              </a:rPr>
              <a:pPr algn="r">
                <a:defRPr/>
              </a:pPr>
              <a:t>7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4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Δίαυλοι </a:t>
            </a:r>
            <a:r>
              <a:rPr lang="el-GR" b="1" dirty="0"/>
              <a:t>ευρείας </a:t>
            </a:r>
            <a:r>
              <a:rPr lang="el-GR" b="1" dirty="0" smtClean="0"/>
              <a:t>ζώνης (1 από 2)</a:t>
            </a:r>
            <a:endParaRPr lang="el-GR" dirty="0"/>
          </a:p>
        </p:txBody>
      </p:sp>
      <p:pic>
        <p:nvPicPr>
          <p:cNvPr id="6" name="Θέση περιεχομένου 1" descr="Εικόνα με τους τύπους του λαμβανόμενου και του μεταδιδόμενου σήματος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54" y="1600200"/>
            <a:ext cx="7938891" cy="4525963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2AC9CED2-5850-4C89-97A0-00350081A647}" type="slidenum">
              <a:rPr lang="el-GR" sz="1400" smtClean="0">
                <a:cs typeface="+mn-cs"/>
              </a:rPr>
              <a:pPr algn="r">
                <a:defRPr/>
              </a:pPr>
              <a:t>70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10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Δίαυλοι ευρείας ζώνης </a:t>
            </a:r>
            <a:r>
              <a:rPr lang="el-GR" b="1" dirty="0" smtClean="0"/>
              <a:t>(2 </a:t>
            </a:r>
            <a:r>
              <a:rPr lang="el-GR" b="1" dirty="0"/>
              <a:t>από 2)</a:t>
            </a:r>
            <a:endParaRPr lang="el-GR" dirty="0"/>
          </a:p>
        </p:txBody>
      </p:sp>
      <p:pic>
        <p:nvPicPr>
          <p:cNvPr id="4" name="Θέση περιεχομένου 1" descr="Εικόνα με τους τύπους για ζωνοπερατό ραδιοδίαυλο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8952"/>
            <a:ext cx="8229600" cy="3868459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B689D6FA-2DAA-4A9B-97F4-7932BA91735C}" type="slidenum">
              <a:rPr lang="el-GR" sz="1400" smtClean="0">
                <a:cs typeface="+mn-cs"/>
              </a:rPr>
              <a:pPr algn="r">
                <a:defRPr/>
              </a:pPr>
              <a:t>71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59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/>
              <a:t>Μεταβολές μικρής κλίμακας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(1 από 3)</a:t>
            </a:r>
            <a:endParaRPr lang="el-GR" sz="4000" dirty="0"/>
          </a:p>
        </p:txBody>
      </p:sp>
      <p:pic>
        <p:nvPicPr>
          <p:cNvPr id="4" name="Θέση περιεχομένου 1" descr="Εικόνα με τύπους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0" y="1600200"/>
            <a:ext cx="7566759" cy="4525963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ABC29ADD-EF31-4FC4-B95F-A3DBA91C189F}" type="slidenum">
              <a:rPr lang="el-GR" sz="1400" smtClean="0">
                <a:cs typeface="+mn-cs"/>
              </a:rPr>
              <a:pPr algn="r">
                <a:defRPr/>
              </a:pPr>
              <a:t>72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88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/>
              <a:t>Μεταβολές μικρής κλίμακας </a:t>
            </a:r>
            <a:br>
              <a:rPr lang="el-GR" sz="4000" b="1" dirty="0"/>
            </a:br>
            <a:r>
              <a:rPr lang="el-GR" sz="4000" b="1" dirty="0" smtClean="0"/>
              <a:t>(2 </a:t>
            </a:r>
            <a:r>
              <a:rPr lang="el-GR" sz="4000" b="1" dirty="0"/>
              <a:t>από 3)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21208" indent="-521208">
                  <a:spcBef>
                    <a:spcPts val="0"/>
                  </a:spcBef>
                  <a:spcAft>
                    <a:spcPts val="1800"/>
                  </a:spcAft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l-GR" sz="2800" dirty="0" smtClean="0"/>
                  <a:t>Αν η θέση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8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2800" dirty="0" smtClean="0"/>
                  <a:t> </a:t>
                </a:r>
                <a:r>
                  <a:rPr lang="el-GR" sz="2800" dirty="0" smtClean="0"/>
                  <a:t>στην </a:t>
                </a:r>
                <a:r>
                  <a:rPr lang="el-GR" sz="2800" dirty="0"/>
                  <a:t>περιοχή</a:t>
                </a:r>
                <a:r>
                  <a:rPr lang="el-GR" sz="2800" dirty="0">
                    <a:latin typeface="Times New Roman" pitchFamily="18" charset="0"/>
                  </a:rPr>
                  <a:t> </a:t>
                </a:r>
                <a:r>
                  <a:rPr lang="el-GR" sz="2800" dirty="0">
                    <a:latin typeface="Wingdings" pitchFamily="2" charset="2"/>
                  </a:rPr>
                  <a:t>Ð</a:t>
                </a:r>
                <a:r>
                  <a:rPr lang="el-GR" sz="2800" dirty="0"/>
                  <a:t> είναι τυχαία, </a:t>
                </a:r>
                <a:r>
                  <a:rPr lang="el-GR" sz="2800" dirty="0" smtClean="0"/>
                  <a:t>το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l-GR" sz="28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𝑅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l-GR" sz="2800" dirty="0" smtClean="0"/>
                  <a:t>θα </a:t>
                </a:r>
                <a:r>
                  <a:rPr lang="el-GR" sz="2800" dirty="0"/>
                  <a:t>είναι τυχαία μεταβλητή, ως σταθμισμένο άθροισμα Ν μιγαδικών </a:t>
                </a:r>
                <a:r>
                  <a:rPr lang="el-GR" sz="2800" dirty="0" err="1"/>
                  <a:t>ημιτονικών</a:t>
                </a:r>
                <a:r>
                  <a:rPr lang="el-GR" sz="2800" dirty="0"/>
                  <a:t> μεταβλητών με τυχαίες φάσεις και βάρη  </a:t>
                </a:r>
                <a:r>
                  <a:rPr lang="en-US" sz="2800" i="1" dirty="0" err="1"/>
                  <a:t>A</a:t>
                </a:r>
                <a:r>
                  <a:rPr lang="en-US" sz="2800" baseline="-25000" dirty="0" err="1"/>
                  <a:t>i</a:t>
                </a:r>
                <a:r>
                  <a:rPr lang="en-US" sz="2800" dirty="0" err="1"/>
                  <a:t>·</a:t>
                </a:r>
                <a:r>
                  <a:rPr lang="en-US" sz="2800" i="1" dirty="0" err="1"/>
                  <a:t>ũ</a:t>
                </a:r>
                <a:r>
                  <a:rPr lang="en-US" sz="2800" dirty="0"/>
                  <a:t>(</a:t>
                </a:r>
                <a:r>
                  <a:rPr lang="en-US" sz="2800" i="1" dirty="0"/>
                  <a:t>t</a:t>
                </a:r>
                <a:r>
                  <a:rPr lang="en-US" sz="2800" dirty="0"/>
                  <a:t>-</a:t>
                </a:r>
                <a:r>
                  <a:rPr lang="el-GR" sz="2800" i="1" dirty="0"/>
                  <a:t>τ</a:t>
                </a:r>
                <a:r>
                  <a:rPr lang="en-US" sz="2800" baseline="-25000" dirty="0"/>
                  <a:t>i,0</a:t>
                </a:r>
                <a:r>
                  <a:rPr lang="en-US" sz="2800" dirty="0" smtClean="0"/>
                  <a:t>).</a:t>
                </a:r>
                <a:endParaRPr lang="el-GR" sz="2800" dirty="0" smtClean="0"/>
              </a:p>
              <a:p>
                <a:pPr marL="521208" indent="-521208">
                  <a:spcBef>
                    <a:spcPts val="0"/>
                  </a:spcBef>
                  <a:spcAft>
                    <a:spcPts val="1800"/>
                  </a:spcAft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l-GR" sz="2800" dirty="0"/>
                  <a:t>Οι τυχαίες μεταβλητές 2π</a:t>
                </a:r>
                <a:r>
                  <a:rPr lang="en-US" sz="2800" i="1" dirty="0" err="1"/>
                  <a:t>f</a:t>
                </a:r>
                <a:r>
                  <a:rPr lang="en-US" sz="2800" baseline="-25000" dirty="0" err="1"/>
                  <a:t>c</a:t>
                </a:r>
                <a:r>
                  <a:rPr lang="en-US" sz="2800" i="1" dirty="0" err="1"/>
                  <a:t>τ</a:t>
                </a:r>
                <a:r>
                  <a:rPr lang="en-US" sz="2800" baseline="-25000" dirty="0" err="1"/>
                  <a:t>i</a:t>
                </a:r>
                <a:r>
                  <a:rPr lang="en-US" sz="2800" dirty="0"/>
                  <a:t>(</a:t>
                </a:r>
                <a:r>
                  <a:rPr lang="en-US" sz="2800" i="1" dirty="0"/>
                  <a:t>R</a:t>
                </a:r>
                <a:r>
                  <a:rPr lang="en-US" sz="2800" dirty="0"/>
                  <a:t>) </a:t>
                </a:r>
                <a:r>
                  <a:rPr lang="el-GR" sz="2800" dirty="0"/>
                  <a:t>είναι ανεξάρτητες μεταξύ τους, διότι το μήκος κύματος του φέροντος είναι συνήθως πολύ μικρό</a:t>
                </a:r>
                <a:r>
                  <a:rPr lang="el-GR" sz="2800" dirty="0" smtClean="0"/>
                  <a:t>.</a:t>
                </a:r>
              </a:p>
              <a:p>
                <a:pPr marL="521208" indent="-521208">
                  <a:spcBef>
                    <a:spcPts val="0"/>
                  </a:spcBef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l-GR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𝑡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𝑅</m:t>
                        </m:r>
                      </m:e>
                    </m:acc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2800" dirty="0" smtClean="0">
                    <a:latin typeface="Comic Sans MS" pitchFamily="66" charset="0"/>
                  </a:rPr>
                  <a:t>: </a:t>
                </a:r>
                <a:r>
                  <a:rPr lang="el-GR" sz="2800" dirty="0"/>
                  <a:t>μιγαδική στοχαστική ανέλιξη</a:t>
                </a:r>
                <a:r>
                  <a:rPr lang="en-GB" sz="2800" dirty="0"/>
                  <a:t> </a:t>
                </a:r>
                <a:r>
                  <a:rPr lang="en-US" sz="2800" dirty="0"/>
                  <a:t>Gauss </a:t>
                </a:r>
                <a:r>
                  <a:rPr lang="el-GR" sz="2800" dirty="0"/>
                  <a:t>μηδενικής μέσης τιμής.</a:t>
                </a:r>
                <a:endParaRPr lang="en-GB" sz="2800" dirty="0"/>
              </a:p>
              <a:p>
                <a:pPr marL="521208" indent="-521208">
                  <a:spcBef>
                    <a:spcPts val="0"/>
                  </a:spcBef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endParaRPr lang="el-GR" sz="2800" dirty="0"/>
              </a:p>
              <a:p>
                <a:pPr marL="521208" indent="-521208">
                  <a:spcBef>
                    <a:spcPts val="0"/>
                  </a:spcBef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endParaRPr lang="en-GB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404" r="-2222" b="-41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DDD32763-C02C-4BC8-8F55-6A9B54C19BB6}" type="slidenum">
              <a:rPr lang="el-GR" sz="1400" smtClean="0">
                <a:cs typeface="+mn-cs"/>
              </a:rPr>
              <a:pPr algn="r">
                <a:defRPr/>
              </a:pPr>
              <a:t>73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207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/>
              <a:t>Μεταβολές μικρής κλίμακας </a:t>
            </a:r>
            <a:br>
              <a:rPr lang="el-GR" sz="4000" b="1" dirty="0"/>
            </a:br>
            <a:r>
              <a:rPr lang="el-GR" sz="4000" b="1" dirty="0" smtClean="0"/>
              <a:t>(</a:t>
            </a:r>
            <a:r>
              <a:rPr lang="en-US" sz="4000" b="1" dirty="0" smtClean="0"/>
              <a:t>3</a:t>
            </a:r>
            <a:r>
              <a:rPr lang="el-GR" sz="4000" b="1" dirty="0" smtClean="0"/>
              <a:t> </a:t>
            </a:r>
            <a:r>
              <a:rPr lang="el-GR" sz="4000" b="1" dirty="0"/>
              <a:t>από 3)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21208" indent="-521208">
                  <a:spcBef>
                    <a:spcPts val="0"/>
                  </a:spcBef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l-GR" sz="2800" dirty="0" smtClean="0"/>
                  <a:t>Η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l-GR" sz="2800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</m:acc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</m:acc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l-GR" sz="2800" dirty="0" smtClean="0"/>
                  <a:t>,</a:t>
                </a:r>
                <a:r>
                  <a:rPr lang="el-GR" sz="2800" dirty="0"/>
                  <a:t> όταν λαμβάνεται στο σύνολο των χρονικών συναρτήσεων στις θέσεις</a:t>
                </a:r>
                <a:r>
                  <a:rPr lang="el-GR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2800" dirty="0" smtClean="0"/>
                  <a:t> </a:t>
                </a:r>
                <a:r>
                  <a:rPr lang="el-GR" sz="2800" dirty="0" smtClean="0"/>
                  <a:t>έχει </a:t>
                </a:r>
                <a:r>
                  <a:rPr lang="el-GR" sz="2800" dirty="0"/>
                  <a:t>κατανομή </a:t>
                </a:r>
                <a:r>
                  <a:rPr lang="en-GB" sz="2800" dirty="0" smtClean="0">
                    <a:solidFill>
                      <a:srgbClr val="008000"/>
                    </a:solidFill>
                  </a:rPr>
                  <a:t>Rayleigh</a:t>
                </a:r>
                <a:r>
                  <a:rPr lang="el-GR" sz="2800" dirty="0"/>
                  <a:t>,</a:t>
                </a:r>
                <a:r>
                  <a:rPr lang="el-GR" sz="2800" dirty="0" smtClean="0"/>
                  <a:t> </a:t>
                </a:r>
                <a:r>
                  <a:rPr lang="el-GR" sz="2800" dirty="0"/>
                  <a:t>και η </a:t>
                </a:r>
                <a:r>
                  <a:rPr lang="el-GR" sz="2800" dirty="0">
                    <a:solidFill>
                      <a:srgbClr val="C00000"/>
                    </a:solidFill>
                  </a:rPr>
                  <a:t>φάση</a:t>
                </a:r>
                <a:r>
                  <a:rPr lang="el-GR" sz="2800" dirty="0"/>
                  <a:t> της περιβάλλουσας είναι </a:t>
                </a:r>
                <a:r>
                  <a:rPr lang="el-GR" sz="2800" dirty="0">
                    <a:solidFill>
                      <a:srgbClr val="C00000"/>
                    </a:solidFill>
                  </a:rPr>
                  <a:t>ομοιόμορφα</a:t>
                </a:r>
                <a:r>
                  <a:rPr lang="el-GR" sz="2800" dirty="0">
                    <a:solidFill>
                      <a:srgbClr val="FF0000"/>
                    </a:solidFill>
                  </a:rPr>
                  <a:t> </a:t>
                </a:r>
                <a:r>
                  <a:rPr lang="el-GR" sz="2800" dirty="0">
                    <a:solidFill>
                      <a:srgbClr val="C00000"/>
                    </a:solidFill>
                  </a:rPr>
                  <a:t>κατανεμημένη</a:t>
                </a:r>
                <a:r>
                  <a:rPr lang="el-GR" sz="2800" dirty="0"/>
                  <a:t> στο διάστημα [0, 2π</a:t>
                </a:r>
                <a:r>
                  <a:rPr lang="el-GR" sz="2800" dirty="0" smtClean="0"/>
                  <a:t>).</a:t>
                </a:r>
                <a:endParaRPr lang="en-US" sz="2800" dirty="0" smtClean="0"/>
              </a:p>
              <a:p>
                <a:pPr marL="521208" indent="-521208">
                  <a:spcBef>
                    <a:spcPts val="0"/>
                  </a:spcBef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l-GR" sz="2800" dirty="0"/>
                  <a:t>Οι κατανομές της περιβάλλουσας και της φάσης του λαμβανόμενου </a:t>
                </a:r>
                <a:r>
                  <a:rPr lang="el-GR" sz="2800" dirty="0" err="1"/>
                  <a:t>αποδιαμορφωμένου</a:t>
                </a:r>
                <a:r>
                  <a:rPr lang="el-GR" sz="2800" dirty="0"/>
                  <a:t> </a:t>
                </a:r>
                <a:r>
                  <a:rPr lang="el-GR" sz="2800" dirty="0" smtClean="0"/>
                  <a:t>σήματος</a:t>
                </a:r>
                <a:r>
                  <a:rPr lang="el-GR" sz="2800" dirty="0"/>
                  <a:t>,</a:t>
                </a:r>
                <a:r>
                  <a:rPr lang="el-GR" sz="2800" dirty="0" smtClean="0"/>
                  <a:t> </a:t>
                </a:r>
                <a:r>
                  <a:rPr lang="el-GR" sz="2800" dirty="0"/>
                  <a:t>είναι ακριβώς όμοιες με εκείνες που παρατηρούνται κατά τη μετάδοση σήματος μιας συχνότητας (</a:t>
                </a:r>
                <a:r>
                  <a:rPr lang="el-GR" sz="2800" dirty="0" smtClean="0"/>
                  <a:t>δηλαδή </a:t>
                </a:r>
                <a:r>
                  <a:rPr lang="el-GR" sz="2800" dirty="0"/>
                  <a:t>αδιαμόρφωτου φέροντος</a:t>
                </a:r>
                <a:r>
                  <a:rPr lang="el-GR" sz="2800" dirty="0" smtClean="0"/>
                  <a:t>).</a:t>
                </a:r>
                <a:endParaRPr lang="el-GR" sz="280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r="-1037" b="-31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9B468022-A0A1-4636-A364-8BD1FD82C310}" type="slidenum">
              <a:rPr lang="el-GR" sz="1400" smtClean="0">
                <a:cs typeface="+mn-cs"/>
              </a:rPr>
              <a:pPr algn="r">
                <a:defRPr/>
              </a:pPr>
              <a:t>74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62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Χρονικό φάσμα (</a:t>
            </a:r>
            <a:r>
              <a:rPr lang="el-GR" b="1" dirty="0" smtClean="0"/>
              <a:t>1 από 2)</a:t>
            </a:r>
            <a:endParaRPr lang="el-GR" dirty="0"/>
          </a:p>
        </p:txBody>
      </p:sp>
      <p:pic>
        <p:nvPicPr>
          <p:cNvPr id="4" name="Θέση περιεχομένου 1" descr="Εικόνα με τύπους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2403"/>
            <a:ext cx="8229600" cy="4341556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AAA8FDB7-786C-466B-BA2E-FEA23CB6FAF1}" type="slidenum">
              <a:rPr lang="el-GR" sz="1400" smtClean="0">
                <a:cs typeface="+mn-cs"/>
              </a:rPr>
              <a:pPr algn="r">
                <a:defRPr/>
              </a:pPr>
              <a:t>75</a:t>
            </a:fld>
            <a:endParaRPr lang="el-GR" sz="1400" dirty="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43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Χρονικό φάσμα </a:t>
            </a:r>
            <a:r>
              <a:rPr lang="el-GR" b="1" dirty="0" smtClean="0"/>
              <a:t>(2 </a:t>
            </a:r>
            <a:r>
              <a:rPr lang="el-GR" b="1" dirty="0"/>
              <a:t>από 2)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21208" indent="-521208">
                  <a:spcBef>
                    <a:spcPts val="0"/>
                  </a:spcBef>
                  <a:spcAft>
                    <a:spcPts val="2400"/>
                  </a:spcAft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l-GR" sz="2800" dirty="0" smtClean="0"/>
                  <a:t>Αν η θέση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𝑅</m:t>
                        </m:r>
                      </m:e>
                    </m:acc>
                  </m:oMath>
                </a14:m>
                <a:r>
                  <a:rPr lang="el-GR" sz="2800" i="1" dirty="0"/>
                  <a:t> </a:t>
                </a:r>
                <a:r>
                  <a:rPr lang="el-GR" sz="2800" dirty="0" smtClean="0"/>
                  <a:t>στην </a:t>
                </a:r>
                <a:r>
                  <a:rPr lang="el-GR" sz="2800" dirty="0"/>
                  <a:t>περιοχή</a:t>
                </a:r>
                <a:r>
                  <a:rPr lang="el-GR" sz="2800" dirty="0">
                    <a:latin typeface="Times New Roman" pitchFamily="18" charset="0"/>
                  </a:rPr>
                  <a:t> </a:t>
                </a:r>
                <a:r>
                  <a:rPr lang="el-GR" sz="2800" dirty="0">
                    <a:latin typeface="Wingdings" pitchFamily="2" charset="2"/>
                  </a:rPr>
                  <a:t>Ð</a:t>
                </a:r>
                <a:r>
                  <a:rPr lang="el-GR" sz="2800" dirty="0"/>
                  <a:t> είναι τυχαία, επιλεγόμενη κατά ομοιόμορφο τρόπο, τότε </a:t>
                </a:r>
                <a:r>
                  <a:rPr lang="el-GR" sz="2800" dirty="0" smtClean="0"/>
                  <a:t>το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l-GR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𝑅</m:t>
                        </m:r>
                      </m:e>
                    </m:acc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𝑓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𝑅</m:t>
                        </m:r>
                      </m:e>
                    </m:acc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l-GR" sz="2800" dirty="0" smtClean="0"/>
                  <a:t> </a:t>
                </a:r>
                <a:r>
                  <a:rPr lang="el-GR" sz="2800" dirty="0"/>
                  <a:t>θα είναι μιγαδική στοχαστική ανέλιξη </a:t>
                </a:r>
                <a:r>
                  <a:rPr lang="en-US" sz="2800" dirty="0"/>
                  <a:t>Gauss</a:t>
                </a:r>
                <a:r>
                  <a:rPr lang="el-GR" sz="2800" dirty="0"/>
                  <a:t> με μηδενική μέση τιμή, για συχνότητες  </a:t>
                </a:r>
                <a:r>
                  <a:rPr lang="en-US" sz="2800" i="1" dirty="0"/>
                  <a:t>f </a:t>
                </a:r>
                <a:r>
                  <a:rPr lang="el-GR" sz="2800" dirty="0"/>
                  <a:t> μέσα στο εύρος ζώνης του </a:t>
                </a:r>
                <a:r>
                  <a:rPr lang="en-US" sz="2800" i="1" dirty="0"/>
                  <a:t>u</a:t>
                </a:r>
                <a:r>
                  <a:rPr lang="en-US" sz="2800" dirty="0"/>
                  <a:t>(</a:t>
                </a:r>
                <a:r>
                  <a:rPr lang="en-US" sz="2800" i="1" dirty="0"/>
                  <a:t>t</a:t>
                </a:r>
                <a:r>
                  <a:rPr lang="en-US" sz="2800" dirty="0" smtClean="0"/>
                  <a:t>).</a:t>
                </a:r>
              </a:p>
              <a:p>
                <a:pPr marL="521208" indent="-521208">
                  <a:spcBef>
                    <a:spcPts val="0"/>
                  </a:spcBef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l-GR" sz="2800" dirty="0"/>
                  <a:t>Το πλάτος και η φάση του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l-GR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𝑅</m:t>
                        </m:r>
                      </m:e>
                    </m:acc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𝑓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𝑅</m:t>
                        </m:r>
                      </m:e>
                    </m:acc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l-GR" sz="2800" dirty="0" smtClean="0"/>
                  <a:t> έχουν </a:t>
                </a:r>
                <a:r>
                  <a:rPr lang="el-GR" sz="2800" dirty="0"/>
                  <a:t>αντίστοιχα κατανομή </a:t>
                </a:r>
                <a:r>
                  <a:rPr lang="en-US" sz="2800" dirty="0"/>
                  <a:t>Rayleigh </a:t>
                </a:r>
                <a:r>
                  <a:rPr lang="el-GR" sz="2800" dirty="0"/>
                  <a:t>και ομοιόμορφη κατανομή, όταν λαμβάνονται στο σύνολο των συναρτήσεων συχνότητας στη θέση </a:t>
                </a:r>
                <a:r>
                  <a:rPr lang="en-US" sz="2800" i="1" dirty="0"/>
                  <a:t>R</a:t>
                </a:r>
                <a:r>
                  <a:rPr lang="en-US" sz="2800" i="1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404" r="-2444" b="-8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95B252FA-EB9E-4ED6-A330-B248F89B82B1}" type="slidenum">
              <a:rPr lang="el-GR" sz="1400" smtClean="0">
                <a:cs typeface="+mn-cs"/>
              </a:rPr>
              <a:pPr algn="r">
                <a:defRPr/>
              </a:pPr>
              <a:t>76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17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Χωρικό φάσμα (</a:t>
            </a:r>
            <a:r>
              <a:rPr lang="el-GR" b="1" dirty="0" smtClean="0"/>
              <a:t>1 από 3)</a:t>
            </a:r>
            <a:endParaRPr lang="el-GR" dirty="0"/>
          </a:p>
        </p:txBody>
      </p:sp>
      <p:pic>
        <p:nvPicPr>
          <p:cNvPr id="6" name="Θέση περιεχομένου 1" descr="Εικόνα χωρικού φάσματος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705600" cy="4826670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2B09C36D-8560-401D-8A4F-1E8A81A9F754}" type="slidenum">
              <a:rPr lang="el-GR" sz="1400" smtClean="0">
                <a:cs typeface="+mn-cs"/>
              </a:rPr>
              <a:pPr algn="r">
                <a:defRPr/>
              </a:pPr>
              <a:t>77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326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Χωρικό φάσμα </a:t>
            </a:r>
            <a:r>
              <a:rPr lang="el-GR" b="1" dirty="0" smtClean="0"/>
              <a:t>(2 </a:t>
            </a:r>
            <a:r>
              <a:rPr lang="el-GR" b="1" dirty="0"/>
              <a:t>από </a:t>
            </a:r>
            <a:r>
              <a:rPr lang="el-GR" b="1" dirty="0" smtClean="0"/>
              <a:t>3)</a:t>
            </a:r>
            <a:endParaRPr lang="el-GR" dirty="0"/>
          </a:p>
        </p:txBody>
      </p:sp>
      <p:pic>
        <p:nvPicPr>
          <p:cNvPr id="4" name="Θέση περιεχομένου 1" descr="Εικόνα με τύπους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84" y="1600200"/>
            <a:ext cx="7307431" cy="4525963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9A5B1815-D199-4CBE-84DA-29F1BA7124FF}" type="slidenum">
              <a:rPr lang="el-GR" sz="1400" smtClean="0">
                <a:cs typeface="+mn-cs"/>
              </a:rPr>
              <a:pPr algn="r">
                <a:defRPr/>
              </a:pPr>
              <a:t>78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93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Χωρικό φάσμα </a:t>
            </a:r>
            <a:r>
              <a:rPr lang="el-GR" b="1" dirty="0" smtClean="0"/>
              <a:t>(3 </a:t>
            </a:r>
            <a:r>
              <a:rPr lang="el-GR" b="1" dirty="0"/>
              <a:t>από </a:t>
            </a:r>
            <a:r>
              <a:rPr lang="el-GR" b="1" dirty="0" smtClean="0"/>
              <a:t>3)</a:t>
            </a:r>
            <a:endParaRPr lang="el-GR" dirty="0"/>
          </a:p>
        </p:txBody>
      </p:sp>
      <p:pic>
        <p:nvPicPr>
          <p:cNvPr id="4" name="Θέση περιεχομένου 1" descr="Εικόνα με τον τύπο του χωρικού φάσματος συχνοτήτων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" y="2101437"/>
            <a:ext cx="7778496" cy="3523488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A32BCB82-5620-4234-9F06-203D7C396A5A}" type="slidenum">
              <a:rPr lang="el-GR" sz="1400" smtClean="0">
                <a:cs typeface="+mn-cs"/>
              </a:rPr>
              <a:pPr algn="r">
                <a:defRPr/>
              </a:pPr>
              <a:t>79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08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/>
              <a:t>Μηχανισμοί διάδοσης </a:t>
            </a:r>
            <a:br>
              <a:rPr lang="el-GR" altLang="el-GR" sz="4000" b="1" dirty="0" smtClean="0"/>
            </a:br>
            <a:r>
              <a:rPr lang="el-GR" altLang="el-GR" sz="4000" b="1" dirty="0" smtClean="0"/>
              <a:t>στις κινητές επικοινωνίες (2/2)</a:t>
            </a:r>
            <a:endParaRPr lang="el-GR" altLang="el-GR" sz="4000" dirty="0" smtClean="0"/>
          </a:p>
        </p:txBody>
      </p:sp>
      <p:sp>
        <p:nvSpPr>
          <p:cNvPr id="557059" name="Θέση περιεχομένου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 smtClean="0"/>
              <a:t>Οι μηχανισμοί που διέπουν τη διάδοση είναι πολύπλοκοι και ποικίλοι, και μπορεί να συνοψιστούν σε τρεις βασικούς:</a:t>
            </a:r>
          </a:p>
          <a:p>
            <a:pPr marL="1143000" lvl="1" indent="-457200" eaLnBrk="1" hangingPunct="1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dirty="0" smtClean="0"/>
              <a:t>Ανάκλαση (</a:t>
            </a:r>
            <a:r>
              <a:rPr lang="en-US" altLang="el-GR" dirty="0" smtClean="0"/>
              <a:t>reflection)</a:t>
            </a:r>
            <a:r>
              <a:rPr lang="el-GR" altLang="el-GR" dirty="0" smtClean="0"/>
              <a:t>: διαστάσεις εμποδίων &gt;&gt;λ.</a:t>
            </a:r>
          </a:p>
          <a:p>
            <a:pPr marL="1143000" lvl="1" indent="-457200" eaLnBrk="1" hangingPunct="1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dirty="0" smtClean="0"/>
              <a:t>περίθλαση (</a:t>
            </a:r>
            <a:r>
              <a:rPr lang="en-GB" altLang="el-GR" dirty="0" smtClean="0"/>
              <a:t>diffraction</a:t>
            </a:r>
            <a:r>
              <a:rPr lang="el-GR" altLang="el-GR" dirty="0" smtClean="0"/>
              <a:t>): παρεμβολή αδιαπέραστου σώματος στη διαδρομή διάδοσης.</a:t>
            </a:r>
          </a:p>
          <a:p>
            <a:pPr marL="1143000" lvl="1" indent="-457200" eaLnBrk="1" hangingPunct="1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dirty="0" smtClean="0"/>
              <a:t>σκέδαση (</a:t>
            </a:r>
            <a:r>
              <a:rPr lang="en-US" altLang="el-GR" dirty="0" smtClean="0"/>
              <a:t>scattering): </a:t>
            </a:r>
            <a:r>
              <a:rPr lang="el-GR" altLang="el-GR" dirty="0" smtClean="0"/>
              <a:t>διαστάσεις εμποδίων </a:t>
            </a:r>
            <a:r>
              <a:rPr lang="el-GR" altLang="el-GR" dirty="0" smtClean="0">
                <a:sym typeface="Symbol" pitchFamily="18" charset="2"/>
              </a:rPr>
              <a:t> </a:t>
            </a:r>
            <a:r>
              <a:rPr lang="el-GR" altLang="el-GR" dirty="0" smtClean="0"/>
              <a:t>λ.</a:t>
            </a:r>
            <a:endParaRPr lang="en-GB" altLang="el-GR" dirty="0" smtClean="0"/>
          </a:p>
        </p:txBody>
      </p:sp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7758D543-DBF2-4A45-98CD-1465D9AC50C2}" type="slidenum">
              <a:rPr lang="el-GR" sz="1400" smtClean="0">
                <a:cs typeface="+mn-cs"/>
              </a:rPr>
              <a:pPr algn="r">
                <a:defRPr/>
              </a:pPr>
              <a:t>8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62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Φάσμα </a:t>
            </a:r>
            <a:r>
              <a:rPr lang="en-US" b="1" dirty="0"/>
              <a:t>Doppler</a:t>
            </a:r>
            <a:r>
              <a:rPr lang="el-GR" b="1" dirty="0"/>
              <a:t> (</a:t>
            </a:r>
            <a:r>
              <a:rPr lang="el-GR" b="1" dirty="0" smtClean="0"/>
              <a:t>1 από 3)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21208" indent="-521208">
                  <a:spcBef>
                    <a:spcPts val="0"/>
                  </a:spcBef>
                  <a:spcAft>
                    <a:spcPts val="1800"/>
                  </a:spcAft>
                  <a:buClr>
                    <a:schemeClr val="tx2"/>
                  </a:buClr>
                  <a:buSzPct val="120000"/>
                  <a:buFont typeface="Wingdings" pitchFamily="2" charset="2"/>
                  <a:buChar char="§"/>
                </a:pPr>
                <a:r>
                  <a:rPr lang="el-GR" sz="2800" dirty="0" smtClean="0"/>
                  <a:t>Όταν το λαμβανόμενο σήμα μεταβάλλεται με τις θέσεις στον χώρο, η σχετική κίνηση μεταξύ πομπού και δέκτη έχει ως αποτέλεσμα μια φαινομενική αύξηση της συχνότητας του λαμβανόμενου σήματος.</a:t>
                </a:r>
                <a:endParaRPr lang="el-GR" sz="2800" dirty="0"/>
              </a:p>
              <a:p>
                <a:pPr marL="521208" indent="-521208"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20000"/>
                  <a:buFont typeface="Wingdings" pitchFamily="2" charset="2"/>
                  <a:buChar char="§"/>
                </a:pPr>
                <a:r>
                  <a:rPr lang="el-GR" sz="2800" dirty="0"/>
                  <a:t>Θεωρούμε ότι ο δέκτης κινείται με σταθερή ταχύτητα </a:t>
                </a:r>
                <a:r>
                  <a:rPr lang="el-GR" sz="2800" i="1" dirty="0"/>
                  <a:t>υ</a:t>
                </a:r>
                <a:r>
                  <a:rPr lang="el-GR" sz="2800" dirty="0"/>
                  <a:t> κατά τη διεύθυνση </a:t>
                </a:r>
                <a:r>
                  <a:rPr lang="en-US" sz="2800" dirty="0"/>
                  <a:t>+x</a:t>
                </a:r>
                <a:r>
                  <a:rPr lang="el-GR" sz="2800" dirty="0"/>
                  <a:t> και εκφράζουμε το μήκος της </a:t>
                </a:r>
                <a:r>
                  <a:rPr lang="en-US" sz="2800" dirty="0" err="1"/>
                  <a:t>i</a:t>
                </a:r>
                <a:r>
                  <a:rPr lang="en-US" sz="2800" dirty="0"/>
                  <a:t>-</a:t>
                </a:r>
                <a:r>
                  <a:rPr lang="el-GR" sz="2800" dirty="0" err="1"/>
                  <a:t>στής</a:t>
                </a:r>
                <a:r>
                  <a:rPr lang="el-GR" sz="2800" dirty="0"/>
                  <a:t> διαδρομής (</a:t>
                </a:r>
                <a:r>
                  <a:rPr lang="en-US" sz="2800" dirty="0"/>
                  <a:t>x = 0</a:t>
                </a:r>
                <a:r>
                  <a:rPr lang="el-GR" sz="2800" dirty="0"/>
                  <a:t> για</a:t>
                </a:r>
                <a:r>
                  <a:rPr lang="en-US" sz="2800" dirty="0"/>
                  <a:t> t = 0</a:t>
                </a:r>
                <a:r>
                  <a:rPr lang="en-US" sz="2800" dirty="0" smtClean="0"/>
                  <a:t>.)</a:t>
                </a:r>
                <a:endParaRPr lang="en-US" sz="2800" dirty="0"/>
              </a:p>
              <a:p>
                <a:pPr marL="0" indent="0">
                  <a:spcBef>
                    <a:spcPts val="0"/>
                  </a:spcBef>
                  <a:buClr>
                    <a:schemeClr val="tx2"/>
                  </a:buClr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−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𝑢𝑡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778" t="-2695" r="-17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20058252-C251-4192-9388-057127E9AC95}" type="slidenum">
              <a:rPr lang="el-GR" sz="1400" smtClean="0">
                <a:cs typeface="+mn-cs"/>
              </a:rPr>
              <a:pPr algn="r">
                <a:defRPr/>
              </a:pPr>
              <a:t>80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60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Φάσμα </a:t>
            </a:r>
            <a:r>
              <a:rPr lang="en-US" b="1" dirty="0"/>
              <a:t>Doppler</a:t>
            </a:r>
            <a:r>
              <a:rPr lang="el-GR" b="1" dirty="0"/>
              <a:t> </a:t>
            </a:r>
            <a:r>
              <a:rPr lang="el-GR" b="1" dirty="0" smtClean="0"/>
              <a:t>(2 </a:t>
            </a:r>
            <a:r>
              <a:rPr lang="el-GR" b="1" dirty="0"/>
              <a:t>από 3)</a:t>
            </a:r>
            <a:endParaRPr lang="el-GR" dirty="0"/>
          </a:p>
        </p:txBody>
      </p:sp>
      <p:pic>
        <p:nvPicPr>
          <p:cNvPr id="4" name="Θέση περιεχομένου 1" descr="Εικόνα με τύπους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24" y="1600200"/>
            <a:ext cx="7033151" cy="4525963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98BB7C4E-1713-4B04-BD2F-CE26D4A9684E}" type="slidenum">
              <a:rPr lang="el-GR" sz="1400" smtClean="0">
                <a:cs typeface="+mn-cs"/>
              </a:rPr>
              <a:pPr algn="r">
                <a:defRPr/>
              </a:pPr>
              <a:t>81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266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Φάσμα </a:t>
            </a:r>
            <a:r>
              <a:rPr lang="en-US" b="1" dirty="0"/>
              <a:t>Doppler</a:t>
            </a:r>
            <a:r>
              <a:rPr lang="el-GR" b="1" dirty="0"/>
              <a:t> </a:t>
            </a:r>
            <a:r>
              <a:rPr lang="el-GR" b="1" dirty="0" smtClean="0"/>
              <a:t>(3 </a:t>
            </a:r>
            <a:r>
              <a:rPr lang="el-GR" b="1" dirty="0"/>
              <a:t>από 3)</a:t>
            </a:r>
            <a:endParaRPr lang="el-GR" dirty="0"/>
          </a:p>
        </p:txBody>
      </p:sp>
      <p:pic>
        <p:nvPicPr>
          <p:cNvPr id="4" name="Θέση περιεχομένου 1" descr="Εικόνα με τον τύπο της ολίσθησης συχνότητας doppler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2302605"/>
            <a:ext cx="8211312" cy="3121152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85F7FDA4-FE3D-4D9A-B13D-EFA0D6A7A165}" type="slidenum">
              <a:rPr lang="el-GR" sz="1400" smtClean="0">
                <a:cs typeface="+mn-cs"/>
              </a:rPr>
              <a:pPr algn="r">
                <a:defRPr/>
              </a:pPr>
              <a:t>82</a:t>
            </a:fld>
            <a:endParaRPr lang="el-GR" sz="1400" smtClean="0">
              <a:cs typeface="+mn-cs"/>
            </a:endParaRPr>
          </a:p>
        </p:txBody>
      </p:sp>
      <p:pic>
        <p:nvPicPr>
          <p:cNvPr id="11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/>
              <a:t>Παράμετροι των διαύλων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l-GR" sz="4000" b="1" dirty="0" smtClean="0"/>
              <a:t>με πολλαπλές διαδρομές</a:t>
            </a:r>
          </a:p>
        </p:txBody>
      </p:sp>
      <p:sp>
        <p:nvSpPr>
          <p:cNvPr id="4096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21208" indent="-521208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endParaRPr lang="en-US" sz="2000" dirty="0" smtClean="0"/>
          </a:p>
          <a:p>
            <a:pPr marL="521208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 smtClean="0"/>
              <a:t>Έχουν αναπτυχθεί πολλές μέθοδοι για την πραγματοποίηση μετρήσεων με σκοπό τη μελέτη της συμπεριφοράς των </a:t>
            </a:r>
            <a:r>
              <a:rPr lang="el-GR" sz="2400" dirty="0" err="1" smtClean="0"/>
              <a:t>ραδιοδιαύλων</a:t>
            </a:r>
            <a:r>
              <a:rPr lang="el-GR" sz="2400" dirty="0" smtClean="0"/>
              <a:t>.</a:t>
            </a:r>
          </a:p>
          <a:p>
            <a:pPr marL="521208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 smtClean="0"/>
              <a:t>Οι μετρήσεις πραγματοποιούνται είτε στο πεδίο του χρόνου με άμεση αποστολή παλμών </a:t>
            </a:r>
            <a:r>
              <a:rPr lang="en-US" sz="2400" dirty="0" smtClean="0"/>
              <a:t>RF</a:t>
            </a:r>
            <a:r>
              <a:rPr lang="el-GR" sz="2400" dirty="0" smtClean="0"/>
              <a:t>, είτε στο πεδίο συχνότητας με σάρωση κατάλληλης περιοχής συχνοτήτων.</a:t>
            </a:r>
            <a:endParaRPr lang="en-GB" sz="2400" dirty="0" smtClean="0"/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 smtClean="0"/>
              <a:t>Από τις μετρήσεις υπολογίζονται παράμετροι που χαρακτηρίζουν τη συμπεριφορά των </a:t>
            </a:r>
            <a:r>
              <a:rPr lang="el-GR" sz="2400" dirty="0" err="1" smtClean="0"/>
              <a:t>ραδιοδιαύλων</a:t>
            </a:r>
            <a:r>
              <a:rPr lang="el-GR" sz="2400" dirty="0" smtClean="0"/>
              <a:t>, τόσο στο πεδίο του χρόνου όσο και της συχνότητας.</a:t>
            </a:r>
          </a:p>
        </p:txBody>
      </p:sp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46B65806-8DBA-436E-9D79-FCF730C45AEC}" type="slidenum">
              <a:rPr lang="el-GR" sz="1400" smtClean="0">
                <a:cs typeface="+mn-cs"/>
              </a:rPr>
              <a:pPr algn="r">
                <a:defRPr/>
              </a:pPr>
              <a:t>83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260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/>
              <a:t>Παράμετροι χρονικής </a:t>
            </a:r>
            <a:r>
              <a:rPr lang="el-GR" sz="4000" b="1" dirty="0" smtClean="0"/>
              <a:t>διασποράς </a:t>
            </a:r>
            <a:br>
              <a:rPr lang="el-GR" sz="4000" b="1" dirty="0" smtClean="0"/>
            </a:br>
            <a:r>
              <a:rPr lang="el-GR" sz="4000" b="1" dirty="0" smtClean="0"/>
              <a:t>(1 από 2)</a:t>
            </a:r>
            <a:endParaRPr lang="el-GR" sz="4000" dirty="0"/>
          </a:p>
        </p:txBody>
      </p:sp>
      <p:pic>
        <p:nvPicPr>
          <p:cNvPr id="5" name="Θέση περιεχομένου 1" descr="Εικόνα απεικόνισης της χρονικής διασποράς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9" y="1600200"/>
            <a:ext cx="7554122" cy="4525963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CA39C23F-A9EB-4E79-BE2C-E8B2F80BBCFB}" type="slidenum">
              <a:rPr lang="el-GR" sz="1400" smtClean="0">
                <a:cs typeface="+mn-cs"/>
              </a:rPr>
              <a:pPr algn="r">
                <a:defRPr/>
              </a:pPr>
              <a:t>84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414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/>
              <a:t>Παράμετροι χρονικής διασποράς </a:t>
            </a:r>
            <a:br>
              <a:rPr lang="el-GR" sz="4000" b="1" dirty="0"/>
            </a:br>
            <a:r>
              <a:rPr lang="el-GR" sz="4000" b="1" dirty="0" smtClean="0"/>
              <a:t>(2 </a:t>
            </a:r>
            <a:r>
              <a:rPr lang="el-GR" sz="4000" b="1" dirty="0"/>
              <a:t>από </a:t>
            </a:r>
            <a:r>
              <a:rPr lang="el-GR" sz="4000" b="1" dirty="0" smtClean="0"/>
              <a:t>2)</a:t>
            </a:r>
          </a:p>
        </p:txBody>
      </p:sp>
      <p:sp>
        <p:nvSpPr>
          <p:cNvPr id="43011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800" dirty="0" smtClean="0"/>
              <a:t>Ο αναμενόμενος βαθμός διασποράς καθυστέρησης, καθορίζεται μέσω της μέτρησης του</a:t>
            </a:r>
            <a:r>
              <a:rPr lang="el-GR" sz="2800" dirty="0" smtClean="0">
                <a:solidFill>
                  <a:schemeClr val="bg1"/>
                </a:solidFill>
              </a:rPr>
              <a:t> </a:t>
            </a:r>
            <a:r>
              <a:rPr lang="el-GR" sz="2800" b="1" i="1" dirty="0" smtClean="0"/>
              <a:t>προφίλ καθυστέρησης ισχύος (</a:t>
            </a:r>
            <a:r>
              <a:rPr lang="en-US" sz="2800" b="1" i="1" dirty="0" smtClean="0"/>
              <a:t>power delay profile)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l-GR" sz="2800" dirty="0" smtClean="0"/>
              <a:t>του διαύλου.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800" dirty="0" smtClean="0"/>
              <a:t>Τα προφίλ καθυστέρησης ισχύος μετρούνται με διάφορες τεχνικές, και παριστάνονται γραφικά ως διαγράμματα της σχετικής λαμβανόμενης ισχύος συναρτήσει της επιπρόσθετης καθυστέρησης ως προς σταθερή χρονική αναφορά.</a:t>
            </a:r>
          </a:p>
        </p:txBody>
      </p:sp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E231101E-D280-4160-A9C7-692D602EF990}" type="slidenum">
              <a:rPr lang="el-GR" sz="1400" smtClean="0">
                <a:cs typeface="+mn-cs"/>
              </a:rPr>
              <a:pPr algn="r">
                <a:defRPr/>
              </a:pPr>
              <a:t>85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49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/>
              <a:t>Προφίλ καθυστέρησης ισχύος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(1 από 2)</a:t>
            </a:r>
            <a:endParaRPr lang="el-GR" sz="4000" dirty="0"/>
          </a:p>
        </p:txBody>
      </p:sp>
      <p:pic>
        <p:nvPicPr>
          <p:cNvPr id="5" name="Θέση περιεχομένου 1" descr="Εικόνα απεικόνισης του προφίλ καθυστέρησης ισχύος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952073" cy="4724400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844FD127-3DEC-4FAF-8B87-0AD611D220C3}" type="slidenum">
              <a:rPr lang="el-GR" sz="1400" smtClean="0">
                <a:cs typeface="+mn-cs"/>
              </a:rPr>
              <a:pPr algn="r">
                <a:defRPr/>
              </a:pPr>
              <a:t>86</a:t>
            </a:fld>
            <a:endParaRPr lang="el-GR" sz="1400" dirty="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4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/>
              <a:t>Προφίλ καθυστέρησης ισχύος </a:t>
            </a:r>
            <a:br>
              <a:rPr lang="el-GR" sz="4000" b="1" dirty="0"/>
            </a:br>
            <a:r>
              <a:rPr lang="el-GR" sz="4000" b="1" dirty="0" smtClean="0"/>
              <a:t>(2 </a:t>
            </a:r>
            <a:r>
              <a:rPr lang="el-GR" sz="4000" b="1" dirty="0"/>
              <a:t>από </a:t>
            </a:r>
            <a:r>
              <a:rPr lang="el-GR" sz="4000" b="1" dirty="0" smtClean="0"/>
              <a:t>2)</a:t>
            </a:r>
            <a:endParaRPr lang="el-GR" sz="4000" dirty="0"/>
          </a:p>
        </p:txBody>
      </p:sp>
      <p:pic>
        <p:nvPicPr>
          <p:cNvPr id="4" name="Θέση περιεχομένου 1" descr="Εικόνα με τύπους διαφόρων προφίλ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36" y="1600200"/>
            <a:ext cx="7177328" cy="4525963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9CEB7C02-3244-449D-8F1D-410BB513FC61}" type="slidenum">
              <a:rPr lang="el-GR" sz="1400" smtClean="0">
                <a:cs typeface="+mn-cs"/>
              </a:rPr>
              <a:pPr algn="r">
                <a:defRPr/>
              </a:pPr>
              <a:t>87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1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Εύρος ζώνης </a:t>
            </a:r>
            <a:r>
              <a:rPr lang="el-GR" b="1" dirty="0" smtClean="0"/>
              <a:t>συνοχής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21208" indent="-521208">
                  <a:spcBef>
                    <a:spcPts val="0"/>
                  </a:spcBef>
                  <a:spcAft>
                    <a:spcPts val="2400"/>
                  </a:spcAft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l-GR" sz="2800" dirty="0" smtClean="0"/>
                  <a:t>Το εύρος ζώνης μέσα στο οποίο οι φασματικές συνιστώσες των σημάτων επηρεάζονται κατά παρόμοιο τρόπο, ονομάζεται </a:t>
                </a:r>
                <a:r>
                  <a:rPr lang="el-GR" sz="2800" i="1" dirty="0"/>
                  <a:t>εύρος ζώνης συνοχής </a:t>
                </a:r>
                <a:r>
                  <a:rPr lang="en-US" sz="2800" i="1" dirty="0"/>
                  <a:t>(coherence bandwidth, </a:t>
                </a:r>
                <a:r>
                  <a:rPr lang="en-US" sz="2800" i="1" dirty="0" err="1"/>
                  <a:t>Bc</a:t>
                </a:r>
                <a:r>
                  <a:rPr lang="en-US" sz="2800" i="1" dirty="0" smtClean="0"/>
                  <a:t>)</a:t>
                </a:r>
                <a:r>
                  <a:rPr lang="en-US" sz="2800" dirty="0" smtClean="0"/>
                  <a:t>.</a:t>
                </a:r>
                <a:endParaRPr lang="el-GR" sz="2800" dirty="0" smtClean="0"/>
              </a:p>
              <a:p>
                <a:pPr marL="1143000" indent="-521208">
                  <a:spcBef>
                    <a:spcPts val="0"/>
                  </a:spcBef>
                  <a:spcAft>
                    <a:spcPts val="3600"/>
                  </a:spcAft>
                  <a:buClr>
                    <a:srgbClr val="666699"/>
                  </a:buClr>
                  <a:buSzPct val="70000"/>
                  <a:buFont typeface="Wingdings 2" panose="05020102010507070707" pitchFamily="18" charset="2"/>
                  <a:buChar char="£"/>
                </a:pPr>
                <a:r>
                  <a:rPr lang="el-GR" sz="2400" i="1" dirty="0"/>
                  <a:t>Συσχέτιση &gt;</a:t>
                </a:r>
                <a:r>
                  <a:rPr lang="el-GR" sz="2400" i="1" dirty="0" smtClean="0"/>
                  <a:t>0.9</a:t>
                </a:r>
                <a:r>
                  <a:rPr lang="en-US" sz="2400" i="1" dirty="0" smtClean="0"/>
                  <a:t>	</a:t>
                </a:r>
                <a:r>
                  <a:rPr lang="el-GR" sz="2400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≈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50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endParaRPr lang="el-GR" sz="2400" i="1" dirty="0" smtClean="0"/>
              </a:p>
              <a:p>
                <a:pPr marL="1143000" indent="-521208">
                  <a:spcBef>
                    <a:spcPts val="0"/>
                  </a:spcBef>
                  <a:buClr>
                    <a:srgbClr val="666699"/>
                  </a:buClr>
                  <a:buSzPct val="70000"/>
                  <a:buFont typeface="Wingdings 2" panose="05020102010507070707" pitchFamily="18" charset="2"/>
                  <a:buChar char="£"/>
                </a:pPr>
                <a:r>
                  <a:rPr lang="el-GR" sz="2400" i="1" dirty="0"/>
                  <a:t>Συσχέτιση &gt;</a:t>
                </a:r>
                <a:r>
                  <a:rPr lang="el-GR" sz="2400" i="1" dirty="0" smtClean="0"/>
                  <a:t>0.5</a:t>
                </a:r>
                <a:r>
                  <a:rPr lang="en-US" sz="2400" i="1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≈ </m:t>
                    </m:r>
                    <m:f>
                      <m:f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l-GR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endParaRPr lang="en-GB" sz="2400" i="1" dirty="0"/>
              </a:p>
              <a:p>
                <a:endParaRPr lang="en-GB" i="1" dirty="0"/>
              </a:p>
              <a:p>
                <a:endParaRPr lang="en-GB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4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1213" r="-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D6F2CBCD-5342-4DEB-83F5-D506F5883D3B}" type="slidenum">
              <a:rPr lang="el-GR" sz="1400" smtClean="0">
                <a:cs typeface="+mn-cs"/>
              </a:rPr>
              <a:pPr algn="r">
                <a:defRPr/>
              </a:pPr>
              <a:t>88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66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/>
              <a:t>Εξάπλωση </a:t>
            </a:r>
            <a:r>
              <a:rPr lang="en-US" sz="4000" b="1" dirty="0" smtClean="0"/>
              <a:t>Doppler</a:t>
            </a:r>
            <a:r>
              <a:rPr lang="el-GR" sz="4000" b="1" dirty="0" smtClean="0"/>
              <a:t> - χρόνος συνοχής </a:t>
            </a:r>
            <a:r>
              <a:rPr lang="el-GR" sz="4000" b="1" dirty="0"/>
              <a:t>(</a:t>
            </a:r>
            <a:r>
              <a:rPr lang="el-GR" sz="4000" b="1" dirty="0" smtClean="0"/>
              <a:t>1</a:t>
            </a:r>
            <a:r>
              <a:rPr lang="en-US" sz="4000" b="1" dirty="0" smtClean="0"/>
              <a:t> </a:t>
            </a:r>
            <a:r>
              <a:rPr lang="el-GR" sz="4000" b="1" dirty="0" smtClean="0"/>
              <a:t>από 3)</a:t>
            </a:r>
            <a:endParaRPr lang="el-GR" sz="4000" dirty="0"/>
          </a:p>
        </p:txBody>
      </p:sp>
      <p:sp>
        <p:nvSpPr>
          <p:cNvPr id="685059" name="Θέση περιεχομένου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21208" indent="-521208" eaLnBrk="1" hangingPunct="1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800" dirty="0" smtClean="0"/>
              <a:t>Η εξάπλωση </a:t>
            </a:r>
            <a:r>
              <a:rPr lang="en-GB" sz="2800" dirty="0" smtClean="0"/>
              <a:t>Doppler </a:t>
            </a:r>
            <a:r>
              <a:rPr lang="el-GR" sz="2800" dirty="0" smtClean="0"/>
              <a:t>και ο χρόνος συνοχής περιγράφουν τη χρονικά μεταβαλλόμενη φύση του διαύλου σε περιοχή μικρής κλίμακας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800" dirty="0" smtClean="0"/>
              <a:t>Η εξάπλωση </a:t>
            </a:r>
            <a:r>
              <a:rPr lang="en-GB" sz="2800" dirty="0" smtClean="0"/>
              <a:t>Doppler </a:t>
            </a:r>
            <a:r>
              <a:rPr lang="en-US" sz="2800" i="1" dirty="0" smtClean="0"/>
              <a:t>B</a:t>
            </a:r>
            <a:r>
              <a:rPr lang="en-US" sz="2800" baseline="-25000" dirty="0" smtClean="0"/>
              <a:t>D</a:t>
            </a:r>
            <a:r>
              <a:rPr lang="el-GR" sz="2800" dirty="0" smtClean="0"/>
              <a:t>είναι ένα μέτρο της διεύρυνσης του φάσματος που προκαλείται από τον ρυθμό χρονικής μεταβολής του </a:t>
            </a:r>
            <a:r>
              <a:rPr lang="el-GR" sz="2800" dirty="0" err="1" smtClean="0"/>
              <a:t>ραδιοδιαύλου</a:t>
            </a:r>
            <a:r>
              <a:rPr lang="el-GR" sz="2800" dirty="0" smtClean="0"/>
              <a:t>.</a:t>
            </a:r>
          </a:p>
          <a:p>
            <a:pPr marL="521208" indent="-521208" eaLnBrk="1" hangingPunct="1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800" dirty="0" smtClean="0"/>
              <a:t>Αν το εύρος ζώνης του σήματος είναι πολύ μεγαλύτερο από το</a:t>
            </a:r>
            <a:r>
              <a:rPr lang="en-GB" sz="2800" dirty="0" smtClean="0"/>
              <a:t> </a:t>
            </a:r>
            <a:r>
              <a:rPr lang="en-US" sz="2800" i="1" dirty="0" smtClean="0"/>
              <a:t>B</a:t>
            </a:r>
            <a:r>
              <a:rPr lang="en-US" sz="2800" baseline="-25000" dirty="0" smtClean="0"/>
              <a:t>D</a:t>
            </a:r>
            <a:r>
              <a:rPr lang="en-US" sz="2800" dirty="0" smtClean="0"/>
              <a:t> </a:t>
            </a:r>
            <a:r>
              <a:rPr lang="el-GR" sz="2800" dirty="0" smtClean="0"/>
              <a:t>οι επιδράσεις της εξάπλωσης </a:t>
            </a:r>
            <a:r>
              <a:rPr lang="en-US" sz="2800" dirty="0" smtClean="0"/>
              <a:t>Doppler </a:t>
            </a:r>
            <a:r>
              <a:rPr lang="el-GR" sz="2800" dirty="0" smtClean="0"/>
              <a:t>στον δέκτη είναι αμελητέες.</a:t>
            </a:r>
            <a:endParaRPr lang="en-US" sz="2800" dirty="0" smtClean="0"/>
          </a:p>
        </p:txBody>
      </p:sp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C4295BB2-70A7-44BF-BF25-BDEE7479E7C3}" type="slidenum">
              <a:rPr lang="el-GR" sz="1400" smtClean="0">
                <a:cs typeface="+mn-cs"/>
              </a:rPr>
              <a:pPr algn="r">
                <a:defRPr/>
              </a:pPr>
              <a:t>89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233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/>
              <a:t>Γενικές αρχές για τη διάδοση </a:t>
            </a:r>
            <a:br>
              <a:rPr lang="el-GR" altLang="el-GR" sz="4000" b="1" dirty="0" smtClean="0"/>
            </a:br>
            <a:r>
              <a:rPr lang="el-GR" altLang="el-GR" sz="4000" b="1" dirty="0" smtClean="0"/>
              <a:t>(1 από 4)</a:t>
            </a:r>
          </a:p>
        </p:txBody>
      </p:sp>
      <p:pic>
        <p:nvPicPr>
          <p:cNvPr id="3" name="Θέση περιεχομένου 1" descr="Εικόνα της διάδοσης σε φυσικό χώρο.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70" y="1600200"/>
            <a:ext cx="7271630" cy="4753704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9D9FAE15-DA6A-4605-A765-DE92A5718DF8}" type="slidenum">
              <a:rPr lang="el-GR" sz="1400" smtClean="0">
                <a:cs typeface="+mn-cs"/>
              </a:rPr>
              <a:pPr algn="r">
                <a:defRPr/>
              </a:pPr>
              <a:t>9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939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/>
              <a:t>Εξάπλωση </a:t>
            </a:r>
            <a:r>
              <a:rPr lang="en-US" sz="4000" b="1" dirty="0"/>
              <a:t>Doppler</a:t>
            </a:r>
            <a:r>
              <a:rPr lang="el-GR" sz="4000" b="1" dirty="0"/>
              <a:t> - χρόνος συνοχής </a:t>
            </a:r>
            <a:r>
              <a:rPr lang="el-GR" sz="4000" b="1" dirty="0" smtClean="0"/>
              <a:t>(2</a:t>
            </a:r>
            <a:r>
              <a:rPr lang="en-US" sz="4000" b="1" dirty="0" smtClean="0"/>
              <a:t> </a:t>
            </a:r>
            <a:r>
              <a:rPr lang="el-GR" sz="4000" b="1" dirty="0"/>
              <a:t>από 3)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083" name="Θέση περιεχομένου 1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21208" indent="-521208" eaLnBrk="1" hangingPunct="1">
                  <a:spcBef>
                    <a:spcPts val="0"/>
                  </a:spcBef>
                  <a:spcAft>
                    <a:spcPts val="2400"/>
                  </a:spcAft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l-GR" dirty="0" smtClean="0"/>
                  <a:t>Ο</a:t>
                </a:r>
                <a:r>
                  <a:rPr lang="el-GR" i="1" dirty="0" smtClean="0"/>
                  <a:t> χρόνος συνοχής (</a:t>
                </a:r>
                <a:r>
                  <a:rPr lang="en-GB" i="1" dirty="0" smtClean="0"/>
                  <a:t>coherence time</a:t>
                </a:r>
                <a:r>
                  <a:rPr lang="el-GR" i="1" dirty="0" smtClean="0"/>
                  <a:t>)</a:t>
                </a:r>
                <a:r>
                  <a:rPr lang="el-GR" dirty="0" smtClean="0"/>
                  <a:t> </a:t>
                </a:r>
                <a:r>
                  <a:rPr lang="en-US" i="1" dirty="0" smtClean="0"/>
                  <a:t>C</a:t>
                </a:r>
                <a:r>
                  <a:rPr lang="en-US" baseline="-25000" dirty="0" smtClean="0"/>
                  <a:t>T</a:t>
                </a:r>
                <a:r>
                  <a:rPr lang="el-GR" dirty="0" smtClean="0"/>
                  <a:t> είναι η αντίστοιχη προς την εξάπλωση </a:t>
                </a:r>
                <a:r>
                  <a:rPr lang="en-US" dirty="0" smtClean="0"/>
                  <a:t>Doppler </a:t>
                </a:r>
                <a:r>
                  <a:rPr lang="el-GR" dirty="0" smtClean="0"/>
                  <a:t>έννοια στο πεδίο του χρόνου.</a:t>
                </a:r>
              </a:p>
              <a:p>
                <a:pPr marL="521208" indent="-521208" eaLnBrk="1" hangingPunct="1">
                  <a:spcBef>
                    <a:spcPts val="0"/>
                  </a:spcBef>
                  <a:spcAft>
                    <a:spcPts val="1800"/>
                  </a:spcAft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l-GR" dirty="0" smtClean="0"/>
                  <a:t>Χρησιμοποιείται για να χαρακτηρίζει, στο πεδίο του χρόνου, την ιδιότητα του διαύλου να εμφανίζει διασπορά συχνότητας.</a:t>
                </a:r>
              </a:p>
              <a:p>
                <a:pPr marL="0" indent="0" eaLnBrk="1" hangingPunct="1">
                  <a:spcBef>
                    <a:spcPts val="0"/>
                  </a:spcBef>
                  <a:buClr>
                    <a:srgbClr val="333399"/>
                  </a:buClr>
                  <a:buSzPct val="7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36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Τ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type m:val="li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86083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15" t="-1752" r="-25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3E264B90-BABD-4940-A102-D2C487FD0AD8}" type="slidenum">
              <a:rPr lang="el-GR" sz="1400" smtClean="0">
                <a:cs typeface="+mn-cs"/>
              </a:rPr>
              <a:pPr algn="r">
                <a:defRPr/>
              </a:pPr>
              <a:t>90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76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/>
              <a:t>Εξάπλωση </a:t>
            </a:r>
            <a:r>
              <a:rPr lang="en-US" sz="4000" b="1" dirty="0"/>
              <a:t>Doppler</a:t>
            </a:r>
            <a:r>
              <a:rPr lang="el-GR" sz="4000" b="1" dirty="0"/>
              <a:t> - χρόνος συνοχής </a:t>
            </a:r>
            <a:r>
              <a:rPr lang="el-GR" sz="4000" b="1" dirty="0" smtClean="0"/>
              <a:t>(3</a:t>
            </a:r>
            <a:r>
              <a:rPr lang="en-US" sz="4000" b="1" dirty="0" smtClean="0"/>
              <a:t> </a:t>
            </a:r>
            <a:r>
              <a:rPr lang="el-GR" sz="4000" b="1" dirty="0"/>
              <a:t>από 3)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7106" name="Θέση περιεχομένου 1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21208" indent="-521208" eaLnBrk="1" hangingPunct="1">
                  <a:spcBef>
                    <a:spcPts val="0"/>
                  </a:spcBef>
                  <a:spcAft>
                    <a:spcPts val="2400"/>
                  </a:spcAft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l-GR" sz="2800" dirty="0" smtClean="0"/>
                  <a:t>Ο</a:t>
                </a:r>
                <a:r>
                  <a:rPr lang="el-GR" sz="2800" i="1" dirty="0" smtClean="0"/>
                  <a:t> </a:t>
                </a:r>
                <a:r>
                  <a:rPr lang="el-GR" sz="2800" dirty="0" smtClean="0"/>
                  <a:t>χρόνος συνοχής</a:t>
                </a:r>
                <a:r>
                  <a:rPr lang="el-GR" sz="2800" i="1" dirty="0" smtClean="0"/>
                  <a:t> </a:t>
                </a:r>
                <a:r>
                  <a:rPr lang="el-GR" sz="2800" dirty="0" smtClean="0"/>
                  <a:t>είναι μία στατιστική μέτρηση του χρονικού διαστήματος, στο οποίο η απόκριση του διαύλου είναι ουσιαστικά αμετάβλητη.</a:t>
                </a:r>
              </a:p>
              <a:p>
                <a:pPr marL="521208" indent="-521208" eaLnBrk="1" hangingPunct="1">
                  <a:spcBef>
                    <a:spcPts val="0"/>
                  </a:spcBef>
                  <a:spcAft>
                    <a:spcPts val="2400"/>
                  </a:spcAft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l-GR" sz="2800" dirty="0" smtClean="0"/>
                  <a:t>Είναι το χρονικό διάστημα στο οποίο δύο λαμβανόμενα σήματα, έχουν μεγάλη πιθανότητα να εμφανίζουν συσχέτιση πλάτους.</a:t>
                </a:r>
              </a:p>
              <a:p>
                <a:pPr marL="521208" indent="0" eaLnBrk="1" hangingPunct="1">
                  <a:spcBef>
                    <a:spcPts val="0"/>
                  </a:spcBef>
                  <a:buClr>
                    <a:srgbClr val="333399"/>
                  </a:buClr>
                  <a:buSzPct val="7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Τ</m:t>
                        </m:r>
                      </m:sub>
                    </m:sSub>
                    <m:r>
                      <a:rPr lang="el-GR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l-G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≈ </m:t>
                    </m:r>
                    <m:f>
                      <m:fPr>
                        <m:ctrlPr>
                          <a:rPr lang="el-GR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9</m:t>
                        </m:r>
                      </m:num>
                      <m:den>
                        <m:r>
                          <a:rPr lang="el-GR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16</m:t>
                        </m:r>
                        <m:r>
                          <a:rPr lang="el-GR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l-GR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Τ</m:t>
                        </m:r>
                      </m:sub>
                    </m:sSub>
                    <m:r>
                      <a:rPr lang="el-GR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l-GR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l-GR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9</m:t>
                            </m:r>
                          </m:num>
                          <m:den>
                            <m:r>
                              <a:rPr lang="el-GR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16</m:t>
                            </m:r>
                            <m:r>
                              <a:rPr lang="el-GR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l-GR" b="0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l-GR" b="0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b="0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0.423</m:t>
                        </m:r>
                      </m:num>
                      <m:den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687106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12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5CD75FB8-A870-4626-A940-9D75D4C6BDAA}" type="slidenum">
              <a:rPr lang="el-GR" sz="1400" smtClean="0">
                <a:cs typeface="+mn-cs"/>
              </a:rPr>
              <a:pPr algn="r">
                <a:defRPr/>
              </a:pPr>
              <a:t>91</a:t>
            </a:fld>
            <a:endParaRPr lang="el-GR" sz="1400" smtClean="0">
              <a:cs typeface="+mn-cs"/>
            </a:endParaRPr>
          </a:p>
        </p:txBody>
      </p:sp>
      <p:pic>
        <p:nvPicPr>
          <p:cNvPr id="11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830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Τύποι βραχυχρόνιων διαλείψεων</a:t>
            </a:r>
          </a:p>
        </p:txBody>
      </p:sp>
      <p:sp>
        <p:nvSpPr>
          <p:cNvPr id="50179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600" dirty="0" smtClean="0"/>
              <a:t>Ανάλογα με τη σχέση των παραμέτρων του σήματος και των παραμέτρων του διαύλου, τα διάφορα μεταδιδόμενα σήματα υφίστανται διαφορετικούς τύπους διαλείψεων.</a:t>
            </a:r>
          </a:p>
          <a:p>
            <a:pPr marL="521208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600" dirty="0" smtClean="0"/>
              <a:t>Η εξάπλωση καθυστέρησης προκαλεί χρονική διασπορά και διαλείψεις επιλεκτικές ως προς συχνότητα.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600" dirty="0" smtClean="0"/>
              <a:t>Η εξάπλωση </a:t>
            </a:r>
            <a:r>
              <a:rPr lang="el-GR" sz="2600" dirty="0" err="1" smtClean="0"/>
              <a:t>Doppler</a:t>
            </a:r>
            <a:r>
              <a:rPr lang="el-GR" sz="2600" dirty="0" smtClean="0"/>
              <a:t> προκαλεί διασπορά συχνότητας και διαλείψεις επιλεκτικές ως προς χρόνο.</a:t>
            </a:r>
          </a:p>
        </p:txBody>
      </p:sp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10ABF230-70CE-4C8F-9166-B9B0E98D64CA}" type="slidenum">
              <a:rPr lang="el-GR" sz="1400" smtClean="0">
                <a:cs typeface="+mn-cs"/>
              </a:rPr>
              <a:pPr algn="r">
                <a:defRPr/>
              </a:pPr>
              <a:t>92</a:t>
            </a:fld>
            <a:endParaRPr lang="el-GR" sz="1400" dirty="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2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/>
              <a:t>Χαρακτηριστικά διαύλου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με </a:t>
            </a:r>
            <a:r>
              <a:rPr lang="el-GR" sz="4000" b="1" dirty="0"/>
              <a:t>επίπεδες </a:t>
            </a:r>
            <a:r>
              <a:rPr lang="el-GR" sz="4000" b="1" dirty="0" smtClean="0"/>
              <a:t>διαλείψεις</a:t>
            </a:r>
            <a:endParaRPr lang="el-GR" sz="4000" dirty="0"/>
          </a:p>
        </p:txBody>
      </p:sp>
      <p:pic>
        <p:nvPicPr>
          <p:cNvPr id="4" name="Θέση περιεχομένου 1" descr="Εικόνα απεικόνισης των επίπεδων διαλείψεων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0" y="1600200"/>
            <a:ext cx="7126150" cy="4753739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5FE97890-75F1-4E36-B40C-30B7AA136148}" type="slidenum">
              <a:rPr lang="el-GR" sz="1400" smtClean="0">
                <a:cs typeface="+mn-cs"/>
              </a:rPr>
              <a:pPr algn="r">
                <a:defRPr/>
              </a:pPr>
              <a:t>93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37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/>
              <a:t>Διαλείψεις εξάπλωσης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l-GR" sz="4000" b="1" dirty="0"/>
              <a:t> </a:t>
            </a:r>
            <a:r>
              <a:rPr lang="el-GR" sz="4000" b="1" dirty="0" err="1" smtClean="0"/>
              <a:t>χρονοκαθυστέρησης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21208" indent="-521208">
                  <a:spcBef>
                    <a:spcPts val="0"/>
                  </a:spcBef>
                  <a:spcAft>
                    <a:spcPts val="1200"/>
                  </a:spcAft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l-GR" dirty="0" smtClean="0"/>
                  <a:t>Ένα σήμα υφίσταται επίπεδες διαλείψεις όταν:</a:t>
                </a:r>
              </a:p>
              <a:p>
                <a:pPr marL="0" indent="0">
                  <a:spcBef>
                    <a:spcPts val="0"/>
                  </a:spcBef>
                  <a:spcAft>
                    <a:spcPts val="6000"/>
                  </a:spcAft>
                  <a:buClr>
                    <a:srgbClr val="333399"/>
                  </a:buClr>
                  <a:buSzPct val="7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6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360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≪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r>
                        <m:rPr>
                          <m:nor/>
                        </m:rPr>
                        <a:rPr lang="el-GR" sz="3600" b="0" i="0" smtClean="0">
                          <a:solidFill>
                            <a:schemeClr val="tx1"/>
                          </a:solidFill>
                          <a:ea typeface="Cambria Math"/>
                        </a:rPr>
                        <m:t>και</m:t>
                      </m:r>
                      <m:r>
                        <a:rPr lang="el-GR" sz="36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sSub>
                        <m:sSubPr>
                          <m:ctrlPr>
                            <a:rPr lang="el-GR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600" b="0" i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Τ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≫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l-GR" dirty="0" smtClean="0"/>
              </a:p>
              <a:p>
                <a:pPr marL="521208" indent="-521208">
                  <a:spcBef>
                    <a:spcPts val="0"/>
                  </a:spcBef>
                  <a:spcAft>
                    <a:spcPts val="1200"/>
                  </a:spcAft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l-GR" dirty="0"/>
                  <a:t>Ένα σήμα υφίσταται διαλείψεις επιλεκτικές ως προς συχνότητα, όταν</a:t>
                </a:r>
                <a:r>
                  <a:rPr lang="el-GR" dirty="0" smtClean="0"/>
                  <a:t>:</a:t>
                </a:r>
                <a:endParaRPr lang="en-US" dirty="0" smtClean="0"/>
              </a:p>
              <a:p>
                <a:pPr marL="0" indent="0">
                  <a:spcBef>
                    <a:spcPts val="0"/>
                  </a:spcBef>
                  <a:buClr>
                    <a:srgbClr val="333399"/>
                  </a:buClr>
                  <a:buSzPct val="7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6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360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36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r>
                        <m:rPr>
                          <m:nor/>
                        </m:rPr>
                        <a:rPr lang="el-GR" sz="3600" i="0">
                          <a:ea typeface="Cambria Math"/>
                        </a:rPr>
                        <m:t>και</m:t>
                      </m:r>
                      <m:r>
                        <a:rPr lang="el-GR" sz="36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36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sSub>
                        <m:sSubPr>
                          <m:ctrlPr>
                            <a:rPr lang="el-GR" sz="3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60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Τ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36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360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36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3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l-GR" dirty="0" smtClean="0"/>
              </a:p>
              <a:p>
                <a:endParaRPr lang="en-GB" dirty="0"/>
              </a:p>
              <a:p>
                <a:endParaRPr lang="en-GB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5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15" t="-17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56492371-FF86-4359-BAA8-F9AE74AB0A77}" type="slidenum">
              <a:rPr lang="el-GR" sz="1400" smtClean="0">
                <a:cs typeface="+mn-cs"/>
              </a:rPr>
              <a:pPr algn="r">
                <a:defRPr/>
              </a:pPr>
              <a:t>94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763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/>
              <a:t>Χαρακτηριστικά διαύλου με </a:t>
            </a:r>
            <a:r>
              <a:rPr lang="el-GR" sz="3600" b="1" dirty="0" smtClean="0"/>
              <a:t>διαλείψεις </a:t>
            </a:r>
            <a:r>
              <a:rPr lang="el-GR" sz="3600" b="1" dirty="0"/>
              <a:t>επιλεκτικές ως </a:t>
            </a:r>
            <a:r>
              <a:rPr lang="el-GR" sz="3600" b="1" dirty="0" smtClean="0"/>
              <a:t>προς συχνότητα</a:t>
            </a:r>
            <a:endParaRPr lang="el-GR" dirty="0"/>
          </a:p>
        </p:txBody>
      </p:sp>
      <p:pic>
        <p:nvPicPr>
          <p:cNvPr id="4" name="Θέση περιεχομένου 1" descr="Εικόνα απεικόνισης των διαλείψεων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983250" cy="4724400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8F5E20E5-D4B5-4CD6-8379-3CAB78AF8476}" type="slidenum">
              <a:rPr lang="el-GR" sz="1400" smtClean="0">
                <a:cs typeface="+mn-cs"/>
              </a:rPr>
              <a:pPr algn="r">
                <a:defRPr/>
              </a:pPr>
              <a:t>95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16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Διαλείψεις εξάπλωσης </a:t>
            </a:r>
            <a:r>
              <a:rPr lang="en-US" b="1" dirty="0" smtClean="0"/>
              <a:t>Doppler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21208" indent="-521208">
                  <a:spcBef>
                    <a:spcPts val="0"/>
                  </a:spcBef>
                  <a:spcAft>
                    <a:spcPts val="1200"/>
                  </a:spcAft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l-GR" dirty="0" smtClean="0"/>
                  <a:t>Ένα σήμα υφίσταται ταχείες διαλείψεις όταν:</a:t>
                </a:r>
              </a:p>
              <a:p>
                <a:pPr marL="0" indent="0">
                  <a:spcBef>
                    <a:spcPts val="0"/>
                  </a:spcBef>
                  <a:spcAft>
                    <a:spcPts val="7800"/>
                  </a:spcAft>
                  <a:buClr>
                    <a:srgbClr val="333399"/>
                  </a:buClr>
                  <a:buSzPct val="7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6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36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36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360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r>
                        <m:rPr>
                          <m:nor/>
                        </m:rPr>
                        <a:rPr lang="el-GR" sz="3600">
                          <a:ea typeface="Cambria Math"/>
                        </a:rPr>
                        <m:t>και</m:t>
                      </m:r>
                      <m:r>
                        <a:rPr lang="el-GR" sz="36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36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sSub>
                        <m:sSubPr>
                          <m:ctrlPr>
                            <a:rPr lang="el-GR" sz="3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B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36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&lt; 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l-GR" dirty="0" smtClean="0"/>
              </a:p>
              <a:p>
                <a:pPr marL="521208" indent="-521208">
                  <a:spcBef>
                    <a:spcPts val="0"/>
                  </a:spcBef>
                  <a:spcAft>
                    <a:spcPts val="1200"/>
                  </a:spcAft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l-GR" dirty="0"/>
                  <a:t>Ένα σήμα υφίσταται αργές διαλείψεις, όταν</a:t>
                </a:r>
                <a:r>
                  <a:rPr lang="el-GR" dirty="0" smtClean="0"/>
                  <a:t>:</a:t>
                </a:r>
                <a:endParaRPr lang="en-US" dirty="0" smtClean="0"/>
              </a:p>
              <a:p>
                <a:pPr marL="0" indent="0">
                  <a:spcBef>
                    <a:spcPts val="0"/>
                  </a:spcBef>
                  <a:buClr>
                    <a:srgbClr val="333399"/>
                  </a:buClr>
                  <a:buSzPct val="7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6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3600" i="1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360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≪</m:t>
                      </m:r>
                      <m:r>
                        <a:rPr lang="en-US" sz="36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360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r>
                        <m:rPr>
                          <m:nor/>
                        </m:rPr>
                        <a:rPr lang="el-GR" sz="3600">
                          <a:ea typeface="Cambria Math"/>
                        </a:rPr>
                        <m:t>και</m:t>
                      </m:r>
                      <m:r>
                        <a:rPr lang="el-GR" sz="36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36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sSub>
                        <m:sSubPr>
                          <m:ctrlPr>
                            <a:rPr lang="el-GR" sz="3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B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36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360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≫</m:t>
                      </m:r>
                      <m:r>
                        <a:rPr lang="en-US" sz="36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5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15" t="-1752" r="-5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6265662C-8728-4624-9BFA-0696E76DF463}" type="slidenum">
              <a:rPr lang="el-GR" sz="1400" smtClean="0">
                <a:cs typeface="+mn-cs"/>
              </a:rPr>
              <a:pPr algn="r">
                <a:defRPr/>
              </a:pPr>
              <a:t>96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4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/>
              <a:t>Τύποι </a:t>
            </a:r>
            <a:r>
              <a:rPr lang="el-GR" sz="4000" b="1" dirty="0" smtClean="0"/>
              <a:t>βραχυχρόνιων </a:t>
            </a:r>
            <a:r>
              <a:rPr lang="el-GR" sz="4000" b="1" dirty="0"/>
              <a:t>διαλείψεων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(1</a:t>
            </a:r>
            <a:r>
              <a:rPr lang="en-US" sz="4000" b="1" dirty="0" smtClean="0"/>
              <a:t> </a:t>
            </a:r>
            <a:r>
              <a:rPr lang="el-GR" sz="4000" b="1" dirty="0" smtClean="0"/>
              <a:t>από 2)</a:t>
            </a:r>
            <a:endParaRPr lang="el-GR" sz="4000" dirty="0"/>
          </a:p>
        </p:txBody>
      </p:sp>
      <p:pic>
        <p:nvPicPr>
          <p:cNvPr id="4" name="Θέση περιεχομένου 1" descr="Εικόνα απεικόνισης των τύπων των διαλείψεων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54" y="1600200"/>
            <a:ext cx="8253346" cy="4724400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24C4FFCA-2C5D-46FA-BF77-9195BB122CDD}" type="slidenum">
              <a:rPr lang="el-GR" sz="1400" smtClean="0">
                <a:cs typeface="+mn-cs"/>
              </a:rPr>
              <a:pPr algn="r">
                <a:defRPr/>
              </a:pPr>
              <a:t>97</a:t>
            </a:fld>
            <a:endParaRPr lang="el-GR" sz="140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149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/>
              <a:t>Τύποι βραχυχρόνιων διαλείψεων </a:t>
            </a:r>
            <a:br>
              <a:rPr lang="el-GR" sz="4000" b="1" dirty="0"/>
            </a:br>
            <a:r>
              <a:rPr lang="el-GR" sz="4000" b="1" dirty="0" smtClean="0"/>
              <a:t>(2</a:t>
            </a:r>
            <a:r>
              <a:rPr lang="en-US" sz="4000" b="1" dirty="0" smtClean="0"/>
              <a:t> </a:t>
            </a:r>
            <a:r>
              <a:rPr lang="el-GR" sz="4000" b="1" dirty="0"/>
              <a:t>από 2)</a:t>
            </a:r>
            <a:endParaRPr lang="el-GR" sz="4000" dirty="0"/>
          </a:p>
        </p:txBody>
      </p:sp>
      <p:pic>
        <p:nvPicPr>
          <p:cNvPr id="4" name="Θέση περιεχομένου 1" descr="Εικόνα απεικόνισης των τύπων των διαλείψεων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1600199"/>
            <a:ext cx="8258671" cy="4727448"/>
          </a:xfrm>
        </p:spPr>
      </p:pic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954EDE23-86C6-4EA9-B8B4-9792F06E9CA7}" type="slidenum">
              <a:rPr lang="el-GR" sz="1400" smtClean="0">
                <a:cs typeface="+mn-cs"/>
              </a:rPr>
              <a:pPr algn="r">
                <a:defRPr/>
              </a:pPr>
              <a:t>98</a:t>
            </a:fld>
            <a:endParaRPr lang="el-GR" sz="1400" dirty="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Αρχή της αντιστροφής</a:t>
            </a:r>
            <a:r>
              <a:rPr lang="en-GB" b="1" dirty="0"/>
              <a:t/>
            </a:r>
            <a:br>
              <a:rPr lang="en-GB" b="1" dirty="0"/>
            </a:b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0" indent="-521208" eaLnBrk="1" hangingPunct="1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600" dirty="0">
                <a:solidFill>
                  <a:prstClr val="black"/>
                </a:solidFill>
                <a:cs typeface="Arial" charset="0"/>
              </a:rPr>
              <a:t>Η ένταση του σήματος που λαμβάνεται στην κεραία του σταθμού βάσης, και προέρχεται από κάποιον κινητό πομπό, είναι η ίδια με εκείνη που λαμβάνεται στην κεραία του κινητού και προέρχεται από τον σταθμό βάσης.</a:t>
            </a:r>
          </a:p>
          <a:p>
            <a:pPr marL="521208" lvl="0" indent="-521208" eaLnBrk="1" hangingPunct="1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600" dirty="0">
                <a:solidFill>
                  <a:prstClr val="black"/>
                </a:solidFill>
                <a:cs typeface="Arial" charset="0"/>
              </a:rPr>
              <a:t>Ισχύει σε ασύρματο περιβάλλον κινητών επικοινωνιών για συγκεκριμένες καταστάσεις.</a:t>
            </a:r>
          </a:p>
          <a:p>
            <a:pPr marL="521208" lvl="0" indent="-521208" eaLnBrk="1" hangingPunct="1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600" dirty="0">
                <a:solidFill>
                  <a:prstClr val="black"/>
                </a:solidFill>
                <a:cs typeface="Arial" charset="0"/>
              </a:rPr>
              <a:t>Δεν ισχύει για το λόγο σήματος προς </a:t>
            </a:r>
            <a:r>
              <a:rPr lang="el-GR" sz="2600" dirty="0" smtClean="0">
                <a:solidFill>
                  <a:prstClr val="black"/>
                </a:solidFill>
                <a:cs typeface="Arial" charset="0"/>
              </a:rPr>
              <a:t>θόρυβο, παρά </a:t>
            </a:r>
            <a:r>
              <a:rPr lang="el-GR" sz="2600" dirty="0">
                <a:solidFill>
                  <a:prstClr val="black"/>
                </a:solidFill>
                <a:cs typeface="Arial" charset="0"/>
              </a:rPr>
              <a:t>μόνο για τις εντάσεις του πεδίου στο σταθμό βάσης και στο κινητό τερματικό</a:t>
            </a:r>
            <a:r>
              <a:rPr lang="el-GR" sz="2600" dirty="0" smtClean="0">
                <a:solidFill>
                  <a:prstClr val="black"/>
                </a:solidFill>
                <a:cs typeface="Arial" charset="0"/>
              </a:rPr>
              <a:t>.</a:t>
            </a:r>
            <a:endParaRPr lang="el-GR" sz="2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131" name="Θέση υποσέλιδου 1" descr="."/>
          <p:cNvSpPr txBox="1">
            <a:spLocks noGrp="1"/>
          </p:cNvSpPr>
          <p:nvPr/>
        </p:nvSpPr>
        <p:spPr bwMode="auto">
          <a:xfrm>
            <a:off x="2743200" y="6324600"/>
            <a:ext cx="3810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l-GR" sz="1400" dirty="0">
                <a:solidFill>
                  <a:srgbClr val="000000"/>
                </a:solidFill>
              </a:rPr>
              <a:t>Ασύρματο Περιβάλλον Κινητών Επικοινωνιών</a:t>
            </a:r>
            <a:endParaRPr lang="el-GR" sz="1400" dirty="0" smtClean="0">
              <a:cs typeface="+mn-cs"/>
            </a:endParaRPr>
          </a:p>
        </p:txBody>
      </p:sp>
      <p:sp>
        <p:nvSpPr>
          <p:cNvPr id="5132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06001010-489E-4BE8-AB8E-10AE703E23A6}" type="slidenum">
              <a:rPr lang="el-GR" sz="1400" smtClean="0">
                <a:cs typeface="+mn-cs"/>
              </a:rPr>
              <a:pPr algn="r">
                <a:defRPr/>
              </a:pPr>
              <a:t>99</a:t>
            </a:fld>
            <a:endParaRPr lang="el-GR" sz="1400" smtClean="0">
              <a:cs typeface="+mn-cs"/>
            </a:endParaRPr>
          </a:p>
        </p:txBody>
      </p:sp>
      <p:pic>
        <p:nvPicPr>
          <p:cNvPr id="8" name="Εικόνα 1" descr="Εικονίδιο μετάβασης στα Περιεχόμενα.">
            <a:hlinkClick r:id="rId3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770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3/9/2015 4:43:48 P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0242,3,5131,5132,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4,5131,5132,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5,5131,5132,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4,5131,5132,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4,5131,5132,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5131,5132,8,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7,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1266,561156,5131,5132,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2290,565251,5131,5132,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3314,3,5131,5132,9,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5362,3,5131,5132,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6386,4,5131,5132,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7410,571395,2,5131,5132,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8434,3,5131,5132,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9458,3,5131,5132,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0482,3,5131,5132,9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074,3075,2052,3077,8,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1506,5,5131,5132,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2531,4,5131,5132,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3554,3,2,5131,5132,10,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5603,4,5131,5132,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6627,2,5131,5132,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7651,2,5131,5132,9,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0723,2,3,5131,5132,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1748,5131,5132,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3795,3,5131,5132,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4,5131,5132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074,3075,3076,3077,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5843,3,4,5131,5132,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5,4,5131,5132,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71747,5131,5132,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8915,3,5131,5132,9,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9939,7,5131,5132,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0963,599043,5131,5132,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1987,3,5131,5132,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5131,5132,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4,5131,5132,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9938,39939,4,5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5122,5123,5131,4101,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5059,3,5131,5132,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6083,3,5131,5132,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8,5131,5132,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74819,5131,5132,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7,5131,5132,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5,5131,5132,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51203,675843,5131,5132,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52227,676867,5131,5132,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53251,4,5131,5132,163,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146,6147,5131,5132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146,4,5,6149,3,11,12,5131,5132,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7170,3,5131,5132,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8194,3,5131,5132,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9218,3,5131,5132,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0242,10243,5131,5132,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1266,11267,2,5132,5131,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2290,3,5131,5132,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3314,13315,5131,5132,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4338,3,5131,5132,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5362,3,5131,5132,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6386,5,4,5131,5132,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146,14,4,5,6149,5131,5132,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7410,2,4,5131,5132,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K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8434,18435,5131,5132,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K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19459,5131,5132,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K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4,5131,5132,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4,5131,5132,6,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2531,22532,5131,5132,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7170,552963,5131,5132,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3556,23555,5131,5132,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4578,4,6,5131,5132,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4,6,5131,5132,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6627,26628,5131,5132,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5131,5132,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4,5131,5132,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4,5131,5132,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5131,5132,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5131,5132,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4,5131,5132,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8194,555011,5131,5132,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5131,5132,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6,5131,5132,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4,5131,5132,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4,5131,5132,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5131,5132,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4,5131,5132,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4,5131,5132,11,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0962,40963,5131,5132,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5,5131,5132,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9218,557059,5131,5132,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3010,43011,5131,5132,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5,5131,5132,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4,5131,5132,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4,5131,5132,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85059,5131,5132,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86083,5131,5132,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687106,5131,5132,11,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50178,50179,5131,5132,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4,5131,5132,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5,5131,5132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1703B31D-7054-4DC9-8051-4809F4919596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2232</TotalTime>
  <Words>3830</Words>
  <Application>Microsoft Office PowerPoint</Application>
  <PresentationFormat>Προβολή στην οθόνη (4:3)</PresentationFormat>
  <Paragraphs>514</Paragraphs>
  <Slides>104</Slides>
  <Notes>15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104</vt:i4>
      </vt:variant>
    </vt:vector>
  </HeadingPairs>
  <TitlesOfParts>
    <vt:vector size="105" baseType="lpstr">
      <vt:lpstr>Θέμα του Office</vt:lpstr>
      <vt:lpstr>Κινητές Επικοινωνίες</vt:lpstr>
      <vt:lpstr>Χρηματοδότηση </vt:lpstr>
      <vt:lpstr>Σκοποί ενότητας </vt:lpstr>
      <vt:lpstr>Περιεχόμενα ενότητας (1/2)  </vt:lpstr>
      <vt:lpstr>Περιεχόμενα ενότητας (2/2) </vt:lpstr>
      <vt:lpstr>Βασικές απαιτήσεις  για αξιόπιστη επικοινωνία</vt:lpstr>
      <vt:lpstr>Μηχανισμοί διάδοσης  στις κινητές επικοινωνίες (1/2)</vt:lpstr>
      <vt:lpstr>Μηχανισμοί διάδοσης  στις κινητές επικοινωνίες (2/2)</vt:lpstr>
      <vt:lpstr>Γενικές αρχές για τη διάδοση  (1 από 4)</vt:lpstr>
      <vt:lpstr>Γενικές αρχές για τη διάδοση  (2 από 4)</vt:lpstr>
      <vt:lpstr>Γενικές αρχές για τη διάδοση  (3 από 4)</vt:lpstr>
      <vt:lpstr>Γενικές αρχές για τη διάδοση  (4 από 4)</vt:lpstr>
      <vt:lpstr>Απώλειες διαδρομής:  Διάδοση στον ελεύθερο χώρο (1/4)</vt:lpstr>
      <vt:lpstr>Απώλειες διαδρομής:  Διάδοση στον ελεύθερο χώρο (2/4)</vt:lpstr>
      <vt:lpstr>Απώλειες διαδρομής:  Διάδοση στον ελεύθερο χώρο (3/4)</vt:lpstr>
      <vt:lpstr>Απώλειες διαδρομής:  Διάδοση στον ελεύθερο χώρο (4/4)</vt:lpstr>
      <vt:lpstr>Σχετική στάθμη ισχύος  ως προς στάθμη αναφοράς (1/3)</vt:lpstr>
      <vt:lpstr>Σχετική στάθμη ισχύος  ως προς στάθμη αναφοράς (2/3)</vt:lpstr>
      <vt:lpstr>Σχετική στάθμη ισχύος  ως προς στάθμη αναφοράς (3/3)</vt:lpstr>
      <vt:lpstr>Απώλειες διαδρομής: Διάδοση πάνω από επίπεδη επιφάνεια (1/3)</vt:lpstr>
      <vt:lpstr>Απώλειες διαδρομής: Διάδοση πάνω από επίπεδη επιφάνεια (2/3)</vt:lpstr>
      <vt:lpstr>Απώλειες διαδρομής: Διάδοση πάνω από επίπεδη επιφάνεια (3/3)</vt:lpstr>
      <vt:lpstr>Απώλειες διαδρομής:  Διάδοση μη-οπτικής επαφής (1/3)</vt:lpstr>
      <vt:lpstr>Απώλειες διαδρομής:  Διάδοση μη-οπτικής επαφής (2/3)</vt:lpstr>
      <vt:lpstr>Απώλειες διαδρομής:  Διάδοση μη-οπτικής επαφής (3/3)</vt:lpstr>
      <vt:lpstr>Σκίαση και απώλειες διαδρομής  (1 από 2)</vt:lpstr>
      <vt:lpstr>Σκίαση και απώλειες διαδρομής  (2 από 2)</vt:lpstr>
      <vt:lpstr>Μέγιστη απόσταση ραδιοκάλυψης  (1 από 2)</vt:lpstr>
      <vt:lpstr>Μέγιστη απόσταση ραδιοκάλυψης  (2 από 2)</vt:lpstr>
      <vt:lpstr>Παραδοχές (Ι)</vt:lpstr>
      <vt:lpstr>Παραδοχές (ΙΙ)</vt:lpstr>
      <vt:lpstr>Παραδοχές (ΙΙΙ)</vt:lpstr>
      <vt:lpstr>Στάθμη του  λαμβανόμενου σήματος</vt:lpstr>
      <vt:lpstr>Διαλείψεις πολλαπλών διαδρομών  (1 από 2)</vt:lpstr>
      <vt:lpstr>Διαλείψεις πολλαπλών διαδρομών  (2 από 2)</vt:lpstr>
      <vt:lpstr>Διαλείψεις περιβάλλουσας  (1 από 3)</vt:lpstr>
      <vt:lpstr>Διαλείψεις περιβάλλουσας  (2 από 3)</vt:lpstr>
      <vt:lpstr>Διαλείψεις περιβάλλουσας  (3 από 3)</vt:lpstr>
      <vt:lpstr>Μακρόχρονες διαλείψεις  (1 από 2)</vt:lpstr>
      <vt:lpstr>Μακρόχρονες διαλείψεις (2 από 2)</vt:lpstr>
      <vt:lpstr>Τοπικός μέσος όρος (1/5)</vt:lpstr>
      <vt:lpstr>Τοπικός μέσος όρος (2/5)</vt:lpstr>
      <vt:lpstr>Τοπικός μέσος όρος (3/5)</vt:lpstr>
      <vt:lpstr>Τοπικός μέσος όρος (4/5)</vt:lpstr>
      <vt:lpstr>Τοπικός μέσος όρος (5/5)</vt:lpstr>
      <vt:lpstr>Βραχύχρονες διαλείψεις (1/2)</vt:lpstr>
      <vt:lpstr>Βραχύχρονες διαλείψεις (2/2)</vt:lpstr>
      <vt:lpstr>Ολίσθηση Doppler</vt:lpstr>
      <vt:lpstr>Επίπεδος δίαυλος  (1 από 2)</vt:lpstr>
      <vt:lpstr>Επίπεδος δίαυλος  (2 από 2)</vt:lpstr>
      <vt:lpstr>Μοντελοποίηση επίπεδου διαύλου  (1 από 2)</vt:lpstr>
      <vt:lpstr>Μοντελοποίηση επίπεδου διαύλου  (2 από 2)</vt:lpstr>
      <vt:lpstr>Παράγοντες επιρροής  των διαλείψεων</vt:lpstr>
      <vt:lpstr>Διαλείψεις πολλαπλών διαδρομών σε επίπεδους διαύλους (1 από 4)</vt:lpstr>
      <vt:lpstr>Διαλείψεις πολλαπλών διαδρομών σε επίπεδους διαύλους (2 από 4)</vt:lpstr>
      <vt:lpstr>Διαλείψεις πολλαπλών διαδρομών σε επίπεδους διαύλους (3 από 4)</vt:lpstr>
      <vt:lpstr>Διαλείψεις πολλαπλών διαδρομών σε επίπεδους διαύλους (4 από 4)</vt:lpstr>
      <vt:lpstr>Κατανομή Rayleigh</vt:lpstr>
      <vt:lpstr>Μέση ισχύς του  λαμβανόμενου σήματος</vt:lpstr>
      <vt:lpstr>Πιθανότητα υπέρβασης στάθμης</vt:lpstr>
      <vt:lpstr>Στοχαστική ανέλιξη</vt:lpstr>
      <vt:lpstr>Rayleigh</vt:lpstr>
      <vt:lpstr>Ρυθμός υπέρβασης στάθμης</vt:lpstr>
      <vt:lpstr>Μέση διάρκεια διαλείψεων</vt:lpstr>
      <vt:lpstr>Διαλείψεις πολλαπλών διαδρομών σε διαύλους ευρείας ζώνης (1/2) </vt:lpstr>
      <vt:lpstr>Διαλείψεις πολλαπλών διαδρομών σε διαύλους ευρείας ζώνης (2/2) </vt:lpstr>
      <vt:lpstr>Κρουστική απόκριση  διαύλου ευρείας ζώνης</vt:lpstr>
      <vt:lpstr>Απόκριση συχνότητας  διαύλου ευρείας ζώνης</vt:lpstr>
      <vt:lpstr>Υποθέσεις</vt:lpstr>
      <vt:lpstr>Δίαυλοι ευρείας ζώνης (1 από 2)</vt:lpstr>
      <vt:lpstr>Δίαυλοι ευρείας ζώνης (2 από 2)</vt:lpstr>
      <vt:lpstr>Μεταβολές μικρής κλίμακας  (1 από 3)</vt:lpstr>
      <vt:lpstr>Μεταβολές μικρής κλίμακας  (2 από 3)</vt:lpstr>
      <vt:lpstr>Μεταβολές μικρής κλίμακας  (3 από 3)</vt:lpstr>
      <vt:lpstr>Χρονικό φάσμα (1 από 2)</vt:lpstr>
      <vt:lpstr>Χρονικό φάσμα (2 από 2)</vt:lpstr>
      <vt:lpstr>Χωρικό φάσμα (1 από 3)</vt:lpstr>
      <vt:lpstr>Χωρικό φάσμα (2 από 3)</vt:lpstr>
      <vt:lpstr>Χωρικό φάσμα (3 από 3)</vt:lpstr>
      <vt:lpstr>Φάσμα Doppler (1 από 3)</vt:lpstr>
      <vt:lpstr>Φάσμα Doppler (2 από 3)</vt:lpstr>
      <vt:lpstr>Φάσμα Doppler (3 από 3)</vt:lpstr>
      <vt:lpstr>Παράμετροι των διαύλων  με πολλαπλές διαδρομές</vt:lpstr>
      <vt:lpstr>Παράμετροι χρονικής διασποράς  (1 από 2)</vt:lpstr>
      <vt:lpstr>Παράμετροι χρονικής διασποράς  (2 από 2)</vt:lpstr>
      <vt:lpstr>Προφίλ καθυστέρησης ισχύος  (1 από 2)</vt:lpstr>
      <vt:lpstr>Προφίλ καθυστέρησης ισχύος  (2 από 2)</vt:lpstr>
      <vt:lpstr>Εύρος ζώνης συνοχής</vt:lpstr>
      <vt:lpstr>Εξάπλωση Doppler - χρόνος συνοχής (1 από 3)</vt:lpstr>
      <vt:lpstr>Εξάπλωση Doppler - χρόνος συνοχής (2 από 3)</vt:lpstr>
      <vt:lpstr>Εξάπλωση Doppler - χρόνος συνοχής (3 από 3)</vt:lpstr>
      <vt:lpstr>Τύποι βραχυχρόνιων διαλείψεων</vt:lpstr>
      <vt:lpstr>Χαρακτηριστικά διαύλου  με επίπεδες διαλείψεις</vt:lpstr>
      <vt:lpstr>Διαλείψεις εξάπλωσης  χρονοκαθυστέρησης</vt:lpstr>
      <vt:lpstr>Χαρακτηριστικά διαύλου με διαλείψεις επιλεκτικές ως προς συχνότητα</vt:lpstr>
      <vt:lpstr>Διαλείψεις εξάπλωσης Doppler</vt:lpstr>
      <vt:lpstr>Τύποι βραχυχρόνιων διαλείψεων  (1 από 2)</vt:lpstr>
      <vt:lpstr>Τύποι βραχυχρόνιων διαλείψεων  (2 από 2)</vt:lpstr>
      <vt:lpstr>Αρχή της αντιστροφής </vt:lpstr>
      <vt:lpstr>Τέλος Ενότητας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Company>Τ.Ε.Ι. Θεσσαλίας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Κινητές Επικοινωνίες</dc:title>
  <dc:subject>Ασύρματο περιβάλλον κινητών επικοινωνιών</dc:subject>
  <dc:creator>Γεώργιος Καρέτσος</dc:creator>
  <cp:lastModifiedBy>eLearning</cp:lastModifiedBy>
  <cp:revision>393</cp:revision>
  <dcterms:modified xsi:type="dcterms:W3CDTF">2015-11-16T14:54:33Z</dcterms:modified>
  <cp:category>Εκπαιδευτικό υλικό</cp:category>
  <cp:contentStatus>Τελικό</cp:contentStatus>
</cp:coreProperties>
</file>