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sldIdLst>
    <p:sldId id="256" r:id="rId3"/>
    <p:sldId id="257" r:id="rId4"/>
    <p:sldId id="259" r:id="rId5"/>
    <p:sldId id="261" r:id="rId6"/>
    <p:sldId id="262" r:id="rId7"/>
    <p:sldId id="264" r:id="rId8"/>
    <p:sldId id="266" r:id="rId9"/>
    <p:sldId id="265" r:id="rId10"/>
    <p:sldId id="274" r:id="rId11"/>
    <p:sldId id="288" r:id="rId12"/>
    <p:sldId id="277" r:id="rId13"/>
    <p:sldId id="269" r:id="rId14"/>
    <p:sldId id="280" r:id="rId15"/>
  </p:sldIdLst>
  <p:sldSz cx="9144000" cy="6858000" type="screen4x3"/>
  <p:notesSz cx="6858000" cy="9144000"/>
  <p:custDataLst>
    <p:tags r:id="rId1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a:t>
            </a:r>
            <a:r>
              <a:rPr lang="en-US" sz="2800" b="1" dirty="0" smtClean="0"/>
              <a:t> </a:t>
            </a:r>
            <a:r>
              <a:rPr lang="el-GR" sz="2800" dirty="0"/>
              <a:t>Εισαγωγή στον </a:t>
            </a:r>
            <a:r>
              <a:rPr lang="el-GR" sz="2800" dirty="0" smtClean="0"/>
              <a:t>Προγραμματισμό </a:t>
            </a:r>
            <a:r>
              <a:rPr lang="el-GR" sz="2800" dirty="0"/>
              <a:t>ΙΙΙ - </a:t>
            </a:r>
            <a:r>
              <a:rPr lang="en-US" sz="2800" dirty="0"/>
              <a:t>C# </a:t>
            </a:r>
            <a:endParaRPr lang="el-GR" sz="2800" b="1"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Δρ. Νικόλαος 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116632"/>
            <a:ext cx="8352928"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u="sng" dirty="0" smtClean="0">
                <a:solidFill>
                  <a:schemeClr val="tx2"/>
                </a:solidFill>
              </a:rPr>
              <a:t>Η Γλώσσα Προγραμματισμού </a:t>
            </a:r>
            <a:r>
              <a:rPr lang="en-US" altLang="el-GR" u="sng" dirty="0" smtClean="0">
                <a:solidFill>
                  <a:schemeClr val="tx2"/>
                </a:solidFill>
              </a:rPr>
              <a:t>C#</a:t>
            </a:r>
            <a:endParaRPr lang="en-US" u="sng" dirty="0">
              <a:solidFill>
                <a:schemeClr val="tx2"/>
              </a:solidFill>
            </a:endParaRPr>
          </a:p>
        </p:txBody>
      </p:sp>
      <p:sp>
        <p:nvSpPr>
          <p:cNvPr id="10" name="Ορθογώνιο 9" descr="Δημιουργήθηκε από τον Anders Hejlsberg στη Microsoft,&#10;&#10;Event driven, object oriented, visual programming language,&#10;&#10;Βασισμένη στη C, C++ και Java,&#10;&#10;Είναι μέρος της πλατφόρμας  τελεία NET έτσι ώστε,&#10;&#10;Εφαρμογές τύπου Web μπορούν να διανεμηθούν και να εκτελεστούν από οποιονδήποτε υπολογιστή-συσκευή έχει πρόσβαση στο Ιντερνέτ,&#10;&#10;Εύκολη επικοινωνία με εφαρμογές σε άλλες γλώσσες,&#10;&#10;Integrated Design Environment (IDE),&#10;&#10;Εργαλείο που διευκολύνει τον προγραμματισμό αλλά και την αποσφαλμάτωση (debugging).&#10;"/>
          <p:cNvSpPr/>
          <p:nvPr>
            <p:custDataLst>
              <p:tags r:id="rId2"/>
            </p:custDataLst>
          </p:nvPr>
        </p:nvSpPr>
        <p:spPr>
          <a:xfrm>
            <a:off x="467544" y="1484784"/>
            <a:ext cx="8219256" cy="4524315"/>
          </a:xfrm>
          <a:prstGeom prst="rect">
            <a:avLst/>
          </a:prstGeom>
        </p:spPr>
        <p:txBody>
          <a:bodyPr wrap="square">
            <a:spAutoFit/>
          </a:bodyPr>
          <a:lstStyle/>
          <a:p>
            <a:pPr marL="342900" indent="-342900">
              <a:lnSpc>
                <a:spcPct val="80000"/>
              </a:lnSpc>
              <a:buFont typeface="Wingdings" panose="05000000000000000000" pitchFamily="2" charset="2"/>
              <a:buChar char="q"/>
            </a:pPr>
            <a:r>
              <a:rPr lang="el-GR" altLang="el-GR" sz="2400" dirty="0">
                <a:cs typeface="Times New Roman" pitchFamily="18" charset="0"/>
              </a:rPr>
              <a:t>Δημιουργήθηκε από τον </a:t>
            </a:r>
            <a:r>
              <a:rPr lang="en-US" altLang="el-GR" sz="2400" b="1" dirty="0">
                <a:cs typeface="Times New Roman" pitchFamily="18" charset="0"/>
              </a:rPr>
              <a:t>Anders Hejlsberg </a:t>
            </a:r>
            <a:r>
              <a:rPr lang="el-GR" altLang="el-GR" sz="2400" dirty="0">
                <a:cs typeface="Times New Roman" pitchFamily="18" charset="0"/>
              </a:rPr>
              <a:t>στη </a:t>
            </a:r>
            <a:r>
              <a:rPr lang="en-US" altLang="el-GR" sz="2400" dirty="0">
                <a:cs typeface="Times New Roman" pitchFamily="18" charset="0"/>
              </a:rPr>
              <a:t>Microsoft</a:t>
            </a:r>
          </a:p>
          <a:p>
            <a:pPr marL="800100" lvl="1" indent="-342900">
              <a:lnSpc>
                <a:spcPct val="80000"/>
              </a:lnSpc>
              <a:buFont typeface="Wingdings" panose="05000000000000000000" pitchFamily="2" charset="2"/>
              <a:buChar char="q"/>
            </a:pPr>
            <a:endParaRPr lang="en-US" altLang="el-GR" sz="2400" dirty="0"/>
          </a:p>
          <a:p>
            <a:pPr marL="342900" indent="-342900">
              <a:lnSpc>
                <a:spcPct val="80000"/>
              </a:lnSpc>
              <a:buFont typeface="Wingdings" panose="05000000000000000000" pitchFamily="2" charset="2"/>
              <a:buChar char="q"/>
            </a:pPr>
            <a:r>
              <a:rPr lang="en-US" altLang="el-GR" sz="2400" dirty="0"/>
              <a:t>Event driven, object oriented, visual programming language</a:t>
            </a:r>
          </a:p>
          <a:p>
            <a:pPr marL="800100" lvl="1" indent="-342900">
              <a:lnSpc>
                <a:spcPct val="80000"/>
              </a:lnSpc>
              <a:buFont typeface="Wingdings" panose="05000000000000000000" pitchFamily="2" charset="2"/>
              <a:buChar char="q"/>
            </a:pPr>
            <a:endParaRPr lang="en-US" altLang="el-GR" sz="2400" dirty="0"/>
          </a:p>
          <a:p>
            <a:pPr marL="342900" indent="-342900">
              <a:lnSpc>
                <a:spcPct val="80000"/>
              </a:lnSpc>
              <a:buFont typeface="Wingdings" panose="05000000000000000000" pitchFamily="2" charset="2"/>
              <a:buChar char="q"/>
            </a:pPr>
            <a:r>
              <a:rPr lang="el-GR" altLang="el-GR" sz="2400" dirty="0"/>
              <a:t>Βασισμένη στη</a:t>
            </a:r>
            <a:r>
              <a:rPr lang="en-US" altLang="el-GR" sz="2400" dirty="0"/>
              <a:t> C, C++ </a:t>
            </a:r>
            <a:r>
              <a:rPr lang="el-GR" altLang="el-GR" sz="2400" dirty="0"/>
              <a:t>και</a:t>
            </a:r>
            <a:r>
              <a:rPr lang="en-US" altLang="el-GR" sz="2400" dirty="0"/>
              <a:t> Java</a:t>
            </a:r>
          </a:p>
          <a:p>
            <a:pPr marL="800100" lvl="1" indent="-342900">
              <a:lnSpc>
                <a:spcPct val="80000"/>
              </a:lnSpc>
              <a:buFont typeface="Wingdings" panose="05000000000000000000" pitchFamily="2" charset="2"/>
              <a:buChar char="q"/>
            </a:pPr>
            <a:endParaRPr lang="en-US" altLang="el-GR" sz="2400" dirty="0"/>
          </a:p>
          <a:p>
            <a:pPr marL="342900" indent="-342900">
              <a:lnSpc>
                <a:spcPct val="80000"/>
              </a:lnSpc>
              <a:buFont typeface="Wingdings" panose="05000000000000000000" pitchFamily="2" charset="2"/>
              <a:buChar char="q"/>
            </a:pPr>
            <a:r>
              <a:rPr lang="el-GR" altLang="el-GR" sz="2400" dirty="0"/>
              <a:t>Είναι μέρος της πλατφόρμας</a:t>
            </a:r>
            <a:r>
              <a:rPr lang="en-US" altLang="el-GR" sz="2400" dirty="0"/>
              <a:t> .NET</a:t>
            </a:r>
            <a:r>
              <a:rPr lang="el-GR" altLang="el-GR" sz="2400" dirty="0"/>
              <a:t> έτσι ώστε</a:t>
            </a:r>
            <a:endParaRPr lang="en-US" altLang="el-GR" sz="2400" dirty="0"/>
          </a:p>
          <a:p>
            <a:pPr marL="800100" lvl="1" indent="-342900">
              <a:lnSpc>
                <a:spcPct val="80000"/>
              </a:lnSpc>
              <a:buFont typeface="Wingdings" panose="05000000000000000000" pitchFamily="2" charset="2"/>
              <a:buChar char="§"/>
            </a:pPr>
            <a:r>
              <a:rPr lang="el-GR" altLang="el-GR" sz="2400" dirty="0"/>
              <a:t>Εφαρμογές τύπου </a:t>
            </a:r>
            <a:r>
              <a:rPr lang="en-US" altLang="el-GR" sz="2400" dirty="0"/>
              <a:t>Web </a:t>
            </a:r>
            <a:r>
              <a:rPr lang="el-GR" altLang="el-GR" sz="2400" dirty="0"/>
              <a:t>μπορούν να διανεμηθούν και να εκτελεστούν από οποιονδήποτε υπολογιστή-συσκευή έχει </a:t>
            </a:r>
            <a:r>
              <a:rPr lang="el-GR" altLang="el-GR" sz="2400" dirty="0" smtClean="0"/>
              <a:t>πρόσβαση </a:t>
            </a:r>
            <a:r>
              <a:rPr lang="el-GR" altLang="el-GR" sz="2400" dirty="0"/>
              <a:t>στο </a:t>
            </a:r>
            <a:r>
              <a:rPr lang="el-GR" altLang="el-GR" sz="2400" dirty="0" smtClean="0"/>
              <a:t>Ιντερνέτ</a:t>
            </a:r>
            <a:endParaRPr lang="en-US" altLang="el-GR" sz="2400" dirty="0"/>
          </a:p>
          <a:p>
            <a:pPr marL="800100" lvl="1" indent="-342900">
              <a:lnSpc>
                <a:spcPct val="80000"/>
              </a:lnSpc>
              <a:buFont typeface="Wingdings" panose="05000000000000000000" pitchFamily="2" charset="2"/>
              <a:buChar char="§"/>
            </a:pPr>
            <a:r>
              <a:rPr lang="el-GR" altLang="el-GR" sz="2400" dirty="0"/>
              <a:t>Εύκολη επικοινωνία με εφαρμογές σε άλλες γλώσσες</a:t>
            </a:r>
            <a:endParaRPr lang="en-US" altLang="el-GR" sz="2400" dirty="0"/>
          </a:p>
          <a:p>
            <a:pPr marL="800100" lvl="1" indent="-342900">
              <a:lnSpc>
                <a:spcPct val="80000"/>
              </a:lnSpc>
              <a:buFont typeface="Wingdings" panose="05000000000000000000" pitchFamily="2" charset="2"/>
              <a:buChar char="q"/>
            </a:pPr>
            <a:endParaRPr lang="en-US" altLang="el-GR" sz="2400" dirty="0"/>
          </a:p>
          <a:p>
            <a:pPr marL="342900" indent="-342900">
              <a:lnSpc>
                <a:spcPct val="80000"/>
              </a:lnSpc>
              <a:buFont typeface="Wingdings" panose="05000000000000000000" pitchFamily="2" charset="2"/>
              <a:buChar char="q"/>
            </a:pPr>
            <a:r>
              <a:rPr lang="en-US" altLang="el-GR" sz="2400" b="1" dirty="0">
                <a:solidFill>
                  <a:srgbClr val="FF0066"/>
                </a:solidFill>
              </a:rPr>
              <a:t>I</a:t>
            </a:r>
            <a:r>
              <a:rPr lang="en-US" altLang="el-GR" sz="2400" dirty="0">
                <a:solidFill>
                  <a:srgbClr val="FF0066"/>
                </a:solidFill>
              </a:rPr>
              <a:t>ntegrated </a:t>
            </a:r>
            <a:r>
              <a:rPr lang="en-US" altLang="el-GR" sz="2400" b="1" dirty="0">
                <a:solidFill>
                  <a:srgbClr val="FF0066"/>
                </a:solidFill>
              </a:rPr>
              <a:t>D</a:t>
            </a:r>
            <a:r>
              <a:rPr lang="en-US" altLang="el-GR" sz="2400" dirty="0">
                <a:solidFill>
                  <a:srgbClr val="FF0066"/>
                </a:solidFill>
              </a:rPr>
              <a:t>esign </a:t>
            </a:r>
            <a:r>
              <a:rPr lang="en-US" altLang="el-GR" sz="2400" b="1" dirty="0">
                <a:solidFill>
                  <a:srgbClr val="FF0066"/>
                </a:solidFill>
              </a:rPr>
              <a:t>E</a:t>
            </a:r>
            <a:r>
              <a:rPr lang="en-US" altLang="el-GR" sz="2400" dirty="0">
                <a:solidFill>
                  <a:srgbClr val="FF0066"/>
                </a:solidFill>
              </a:rPr>
              <a:t>nvironment (IDE)</a:t>
            </a:r>
          </a:p>
          <a:p>
            <a:pPr marL="800100" lvl="1" indent="-342900">
              <a:lnSpc>
                <a:spcPct val="80000"/>
              </a:lnSpc>
              <a:buFont typeface="Wingdings" panose="05000000000000000000" pitchFamily="2" charset="2"/>
              <a:buChar char="§"/>
            </a:pPr>
            <a:r>
              <a:rPr lang="el-GR" altLang="el-GR" sz="2400" dirty="0"/>
              <a:t>Εργαλείο που διευκολύνει τον προγραμματισμό αλλά και την αποσφαλμάτωση (</a:t>
            </a:r>
            <a:r>
              <a:rPr lang="en-US" altLang="el-GR" sz="2400" dirty="0"/>
              <a:t>debugging</a:t>
            </a:r>
            <a:r>
              <a:rPr lang="el-GR" altLang="el-GR" sz="2400" dirty="0"/>
              <a:t>)</a:t>
            </a:r>
            <a:endParaRPr lang="en-US"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251520" y="158555"/>
            <a:ext cx="8568952"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u="sng" dirty="0">
                <a:solidFill>
                  <a:schemeClr val="tx2"/>
                </a:solidFill>
              </a:rPr>
              <a:t>C# </a:t>
            </a:r>
            <a:r>
              <a:rPr lang="el-GR" altLang="el-GR" u="sng" dirty="0" smtClean="0">
                <a:solidFill>
                  <a:schemeClr val="tx2"/>
                </a:solidFill>
              </a:rPr>
              <a:t>και </a:t>
            </a:r>
            <a:r>
              <a:rPr lang="en-US" altLang="el-GR" u="sng" dirty="0">
                <a:solidFill>
                  <a:schemeClr val="tx2"/>
                </a:solidFill>
              </a:rPr>
              <a:t>Java</a:t>
            </a:r>
            <a:r>
              <a:rPr lang="el-GR" altLang="el-GR" u="sng" dirty="0">
                <a:solidFill>
                  <a:schemeClr val="tx2"/>
                </a:solidFill>
              </a:rPr>
              <a:t> - Κοινά </a:t>
            </a:r>
            <a:r>
              <a:rPr lang="el-GR" altLang="el-GR" u="sng" dirty="0" smtClean="0">
                <a:solidFill>
                  <a:schemeClr val="tx2"/>
                </a:solidFill>
              </a:rPr>
              <a:t>χαρακτηριστικά (1 από 2) </a:t>
            </a:r>
            <a:endParaRPr lang="el-GR" u="sng" dirty="0">
              <a:solidFill>
                <a:schemeClr val="tx2"/>
              </a:solidFill>
            </a:endParaRPr>
          </a:p>
        </p:txBody>
      </p:sp>
      <p:sp>
        <p:nvSpPr>
          <p:cNvPr id="7" name="Ορθογώνιο 6"/>
          <p:cNvSpPr/>
          <p:nvPr/>
        </p:nvSpPr>
        <p:spPr>
          <a:xfrm>
            <a:off x="529208" y="2030763"/>
            <a:ext cx="8219256" cy="3342453"/>
          </a:xfrm>
          <a:prstGeom prst="rect">
            <a:avLst/>
          </a:prstGeom>
        </p:spPr>
        <p:txBody>
          <a:bodyPr wrap="square">
            <a:spAutoFit/>
          </a:bodyPr>
          <a:lstStyle/>
          <a:p>
            <a:pPr marL="342900" indent="-342900">
              <a:lnSpc>
                <a:spcPct val="80000"/>
              </a:lnSpc>
              <a:buFont typeface="Wingdings" panose="05000000000000000000" pitchFamily="2" charset="2"/>
              <a:buChar char="q"/>
            </a:pPr>
            <a:r>
              <a:rPr lang="el-GR" altLang="el-GR" sz="2400" dirty="0" smtClean="0">
                <a:cs typeface="Times New Roman" pitchFamily="18" charset="0"/>
              </a:rPr>
              <a:t>Υποστηρίζουν ασφαλή διαδικτυακό προγραμματισμό,</a:t>
            </a:r>
            <a:endParaRPr lang="el-GR" altLang="el-GR" sz="2400" i="1" dirty="0" smtClean="0">
              <a:cs typeface="Times New Roman" pitchFamily="18" charset="0"/>
            </a:endParaRPr>
          </a:p>
          <a:p>
            <a:pPr marL="342900" indent="-342900">
              <a:lnSpc>
                <a:spcPct val="80000"/>
              </a:lnSpc>
              <a:buFont typeface="Wingdings" panose="05000000000000000000" pitchFamily="2" charset="2"/>
              <a:buChar char="q"/>
            </a:pPr>
            <a:endParaRPr lang="el-GR" altLang="el-GR" sz="2400" dirty="0" smtClean="0"/>
          </a:p>
          <a:p>
            <a:pPr marL="342900" indent="-342900">
              <a:lnSpc>
                <a:spcPct val="80000"/>
              </a:lnSpc>
              <a:buFont typeface="Wingdings" panose="05000000000000000000" pitchFamily="2" charset="2"/>
              <a:buChar char="q"/>
            </a:pPr>
            <a:r>
              <a:rPr lang="el-GR" altLang="el-GR" sz="2400" dirty="0" smtClean="0"/>
              <a:t>Είναι πιο απλές από άλλες αντικειμενοστραφείς γλώσσες [</a:t>
            </a:r>
            <a:r>
              <a:rPr lang="en-US" altLang="el-GR" sz="2400" dirty="0" smtClean="0"/>
              <a:t>C++]</a:t>
            </a:r>
            <a:r>
              <a:rPr lang="el-GR" altLang="el-GR" sz="2400" dirty="0" smtClean="0"/>
              <a:t>,</a:t>
            </a:r>
            <a:endParaRPr lang="en-US" altLang="el-GR" sz="2400" dirty="0" smtClean="0"/>
          </a:p>
          <a:p>
            <a:pPr marL="342900" indent="-342900">
              <a:lnSpc>
                <a:spcPct val="80000"/>
              </a:lnSpc>
              <a:buFont typeface="Wingdings" panose="05000000000000000000" pitchFamily="2" charset="2"/>
              <a:buChar char="q"/>
            </a:pPr>
            <a:endParaRPr lang="el-GR" altLang="el-GR" sz="2400" dirty="0" smtClean="0"/>
          </a:p>
          <a:p>
            <a:pPr marL="342900" indent="-342900">
              <a:lnSpc>
                <a:spcPct val="80000"/>
              </a:lnSpc>
              <a:buFont typeface="Wingdings" panose="05000000000000000000" pitchFamily="2" charset="2"/>
              <a:buChar char="q"/>
            </a:pPr>
            <a:r>
              <a:rPr lang="el-GR" altLang="el-GR" sz="2400" dirty="0" smtClean="0"/>
              <a:t>Απαλλάσσουν τον προγραμματιστή από διαχείριση μνήμης,</a:t>
            </a:r>
          </a:p>
          <a:p>
            <a:pPr marL="342900" indent="-342900">
              <a:lnSpc>
                <a:spcPct val="80000"/>
              </a:lnSpc>
              <a:buFont typeface="Wingdings" panose="05000000000000000000" pitchFamily="2" charset="2"/>
              <a:buChar char="q"/>
            </a:pPr>
            <a:endParaRPr lang="el-GR" altLang="el-GR" sz="2400" dirty="0" smtClean="0"/>
          </a:p>
          <a:p>
            <a:pPr marL="342900" indent="-342900">
              <a:lnSpc>
                <a:spcPct val="80000"/>
              </a:lnSpc>
              <a:buFont typeface="Wingdings" panose="05000000000000000000" pitchFamily="2" charset="2"/>
              <a:buChar char="q"/>
            </a:pPr>
            <a:r>
              <a:rPr lang="el-GR" altLang="el-GR" sz="2400" dirty="0" smtClean="0"/>
              <a:t>Καλά πακέτα γραφικών,</a:t>
            </a:r>
          </a:p>
          <a:p>
            <a:pPr marL="342900" indent="-342900">
              <a:lnSpc>
                <a:spcPct val="80000"/>
              </a:lnSpc>
              <a:buFont typeface="Wingdings" panose="05000000000000000000" pitchFamily="2" charset="2"/>
              <a:buChar char="q"/>
            </a:pPr>
            <a:endParaRPr lang="el-GR" altLang="el-GR" sz="2400" dirty="0" smtClean="0"/>
          </a:p>
          <a:p>
            <a:pPr marL="342900" indent="-342900">
              <a:lnSpc>
                <a:spcPct val="80000"/>
              </a:lnSpc>
              <a:buFont typeface="Wingdings" panose="05000000000000000000" pitchFamily="2" charset="2"/>
              <a:buChar char="q"/>
            </a:pPr>
            <a:r>
              <a:rPr lang="el-GR" altLang="el-GR" sz="2400" dirty="0" smtClean="0"/>
              <a:t>Μοιάζουν πολύ με </a:t>
            </a:r>
            <a:r>
              <a:rPr lang="en-US" altLang="el-GR" sz="2400" dirty="0" smtClean="0"/>
              <a:t>C</a:t>
            </a:r>
            <a:r>
              <a:rPr lang="el-GR" altLang="el-GR" sz="2400" dirty="0" smtClean="0"/>
              <a:t> και </a:t>
            </a:r>
            <a:r>
              <a:rPr lang="en-US" altLang="el-GR" sz="2400" dirty="0" smtClean="0"/>
              <a:t>C++</a:t>
            </a:r>
            <a:r>
              <a:rPr lang="el-GR" altLang="el-GR" sz="2400" dirty="0" smtClean="0"/>
              <a:t>.</a:t>
            </a:r>
            <a:endParaRPr lang="en-US" altLang="el-GR" sz="2400" dirty="0" smtClean="0"/>
          </a:p>
          <a:p>
            <a:pPr marL="342900" indent="-342900">
              <a:lnSpc>
                <a:spcPct val="80000"/>
              </a:lnSpc>
              <a:buFont typeface="Wingdings" panose="05000000000000000000" pitchFamily="2" charset="2"/>
              <a:buChar char="q"/>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152301"/>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altLang="el-GR" u="sng" dirty="0">
                <a:solidFill>
                  <a:schemeClr val="tx2"/>
                </a:solidFill>
              </a:rPr>
              <a:t>C# </a:t>
            </a:r>
            <a:r>
              <a:rPr lang="el-GR" altLang="el-GR" u="sng" dirty="0">
                <a:solidFill>
                  <a:schemeClr val="tx2"/>
                </a:solidFill>
              </a:rPr>
              <a:t>και </a:t>
            </a:r>
            <a:r>
              <a:rPr lang="en-US" altLang="el-GR" u="sng" dirty="0">
                <a:solidFill>
                  <a:schemeClr val="tx2"/>
                </a:solidFill>
              </a:rPr>
              <a:t>Java</a:t>
            </a:r>
            <a:r>
              <a:rPr lang="el-GR" altLang="el-GR" u="sng" dirty="0">
                <a:solidFill>
                  <a:schemeClr val="tx2"/>
                </a:solidFill>
              </a:rPr>
              <a:t> - Κοινά χαρακτηριστικά </a:t>
            </a:r>
            <a:r>
              <a:rPr lang="el-GR" altLang="el-GR" u="sng" dirty="0" smtClean="0">
                <a:solidFill>
                  <a:schemeClr val="tx2"/>
                </a:solidFill>
              </a:rPr>
              <a:t>(2 </a:t>
            </a:r>
            <a:r>
              <a:rPr lang="el-GR" altLang="el-GR" u="sng" dirty="0">
                <a:solidFill>
                  <a:schemeClr val="tx2"/>
                </a:solidFill>
              </a:rPr>
              <a:t>από 2) </a:t>
            </a:r>
            <a:endParaRPr lang="el-GR" u="sng" dirty="0">
              <a:solidFill>
                <a:schemeClr val="tx2"/>
              </a:solidFill>
            </a:endParaRPr>
          </a:p>
        </p:txBody>
      </p:sp>
      <p:sp>
        <p:nvSpPr>
          <p:cNvPr id="14" name="Rectangle 4"/>
          <p:cNvSpPr>
            <a:spLocks noGrp="1" noChangeArrowheads="1"/>
          </p:cNvSpPr>
          <p:nvPr>
            <p:ph type="body" idx="1"/>
            <p:custDataLst>
              <p:tags r:id="rId3"/>
            </p:custDataLst>
          </p:nvPr>
        </p:nvSpPr>
        <p:spPr>
          <a:xfrm>
            <a:off x="467544" y="2132856"/>
            <a:ext cx="8219256" cy="2880320"/>
          </a:xfrm>
        </p:spPr>
        <p:txBody>
          <a:bodyPr>
            <a:noAutofit/>
          </a:bodyPr>
          <a:lstStyle/>
          <a:p>
            <a:pPr marL="342900" indent="-342900">
              <a:lnSpc>
                <a:spcPct val="80000"/>
              </a:lnSpc>
              <a:buFont typeface="Wingdings" panose="05000000000000000000" pitchFamily="2" charset="2"/>
              <a:buChar char="q"/>
            </a:pPr>
            <a:r>
              <a:rPr lang="el-GR" altLang="el-GR" b="0" dirty="0" smtClean="0"/>
              <a:t>Έχουν καλή υποστήριξη για εφαρμογές </a:t>
            </a:r>
            <a:r>
              <a:rPr lang="en-US" altLang="el-GR" b="0" dirty="0" smtClean="0"/>
              <a:t>client-server</a:t>
            </a:r>
            <a:r>
              <a:rPr lang="el-GR" altLang="el-GR" b="0" dirty="0" smtClean="0"/>
              <a:t> (π.χ. διαδραστικά παιχνίδια στο ιντερνέτ)</a:t>
            </a:r>
          </a:p>
          <a:p>
            <a:pPr marL="342900" indent="-342900">
              <a:lnSpc>
                <a:spcPct val="80000"/>
              </a:lnSpc>
              <a:buFont typeface="Wingdings" panose="05000000000000000000" pitchFamily="2" charset="2"/>
              <a:buChar char="q"/>
            </a:pPr>
            <a:endParaRPr lang="el-GR" altLang="el-GR" b="0" dirty="0" smtClean="0"/>
          </a:p>
          <a:p>
            <a:pPr marL="342900" indent="-342900">
              <a:lnSpc>
                <a:spcPct val="80000"/>
              </a:lnSpc>
              <a:buFont typeface="Wingdings" panose="05000000000000000000" pitchFamily="2" charset="2"/>
              <a:buChar char="q"/>
            </a:pPr>
            <a:r>
              <a:rPr lang="el-GR" altLang="el-GR" b="0" dirty="0" smtClean="0"/>
              <a:t>Η εκμάθηση όμως όλων των δυνατοτήτων τους δεν είναι εύκολη υπόθεση…  </a:t>
            </a:r>
          </a:p>
          <a:p>
            <a:pPr marL="342900" indent="-342900">
              <a:lnSpc>
                <a:spcPct val="80000"/>
              </a:lnSpc>
              <a:buFont typeface="Wingdings" panose="05000000000000000000" pitchFamily="2" charset="2"/>
              <a:buChar char="q"/>
            </a:pPr>
            <a:endParaRPr lang="el-GR" altLang="el-GR" b="0" dirty="0" smtClean="0"/>
          </a:p>
          <a:p>
            <a:pPr marL="342900" indent="-342900">
              <a:lnSpc>
                <a:spcPct val="80000"/>
              </a:lnSpc>
              <a:buFont typeface="Wingdings" panose="05000000000000000000" pitchFamily="2" charset="2"/>
              <a:buChar char="q"/>
            </a:pPr>
            <a:r>
              <a:rPr lang="el-GR" altLang="el-GR" b="0" dirty="0" smtClean="0"/>
              <a:t>Προς το παρόν η </a:t>
            </a:r>
            <a:r>
              <a:rPr lang="en-US" altLang="el-GR" b="0" dirty="0" smtClean="0"/>
              <a:t>C#</a:t>
            </a:r>
            <a:r>
              <a:rPr lang="el-GR" altLang="el-GR" b="0" dirty="0" smtClean="0"/>
              <a:t> φαίνεται να έχει ανοδική πορεία ενώ η </a:t>
            </a:r>
            <a:r>
              <a:rPr lang="en-US" altLang="el-GR" b="0" dirty="0" smtClean="0"/>
              <a:t>Java</a:t>
            </a:r>
            <a:r>
              <a:rPr lang="el-GR" altLang="el-GR" b="0" dirty="0" smtClean="0"/>
              <a:t> όχι</a:t>
            </a:r>
            <a:endParaRPr lang="el-GR" altLang="el-GR" b="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0" y="1855365"/>
            <a:ext cx="9036496" cy="4525963"/>
          </a:xfrm>
        </p:spPr>
        <p:txBody>
          <a:bodyPr>
            <a:noAutofit/>
          </a:bodyPr>
          <a:lstStyle/>
          <a:p>
            <a:pPr lvl="1">
              <a:buFont typeface="Wingdings" pitchFamily="2" charset="2"/>
              <a:buChar char="§"/>
            </a:pPr>
            <a:r>
              <a:rPr lang="el-GR" sz="3200" dirty="0" smtClean="0">
                <a:hlinkClick r:id="rId4" action="ppaction://hlinksldjump"/>
              </a:rPr>
              <a:t>Διαχείριση αρχείων κειμένου. </a:t>
            </a:r>
            <a:endParaRPr lang="fi-FI" sz="3200" dirty="0"/>
          </a:p>
          <a:p>
            <a:pPr lvl="1">
              <a:buFont typeface="Wingdings" pitchFamily="2" charset="2"/>
              <a:buChar char="§"/>
            </a:pPr>
            <a:r>
              <a:rPr lang="el-GR" sz="3200" dirty="0" smtClean="0">
                <a:hlinkClick r:id="" action="ppaction://noaction"/>
              </a:rPr>
              <a:t>Εκτύπωση/Αντιγραφή αρχείων κειμένου. </a:t>
            </a:r>
            <a:endParaRPr lang="fi-FI" sz="3200" dirty="0"/>
          </a:p>
          <a:p>
            <a:pPr lvl="1">
              <a:buFont typeface="Wingdings" pitchFamily="2" charset="2"/>
              <a:buChar char="§"/>
            </a:pPr>
            <a:r>
              <a:rPr lang="el-GR" sz="3200" dirty="0" smtClean="0">
                <a:hlinkClick r:id="" action="ppaction://noaction"/>
              </a:rPr>
              <a:t>Ειδικές διαδικασίες αρχείων κειμένου.</a:t>
            </a:r>
            <a:endParaRPr lang="fi-FI" sz="3200" dirty="0"/>
          </a:p>
          <a:p>
            <a:pPr lvl="1">
              <a:buFont typeface="Wingdings" pitchFamily="2" charset="2"/>
              <a:buChar char="§"/>
            </a:pPr>
            <a:r>
              <a:rPr lang="el-GR" sz="3200" dirty="0" smtClean="0">
                <a:hlinkClick r:id="" action="ppaction://noaction"/>
              </a:rPr>
              <a:t>Επανάληψη των </a:t>
            </a:r>
            <a:r>
              <a:rPr lang="en-GB" sz="3200" dirty="0" smtClean="0">
                <a:hlinkClick r:id="" action="ppaction://noaction"/>
              </a:rPr>
              <a:t>Header Files.</a:t>
            </a:r>
            <a:endParaRPr lang="fi-FI" sz="3200" dirty="0"/>
          </a:p>
          <a:p>
            <a:pPr lvl="1">
              <a:buSzPct val="45000"/>
              <a:buFont typeface="Wingdings" pitchFamily="2" charset="2"/>
              <a:buChar char="§"/>
            </a:pPr>
            <a:endParaRPr lang="en-US" sz="3200" dirty="0"/>
          </a:p>
          <a:p>
            <a:pPr>
              <a:buFont typeface="Wingdings" pitchFamily="2" charset="2"/>
              <a:buChar cha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u="sng" dirty="0" smtClean="0">
                <a:solidFill>
                  <a:schemeClr val="tx2"/>
                </a:solidFill>
              </a:rPr>
              <a:t>Αλγόριθμοι και Δομές Δεδομένων (1 από 2)</a:t>
            </a:r>
            <a:endParaRPr lang="el-GR" u="sng" dirty="0">
              <a:solidFill>
                <a:schemeClr val="tx2"/>
              </a:solidFill>
            </a:endParaRPr>
          </a:p>
        </p:txBody>
      </p:sp>
      <p:sp>
        <p:nvSpPr>
          <p:cNvPr id="9" name="Rectangle 3"/>
          <p:cNvSpPr txBox="1">
            <a:spLocks noChangeArrowheads="1"/>
          </p:cNvSpPr>
          <p:nvPr/>
        </p:nvSpPr>
        <p:spPr>
          <a:xfrm>
            <a:off x="457200" y="1744216"/>
            <a:ext cx="7848600" cy="4349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Αλγόριθμος: μία στρατηγική για να λύσουμε ένα πρόβλημα με υπολογιστή, π.χ.,</a:t>
            </a:r>
          </a:p>
          <a:p>
            <a:pPr lvl="1">
              <a:lnSpc>
                <a:spcPct val="90000"/>
              </a:lnSpc>
              <a:buFont typeface="Wingdings" panose="05000000000000000000" pitchFamily="2" charset="2"/>
              <a:buChar char="§"/>
            </a:pPr>
            <a:r>
              <a:rPr lang="el-GR" altLang="el-GR" sz="2400" dirty="0" smtClean="0"/>
              <a:t>ταξινόμηση: τακτοποίηση δεδομένων βάσει ενός κριτηρίου</a:t>
            </a:r>
          </a:p>
          <a:p>
            <a:pPr lvl="1">
              <a:lnSpc>
                <a:spcPct val="90000"/>
              </a:lnSpc>
              <a:buFont typeface="Wingdings" panose="05000000000000000000" pitchFamily="2" charset="2"/>
              <a:buChar char="§"/>
            </a:pPr>
            <a:r>
              <a:rPr lang="el-GR" altLang="el-GR" sz="2400" dirty="0" smtClean="0"/>
              <a:t>αναζήτηση: εύρεση συγκεκριμένων δεδομένων</a:t>
            </a:r>
          </a:p>
          <a:p>
            <a:pPr lvl="1">
              <a:lnSpc>
                <a:spcPct val="90000"/>
              </a:lnSpc>
              <a:buFont typeface="Wingdings" panose="05000000000000000000" pitchFamily="2" charset="2"/>
              <a:buChar char="§"/>
            </a:pPr>
            <a:r>
              <a:rPr lang="el-GR" altLang="el-GR" sz="2400" dirty="0" smtClean="0"/>
              <a:t>εύρεση πρώτων αριθμών</a:t>
            </a:r>
          </a:p>
          <a:p>
            <a:pPr lvl="1">
              <a:lnSpc>
                <a:spcPct val="90000"/>
              </a:lnSpc>
              <a:buFont typeface="Wingdings" panose="05000000000000000000" pitchFamily="2" charset="2"/>
              <a:buChar char="§"/>
            </a:pPr>
            <a:r>
              <a:rPr lang="el-GR" altLang="el-GR" sz="2400" dirty="0" smtClean="0"/>
              <a:t>δημιουργία τυχαίων αριθμών</a:t>
            </a:r>
          </a:p>
          <a:p>
            <a:pPr lvl="1">
              <a:lnSpc>
                <a:spcPct val="90000"/>
              </a:lnSpc>
              <a:buFont typeface="Wingdings" panose="05000000000000000000" pitchFamily="2" charset="2"/>
              <a:buChar char="§"/>
            </a:pPr>
            <a:r>
              <a:rPr lang="el-GR" altLang="el-GR" sz="2400" dirty="0" smtClean="0"/>
              <a:t>επεξεργασία αλφαριθμητικών (</a:t>
            </a:r>
            <a:r>
              <a:rPr lang="en-US" altLang="el-GR" sz="2400" dirty="0" smtClean="0"/>
              <a:t>strings</a:t>
            </a:r>
            <a:r>
              <a:rPr lang="el-GR" altLang="el-GR" sz="2400" dirty="0" smtClean="0"/>
              <a:t>)</a:t>
            </a:r>
          </a:p>
          <a:p>
            <a:pPr lvl="1">
              <a:lnSpc>
                <a:spcPct val="90000"/>
              </a:lnSpc>
              <a:buFont typeface="Wingdings" panose="05000000000000000000" pitchFamily="2" charset="2"/>
              <a:buChar char="§"/>
            </a:pPr>
            <a:r>
              <a:rPr lang="el-GR" altLang="el-GR" sz="2400" dirty="0" smtClean="0"/>
              <a:t>γραφικά: γραμμές τόξα, και άλλα γεωμετρικά σχήματα</a:t>
            </a:r>
          </a:p>
          <a:p>
            <a:pPr lvl="1">
              <a:lnSpc>
                <a:spcPct val="90000"/>
              </a:lnSpc>
              <a:buFont typeface="Wingdings" panose="05000000000000000000" pitchFamily="2" charset="2"/>
              <a:buChar char="§"/>
            </a:pPr>
            <a:endParaRPr lang="el-GR" altLang="el-GR" sz="2400" dirty="0" smtClean="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72008"/>
            <a:ext cx="8219256" cy="1628800"/>
          </a:xfrm>
        </p:spPr>
        <p:txBody>
          <a:bodyPr>
            <a:noAutofit/>
          </a:bodyPr>
          <a:lstStyle/>
          <a:p>
            <a:r>
              <a:rPr lang="el-GR" altLang="el-GR" u="sng" dirty="0">
                <a:solidFill>
                  <a:schemeClr val="tx2"/>
                </a:solidFill>
              </a:rPr>
              <a:t>Αλγόριθμοι και Δομές Δεδομένων </a:t>
            </a:r>
            <a:r>
              <a:rPr lang="el-GR" altLang="el-GR" u="sng" dirty="0" smtClean="0">
                <a:solidFill>
                  <a:schemeClr val="tx2"/>
                </a:solidFill>
              </a:rPr>
              <a:t>(2 </a:t>
            </a:r>
            <a:r>
              <a:rPr lang="el-GR" altLang="el-GR" u="sng" dirty="0">
                <a:solidFill>
                  <a:schemeClr val="tx2"/>
                </a:solidFill>
              </a:rPr>
              <a:t>από 2)</a:t>
            </a:r>
            <a:endParaRPr lang="el-GR" u="sng" dirty="0">
              <a:solidFill>
                <a:schemeClr val="tx2"/>
              </a:solidFill>
            </a:endParaRPr>
          </a:p>
        </p:txBody>
      </p:sp>
      <p:sp>
        <p:nvSpPr>
          <p:cNvPr id="9" name="Rectangle 3"/>
          <p:cNvSpPr txBox="1">
            <a:spLocks noChangeArrowheads="1"/>
          </p:cNvSpPr>
          <p:nvPr>
            <p:custDataLst>
              <p:tags r:id="rId2"/>
            </p:custDataLst>
          </p:nvPr>
        </p:nvSpPr>
        <p:spPr>
          <a:xfrm>
            <a:off x="467544" y="1999505"/>
            <a:ext cx="8219256" cy="28696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Wingdings" panose="05000000000000000000" pitchFamily="2" charset="2"/>
              <a:buChar char="q"/>
            </a:pPr>
            <a:r>
              <a:rPr lang="el-GR" altLang="el-GR" sz="2400" dirty="0" smtClean="0"/>
              <a:t>Δομές Δεδομένων: τρόποι αποθήκευσης δεδομένων, π.χ., </a:t>
            </a:r>
          </a:p>
          <a:p>
            <a:pPr marL="800100" lvl="1" indent="-342900" algn="l">
              <a:lnSpc>
                <a:spcPct val="90000"/>
              </a:lnSpc>
              <a:buFont typeface="Wingdings" panose="05000000000000000000" pitchFamily="2" charset="2"/>
              <a:buChar char="§"/>
            </a:pPr>
            <a:r>
              <a:rPr lang="el-GR" altLang="el-GR" sz="2400" dirty="0" smtClean="0">
                <a:solidFill>
                  <a:schemeClr val="tx1"/>
                </a:solidFill>
              </a:rPr>
              <a:t>πίνακες, συνδεδεμένες λίστες, γράφοι, ουρές</a:t>
            </a:r>
          </a:p>
          <a:p>
            <a:pPr marL="800100" lvl="1" indent="-342900" algn="l">
              <a:lnSpc>
                <a:spcPct val="90000"/>
              </a:lnSpc>
              <a:buFont typeface="Wingdings" panose="05000000000000000000" pitchFamily="2" charset="2"/>
              <a:buChar char="q"/>
            </a:pPr>
            <a:endParaRPr lang="el-GR" altLang="el-GR" sz="2400" dirty="0" smtClean="0">
              <a:solidFill>
                <a:schemeClr val="tx1"/>
              </a:solidFill>
            </a:endParaRPr>
          </a:p>
          <a:p>
            <a:pPr marL="342900" indent="-342900" algn="l">
              <a:lnSpc>
                <a:spcPct val="90000"/>
              </a:lnSpc>
              <a:buFont typeface="Wingdings" panose="05000000000000000000" pitchFamily="2" charset="2"/>
              <a:buChar char="q"/>
            </a:pPr>
            <a:r>
              <a:rPr lang="el-GR" altLang="el-GR" sz="2400" dirty="0" smtClean="0"/>
              <a:t>Διασύνδεση των δύο:</a:t>
            </a:r>
          </a:p>
          <a:p>
            <a:pPr marL="800100" lvl="1" indent="-342900" algn="l">
              <a:lnSpc>
                <a:spcPct val="90000"/>
              </a:lnSpc>
              <a:buFont typeface="Wingdings" panose="05000000000000000000" pitchFamily="2" charset="2"/>
              <a:buChar char="§"/>
            </a:pPr>
            <a:r>
              <a:rPr lang="el-GR" altLang="el-GR" sz="2400" dirty="0" smtClean="0">
                <a:solidFill>
                  <a:schemeClr val="tx1"/>
                </a:solidFill>
              </a:rPr>
              <a:t>οι δομές δεδομένων οργανώνουν τα δεδομένα</a:t>
            </a:r>
          </a:p>
          <a:p>
            <a:pPr marL="800100" lvl="1" indent="-342900" algn="l">
              <a:lnSpc>
                <a:spcPct val="90000"/>
              </a:lnSpc>
              <a:buFont typeface="Wingdings" panose="05000000000000000000" pitchFamily="2" charset="2"/>
              <a:buChar char="§"/>
            </a:pPr>
            <a:r>
              <a:rPr lang="el-GR" altLang="el-GR" sz="2400" dirty="0" smtClean="0">
                <a:solidFill>
                  <a:schemeClr val="tx1"/>
                </a:solidFill>
              </a:rPr>
              <a:t>Οι αλγόριθμοι κάνουν χρήση της οργάνωσης</a:t>
            </a:r>
            <a:endParaRPr lang="el-GR" altLang="el-GR" sz="2400" b="1" i="1" dirty="0" smtClean="0">
              <a:solidFill>
                <a:schemeClr val="tx1"/>
              </a:solidFill>
            </a:endParaRPr>
          </a:p>
          <a:p>
            <a:pPr marL="457200" indent="-457200" algn="l">
              <a:buClr>
                <a:schemeClr val="tx1"/>
              </a:buClr>
              <a:buFont typeface="Wingdings" panose="05000000000000000000" pitchFamily="2" charset="2"/>
              <a:buChar char="q"/>
            </a:pP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95536" y="-27384"/>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u="sng" dirty="0" smtClean="0">
                <a:solidFill>
                  <a:schemeClr val="tx2"/>
                </a:solidFill>
              </a:rPr>
              <a:t>.</a:t>
            </a:r>
            <a:r>
              <a:rPr lang="en-US" altLang="el-GR" u="sng" dirty="0" smtClean="0">
                <a:solidFill>
                  <a:schemeClr val="tx2"/>
                </a:solidFill>
              </a:rPr>
              <a:t>NET Framework </a:t>
            </a:r>
            <a:r>
              <a:rPr lang="el-GR" altLang="el-GR" u="sng" dirty="0" smtClean="0">
                <a:solidFill>
                  <a:schemeClr val="tx2"/>
                </a:solidFill>
              </a:rPr>
              <a:t>(1 από 2)</a:t>
            </a:r>
            <a:endParaRPr lang="el-GR" u="sng" dirty="0">
              <a:solidFill>
                <a:schemeClr val="tx2"/>
              </a:solidFill>
            </a:endParaRPr>
          </a:p>
        </p:txBody>
      </p:sp>
      <p:sp>
        <p:nvSpPr>
          <p:cNvPr id="7" name="Content Placeholder 2" descr="Το εισήγαγε η Microsoft (Ιούνιος 2000),&#10;Κυρίως για ανάπτυξη εφαρμογών για το Internet ( τελεία NET).&#10;&#10;Είναι ανεξάρτητο γλώσσας και αρχιτεκτονικής Ηλεκτρονικών Υπολογιστών, &quot;platform - independence&quot;,&#10;Visual Basic .NET, Visual C++,  τελεία NET, C#, J#,  και λοιπά, &#10;Συμπεριλαμβάνει τη Framework Class Library (FCL),&#10;&#10;Εκτελεί τα προγράμματα με την Common Language Runtime (CLR),&#10;Τα προγράμματα μεταγλωτίζονται στη Microsoft Intermediate Language (MSIL),&#10;Ο κώδικας MSIL μεταφράζεται σε γλώσσα μηχανής.&#10;&#10;"/>
          <p:cNvSpPr>
            <a:spLocks noGrp="1"/>
          </p:cNvSpPr>
          <p:nvPr>
            <p:ph idx="4294967295"/>
          </p:nvPr>
        </p:nvSpPr>
        <p:spPr>
          <a:xfrm>
            <a:off x="467545" y="1196752"/>
            <a:ext cx="8219256" cy="5085184"/>
          </a:xfrm>
        </p:spPr>
        <p:txBody>
          <a:bodyPr>
            <a:noAutofit/>
          </a:bodyPr>
          <a:lstStyle/>
          <a:p>
            <a:pPr>
              <a:lnSpc>
                <a:spcPct val="90000"/>
              </a:lnSpc>
              <a:buFont typeface="Wingdings" panose="05000000000000000000" pitchFamily="2" charset="2"/>
              <a:buChar char="q"/>
            </a:pPr>
            <a:r>
              <a:rPr lang="el-GR" altLang="el-GR" sz="2400" dirty="0"/>
              <a:t>Το εισήγαγε η </a:t>
            </a:r>
            <a:r>
              <a:rPr lang="en-US" altLang="el-GR" sz="2400" dirty="0"/>
              <a:t>Microsoft (</a:t>
            </a:r>
            <a:r>
              <a:rPr lang="el-GR" altLang="el-GR" sz="2400" dirty="0"/>
              <a:t>Ιούνιος</a:t>
            </a:r>
            <a:r>
              <a:rPr lang="en-US" altLang="el-GR" sz="2400" dirty="0"/>
              <a:t> 2000)</a:t>
            </a:r>
          </a:p>
          <a:p>
            <a:pPr lvl="1">
              <a:lnSpc>
                <a:spcPct val="90000"/>
              </a:lnSpc>
              <a:buFont typeface="Wingdings" panose="05000000000000000000" pitchFamily="2" charset="2"/>
              <a:buChar char="§"/>
            </a:pPr>
            <a:r>
              <a:rPr lang="el-GR" altLang="el-GR" sz="2400" dirty="0"/>
              <a:t>Κυρίως για ανάπτυξη εφαρμογών για το </a:t>
            </a:r>
            <a:r>
              <a:rPr lang="en-US" altLang="el-GR" sz="2400" dirty="0"/>
              <a:t>Internet </a:t>
            </a:r>
            <a:r>
              <a:rPr lang="el-GR" altLang="el-GR" sz="2400" dirty="0"/>
              <a:t>(</a:t>
            </a:r>
            <a:r>
              <a:rPr lang="en-US" altLang="el-GR" sz="2400" dirty="0"/>
              <a:t>.NET</a:t>
            </a:r>
            <a:r>
              <a:rPr lang="el-GR" altLang="el-GR" sz="2400" dirty="0"/>
              <a:t>)</a:t>
            </a:r>
            <a:endParaRPr lang="en-US" altLang="el-GR" sz="2400" dirty="0"/>
          </a:p>
          <a:p>
            <a:pPr lvl="1">
              <a:lnSpc>
                <a:spcPct val="90000"/>
              </a:lnSpc>
              <a:buFont typeface="Wingdings" panose="05000000000000000000" pitchFamily="2" charset="2"/>
              <a:buChar char="q"/>
            </a:pPr>
            <a:endParaRPr lang="en-US" altLang="el-GR" sz="2400" dirty="0"/>
          </a:p>
          <a:p>
            <a:pPr>
              <a:lnSpc>
                <a:spcPct val="90000"/>
              </a:lnSpc>
              <a:buFont typeface="Wingdings" panose="05000000000000000000" pitchFamily="2" charset="2"/>
              <a:buChar char="q"/>
            </a:pPr>
            <a:r>
              <a:rPr lang="el-GR" altLang="el-GR" sz="2400" dirty="0"/>
              <a:t>Είναι ανεξάρτητο γλώσσας και αρχιτεκτονικής </a:t>
            </a:r>
            <a:r>
              <a:rPr lang="el-GR" altLang="el-GR" sz="2400" dirty="0" smtClean="0"/>
              <a:t>Η/Υ «</a:t>
            </a:r>
            <a:r>
              <a:rPr lang="en-US" altLang="el-GR" sz="2400" dirty="0" smtClean="0"/>
              <a:t>platform-independence</a:t>
            </a:r>
            <a:r>
              <a:rPr lang="el-GR" altLang="el-GR" sz="2400" dirty="0"/>
              <a:t>»</a:t>
            </a:r>
            <a:endParaRPr lang="en-US" altLang="el-GR" sz="2400" dirty="0"/>
          </a:p>
          <a:p>
            <a:pPr lvl="1">
              <a:lnSpc>
                <a:spcPct val="90000"/>
              </a:lnSpc>
              <a:buFont typeface="Wingdings" panose="05000000000000000000" pitchFamily="2" charset="2"/>
              <a:buChar char="§"/>
            </a:pPr>
            <a:r>
              <a:rPr lang="en-US" altLang="el-GR" sz="2400" dirty="0"/>
              <a:t>Visual Basic .NET, Visual C++ .NET, C#</a:t>
            </a:r>
            <a:r>
              <a:rPr lang="el-GR" altLang="el-GR" sz="2400" dirty="0"/>
              <a:t>, </a:t>
            </a:r>
            <a:r>
              <a:rPr lang="en-US" altLang="el-GR" sz="2400" dirty="0"/>
              <a:t>J# </a:t>
            </a:r>
            <a:r>
              <a:rPr lang="el-GR" altLang="el-GR" sz="2400" dirty="0"/>
              <a:t>κλπ.</a:t>
            </a:r>
            <a:endParaRPr lang="en-US" altLang="el-GR" sz="2400" dirty="0"/>
          </a:p>
          <a:p>
            <a:pPr lvl="1">
              <a:lnSpc>
                <a:spcPct val="90000"/>
              </a:lnSpc>
              <a:buFont typeface="Wingdings" panose="05000000000000000000" pitchFamily="2" charset="2"/>
              <a:buChar char="§"/>
            </a:pPr>
            <a:r>
              <a:rPr lang="el-GR" altLang="el-GR" sz="2400" dirty="0"/>
              <a:t>Συμπεριλαμβάνει τη</a:t>
            </a:r>
            <a:r>
              <a:rPr lang="en-US" altLang="el-GR" sz="2400" dirty="0"/>
              <a:t> </a:t>
            </a:r>
            <a:r>
              <a:rPr lang="en-US" altLang="el-GR" sz="2400" i="1" dirty="0"/>
              <a:t>Framework Class Library</a:t>
            </a:r>
            <a:r>
              <a:rPr lang="en-US" altLang="el-GR" sz="2400" dirty="0"/>
              <a:t> (FCL)</a:t>
            </a:r>
          </a:p>
          <a:p>
            <a:pPr lvl="1">
              <a:lnSpc>
                <a:spcPct val="90000"/>
              </a:lnSpc>
              <a:buFont typeface="Wingdings" panose="05000000000000000000" pitchFamily="2" charset="2"/>
              <a:buChar char="q"/>
            </a:pPr>
            <a:endParaRPr lang="en-US" altLang="el-GR" sz="2400" dirty="0"/>
          </a:p>
          <a:p>
            <a:pPr>
              <a:lnSpc>
                <a:spcPct val="90000"/>
              </a:lnSpc>
              <a:buFont typeface="Wingdings" panose="05000000000000000000" pitchFamily="2" charset="2"/>
              <a:buChar char="q"/>
            </a:pPr>
            <a:r>
              <a:rPr lang="el-GR" altLang="el-GR" sz="2400" dirty="0"/>
              <a:t>Εκτελεί τα προγράμματα με την </a:t>
            </a:r>
            <a:r>
              <a:rPr lang="en-US" altLang="el-GR" sz="2400" dirty="0"/>
              <a:t>Common Language Runtime (CLR)</a:t>
            </a:r>
          </a:p>
          <a:p>
            <a:pPr lvl="1">
              <a:lnSpc>
                <a:spcPct val="90000"/>
              </a:lnSpc>
              <a:buFont typeface="Wingdings" panose="05000000000000000000" pitchFamily="2" charset="2"/>
              <a:buChar char="§"/>
            </a:pPr>
            <a:r>
              <a:rPr lang="el-GR" altLang="el-GR" sz="2400" dirty="0"/>
              <a:t>Τα προγράμματα </a:t>
            </a:r>
            <a:r>
              <a:rPr lang="el-GR" altLang="el-GR" sz="2400" dirty="0" smtClean="0"/>
              <a:t>μεταγλωττίζονται </a:t>
            </a:r>
            <a:r>
              <a:rPr lang="el-GR" altLang="el-GR" sz="2400" dirty="0"/>
              <a:t>στη</a:t>
            </a:r>
            <a:r>
              <a:rPr lang="en-US" altLang="el-GR" sz="2400" dirty="0"/>
              <a:t> Microsoft Intermediate Language (MSIL)</a:t>
            </a:r>
          </a:p>
          <a:p>
            <a:pPr lvl="1">
              <a:lnSpc>
                <a:spcPct val="90000"/>
              </a:lnSpc>
              <a:buFont typeface="Wingdings" panose="05000000000000000000" pitchFamily="2" charset="2"/>
              <a:buChar char="§"/>
            </a:pPr>
            <a:r>
              <a:rPr lang="el-GR" altLang="el-GR" sz="2400" dirty="0"/>
              <a:t>Ο κώδικας </a:t>
            </a:r>
            <a:r>
              <a:rPr lang="en-US" altLang="el-GR" sz="2400" dirty="0"/>
              <a:t>MSIL </a:t>
            </a:r>
            <a:r>
              <a:rPr lang="el-GR" altLang="el-GR" sz="2400" dirty="0"/>
              <a:t>μεταφράζεται σε γλώσσα μηχανής</a:t>
            </a:r>
            <a:endParaRPr lang="en-US" altLang="el-GR" sz="2400" dirty="0"/>
          </a:p>
          <a:p>
            <a:pPr lvl="1">
              <a:lnSpc>
                <a:spcPct val="90000"/>
              </a:lnSpc>
              <a:buFont typeface="Wingdings" panose="05000000000000000000" pitchFamily="2" charset="2"/>
              <a:buChar char="§"/>
            </a:pPr>
            <a:endParaRPr lang="en-US"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u="sng" dirty="0" smtClean="0">
                <a:solidFill>
                  <a:schemeClr val="tx2"/>
                </a:solidFill>
              </a:rPr>
              <a:t>.</a:t>
            </a:r>
            <a:r>
              <a:rPr lang="en-US" altLang="el-GR" u="sng" dirty="0" smtClean="0">
                <a:solidFill>
                  <a:schemeClr val="tx2"/>
                </a:solidFill>
              </a:rPr>
              <a:t>NET Framework </a:t>
            </a:r>
            <a:r>
              <a:rPr lang="el-GR" altLang="el-GR" u="sng" dirty="0" smtClean="0">
                <a:solidFill>
                  <a:schemeClr val="tx2"/>
                </a:solidFill>
              </a:rPr>
              <a:t>(2 </a:t>
            </a:r>
            <a:r>
              <a:rPr lang="el-GR" altLang="el-GR" u="sng" dirty="0">
                <a:solidFill>
                  <a:schemeClr val="tx2"/>
                </a:solidFill>
              </a:rPr>
              <a:t>από 2)</a:t>
            </a:r>
            <a:endParaRPr lang="el-GR" u="sng" dirty="0">
              <a:solidFill>
                <a:schemeClr val="tx2"/>
              </a:solidFill>
            </a:endParaRPr>
          </a:p>
        </p:txBody>
      </p:sp>
      <p:sp>
        <p:nvSpPr>
          <p:cNvPr id="6" name="Θέση περιεχομένου 2" descr="Αντίθετα από τη Java φτιάχτηκε κυρίως για περιβάλλον Windows,&#10;&#10;Υπάρχει συμβατή πλατφόρμα και σε Linux (δες Mono project).&#10;"/>
          <p:cNvSpPr>
            <a:spLocks noGrp="1"/>
          </p:cNvSpPr>
          <p:nvPr>
            <p:ph idx="1"/>
          </p:nvPr>
        </p:nvSpPr>
        <p:spPr>
          <a:xfrm>
            <a:off x="467544" y="1988840"/>
            <a:ext cx="8219256" cy="2304256"/>
          </a:xfrm>
        </p:spPr>
        <p:txBody>
          <a:bodyPr>
            <a:noAutofit/>
          </a:bodyPr>
          <a:lstStyle/>
          <a:p>
            <a:pPr>
              <a:lnSpc>
                <a:spcPct val="90000"/>
              </a:lnSpc>
              <a:buFont typeface="Wingdings" panose="05000000000000000000" pitchFamily="2" charset="2"/>
              <a:buChar char="q"/>
            </a:pPr>
            <a:r>
              <a:rPr lang="el-GR" altLang="el-GR" sz="2400" dirty="0"/>
              <a:t>Αντίθετα από τη </a:t>
            </a:r>
            <a:r>
              <a:rPr lang="en-US" altLang="el-GR" sz="2400" dirty="0"/>
              <a:t>Java </a:t>
            </a:r>
            <a:r>
              <a:rPr lang="el-GR" altLang="el-GR" sz="2400" dirty="0" smtClean="0"/>
              <a:t>φτιάχτηκε </a:t>
            </a:r>
            <a:r>
              <a:rPr lang="el-GR" altLang="el-GR" sz="2400" dirty="0"/>
              <a:t>κυρίως για περιβάλλον</a:t>
            </a:r>
            <a:r>
              <a:rPr lang="en-US" altLang="el-GR" sz="2400" dirty="0"/>
              <a:t> Windows</a:t>
            </a:r>
          </a:p>
          <a:p>
            <a:pPr lvl="1">
              <a:lnSpc>
                <a:spcPct val="90000"/>
              </a:lnSpc>
              <a:buFont typeface="Wingdings" panose="05000000000000000000" pitchFamily="2" charset="2"/>
              <a:buChar char="§"/>
            </a:pPr>
            <a:r>
              <a:rPr lang="el-GR" altLang="el-GR" sz="2400" dirty="0"/>
              <a:t>Υπάρχει συμβατή πλατφόρμα και σε </a:t>
            </a:r>
            <a:r>
              <a:rPr lang="en-US" altLang="el-GR" sz="2400" dirty="0"/>
              <a:t>Linux (</a:t>
            </a:r>
            <a:r>
              <a:rPr lang="el-GR" altLang="el-GR" sz="2400" dirty="0"/>
              <a:t>δες</a:t>
            </a:r>
            <a:r>
              <a:rPr lang="en-US" altLang="el-GR" sz="2400" dirty="0"/>
              <a:t> Mono project)</a:t>
            </a:r>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13 11:12:4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CDE0A25-52C0-434C-A09E-EE163ACB82D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3905</TotalTime>
  <Words>688</Words>
  <Application>Microsoft Office PowerPoint</Application>
  <PresentationFormat>Προβολή στην οθόνη (4:3)</PresentationFormat>
  <Paragraphs>125</Paragraphs>
  <Slides>13</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Αλγόριθμοι και Δομές Δεδομένων (1 από 2)</vt:lpstr>
      <vt:lpstr>Αλγόριθμοι και Δομές Δεδομένων (2 από 2)</vt:lpstr>
      <vt:lpstr>.NET Framework (1 από 2)</vt:lpstr>
      <vt:lpstr>.NET Framework (2 από 2)</vt:lpstr>
      <vt:lpstr>Η Γλώσσα Προγραμματισμού C#</vt:lpstr>
      <vt:lpstr>C# και Java - Κοινά χαρακτηριστικά (1 από 2) </vt:lpstr>
      <vt:lpstr>C# και Java - Κοινά χαρακτηριστικά (2 από 2)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Εισαγωγή στον Προγραμματισμό ΙΙΙ - C#</dc:title>
  <dc:creator>Δρ. Νικόλαος Θ. Λιόλιος</dc:creator>
  <cp:keywords>Αντικειμενοστραφής Προγραμματισμός ΙΙ, Εισαγωγή στον Προγραμματισμό ΙΙΙ - C#,</cp:keywords>
  <cp:lastModifiedBy>Windows User</cp:lastModifiedBy>
  <cp:revision>324</cp:revision>
  <dcterms:created xsi:type="dcterms:W3CDTF">2012-09-06T09:03:05Z</dcterms:created>
  <dcterms:modified xsi:type="dcterms:W3CDTF">2013-10-02T08:17:42Z</dcterms:modified>
</cp:coreProperties>
</file>