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29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45"/>
  </p:notesMasterIdLst>
  <p:sldIdLst>
    <p:sldId id="290" r:id="rId3"/>
    <p:sldId id="291" r:id="rId4"/>
    <p:sldId id="292" r:id="rId5"/>
    <p:sldId id="293" r:id="rId6"/>
    <p:sldId id="294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3" r:id="rId33"/>
    <p:sldId id="285" r:id="rId34"/>
    <p:sldId id="286" r:id="rId35"/>
    <p:sldId id="287" r:id="rId36"/>
    <p:sldId id="288" r:id="rId37"/>
    <p:sldId id="289" r:id="rId38"/>
    <p:sldId id="295" r:id="rId39"/>
    <p:sldId id="296" r:id="rId40"/>
    <p:sldId id="297" r:id="rId41"/>
    <p:sldId id="298" r:id="rId42"/>
    <p:sldId id="299" r:id="rId43"/>
    <p:sldId id="300" r:id="rId44"/>
  </p:sldIdLst>
  <p:sldSz cx="9144000" cy="6858000" type="screen4x3"/>
  <p:notesSz cx="6858000" cy="9144000"/>
  <p:custDataLst>
    <p:tags r:id="rId46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Μεσαίο στυλ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Χωρίς στυλ, πλέγμα πίνακα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E9639D4-E3E2-4D34-9284-5A2195B3D0D7}" styleName="Φωτεινό στυλ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660" autoAdjust="0"/>
  </p:normalViewPr>
  <p:slideViewPr>
    <p:cSldViewPr>
      <p:cViewPr varScale="1">
        <p:scale>
          <a:sx n="101" d="100"/>
          <a:sy n="101" d="100"/>
        </p:scale>
        <p:origin x="300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ags" Target="tags/tag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458CA0-30F6-475F-AB24-89306C952461}" type="datetimeFigureOut">
              <a:rPr lang="el-GR" smtClean="0"/>
              <a:t>2/11/2015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A9913D-DBE5-46AD-B23F-0BC8CDF4676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11752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CA508-3B63-4BA9-93AF-AA2EFF565143}" type="slidenum">
              <a:rPr lang="el-GR" smtClean="0">
                <a:solidFill>
                  <a:prstClr val="black"/>
                </a:solidFill>
              </a:rPr>
              <a:pPr/>
              <a:t>2</a:t>
            </a:fld>
            <a:endParaRPr lang="el-G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420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1807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E775D-BEE6-4168-B175-EE1946CB45AD}" type="datetime1">
              <a:rPr lang="el-GR" smtClean="0"/>
              <a:t>2/11/2015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Κρυφή Μνήμη </a:t>
            </a:r>
            <a:r>
              <a:rPr lang="en-US" smtClean="0"/>
              <a:t>Cache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34637-37F9-48E4-8010-F74251B72B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192488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C7EB0-4BAE-41C3-883A-68C0CA073593}" type="datetime1">
              <a:rPr lang="el-GR" smtClean="0"/>
              <a:t>2/11/2015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Κρυφή Μνήμη </a:t>
            </a:r>
            <a:r>
              <a:rPr lang="en-US" smtClean="0"/>
              <a:t>Cache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34637-37F9-48E4-8010-F74251B72B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381497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072C7-CFFC-4DF4-BD3B-51EB59BCBB52}" type="datetime1">
              <a:rPr lang="el-GR" smtClean="0"/>
              <a:t>2/11/2015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Κρυφή Μνήμη </a:t>
            </a:r>
            <a:r>
              <a:rPr lang="en-US" smtClean="0"/>
              <a:t>Cache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34637-37F9-48E4-8010-F74251B72B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89331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6ABCA-D67C-40E0-A47E-AABFCBEAC416}" type="datetime1">
              <a:rPr lang="el-GR" smtClean="0"/>
              <a:t>2/11/2015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Κρυφή Μνήμη </a:t>
            </a:r>
            <a:r>
              <a:rPr lang="en-US" smtClean="0"/>
              <a:t>Cache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34637-37F9-48E4-8010-F74251B72B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683499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A780D-870F-4A35-BA43-50DB88C7B708}" type="datetime1">
              <a:rPr lang="el-GR" smtClean="0"/>
              <a:t>2/11/2015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Κρυφή Μνήμη </a:t>
            </a:r>
            <a:r>
              <a:rPr lang="en-US" smtClean="0"/>
              <a:t>Cache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34637-37F9-48E4-8010-F74251B72B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64217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AFAE4-779D-41BB-BA7E-B33353D6D6D1}" type="datetime1">
              <a:rPr lang="el-GR" smtClean="0"/>
              <a:t>2/11/2015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Κρυφή Μνήμη </a:t>
            </a:r>
            <a:r>
              <a:rPr lang="en-US" smtClean="0"/>
              <a:t>Cache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34637-37F9-48E4-8010-F74251B72B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792343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C672C-B3C5-456E-86B7-8DBE10269D88}" type="datetime1">
              <a:rPr lang="el-GR" smtClean="0"/>
              <a:t>2/11/2015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Κρυφή Μνήμη </a:t>
            </a:r>
            <a:r>
              <a:rPr lang="en-US" smtClean="0"/>
              <a:t>Cache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34637-37F9-48E4-8010-F74251B72B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718599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4380B-D0A8-4BB2-AA64-E2983AA27F8E}" type="datetime1">
              <a:rPr lang="el-GR" smtClean="0"/>
              <a:t>2/11/2015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Κρυφή Μνήμη </a:t>
            </a:r>
            <a:r>
              <a:rPr lang="en-US" smtClean="0"/>
              <a:t>Cache</a:t>
            </a: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34637-37F9-48E4-8010-F74251B72B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880328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36A3F-651A-413C-B2AD-D446957D1EB3}" type="datetime1">
              <a:rPr lang="el-GR" smtClean="0"/>
              <a:t>2/11/2015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Κρυφή Μνήμη </a:t>
            </a:r>
            <a:r>
              <a:rPr lang="en-US" smtClean="0"/>
              <a:t>Cache</a:t>
            </a: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34637-37F9-48E4-8010-F74251B72B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848715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FBE82-8AF9-4A7B-B452-1474A6C00FA7}" type="datetime1">
              <a:rPr lang="el-GR" smtClean="0"/>
              <a:t>2/11/2015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Κρυφή Μνήμη </a:t>
            </a:r>
            <a:r>
              <a:rPr lang="en-US" smtClean="0"/>
              <a:t>Cache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34637-37F9-48E4-8010-F74251B72B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570481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12DF8-B413-48F6-9FF5-43101D1DE0C2}" type="datetime1">
              <a:rPr lang="el-GR" smtClean="0"/>
              <a:t>2/11/2015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Κρυφή Μνήμη </a:t>
            </a:r>
            <a:r>
              <a:rPr lang="en-US" smtClean="0"/>
              <a:t>Cache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34637-37F9-48E4-8010-F74251B72B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023675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F0734A-7B92-4639-A772-84BCA5D7B688}" type="datetime1">
              <a:rPr lang="el-GR" smtClean="0"/>
              <a:t>2/11/2015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l-GR" smtClean="0"/>
              <a:t>Κρυφή Μνήμη </a:t>
            </a:r>
            <a:r>
              <a:rPr lang="en-US" smtClean="0"/>
              <a:t>Cache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F34637-37F9-48E4-8010-F74251B72B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087528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http://www.teilar.gr/" TargetMode="External"/><Relationship Id="rId7" Type="http://schemas.openxmlformats.org/officeDocument/2006/relationships/hyperlink" Target="http://www.edulll.gr/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5" Type="http://schemas.openxmlformats.org/officeDocument/2006/relationships/hyperlink" Target="http://creativecommons.org/licenses/by-nc-sa/4.0/deed.el" TargetMode="External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5" Type="http://schemas.microsoft.com/office/2007/relationships/hdphoto" Target="../media/hdphoto1.wdp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.xml"/><Relationship Id="rId1" Type="http://schemas.openxmlformats.org/officeDocument/2006/relationships/tags" Target="../tags/tag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microsoft.com/office/2007/relationships/hdphoto" Target="../media/hdphoto1.wdp"/><Relationship Id="rId5" Type="http://schemas.openxmlformats.org/officeDocument/2006/relationships/image" Target="../media/image5.jpeg"/><Relationship Id="rId4" Type="http://schemas.openxmlformats.org/officeDocument/2006/relationships/slide" Target="slide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5" Type="http://schemas.openxmlformats.org/officeDocument/2006/relationships/image" Target="../media/image4.png"/><Relationship Id="rId4" Type="http://schemas.openxmlformats.org/officeDocument/2006/relationships/hyperlink" Target="http://www.edulll.gr/" TargetMode="Externa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5.xml"/><Relationship Id="rId1" Type="http://schemas.openxmlformats.org/officeDocument/2006/relationships/tags" Target="../tags/tag1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Relationship Id="rId5" Type="http://schemas.microsoft.com/office/2007/relationships/hdphoto" Target="../media/hdphoto1.wdp"/><Relationship Id="rId4" Type="http://schemas.openxmlformats.org/officeDocument/2006/relationships/image" Target="../media/image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8.xml"/><Relationship Id="rId1" Type="http://schemas.openxmlformats.org/officeDocument/2006/relationships/tags" Target="../tags/tag1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Relationship Id="rId5" Type="http://schemas.microsoft.com/office/2007/relationships/hdphoto" Target="../media/hdphoto1.wdp"/><Relationship Id="rId4" Type="http://schemas.openxmlformats.org/officeDocument/2006/relationships/image" Target="../media/image5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1.xml"/><Relationship Id="rId1" Type="http://schemas.openxmlformats.org/officeDocument/2006/relationships/tags" Target="../tags/tag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4.xml"/><Relationship Id="rId1" Type="http://schemas.openxmlformats.org/officeDocument/2006/relationships/tags" Target="../tags/tag2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6.xml"/><Relationship Id="rId1" Type="http://schemas.openxmlformats.org/officeDocument/2006/relationships/tags" Target="../tags/tag25.xml"/><Relationship Id="rId6" Type="http://schemas.microsoft.com/office/2007/relationships/hdphoto" Target="../media/hdphoto1.wdp"/><Relationship Id="rId5" Type="http://schemas.openxmlformats.org/officeDocument/2006/relationships/image" Target="../media/image5.jpeg"/><Relationship Id="rId4" Type="http://schemas.openxmlformats.org/officeDocument/2006/relationships/slide" Target="slide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7.xml"/><Relationship Id="rId5" Type="http://schemas.microsoft.com/office/2007/relationships/hdphoto" Target="../media/hdphoto1.wdp"/><Relationship Id="rId4" Type="http://schemas.openxmlformats.org/officeDocument/2006/relationships/image" Target="../media/image5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sa/4.0/deed.el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8.xml"/><Relationship Id="rId6" Type="http://schemas.openxmlformats.org/officeDocument/2006/relationships/image" Target="../media/image3.png"/><Relationship Id="rId5" Type="http://schemas.openxmlformats.org/officeDocument/2006/relationships/hyperlink" Target="http://www.edulll.gr/" TargetMode="External"/><Relationship Id="rId4" Type="http://schemas.openxmlformats.org/officeDocument/2006/relationships/image" Target="../media/image2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26.xml"/><Relationship Id="rId3" Type="http://schemas.openxmlformats.org/officeDocument/2006/relationships/slideLayout" Target="../slideLayouts/slideLayout6.xml"/><Relationship Id="rId7" Type="http://schemas.openxmlformats.org/officeDocument/2006/relationships/slide" Target="slide23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slide" Target="slide20.xml"/><Relationship Id="rId5" Type="http://schemas.openxmlformats.org/officeDocument/2006/relationships/slide" Target="slide11.xml"/><Relationship Id="rId4" Type="http://schemas.openxmlformats.org/officeDocument/2006/relationships/slide" Target="slide5.xml"/><Relationship Id="rId9" Type="http://schemas.openxmlformats.org/officeDocument/2006/relationships/slide" Target="slide3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://cdev.teilar.gr/courses/TMA112/index.php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9.xml"/><Relationship Id="rId5" Type="http://schemas.openxmlformats.org/officeDocument/2006/relationships/image" Target="../media/image7.png"/><Relationship Id="rId4" Type="http://schemas.openxmlformats.org/officeDocument/2006/relationships/hyperlink" Target="http://creativecommons.org/licenses/by-nc-sa/4.0/deed.el" TargetMode="Externa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Ομάδα 1" descr="Λογότυπο του Τεϊ Θεσσαλίας. Τεχνολογικό εκπαιδευτικό ίδρυμα Θεσσαλίας."/>
          <p:cNvGrpSpPr>
            <a:grpSpLocks/>
          </p:cNvGrpSpPr>
          <p:nvPr/>
        </p:nvGrpSpPr>
        <p:grpSpPr bwMode="auto">
          <a:xfrm>
            <a:off x="611188" y="461963"/>
            <a:ext cx="3455987" cy="1041400"/>
            <a:chOff x="611559" y="461813"/>
            <a:chExt cx="3456384" cy="1041770"/>
          </a:xfrm>
        </p:grpSpPr>
        <p:pic>
          <p:nvPicPr>
            <p:cNvPr id="3" name="Εικόνα 1" descr="Λογότυπο του Τεϊ Θεσσαλίας." title="Λογότυπο του Ιδρύματος.">
              <a:hlinkClick r:id="rId3" tooltip="Μετάβαση στην ιστοσελίδα του Ιδρύματος"/>
            </p:cNvPr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gray">
            <a:xfrm>
              <a:off x="611559" y="461813"/>
              <a:ext cx="1079624" cy="10417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56" name="Θέση περιεχομένου 1"/>
            <p:cNvSpPr txBox="1">
              <a:spLocks noChangeArrowheads="1"/>
            </p:cNvSpPr>
            <p:nvPr/>
          </p:nvSpPr>
          <p:spPr bwMode="auto">
            <a:xfrm>
              <a:off x="1810182" y="484376"/>
              <a:ext cx="2257761" cy="1015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el-GR" sz="2000" dirty="0"/>
                <a:t>Τεχνολογικό Εκπαιδευτικό </a:t>
              </a:r>
            </a:p>
            <a:p>
              <a:pPr eaLnBrk="1" hangingPunct="1"/>
              <a:r>
                <a:rPr lang="el-GR" sz="2000" dirty="0"/>
                <a:t>Ίδρυμα Θεσσαλίας</a:t>
              </a:r>
            </a:p>
          </p:txBody>
        </p:sp>
      </p:grpSp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762000" y="1582288"/>
            <a:ext cx="7772400" cy="1470025"/>
          </a:xfrm>
        </p:spPr>
        <p:txBody>
          <a:bodyPr/>
          <a:lstStyle/>
          <a:p>
            <a:r>
              <a:rPr lang="el-GR" b="1" dirty="0" smtClean="0">
                <a:solidFill>
                  <a:prstClr val="black"/>
                </a:solidFill>
              </a:rPr>
              <a:t>Αρχιτεκτονική Η/Υ ΙΙ</a:t>
            </a:r>
            <a:endParaRPr lang="el-GR" dirty="0"/>
          </a:p>
        </p:txBody>
      </p:sp>
      <p:sp>
        <p:nvSpPr>
          <p:cNvPr id="6" name="Θέση περιεχομένου 2"/>
          <p:cNvSpPr txBox="1">
            <a:spLocks/>
          </p:cNvSpPr>
          <p:nvPr/>
        </p:nvSpPr>
        <p:spPr>
          <a:xfrm>
            <a:off x="762000" y="3048000"/>
            <a:ext cx="7772400" cy="2533650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1800"/>
              </a:spcAft>
              <a:buNone/>
              <a:defRPr/>
            </a:pPr>
            <a:r>
              <a:rPr lang="el-GR" sz="2800" b="1" dirty="0" smtClean="0">
                <a:solidFill>
                  <a:prstClr val="black"/>
                </a:solidFill>
                <a:ea typeface="+mj-ea"/>
                <a:cs typeface="+mj-cs"/>
              </a:rPr>
              <a:t>Ενότητα #</a:t>
            </a:r>
            <a:r>
              <a:rPr lang="el-GR" sz="2800" b="1" dirty="0">
                <a:solidFill>
                  <a:prstClr val="black"/>
                </a:solidFill>
                <a:ea typeface="+mj-ea"/>
                <a:cs typeface="+mj-cs"/>
              </a:rPr>
              <a:t>2</a:t>
            </a:r>
            <a:r>
              <a:rPr lang="en-US" sz="2800" b="1" dirty="0" smtClean="0">
                <a:solidFill>
                  <a:prstClr val="black"/>
                </a:solidFill>
                <a:ea typeface="+mj-ea"/>
                <a:cs typeface="+mj-cs"/>
              </a:rPr>
              <a:t>:</a:t>
            </a:r>
            <a:r>
              <a:rPr lang="el-GR" sz="2800" b="1" dirty="0" smtClean="0">
                <a:solidFill>
                  <a:prstClr val="black"/>
                </a:solidFill>
                <a:ea typeface="+mj-ea"/>
                <a:cs typeface="+mj-cs"/>
              </a:rPr>
              <a:t> </a:t>
            </a: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Θέματα που αφορούν την Κρυφή Μνήμη (</a:t>
            </a:r>
            <a:r>
              <a:rPr lang="en-US" sz="2800" dirty="0" smtClean="0">
                <a:solidFill>
                  <a:prstClr val="black"/>
                </a:solidFill>
                <a:ea typeface="+mj-ea"/>
                <a:cs typeface="+mj-cs"/>
              </a:rPr>
              <a:t>Cache)</a:t>
            </a:r>
            <a:endParaRPr lang="el-GR" sz="2800" dirty="0" smtClean="0">
              <a:solidFill>
                <a:prstClr val="black"/>
              </a:solidFill>
              <a:ea typeface="+mj-ea"/>
              <a:cs typeface="+mj-cs"/>
            </a:endParaRPr>
          </a:p>
          <a:p>
            <a:pPr marL="0" indent="0" algn="ctr" fontAlgn="auto">
              <a:spcBef>
                <a:spcPts val="0"/>
              </a:spcBef>
              <a:spcAft>
                <a:spcPts val="1000"/>
              </a:spcAft>
              <a:buFont typeface="Arial" pitchFamily="34" charset="0"/>
              <a:buNone/>
              <a:defRPr/>
            </a:pP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 </a:t>
            </a:r>
            <a:r>
              <a:rPr lang="el-GR" sz="2800" b="1" dirty="0" smtClean="0"/>
              <a:t>   </a:t>
            </a: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Νικόλαος Χ. </a:t>
            </a:r>
            <a:r>
              <a:rPr lang="el-GR" sz="2800" dirty="0" err="1" smtClean="0">
                <a:solidFill>
                  <a:prstClr val="black"/>
                </a:solidFill>
                <a:ea typeface="+mj-ea"/>
                <a:cs typeface="+mj-cs"/>
              </a:rPr>
              <a:t>Πετρέλλης</a:t>
            </a:r>
            <a:endParaRPr lang="el-GR" sz="2800" dirty="0" smtClean="0">
              <a:solidFill>
                <a:prstClr val="black"/>
              </a:solidFill>
              <a:ea typeface="+mj-ea"/>
              <a:cs typeface="+mj-cs"/>
            </a:endParaRPr>
          </a:p>
          <a:p>
            <a:pPr marL="0" indent="0" algn="ctr" fontAlgn="auto">
              <a:spcBef>
                <a:spcPts val="0"/>
              </a:spcBef>
              <a:buFont typeface="Arial" pitchFamily="34" charset="0"/>
              <a:buNone/>
              <a:defRPr/>
            </a:pP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Σχολή Τεχνολογικών Εφαρμογών</a:t>
            </a: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el-GR" sz="2800" dirty="0">
                <a:solidFill>
                  <a:prstClr val="black"/>
                </a:solidFill>
              </a:rPr>
              <a:t>Τμήμα Μηχανικών </a:t>
            </a:r>
            <a:r>
              <a:rPr lang="el-GR" sz="2800" dirty="0" smtClean="0">
                <a:solidFill>
                  <a:prstClr val="black"/>
                </a:solidFill>
              </a:rPr>
              <a:t>Πληροφορικής </a:t>
            </a:r>
            <a:r>
              <a:rPr lang="el-GR" sz="2800" dirty="0">
                <a:solidFill>
                  <a:prstClr val="black"/>
                </a:solidFill>
              </a:rPr>
              <a:t>Τ.Ε. </a:t>
            </a:r>
          </a:p>
        </p:txBody>
      </p:sp>
      <p:pic>
        <p:nvPicPr>
          <p:cNvPr id="9" name="Εικόνα 2" descr=" Λογότυπο για άδειες χρήσης creative commons, b y, n c, s a ">
            <a:hlinkClick r:id="rId5" tooltip="Μετάβαση στην Άδεια Χρήσης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8175" y="5971167"/>
            <a:ext cx="1583921" cy="554177"/>
          </a:xfrm>
          <a:prstGeom prst="rect">
            <a:avLst/>
          </a:prstGeom>
        </p:spPr>
      </p:pic>
      <p:pic>
        <p:nvPicPr>
          <p:cNvPr id="8" name="Εικόνα 3" descr="Λογότυπο επιχειρησιακού προγράμματος εκπαίδευση και δια βίου μάθηση του υπουργείου παιδείας, ΕΣΠΑ 2007 - 2013, με τη σημαία της Ευρωπαϊκής Ένωσης, το οποίο συγχρηματοδοτείται από την Ευρωπαϊκή Ένωση (Ευρωπαϊκό κοινωνικό ταμείο) και από εθνικούς πόρους. " title="Λογότυπο χρηματοδότησης">
            <a:hlinkClick r:id="rId7" tooltip="Μετάβαση σε www.edulll.gr"/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492500" y="565785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09787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b="1" dirty="0" smtClean="0"/>
              <a:t>Απεικόνιση μπλοκ </a:t>
            </a:r>
            <a:r>
              <a:rPr lang="el-GR" altLang="el-GR" b="1" dirty="0"/>
              <a:t>κ</a:t>
            </a:r>
            <a:r>
              <a:rPr lang="el-GR" altLang="el-GR" b="1" dirty="0" smtClean="0"/>
              <a:t>ύριας </a:t>
            </a:r>
            <a:r>
              <a:rPr lang="el-GR" altLang="el-GR" b="1" dirty="0"/>
              <a:t>μ</a:t>
            </a:r>
            <a:r>
              <a:rPr lang="el-GR" altLang="el-GR" b="1" dirty="0" smtClean="0"/>
              <a:t>νήμης </a:t>
            </a:r>
            <a:br>
              <a:rPr lang="el-GR" altLang="el-GR" b="1" dirty="0" smtClean="0"/>
            </a:br>
            <a:r>
              <a:rPr lang="el-GR" altLang="el-GR" b="1" dirty="0" smtClean="0"/>
              <a:t>σε κρυφή (</a:t>
            </a:r>
            <a:r>
              <a:rPr lang="en-US" altLang="el-GR" b="1" dirty="0" smtClean="0"/>
              <a:t>Placement Policy)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endParaRPr lang="el-GR" altLang="el-GR" sz="2000" dirty="0" smtClean="0"/>
          </a:p>
          <a:p>
            <a:pPr marL="457200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dirty="0" smtClean="0"/>
              <a:t>Υπάρχουν 3 τρόποι οργάνωσης της κρυφής </a:t>
            </a:r>
            <a:r>
              <a:rPr lang="el-GR" altLang="el-GR" dirty="0"/>
              <a:t>μ</a:t>
            </a:r>
            <a:r>
              <a:rPr lang="el-GR" altLang="el-GR" dirty="0" smtClean="0"/>
              <a:t>νήμης:</a:t>
            </a:r>
          </a:p>
          <a:p>
            <a:pPr marL="1143000" lvl="1" indent="-365760"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altLang="el-GR" dirty="0" smtClean="0"/>
              <a:t>Μονοσήμαντη απεικόνιση (</a:t>
            </a:r>
            <a:r>
              <a:rPr lang="en-US" altLang="el-GR" dirty="0" smtClean="0"/>
              <a:t>Direct Mapping)</a:t>
            </a:r>
            <a:r>
              <a:rPr lang="el-GR" altLang="el-GR" dirty="0" smtClean="0"/>
              <a:t>.</a:t>
            </a:r>
            <a:endParaRPr lang="en-US" altLang="el-GR" dirty="0" smtClean="0"/>
          </a:p>
          <a:p>
            <a:pPr marL="1143000" lvl="1" indent="-365760"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n-US" altLang="el-GR" dirty="0" smtClean="0"/>
              <a:t>K-</a:t>
            </a:r>
            <a:r>
              <a:rPr lang="el-GR" altLang="el-GR" dirty="0" smtClean="0"/>
              <a:t>τρόπων συνόλου συσχέτισης (</a:t>
            </a:r>
            <a:r>
              <a:rPr lang="en-US" altLang="el-GR" dirty="0" smtClean="0"/>
              <a:t>k-way set associative)</a:t>
            </a:r>
            <a:r>
              <a:rPr lang="el-GR" altLang="el-GR" dirty="0" smtClean="0"/>
              <a:t>.</a:t>
            </a:r>
            <a:endParaRPr lang="en-US" altLang="el-GR" dirty="0" smtClean="0"/>
          </a:p>
          <a:p>
            <a:pPr marL="1143000" lvl="1" indent="-365760">
              <a:spcBef>
                <a:spcPts val="0"/>
              </a:spcBef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altLang="el-GR" dirty="0" smtClean="0"/>
              <a:t>Πλήρους συσχέτισης (</a:t>
            </a:r>
            <a:r>
              <a:rPr lang="en-US" altLang="el-GR" dirty="0" smtClean="0"/>
              <a:t>fully associative)</a:t>
            </a:r>
            <a:r>
              <a:rPr lang="el-GR" altLang="el-GR" dirty="0" smtClean="0"/>
              <a:t>.</a:t>
            </a: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Κρυφή Μνήμη </a:t>
            </a:r>
            <a:r>
              <a:rPr lang="en-US" sz="1400" dirty="0" smtClean="0">
                <a:solidFill>
                  <a:schemeClr val="tx1"/>
                </a:solidFill>
              </a:rPr>
              <a:t>Cache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34637-37F9-48E4-8010-F74251B72B1F}" type="slidenum">
              <a:rPr lang="el-GR" sz="1400" smtClean="0">
                <a:solidFill>
                  <a:schemeClr val="tx1"/>
                </a:solidFill>
              </a:rPr>
              <a:t>10</a:t>
            </a:fld>
            <a:endParaRPr lang="el-GR" sz="1400">
              <a:solidFill>
                <a:schemeClr val="tx1"/>
              </a:solidFill>
            </a:endParaRPr>
          </a:p>
        </p:txBody>
      </p:sp>
      <p:pic>
        <p:nvPicPr>
          <p:cNvPr id="6" name="Εικόνα 1" descr="Εικονίδιο μετάβασης στα Περιεχόμενα.">
            <a:hlinkClick r:id="rId3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233682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b="1" dirty="0" smtClean="0"/>
              <a:t>Κρυφές μνήμες </a:t>
            </a:r>
            <a:br>
              <a:rPr lang="el-GR" altLang="el-GR" b="1" dirty="0" smtClean="0"/>
            </a:br>
            <a:r>
              <a:rPr lang="el-GR" altLang="el-GR" b="1" dirty="0" smtClean="0"/>
              <a:t>μονοσήμαντης </a:t>
            </a:r>
            <a:r>
              <a:rPr lang="el-GR" altLang="el-GR" b="1" dirty="0"/>
              <a:t>α</a:t>
            </a:r>
            <a:r>
              <a:rPr lang="el-GR" altLang="el-GR" b="1" dirty="0" smtClean="0"/>
              <a:t>πεικόνισης 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spcAft>
                <a:spcPts val="18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800" dirty="0" smtClean="0"/>
              <a:t>Ένα μπλοκ της κύριας μνήμης μπορεί να τοποθετηθεί μόνο σε συγκεκριμένο πλαίσιο της </a:t>
            </a:r>
            <a:r>
              <a:rPr lang="el-GR" altLang="el-GR" sz="2800" dirty="0"/>
              <a:t>κ</a:t>
            </a:r>
            <a:r>
              <a:rPr lang="el-GR" altLang="el-GR" sz="2800" dirty="0" smtClean="0"/>
              <a:t>ρυφής.</a:t>
            </a:r>
          </a:p>
          <a:p>
            <a:pPr marL="457200" indent="-457200">
              <a:spcBef>
                <a:spcPts val="0"/>
              </a:spcBef>
              <a:spcAft>
                <a:spcPts val="18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800" dirty="0" smtClean="0"/>
              <a:t>Ένα πλήθος μπλοκ αντιστοιχούνται στο ίδιο πλαίσιο.</a:t>
            </a:r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800" dirty="0" smtClean="0"/>
              <a:t>Το πλαίσιο μιας διεύθυνσης Μ, είναι το υπόλοιπο της ακεραίας διαίρεσης του Μ με το πλήθος των πλαισίων της κρυφής μνήμης, ώστε να μην αντιστοιχούνται γειτονικά μπλοκ στο ίδιο πλαίσιο.</a:t>
            </a: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Κρυφή Μνήμη </a:t>
            </a:r>
            <a:r>
              <a:rPr lang="en-US" sz="1400" dirty="0" smtClean="0">
                <a:solidFill>
                  <a:schemeClr val="tx1"/>
                </a:solidFill>
              </a:rPr>
              <a:t>Cache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34637-37F9-48E4-8010-F74251B72B1F}" type="slidenum">
              <a:rPr lang="el-GR" sz="1400" smtClean="0">
                <a:solidFill>
                  <a:schemeClr val="tx1"/>
                </a:solidFill>
              </a:rPr>
              <a:t>11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05029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 smtClean="0"/>
              <a:t>Παράδειγμα </a:t>
            </a:r>
            <a:r>
              <a:rPr lang="en-US" altLang="el-GR" b="1" dirty="0" smtClean="0"/>
              <a:t>Direct Mapping</a:t>
            </a:r>
            <a:endParaRPr lang="el-GR" b="1" dirty="0"/>
          </a:p>
        </p:txBody>
      </p:sp>
      <p:pic>
        <p:nvPicPr>
          <p:cNvPr id="7" name="Θέση περιεχομένου 1" descr="Εικόνα μπλοκ διαγράμματος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4255" y="1447800"/>
            <a:ext cx="6787179" cy="5105400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Κρυφή Μνήμη </a:t>
            </a:r>
            <a:r>
              <a:rPr lang="en-US" sz="1400" dirty="0" smtClean="0">
                <a:solidFill>
                  <a:schemeClr val="tx1"/>
                </a:solidFill>
              </a:rPr>
              <a:t>Cache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34637-37F9-48E4-8010-F74251B72B1F}" type="slidenum">
              <a:rPr lang="el-GR" sz="1400" smtClean="0">
                <a:solidFill>
                  <a:schemeClr val="tx1"/>
                </a:solidFill>
              </a:rPr>
              <a:t>12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29862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 smtClean="0"/>
              <a:t>Αριθμός πλαισίου και ετικέτες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400" dirty="0" smtClean="0"/>
              <a:t>Αν η κύρια μνήμη αποτελείται από</a:t>
            </a:r>
            <a:r>
              <a:rPr lang="en-US" altLang="el-GR" sz="2400" dirty="0" smtClean="0"/>
              <a:t> 2</a:t>
            </a:r>
            <a:r>
              <a:rPr lang="el-GR" altLang="el-GR" sz="2400" baseline="30000" dirty="0" smtClean="0"/>
              <a:t>ν</a:t>
            </a:r>
            <a:r>
              <a:rPr lang="en-US" altLang="el-GR" sz="2400" dirty="0" smtClean="0"/>
              <a:t> </a:t>
            </a:r>
            <a:r>
              <a:rPr lang="el-GR" altLang="el-GR" sz="2400" dirty="0" smtClean="0"/>
              <a:t>μπλοκ των 2</a:t>
            </a:r>
            <a:r>
              <a:rPr lang="el-GR" altLang="el-GR" sz="2400" baseline="30000" dirty="0" smtClean="0"/>
              <a:t>μ</a:t>
            </a:r>
            <a:r>
              <a:rPr lang="el-GR" altLang="el-GR" sz="2400" dirty="0" smtClean="0"/>
              <a:t> λέξεων, το μέγεθός της είναι 2</a:t>
            </a:r>
            <a:r>
              <a:rPr lang="el-GR" altLang="el-GR" sz="2400" baseline="30000" dirty="0" smtClean="0"/>
              <a:t>ν+μ</a:t>
            </a:r>
            <a:r>
              <a:rPr lang="el-GR" altLang="el-GR" sz="2400" dirty="0" smtClean="0"/>
              <a:t>.</a:t>
            </a:r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400" dirty="0" smtClean="0"/>
              <a:t>Αν η κρυφή μνήμη αποτελείται από </a:t>
            </a:r>
            <a:r>
              <a:rPr lang="en-US" altLang="el-GR" sz="2400" dirty="0" smtClean="0"/>
              <a:t>2</a:t>
            </a:r>
            <a:r>
              <a:rPr lang="el-GR" altLang="el-GR" sz="2400" baseline="30000" dirty="0" smtClean="0"/>
              <a:t>κ</a:t>
            </a:r>
            <a:r>
              <a:rPr lang="el-GR" altLang="el-GR" sz="2400" dirty="0" smtClean="0"/>
              <a:t> πλαίσια μεγέθους 2</a:t>
            </a:r>
            <a:r>
              <a:rPr lang="el-GR" altLang="el-GR" sz="2400" baseline="30000" dirty="0" smtClean="0"/>
              <a:t>μ</a:t>
            </a:r>
            <a:r>
              <a:rPr lang="el-GR" altLang="el-GR" sz="2400" dirty="0" smtClean="0"/>
              <a:t> λέξεων, τότε </a:t>
            </a:r>
            <a:r>
              <a:rPr lang="el-GR" altLang="el-GR" sz="2400" dirty="0" err="1" smtClean="0"/>
              <a:t>κ&lt;ν</a:t>
            </a:r>
            <a:r>
              <a:rPr lang="el-GR" altLang="el-GR" sz="2400" dirty="0" smtClean="0"/>
              <a:t> επειδή η κρυφή έχει μικρότερο μέγεθος από την κύρια μνήμη.</a:t>
            </a:r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400" dirty="0" smtClean="0"/>
              <a:t>Η κάθε διεύθυνση στην περίπτωση αυτή αποτελείται από τα παρακάτω πεδία:</a:t>
            </a:r>
          </a:p>
        </p:txBody>
      </p:sp>
      <p:graphicFrame>
        <p:nvGraphicFramePr>
          <p:cNvPr id="6" name="Πίνακας 1" descr="Πίνακας με τα πεδία της διεύθυνσης."/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91897681"/>
              </p:ext>
            </p:extLst>
          </p:nvPr>
        </p:nvGraphicFramePr>
        <p:xfrm>
          <a:off x="1524000" y="4648200"/>
          <a:ext cx="6096000" cy="1371600"/>
        </p:xfrm>
        <a:graphic>
          <a:graphicData uri="http://schemas.openxmlformats.org/drawingml/2006/table">
            <a:tbl>
              <a:tblPr firstRow="1" bandRow="1">
                <a:effectLst>
                  <a:outerShdw blurRad="127000" dist="88900" dir="5400000" algn="t" rotWithShape="0">
                    <a:prstClr val="black">
                      <a:alpha val="40000"/>
                    </a:prstClr>
                  </a:outerShdw>
                </a:effectLst>
                <a:tableStyleId>{073A0DAA-6AF3-43AB-8588-CEC1D06C72B9}</a:tableStyleId>
              </a:tblPr>
              <a:tblGrid>
                <a:gridCol w="2032000"/>
                <a:gridCol w="2032000"/>
                <a:gridCol w="2032000"/>
              </a:tblGrid>
              <a:tr h="508000">
                <a:tc>
                  <a:txBody>
                    <a:bodyPr/>
                    <a:lstStyle/>
                    <a:p>
                      <a:pPr algn="l"/>
                      <a:r>
                        <a:rPr lang="en-US" sz="2400" dirty="0" smtClean="0"/>
                        <a:t>v-</a:t>
                      </a:r>
                      <a:r>
                        <a:rPr lang="el-GR" sz="2400" dirty="0" smtClean="0"/>
                        <a:t>κ</a:t>
                      </a:r>
                      <a:r>
                        <a:rPr lang="el-GR" sz="2400" baseline="0" dirty="0" smtClean="0"/>
                        <a:t> </a:t>
                      </a:r>
                      <a:r>
                        <a:rPr lang="en-US" sz="2400" baseline="0" dirty="0" smtClean="0"/>
                        <a:t>bits</a:t>
                      </a:r>
                      <a:endParaRPr lang="el-GR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l-GR" sz="2400" dirty="0" smtClean="0"/>
                        <a:t>κ </a:t>
                      </a:r>
                      <a:r>
                        <a:rPr lang="en-US" sz="2400" dirty="0" smtClean="0"/>
                        <a:t>bits</a:t>
                      </a:r>
                      <a:endParaRPr lang="el-GR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l-GR" sz="2400" dirty="0" smtClean="0"/>
                        <a:t>μ </a:t>
                      </a:r>
                      <a:r>
                        <a:rPr lang="en-US" sz="2400" dirty="0" smtClean="0"/>
                        <a:t>bits</a:t>
                      </a:r>
                      <a:endParaRPr lang="el-GR" sz="2400" dirty="0"/>
                    </a:p>
                  </a:txBody>
                  <a:tcPr anchor="ctr"/>
                </a:tc>
              </a:tr>
              <a:tr h="863600"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Ετικέτα</a:t>
                      </a:r>
                      <a:endParaRPr lang="el-G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Αριθμός πλαισίου</a:t>
                      </a:r>
                      <a:endParaRPr lang="el-G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Διεύθυνση μέσα στο πλαίσιο</a:t>
                      </a:r>
                      <a:endParaRPr lang="el-GR" sz="20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Κρυφή Μνήμη </a:t>
            </a:r>
            <a:r>
              <a:rPr lang="en-US" sz="1400" dirty="0" smtClean="0">
                <a:solidFill>
                  <a:schemeClr val="tx1"/>
                </a:solidFill>
              </a:rPr>
              <a:t>Cache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34637-37F9-48E4-8010-F74251B72B1F}" type="slidenum">
              <a:rPr lang="el-GR" sz="1400" smtClean="0">
                <a:solidFill>
                  <a:schemeClr val="tx1"/>
                </a:solidFill>
              </a:rPr>
              <a:t>13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064219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 smtClean="0"/>
              <a:t>Ετικέτες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000" dirty="0" smtClean="0"/>
              <a:t>Το πεδίο της ετικέτας αποθηκεύεται στη τμήμα Ετικετών της κρυφής μνήμης, αντιστοιχισμένο με τον αριθμό πλαισίου στο οποίο έχει μεταφερθεί το αντίστοιχο μπλοκ.  </a:t>
            </a:r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000" dirty="0" smtClean="0"/>
              <a:t>Το σύστημα από τα κ-</a:t>
            </a:r>
            <a:r>
              <a:rPr lang="en-US" altLang="el-GR" sz="2000" dirty="0" smtClean="0"/>
              <a:t>bit </a:t>
            </a:r>
            <a:r>
              <a:rPr lang="el-GR" altLang="el-GR" sz="2000" dirty="0" smtClean="0"/>
              <a:t>της διεύθυνσης που καθορίζουν το πλαίσιο, μεταβαίνει στην κατάλληλη θέση του παρακάτω πίνακα, και συγκρίνει την αποθηκευμένη ετικέτα με τα αντίστοιχα ν-κ </a:t>
            </a:r>
            <a:r>
              <a:rPr lang="en-US" altLang="el-GR" sz="2000" dirty="0" smtClean="0"/>
              <a:t>bits</a:t>
            </a:r>
            <a:r>
              <a:rPr lang="el-GR" altLang="el-GR" sz="2000" dirty="0" smtClean="0"/>
              <a:t> της διεύθυνσης.</a:t>
            </a:r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000" dirty="0" smtClean="0"/>
              <a:t>Αν ταιριάζουν, προσπελάζεται η κατάλληλη θέση του πλαισίου με τα μ λιγότερο σημαντικά ψηφιά της διεύθυνσης, αλλιώς αναζητείται η πληροφορία στην κύρια μνήμη.</a:t>
            </a:r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000" dirty="0" smtClean="0"/>
              <a:t>Το ψηφίο εγκυρότητας χρησιμοποιείται για να προφυλάξει από τυχαίο ταίριασμα ετικετών, πχ κατά την εκκίνηση του συστήματος αρχικοποιούνται όλα σε 0, και γίνεται 1 κάθε ένα στο οποίο μεταφέρεται έγκυρο πλαίσιο.</a:t>
            </a: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Κρυφή Μνήμη </a:t>
            </a:r>
            <a:r>
              <a:rPr lang="en-US" sz="1400" dirty="0" smtClean="0">
                <a:solidFill>
                  <a:schemeClr val="tx1"/>
                </a:solidFill>
              </a:rPr>
              <a:t>Cache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34637-37F9-48E4-8010-F74251B72B1F}" type="slidenum">
              <a:rPr lang="el-GR" sz="1400" smtClean="0">
                <a:solidFill>
                  <a:schemeClr val="tx1"/>
                </a:solidFill>
              </a:rPr>
              <a:t>14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86587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b="1" dirty="0" smtClean="0"/>
              <a:t>Δομή κρυφής μνήμης με μονοσήμαντη </a:t>
            </a:r>
            <a:r>
              <a:rPr lang="el-GR" altLang="el-GR" b="1" dirty="0"/>
              <a:t>α</a:t>
            </a:r>
            <a:r>
              <a:rPr lang="el-GR" altLang="el-GR" b="1" dirty="0" smtClean="0"/>
              <a:t>πεικόνιση</a:t>
            </a:r>
            <a:endParaRPr lang="el-GR" b="1" dirty="0"/>
          </a:p>
        </p:txBody>
      </p:sp>
      <p:graphicFrame>
        <p:nvGraphicFramePr>
          <p:cNvPr id="6" name="Θέση περιεχομένου 1" descr="Πίνακας με τα πεδία της δομής της κρυφής μνήμης."/>
          <p:cNvGraphicFramePr>
            <a:graphicFrameLocks noGrp="1"/>
          </p:cNvGraphicFramePr>
          <p:nvPr>
            <p:ph idx="1"/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3931645"/>
              </p:ext>
            </p:extLst>
          </p:nvPr>
        </p:nvGraphicFramePr>
        <p:xfrm>
          <a:off x="381000" y="1905000"/>
          <a:ext cx="8382000" cy="4191000"/>
        </p:xfrm>
        <a:graphic>
          <a:graphicData uri="http://schemas.openxmlformats.org/drawingml/2006/table">
            <a:tbl>
              <a:tblPr firstRow="1" bandRow="1">
                <a:effectLst>
                  <a:outerShdw blurRad="127000" dist="88900" dir="5400000" algn="t" rotWithShape="0">
                    <a:prstClr val="black">
                      <a:alpha val="40000"/>
                    </a:prstClr>
                  </a:outerShdw>
                </a:effectLst>
                <a:tableStyleId>{073A0DAA-6AF3-43AB-8588-CEC1D06C72B9}</a:tableStyleId>
              </a:tblPr>
              <a:tblGrid>
                <a:gridCol w="1219200"/>
                <a:gridCol w="1600200"/>
                <a:gridCol w="1219200"/>
                <a:gridCol w="1219200"/>
                <a:gridCol w="1219200"/>
                <a:gridCol w="304800"/>
                <a:gridCol w="1600200"/>
              </a:tblGrid>
              <a:tr h="1143000">
                <a:tc>
                  <a:txBody>
                    <a:bodyPr/>
                    <a:lstStyle/>
                    <a:p>
                      <a:pPr algn="ctr"/>
                      <a:r>
                        <a:rPr lang="el-GR" sz="2000" noProof="0" dirty="0" smtClean="0"/>
                        <a:t>Αριθμός πλαισίου</a:t>
                      </a:r>
                    </a:p>
                    <a:p>
                      <a:pPr algn="ctr"/>
                      <a:r>
                        <a:rPr lang="el-GR" sz="2000" noProof="0" dirty="0" smtClean="0"/>
                        <a:t>(κ </a:t>
                      </a:r>
                      <a:r>
                        <a:rPr lang="en-US" sz="2000" noProof="0" dirty="0" smtClean="0"/>
                        <a:t>bits</a:t>
                      </a:r>
                      <a:r>
                        <a:rPr lang="el-GR" sz="2000" noProof="0" dirty="0" smtClean="0"/>
                        <a:t>)</a:t>
                      </a:r>
                      <a:endParaRPr lang="el-GR" sz="2000" noProof="0" dirty="0"/>
                    </a:p>
                  </a:txBody>
                  <a:tcPr marL="91439" marR="91439" marT="45728" marB="4572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noProof="0" dirty="0" smtClean="0"/>
                        <a:t>Ψηφίο</a:t>
                      </a:r>
                      <a:r>
                        <a:rPr lang="el-GR" sz="2000" baseline="0" noProof="0" dirty="0" smtClean="0"/>
                        <a:t> εγκυρότητας</a:t>
                      </a:r>
                      <a:endParaRPr lang="el-GR" sz="2000" noProof="0" dirty="0"/>
                    </a:p>
                  </a:txBody>
                  <a:tcPr marL="91439" marR="91439" marT="45728" marB="4572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noProof="0" dirty="0" smtClean="0"/>
                        <a:t>Ετικέτα </a:t>
                      </a:r>
                    </a:p>
                    <a:p>
                      <a:pPr algn="ctr"/>
                      <a:r>
                        <a:rPr lang="el-GR" sz="2000" noProof="0" dirty="0" smtClean="0"/>
                        <a:t>(ν-κ </a:t>
                      </a:r>
                      <a:r>
                        <a:rPr lang="en-US" sz="2000" noProof="0" dirty="0" smtClean="0"/>
                        <a:t>bits</a:t>
                      </a:r>
                      <a:r>
                        <a:rPr lang="el-GR" sz="2000" noProof="0" dirty="0" smtClean="0"/>
                        <a:t>)</a:t>
                      </a:r>
                      <a:endParaRPr lang="el-GR" sz="2000" noProof="0" dirty="0"/>
                    </a:p>
                  </a:txBody>
                  <a:tcPr marL="91439" marR="91439" marT="45728" marB="4572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noProof="0" dirty="0" smtClean="0"/>
                        <a:t>0</a:t>
                      </a:r>
                      <a:endParaRPr lang="el-GR" sz="2000" noProof="0" dirty="0"/>
                    </a:p>
                  </a:txBody>
                  <a:tcPr marL="91439" marR="91439" marT="45728" marB="4572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noProof="0" dirty="0" smtClean="0"/>
                        <a:t>1</a:t>
                      </a:r>
                      <a:endParaRPr lang="el-GR" sz="2000" noProof="0" dirty="0"/>
                    </a:p>
                  </a:txBody>
                  <a:tcPr marL="91439" marR="91439" marT="45728" marB="4572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noProof="0" dirty="0" smtClean="0"/>
                        <a:t>…</a:t>
                      </a:r>
                      <a:endParaRPr lang="el-GR" sz="2000" noProof="0" dirty="0"/>
                    </a:p>
                  </a:txBody>
                  <a:tcPr marL="91439" marR="91439" marT="45728" marB="4572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noProof="0" dirty="0" smtClean="0"/>
                        <a:t>2</a:t>
                      </a:r>
                      <a:r>
                        <a:rPr lang="el-GR" sz="2000" baseline="30000" noProof="0" dirty="0" smtClean="0"/>
                        <a:t>μ</a:t>
                      </a:r>
                      <a:r>
                        <a:rPr lang="el-GR" sz="2000" noProof="0" dirty="0" smtClean="0"/>
                        <a:t>-1</a:t>
                      </a:r>
                      <a:endParaRPr lang="el-GR" sz="2000" noProof="0" dirty="0"/>
                    </a:p>
                  </a:txBody>
                  <a:tcPr marL="91439" marR="91439" marT="45728" marB="45728" anchor="ctr"/>
                </a:tc>
              </a:tr>
              <a:tr h="838200">
                <a:tc>
                  <a:txBody>
                    <a:bodyPr/>
                    <a:lstStyle/>
                    <a:p>
                      <a:r>
                        <a:rPr lang="el-GR" sz="1800" noProof="0" dirty="0" smtClean="0"/>
                        <a:t>0</a:t>
                      </a:r>
                      <a:endParaRPr lang="el-GR" sz="1800" noProof="0" dirty="0"/>
                    </a:p>
                  </a:txBody>
                  <a:tcPr marL="91439" marR="91439" marT="45728" marB="45728"/>
                </a:tc>
                <a:tc>
                  <a:txBody>
                    <a:bodyPr/>
                    <a:lstStyle/>
                    <a:p>
                      <a:endParaRPr lang="el-GR" sz="1800" noProof="0" dirty="0"/>
                    </a:p>
                  </a:txBody>
                  <a:tcPr marL="91439" marR="91439" marT="45728" marB="45728"/>
                </a:tc>
                <a:tc>
                  <a:txBody>
                    <a:bodyPr/>
                    <a:lstStyle/>
                    <a:p>
                      <a:endParaRPr lang="el-GR" sz="1800" noProof="0" dirty="0"/>
                    </a:p>
                  </a:txBody>
                  <a:tcPr marL="91439" marR="91439" marT="45728" marB="45728"/>
                </a:tc>
                <a:tc>
                  <a:txBody>
                    <a:bodyPr/>
                    <a:lstStyle/>
                    <a:p>
                      <a:r>
                        <a:rPr lang="el-GR" sz="1800" noProof="0" dirty="0" smtClean="0"/>
                        <a:t>Λέξη 0 του πλαισίου</a:t>
                      </a:r>
                      <a:r>
                        <a:rPr lang="el-GR" sz="1800" baseline="0" noProof="0" dirty="0" smtClean="0"/>
                        <a:t> 0</a:t>
                      </a:r>
                      <a:endParaRPr lang="el-GR" sz="1800" noProof="0" dirty="0"/>
                    </a:p>
                  </a:txBody>
                  <a:tcPr marL="91439" marR="91439" marT="45728" marB="45728"/>
                </a:tc>
                <a:tc>
                  <a:txBody>
                    <a:bodyPr/>
                    <a:lstStyle/>
                    <a:p>
                      <a:r>
                        <a:rPr lang="el-GR" sz="1800" noProof="0" dirty="0" smtClean="0"/>
                        <a:t>Λέξη 1 του πλαισίου</a:t>
                      </a:r>
                      <a:r>
                        <a:rPr lang="el-GR" sz="1800" baseline="0" noProof="0" dirty="0" smtClean="0"/>
                        <a:t> 0</a:t>
                      </a:r>
                      <a:endParaRPr lang="el-GR" sz="1800" noProof="0" dirty="0"/>
                    </a:p>
                  </a:txBody>
                  <a:tcPr marL="91439" marR="91439" marT="45728" marB="45728"/>
                </a:tc>
                <a:tc>
                  <a:txBody>
                    <a:bodyPr/>
                    <a:lstStyle/>
                    <a:p>
                      <a:endParaRPr lang="el-GR" sz="1800" noProof="0" dirty="0"/>
                    </a:p>
                  </a:txBody>
                  <a:tcPr marL="91439" marR="91439" marT="45728" marB="45728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noProof="0" dirty="0" smtClean="0"/>
                        <a:t>Λέξη 2</a:t>
                      </a:r>
                      <a:r>
                        <a:rPr lang="el-GR" sz="1800" baseline="30000" noProof="0" dirty="0" smtClean="0"/>
                        <a:t>μ</a:t>
                      </a:r>
                      <a:r>
                        <a:rPr lang="el-GR" sz="1800" noProof="0" dirty="0" smtClean="0"/>
                        <a:t>-1</a:t>
                      </a:r>
                    </a:p>
                    <a:p>
                      <a:r>
                        <a:rPr lang="el-GR" sz="1800" noProof="0" dirty="0" smtClean="0"/>
                        <a:t>του πλαισίου</a:t>
                      </a:r>
                      <a:r>
                        <a:rPr lang="el-GR" sz="1800" baseline="0" noProof="0" dirty="0" smtClean="0"/>
                        <a:t> 0</a:t>
                      </a:r>
                      <a:endParaRPr lang="el-GR" sz="1800" noProof="0" dirty="0"/>
                    </a:p>
                  </a:txBody>
                  <a:tcPr marL="91439" marR="91439" marT="45728" marB="45728"/>
                </a:tc>
              </a:tr>
              <a:tr h="762000">
                <a:tc>
                  <a:txBody>
                    <a:bodyPr/>
                    <a:lstStyle/>
                    <a:p>
                      <a:r>
                        <a:rPr lang="el-GR" sz="1800" noProof="0" dirty="0" smtClean="0"/>
                        <a:t>1</a:t>
                      </a:r>
                      <a:endParaRPr lang="el-GR" sz="1800" noProof="0" dirty="0"/>
                    </a:p>
                  </a:txBody>
                  <a:tcPr marL="91439" marR="91439" marT="45728" marB="45728"/>
                </a:tc>
                <a:tc>
                  <a:txBody>
                    <a:bodyPr/>
                    <a:lstStyle/>
                    <a:p>
                      <a:endParaRPr lang="el-GR" sz="1800" noProof="0" dirty="0"/>
                    </a:p>
                  </a:txBody>
                  <a:tcPr marL="91439" marR="91439" marT="45728" marB="45728"/>
                </a:tc>
                <a:tc>
                  <a:txBody>
                    <a:bodyPr/>
                    <a:lstStyle/>
                    <a:p>
                      <a:endParaRPr lang="el-GR" sz="1800" noProof="0" dirty="0"/>
                    </a:p>
                  </a:txBody>
                  <a:tcPr marL="91439" marR="91439" marT="45728" marB="45728"/>
                </a:tc>
                <a:tc>
                  <a:txBody>
                    <a:bodyPr/>
                    <a:lstStyle/>
                    <a:p>
                      <a:r>
                        <a:rPr lang="el-GR" sz="1800" noProof="0" dirty="0" smtClean="0"/>
                        <a:t>Λέξη 0 του πλαισίου</a:t>
                      </a:r>
                      <a:r>
                        <a:rPr lang="el-GR" sz="1800" baseline="0" noProof="0" dirty="0" smtClean="0"/>
                        <a:t> 1</a:t>
                      </a:r>
                      <a:endParaRPr lang="el-GR" sz="1800" noProof="0" dirty="0"/>
                    </a:p>
                  </a:txBody>
                  <a:tcPr marL="91439" marR="91439" marT="45728" marB="45728"/>
                </a:tc>
                <a:tc>
                  <a:txBody>
                    <a:bodyPr/>
                    <a:lstStyle/>
                    <a:p>
                      <a:r>
                        <a:rPr lang="el-GR" sz="1800" noProof="0" dirty="0" smtClean="0"/>
                        <a:t>Λέξη 1 του πλαισίου</a:t>
                      </a:r>
                      <a:r>
                        <a:rPr lang="el-GR" sz="1800" baseline="0" noProof="0" dirty="0" smtClean="0"/>
                        <a:t> 1</a:t>
                      </a:r>
                      <a:endParaRPr lang="el-GR" sz="1800" noProof="0" dirty="0"/>
                    </a:p>
                  </a:txBody>
                  <a:tcPr marL="91439" marR="91439" marT="45728" marB="45728"/>
                </a:tc>
                <a:tc>
                  <a:txBody>
                    <a:bodyPr/>
                    <a:lstStyle/>
                    <a:p>
                      <a:endParaRPr lang="el-GR" sz="1800" noProof="0" dirty="0"/>
                    </a:p>
                  </a:txBody>
                  <a:tcPr marL="91439" marR="91439" marT="45728" marB="45728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noProof="0" dirty="0" smtClean="0"/>
                        <a:t>Λέξη 2</a:t>
                      </a:r>
                      <a:r>
                        <a:rPr lang="el-GR" sz="1800" baseline="30000" noProof="0" dirty="0" smtClean="0"/>
                        <a:t>μ</a:t>
                      </a:r>
                      <a:r>
                        <a:rPr lang="el-GR" sz="1800" noProof="0" dirty="0" smtClean="0"/>
                        <a:t>-1</a:t>
                      </a:r>
                    </a:p>
                    <a:p>
                      <a:r>
                        <a:rPr lang="el-GR" sz="1800" noProof="0" dirty="0" smtClean="0"/>
                        <a:t>του πλαισίου</a:t>
                      </a:r>
                      <a:r>
                        <a:rPr lang="el-GR" sz="1800" baseline="0" noProof="0" dirty="0" smtClean="0"/>
                        <a:t> 1</a:t>
                      </a:r>
                      <a:endParaRPr lang="el-GR" sz="1800" noProof="0" dirty="0"/>
                    </a:p>
                  </a:txBody>
                  <a:tcPr marL="91439" marR="91439" marT="45728" marB="45728"/>
                </a:tc>
              </a:tr>
              <a:tr h="762000">
                <a:tc>
                  <a:txBody>
                    <a:bodyPr/>
                    <a:lstStyle/>
                    <a:p>
                      <a:r>
                        <a:rPr lang="el-GR" sz="1800" noProof="0" dirty="0" smtClean="0"/>
                        <a:t>2</a:t>
                      </a:r>
                      <a:endParaRPr lang="el-GR" sz="1800" noProof="0" dirty="0"/>
                    </a:p>
                  </a:txBody>
                  <a:tcPr marL="91439" marR="91439" marT="45728" marB="45728"/>
                </a:tc>
                <a:tc>
                  <a:txBody>
                    <a:bodyPr/>
                    <a:lstStyle/>
                    <a:p>
                      <a:endParaRPr lang="el-GR" sz="1800" noProof="0" dirty="0"/>
                    </a:p>
                  </a:txBody>
                  <a:tcPr marL="91439" marR="91439" marT="45728" marB="45728"/>
                </a:tc>
                <a:tc>
                  <a:txBody>
                    <a:bodyPr/>
                    <a:lstStyle/>
                    <a:p>
                      <a:endParaRPr lang="el-GR" sz="1800" noProof="0" dirty="0"/>
                    </a:p>
                  </a:txBody>
                  <a:tcPr marL="91439" marR="91439" marT="45728" marB="45728"/>
                </a:tc>
                <a:tc>
                  <a:txBody>
                    <a:bodyPr/>
                    <a:lstStyle/>
                    <a:p>
                      <a:r>
                        <a:rPr lang="el-GR" sz="1800" noProof="0" dirty="0" smtClean="0"/>
                        <a:t>Λέξη 0 του πλαισίου</a:t>
                      </a:r>
                      <a:r>
                        <a:rPr lang="el-GR" sz="1800" baseline="0" noProof="0" dirty="0" smtClean="0"/>
                        <a:t> 2</a:t>
                      </a:r>
                      <a:endParaRPr lang="el-GR" sz="1800" noProof="0" dirty="0"/>
                    </a:p>
                  </a:txBody>
                  <a:tcPr marL="91439" marR="91439" marT="45728" marB="45728"/>
                </a:tc>
                <a:tc>
                  <a:txBody>
                    <a:bodyPr/>
                    <a:lstStyle/>
                    <a:p>
                      <a:r>
                        <a:rPr lang="el-GR" sz="1800" noProof="0" dirty="0" smtClean="0"/>
                        <a:t>Λέξη 1 του πλαισίου</a:t>
                      </a:r>
                      <a:r>
                        <a:rPr lang="el-GR" sz="1800" baseline="0" noProof="0" dirty="0" smtClean="0"/>
                        <a:t> 2</a:t>
                      </a:r>
                      <a:endParaRPr lang="el-GR" sz="1800" noProof="0" dirty="0"/>
                    </a:p>
                  </a:txBody>
                  <a:tcPr marL="91439" marR="91439" marT="45728" marB="45728"/>
                </a:tc>
                <a:tc>
                  <a:txBody>
                    <a:bodyPr/>
                    <a:lstStyle/>
                    <a:p>
                      <a:endParaRPr lang="el-GR" sz="1800" noProof="0" dirty="0"/>
                    </a:p>
                  </a:txBody>
                  <a:tcPr marL="91439" marR="91439" marT="45728" marB="45728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noProof="0" dirty="0" smtClean="0"/>
                        <a:t>Λέξη 2</a:t>
                      </a:r>
                      <a:r>
                        <a:rPr lang="el-GR" sz="1800" baseline="30000" noProof="0" dirty="0" smtClean="0"/>
                        <a:t>μ</a:t>
                      </a:r>
                      <a:r>
                        <a:rPr lang="el-GR" sz="1800" noProof="0" dirty="0" smtClean="0"/>
                        <a:t>-1</a:t>
                      </a:r>
                    </a:p>
                    <a:p>
                      <a:r>
                        <a:rPr lang="el-GR" sz="1800" noProof="0" dirty="0" smtClean="0"/>
                        <a:t>του πλαισίου</a:t>
                      </a:r>
                      <a:r>
                        <a:rPr lang="el-GR" sz="1800" baseline="0" noProof="0" dirty="0" smtClean="0"/>
                        <a:t> 2</a:t>
                      </a:r>
                      <a:endParaRPr lang="el-GR" sz="1800" noProof="0" dirty="0"/>
                    </a:p>
                  </a:txBody>
                  <a:tcPr marL="91439" marR="91439" marT="45728" marB="45728"/>
                </a:tc>
              </a:tr>
              <a:tr h="685800">
                <a:tc>
                  <a:txBody>
                    <a:bodyPr/>
                    <a:lstStyle/>
                    <a:p>
                      <a:r>
                        <a:rPr lang="el-GR" sz="1800" noProof="0" dirty="0" smtClean="0"/>
                        <a:t>3</a:t>
                      </a:r>
                      <a:endParaRPr lang="el-GR" sz="1800" noProof="0" dirty="0"/>
                    </a:p>
                  </a:txBody>
                  <a:tcPr marL="91439" marR="91439" marT="45728" marB="45728"/>
                </a:tc>
                <a:tc>
                  <a:txBody>
                    <a:bodyPr/>
                    <a:lstStyle/>
                    <a:p>
                      <a:endParaRPr lang="el-GR" sz="1800" noProof="0" dirty="0"/>
                    </a:p>
                  </a:txBody>
                  <a:tcPr marL="91439" marR="91439" marT="45728" marB="45728"/>
                </a:tc>
                <a:tc>
                  <a:txBody>
                    <a:bodyPr/>
                    <a:lstStyle/>
                    <a:p>
                      <a:endParaRPr lang="el-GR" sz="1800" noProof="0" dirty="0"/>
                    </a:p>
                  </a:txBody>
                  <a:tcPr marL="91439" marR="91439" marT="45728" marB="45728"/>
                </a:tc>
                <a:tc>
                  <a:txBody>
                    <a:bodyPr/>
                    <a:lstStyle/>
                    <a:p>
                      <a:endParaRPr lang="el-GR" sz="1800" noProof="0" dirty="0"/>
                    </a:p>
                  </a:txBody>
                  <a:tcPr marL="91439" marR="91439" marT="45728" marB="45728"/>
                </a:tc>
                <a:tc>
                  <a:txBody>
                    <a:bodyPr/>
                    <a:lstStyle/>
                    <a:p>
                      <a:endParaRPr lang="el-GR" sz="1800" noProof="0" dirty="0"/>
                    </a:p>
                  </a:txBody>
                  <a:tcPr marL="91439" marR="91439" marT="45728" marB="45728"/>
                </a:tc>
                <a:tc>
                  <a:txBody>
                    <a:bodyPr/>
                    <a:lstStyle/>
                    <a:p>
                      <a:endParaRPr lang="el-GR" sz="1800" noProof="0" dirty="0"/>
                    </a:p>
                  </a:txBody>
                  <a:tcPr marL="91439" marR="91439" marT="45728" marB="45728"/>
                </a:tc>
                <a:tc>
                  <a:txBody>
                    <a:bodyPr/>
                    <a:lstStyle/>
                    <a:p>
                      <a:endParaRPr lang="el-GR" sz="1800" noProof="0" dirty="0"/>
                    </a:p>
                  </a:txBody>
                  <a:tcPr marL="91439" marR="91439" marT="45728" marB="45728"/>
                </a:tc>
              </a:tr>
            </a:tbl>
          </a:graphicData>
        </a:graphic>
      </p:graphicFrame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Κρυφή Μνήμη </a:t>
            </a:r>
            <a:r>
              <a:rPr lang="en-US" sz="1400" smtClean="0">
                <a:solidFill>
                  <a:schemeClr val="tx1"/>
                </a:solidFill>
              </a:rPr>
              <a:t>Cache</a:t>
            </a:r>
            <a:endParaRPr lang="el-GR" sz="140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34637-37F9-48E4-8010-F74251B72B1F}" type="slidenum">
              <a:rPr lang="el-GR" sz="1400" smtClean="0">
                <a:solidFill>
                  <a:schemeClr val="tx1"/>
                </a:solidFill>
              </a:rPr>
              <a:t>15</a:t>
            </a:fld>
            <a:endParaRPr lang="el-GR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05536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b="1" dirty="0" smtClean="0"/>
              <a:t>Παράδειγμα μονοσήμαντης απεικόνισης (1 από 2)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spcAft>
                <a:spcPts val="18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200" dirty="0" smtClean="0"/>
              <a:t>Ας υποθέσουμε ότι μία κρυφή μνήμη 32 λέξεων έχει πλαίσια των 2 λέξεων, και οι διευθύνσεις είναι 12 </a:t>
            </a:r>
            <a:r>
              <a:rPr lang="en-US" altLang="el-GR" sz="2200" dirty="0" smtClean="0"/>
              <a:t>bit</a:t>
            </a:r>
            <a:r>
              <a:rPr lang="el-GR" altLang="el-GR" sz="2200" dirty="0" smtClean="0"/>
              <a:t> (</a:t>
            </a:r>
            <a:r>
              <a:rPr lang="el-GR" altLang="el-GR" sz="2200" dirty="0" err="1" smtClean="0"/>
              <a:t>μ=1</a:t>
            </a:r>
            <a:r>
              <a:rPr lang="el-GR" altLang="el-GR" sz="2200" dirty="0" smtClean="0"/>
              <a:t>, κ=4, ν-κ=7).</a:t>
            </a:r>
          </a:p>
          <a:p>
            <a:pPr marL="457200" indent="-457200">
              <a:spcBef>
                <a:spcPts val="0"/>
              </a:spcBef>
              <a:spcAft>
                <a:spcPts val="18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200" dirty="0" smtClean="0"/>
              <a:t>Αν η ΚΜΕ ζητήσει τη διεύθυνση 0110011-0100-1, τότε θα αναζητηθεί το πλαίσιο </a:t>
            </a:r>
            <a:r>
              <a:rPr lang="el-GR" altLang="el-GR" sz="2200" dirty="0" err="1" smtClean="0"/>
              <a:t>Νο</a:t>
            </a:r>
            <a:r>
              <a:rPr lang="el-GR" altLang="el-GR" sz="2200" dirty="0" smtClean="0"/>
              <a:t> 4, και η λέξη 1 μέσα σε αυτό.</a:t>
            </a:r>
          </a:p>
          <a:p>
            <a:pPr marL="457200" indent="-457200">
              <a:spcBef>
                <a:spcPts val="0"/>
              </a:spcBef>
              <a:spcAft>
                <a:spcPts val="18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200" dirty="0" smtClean="0"/>
              <a:t>Θα χρησιμοποιηθεί η λέξη αυτή μόνο αν η ετικέτα που αντιστοιχίζεται στο πλαίσιο </a:t>
            </a:r>
            <a:r>
              <a:rPr lang="el-GR" altLang="el-GR" sz="2200" dirty="0" err="1" smtClean="0"/>
              <a:t>Νο</a:t>
            </a:r>
            <a:r>
              <a:rPr lang="el-GR" altLang="el-GR" sz="2200" dirty="0" smtClean="0"/>
              <a:t> 4, συμφωνεί με την τιμή 0110011 και το ψηφίο εγκυρότητας είναι 1.</a:t>
            </a:r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200" dirty="0" smtClean="0"/>
              <a:t>Αν η ΚΜΕ ζητήσει τη διεύθυνση 0000111-1100-1, τότε θα επιστραφεί από την κρυφή μνήμη η λέξη </a:t>
            </a:r>
            <a:r>
              <a:rPr lang="el-GR" altLang="el-GR" sz="2200" dirty="0" err="1" smtClean="0"/>
              <a:t>Νο</a:t>
            </a:r>
            <a:r>
              <a:rPr lang="el-GR" altLang="el-GR" sz="2200" dirty="0" smtClean="0"/>
              <a:t> 1 μέσα στο πλαίσιο </a:t>
            </a:r>
            <a:r>
              <a:rPr lang="el-GR" altLang="el-GR" sz="2200" dirty="0" err="1" smtClean="0"/>
              <a:t>Νο</a:t>
            </a:r>
            <a:r>
              <a:rPr lang="el-GR" altLang="el-GR" sz="2200" dirty="0" smtClean="0"/>
              <a:t> 12, μόνο αν συμφωνεί η αντίστοιχη ετικέτα με την τιμή 0000111 και το ψηφίο εγκυρότητας είναι 1.</a:t>
            </a: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Κρυφή Μνήμη </a:t>
            </a:r>
            <a:r>
              <a:rPr lang="en-US" sz="1400" dirty="0" smtClean="0">
                <a:solidFill>
                  <a:schemeClr val="tx1"/>
                </a:solidFill>
              </a:rPr>
              <a:t>Cache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34637-37F9-48E4-8010-F74251B72B1F}" type="slidenum">
              <a:rPr lang="el-GR" sz="1400" smtClean="0">
                <a:solidFill>
                  <a:schemeClr val="tx1"/>
                </a:solidFill>
              </a:rPr>
              <a:t>16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92809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b="1" dirty="0" smtClean="0"/>
              <a:t>Παράδειγμα μονοσήμαντης απεικόνισης (2 από </a:t>
            </a:r>
            <a:r>
              <a:rPr lang="en-US" altLang="el-GR" b="1" dirty="0" smtClean="0"/>
              <a:t>2</a:t>
            </a:r>
            <a:r>
              <a:rPr lang="el-GR" altLang="el-GR" b="1" dirty="0" smtClean="0"/>
              <a:t>)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800" dirty="0" smtClean="0"/>
              <a:t>Έστω διευθύνσεις 8-</a:t>
            </a:r>
            <a:r>
              <a:rPr lang="en-US" altLang="el-GR" sz="2800" dirty="0" smtClean="0"/>
              <a:t>bit </a:t>
            </a:r>
            <a:r>
              <a:rPr lang="el-GR" altLang="el-GR" sz="2800" dirty="0" smtClean="0"/>
              <a:t>με κρυφή μνήμη 8 πλαισίων, και 2 λέξεις σε κάθε πλαίσιο.</a:t>
            </a:r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800" dirty="0" smtClean="0"/>
              <a:t>Έστω ότι ζητούνται οι προσπελάσεις των διευθύνσεων όπως φαίνεται στον παρακάτω πίνακα. </a:t>
            </a:r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800" dirty="0" smtClean="0"/>
              <a:t>Αρχικά η κρυφή μνήμη είναι άδεια.</a:t>
            </a:r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800" dirty="0" smtClean="0"/>
              <a:t>Ο συμβολισμός ΜΠ(Χ,Υ)</a:t>
            </a:r>
            <a:r>
              <a:rPr lang="el-GR" altLang="el-GR" sz="2800" dirty="0" smtClean="0">
                <a:sym typeface="Wingdings" pitchFamily="2" charset="2"/>
              </a:rPr>
              <a:t>ΠΖ, σημαίνει ότι το μπλοκ με διεύθυνση από Χ μέχρι Υ, αντιγράφεται στο πλαίσιο Ζ.</a:t>
            </a:r>
            <a:endParaRPr lang="el-GR" altLang="el-GR" sz="2800" dirty="0" smtClean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Κρυφή Μνήμη </a:t>
            </a:r>
            <a:r>
              <a:rPr lang="en-US" sz="1400" dirty="0" smtClean="0">
                <a:solidFill>
                  <a:schemeClr val="tx1"/>
                </a:solidFill>
              </a:rPr>
              <a:t>Cache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34637-37F9-48E4-8010-F74251B72B1F}" type="slidenum">
              <a:rPr lang="el-GR" sz="1400" smtClean="0">
                <a:solidFill>
                  <a:schemeClr val="tx1"/>
                </a:solidFill>
              </a:rPr>
              <a:t>17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6578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b="1" dirty="0" smtClean="0"/>
              <a:t>Παράδειγμα προσπέλασης </a:t>
            </a:r>
            <a:br>
              <a:rPr lang="el-GR" altLang="el-GR" b="1" dirty="0" smtClean="0"/>
            </a:br>
            <a:r>
              <a:rPr lang="el-GR" altLang="el-GR" b="1" dirty="0" smtClean="0"/>
              <a:t>σε μονοσήμαντη απεικόνιση</a:t>
            </a:r>
            <a:endParaRPr lang="el-GR" b="1" dirty="0"/>
          </a:p>
        </p:txBody>
      </p:sp>
      <p:graphicFrame>
        <p:nvGraphicFramePr>
          <p:cNvPr id="6" name="Θέση περιεχομένου 1" descr="Πίνακας με τις προσπελάσεις των διευθύνσεων του παραδείγματος."/>
          <p:cNvGraphicFramePr>
            <a:graphicFrameLocks noGrp="1"/>
          </p:cNvGraphicFramePr>
          <p:nvPr>
            <p:ph idx="1"/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26576635"/>
              </p:ext>
            </p:extLst>
          </p:nvPr>
        </p:nvGraphicFramePr>
        <p:xfrm>
          <a:off x="457200" y="1524000"/>
          <a:ext cx="8229600" cy="4718148"/>
        </p:xfrm>
        <a:graphic>
          <a:graphicData uri="http://schemas.openxmlformats.org/drawingml/2006/table">
            <a:tbl>
              <a:tblPr firstRow="1" bandRow="1">
                <a:effectLst>
                  <a:outerShdw blurRad="127000" dist="88900" dir="5400000" algn="t" rotWithShape="0">
                    <a:prstClr val="black">
                      <a:alpha val="40000"/>
                    </a:prstClr>
                  </a:outerShdw>
                </a:effectLst>
                <a:tableStyleId>{073A0DAA-6AF3-43AB-8588-CEC1D06C72B9}</a:tableStyleId>
              </a:tblPr>
              <a:tblGrid>
                <a:gridCol w="1676400"/>
                <a:gridCol w="2819400"/>
                <a:gridCol w="1524000"/>
                <a:gridCol w="2209800"/>
              </a:tblGrid>
              <a:tr h="562307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l-GR" sz="2200" noProof="0" dirty="0" smtClean="0"/>
                        <a:t>Διεύθυνση (</a:t>
                      </a:r>
                      <a:r>
                        <a:rPr lang="en-US" sz="2200" noProof="0" dirty="0" smtClean="0"/>
                        <a:t>h</a:t>
                      </a:r>
                      <a:r>
                        <a:rPr lang="el-GR" sz="2200" noProof="0" dirty="0" smtClean="0"/>
                        <a:t>)</a:t>
                      </a:r>
                      <a:endParaRPr lang="el-GR" sz="2200" noProof="0" dirty="0"/>
                    </a:p>
                  </a:txBody>
                  <a:tcPr marL="91439" marR="91439" marT="45714" marB="45714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l-GR" sz="2200" noProof="0" dirty="0" smtClean="0"/>
                        <a:t>Ετικέτα-Πλαίσιο-Λέξη</a:t>
                      </a:r>
                      <a:endParaRPr lang="el-GR" sz="2200" noProof="0" dirty="0"/>
                    </a:p>
                  </a:txBody>
                  <a:tcPr marL="91439" marR="91439" marT="45714" marB="45714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l-GR" sz="2200" noProof="0" dirty="0" smtClean="0"/>
                        <a:t>Επιτυχία-Αποτυχία</a:t>
                      </a:r>
                      <a:endParaRPr lang="el-GR" sz="2200" noProof="0" dirty="0"/>
                    </a:p>
                  </a:txBody>
                  <a:tcPr marL="91439" marR="91439" marT="45714" marB="45714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l-GR" sz="2200" noProof="0" dirty="0" smtClean="0"/>
                        <a:t>Μεταφορά</a:t>
                      </a:r>
                      <a:r>
                        <a:rPr lang="el-GR" sz="2200" baseline="0" noProof="0" dirty="0" smtClean="0"/>
                        <a:t> στην κρυφή μνήμη</a:t>
                      </a:r>
                      <a:endParaRPr lang="el-GR" sz="2200" noProof="0" dirty="0"/>
                    </a:p>
                  </a:txBody>
                  <a:tcPr marL="91439" marR="91439" marT="45714" marB="45714"/>
                </a:tc>
              </a:tr>
              <a:tr h="276216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el-GR" sz="2000" noProof="0" dirty="0" smtClean="0"/>
                        <a:t>93</a:t>
                      </a:r>
                      <a:endParaRPr lang="el-GR" sz="2000" noProof="0" dirty="0"/>
                    </a:p>
                  </a:txBody>
                  <a:tcPr marL="91439" marR="91439" marT="45714" marB="4571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el-GR" sz="2000" noProof="0" dirty="0" smtClean="0"/>
                        <a:t>1001-001-1</a:t>
                      </a:r>
                      <a:endParaRPr lang="el-GR" sz="2000" noProof="0" dirty="0"/>
                    </a:p>
                  </a:txBody>
                  <a:tcPr marL="91439" marR="91439" marT="45714" marB="4571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el-GR" sz="2000" noProof="0" dirty="0" smtClean="0"/>
                        <a:t>Απ.</a:t>
                      </a:r>
                      <a:endParaRPr lang="el-GR" sz="2000" noProof="0" dirty="0"/>
                    </a:p>
                  </a:txBody>
                  <a:tcPr marL="91439" marR="91439" marT="45714" marB="4571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el-GR" sz="2000" noProof="0" dirty="0" smtClean="0"/>
                        <a:t>ΜΠ(92, 93) </a:t>
                      </a:r>
                      <a:r>
                        <a:rPr lang="el-GR" sz="2000" noProof="0" dirty="0" smtClean="0">
                          <a:sym typeface="Wingdings" pitchFamily="2" charset="2"/>
                        </a:rPr>
                        <a:t> Π1</a:t>
                      </a:r>
                      <a:endParaRPr lang="el-GR" sz="2000" noProof="0" dirty="0"/>
                    </a:p>
                  </a:txBody>
                  <a:tcPr marL="91439" marR="91439" marT="45714" marB="45714" anchor="ctr"/>
                </a:tc>
              </a:tr>
              <a:tr h="276216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el-GR" sz="2000" noProof="0" dirty="0" smtClean="0"/>
                        <a:t>80</a:t>
                      </a:r>
                      <a:endParaRPr lang="el-GR" sz="2000" noProof="0" dirty="0"/>
                    </a:p>
                  </a:txBody>
                  <a:tcPr marL="91439" marR="91439" marT="45714" marB="4571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el-GR" sz="2000" noProof="0" dirty="0" smtClean="0"/>
                        <a:t>1000-000-0</a:t>
                      </a:r>
                      <a:endParaRPr lang="el-GR" sz="2000" noProof="0" dirty="0"/>
                    </a:p>
                  </a:txBody>
                  <a:tcPr marL="91439" marR="91439" marT="45714" marB="4571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el-GR" sz="2000" noProof="0" dirty="0" smtClean="0"/>
                        <a:t>Απ.</a:t>
                      </a:r>
                      <a:endParaRPr lang="el-GR" sz="2000" noProof="0" dirty="0"/>
                    </a:p>
                  </a:txBody>
                  <a:tcPr marL="91439" marR="91439" marT="45714" marB="45714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000" noProof="0" dirty="0" smtClean="0"/>
                        <a:t>ΜΠ(80, 81) </a:t>
                      </a:r>
                      <a:r>
                        <a:rPr lang="el-GR" sz="2000" noProof="0" dirty="0" smtClean="0">
                          <a:sym typeface="Wingdings" pitchFamily="2" charset="2"/>
                        </a:rPr>
                        <a:t> Π0</a:t>
                      </a:r>
                      <a:endParaRPr lang="el-GR" sz="2000" noProof="0" dirty="0" smtClean="0"/>
                    </a:p>
                  </a:txBody>
                  <a:tcPr marL="91439" marR="91439" marT="45714" marB="45714" anchor="ctr"/>
                </a:tc>
              </a:tr>
              <a:tr h="276216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el-GR" sz="2000" noProof="0" dirty="0" smtClean="0"/>
                        <a:t>81</a:t>
                      </a:r>
                      <a:endParaRPr lang="el-GR" sz="2000" noProof="0" dirty="0"/>
                    </a:p>
                  </a:txBody>
                  <a:tcPr marL="91439" marR="91439" marT="45714" marB="4571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el-GR" sz="2000" noProof="0" dirty="0" smtClean="0"/>
                        <a:t>1000-000-1</a:t>
                      </a:r>
                      <a:endParaRPr lang="el-GR" sz="2000" noProof="0" dirty="0"/>
                    </a:p>
                  </a:txBody>
                  <a:tcPr marL="91439" marR="91439" marT="45714" marB="4571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el-GR" sz="2000" noProof="0" dirty="0" err="1" smtClean="0"/>
                        <a:t>Επ</a:t>
                      </a:r>
                      <a:r>
                        <a:rPr lang="el-GR" sz="2000" noProof="0" dirty="0" smtClean="0"/>
                        <a:t>.</a:t>
                      </a:r>
                      <a:endParaRPr lang="el-GR" sz="2000" noProof="0" dirty="0"/>
                    </a:p>
                  </a:txBody>
                  <a:tcPr marL="91439" marR="91439" marT="45714" marB="4571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endParaRPr lang="el-GR" sz="2000" noProof="0" dirty="0"/>
                    </a:p>
                  </a:txBody>
                  <a:tcPr marL="91439" marR="91439" marT="45714" marB="45714" anchor="ctr"/>
                </a:tc>
              </a:tr>
              <a:tr h="276216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el-GR" sz="2000" noProof="0" dirty="0" smtClean="0"/>
                        <a:t>10</a:t>
                      </a:r>
                      <a:endParaRPr lang="el-GR" sz="2000" noProof="0" dirty="0"/>
                    </a:p>
                  </a:txBody>
                  <a:tcPr marL="91439" marR="91439" marT="45714" marB="4571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el-GR" sz="2000" noProof="0" dirty="0" smtClean="0"/>
                        <a:t>0001-000-0</a:t>
                      </a:r>
                      <a:endParaRPr lang="el-GR" sz="2000" noProof="0" dirty="0"/>
                    </a:p>
                  </a:txBody>
                  <a:tcPr marL="91439" marR="91439" marT="45714" marB="4571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el-GR" sz="2000" noProof="0" dirty="0" smtClean="0"/>
                        <a:t>Απ.</a:t>
                      </a:r>
                      <a:endParaRPr lang="el-GR" sz="2000" noProof="0" dirty="0"/>
                    </a:p>
                  </a:txBody>
                  <a:tcPr marL="91439" marR="91439" marT="45714" marB="45714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000" noProof="0" dirty="0" smtClean="0"/>
                        <a:t>ΜΠ(10, 11) </a:t>
                      </a:r>
                      <a:r>
                        <a:rPr lang="el-GR" sz="2000" noProof="0" dirty="0" smtClean="0">
                          <a:sym typeface="Wingdings" pitchFamily="2" charset="2"/>
                        </a:rPr>
                        <a:t> Π0</a:t>
                      </a:r>
                      <a:endParaRPr lang="el-GR" sz="2000" noProof="0" dirty="0" smtClean="0"/>
                    </a:p>
                  </a:txBody>
                  <a:tcPr marL="91439" marR="91439" marT="45714" marB="45714" anchor="ctr"/>
                </a:tc>
              </a:tr>
              <a:tr h="276216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el-GR" sz="2000" noProof="0" dirty="0" smtClean="0"/>
                        <a:t>F8</a:t>
                      </a:r>
                      <a:endParaRPr lang="el-GR" sz="2000" noProof="0" dirty="0"/>
                    </a:p>
                  </a:txBody>
                  <a:tcPr marL="91439" marR="91439" marT="45714" marB="4571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el-GR" sz="2000" noProof="0" dirty="0" smtClean="0"/>
                        <a:t>1111-110-0</a:t>
                      </a:r>
                      <a:endParaRPr lang="el-GR" sz="2000" noProof="0" dirty="0"/>
                    </a:p>
                  </a:txBody>
                  <a:tcPr marL="91439" marR="91439" marT="45714" marB="4571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el-GR" sz="2000" noProof="0" dirty="0" smtClean="0"/>
                        <a:t>Απ.</a:t>
                      </a:r>
                      <a:endParaRPr lang="el-GR" sz="2000" noProof="0" dirty="0"/>
                    </a:p>
                  </a:txBody>
                  <a:tcPr marL="91439" marR="91439" marT="45714" marB="45714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000" noProof="0" dirty="0" smtClean="0"/>
                        <a:t>ΜΠ(F8, F9) </a:t>
                      </a:r>
                      <a:r>
                        <a:rPr lang="el-GR" sz="2000" noProof="0" dirty="0" smtClean="0">
                          <a:sym typeface="Wingdings" pitchFamily="2" charset="2"/>
                        </a:rPr>
                        <a:t> Π6</a:t>
                      </a:r>
                      <a:endParaRPr lang="el-GR" sz="2000" noProof="0" dirty="0" smtClean="0"/>
                    </a:p>
                  </a:txBody>
                  <a:tcPr marL="91439" marR="91439" marT="45714" marB="45714" anchor="ctr"/>
                </a:tc>
              </a:tr>
              <a:tr h="276216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el-GR" sz="2000" noProof="0" dirty="0" smtClean="0"/>
                        <a:t>95</a:t>
                      </a:r>
                      <a:endParaRPr lang="el-GR" sz="2000" noProof="0" dirty="0"/>
                    </a:p>
                  </a:txBody>
                  <a:tcPr marL="91439" marR="91439" marT="45714" marB="4571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el-GR" sz="2000" noProof="0" dirty="0" smtClean="0"/>
                        <a:t>1001-010-1</a:t>
                      </a:r>
                      <a:endParaRPr lang="el-GR" sz="2000" noProof="0" dirty="0"/>
                    </a:p>
                  </a:txBody>
                  <a:tcPr marL="91439" marR="91439" marT="45714" marB="4571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el-GR" sz="2000" noProof="0" dirty="0" smtClean="0"/>
                        <a:t>Απ.</a:t>
                      </a:r>
                      <a:endParaRPr lang="el-GR" sz="2000" noProof="0" dirty="0"/>
                    </a:p>
                  </a:txBody>
                  <a:tcPr marL="91439" marR="91439" marT="45714" marB="45714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000" noProof="0" dirty="0" smtClean="0"/>
                        <a:t>ΜΠ(94, 95) </a:t>
                      </a:r>
                      <a:r>
                        <a:rPr lang="el-GR" sz="2000" noProof="0" dirty="0" smtClean="0">
                          <a:sym typeface="Wingdings" pitchFamily="2" charset="2"/>
                        </a:rPr>
                        <a:t> Π2</a:t>
                      </a:r>
                      <a:endParaRPr lang="el-GR" sz="2000" noProof="0" dirty="0" smtClean="0"/>
                    </a:p>
                  </a:txBody>
                  <a:tcPr marL="91439" marR="91439" marT="45714" marB="45714" anchor="ctr"/>
                </a:tc>
              </a:tr>
              <a:tr h="276216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el-GR" sz="2000" noProof="0" dirty="0" smtClean="0"/>
                        <a:t>36</a:t>
                      </a:r>
                      <a:endParaRPr lang="el-GR" sz="2000" noProof="0" dirty="0"/>
                    </a:p>
                  </a:txBody>
                  <a:tcPr marL="91439" marR="91439" marT="45714" marB="4571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el-GR" sz="2000" noProof="0" dirty="0" smtClean="0"/>
                        <a:t>0011-011-0</a:t>
                      </a:r>
                      <a:endParaRPr lang="el-GR" sz="2000" noProof="0" dirty="0"/>
                    </a:p>
                  </a:txBody>
                  <a:tcPr marL="91439" marR="91439" marT="45714" marB="4571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el-GR" sz="2000" noProof="0" dirty="0" smtClean="0"/>
                        <a:t>Απ.</a:t>
                      </a:r>
                      <a:endParaRPr lang="el-GR" sz="2000" noProof="0" dirty="0"/>
                    </a:p>
                  </a:txBody>
                  <a:tcPr marL="91439" marR="91439" marT="45714" marB="45714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000" noProof="0" dirty="0" smtClean="0"/>
                        <a:t>ΜΠ(36, 37) </a:t>
                      </a:r>
                      <a:r>
                        <a:rPr lang="el-GR" sz="2000" noProof="0" dirty="0" smtClean="0">
                          <a:sym typeface="Wingdings" pitchFamily="2" charset="2"/>
                        </a:rPr>
                        <a:t> Π3</a:t>
                      </a:r>
                      <a:endParaRPr lang="el-GR" sz="2000" noProof="0" dirty="0" smtClean="0"/>
                    </a:p>
                  </a:txBody>
                  <a:tcPr marL="91439" marR="91439" marT="45714" marB="45714" anchor="ctr"/>
                </a:tc>
              </a:tr>
              <a:tr h="276216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el-GR" sz="2000" noProof="0" dirty="0" smtClean="0"/>
                        <a:t>37</a:t>
                      </a:r>
                      <a:endParaRPr lang="el-GR" sz="2000" noProof="0" dirty="0"/>
                    </a:p>
                  </a:txBody>
                  <a:tcPr marL="91439" marR="91439" marT="45714" marB="4571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el-GR" sz="2000" noProof="0" dirty="0" smtClean="0"/>
                        <a:t>0011-011-1</a:t>
                      </a:r>
                      <a:endParaRPr lang="el-GR" sz="2000" noProof="0" dirty="0"/>
                    </a:p>
                  </a:txBody>
                  <a:tcPr marL="91439" marR="91439" marT="45714" marB="4571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el-GR" sz="2000" noProof="0" dirty="0" err="1" smtClean="0"/>
                        <a:t>Επ</a:t>
                      </a:r>
                      <a:r>
                        <a:rPr lang="el-GR" sz="2000" noProof="0" dirty="0" smtClean="0"/>
                        <a:t>.</a:t>
                      </a:r>
                      <a:endParaRPr lang="el-GR" sz="2000" noProof="0" dirty="0"/>
                    </a:p>
                  </a:txBody>
                  <a:tcPr marL="91439" marR="91439" marT="45714" marB="4571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endParaRPr lang="el-GR" sz="2000" noProof="0" dirty="0"/>
                    </a:p>
                  </a:txBody>
                  <a:tcPr marL="91439" marR="91439" marT="45714" marB="45714" anchor="ctr"/>
                </a:tc>
              </a:tr>
              <a:tr h="276216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el-GR" sz="2000" noProof="0" dirty="0" smtClean="0"/>
                        <a:t>11</a:t>
                      </a:r>
                      <a:endParaRPr lang="el-GR" sz="2000" noProof="0" dirty="0"/>
                    </a:p>
                  </a:txBody>
                  <a:tcPr marL="91439" marR="91439" marT="45714" marB="4571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el-GR" sz="2000" noProof="0" dirty="0" smtClean="0"/>
                        <a:t>0001-000-1</a:t>
                      </a:r>
                      <a:endParaRPr lang="el-GR" sz="2000" noProof="0" dirty="0"/>
                    </a:p>
                  </a:txBody>
                  <a:tcPr marL="91439" marR="91439" marT="45714" marB="4571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el-GR" sz="2000" noProof="0" dirty="0" err="1" smtClean="0"/>
                        <a:t>Επ</a:t>
                      </a:r>
                      <a:r>
                        <a:rPr lang="el-GR" sz="2000" noProof="0" dirty="0" smtClean="0"/>
                        <a:t>.</a:t>
                      </a:r>
                      <a:endParaRPr lang="el-GR" sz="2000" noProof="0" dirty="0"/>
                    </a:p>
                  </a:txBody>
                  <a:tcPr marL="91439" marR="91439" marT="45714" marB="4571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endParaRPr lang="el-GR" sz="2000" noProof="0" dirty="0"/>
                    </a:p>
                  </a:txBody>
                  <a:tcPr marL="91439" marR="91439" marT="45714" marB="45714" anchor="ctr"/>
                </a:tc>
              </a:tr>
              <a:tr h="276216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el-GR" sz="2000" noProof="0" dirty="0" smtClean="0"/>
                        <a:t>BA</a:t>
                      </a:r>
                      <a:endParaRPr lang="el-GR" sz="2000" noProof="0" dirty="0"/>
                    </a:p>
                  </a:txBody>
                  <a:tcPr marL="91439" marR="91439" marT="45714" marB="4571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el-GR" sz="2000" noProof="0" dirty="0" smtClean="0"/>
                        <a:t>1011-101-0</a:t>
                      </a:r>
                      <a:endParaRPr lang="el-GR" sz="2000" noProof="0" dirty="0"/>
                    </a:p>
                  </a:txBody>
                  <a:tcPr marL="91439" marR="91439" marT="45714" marB="4571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el-GR" sz="2000" noProof="0" dirty="0" smtClean="0"/>
                        <a:t>Απ.</a:t>
                      </a:r>
                      <a:endParaRPr lang="el-GR" sz="2000" noProof="0" dirty="0"/>
                    </a:p>
                  </a:txBody>
                  <a:tcPr marL="91439" marR="91439" marT="45714" marB="45714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000" noProof="0" dirty="0" smtClean="0"/>
                        <a:t>ΜΠ(ΒΑ, ΒΒ) </a:t>
                      </a:r>
                      <a:r>
                        <a:rPr lang="el-GR" sz="2000" noProof="0" dirty="0" smtClean="0">
                          <a:sym typeface="Wingdings" pitchFamily="2" charset="2"/>
                        </a:rPr>
                        <a:t> Π5</a:t>
                      </a:r>
                      <a:endParaRPr lang="el-GR" sz="2000" noProof="0" dirty="0" smtClean="0"/>
                    </a:p>
                  </a:txBody>
                  <a:tcPr marL="91439" marR="91439" marT="45714" marB="45714" anchor="ctr"/>
                </a:tc>
              </a:tr>
              <a:tr h="276216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el-GR" sz="2000" noProof="0" dirty="0" smtClean="0"/>
                        <a:t>94</a:t>
                      </a:r>
                      <a:endParaRPr lang="el-GR" sz="2000" noProof="0" dirty="0"/>
                    </a:p>
                  </a:txBody>
                  <a:tcPr marL="91439" marR="91439" marT="45714" marB="4571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el-GR" sz="2000" noProof="0" dirty="0" smtClean="0"/>
                        <a:t>1001-010-0</a:t>
                      </a:r>
                      <a:endParaRPr lang="el-GR" sz="2000" noProof="0" dirty="0"/>
                    </a:p>
                  </a:txBody>
                  <a:tcPr marL="91439" marR="91439" marT="45714" marB="4571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el-GR" sz="2000" noProof="0" dirty="0" err="1" smtClean="0"/>
                        <a:t>Επ</a:t>
                      </a:r>
                      <a:r>
                        <a:rPr lang="el-GR" sz="2000" noProof="0" dirty="0" smtClean="0"/>
                        <a:t>.</a:t>
                      </a:r>
                      <a:endParaRPr lang="el-GR" sz="2000" noProof="0" dirty="0"/>
                    </a:p>
                  </a:txBody>
                  <a:tcPr marL="91439" marR="91439" marT="45714" marB="4571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endParaRPr lang="el-GR" sz="2000" noProof="0" dirty="0"/>
                    </a:p>
                  </a:txBody>
                  <a:tcPr marL="91439" marR="91439" marT="45714" marB="45714" anchor="ctr"/>
                </a:tc>
              </a:tr>
              <a:tr h="276216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el-GR" sz="2000" noProof="0" dirty="0" smtClean="0"/>
                        <a:t>A0</a:t>
                      </a:r>
                      <a:endParaRPr lang="el-GR" sz="2000" noProof="0" dirty="0"/>
                    </a:p>
                  </a:txBody>
                  <a:tcPr marL="91439" marR="91439" marT="45714" marB="4571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el-GR" sz="2000" noProof="0" dirty="0" smtClean="0"/>
                        <a:t>1010-000-0</a:t>
                      </a:r>
                      <a:endParaRPr lang="el-GR" sz="2000" noProof="0" dirty="0"/>
                    </a:p>
                  </a:txBody>
                  <a:tcPr marL="91439" marR="91439" marT="45714" marB="4571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el-GR" sz="2000" noProof="0" dirty="0" smtClean="0"/>
                        <a:t>Απ.</a:t>
                      </a:r>
                      <a:endParaRPr lang="el-GR" sz="2000" noProof="0" dirty="0"/>
                    </a:p>
                  </a:txBody>
                  <a:tcPr marL="91439" marR="91439" marT="45714" marB="4571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el-GR" sz="2000" noProof="0" dirty="0" smtClean="0"/>
                        <a:t>ΜΠ(Α0, Α1) </a:t>
                      </a:r>
                      <a:r>
                        <a:rPr lang="el-GR" sz="2000" noProof="0" dirty="0" smtClean="0">
                          <a:sym typeface="Wingdings" pitchFamily="2" charset="2"/>
                        </a:rPr>
                        <a:t> Π0</a:t>
                      </a:r>
                      <a:endParaRPr lang="el-GR" sz="2000" noProof="0" dirty="0"/>
                    </a:p>
                  </a:txBody>
                  <a:tcPr marL="91439" marR="91439" marT="45714" marB="45714" anchor="ctr"/>
                </a:tc>
              </a:tr>
            </a:tbl>
          </a:graphicData>
        </a:graphic>
      </p:graphicFrame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Κρυφή Μνήμη </a:t>
            </a:r>
            <a:r>
              <a:rPr lang="en-US" sz="1400" dirty="0" smtClean="0">
                <a:solidFill>
                  <a:schemeClr val="tx1"/>
                </a:solidFill>
              </a:rPr>
              <a:t>Cache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34637-37F9-48E4-8010-F74251B72B1F}" type="slidenum">
              <a:rPr lang="el-GR" sz="1400" smtClean="0">
                <a:solidFill>
                  <a:schemeClr val="tx1"/>
                </a:solidFill>
              </a:rPr>
              <a:t>18</a:t>
            </a:fld>
            <a:endParaRPr lang="el-GR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22568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b="1" dirty="0" smtClean="0"/>
              <a:t>Η κρυφή μνήμη μετά τις ενέργειες της προηγούμενης διαφάνειας</a:t>
            </a:r>
            <a:endParaRPr lang="el-GR" b="1" dirty="0"/>
          </a:p>
        </p:txBody>
      </p:sp>
      <p:graphicFrame>
        <p:nvGraphicFramePr>
          <p:cNvPr id="6" name="Θέση περιεχομένου 1" descr="Πίνακας με τιμές της κρυφής μνήμης."/>
          <p:cNvGraphicFramePr>
            <a:graphicFrameLocks noGrp="1"/>
          </p:cNvGraphicFramePr>
          <p:nvPr>
            <p:ph idx="1"/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919390792"/>
              </p:ext>
            </p:extLst>
          </p:nvPr>
        </p:nvGraphicFramePr>
        <p:xfrm>
          <a:off x="457200" y="1676400"/>
          <a:ext cx="8229600" cy="4191000"/>
        </p:xfrm>
        <a:graphic>
          <a:graphicData uri="http://schemas.openxmlformats.org/drawingml/2006/table">
            <a:tbl>
              <a:tblPr firstRow="1" bandRow="1">
                <a:effectLst>
                  <a:outerShdw blurRad="127000" dist="88900" dir="5400000" algn="t" rotWithShape="0">
                    <a:prstClr val="black">
                      <a:alpha val="40000"/>
                    </a:prstClr>
                  </a:outerShdw>
                </a:effectLst>
                <a:tableStyleId>{073A0DAA-6AF3-43AB-8588-CEC1D06C72B9}</a:tableStyleId>
              </a:tblPr>
              <a:tblGrid>
                <a:gridCol w="4114800"/>
                <a:gridCol w="4114800"/>
              </a:tblGrid>
              <a:tr h="533400">
                <a:tc>
                  <a:txBody>
                    <a:bodyPr/>
                    <a:lstStyle/>
                    <a:p>
                      <a:pPr algn="ctr"/>
                      <a:r>
                        <a:rPr lang="el-GR" sz="2800" dirty="0" smtClean="0"/>
                        <a:t>Πλαίσιο</a:t>
                      </a:r>
                      <a:endParaRPr lang="el-GR" sz="2800" dirty="0"/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800" dirty="0" smtClean="0"/>
                        <a:t>Κρυφή μνήμη</a:t>
                      </a:r>
                    </a:p>
                  </a:txBody>
                  <a:tcPr marL="91439" marR="91439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sz="2400" dirty="0" smtClean="0"/>
                        <a:t>Πλαίσιο 0</a:t>
                      </a:r>
                      <a:endParaRPr lang="el-GR" sz="2400" dirty="0"/>
                    </a:p>
                  </a:txBody>
                  <a:tcPr marL="182880" marR="18288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400" dirty="0" smtClean="0"/>
                        <a:t>ΜΠ(Α0, Α1)</a:t>
                      </a:r>
                    </a:p>
                  </a:txBody>
                  <a:tcPr marL="182880" marR="182880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400" dirty="0" smtClean="0"/>
                        <a:t>Πλαίσιο 1</a:t>
                      </a:r>
                    </a:p>
                  </a:txBody>
                  <a:tcPr marL="182880" marR="182880"/>
                </a:tc>
                <a:tc>
                  <a:txBody>
                    <a:bodyPr/>
                    <a:lstStyle/>
                    <a:p>
                      <a:r>
                        <a:rPr lang="el-GR" sz="2400" dirty="0" smtClean="0"/>
                        <a:t>ΜΠ(</a:t>
                      </a:r>
                      <a:r>
                        <a:rPr lang="en-US" sz="2400" dirty="0" smtClean="0"/>
                        <a:t>92</a:t>
                      </a:r>
                      <a:r>
                        <a:rPr lang="el-GR" sz="2400" dirty="0" smtClean="0"/>
                        <a:t>, </a:t>
                      </a:r>
                      <a:r>
                        <a:rPr lang="en-US" sz="2400" baseline="0" dirty="0" smtClean="0"/>
                        <a:t>93</a:t>
                      </a:r>
                      <a:r>
                        <a:rPr lang="el-GR" sz="2400" baseline="0" dirty="0" smtClean="0"/>
                        <a:t>)</a:t>
                      </a:r>
                      <a:endParaRPr lang="el-GR" sz="2400" dirty="0"/>
                    </a:p>
                  </a:txBody>
                  <a:tcPr marL="182880" marR="182880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400" dirty="0" smtClean="0"/>
                        <a:t>Πλαίσιο 2</a:t>
                      </a:r>
                    </a:p>
                  </a:txBody>
                  <a:tcPr marL="182880" marR="182880"/>
                </a:tc>
                <a:tc>
                  <a:txBody>
                    <a:bodyPr/>
                    <a:lstStyle/>
                    <a:p>
                      <a:r>
                        <a:rPr lang="el-GR" sz="2400" dirty="0" smtClean="0"/>
                        <a:t>ΜΠ(94, 95)</a:t>
                      </a:r>
                      <a:endParaRPr lang="el-GR" sz="2400" dirty="0"/>
                    </a:p>
                  </a:txBody>
                  <a:tcPr marL="182880" marR="182880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400" dirty="0" smtClean="0"/>
                        <a:t>Πλαίσιο 3</a:t>
                      </a:r>
                    </a:p>
                  </a:txBody>
                  <a:tcPr marL="182880" marR="182880"/>
                </a:tc>
                <a:tc>
                  <a:txBody>
                    <a:bodyPr/>
                    <a:lstStyle/>
                    <a:p>
                      <a:r>
                        <a:rPr lang="el-GR" sz="2400" dirty="0" smtClean="0"/>
                        <a:t>ΜΠ(36, 37)</a:t>
                      </a:r>
                      <a:endParaRPr lang="el-GR" sz="2400" dirty="0"/>
                    </a:p>
                  </a:txBody>
                  <a:tcPr marL="182880" marR="182880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400" dirty="0" smtClean="0"/>
                        <a:t>Πλαίσιο 4</a:t>
                      </a:r>
                    </a:p>
                  </a:txBody>
                  <a:tcPr marL="182880" marR="182880"/>
                </a:tc>
                <a:tc>
                  <a:txBody>
                    <a:bodyPr/>
                    <a:lstStyle/>
                    <a:p>
                      <a:endParaRPr lang="el-GR" sz="2400" dirty="0"/>
                    </a:p>
                  </a:txBody>
                  <a:tcPr marL="182880" marR="182880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400" dirty="0" smtClean="0"/>
                        <a:t>Πλαίσιο 5</a:t>
                      </a:r>
                    </a:p>
                  </a:txBody>
                  <a:tcPr marL="182880" marR="18288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400" dirty="0" smtClean="0"/>
                        <a:t>ΜΠ(ΒΑ, </a:t>
                      </a:r>
                      <a:r>
                        <a:rPr lang="el-GR" sz="2400" baseline="0" dirty="0" smtClean="0"/>
                        <a:t>ΒΒ)</a:t>
                      </a:r>
                      <a:endParaRPr lang="el-GR" sz="2400" dirty="0" smtClean="0"/>
                    </a:p>
                  </a:txBody>
                  <a:tcPr marL="182880" marR="182880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400" dirty="0" smtClean="0"/>
                        <a:t>Πλαίσιο 6</a:t>
                      </a:r>
                    </a:p>
                  </a:txBody>
                  <a:tcPr marL="182880" marR="18288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400" dirty="0" smtClean="0"/>
                        <a:t>ΜΠ(</a:t>
                      </a:r>
                      <a:r>
                        <a:rPr lang="en-US" sz="2400" dirty="0" smtClean="0"/>
                        <a:t>F8,</a:t>
                      </a:r>
                      <a:r>
                        <a:rPr lang="el-GR" sz="2400" dirty="0" smtClean="0"/>
                        <a:t> </a:t>
                      </a:r>
                      <a:r>
                        <a:rPr lang="en-US" sz="2400" dirty="0" smtClean="0"/>
                        <a:t>F9)</a:t>
                      </a:r>
                      <a:endParaRPr lang="el-GR" sz="2400" dirty="0" smtClean="0"/>
                    </a:p>
                  </a:txBody>
                  <a:tcPr marL="182880" marR="182880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400" dirty="0" smtClean="0"/>
                        <a:t>Πλαίσιο 7</a:t>
                      </a:r>
                    </a:p>
                  </a:txBody>
                  <a:tcPr marL="182880" marR="182880"/>
                </a:tc>
                <a:tc>
                  <a:txBody>
                    <a:bodyPr/>
                    <a:lstStyle/>
                    <a:p>
                      <a:endParaRPr lang="el-GR" sz="2400" dirty="0"/>
                    </a:p>
                  </a:txBody>
                  <a:tcPr marL="182880" marR="182880"/>
                </a:tc>
              </a:tr>
            </a:tbl>
          </a:graphicData>
        </a:graphic>
      </p:graphicFrame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Κρυφή Μνήμη </a:t>
            </a:r>
            <a:r>
              <a:rPr lang="en-US" sz="1400" dirty="0" smtClean="0">
                <a:solidFill>
                  <a:schemeClr val="tx1"/>
                </a:solidFill>
              </a:rPr>
              <a:t>Cache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34637-37F9-48E4-8010-F74251B72B1F}" type="slidenum">
              <a:rPr lang="el-GR" sz="1400" smtClean="0">
                <a:solidFill>
                  <a:schemeClr val="tx1"/>
                </a:solidFill>
              </a:rPr>
              <a:t>19</a:t>
            </a:fld>
            <a:endParaRPr lang="el-GR" sz="1400" dirty="0">
              <a:solidFill>
                <a:schemeClr val="tx1"/>
              </a:solidFill>
            </a:endParaRPr>
          </a:p>
        </p:txBody>
      </p:sp>
      <p:pic>
        <p:nvPicPr>
          <p:cNvPr id="7" name="Εικόνα 1" descr="Εικονίδιο μετάβασης στα Περιεχόμενα.">
            <a:hlinkClick r:id="rId4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466497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>
                <a:latin typeface="Calibri" panose="020F0502020204030204" pitchFamily="34" charset="0"/>
              </a:rPr>
              <a:t>Χρηματοδότηση</a:t>
            </a:r>
            <a:r>
              <a:rPr lang="el-GR" b="1" dirty="0" smtClean="0"/>
              <a:t> </a:t>
            </a:r>
          </a:p>
        </p:txBody>
      </p:sp>
      <p:sp>
        <p:nvSpPr>
          <p:cNvPr id="4099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</a:pPr>
            <a:r>
              <a:rPr lang="el-GR" sz="2000" dirty="0" smtClean="0">
                <a:latin typeface="Calibri" panose="020F0502020204030204" pitchFamily="34" charset="0"/>
              </a:rPr>
              <a:t>Το παρόν εκπαιδευτικό υλικό έχει αναπτυχθεί στο πλαίσιο του εκπαιδευτικού έργου του διδάσκοντα</a:t>
            </a:r>
            <a:r>
              <a:rPr lang="en-US" sz="2000" dirty="0" smtClean="0">
                <a:latin typeface="Calibri" panose="020F0502020204030204" pitchFamily="34" charset="0"/>
              </a:rPr>
              <a:t>.</a:t>
            </a:r>
            <a:r>
              <a:rPr lang="el-GR" sz="2000" dirty="0" smtClean="0">
                <a:latin typeface="Calibri" panose="020F0502020204030204" pitchFamily="34" charset="0"/>
              </a:rPr>
              <a:t> </a:t>
            </a:r>
            <a:endParaRPr lang="en-US" sz="2000" dirty="0" smtClean="0">
              <a:latin typeface="Calibri" panose="020F0502020204030204" pitchFamily="34" charset="0"/>
            </a:endParaRPr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el-GR" sz="2000" dirty="0">
                <a:solidFill>
                  <a:prstClr val="black"/>
                </a:solidFill>
                <a:latin typeface="Calibri" panose="020F0502020204030204" pitchFamily="34" charset="0"/>
              </a:rPr>
              <a:t>Το έργο «</a:t>
            </a:r>
            <a:r>
              <a:rPr lang="el-GR" sz="2000" b="1" dirty="0">
                <a:solidFill>
                  <a:prstClr val="black"/>
                </a:solidFill>
                <a:latin typeface="Calibri" panose="020F0502020204030204" pitchFamily="34" charset="0"/>
              </a:rPr>
              <a:t>Ανοικτά Ακαδημαϊκά Μαθήματα στο </a:t>
            </a:r>
            <a:r>
              <a:rPr lang="el-GR" sz="2000" b="1" dirty="0" smtClean="0">
                <a:solidFill>
                  <a:prstClr val="black"/>
                </a:solidFill>
                <a:latin typeface="Calibri" panose="020F0502020204030204" pitchFamily="34" charset="0"/>
              </a:rPr>
              <a:t>Τ.Ε.Ι. </a:t>
            </a:r>
            <a:r>
              <a:rPr lang="el-GR" sz="2000" b="1" dirty="0">
                <a:solidFill>
                  <a:prstClr val="black"/>
                </a:solidFill>
                <a:latin typeface="Calibri" panose="020F0502020204030204" pitchFamily="34" charset="0"/>
              </a:rPr>
              <a:t>Θεσσαλίας</a:t>
            </a:r>
            <a:r>
              <a:rPr lang="el-GR" sz="2000" dirty="0">
                <a:solidFill>
                  <a:prstClr val="black"/>
                </a:solidFill>
                <a:latin typeface="Calibri" panose="020F0502020204030204" pitchFamily="34" charset="0"/>
              </a:rPr>
              <a:t>» έχει χρηματοδοτήσει μόνο τη αναδιαμόρφωση του εκπαιδευτικού υλικού</a:t>
            </a:r>
            <a:r>
              <a:rPr lang="el-GR" sz="2000" dirty="0" smtClean="0">
                <a:solidFill>
                  <a:prstClr val="black"/>
                </a:solidFill>
                <a:latin typeface="Calibri" panose="020F0502020204030204" pitchFamily="34" charset="0"/>
              </a:rPr>
              <a:t>.</a:t>
            </a:r>
            <a:endParaRPr lang="el-GR" sz="2000" dirty="0" smtClean="0">
              <a:latin typeface="Calibri" panose="020F0502020204030204" pitchFamily="34" charset="0"/>
            </a:endParaRPr>
          </a:p>
          <a:p>
            <a:pPr eaLnBrk="1" hangingPunct="1">
              <a:spcBef>
                <a:spcPts val="0"/>
              </a:spcBef>
            </a:pPr>
            <a:r>
              <a:rPr lang="el-GR" sz="2000" dirty="0" smtClean="0">
                <a:latin typeface="Calibri" panose="020F0502020204030204" pitchFamily="34" charset="0"/>
              </a:rPr>
              <a:t>Το έργο υλοποιείται στο πλαίσιο του Επιχειρησιακού Προγράμματος  «Εκπαίδευση και Δια Βίου Μάθηση» και συγχρηματοδοτείται από την Ευρωπαϊκή Ένωση (Ευρωπαϊκό Κοινωνικό Ταμείο) και από εθνικούς πόρους</a:t>
            </a:r>
            <a:r>
              <a:rPr lang="en-US" sz="2000" dirty="0" smtClean="0">
                <a:latin typeface="Calibri" panose="020F0502020204030204" pitchFamily="34" charset="0"/>
              </a:rPr>
              <a:t>. </a:t>
            </a:r>
            <a:endParaRPr lang="el-GR" sz="2000" dirty="0" smtClean="0">
              <a:latin typeface="Calibri" panose="020F0502020204030204" pitchFamily="34" charset="0"/>
            </a:endParaRPr>
          </a:p>
        </p:txBody>
      </p:sp>
      <p:pic>
        <p:nvPicPr>
          <p:cNvPr id="6" name="Εικόνα 1" descr=" Λογότυπο επιχειρησιακού προγράμματος εκπαίδευση και δια βίου μάθηση.   ">
            <a:hlinkClick r:id="rId4" tooltip="Μετάβαση σε www.edulll.gr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4213" y="4221163"/>
            <a:ext cx="7848600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12081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 smtClean="0"/>
              <a:t>Οργάνωση πλήρους συσχέτισης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spcBef>
                <a:spcPts val="0"/>
              </a:spcBef>
              <a:spcAft>
                <a:spcPts val="18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dirty="0" smtClean="0"/>
              <a:t>Ένα μπλοκ μπορεί να αποθηκευθεί σε οποιοδήποτε πλαίσιο.</a:t>
            </a:r>
          </a:p>
          <a:p>
            <a:pPr marL="457200" indent="-457200">
              <a:spcBef>
                <a:spcPts val="0"/>
              </a:spcBef>
              <a:spcAft>
                <a:spcPts val="18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dirty="0" smtClean="0"/>
              <a:t>Η διεύθυνση χωρίζεται σε ένα τμήμα ν-</a:t>
            </a:r>
            <a:r>
              <a:rPr lang="en-US" altLang="el-GR" dirty="0" smtClean="0"/>
              <a:t>bit </a:t>
            </a:r>
            <a:r>
              <a:rPr lang="el-GR" altLang="el-GR" dirty="0" smtClean="0"/>
              <a:t>που είναι η ετικέτα, και αντιστοιχίζεται σε πλαίσιο της κρυφής μνήμης, με τη βοήθεια μνήμης (</a:t>
            </a:r>
            <a:r>
              <a:rPr lang="en-US" altLang="el-GR" dirty="0" smtClean="0"/>
              <a:t>lookup table)</a:t>
            </a:r>
            <a:r>
              <a:rPr lang="el-GR" altLang="el-GR" dirty="0" smtClean="0"/>
              <a:t>.</a:t>
            </a:r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dirty="0" smtClean="0"/>
              <a:t>Τα μ-λιγότερο σημαντικά </a:t>
            </a:r>
            <a:r>
              <a:rPr lang="en-US" altLang="el-GR" dirty="0" smtClean="0"/>
              <a:t>bits </a:t>
            </a:r>
            <a:r>
              <a:rPr lang="el-GR" altLang="el-GR" dirty="0" smtClean="0"/>
              <a:t>επιλέγουν τη λέξη μέσα στο πλαίσιο.</a:t>
            </a:r>
          </a:p>
          <a:p>
            <a:endParaRPr 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Κρυφή Μνήμη </a:t>
            </a:r>
            <a:r>
              <a:rPr lang="en-US" sz="1400" dirty="0" smtClean="0">
                <a:solidFill>
                  <a:schemeClr val="tx1"/>
                </a:solidFill>
              </a:rPr>
              <a:t>Cache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34637-37F9-48E4-8010-F74251B72B1F}" type="slidenum">
              <a:rPr lang="el-GR" sz="1400" smtClean="0">
                <a:solidFill>
                  <a:schemeClr val="tx1"/>
                </a:solidFill>
              </a:rPr>
              <a:t>20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82261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 smtClean="0"/>
              <a:t>Παράδειγμα πλήρους συσχέτισης</a:t>
            </a:r>
            <a:endParaRPr lang="el-GR" b="1" dirty="0"/>
          </a:p>
        </p:txBody>
      </p:sp>
      <p:graphicFrame>
        <p:nvGraphicFramePr>
          <p:cNvPr id="6" name="Θέση περιεχομένου 1" descr="Πίνακας με τις τιμές των πλαισίων, ετικετών, και λέξεων."/>
          <p:cNvGraphicFramePr>
            <a:graphicFrameLocks noGrp="1"/>
          </p:cNvGraphicFramePr>
          <p:nvPr>
            <p:ph idx="1"/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731455674"/>
              </p:ext>
            </p:extLst>
          </p:nvPr>
        </p:nvGraphicFramePr>
        <p:xfrm>
          <a:off x="457200" y="1524000"/>
          <a:ext cx="8229599" cy="3810000"/>
        </p:xfrm>
        <a:graphic>
          <a:graphicData uri="http://schemas.openxmlformats.org/drawingml/2006/table">
            <a:tbl>
              <a:tblPr firstRow="1" bandRow="1">
                <a:effectLst>
                  <a:outerShdw blurRad="127000" dist="88900" dir="5400000" algn="t" rotWithShape="0">
                    <a:prstClr val="black">
                      <a:alpha val="40000"/>
                    </a:prstClr>
                  </a:outerShdw>
                </a:effectLst>
                <a:tableStyleId>{073A0DAA-6AF3-43AB-8588-CEC1D06C72B9}</a:tableStyleId>
              </a:tblPr>
              <a:tblGrid>
                <a:gridCol w="1143000"/>
                <a:gridCol w="1066800"/>
                <a:gridCol w="1600200"/>
                <a:gridCol w="1066800"/>
                <a:gridCol w="1143000"/>
                <a:gridCol w="1143000"/>
                <a:gridCol w="1066799"/>
              </a:tblGrid>
              <a:tr h="685800">
                <a:tc>
                  <a:txBody>
                    <a:bodyPr/>
                    <a:lstStyle/>
                    <a:p>
                      <a:pPr algn="ctr"/>
                      <a:r>
                        <a:rPr lang="el-GR" sz="2200" dirty="0" smtClean="0"/>
                        <a:t>Πλαίσιο</a:t>
                      </a:r>
                      <a:endParaRPr lang="el-GR" sz="2200" dirty="0"/>
                    </a:p>
                  </a:txBody>
                  <a:tcPr marL="91439" marR="91439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200" dirty="0" smtClean="0"/>
                        <a:t>Έγκυρο</a:t>
                      </a:r>
                      <a:endParaRPr lang="el-GR" sz="2200" dirty="0"/>
                    </a:p>
                  </a:txBody>
                  <a:tcPr marL="91439" marR="91439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200" dirty="0" smtClean="0"/>
                        <a:t>Ετικέτα</a:t>
                      </a:r>
                      <a:endParaRPr lang="el-GR" sz="2200" dirty="0"/>
                    </a:p>
                  </a:txBody>
                  <a:tcPr marL="91439" marR="91439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200" dirty="0" smtClean="0"/>
                        <a:t>Λέξη 0</a:t>
                      </a:r>
                      <a:endParaRPr lang="el-GR" sz="2200" dirty="0"/>
                    </a:p>
                  </a:txBody>
                  <a:tcPr marL="91439" marR="91439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200" dirty="0" smtClean="0"/>
                        <a:t>Λέξη 1</a:t>
                      </a:r>
                      <a:endParaRPr lang="el-GR" sz="2200" dirty="0"/>
                    </a:p>
                  </a:txBody>
                  <a:tcPr marL="91439" marR="91439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200" dirty="0" smtClean="0"/>
                        <a:t>Λέξη 2</a:t>
                      </a:r>
                      <a:endParaRPr lang="el-GR" sz="2200" dirty="0"/>
                    </a:p>
                  </a:txBody>
                  <a:tcPr marL="91439" marR="91439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200" dirty="0" smtClean="0"/>
                        <a:t>Λέξη 3</a:t>
                      </a:r>
                      <a:endParaRPr lang="el-GR" sz="2200" dirty="0"/>
                    </a:p>
                  </a:txBody>
                  <a:tcPr marL="91439" marR="91439" anchor="b"/>
                </a:tc>
              </a:tr>
              <a:tr h="533400"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0</a:t>
                      </a:r>
                      <a:endParaRPr lang="el-GR" sz="2000" dirty="0"/>
                    </a:p>
                  </a:txBody>
                  <a:tcPr marL="91439" marR="91439" anchor="ctr"/>
                </a:tc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1</a:t>
                      </a:r>
                      <a:endParaRPr lang="el-GR" sz="2000" dirty="0"/>
                    </a:p>
                  </a:txBody>
                  <a:tcPr marL="91439" marR="91439" anchor="ctr"/>
                </a:tc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1111 0001</a:t>
                      </a:r>
                      <a:endParaRPr lang="el-GR" sz="2000" dirty="0"/>
                    </a:p>
                  </a:txBody>
                  <a:tcPr marL="91439" marR="91439" anchor="ctr"/>
                </a:tc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0101</a:t>
                      </a:r>
                      <a:endParaRPr lang="el-GR" sz="2000" dirty="0"/>
                    </a:p>
                  </a:txBody>
                  <a:tcPr marL="91439" marR="91439" anchor="ctr"/>
                </a:tc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1100</a:t>
                      </a:r>
                      <a:endParaRPr lang="el-GR" sz="2000" dirty="0"/>
                    </a:p>
                  </a:txBody>
                  <a:tcPr marL="91439" marR="91439" anchor="ctr"/>
                </a:tc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0110</a:t>
                      </a:r>
                      <a:endParaRPr lang="el-GR" sz="2000" dirty="0"/>
                    </a:p>
                  </a:txBody>
                  <a:tcPr marL="91439" marR="91439" anchor="ctr"/>
                </a:tc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1101</a:t>
                      </a:r>
                      <a:endParaRPr lang="el-GR" sz="2000" dirty="0"/>
                    </a:p>
                  </a:txBody>
                  <a:tcPr marL="91439" marR="91439" anchor="ctr"/>
                </a:tc>
              </a:tr>
              <a:tr h="533400"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1</a:t>
                      </a:r>
                      <a:endParaRPr lang="el-GR" sz="2000" dirty="0"/>
                    </a:p>
                  </a:txBody>
                  <a:tcPr marL="91439" marR="91439" anchor="ctr"/>
                </a:tc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1</a:t>
                      </a:r>
                      <a:endParaRPr lang="el-GR" sz="2000" dirty="0"/>
                    </a:p>
                  </a:txBody>
                  <a:tcPr marL="91439" marR="91439" anchor="ctr"/>
                </a:tc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0101 1110</a:t>
                      </a:r>
                      <a:endParaRPr lang="el-GR" sz="2000" dirty="0"/>
                    </a:p>
                  </a:txBody>
                  <a:tcPr marL="91439" marR="91439" anchor="ctr"/>
                </a:tc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0010</a:t>
                      </a:r>
                      <a:endParaRPr lang="el-GR" sz="2000" dirty="0"/>
                    </a:p>
                  </a:txBody>
                  <a:tcPr marL="91439" marR="91439" anchor="ctr"/>
                </a:tc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1010</a:t>
                      </a:r>
                      <a:endParaRPr lang="el-GR" sz="2000" dirty="0"/>
                    </a:p>
                  </a:txBody>
                  <a:tcPr marL="91439" marR="91439" anchor="ctr"/>
                </a:tc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0000</a:t>
                      </a:r>
                      <a:endParaRPr lang="el-GR" sz="2000" dirty="0"/>
                    </a:p>
                  </a:txBody>
                  <a:tcPr marL="91439" marR="91439" anchor="ctr"/>
                </a:tc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0100</a:t>
                      </a:r>
                      <a:endParaRPr lang="el-GR" sz="2000" dirty="0"/>
                    </a:p>
                  </a:txBody>
                  <a:tcPr marL="91439" marR="91439" anchor="ctr"/>
                </a:tc>
              </a:tr>
              <a:tr h="533400"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2</a:t>
                      </a:r>
                      <a:endParaRPr lang="el-GR" sz="2000" dirty="0"/>
                    </a:p>
                  </a:txBody>
                  <a:tcPr marL="91439" marR="91439" anchor="ctr"/>
                </a:tc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1</a:t>
                      </a:r>
                      <a:endParaRPr lang="el-GR" sz="2000" dirty="0"/>
                    </a:p>
                  </a:txBody>
                  <a:tcPr marL="91439" marR="91439" anchor="ctr"/>
                </a:tc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1001 0110</a:t>
                      </a:r>
                      <a:endParaRPr lang="el-GR" sz="2000" dirty="0"/>
                    </a:p>
                  </a:txBody>
                  <a:tcPr marL="91439" marR="91439" anchor="ctr"/>
                </a:tc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1111</a:t>
                      </a:r>
                      <a:endParaRPr lang="el-GR" sz="2000" dirty="0"/>
                    </a:p>
                  </a:txBody>
                  <a:tcPr marL="91439" marR="91439" anchor="ctr"/>
                </a:tc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0010</a:t>
                      </a:r>
                      <a:endParaRPr lang="el-GR" sz="2000" dirty="0"/>
                    </a:p>
                  </a:txBody>
                  <a:tcPr marL="91439" marR="91439" anchor="ctr"/>
                </a:tc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0011</a:t>
                      </a:r>
                      <a:endParaRPr lang="el-GR" sz="2000" dirty="0"/>
                    </a:p>
                  </a:txBody>
                  <a:tcPr marL="91439" marR="91439" anchor="ctr"/>
                </a:tc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0111</a:t>
                      </a:r>
                      <a:endParaRPr lang="el-GR" sz="2000" dirty="0"/>
                    </a:p>
                  </a:txBody>
                  <a:tcPr marL="91439" marR="91439" anchor="ctr"/>
                </a:tc>
              </a:tr>
              <a:tr h="533400"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3</a:t>
                      </a:r>
                      <a:endParaRPr lang="el-GR" sz="2000" dirty="0"/>
                    </a:p>
                  </a:txBody>
                  <a:tcPr marL="91439" marR="91439" anchor="ctr"/>
                </a:tc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1</a:t>
                      </a:r>
                      <a:endParaRPr lang="el-GR" sz="2000" dirty="0"/>
                    </a:p>
                  </a:txBody>
                  <a:tcPr marL="91439" marR="91439" anchor="ctr"/>
                </a:tc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0110 0101</a:t>
                      </a:r>
                      <a:endParaRPr lang="el-GR" sz="2000" dirty="0"/>
                    </a:p>
                  </a:txBody>
                  <a:tcPr marL="91439" marR="91439" anchor="ctr"/>
                </a:tc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0101</a:t>
                      </a:r>
                      <a:endParaRPr lang="el-GR" sz="2000" dirty="0"/>
                    </a:p>
                  </a:txBody>
                  <a:tcPr marL="91439" marR="91439" anchor="ctr"/>
                </a:tc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0000</a:t>
                      </a:r>
                      <a:endParaRPr lang="el-GR" sz="2000" dirty="0"/>
                    </a:p>
                  </a:txBody>
                  <a:tcPr marL="91439" marR="91439" anchor="ctr"/>
                </a:tc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1110</a:t>
                      </a:r>
                      <a:endParaRPr lang="el-GR" sz="2000" dirty="0"/>
                    </a:p>
                  </a:txBody>
                  <a:tcPr marL="91439" marR="91439" anchor="ctr"/>
                </a:tc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0101</a:t>
                      </a:r>
                      <a:endParaRPr lang="el-GR" sz="2000" dirty="0"/>
                    </a:p>
                  </a:txBody>
                  <a:tcPr marL="91439" marR="91439" anchor="ctr"/>
                </a:tc>
              </a:tr>
              <a:tr h="533400"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4</a:t>
                      </a:r>
                      <a:endParaRPr lang="el-GR" sz="2000" dirty="0"/>
                    </a:p>
                  </a:txBody>
                  <a:tcPr marL="91439" marR="91439" anchor="ctr"/>
                </a:tc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1</a:t>
                      </a:r>
                      <a:endParaRPr lang="el-GR" sz="2000" dirty="0"/>
                    </a:p>
                  </a:txBody>
                  <a:tcPr marL="91439" marR="91439" anchor="ctr"/>
                </a:tc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0000 </a:t>
                      </a:r>
                      <a:r>
                        <a:rPr lang="el-GR" sz="2000" dirty="0" err="1" smtClean="0"/>
                        <a:t>0000</a:t>
                      </a:r>
                      <a:endParaRPr lang="el-GR" sz="2000" dirty="0"/>
                    </a:p>
                  </a:txBody>
                  <a:tcPr marL="91439" marR="91439" anchor="ctr"/>
                </a:tc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0100</a:t>
                      </a:r>
                      <a:endParaRPr lang="el-GR" sz="2000" dirty="0"/>
                    </a:p>
                  </a:txBody>
                  <a:tcPr marL="91439" marR="91439" anchor="ctr"/>
                </a:tc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1111</a:t>
                      </a:r>
                      <a:endParaRPr lang="el-GR" sz="2000" dirty="0"/>
                    </a:p>
                  </a:txBody>
                  <a:tcPr marL="91439" marR="91439" anchor="ctr"/>
                </a:tc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1110</a:t>
                      </a:r>
                      <a:endParaRPr lang="el-GR" sz="2000" dirty="0"/>
                    </a:p>
                  </a:txBody>
                  <a:tcPr marL="91439" marR="91439" anchor="ctr"/>
                </a:tc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0001</a:t>
                      </a:r>
                      <a:endParaRPr lang="el-GR" sz="2000" dirty="0"/>
                    </a:p>
                  </a:txBody>
                  <a:tcPr marL="91439" marR="91439" anchor="ctr"/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5</a:t>
                      </a:r>
                      <a:endParaRPr lang="el-GR" sz="2000" dirty="0"/>
                    </a:p>
                  </a:txBody>
                  <a:tcPr marL="91439" marR="91439" anchor="ctr"/>
                </a:tc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0</a:t>
                      </a:r>
                      <a:endParaRPr lang="el-GR" sz="2000" dirty="0"/>
                    </a:p>
                  </a:txBody>
                  <a:tcPr marL="91439" marR="91439" anchor="ctr"/>
                </a:tc>
                <a:tc>
                  <a:txBody>
                    <a:bodyPr/>
                    <a:lstStyle/>
                    <a:p>
                      <a:endParaRPr lang="el-GR" sz="2000" dirty="0"/>
                    </a:p>
                  </a:txBody>
                  <a:tcPr marL="91439" marR="91439" anchor="ctr"/>
                </a:tc>
                <a:tc>
                  <a:txBody>
                    <a:bodyPr/>
                    <a:lstStyle/>
                    <a:p>
                      <a:endParaRPr lang="el-GR" sz="2000" dirty="0"/>
                    </a:p>
                  </a:txBody>
                  <a:tcPr marL="91439" marR="91439" anchor="ctr"/>
                </a:tc>
                <a:tc>
                  <a:txBody>
                    <a:bodyPr/>
                    <a:lstStyle/>
                    <a:p>
                      <a:endParaRPr lang="el-GR" sz="2000" dirty="0"/>
                    </a:p>
                  </a:txBody>
                  <a:tcPr marL="91439" marR="91439" anchor="ctr"/>
                </a:tc>
                <a:tc>
                  <a:txBody>
                    <a:bodyPr/>
                    <a:lstStyle/>
                    <a:p>
                      <a:endParaRPr lang="el-GR" sz="2000" dirty="0"/>
                    </a:p>
                  </a:txBody>
                  <a:tcPr marL="91439" marR="91439" anchor="ctr"/>
                </a:tc>
                <a:tc>
                  <a:txBody>
                    <a:bodyPr/>
                    <a:lstStyle/>
                    <a:p>
                      <a:endParaRPr lang="el-GR" sz="2000" dirty="0"/>
                    </a:p>
                  </a:txBody>
                  <a:tcPr marL="91439" marR="91439" anchor="ctr"/>
                </a:tc>
              </a:tr>
            </a:tbl>
          </a:graphicData>
        </a:graphic>
      </p:graphicFrame>
      <p:sp>
        <p:nvSpPr>
          <p:cNvPr id="7" name="Θέση περιεχομένου 2"/>
          <p:cNvSpPr/>
          <p:nvPr/>
        </p:nvSpPr>
        <p:spPr>
          <a:xfrm>
            <a:off x="457200" y="5334000"/>
            <a:ext cx="82296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000" dirty="0" smtClean="0"/>
              <a:t>Διευθύνσεις 10-</a:t>
            </a:r>
            <a:r>
              <a:rPr lang="en-US" altLang="el-GR" sz="2000" dirty="0" smtClean="0"/>
              <a:t>bit</a:t>
            </a:r>
            <a:r>
              <a:rPr lang="el-GR" altLang="el-GR" sz="2000" dirty="0" smtClean="0"/>
              <a:t>,</a:t>
            </a:r>
            <a:r>
              <a:rPr lang="en-US" altLang="el-GR" sz="2000" dirty="0" smtClean="0"/>
              <a:t> </a:t>
            </a:r>
            <a:r>
              <a:rPr lang="el-GR" altLang="el-GR" sz="2000" dirty="0" smtClean="0"/>
              <a:t>εκ των οποίων τα 2 λιγότερο σημαντικά, καθορίζουν τη λέξη εντός πλαισίου και τα 8 υπόλοιπα (ετικέτα), αντιστοιχίζονται σε οποιοδήποτε πλαίσιο.</a:t>
            </a: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Κρυφή Μνήμη </a:t>
            </a:r>
            <a:r>
              <a:rPr lang="en-US" sz="1400" dirty="0" smtClean="0">
                <a:solidFill>
                  <a:schemeClr val="tx1"/>
                </a:solidFill>
              </a:rPr>
              <a:t>Cache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34637-37F9-48E4-8010-F74251B72B1F}" type="slidenum">
              <a:rPr lang="el-GR" sz="1400" smtClean="0">
                <a:solidFill>
                  <a:schemeClr val="tx1"/>
                </a:solidFill>
              </a:rPr>
              <a:t>21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225300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 smtClean="0"/>
              <a:t>Παραδείγματα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400" dirty="0" smtClean="0"/>
              <a:t>Αν η ΚΜΕ ζητήσει να προσπελάσει τη διεύθυνση 01011110-01, τότε η ετικέτα 0101 1110 θα συγκριθεί με όλες τις αντιστοιχίσεις πλαισίων και θα βρεθεί ότι βρίσκεται στο πλαίσιο 1. Εφόσον το ψηφίο εγκυρότητας είναι 1, θα προσπελαστεί η λέξη </a:t>
            </a:r>
            <a:r>
              <a:rPr lang="el-GR" altLang="el-GR" sz="2400" dirty="0" err="1" smtClean="0"/>
              <a:t>Νο</a:t>
            </a:r>
            <a:r>
              <a:rPr lang="el-GR" altLang="el-GR" sz="2400" dirty="0" smtClean="0"/>
              <a:t> 1, δηλαδή το 1010.</a:t>
            </a:r>
          </a:p>
          <a:p>
            <a:pPr marL="457200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400" dirty="0" smtClean="0"/>
              <a:t>Αν προσπελαστεί η 0000 000-11, η ετικέτα θα βρεθεί στο πλαίσιο 4 και θα προσπελαστεί η 3</a:t>
            </a:r>
            <a:r>
              <a:rPr lang="el-GR" altLang="el-GR" sz="2400" baseline="30000" dirty="0" smtClean="0"/>
              <a:t>η</a:t>
            </a:r>
            <a:r>
              <a:rPr lang="el-GR" altLang="el-GR" sz="2400" dirty="0" smtClean="0"/>
              <a:t> θέση, δηλαδή το 0001.</a:t>
            </a:r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400" dirty="0" smtClean="0"/>
              <a:t>Αν ζητηθεί προσπέλαση της 1110 0011-00 διεύθυνσης, αυτή δε θα βρεθεί στην κρυφή μνήμη και θα πρέπει να μεταφερθεί το αντίστοιχο μπλοκ από την κύρια μνήμη.</a:t>
            </a: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Κρυφή Μνήμη </a:t>
            </a:r>
            <a:r>
              <a:rPr lang="en-US" sz="1400" dirty="0" smtClean="0">
                <a:solidFill>
                  <a:schemeClr val="tx1"/>
                </a:solidFill>
              </a:rPr>
              <a:t>Cache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34637-37F9-48E4-8010-F74251B72B1F}" type="slidenum">
              <a:rPr lang="el-GR" sz="1400" smtClean="0">
                <a:solidFill>
                  <a:schemeClr val="tx1"/>
                </a:solidFill>
              </a:rPr>
              <a:t>22</a:t>
            </a:fld>
            <a:endParaRPr lang="el-GR" sz="1400">
              <a:solidFill>
                <a:schemeClr val="tx1"/>
              </a:solidFill>
            </a:endParaRPr>
          </a:p>
        </p:txBody>
      </p:sp>
      <p:pic>
        <p:nvPicPr>
          <p:cNvPr id="6" name="Εικόνα 1" descr="Εικονίδιο μετάβασης στα Περιεχόμενα.">
            <a:hlinkClick r:id="rId3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258995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 smtClean="0"/>
              <a:t>Κ-τρόπων συνόλου </a:t>
            </a:r>
            <a:r>
              <a:rPr lang="el-GR" altLang="el-GR" b="1" dirty="0"/>
              <a:t>σ</a:t>
            </a:r>
            <a:r>
              <a:rPr lang="el-GR" altLang="el-GR" b="1" dirty="0" smtClean="0"/>
              <a:t>υσχέτιση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dirty="0" smtClean="0"/>
              <a:t>Ένα μπλοκ μπορεί να αποθηκευθεί σε ένα από τα Κ πλαίσια ενός συνόλου της </a:t>
            </a:r>
            <a:r>
              <a:rPr lang="el-GR" altLang="el-GR" dirty="0"/>
              <a:t>κ</a:t>
            </a:r>
            <a:r>
              <a:rPr lang="el-GR" altLang="el-GR" dirty="0" smtClean="0"/>
              <a:t>ρυφής μνήμης.</a:t>
            </a:r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dirty="0" smtClean="0"/>
              <a:t>Το ποιο πλαίσιο θα επιλεγεί σε ένα σύνολο, εξαρτάται από την ετικέτα.</a:t>
            </a:r>
          </a:p>
        </p:txBody>
      </p:sp>
      <p:graphicFrame>
        <p:nvGraphicFramePr>
          <p:cNvPr id="6" name="Πίνακας 1" descr="Πίνακας με τις διευθύνσεις των λέξεων και των μπλοκ στην κύρια μνήμη."/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177339094"/>
              </p:ext>
            </p:extLst>
          </p:nvPr>
        </p:nvGraphicFramePr>
        <p:xfrm>
          <a:off x="1143000" y="4343526"/>
          <a:ext cx="6857998" cy="1782870"/>
        </p:xfrm>
        <a:graphic>
          <a:graphicData uri="http://schemas.openxmlformats.org/drawingml/2006/table">
            <a:tbl>
              <a:tblPr firstRow="1" bandRow="1">
                <a:effectLst>
                  <a:outerShdw blurRad="127000" dist="88900" dir="5400000" algn="t" rotWithShape="0">
                    <a:prstClr val="black">
                      <a:alpha val="40000"/>
                    </a:prstClr>
                  </a:outerShdw>
                </a:effectLst>
                <a:tableStyleId>{073A0DAA-6AF3-43AB-8588-CEC1D06C72B9}</a:tableStyleId>
              </a:tblPr>
              <a:tblGrid>
                <a:gridCol w="2438399"/>
                <a:gridCol w="2209800"/>
                <a:gridCol w="2209799"/>
              </a:tblGrid>
              <a:tr h="685674">
                <a:tc gridSpan="2">
                  <a:txBody>
                    <a:bodyPr/>
                    <a:lstStyle/>
                    <a:p>
                      <a:pPr algn="ctr"/>
                      <a:r>
                        <a:rPr lang="el-GR" sz="2200" dirty="0" smtClean="0"/>
                        <a:t>Διεύθυνση</a:t>
                      </a:r>
                      <a:r>
                        <a:rPr lang="el-GR" sz="2200" baseline="0" dirty="0" smtClean="0"/>
                        <a:t> μπλοκ στην κύρια μνήμη</a:t>
                      </a:r>
                      <a:endParaRPr lang="el-GR" sz="2200" dirty="0"/>
                    </a:p>
                  </a:txBody>
                  <a:tcPr marT="45699" marB="45699" anchor="b"/>
                </a:tc>
                <a:tc hMerge="1">
                  <a:txBody>
                    <a:bodyPr/>
                    <a:lstStyle/>
                    <a:p>
                      <a:pPr algn="ctr"/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200" dirty="0" smtClean="0"/>
                        <a:t>Διεύθυνση</a:t>
                      </a:r>
                      <a:r>
                        <a:rPr lang="el-GR" sz="2200" baseline="0" dirty="0" smtClean="0"/>
                        <a:t> λέξης</a:t>
                      </a:r>
                      <a:endParaRPr lang="el-GR" sz="2200" dirty="0"/>
                    </a:p>
                  </a:txBody>
                  <a:tcPr marT="45699" marB="45699" anchor="b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/>
                        <a:t>ν-κ </a:t>
                      </a:r>
                      <a:r>
                        <a:rPr lang="en-US" sz="2000" dirty="0" smtClean="0"/>
                        <a:t>bits</a:t>
                      </a:r>
                      <a:endParaRPr lang="el-GR" sz="2000" dirty="0"/>
                    </a:p>
                  </a:txBody>
                  <a:tcPr marT="45699" marB="4569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/>
                        <a:t>κ-</a:t>
                      </a:r>
                      <a:r>
                        <a:rPr lang="en-US" sz="2000" dirty="0" smtClean="0"/>
                        <a:t>bits</a:t>
                      </a:r>
                      <a:endParaRPr lang="el-GR" sz="2000" dirty="0"/>
                    </a:p>
                  </a:txBody>
                  <a:tcPr marT="45699" marB="4569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/>
                        <a:t>μ-</a:t>
                      </a:r>
                      <a:r>
                        <a:rPr lang="en-US" sz="2000" dirty="0" smtClean="0"/>
                        <a:t>bits</a:t>
                      </a:r>
                      <a:endParaRPr lang="el-GR" sz="2000" dirty="0"/>
                    </a:p>
                  </a:txBody>
                  <a:tcPr marT="45699" marB="45699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/>
                        <a:t>Ετικέτα</a:t>
                      </a:r>
                      <a:endParaRPr lang="el-GR" sz="2000" dirty="0"/>
                    </a:p>
                  </a:txBody>
                  <a:tcPr marT="45699" marB="4569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/>
                        <a:t>Επιλογή συνόλου κρυφής μνήμης</a:t>
                      </a:r>
                      <a:endParaRPr lang="el-GR" sz="2000" dirty="0"/>
                    </a:p>
                  </a:txBody>
                  <a:tcPr marT="45699" marB="4569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/>
                        <a:t>Διεύθυνση λέξης στο πλαίσιο</a:t>
                      </a:r>
                      <a:endParaRPr lang="el-GR" sz="2000" dirty="0"/>
                    </a:p>
                  </a:txBody>
                  <a:tcPr marT="45699" marB="45699"/>
                </a:tc>
              </a:tr>
            </a:tbl>
          </a:graphicData>
        </a:graphic>
      </p:graphicFrame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Κρυφή Μνήμη </a:t>
            </a:r>
            <a:r>
              <a:rPr lang="en-US" sz="1400" dirty="0" smtClean="0">
                <a:solidFill>
                  <a:schemeClr val="tx1"/>
                </a:solidFill>
              </a:rPr>
              <a:t>Cache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34637-37F9-48E4-8010-F74251B72B1F}" type="slidenum">
              <a:rPr lang="el-GR" sz="1400" smtClean="0">
                <a:solidFill>
                  <a:schemeClr val="tx1"/>
                </a:solidFill>
              </a:rPr>
              <a:t>23</a:t>
            </a:fld>
            <a:endParaRPr lang="el-GR" sz="140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170194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b="1" dirty="0" smtClean="0"/>
              <a:t>Διαδικασία προσπέλασης </a:t>
            </a:r>
            <a:br>
              <a:rPr lang="el-GR" altLang="el-GR" b="1" dirty="0" smtClean="0"/>
            </a:br>
            <a:r>
              <a:rPr lang="el-GR" altLang="el-GR" b="1" dirty="0" smtClean="0"/>
              <a:t>κρυφής </a:t>
            </a:r>
            <a:r>
              <a:rPr lang="el-GR" altLang="el-GR" b="1" dirty="0"/>
              <a:t>μ</a:t>
            </a:r>
            <a:r>
              <a:rPr lang="el-GR" altLang="el-GR" b="1" dirty="0" smtClean="0"/>
              <a:t>νήμης (Κ-τρόπων Σ.Σ.)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spcAft>
                <a:spcPts val="18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800" dirty="0" smtClean="0"/>
              <a:t>Τα κ-</a:t>
            </a:r>
            <a:r>
              <a:rPr lang="en-US" altLang="el-GR" sz="2800" dirty="0" smtClean="0"/>
              <a:t>bits </a:t>
            </a:r>
            <a:r>
              <a:rPr lang="el-GR" altLang="el-GR" sz="2800" dirty="0" smtClean="0"/>
              <a:t>επιλέγουν το σύνολο της κρυφής μνήμης.</a:t>
            </a:r>
          </a:p>
          <a:p>
            <a:pPr marL="457200" indent="-457200">
              <a:spcBef>
                <a:spcPts val="0"/>
              </a:spcBef>
              <a:spcAft>
                <a:spcPts val="18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800" dirty="0" smtClean="0"/>
              <a:t>Για κάθε πλαίσιο του συνόλου συγκρίνεται η ετικέτα του με τα ν-κ πιο σημαντικά ψηφία της διεύθυνσης. </a:t>
            </a:r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800" dirty="0" smtClean="0"/>
              <a:t>Αν ταιριάζει κάποια ετικέτα και το ψηφίο εγκυρότητας είναι 1, τότε το αναζητούμενο πλαίσιο υπάρχει στην κρυφή μνήμη και προσπελάζεται η αντίστοιχη λέξη από τα μ-λιγότερο σημαντικά </a:t>
            </a:r>
            <a:r>
              <a:rPr lang="en-US" altLang="el-GR" sz="2800" dirty="0" smtClean="0"/>
              <a:t>bit </a:t>
            </a:r>
            <a:r>
              <a:rPr lang="el-GR" altLang="el-GR" sz="2800" dirty="0" smtClean="0"/>
              <a:t>της διεύθυνσης.</a:t>
            </a: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Κρυφή Μνήμη </a:t>
            </a:r>
            <a:r>
              <a:rPr lang="en-US" sz="1400" dirty="0" smtClean="0">
                <a:solidFill>
                  <a:schemeClr val="tx1"/>
                </a:solidFill>
              </a:rPr>
              <a:t>Cache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34637-37F9-48E4-8010-F74251B72B1F}" type="slidenum">
              <a:rPr lang="el-GR" sz="1400" smtClean="0">
                <a:solidFill>
                  <a:schemeClr val="tx1"/>
                </a:solidFill>
              </a:rPr>
              <a:t>24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51274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 smtClean="0"/>
              <a:t>Παράδειγμα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57200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800" dirty="0" smtClean="0"/>
              <a:t>Αν κ=4, μ=2, ν=10, τότε για τη διεύθυνση 100010-1011-01:</a:t>
            </a:r>
            <a:endParaRPr lang="en-US" altLang="el-GR" sz="2800" dirty="0" smtClean="0"/>
          </a:p>
          <a:p>
            <a:pPr marL="1143000" lvl="1" indent="-365760">
              <a:spcBef>
                <a:spcPts val="0"/>
              </a:spcBef>
              <a:spcAft>
                <a:spcPts val="6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altLang="el-GR" sz="2400" dirty="0"/>
              <a:t>Ε</a:t>
            </a:r>
            <a:r>
              <a:rPr lang="el-GR" altLang="el-GR" sz="2400" dirty="0" smtClean="0"/>
              <a:t>ξετάζεται το σύνολο </a:t>
            </a:r>
            <a:r>
              <a:rPr lang="en-US" altLang="el-GR" sz="2400" dirty="0" smtClean="0"/>
              <a:t>No 11 (</a:t>
            </a:r>
            <a:r>
              <a:rPr lang="el-GR" altLang="el-GR" sz="2400" dirty="0" smtClean="0"/>
              <a:t>1011</a:t>
            </a:r>
            <a:r>
              <a:rPr lang="en-US" altLang="el-GR" sz="2400" dirty="0" smtClean="0"/>
              <a:t>b). </a:t>
            </a:r>
          </a:p>
          <a:p>
            <a:pPr marL="1143000" lvl="1" indent="-365760">
              <a:spcBef>
                <a:spcPts val="0"/>
              </a:spcBef>
              <a:spcAft>
                <a:spcPts val="18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altLang="el-GR" sz="2400" dirty="0" smtClean="0"/>
              <a:t>Αν σε κάποιο πλαίσιο έχει αντιστοιχηθεί ετικέτα 100010 και το ψηφίο εγκυρότητάς του είναι 1, τότε προσπελάζεται η λέξη </a:t>
            </a:r>
            <a:r>
              <a:rPr lang="el-GR" altLang="el-GR" sz="2400" dirty="0" err="1" smtClean="0"/>
              <a:t>Νο</a:t>
            </a:r>
            <a:r>
              <a:rPr lang="el-GR" altLang="el-GR" sz="2400" dirty="0" smtClean="0"/>
              <a:t> 1.</a:t>
            </a:r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800" dirty="0" smtClean="0"/>
              <a:t>Αν δεν βρεθεί η ετικέτα, τότε θα πρέπει το αντίστοιχο πλαίσιο να αντιγραφεί από την κύρια μνήμη, αντικαθιστώντας «κατάλληλο» πλαίσιο στο συγκεκριμένο σύνολο.</a:t>
            </a: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Κρυφή Μνήμη </a:t>
            </a:r>
            <a:r>
              <a:rPr lang="en-US" sz="1400" dirty="0" smtClean="0">
                <a:solidFill>
                  <a:schemeClr val="tx1"/>
                </a:solidFill>
              </a:rPr>
              <a:t>Cache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34637-37F9-48E4-8010-F74251B72B1F}" type="slidenum">
              <a:rPr lang="el-GR" sz="1400" smtClean="0">
                <a:solidFill>
                  <a:schemeClr val="tx1"/>
                </a:solidFill>
              </a:rPr>
              <a:t>25</a:t>
            </a:fld>
            <a:endParaRPr lang="el-GR" sz="1400" dirty="0">
              <a:solidFill>
                <a:schemeClr val="tx1"/>
              </a:solidFill>
            </a:endParaRPr>
          </a:p>
        </p:txBody>
      </p:sp>
      <p:pic>
        <p:nvPicPr>
          <p:cNvPr id="6" name="Εικόνα 1" descr="Εικονίδιο μετάβασης στα Περιεχόμενα.">
            <a:hlinkClick r:id="rId3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736618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sz="3800" b="1" dirty="0" smtClean="0"/>
              <a:t>Στρατηγική αντικατάστασης </a:t>
            </a:r>
            <a:r>
              <a:rPr lang="el-GR" altLang="el-GR" sz="3800" b="1" dirty="0"/>
              <a:t>π</a:t>
            </a:r>
            <a:r>
              <a:rPr lang="el-GR" altLang="el-GR" sz="3800" b="1" dirty="0" smtClean="0"/>
              <a:t>λαισίων (</a:t>
            </a:r>
            <a:r>
              <a:rPr lang="en-US" altLang="el-GR" sz="3800" b="1" dirty="0" smtClean="0"/>
              <a:t>Replacement Policy)</a:t>
            </a:r>
            <a:endParaRPr lang="el-GR" sz="3800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800" dirty="0" smtClean="0"/>
              <a:t>Στην μονοσήμαντη απεικόνιση είναι συγκεκριμένο το πλαίσιο που μπορεί να αντικατασταθεί.</a:t>
            </a:r>
          </a:p>
          <a:p>
            <a:pPr marL="457200" indent="-457200">
              <a:spcBef>
                <a:spcPts val="0"/>
              </a:spcBef>
              <a:spcAft>
                <a:spcPts val="3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800" dirty="0" smtClean="0"/>
              <a:t>Στις άλλες περιπτώσεις:</a:t>
            </a:r>
          </a:p>
          <a:p>
            <a:pPr marL="1143000" lvl="1" indent="-365760">
              <a:spcBef>
                <a:spcPts val="0"/>
              </a:spcBef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altLang="el-GR" dirty="0" smtClean="0"/>
              <a:t>Τυχαία επιλογή (</a:t>
            </a:r>
            <a:r>
              <a:rPr lang="en-US" altLang="el-GR" dirty="0" smtClean="0"/>
              <a:t>random)</a:t>
            </a:r>
            <a:r>
              <a:rPr lang="el-GR" altLang="el-GR" dirty="0" smtClean="0"/>
              <a:t>.</a:t>
            </a:r>
          </a:p>
          <a:p>
            <a:pPr marL="1143000" lvl="1" indent="-365760">
              <a:spcBef>
                <a:spcPts val="0"/>
              </a:spcBef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n-US" altLang="el-GR" dirty="0" smtClean="0"/>
              <a:t>Least Recently Used</a:t>
            </a:r>
            <a:r>
              <a:rPr lang="el-GR" altLang="el-GR" dirty="0" smtClean="0"/>
              <a:t> </a:t>
            </a:r>
            <a:r>
              <a:rPr lang="en-US" altLang="el-GR" dirty="0" smtClean="0"/>
              <a:t>-</a:t>
            </a:r>
            <a:r>
              <a:rPr lang="el-GR" altLang="el-GR" dirty="0" smtClean="0"/>
              <a:t> </a:t>
            </a:r>
            <a:r>
              <a:rPr lang="en-US" altLang="el-GR" dirty="0" smtClean="0"/>
              <a:t>LRU: </a:t>
            </a:r>
            <a:r>
              <a:rPr lang="el-GR" altLang="el-GR" dirty="0" smtClean="0"/>
              <a:t>Επιλέγεται το πλαίσιο που έχει χρησιμοποιηθεί λιγότερο πρόσφατα.</a:t>
            </a:r>
          </a:p>
          <a:p>
            <a:pPr marL="1143000" lvl="1" indent="-365760">
              <a:spcBef>
                <a:spcPts val="0"/>
              </a:spcBef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n-US" altLang="el-GR" dirty="0" smtClean="0"/>
              <a:t>First In First Out</a:t>
            </a:r>
            <a:r>
              <a:rPr lang="el-GR" altLang="el-GR" dirty="0" smtClean="0"/>
              <a:t> </a:t>
            </a:r>
            <a:r>
              <a:rPr lang="en-US" altLang="el-GR" dirty="0" smtClean="0"/>
              <a:t>-</a:t>
            </a:r>
            <a:r>
              <a:rPr lang="el-GR" altLang="el-GR" dirty="0" smtClean="0"/>
              <a:t> </a:t>
            </a:r>
            <a:r>
              <a:rPr lang="en-US" altLang="el-GR" dirty="0" smtClean="0"/>
              <a:t>FIFO: </a:t>
            </a:r>
            <a:r>
              <a:rPr lang="el-GR" altLang="el-GR" dirty="0" smtClean="0"/>
              <a:t>Αντικαθίσταται το πλαίσιο που προσκομίστηκε πρώτο (άρα το παλιότερο).</a:t>
            </a: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Κρυφή Μνήμη </a:t>
            </a:r>
            <a:r>
              <a:rPr lang="en-US" sz="1400" dirty="0" smtClean="0">
                <a:solidFill>
                  <a:schemeClr val="tx1"/>
                </a:solidFill>
              </a:rPr>
              <a:t>Cache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34637-37F9-48E4-8010-F74251B72B1F}" type="slidenum">
              <a:rPr lang="el-GR" sz="1400" smtClean="0">
                <a:solidFill>
                  <a:schemeClr val="tx1"/>
                </a:solidFill>
              </a:rPr>
              <a:t>26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388894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 smtClean="0"/>
              <a:t>Πλεονεκτήματα - Μειονεκτήματα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spcBef>
                <a:spcPts val="0"/>
              </a:spcBef>
              <a:spcAft>
                <a:spcPts val="18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dirty="0" smtClean="0"/>
              <a:t>Πλεονέκτημα της τυχαίας επιλογής είναι η ευκολία υλοποίησης σε υλικό.</a:t>
            </a:r>
          </a:p>
          <a:p>
            <a:pPr marL="457200" indent="-457200">
              <a:spcBef>
                <a:spcPts val="0"/>
              </a:spcBef>
              <a:spcAft>
                <a:spcPts val="18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dirty="0"/>
              <a:t>Ο</a:t>
            </a:r>
            <a:r>
              <a:rPr lang="el-GR" altLang="el-GR" dirty="0" smtClean="0"/>
              <a:t>ι άλλες τεχνικές, απαιτούν αποθηκευμένη πληροφορία για την ανίχνευση του ποιο πλαίσιο ήρθε πρώτο, ποιο χρησιμοποιήθηκε τελευταίο, κλπ.</a:t>
            </a:r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dirty="0" smtClean="0"/>
              <a:t>Καλύτερο ποσοστό επιτυχίας παρουσιάζει η </a:t>
            </a:r>
            <a:r>
              <a:rPr lang="en-US" altLang="el-GR" dirty="0" smtClean="0"/>
              <a:t>LRU </a:t>
            </a:r>
            <a:r>
              <a:rPr lang="el-GR" altLang="el-GR" dirty="0" smtClean="0"/>
              <a:t>από την τυχαία, και χειρότερη η </a:t>
            </a:r>
            <a:r>
              <a:rPr lang="en-US" altLang="el-GR" dirty="0" smtClean="0"/>
              <a:t>FIFO</a:t>
            </a:r>
            <a:r>
              <a:rPr lang="el-GR" altLang="el-GR" dirty="0"/>
              <a:t>.</a:t>
            </a:r>
            <a:endParaRPr lang="el-GR" altLang="el-GR" dirty="0" smtClean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Κρυφή Μνήμη </a:t>
            </a:r>
            <a:r>
              <a:rPr lang="en-US" sz="1400" dirty="0" smtClean="0">
                <a:solidFill>
                  <a:schemeClr val="tx1"/>
                </a:solidFill>
              </a:rPr>
              <a:t>Cache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34637-37F9-48E4-8010-F74251B72B1F}" type="slidenum">
              <a:rPr lang="el-GR" sz="1400" smtClean="0">
                <a:solidFill>
                  <a:schemeClr val="tx1"/>
                </a:solidFill>
              </a:rPr>
              <a:t>27</a:t>
            </a:fld>
            <a:endParaRPr lang="el-GR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393079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 smtClean="0"/>
              <a:t>Παράδειγμα 1 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spcBef>
                <a:spcPts val="0"/>
              </a:spcBef>
              <a:spcAft>
                <a:spcPts val="18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dirty="0" smtClean="0"/>
              <a:t>Έστω κρυφή μνήμη με οργάνωση 2-τρόπων Σ.Σ., αποτελούμενη από 8 πλαίσια και 2 λέξεις ανά πλαίσιο.</a:t>
            </a:r>
          </a:p>
          <a:p>
            <a:pPr marL="457200" indent="-457200">
              <a:spcBef>
                <a:spcPts val="0"/>
              </a:spcBef>
              <a:spcAft>
                <a:spcPts val="18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dirty="0" smtClean="0"/>
              <a:t>Θα υπάρχουν 4 σύνολα των 2 πλαισίων. </a:t>
            </a:r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dirty="0" smtClean="0"/>
              <a:t>Στους επόμενους πίνακες παρουσιάζεται η προσπέλαση συγκεκριμένων διευθύνσεων, με χρήση </a:t>
            </a:r>
            <a:r>
              <a:rPr lang="en-US" altLang="el-GR" dirty="0" smtClean="0"/>
              <a:t>FIFO </a:t>
            </a:r>
            <a:r>
              <a:rPr lang="el-GR" altLang="el-GR" dirty="0" smtClean="0"/>
              <a:t>και </a:t>
            </a:r>
            <a:r>
              <a:rPr lang="en-US" altLang="el-GR" dirty="0" smtClean="0"/>
              <a:t>LRU </a:t>
            </a:r>
            <a:r>
              <a:rPr lang="el-GR" altLang="el-GR" dirty="0" smtClean="0"/>
              <a:t>μεθόδων αντικατάστασης.</a:t>
            </a: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Κρυφή Μνήμη </a:t>
            </a:r>
            <a:r>
              <a:rPr lang="en-US" sz="1400" dirty="0" smtClean="0">
                <a:solidFill>
                  <a:schemeClr val="tx1"/>
                </a:solidFill>
              </a:rPr>
              <a:t>Cache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34637-37F9-48E4-8010-F74251B72B1F}" type="slidenum">
              <a:rPr lang="el-GR" sz="1400" smtClean="0">
                <a:solidFill>
                  <a:schemeClr val="tx1"/>
                </a:solidFill>
              </a:rPr>
              <a:t>28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152770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el-GR" b="1" dirty="0" smtClean="0"/>
              <a:t>FIFO Replacement Policy</a:t>
            </a:r>
            <a:r>
              <a:rPr lang="el-GR" altLang="el-GR" b="1" dirty="0" smtClean="0"/>
              <a:t> (1)</a:t>
            </a:r>
            <a:endParaRPr lang="el-GR" b="1" dirty="0"/>
          </a:p>
        </p:txBody>
      </p:sp>
      <p:graphicFrame>
        <p:nvGraphicFramePr>
          <p:cNvPr id="6" name="Θέση περιεχομένου 1" descr="Πίνακας με τις προσπελάσεις των διευθύνσεων του παραδείγματος."/>
          <p:cNvGraphicFramePr>
            <a:graphicFrameLocks noGrp="1"/>
          </p:cNvGraphicFramePr>
          <p:nvPr>
            <p:ph idx="1"/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670238235"/>
              </p:ext>
            </p:extLst>
          </p:nvPr>
        </p:nvGraphicFramePr>
        <p:xfrm>
          <a:off x="533400" y="1447801"/>
          <a:ext cx="8153400" cy="4898135"/>
        </p:xfrm>
        <a:graphic>
          <a:graphicData uri="http://schemas.openxmlformats.org/drawingml/2006/table">
            <a:tbl>
              <a:tblPr firstRow="1" bandRow="1">
                <a:effectLst>
                  <a:outerShdw blurRad="127000" dist="88900" dir="5400000" algn="t" rotWithShape="0">
                    <a:prstClr val="black">
                      <a:alpha val="40000"/>
                    </a:prstClr>
                  </a:outerShdw>
                </a:effectLst>
                <a:tableStyleId>{073A0DAA-6AF3-43AB-8588-CEC1D06C72B9}</a:tableStyleId>
              </a:tblPr>
              <a:tblGrid>
                <a:gridCol w="1371600"/>
                <a:gridCol w="1905000"/>
                <a:gridCol w="1219200"/>
                <a:gridCol w="1828800"/>
                <a:gridCol w="1828800"/>
              </a:tblGrid>
              <a:tr h="838199">
                <a:tc>
                  <a:txBody>
                    <a:bodyPr/>
                    <a:lstStyle/>
                    <a:p>
                      <a:r>
                        <a:rPr lang="el-GR" sz="2000" noProof="0" dirty="0" smtClean="0"/>
                        <a:t>Διεύθυνση</a:t>
                      </a:r>
                      <a:r>
                        <a:rPr lang="el-GR" sz="2000" baseline="0" noProof="0" dirty="0" smtClean="0"/>
                        <a:t> (</a:t>
                      </a:r>
                      <a:r>
                        <a:rPr lang="en-US" sz="2000" baseline="0" noProof="0" dirty="0" smtClean="0"/>
                        <a:t>Hex</a:t>
                      </a:r>
                      <a:r>
                        <a:rPr lang="el-GR" sz="2000" baseline="0" noProof="0" dirty="0" smtClean="0"/>
                        <a:t>)</a:t>
                      </a:r>
                      <a:endParaRPr lang="el-GR" sz="20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000" noProof="0" dirty="0" smtClean="0"/>
                        <a:t>Ετικέτα-Σύνολο-Λέξη</a:t>
                      </a:r>
                      <a:endParaRPr lang="el-GR" sz="20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000" noProof="0" dirty="0" smtClean="0"/>
                        <a:t>Επιτυχία-Αποτυχία</a:t>
                      </a:r>
                      <a:endParaRPr lang="el-GR" sz="20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000" noProof="0" dirty="0" smtClean="0"/>
                        <a:t>Μεταφορά στο Πλαίσιο 0</a:t>
                      </a:r>
                      <a:endParaRPr lang="el-GR" sz="20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000" noProof="0" dirty="0" smtClean="0"/>
                        <a:t>Μεταφορά στο πλαίσιο 1</a:t>
                      </a:r>
                      <a:endParaRPr lang="el-GR" sz="2000" noProof="0" dirty="0"/>
                    </a:p>
                  </a:txBody>
                  <a:tcPr/>
                </a:tc>
              </a:tr>
              <a:tr h="276164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1800" noProof="0" dirty="0" smtClean="0"/>
                        <a:t>80</a:t>
                      </a:r>
                      <a:endParaRPr lang="en-US" sz="18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l-GR" sz="1800" noProof="0" dirty="0" smtClean="0"/>
                        <a:t>10000-00-0</a:t>
                      </a:r>
                      <a:endParaRPr lang="el-GR" sz="18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l-GR" sz="1800" noProof="0" dirty="0" smtClean="0"/>
                        <a:t>Απ.</a:t>
                      </a:r>
                      <a:endParaRPr lang="el-GR" sz="18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l-GR" sz="1800" noProof="0" dirty="0" smtClean="0"/>
                        <a:t>ΜΠ(80, 81) </a:t>
                      </a:r>
                      <a:r>
                        <a:rPr lang="el-GR" sz="1800" noProof="0" dirty="0" smtClean="0">
                          <a:sym typeface="Wingdings" pitchFamily="2" charset="2"/>
                        </a:rPr>
                        <a:t> Σ0</a:t>
                      </a:r>
                      <a:endParaRPr lang="el-GR" sz="18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endParaRPr lang="el-GR" sz="1800" noProof="0" dirty="0"/>
                    </a:p>
                  </a:txBody>
                  <a:tcPr anchor="ctr"/>
                </a:tc>
              </a:tr>
              <a:tr h="276164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1800" noProof="0" dirty="0" smtClean="0"/>
                        <a:t>42</a:t>
                      </a:r>
                      <a:endParaRPr lang="en-US" sz="18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l-GR" sz="1800" noProof="0" dirty="0" smtClean="0"/>
                        <a:t>01000-01-0</a:t>
                      </a:r>
                      <a:endParaRPr lang="el-GR" sz="18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l-GR" sz="1800" noProof="0" dirty="0" smtClean="0"/>
                        <a:t>Απ.</a:t>
                      </a:r>
                      <a:endParaRPr lang="el-GR" sz="18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noProof="0" dirty="0" smtClean="0"/>
                        <a:t>ΜΠ(42, 43) </a:t>
                      </a:r>
                      <a:r>
                        <a:rPr lang="el-GR" sz="1800" noProof="0" dirty="0" smtClean="0">
                          <a:sym typeface="Wingdings" pitchFamily="2" charset="2"/>
                        </a:rPr>
                        <a:t> Σ1</a:t>
                      </a:r>
                      <a:endParaRPr lang="el-GR" sz="1800" noProof="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endParaRPr lang="el-GR" sz="1800" noProof="0" dirty="0"/>
                    </a:p>
                  </a:txBody>
                  <a:tcPr anchor="ctr"/>
                </a:tc>
              </a:tr>
              <a:tr h="276164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1800" noProof="0" dirty="0" smtClean="0"/>
                        <a:t>Ε9</a:t>
                      </a:r>
                      <a:endParaRPr lang="en-US" sz="18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l-GR" sz="1800" noProof="0" dirty="0" smtClean="0"/>
                        <a:t>11101-00-1</a:t>
                      </a:r>
                      <a:endParaRPr lang="el-GR" sz="18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l-GR" sz="1800" noProof="0" dirty="0" smtClean="0"/>
                        <a:t>Απ.</a:t>
                      </a:r>
                      <a:endParaRPr lang="el-GR" sz="18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endParaRPr lang="el-GR" sz="18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noProof="0" dirty="0" smtClean="0"/>
                        <a:t>ΜΠ(Ε8, Ε9) </a:t>
                      </a:r>
                      <a:r>
                        <a:rPr lang="el-GR" sz="1800" noProof="0" dirty="0" smtClean="0">
                          <a:sym typeface="Wingdings" pitchFamily="2" charset="2"/>
                        </a:rPr>
                        <a:t> Σ0</a:t>
                      </a:r>
                      <a:endParaRPr lang="el-GR" sz="1800" noProof="0" dirty="0" smtClean="0"/>
                    </a:p>
                  </a:txBody>
                  <a:tcPr anchor="ctr"/>
                </a:tc>
              </a:tr>
              <a:tr h="276164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1800" noProof="0" dirty="0" smtClean="0"/>
                        <a:t>CA</a:t>
                      </a:r>
                      <a:endParaRPr lang="en-US" sz="18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l-GR" sz="1800" noProof="0" dirty="0" smtClean="0"/>
                        <a:t>1100A-01-0</a:t>
                      </a:r>
                      <a:endParaRPr lang="el-GR" sz="18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l-GR" sz="1800" noProof="0" dirty="0" smtClean="0"/>
                        <a:t>Απ.</a:t>
                      </a:r>
                      <a:endParaRPr lang="el-GR" sz="18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endParaRPr lang="el-GR" sz="18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l-GR" sz="1800" noProof="0" dirty="0" smtClean="0"/>
                        <a:t>ΜΠ(</a:t>
                      </a:r>
                      <a:r>
                        <a:rPr lang="en-US" sz="1800" noProof="0" dirty="0" smtClean="0"/>
                        <a:t>CA, CB</a:t>
                      </a:r>
                      <a:r>
                        <a:rPr lang="el-GR" sz="1800" noProof="0" dirty="0" smtClean="0"/>
                        <a:t>) </a:t>
                      </a:r>
                      <a:r>
                        <a:rPr lang="el-GR" sz="1800" noProof="0" dirty="0" smtClean="0">
                          <a:sym typeface="Wingdings" pitchFamily="2" charset="2"/>
                        </a:rPr>
                        <a:t> Σ1</a:t>
                      </a:r>
                      <a:endParaRPr lang="el-GR" sz="1800" noProof="0" dirty="0"/>
                    </a:p>
                  </a:txBody>
                  <a:tcPr anchor="ctr"/>
                </a:tc>
              </a:tr>
              <a:tr h="276164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1800" noProof="0" dirty="0" smtClean="0"/>
                        <a:t>80</a:t>
                      </a:r>
                      <a:endParaRPr lang="en-US" sz="18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l-GR" sz="1800" noProof="0" dirty="0" smtClean="0"/>
                        <a:t>10000-00-0</a:t>
                      </a:r>
                      <a:endParaRPr lang="el-GR" sz="18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l-GR" sz="1800" noProof="0" dirty="0" err="1" smtClean="0"/>
                        <a:t>Επ</a:t>
                      </a:r>
                      <a:r>
                        <a:rPr lang="el-GR" sz="1800" noProof="0" dirty="0" smtClean="0"/>
                        <a:t>.</a:t>
                      </a:r>
                      <a:endParaRPr lang="el-GR" sz="18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endParaRPr lang="el-GR" sz="18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endParaRPr lang="el-GR" sz="1800" noProof="0" dirty="0"/>
                    </a:p>
                  </a:txBody>
                  <a:tcPr anchor="ctr"/>
                </a:tc>
              </a:tr>
              <a:tr h="276164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1800" noProof="0" dirty="0" smtClean="0"/>
                        <a:t>3F</a:t>
                      </a:r>
                      <a:endParaRPr lang="en-US" sz="18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l-GR" sz="1800" noProof="0" dirty="0" smtClean="0"/>
                        <a:t>00111-11-1</a:t>
                      </a:r>
                      <a:endParaRPr lang="el-GR" sz="18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l-GR" sz="1800" noProof="0" dirty="0" smtClean="0"/>
                        <a:t>Απ.</a:t>
                      </a:r>
                      <a:endParaRPr lang="el-GR" sz="18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l-GR" sz="1800" noProof="0" dirty="0" smtClean="0"/>
                        <a:t>ΜΠ(3Ε, 3F) </a:t>
                      </a:r>
                      <a:r>
                        <a:rPr lang="el-GR" sz="1800" noProof="0" dirty="0" smtClean="0">
                          <a:sym typeface="Wingdings" pitchFamily="2" charset="2"/>
                        </a:rPr>
                        <a:t> Σ3</a:t>
                      </a:r>
                      <a:endParaRPr lang="el-GR" sz="18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endParaRPr lang="el-GR" sz="1800" noProof="0" dirty="0"/>
                    </a:p>
                  </a:txBody>
                  <a:tcPr anchor="ctr"/>
                </a:tc>
              </a:tr>
              <a:tr h="276164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1800" noProof="0" dirty="0" smtClean="0"/>
                        <a:t>59</a:t>
                      </a:r>
                      <a:endParaRPr lang="en-US" sz="18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l-GR" sz="1800" noProof="0" dirty="0" smtClean="0"/>
                        <a:t>01011-00-1</a:t>
                      </a:r>
                      <a:endParaRPr lang="el-GR" sz="18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l-GR" sz="1800" noProof="0" dirty="0" smtClean="0"/>
                        <a:t>Απ.</a:t>
                      </a:r>
                      <a:endParaRPr lang="el-GR" sz="18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l-GR" sz="1800" noProof="0" dirty="0" smtClean="0">
                          <a:solidFill>
                            <a:srgbClr val="C00000"/>
                          </a:solidFill>
                        </a:rPr>
                        <a:t>ΜΠ(58, 59) </a:t>
                      </a:r>
                      <a:r>
                        <a:rPr lang="el-GR" sz="1800" noProof="0" dirty="0" smtClean="0">
                          <a:solidFill>
                            <a:srgbClr val="C00000"/>
                          </a:solidFill>
                          <a:sym typeface="Wingdings" pitchFamily="2" charset="2"/>
                        </a:rPr>
                        <a:t> Σ0</a:t>
                      </a:r>
                      <a:endParaRPr lang="el-GR" sz="1800" noProof="0" dirty="0">
                        <a:solidFill>
                          <a:srgbClr val="C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endParaRPr lang="el-GR" sz="1800" noProof="0" dirty="0"/>
                    </a:p>
                  </a:txBody>
                  <a:tcPr anchor="ctr"/>
                </a:tc>
              </a:tr>
              <a:tr h="276164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1800" noProof="0" dirty="0" smtClean="0"/>
                        <a:t>97</a:t>
                      </a:r>
                      <a:endParaRPr lang="en-US" sz="18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l-GR" sz="1800" noProof="0" dirty="0" smtClean="0"/>
                        <a:t>10010-11-1</a:t>
                      </a:r>
                      <a:endParaRPr lang="el-GR" sz="18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l-GR" sz="1800" noProof="0" dirty="0" smtClean="0"/>
                        <a:t>Απ.</a:t>
                      </a:r>
                      <a:endParaRPr lang="el-GR" sz="18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endParaRPr lang="el-GR" sz="18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l-GR" sz="1800" noProof="0" dirty="0" smtClean="0"/>
                        <a:t>ΜΠ(96, 97) </a:t>
                      </a:r>
                      <a:r>
                        <a:rPr lang="el-GR" sz="1800" noProof="0" dirty="0" smtClean="0">
                          <a:sym typeface="Wingdings" pitchFamily="2" charset="2"/>
                        </a:rPr>
                        <a:t> Σ3</a:t>
                      </a:r>
                      <a:endParaRPr lang="el-GR" sz="1800" noProof="0" dirty="0"/>
                    </a:p>
                  </a:txBody>
                  <a:tcPr anchor="ctr"/>
                </a:tc>
              </a:tr>
              <a:tr h="276164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1800" noProof="0" dirty="0" smtClean="0"/>
                        <a:t>58</a:t>
                      </a:r>
                      <a:endParaRPr lang="en-US" sz="18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l-GR" sz="1800" noProof="0" dirty="0" smtClean="0"/>
                        <a:t>01011-00-0</a:t>
                      </a:r>
                      <a:endParaRPr lang="el-GR" sz="18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l-GR" sz="1800" noProof="0" dirty="0" err="1" smtClean="0"/>
                        <a:t>Επ</a:t>
                      </a:r>
                      <a:r>
                        <a:rPr lang="el-GR" sz="1800" noProof="0" dirty="0" smtClean="0"/>
                        <a:t>.</a:t>
                      </a:r>
                      <a:endParaRPr lang="el-GR" sz="18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endParaRPr lang="el-GR" sz="18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endParaRPr lang="el-GR" sz="1800" noProof="0" dirty="0"/>
                    </a:p>
                  </a:txBody>
                  <a:tcPr anchor="ctr"/>
                </a:tc>
              </a:tr>
              <a:tr h="276164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1800" noProof="0" dirty="0" smtClean="0"/>
                        <a:t>1B</a:t>
                      </a:r>
                      <a:endParaRPr lang="en-US" sz="18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l-GR" sz="1800" noProof="0" dirty="0" smtClean="0"/>
                        <a:t>00011-01-1</a:t>
                      </a:r>
                      <a:endParaRPr lang="el-GR" sz="18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l-GR" sz="1800" noProof="0" dirty="0" smtClean="0"/>
                        <a:t>Απ.</a:t>
                      </a:r>
                      <a:endParaRPr lang="el-GR" sz="18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l-GR" sz="1800" noProof="0" dirty="0" smtClean="0">
                          <a:solidFill>
                            <a:srgbClr val="C00000"/>
                          </a:solidFill>
                        </a:rPr>
                        <a:t>ΜΠ(1Α, 1Β) </a:t>
                      </a:r>
                      <a:r>
                        <a:rPr lang="el-GR" sz="1800" noProof="0" dirty="0" smtClean="0">
                          <a:solidFill>
                            <a:srgbClr val="C00000"/>
                          </a:solidFill>
                          <a:sym typeface="Wingdings" pitchFamily="2" charset="2"/>
                        </a:rPr>
                        <a:t> Σ1</a:t>
                      </a:r>
                      <a:endParaRPr lang="el-GR" sz="1800" noProof="0" dirty="0">
                        <a:solidFill>
                          <a:srgbClr val="C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endParaRPr lang="el-GR" sz="1800" noProof="0" dirty="0"/>
                    </a:p>
                  </a:txBody>
                  <a:tcPr anchor="ctr"/>
                </a:tc>
              </a:tr>
              <a:tr h="276164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1800" noProof="0" dirty="0" smtClean="0"/>
                        <a:t>58</a:t>
                      </a:r>
                      <a:endParaRPr lang="en-US" sz="18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l-GR" sz="1800" noProof="0" dirty="0" smtClean="0"/>
                        <a:t>01011-00-0</a:t>
                      </a:r>
                      <a:endParaRPr lang="el-GR" sz="18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l-GR" sz="1800" noProof="0" dirty="0" err="1" smtClean="0"/>
                        <a:t>Επ</a:t>
                      </a:r>
                      <a:r>
                        <a:rPr lang="el-GR" sz="1800" noProof="0" dirty="0" smtClean="0"/>
                        <a:t>.</a:t>
                      </a:r>
                      <a:endParaRPr lang="el-GR" sz="18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endParaRPr lang="el-GR" sz="18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endParaRPr lang="el-GR" sz="1800" noProof="0" dirty="0"/>
                    </a:p>
                  </a:txBody>
                  <a:tcPr anchor="ctr"/>
                </a:tc>
              </a:tr>
              <a:tr h="276164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1800" noProof="0" dirty="0" smtClean="0"/>
                        <a:t>C3</a:t>
                      </a:r>
                      <a:endParaRPr lang="en-US" sz="18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l-GR" sz="1800" noProof="0" dirty="0" smtClean="0"/>
                        <a:t>11000-01-1</a:t>
                      </a:r>
                      <a:endParaRPr lang="el-GR" sz="18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l-GR" sz="1800" noProof="0" dirty="0" smtClean="0"/>
                        <a:t>Απ.</a:t>
                      </a:r>
                      <a:endParaRPr lang="el-GR" sz="18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endParaRPr lang="el-GR" sz="18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l-GR" sz="1800" noProof="0" dirty="0" smtClean="0">
                          <a:solidFill>
                            <a:srgbClr val="C00000"/>
                          </a:solidFill>
                        </a:rPr>
                        <a:t>ΜΠ(</a:t>
                      </a:r>
                      <a:r>
                        <a:rPr lang="en-US" sz="1800" noProof="0" dirty="0" smtClean="0">
                          <a:solidFill>
                            <a:srgbClr val="C00000"/>
                          </a:solidFill>
                        </a:rPr>
                        <a:t>C2, C3</a:t>
                      </a:r>
                      <a:r>
                        <a:rPr lang="el-GR" sz="1800" noProof="0" dirty="0" smtClean="0">
                          <a:solidFill>
                            <a:srgbClr val="C00000"/>
                          </a:solidFill>
                        </a:rPr>
                        <a:t>)</a:t>
                      </a:r>
                      <a:r>
                        <a:rPr lang="el-GR" sz="1800" baseline="0" noProof="0" dirty="0" smtClean="0">
                          <a:solidFill>
                            <a:srgbClr val="C00000"/>
                          </a:solidFill>
                        </a:rPr>
                        <a:t> </a:t>
                      </a:r>
                      <a:r>
                        <a:rPr lang="el-GR" sz="1800" noProof="0" dirty="0" smtClean="0">
                          <a:solidFill>
                            <a:srgbClr val="C00000"/>
                          </a:solidFill>
                          <a:sym typeface="Wingdings" pitchFamily="2" charset="2"/>
                        </a:rPr>
                        <a:t> Σ1</a:t>
                      </a:r>
                      <a:endParaRPr lang="el-GR" sz="1800" noProof="0" dirty="0">
                        <a:solidFill>
                          <a:srgbClr val="C00000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Κρυφή Μνήμη </a:t>
            </a:r>
            <a:r>
              <a:rPr lang="en-US" sz="1400" dirty="0" smtClean="0">
                <a:solidFill>
                  <a:schemeClr val="tx1"/>
                </a:solidFill>
              </a:rPr>
              <a:t>Cache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34637-37F9-48E4-8010-F74251B72B1F}" type="slidenum">
              <a:rPr lang="el-GR" sz="1400" smtClean="0">
                <a:solidFill>
                  <a:schemeClr val="tx1"/>
                </a:solidFill>
              </a:rPr>
              <a:t>29</a:t>
            </a:fld>
            <a:endParaRPr lang="el-GR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94407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Σκοποί ενότητας 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/>
          </a:bodyPr>
          <a:lstStyle/>
          <a:p>
            <a:pPr marL="514350" indent="-514350">
              <a:spcBef>
                <a:spcPts val="0"/>
              </a:spcBef>
              <a:spcAft>
                <a:spcPts val="1200"/>
              </a:spcAft>
              <a:buFont typeface="+mj-lt"/>
              <a:buAutoNum type="arabicParenR"/>
            </a:pPr>
            <a:r>
              <a:rPr lang="el-GR" dirty="0" smtClean="0"/>
              <a:t>Εισαγωγή του αναγνώστη στον κόσμο μιας γλώσσας προγραμματισμού.</a:t>
            </a:r>
            <a:endParaRPr lang="el-GR" dirty="0"/>
          </a:p>
          <a:p>
            <a:pPr marL="514350" indent="-514350">
              <a:spcBef>
                <a:spcPts val="0"/>
              </a:spcBef>
              <a:spcAft>
                <a:spcPts val="1200"/>
              </a:spcAft>
              <a:buFont typeface="+mj-lt"/>
              <a:buAutoNum type="arabicParenR"/>
            </a:pPr>
            <a:r>
              <a:rPr lang="el-GR" dirty="0" smtClean="0"/>
              <a:t>Την αντίληψη εννοιών όπως τί είναι ένα πρόγραμμα, και τί αλγόριθμος</a:t>
            </a:r>
            <a:r>
              <a:rPr lang="el-GR" dirty="0"/>
              <a:t>.</a:t>
            </a:r>
            <a:endParaRPr lang="el-GR" dirty="0" smtClean="0"/>
          </a:p>
          <a:p>
            <a:pPr marL="514350" indent="-514350">
              <a:spcBef>
                <a:spcPts val="0"/>
              </a:spcBef>
              <a:spcAft>
                <a:spcPts val="1200"/>
              </a:spcAft>
              <a:buFont typeface="+mj-lt"/>
              <a:buAutoNum type="arabicParenR"/>
            </a:pPr>
            <a:r>
              <a:rPr lang="el-GR" dirty="0" smtClean="0"/>
              <a:t>Την ικανότητα να δημιουργεί και εκτελεί ένα απλό πρόγραμμα. </a:t>
            </a:r>
          </a:p>
          <a:p>
            <a:pPr marL="514350" indent="-514350">
              <a:spcBef>
                <a:spcPts val="0"/>
              </a:spcBef>
              <a:buFont typeface="+mj-lt"/>
              <a:buAutoNum type="arabicParenR"/>
            </a:pPr>
            <a:r>
              <a:rPr lang="el-GR" dirty="0" smtClean="0"/>
              <a:t>Την δημιουργία ερεθισμάτων για την ανάπτυξη πιο περίπλοκων προγραμμάτων. </a:t>
            </a:r>
          </a:p>
        </p:txBody>
      </p:sp>
      <p:sp>
        <p:nvSpPr>
          <p:cNvPr id="7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Κρυφή Μνήμη </a:t>
            </a:r>
            <a:r>
              <a:rPr lang="en-US" sz="1400" dirty="0" smtClean="0">
                <a:solidFill>
                  <a:schemeClr val="tx1"/>
                </a:solidFill>
              </a:rPr>
              <a:t>Cache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9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D8379-8D09-42C5-AE1F-DB6F792C5FCB}" type="slidenum">
              <a:rPr lang="el-GR" sz="1400" smtClean="0">
                <a:solidFill>
                  <a:schemeClr val="tx1"/>
                </a:solidFill>
              </a:rPr>
              <a:t>3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5113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b="1" dirty="0" smtClean="0"/>
              <a:t>Κατάσταση </a:t>
            </a:r>
            <a:r>
              <a:rPr lang="el-GR" altLang="el-GR" b="1" dirty="0"/>
              <a:t>κ</a:t>
            </a:r>
            <a:r>
              <a:rPr lang="el-GR" altLang="el-GR" b="1" dirty="0" smtClean="0"/>
              <a:t>ρυφής μνήμης </a:t>
            </a:r>
            <a:br>
              <a:rPr lang="el-GR" altLang="el-GR" b="1" dirty="0" smtClean="0"/>
            </a:br>
            <a:r>
              <a:rPr lang="el-GR" altLang="el-GR" b="1" dirty="0" smtClean="0"/>
              <a:t>μετά από </a:t>
            </a:r>
            <a:r>
              <a:rPr lang="en-US" altLang="el-GR" b="1" dirty="0" smtClean="0"/>
              <a:t>FIFO</a:t>
            </a:r>
            <a:endParaRPr lang="el-GR" b="1" dirty="0"/>
          </a:p>
        </p:txBody>
      </p:sp>
      <p:graphicFrame>
        <p:nvGraphicFramePr>
          <p:cNvPr id="6" name="Θέση περιεχομένου 1" descr="Πίνακας με τις τιμές της κρυφής μνήμης."/>
          <p:cNvGraphicFramePr>
            <a:graphicFrameLocks noGrp="1"/>
          </p:cNvGraphicFramePr>
          <p:nvPr>
            <p:ph idx="1"/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77039808"/>
              </p:ext>
            </p:extLst>
          </p:nvPr>
        </p:nvGraphicFramePr>
        <p:xfrm>
          <a:off x="457200" y="2194560"/>
          <a:ext cx="8229600" cy="2987040"/>
        </p:xfrm>
        <a:graphic>
          <a:graphicData uri="http://schemas.openxmlformats.org/drawingml/2006/table">
            <a:tbl>
              <a:tblPr firstRow="1" bandRow="1">
                <a:effectLst>
                  <a:outerShdw blurRad="127000" dist="88900" dir="5400000" algn="t" rotWithShape="0">
                    <a:prstClr val="black">
                      <a:alpha val="40000"/>
                    </a:prstClr>
                  </a:outerShdw>
                </a:effectLst>
                <a:tableStyleId>{073A0DAA-6AF3-43AB-8588-CEC1D06C72B9}</a:tableStyleId>
              </a:tblPr>
              <a:tblGrid>
                <a:gridCol w="2743200"/>
                <a:gridCol w="2743200"/>
                <a:gridCol w="2743200"/>
              </a:tblGrid>
              <a:tr h="914400">
                <a:tc>
                  <a:txBody>
                    <a:bodyPr/>
                    <a:lstStyle/>
                    <a:p>
                      <a:r>
                        <a:rPr lang="el-GR" sz="3200" dirty="0" smtClean="0"/>
                        <a:t>Σύνολο</a:t>
                      </a:r>
                      <a:endParaRPr lang="el-GR" sz="3200" dirty="0">
                        <a:solidFill>
                          <a:schemeClr val="bg1"/>
                        </a:solidFill>
                      </a:endParaRPr>
                    </a:p>
                  </a:txBody>
                  <a:tcPr marL="91439" marR="91439" anchor="b"/>
                </a:tc>
                <a:tc>
                  <a:txBody>
                    <a:bodyPr/>
                    <a:lstStyle/>
                    <a:p>
                      <a:r>
                        <a:rPr lang="el-GR" sz="3200" dirty="0" smtClean="0"/>
                        <a:t>Πλαίσιο</a:t>
                      </a:r>
                      <a:r>
                        <a:rPr lang="el-GR" sz="3200" baseline="0" dirty="0" smtClean="0"/>
                        <a:t> 0</a:t>
                      </a:r>
                      <a:endParaRPr lang="el-GR" sz="3200" dirty="0">
                        <a:solidFill>
                          <a:schemeClr val="bg1"/>
                        </a:solidFill>
                      </a:endParaRPr>
                    </a:p>
                  </a:txBody>
                  <a:tcPr marL="91439" marR="91439" anchor="b"/>
                </a:tc>
                <a:tc>
                  <a:txBody>
                    <a:bodyPr/>
                    <a:lstStyle/>
                    <a:p>
                      <a:r>
                        <a:rPr lang="el-GR" sz="3200" dirty="0" smtClean="0"/>
                        <a:t>Πλαίσιο 1</a:t>
                      </a:r>
                      <a:endParaRPr lang="el-GR" sz="3200" dirty="0">
                        <a:solidFill>
                          <a:schemeClr val="bg1"/>
                        </a:solidFill>
                      </a:endParaRPr>
                    </a:p>
                  </a:txBody>
                  <a:tcPr marL="91439" marR="91439" anchor="b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sz="2800" dirty="0" smtClean="0"/>
                        <a:t>Σύνολο</a:t>
                      </a:r>
                      <a:r>
                        <a:rPr lang="el-GR" sz="2800" baseline="0" dirty="0" smtClean="0"/>
                        <a:t> 0</a:t>
                      </a:r>
                      <a:endParaRPr lang="el-GR" sz="28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r>
                        <a:rPr lang="el-GR" sz="2800" dirty="0" smtClean="0"/>
                        <a:t>ΜΠ(58, 59)</a:t>
                      </a:r>
                      <a:endParaRPr lang="el-GR" sz="28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r>
                        <a:rPr lang="el-GR" sz="2800" dirty="0" smtClean="0"/>
                        <a:t>ΜΠ(Ε8, Ε9)</a:t>
                      </a:r>
                      <a:endParaRPr lang="el-GR" sz="28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sz="2800" dirty="0" smtClean="0"/>
                        <a:t>Σύνολο 1</a:t>
                      </a:r>
                      <a:endParaRPr lang="el-GR" sz="28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r>
                        <a:rPr lang="el-GR" sz="2800" dirty="0" smtClean="0"/>
                        <a:t>ΜΠ(1Α, 1Β)</a:t>
                      </a:r>
                      <a:endParaRPr lang="el-GR" sz="28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r>
                        <a:rPr lang="el-GR" sz="2800" dirty="0" smtClean="0"/>
                        <a:t>ΜΠ(</a:t>
                      </a:r>
                      <a:r>
                        <a:rPr lang="en-US" sz="2800" dirty="0" smtClean="0"/>
                        <a:t>C2</a:t>
                      </a:r>
                      <a:r>
                        <a:rPr lang="el-GR" sz="2800" dirty="0" smtClean="0"/>
                        <a:t>, </a:t>
                      </a:r>
                      <a:r>
                        <a:rPr lang="en-US" sz="2800" dirty="0" smtClean="0"/>
                        <a:t>C3</a:t>
                      </a:r>
                      <a:r>
                        <a:rPr lang="el-GR" sz="2800" dirty="0" smtClean="0"/>
                        <a:t>)</a:t>
                      </a:r>
                      <a:endParaRPr lang="el-GR" sz="28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sz="2800" dirty="0" smtClean="0"/>
                        <a:t>Σύνολο 2</a:t>
                      </a:r>
                      <a:endParaRPr lang="el-GR" sz="28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r>
                        <a:rPr lang="el-GR" sz="2800" dirty="0" smtClean="0"/>
                        <a:t>-</a:t>
                      </a:r>
                      <a:endParaRPr lang="el-GR" sz="28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r>
                        <a:rPr lang="el-GR" sz="2800" dirty="0" smtClean="0"/>
                        <a:t>-</a:t>
                      </a:r>
                      <a:endParaRPr lang="el-GR" sz="28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sz="2800" dirty="0" smtClean="0"/>
                        <a:t>Σύνολο 3</a:t>
                      </a:r>
                      <a:endParaRPr lang="el-GR" sz="28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r>
                        <a:rPr lang="el-GR" sz="2800" dirty="0" smtClean="0"/>
                        <a:t>ΜΠ(3Ε, 3</a:t>
                      </a:r>
                      <a:r>
                        <a:rPr lang="en-US" sz="2800" dirty="0" smtClean="0"/>
                        <a:t>F</a:t>
                      </a:r>
                      <a:r>
                        <a:rPr lang="el-GR" sz="2800" dirty="0" smtClean="0"/>
                        <a:t>)</a:t>
                      </a:r>
                      <a:endParaRPr lang="el-GR" sz="28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r>
                        <a:rPr lang="el-GR" sz="2800" dirty="0" smtClean="0"/>
                        <a:t>ΜΠ(96, 97)</a:t>
                      </a:r>
                      <a:endParaRPr lang="el-GR" sz="28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/>
                </a:tc>
              </a:tr>
            </a:tbl>
          </a:graphicData>
        </a:graphic>
      </p:graphicFrame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Κρυφή Μνήμη </a:t>
            </a:r>
            <a:r>
              <a:rPr lang="en-US" sz="1400" dirty="0" smtClean="0">
                <a:solidFill>
                  <a:schemeClr val="tx1"/>
                </a:solidFill>
              </a:rPr>
              <a:t>Cache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34637-37F9-48E4-8010-F74251B72B1F}" type="slidenum">
              <a:rPr lang="el-GR" sz="1400" smtClean="0">
                <a:solidFill>
                  <a:schemeClr val="tx1"/>
                </a:solidFill>
              </a:rPr>
              <a:t>30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681400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el-GR" b="1" dirty="0" smtClean="0"/>
              <a:t>FIFO Replacement Policy</a:t>
            </a:r>
            <a:r>
              <a:rPr lang="el-GR" altLang="el-GR" b="1" dirty="0" smtClean="0"/>
              <a:t> (2)</a:t>
            </a:r>
            <a:endParaRPr lang="en-US" b="1" dirty="0"/>
          </a:p>
        </p:txBody>
      </p:sp>
      <p:graphicFrame>
        <p:nvGraphicFramePr>
          <p:cNvPr id="6" name="Θέση περιεχομένου 1" descr="Πίνακας με τις προσπελάσεις των διευθύνσεων του παραδείγματος."/>
          <p:cNvGraphicFramePr>
            <a:graphicFrameLocks noGrp="1"/>
          </p:cNvGraphicFramePr>
          <p:nvPr>
            <p:ph idx="1"/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449386715"/>
              </p:ext>
            </p:extLst>
          </p:nvPr>
        </p:nvGraphicFramePr>
        <p:xfrm>
          <a:off x="533400" y="1447801"/>
          <a:ext cx="8153400" cy="4898135"/>
        </p:xfrm>
        <a:graphic>
          <a:graphicData uri="http://schemas.openxmlformats.org/drawingml/2006/table">
            <a:tbl>
              <a:tblPr firstRow="1" bandRow="1">
                <a:effectLst>
                  <a:outerShdw blurRad="127000" dist="88900" dir="5400000" algn="t" rotWithShape="0">
                    <a:prstClr val="black">
                      <a:alpha val="40000"/>
                    </a:prstClr>
                  </a:outerShdw>
                </a:effectLst>
                <a:tableStyleId>{073A0DAA-6AF3-43AB-8588-CEC1D06C72B9}</a:tableStyleId>
              </a:tblPr>
              <a:tblGrid>
                <a:gridCol w="1371600"/>
                <a:gridCol w="1905000"/>
                <a:gridCol w="1219200"/>
                <a:gridCol w="1828800"/>
                <a:gridCol w="1828800"/>
              </a:tblGrid>
              <a:tr h="838199">
                <a:tc>
                  <a:txBody>
                    <a:bodyPr/>
                    <a:lstStyle/>
                    <a:p>
                      <a:r>
                        <a:rPr lang="el-GR" sz="2000" noProof="0" dirty="0" smtClean="0"/>
                        <a:t>Διεύθυνση</a:t>
                      </a:r>
                      <a:r>
                        <a:rPr lang="en-US" sz="2000" baseline="0" noProof="0" dirty="0" smtClean="0"/>
                        <a:t> (Hex)</a:t>
                      </a:r>
                      <a:endParaRPr lang="en-US" sz="20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000" noProof="0" dirty="0" smtClean="0"/>
                        <a:t>Ετικέτα-Σύνολο-Λέξη</a:t>
                      </a:r>
                      <a:endParaRPr lang="el-GR" sz="20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000" noProof="0" dirty="0" smtClean="0"/>
                        <a:t>Επιτυχία-Αποτυχία</a:t>
                      </a:r>
                      <a:endParaRPr lang="el-GR" sz="20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000" noProof="0" dirty="0" smtClean="0"/>
                        <a:t>Μεταφορά στο Πλαίσιο 0</a:t>
                      </a:r>
                      <a:endParaRPr lang="el-GR" sz="20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000" noProof="0" dirty="0" smtClean="0"/>
                        <a:t>Μεταφορά στο πλαίσιο 1</a:t>
                      </a:r>
                      <a:endParaRPr lang="el-GR" sz="2000" noProof="0" dirty="0"/>
                    </a:p>
                  </a:txBody>
                  <a:tcPr/>
                </a:tc>
              </a:tr>
              <a:tr h="251605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1800" noProof="0" dirty="0" smtClean="0"/>
                        <a:t>80</a:t>
                      </a:r>
                      <a:endParaRPr lang="en-US" sz="18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l-GR" sz="1800" noProof="0" dirty="0" smtClean="0"/>
                        <a:t>10000-00-0</a:t>
                      </a:r>
                      <a:endParaRPr lang="el-GR" sz="18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l-GR" sz="1800" noProof="0" dirty="0" smtClean="0"/>
                        <a:t>Απ.</a:t>
                      </a:r>
                      <a:endParaRPr lang="el-GR" sz="18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l-GR" sz="1800" noProof="0" dirty="0" smtClean="0"/>
                        <a:t>ΜΠ(80, 81) </a:t>
                      </a:r>
                      <a:r>
                        <a:rPr lang="el-GR" sz="1800" noProof="0" dirty="0" smtClean="0">
                          <a:sym typeface="Wingdings" pitchFamily="2" charset="2"/>
                        </a:rPr>
                        <a:t> Σ0</a:t>
                      </a:r>
                      <a:endParaRPr lang="el-GR" sz="18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endParaRPr lang="el-GR" sz="1800" noProof="0" dirty="0"/>
                    </a:p>
                  </a:txBody>
                  <a:tcPr anchor="ctr"/>
                </a:tc>
              </a:tr>
              <a:tr h="251605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1800" noProof="0" dirty="0" smtClean="0"/>
                        <a:t>42</a:t>
                      </a:r>
                      <a:endParaRPr lang="en-US" sz="18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l-GR" sz="1800" noProof="0" dirty="0" smtClean="0"/>
                        <a:t>01000-01-0</a:t>
                      </a:r>
                      <a:endParaRPr lang="el-GR" sz="18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l-GR" sz="1800" noProof="0" dirty="0" smtClean="0"/>
                        <a:t>Απ.</a:t>
                      </a:r>
                      <a:endParaRPr lang="el-GR" sz="18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noProof="0" dirty="0" smtClean="0"/>
                        <a:t>ΜΠ(42, 43) </a:t>
                      </a:r>
                      <a:r>
                        <a:rPr lang="el-GR" sz="1800" noProof="0" dirty="0" smtClean="0">
                          <a:sym typeface="Wingdings" pitchFamily="2" charset="2"/>
                        </a:rPr>
                        <a:t> Σ1</a:t>
                      </a:r>
                      <a:endParaRPr lang="el-GR" sz="1800" noProof="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endParaRPr lang="el-GR" sz="1800" noProof="0" dirty="0"/>
                    </a:p>
                  </a:txBody>
                  <a:tcPr anchor="ctr"/>
                </a:tc>
              </a:tr>
              <a:tr h="251605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1800" noProof="0" dirty="0" smtClean="0"/>
                        <a:t>Ε9</a:t>
                      </a:r>
                      <a:endParaRPr lang="en-US" sz="18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l-GR" sz="1800" noProof="0" dirty="0" smtClean="0"/>
                        <a:t>11101-00-1</a:t>
                      </a:r>
                      <a:endParaRPr lang="el-GR" sz="18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l-GR" sz="1800" noProof="0" dirty="0" smtClean="0"/>
                        <a:t>Απ.</a:t>
                      </a:r>
                      <a:endParaRPr lang="el-GR" sz="18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endParaRPr lang="el-GR" sz="18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noProof="0" dirty="0" smtClean="0"/>
                        <a:t>ΜΠ(Ε8, Ε9) </a:t>
                      </a:r>
                      <a:r>
                        <a:rPr lang="el-GR" sz="1800" noProof="0" dirty="0" smtClean="0">
                          <a:sym typeface="Wingdings" pitchFamily="2" charset="2"/>
                        </a:rPr>
                        <a:t> Σ0</a:t>
                      </a:r>
                      <a:endParaRPr lang="el-GR" sz="1800" noProof="0" dirty="0" smtClean="0"/>
                    </a:p>
                  </a:txBody>
                  <a:tcPr anchor="ctr"/>
                </a:tc>
              </a:tr>
              <a:tr h="251605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1800" noProof="0" dirty="0" smtClean="0"/>
                        <a:t>CA</a:t>
                      </a:r>
                      <a:endParaRPr lang="en-US" sz="18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l-GR" sz="1800" noProof="0" dirty="0" smtClean="0"/>
                        <a:t>1100A-01-0</a:t>
                      </a:r>
                      <a:endParaRPr lang="el-GR" sz="18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l-GR" sz="1800" noProof="0" dirty="0" smtClean="0"/>
                        <a:t>Απ.</a:t>
                      </a:r>
                      <a:endParaRPr lang="el-GR" sz="18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endParaRPr lang="el-GR" sz="18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l-GR" sz="1800" noProof="0" dirty="0" smtClean="0"/>
                        <a:t>ΜΠ(</a:t>
                      </a:r>
                      <a:r>
                        <a:rPr lang="en-US" sz="1800" noProof="0" dirty="0" smtClean="0"/>
                        <a:t>CA, CB</a:t>
                      </a:r>
                      <a:r>
                        <a:rPr lang="el-GR" sz="1800" noProof="0" dirty="0" smtClean="0"/>
                        <a:t>) </a:t>
                      </a:r>
                      <a:r>
                        <a:rPr lang="el-GR" sz="1800" noProof="0" dirty="0" smtClean="0">
                          <a:sym typeface="Wingdings" pitchFamily="2" charset="2"/>
                        </a:rPr>
                        <a:t> Σ1</a:t>
                      </a:r>
                      <a:endParaRPr lang="el-GR" sz="1800" noProof="0" dirty="0"/>
                    </a:p>
                  </a:txBody>
                  <a:tcPr anchor="ctr"/>
                </a:tc>
              </a:tr>
              <a:tr h="251605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1800" noProof="0" dirty="0" smtClean="0"/>
                        <a:t>80</a:t>
                      </a:r>
                      <a:endParaRPr lang="en-US" sz="18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l-GR" sz="1800" noProof="0" dirty="0" smtClean="0"/>
                        <a:t>10000-00-0</a:t>
                      </a:r>
                      <a:endParaRPr lang="el-GR" sz="18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l-GR" sz="1800" noProof="0" dirty="0" err="1" smtClean="0"/>
                        <a:t>Επ</a:t>
                      </a:r>
                      <a:r>
                        <a:rPr lang="el-GR" sz="1800" noProof="0" dirty="0" smtClean="0"/>
                        <a:t>.</a:t>
                      </a:r>
                      <a:endParaRPr lang="el-GR" sz="18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l-GR" sz="1800" noProof="0" dirty="0" smtClean="0"/>
                        <a:t>ΜΠ(80, 81) </a:t>
                      </a:r>
                      <a:r>
                        <a:rPr lang="el-GR" sz="1800" noProof="0" dirty="0" smtClean="0">
                          <a:sym typeface="Wingdings" pitchFamily="2" charset="2"/>
                        </a:rPr>
                        <a:t>=</a:t>
                      </a:r>
                      <a:r>
                        <a:rPr lang="el-GR" sz="1800" baseline="0" noProof="0" dirty="0" smtClean="0">
                          <a:sym typeface="Wingdings" pitchFamily="2" charset="2"/>
                        </a:rPr>
                        <a:t> </a:t>
                      </a:r>
                      <a:r>
                        <a:rPr lang="el-GR" sz="1800" noProof="0" dirty="0" smtClean="0">
                          <a:sym typeface="Wingdings" pitchFamily="2" charset="2"/>
                        </a:rPr>
                        <a:t>Σ0</a:t>
                      </a:r>
                      <a:endParaRPr lang="el-GR" sz="18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endParaRPr lang="el-GR" sz="1800" noProof="0" dirty="0"/>
                    </a:p>
                  </a:txBody>
                  <a:tcPr anchor="ctr"/>
                </a:tc>
              </a:tr>
              <a:tr h="251605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1800" noProof="0" dirty="0" smtClean="0"/>
                        <a:t>3F</a:t>
                      </a:r>
                      <a:endParaRPr lang="en-US" sz="18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l-GR" sz="1800" noProof="0" dirty="0" smtClean="0"/>
                        <a:t>00111-11-1</a:t>
                      </a:r>
                      <a:endParaRPr lang="el-GR" sz="18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l-GR" sz="1800" noProof="0" dirty="0" smtClean="0"/>
                        <a:t>Απ.</a:t>
                      </a:r>
                      <a:endParaRPr lang="el-GR" sz="18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l-GR" sz="1800" noProof="0" dirty="0" smtClean="0">
                          <a:solidFill>
                            <a:schemeClr val="tx1"/>
                          </a:solidFill>
                        </a:rPr>
                        <a:t>ΜΠ(3E, 3F) </a:t>
                      </a:r>
                      <a:r>
                        <a:rPr lang="el-GR" sz="1800" noProof="0" dirty="0" smtClean="0">
                          <a:solidFill>
                            <a:schemeClr val="tx1"/>
                          </a:solidFill>
                          <a:sym typeface="Wingdings" pitchFamily="2" charset="2"/>
                        </a:rPr>
                        <a:t> Σ3</a:t>
                      </a:r>
                      <a:endParaRPr lang="el-GR" sz="1800" noProof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endParaRPr lang="el-GR" sz="1800" noProof="0" dirty="0"/>
                    </a:p>
                  </a:txBody>
                  <a:tcPr anchor="ctr"/>
                </a:tc>
              </a:tr>
              <a:tr h="272005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1800" noProof="0" dirty="0" smtClean="0"/>
                        <a:t>59</a:t>
                      </a:r>
                      <a:endParaRPr lang="en-US" sz="18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l-GR" sz="1800" noProof="0" dirty="0" smtClean="0"/>
                        <a:t>01011-00-1</a:t>
                      </a:r>
                      <a:endParaRPr lang="el-GR" sz="18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l-GR" sz="1800" noProof="0" dirty="0" smtClean="0"/>
                        <a:t>Απ.</a:t>
                      </a:r>
                      <a:endParaRPr lang="el-GR" sz="18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endParaRPr lang="el-GR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l-GR" sz="1800" noProof="0" dirty="0" smtClean="0">
                          <a:solidFill>
                            <a:srgbClr val="C00000"/>
                          </a:solidFill>
                        </a:rPr>
                        <a:t>ΜΠ(58, 59) </a:t>
                      </a:r>
                      <a:r>
                        <a:rPr lang="el-GR" sz="1800" noProof="0" dirty="0" smtClean="0">
                          <a:solidFill>
                            <a:srgbClr val="C00000"/>
                          </a:solidFill>
                          <a:sym typeface="Wingdings" pitchFamily="2" charset="2"/>
                        </a:rPr>
                        <a:t> Σ0</a:t>
                      </a:r>
                      <a:endParaRPr lang="el-GR" sz="1800" noProof="0" dirty="0">
                        <a:solidFill>
                          <a:srgbClr val="C00000"/>
                        </a:solidFill>
                      </a:endParaRPr>
                    </a:p>
                  </a:txBody>
                  <a:tcPr anchor="ctr"/>
                </a:tc>
              </a:tr>
              <a:tr h="251605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1800" noProof="0" dirty="0" smtClean="0"/>
                        <a:t>97</a:t>
                      </a:r>
                      <a:endParaRPr lang="en-US" sz="18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l-GR" sz="1800" noProof="0" dirty="0" smtClean="0"/>
                        <a:t>10010-11-1</a:t>
                      </a:r>
                      <a:endParaRPr lang="el-GR" sz="18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l-GR" sz="1800" noProof="0" dirty="0" smtClean="0"/>
                        <a:t>Απ.</a:t>
                      </a:r>
                      <a:endParaRPr lang="el-GR" sz="18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endParaRPr lang="el-GR" sz="18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noProof="0" dirty="0" smtClean="0"/>
                        <a:t>ΜΠ(96, 97) </a:t>
                      </a:r>
                      <a:r>
                        <a:rPr lang="el-GR" sz="1800" noProof="0" dirty="0" smtClean="0">
                          <a:sym typeface="Wingdings" pitchFamily="2" charset="2"/>
                        </a:rPr>
                        <a:t> Σ3</a:t>
                      </a:r>
                      <a:endParaRPr lang="el-GR" sz="1800" noProof="0" dirty="0" smtClean="0"/>
                    </a:p>
                  </a:txBody>
                  <a:tcPr anchor="ctr"/>
                </a:tc>
              </a:tr>
              <a:tr h="251605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1800" noProof="0" dirty="0" smtClean="0"/>
                        <a:t>58</a:t>
                      </a:r>
                      <a:endParaRPr lang="en-US" sz="18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l-GR" sz="1800" noProof="0" dirty="0" smtClean="0"/>
                        <a:t>01011-00-0</a:t>
                      </a:r>
                      <a:endParaRPr lang="el-GR" sz="18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l-GR" sz="1800" noProof="0" dirty="0" err="1" smtClean="0"/>
                        <a:t>Επ</a:t>
                      </a:r>
                      <a:r>
                        <a:rPr lang="el-GR" sz="1800" noProof="0" dirty="0" smtClean="0"/>
                        <a:t>.</a:t>
                      </a:r>
                      <a:endParaRPr lang="el-GR" sz="18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endParaRPr lang="el-GR" sz="18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noProof="0" dirty="0" smtClean="0">
                          <a:solidFill>
                            <a:schemeClr val="tx1"/>
                          </a:solidFill>
                        </a:rPr>
                        <a:t>ΜΠ(58, 59) </a:t>
                      </a:r>
                      <a:r>
                        <a:rPr lang="el-GR" sz="1800" noProof="0" dirty="0" smtClean="0">
                          <a:solidFill>
                            <a:schemeClr val="tx1"/>
                          </a:solidFill>
                          <a:sym typeface="Wingdings" pitchFamily="2" charset="2"/>
                        </a:rPr>
                        <a:t>= Σ0</a:t>
                      </a:r>
                      <a:endParaRPr lang="el-GR" sz="1800" noProof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272005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1800" noProof="0" dirty="0" smtClean="0"/>
                        <a:t>1B</a:t>
                      </a:r>
                      <a:endParaRPr lang="en-US" sz="18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l-GR" sz="1800" noProof="0" dirty="0" smtClean="0"/>
                        <a:t>00011-01-1</a:t>
                      </a:r>
                      <a:endParaRPr lang="el-GR" sz="18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l-GR" sz="1800" noProof="0" dirty="0" smtClean="0"/>
                        <a:t>Απ.</a:t>
                      </a:r>
                      <a:endParaRPr lang="el-GR" sz="18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l-GR" sz="1800" noProof="0" dirty="0" smtClean="0">
                          <a:solidFill>
                            <a:srgbClr val="C00000"/>
                          </a:solidFill>
                        </a:rPr>
                        <a:t>ΜΠ(1Α, 1Β) </a:t>
                      </a:r>
                      <a:r>
                        <a:rPr lang="el-GR" sz="1800" noProof="0" dirty="0" smtClean="0">
                          <a:solidFill>
                            <a:srgbClr val="C00000"/>
                          </a:solidFill>
                          <a:sym typeface="Wingdings" pitchFamily="2" charset="2"/>
                        </a:rPr>
                        <a:t> Σ1</a:t>
                      </a:r>
                      <a:endParaRPr lang="el-GR" sz="1800" noProof="0" dirty="0">
                        <a:solidFill>
                          <a:srgbClr val="C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endParaRPr lang="el-GR" noProof="0" dirty="0"/>
                    </a:p>
                  </a:txBody>
                  <a:tcPr anchor="ctr"/>
                </a:tc>
              </a:tr>
              <a:tr h="251605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1800" noProof="0" dirty="0" smtClean="0"/>
                        <a:t>58</a:t>
                      </a:r>
                      <a:endParaRPr lang="en-US" sz="18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l-GR" sz="1800" noProof="0" dirty="0" smtClean="0"/>
                        <a:t>01011-00-0</a:t>
                      </a:r>
                      <a:endParaRPr lang="el-GR" sz="18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l-GR" sz="1800" noProof="0" dirty="0" err="1" smtClean="0"/>
                        <a:t>Επ</a:t>
                      </a:r>
                      <a:r>
                        <a:rPr lang="el-GR" sz="1800" noProof="0" dirty="0" smtClean="0"/>
                        <a:t>.</a:t>
                      </a:r>
                      <a:endParaRPr lang="el-GR" sz="18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endParaRPr lang="el-GR" sz="18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noProof="0" dirty="0" smtClean="0">
                          <a:solidFill>
                            <a:schemeClr val="tx1"/>
                          </a:solidFill>
                        </a:rPr>
                        <a:t>ΜΠ(58, 59) </a:t>
                      </a:r>
                      <a:r>
                        <a:rPr lang="el-GR" sz="1800" noProof="0" dirty="0" smtClean="0">
                          <a:solidFill>
                            <a:schemeClr val="tx1"/>
                          </a:solidFill>
                          <a:sym typeface="Wingdings" pitchFamily="2" charset="2"/>
                        </a:rPr>
                        <a:t>= Σ0</a:t>
                      </a:r>
                      <a:endParaRPr lang="el-GR" sz="1800" noProof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251605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1800" noProof="0" dirty="0" smtClean="0"/>
                        <a:t>C3</a:t>
                      </a:r>
                      <a:endParaRPr lang="en-US" sz="18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l-GR" sz="1800" noProof="0" dirty="0" smtClean="0"/>
                        <a:t>11000-01-1</a:t>
                      </a:r>
                      <a:endParaRPr lang="el-GR" sz="18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l-GR" sz="1800" noProof="0" dirty="0" smtClean="0"/>
                        <a:t>Απ.</a:t>
                      </a:r>
                      <a:endParaRPr lang="el-GR" sz="18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endParaRPr lang="el-GR" sz="18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l-GR" sz="1800" noProof="0" dirty="0" smtClean="0">
                          <a:solidFill>
                            <a:srgbClr val="C00000"/>
                          </a:solidFill>
                        </a:rPr>
                        <a:t>ΜΠ(</a:t>
                      </a:r>
                      <a:r>
                        <a:rPr lang="en-US" sz="1800" noProof="0" dirty="0" smtClean="0">
                          <a:solidFill>
                            <a:srgbClr val="C00000"/>
                          </a:solidFill>
                        </a:rPr>
                        <a:t>C2, C3</a:t>
                      </a:r>
                      <a:r>
                        <a:rPr lang="el-GR" sz="1800" noProof="0" dirty="0" smtClean="0">
                          <a:solidFill>
                            <a:srgbClr val="C00000"/>
                          </a:solidFill>
                        </a:rPr>
                        <a:t>)</a:t>
                      </a:r>
                      <a:r>
                        <a:rPr lang="el-GR" sz="1800" baseline="0" noProof="0" dirty="0" smtClean="0">
                          <a:solidFill>
                            <a:srgbClr val="C00000"/>
                          </a:solidFill>
                        </a:rPr>
                        <a:t> </a:t>
                      </a:r>
                      <a:r>
                        <a:rPr lang="el-GR" sz="1800" noProof="0" dirty="0" smtClean="0">
                          <a:solidFill>
                            <a:srgbClr val="C00000"/>
                          </a:solidFill>
                          <a:sym typeface="Wingdings" pitchFamily="2" charset="2"/>
                        </a:rPr>
                        <a:t> Σ1</a:t>
                      </a:r>
                      <a:endParaRPr lang="el-GR" sz="1800" noProof="0" dirty="0">
                        <a:solidFill>
                          <a:srgbClr val="C00000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Κρυφή Μνήμη </a:t>
            </a:r>
            <a:r>
              <a:rPr lang="en-US" sz="1400" dirty="0" smtClean="0">
                <a:solidFill>
                  <a:schemeClr val="tx1"/>
                </a:solidFill>
              </a:rPr>
              <a:t>Cache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34637-37F9-48E4-8010-F74251B72B1F}" type="slidenum">
              <a:rPr lang="el-GR" sz="1400" smtClean="0">
                <a:solidFill>
                  <a:schemeClr val="tx1"/>
                </a:solidFill>
              </a:rPr>
              <a:t>31</a:t>
            </a:fld>
            <a:endParaRPr lang="el-GR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562186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b="1" dirty="0" smtClean="0"/>
              <a:t>Κατάσταση κρυφής μνήμης </a:t>
            </a:r>
            <a:br>
              <a:rPr lang="el-GR" altLang="el-GR" b="1" dirty="0" smtClean="0"/>
            </a:br>
            <a:r>
              <a:rPr lang="el-GR" altLang="el-GR" b="1" dirty="0" smtClean="0"/>
              <a:t>μετά από </a:t>
            </a:r>
            <a:r>
              <a:rPr lang="en-US" altLang="el-GR" b="1" dirty="0" smtClean="0"/>
              <a:t>LRU</a:t>
            </a:r>
            <a:endParaRPr lang="el-GR" b="1" dirty="0"/>
          </a:p>
        </p:txBody>
      </p:sp>
      <p:graphicFrame>
        <p:nvGraphicFramePr>
          <p:cNvPr id="6" name="Θέση περιεχομένου 1" descr="Πίνακας με τις τιμές της κρυφής μνήμης."/>
          <p:cNvGraphicFramePr>
            <a:graphicFrameLocks noGrp="1"/>
          </p:cNvGraphicFramePr>
          <p:nvPr>
            <p:ph idx="1"/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489749356"/>
              </p:ext>
            </p:extLst>
          </p:nvPr>
        </p:nvGraphicFramePr>
        <p:xfrm>
          <a:off x="457200" y="2194560"/>
          <a:ext cx="8229600" cy="2987040"/>
        </p:xfrm>
        <a:graphic>
          <a:graphicData uri="http://schemas.openxmlformats.org/drawingml/2006/table">
            <a:tbl>
              <a:tblPr firstRow="1" bandRow="1">
                <a:effectLst>
                  <a:outerShdw blurRad="127000" dist="88900" dir="5400000" algn="t" rotWithShape="0">
                    <a:prstClr val="black">
                      <a:alpha val="40000"/>
                    </a:prstClr>
                  </a:outerShdw>
                </a:effectLst>
                <a:tableStyleId>{073A0DAA-6AF3-43AB-8588-CEC1D06C72B9}</a:tableStyleId>
              </a:tblPr>
              <a:tblGrid>
                <a:gridCol w="2743200"/>
                <a:gridCol w="2743200"/>
                <a:gridCol w="2743200"/>
              </a:tblGrid>
              <a:tr h="914400">
                <a:tc>
                  <a:txBody>
                    <a:bodyPr/>
                    <a:lstStyle/>
                    <a:p>
                      <a:r>
                        <a:rPr lang="el-GR" sz="3200" dirty="0" smtClean="0"/>
                        <a:t>Σύνολο</a:t>
                      </a:r>
                      <a:endParaRPr lang="el-GR" sz="3200" dirty="0">
                        <a:solidFill>
                          <a:schemeClr val="bg1"/>
                        </a:solidFill>
                      </a:endParaRPr>
                    </a:p>
                  </a:txBody>
                  <a:tcPr marL="91439" marR="91439" anchor="b"/>
                </a:tc>
                <a:tc>
                  <a:txBody>
                    <a:bodyPr/>
                    <a:lstStyle/>
                    <a:p>
                      <a:r>
                        <a:rPr lang="el-GR" sz="3200" dirty="0" smtClean="0"/>
                        <a:t>Πλαίσιο</a:t>
                      </a:r>
                      <a:r>
                        <a:rPr lang="el-GR" sz="3200" baseline="0" dirty="0" smtClean="0"/>
                        <a:t> 0</a:t>
                      </a:r>
                      <a:endParaRPr lang="el-GR" sz="3200" dirty="0">
                        <a:solidFill>
                          <a:schemeClr val="bg1"/>
                        </a:solidFill>
                      </a:endParaRPr>
                    </a:p>
                  </a:txBody>
                  <a:tcPr marL="91439" marR="91439" anchor="b"/>
                </a:tc>
                <a:tc>
                  <a:txBody>
                    <a:bodyPr/>
                    <a:lstStyle/>
                    <a:p>
                      <a:r>
                        <a:rPr lang="el-GR" sz="3200" dirty="0" smtClean="0"/>
                        <a:t>Πλαίσιο 1</a:t>
                      </a:r>
                      <a:endParaRPr lang="el-GR" sz="3200" dirty="0">
                        <a:solidFill>
                          <a:schemeClr val="bg1"/>
                        </a:solidFill>
                      </a:endParaRPr>
                    </a:p>
                  </a:txBody>
                  <a:tcPr marL="91439" marR="91439" anchor="b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sz="2800" dirty="0" smtClean="0"/>
                        <a:t>Σύνολο</a:t>
                      </a:r>
                      <a:r>
                        <a:rPr lang="el-GR" sz="2800" baseline="0" dirty="0" smtClean="0"/>
                        <a:t> 0</a:t>
                      </a:r>
                      <a:endParaRPr lang="el-GR" sz="28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r>
                        <a:rPr lang="el-GR" sz="2800" dirty="0" smtClean="0"/>
                        <a:t>ΜΠ(80, 81)</a:t>
                      </a:r>
                      <a:endParaRPr lang="el-GR" sz="28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r>
                        <a:rPr lang="el-GR" sz="2800" dirty="0" smtClean="0"/>
                        <a:t>ΜΠ(58, 59)</a:t>
                      </a:r>
                      <a:endParaRPr lang="el-GR" sz="28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sz="2800" dirty="0" smtClean="0"/>
                        <a:t>Σύνολο 1</a:t>
                      </a:r>
                      <a:endParaRPr lang="el-GR" sz="28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r>
                        <a:rPr lang="el-GR" sz="2800" dirty="0" smtClean="0"/>
                        <a:t>ΜΠ(1Α, 1Β)</a:t>
                      </a:r>
                      <a:endParaRPr lang="el-GR" sz="28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r>
                        <a:rPr lang="el-GR" sz="2800" dirty="0" smtClean="0"/>
                        <a:t>ΜΠ(</a:t>
                      </a:r>
                      <a:r>
                        <a:rPr lang="en-US" sz="2800" dirty="0" smtClean="0"/>
                        <a:t>C2</a:t>
                      </a:r>
                      <a:r>
                        <a:rPr lang="el-GR" sz="2800" dirty="0" smtClean="0"/>
                        <a:t>, </a:t>
                      </a:r>
                      <a:r>
                        <a:rPr lang="en-US" sz="2800" dirty="0" smtClean="0"/>
                        <a:t>C3</a:t>
                      </a:r>
                      <a:r>
                        <a:rPr lang="el-GR" sz="2800" dirty="0" smtClean="0"/>
                        <a:t>)</a:t>
                      </a:r>
                      <a:endParaRPr lang="el-GR" sz="28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sz="2800" dirty="0" smtClean="0"/>
                        <a:t>Σύνολο 2</a:t>
                      </a:r>
                      <a:endParaRPr lang="el-GR" sz="28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r>
                        <a:rPr lang="el-GR" sz="2800" dirty="0" smtClean="0"/>
                        <a:t>-</a:t>
                      </a:r>
                      <a:endParaRPr lang="el-GR" sz="28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r>
                        <a:rPr lang="el-GR" sz="2800" dirty="0" smtClean="0"/>
                        <a:t>-</a:t>
                      </a:r>
                      <a:endParaRPr lang="el-GR" sz="28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sz="2800" dirty="0" smtClean="0"/>
                        <a:t>Σύνολο 3</a:t>
                      </a:r>
                      <a:endParaRPr lang="el-GR" sz="28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r>
                        <a:rPr lang="el-GR" sz="2800" dirty="0" smtClean="0"/>
                        <a:t>ΜΠ(3Ε, 3</a:t>
                      </a:r>
                      <a:r>
                        <a:rPr lang="en-US" sz="2800" dirty="0" smtClean="0"/>
                        <a:t>F</a:t>
                      </a:r>
                      <a:r>
                        <a:rPr lang="el-GR" sz="2800" dirty="0" smtClean="0"/>
                        <a:t>)</a:t>
                      </a:r>
                      <a:endParaRPr lang="el-GR" sz="28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r>
                        <a:rPr lang="el-GR" sz="2800" dirty="0" smtClean="0"/>
                        <a:t>ΜΠ(96, 97)</a:t>
                      </a:r>
                      <a:endParaRPr lang="el-GR" sz="28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/>
                </a:tc>
              </a:tr>
            </a:tbl>
          </a:graphicData>
        </a:graphic>
      </p:graphicFrame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Κρυφή Μνήμη </a:t>
            </a:r>
            <a:r>
              <a:rPr lang="en-US" sz="1400" dirty="0" smtClean="0">
                <a:solidFill>
                  <a:schemeClr val="tx1"/>
                </a:solidFill>
              </a:rPr>
              <a:t>Cache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34637-37F9-48E4-8010-F74251B72B1F}" type="slidenum">
              <a:rPr lang="el-GR" sz="1400" smtClean="0">
                <a:solidFill>
                  <a:schemeClr val="tx1"/>
                </a:solidFill>
              </a:rPr>
              <a:t>32</a:t>
            </a:fld>
            <a:endParaRPr lang="el-GR" sz="1400" dirty="0">
              <a:solidFill>
                <a:schemeClr val="tx1"/>
              </a:solidFill>
            </a:endParaRPr>
          </a:p>
        </p:txBody>
      </p:sp>
      <p:pic>
        <p:nvPicPr>
          <p:cNvPr id="7" name="Εικόνα 1" descr="Εικονίδιο μετάβασης στα Περιεχόμενα.">
            <a:hlinkClick r:id="rId4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0765388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b="1" dirty="0" smtClean="0"/>
              <a:t>Τακτική ενημέρωσης επομένου επιπέδου </a:t>
            </a:r>
            <a:r>
              <a:rPr lang="el-GR" altLang="el-GR" b="1" dirty="0"/>
              <a:t>ι</a:t>
            </a:r>
            <a:r>
              <a:rPr lang="el-GR" altLang="el-GR" b="1" dirty="0" smtClean="0"/>
              <a:t>εραρχίας (</a:t>
            </a:r>
            <a:r>
              <a:rPr lang="en-US" altLang="el-GR" b="1" dirty="0" smtClean="0"/>
              <a:t>Update)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endParaRPr lang="el-GR" altLang="el-GR" sz="2000" dirty="0" smtClean="0"/>
          </a:p>
          <a:p>
            <a:pPr marL="457200" indent="-457200">
              <a:spcBef>
                <a:spcPts val="0"/>
              </a:spcBef>
              <a:spcAft>
                <a:spcPts val="18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000" dirty="0" smtClean="0"/>
              <a:t>Στατιστικά, οι αναγνώσεις είναι περίπου 4 φορές περισσότερες από τις εγγραφές (προσκομίσεις εντολών αλλά και μία τιμή δεδομένων μπορεί να διαβαστεί πολλές φορές, πχ από πολλά προγράμματα).</a:t>
            </a:r>
          </a:p>
          <a:p>
            <a:pPr marL="457200" indent="-457200">
              <a:spcBef>
                <a:spcPts val="0"/>
              </a:spcBef>
              <a:spcAft>
                <a:spcPts val="18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000" dirty="0" smtClean="0"/>
              <a:t>Δεδομένα διαβάζονται πάντα από μνήμη, αλλά ενδιάμεσα αποτελέσματα αποθηκεύονται συχνά σε </a:t>
            </a:r>
            <a:r>
              <a:rPr lang="el-GR" altLang="el-GR" sz="2000" dirty="0" err="1" smtClean="0"/>
              <a:t>καταχωρητές</a:t>
            </a:r>
            <a:r>
              <a:rPr lang="el-GR" altLang="el-GR" sz="2000" dirty="0" smtClean="0"/>
              <a:t> και όχι στη μνήμη.</a:t>
            </a:r>
          </a:p>
          <a:p>
            <a:pPr marL="457200" indent="-457200">
              <a:spcBef>
                <a:spcPts val="0"/>
              </a:spcBef>
              <a:spcAft>
                <a:spcPts val="18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000" dirty="0" smtClean="0"/>
              <a:t>Σε ανάγνωση κρυφής μνήμης, η ανάγνωση του μπλοκ πληροφορίας μπορεί να ξεκινήσει με την ανάγνωση της ετικέτας. Αν έχουν επιτυχία κερδίζεται χρόνος, ενώ σε αποτυχία δεν υπάρχει κόστος (αγνοείται ότι διαβάστηκε).</a:t>
            </a:r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000" dirty="0" smtClean="0"/>
              <a:t>Σε εγγραφή πρέπει να επιβεβαιωθεί πρώτα ότι υπάρχει το μπλοκ στην κρυφή μνήμη (πιο χρονοβόρο).</a:t>
            </a: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Κρυφή Μνήμη </a:t>
            </a:r>
            <a:r>
              <a:rPr lang="en-US" sz="1400" dirty="0" smtClean="0">
                <a:solidFill>
                  <a:schemeClr val="tx1"/>
                </a:solidFill>
              </a:rPr>
              <a:t>Cache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34637-37F9-48E4-8010-F74251B72B1F}" type="slidenum">
              <a:rPr lang="el-GR" sz="1400" smtClean="0">
                <a:solidFill>
                  <a:schemeClr val="tx1"/>
                </a:solidFill>
              </a:rPr>
              <a:t>33</a:t>
            </a:fld>
            <a:endParaRPr lang="el-GR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546596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b="1" dirty="0" smtClean="0"/>
              <a:t>Τακτική άμεσης </a:t>
            </a:r>
            <a:r>
              <a:rPr lang="el-GR" altLang="el-GR" b="1" dirty="0"/>
              <a:t>ε</a:t>
            </a:r>
            <a:r>
              <a:rPr lang="el-GR" altLang="el-GR" b="1" dirty="0" smtClean="0"/>
              <a:t>νημέρωσης (</a:t>
            </a:r>
            <a:r>
              <a:rPr lang="en-US" altLang="el-GR" b="1" dirty="0" smtClean="0"/>
              <a:t>Write/Store Through)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endParaRPr lang="el-GR" altLang="el-GR" sz="2000" dirty="0" smtClean="0"/>
          </a:p>
          <a:p>
            <a:pPr marL="457200" indent="-457200">
              <a:spcBef>
                <a:spcPts val="0"/>
              </a:spcBef>
              <a:spcAft>
                <a:spcPts val="36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dirty="0" smtClean="0"/>
              <a:t>Η πληροφορία ενημερώνεται ταυτόχρονα στην κρυφή και στην κύρια μνήμη.</a:t>
            </a:r>
          </a:p>
          <a:p>
            <a:pPr marL="457200" indent="-457200">
              <a:spcBef>
                <a:spcPts val="0"/>
              </a:spcBef>
              <a:spcAft>
                <a:spcPts val="36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dirty="0" smtClean="0"/>
              <a:t>Μικρότερο κόστος σε υλικό.</a:t>
            </a:r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dirty="0" smtClean="0"/>
              <a:t>Η κύρια μνήμη είναι πάντα ενημερωμένη, και το μπλοκ της συμφωνεί με το αντίστοιχο πλαίσιο της κρυφής μνήμης (συνέπεια).</a:t>
            </a: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Κρυφή Μνήμη </a:t>
            </a:r>
            <a:r>
              <a:rPr lang="en-US" sz="1400" dirty="0" smtClean="0">
                <a:solidFill>
                  <a:schemeClr val="tx1"/>
                </a:solidFill>
              </a:rPr>
              <a:t>Cache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34637-37F9-48E4-8010-F74251B72B1F}" type="slidenum">
              <a:rPr lang="el-GR" sz="1400" smtClean="0">
                <a:solidFill>
                  <a:schemeClr val="tx1"/>
                </a:solidFill>
              </a:rPr>
              <a:t>34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059282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b="1" dirty="0" smtClean="0"/>
              <a:t>Τακτική τελικής </a:t>
            </a:r>
            <a:r>
              <a:rPr lang="el-GR" altLang="el-GR" b="1" dirty="0"/>
              <a:t>ε</a:t>
            </a:r>
            <a:r>
              <a:rPr lang="el-GR" altLang="el-GR" b="1" dirty="0" smtClean="0"/>
              <a:t>νημέρωσης (</a:t>
            </a:r>
            <a:r>
              <a:rPr lang="en-US" altLang="el-GR" b="1" dirty="0" smtClean="0"/>
              <a:t>Write/Copy Back, Store in)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endParaRPr lang="el-GR" altLang="el-GR" sz="2000" dirty="0" smtClean="0"/>
          </a:p>
          <a:p>
            <a:pPr marL="457200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dirty="0" smtClean="0"/>
              <a:t>Μικρότερη κίνηση στο δίαυλο που συνδέει την κρυφή με την κύρια μνήμη.</a:t>
            </a:r>
          </a:p>
          <a:p>
            <a:pPr marL="457200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dirty="0" smtClean="0"/>
              <a:t>Δυσκολότερη υλοποίηση, αφού πρέπει να αποθηκεύεται πληροφορία για τα τροποποιημένα και μη ενημερωμένα μπλοκ.</a:t>
            </a:r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dirty="0" smtClean="0"/>
              <a:t>Κίνδυνος από την ασυνέπεια μεταξύ μπλοκ κύριας μνήμης και πλαισίου.</a:t>
            </a: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Κρυφή Μνήμη </a:t>
            </a:r>
            <a:r>
              <a:rPr lang="en-US" sz="1400" dirty="0" smtClean="0">
                <a:solidFill>
                  <a:schemeClr val="tx1"/>
                </a:solidFill>
              </a:rPr>
              <a:t>Cache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34637-37F9-48E4-8010-F74251B72B1F}" type="slidenum">
              <a:rPr lang="el-GR" sz="1400" smtClean="0">
                <a:solidFill>
                  <a:schemeClr val="tx1"/>
                </a:solidFill>
              </a:rPr>
              <a:t>35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155062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b="1" dirty="0" smtClean="0"/>
              <a:t>Αν το μπλοκ δεν βρίσκεται </a:t>
            </a:r>
            <a:br>
              <a:rPr lang="el-GR" altLang="el-GR" b="1" dirty="0" smtClean="0"/>
            </a:br>
            <a:r>
              <a:rPr lang="el-GR" altLang="el-GR" b="1" dirty="0" smtClean="0"/>
              <a:t>στην κρυφή μνήμη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endParaRPr lang="el-GR" altLang="el-GR" sz="2000" dirty="0" smtClean="0"/>
          </a:p>
          <a:p>
            <a:pPr marL="457200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800" dirty="0" smtClean="0"/>
              <a:t>Προσκόμιση κατά την εγγραφή (</a:t>
            </a:r>
            <a:r>
              <a:rPr lang="en-US" altLang="el-GR" sz="2800" dirty="0" smtClean="0"/>
              <a:t>Write</a:t>
            </a:r>
            <a:r>
              <a:rPr lang="el-GR" altLang="el-GR" sz="2800" dirty="0" smtClean="0"/>
              <a:t>-</a:t>
            </a:r>
            <a:r>
              <a:rPr lang="en-US" altLang="el-GR" sz="2800" dirty="0" smtClean="0"/>
              <a:t>allocate). </a:t>
            </a:r>
            <a:r>
              <a:rPr lang="el-GR" altLang="el-GR" sz="2800" dirty="0" smtClean="0"/>
              <a:t>Το μπλοκ προσκομίζεται πρώτα από την κύρια μνήμη.</a:t>
            </a:r>
          </a:p>
          <a:p>
            <a:pPr marL="457200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800" dirty="0" smtClean="0"/>
              <a:t>Τακτική μη προσκόμισης κατά την εγγραφή (</a:t>
            </a:r>
            <a:r>
              <a:rPr lang="en-US" altLang="el-GR" sz="2800" dirty="0" smtClean="0"/>
              <a:t>no-write allocate). </a:t>
            </a:r>
            <a:r>
              <a:rPr lang="el-GR" altLang="el-GR" sz="2800" dirty="0" smtClean="0"/>
              <a:t>Αποθήκευση γίνεται κατευθείαν στην κύρια μνήμη.</a:t>
            </a:r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800" dirty="0" smtClean="0"/>
              <a:t>Σε κάθε περίπτωση υπάρχει ασυνέπεια που πρέπει να επιλυθεί, εφαρμόζοντας μία από τις 2 προηγούμενες τεχνικές ενημέρωσης.</a:t>
            </a: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Κρυφή Μνήμη </a:t>
            </a:r>
            <a:r>
              <a:rPr lang="en-US" sz="1400" dirty="0" smtClean="0">
                <a:solidFill>
                  <a:schemeClr val="tx1"/>
                </a:solidFill>
              </a:rPr>
              <a:t>Cache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34637-37F9-48E4-8010-F74251B72B1F}" type="slidenum">
              <a:rPr lang="el-GR" sz="1400" smtClean="0">
                <a:solidFill>
                  <a:schemeClr val="tx1"/>
                </a:solidFill>
              </a:rPr>
              <a:t>36</a:t>
            </a:fld>
            <a:endParaRPr lang="el-GR" sz="1400">
              <a:solidFill>
                <a:schemeClr val="tx1"/>
              </a:solidFill>
            </a:endParaRPr>
          </a:p>
        </p:txBody>
      </p:sp>
      <p:pic>
        <p:nvPicPr>
          <p:cNvPr id="6" name="Εικόνα 1" descr="Εικονίδιο μετάβασης στα Περιεχόμενα.">
            <a:hlinkClick r:id="rId3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4893759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b="1" dirty="0" smtClean="0"/>
              <a:t>Τέλος Ενότητας</a:t>
            </a:r>
            <a:endParaRPr lang="el-GR" b="1" dirty="0"/>
          </a:p>
        </p:txBody>
      </p:sp>
      <p:sp>
        <p:nvSpPr>
          <p:cNvPr id="3" name="Υπότιτλος 1"/>
          <p:cNvSpPr>
            <a:spLocks noGrp="1"/>
          </p:cNvSpPr>
          <p:nvPr>
            <p:ph type="subTitle" idx="1"/>
          </p:nvPr>
        </p:nvSpPr>
        <p:spPr bwMode="gray"/>
        <p:txBody>
          <a:bodyPr>
            <a:normAutofit/>
          </a:bodyPr>
          <a:lstStyle/>
          <a:p>
            <a:pPr algn="r"/>
            <a:endParaRPr lang="el-GR" sz="24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/>
            <a:r>
              <a:rPr lang="el-GR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Επεξεργασία: </a:t>
            </a:r>
            <a:r>
              <a:rPr lang="el-GR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Σοφιανίδου</a:t>
            </a:r>
            <a:r>
              <a:rPr lang="el-GR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Γεωργία</a:t>
            </a:r>
            <a:endParaRPr lang="el-GR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6" name="Εικόνα 1" descr=" Λογότυπο για άδειες χρήσης creative commons, b y, n c, s a ">
            <a:hlinkClick r:id="rId3" tooltip="Μετάβαση στην Άδεια Χρήσης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959" y="5949280"/>
            <a:ext cx="1583921" cy="554177"/>
          </a:xfrm>
          <a:prstGeom prst="rect">
            <a:avLst/>
          </a:prstGeom>
        </p:spPr>
      </p:pic>
      <p:pic>
        <p:nvPicPr>
          <p:cNvPr id="7" name="Εικόνα 2" descr="Λογότυπο επιχειρησιακού προγράμματος εκπαίδευση και δια βίου μάθηση ">
            <a:hlinkClick r:id="rId5" tooltip="Μετάβαση στο www.edulll.gr/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92500" y="563880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8870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cap="none" dirty="0" smtClean="0"/>
              <a:t>Σημειώματα</a:t>
            </a:r>
            <a:endParaRPr lang="el-GR" cap="none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2084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4000" b="1" dirty="0"/>
              <a:t>Σημείωμα Ιστορικού </a:t>
            </a:r>
            <a:r>
              <a:rPr lang="el-GR" sz="4000" b="1" dirty="0" smtClean="0"/>
              <a:t/>
            </a:r>
            <a:br>
              <a:rPr lang="el-GR" sz="4000" b="1" dirty="0" smtClean="0"/>
            </a:br>
            <a:r>
              <a:rPr lang="el-GR" sz="4000" b="1" dirty="0" smtClean="0"/>
              <a:t>Εκδόσεων</a:t>
            </a:r>
            <a:r>
              <a:rPr lang="en-US" sz="4000" b="1" dirty="0" smtClean="0"/>
              <a:t> </a:t>
            </a:r>
            <a:r>
              <a:rPr lang="el-GR" sz="4000" b="1" dirty="0" smtClean="0"/>
              <a:t>Έργου</a:t>
            </a:r>
            <a:endParaRPr lang="el-GR" sz="4000" b="1" dirty="0"/>
          </a:p>
        </p:txBody>
      </p:sp>
      <p:sp>
        <p:nvSpPr>
          <p:cNvPr id="5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endParaRPr lang="el-GR" sz="2000" dirty="0" smtClean="0"/>
          </a:p>
          <a:p>
            <a:pPr marL="0" indent="0">
              <a:spcBef>
                <a:spcPts val="0"/>
              </a:spcBef>
              <a:buNone/>
            </a:pPr>
            <a:endParaRPr lang="el-GR" sz="2800" dirty="0"/>
          </a:p>
          <a:p>
            <a:pPr marL="0" indent="0" algn="ctr">
              <a:spcBef>
                <a:spcPts val="0"/>
              </a:spcBef>
              <a:spcAft>
                <a:spcPts val="4200"/>
              </a:spcAft>
              <a:buNone/>
            </a:pPr>
            <a:r>
              <a:rPr lang="el-GR" sz="2800" dirty="0" smtClean="0"/>
              <a:t>Το </a:t>
            </a:r>
            <a:r>
              <a:rPr lang="el-GR" sz="2800" dirty="0"/>
              <a:t>παρόν έργο αποτελεί την έκδοση </a:t>
            </a:r>
            <a:r>
              <a:rPr lang="el-GR" sz="2800" b="1" dirty="0" smtClean="0"/>
              <a:t>1.01</a:t>
            </a:r>
            <a:r>
              <a:rPr lang="el-GR" sz="2800" dirty="0" smtClean="0"/>
              <a:t>.</a:t>
            </a:r>
            <a:endParaRPr lang="el-GR" sz="2800" dirty="0"/>
          </a:p>
          <a:p>
            <a:pPr marL="0" indent="0">
              <a:buNone/>
            </a:pP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795964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Περιεχόμενα ενότητας</a:t>
            </a:r>
          </a:p>
        </p:txBody>
      </p:sp>
      <p:sp>
        <p:nvSpPr>
          <p:cNvPr id="13" name="Θέση περιεχομένου 1">
            <a:hlinkClick r:id="rId4" action="ppaction://hlinksldjump" tooltip="Μετάβαση στη Διαφάνεια"/>
          </p:cNvPr>
          <p:cNvSpPr txBox="1"/>
          <p:nvPr/>
        </p:nvSpPr>
        <p:spPr>
          <a:xfrm>
            <a:off x="457200" y="1611622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arenR"/>
            </a:pPr>
            <a:r>
              <a:rPr lang="el-GR" sz="2800" i="1" dirty="0" smtClean="0">
                <a:solidFill>
                  <a:srgbClr val="0070C0"/>
                </a:solidFill>
              </a:rPr>
              <a:t>Κρυφή μνήμη</a:t>
            </a:r>
            <a:endParaRPr lang="el-GR" sz="1400" i="1" dirty="0">
              <a:solidFill>
                <a:srgbClr val="0070C0"/>
              </a:solidFill>
            </a:endParaRPr>
          </a:p>
        </p:txBody>
      </p:sp>
      <p:sp>
        <p:nvSpPr>
          <p:cNvPr id="11" name="Θέση περιεχομένου 2">
            <a:hlinkClick r:id="rId5" action="ppaction://hlinksldjump" tooltip="Μετάβαση στη Διαφάνεια"/>
          </p:cNvPr>
          <p:cNvSpPr txBox="1"/>
          <p:nvPr/>
        </p:nvSpPr>
        <p:spPr>
          <a:xfrm>
            <a:off x="457200" y="2372380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arenR" startAt="2"/>
            </a:pPr>
            <a:r>
              <a:rPr lang="el-GR" sz="2800" i="1" dirty="0" smtClean="0">
                <a:solidFill>
                  <a:srgbClr val="0070C0"/>
                </a:solidFill>
              </a:rPr>
              <a:t>Κρυφή μνήμη μονοσήμαντης απεικόνισης</a:t>
            </a:r>
            <a:endParaRPr lang="el-GR" sz="2800" i="1" dirty="0">
              <a:solidFill>
                <a:srgbClr val="0070C0"/>
              </a:solidFill>
            </a:endParaRPr>
          </a:p>
        </p:txBody>
      </p:sp>
      <p:sp>
        <p:nvSpPr>
          <p:cNvPr id="16" name="Θέση περιεχομένου 3">
            <a:hlinkClick r:id="rId6" action="ppaction://hlinksldjump" tooltip="Μετάβαση στη Διαφάνεια"/>
          </p:cNvPr>
          <p:cNvSpPr txBox="1"/>
          <p:nvPr/>
        </p:nvSpPr>
        <p:spPr>
          <a:xfrm>
            <a:off x="457200" y="3124200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arenR" startAt="3"/>
            </a:pPr>
            <a:r>
              <a:rPr lang="el-GR" sz="2800" i="1" dirty="0" smtClean="0">
                <a:solidFill>
                  <a:srgbClr val="0070C0"/>
                </a:solidFill>
              </a:rPr>
              <a:t>Κρυφή μνήμη πλήρους συσχέτισης</a:t>
            </a:r>
            <a:endParaRPr lang="el-GR" sz="2800" i="1" dirty="0">
              <a:solidFill>
                <a:srgbClr val="0070C0"/>
              </a:solidFill>
            </a:endParaRPr>
          </a:p>
        </p:txBody>
      </p:sp>
      <p:sp>
        <p:nvSpPr>
          <p:cNvPr id="17" name="Θέση περιεχομένου 4">
            <a:hlinkClick r:id="rId7" action="ppaction://hlinksldjump" tooltip="Μετάβαση στη Διαφάνεια"/>
          </p:cNvPr>
          <p:cNvSpPr txBox="1"/>
          <p:nvPr/>
        </p:nvSpPr>
        <p:spPr>
          <a:xfrm>
            <a:off x="457200" y="3886200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arenR" startAt="4"/>
            </a:pPr>
            <a:r>
              <a:rPr lang="el-GR" sz="2800" i="1" dirty="0" smtClean="0">
                <a:solidFill>
                  <a:srgbClr val="0070C0"/>
                </a:solidFill>
              </a:rPr>
              <a:t>Κρυφή μνήμη κ-τρόπων συνόλου συσχέτισης</a:t>
            </a:r>
            <a:endParaRPr lang="el-GR" sz="2800" i="1" dirty="0">
              <a:solidFill>
                <a:srgbClr val="0070C0"/>
              </a:solidFill>
            </a:endParaRPr>
          </a:p>
        </p:txBody>
      </p:sp>
      <p:sp>
        <p:nvSpPr>
          <p:cNvPr id="15" name="Θέση περιεχομένου 5">
            <a:hlinkClick r:id="rId8" action="ppaction://hlinksldjump" tooltip="Μετάβαση στη Διαφάνεια"/>
          </p:cNvPr>
          <p:cNvSpPr txBox="1"/>
          <p:nvPr>
            <p:custDataLst>
              <p:tags r:id="rId2"/>
            </p:custDataLst>
          </p:nvPr>
        </p:nvSpPr>
        <p:spPr>
          <a:xfrm>
            <a:off x="457200" y="4658380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arenR" startAt="5"/>
            </a:pPr>
            <a:r>
              <a:rPr lang="el-GR" sz="2800" i="1" dirty="0" smtClean="0">
                <a:solidFill>
                  <a:srgbClr val="0070C0"/>
                </a:solidFill>
              </a:rPr>
              <a:t>Στρατηγικές αντικατάστασης πλαισίων</a:t>
            </a:r>
            <a:endParaRPr lang="en-US" sz="2800" i="1" dirty="0">
              <a:solidFill>
                <a:srgbClr val="0070C0"/>
              </a:solidFill>
            </a:endParaRPr>
          </a:p>
        </p:txBody>
      </p:sp>
      <p:sp>
        <p:nvSpPr>
          <p:cNvPr id="12" name="Θέση περιεχομένου 6">
            <a:hlinkClick r:id="rId9" action="ppaction://hlinksldjump" tooltip="Μετάβαση στη Διαφάνεια"/>
          </p:cNvPr>
          <p:cNvSpPr txBox="1"/>
          <p:nvPr/>
        </p:nvSpPr>
        <p:spPr>
          <a:xfrm>
            <a:off x="457200" y="5420380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arenR" startAt="6"/>
            </a:pPr>
            <a:r>
              <a:rPr lang="el-GR" sz="2800" i="1" dirty="0" smtClean="0">
                <a:solidFill>
                  <a:srgbClr val="0070C0"/>
                </a:solidFill>
              </a:rPr>
              <a:t>Τεχνικές ενημέρωσης της κρυφής μνήμης</a:t>
            </a:r>
            <a:endParaRPr lang="el-GR" sz="3200" i="1" dirty="0">
              <a:solidFill>
                <a:srgbClr val="0070C0"/>
              </a:solidFill>
            </a:endParaRPr>
          </a:p>
        </p:txBody>
      </p:sp>
      <p:sp>
        <p:nvSpPr>
          <p:cNvPr id="19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Κρυφή Μνήμη </a:t>
            </a:r>
            <a:r>
              <a:rPr lang="en-US" sz="1400" dirty="0" smtClean="0">
                <a:solidFill>
                  <a:schemeClr val="tx1"/>
                </a:solidFill>
              </a:rPr>
              <a:t>Cache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6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4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58732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Σημείωμα </a:t>
            </a:r>
            <a:r>
              <a:rPr lang="el-GR" b="1" dirty="0" smtClean="0"/>
              <a:t>Αναφοράς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l-GR" sz="2400" dirty="0" smtClean="0"/>
          </a:p>
          <a:p>
            <a:pPr marL="0" indent="0">
              <a:buNone/>
            </a:pPr>
            <a:endParaRPr lang="el-GR" sz="2400" dirty="0"/>
          </a:p>
          <a:p>
            <a:pPr marL="0" indent="0">
              <a:buNone/>
            </a:pPr>
            <a:r>
              <a:rPr lang="en-US" sz="2400" dirty="0" smtClean="0"/>
              <a:t>Copyright</a:t>
            </a:r>
            <a:r>
              <a:rPr lang="el-GR" sz="2400" dirty="0" smtClean="0"/>
              <a:t> Τεχνολογικό Εκπαιδευτικό Ίδρυμα Θεσσαλίας</a:t>
            </a:r>
            <a:r>
              <a:rPr lang="en-US" sz="2400" dirty="0" smtClean="0"/>
              <a:t>, </a:t>
            </a:r>
            <a:r>
              <a:rPr lang="el-GR" sz="2400" dirty="0" smtClean="0"/>
              <a:t>Νικόλαος </a:t>
            </a:r>
            <a:r>
              <a:rPr lang="el-GR" sz="2400" dirty="0" err="1" smtClean="0"/>
              <a:t>Πετρέλλης</a:t>
            </a:r>
            <a:r>
              <a:rPr lang="el-GR" sz="2400" dirty="0" smtClean="0"/>
              <a:t>, 2015. Νικόλαος </a:t>
            </a:r>
            <a:r>
              <a:rPr lang="el-GR" sz="2400" dirty="0" err="1" smtClean="0"/>
              <a:t>Πετρέλλης</a:t>
            </a:r>
            <a:r>
              <a:rPr lang="el-GR" sz="2400" dirty="0" smtClean="0"/>
              <a:t>. «Αρχιτεκτονική Η/Υ ΙΙ». </a:t>
            </a:r>
            <a:r>
              <a:rPr lang="el-GR" sz="2400" dirty="0"/>
              <a:t>Έκδοση: </a:t>
            </a:r>
            <a:r>
              <a:rPr lang="el-GR" sz="2400" dirty="0" smtClean="0"/>
              <a:t>1.0</a:t>
            </a:r>
            <a:r>
              <a:rPr lang="el-GR" sz="2400" dirty="0"/>
              <a:t>. </a:t>
            </a:r>
            <a:r>
              <a:rPr lang="el-GR" sz="2400" dirty="0" smtClean="0"/>
              <a:t>Λάρισα 01/03/2015. </a:t>
            </a:r>
            <a:r>
              <a:rPr lang="el-GR" sz="2400" dirty="0"/>
              <a:t>Διαθέσιμο από τη δικτυακή </a:t>
            </a:r>
            <a:r>
              <a:rPr lang="el-GR" sz="2400" dirty="0" smtClean="0"/>
              <a:t>διεύθυνση: </a:t>
            </a:r>
            <a:r>
              <a:rPr lang="en-US" sz="2400" dirty="0" smtClean="0">
                <a:solidFill>
                  <a:srgbClr val="FF0000"/>
                </a:solidFill>
                <a:hlinkClick r:id="rId3" tooltip="Μετάβαση στην ιστοσελίδα του Μαθήματος"/>
              </a:rPr>
              <a:t>http://cdev.teilar.gr/courses/TMA1</a:t>
            </a:r>
            <a:r>
              <a:rPr lang="el-GR" sz="2400" dirty="0" smtClean="0">
                <a:solidFill>
                  <a:srgbClr val="FF0000"/>
                </a:solidFill>
                <a:hlinkClick r:id="rId3" tooltip="Μετάβαση στην ιστοσελίδα του Μαθήματος"/>
              </a:rPr>
              <a:t>1</a:t>
            </a:r>
            <a:r>
              <a:rPr lang="en-US" sz="2400" smtClean="0">
                <a:solidFill>
                  <a:srgbClr val="FF0000"/>
                </a:solidFill>
                <a:hlinkClick r:id="rId3" tooltip="Μετάβαση στην ιστοσελίδα του Μαθήματος"/>
              </a:rPr>
              <a:t>2/</a:t>
            </a:r>
            <a:r>
              <a:rPr lang="en-US" sz="2400" dirty="0" err="1" smtClean="0">
                <a:solidFill>
                  <a:srgbClr val="FF0000"/>
                </a:solidFill>
                <a:hlinkClick r:id="rId3" tooltip="Μετάβαση στην ιστοσελίδα του Μαθήματος"/>
              </a:rPr>
              <a:t>index.php</a:t>
            </a:r>
            <a:r>
              <a:rPr lang="el-GR" sz="2400" dirty="0" smtClean="0"/>
              <a:t>. </a:t>
            </a:r>
            <a:endParaRPr lang="el-GR" sz="2400" dirty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314243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Σημείωμα </a:t>
            </a:r>
            <a:r>
              <a:rPr lang="el-GR" b="1" dirty="0" smtClean="0"/>
              <a:t>Αδειοδότησης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19050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</a:t>
            </a:r>
            <a:r>
              <a:rPr lang="en-US" sz="2000" dirty="0" smtClean="0"/>
              <a:t>Creative Commons</a:t>
            </a:r>
            <a:r>
              <a:rPr lang="el-GR" sz="2000" dirty="0" smtClean="0"/>
              <a:t>: Αναφορά Δημιουργού - </a:t>
            </a:r>
            <a:r>
              <a:rPr lang="el-GR" sz="2000" dirty="0"/>
              <a:t>Μη Εμπορική </a:t>
            </a:r>
            <a:r>
              <a:rPr lang="el-GR" sz="2000" dirty="0" smtClean="0"/>
              <a:t>Χρήση - </a:t>
            </a:r>
            <a:r>
              <a:rPr lang="el-GR" sz="2000" dirty="0"/>
              <a:t>Παρόμοια </a:t>
            </a:r>
            <a:r>
              <a:rPr lang="el-GR" sz="2000" dirty="0" smtClean="0"/>
              <a:t>Διανομή, </a:t>
            </a:r>
            <a:r>
              <a:rPr lang="el-GR" sz="2000" dirty="0"/>
              <a:t>4.0 [1] ή μεταγενέστερη, Διεθνής </a:t>
            </a:r>
            <a:r>
              <a:rPr lang="el-GR" sz="2000" dirty="0" smtClean="0"/>
              <a:t>Έκδοση. Εξαιρούνται </a:t>
            </a:r>
            <a:r>
              <a:rPr lang="el-GR" sz="2000" dirty="0"/>
              <a:t>τα αυτοτελή έργα τρίτων π.χ. φωτογραφίες, διαγράμματα </a:t>
            </a:r>
            <a:r>
              <a:rPr lang="el-GR" sz="2000" dirty="0" smtClean="0"/>
              <a:t>κ.λπ., τα </a:t>
            </a:r>
            <a:r>
              <a:rPr lang="el-GR" sz="2000" dirty="0"/>
              <a:t>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Εικόνα 1" descr=" Λογότυπο για άδειες χρήσης creative commons, b y, n c, s a " title="Λογότυπο creative commons">
            <a:hlinkClick r:id="rId4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1422" y="3581400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Θέση περιεχομένου 2"/>
          <p:cNvSpPr txBox="1"/>
          <p:nvPr/>
        </p:nvSpPr>
        <p:spPr>
          <a:xfrm>
            <a:off x="533400" y="4224704"/>
            <a:ext cx="8229600" cy="225229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l-GR" sz="1400" dirty="0"/>
              <a:t>[1] </a:t>
            </a:r>
            <a:r>
              <a:rPr lang="en-US" sz="1400" dirty="0" smtClean="0">
                <a:hlinkClick r:id="rId4" tooltip="Μετάβαση στην Άδεια Χρήσης"/>
              </a:rPr>
              <a:t>http://creativecommons.org/licenses/by-nc-sa/4.0/</a:t>
            </a:r>
            <a:endParaRPr lang="el-GR" sz="1400" dirty="0"/>
          </a:p>
          <a:p>
            <a:r>
              <a:rPr lang="el-GR" sz="1400" dirty="0"/>
              <a:t>Ως </a:t>
            </a:r>
            <a:r>
              <a:rPr lang="el-GR" sz="1400" b="1" dirty="0"/>
              <a:t>Μη Εμπορική</a:t>
            </a:r>
            <a:r>
              <a:rPr lang="el-GR" sz="1400" dirty="0"/>
              <a:t> ορίζεται η χρήση: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l-GR" sz="1400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sz="1400" dirty="0" err="1" smtClean="0"/>
              <a:t>αδειοδόχο</a:t>
            </a:r>
            <a:r>
              <a:rPr lang="el-GR" sz="1400" dirty="0"/>
              <a:t>,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l-GR" sz="1400" dirty="0"/>
              <a:t>που</a:t>
            </a:r>
            <a:r>
              <a:rPr lang="en-GB" sz="1400" dirty="0"/>
              <a:t> </a:t>
            </a:r>
            <a:r>
              <a:rPr lang="el-GR" sz="1400" dirty="0"/>
              <a:t>δεν περιλαμβάνει οικονομική συναλλαγή ως προϋπόθεση για τη χρήση ή πρόσβαση στο </a:t>
            </a:r>
            <a:r>
              <a:rPr lang="el-GR" sz="1400" dirty="0" smtClean="0"/>
              <a:t>έργο,</a:t>
            </a:r>
            <a:endParaRPr lang="el-GR" sz="1400" dirty="0"/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1400" dirty="0"/>
              <a:t>που</a:t>
            </a:r>
            <a:r>
              <a:rPr lang="en-GB" sz="1400" dirty="0"/>
              <a:t> </a:t>
            </a:r>
            <a:r>
              <a:rPr lang="el-GR" sz="1400" dirty="0"/>
              <a:t>δεν προσπορίζει στο διανομέα του έργου και</a:t>
            </a:r>
            <a:r>
              <a:rPr lang="en-GB" sz="1400" dirty="0"/>
              <a:t> </a:t>
            </a:r>
            <a:r>
              <a:rPr lang="el-GR" sz="1400" dirty="0" err="1"/>
              <a:t>αδειοδόχο</a:t>
            </a:r>
            <a:r>
              <a:rPr lang="en-GB" sz="1400" dirty="0"/>
              <a:t> </a:t>
            </a:r>
            <a:r>
              <a:rPr lang="el-GR" sz="1400" dirty="0"/>
              <a:t>έμμεσο οικονομικό όφελος (π.χ. διαφημίσεις) από την προβολή του έργου σε διαδικτυακό </a:t>
            </a:r>
            <a:r>
              <a:rPr lang="el-GR" sz="1400" dirty="0" smtClean="0"/>
              <a:t>τόπο.</a:t>
            </a:r>
            <a:endParaRPr lang="el-GR" sz="1400" dirty="0"/>
          </a:p>
          <a:p>
            <a:r>
              <a:rPr lang="el-GR" sz="1400" dirty="0" smtClean="0"/>
              <a:t>Ο </a:t>
            </a:r>
            <a:r>
              <a:rPr lang="el-GR" sz="1400" dirty="0"/>
              <a:t>δικαιούχος μπορεί να παρέχει στον </a:t>
            </a:r>
            <a:r>
              <a:rPr lang="el-GR" sz="1400" dirty="0" err="1"/>
              <a:t>αδειοδόχο</a:t>
            </a:r>
            <a:r>
              <a:rPr lang="el-GR" sz="1400" dirty="0"/>
              <a:t> ξεχωριστή άδεια να χρησιμοποιεί το έργο για εμπορική χρήση, εφόσον αυτό του ζητηθεί</a:t>
            </a:r>
            <a:r>
              <a:rPr lang="el-GR" sz="1400" dirty="0" smtClean="0"/>
              <a:t>.</a:t>
            </a:r>
            <a:endParaRPr lang="el-GR" sz="1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13383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Διατήρηση </a:t>
            </a:r>
            <a:r>
              <a:rPr lang="el-GR" b="1" dirty="0" smtClean="0"/>
              <a:t>Σημειωμάτων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endParaRPr lang="el-GR" sz="2400" dirty="0" smtClean="0"/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2" indent="-347472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 smtClean="0"/>
              <a:t>το</a:t>
            </a:r>
            <a:r>
              <a:rPr lang="en-US" sz="2000" dirty="0" smtClean="0"/>
              <a:t> </a:t>
            </a:r>
            <a:r>
              <a:rPr lang="el-GR" sz="2000" dirty="0" smtClean="0"/>
              <a:t>Σημείωμα</a:t>
            </a:r>
            <a:r>
              <a:rPr lang="en-US" sz="2000" dirty="0" smtClean="0"/>
              <a:t> Αναφοράς</a:t>
            </a:r>
            <a:r>
              <a:rPr lang="el-GR" sz="2000" dirty="0" smtClean="0"/>
              <a:t>,</a:t>
            </a:r>
            <a:endParaRPr lang="el-GR" sz="2000" dirty="0"/>
          </a:p>
          <a:p>
            <a:pPr lvl="2" indent="-347472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 smtClean="0"/>
              <a:t>το</a:t>
            </a:r>
            <a:r>
              <a:rPr lang="en-US" sz="2000" dirty="0" smtClean="0"/>
              <a:t> </a:t>
            </a:r>
            <a:r>
              <a:rPr lang="el-GR" sz="2000" dirty="0" smtClean="0"/>
              <a:t>Σημείωμα</a:t>
            </a:r>
            <a:r>
              <a:rPr lang="en-US" sz="2000" dirty="0" smtClean="0"/>
              <a:t> Αδειοδότησης</a:t>
            </a:r>
            <a:r>
              <a:rPr lang="el-GR" sz="2000" dirty="0" smtClean="0"/>
              <a:t>,</a:t>
            </a:r>
            <a:endParaRPr lang="el-GR" sz="2000" dirty="0"/>
          </a:p>
          <a:p>
            <a:pPr lvl="2" indent="-347472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 smtClean="0"/>
              <a:t>τη</a:t>
            </a:r>
            <a:r>
              <a:rPr lang="en-US" sz="2000" dirty="0" smtClean="0"/>
              <a:t> </a:t>
            </a:r>
            <a:r>
              <a:rPr lang="el-GR" sz="2000" dirty="0"/>
              <a:t>Δ</a:t>
            </a:r>
            <a:r>
              <a:rPr lang="el-GR" sz="2000" dirty="0" smtClean="0"/>
              <a:t>ήλωση</a:t>
            </a:r>
            <a:r>
              <a:rPr lang="en-US" sz="2000" dirty="0" smtClean="0"/>
              <a:t> </a:t>
            </a:r>
            <a:r>
              <a:rPr lang="el-GR" sz="2000" dirty="0" smtClean="0"/>
              <a:t>Διατήρησης Σημειωμάτων,</a:t>
            </a:r>
            <a:endParaRPr lang="el-GR" sz="2000" dirty="0"/>
          </a:p>
          <a:p>
            <a:pPr lvl="2" indent="-347472"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</a:t>
            </a:r>
            <a:r>
              <a:rPr lang="el-GR" sz="2000" dirty="0" smtClean="0"/>
              <a:t>υπάρχει).</a:t>
            </a:r>
            <a:endParaRPr lang="el-GR" sz="2000" dirty="0"/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2236467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 smtClean="0"/>
              <a:t>Κρυφή μνήμη</a:t>
            </a:r>
            <a:endParaRPr lang="el-GR" b="1" dirty="0"/>
          </a:p>
        </p:txBody>
      </p:sp>
      <p:sp>
        <p:nvSpPr>
          <p:cNvPr id="5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57200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800" dirty="0" smtClean="0"/>
              <a:t>Μνήμη μικρού μεγέθους, πολύ μεγάλης ταχύτητας προσπέλασης, συνήθως ενσωματωμένη στο ολοκληρωμένο κύκλωμα της Κεντρικής </a:t>
            </a:r>
            <a:r>
              <a:rPr lang="el-GR" altLang="el-GR" sz="2800" dirty="0"/>
              <a:t>Μ</a:t>
            </a:r>
            <a:r>
              <a:rPr lang="el-GR" altLang="el-GR" sz="2800" dirty="0" smtClean="0"/>
              <a:t>ονάδας </a:t>
            </a:r>
            <a:r>
              <a:rPr lang="el-GR" altLang="el-GR" sz="2800" dirty="0"/>
              <a:t>Ε</a:t>
            </a:r>
            <a:r>
              <a:rPr lang="el-GR" altLang="el-GR" sz="2800" dirty="0" smtClean="0"/>
              <a:t>πεξεργασίας (ΚΜΕ).</a:t>
            </a:r>
          </a:p>
          <a:p>
            <a:pPr marL="457200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800" dirty="0" smtClean="0"/>
              <a:t>Μπορεί να υπάρχουν 2 ή και 3 επίπεδα.</a:t>
            </a:r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800" dirty="0" smtClean="0"/>
              <a:t>Θέματα</a:t>
            </a:r>
            <a:r>
              <a:rPr lang="en-US" altLang="el-GR" sz="2800" dirty="0" smtClean="0"/>
              <a:t> (</a:t>
            </a:r>
            <a:r>
              <a:rPr lang="el-GR" altLang="el-GR" sz="2800" dirty="0" smtClean="0"/>
              <a:t>αν υπάρχουν πολλά επίπεδα κρυφής μνήμης, όπου αναφέρεται κρυφή μνήμη παρακάτω, θα εννοούμε το 1</a:t>
            </a:r>
            <a:r>
              <a:rPr lang="el-GR" altLang="el-GR" sz="2800" baseline="30000" dirty="0" smtClean="0"/>
              <a:t>ο</a:t>
            </a:r>
            <a:r>
              <a:rPr lang="el-GR" altLang="el-GR" sz="2800" dirty="0" smtClean="0"/>
              <a:t> επίπεδο, και όπου αναφέρεται κύρια μνήμη, το 2</a:t>
            </a:r>
            <a:r>
              <a:rPr lang="el-GR" altLang="el-GR" sz="2800" baseline="30000" dirty="0" smtClean="0"/>
              <a:t>ο</a:t>
            </a:r>
            <a:r>
              <a:rPr lang="el-GR" altLang="el-GR" sz="2800" dirty="0" smtClean="0"/>
              <a:t> επίπεδο κρυφής μνήμης).</a:t>
            </a:r>
          </a:p>
        </p:txBody>
      </p:sp>
      <p:sp>
        <p:nvSpPr>
          <p:cNvPr id="6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Κρυφή Μνήμη </a:t>
            </a:r>
            <a:r>
              <a:rPr lang="en-US" sz="1400" dirty="0" smtClean="0">
                <a:solidFill>
                  <a:schemeClr val="tx1"/>
                </a:solidFill>
              </a:rPr>
              <a:t>Cache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7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34637-37F9-48E4-8010-F74251B72B1F}" type="slidenum">
              <a:rPr lang="el-GR" sz="1400" smtClean="0">
                <a:solidFill>
                  <a:schemeClr val="tx1"/>
                </a:solidFill>
              </a:rPr>
              <a:t>5</a:t>
            </a:fld>
            <a:endParaRPr lang="el-GR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76606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Θέματα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0" lvl="1" indent="-365760">
              <a:spcBef>
                <a:spcPts val="0"/>
              </a:spcBef>
              <a:buClr>
                <a:srgbClr val="FF6600"/>
              </a:buClr>
              <a:buFont typeface="Calibri" panose="020F0502020204030204" pitchFamily="34" charset="0"/>
              <a:buChar char="●"/>
            </a:pPr>
            <a:endParaRPr lang="el-GR" altLang="el-GR" sz="2000" dirty="0" smtClean="0"/>
          </a:p>
          <a:p>
            <a:pPr marL="1143000" lvl="1" indent="-365760">
              <a:spcBef>
                <a:spcPts val="0"/>
              </a:spcBef>
              <a:spcAft>
                <a:spcPts val="18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altLang="el-GR" sz="2400" dirty="0" smtClean="0"/>
              <a:t>Πότε μεταφέρεται ένα πλαίσιο της κύριας μνήμης στην κρυφή (</a:t>
            </a:r>
            <a:r>
              <a:rPr lang="en-US" altLang="el-GR" sz="2400" dirty="0" smtClean="0"/>
              <a:t>fetch policy)</a:t>
            </a:r>
            <a:r>
              <a:rPr lang="el-GR" altLang="el-GR" sz="2400" dirty="0" smtClean="0"/>
              <a:t>.</a:t>
            </a:r>
            <a:endParaRPr lang="en-US" altLang="el-GR" sz="2400" dirty="0" smtClean="0"/>
          </a:p>
          <a:p>
            <a:pPr marL="1143000" lvl="1" indent="-365760">
              <a:spcBef>
                <a:spcPts val="0"/>
              </a:spcBef>
              <a:spcAft>
                <a:spcPts val="18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altLang="el-GR" sz="2400" dirty="0" smtClean="0"/>
              <a:t>Ποιο πλαίσιο κρυφής μνήμης θα χρησιμοποιηθεί </a:t>
            </a:r>
            <a:r>
              <a:rPr lang="en-US" altLang="el-GR" sz="2400" dirty="0" smtClean="0"/>
              <a:t>(placement policy)</a:t>
            </a:r>
            <a:r>
              <a:rPr lang="el-GR" altLang="el-GR" sz="2400" dirty="0" smtClean="0"/>
              <a:t>.</a:t>
            </a:r>
            <a:endParaRPr lang="en-US" altLang="el-GR" sz="2400" dirty="0" smtClean="0"/>
          </a:p>
          <a:p>
            <a:pPr marL="1143000" lvl="1" indent="-365760">
              <a:spcBef>
                <a:spcPts val="0"/>
              </a:spcBef>
              <a:spcAft>
                <a:spcPts val="18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altLang="el-GR" sz="2400" dirty="0" smtClean="0"/>
              <a:t>Όταν γεμίσει η κρυφή μνήμη ποιο πλαίσιο θα αντικατασταθεί (</a:t>
            </a:r>
            <a:r>
              <a:rPr lang="en-US" altLang="el-GR" sz="2400" dirty="0" smtClean="0"/>
              <a:t>replacement policy)</a:t>
            </a:r>
            <a:r>
              <a:rPr lang="el-GR" altLang="el-GR" sz="2400" dirty="0" smtClean="0"/>
              <a:t>.</a:t>
            </a:r>
          </a:p>
          <a:p>
            <a:pPr marL="1143000" lvl="1" indent="-365760">
              <a:spcBef>
                <a:spcPts val="0"/>
              </a:spcBef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altLang="el-GR" sz="2400" dirty="0" smtClean="0"/>
              <a:t>Όταν τροποποιηθεί ένα πλαίσιο της κρυφής μνήμης, πότε ενημερώνεται το αντίστοιχο πλαίσιο της κύριας μνήμης (</a:t>
            </a:r>
            <a:r>
              <a:rPr lang="en-US" altLang="el-GR" sz="2400" dirty="0" smtClean="0"/>
              <a:t>update policy)</a:t>
            </a:r>
            <a:r>
              <a:rPr lang="el-GR" altLang="el-GR" sz="2400" dirty="0" smtClean="0"/>
              <a:t>.</a:t>
            </a:r>
          </a:p>
          <a:p>
            <a:endParaRPr 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Κρυφή Μνήμη </a:t>
            </a:r>
            <a:r>
              <a:rPr lang="en-US" sz="1400" dirty="0" smtClean="0">
                <a:solidFill>
                  <a:schemeClr val="tx1"/>
                </a:solidFill>
              </a:rPr>
              <a:t>Cache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34637-37F9-48E4-8010-F74251B72B1F}" type="slidenum">
              <a:rPr lang="el-GR" sz="1400" smtClean="0">
                <a:solidFill>
                  <a:schemeClr val="tx1"/>
                </a:solidFill>
              </a:rPr>
              <a:t>6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4579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 smtClean="0"/>
              <a:t>Δομή κρυφής μνήμης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endParaRPr lang="el-GR" altLang="el-GR" sz="2000" dirty="0" smtClean="0"/>
          </a:p>
          <a:p>
            <a:pPr marL="457200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800" dirty="0" smtClean="0"/>
              <a:t>Αποτελείται από το τμήμα της Πληροφορίας, τον Ελεγκτή, και τη δομή των Ετικετών.</a:t>
            </a:r>
          </a:p>
          <a:p>
            <a:pPr marL="457200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800" dirty="0" smtClean="0"/>
              <a:t>Το τμήμα της Πληροφορίας είναι ο αποθηκευτικός χώρος, και αποτελείται από πλαίσια που αντιστοιχίζονται σε μπλοκ της κύριας μνήμης.</a:t>
            </a:r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800" dirty="0" smtClean="0"/>
              <a:t>Η δομή των Ετικετών αποθηκεύει πληροφορία αντιστοίχισης πλαισίων σε μπλοκ.</a:t>
            </a: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Κρυφή Μνήμη </a:t>
            </a:r>
            <a:r>
              <a:rPr lang="en-US" sz="1400" dirty="0" smtClean="0">
                <a:solidFill>
                  <a:schemeClr val="tx1"/>
                </a:solidFill>
              </a:rPr>
              <a:t>Cache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34637-37F9-48E4-8010-F74251B72B1F}" type="slidenum">
              <a:rPr lang="el-GR" sz="1400" smtClean="0">
                <a:solidFill>
                  <a:schemeClr val="tx1"/>
                </a:solidFill>
              </a:rPr>
              <a:t>7</a:t>
            </a:fld>
            <a:endParaRPr lang="el-GR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1879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 smtClean="0"/>
              <a:t>Ελεγκτής κρυφής μνήμης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400" dirty="0" smtClean="0"/>
              <a:t>Όταν ζητηθεί η προσκόμιση εντολών ή δεδομένων, ελέγχεται αν η πληροφορία αυτή είναι ήδη στην κρυφή μνήμη (</a:t>
            </a:r>
            <a:r>
              <a:rPr lang="en-US" altLang="el-GR" sz="2400" dirty="0" smtClean="0"/>
              <a:t>hit)</a:t>
            </a:r>
            <a:r>
              <a:rPr lang="el-GR" altLang="el-GR" sz="2400" dirty="0" smtClean="0"/>
              <a:t>, και αν δεν είναι </a:t>
            </a:r>
            <a:r>
              <a:rPr lang="en-US" altLang="el-GR" sz="2400" dirty="0" smtClean="0"/>
              <a:t>(miss)</a:t>
            </a:r>
            <a:r>
              <a:rPr lang="el-GR" altLang="el-GR" sz="2400" dirty="0" smtClean="0"/>
              <a:t> προσπελάζεται η κύρια,</a:t>
            </a:r>
            <a:r>
              <a:rPr lang="en-US" altLang="el-GR" sz="2400" dirty="0" smtClean="0"/>
              <a:t> </a:t>
            </a:r>
            <a:r>
              <a:rPr lang="el-GR" altLang="el-GR" sz="2400" dirty="0" smtClean="0"/>
              <a:t>και το μπλοκ που περιέχει τη ζητούμενη πληροφορία μεταφέρεται σε πλαίσιο της κρυφής μνήμης.</a:t>
            </a:r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400" dirty="0" smtClean="0"/>
              <a:t>Είναι δυνατό, να ζητηθεί η πληροφορία ταυτόχρονα από κρυφή και κύρια μνήμη για να μη χαθεί χρόνος, κι αν βρεθεί στην κρυφή, διακόπτεται η προσπέλαση της κύριας.</a:t>
            </a:r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400" dirty="0" smtClean="0"/>
              <a:t>Ο ελεγκτής κρυφής μνήμης, είναι υπεύθυνος για την παραγωγή των σημάτων που κάνουν αυτές τις προσπελάσεις.</a:t>
            </a: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Κρυφή Μνήμη </a:t>
            </a:r>
            <a:r>
              <a:rPr lang="en-US" sz="1400" dirty="0" smtClean="0">
                <a:solidFill>
                  <a:schemeClr val="tx1"/>
                </a:solidFill>
              </a:rPr>
              <a:t>Cache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34637-37F9-48E4-8010-F74251B72B1F}" type="slidenum">
              <a:rPr lang="el-GR" sz="1400" smtClean="0">
                <a:solidFill>
                  <a:schemeClr val="tx1"/>
                </a:solidFill>
              </a:rPr>
              <a:t>8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27449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b="1" dirty="0" smtClean="0"/>
              <a:t>Πολιτική Προσκόμισης Μπλοκ </a:t>
            </a:r>
            <a:br>
              <a:rPr lang="el-GR" altLang="el-GR" b="1" dirty="0" smtClean="0"/>
            </a:br>
            <a:r>
              <a:rPr lang="el-GR" altLang="el-GR" b="1" dirty="0" smtClean="0"/>
              <a:t>(</a:t>
            </a:r>
            <a:r>
              <a:rPr lang="en-US" altLang="el-GR" b="1" dirty="0" smtClean="0"/>
              <a:t>Fetch Policy)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  <p:custDataLst>
              <p:tags r:id="rId1"/>
            </p:custDataLst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n-US" altLang="el-GR" b="1" dirty="0" smtClean="0"/>
              <a:t>On Demand</a:t>
            </a:r>
            <a:r>
              <a:rPr lang="en-US" altLang="el-GR" dirty="0" smtClean="0"/>
              <a:t>. </a:t>
            </a:r>
            <a:r>
              <a:rPr lang="el-GR" altLang="el-GR" dirty="0" smtClean="0"/>
              <a:t>Προσκομίζεται ένα μπλοκ μόνο όταν αυτό απαιτείται.</a:t>
            </a:r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n-US" altLang="el-GR" b="1" dirty="0" err="1" smtClean="0"/>
              <a:t>Prefetch</a:t>
            </a:r>
            <a:r>
              <a:rPr lang="en-US" altLang="el-GR" dirty="0" smtClean="0"/>
              <a:t>. </a:t>
            </a:r>
            <a:r>
              <a:rPr lang="el-GR" altLang="el-GR" dirty="0" smtClean="0"/>
              <a:t>Το σύστημα προσπαθεί να προβλέψει ποια άλλη πληροφορία θα χρειαστεί για να προσκομίσει, πριν αυτό χρειαστεί τα αντίστοιχα μπλοκ (π.χ. γειτονικά μπλοκ). Έτσι, εξοικονομείται χρόνος, αφού θα υπάρχουν περισσότερα </a:t>
            </a:r>
            <a:r>
              <a:rPr lang="en-US" altLang="el-GR" dirty="0" smtClean="0"/>
              <a:t>hit </a:t>
            </a:r>
            <a:r>
              <a:rPr lang="el-GR" altLang="el-GR" dirty="0" smtClean="0"/>
              <a:t>από </a:t>
            </a:r>
            <a:r>
              <a:rPr lang="en-US" altLang="el-GR" dirty="0" smtClean="0"/>
              <a:t>miss</a:t>
            </a:r>
            <a:r>
              <a:rPr lang="el-GR" altLang="el-GR" dirty="0" smtClean="0"/>
              <a:t>.</a:t>
            </a:r>
            <a:endParaRPr lang="el-GR" altLang="el-GR" b="1" dirty="0" smtClean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Κρυφή Μνήμη </a:t>
            </a:r>
            <a:r>
              <a:rPr lang="en-US" sz="1400" dirty="0" smtClean="0">
                <a:solidFill>
                  <a:schemeClr val="tx1"/>
                </a:solidFill>
              </a:rPr>
              <a:t>Cache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34637-37F9-48E4-8010-F74251B72B1F}" type="slidenum">
              <a:rPr lang="el-GR" sz="1400" smtClean="0">
                <a:solidFill>
                  <a:schemeClr val="tx1"/>
                </a:solidFill>
              </a:rPr>
              <a:t>9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106729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HECKTIMEDATE" val="2/11/2015 12:09:59 PM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  <p:tag name="ZHAW.ACCESSIBILITYADDIN.TABLEHEADER" val="R0;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TABLEHEADER" val="R0;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6,4,5,7,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TABLEHEADER" val="R0;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6,7,4,5,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TABLEHEADER" val="R0;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4,5,6,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6,4,5,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TABLEHEADER" val="R0;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4,5,6,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050,2,6,9,8,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TABLEHEADER" val="R0;"/>
  <p:tag name="ZHAW.ACCESSIBILITYADDIN.CONFIRMEDLANGUAGE" val="msoLanguageIDEnglishUS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TABLEHEADER" val="R0;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  <p:tag name="ZHAW.ACCESSIBILITYADDIN.TABLEHEADER" val="R0;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6,4,5,7,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TABLEHEADER" val="R0;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4,5,6,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6,7,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2056,6,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098,4099,6,3,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6146,13,11,16,17,15,12,19,6,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4,5,6,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6,4,5,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  <p:tag name="ZHAW.ACCESSIBILITYADDIN.TABLEHEADER" val="R0;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��< ? x m l   v e r s i o n = " 1 . 0 "   e n c o d i n g = " u t f - 1 6 " ? > < D o c u m e n t S e t t i n g s   x m l n s : x s d = " h t t p : / / w w w . w 3 . o r g / 2 0 0 1 / X M L S c h e m a "   x m l n s : x s i = " h t t p : / / w w w . w 3 . o r g / 2 0 0 1 / X M L S c h e m a - i n s t a n c e "   x m l n s = " h t t p : / / w w w . z h a w . c h / A c c e s s i b i l i t y A d d I n " >  
     < C h e c k R e a d i n g O r d e r > t r u e < / C h e c k R e a d i n g O r d e r >  
     < C h e c k T a b l e H e a d e r > t r u e < / C h e c k T a b l e H e a d e r >  
     < C h e c k S l i d e T i t l e > t r u e < / C h e c k S l i d e T i t l e >  
     < C h e c k L a n g u a g e S e t t i n g > t r u e < / C h e c k L a n g u a g e S e t t i n g >  
     < C h e c k A l t T e x t > t r u e < / C h e c k A l t T e x t >  
     < C h e c k T e x t S i z e > f a l s e < / C h e c k T e x t S i z e >  
     < C h e c k S c r e e n T i p > f a l s e < / C h e c k S c r e e n T i p >  
     < S h o w S h a p e N a m e C o l u m n > f a l s e < / S h o w S h a p e N a m e C o l u m n >  
     < S h o w I s s u e D e s c r i p t i o n > t r u e < / S h o w I s s u e D e s c r i p t i o n >  
 < / D o c u m e n t S e t t i n g s > 
</file>

<file path=customXml/itemProps1.xml><?xml version="1.0" encoding="utf-8"?>
<ds:datastoreItem xmlns:ds="http://schemas.openxmlformats.org/officeDocument/2006/customXml" ds:itemID="{38289E21-AEEB-490B-BE35-6F23FB02553E}">
  <ds:schemaRefs>
    <ds:schemaRef ds:uri="http://www.w3.org/2001/XMLSchema"/>
    <ds:schemaRef ds:uri="http://www.zhaw.ch/AccessibilityAddI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220</TotalTime>
  <Words>2777</Words>
  <Application>Microsoft Office PowerPoint</Application>
  <PresentationFormat>Προβολή στην οθόνη (4:3)</PresentationFormat>
  <Paragraphs>521</Paragraphs>
  <Slides>42</Slides>
  <Notes>5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42</vt:i4>
      </vt:variant>
    </vt:vector>
  </HeadingPairs>
  <TitlesOfParts>
    <vt:vector size="46" baseType="lpstr">
      <vt:lpstr>Arial</vt:lpstr>
      <vt:lpstr>Calibri</vt:lpstr>
      <vt:lpstr>Wingdings</vt:lpstr>
      <vt:lpstr>Θέμα του Office</vt:lpstr>
      <vt:lpstr>Αρχιτεκτονική Η/Υ ΙΙ</vt:lpstr>
      <vt:lpstr>Χρηματοδότηση </vt:lpstr>
      <vt:lpstr>Σκοποί ενότητας </vt:lpstr>
      <vt:lpstr>Περιεχόμενα ενότητας</vt:lpstr>
      <vt:lpstr>Κρυφή μνήμη</vt:lpstr>
      <vt:lpstr>Θέματα</vt:lpstr>
      <vt:lpstr>Δομή κρυφής μνήμης</vt:lpstr>
      <vt:lpstr>Ελεγκτής κρυφής μνήμης</vt:lpstr>
      <vt:lpstr>Πολιτική Προσκόμισης Μπλοκ  (Fetch Policy)</vt:lpstr>
      <vt:lpstr>Απεικόνιση μπλοκ κύριας μνήμης  σε κρυφή (Placement Policy)</vt:lpstr>
      <vt:lpstr>Κρυφές μνήμες  μονοσήμαντης απεικόνισης </vt:lpstr>
      <vt:lpstr>Παράδειγμα Direct Mapping</vt:lpstr>
      <vt:lpstr>Αριθμός πλαισίου και ετικέτες</vt:lpstr>
      <vt:lpstr>Ετικέτες</vt:lpstr>
      <vt:lpstr>Δομή κρυφής μνήμης με μονοσήμαντη απεικόνιση</vt:lpstr>
      <vt:lpstr>Παράδειγμα μονοσήμαντης απεικόνισης (1 από 2)</vt:lpstr>
      <vt:lpstr>Παράδειγμα μονοσήμαντης απεικόνισης (2 από 2)</vt:lpstr>
      <vt:lpstr>Παράδειγμα προσπέλασης  σε μονοσήμαντη απεικόνιση</vt:lpstr>
      <vt:lpstr>Η κρυφή μνήμη μετά τις ενέργειες της προηγούμενης διαφάνειας</vt:lpstr>
      <vt:lpstr>Οργάνωση πλήρους συσχέτισης</vt:lpstr>
      <vt:lpstr>Παράδειγμα πλήρους συσχέτισης</vt:lpstr>
      <vt:lpstr>Παραδείγματα</vt:lpstr>
      <vt:lpstr>Κ-τρόπων συνόλου συσχέτιση</vt:lpstr>
      <vt:lpstr>Διαδικασία προσπέλασης  κρυφής μνήμης (Κ-τρόπων Σ.Σ.)</vt:lpstr>
      <vt:lpstr>Παράδειγμα</vt:lpstr>
      <vt:lpstr>Στρατηγική αντικατάστασης πλαισίων (Replacement Policy)</vt:lpstr>
      <vt:lpstr>Πλεονεκτήματα - Μειονεκτήματα</vt:lpstr>
      <vt:lpstr>Παράδειγμα 1 </vt:lpstr>
      <vt:lpstr>FIFO Replacement Policy (1)</vt:lpstr>
      <vt:lpstr>Κατάσταση κρυφής μνήμης  μετά από FIFO</vt:lpstr>
      <vt:lpstr>FIFO Replacement Policy (2)</vt:lpstr>
      <vt:lpstr>Κατάσταση κρυφής μνήμης  μετά από LRU</vt:lpstr>
      <vt:lpstr>Τακτική ενημέρωσης επομένου επιπέδου ιεραρχίας (Update)</vt:lpstr>
      <vt:lpstr>Τακτική άμεσης ενημέρωσης (Write/Store Through)</vt:lpstr>
      <vt:lpstr>Τακτική τελικής ενημέρωσης (Write/Copy Back, Store in)</vt:lpstr>
      <vt:lpstr>Αν το μπλοκ δεν βρίσκεται  στην κρυφή μνήμη</vt:lpstr>
      <vt:lpstr>Τέλος Ενότητας</vt:lpstr>
      <vt:lpstr>Σημειώματα</vt:lpstr>
      <vt:lpstr>Σημείωμα Ιστορικού  Εκδόσεων Έργου</vt:lpstr>
      <vt:lpstr>Σημείωμα Αναφοράς</vt:lpstr>
      <vt:lpstr>Σημείωμα Αδειοδότησης</vt:lpstr>
      <vt:lpstr>Διατήρηση Σημειωμάτων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2015-02-01T11:17:45Z</dcterms:created>
  <dcterms:modified xsi:type="dcterms:W3CDTF">2015-11-02T11:30:15Z</dcterms:modified>
</cp:coreProperties>
</file>