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5"/>
  </p:notesMasterIdLst>
  <p:sldIdLst>
    <p:sldId id="290" r:id="rId3"/>
    <p:sldId id="291" r:id="rId4"/>
    <p:sldId id="292" r:id="rId5"/>
    <p:sldId id="293" r:id="rId6"/>
    <p:sldId id="294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3" r:id="rId33"/>
    <p:sldId id="285" r:id="rId34"/>
    <p:sldId id="286" r:id="rId35"/>
    <p:sldId id="287" r:id="rId36"/>
    <p:sldId id="288" r:id="rId37"/>
    <p:sldId id="289" r:id="rId38"/>
    <p:sldId id="295" r:id="rId39"/>
    <p:sldId id="296" r:id="rId40"/>
    <p:sldId id="297" r:id="rId41"/>
    <p:sldId id="298" r:id="rId42"/>
    <p:sldId id="299" r:id="rId43"/>
    <p:sldId id="300" r:id="rId44"/>
  </p:sldIdLst>
  <p:sldSz cx="9144000" cy="6858000" type="screen4x3"/>
  <p:notesSz cx="6858000" cy="9144000"/>
  <p:custDataLst>
    <p:tags r:id="rId4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60" autoAdjust="0"/>
  </p:normalViewPr>
  <p:slideViewPr>
    <p:cSldViewPr>
      <p:cViewPr varScale="1">
        <p:scale>
          <a:sx n="101" d="100"/>
          <a:sy n="101" d="100"/>
        </p:scale>
        <p:origin x="3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gs" Target="tags/tag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58CA0-30F6-475F-AB24-89306C952461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9913D-DBE5-46AD-B23F-0BC8CDF467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117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75D-BEE6-4168-B175-EE1946CB45AD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924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7EB0-4BAE-41C3-883A-68C0CA073593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814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072C7-CFFC-4DF4-BD3B-51EB59BCBB52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933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ABCA-D67C-40E0-A47E-AABFCBEAC416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834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780D-870F-4A35-BA43-50DB88C7B708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421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AFAE4-779D-41BB-BA7E-B33353D6D6D1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923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672C-B3C5-456E-86B7-8DBE10269D88}" type="datetime1">
              <a:rPr lang="el-GR" smtClean="0"/>
              <a:t>2/11/2015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185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4380B-D0A8-4BB2-AA64-E2983AA27F8E}" type="datetime1">
              <a:rPr lang="el-GR" smtClean="0"/>
              <a:t>2/11/2015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803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6A3F-651A-413C-B2AD-D446957D1EB3}" type="datetime1">
              <a:rPr lang="el-GR" smtClean="0"/>
              <a:t>2/11/2015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87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BE82-8AF9-4A7B-B452-1474A6C00FA7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704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12DF8-B413-48F6-9FF5-43101D1DE0C2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3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0734A-7B92-4639-A772-84BCA5D7B688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Κρυφή Μνήμη </a:t>
            </a:r>
            <a:r>
              <a:rPr lang="en-US" smtClean="0"/>
              <a:t>Cache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34637-37F9-48E4-8010-F74251B72B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875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sa/4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Layout" Target="../slideLayouts/slideLayout6.xml"/><Relationship Id="rId7" Type="http://schemas.openxmlformats.org/officeDocument/2006/relationships/slide" Target="slide23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" Target="slide20.xml"/><Relationship Id="rId5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3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cdev.teilar.gr/courses/TMA112/index.ph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5" Type="http://schemas.openxmlformats.org/officeDocument/2006/relationships/image" Target="../media/image7.png"/><Relationship Id="rId4" Type="http://schemas.openxmlformats.org/officeDocument/2006/relationships/hyperlink" Target="http://creativecommons.org/licenses/by-nc-sa/4.0/deed.el" TargetMode="Externa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3" name="Εικόνα 1" descr="Λογότυπο του Τεϊ Θεσσαλίας." title="Λογότυπο του Ιδρύματος.">
              <a:hlinkClick r:id="rId3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/>
                <a:t>Τεχνολογικό Εκπαιδευτικό </a:t>
              </a:r>
            </a:p>
            <a:p>
              <a:pPr eaLnBrk="1" hangingPunct="1"/>
              <a:r>
                <a:rPr lang="el-GR" sz="2000" dirty="0"/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62000" y="1582288"/>
            <a:ext cx="7772400" cy="1470025"/>
          </a:xfrm>
        </p:spPr>
        <p:txBody>
          <a:bodyPr/>
          <a:lstStyle/>
          <a:p>
            <a:r>
              <a:rPr lang="el-GR" b="1" dirty="0" smtClean="0">
                <a:solidFill>
                  <a:prstClr val="black"/>
                </a:solidFill>
              </a:rPr>
              <a:t>Αρχιτεκτονική Η/Υ ΙΙ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762000" y="3048000"/>
            <a:ext cx="7772400" cy="253365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#</a:t>
            </a:r>
            <a:r>
              <a:rPr lang="el-GR" sz="2800" b="1" dirty="0">
                <a:solidFill>
                  <a:prstClr val="black"/>
                </a:solidFill>
                <a:ea typeface="+mj-ea"/>
                <a:cs typeface="+mj-cs"/>
              </a:rPr>
              <a:t>2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Θέματα που αφορούν την Κρυφή Μνήμη (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Cache)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 fontAlgn="auto"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b="1" dirty="0" smtClean="0"/>
              <a:t>  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Νικόλαος Χ. </a:t>
            </a:r>
            <a:r>
              <a:rPr lang="el-GR" sz="2800" dirty="0" err="1" smtClean="0">
                <a:solidFill>
                  <a:prstClr val="black"/>
                </a:solidFill>
                <a:ea typeface="+mj-ea"/>
                <a:cs typeface="+mj-cs"/>
              </a:rPr>
              <a:t>Πετρέλλης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 fontAlgn="auto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Σχολή Τεχνολογικών Εφαρμογών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>
                <a:solidFill>
                  <a:prstClr val="black"/>
                </a:solidFill>
              </a:rPr>
              <a:t>Τμήμα Μηχανικών </a:t>
            </a:r>
            <a:r>
              <a:rPr lang="el-GR" sz="2800" dirty="0" smtClean="0">
                <a:solidFill>
                  <a:prstClr val="black"/>
                </a:solidFill>
              </a:rPr>
              <a:t>Πληροφορικής </a:t>
            </a:r>
            <a:r>
              <a:rPr lang="el-GR" sz="2800" dirty="0">
                <a:solidFill>
                  <a:prstClr val="black"/>
                </a:solidFill>
              </a:rPr>
              <a:t>Τ.Ε. </a:t>
            </a:r>
          </a:p>
        </p:txBody>
      </p:sp>
      <p:pic>
        <p:nvPicPr>
          <p:cNvPr id="9" name="Εικόνα 2" descr=" Λογότυπο για άδειες χρήσης creative commons, b y, n c, s a ">
            <a:hlinkClick r:id="rId5" tooltip="Μετάβαση στην Άδεια Χρήσης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0978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Απεικόνιση μπλοκ </a:t>
            </a:r>
            <a:r>
              <a:rPr lang="el-GR" altLang="el-GR" b="1" dirty="0"/>
              <a:t>κ</a:t>
            </a:r>
            <a:r>
              <a:rPr lang="el-GR" altLang="el-GR" b="1" dirty="0" smtClean="0"/>
              <a:t>ύριας </a:t>
            </a:r>
            <a:r>
              <a:rPr lang="el-GR" altLang="el-GR" b="1" dirty="0"/>
              <a:t>μ</a:t>
            </a:r>
            <a:r>
              <a:rPr lang="el-GR" altLang="el-GR" b="1" dirty="0" smtClean="0"/>
              <a:t>νήμης </a:t>
            </a:r>
            <a:br>
              <a:rPr lang="el-GR" altLang="el-GR" b="1" dirty="0" smtClean="0"/>
            </a:br>
            <a:r>
              <a:rPr lang="el-GR" altLang="el-GR" b="1" dirty="0" smtClean="0"/>
              <a:t>σε κρυφή (</a:t>
            </a:r>
            <a:r>
              <a:rPr lang="en-US" altLang="el-GR" b="1" dirty="0" smtClean="0"/>
              <a:t>Placement Policy)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Υπάρχουν 3 τρόποι οργάνωσης της κρυφής </a:t>
            </a:r>
            <a:r>
              <a:rPr lang="el-GR" altLang="el-GR" dirty="0"/>
              <a:t>μ</a:t>
            </a:r>
            <a:r>
              <a:rPr lang="el-GR" altLang="el-GR" dirty="0" smtClean="0"/>
              <a:t>νήμης:</a:t>
            </a:r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Μονοσήμαντη απεικόνιση (</a:t>
            </a:r>
            <a:r>
              <a:rPr lang="en-US" altLang="el-GR" dirty="0" smtClean="0"/>
              <a:t>Direct Mapping)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dirty="0" smtClean="0"/>
              <a:t>K-</a:t>
            </a:r>
            <a:r>
              <a:rPr lang="el-GR" altLang="el-GR" dirty="0" smtClean="0"/>
              <a:t>τρόπων συνόλου συσχέτισης (</a:t>
            </a:r>
            <a:r>
              <a:rPr lang="en-US" altLang="el-GR" dirty="0" smtClean="0"/>
              <a:t>k-way set associative)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Πλήρους συσχέτισης (</a:t>
            </a:r>
            <a:r>
              <a:rPr lang="en-US" altLang="el-GR" dirty="0" smtClean="0"/>
              <a:t>fully associative)</a:t>
            </a:r>
            <a:r>
              <a:rPr lang="el-GR" altLang="el-GR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3368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Κρυφές μνήμες </a:t>
            </a:r>
            <a:br>
              <a:rPr lang="el-GR" altLang="el-GR" b="1" dirty="0" smtClean="0"/>
            </a:br>
            <a:r>
              <a:rPr lang="el-GR" altLang="el-GR" b="1" dirty="0" smtClean="0"/>
              <a:t>μονοσήμαντης </a:t>
            </a:r>
            <a:r>
              <a:rPr lang="el-GR" altLang="el-GR" b="1" dirty="0"/>
              <a:t>α</a:t>
            </a:r>
            <a:r>
              <a:rPr lang="el-GR" altLang="el-GR" b="1" dirty="0" smtClean="0"/>
              <a:t>πεικόνισης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Ένα μπλοκ της κύριας μνήμης μπορεί να τοποθετηθεί μόνο σε συγκεκριμένο πλαίσιο της </a:t>
            </a:r>
            <a:r>
              <a:rPr lang="el-GR" altLang="el-GR" sz="2800" dirty="0"/>
              <a:t>κ</a:t>
            </a:r>
            <a:r>
              <a:rPr lang="el-GR" altLang="el-GR" sz="2800" dirty="0" smtClean="0"/>
              <a:t>ρυφής.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Ένα πλήθος μπλοκ αντιστοιχούνται στο ίδιο πλαίσιο.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Το πλαίσιο μιας διεύθυνσης Μ, είναι το υπόλοιπο της ακεραίας διαίρεσης του Μ με το πλήθος των πλαισίων της κρυφής μνήμης, ώστε να μην αντιστοιχούνται γειτονικά μπλοκ στο ίδιο πλαίσιο.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502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</a:t>
            </a:r>
            <a:r>
              <a:rPr lang="en-US" altLang="el-GR" b="1" dirty="0" smtClean="0"/>
              <a:t>Direct Mapping</a:t>
            </a:r>
            <a:endParaRPr lang="el-GR" b="1" dirty="0"/>
          </a:p>
        </p:txBody>
      </p:sp>
      <p:pic>
        <p:nvPicPr>
          <p:cNvPr id="7" name="Θέση περιεχομένου 1" descr="Εικόνα μπλοκ διαγράμματος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255" y="1447800"/>
            <a:ext cx="6787179" cy="510540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86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Αριθμός πλαισίου και ετικέτες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η κύρια μνήμη αποτελείται από</a:t>
            </a:r>
            <a:r>
              <a:rPr lang="en-US" altLang="el-GR" sz="2400" dirty="0" smtClean="0"/>
              <a:t> 2</a:t>
            </a:r>
            <a:r>
              <a:rPr lang="el-GR" altLang="el-GR" sz="2400" baseline="30000" dirty="0" smtClean="0"/>
              <a:t>ν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μπλοκ των 2</a:t>
            </a:r>
            <a:r>
              <a:rPr lang="el-GR" altLang="el-GR" sz="2400" baseline="30000" dirty="0" smtClean="0"/>
              <a:t>μ</a:t>
            </a:r>
            <a:r>
              <a:rPr lang="el-GR" altLang="el-GR" sz="2400" dirty="0" smtClean="0"/>
              <a:t> λέξεων, το μέγεθός της είναι 2</a:t>
            </a:r>
            <a:r>
              <a:rPr lang="el-GR" altLang="el-GR" sz="2400" baseline="30000" dirty="0" smtClean="0"/>
              <a:t>ν+μ</a:t>
            </a:r>
            <a:r>
              <a:rPr lang="el-GR" altLang="el-GR" sz="2400" dirty="0" smtClean="0"/>
              <a:t>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η κρυφή μνήμη αποτελείται από </a:t>
            </a:r>
            <a:r>
              <a:rPr lang="en-US" altLang="el-GR" sz="2400" dirty="0" smtClean="0"/>
              <a:t>2</a:t>
            </a:r>
            <a:r>
              <a:rPr lang="el-GR" altLang="el-GR" sz="2400" baseline="30000" dirty="0" smtClean="0"/>
              <a:t>κ</a:t>
            </a:r>
            <a:r>
              <a:rPr lang="el-GR" altLang="el-GR" sz="2400" dirty="0" smtClean="0"/>
              <a:t> πλαίσια μεγέθους 2</a:t>
            </a:r>
            <a:r>
              <a:rPr lang="el-GR" altLang="el-GR" sz="2400" baseline="30000" dirty="0" smtClean="0"/>
              <a:t>μ</a:t>
            </a:r>
            <a:r>
              <a:rPr lang="el-GR" altLang="el-GR" sz="2400" dirty="0" smtClean="0"/>
              <a:t> λέξεων, τότε </a:t>
            </a:r>
            <a:r>
              <a:rPr lang="el-GR" altLang="el-GR" sz="2400" dirty="0" err="1" smtClean="0"/>
              <a:t>κ&lt;ν</a:t>
            </a:r>
            <a:r>
              <a:rPr lang="el-GR" altLang="el-GR" sz="2400" dirty="0" smtClean="0"/>
              <a:t> επειδή η κρυφή έχει μικρότερο μέγεθος από την κύρια μνήμη.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Η κάθε διεύθυνση στην περίπτωση αυτή αποτελείται από τα παρακάτω πεδία:</a:t>
            </a:r>
          </a:p>
        </p:txBody>
      </p:sp>
      <p:graphicFrame>
        <p:nvGraphicFramePr>
          <p:cNvPr id="6" name="Πίνακας 1" descr="Πίνακας με τα πεδία της διεύθυνσης.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1897681"/>
              </p:ext>
            </p:extLst>
          </p:nvPr>
        </p:nvGraphicFramePr>
        <p:xfrm>
          <a:off x="1524000" y="4648200"/>
          <a:ext cx="6096000" cy="13716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2032000"/>
                <a:gridCol w="2032000"/>
                <a:gridCol w="2032000"/>
              </a:tblGrid>
              <a:tr h="5080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v-</a:t>
                      </a:r>
                      <a:r>
                        <a:rPr lang="el-GR" sz="2400" dirty="0" smtClean="0"/>
                        <a:t>κ</a:t>
                      </a:r>
                      <a:r>
                        <a:rPr lang="el-GR" sz="2400" baseline="0" dirty="0" smtClean="0"/>
                        <a:t> </a:t>
                      </a:r>
                      <a:r>
                        <a:rPr lang="en-US" sz="2400" baseline="0" dirty="0" smtClean="0"/>
                        <a:t>bits</a:t>
                      </a:r>
                      <a:endParaRPr lang="el-G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400" dirty="0" smtClean="0"/>
                        <a:t>κ </a:t>
                      </a:r>
                      <a:r>
                        <a:rPr lang="en-US" sz="2400" dirty="0" smtClean="0"/>
                        <a:t>bits</a:t>
                      </a:r>
                      <a:endParaRPr lang="el-G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400" dirty="0" smtClean="0"/>
                        <a:t>μ </a:t>
                      </a:r>
                      <a:r>
                        <a:rPr lang="en-US" sz="2400" dirty="0" smtClean="0"/>
                        <a:t>bits</a:t>
                      </a:r>
                      <a:endParaRPr lang="el-GR" sz="2400" dirty="0"/>
                    </a:p>
                  </a:txBody>
                  <a:tcPr anchor="ctr"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Ετικέτα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Αριθμός πλαισίου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Διεύθυνση μέσα στο πλαίσιο</a:t>
                      </a:r>
                      <a:endParaRPr lang="el-GR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642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Ετικέτες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Το πεδίο της ετικέτας αποθηκεύεται στη τμήμα Ετικετών της κρυφής μνήμης, αντιστοιχισμένο με τον αριθμό πλαισίου στο οποίο έχει μεταφερθεί το αντίστοιχο μπλοκ. 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Το σύστημα από τα κ-</a:t>
            </a:r>
            <a:r>
              <a:rPr lang="en-US" altLang="el-GR" sz="2000" dirty="0" smtClean="0"/>
              <a:t>bit </a:t>
            </a:r>
            <a:r>
              <a:rPr lang="el-GR" altLang="el-GR" sz="2000" dirty="0" smtClean="0"/>
              <a:t>της διεύθυνσης που καθορίζουν το πλαίσιο, μεταβαίνει στην κατάλληλη θέση του παρακάτω πίνακα, και συγκρίνει την αποθηκευμένη ετικέτα με τα αντίστοιχα ν-κ </a:t>
            </a:r>
            <a:r>
              <a:rPr lang="en-US" altLang="el-GR" sz="2000" dirty="0" smtClean="0"/>
              <a:t>bits</a:t>
            </a:r>
            <a:r>
              <a:rPr lang="el-GR" altLang="el-GR" sz="2000" dirty="0" smtClean="0"/>
              <a:t> της διεύθυνσης.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Αν ταιριάζουν, προσπελάζεται η κατάλληλη θέση του πλαισίου με τα μ λιγότερο σημαντικά ψηφιά της διεύθυνσης, αλλιώς αναζητείται η πληροφορία στην κύρια μνήμη.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Το ψηφίο εγκυρότητας χρησιμοποιείται για να προφυλάξει από τυχαίο ταίριασμα ετικετών, πχ κατά την εκκίνηση του συστήματος αρχικοποιούνται όλα σε 0, και γίνεται 1 κάθε ένα στο οποίο μεταφέρεται έγκυρο πλαίσιο.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58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Δομή κρυφής μνήμης με μονοσήμαντη </a:t>
            </a:r>
            <a:r>
              <a:rPr lang="el-GR" altLang="el-GR" b="1" dirty="0"/>
              <a:t>α</a:t>
            </a:r>
            <a:r>
              <a:rPr lang="el-GR" altLang="el-GR" b="1" dirty="0" smtClean="0"/>
              <a:t>πεικόνιση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α πεδία της δομής της κρυφής μνήμης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3931645"/>
              </p:ext>
            </p:extLst>
          </p:nvPr>
        </p:nvGraphicFramePr>
        <p:xfrm>
          <a:off x="381000" y="1905000"/>
          <a:ext cx="8382000" cy="41910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219200"/>
                <a:gridCol w="1600200"/>
                <a:gridCol w="1219200"/>
                <a:gridCol w="1219200"/>
                <a:gridCol w="1219200"/>
                <a:gridCol w="304800"/>
                <a:gridCol w="1600200"/>
              </a:tblGrid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Αριθμός πλαισίου</a:t>
                      </a:r>
                    </a:p>
                    <a:p>
                      <a:pPr algn="ctr"/>
                      <a:r>
                        <a:rPr lang="el-GR" sz="2000" noProof="0" dirty="0" smtClean="0"/>
                        <a:t>(κ </a:t>
                      </a:r>
                      <a:r>
                        <a:rPr lang="en-US" sz="2000" noProof="0" dirty="0" smtClean="0"/>
                        <a:t>bits</a:t>
                      </a:r>
                      <a:r>
                        <a:rPr lang="el-GR" sz="2000" noProof="0" dirty="0" smtClean="0"/>
                        <a:t>)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Ψηφίο</a:t>
                      </a:r>
                      <a:r>
                        <a:rPr lang="el-GR" sz="2000" baseline="0" noProof="0" dirty="0" smtClean="0"/>
                        <a:t> εγκυρότητας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Ετικέτα </a:t>
                      </a:r>
                    </a:p>
                    <a:p>
                      <a:pPr algn="ctr"/>
                      <a:r>
                        <a:rPr lang="el-GR" sz="2000" noProof="0" dirty="0" smtClean="0"/>
                        <a:t>(ν-κ </a:t>
                      </a:r>
                      <a:r>
                        <a:rPr lang="en-US" sz="2000" noProof="0" dirty="0" smtClean="0"/>
                        <a:t>bits</a:t>
                      </a:r>
                      <a:r>
                        <a:rPr lang="el-GR" sz="2000" noProof="0" dirty="0" smtClean="0"/>
                        <a:t>)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0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1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…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noProof="0" dirty="0" smtClean="0"/>
                        <a:t>2</a:t>
                      </a:r>
                      <a:r>
                        <a:rPr lang="el-GR" sz="2000" baseline="30000" noProof="0" dirty="0" smtClean="0"/>
                        <a:t>μ</a:t>
                      </a:r>
                      <a:r>
                        <a:rPr lang="el-GR" sz="2000" noProof="0" dirty="0" smtClean="0"/>
                        <a:t>-1</a:t>
                      </a:r>
                      <a:endParaRPr lang="el-GR" sz="2000" noProof="0" dirty="0"/>
                    </a:p>
                  </a:txBody>
                  <a:tcPr marL="91439" marR="91439" marT="45728" marB="45728" anchor="ctr"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0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0 του πλαισίου</a:t>
                      </a:r>
                      <a:r>
                        <a:rPr lang="el-GR" sz="1800" baseline="0" noProof="0" dirty="0" smtClean="0"/>
                        <a:t> 0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1 του πλαισίου</a:t>
                      </a:r>
                      <a:r>
                        <a:rPr lang="el-GR" sz="1800" baseline="0" noProof="0" dirty="0" smtClean="0"/>
                        <a:t> 0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Λέξη 2</a:t>
                      </a:r>
                      <a:r>
                        <a:rPr lang="el-GR" sz="1800" baseline="30000" noProof="0" dirty="0" smtClean="0"/>
                        <a:t>μ</a:t>
                      </a:r>
                      <a:r>
                        <a:rPr lang="el-GR" sz="1800" noProof="0" dirty="0" smtClean="0"/>
                        <a:t>-1</a:t>
                      </a:r>
                    </a:p>
                    <a:p>
                      <a:r>
                        <a:rPr lang="el-GR" sz="1800" noProof="0" dirty="0" smtClean="0"/>
                        <a:t>του πλαισίου</a:t>
                      </a:r>
                      <a:r>
                        <a:rPr lang="el-GR" sz="1800" baseline="0" noProof="0" dirty="0" smtClean="0"/>
                        <a:t> 0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1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0 του πλαισίου</a:t>
                      </a:r>
                      <a:r>
                        <a:rPr lang="el-GR" sz="1800" baseline="0" noProof="0" dirty="0" smtClean="0"/>
                        <a:t> 1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1 του πλαισίου</a:t>
                      </a:r>
                      <a:r>
                        <a:rPr lang="el-GR" sz="1800" baseline="0" noProof="0" dirty="0" smtClean="0"/>
                        <a:t> 1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Λέξη 2</a:t>
                      </a:r>
                      <a:r>
                        <a:rPr lang="el-GR" sz="1800" baseline="30000" noProof="0" dirty="0" smtClean="0"/>
                        <a:t>μ</a:t>
                      </a:r>
                      <a:r>
                        <a:rPr lang="el-GR" sz="1800" noProof="0" dirty="0" smtClean="0"/>
                        <a:t>-1</a:t>
                      </a:r>
                    </a:p>
                    <a:p>
                      <a:r>
                        <a:rPr lang="el-GR" sz="1800" noProof="0" dirty="0" smtClean="0"/>
                        <a:t>του πλαισίου</a:t>
                      </a:r>
                      <a:r>
                        <a:rPr lang="el-GR" sz="1800" baseline="0" noProof="0" dirty="0" smtClean="0"/>
                        <a:t> 1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2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0 του πλαισίου</a:t>
                      </a:r>
                      <a:r>
                        <a:rPr lang="el-GR" sz="1800" baseline="0" noProof="0" dirty="0" smtClean="0"/>
                        <a:t> 2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Λέξη 1 του πλαισίου</a:t>
                      </a:r>
                      <a:r>
                        <a:rPr lang="el-GR" sz="1800" baseline="0" noProof="0" dirty="0" smtClean="0"/>
                        <a:t> 2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Λέξη 2</a:t>
                      </a:r>
                      <a:r>
                        <a:rPr lang="el-GR" sz="1800" baseline="30000" noProof="0" dirty="0" smtClean="0"/>
                        <a:t>μ</a:t>
                      </a:r>
                      <a:r>
                        <a:rPr lang="el-GR" sz="1800" noProof="0" dirty="0" smtClean="0"/>
                        <a:t>-1</a:t>
                      </a:r>
                    </a:p>
                    <a:p>
                      <a:r>
                        <a:rPr lang="el-GR" sz="1800" noProof="0" dirty="0" smtClean="0"/>
                        <a:t>του πλαισίου</a:t>
                      </a:r>
                      <a:r>
                        <a:rPr lang="el-GR" sz="1800" baseline="0" noProof="0" dirty="0" smtClean="0"/>
                        <a:t> 2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l-GR" sz="1800" noProof="0" dirty="0" smtClean="0"/>
                        <a:t>3</a:t>
                      </a:r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el-GR" sz="1800" noProof="0" dirty="0"/>
                    </a:p>
                  </a:txBody>
                  <a:tcPr marL="91439" marR="91439" marT="45728" marB="45728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Κρυφή Μνήμη </a:t>
            </a:r>
            <a:r>
              <a:rPr lang="en-US" sz="1400" smtClean="0">
                <a:solidFill>
                  <a:schemeClr val="tx1"/>
                </a:solidFill>
              </a:rPr>
              <a:t>Cache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53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μονοσήμαντης απεικόνισης (1 από 2)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Ας υποθέσουμε ότι μία κρυφή μνήμη 32 λέξεων έχει πλαίσια των 2 λέξεων, και οι διευθύνσεις είναι 12 </a:t>
            </a:r>
            <a:r>
              <a:rPr lang="en-US" altLang="el-GR" sz="2200" dirty="0" smtClean="0"/>
              <a:t>bit</a:t>
            </a:r>
            <a:r>
              <a:rPr lang="el-GR" altLang="el-GR" sz="2200" dirty="0" smtClean="0"/>
              <a:t> (</a:t>
            </a:r>
            <a:r>
              <a:rPr lang="el-GR" altLang="el-GR" sz="2200" dirty="0" err="1" smtClean="0"/>
              <a:t>μ=1</a:t>
            </a:r>
            <a:r>
              <a:rPr lang="el-GR" altLang="el-GR" sz="2200" dirty="0" smtClean="0"/>
              <a:t>, κ=4, ν-κ=7).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Αν η ΚΜΕ ζητήσει τη διεύθυνση 0110011-0100-1, τότε θα αναζητηθεί το πλαίσιο </a:t>
            </a:r>
            <a:r>
              <a:rPr lang="el-GR" altLang="el-GR" sz="2200" dirty="0" err="1" smtClean="0"/>
              <a:t>Νο</a:t>
            </a:r>
            <a:r>
              <a:rPr lang="el-GR" altLang="el-GR" sz="2200" dirty="0" smtClean="0"/>
              <a:t> 4, και η λέξη 1 μέσα σε αυτό.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Θα χρησιμοποιηθεί η λέξη αυτή μόνο αν η ετικέτα που αντιστοιχίζεται στο πλαίσιο </a:t>
            </a:r>
            <a:r>
              <a:rPr lang="el-GR" altLang="el-GR" sz="2200" dirty="0" err="1" smtClean="0"/>
              <a:t>Νο</a:t>
            </a:r>
            <a:r>
              <a:rPr lang="el-GR" altLang="el-GR" sz="2200" dirty="0" smtClean="0"/>
              <a:t> 4, συμφωνεί με την τιμή 0110011 και το ψηφίο εγκυρότητας είναι 1.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Αν η ΚΜΕ ζητήσει τη διεύθυνση 0000111-1100-1, τότε θα επιστραφεί από την κρυφή μνήμη η λέξη </a:t>
            </a:r>
            <a:r>
              <a:rPr lang="el-GR" altLang="el-GR" sz="2200" dirty="0" err="1" smtClean="0"/>
              <a:t>Νο</a:t>
            </a:r>
            <a:r>
              <a:rPr lang="el-GR" altLang="el-GR" sz="2200" dirty="0" smtClean="0"/>
              <a:t> 1 μέσα στο πλαίσιο </a:t>
            </a:r>
            <a:r>
              <a:rPr lang="el-GR" altLang="el-GR" sz="2200" dirty="0" err="1" smtClean="0"/>
              <a:t>Νο</a:t>
            </a:r>
            <a:r>
              <a:rPr lang="el-GR" altLang="el-GR" sz="2200" dirty="0" smtClean="0"/>
              <a:t> 12, μόνο αν συμφωνεί η αντίστοιχη ετικέτα με την τιμή 0000111 και το ψηφίο εγκυρότητας είναι 1.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80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μονοσήμαντης απεικόνισης (2 από </a:t>
            </a:r>
            <a:r>
              <a:rPr lang="en-US" altLang="el-GR" b="1" dirty="0" smtClean="0"/>
              <a:t>2</a:t>
            </a:r>
            <a:r>
              <a:rPr lang="el-GR" altLang="el-GR" b="1" dirty="0" smtClean="0"/>
              <a:t>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Έστω διευθύνσεις 8-</a:t>
            </a:r>
            <a:r>
              <a:rPr lang="en-US" altLang="el-GR" sz="2800" dirty="0" smtClean="0"/>
              <a:t>bit </a:t>
            </a:r>
            <a:r>
              <a:rPr lang="el-GR" altLang="el-GR" sz="2800" dirty="0" smtClean="0"/>
              <a:t>με κρυφή μνήμη 8 πλαισίων, και 2 λέξεις σε κάθε πλαίσιο.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Έστω ότι ζητούνται οι προσπελάσεις των διευθύνσεων όπως φαίνεται στον παρακάτω πίνακα.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Αρχικά η κρυφή μνήμη είναι άδεια.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Ο συμβολισμός ΜΠ(Χ,Υ)</a:t>
            </a:r>
            <a:r>
              <a:rPr lang="el-GR" altLang="el-GR" sz="2800" dirty="0" smtClean="0">
                <a:sym typeface="Wingdings" pitchFamily="2" charset="2"/>
              </a:rPr>
              <a:t>ΠΖ, σημαίνει ότι το μπλοκ με διεύθυνση από Χ μέχρι Υ, αντιγράφεται στο πλαίσιο Ζ.</a:t>
            </a:r>
            <a:endParaRPr lang="el-GR" altLang="el-GR" sz="28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57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προσπέλασης </a:t>
            </a:r>
            <a:br>
              <a:rPr lang="el-GR" altLang="el-GR" b="1" dirty="0" smtClean="0"/>
            </a:br>
            <a:r>
              <a:rPr lang="el-GR" altLang="el-GR" b="1" dirty="0" smtClean="0"/>
              <a:t>σε μονοσήμαντη απεικόνιση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προσπελάσεις των διευθύνσεων του παραδείγματος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26576635"/>
              </p:ext>
            </p:extLst>
          </p:nvPr>
        </p:nvGraphicFramePr>
        <p:xfrm>
          <a:off x="457200" y="1524000"/>
          <a:ext cx="8229600" cy="4718148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676400"/>
                <a:gridCol w="2819400"/>
                <a:gridCol w="1524000"/>
                <a:gridCol w="2209800"/>
              </a:tblGrid>
              <a:tr h="56230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2200" noProof="0" dirty="0" smtClean="0"/>
                        <a:t>Διεύθυνση (</a:t>
                      </a:r>
                      <a:r>
                        <a:rPr lang="en-US" sz="2200" noProof="0" dirty="0" smtClean="0"/>
                        <a:t>h</a:t>
                      </a:r>
                      <a:r>
                        <a:rPr lang="el-GR" sz="2200" noProof="0" dirty="0" smtClean="0"/>
                        <a:t>)</a:t>
                      </a:r>
                      <a:endParaRPr lang="el-GR" sz="2200" noProof="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2200" noProof="0" dirty="0" smtClean="0"/>
                        <a:t>Ετικέτα-Πλαίσιο-Λέξη</a:t>
                      </a:r>
                      <a:endParaRPr lang="el-GR" sz="2200" noProof="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2200" noProof="0" dirty="0" smtClean="0"/>
                        <a:t>Επιτυχία-Αποτυχία</a:t>
                      </a:r>
                      <a:endParaRPr lang="el-GR" sz="2200" noProof="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2200" noProof="0" dirty="0" smtClean="0"/>
                        <a:t>Μεταφορά</a:t>
                      </a:r>
                      <a:r>
                        <a:rPr lang="el-GR" sz="2200" baseline="0" noProof="0" dirty="0" smtClean="0"/>
                        <a:t> στην κρυφή μνήμη</a:t>
                      </a:r>
                      <a:endParaRPr lang="el-GR" sz="2200" noProof="0" dirty="0"/>
                    </a:p>
                  </a:txBody>
                  <a:tcPr marL="91439" marR="91439" marT="45714" marB="45714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93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1001-001-1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ΜΠ(92, 93)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80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1000-000-0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ΜΠ(80, 81)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Π0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81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1000-000-1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err="1" smtClean="0"/>
                        <a:t>Επ</a:t>
                      </a:r>
                      <a:r>
                        <a:rPr lang="el-GR" sz="2000" noProof="0" dirty="0" smtClean="0"/>
                        <a:t>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0001-000-0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ΜΠ(10, 11)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Π0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F8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1111-110-0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ΜΠ(F8, F9)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Π6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95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1001-010-1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ΜΠ(94, 95)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Π2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36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0011-011-0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ΜΠ(36, 37)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Π3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37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0011-011-1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err="1" smtClean="0"/>
                        <a:t>Επ</a:t>
                      </a:r>
                      <a:r>
                        <a:rPr lang="el-GR" sz="2000" noProof="0" dirty="0" smtClean="0"/>
                        <a:t>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0001-000-1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err="1" smtClean="0"/>
                        <a:t>Επ</a:t>
                      </a:r>
                      <a:r>
                        <a:rPr lang="el-GR" sz="2000" noProof="0" dirty="0" smtClean="0"/>
                        <a:t>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BA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1011-101-0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noProof="0" dirty="0" smtClean="0"/>
                        <a:t>ΜΠ(ΒΑ, ΒΒ)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Π5</a:t>
                      </a:r>
                      <a:endParaRPr lang="el-GR" sz="2000" noProof="0" dirty="0" smtClean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94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1001-010-0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err="1" smtClean="0"/>
                        <a:t>Επ</a:t>
                      </a:r>
                      <a:r>
                        <a:rPr lang="el-GR" sz="2000" noProof="0" dirty="0" smtClean="0"/>
                        <a:t>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  <a:tr h="27621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A0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1010-000-0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Απ.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l-GR" sz="2000" noProof="0" dirty="0" smtClean="0"/>
                        <a:t>ΜΠ(Α0, Α1) </a:t>
                      </a:r>
                      <a:r>
                        <a:rPr lang="el-GR" sz="2000" noProof="0" dirty="0" smtClean="0">
                          <a:sym typeface="Wingdings" pitchFamily="2" charset="2"/>
                        </a:rPr>
                        <a:t> Π0</a:t>
                      </a:r>
                      <a:endParaRPr lang="el-GR" sz="2000" noProof="0" dirty="0"/>
                    </a:p>
                  </a:txBody>
                  <a:tcPr marL="91439" marR="91439" marT="45714" marB="45714" anchor="ctr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56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Η κρυφή μνήμη μετά τις ενέργειες της προηγούμενης διαφάνειας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μές της κρυφής μνήμης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19390792"/>
              </p:ext>
            </p:extLst>
          </p:nvPr>
        </p:nvGraphicFramePr>
        <p:xfrm>
          <a:off x="457200" y="1676400"/>
          <a:ext cx="8229600" cy="41910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4114800"/>
                <a:gridCol w="41148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Πλαίσιο</a:t>
                      </a:r>
                      <a:endParaRPr lang="el-GR" sz="28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/>
                        <a:t>Κρυφή μνήμη</a:t>
                      </a: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Πλαίσιο 0</a:t>
                      </a:r>
                      <a:endParaRPr lang="el-GR" sz="2400" dirty="0"/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ΜΠ(Α0, Α1)</a:t>
                      </a:r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1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ΜΠ(</a:t>
                      </a:r>
                      <a:r>
                        <a:rPr lang="en-US" sz="2400" dirty="0" smtClean="0"/>
                        <a:t>92</a:t>
                      </a:r>
                      <a:r>
                        <a:rPr lang="el-GR" sz="2400" dirty="0" smtClean="0"/>
                        <a:t>, </a:t>
                      </a:r>
                      <a:r>
                        <a:rPr lang="en-US" sz="2400" baseline="0" dirty="0" smtClean="0"/>
                        <a:t>93</a:t>
                      </a:r>
                      <a:r>
                        <a:rPr lang="el-GR" sz="2400" baseline="0" dirty="0" smtClean="0"/>
                        <a:t>)</a:t>
                      </a:r>
                      <a:endParaRPr lang="el-GR" sz="2400" dirty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2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ΜΠ(94, 95)</a:t>
                      </a:r>
                      <a:endParaRPr lang="el-GR" sz="2400" dirty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3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ΜΠ(36, 37)</a:t>
                      </a:r>
                      <a:endParaRPr lang="el-GR" sz="2400" dirty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4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5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ΜΠ(ΒΑ, </a:t>
                      </a:r>
                      <a:r>
                        <a:rPr lang="el-GR" sz="2400" baseline="0" dirty="0" smtClean="0"/>
                        <a:t>ΒΒ)</a:t>
                      </a:r>
                      <a:endParaRPr lang="el-GR" sz="2400" dirty="0" smtClean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6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ΜΠ(</a:t>
                      </a:r>
                      <a:r>
                        <a:rPr lang="en-US" sz="2400" dirty="0" smtClean="0"/>
                        <a:t>F8,</a:t>
                      </a:r>
                      <a:r>
                        <a:rPr lang="el-GR" sz="2400" dirty="0" smtClean="0"/>
                        <a:t> </a:t>
                      </a:r>
                      <a:r>
                        <a:rPr lang="en-US" sz="2400" dirty="0" smtClean="0"/>
                        <a:t>F9)</a:t>
                      </a:r>
                      <a:endParaRPr lang="el-GR" sz="2400" dirty="0" smtClean="0"/>
                    </a:p>
                  </a:txBody>
                  <a:tcPr marL="182880" marR="18288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Πλαίσιο 7</a:t>
                      </a:r>
                    </a:p>
                  </a:txBody>
                  <a:tcPr marL="182880" marR="182880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marL="182880" marR="182880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4664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στο πλαίσιο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208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Οργάνωση πλήρους συσχέτισης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Ένα μπλοκ μπορεί να αποθηκευθεί σε οποιοδήποτε πλαίσιο.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Η διεύθυνση χωρίζεται σε ένα τμήμα ν-</a:t>
            </a:r>
            <a:r>
              <a:rPr lang="en-US" altLang="el-GR" dirty="0" smtClean="0"/>
              <a:t>bit </a:t>
            </a:r>
            <a:r>
              <a:rPr lang="el-GR" altLang="el-GR" dirty="0" smtClean="0"/>
              <a:t>που είναι η ετικέτα, και αντιστοιχίζεται σε πλαίσιο της κρυφής μνήμης, με τη βοήθεια μνήμης (</a:t>
            </a:r>
            <a:r>
              <a:rPr lang="en-US" altLang="el-GR" dirty="0" smtClean="0"/>
              <a:t>lookup table)</a:t>
            </a:r>
            <a:r>
              <a:rPr lang="el-GR" altLang="el-GR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Τα μ-λιγότερο σημαντικά </a:t>
            </a:r>
            <a:r>
              <a:rPr lang="en-US" altLang="el-GR" dirty="0" smtClean="0"/>
              <a:t>bits </a:t>
            </a:r>
            <a:r>
              <a:rPr lang="el-GR" altLang="el-GR" dirty="0" smtClean="0"/>
              <a:t>επιλέγουν τη λέξη μέσα στο πλαίσιο.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26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πλήρους συσχέτισης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των πλαισίων, ετικετών, και λέξεων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31455674"/>
              </p:ext>
            </p:extLst>
          </p:nvPr>
        </p:nvGraphicFramePr>
        <p:xfrm>
          <a:off x="457200" y="1524000"/>
          <a:ext cx="8229599" cy="38100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143000"/>
                <a:gridCol w="1066800"/>
                <a:gridCol w="1600200"/>
                <a:gridCol w="1066800"/>
                <a:gridCol w="1143000"/>
                <a:gridCol w="1143000"/>
                <a:gridCol w="1066799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Πλαίσιο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Έγκυρο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Ετικέτα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Λέξη 0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Λέξη 1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Λέξη 2</a:t>
                      </a:r>
                      <a:endParaRPr lang="el-GR" sz="2200" dirty="0"/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Λέξη 3</a:t>
                      </a:r>
                      <a:endParaRPr lang="el-GR" sz="2200" dirty="0"/>
                    </a:p>
                  </a:txBody>
                  <a:tcPr marL="91439" marR="91439" anchor="b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1111 0001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1100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1101</a:t>
                      </a:r>
                      <a:endParaRPr lang="el-GR" sz="2000" dirty="0"/>
                    </a:p>
                  </a:txBody>
                  <a:tcPr marL="91439" marR="91439"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0101 1110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1010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0000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0100</a:t>
                      </a:r>
                      <a:endParaRPr lang="el-GR" sz="2000" dirty="0"/>
                    </a:p>
                  </a:txBody>
                  <a:tcPr marL="91439" marR="91439"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2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1001 0110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1111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0011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0111</a:t>
                      </a:r>
                      <a:endParaRPr lang="el-GR" sz="2000" dirty="0"/>
                    </a:p>
                  </a:txBody>
                  <a:tcPr marL="91439" marR="91439"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3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0110 0101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0000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0101</a:t>
                      </a:r>
                      <a:endParaRPr lang="el-GR" sz="2000" dirty="0"/>
                    </a:p>
                  </a:txBody>
                  <a:tcPr marL="91439" marR="91439"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4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0000 </a:t>
                      </a:r>
                      <a:r>
                        <a:rPr lang="el-GR" sz="2000" dirty="0" err="1" smtClean="0"/>
                        <a:t>0000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0100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1111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1110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0001</a:t>
                      </a:r>
                      <a:endParaRPr lang="el-GR" sz="2000" dirty="0"/>
                    </a:p>
                  </a:txBody>
                  <a:tcPr marL="91439" marR="91439"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5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0</a:t>
                      </a:r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  <p:sp>
        <p:nvSpPr>
          <p:cNvPr id="7" name="Θέση περιεχομένου 2"/>
          <p:cNvSpPr/>
          <p:nvPr/>
        </p:nvSpPr>
        <p:spPr>
          <a:xfrm>
            <a:off x="457200" y="5334000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Διευθύνσεις 10-</a:t>
            </a:r>
            <a:r>
              <a:rPr lang="en-US" altLang="el-GR" sz="2000" dirty="0" smtClean="0"/>
              <a:t>bit</a:t>
            </a:r>
            <a:r>
              <a:rPr lang="el-GR" altLang="el-GR" sz="2000" dirty="0" smtClean="0"/>
              <a:t>,</a:t>
            </a:r>
            <a:r>
              <a:rPr lang="en-US" altLang="el-GR" sz="2000" dirty="0" smtClean="0"/>
              <a:t> </a:t>
            </a:r>
            <a:r>
              <a:rPr lang="el-GR" altLang="el-GR" sz="2000" dirty="0" smtClean="0"/>
              <a:t>εκ των οποίων τα 2 λιγότερο σημαντικά, καθορίζουν τη λέξη εντός πλαισίου και τα 8 υπόλοιπα (ετικέτα), αντιστοιχίζονται σε οποιοδήποτε πλαίσιο.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2530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Παραδείγματα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η ΚΜΕ ζητήσει να προσπελάσει τη διεύθυνση 01011110-01, τότε η ετικέτα 0101 1110 θα συγκριθεί με όλες τις αντιστοιχίσεις πλαισίων και θα βρεθεί ότι βρίσκεται στο πλαίσιο 1. Εφόσον το ψηφίο εγκυρότητας είναι 1, θα προσπελαστεί η λέξη </a:t>
            </a:r>
            <a:r>
              <a:rPr lang="el-GR" altLang="el-GR" sz="2400" dirty="0" err="1" smtClean="0"/>
              <a:t>Νο</a:t>
            </a:r>
            <a:r>
              <a:rPr lang="el-GR" altLang="el-GR" sz="2400" dirty="0" smtClean="0"/>
              <a:t> 1, δηλαδή το 1010.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προσπελαστεί η 0000 000-11, η ετικέτα θα βρεθεί στο πλαίσιο 4 και θα προσπελαστεί η 3</a:t>
            </a:r>
            <a:r>
              <a:rPr lang="el-GR" altLang="el-GR" sz="2400" baseline="30000" dirty="0" smtClean="0"/>
              <a:t>η</a:t>
            </a:r>
            <a:r>
              <a:rPr lang="el-GR" altLang="el-GR" sz="2400" dirty="0" smtClean="0"/>
              <a:t> θέση, δηλαδή το 0001.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ζητηθεί προσπέλαση της 1110 0011-00 διεύθυνσης, αυτή δε θα βρεθεί στην κρυφή μνήμη και θα πρέπει να μεταφερθεί το αντίστοιχο μπλοκ από την κύρια μνήμη.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5899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Κ-τρόπων συνόλου </a:t>
            </a:r>
            <a:r>
              <a:rPr lang="el-GR" altLang="el-GR" b="1" dirty="0"/>
              <a:t>σ</a:t>
            </a:r>
            <a:r>
              <a:rPr lang="el-GR" altLang="el-GR" b="1" dirty="0" smtClean="0"/>
              <a:t>υσχέτιση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Ένα μπλοκ μπορεί να αποθηκευθεί σε ένα από τα Κ πλαίσια ενός συνόλου της </a:t>
            </a:r>
            <a:r>
              <a:rPr lang="el-GR" altLang="el-GR" dirty="0"/>
              <a:t>κ</a:t>
            </a:r>
            <a:r>
              <a:rPr lang="el-GR" altLang="el-GR" dirty="0" smtClean="0"/>
              <a:t>ρυφής μνήμης.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Το ποιο πλαίσιο θα επιλεγεί σε ένα σύνολο, εξαρτάται από την ετικέτα.</a:t>
            </a:r>
          </a:p>
        </p:txBody>
      </p:sp>
      <p:graphicFrame>
        <p:nvGraphicFramePr>
          <p:cNvPr id="6" name="Πίνακας 1" descr="Πίνακας με τις διευθύνσεις των λέξεων και των μπλοκ στην κύρια μνήμη.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77339094"/>
              </p:ext>
            </p:extLst>
          </p:nvPr>
        </p:nvGraphicFramePr>
        <p:xfrm>
          <a:off x="1143000" y="4343526"/>
          <a:ext cx="6857998" cy="178287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2438399"/>
                <a:gridCol w="2209800"/>
                <a:gridCol w="2209799"/>
              </a:tblGrid>
              <a:tr h="685674">
                <a:tc gridSpan="2"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Διεύθυνση</a:t>
                      </a:r>
                      <a:r>
                        <a:rPr lang="el-GR" sz="2200" baseline="0" dirty="0" smtClean="0"/>
                        <a:t> μπλοκ στην κύρια μνήμη</a:t>
                      </a:r>
                      <a:endParaRPr lang="el-GR" sz="2200" dirty="0"/>
                    </a:p>
                  </a:txBody>
                  <a:tcPr marT="45699" marB="45699" anchor="b"/>
                </a:tc>
                <a:tc h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Διεύθυνση</a:t>
                      </a:r>
                      <a:r>
                        <a:rPr lang="el-GR" sz="2200" baseline="0" dirty="0" smtClean="0"/>
                        <a:t> λέξης</a:t>
                      </a:r>
                      <a:endParaRPr lang="el-GR" sz="2200" dirty="0"/>
                    </a:p>
                  </a:txBody>
                  <a:tcPr marT="45699" marB="45699"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ν-κ </a:t>
                      </a:r>
                      <a:r>
                        <a:rPr lang="en-US" sz="2000" dirty="0" smtClean="0"/>
                        <a:t>bits</a:t>
                      </a:r>
                      <a:endParaRPr lang="el-GR" sz="20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κ-</a:t>
                      </a:r>
                      <a:r>
                        <a:rPr lang="en-US" sz="2000" dirty="0" smtClean="0"/>
                        <a:t>bits</a:t>
                      </a:r>
                      <a:endParaRPr lang="el-GR" sz="20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μ-</a:t>
                      </a:r>
                      <a:r>
                        <a:rPr lang="en-US" sz="2000" dirty="0" smtClean="0"/>
                        <a:t>bits</a:t>
                      </a:r>
                      <a:endParaRPr lang="el-GR" sz="2000" dirty="0"/>
                    </a:p>
                  </a:txBody>
                  <a:tcPr marT="45699" marB="45699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Ετικέτα</a:t>
                      </a:r>
                      <a:endParaRPr lang="el-GR" sz="20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Επιλογή συνόλου κρυφής μνήμης</a:t>
                      </a:r>
                      <a:endParaRPr lang="el-GR" sz="20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Διεύθυνση λέξης στο πλαίσιο</a:t>
                      </a:r>
                      <a:endParaRPr lang="el-GR" sz="2000" dirty="0"/>
                    </a:p>
                  </a:txBody>
                  <a:tcPr marT="45699" marB="45699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019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Διαδικασία προσπέλασης </a:t>
            </a:r>
            <a:br>
              <a:rPr lang="el-GR" altLang="el-GR" b="1" dirty="0" smtClean="0"/>
            </a:br>
            <a:r>
              <a:rPr lang="el-GR" altLang="el-GR" b="1" dirty="0" smtClean="0"/>
              <a:t>κρυφής </a:t>
            </a:r>
            <a:r>
              <a:rPr lang="el-GR" altLang="el-GR" b="1" dirty="0"/>
              <a:t>μ</a:t>
            </a:r>
            <a:r>
              <a:rPr lang="el-GR" altLang="el-GR" b="1" dirty="0" smtClean="0"/>
              <a:t>νήμης (Κ-τρόπων Σ.Σ.)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Τα κ-</a:t>
            </a:r>
            <a:r>
              <a:rPr lang="en-US" altLang="el-GR" sz="2800" dirty="0" smtClean="0"/>
              <a:t>bits </a:t>
            </a:r>
            <a:r>
              <a:rPr lang="el-GR" altLang="el-GR" sz="2800" dirty="0" smtClean="0"/>
              <a:t>επιλέγουν το σύνολο της κρυφής μνήμης.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Για κάθε πλαίσιο του συνόλου συγκρίνεται η ετικέτα του με τα ν-κ πιο σημαντικά ψηφία της διεύθυνσης. 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ταιριάζει κάποια ετικέτα και το ψηφίο εγκυρότητας είναι 1, τότε το αναζητούμενο πλαίσιο υπάρχει στην κρυφή μνήμη και προσπελάζεται η αντίστοιχη λέξη από τα μ-λιγότερο σημαντικά </a:t>
            </a:r>
            <a:r>
              <a:rPr lang="en-US" altLang="el-GR" sz="2800" dirty="0" smtClean="0"/>
              <a:t>bit </a:t>
            </a:r>
            <a:r>
              <a:rPr lang="el-GR" altLang="el-GR" sz="2800" dirty="0" smtClean="0"/>
              <a:t>της διεύθυνσης.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127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κ=4, μ=2, ν=10, τότε για τη διεύθυνση 100010-1011-01:</a:t>
            </a:r>
            <a:endParaRPr lang="en-US" altLang="el-GR" sz="2800" dirty="0" smtClean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Ε</a:t>
            </a:r>
            <a:r>
              <a:rPr lang="el-GR" altLang="el-GR" sz="2400" dirty="0" smtClean="0"/>
              <a:t>ξετάζεται το σύνολο </a:t>
            </a:r>
            <a:r>
              <a:rPr lang="en-US" altLang="el-GR" sz="2400" dirty="0" smtClean="0"/>
              <a:t>No 11 (</a:t>
            </a:r>
            <a:r>
              <a:rPr lang="el-GR" altLang="el-GR" sz="2400" dirty="0" smtClean="0"/>
              <a:t>1011</a:t>
            </a:r>
            <a:r>
              <a:rPr lang="en-US" altLang="el-GR" sz="2400" dirty="0" smtClean="0"/>
              <a:t>b). </a:t>
            </a:r>
          </a:p>
          <a:p>
            <a:pPr marL="1143000" lvl="1" indent="-36576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σε κάποιο πλαίσιο έχει αντιστοιχηθεί ετικέτα 100010 και το ψηφίο εγκυρότητάς του είναι 1, τότε προσπελάζεται η λέξη </a:t>
            </a:r>
            <a:r>
              <a:rPr lang="el-GR" altLang="el-GR" sz="2400" dirty="0" err="1" smtClean="0"/>
              <a:t>Νο</a:t>
            </a:r>
            <a:r>
              <a:rPr lang="el-GR" altLang="el-GR" sz="2400" dirty="0" smtClean="0"/>
              <a:t> 1.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δεν βρεθεί η ετικέτα, τότε θα πρέπει το αντίστοιχο πλαίσιο να αντιγραφεί από την κύρια μνήμη, αντικαθιστώντας «κατάλληλο» πλαίσιο στο συγκεκριμένο σύνολο.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73661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 smtClean="0"/>
              <a:t>Στρατηγική αντικατάστασης </a:t>
            </a:r>
            <a:r>
              <a:rPr lang="el-GR" altLang="el-GR" sz="3800" b="1" dirty="0"/>
              <a:t>π</a:t>
            </a:r>
            <a:r>
              <a:rPr lang="el-GR" altLang="el-GR" sz="3800" b="1" dirty="0" smtClean="0"/>
              <a:t>λαισίων (</a:t>
            </a:r>
            <a:r>
              <a:rPr lang="en-US" altLang="el-GR" sz="3800" b="1" dirty="0" smtClean="0"/>
              <a:t>Replacement Policy)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Στην μονοσήμαντη απεικόνιση είναι συγκεκριμένο το πλαίσιο που μπορεί να αντικατασταθεί.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Στις άλλες περιπτώσεις: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Τυχαία επιλογή (</a:t>
            </a:r>
            <a:r>
              <a:rPr lang="en-US" altLang="el-GR" dirty="0" smtClean="0"/>
              <a:t>random)</a:t>
            </a:r>
            <a:r>
              <a:rPr lang="el-GR" altLang="el-GR" dirty="0" smtClean="0"/>
              <a:t>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dirty="0" smtClean="0"/>
              <a:t>Least Recently Used</a:t>
            </a:r>
            <a:r>
              <a:rPr lang="el-GR" altLang="el-GR" dirty="0" smtClean="0"/>
              <a:t> </a:t>
            </a:r>
            <a:r>
              <a:rPr lang="en-US" altLang="el-GR" dirty="0" smtClean="0"/>
              <a:t>-</a:t>
            </a:r>
            <a:r>
              <a:rPr lang="el-GR" altLang="el-GR" dirty="0" smtClean="0"/>
              <a:t> </a:t>
            </a:r>
            <a:r>
              <a:rPr lang="en-US" altLang="el-GR" dirty="0" smtClean="0"/>
              <a:t>LRU: </a:t>
            </a:r>
            <a:r>
              <a:rPr lang="el-GR" altLang="el-GR" dirty="0" smtClean="0"/>
              <a:t>Επιλέγεται το πλαίσιο που έχει χρησιμοποιηθεί λιγότερο πρόσφατα.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dirty="0" smtClean="0"/>
              <a:t>First In First Out</a:t>
            </a:r>
            <a:r>
              <a:rPr lang="el-GR" altLang="el-GR" dirty="0" smtClean="0"/>
              <a:t> </a:t>
            </a:r>
            <a:r>
              <a:rPr lang="en-US" altLang="el-GR" dirty="0" smtClean="0"/>
              <a:t>-</a:t>
            </a:r>
            <a:r>
              <a:rPr lang="el-GR" altLang="el-GR" dirty="0" smtClean="0"/>
              <a:t> </a:t>
            </a:r>
            <a:r>
              <a:rPr lang="en-US" altLang="el-GR" dirty="0" smtClean="0"/>
              <a:t>FIFO: </a:t>
            </a:r>
            <a:r>
              <a:rPr lang="el-GR" altLang="el-GR" dirty="0" smtClean="0"/>
              <a:t>Αντικαθίσταται το πλαίσιο που προσκομίστηκε πρώτο (άρα το παλιότερο).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889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Πλεονεκτήματα - Μειονεκτήματα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Πλεονέκτημα της τυχαίας επιλογής είναι η ευκολία υλοποίησης σε υλικό.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Ο</a:t>
            </a:r>
            <a:r>
              <a:rPr lang="el-GR" altLang="el-GR" dirty="0" smtClean="0"/>
              <a:t>ι άλλες τεχνικές, απαιτούν αποθηκευμένη πληροφορία για την ανίχνευση του ποιο πλαίσιο ήρθε πρώτο, ποιο χρησιμοποιήθηκε τελευταίο, κλπ.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Καλύτερο ποσοστό επιτυχίας παρουσιάζει η </a:t>
            </a:r>
            <a:r>
              <a:rPr lang="en-US" altLang="el-GR" dirty="0" smtClean="0"/>
              <a:t>LRU </a:t>
            </a:r>
            <a:r>
              <a:rPr lang="el-GR" altLang="el-GR" dirty="0" smtClean="0"/>
              <a:t>από την τυχαία, και χειρότερη η </a:t>
            </a:r>
            <a:r>
              <a:rPr lang="en-US" altLang="el-GR" dirty="0" smtClean="0"/>
              <a:t>FIFO</a:t>
            </a:r>
            <a:r>
              <a:rPr lang="el-GR" altLang="el-GR" dirty="0"/>
              <a:t>.</a:t>
            </a:r>
            <a:endParaRPr lang="el-GR" alt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307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1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Έστω κρυφή μνήμη με οργάνωση 2-τρόπων Σ.Σ., αποτελούμενη από 8 πλαίσια και 2 λέξεις ανά πλαίσιο.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Θα υπάρχουν 4 σύνολα των 2 πλαισίων. 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Στους επόμενους πίνακες παρουσιάζεται η προσπέλαση συγκεκριμένων διευθύνσεων, με χρήση </a:t>
            </a:r>
            <a:r>
              <a:rPr lang="en-US" altLang="el-GR" dirty="0" smtClean="0"/>
              <a:t>FIFO </a:t>
            </a:r>
            <a:r>
              <a:rPr lang="el-GR" altLang="el-GR" dirty="0" smtClean="0"/>
              <a:t>και </a:t>
            </a:r>
            <a:r>
              <a:rPr lang="en-US" altLang="el-GR" dirty="0" smtClean="0"/>
              <a:t>LRU </a:t>
            </a:r>
            <a:r>
              <a:rPr lang="el-GR" altLang="el-GR" dirty="0" smtClean="0"/>
              <a:t>μεθόδων αντικατάστασης.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527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l-GR" b="1" dirty="0" smtClean="0"/>
              <a:t>FIFO Replacement Policy</a:t>
            </a:r>
            <a:r>
              <a:rPr lang="el-GR" altLang="el-GR" b="1" dirty="0" smtClean="0"/>
              <a:t> (1)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προσπελάσεις των διευθύνσεων του παραδείγματος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70238235"/>
              </p:ext>
            </p:extLst>
          </p:nvPr>
        </p:nvGraphicFramePr>
        <p:xfrm>
          <a:off x="533400" y="1447801"/>
          <a:ext cx="8153400" cy="4898135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371600"/>
                <a:gridCol w="1905000"/>
                <a:gridCol w="1219200"/>
                <a:gridCol w="1828800"/>
                <a:gridCol w="1828800"/>
              </a:tblGrid>
              <a:tr h="838199"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Διεύθυνση</a:t>
                      </a:r>
                      <a:r>
                        <a:rPr lang="el-GR" sz="2000" baseline="0" noProof="0" dirty="0" smtClean="0"/>
                        <a:t> (</a:t>
                      </a:r>
                      <a:r>
                        <a:rPr lang="en-US" sz="2000" baseline="0" noProof="0" dirty="0" smtClean="0"/>
                        <a:t>Hex</a:t>
                      </a:r>
                      <a:r>
                        <a:rPr lang="el-GR" sz="2000" baseline="0" noProof="0" dirty="0" smtClean="0"/>
                        <a:t>)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Ετικέτα-Σύνολο-Λέξη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Επιτυχία-Αποτυχία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Μεταφορά στο Πλαίσιο 0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Μεταφορά στο πλαίσιο 1</a:t>
                      </a:r>
                      <a:endParaRPr lang="el-GR" sz="2000" noProof="0" dirty="0"/>
                    </a:p>
                  </a:txBody>
                  <a:tcPr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80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10000-00-0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ΜΠ(80, 81)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42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01000-01-0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ΜΠ(42, 43)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Σ1</a:t>
                      </a:r>
                      <a:endParaRPr lang="el-GR" sz="1800" noProof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Ε9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11101-00-1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ΜΠ(Ε8, Ε9)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Σ0</a:t>
                      </a:r>
                      <a:endParaRPr lang="el-GR" sz="1800" noProof="0" dirty="0" smtClean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CA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1100A-01-0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</a:t>
                      </a:r>
                      <a:r>
                        <a:rPr lang="en-US" sz="1800" noProof="0" dirty="0" smtClean="0"/>
                        <a:t>CA, CB</a:t>
                      </a:r>
                      <a:r>
                        <a:rPr lang="el-GR" sz="1800" noProof="0" dirty="0" smtClean="0"/>
                        <a:t>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Σ1</a:t>
                      </a: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80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10000-00-0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3F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00111-11-1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ΜΠ(3Ε, 3F)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Σ3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59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ΜΠ(58, 59)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Σ0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97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10010-11-1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ΜΠ(96, 97)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Σ3</a:t>
                      </a: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58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1B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00011-01-1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ΜΠ(1Α, 1Β)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Σ1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58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61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C3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11000-01-1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</a:t>
                      </a:r>
                      <a:r>
                        <a:rPr lang="en-US" sz="1800" noProof="0" dirty="0" smtClean="0">
                          <a:solidFill>
                            <a:srgbClr val="C00000"/>
                          </a:solidFill>
                        </a:rPr>
                        <a:t>C2, C3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r>
                        <a:rPr lang="el-GR" sz="1800" baseline="0" noProof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Σ1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440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Σκοποί ενότητας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Εισαγωγή του αναγνώστη στον κόσμο μιας γλώσσας προγραμματισμού.</a:t>
            </a:r>
            <a:endParaRPr lang="el-GR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αντίληψη εννοιών όπως τί είναι ένα πρόγραμμα, και τί αλγόριθμος</a:t>
            </a:r>
            <a:r>
              <a:rPr lang="el-GR" dirty="0"/>
              <a:t>.</a:t>
            </a:r>
            <a:endParaRPr lang="el-GR" dirty="0" smtClean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ικανότητα να δημιουργεί και εκτελεί ένα απλό πρόγραμμα.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arenR"/>
            </a:pPr>
            <a:r>
              <a:rPr lang="el-GR" dirty="0" smtClean="0"/>
              <a:t>Την δημιουργία ερεθισμάτων για την ανάπτυξη πιο περίπλοκων προγραμμάτων. </a:t>
            </a: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11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Κατάσταση </a:t>
            </a:r>
            <a:r>
              <a:rPr lang="el-GR" altLang="el-GR" b="1" dirty="0"/>
              <a:t>κ</a:t>
            </a:r>
            <a:r>
              <a:rPr lang="el-GR" altLang="el-GR" b="1" dirty="0" smtClean="0"/>
              <a:t>ρυφής μνήμης </a:t>
            </a:r>
            <a:br>
              <a:rPr lang="el-GR" altLang="el-GR" b="1" dirty="0" smtClean="0"/>
            </a:br>
            <a:r>
              <a:rPr lang="el-GR" altLang="el-GR" b="1" dirty="0" smtClean="0"/>
              <a:t>μετά από </a:t>
            </a:r>
            <a:r>
              <a:rPr lang="en-US" altLang="el-GR" b="1" dirty="0" smtClean="0"/>
              <a:t>FIFO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της κρυφής μνήμης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7039808"/>
              </p:ext>
            </p:extLst>
          </p:nvPr>
        </p:nvGraphicFramePr>
        <p:xfrm>
          <a:off x="457200" y="2194560"/>
          <a:ext cx="8229600" cy="298704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91440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Σύνολο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Πλαίσιο</a:t>
                      </a:r>
                      <a:r>
                        <a:rPr lang="el-GR" sz="3200" baseline="0" dirty="0" smtClean="0"/>
                        <a:t> 0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Πλαίσιο 1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</a:t>
                      </a:r>
                      <a:r>
                        <a:rPr lang="el-GR" sz="2800" baseline="0" dirty="0" smtClean="0"/>
                        <a:t> 0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ΜΠ(58, 59)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ΜΠ(Ε8, Ε9)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1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ΜΠ(1Α, 1Β)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</a:t>
                      </a:r>
                      <a:r>
                        <a:rPr lang="en-US" sz="2800" dirty="0" smtClean="0"/>
                        <a:t>C2</a:t>
                      </a:r>
                      <a:r>
                        <a:rPr lang="el-GR" sz="2800" dirty="0" smtClean="0"/>
                        <a:t>, </a:t>
                      </a:r>
                      <a:r>
                        <a:rPr lang="en-US" sz="2800" dirty="0" smtClean="0"/>
                        <a:t>C3</a:t>
                      </a:r>
                      <a:r>
                        <a:rPr lang="el-GR" sz="2800" dirty="0" smtClean="0"/>
                        <a:t>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2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-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-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3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ΜΠ(3Ε, 3</a:t>
                      </a:r>
                      <a:r>
                        <a:rPr lang="en-US" sz="2800" dirty="0" smtClean="0"/>
                        <a:t>F</a:t>
                      </a:r>
                      <a:r>
                        <a:rPr lang="el-GR" sz="2800" dirty="0" smtClean="0"/>
                        <a:t>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ΜΠ(96, 97)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140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l-GR" b="1" dirty="0" smtClean="0"/>
              <a:t>FIFO Replacement Policy</a:t>
            </a:r>
            <a:r>
              <a:rPr lang="el-GR" altLang="el-GR" b="1" dirty="0" smtClean="0"/>
              <a:t> (2)</a:t>
            </a:r>
            <a:endParaRPr lang="en-US" b="1" dirty="0"/>
          </a:p>
        </p:txBody>
      </p:sp>
      <p:graphicFrame>
        <p:nvGraphicFramePr>
          <p:cNvPr id="6" name="Θέση περιεχομένου 1" descr="Πίνακας με τις προσπελάσεις των διευθύνσεων του παραδείγματος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49386715"/>
              </p:ext>
            </p:extLst>
          </p:nvPr>
        </p:nvGraphicFramePr>
        <p:xfrm>
          <a:off x="533400" y="1447801"/>
          <a:ext cx="8153400" cy="4898135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371600"/>
                <a:gridCol w="1905000"/>
                <a:gridCol w="1219200"/>
                <a:gridCol w="1828800"/>
                <a:gridCol w="1828800"/>
              </a:tblGrid>
              <a:tr h="838199"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Διεύθυνση</a:t>
                      </a:r>
                      <a:r>
                        <a:rPr lang="en-US" sz="2000" baseline="0" noProof="0" dirty="0" smtClean="0"/>
                        <a:t> (Hex)</a:t>
                      </a:r>
                      <a:endParaRPr lang="en-US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Ετικέτα-Σύνολο-Λέξη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Επιτυχία-Αποτυχία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Μεταφορά στο Πλαίσιο 0</a:t>
                      </a:r>
                      <a:endParaRPr lang="el-GR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noProof="0" dirty="0" smtClean="0"/>
                        <a:t>Μεταφορά στο πλαίσιο 1</a:t>
                      </a:r>
                      <a:endParaRPr lang="el-GR" sz="2000" noProof="0" dirty="0"/>
                    </a:p>
                  </a:txBody>
                  <a:tcPr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80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10000-00-0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ΜΠ(80, 81)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42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01000-01-0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ΜΠ(42, 43)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Σ1</a:t>
                      </a:r>
                      <a:endParaRPr lang="el-GR" sz="1800" noProof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Ε9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11101-00-1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ΜΠ(Ε8, Ε9)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Σ0</a:t>
                      </a:r>
                      <a:endParaRPr lang="el-GR" sz="1800" noProof="0" dirty="0" smtClean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CA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1100A-01-0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</a:t>
                      </a:r>
                      <a:r>
                        <a:rPr lang="en-US" sz="1800" noProof="0" dirty="0" smtClean="0"/>
                        <a:t>CA, CB</a:t>
                      </a:r>
                      <a:r>
                        <a:rPr lang="el-GR" sz="1800" noProof="0" dirty="0" smtClean="0"/>
                        <a:t>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Σ1</a:t>
                      </a:r>
                      <a:endParaRPr lang="el-GR" sz="1800" noProof="0" dirty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80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10000-00-0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ΜΠ(80, 81)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=</a:t>
                      </a:r>
                      <a:r>
                        <a:rPr lang="el-GR" sz="1800" baseline="0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Σ0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3F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00111-11-1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chemeClr val="tx1"/>
                          </a:solidFill>
                        </a:rPr>
                        <a:t>ΜΠ(3E, 3F) </a:t>
                      </a:r>
                      <a:r>
                        <a:rPr lang="el-GR" sz="1800" noProof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 Σ3</a:t>
                      </a:r>
                      <a:endParaRPr lang="el-GR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</a:tr>
              <a:tr h="2720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59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ΜΠ(58, 59)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Σ0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97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10010-11-1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/>
                        <a:t>ΜΠ(96, 97) </a:t>
                      </a:r>
                      <a:r>
                        <a:rPr lang="el-GR" sz="1800" noProof="0" dirty="0" smtClean="0">
                          <a:sym typeface="Wingdings" pitchFamily="2" charset="2"/>
                        </a:rPr>
                        <a:t> Σ3</a:t>
                      </a:r>
                      <a:endParaRPr lang="el-GR" sz="1800" noProof="0" dirty="0" smtClean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58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>
                          <a:solidFill>
                            <a:schemeClr val="tx1"/>
                          </a:solidFill>
                        </a:rPr>
                        <a:t>ΜΠ(58, 59) </a:t>
                      </a:r>
                      <a:r>
                        <a:rPr lang="el-GR" sz="1800" noProof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= Σ0</a:t>
                      </a:r>
                      <a:endParaRPr lang="el-GR" sz="180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720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1B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00011-01-1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ΜΠ(1Α, 1Β)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Σ1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noProof="0" dirty="0"/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58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01011-00-0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err="1" smtClean="0"/>
                        <a:t>Επ</a:t>
                      </a:r>
                      <a:r>
                        <a:rPr lang="el-GR" sz="1800" noProof="0" dirty="0" smtClean="0"/>
                        <a:t>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noProof="0" dirty="0" smtClean="0">
                          <a:solidFill>
                            <a:schemeClr val="tx1"/>
                          </a:solidFill>
                        </a:rPr>
                        <a:t>ΜΠ(58, 59) </a:t>
                      </a:r>
                      <a:r>
                        <a:rPr lang="el-GR" sz="1800" noProof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= Σ0</a:t>
                      </a:r>
                      <a:endParaRPr lang="el-GR" sz="180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noProof="0" dirty="0" smtClean="0"/>
                        <a:t>C3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11000-01-1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/>
                        <a:t>Απ.</a:t>
                      </a: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l-G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ΜΠ(</a:t>
                      </a:r>
                      <a:r>
                        <a:rPr lang="en-US" sz="1800" noProof="0" dirty="0" smtClean="0">
                          <a:solidFill>
                            <a:srgbClr val="C00000"/>
                          </a:solidFill>
                        </a:rPr>
                        <a:t>C2, C3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r>
                        <a:rPr lang="el-GR" sz="1800" baseline="0" noProof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l-GR" sz="1800" noProof="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 Σ1</a:t>
                      </a:r>
                      <a:endParaRPr lang="el-GR" sz="1800" noProof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31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6218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Κατάσταση κρυφής μνήμης </a:t>
            </a:r>
            <a:br>
              <a:rPr lang="el-GR" altLang="el-GR" b="1" dirty="0" smtClean="0"/>
            </a:br>
            <a:r>
              <a:rPr lang="el-GR" altLang="el-GR" b="1" dirty="0" smtClean="0"/>
              <a:t>μετά από </a:t>
            </a:r>
            <a:r>
              <a:rPr lang="en-US" altLang="el-GR" b="1" dirty="0" smtClean="0"/>
              <a:t>LRU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της κρυφής μνήμης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9749356"/>
              </p:ext>
            </p:extLst>
          </p:nvPr>
        </p:nvGraphicFramePr>
        <p:xfrm>
          <a:off x="457200" y="2194560"/>
          <a:ext cx="8229600" cy="298704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91440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Σύνολο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Πλαίσιο</a:t>
                      </a:r>
                      <a:r>
                        <a:rPr lang="el-GR" sz="3200" baseline="0" dirty="0" smtClean="0"/>
                        <a:t> 0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Πλαίσιο 1</a:t>
                      </a:r>
                      <a:endParaRPr lang="el-GR" sz="32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</a:t>
                      </a:r>
                      <a:r>
                        <a:rPr lang="el-GR" sz="2800" baseline="0" dirty="0" smtClean="0"/>
                        <a:t> 0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ΜΠ(80, 81)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ΜΠ(58, 59)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1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ΜΠ(1Α, 1Β)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</a:t>
                      </a:r>
                      <a:r>
                        <a:rPr lang="en-US" sz="2800" dirty="0" smtClean="0"/>
                        <a:t>C2</a:t>
                      </a:r>
                      <a:r>
                        <a:rPr lang="el-GR" sz="2800" dirty="0" smtClean="0"/>
                        <a:t>, </a:t>
                      </a:r>
                      <a:r>
                        <a:rPr lang="en-US" sz="2800" dirty="0" smtClean="0"/>
                        <a:t>C3</a:t>
                      </a:r>
                      <a:r>
                        <a:rPr lang="el-GR" sz="2800" dirty="0" smtClean="0"/>
                        <a:t>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2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-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-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Σύνολο 3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ΜΠ(3Ε, 3</a:t>
                      </a:r>
                      <a:r>
                        <a:rPr lang="en-US" sz="2800" dirty="0" smtClean="0"/>
                        <a:t>F</a:t>
                      </a:r>
                      <a:r>
                        <a:rPr lang="el-GR" sz="2800" dirty="0" smtClean="0"/>
                        <a:t>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ΜΠ(96, 97)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07653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Τακτική ενημέρωσης επομένου επιπέδου </a:t>
            </a:r>
            <a:r>
              <a:rPr lang="el-GR" altLang="el-GR" b="1" dirty="0"/>
              <a:t>ι</a:t>
            </a:r>
            <a:r>
              <a:rPr lang="el-GR" altLang="el-GR" b="1" dirty="0" smtClean="0"/>
              <a:t>εραρχίας (</a:t>
            </a:r>
            <a:r>
              <a:rPr lang="en-US" altLang="el-GR" b="1" dirty="0" smtClean="0"/>
              <a:t>Update)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Στατιστικά, οι αναγνώσεις είναι περίπου 4 φορές περισσότερες από τις εγγραφές (προσκομίσεις εντολών αλλά και μία τιμή δεδομένων μπορεί να διαβαστεί πολλές φορές, πχ από πολλά προγράμματα).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Δεδομένα διαβάζονται πάντα από μνήμη, αλλά ενδιάμεσα αποτελέσματα αποθηκεύονται συχνά σε </a:t>
            </a:r>
            <a:r>
              <a:rPr lang="el-GR" altLang="el-GR" sz="2000" dirty="0" err="1" smtClean="0"/>
              <a:t>καταχωρητές</a:t>
            </a:r>
            <a:r>
              <a:rPr lang="el-GR" altLang="el-GR" sz="2000" dirty="0" smtClean="0"/>
              <a:t> και όχι στη μνήμη.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Σε ανάγνωση κρυφής μνήμης, η ανάγνωση του μπλοκ πληροφορίας μπορεί να ξεκινήσει με την ανάγνωση της ετικέτας. Αν έχουν επιτυχία κερδίζεται χρόνος, ενώ σε αποτυχία δεν υπάρχει κόστος (αγνοείται ότι διαβάστηκε).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Σε εγγραφή πρέπει να επιβεβαιωθεί πρώτα ότι υπάρχει το μπλοκ στην κρυφή μνήμη (πιο χρονοβόρο).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33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4659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Τακτική άμεσης </a:t>
            </a:r>
            <a:r>
              <a:rPr lang="el-GR" altLang="el-GR" b="1" dirty="0"/>
              <a:t>ε</a:t>
            </a:r>
            <a:r>
              <a:rPr lang="el-GR" altLang="el-GR" b="1" dirty="0" smtClean="0"/>
              <a:t>νημέρωσης (</a:t>
            </a:r>
            <a:r>
              <a:rPr lang="en-US" altLang="el-GR" b="1" dirty="0" smtClean="0"/>
              <a:t>Write/Store Through)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3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Η πληροφορία ενημερώνεται ταυτόχρονα στην κρυφή και στην κύρια μνήμη.</a:t>
            </a:r>
          </a:p>
          <a:p>
            <a:pPr marL="457200" indent="-457200">
              <a:spcBef>
                <a:spcPts val="0"/>
              </a:spcBef>
              <a:spcAft>
                <a:spcPts val="3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Μικρότερο κόστος σε υλικό.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Η κύρια μνήμη είναι πάντα ενημερωμένη, και το μπλοκ της συμφωνεί με το αντίστοιχο πλαίσιο της κρυφής μνήμης (συνέπεια).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592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Τακτική τελικής </a:t>
            </a:r>
            <a:r>
              <a:rPr lang="el-GR" altLang="el-GR" b="1" dirty="0"/>
              <a:t>ε</a:t>
            </a:r>
            <a:r>
              <a:rPr lang="el-GR" altLang="el-GR" b="1" dirty="0" smtClean="0"/>
              <a:t>νημέρωσης (</a:t>
            </a:r>
            <a:r>
              <a:rPr lang="en-US" altLang="el-GR" b="1" dirty="0" smtClean="0"/>
              <a:t>Write/Copy Back, Store in)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Μικρότερη κίνηση στο δίαυλο που συνδέει την κρυφή με την κύρια μνήμη.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Δυσκολότερη υλοποίηση, αφού πρέπει να αποθηκεύεται πληροφορία για τα τροποποιημένα και μη ενημερωμένα μπλοκ.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Κίνδυνος από την ασυνέπεια μεταξύ μπλοκ κύριας μνήμης και πλαισίου.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5506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Αν το μπλοκ δεν βρίσκεται </a:t>
            </a:r>
            <a:br>
              <a:rPr lang="el-GR" altLang="el-GR" b="1" dirty="0" smtClean="0"/>
            </a:br>
            <a:r>
              <a:rPr lang="el-GR" altLang="el-GR" b="1" dirty="0" smtClean="0"/>
              <a:t>στην κρυφή μνήμη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Προσκόμιση κατά την εγγραφή (</a:t>
            </a:r>
            <a:r>
              <a:rPr lang="en-US" altLang="el-GR" sz="2800" dirty="0" smtClean="0"/>
              <a:t>Write</a:t>
            </a:r>
            <a:r>
              <a:rPr lang="el-GR" altLang="el-GR" sz="2800" dirty="0" smtClean="0"/>
              <a:t>-</a:t>
            </a:r>
            <a:r>
              <a:rPr lang="en-US" altLang="el-GR" sz="2800" dirty="0" smtClean="0"/>
              <a:t>allocate). </a:t>
            </a:r>
            <a:r>
              <a:rPr lang="el-GR" altLang="el-GR" sz="2800" dirty="0" smtClean="0"/>
              <a:t>Το μπλοκ προσκομίζεται πρώτα από την κύρια μνήμη.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Τακτική μη προσκόμισης κατά την εγγραφή (</a:t>
            </a:r>
            <a:r>
              <a:rPr lang="en-US" altLang="el-GR" sz="2800" dirty="0" smtClean="0"/>
              <a:t>no-write allocate). </a:t>
            </a:r>
            <a:r>
              <a:rPr lang="el-GR" altLang="el-GR" sz="2800" dirty="0" smtClean="0"/>
              <a:t>Αποθήκευση γίνεται κατευθείαν στην κύρια μνήμη.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Σε κάθε περίπτωση υπάρχει ασυνέπεια που πρέπει να επιλυθεί, εφαρμόζοντας μία από τις 2 προηγούμενες τεχνικές ενημέρωσης.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36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489375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>
            <a:hlinkClick r:id="rId3" tooltip="Μετάβαση στην Άδεια Χρήσης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87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08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buNone/>
            </a:pPr>
            <a:endParaRPr lang="el-GR" sz="2800" dirty="0"/>
          </a:p>
          <a:p>
            <a:pPr marL="0" indent="0" algn="ctr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l-GR" sz="2800" b="1" dirty="0" smtClean="0"/>
              <a:t>1.01</a:t>
            </a:r>
            <a:r>
              <a:rPr lang="el-GR" sz="2800" dirty="0" smtClean="0"/>
              <a:t>.</a:t>
            </a:r>
            <a:endParaRPr lang="el-GR" sz="28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79596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3" name="Θέση περιεχομένου 1">
            <a:hlinkClick r:id="rId4" action="ppaction://hlinksldjump" tooltip="Μετάβαση στη Διαφάνεια"/>
          </p:cNvPr>
          <p:cNvSpPr txBox="1"/>
          <p:nvPr/>
        </p:nvSpPr>
        <p:spPr>
          <a:xfrm>
            <a:off x="457200" y="1611622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l-GR" sz="2800" i="1" dirty="0" smtClean="0">
                <a:solidFill>
                  <a:srgbClr val="0070C0"/>
                </a:solidFill>
              </a:rPr>
              <a:t>Κρυφή μνήμη</a:t>
            </a:r>
            <a:endParaRPr lang="el-GR" sz="1400" i="1" dirty="0">
              <a:solidFill>
                <a:srgbClr val="0070C0"/>
              </a:solidFill>
            </a:endParaRPr>
          </a:p>
        </p:txBody>
      </p:sp>
      <p:sp>
        <p:nvSpPr>
          <p:cNvPr id="11" name="Θέση περιεχομένου 2">
            <a:hlinkClick r:id="rId5" action="ppaction://hlinksldjump" tooltip="Μετάβαση στη Διαφάνεια"/>
          </p:cNvPr>
          <p:cNvSpPr txBox="1"/>
          <p:nvPr/>
        </p:nvSpPr>
        <p:spPr>
          <a:xfrm>
            <a:off x="457200" y="2372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l-GR" sz="2800" i="1" dirty="0" smtClean="0">
                <a:solidFill>
                  <a:srgbClr val="0070C0"/>
                </a:solidFill>
              </a:rPr>
              <a:t>Κρυφή μνήμη μονοσήμαντης απεικόνισης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6" action="ppaction://hlinksldjump" tooltip="Μετάβαση στη Διαφάνεια"/>
          </p:cNvPr>
          <p:cNvSpPr txBox="1"/>
          <p:nvPr/>
        </p:nvSpPr>
        <p:spPr>
          <a:xfrm>
            <a:off x="457200" y="31242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l-GR" sz="2800" i="1" dirty="0" smtClean="0">
                <a:solidFill>
                  <a:srgbClr val="0070C0"/>
                </a:solidFill>
              </a:rPr>
              <a:t>Κρυφή μνήμη πλήρους συσχέτισης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7" name="Θέση περιεχομένου 4">
            <a:hlinkClick r:id="rId7" action="ppaction://hlinksldjump" tooltip="Μετάβαση στη Διαφάνεια"/>
          </p:cNvPr>
          <p:cNvSpPr txBox="1"/>
          <p:nvPr/>
        </p:nvSpPr>
        <p:spPr>
          <a:xfrm>
            <a:off x="457200" y="38862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el-GR" sz="2800" i="1" dirty="0" smtClean="0">
                <a:solidFill>
                  <a:srgbClr val="0070C0"/>
                </a:solidFill>
              </a:rPr>
              <a:t>Κρυφή μνήμη κ-τρόπων συνόλου συσχέτισης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5" name="Θέση περιεχομένου 5">
            <a:hlinkClick r:id="rId8" action="ppaction://hlinksldjump" tooltip="Μετάβαση στη Διαφάνεια"/>
          </p:cNvPr>
          <p:cNvSpPr txBox="1"/>
          <p:nvPr>
            <p:custDataLst>
              <p:tags r:id="rId2"/>
            </p:custDataLst>
          </p:nvPr>
        </p:nvSpPr>
        <p:spPr>
          <a:xfrm>
            <a:off x="457200" y="4658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el-GR" sz="2800" i="1" dirty="0" smtClean="0">
                <a:solidFill>
                  <a:srgbClr val="0070C0"/>
                </a:solidFill>
              </a:rPr>
              <a:t>Στρατηγικές αντικατάστασης πλαισίων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2" name="Θέση περιεχομένου 6">
            <a:hlinkClick r:id="rId9" action="ppaction://hlinksldjump" tooltip="Μετάβαση στη Διαφάνεια"/>
          </p:cNvPr>
          <p:cNvSpPr txBox="1"/>
          <p:nvPr/>
        </p:nvSpPr>
        <p:spPr>
          <a:xfrm>
            <a:off x="457200" y="5420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6"/>
            </a:pPr>
            <a:r>
              <a:rPr lang="el-GR" sz="2800" i="1" dirty="0" smtClean="0">
                <a:solidFill>
                  <a:srgbClr val="0070C0"/>
                </a:solidFill>
              </a:rPr>
              <a:t>Τεχνικές ενημέρωσης της κρυφής μνήμης</a:t>
            </a:r>
            <a:endParaRPr lang="el-GR" sz="3200" i="1" dirty="0">
              <a:solidFill>
                <a:srgbClr val="0070C0"/>
              </a:solidFill>
            </a:endParaRPr>
          </a:p>
        </p:txBody>
      </p:sp>
      <p:sp>
        <p:nvSpPr>
          <p:cNvPr id="1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873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 smtClean="0"/>
              <a:t>Copyright</a:t>
            </a:r>
            <a:r>
              <a:rPr lang="el-GR" sz="2400" dirty="0" smtClean="0"/>
              <a:t> Τεχνολογικό Εκπαιδευτικό Ίδρυμα Θεσσαλίας</a:t>
            </a:r>
            <a:r>
              <a:rPr lang="en-US" sz="2400" dirty="0" smtClean="0"/>
              <a:t>, </a:t>
            </a:r>
            <a:r>
              <a:rPr lang="el-GR" sz="2400" dirty="0" smtClean="0"/>
              <a:t>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, 2015. 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. «Αρχιτεκτονική Η/Υ ΙΙ». </a:t>
            </a:r>
            <a:r>
              <a:rPr lang="el-GR" sz="2400" dirty="0"/>
              <a:t>Έκδοση: </a:t>
            </a:r>
            <a:r>
              <a:rPr lang="el-GR" sz="2400" dirty="0" smtClean="0"/>
              <a:t>1.0</a:t>
            </a:r>
            <a:r>
              <a:rPr lang="el-GR" sz="2400" dirty="0"/>
              <a:t>. </a:t>
            </a:r>
            <a:r>
              <a:rPr lang="el-GR" sz="2400" dirty="0" smtClean="0"/>
              <a:t>Λάρισα 01/03/2015. </a:t>
            </a:r>
            <a:r>
              <a:rPr lang="el-GR" sz="2400" dirty="0"/>
              <a:t>Διαθέσιμο από τη δικτυακή </a:t>
            </a:r>
            <a:r>
              <a:rPr lang="el-GR" sz="2400" dirty="0" smtClean="0"/>
              <a:t>διεύθυνση: </a:t>
            </a:r>
            <a:r>
              <a:rPr lang="en-US" sz="2400" dirty="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http://cdev.teilar.gr/courses/TMA1</a:t>
            </a:r>
            <a:r>
              <a:rPr lang="el-GR" sz="2400" dirty="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1</a:t>
            </a:r>
            <a:r>
              <a:rPr lang="en-US" sz="240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2/</a:t>
            </a:r>
            <a:r>
              <a:rPr lang="en-US" sz="2400" dirty="0" err="1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index.php</a:t>
            </a:r>
            <a:r>
              <a:rPr lang="el-GR" sz="2400" dirty="0" smtClean="0"/>
              <a:t>. </a:t>
            </a:r>
            <a:endParaRPr lang="el-GR" sz="24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31424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Δημιουργού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/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n-US" sz="1400" dirty="0" smtClean="0">
                <a:hlinkClick r:id="rId4" tooltip="Μετάβαση στην Άδεια Χρήσης"/>
              </a:rPr>
              <a:t>http://creativecommons.org/licenses/by-nc-sa/4.0/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338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</a:t>
            </a:r>
            <a:r>
              <a:rPr lang="el-GR" sz="2000" dirty="0" smtClean="0"/>
              <a:t>υπάρχει).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23646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Κρυφή μνήμη</a:t>
            </a:r>
            <a:endParaRPr lang="el-GR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Μνήμη μικρού μεγέθους, πολύ μεγάλης ταχύτητας προσπέλασης, συνήθως ενσωματωμένη στο ολοκληρωμένο κύκλωμα της Κεντρικής </a:t>
            </a:r>
            <a:r>
              <a:rPr lang="el-GR" altLang="el-GR" sz="2800" dirty="0"/>
              <a:t>Μ</a:t>
            </a:r>
            <a:r>
              <a:rPr lang="el-GR" altLang="el-GR" sz="2800" dirty="0" smtClean="0"/>
              <a:t>ονάδας </a:t>
            </a:r>
            <a:r>
              <a:rPr lang="el-GR" altLang="el-GR" sz="2800" dirty="0"/>
              <a:t>Ε</a:t>
            </a:r>
            <a:r>
              <a:rPr lang="el-GR" altLang="el-GR" sz="2800" dirty="0" smtClean="0"/>
              <a:t>πεξεργασίας (ΚΜΕ).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Μπορεί να υπάρχουν 2 ή και 3 επίπεδα.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Θέματα</a:t>
            </a:r>
            <a:r>
              <a:rPr lang="en-US" altLang="el-GR" sz="2800" dirty="0" smtClean="0"/>
              <a:t> (</a:t>
            </a:r>
            <a:r>
              <a:rPr lang="el-GR" altLang="el-GR" sz="2800" dirty="0" smtClean="0"/>
              <a:t>αν υπάρχουν πολλά επίπεδα κρυφής μνήμης, όπου αναφέρεται κρυφή μνήμη παρακάτω, θα εννοούμε το 1</a:t>
            </a:r>
            <a:r>
              <a:rPr lang="el-GR" altLang="el-GR" sz="2800" baseline="30000" dirty="0" smtClean="0"/>
              <a:t>ο</a:t>
            </a:r>
            <a:r>
              <a:rPr lang="el-GR" altLang="el-GR" sz="2800" dirty="0" smtClean="0"/>
              <a:t> επίπεδο, και όπου αναφέρεται κύρια μνήμη, το 2</a:t>
            </a:r>
            <a:r>
              <a:rPr lang="el-GR" altLang="el-GR" sz="2800" baseline="30000" dirty="0" smtClean="0"/>
              <a:t>ο</a:t>
            </a:r>
            <a:r>
              <a:rPr lang="el-GR" altLang="el-GR" sz="2800" dirty="0" smtClean="0"/>
              <a:t> επίπεδο κρυφής μνήμης).</a:t>
            </a: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6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Θέματα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1143000" lvl="1" indent="-36576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Πότε μεταφέρεται ένα πλαίσιο της κύριας μνήμης στην κρυφή (</a:t>
            </a:r>
            <a:r>
              <a:rPr lang="en-US" altLang="el-GR" sz="2400" dirty="0" smtClean="0"/>
              <a:t>fetch policy)</a:t>
            </a:r>
            <a:r>
              <a:rPr lang="el-GR" altLang="el-GR" sz="2400" dirty="0" smtClean="0"/>
              <a:t>.</a:t>
            </a:r>
            <a:endParaRPr lang="en-US" altLang="el-GR" sz="2400" dirty="0" smtClean="0"/>
          </a:p>
          <a:p>
            <a:pPr marL="1143000" lvl="1" indent="-36576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Ποιο πλαίσιο κρυφής μνήμης θα χρησιμοποιηθεί </a:t>
            </a:r>
            <a:r>
              <a:rPr lang="en-US" altLang="el-GR" sz="2400" dirty="0" smtClean="0"/>
              <a:t>(placement policy)</a:t>
            </a:r>
            <a:r>
              <a:rPr lang="el-GR" altLang="el-GR" sz="2400" dirty="0" smtClean="0"/>
              <a:t>.</a:t>
            </a:r>
            <a:endParaRPr lang="en-US" altLang="el-GR" sz="2400" dirty="0" smtClean="0"/>
          </a:p>
          <a:p>
            <a:pPr marL="1143000" lvl="1" indent="-36576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Όταν γεμίσει η κρυφή μνήμη ποιο πλαίσιο θα αντικατασταθεί (</a:t>
            </a:r>
            <a:r>
              <a:rPr lang="en-US" altLang="el-GR" sz="2400" dirty="0" smtClean="0"/>
              <a:t>replacement policy)</a:t>
            </a:r>
            <a:r>
              <a:rPr lang="el-GR" altLang="el-GR" sz="2400" dirty="0" smtClean="0"/>
              <a:t>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Όταν τροποποιηθεί ένα πλαίσιο της κρυφής μνήμης, πότε ενημερώνεται το αντίστοιχο πλαίσιο της κύριας μνήμης (</a:t>
            </a:r>
            <a:r>
              <a:rPr lang="en-US" altLang="el-GR" sz="2400" dirty="0" smtClean="0"/>
              <a:t>update policy)</a:t>
            </a:r>
            <a:r>
              <a:rPr lang="el-GR" altLang="el-GR" sz="2400" dirty="0" smtClean="0"/>
              <a:t>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7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Δομή κρυφής μνήμης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Αποτελείται από το τμήμα της Πληροφορίας, τον Ελεγκτή, και τη δομή των Ετικετών.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Το τμήμα της Πληροφορίας είναι ο αποθηκευτικός χώρος, και αποτελείται από πλαίσια που αντιστοιχίζονται σε μπλοκ της κύριας μνήμης.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Η δομή των Ετικετών αποθηκεύει πληροφορία αντιστοίχισης πλαισίων σε μπλοκ.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7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Ελεγκτής κρυφής μνήμης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Όταν ζητηθεί η προσκόμιση εντολών ή δεδομένων, ελέγχεται αν η πληροφορία αυτή είναι ήδη στην κρυφή μνήμη (</a:t>
            </a:r>
            <a:r>
              <a:rPr lang="en-US" altLang="el-GR" sz="2400" dirty="0" smtClean="0"/>
              <a:t>hit)</a:t>
            </a:r>
            <a:r>
              <a:rPr lang="el-GR" altLang="el-GR" sz="2400" dirty="0" smtClean="0"/>
              <a:t>, και αν δεν είναι </a:t>
            </a:r>
            <a:r>
              <a:rPr lang="en-US" altLang="el-GR" sz="2400" dirty="0" smtClean="0"/>
              <a:t>(miss)</a:t>
            </a:r>
            <a:r>
              <a:rPr lang="el-GR" altLang="el-GR" sz="2400" dirty="0" smtClean="0"/>
              <a:t> προσπελάζεται η κύρια,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και το μπλοκ που περιέχει τη ζητούμενη πληροφορία μεταφέρεται σε πλαίσιο της κρυφής μνήμης.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Είναι δυνατό, να ζητηθεί η πληροφορία ταυτόχρονα από κρυφή και κύρια μνήμη για να μη χαθεί χρόνος, κι αν βρεθεί στην κρυφή, διακόπτεται η προσπέλαση της κύριας.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Ο ελεγκτής κρυφής μνήμης, είναι υπεύθυνος για την παραγωγή των σημάτων που κάνουν αυτές τις προσπελάσεις.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744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Πολιτική Προσκόμισης Μπλοκ </a:t>
            </a:r>
            <a:br>
              <a:rPr lang="el-GR" altLang="el-GR" b="1" dirty="0" smtClean="0"/>
            </a:br>
            <a:r>
              <a:rPr lang="el-GR" altLang="el-GR" b="1" dirty="0" smtClean="0"/>
              <a:t>(</a:t>
            </a:r>
            <a:r>
              <a:rPr lang="en-US" altLang="el-GR" b="1" dirty="0" smtClean="0"/>
              <a:t>Fetch Policy)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n-US" altLang="el-GR" b="1" dirty="0" smtClean="0"/>
              <a:t>On Demand</a:t>
            </a:r>
            <a:r>
              <a:rPr lang="en-US" altLang="el-GR" dirty="0" smtClean="0"/>
              <a:t>. </a:t>
            </a:r>
            <a:r>
              <a:rPr lang="el-GR" altLang="el-GR" dirty="0" smtClean="0"/>
              <a:t>Προσκομίζεται ένα μπλοκ μόνο όταν αυτό απαιτείται.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n-US" altLang="el-GR" b="1" dirty="0" err="1" smtClean="0"/>
              <a:t>Prefetch</a:t>
            </a:r>
            <a:r>
              <a:rPr lang="en-US" altLang="el-GR" dirty="0" smtClean="0"/>
              <a:t>. </a:t>
            </a:r>
            <a:r>
              <a:rPr lang="el-GR" altLang="el-GR" dirty="0" smtClean="0"/>
              <a:t>Το σύστημα προσπαθεί να προβλέψει ποια άλλη πληροφορία θα χρειαστεί για να προσκομίσει, πριν αυτό χρειαστεί τα αντίστοιχα μπλοκ (π.χ. γειτονικά μπλοκ). Έτσι, εξοικονομείται χρόνος, αφού θα υπάρχουν περισσότερα </a:t>
            </a:r>
            <a:r>
              <a:rPr lang="en-US" altLang="el-GR" dirty="0" smtClean="0"/>
              <a:t>hit </a:t>
            </a:r>
            <a:r>
              <a:rPr lang="el-GR" altLang="el-GR" dirty="0" smtClean="0"/>
              <a:t>από </a:t>
            </a:r>
            <a:r>
              <a:rPr lang="en-US" altLang="el-GR" dirty="0" smtClean="0"/>
              <a:t>miss</a:t>
            </a:r>
            <a:r>
              <a:rPr lang="el-GR" altLang="el-GR" dirty="0" smtClean="0"/>
              <a:t>.</a:t>
            </a:r>
            <a:endParaRPr lang="el-GR" altLang="el-GR" b="1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Κρυφή Μνήμη </a:t>
            </a:r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34637-37F9-48E4-8010-F74251B72B1F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0672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2/11/2015 12:09:59 P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4,5,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3,11,16,17,15,12,19,6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38289E21-AEEB-490B-BE35-6F23FB02553E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2777</Words>
  <Application>Microsoft Office PowerPoint</Application>
  <PresentationFormat>Προβολή στην οθόνη (4:3)</PresentationFormat>
  <Paragraphs>521</Paragraphs>
  <Slides>42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6" baseType="lpstr">
      <vt:lpstr>Arial</vt:lpstr>
      <vt:lpstr>Calibri</vt:lpstr>
      <vt:lpstr>Wingdings</vt:lpstr>
      <vt:lpstr>Θέμα του Office</vt:lpstr>
      <vt:lpstr>Αρχιτεκτονική Η/Υ ΙΙ</vt:lpstr>
      <vt:lpstr>Χρηματοδότηση </vt:lpstr>
      <vt:lpstr>Σκοποί ενότητας </vt:lpstr>
      <vt:lpstr>Περιεχόμενα ενότητας</vt:lpstr>
      <vt:lpstr>Κρυφή μνήμη</vt:lpstr>
      <vt:lpstr>Θέματα</vt:lpstr>
      <vt:lpstr>Δομή κρυφής μνήμης</vt:lpstr>
      <vt:lpstr>Ελεγκτής κρυφής μνήμης</vt:lpstr>
      <vt:lpstr>Πολιτική Προσκόμισης Μπλοκ  (Fetch Policy)</vt:lpstr>
      <vt:lpstr>Απεικόνιση μπλοκ κύριας μνήμης  σε κρυφή (Placement Policy)</vt:lpstr>
      <vt:lpstr>Κρυφές μνήμες  μονοσήμαντης απεικόνισης </vt:lpstr>
      <vt:lpstr>Παράδειγμα Direct Mapping</vt:lpstr>
      <vt:lpstr>Αριθμός πλαισίου και ετικέτες</vt:lpstr>
      <vt:lpstr>Ετικέτες</vt:lpstr>
      <vt:lpstr>Δομή κρυφής μνήμης με μονοσήμαντη απεικόνιση</vt:lpstr>
      <vt:lpstr>Παράδειγμα μονοσήμαντης απεικόνισης (1 από 2)</vt:lpstr>
      <vt:lpstr>Παράδειγμα μονοσήμαντης απεικόνισης (2 από 2)</vt:lpstr>
      <vt:lpstr>Παράδειγμα προσπέλασης  σε μονοσήμαντη απεικόνιση</vt:lpstr>
      <vt:lpstr>Η κρυφή μνήμη μετά τις ενέργειες της προηγούμενης διαφάνειας</vt:lpstr>
      <vt:lpstr>Οργάνωση πλήρους συσχέτισης</vt:lpstr>
      <vt:lpstr>Παράδειγμα πλήρους συσχέτισης</vt:lpstr>
      <vt:lpstr>Παραδείγματα</vt:lpstr>
      <vt:lpstr>Κ-τρόπων συνόλου συσχέτιση</vt:lpstr>
      <vt:lpstr>Διαδικασία προσπέλασης  κρυφής μνήμης (Κ-τρόπων Σ.Σ.)</vt:lpstr>
      <vt:lpstr>Παράδειγμα</vt:lpstr>
      <vt:lpstr>Στρατηγική αντικατάστασης πλαισίων (Replacement Policy)</vt:lpstr>
      <vt:lpstr>Πλεονεκτήματα - Μειονεκτήματα</vt:lpstr>
      <vt:lpstr>Παράδειγμα 1 </vt:lpstr>
      <vt:lpstr>FIFO Replacement Policy (1)</vt:lpstr>
      <vt:lpstr>Κατάσταση κρυφής μνήμης  μετά από FIFO</vt:lpstr>
      <vt:lpstr>FIFO Replacement Policy (2)</vt:lpstr>
      <vt:lpstr>Κατάσταση κρυφής μνήμης  μετά από LRU</vt:lpstr>
      <vt:lpstr>Τακτική ενημέρωσης επομένου επιπέδου ιεραρχίας (Update)</vt:lpstr>
      <vt:lpstr>Τακτική άμεσης ενημέρωσης (Write/Store Through)</vt:lpstr>
      <vt:lpstr>Τακτική τελικής ενημέρωσης (Write/Copy Back, Store in)</vt:lpstr>
      <vt:lpstr>Αν το μπλοκ δεν βρίσκεται  στην κρυφή μνήμη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2015-02-01T11:17:45Z</dcterms:created>
  <dcterms:modified xsi:type="dcterms:W3CDTF">2015-11-02T11:30:15Z</dcterms:modified>
</cp:coreProperties>
</file>