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280"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r>
              <a:rPr lang="el-GR" sz="2800" b="1" dirty="0" smtClean="0"/>
              <a:t>Ενότητα </a:t>
            </a:r>
            <a:r>
              <a:rPr lang="en-US" sz="2800" b="1" dirty="0" smtClean="0"/>
              <a:t>1</a:t>
            </a:r>
            <a:r>
              <a:rPr lang="el-GR" sz="2800" b="1" dirty="0" smtClean="0"/>
              <a:t>:</a:t>
            </a:r>
            <a:r>
              <a:rPr lang="en-US" sz="2800" dirty="0" smtClean="0"/>
              <a:t> </a:t>
            </a:r>
            <a:r>
              <a:rPr lang="el-GR" sz="2800" dirty="0"/>
              <a:t>Κανόνες Ασφαλείας-Δειγματοληψίας</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ΚΑΝΟΝΕΣ ΑΣΦΑΛΕΙΑΣ ΚΑΤΑ ΤΗΝ ΕΡΓΑΣΙΑ ΣΤΟ ΕΡΓΑΣΤΗΡΙΟ ΜΙΚΡΟΒΙΟΛΟΓΙΑΣ</a:t>
            </a:r>
            <a:r>
              <a:rPr lang="en-US" dirty="0"/>
              <a:t> </a:t>
            </a:r>
            <a:r>
              <a:rPr lang="en-US" dirty="0" smtClean="0"/>
              <a:t>(</a:t>
            </a:r>
            <a:r>
              <a:rPr lang="el-GR" dirty="0"/>
              <a:t>5</a:t>
            </a:r>
            <a:r>
              <a:rPr lang="el-GR" dirty="0" smtClean="0"/>
              <a:t> </a:t>
            </a:r>
            <a:r>
              <a:rPr lang="el-GR" dirty="0"/>
              <a:t>από </a:t>
            </a:r>
            <a:r>
              <a:rPr lang="el-GR" dirty="0" smtClean="0"/>
              <a:t>7)</a:t>
            </a:r>
            <a:endParaRPr lang="el-GR" dirty="0"/>
          </a:p>
        </p:txBody>
      </p:sp>
      <p:sp>
        <p:nvSpPr>
          <p:cNvPr id="2" name="Ορθογώνιο 1"/>
          <p:cNvSpPr/>
          <p:nvPr/>
        </p:nvSpPr>
        <p:spPr>
          <a:xfrm>
            <a:off x="467544" y="1631697"/>
            <a:ext cx="8219256" cy="4893647"/>
          </a:xfrm>
          <a:prstGeom prst="rect">
            <a:avLst/>
          </a:prstGeom>
        </p:spPr>
        <p:txBody>
          <a:bodyPr wrap="square">
            <a:spAutoFit/>
          </a:bodyPr>
          <a:lstStyle/>
          <a:p>
            <a:pPr marL="342900" lvl="0" indent="-342900">
              <a:buFont typeface="Wingdings" panose="05000000000000000000" pitchFamily="2" charset="2"/>
              <a:buChar char="§"/>
            </a:pPr>
            <a:r>
              <a:rPr lang="el-GR" sz="2400" dirty="0"/>
              <a:t>τα κλειστά παπούτσια είναι απαραίτητα, κατά την παραμονή και εργασία στο χώρο του Εργαστηρίου, </a:t>
            </a:r>
          </a:p>
          <a:p>
            <a:pPr marL="342900" lvl="0" indent="-342900">
              <a:buFont typeface="Wingdings" panose="05000000000000000000" pitchFamily="2" charset="2"/>
              <a:buChar char="§"/>
            </a:pPr>
            <a:r>
              <a:rPr lang="el-GR" sz="2400" dirty="0"/>
              <a:t>πρέπει να αποφεύγεται η χρήση καλλυντικών ή η εφαρμογή φακών επαφής μέσα στο χώρο του Εργαστηρίου, </a:t>
            </a:r>
          </a:p>
          <a:p>
            <a:pPr marL="342900" lvl="0" indent="-342900">
              <a:buFont typeface="Wingdings" panose="05000000000000000000" pitchFamily="2" charset="2"/>
              <a:buChar char="§"/>
            </a:pPr>
            <a:r>
              <a:rPr lang="el-GR" sz="2400" dirty="0"/>
              <a:t>απαγορεύονται, απολύτως, το κάπνισμα, η κατανάλωση φαγητού, ποτών καθώς και αναψυκτικών ή καφέδων στο Εργαστήριο, </a:t>
            </a:r>
          </a:p>
          <a:p>
            <a:pPr marL="342900" lvl="0" indent="-342900">
              <a:buFont typeface="Wingdings" panose="05000000000000000000" pitchFamily="2" charset="2"/>
              <a:buChar char="§"/>
            </a:pPr>
            <a:r>
              <a:rPr lang="el-GR" sz="2400" dirty="0"/>
              <a:t>οι μικροβιακές καλλιέργειες μεταφέρονται σε </a:t>
            </a:r>
            <a:r>
              <a:rPr lang="el-GR" sz="2400" dirty="0" err="1"/>
              <a:t>στατό</a:t>
            </a:r>
            <a:r>
              <a:rPr lang="el-GR" sz="2400" dirty="0"/>
              <a:t> δοκιμαστικών σωλήνων, το δε </a:t>
            </a:r>
            <a:r>
              <a:rPr lang="el-GR" sz="2400" dirty="0" err="1"/>
              <a:t>στατό</a:t>
            </a:r>
            <a:r>
              <a:rPr lang="el-GR" sz="2400" dirty="0"/>
              <a:t> με τους δοκιμαστικούς σωλήνες, τοποθετείται επάνω στον πάγκο εργασίας, όταν δεν χρησιμοποιούνται. Αυτό εξυπηρετεί την αποφυγή ατυχημάτων και άρα μόλυνσης, τόσο των εργαζομένων, όσο και του περιβάλλοντος,</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4"/>
            <a:ext cx="8219256" cy="15121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dirty="0"/>
              <a:t>ΚΑΝΟΝΕΣ ΑΣΦΑΛΕΙΑΣ ΚΑΤΑ ΤΗΝ ΕΡΓΑΣΙΑ ΣΤΟ ΕΡΓΑΣΤΗΡΙΟ ΜΙΚΡΟΒΙΟΛΟΓΙΑΣ</a:t>
            </a:r>
            <a:r>
              <a:rPr lang="en-US" dirty="0"/>
              <a:t> </a:t>
            </a:r>
            <a:r>
              <a:rPr lang="en-US" dirty="0" smtClean="0"/>
              <a:t>(</a:t>
            </a:r>
            <a:r>
              <a:rPr lang="el-GR" dirty="0" smtClean="0"/>
              <a:t>6 </a:t>
            </a:r>
            <a:r>
              <a:rPr lang="el-GR" dirty="0"/>
              <a:t>από </a:t>
            </a:r>
            <a:r>
              <a:rPr lang="el-GR" dirty="0" smtClean="0"/>
              <a:t>7)</a:t>
            </a:r>
            <a:endParaRPr lang="el-GR" dirty="0"/>
          </a:p>
        </p:txBody>
      </p:sp>
      <p:sp>
        <p:nvSpPr>
          <p:cNvPr id="2" name="Ορθογώνιο 1"/>
          <p:cNvSpPr/>
          <p:nvPr/>
        </p:nvSpPr>
        <p:spPr>
          <a:xfrm>
            <a:off x="467544" y="1866304"/>
            <a:ext cx="8219256" cy="4154984"/>
          </a:xfrm>
          <a:prstGeom prst="rect">
            <a:avLst/>
          </a:prstGeom>
        </p:spPr>
        <p:txBody>
          <a:bodyPr wrap="square">
            <a:spAutoFit/>
          </a:bodyPr>
          <a:lstStyle/>
          <a:p>
            <a:pPr marL="342900" lvl="0" indent="-342900">
              <a:buFont typeface="Wingdings" panose="05000000000000000000" pitchFamily="2" charset="2"/>
              <a:buChar char="§"/>
            </a:pPr>
            <a:r>
              <a:rPr lang="el-GR" sz="2400" dirty="0"/>
              <a:t>απαγορεύεται, απολύτως, η απομάκρυνση από το Εργαστήριο υλικών και σκευών, μάλιστα δε μικροβιακών καλλιεργειών, </a:t>
            </a:r>
          </a:p>
          <a:p>
            <a:pPr marL="342900" lvl="0" indent="-342900">
              <a:buFont typeface="Wingdings" panose="05000000000000000000" pitchFamily="2" charset="2"/>
              <a:buChar char="§"/>
            </a:pPr>
            <a:r>
              <a:rPr lang="el-GR" sz="2400" dirty="0"/>
              <a:t>κάθε ατύχημα, που έχει ως συνέπεια την παρουσία μικροβιακών καλλιεργειών επάνω στους πάγκους εργασίας και γενικά τον χώρο του Εργαστηρίου, πρέπει να αναφέρεται αμέσως στο προσωπικό του Εργαστηρίου. Στην περίπτωση αυτή χρησιμοποιούνται τα κατάλληλα απολυμαντικά υγρά, που υπάρχουν στους πάγκους.</a:t>
            </a:r>
          </a:p>
          <a:p>
            <a:pPr marL="342900" lvl="0" indent="-342900">
              <a:buFont typeface="Wingdings" panose="05000000000000000000" pitchFamily="2" charset="2"/>
              <a:buChar char="§"/>
            </a:pPr>
            <a:r>
              <a:rPr lang="el-GR" sz="2400" dirty="0"/>
              <a:t>10. κάθε τραύμα ή έγκαυμα πρέπει να αναφέρεται στον υπεύθυνο εκπαιδευτικό,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800200"/>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ΚΑΝΟΝΕΣ ΑΣΦΑΛΕΙΑΣ ΚΑΤΑ ΤΗΝ ΕΡΓΑΣΙΑ ΣΤΟ ΕΡΓΑΣΤΗΡΙΟ ΜΙΚΡΟΒΙΟΛΟΓΙΑΣ</a:t>
            </a:r>
            <a:r>
              <a:rPr lang="en-US" dirty="0"/>
              <a:t> </a:t>
            </a:r>
            <a:r>
              <a:rPr lang="en-US" dirty="0" smtClean="0"/>
              <a:t>(</a:t>
            </a:r>
            <a:r>
              <a:rPr lang="el-GR" dirty="0" smtClean="0"/>
              <a:t>7 </a:t>
            </a:r>
            <a:r>
              <a:rPr lang="el-GR" dirty="0"/>
              <a:t>από </a:t>
            </a:r>
            <a:r>
              <a:rPr lang="el-GR" dirty="0" smtClean="0"/>
              <a:t>7)</a:t>
            </a:r>
            <a:endParaRPr lang="el-GR" dirty="0"/>
          </a:p>
        </p:txBody>
      </p:sp>
      <p:sp>
        <p:nvSpPr>
          <p:cNvPr id="3" name="Ορθογώνιο 2"/>
          <p:cNvSpPr/>
          <p:nvPr/>
        </p:nvSpPr>
        <p:spPr>
          <a:xfrm>
            <a:off x="467544" y="2082328"/>
            <a:ext cx="8219256" cy="4154984"/>
          </a:xfrm>
          <a:prstGeom prst="rect">
            <a:avLst/>
          </a:prstGeom>
        </p:spPr>
        <p:txBody>
          <a:bodyPr wrap="square">
            <a:spAutoFit/>
          </a:bodyPr>
          <a:lstStyle/>
          <a:p>
            <a:pPr marL="342900" lvl="0" indent="-342900">
              <a:buFont typeface="Wingdings" panose="05000000000000000000" pitchFamily="2" charset="2"/>
              <a:buChar char="§"/>
            </a:pPr>
            <a:r>
              <a:rPr lang="el-GR" sz="2400" dirty="0"/>
              <a:t>η χρήση αυτοκόλλητων ετικετών ή κατάλληλου υαλογραφικού μαρκαδόρου, για το μαρκάρισμά των πειραματικών μικροβιακών καλλιεργειών, είναι απαραίτητη</a:t>
            </a:r>
            <a:r>
              <a:rPr lang="el-GR" sz="2400" dirty="0" smtClean="0"/>
              <a:t>,</a:t>
            </a:r>
          </a:p>
          <a:p>
            <a:pPr marL="342900" lvl="0" indent="-342900">
              <a:buFont typeface="Wingdings" panose="05000000000000000000" pitchFamily="2" charset="2"/>
              <a:buChar char="§"/>
            </a:pPr>
            <a:r>
              <a:rPr lang="el-GR" sz="2400" dirty="0"/>
              <a:t>οι περιττές μετακινήσεις καθώς και οι δυνατές ομιλίες μέσα στο Εργαστήριο πρέπει να αποφεύγονται για να αποτρέπεται η απόσπαση της προσοχής, που μπορεί να προκαλέσει ατυχήματα. </a:t>
            </a:r>
          </a:p>
          <a:p>
            <a:r>
              <a:rPr lang="el-GR" sz="2400" dirty="0"/>
              <a:t> </a:t>
            </a:r>
          </a:p>
          <a:p>
            <a:r>
              <a:rPr lang="el-GR" sz="2400" dirty="0"/>
              <a:t>Οι ασκούμενοι στο Εργαστήριο φοιτητές, πρέπει να λαμβάνουν γνώση όλων των κανόνων και οδηγιών για την εργαστηριακή ασφάλεια, δεσμευόμενοι για την πιστή τήρησή τους.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Γενικές Εργαστηριακές Τεχνικές</a:t>
            </a:r>
            <a:br>
              <a:rPr lang="el-GR" sz="4000" dirty="0" smtClean="0"/>
            </a:br>
            <a:r>
              <a:rPr lang="el-GR" sz="4000" dirty="0" smtClean="0"/>
              <a:t>Εισαγωγή (1 από 2)</a:t>
            </a:r>
            <a:endParaRPr lang="el-GR" sz="4000" dirty="0"/>
          </a:p>
        </p:txBody>
      </p:sp>
      <p:sp>
        <p:nvSpPr>
          <p:cNvPr id="4" name="Ορθογώνιο 3"/>
          <p:cNvSpPr/>
          <p:nvPr/>
        </p:nvSpPr>
        <p:spPr>
          <a:xfrm>
            <a:off x="467544" y="1772816"/>
            <a:ext cx="8219256" cy="3785652"/>
          </a:xfrm>
          <a:prstGeom prst="rect">
            <a:avLst/>
          </a:prstGeom>
        </p:spPr>
        <p:txBody>
          <a:bodyPr wrap="square">
            <a:spAutoFit/>
          </a:bodyPr>
          <a:lstStyle/>
          <a:p>
            <a:r>
              <a:rPr lang="el-GR" sz="2400" dirty="0"/>
              <a:t>Όλα τα τρόφιμα φέρουν ένα μικροβιακό φορτίο, δηλαδή μια ποικιλία μικροβίων σε διάφορους αριθμούς. Από τα μικρόβια αυτά άλλα είναι παθογόνα, αίτια </a:t>
            </a:r>
            <a:r>
              <a:rPr lang="el-GR" sz="2400" dirty="0" err="1"/>
              <a:t>τροφογενών</a:t>
            </a:r>
            <a:r>
              <a:rPr lang="el-GR" sz="2400" dirty="0"/>
              <a:t> λοιμώξεων - τοξινώσεων, και άλλα είναι σαπρόφυτα, αίτια αλλοιώσεων των τροφίμων. Έτσι γίνεται φανερό, ότι η μικροβιολογική ποιότητα ενός τροφίμου σχετίζεται με το μικροβιακό του φορτίο: ένα τρόφιμο είναι κανονικό (καλής ποιότητας), όταν: 1) δεν περιέχει παθογόνα μικρόβια και τοξίνες, 2) δεν έχει υποστεί ανεπιθύμητες χημικές μεταβολές από τη δράση των μικροβίων και 3) μπορεί να συντηρηθεί καλά. </a:t>
            </a:r>
            <a:endParaRPr lang="el-GR" sz="2400" dirty="0" smtClean="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Γενικές Εργαστηριακές Τεχνικές</a:t>
            </a:r>
            <a:br>
              <a:rPr lang="el-GR" dirty="0"/>
            </a:br>
            <a:r>
              <a:rPr lang="el-GR" dirty="0"/>
              <a:t>Εισαγωγή </a:t>
            </a:r>
            <a:r>
              <a:rPr lang="el-GR" dirty="0" smtClean="0"/>
              <a:t>(2 </a:t>
            </a:r>
            <a:r>
              <a:rPr lang="el-GR" dirty="0"/>
              <a:t>από 2)</a:t>
            </a:r>
          </a:p>
        </p:txBody>
      </p:sp>
      <p:sp>
        <p:nvSpPr>
          <p:cNvPr id="13" name="Rectangle 3" descr="Από τα παραπάνω βγαίνει το συμπέρασμα, ότι η εκτίμηση της μικροβιολογικής ποιότητας των τροφίμων περιλαμβάνει εξετάσεις για την ανίχνευση των παθογόνων μικροβίων και των τοξινών τους και εξετάσεις για τον προσδιορισμό και τη μέτρηση των δεικτών της χημικής καταστάσεως του τροφίμου (αερόβια μεσόφιλη χλωρίδα, ειδικές κατηγορίες βακτηρίων, μικροβιακούς μεταβολίτες και λοιπά). &#10;&#10;Η εκτίμηση και η ερμηνεία των μικροβιολογικών αναλύσεων γίνεται με βάση πρότυπα ποιότητας, δηλαδή 'όρια τιμών' μέσα στα οποία πρέπει να βρίσκονται οι τιμές των γνωρισμάτων και των παραμέτρων των τροφίμων, ώστε να γίνουν αυτά αποδεκτά από τους καταναλωτές και την πολιτεία. π.χ. τα πρότυπα ορίζουν το μέγιστο αποδεκτό αριθμό μικροβίων ή ομάδων μικροβίων σ' ένα τρόφιμο. &#10;"/>
          <p:cNvSpPr>
            <a:spLocks noGrp="1" noChangeArrowheads="1"/>
          </p:cNvSpPr>
          <p:nvPr>
            <p:ph type="body" idx="1"/>
          </p:nvPr>
        </p:nvSpPr>
        <p:spPr>
          <a:xfrm>
            <a:off x="467544" y="1412776"/>
            <a:ext cx="8219256" cy="4536504"/>
          </a:xfrm>
        </p:spPr>
        <p:txBody>
          <a:bodyPr>
            <a:noAutofit/>
          </a:bodyPr>
          <a:lstStyle/>
          <a:p>
            <a:r>
              <a:rPr lang="el-GR" sz="2200" b="0" dirty="0"/>
              <a:t>Από τα παραπάνω βγαίνει το συμπέρασμα, ότι η εκτίμηση της μικροβιολογικής ποιότητας των τροφίμων περιλαμβάνει εξετάσεις για την ανίχνευση των παθογόνων μικροβίων και των τοξινών τους και εξετάσεις για τον προσδιορισμό και τη μέτρηση των δεικτών της χημικής καταστάσεως του τροφίμου (αερόβια </a:t>
            </a:r>
            <a:r>
              <a:rPr lang="el-GR" sz="2200" b="0" dirty="0" err="1"/>
              <a:t>μεσόφιλη</a:t>
            </a:r>
            <a:r>
              <a:rPr lang="el-GR" sz="2200" b="0" dirty="0"/>
              <a:t> χλωρίδα, ειδικές κατηγορίες βακτηρίων, μικροβιακούς μεταβολίτες </a:t>
            </a:r>
            <a:r>
              <a:rPr lang="el-GR" sz="2200" b="0" dirty="0" err="1"/>
              <a:t>κ.λ.π</a:t>
            </a:r>
            <a:r>
              <a:rPr lang="el-GR" sz="2200" b="0" dirty="0"/>
              <a:t>.). </a:t>
            </a:r>
            <a:endParaRPr lang="el-GR" sz="2200" b="0" dirty="0" smtClean="0"/>
          </a:p>
          <a:p>
            <a:endParaRPr lang="el-GR" sz="2200" b="0" dirty="0"/>
          </a:p>
          <a:p>
            <a:r>
              <a:rPr lang="el-GR" sz="2200" b="0" dirty="0"/>
              <a:t>Η εκτίμηση και η ερμηνεία των μικροβιολογικών αναλύσεων γίνεται με βάση πρότυπα ποιότητας, δηλαδή 'όρια τιμών' μέσα στα οποία πρέπει να βρίσκονται οι τιμές των γνωρισμάτων και των παραμέτρων των τροφίμων, ώστε να γίνουν αυτά αποδεκτά από τους καταναλωτές και την πολιτεία. π.χ. τα πρότυπα ορίζουν το μέγιστο αποδεκτό αριθμό μικροβίων ή ομάδων μικροβίων σ' ένα τρόφιμο.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ΔΕΙΓΜΑΤΟΛΗΨΙΑ (1 από 6)</a:t>
            </a:r>
            <a:endParaRPr lang="el-GR" sz="4000" dirty="0"/>
          </a:p>
        </p:txBody>
      </p:sp>
      <p:sp>
        <p:nvSpPr>
          <p:cNvPr id="3" name="Ορθογώνιο 2"/>
          <p:cNvSpPr/>
          <p:nvPr/>
        </p:nvSpPr>
        <p:spPr>
          <a:xfrm>
            <a:off x="467544" y="1362248"/>
            <a:ext cx="8219256" cy="4154984"/>
          </a:xfrm>
          <a:prstGeom prst="rect">
            <a:avLst/>
          </a:prstGeom>
        </p:spPr>
        <p:txBody>
          <a:bodyPr wrap="square">
            <a:spAutoFit/>
          </a:bodyPr>
          <a:lstStyle/>
          <a:p>
            <a:r>
              <a:rPr lang="el-GR" sz="2400" dirty="0" smtClean="0"/>
              <a:t>Γενικά: </a:t>
            </a:r>
          </a:p>
          <a:p>
            <a:endParaRPr lang="el-GR" sz="2400" dirty="0"/>
          </a:p>
          <a:p>
            <a:pPr marL="342900" indent="-342900">
              <a:buFont typeface="Arial" panose="020B0604020202020204" pitchFamily="34" charset="0"/>
              <a:buChar char="•"/>
            </a:pPr>
            <a:r>
              <a:rPr lang="el-GR" sz="2400" dirty="0"/>
              <a:t>Δειγματοληψία ονομάζεται η μεθοδολογία που χρησιμοποιείται για την εκλογή του κατάλληλου δείγματος. Το βασικό γνώρισμα της δειγματοληψίας είναι ότι προσπαθεί να εκλέξει το δείγμα έτσι ώστε να είναι αυτό όσο το δυνατόν πιο αντιπροσωπευτικό του πληθυσμού. Μόνο από τη μελέτη ενός τέτοιου δείγματος μπορεί να εξαχθούν ορθά συμπεράσματα για τον πληθυσμό. Απ' αυτό προκύπτει, ότι η δειγματοληψία αποτελεί μια από τις σπουδαιότερες φάσεις του μικροβιολογικού ελέγχου των τροφίμων. </a:t>
            </a:r>
            <a:endParaRPr lang="el-GR" sz="2400" dirty="0" smtClean="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ΔΕΙΓΜΑΤΟΛΗΨΙΑ </a:t>
            </a:r>
            <a:r>
              <a:rPr lang="el-GR" dirty="0" smtClean="0"/>
              <a:t>(2 </a:t>
            </a:r>
            <a:r>
              <a:rPr lang="el-GR" dirty="0"/>
              <a:t>από </a:t>
            </a:r>
            <a:r>
              <a:rPr lang="el-GR" dirty="0" smtClean="0"/>
              <a:t>6)</a:t>
            </a:r>
            <a:endParaRPr lang="el-GR" dirty="0"/>
          </a:p>
        </p:txBody>
      </p:sp>
      <p:sp>
        <p:nvSpPr>
          <p:cNvPr id="2" name="Ορθογώνιο 1" descr="Μέτρα προφύλαξης:&#10;&#10;Το δείγμα πρέπει να απεικονίζει τη μικροβιολογική σύσταση του τροφίμου και γι' αυτό πρέπει να παίρνονται όλα τα κατάλληλα μέτρα ασηψίας, ώστε κατά τη συλλογή, τη μεταφορά και την ανάλυσή του να αποκλείεται η μικροβιολογική μόλυνση από εξωτερικές πηγές. &#10;Για την ασηπτική δειγματοληψία: (α) χρησιμοποιούμε αποστειρωμένα εργαλεία και σκεύη, όπως μαχαιρίδια, λαβίδες, ειδικούς δειγματολήπτες, σιφώνια, σωλήνες, φιάλες, φιαλίδια και τα λοιπά (β) εκτελούμε τη δειγματοληψία πλησίον λύχνου Bunsen σε απόσταση μικρότερη των 15 cm από τη φλόγα.&#10;"/>
          <p:cNvSpPr/>
          <p:nvPr/>
        </p:nvSpPr>
        <p:spPr>
          <a:xfrm>
            <a:off x="467544" y="937165"/>
            <a:ext cx="8219256" cy="4893647"/>
          </a:xfrm>
          <a:prstGeom prst="rect">
            <a:avLst/>
          </a:prstGeom>
        </p:spPr>
        <p:txBody>
          <a:bodyPr wrap="square">
            <a:spAutoFit/>
          </a:bodyPr>
          <a:lstStyle/>
          <a:p>
            <a:r>
              <a:rPr lang="el-GR" sz="2400" dirty="0"/>
              <a:t>Μέτρα </a:t>
            </a:r>
            <a:r>
              <a:rPr lang="el-GR" sz="2400" dirty="0" smtClean="0"/>
              <a:t>προφύλαξης:</a:t>
            </a:r>
          </a:p>
          <a:p>
            <a:endParaRPr lang="el-GR" sz="2400" dirty="0"/>
          </a:p>
          <a:p>
            <a:pPr marL="342900" indent="-342900">
              <a:buFont typeface="Wingdings" panose="05000000000000000000" pitchFamily="2" charset="2"/>
              <a:buChar char="§"/>
            </a:pPr>
            <a:r>
              <a:rPr lang="el-GR" sz="2400" dirty="0"/>
              <a:t>Το δείγμα πρέπει να απεικονίζει τη μικροβιολογική σύσταση του τροφίμου και γι' αυτό πρέπει να παίρνονται όλα τα κατάλληλα μέτρα ασηψίας, ώστε κατά τη συλλογή, τη μεταφορά και την ανάλυσή του να αποκλείεται η μικροβιολογική μόλυνση από εξωτερικές πηγές. </a:t>
            </a:r>
          </a:p>
          <a:p>
            <a:pPr marL="342900" indent="-342900">
              <a:buFont typeface="Wingdings" panose="05000000000000000000" pitchFamily="2" charset="2"/>
              <a:buChar char="§"/>
            </a:pPr>
            <a:r>
              <a:rPr lang="el-GR" sz="2400" dirty="0"/>
              <a:t>Για την ασηπτική δειγματοληψία: (α) χρησιμοποιούμε αποστειρωμένα εργαλεία και σκεύη, όπως μαχαιρίδια, λαβίδες, ειδικούς δειγματολήπτες, σιφώνια, σωλήνες, φιάλες, φιαλίδια κ.τ.λ. (β) εκτελούμε τη δειγματοληψία πλησίον λύχνου </a:t>
            </a:r>
            <a:r>
              <a:rPr lang="el-GR" sz="2400" dirty="0" err="1"/>
              <a:t>Bunsen</a:t>
            </a:r>
            <a:r>
              <a:rPr lang="el-GR" sz="2400" dirty="0"/>
              <a:t> σε απόσταση μικρότερη των 15 </a:t>
            </a:r>
            <a:r>
              <a:rPr lang="en-US" sz="2400" dirty="0"/>
              <a:t>cm</a:t>
            </a:r>
            <a:r>
              <a:rPr lang="el-GR" sz="2400" dirty="0"/>
              <a:t> από τη </a:t>
            </a:r>
            <a:r>
              <a:rPr lang="el-GR" sz="2400" dirty="0" smtClean="0"/>
              <a:t>φλόγα.</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285"/>
            <a:ext cx="8208912" cy="900435"/>
          </a:xfrm>
        </p:spPr>
        <p:txBody>
          <a:bodyPr>
            <a:normAutofit/>
          </a:bodyPr>
          <a:lstStyle/>
          <a:p>
            <a:r>
              <a:rPr lang="el-GR" dirty="0"/>
              <a:t>ΔΕΙΓΜΑΤΟΛΗΨΙΑ </a:t>
            </a:r>
            <a:r>
              <a:rPr lang="el-GR" dirty="0" smtClean="0"/>
              <a:t>(3 </a:t>
            </a:r>
            <a:r>
              <a:rPr lang="el-GR" dirty="0"/>
              <a:t>από </a:t>
            </a:r>
            <a:r>
              <a:rPr lang="el-GR" dirty="0" smtClean="0"/>
              <a:t>6)</a:t>
            </a:r>
            <a:endParaRPr lang="el-GR" dirty="0"/>
          </a:p>
        </p:txBody>
      </p:sp>
      <p:sp>
        <p:nvSpPr>
          <p:cNvPr id="6" name="Ορθογώνιο 5" descr="(γ) τοποθετούμε τα δείγματα, ανάλογα με τη σύσταση του προϊόντος, σε ευρύστομα φιαλίδια ή δοχεία με στεγανό κοχλιωτό πώμα. Τα στερεά δείγματα μπορεί να συσκευασθούν σε αδιάβροχο χαρτί ή αλουμινόχαρτο, εφόσον δεν απαιτείται μικροβιολογική εξέταση της επιφανειακής στιβάδας τους (δ) τα πρόσωπα που συλλέγουν τα δείγματα πλένουν τα χέρια τους πριν από τη δειγματοληψία. &#10;&#10;Συχνότητα και σημεία της δειγματοληψίας: &#10;Η συχνότητα με την οποία παίρνουμε δείγματα για μικροβιολογική ανάλυση καθορίζεται από τον κίνδυνο που περικλείει το προϊόν: τα τρόφιμα που είναι επικίνδυνα από την άποψη της δημόσιας υγείας, παραδείγματος χάριν τα κατεψυγμένα αυγά, εξετάζονται συχνότερα από τα ακίνδυνα, παραδείγματος χάριν τους τοματοχυμούς. &#10;"/>
          <p:cNvSpPr/>
          <p:nvPr/>
        </p:nvSpPr>
        <p:spPr>
          <a:xfrm>
            <a:off x="467544" y="1189196"/>
            <a:ext cx="8208912" cy="4832092"/>
          </a:xfrm>
          <a:prstGeom prst="rect">
            <a:avLst/>
          </a:prstGeom>
        </p:spPr>
        <p:txBody>
          <a:bodyPr wrap="square">
            <a:spAutoFit/>
          </a:bodyPr>
          <a:lstStyle/>
          <a:p>
            <a:pPr marL="342900" indent="-342900">
              <a:buFont typeface="Wingdings" panose="05000000000000000000" pitchFamily="2" charset="2"/>
              <a:buChar char="§"/>
            </a:pPr>
            <a:r>
              <a:rPr lang="el-GR" sz="2200" dirty="0"/>
              <a:t>(γ) τοποθετούμε τα δείγματα, ανάλογα με τη σύσταση του προϊόντος, σε </a:t>
            </a:r>
            <a:r>
              <a:rPr lang="el-GR" sz="2200" dirty="0" err="1"/>
              <a:t>ευρύστομα</a:t>
            </a:r>
            <a:r>
              <a:rPr lang="el-GR" sz="2200" dirty="0"/>
              <a:t> φιαλίδια ή δοχεία με στεγανό κοχλιωτό πώμα. Τα στερεά δείγματα μπορεί να συσκευασθούν σε αδιάβροχο χαρτί ή αλουμινόχαρτο, εφόσον δεν απαιτείται μικροβιολογική εξέταση της επιφανειακής στιβάδας τους (δ) τα πρόσωπα που συλλέγουν τα δείγματα πλένουν τα χέρια τους πριν από τη δειγματοληψία. </a:t>
            </a:r>
            <a:endParaRPr lang="el-GR" sz="2200" dirty="0" smtClean="0"/>
          </a:p>
          <a:p>
            <a:endParaRPr lang="el-GR" sz="2200" dirty="0"/>
          </a:p>
          <a:p>
            <a:r>
              <a:rPr lang="el-GR" sz="2200" dirty="0"/>
              <a:t>Συχνότητα και σημεία της </a:t>
            </a:r>
            <a:r>
              <a:rPr lang="el-GR" sz="2200" dirty="0" smtClean="0"/>
              <a:t>δειγματοληψίας: </a:t>
            </a:r>
            <a:endParaRPr lang="el-GR" sz="2200" dirty="0"/>
          </a:p>
          <a:p>
            <a:pPr marL="342900" indent="-342900">
              <a:buFont typeface="Wingdings" panose="05000000000000000000" pitchFamily="2" charset="2"/>
              <a:buChar char="§"/>
            </a:pPr>
            <a:r>
              <a:rPr lang="el-GR" sz="2200" dirty="0"/>
              <a:t>Η </a:t>
            </a:r>
            <a:r>
              <a:rPr lang="el-GR" sz="2200" u="sng" dirty="0"/>
              <a:t>συχνότητα</a:t>
            </a:r>
            <a:r>
              <a:rPr lang="el-GR" sz="2200" dirty="0"/>
              <a:t> με την οποία παίρνουμε δείγματα για μικροβιολογική ανάλυση καθορίζεται από τον κίνδυνο που περικλείει το προϊόν: τα τρόφιμα που είναι επικίνδυνα από την άποψη της δημόσιας υγείας, π.χ. τα κατεψυγμένα αυγά, εξετάζονται συχνότερα από τα ακίνδυνα, π.χ. τους </a:t>
            </a:r>
            <a:r>
              <a:rPr lang="el-GR" sz="2200" dirty="0" err="1"/>
              <a:t>τοματοχυμούς</a:t>
            </a:r>
            <a:r>
              <a:rPr lang="el-GR" sz="22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1044451"/>
          </a:xfrm>
        </p:spPr>
        <p:txBody>
          <a:bodyPr>
            <a:noAutofit/>
          </a:bodyPr>
          <a:lstStyle/>
          <a:p>
            <a:r>
              <a:rPr lang="el-GR" sz="4000" dirty="0"/>
              <a:t>ΔΕΙΓΜΑΤΟΛΗΨΙΑ </a:t>
            </a:r>
            <a:r>
              <a:rPr lang="el-GR" sz="4000" dirty="0" smtClean="0"/>
              <a:t>(4 </a:t>
            </a:r>
            <a:r>
              <a:rPr lang="el-GR" sz="4000" dirty="0"/>
              <a:t>από </a:t>
            </a:r>
            <a:r>
              <a:rPr lang="el-GR" sz="4000" dirty="0" smtClean="0"/>
              <a:t>6)</a:t>
            </a:r>
            <a:endParaRPr lang="el-GR" sz="4000" dirty="0"/>
          </a:p>
        </p:txBody>
      </p:sp>
      <p:sp>
        <p:nvSpPr>
          <p:cNvPr id="10" name="TextBox 4"/>
          <p:cNvSpPr txBox="1">
            <a:spLocks noChangeArrowheads="1"/>
          </p:cNvSpPr>
          <p:nvPr>
            <p:custDataLst>
              <p:tags r:id="rId3"/>
            </p:custDataLst>
          </p:nvPr>
        </p:nvSpPr>
        <p:spPr bwMode="auto">
          <a:xfrm>
            <a:off x="357956" y="1434256"/>
            <a:ext cx="8318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smtClean="0"/>
              <a:t>	Όταν </a:t>
            </a:r>
            <a:r>
              <a:rPr lang="el-GR" sz="2400" dirty="0"/>
              <a:t>το δείγμα προορίζεται μόνο για μικροβιολογική </a:t>
            </a:r>
            <a:r>
              <a:rPr lang="el-GR" sz="2400" dirty="0" smtClean="0"/>
              <a:t>	εξέταση</a:t>
            </a:r>
            <a:r>
              <a:rPr lang="el-GR" sz="2400" dirty="0"/>
              <a:t>, κανονικά δεν λαμβάνεται </a:t>
            </a:r>
            <a:r>
              <a:rPr lang="el-GR" sz="2400" dirty="0" err="1"/>
              <a:t>αντίδειγμα</a:t>
            </a:r>
            <a:r>
              <a:rPr lang="el-GR" sz="2400" dirty="0"/>
              <a:t> λόγω της </a:t>
            </a:r>
            <a:r>
              <a:rPr lang="el-GR" sz="2400" dirty="0" smtClean="0"/>
              <a:t>	εν </a:t>
            </a:r>
            <a:r>
              <a:rPr lang="el-GR" sz="2400" dirty="0"/>
              <a:t>γένει μεταβολής του μικροβιακού φορτίου σε </a:t>
            </a:r>
            <a:r>
              <a:rPr lang="el-GR" sz="2400" dirty="0" smtClean="0"/>
              <a:t>	συνάρτηση </a:t>
            </a:r>
            <a:r>
              <a:rPr lang="el-GR" sz="2400" dirty="0"/>
              <a:t>με τον χρόνο. </a:t>
            </a:r>
            <a:endParaRPr lang="el-GR" sz="2400" dirty="0" smtClean="0"/>
          </a:p>
          <a:p>
            <a:endParaRPr lang="el-GR" sz="2400" dirty="0"/>
          </a:p>
          <a:p>
            <a:r>
              <a:rPr lang="el-GR" sz="2400" dirty="0" smtClean="0"/>
              <a:t>Σημεία δειγματοληψίας:</a:t>
            </a:r>
          </a:p>
          <a:p>
            <a:r>
              <a:rPr lang="el-GR" sz="2400" dirty="0" smtClean="0"/>
              <a:t>Ο </a:t>
            </a:r>
            <a:r>
              <a:rPr lang="el-GR" sz="2400" dirty="0"/>
              <a:t>μικροβιολογικός έλεγχος γίνεται στις πρώτες ύλες, στα διάφορα στάδια της γραμμής παραγωγής και στο τελικό προϊόν, είτε στον τόπο της παραγωγής, είτε κατά την αποθήκευση, τη συντήρηση, τη διακίνηση και τη διατήρηση στους χώρους καταναλώσεως του προϊόντος.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786011"/>
          </a:xfrm>
        </p:spPr>
        <p:txBody>
          <a:bodyPr/>
          <a:lstStyle/>
          <a:p>
            <a:pPr algn="ctr"/>
            <a:r>
              <a:rPr lang="el-GR" dirty="0"/>
              <a:t>ΔΕΙΓΜΑΤΟΛΗΨΙΑ </a:t>
            </a:r>
            <a:r>
              <a:rPr lang="el-GR" dirty="0" smtClean="0"/>
              <a:t>(5 </a:t>
            </a:r>
            <a:r>
              <a:rPr lang="el-GR" dirty="0"/>
              <a:t>από </a:t>
            </a:r>
            <a:r>
              <a:rPr lang="el-GR" dirty="0" smtClean="0"/>
              <a:t>6)</a:t>
            </a:r>
            <a:endParaRPr lang="el-GR" dirty="0"/>
          </a:p>
        </p:txBody>
      </p:sp>
      <p:sp>
        <p:nvSpPr>
          <p:cNvPr id="11" name="TextBox 4"/>
          <p:cNvSpPr txBox="1">
            <a:spLocks noChangeArrowheads="1"/>
          </p:cNvSpPr>
          <p:nvPr>
            <p:custDataLst>
              <p:tags r:id="rId3"/>
            </p:custDataLst>
          </p:nvPr>
        </p:nvSpPr>
        <p:spPr bwMode="auto">
          <a:xfrm>
            <a:off x="529406" y="1127641"/>
            <a:ext cx="81470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Στις περιπτώσεις όμως, που το εξεταζόμενο προϊόν βρίσκεται μη κανονικό, συνιστάται να γίνει δειγματοληψία και στον χώρο παραγωγής, στα διάφορα στάδια της επεξεργασίας, για να προσδιοριστεί το σημείο επιμόλυνσης και να εξαχθούν συμπεράσματα, ώστε να ληφθούν τα αναγκαία μέτρα. </a:t>
            </a:r>
            <a:endParaRPr lang="el-GR" sz="2400" dirty="0" smtClean="0"/>
          </a:p>
          <a:p>
            <a:r>
              <a:rPr lang="el-GR" sz="2400" dirty="0"/>
              <a:t>Η ποιότητα των πρώτων υλών έχει βασική σημασία για την ποιότητα του τελικού προϊόντος. Οι ακάθαρτες πρώτες ύλες όχι μόνο είναι επικίνδυνες για το τελικό προϊόν, αλλά ακόμη μολύνουν τον εξοπλισμό της βιομηχανίας και εμμέσως όλα τα προϊόντα που παράγονται. Γι' αυτό, σε μια σύγχρονη βιομηχανία είναι απαραίτητο να ελέγχεται συστηματικά η μικροβιολογική ποιότητα των πρώτων υλών. Αν διαπιστωθεί ότι είναι ακατάλληλες, πρέπει να απορρίπτονται.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ΔΕΙΓΜΑΤΟΛΗΨΙΑ </a:t>
            </a:r>
            <a:r>
              <a:rPr lang="el-GR" sz="4000" dirty="0" smtClean="0"/>
              <a:t>(6 </a:t>
            </a:r>
            <a:r>
              <a:rPr lang="el-GR" sz="4000" dirty="0"/>
              <a:t>από </a:t>
            </a:r>
            <a:r>
              <a:rPr lang="el-GR" sz="4000" dirty="0" smtClean="0"/>
              <a:t>6)</a:t>
            </a:r>
            <a:endParaRPr lang="el-GR" sz="4000" dirty="0"/>
          </a:p>
        </p:txBody>
      </p:sp>
      <p:sp>
        <p:nvSpPr>
          <p:cNvPr id="5" name="Ορθογώνιο 4" descr="Οι μικροβιολογικές εξετάσεις που γίνονται κατά τα διάφορα στάδια της επεξεργασίας ελέγχουν την αποτελεσματικότητα των μεθόδων που χρησιμοποιούνται και μας πληροφορούν συνεχώς για την ποιότητα του προϊόντος, ώστε να είναι δυνατή η έγκαιρη επέμβαση και η πρόληψη πιθανών ανωμαλιών. Πρόκειται λοιπόν για προληπτικό μικροβιολογικό έλεγχο που θεωρητικά θα έπρεπε να γίνεται σ' όλα τα σημεία της γραμμής παραγωγής. Όμως ένας τόσο εκτεταμένος έλεγχος πρακτικά είναι δύσκολος. Γι’αυτό ο προληπτικός έλεγχος γίνεται σ' ορισμένες θέσεις και χρονικές στιγμές της παραγωγής, όπως πριν από μια κατεργασία που κοστίζει πολύ, μετά από μια συγκεκριμένη φάση της παραγωγής στην οποία οι κίνδυνοι για παραγωγή ελαττωματικών ή άχρηστων προϊόντων είναι μεγάλοι και λοιπά.&#10;"/>
          <p:cNvSpPr/>
          <p:nvPr/>
        </p:nvSpPr>
        <p:spPr>
          <a:xfrm>
            <a:off x="467544" y="1124744"/>
            <a:ext cx="8208912" cy="4893647"/>
          </a:xfrm>
          <a:prstGeom prst="rect">
            <a:avLst/>
          </a:prstGeom>
        </p:spPr>
        <p:txBody>
          <a:bodyPr wrap="square">
            <a:spAutoFit/>
          </a:bodyPr>
          <a:lstStyle/>
          <a:p>
            <a:r>
              <a:rPr lang="el-GR" sz="2400" dirty="0"/>
              <a:t>Οι μικροβιολογικές εξετάσεις που γίνονται κατά τα διάφορα στάδια της επεξεργασίας ελέγχουν την αποτελεσματικότητα των μεθόδων που χρησιμοποιούνται και μας πληροφορούν συνεχώς για την ποιότητα του προϊόντος, ώστε να είναι δυνατή η έγκαιρη επέμβαση και η πρόληψη πιθανών ανωμαλιών. Πρόκειται λοιπόν για προληπτικό μικροβιολογικό έλεγχο που θεωρητικά θα έπρεπε να γίνεται σ' όλα τα σημεία της γραμμής παραγωγής. Όμως ένας τόσο εκτεταμένος έλεγχος πρακτικά είναι δύσκολος. </a:t>
            </a:r>
            <a:r>
              <a:rPr lang="el-GR" sz="2400" dirty="0" err="1"/>
              <a:t>Γι’αυτό</a:t>
            </a:r>
            <a:r>
              <a:rPr lang="el-GR" sz="2400" dirty="0"/>
              <a:t> ο προληπτικός έλεγχος γίνεται σ' ορισμένες θέσεις και χρονικές στιγμές της παραγωγής, όπως πριν από μια κατεργασία που κοστίζει πολύ, μετά από μια συγκεκριμένη φάση της παραγωγής στην οποία οι κίνδυνοι για παραγωγή ελαττωματικών ή άχρηστων προϊόντων είναι μεγάλοι κ.τ.λ.</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Αποστολή των δειγμάτων </a:t>
            </a:r>
            <a:endParaRPr lang="el-GR" dirty="0"/>
          </a:p>
        </p:txBody>
      </p:sp>
      <p:sp>
        <p:nvSpPr>
          <p:cNvPr id="6" name="2 - Θέση περιεχομένου" descr="Τα δείγματα μεταφέρονται στο εργαστήριο το ταχύτερο, όπου εξετάζονται αμέσως ή διατηρούνται στους ένα εώς 4 βαθμούς κελσίου μέχρι της εξετάσεώς τους. Πρέπει να αποφεύγεται η μεταφορά και η συντήρηση των δειγμάτων σε πολύ χαμηλές θερμοκρασίες, γιατί με την κατάψυξη είναι δυνατό να παρατηρηθεί σοβαρή μεταβολή στον αριθμό των μικροβίων, που είναι ικανά να αναζωογονηθούν.&#10;Τα κατεψυγμένα δείγματα διατηρούνται κατεψυγμένα κατά τη μεταφορά τους. Πρέπει να αποφεύγεται η απόψυξη και η επανακατάψυξη του δείγματος. Επομένως, και στην περίπτωση που δε θα εξετασθούν αμέσως, θα διατηρηθούν στους μείον είκοσι βαθμούς κελσίου. &#10;"/>
          <p:cNvSpPr>
            <a:spLocks noGrp="1"/>
          </p:cNvSpPr>
          <p:nvPr>
            <p:ph sz="quarter" idx="1"/>
          </p:nvPr>
        </p:nvSpPr>
        <p:spPr>
          <a:xfrm>
            <a:off x="612648" y="1124744"/>
            <a:ext cx="8153400" cy="5040560"/>
          </a:xfrm>
        </p:spPr>
        <p:txBody>
          <a:bodyPr>
            <a:noAutofit/>
          </a:bodyPr>
          <a:lstStyle/>
          <a:p>
            <a:r>
              <a:rPr lang="el-GR" sz="2400" dirty="0"/>
              <a:t>Τα δείγματα μεταφέρονται στο εργαστήριο το ταχύτερο, όπου εξετάζονται αμέσως ή διατηρούνται στους + 1 ως + 4°C μέχρι της εξετάσεώς τους. Πρέπει να αποφεύγεται η μεταφορά και η συντήρηση των δειγμάτων σε πολύ χαμηλές θερμοκρασίες, γιατί με την κατάψυξη είναι δυνατό να παρατηρηθεί σοβαρή μεταβολή στον αριθμό των μικροβίων, που είναι ικανά να αναζωογονηθούν.</a:t>
            </a:r>
          </a:p>
          <a:p>
            <a:r>
              <a:rPr lang="el-GR" sz="2400" dirty="0"/>
              <a:t>Τα κατεψυγμένα δείγματα διατηρούνται κατεψυγμένα κατά τη μεταφορά τους. Πρέπει να αποφεύγεται η απόψυξη και η </a:t>
            </a:r>
            <a:r>
              <a:rPr lang="el-GR" sz="2400" dirty="0" err="1"/>
              <a:t>επανακατάψυξη</a:t>
            </a:r>
            <a:r>
              <a:rPr lang="el-GR" sz="2400" dirty="0"/>
              <a:t> του δείγματος. Επομένως, και στην περίπτωση που δε θα εξετασθούν αμέσως, θα διατηρηθούν στους -20°C.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pPr marL="0"/>
            <a:r>
              <a:rPr lang="el-GR" sz="2800" dirty="0" smtClean="0"/>
              <a:t>Να εξοικειώσει του φοιτητές ε την ύλη του εργαστηρίου, τους κανόνες ασφαλείας και τους κανόνες δειγματοληψίας στο εργαστήριο μικροβιολογίας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539552" y="1927373"/>
            <a:ext cx="8136904" cy="2149699"/>
          </a:xfrm>
        </p:spPr>
        <p:txBody>
          <a:bodyPr>
            <a:noAutofit/>
          </a:bodyPr>
          <a:lstStyle/>
          <a:p>
            <a:pPr>
              <a:buFont typeface="Wingdings" pitchFamily="2" charset="2"/>
              <a:buChar char="§"/>
            </a:pPr>
            <a:r>
              <a:rPr lang="el-GR" dirty="0" smtClean="0"/>
              <a:t>Εισαγωγή στην ύλη του εργαστηρίου Μικροβιολογίας Τροφίμων, κανόνες ασφαλείας και κανόνες δειγματοληψίας στο εργαστήριο μικροβιολογίας. </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584176"/>
          </a:xfrm>
        </p:spPr>
        <p:txBody>
          <a:bodyPr>
            <a:noAutofit/>
          </a:bodyPr>
          <a:lstStyle/>
          <a:p>
            <a:r>
              <a:rPr lang="el-GR" sz="4000" dirty="0"/>
              <a:t>ΚΑΝΟΝΕΣ ΑΣΦΑΛΕΙΑΣ ΚΑΤΑ ΤΗΝ ΕΡΓΑΣΙΑ ΣΤΟ ΕΡΓΑΣΤΗΡΙΟ </a:t>
            </a:r>
            <a:r>
              <a:rPr lang="el-GR" sz="4000" dirty="0" smtClean="0"/>
              <a:t>ΜΙΚΡΟΒΙΟΛΟΓΙΑΣ</a:t>
            </a:r>
            <a:r>
              <a:rPr lang="en-US" sz="4000" dirty="0" smtClean="0"/>
              <a:t> (</a:t>
            </a:r>
            <a:r>
              <a:rPr lang="el-GR" sz="4000" dirty="0" smtClean="0"/>
              <a:t>1 από 7)</a:t>
            </a:r>
            <a:endParaRPr lang="el-GR" sz="4000" dirty="0"/>
          </a:p>
        </p:txBody>
      </p:sp>
      <p:sp>
        <p:nvSpPr>
          <p:cNvPr id="23" name="Rectangle 3"/>
          <p:cNvSpPr>
            <a:spLocks noGrp="1" noChangeArrowheads="1"/>
          </p:cNvSpPr>
          <p:nvPr>
            <p:ph idx="1"/>
            <p:custDataLst>
              <p:tags r:id="rId3"/>
            </p:custDataLst>
          </p:nvPr>
        </p:nvSpPr>
        <p:spPr>
          <a:xfrm>
            <a:off x="457200" y="2204864"/>
            <a:ext cx="8229600" cy="3024336"/>
          </a:xfrm>
        </p:spPr>
        <p:txBody>
          <a:bodyPr>
            <a:noAutofit/>
          </a:bodyPr>
          <a:lstStyle/>
          <a:p>
            <a:r>
              <a:rPr lang="el-GR" sz="2400" dirty="0"/>
              <a:t>Επειδή οι περισσότερες μικροβιολογικές εργαστηριακές ασκήσεις απαιτούν τη χρήση στείρων θρεπτικών υλικών, για την καλλιέργεια και ανάπτυξη των μικροβίων που μας ενδιαφέρουν, αναπόσπαστο τμήμα όλων των εργαστηριακών εργασιών είναι η χρήση αποστειρωμένων υλικών. Όλοι οι μικροοργανισμοί που χρησιμοποιούνται πρέπει να θεωρούνται ως πιθανά παθογόνοι (</a:t>
            </a:r>
            <a:r>
              <a:rPr lang="el-GR" sz="2400" dirty="0" smtClean="0"/>
              <a:t>δηλαδή </a:t>
            </a:r>
            <a:r>
              <a:rPr lang="el-GR" sz="2400" dirty="0"/>
              <a:t>ικανοί να προκαλέσουν κάποια </a:t>
            </a:r>
            <a:r>
              <a:rPr lang="el-GR" sz="2400" dirty="0" smtClean="0"/>
              <a:t>ασθένεια). </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656184"/>
          </a:xfrm>
        </p:spPr>
        <p:txBody>
          <a:bodyPr>
            <a:noAutofit/>
          </a:bodyPr>
          <a:lstStyle/>
          <a:p>
            <a:r>
              <a:rPr lang="el-GR" sz="4000" dirty="0"/>
              <a:t>ΚΑΝΟΝΕΣ ΑΣΦΑΛΕΙΑΣ ΚΑΤΑ ΤΗΝ ΕΡΓΑΣΙΑ ΣΤΟ ΕΡΓΑΣΤΗΡΙΟ ΜΙΚΡΟΒΙΟΛΟΓΙΑΣ</a:t>
            </a:r>
            <a:r>
              <a:rPr lang="en-US" sz="4000" dirty="0"/>
              <a:t> </a:t>
            </a:r>
            <a:r>
              <a:rPr lang="en-US" sz="4000" dirty="0" smtClean="0"/>
              <a:t>(</a:t>
            </a:r>
            <a:r>
              <a:rPr lang="el-GR" sz="4000" dirty="0" smtClean="0"/>
              <a:t>2 </a:t>
            </a:r>
            <a:r>
              <a:rPr lang="el-GR" sz="4000" dirty="0"/>
              <a:t>από </a:t>
            </a:r>
            <a:r>
              <a:rPr lang="el-GR" sz="4000" dirty="0" smtClean="0"/>
              <a:t>7)</a:t>
            </a:r>
            <a:endParaRPr lang="el-GR" sz="4000" dirty="0"/>
          </a:p>
        </p:txBody>
      </p:sp>
      <p:sp>
        <p:nvSpPr>
          <p:cNvPr id="9" name="Rectangle 3"/>
          <p:cNvSpPr txBox="1">
            <a:spLocks noChangeArrowheads="1"/>
          </p:cNvSpPr>
          <p:nvPr>
            <p:custDataLst>
              <p:tags r:id="rId2"/>
            </p:custDataLst>
          </p:nvPr>
        </p:nvSpPr>
        <p:spPr>
          <a:xfrm>
            <a:off x="467544" y="1700808"/>
            <a:ext cx="8219256" cy="46555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Τα παρακάτω βασικά βήματα πρέπει να ακολουθούνται </a:t>
            </a:r>
            <a:r>
              <a:rPr lang="el-GR" sz="2400" b="1" dirty="0"/>
              <a:t>πάντα</a:t>
            </a:r>
            <a:r>
              <a:rPr lang="el-GR" sz="2400" dirty="0"/>
              <a:t>, ώστε να μειωθούν οι κίνδυνοι, από την απανταχού παρούσα μικροβιακή χλωρίδα του εργαστηριακού περιβάλλοντος: </a:t>
            </a:r>
          </a:p>
          <a:p>
            <a:pPr marL="342900" lvl="0" indent="-342900" algn="l">
              <a:buFont typeface="Wingdings" panose="05000000000000000000" pitchFamily="2" charset="2"/>
              <a:buChar char="§"/>
            </a:pPr>
            <a:r>
              <a:rPr lang="el-GR" sz="2400" dirty="0"/>
              <a:t>τα ρούχα, βιβλία και άλλα προσωπικά είδη, τοποθετούνται σε καθορισμένο σημείο στο Εργαστήριο, ποτέ δε επάνω στους πάγκους εργασίας, </a:t>
            </a:r>
          </a:p>
          <a:p>
            <a:pPr marL="342900" lvl="0" indent="-342900" algn="l">
              <a:buFont typeface="Wingdings" panose="05000000000000000000" pitchFamily="2" charset="2"/>
              <a:buChar char="§"/>
            </a:pPr>
            <a:r>
              <a:rPr lang="el-GR" sz="2400" dirty="0"/>
              <a:t>οι πόρτες και τα παράθυρα παραμένουν κλειστά, κατά τη διάρκεια της εργαστηριακής άσκησης, ώστε να αποτραπεί η μόλυνση του χώρου από τα ρεύματα αέρα, </a:t>
            </a:r>
          </a:p>
          <a:p>
            <a:pPr marL="342900" lvl="0" indent="-342900" algn="l">
              <a:buFont typeface="Wingdings" panose="05000000000000000000" pitchFamily="2" charset="2"/>
              <a:buChar char="§"/>
            </a:pPr>
            <a:r>
              <a:rPr lang="el-GR" sz="2400" dirty="0"/>
              <a:t>στην αρχή και τη λήξη κάθε εργαστηριακής εργασίας, οι επιφάνειες των πάγκων καθαρίζονται με ένα απολυμαντικό υγρό, που διατίθεται από το προσωπικό του Εργαστηρίου,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ΚΑΝΟΝΕΣ ΑΣΦΑΛΕΙΑΣ ΚΑΤΑ ΤΗΝ ΕΡΓΑΣΙΑ ΣΤΟ ΕΡΓΑΣΤΗΡΙΟ ΜΙΚΡΟΒΙΟΛΟΓΙΑΣ</a:t>
            </a:r>
            <a:r>
              <a:rPr lang="en-US" dirty="0"/>
              <a:t> </a:t>
            </a:r>
            <a:r>
              <a:rPr lang="en-US" dirty="0" smtClean="0"/>
              <a:t>(</a:t>
            </a:r>
            <a:r>
              <a:rPr lang="el-GR" dirty="0" smtClean="0"/>
              <a:t>3 </a:t>
            </a:r>
            <a:r>
              <a:rPr lang="el-GR" dirty="0"/>
              <a:t>από </a:t>
            </a:r>
            <a:r>
              <a:rPr lang="el-GR" dirty="0" smtClean="0"/>
              <a:t>7)</a:t>
            </a:r>
            <a:endParaRPr lang="el-GR" dirty="0"/>
          </a:p>
        </p:txBody>
      </p:sp>
      <p:sp>
        <p:nvSpPr>
          <p:cNvPr id="7" name="2 - Θέση περιεχομένου"/>
          <p:cNvSpPr>
            <a:spLocks noGrp="1"/>
          </p:cNvSpPr>
          <p:nvPr>
            <p:ph idx="1"/>
          </p:nvPr>
        </p:nvSpPr>
        <p:spPr>
          <a:xfrm>
            <a:off x="467544" y="2060848"/>
            <a:ext cx="8219256" cy="3960440"/>
          </a:xfrm>
        </p:spPr>
        <p:txBody>
          <a:bodyPr>
            <a:noAutofit/>
          </a:bodyPr>
          <a:lstStyle/>
          <a:p>
            <a:pPr lvl="0">
              <a:buFont typeface="Wingdings" panose="05000000000000000000" pitchFamily="2" charset="2"/>
              <a:buChar char="§"/>
            </a:pPr>
            <a:r>
              <a:rPr lang="el-GR" sz="2400" dirty="0"/>
              <a:t>τα μολυσμένα (χρησιμοποιημένα) </a:t>
            </a:r>
            <a:r>
              <a:rPr lang="el-GR" sz="2400" dirty="0" smtClean="0"/>
              <a:t>όργανα </a:t>
            </a:r>
            <a:r>
              <a:rPr lang="el-GR" sz="2400" dirty="0"/>
              <a:t>και σκεύη, όπως κρίκοι ενοφθαλμισμού, σιφώνια καθώς και άλλο γυάλινο υλικό, δεν εγκαταλείπονται στις επιφάνειες των πάγκων. Οι κρίκοι </a:t>
            </a:r>
            <a:r>
              <a:rPr lang="el-GR" sz="2400" dirty="0" smtClean="0"/>
              <a:t>παραδείγματος χάριν πρέπει </a:t>
            </a:r>
            <a:r>
              <a:rPr lang="el-GR" sz="2400" dirty="0"/>
              <a:t>να αποστειρωθούν με φλόγα, ενώ τα σιφώνια να συγκεντρωθούν στα καθορισμένα δοχεία, επάνω στους πάγκους, </a:t>
            </a:r>
          </a:p>
          <a:p>
            <a:pPr lvl="0">
              <a:buFont typeface="Wingdings" panose="05000000000000000000" pitchFamily="2" charset="2"/>
              <a:buChar char="§"/>
            </a:pPr>
            <a:r>
              <a:rPr lang="el-GR" sz="2400" dirty="0"/>
              <a:t>με την ολοκλήρωση της εργαστηριακής άσκησης όλα τα υλικά και σκεύη τοποθετούνται στους ειδικούς χώρους, που έχουν υποδειχθεί από το προσωπικό του Εργαστηρίου,</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54850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ΚΑΝΟΝΕΣ ΑΣΦΑΛΕΙΑΣ ΚΑΤΑ ΤΗΝ ΕΡΓΑΣΙΑ ΣΤΟ ΕΡΓΑΣΤΗΡΙΟ ΜΙΚΡΟΒΙΟΛΟΓΙΑΣ</a:t>
            </a:r>
            <a:r>
              <a:rPr lang="en-US" dirty="0"/>
              <a:t> </a:t>
            </a:r>
            <a:r>
              <a:rPr lang="en-US" dirty="0" smtClean="0"/>
              <a:t>(</a:t>
            </a:r>
            <a:r>
              <a:rPr lang="el-GR" dirty="0" smtClean="0"/>
              <a:t>4 </a:t>
            </a:r>
            <a:r>
              <a:rPr lang="el-GR" dirty="0"/>
              <a:t>από </a:t>
            </a:r>
            <a:r>
              <a:rPr lang="el-GR" dirty="0" smtClean="0"/>
              <a:t>7)</a:t>
            </a:r>
            <a:endParaRPr lang="el-GR" dirty="0"/>
          </a:p>
        </p:txBody>
      </p:sp>
      <p:sp>
        <p:nvSpPr>
          <p:cNvPr id="2" name="Ορθογώνιο 1"/>
          <p:cNvSpPr/>
          <p:nvPr/>
        </p:nvSpPr>
        <p:spPr>
          <a:xfrm>
            <a:off x="467544" y="1628800"/>
            <a:ext cx="8219256" cy="4832092"/>
          </a:xfrm>
          <a:prstGeom prst="rect">
            <a:avLst/>
          </a:prstGeom>
        </p:spPr>
        <p:txBody>
          <a:bodyPr wrap="square">
            <a:spAutoFit/>
          </a:bodyPr>
          <a:lstStyle/>
          <a:p>
            <a:r>
              <a:rPr lang="el-GR" sz="2200" dirty="0"/>
              <a:t>Τέλος, για την πρόληψη τυχόν τραυματισμού ή μόλυνσης, πρέπει να εφαρμόζονται, πάντα, οι ακόλουθοι </a:t>
            </a:r>
            <a:r>
              <a:rPr lang="el-GR" sz="2200" dirty="0" smtClean="0"/>
              <a:t>κανόνες: </a:t>
            </a:r>
            <a:endParaRPr lang="el-GR" sz="2200" dirty="0"/>
          </a:p>
          <a:p>
            <a:pPr marL="342900" lvl="0" indent="-342900">
              <a:buFont typeface="Wingdings" panose="05000000000000000000" pitchFamily="2" charset="2"/>
              <a:buChar char="§"/>
            </a:pPr>
            <a:r>
              <a:rPr lang="el-GR" sz="2200" dirty="0"/>
              <a:t>πλύσιμο, πάντοτε, των χεριών με υγρό απορρυπαντικό και στέγνωμα, τόσο κατά την είσοδο, όσο και πριν από την αναχώρηση από το Εργαστήριο, </a:t>
            </a:r>
          </a:p>
          <a:p>
            <a:pPr marL="342900" indent="-342900">
              <a:buFont typeface="Wingdings" panose="05000000000000000000" pitchFamily="2" charset="2"/>
              <a:buChar char="§"/>
            </a:pPr>
            <a:r>
              <a:rPr lang="el-GR" sz="2200" dirty="0"/>
              <a:t>τοποθέτηση των μακριών μαλλιών μέσα σε χάρτινο, ειδικό, σκουφάκι μιας χρήσης ή δέσιμο στο πίσω μέρος με μία κορδέλα ή στερέωμα με ένα κοκαλάκι, ώστε να ελαχιστοποιηθεί η έκθεσή τους στη φλόγα των λύχνων, </a:t>
            </a:r>
            <a:endParaRPr lang="el-GR" sz="2200" dirty="0" smtClean="0"/>
          </a:p>
          <a:p>
            <a:pPr marL="342900" indent="-342900">
              <a:buFont typeface="Wingdings" panose="05000000000000000000" pitchFamily="2" charset="2"/>
              <a:buChar char="§"/>
            </a:pPr>
            <a:r>
              <a:rPr lang="el-GR" sz="2200" dirty="0"/>
              <a:t>η εργαστηριακή μπλούζα, κατά την παραμονή και εργασία στο Εργαστήριο, είναι άκρως απαραίτητη για την προστασία των ρούχων από μικροβιακή μόλυνση, το κάψιμο από αναμμένο λύχνο ή τον τυχαίο αποχρωματισμό τους από τα χρησιμοποιούμενα απολυμαντικά υγρά (χλώριο),</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Κανόνες Ασφαλείας-Δειγματοληψίας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9:46:3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5,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117240C-DEAC-4E39-AB56-7FDB65F5791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4507</TotalTime>
  <Words>1786</Words>
  <Application>Microsoft Office PowerPoint</Application>
  <PresentationFormat>Προβολή στην οθόνη (4:3)</PresentationFormat>
  <Paragraphs>146</Paragraphs>
  <Slides>22</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ΚΑΝΟΝΕΣ ΑΣΦΑΛΕΙΑΣ ΚΑΤΑ ΤΗΝ ΕΡΓΑΣΙΑ ΣΤΟ ΕΡΓΑΣΤΗΡΙΟ ΜΙΚΡΟΒΙΟΛΟΓΙΑΣ (1 από 7)</vt:lpstr>
      <vt:lpstr>ΚΑΝΟΝΕΣ ΑΣΦΑΛΕΙΑΣ ΚΑΤΑ ΤΗΝ ΕΡΓΑΣΙΑ ΣΤΟ ΕΡΓΑΣΤΗΡΙΟ ΜΙΚΡΟΒΙΟΛΟΓΙΑΣ (2 από 7)</vt:lpstr>
      <vt:lpstr>ΚΑΝΟΝΕΣ ΑΣΦΑΛΕΙΑΣ ΚΑΤΑ ΤΗΝ ΕΡΓΑΣΙΑ ΣΤΟ ΕΡΓΑΣΤΗΡΙΟ ΜΙΚΡΟΒΙΟΛΟΓΙΑΣ (3 από 7)</vt:lpstr>
      <vt:lpstr>ΚΑΝΟΝΕΣ ΑΣΦΑΛΕΙΑΣ ΚΑΤΑ ΤΗΝ ΕΡΓΑΣΙΑ ΣΤΟ ΕΡΓΑΣΤΗΡΙΟ ΜΙΚΡΟΒΙΟΛΟΓΙΑΣ (4 από 7)</vt:lpstr>
      <vt:lpstr>ΚΑΝΟΝΕΣ ΑΣΦΑΛΕΙΑΣ ΚΑΤΑ ΤΗΝ ΕΡΓΑΣΙΑ ΣΤΟ ΕΡΓΑΣΤΗΡΙΟ ΜΙΚΡΟΒΙΟΛΟΓΙΑΣ (5 από 7)</vt:lpstr>
      <vt:lpstr>ΚΑΝΟΝΕΣ ΑΣΦΑΛΕΙΑΣ ΚΑΤΑ ΤΗΝ ΕΡΓΑΣΙΑ ΣΤΟ ΕΡΓΑΣΤΗΡΙΟ ΜΙΚΡΟΒΙΟΛΟΓΙΑΣ (6 από 7)</vt:lpstr>
      <vt:lpstr>ΚΑΝΟΝΕΣ ΑΣΦΑΛΕΙΑΣ ΚΑΤΑ ΤΗΝ ΕΡΓΑΣΙΑ ΣΤΟ ΕΡΓΑΣΤΗΡΙΟ ΜΙΚΡΟΒΙΟΛΟΓΙΑΣ (7 από 7)</vt:lpstr>
      <vt:lpstr>Γενικές Εργαστηριακές Τεχνικές Εισαγωγή (1 από 2)</vt:lpstr>
      <vt:lpstr>Γενικές Εργαστηριακές Τεχνικές Εισαγωγή (2 από 2)</vt:lpstr>
      <vt:lpstr>ΔΕΙΓΜΑΤΟΛΗΨΙΑ (1 από 6)</vt:lpstr>
      <vt:lpstr>ΔΕΙΓΜΑΤΟΛΗΨΙΑ (2 από 6)</vt:lpstr>
      <vt:lpstr>ΔΕΙΓΜΑΤΟΛΗΨΙΑ (3 από 6)</vt:lpstr>
      <vt:lpstr>ΔΕΙΓΜΑΤΟΛΗΨΙΑ (4 από 6)</vt:lpstr>
      <vt:lpstr>ΔΕΙΓΜΑΤΟΛΗΨΙΑ (5 από 6)</vt:lpstr>
      <vt:lpstr>ΔΕΙΓΜΑΤΟΛΗΨΙΑ (6 από 6)</vt:lpstr>
      <vt:lpstr>Αποστολή των δειγμάτων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Κανόνες Ασφαλείας-Δειγματοληψίας</dc:subject>
  <dc:creator>Δρ. Ιωάννης Γιαβάσης</dc:creator>
  <cp:keywords>Κανόνες Ασφαλείας-Δειγματοληψίας</cp:keywords>
  <cp:lastModifiedBy>Windows User</cp:lastModifiedBy>
  <cp:revision>395</cp:revision>
  <dcterms:created xsi:type="dcterms:W3CDTF">2012-09-06T09:03:05Z</dcterms:created>
  <dcterms:modified xsi:type="dcterms:W3CDTF">2005-10-02T04:08:51Z</dcterms:modified>
</cp:coreProperties>
</file>