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 id="2147483972" r:id="rId2"/>
    <p:sldMasterId id="2147483984" r:id="rId3"/>
  </p:sldMasterIdLst>
  <p:notesMasterIdLst>
    <p:notesMasterId r:id="rId61"/>
  </p:notesMasterIdLst>
  <p:sldIdLst>
    <p:sldId id="259" r:id="rId4"/>
    <p:sldId id="504" r:id="rId5"/>
    <p:sldId id="435" r:id="rId6"/>
    <p:sldId id="471" r:id="rId7"/>
    <p:sldId id="465" r:id="rId8"/>
    <p:sldId id="478" r:id="rId9"/>
    <p:sldId id="404" r:id="rId10"/>
    <p:sldId id="534" r:id="rId11"/>
    <p:sldId id="405" r:id="rId12"/>
    <p:sldId id="535" r:id="rId13"/>
    <p:sldId id="560" r:id="rId14"/>
    <p:sldId id="537" r:id="rId15"/>
    <p:sldId id="538" r:id="rId16"/>
    <p:sldId id="408" r:id="rId17"/>
    <p:sldId id="406" r:id="rId18"/>
    <p:sldId id="407" r:id="rId19"/>
    <p:sldId id="540" r:id="rId20"/>
    <p:sldId id="541" r:id="rId21"/>
    <p:sldId id="486" r:id="rId22"/>
    <p:sldId id="411" r:id="rId23"/>
    <p:sldId id="410" r:id="rId24"/>
    <p:sldId id="402" r:id="rId25"/>
    <p:sldId id="512" r:id="rId26"/>
    <p:sldId id="513" r:id="rId27"/>
    <p:sldId id="485" r:id="rId28"/>
    <p:sldId id="542" r:id="rId29"/>
    <p:sldId id="437" r:id="rId30"/>
    <p:sldId id="298" r:id="rId31"/>
    <p:sldId id="472" r:id="rId32"/>
    <p:sldId id="299" r:id="rId33"/>
    <p:sldId id="528" r:id="rId34"/>
    <p:sldId id="333" r:id="rId35"/>
    <p:sldId id="397" r:id="rId36"/>
    <p:sldId id="511" r:id="rId37"/>
    <p:sldId id="382" r:id="rId38"/>
    <p:sldId id="519" r:id="rId39"/>
    <p:sldId id="548" r:id="rId40"/>
    <p:sldId id="549" r:id="rId41"/>
    <p:sldId id="558" r:id="rId42"/>
    <p:sldId id="557" r:id="rId43"/>
    <p:sldId id="383" r:id="rId44"/>
    <p:sldId id="276" r:id="rId45"/>
    <p:sldId id="278" r:id="rId46"/>
    <p:sldId id="304" r:id="rId47"/>
    <p:sldId id="559" r:id="rId48"/>
    <p:sldId id="543" r:id="rId49"/>
    <p:sldId id="532" r:id="rId50"/>
    <p:sldId id="529" r:id="rId51"/>
    <p:sldId id="359" r:id="rId52"/>
    <p:sldId id="555" r:id="rId53"/>
    <p:sldId id="556" r:id="rId54"/>
    <p:sldId id="400" r:id="rId55"/>
    <p:sldId id="322" r:id="rId56"/>
    <p:sldId id="525" r:id="rId57"/>
    <p:sldId id="533" r:id="rId58"/>
    <p:sldId id="464" r:id="rId59"/>
    <p:sldId id="313" r:id="rId6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14" autoAdjust="0"/>
  </p:normalViewPr>
  <p:slideViewPr>
    <p:cSldViewPr snapToGrid="0">
      <p:cViewPr>
        <p:scale>
          <a:sx n="66" d="100"/>
          <a:sy n="66" d="100"/>
        </p:scale>
        <p:origin x="114" y="30"/>
      </p:cViewPr>
      <p:guideLst>
        <p:guide orient="horz" pos="2160"/>
        <p:guide pos="3840"/>
      </p:guideLst>
    </p:cSldViewPr>
  </p:slideViewPr>
  <p:outlineViewPr>
    <p:cViewPr>
      <p:scale>
        <a:sx n="33" d="100"/>
        <a:sy n="33" d="100"/>
      </p:scale>
      <p:origin x="0" y="-31566"/>
    </p:cViewPr>
  </p:outlineViewPr>
  <p:notesTextViewPr>
    <p:cViewPr>
      <p:scale>
        <a:sx n="1" d="1"/>
        <a:sy n="1" d="1"/>
      </p:scale>
      <p:origin x="0" y="0"/>
    </p:cViewPr>
  </p:notesTextViewPr>
  <p:sorterViewPr>
    <p:cViewPr>
      <p:scale>
        <a:sx n="58" d="100"/>
        <a:sy n="58" d="100"/>
      </p:scale>
      <p:origin x="0" y="-80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C7301-4CC9-4E39-ACED-6ADB91A3FEFD}" type="datetimeFigureOut">
              <a:rPr lang="el-GR" smtClean="0"/>
              <a:t>1/10/2018</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D503C-33FD-4F75-B35C-DD64930993A2}" type="slidenum">
              <a:rPr lang="el-GR" smtClean="0"/>
              <a:t>‹#›</a:t>
            </a:fld>
            <a:endParaRPr lang="el-GR"/>
          </a:p>
        </p:txBody>
      </p:sp>
    </p:spTree>
    <p:extLst>
      <p:ext uri="{BB962C8B-B14F-4D97-AF65-F5344CB8AC3E}">
        <p14:creationId xmlns:p14="http://schemas.microsoft.com/office/powerpoint/2010/main" val="280437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sz="2800" dirty="0"/>
          </a:p>
        </p:txBody>
      </p:sp>
      <p:sp>
        <p:nvSpPr>
          <p:cNvPr id="4" name="Θέση αριθμού διαφάνειας 3"/>
          <p:cNvSpPr>
            <a:spLocks noGrp="1"/>
          </p:cNvSpPr>
          <p:nvPr>
            <p:ph type="sldNum" sz="quarter" idx="10"/>
          </p:nvPr>
        </p:nvSpPr>
        <p:spPr/>
        <p:txBody>
          <a:bodyPr/>
          <a:lstStyle/>
          <a:p>
            <a:fld id="{0E3D503C-33FD-4F75-B35C-DD64930993A2}" type="slidenum">
              <a:rPr lang="el-GR" smtClean="0"/>
              <a:t>4</a:t>
            </a:fld>
            <a:endParaRPr lang="el-GR"/>
          </a:p>
        </p:txBody>
      </p:sp>
    </p:spTree>
    <p:extLst>
      <p:ext uri="{BB962C8B-B14F-4D97-AF65-F5344CB8AC3E}">
        <p14:creationId xmlns:p14="http://schemas.microsoft.com/office/powerpoint/2010/main" val="4012044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E3D503C-33FD-4F75-B35C-DD64930993A2}" type="slidenum">
              <a:rPr lang="el-GR" smtClean="0"/>
              <a:t>46</a:t>
            </a:fld>
            <a:endParaRPr lang="el-GR"/>
          </a:p>
        </p:txBody>
      </p:sp>
    </p:spTree>
    <p:extLst>
      <p:ext uri="{BB962C8B-B14F-4D97-AF65-F5344CB8AC3E}">
        <p14:creationId xmlns:p14="http://schemas.microsoft.com/office/powerpoint/2010/main" val="229152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E3D503C-33FD-4F75-B35C-DD64930993A2}" type="slidenum">
              <a:rPr lang="el-GR" smtClean="0"/>
              <a:t>7</a:t>
            </a:fld>
            <a:endParaRPr lang="el-GR"/>
          </a:p>
        </p:txBody>
      </p:sp>
    </p:spTree>
    <p:extLst>
      <p:ext uri="{BB962C8B-B14F-4D97-AF65-F5344CB8AC3E}">
        <p14:creationId xmlns:p14="http://schemas.microsoft.com/office/powerpoint/2010/main" val="2452256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E3D503C-33FD-4F75-B35C-DD64930993A2}" type="slidenum">
              <a:rPr lang="el-GR" smtClean="0"/>
              <a:t>9</a:t>
            </a:fld>
            <a:endParaRPr lang="el-GR"/>
          </a:p>
        </p:txBody>
      </p:sp>
    </p:spTree>
    <p:extLst>
      <p:ext uri="{BB962C8B-B14F-4D97-AF65-F5344CB8AC3E}">
        <p14:creationId xmlns:p14="http://schemas.microsoft.com/office/powerpoint/2010/main" val="258177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E3D503C-33FD-4F75-B35C-DD64930993A2}" type="slidenum">
              <a:rPr lang="el-GR" smtClean="0"/>
              <a:t>10</a:t>
            </a:fld>
            <a:endParaRPr lang="el-GR"/>
          </a:p>
        </p:txBody>
      </p:sp>
    </p:spTree>
    <p:extLst>
      <p:ext uri="{BB962C8B-B14F-4D97-AF65-F5344CB8AC3E}">
        <p14:creationId xmlns:p14="http://schemas.microsoft.com/office/powerpoint/2010/main" val="368275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E3D503C-33FD-4F75-B35C-DD64930993A2}" type="slidenum">
              <a:rPr lang="el-GR" smtClean="0"/>
              <a:t>22</a:t>
            </a:fld>
            <a:endParaRPr lang="el-GR"/>
          </a:p>
        </p:txBody>
      </p:sp>
    </p:spTree>
    <p:extLst>
      <p:ext uri="{BB962C8B-B14F-4D97-AF65-F5344CB8AC3E}">
        <p14:creationId xmlns:p14="http://schemas.microsoft.com/office/powerpoint/2010/main" val="233282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E3D503C-33FD-4F75-B35C-DD64930993A2}" type="slidenum">
              <a:rPr lang="el-GR" smtClean="0"/>
              <a:t>27</a:t>
            </a:fld>
            <a:endParaRPr lang="el-GR"/>
          </a:p>
        </p:txBody>
      </p:sp>
    </p:spTree>
    <p:extLst>
      <p:ext uri="{BB962C8B-B14F-4D97-AF65-F5344CB8AC3E}">
        <p14:creationId xmlns:p14="http://schemas.microsoft.com/office/powerpoint/2010/main" val="2423458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E3D503C-33FD-4F75-B35C-DD64930993A2}" type="slidenum">
              <a:rPr lang="el-GR" smtClean="0"/>
              <a:t>30</a:t>
            </a:fld>
            <a:endParaRPr lang="el-GR"/>
          </a:p>
        </p:txBody>
      </p:sp>
    </p:spTree>
    <p:extLst>
      <p:ext uri="{BB962C8B-B14F-4D97-AF65-F5344CB8AC3E}">
        <p14:creationId xmlns:p14="http://schemas.microsoft.com/office/powerpoint/2010/main" val="2363154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70556D-F56B-4416-ADD4-678E3A5ADA5E}" type="slidenum">
              <a:rPr lang="el-GR" altLang="el-GR" smtClean="0">
                <a:solidFill>
                  <a:srgbClr val="000000"/>
                </a:solidFill>
              </a:rPr>
              <a:pPr/>
              <a:t>34</a:t>
            </a:fld>
            <a:endParaRPr lang="el-GR" altLang="el-GR" smtClean="0">
              <a:solidFill>
                <a:srgbClr val="000000"/>
              </a:solidFill>
            </a:endParaRPr>
          </a:p>
        </p:txBody>
      </p:sp>
      <p:sp>
        <p:nvSpPr>
          <p:cNvPr id="972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fld id="{3D546AA4-A347-45DC-BF92-5F83975F8B78}" type="slidenum">
              <a:rPr lang="el-GR" altLang="el-GR" sz="1200" smtClean="0">
                <a:solidFill>
                  <a:srgbClr val="000000"/>
                </a:solidFill>
              </a:rPr>
              <a:pPr algn="r" fontAlgn="base">
                <a:spcBef>
                  <a:spcPct val="0"/>
                </a:spcBef>
                <a:spcAft>
                  <a:spcPct val="0"/>
                </a:spcAft>
              </a:pPr>
              <a:t>34</a:t>
            </a:fld>
            <a:endParaRPr lang="el-GR" altLang="el-GR" sz="1200" smtClean="0">
              <a:solidFill>
                <a:srgbClr val="000000"/>
              </a:solidFill>
            </a:endParaRPr>
          </a:p>
        </p:txBody>
      </p:sp>
      <p:sp>
        <p:nvSpPr>
          <p:cNvPr id="97284" name="Rectangle 2"/>
          <p:cNvSpPr>
            <a:spLocks noGrp="1" noRot="1" noChangeAspect="1" noChangeArrowheads="1" noTextEdit="1"/>
          </p:cNvSpPr>
          <p:nvPr>
            <p:ph type="sldImg"/>
          </p:nvPr>
        </p:nvSpPr>
        <p:spPr>
          <a:ln/>
        </p:spPr>
      </p:sp>
      <p:sp>
        <p:nvSpPr>
          <p:cNvPr id="97285" name="Rectangle 3"/>
          <p:cNvSpPr>
            <a:spLocks noGrp="1" noChangeArrowheads="1"/>
          </p:cNvSpPr>
          <p:nvPr>
            <p:ph type="body" idx="1"/>
          </p:nvPr>
        </p:nvSpPr>
        <p:spPr>
          <a:xfrm>
            <a:off x="914400" y="4343400"/>
            <a:ext cx="5029200" cy="4114800"/>
          </a:xfrm>
          <a:noFill/>
        </p:spPr>
        <p:txBody>
          <a:bodyPr/>
          <a:lstStyle/>
          <a:p>
            <a:pPr eaLnBrk="1" hangingPunct="1"/>
            <a:r>
              <a:rPr lang="en-US" altLang="el-GR" smtClean="0"/>
              <a:t>    </a:t>
            </a:r>
          </a:p>
        </p:txBody>
      </p:sp>
    </p:spTree>
    <p:extLst>
      <p:ext uri="{BB962C8B-B14F-4D97-AF65-F5344CB8AC3E}">
        <p14:creationId xmlns:p14="http://schemas.microsoft.com/office/powerpoint/2010/main" val="1874779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E3D503C-33FD-4F75-B35C-DD64930993A2}" type="slidenum">
              <a:rPr lang="el-GR" smtClean="0"/>
              <a:t>40</a:t>
            </a:fld>
            <a:endParaRPr lang="el-GR"/>
          </a:p>
        </p:txBody>
      </p:sp>
    </p:spTree>
    <p:extLst>
      <p:ext uri="{BB962C8B-B14F-4D97-AF65-F5344CB8AC3E}">
        <p14:creationId xmlns:p14="http://schemas.microsoft.com/office/powerpoint/2010/main" val="157592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6000" spc="-38" baseline="0">
                <a:solidFill>
                  <a:schemeClr val="tx1">
                    <a:lumMod val="85000"/>
                    <a:lumOff val="15000"/>
                  </a:schemeClr>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51" y="4455620"/>
            <a:ext cx="10058400" cy="1143000"/>
          </a:xfrm>
        </p:spPr>
        <p:txBody>
          <a:bodyPr lIns="91440" rIns="91440"/>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l-GR" smtClean="0"/>
              <a:t>Στυλ κύριου υπότιτλου</a:t>
            </a:r>
            <a:endParaRPr lang="en-US" dirty="0"/>
          </a:p>
        </p:txBody>
      </p:sp>
      <p:sp>
        <p:nvSpPr>
          <p:cNvPr id="7"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4421FA7-712D-44E9-B130-7E4A6067CD05}" type="slidenum">
              <a:rPr lang="el-GR"/>
              <a:pPr>
                <a:defRPr/>
              </a:pPr>
              <a:t>‹#›</a:t>
            </a:fld>
            <a:endParaRPr lang="el-GR"/>
          </a:p>
        </p:txBody>
      </p:sp>
    </p:spTree>
    <p:extLst>
      <p:ext uri="{BB962C8B-B14F-4D97-AF65-F5344CB8AC3E}">
        <p14:creationId xmlns:p14="http://schemas.microsoft.com/office/powerpoint/2010/main" val="3427179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4AB6108-64E0-40BA-BC97-940D1B66B257}" type="slidenum">
              <a:rPr lang="el-GR"/>
              <a:pPr>
                <a:defRPr/>
              </a:pPr>
              <a:t>‹#›</a:t>
            </a:fld>
            <a:endParaRPr lang="el-GR"/>
          </a:p>
        </p:txBody>
      </p:sp>
    </p:spTree>
    <p:extLst>
      <p:ext uri="{BB962C8B-B14F-4D97-AF65-F5344CB8AC3E}">
        <p14:creationId xmlns:p14="http://schemas.microsoft.com/office/powerpoint/2010/main" val="1788236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1" y="414778"/>
            <a:ext cx="7734300" cy="5757422"/>
          </a:xfrm>
        </p:spPr>
        <p:txBody>
          <a:bodyPr vert="eaVert" lIns="45720" tIns="0" rIns="45720" bIns="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F62CF1A-00BB-4BC8-B987-0BCE43F96108}" type="slidenum">
              <a:rPr lang="el-GR"/>
              <a:pPr>
                <a:defRPr/>
              </a:pPr>
              <a:t>‹#›</a:t>
            </a:fld>
            <a:endParaRPr lang="el-GR"/>
          </a:p>
        </p:txBody>
      </p:sp>
    </p:spTree>
    <p:extLst>
      <p:ext uri="{BB962C8B-B14F-4D97-AF65-F5344CB8AC3E}">
        <p14:creationId xmlns:p14="http://schemas.microsoft.com/office/powerpoint/2010/main" val="1697089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7813"/>
            <a:ext cx="10972800" cy="584835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69"/>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fr-FR"/>
          </a:p>
        </p:txBody>
      </p:sp>
      <p:sp>
        <p:nvSpPr>
          <p:cNvPr id="4" name="Rectangle 70"/>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fr-FR"/>
          </a:p>
        </p:txBody>
      </p:sp>
      <p:sp>
        <p:nvSpPr>
          <p:cNvPr id="5" name="Rectangle 71"/>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EC46A99-6A20-415A-96BE-553ED14C78D7}" type="slidenum">
              <a:rPr lang="fr-FR" altLang="el-GR"/>
              <a:pPr>
                <a:defRPr/>
              </a:pPr>
              <a:t>‹#›</a:t>
            </a:fld>
            <a:endParaRPr lang="fr-FR" altLang="el-GR"/>
          </a:p>
        </p:txBody>
      </p:sp>
    </p:spTree>
    <p:extLst>
      <p:ext uri="{BB962C8B-B14F-4D97-AF65-F5344CB8AC3E}">
        <p14:creationId xmlns:p14="http://schemas.microsoft.com/office/powerpoint/2010/main" val="245729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Θέση ημερομηνίας 3"/>
          <p:cNvSpPr>
            <a:spLocks noGrp="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Θέση υποσέλιδου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7" name="Θέση αριθμού διαφάνειας 5"/>
          <p:cNvSpPr>
            <a:spLocks noGrp="1"/>
          </p:cNvSpPr>
          <p:nvPr>
            <p:ph type="sldNum" sz="quarter" idx="12"/>
          </p:nvPr>
        </p:nvSpPr>
        <p:spPr/>
        <p:txBody>
          <a:bodyPr/>
          <a:lstStyle>
            <a:lvl1pPr>
              <a:defRPr>
                <a:cs typeface="Arial" panose="020B0604020202020204" pitchFamily="34" charset="0"/>
              </a:defRPr>
            </a:lvl1pPr>
          </a:lstStyle>
          <a:p>
            <a:pPr>
              <a:defRPr/>
            </a:pPr>
            <a:fld id="{43AA871E-5DCB-4433-B41D-6BFA6BCA3F80}" type="slidenum">
              <a:rPr lang="en-US" altLang="el-GR"/>
              <a:pPr>
                <a:defRPr/>
              </a:pPr>
              <a:t>‹#›</a:t>
            </a:fld>
            <a:endParaRPr lang="en-US" altLang="el-GR"/>
          </a:p>
        </p:txBody>
      </p:sp>
    </p:spTree>
    <p:extLst>
      <p:ext uri="{BB962C8B-B14F-4D97-AF65-F5344CB8AC3E}">
        <p14:creationId xmlns:p14="http://schemas.microsoft.com/office/powerpoint/2010/main" val="3065801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158750"/>
            <a:ext cx="10972800" cy="1258888"/>
          </a:xfrm>
        </p:spPr>
        <p:txBody>
          <a:bodyPr/>
          <a:lstStyle/>
          <a:p>
            <a:r>
              <a:rPr lang="el-GR" smtClean="0"/>
              <a:t>Στυλ κύριου τίτλου</a:t>
            </a:r>
            <a:endParaRPr lang="el-GR"/>
          </a:p>
        </p:txBody>
      </p:sp>
      <p:sp>
        <p:nvSpPr>
          <p:cNvPr id="3" name="2 - Θέση κειμένου"/>
          <p:cNvSpPr>
            <a:spLocks noGrp="1"/>
          </p:cNvSpPr>
          <p:nvPr>
            <p:ph type="body" sz="half" idx="1"/>
          </p:nvPr>
        </p:nvSpPr>
        <p:spPr>
          <a:xfrm>
            <a:off x="609600" y="1600203"/>
            <a:ext cx="5384800" cy="4530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6197600" y="1600203"/>
            <a:ext cx="5384800" cy="21891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6197600" y="3941763"/>
            <a:ext cx="5384800" cy="21891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609600" y="6243638"/>
            <a:ext cx="2844800" cy="457200"/>
          </a:xfrm>
        </p:spPr>
        <p:txBody>
          <a:bodyPr/>
          <a:lstStyle>
            <a:lvl1pPr>
              <a:defRPr>
                <a:cs typeface="Arial" panose="020B0604020202020204" pitchFamily="34" charset="0"/>
              </a:defRPr>
            </a:lvl1pPr>
          </a:lstStyle>
          <a:p>
            <a:pPr>
              <a:defRPr/>
            </a:pPr>
            <a:endParaRPr lang="en-US"/>
          </a:p>
        </p:txBody>
      </p:sp>
      <p:sp>
        <p:nvSpPr>
          <p:cNvPr id="7" name="6 - Θέση υποσέλιδου"/>
          <p:cNvSpPr>
            <a:spLocks noGrp="1"/>
          </p:cNvSpPr>
          <p:nvPr>
            <p:ph type="ftr" sz="quarter" idx="11"/>
          </p:nvPr>
        </p:nvSpPr>
        <p:spPr>
          <a:xfrm>
            <a:off x="4165600" y="6248400"/>
            <a:ext cx="3860800" cy="457200"/>
          </a:xfrm>
        </p:spPr>
        <p:txBody>
          <a:bodyPr/>
          <a:lstStyle>
            <a:lvl1pPr>
              <a:defRPr>
                <a:cs typeface="Arial" panose="020B0604020202020204" pitchFamily="34" charset="0"/>
              </a:defRPr>
            </a:lvl1pPr>
          </a:lstStyle>
          <a:p>
            <a:pPr>
              <a:defRPr/>
            </a:pPr>
            <a:endParaRPr lang="en-US"/>
          </a:p>
        </p:txBody>
      </p:sp>
      <p:sp>
        <p:nvSpPr>
          <p:cNvPr id="8" name="7 - Θέση αριθμού διαφάνειας"/>
          <p:cNvSpPr>
            <a:spLocks noGrp="1"/>
          </p:cNvSpPr>
          <p:nvPr>
            <p:ph type="sldNum" sz="quarter" idx="12"/>
          </p:nvPr>
        </p:nvSpPr>
        <p:spPr>
          <a:xfrm>
            <a:off x="8737600" y="6243638"/>
            <a:ext cx="2844800" cy="457200"/>
          </a:xfrm>
        </p:spPr>
        <p:txBody>
          <a:bodyPr/>
          <a:lstStyle>
            <a:lvl1pPr>
              <a:defRPr>
                <a:cs typeface="Arial" panose="020B0604020202020204" pitchFamily="34" charset="0"/>
              </a:defRPr>
            </a:lvl1pPr>
          </a:lstStyle>
          <a:p>
            <a:pPr>
              <a:defRPr/>
            </a:pPr>
            <a:fld id="{22C3D5EB-27D7-4BA4-A1C8-BE7B7BF7B41B}" type="slidenum">
              <a:rPr lang="en-US" altLang="el-GR"/>
              <a:pPr>
                <a:defRPr/>
              </a:pPr>
              <a:t>‹#›</a:t>
            </a:fld>
            <a:endParaRPr lang="en-US" altLang="el-GR"/>
          </a:p>
        </p:txBody>
      </p:sp>
    </p:spTree>
    <p:extLst>
      <p:ext uri="{BB962C8B-B14F-4D97-AF65-F5344CB8AC3E}">
        <p14:creationId xmlns:p14="http://schemas.microsoft.com/office/powerpoint/2010/main" val="4182838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1"/>
            <a:ext cx="5384800" cy="4525963"/>
          </a:xfrm>
        </p:spPr>
        <p:txBody>
          <a:bodyPr rtlCol="0">
            <a:normAutofit/>
          </a:bodyPr>
          <a:lstStyle/>
          <a:p>
            <a:pPr lvl="0"/>
            <a:endParaRPr lang="en-US" noProof="0" smtClean="0"/>
          </a:p>
        </p:txBody>
      </p:sp>
      <p:sp>
        <p:nvSpPr>
          <p:cNvPr id="5" name="Θέση ημερομηνίας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pPr>
              <a:defRPr/>
            </a:pPr>
            <a:fld id="{634E6580-A3F9-4B9D-B11E-2C7406F7EBB0}" type="slidenum">
              <a:rPr lang="en-US" altLang="el-GR"/>
              <a:pPr>
                <a:defRPr/>
              </a:pPr>
              <a:t>‹#›</a:t>
            </a:fld>
            <a:endParaRPr lang="en-US" altLang="el-GR"/>
          </a:p>
        </p:txBody>
      </p:sp>
    </p:spTree>
    <p:extLst>
      <p:ext uri="{BB962C8B-B14F-4D97-AF65-F5344CB8AC3E}">
        <p14:creationId xmlns:p14="http://schemas.microsoft.com/office/powerpoint/2010/main" val="2946576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6000" spc="-38" baseline="0">
                <a:solidFill>
                  <a:schemeClr val="tx1">
                    <a:lumMod val="85000"/>
                    <a:lumOff val="15000"/>
                  </a:schemeClr>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51" y="4455620"/>
            <a:ext cx="10058400" cy="1143000"/>
          </a:xfrm>
        </p:spPr>
        <p:txBody>
          <a:bodyPr lIns="91440" rIns="91440"/>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l-GR" smtClean="0"/>
              <a:t>Στυλ κύριου υπότιτλου</a:t>
            </a:r>
            <a:endParaRPr lang="en-US" dirty="0"/>
          </a:p>
        </p:txBody>
      </p:sp>
      <p:sp>
        <p:nvSpPr>
          <p:cNvPr id="7"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CC5B91-6903-4A24-B956-2BB7A3A0BB30}" type="slidenum">
              <a:rPr lang="el-GR"/>
              <a:pPr>
                <a:defRPr/>
              </a:pPr>
              <a:t>‹#›</a:t>
            </a:fld>
            <a:endParaRPr lang="el-GR"/>
          </a:p>
        </p:txBody>
      </p:sp>
    </p:spTree>
    <p:extLst>
      <p:ext uri="{BB962C8B-B14F-4D97-AF65-F5344CB8AC3E}">
        <p14:creationId xmlns:p14="http://schemas.microsoft.com/office/powerpoint/2010/main" val="500998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sz="2700">
                <a:latin typeface="+mn-lt"/>
              </a:defRPr>
            </a:lvl1pPr>
          </a:lstStyle>
          <a:p>
            <a:r>
              <a:rPr lang="el-GR" dirty="0" smtClean="0"/>
              <a:t>Στυλ κύριου τίτλου</a:t>
            </a:r>
            <a:endParaRPr lang="en-US" dirty="0"/>
          </a:p>
        </p:txBody>
      </p:sp>
      <p:sp>
        <p:nvSpPr>
          <p:cNvPr id="3" name="Content Placeholder 2"/>
          <p:cNvSpPr>
            <a:spLocks noGrp="1"/>
          </p:cNvSpPr>
          <p:nvPr>
            <p:ph idx="1"/>
          </p:nvPr>
        </p:nvSpPr>
        <p:spPr/>
        <p:txBody>
          <a:bodyPr/>
          <a:lstStyle>
            <a:lvl1pPr algn="just">
              <a:defRPr>
                <a:solidFill>
                  <a:schemeClr val="tx1">
                    <a:lumMod val="85000"/>
                    <a:lumOff val="15000"/>
                  </a:schemeClr>
                </a:solidFill>
              </a:defRPr>
            </a:lvl1pPr>
            <a:lvl2pPr algn="just">
              <a:defRPr>
                <a:solidFill>
                  <a:schemeClr val="tx1">
                    <a:lumMod val="85000"/>
                    <a:lumOff val="15000"/>
                  </a:schemeClr>
                </a:solidFill>
              </a:defRPr>
            </a:lvl2pPr>
            <a:lvl3pPr algn="just">
              <a:defRPr>
                <a:solidFill>
                  <a:schemeClr val="tx1">
                    <a:lumMod val="85000"/>
                    <a:lumOff val="15000"/>
                  </a:schemeClr>
                </a:solidFill>
              </a:defRPr>
            </a:lvl3pPr>
            <a:lvl4pPr algn="just">
              <a:defRPr>
                <a:solidFill>
                  <a:schemeClr val="tx1">
                    <a:lumMod val="85000"/>
                    <a:lumOff val="15000"/>
                  </a:schemeClr>
                </a:solidFill>
              </a:defRPr>
            </a:lvl4pPr>
            <a:lvl5pPr algn="just">
              <a:defRPr>
                <a:solidFill>
                  <a:schemeClr val="tx1">
                    <a:lumMod val="85000"/>
                    <a:lumOff val="15000"/>
                  </a:schemeClr>
                </a:solidFill>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10"/>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latin typeface="Arial" panose="020B0604020202020204" pitchFamily="34" charset="0"/>
                <a:cs typeface="Arial" panose="020B0604020202020204" pitchFamily="34" charset="0"/>
              </a:defRPr>
            </a:lvl1pPr>
          </a:lstStyle>
          <a:p>
            <a:pPr>
              <a:defRPr/>
            </a:pPr>
            <a:r>
              <a:rPr lang="en-US"/>
              <a:t>6 Μαΐου 2018, Βόλος</a:t>
            </a:r>
            <a:endParaRPr lang="el-GR"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C8F5718-9F51-4894-8956-67390EB05908}" type="slidenum">
              <a:rPr lang="el-GR"/>
              <a:pPr>
                <a:defRPr/>
              </a:pPr>
              <a:t>‹#›</a:t>
            </a:fld>
            <a:endParaRPr lang="el-GR"/>
          </a:p>
        </p:txBody>
      </p:sp>
    </p:spTree>
    <p:extLst>
      <p:ext uri="{BB962C8B-B14F-4D97-AF65-F5344CB8AC3E}">
        <p14:creationId xmlns:p14="http://schemas.microsoft.com/office/powerpoint/2010/main" val="433052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6000" b="0">
                <a:solidFill>
                  <a:schemeClr val="tx1">
                    <a:lumMod val="85000"/>
                    <a:lumOff val="1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097280" y="4453128"/>
            <a:ext cx="10058400" cy="1143000"/>
          </a:xfrm>
        </p:spPr>
        <p:txBody>
          <a:bodyPr lIns="91440" rIns="91440"/>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smtClean="0"/>
              <a:t>Στυλ υποδείγματος κειμένου</a:t>
            </a:r>
          </a:p>
        </p:txBody>
      </p:sp>
      <p:sp>
        <p:nvSpPr>
          <p:cNvPr id="7"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AA5EDCB-413E-41AD-BB35-C9D6F6F3FFDC}" type="slidenum">
              <a:rPr lang="el-GR"/>
              <a:pPr>
                <a:defRPr/>
              </a:pPr>
              <a:t>‹#›</a:t>
            </a:fld>
            <a:endParaRPr lang="el-GR"/>
          </a:p>
        </p:txBody>
      </p:sp>
    </p:spTree>
    <p:extLst>
      <p:ext uri="{BB962C8B-B14F-4D97-AF65-F5344CB8AC3E}">
        <p14:creationId xmlns:p14="http://schemas.microsoft.com/office/powerpoint/2010/main" val="3189879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8B2653D-C774-4043-AE71-1E77DA82C877}" type="slidenum">
              <a:rPr lang="el-GR"/>
              <a:pPr>
                <a:defRPr/>
              </a:pPr>
              <a:t>‹#›</a:t>
            </a:fld>
            <a:endParaRPr lang="el-GR"/>
          </a:p>
        </p:txBody>
      </p:sp>
    </p:spTree>
    <p:extLst>
      <p:ext uri="{BB962C8B-B14F-4D97-AF65-F5344CB8AC3E}">
        <p14:creationId xmlns:p14="http://schemas.microsoft.com/office/powerpoint/2010/main" val="142416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sz="2700">
                <a:latin typeface="+mn-lt"/>
              </a:defRPr>
            </a:lvl1pPr>
          </a:lstStyle>
          <a:p>
            <a:r>
              <a:rPr lang="el-GR" dirty="0" smtClean="0"/>
              <a:t>Στυλ κύριου τίτλου</a:t>
            </a:r>
            <a:endParaRPr lang="en-US" dirty="0"/>
          </a:p>
        </p:txBody>
      </p:sp>
      <p:sp>
        <p:nvSpPr>
          <p:cNvPr id="3" name="Content Placeholder 2"/>
          <p:cNvSpPr>
            <a:spLocks noGrp="1"/>
          </p:cNvSpPr>
          <p:nvPr>
            <p:ph idx="1"/>
          </p:nvPr>
        </p:nvSpPr>
        <p:spPr/>
        <p:txBody>
          <a:bodyPr/>
          <a:lstStyle>
            <a:lvl1pPr algn="just">
              <a:defRPr>
                <a:solidFill>
                  <a:schemeClr val="tx1">
                    <a:lumMod val="85000"/>
                    <a:lumOff val="15000"/>
                  </a:schemeClr>
                </a:solidFill>
              </a:defRPr>
            </a:lvl1pPr>
            <a:lvl2pPr algn="just">
              <a:defRPr>
                <a:solidFill>
                  <a:schemeClr val="tx1">
                    <a:lumMod val="85000"/>
                    <a:lumOff val="15000"/>
                  </a:schemeClr>
                </a:solidFill>
              </a:defRPr>
            </a:lvl2pPr>
            <a:lvl3pPr algn="just">
              <a:defRPr>
                <a:solidFill>
                  <a:schemeClr val="tx1">
                    <a:lumMod val="85000"/>
                    <a:lumOff val="15000"/>
                  </a:schemeClr>
                </a:solidFill>
              </a:defRPr>
            </a:lvl3pPr>
            <a:lvl4pPr algn="just">
              <a:defRPr>
                <a:solidFill>
                  <a:schemeClr val="tx1">
                    <a:lumMod val="85000"/>
                    <a:lumOff val="15000"/>
                  </a:schemeClr>
                </a:solidFill>
              </a:defRPr>
            </a:lvl4pPr>
            <a:lvl5pPr algn="just">
              <a:defRPr>
                <a:solidFill>
                  <a:schemeClr val="tx1">
                    <a:lumMod val="85000"/>
                    <a:lumOff val="15000"/>
                  </a:schemeClr>
                </a:solidFill>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10"/>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latin typeface="Arial" panose="020B0604020202020204" pitchFamily="34" charset="0"/>
                <a:cs typeface="Arial" panose="020B0604020202020204" pitchFamily="34" charset="0"/>
              </a:defRPr>
            </a:lvl1pPr>
          </a:lstStyle>
          <a:p>
            <a:pPr>
              <a:defRPr/>
            </a:pPr>
            <a:r>
              <a:rPr lang="en-US"/>
              <a:t>6 Μαΐου 2018, Βόλος</a:t>
            </a:r>
            <a:endParaRPr lang="el-GR"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16C49B7-A1E2-4307-90D3-16EA6E98FB0E}" type="slidenum">
              <a:rPr lang="el-GR"/>
              <a:pPr>
                <a:defRPr/>
              </a:pPr>
              <a:t>‹#›</a:t>
            </a:fld>
            <a:endParaRPr lang="el-GR"/>
          </a:p>
        </p:txBody>
      </p:sp>
    </p:spTree>
    <p:extLst>
      <p:ext uri="{BB962C8B-B14F-4D97-AF65-F5344CB8AC3E}">
        <p14:creationId xmlns:p14="http://schemas.microsoft.com/office/powerpoint/2010/main" val="1565199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smtClean="0"/>
              <a:t>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smtClean="0"/>
              <a:t>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A43C875-B487-4921-A532-BEDBB8A6FD11}" type="slidenum">
              <a:rPr lang="el-GR"/>
              <a:pPr>
                <a:defRPr/>
              </a:pPr>
              <a:t>‹#›</a:t>
            </a:fld>
            <a:endParaRPr lang="el-GR"/>
          </a:p>
        </p:txBody>
      </p:sp>
    </p:spTree>
    <p:extLst>
      <p:ext uri="{BB962C8B-B14F-4D97-AF65-F5344CB8AC3E}">
        <p14:creationId xmlns:p14="http://schemas.microsoft.com/office/powerpoint/2010/main" val="4011945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6DF6441-5E06-4F78-BBF0-8FC1C171AE60}" type="slidenum">
              <a:rPr lang="el-GR"/>
              <a:pPr>
                <a:defRPr/>
              </a:pPr>
              <a:t>‹#›</a:t>
            </a:fld>
            <a:endParaRPr lang="el-GR"/>
          </a:p>
        </p:txBody>
      </p:sp>
    </p:spTree>
    <p:extLst>
      <p:ext uri="{BB962C8B-B14F-4D97-AF65-F5344CB8AC3E}">
        <p14:creationId xmlns:p14="http://schemas.microsoft.com/office/powerpoint/2010/main" val="894680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Rectangle 4"/>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5" name="Footer Placeholder 7"/>
          <p:cNvSpPr>
            <a:spLocks noGrp="1"/>
          </p:cNvSpPr>
          <p:nvPr>
            <p:ph type="ftr" sz="quarter" idx="11"/>
          </p:nvPr>
        </p:nvSpPr>
        <p:spPr/>
        <p:txBody>
          <a:bodyPr/>
          <a:lstStyle>
            <a:lvl1pPr eaLnBrk="0" fontAlgn="base" hangingPunct="0">
              <a:spcBef>
                <a:spcPct val="0"/>
              </a:spcBef>
              <a:spcAft>
                <a:spcPct val="0"/>
              </a:spcAft>
              <a:defRPr>
                <a:solidFill>
                  <a:srgbClr val="FFFFFF"/>
                </a:solidFill>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6"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2FA449-46F1-40E8-A8B6-8D8D99BF6B5D}" type="slidenum">
              <a:rPr lang="el-GR"/>
              <a:pPr>
                <a:defRPr/>
              </a:pPr>
              <a:t>‹#›</a:t>
            </a:fld>
            <a:endParaRPr lang="el-GR"/>
          </a:p>
        </p:txBody>
      </p:sp>
    </p:spTree>
    <p:extLst>
      <p:ext uri="{BB962C8B-B14F-4D97-AF65-F5344CB8AC3E}">
        <p14:creationId xmlns:p14="http://schemas.microsoft.com/office/powerpoint/2010/main" val="4141269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Rectangle 7"/>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2700" b="0">
                <a:solidFill>
                  <a:srgbClr val="FFFFFF"/>
                </a:solidFill>
              </a:defRPr>
            </a:lvl1pPr>
          </a:lstStyle>
          <a:p>
            <a:r>
              <a:rPr lang="el-GR" smtClean="0"/>
              <a:t>Στυλ κύριου τίτλου</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smtClean="0"/>
              <a:t>Στυλ υποδείγματος κειμένου</a:t>
            </a:r>
          </a:p>
        </p:txBody>
      </p:sp>
      <p:sp>
        <p:nvSpPr>
          <p:cNvPr id="7" name="Date Placeholder 4"/>
          <p:cNvSpPr>
            <a:spLocks noGrp="1"/>
          </p:cNvSpPr>
          <p:nvPr>
            <p:ph type="dt" sz="half" idx="10"/>
          </p:nvPr>
        </p:nvSpPr>
        <p:spPr>
          <a:xfrm>
            <a:off x="465667" y="6459539"/>
            <a:ext cx="2618317" cy="365125"/>
          </a:xfrm>
        </p:spPr>
        <p:txBody>
          <a:bodyPr/>
          <a:lstStyle>
            <a:lvl1pPr algn="l"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5"/>
          <p:cNvSpPr>
            <a:spLocks noGrp="1"/>
          </p:cNvSpPr>
          <p:nvPr>
            <p:ph type="ftr" sz="quarter" idx="11"/>
          </p:nvPr>
        </p:nvSpPr>
        <p:spPr>
          <a:xfrm>
            <a:off x="4800600" y="6459539"/>
            <a:ext cx="4648200" cy="365125"/>
          </a:xfrm>
        </p:spPr>
        <p:txBody>
          <a:bodyPr/>
          <a:lstStyle>
            <a:lvl1pPr algn="l" eaLnBrk="0" fontAlgn="base" hangingPunct="0">
              <a:spcBef>
                <a:spcPct val="0"/>
              </a:spcBef>
              <a:spcAft>
                <a:spcPct val="0"/>
              </a:spcAft>
              <a:defRPr>
                <a:solidFill>
                  <a:srgbClr val="637052"/>
                </a:solidFill>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6"/>
          <p:cNvSpPr>
            <a:spLocks noGrp="1"/>
          </p:cNvSpPr>
          <p:nvPr>
            <p:ph type="sldNum" sz="quarter" idx="12"/>
          </p:nvPr>
        </p:nvSpPr>
        <p:spPr/>
        <p:txBody>
          <a:bodyPr/>
          <a:lstStyle>
            <a:lvl1pPr eaLnBrk="0" fontAlgn="base" hangingPunct="0">
              <a:spcBef>
                <a:spcPct val="0"/>
              </a:spcBef>
              <a:spcAft>
                <a:spcPct val="0"/>
              </a:spcAft>
              <a:defRPr>
                <a:solidFill>
                  <a:srgbClr val="637052"/>
                </a:solidFill>
                <a:latin typeface="Arial" panose="020B0604020202020204" pitchFamily="34" charset="0"/>
                <a:cs typeface="Arial" panose="020B0604020202020204" pitchFamily="34" charset="0"/>
              </a:defRPr>
            </a:lvl1pPr>
          </a:lstStyle>
          <a:p>
            <a:pPr>
              <a:defRPr/>
            </a:pPr>
            <a:fld id="{E598F8CD-B042-40A5-A1EF-272BC47D4EE1}" type="slidenum">
              <a:rPr lang="el-GR"/>
              <a:pPr>
                <a:defRPr/>
              </a:pPr>
              <a:t>‹#›</a:t>
            </a:fld>
            <a:endParaRPr lang="el-GR"/>
          </a:p>
        </p:txBody>
      </p:sp>
    </p:spTree>
    <p:extLst>
      <p:ext uri="{BB962C8B-B14F-4D97-AF65-F5344CB8AC3E}">
        <p14:creationId xmlns:p14="http://schemas.microsoft.com/office/powerpoint/2010/main" val="3404653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Rectangle 7"/>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1"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tIns="0" bIns="0">
            <a:noAutofit/>
          </a:bodyPr>
          <a:lstStyle>
            <a:lvl1pPr>
              <a:defRPr sz="2700" b="0">
                <a:solidFill>
                  <a:srgbClr val="FFFFFF"/>
                </a:solidFill>
              </a:defRPr>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rtlCol="0">
            <a:normAutofit/>
          </a:bodyPr>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l-GR" noProof="0" smtClean="0"/>
              <a:t>Κάντε κλικ στο εικονίδιο για να προσθέσετε μια εικόνα</a:t>
            </a:r>
            <a:endParaRPr lang="en-US" noProof="0" dirty="0"/>
          </a:p>
        </p:txBody>
      </p:sp>
      <p:sp>
        <p:nvSpPr>
          <p:cNvPr id="4" name="Text Placeholder 3"/>
          <p:cNvSpPr>
            <a:spLocks noGrp="1"/>
          </p:cNvSpPr>
          <p:nvPr>
            <p:ph type="body" sz="half" idx="2"/>
          </p:nvPr>
        </p:nvSpPr>
        <p:spPr>
          <a:xfrm>
            <a:off x="1097280" y="5907023"/>
            <a:ext cx="10113264" cy="594360"/>
          </a:xfrm>
        </p:spPr>
        <p:txBody>
          <a:bodyPr lIns="91440" tIns="0" rIns="91440" bIns="0"/>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smtClean="0"/>
              <a:t>Στυλ υποδείγματος κειμένου</a:t>
            </a:r>
          </a:p>
        </p:txBody>
      </p:sp>
      <p:sp>
        <p:nvSpPr>
          <p:cNvPr id="7"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ABA2C5-53DB-411C-9B5D-1BA028D8EF0C}" type="slidenum">
              <a:rPr lang="el-GR"/>
              <a:pPr>
                <a:defRPr/>
              </a:pPr>
              <a:t>‹#›</a:t>
            </a:fld>
            <a:endParaRPr lang="el-GR"/>
          </a:p>
        </p:txBody>
      </p:sp>
    </p:spTree>
    <p:extLst>
      <p:ext uri="{BB962C8B-B14F-4D97-AF65-F5344CB8AC3E}">
        <p14:creationId xmlns:p14="http://schemas.microsoft.com/office/powerpoint/2010/main" val="1728794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6AD8930-0C7E-4944-BE62-9BFCABC71758}" type="slidenum">
              <a:rPr lang="el-GR"/>
              <a:pPr>
                <a:defRPr/>
              </a:pPr>
              <a:t>‹#›</a:t>
            </a:fld>
            <a:endParaRPr lang="el-GR"/>
          </a:p>
        </p:txBody>
      </p:sp>
    </p:spTree>
    <p:extLst>
      <p:ext uri="{BB962C8B-B14F-4D97-AF65-F5344CB8AC3E}">
        <p14:creationId xmlns:p14="http://schemas.microsoft.com/office/powerpoint/2010/main" val="3350765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1" y="414778"/>
            <a:ext cx="7734300" cy="5757422"/>
          </a:xfrm>
        </p:spPr>
        <p:txBody>
          <a:bodyPr vert="eaVert" lIns="45720" tIns="0" rIns="45720" bIns="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B22CB1-FCE3-49D2-90C8-61518E3DCD60}" type="slidenum">
              <a:rPr lang="el-GR"/>
              <a:pPr>
                <a:defRPr/>
              </a:pPr>
              <a:t>‹#›</a:t>
            </a:fld>
            <a:endParaRPr lang="el-GR"/>
          </a:p>
        </p:txBody>
      </p:sp>
    </p:spTree>
    <p:extLst>
      <p:ext uri="{BB962C8B-B14F-4D97-AF65-F5344CB8AC3E}">
        <p14:creationId xmlns:p14="http://schemas.microsoft.com/office/powerpoint/2010/main" val="895207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6000" spc="-38" baseline="0">
                <a:solidFill>
                  <a:schemeClr val="tx1">
                    <a:lumMod val="85000"/>
                    <a:lumOff val="15000"/>
                  </a:schemeClr>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51" y="4455620"/>
            <a:ext cx="10058400" cy="1143000"/>
          </a:xfrm>
        </p:spPr>
        <p:txBody>
          <a:bodyPr lIns="91440" rIns="91440"/>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l-GR" smtClean="0"/>
              <a:t>Στυλ κύριου υπότιτλου</a:t>
            </a:r>
            <a:endParaRPr lang="en-US" dirty="0"/>
          </a:p>
        </p:txBody>
      </p:sp>
      <p:sp>
        <p:nvSpPr>
          <p:cNvPr id="7"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F839F92-4268-4573-8FB4-2977A568AE2E}" type="slidenum">
              <a:rPr lang="el-GR"/>
              <a:pPr>
                <a:defRPr/>
              </a:pPr>
              <a:t>‹#›</a:t>
            </a:fld>
            <a:endParaRPr lang="el-GR"/>
          </a:p>
        </p:txBody>
      </p:sp>
    </p:spTree>
    <p:extLst>
      <p:ext uri="{BB962C8B-B14F-4D97-AF65-F5344CB8AC3E}">
        <p14:creationId xmlns:p14="http://schemas.microsoft.com/office/powerpoint/2010/main" val="320095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sz="2700">
                <a:latin typeface="+mn-lt"/>
              </a:defRPr>
            </a:lvl1pPr>
          </a:lstStyle>
          <a:p>
            <a:r>
              <a:rPr lang="el-GR" dirty="0" smtClean="0"/>
              <a:t>Στυλ κύριου τίτλου</a:t>
            </a:r>
            <a:endParaRPr lang="en-US" dirty="0"/>
          </a:p>
        </p:txBody>
      </p:sp>
      <p:sp>
        <p:nvSpPr>
          <p:cNvPr id="3" name="Content Placeholder 2"/>
          <p:cNvSpPr>
            <a:spLocks noGrp="1"/>
          </p:cNvSpPr>
          <p:nvPr>
            <p:ph idx="1"/>
          </p:nvPr>
        </p:nvSpPr>
        <p:spPr/>
        <p:txBody>
          <a:bodyPr/>
          <a:lstStyle>
            <a:lvl1pPr algn="just">
              <a:defRPr>
                <a:solidFill>
                  <a:schemeClr val="tx1">
                    <a:lumMod val="85000"/>
                    <a:lumOff val="15000"/>
                  </a:schemeClr>
                </a:solidFill>
              </a:defRPr>
            </a:lvl1pPr>
            <a:lvl2pPr algn="just">
              <a:defRPr>
                <a:solidFill>
                  <a:schemeClr val="tx1">
                    <a:lumMod val="85000"/>
                    <a:lumOff val="15000"/>
                  </a:schemeClr>
                </a:solidFill>
              </a:defRPr>
            </a:lvl2pPr>
            <a:lvl3pPr algn="just">
              <a:defRPr>
                <a:solidFill>
                  <a:schemeClr val="tx1">
                    <a:lumMod val="85000"/>
                    <a:lumOff val="15000"/>
                  </a:schemeClr>
                </a:solidFill>
              </a:defRPr>
            </a:lvl3pPr>
            <a:lvl4pPr algn="just">
              <a:defRPr>
                <a:solidFill>
                  <a:schemeClr val="tx1">
                    <a:lumMod val="85000"/>
                    <a:lumOff val="15000"/>
                  </a:schemeClr>
                </a:solidFill>
              </a:defRPr>
            </a:lvl4pPr>
            <a:lvl5pPr algn="just">
              <a:defRPr>
                <a:solidFill>
                  <a:schemeClr val="tx1">
                    <a:lumMod val="85000"/>
                    <a:lumOff val="15000"/>
                  </a:schemeClr>
                </a:solidFill>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10"/>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latin typeface="Arial" panose="020B0604020202020204" pitchFamily="34" charset="0"/>
                <a:cs typeface="Arial" panose="020B0604020202020204" pitchFamily="34" charset="0"/>
              </a:defRPr>
            </a:lvl1pPr>
          </a:lstStyle>
          <a:p>
            <a:pPr>
              <a:defRPr/>
            </a:pPr>
            <a:r>
              <a:rPr lang="en-US"/>
              <a:t>6 Μαΐου 2018, Βόλος</a:t>
            </a:r>
            <a:endParaRPr lang="el-GR"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ADCC25D-AB3B-4205-876B-D4BDBFD2F7C6}" type="slidenum">
              <a:rPr lang="el-GR"/>
              <a:pPr>
                <a:defRPr/>
              </a:pPr>
              <a:t>‹#›</a:t>
            </a:fld>
            <a:endParaRPr lang="el-GR"/>
          </a:p>
        </p:txBody>
      </p:sp>
    </p:spTree>
    <p:extLst>
      <p:ext uri="{BB962C8B-B14F-4D97-AF65-F5344CB8AC3E}">
        <p14:creationId xmlns:p14="http://schemas.microsoft.com/office/powerpoint/2010/main" val="3350971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6000" b="0">
                <a:solidFill>
                  <a:schemeClr val="tx1">
                    <a:lumMod val="85000"/>
                    <a:lumOff val="1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097280" y="4453128"/>
            <a:ext cx="10058400" cy="1143000"/>
          </a:xfrm>
        </p:spPr>
        <p:txBody>
          <a:bodyPr lIns="91440" rIns="91440"/>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smtClean="0"/>
              <a:t>Στυλ υποδείγματος κειμένου</a:t>
            </a:r>
          </a:p>
        </p:txBody>
      </p:sp>
      <p:sp>
        <p:nvSpPr>
          <p:cNvPr id="7"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8D253-8226-4A6E-9A77-1DB5FEFEF115}" type="slidenum">
              <a:rPr lang="el-GR"/>
              <a:pPr>
                <a:defRPr/>
              </a:pPr>
              <a:t>‹#›</a:t>
            </a:fld>
            <a:endParaRPr lang="el-GR"/>
          </a:p>
        </p:txBody>
      </p:sp>
    </p:spTree>
    <p:extLst>
      <p:ext uri="{BB962C8B-B14F-4D97-AF65-F5344CB8AC3E}">
        <p14:creationId xmlns:p14="http://schemas.microsoft.com/office/powerpoint/2010/main" val="159138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6000" b="0">
                <a:solidFill>
                  <a:schemeClr val="tx1">
                    <a:lumMod val="85000"/>
                    <a:lumOff val="1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097280" y="4453128"/>
            <a:ext cx="10058400" cy="1143000"/>
          </a:xfrm>
        </p:spPr>
        <p:txBody>
          <a:bodyPr lIns="91440" rIns="91440"/>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smtClean="0"/>
              <a:t>Στυλ υποδείγματος κειμένου</a:t>
            </a:r>
          </a:p>
        </p:txBody>
      </p:sp>
      <p:sp>
        <p:nvSpPr>
          <p:cNvPr id="7"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ABCC22E-6BC6-4F0F-8662-141BEF89F114}" type="slidenum">
              <a:rPr lang="el-GR"/>
              <a:pPr>
                <a:defRPr/>
              </a:pPr>
              <a:t>‹#›</a:t>
            </a:fld>
            <a:endParaRPr lang="el-GR"/>
          </a:p>
        </p:txBody>
      </p:sp>
    </p:spTree>
    <p:extLst>
      <p:ext uri="{BB962C8B-B14F-4D97-AF65-F5344CB8AC3E}">
        <p14:creationId xmlns:p14="http://schemas.microsoft.com/office/powerpoint/2010/main" val="1512199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8E940CD-F7D5-4D2C-951F-14E33AFF409D}" type="slidenum">
              <a:rPr lang="el-GR"/>
              <a:pPr>
                <a:defRPr/>
              </a:pPr>
              <a:t>‹#›</a:t>
            </a:fld>
            <a:endParaRPr lang="el-GR"/>
          </a:p>
        </p:txBody>
      </p:sp>
    </p:spTree>
    <p:extLst>
      <p:ext uri="{BB962C8B-B14F-4D97-AF65-F5344CB8AC3E}">
        <p14:creationId xmlns:p14="http://schemas.microsoft.com/office/powerpoint/2010/main" val="1815117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smtClean="0"/>
              <a:t>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smtClean="0"/>
              <a:t>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986D0E2-B0A3-42D4-BD9A-891771859291}" type="slidenum">
              <a:rPr lang="el-GR"/>
              <a:pPr>
                <a:defRPr/>
              </a:pPr>
              <a:t>‹#›</a:t>
            </a:fld>
            <a:endParaRPr lang="el-GR"/>
          </a:p>
        </p:txBody>
      </p:sp>
    </p:spTree>
    <p:extLst>
      <p:ext uri="{BB962C8B-B14F-4D97-AF65-F5344CB8AC3E}">
        <p14:creationId xmlns:p14="http://schemas.microsoft.com/office/powerpoint/2010/main" val="2942518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635E59-D707-49F2-ACA3-1441C437187A}" type="slidenum">
              <a:rPr lang="el-GR"/>
              <a:pPr>
                <a:defRPr/>
              </a:pPr>
              <a:t>‹#›</a:t>
            </a:fld>
            <a:endParaRPr lang="el-GR"/>
          </a:p>
        </p:txBody>
      </p:sp>
    </p:spTree>
    <p:extLst>
      <p:ext uri="{BB962C8B-B14F-4D97-AF65-F5344CB8AC3E}">
        <p14:creationId xmlns:p14="http://schemas.microsoft.com/office/powerpoint/2010/main" val="3297749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Rectangle 4"/>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5" name="Footer Placeholder 7"/>
          <p:cNvSpPr>
            <a:spLocks noGrp="1"/>
          </p:cNvSpPr>
          <p:nvPr>
            <p:ph type="ftr" sz="quarter" idx="11"/>
          </p:nvPr>
        </p:nvSpPr>
        <p:spPr/>
        <p:txBody>
          <a:bodyPr/>
          <a:lstStyle>
            <a:lvl1pPr eaLnBrk="0" fontAlgn="base" hangingPunct="0">
              <a:spcBef>
                <a:spcPct val="0"/>
              </a:spcBef>
              <a:spcAft>
                <a:spcPct val="0"/>
              </a:spcAft>
              <a:defRPr>
                <a:solidFill>
                  <a:srgbClr val="FFFFFF"/>
                </a:solidFill>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6"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34CDA26-7541-412F-BE87-F5F43B398462}" type="slidenum">
              <a:rPr lang="el-GR"/>
              <a:pPr>
                <a:defRPr/>
              </a:pPr>
              <a:t>‹#›</a:t>
            </a:fld>
            <a:endParaRPr lang="el-GR"/>
          </a:p>
        </p:txBody>
      </p:sp>
    </p:spTree>
    <p:extLst>
      <p:ext uri="{BB962C8B-B14F-4D97-AF65-F5344CB8AC3E}">
        <p14:creationId xmlns:p14="http://schemas.microsoft.com/office/powerpoint/2010/main" val="188756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Rectangle 7"/>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2700" b="0">
                <a:solidFill>
                  <a:srgbClr val="FFFFFF"/>
                </a:solidFill>
              </a:defRPr>
            </a:lvl1pPr>
          </a:lstStyle>
          <a:p>
            <a:r>
              <a:rPr lang="el-GR" smtClean="0"/>
              <a:t>Στυλ κύριου τίτλου</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smtClean="0"/>
              <a:t>Στυλ υποδείγματος κειμένου</a:t>
            </a:r>
          </a:p>
        </p:txBody>
      </p:sp>
      <p:sp>
        <p:nvSpPr>
          <p:cNvPr id="7" name="Date Placeholder 4"/>
          <p:cNvSpPr>
            <a:spLocks noGrp="1"/>
          </p:cNvSpPr>
          <p:nvPr>
            <p:ph type="dt" sz="half" idx="10"/>
          </p:nvPr>
        </p:nvSpPr>
        <p:spPr>
          <a:xfrm>
            <a:off x="465667" y="6459539"/>
            <a:ext cx="2618317" cy="365125"/>
          </a:xfrm>
        </p:spPr>
        <p:txBody>
          <a:bodyPr/>
          <a:lstStyle>
            <a:lvl1pPr algn="l"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5"/>
          <p:cNvSpPr>
            <a:spLocks noGrp="1"/>
          </p:cNvSpPr>
          <p:nvPr>
            <p:ph type="ftr" sz="quarter" idx="11"/>
          </p:nvPr>
        </p:nvSpPr>
        <p:spPr>
          <a:xfrm>
            <a:off x="4800600" y="6459539"/>
            <a:ext cx="4648200" cy="365125"/>
          </a:xfrm>
        </p:spPr>
        <p:txBody>
          <a:bodyPr/>
          <a:lstStyle>
            <a:lvl1pPr algn="l" eaLnBrk="0" fontAlgn="base" hangingPunct="0">
              <a:spcBef>
                <a:spcPct val="0"/>
              </a:spcBef>
              <a:spcAft>
                <a:spcPct val="0"/>
              </a:spcAft>
              <a:defRPr>
                <a:solidFill>
                  <a:srgbClr val="637052"/>
                </a:solidFill>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6"/>
          <p:cNvSpPr>
            <a:spLocks noGrp="1"/>
          </p:cNvSpPr>
          <p:nvPr>
            <p:ph type="sldNum" sz="quarter" idx="12"/>
          </p:nvPr>
        </p:nvSpPr>
        <p:spPr/>
        <p:txBody>
          <a:bodyPr/>
          <a:lstStyle>
            <a:lvl1pPr eaLnBrk="0" fontAlgn="base" hangingPunct="0">
              <a:spcBef>
                <a:spcPct val="0"/>
              </a:spcBef>
              <a:spcAft>
                <a:spcPct val="0"/>
              </a:spcAft>
              <a:defRPr>
                <a:solidFill>
                  <a:srgbClr val="637052"/>
                </a:solidFill>
                <a:latin typeface="Arial" panose="020B0604020202020204" pitchFamily="34" charset="0"/>
                <a:cs typeface="Arial" panose="020B0604020202020204" pitchFamily="34" charset="0"/>
              </a:defRPr>
            </a:lvl1pPr>
          </a:lstStyle>
          <a:p>
            <a:pPr>
              <a:defRPr/>
            </a:pPr>
            <a:fld id="{1C7A1734-63F7-4D13-9332-E96668FBC1FC}" type="slidenum">
              <a:rPr lang="el-GR"/>
              <a:pPr>
                <a:defRPr/>
              </a:pPr>
              <a:t>‹#›</a:t>
            </a:fld>
            <a:endParaRPr lang="el-GR"/>
          </a:p>
        </p:txBody>
      </p:sp>
    </p:spTree>
    <p:extLst>
      <p:ext uri="{BB962C8B-B14F-4D97-AF65-F5344CB8AC3E}">
        <p14:creationId xmlns:p14="http://schemas.microsoft.com/office/powerpoint/2010/main" val="2578944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Rectangle 7"/>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1"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tIns="0" bIns="0">
            <a:noAutofit/>
          </a:bodyPr>
          <a:lstStyle>
            <a:lvl1pPr>
              <a:defRPr sz="2700" b="0">
                <a:solidFill>
                  <a:srgbClr val="FFFFFF"/>
                </a:solidFill>
              </a:defRPr>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rtlCol="0">
            <a:normAutofit/>
          </a:bodyPr>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l-GR" noProof="0" smtClean="0"/>
              <a:t>Κάντε κλικ στο εικονίδιο για να προσθέσετε μια εικόνα</a:t>
            </a:r>
            <a:endParaRPr lang="en-US" noProof="0" dirty="0"/>
          </a:p>
        </p:txBody>
      </p:sp>
      <p:sp>
        <p:nvSpPr>
          <p:cNvPr id="4" name="Text Placeholder 3"/>
          <p:cNvSpPr>
            <a:spLocks noGrp="1"/>
          </p:cNvSpPr>
          <p:nvPr>
            <p:ph type="body" sz="half" idx="2"/>
          </p:nvPr>
        </p:nvSpPr>
        <p:spPr>
          <a:xfrm>
            <a:off x="1097280" y="5907023"/>
            <a:ext cx="10113264" cy="594360"/>
          </a:xfrm>
        </p:spPr>
        <p:txBody>
          <a:bodyPr lIns="91440" tIns="0" rIns="91440" bIns="0"/>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smtClean="0"/>
              <a:t>Στυλ υποδείγματος κειμένου</a:t>
            </a:r>
          </a:p>
        </p:txBody>
      </p:sp>
      <p:sp>
        <p:nvSpPr>
          <p:cNvPr id="7"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AB3572C-3A00-47D9-928E-577A982E1FF3}" type="slidenum">
              <a:rPr lang="el-GR"/>
              <a:pPr>
                <a:defRPr/>
              </a:pPr>
              <a:t>‹#›</a:t>
            </a:fld>
            <a:endParaRPr lang="el-GR"/>
          </a:p>
        </p:txBody>
      </p:sp>
    </p:spTree>
    <p:extLst>
      <p:ext uri="{BB962C8B-B14F-4D97-AF65-F5344CB8AC3E}">
        <p14:creationId xmlns:p14="http://schemas.microsoft.com/office/powerpoint/2010/main" val="3092428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CC43CE8-D5CD-4522-ADC0-426036A914FD}" type="slidenum">
              <a:rPr lang="el-GR"/>
              <a:pPr>
                <a:defRPr/>
              </a:pPr>
              <a:t>‹#›</a:t>
            </a:fld>
            <a:endParaRPr lang="el-GR"/>
          </a:p>
        </p:txBody>
      </p:sp>
    </p:spTree>
    <p:extLst>
      <p:ext uri="{BB962C8B-B14F-4D97-AF65-F5344CB8AC3E}">
        <p14:creationId xmlns:p14="http://schemas.microsoft.com/office/powerpoint/2010/main" val="3175983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1" y="414778"/>
            <a:ext cx="7734300" cy="5757422"/>
          </a:xfrm>
        </p:spPr>
        <p:txBody>
          <a:bodyPr vert="eaVert" lIns="45720" tIns="0" rIns="45720" bIns="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E033D4E-3EDB-4EC3-BEE2-72686698F23F}" type="slidenum">
              <a:rPr lang="el-GR"/>
              <a:pPr>
                <a:defRPr/>
              </a:pPr>
              <a:t>‹#›</a:t>
            </a:fld>
            <a:endParaRPr lang="el-GR"/>
          </a:p>
        </p:txBody>
      </p:sp>
    </p:spTree>
    <p:extLst>
      <p:ext uri="{BB962C8B-B14F-4D97-AF65-F5344CB8AC3E}">
        <p14:creationId xmlns:p14="http://schemas.microsoft.com/office/powerpoint/2010/main" val="3914567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7813"/>
            <a:ext cx="10972800" cy="584835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69"/>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fr-FR"/>
          </a:p>
        </p:txBody>
      </p:sp>
      <p:sp>
        <p:nvSpPr>
          <p:cNvPr id="4" name="Rectangle 70"/>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fr-FR"/>
          </a:p>
        </p:txBody>
      </p:sp>
      <p:sp>
        <p:nvSpPr>
          <p:cNvPr id="5" name="Rectangle 71"/>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C2BBCD3-325B-4479-8616-665836EE4941}" type="slidenum">
              <a:rPr lang="fr-FR" altLang="el-GR"/>
              <a:pPr>
                <a:defRPr/>
              </a:pPr>
              <a:t>‹#›</a:t>
            </a:fld>
            <a:endParaRPr lang="fr-FR" altLang="el-GR"/>
          </a:p>
        </p:txBody>
      </p:sp>
    </p:spTree>
    <p:extLst>
      <p:ext uri="{BB962C8B-B14F-4D97-AF65-F5344CB8AC3E}">
        <p14:creationId xmlns:p14="http://schemas.microsoft.com/office/powerpoint/2010/main" val="225295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Θέση ημερομηνίας 3"/>
          <p:cNvSpPr>
            <a:spLocks noGrp="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Θέση υποσέλιδου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7" name="Θέση αριθμού διαφάνειας 5"/>
          <p:cNvSpPr>
            <a:spLocks noGrp="1"/>
          </p:cNvSpPr>
          <p:nvPr>
            <p:ph type="sldNum" sz="quarter" idx="12"/>
          </p:nvPr>
        </p:nvSpPr>
        <p:spPr/>
        <p:txBody>
          <a:bodyPr/>
          <a:lstStyle>
            <a:lvl1pPr>
              <a:defRPr>
                <a:cs typeface="Arial" panose="020B0604020202020204" pitchFamily="34" charset="0"/>
              </a:defRPr>
            </a:lvl1pPr>
          </a:lstStyle>
          <a:p>
            <a:pPr>
              <a:defRPr/>
            </a:pPr>
            <a:fld id="{4376875C-A09B-47DA-9C8B-5077EADE363C}" type="slidenum">
              <a:rPr lang="en-US" altLang="el-GR"/>
              <a:pPr>
                <a:defRPr/>
              </a:pPr>
              <a:t>‹#›</a:t>
            </a:fld>
            <a:endParaRPr lang="en-US" altLang="el-GR"/>
          </a:p>
        </p:txBody>
      </p:sp>
    </p:spTree>
    <p:extLst>
      <p:ext uri="{BB962C8B-B14F-4D97-AF65-F5344CB8AC3E}">
        <p14:creationId xmlns:p14="http://schemas.microsoft.com/office/powerpoint/2010/main" val="2905185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BF98705-3D6E-4DB4-BECE-DD8548221D5B}" type="slidenum">
              <a:rPr lang="el-GR"/>
              <a:pPr>
                <a:defRPr/>
              </a:pPr>
              <a:t>‹#›</a:t>
            </a:fld>
            <a:endParaRPr lang="el-GR"/>
          </a:p>
        </p:txBody>
      </p:sp>
    </p:spTree>
    <p:extLst>
      <p:ext uri="{BB962C8B-B14F-4D97-AF65-F5344CB8AC3E}">
        <p14:creationId xmlns:p14="http://schemas.microsoft.com/office/powerpoint/2010/main" val="189564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smtClean="0"/>
              <a:t>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smtClean="0"/>
              <a:t>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2141189-6239-4A6E-91E0-C3535BA3F90E}" type="slidenum">
              <a:rPr lang="el-GR"/>
              <a:pPr>
                <a:defRPr/>
              </a:pPr>
              <a:t>‹#›</a:t>
            </a:fld>
            <a:endParaRPr lang="el-GR"/>
          </a:p>
        </p:txBody>
      </p:sp>
    </p:spTree>
    <p:extLst>
      <p:ext uri="{BB962C8B-B14F-4D97-AF65-F5344CB8AC3E}">
        <p14:creationId xmlns:p14="http://schemas.microsoft.com/office/powerpoint/2010/main" val="2688136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7806072-25FA-4F77-81CE-7CEDCCD9DC87}" type="slidenum">
              <a:rPr lang="el-GR"/>
              <a:pPr>
                <a:defRPr/>
              </a:pPr>
              <a:t>‹#›</a:t>
            </a:fld>
            <a:endParaRPr lang="el-GR"/>
          </a:p>
        </p:txBody>
      </p:sp>
    </p:spTree>
    <p:extLst>
      <p:ext uri="{BB962C8B-B14F-4D97-AF65-F5344CB8AC3E}">
        <p14:creationId xmlns:p14="http://schemas.microsoft.com/office/powerpoint/2010/main" val="1828069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5" name="Footer Placeholder 7"/>
          <p:cNvSpPr>
            <a:spLocks noGrp="1"/>
          </p:cNvSpPr>
          <p:nvPr>
            <p:ph type="ftr" sz="quarter" idx="11"/>
          </p:nvPr>
        </p:nvSpPr>
        <p:spPr/>
        <p:txBody>
          <a:bodyPr/>
          <a:lstStyle>
            <a:lvl1pPr eaLnBrk="0" fontAlgn="base" hangingPunct="0">
              <a:spcBef>
                <a:spcPct val="0"/>
              </a:spcBef>
              <a:spcAft>
                <a:spcPct val="0"/>
              </a:spcAft>
              <a:defRPr>
                <a:solidFill>
                  <a:srgbClr val="FFFFFF"/>
                </a:solidFill>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6"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DC52BC-2A4B-4C67-8B2C-B1F07027FF2D}" type="slidenum">
              <a:rPr lang="el-GR"/>
              <a:pPr>
                <a:defRPr/>
              </a:pPr>
              <a:t>‹#›</a:t>
            </a:fld>
            <a:endParaRPr lang="el-GR"/>
          </a:p>
        </p:txBody>
      </p:sp>
    </p:spTree>
    <p:extLst>
      <p:ext uri="{BB962C8B-B14F-4D97-AF65-F5344CB8AC3E}">
        <p14:creationId xmlns:p14="http://schemas.microsoft.com/office/powerpoint/2010/main" val="626018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5" name="Rectangle 7"/>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2700" b="0">
                <a:solidFill>
                  <a:srgbClr val="FFFFFF"/>
                </a:solidFill>
              </a:defRPr>
            </a:lvl1pPr>
          </a:lstStyle>
          <a:p>
            <a:r>
              <a:rPr lang="el-GR" smtClean="0"/>
              <a:t>Στυλ κύριου τίτλου</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smtClean="0"/>
              <a:t>Στυλ υποδείγματος κειμένου</a:t>
            </a:r>
          </a:p>
        </p:txBody>
      </p:sp>
      <p:sp>
        <p:nvSpPr>
          <p:cNvPr id="7" name="Date Placeholder 4"/>
          <p:cNvSpPr>
            <a:spLocks noGrp="1"/>
          </p:cNvSpPr>
          <p:nvPr>
            <p:ph type="dt" sz="half" idx="10"/>
          </p:nvPr>
        </p:nvSpPr>
        <p:spPr>
          <a:xfrm>
            <a:off x="465667" y="6459539"/>
            <a:ext cx="2618317" cy="365125"/>
          </a:xfrm>
        </p:spPr>
        <p:txBody>
          <a:bodyPr/>
          <a:lstStyle>
            <a:lvl1pPr algn="l"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5"/>
          <p:cNvSpPr>
            <a:spLocks noGrp="1"/>
          </p:cNvSpPr>
          <p:nvPr>
            <p:ph type="ftr" sz="quarter" idx="11"/>
          </p:nvPr>
        </p:nvSpPr>
        <p:spPr>
          <a:xfrm>
            <a:off x="4800600" y="6459539"/>
            <a:ext cx="4648200" cy="365125"/>
          </a:xfrm>
        </p:spPr>
        <p:txBody>
          <a:bodyPr/>
          <a:lstStyle>
            <a:lvl1pPr algn="l" eaLnBrk="0" fontAlgn="base" hangingPunct="0">
              <a:spcBef>
                <a:spcPct val="0"/>
              </a:spcBef>
              <a:spcAft>
                <a:spcPct val="0"/>
              </a:spcAft>
              <a:defRPr>
                <a:solidFill>
                  <a:srgbClr val="637052"/>
                </a:solidFill>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6"/>
          <p:cNvSpPr>
            <a:spLocks noGrp="1"/>
          </p:cNvSpPr>
          <p:nvPr>
            <p:ph type="sldNum" sz="quarter" idx="12"/>
          </p:nvPr>
        </p:nvSpPr>
        <p:spPr/>
        <p:txBody>
          <a:bodyPr/>
          <a:lstStyle>
            <a:lvl1pPr eaLnBrk="0" fontAlgn="base" hangingPunct="0">
              <a:spcBef>
                <a:spcPct val="0"/>
              </a:spcBef>
              <a:spcAft>
                <a:spcPct val="0"/>
              </a:spcAft>
              <a:defRPr>
                <a:solidFill>
                  <a:srgbClr val="637052"/>
                </a:solidFill>
                <a:latin typeface="Arial" panose="020B0604020202020204" pitchFamily="34" charset="0"/>
                <a:cs typeface="Arial" panose="020B0604020202020204" pitchFamily="34" charset="0"/>
              </a:defRPr>
            </a:lvl1pPr>
          </a:lstStyle>
          <a:p>
            <a:pPr>
              <a:defRPr/>
            </a:pPr>
            <a:fld id="{F8FFE9ED-CF3B-4901-8185-993DD97D7A14}" type="slidenum">
              <a:rPr lang="el-GR"/>
              <a:pPr>
                <a:defRPr/>
              </a:pPr>
              <a:t>‹#›</a:t>
            </a:fld>
            <a:endParaRPr lang="el-GR"/>
          </a:p>
        </p:txBody>
      </p:sp>
    </p:spTree>
    <p:extLst>
      <p:ext uri="{BB962C8B-B14F-4D97-AF65-F5344CB8AC3E}">
        <p14:creationId xmlns:p14="http://schemas.microsoft.com/office/powerpoint/2010/main" val="1745290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5" name="Rectangle 7"/>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1"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tIns="0" bIns="0">
            <a:noAutofit/>
          </a:bodyPr>
          <a:lstStyle>
            <a:lvl1pPr>
              <a:defRPr sz="2700" b="0">
                <a:solidFill>
                  <a:srgbClr val="FFFFFF"/>
                </a:solidFill>
              </a:defRPr>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rtlCol="0">
            <a:normAutofit/>
          </a:bodyPr>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l-GR" noProof="0" smtClean="0"/>
              <a:t>Κάντε κλικ στο εικονίδιο για να προσθέσετε μια εικόνα</a:t>
            </a:r>
            <a:endParaRPr lang="en-US" noProof="0" dirty="0"/>
          </a:p>
        </p:txBody>
      </p:sp>
      <p:sp>
        <p:nvSpPr>
          <p:cNvPr id="4" name="Text Placeholder 3"/>
          <p:cNvSpPr>
            <a:spLocks noGrp="1"/>
          </p:cNvSpPr>
          <p:nvPr>
            <p:ph type="body" sz="half" idx="2"/>
          </p:nvPr>
        </p:nvSpPr>
        <p:spPr>
          <a:xfrm>
            <a:off x="1097280" y="5907023"/>
            <a:ext cx="10113264" cy="594360"/>
          </a:xfrm>
        </p:spPr>
        <p:txBody>
          <a:bodyPr lIns="91440" tIns="0" rIns="91440" bIns="0"/>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smtClean="0"/>
              <a:t>Στυλ υποδείγματος κειμένου</a:t>
            </a:r>
          </a:p>
        </p:txBody>
      </p:sp>
      <p:sp>
        <p:nvSpPr>
          <p:cNvPr id="7"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6 Μαΐου 2018, Βόλος</a:t>
            </a:r>
            <a:endParaRPr lang="el-GR"/>
          </a:p>
        </p:txBody>
      </p:sp>
      <p:sp>
        <p:nvSpPr>
          <p:cNvPr id="8"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l-GR"/>
              <a:t>εγκαιρη παρεμβαςη: εφαρμογες και προςδοκιες</a:t>
            </a:r>
          </a:p>
        </p:txBody>
      </p:sp>
      <p:sp>
        <p:nvSpPr>
          <p:cNvPr id="9"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D1D995C-084C-47DB-ACD8-CAE966046213}" type="slidenum">
              <a:rPr lang="el-GR"/>
              <a:pPr>
                <a:defRPr/>
              </a:pPr>
              <a:t>‹#›</a:t>
            </a:fld>
            <a:endParaRPr lang="el-GR"/>
          </a:p>
        </p:txBody>
      </p:sp>
    </p:spTree>
    <p:extLst>
      <p:ext uri="{BB962C8B-B14F-4D97-AF65-F5344CB8AC3E}">
        <p14:creationId xmlns:p14="http://schemas.microsoft.com/office/powerpoint/2010/main" val="226772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6"/>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433" y="287339"/>
            <a:ext cx="10058400" cy="1449387"/>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2053" name="Text Placeholder 2"/>
          <p:cNvSpPr>
            <a:spLocks noGrp="1"/>
          </p:cNvSpPr>
          <p:nvPr>
            <p:ph type="body" idx="1"/>
          </p:nvPr>
        </p:nvSpPr>
        <p:spPr bwMode="auto">
          <a:xfrm>
            <a:off x="1096433" y="1846264"/>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4" name="Date Placeholder 3"/>
          <p:cNvSpPr>
            <a:spLocks noGrp="1"/>
          </p:cNvSpPr>
          <p:nvPr>
            <p:ph type="dt" sz="half" idx="2"/>
          </p:nvPr>
        </p:nvSpPr>
        <p:spPr>
          <a:xfrm>
            <a:off x="1096433" y="6459539"/>
            <a:ext cx="2472267" cy="365125"/>
          </a:xfrm>
          <a:prstGeom prst="rect">
            <a:avLst/>
          </a:prstGeom>
        </p:spPr>
        <p:txBody>
          <a:bodyPr vert="horz" lIns="91440" tIns="45720" rIns="91440" bIns="45720" rtlCol="0" anchor="ctr"/>
          <a:lstStyle>
            <a:lvl1pPr algn="l" eaLnBrk="1" fontAlgn="auto" hangingPunct="1">
              <a:spcBef>
                <a:spcPts val="0"/>
              </a:spcBef>
              <a:spcAft>
                <a:spcPts val="0"/>
              </a:spcAft>
              <a:defRPr sz="788">
                <a:solidFill>
                  <a:srgbClr val="FFFFFF"/>
                </a:solidFill>
                <a:latin typeface="Calibri" panose="020F0502020204030204"/>
                <a:cs typeface="+mn-cs"/>
              </a:defRPr>
            </a:lvl1pPr>
          </a:lstStyle>
          <a:p>
            <a:pPr>
              <a:defRPr/>
            </a:pPr>
            <a:r>
              <a:rPr lang="en-US"/>
              <a:t>6 Μαΐου 2018, Βόλος</a:t>
            </a:r>
            <a:endParaRPr lang="el-GR"/>
          </a:p>
        </p:txBody>
      </p:sp>
      <p:sp>
        <p:nvSpPr>
          <p:cNvPr id="5" name="Footer Placeholder 4"/>
          <p:cNvSpPr>
            <a:spLocks noGrp="1"/>
          </p:cNvSpPr>
          <p:nvPr>
            <p:ph type="ftr" sz="quarter" idx="3"/>
          </p:nvPr>
        </p:nvSpPr>
        <p:spPr>
          <a:xfrm>
            <a:off x="3687234" y="6459539"/>
            <a:ext cx="4933951" cy="365125"/>
          </a:xfrm>
          <a:prstGeom prst="rect">
            <a:avLst/>
          </a:prstGeom>
        </p:spPr>
        <p:txBody>
          <a:bodyPr vert="horz" lIns="91440" tIns="45720" rIns="91440" bIns="45720" rtlCol="0" anchor="ctr"/>
          <a:lstStyle>
            <a:lvl1pPr algn="ctr" eaLnBrk="1" fontAlgn="auto" hangingPunct="1">
              <a:spcBef>
                <a:spcPts val="0"/>
              </a:spcBef>
              <a:spcAft>
                <a:spcPts val="0"/>
              </a:spcAft>
              <a:defRPr sz="788" cap="all" baseline="0">
                <a:solidFill>
                  <a:srgbClr val="FFFFFF"/>
                </a:solidFill>
                <a:latin typeface="Calibri" panose="020F0502020204030204"/>
                <a:cs typeface="+mn-cs"/>
              </a:defRPr>
            </a:lvl1pPr>
          </a:lstStyle>
          <a:p>
            <a:pPr>
              <a:defRPr/>
            </a:pPr>
            <a:r>
              <a:rPr lang="el-GR"/>
              <a:t>εγκαιρη παρεμβαςη: εφαρμογες και προςδοκιες</a:t>
            </a:r>
          </a:p>
        </p:txBody>
      </p:sp>
      <p:sp>
        <p:nvSpPr>
          <p:cNvPr id="6" name="Slide Number Placeholder 5"/>
          <p:cNvSpPr>
            <a:spLocks noGrp="1"/>
          </p:cNvSpPr>
          <p:nvPr>
            <p:ph type="sldNum" sz="quarter" idx="4"/>
          </p:nvPr>
        </p:nvSpPr>
        <p:spPr>
          <a:xfrm>
            <a:off x="9899651" y="6459539"/>
            <a:ext cx="1312333" cy="365125"/>
          </a:xfrm>
          <a:prstGeom prst="rect">
            <a:avLst/>
          </a:prstGeom>
        </p:spPr>
        <p:txBody>
          <a:bodyPr vert="horz" lIns="91440" tIns="45720" rIns="91440" bIns="45720" rtlCol="0" anchor="ctr"/>
          <a:lstStyle>
            <a:lvl1pPr algn="r" eaLnBrk="1" fontAlgn="auto" hangingPunct="1">
              <a:spcBef>
                <a:spcPts val="0"/>
              </a:spcBef>
              <a:spcAft>
                <a:spcPts val="0"/>
              </a:spcAft>
              <a:defRPr sz="788">
                <a:solidFill>
                  <a:srgbClr val="FFFFFF"/>
                </a:solidFill>
                <a:latin typeface="Calibri" panose="020F0502020204030204"/>
                <a:cs typeface="+mn-cs"/>
              </a:defRPr>
            </a:lvl1pPr>
          </a:lstStyle>
          <a:p>
            <a:pPr>
              <a:defRPr/>
            </a:pPr>
            <a:fld id="{9626DD84-33BF-48A8-A36A-51CBF6834D2E}" type="slidenum">
              <a:rPr lang="el-GR"/>
              <a:pPr>
                <a:defRPr/>
              </a:pPr>
              <a:t>‹#›</a:t>
            </a:fld>
            <a:endParaRPr lang="el-GR"/>
          </a:p>
        </p:txBody>
      </p:sp>
      <p:cxnSp>
        <p:nvCxnSpPr>
          <p:cNvPr id="10" name="Straight Connector 9"/>
          <p:cNvCxnSpPr/>
          <p:nvPr/>
        </p:nvCxnSpPr>
        <p:spPr>
          <a:xfrm>
            <a:off x="1193800" y="1738313"/>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26905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970" r:id="rId14"/>
    <p:sldLayoutId id="2147483971" r:id="rId15"/>
  </p:sldLayoutIdLst>
  <p:timing>
    <p:tnLst>
      <p:par>
        <p:cTn id="1" dur="indefinite" restart="never" nodeType="tmRoot"/>
      </p:par>
    </p:tnLst>
  </p:timing>
  <p:hf hdr="0"/>
  <p:txStyles>
    <p:titleStyle>
      <a:lvl1pPr algn="l" defTabSz="685800" rtl="0" eaLnBrk="0" fontAlgn="base" hangingPunct="0">
        <a:lnSpc>
          <a:spcPct val="85000"/>
        </a:lnSpc>
        <a:spcBef>
          <a:spcPct val="0"/>
        </a:spcBef>
        <a:spcAft>
          <a:spcPct val="0"/>
        </a:spcAft>
        <a:defRPr sz="3600" kern="1200" spc="-38">
          <a:solidFill>
            <a:srgbClr val="404040"/>
          </a:solidFill>
          <a:latin typeface="+mj-lt"/>
          <a:ea typeface="+mj-ea"/>
          <a:cs typeface="+mj-cs"/>
        </a:defRPr>
      </a:lvl1pPr>
      <a:lvl2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2pPr>
      <a:lvl3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3pPr>
      <a:lvl4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4pPr>
      <a:lvl5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5pPr>
      <a:lvl6pPr marL="457200" algn="l" defTabSz="685800" rtl="0" fontAlgn="base">
        <a:lnSpc>
          <a:spcPct val="85000"/>
        </a:lnSpc>
        <a:spcBef>
          <a:spcPct val="0"/>
        </a:spcBef>
        <a:spcAft>
          <a:spcPct val="0"/>
        </a:spcAft>
        <a:defRPr sz="3600">
          <a:solidFill>
            <a:srgbClr val="404040"/>
          </a:solidFill>
          <a:latin typeface="Calibri Light" panose="020F0302020204030204" pitchFamily="34" charset="0"/>
        </a:defRPr>
      </a:lvl6pPr>
      <a:lvl7pPr marL="914400" algn="l" defTabSz="685800" rtl="0" fontAlgn="base">
        <a:lnSpc>
          <a:spcPct val="85000"/>
        </a:lnSpc>
        <a:spcBef>
          <a:spcPct val="0"/>
        </a:spcBef>
        <a:spcAft>
          <a:spcPct val="0"/>
        </a:spcAft>
        <a:defRPr sz="3600">
          <a:solidFill>
            <a:srgbClr val="404040"/>
          </a:solidFill>
          <a:latin typeface="Calibri Light" panose="020F0302020204030204" pitchFamily="34" charset="0"/>
        </a:defRPr>
      </a:lvl7pPr>
      <a:lvl8pPr marL="1371600" algn="l" defTabSz="685800" rtl="0" fontAlgn="base">
        <a:lnSpc>
          <a:spcPct val="85000"/>
        </a:lnSpc>
        <a:spcBef>
          <a:spcPct val="0"/>
        </a:spcBef>
        <a:spcAft>
          <a:spcPct val="0"/>
        </a:spcAft>
        <a:defRPr sz="3600">
          <a:solidFill>
            <a:srgbClr val="404040"/>
          </a:solidFill>
          <a:latin typeface="Calibri Light" panose="020F0302020204030204" pitchFamily="34" charset="0"/>
        </a:defRPr>
      </a:lvl8pPr>
      <a:lvl9pPr marL="1828800" algn="l" defTabSz="685800" rtl="0" fontAlgn="base">
        <a:lnSpc>
          <a:spcPct val="85000"/>
        </a:lnSpc>
        <a:spcBef>
          <a:spcPct val="0"/>
        </a:spcBef>
        <a:spcAft>
          <a:spcPct val="0"/>
        </a:spcAft>
        <a:defRPr sz="3600">
          <a:solidFill>
            <a:srgbClr val="404040"/>
          </a:solidFill>
          <a:latin typeface="Calibri Light" panose="020F0302020204030204" pitchFamily="34" charset="0"/>
        </a:defRPr>
      </a:lvl9pPr>
    </p:titleStyle>
    <p:bodyStyle>
      <a:lvl1pPr marL="68263" indent="-68263" algn="l" defTabSz="685800" rtl="0" eaLnBrk="0" fontAlgn="base" hangingPunct="0">
        <a:lnSpc>
          <a:spcPct val="90000"/>
        </a:lnSpc>
        <a:spcBef>
          <a:spcPts val="900"/>
        </a:spcBef>
        <a:spcAft>
          <a:spcPts val="150"/>
        </a:spcAft>
        <a:buClr>
          <a:schemeClr val="accent1"/>
        </a:buClr>
        <a:buSzPct val="100000"/>
        <a:buFont typeface="Calibri" panose="020F0502020204030204" pitchFamily="34" charset="0"/>
        <a:buChar char=" "/>
        <a:defRPr sz="1500" kern="1200">
          <a:solidFill>
            <a:srgbClr val="404040"/>
          </a:solidFill>
          <a:latin typeface="+mn-lt"/>
          <a:ea typeface="+mn-ea"/>
          <a:cs typeface="+mn-cs"/>
        </a:defRPr>
      </a:lvl1pPr>
      <a:lvl2pPr marL="287338"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300" kern="1200">
          <a:solidFill>
            <a:srgbClr val="404040"/>
          </a:solidFill>
          <a:latin typeface="+mn-lt"/>
          <a:ea typeface="+mn-ea"/>
          <a:cs typeface="+mn-cs"/>
        </a:defRPr>
      </a:lvl2pPr>
      <a:lvl3pPr marL="423863"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3pPr>
      <a:lvl4pPr marL="561975"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4pPr>
      <a:lvl5pPr marL="698500"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6"/>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433" y="287339"/>
            <a:ext cx="10058400" cy="1449387"/>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4101" name="Text Placeholder 2"/>
          <p:cNvSpPr>
            <a:spLocks noGrp="1"/>
          </p:cNvSpPr>
          <p:nvPr>
            <p:ph type="body" idx="1"/>
          </p:nvPr>
        </p:nvSpPr>
        <p:spPr bwMode="auto">
          <a:xfrm>
            <a:off x="1096433" y="1846264"/>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4" name="Date Placeholder 3"/>
          <p:cNvSpPr>
            <a:spLocks noGrp="1"/>
          </p:cNvSpPr>
          <p:nvPr>
            <p:ph type="dt" sz="half" idx="2"/>
          </p:nvPr>
        </p:nvSpPr>
        <p:spPr>
          <a:xfrm>
            <a:off x="1096433" y="6459539"/>
            <a:ext cx="2472267" cy="365125"/>
          </a:xfrm>
          <a:prstGeom prst="rect">
            <a:avLst/>
          </a:prstGeom>
        </p:spPr>
        <p:txBody>
          <a:bodyPr vert="horz" lIns="91440" tIns="45720" rIns="91440" bIns="45720" rtlCol="0" anchor="ctr"/>
          <a:lstStyle>
            <a:lvl1pPr algn="l" eaLnBrk="1" fontAlgn="auto" hangingPunct="1">
              <a:spcBef>
                <a:spcPts val="0"/>
              </a:spcBef>
              <a:spcAft>
                <a:spcPts val="0"/>
              </a:spcAft>
              <a:defRPr sz="788">
                <a:solidFill>
                  <a:srgbClr val="FFFFFF"/>
                </a:solidFill>
                <a:latin typeface="Calibri" panose="020F0502020204030204"/>
                <a:cs typeface="+mn-cs"/>
              </a:defRPr>
            </a:lvl1pPr>
          </a:lstStyle>
          <a:p>
            <a:pPr>
              <a:defRPr/>
            </a:pPr>
            <a:r>
              <a:rPr lang="en-US"/>
              <a:t>6 Μαΐου 2018, Βόλος</a:t>
            </a:r>
            <a:endParaRPr lang="el-GR"/>
          </a:p>
        </p:txBody>
      </p:sp>
      <p:sp>
        <p:nvSpPr>
          <p:cNvPr id="5" name="Footer Placeholder 4"/>
          <p:cNvSpPr>
            <a:spLocks noGrp="1"/>
          </p:cNvSpPr>
          <p:nvPr>
            <p:ph type="ftr" sz="quarter" idx="3"/>
          </p:nvPr>
        </p:nvSpPr>
        <p:spPr>
          <a:xfrm>
            <a:off x="3687234" y="6459539"/>
            <a:ext cx="4933951" cy="365125"/>
          </a:xfrm>
          <a:prstGeom prst="rect">
            <a:avLst/>
          </a:prstGeom>
        </p:spPr>
        <p:txBody>
          <a:bodyPr vert="horz" lIns="91440" tIns="45720" rIns="91440" bIns="45720" rtlCol="0" anchor="ctr"/>
          <a:lstStyle>
            <a:lvl1pPr algn="ctr" eaLnBrk="1" fontAlgn="auto" hangingPunct="1">
              <a:spcBef>
                <a:spcPts val="0"/>
              </a:spcBef>
              <a:spcAft>
                <a:spcPts val="0"/>
              </a:spcAft>
              <a:defRPr sz="788" cap="all" baseline="0">
                <a:solidFill>
                  <a:srgbClr val="FFFFFF"/>
                </a:solidFill>
                <a:latin typeface="Calibri" panose="020F0502020204030204"/>
                <a:cs typeface="+mn-cs"/>
              </a:defRPr>
            </a:lvl1pPr>
          </a:lstStyle>
          <a:p>
            <a:pPr>
              <a:defRPr/>
            </a:pPr>
            <a:r>
              <a:rPr lang="el-GR"/>
              <a:t>εγκαιρη παρεμβαςη: εφαρμογες και προςδοκιες</a:t>
            </a:r>
          </a:p>
        </p:txBody>
      </p:sp>
      <p:sp>
        <p:nvSpPr>
          <p:cNvPr id="6" name="Slide Number Placeholder 5"/>
          <p:cNvSpPr>
            <a:spLocks noGrp="1"/>
          </p:cNvSpPr>
          <p:nvPr>
            <p:ph type="sldNum" sz="quarter" idx="4"/>
          </p:nvPr>
        </p:nvSpPr>
        <p:spPr>
          <a:xfrm>
            <a:off x="9899651" y="6459539"/>
            <a:ext cx="1312333" cy="365125"/>
          </a:xfrm>
          <a:prstGeom prst="rect">
            <a:avLst/>
          </a:prstGeom>
        </p:spPr>
        <p:txBody>
          <a:bodyPr vert="horz" lIns="91440" tIns="45720" rIns="91440" bIns="45720" rtlCol="0" anchor="ctr"/>
          <a:lstStyle>
            <a:lvl1pPr algn="r" eaLnBrk="1" fontAlgn="auto" hangingPunct="1">
              <a:spcBef>
                <a:spcPts val="0"/>
              </a:spcBef>
              <a:spcAft>
                <a:spcPts val="0"/>
              </a:spcAft>
              <a:defRPr sz="788">
                <a:solidFill>
                  <a:srgbClr val="FFFFFF"/>
                </a:solidFill>
                <a:latin typeface="Calibri" panose="020F0502020204030204"/>
                <a:cs typeface="+mn-cs"/>
              </a:defRPr>
            </a:lvl1pPr>
          </a:lstStyle>
          <a:p>
            <a:pPr>
              <a:defRPr/>
            </a:pPr>
            <a:fld id="{3FEB97EC-E3DB-4416-B428-6CAE9189B7AD}" type="slidenum">
              <a:rPr lang="el-GR"/>
              <a:pPr>
                <a:defRPr/>
              </a:pPr>
              <a:t>‹#›</a:t>
            </a:fld>
            <a:endParaRPr lang="el-GR"/>
          </a:p>
        </p:txBody>
      </p:sp>
      <p:cxnSp>
        <p:nvCxnSpPr>
          <p:cNvPr id="10" name="Straight Connector 9"/>
          <p:cNvCxnSpPr/>
          <p:nvPr/>
        </p:nvCxnSpPr>
        <p:spPr>
          <a:xfrm>
            <a:off x="1193800" y="1738313"/>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22772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iming>
    <p:tnLst>
      <p:par>
        <p:cTn id="1" dur="indefinite" restart="never" nodeType="tmRoot"/>
      </p:par>
    </p:tnLst>
  </p:timing>
  <p:hf hdr="0"/>
  <p:txStyles>
    <p:titleStyle>
      <a:lvl1pPr algn="l" defTabSz="685800" rtl="0" eaLnBrk="0" fontAlgn="base" hangingPunct="0">
        <a:lnSpc>
          <a:spcPct val="85000"/>
        </a:lnSpc>
        <a:spcBef>
          <a:spcPct val="0"/>
        </a:spcBef>
        <a:spcAft>
          <a:spcPct val="0"/>
        </a:spcAft>
        <a:defRPr sz="3600" kern="1200" spc="-38">
          <a:solidFill>
            <a:srgbClr val="404040"/>
          </a:solidFill>
          <a:latin typeface="+mj-lt"/>
          <a:ea typeface="+mj-ea"/>
          <a:cs typeface="+mj-cs"/>
        </a:defRPr>
      </a:lvl1pPr>
      <a:lvl2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2pPr>
      <a:lvl3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3pPr>
      <a:lvl4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4pPr>
      <a:lvl5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5pPr>
      <a:lvl6pPr marL="457200" algn="l" defTabSz="685800" rtl="0" fontAlgn="base">
        <a:lnSpc>
          <a:spcPct val="85000"/>
        </a:lnSpc>
        <a:spcBef>
          <a:spcPct val="0"/>
        </a:spcBef>
        <a:spcAft>
          <a:spcPct val="0"/>
        </a:spcAft>
        <a:defRPr sz="3600">
          <a:solidFill>
            <a:srgbClr val="404040"/>
          </a:solidFill>
          <a:latin typeface="Calibri Light" panose="020F0302020204030204" pitchFamily="34" charset="0"/>
        </a:defRPr>
      </a:lvl6pPr>
      <a:lvl7pPr marL="914400" algn="l" defTabSz="685800" rtl="0" fontAlgn="base">
        <a:lnSpc>
          <a:spcPct val="85000"/>
        </a:lnSpc>
        <a:spcBef>
          <a:spcPct val="0"/>
        </a:spcBef>
        <a:spcAft>
          <a:spcPct val="0"/>
        </a:spcAft>
        <a:defRPr sz="3600">
          <a:solidFill>
            <a:srgbClr val="404040"/>
          </a:solidFill>
          <a:latin typeface="Calibri Light" panose="020F0302020204030204" pitchFamily="34" charset="0"/>
        </a:defRPr>
      </a:lvl7pPr>
      <a:lvl8pPr marL="1371600" algn="l" defTabSz="685800" rtl="0" fontAlgn="base">
        <a:lnSpc>
          <a:spcPct val="85000"/>
        </a:lnSpc>
        <a:spcBef>
          <a:spcPct val="0"/>
        </a:spcBef>
        <a:spcAft>
          <a:spcPct val="0"/>
        </a:spcAft>
        <a:defRPr sz="3600">
          <a:solidFill>
            <a:srgbClr val="404040"/>
          </a:solidFill>
          <a:latin typeface="Calibri Light" panose="020F0302020204030204" pitchFamily="34" charset="0"/>
        </a:defRPr>
      </a:lvl8pPr>
      <a:lvl9pPr marL="1828800" algn="l" defTabSz="685800" rtl="0" fontAlgn="base">
        <a:lnSpc>
          <a:spcPct val="85000"/>
        </a:lnSpc>
        <a:spcBef>
          <a:spcPct val="0"/>
        </a:spcBef>
        <a:spcAft>
          <a:spcPct val="0"/>
        </a:spcAft>
        <a:defRPr sz="3600">
          <a:solidFill>
            <a:srgbClr val="404040"/>
          </a:solidFill>
          <a:latin typeface="Calibri Light" panose="020F0302020204030204" pitchFamily="34" charset="0"/>
        </a:defRPr>
      </a:lvl9pPr>
    </p:titleStyle>
    <p:bodyStyle>
      <a:lvl1pPr marL="68263" indent="-68263" algn="l" defTabSz="685800" rtl="0" eaLnBrk="0" fontAlgn="base" hangingPunct="0">
        <a:lnSpc>
          <a:spcPct val="90000"/>
        </a:lnSpc>
        <a:spcBef>
          <a:spcPts val="900"/>
        </a:spcBef>
        <a:spcAft>
          <a:spcPts val="150"/>
        </a:spcAft>
        <a:buClr>
          <a:schemeClr val="accent1"/>
        </a:buClr>
        <a:buSzPct val="100000"/>
        <a:buFont typeface="Calibri" panose="020F0502020204030204" pitchFamily="34" charset="0"/>
        <a:buChar char=" "/>
        <a:defRPr sz="1500" kern="1200">
          <a:solidFill>
            <a:srgbClr val="404040"/>
          </a:solidFill>
          <a:latin typeface="+mn-lt"/>
          <a:ea typeface="+mn-ea"/>
          <a:cs typeface="+mn-cs"/>
        </a:defRPr>
      </a:lvl1pPr>
      <a:lvl2pPr marL="287338"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300" kern="1200">
          <a:solidFill>
            <a:srgbClr val="404040"/>
          </a:solidFill>
          <a:latin typeface="+mn-lt"/>
          <a:ea typeface="+mn-ea"/>
          <a:cs typeface="+mn-cs"/>
        </a:defRPr>
      </a:lvl2pPr>
      <a:lvl3pPr marL="423863"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3pPr>
      <a:lvl4pPr marL="561975"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4pPr>
      <a:lvl5pPr marL="698500"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6"/>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433" y="287339"/>
            <a:ext cx="10058400" cy="1449387"/>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2053" name="Text Placeholder 2"/>
          <p:cNvSpPr>
            <a:spLocks noGrp="1"/>
          </p:cNvSpPr>
          <p:nvPr>
            <p:ph type="body" idx="1"/>
          </p:nvPr>
        </p:nvSpPr>
        <p:spPr bwMode="auto">
          <a:xfrm>
            <a:off x="1096433" y="1846264"/>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4" name="Date Placeholder 3"/>
          <p:cNvSpPr>
            <a:spLocks noGrp="1"/>
          </p:cNvSpPr>
          <p:nvPr>
            <p:ph type="dt" sz="half" idx="2"/>
          </p:nvPr>
        </p:nvSpPr>
        <p:spPr>
          <a:xfrm>
            <a:off x="1096433" y="6459539"/>
            <a:ext cx="2472267" cy="365125"/>
          </a:xfrm>
          <a:prstGeom prst="rect">
            <a:avLst/>
          </a:prstGeom>
        </p:spPr>
        <p:txBody>
          <a:bodyPr vert="horz" lIns="91440" tIns="45720" rIns="91440" bIns="45720" rtlCol="0" anchor="ctr"/>
          <a:lstStyle>
            <a:lvl1pPr algn="l" eaLnBrk="1" fontAlgn="auto" hangingPunct="1">
              <a:spcBef>
                <a:spcPts val="0"/>
              </a:spcBef>
              <a:spcAft>
                <a:spcPts val="0"/>
              </a:spcAft>
              <a:defRPr sz="788">
                <a:solidFill>
                  <a:srgbClr val="FFFFFF"/>
                </a:solidFill>
                <a:latin typeface="Calibri" panose="020F0502020204030204"/>
                <a:cs typeface="+mn-cs"/>
              </a:defRPr>
            </a:lvl1pPr>
          </a:lstStyle>
          <a:p>
            <a:pPr>
              <a:defRPr/>
            </a:pPr>
            <a:r>
              <a:rPr lang="en-US"/>
              <a:t>6 Μαΐου 2018, Βόλος</a:t>
            </a:r>
            <a:endParaRPr lang="el-GR"/>
          </a:p>
        </p:txBody>
      </p:sp>
      <p:sp>
        <p:nvSpPr>
          <p:cNvPr id="5" name="Footer Placeholder 4"/>
          <p:cNvSpPr>
            <a:spLocks noGrp="1"/>
          </p:cNvSpPr>
          <p:nvPr>
            <p:ph type="ftr" sz="quarter" idx="3"/>
          </p:nvPr>
        </p:nvSpPr>
        <p:spPr>
          <a:xfrm>
            <a:off x="3687234" y="6459539"/>
            <a:ext cx="4933951" cy="365125"/>
          </a:xfrm>
          <a:prstGeom prst="rect">
            <a:avLst/>
          </a:prstGeom>
        </p:spPr>
        <p:txBody>
          <a:bodyPr vert="horz" lIns="91440" tIns="45720" rIns="91440" bIns="45720" rtlCol="0" anchor="ctr"/>
          <a:lstStyle>
            <a:lvl1pPr algn="ctr" eaLnBrk="1" fontAlgn="auto" hangingPunct="1">
              <a:spcBef>
                <a:spcPts val="0"/>
              </a:spcBef>
              <a:spcAft>
                <a:spcPts val="0"/>
              </a:spcAft>
              <a:defRPr sz="788" cap="all" baseline="0">
                <a:solidFill>
                  <a:srgbClr val="FFFFFF"/>
                </a:solidFill>
                <a:latin typeface="Calibri" panose="020F0502020204030204"/>
                <a:cs typeface="+mn-cs"/>
              </a:defRPr>
            </a:lvl1pPr>
          </a:lstStyle>
          <a:p>
            <a:pPr>
              <a:defRPr/>
            </a:pPr>
            <a:r>
              <a:rPr lang="el-GR"/>
              <a:t>εγκαιρη παρεμβαςη: εφαρμογες και προςδοκιες</a:t>
            </a:r>
          </a:p>
        </p:txBody>
      </p:sp>
      <p:sp>
        <p:nvSpPr>
          <p:cNvPr id="6" name="Slide Number Placeholder 5"/>
          <p:cNvSpPr>
            <a:spLocks noGrp="1"/>
          </p:cNvSpPr>
          <p:nvPr>
            <p:ph type="sldNum" sz="quarter" idx="4"/>
          </p:nvPr>
        </p:nvSpPr>
        <p:spPr>
          <a:xfrm>
            <a:off x="9899651" y="6459539"/>
            <a:ext cx="1312333" cy="365125"/>
          </a:xfrm>
          <a:prstGeom prst="rect">
            <a:avLst/>
          </a:prstGeom>
        </p:spPr>
        <p:txBody>
          <a:bodyPr vert="horz" lIns="91440" tIns="45720" rIns="91440" bIns="45720" rtlCol="0" anchor="ctr"/>
          <a:lstStyle>
            <a:lvl1pPr algn="r" eaLnBrk="1" fontAlgn="auto" hangingPunct="1">
              <a:spcBef>
                <a:spcPts val="0"/>
              </a:spcBef>
              <a:spcAft>
                <a:spcPts val="0"/>
              </a:spcAft>
              <a:defRPr sz="788">
                <a:solidFill>
                  <a:srgbClr val="FFFFFF"/>
                </a:solidFill>
                <a:latin typeface="Calibri" panose="020F0502020204030204"/>
                <a:cs typeface="+mn-cs"/>
              </a:defRPr>
            </a:lvl1pPr>
          </a:lstStyle>
          <a:p>
            <a:pPr>
              <a:defRPr/>
            </a:pPr>
            <a:fld id="{DAD3E245-6373-4847-9025-7545F7703289}" type="slidenum">
              <a:rPr lang="el-GR"/>
              <a:pPr>
                <a:defRPr/>
              </a:pPr>
              <a:t>‹#›</a:t>
            </a:fld>
            <a:endParaRPr lang="el-GR"/>
          </a:p>
        </p:txBody>
      </p:sp>
      <p:cxnSp>
        <p:nvCxnSpPr>
          <p:cNvPr id="10" name="Straight Connector 9"/>
          <p:cNvCxnSpPr/>
          <p:nvPr/>
        </p:nvCxnSpPr>
        <p:spPr>
          <a:xfrm>
            <a:off x="1193800" y="1738313"/>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044019"/>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timing>
    <p:tnLst>
      <p:par>
        <p:cTn id="1" dur="indefinite" restart="never" nodeType="tmRoot"/>
      </p:par>
    </p:tnLst>
  </p:timing>
  <p:hf hdr="0"/>
  <p:txStyles>
    <p:titleStyle>
      <a:lvl1pPr algn="l" defTabSz="685800" rtl="0" eaLnBrk="0" fontAlgn="base" hangingPunct="0">
        <a:lnSpc>
          <a:spcPct val="85000"/>
        </a:lnSpc>
        <a:spcBef>
          <a:spcPct val="0"/>
        </a:spcBef>
        <a:spcAft>
          <a:spcPct val="0"/>
        </a:spcAft>
        <a:defRPr sz="3600" kern="1200" spc="-38">
          <a:solidFill>
            <a:srgbClr val="404040"/>
          </a:solidFill>
          <a:latin typeface="+mj-lt"/>
          <a:ea typeface="+mj-ea"/>
          <a:cs typeface="+mj-cs"/>
        </a:defRPr>
      </a:lvl1pPr>
      <a:lvl2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2pPr>
      <a:lvl3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3pPr>
      <a:lvl4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4pPr>
      <a:lvl5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5pPr>
      <a:lvl6pPr marL="457200" algn="l" defTabSz="685800" rtl="0" fontAlgn="base">
        <a:lnSpc>
          <a:spcPct val="85000"/>
        </a:lnSpc>
        <a:spcBef>
          <a:spcPct val="0"/>
        </a:spcBef>
        <a:spcAft>
          <a:spcPct val="0"/>
        </a:spcAft>
        <a:defRPr sz="3600">
          <a:solidFill>
            <a:srgbClr val="404040"/>
          </a:solidFill>
          <a:latin typeface="Calibri Light" panose="020F0302020204030204" pitchFamily="34" charset="0"/>
        </a:defRPr>
      </a:lvl6pPr>
      <a:lvl7pPr marL="914400" algn="l" defTabSz="685800" rtl="0" fontAlgn="base">
        <a:lnSpc>
          <a:spcPct val="85000"/>
        </a:lnSpc>
        <a:spcBef>
          <a:spcPct val="0"/>
        </a:spcBef>
        <a:spcAft>
          <a:spcPct val="0"/>
        </a:spcAft>
        <a:defRPr sz="3600">
          <a:solidFill>
            <a:srgbClr val="404040"/>
          </a:solidFill>
          <a:latin typeface="Calibri Light" panose="020F0302020204030204" pitchFamily="34" charset="0"/>
        </a:defRPr>
      </a:lvl7pPr>
      <a:lvl8pPr marL="1371600" algn="l" defTabSz="685800" rtl="0" fontAlgn="base">
        <a:lnSpc>
          <a:spcPct val="85000"/>
        </a:lnSpc>
        <a:spcBef>
          <a:spcPct val="0"/>
        </a:spcBef>
        <a:spcAft>
          <a:spcPct val="0"/>
        </a:spcAft>
        <a:defRPr sz="3600">
          <a:solidFill>
            <a:srgbClr val="404040"/>
          </a:solidFill>
          <a:latin typeface="Calibri Light" panose="020F0302020204030204" pitchFamily="34" charset="0"/>
        </a:defRPr>
      </a:lvl8pPr>
      <a:lvl9pPr marL="1828800" algn="l" defTabSz="685800" rtl="0" fontAlgn="base">
        <a:lnSpc>
          <a:spcPct val="85000"/>
        </a:lnSpc>
        <a:spcBef>
          <a:spcPct val="0"/>
        </a:spcBef>
        <a:spcAft>
          <a:spcPct val="0"/>
        </a:spcAft>
        <a:defRPr sz="3600">
          <a:solidFill>
            <a:srgbClr val="404040"/>
          </a:solidFill>
          <a:latin typeface="Calibri Light" panose="020F0302020204030204" pitchFamily="34" charset="0"/>
        </a:defRPr>
      </a:lvl9pPr>
    </p:titleStyle>
    <p:bodyStyle>
      <a:lvl1pPr marL="68263" indent="-68263" algn="l" defTabSz="685800" rtl="0" eaLnBrk="0" fontAlgn="base" hangingPunct="0">
        <a:lnSpc>
          <a:spcPct val="90000"/>
        </a:lnSpc>
        <a:spcBef>
          <a:spcPts val="900"/>
        </a:spcBef>
        <a:spcAft>
          <a:spcPts val="150"/>
        </a:spcAft>
        <a:buClr>
          <a:schemeClr val="accent1"/>
        </a:buClr>
        <a:buSzPct val="100000"/>
        <a:buFont typeface="Calibri" panose="020F0502020204030204" pitchFamily="34" charset="0"/>
        <a:buChar char=" "/>
        <a:defRPr sz="1500" kern="1200">
          <a:solidFill>
            <a:srgbClr val="404040"/>
          </a:solidFill>
          <a:latin typeface="+mn-lt"/>
          <a:ea typeface="+mn-ea"/>
          <a:cs typeface="+mn-cs"/>
        </a:defRPr>
      </a:lvl1pPr>
      <a:lvl2pPr marL="287338"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300" kern="1200">
          <a:solidFill>
            <a:srgbClr val="404040"/>
          </a:solidFill>
          <a:latin typeface="+mn-lt"/>
          <a:ea typeface="+mn-ea"/>
          <a:cs typeface="+mn-cs"/>
        </a:defRPr>
      </a:lvl2pPr>
      <a:lvl3pPr marL="423863"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3pPr>
      <a:lvl4pPr marL="561975"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4pPr>
      <a:lvl5pPr marL="698500"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4984" y="-232474"/>
            <a:ext cx="11351470" cy="2557220"/>
          </a:xfrm>
        </p:spPr>
        <p:txBody>
          <a:bodyPr>
            <a:noAutofit/>
          </a:bodyPr>
          <a:lstStyle/>
          <a:p>
            <a:pPr algn="ctr"/>
            <a:r>
              <a:rPr lang="el-GR" sz="4000" b="1" dirty="0" smtClean="0">
                <a:solidFill>
                  <a:schemeClr val="accent1">
                    <a:lumMod val="75000"/>
                  </a:schemeClr>
                </a:solidFill>
              </a:rPr>
              <a:t/>
            </a:r>
            <a:br>
              <a:rPr lang="el-GR" sz="4000" b="1" dirty="0" smtClean="0">
                <a:solidFill>
                  <a:schemeClr val="accent1">
                    <a:lumMod val="75000"/>
                  </a:schemeClr>
                </a:solidFill>
              </a:rPr>
            </a:br>
            <a:r>
              <a:rPr lang="el-GR" sz="4000" b="1" dirty="0">
                <a:solidFill>
                  <a:schemeClr val="accent1">
                    <a:lumMod val="75000"/>
                  </a:schemeClr>
                </a:solidFill>
              </a:rPr>
              <a:t/>
            </a:r>
            <a:br>
              <a:rPr lang="el-GR" sz="4000" b="1" dirty="0">
                <a:solidFill>
                  <a:schemeClr val="accent1">
                    <a:lumMod val="75000"/>
                  </a:schemeClr>
                </a:solidFill>
              </a:rPr>
            </a:br>
            <a:r>
              <a:rPr lang="el-GR" sz="4000" b="1" dirty="0" smtClean="0">
                <a:solidFill>
                  <a:schemeClr val="accent1">
                    <a:lumMod val="75000"/>
                  </a:schemeClr>
                </a:solidFill>
              </a:rPr>
              <a:t/>
            </a:r>
            <a:br>
              <a:rPr lang="el-GR" sz="4000" b="1" dirty="0" smtClean="0">
                <a:solidFill>
                  <a:schemeClr val="accent1">
                    <a:lumMod val="75000"/>
                  </a:schemeClr>
                </a:solidFill>
              </a:rPr>
            </a:br>
            <a:r>
              <a:rPr lang="el-GR" sz="4000" b="1" dirty="0">
                <a:solidFill>
                  <a:schemeClr val="accent1">
                    <a:lumMod val="75000"/>
                  </a:schemeClr>
                </a:solidFill>
              </a:rPr>
              <a:t/>
            </a:r>
            <a:br>
              <a:rPr lang="el-GR" sz="4000" b="1" dirty="0">
                <a:solidFill>
                  <a:schemeClr val="accent1">
                    <a:lumMod val="75000"/>
                  </a:schemeClr>
                </a:solidFill>
              </a:rPr>
            </a:br>
            <a:r>
              <a:rPr lang="el-GR" sz="4000" b="1" dirty="0" smtClean="0">
                <a:solidFill>
                  <a:schemeClr val="accent1">
                    <a:lumMod val="75000"/>
                  </a:schemeClr>
                </a:solidFill>
              </a:rPr>
              <a:t/>
            </a:r>
            <a:br>
              <a:rPr lang="el-GR" sz="4000" b="1" dirty="0" smtClean="0">
                <a:solidFill>
                  <a:schemeClr val="accent1">
                    <a:lumMod val="75000"/>
                  </a:schemeClr>
                </a:solidFill>
              </a:rPr>
            </a:br>
            <a:r>
              <a:rPr lang="el-GR" sz="4000" b="1" dirty="0">
                <a:solidFill>
                  <a:schemeClr val="accent1">
                    <a:lumMod val="75000"/>
                  </a:schemeClr>
                </a:solidFill>
              </a:rPr>
              <a:t/>
            </a:r>
            <a:br>
              <a:rPr lang="el-GR" sz="4000" b="1" dirty="0">
                <a:solidFill>
                  <a:schemeClr val="accent1">
                    <a:lumMod val="75000"/>
                  </a:schemeClr>
                </a:solidFill>
              </a:rPr>
            </a:br>
            <a:r>
              <a:rPr lang="el-GR" sz="4000" b="1" dirty="0" smtClean="0">
                <a:solidFill>
                  <a:schemeClr val="accent1">
                    <a:lumMod val="75000"/>
                  </a:schemeClr>
                </a:solidFill>
              </a:rPr>
              <a:t/>
            </a:r>
            <a:br>
              <a:rPr lang="el-GR" sz="4000" b="1" dirty="0" smtClean="0">
                <a:solidFill>
                  <a:schemeClr val="accent1">
                    <a:lumMod val="75000"/>
                  </a:schemeClr>
                </a:solidFill>
              </a:rPr>
            </a:br>
            <a:r>
              <a:rPr lang="el-GR" sz="4000" b="1" dirty="0">
                <a:solidFill>
                  <a:schemeClr val="accent1">
                    <a:lumMod val="75000"/>
                  </a:schemeClr>
                </a:solidFill>
              </a:rPr>
              <a:t/>
            </a:r>
            <a:br>
              <a:rPr lang="el-GR" sz="4000" b="1" dirty="0">
                <a:solidFill>
                  <a:schemeClr val="accent1">
                    <a:lumMod val="75000"/>
                  </a:schemeClr>
                </a:solidFill>
              </a:rPr>
            </a:br>
            <a:r>
              <a:rPr lang="el-GR" sz="4000" b="1" dirty="0" smtClean="0">
                <a:solidFill>
                  <a:schemeClr val="accent1">
                    <a:lumMod val="75000"/>
                  </a:schemeClr>
                </a:solidFill>
              </a:rPr>
              <a:t/>
            </a:r>
            <a:br>
              <a:rPr lang="el-GR" sz="4000" b="1" dirty="0" smtClean="0">
                <a:solidFill>
                  <a:schemeClr val="accent1">
                    <a:lumMod val="75000"/>
                  </a:schemeClr>
                </a:solidFill>
              </a:rPr>
            </a:br>
            <a:r>
              <a:rPr lang="el-GR" sz="4000" b="1" dirty="0" smtClean="0">
                <a:solidFill>
                  <a:schemeClr val="accent1">
                    <a:lumMod val="75000"/>
                  </a:schemeClr>
                </a:solidFill>
              </a:rPr>
              <a:t/>
            </a:r>
            <a:br>
              <a:rPr lang="el-GR" sz="4000" b="1" dirty="0" smtClean="0">
                <a:solidFill>
                  <a:schemeClr val="accent1">
                    <a:lumMod val="75000"/>
                  </a:schemeClr>
                </a:solidFill>
              </a:rPr>
            </a:br>
            <a:r>
              <a:rPr lang="el-GR" sz="4000" b="1" dirty="0" smtClean="0">
                <a:solidFill>
                  <a:schemeClr val="accent1">
                    <a:lumMod val="75000"/>
                  </a:schemeClr>
                </a:solidFill>
              </a:rPr>
              <a:t/>
            </a:r>
            <a:br>
              <a:rPr lang="el-GR" sz="4000" b="1" dirty="0" smtClean="0">
                <a:solidFill>
                  <a:schemeClr val="accent1">
                    <a:lumMod val="75000"/>
                  </a:schemeClr>
                </a:solidFill>
              </a:rPr>
            </a:br>
            <a:r>
              <a:rPr lang="el-GR" sz="4000" b="1" dirty="0">
                <a:solidFill>
                  <a:schemeClr val="accent1">
                    <a:lumMod val="75000"/>
                  </a:schemeClr>
                </a:solidFill>
              </a:rPr>
              <a:t/>
            </a:r>
            <a:br>
              <a:rPr lang="el-GR" sz="4000" b="1" dirty="0">
                <a:solidFill>
                  <a:schemeClr val="accent1">
                    <a:lumMod val="75000"/>
                  </a:schemeClr>
                </a:solidFill>
              </a:rPr>
            </a:br>
            <a:r>
              <a:rPr lang="el-GR" sz="4000" b="1" dirty="0" smtClean="0">
                <a:solidFill>
                  <a:schemeClr val="accent1">
                    <a:lumMod val="75000"/>
                  </a:schemeClr>
                </a:solidFill>
              </a:rPr>
              <a:t/>
            </a:r>
            <a:br>
              <a:rPr lang="el-GR" sz="4000" b="1" dirty="0" smtClean="0">
                <a:solidFill>
                  <a:schemeClr val="accent1">
                    <a:lumMod val="75000"/>
                  </a:schemeClr>
                </a:solidFill>
              </a:rPr>
            </a:br>
            <a:r>
              <a:rPr lang="el-GR" sz="4000" b="1" dirty="0" smtClean="0">
                <a:solidFill>
                  <a:schemeClr val="accent1">
                    <a:lumMod val="75000"/>
                  </a:schemeClr>
                </a:solidFill>
              </a:rPr>
              <a:t/>
            </a:r>
            <a:br>
              <a:rPr lang="el-GR" sz="4000" b="1" dirty="0" smtClean="0">
                <a:solidFill>
                  <a:schemeClr val="accent1">
                    <a:lumMod val="75000"/>
                  </a:schemeClr>
                </a:solidFill>
              </a:rPr>
            </a:br>
            <a:r>
              <a:rPr lang="el-GR" sz="4000" b="1" dirty="0">
                <a:solidFill>
                  <a:schemeClr val="accent1">
                    <a:lumMod val="75000"/>
                  </a:schemeClr>
                </a:solidFill>
              </a:rPr>
              <a:t/>
            </a:r>
            <a:br>
              <a:rPr lang="el-GR" sz="4000" b="1" dirty="0">
                <a:solidFill>
                  <a:schemeClr val="accent1">
                    <a:lumMod val="75000"/>
                  </a:schemeClr>
                </a:solidFill>
              </a:rPr>
            </a:br>
            <a:r>
              <a:rPr lang="el-GR" sz="4000" b="1" dirty="0" smtClean="0">
                <a:solidFill>
                  <a:schemeClr val="accent1">
                    <a:lumMod val="75000"/>
                  </a:schemeClr>
                </a:solidFill>
              </a:rPr>
              <a:t>   Ο </a:t>
            </a:r>
            <a:r>
              <a:rPr lang="el-GR" sz="4000" b="1" dirty="0" smtClean="0">
                <a:solidFill>
                  <a:schemeClr val="accent1">
                    <a:lumMod val="75000"/>
                  </a:schemeClr>
                </a:solidFill>
              </a:rPr>
              <a:t>αναπτυσσόμενος παιδικός εγκέφαλος</a:t>
            </a:r>
            <a:br>
              <a:rPr lang="el-GR" sz="4000" b="1" dirty="0" smtClean="0">
                <a:solidFill>
                  <a:schemeClr val="accent1">
                    <a:lumMod val="75000"/>
                  </a:schemeClr>
                </a:solidFill>
              </a:rPr>
            </a:br>
            <a:r>
              <a:rPr lang="el-GR" sz="4000" dirty="0" smtClean="0">
                <a:solidFill>
                  <a:schemeClr val="accent1">
                    <a:lumMod val="75000"/>
                  </a:schemeClr>
                </a:solidFill>
              </a:rPr>
              <a:t>Βιολογικές βάσεις της μάθησης</a:t>
            </a:r>
            <a:r>
              <a:rPr lang="en-US" sz="4000" b="1" dirty="0" smtClean="0">
                <a:solidFill>
                  <a:schemeClr val="accent1">
                    <a:lumMod val="75000"/>
                  </a:schemeClr>
                </a:solidFill>
              </a:rPr>
              <a:t/>
            </a:r>
            <a:br>
              <a:rPr lang="en-US" sz="4000" b="1" dirty="0" smtClean="0">
                <a:solidFill>
                  <a:schemeClr val="accent1">
                    <a:lumMod val="75000"/>
                  </a:schemeClr>
                </a:solidFill>
              </a:rPr>
            </a:br>
            <a:endParaRPr lang="el-GR" sz="4000" b="1" dirty="0">
              <a:solidFill>
                <a:schemeClr val="accent1">
                  <a:lumMod val="75000"/>
                </a:schemeClr>
              </a:solidFill>
            </a:endParaRPr>
          </a:p>
        </p:txBody>
      </p:sp>
      <p:sp>
        <p:nvSpPr>
          <p:cNvPr id="6" name="Θέση αριθμού διαφάνειας 5"/>
          <p:cNvSpPr>
            <a:spLocks noGrp="1"/>
          </p:cNvSpPr>
          <p:nvPr>
            <p:ph type="sldNum" sz="quarter" idx="12"/>
          </p:nvPr>
        </p:nvSpPr>
        <p:spPr/>
        <p:txBody>
          <a:bodyPr/>
          <a:lstStyle/>
          <a:p>
            <a:fld id="{7667FA4A-9D14-4379-909C-6178DD833C3D}" type="slidenum">
              <a:rPr lang="el-GR" smtClean="0"/>
              <a:t>1</a:t>
            </a:fld>
            <a:endParaRPr lang="el-GR" dirty="0"/>
          </a:p>
        </p:txBody>
      </p:sp>
      <p:pic>
        <p:nvPicPr>
          <p:cNvPr id="3" name="Εικόνα 2"/>
          <p:cNvPicPr>
            <a:picLocks noChangeAspect="1"/>
          </p:cNvPicPr>
          <p:nvPr/>
        </p:nvPicPr>
        <p:blipFill rotWithShape="1">
          <a:blip r:embed="rId2"/>
          <a:srcRect l="5369" t="-1298" r="1678" b="1298"/>
          <a:stretch/>
        </p:blipFill>
        <p:spPr>
          <a:xfrm>
            <a:off x="2488368" y="2015796"/>
            <a:ext cx="6370820" cy="4108666"/>
          </a:xfrm>
          <a:prstGeom prst="rect">
            <a:avLst/>
          </a:prstGeom>
        </p:spPr>
      </p:pic>
    </p:spTree>
    <p:extLst>
      <p:ext uri="{BB962C8B-B14F-4D97-AF65-F5344CB8AC3E}">
        <p14:creationId xmlns:p14="http://schemas.microsoft.com/office/powerpoint/2010/main" val="18408984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214629" y="271106"/>
            <a:ext cx="9104142" cy="1450757"/>
          </a:xfrm>
        </p:spPr>
        <p:txBody>
          <a:bodyPr>
            <a:normAutofit/>
          </a:bodyPr>
          <a:lstStyle/>
          <a:p>
            <a:pPr eaLnBrk="1" hangingPunct="1">
              <a:defRPr/>
            </a:pPr>
            <a:r>
              <a:rPr lang="el-GR" altLang="el-GR" dirty="0" smtClean="0">
                <a:solidFill>
                  <a:schemeClr val="accent2"/>
                </a:solidFill>
                <a:latin typeface="+mn-lt"/>
                <a:ea typeface="Arial Unicode MS" panose="020B0604020202020204" pitchFamily="34" charset="-128"/>
                <a:cs typeface="Arial Unicode MS" panose="020B0604020202020204" pitchFamily="34" charset="-128"/>
              </a:rPr>
              <a:t>Γονίδια……</a:t>
            </a:r>
            <a:endParaRPr lang="el-GR" altLang="el-GR" dirty="0">
              <a:solidFill>
                <a:schemeClr val="accent2"/>
              </a:solidFill>
              <a:latin typeface="+mn-lt"/>
              <a:ea typeface="Arial Unicode MS" panose="020B0604020202020204" pitchFamily="34" charset="-128"/>
              <a:cs typeface="Arial Unicode MS" panose="020B0604020202020204" pitchFamily="34" charset="-128"/>
            </a:endParaRPr>
          </a:p>
        </p:txBody>
      </p:sp>
      <p:sp>
        <p:nvSpPr>
          <p:cNvPr id="87043" name="Rectangle 3"/>
          <p:cNvSpPr>
            <a:spLocks noGrp="1" noChangeArrowheads="1"/>
          </p:cNvSpPr>
          <p:nvPr>
            <p:ph sz="half" idx="1"/>
          </p:nvPr>
        </p:nvSpPr>
        <p:spPr>
          <a:xfrm>
            <a:off x="1214629" y="1916722"/>
            <a:ext cx="4875509" cy="4167555"/>
          </a:xfrm>
        </p:spPr>
        <p:txBody>
          <a:bodyPr/>
          <a:lstStyle/>
          <a:p>
            <a:pPr eaLnBrk="1" hangingPunct="1">
              <a:buFont typeface="Wingdings" panose="05000000000000000000" pitchFamily="2" charset="2"/>
              <a:buNone/>
            </a:pPr>
            <a:r>
              <a:rPr lang="el-GR" altLang="el-GR" dirty="0" smtClean="0"/>
              <a:t>  </a:t>
            </a:r>
          </a:p>
          <a:p>
            <a:pPr algn="just" eaLnBrk="1" hangingPunct="1">
              <a:buFont typeface="Wingdings" panose="05000000000000000000" pitchFamily="2" charset="2"/>
              <a:buNone/>
            </a:pPr>
            <a:r>
              <a:rPr lang="el-GR" altLang="el-GR" dirty="0" smtClean="0"/>
              <a:t> </a:t>
            </a:r>
            <a:r>
              <a:rPr lang="el-GR" altLang="el-GR" sz="2800" dirty="0" smtClean="0"/>
              <a:t>Οι εντολές για την κατασκευή </a:t>
            </a:r>
            <a:r>
              <a:rPr lang="el-GR" altLang="el-GR" sz="2800" dirty="0" smtClean="0">
                <a:ea typeface="Arial Unicode MS" panose="020B0604020202020204" pitchFamily="34" charset="-128"/>
                <a:cs typeface="Arial Unicode MS" panose="020B0604020202020204" pitchFamily="34" charset="-128"/>
              </a:rPr>
              <a:t>και </a:t>
            </a:r>
            <a:r>
              <a:rPr lang="el-GR" altLang="el-GR" sz="2800" dirty="0">
                <a:ea typeface="Arial Unicode MS" panose="020B0604020202020204" pitchFamily="34" charset="-128"/>
                <a:cs typeface="Arial Unicode MS" panose="020B0604020202020204" pitchFamily="34" charset="-128"/>
              </a:rPr>
              <a:t>τη </a:t>
            </a:r>
            <a:r>
              <a:rPr lang="el-GR" altLang="el-GR" sz="2800" dirty="0"/>
              <a:t>λειτουργία του ανθρώπινου </a:t>
            </a:r>
            <a:r>
              <a:rPr lang="el-GR" altLang="el-GR" sz="2800" dirty="0" smtClean="0"/>
              <a:t>εγκεφάλου δίνονται </a:t>
            </a:r>
            <a:r>
              <a:rPr lang="el-GR" altLang="el-GR" sz="2800" dirty="0"/>
              <a:t>από </a:t>
            </a:r>
            <a:r>
              <a:rPr lang="el-GR" altLang="el-GR" sz="2800" dirty="0" smtClean="0"/>
              <a:t>ένα μεγάλο αριθμό γονιδίων που κατευθύνουν  </a:t>
            </a:r>
            <a:r>
              <a:rPr lang="el-GR" altLang="el-GR" sz="2800" dirty="0"/>
              <a:t>τη μορφογένεση </a:t>
            </a:r>
            <a:r>
              <a:rPr lang="el-GR" altLang="el-GR" sz="2800" dirty="0" smtClean="0"/>
              <a:t>του.</a:t>
            </a:r>
          </a:p>
        </p:txBody>
      </p:sp>
      <p:pic>
        <p:nvPicPr>
          <p:cNvPr id="87044" name="Θέση περιεχομένου 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673866" y="1721863"/>
            <a:ext cx="2644905" cy="3974123"/>
          </a:xfrm>
        </p:spPr>
      </p:pic>
    </p:spTree>
    <p:extLst>
      <p:ext uri="{BB962C8B-B14F-4D97-AF65-F5344CB8AC3E}">
        <p14:creationId xmlns:p14="http://schemas.microsoft.com/office/powerpoint/2010/main" val="2747129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idx="4294967295"/>
          </p:nvPr>
        </p:nvSpPr>
        <p:spPr>
          <a:xfrm>
            <a:off x="1524000" y="620714"/>
            <a:ext cx="9144000" cy="6770687"/>
          </a:xfrm>
        </p:spPr>
        <p:txBody>
          <a:bodyPr/>
          <a:lstStyle/>
          <a:p>
            <a:pPr lvl="2" eaLnBrk="1" hangingPunct="1">
              <a:buClr>
                <a:srgbClr val="FF0000"/>
              </a:buClr>
              <a:buFont typeface="Wingdings" panose="05000000000000000000" pitchFamily="2" charset="2"/>
              <a:buChar char="Ø"/>
            </a:pPr>
            <a:r>
              <a:rPr lang="el-GR" altLang="el-GR" sz="2400"/>
              <a:t>Πολλαπλασιασμός,</a:t>
            </a:r>
          </a:p>
          <a:p>
            <a:pPr lvl="2" eaLnBrk="1" hangingPunct="1">
              <a:buClr>
                <a:srgbClr val="FF0000"/>
              </a:buClr>
              <a:buFont typeface="Wingdings" panose="05000000000000000000" pitchFamily="2" charset="2"/>
              <a:buChar char="Ø"/>
            </a:pPr>
            <a:r>
              <a:rPr lang="el-GR" altLang="el-GR" sz="2400"/>
              <a:t>Μετανάστευση και</a:t>
            </a:r>
          </a:p>
          <a:p>
            <a:pPr lvl="2" eaLnBrk="1" hangingPunct="1">
              <a:buClr>
                <a:srgbClr val="FF0000"/>
              </a:buClr>
              <a:buFont typeface="Wingdings" panose="05000000000000000000" pitchFamily="2" charset="2"/>
              <a:buChar char="Ø"/>
            </a:pPr>
            <a:r>
              <a:rPr lang="el-GR" altLang="el-GR" sz="2400"/>
              <a:t>Διαφοροποίηση των νευρώνων</a:t>
            </a:r>
          </a:p>
          <a:p>
            <a:pPr lvl="2" eaLnBrk="1" hangingPunct="1">
              <a:buClr>
                <a:srgbClr val="FF0000"/>
              </a:buClr>
              <a:buFont typeface="Wingdings" panose="05000000000000000000" pitchFamily="2" charset="2"/>
              <a:buChar char="Ø"/>
            </a:pPr>
            <a:r>
              <a:rPr lang="el-GR" altLang="el-GR" sz="2400"/>
              <a:t>Καθοδήγηση και Μυελινοποίηση των νευραξόνων</a:t>
            </a:r>
          </a:p>
          <a:p>
            <a:pPr lvl="2" eaLnBrk="1" hangingPunct="1">
              <a:buClr>
                <a:srgbClr val="FF0000"/>
              </a:buClr>
              <a:buFont typeface="Wingdings" panose="05000000000000000000" pitchFamily="2" charset="2"/>
              <a:buChar char="Ø"/>
            </a:pPr>
            <a:r>
              <a:rPr lang="el-GR" altLang="el-GR" sz="2400"/>
              <a:t>Αύξηση του αριθμού των συνδέσεων (συνάψεων) μεταξύ νευρώνων</a:t>
            </a:r>
          </a:p>
          <a:p>
            <a:pPr lvl="2" eaLnBrk="1" hangingPunct="1">
              <a:buClr>
                <a:srgbClr val="FF0000"/>
              </a:buClr>
              <a:buFont typeface="Wingdings" panose="05000000000000000000" pitchFamily="2" charset="2"/>
              <a:buChar char="Ø"/>
            </a:pPr>
            <a:r>
              <a:rPr lang="el-GR" altLang="el-GR" sz="2400"/>
              <a:t>Επιλογή των επιτυχών συνάψεων –“</a:t>
            </a:r>
            <a:r>
              <a:rPr lang="en-US" altLang="el-GR" sz="2400"/>
              <a:t>synaptic </a:t>
            </a:r>
            <a:r>
              <a:rPr lang="en-GB" altLang="el-GR" sz="2400"/>
              <a:t>pruning</a:t>
            </a:r>
            <a:r>
              <a:rPr lang="el-GR" altLang="el-GR" sz="2400"/>
              <a:t>”	</a:t>
            </a:r>
          </a:p>
          <a:p>
            <a:pPr lvl="2" eaLnBrk="1" hangingPunct="1">
              <a:buClr>
                <a:srgbClr val="FF0000"/>
              </a:buClr>
              <a:buFont typeface="Wingdings" panose="05000000000000000000" pitchFamily="2" charset="2"/>
              <a:buNone/>
            </a:pPr>
            <a:endParaRPr lang="el-GR" altLang="el-GR" sz="2400"/>
          </a:p>
          <a:p>
            <a:pPr lvl="2" eaLnBrk="1" hangingPunct="1">
              <a:buClr>
                <a:srgbClr val="FF0000"/>
              </a:buClr>
              <a:buFont typeface="Wingdings" panose="05000000000000000000" pitchFamily="2" charset="2"/>
              <a:buNone/>
            </a:pPr>
            <a:endParaRPr lang="el-GR" altLang="el-GR" sz="2400"/>
          </a:p>
          <a:p>
            <a:pPr lvl="2" eaLnBrk="1" hangingPunct="1">
              <a:buClr>
                <a:srgbClr val="FF0000"/>
              </a:buClr>
              <a:buFont typeface="Wingdings" panose="05000000000000000000" pitchFamily="2" charset="2"/>
              <a:buNone/>
            </a:pPr>
            <a:r>
              <a:rPr lang="el-GR" altLang="el-GR" sz="2400"/>
              <a:t>Τα ίδια γονίδια χρησιμοποιούνται στη συνέχεια και για</a:t>
            </a:r>
          </a:p>
          <a:p>
            <a:pPr lvl="2" eaLnBrk="1" hangingPunct="1">
              <a:buClr>
                <a:srgbClr val="FF0000"/>
              </a:buClr>
              <a:buFont typeface="Wingdings" panose="05000000000000000000" pitchFamily="2" charset="2"/>
              <a:buNone/>
            </a:pPr>
            <a:r>
              <a:rPr lang="el-GR" altLang="el-GR" sz="2400"/>
              <a:t>τη λειτουργία των  εγκεφαλικών κυκλωμάτων</a:t>
            </a:r>
          </a:p>
        </p:txBody>
      </p:sp>
    </p:spTree>
    <p:extLst>
      <p:ext uri="{BB962C8B-B14F-4D97-AF65-F5344CB8AC3E}">
        <p14:creationId xmlns:p14="http://schemas.microsoft.com/office/powerpoint/2010/main" val="3788008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9"/>
          <p:cNvSpPr>
            <a:spLocks noGrp="1" noChangeArrowheads="1"/>
          </p:cNvSpPr>
          <p:nvPr>
            <p:ph type="body" sz="half" idx="4294967295"/>
          </p:nvPr>
        </p:nvSpPr>
        <p:spPr>
          <a:xfrm>
            <a:off x="1239864" y="1146875"/>
            <a:ext cx="10952137" cy="511443"/>
          </a:xfrm>
        </p:spPr>
        <p:txBody>
          <a:bodyPr/>
          <a:lstStyle/>
          <a:p>
            <a:pPr eaLnBrk="1" hangingPunct="1">
              <a:buFont typeface="Wingdings" panose="05000000000000000000" pitchFamily="2" charset="2"/>
              <a:buNone/>
            </a:pPr>
            <a:r>
              <a:rPr lang="el-GR" altLang="el-GR" sz="3600" dirty="0">
                <a:solidFill>
                  <a:schemeClr val="accent2"/>
                </a:solidFill>
              </a:rPr>
              <a:t>Μετανάστευση των νευρώνων</a:t>
            </a:r>
          </a:p>
          <a:p>
            <a:pPr algn="ctr" eaLnBrk="1" hangingPunct="1">
              <a:buFont typeface="Wingdings" panose="05000000000000000000" pitchFamily="2" charset="2"/>
              <a:buNone/>
            </a:pPr>
            <a:endParaRPr lang="el-GR" altLang="el-GR" b="1" dirty="0" smtClean="0"/>
          </a:p>
        </p:txBody>
      </p:sp>
      <p:pic>
        <p:nvPicPr>
          <p:cNvPr id="90115" name="Picture 4" descr="migr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1844675"/>
            <a:ext cx="344328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descr="migra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5" y="1844676"/>
            <a:ext cx="3240088"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8433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a:bodyPr>
          <a:lstStyle/>
          <a:p>
            <a:pPr eaLnBrk="1" hangingPunct="1">
              <a:defRPr/>
            </a:pPr>
            <a:r>
              <a:rPr lang="el-GR" altLang="el-GR" sz="3600" dirty="0" smtClean="0">
                <a:solidFill>
                  <a:schemeClr val="accent1"/>
                </a:solidFill>
              </a:rPr>
              <a:t>Μετανάστευση (2)</a:t>
            </a:r>
          </a:p>
        </p:txBody>
      </p:sp>
      <p:sp>
        <p:nvSpPr>
          <p:cNvPr id="104451" name="Rectangle 3"/>
          <p:cNvSpPr>
            <a:spLocks noGrp="1" noChangeArrowheads="1"/>
          </p:cNvSpPr>
          <p:nvPr>
            <p:ph idx="1"/>
          </p:nvPr>
        </p:nvSpPr>
        <p:spPr/>
        <p:txBody>
          <a:bodyPr/>
          <a:lstStyle/>
          <a:p>
            <a:pPr eaLnBrk="1" hangingPunct="1">
              <a:defRPr/>
            </a:pPr>
            <a:endParaRPr lang="el-GR" altLang="el-GR" smtClean="0"/>
          </a:p>
        </p:txBody>
      </p:sp>
      <p:pic>
        <p:nvPicPr>
          <p:cNvPr id="91140" name="Picture 4" descr="Image 1 - leadproces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41248" y="1995406"/>
            <a:ext cx="3505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descr="220px-Corticogenesis_in_a_wild-type_m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846263"/>
            <a:ext cx="3009900" cy="357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44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a:xfrm>
            <a:off x="2464231" y="348274"/>
            <a:ext cx="9581230" cy="1368425"/>
          </a:xfrm>
        </p:spPr>
        <p:txBody>
          <a:bodyPr>
            <a:noAutofit/>
          </a:bodyPr>
          <a:lstStyle/>
          <a:p>
            <a:pPr eaLnBrk="1" fontAlgn="auto" hangingPunct="1">
              <a:spcAft>
                <a:spcPts val="0"/>
              </a:spcAft>
              <a:defRPr/>
            </a:pPr>
            <a:r>
              <a:rPr lang="el-GR" sz="2800" dirty="0" smtClean="0">
                <a:solidFill>
                  <a:schemeClr val="accent1"/>
                </a:solidFill>
              </a:rPr>
              <a:t>Φλοιός= Φαιά ουσία= </a:t>
            </a:r>
            <a:r>
              <a:rPr lang="el-GR" sz="2800" dirty="0">
                <a:solidFill>
                  <a:schemeClr val="accent1"/>
                </a:solidFill>
              </a:rPr>
              <a:t>τα σώματα των νευρώνων</a:t>
            </a:r>
            <a:br>
              <a:rPr lang="el-GR" sz="2800" dirty="0">
                <a:solidFill>
                  <a:schemeClr val="accent1"/>
                </a:solidFill>
              </a:rPr>
            </a:br>
            <a:r>
              <a:rPr lang="el-GR" sz="2800" dirty="0">
                <a:solidFill>
                  <a:schemeClr val="accent1"/>
                </a:solidFill>
              </a:rPr>
              <a:t>Λευκή ουσία= νευράξονες τυλιγμένοι με μυελίνη </a:t>
            </a:r>
          </a:p>
        </p:txBody>
      </p:sp>
      <p:pic>
        <p:nvPicPr>
          <p:cNvPr id="80899" name="Θέση περιεχομένου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12477" y="2241549"/>
            <a:ext cx="6066692" cy="3332773"/>
          </a:xfrm>
        </p:spPr>
      </p:pic>
    </p:spTree>
    <p:extLst>
      <p:ext uri="{BB962C8B-B14F-4D97-AF65-F5344CB8AC3E}">
        <p14:creationId xmlns:p14="http://schemas.microsoft.com/office/powerpoint/2010/main" val="199430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Τίτλος 1"/>
          <p:cNvSpPr>
            <a:spLocks noGrp="1"/>
          </p:cNvSpPr>
          <p:nvPr>
            <p:ph type="title"/>
          </p:nvPr>
        </p:nvSpPr>
        <p:spPr>
          <a:xfrm>
            <a:off x="3239146" y="1"/>
            <a:ext cx="6601767" cy="1450975"/>
          </a:xfrm>
        </p:spPr>
        <p:txBody>
          <a:bodyPr/>
          <a:lstStyle/>
          <a:p>
            <a:pPr eaLnBrk="1" hangingPunct="1">
              <a:defRPr/>
            </a:pPr>
            <a:r>
              <a:rPr lang="el-GR" altLang="el-GR" dirty="0">
                <a:solidFill>
                  <a:schemeClr val="accent1"/>
                </a:solidFill>
              </a:rPr>
              <a:t>Λευκή </a:t>
            </a:r>
            <a:r>
              <a:rPr lang="el-GR" altLang="el-GR" dirty="0" smtClean="0">
                <a:solidFill>
                  <a:schemeClr val="accent1"/>
                </a:solidFill>
              </a:rPr>
              <a:t>ουσία……Μυελίνη  </a:t>
            </a:r>
          </a:p>
        </p:txBody>
      </p:sp>
      <p:pic>
        <p:nvPicPr>
          <p:cNvPr id="78851" name="Θέση περιεχομένου 3"/>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05708" y="2405063"/>
            <a:ext cx="3798278" cy="2754312"/>
          </a:xfrm>
        </p:spPr>
      </p:pic>
      <p:pic>
        <p:nvPicPr>
          <p:cNvPr id="78852" name="Θέση περιεχομένου 10"/>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60123" y="2405063"/>
            <a:ext cx="3415691" cy="2754312"/>
          </a:xfrm>
        </p:spPr>
      </p:pic>
    </p:spTree>
    <p:extLst>
      <p:ext uri="{BB962C8B-B14F-4D97-AF65-F5344CB8AC3E}">
        <p14:creationId xmlns:p14="http://schemas.microsoft.com/office/powerpoint/2010/main" val="3618170839"/>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55363" y="287339"/>
            <a:ext cx="9899469" cy="1449387"/>
          </a:xfrm>
        </p:spPr>
        <p:txBody>
          <a:bodyPr>
            <a:normAutofit/>
          </a:bodyPr>
          <a:lstStyle/>
          <a:p>
            <a:pPr>
              <a:defRPr/>
            </a:pPr>
            <a:r>
              <a:rPr lang="el-GR" sz="2800" dirty="0" smtClean="0">
                <a:solidFill>
                  <a:schemeClr val="accent1"/>
                </a:solidFill>
              </a:rPr>
              <a:t>          Ταχύτητα </a:t>
            </a:r>
            <a:r>
              <a:rPr lang="el-GR" sz="2800" dirty="0">
                <a:solidFill>
                  <a:schemeClr val="accent1"/>
                </a:solidFill>
              </a:rPr>
              <a:t>αγωγής του ηλεκτρικού σήματος  </a:t>
            </a:r>
            <a:r>
              <a:rPr lang="el-GR" sz="2800" b="1" dirty="0" smtClean="0">
                <a:solidFill>
                  <a:schemeClr val="accent1"/>
                </a:solidFill>
              </a:rPr>
              <a:t>: 100m </a:t>
            </a:r>
            <a:r>
              <a:rPr lang="el-GR" sz="2800" b="1" dirty="0">
                <a:solidFill>
                  <a:schemeClr val="accent1"/>
                </a:solidFill>
              </a:rPr>
              <a:t>/ </a:t>
            </a:r>
            <a:r>
              <a:rPr lang="el-GR" sz="2800" b="1" dirty="0" err="1">
                <a:solidFill>
                  <a:schemeClr val="accent1"/>
                </a:solidFill>
              </a:rPr>
              <a:t>sec</a:t>
            </a:r>
            <a:r>
              <a:rPr lang="el-GR" sz="2800" b="1" dirty="0">
                <a:solidFill>
                  <a:schemeClr val="accent1"/>
                </a:solidFill>
              </a:rPr>
              <a:t> </a:t>
            </a:r>
          </a:p>
        </p:txBody>
      </p:sp>
      <p:pic>
        <p:nvPicPr>
          <p:cNvPr id="79875" name="Picture 4" descr="σάρωση0005"/>
          <p:cNvPicPr>
            <a:picLocks noChangeAspect="1" noChangeArrowheads="1"/>
          </p:cNvPicPr>
          <p:nvPr/>
        </p:nvPicPr>
        <p:blipFill rotWithShape="1">
          <a:blip r:embed="rId2">
            <a:extLst>
              <a:ext uri="{28A0092B-C50C-407E-A947-70E740481C1C}">
                <a14:useLocalDpi xmlns:a14="http://schemas.microsoft.com/office/drawing/2010/main" val="0"/>
              </a:ext>
            </a:extLst>
          </a:blip>
          <a:srcRect l="3579" t="2014" r="1910" b="8060"/>
          <a:stretch/>
        </p:blipFill>
        <p:spPr bwMode="auto">
          <a:xfrm>
            <a:off x="2128837" y="2210552"/>
            <a:ext cx="6657975" cy="35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8443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a:bodyPr>
          <a:lstStyle/>
          <a:p>
            <a:pPr eaLnBrk="1" hangingPunct="1">
              <a:defRPr/>
            </a:pPr>
            <a:r>
              <a:rPr lang="el-GR" altLang="el-GR" sz="2800" dirty="0" smtClean="0"/>
              <a:t> Πολλαπλή </a:t>
            </a:r>
            <a:r>
              <a:rPr lang="el-GR" altLang="el-GR" sz="2800" dirty="0"/>
              <a:t>σκλήρυνση (κατά τόπους καταστροφή της μυελίνης)</a:t>
            </a:r>
          </a:p>
        </p:txBody>
      </p:sp>
      <p:pic>
        <p:nvPicPr>
          <p:cNvPr id="93187" name="Picture 5" descr="multiple-scleros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02039" y="1846264"/>
            <a:ext cx="5032375" cy="4022725"/>
          </a:xfrm>
          <a:noFill/>
          <a:extLst>
            <a:ext uri="{909E8E84-426E-40DD-AFC4-6F175D3DCCD1}">
              <a14:hiddenFill xmlns:a14="http://schemas.microsoft.com/office/drawing/2010/main">
                <a:solidFill>
                  <a:srgbClr val="0099CC"/>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pic>
    </p:spTree>
    <p:extLst>
      <p:ext uri="{BB962C8B-B14F-4D97-AF65-F5344CB8AC3E}">
        <p14:creationId xmlns:p14="http://schemas.microsoft.com/office/powerpoint/2010/main" val="454022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87339"/>
            <a:ext cx="11154833" cy="1449387"/>
          </a:xfrm>
        </p:spPr>
        <p:txBody>
          <a:bodyPr>
            <a:normAutofit/>
          </a:bodyPr>
          <a:lstStyle/>
          <a:p>
            <a:r>
              <a:rPr lang="el-GR" sz="3600" dirty="0" smtClean="0">
                <a:solidFill>
                  <a:schemeClr val="accent2"/>
                </a:solidFill>
              </a:rPr>
              <a:t>                                             Συναπτογένεση</a:t>
            </a:r>
            <a:endParaRPr lang="el-GR" sz="3600" dirty="0">
              <a:solidFill>
                <a:schemeClr val="accent2"/>
              </a:solidFill>
            </a:endParaRPr>
          </a:p>
        </p:txBody>
      </p:sp>
      <p:pic>
        <p:nvPicPr>
          <p:cNvPr id="7" name="Θέση περιεχομένου 6"/>
          <p:cNvPicPr>
            <a:picLocks noGrp="1" noChangeAspect="1"/>
          </p:cNvPicPr>
          <p:nvPr>
            <p:ph idx="1"/>
          </p:nvPr>
        </p:nvPicPr>
        <p:blipFill>
          <a:blip r:embed="rId2"/>
          <a:stretch>
            <a:fillRect/>
          </a:stretch>
        </p:blipFill>
        <p:spPr>
          <a:xfrm>
            <a:off x="3444346" y="1846263"/>
            <a:ext cx="5363633" cy="4022725"/>
          </a:xfrm>
          <a:prstGeom prst="rect">
            <a:avLst/>
          </a:prstGeom>
        </p:spPr>
      </p:pic>
    </p:spTree>
    <p:extLst>
      <p:ext uri="{BB962C8B-B14F-4D97-AF65-F5344CB8AC3E}">
        <p14:creationId xmlns:p14="http://schemas.microsoft.com/office/powerpoint/2010/main" val="1908889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757210" y="271841"/>
            <a:ext cx="7310131" cy="1449387"/>
          </a:xfrm>
        </p:spPr>
        <p:txBody>
          <a:bodyPr>
            <a:normAutofit/>
          </a:bodyPr>
          <a:lstStyle/>
          <a:p>
            <a:pPr lvl="0" eaLnBrk="1" hangingPunct="1">
              <a:lnSpc>
                <a:spcPct val="90000"/>
              </a:lnSpc>
              <a:spcBef>
                <a:spcPts val="0"/>
              </a:spcBef>
              <a:spcAft>
                <a:spcPts val="450"/>
              </a:spcAft>
            </a:pPr>
            <a:r>
              <a:rPr lang="el-GR" altLang="el-GR" sz="2800" spc="0" dirty="0">
                <a:solidFill>
                  <a:srgbClr val="262626"/>
                </a:solidFill>
                <a:ea typeface="+mn-ea"/>
                <a:cs typeface="+mn-cs"/>
              </a:rPr>
              <a:t>Οι </a:t>
            </a:r>
            <a:r>
              <a:rPr lang="el-GR" altLang="el-GR" sz="2800" b="1" spc="0" dirty="0">
                <a:solidFill>
                  <a:srgbClr val="262626"/>
                </a:solidFill>
                <a:ea typeface="+mn-ea"/>
                <a:cs typeface="+mn-cs"/>
              </a:rPr>
              <a:t>συνάψεις </a:t>
            </a:r>
            <a:r>
              <a:rPr lang="el-GR" altLang="el-GR" sz="2800" spc="0" dirty="0">
                <a:solidFill>
                  <a:srgbClr val="262626"/>
                </a:solidFill>
                <a:ea typeface="+mn-ea"/>
                <a:cs typeface="+mn-cs"/>
              </a:rPr>
              <a:t>είναι διαστήματα μεταξύ των νευρώνων, όπου μεταδίδονται χημικά μηνύματα</a:t>
            </a:r>
            <a:endParaRPr lang="el-GR" altLang="el-GR" sz="2800" spc="0" dirty="0">
              <a:solidFill>
                <a:srgbClr val="FFFFFF"/>
              </a:solidFill>
              <a:ea typeface="+mn-ea"/>
              <a:cs typeface="+mn-cs"/>
            </a:endParaRPr>
          </a:p>
        </p:txBody>
      </p:sp>
      <p:pic>
        <p:nvPicPr>
          <p:cNvPr id="7" name="Θέση περιεχομένου 6"/>
          <p:cNvPicPr>
            <a:picLocks noGrp="1" noChangeAspect="1"/>
          </p:cNvPicPr>
          <p:nvPr>
            <p:ph idx="1"/>
          </p:nvPr>
        </p:nvPicPr>
        <p:blipFill>
          <a:blip r:embed="rId2"/>
          <a:stretch>
            <a:fillRect/>
          </a:stretch>
        </p:blipFill>
        <p:spPr>
          <a:xfrm>
            <a:off x="2757210" y="1948641"/>
            <a:ext cx="5560034" cy="3724979"/>
          </a:xfrm>
          <a:prstGeom prst="rect">
            <a:avLst/>
          </a:prstGeom>
        </p:spPr>
      </p:pic>
      <p:sp>
        <p:nvSpPr>
          <p:cNvPr id="6" name="Θέση αριθμού διαφάνειας 5"/>
          <p:cNvSpPr>
            <a:spLocks noGrp="1"/>
          </p:cNvSpPr>
          <p:nvPr>
            <p:ph type="sldNum" sz="quarter" idx="12"/>
          </p:nvPr>
        </p:nvSpPr>
        <p:spPr/>
        <p:txBody>
          <a:bodyPr/>
          <a:lstStyle/>
          <a:p>
            <a:pPr>
              <a:defRPr/>
            </a:pPr>
            <a:fld id="{516C49B7-A1E2-4307-90D3-16EA6E98FB0E}" type="slidenum">
              <a:rPr lang="el-GR" smtClean="0"/>
              <a:pPr>
                <a:defRPr/>
              </a:pPr>
              <a:t>19</a:t>
            </a:fld>
            <a:endParaRPr lang="el-GR"/>
          </a:p>
        </p:txBody>
      </p:sp>
    </p:spTree>
    <p:extLst>
      <p:ext uri="{BB962C8B-B14F-4D97-AF65-F5344CB8AC3E}">
        <p14:creationId xmlns:p14="http://schemas.microsoft.com/office/powerpoint/2010/main" val="2370180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a:xfrm>
            <a:off x="1096431" y="985838"/>
            <a:ext cx="10304994" cy="860426"/>
          </a:xfrm>
        </p:spPr>
        <p:txBody>
          <a:bodyPr>
            <a:normAutofit fontScale="90000"/>
          </a:bodyPr>
          <a:lstStyle/>
          <a:p>
            <a:r>
              <a:rPr lang="el-GR" sz="3600" dirty="0" smtClean="0">
                <a:solidFill>
                  <a:schemeClr val="accent2"/>
                </a:solidFill>
              </a:rPr>
              <a:t/>
            </a:r>
            <a:br>
              <a:rPr lang="el-GR" sz="3600" dirty="0" smtClean="0">
                <a:solidFill>
                  <a:schemeClr val="accent2"/>
                </a:solidFill>
              </a:rPr>
            </a:br>
            <a:r>
              <a:rPr lang="el-GR" sz="3600" dirty="0">
                <a:solidFill>
                  <a:schemeClr val="accent2"/>
                </a:solidFill>
              </a:rPr>
              <a:t/>
            </a:r>
            <a:br>
              <a:rPr lang="el-GR" sz="3600" dirty="0">
                <a:solidFill>
                  <a:schemeClr val="accent2"/>
                </a:solidFill>
              </a:rPr>
            </a:br>
            <a:r>
              <a:rPr lang="el-GR" sz="3600" dirty="0" smtClean="0">
                <a:solidFill>
                  <a:schemeClr val="accent2"/>
                </a:solidFill>
              </a:rPr>
              <a:t> </a:t>
            </a:r>
            <a:br>
              <a:rPr lang="el-GR" sz="3600" dirty="0" smtClean="0">
                <a:solidFill>
                  <a:schemeClr val="accent2"/>
                </a:solidFill>
              </a:rPr>
            </a:br>
            <a:r>
              <a:rPr lang="el-GR" sz="3600" dirty="0">
                <a:solidFill>
                  <a:schemeClr val="accent2"/>
                </a:solidFill>
              </a:rPr>
              <a:t/>
            </a:r>
            <a:br>
              <a:rPr lang="el-GR" sz="3600" dirty="0">
                <a:solidFill>
                  <a:schemeClr val="accent2"/>
                </a:solidFill>
              </a:rPr>
            </a:br>
            <a:r>
              <a:rPr lang="el-GR" sz="3600" dirty="0" smtClean="0">
                <a:solidFill>
                  <a:schemeClr val="accent2"/>
                </a:solidFill>
              </a:rPr>
              <a:t> </a:t>
            </a:r>
            <a:r>
              <a:rPr lang="el-GR" sz="4000" dirty="0">
                <a:solidFill>
                  <a:schemeClr val="accent2"/>
                </a:solidFill>
              </a:rPr>
              <a:t/>
            </a:r>
            <a:br>
              <a:rPr lang="el-GR" sz="4000" dirty="0">
                <a:solidFill>
                  <a:schemeClr val="accent2"/>
                </a:solidFill>
              </a:rPr>
            </a:br>
            <a:r>
              <a:rPr lang="el-GR" sz="4000" dirty="0" smtClean="0">
                <a:solidFill>
                  <a:schemeClr val="accent2"/>
                </a:solidFill>
              </a:rPr>
              <a:t>Μνήμη- Μάθηση</a:t>
            </a:r>
            <a:endParaRPr lang="el-GR" sz="4000" dirty="0">
              <a:solidFill>
                <a:schemeClr val="accent2"/>
              </a:solidFill>
            </a:endParaRPr>
          </a:p>
        </p:txBody>
      </p:sp>
      <p:sp>
        <p:nvSpPr>
          <p:cNvPr id="7" name="Θέση περιεχομένου 6"/>
          <p:cNvSpPr>
            <a:spLocks noGrp="1"/>
          </p:cNvSpPr>
          <p:nvPr>
            <p:ph idx="1"/>
          </p:nvPr>
        </p:nvSpPr>
        <p:spPr>
          <a:xfrm>
            <a:off x="1200151" y="1846264"/>
            <a:ext cx="9954682" cy="4022725"/>
          </a:xfrm>
        </p:spPr>
        <p:txBody>
          <a:bodyPr/>
          <a:lstStyle/>
          <a:p>
            <a:r>
              <a:rPr lang="el-GR" sz="2800" dirty="0"/>
              <a:t>Μνήμη: Συγκράτηση -αποθήκευση της πληροφορίας. Εμπέδωση δεξιοτήτων. Ανάκληση εμπειριών.</a:t>
            </a:r>
          </a:p>
          <a:p>
            <a:r>
              <a:rPr lang="el-GR" sz="2800" dirty="0"/>
              <a:t>Μάθηση: Χρησιμοποίηση της αποθηκευμένης πληροφορίας, τροποποίηση της συμπεριφοράς  με στόχο την προσαρμογή. Κατάκτηση γνώσεων και ικανοτήτων. </a:t>
            </a:r>
          </a:p>
          <a:p>
            <a:endParaRPr lang="el-GR" dirty="0"/>
          </a:p>
        </p:txBody>
      </p:sp>
      <p:sp>
        <p:nvSpPr>
          <p:cNvPr id="4" name="Θέση αριθμού διαφάνειας 3"/>
          <p:cNvSpPr>
            <a:spLocks noGrp="1"/>
          </p:cNvSpPr>
          <p:nvPr>
            <p:ph type="sldNum" sz="quarter" idx="12"/>
          </p:nvPr>
        </p:nvSpPr>
        <p:spPr/>
        <p:txBody>
          <a:bodyPr/>
          <a:lstStyle/>
          <a:p>
            <a:pPr>
              <a:defRPr/>
            </a:pPr>
            <a:fld id="{08DC52BC-2A4B-4C67-8B2C-B1F07027FF2D}" type="slidenum">
              <a:rPr lang="el-GR" smtClean="0"/>
              <a:pPr>
                <a:defRPr/>
              </a:pPr>
              <a:t>2</a:t>
            </a:fld>
            <a:endParaRPr lang="el-GR"/>
          </a:p>
        </p:txBody>
      </p:sp>
    </p:spTree>
    <p:extLst>
      <p:ext uri="{BB962C8B-B14F-4D97-AF65-F5344CB8AC3E}">
        <p14:creationId xmlns:p14="http://schemas.microsoft.com/office/powerpoint/2010/main" val="36925802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Τίτλος 7"/>
          <p:cNvSpPr>
            <a:spLocks noGrp="1"/>
          </p:cNvSpPr>
          <p:nvPr>
            <p:ph type="title"/>
          </p:nvPr>
        </p:nvSpPr>
        <p:spPr>
          <a:xfrm>
            <a:off x="1224366" y="357312"/>
            <a:ext cx="10574911" cy="1258888"/>
          </a:xfrm>
        </p:spPr>
        <p:txBody>
          <a:bodyPr>
            <a:normAutofit/>
          </a:bodyPr>
          <a:lstStyle/>
          <a:p>
            <a:pPr eaLnBrk="1" hangingPunct="1"/>
            <a:r>
              <a:rPr lang="el-GR" altLang="el-GR" sz="2800" dirty="0">
                <a:latin typeface="+mn-lt"/>
              </a:rPr>
              <a:t>Νευροδιαβιβαστές = χημικοί αγγελιοφόροι που επιτρέπουν την επικοινωνία μεταξύ των νευρώνων στη σύναψη.</a:t>
            </a:r>
          </a:p>
        </p:txBody>
      </p:sp>
      <p:sp>
        <p:nvSpPr>
          <p:cNvPr id="83971" name="Θέση κειμένου 8"/>
          <p:cNvSpPr>
            <a:spLocks noGrp="1"/>
          </p:cNvSpPr>
          <p:nvPr>
            <p:ph type="body" sz="half" idx="1"/>
          </p:nvPr>
        </p:nvSpPr>
        <p:spPr>
          <a:xfrm>
            <a:off x="1811338" y="2554289"/>
            <a:ext cx="4038600" cy="3398837"/>
          </a:xfrm>
        </p:spPr>
        <p:txBody>
          <a:bodyPr/>
          <a:lstStyle/>
          <a:p>
            <a:pPr eaLnBrk="1" hangingPunct="1"/>
            <a:endParaRPr lang="el-GR" altLang="el-GR" smtClean="0"/>
          </a:p>
        </p:txBody>
      </p:sp>
      <p:pic>
        <p:nvPicPr>
          <p:cNvPr id="83972" name="Θέση περιεχομένου 6"/>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394847" y="2349501"/>
            <a:ext cx="4502717" cy="3781425"/>
          </a:xfrm>
        </p:spPr>
      </p:pic>
      <p:sp>
        <p:nvSpPr>
          <p:cNvPr id="83973" name="Θέση περιεχομένου 9"/>
          <p:cNvSpPr>
            <a:spLocks noGrp="1"/>
          </p:cNvSpPr>
          <p:nvPr>
            <p:ph sz="quarter" idx="3"/>
          </p:nvPr>
        </p:nvSpPr>
        <p:spPr/>
        <p:txBody>
          <a:bodyPr/>
          <a:lstStyle/>
          <a:p>
            <a:pPr eaLnBrk="1" hangingPunct="1"/>
            <a:endParaRPr lang="el-GR" altLang="el-GR" smtClean="0"/>
          </a:p>
        </p:txBody>
      </p:sp>
      <p:sp>
        <p:nvSpPr>
          <p:cNvPr id="83974" name="Θέση αριθμού διαφάνειας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61C596-F1C6-4513-B138-A5B13268E7FD}" type="slidenum">
              <a:rPr lang="el-GR" altLang="el-GR" smtClean="0">
                <a:solidFill>
                  <a:srgbClr val="898989"/>
                </a:solidFill>
              </a:rPr>
              <a:pPr/>
              <a:t>20</a:t>
            </a:fld>
            <a:endParaRPr lang="el-GR" altLang="el-GR" smtClean="0">
              <a:solidFill>
                <a:srgbClr val="898989"/>
              </a:solidFill>
            </a:endParaRPr>
          </a:p>
        </p:txBody>
      </p:sp>
      <p:pic>
        <p:nvPicPr>
          <p:cNvPr id="83975" name="Εικόνα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2726" y="2423318"/>
            <a:ext cx="3533614" cy="352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074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Τίτλος 1"/>
          <p:cNvSpPr>
            <a:spLocks noGrp="1"/>
          </p:cNvSpPr>
          <p:nvPr>
            <p:ph type="title"/>
          </p:nvPr>
        </p:nvSpPr>
        <p:spPr>
          <a:xfrm>
            <a:off x="-808892" y="274639"/>
            <a:ext cx="11019692" cy="1597024"/>
          </a:xfrm>
        </p:spPr>
        <p:txBody>
          <a:bodyPr/>
          <a:lstStyle/>
          <a:p>
            <a:pPr eaLnBrk="1" hangingPunct="1"/>
            <a:r>
              <a:rPr lang="el-GR" altLang="el-GR" sz="3600" b="0" dirty="0" smtClean="0">
                <a:solidFill>
                  <a:schemeClr val="accent1">
                    <a:lumMod val="75000"/>
                  </a:schemeClr>
                </a:solidFill>
              </a:rPr>
              <a:t>                                 Συνάψεις </a:t>
            </a:r>
            <a:endParaRPr lang="el-GR" altLang="el-GR" sz="3600" b="0" dirty="0">
              <a:solidFill>
                <a:schemeClr val="accent1">
                  <a:lumMod val="75000"/>
                </a:schemeClr>
              </a:solidFill>
            </a:endParaRPr>
          </a:p>
        </p:txBody>
      </p:sp>
      <p:pic>
        <p:nvPicPr>
          <p:cNvPr id="82947"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86025" y="2130426"/>
            <a:ext cx="7267575" cy="3148013"/>
          </a:xfrm>
        </p:spPr>
      </p:pic>
    </p:spTree>
    <p:extLst>
      <p:ext uri="{BB962C8B-B14F-4D97-AF65-F5344CB8AC3E}">
        <p14:creationId xmlns:p14="http://schemas.microsoft.com/office/powerpoint/2010/main" val="4223053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24116" y="274638"/>
            <a:ext cx="10358284" cy="1143000"/>
          </a:xfrm>
        </p:spPr>
        <p:txBody>
          <a:bodyPr/>
          <a:lstStyle/>
          <a:p>
            <a:pPr>
              <a:defRPr/>
            </a:pPr>
            <a:r>
              <a:rPr lang="el-GR" dirty="0" smtClean="0">
                <a:solidFill>
                  <a:schemeClr val="accent1">
                    <a:lumMod val="75000"/>
                  </a:schemeClr>
                </a:solidFill>
              </a:rPr>
              <a:t>Νευρωνικά δίκτυα……</a:t>
            </a:r>
            <a:endParaRPr lang="el-GR" dirty="0">
              <a:solidFill>
                <a:schemeClr val="accent1">
                  <a:lumMod val="75000"/>
                </a:schemeClr>
              </a:solidFill>
            </a:endParaRPr>
          </a:p>
        </p:txBody>
      </p:sp>
      <p:sp>
        <p:nvSpPr>
          <p:cNvPr id="74755" name="Θέση κειμένου 2"/>
          <p:cNvSpPr>
            <a:spLocks noGrp="1"/>
          </p:cNvSpPr>
          <p:nvPr>
            <p:ph type="body" sz="half" idx="1"/>
          </p:nvPr>
        </p:nvSpPr>
        <p:spPr>
          <a:xfrm>
            <a:off x="1981199" y="1600201"/>
            <a:ext cx="4208585" cy="4525963"/>
          </a:xfrm>
        </p:spPr>
        <p:txBody>
          <a:bodyPr/>
          <a:lstStyle/>
          <a:p>
            <a:endParaRPr lang="el-GR" altLang="el-GR" dirty="0" smtClean="0"/>
          </a:p>
        </p:txBody>
      </p:sp>
      <p:sp>
        <p:nvSpPr>
          <p:cNvPr id="74756" name="Θέση περιεχομένου 2"/>
          <p:cNvSpPr>
            <a:spLocks noGrp="1"/>
          </p:cNvSpPr>
          <p:nvPr>
            <p:ph sz="half" idx="2"/>
          </p:nvPr>
        </p:nvSpPr>
        <p:spPr>
          <a:xfrm>
            <a:off x="6383338" y="1844676"/>
            <a:ext cx="4038600" cy="5013325"/>
          </a:xfrm>
        </p:spPr>
        <p:txBody>
          <a:bodyPr/>
          <a:lstStyle/>
          <a:p>
            <a:pPr marL="0" indent="0" algn="just" eaLnBrk="1" hangingPunct="1">
              <a:buNone/>
            </a:pPr>
            <a:r>
              <a:rPr lang="el-GR" altLang="el-GR" sz="2400" dirty="0" smtClean="0"/>
              <a:t> </a:t>
            </a:r>
            <a:r>
              <a:rPr lang="el-GR" altLang="el-GR" sz="2800" dirty="0" smtClean="0"/>
              <a:t>Ο εγκέφαλος αποτελεί </a:t>
            </a:r>
            <a:r>
              <a:rPr lang="el-GR" altLang="el-GR" sz="2800" dirty="0"/>
              <a:t>ένα εκτεταμένο, περίπλοκο δίκτυο, στο οποίο οι νευρώνες  αντιστοιχούν στους κόμβους και οι </a:t>
            </a:r>
            <a:r>
              <a:rPr lang="el-GR" altLang="el-GR" sz="2800" dirty="0" smtClean="0"/>
              <a:t>νευράξονες </a:t>
            </a:r>
            <a:r>
              <a:rPr lang="el-GR" altLang="el-GR" sz="2800" dirty="0"/>
              <a:t>σε «ζεύξεις», που επιτρέπουν στους νευρώνες να κάνουν </a:t>
            </a:r>
            <a:r>
              <a:rPr lang="el-GR" altLang="el-GR" sz="2800" b="1" dirty="0"/>
              <a:t>συνάψεις </a:t>
            </a:r>
            <a:r>
              <a:rPr lang="el-GR" altLang="el-GR" sz="2800" dirty="0"/>
              <a:t>μεταξύ τους</a:t>
            </a:r>
            <a:r>
              <a:rPr lang="el-GR" altLang="el-GR" sz="2400" dirty="0"/>
              <a:t>. </a:t>
            </a:r>
          </a:p>
        </p:txBody>
      </p:sp>
      <p:pic>
        <p:nvPicPr>
          <p:cNvPr id="74757" name="Εικόνα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4116" y="1919288"/>
            <a:ext cx="4633452"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661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24189" y="290331"/>
            <a:ext cx="6286500" cy="5870575"/>
          </a:xfrm>
          <a:noFill/>
        </p:spPr>
      </p:pic>
      <p:pic>
        <p:nvPicPr>
          <p:cNvPr id="2" name="Εικόνα 1"/>
          <p:cNvPicPr>
            <a:picLocks noChangeAspect="1"/>
          </p:cNvPicPr>
          <p:nvPr/>
        </p:nvPicPr>
        <p:blipFill>
          <a:blip r:embed="rId3"/>
          <a:stretch>
            <a:fillRect/>
          </a:stretch>
        </p:blipFill>
        <p:spPr>
          <a:xfrm>
            <a:off x="6633275" y="290331"/>
            <a:ext cx="5424406" cy="6110469"/>
          </a:xfrm>
          <a:prstGeom prst="rect">
            <a:avLst/>
          </a:prstGeom>
        </p:spPr>
      </p:pic>
    </p:spTree>
    <p:extLst>
      <p:ext uri="{BB962C8B-B14F-4D97-AF65-F5344CB8AC3E}">
        <p14:creationId xmlns:p14="http://schemas.microsoft.com/office/powerpoint/2010/main" val="324657473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rrowheads="1"/>
          </p:cNvSpPr>
          <p:nvPr>
            <p:ph type="title" idx="4294967295"/>
          </p:nvPr>
        </p:nvSpPr>
        <p:spPr>
          <a:xfrm>
            <a:off x="1189494" y="728663"/>
            <a:ext cx="9864672" cy="2214562"/>
          </a:xfrm>
        </p:spPr>
        <p:txBody>
          <a:bodyPr>
            <a:normAutofit fontScale="90000"/>
          </a:bodyPr>
          <a:lstStyle/>
          <a:p>
            <a:pPr eaLnBrk="1" hangingPunct="1">
              <a:defRPr/>
            </a:pPr>
            <a:r>
              <a:rPr lang="el-GR" kern="0" dirty="0" smtClean="0">
                <a:solidFill>
                  <a:schemeClr val="tx1"/>
                </a:solidFill>
                <a:ea typeface="Arial Unicode MS" pitchFamily="34" charset="-128"/>
                <a:cs typeface="Arial Unicode MS" pitchFamily="34" charset="-128"/>
              </a:rPr>
              <a:t>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kern="0" dirty="0">
                <a:solidFill>
                  <a:schemeClr val="tx1"/>
                </a:solidFill>
                <a:ea typeface="Arial Unicode MS" pitchFamily="34" charset="-128"/>
                <a:cs typeface="Arial Unicode MS" pitchFamily="34" charset="-128"/>
              </a:rPr>
              <a:t/>
            </a:r>
            <a:br>
              <a:rPr lang="el-GR" kern="0" dirty="0">
                <a:solidFill>
                  <a:schemeClr val="tx1"/>
                </a:solidFill>
                <a:ea typeface="Arial Unicode MS" pitchFamily="34" charset="-128"/>
                <a:cs typeface="Arial Unicode MS" pitchFamily="34" charset="-128"/>
              </a:rPr>
            </a:br>
            <a:r>
              <a:rPr lang="el-GR" kern="0" dirty="0" smtClean="0">
                <a:solidFill>
                  <a:schemeClr val="tx1"/>
                </a:solidFill>
                <a:ea typeface="Arial Unicode MS" pitchFamily="34" charset="-128"/>
                <a:cs typeface="Arial Unicode MS" pitchFamily="34" charset="-128"/>
              </a:rPr>
              <a:t/>
            </a:r>
            <a:br>
              <a:rPr lang="el-GR" kern="0" dirty="0" smtClean="0">
                <a:solidFill>
                  <a:schemeClr val="tx1"/>
                </a:solidFill>
                <a:ea typeface="Arial Unicode MS" pitchFamily="34" charset="-128"/>
                <a:cs typeface="Arial Unicode MS" pitchFamily="34" charset="-128"/>
              </a:rPr>
            </a:br>
            <a:r>
              <a:rPr lang="el-GR" sz="3100" kern="0" dirty="0" smtClean="0">
                <a:solidFill>
                  <a:schemeClr val="tx1"/>
                </a:solidFill>
                <a:latin typeface="+mn-lt"/>
                <a:ea typeface="Arial Unicode MS" pitchFamily="34" charset="-128"/>
                <a:cs typeface="Arial Unicode MS" pitchFamily="34" charset="-128"/>
              </a:rPr>
              <a:t/>
            </a:r>
            <a:br>
              <a:rPr lang="el-GR" sz="3100" kern="0" dirty="0" smtClean="0">
                <a:solidFill>
                  <a:schemeClr val="tx1"/>
                </a:solidFill>
                <a:latin typeface="+mn-lt"/>
                <a:ea typeface="Arial Unicode MS" pitchFamily="34" charset="-128"/>
                <a:cs typeface="Arial Unicode MS" pitchFamily="34" charset="-128"/>
              </a:rPr>
            </a:br>
            <a:r>
              <a:rPr lang="el-GR" sz="3100" kern="0" dirty="0">
                <a:solidFill>
                  <a:schemeClr val="tx1"/>
                </a:solidFill>
                <a:latin typeface="+mn-lt"/>
                <a:ea typeface="Arial Unicode MS" pitchFamily="34" charset="-128"/>
                <a:cs typeface="Arial Unicode MS" pitchFamily="34" charset="-128"/>
              </a:rPr>
              <a:t>Η ενδομήτρια ανάπτυξη του </a:t>
            </a:r>
            <a:r>
              <a:rPr lang="el-GR" sz="3100" kern="0" dirty="0" smtClean="0">
                <a:solidFill>
                  <a:schemeClr val="tx1"/>
                </a:solidFill>
                <a:latin typeface="+mn-lt"/>
                <a:ea typeface="Arial Unicode MS" pitchFamily="34" charset="-128"/>
                <a:cs typeface="Arial Unicode MS" pitchFamily="34" charset="-128"/>
              </a:rPr>
              <a:t>εγκεφάλου </a:t>
            </a:r>
            <a:r>
              <a:rPr lang="el-GR" sz="3100" kern="0" dirty="0">
                <a:solidFill>
                  <a:schemeClr val="tx1"/>
                </a:solidFill>
                <a:latin typeface="+mn-lt"/>
                <a:ea typeface="Arial Unicode MS" pitchFamily="34" charset="-128"/>
                <a:cs typeface="Arial Unicode MS" pitchFamily="34" charset="-128"/>
              </a:rPr>
              <a:t>παρέχει το αρχικό σχέδιο των εγκεφαλικών κυκλωμάτων. </a:t>
            </a:r>
            <a:br>
              <a:rPr lang="el-GR" sz="3100" kern="0" dirty="0">
                <a:solidFill>
                  <a:schemeClr val="tx1"/>
                </a:solidFill>
                <a:latin typeface="+mn-lt"/>
                <a:ea typeface="Arial Unicode MS" pitchFamily="34" charset="-128"/>
                <a:cs typeface="Arial Unicode MS" pitchFamily="34" charset="-128"/>
              </a:rPr>
            </a:br>
            <a:r>
              <a:rPr lang="el-GR" sz="3100" kern="0" dirty="0" smtClean="0">
                <a:solidFill>
                  <a:schemeClr val="tx1"/>
                </a:solidFill>
                <a:latin typeface="+mn-lt"/>
                <a:ea typeface="Arial Unicode MS" pitchFamily="34" charset="-128"/>
                <a:cs typeface="Arial Unicode MS" pitchFamily="34" charset="-128"/>
              </a:rPr>
              <a:t/>
            </a:r>
            <a:br>
              <a:rPr lang="el-GR" sz="3100" kern="0" dirty="0" smtClean="0">
                <a:solidFill>
                  <a:schemeClr val="tx1"/>
                </a:solidFill>
                <a:latin typeface="+mn-lt"/>
                <a:ea typeface="Arial Unicode MS" pitchFamily="34" charset="-128"/>
                <a:cs typeface="Arial Unicode MS" pitchFamily="34" charset="-128"/>
              </a:rPr>
            </a:br>
            <a:r>
              <a:rPr lang="el-GR" sz="3100" kern="0" dirty="0" smtClean="0">
                <a:solidFill>
                  <a:schemeClr val="tx1"/>
                </a:solidFill>
                <a:latin typeface="+mn-lt"/>
                <a:ea typeface="Arial Unicode MS" pitchFamily="34" charset="-128"/>
                <a:cs typeface="Arial Unicode MS" pitchFamily="34" charset="-128"/>
              </a:rPr>
              <a:t>Οι </a:t>
            </a:r>
            <a:r>
              <a:rPr lang="el-GR" sz="3100" kern="0" dirty="0">
                <a:solidFill>
                  <a:schemeClr val="tx1"/>
                </a:solidFill>
                <a:latin typeface="+mn-lt"/>
                <a:ea typeface="Arial Unicode MS" pitchFamily="34" charset="-128"/>
                <a:cs typeface="Arial Unicode MS" pitchFamily="34" charset="-128"/>
              </a:rPr>
              <a:t>αρχικές </a:t>
            </a:r>
            <a:r>
              <a:rPr lang="el-GR" sz="3100" kern="0" dirty="0" smtClean="0">
                <a:solidFill>
                  <a:schemeClr val="tx1"/>
                </a:solidFill>
                <a:latin typeface="+mn-lt"/>
                <a:ea typeface="Arial Unicode MS" pitchFamily="34" charset="-128"/>
                <a:cs typeface="Arial Unicode MS" pitchFamily="34" charset="-128"/>
              </a:rPr>
              <a:t>συνάψεις γίνονται </a:t>
            </a:r>
            <a:r>
              <a:rPr lang="el-GR" sz="3100" kern="0" dirty="0">
                <a:solidFill>
                  <a:schemeClr val="tx1"/>
                </a:solidFill>
                <a:latin typeface="+mn-lt"/>
                <a:ea typeface="Arial Unicode MS" pitchFamily="34" charset="-128"/>
                <a:cs typeface="Arial Unicode MS" pitchFamily="34" charset="-128"/>
              </a:rPr>
              <a:t>με βάση την «προσδοκία» των εμπειριών, τις οποίες αναμένεται να έχει το παιδί στο συγκεκριμένο περιβάλλον στο οποίο </a:t>
            </a:r>
            <a:r>
              <a:rPr lang="el-GR" sz="3100" kern="0" dirty="0" smtClean="0">
                <a:solidFill>
                  <a:schemeClr val="tx1"/>
                </a:solidFill>
                <a:latin typeface="+mn-lt"/>
                <a:ea typeface="Arial Unicode MS" pitchFamily="34" charset="-128"/>
                <a:cs typeface="Arial Unicode MS" pitchFamily="34" charset="-128"/>
              </a:rPr>
              <a:t>ζει το ανθρώπινο είδος. </a:t>
            </a:r>
            <a:endParaRPr lang="el-GR" sz="3100" kern="0" dirty="0">
              <a:solidFill>
                <a:schemeClr val="tx1"/>
              </a:solidFill>
              <a:latin typeface="+mn-lt"/>
              <a:ea typeface="Arial Unicode MS" pitchFamily="34" charset="-128"/>
              <a:cs typeface="Arial Unicode MS" pitchFamily="34" charset="-128"/>
            </a:endParaRPr>
          </a:p>
        </p:txBody>
      </p:sp>
      <p:pic>
        <p:nvPicPr>
          <p:cNvPr id="942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264" y="3564610"/>
            <a:ext cx="7935133" cy="2680137"/>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33227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eaLnBrk="1" hangingPunct="1">
              <a:defRPr/>
            </a:pPr>
            <a:r>
              <a:rPr lang="el-GR" dirty="0" smtClean="0">
                <a:solidFill>
                  <a:schemeClr val="accent2"/>
                </a:solidFill>
              </a:rPr>
              <a:t>Διαταραχές της μορφογένεσης</a:t>
            </a:r>
          </a:p>
        </p:txBody>
      </p:sp>
      <p:pic>
        <p:nvPicPr>
          <p:cNvPr id="6" name="Θέση περιεχομένου 5"/>
          <p:cNvPicPr>
            <a:picLocks noGrp="1" noChangeAspect="1"/>
          </p:cNvPicPr>
          <p:nvPr>
            <p:ph sz="half" idx="1"/>
          </p:nvPr>
        </p:nvPicPr>
        <p:blipFill>
          <a:blip r:embed="rId2"/>
          <a:stretch>
            <a:fillRect/>
          </a:stretch>
        </p:blipFill>
        <p:spPr>
          <a:xfrm>
            <a:off x="1175229" y="1845735"/>
            <a:ext cx="4644270" cy="4023360"/>
          </a:xfrm>
          <a:prstGeom prst="rect">
            <a:avLst/>
          </a:prstGeom>
        </p:spPr>
      </p:pic>
      <p:sp>
        <p:nvSpPr>
          <p:cNvPr id="5" name="Θέση περιεχομένου 4"/>
          <p:cNvSpPr>
            <a:spLocks noGrp="1"/>
          </p:cNvSpPr>
          <p:nvPr>
            <p:ph sz="half" idx="2"/>
          </p:nvPr>
        </p:nvSpPr>
        <p:spPr/>
        <p:txBody>
          <a:bodyPr/>
          <a:lstStyle/>
          <a:p>
            <a:endParaRPr lang="el-GR"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731" y="1845735"/>
            <a:ext cx="3132137"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9150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Ορθογώνιο 9"/>
          <p:cNvSpPr/>
          <p:nvPr/>
        </p:nvSpPr>
        <p:spPr>
          <a:xfrm>
            <a:off x="1162373" y="1736726"/>
            <a:ext cx="9992460" cy="3108543"/>
          </a:xfrm>
          <a:prstGeom prst="rect">
            <a:avLst/>
          </a:prstGeom>
        </p:spPr>
        <p:txBody>
          <a:bodyPr wrap="square">
            <a:spAutoFit/>
          </a:bodyPr>
          <a:lstStyle/>
          <a:p>
            <a:pPr algn="just"/>
            <a:r>
              <a:rPr lang="el-GR" sz="2800" dirty="0">
                <a:solidFill>
                  <a:srgbClr val="000000"/>
                </a:solidFill>
              </a:rPr>
              <a:t>α</a:t>
            </a:r>
            <a:r>
              <a:rPr lang="el-GR" sz="2800" dirty="0" smtClean="0">
                <a:solidFill>
                  <a:srgbClr val="000000"/>
                </a:solidFill>
              </a:rPr>
              <a:t>ποτελεί μια ακολουθία φαινομένων</a:t>
            </a:r>
            <a:r>
              <a:rPr lang="en-US" sz="2800" dirty="0" smtClean="0">
                <a:solidFill>
                  <a:srgbClr val="000000"/>
                </a:solidFill>
              </a:rPr>
              <a:t>:</a:t>
            </a:r>
            <a:r>
              <a:rPr lang="el-GR" sz="2800" dirty="0" smtClean="0">
                <a:solidFill>
                  <a:srgbClr val="000000"/>
                </a:solidFill>
              </a:rPr>
              <a:t> </a:t>
            </a:r>
            <a:r>
              <a:rPr lang="el-GR" sz="2800" dirty="0">
                <a:solidFill>
                  <a:srgbClr val="000000"/>
                </a:solidFill>
              </a:rPr>
              <a:t>από έναν πληθυσμό ανώριμων και αδιαφοροποίητων κυττάρων προκύπτει ένα εξαιρετικά πολύπλοκο όργανο, ο φλοιός του ανθρώπινου εγκεφάλου. </a:t>
            </a:r>
            <a:endParaRPr lang="el-GR" sz="2800" dirty="0" smtClean="0">
              <a:solidFill>
                <a:srgbClr val="000000"/>
              </a:solidFill>
            </a:endParaRPr>
          </a:p>
          <a:p>
            <a:pPr algn="just"/>
            <a:endParaRPr lang="el-GR" sz="2800" dirty="0">
              <a:solidFill>
                <a:srgbClr val="000000"/>
              </a:solidFill>
            </a:endParaRPr>
          </a:p>
          <a:p>
            <a:pPr algn="just"/>
            <a:r>
              <a:rPr lang="el-GR" sz="2800" dirty="0" smtClean="0">
                <a:solidFill>
                  <a:srgbClr val="000000"/>
                </a:solidFill>
              </a:rPr>
              <a:t>Η </a:t>
            </a:r>
            <a:r>
              <a:rPr lang="el-GR" sz="2800" dirty="0">
                <a:solidFill>
                  <a:srgbClr val="000000"/>
                </a:solidFill>
              </a:rPr>
              <a:t>λειτουργία του στηρίζεται στην επικοινωνία ανάμεσα στους νευρώνες με τη μεσολάβηση των συνάψεων. </a:t>
            </a:r>
          </a:p>
        </p:txBody>
      </p:sp>
      <p:sp>
        <p:nvSpPr>
          <p:cNvPr id="2" name="Τίτλος 1"/>
          <p:cNvSpPr>
            <a:spLocks noGrp="1"/>
          </p:cNvSpPr>
          <p:nvPr>
            <p:ph type="title"/>
          </p:nvPr>
        </p:nvSpPr>
        <p:spPr>
          <a:xfrm>
            <a:off x="371959" y="287339"/>
            <a:ext cx="10782874" cy="1449387"/>
          </a:xfrm>
        </p:spPr>
        <p:txBody>
          <a:bodyPr>
            <a:normAutofit/>
          </a:bodyPr>
          <a:lstStyle/>
          <a:p>
            <a:r>
              <a:rPr lang="el-GR" sz="3600" dirty="0" smtClean="0">
                <a:solidFill>
                  <a:schemeClr val="accent1"/>
                </a:solidFill>
              </a:rPr>
              <a:t>        Η Μορφογένεση του εγκεφάλου….</a:t>
            </a:r>
            <a:endParaRPr lang="el-GR" sz="3600" dirty="0">
              <a:solidFill>
                <a:schemeClr val="accent1"/>
              </a:solidFill>
            </a:endParaRPr>
          </a:p>
        </p:txBody>
      </p:sp>
    </p:spTree>
    <p:extLst>
      <p:ext uri="{BB962C8B-B14F-4D97-AF65-F5344CB8AC3E}">
        <p14:creationId xmlns:p14="http://schemas.microsoft.com/office/powerpoint/2010/main" val="2802790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rrowheads="1"/>
          </p:cNvSpPr>
          <p:nvPr>
            <p:ph type="title"/>
          </p:nvPr>
        </p:nvSpPr>
        <p:spPr>
          <a:xfrm>
            <a:off x="1208868" y="660400"/>
            <a:ext cx="10373532" cy="1143000"/>
          </a:xfrm>
        </p:spPr>
        <p:txBody>
          <a:bodyPr/>
          <a:lstStyle/>
          <a:p>
            <a:pPr eaLnBrk="1" hangingPunct="1">
              <a:defRPr/>
            </a:pPr>
            <a:r>
              <a:rPr lang="el-GR" kern="0" dirty="0">
                <a:solidFill>
                  <a:schemeClr val="accent1">
                    <a:lumMod val="75000"/>
                  </a:schemeClr>
                </a:solidFill>
                <a:latin typeface="+mn-lt"/>
              </a:rPr>
              <a:t>Ο Φλοιός του </a:t>
            </a:r>
            <a:r>
              <a:rPr lang="el-GR" kern="0" dirty="0" smtClean="0">
                <a:solidFill>
                  <a:schemeClr val="accent1">
                    <a:lumMod val="75000"/>
                  </a:schemeClr>
                </a:solidFill>
                <a:latin typeface="+mn-lt"/>
              </a:rPr>
              <a:t>εγκεφάλου…….</a:t>
            </a:r>
            <a:endParaRPr lang="en-US" kern="0" dirty="0">
              <a:solidFill>
                <a:schemeClr val="accent1">
                  <a:lumMod val="75000"/>
                </a:schemeClr>
              </a:solidFill>
              <a:latin typeface="+mn-lt"/>
            </a:endParaRPr>
          </a:p>
        </p:txBody>
      </p:sp>
      <p:sp>
        <p:nvSpPr>
          <p:cNvPr id="98307" name="Rectangle 3"/>
          <p:cNvSpPr>
            <a:spLocks noGrp="1" noRot="1" noChangeArrowheads="1"/>
          </p:cNvSpPr>
          <p:nvPr>
            <p:ph type="body" sz="half" idx="1"/>
          </p:nvPr>
        </p:nvSpPr>
        <p:spPr>
          <a:xfrm>
            <a:off x="1208868" y="1417638"/>
            <a:ext cx="4785532" cy="4708528"/>
          </a:xfrm>
        </p:spPr>
        <p:txBody>
          <a:bodyPr/>
          <a:lstStyle/>
          <a:p>
            <a:pPr eaLnBrk="1" hangingPunct="1">
              <a:buFont typeface="Arial" panose="020B0604020202020204" pitchFamily="34" charset="0"/>
              <a:buChar char="•"/>
            </a:pPr>
            <a:endParaRPr lang="el-GR" altLang="el-GR" sz="2800" dirty="0" smtClean="0">
              <a:ea typeface="Arial Unicode MS" panose="020B0604020202020204" pitchFamily="34" charset="-128"/>
              <a:cs typeface="Calibri Light" panose="020F0302020204030204" pitchFamily="34" charset="0"/>
            </a:endParaRPr>
          </a:p>
          <a:p>
            <a:pPr eaLnBrk="1" hangingPunct="1">
              <a:buFont typeface="Arial" panose="020B0604020202020204" pitchFamily="34" charset="0"/>
              <a:buChar char="•"/>
            </a:pPr>
            <a:r>
              <a:rPr lang="el-GR" altLang="el-GR" sz="2800" dirty="0" smtClean="0">
                <a:ea typeface="Arial Unicode MS" panose="020B0604020202020204" pitchFamily="34" charset="-128"/>
                <a:cs typeface="Calibri Light" panose="020F0302020204030204" pitchFamily="34" charset="0"/>
              </a:rPr>
              <a:t>η </a:t>
            </a:r>
            <a:r>
              <a:rPr lang="el-GR" altLang="el-GR" sz="2800" dirty="0">
                <a:ea typeface="Arial Unicode MS" panose="020B0604020202020204" pitchFamily="34" charset="-128"/>
                <a:cs typeface="Calibri Light" panose="020F0302020204030204" pitchFamily="34" charset="0"/>
              </a:rPr>
              <a:t>πιο αναπτυγμένη </a:t>
            </a:r>
            <a:r>
              <a:rPr lang="el-GR" altLang="el-GR" sz="2800" dirty="0" smtClean="0">
                <a:ea typeface="Arial Unicode MS" panose="020B0604020202020204" pitchFamily="34" charset="-128"/>
                <a:cs typeface="Calibri Light" panose="020F0302020204030204" pitchFamily="34" charset="0"/>
              </a:rPr>
              <a:t>και  </a:t>
            </a:r>
            <a:r>
              <a:rPr lang="el-GR" altLang="el-GR" sz="2800" dirty="0">
                <a:ea typeface="Arial Unicode MS" panose="020B0604020202020204" pitchFamily="34" charset="-128"/>
                <a:cs typeface="Calibri Light" panose="020F0302020204030204" pitchFamily="34" charset="0"/>
              </a:rPr>
              <a:t>περίπλοκη εγκεφαλική δομή, περιβάλλει το υπόλοιπο του εγκεφάλου,</a:t>
            </a:r>
            <a:r>
              <a:rPr lang="en-US" altLang="el-GR" sz="2800" dirty="0">
                <a:ea typeface="Arial Unicode MS" panose="020B0604020202020204" pitchFamily="34" charset="-128"/>
                <a:cs typeface="Calibri Light" panose="020F0302020204030204" pitchFamily="34" charset="0"/>
              </a:rPr>
              <a:t> 85% </a:t>
            </a:r>
            <a:r>
              <a:rPr lang="el-GR" altLang="el-GR" sz="2800" dirty="0">
                <a:ea typeface="Arial Unicode MS" panose="020B0604020202020204" pitchFamily="34" charset="-128"/>
                <a:cs typeface="Calibri Light" panose="020F0302020204030204" pitchFamily="34" charset="0"/>
              </a:rPr>
              <a:t>της μάζας </a:t>
            </a:r>
            <a:r>
              <a:rPr lang="el-GR" altLang="el-GR" sz="2800" dirty="0" smtClean="0">
                <a:ea typeface="Arial Unicode MS" panose="020B0604020202020204" pitchFamily="34" charset="-128"/>
                <a:cs typeface="Calibri Light" panose="020F0302020204030204" pitchFamily="34" charset="0"/>
              </a:rPr>
              <a:t>του,</a:t>
            </a:r>
            <a:endParaRPr lang="el-GR" altLang="el-GR" sz="2800" dirty="0">
              <a:ea typeface="Arial Unicode MS" panose="020B0604020202020204" pitchFamily="34" charset="-128"/>
              <a:cs typeface="Calibri Light" panose="020F0302020204030204" pitchFamily="34" charset="0"/>
            </a:endParaRPr>
          </a:p>
          <a:p>
            <a:pPr eaLnBrk="1" hangingPunct="1">
              <a:buFont typeface="Arial" panose="020B0604020202020204" pitchFamily="34" charset="0"/>
              <a:buChar char="•"/>
            </a:pPr>
            <a:r>
              <a:rPr lang="el-GR" altLang="el-GR" sz="2800" dirty="0" smtClean="0">
                <a:ea typeface="Arial Unicode MS" panose="020B0604020202020204" pitchFamily="34" charset="-128"/>
                <a:cs typeface="Calibri Light" panose="020F0302020204030204" pitchFamily="34" charset="0"/>
              </a:rPr>
              <a:t>έδρα </a:t>
            </a:r>
            <a:r>
              <a:rPr lang="el-GR" altLang="el-GR" sz="2800" dirty="0">
                <a:ea typeface="Arial Unicode MS" panose="020B0604020202020204" pitchFamily="34" charset="-128"/>
                <a:cs typeface="Calibri Light" panose="020F0302020204030204" pitchFamily="34" charset="0"/>
              </a:rPr>
              <a:t>της νόησης στον άνθρωπο, ολοκληρώνει τελευταίος την ανάπτυξή </a:t>
            </a:r>
            <a:r>
              <a:rPr lang="el-GR" altLang="el-GR" sz="2800" dirty="0" smtClean="0">
                <a:ea typeface="Arial Unicode MS" panose="020B0604020202020204" pitchFamily="34" charset="-128"/>
                <a:cs typeface="Calibri Light" panose="020F0302020204030204" pitchFamily="34" charset="0"/>
              </a:rPr>
              <a:t>του,</a:t>
            </a:r>
            <a:endParaRPr lang="el-GR" altLang="el-GR" sz="2800" dirty="0">
              <a:ea typeface="Arial Unicode MS" panose="020B0604020202020204" pitchFamily="34" charset="-128"/>
              <a:cs typeface="Calibri Light" panose="020F0302020204030204" pitchFamily="34" charset="0"/>
            </a:endParaRPr>
          </a:p>
          <a:p>
            <a:pPr eaLnBrk="1" hangingPunct="1">
              <a:buFont typeface="Arial" panose="020B0604020202020204" pitchFamily="34" charset="0"/>
              <a:buChar char="•"/>
            </a:pPr>
            <a:r>
              <a:rPr lang="el-GR" altLang="el-GR" sz="2800" dirty="0">
                <a:ea typeface="Arial Unicode MS" panose="020B0604020202020204" pitchFamily="34" charset="-128"/>
                <a:cs typeface="Calibri Light" panose="020F0302020204030204" pitchFamily="34" charset="0"/>
              </a:rPr>
              <a:t>π</a:t>
            </a:r>
            <a:r>
              <a:rPr lang="el-GR" altLang="el-GR" sz="2800" dirty="0" smtClean="0">
                <a:ea typeface="Arial Unicode MS" panose="020B0604020202020204" pitchFamily="34" charset="-128"/>
                <a:cs typeface="Calibri Light" panose="020F0302020204030204" pitchFamily="34" charset="0"/>
              </a:rPr>
              <a:t>ιο </a:t>
            </a:r>
            <a:r>
              <a:rPr lang="el-GR" altLang="el-GR" sz="2800" dirty="0">
                <a:ea typeface="Arial Unicode MS" panose="020B0604020202020204" pitchFamily="34" charset="-128"/>
                <a:cs typeface="Calibri Light" panose="020F0302020204030204" pitchFamily="34" charset="0"/>
              </a:rPr>
              <a:t>ευαίσθητος στην επίδραση του </a:t>
            </a:r>
            <a:r>
              <a:rPr lang="el-GR" altLang="el-GR" sz="2800" dirty="0">
                <a:solidFill>
                  <a:schemeClr val="accent1"/>
                </a:solidFill>
                <a:ea typeface="Arial Unicode MS" panose="020B0604020202020204" pitchFamily="34" charset="-128"/>
                <a:cs typeface="Calibri Light" panose="020F0302020204030204" pitchFamily="34" charset="0"/>
              </a:rPr>
              <a:t>περιβάλλοντος</a:t>
            </a:r>
            <a:r>
              <a:rPr lang="el-GR" altLang="el-GR" sz="2800" dirty="0">
                <a:ea typeface="Arial Unicode MS" panose="020B0604020202020204" pitchFamily="34" charset="-128"/>
                <a:cs typeface="Calibri Light" panose="020F0302020204030204" pitchFamily="34" charset="0"/>
              </a:rPr>
              <a:t> από άλλες περιοχές του εγκεφάλου.</a:t>
            </a:r>
            <a:endParaRPr lang="en-US" altLang="el-GR" sz="2800" dirty="0">
              <a:ea typeface="Arial Unicode MS" panose="020B0604020202020204" pitchFamily="34" charset="-128"/>
              <a:cs typeface="Calibri Light" panose="020F0302020204030204" pitchFamily="34" charset="0"/>
            </a:endParaRPr>
          </a:p>
        </p:txBody>
      </p:sp>
      <p:pic>
        <p:nvPicPr>
          <p:cNvPr id="3" name="Θέση περιεχομένου 2"/>
          <p:cNvPicPr>
            <a:picLocks noGrp="1" noChangeAspect="1"/>
          </p:cNvPicPr>
          <p:nvPr>
            <p:ph sz="half" idx="2"/>
          </p:nvPr>
        </p:nvPicPr>
        <p:blipFill>
          <a:blip r:embed="rId3"/>
          <a:stretch>
            <a:fillRect/>
          </a:stretch>
        </p:blipFill>
        <p:spPr>
          <a:xfrm>
            <a:off x="6520491" y="1933630"/>
            <a:ext cx="4535817" cy="4192536"/>
          </a:xfrm>
          <a:prstGeom prst="rect">
            <a:avLst/>
          </a:prstGeom>
        </p:spPr>
      </p:pic>
    </p:spTree>
    <p:extLst>
      <p:ext uri="{BB962C8B-B14F-4D97-AF65-F5344CB8AC3E}">
        <p14:creationId xmlns:p14="http://schemas.microsoft.com/office/powerpoint/2010/main" val="3040689815"/>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87339"/>
            <a:ext cx="11154833" cy="1449387"/>
          </a:xfrm>
        </p:spPr>
        <p:txBody>
          <a:bodyPr>
            <a:normAutofit/>
          </a:bodyPr>
          <a:lstStyle/>
          <a:p>
            <a:r>
              <a:rPr lang="el-GR" sz="3600" dirty="0" smtClean="0">
                <a:solidFill>
                  <a:schemeClr val="accent2"/>
                </a:solidFill>
              </a:rPr>
              <a:t>             Το περιβάλλον  (εμπειρία)  </a:t>
            </a:r>
            <a:r>
              <a:rPr lang="el-GR" sz="3600" dirty="0">
                <a:solidFill>
                  <a:schemeClr val="accent2"/>
                </a:solidFill>
              </a:rPr>
              <a:t>αφήνει </a:t>
            </a:r>
            <a:r>
              <a:rPr lang="el-GR" sz="3600" dirty="0" smtClean="0">
                <a:solidFill>
                  <a:schemeClr val="accent2"/>
                </a:solidFill>
              </a:rPr>
              <a:t>ίχνη … </a:t>
            </a:r>
            <a:endParaRPr lang="el-GR" sz="3600" dirty="0">
              <a:solidFill>
                <a:schemeClr val="accent2"/>
              </a:solidFill>
            </a:endParaRPr>
          </a:p>
        </p:txBody>
      </p:sp>
      <p:sp>
        <p:nvSpPr>
          <p:cNvPr id="3" name="Θέση περιεχομένου 2"/>
          <p:cNvSpPr>
            <a:spLocks noGrp="1"/>
          </p:cNvSpPr>
          <p:nvPr>
            <p:ph idx="1"/>
          </p:nvPr>
        </p:nvSpPr>
        <p:spPr>
          <a:xfrm>
            <a:off x="1270862" y="1736726"/>
            <a:ext cx="9883972" cy="4149848"/>
          </a:xfrm>
        </p:spPr>
        <p:txBody>
          <a:bodyPr>
            <a:noAutofit/>
          </a:bodyPr>
          <a:lstStyle/>
          <a:p>
            <a:pPr indent="0" algn="just">
              <a:lnSpc>
                <a:spcPct val="100000"/>
              </a:lnSpc>
              <a:spcAft>
                <a:spcPts val="600"/>
              </a:spcAft>
              <a:buNone/>
            </a:pPr>
            <a:r>
              <a:rPr lang="el-GR" sz="2800" dirty="0" smtClean="0">
                <a:solidFill>
                  <a:prstClr val="black"/>
                </a:solidFill>
              </a:rPr>
              <a:t>Από </a:t>
            </a:r>
            <a:r>
              <a:rPr lang="el-GR" sz="2800" dirty="0">
                <a:solidFill>
                  <a:prstClr val="black"/>
                </a:solidFill>
              </a:rPr>
              <a:t>τον  </a:t>
            </a:r>
            <a:r>
              <a:rPr lang="el-GR" sz="2800" dirty="0" err="1">
                <a:solidFill>
                  <a:prstClr val="black"/>
                </a:solidFill>
              </a:rPr>
              <a:t>Donald</a:t>
            </a:r>
            <a:r>
              <a:rPr lang="el-GR" sz="2800" dirty="0">
                <a:solidFill>
                  <a:prstClr val="black"/>
                </a:solidFill>
              </a:rPr>
              <a:t> </a:t>
            </a:r>
            <a:r>
              <a:rPr lang="el-GR" sz="2800" dirty="0" err="1">
                <a:solidFill>
                  <a:prstClr val="black"/>
                </a:solidFill>
              </a:rPr>
              <a:t>Hebb</a:t>
            </a:r>
            <a:r>
              <a:rPr lang="el-GR" sz="2800" dirty="0">
                <a:solidFill>
                  <a:prstClr val="black"/>
                </a:solidFill>
              </a:rPr>
              <a:t> (1949) που μελέτησε τις συνάψεις και απέδειξε ότι η τροποποίηση τους από τη χρήση είναι η βάση του συστήματος αποθήκευσης πληροφοριών στον εγκέφαλο, μέχρι το τέλος του 20ου αιώνα, οπότε τα δεδομένα από τις έρευνες του </a:t>
            </a:r>
            <a:r>
              <a:rPr lang="el-GR" sz="2800" dirty="0" err="1">
                <a:solidFill>
                  <a:prstClr val="black"/>
                </a:solidFill>
              </a:rPr>
              <a:t>Κandel</a:t>
            </a:r>
            <a:r>
              <a:rPr lang="el-GR" sz="2800" dirty="0">
                <a:solidFill>
                  <a:prstClr val="black"/>
                </a:solidFill>
              </a:rPr>
              <a:t> τεκμηρίωσαν την ύπαρξή της πλαστικότητας, η  Νευροβιολογία </a:t>
            </a:r>
            <a:r>
              <a:rPr lang="el-GR" sz="2800" dirty="0" smtClean="0">
                <a:solidFill>
                  <a:prstClr val="black"/>
                </a:solidFill>
              </a:rPr>
              <a:t>μελετά την </a:t>
            </a:r>
            <a:r>
              <a:rPr lang="el-GR" sz="2800" b="1" dirty="0">
                <a:solidFill>
                  <a:prstClr val="black"/>
                </a:solidFill>
              </a:rPr>
              <a:t>πλαστικότητα</a:t>
            </a:r>
            <a:r>
              <a:rPr lang="el-GR" sz="2800" dirty="0">
                <a:solidFill>
                  <a:prstClr val="black"/>
                </a:solidFill>
              </a:rPr>
              <a:t> των νευρωνικών δικτύων που επιτρέπουν την καταγραφή της εμπειρίας. </a:t>
            </a:r>
          </a:p>
        </p:txBody>
      </p:sp>
      <p:sp>
        <p:nvSpPr>
          <p:cNvPr id="6" name="Θέση αριθμού διαφάνειας 5"/>
          <p:cNvSpPr>
            <a:spLocks noGrp="1"/>
          </p:cNvSpPr>
          <p:nvPr>
            <p:ph type="sldNum" sz="quarter" idx="12"/>
          </p:nvPr>
        </p:nvSpPr>
        <p:spPr/>
        <p:txBody>
          <a:bodyPr/>
          <a:lstStyle/>
          <a:p>
            <a:fld id="{7667FA4A-9D14-4379-909C-6178DD833C3D}" type="slidenum">
              <a:rPr lang="el-GR" smtClean="0"/>
              <a:t>28</a:t>
            </a:fld>
            <a:endParaRPr lang="el-GR"/>
          </a:p>
        </p:txBody>
      </p:sp>
    </p:spTree>
    <p:extLst>
      <p:ext uri="{BB962C8B-B14F-4D97-AF65-F5344CB8AC3E}">
        <p14:creationId xmlns:p14="http://schemas.microsoft.com/office/powerpoint/2010/main" val="3913339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49451" y="287339"/>
            <a:ext cx="10705382" cy="1449387"/>
          </a:xfrm>
        </p:spPr>
        <p:txBody>
          <a:bodyPr>
            <a:normAutofit/>
          </a:bodyPr>
          <a:lstStyle/>
          <a:p>
            <a:pPr eaLnBrk="1" hangingPunct="1">
              <a:defRPr/>
            </a:pPr>
            <a:r>
              <a:rPr lang="el-GR" sz="3600" dirty="0" smtClean="0">
                <a:solidFill>
                  <a:schemeClr val="accent2"/>
                </a:solidFill>
              </a:rPr>
              <a:t>       Συνάψεις…..</a:t>
            </a:r>
          </a:p>
        </p:txBody>
      </p:sp>
      <p:sp>
        <p:nvSpPr>
          <p:cNvPr id="18435" name="Rectangle 3"/>
          <p:cNvSpPr>
            <a:spLocks noGrp="1" noChangeArrowheads="1"/>
          </p:cNvSpPr>
          <p:nvPr>
            <p:ph idx="1"/>
          </p:nvPr>
        </p:nvSpPr>
        <p:spPr>
          <a:xfrm>
            <a:off x="1115879" y="1846264"/>
            <a:ext cx="10038954" cy="4022725"/>
          </a:xfrm>
        </p:spPr>
        <p:txBody>
          <a:bodyPr/>
          <a:lstStyle/>
          <a:p>
            <a:pPr eaLnBrk="1" hangingPunct="1">
              <a:lnSpc>
                <a:spcPct val="100000"/>
              </a:lnSpc>
              <a:buFontTx/>
              <a:buNone/>
              <a:defRPr/>
            </a:pPr>
            <a:r>
              <a:rPr lang="el-GR" dirty="0" smtClean="0"/>
              <a:t>  </a:t>
            </a:r>
            <a:r>
              <a:rPr lang="el-GR" sz="2800" dirty="0" smtClean="0"/>
              <a:t>«Μέσα στο κρανίο μας, 100 δισεκατομμύρια νευρώνες συνομιλούν ακατάπαυστα μεταξύ τους μέσω τρισεκατομμυρίων συνάψεων και είναι οργανωμένοι σε </a:t>
            </a:r>
            <a:r>
              <a:rPr lang="el-GR" sz="2800" dirty="0" err="1" smtClean="0"/>
              <a:t>νευρωνικά</a:t>
            </a:r>
            <a:r>
              <a:rPr lang="el-GR" sz="2800" dirty="0" smtClean="0"/>
              <a:t> συστήματα- δίκτυα, τα οποία αποτελούν το ανατομικό υπόβαθρο των διαφόρων λειτουργιών» (</a:t>
            </a:r>
            <a:r>
              <a:rPr lang="en-US" sz="2800" dirty="0" err="1" smtClean="0"/>
              <a:t>Changeux</a:t>
            </a:r>
            <a:r>
              <a:rPr lang="el-GR" sz="2800" dirty="0" smtClean="0"/>
              <a:t>, 1983). </a:t>
            </a:r>
          </a:p>
        </p:txBody>
      </p:sp>
    </p:spTree>
    <p:extLst>
      <p:ext uri="{BB962C8B-B14F-4D97-AF65-F5344CB8AC3E}">
        <p14:creationId xmlns:p14="http://schemas.microsoft.com/office/powerpoint/2010/main" val="227648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solidFill>
                  <a:schemeClr val="accent2"/>
                </a:solidFill>
              </a:rPr>
              <a:t>Μνήμη- μάθηση</a:t>
            </a:r>
            <a:r>
              <a:rPr lang="en-US" sz="3600" dirty="0" smtClean="0">
                <a:solidFill>
                  <a:schemeClr val="accent2"/>
                </a:solidFill>
              </a:rPr>
              <a:t>:</a:t>
            </a:r>
            <a:r>
              <a:rPr lang="el-GR" sz="3600" dirty="0" smtClean="0">
                <a:solidFill>
                  <a:schemeClr val="accent2"/>
                </a:solidFill>
              </a:rPr>
              <a:t>   </a:t>
            </a:r>
            <a:r>
              <a:rPr lang="el-GR" sz="3600" dirty="0">
                <a:solidFill>
                  <a:schemeClr val="accent2"/>
                </a:solidFill>
              </a:rPr>
              <a:t>Σύγχρονη θεώρηση </a:t>
            </a:r>
          </a:p>
        </p:txBody>
      </p:sp>
      <p:pic>
        <p:nvPicPr>
          <p:cNvPr id="9" name="Θέση περιεχομένου 8"/>
          <p:cNvPicPr>
            <a:picLocks noGrp="1" noChangeAspect="1"/>
          </p:cNvPicPr>
          <p:nvPr>
            <p:ph idx="1"/>
          </p:nvPr>
        </p:nvPicPr>
        <p:blipFill>
          <a:blip r:embed="rId2"/>
          <a:stretch>
            <a:fillRect/>
          </a:stretch>
        </p:blipFill>
        <p:spPr>
          <a:xfrm>
            <a:off x="1204921" y="1933576"/>
            <a:ext cx="3801893" cy="4022725"/>
          </a:xfrm>
          <a:prstGeom prst="rect">
            <a:avLst/>
          </a:prstGeom>
        </p:spPr>
      </p:pic>
      <p:sp>
        <p:nvSpPr>
          <p:cNvPr id="6" name="Θέση αριθμού διαφάνειας 5"/>
          <p:cNvSpPr>
            <a:spLocks noGrp="1"/>
          </p:cNvSpPr>
          <p:nvPr>
            <p:ph type="sldNum" sz="quarter" idx="12"/>
          </p:nvPr>
        </p:nvSpPr>
        <p:spPr/>
        <p:txBody>
          <a:bodyPr/>
          <a:lstStyle/>
          <a:p>
            <a:fld id="{7667FA4A-9D14-4379-909C-6178DD833C3D}" type="slidenum">
              <a:rPr lang="el-GR" smtClean="0"/>
              <a:t>3</a:t>
            </a:fld>
            <a:endParaRPr lang="el-GR"/>
          </a:p>
        </p:txBody>
      </p:sp>
      <p:sp>
        <p:nvSpPr>
          <p:cNvPr id="8" name="Θέση περιεχομένου 7"/>
          <p:cNvSpPr>
            <a:spLocks noGrp="1"/>
          </p:cNvSpPr>
          <p:nvPr>
            <p:ph sz="half" idx="4294967295"/>
          </p:nvPr>
        </p:nvSpPr>
        <p:spPr>
          <a:xfrm>
            <a:off x="5539154" y="1933576"/>
            <a:ext cx="5615679" cy="4525963"/>
          </a:xfrm>
        </p:spPr>
        <p:txBody>
          <a:bodyPr/>
          <a:lstStyle/>
          <a:p>
            <a:pPr marL="0" lvl="0" indent="0" algn="just" fontAlgn="auto">
              <a:lnSpc>
                <a:spcPct val="90000"/>
              </a:lnSpc>
              <a:spcBef>
                <a:spcPts val="1200"/>
              </a:spcBef>
              <a:spcAft>
                <a:spcPts val="200"/>
              </a:spcAft>
              <a:buClr>
                <a:srgbClr val="E48312"/>
              </a:buClr>
              <a:buSzPct val="100000"/>
              <a:buNone/>
            </a:pPr>
            <a:r>
              <a:rPr lang="el-GR" sz="2800" dirty="0" smtClean="0">
                <a:solidFill>
                  <a:prstClr val="black"/>
                </a:solidFill>
              </a:rPr>
              <a:t>Μεταβολές των δομών του εγκεφάλου </a:t>
            </a:r>
            <a:r>
              <a:rPr lang="el-GR" sz="2800" dirty="0">
                <a:solidFill>
                  <a:prstClr val="black"/>
                </a:solidFill>
              </a:rPr>
              <a:t>που συμβαίνουν σαν αποτέλεσμα </a:t>
            </a:r>
            <a:r>
              <a:rPr lang="el-GR" sz="2800" dirty="0" smtClean="0">
                <a:solidFill>
                  <a:prstClr val="black"/>
                </a:solidFill>
              </a:rPr>
              <a:t>των ερεθισμάτων </a:t>
            </a:r>
            <a:r>
              <a:rPr lang="el-GR" sz="2800" dirty="0">
                <a:solidFill>
                  <a:prstClr val="black"/>
                </a:solidFill>
              </a:rPr>
              <a:t>του περιβάλλοντος και </a:t>
            </a:r>
            <a:r>
              <a:rPr lang="el-GR" sz="2800" dirty="0" smtClean="0">
                <a:solidFill>
                  <a:prstClr val="black"/>
                </a:solidFill>
              </a:rPr>
              <a:t>των εμπειριών.</a:t>
            </a:r>
          </a:p>
          <a:p>
            <a:pPr marL="0" lvl="0" indent="0" algn="just" fontAlgn="auto">
              <a:lnSpc>
                <a:spcPct val="90000"/>
              </a:lnSpc>
              <a:spcBef>
                <a:spcPts val="1200"/>
              </a:spcBef>
              <a:spcAft>
                <a:spcPts val="200"/>
              </a:spcAft>
              <a:buClr>
                <a:srgbClr val="E48312"/>
              </a:buClr>
              <a:buSzPct val="100000"/>
              <a:buNone/>
            </a:pPr>
            <a:r>
              <a:rPr lang="el-GR" sz="2800" dirty="0" smtClean="0">
                <a:solidFill>
                  <a:prstClr val="black"/>
                </a:solidFill>
              </a:rPr>
              <a:t>Ο εγκέφαλος </a:t>
            </a:r>
            <a:r>
              <a:rPr lang="el-GR" sz="2800" dirty="0">
                <a:solidFill>
                  <a:prstClr val="black"/>
                </a:solidFill>
              </a:rPr>
              <a:t>επεξεργάζεται τις πληροφορίες, προκειμένου να απομνημονεύσει ένα γεγονός ή να κατακτήσει μια ικανότητα.</a:t>
            </a:r>
          </a:p>
        </p:txBody>
      </p:sp>
    </p:spTree>
    <p:extLst>
      <p:ext uri="{BB962C8B-B14F-4D97-AF65-F5344CB8AC3E}">
        <p14:creationId xmlns:p14="http://schemas.microsoft.com/office/powerpoint/2010/main" val="20272874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56461" y="287339"/>
            <a:ext cx="10798372" cy="1449387"/>
          </a:xfrm>
        </p:spPr>
        <p:txBody>
          <a:bodyPr>
            <a:normAutofit/>
          </a:bodyPr>
          <a:lstStyle/>
          <a:p>
            <a:r>
              <a:rPr lang="el-GR" sz="3600" dirty="0" smtClean="0">
                <a:solidFill>
                  <a:schemeClr val="accent2"/>
                </a:solidFill>
              </a:rPr>
              <a:t>        Επομένως…</a:t>
            </a:r>
            <a:endParaRPr lang="el-GR" sz="3600" dirty="0">
              <a:solidFill>
                <a:schemeClr val="accent2"/>
              </a:solidFill>
            </a:endParaRPr>
          </a:p>
        </p:txBody>
      </p:sp>
      <p:sp>
        <p:nvSpPr>
          <p:cNvPr id="3" name="Θέση περιεχομένου 2"/>
          <p:cNvSpPr>
            <a:spLocks noGrp="1"/>
          </p:cNvSpPr>
          <p:nvPr>
            <p:ph idx="1"/>
          </p:nvPr>
        </p:nvSpPr>
        <p:spPr>
          <a:xfrm>
            <a:off x="1208869" y="1443038"/>
            <a:ext cx="9945964" cy="4425951"/>
          </a:xfrm>
        </p:spPr>
        <p:txBody>
          <a:bodyPr/>
          <a:lstStyle/>
          <a:p>
            <a:pPr marL="0" lvl="0" indent="0">
              <a:buNone/>
            </a:pPr>
            <a:endParaRPr lang="el-GR" dirty="0" smtClean="0">
              <a:solidFill>
                <a:prstClr val="black"/>
              </a:solidFill>
            </a:endParaRPr>
          </a:p>
          <a:p>
            <a:pPr marL="0" lvl="0" indent="0">
              <a:buNone/>
            </a:pPr>
            <a:r>
              <a:rPr lang="el-GR" sz="2800" dirty="0" smtClean="0">
                <a:solidFill>
                  <a:prstClr val="black"/>
                </a:solidFill>
              </a:rPr>
              <a:t>Ο </a:t>
            </a:r>
            <a:r>
              <a:rPr lang="el-GR" sz="2800" dirty="0">
                <a:solidFill>
                  <a:prstClr val="black"/>
                </a:solidFill>
              </a:rPr>
              <a:t>όρος «πλαστικότητα» ή «νευροπλαστικότητα» περιγράφει γλαφυρά την ικανότητα του </a:t>
            </a:r>
            <a:r>
              <a:rPr lang="el-GR" sz="2800" dirty="0" smtClean="0">
                <a:solidFill>
                  <a:prstClr val="black"/>
                </a:solidFill>
              </a:rPr>
              <a:t>εγκεφάλου, των νευρικών κυττ</a:t>
            </a:r>
            <a:r>
              <a:rPr lang="el-GR" sz="2800" dirty="0">
                <a:solidFill>
                  <a:prstClr val="black"/>
                </a:solidFill>
              </a:rPr>
              <a:t>ά</a:t>
            </a:r>
            <a:r>
              <a:rPr lang="el-GR" sz="2800" dirty="0" smtClean="0">
                <a:solidFill>
                  <a:prstClr val="black"/>
                </a:solidFill>
              </a:rPr>
              <a:t>ρων και των νευρικών κυκλωμάτων  </a:t>
            </a:r>
            <a:r>
              <a:rPr lang="el-GR" sz="2800" dirty="0">
                <a:solidFill>
                  <a:prstClr val="black"/>
                </a:solidFill>
              </a:rPr>
              <a:t>να </a:t>
            </a:r>
            <a:r>
              <a:rPr lang="el-GR" sz="2800" dirty="0" smtClean="0">
                <a:solidFill>
                  <a:prstClr val="black"/>
                </a:solidFill>
              </a:rPr>
              <a:t>αναδιαρθρώνουν τις  δομές τους, την συνδεσιμότητα των κυκλωμάτων τους ή/ και να τροποποιούν τις </a:t>
            </a:r>
            <a:r>
              <a:rPr lang="el-GR" sz="2800" dirty="0">
                <a:solidFill>
                  <a:prstClr val="black"/>
                </a:solidFill>
              </a:rPr>
              <a:t>λειτουργίες </a:t>
            </a:r>
            <a:r>
              <a:rPr lang="el-GR" sz="2800" dirty="0" smtClean="0">
                <a:solidFill>
                  <a:prstClr val="black"/>
                </a:solidFill>
              </a:rPr>
              <a:t>τους, ως απάντηση σε εσωτερικές ή εσωτερικές  αλλαγές.</a:t>
            </a:r>
          </a:p>
          <a:p>
            <a:endParaRPr lang="el-GR" sz="2400" dirty="0"/>
          </a:p>
        </p:txBody>
      </p:sp>
      <p:sp>
        <p:nvSpPr>
          <p:cNvPr id="6" name="Θέση αριθμού διαφάνειας 5"/>
          <p:cNvSpPr>
            <a:spLocks noGrp="1"/>
          </p:cNvSpPr>
          <p:nvPr>
            <p:ph type="sldNum" sz="quarter" idx="12"/>
          </p:nvPr>
        </p:nvSpPr>
        <p:spPr/>
        <p:txBody>
          <a:bodyPr/>
          <a:lstStyle/>
          <a:p>
            <a:fld id="{7667FA4A-9D14-4379-909C-6178DD833C3D}" type="slidenum">
              <a:rPr lang="el-GR" smtClean="0"/>
              <a:t>30</a:t>
            </a:fld>
            <a:endParaRPr lang="el-GR"/>
          </a:p>
        </p:txBody>
      </p:sp>
    </p:spTree>
    <p:extLst>
      <p:ext uri="{BB962C8B-B14F-4D97-AF65-F5344CB8AC3E}">
        <p14:creationId xmlns:p14="http://schemas.microsoft.com/office/powerpoint/2010/main" val="666464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898359" y="287339"/>
            <a:ext cx="15603741" cy="1449387"/>
          </a:xfrm>
        </p:spPr>
        <p:txBody>
          <a:bodyPr>
            <a:normAutofit/>
          </a:bodyPr>
          <a:lstStyle/>
          <a:p>
            <a:pPr algn="ctr"/>
            <a:r>
              <a:rPr lang="el-GR" sz="3600" dirty="0" smtClean="0">
                <a:solidFill>
                  <a:schemeClr val="accent2"/>
                </a:solidFill>
              </a:rPr>
              <a:t>          Σήμερα </a:t>
            </a:r>
            <a:r>
              <a:rPr lang="el-GR" sz="3600" dirty="0">
                <a:solidFill>
                  <a:schemeClr val="accent2"/>
                </a:solidFill>
              </a:rPr>
              <a:t>θεωρούμε ότι…</a:t>
            </a:r>
          </a:p>
        </p:txBody>
      </p:sp>
      <p:sp>
        <p:nvSpPr>
          <p:cNvPr id="3" name="Θέση περιεχομένου 2"/>
          <p:cNvSpPr>
            <a:spLocks noGrp="1"/>
          </p:cNvSpPr>
          <p:nvPr>
            <p:ph idx="1"/>
          </p:nvPr>
        </p:nvSpPr>
        <p:spPr>
          <a:xfrm>
            <a:off x="1192158" y="1408113"/>
            <a:ext cx="9903417" cy="4268789"/>
          </a:xfrm>
        </p:spPr>
        <p:txBody>
          <a:bodyPr/>
          <a:lstStyle/>
          <a:p>
            <a:pPr marL="0" lvl="0" indent="0" algn="just">
              <a:buNone/>
            </a:pPr>
            <a:endParaRPr lang="el-GR" dirty="0" smtClean="0">
              <a:solidFill>
                <a:prstClr val="black"/>
              </a:solidFill>
            </a:endParaRPr>
          </a:p>
          <a:p>
            <a:pPr marL="0" lvl="0" indent="0" algn="just">
              <a:buNone/>
            </a:pPr>
            <a:r>
              <a:rPr lang="el-GR" sz="2800" dirty="0" smtClean="0">
                <a:solidFill>
                  <a:prstClr val="black"/>
                </a:solidFill>
              </a:rPr>
              <a:t>Οι </a:t>
            </a:r>
            <a:r>
              <a:rPr lang="el-GR" sz="2800" dirty="0">
                <a:solidFill>
                  <a:prstClr val="black"/>
                </a:solidFill>
              </a:rPr>
              <a:t>συνάψεις, όπου επιτελείται  η μετάδοση της πληροφορίας μεταξύ των νευρώνων, αναδιατάσσονται συνεχώς, χάρη στην αλληλεπίδραση του ατόμου με το περιβάλλον </a:t>
            </a:r>
            <a:r>
              <a:rPr lang="el-GR" sz="2800" dirty="0" smtClean="0">
                <a:solidFill>
                  <a:prstClr val="black"/>
                </a:solidFill>
              </a:rPr>
              <a:t>του και αποτελούν τη βιολογική βάση της μνήμης και της μάθησης. </a:t>
            </a:r>
            <a:endParaRPr lang="el-GR" sz="2800" dirty="0">
              <a:solidFill>
                <a:prstClr val="black"/>
              </a:solidFill>
            </a:endParaRPr>
          </a:p>
          <a:p>
            <a:pPr marL="0" lvl="0" indent="0" algn="just">
              <a:buNone/>
            </a:pPr>
            <a:endParaRPr lang="el-GR" sz="2800" dirty="0" smtClean="0">
              <a:solidFill>
                <a:prstClr val="black"/>
              </a:solidFill>
            </a:endParaRPr>
          </a:p>
          <a:p>
            <a:pPr marL="0" lvl="0" indent="0">
              <a:buNone/>
            </a:pPr>
            <a:r>
              <a:rPr lang="el-GR" sz="2800" dirty="0">
                <a:solidFill>
                  <a:prstClr val="black"/>
                </a:solidFill>
              </a:rPr>
              <a:t>Η πλαστικότητα του εγκεφάλου χαρακτηρίζεται από εντυπωσιακή ευελιξία και δυναμισμό κατά τις  περιόδους  ανάπτυξης του ανθρώπου, αλλά διατηρείται σε όλη τη </a:t>
            </a:r>
            <a:r>
              <a:rPr lang="el-GR" sz="2800" dirty="0" smtClean="0">
                <a:solidFill>
                  <a:prstClr val="black"/>
                </a:solidFill>
              </a:rPr>
              <a:t>ζωή και, σε αλληλεπίδραση με το περιβάλλον, </a:t>
            </a:r>
            <a:r>
              <a:rPr lang="el-GR" sz="2800" dirty="0">
                <a:solidFill>
                  <a:prstClr val="black"/>
                </a:solidFill>
              </a:rPr>
              <a:t>«σμιλεύει</a:t>
            </a:r>
            <a:r>
              <a:rPr lang="el-GR" sz="2800" dirty="0" smtClean="0">
                <a:solidFill>
                  <a:prstClr val="black"/>
                </a:solidFill>
              </a:rPr>
              <a:t>» συνεχώς  </a:t>
            </a:r>
            <a:r>
              <a:rPr lang="el-GR" sz="2800" dirty="0">
                <a:solidFill>
                  <a:prstClr val="black"/>
                </a:solidFill>
              </a:rPr>
              <a:t>το νευρικό </a:t>
            </a:r>
            <a:r>
              <a:rPr lang="el-GR" sz="2800" dirty="0" smtClean="0">
                <a:solidFill>
                  <a:prstClr val="black"/>
                </a:solidFill>
              </a:rPr>
              <a:t>σύστημα. </a:t>
            </a:r>
            <a:endParaRPr lang="el-GR" sz="2800" dirty="0">
              <a:solidFill>
                <a:prstClr val="black"/>
              </a:solidFill>
            </a:endParaRPr>
          </a:p>
          <a:p>
            <a:pPr lvl="0" algn="just"/>
            <a:endParaRPr lang="el-GR" dirty="0">
              <a:solidFill>
                <a:prstClr val="black"/>
              </a:solidFill>
            </a:endParaRPr>
          </a:p>
        </p:txBody>
      </p:sp>
      <p:sp>
        <p:nvSpPr>
          <p:cNvPr id="6" name="Θέση αριθμού διαφάνειας 5"/>
          <p:cNvSpPr>
            <a:spLocks noGrp="1"/>
          </p:cNvSpPr>
          <p:nvPr>
            <p:ph type="sldNum" sz="quarter" idx="12"/>
          </p:nvPr>
        </p:nvSpPr>
        <p:spPr/>
        <p:txBody>
          <a:bodyPr/>
          <a:lstStyle/>
          <a:p>
            <a:fld id="{7667FA4A-9D14-4379-909C-6178DD833C3D}" type="slidenum">
              <a:rPr lang="el-GR" smtClean="0"/>
              <a:pPr/>
              <a:t>31</a:t>
            </a:fld>
            <a:endParaRPr lang="el-GR"/>
          </a:p>
        </p:txBody>
      </p:sp>
    </p:spTree>
    <p:extLst>
      <p:ext uri="{BB962C8B-B14F-4D97-AF65-F5344CB8AC3E}">
        <p14:creationId xmlns:p14="http://schemas.microsoft.com/office/powerpoint/2010/main" val="21409008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                </a:t>
            </a:r>
            <a:r>
              <a:rPr lang="el-GR" sz="3600" dirty="0" smtClean="0">
                <a:solidFill>
                  <a:schemeClr val="accent1"/>
                </a:solidFill>
              </a:rPr>
              <a:t>Η γέννηση δεν είναι αρχή, αλλά ορόσημο</a:t>
            </a:r>
            <a:endParaRPr lang="el-GR" sz="3600" dirty="0">
              <a:solidFill>
                <a:schemeClr val="accent1"/>
              </a:solidFill>
            </a:endParaRP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402237" y="1846263"/>
            <a:ext cx="7594170" cy="40227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15787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1162373" y="287339"/>
            <a:ext cx="9992459" cy="1449387"/>
          </a:xfrm>
        </p:spPr>
        <p:txBody>
          <a:bodyPr>
            <a:normAutofit/>
          </a:bodyPr>
          <a:lstStyle/>
          <a:p>
            <a:r>
              <a:rPr lang="el-GR" sz="2800" dirty="0"/>
              <a:t>Τρείς  χρονικές </a:t>
            </a:r>
            <a:r>
              <a:rPr lang="el-GR" sz="2800" dirty="0" smtClean="0"/>
              <a:t>περίοδοι ανάπτυξης και έντονης πλαστικότητας του εγκεφάλου για μάθηση και  προσαρμογή</a:t>
            </a:r>
            <a:endParaRPr lang="el-GR" sz="2800" dirty="0"/>
          </a:p>
        </p:txBody>
      </p:sp>
      <p:sp>
        <p:nvSpPr>
          <p:cNvPr id="5" name="Θέση περιεχομένου 4"/>
          <p:cNvSpPr>
            <a:spLocks noGrp="1"/>
          </p:cNvSpPr>
          <p:nvPr>
            <p:ph idx="1"/>
          </p:nvPr>
        </p:nvSpPr>
        <p:spPr>
          <a:xfrm>
            <a:off x="1162373" y="2001248"/>
            <a:ext cx="9992459" cy="4022725"/>
          </a:xfrm>
        </p:spPr>
        <p:txBody>
          <a:bodyPr>
            <a:normAutofit/>
          </a:bodyPr>
          <a:lstStyle/>
          <a:p>
            <a:pPr>
              <a:buFont typeface="Arial" panose="020B0604020202020204" pitchFamily="34" charset="0"/>
              <a:buChar char="•"/>
            </a:pPr>
            <a:r>
              <a:rPr lang="el-GR" sz="2800" dirty="0" smtClean="0"/>
              <a:t>Βρεφική ηλικία</a:t>
            </a:r>
            <a:r>
              <a:rPr lang="en-US" sz="2800" dirty="0" smtClean="0"/>
              <a:t>: </a:t>
            </a:r>
            <a:r>
              <a:rPr lang="el-GR" sz="2800" dirty="0" smtClean="0"/>
              <a:t>αύξηση του αριθμού των συνάψεων</a:t>
            </a:r>
          </a:p>
          <a:p>
            <a:pPr>
              <a:buFont typeface="Arial" panose="020B0604020202020204" pitchFamily="34" charset="0"/>
              <a:buChar char="•"/>
            </a:pPr>
            <a:endParaRPr lang="el-GR" sz="2800" dirty="0" smtClean="0"/>
          </a:p>
          <a:p>
            <a:pPr>
              <a:buFont typeface="Arial" panose="020B0604020202020204" pitchFamily="34" charset="0"/>
              <a:buChar char="•"/>
            </a:pPr>
            <a:r>
              <a:rPr lang="el-GR" sz="2800" dirty="0" smtClean="0"/>
              <a:t>Νηπιακή </a:t>
            </a:r>
            <a:r>
              <a:rPr lang="el-GR" sz="2800" dirty="0"/>
              <a:t>ηλικία: επίδραση της εμπειρίας- </a:t>
            </a:r>
            <a:r>
              <a:rPr lang="el-GR" sz="2800" dirty="0" smtClean="0"/>
              <a:t>μάθηση</a:t>
            </a:r>
          </a:p>
          <a:p>
            <a:pPr>
              <a:buFont typeface="Arial" panose="020B0604020202020204" pitchFamily="34" charset="0"/>
              <a:buChar char="•"/>
            </a:pPr>
            <a:endParaRPr lang="el-GR" sz="2800" dirty="0"/>
          </a:p>
          <a:p>
            <a:pPr>
              <a:buFont typeface="Arial" panose="020B0604020202020204" pitchFamily="34" charset="0"/>
              <a:buChar char="•"/>
            </a:pPr>
            <a:r>
              <a:rPr lang="el-GR" sz="2800" dirty="0" smtClean="0"/>
              <a:t>Εφηβεία</a:t>
            </a:r>
            <a:r>
              <a:rPr lang="el-GR" sz="2800" dirty="0"/>
              <a:t>: αναδιάρθρωση του </a:t>
            </a:r>
            <a:r>
              <a:rPr lang="el-GR" sz="2800" dirty="0" smtClean="0"/>
              <a:t>εγκεφάλου-μετάβαση </a:t>
            </a:r>
            <a:r>
              <a:rPr lang="el-GR" sz="2800" dirty="0"/>
              <a:t>και προσαρμογή στις απαιτήσεις της ενήλικης ζωής.</a:t>
            </a:r>
          </a:p>
        </p:txBody>
      </p:sp>
    </p:spTree>
    <p:extLst>
      <p:ext uri="{BB962C8B-B14F-4D97-AF65-F5344CB8AC3E}">
        <p14:creationId xmlns:p14="http://schemas.microsoft.com/office/powerpoint/2010/main" val="19250974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rrowheads="1"/>
          </p:cNvSpPr>
          <p:nvPr>
            <p:ph type="title" idx="4294967295"/>
          </p:nvPr>
        </p:nvSpPr>
        <p:spPr>
          <a:xfrm>
            <a:off x="-526942" y="277813"/>
            <a:ext cx="8756542" cy="1396004"/>
          </a:xfrm>
        </p:spPr>
        <p:txBody>
          <a:bodyPr/>
          <a:lstStyle/>
          <a:p>
            <a:pPr eaLnBrk="1" hangingPunct="1">
              <a:defRPr/>
            </a:pPr>
            <a:r>
              <a:rPr lang="en-US" kern="0" dirty="0">
                <a:solidFill>
                  <a:schemeClr val="hlink"/>
                </a:solidFill>
                <a:ea typeface="Arial Unicode MS" pitchFamily="34" charset="-128"/>
                <a:cs typeface="Arial Unicode MS" pitchFamily="34" charset="-128"/>
              </a:rPr>
              <a:t>   </a:t>
            </a:r>
            <a:r>
              <a:rPr lang="el-GR" kern="0" dirty="0" smtClean="0">
                <a:solidFill>
                  <a:schemeClr val="hlink"/>
                </a:solidFill>
                <a:ea typeface="Arial Unicode MS" pitchFamily="34" charset="-128"/>
                <a:cs typeface="Arial Unicode MS" pitchFamily="34" charset="-128"/>
              </a:rPr>
              <a:t>              </a:t>
            </a:r>
            <a:r>
              <a:rPr lang="el-GR" kern="0" dirty="0" smtClean="0">
                <a:solidFill>
                  <a:schemeClr val="accent2"/>
                </a:solidFill>
                <a:ea typeface="Arial Unicode MS" pitchFamily="34" charset="-128"/>
                <a:cs typeface="Arial Unicode MS" pitchFamily="34" charset="-128"/>
              </a:rPr>
              <a:t>Αύξηση </a:t>
            </a:r>
            <a:r>
              <a:rPr lang="el-GR" kern="0" dirty="0">
                <a:solidFill>
                  <a:schemeClr val="accent2"/>
                </a:solidFill>
                <a:ea typeface="Arial Unicode MS" pitchFamily="34" charset="-128"/>
                <a:cs typeface="Arial Unicode MS" pitchFamily="34" charset="-128"/>
              </a:rPr>
              <a:t>του εγκεφάλου</a:t>
            </a:r>
            <a:endParaRPr lang="en-US" kern="0" dirty="0">
              <a:solidFill>
                <a:schemeClr val="accent2"/>
              </a:solidFill>
              <a:ea typeface="Arial Unicode MS" pitchFamily="34" charset="-128"/>
              <a:cs typeface="Arial Unicode MS" pitchFamily="34" charset="-128"/>
            </a:endParaRPr>
          </a:p>
        </p:txBody>
      </p:sp>
      <p:sp>
        <p:nvSpPr>
          <p:cNvPr id="96259" name="Rectangle 3"/>
          <p:cNvSpPr>
            <a:spLocks noGrp="1" noRot="1" noChangeArrowheads="1"/>
          </p:cNvSpPr>
          <p:nvPr>
            <p:ph type="body" idx="4294967295"/>
          </p:nvPr>
        </p:nvSpPr>
        <p:spPr>
          <a:xfrm>
            <a:off x="1208868" y="1425844"/>
            <a:ext cx="9965410" cy="5048573"/>
          </a:xfrm>
        </p:spPr>
        <p:txBody>
          <a:bodyPr/>
          <a:lstStyle/>
          <a:p>
            <a:pPr marL="0" indent="0" eaLnBrk="1" hangingPunct="1">
              <a:buNone/>
            </a:pPr>
            <a:endParaRPr lang="el-GR" altLang="el-GR" sz="2400" dirty="0" smtClean="0"/>
          </a:p>
          <a:p>
            <a:pPr eaLnBrk="1" hangingPunct="1"/>
            <a:r>
              <a:rPr lang="el-GR" altLang="el-GR" sz="2800" dirty="0" smtClean="0"/>
              <a:t>Ο </a:t>
            </a:r>
            <a:r>
              <a:rPr lang="el-GR" altLang="el-GR" sz="2800" dirty="0"/>
              <a:t>εγκέφαλος του νεογέννητου ζυγίζει το ¼ του εγκεφάλου του ενηλίκου</a:t>
            </a:r>
            <a:r>
              <a:rPr lang="en-US" altLang="el-GR" sz="2800" dirty="0"/>
              <a:t>. </a:t>
            </a:r>
          </a:p>
          <a:p>
            <a:pPr eaLnBrk="1" hangingPunct="1"/>
            <a:r>
              <a:rPr lang="el-GR" altLang="el-GR" sz="2800" dirty="0"/>
              <a:t>Στην ηλικία του ενός έτους το βάρος του έχει τριπλασιαστεί</a:t>
            </a:r>
            <a:r>
              <a:rPr lang="en-US" altLang="el-GR" sz="2800" dirty="0"/>
              <a:t> : </a:t>
            </a:r>
            <a:r>
              <a:rPr lang="el-GR" altLang="el-GR" sz="2800" dirty="0"/>
              <a:t>Περίμετρος κρανίου </a:t>
            </a:r>
            <a:r>
              <a:rPr lang="en-US" altLang="el-GR" sz="2800" dirty="0"/>
              <a:t>35 cm </a:t>
            </a:r>
            <a:r>
              <a:rPr lang="el-GR" altLang="el-GR" sz="2800" dirty="0"/>
              <a:t>στο νεογνό,</a:t>
            </a:r>
            <a:r>
              <a:rPr lang="en-US" altLang="el-GR" sz="2800" dirty="0"/>
              <a:t> </a:t>
            </a:r>
            <a:r>
              <a:rPr lang="el-GR" altLang="el-GR" sz="2800" dirty="0"/>
              <a:t>4</a:t>
            </a:r>
            <a:r>
              <a:rPr lang="en-US" altLang="el-GR" sz="2800" dirty="0"/>
              <a:t>6,5</a:t>
            </a:r>
            <a:r>
              <a:rPr lang="el-GR" altLang="el-GR" sz="2800" dirty="0"/>
              <a:t> στο χρόνο</a:t>
            </a:r>
            <a:r>
              <a:rPr lang="en-US" altLang="el-GR" sz="2800" dirty="0"/>
              <a:t>,</a:t>
            </a:r>
            <a:r>
              <a:rPr lang="el-GR" altLang="el-GR" sz="2800" dirty="0"/>
              <a:t> </a:t>
            </a:r>
            <a:r>
              <a:rPr lang="en-US" altLang="el-GR" sz="2800" dirty="0"/>
              <a:t> 55 cm </a:t>
            </a:r>
            <a:r>
              <a:rPr lang="el-GR" altLang="el-GR" sz="2800" dirty="0"/>
              <a:t>στον ενήλικο</a:t>
            </a:r>
            <a:r>
              <a:rPr lang="en-US" altLang="el-GR" sz="2800" dirty="0"/>
              <a:t>.</a:t>
            </a:r>
            <a:endParaRPr lang="el-GR" altLang="el-GR" sz="2800" dirty="0"/>
          </a:p>
          <a:p>
            <a:pPr eaLnBrk="1" hangingPunct="1"/>
            <a:r>
              <a:rPr lang="el-GR" altLang="el-GR" sz="2800" dirty="0"/>
              <a:t>Στην παιδική ηλικία 1.200 </a:t>
            </a:r>
            <a:r>
              <a:rPr lang="en-US" altLang="el-GR" sz="2800" dirty="0" smtClean="0"/>
              <a:t>gr</a:t>
            </a:r>
            <a:endParaRPr lang="el-GR" altLang="el-GR" sz="2800" dirty="0" smtClean="0"/>
          </a:p>
          <a:p>
            <a:pPr eaLnBrk="1" hangingPunct="1">
              <a:buFont typeface="Wingdings" panose="05000000000000000000" pitchFamily="2" charset="2"/>
              <a:buNone/>
            </a:pPr>
            <a:endParaRPr lang="en-US" altLang="el-GR" sz="2800" dirty="0"/>
          </a:p>
        </p:txBody>
      </p:sp>
    </p:spTree>
    <p:extLst>
      <p:ext uri="{BB962C8B-B14F-4D97-AF65-F5344CB8AC3E}">
        <p14:creationId xmlns:p14="http://schemas.microsoft.com/office/powerpoint/2010/main" val="792942991"/>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 - Τίτλος"/>
          <p:cNvSpPr>
            <a:spLocks noGrp="1"/>
          </p:cNvSpPr>
          <p:nvPr>
            <p:ph type="title"/>
          </p:nvPr>
        </p:nvSpPr>
        <p:spPr>
          <a:xfrm>
            <a:off x="1255364" y="286605"/>
            <a:ext cx="9546956" cy="1450757"/>
          </a:xfrm>
        </p:spPr>
        <p:txBody>
          <a:bodyPr>
            <a:noAutofit/>
          </a:bodyPr>
          <a:lstStyle/>
          <a:p>
            <a:r>
              <a:rPr lang="el-GR" altLang="el-GR" sz="2800" dirty="0">
                <a:latin typeface="+mn-lt"/>
              </a:rPr>
              <a:t>Ο αριθμός των συνάψεων αυξάνεται με τρομακτική ταχύτητα μετά τη γέννηση και κατά τα 2 πρώτα χρόνια του παιδιού</a:t>
            </a:r>
            <a:endParaRPr lang="el-GR" altLang="el-GR" sz="2800" dirty="0" smtClean="0">
              <a:latin typeface="+mn-lt"/>
            </a:endParaRPr>
          </a:p>
        </p:txBody>
      </p:sp>
      <p:sp>
        <p:nvSpPr>
          <p:cNvPr id="3" name="Θέση περιεχομένου 2"/>
          <p:cNvSpPr>
            <a:spLocks noGrp="1"/>
          </p:cNvSpPr>
          <p:nvPr>
            <p:ph sz="half" idx="1"/>
          </p:nvPr>
        </p:nvSpPr>
        <p:spPr>
          <a:xfrm>
            <a:off x="1580827" y="2089823"/>
            <a:ext cx="4726760" cy="4023360"/>
          </a:xfrm>
        </p:spPr>
        <p:txBody>
          <a:bodyPr/>
          <a:lstStyle/>
          <a:p>
            <a:endParaRPr lang="el-GR" dirty="0"/>
          </a:p>
        </p:txBody>
      </p:sp>
      <p:pic>
        <p:nvPicPr>
          <p:cNvPr id="2" name="Θέση περιεχομένου 1"/>
          <p:cNvPicPr>
            <a:picLocks noGrp="1" noChangeAspect="1"/>
          </p:cNvPicPr>
          <p:nvPr>
            <p:ph sz="half" idx="2"/>
          </p:nvPr>
        </p:nvPicPr>
        <p:blipFill>
          <a:blip r:embed="rId2"/>
          <a:stretch>
            <a:fillRect/>
          </a:stretch>
        </p:blipFill>
        <p:spPr>
          <a:xfrm>
            <a:off x="5865195" y="1859591"/>
            <a:ext cx="4937125" cy="4084897"/>
          </a:xfrm>
          <a:prstGeom prst="rect">
            <a:avLst/>
          </a:prstGeom>
        </p:spPr>
      </p:pic>
      <p:pic>
        <p:nvPicPr>
          <p:cNvPr id="4" name="Picture 2" descr="C:\Users\user\Pictures\mpempa 2\P10100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6" t="3798" r="666" b="26067"/>
          <a:stretch/>
        </p:blipFill>
        <p:spPr bwMode="auto">
          <a:xfrm>
            <a:off x="1255364" y="1857348"/>
            <a:ext cx="4429125" cy="408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5959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80447" y="287339"/>
            <a:ext cx="10674386" cy="1449387"/>
          </a:xfrm>
        </p:spPr>
        <p:txBody>
          <a:bodyPr>
            <a:normAutofit/>
          </a:bodyPr>
          <a:lstStyle/>
          <a:p>
            <a:r>
              <a:rPr lang="el-GR" sz="3600" dirty="0" smtClean="0">
                <a:solidFill>
                  <a:schemeClr val="accent1"/>
                </a:solidFill>
              </a:rPr>
              <a:t>      Μνήμη και Μάθηση</a:t>
            </a:r>
            <a:endParaRPr lang="el-GR" sz="3600" dirty="0">
              <a:solidFill>
                <a:schemeClr val="accent1"/>
              </a:solidFill>
            </a:endParaRPr>
          </a:p>
        </p:txBody>
      </p:sp>
      <p:sp>
        <p:nvSpPr>
          <p:cNvPr id="6" name="Θέση περιεχομένου 5"/>
          <p:cNvSpPr>
            <a:spLocks noGrp="1"/>
          </p:cNvSpPr>
          <p:nvPr>
            <p:ph idx="1"/>
          </p:nvPr>
        </p:nvSpPr>
        <p:spPr/>
        <p:txBody>
          <a:bodyPr/>
          <a:lstStyle/>
          <a:p>
            <a:pPr marL="1103550" lvl="8" indent="0" algn="ctr">
              <a:buNone/>
            </a:pPr>
            <a:endParaRPr lang="en-US" sz="3150" dirty="0">
              <a:solidFill>
                <a:schemeClr val="accent2"/>
              </a:solidFill>
            </a:endParaRPr>
          </a:p>
          <a:p>
            <a:pPr marL="1103550" lvl="8" indent="0" algn="ctr">
              <a:buNone/>
            </a:pPr>
            <a:endParaRPr lang="en-US" sz="3150" dirty="0" smtClean="0">
              <a:solidFill>
                <a:schemeClr val="accent2"/>
              </a:solidFill>
            </a:endParaRPr>
          </a:p>
          <a:p>
            <a:endParaRPr lang="el-GR" dirty="0"/>
          </a:p>
        </p:txBody>
      </p:sp>
      <p:sp>
        <p:nvSpPr>
          <p:cNvPr id="7" name="Ορθογώνιο 6"/>
          <p:cNvSpPr/>
          <p:nvPr/>
        </p:nvSpPr>
        <p:spPr>
          <a:xfrm>
            <a:off x="1096433" y="2073360"/>
            <a:ext cx="10058400" cy="2677656"/>
          </a:xfrm>
          <a:prstGeom prst="rect">
            <a:avLst/>
          </a:prstGeom>
        </p:spPr>
        <p:txBody>
          <a:bodyPr wrap="square">
            <a:spAutoFit/>
          </a:bodyPr>
          <a:lstStyle/>
          <a:p>
            <a:pPr algn="just"/>
            <a:r>
              <a:rPr lang="el-GR" sz="2800" dirty="0" smtClean="0">
                <a:solidFill>
                  <a:srgbClr val="000000"/>
                </a:solidFill>
              </a:rPr>
              <a:t>Κατά </a:t>
            </a:r>
            <a:r>
              <a:rPr lang="el-GR" sz="2800" dirty="0">
                <a:solidFill>
                  <a:srgbClr val="000000"/>
                </a:solidFill>
              </a:rPr>
              <a:t>τη βρεφική και την παιδική ηλικία, τα ερεθίσματα που προσφέρει </a:t>
            </a:r>
            <a:r>
              <a:rPr lang="el-GR" sz="2800" dirty="0" smtClean="0">
                <a:solidFill>
                  <a:srgbClr val="000000"/>
                </a:solidFill>
              </a:rPr>
              <a:t>το περιβάλλον τροποποιούν την </a:t>
            </a:r>
            <a:r>
              <a:rPr lang="el-GR" sz="2800" dirty="0">
                <a:solidFill>
                  <a:srgbClr val="000000"/>
                </a:solidFill>
              </a:rPr>
              <a:t>οργάνωση και τη λειτουργία του εγκεφάλου, επιτρέποντας στο παιδί να κατακτήσει τις δεξιότητες που είναι απαραίτητες για την επιβίωση και την προσαρμογή του. </a:t>
            </a:r>
            <a:endParaRPr lang="el-GR" sz="2800" dirty="0" smtClean="0">
              <a:solidFill>
                <a:srgbClr val="000000"/>
              </a:solidFill>
            </a:endParaRPr>
          </a:p>
          <a:p>
            <a:pPr algn="just"/>
            <a:r>
              <a:rPr lang="el-GR" sz="2800" dirty="0" smtClean="0">
                <a:solidFill>
                  <a:srgbClr val="000000"/>
                </a:solidFill>
              </a:rPr>
              <a:t>Η </a:t>
            </a:r>
            <a:r>
              <a:rPr lang="el-GR" sz="2800" dirty="0">
                <a:solidFill>
                  <a:srgbClr val="000000"/>
                </a:solidFill>
              </a:rPr>
              <a:t>μάθηση είναι στενά </a:t>
            </a:r>
            <a:r>
              <a:rPr lang="el-GR" sz="2800" dirty="0" smtClean="0">
                <a:solidFill>
                  <a:srgbClr val="000000"/>
                </a:solidFill>
              </a:rPr>
              <a:t>συνδεδεμένη και εξαρτώμενη από τη μνήμη. </a:t>
            </a:r>
            <a:endParaRPr lang="el-GR" sz="2800" dirty="0">
              <a:solidFill>
                <a:srgbClr val="000000"/>
              </a:solidFill>
            </a:endParaRPr>
          </a:p>
        </p:txBody>
      </p:sp>
    </p:spTree>
    <p:extLst>
      <p:ext uri="{BB962C8B-B14F-4D97-AF65-F5344CB8AC3E}">
        <p14:creationId xmlns:p14="http://schemas.microsoft.com/office/powerpoint/2010/main" val="17395976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270860" y="287339"/>
            <a:ext cx="9810427" cy="1449387"/>
          </a:xfrm>
        </p:spPr>
        <p:txBody>
          <a:bodyPr>
            <a:normAutofit/>
          </a:bodyPr>
          <a:lstStyle/>
          <a:p>
            <a:r>
              <a:rPr lang="el-GR" sz="3600" dirty="0">
                <a:solidFill>
                  <a:schemeClr val="accent1"/>
                </a:solidFill>
              </a:rPr>
              <a:t>Μνήμη είναι η λειτουργία που συγκρατεί τις πληροφορίες που φθάνουν στον εγκέφαλό μας. </a:t>
            </a:r>
          </a:p>
        </p:txBody>
      </p:sp>
      <p:sp>
        <p:nvSpPr>
          <p:cNvPr id="6" name="Θέση περιεχομένου 5"/>
          <p:cNvSpPr>
            <a:spLocks noGrp="1"/>
          </p:cNvSpPr>
          <p:nvPr>
            <p:ph idx="1"/>
          </p:nvPr>
        </p:nvSpPr>
        <p:spPr>
          <a:xfrm>
            <a:off x="1270861" y="1846263"/>
            <a:ext cx="8882132" cy="4022725"/>
          </a:xfrm>
        </p:spPr>
        <p:txBody>
          <a:bodyPr/>
          <a:lstStyle/>
          <a:p>
            <a:endParaRPr lang="el-GR" dirty="0"/>
          </a:p>
        </p:txBody>
      </p:sp>
      <p:sp>
        <p:nvSpPr>
          <p:cNvPr id="4" name="Θέση αριθμού διαφάνειας 3"/>
          <p:cNvSpPr>
            <a:spLocks noGrp="1"/>
          </p:cNvSpPr>
          <p:nvPr>
            <p:ph type="sldNum" sz="quarter" idx="12"/>
          </p:nvPr>
        </p:nvSpPr>
        <p:spPr/>
        <p:txBody>
          <a:bodyPr/>
          <a:lstStyle/>
          <a:p>
            <a:pPr>
              <a:defRPr/>
            </a:pPr>
            <a:endParaRPr lang="el-GR" dirty="0"/>
          </a:p>
        </p:txBody>
      </p:sp>
      <p:sp>
        <p:nvSpPr>
          <p:cNvPr id="5" name="Ορθογώνιο 4"/>
          <p:cNvSpPr/>
          <p:nvPr/>
        </p:nvSpPr>
        <p:spPr>
          <a:xfrm>
            <a:off x="1189468" y="2087910"/>
            <a:ext cx="10022516" cy="1815882"/>
          </a:xfrm>
          <a:prstGeom prst="rect">
            <a:avLst/>
          </a:prstGeom>
        </p:spPr>
        <p:txBody>
          <a:bodyPr wrap="square">
            <a:spAutoFit/>
          </a:bodyPr>
          <a:lstStyle/>
          <a:p>
            <a:pPr algn="just"/>
            <a:r>
              <a:rPr lang="el-GR" sz="2800" dirty="0" smtClean="0">
                <a:solidFill>
                  <a:srgbClr val="000000"/>
                </a:solidFill>
              </a:rPr>
              <a:t>Η </a:t>
            </a:r>
            <a:r>
              <a:rPr lang="el-GR" sz="2800" dirty="0">
                <a:solidFill>
                  <a:srgbClr val="E48312"/>
                </a:solidFill>
              </a:rPr>
              <a:t>έκδηλη </a:t>
            </a:r>
            <a:r>
              <a:rPr lang="el-GR" sz="2800" dirty="0">
                <a:solidFill>
                  <a:srgbClr val="000000"/>
                </a:solidFill>
              </a:rPr>
              <a:t>μνήμη μας επιτρέπει να μαθαίνουμε τον κόσμο και να αποκτούμε γνώσεις για πρόσωπα, πράγματα, τοποθεσίες, ενώ με την </a:t>
            </a:r>
            <a:r>
              <a:rPr lang="el-GR" sz="2800" dirty="0">
                <a:solidFill>
                  <a:srgbClr val="E48312"/>
                </a:solidFill>
              </a:rPr>
              <a:t>άδηλη</a:t>
            </a:r>
            <a:r>
              <a:rPr lang="el-GR" sz="2800" dirty="0">
                <a:solidFill>
                  <a:srgbClr val="000000"/>
                </a:solidFill>
              </a:rPr>
              <a:t> μνήμη  μαθαίνουμε αντιληπτικές και κινητικές δεξιότητες. </a:t>
            </a:r>
            <a:endParaRPr lang="el-GR" sz="2800" dirty="0" smtClean="0">
              <a:solidFill>
                <a:srgbClr val="000000"/>
              </a:solidFill>
            </a:endParaRPr>
          </a:p>
        </p:txBody>
      </p:sp>
    </p:spTree>
    <p:extLst>
      <p:ext uri="{BB962C8B-B14F-4D97-AF65-F5344CB8AC3E}">
        <p14:creationId xmlns:p14="http://schemas.microsoft.com/office/powerpoint/2010/main" val="790612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201478" y="287339"/>
            <a:ext cx="10953355" cy="1449387"/>
          </a:xfrm>
        </p:spPr>
        <p:txBody>
          <a:bodyPr/>
          <a:lstStyle/>
          <a:p>
            <a:pPr lvl="0" defTabSz="914400" eaLnBrk="1" fontAlgn="auto" hangingPunct="1">
              <a:lnSpc>
                <a:spcPct val="100000"/>
              </a:lnSpc>
              <a:spcBef>
                <a:spcPts val="0"/>
              </a:spcBef>
              <a:spcAft>
                <a:spcPts val="0"/>
              </a:spcAft>
            </a:pPr>
            <a:r>
              <a:rPr lang="el-GR" sz="2800" spc="0" dirty="0" smtClean="0">
                <a:solidFill>
                  <a:srgbClr val="E48312"/>
                </a:solidFill>
                <a:ea typeface="+mn-ea"/>
                <a:cs typeface="+mn-cs"/>
              </a:rPr>
              <a:t>           Βραχύχρονη</a:t>
            </a:r>
            <a:r>
              <a:rPr lang="el-GR" sz="2800" spc="0" dirty="0">
                <a:solidFill>
                  <a:srgbClr val="E48312"/>
                </a:solidFill>
                <a:ea typeface="+mn-ea"/>
                <a:cs typeface="+mn-cs"/>
              </a:rPr>
              <a:t>, μακροχρόνια και </a:t>
            </a:r>
            <a:r>
              <a:rPr lang="el-GR" sz="2800" spc="0" dirty="0" smtClean="0">
                <a:solidFill>
                  <a:srgbClr val="E48312"/>
                </a:solidFill>
                <a:ea typeface="+mn-ea"/>
                <a:cs typeface="+mn-cs"/>
              </a:rPr>
              <a:t>εργαζόμενη </a:t>
            </a:r>
            <a:r>
              <a:rPr lang="el-GR" sz="2800" spc="0" dirty="0">
                <a:solidFill>
                  <a:srgbClr val="E48312"/>
                </a:solidFill>
                <a:ea typeface="+mn-ea"/>
                <a:cs typeface="+mn-cs"/>
              </a:rPr>
              <a:t>μνήμη</a:t>
            </a:r>
          </a:p>
        </p:txBody>
      </p:sp>
      <p:sp>
        <p:nvSpPr>
          <p:cNvPr id="8" name="Θέση περιεχομένου 7"/>
          <p:cNvSpPr>
            <a:spLocks noGrp="1"/>
          </p:cNvSpPr>
          <p:nvPr>
            <p:ph idx="1"/>
          </p:nvPr>
        </p:nvSpPr>
        <p:spPr>
          <a:xfrm>
            <a:off x="1096433" y="1860552"/>
            <a:ext cx="10058400" cy="4022725"/>
          </a:xfrm>
        </p:spPr>
        <p:txBody>
          <a:bodyPr/>
          <a:lstStyle/>
          <a:p>
            <a:endParaRPr lang="el-GR" dirty="0" smtClean="0"/>
          </a:p>
          <a:p>
            <a:endParaRPr lang="el-GR" dirty="0"/>
          </a:p>
          <a:p>
            <a:endParaRPr lang="el-GR" dirty="0"/>
          </a:p>
        </p:txBody>
      </p:sp>
      <p:sp>
        <p:nvSpPr>
          <p:cNvPr id="7" name="Θέση αριθμού διαφάνειας 6"/>
          <p:cNvSpPr>
            <a:spLocks noGrp="1"/>
          </p:cNvSpPr>
          <p:nvPr>
            <p:ph type="sldNum" sz="quarter" idx="12"/>
          </p:nvPr>
        </p:nvSpPr>
        <p:spPr/>
        <p:txBody>
          <a:bodyPr/>
          <a:lstStyle/>
          <a:p>
            <a:pPr>
              <a:defRPr/>
            </a:pPr>
            <a:fld id="{9BF98705-3D6E-4DB4-BECE-DD8548221D5B}" type="slidenum">
              <a:rPr lang="el-GR" smtClean="0"/>
              <a:pPr>
                <a:defRPr/>
              </a:pPr>
              <a:t>38</a:t>
            </a:fld>
            <a:endParaRPr lang="el-GR"/>
          </a:p>
        </p:txBody>
      </p:sp>
      <p:sp>
        <p:nvSpPr>
          <p:cNvPr id="9" name="Ορθογώνιο 8"/>
          <p:cNvSpPr/>
          <p:nvPr/>
        </p:nvSpPr>
        <p:spPr>
          <a:xfrm>
            <a:off x="1092728" y="1806578"/>
            <a:ext cx="10115551" cy="2677656"/>
          </a:xfrm>
          <a:prstGeom prst="rect">
            <a:avLst/>
          </a:prstGeom>
        </p:spPr>
        <p:txBody>
          <a:bodyPr wrap="square">
            <a:spAutoFit/>
          </a:bodyPr>
          <a:lstStyle/>
          <a:p>
            <a:pPr algn="just"/>
            <a:r>
              <a:rPr lang="el-GR" sz="2800" dirty="0" smtClean="0">
                <a:solidFill>
                  <a:srgbClr val="000000"/>
                </a:solidFill>
              </a:rPr>
              <a:t>Στην </a:t>
            </a:r>
            <a:r>
              <a:rPr lang="el-GR" sz="2800" dirty="0">
                <a:solidFill>
                  <a:srgbClr val="000000"/>
                </a:solidFill>
              </a:rPr>
              <a:t>εργαζόμενη μνήμη οι πληροφορίες παραμένουν για κλάσματα του δευτερολέπτου, ώστε ο εγκέφαλος να έχει ανά πάσα στιγμή επίγνωση των συνθηκών του περιβάλλοντος. </a:t>
            </a:r>
            <a:endParaRPr lang="el-GR" sz="2800" dirty="0" smtClean="0">
              <a:solidFill>
                <a:srgbClr val="000000"/>
              </a:solidFill>
            </a:endParaRPr>
          </a:p>
          <a:p>
            <a:pPr algn="just"/>
            <a:endParaRPr lang="el-GR" sz="2800" dirty="0">
              <a:solidFill>
                <a:srgbClr val="000000"/>
              </a:solidFill>
            </a:endParaRPr>
          </a:p>
          <a:p>
            <a:pPr algn="just"/>
            <a:r>
              <a:rPr lang="el-GR" sz="2800" dirty="0" smtClean="0">
                <a:solidFill>
                  <a:srgbClr val="000000"/>
                </a:solidFill>
              </a:rPr>
              <a:t>Στη </a:t>
            </a:r>
            <a:r>
              <a:rPr lang="el-GR" sz="2800" dirty="0">
                <a:solidFill>
                  <a:srgbClr val="000000"/>
                </a:solidFill>
              </a:rPr>
              <a:t>βραχύχρονη μνήμη διατηρούνται οι  πληροφορίες για χρονικό διάστημα από λίγα δευτερόλεπτα μέχρι μερικά λεπτά. </a:t>
            </a:r>
            <a:endParaRPr lang="el-GR" sz="2800" dirty="0" smtClean="0">
              <a:solidFill>
                <a:srgbClr val="000000"/>
              </a:solidFill>
            </a:endParaRPr>
          </a:p>
        </p:txBody>
      </p:sp>
    </p:spTree>
    <p:extLst>
      <p:ext uri="{BB962C8B-B14F-4D97-AF65-F5344CB8AC3E}">
        <p14:creationId xmlns:p14="http://schemas.microsoft.com/office/powerpoint/2010/main" val="15445252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a:bodyPr>
          <a:lstStyle/>
          <a:p>
            <a:r>
              <a:rPr lang="el-GR" sz="3600" spc="0" smtClean="0">
                <a:solidFill>
                  <a:srgbClr val="E48312"/>
                </a:solidFill>
                <a:ea typeface="+mn-ea"/>
                <a:cs typeface="+mn-cs"/>
              </a:rPr>
              <a:t> Μακρόχρονη</a:t>
            </a:r>
            <a:r>
              <a:rPr lang="el-GR" sz="3600" spc="0" smtClean="0">
                <a:solidFill>
                  <a:srgbClr val="000000"/>
                </a:solidFill>
                <a:ea typeface="+mn-ea"/>
                <a:cs typeface="+mn-cs"/>
              </a:rPr>
              <a:t> </a:t>
            </a:r>
            <a:r>
              <a:rPr lang="el-GR" sz="3600" spc="0" dirty="0" smtClean="0">
                <a:solidFill>
                  <a:schemeClr val="accent1"/>
                </a:solidFill>
                <a:ea typeface="+mn-ea"/>
                <a:cs typeface="+mn-cs"/>
              </a:rPr>
              <a:t>μνήμη……</a:t>
            </a:r>
            <a:endParaRPr lang="el-GR" sz="3600" dirty="0">
              <a:solidFill>
                <a:schemeClr val="accent1"/>
              </a:solidFill>
            </a:endParaRPr>
          </a:p>
        </p:txBody>
      </p:sp>
      <p:sp>
        <p:nvSpPr>
          <p:cNvPr id="7" name="Θέση περιεχομένου 6"/>
          <p:cNvSpPr>
            <a:spLocks noGrp="1"/>
          </p:cNvSpPr>
          <p:nvPr>
            <p:ph idx="1"/>
          </p:nvPr>
        </p:nvSpPr>
        <p:spPr>
          <a:xfrm>
            <a:off x="1239863" y="1846264"/>
            <a:ext cx="9914969" cy="4022725"/>
          </a:xfrm>
        </p:spPr>
        <p:txBody>
          <a:bodyPr/>
          <a:lstStyle/>
          <a:p>
            <a:pPr marL="0" indent="0">
              <a:buNone/>
            </a:pPr>
            <a:r>
              <a:rPr lang="el-GR" sz="2800" dirty="0" smtClean="0">
                <a:solidFill>
                  <a:srgbClr val="000000"/>
                </a:solidFill>
              </a:rPr>
              <a:t>είναι </a:t>
            </a:r>
            <a:r>
              <a:rPr lang="el-GR" sz="2800" dirty="0">
                <a:solidFill>
                  <a:srgbClr val="000000"/>
                </a:solidFill>
              </a:rPr>
              <a:t>το σύστημα που επιτρέπει τη μόνιμη αποθήκευση των εμπεδωμένων πληροφοριών, ώστε να είναι εφικτή η κατά περίπτωση ανάκλησή τους. Πιστεύεται ότι αυτή η τελική αποθήκευση γίνεται στο φλοιό του εγκεφάλου και ότι οι ανακατατάξεις των συνάψεων σ’ αυτή την περιοχή επιτρέπουν τη μόνιμη εγγραφή γεγονότων και πληροφοριών για πολλά χρόνια, ίσως και ισόβια.</a:t>
            </a:r>
            <a:endParaRPr lang="el-GR" dirty="0"/>
          </a:p>
        </p:txBody>
      </p:sp>
      <p:sp>
        <p:nvSpPr>
          <p:cNvPr id="3" name="Θέση ημερομηνίας 2"/>
          <p:cNvSpPr>
            <a:spLocks noGrp="1"/>
          </p:cNvSpPr>
          <p:nvPr>
            <p:ph type="dt" sz="half" idx="10"/>
          </p:nvPr>
        </p:nvSpPr>
        <p:spPr/>
        <p:txBody>
          <a:bodyPr/>
          <a:lstStyle/>
          <a:p>
            <a:pPr>
              <a:defRPr/>
            </a:pPr>
            <a:endParaRPr lang="fr-FR"/>
          </a:p>
        </p:txBody>
      </p:sp>
      <p:sp>
        <p:nvSpPr>
          <p:cNvPr id="4" name="Θέση υποσέλιδου 3"/>
          <p:cNvSpPr>
            <a:spLocks noGrp="1"/>
          </p:cNvSpPr>
          <p:nvPr>
            <p:ph type="ftr" sz="quarter" idx="11"/>
          </p:nvPr>
        </p:nvSpPr>
        <p:spPr/>
        <p:txBody>
          <a:bodyPr/>
          <a:lstStyle/>
          <a:p>
            <a:pPr>
              <a:defRPr/>
            </a:pPr>
            <a:endParaRPr lang="fr-FR"/>
          </a:p>
        </p:txBody>
      </p:sp>
      <p:sp>
        <p:nvSpPr>
          <p:cNvPr id="5" name="Θέση αριθμού διαφάνειας 4"/>
          <p:cNvSpPr>
            <a:spLocks noGrp="1"/>
          </p:cNvSpPr>
          <p:nvPr>
            <p:ph type="sldNum" sz="quarter" idx="12"/>
          </p:nvPr>
        </p:nvSpPr>
        <p:spPr/>
        <p:txBody>
          <a:bodyPr/>
          <a:lstStyle/>
          <a:p>
            <a:pPr>
              <a:defRPr/>
            </a:pPr>
            <a:fld id="{EEC46A99-6A20-415A-96BE-553ED14C78D7}" type="slidenum">
              <a:rPr lang="fr-FR" altLang="el-GR" smtClean="0"/>
              <a:pPr>
                <a:defRPr/>
              </a:pPr>
              <a:t>39</a:t>
            </a:fld>
            <a:endParaRPr lang="fr-FR" altLang="el-GR"/>
          </a:p>
        </p:txBody>
      </p:sp>
    </p:spTree>
    <p:extLst>
      <p:ext uri="{BB962C8B-B14F-4D97-AF65-F5344CB8AC3E}">
        <p14:creationId xmlns:p14="http://schemas.microsoft.com/office/powerpoint/2010/main" val="2454088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solidFill>
                  <a:schemeClr val="accent2"/>
                </a:solidFill>
              </a:rPr>
              <a:t>Περιεχόμενα της παρουσίασης</a:t>
            </a:r>
            <a:endParaRPr lang="el-GR" sz="3600" dirty="0">
              <a:solidFill>
                <a:schemeClr val="accent2"/>
              </a:solidFill>
            </a:endParaRPr>
          </a:p>
        </p:txBody>
      </p:sp>
      <p:sp>
        <p:nvSpPr>
          <p:cNvPr id="3" name="Θέση περιεχομένου 2"/>
          <p:cNvSpPr>
            <a:spLocks noGrp="1"/>
          </p:cNvSpPr>
          <p:nvPr>
            <p:ph idx="1"/>
          </p:nvPr>
        </p:nvSpPr>
        <p:spPr/>
        <p:txBody>
          <a:bodyPr/>
          <a:lstStyle/>
          <a:p>
            <a:pPr>
              <a:buFont typeface="Arial" panose="020B0604020202020204" pitchFamily="34" charset="0"/>
              <a:buChar char="•"/>
            </a:pPr>
            <a:r>
              <a:rPr lang="el-GR" sz="2800" dirty="0"/>
              <a:t>Πλαστικότητα του εγκεφάλου- βάση της μνήμης και </a:t>
            </a:r>
            <a:r>
              <a:rPr lang="el-GR" sz="2800" dirty="0" smtClean="0"/>
              <a:t>μάθησης</a:t>
            </a:r>
          </a:p>
          <a:p>
            <a:pPr>
              <a:buFont typeface="Arial" panose="020B0604020202020204" pitchFamily="34" charset="0"/>
              <a:buChar char="•"/>
            </a:pPr>
            <a:endParaRPr lang="el-GR" sz="2800" dirty="0"/>
          </a:p>
          <a:p>
            <a:pPr>
              <a:buFont typeface="Arial" panose="020B0604020202020204" pitchFamily="34" charset="0"/>
              <a:buChar char="•"/>
            </a:pPr>
            <a:r>
              <a:rPr lang="el-GR" sz="2800" dirty="0" smtClean="0"/>
              <a:t>Δομή και  οργάνωση των κυκλωμάτων  μνήμης και μάθησης</a:t>
            </a:r>
          </a:p>
          <a:p>
            <a:pPr>
              <a:buFont typeface="Arial" panose="020B0604020202020204" pitchFamily="34" charset="0"/>
              <a:buChar char="•"/>
            </a:pPr>
            <a:endParaRPr lang="el-GR" sz="2800" dirty="0" smtClean="0"/>
          </a:p>
          <a:p>
            <a:pPr>
              <a:buFont typeface="Arial" panose="020B0604020202020204" pitchFamily="34" charset="0"/>
              <a:buChar char="•"/>
            </a:pPr>
            <a:r>
              <a:rPr lang="el-GR" sz="2800" dirty="0" smtClean="0"/>
              <a:t>Σημαντικές  περίοδοι μάθησης  κατά  την ανάπτυξη του ανθρώπου</a:t>
            </a:r>
          </a:p>
          <a:p>
            <a:pPr>
              <a:buFont typeface="Arial" panose="020B0604020202020204" pitchFamily="34" charset="0"/>
              <a:buChar char="•"/>
            </a:pPr>
            <a:endParaRPr lang="el-GR" sz="2800" dirty="0"/>
          </a:p>
        </p:txBody>
      </p:sp>
    </p:spTree>
    <p:extLst>
      <p:ext uri="{BB962C8B-B14F-4D97-AF65-F5344CB8AC3E}">
        <p14:creationId xmlns:p14="http://schemas.microsoft.com/office/powerpoint/2010/main" val="42652038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solidFill>
                  <a:schemeClr val="accent1"/>
                </a:solidFill>
              </a:rPr>
              <a:t>Καταγραφή της εμπειρίας </a:t>
            </a:r>
            <a:endParaRPr lang="el-GR" sz="3600" dirty="0">
              <a:solidFill>
                <a:schemeClr val="accent1"/>
              </a:solidFill>
            </a:endParaRPr>
          </a:p>
        </p:txBody>
      </p:sp>
      <p:sp>
        <p:nvSpPr>
          <p:cNvPr id="3" name="Θέση περιεχομένου 2"/>
          <p:cNvSpPr>
            <a:spLocks noGrp="1"/>
          </p:cNvSpPr>
          <p:nvPr>
            <p:ph idx="1"/>
          </p:nvPr>
        </p:nvSpPr>
        <p:spPr>
          <a:xfrm>
            <a:off x="1096433" y="2814637"/>
            <a:ext cx="10058400" cy="2233613"/>
          </a:xfrm>
        </p:spPr>
        <p:txBody>
          <a:bodyPr/>
          <a:lstStyle/>
          <a:p>
            <a:endParaRPr lang="el-GR" dirty="0"/>
          </a:p>
        </p:txBody>
      </p:sp>
      <p:sp>
        <p:nvSpPr>
          <p:cNvPr id="4" name="Θέση αριθμού διαφάνειας 3"/>
          <p:cNvSpPr>
            <a:spLocks noGrp="1"/>
          </p:cNvSpPr>
          <p:nvPr>
            <p:ph type="sldNum" sz="quarter" idx="12"/>
          </p:nvPr>
        </p:nvSpPr>
        <p:spPr/>
        <p:txBody>
          <a:bodyPr/>
          <a:lstStyle/>
          <a:p>
            <a:pPr>
              <a:defRPr/>
            </a:pPr>
            <a:fld id="{08DC52BC-2A4B-4C67-8B2C-B1F07027FF2D}" type="slidenum">
              <a:rPr lang="el-GR" smtClean="0"/>
              <a:pPr>
                <a:defRPr/>
              </a:pPr>
              <a:t>40</a:t>
            </a:fld>
            <a:endParaRPr lang="el-GR"/>
          </a:p>
        </p:txBody>
      </p:sp>
      <p:sp>
        <p:nvSpPr>
          <p:cNvPr id="5" name="Ορθογώνιο 4"/>
          <p:cNvSpPr/>
          <p:nvPr/>
        </p:nvSpPr>
        <p:spPr>
          <a:xfrm>
            <a:off x="1067857" y="1736726"/>
            <a:ext cx="10115551" cy="3539430"/>
          </a:xfrm>
          <a:prstGeom prst="rect">
            <a:avLst/>
          </a:prstGeom>
        </p:spPr>
        <p:txBody>
          <a:bodyPr wrap="square">
            <a:spAutoFit/>
          </a:bodyPr>
          <a:lstStyle/>
          <a:p>
            <a:pPr lvl="0" algn="just"/>
            <a:r>
              <a:rPr lang="el-GR" sz="2800" dirty="0">
                <a:solidFill>
                  <a:srgbClr val="000000"/>
                </a:solidFill>
              </a:rPr>
              <a:t>Ο  εγκέφαλος θυμάται και μαθαίνει χάρη σε μόνιμες τροποποιήσεις των συνάψεών του που μας επιτρέπουν να συμπεριφερόμαστε σωστά όταν έχουμε ήδη συναντήσει μια κατάσταση</a:t>
            </a:r>
            <a:r>
              <a:rPr lang="el-GR" sz="2800" dirty="0" smtClean="0">
                <a:solidFill>
                  <a:srgbClr val="000000"/>
                </a:solidFill>
              </a:rPr>
              <a:t>.</a:t>
            </a:r>
          </a:p>
          <a:p>
            <a:pPr lvl="0" algn="just"/>
            <a:endParaRPr lang="el-GR" sz="2800" dirty="0">
              <a:solidFill>
                <a:srgbClr val="000000"/>
              </a:solidFill>
            </a:endParaRPr>
          </a:p>
          <a:p>
            <a:pPr algn="just"/>
            <a:r>
              <a:rPr lang="el-GR" sz="2800" dirty="0" smtClean="0"/>
              <a:t>Όσο </a:t>
            </a:r>
            <a:r>
              <a:rPr lang="el-GR" sz="2800" dirty="0"/>
              <a:t>εκτενέστερο είναι το δίκτυο των εγγεγραμμένων πληροφοριών, τόσο </a:t>
            </a:r>
            <a:r>
              <a:rPr lang="el-GR" sz="2800" dirty="0" smtClean="0"/>
              <a:t>ευκολότερα, με την επαναταξινόμησή </a:t>
            </a:r>
            <a:r>
              <a:rPr lang="el-GR" sz="2800" dirty="0"/>
              <a:t>τους, ο παιδικός εγκέφαλος τροποποιεί τα κυκλώματά του,   αποκτά νέες γνώσεις και βελτιώνει τις ικανότητες. </a:t>
            </a:r>
          </a:p>
        </p:txBody>
      </p:sp>
    </p:spTree>
    <p:extLst>
      <p:ext uri="{BB962C8B-B14F-4D97-AF65-F5344CB8AC3E}">
        <p14:creationId xmlns:p14="http://schemas.microsoft.com/office/powerpoint/2010/main" val="2478384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80827" y="287339"/>
            <a:ext cx="9035512" cy="1449387"/>
          </a:xfrm>
        </p:spPr>
        <p:txBody>
          <a:bodyPr>
            <a:normAutofit fontScale="90000"/>
          </a:bodyPr>
          <a:lstStyle/>
          <a:p>
            <a:r>
              <a:rPr lang="fr-FR" sz="3600" dirty="0" smtClean="0"/>
              <a:t> </a:t>
            </a:r>
            <a:r>
              <a:rPr lang="el-GR" sz="3600" dirty="0" smtClean="0">
                <a:solidFill>
                  <a:schemeClr val="accent1"/>
                </a:solidFill>
              </a:rPr>
              <a:t>Εξάσκηση  και επανάληψη</a:t>
            </a:r>
            <a:r>
              <a:rPr lang="en-US" sz="3600" dirty="0" smtClean="0">
                <a:solidFill>
                  <a:schemeClr val="accent1"/>
                </a:solidFill>
              </a:rPr>
              <a:t>: </a:t>
            </a:r>
            <a:r>
              <a:rPr lang="el-GR" sz="3600" dirty="0" smtClean="0">
                <a:solidFill>
                  <a:schemeClr val="accent1"/>
                </a:solidFill>
              </a:rPr>
              <a:t>μόνιμες αλλαγές στο φλοιό, ώστε να διατηρηθεί η νέα γνώση ή δεξιότητα</a:t>
            </a:r>
            <a:endParaRPr lang="el-GR" sz="3600" dirty="0">
              <a:solidFill>
                <a:schemeClr val="accent1"/>
              </a:solidFill>
            </a:endParaRP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9811" y="1846263"/>
            <a:ext cx="3412704" cy="4022725"/>
          </a:xfrm>
        </p:spPr>
      </p:pic>
    </p:spTree>
    <p:extLst>
      <p:ext uri="{BB962C8B-B14F-4D97-AF65-F5344CB8AC3E}">
        <p14:creationId xmlns:p14="http://schemas.microsoft.com/office/powerpoint/2010/main" val="9303779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solidFill>
                  <a:schemeClr val="accent1"/>
                </a:solidFill>
              </a:rPr>
              <a:t>Επίδραση </a:t>
            </a:r>
            <a:r>
              <a:rPr lang="el-GR" sz="3600" dirty="0">
                <a:solidFill>
                  <a:schemeClr val="accent1"/>
                </a:solidFill>
              </a:rPr>
              <a:t>της εμπειρίας - </a:t>
            </a:r>
            <a:r>
              <a:rPr lang="el-GR" sz="3600" dirty="0" smtClean="0">
                <a:solidFill>
                  <a:schemeClr val="accent1"/>
                </a:solidFill>
              </a:rPr>
              <a:t>μάθηση (2)</a:t>
            </a:r>
            <a:endParaRPr lang="el-GR" sz="3600" dirty="0">
              <a:solidFill>
                <a:schemeClr val="accent1"/>
              </a:solidFill>
            </a:endParaRPr>
          </a:p>
        </p:txBody>
      </p:sp>
      <p:sp>
        <p:nvSpPr>
          <p:cNvPr id="3" name="Θέση περιεχομένου 2"/>
          <p:cNvSpPr>
            <a:spLocks noGrp="1"/>
          </p:cNvSpPr>
          <p:nvPr>
            <p:ph idx="1"/>
          </p:nvPr>
        </p:nvSpPr>
        <p:spPr>
          <a:xfrm>
            <a:off x="1224365" y="1514475"/>
            <a:ext cx="9930468" cy="4387125"/>
          </a:xfrm>
        </p:spPr>
        <p:txBody>
          <a:bodyPr/>
          <a:lstStyle/>
          <a:p>
            <a:pPr marL="0" indent="0">
              <a:buNone/>
            </a:pPr>
            <a:endParaRPr lang="el-GR" dirty="0" smtClean="0">
              <a:solidFill>
                <a:srgbClr val="000000"/>
              </a:solidFill>
              <a:latin typeface="Calibri" panose="020F0502020204030204" pitchFamily="34" charset="0"/>
              <a:ea typeface="Times New Roman" panose="02020603050405020304" pitchFamily="18" charset="0"/>
            </a:endParaRPr>
          </a:p>
          <a:p>
            <a:pPr marL="0" indent="0">
              <a:buNone/>
            </a:pPr>
            <a:r>
              <a:rPr lang="el-GR" sz="2800" dirty="0" smtClean="0">
                <a:solidFill>
                  <a:srgbClr val="000000"/>
                </a:solidFill>
                <a:latin typeface="Calibri" panose="020F0502020204030204" pitchFamily="34" charset="0"/>
                <a:ea typeface="Times New Roman" panose="02020603050405020304" pitchFamily="18" charset="0"/>
              </a:rPr>
              <a:t>Η </a:t>
            </a:r>
            <a:r>
              <a:rPr lang="el-GR" sz="2800" dirty="0">
                <a:solidFill>
                  <a:srgbClr val="000000"/>
                </a:solidFill>
                <a:latin typeface="Calibri" panose="020F0502020204030204" pitchFamily="34" charset="0"/>
                <a:ea typeface="Times New Roman" panose="02020603050405020304" pitchFamily="18" charset="0"/>
              </a:rPr>
              <a:t>χρονική περίοδος από τη γέννηση μέχρι </a:t>
            </a:r>
            <a:r>
              <a:rPr lang="el-GR" sz="2800" dirty="0" smtClean="0">
                <a:solidFill>
                  <a:srgbClr val="000000"/>
                </a:solidFill>
                <a:latin typeface="Calibri" panose="020F0502020204030204" pitchFamily="34" charset="0"/>
                <a:ea typeface="Times New Roman" panose="02020603050405020304" pitchFamily="18" charset="0"/>
              </a:rPr>
              <a:t> </a:t>
            </a:r>
            <a:r>
              <a:rPr lang="el-GR" sz="2800" dirty="0">
                <a:solidFill>
                  <a:srgbClr val="000000"/>
                </a:solidFill>
                <a:latin typeface="Calibri" panose="020F0502020204030204" pitchFamily="34" charset="0"/>
                <a:ea typeface="Times New Roman" panose="02020603050405020304" pitchFamily="18" charset="0"/>
              </a:rPr>
              <a:t>την είσοδο του παιδιού στο σχολείο είναι κρίσιμη, καθώς η επίδραση των πρώτων εμπειριών και ερεθισμάτων είναι αποφασιστικής σημασίας για την περαιτέρω πορεία του</a:t>
            </a:r>
            <a:r>
              <a:rPr lang="el-GR" sz="2800" dirty="0" smtClean="0">
                <a:solidFill>
                  <a:srgbClr val="000000"/>
                </a:solidFill>
                <a:latin typeface="Calibri" panose="020F0502020204030204" pitchFamily="34" charset="0"/>
                <a:ea typeface="Times New Roman" panose="02020603050405020304" pitchFamily="18" charset="0"/>
              </a:rPr>
              <a:t>.</a:t>
            </a:r>
          </a:p>
          <a:p>
            <a:pPr marL="0" indent="0">
              <a:buNone/>
            </a:pPr>
            <a:r>
              <a:rPr lang="el-GR" sz="2800" dirty="0" smtClean="0">
                <a:solidFill>
                  <a:srgbClr val="000000"/>
                </a:solidFill>
                <a:latin typeface="Calibri" panose="020F0502020204030204" pitchFamily="34" charset="0"/>
                <a:ea typeface="Times New Roman" panose="02020603050405020304" pitchFamily="18" charset="0"/>
              </a:rPr>
              <a:t> </a:t>
            </a:r>
            <a:r>
              <a:rPr lang="en-US" sz="2800" dirty="0">
                <a:solidFill>
                  <a:srgbClr val="000000"/>
                </a:solidFill>
                <a:latin typeface="Calibri" panose="020F0502020204030204" pitchFamily="34" charset="0"/>
                <a:ea typeface="Times New Roman" panose="02020603050405020304" pitchFamily="18" charset="0"/>
              </a:rPr>
              <a:t>H</a:t>
            </a:r>
            <a:r>
              <a:rPr lang="el-GR" sz="2800" dirty="0">
                <a:solidFill>
                  <a:srgbClr val="000000"/>
                </a:solidFill>
                <a:latin typeface="Calibri" panose="020F0502020204030204" pitchFamily="34" charset="0"/>
                <a:ea typeface="Times New Roman" panose="02020603050405020304" pitchFamily="18" charset="0"/>
              </a:rPr>
              <a:t> παιδική ηλικία, και ιδίως τα πρώτα χρόνια της, αποτελεί «παράθυρο ευκαιρίας» για την ανάπτυξη του παιδιού</a:t>
            </a:r>
            <a:r>
              <a:rPr lang="el-GR" sz="2800" dirty="0">
                <a:solidFill>
                  <a:srgbClr val="000000"/>
                </a:solidFill>
                <a:latin typeface="Calibri" panose="020F0502020204030204" pitchFamily="34" charset="0"/>
                <a:ea typeface="Calibri" panose="020F0502020204030204" pitchFamily="34" charset="0"/>
              </a:rPr>
              <a:t>. </a:t>
            </a:r>
            <a:endParaRPr lang="el-GR" sz="2800" dirty="0" smtClean="0">
              <a:solidFill>
                <a:srgbClr val="000000"/>
              </a:solidFill>
              <a:latin typeface="Calibri" panose="020F0502020204030204" pitchFamily="34" charset="0"/>
              <a:ea typeface="Calibri" panose="020F0502020204030204" pitchFamily="34" charset="0"/>
            </a:endParaRPr>
          </a:p>
          <a:p>
            <a:pPr marL="0" indent="0">
              <a:buNone/>
            </a:pPr>
            <a:endParaRPr lang="el-GR" sz="2800" dirty="0">
              <a:solidFill>
                <a:srgbClr val="000000"/>
              </a:solidFill>
              <a:latin typeface="Calibri" panose="020F0502020204030204" pitchFamily="34" charset="0"/>
              <a:ea typeface="Calibri" panose="020F0502020204030204" pitchFamily="34" charset="0"/>
            </a:endParaRPr>
          </a:p>
          <a:p>
            <a:pPr marL="0" indent="0">
              <a:buNone/>
            </a:pPr>
            <a:endParaRPr lang="el-GR" sz="2800" dirty="0"/>
          </a:p>
        </p:txBody>
      </p:sp>
      <p:sp>
        <p:nvSpPr>
          <p:cNvPr id="6" name="Θέση αριθμού διαφάνειας 5"/>
          <p:cNvSpPr>
            <a:spLocks noGrp="1"/>
          </p:cNvSpPr>
          <p:nvPr>
            <p:ph type="sldNum" sz="quarter" idx="12"/>
          </p:nvPr>
        </p:nvSpPr>
        <p:spPr/>
        <p:txBody>
          <a:bodyPr/>
          <a:lstStyle/>
          <a:p>
            <a:fld id="{7667FA4A-9D14-4379-909C-6178DD833C3D}" type="slidenum">
              <a:rPr lang="el-GR" smtClean="0"/>
              <a:t>42</a:t>
            </a:fld>
            <a:endParaRPr lang="el-GR"/>
          </a:p>
        </p:txBody>
      </p:sp>
    </p:spTree>
    <p:extLst>
      <p:ext uri="{BB962C8B-B14F-4D97-AF65-F5344CB8AC3E}">
        <p14:creationId xmlns:p14="http://schemas.microsoft.com/office/powerpoint/2010/main" val="17636932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3600" dirty="0">
                <a:solidFill>
                  <a:schemeClr val="accent1"/>
                </a:solidFill>
              </a:rPr>
              <a:t>Επίδραση της εμπειρίας - μάθηση </a:t>
            </a:r>
            <a:r>
              <a:rPr lang="el-GR" sz="3600" dirty="0" smtClean="0">
                <a:solidFill>
                  <a:schemeClr val="accent1"/>
                </a:solidFill>
              </a:rPr>
              <a:t>(3)</a:t>
            </a:r>
            <a:endParaRPr lang="el-GR" sz="3600" dirty="0">
              <a:solidFill>
                <a:schemeClr val="accent1"/>
              </a:solidFill>
            </a:endParaRPr>
          </a:p>
        </p:txBody>
      </p:sp>
      <p:sp>
        <p:nvSpPr>
          <p:cNvPr id="4" name="Θέση περιεχομένου 3"/>
          <p:cNvSpPr>
            <a:spLocks noGrp="1"/>
          </p:cNvSpPr>
          <p:nvPr>
            <p:ph idx="1"/>
          </p:nvPr>
        </p:nvSpPr>
        <p:spPr>
          <a:xfrm>
            <a:off x="1251416" y="1736726"/>
            <a:ext cx="9903417" cy="4022725"/>
          </a:xfrm>
        </p:spPr>
        <p:txBody>
          <a:bodyPr>
            <a:normAutofit/>
          </a:bodyPr>
          <a:lstStyle/>
          <a:p>
            <a:pPr marL="0" indent="0" algn="just">
              <a:lnSpc>
                <a:spcPct val="107000"/>
              </a:lnSpc>
              <a:spcAft>
                <a:spcPts val="800"/>
              </a:spcAft>
              <a:buNone/>
            </a:pPr>
            <a:r>
              <a:rPr lang="el-GR" dirty="0">
                <a:latin typeface="Calibri" panose="020F0502020204030204" pitchFamily="34" charset="0"/>
                <a:ea typeface="Calibri" panose="020F0502020204030204" pitchFamily="34" charset="0"/>
                <a:cs typeface="Calibri" panose="020F0502020204030204" pitchFamily="34" charset="0"/>
              </a:rPr>
              <a:t> </a:t>
            </a:r>
            <a:endParaRPr lang="el-GR" dirty="0" smtClean="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Aft>
                <a:spcPts val="800"/>
              </a:spcAft>
              <a:buNone/>
            </a:pPr>
            <a:r>
              <a:rPr lang="el-GR" sz="2400" dirty="0" smtClean="0">
                <a:latin typeface="Calibri" panose="020F0502020204030204" pitchFamily="34" charset="0"/>
                <a:ea typeface="Calibri" panose="020F0502020204030204" pitchFamily="34" charset="0"/>
                <a:cs typeface="Calibri" panose="020F0502020204030204" pitchFamily="34" charset="0"/>
              </a:rPr>
              <a:t> </a:t>
            </a:r>
            <a:r>
              <a:rPr lang="el-GR" sz="2800" dirty="0">
                <a:latin typeface="Calibri" panose="020F0502020204030204" pitchFamily="34" charset="0"/>
                <a:ea typeface="Calibri" panose="020F0502020204030204" pitchFamily="34" charset="0"/>
                <a:cs typeface="Calibri" panose="020F0502020204030204" pitchFamily="34" charset="0"/>
              </a:rPr>
              <a:t>Οι σημερινές γνώσεις σχετικά με τους </a:t>
            </a:r>
            <a:r>
              <a:rPr lang="el-GR" sz="2800" dirty="0" smtClean="0">
                <a:latin typeface="Calibri" panose="020F0502020204030204" pitchFamily="34" charset="0"/>
                <a:ea typeface="Calibri" panose="020F0502020204030204" pitchFamily="34" charset="0"/>
                <a:cs typeface="Calibri" panose="020F0502020204030204" pitchFamily="34" charset="0"/>
              </a:rPr>
              <a:t>μηχανισμούς </a:t>
            </a:r>
            <a:r>
              <a:rPr lang="el-GR" sz="2800" dirty="0">
                <a:latin typeface="Calibri" panose="020F0502020204030204" pitchFamily="34" charset="0"/>
                <a:ea typeface="Calibri" panose="020F0502020204030204" pitchFamily="34" charset="0"/>
                <a:cs typeface="Calibri" panose="020F0502020204030204" pitchFamily="34" charset="0"/>
              </a:rPr>
              <a:t>που ελέγχουν την εξέλιξη του νευρικού συστήματος επιτρέπουν την κατανόηση του ρόλου </a:t>
            </a:r>
            <a:r>
              <a:rPr lang="el-GR" sz="2800" dirty="0" smtClean="0">
                <a:latin typeface="Calibri" panose="020F0502020204030204" pitchFamily="34" charset="0"/>
                <a:ea typeface="Calibri" panose="020F0502020204030204" pitchFamily="34" charset="0"/>
                <a:cs typeface="Calibri" panose="020F0502020204030204" pitchFamily="34" charset="0"/>
              </a:rPr>
              <a:t>βιολογικών παραγόντων</a:t>
            </a:r>
            <a:r>
              <a:rPr lang="el-GR" sz="2800" dirty="0">
                <a:latin typeface="Calibri" panose="020F0502020204030204" pitchFamily="34" charset="0"/>
                <a:ea typeface="Calibri" panose="020F0502020204030204" pitchFamily="34" charset="0"/>
                <a:cs typeface="Calibri" panose="020F0502020204030204" pitchFamily="34" charset="0"/>
              </a:rPr>
              <a:t>, </a:t>
            </a:r>
            <a:r>
              <a:rPr lang="el-GR" sz="2800" dirty="0" smtClean="0">
                <a:latin typeface="Calibri" panose="020F0502020204030204" pitchFamily="34" charset="0"/>
                <a:ea typeface="Calibri" panose="020F0502020204030204" pitchFamily="34" charset="0"/>
                <a:cs typeface="Calibri" panose="020F0502020204030204" pitchFamily="34" charset="0"/>
              </a:rPr>
              <a:t>όπως </a:t>
            </a:r>
            <a:r>
              <a:rPr lang="el-GR" sz="2800" dirty="0">
                <a:latin typeface="Calibri" panose="020F0502020204030204" pitchFamily="34" charset="0"/>
                <a:ea typeface="Calibri" panose="020F0502020204030204" pitchFamily="34" charset="0"/>
                <a:cs typeface="Calibri" panose="020F0502020204030204" pitchFamily="34" charset="0"/>
              </a:rPr>
              <a:t>λοιμώξεις</a:t>
            </a:r>
            <a:r>
              <a:rPr lang="el-GR" sz="2800" dirty="0" smtClean="0">
                <a:latin typeface="Calibri" panose="020F0502020204030204" pitchFamily="34" charset="0"/>
                <a:ea typeface="Calibri" panose="020F0502020204030204" pitchFamily="34" charset="0"/>
                <a:cs typeface="Calibri" panose="020F0502020204030204" pitchFamily="34" charset="0"/>
              </a:rPr>
              <a:t>, </a:t>
            </a:r>
            <a:r>
              <a:rPr lang="el-GR" sz="2800" dirty="0">
                <a:latin typeface="Calibri" panose="020F0502020204030204" pitchFamily="34" charset="0"/>
                <a:ea typeface="Calibri" panose="020F0502020204030204" pitchFamily="34" charset="0"/>
                <a:cs typeface="Calibri" panose="020F0502020204030204" pitchFamily="34" charset="0"/>
              </a:rPr>
              <a:t>διατροφή, </a:t>
            </a:r>
            <a:r>
              <a:rPr lang="el-GR" sz="2800" dirty="0" smtClean="0">
                <a:latin typeface="Calibri" panose="020F0502020204030204" pitchFamily="34" charset="0"/>
                <a:ea typeface="Calibri" panose="020F0502020204030204" pitchFamily="34" charset="0"/>
                <a:cs typeface="Calibri" panose="020F0502020204030204" pitchFamily="34" charset="0"/>
              </a:rPr>
              <a:t>τραυματισμοί, </a:t>
            </a:r>
            <a:r>
              <a:rPr lang="el-GR" sz="2800" dirty="0">
                <a:latin typeface="Calibri" panose="020F0502020204030204" pitchFamily="34" charset="0"/>
                <a:ea typeface="Calibri" panose="020F0502020204030204" pitchFamily="34" charset="0"/>
                <a:cs typeface="Calibri" panose="020F0502020204030204" pitchFamily="34" charset="0"/>
              </a:rPr>
              <a:t>αλλά και των επιδράσεων του οικογενειακού και κοινωνικοπολιτισμικού περιβάλλοντος, στον αναπτυσσόμενο εγκέφαλο. </a:t>
            </a:r>
            <a:endParaRPr lang="el-GR" sz="2800" dirty="0">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2" name="Θέση ημερομηνίας 1"/>
          <p:cNvSpPr>
            <a:spLocks noGrp="1"/>
          </p:cNvSpPr>
          <p:nvPr>
            <p:ph type="dt" sz="half" idx="10"/>
          </p:nvPr>
        </p:nvSpPr>
        <p:spPr/>
        <p:txBody>
          <a:bodyPr/>
          <a:lstStyle/>
          <a:p>
            <a:endParaRPr lang="el-GR" dirty="0" smtClean="0"/>
          </a:p>
        </p:txBody>
      </p:sp>
      <p:sp>
        <p:nvSpPr>
          <p:cNvPr id="5" name="Θέση υποσέλιδου 4"/>
          <p:cNvSpPr>
            <a:spLocks noGrp="1"/>
          </p:cNvSpPr>
          <p:nvPr>
            <p:ph type="ftr" sz="quarter" idx="11"/>
          </p:nvPr>
        </p:nvSpPr>
        <p:spPr/>
        <p:txBody>
          <a:bodyPr/>
          <a:lstStyle/>
          <a:p>
            <a:endParaRPr lang="el-GR" dirty="0"/>
          </a:p>
        </p:txBody>
      </p:sp>
    </p:spTree>
    <p:extLst>
      <p:ext uri="{BB962C8B-B14F-4D97-AF65-F5344CB8AC3E}">
        <p14:creationId xmlns:p14="http://schemas.microsoft.com/office/powerpoint/2010/main" val="38671260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a:stretch>
            <a:fillRect/>
          </a:stretch>
        </p:blipFill>
        <p:spPr>
          <a:xfrm>
            <a:off x="3744731" y="2232879"/>
            <a:ext cx="4877223" cy="3968840"/>
          </a:xfrm>
          <a:prstGeom prst="rect">
            <a:avLst/>
          </a:prstGeom>
        </p:spPr>
      </p:pic>
      <p:pic>
        <p:nvPicPr>
          <p:cNvPr id="8" name="Εικόνα 7"/>
          <p:cNvPicPr>
            <a:picLocks noChangeAspect="1"/>
          </p:cNvPicPr>
          <p:nvPr/>
        </p:nvPicPr>
        <p:blipFill>
          <a:blip r:embed="rId3"/>
          <a:stretch>
            <a:fillRect/>
          </a:stretch>
        </p:blipFill>
        <p:spPr>
          <a:xfrm>
            <a:off x="6771638" y="1598484"/>
            <a:ext cx="5035732" cy="749873"/>
          </a:xfrm>
          <a:prstGeom prst="rect">
            <a:avLst/>
          </a:prstGeom>
        </p:spPr>
      </p:pic>
      <p:sp>
        <p:nvSpPr>
          <p:cNvPr id="10" name="Τίτλος 9"/>
          <p:cNvSpPr>
            <a:spLocks noGrp="1"/>
          </p:cNvSpPr>
          <p:nvPr>
            <p:ph type="title"/>
          </p:nvPr>
        </p:nvSpPr>
        <p:spPr/>
        <p:txBody>
          <a:bodyPr>
            <a:normAutofit/>
          </a:bodyPr>
          <a:lstStyle/>
          <a:p>
            <a:r>
              <a:rPr lang="el-GR" sz="3600" dirty="0">
                <a:solidFill>
                  <a:prstClr val="black"/>
                </a:solidFill>
                <a:latin typeface="+mn-lt"/>
              </a:rPr>
              <a:t>Παράγοντες που επηρεάζουν την πλαστικότητα</a:t>
            </a:r>
            <a:r>
              <a:rPr lang="en-US" sz="3600" dirty="0">
                <a:solidFill>
                  <a:prstClr val="black"/>
                </a:solidFill>
                <a:latin typeface="+mn-lt"/>
              </a:rPr>
              <a:t>:</a:t>
            </a:r>
            <a:br>
              <a:rPr lang="en-US" sz="3600" dirty="0">
                <a:solidFill>
                  <a:prstClr val="black"/>
                </a:solidFill>
                <a:latin typeface="+mn-lt"/>
              </a:rPr>
            </a:br>
            <a:r>
              <a:rPr lang="el-GR" sz="3600" dirty="0">
                <a:solidFill>
                  <a:prstClr val="black"/>
                </a:solidFill>
                <a:latin typeface="+mn-lt"/>
              </a:rPr>
              <a:t>Ατομικοί (βιολογικοί</a:t>
            </a:r>
            <a:r>
              <a:rPr lang="el-GR" sz="3600" dirty="0" smtClean="0">
                <a:solidFill>
                  <a:prstClr val="black"/>
                </a:solidFill>
                <a:latin typeface="+mn-lt"/>
              </a:rPr>
              <a:t>) </a:t>
            </a:r>
            <a:r>
              <a:rPr lang="en-US" sz="3600" dirty="0" smtClean="0">
                <a:solidFill>
                  <a:prstClr val="black"/>
                </a:solidFill>
                <a:latin typeface="+mn-lt"/>
              </a:rPr>
              <a:t>- </a:t>
            </a:r>
            <a:r>
              <a:rPr lang="el-GR" sz="3600" dirty="0">
                <a:solidFill>
                  <a:prstClr val="black"/>
                </a:solidFill>
                <a:latin typeface="+mn-lt"/>
              </a:rPr>
              <a:t>Περιβαλλοντικοί (κοινωνικοί)</a:t>
            </a:r>
            <a:endParaRPr lang="el-GR" sz="3600" dirty="0">
              <a:latin typeface="+mn-lt"/>
            </a:endParaRPr>
          </a:p>
        </p:txBody>
      </p:sp>
      <p:pic>
        <p:nvPicPr>
          <p:cNvPr id="13" name="Θέση περιεχομένου 12"/>
          <p:cNvPicPr>
            <a:picLocks noGrp="1" noChangeAspect="1"/>
          </p:cNvPicPr>
          <p:nvPr>
            <p:ph idx="1"/>
          </p:nvPr>
        </p:nvPicPr>
        <p:blipFill>
          <a:blip r:embed="rId4"/>
          <a:stretch>
            <a:fillRect/>
          </a:stretch>
        </p:blipFill>
        <p:spPr>
          <a:xfrm>
            <a:off x="398150" y="5076462"/>
            <a:ext cx="2975106" cy="749873"/>
          </a:xfrm>
          <a:prstGeom prst="rect">
            <a:avLst/>
          </a:prstGeom>
        </p:spPr>
      </p:pic>
      <p:sp>
        <p:nvSpPr>
          <p:cNvPr id="5" name="Θέση αριθμού διαφάνειας 4"/>
          <p:cNvSpPr>
            <a:spLocks noGrp="1"/>
          </p:cNvSpPr>
          <p:nvPr>
            <p:ph type="sldNum" sz="quarter" idx="12"/>
          </p:nvPr>
        </p:nvSpPr>
        <p:spPr/>
        <p:txBody>
          <a:bodyPr/>
          <a:lstStyle/>
          <a:p>
            <a:fld id="{7667FA4A-9D14-4379-909C-6178DD833C3D}" type="slidenum">
              <a:rPr lang="el-GR" smtClean="0"/>
              <a:t>44</a:t>
            </a:fld>
            <a:endParaRPr lang="el-GR"/>
          </a:p>
        </p:txBody>
      </p:sp>
      <p:pic>
        <p:nvPicPr>
          <p:cNvPr id="3" name="Εικόνα 2"/>
          <p:cNvPicPr>
            <a:picLocks noChangeAspect="1"/>
          </p:cNvPicPr>
          <p:nvPr/>
        </p:nvPicPr>
        <p:blipFill>
          <a:blip r:embed="rId5"/>
          <a:stretch>
            <a:fillRect/>
          </a:stretch>
        </p:blipFill>
        <p:spPr>
          <a:xfrm>
            <a:off x="8500573" y="3054063"/>
            <a:ext cx="3306797" cy="749873"/>
          </a:xfrm>
          <a:prstGeom prst="rect">
            <a:avLst/>
          </a:prstGeom>
        </p:spPr>
      </p:pic>
    </p:spTree>
    <p:extLst>
      <p:ext uri="{BB962C8B-B14F-4D97-AF65-F5344CB8AC3E}">
        <p14:creationId xmlns:p14="http://schemas.microsoft.com/office/powerpoint/2010/main" val="21557452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12"/>
          </p:nvPr>
        </p:nvSpPr>
        <p:spPr/>
        <p:txBody>
          <a:bodyPr/>
          <a:lstStyle/>
          <a:p>
            <a:pPr>
              <a:defRPr/>
            </a:pPr>
            <a:fld id="{F25A0CA3-97F1-4BCC-9488-D3B2FFAAA766}" type="slidenum">
              <a:rPr lang="el-GR"/>
              <a:pPr>
                <a:defRPr/>
              </a:pPr>
              <a:t>45</a:t>
            </a:fld>
            <a:endParaRPr lang="el-GR"/>
          </a:p>
        </p:txBody>
      </p:sp>
      <p:pic>
        <p:nvPicPr>
          <p:cNvPr id="91141" name="Θέση περιεχομένου 6"/>
          <p:cNvPicPr>
            <a:picLocks noGrp="1" noChangeAspect="1"/>
          </p:cNvPicPr>
          <p:nvPr>
            <p:ph idx="4294967295"/>
          </p:nvPr>
        </p:nvPicPr>
        <p:blipFill>
          <a:blip r:embed="rId2">
            <a:extLst>
              <a:ext uri="{28A0092B-C50C-407E-A947-70E740481C1C}">
                <a14:useLocalDpi xmlns:a14="http://schemas.microsoft.com/office/drawing/2010/main" val="0"/>
              </a:ext>
            </a:extLst>
          </a:blip>
          <a:srcRect t="35237"/>
          <a:stretch>
            <a:fillRect/>
          </a:stretch>
        </p:blipFill>
        <p:spPr>
          <a:xfrm>
            <a:off x="1567656" y="1412777"/>
            <a:ext cx="9144000" cy="4608513"/>
          </a:xfrm>
        </p:spPr>
      </p:pic>
    </p:spTree>
    <p:extLst>
      <p:ext uri="{BB962C8B-B14F-4D97-AF65-F5344CB8AC3E}">
        <p14:creationId xmlns:p14="http://schemas.microsoft.com/office/powerpoint/2010/main" val="37974573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solidFill>
                  <a:schemeClr val="accent1"/>
                </a:solidFill>
              </a:rPr>
              <a:t>Μάθηση και συναίσθημα</a:t>
            </a:r>
            <a:endParaRPr lang="el-GR" sz="3600" dirty="0">
              <a:solidFill>
                <a:schemeClr val="accent1"/>
              </a:solidFill>
            </a:endParaRPr>
          </a:p>
        </p:txBody>
      </p:sp>
      <p:sp>
        <p:nvSpPr>
          <p:cNvPr id="3" name="Θέση περιεχομένου 2"/>
          <p:cNvSpPr>
            <a:spLocks noGrp="1"/>
          </p:cNvSpPr>
          <p:nvPr>
            <p:ph idx="1"/>
          </p:nvPr>
        </p:nvSpPr>
        <p:spPr>
          <a:xfrm flipV="1">
            <a:off x="1096433" y="1691008"/>
            <a:ext cx="10058400" cy="45719"/>
          </a:xfrm>
        </p:spPr>
        <p:txBody>
          <a:bodyPr/>
          <a:lstStyle/>
          <a:p>
            <a:endParaRPr lang="el-GR" dirty="0"/>
          </a:p>
        </p:txBody>
      </p:sp>
      <p:sp>
        <p:nvSpPr>
          <p:cNvPr id="4" name="Θέση αριθμού διαφάνειας 3"/>
          <p:cNvSpPr>
            <a:spLocks noGrp="1"/>
          </p:cNvSpPr>
          <p:nvPr>
            <p:ph type="sldNum" sz="quarter" idx="12"/>
          </p:nvPr>
        </p:nvSpPr>
        <p:spPr/>
        <p:txBody>
          <a:bodyPr/>
          <a:lstStyle/>
          <a:p>
            <a:pPr>
              <a:defRPr/>
            </a:pPr>
            <a:fld id="{08DC52BC-2A4B-4C67-8B2C-B1F07027FF2D}" type="slidenum">
              <a:rPr lang="el-GR" smtClean="0"/>
              <a:pPr>
                <a:defRPr/>
              </a:pPr>
              <a:t>46</a:t>
            </a:fld>
            <a:endParaRPr lang="el-GR"/>
          </a:p>
        </p:txBody>
      </p:sp>
      <p:sp>
        <p:nvSpPr>
          <p:cNvPr id="5" name="Ορθογώνιο 4"/>
          <p:cNvSpPr/>
          <p:nvPr/>
        </p:nvSpPr>
        <p:spPr>
          <a:xfrm>
            <a:off x="1096433" y="2178636"/>
            <a:ext cx="9910722" cy="3108543"/>
          </a:xfrm>
          <a:prstGeom prst="rect">
            <a:avLst/>
          </a:prstGeom>
        </p:spPr>
        <p:txBody>
          <a:bodyPr wrap="square">
            <a:spAutoFit/>
          </a:bodyPr>
          <a:lstStyle/>
          <a:p>
            <a:pPr algn="just"/>
            <a:r>
              <a:rPr lang="el-GR" sz="2800" dirty="0"/>
              <a:t>Μελέτες σε θηλαστικά αποδεικνύουν τη σπουδαιότητα της πρώιμης εμπειρίας και του συναισθήματος στη εδραίωση των συνάψεων που οδηγεί στη μάθηση. </a:t>
            </a:r>
            <a:endParaRPr lang="el-GR" sz="2800" dirty="0" smtClean="0"/>
          </a:p>
          <a:p>
            <a:pPr algn="just"/>
            <a:r>
              <a:rPr lang="el-GR" sz="2800" dirty="0" smtClean="0"/>
              <a:t>Ποντικοί </a:t>
            </a:r>
            <a:r>
              <a:rPr lang="el-GR" sz="2800" dirty="0"/>
              <a:t>των οποίων η μητέρα επιδεικνύει </a:t>
            </a:r>
            <a:r>
              <a:rPr lang="el-GR" sz="2800" dirty="0" smtClean="0"/>
              <a:t> </a:t>
            </a:r>
            <a:r>
              <a:rPr lang="el-GR" sz="2800" dirty="0"/>
              <a:t>συμπεριφορά «στοργικής φροντίδας», όταν </a:t>
            </a:r>
            <a:r>
              <a:rPr lang="el-GR" sz="2800" dirty="0" smtClean="0"/>
              <a:t>ενηλικιωθούν, </a:t>
            </a:r>
            <a:r>
              <a:rPr lang="el-GR" sz="2800" dirty="0"/>
              <a:t>παρουσιάζουν περισσότερο εξελιγμένες ικανότητες μάθησης και μνήμης του χώρου από εκείνους που μεγάλωσαν με μητέρες </a:t>
            </a:r>
            <a:r>
              <a:rPr lang="el-GR" sz="2800" dirty="0" smtClean="0"/>
              <a:t>αδιάφορες.</a:t>
            </a:r>
            <a:endParaRPr lang="el-GR" sz="2800" dirty="0"/>
          </a:p>
        </p:txBody>
      </p:sp>
    </p:spTree>
    <p:extLst>
      <p:ext uri="{BB962C8B-B14F-4D97-AF65-F5344CB8AC3E}">
        <p14:creationId xmlns:p14="http://schemas.microsoft.com/office/powerpoint/2010/main" val="17909345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96433" y="277814"/>
            <a:ext cx="10058400" cy="1449387"/>
          </a:xfrm>
        </p:spPr>
        <p:txBody>
          <a:bodyPr>
            <a:normAutofit/>
          </a:bodyPr>
          <a:lstStyle/>
          <a:p>
            <a:r>
              <a:rPr lang="el-GR" sz="3600" dirty="0">
                <a:solidFill>
                  <a:schemeClr val="accent1"/>
                </a:solidFill>
              </a:rPr>
              <a:t>Σχέση μητέρας- παιδιού</a:t>
            </a:r>
          </a:p>
        </p:txBody>
      </p:sp>
      <p:sp>
        <p:nvSpPr>
          <p:cNvPr id="3" name="Θέση περιεχομένου 2"/>
          <p:cNvSpPr>
            <a:spLocks noGrp="1"/>
          </p:cNvSpPr>
          <p:nvPr>
            <p:ph idx="1"/>
          </p:nvPr>
        </p:nvSpPr>
        <p:spPr/>
        <p:txBody>
          <a:bodyPr/>
          <a:lstStyle/>
          <a:p>
            <a:r>
              <a:rPr lang="el-GR" sz="2800" dirty="0" smtClean="0"/>
              <a:t>Οι </a:t>
            </a:r>
            <a:r>
              <a:rPr lang="el-GR" sz="2800" dirty="0"/>
              <a:t>αλληλεπιδράσεις μεταξύ του παιδιού και των ενηλίκων του παρέχουν ευκαιρίες για δραστηριότητα και μάθηση. </a:t>
            </a:r>
            <a:endParaRPr lang="el-GR" sz="2800" dirty="0" smtClean="0"/>
          </a:p>
          <a:p>
            <a:r>
              <a:rPr lang="el-GR" sz="2800" dirty="0" smtClean="0"/>
              <a:t>Οι </a:t>
            </a:r>
            <a:r>
              <a:rPr lang="el-GR" sz="2800" dirty="0"/>
              <a:t>γονείς είναι οι σημαντικότεροι ενήλικες και η εμπλοκή τους στην ανατροφή του παιδιού είναι η μόνη σταθερή επιρροή από τη γέννηση μέχρι την ενηλικίωσή του. </a:t>
            </a:r>
            <a:endParaRPr lang="el-GR" sz="2800" dirty="0" smtClean="0"/>
          </a:p>
          <a:p>
            <a:r>
              <a:rPr lang="el-GR" sz="2800" dirty="0" smtClean="0"/>
              <a:t>Η </a:t>
            </a:r>
            <a:r>
              <a:rPr lang="el-GR" sz="2800" dirty="0"/>
              <a:t>ποιότητα και η ποσότητα των ανταλλαγών αυτών, καθώς και οι ικανότητες των γονέων παίζουν καθοριστικό ρόλο </a:t>
            </a:r>
            <a:r>
              <a:rPr lang="el-GR" sz="2800" dirty="0" smtClean="0"/>
              <a:t>στην  ανάπτυξη και τις δυνατότητες μάθησης  </a:t>
            </a:r>
            <a:r>
              <a:rPr lang="el-GR" sz="2800" dirty="0"/>
              <a:t>του </a:t>
            </a:r>
            <a:r>
              <a:rPr lang="el-GR" sz="2800" dirty="0" smtClean="0"/>
              <a:t>παιδιού.</a:t>
            </a:r>
            <a:endParaRPr lang="el-GR" sz="2800" dirty="0"/>
          </a:p>
        </p:txBody>
      </p:sp>
    </p:spTree>
    <p:extLst>
      <p:ext uri="{BB962C8B-B14F-4D97-AF65-F5344CB8AC3E}">
        <p14:creationId xmlns:p14="http://schemas.microsoft.com/office/powerpoint/2010/main" val="22585194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solidFill>
                  <a:schemeClr val="accent1"/>
                </a:solidFill>
              </a:rPr>
              <a:t>Διατήρηση και ενίσχυση των συναπτικών αλλαγών</a:t>
            </a:r>
            <a:endParaRPr lang="el-GR" sz="3600" dirty="0">
              <a:solidFill>
                <a:schemeClr val="accent1"/>
              </a:solidFill>
            </a:endParaRPr>
          </a:p>
        </p:txBody>
      </p:sp>
      <p:sp>
        <p:nvSpPr>
          <p:cNvPr id="3" name="Θέση περιεχομένου 2"/>
          <p:cNvSpPr>
            <a:spLocks noGrp="1"/>
          </p:cNvSpPr>
          <p:nvPr>
            <p:ph idx="1"/>
          </p:nvPr>
        </p:nvSpPr>
        <p:spPr/>
        <p:txBody>
          <a:bodyPr/>
          <a:lstStyle/>
          <a:p>
            <a:pPr marL="0" lvl="0" indent="0" algn="just">
              <a:buNone/>
            </a:pPr>
            <a:endParaRPr lang="el-GR" dirty="0" smtClean="0">
              <a:solidFill>
                <a:prstClr val="black"/>
              </a:solidFill>
            </a:endParaRPr>
          </a:p>
          <a:p>
            <a:pPr marL="0" lvl="0" indent="0">
              <a:buNone/>
            </a:pPr>
            <a:r>
              <a:rPr lang="el-GR" sz="2800" dirty="0" smtClean="0">
                <a:solidFill>
                  <a:prstClr val="black"/>
                </a:solidFill>
              </a:rPr>
              <a:t>Οι </a:t>
            </a:r>
            <a:r>
              <a:rPr lang="el-GR" sz="2800" dirty="0">
                <a:solidFill>
                  <a:prstClr val="black"/>
                </a:solidFill>
              </a:rPr>
              <a:t>μηχανισμοί μνήμης και μάθησης βασίζονται στη διατήρηση των συναπτικών αλλαγών και την οριστικοποίηση των ανακατατάξεων που αποδίδεται με τον όρο </a:t>
            </a:r>
            <a:r>
              <a:rPr lang="el-GR" sz="2800" dirty="0">
                <a:solidFill>
                  <a:schemeClr val="accent1"/>
                </a:solidFill>
              </a:rPr>
              <a:t>μακροχρόνια ενίσχυση της σύναψης </a:t>
            </a:r>
            <a:r>
              <a:rPr lang="el-GR" sz="2800" dirty="0">
                <a:solidFill>
                  <a:prstClr val="black"/>
                </a:solidFill>
              </a:rPr>
              <a:t>(long term potentiation, LTP). </a:t>
            </a:r>
          </a:p>
          <a:p>
            <a:pPr lvl="0" algn="just"/>
            <a:r>
              <a:rPr lang="el-GR" sz="2800" dirty="0" smtClean="0">
                <a:solidFill>
                  <a:prstClr val="black"/>
                </a:solidFill>
              </a:rPr>
              <a:t>Η ενίσχυση και διατήρηση των συνάψεων επιτρέπει τη μάθηση και την απόκτηση δεξιοτήτων, ενώ η κατάργησή τους την αναστέλλει.</a:t>
            </a:r>
            <a:endParaRPr lang="el-GR" sz="2800" dirty="0">
              <a:solidFill>
                <a:prstClr val="black"/>
              </a:solidFill>
            </a:endParaRPr>
          </a:p>
        </p:txBody>
      </p:sp>
      <p:sp>
        <p:nvSpPr>
          <p:cNvPr id="6" name="Θέση αριθμού διαφάνειας 5"/>
          <p:cNvSpPr>
            <a:spLocks noGrp="1"/>
          </p:cNvSpPr>
          <p:nvPr>
            <p:ph type="sldNum" sz="quarter" idx="12"/>
          </p:nvPr>
        </p:nvSpPr>
        <p:spPr/>
        <p:txBody>
          <a:bodyPr/>
          <a:lstStyle/>
          <a:p>
            <a:fld id="{7667FA4A-9D14-4379-909C-6178DD833C3D}" type="slidenum">
              <a:rPr lang="el-GR" smtClean="0"/>
              <a:pPr/>
              <a:t>48</a:t>
            </a:fld>
            <a:endParaRPr lang="el-GR"/>
          </a:p>
        </p:txBody>
      </p:sp>
    </p:spTree>
    <p:extLst>
      <p:ext uri="{BB962C8B-B14F-4D97-AF65-F5344CB8AC3E}">
        <p14:creationId xmlns:p14="http://schemas.microsoft.com/office/powerpoint/2010/main" val="32200217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600" b="0" dirty="0" smtClean="0">
                <a:solidFill>
                  <a:schemeClr val="accent1"/>
                </a:solidFill>
              </a:rPr>
              <a:t>     Synaptic </a:t>
            </a:r>
            <a:r>
              <a:rPr lang="el-GR" sz="3600" b="0" dirty="0">
                <a:solidFill>
                  <a:schemeClr val="accent1"/>
                </a:solidFill>
              </a:rPr>
              <a:t>pruning (περικοπή, κλάδεμα των συνάψεων) </a:t>
            </a:r>
          </a:p>
        </p:txBody>
      </p:sp>
      <p:sp>
        <p:nvSpPr>
          <p:cNvPr id="3" name="Θέση περιεχομένου 2"/>
          <p:cNvSpPr>
            <a:spLocks noGrp="1"/>
          </p:cNvSpPr>
          <p:nvPr>
            <p:ph type="body" sz="half" idx="1"/>
          </p:nvPr>
        </p:nvSpPr>
        <p:spPr>
          <a:xfrm>
            <a:off x="1193368" y="1417639"/>
            <a:ext cx="4801031" cy="4708526"/>
          </a:xfrm>
        </p:spPr>
        <p:txBody>
          <a:bodyPr/>
          <a:lstStyle/>
          <a:p>
            <a:pPr marL="0" lvl="0" indent="0">
              <a:buNone/>
            </a:pPr>
            <a:endParaRPr lang="el-GR" sz="2400" dirty="0" smtClean="0">
              <a:solidFill>
                <a:prstClr val="black"/>
              </a:solidFill>
            </a:endParaRPr>
          </a:p>
          <a:p>
            <a:pPr marL="0" lvl="0" indent="0">
              <a:buNone/>
            </a:pPr>
            <a:r>
              <a:rPr lang="el-GR" sz="2800" dirty="0" smtClean="0">
                <a:solidFill>
                  <a:prstClr val="black"/>
                </a:solidFill>
              </a:rPr>
              <a:t>Ο </a:t>
            </a:r>
            <a:r>
              <a:rPr lang="el-GR" sz="2800" dirty="0">
                <a:solidFill>
                  <a:prstClr val="black"/>
                </a:solidFill>
              </a:rPr>
              <a:t>φλοιός προσφέρει μια πολύ μεγάλη ποικιλία «εναλλακτικών» συνδέσεων και η εμπειρία διαλέγει αυτές που θα αποδώσουν καλύτερα, καταργώντας τις περιττές που θα προκαλούσαν χαοτική λειτουργία του νευρικού συστήματος</a:t>
            </a:r>
            <a:r>
              <a:rPr lang="el-GR" sz="2400" dirty="0">
                <a:solidFill>
                  <a:prstClr val="black"/>
                </a:solidFill>
              </a:rPr>
              <a:t>. </a:t>
            </a:r>
          </a:p>
        </p:txBody>
      </p:sp>
      <p:sp>
        <p:nvSpPr>
          <p:cNvPr id="4" name="Θέση πολυμέσων 3"/>
          <p:cNvSpPr>
            <a:spLocks noGrp="1"/>
          </p:cNvSpPr>
          <p:nvPr>
            <p:ph type="media" sz="half" idx="2"/>
          </p:nvPr>
        </p:nvSpPr>
        <p:spPr/>
      </p:sp>
      <p:pic>
        <p:nvPicPr>
          <p:cNvPr id="5" name="Εικόνα 4"/>
          <p:cNvPicPr>
            <a:picLocks noChangeAspect="1"/>
          </p:cNvPicPr>
          <p:nvPr/>
        </p:nvPicPr>
        <p:blipFill>
          <a:blip r:embed="rId2"/>
          <a:stretch>
            <a:fillRect/>
          </a:stretch>
        </p:blipFill>
        <p:spPr>
          <a:xfrm>
            <a:off x="6714359" y="1884610"/>
            <a:ext cx="4351282" cy="3957143"/>
          </a:xfrm>
          <a:prstGeom prst="rect">
            <a:avLst/>
          </a:prstGeom>
        </p:spPr>
      </p:pic>
    </p:spTree>
    <p:extLst>
      <p:ext uri="{BB962C8B-B14F-4D97-AF65-F5344CB8AC3E}">
        <p14:creationId xmlns:p14="http://schemas.microsoft.com/office/powerpoint/2010/main" val="1072448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l-GR" dirty="0" smtClean="0">
                <a:solidFill>
                  <a:schemeClr val="accent1">
                    <a:lumMod val="75000"/>
                  </a:schemeClr>
                </a:solidFill>
                <a:latin typeface="+mn-lt"/>
              </a:rPr>
              <a:t>     Ο ανθρώπινος εγκέφαλος……….</a:t>
            </a:r>
          </a:p>
        </p:txBody>
      </p:sp>
      <p:sp>
        <p:nvSpPr>
          <p:cNvPr id="3075" name="Rectangle 3"/>
          <p:cNvSpPr>
            <a:spLocks noGrp="1" noChangeArrowheads="1"/>
          </p:cNvSpPr>
          <p:nvPr>
            <p:ph type="body" sz="half" idx="1"/>
          </p:nvPr>
        </p:nvSpPr>
        <p:spPr>
          <a:xfrm>
            <a:off x="1224366" y="1600201"/>
            <a:ext cx="4770034" cy="4525963"/>
          </a:xfrm>
        </p:spPr>
        <p:txBody>
          <a:bodyPr/>
          <a:lstStyle/>
          <a:p>
            <a:pPr eaLnBrk="1" hangingPunct="1">
              <a:lnSpc>
                <a:spcPct val="90000"/>
              </a:lnSpc>
              <a:defRPr/>
            </a:pPr>
            <a:endParaRPr lang="el-GR" sz="2800" dirty="0" smtClean="0"/>
          </a:p>
          <a:p>
            <a:pPr eaLnBrk="1" hangingPunct="1">
              <a:lnSpc>
                <a:spcPct val="90000"/>
              </a:lnSpc>
              <a:buFont typeface="Arial" panose="020B0604020202020204" pitchFamily="34" charset="0"/>
              <a:buChar char="•"/>
              <a:defRPr/>
            </a:pPr>
            <a:r>
              <a:rPr lang="el-GR" sz="2800" dirty="0" smtClean="0"/>
              <a:t>ανήκει </a:t>
            </a:r>
            <a:r>
              <a:rPr lang="el-GR" sz="2800" dirty="0"/>
              <a:t>στο Νευρικό </a:t>
            </a:r>
            <a:r>
              <a:rPr lang="el-GR" sz="2800" dirty="0" smtClean="0"/>
              <a:t>Σύστημα,</a:t>
            </a:r>
            <a:endParaRPr lang="el-GR" sz="2800" dirty="0"/>
          </a:p>
          <a:p>
            <a:pPr eaLnBrk="1" hangingPunct="1">
              <a:lnSpc>
                <a:spcPct val="90000"/>
              </a:lnSpc>
              <a:buFont typeface="Arial" panose="020B0604020202020204" pitchFamily="34" charset="0"/>
              <a:buChar char="•"/>
              <a:defRPr/>
            </a:pPr>
            <a:r>
              <a:rPr lang="el-GR" sz="2800" dirty="0" smtClean="0"/>
              <a:t>αποτελεί το </a:t>
            </a:r>
            <a:r>
              <a:rPr lang="el-GR" sz="2800" dirty="0"/>
              <a:t>πιο πολύπλοκο όργανο του </a:t>
            </a:r>
            <a:r>
              <a:rPr lang="el-GR" sz="2800" dirty="0" smtClean="0"/>
              <a:t>σώματος,</a:t>
            </a:r>
            <a:endParaRPr lang="en-US" sz="2800" dirty="0"/>
          </a:p>
          <a:p>
            <a:pPr eaLnBrk="1" hangingPunct="1">
              <a:lnSpc>
                <a:spcPct val="90000"/>
              </a:lnSpc>
              <a:buFont typeface="Arial" panose="020B0604020202020204" pitchFamily="34" charset="0"/>
              <a:buChar char="•"/>
              <a:defRPr/>
            </a:pPr>
            <a:r>
              <a:rPr lang="en-US" sz="2800" dirty="0"/>
              <a:t> </a:t>
            </a:r>
            <a:r>
              <a:rPr lang="el-GR" sz="2800" dirty="0" smtClean="0"/>
              <a:t>έδρα </a:t>
            </a:r>
            <a:r>
              <a:rPr lang="el-GR" sz="2800" dirty="0"/>
              <a:t>της νόησης, του συναισθήματος, των </a:t>
            </a:r>
            <a:r>
              <a:rPr lang="en-US" sz="2800" dirty="0"/>
              <a:t>   </a:t>
            </a:r>
            <a:r>
              <a:rPr lang="el-GR" sz="2800" dirty="0"/>
              <a:t>αισθήσεων και της </a:t>
            </a:r>
            <a:r>
              <a:rPr lang="el-GR" sz="2800" dirty="0" smtClean="0"/>
              <a:t>κίνησης, </a:t>
            </a:r>
            <a:endParaRPr lang="en-US" sz="2800" dirty="0"/>
          </a:p>
          <a:p>
            <a:pPr eaLnBrk="1" hangingPunct="1">
              <a:lnSpc>
                <a:spcPct val="90000"/>
              </a:lnSpc>
              <a:buFont typeface="Arial" panose="020B0604020202020204" pitchFamily="34" charset="0"/>
              <a:buChar char="•"/>
              <a:defRPr/>
            </a:pPr>
            <a:r>
              <a:rPr lang="el-GR" sz="2800" dirty="0" smtClean="0"/>
              <a:t>διαθέτει </a:t>
            </a:r>
            <a:r>
              <a:rPr lang="el-GR" sz="2800" dirty="0"/>
              <a:t>άκρως εξειδικευμένα και πολύπλοκα </a:t>
            </a:r>
            <a:r>
              <a:rPr lang="el-GR" sz="2800" dirty="0" smtClean="0"/>
              <a:t>κύτταρα.  </a:t>
            </a:r>
            <a:endParaRPr lang="el-GR" sz="2800" b="1" dirty="0"/>
          </a:p>
        </p:txBody>
      </p:sp>
      <p:pic>
        <p:nvPicPr>
          <p:cNvPr id="8" name="Θέση πολυμέσων 7"/>
          <p:cNvPicPr>
            <a:picLocks noGrp="1" noChangeAspect="1"/>
          </p:cNvPicPr>
          <p:nvPr>
            <p:ph type="media" sz="half" idx="2"/>
          </p:nvPr>
        </p:nvPicPr>
        <p:blipFill>
          <a:blip r:embed="rId2"/>
          <a:stretch>
            <a:fillRect/>
          </a:stretch>
        </p:blipFill>
        <p:spPr>
          <a:xfrm>
            <a:off x="7020732" y="2086043"/>
            <a:ext cx="4169044" cy="3554276"/>
          </a:xfrm>
          <a:prstGeom prst="rect">
            <a:avLst/>
          </a:prstGeom>
        </p:spPr>
      </p:pic>
    </p:spTree>
    <p:extLst>
      <p:ext uri="{BB962C8B-B14F-4D97-AF65-F5344CB8AC3E}">
        <p14:creationId xmlns:p14="http://schemas.microsoft.com/office/powerpoint/2010/main" val="14413203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a:solidFill>
                  <a:schemeClr val="accent1"/>
                </a:solidFill>
              </a:rPr>
              <a:t>Η συναισθηματική κατάσταση επηρεάζει σε μεγάλο βαθμό τη μάθηση.</a:t>
            </a:r>
          </a:p>
        </p:txBody>
      </p:sp>
      <p:sp>
        <p:nvSpPr>
          <p:cNvPr id="3" name="Θέση περιεχομένου 2"/>
          <p:cNvSpPr>
            <a:spLocks noGrp="1"/>
          </p:cNvSpPr>
          <p:nvPr>
            <p:ph idx="1"/>
          </p:nvPr>
        </p:nvSpPr>
        <p:spPr>
          <a:xfrm>
            <a:off x="1224365" y="1846264"/>
            <a:ext cx="9903417" cy="4022725"/>
          </a:xfrm>
        </p:spPr>
        <p:txBody>
          <a:bodyPr/>
          <a:lstStyle/>
          <a:p>
            <a:r>
              <a:rPr lang="el-GR" sz="2800" dirty="0" smtClean="0"/>
              <a:t>Το στρες της παραμέλησης προκαλεί έκκριση κορτιζόνης, η οποία επηρεάζει αρνητικά τη λειτουργία των νευρώνων. </a:t>
            </a:r>
          </a:p>
          <a:p>
            <a:r>
              <a:rPr lang="el-GR" sz="2800" dirty="0" smtClean="0"/>
              <a:t>Το συναισθηματικό και κοινωνικό περιβάλλον μπορεί να προκαλέσει  υπερβολικό ή πρόωρο κλάδεμα των συνάψεων, λόγω του έντονου  μόνιμου άγχους, με συνέπειες στην ανάπτυξη του παιδικού εγκεφάλου.</a:t>
            </a:r>
          </a:p>
        </p:txBody>
      </p:sp>
      <p:sp>
        <p:nvSpPr>
          <p:cNvPr id="6" name="Θέση αριθμού διαφάνειας 5"/>
          <p:cNvSpPr>
            <a:spLocks noGrp="1"/>
          </p:cNvSpPr>
          <p:nvPr>
            <p:ph type="sldNum" sz="quarter" idx="12"/>
          </p:nvPr>
        </p:nvSpPr>
        <p:spPr/>
        <p:txBody>
          <a:bodyPr/>
          <a:lstStyle/>
          <a:p>
            <a:pPr>
              <a:defRPr/>
            </a:pPr>
            <a:fld id="{516C49B7-A1E2-4307-90D3-16EA6E98FB0E}" type="slidenum">
              <a:rPr lang="el-GR" smtClean="0"/>
              <a:pPr>
                <a:defRPr/>
              </a:pPr>
              <a:t>50</a:t>
            </a:fld>
            <a:endParaRPr lang="el-GR"/>
          </a:p>
        </p:txBody>
      </p:sp>
    </p:spTree>
    <p:extLst>
      <p:ext uri="{BB962C8B-B14F-4D97-AF65-F5344CB8AC3E}">
        <p14:creationId xmlns:p14="http://schemas.microsoft.com/office/powerpoint/2010/main" val="23952632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σάρωση0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908051"/>
            <a:ext cx="72009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91075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accent1"/>
                </a:solidFill>
                <a:latin typeface="+mn-lt"/>
              </a:rPr>
              <a:t> Εφηβεία</a:t>
            </a:r>
            <a:r>
              <a:rPr lang="en-US" dirty="0" smtClean="0">
                <a:solidFill>
                  <a:schemeClr val="accent1"/>
                </a:solidFill>
                <a:latin typeface="+mn-lt"/>
              </a:rPr>
              <a:t>: </a:t>
            </a:r>
            <a:r>
              <a:rPr lang="el-GR" dirty="0" smtClean="0">
                <a:solidFill>
                  <a:schemeClr val="accent1"/>
                </a:solidFill>
                <a:latin typeface="+mn-lt"/>
              </a:rPr>
              <a:t>έντονη συναπτική περικοπή</a:t>
            </a:r>
            <a:endParaRPr lang="el-GR" dirty="0">
              <a:solidFill>
                <a:schemeClr val="accent1"/>
              </a:solidFill>
              <a:latin typeface="+mn-lt"/>
            </a:endParaRPr>
          </a:p>
        </p:txBody>
      </p:sp>
      <p:sp>
        <p:nvSpPr>
          <p:cNvPr id="3" name="Ορθογώνιο 2"/>
          <p:cNvSpPr/>
          <p:nvPr/>
        </p:nvSpPr>
        <p:spPr>
          <a:xfrm>
            <a:off x="1167341" y="1736726"/>
            <a:ext cx="9916583" cy="3539430"/>
          </a:xfrm>
          <a:prstGeom prst="rect">
            <a:avLst/>
          </a:prstGeom>
        </p:spPr>
        <p:txBody>
          <a:bodyPr wrap="square">
            <a:spAutoFit/>
          </a:bodyPr>
          <a:lstStyle/>
          <a:p>
            <a:pPr algn="just"/>
            <a:r>
              <a:rPr lang="el-GR" sz="2800" dirty="0" smtClean="0"/>
              <a:t>Η </a:t>
            </a:r>
            <a:r>
              <a:rPr lang="el-GR" sz="2800" dirty="0"/>
              <a:t>συναπτική περικοπή προκαλεί αναδιάρθρωση του φλοιού προς το λειτουργικότερο. Οι διαταραχές της μπορεί να έχουν σοβαρές συνέπειες όσον αφορά την ωρίμανση των εγκεφαλικών κυκλωμάτων.</a:t>
            </a:r>
          </a:p>
          <a:p>
            <a:pPr algn="just"/>
            <a:r>
              <a:rPr lang="el-GR" sz="2800" dirty="0"/>
              <a:t>	</a:t>
            </a:r>
            <a:endParaRPr lang="el-GR" sz="2800" dirty="0" smtClean="0"/>
          </a:p>
          <a:p>
            <a:pPr algn="just"/>
            <a:r>
              <a:rPr lang="el-GR" sz="2800" dirty="0" smtClean="0"/>
              <a:t>Υποθέσεις </a:t>
            </a:r>
            <a:r>
              <a:rPr lang="el-GR" sz="2800" dirty="0"/>
              <a:t>ότι διαταραχές συναπτικής περικοπής (υπερβολική ή μειωμένη περικοπή συνάψεων) μπορεί να εμπλέκονται στην παθογένεια του αυτισμού.</a:t>
            </a:r>
          </a:p>
        </p:txBody>
      </p:sp>
    </p:spTree>
    <p:extLst>
      <p:ext uri="{BB962C8B-B14F-4D97-AF65-F5344CB8AC3E}">
        <p14:creationId xmlns:p14="http://schemas.microsoft.com/office/powerpoint/2010/main" val="41884687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pPr marL="68263" lvl="0" indent="-68263">
              <a:lnSpc>
                <a:spcPct val="90000"/>
              </a:lnSpc>
              <a:spcBef>
                <a:spcPts val="900"/>
              </a:spcBef>
              <a:spcAft>
                <a:spcPts val="150"/>
              </a:spcAft>
              <a:defRPr/>
            </a:pPr>
            <a:r>
              <a:rPr lang="el-GR" sz="2800" spc="0" dirty="0">
                <a:solidFill>
                  <a:srgbClr val="000000">
                    <a:lumMod val="85000"/>
                    <a:lumOff val="15000"/>
                  </a:srgbClr>
                </a:solidFill>
                <a:ea typeface="+mn-ea"/>
                <a:cs typeface="+mn-cs"/>
              </a:rPr>
              <a:t>Η Εκπαίδευση και η Παρέμβαση ενεργοποιούν τους  μηχανισμούς                πλαστικότητας του αναπτυσσόμενου παιδικού εγκεφάλου</a:t>
            </a:r>
          </a:p>
        </p:txBody>
      </p:sp>
      <p:sp>
        <p:nvSpPr>
          <p:cNvPr id="3" name="Θέση περιεχομένου 2"/>
          <p:cNvSpPr>
            <a:spLocks noGrp="1"/>
          </p:cNvSpPr>
          <p:nvPr>
            <p:ph idx="1"/>
          </p:nvPr>
        </p:nvSpPr>
        <p:spPr/>
        <p:txBody>
          <a:bodyPr>
            <a:normAutofit/>
          </a:bodyPr>
          <a:lstStyle/>
          <a:p>
            <a:pPr>
              <a:defRPr/>
            </a:pPr>
            <a:endParaRPr lang="el-GR" sz="2800" dirty="0" smtClean="0"/>
          </a:p>
          <a:p>
            <a:pPr>
              <a:defRPr/>
            </a:pPr>
            <a:r>
              <a:rPr lang="el-GR" sz="2800" dirty="0" smtClean="0"/>
              <a:t>          </a:t>
            </a:r>
            <a:endParaRPr lang="el-GR" sz="2800" dirty="0"/>
          </a:p>
        </p:txBody>
      </p:sp>
      <p:pic>
        <p:nvPicPr>
          <p:cNvPr id="9" name="Θέση περιεχομένου 8"/>
          <p:cNvPicPr>
            <a:picLocks noGrp="1" noChangeAspect="1"/>
          </p:cNvPicPr>
          <p:nvPr>
            <p:ph sz="quarter" idx="4294967295"/>
          </p:nvPr>
        </p:nvPicPr>
        <p:blipFill>
          <a:blip r:embed="rId2"/>
          <a:stretch>
            <a:fillRect/>
          </a:stretch>
        </p:blipFill>
        <p:spPr>
          <a:xfrm>
            <a:off x="6810285" y="2049439"/>
            <a:ext cx="2679700" cy="3803650"/>
          </a:xfrm>
          <a:prstGeom prst="rect">
            <a:avLst/>
          </a:prstGeom>
        </p:spPr>
      </p:pic>
      <p:pic>
        <p:nvPicPr>
          <p:cNvPr id="4" name="Εικόνα 3"/>
          <p:cNvPicPr>
            <a:picLocks noChangeAspect="1"/>
          </p:cNvPicPr>
          <p:nvPr/>
        </p:nvPicPr>
        <p:blipFill>
          <a:blip r:embed="rId3"/>
          <a:stretch>
            <a:fillRect/>
          </a:stretch>
        </p:blipFill>
        <p:spPr>
          <a:xfrm>
            <a:off x="1441343" y="2569410"/>
            <a:ext cx="3704094" cy="2795508"/>
          </a:xfrm>
          <a:prstGeom prst="rect">
            <a:avLst/>
          </a:prstGeom>
        </p:spPr>
      </p:pic>
    </p:spTree>
    <p:extLst>
      <p:ext uri="{BB962C8B-B14F-4D97-AF65-F5344CB8AC3E}">
        <p14:creationId xmlns:p14="http://schemas.microsoft.com/office/powerpoint/2010/main" val="22032954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solidFill>
                  <a:schemeClr val="accent1"/>
                </a:solidFill>
              </a:rPr>
              <a:t>Τελικά…….</a:t>
            </a:r>
            <a:endParaRPr lang="el-GR" sz="3600" dirty="0">
              <a:solidFill>
                <a:schemeClr val="accent1"/>
              </a:solidFill>
            </a:endParaRPr>
          </a:p>
        </p:txBody>
      </p:sp>
      <p:sp>
        <p:nvSpPr>
          <p:cNvPr id="3" name="Θέση περιεχομένου 2"/>
          <p:cNvSpPr>
            <a:spLocks noGrp="1"/>
          </p:cNvSpPr>
          <p:nvPr>
            <p:ph idx="1"/>
          </p:nvPr>
        </p:nvSpPr>
        <p:spPr>
          <a:xfrm>
            <a:off x="1270861" y="2264718"/>
            <a:ext cx="9883972" cy="4022725"/>
          </a:xfrm>
        </p:spPr>
        <p:txBody>
          <a:bodyPr/>
          <a:lstStyle/>
          <a:p>
            <a:endParaRPr lang="el-GR" dirty="0"/>
          </a:p>
        </p:txBody>
      </p:sp>
      <p:sp>
        <p:nvSpPr>
          <p:cNvPr id="9" name="Θέση αριθμού διαφάνειας 8"/>
          <p:cNvSpPr>
            <a:spLocks noGrp="1"/>
          </p:cNvSpPr>
          <p:nvPr>
            <p:ph type="sldNum" sz="quarter" idx="12"/>
          </p:nvPr>
        </p:nvSpPr>
        <p:spPr/>
        <p:txBody>
          <a:bodyPr/>
          <a:lstStyle/>
          <a:p>
            <a:pPr>
              <a:defRPr/>
            </a:pPr>
            <a:fld id="{C2141189-6239-4A6E-91E0-C3535BA3F90E}" type="slidenum">
              <a:rPr lang="el-GR" smtClean="0"/>
              <a:pPr>
                <a:defRPr/>
              </a:pPr>
              <a:t>54</a:t>
            </a:fld>
            <a:endParaRPr lang="el-GR"/>
          </a:p>
        </p:txBody>
      </p:sp>
      <p:sp>
        <p:nvSpPr>
          <p:cNvPr id="12" name="Ορθογώνιο 11"/>
          <p:cNvSpPr/>
          <p:nvPr/>
        </p:nvSpPr>
        <p:spPr>
          <a:xfrm>
            <a:off x="1096433" y="2672868"/>
            <a:ext cx="10058400" cy="1384995"/>
          </a:xfrm>
          <a:prstGeom prst="rect">
            <a:avLst/>
          </a:prstGeom>
        </p:spPr>
        <p:txBody>
          <a:bodyPr wrap="square">
            <a:spAutoFit/>
          </a:bodyPr>
          <a:lstStyle/>
          <a:p>
            <a:pPr algn="just"/>
            <a:r>
              <a:rPr lang="el-GR" sz="2800" dirty="0">
                <a:solidFill>
                  <a:srgbClr val="000000"/>
                </a:solidFill>
              </a:rPr>
              <a:t>Η τροποποίηση του νευρικού συστήματος από την εμπειρία μπορεί να θεωρηθεί ως η «ευφυέστερη», η πιο επιτυχημένη  στρατηγική της εξέλιξης του ανθρώπου πάνω στη </a:t>
            </a:r>
            <a:r>
              <a:rPr lang="el-GR" sz="2800" dirty="0" smtClean="0">
                <a:solidFill>
                  <a:srgbClr val="000000"/>
                </a:solidFill>
              </a:rPr>
              <a:t>Γη.</a:t>
            </a:r>
            <a:endParaRPr lang="el-GR" sz="2800" dirty="0">
              <a:solidFill>
                <a:srgbClr val="000000"/>
              </a:solidFill>
            </a:endParaRPr>
          </a:p>
        </p:txBody>
      </p:sp>
    </p:spTree>
    <p:extLst>
      <p:ext uri="{BB962C8B-B14F-4D97-AF65-F5344CB8AC3E}">
        <p14:creationId xmlns:p14="http://schemas.microsoft.com/office/powerpoint/2010/main" val="37696794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eaLnBrk="1" hangingPunct="1">
              <a:defRPr/>
            </a:pPr>
            <a:r>
              <a:rPr lang="el-GR" sz="3600" dirty="0">
                <a:solidFill>
                  <a:schemeClr val="accent2"/>
                </a:solidFill>
              </a:rPr>
              <a:t>Από </a:t>
            </a:r>
            <a:r>
              <a:rPr lang="el-GR" sz="3600" dirty="0">
                <a:solidFill>
                  <a:schemeClr val="accent1">
                    <a:lumMod val="75000"/>
                  </a:schemeClr>
                </a:solidFill>
              </a:rPr>
              <a:t>τη</a:t>
            </a:r>
            <a:r>
              <a:rPr lang="el-GR" sz="3600" dirty="0">
                <a:solidFill>
                  <a:schemeClr val="accent2"/>
                </a:solidFill>
              </a:rPr>
              <a:t> φιλοσοφία </a:t>
            </a:r>
            <a:r>
              <a:rPr lang="el-GR" sz="3600" dirty="0" smtClean="0">
                <a:solidFill>
                  <a:schemeClr val="accent2"/>
                </a:solidFill>
              </a:rPr>
              <a:t>στη </a:t>
            </a:r>
            <a:r>
              <a:rPr lang="el-GR" sz="3600" dirty="0" err="1" smtClean="0">
                <a:solidFill>
                  <a:schemeClr val="accent2"/>
                </a:solidFill>
              </a:rPr>
              <a:t>Νευροεπιστήμη</a:t>
            </a:r>
            <a:r>
              <a:rPr lang="el-GR" sz="3600" dirty="0" smtClean="0">
                <a:solidFill>
                  <a:schemeClr val="accent2"/>
                </a:solidFill>
              </a:rPr>
              <a:t>…….</a:t>
            </a:r>
            <a:endParaRPr lang="el-GR" sz="3600" dirty="0">
              <a:solidFill>
                <a:schemeClr val="accent2"/>
              </a:solidFill>
            </a:endParaRPr>
          </a:p>
        </p:txBody>
      </p:sp>
      <p:sp>
        <p:nvSpPr>
          <p:cNvPr id="28677" name="Rectangle 3"/>
          <p:cNvSpPr>
            <a:spLocks noGrp="1" noChangeArrowheads="1"/>
          </p:cNvSpPr>
          <p:nvPr>
            <p:ph idx="1"/>
          </p:nvPr>
        </p:nvSpPr>
        <p:spPr>
          <a:xfrm>
            <a:off x="1096433" y="1736726"/>
            <a:ext cx="10058400" cy="4022725"/>
          </a:xfrm>
        </p:spPr>
        <p:txBody>
          <a:bodyPr/>
          <a:lstStyle/>
          <a:p>
            <a:pPr eaLnBrk="1" hangingPunct="1">
              <a:buFont typeface="Arial" panose="020B0604020202020204" pitchFamily="34" charset="0"/>
              <a:buChar char="•"/>
            </a:pPr>
            <a:r>
              <a:rPr lang="el-GR" altLang="el-GR" sz="2800" dirty="0" smtClean="0"/>
              <a:t>Κατανόηση των μηχανισμών μάθησης και σκέψης και της βιολογικής τους βάσης</a:t>
            </a:r>
          </a:p>
          <a:p>
            <a:pPr eaLnBrk="1" hangingPunct="1">
              <a:buFont typeface="Arial" panose="020B0604020202020204" pitchFamily="34" charset="0"/>
              <a:buChar char="•"/>
            </a:pPr>
            <a:endParaRPr lang="el-GR" altLang="el-GR" sz="2800" dirty="0" smtClean="0"/>
          </a:p>
          <a:p>
            <a:pPr eaLnBrk="1" hangingPunct="1">
              <a:buFont typeface="Arial" panose="020B0604020202020204" pitchFamily="34" charset="0"/>
              <a:buChar char="•"/>
            </a:pPr>
            <a:r>
              <a:rPr lang="el-GR" altLang="el-GR" sz="2800" dirty="0" smtClean="0"/>
              <a:t>Μελέτη του εγκεφάλου</a:t>
            </a:r>
            <a:r>
              <a:rPr lang="en-US" altLang="el-GR" sz="2800" dirty="0" smtClean="0"/>
              <a:t>: </a:t>
            </a:r>
            <a:r>
              <a:rPr lang="el-GR" altLang="el-GR" sz="2800" dirty="0" smtClean="0"/>
              <a:t>κύτταρα, δομές και νευροδιαβιβαστές </a:t>
            </a:r>
          </a:p>
          <a:p>
            <a:pPr eaLnBrk="1" hangingPunct="1">
              <a:buFont typeface="Arial" panose="020B0604020202020204" pitchFamily="34" charset="0"/>
              <a:buChar char="•"/>
            </a:pPr>
            <a:endParaRPr lang="el-GR" altLang="el-GR" sz="2800" dirty="0" smtClean="0"/>
          </a:p>
          <a:p>
            <a:pPr eaLnBrk="1" hangingPunct="1">
              <a:buFont typeface="Arial" panose="020B0604020202020204" pitchFamily="34" charset="0"/>
              <a:buChar char="•"/>
            </a:pPr>
            <a:r>
              <a:rPr lang="el-GR" altLang="el-GR" sz="2800" dirty="0" smtClean="0"/>
              <a:t>Βιολογική ερμηνεία των </a:t>
            </a:r>
            <a:r>
              <a:rPr lang="el-GR" altLang="el-GR" sz="2800" dirty="0" err="1" smtClean="0"/>
              <a:t>νευροαναπτυξιακών</a:t>
            </a:r>
            <a:r>
              <a:rPr lang="el-GR" altLang="el-GR" sz="2800" dirty="0" smtClean="0"/>
              <a:t> διαταραχών</a:t>
            </a:r>
          </a:p>
          <a:p>
            <a:pPr eaLnBrk="1" hangingPunct="1">
              <a:buFont typeface="Arial" panose="020B0604020202020204" pitchFamily="34" charset="0"/>
              <a:buChar char="•"/>
            </a:pPr>
            <a:endParaRPr lang="el-GR" altLang="el-GR" sz="2800" dirty="0" smtClean="0"/>
          </a:p>
          <a:p>
            <a:pPr eaLnBrk="1" hangingPunct="1">
              <a:buFont typeface="Arial" panose="020B0604020202020204" pitchFamily="34" charset="0"/>
              <a:buChar char="•"/>
            </a:pPr>
            <a:r>
              <a:rPr lang="el-GR" altLang="el-GR" sz="2800" dirty="0" smtClean="0"/>
              <a:t>Στρατηγικές διδασκαλίας και Ειδικής Αγωγής </a:t>
            </a:r>
          </a:p>
        </p:txBody>
      </p:sp>
    </p:spTree>
    <p:extLst>
      <p:ext uri="{BB962C8B-B14F-4D97-AF65-F5344CB8AC3E}">
        <p14:creationId xmlns:p14="http://schemas.microsoft.com/office/powerpoint/2010/main" val="26008805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270861" y="692151"/>
            <a:ext cx="9841423" cy="1630363"/>
          </a:xfrm>
        </p:spPr>
        <p:txBody>
          <a:bodyPr>
            <a:normAutofit fontScale="90000"/>
          </a:bodyPr>
          <a:lstStyle/>
          <a:p>
            <a:pPr eaLnBrk="1" hangingPunct="1">
              <a:defRPr/>
            </a:pPr>
            <a:r>
              <a:rPr lang="el-GR" sz="4000" dirty="0">
                <a:solidFill>
                  <a:schemeClr val="accent1"/>
                </a:solidFill>
              </a:rPr>
              <a:t>Πρόσβαση των παιδαγωγών στις γνώσεις της σύγχρονης γενετικής, ιατρικής και ψυχολογίας.</a:t>
            </a:r>
            <a:br>
              <a:rPr lang="el-GR" sz="4000" dirty="0">
                <a:solidFill>
                  <a:schemeClr val="accent1"/>
                </a:solidFill>
              </a:rPr>
            </a:br>
            <a:endParaRPr lang="el-GR" sz="4000" dirty="0">
              <a:solidFill>
                <a:schemeClr val="accent1"/>
              </a:solidFill>
            </a:endParaRPr>
          </a:p>
        </p:txBody>
      </p:sp>
      <p:sp>
        <p:nvSpPr>
          <p:cNvPr id="41989" name="Rectangle 3"/>
          <p:cNvSpPr>
            <a:spLocks noGrp="1" noChangeArrowheads="1"/>
          </p:cNvSpPr>
          <p:nvPr>
            <p:ph idx="1"/>
          </p:nvPr>
        </p:nvSpPr>
        <p:spPr>
          <a:xfrm>
            <a:off x="1270861" y="2045776"/>
            <a:ext cx="9841423" cy="4812224"/>
          </a:xfrm>
        </p:spPr>
        <p:txBody>
          <a:bodyPr/>
          <a:lstStyle/>
          <a:p>
            <a:pPr eaLnBrk="1" hangingPunct="1">
              <a:buFont typeface="Arial" panose="020B0604020202020204" pitchFamily="34" charset="0"/>
              <a:buChar char="•"/>
            </a:pPr>
            <a:r>
              <a:rPr lang="el-GR" altLang="el-GR" sz="2800" dirty="0" smtClean="0"/>
              <a:t>Σύγχρονη θεώρηση της </a:t>
            </a:r>
            <a:r>
              <a:rPr lang="el-GR" altLang="el-GR" sz="2800" dirty="0"/>
              <a:t>της </a:t>
            </a:r>
            <a:r>
              <a:rPr lang="el-GR" altLang="el-GR" sz="2800" dirty="0" smtClean="0"/>
              <a:t>Παιδαγωγικής επιστήμης </a:t>
            </a:r>
          </a:p>
          <a:p>
            <a:pPr eaLnBrk="1" hangingPunct="1">
              <a:buFont typeface="Arial" panose="020B0604020202020204" pitchFamily="34" charset="0"/>
              <a:buChar char="•"/>
            </a:pPr>
            <a:endParaRPr lang="el-GR" altLang="el-GR" sz="2800" dirty="0" smtClean="0"/>
          </a:p>
          <a:p>
            <a:pPr eaLnBrk="1" hangingPunct="1">
              <a:buFont typeface="Arial" panose="020B0604020202020204" pitchFamily="34" charset="0"/>
              <a:buChar char="•"/>
            </a:pPr>
            <a:r>
              <a:rPr lang="el-GR" altLang="el-GR" sz="2800" dirty="0" smtClean="0"/>
              <a:t>Καλλιέργεια της κριτικής σκέψης και της αναζήτησης αιτίου- αιτιατού</a:t>
            </a:r>
          </a:p>
          <a:p>
            <a:pPr eaLnBrk="1" hangingPunct="1">
              <a:buFont typeface="Arial" panose="020B0604020202020204" pitchFamily="34" charset="0"/>
              <a:buChar char="•"/>
            </a:pPr>
            <a:endParaRPr lang="el-GR" altLang="el-GR" sz="2800" dirty="0" smtClean="0"/>
          </a:p>
          <a:p>
            <a:pPr eaLnBrk="1" hangingPunct="1">
              <a:buFont typeface="Arial" panose="020B0604020202020204" pitchFamily="34" charset="0"/>
              <a:buChar char="•"/>
            </a:pPr>
            <a:r>
              <a:rPr lang="el-GR" altLang="el-GR" sz="2800" dirty="0" smtClean="0"/>
              <a:t>Διεπιστημονική προσέγγιση των διαταραχών της ανάπτυξης  </a:t>
            </a:r>
          </a:p>
          <a:p>
            <a:pPr eaLnBrk="1" hangingPunct="1"/>
            <a:endParaRPr lang="el-GR" altLang="el-GR" dirty="0" smtClean="0"/>
          </a:p>
        </p:txBody>
      </p:sp>
    </p:spTree>
    <p:extLst>
      <p:ext uri="{BB962C8B-B14F-4D97-AF65-F5344CB8AC3E}">
        <p14:creationId xmlns:p14="http://schemas.microsoft.com/office/powerpoint/2010/main" val="9356903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97280" y="286606"/>
            <a:ext cx="10058400" cy="1170298"/>
          </a:xfrm>
        </p:spPr>
        <p:txBody>
          <a:bodyPr>
            <a:normAutofit/>
          </a:bodyPr>
          <a:lstStyle/>
          <a:p>
            <a:endParaRPr lang="el-GR" sz="3600" dirty="0">
              <a:latin typeface="+mn-lt"/>
            </a:endParaRPr>
          </a:p>
        </p:txBody>
      </p:sp>
      <p:sp>
        <p:nvSpPr>
          <p:cNvPr id="3" name="Θέση περιεχομένου 2"/>
          <p:cNvSpPr>
            <a:spLocks noGrp="1"/>
          </p:cNvSpPr>
          <p:nvPr>
            <p:ph sz="half" idx="1"/>
          </p:nvPr>
        </p:nvSpPr>
        <p:spPr>
          <a:xfrm>
            <a:off x="1097279" y="1644121"/>
            <a:ext cx="5183600" cy="4224973"/>
          </a:xfrm>
        </p:spPr>
        <p:txBody>
          <a:bodyPr>
            <a:normAutofit/>
          </a:bodyPr>
          <a:lstStyle/>
          <a:p>
            <a:pPr marL="0" indent="0">
              <a:buNone/>
            </a:pPr>
            <a:endParaRPr lang="el-GR" dirty="0" smtClean="0"/>
          </a:p>
          <a:p>
            <a:pPr marL="0" indent="0">
              <a:buNone/>
            </a:pPr>
            <a:endParaRPr lang="el-GR" dirty="0"/>
          </a:p>
        </p:txBody>
      </p:sp>
      <p:pic>
        <p:nvPicPr>
          <p:cNvPr id="5" name="Θέση περιεχομένου 4"/>
          <p:cNvPicPr>
            <a:picLocks noGrp="1" noChangeAspect="1"/>
          </p:cNvPicPr>
          <p:nvPr>
            <p:ph sz="half" idx="2"/>
          </p:nvPr>
        </p:nvPicPr>
        <p:blipFill>
          <a:blip r:embed="rId2"/>
          <a:stretch>
            <a:fillRect/>
          </a:stretch>
        </p:blipFill>
        <p:spPr>
          <a:xfrm>
            <a:off x="1224366" y="1845735"/>
            <a:ext cx="9931314" cy="4412190"/>
          </a:xfrm>
          <a:prstGeom prst="rect">
            <a:avLst/>
          </a:prstGeom>
        </p:spPr>
      </p:pic>
      <p:sp>
        <p:nvSpPr>
          <p:cNvPr id="7" name="Θέση αριθμού διαφάνειας 6"/>
          <p:cNvSpPr>
            <a:spLocks noGrp="1"/>
          </p:cNvSpPr>
          <p:nvPr>
            <p:ph type="sldNum" sz="quarter" idx="12"/>
          </p:nvPr>
        </p:nvSpPr>
        <p:spPr/>
        <p:txBody>
          <a:bodyPr/>
          <a:lstStyle/>
          <a:p>
            <a:fld id="{7667FA4A-9D14-4379-909C-6178DD833C3D}" type="slidenum">
              <a:rPr lang="el-GR" smtClean="0"/>
              <a:t>57</a:t>
            </a:fld>
            <a:endParaRPr lang="el-GR"/>
          </a:p>
        </p:txBody>
      </p:sp>
    </p:spTree>
    <p:extLst>
      <p:ext uri="{BB962C8B-B14F-4D97-AF65-F5344CB8AC3E}">
        <p14:creationId xmlns:p14="http://schemas.microsoft.com/office/powerpoint/2010/main" val="3513182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l-GR" altLang="el-GR" sz="3600" dirty="0">
                <a:solidFill>
                  <a:schemeClr val="accent2"/>
                </a:solidFill>
                <a:effectLst/>
              </a:rPr>
              <a:t>Πλαστικότητα του εγκεφάλου</a:t>
            </a:r>
          </a:p>
        </p:txBody>
      </p:sp>
      <p:sp>
        <p:nvSpPr>
          <p:cNvPr id="4099" name="Rectangle 3"/>
          <p:cNvSpPr>
            <a:spLocks noGrp="1" noChangeArrowheads="1"/>
          </p:cNvSpPr>
          <p:nvPr>
            <p:ph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l-GR" altLang="el-GR" sz="2800" dirty="0" smtClean="0">
                <a:solidFill>
                  <a:schemeClr val="tx1"/>
                </a:solidFill>
                <a:effectLst/>
              </a:rPr>
              <a:t> Μορφογένεση του εγκεφάλου</a:t>
            </a:r>
          </a:p>
          <a:p>
            <a:endParaRPr lang="el-GR" altLang="el-GR" sz="2400" dirty="0" smtClean="0">
              <a:solidFill>
                <a:schemeClr val="tx1"/>
              </a:solidFill>
              <a:effectLst/>
            </a:endParaRPr>
          </a:p>
          <a:p>
            <a:r>
              <a:rPr lang="el-GR" altLang="el-GR" sz="2800" b="1" dirty="0" smtClean="0">
                <a:solidFill>
                  <a:schemeClr val="tx1"/>
                </a:solidFill>
                <a:effectLst/>
              </a:rPr>
              <a:t> Μάθηση και Μνήμη</a:t>
            </a:r>
          </a:p>
          <a:p>
            <a:pPr>
              <a:buFont typeface="Wingdings" panose="05000000000000000000" pitchFamily="2" charset="2"/>
              <a:buNone/>
            </a:pPr>
            <a:endParaRPr lang="el-GR" altLang="el-GR" sz="2400" dirty="0" smtClean="0">
              <a:solidFill>
                <a:schemeClr val="tx1"/>
              </a:solidFill>
              <a:effectLst/>
            </a:endParaRPr>
          </a:p>
          <a:p>
            <a:r>
              <a:rPr lang="el-GR" altLang="el-GR" sz="2800" dirty="0" smtClean="0">
                <a:solidFill>
                  <a:schemeClr val="tx1"/>
                </a:solidFill>
                <a:effectLst/>
              </a:rPr>
              <a:t> Επανόρθωση εγκεφαλικών βλαβών</a:t>
            </a:r>
          </a:p>
        </p:txBody>
      </p:sp>
    </p:spTree>
    <p:extLst>
      <p:ext uri="{BB962C8B-B14F-4D97-AF65-F5344CB8AC3E}">
        <p14:creationId xmlns:p14="http://schemas.microsoft.com/office/powerpoint/2010/main" val="2149211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29289" y="396877"/>
            <a:ext cx="8078910" cy="1449387"/>
          </a:xfrm>
        </p:spPr>
        <p:txBody>
          <a:bodyPr/>
          <a:lstStyle/>
          <a:p>
            <a:pPr eaLnBrk="1" fontAlgn="auto" hangingPunct="1">
              <a:spcAft>
                <a:spcPts val="0"/>
              </a:spcAft>
              <a:defRPr/>
            </a:pPr>
            <a:r>
              <a:rPr lang="el-GR" dirty="0" smtClean="0">
                <a:solidFill>
                  <a:schemeClr val="accent2"/>
                </a:solidFill>
              </a:rPr>
              <a:t>Νευρώνες</a:t>
            </a:r>
            <a:endParaRPr lang="el-GR" dirty="0">
              <a:solidFill>
                <a:schemeClr val="accent2"/>
              </a:solidFill>
            </a:endParaRPr>
          </a:p>
        </p:txBody>
      </p:sp>
      <p:sp>
        <p:nvSpPr>
          <p:cNvPr id="76803" name="Rectangle 2"/>
          <p:cNvSpPr>
            <a:spLocks noGrp="1" noChangeArrowheads="1"/>
          </p:cNvSpPr>
          <p:nvPr>
            <p:ph sz="half" idx="1"/>
          </p:nvPr>
        </p:nvSpPr>
        <p:spPr>
          <a:xfrm>
            <a:off x="1129289" y="1846264"/>
            <a:ext cx="4920673" cy="4022725"/>
          </a:xfrm>
        </p:spPr>
        <p:txBody>
          <a:bodyPr/>
          <a:lstStyle/>
          <a:p>
            <a:pPr eaLnBrk="1" hangingPunct="1"/>
            <a:r>
              <a:rPr lang="el-GR" altLang="el-GR" sz="2800" dirty="0"/>
              <a:t>Κ</a:t>
            </a:r>
            <a:r>
              <a:rPr lang="el-GR" altLang="el-GR" sz="2800" dirty="0" smtClean="0"/>
              <a:t>ύτταρα </a:t>
            </a:r>
            <a:r>
              <a:rPr lang="el-GR" altLang="el-GR" sz="2800" dirty="0"/>
              <a:t>επιφορτισμένα με την αποθήκευση και τη μετάδοση της πληροφορίας. </a:t>
            </a:r>
          </a:p>
          <a:p>
            <a:pPr eaLnBrk="1" hangingPunct="1"/>
            <a:endParaRPr lang="el-GR" altLang="el-GR" sz="2800" dirty="0"/>
          </a:p>
          <a:p>
            <a:pPr eaLnBrk="1" hangingPunct="1"/>
            <a:r>
              <a:rPr lang="el-GR" altLang="el-GR" sz="2800" dirty="0"/>
              <a:t>Ο </a:t>
            </a:r>
            <a:r>
              <a:rPr lang="el-GR" altLang="el-GR" sz="2800" dirty="0" smtClean="0"/>
              <a:t>ανθρώπινος εγκέφαλος περιέχει  </a:t>
            </a:r>
            <a:r>
              <a:rPr lang="en-US" altLang="el-GR" sz="2800" dirty="0"/>
              <a:t>100</a:t>
            </a:r>
            <a:r>
              <a:rPr lang="el-GR" altLang="el-GR" sz="2800" dirty="0"/>
              <a:t>-</a:t>
            </a:r>
            <a:r>
              <a:rPr lang="en-US" altLang="el-GR" sz="2800" dirty="0"/>
              <a:t> 200 </a:t>
            </a:r>
            <a:r>
              <a:rPr lang="el-GR" altLang="el-GR" sz="2800" dirty="0"/>
              <a:t>δισεκατομμύρια νευρώνες</a:t>
            </a:r>
            <a:r>
              <a:rPr lang="en-US" altLang="el-GR" sz="2800" dirty="0"/>
              <a:t>. </a:t>
            </a:r>
          </a:p>
          <a:p>
            <a:pPr eaLnBrk="1" hangingPunct="1"/>
            <a:endParaRPr lang="en-US" altLang="el-GR" sz="2400" dirty="0"/>
          </a:p>
        </p:txBody>
      </p:sp>
      <p:pic>
        <p:nvPicPr>
          <p:cNvPr id="76804" name="Θέση περιεχομένου 3"/>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93295" y="1846264"/>
            <a:ext cx="3657255" cy="3960689"/>
          </a:xfrm>
        </p:spPr>
      </p:pic>
    </p:spTree>
    <p:extLst>
      <p:ext uri="{BB962C8B-B14F-4D97-AF65-F5344CB8AC3E}">
        <p14:creationId xmlns:p14="http://schemas.microsoft.com/office/powerpoint/2010/main" val="4186777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a:solidFill>
                  <a:schemeClr val="accent2"/>
                </a:solidFill>
              </a:rPr>
              <a:t> </a:t>
            </a:r>
            <a:r>
              <a:rPr lang="el-GR" sz="3600" dirty="0" smtClean="0">
                <a:solidFill>
                  <a:schemeClr val="accent2"/>
                </a:solidFill>
              </a:rPr>
              <a:t>Μορφογένεση </a:t>
            </a:r>
            <a:r>
              <a:rPr lang="el-GR" sz="3600" dirty="0">
                <a:solidFill>
                  <a:schemeClr val="accent2"/>
                </a:solidFill>
              </a:rPr>
              <a:t>του εγκεφάλου</a:t>
            </a:r>
          </a:p>
        </p:txBody>
      </p:sp>
      <p:sp>
        <p:nvSpPr>
          <p:cNvPr id="3" name="Θέση περιεχομένου 2"/>
          <p:cNvSpPr>
            <a:spLocks noGrp="1"/>
          </p:cNvSpPr>
          <p:nvPr>
            <p:ph idx="1"/>
          </p:nvPr>
        </p:nvSpPr>
        <p:spPr>
          <a:xfrm>
            <a:off x="1270861" y="1900239"/>
            <a:ext cx="9883972" cy="889456"/>
          </a:xfrm>
        </p:spPr>
        <p:txBody>
          <a:bodyPr>
            <a:noAutofit/>
          </a:bodyPr>
          <a:lstStyle/>
          <a:p>
            <a:pPr marL="0" lvl="0" indent="0" algn="just">
              <a:spcAft>
                <a:spcPts val="0"/>
              </a:spcAft>
              <a:buNone/>
              <a:tabLst>
                <a:tab pos="114300" algn="l"/>
                <a:tab pos="228600" algn="l"/>
              </a:tabLst>
            </a:pPr>
            <a:r>
              <a:rPr lang="el-GR" sz="2800" dirty="0" smtClean="0">
                <a:solidFill>
                  <a:prstClr val="black"/>
                </a:solidFill>
              </a:rPr>
              <a:t>Φυσιολογική </a:t>
            </a:r>
            <a:r>
              <a:rPr lang="el-GR" sz="2800" dirty="0">
                <a:solidFill>
                  <a:prstClr val="black"/>
                </a:solidFill>
              </a:rPr>
              <a:t>διαφοροποίηση και εξειδίκευση που λαμβάνει χώρα καθώς το νευρικό σύστημα </a:t>
            </a:r>
            <a:r>
              <a:rPr lang="el-GR" sz="2800" dirty="0" smtClean="0">
                <a:solidFill>
                  <a:prstClr val="black"/>
                </a:solidFill>
              </a:rPr>
              <a:t>αναπτύσσεται και ωριμάζει</a:t>
            </a:r>
            <a:r>
              <a:rPr lang="el-GR" sz="2800" dirty="0">
                <a:solidFill>
                  <a:prstClr val="black"/>
                </a:solidFill>
              </a:rPr>
              <a:t>, από την εμβρυική περίοδο μέχρι το τέλος της εφηβείας.</a:t>
            </a:r>
          </a:p>
          <a:p>
            <a:endParaRPr lang="el-GR" sz="2800" dirty="0">
              <a:solidFill>
                <a:prstClr val="black"/>
              </a:solidFill>
            </a:endParaRPr>
          </a:p>
        </p:txBody>
      </p:sp>
      <p:sp>
        <p:nvSpPr>
          <p:cNvPr id="6" name="Θέση αριθμού διαφάνειας 5"/>
          <p:cNvSpPr>
            <a:spLocks noGrp="1"/>
          </p:cNvSpPr>
          <p:nvPr>
            <p:ph type="sldNum" sz="quarter" idx="12"/>
          </p:nvPr>
        </p:nvSpPr>
        <p:spPr/>
        <p:txBody>
          <a:bodyPr/>
          <a:lstStyle/>
          <a:p>
            <a:fld id="{7667FA4A-9D14-4379-909C-6178DD833C3D}" type="slidenum">
              <a:rPr lang="el-GR" smtClean="0"/>
              <a:pPr/>
              <a:t>8</a:t>
            </a:fld>
            <a:endParaRPr lang="el-GR"/>
          </a:p>
        </p:txBody>
      </p:sp>
    </p:spTree>
    <p:extLst>
      <p:ext uri="{BB962C8B-B14F-4D97-AF65-F5344CB8AC3E}">
        <p14:creationId xmlns:p14="http://schemas.microsoft.com/office/powerpoint/2010/main" val="748157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Τίτλος 1"/>
          <p:cNvSpPr>
            <a:spLocks noGrp="1"/>
          </p:cNvSpPr>
          <p:nvPr>
            <p:ph type="title"/>
          </p:nvPr>
        </p:nvSpPr>
        <p:spPr>
          <a:xfrm>
            <a:off x="-1627322" y="304923"/>
            <a:ext cx="12711817" cy="1449387"/>
          </a:xfrm>
        </p:spPr>
        <p:txBody>
          <a:bodyPr/>
          <a:lstStyle/>
          <a:p>
            <a:pPr eaLnBrk="1" hangingPunct="1">
              <a:defRPr/>
            </a:pPr>
            <a:r>
              <a:rPr lang="el-GR" altLang="el-GR" sz="3600" dirty="0" smtClean="0">
                <a:solidFill>
                  <a:schemeClr val="accent2"/>
                </a:solidFill>
                <a:latin typeface="+mj-lt"/>
              </a:rPr>
              <a:t>                            Ηλεκτρικά </a:t>
            </a:r>
            <a:r>
              <a:rPr lang="el-GR" altLang="el-GR" sz="3600" dirty="0">
                <a:solidFill>
                  <a:schemeClr val="accent2"/>
                </a:solidFill>
                <a:latin typeface="+mj-lt"/>
              </a:rPr>
              <a:t>δυναμικά</a:t>
            </a:r>
          </a:p>
        </p:txBody>
      </p:sp>
      <p:pic>
        <p:nvPicPr>
          <p:cNvPr id="77827"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9310" y="2508340"/>
            <a:ext cx="5433645" cy="3165231"/>
          </a:xfrm>
        </p:spPr>
      </p:pic>
    </p:spTree>
    <p:extLst>
      <p:ext uri="{BB962C8B-B14F-4D97-AF65-F5344CB8AC3E}">
        <p14:creationId xmlns:p14="http://schemas.microsoft.com/office/powerpoint/2010/main" val="3656217210"/>
      </p:ext>
    </p:extLst>
  </p:cSld>
  <p:clrMapOvr>
    <a:masterClrMapping/>
  </p:clrMapOvr>
  <p:timing>
    <p:tnLst>
      <p:par>
        <p:cTn id="1" dur="indefinite" restart="never" nodeType="tmRoot"/>
      </p:par>
    </p:tnLst>
  </p:timing>
</p:sld>
</file>

<file path=ppt/theme/theme1.xml><?xml version="1.0" encoding="utf-8"?>
<a:theme xmlns:a="http://schemas.openxmlformats.org/drawingml/2006/main" name="2_Θέμα2">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3_Θέμα2">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4_Θέμα2">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Θέμα2</Template>
  <TotalTime>3138</TotalTime>
  <Words>1719</Words>
  <Application>Microsoft Office PowerPoint</Application>
  <PresentationFormat>Ευρεία οθόνη</PresentationFormat>
  <Paragraphs>191</Paragraphs>
  <Slides>57</Slides>
  <Notes>10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3</vt:i4>
      </vt:variant>
      <vt:variant>
        <vt:lpstr>Τίτλοι διαφανειών</vt:lpstr>
      </vt:variant>
      <vt:variant>
        <vt:i4>57</vt:i4>
      </vt:variant>
    </vt:vector>
  </HeadingPairs>
  <TitlesOfParts>
    <vt:vector size="66" baseType="lpstr">
      <vt:lpstr>Arial Unicode MS</vt:lpstr>
      <vt:lpstr>Arial</vt:lpstr>
      <vt:lpstr>Calibri</vt:lpstr>
      <vt:lpstr>Calibri Light</vt:lpstr>
      <vt:lpstr>Times New Roman</vt:lpstr>
      <vt:lpstr>Wingdings</vt:lpstr>
      <vt:lpstr>2_Θέμα2</vt:lpstr>
      <vt:lpstr>3_Θέμα2</vt:lpstr>
      <vt:lpstr>4_Θέμα2</vt:lpstr>
      <vt:lpstr>                  Ο αναπτυσσόμενος παιδικός εγκέφαλος Βιολογικές βάσεις της μάθησης </vt:lpstr>
      <vt:lpstr>       Μνήμη- Μάθηση</vt:lpstr>
      <vt:lpstr>Μνήμη- μάθηση:   Σύγχρονη θεώρηση </vt:lpstr>
      <vt:lpstr>Περιεχόμενα της παρουσίασης</vt:lpstr>
      <vt:lpstr>     Ο ανθρώπινος εγκέφαλος……….</vt:lpstr>
      <vt:lpstr>Πλαστικότητα του εγκεφάλου</vt:lpstr>
      <vt:lpstr>Νευρώνες</vt:lpstr>
      <vt:lpstr> Μορφογένεση του εγκεφάλου</vt:lpstr>
      <vt:lpstr>                            Ηλεκτρικά δυναμικά</vt:lpstr>
      <vt:lpstr>Γονίδια……</vt:lpstr>
      <vt:lpstr>Παρουσίαση του PowerPoint</vt:lpstr>
      <vt:lpstr>Παρουσίαση του PowerPoint</vt:lpstr>
      <vt:lpstr>Μετανάστευση (2)</vt:lpstr>
      <vt:lpstr>Φλοιός= Φαιά ουσία= τα σώματα των νευρώνων Λευκή ουσία= νευράξονες τυλιγμένοι με μυελίνη </vt:lpstr>
      <vt:lpstr>Λευκή ουσία……Μυελίνη  </vt:lpstr>
      <vt:lpstr>          Ταχύτητα αγωγής του ηλεκτρικού σήματος  : 100m / sec </vt:lpstr>
      <vt:lpstr> Πολλαπλή σκλήρυνση (κατά τόπους καταστροφή της μυελίνης)</vt:lpstr>
      <vt:lpstr>                                             Συναπτογένεση</vt:lpstr>
      <vt:lpstr>Οι συνάψεις είναι διαστήματα μεταξύ των νευρώνων, όπου μεταδίδονται χημικά μηνύματα</vt:lpstr>
      <vt:lpstr>Νευροδιαβιβαστές = χημικοί αγγελιοφόροι που επιτρέπουν την επικοινωνία μεταξύ των νευρώνων στη σύναψη.</vt:lpstr>
      <vt:lpstr>                                 Συνάψεις </vt:lpstr>
      <vt:lpstr>Νευρωνικά δίκτυα……</vt:lpstr>
      <vt:lpstr>Παρουσίαση του PowerPoint</vt:lpstr>
      <vt:lpstr>                                                    Η ενδομήτρια ανάπτυξη του εγκεφάλου παρέχει το αρχικό σχέδιο των εγκεφαλικών κυκλωμάτων.   Οι αρχικές συνάψεις γίνονται με βάση την «προσδοκία» των εμπειριών, τις οποίες αναμένεται να έχει το παιδί στο συγκεκριμένο περιβάλλον στο οποίο ζει το ανθρώπινο είδος. </vt:lpstr>
      <vt:lpstr>Διαταραχές της μορφογένεσης</vt:lpstr>
      <vt:lpstr>        Η Μορφογένεση του εγκεφάλου….</vt:lpstr>
      <vt:lpstr>Ο Φλοιός του εγκεφάλου…….</vt:lpstr>
      <vt:lpstr>             Το περιβάλλον  (εμπειρία)  αφήνει ίχνη … </vt:lpstr>
      <vt:lpstr>       Συνάψεις…..</vt:lpstr>
      <vt:lpstr>        Επομένως…</vt:lpstr>
      <vt:lpstr>          Σήμερα θεωρούμε ότι…</vt:lpstr>
      <vt:lpstr>                Η γέννηση δεν είναι αρχή, αλλά ορόσημο</vt:lpstr>
      <vt:lpstr>Τρείς  χρονικές περίοδοι ανάπτυξης και έντονης πλαστικότητας του εγκεφάλου για μάθηση και  προσαρμογή</vt:lpstr>
      <vt:lpstr>                 Αύξηση του εγκεφάλου</vt:lpstr>
      <vt:lpstr>Ο αριθμός των συνάψεων αυξάνεται με τρομακτική ταχύτητα μετά τη γέννηση και κατά τα 2 πρώτα χρόνια του παιδιού</vt:lpstr>
      <vt:lpstr>      Μνήμη και Μάθηση</vt:lpstr>
      <vt:lpstr>Μνήμη είναι η λειτουργία που συγκρατεί τις πληροφορίες που φθάνουν στον εγκέφαλό μας. </vt:lpstr>
      <vt:lpstr>           Βραχύχρονη, μακροχρόνια και εργαζόμενη μνήμη</vt:lpstr>
      <vt:lpstr> Μακρόχρονη μνήμη……</vt:lpstr>
      <vt:lpstr>Καταγραφή της εμπειρίας </vt:lpstr>
      <vt:lpstr> Εξάσκηση  και επανάληψη: μόνιμες αλλαγές στο φλοιό, ώστε να διατηρηθεί η νέα γνώση ή δεξιότητα</vt:lpstr>
      <vt:lpstr>Επίδραση της εμπειρίας - μάθηση (2)</vt:lpstr>
      <vt:lpstr>Επίδραση της εμπειρίας - μάθηση (3)</vt:lpstr>
      <vt:lpstr>Παράγοντες που επηρεάζουν την πλαστικότητα: Ατομικοί (βιολογικοί) - Περιβαλλοντικοί (κοινωνικοί)</vt:lpstr>
      <vt:lpstr>Παρουσίαση του PowerPoint</vt:lpstr>
      <vt:lpstr>Μάθηση και συναίσθημα</vt:lpstr>
      <vt:lpstr>Σχέση μητέρας- παιδιού</vt:lpstr>
      <vt:lpstr>Διατήρηση και ενίσχυση των συναπτικών αλλαγών</vt:lpstr>
      <vt:lpstr>     Synaptic pruning (περικοπή, κλάδεμα των συνάψεων) </vt:lpstr>
      <vt:lpstr>Η συναισθηματική κατάσταση επηρεάζει σε μεγάλο βαθμό τη μάθηση.</vt:lpstr>
      <vt:lpstr>Παρουσίαση του PowerPoint</vt:lpstr>
      <vt:lpstr> Εφηβεία: έντονη συναπτική περικοπή</vt:lpstr>
      <vt:lpstr>Η Εκπαίδευση και η Παρέμβαση ενεργοποιούν τους  μηχανισμούς                πλαστικότητας του αναπτυσσόμενου παιδικού εγκεφάλου</vt:lpstr>
      <vt:lpstr>Τελικά…….</vt:lpstr>
      <vt:lpstr>Από τη φιλοσοφία στη Νευροεπιστήμη…….</vt:lpstr>
      <vt:lpstr>Πρόσβαση των παιδαγωγών στις γνώσεις της σύγχρονης γενετικής, ιατρικής και ψυχολογίας. </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303</cp:revision>
  <dcterms:created xsi:type="dcterms:W3CDTF">2018-04-14T08:53:53Z</dcterms:created>
  <dcterms:modified xsi:type="dcterms:W3CDTF">2018-10-01T05:57:45Z</dcterms:modified>
</cp:coreProperties>
</file>