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5.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6.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7.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8.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9.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0.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1.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12.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13.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14.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15.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16.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17.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18.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19.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20.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21.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22.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23.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24.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notesSlides/notesSlide25.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notesSlides/notesSlide26.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notesSlides/notesSlide27.xml" ContentType="application/vnd.openxmlformats-officedocument.presentationml.notesSlide+xml"/>
  <Override PartName="/ppt/tags/tag132.xml" ContentType="application/vnd.openxmlformats-officedocument.presentationml.tags+xml"/>
  <Override PartName="/ppt/tags/tag133.xml" ContentType="application/vnd.openxmlformats-officedocument.presentationml.tags+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31"/>
  </p:notesMasterIdLst>
  <p:sldIdLst>
    <p:sldId id="256" r:id="rId3"/>
    <p:sldId id="257" r:id="rId4"/>
    <p:sldId id="259" r:id="rId5"/>
    <p:sldId id="261" r:id="rId6"/>
    <p:sldId id="262" r:id="rId7"/>
    <p:sldId id="264" r:id="rId8"/>
    <p:sldId id="345" r:id="rId9"/>
    <p:sldId id="346" r:id="rId10"/>
    <p:sldId id="347" r:id="rId11"/>
    <p:sldId id="348" r:id="rId12"/>
    <p:sldId id="349" r:id="rId13"/>
    <p:sldId id="350" r:id="rId14"/>
    <p:sldId id="364" r:id="rId15"/>
    <p:sldId id="352" r:id="rId16"/>
    <p:sldId id="353" r:id="rId17"/>
    <p:sldId id="354" r:id="rId18"/>
    <p:sldId id="355" r:id="rId19"/>
    <p:sldId id="356" r:id="rId20"/>
    <p:sldId id="357" r:id="rId21"/>
    <p:sldId id="358" r:id="rId22"/>
    <p:sldId id="359" r:id="rId23"/>
    <p:sldId id="360" r:id="rId24"/>
    <p:sldId id="361" r:id="rId25"/>
    <p:sldId id="362" r:id="rId26"/>
    <p:sldId id="363" r:id="rId27"/>
    <p:sldId id="365" r:id="rId28"/>
    <p:sldId id="344" r:id="rId29"/>
    <p:sldId id="280" r:id="rId30"/>
  </p:sldIdLst>
  <p:sldSz cx="9144000" cy="6858000" type="screen4x3"/>
  <p:notesSz cx="6858000" cy="9144000"/>
  <p:custDataLst>
    <p:tags r:id="rId32"/>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Συντάκτης" initials="Σ"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46" autoAdjust="0"/>
    <p:restoredTop sz="99339" autoAdjust="0"/>
  </p:normalViewPr>
  <p:slideViewPr>
    <p:cSldViewPr>
      <p:cViewPr varScale="1">
        <p:scale>
          <a:sx n="61" d="100"/>
          <a:sy n="61" d="100"/>
        </p:scale>
        <p:origin x="84" y="1122"/>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8/9/2015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4103787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2225296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30994741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38735157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36820589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1123272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4358790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26762601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5021106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765503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3195508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27333413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40024490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39225814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11690320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36800516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35428330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17565230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3689373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35171180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3219564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edulll.gr/" TargetMode="External"/><Relationship Id="rId3" Type="http://schemas.openxmlformats.org/officeDocument/2006/relationships/tags" Target="../tags/tag4.xml"/><Relationship Id="rId7" Type="http://schemas.openxmlformats.org/officeDocument/2006/relationships/image" Target="../media/image1.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hyperlink" Target="http://www.teilar.gr/" TargetMode="External"/><Relationship Id="rId5" Type="http://schemas.openxmlformats.org/officeDocument/2006/relationships/notesSlide" Target="../notesSlides/notesSlide1.xml"/><Relationship Id="rId4" Type="http://schemas.openxmlformats.org/officeDocument/2006/relationships/slideLayout" Target="../slideLayouts/slideLayout1.xml"/><Relationship Id="rId9"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notesSlide" Target="../notesSlides/notesSlide10.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slideLayout" Target="../slideLayouts/slideLayout2.xml"/><Relationship Id="rId5" Type="http://schemas.openxmlformats.org/officeDocument/2006/relationships/tags" Target="../tags/tag47.xml"/><Relationship Id="rId4" Type="http://schemas.openxmlformats.org/officeDocument/2006/relationships/tags" Target="../tags/tag46.xml"/></Relationships>
</file>

<file path=ppt/slides/_rels/slide11.xml.rels><?xml version="1.0" encoding="UTF-8" standalone="yes"?>
<Relationships xmlns="http://schemas.openxmlformats.org/package/2006/relationships"><Relationship Id="rId3" Type="http://schemas.openxmlformats.org/officeDocument/2006/relationships/tags" Target="../tags/tag50.xml"/><Relationship Id="rId7" Type="http://schemas.openxmlformats.org/officeDocument/2006/relationships/notesSlide" Target="../notesSlides/notesSlide11.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slideLayout" Target="../slideLayouts/slideLayout2.xml"/><Relationship Id="rId5" Type="http://schemas.openxmlformats.org/officeDocument/2006/relationships/tags" Target="../tags/tag52.xml"/><Relationship Id="rId4" Type="http://schemas.openxmlformats.org/officeDocument/2006/relationships/tags" Target="../tags/tag51.xml"/></Relationships>
</file>

<file path=ppt/slides/_rels/slide12.xml.rels><?xml version="1.0" encoding="UTF-8" standalone="yes"?>
<Relationships xmlns="http://schemas.openxmlformats.org/package/2006/relationships"><Relationship Id="rId3" Type="http://schemas.openxmlformats.org/officeDocument/2006/relationships/tags" Target="../tags/tag55.xml"/><Relationship Id="rId7" Type="http://schemas.openxmlformats.org/officeDocument/2006/relationships/notesSlide" Target="../notesSlides/notesSlide12.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Layout" Target="../slideLayouts/slideLayout2.xml"/><Relationship Id="rId5" Type="http://schemas.openxmlformats.org/officeDocument/2006/relationships/tags" Target="../tags/tag57.xml"/><Relationship Id="rId4" Type="http://schemas.openxmlformats.org/officeDocument/2006/relationships/tags" Target="../tags/tag56.xml"/></Relationships>
</file>

<file path=ppt/slides/_rels/slide13.xml.rels><?xml version="1.0" encoding="UTF-8" standalone="yes"?>
<Relationships xmlns="http://schemas.openxmlformats.org/package/2006/relationships"><Relationship Id="rId3" Type="http://schemas.openxmlformats.org/officeDocument/2006/relationships/tags" Target="../tags/tag60.xml"/><Relationship Id="rId7" Type="http://schemas.openxmlformats.org/officeDocument/2006/relationships/notesSlide" Target="../notesSlides/notesSlide13.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Layout" Target="../slideLayouts/slideLayout2.xml"/><Relationship Id="rId5" Type="http://schemas.openxmlformats.org/officeDocument/2006/relationships/tags" Target="../tags/tag62.xml"/><Relationship Id="rId4" Type="http://schemas.openxmlformats.org/officeDocument/2006/relationships/tags" Target="../tags/tag61.xml"/></Relationships>
</file>

<file path=ppt/slides/_rels/slide14.xml.rels><?xml version="1.0" encoding="UTF-8" standalone="yes"?>
<Relationships xmlns="http://schemas.openxmlformats.org/package/2006/relationships"><Relationship Id="rId3" Type="http://schemas.openxmlformats.org/officeDocument/2006/relationships/tags" Target="../tags/tag65.xml"/><Relationship Id="rId7" Type="http://schemas.openxmlformats.org/officeDocument/2006/relationships/notesSlide" Target="../notesSlides/notesSlide14.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slideLayout" Target="../slideLayouts/slideLayout2.xml"/><Relationship Id="rId5" Type="http://schemas.openxmlformats.org/officeDocument/2006/relationships/tags" Target="../tags/tag67.xml"/><Relationship Id="rId4" Type="http://schemas.openxmlformats.org/officeDocument/2006/relationships/tags" Target="../tags/tag66.xml"/></Relationships>
</file>

<file path=ppt/slides/_rels/slide15.xml.rels><?xml version="1.0" encoding="UTF-8" standalone="yes"?>
<Relationships xmlns="http://schemas.openxmlformats.org/package/2006/relationships"><Relationship Id="rId3" Type="http://schemas.openxmlformats.org/officeDocument/2006/relationships/tags" Target="../tags/tag70.xml"/><Relationship Id="rId7" Type="http://schemas.openxmlformats.org/officeDocument/2006/relationships/notesSlide" Target="../notesSlides/notesSlide15.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slideLayout" Target="../slideLayouts/slideLayout2.xml"/><Relationship Id="rId5" Type="http://schemas.openxmlformats.org/officeDocument/2006/relationships/tags" Target="../tags/tag72.xml"/><Relationship Id="rId4" Type="http://schemas.openxmlformats.org/officeDocument/2006/relationships/tags" Target="../tags/tag71.xml"/></Relationships>
</file>

<file path=ppt/slides/_rels/slide16.xml.rels><?xml version="1.0" encoding="UTF-8" standalone="yes"?>
<Relationships xmlns="http://schemas.openxmlformats.org/package/2006/relationships"><Relationship Id="rId3" Type="http://schemas.openxmlformats.org/officeDocument/2006/relationships/tags" Target="../tags/tag75.xml"/><Relationship Id="rId7" Type="http://schemas.openxmlformats.org/officeDocument/2006/relationships/notesSlide" Target="../notesSlides/notesSlide16.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slideLayout" Target="../slideLayouts/slideLayout2.xml"/><Relationship Id="rId5" Type="http://schemas.openxmlformats.org/officeDocument/2006/relationships/tags" Target="../tags/tag77.xml"/><Relationship Id="rId4" Type="http://schemas.openxmlformats.org/officeDocument/2006/relationships/tags" Target="../tags/tag76.xml"/></Relationships>
</file>

<file path=ppt/slides/_rels/slide17.xml.rels><?xml version="1.0" encoding="UTF-8" standalone="yes"?>
<Relationships xmlns="http://schemas.openxmlformats.org/package/2006/relationships"><Relationship Id="rId3" Type="http://schemas.openxmlformats.org/officeDocument/2006/relationships/tags" Target="../tags/tag80.xml"/><Relationship Id="rId7" Type="http://schemas.openxmlformats.org/officeDocument/2006/relationships/notesSlide" Target="../notesSlides/notesSlide17.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slideLayout" Target="../slideLayouts/slideLayout2.xml"/><Relationship Id="rId5" Type="http://schemas.openxmlformats.org/officeDocument/2006/relationships/tags" Target="../tags/tag82.xml"/><Relationship Id="rId4" Type="http://schemas.openxmlformats.org/officeDocument/2006/relationships/tags" Target="../tags/tag81.xml"/></Relationships>
</file>

<file path=ppt/slides/_rels/slide18.xml.rels><?xml version="1.0" encoding="UTF-8" standalone="yes"?>
<Relationships xmlns="http://schemas.openxmlformats.org/package/2006/relationships"><Relationship Id="rId3" Type="http://schemas.openxmlformats.org/officeDocument/2006/relationships/tags" Target="../tags/tag85.xml"/><Relationship Id="rId7" Type="http://schemas.openxmlformats.org/officeDocument/2006/relationships/notesSlide" Target="../notesSlides/notesSlide18.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slideLayout" Target="../slideLayouts/slideLayout2.xml"/><Relationship Id="rId5" Type="http://schemas.openxmlformats.org/officeDocument/2006/relationships/tags" Target="../tags/tag87.xml"/><Relationship Id="rId4" Type="http://schemas.openxmlformats.org/officeDocument/2006/relationships/tags" Target="../tags/tag86.xml"/></Relationships>
</file>

<file path=ppt/slides/_rels/slide19.xml.rels><?xml version="1.0" encoding="UTF-8" standalone="yes"?>
<Relationships xmlns="http://schemas.openxmlformats.org/package/2006/relationships"><Relationship Id="rId3" Type="http://schemas.openxmlformats.org/officeDocument/2006/relationships/tags" Target="../tags/tag90.xml"/><Relationship Id="rId7" Type="http://schemas.openxmlformats.org/officeDocument/2006/relationships/notesSlide" Target="../notesSlides/notesSlide19.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slideLayout" Target="../slideLayouts/slideLayout2.xml"/><Relationship Id="rId5" Type="http://schemas.openxmlformats.org/officeDocument/2006/relationships/tags" Target="../tags/tag92.xml"/><Relationship Id="rId4" Type="http://schemas.openxmlformats.org/officeDocument/2006/relationships/tags" Target="../tags/tag91.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7.xml"/><Relationship Id="rId7" Type="http://schemas.openxmlformats.org/officeDocument/2006/relationships/hyperlink" Target="http://www.creativecommons.gr/?page_id=118" TargetMode="Externa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8.xml"/></Relationships>
</file>

<file path=ppt/slides/_rels/slide20.xml.rels><?xml version="1.0" encoding="UTF-8" standalone="yes"?>
<Relationships xmlns="http://schemas.openxmlformats.org/package/2006/relationships"><Relationship Id="rId3" Type="http://schemas.openxmlformats.org/officeDocument/2006/relationships/tags" Target="../tags/tag95.xml"/><Relationship Id="rId7" Type="http://schemas.openxmlformats.org/officeDocument/2006/relationships/notesSlide" Target="../notesSlides/notesSlide20.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slideLayout" Target="../slideLayouts/slideLayout2.xml"/><Relationship Id="rId5" Type="http://schemas.openxmlformats.org/officeDocument/2006/relationships/tags" Target="../tags/tag97.xml"/><Relationship Id="rId4" Type="http://schemas.openxmlformats.org/officeDocument/2006/relationships/tags" Target="../tags/tag96.xml"/></Relationships>
</file>

<file path=ppt/slides/_rels/slide21.xml.rels><?xml version="1.0" encoding="UTF-8" standalone="yes"?>
<Relationships xmlns="http://schemas.openxmlformats.org/package/2006/relationships"><Relationship Id="rId3" Type="http://schemas.openxmlformats.org/officeDocument/2006/relationships/tags" Target="../tags/tag100.xml"/><Relationship Id="rId7" Type="http://schemas.openxmlformats.org/officeDocument/2006/relationships/notesSlide" Target="../notesSlides/notesSlide21.xml"/><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slideLayout" Target="../slideLayouts/slideLayout2.xml"/><Relationship Id="rId5" Type="http://schemas.openxmlformats.org/officeDocument/2006/relationships/tags" Target="../tags/tag102.xml"/><Relationship Id="rId4" Type="http://schemas.openxmlformats.org/officeDocument/2006/relationships/tags" Target="../tags/tag101.xml"/></Relationships>
</file>

<file path=ppt/slides/_rels/slide22.xml.rels><?xml version="1.0" encoding="UTF-8" standalone="yes"?>
<Relationships xmlns="http://schemas.openxmlformats.org/package/2006/relationships"><Relationship Id="rId3" Type="http://schemas.openxmlformats.org/officeDocument/2006/relationships/tags" Target="../tags/tag105.xml"/><Relationship Id="rId7" Type="http://schemas.openxmlformats.org/officeDocument/2006/relationships/notesSlide" Target="../notesSlides/notesSlide22.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slideLayout" Target="../slideLayouts/slideLayout2.xml"/><Relationship Id="rId5" Type="http://schemas.openxmlformats.org/officeDocument/2006/relationships/tags" Target="../tags/tag107.xml"/><Relationship Id="rId4" Type="http://schemas.openxmlformats.org/officeDocument/2006/relationships/tags" Target="../tags/tag106.xml"/></Relationships>
</file>

<file path=ppt/slides/_rels/slide23.xml.rels><?xml version="1.0" encoding="UTF-8" standalone="yes"?>
<Relationships xmlns="http://schemas.openxmlformats.org/package/2006/relationships"><Relationship Id="rId3" Type="http://schemas.openxmlformats.org/officeDocument/2006/relationships/tags" Target="../tags/tag110.xml"/><Relationship Id="rId7" Type="http://schemas.openxmlformats.org/officeDocument/2006/relationships/notesSlide" Target="../notesSlides/notesSlide23.xm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slideLayout" Target="../slideLayouts/slideLayout2.xml"/><Relationship Id="rId5" Type="http://schemas.openxmlformats.org/officeDocument/2006/relationships/tags" Target="../tags/tag112.xml"/><Relationship Id="rId4" Type="http://schemas.openxmlformats.org/officeDocument/2006/relationships/tags" Target="../tags/tag111.xml"/></Relationships>
</file>

<file path=ppt/slides/_rels/slide24.xml.rels><?xml version="1.0" encoding="UTF-8" standalone="yes"?>
<Relationships xmlns="http://schemas.openxmlformats.org/package/2006/relationships"><Relationship Id="rId3" Type="http://schemas.openxmlformats.org/officeDocument/2006/relationships/tags" Target="../tags/tag115.xml"/><Relationship Id="rId7" Type="http://schemas.openxmlformats.org/officeDocument/2006/relationships/notesSlide" Target="../notesSlides/notesSlide24.xml"/><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slideLayout" Target="../slideLayouts/slideLayout2.xml"/><Relationship Id="rId5" Type="http://schemas.openxmlformats.org/officeDocument/2006/relationships/tags" Target="../tags/tag117.xml"/><Relationship Id="rId4" Type="http://schemas.openxmlformats.org/officeDocument/2006/relationships/tags" Target="../tags/tag116.xml"/></Relationships>
</file>

<file path=ppt/slides/_rels/slide25.xml.rels><?xml version="1.0" encoding="UTF-8" standalone="yes"?>
<Relationships xmlns="http://schemas.openxmlformats.org/package/2006/relationships"><Relationship Id="rId3" Type="http://schemas.openxmlformats.org/officeDocument/2006/relationships/tags" Target="../tags/tag120.xml"/><Relationship Id="rId7" Type="http://schemas.openxmlformats.org/officeDocument/2006/relationships/notesSlide" Target="../notesSlides/notesSlide25.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slideLayout" Target="../slideLayouts/slideLayout2.xml"/><Relationship Id="rId5" Type="http://schemas.openxmlformats.org/officeDocument/2006/relationships/tags" Target="../tags/tag122.xml"/><Relationship Id="rId4" Type="http://schemas.openxmlformats.org/officeDocument/2006/relationships/tags" Target="../tags/tag121.xml"/></Relationships>
</file>

<file path=ppt/slides/_rels/slide26.xml.rels><?xml version="1.0" encoding="UTF-8" standalone="yes"?>
<Relationships xmlns="http://schemas.openxmlformats.org/package/2006/relationships"><Relationship Id="rId3" Type="http://schemas.openxmlformats.org/officeDocument/2006/relationships/tags" Target="../tags/tag125.xml"/><Relationship Id="rId7" Type="http://schemas.openxmlformats.org/officeDocument/2006/relationships/notesSlide" Target="../notesSlides/notesSlide26.xml"/><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slideLayout" Target="../slideLayouts/slideLayout2.xml"/><Relationship Id="rId5" Type="http://schemas.openxmlformats.org/officeDocument/2006/relationships/tags" Target="../tags/tag127.xml"/><Relationship Id="rId4" Type="http://schemas.openxmlformats.org/officeDocument/2006/relationships/tags" Target="../tags/tag126.xml"/></Relationships>
</file>

<file path=ppt/slides/_rels/slide27.xml.rels><?xml version="1.0" encoding="UTF-8" standalone="yes"?>
<Relationships xmlns="http://schemas.openxmlformats.org/package/2006/relationships"><Relationship Id="rId3" Type="http://schemas.openxmlformats.org/officeDocument/2006/relationships/tags" Target="../tags/tag130.xml"/><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notesSlide" Target="../notesSlides/notesSlide27.xml"/><Relationship Id="rId5" Type="http://schemas.openxmlformats.org/officeDocument/2006/relationships/slideLayout" Target="../slideLayouts/slideLayout2.xml"/><Relationship Id="rId4" Type="http://schemas.openxmlformats.org/officeDocument/2006/relationships/tags" Target="../tags/tag131.xml"/></Relationships>
</file>

<file path=ppt/slides/_rels/slide28.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xml"/><Relationship Id="rId7" Type="http://schemas.openxmlformats.org/officeDocument/2006/relationships/hyperlink" Target="http://www.edulll.gr/" TargetMode="External"/><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image" Target="../media/image3.png"/><Relationship Id="rId5" Type="http://schemas.openxmlformats.org/officeDocument/2006/relationships/hyperlink" Target="http://www.creativecommons.gr/?page_id=118" TargetMode="External"/><Relationship Id="rId4"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11.xml"/><Relationship Id="rId7" Type="http://schemas.openxmlformats.org/officeDocument/2006/relationships/hyperlink" Target="http://www.edulll.gr/" TargetMode="Externa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12.xml"/></Relationships>
</file>

<file path=ppt/slides/_rels/slide4.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notesSlide" Target="../notesSlides/notesSlide4.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Layout" Target="../slideLayouts/slideLayout2.xml"/><Relationship Id="rId5" Type="http://schemas.openxmlformats.org/officeDocument/2006/relationships/tags" Target="../tags/tag17.xml"/><Relationship Id="rId4" Type="http://schemas.openxmlformats.org/officeDocument/2006/relationships/tags" Target="../tags/tag16.xml"/></Relationships>
</file>

<file path=ppt/slides/_rels/slide5.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9.xml"/><Relationship Id="rId3" Type="http://schemas.openxmlformats.org/officeDocument/2006/relationships/tags" Target="../tags/tag20.xml"/><Relationship Id="rId7" Type="http://schemas.openxmlformats.org/officeDocument/2006/relationships/notesSlide" Target="../notesSlides/notesSlide5.xml"/><Relationship Id="rId12" Type="http://schemas.openxmlformats.org/officeDocument/2006/relationships/slide" Target="slide14.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Layout" Target="../slideLayouts/slideLayout2.xml"/><Relationship Id="rId11" Type="http://schemas.openxmlformats.org/officeDocument/2006/relationships/slide" Target="slide17.xml"/><Relationship Id="rId5" Type="http://schemas.openxmlformats.org/officeDocument/2006/relationships/tags" Target="../tags/tag22.xml"/><Relationship Id="rId15" Type="http://schemas.openxmlformats.org/officeDocument/2006/relationships/slide" Target="slide21.xml"/><Relationship Id="rId10" Type="http://schemas.openxmlformats.org/officeDocument/2006/relationships/slide" Target="slide9.xml"/><Relationship Id="rId4" Type="http://schemas.openxmlformats.org/officeDocument/2006/relationships/tags" Target="../tags/tag21.xml"/><Relationship Id="rId9" Type="http://schemas.openxmlformats.org/officeDocument/2006/relationships/slide" Target="slide11.xml"/><Relationship Id="rId14" Type="http://schemas.openxmlformats.org/officeDocument/2006/relationships/slide" Target="slide22.xml"/></Relationships>
</file>

<file path=ppt/slides/_rels/slide6.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notesSlide" Target="../notesSlides/notesSlide6.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slideLayout" Target="../slideLayouts/slideLayout2.xml"/><Relationship Id="rId5" Type="http://schemas.openxmlformats.org/officeDocument/2006/relationships/tags" Target="../tags/tag27.xml"/><Relationship Id="rId4" Type="http://schemas.openxmlformats.org/officeDocument/2006/relationships/tags" Target="../tags/tag26.xml"/></Relationships>
</file>

<file path=ppt/slides/_rels/slide7.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notesSlide" Target="../notesSlides/notesSlide7.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slideLayout" Target="../slideLayouts/slideLayout2.xml"/><Relationship Id="rId5" Type="http://schemas.openxmlformats.org/officeDocument/2006/relationships/tags" Target="../tags/tag32.xml"/><Relationship Id="rId4" Type="http://schemas.openxmlformats.org/officeDocument/2006/relationships/tags" Target="../tags/tag31.xml"/></Relationships>
</file>

<file path=ppt/slides/_rels/slide8.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notesSlide" Target="../notesSlides/notesSlide8.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slideLayout" Target="../slideLayouts/slideLayout2.xml"/><Relationship Id="rId5" Type="http://schemas.openxmlformats.org/officeDocument/2006/relationships/tags" Target="../tags/tag37.xml"/><Relationship Id="rId4" Type="http://schemas.openxmlformats.org/officeDocument/2006/relationships/tags" Target="../tags/tag36.xml"/></Relationships>
</file>

<file path=ppt/slides/_rels/slide9.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notesSlide" Target="../notesSlides/notesSlide9.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slideLayout" Target="../slideLayouts/slideLayout2.xml"/><Relationship Id="rId5" Type="http://schemas.openxmlformats.org/officeDocument/2006/relationships/tags" Target="../tags/tag42.xml"/><Relationship Id="rId4" Type="http://schemas.openxmlformats.org/officeDocument/2006/relationships/tags" Target="../tags/tag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ικόνα. Τεχνολογικό Εκπαιδευτικό Ίδρυμα Θεσσαλίας.">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custDataLst>
              <p:tags r:id="rId2"/>
            </p:custDataLst>
          </p:nvPr>
        </p:nvSpPr>
        <p:spPr>
          <a:xfrm>
            <a:off x="685800" y="1382911"/>
            <a:ext cx="7772400" cy="1470025"/>
          </a:xfrm>
        </p:spPr>
        <p:txBody>
          <a:bodyPr/>
          <a:lstStyle/>
          <a:p>
            <a:r>
              <a:rPr lang="el-GR" dirty="0" smtClean="0"/>
              <a:t>Εισαγωγή στη                     Νοσηλευτική Επιστήμη</a:t>
            </a:r>
            <a:endParaRPr lang="el-GR" dirty="0"/>
          </a:p>
        </p:txBody>
      </p:sp>
      <p:sp>
        <p:nvSpPr>
          <p:cNvPr id="3" name="Υπότιτλος 2"/>
          <p:cNvSpPr>
            <a:spLocks noGrp="1"/>
          </p:cNvSpPr>
          <p:nvPr>
            <p:ph type="subTitle" idx="1"/>
            <p:custDataLst>
              <p:tags r:id="rId3"/>
            </p:custDataLst>
          </p:nvPr>
        </p:nvSpPr>
        <p:spPr>
          <a:xfrm>
            <a:off x="251520" y="2708920"/>
            <a:ext cx="8208912" cy="4056856"/>
          </a:xfrm>
        </p:spPr>
        <p:txBody>
          <a:bodyPr>
            <a:noAutofit/>
          </a:bodyPr>
          <a:lstStyle/>
          <a:p>
            <a:r>
              <a:rPr lang="el-GR" sz="2800" b="1" dirty="0"/>
              <a:t>Ενότητα </a:t>
            </a:r>
            <a:r>
              <a:rPr lang="el-GR" sz="2800" b="1" dirty="0" smtClean="0"/>
              <a:t>7:</a:t>
            </a:r>
            <a:r>
              <a:rPr lang="en-US" sz="2800" b="1" dirty="0" smtClean="0"/>
              <a:t> </a:t>
            </a:r>
            <a:r>
              <a:rPr lang="el-GR" sz="2800" b="1" dirty="0" smtClean="0"/>
              <a:t>Σχιζοφρένεια - </a:t>
            </a:r>
            <a:r>
              <a:rPr lang="el-GR" sz="2800" b="1" dirty="0" smtClean="0"/>
              <a:t>Διδασκαλία </a:t>
            </a:r>
            <a:r>
              <a:rPr lang="el-GR" sz="2800" b="1" dirty="0" err="1" smtClean="0"/>
              <a:t>Αυτοφροντίδας</a:t>
            </a:r>
            <a:r>
              <a:rPr lang="el-GR" dirty="0" smtClean="0"/>
              <a:t>.</a:t>
            </a:r>
            <a:endParaRPr lang="en-US" sz="16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err="1" smtClean="0"/>
              <a:t>Κοτρώτσιου</a:t>
            </a:r>
            <a:r>
              <a:rPr lang="el-GR" sz="2800" dirty="0" smtClean="0"/>
              <a:t> Ευαγγελία</a:t>
            </a:r>
            <a:r>
              <a:rPr lang="fi-FI" sz="2800" dirty="0" smtClean="0"/>
              <a:t>, </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Καθηγητής</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a:t>
            </a:r>
            <a:r>
              <a:rPr lang="el-GR" sz="2800" dirty="0" smtClean="0"/>
              <a:t>Νοσηλευτικής</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8"/>
          </p:cNvPr>
          <p:cNvPicPr>
            <a:picLocks noChangeAspect="1" noChangeArrowheads="1"/>
          </p:cNvPicPr>
          <p:nvPr/>
        </p:nvPicPr>
        <p:blipFill>
          <a:blip r:embed="rId9" cstate="print"/>
          <a:srcRect/>
          <a:stretch>
            <a:fillRect/>
          </a:stretch>
        </p:blipFill>
        <p:spPr bwMode="auto">
          <a:xfrm>
            <a:off x="2416856" y="5661248"/>
            <a:ext cx="4310289" cy="1025873"/>
          </a:xfrm>
          <a:prstGeom prst="rect">
            <a:avLst/>
          </a:prstGeom>
          <a:noFill/>
        </p:spPr>
      </p:pic>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323528" y="417812"/>
            <a:ext cx="8712968" cy="940966"/>
          </a:xfrm>
        </p:spPr>
        <p:txBody>
          <a:bodyPr>
            <a:noAutofit/>
          </a:bodyPr>
          <a:lstStyle/>
          <a:p>
            <a:r>
              <a:rPr lang="el-GR" altLang="el-GR" sz="4000" dirty="0" smtClean="0">
                <a:solidFill>
                  <a:srgbClr val="000000"/>
                </a:solidFill>
                <a:cs typeface="Times New Roman" panose="02020603050405020304" pitchFamily="18" charset="0"/>
              </a:rPr>
              <a:t>Εκπαίδευση, διαμόρφωση </a:t>
            </a:r>
            <a:r>
              <a:rPr lang="el-GR" altLang="el-GR" sz="4000" dirty="0">
                <a:solidFill>
                  <a:srgbClr val="000000"/>
                </a:solidFill>
                <a:cs typeface="Times New Roman" panose="02020603050405020304" pitchFamily="18" charset="0"/>
              </a:rPr>
              <a:t>ρόλου, </a:t>
            </a:r>
            <a:r>
              <a:rPr lang="el-GR" altLang="el-GR" sz="4000" dirty="0" smtClean="0">
                <a:solidFill>
                  <a:srgbClr val="000000"/>
                </a:solidFill>
                <a:cs typeface="Times New Roman" panose="02020603050405020304" pitchFamily="18" charset="0"/>
              </a:rPr>
              <a:t>πρακτική</a:t>
            </a:r>
            <a:endParaRPr lang="en-US" sz="2400" b="0" dirty="0"/>
          </a:p>
        </p:txBody>
      </p:sp>
      <p:sp>
        <p:nvSpPr>
          <p:cNvPr id="9" name="Θέση περιεχομένου 8"/>
          <p:cNvSpPr>
            <a:spLocks noGrp="1"/>
          </p:cNvSpPr>
          <p:nvPr>
            <p:ph idx="1"/>
            <p:custDataLst>
              <p:tags r:id="rId3"/>
            </p:custDataLst>
          </p:nvPr>
        </p:nvSpPr>
        <p:spPr>
          <a:xfrm>
            <a:off x="457200" y="1539073"/>
            <a:ext cx="8147248" cy="2351139"/>
          </a:xfrm>
        </p:spPr>
        <p:txBody>
          <a:bodyPr>
            <a:noAutofit/>
          </a:bodyPr>
          <a:lstStyle/>
          <a:p>
            <a:pPr algn="just"/>
            <a:r>
              <a:rPr lang="el-GR" altLang="el-GR" sz="2000" dirty="0" smtClean="0">
                <a:solidFill>
                  <a:srgbClr val="000000"/>
                </a:solidFill>
                <a:cs typeface="Times New Roman" panose="02020603050405020304" pitchFamily="18" charset="0"/>
              </a:rPr>
              <a:t>Ο νοσηλευτής μπορεί να βοηθήσει τον ασθενή να αναπτύξει τις κοινωνικές δεξιότητες  μέσω της εκπαίδευσης, της διαμόρφωσης ρόλου, και της πρακτικής. </a:t>
            </a:r>
          </a:p>
          <a:p>
            <a:pPr algn="just"/>
            <a:r>
              <a:rPr lang="el-GR" altLang="el-GR" sz="2000" dirty="0" smtClean="0">
                <a:solidFill>
                  <a:srgbClr val="000000"/>
                </a:solidFill>
                <a:cs typeface="Times New Roman" panose="02020603050405020304" pitchFamily="18" charset="0"/>
              </a:rPr>
              <a:t>Ο  ασθενής δεν μπορεί να κάνει διακρίσεις μεταξύ των θεμάτων που ταιριάζουν  για συζήτηση με το νοσηλευτή και εκείνων που είναι κατάλληλα για   να αρχίσει μια συνομιλία σε ένα λεωφορείο. </a:t>
            </a:r>
          </a:p>
          <a:p>
            <a:pPr algn="just"/>
            <a:r>
              <a:rPr lang="el-GR" altLang="el-GR" sz="2000" dirty="0" smtClean="0">
                <a:solidFill>
                  <a:srgbClr val="000000"/>
                </a:solidFill>
                <a:cs typeface="Times New Roman" panose="02020603050405020304" pitchFamily="18" charset="0"/>
              </a:rPr>
              <a:t>Ο νοσηλευτής  μπορεί να βοηθήσει τον ασθενή να μάθει τα ουδέτερα κοινωνικά  θέματα που είναι απαραίτητα σε οποιαδήποτε συνομιλία, όπως ο καιρός ή  τα τοπικά γεγονότα.</a:t>
            </a:r>
          </a:p>
          <a:p>
            <a:pPr algn="just"/>
            <a:r>
              <a:rPr lang="el-GR" altLang="el-GR" sz="2000" dirty="0" smtClean="0">
                <a:solidFill>
                  <a:srgbClr val="000000"/>
                </a:solidFill>
                <a:cs typeface="Times New Roman" panose="02020603050405020304" pitchFamily="18" charset="0"/>
              </a:rPr>
              <a:t> Ο ασθενής μπορεί επίσης να ωφεληθεί από την εκμάθηση  ότι πρέπει να μοιραστεί ορισμένες λεπτομέρειες  της ασθένειάς του, όπως το περιεχόμενο των αυταπατών ή των παραισθήσεων μόνο με άτομο που παρέχει φροντίδα</a:t>
            </a:r>
          </a:p>
          <a:p>
            <a:pPr algn="just"/>
            <a:endParaRPr lang="el-GR" altLang="el-GR" sz="2000" dirty="0">
              <a:solidFill>
                <a:srgbClr val="000000"/>
              </a:solidFill>
              <a:cs typeface="Times New Roman" panose="02020603050405020304" pitchFamily="18" charset="0"/>
            </a:endParaRPr>
          </a:p>
        </p:txBody>
      </p:sp>
      <p:sp>
        <p:nvSpPr>
          <p:cNvPr id="8"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Σχιζοφρένεια - Διδασκαλία </a:t>
            </a:r>
            <a:r>
              <a:rPr lang="el-GR" sz="1400" dirty="0" err="1"/>
              <a:t>Αυτοφροντίδας</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36496338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10444" y="624771"/>
            <a:ext cx="8229600" cy="940966"/>
          </a:xfrm>
        </p:spPr>
        <p:txBody>
          <a:bodyPr>
            <a:noAutofit/>
          </a:bodyPr>
          <a:lstStyle/>
          <a:p>
            <a:r>
              <a:rPr lang="el-GR" altLang="el-GR" dirty="0"/>
              <a:t>Διαχείριση φαρμάκων. </a:t>
            </a:r>
          </a:p>
        </p:txBody>
      </p:sp>
      <p:sp>
        <p:nvSpPr>
          <p:cNvPr id="9" name="Θέση περιεχομένου 8"/>
          <p:cNvSpPr>
            <a:spLocks noGrp="1"/>
          </p:cNvSpPr>
          <p:nvPr>
            <p:ph idx="1"/>
            <p:custDataLst>
              <p:tags r:id="rId3"/>
            </p:custDataLst>
          </p:nvPr>
        </p:nvSpPr>
        <p:spPr>
          <a:xfrm>
            <a:off x="323528" y="1514381"/>
            <a:ext cx="8147248" cy="2351139"/>
          </a:xfrm>
        </p:spPr>
        <p:txBody>
          <a:bodyPr>
            <a:noAutofit/>
          </a:bodyPr>
          <a:lstStyle/>
          <a:p>
            <a:pPr algn="just">
              <a:lnSpc>
                <a:spcPct val="90000"/>
              </a:lnSpc>
            </a:pPr>
            <a:r>
              <a:rPr lang="el-GR" altLang="el-GR" sz="2000" dirty="0">
                <a:solidFill>
                  <a:srgbClr val="000000"/>
                </a:solidFill>
                <a:cs typeface="Times New Roman" panose="02020603050405020304" pitchFamily="18" charset="0"/>
              </a:rPr>
              <a:t>Η διατήρηση της θεραπευτικής αγωγής είναι ζωτικής σημασίας για μια επιτυχή έκβαση για τους ασθενείς  με σχιζοφρένια. </a:t>
            </a:r>
          </a:p>
          <a:p>
            <a:pPr algn="just">
              <a:lnSpc>
                <a:spcPct val="90000"/>
              </a:lnSpc>
            </a:pPr>
            <a:r>
              <a:rPr lang="el-GR" altLang="el-GR" sz="2000" dirty="0">
                <a:solidFill>
                  <a:srgbClr val="000000"/>
                </a:solidFill>
                <a:cs typeface="Times New Roman" panose="02020603050405020304" pitchFamily="18" charset="0"/>
              </a:rPr>
              <a:t>Η μη λήψη φαρμάκων είναι ένας από τους συχνότερους λόγους για την επανάληψη των ψυχωτικών συμπτωμάτων και την εισαγωγής σε νοσοκομείο </a:t>
            </a:r>
          </a:p>
          <a:p>
            <a:pPr algn="just">
              <a:lnSpc>
                <a:spcPct val="90000"/>
              </a:lnSpc>
            </a:pPr>
            <a:r>
              <a:rPr lang="el-GR" altLang="el-GR" sz="2000" dirty="0">
                <a:solidFill>
                  <a:srgbClr val="000000"/>
                </a:solidFill>
                <a:cs typeface="Times New Roman" panose="02020603050405020304" pitchFamily="18" charset="0"/>
              </a:rPr>
              <a:t> Οι ασθενείς που αποκρίνονται καλά και  διατηρούν την </a:t>
            </a:r>
            <a:r>
              <a:rPr lang="el-GR" altLang="el-GR" sz="2000" dirty="0" err="1">
                <a:solidFill>
                  <a:srgbClr val="000000"/>
                </a:solidFill>
                <a:cs typeface="Times New Roman" panose="02020603050405020304" pitchFamily="18" charset="0"/>
              </a:rPr>
              <a:t>αντιψυχωτική</a:t>
            </a:r>
            <a:r>
              <a:rPr lang="el-GR" altLang="el-GR" sz="2000" dirty="0">
                <a:solidFill>
                  <a:srgbClr val="000000"/>
                </a:solidFill>
                <a:cs typeface="Times New Roman" panose="02020603050405020304" pitchFamily="18" charset="0"/>
              </a:rPr>
              <a:t> θεραπευτική αγωγή φαρμάκων μπορούν  να οδηγηθούν σε σχετικά κανονικές ζωές </a:t>
            </a:r>
          </a:p>
          <a:p>
            <a:pPr algn="just">
              <a:lnSpc>
                <a:spcPct val="90000"/>
              </a:lnSpc>
            </a:pPr>
            <a:r>
              <a:rPr lang="el-GR" altLang="el-GR" sz="2000" dirty="0">
                <a:solidFill>
                  <a:srgbClr val="000000"/>
                </a:solidFill>
                <a:cs typeface="Times New Roman" panose="02020603050405020304" pitchFamily="18" charset="0"/>
              </a:rPr>
              <a:t>Εκείνοι που δεν αποκρίνονται καλά στη λήψη </a:t>
            </a:r>
            <a:r>
              <a:rPr lang="el-GR" altLang="el-GR" sz="2000" dirty="0" err="1">
                <a:solidFill>
                  <a:srgbClr val="000000"/>
                </a:solidFill>
                <a:cs typeface="Times New Roman" panose="02020603050405020304" pitchFamily="18" charset="0"/>
              </a:rPr>
              <a:t>αντιψυχωτικών</a:t>
            </a:r>
            <a:r>
              <a:rPr lang="el-GR" altLang="el-GR" sz="2000" dirty="0">
                <a:solidFill>
                  <a:srgbClr val="000000"/>
                </a:solidFill>
                <a:cs typeface="Times New Roman" panose="02020603050405020304" pitchFamily="18" charset="0"/>
              </a:rPr>
              <a:t> φαρμάκων μπορεί να αντιμετωπίσουν μια ζωή με συνεχείς απατηλές  ιδέες και  ψευδαισθήσεις, με αρνητικά συμπτώματα της νόσου, και συνεχή   εξασθένιση. </a:t>
            </a:r>
          </a:p>
          <a:p>
            <a:pPr algn="just">
              <a:lnSpc>
                <a:spcPct val="90000"/>
              </a:lnSpc>
            </a:pPr>
            <a:r>
              <a:rPr lang="el-GR" altLang="el-GR" sz="2000" dirty="0">
                <a:solidFill>
                  <a:srgbClr val="000000"/>
                </a:solidFill>
                <a:cs typeface="Times New Roman" panose="02020603050405020304" pitchFamily="18" charset="0"/>
              </a:rPr>
              <a:t>Πολλοί ασθενείς βρίσκονται κάπου  μεταξύ αυτών των δύο άκρων. </a:t>
            </a:r>
            <a:endParaRPr lang="el-GR" altLang="el-GR" sz="2000" dirty="0">
              <a:solidFill>
                <a:srgbClr val="000000"/>
              </a:solidFill>
              <a:cs typeface="Times New Roman" panose="02020603050405020304" pitchFamily="18" charset="0"/>
            </a:endParaRPr>
          </a:p>
        </p:txBody>
      </p:sp>
      <p:sp>
        <p:nvSpPr>
          <p:cNvPr id="8"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Σχιζοφρένεια - Διδασκαλία </a:t>
            </a:r>
            <a:r>
              <a:rPr lang="el-GR" sz="1400" dirty="0" err="1"/>
              <a:t>Αυτοφροντίδας</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27274461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30119" y="88255"/>
            <a:ext cx="8375849" cy="940966"/>
          </a:xfrm>
        </p:spPr>
        <p:txBody>
          <a:bodyPr>
            <a:noAutofit/>
          </a:bodyPr>
          <a:lstStyle/>
          <a:p>
            <a:r>
              <a:rPr lang="el-GR" altLang="el-GR" sz="4000" dirty="0" smtClean="0">
                <a:solidFill>
                  <a:srgbClr val="000000"/>
                </a:solidFill>
                <a:cs typeface="Times New Roman" panose="02020603050405020304" pitchFamily="18" charset="0"/>
              </a:rPr>
              <a:t>Θεραπευτική </a:t>
            </a:r>
            <a:r>
              <a:rPr lang="el-GR" altLang="el-GR" sz="4000" dirty="0">
                <a:solidFill>
                  <a:srgbClr val="000000"/>
                </a:solidFill>
                <a:cs typeface="Times New Roman" panose="02020603050405020304" pitchFamily="18" charset="0"/>
              </a:rPr>
              <a:t>αγωγή </a:t>
            </a:r>
            <a:r>
              <a:rPr lang="el-GR" altLang="el-GR" sz="4000" dirty="0" smtClean="0">
                <a:solidFill>
                  <a:srgbClr val="000000"/>
                </a:solidFill>
                <a:cs typeface="Times New Roman" panose="02020603050405020304" pitchFamily="18" charset="0"/>
              </a:rPr>
              <a:t>φαρμάκων.</a:t>
            </a:r>
            <a:endParaRPr lang="en-US" sz="2400" b="0" dirty="0"/>
          </a:p>
        </p:txBody>
      </p:sp>
      <p:sp>
        <p:nvSpPr>
          <p:cNvPr id="9" name="Θέση περιεχομένου 8"/>
          <p:cNvSpPr>
            <a:spLocks noGrp="1"/>
          </p:cNvSpPr>
          <p:nvPr>
            <p:ph idx="1"/>
            <p:custDataLst>
              <p:tags r:id="rId3"/>
            </p:custDataLst>
          </p:nvPr>
        </p:nvSpPr>
        <p:spPr>
          <a:xfrm>
            <a:off x="544419" y="1029221"/>
            <a:ext cx="8147248" cy="2351139"/>
          </a:xfrm>
        </p:spPr>
        <p:txBody>
          <a:bodyPr>
            <a:noAutofit/>
          </a:bodyPr>
          <a:lstStyle/>
          <a:p>
            <a:pPr>
              <a:lnSpc>
                <a:spcPct val="90000"/>
              </a:lnSpc>
            </a:pPr>
            <a:r>
              <a:rPr lang="el-GR" altLang="el-GR" sz="2400" dirty="0">
                <a:solidFill>
                  <a:srgbClr val="000000"/>
                </a:solidFill>
                <a:cs typeface="Times New Roman" panose="02020603050405020304" pitchFamily="18" charset="0"/>
              </a:rPr>
              <a:t>Υπάρχουν πολλοί λόγοι για τους οποίους οι ασθενείς δεν μπορούν  να διατηρήσουν τη θεραπευτική αγωγή φαρμάκων. </a:t>
            </a:r>
          </a:p>
          <a:p>
            <a:pPr>
              <a:lnSpc>
                <a:spcPct val="90000"/>
              </a:lnSpc>
            </a:pPr>
            <a:r>
              <a:rPr lang="el-GR" altLang="el-GR" sz="2400" dirty="0">
                <a:solidFill>
                  <a:srgbClr val="000000"/>
                </a:solidFill>
                <a:cs typeface="Times New Roman" panose="02020603050405020304" pitchFamily="18" charset="0"/>
              </a:rPr>
              <a:t>Ο νοσηλευτής πρέπει  να καθορίσει τα εμπόδια στη συμμόρφωση για κάθε ασθενή. </a:t>
            </a:r>
          </a:p>
          <a:p>
            <a:pPr>
              <a:lnSpc>
                <a:spcPct val="90000"/>
              </a:lnSpc>
            </a:pPr>
            <a:r>
              <a:rPr lang="el-GR" altLang="el-GR" sz="2400" dirty="0">
                <a:solidFill>
                  <a:srgbClr val="000000"/>
                </a:solidFill>
                <a:cs typeface="Times New Roman" panose="02020603050405020304" pitchFamily="18" charset="0"/>
              </a:rPr>
              <a:t>Μερικές φορές οι ασθενείς σκοπεύουν να πάρουν τα φάρμακά τους  όπως ορίζονται αλλά έχουν  δυσκολία να θυμηθούν πότε  και εάν το έκαναν. Μπορεί να δυσκολεύονται να τηρήσουν ένα στερεότυπο πρόγραμμα για τα φάρμακα. </a:t>
            </a:r>
          </a:p>
          <a:p>
            <a:pPr>
              <a:lnSpc>
                <a:spcPct val="90000"/>
              </a:lnSpc>
            </a:pPr>
            <a:r>
              <a:rPr lang="el-GR" altLang="el-GR" sz="2400" dirty="0">
                <a:solidFill>
                  <a:srgbClr val="000000"/>
                </a:solidFill>
                <a:cs typeface="Times New Roman" panose="02020603050405020304" pitchFamily="18" charset="0"/>
              </a:rPr>
              <a:t>Διάφορες μέθοδοι είναι διαθέσιμες για να βοηθήσουν τους ασθενείς να θυμηθούν πότε να πάρουν τα φάρμακα. Για παράδειγμα ένα κουτί χαπιών με διαχωριστικά για τις ημέρες της εβδομάδας και τις ώρες της ημέρας.</a:t>
            </a:r>
          </a:p>
          <a:p>
            <a:pPr>
              <a:lnSpc>
                <a:spcPct val="90000"/>
              </a:lnSpc>
            </a:pPr>
            <a:endParaRPr lang="el-GR" altLang="el-GR" sz="2400" dirty="0">
              <a:solidFill>
                <a:srgbClr val="000000"/>
              </a:solidFill>
              <a:cs typeface="Times New Roman" panose="02020603050405020304" pitchFamily="18" charset="0"/>
            </a:endParaRP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Σχιζοφρένεια - Διδασκαλία </a:t>
            </a:r>
            <a:r>
              <a:rPr lang="el-GR" sz="1400" dirty="0" err="1"/>
              <a:t>Αυτοφροντίδας</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17466519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4157" y="311575"/>
            <a:ext cx="8229600" cy="940966"/>
          </a:xfrm>
        </p:spPr>
        <p:txBody>
          <a:bodyPr>
            <a:noAutofit/>
          </a:bodyPr>
          <a:lstStyle/>
          <a:p>
            <a:r>
              <a:rPr lang="el-GR" altLang="el-GR" sz="3600" dirty="0" smtClean="0">
                <a:solidFill>
                  <a:srgbClr val="000000"/>
                </a:solidFill>
                <a:cs typeface="Times New Roman" panose="02020603050405020304" pitchFamily="18" charset="0"/>
              </a:rPr>
              <a:t>Πρακτικά εμπόδια στη                  συμμόρφωση φαρμάκων (1) </a:t>
            </a:r>
            <a:endParaRPr lang="en-US" sz="2000" b="0" dirty="0"/>
          </a:p>
        </p:txBody>
      </p:sp>
      <p:sp>
        <p:nvSpPr>
          <p:cNvPr id="9" name="Θέση περιεχομένου 8"/>
          <p:cNvSpPr>
            <a:spLocks noGrp="1"/>
          </p:cNvSpPr>
          <p:nvPr>
            <p:ph idx="1"/>
            <p:custDataLst>
              <p:tags r:id="rId3"/>
            </p:custDataLst>
          </p:nvPr>
        </p:nvSpPr>
        <p:spPr>
          <a:xfrm>
            <a:off x="539552" y="1348064"/>
            <a:ext cx="8147248" cy="2351139"/>
          </a:xfrm>
        </p:spPr>
        <p:txBody>
          <a:bodyPr>
            <a:noAutofit/>
          </a:bodyPr>
          <a:lstStyle/>
          <a:p>
            <a:r>
              <a:rPr lang="el-GR" altLang="el-GR" sz="2400" dirty="0">
                <a:solidFill>
                  <a:srgbClr val="000000"/>
                </a:solidFill>
                <a:cs typeface="Times New Roman" panose="02020603050405020304" pitchFamily="18" charset="0"/>
              </a:rPr>
              <a:t>Οι ασθενείς μπορούν να έχουν  πρακτικά εμπόδια στη συμμόρφωση φαρμάκων </a:t>
            </a:r>
            <a:r>
              <a:rPr lang="el-GR" altLang="el-GR" sz="2400" dirty="0" smtClean="0">
                <a:solidFill>
                  <a:srgbClr val="000000"/>
                </a:solidFill>
                <a:cs typeface="Times New Roman" panose="02020603050405020304" pitchFamily="18" charset="0"/>
              </a:rPr>
              <a:t>όπως :</a:t>
            </a:r>
          </a:p>
          <a:p>
            <a:pPr lvl="1"/>
            <a:r>
              <a:rPr lang="el-GR" altLang="el-GR" sz="2000" dirty="0" smtClean="0">
                <a:solidFill>
                  <a:srgbClr val="000000"/>
                </a:solidFill>
                <a:cs typeface="Times New Roman" panose="02020603050405020304" pitchFamily="18" charset="0"/>
              </a:rPr>
              <a:t> </a:t>
            </a:r>
            <a:r>
              <a:rPr lang="el-GR" altLang="el-GR" sz="2000" dirty="0">
                <a:solidFill>
                  <a:srgbClr val="000000"/>
                </a:solidFill>
                <a:cs typeface="Times New Roman" panose="02020603050405020304" pitchFamily="18" charset="0"/>
              </a:rPr>
              <a:t>τα ανεπαρκή χρήματα για να αγοράσουν τα ακριβά </a:t>
            </a:r>
            <a:r>
              <a:rPr lang="el-GR" altLang="el-GR" sz="2000" dirty="0" smtClean="0">
                <a:solidFill>
                  <a:srgbClr val="000000"/>
                </a:solidFill>
                <a:cs typeface="Times New Roman" panose="02020603050405020304" pitchFamily="18" charset="0"/>
              </a:rPr>
              <a:t>φάρμακα. </a:t>
            </a:r>
          </a:p>
          <a:p>
            <a:pPr lvl="1"/>
            <a:r>
              <a:rPr lang="el-GR" altLang="el-GR" sz="2000" dirty="0" smtClean="0">
                <a:solidFill>
                  <a:srgbClr val="000000"/>
                </a:solidFill>
                <a:cs typeface="Times New Roman" panose="02020603050405020304" pitchFamily="18" charset="0"/>
              </a:rPr>
              <a:t>την </a:t>
            </a:r>
            <a:r>
              <a:rPr lang="el-GR" altLang="el-GR" sz="2000" dirty="0">
                <a:solidFill>
                  <a:srgbClr val="000000"/>
                </a:solidFill>
                <a:cs typeface="Times New Roman" panose="02020603050405020304" pitchFamily="18" charset="0"/>
              </a:rPr>
              <a:t>έλλειψη </a:t>
            </a:r>
            <a:r>
              <a:rPr lang="el-GR" altLang="el-GR" sz="2000" dirty="0" smtClean="0">
                <a:solidFill>
                  <a:srgbClr val="000000"/>
                </a:solidFill>
                <a:cs typeface="Times New Roman" panose="02020603050405020304" pitchFamily="18" charset="0"/>
              </a:rPr>
              <a:t>μεταφοράς. </a:t>
            </a:r>
          </a:p>
          <a:p>
            <a:pPr lvl="1"/>
            <a:r>
              <a:rPr lang="el-GR" altLang="el-GR" sz="2000" dirty="0" smtClean="0">
                <a:solidFill>
                  <a:srgbClr val="000000"/>
                </a:solidFill>
                <a:cs typeface="Times New Roman" panose="02020603050405020304" pitchFamily="18" charset="0"/>
              </a:rPr>
              <a:t>τη </a:t>
            </a:r>
            <a:r>
              <a:rPr lang="el-GR" altLang="el-GR" sz="2000" dirty="0">
                <a:solidFill>
                  <a:srgbClr val="000000"/>
                </a:solidFill>
                <a:cs typeface="Times New Roman" panose="02020603050405020304" pitchFamily="18" charset="0"/>
              </a:rPr>
              <a:t>γνώση για το πώς να λάβουν τις </a:t>
            </a:r>
            <a:r>
              <a:rPr lang="el-GR" altLang="el-GR" sz="2000" dirty="0" smtClean="0">
                <a:solidFill>
                  <a:srgbClr val="000000"/>
                </a:solidFill>
                <a:cs typeface="Times New Roman" panose="02020603050405020304" pitchFamily="18" charset="0"/>
              </a:rPr>
              <a:t>συνταγές.</a:t>
            </a:r>
          </a:p>
          <a:p>
            <a:pPr lvl="1"/>
            <a:r>
              <a:rPr lang="el-GR" altLang="el-GR" sz="2000" dirty="0" smtClean="0">
                <a:solidFill>
                  <a:srgbClr val="000000"/>
                </a:solidFill>
                <a:cs typeface="Times New Roman" panose="02020603050405020304" pitchFamily="18" charset="0"/>
              </a:rPr>
              <a:t>την </a:t>
            </a:r>
            <a:r>
              <a:rPr lang="el-GR" altLang="el-GR" sz="2000" dirty="0">
                <a:solidFill>
                  <a:srgbClr val="000000"/>
                </a:solidFill>
                <a:cs typeface="Times New Roman" panose="02020603050405020304" pitchFamily="18" charset="0"/>
              </a:rPr>
              <a:t>ικανότητα  να προγραμματίσουν και να πάρουν τις νέες συνταγές.</a:t>
            </a:r>
          </a:p>
          <a:p>
            <a:r>
              <a:rPr lang="el-GR" altLang="el-GR" sz="2400" dirty="0">
                <a:solidFill>
                  <a:srgbClr val="000000"/>
                </a:solidFill>
                <a:cs typeface="Times New Roman" panose="02020603050405020304" pitchFamily="18" charset="0"/>
              </a:rPr>
              <a:t> Οι ασθενείς μπορούν συνήθως να υπερνικήσουν  όλα αυτά τα εμπόδια μόλις προσδιοριστούν. </a:t>
            </a:r>
            <a:endParaRPr lang="el-GR" altLang="el-GR" sz="2400" dirty="0">
              <a:solidFill>
                <a:srgbClr val="000000"/>
              </a:solidFill>
              <a:cs typeface="Times New Roman" panose="02020603050405020304" pitchFamily="18" charset="0"/>
            </a:endParaRP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Σχιζοφρένεια - Διδασκαλία </a:t>
            </a:r>
            <a:r>
              <a:rPr lang="el-GR" sz="1400" dirty="0" err="1"/>
              <a:t>Αυτοφροντίδας</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Tree>
    <p:custDataLst>
      <p:tags r:id="rId1"/>
    </p:custDataLst>
    <p:extLst>
      <p:ext uri="{BB962C8B-B14F-4D97-AF65-F5344CB8AC3E}">
        <p14:creationId xmlns:p14="http://schemas.microsoft.com/office/powerpoint/2010/main" val="25262799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sz="3600" dirty="0">
                <a:solidFill>
                  <a:srgbClr val="000000"/>
                </a:solidFill>
                <a:latin typeface="+mn-lt"/>
              </a:rPr>
              <a:t>Πρακτικά εμπόδια στη                  συμμόρφωση φαρμάκων </a:t>
            </a:r>
            <a:r>
              <a:rPr lang="el-GR" altLang="el-GR" sz="3600" dirty="0" smtClean="0">
                <a:solidFill>
                  <a:srgbClr val="000000"/>
                </a:solidFill>
                <a:latin typeface="+mn-lt"/>
              </a:rPr>
              <a:t>(2) </a:t>
            </a:r>
            <a:endParaRPr lang="en-US" sz="2000" b="0" dirty="0">
              <a:latin typeface="+mn-lt"/>
            </a:endParaRPr>
          </a:p>
        </p:txBody>
      </p:sp>
      <p:sp>
        <p:nvSpPr>
          <p:cNvPr id="9" name="Θέση περιεχομένου 8"/>
          <p:cNvSpPr>
            <a:spLocks noGrp="1"/>
          </p:cNvSpPr>
          <p:nvPr>
            <p:ph idx="1"/>
            <p:custDataLst>
              <p:tags r:id="rId3"/>
            </p:custDataLst>
          </p:nvPr>
        </p:nvSpPr>
        <p:spPr>
          <a:xfrm>
            <a:off x="457200" y="1556792"/>
            <a:ext cx="8147248" cy="2351139"/>
          </a:xfrm>
        </p:spPr>
        <p:txBody>
          <a:bodyPr>
            <a:noAutofit/>
          </a:bodyPr>
          <a:lstStyle/>
          <a:p>
            <a:pPr>
              <a:lnSpc>
                <a:spcPct val="90000"/>
              </a:lnSpc>
            </a:pPr>
            <a:r>
              <a:rPr lang="el-GR" altLang="el-GR" sz="2400" dirty="0">
                <a:solidFill>
                  <a:srgbClr val="000000"/>
                </a:solidFill>
                <a:cs typeface="Times New Roman" panose="02020603050405020304" pitchFamily="18" charset="0"/>
              </a:rPr>
              <a:t>Μερικές φορές οι ασθενείς αποφασίζουν να μειώσουν ή να σταματήσουν τα φάρμακά τους λόγω ανησυχίας ή ενοχλητικών παρενεργειών.</a:t>
            </a:r>
          </a:p>
          <a:p>
            <a:pPr>
              <a:lnSpc>
                <a:spcPct val="90000"/>
              </a:lnSpc>
            </a:pPr>
            <a:r>
              <a:rPr lang="el-GR" altLang="el-GR" sz="2400" dirty="0">
                <a:solidFill>
                  <a:srgbClr val="000000"/>
                </a:solidFill>
                <a:cs typeface="Times New Roman" panose="02020603050405020304" pitchFamily="18" charset="0"/>
              </a:rPr>
              <a:t>Οι παρεμβάσεις, όπως  η κατανάλωση μιας κατάλληλης διατροφής και η κατανάλωση αρκετών υγρών, η χρησιμοποίηση  ενός τρόπου για να αποφύγουν τη δυσκοιλιότητα, μπορούν να βοηθήσουν να ελέγξουν μερικές από αυτές τις δυσάρεστες παρενέργειες </a:t>
            </a:r>
          </a:p>
          <a:p>
            <a:pPr>
              <a:lnSpc>
                <a:spcPct val="90000"/>
              </a:lnSpc>
            </a:pPr>
            <a:r>
              <a:rPr lang="el-GR" altLang="el-GR" sz="2400" dirty="0">
                <a:solidFill>
                  <a:srgbClr val="000000"/>
                </a:solidFill>
                <a:cs typeface="Times New Roman" panose="02020603050405020304" pitchFamily="18" charset="0"/>
              </a:rPr>
              <a:t>Μερικές  παρενέργειες, όπως το ξηρό στόμα και η θολωμένη όραση,  εξαφανίζονται με το χρόνο ή με τις χαμηλότερες δόσεις του φαρμάκου. </a:t>
            </a: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Σχιζοφρένεια - Διδασκαλία </a:t>
            </a:r>
            <a:r>
              <a:rPr lang="el-GR" sz="1400" dirty="0" err="1"/>
              <a:t>Αυτοφροντίδας</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9758737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79512" y="260648"/>
            <a:ext cx="8964488" cy="940966"/>
          </a:xfrm>
        </p:spPr>
        <p:txBody>
          <a:bodyPr>
            <a:noAutofit/>
          </a:bodyPr>
          <a:lstStyle/>
          <a:p>
            <a:r>
              <a:rPr lang="el-GR" altLang="el-GR" smtClean="0">
                <a:solidFill>
                  <a:srgbClr val="000000"/>
                </a:solidFill>
                <a:cs typeface="Times New Roman" panose="02020603050405020304" pitchFamily="18" charset="0"/>
              </a:rPr>
              <a:t>Παρενέργειες</a:t>
            </a:r>
            <a:endParaRPr lang="en-US" sz="2800" b="0" dirty="0"/>
          </a:p>
        </p:txBody>
      </p:sp>
      <p:sp>
        <p:nvSpPr>
          <p:cNvPr id="9" name="Θέση περιεχομένου 8"/>
          <p:cNvSpPr>
            <a:spLocks noGrp="1"/>
          </p:cNvSpPr>
          <p:nvPr>
            <p:ph idx="1"/>
            <p:custDataLst>
              <p:tags r:id="rId3"/>
            </p:custDataLst>
          </p:nvPr>
        </p:nvSpPr>
        <p:spPr>
          <a:xfrm>
            <a:off x="390364" y="1628800"/>
            <a:ext cx="8147248" cy="2351139"/>
          </a:xfrm>
        </p:spPr>
        <p:txBody>
          <a:bodyPr>
            <a:noAutofit/>
          </a:bodyPr>
          <a:lstStyle/>
          <a:p>
            <a:pPr algn="just">
              <a:lnSpc>
                <a:spcPct val="90000"/>
              </a:lnSpc>
            </a:pPr>
            <a:r>
              <a:rPr lang="el-GR" altLang="el-GR" sz="2400" dirty="0" smtClean="0">
                <a:solidFill>
                  <a:srgbClr val="000000"/>
                </a:solidFill>
                <a:cs typeface="Times New Roman" panose="02020603050405020304" pitchFamily="18" charset="0"/>
              </a:rPr>
              <a:t>Μερικές παρενέργειες, όπως εκείνες που έχουν επιπτώσεις στη σεξουαλική  λειτουργία, είναι ενοχλητικές για τον ασθενή, κάνουν τον ασθενή να ντρέπεται, και ο  ασθενής μπορεί να επιβεβαιώσει αυτές τις παρενέργειες  μόνο εάν ο νοσηλευτής ερευνά άμεσα για αυτές. Αυτό  μπορεί να απαιτήσει τη λήψη έναν διαφορετικού τύπου  </a:t>
            </a:r>
            <a:r>
              <a:rPr lang="el-GR" altLang="el-GR" sz="2400" dirty="0" err="1" smtClean="0">
                <a:solidFill>
                  <a:srgbClr val="000000"/>
                </a:solidFill>
                <a:cs typeface="Times New Roman" panose="02020603050405020304" pitchFamily="18" charset="0"/>
              </a:rPr>
              <a:t>αντιψυχωτικών</a:t>
            </a:r>
            <a:r>
              <a:rPr lang="el-GR" altLang="el-GR" sz="2400" dirty="0" smtClean="0">
                <a:solidFill>
                  <a:srgbClr val="000000"/>
                </a:solidFill>
                <a:cs typeface="Times New Roman" panose="02020603050405020304" pitchFamily="18" charset="0"/>
              </a:rPr>
              <a:t> φαρμάκων.</a:t>
            </a:r>
          </a:p>
          <a:p>
            <a:pPr algn="just">
              <a:lnSpc>
                <a:spcPct val="90000"/>
              </a:lnSpc>
            </a:pPr>
            <a:r>
              <a:rPr lang="el-GR" altLang="el-GR" sz="2400" dirty="0" smtClean="0">
                <a:solidFill>
                  <a:srgbClr val="000000"/>
                </a:solidFill>
                <a:cs typeface="Times New Roman" panose="02020603050405020304" pitchFamily="18" charset="0"/>
              </a:rPr>
              <a:t>Μερικές φορές ένας ασθενής διακόπτει τα φάρμακα επειδή τα αντιπαθεί  ή θεωρεί  ότι δεν τα χρειάζεται. </a:t>
            </a:r>
            <a:endParaRPr lang="el-GR" altLang="el-GR" sz="2400" dirty="0">
              <a:solidFill>
                <a:srgbClr val="000000"/>
              </a:solidFill>
              <a:cs typeface="Times New Roman" panose="02020603050405020304" pitchFamily="18" charset="0"/>
            </a:endParaRP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Σχιζοφρένεια - Διδασκαλία </a:t>
            </a:r>
            <a:r>
              <a:rPr lang="el-GR" sz="1400" dirty="0" err="1"/>
              <a:t>Αυτοφροντίδας</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38834374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07504" y="260648"/>
            <a:ext cx="9036496" cy="940966"/>
          </a:xfrm>
        </p:spPr>
        <p:txBody>
          <a:bodyPr>
            <a:noAutofit/>
          </a:bodyPr>
          <a:lstStyle/>
          <a:p>
            <a:r>
              <a:rPr lang="el-GR" altLang="el-GR" dirty="0" smtClean="0">
                <a:solidFill>
                  <a:srgbClr val="000000"/>
                </a:solidFill>
                <a:cs typeface="Times New Roman" panose="02020603050405020304" pitchFamily="18" charset="0"/>
              </a:rPr>
              <a:t>Άρνηση λήψης φαρμάκων</a:t>
            </a:r>
            <a:endParaRPr lang="en-US" sz="2800" b="0" dirty="0"/>
          </a:p>
        </p:txBody>
      </p:sp>
      <p:sp>
        <p:nvSpPr>
          <p:cNvPr id="9" name="Θέση περιεχομένου 8"/>
          <p:cNvSpPr>
            <a:spLocks noGrp="1"/>
          </p:cNvSpPr>
          <p:nvPr>
            <p:ph idx="1"/>
            <p:custDataLst>
              <p:tags r:id="rId3"/>
            </p:custDataLst>
          </p:nvPr>
        </p:nvSpPr>
        <p:spPr>
          <a:xfrm>
            <a:off x="457200" y="1427842"/>
            <a:ext cx="8147248" cy="2351139"/>
          </a:xfrm>
        </p:spPr>
        <p:txBody>
          <a:bodyPr>
            <a:noAutofit/>
          </a:bodyPr>
          <a:lstStyle/>
          <a:p>
            <a:r>
              <a:rPr lang="el-GR" altLang="el-GR" sz="2000" dirty="0">
                <a:solidFill>
                  <a:srgbClr val="000000"/>
                </a:solidFill>
                <a:cs typeface="Times New Roman" panose="02020603050405020304" pitchFamily="18" charset="0"/>
              </a:rPr>
              <a:t> Ο  πελάτης μπορεί να ήταν  πρόθυμος να πάρει τα φάρμακα κατά τη βίωση  των ψυχωτικών συμπτωμάτων αλλά μπορεί να θεωρήσει ότι το φάρμακο  είναι περιττό όταν αισθάνεται καλά. </a:t>
            </a:r>
          </a:p>
          <a:p>
            <a:r>
              <a:rPr lang="el-GR" altLang="el-GR" sz="2000" dirty="0">
                <a:solidFill>
                  <a:srgbClr val="000000"/>
                </a:solidFill>
                <a:cs typeface="Times New Roman" panose="02020603050405020304" pitchFamily="18" charset="0"/>
              </a:rPr>
              <a:t>Με την άρνηση  να ληφθούν τα φάρμακα, ο ασθενής μπορεί να αρνηθεί την  ύπαρξη ή τη δριμύτητα της σχιζοφρένιας. Αυτά τα ζητήματα  της μη συμμόρφωσης είναι δυσκολότερο να επιλυθούν.</a:t>
            </a:r>
          </a:p>
          <a:p>
            <a:r>
              <a:rPr lang="el-GR" altLang="el-GR" sz="2000" dirty="0">
                <a:solidFill>
                  <a:srgbClr val="000000"/>
                </a:solidFill>
                <a:cs typeface="Times New Roman" panose="02020603050405020304" pitchFamily="18" charset="0"/>
              </a:rPr>
              <a:t>  Ο νοσηλευτής μπορεί να διδάξει τον ασθενή για τη σχιζοφρένια, τη φύση της χρόνιας ασθένειας, και τη σημασία  των φαρμάκων στη διαχείριση των συμπτωμάτων και την παρεμπόδιση  της υποτροπής. Παραδείγματος χάριν, ο νοσηλευτής θα μπορούσε να πει, " αυτό το  φάρμακο σας βοηθά να σκεφτείτε πιο καθαρά "  ή " η λήψη  αυτού του φαρμάκου θα  καταστήσει λιγότερο πιθανό ότι  θα ακούσετε τις ενοχλητικές φωνές στο μυαλό σας πάλι." </a:t>
            </a:r>
            <a:endParaRPr lang="el-GR" altLang="el-GR" sz="2000" dirty="0">
              <a:solidFill>
                <a:srgbClr val="000000"/>
              </a:solidFill>
              <a:cs typeface="Times New Roman" panose="02020603050405020304" pitchFamily="18" charset="0"/>
            </a:endParaRP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Σχιζοφρένεια - Διδασκαλία </a:t>
            </a:r>
            <a:r>
              <a:rPr lang="el-GR" sz="1400" dirty="0" err="1"/>
              <a:t>Αυτοφροντίδας</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16</a:t>
            </a:fld>
            <a:endParaRPr lang="el-GR" sz="1400" dirty="0"/>
          </a:p>
        </p:txBody>
      </p:sp>
    </p:spTree>
    <p:custDataLst>
      <p:tags r:id="rId1"/>
    </p:custDataLst>
    <p:extLst>
      <p:ext uri="{BB962C8B-B14F-4D97-AF65-F5344CB8AC3E}">
        <p14:creationId xmlns:p14="http://schemas.microsoft.com/office/powerpoint/2010/main" val="21907910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476672"/>
            <a:ext cx="8229600" cy="940966"/>
          </a:xfrm>
        </p:spPr>
        <p:txBody>
          <a:bodyPr>
            <a:noAutofit/>
          </a:bodyPr>
          <a:lstStyle/>
          <a:p>
            <a:r>
              <a:rPr lang="el-GR" altLang="el-GR" dirty="0"/>
              <a:t>Αξιολόγηση</a:t>
            </a:r>
            <a:endParaRPr lang="el-GR" dirty="0"/>
          </a:p>
        </p:txBody>
      </p:sp>
      <p:sp>
        <p:nvSpPr>
          <p:cNvPr id="9" name="Θέση περιεχομένου 8"/>
          <p:cNvSpPr>
            <a:spLocks noGrp="1"/>
          </p:cNvSpPr>
          <p:nvPr>
            <p:ph idx="1"/>
            <p:custDataLst>
              <p:tags r:id="rId3"/>
            </p:custDataLst>
          </p:nvPr>
        </p:nvSpPr>
        <p:spPr>
          <a:xfrm>
            <a:off x="215516" y="1268760"/>
            <a:ext cx="8712968" cy="2351139"/>
          </a:xfrm>
        </p:spPr>
        <p:txBody>
          <a:bodyPr>
            <a:noAutofit/>
          </a:bodyPr>
          <a:lstStyle/>
          <a:p>
            <a:pPr>
              <a:lnSpc>
                <a:spcPct val="90000"/>
              </a:lnSpc>
            </a:pPr>
            <a:r>
              <a:rPr lang="el-GR" altLang="el-GR" sz="2400" dirty="0">
                <a:solidFill>
                  <a:srgbClr val="000000"/>
                </a:solidFill>
                <a:cs typeface="Times New Roman" panose="02020603050405020304" pitchFamily="18" charset="0"/>
              </a:rPr>
              <a:t>Ο νοσηλευτής πρέπει να εξετάσει την αξιολόγηση του σχεδίου  φροντίδας στα πλαίσια κάθε ασθενούς και οικογένειας. </a:t>
            </a:r>
            <a:endParaRPr lang="el-GR" altLang="el-GR" sz="2400" dirty="0">
              <a:solidFill>
                <a:srgbClr val="000000"/>
              </a:solidFill>
              <a:latin typeface="Times New Roman" panose="02020603050405020304" pitchFamily="18" charset="0"/>
            </a:endParaRPr>
          </a:p>
          <a:p>
            <a:pPr>
              <a:lnSpc>
                <a:spcPct val="90000"/>
              </a:lnSpc>
            </a:pPr>
            <a:r>
              <a:rPr lang="el-GR" altLang="el-GR" sz="2400" dirty="0">
                <a:solidFill>
                  <a:srgbClr val="000000"/>
                </a:solidFill>
                <a:cs typeface="Times New Roman" panose="02020603050405020304" pitchFamily="18" charset="0"/>
              </a:rPr>
              <a:t>Η τρέχουσα  αξιολόγηση παρέχει τα στοιχεία για να καθορίσει εάν οι μεμονωμένες  εκβάσεις του ασθενούς επιτεύχθηκαν. </a:t>
            </a:r>
            <a:endParaRPr lang="el-GR" altLang="el-GR" sz="2400" dirty="0">
              <a:solidFill>
                <a:srgbClr val="000000"/>
              </a:solidFill>
              <a:latin typeface="Times New Roman" panose="02020603050405020304" pitchFamily="18" charset="0"/>
            </a:endParaRPr>
          </a:p>
          <a:p>
            <a:pPr>
              <a:lnSpc>
                <a:spcPct val="90000"/>
              </a:lnSpc>
            </a:pPr>
            <a:r>
              <a:rPr lang="el-GR" altLang="el-GR" sz="2400" dirty="0">
                <a:solidFill>
                  <a:srgbClr val="000000"/>
                </a:solidFill>
                <a:cs typeface="Times New Roman" panose="02020603050405020304" pitchFamily="18" charset="0"/>
              </a:rPr>
              <a:t>Η αντίληψη του ασθενούς για την επιτυχία της παρέμβασης παίζει επίσης έναν ρόλο  στην αξιολόγηση. </a:t>
            </a:r>
            <a:endParaRPr lang="el-GR" altLang="el-GR" sz="2400" dirty="0">
              <a:solidFill>
                <a:srgbClr val="000000"/>
              </a:solidFill>
              <a:latin typeface="Times New Roman" panose="02020603050405020304" pitchFamily="18" charset="0"/>
            </a:endParaRPr>
          </a:p>
          <a:p>
            <a:pPr>
              <a:lnSpc>
                <a:spcPct val="90000"/>
              </a:lnSpc>
            </a:pPr>
            <a:r>
              <a:rPr lang="el-GR" altLang="el-GR" sz="2400" dirty="0">
                <a:solidFill>
                  <a:srgbClr val="000000"/>
                </a:solidFill>
                <a:cs typeface="Times New Roman" panose="02020603050405020304" pitchFamily="18" charset="0"/>
              </a:rPr>
              <a:t>Ακόμα κι αν όλες οι εκβάσεις επιτυγχάνονται, ο νοσηλευτής πρέπει να ρωτήσει εάν ο ασθενής είναι άνετος ή ικανοποιημένος με την ποιότητα της ζωής του. </a:t>
            </a:r>
          </a:p>
          <a:p>
            <a:pPr>
              <a:lnSpc>
                <a:spcPct val="90000"/>
              </a:lnSpc>
            </a:pPr>
            <a:r>
              <a:rPr lang="el-GR" altLang="el-GR" sz="2400" dirty="0">
                <a:solidFill>
                  <a:srgbClr val="000000"/>
                </a:solidFill>
                <a:cs typeface="Times New Roman" panose="02020603050405020304" pitchFamily="18" charset="0"/>
              </a:rPr>
              <a:t>Υπό μια έννοια, η αξιολόγηση της θεραπείας  της σχιζοφρένιας είναι βασισμένη στα εξής:</a:t>
            </a:r>
            <a:endParaRPr lang="el-GR" altLang="el-GR" sz="2400" dirty="0">
              <a:cs typeface="Times New Roman" panose="02020603050405020304" pitchFamily="18" charset="0"/>
            </a:endParaRPr>
          </a:p>
        </p:txBody>
      </p:sp>
      <p:sp>
        <p:nvSpPr>
          <p:cNvPr id="8"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Σχιζοφρένεια - Διδασκαλία </a:t>
            </a:r>
            <a:r>
              <a:rPr lang="el-GR" sz="1400" dirty="0" err="1"/>
              <a:t>Αυτοφροντίδας</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17</a:t>
            </a:fld>
            <a:endParaRPr lang="el-GR" sz="1400" dirty="0"/>
          </a:p>
        </p:txBody>
      </p:sp>
    </p:spTree>
    <p:custDataLst>
      <p:tags r:id="rId1"/>
    </p:custDataLst>
    <p:extLst>
      <p:ext uri="{BB962C8B-B14F-4D97-AF65-F5344CB8AC3E}">
        <p14:creationId xmlns:p14="http://schemas.microsoft.com/office/powerpoint/2010/main" val="19110244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0"/>
            <a:ext cx="8229600" cy="940966"/>
          </a:xfrm>
        </p:spPr>
        <p:txBody>
          <a:bodyPr>
            <a:noAutofit/>
          </a:bodyPr>
          <a:lstStyle/>
          <a:p>
            <a:r>
              <a:rPr lang="el-GR" altLang="el-GR" sz="3600" dirty="0" smtClean="0">
                <a:solidFill>
                  <a:srgbClr val="000000"/>
                </a:solidFill>
                <a:latin typeface="+mn-lt"/>
              </a:rPr>
              <a:t>Θεραπεία της </a:t>
            </a:r>
            <a:r>
              <a:rPr lang="el-GR" altLang="el-GR" sz="3600" dirty="0">
                <a:solidFill>
                  <a:srgbClr val="000000"/>
                </a:solidFill>
                <a:latin typeface="+mn-lt"/>
              </a:rPr>
              <a:t>σχιζοφρένιας </a:t>
            </a:r>
            <a:endParaRPr lang="en-US" sz="2000" b="0" dirty="0">
              <a:latin typeface="+mn-lt"/>
            </a:endParaRPr>
          </a:p>
        </p:txBody>
      </p:sp>
      <p:sp>
        <p:nvSpPr>
          <p:cNvPr id="9" name="Θέση περιεχομένου 8"/>
          <p:cNvSpPr>
            <a:spLocks noGrp="1"/>
          </p:cNvSpPr>
          <p:nvPr>
            <p:ph idx="1"/>
            <p:custDataLst>
              <p:tags r:id="rId3"/>
            </p:custDataLst>
          </p:nvPr>
        </p:nvSpPr>
        <p:spPr>
          <a:xfrm>
            <a:off x="107504" y="897321"/>
            <a:ext cx="8712968" cy="2351139"/>
          </a:xfrm>
        </p:spPr>
        <p:txBody>
          <a:bodyPr>
            <a:noAutofit/>
          </a:bodyPr>
          <a:lstStyle/>
          <a:p>
            <a:pPr>
              <a:lnSpc>
                <a:spcPct val="90000"/>
              </a:lnSpc>
            </a:pPr>
            <a:r>
              <a:rPr lang="el-GR" altLang="el-GR" sz="2400" dirty="0">
                <a:solidFill>
                  <a:srgbClr val="000000"/>
                </a:solidFill>
                <a:cs typeface="Times New Roman" panose="02020603050405020304" pitchFamily="18" charset="0"/>
              </a:rPr>
              <a:t>Έχουν εξαφανιστεί τα ψυχωτικά συμπτώματα  του ασθενούς ; Αν όχι, μπορεί ο ασθενής να πραγματοποιήσει δική του καθημερινή ζωή  παρά την εμμονή σε μερικά ψυχωτικά συμπτώματα; </a:t>
            </a:r>
          </a:p>
          <a:p>
            <a:pPr>
              <a:lnSpc>
                <a:spcPct val="90000"/>
              </a:lnSpc>
            </a:pPr>
            <a:r>
              <a:rPr lang="el-GR" altLang="el-GR" sz="2400" dirty="0" smtClean="0">
                <a:solidFill>
                  <a:srgbClr val="000000"/>
                </a:solidFill>
                <a:cs typeface="Times New Roman" panose="02020603050405020304" pitchFamily="18" charset="0"/>
              </a:rPr>
              <a:t>Καταλαβαίνει </a:t>
            </a:r>
            <a:r>
              <a:rPr lang="el-GR" altLang="el-GR" sz="2400" dirty="0">
                <a:solidFill>
                  <a:srgbClr val="000000"/>
                </a:solidFill>
                <a:cs typeface="Times New Roman" panose="02020603050405020304" pitchFamily="18" charset="0"/>
              </a:rPr>
              <a:t>ο ασθενής τη θεραπευτική αγωγή φαρμάκων; </a:t>
            </a:r>
          </a:p>
          <a:p>
            <a:pPr>
              <a:lnSpc>
                <a:spcPct val="90000"/>
              </a:lnSpc>
            </a:pPr>
            <a:r>
              <a:rPr lang="el-GR" altLang="el-GR" sz="2400" dirty="0" smtClean="0">
                <a:solidFill>
                  <a:srgbClr val="000000"/>
                </a:solidFill>
                <a:cs typeface="Times New Roman" panose="02020603050405020304" pitchFamily="18" charset="0"/>
              </a:rPr>
              <a:t>Κατέχει </a:t>
            </a:r>
            <a:r>
              <a:rPr lang="el-GR" altLang="el-GR" sz="2400" dirty="0">
                <a:solidFill>
                  <a:srgbClr val="000000"/>
                </a:solidFill>
                <a:cs typeface="Times New Roman" panose="02020603050405020304" pitchFamily="18" charset="0"/>
              </a:rPr>
              <a:t>ο ασθενής  τις απαραίτητες λειτουργικές ικανότητες για την κοινοτική διαβίωση; </a:t>
            </a:r>
          </a:p>
          <a:p>
            <a:pPr>
              <a:lnSpc>
                <a:spcPct val="90000"/>
              </a:lnSpc>
            </a:pPr>
            <a:r>
              <a:rPr lang="el-GR" altLang="el-GR" sz="2400" dirty="0" smtClean="0">
                <a:solidFill>
                  <a:srgbClr val="000000"/>
                </a:solidFill>
                <a:cs typeface="Times New Roman" panose="02020603050405020304" pitchFamily="18" charset="0"/>
              </a:rPr>
              <a:t>Είναι </a:t>
            </a:r>
            <a:r>
              <a:rPr lang="el-GR" altLang="el-GR" sz="2400" dirty="0">
                <a:solidFill>
                  <a:srgbClr val="000000"/>
                </a:solidFill>
                <a:cs typeface="Times New Roman" panose="02020603050405020304" pitchFamily="18" charset="0"/>
              </a:rPr>
              <a:t>οι κοινοτικοί πόροι επαρκείς να βοηθήσουν τον ασθενή να ζήσει επιτυχώς στην κοινότητα;  </a:t>
            </a:r>
            <a:endParaRPr lang="el-GR" altLang="el-GR" sz="2400" dirty="0" smtClean="0">
              <a:solidFill>
                <a:srgbClr val="000000"/>
              </a:solidFill>
              <a:cs typeface="Times New Roman" panose="02020603050405020304" pitchFamily="18" charset="0"/>
            </a:endParaRPr>
          </a:p>
          <a:p>
            <a:pPr>
              <a:lnSpc>
                <a:spcPct val="90000"/>
              </a:lnSpc>
            </a:pPr>
            <a:r>
              <a:rPr lang="el-GR" altLang="el-GR" sz="2400" dirty="0">
                <a:solidFill>
                  <a:srgbClr val="000000"/>
                </a:solidFill>
                <a:cs typeface="Times New Roman" panose="02020603050405020304" pitchFamily="18" charset="0"/>
              </a:rPr>
              <a:t>Υπάρχει ένα ικανοποιητικό σχέδιο παρακολούθησης ή σχέδιο κρίσης σε ισχύ για να εξεταστεί η υποτροπή των συμπτωμάτων ή οι δυσκολίες που συναντιούνται στην κοινότητα; </a:t>
            </a:r>
          </a:p>
          <a:p>
            <a:pPr>
              <a:lnSpc>
                <a:spcPct val="90000"/>
              </a:lnSpc>
            </a:pPr>
            <a:r>
              <a:rPr lang="el-GR" altLang="el-GR" sz="2400" dirty="0">
                <a:solidFill>
                  <a:srgbClr val="000000"/>
                </a:solidFill>
                <a:cs typeface="Times New Roman" panose="02020603050405020304" pitchFamily="18" charset="0"/>
              </a:rPr>
              <a:t>Έχουν ο ασθενής και η οικογένεια επαρκή γνώση για τη σχιζοφρένια; </a:t>
            </a:r>
          </a:p>
          <a:p>
            <a:pPr>
              <a:lnSpc>
                <a:spcPct val="90000"/>
              </a:lnSpc>
            </a:pPr>
            <a:endParaRPr lang="el-GR" altLang="el-GR" sz="2400" dirty="0">
              <a:solidFill>
                <a:srgbClr val="000000"/>
              </a:solidFill>
              <a:cs typeface="Times New Roman" panose="02020603050405020304" pitchFamily="18" charset="0"/>
            </a:endParaRP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Σχιζοφρένεια - Διδασκαλία </a:t>
            </a:r>
            <a:r>
              <a:rPr lang="el-GR" sz="1400" dirty="0" err="1"/>
              <a:t>Αυτοφροντίδας</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18</a:t>
            </a:fld>
            <a:endParaRPr lang="el-GR" sz="1400" dirty="0"/>
          </a:p>
        </p:txBody>
      </p:sp>
    </p:spTree>
    <p:custDataLst>
      <p:tags r:id="rId1"/>
    </p:custDataLst>
    <p:extLst>
      <p:ext uri="{BB962C8B-B14F-4D97-AF65-F5344CB8AC3E}">
        <p14:creationId xmlns:p14="http://schemas.microsoft.com/office/powerpoint/2010/main" val="18592760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sz="3600" dirty="0" smtClean="0"/>
              <a:t>Διδασκαλία Ασθενών και διαχείριση φαρμάκων – </a:t>
            </a:r>
            <a:r>
              <a:rPr lang="el-GR" sz="3600" dirty="0" err="1" smtClean="0"/>
              <a:t>Αντιψυχωτικά</a:t>
            </a:r>
            <a:r>
              <a:rPr lang="el-GR" sz="3600" dirty="0" smtClean="0"/>
              <a:t> (1)</a:t>
            </a:r>
            <a:endParaRPr lang="el-GR" sz="3600" dirty="0"/>
          </a:p>
        </p:txBody>
      </p:sp>
      <p:sp>
        <p:nvSpPr>
          <p:cNvPr id="9" name="Θέση περιεχομένου 8"/>
          <p:cNvSpPr>
            <a:spLocks noGrp="1"/>
          </p:cNvSpPr>
          <p:nvPr>
            <p:ph idx="1"/>
            <p:custDataLst>
              <p:tags r:id="rId3"/>
            </p:custDataLst>
          </p:nvPr>
        </p:nvSpPr>
        <p:spPr>
          <a:xfrm>
            <a:off x="215516" y="1628800"/>
            <a:ext cx="8712968" cy="2351139"/>
          </a:xfrm>
        </p:spPr>
        <p:txBody>
          <a:bodyPr>
            <a:noAutofit/>
          </a:bodyPr>
          <a:lstStyle/>
          <a:p>
            <a:pPr>
              <a:lnSpc>
                <a:spcPct val="90000"/>
              </a:lnSpc>
            </a:pPr>
            <a:r>
              <a:rPr lang="el-GR" altLang="el-GR" dirty="0">
                <a:solidFill>
                  <a:srgbClr val="000000"/>
                </a:solidFill>
                <a:cs typeface="Times New Roman" panose="02020603050405020304" pitchFamily="18" charset="0"/>
              </a:rPr>
              <a:t>Πιείτε  ελεύθερα υγρά και φάτε τη χωρίς- ζάχαρη σκληρή καραμέλα για να αντιμετωπίσετε την ξηρότητα στόματος. </a:t>
            </a:r>
          </a:p>
          <a:p>
            <a:pPr>
              <a:lnSpc>
                <a:spcPct val="90000"/>
              </a:lnSpc>
            </a:pPr>
            <a:r>
              <a:rPr lang="el-GR" altLang="el-GR" dirty="0" smtClean="0">
                <a:solidFill>
                  <a:srgbClr val="000000"/>
                </a:solidFill>
                <a:cs typeface="Times New Roman" panose="02020603050405020304" pitchFamily="18" charset="0"/>
              </a:rPr>
              <a:t>Αποφύγετε </a:t>
            </a:r>
            <a:r>
              <a:rPr lang="el-GR" altLang="el-GR" dirty="0">
                <a:solidFill>
                  <a:srgbClr val="000000"/>
                </a:solidFill>
                <a:cs typeface="Times New Roman" panose="02020603050405020304" pitchFamily="18" charset="0"/>
              </a:rPr>
              <a:t>τα </a:t>
            </a:r>
            <a:r>
              <a:rPr lang="el-GR" altLang="el-GR" dirty="0" err="1">
                <a:solidFill>
                  <a:srgbClr val="000000"/>
                </a:solidFill>
                <a:cs typeface="Times New Roman" panose="02020603050405020304" pitchFamily="18" charset="0"/>
              </a:rPr>
              <a:t>θερμιδικώς</a:t>
            </a:r>
            <a:r>
              <a:rPr lang="el-GR" altLang="el-GR" dirty="0">
                <a:solidFill>
                  <a:srgbClr val="000000"/>
                </a:solidFill>
                <a:cs typeface="Times New Roman" panose="02020603050405020304" pitchFamily="18" charset="0"/>
              </a:rPr>
              <a:t> φορτωμένα ποτά και την κανονική καραμέλα επειδή προάγουν την οδοντική τερηδόνα, συμβάλλουν στην απόκτηση βάρους.</a:t>
            </a: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Σχιζοφρένεια - Διδασκαλία </a:t>
            </a:r>
            <a:r>
              <a:rPr lang="el-GR" sz="1400" dirty="0" err="1"/>
              <a:t>Αυτοφροντίδας</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19</a:t>
            </a:fld>
            <a:endParaRPr lang="el-GR" sz="1400" dirty="0"/>
          </a:p>
        </p:txBody>
      </p:sp>
    </p:spTree>
    <p:custDataLst>
      <p:tags r:id="rId1"/>
    </p:custDataLst>
    <p:extLst>
      <p:ext uri="{BB962C8B-B14F-4D97-AF65-F5344CB8AC3E}">
        <p14:creationId xmlns:p14="http://schemas.microsoft.com/office/powerpoint/2010/main" val="37213644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custDataLst>
              <p:tags r:id="rId2"/>
            </p:custDataLst>
          </p:nvPr>
        </p:nvSpPr>
        <p:spPr/>
        <p:txBody>
          <a:bodyPr/>
          <a:lstStyle/>
          <a:p>
            <a:r>
              <a:rPr lang="el-GR" dirty="0" smtClean="0"/>
              <a:t>Άδειες Χρήσης</a:t>
            </a:r>
            <a:endParaRPr lang="el-GR" dirty="0"/>
          </a:p>
        </p:txBody>
      </p:sp>
      <p:sp>
        <p:nvSpPr>
          <p:cNvPr id="9" name="Subtitle 8"/>
          <p:cNvSpPr>
            <a:spLocks noGrp="1"/>
          </p:cNvSpPr>
          <p:nvPr>
            <p:ph idx="1"/>
            <p:custDataLst>
              <p:tags r:id="rId3"/>
            </p:custDataLst>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7"/>
          </p:cNvPr>
          <p:cNvPicPr>
            <a:picLocks noChangeAspect="1"/>
          </p:cNvPicPr>
          <p:nvPr/>
        </p:nvPicPr>
        <p:blipFill>
          <a:blip r:embed="rId8" cstate="print"/>
          <a:stretch>
            <a:fillRect/>
          </a:stretch>
        </p:blipFill>
        <p:spPr>
          <a:xfrm>
            <a:off x="3707904" y="4941168"/>
            <a:ext cx="1581685" cy="553393"/>
          </a:xfrm>
          <a:prstGeom prst="rect">
            <a:avLst/>
          </a:prstGeom>
        </p:spPr>
      </p:pic>
      <p:sp>
        <p:nvSpPr>
          <p:cNvPr id="3" name="Θέση αριθμού διαφάνειας 2"/>
          <p:cNvSpPr>
            <a:spLocks noGrp="1"/>
          </p:cNvSpPr>
          <p:nvPr>
            <p:ph type="sldNum" sz="quarter" idx="12"/>
            <p:custDataLst>
              <p:tags r:id="rId4"/>
            </p:custDataLst>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sz="3600" dirty="0">
                <a:solidFill>
                  <a:srgbClr val="000000"/>
                </a:solidFill>
                <a:latin typeface="+mn-lt"/>
              </a:rPr>
              <a:t>Διδασκαλία Ασθενών και διαχείριση φαρμάκων – </a:t>
            </a:r>
            <a:r>
              <a:rPr lang="el-GR" altLang="el-GR" sz="3600" dirty="0" err="1">
                <a:solidFill>
                  <a:srgbClr val="000000"/>
                </a:solidFill>
                <a:latin typeface="+mn-lt"/>
              </a:rPr>
              <a:t>Αντιψυχωτικά</a:t>
            </a:r>
            <a:r>
              <a:rPr lang="el-GR" altLang="el-GR" sz="3600" dirty="0">
                <a:solidFill>
                  <a:srgbClr val="000000"/>
                </a:solidFill>
                <a:latin typeface="+mn-lt"/>
              </a:rPr>
              <a:t> </a:t>
            </a:r>
            <a:r>
              <a:rPr lang="el-GR" altLang="el-GR" sz="3600" dirty="0" smtClean="0">
                <a:solidFill>
                  <a:srgbClr val="000000"/>
                </a:solidFill>
                <a:latin typeface="+mn-lt"/>
              </a:rPr>
              <a:t>(2)</a:t>
            </a:r>
            <a:endParaRPr lang="en-US" sz="2000" b="0" dirty="0">
              <a:latin typeface="+mn-lt"/>
            </a:endParaRPr>
          </a:p>
        </p:txBody>
      </p:sp>
      <p:sp>
        <p:nvSpPr>
          <p:cNvPr id="9" name="Θέση περιεχομένου 8"/>
          <p:cNvSpPr>
            <a:spLocks noGrp="1"/>
          </p:cNvSpPr>
          <p:nvPr>
            <p:ph idx="1"/>
            <p:custDataLst>
              <p:tags r:id="rId3"/>
            </p:custDataLst>
          </p:nvPr>
        </p:nvSpPr>
        <p:spPr>
          <a:xfrm>
            <a:off x="215516" y="1700808"/>
            <a:ext cx="8712968" cy="2351139"/>
          </a:xfrm>
        </p:spPr>
        <p:txBody>
          <a:bodyPr>
            <a:noAutofit/>
          </a:bodyPr>
          <a:lstStyle/>
          <a:p>
            <a:pPr>
              <a:lnSpc>
                <a:spcPct val="90000"/>
              </a:lnSpc>
            </a:pPr>
            <a:r>
              <a:rPr lang="el-GR" altLang="el-GR" sz="2000" dirty="0">
                <a:cs typeface="Times New Roman" panose="02020603050405020304" pitchFamily="18" charset="0"/>
              </a:rPr>
              <a:t>Η δυσκοιλιότητα μπορεί να αποτραπεί ή να ανακουφιστεί με την αυξημένη λήψη του ύδατος ,τη διαμόρφωση των τροφίμων στη διατροφή και με την άσκηση.  </a:t>
            </a:r>
          </a:p>
          <a:p>
            <a:pPr>
              <a:lnSpc>
                <a:spcPct val="90000"/>
              </a:lnSpc>
            </a:pPr>
            <a:r>
              <a:rPr lang="el-GR" altLang="el-GR" sz="2000" dirty="0" smtClean="0">
                <a:cs typeface="Times New Roman" panose="02020603050405020304" pitchFamily="18" charset="0"/>
              </a:rPr>
              <a:t>Χρήση </a:t>
            </a:r>
            <a:r>
              <a:rPr lang="el-GR" altLang="el-GR" sz="2000" dirty="0">
                <a:cs typeface="Times New Roman" panose="02020603050405020304" pitchFamily="18" charset="0"/>
              </a:rPr>
              <a:t>αντιηλιακών για να αποτραπούν βλάβες από την έκθεση στον ήλιο. Αποφύγετε τις μεγάλες χρονικές περιόδους στον ήλιο, και χρησιμοποιείστε τον προστατευτικό ιματισμό.</a:t>
            </a:r>
          </a:p>
          <a:p>
            <a:pPr>
              <a:lnSpc>
                <a:spcPct val="90000"/>
              </a:lnSpc>
            </a:pPr>
            <a:r>
              <a:rPr lang="el-GR" altLang="el-GR" sz="2000" dirty="0" smtClean="0">
                <a:cs typeface="Times New Roman" panose="02020603050405020304" pitchFamily="18" charset="0"/>
              </a:rPr>
              <a:t>Η </a:t>
            </a:r>
            <a:r>
              <a:rPr lang="el-GR" altLang="el-GR" sz="2000" dirty="0" err="1">
                <a:cs typeface="Times New Roman" panose="02020603050405020304" pitchFamily="18" charset="0"/>
              </a:rPr>
              <a:t>Φωτο</a:t>
            </a:r>
            <a:r>
              <a:rPr lang="el-GR" altLang="el-GR" sz="2000" dirty="0">
                <a:cs typeface="Times New Roman" panose="02020603050405020304" pitchFamily="18" charset="0"/>
              </a:rPr>
              <a:t> ευαισθησία μπορεί να έχει ως αποτέλεσμα  να καείτε εύκολα. </a:t>
            </a:r>
          </a:p>
          <a:p>
            <a:pPr>
              <a:lnSpc>
                <a:spcPct val="90000"/>
              </a:lnSpc>
            </a:pPr>
            <a:r>
              <a:rPr lang="el-GR" altLang="el-GR" sz="2000" dirty="0">
                <a:cs typeface="Times New Roman" panose="02020603050405020304" pitchFamily="18" charset="0"/>
              </a:rPr>
              <a:t>Η ανόρθωση αργά από μια καθιστή η ξαπλωμένη θέση θα αποτρέψει τις πτώσεις από την </a:t>
            </a:r>
            <a:r>
              <a:rPr lang="el-GR" altLang="el-GR" sz="2000" dirty="0" err="1">
                <a:cs typeface="Times New Roman" panose="02020603050405020304" pitchFamily="18" charset="0"/>
              </a:rPr>
              <a:t>ορθοστατική</a:t>
            </a:r>
            <a:r>
              <a:rPr lang="el-GR" altLang="el-GR" sz="2000" dirty="0">
                <a:cs typeface="Times New Roman" panose="02020603050405020304" pitchFamily="18" charset="0"/>
              </a:rPr>
              <a:t> υπόταση ή τον ίλιγγο λόγω μιας πτώσης στην πίεση αίματος. Περιμένετε έως ότου υποχωρήσει οποιοσδήποτε ίλιγγος προτού να περπατήσετε .</a:t>
            </a:r>
          </a:p>
          <a:p>
            <a:pPr>
              <a:lnSpc>
                <a:spcPct val="90000"/>
              </a:lnSpc>
            </a:pPr>
            <a:endParaRPr lang="el-GR" altLang="el-GR" sz="2000" dirty="0">
              <a:cs typeface="Times New Roman" panose="02020603050405020304" pitchFamily="18" charset="0"/>
            </a:endParaRP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Σχιζοφρένεια - Διδασκαλία </a:t>
            </a:r>
            <a:r>
              <a:rPr lang="el-GR" sz="1400" dirty="0" err="1"/>
              <a:t>Αυτοφροντίδας</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20</a:t>
            </a:fld>
            <a:endParaRPr lang="el-GR" sz="1400" dirty="0"/>
          </a:p>
        </p:txBody>
      </p:sp>
    </p:spTree>
    <p:custDataLst>
      <p:tags r:id="rId1"/>
    </p:custDataLst>
    <p:extLst>
      <p:ext uri="{BB962C8B-B14F-4D97-AF65-F5344CB8AC3E}">
        <p14:creationId xmlns:p14="http://schemas.microsoft.com/office/powerpoint/2010/main" val="37105340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82438" y="476672"/>
            <a:ext cx="9324528" cy="940966"/>
          </a:xfrm>
        </p:spPr>
        <p:txBody>
          <a:bodyPr>
            <a:noAutofit/>
          </a:bodyPr>
          <a:lstStyle/>
          <a:p>
            <a:r>
              <a:rPr lang="el-GR" altLang="el-GR" sz="3600" dirty="0"/>
              <a:t>Διδασκαλία Ασθενών και διαχείριση φαρμάκων – </a:t>
            </a:r>
            <a:r>
              <a:rPr lang="el-GR" altLang="el-GR" sz="3600" dirty="0" err="1"/>
              <a:t>Αντιψυχωτικά</a:t>
            </a:r>
            <a:r>
              <a:rPr lang="el-GR" altLang="el-GR" sz="3600" dirty="0"/>
              <a:t> </a:t>
            </a:r>
            <a:r>
              <a:rPr lang="el-GR" altLang="el-GR" sz="3600" dirty="0" smtClean="0"/>
              <a:t>(3)</a:t>
            </a:r>
            <a:endParaRPr lang="en-US" sz="2000" b="0" dirty="0"/>
          </a:p>
        </p:txBody>
      </p:sp>
      <p:sp>
        <p:nvSpPr>
          <p:cNvPr id="9" name="Θέση περιεχομένου 8"/>
          <p:cNvSpPr>
            <a:spLocks noGrp="1"/>
          </p:cNvSpPr>
          <p:nvPr>
            <p:ph idx="1"/>
            <p:custDataLst>
              <p:tags r:id="rId3"/>
            </p:custDataLst>
          </p:nvPr>
        </p:nvSpPr>
        <p:spPr>
          <a:xfrm>
            <a:off x="323528" y="1772816"/>
            <a:ext cx="8337090" cy="2351139"/>
          </a:xfrm>
        </p:spPr>
        <p:txBody>
          <a:bodyPr>
            <a:noAutofit/>
          </a:bodyPr>
          <a:lstStyle/>
          <a:p>
            <a:pPr>
              <a:lnSpc>
                <a:spcPct val="90000"/>
              </a:lnSpc>
            </a:pPr>
            <a:r>
              <a:rPr lang="el-GR" altLang="el-GR" sz="2400" dirty="0" smtClean="0">
                <a:solidFill>
                  <a:srgbClr val="000000"/>
                </a:solidFill>
                <a:cs typeface="Times New Roman" panose="02020603050405020304" pitchFamily="18" charset="0"/>
              </a:rPr>
              <a:t>Ελέγξτε </a:t>
            </a:r>
            <a:r>
              <a:rPr lang="el-GR" altLang="el-GR" sz="2400" dirty="0">
                <a:solidFill>
                  <a:srgbClr val="000000"/>
                </a:solidFill>
                <a:cs typeface="Times New Roman" panose="02020603050405020304" pitchFamily="18" charset="0"/>
              </a:rPr>
              <a:t>το ποσοστό υπνηλίας ή απόσυρσης που βιώνετε. Αποφύγετε να οδηγείτε ένα αυτοκίνητο ή άλλες ενδεχομένως επικίνδυνες δραστηριότητες μέχρι το χρόνο απόκρισής σας και έως ότου τα αντανακλαστικά σας να φαίνονται κανονικά. </a:t>
            </a:r>
          </a:p>
          <a:p>
            <a:pPr>
              <a:lnSpc>
                <a:spcPct val="90000"/>
              </a:lnSpc>
            </a:pPr>
            <a:r>
              <a:rPr lang="el-GR" altLang="el-GR" sz="2400" dirty="0" smtClean="0">
                <a:solidFill>
                  <a:srgbClr val="000000"/>
                </a:solidFill>
                <a:cs typeface="Times New Roman" panose="02020603050405020304" pitchFamily="18" charset="0"/>
              </a:rPr>
              <a:t>Εάν </a:t>
            </a:r>
            <a:r>
              <a:rPr lang="el-GR" altLang="el-GR" sz="2400" dirty="0">
                <a:solidFill>
                  <a:srgbClr val="000000"/>
                </a:solidFill>
                <a:cs typeface="Times New Roman" panose="02020603050405020304" pitchFamily="18" charset="0"/>
              </a:rPr>
              <a:t>ξεχνάτε μια δόση του </a:t>
            </a:r>
            <a:r>
              <a:rPr lang="el-GR" altLang="el-GR" sz="2400" dirty="0" err="1">
                <a:solidFill>
                  <a:srgbClr val="000000"/>
                </a:solidFill>
                <a:cs typeface="Times New Roman" panose="02020603050405020304" pitchFamily="18" charset="0"/>
              </a:rPr>
              <a:t>αντιψυχωτικού</a:t>
            </a:r>
            <a:r>
              <a:rPr lang="el-GR" altLang="el-GR" sz="2400" dirty="0">
                <a:solidFill>
                  <a:srgbClr val="000000"/>
                </a:solidFill>
                <a:cs typeface="Times New Roman" panose="02020603050405020304" pitchFamily="18" charset="0"/>
              </a:rPr>
              <a:t> φαρμάκου,  πάρτε την άμεσα. Εάν πέρασαν πάνω από 4 παραλείψετε την ξεχασμένη δόση.  </a:t>
            </a:r>
            <a:endParaRPr lang="el-GR" altLang="el-GR" sz="2400" dirty="0" smtClean="0">
              <a:solidFill>
                <a:srgbClr val="000000"/>
              </a:solidFill>
              <a:cs typeface="Times New Roman" panose="02020603050405020304" pitchFamily="18" charset="0"/>
            </a:endParaRPr>
          </a:p>
          <a:p>
            <a:pPr>
              <a:lnSpc>
                <a:spcPct val="90000"/>
              </a:lnSpc>
            </a:pPr>
            <a:r>
              <a:rPr lang="el-GR" altLang="el-GR" sz="2400" dirty="0">
                <a:solidFill>
                  <a:srgbClr val="000000"/>
                </a:solidFill>
                <a:cs typeface="Arial" charset="0"/>
              </a:rPr>
              <a:t>Εάν έχετε  δυσκολία να θυμηθείτε το φάρμακό σας, χρησιμοποιήστε ένα διάγραμμα για να καταγράψετε τις δόσεις όταν τις  λαμβάνετε.</a:t>
            </a:r>
            <a:endParaRPr lang="el-GR" altLang="el-GR" sz="2400" dirty="0">
              <a:solidFill>
                <a:srgbClr val="000000"/>
              </a:solidFill>
            </a:endParaRPr>
          </a:p>
          <a:p>
            <a:pPr>
              <a:lnSpc>
                <a:spcPct val="90000"/>
              </a:lnSpc>
            </a:pPr>
            <a:endParaRPr lang="el-GR" altLang="el-GR" sz="2400" dirty="0">
              <a:solidFill>
                <a:srgbClr val="000000"/>
              </a:solidFill>
              <a:cs typeface="Times New Roman" panose="02020603050405020304" pitchFamily="18" charset="0"/>
            </a:endParaRP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Σχιζοφρένεια - Διδασκαλία </a:t>
            </a:r>
            <a:r>
              <a:rPr lang="el-GR" sz="1400" dirty="0" err="1"/>
              <a:t>Αυτοφροντίδας</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21</a:t>
            </a:fld>
            <a:endParaRPr lang="el-GR" sz="1400" dirty="0"/>
          </a:p>
        </p:txBody>
      </p:sp>
    </p:spTree>
    <p:custDataLst>
      <p:tags r:id="rId1"/>
    </p:custDataLst>
    <p:extLst>
      <p:ext uri="{BB962C8B-B14F-4D97-AF65-F5344CB8AC3E}">
        <p14:creationId xmlns:p14="http://schemas.microsoft.com/office/powerpoint/2010/main" val="23192905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95622" y="260648"/>
            <a:ext cx="9324528" cy="940966"/>
          </a:xfrm>
        </p:spPr>
        <p:txBody>
          <a:bodyPr>
            <a:noAutofit/>
          </a:bodyPr>
          <a:lstStyle/>
          <a:p>
            <a:r>
              <a:rPr lang="el-GR" altLang="el-GR" dirty="0" smtClean="0">
                <a:cs typeface="Times New Roman" panose="02020603050405020304" pitchFamily="18" charset="0"/>
              </a:rPr>
              <a:t> </a:t>
            </a:r>
            <a:r>
              <a:rPr lang="el-GR" altLang="el-GR" dirty="0">
                <a:cs typeface="Times New Roman" panose="02020603050405020304" pitchFamily="18" charset="0"/>
              </a:rPr>
              <a:t>Σε κοινοτικό </a:t>
            </a:r>
            <a:r>
              <a:rPr lang="el-GR" altLang="el-GR" dirty="0" smtClean="0">
                <a:cs typeface="Times New Roman" panose="02020603050405020304" pitchFamily="18" charset="0"/>
              </a:rPr>
              <a:t>επίπεδο – ΠΡΟΣΟΧΗ! </a:t>
            </a:r>
            <a:endParaRPr lang="en-US" sz="2800" b="0" dirty="0"/>
          </a:p>
        </p:txBody>
      </p:sp>
      <p:sp>
        <p:nvSpPr>
          <p:cNvPr id="9" name="Θέση περιεχομένου 8"/>
          <p:cNvSpPr>
            <a:spLocks noGrp="1"/>
          </p:cNvSpPr>
          <p:nvPr>
            <p:ph idx="1"/>
            <p:custDataLst>
              <p:tags r:id="rId3"/>
            </p:custDataLst>
          </p:nvPr>
        </p:nvSpPr>
        <p:spPr>
          <a:xfrm>
            <a:off x="210158" y="1556792"/>
            <a:ext cx="8712968" cy="2351139"/>
          </a:xfrm>
        </p:spPr>
        <p:txBody>
          <a:bodyPr>
            <a:noAutofit/>
          </a:bodyPr>
          <a:lstStyle/>
          <a:p>
            <a:pPr>
              <a:lnSpc>
                <a:spcPct val="90000"/>
              </a:lnSpc>
            </a:pPr>
            <a:r>
              <a:rPr lang="el-GR" altLang="el-GR" sz="2400" dirty="0">
                <a:solidFill>
                  <a:srgbClr val="000000"/>
                </a:solidFill>
                <a:cs typeface="Times New Roman" panose="02020603050405020304" pitchFamily="18" charset="0"/>
              </a:rPr>
              <a:t>Οι ασθενείς με  σχιζοφρένια δεν νοσηλεύονται πλέον  για  μεγάλες περιόδους. </a:t>
            </a:r>
          </a:p>
          <a:p>
            <a:pPr>
              <a:lnSpc>
                <a:spcPct val="90000"/>
              </a:lnSpc>
            </a:pPr>
            <a:r>
              <a:rPr lang="el-GR" altLang="el-GR" sz="2400" dirty="0">
                <a:solidFill>
                  <a:srgbClr val="000000"/>
                </a:solidFill>
                <a:cs typeface="Times New Roman" panose="02020603050405020304" pitchFamily="18" charset="0"/>
              </a:rPr>
              <a:t>Η περισσότερη φροντίδα για να ζήσει στην κοινότητα, παρέχεται από την οικογένεια και τις υποστηρικτικές υπηρεσίες. </a:t>
            </a:r>
          </a:p>
          <a:p>
            <a:pPr>
              <a:lnSpc>
                <a:spcPct val="90000"/>
              </a:lnSpc>
            </a:pPr>
            <a:r>
              <a:rPr lang="el-GR" altLang="el-GR" sz="2400" dirty="0">
                <a:solidFill>
                  <a:srgbClr val="000000"/>
                </a:solidFill>
                <a:cs typeface="Times New Roman" panose="02020603050405020304" pitchFamily="18" charset="0"/>
              </a:rPr>
              <a:t>Οι ασθενείς μπορούν να ζήσουν με τα  μέλη της οικογένειας, ανεξάρτητα, ή σε ένα πρόγραμμα όπως ένα προστατευμένο διαμέρισμα όπου μπορούν να λάβουν τις αναγκαίες υπηρεσίες εκτός νοσοκομείου. </a:t>
            </a:r>
          </a:p>
          <a:p>
            <a:pPr>
              <a:lnSpc>
                <a:spcPct val="90000"/>
              </a:lnSpc>
            </a:pPr>
            <a:r>
              <a:rPr lang="el-GR" altLang="el-GR" sz="2400" dirty="0">
                <a:solidFill>
                  <a:srgbClr val="000000"/>
                </a:solidFill>
                <a:cs typeface="Times New Roman" panose="02020603050405020304" pitchFamily="18" charset="0"/>
              </a:rPr>
              <a:t>Ενσωμάτωση των ασθενών στην κοινωνία. </a:t>
            </a:r>
            <a:endParaRPr lang="el-GR" altLang="el-GR" sz="2400" dirty="0">
              <a:solidFill>
                <a:srgbClr val="000000"/>
              </a:solidFill>
              <a:cs typeface="Times New Roman" panose="02020603050405020304" pitchFamily="18" charset="0"/>
            </a:endParaRP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Σχιζοφρένεια - Διδασκαλία </a:t>
            </a:r>
            <a:r>
              <a:rPr lang="el-GR" sz="1400" dirty="0" err="1"/>
              <a:t>Αυτοφροντίδας</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22</a:t>
            </a:fld>
            <a:endParaRPr lang="el-GR" sz="1400" dirty="0"/>
          </a:p>
        </p:txBody>
      </p:sp>
    </p:spTree>
    <p:custDataLst>
      <p:tags r:id="rId1"/>
    </p:custDataLst>
    <p:extLst>
      <p:ext uri="{BB962C8B-B14F-4D97-AF65-F5344CB8AC3E}">
        <p14:creationId xmlns:p14="http://schemas.microsoft.com/office/powerpoint/2010/main" val="7647671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80528" y="260648"/>
            <a:ext cx="9324528" cy="940966"/>
          </a:xfrm>
        </p:spPr>
        <p:txBody>
          <a:bodyPr>
            <a:noAutofit/>
          </a:bodyPr>
          <a:lstStyle/>
          <a:p>
            <a:r>
              <a:rPr lang="el-GR" altLang="el-GR" dirty="0" smtClean="0">
                <a:cs typeface="Times New Roman" panose="02020603050405020304" pitchFamily="18" charset="0"/>
              </a:rPr>
              <a:t>Κοινοτικά προγράμματα </a:t>
            </a:r>
            <a:r>
              <a:rPr lang="el-GR" altLang="el-GR" dirty="0">
                <a:cs typeface="Times New Roman" panose="02020603050405020304" pitchFamily="18" charset="0"/>
              </a:rPr>
              <a:t>φροντίδας </a:t>
            </a:r>
            <a:endParaRPr lang="en-US" sz="2800" b="0" dirty="0"/>
          </a:p>
        </p:txBody>
      </p:sp>
      <p:sp>
        <p:nvSpPr>
          <p:cNvPr id="9" name="Θέση περιεχομένου 8"/>
          <p:cNvSpPr>
            <a:spLocks noGrp="1"/>
          </p:cNvSpPr>
          <p:nvPr>
            <p:ph idx="1"/>
            <p:custDataLst>
              <p:tags r:id="rId3"/>
            </p:custDataLst>
          </p:nvPr>
        </p:nvSpPr>
        <p:spPr>
          <a:xfrm>
            <a:off x="125252" y="1201614"/>
            <a:ext cx="8712968" cy="2351139"/>
          </a:xfrm>
        </p:spPr>
        <p:txBody>
          <a:bodyPr>
            <a:noAutofit/>
          </a:bodyPr>
          <a:lstStyle/>
          <a:p>
            <a:r>
              <a:rPr lang="el-GR" altLang="el-GR" sz="2400" dirty="0">
                <a:solidFill>
                  <a:srgbClr val="000000"/>
                </a:solidFill>
                <a:cs typeface="Times New Roman" panose="02020603050405020304" pitchFamily="18" charset="0"/>
              </a:rPr>
              <a:t>Τα κοινοτικά  προγράμματα  φροντίδας έχουν παρουσιάσει επιτυχία στη μείωση του ποσοστού εισαγωγών σε νοσοκομεία με τη διαχείριση  των συμπτωμάτων και των φαρμάκων, βοηθώντας τους ασθενείς με τις κοινωνικές, ψυχαγωγικές, και επαγγελματικές ανάγκες και παρέχοντας  την υποστήριξη στους ασθενείς και στις οικογένειές τους.</a:t>
            </a:r>
          </a:p>
          <a:p>
            <a:r>
              <a:rPr lang="el-GR" altLang="el-GR" sz="2400" dirty="0">
                <a:solidFill>
                  <a:srgbClr val="000000"/>
                </a:solidFill>
                <a:cs typeface="Times New Roman" panose="02020603050405020304" pitchFamily="18" charset="0"/>
              </a:rPr>
              <a:t> Ο  νοσηλευτής ψυχικής υγείας είναι μέλος  της πολλαπλών ειδικοτήτων ομάδας που συνεργάζεται με τους ασθενείς  στα κοινοτικά προγράμματα, που εστιάζουν στη διαχείριση των φαρμάκων και των παρενεργειών χρησιμοποιώντας την  ολιστική προσέγγιση για την   ενσωμάτωση των ασθενών στην κοινωνία.</a:t>
            </a:r>
            <a:endParaRPr lang="el-GR" altLang="el-GR" sz="2400" dirty="0">
              <a:solidFill>
                <a:srgbClr val="000000"/>
              </a:solidFill>
              <a:cs typeface="Times New Roman" panose="02020603050405020304" pitchFamily="18" charset="0"/>
            </a:endParaRP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Σχιζοφρένεια - Διδασκαλία </a:t>
            </a:r>
            <a:r>
              <a:rPr lang="el-GR" sz="1400" dirty="0" err="1"/>
              <a:t>Αυτοφροντίδας</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23</a:t>
            </a:fld>
            <a:endParaRPr lang="el-GR" sz="1400" dirty="0"/>
          </a:p>
        </p:txBody>
      </p:sp>
    </p:spTree>
    <p:custDataLst>
      <p:tags r:id="rId1"/>
    </p:custDataLst>
    <p:extLst>
      <p:ext uri="{BB962C8B-B14F-4D97-AF65-F5344CB8AC3E}">
        <p14:creationId xmlns:p14="http://schemas.microsoft.com/office/powerpoint/2010/main" val="38808628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80528" y="260648"/>
            <a:ext cx="9324528" cy="940966"/>
          </a:xfrm>
        </p:spPr>
        <p:txBody>
          <a:bodyPr>
            <a:noAutofit/>
          </a:bodyPr>
          <a:lstStyle/>
          <a:p>
            <a:r>
              <a:rPr lang="el-GR" altLang="el-GR" dirty="0" smtClean="0">
                <a:solidFill>
                  <a:srgbClr val="000000"/>
                </a:solidFill>
                <a:cs typeface="Times New Roman" panose="02020603050405020304" pitchFamily="18" charset="0"/>
              </a:rPr>
              <a:t>Ζητήματα Αυτογνωσίας</a:t>
            </a:r>
            <a:endParaRPr lang="en-US" sz="2800" b="0" dirty="0"/>
          </a:p>
        </p:txBody>
      </p:sp>
      <p:sp>
        <p:nvSpPr>
          <p:cNvPr id="9" name="Θέση περιεχομένου 8"/>
          <p:cNvSpPr>
            <a:spLocks noGrp="1"/>
          </p:cNvSpPr>
          <p:nvPr>
            <p:ph idx="1"/>
            <p:custDataLst>
              <p:tags r:id="rId3"/>
            </p:custDataLst>
          </p:nvPr>
        </p:nvSpPr>
        <p:spPr>
          <a:xfrm>
            <a:off x="179512" y="1201614"/>
            <a:ext cx="8856984" cy="2880320"/>
          </a:xfrm>
        </p:spPr>
        <p:txBody>
          <a:bodyPr>
            <a:noAutofit/>
          </a:bodyPr>
          <a:lstStyle/>
          <a:p>
            <a:pPr>
              <a:lnSpc>
                <a:spcPct val="90000"/>
              </a:lnSpc>
            </a:pPr>
            <a:r>
              <a:rPr lang="el-GR" altLang="el-GR" sz="2400" dirty="0">
                <a:solidFill>
                  <a:srgbClr val="000000"/>
                </a:solidFill>
                <a:cs typeface="Times New Roman" panose="02020603050405020304" pitchFamily="18" charset="0"/>
              </a:rPr>
              <a:t>Η συνεργασία με τους  σχιζοφρενικούς ασθενείς  μπορεί να παρουσιάσει πολλές προκλήσεις για το νοσηλευτή. </a:t>
            </a:r>
          </a:p>
          <a:p>
            <a:pPr>
              <a:lnSpc>
                <a:spcPct val="90000"/>
              </a:lnSpc>
            </a:pPr>
            <a:r>
              <a:rPr lang="el-GR" altLang="el-GR" sz="2400" dirty="0">
                <a:solidFill>
                  <a:srgbClr val="000000"/>
                </a:solidFill>
                <a:cs typeface="Times New Roman" panose="02020603050405020304" pitchFamily="18" charset="0"/>
              </a:rPr>
              <a:t>Η καχύποπτη ή παρανοϊκή συμπεριφορά  εκ μέρους του ασθενούς μπορεί  να κάνει το νοσηλευτή να αισθανθεί ότι δεν δείχνει εμπιστοσύνη αντάξια ή ότι η ακεραιότητά του δοκιμάζεται.  </a:t>
            </a:r>
          </a:p>
          <a:p>
            <a:pPr>
              <a:lnSpc>
                <a:spcPct val="90000"/>
              </a:lnSpc>
            </a:pPr>
            <a:r>
              <a:rPr lang="el-GR" altLang="el-GR" sz="2400" dirty="0">
                <a:solidFill>
                  <a:srgbClr val="000000"/>
                </a:solidFill>
                <a:cs typeface="Times New Roman" panose="02020603050405020304" pitchFamily="18" charset="0"/>
              </a:rPr>
              <a:t>Ο νοσηλευτής πρέπει να αναγνωρίσει αυτόν τον τύπο συμπεριφοράς  ως τμήμα της ασθένειας και να μην ερμηνεύσει ή να μην αποκριθεί σε αυτόν ως  προσωπική προσβολή. </a:t>
            </a:r>
            <a:endParaRPr lang="el-GR" altLang="el-GR" sz="2400" dirty="0">
              <a:solidFill>
                <a:srgbClr val="000000"/>
              </a:solidFill>
              <a:cs typeface="Times New Roman" panose="02020603050405020304" pitchFamily="18" charset="0"/>
            </a:endParaRP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Σχιζοφρένεια - Διδασκαλία </a:t>
            </a:r>
            <a:r>
              <a:rPr lang="el-GR" sz="1400" dirty="0" err="1"/>
              <a:t>Αυτοφροντίδας</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24</a:t>
            </a:fld>
            <a:endParaRPr lang="el-GR" sz="1400" dirty="0"/>
          </a:p>
        </p:txBody>
      </p:sp>
    </p:spTree>
    <p:custDataLst>
      <p:tags r:id="rId1"/>
    </p:custDataLst>
    <p:extLst>
      <p:ext uri="{BB962C8B-B14F-4D97-AF65-F5344CB8AC3E}">
        <p14:creationId xmlns:p14="http://schemas.microsoft.com/office/powerpoint/2010/main" val="16999128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80528" y="260648"/>
            <a:ext cx="9324528" cy="940966"/>
          </a:xfrm>
        </p:spPr>
        <p:txBody>
          <a:bodyPr>
            <a:noAutofit/>
          </a:bodyPr>
          <a:lstStyle/>
          <a:p>
            <a:r>
              <a:rPr lang="el-GR" altLang="el-GR" dirty="0">
                <a:solidFill>
                  <a:srgbClr val="000000"/>
                </a:solidFill>
                <a:cs typeface="Times New Roman" charset="0"/>
              </a:rPr>
              <a:t>Επικοινωνία με Ασθενείς </a:t>
            </a:r>
            <a:r>
              <a:rPr lang="el-GR" altLang="el-GR" dirty="0" smtClean="0">
                <a:solidFill>
                  <a:srgbClr val="000000"/>
                </a:solidFill>
                <a:cs typeface="Times New Roman" charset="0"/>
              </a:rPr>
              <a:t>(1)</a:t>
            </a:r>
            <a:endParaRPr lang="en-US" sz="2800" b="0" dirty="0"/>
          </a:p>
        </p:txBody>
      </p:sp>
      <p:sp>
        <p:nvSpPr>
          <p:cNvPr id="9" name="Θέση περιεχομένου 8"/>
          <p:cNvSpPr>
            <a:spLocks noGrp="1"/>
          </p:cNvSpPr>
          <p:nvPr>
            <p:ph idx="1"/>
            <p:custDataLst>
              <p:tags r:id="rId3"/>
            </p:custDataLst>
          </p:nvPr>
        </p:nvSpPr>
        <p:spPr>
          <a:xfrm>
            <a:off x="291682" y="1208910"/>
            <a:ext cx="8712968" cy="2351139"/>
          </a:xfrm>
        </p:spPr>
        <p:txBody>
          <a:bodyPr>
            <a:noAutofit/>
          </a:bodyPr>
          <a:lstStyle/>
          <a:p>
            <a:pPr>
              <a:lnSpc>
                <a:spcPct val="90000"/>
              </a:lnSpc>
            </a:pPr>
            <a:r>
              <a:rPr lang="el-GR" altLang="el-GR" sz="2000" dirty="0">
                <a:solidFill>
                  <a:srgbClr val="000000"/>
                </a:solidFill>
                <a:cs typeface="Times New Roman" panose="02020603050405020304" pitchFamily="18" charset="0"/>
              </a:rPr>
              <a:t>Η λήψη των δηλώσεων ή της συμπεριφοράς του ασθενούς ως προσωπική κατηγορία αναγκάζει μόνο το νοσηλευτή   να αποκριθεί αμυντικά, κάτι που οδηγεί σε δυσκολία   καθιέρωσης μιας θεραπευτικής σχέσης.</a:t>
            </a:r>
          </a:p>
          <a:p>
            <a:pPr>
              <a:lnSpc>
                <a:spcPct val="90000"/>
              </a:lnSpc>
            </a:pPr>
            <a:r>
              <a:rPr lang="el-GR" altLang="el-GR" sz="2000" dirty="0">
                <a:solidFill>
                  <a:srgbClr val="000000"/>
                </a:solidFill>
                <a:cs typeface="Times New Roman" panose="02020603050405020304" pitchFamily="18" charset="0"/>
              </a:rPr>
              <a:t>Ο νοσηλευτής μπορεί επίσης να φοβηθεί πραγματικά ή  να απειληθεί εάν η συμπεριφορά του ασθενούς είναι εχθρική ή επιθετική.</a:t>
            </a:r>
          </a:p>
          <a:p>
            <a:pPr>
              <a:lnSpc>
                <a:spcPct val="90000"/>
              </a:lnSpc>
            </a:pPr>
            <a:r>
              <a:rPr lang="el-GR" altLang="el-GR" sz="2000" dirty="0">
                <a:solidFill>
                  <a:srgbClr val="000000"/>
                </a:solidFill>
                <a:cs typeface="Times New Roman" panose="02020603050405020304" pitchFamily="18" charset="0"/>
              </a:rPr>
              <a:t> Ο νοσηλευτής πρέπει να αναγνωρίσει αυτά τα συναισθήματα  και να λάβει τα μέτρα για να εξασφαλίσει την ασφάλειά του/.</a:t>
            </a:r>
          </a:p>
          <a:p>
            <a:pPr>
              <a:lnSpc>
                <a:spcPct val="90000"/>
              </a:lnSpc>
            </a:pPr>
            <a:r>
              <a:rPr lang="el-GR" altLang="el-GR" sz="2000" dirty="0">
                <a:solidFill>
                  <a:srgbClr val="000000"/>
                </a:solidFill>
                <a:cs typeface="Times New Roman" panose="02020603050405020304" pitchFamily="18" charset="0"/>
              </a:rPr>
              <a:t> Τέτοια μέτρα μπορεί να είναι η συνομιλία με τον ασθενή σε ένα κοινόχρηστο χώρο και όχι σε μια απομονωμένη περιοχή ή η παρουσία ενός επί πλέον ατόμου από το  προσωπικό. </a:t>
            </a:r>
            <a:endParaRPr lang="el-GR" altLang="el-GR" sz="2000" dirty="0">
              <a:solidFill>
                <a:srgbClr val="000000"/>
              </a:solidFill>
              <a:cs typeface="Times New Roman" panose="02020603050405020304" pitchFamily="18" charset="0"/>
            </a:endParaRPr>
          </a:p>
        </p:txBody>
      </p:sp>
      <p:sp>
        <p:nvSpPr>
          <p:cNvPr id="7" name="Θέση υποσέλιδου 3" descr="."/>
          <p:cNvSpPr txBox="1">
            <a:spLocks/>
          </p:cNvSpPr>
          <p:nvPr>
            <p:custDataLst>
              <p:tags r:id="rId4"/>
            </p:custDataLst>
          </p:nvPr>
        </p:nvSpPr>
        <p:spPr>
          <a:xfrm>
            <a:off x="323528" y="6238131"/>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Σχιζοφρένεια - Διδασκαλία </a:t>
            </a:r>
            <a:r>
              <a:rPr lang="el-GR" sz="1400" dirty="0" err="1"/>
              <a:t>Αυτοφροντίδας</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25</a:t>
            </a:fld>
            <a:endParaRPr lang="el-GR" sz="1400" dirty="0"/>
          </a:p>
        </p:txBody>
      </p:sp>
    </p:spTree>
    <p:custDataLst>
      <p:tags r:id="rId1"/>
    </p:custDataLst>
    <p:extLst>
      <p:ext uri="{BB962C8B-B14F-4D97-AF65-F5344CB8AC3E}">
        <p14:creationId xmlns:p14="http://schemas.microsoft.com/office/powerpoint/2010/main" val="17833852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72008" y="252587"/>
            <a:ext cx="9324528" cy="940966"/>
          </a:xfrm>
        </p:spPr>
        <p:txBody>
          <a:bodyPr>
            <a:noAutofit/>
          </a:bodyPr>
          <a:lstStyle/>
          <a:p>
            <a:r>
              <a:rPr lang="el-GR" altLang="el-GR" dirty="0">
                <a:solidFill>
                  <a:srgbClr val="000000"/>
                </a:solidFill>
                <a:latin typeface="+mn-lt"/>
                <a:cs typeface="Arial" panose="020B0604020202020204" pitchFamily="34" charset="0"/>
              </a:rPr>
              <a:t>Επικοινωνία με Ασθενείς </a:t>
            </a:r>
            <a:r>
              <a:rPr lang="el-GR" altLang="el-GR" dirty="0" smtClean="0">
                <a:solidFill>
                  <a:srgbClr val="000000"/>
                </a:solidFill>
                <a:latin typeface="+mn-lt"/>
                <a:cs typeface="Arial" panose="020B0604020202020204" pitchFamily="34" charset="0"/>
              </a:rPr>
              <a:t>(2)</a:t>
            </a:r>
            <a:endParaRPr lang="en-US" b="0" dirty="0">
              <a:latin typeface="+mn-lt"/>
            </a:endParaRPr>
          </a:p>
        </p:txBody>
      </p:sp>
      <p:sp>
        <p:nvSpPr>
          <p:cNvPr id="9" name="Θέση περιεχομένου 8"/>
          <p:cNvSpPr>
            <a:spLocks noGrp="1"/>
          </p:cNvSpPr>
          <p:nvPr>
            <p:ph idx="1"/>
            <p:custDataLst>
              <p:tags r:id="rId3"/>
            </p:custDataLst>
          </p:nvPr>
        </p:nvSpPr>
        <p:spPr>
          <a:xfrm>
            <a:off x="251520" y="1423812"/>
            <a:ext cx="8712968" cy="2351139"/>
          </a:xfrm>
        </p:spPr>
        <p:txBody>
          <a:bodyPr>
            <a:noAutofit/>
          </a:bodyPr>
          <a:lstStyle/>
          <a:p>
            <a:pPr algn="just"/>
            <a:r>
              <a:rPr lang="el-GR" altLang="el-GR" sz="2000" dirty="0">
                <a:solidFill>
                  <a:srgbClr val="000000"/>
                </a:solidFill>
                <a:cs typeface="Times New Roman" panose="02020603050405020304" pitchFamily="18" charset="0"/>
              </a:rPr>
              <a:t>Εάν ο νοσηλευτής προσποιείται ότι είναι άφοβος,  ο ασθενής μπορεί να αισθανθεί το φόβο και να αισθανθεί λιγότερο  ασφαλής, με αποτέλεσμα να υπάρχει μεγαλύτερη πιθανότητα  να χάσει τον προσωπικό του έλεγχο. </a:t>
            </a:r>
          </a:p>
          <a:p>
            <a:pPr algn="just"/>
            <a:r>
              <a:rPr lang="el-GR" altLang="el-GR" sz="2000" dirty="0">
                <a:solidFill>
                  <a:srgbClr val="000000"/>
                </a:solidFill>
                <a:cs typeface="Times New Roman" panose="02020603050405020304" pitchFamily="18" charset="0"/>
              </a:rPr>
              <a:t>Όπως με πολλές χρόνιες ασθένειες, ο νοσηλευτής μπορεί να αισθανθεί θυμό εάν ο ασθενής δεν ακολουθεί τη θεραπευτική αγωγή, αποτυγχάνει να  είναι συνεπής στα ραντεβού, ή  παρουσιάζει επαναλαμβανόμενες υποτροπές.</a:t>
            </a:r>
          </a:p>
          <a:p>
            <a:pPr algn="just"/>
            <a:r>
              <a:rPr lang="el-GR" altLang="el-GR" sz="2000" dirty="0">
                <a:solidFill>
                  <a:srgbClr val="000000"/>
                </a:solidFill>
                <a:cs typeface="Times New Roman" panose="02020603050405020304" pitchFamily="18" charset="0"/>
              </a:rPr>
              <a:t> Ο νοσηλευτής μπορεί να αισθανθεί ότι κάνει μια σκληρή εργασία, ότι έχει αναλωθεί άδικα ή ότι η κατάσταση είναι ανώφελη ή μάταιη.</a:t>
            </a:r>
          </a:p>
          <a:p>
            <a:pPr algn="just"/>
            <a:r>
              <a:rPr lang="el-GR" altLang="el-GR" sz="2000" dirty="0">
                <a:solidFill>
                  <a:srgbClr val="000000"/>
                </a:solidFill>
                <a:cs typeface="Times New Roman" panose="02020603050405020304" pitchFamily="18" charset="0"/>
              </a:rPr>
              <a:t>Είναι σημαντικό να αντιλαμβάνεται τη δυσκολία του ασθενούς, να τον βοηθάει να την αντιμετωπίσει και να νοιώθει ικανοποίηση από τις μικρές βελτιώσεις όποτε και όταν προκύπτουν</a:t>
            </a:r>
            <a:r>
              <a:rPr lang="el-GR" altLang="el-GR" sz="2000" dirty="0" smtClean="0">
                <a:solidFill>
                  <a:srgbClr val="000000"/>
                </a:solidFill>
                <a:cs typeface="Times New Roman" panose="02020603050405020304" pitchFamily="18" charset="0"/>
              </a:rPr>
              <a:t>.</a:t>
            </a:r>
            <a:endParaRPr lang="el-GR" altLang="el-GR" sz="2000" dirty="0">
              <a:solidFill>
                <a:srgbClr val="000000"/>
              </a:solidFill>
              <a:cs typeface="Times New Roman" panose="02020603050405020304" pitchFamily="18" charset="0"/>
            </a:endParaRPr>
          </a:p>
          <a:p>
            <a:pPr algn="just"/>
            <a:endParaRPr lang="el-GR" altLang="el-GR" sz="2000" dirty="0">
              <a:solidFill>
                <a:srgbClr val="000000"/>
              </a:solidFill>
              <a:cs typeface="Times New Roman" panose="02020603050405020304" pitchFamily="18" charset="0"/>
            </a:endParaRPr>
          </a:p>
          <a:p>
            <a:pPr algn="just"/>
            <a:endParaRPr lang="el-GR" altLang="el-GR" sz="2000" dirty="0">
              <a:solidFill>
                <a:srgbClr val="000000"/>
              </a:solidFill>
              <a:cs typeface="Times New Roman" panose="02020603050405020304" pitchFamily="18" charset="0"/>
            </a:endParaRP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Σχιζοφρένεια - Διδασκαλία </a:t>
            </a:r>
            <a:r>
              <a:rPr lang="el-GR" sz="1400" dirty="0" err="1"/>
              <a:t>Αυτοφροντίδας</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26</a:t>
            </a:fld>
            <a:endParaRPr lang="el-GR" sz="1400" dirty="0"/>
          </a:p>
        </p:txBody>
      </p:sp>
    </p:spTree>
    <p:custDataLst>
      <p:tags r:id="rId1"/>
    </p:custDataLst>
    <p:extLst>
      <p:ext uri="{BB962C8B-B14F-4D97-AF65-F5344CB8AC3E}">
        <p14:creationId xmlns:p14="http://schemas.microsoft.com/office/powerpoint/2010/main" val="9501553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133779"/>
            <a:ext cx="8229600" cy="811580"/>
          </a:xfrm>
        </p:spPr>
        <p:txBody>
          <a:bodyPr>
            <a:noAutofit/>
          </a:bodyPr>
          <a:lstStyle/>
          <a:p>
            <a:r>
              <a:rPr lang="el-GR" sz="4000" dirty="0" smtClean="0"/>
              <a:t>Βιβλιογραφία</a:t>
            </a:r>
            <a:r>
              <a:rPr lang="en-US" sz="4000" dirty="0" smtClean="0"/>
              <a:t> </a:t>
            </a:r>
            <a:endParaRPr lang="el-GR" sz="4000" dirty="0"/>
          </a:p>
        </p:txBody>
      </p:sp>
      <p:sp>
        <p:nvSpPr>
          <p:cNvPr id="6" name="Θέση υποσέλιδου 3" descr="."/>
          <p:cNvSpPr txBox="1">
            <a:spLocks/>
          </p:cNvSpPr>
          <p:nvPr>
            <p:custDataLst>
              <p:tags r:id="rId3"/>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Σχιζοφρένεια - Διδασκαλία </a:t>
            </a:r>
            <a:r>
              <a:rPr lang="el-GR" sz="1400" dirty="0" err="1"/>
              <a:t>Αυτοφροντίδας</a:t>
            </a:r>
            <a:endParaRPr lang="el-GR" sz="1400" dirty="0"/>
          </a:p>
        </p:txBody>
      </p:sp>
      <p:sp>
        <p:nvSpPr>
          <p:cNvPr id="1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27</a:t>
            </a:fld>
            <a:endParaRPr lang="el-GR" sz="1400" dirty="0"/>
          </a:p>
        </p:txBody>
      </p:sp>
    </p:spTree>
    <p:custDataLst>
      <p:tags r:id="rId1"/>
    </p:custDataLst>
    <p:extLst>
      <p:ext uri="{BB962C8B-B14F-4D97-AF65-F5344CB8AC3E}">
        <p14:creationId xmlns:p14="http://schemas.microsoft.com/office/powerpoint/2010/main" val="26684558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custDataLst>
              <p:tags r:id="rId2"/>
            </p:custDataLst>
          </p:nvPr>
        </p:nvSpPr>
        <p:spPr>
          <a:xfrm>
            <a:off x="685800" y="2030983"/>
            <a:ext cx="7772400" cy="1470025"/>
          </a:xfrm>
        </p:spPr>
        <p:txBody>
          <a:bodyPr/>
          <a:lstStyle/>
          <a:p>
            <a:r>
              <a:rPr lang="el-GR" dirty="0" smtClean="0"/>
              <a:t>Τέλος Ενότητας</a:t>
            </a:r>
            <a:endParaRPr lang="el-GR" dirty="0"/>
          </a:p>
        </p:txBody>
      </p:sp>
      <p:pic>
        <p:nvPicPr>
          <p:cNvPr id="9" name="7 - Εικόνα" descr="εικόνα Λογότυπο για Άδειες χρήσης Creative Commons">
            <a:hlinkClick r:id="rId5"/>
          </p:cNvPr>
          <p:cNvPicPr>
            <a:picLocks noChangeAspect="1"/>
          </p:cNvPicPr>
          <p:nvPr/>
        </p:nvPicPr>
        <p:blipFill>
          <a:blip r:embed="rId6"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7"/>
          </p:cNvPr>
          <p:cNvPicPr>
            <a:picLocks noChangeAspect="1" noChangeArrowheads="1"/>
          </p:cNvPicPr>
          <p:nvPr/>
        </p:nvPicPr>
        <p:blipFill>
          <a:blip r:embed="rId8"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l-GR" dirty="0" smtClean="0"/>
              <a:t>Χρηματοδότηση</a:t>
            </a:r>
            <a:endParaRPr lang="el-GR" dirty="0"/>
          </a:p>
        </p:txBody>
      </p:sp>
      <p:sp>
        <p:nvSpPr>
          <p:cNvPr id="3" name="Content Placeholder 2"/>
          <p:cNvSpPr>
            <a:spLocks noGrp="1"/>
          </p:cNvSpPr>
          <p:nvPr>
            <p:ph idx="1"/>
            <p:custDataLst>
              <p:tags r:id="rId3"/>
            </p:custDataLst>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7"/>
          </p:cNvPr>
          <p:cNvPicPr>
            <a:picLocks noChangeAspect="1" noChangeArrowheads="1"/>
          </p:cNvPicPr>
          <p:nvPr/>
        </p:nvPicPr>
        <p:blipFill>
          <a:blip r:embed="rId8"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custDataLst>
              <p:tags r:id="rId4"/>
            </p:custDataLst>
          </p:nvPr>
        </p:nvSpPr>
        <p:spPr/>
        <p:txBody>
          <a:bodyPr/>
          <a:lstStyle/>
          <a:p>
            <a:fld id="{53C4726A-630D-4CB4-B088-BAB00F4188E9}" type="slidenum">
              <a:rPr lang="el-GR" smtClean="0"/>
              <a:t>3</a:t>
            </a:fld>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l-GR" dirty="0" smtClean="0"/>
              <a:t>Σκοποί  ενότητας</a:t>
            </a:r>
            <a:endParaRPr lang="el-GR" dirty="0"/>
          </a:p>
        </p:txBody>
      </p:sp>
      <p:sp>
        <p:nvSpPr>
          <p:cNvPr id="3" name="Content Placeholder 2"/>
          <p:cNvSpPr>
            <a:spLocks noGrp="1"/>
          </p:cNvSpPr>
          <p:nvPr>
            <p:ph idx="1"/>
            <p:custDataLst>
              <p:tags r:id="rId3"/>
            </p:custDataLst>
          </p:nvPr>
        </p:nvSpPr>
        <p:spPr>
          <a:xfrm>
            <a:off x="490155" y="1423317"/>
            <a:ext cx="8229600" cy="4525963"/>
          </a:xfrm>
        </p:spPr>
        <p:txBody>
          <a:bodyPr>
            <a:normAutofit/>
          </a:bodyPr>
          <a:lstStyle/>
          <a:p>
            <a:pPr marL="0" lvl="0" indent="0">
              <a:buNone/>
            </a:pPr>
            <a:r>
              <a:rPr lang="el-GR" sz="2800" dirty="0" smtClean="0"/>
              <a:t>Να έχει τη δυνατότητα ο φοιτητής :</a:t>
            </a:r>
          </a:p>
          <a:p>
            <a:pPr lvl="0"/>
            <a:r>
              <a:rPr lang="en-US" sz="2800" dirty="0" smtClean="0"/>
              <a:t>.</a:t>
            </a:r>
            <a:r>
              <a:rPr lang="el-GR" sz="2800" dirty="0" smtClean="0"/>
              <a:t>.</a:t>
            </a:r>
          </a:p>
        </p:txBody>
      </p:sp>
      <p:sp>
        <p:nvSpPr>
          <p:cNvPr id="5"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Σχιζοφρένεια - Διδασκαλία </a:t>
            </a:r>
            <a:r>
              <a:rPr lang="el-GR" sz="1400" dirty="0" err="1"/>
              <a:t>Αυτοφροντίδας</a:t>
            </a:r>
            <a:endParaRPr lang="el-GR" sz="1400" dirty="0"/>
          </a:p>
        </p:txBody>
      </p:sp>
      <p:sp>
        <p:nvSpPr>
          <p:cNvPr id="6" name="Slide Number Placeholder 5" descr="."/>
          <p:cNvSpPr>
            <a:spLocks noGrp="1"/>
          </p:cNvSpPr>
          <p:nvPr>
            <p:ph type="sldNum" sz="quarter" idx="12"/>
            <p:custDataLst>
              <p:tags r:id="rId5"/>
            </p:custDataLst>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custDataLst>
              <p:tags r:id="rId3"/>
            </p:custDataLst>
          </p:nvPr>
        </p:nvSpPr>
        <p:spPr>
          <a:xfrm>
            <a:off x="323528" y="1752018"/>
            <a:ext cx="6768752" cy="3981238"/>
          </a:xfrm>
        </p:spPr>
        <p:txBody>
          <a:bodyPr>
            <a:noAutofit/>
          </a:bodyPr>
          <a:lstStyle/>
          <a:p>
            <a:pPr lvl="1">
              <a:buFont typeface="Wingdings" pitchFamily="2" charset="2"/>
              <a:buChar char="§"/>
            </a:pPr>
            <a:r>
              <a:rPr lang="el-GR" altLang="el-GR" sz="2400" dirty="0">
                <a:cs typeface="Times New Roman" panose="02020603050405020304" pitchFamily="18" charset="0"/>
                <a:hlinkClick r:id="rId8" action="ppaction://hlinksldjump"/>
              </a:rPr>
              <a:t>Διδασκαλία </a:t>
            </a:r>
            <a:r>
              <a:rPr lang="el-GR" altLang="el-GR" sz="2400" dirty="0" err="1" smtClean="0">
                <a:cs typeface="Times New Roman" panose="02020603050405020304" pitchFamily="18" charset="0"/>
                <a:hlinkClick r:id="rId8" action="ppaction://hlinksldjump"/>
              </a:rPr>
              <a:t>Αυτοφροντίδας</a:t>
            </a:r>
            <a:r>
              <a:rPr lang="el-GR" sz="2400" dirty="0" smtClean="0">
                <a:hlinkClick r:id="rId8" action="ppaction://hlinksldjump"/>
              </a:rPr>
              <a:t>.</a:t>
            </a:r>
            <a:endParaRPr lang="en-US" sz="2400" dirty="0" smtClean="0">
              <a:hlinkClick r:id="rId8" action="ppaction://hlinksldjump"/>
            </a:endParaRPr>
          </a:p>
          <a:p>
            <a:pPr lvl="1">
              <a:buFont typeface="Wingdings" pitchFamily="2" charset="2"/>
              <a:buChar char="§"/>
            </a:pPr>
            <a:r>
              <a:rPr lang="el-GR" sz="2400" dirty="0">
                <a:hlinkClick r:id="rId9" action="ppaction://hlinksldjump"/>
              </a:rPr>
              <a:t>Διαχείριση φαρμάκων</a:t>
            </a:r>
            <a:r>
              <a:rPr lang="el-GR" sz="2400" dirty="0">
                <a:hlinkClick r:id="rId10" action="ppaction://hlinksldjump"/>
              </a:rPr>
              <a:t>.</a:t>
            </a:r>
            <a:endParaRPr lang="el-GR" sz="2400" dirty="0"/>
          </a:p>
          <a:p>
            <a:pPr lvl="1">
              <a:buFont typeface="Wingdings" pitchFamily="2" charset="2"/>
              <a:buChar char="§"/>
            </a:pPr>
            <a:r>
              <a:rPr lang="el-GR" sz="2400" dirty="0">
                <a:hlinkClick r:id="rId11" action="ppaction://hlinksldjump"/>
              </a:rPr>
              <a:t>Αξιολόγηση</a:t>
            </a:r>
            <a:r>
              <a:rPr lang="el-GR" sz="2400" dirty="0">
                <a:hlinkClick r:id="rId12" action="ppaction://hlinksldjump"/>
              </a:rPr>
              <a:t>. </a:t>
            </a:r>
            <a:endParaRPr lang="en-US" sz="2400" dirty="0"/>
          </a:p>
          <a:p>
            <a:pPr lvl="1">
              <a:buFont typeface="Wingdings" pitchFamily="2" charset="2"/>
              <a:buChar char="§"/>
            </a:pPr>
            <a:r>
              <a:rPr lang="el-GR" sz="2400" dirty="0">
                <a:hlinkClick r:id="rId13" action="ppaction://hlinksldjump"/>
              </a:rPr>
              <a:t>Διδασκαλία </a:t>
            </a:r>
            <a:r>
              <a:rPr lang="el-GR" sz="2400" dirty="0" smtClean="0">
                <a:hlinkClick r:id="rId13" action="ppaction://hlinksldjump"/>
              </a:rPr>
              <a:t>Ασθενών</a:t>
            </a:r>
            <a:r>
              <a:rPr lang="el-GR" sz="2400" dirty="0" smtClean="0">
                <a:hlinkClick r:id="rId11" action="ppaction://hlinksldjump"/>
              </a:rPr>
              <a:t>.</a:t>
            </a:r>
            <a:endParaRPr lang="el-GR" sz="2400" dirty="0" smtClean="0">
              <a:hlinkClick r:id="rId8" action="ppaction://hlinksldjump"/>
            </a:endParaRPr>
          </a:p>
          <a:p>
            <a:pPr lvl="1">
              <a:buFont typeface="Wingdings" pitchFamily="2" charset="2"/>
              <a:buChar char="§"/>
            </a:pPr>
            <a:r>
              <a:rPr lang="el-GR" sz="2400" dirty="0" smtClean="0">
                <a:hlinkClick r:id="rId14" action="ppaction://hlinksldjump"/>
              </a:rPr>
              <a:t>Κοινοτικό επίπεδο</a:t>
            </a:r>
            <a:r>
              <a:rPr lang="el-GR" sz="2400" dirty="0" smtClean="0">
                <a:hlinkClick r:id="rId15" action="ppaction://hlinksldjump"/>
              </a:rPr>
              <a:t>.</a:t>
            </a:r>
            <a:endParaRPr lang="el-GR" sz="2400" dirty="0" smtClean="0">
              <a:hlinkClick r:id="" action="ppaction://noaction"/>
            </a:endParaRP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Σχιζοφρένεια - Διδασκαλία </a:t>
            </a:r>
            <a:r>
              <a:rPr lang="el-GR" sz="1400" dirty="0" err="1"/>
              <a:t>Αυτοφροντίδας</a:t>
            </a:r>
            <a:endParaRPr lang="el-GR" sz="1400" dirty="0"/>
          </a:p>
        </p:txBody>
      </p:sp>
      <p:sp>
        <p:nvSpPr>
          <p:cNvPr id="4" name="Slide Number Placeholder 3" descr="."/>
          <p:cNvSpPr>
            <a:spLocks noGrp="1"/>
          </p:cNvSpPr>
          <p:nvPr>
            <p:ph type="sldNum" sz="quarter" idx="12"/>
            <p:custDataLst>
              <p:tags r:id="rId5"/>
            </p:custDataLst>
          </p:nvPr>
        </p:nvSpPr>
        <p:spPr/>
        <p:txBody>
          <a:bodyPr/>
          <a:lstStyle/>
          <a:p>
            <a:fld id="{95390251-5B84-4D2F-A9C7-1C62C4738B3F}" type="slidenum">
              <a:rPr lang="el-GR" smtClean="0"/>
              <a:pPr/>
              <a:t>5</a:t>
            </a:fld>
            <a:endParaRPr lang="el-GR" dirty="0"/>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0" y="260648"/>
            <a:ext cx="9144000" cy="940966"/>
          </a:xfrm>
        </p:spPr>
        <p:txBody>
          <a:bodyPr>
            <a:noAutofit/>
          </a:bodyPr>
          <a:lstStyle/>
          <a:p>
            <a:r>
              <a:rPr lang="el-GR" altLang="el-GR" sz="4000" dirty="0">
                <a:cs typeface="Times New Roman" panose="02020603050405020304" pitchFamily="18" charset="0"/>
              </a:rPr>
              <a:t> Διδασκαλία </a:t>
            </a:r>
            <a:r>
              <a:rPr lang="el-GR" altLang="el-GR" sz="4000" dirty="0" err="1">
                <a:cs typeface="Times New Roman" panose="02020603050405020304" pitchFamily="18" charset="0"/>
              </a:rPr>
              <a:t>Αυτοφροντίδας</a:t>
            </a:r>
            <a:r>
              <a:rPr lang="el-GR" altLang="el-GR" sz="4000" dirty="0">
                <a:cs typeface="Times New Roman" panose="02020603050405020304" pitchFamily="18" charset="0"/>
              </a:rPr>
              <a:t> και </a:t>
            </a:r>
            <a:br>
              <a:rPr lang="el-GR" altLang="el-GR" sz="4000" dirty="0">
                <a:cs typeface="Times New Roman" panose="02020603050405020304" pitchFamily="18" charset="0"/>
              </a:rPr>
            </a:br>
            <a:r>
              <a:rPr lang="el-GR" altLang="el-GR" sz="4000" dirty="0">
                <a:cs typeface="Times New Roman" panose="02020603050405020304" pitchFamily="18" charset="0"/>
              </a:rPr>
              <a:t>       κατάλληλη διατροφή </a:t>
            </a:r>
            <a:endParaRPr lang="en-US" sz="2400" b="0" dirty="0"/>
          </a:p>
        </p:txBody>
      </p:sp>
      <p:sp>
        <p:nvSpPr>
          <p:cNvPr id="9" name="Θέση περιεχομένου 8"/>
          <p:cNvSpPr>
            <a:spLocks noGrp="1"/>
          </p:cNvSpPr>
          <p:nvPr>
            <p:ph idx="1"/>
            <p:custDataLst>
              <p:tags r:id="rId3"/>
            </p:custDataLst>
          </p:nvPr>
        </p:nvSpPr>
        <p:spPr>
          <a:xfrm>
            <a:off x="323528" y="1556792"/>
            <a:ext cx="8496944" cy="2351139"/>
          </a:xfrm>
        </p:spPr>
        <p:txBody>
          <a:bodyPr>
            <a:noAutofit/>
          </a:bodyPr>
          <a:lstStyle/>
          <a:p>
            <a:pPr algn="just">
              <a:lnSpc>
                <a:spcPct val="90000"/>
              </a:lnSpc>
              <a:defRPr/>
            </a:pPr>
            <a:r>
              <a:rPr lang="el-GR" altLang="el-GR" sz="2800" dirty="0">
                <a:solidFill>
                  <a:srgbClr val="000000"/>
                </a:solidFill>
                <a:cs typeface="Times New Roman" charset="0"/>
              </a:rPr>
              <a:t> Σε οποιαδήποτε μορφή </a:t>
            </a:r>
            <a:r>
              <a:rPr lang="el-GR" altLang="el-GR" sz="2800" dirty="0" err="1">
                <a:solidFill>
                  <a:srgbClr val="000000"/>
                </a:solidFill>
                <a:cs typeface="Times New Roman" charset="0"/>
              </a:rPr>
              <a:t>αυτοφροντίδας</a:t>
            </a:r>
            <a:r>
              <a:rPr lang="el-GR" altLang="el-GR" sz="2800" dirty="0">
                <a:solidFill>
                  <a:srgbClr val="000000"/>
                </a:solidFill>
                <a:cs typeface="Times New Roman" charset="0"/>
              </a:rPr>
              <a:t>, ο νοσηλευτής παρέχει βοήθεια  εφ' όσον απαιτείται, έπειτα βαθμιαία βοηθάει στην προαγωγή της ανεξαρτησίας του ασθενούς μόλις ο ασθενής είναι ικανός.</a:t>
            </a:r>
          </a:p>
          <a:p>
            <a:pPr algn="just">
              <a:lnSpc>
                <a:spcPct val="90000"/>
              </a:lnSpc>
              <a:defRPr/>
            </a:pPr>
            <a:r>
              <a:rPr lang="el-GR" altLang="el-GR" sz="2800" dirty="0">
                <a:solidFill>
                  <a:srgbClr val="000000"/>
                </a:solidFill>
                <a:cs typeface="Times New Roman" charset="0"/>
              </a:rPr>
              <a:t>  Λόγω  της απάθειας ή  έλλειψης ενέργειας κατά τη διάρκεια της ασθένειας,  η κακή προσωπική υγιεινή μπορεί να είναι ένα πρόβλημα για τους ασθενείς  που παρουσιάζουν ψυχωτικά συμπτώματα καθώς επίσης και  για όλους τους ασθενείς με  σχιζοφρένια.  </a:t>
            </a:r>
          </a:p>
          <a:p>
            <a:pPr algn="just">
              <a:lnSpc>
                <a:spcPct val="90000"/>
              </a:lnSpc>
              <a:defRPr/>
            </a:pPr>
            <a:endParaRPr lang="el-GR" altLang="el-GR" sz="2800" dirty="0">
              <a:solidFill>
                <a:srgbClr val="000000"/>
              </a:solidFill>
              <a:cs typeface="Times New Roman" charset="0"/>
            </a:endParaRPr>
          </a:p>
        </p:txBody>
      </p:sp>
      <p:sp>
        <p:nvSpPr>
          <p:cNvPr id="8"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Σχιζοφρένεια - Διδασκαλία </a:t>
            </a:r>
            <a:r>
              <a:rPr lang="el-GR" sz="1400" dirty="0" err="1"/>
              <a:t>Αυτοφροντίδας</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sz="4000" dirty="0" smtClean="0">
                <a:cs typeface="Times New Roman" panose="02020603050405020304" pitchFamily="18" charset="0"/>
              </a:rPr>
              <a:t>Καθημερινή ρουτίνα</a:t>
            </a:r>
            <a:endParaRPr lang="en-US" sz="2400" b="0" dirty="0"/>
          </a:p>
        </p:txBody>
      </p:sp>
      <p:sp>
        <p:nvSpPr>
          <p:cNvPr id="9" name="Θέση περιεχομένου 8"/>
          <p:cNvSpPr>
            <a:spLocks noGrp="1"/>
          </p:cNvSpPr>
          <p:nvPr>
            <p:ph idx="1"/>
            <p:custDataLst>
              <p:tags r:id="rId3"/>
            </p:custDataLst>
          </p:nvPr>
        </p:nvSpPr>
        <p:spPr>
          <a:xfrm>
            <a:off x="269573" y="1332319"/>
            <a:ext cx="8363272" cy="2351139"/>
          </a:xfrm>
        </p:spPr>
        <p:txBody>
          <a:bodyPr>
            <a:noAutofit/>
          </a:bodyPr>
          <a:lstStyle/>
          <a:p>
            <a:pPr>
              <a:lnSpc>
                <a:spcPct val="90000"/>
              </a:lnSpc>
            </a:pPr>
            <a:r>
              <a:rPr lang="el-GR" altLang="el-GR" sz="2000" dirty="0">
                <a:solidFill>
                  <a:srgbClr val="000000"/>
                </a:solidFill>
                <a:cs typeface="Times New Roman" panose="02020603050405020304" pitchFamily="18" charset="0"/>
              </a:rPr>
              <a:t> Ο ασθενής είναι  πιο πιθανό να εκτελέσει τους στόχους της υγιεινής και του καλλωπισμού εάν </a:t>
            </a:r>
            <a:r>
              <a:rPr lang="el-GR" altLang="el-GR" sz="2000" dirty="0" smtClean="0">
                <a:solidFill>
                  <a:srgbClr val="000000"/>
                </a:solidFill>
                <a:cs typeface="Times New Roman" panose="02020603050405020304" pitchFamily="18" charset="0"/>
              </a:rPr>
              <a:t>γίνονται </a:t>
            </a:r>
            <a:r>
              <a:rPr lang="el-GR" altLang="el-GR" sz="2000" dirty="0">
                <a:solidFill>
                  <a:srgbClr val="000000"/>
                </a:solidFill>
                <a:cs typeface="Times New Roman" panose="02020603050405020304" pitchFamily="18" charset="0"/>
              </a:rPr>
              <a:t>ένα μέρος της καθημερινής του ρουτίνας.</a:t>
            </a:r>
          </a:p>
          <a:p>
            <a:pPr>
              <a:lnSpc>
                <a:spcPct val="90000"/>
              </a:lnSpc>
            </a:pPr>
            <a:r>
              <a:rPr lang="el-GR" altLang="el-GR" sz="2000" dirty="0">
                <a:solidFill>
                  <a:srgbClr val="000000"/>
                </a:solidFill>
                <a:cs typeface="Times New Roman" panose="02020603050405020304" pitchFamily="18" charset="0"/>
              </a:rPr>
              <a:t>Η καθιέρωση  μιας δομής με τον ασθενή που ενσωματώνει τις προτιμήσεις  του έχει μεγαλύτερη πιθανότητα για  επιτυχία, από το να περιμένουμε να αποφασίσει  ο ασθενής για τους στόχους υγιεινής. </a:t>
            </a:r>
          </a:p>
          <a:p>
            <a:pPr>
              <a:lnSpc>
                <a:spcPct val="90000"/>
              </a:lnSpc>
            </a:pPr>
            <a:r>
              <a:rPr lang="el-GR" altLang="el-GR" sz="2000" dirty="0">
                <a:solidFill>
                  <a:srgbClr val="000000"/>
                </a:solidFill>
                <a:cs typeface="Times New Roman" panose="02020603050405020304" pitchFamily="18" charset="0"/>
              </a:rPr>
              <a:t>Παραδείγματος χάριν, ο ασθενής μπορεί  να προτιμήσει να λουστεί  τη Δευτέρα, την Τετάρτη και την Παρασκευή όταν σηκώνεται το πρωί.  Ο νοσηλευτής μπορεί να βοηθήσει τον ασθενή για να ενσωματώσει αυτό το σχέδιο  στην καθημερινή του ρουτίνα, που οδηγεί  αυτό να  γίνει μια  συνήθεια. </a:t>
            </a:r>
          </a:p>
        </p:txBody>
      </p:sp>
      <p:sp>
        <p:nvSpPr>
          <p:cNvPr id="6"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Σχιζοφρένεια - Διδασκαλία </a:t>
            </a:r>
            <a:r>
              <a:rPr lang="el-GR" sz="1400" dirty="0" err="1"/>
              <a:t>Αυτοφροντίδας</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41342012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sz="3600" dirty="0" smtClean="0">
                <a:cs typeface="Times New Roman" panose="02020603050405020304" pitchFamily="18" charset="0"/>
              </a:rPr>
              <a:t>Φυσική </a:t>
            </a:r>
            <a:r>
              <a:rPr lang="el-GR" altLang="el-GR" sz="3600" dirty="0">
                <a:cs typeface="Times New Roman" panose="02020603050405020304" pitchFamily="18" charset="0"/>
              </a:rPr>
              <a:t>και συναισθηματική ευημερία του ασθενούς.</a:t>
            </a:r>
            <a:endParaRPr lang="el-GR" altLang="el-GR" sz="3600" dirty="0"/>
          </a:p>
        </p:txBody>
      </p:sp>
      <p:sp>
        <p:nvSpPr>
          <p:cNvPr id="9" name="Θέση περιεχομένου 8"/>
          <p:cNvSpPr>
            <a:spLocks noGrp="1"/>
          </p:cNvSpPr>
          <p:nvPr>
            <p:ph idx="1"/>
            <p:custDataLst>
              <p:tags r:id="rId3"/>
            </p:custDataLst>
          </p:nvPr>
        </p:nvSpPr>
        <p:spPr>
          <a:xfrm>
            <a:off x="498376" y="1236797"/>
            <a:ext cx="8147248" cy="2351139"/>
          </a:xfrm>
        </p:spPr>
        <p:txBody>
          <a:bodyPr>
            <a:noAutofit/>
          </a:bodyPr>
          <a:lstStyle/>
          <a:p>
            <a:pPr>
              <a:lnSpc>
                <a:spcPct val="90000"/>
              </a:lnSpc>
            </a:pPr>
            <a:r>
              <a:rPr lang="el-GR" altLang="el-GR" sz="2000" dirty="0">
                <a:solidFill>
                  <a:srgbClr val="000000"/>
                </a:solidFill>
                <a:cs typeface="Times New Roman" panose="02020603050405020304" pitchFamily="18" charset="0"/>
              </a:rPr>
              <a:t>Η επαρκής διατροφή και τα υγρά είναι ουσιαστικά  για τη φυσική και συναισθηματική ευημερία του ασθενούς. Η αξιολόγηση με προσοχή  των προτύπων διατροφής και των προτιμήσεων κατανάλωσης  του ασθενούς επιτρέπει στο νοσηλευτή  να καθορίσει εάν ο ασθενής  χρειάζεται βοήθεια.</a:t>
            </a:r>
          </a:p>
          <a:p>
            <a:pPr>
              <a:lnSpc>
                <a:spcPct val="90000"/>
              </a:lnSpc>
            </a:pPr>
            <a:r>
              <a:rPr lang="el-GR" altLang="el-GR" sz="2000" dirty="0">
                <a:solidFill>
                  <a:srgbClr val="000000"/>
                </a:solidFill>
                <a:cs typeface="Times New Roman" panose="02020603050405020304" pitchFamily="18" charset="0"/>
              </a:rPr>
              <a:t>Όταν ο ασθενής είναι στην κοινότητα, και άλλοι  παράγοντες εκτός από την ασθένεια μπορούν να συμβάλουν στην ανεπαρκή θρεπτική πρόσληψη. </a:t>
            </a:r>
          </a:p>
          <a:p>
            <a:pPr>
              <a:lnSpc>
                <a:spcPct val="90000"/>
              </a:lnSpc>
            </a:pPr>
            <a:r>
              <a:rPr lang="el-GR" altLang="el-GR" sz="2000" dirty="0">
                <a:solidFill>
                  <a:srgbClr val="000000"/>
                </a:solidFill>
                <a:cs typeface="Times New Roman" panose="02020603050405020304" pitchFamily="18" charset="0"/>
              </a:rPr>
              <a:t>Για παραδείγματα η έλλειψη  χρημάτων για να αγοράσουν  τρόφιμα, η έλλειψη γνώσης για μια θρεπτική διατροφή, ή οι περιορισμένες  δυνατότητες να προετοιμαστούν τα τρόφιμα.</a:t>
            </a:r>
          </a:p>
          <a:p>
            <a:pPr>
              <a:lnSpc>
                <a:spcPct val="90000"/>
              </a:lnSpc>
            </a:pPr>
            <a:r>
              <a:rPr lang="el-GR" altLang="el-GR" sz="2000" dirty="0">
                <a:solidFill>
                  <a:srgbClr val="000000"/>
                </a:solidFill>
                <a:cs typeface="Times New Roman" panose="02020603050405020304" pitchFamily="18" charset="0"/>
              </a:rPr>
              <a:t> Μια λεπτομερής αξιολόγηση  των λειτουργικών δυνατοτήτων του ασθενούς για την κοινοτική διαβίωση θα βοηθήσει το νοσηλευτή για να προγραμματίσει τις κατάλληλες παρεμβάσεις. </a:t>
            </a:r>
            <a:endParaRPr lang="el-GR" altLang="el-GR" sz="2000" dirty="0">
              <a:solidFill>
                <a:srgbClr val="000000"/>
              </a:solidFill>
              <a:cs typeface="Times New Roman" panose="02020603050405020304" pitchFamily="18" charset="0"/>
            </a:endParaRPr>
          </a:p>
        </p:txBody>
      </p:sp>
      <p:sp>
        <p:nvSpPr>
          <p:cNvPr id="6"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Σχιζοφρένεια - Διδασκαλία </a:t>
            </a:r>
            <a:r>
              <a:rPr lang="el-GR" sz="1400" dirty="0" err="1"/>
              <a:t>Αυτοφροντίδας</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14079700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188640"/>
            <a:ext cx="8229600" cy="940966"/>
          </a:xfrm>
        </p:spPr>
        <p:txBody>
          <a:bodyPr>
            <a:noAutofit/>
          </a:bodyPr>
          <a:lstStyle/>
          <a:p>
            <a:r>
              <a:rPr lang="el-GR" altLang="el-GR" sz="4000" dirty="0"/>
              <a:t>Διδασκαλία Κοινωνικών Δεξιοτήτων.</a:t>
            </a:r>
          </a:p>
        </p:txBody>
      </p:sp>
      <p:sp>
        <p:nvSpPr>
          <p:cNvPr id="9" name="Θέση περιεχομένου 8"/>
          <p:cNvSpPr>
            <a:spLocks noGrp="1"/>
          </p:cNvSpPr>
          <p:nvPr>
            <p:ph idx="1"/>
            <p:custDataLst>
              <p:tags r:id="rId3"/>
            </p:custDataLst>
          </p:nvPr>
        </p:nvSpPr>
        <p:spPr>
          <a:xfrm>
            <a:off x="390364" y="1352920"/>
            <a:ext cx="8147248" cy="2351139"/>
          </a:xfrm>
        </p:spPr>
        <p:txBody>
          <a:bodyPr>
            <a:noAutofit/>
          </a:bodyPr>
          <a:lstStyle/>
          <a:p>
            <a:pPr>
              <a:lnSpc>
                <a:spcPct val="90000"/>
              </a:lnSpc>
            </a:pPr>
            <a:r>
              <a:rPr lang="el-GR" altLang="el-GR" sz="2400" dirty="0">
                <a:solidFill>
                  <a:srgbClr val="000000"/>
                </a:solidFill>
                <a:cs typeface="Times New Roman" panose="02020603050405020304" pitchFamily="18" charset="0"/>
              </a:rPr>
              <a:t>Οι ασθενείς μπορεί να απομονωθούν από τους άλλους για ποικίλους λόγους. </a:t>
            </a:r>
          </a:p>
          <a:p>
            <a:pPr>
              <a:lnSpc>
                <a:spcPct val="90000"/>
              </a:lnSpc>
            </a:pPr>
            <a:r>
              <a:rPr lang="el-GR" altLang="el-GR" sz="2400" dirty="0">
                <a:solidFill>
                  <a:srgbClr val="000000"/>
                </a:solidFill>
                <a:cs typeface="Times New Roman" panose="02020603050405020304" pitchFamily="18" charset="0"/>
              </a:rPr>
              <a:t>Η παράξενη συμπεριφορά  ή οι δηλώσεις του ασθενούς που είναι απατηλές ή ψευδαισθητικές, μπορούν να φοβίσουν ή να στενοχωρήσουν την οικογένεια ή τα μέλη της κοινότητας. </a:t>
            </a:r>
          </a:p>
          <a:p>
            <a:pPr>
              <a:lnSpc>
                <a:spcPct val="90000"/>
              </a:lnSpc>
            </a:pPr>
            <a:r>
              <a:rPr lang="el-GR" altLang="el-GR" sz="2400" dirty="0">
                <a:solidFill>
                  <a:srgbClr val="000000"/>
                </a:solidFill>
                <a:cs typeface="Times New Roman" panose="02020603050405020304" pitchFamily="18" charset="0"/>
              </a:rPr>
              <a:t>Οι ασθενείς που είναι ύποπτοι ή δύσπιστοι μπορούν να αποφύγουν την επαφή με άλλους.</a:t>
            </a:r>
          </a:p>
          <a:p>
            <a:pPr>
              <a:lnSpc>
                <a:spcPct val="90000"/>
              </a:lnSpc>
            </a:pPr>
            <a:r>
              <a:rPr lang="el-GR" altLang="el-GR" sz="2400" dirty="0">
                <a:solidFill>
                  <a:srgbClr val="000000"/>
                </a:solidFill>
                <a:cs typeface="Times New Roman" panose="02020603050405020304" pitchFamily="18" charset="0"/>
              </a:rPr>
              <a:t> Άλλες φορές,  ασθενείς μπορεί να στερούνται τις κοινωνικές  δεξιότητες συνομιλίας που  πρέπει να κάνουν και να διατηρήσουν τις σχέσεις με τους άλλους.</a:t>
            </a:r>
            <a:endParaRPr lang="el-GR" altLang="el-GR" sz="2400" dirty="0">
              <a:solidFill>
                <a:srgbClr val="000000"/>
              </a:solidFill>
              <a:cs typeface="Times New Roman" panose="02020603050405020304" pitchFamily="18" charset="0"/>
            </a:endParaRPr>
          </a:p>
        </p:txBody>
      </p:sp>
      <p:sp>
        <p:nvSpPr>
          <p:cNvPr id="8"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Σχιζοφρένεια - Διδασκαλία </a:t>
            </a:r>
            <a:r>
              <a:rPr lang="el-GR" sz="1400" dirty="0" err="1"/>
              <a:t>Αυτοφροντίδας</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220759917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DEFAULTLANGUAGE" val="msoLanguageIDGreek"/>
  <p:tag name="ZHAW.ACCESSIBILITYADDIN.CHECKTIMEDATE" val="8/9/2015 6:50:40 μμ"/>
</p:tagLst>
</file>

<file path=ppt/tags/tag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3.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0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8.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0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3.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8.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3.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8.xml><?xml version="1.0" encoding="utf-8"?>
<p:tagLst xmlns:a="http://schemas.openxmlformats.org/drawingml/2006/main" xmlns:r="http://schemas.openxmlformats.org/officeDocument/2006/relationships" xmlns:p="http://schemas.openxmlformats.org/presentationml/2006/main">
  <p:tag name="ZHAW.ACCESSIBILITYADDIN.READINGORDER" val="2,6,14,"/>
</p:tagLst>
</file>

<file path=ppt/tags/tag1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1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2.xml><?xml version="1.0" encoding="utf-8"?>
<p:tagLst xmlns:a="http://schemas.openxmlformats.org/drawingml/2006/main" xmlns:r="http://schemas.openxmlformats.org/officeDocument/2006/relationships" xmlns:p="http://schemas.openxmlformats.org/presentationml/2006/main">
  <p:tag name="ZHAW.ACCESSIBILITYADDIN.READINGORDER" val="7,9,10,"/>
</p:tagLst>
</file>

<file path=ppt/tags/tag13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2,3,7,4,"/>
</p:tagLst>
</file>

<file path=ppt/tags/tag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8.xml><?xml version="1.0" encoding="utf-8"?>
<p:tagLst xmlns:a="http://schemas.openxmlformats.org/drawingml/2006/main" xmlns:r="http://schemas.openxmlformats.org/officeDocument/2006/relationships" xmlns:p="http://schemas.openxmlformats.org/presentationml/2006/main">
  <p:tag name="ZHAW.ACCESSIBILITYADDIN.READINGORDER" val="22,9,6,24,"/>
</p:tagLst>
</file>

<file path=ppt/tags/tag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3.xml><?xml version="1.0" encoding="utf-8"?>
<p:tagLst xmlns:a="http://schemas.openxmlformats.org/drawingml/2006/main" xmlns:r="http://schemas.openxmlformats.org/officeDocument/2006/relationships" xmlns:p="http://schemas.openxmlformats.org/presentationml/2006/main">
  <p:tag name="ZHAW.ACCESSIBILITYADDIN.READINGORDER" val="22,9,6,24,"/>
</p:tagLst>
</file>

<file path=ppt/tags/tag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4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4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3.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5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8.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5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3.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6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8.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6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3.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7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7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3.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8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8.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8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9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3.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9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8.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9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d = " h t t p : / / w w w . w 3 . o r g / 2 0 0 1 / X M L S c h e m a "   x m l n s : x s i = " h t t p : / / w w w . w 3 . o r g / 2 0 0 1 / X M L S c h e m a - i n s t a n c e " 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D1CC5D06-D13A-4579-B6A4-C027267824CD}">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emplate>Προγραμματισμός IV_Ενότητα 1</Template>
  <TotalTime>0</TotalTime>
  <Words>2224</Words>
  <Application>Microsoft Office PowerPoint</Application>
  <PresentationFormat>Προβολή στην οθόνη (4:3)</PresentationFormat>
  <Paragraphs>203</Paragraphs>
  <Slides>28</Slides>
  <Notes>28</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28</vt:i4>
      </vt:variant>
    </vt:vector>
  </HeadingPairs>
  <TitlesOfParts>
    <vt:vector size="33" baseType="lpstr">
      <vt:lpstr>Arial</vt:lpstr>
      <vt:lpstr>Calibri</vt:lpstr>
      <vt:lpstr>Times New Roman</vt:lpstr>
      <vt:lpstr>Wingdings</vt:lpstr>
      <vt:lpstr>Θέμα του Office</vt:lpstr>
      <vt:lpstr>Εισαγωγή στη                     Νοσηλευτική Επιστήμη</vt:lpstr>
      <vt:lpstr>Άδειες Χρήσης</vt:lpstr>
      <vt:lpstr>Χρηματοδότηση</vt:lpstr>
      <vt:lpstr>Σκοποί  ενότητας</vt:lpstr>
      <vt:lpstr>Περιεχόμενα ενότητας</vt:lpstr>
      <vt:lpstr> Διδασκαλία Αυτοφροντίδας και         κατάλληλη διατροφή </vt:lpstr>
      <vt:lpstr>Καθημερινή ρουτίνα</vt:lpstr>
      <vt:lpstr>Φυσική και συναισθηματική ευημερία του ασθενούς.</vt:lpstr>
      <vt:lpstr>Διδασκαλία Κοινωνικών Δεξιοτήτων.</vt:lpstr>
      <vt:lpstr>Εκπαίδευση, διαμόρφωση ρόλου, πρακτική</vt:lpstr>
      <vt:lpstr>Διαχείριση φαρμάκων. </vt:lpstr>
      <vt:lpstr>Θεραπευτική αγωγή φαρμάκων.</vt:lpstr>
      <vt:lpstr>Πρακτικά εμπόδια στη                  συμμόρφωση φαρμάκων (1) </vt:lpstr>
      <vt:lpstr>Πρακτικά εμπόδια στη                  συμμόρφωση φαρμάκων (2) </vt:lpstr>
      <vt:lpstr>Παρενέργειες</vt:lpstr>
      <vt:lpstr>Άρνηση λήψης φαρμάκων</vt:lpstr>
      <vt:lpstr>Αξιολόγηση</vt:lpstr>
      <vt:lpstr>Θεραπεία της σχιζοφρένιας </vt:lpstr>
      <vt:lpstr>Διδασκαλία Ασθενών και διαχείριση φαρμάκων – Αντιψυχωτικά (1)</vt:lpstr>
      <vt:lpstr>Διδασκαλία Ασθενών και διαχείριση φαρμάκων – Αντιψυχωτικά (2)</vt:lpstr>
      <vt:lpstr>Διδασκαλία Ασθενών και διαχείριση φαρμάκων – Αντιψυχωτικά (3)</vt:lpstr>
      <vt:lpstr> Σε κοινοτικό επίπεδο – ΠΡΟΣΟΧΗ! </vt:lpstr>
      <vt:lpstr>Κοινοτικά προγράμματα φροντίδας </vt:lpstr>
      <vt:lpstr>Ζητήματα Αυτογνωσίας</vt:lpstr>
      <vt:lpstr>Επικοινωνία με Ασθενείς (1)</vt:lpstr>
      <vt:lpstr>Επικοινωνία με Ασθενείς (2)</vt:lpstr>
      <vt:lpstr>Βιβλιογραφία </vt:lpstr>
      <vt:lpstr>Τέλος Ενότητας</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cp:revision>
  <dcterms:created xsi:type="dcterms:W3CDTF">2015-04-06T14:13:21Z</dcterms:created>
  <dcterms:modified xsi:type="dcterms:W3CDTF">2015-09-08T15:50:55Z</dcterms:modified>
</cp:coreProperties>
</file>