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3.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33"/>
  </p:notesMasterIdLst>
  <p:handoutMasterIdLst>
    <p:handoutMasterId r:id="rId34"/>
  </p:handoutMasterIdLst>
  <p:sldIdLst>
    <p:sldId id="257" r:id="rId3"/>
    <p:sldId id="264" r:id="rId4"/>
    <p:sldId id="414" r:id="rId5"/>
    <p:sldId id="531" r:id="rId6"/>
    <p:sldId id="533" r:id="rId7"/>
    <p:sldId id="534" r:id="rId8"/>
    <p:sldId id="535" r:id="rId9"/>
    <p:sldId id="536" r:id="rId10"/>
    <p:sldId id="537" r:id="rId11"/>
    <p:sldId id="538" r:id="rId12"/>
    <p:sldId id="539" r:id="rId13"/>
    <p:sldId id="540" r:id="rId14"/>
    <p:sldId id="541" r:id="rId15"/>
    <p:sldId id="542" r:id="rId16"/>
    <p:sldId id="543" r:id="rId17"/>
    <p:sldId id="544" r:id="rId18"/>
    <p:sldId id="545" r:id="rId19"/>
    <p:sldId id="546" r:id="rId20"/>
    <p:sldId id="547" r:id="rId21"/>
    <p:sldId id="548" r:id="rId22"/>
    <p:sldId id="549" r:id="rId23"/>
    <p:sldId id="550" r:id="rId24"/>
    <p:sldId id="325" r:id="rId25"/>
    <p:sldId id="271" r:id="rId26"/>
    <p:sldId id="258" r:id="rId27"/>
    <p:sldId id="259" r:id="rId28"/>
    <p:sldId id="260" r:id="rId29"/>
    <p:sldId id="272" r:id="rId30"/>
    <p:sldId id="273" r:id="rId31"/>
    <p:sldId id="261" r:id="rId32"/>
  </p:sldIdLst>
  <p:sldSz cx="9144000" cy="6858000" type="screen4x3"/>
  <p:notesSz cx="6858000" cy="9144000"/>
  <p:custDataLst>
    <p:tags r:id="rId3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94660"/>
  </p:normalViewPr>
  <p:slideViewPr>
    <p:cSldViewPr>
      <p:cViewPr>
        <p:scale>
          <a:sx n="94" d="100"/>
          <a:sy n="94" d="100"/>
        </p:scale>
        <p:origin x="-72" y="-168"/>
      </p:cViewPr>
      <p:guideLst>
        <p:guide orient="horz" pos="2160"/>
        <p:guide pos="2880"/>
      </p:guideLst>
    </p:cSldViewPr>
  </p:slideViewPr>
  <p:notesTextViewPr>
    <p:cViewPr>
      <p:scale>
        <a:sx n="1" d="1"/>
        <a:sy n="1" d="1"/>
      </p:scale>
      <p:origin x="0" y="0"/>
    </p:cViewPr>
  </p:notesTextViewPr>
  <p:notesViewPr>
    <p:cSldViewPr>
      <p:cViewPr varScale="1">
        <p:scale>
          <a:sx n="87" d="100"/>
          <a:sy n="87" d="100"/>
        </p:scale>
        <p:origin x="171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43995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90060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668203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l-GR" sz="1200" kern="1200" dirty="0" smtClean="0">
                <a:solidFill>
                  <a:prstClr val="black"/>
                </a:solidFill>
                <a:latin typeface="+mn-lt"/>
                <a:ea typeface="+mn-ea"/>
                <a:cs typeface="+mn-cs"/>
              </a:rPr>
              <a:t>Χλοοτάπητας: Κλιματική κατάταξη</a:t>
            </a:r>
            <a:endParaRPr lang="el-GR" sz="1200" dirty="0">
              <a:solidFill>
                <a:prstClr val="black"/>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edulll.gr/" TargetMode="External"/><Relationship Id="rId3" Type="http://schemas.openxmlformats.org/officeDocument/2006/relationships/notesSlide" Target="../notesSlides/notesSlide1.xml"/><Relationship Id="rId7"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creativecommons.org/licenses/by-nc-sa/4.0/deed.el" TargetMode="External"/><Relationship Id="rId5" Type="http://schemas.openxmlformats.org/officeDocument/2006/relationships/image" Target="../media/image1.jpeg"/><Relationship Id="rId4" Type="http://schemas.openxmlformats.org/officeDocument/2006/relationships/hyperlink" Target="http://www.teilar.gr/" TargetMode="External"/><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12.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4" tooltip="Μετάβαση στην ιστοσελίδα του Ιδρύματος"/>
            </p:cNvPr>
            <p:cNvPicPr>
              <a:picLocks noChangeAspect="1" noChangeArrowheads="1"/>
            </p:cNvPicPr>
            <p:nvPr/>
          </p:nvPicPr>
          <p:blipFill>
            <a:blip r:embed="rId5"/>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smtClean="0">
                <a:solidFill>
                  <a:prstClr val="black"/>
                </a:solidFill>
              </a:rPr>
              <a:t>Τεχνολογία Πρασίνου</a:t>
            </a:r>
            <a:endParaRPr lang="el-GR" dirty="0"/>
          </a:p>
        </p:txBody>
      </p:sp>
      <p:sp>
        <p:nvSpPr>
          <p:cNvPr id="6" name="Θέση περιεχομένου 2"/>
          <p:cNvSpPr txBox="1">
            <a:spLocks/>
          </p:cNvSpPr>
          <p:nvPr/>
        </p:nvSpPr>
        <p:spPr>
          <a:xfrm>
            <a:off x="1295400" y="3323930"/>
            <a:ext cx="6588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smtClean="0">
                <a:solidFill>
                  <a:prstClr val="black"/>
                </a:solidFill>
                <a:ea typeface="+mj-ea"/>
                <a:cs typeface="+mj-cs"/>
              </a:rPr>
              <a:t>Ενότητα 1: </a:t>
            </a:r>
            <a:r>
              <a:rPr lang="el-GR" sz="2800" dirty="0">
                <a:solidFill>
                  <a:prstClr val="black"/>
                </a:solidFill>
                <a:ea typeface="+mj-ea"/>
                <a:cs typeface="+mj-cs"/>
              </a:rPr>
              <a:t>Χλοοτάπητας</a:t>
            </a:r>
            <a:r>
              <a:rPr lang="el-GR" sz="2800" dirty="0" smtClean="0">
                <a:solidFill>
                  <a:prstClr val="black"/>
                </a:solidFill>
                <a:ea typeface="+mj-ea"/>
                <a:cs typeface="+mj-cs"/>
              </a:rPr>
              <a:t>:                 </a:t>
            </a:r>
            <a:r>
              <a:rPr lang="el-GR" sz="2800" dirty="0">
                <a:solidFill>
                  <a:prstClr val="black"/>
                </a:solidFill>
                <a:ea typeface="+mj-ea"/>
                <a:cs typeface="+mj-cs"/>
              </a:rPr>
              <a:t>Κλιματική </a:t>
            </a:r>
            <a:r>
              <a:rPr lang="el-GR" sz="2800" dirty="0" smtClean="0">
                <a:solidFill>
                  <a:prstClr val="black"/>
                </a:solidFill>
                <a:ea typeface="+mj-ea"/>
                <a:cs typeface="+mj-cs"/>
              </a:rPr>
              <a:t>κατάταξη</a:t>
            </a:r>
          </a:p>
          <a:p>
            <a:pPr marL="0" indent="0" algn="ctr" fontAlgn="auto">
              <a:spcBef>
                <a:spcPts val="0"/>
              </a:spcBef>
              <a:buFont typeface="Arial" pitchFamily="34" charset="0"/>
              <a:buNone/>
              <a:defRPr/>
            </a:pPr>
            <a:r>
              <a:rPr lang="el-GR" sz="2800" dirty="0" smtClean="0">
                <a:solidFill>
                  <a:prstClr val="black"/>
                </a:solidFill>
                <a:ea typeface="+mj-ea"/>
                <a:cs typeface="+mj-cs"/>
              </a:rPr>
              <a:t> </a:t>
            </a:r>
            <a:r>
              <a:rPr lang="el-GR" sz="2800" dirty="0" smtClean="0"/>
              <a:t>   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6" tooltip="Μετάβαση στην Άδεια Χρήσης"/>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8" tooltip="Μετάβαση σε www.edulll.gr"/>
          </p:cNvPr>
          <p:cNvPicPr>
            <a:picLocks noChangeAspect="1" noChangeArrowheads="1"/>
          </p:cNvPicPr>
          <p:nvPr/>
        </p:nvPicPr>
        <p:blipFill>
          <a:blip r:embed="rId9"/>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b="1" dirty="0"/>
              <a:t>Ψυχρόφιλα Είδη </a:t>
            </a:r>
            <a:r>
              <a:rPr lang="el-GR" altLang="el-GR" b="1" dirty="0" smtClean="0"/>
              <a:t>3</a:t>
            </a:r>
            <a:endParaRPr lang="el-GR" altLang="el-GR" dirty="0" smtClean="0"/>
          </a:p>
        </p:txBody>
      </p:sp>
      <p:sp>
        <p:nvSpPr>
          <p:cNvPr id="10243" name="Rectangle 3"/>
          <p:cNvSpPr>
            <a:spLocks noGrp="1" noChangeArrowheads="1"/>
          </p:cNvSpPr>
          <p:nvPr>
            <p:ph idx="1"/>
          </p:nvPr>
        </p:nvSpPr>
        <p:spPr/>
        <p:txBody>
          <a:bodyPr/>
          <a:lstStyle/>
          <a:p>
            <a:r>
              <a:rPr lang="el-GR" altLang="el-GR" dirty="0" smtClean="0"/>
              <a:t>Τα ψυχρόφιλα γένη που έχουν ενδιαφέρον στην καλλιέργεια χλοοτάπητα ανήκουν κυρίως στα γένη: </a:t>
            </a:r>
            <a:r>
              <a:rPr lang="el-GR" altLang="el-GR" dirty="0" err="1" smtClean="0"/>
              <a:t>Festuca</a:t>
            </a:r>
            <a:r>
              <a:rPr lang="el-GR" altLang="el-GR" dirty="0" smtClean="0"/>
              <a:t>, </a:t>
            </a:r>
            <a:r>
              <a:rPr lang="el-GR" altLang="el-GR" dirty="0" err="1" smtClean="0"/>
              <a:t>Poa</a:t>
            </a:r>
            <a:r>
              <a:rPr lang="el-GR" altLang="el-GR" dirty="0" smtClean="0"/>
              <a:t>, </a:t>
            </a:r>
            <a:r>
              <a:rPr lang="el-GR" altLang="el-GR" dirty="0" err="1" smtClean="0"/>
              <a:t>Lollium</a:t>
            </a:r>
            <a:r>
              <a:rPr lang="el-GR" altLang="el-GR" dirty="0" smtClean="0"/>
              <a:t> και </a:t>
            </a:r>
            <a:r>
              <a:rPr lang="el-GR" altLang="el-GR" dirty="0" err="1" smtClean="0"/>
              <a:t>Agrostis</a:t>
            </a:r>
            <a:r>
              <a:rPr lang="el-GR" altLang="el-GR" dirty="0" smtClean="0"/>
              <a:t> και δευτερευόντως τα: </a:t>
            </a:r>
            <a:r>
              <a:rPr lang="el-GR" altLang="el-GR" dirty="0" err="1" smtClean="0"/>
              <a:t>Bromus</a:t>
            </a:r>
            <a:r>
              <a:rPr lang="el-GR" altLang="el-GR" dirty="0" smtClean="0"/>
              <a:t>, </a:t>
            </a:r>
            <a:r>
              <a:rPr lang="el-GR" altLang="el-GR" dirty="0" err="1" smtClean="0"/>
              <a:t>Cynosurus</a:t>
            </a:r>
            <a:r>
              <a:rPr lang="el-GR" altLang="el-GR" dirty="0" smtClean="0"/>
              <a:t> και </a:t>
            </a:r>
            <a:r>
              <a:rPr lang="el-GR" altLang="el-GR" dirty="0" err="1" smtClean="0"/>
              <a:t>Puccinellia</a:t>
            </a:r>
            <a:r>
              <a:rPr lang="el-GR" altLang="el-GR" dirty="0" smtClean="0"/>
              <a:t> </a:t>
            </a:r>
          </a:p>
        </p:txBody>
      </p:sp>
    </p:spTree>
    <p:extLst>
      <p:ext uri="{BB962C8B-B14F-4D97-AF65-F5344CB8AC3E}">
        <p14:creationId xmlns:p14="http://schemas.microsoft.com/office/powerpoint/2010/main" val="4077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normAutofit/>
          </a:bodyPr>
          <a:lstStyle/>
          <a:p>
            <a:r>
              <a:rPr lang="en-US" b="1" dirty="0" err="1"/>
              <a:t>Agrostis</a:t>
            </a:r>
            <a:r>
              <a:rPr lang="en-US" b="1" dirty="0"/>
              <a:t> sp. (</a:t>
            </a:r>
            <a:r>
              <a:rPr lang="el-GR" b="1" dirty="0" err="1"/>
              <a:t>Αγρώστις</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Περιλαμβάνει περίπου 100 είδη. Προσαρμόζεται σε πολύ μεγάλη ποικιλία κλιμάτων και εύρος θερμοκρασιών. Είναι πολυετές γένος, ανθεκτικό σε χαμηλό ύψος κοπής (5mm) και δημιουργεί τάπητα υψηλής ποιότητας, πυκνό, </a:t>
            </a:r>
            <a:r>
              <a:rPr lang="el-GR" dirty="0" err="1" smtClean="0"/>
              <a:t>λεπτόφυλλο</a:t>
            </a:r>
            <a:r>
              <a:rPr lang="el-GR" dirty="0" smtClean="0"/>
              <a:t>, ενιαίο συνήθως σκούρου χρώματος.</a:t>
            </a:r>
            <a:endParaRPr lang="el-GR" dirty="0"/>
          </a:p>
        </p:txBody>
      </p:sp>
    </p:spTree>
    <p:extLst>
      <p:ext uri="{BB962C8B-B14F-4D97-AF65-F5344CB8AC3E}">
        <p14:creationId xmlns:p14="http://schemas.microsoft.com/office/powerpoint/2010/main" val="969850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custDataLst>
              <p:tags r:id="rId1"/>
            </p:custDataLst>
          </p:nvPr>
        </p:nvSpPr>
        <p:spPr/>
        <p:txBody>
          <a:bodyPr>
            <a:normAutofit/>
          </a:bodyPr>
          <a:lstStyle/>
          <a:p>
            <a:r>
              <a:rPr lang="en-US" b="1" dirty="0" err="1"/>
              <a:t>Lolium</a:t>
            </a:r>
            <a:r>
              <a:rPr lang="en-US" b="1" dirty="0"/>
              <a:t> sp. (</a:t>
            </a:r>
            <a:r>
              <a:rPr lang="el-GR" b="1" dirty="0" err="1"/>
              <a:t>Λόλιον</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Περιλαμβάνει μεγάλο αριθμό πολυετών ή μονοετών ειδών ταχύτατης ανάπτυξης, Τα περισσότερα είδη αντέχουν σε ακραία μεγέθη ξηρασίας αλλά και θερμοκρασίας. Λόγω της γρήγορης ανάπτυξης του, χρησιμοποιείται πολύ στα μείγματα. </a:t>
            </a:r>
            <a:endParaRPr lang="el-GR" dirty="0"/>
          </a:p>
        </p:txBody>
      </p:sp>
    </p:spTree>
    <p:extLst>
      <p:ext uri="{BB962C8B-B14F-4D97-AF65-F5344CB8AC3E}">
        <p14:creationId xmlns:p14="http://schemas.microsoft.com/office/powerpoint/2010/main" val="219635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normAutofit/>
          </a:bodyPr>
          <a:lstStyle/>
          <a:p>
            <a:r>
              <a:rPr lang="en-US" b="1" dirty="0" err="1"/>
              <a:t>Festuca</a:t>
            </a:r>
            <a:r>
              <a:rPr lang="en-US" b="1" dirty="0"/>
              <a:t> sp. (</a:t>
            </a:r>
            <a:r>
              <a:rPr lang="el-GR" b="1" dirty="0" err="1"/>
              <a:t>Φεστούκα</a:t>
            </a:r>
            <a:r>
              <a:rPr lang="el-GR" b="1" dirty="0" smtClean="0"/>
              <a:t>)</a:t>
            </a:r>
            <a:endParaRPr lang="el-GR" b="1" dirty="0"/>
          </a:p>
        </p:txBody>
      </p:sp>
      <p:sp>
        <p:nvSpPr>
          <p:cNvPr id="3" name="Θέση περιεχομένου 2"/>
          <p:cNvSpPr>
            <a:spLocks noGrp="1"/>
          </p:cNvSpPr>
          <p:nvPr>
            <p:ph idx="1"/>
          </p:nvPr>
        </p:nvSpPr>
        <p:spPr/>
        <p:txBody>
          <a:bodyPr>
            <a:normAutofit lnSpcReduction="10000"/>
          </a:bodyPr>
          <a:lstStyle/>
          <a:p>
            <a:r>
              <a:rPr lang="el-GR" dirty="0" smtClean="0"/>
              <a:t>Περιλαμβάνει πάνω από 100 είδη αλλά μόνο τα 6 χρησιμοποιούνται για χλοοτάπητα.. Τα ετήσια είδη </a:t>
            </a:r>
            <a:r>
              <a:rPr lang="el-GR" dirty="0" err="1" smtClean="0"/>
              <a:t>Festuca</a:t>
            </a:r>
            <a:r>
              <a:rPr lang="el-GR" dirty="0" smtClean="0"/>
              <a:t> θεωρούνται ζιζάνια, ενώ τα πολυετή παρουσιάζουν αξιόλογα χαρακτηριστικά για ικανοποιητική χρήση ως χλοοτάπητες. Ευδοκιμούν κυρίως σε υγρές, ψυχρές περιοχές, είναι ανθεκτικά στο πάτημα, αναπτύσσουν πυκνό ριζικό σύστημα και πολλά είδη δημιουργούν ριζώματα και </a:t>
            </a:r>
            <a:r>
              <a:rPr lang="el-GR" dirty="0" err="1" smtClean="0"/>
              <a:t>στόλονες</a:t>
            </a:r>
            <a:r>
              <a:rPr lang="el-GR" dirty="0" smtClean="0"/>
              <a:t>. </a:t>
            </a:r>
            <a:endParaRPr lang="el-GR" dirty="0"/>
          </a:p>
        </p:txBody>
      </p:sp>
    </p:spTree>
    <p:extLst>
      <p:ext uri="{BB962C8B-B14F-4D97-AF65-F5344CB8AC3E}">
        <p14:creationId xmlns:p14="http://schemas.microsoft.com/office/powerpoint/2010/main" val="89079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normAutofit/>
          </a:bodyPr>
          <a:lstStyle/>
          <a:p>
            <a:r>
              <a:rPr lang="en-US" b="1" dirty="0" err="1"/>
              <a:t>Poa</a:t>
            </a:r>
            <a:r>
              <a:rPr lang="en-US" b="1" dirty="0"/>
              <a:t> sp. (</a:t>
            </a:r>
            <a:r>
              <a:rPr lang="el-GR" b="1" dirty="0"/>
              <a:t>Πόα</a:t>
            </a:r>
            <a:r>
              <a:rPr lang="el-GR" b="1" dirty="0" smtClean="0"/>
              <a:t>)</a:t>
            </a:r>
            <a:endParaRPr lang="el-GR" b="1" dirty="0"/>
          </a:p>
        </p:txBody>
      </p:sp>
      <p:sp>
        <p:nvSpPr>
          <p:cNvPr id="3" name="Θέση περιεχομένου 2"/>
          <p:cNvSpPr>
            <a:spLocks noGrp="1"/>
          </p:cNvSpPr>
          <p:nvPr>
            <p:ph idx="1"/>
          </p:nvPr>
        </p:nvSpPr>
        <p:spPr/>
        <p:txBody>
          <a:bodyPr>
            <a:normAutofit/>
          </a:bodyPr>
          <a:lstStyle/>
          <a:p>
            <a:r>
              <a:rPr lang="el-GR" dirty="0" smtClean="0"/>
              <a:t>Περιλαμβάνει πάνω από 200 είδη. Τα είδη αυτά τα χαρακτηρίζει η τουφωτή ανάπτυξη ή η ανάπτυξη </a:t>
            </a:r>
            <a:r>
              <a:rPr lang="el-GR" dirty="0" err="1" smtClean="0"/>
              <a:t>στολώνων</a:t>
            </a:r>
            <a:r>
              <a:rPr lang="el-GR" dirty="0" smtClean="0"/>
              <a:t>. Ευδοκιμούν σε υγρά ψυχρά και μεταβατικά κλίματα. Είναι ανθεκτικά σε χαμηλές θερμοκρασίες. Αναπτύσσουν πλούσιο ριζικό σύστημα. Παρουσιάζουν βραχεία αρχική ανάπτυξη και καθυστέρηση φυτρώματος. </a:t>
            </a:r>
            <a:r>
              <a:rPr lang="el-GR" dirty="0" err="1" smtClean="0"/>
              <a:t>Αποτελλεί</a:t>
            </a:r>
            <a:r>
              <a:rPr lang="el-GR" dirty="0" smtClean="0"/>
              <a:t> βασικό συστατικό πολλών μειγμάτων. </a:t>
            </a:r>
            <a:endParaRPr lang="el-GR" dirty="0"/>
          </a:p>
        </p:txBody>
      </p:sp>
    </p:spTree>
    <p:extLst>
      <p:ext uri="{BB962C8B-B14F-4D97-AF65-F5344CB8AC3E}">
        <p14:creationId xmlns:p14="http://schemas.microsoft.com/office/powerpoint/2010/main" val="3319511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p:cNvSpPr>
            <a:spLocks noGrp="1"/>
          </p:cNvSpPr>
          <p:nvPr>
            <p:ph type="title"/>
          </p:nvPr>
        </p:nvSpPr>
        <p:spPr/>
        <p:txBody>
          <a:bodyPr/>
          <a:lstStyle/>
          <a:p>
            <a:r>
              <a:rPr lang="el-GR" altLang="el-GR" b="1" dirty="0" smtClean="0"/>
              <a:t>Θερμόφιλα Είδη 1</a:t>
            </a:r>
          </a:p>
        </p:txBody>
      </p:sp>
      <p:sp>
        <p:nvSpPr>
          <p:cNvPr id="11267" name="Θέση περιεχομένου 2"/>
          <p:cNvSpPr>
            <a:spLocks noGrp="1"/>
          </p:cNvSpPr>
          <p:nvPr>
            <p:ph idx="1"/>
          </p:nvPr>
        </p:nvSpPr>
        <p:spPr/>
        <p:txBody>
          <a:bodyPr/>
          <a:lstStyle/>
          <a:p>
            <a:r>
              <a:rPr lang="el-GR" altLang="el-GR" dirty="0" smtClean="0"/>
              <a:t>Είναι είδη με μεγάλη αντοχή σε υψηλές θερμοκρασίες έχοντας άριστη θερμοκρασία ανάπτυξης στους 26-34 </a:t>
            </a:r>
            <a:r>
              <a:rPr lang="el-GR" altLang="el-GR" baseline="30000" dirty="0" err="1" smtClean="0"/>
              <a:t>ο</a:t>
            </a:r>
            <a:r>
              <a:rPr lang="el-GR" altLang="el-GR" dirty="0" err="1" smtClean="0"/>
              <a:t>C</a:t>
            </a:r>
            <a:r>
              <a:rPr lang="el-GR" altLang="el-GR" dirty="0" smtClean="0"/>
              <a:t>. Αναπτύσσονται δραστήρια από την άνοιξη έως το φθινόπωρο, ενώ τον χειμώνα περνούν μια περίοδο λήθαργου, χάνοντας το πράσινο χρώμα τους. Σε περιοχές όπου η θερμοκρασία πέφτει πολύ κάτω από τους 0 </a:t>
            </a:r>
            <a:r>
              <a:rPr lang="el-GR" altLang="el-GR" baseline="30000" dirty="0" err="1" smtClean="0"/>
              <a:t>ο</a:t>
            </a:r>
            <a:r>
              <a:rPr lang="el-GR" altLang="el-GR" dirty="0" err="1" smtClean="0"/>
              <a:t>C</a:t>
            </a:r>
            <a:r>
              <a:rPr lang="el-GR" altLang="el-GR" dirty="0" smtClean="0"/>
              <a:t> τα είδη αυτά μπορεί και να εξαφανιστούν τελείως.</a:t>
            </a:r>
          </a:p>
        </p:txBody>
      </p:sp>
    </p:spTree>
    <p:extLst>
      <p:ext uri="{BB962C8B-B14F-4D97-AF65-F5344CB8AC3E}">
        <p14:creationId xmlns:p14="http://schemas.microsoft.com/office/powerpoint/2010/main" val="39374650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p:cNvSpPr>
            <a:spLocks noGrp="1"/>
          </p:cNvSpPr>
          <p:nvPr>
            <p:ph type="title"/>
          </p:nvPr>
        </p:nvSpPr>
        <p:spPr/>
        <p:txBody>
          <a:bodyPr/>
          <a:lstStyle/>
          <a:p>
            <a:r>
              <a:rPr lang="el-GR" altLang="el-GR" b="1" dirty="0"/>
              <a:t>Θερμόφιλα Είδη </a:t>
            </a:r>
            <a:r>
              <a:rPr lang="el-GR" altLang="el-GR" b="1" dirty="0" smtClean="0"/>
              <a:t>2</a:t>
            </a:r>
            <a:endParaRPr lang="el-GR" altLang="el-GR" dirty="0" smtClean="0"/>
          </a:p>
        </p:txBody>
      </p:sp>
      <p:sp>
        <p:nvSpPr>
          <p:cNvPr id="12291" name="Θέση περιεχομένου 2"/>
          <p:cNvSpPr>
            <a:spLocks noGrp="1"/>
          </p:cNvSpPr>
          <p:nvPr>
            <p:ph idx="1"/>
          </p:nvPr>
        </p:nvSpPr>
        <p:spPr/>
        <p:txBody>
          <a:bodyPr>
            <a:normAutofit fontScale="92500" lnSpcReduction="10000"/>
          </a:bodyPr>
          <a:lstStyle/>
          <a:p>
            <a:r>
              <a:rPr lang="el-GR" altLang="el-GR" dirty="0" smtClean="0"/>
              <a:t>Είναι ανθεκτικά σε κακής ποιότητας νερό, στην ξηρασία και σε παραθαλάσσιες περιοχές. Ο πολλαπλασιασμός τους γίνεται με ριζώματα, </a:t>
            </a:r>
            <a:r>
              <a:rPr lang="el-GR" altLang="el-GR" dirty="0" err="1" smtClean="0"/>
              <a:t>στόλωνες</a:t>
            </a:r>
            <a:r>
              <a:rPr lang="el-GR" altLang="el-GR" dirty="0" smtClean="0"/>
              <a:t> αλλά και σπόρο. Σε περίπτωση που οι συνθήκες υπερβούν τα όρια αντοχής του είδους, για παράδειγμα υπάρξει πρόβλημα λειψυδρίας, τα ριζώματά του παραμένουν σε κατάσταση </a:t>
            </a:r>
            <a:r>
              <a:rPr lang="el-GR" altLang="el-GR" dirty="0" err="1" smtClean="0"/>
              <a:t>ληθάργου</a:t>
            </a:r>
            <a:r>
              <a:rPr lang="el-GR" altLang="el-GR" dirty="0" smtClean="0"/>
              <a:t> για μεγάλο χρονικό διάστημα αν όμως βρέξει ή προηγηθεί πλούσιο πότισμα τότε θα αναβλαστήσει.</a:t>
            </a:r>
          </a:p>
          <a:p>
            <a:endParaRPr lang="el-GR" altLang="el-GR" dirty="0" smtClean="0"/>
          </a:p>
        </p:txBody>
      </p:sp>
    </p:spTree>
    <p:extLst>
      <p:ext uri="{BB962C8B-B14F-4D97-AF65-F5344CB8AC3E}">
        <p14:creationId xmlns:p14="http://schemas.microsoft.com/office/powerpoint/2010/main" val="4141216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p:nvPr>
        </p:nvSpPr>
        <p:spPr/>
        <p:txBody>
          <a:bodyPr/>
          <a:lstStyle/>
          <a:p>
            <a:r>
              <a:rPr lang="el-GR" altLang="el-GR" b="1" dirty="0"/>
              <a:t>Θερμόφιλα Είδη </a:t>
            </a:r>
            <a:r>
              <a:rPr lang="el-GR" altLang="el-GR" b="1" dirty="0" smtClean="0"/>
              <a:t>3</a:t>
            </a:r>
            <a:endParaRPr lang="el-GR" altLang="el-GR" dirty="0" smtClean="0"/>
          </a:p>
        </p:txBody>
      </p:sp>
      <p:sp>
        <p:nvSpPr>
          <p:cNvPr id="13315" name="Θέση περιεχομένου 2"/>
          <p:cNvSpPr>
            <a:spLocks noGrp="1"/>
          </p:cNvSpPr>
          <p:nvPr>
            <p:ph idx="1"/>
          </p:nvPr>
        </p:nvSpPr>
        <p:spPr/>
        <p:txBody>
          <a:bodyPr>
            <a:normAutofit fontScale="92500" lnSpcReduction="20000"/>
          </a:bodyPr>
          <a:lstStyle/>
          <a:p>
            <a:r>
              <a:rPr lang="el-GR" altLang="el-GR" dirty="0" smtClean="0"/>
              <a:t>Πρακτικά, ο τάπητας που δημιουργείται από θερμόφιλα είδη είναι πολύ ανθεκτικός δεδομένου ότι επανέρχεται σχετικά εύκολα έπειτα από μεγάλη ταλαιπωρία, είτε αυτή μπορεί να οφείλεται σε δυσμενείς </a:t>
            </a:r>
            <a:r>
              <a:rPr lang="el-GR" altLang="el-GR" dirty="0" err="1" smtClean="0"/>
              <a:t>εδαφοκλιματικούς</a:t>
            </a:r>
            <a:r>
              <a:rPr lang="el-GR" altLang="el-GR" dirty="0" smtClean="0"/>
              <a:t> παράγοντες είτε σε έντονη καταπόνηση λόγω χρήσης. Απαιτούν σχετικά χαμηλά κουρέματα και κατά διαστήματα να γίνεται αραίωμα του υπέργειου μέρους τους. Τέλος τα θερμόφιλα είδη έχουν την τάση να δημιουργούν </a:t>
            </a:r>
            <a:r>
              <a:rPr lang="el-GR" altLang="el-GR" dirty="0" err="1" smtClean="0"/>
              <a:t>thatch</a:t>
            </a:r>
            <a:r>
              <a:rPr lang="el-GR" altLang="el-GR" dirty="0" smtClean="0"/>
              <a:t>.</a:t>
            </a:r>
          </a:p>
        </p:txBody>
      </p:sp>
    </p:spTree>
    <p:extLst>
      <p:ext uri="{BB962C8B-B14F-4D97-AF65-F5344CB8AC3E}">
        <p14:creationId xmlns:p14="http://schemas.microsoft.com/office/powerpoint/2010/main" val="13797478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p:txBody>
          <a:bodyPr/>
          <a:lstStyle/>
          <a:p>
            <a:r>
              <a:rPr lang="el-GR" altLang="el-GR" b="1" dirty="0"/>
              <a:t>Θερμόφιλα Είδη </a:t>
            </a:r>
            <a:r>
              <a:rPr lang="el-GR" altLang="el-GR" b="1" dirty="0" smtClean="0"/>
              <a:t>4</a:t>
            </a:r>
            <a:endParaRPr lang="el-GR" altLang="el-GR" dirty="0" smtClean="0"/>
          </a:p>
        </p:txBody>
      </p:sp>
      <p:sp>
        <p:nvSpPr>
          <p:cNvPr id="14339" name="Θέση περιεχομένου 2"/>
          <p:cNvSpPr>
            <a:spLocks noGrp="1"/>
          </p:cNvSpPr>
          <p:nvPr>
            <p:ph idx="1"/>
          </p:nvPr>
        </p:nvSpPr>
        <p:spPr/>
        <p:txBody>
          <a:bodyPr/>
          <a:lstStyle/>
          <a:p>
            <a:r>
              <a:rPr lang="el-GR" altLang="el-GR" dirty="0" smtClean="0"/>
              <a:t>Τα σημαντικότερα γένη αυτής της κατηγορίας που χρησιμοποιούνται κυρίως είναι τα: </a:t>
            </a:r>
            <a:r>
              <a:rPr lang="el-GR" altLang="el-GR" dirty="0" err="1" smtClean="0"/>
              <a:t>Cynodon</a:t>
            </a:r>
            <a:r>
              <a:rPr lang="el-GR" altLang="el-GR" dirty="0" smtClean="0"/>
              <a:t>, </a:t>
            </a:r>
            <a:r>
              <a:rPr lang="el-GR" altLang="el-GR" dirty="0" err="1" smtClean="0"/>
              <a:t>Zoysia</a:t>
            </a:r>
            <a:r>
              <a:rPr lang="el-GR" altLang="el-GR" dirty="0" smtClean="0"/>
              <a:t>, </a:t>
            </a:r>
            <a:r>
              <a:rPr lang="el-GR" altLang="el-GR" dirty="0" err="1" smtClean="0"/>
              <a:t>Pennisetum</a:t>
            </a:r>
            <a:r>
              <a:rPr lang="el-GR" altLang="el-GR" dirty="0" smtClean="0"/>
              <a:t> και </a:t>
            </a:r>
            <a:r>
              <a:rPr lang="el-GR" altLang="el-GR" dirty="0" err="1" smtClean="0"/>
              <a:t>Stenotaphrum</a:t>
            </a:r>
            <a:r>
              <a:rPr lang="el-GR" altLang="el-GR" dirty="0" smtClean="0"/>
              <a:t> και δευτερευόντως τα: </a:t>
            </a:r>
            <a:r>
              <a:rPr lang="el-GR" altLang="el-GR" dirty="0" err="1" smtClean="0"/>
              <a:t>Buchloe</a:t>
            </a:r>
            <a:r>
              <a:rPr lang="el-GR" altLang="el-GR" dirty="0" smtClean="0"/>
              <a:t>, </a:t>
            </a:r>
            <a:r>
              <a:rPr lang="el-GR" altLang="el-GR" dirty="0" err="1" smtClean="0"/>
              <a:t>Paspalum</a:t>
            </a:r>
            <a:r>
              <a:rPr lang="el-GR" altLang="el-GR" dirty="0" smtClean="0"/>
              <a:t> και </a:t>
            </a:r>
            <a:r>
              <a:rPr lang="el-GR" altLang="el-GR" dirty="0" err="1" smtClean="0"/>
              <a:t>Dichondra</a:t>
            </a:r>
            <a:r>
              <a:rPr lang="el-GR" altLang="el-GR" dirty="0" smtClean="0"/>
              <a:t>. </a:t>
            </a:r>
          </a:p>
        </p:txBody>
      </p:sp>
    </p:spTree>
    <p:extLst>
      <p:ext uri="{BB962C8B-B14F-4D97-AF65-F5344CB8AC3E}">
        <p14:creationId xmlns:p14="http://schemas.microsoft.com/office/powerpoint/2010/main" val="32380451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custDataLst>
              <p:tags r:id="rId1"/>
            </p:custDataLst>
          </p:nvPr>
        </p:nvSpPr>
        <p:spPr/>
        <p:txBody>
          <a:bodyPr>
            <a:normAutofit/>
          </a:bodyPr>
          <a:lstStyle/>
          <a:p>
            <a:r>
              <a:rPr lang="en-US" b="1" dirty="0" err="1"/>
              <a:t>Cynodon</a:t>
            </a:r>
            <a:r>
              <a:rPr lang="en-US" b="1" dirty="0"/>
              <a:t> sp. (</a:t>
            </a:r>
            <a:r>
              <a:rPr lang="el-GR" b="1" dirty="0"/>
              <a:t>Αγριάδα</a:t>
            </a:r>
            <a:r>
              <a:rPr lang="el-GR" b="1" dirty="0" smtClean="0"/>
              <a:t>)</a:t>
            </a:r>
            <a:endParaRPr lang="el-GR" b="1" dirty="0"/>
          </a:p>
        </p:txBody>
      </p:sp>
      <p:sp>
        <p:nvSpPr>
          <p:cNvPr id="3" name="Θέση περιεχομένου 2"/>
          <p:cNvSpPr>
            <a:spLocks noGrp="1"/>
          </p:cNvSpPr>
          <p:nvPr>
            <p:ph idx="1"/>
          </p:nvPr>
        </p:nvSpPr>
        <p:spPr/>
        <p:txBody>
          <a:bodyPr>
            <a:normAutofit lnSpcReduction="10000"/>
          </a:bodyPr>
          <a:lstStyle/>
          <a:p>
            <a:r>
              <a:rPr lang="el-GR" dirty="0" smtClean="0"/>
              <a:t>Πολυετές αγρωστώδες ζιζάνιο. Είναι ευρύτατα διαδεδομένο σε όλη την Ελλάδα και απαντάται στις ανοιξιάτικες καλλιέργειες, στους αγρούς, στους οπωρώνες, στους αμπελώνες, αλλά και σε ακαλλιέργητες εκτάσεις. Προτιμά τα θερμά και υγρά κλίματα (φυτό της τροπικής και υποτροπικής ζώνης). Είναι πολύ ανθεκτικό στην ξηρασία και φυτρώνει τόσο σε αμμώδη όσο και σε αργιλώδη εδάφη. </a:t>
            </a:r>
            <a:endParaRPr lang="el-GR" dirty="0"/>
          </a:p>
        </p:txBody>
      </p:sp>
    </p:spTree>
    <p:extLst>
      <p:ext uri="{BB962C8B-B14F-4D97-AF65-F5344CB8AC3E}">
        <p14:creationId xmlns:p14="http://schemas.microsoft.com/office/powerpoint/2010/main" val="288069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custDataLst>
              <p:tags r:id="rId1"/>
            </p:custDataLst>
          </p:nvPr>
        </p:nvSpPr>
        <p:spPr/>
        <p:txBody>
          <a:bodyPr>
            <a:normAutofit/>
          </a:bodyPr>
          <a:lstStyle/>
          <a:p>
            <a:r>
              <a:rPr lang="en-US" b="1" dirty="0" err="1"/>
              <a:t>Zoysia</a:t>
            </a:r>
            <a:r>
              <a:rPr lang="en-US" b="1" dirty="0"/>
              <a:t> sp. (</a:t>
            </a:r>
            <a:r>
              <a:rPr lang="el-GR" b="1" dirty="0" err="1"/>
              <a:t>Ζοϋσία</a:t>
            </a:r>
            <a:r>
              <a:rPr lang="el-GR" b="1" dirty="0" smtClean="0"/>
              <a:t>)</a:t>
            </a:r>
            <a:endParaRPr lang="el-GR" b="1" dirty="0"/>
          </a:p>
        </p:txBody>
      </p:sp>
      <p:sp>
        <p:nvSpPr>
          <p:cNvPr id="3" name="Θέση περιεχομένου 2"/>
          <p:cNvSpPr>
            <a:spLocks noGrp="1"/>
          </p:cNvSpPr>
          <p:nvPr>
            <p:ph idx="1"/>
          </p:nvPr>
        </p:nvSpPr>
        <p:spPr/>
        <p:txBody>
          <a:bodyPr>
            <a:normAutofit lnSpcReduction="10000"/>
          </a:bodyPr>
          <a:lstStyle/>
          <a:p>
            <a:r>
              <a:rPr lang="el-GR" dirty="0" smtClean="0"/>
              <a:t>Είναι το πιο ανθεκτικό θερμόφιλο είδος στις χαμηλές θερμοκρασίες του χειμώνα διατηρώντας το πράσινο χρώμα του πολύ περισσότερο από τα άλλα είδη. Η εξάπλωσή του γίνεται με ριζώματα και χονδρούς </a:t>
            </a:r>
            <a:r>
              <a:rPr lang="el-GR" dirty="0" err="1" smtClean="0"/>
              <a:t>στόλωνες</a:t>
            </a:r>
            <a:r>
              <a:rPr lang="el-GR" dirty="0" smtClean="0"/>
              <a:t>. Είναι ανθεκτικό στα άλατα, ενώ δεν ευδοκιμεί σε εδάφη με κακή στράγγιση και περιορισμένο αερισμό. Ιδιαίτερα ανθεκτικό στο πάτημα και στη φθορά, αλλά ευπαθές στη σκιά. </a:t>
            </a:r>
            <a:endParaRPr lang="el-GR" dirty="0"/>
          </a:p>
        </p:txBody>
      </p:sp>
    </p:spTree>
    <p:extLst>
      <p:ext uri="{BB962C8B-B14F-4D97-AF65-F5344CB8AC3E}">
        <p14:creationId xmlns:p14="http://schemas.microsoft.com/office/powerpoint/2010/main" val="3405599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custDataLst>
              <p:tags r:id="rId1"/>
            </p:custDataLst>
          </p:nvPr>
        </p:nvSpPr>
        <p:spPr/>
        <p:txBody>
          <a:bodyPr>
            <a:normAutofit/>
          </a:bodyPr>
          <a:lstStyle/>
          <a:p>
            <a:r>
              <a:rPr lang="en-US" b="1" dirty="0" err="1"/>
              <a:t>Dichondra</a:t>
            </a:r>
            <a:r>
              <a:rPr lang="en-US" b="1" dirty="0"/>
              <a:t> </a:t>
            </a:r>
            <a:r>
              <a:rPr lang="en-US" b="1" dirty="0" err="1"/>
              <a:t>repens</a:t>
            </a:r>
            <a:r>
              <a:rPr lang="en-US" b="1" dirty="0"/>
              <a:t> (</a:t>
            </a:r>
            <a:r>
              <a:rPr lang="el-GR" b="1" dirty="0" err="1"/>
              <a:t>Διχόνδρα</a:t>
            </a:r>
            <a:r>
              <a:rPr lang="el-GR" b="1" dirty="0" smtClean="0"/>
              <a:t>)</a:t>
            </a:r>
            <a:endParaRPr lang="el-GR" b="1" dirty="0"/>
          </a:p>
        </p:txBody>
      </p:sp>
      <p:sp>
        <p:nvSpPr>
          <p:cNvPr id="3" name="Θέση περιεχομένου 2"/>
          <p:cNvSpPr>
            <a:spLocks noGrp="1"/>
          </p:cNvSpPr>
          <p:nvPr>
            <p:ph idx="1"/>
          </p:nvPr>
        </p:nvSpPr>
        <p:spPr/>
        <p:txBody>
          <a:bodyPr/>
          <a:lstStyle/>
          <a:p>
            <a:r>
              <a:rPr lang="el-GR" dirty="0" smtClean="0"/>
              <a:t>Είναι ένα έρπον πλατύφυλλο είδος, χαμηλής ανάπτυξης. Εξαπλώνεται εύκολα χάρη στους έρποντες βλαστούς του, τους </a:t>
            </a:r>
            <a:r>
              <a:rPr lang="el-GR" dirty="0" err="1" smtClean="0"/>
              <a:t>στόλωνες</a:t>
            </a:r>
            <a:r>
              <a:rPr lang="el-GR" dirty="0" smtClean="0"/>
              <a:t>. Τα φύλλα του έχουν σχήμα νεφρού και βαθύ πράσινο χρώμα. Μοιάζουν στην όψη με το τριφύλλι. Είναι ιδανικό φυτό </a:t>
            </a:r>
            <a:r>
              <a:rPr lang="el-GR" dirty="0" err="1" smtClean="0"/>
              <a:t>εδαφοκάλυψης</a:t>
            </a:r>
            <a:r>
              <a:rPr lang="el-GR" dirty="0" smtClean="0"/>
              <a:t>.</a:t>
            </a:r>
            <a:endParaRPr lang="el-GR" dirty="0"/>
          </a:p>
        </p:txBody>
      </p:sp>
    </p:spTree>
    <p:extLst>
      <p:ext uri="{BB962C8B-B14F-4D97-AF65-F5344CB8AC3E}">
        <p14:creationId xmlns:p14="http://schemas.microsoft.com/office/powerpoint/2010/main" val="1949400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1189272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23</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24</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25</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26</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27</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28</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29</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a:solidFill>
                  <a:srgbClr val="0070C0"/>
                </a:solidFill>
              </a:rPr>
              <a:t>Τα είδη των αγρωστωδών για </a:t>
            </a:r>
            <a:r>
              <a:rPr lang="el-GR" sz="2800" dirty="0" smtClean="0">
                <a:solidFill>
                  <a:srgbClr val="0070C0"/>
                </a:solidFill>
              </a:rPr>
              <a:t>χλοοτάπητα.</a:t>
            </a:r>
          </a:p>
          <a:p>
            <a:pPr marL="457200" indent="-457200">
              <a:spcBef>
                <a:spcPts val="0"/>
              </a:spcBef>
            </a:pPr>
            <a:r>
              <a:rPr lang="el-GR" sz="2800" dirty="0">
                <a:solidFill>
                  <a:srgbClr val="0070C0"/>
                </a:solidFill>
              </a:rPr>
              <a:t>Ψυχρόφιλα </a:t>
            </a:r>
            <a:r>
              <a:rPr lang="el-GR" sz="2800" dirty="0" smtClean="0">
                <a:solidFill>
                  <a:srgbClr val="0070C0"/>
                </a:solidFill>
              </a:rPr>
              <a:t>Είδη.</a:t>
            </a:r>
          </a:p>
          <a:p>
            <a:pPr marL="457200" indent="-457200">
              <a:spcBef>
                <a:spcPts val="0"/>
              </a:spcBef>
            </a:pPr>
            <a:r>
              <a:rPr lang="el-GR" sz="2800" dirty="0" smtClean="0">
                <a:solidFill>
                  <a:srgbClr val="0070C0"/>
                </a:solidFill>
              </a:rPr>
              <a:t>Θερμόφιλα Είδη.</a:t>
            </a:r>
          </a:p>
          <a:p>
            <a:pPr marL="457200" indent="-457200">
              <a:spcBef>
                <a:spcPts val="0"/>
              </a:spcBef>
            </a:pPr>
            <a:endParaRPr lang="el-GR" sz="2800" dirty="0" smtClean="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30</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p:nvPr>
        </p:nvSpPr>
        <p:spPr/>
        <p:txBody>
          <a:bodyPr/>
          <a:lstStyle/>
          <a:p>
            <a:r>
              <a:rPr lang="el-GR" altLang="el-GR" b="1" dirty="0" smtClean="0"/>
              <a:t>Τεχνολογία Πρασίνου</a:t>
            </a:r>
          </a:p>
        </p:txBody>
      </p:sp>
      <p:sp>
        <p:nvSpPr>
          <p:cNvPr id="3" name="Θέση περιεχομένου 2"/>
          <p:cNvSpPr>
            <a:spLocks noGrp="1"/>
          </p:cNvSpPr>
          <p:nvPr>
            <p:ph idx="1"/>
          </p:nvPr>
        </p:nvSpPr>
        <p:spPr/>
        <p:txBody>
          <a:bodyPr/>
          <a:lstStyle/>
          <a:p>
            <a:r>
              <a:rPr lang="el-GR" dirty="0"/>
              <a:t>Χλοοτάπητας: Κλιματική κατάταξη</a:t>
            </a:r>
          </a:p>
          <a:p>
            <a:endParaRPr lang="el-GR" dirty="0"/>
          </a:p>
        </p:txBody>
      </p:sp>
      <p:sp>
        <p:nvSpPr>
          <p:cNvPr id="2" name="Θέση αριθμού διαφάνειας 1"/>
          <p:cNvSpPr>
            <a:spLocks noGrp="1"/>
          </p:cNvSpPr>
          <p:nvPr>
            <p:ph type="sldNum" sz="quarter" idx="12"/>
          </p:nvPr>
        </p:nvSpPr>
        <p:spPr/>
        <p:txBody>
          <a:bodyPr/>
          <a:lstStyle/>
          <a:p>
            <a:fld id="{2F6EEB8D-302B-4BB7-AB7B-5E18E67E8EEA}" type="slidenum">
              <a:rPr lang="el-GR" smtClean="0"/>
              <a:t>4</a:t>
            </a:fld>
            <a:endParaRPr lang="el-GR" dirty="0"/>
          </a:p>
        </p:txBody>
      </p:sp>
    </p:spTree>
    <p:extLst>
      <p:ext uri="{BB962C8B-B14F-4D97-AF65-F5344CB8AC3E}">
        <p14:creationId xmlns:p14="http://schemas.microsoft.com/office/powerpoint/2010/main" val="22134035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l-GR" altLang="el-GR" b="1" dirty="0" smtClean="0"/>
              <a:t>Τα είδη των αγρωστωδών για χλοοτάπητα 1</a:t>
            </a:r>
          </a:p>
        </p:txBody>
      </p:sp>
      <p:sp>
        <p:nvSpPr>
          <p:cNvPr id="8195" name="Rectangle 3"/>
          <p:cNvSpPr>
            <a:spLocks noGrp="1" noChangeArrowheads="1"/>
          </p:cNvSpPr>
          <p:nvPr>
            <p:ph idx="1"/>
          </p:nvPr>
        </p:nvSpPr>
        <p:spPr/>
        <p:txBody>
          <a:bodyPr/>
          <a:lstStyle/>
          <a:p>
            <a:r>
              <a:rPr lang="el-GR" altLang="el-GR" dirty="0" smtClean="0"/>
              <a:t>Τα είδη των φυτών που χρησιμοποιούνται στους χλοοτάπητες, ανήκουν στην οικογένεια </a:t>
            </a:r>
            <a:r>
              <a:rPr lang="el-GR" altLang="el-GR" dirty="0" err="1" smtClean="0"/>
              <a:t>Graminaceae</a:t>
            </a:r>
            <a:r>
              <a:rPr lang="el-GR" altLang="el-GR" dirty="0" smtClean="0"/>
              <a:t> και πιο συγκεκριμένα σε δύο υποοικογένειες, τη </a:t>
            </a:r>
            <a:r>
              <a:rPr lang="el-GR" altLang="el-GR" dirty="0" err="1" smtClean="0"/>
              <a:t>Festucoideae</a:t>
            </a:r>
            <a:r>
              <a:rPr lang="el-GR" altLang="el-GR" dirty="0" smtClean="0"/>
              <a:t> και την </a:t>
            </a:r>
            <a:r>
              <a:rPr lang="el-GR" altLang="el-GR" dirty="0" err="1" smtClean="0"/>
              <a:t>Panicoideae</a:t>
            </a:r>
            <a:r>
              <a:rPr lang="el-GR" altLang="el-GR" dirty="0" smtClean="0"/>
              <a:t>. </a:t>
            </a:r>
          </a:p>
        </p:txBody>
      </p:sp>
    </p:spTree>
    <p:extLst>
      <p:ext uri="{BB962C8B-B14F-4D97-AF65-F5344CB8AC3E}">
        <p14:creationId xmlns:p14="http://schemas.microsoft.com/office/powerpoint/2010/main" val="35362395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l-GR" altLang="el-GR" b="1" dirty="0" smtClean="0"/>
              <a:t>Τα είδη των αγρωστωδών για χλοοτάπητα 2</a:t>
            </a:r>
          </a:p>
        </p:txBody>
      </p:sp>
      <p:sp>
        <p:nvSpPr>
          <p:cNvPr id="8195" name="Rectangle 3"/>
          <p:cNvSpPr>
            <a:spLocks noGrp="1" noChangeArrowheads="1"/>
          </p:cNvSpPr>
          <p:nvPr>
            <p:ph idx="1"/>
          </p:nvPr>
        </p:nvSpPr>
        <p:spPr/>
        <p:txBody>
          <a:bodyPr/>
          <a:lstStyle/>
          <a:p>
            <a:r>
              <a:rPr lang="el-GR" altLang="el-GR" dirty="0" smtClean="0"/>
              <a:t>Στην πρώτη ανήκουν τα είδη ψυχρής εποχής ή ψυχρόφιλα είδη, με άριστη θερμοκρασία ανάπτυξης που κυμαίνεται από 15 έως 25 </a:t>
            </a:r>
            <a:r>
              <a:rPr lang="el-GR" altLang="el-GR" baseline="30000" dirty="0" err="1" smtClean="0"/>
              <a:t>ο</a:t>
            </a:r>
            <a:r>
              <a:rPr lang="el-GR" altLang="el-GR" dirty="0" err="1" smtClean="0"/>
              <a:t>C</a:t>
            </a:r>
            <a:r>
              <a:rPr lang="el-GR" altLang="el-GR" dirty="0" smtClean="0"/>
              <a:t>. Σε υψηλότερες θερμοκρασίες αναστέλλεται η ανάπτυξή τους. </a:t>
            </a:r>
          </a:p>
        </p:txBody>
      </p:sp>
    </p:spTree>
    <p:extLst>
      <p:ext uri="{BB962C8B-B14F-4D97-AF65-F5344CB8AC3E}">
        <p14:creationId xmlns:p14="http://schemas.microsoft.com/office/powerpoint/2010/main" val="2896614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l-GR" altLang="el-GR" b="1" dirty="0" smtClean="0"/>
              <a:t>Τα είδη των αγρωστωδών για χλοοτάπητα 3</a:t>
            </a:r>
          </a:p>
        </p:txBody>
      </p:sp>
      <p:sp>
        <p:nvSpPr>
          <p:cNvPr id="8195" name="Rectangle 3"/>
          <p:cNvSpPr>
            <a:spLocks noGrp="1" noChangeArrowheads="1"/>
          </p:cNvSpPr>
          <p:nvPr>
            <p:ph idx="1"/>
          </p:nvPr>
        </p:nvSpPr>
        <p:spPr/>
        <p:txBody>
          <a:bodyPr/>
          <a:lstStyle/>
          <a:p>
            <a:r>
              <a:rPr lang="el-GR" altLang="el-GR" dirty="0" smtClean="0"/>
              <a:t>Τα είδη θερμής εποχής ή θερμόφιλα είδη, ανήκουν και στις δύο προαναφερθείσες υποοικογένειες. Η άριστη θερμοκρασία ανάπτυξής τους κυμαίνεται από 26 έως 35 </a:t>
            </a:r>
            <a:r>
              <a:rPr lang="el-GR" altLang="el-GR" baseline="30000" dirty="0" err="1" smtClean="0"/>
              <a:t>ο</a:t>
            </a:r>
            <a:r>
              <a:rPr lang="el-GR" altLang="el-GR" dirty="0" err="1" smtClean="0"/>
              <a:t>C</a:t>
            </a:r>
            <a:r>
              <a:rPr lang="el-GR" altLang="el-GR" dirty="0" smtClean="0"/>
              <a:t>.</a:t>
            </a:r>
          </a:p>
        </p:txBody>
      </p:sp>
    </p:spTree>
    <p:extLst>
      <p:ext uri="{BB962C8B-B14F-4D97-AF65-F5344CB8AC3E}">
        <p14:creationId xmlns:p14="http://schemas.microsoft.com/office/powerpoint/2010/main" val="1217876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altLang="el-GR" b="1" dirty="0" smtClean="0"/>
              <a:t>Ψυχρόφιλα Είδη 1</a:t>
            </a:r>
          </a:p>
        </p:txBody>
      </p:sp>
      <p:sp>
        <p:nvSpPr>
          <p:cNvPr id="9219" name="Rectangle 3"/>
          <p:cNvSpPr>
            <a:spLocks noGrp="1" noChangeArrowheads="1"/>
          </p:cNvSpPr>
          <p:nvPr>
            <p:ph idx="1"/>
          </p:nvPr>
        </p:nvSpPr>
        <p:spPr/>
        <p:txBody>
          <a:bodyPr>
            <a:normAutofit fontScale="92500" lnSpcReduction="20000"/>
          </a:bodyPr>
          <a:lstStyle/>
          <a:p>
            <a:r>
              <a:rPr lang="el-GR" altLang="el-GR" dirty="0" smtClean="0"/>
              <a:t>Τα είδη αυτά έχουν μεγάλη αντοχή σε χαμηλές θερμοκρασίες και καταφέρνουν να παραμένουν πράσινα καθ’ όλη τη διάρκεια του χειμώνα. Η σπορά τους ξεκινάει είτε από τις αρχές Σεπτεμβρίου έως τις αρχές Νοεμβρίου είτε από τα τέλη Φεβρουαρίου έως τα μέσα Μαΐου. Αναπτύσσονται καλύτερα με την χορήγηση φθινοπωρινής λίπανσης που αυξάνει τα αποθέματά τους σε N, γιατί το θρεπτικό τους σύστημα εξακολουθεί να αντλεί θρεπτικά στοιχεία από το έδαφος ακόμα και στις χαμηλές θερμοκρασίες.</a:t>
            </a:r>
          </a:p>
        </p:txBody>
      </p:sp>
    </p:spTree>
    <p:extLst>
      <p:ext uri="{BB962C8B-B14F-4D97-AF65-F5344CB8AC3E}">
        <p14:creationId xmlns:p14="http://schemas.microsoft.com/office/powerpoint/2010/main" val="1563216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b="1" dirty="0"/>
              <a:t>Ψυχρόφιλα Είδη </a:t>
            </a:r>
            <a:r>
              <a:rPr lang="el-GR" altLang="el-GR" b="1" dirty="0" smtClean="0"/>
              <a:t>2</a:t>
            </a:r>
            <a:endParaRPr lang="el-GR" altLang="el-GR" dirty="0" smtClean="0"/>
          </a:p>
        </p:txBody>
      </p:sp>
      <p:sp>
        <p:nvSpPr>
          <p:cNvPr id="10243" name="Rectangle 3"/>
          <p:cNvSpPr>
            <a:spLocks noGrp="1" noChangeArrowheads="1"/>
          </p:cNvSpPr>
          <p:nvPr>
            <p:ph idx="1"/>
          </p:nvPr>
        </p:nvSpPr>
        <p:spPr/>
        <p:txBody>
          <a:bodyPr>
            <a:normAutofit fontScale="92500" lnSpcReduction="10000"/>
          </a:bodyPr>
          <a:lstStyle/>
          <a:p>
            <a:r>
              <a:rPr lang="el-GR" altLang="el-GR" dirty="0" smtClean="0"/>
              <a:t>Κατά την διάρκεια έντονης ζέστης και ξηρασίας, υπόκεινται σε λήθαργο κι έτσι περιορίζεται ή μηδενίζεται ο μεταβολισμός τους (δεν αυξάνονται). Την περίοδο αυτή δεν πρέπει να φορτσάρονται διότι εξαντλούνται τα αποθέματά τους, με αποτέλεσμα να γίνονται ευπαθή σε μυκητολογικές ασθένειες. Απαιτούν σχετικά υψηλό κούρεμα και η ποσότητα σπόρου που χρειάζεται για την εγκατάστασή τους, κατά μέσο όρο, είναι 40g/m</a:t>
            </a:r>
            <a:r>
              <a:rPr lang="el-GR" altLang="el-GR" baseline="30000" dirty="0" smtClean="0"/>
              <a:t>2</a:t>
            </a:r>
            <a:r>
              <a:rPr lang="el-GR" altLang="el-GR" dirty="0" smtClean="0"/>
              <a:t>. </a:t>
            </a:r>
          </a:p>
        </p:txBody>
      </p:sp>
    </p:spTree>
    <p:extLst>
      <p:ext uri="{BB962C8B-B14F-4D97-AF65-F5344CB8AC3E}">
        <p14:creationId xmlns:p14="http://schemas.microsoft.com/office/powerpoint/2010/main" val="12454013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2:39:52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46B79E9-CCDD-4E18-9F20-BB0D331692A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1838</TotalTime>
  <Words>1526</Words>
  <Application>Microsoft Office PowerPoint</Application>
  <PresentationFormat>Προβολή στην οθόνη (4:3)</PresentationFormat>
  <Paragraphs>113</Paragraphs>
  <Slides>30</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Τεχνολογία Πρασίνου</vt:lpstr>
      <vt:lpstr>Χρηματοδότηση </vt:lpstr>
      <vt:lpstr>Περιεχόμενα ενότητας</vt:lpstr>
      <vt:lpstr>Τεχνολογία Πρασίνου</vt:lpstr>
      <vt:lpstr>Τα είδη των αγρωστωδών για χλοοτάπητα 1</vt:lpstr>
      <vt:lpstr>Τα είδη των αγρωστωδών για χλοοτάπητα 2</vt:lpstr>
      <vt:lpstr>Τα είδη των αγρωστωδών για χλοοτάπητα 3</vt:lpstr>
      <vt:lpstr>Ψυχρόφιλα Είδη 1</vt:lpstr>
      <vt:lpstr>Ψυχρόφιλα Είδη 2</vt:lpstr>
      <vt:lpstr>Ψυχρόφιλα Είδη 3</vt:lpstr>
      <vt:lpstr>Agrostis sp. (Αγρώστις)</vt:lpstr>
      <vt:lpstr>Lolium sp. (Λόλιον)</vt:lpstr>
      <vt:lpstr>Festuca sp. (Φεστούκα)</vt:lpstr>
      <vt:lpstr>Poa sp. (Πόα)</vt:lpstr>
      <vt:lpstr>Θερμόφιλα Είδη 1</vt:lpstr>
      <vt:lpstr>Θερμόφιλα Είδη 2</vt:lpstr>
      <vt:lpstr>Θερμόφιλα Είδη 3</vt:lpstr>
      <vt:lpstr>Θερμόφιλα Είδη 4</vt:lpstr>
      <vt:lpstr>Cynodon sp. (Αγριάδα)</vt:lpstr>
      <vt:lpstr>Zoysia sp. (Ζοϋσία)</vt:lpstr>
      <vt:lpstr>Dichondra repens (Διχόνδρα)</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194</cp:revision>
  <dcterms:created xsi:type="dcterms:W3CDTF">2014-09-20T14:32:06Z</dcterms:created>
  <dcterms:modified xsi:type="dcterms:W3CDTF">2016-03-15T00:39:55Z</dcterms:modified>
</cp:coreProperties>
</file>