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13.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2"/>
  </p:sldMasterIdLst>
  <p:notesMasterIdLst>
    <p:notesMasterId r:id="rId33"/>
  </p:notesMasterIdLst>
  <p:handoutMasterIdLst>
    <p:handoutMasterId r:id="rId34"/>
  </p:handoutMasterIdLst>
  <p:sldIdLst>
    <p:sldId id="257" r:id="rId3"/>
    <p:sldId id="264" r:id="rId4"/>
    <p:sldId id="414" r:id="rId5"/>
    <p:sldId id="531" r:id="rId6"/>
    <p:sldId id="533" r:id="rId7"/>
    <p:sldId id="534" r:id="rId8"/>
    <p:sldId id="535" r:id="rId9"/>
    <p:sldId id="536" r:id="rId10"/>
    <p:sldId id="537" r:id="rId11"/>
    <p:sldId id="538" r:id="rId12"/>
    <p:sldId id="539" r:id="rId13"/>
    <p:sldId id="540" r:id="rId14"/>
    <p:sldId id="541" r:id="rId15"/>
    <p:sldId id="542" r:id="rId16"/>
    <p:sldId id="543" r:id="rId17"/>
    <p:sldId id="544" r:id="rId18"/>
    <p:sldId id="545" r:id="rId19"/>
    <p:sldId id="546" r:id="rId20"/>
    <p:sldId id="547" r:id="rId21"/>
    <p:sldId id="548" r:id="rId22"/>
    <p:sldId id="549" r:id="rId23"/>
    <p:sldId id="550" r:id="rId24"/>
    <p:sldId id="325" r:id="rId25"/>
    <p:sldId id="271" r:id="rId26"/>
    <p:sldId id="258" r:id="rId27"/>
    <p:sldId id="259" r:id="rId28"/>
    <p:sldId id="260" r:id="rId29"/>
    <p:sldId id="272" r:id="rId30"/>
    <p:sldId id="273" r:id="rId31"/>
    <p:sldId id="261" r:id="rId32"/>
  </p:sldIdLst>
  <p:sldSz cx="9144000" cy="6858000" type="screen4x3"/>
  <p:notesSz cx="6858000" cy="9144000"/>
  <p:custDataLst>
    <p:tags r:id="rId3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Μεσαίο στυλ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Μεσαίο στυλ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793D81CF-94F2-401A-BA57-92F5A7B2D0C5}" styleName="Μεσαίο στυλ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353" autoAdjust="0"/>
    <p:restoredTop sz="94660"/>
  </p:normalViewPr>
  <p:slideViewPr>
    <p:cSldViewPr>
      <p:cViewPr>
        <p:scale>
          <a:sx n="94" d="100"/>
          <a:sy n="94" d="100"/>
        </p:scale>
        <p:origin x="-72" y="-168"/>
      </p:cViewPr>
      <p:guideLst>
        <p:guide orient="horz" pos="2160"/>
        <p:guide pos="2880"/>
      </p:guideLst>
    </p:cSldViewPr>
  </p:slideViewPr>
  <p:notesTextViewPr>
    <p:cViewPr>
      <p:scale>
        <a:sx n="1" d="1"/>
        <a:sy n="1" d="1"/>
      </p:scale>
      <p:origin x="0" y="0"/>
    </p:cViewPr>
  </p:notesTextViewPr>
  <p:notesViewPr>
    <p:cSldViewPr>
      <p:cViewPr varScale="1">
        <p:scale>
          <a:sx n="87" d="100"/>
          <a:sy n="87" d="100"/>
        </p:scale>
        <p:origin x="1710"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gs" Target="tags/tag1.xml"/><Relationship Id="rId8" Type="http://schemas.openxmlformats.org/officeDocument/2006/relationships/slide" Target="slides/slide6.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F0EF50A-55ED-4A03-87BC-716CA1045112}" type="datetimeFigureOut">
              <a:rPr lang="el-GR" smtClean="0"/>
              <a:t>15/3/2016</a:t>
            </a:fld>
            <a:endParaRPr lang="el-GR"/>
          </a:p>
        </p:txBody>
      </p:sp>
      <p:sp>
        <p:nvSpPr>
          <p:cNvPr id="4" name="Θέση υποσέλιδου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00F05BE-2FF4-4054-B69B-EBAD88308E2B}" type="slidenum">
              <a:rPr lang="el-GR" smtClean="0"/>
              <a:t>‹#›</a:t>
            </a:fld>
            <a:endParaRPr lang="el-GR"/>
          </a:p>
        </p:txBody>
      </p:sp>
    </p:spTree>
    <p:extLst>
      <p:ext uri="{BB962C8B-B14F-4D97-AF65-F5344CB8AC3E}">
        <p14:creationId xmlns:p14="http://schemas.microsoft.com/office/powerpoint/2010/main" val="3128286195"/>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1FAE34-A9BA-4005-8175-E6F8E72C8B1C}" type="datetimeFigureOut">
              <a:rPr lang="el-GR" smtClean="0"/>
              <a:t>15/3/2016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40790D-22C5-45BB-A770-83CDE294324C}" type="slidenum">
              <a:rPr lang="el-GR" smtClean="0"/>
              <a:t>‹#›</a:t>
            </a:fld>
            <a:endParaRPr lang="el-GR"/>
          </a:p>
        </p:txBody>
      </p:sp>
    </p:spTree>
    <p:extLst>
      <p:ext uri="{BB962C8B-B14F-4D97-AF65-F5344CB8AC3E}">
        <p14:creationId xmlns:p14="http://schemas.microsoft.com/office/powerpoint/2010/main" val="3796082037"/>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32356264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4439959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3290060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11870570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42835809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36682036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772495F7-EA5A-4BF1-97BD-3EA59B1C7344}" type="datetime1">
              <a:rPr lang="el-GR" smtClean="0"/>
              <a:t>15/3/2016</a:t>
            </a:fld>
            <a:endParaRPr lang="el-GR"/>
          </a:p>
        </p:txBody>
      </p:sp>
      <p:sp>
        <p:nvSpPr>
          <p:cNvPr id="5" name="Θέση υποσέλιδου 4"/>
          <p:cNvSpPr>
            <a:spLocks noGrp="1"/>
          </p:cNvSpPr>
          <p:nvPr>
            <p:ph type="ftr" sz="quarter" idx="11"/>
          </p:nvPr>
        </p:nvSpPr>
        <p:spPr/>
        <p:txBody>
          <a:bodyPr/>
          <a:lstStyle>
            <a:lvl1pPr>
              <a:defRPr sz="800"/>
            </a:lvl1pPr>
          </a:lstStyle>
          <a:p>
            <a:endParaRPr lang="el-GR" dirty="0"/>
          </a:p>
        </p:txBody>
      </p:sp>
      <p:sp>
        <p:nvSpPr>
          <p:cNvPr id="6" name="Θέση αριθμού διαφάνειας 5"/>
          <p:cNvSpPr>
            <a:spLocks noGrp="1"/>
          </p:cNvSpPr>
          <p:nvPr>
            <p:ph type="sldNum" sz="quarter" idx="12"/>
          </p:nvPr>
        </p:nvSpPr>
        <p:spPr/>
        <p:txBody>
          <a:bodyPr/>
          <a:lstStyle>
            <a:lvl1pPr>
              <a:defRPr sz="900"/>
            </a:lvl1pPr>
          </a:lstStyle>
          <a:p>
            <a:fld id="{2F6EEB8D-302B-4BB7-AB7B-5E18E67E8EEA}" type="slidenum">
              <a:rPr lang="el-GR" smtClean="0"/>
              <a:pPr/>
              <a:t>‹#›</a:t>
            </a:fld>
            <a:endParaRPr lang="el-GR" dirty="0"/>
          </a:p>
        </p:txBody>
      </p:sp>
    </p:spTree>
    <p:extLst>
      <p:ext uri="{BB962C8B-B14F-4D97-AF65-F5344CB8AC3E}">
        <p14:creationId xmlns:p14="http://schemas.microsoft.com/office/powerpoint/2010/main" val="182162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A8A5B6F5-F0C7-458C-A13A-62C9F54F26FB}" type="datetime1">
              <a:rPr lang="el-GR" smtClean="0"/>
              <a:t>15/3/2016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2144907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615451EE-4AFD-4E30-94E7-779BB40A6C08}" type="datetime1">
              <a:rPr lang="el-GR" smtClean="0"/>
              <a:t>15/3/2016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107737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7" name="Θέση ημερομηνίας 6"/>
          <p:cNvSpPr>
            <a:spLocks noGrp="1"/>
          </p:cNvSpPr>
          <p:nvPr>
            <p:ph type="dt" sz="half" idx="10"/>
          </p:nvPr>
        </p:nvSpPr>
        <p:spPr/>
        <p:txBody>
          <a:bodyPr/>
          <a:lstStyle/>
          <a:p>
            <a:fld id="{1D64D9E6-9565-4989-AE67-B0B222932FCC}" type="datetime1">
              <a:rPr lang="el-GR" smtClean="0"/>
              <a:t>15/3/2016</a:t>
            </a:fld>
            <a:endParaRPr lang="el-GR"/>
          </a:p>
        </p:txBody>
      </p:sp>
      <p:sp>
        <p:nvSpPr>
          <p:cNvPr id="9" name="Θέση αριθμού διαφάνειας 8"/>
          <p:cNvSpPr>
            <a:spLocks noGrp="1"/>
          </p:cNvSpPr>
          <p:nvPr>
            <p:ph type="sldNum" sz="quarter" idx="12"/>
          </p:nvPr>
        </p:nvSpPr>
        <p:spPr/>
        <p:txBody>
          <a:bodyPr/>
          <a:lstStyle/>
          <a:p>
            <a:fld id="{2F6EEB8D-302B-4BB7-AB7B-5E18E67E8EEA}" type="slidenum">
              <a:rPr lang="el-GR" smtClean="0"/>
              <a:t>‹#›</a:t>
            </a:fld>
            <a:endParaRPr lang="el-GR"/>
          </a:p>
        </p:txBody>
      </p:sp>
      <p:sp>
        <p:nvSpPr>
          <p:cNvPr id="10" name="Τίτλος 9"/>
          <p:cNvSpPr>
            <a:spLocks noGrp="1"/>
          </p:cNvSpPr>
          <p:nvPr>
            <p:ph type="title"/>
          </p:nvPr>
        </p:nvSpPr>
        <p:spPr/>
        <p:txBody>
          <a:bodyPr/>
          <a:lstStyle/>
          <a:p>
            <a:r>
              <a:rPr lang="el-GR" smtClean="0"/>
              <a:t>Στυλ κύριου τίτλου</a:t>
            </a:r>
            <a:endParaRPr lang="el-GR"/>
          </a:p>
        </p:txBody>
      </p:sp>
      <p:sp>
        <p:nvSpPr>
          <p:cNvPr id="11" name="Θέση υποσέλιδου 1" descr="[DECORATIVE]"/>
          <p:cNvSpPr txBox="1">
            <a:spLocks/>
          </p:cNvSpPr>
          <p:nvPr userDrawn="1"/>
        </p:nvSpPr>
        <p:spPr>
          <a:xfrm>
            <a:off x="2514600" y="6356350"/>
            <a:ext cx="3657600"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l-GR" sz="1200" kern="1200" dirty="0" smtClean="0">
                <a:solidFill>
                  <a:prstClr val="black"/>
                </a:solidFill>
                <a:latin typeface="+mn-lt"/>
                <a:ea typeface="+mn-ea"/>
                <a:cs typeface="+mn-cs"/>
              </a:rPr>
              <a:t>Χλοοτάπητας: Κλιματική κατάταξη</a:t>
            </a:r>
            <a:endParaRPr lang="el-GR" sz="1200" dirty="0">
              <a:solidFill>
                <a:prstClr val="black"/>
              </a:solidFill>
            </a:endParaRPr>
          </a:p>
        </p:txBody>
      </p:sp>
    </p:spTree>
    <p:extLst>
      <p:ext uri="{BB962C8B-B14F-4D97-AF65-F5344CB8AC3E}">
        <p14:creationId xmlns:p14="http://schemas.microsoft.com/office/powerpoint/2010/main" val="3971063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322B44DB-6D97-497F-BD65-D3248C0465B8}" type="datetime1">
              <a:rPr lang="el-GR" smtClean="0"/>
              <a:t>15/3/2016</a:t>
            </a:fld>
            <a:endParaRPr lang="el-GR"/>
          </a:p>
        </p:txBody>
      </p:sp>
      <p:sp>
        <p:nvSpPr>
          <p:cNvPr id="5" name="Θέση υποσέλιδου 4"/>
          <p:cNvSpPr>
            <a:spLocks noGrp="1"/>
          </p:cNvSpPr>
          <p:nvPr>
            <p:ph type="ftr" sz="quarter" idx="11"/>
          </p:nvPr>
        </p:nvSpPr>
        <p:spPr>
          <a:xfrm>
            <a:off x="3124200" y="6356350"/>
            <a:ext cx="3124200" cy="365125"/>
          </a:xfrm>
        </p:spPr>
        <p:txBody>
          <a:bodyPr/>
          <a:lstStyle>
            <a:lvl1pPr>
              <a:defRPr sz="1200"/>
            </a:lvl1pPr>
          </a:lstStyle>
          <a:p>
            <a:endParaRPr lang="el-GR" dirty="0"/>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56059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224CA372-A07A-4F9E-AB9D-249D071CA329}" type="datetime1">
              <a:rPr lang="el-GR" smtClean="0"/>
              <a:t>15/3/2016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3115588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293E9470-2C9B-4770-A0BB-AA86A47F2429}" type="datetime1">
              <a:rPr lang="el-GR" smtClean="0"/>
              <a:t>15/3/2016</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11046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02F67F7D-A137-40D2-8B5B-46F1E696C3E3}" type="datetime1">
              <a:rPr lang="el-GR" smtClean="0"/>
              <a:t>15/3/2016</a:t>
            </a:fld>
            <a:endParaRPr lang="el-GR"/>
          </a:p>
        </p:txBody>
      </p:sp>
      <p:sp>
        <p:nvSpPr>
          <p:cNvPr id="6" name="Ορθογώνιο 5" descr="[DECORATIVE]"/>
          <p:cNvSpPr/>
          <p:nvPr userDrawn="1"/>
        </p:nvSpPr>
        <p:spPr>
          <a:xfrm>
            <a:off x="3651012" y="6397823"/>
            <a:ext cx="1475084" cy="246221"/>
          </a:xfrm>
          <a:prstGeom prst="rect">
            <a:avLst/>
          </a:prstGeom>
        </p:spPr>
        <p:txBody>
          <a:bodyPr wrap="none">
            <a:spAutoFit/>
          </a:bodyPr>
          <a:lstStyle/>
          <a:p>
            <a:r>
              <a:rPr lang="el-GR" sz="1000" dirty="0" smtClean="0"/>
              <a:t>Εργαστηριακό μάθημα 3</a:t>
            </a:r>
            <a:endParaRPr lang="el-GR" sz="1000" dirty="0"/>
          </a:p>
        </p:txBody>
      </p:sp>
      <p:sp>
        <p:nvSpPr>
          <p:cNvPr id="7" name="Ορθογώνιο 6" descr="[DECORATIVE]"/>
          <p:cNvSpPr/>
          <p:nvPr userDrawn="1"/>
        </p:nvSpPr>
        <p:spPr>
          <a:xfrm>
            <a:off x="8001000" y="6352143"/>
            <a:ext cx="335348" cy="246221"/>
          </a:xfrm>
          <a:prstGeom prst="rect">
            <a:avLst/>
          </a:prstGeom>
        </p:spPr>
        <p:txBody>
          <a:bodyPr wrap="none">
            <a:spAutoFit/>
          </a:bodyPr>
          <a:lstStyle/>
          <a:p>
            <a:fld id="{2F6EEB8D-302B-4BB7-AB7B-5E18E67E8EEA}" type="slidenum">
              <a:rPr lang="el-GR" sz="1000" smtClean="0"/>
              <a:pPr/>
              <a:t>‹#›</a:t>
            </a:fld>
            <a:endParaRPr lang="el-GR" sz="1000" dirty="0"/>
          </a:p>
        </p:txBody>
      </p:sp>
    </p:spTree>
    <p:extLst>
      <p:ext uri="{BB962C8B-B14F-4D97-AF65-F5344CB8AC3E}">
        <p14:creationId xmlns:p14="http://schemas.microsoft.com/office/powerpoint/2010/main" val="4204798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7E7EBF60-C644-404F-9D80-F5A58E5BEFAD}" type="datetime1">
              <a:rPr lang="el-GR" smtClean="0"/>
              <a:t>15/3/2016</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74397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09432B2C-BCC9-47A6-A818-E481BEA29FEF}" type="datetime1">
              <a:rPr lang="el-GR" smtClean="0"/>
              <a:t>15/3/2016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177292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AD23FF57-4A9C-49A1-B1AF-59DE18437DEC}" type="datetime1">
              <a:rPr lang="el-GR" smtClean="0"/>
              <a:t>15/3/2016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16752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648FB7-7C6D-4000-9B4E-97B23EE7D007}" type="datetime1">
              <a:rPr lang="el-GR" smtClean="0"/>
              <a:t>15/3/2016</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6EEB8D-302B-4BB7-AB7B-5E18E67E8EEA}" type="slidenum">
              <a:rPr lang="el-GR" smtClean="0"/>
              <a:t>‹#›</a:t>
            </a:fld>
            <a:endParaRPr lang="el-GR"/>
          </a:p>
        </p:txBody>
      </p:sp>
    </p:spTree>
    <p:extLst>
      <p:ext uri="{BB962C8B-B14F-4D97-AF65-F5344CB8AC3E}">
        <p14:creationId xmlns:p14="http://schemas.microsoft.com/office/powerpoint/2010/main" val="1162531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notesSlide" Target="../notesSlides/notesSlide1.xml"/><Relationship Id="rId7"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creativecommons.org/licenses/by-nc-sa/4.0/deed.el" TargetMode="External"/><Relationship Id="rId5" Type="http://schemas.openxmlformats.org/officeDocument/2006/relationships/image" Target="../media/image1.jpeg"/><Relationship Id="rId4" Type="http://schemas.openxmlformats.org/officeDocument/2006/relationships/hyperlink" Target="http://www.teilar.gr/" TargetMode="External"/><Relationship Id="rId9"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12.xml"/><Relationship Id="rId6" Type="http://schemas.openxmlformats.org/officeDocument/2006/relationships/hyperlink" Target="http://www.edulll.gr/" TargetMode="External"/><Relationship Id="rId5" Type="http://schemas.openxmlformats.org/officeDocument/2006/relationships/image" Target="../media/image2.png"/><Relationship Id="rId4" Type="http://schemas.openxmlformats.org/officeDocument/2006/relationships/hyperlink" Target="http://creativecommons.org/licenses/by-nc-sa/4.0/deed.el"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cdev.teilar.gr/courses/AGR102/index.php"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13.xml"/><Relationship Id="rId5" Type="http://schemas.openxmlformats.org/officeDocument/2006/relationships/image" Target="../media/image5.png"/><Relationship Id="rId4" Type="http://schemas.openxmlformats.org/officeDocument/2006/relationships/hyperlink" Target="http://creativecommons.org/licenses/by-nc-sa/4.0/deed.el"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0" name="Ομάδα 1" descr="Λογότυπο του Τεϊ Θεσσαλίας. Τεχνολογικό εκπαιδευτικό ίδρυμα Θεσσαλίας."/>
          <p:cNvGrpSpPr>
            <a:grpSpLocks/>
          </p:cNvGrpSpPr>
          <p:nvPr/>
        </p:nvGrpSpPr>
        <p:grpSpPr bwMode="auto">
          <a:xfrm>
            <a:off x="611188" y="406400"/>
            <a:ext cx="3455987" cy="1093420"/>
            <a:chOff x="611559" y="406230"/>
            <a:chExt cx="3456384" cy="1093809"/>
          </a:xfrm>
        </p:grpSpPr>
        <p:pic>
          <p:nvPicPr>
            <p:cNvPr id="3" name="Εικόνα 1" descr="Λογότυπο του Τεϊ Θεσσαλίας." title="Λογότυπο του Ιδρύματος.">
              <a:hlinkClick r:id="rId4" tooltip="Μετάβαση στην ιστοσελίδα του Ιδρύματος"/>
            </p:cNvPr>
            <p:cNvPicPr>
              <a:picLocks noChangeAspect="1" noChangeArrowheads="1"/>
            </p:cNvPicPr>
            <p:nvPr/>
          </p:nvPicPr>
          <p:blipFill>
            <a:blip r:embed="rId5"/>
            <a:srcRect/>
            <a:stretch>
              <a:fillRect/>
            </a:stretch>
          </p:blipFill>
          <p:spPr bwMode="gray">
            <a:xfrm>
              <a:off x="611559" y="406230"/>
              <a:ext cx="1079624" cy="104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6" name="Θέση περιεχομένου 1"/>
            <p:cNvSpPr txBox="1">
              <a:spLocks noChangeArrowheads="1"/>
            </p:cNvSpPr>
            <p:nvPr/>
          </p:nvSpPr>
          <p:spPr bwMode="auto">
            <a:xfrm>
              <a:off x="1810182" y="484376"/>
              <a:ext cx="225776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sz="2000" dirty="0" smtClean="0"/>
                <a:t>Τεχνολογικό Εκπαιδευτικό </a:t>
              </a:r>
            </a:p>
            <a:p>
              <a:pPr eaLnBrk="1" hangingPunct="1"/>
              <a:r>
                <a:rPr lang="el-GR" sz="2000" dirty="0" smtClean="0"/>
                <a:t>Ίδρυμα Θεσσαλίας</a:t>
              </a:r>
              <a:endParaRPr lang="el-GR" sz="2000" dirty="0"/>
            </a:p>
          </p:txBody>
        </p:sp>
      </p:grpSp>
      <p:sp>
        <p:nvSpPr>
          <p:cNvPr id="2" name="Τίτλος 1"/>
          <p:cNvSpPr>
            <a:spLocks noGrp="1"/>
          </p:cNvSpPr>
          <p:nvPr>
            <p:ph type="ctrTitle"/>
          </p:nvPr>
        </p:nvSpPr>
        <p:spPr>
          <a:xfrm>
            <a:off x="76200" y="1676400"/>
            <a:ext cx="8839200" cy="1470025"/>
          </a:xfrm>
        </p:spPr>
        <p:txBody>
          <a:bodyPr>
            <a:normAutofit/>
          </a:bodyPr>
          <a:lstStyle/>
          <a:p>
            <a:r>
              <a:rPr lang="el-GR" b="1" dirty="0" smtClean="0">
                <a:solidFill>
                  <a:prstClr val="black"/>
                </a:solidFill>
              </a:rPr>
              <a:t>Τεχνολογία Πρασίνου</a:t>
            </a:r>
            <a:endParaRPr lang="el-GR" dirty="0"/>
          </a:p>
        </p:txBody>
      </p:sp>
      <p:sp>
        <p:nvSpPr>
          <p:cNvPr id="6" name="Θέση περιεχομένου 2"/>
          <p:cNvSpPr txBox="1">
            <a:spLocks/>
          </p:cNvSpPr>
          <p:nvPr/>
        </p:nvSpPr>
        <p:spPr>
          <a:xfrm>
            <a:off x="1295400" y="3323930"/>
            <a:ext cx="6588967" cy="2362200"/>
          </a:xfrm>
          <a:prstGeom prst="rect">
            <a:avLst/>
          </a:prstGeom>
        </p:spPr>
        <p:txBody>
          <a:bodyPr anchor="ct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defRPr/>
            </a:pPr>
            <a:r>
              <a:rPr lang="el-GR" sz="2800" b="1" dirty="0" smtClean="0">
                <a:solidFill>
                  <a:prstClr val="black"/>
                </a:solidFill>
                <a:ea typeface="+mj-ea"/>
                <a:cs typeface="+mj-cs"/>
              </a:rPr>
              <a:t>Ενότητα 1: </a:t>
            </a:r>
            <a:r>
              <a:rPr lang="el-GR" sz="2800" dirty="0">
                <a:solidFill>
                  <a:prstClr val="black"/>
                </a:solidFill>
                <a:ea typeface="+mj-ea"/>
                <a:cs typeface="+mj-cs"/>
              </a:rPr>
              <a:t>Χλοοτάπητας</a:t>
            </a:r>
            <a:r>
              <a:rPr lang="el-GR" sz="2800" dirty="0" smtClean="0">
                <a:solidFill>
                  <a:prstClr val="black"/>
                </a:solidFill>
                <a:ea typeface="+mj-ea"/>
                <a:cs typeface="+mj-cs"/>
              </a:rPr>
              <a:t>:                 </a:t>
            </a:r>
            <a:r>
              <a:rPr lang="el-GR" sz="2800" dirty="0">
                <a:solidFill>
                  <a:prstClr val="black"/>
                </a:solidFill>
                <a:ea typeface="+mj-ea"/>
                <a:cs typeface="+mj-cs"/>
              </a:rPr>
              <a:t>Κλιματική </a:t>
            </a:r>
            <a:r>
              <a:rPr lang="el-GR" sz="2800" dirty="0" smtClean="0">
                <a:solidFill>
                  <a:prstClr val="black"/>
                </a:solidFill>
                <a:ea typeface="+mj-ea"/>
                <a:cs typeface="+mj-cs"/>
              </a:rPr>
              <a:t>κατάταξη</a:t>
            </a:r>
          </a:p>
          <a:p>
            <a:pPr marL="0" indent="0" algn="ctr" fontAlgn="auto">
              <a:spcBef>
                <a:spcPts val="0"/>
              </a:spcBef>
              <a:buFont typeface="Arial" pitchFamily="34" charset="0"/>
              <a:buNone/>
              <a:defRPr/>
            </a:pPr>
            <a:r>
              <a:rPr lang="el-GR" sz="2800" dirty="0" smtClean="0">
                <a:solidFill>
                  <a:prstClr val="black"/>
                </a:solidFill>
                <a:ea typeface="+mj-ea"/>
                <a:cs typeface="+mj-cs"/>
              </a:rPr>
              <a:t> </a:t>
            </a:r>
            <a:r>
              <a:rPr lang="el-GR" sz="2800" dirty="0" smtClean="0"/>
              <a:t>   Καθηγητής </a:t>
            </a:r>
            <a:r>
              <a:rPr lang="el-GR" sz="2800" dirty="0" smtClean="0">
                <a:solidFill>
                  <a:prstClr val="black"/>
                </a:solidFill>
                <a:ea typeface="+mj-ea"/>
                <a:cs typeface="+mj-cs"/>
              </a:rPr>
              <a:t>Παναγιώτης </a:t>
            </a:r>
            <a:r>
              <a:rPr lang="el-GR" sz="2800" dirty="0" err="1" smtClean="0">
                <a:solidFill>
                  <a:prstClr val="black"/>
                </a:solidFill>
                <a:ea typeface="+mj-ea"/>
                <a:cs typeface="+mj-cs"/>
              </a:rPr>
              <a:t>Βύρλας</a:t>
            </a:r>
            <a:r>
              <a:rPr lang="el-GR" sz="2800" dirty="0" smtClean="0">
                <a:solidFill>
                  <a:prstClr val="black"/>
                </a:solidFill>
                <a:ea typeface="+mj-ea"/>
                <a:cs typeface="+mj-cs"/>
              </a:rPr>
              <a:t> </a:t>
            </a:r>
          </a:p>
          <a:p>
            <a:pPr marL="0" indent="0" algn="ctr" fontAlgn="auto">
              <a:spcBef>
                <a:spcPts val="0"/>
              </a:spcBef>
              <a:buFont typeface="Arial" pitchFamily="34" charset="0"/>
              <a:buNone/>
              <a:defRPr/>
            </a:pPr>
            <a:r>
              <a:rPr lang="el-GR" sz="2800" dirty="0" smtClean="0">
                <a:solidFill>
                  <a:prstClr val="black"/>
                </a:solidFill>
                <a:ea typeface="+mj-ea"/>
                <a:cs typeface="+mj-cs"/>
              </a:rPr>
              <a:t>Σχολή Τεχνολόγων Γεωπόνων</a:t>
            </a:r>
          </a:p>
          <a:p>
            <a:pPr marL="0" indent="0" algn="ctr">
              <a:spcBef>
                <a:spcPts val="0"/>
              </a:spcBef>
              <a:buNone/>
              <a:defRPr/>
            </a:pPr>
            <a:r>
              <a:rPr lang="el-GR" sz="2800" dirty="0" smtClean="0">
                <a:solidFill>
                  <a:prstClr val="black"/>
                </a:solidFill>
              </a:rPr>
              <a:t>Τμήμα Τεχνολόγων Γεωπόνων </a:t>
            </a:r>
            <a:endParaRPr lang="el-GR" sz="2800" dirty="0">
              <a:solidFill>
                <a:prstClr val="black"/>
              </a:solidFill>
            </a:endParaRPr>
          </a:p>
        </p:txBody>
      </p:sp>
      <p:pic>
        <p:nvPicPr>
          <p:cNvPr id="9" name="Εικόνα 2" descr=" Λογότυπο για άδειες χρήσης creative commons, b y, n c, s a ">
            <a:hlinkClick r:id="rId6" tooltip="Μετάβαση στην Άδεια Χρήσης"/>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08175" y="5971167"/>
            <a:ext cx="1583921" cy="554177"/>
          </a:xfrm>
          <a:prstGeom prst="rect">
            <a:avLst/>
          </a:prstGeom>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a:hlinkClick r:id="rId8" tooltip="Μετάβαση σε www.edulll.gr"/>
          </p:cNvPr>
          <p:cNvPicPr>
            <a:picLocks noChangeAspect="1" noChangeArrowheads="1"/>
          </p:cNvPicPr>
          <p:nvPr/>
        </p:nvPicPr>
        <p:blipFill>
          <a:blip r:embed="rId9"/>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2891668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l-GR" altLang="el-GR" b="1" dirty="0"/>
              <a:t>Ψυχρόφιλα Είδη </a:t>
            </a:r>
            <a:r>
              <a:rPr lang="el-GR" altLang="el-GR" b="1" dirty="0" smtClean="0"/>
              <a:t>3</a:t>
            </a:r>
            <a:endParaRPr lang="el-GR" altLang="el-GR" dirty="0" smtClean="0"/>
          </a:p>
        </p:txBody>
      </p:sp>
      <p:sp>
        <p:nvSpPr>
          <p:cNvPr id="10243" name="Rectangle 3"/>
          <p:cNvSpPr>
            <a:spLocks noGrp="1" noChangeArrowheads="1"/>
          </p:cNvSpPr>
          <p:nvPr>
            <p:ph idx="1"/>
          </p:nvPr>
        </p:nvSpPr>
        <p:spPr/>
        <p:txBody>
          <a:bodyPr/>
          <a:lstStyle/>
          <a:p>
            <a:r>
              <a:rPr lang="el-GR" altLang="el-GR" dirty="0" smtClean="0"/>
              <a:t>Τα ψυχρόφιλα γένη που έχουν ενδιαφέρον στην καλλιέργεια χλοοτάπητα ανήκουν κυρίως στα γένη: </a:t>
            </a:r>
            <a:r>
              <a:rPr lang="el-GR" altLang="el-GR" dirty="0" err="1" smtClean="0"/>
              <a:t>Festuca</a:t>
            </a:r>
            <a:r>
              <a:rPr lang="el-GR" altLang="el-GR" dirty="0" smtClean="0"/>
              <a:t>, </a:t>
            </a:r>
            <a:r>
              <a:rPr lang="el-GR" altLang="el-GR" dirty="0" err="1" smtClean="0"/>
              <a:t>Poa</a:t>
            </a:r>
            <a:r>
              <a:rPr lang="el-GR" altLang="el-GR" dirty="0" smtClean="0"/>
              <a:t>, </a:t>
            </a:r>
            <a:r>
              <a:rPr lang="el-GR" altLang="el-GR" dirty="0" err="1" smtClean="0"/>
              <a:t>Lollium</a:t>
            </a:r>
            <a:r>
              <a:rPr lang="el-GR" altLang="el-GR" dirty="0" smtClean="0"/>
              <a:t> και </a:t>
            </a:r>
            <a:r>
              <a:rPr lang="el-GR" altLang="el-GR" dirty="0" err="1" smtClean="0"/>
              <a:t>Agrostis</a:t>
            </a:r>
            <a:r>
              <a:rPr lang="el-GR" altLang="el-GR" dirty="0" smtClean="0"/>
              <a:t> και δευτερευόντως τα: </a:t>
            </a:r>
            <a:r>
              <a:rPr lang="el-GR" altLang="el-GR" dirty="0" err="1" smtClean="0"/>
              <a:t>Bromus</a:t>
            </a:r>
            <a:r>
              <a:rPr lang="el-GR" altLang="el-GR" dirty="0" smtClean="0"/>
              <a:t>, </a:t>
            </a:r>
            <a:r>
              <a:rPr lang="el-GR" altLang="el-GR" dirty="0" err="1" smtClean="0"/>
              <a:t>Cynosurus</a:t>
            </a:r>
            <a:r>
              <a:rPr lang="el-GR" altLang="el-GR" dirty="0" smtClean="0"/>
              <a:t> και </a:t>
            </a:r>
            <a:r>
              <a:rPr lang="el-GR" altLang="el-GR" dirty="0" err="1" smtClean="0"/>
              <a:t>Puccinellia</a:t>
            </a:r>
            <a:r>
              <a:rPr lang="el-GR" altLang="el-GR" dirty="0" smtClean="0"/>
              <a:t> </a:t>
            </a:r>
          </a:p>
        </p:txBody>
      </p:sp>
    </p:spTree>
    <p:extLst>
      <p:ext uri="{BB962C8B-B14F-4D97-AF65-F5344CB8AC3E}">
        <p14:creationId xmlns:p14="http://schemas.microsoft.com/office/powerpoint/2010/main" val="40772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custDataLst>
              <p:tags r:id="rId1"/>
            </p:custDataLst>
          </p:nvPr>
        </p:nvSpPr>
        <p:spPr/>
        <p:txBody>
          <a:bodyPr>
            <a:normAutofit/>
          </a:bodyPr>
          <a:lstStyle/>
          <a:p>
            <a:r>
              <a:rPr lang="en-US" b="1" dirty="0" err="1"/>
              <a:t>Agrostis</a:t>
            </a:r>
            <a:r>
              <a:rPr lang="en-US" b="1" dirty="0"/>
              <a:t> sp. (</a:t>
            </a:r>
            <a:r>
              <a:rPr lang="el-GR" b="1" dirty="0" err="1"/>
              <a:t>Αγρώστις</a:t>
            </a:r>
            <a:r>
              <a:rPr lang="el-GR" b="1" dirty="0" smtClean="0"/>
              <a:t>)</a:t>
            </a:r>
            <a:endParaRPr lang="el-GR" b="1" dirty="0"/>
          </a:p>
        </p:txBody>
      </p:sp>
      <p:sp>
        <p:nvSpPr>
          <p:cNvPr id="3" name="Θέση περιεχομένου 2"/>
          <p:cNvSpPr>
            <a:spLocks noGrp="1"/>
          </p:cNvSpPr>
          <p:nvPr>
            <p:ph idx="1"/>
          </p:nvPr>
        </p:nvSpPr>
        <p:spPr/>
        <p:txBody>
          <a:bodyPr/>
          <a:lstStyle/>
          <a:p>
            <a:r>
              <a:rPr lang="el-GR" dirty="0" smtClean="0"/>
              <a:t>Περιλαμβάνει περίπου 100 είδη. Προσαρμόζεται σε πολύ μεγάλη ποικιλία κλιμάτων και εύρος θερμοκρασιών. Είναι πολυετές γένος, ανθεκτικό σε χαμηλό ύψος κοπής (5mm) και δημιουργεί τάπητα υψηλής ποιότητας, πυκνό, </a:t>
            </a:r>
            <a:r>
              <a:rPr lang="el-GR" dirty="0" err="1" smtClean="0"/>
              <a:t>λεπτόφυλλο</a:t>
            </a:r>
            <a:r>
              <a:rPr lang="el-GR" dirty="0" smtClean="0"/>
              <a:t>, ενιαίο συνήθως σκούρου χρώματος.</a:t>
            </a:r>
            <a:endParaRPr lang="el-GR" dirty="0"/>
          </a:p>
        </p:txBody>
      </p:sp>
    </p:spTree>
    <p:extLst>
      <p:ext uri="{BB962C8B-B14F-4D97-AF65-F5344CB8AC3E}">
        <p14:creationId xmlns:p14="http://schemas.microsoft.com/office/powerpoint/2010/main" val="9698509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custDataLst>
              <p:tags r:id="rId1"/>
            </p:custDataLst>
          </p:nvPr>
        </p:nvSpPr>
        <p:spPr/>
        <p:txBody>
          <a:bodyPr>
            <a:normAutofit/>
          </a:bodyPr>
          <a:lstStyle/>
          <a:p>
            <a:r>
              <a:rPr lang="en-US" b="1" dirty="0" err="1"/>
              <a:t>Lolium</a:t>
            </a:r>
            <a:r>
              <a:rPr lang="en-US" b="1" dirty="0"/>
              <a:t> sp. (</a:t>
            </a:r>
            <a:r>
              <a:rPr lang="el-GR" b="1" dirty="0" err="1"/>
              <a:t>Λόλιον</a:t>
            </a:r>
            <a:r>
              <a:rPr lang="el-GR" b="1" dirty="0" smtClean="0"/>
              <a:t>)</a:t>
            </a:r>
            <a:endParaRPr lang="el-GR" b="1" dirty="0"/>
          </a:p>
        </p:txBody>
      </p:sp>
      <p:sp>
        <p:nvSpPr>
          <p:cNvPr id="3" name="Θέση περιεχομένου 2"/>
          <p:cNvSpPr>
            <a:spLocks noGrp="1"/>
          </p:cNvSpPr>
          <p:nvPr>
            <p:ph idx="1"/>
          </p:nvPr>
        </p:nvSpPr>
        <p:spPr/>
        <p:txBody>
          <a:bodyPr/>
          <a:lstStyle/>
          <a:p>
            <a:r>
              <a:rPr lang="el-GR" dirty="0" smtClean="0"/>
              <a:t>Περιλαμβάνει μεγάλο αριθμό πολυετών ή μονοετών ειδών ταχύτατης ανάπτυξης, Τα περισσότερα είδη αντέχουν σε ακραία μεγέθη ξηρασίας αλλά και θερμοκρασίας. Λόγω της γρήγορης ανάπτυξης του, χρησιμοποιείται πολύ στα μείγματα. </a:t>
            </a:r>
            <a:endParaRPr lang="el-GR" dirty="0"/>
          </a:p>
        </p:txBody>
      </p:sp>
    </p:spTree>
    <p:extLst>
      <p:ext uri="{BB962C8B-B14F-4D97-AF65-F5344CB8AC3E}">
        <p14:creationId xmlns:p14="http://schemas.microsoft.com/office/powerpoint/2010/main" val="2196358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custDataLst>
              <p:tags r:id="rId1"/>
            </p:custDataLst>
          </p:nvPr>
        </p:nvSpPr>
        <p:spPr/>
        <p:txBody>
          <a:bodyPr>
            <a:normAutofit/>
          </a:bodyPr>
          <a:lstStyle/>
          <a:p>
            <a:r>
              <a:rPr lang="en-US" b="1" dirty="0" err="1"/>
              <a:t>Festuca</a:t>
            </a:r>
            <a:r>
              <a:rPr lang="en-US" b="1" dirty="0"/>
              <a:t> sp. (</a:t>
            </a:r>
            <a:r>
              <a:rPr lang="el-GR" b="1" dirty="0" err="1"/>
              <a:t>Φεστούκα</a:t>
            </a:r>
            <a:r>
              <a:rPr lang="el-GR" b="1" dirty="0" smtClean="0"/>
              <a:t>)</a:t>
            </a:r>
            <a:endParaRPr lang="el-GR" b="1" dirty="0"/>
          </a:p>
        </p:txBody>
      </p:sp>
      <p:sp>
        <p:nvSpPr>
          <p:cNvPr id="3" name="Θέση περιεχομένου 2"/>
          <p:cNvSpPr>
            <a:spLocks noGrp="1"/>
          </p:cNvSpPr>
          <p:nvPr>
            <p:ph idx="1"/>
          </p:nvPr>
        </p:nvSpPr>
        <p:spPr/>
        <p:txBody>
          <a:bodyPr>
            <a:normAutofit lnSpcReduction="10000"/>
          </a:bodyPr>
          <a:lstStyle/>
          <a:p>
            <a:r>
              <a:rPr lang="el-GR" dirty="0" smtClean="0"/>
              <a:t>Περιλαμβάνει πάνω από 100 είδη αλλά μόνο τα 6 χρησιμοποιούνται για χλοοτάπητα.. Τα ετήσια είδη </a:t>
            </a:r>
            <a:r>
              <a:rPr lang="el-GR" dirty="0" err="1" smtClean="0"/>
              <a:t>Festuca</a:t>
            </a:r>
            <a:r>
              <a:rPr lang="el-GR" dirty="0" smtClean="0"/>
              <a:t> θεωρούνται ζιζάνια, ενώ τα πολυετή παρουσιάζουν αξιόλογα χαρακτηριστικά για ικανοποιητική χρήση ως χλοοτάπητες. Ευδοκιμούν κυρίως σε υγρές, ψυχρές περιοχές, είναι ανθεκτικά στο πάτημα, αναπτύσσουν πυκνό ριζικό σύστημα και πολλά είδη δημιουργούν ριζώματα και </a:t>
            </a:r>
            <a:r>
              <a:rPr lang="el-GR" dirty="0" err="1" smtClean="0"/>
              <a:t>στόλονες</a:t>
            </a:r>
            <a:r>
              <a:rPr lang="el-GR" dirty="0" smtClean="0"/>
              <a:t>. </a:t>
            </a:r>
            <a:endParaRPr lang="el-GR" dirty="0"/>
          </a:p>
        </p:txBody>
      </p:sp>
    </p:spTree>
    <p:extLst>
      <p:ext uri="{BB962C8B-B14F-4D97-AF65-F5344CB8AC3E}">
        <p14:creationId xmlns:p14="http://schemas.microsoft.com/office/powerpoint/2010/main" val="890796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custDataLst>
              <p:tags r:id="rId1"/>
            </p:custDataLst>
          </p:nvPr>
        </p:nvSpPr>
        <p:spPr/>
        <p:txBody>
          <a:bodyPr>
            <a:normAutofit/>
          </a:bodyPr>
          <a:lstStyle/>
          <a:p>
            <a:r>
              <a:rPr lang="en-US" b="1" dirty="0" err="1"/>
              <a:t>Poa</a:t>
            </a:r>
            <a:r>
              <a:rPr lang="en-US" b="1" dirty="0"/>
              <a:t> sp. (</a:t>
            </a:r>
            <a:r>
              <a:rPr lang="el-GR" b="1" dirty="0"/>
              <a:t>Πόα</a:t>
            </a:r>
            <a:r>
              <a:rPr lang="el-GR" b="1" dirty="0" smtClean="0"/>
              <a:t>)</a:t>
            </a:r>
            <a:endParaRPr lang="el-GR" b="1" dirty="0"/>
          </a:p>
        </p:txBody>
      </p:sp>
      <p:sp>
        <p:nvSpPr>
          <p:cNvPr id="3" name="Θέση περιεχομένου 2"/>
          <p:cNvSpPr>
            <a:spLocks noGrp="1"/>
          </p:cNvSpPr>
          <p:nvPr>
            <p:ph idx="1"/>
          </p:nvPr>
        </p:nvSpPr>
        <p:spPr/>
        <p:txBody>
          <a:bodyPr>
            <a:normAutofit/>
          </a:bodyPr>
          <a:lstStyle/>
          <a:p>
            <a:r>
              <a:rPr lang="el-GR" dirty="0" smtClean="0"/>
              <a:t>Περιλαμβάνει πάνω από 200 είδη. Τα είδη αυτά τα χαρακτηρίζει η τουφωτή ανάπτυξη ή η ανάπτυξη </a:t>
            </a:r>
            <a:r>
              <a:rPr lang="el-GR" dirty="0" err="1" smtClean="0"/>
              <a:t>στολώνων</a:t>
            </a:r>
            <a:r>
              <a:rPr lang="el-GR" dirty="0" smtClean="0"/>
              <a:t>. Ευδοκιμούν σε υγρά ψυχρά και μεταβατικά κλίματα. Είναι ανθεκτικά σε χαμηλές θερμοκρασίες. Αναπτύσσουν πλούσιο ριζικό σύστημα. Παρουσιάζουν βραχεία αρχική ανάπτυξη και καθυστέρηση φυτρώματος. </a:t>
            </a:r>
            <a:r>
              <a:rPr lang="el-GR" dirty="0" err="1" smtClean="0"/>
              <a:t>Αποτελλεί</a:t>
            </a:r>
            <a:r>
              <a:rPr lang="el-GR" dirty="0" smtClean="0"/>
              <a:t> βασικό συστατικό πολλών μειγμάτων. </a:t>
            </a:r>
            <a:endParaRPr lang="el-GR" dirty="0"/>
          </a:p>
        </p:txBody>
      </p:sp>
    </p:spTree>
    <p:extLst>
      <p:ext uri="{BB962C8B-B14F-4D97-AF65-F5344CB8AC3E}">
        <p14:creationId xmlns:p14="http://schemas.microsoft.com/office/powerpoint/2010/main" val="33195116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Τίτλος 1"/>
          <p:cNvSpPr>
            <a:spLocks noGrp="1"/>
          </p:cNvSpPr>
          <p:nvPr>
            <p:ph type="title"/>
          </p:nvPr>
        </p:nvSpPr>
        <p:spPr/>
        <p:txBody>
          <a:bodyPr/>
          <a:lstStyle/>
          <a:p>
            <a:r>
              <a:rPr lang="el-GR" altLang="el-GR" b="1" dirty="0" smtClean="0"/>
              <a:t>Θερμόφιλα Είδη 1</a:t>
            </a:r>
          </a:p>
        </p:txBody>
      </p:sp>
      <p:sp>
        <p:nvSpPr>
          <p:cNvPr id="11267" name="Θέση περιεχομένου 2"/>
          <p:cNvSpPr>
            <a:spLocks noGrp="1"/>
          </p:cNvSpPr>
          <p:nvPr>
            <p:ph idx="1"/>
          </p:nvPr>
        </p:nvSpPr>
        <p:spPr/>
        <p:txBody>
          <a:bodyPr/>
          <a:lstStyle/>
          <a:p>
            <a:r>
              <a:rPr lang="el-GR" altLang="el-GR" dirty="0" smtClean="0"/>
              <a:t>Είναι είδη με μεγάλη αντοχή σε υψηλές θερμοκρασίες έχοντας άριστη θερμοκρασία ανάπτυξης στους 26-34 </a:t>
            </a:r>
            <a:r>
              <a:rPr lang="el-GR" altLang="el-GR" baseline="30000" dirty="0" err="1" smtClean="0"/>
              <a:t>ο</a:t>
            </a:r>
            <a:r>
              <a:rPr lang="el-GR" altLang="el-GR" dirty="0" err="1" smtClean="0"/>
              <a:t>C</a:t>
            </a:r>
            <a:r>
              <a:rPr lang="el-GR" altLang="el-GR" dirty="0" smtClean="0"/>
              <a:t>. Αναπτύσσονται δραστήρια από την άνοιξη έως το φθινόπωρο, ενώ τον χειμώνα περνούν μια περίοδο λήθαργου, χάνοντας το πράσινο χρώμα τους. Σε περιοχές όπου η θερμοκρασία πέφτει πολύ κάτω από τους 0 </a:t>
            </a:r>
            <a:r>
              <a:rPr lang="el-GR" altLang="el-GR" baseline="30000" dirty="0" err="1" smtClean="0"/>
              <a:t>ο</a:t>
            </a:r>
            <a:r>
              <a:rPr lang="el-GR" altLang="el-GR" dirty="0" err="1" smtClean="0"/>
              <a:t>C</a:t>
            </a:r>
            <a:r>
              <a:rPr lang="el-GR" altLang="el-GR" dirty="0" smtClean="0"/>
              <a:t> τα είδη αυτά μπορεί και να εξαφανιστούν τελείως.</a:t>
            </a:r>
          </a:p>
        </p:txBody>
      </p:sp>
    </p:spTree>
    <p:extLst>
      <p:ext uri="{BB962C8B-B14F-4D97-AF65-F5344CB8AC3E}">
        <p14:creationId xmlns:p14="http://schemas.microsoft.com/office/powerpoint/2010/main" val="39374650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Τίτλος 1"/>
          <p:cNvSpPr>
            <a:spLocks noGrp="1"/>
          </p:cNvSpPr>
          <p:nvPr>
            <p:ph type="title"/>
          </p:nvPr>
        </p:nvSpPr>
        <p:spPr/>
        <p:txBody>
          <a:bodyPr/>
          <a:lstStyle/>
          <a:p>
            <a:r>
              <a:rPr lang="el-GR" altLang="el-GR" b="1" dirty="0"/>
              <a:t>Θερμόφιλα Είδη </a:t>
            </a:r>
            <a:r>
              <a:rPr lang="el-GR" altLang="el-GR" b="1" dirty="0" smtClean="0"/>
              <a:t>2</a:t>
            </a:r>
            <a:endParaRPr lang="el-GR" altLang="el-GR" dirty="0" smtClean="0"/>
          </a:p>
        </p:txBody>
      </p:sp>
      <p:sp>
        <p:nvSpPr>
          <p:cNvPr id="12291" name="Θέση περιεχομένου 2"/>
          <p:cNvSpPr>
            <a:spLocks noGrp="1"/>
          </p:cNvSpPr>
          <p:nvPr>
            <p:ph idx="1"/>
          </p:nvPr>
        </p:nvSpPr>
        <p:spPr/>
        <p:txBody>
          <a:bodyPr>
            <a:normAutofit fontScale="92500" lnSpcReduction="10000"/>
          </a:bodyPr>
          <a:lstStyle/>
          <a:p>
            <a:r>
              <a:rPr lang="el-GR" altLang="el-GR" dirty="0" smtClean="0"/>
              <a:t>Είναι ανθεκτικά σε κακής ποιότητας νερό, στην ξηρασία και σε παραθαλάσσιες περιοχές. Ο πολλαπλασιασμός τους γίνεται με ριζώματα, </a:t>
            </a:r>
            <a:r>
              <a:rPr lang="el-GR" altLang="el-GR" dirty="0" err="1" smtClean="0"/>
              <a:t>στόλωνες</a:t>
            </a:r>
            <a:r>
              <a:rPr lang="el-GR" altLang="el-GR" dirty="0" smtClean="0"/>
              <a:t> αλλά και σπόρο. Σε περίπτωση που οι συνθήκες υπερβούν τα όρια αντοχής του είδους, για παράδειγμα υπάρξει πρόβλημα λειψυδρίας, τα ριζώματά του παραμένουν σε κατάσταση </a:t>
            </a:r>
            <a:r>
              <a:rPr lang="el-GR" altLang="el-GR" dirty="0" err="1" smtClean="0"/>
              <a:t>ληθάργου</a:t>
            </a:r>
            <a:r>
              <a:rPr lang="el-GR" altLang="el-GR" dirty="0" smtClean="0"/>
              <a:t> για μεγάλο χρονικό διάστημα αν όμως βρέξει ή προηγηθεί πλούσιο πότισμα τότε θα αναβλαστήσει.</a:t>
            </a:r>
          </a:p>
          <a:p>
            <a:endParaRPr lang="el-GR" altLang="el-GR" dirty="0" smtClean="0"/>
          </a:p>
        </p:txBody>
      </p:sp>
    </p:spTree>
    <p:extLst>
      <p:ext uri="{BB962C8B-B14F-4D97-AF65-F5344CB8AC3E}">
        <p14:creationId xmlns:p14="http://schemas.microsoft.com/office/powerpoint/2010/main" val="41412169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Τίτλος 1"/>
          <p:cNvSpPr>
            <a:spLocks noGrp="1"/>
          </p:cNvSpPr>
          <p:nvPr>
            <p:ph type="title"/>
          </p:nvPr>
        </p:nvSpPr>
        <p:spPr/>
        <p:txBody>
          <a:bodyPr/>
          <a:lstStyle/>
          <a:p>
            <a:r>
              <a:rPr lang="el-GR" altLang="el-GR" b="1" dirty="0"/>
              <a:t>Θερμόφιλα Είδη </a:t>
            </a:r>
            <a:r>
              <a:rPr lang="el-GR" altLang="el-GR" b="1" dirty="0" smtClean="0"/>
              <a:t>3</a:t>
            </a:r>
            <a:endParaRPr lang="el-GR" altLang="el-GR" dirty="0" smtClean="0"/>
          </a:p>
        </p:txBody>
      </p:sp>
      <p:sp>
        <p:nvSpPr>
          <p:cNvPr id="13315" name="Θέση περιεχομένου 2"/>
          <p:cNvSpPr>
            <a:spLocks noGrp="1"/>
          </p:cNvSpPr>
          <p:nvPr>
            <p:ph idx="1"/>
          </p:nvPr>
        </p:nvSpPr>
        <p:spPr/>
        <p:txBody>
          <a:bodyPr>
            <a:normAutofit fontScale="92500" lnSpcReduction="20000"/>
          </a:bodyPr>
          <a:lstStyle/>
          <a:p>
            <a:r>
              <a:rPr lang="el-GR" altLang="el-GR" dirty="0" smtClean="0"/>
              <a:t>Πρακτικά, ο τάπητας που δημιουργείται από θερμόφιλα είδη είναι πολύ ανθεκτικός δεδομένου ότι επανέρχεται σχετικά εύκολα έπειτα από μεγάλη ταλαιπωρία, είτε αυτή μπορεί να οφείλεται σε δυσμενείς </a:t>
            </a:r>
            <a:r>
              <a:rPr lang="el-GR" altLang="el-GR" dirty="0" err="1" smtClean="0"/>
              <a:t>εδαφοκλιματικούς</a:t>
            </a:r>
            <a:r>
              <a:rPr lang="el-GR" altLang="el-GR" dirty="0" smtClean="0"/>
              <a:t> παράγοντες είτε σε έντονη καταπόνηση λόγω χρήσης. Απαιτούν σχετικά χαμηλά κουρέματα και κατά διαστήματα να γίνεται αραίωμα του υπέργειου μέρους τους. Τέλος τα θερμόφιλα είδη έχουν την τάση να δημιουργούν </a:t>
            </a:r>
            <a:r>
              <a:rPr lang="el-GR" altLang="el-GR" dirty="0" err="1" smtClean="0"/>
              <a:t>thatch</a:t>
            </a:r>
            <a:r>
              <a:rPr lang="el-GR" altLang="el-GR" dirty="0" smtClean="0"/>
              <a:t>.</a:t>
            </a:r>
          </a:p>
        </p:txBody>
      </p:sp>
    </p:spTree>
    <p:extLst>
      <p:ext uri="{BB962C8B-B14F-4D97-AF65-F5344CB8AC3E}">
        <p14:creationId xmlns:p14="http://schemas.microsoft.com/office/powerpoint/2010/main" val="13797478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Τίτλος 1"/>
          <p:cNvSpPr>
            <a:spLocks noGrp="1"/>
          </p:cNvSpPr>
          <p:nvPr>
            <p:ph type="title"/>
          </p:nvPr>
        </p:nvSpPr>
        <p:spPr/>
        <p:txBody>
          <a:bodyPr/>
          <a:lstStyle/>
          <a:p>
            <a:r>
              <a:rPr lang="el-GR" altLang="el-GR" b="1" dirty="0"/>
              <a:t>Θερμόφιλα Είδη </a:t>
            </a:r>
            <a:r>
              <a:rPr lang="el-GR" altLang="el-GR" b="1" dirty="0" smtClean="0"/>
              <a:t>4</a:t>
            </a:r>
            <a:endParaRPr lang="el-GR" altLang="el-GR" dirty="0" smtClean="0"/>
          </a:p>
        </p:txBody>
      </p:sp>
      <p:sp>
        <p:nvSpPr>
          <p:cNvPr id="14339" name="Θέση περιεχομένου 2"/>
          <p:cNvSpPr>
            <a:spLocks noGrp="1"/>
          </p:cNvSpPr>
          <p:nvPr>
            <p:ph idx="1"/>
          </p:nvPr>
        </p:nvSpPr>
        <p:spPr/>
        <p:txBody>
          <a:bodyPr/>
          <a:lstStyle/>
          <a:p>
            <a:r>
              <a:rPr lang="el-GR" altLang="el-GR" dirty="0" smtClean="0"/>
              <a:t>Τα σημαντικότερα γένη αυτής της κατηγορίας που χρησιμοποιούνται κυρίως είναι τα: </a:t>
            </a:r>
            <a:r>
              <a:rPr lang="el-GR" altLang="el-GR" dirty="0" err="1" smtClean="0"/>
              <a:t>Cynodon</a:t>
            </a:r>
            <a:r>
              <a:rPr lang="el-GR" altLang="el-GR" dirty="0" smtClean="0"/>
              <a:t>, </a:t>
            </a:r>
            <a:r>
              <a:rPr lang="el-GR" altLang="el-GR" dirty="0" err="1" smtClean="0"/>
              <a:t>Zoysia</a:t>
            </a:r>
            <a:r>
              <a:rPr lang="el-GR" altLang="el-GR" dirty="0" smtClean="0"/>
              <a:t>, </a:t>
            </a:r>
            <a:r>
              <a:rPr lang="el-GR" altLang="el-GR" dirty="0" err="1" smtClean="0"/>
              <a:t>Pennisetum</a:t>
            </a:r>
            <a:r>
              <a:rPr lang="el-GR" altLang="el-GR" dirty="0" smtClean="0"/>
              <a:t> και </a:t>
            </a:r>
            <a:r>
              <a:rPr lang="el-GR" altLang="el-GR" dirty="0" err="1" smtClean="0"/>
              <a:t>Stenotaphrum</a:t>
            </a:r>
            <a:r>
              <a:rPr lang="el-GR" altLang="el-GR" dirty="0" smtClean="0"/>
              <a:t> και δευτερευόντως τα: </a:t>
            </a:r>
            <a:r>
              <a:rPr lang="el-GR" altLang="el-GR" dirty="0" err="1" smtClean="0"/>
              <a:t>Buchloe</a:t>
            </a:r>
            <a:r>
              <a:rPr lang="el-GR" altLang="el-GR" dirty="0" smtClean="0"/>
              <a:t>, </a:t>
            </a:r>
            <a:r>
              <a:rPr lang="el-GR" altLang="el-GR" dirty="0" err="1" smtClean="0"/>
              <a:t>Paspalum</a:t>
            </a:r>
            <a:r>
              <a:rPr lang="el-GR" altLang="el-GR" dirty="0" smtClean="0"/>
              <a:t> και </a:t>
            </a:r>
            <a:r>
              <a:rPr lang="el-GR" altLang="el-GR" dirty="0" err="1" smtClean="0"/>
              <a:t>Dichondra</a:t>
            </a:r>
            <a:r>
              <a:rPr lang="el-GR" altLang="el-GR" dirty="0" smtClean="0"/>
              <a:t>. </a:t>
            </a:r>
          </a:p>
        </p:txBody>
      </p:sp>
    </p:spTree>
    <p:extLst>
      <p:ext uri="{BB962C8B-B14F-4D97-AF65-F5344CB8AC3E}">
        <p14:creationId xmlns:p14="http://schemas.microsoft.com/office/powerpoint/2010/main" val="32380451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custDataLst>
              <p:tags r:id="rId1"/>
            </p:custDataLst>
          </p:nvPr>
        </p:nvSpPr>
        <p:spPr/>
        <p:txBody>
          <a:bodyPr>
            <a:normAutofit/>
          </a:bodyPr>
          <a:lstStyle/>
          <a:p>
            <a:r>
              <a:rPr lang="en-US" b="1" dirty="0" err="1"/>
              <a:t>Cynodon</a:t>
            </a:r>
            <a:r>
              <a:rPr lang="en-US" b="1" dirty="0"/>
              <a:t> sp. (</a:t>
            </a:r>
            <a:r>
              <a:rPr lang="el-GR" b="1" dirty="0"/>
              <a:t>Αγριάδα</a:t>
            </a:r>
            <a:r>
              <a:rPr lang="el-GR" b="1" dirty="0" smtClean="0"/>
              <a:t>)</a:t>
            </a:r>
            <a:endParaRPr lang="el-GR" b="1" dirty="0"/>
          </a:p>
        </p:txBody>
      </p:sp>
      <p:sp>
        <p:nvSpPr>
          <p:cNvPr id="3" name="Θέση περιεχομένου 2"/>
          <p:cNvSpPr>
            <a:spLocks noGrp="1"/>
          </p:cNvSpPr>
          <p:nvPr>
            <p:ph idx="1"/>
          </p:nvPr>
        </p:nvSpPr>
        <p:spPr/>
        <p:txBody>
          <a:bodyPr>
            <a:normAutofit lnSpcReduction="10000"/>
          </a:bodyPr>
          <a:lstStyle/>
          <a:p>
            <a:r>
              <a:rPr lang="el-GR" dirty="0" smtClean="0"/>
              <a:t>Πολυετές αγρωστώδες ζιζάνιο. Είναι ευρύτατα διαδεδομένο σε όλη την Ελλάδα και απαντάται στις ανοιξιάτικες καλλιέργειες, στους αγρούς, στους οπωρώνες, στους αμπελώνες, αλλά και σε ακαλλιέργητες εκτάσεις. Προτιμά τα θερμά και υγρά κλίματα (φυτό της τροπικής και υποτροπικής ζώνης). Είναι πολύ ανθεκτικό στην ξηρασία και φυτρώνει τόσο σε αμμώδη όσο και σε αργιλώδη εδάφη. </a:t>
            </a:r>
            <a:endParaRPr lang="el-GR" dirty="0"/>
          </a:p>
        </p:txBody>
      </p:sp>
    </p:spTree>
    <p:extLst>
      <p:ext uri="{BB962C8B-B14F-4D97-AF65-F5344CB8AC3E}">
        <p14:creationId xmlns:p14="http://schemas.microsoft.com/office/powerpoint/2010/main" val="28806924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a:xfrm>
            <a:off x="457200" y="274638"/>
            <a:ext cx="8229600" cy="1143000"/>
          </a:xfrm>
        </p:spPr>
        <p:txBody>
          <a:bodyPr/>
          <a:lstStyle/>
          <a:p>
            <a:pPr eaLnBrk="1" hangingPunct="1"/>
            <a:r>
              <a:rPr lang="el-GR" b="1" dirty="0" smtClean="0">
                <a:latin typeface="Calibri" panose="020F0502020204030204" pitchFamily="34" charset="0"/>
              </a:rPr>
              <a:t>Χρηματοδότηση</a:t>
            </a:r>
            <a:r>
              <a:rPr lang="el-GR" b="1" dirty="0" smtClean="0"/>
              <a:t>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latin typeface="Calibri" panose="020F0502020204030204" pitchFamily="34" charset="0"/>
              </a:rPr>
              <a:t>Το παρόν εκπαιδευτικό υλικό έχει αναπτυχθεί στο πλαίσιο του εκπαιδευτικού έργου του διδάσκοντα</a:t>
            </a:r>
            <a:r>
              <a:rPr lang="en-US" sz="2000" dirty="0" smtClean="0">
                <a:latin typeface="Calibri" panose="020F0502020204030204" pitchFamily="34" charset="0"/>
              </a:rPr>
              <a:t>.</a:t>
            </a:r>
            <a:r>
              <a:rPr lang="el-GR" sz="2000" dirty="0" smtClean="0">
                <a:latin typeface="Calibri" panose="020F0502020204030204" pitchFamily="34" charset="0"/>
              </a:rPr>
              <a:t> </a:t>
            </a:r>
            <a:endParaRPr lang="en-US" sz="2000" dirty="0" smtClean="0">
              <a:latin typeface="Calibri" panose="020F0502020204030204" pitchFamily="34" charset="0"/>
            </a:endParaRPr>
          </a:p>
          <a:p>
            <a:pPr lvl="0">
              <a:spcBef>
                <a:spcPts val="0"/>
              </a:spcBef>
              <a:spcAft>
                <a:spcPts val="600"/>
              </a:spcAft>
            </a:pPr>
            <a:r>
              <a:rPr lang="el-GR" sz="2000" dirty="0">
                <a:solidFill>
                  <a:prstClr val="black"/>
                </a:solidFill>
                <a:latin typeface="Calibri" panose="020F0502020204030204" pitchFamily="34" charset="0"/>
              </a:rPr>
              <a:t>Το έργο «</a:t>
            </a:r>
            <a:r>
              <a:rPr lang="el-GR" sz="2000" b="1" dirty="0">
                <a:solidFill>
                  <a:prstClr val="black"/>
                </a:solidFill>
                <a:latin typeface="Calibri" panose="020F0502020204030204" pitchFamily="34" charset="0"/>
              </a:rPr>
              <a:t>Ανοικτά Ακαδημαϊκά Μαθήματα στο </a:t>
            </a:r>
            <a:r>
              <a:rPr lang="el-GR" sz="2000" b="1" dirty="0" smtClean="0">
                <a:solidFill>
                  <a:prstClr val="black"/>
                </a:solidFill>
                <a:latin typeface="Calibri" panose="020F0502020204030204" pitchFamily="34" charset="0"/>
              </a:rPr>
              <a:t>Τ.Ε.Ι. </a:t>
            </a:r>
            <a:r>
              <a:rPr lang="el-GR" sz="2000" b="1" dirty="0">
                <a:solidFill>
                  <a:prstClr val="black"/>
                </a:solidFill>
                <a:latin typeface="Calibri" panose="020F0502020204030204" pitchFamily="34" charset="0"/>
              </a:rPr>
              <a:t>Θεσσαλίας</a:t>
            </a:r>
            <a:r>
              <a:rPr lang="el-GR" sz="2000" dirty="0">
                <a:solidFill>
                  <a:prstClr val="black"/>
                </a:solidFill>
                <a:latin typeface="Calibri" panose="020F0502020204030204" pitchFamily="34" charset="0"/>
              </a:rPr>
              <a:t>» έχει χρηματοδοτήσει μόνο τη αναδιαμόρφωση του εκπαιδευτικού υλικού</a:t>
            </a:r>
            <a:r>
              <a:rPr lang="el-GR" sz="2000" dirty="0" smtClean="0">
                <a:solidFill>
                  <a:prstClr val="black"/>
                </a:solidFill>
                <a:latin typeface="Calibri" panose="020F0502020204030204" pitchFamily="34" charset="0"/>
              </a:rPr>
              <a:t>.</a:t>
            </a:r>
            <a:endParaRPr lang="el-GR" sz="2000" dirty="0" smtClean="0">
              <a:latin typeface="Calibri" panose="020F0502020204030204" pitchFamily="34" charset="0"/>
            </a:endParaRPr>
          </a:p>
          <a:p>
            <a:pPr eaLnBrk="1" hangingPunct="1">
              <a:spcBef>
                <a:spcPts val="0"/>
              </a:spcBef>
            </a:pPr>
            <a:r>
              <a:rPr lang="el-GR" sz="2000" dirty="0" smtClean="0">
                <a:latin typeface="Calibri" panose="020F0502020204030204" pitchFamily="34"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latin typeface="Calibri" panose="020F0502020204030204" pitchFamily="34" charset="0"/>
              </a:rPr>
              <a:t>. </a:t>
            </a:r>
            <a:endParaRPr lang="el-GR" sz="2000" dirty="0" smtClean="0">
              <a:latin typeface="Calibri" panose="020F0502020204030204" pitchFamily="34" charset="0"/>
            </a:endParaRP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2"/>
          <p:cNvSpPr>
            <a:spLocks noGrp="1"/>
          </p:cNvSpPr>
          <p:nvPr>
            <p:ph type="sldNum" sz="quarter" idx="12"/>
          </p:nvPr>
        </p:nvSpPr>
        <p:spPr/>
        <p:txBody>
          <a:bodyPr/>
          <a:lstStyle/>
          <a:p>
            <a:fld id="{2F6EEB8D-302B-4BB7-AB7B-5E18E67E8EEA}" type="slidenum">
              <a:rPr lang="el-GR" smtClean="0"/>
              <a:t>2</a:t>
            </a:fld>
            <a:endParaRPr lang="el-GR" dirty="0"/>
          </a:p>
        </p:txBody>
      </p:sp>
    </p:spTree>
    <p:custDataLst>
      <p:tags r:id="rId1"/>
    </p:custDataLst>
    <p:extLst>
      <p:ext uri="{BB962C8B-B14F-4D97-AF65-F5344CB8AC3E}">
        <p14:creationId xmlns:p14="http://schemas.microsoft.com/office/powerpoint/2010/main" val="25734755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custDataLst>
              <p:tags r:id="rId1"/>
            </p:custDataLst>
          </p:nvPr>
        </p:nvSpPr>
        <p:spPr/>
        <p:txBody>
          <a:bodyPr>
            <a:normAutofit/>
          </a:bodyPr>
          <a:lstStyle/>
          <a:p>
            <a:r>
              <a:rPr lang="en-US" b="1" dirty="0" err="1"/>
              <a:t>Zoysia</a:t>
            </a:r>
            <a:r>
              <a:rPr lang="en-US" b="1" dirty="0"/>
              <a:t> sp. (</a:t>
            </a:r>
            <a:r>
              <a:rPr lang="el-GR" b="1" dirty="0" err="1"/>
              <a:t>Ζοϋσία</a:t>
            </a:r>
            <a:r>
              <a:rPr lang="el-GR" b="1" dirty="0" smtClean="0"/>
              <a:t>)</a:t>
            </a:r>
            <a:endParaRPr lang="el-GR" b="1" dirty="0"/>
          </a:p>
        </p:txBody>
      </p:sp>
      <p:sp>
        <p:nvSpPr>
          <p:cNvPr id="3" name="Θέση περιεχομένου 2"/>
          <p:cNvSpPr>
            <a:spLocks noGrp="1"/>
          </p:cNvSpPr>
          <p:nvPr>
            <p:ph idx="1"/>
          </p:nvPr>
        </p:nvSpPr>
        <p:spPr/>
        <p:txBody>
          <a:bodyPr>
            <a:normAutofit lnSpcReduction="10000"/>
          </a:bodyPr>
          <a:lstStyle/>
          <a:p>
            <a:r>
              <a:rPr lang="el-GR" dirty="0" smtClean="0"/>
              <a:t>Είναι το πιο ανθεκτικό θερμόφιλο είδος στις χαμηλές θερμοκρασίες του χειμώνα διατηρώντας το πράσινο χρώμα του πολύ περισσότερο από τα άλλα είδη. Η εξάπλωσή του γίνεται με ριζώματα και χονδρούς </a:t>
            </a:r>
            <a:r>
              <a:rPr lang="el-GR" dirty="0" err="1" smtClean="0"/>
              <a:t>στόλωνες</a:t>
            </a:r>
            <a:r>
              <a:rPr lang="el-GR" dirty="0" smtClean="0"/>
              <a:t>. Είναι ανθεκτικό στα άλατα, ενώ δεν ευδοκιμεί σε εδάφη με κακή στράγγιση και περιορισμένο αερισμό. Ιδιαίτερα ανθεκτικό στο πάτημα και στη φθορά, αλλά ευπαθές στη σκιά. </a:t>
            </a:r>
            <a:endParaRPr lang="el-GR" dirty="0"/>
          </a:p>
        </p:txBody>
      </p:sp>
    </p:spTree>
    <p:extLst>
      <p:ext uri="{BB962C8B-B14F-4D97-AF65-F5344CB8AC3E}">
        <p14:creationId xmlns:p14="http://schemas.microsoft.com/office/powerpoint/2010/main" val="34055998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title"/>
            <p:custDataLst>
              <p:tags r:id="rId1"/>
            </p:custDataLst>
          </p:nvPr>
        </p:nvSpPr>
        <p:spPr/>
        <p:txBody>
          <a:bodyPr>
            <a:normAutofit/>
          </a:bodyPr>
          <a:lstStyle/>
          <a:p>
            <a:r>
              <a:rPr lang="en-US" b="1" dirty="0" err="1"/>
              <a:t>Dichondra</a:t>
            </a:r>
            <a:r>
              <a:rPr lang="en-US" b="1" dirty="0"/>
              <a:t> </a:t>
            </a:r>
            <a:r>
              <a:rPr lang="en-US" b="1" dirty="0" err="1"/>
              <a:t>repens</a:t>
            </a:r>
            <a:r>
              <a:rPr lang="en-US" b="1" dirty="0"/>
              <a:t> (</a:t>
            </a:r>
            <a:r>
              <a:rPr lang="el-GR" b="1" dirty="0" err="1"/>
              <a:t>Διχόνδρα</a:t>
            </a:r>
            <a:r>
              <a:rPr lang="el-GR" b="1" dirty="0" smtClean="0"/>
              <a:t>)</a:t>
            </a:r>
            <a:endParaRPr lang="el-GR" b="1" dirty="0"/>
          </a:p>
        </p:txBody>
      </p:sp>
      <p:sp>
        <p:nvSpPr>
          <p:cNvPr id="3" name="Θέση περιεχομένου 2"/>
          <p:cNvSpPr>
            <a:spLocks noGrp="1"/>
          </p:cNvSpPr>
          <p:nvPr>
            <p:ph idx="1"/>
          </p:nvPr>
        </p:nvSpPr>
        <p:spPr/>
        <p:txBody>
          <a:bodyPr/>
          <a:lstStyle/>
          <a:p>
            <a:r>
              <a:rPr lang="el-GR" dirty="0" smtClean="0"/>
              <a:t>Είναι ένα έρπον πλατύφυλλο είδος, χαμηλής ανάπτυξης. Εξαπλώνεται εύκολα χάρη στους έρποντες βλαστούς του, τους </a:t>
            </a:r>
            <a:r>
              <a:rPr lang="el-GR" dirty="0" err="1" smtClean="0"/>
              <a:t>στόλωνες</a:t>
            </a:r>
            <a:r>
              <a:rPr lang="el-GR" dirty="0" smtClean="0"/>
              <a:t>. Τα φύλλα του έχουν σχήμα νεφρού και βαθύ πράσινο χρώμα. Μοιάζουν στην όψη με το τριφύλλι. Είναι ιδανικό φυτό </a:t>
            </a:r>
            <a:r>
              <a:rPr lang="el-GR" dirty="0" err="1" smtClean="0"/>
              <a:t>εδαφοκάλυψης</a:t>
            </a:r>
            <a:r>
              <a:rPr lang="el-GR" dirty="0" smtClean="0"/>
              <a:t>.</a:t>
            </a:r>
            <a:endParaRPr lang="el-GR" dirty="0"/>
          </a:p>
        </p:txBody>
      </p:sp>
    </p:spTree>
    <p:extLst>
      <p:ext uri="{BB962C8B-B14F-4D97-AF65-F5344CB8AC3E}">
        <p14:creationId xmlns:p14="http://schemas.microsoft.com/office/powerpoint/2010/main" val="19494003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Βιβλιογραφία</a:t>
            </a:r>
            <a:endParaRPr lang="el-GR" b="1" dirty="0"/>
          </a:p>
        </p:txBody>
      </p:sp>
      <p:sp>
        <p:nvSpPr>
          <p:cNvPr id="3" name="Θέση περιεχομένου 2"/>
          <p:cNvSpPr>
            <a:spLocks noGrp="1"/>
          </p:cNvSpPr>
          <p:nvPr>
            <p:ph idx="1"/>
            <p:custDataLst>
              <p:tags r:id="rId1"/>
            </p:custDataLst>
          </p:nvPr>
        </p:nvSpPr>
        <p:spPr/>
        <p:txBody>
          <a:bodyPr>
            <a:normAutofit fontScale="92500"/>
          </a:bodyPr>
          <a:lstStyle/>
          <a:p>
            <a:r>
              <a:rPr lang="en-GB" sz="2800" dirty="0" err="1" smtClean="0"/>
              <a:t>Melby</a:t>
            </a:r>
            <a:r>
              <a:rPr lang="el-GR" sz="2800" dirty="0" smtClean="0"/>
              <a:t> </a:t>
            </a:r>
            <a:r>
              <a:rPr lang="en-GB" sz="2800" dirty="0" smtClean="0"/>
              <a:t>P.</a:t>
            </a:r>
            <a:r>
              <a:rPr lang="el-GR" sz="2800" dirty="0" smtClean="0"/>
              <a:t> </a:t>
            </a:r>
            <a:r>
              <a:rPr lang="en-GB" sz="2800" dirty="0" smtClean="0"/>
              <a:t>(1995).</a:t>
            </a:r>
            <a:r>
              <a:rPr lang="el-GR" sz="2800" dirty="0" smtClean="0"/>
              <a:t> </a:t>
            </a:r>
            <a:r>
              <a:rPr lang="en-GB" sz="2800" dirty="0" smtClean="0"/>
              <a:t>Simplified</a:t>
            </a:r>
            <a:r>
              <a:rPr lang="el-GR" sz="2800" dirty="0" smtClean="0"/>
              <a:t> </a:t>
            </a:r>
            <a:r>
              <a:rPr lang="en-GB" sz="2800" dirty="0" smtClean="0"/>
              <a:t>Irrigation</a:t>
            </a:r>
            <a:r>
              <a:rPr lang="el-GR" sz="2800" dirty="0" smtClean="0"/>
              <a:t> </a:t>
            </a:r>
            <a:r>
              <a:rPr lang="en-GB" sz="2800" dirty="0" smtClean="0"/>
              <a:t>Design,</a:t>
            </a:r>
            <a:r>
              <a:rPr lang="el-GR" sz="2800" dirty="0" smtClean="0"/>
              <a:t> </a:t>
            </a:r>
            <a:r>
              <a:rPr lang="en-GB" sz="2800" dirty="0" smtClean="0"/>
              <a:t>Van</a:t>
            </a:r>
            <a:r>
              <a:rPr lang="el-GR" sz="2800" dirty="0" smtClean="0"/>
              <a:t> </a:t>
            </a:r>
            <a:r>
              <a:rPr lang="en-GB" sz="2800" dirty="0" err="1" smtClean="0"/>
              <a:t>Nostrand</a:t>
            </a:r>
            <a:r>
              <a:rPr lang="el-GR" sz="2800" dirty="0" smtClean="0"/>
              <a:t> </a:t>
            </a:r>
            <a:r>
              <a:rPr lang="en-GB" sz="2800" dirty="0" smtClean="0"/>
              <a:t>Reinhold</a:t>
            </a:r>
            <a:r>
              <a:rPr lang="el-GR" sz="2800" dirty="0" smtClean="0"/>
              <a:t>.</a:t>
            </a:r>
            <a:endParaRPr lang="en-GB" sz="2800" dirty="0" smtClean="0"/>
          </a:p>
          <a:p>
            <a:r>
              <a:rPr lang="el-GR" sz="2800" dirty="0" err="1" smtClean="0"/>
              <a:t>Μπαμπίλης</a:t>
            </a:r>
            <a:r>
              <a:rPr lang="el-GR" sz="2800" dirty="0" smtClean="0"/>
              <a:t> Δ. (2008)</a:t>
            </a:r>
            <a:r>
              <a:rPr lang="en-US" sz="2800" dirty="0" smtClean="0"/>
              <a:t>.</a:t>
            </a:r>
            <a:r>
              <a:rPr lang="el-GR" sz="2800" dirty="0" smtClean="0"/>
              <a:t> Αρδευτικά δίκτυα πρασίνου. Εκδόσεις </a:t>
            </a:r>
            <a:r>
              <a:rPr lang="el-GR" sz="2800" dirty="0" err="1" smtClean="0"/>
              <a:t>Σταμούλη</a:t>
            </a:r>
            <a:r>
              <a:rPr lang="el-GR" sz="2800" dirty="0" smtClean="0"/>
              <a:t>, Αθήνα.</a:t>
            </a:r>
          </a:p>
          <a:p>
            <a:r>
              <a:rPr lang="el-GR" sz="2800" dirty="0" err="1" smtClean="0"/>
              <a:t>Σπαντιδάκης</a:t>
            </a:r>
            <a:r>
              <a:rPr lang="el-GR" sz="2800" dirty="0" smtClean="0"/>
              <a:t> Ι. (1999) </a:t>
            </a:r>
            <a:r>
              <a:rPr lang="el-GR" sz="2800" dirty="0" err="1" smtClean="0"/>
              <a:t>Γράστις</a:t>
            </a:r>
            <a:r>
              <a:rPr lang="el-GR" sz="2800" dirty="0" smtClean="0"/>
              <a:t> – Επιστήμη και Τεχνική του Χλοοτάπητα. Εκδόσεις </a:t>
            </a:r>
            <a:r>
              <a:rPr lang="el-GR" sz="2800" dirty="0" err="1" smtClean="0"/>
              <a:t>Σταµούλης</a:t>
            </a:r>
            <a:r>
              <a:rPr lang="el-GR" sz="2800" dirty="0" smtClean="0"/>
              <a:t>, Αθήνα</a:t>
            </a:r>
          </a:p>
          <a:p>
            <a:r>
              <a:rPr lang="el-GR" sz="2800" dirty="0" err="1" smtClean="0"/>
              <a:t>Pycraft</a:t>
            </a:r>
            <a:r>
              <a:rPr lang="el-GR" sz="2800" dirty="0" smtClean="0"/>
              <a:t> D. (1990) Γκαζόν, Φυτά </a:t>
            </a:r>
            <a:r>
              <a:rPr lang="el-GR" sz="2800" dirty="0" err="1" smtClean="0"/>
              <a:t>Εδαφοκάλυψης</a:t>
            </a:r>
            <a:r>
              <a:rPr lang="el-GR" sz="2800" dirty="0" smtClean="0"/>
              <a:t>: Τα Ζιζάνια και η Καταπολέμησή τους.</a:t>
            </a:r>
          </a:p>
          <a:p>
            <a:r>
              <a:rPr lang="en-US" sz="2800" dirty="0" smtClean="0"/>
              <a:t>Watkins, </a:t>
            </a:r>
            <a:r>
              <a:rPr lang="en-US" sz="2800" dirty="0" err="1" smtClean="0"/>
              <a:t>J.A</a:t>
            </a:r>
            <a:r>
              <a:rPr lang="en-US" sz="2800" dirty="0" smtClean="0"/>
              <a:t>. (1987). Turf Irrigation Manual. </a:t>
            </a:r>
            <a:r>
              <a:rPr lang="en-US" sz="2800" dirty="0" err="1" smtClean="0"/>
              <a:t>Telsco</a:t>
            </a:r>
            <a:r>
              <a:rPr lang="en-US" sz="2800" dirty="0" smtClean="0"/>
              <a:t>, Dallas.</a:t>
            </a:r>
            <a:endParaRPr lang="el-GR" sz="2800" dirty="0"/>
          </a:p>
          <a:p>
            <a:endParaRPr lang="el-GR" sz="2800" dirty="0" smtClean="0"/>
          </a:p>
        </p:txBody>
      </p:sp>
    </p:spTree>
    <p:extLst>
      <p:ext uri="{BB962C8B-B14F-4D97-AF65-F5344CB8AC3E}">
        <p14:creationId xmlns:p14="http://schemas.microsoft.com/office/powerpoint/2010/main" val="11892720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smtClean="0"/>
              <a:t>Τέλος 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44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Μέγας Χρήστος</a:t>
            </a:r>
            <a:endParaRPr lang="el-GR" sz="2000" dirty="0">
              <a:solidFill>
                <a:schemeClr val="tx1">
                  <a:lumMod val="65000"/>
                  <a:lumOff val="35000"/>
                </a:schemeClr>
              </a:solidFill>
            </a:endParaRPr>
          </a:p>
        </p:txBody>
      </p:sp>
      <p:pic>
        <p:nvPicPr>
          <p:cNvPr id="6" name="Εικόνα 1" descr=" Λογότυπο για άδειες χρήσης creative commons, b y, n c, s a ">
            <a:hlinkClick r:id="rId4" tooltip="Μετάβαση στην Άδεια Χρήσης"/>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07959" y="5949280"/>
            <a:ext cx="1583921" cy="554177"/>
          </a:xfrm>
          <a:prstGeom prst="rect">
            <a:avLst/>
          </a:prstGeom>
        </p:spPr>
      </p:pic>
      <p:pic>
        <p:nvPicPr>
          <p:cNvPr id="7" name="Εικόνα 2" descr="Λογότυπο επιχειρησιακού προγράμματος εκπαίδευση και δια βίου μάθηση ">
            <a:hlinkClick r:id="rId6" tooltip="Μετάβαση στο www.edulll.gr/"/>
          </p:cNvPr>
          <p:cNvPicPr>
            <a:picLocks noChangeAspect="1" noChangeArrowheads="1"/>
          </p:cNvPicPr>
          <p:nvPr/>
        </p:nvPicPr>
        <p:blipFill>
          <a:blip r:embed="rId7"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Θέση αριθμού διαφάνειας 4"/>
          <p:cNvSpPr>
            <a:spLocks noGrp="1"/>
          </p:cNvSpPr>
          <p:nvPr>
            <p:ph type="sldNum" sz="quarter" idx="12"/>
          </p:nvPr>
        </p:nvSpPr>
        <p:spPr/>
        <p:txBody>
          <a:bodyPr/>
          <a:lstStyle/>
          <a:p>
            <a:fld id="{2F6EEB8D-302B-4BB7-AB7B-5E18E67E8EEA}" type="slidenum">
              <a:rPr lang="el-GR" smtClean="0"/>
              <a:pPr/>
              <a:t>23</a:t>
            </a:fld>
            <a:endParaRPr lang="el-GR" dirty="0"/>
          </a:p>
        </p:txBody>
      </p:sp>
    </p:spTree>
    <p:custDataLst>
      <p:tags r:id="rId1"/>
    </p:custDataLst>
    <p:extLst>
      <p:ext uri="{BB962C8B-B14F-4D97-AF65-F5344CB8AC3E}">
        <p14:creationId xmlns:p14="http://schemas.microsoft.com/office/powerpoint/2010/main" val="353756587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cap="none" dirty="0" smtClean="0"/>
              <a:t>Σημειώματα</a:t>
            </a:r>
            <a:endParaRPr lang="el-GR" cap="none" dirty="0"/>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24</a:t>
            </a:fld>
            <a:endParaRPr lang="el-GR" dirty="0"/>
          </a:p>
        </p:txBody>
      </p:sp>
    </p:spTree>
    <p:extLst>
      <p:ext uri="{BB962C8B-B14F-4D97-AF65-F5344CB8AC3E}">
        <p14:creationId xmlns:p14="http://schemas.microsoft.com/office/powerpoint/2010/main" val="25434299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a:xfrm>
            <a:off x="457200" y="274638"/>
            <a:ext cx="8229600" cy="1143000"/>
          </a:xfrm>
        </p:spPr>
        <p:txBody>
          <a:bodyPr>
            <a:noAutofit/>
          </a:bodyPr>
          <a:lstStyle/>
          <a:p>
            <a:r>
              <a:rPr lang="el-GR" sz="4000" b="1" dirty="0"/>
              <a:t>Σημείωμα Ιστορικού </a:t>
            </a:r>
            <a:r>
              <a:rPr lang="el-GR" sz="4000" b="1" dirty="0" smtClean="0"/>
              <a:t/>
            </a:r>
            <a:br>
              <a:rPr lang="el-GR" sz="4000" b="1" dirty="0" smtClean="0"/>
            </a:br>
            <a:r>
              <a:rPr lang="el-GR" sz="4000" b="1" dirty="0" smtClean="0"/>
              <a:t>Εκδόσεων</a:t>
            </a:r>
            <a:r>
              <a:rPr lang="en-US" sz="4000" b="1" dirty="0" smtClean="0"/>
              <a:t> </a:t>
            </a:r>
            <a:r>
              <a:rPr lang="el-GR" sz="4000" b="1" dirty="0" smtClean="0"/>
              <a:t>Έργου</a:t>
            </a:r>
            <a:endParaRPr lang="el-GR" sz="4000" b="1" dirty="0"/>
          </a:p>
        </p:txBody>
      </p:sp>
      <p:sp>
        <p:nvSpPr>
          <p:cNvPr id="5" name="Θέση περιεχομένου 1"/>
          <p:cNvSpPr>
            <a:spLocks noGrp="1"/>
          </p:cNvSpPr>
          <p:nvPr>
            <p:ph idx="1"/>
          </p:nvPr>
        </p:nvSpPr>
        <p:spPr/>
        <p:txBody>
          <a:bodyPr>
            <a:normAutofit/>
          </a:bodyPr>
          <a:lstStyle/>
          <a:p>
            <a:pPr marL="0" indent="0">
              <a:spcBef>
                <a:spcPts val="0"/>
              </a:spcBef>
              <a:buNone/>
            </a:pPr>
            <a:endParaRPr lang="el-GR" sz="2000" dirty="0" smtClean="0"/>
          </a:p>
          <a:p>
            <a:pPr marL="0" indent="0">
              <a:spcBef>
                <a:spcPts val="0"/>
              </a:spcBef>
              <a:spcAft>
                <a:spcPts val="4200"/>
              </a:spcAft>
              <a:buNone/>
            </a:pPr>
            <a:r>
              <a:rPr lang="el-GR" sz="2800" dirty="0" smtClean="0"/>
              <a:t>Το </a:t>
            </a:r>
            <a:r>
              <a:rPr lang="el-GR" sz="2800" dirty="0"/>
              <a:t>παρόν έργο αποτελεί την έκδοση </a:t>
            </a:r>
            <a:r>
              <a:rPr lang="en-US" sz="2800" dirty="0" smtClean="0"/>
              <a:t>1</a:t>
            </a:r>
            <a:r>
              <a:rPr lang="el-GR" sz="2800" dirty="0" smtClean="0"/>
              <a:t>.</a:t>
            </a:r>
            <a:r>
              <a:rPr lang="en-US" sz="2800" dirty="0" smtClean="0"/>
              <a:t>00</a:t>
            </a:r>
            <a:r>
              <a:rPr lang="el-GR" sz="2800" dirty="0" smtClean="0"/>
              <a:t>.</a:t>
            </a:r>
            <a:endParaRPr lang="el-GR" sz="2800" dirty="0"/>
          </a:p>
          <a:p>
            <a:pPr marL="0" indent="0">
              <a:spcBef>
                <a:spcPts val="0"/>
              </a:spcBef>
              <a:spcAft>
                <a:spcPts val="1800"/>
              </a:spcAft>
              <a:buNone/>
            </a:pPr>
            <a:r>
              <a:rPr lang="el-GR" sz="2400" dirty="0" smtClean="0"/>
              <a:t>Έχουν προηγηθεί οι κάτωθι εκδόσεις:</a:t>
            </a:r>
          </a:p>
          <a:p>
            <a:pPr lvl="1">
              <a:spcBef>
                <a:spcPts val="0"/>
              </a:spcBef>
              <a:spcAft>
                <a:spcPts val="1200"/>
              </a:spcAft>
              <a:buFont typeface="Arial" panose="020B0604020202020204" pitchFamily="34" charset="0"/>
              <a:buChar char="•"/>
            </a:pPr>
            <a:r>
              <a:rPr lang="el-GR" sz="2000" dirty="0" smtClean="0"/>
              <a:t>Έκδοση </a:t>
            </a:r>
            <a:r>
              <a:rPr lang="el-GR" sz="2000" dirty="0" smtClean="0">
                <a:solidFill>
                  <a:srgbClr val="FF0000"/>
                </a:solidFill>
              </a:rPr>
              <a:t>Χ1</a:t>
            </a:r>
            <a:r>
              <a:rPr lang="el-GR" sz="2000" dirty="0" smtClean="0"/>
              <a:t>.</a:t>
            </a:r>
            <a:r>
              <a:rPr lang="el-GR" sz="2000" dirty="0" smtClean="0">
                <a:solidFill>
                  <a:srgbClr val="FF0000"/>
                </a:solidFill>
              </a:rPr>
              <a:t>Υ1Ζ1</a:t>
            </a:r>
            <a:r>
              <a:rPr lang="el-GR" sz="2000" dirty="0" smtClean="0"/>
              <a:t> διαθέσιμη εδώ. </a:t>
            </a:r>
            <a:r>
              <a:rPr lang="el-GR" sz="2000" dirty="0" smtClean="0">
                <a:solidFill>
                  <a:srgbClr val="92D050"/>
                </a:solidFill>
              </a:rPr>
              <a:t>(Συνδέστε στο «εδώ» τον </a:t>
            </a:r>
            <a:r>
              <a:rPr lang="el-GR" sz="2000" dirty="0" err="1" smtClean="0">
                <a:solidFill>
                  <a:srgbClr val="92D050"/>
                </a:solidFill>
              </a:rPr>
              <a:t>υπερσύνδεσμο</a:t>
            </a:r>
            <a:r>
              <a:rPr lang="el-GR" sz="2000" dirty="0" smtClean="0">
                <a:solidFill>
                  <a:srgbClr val="92D050"/>
                </a:solidFill>
              </a:rPr>
              <a:t>). </a:t>
            </a:r>
          </a:p>
          <a:p>
            <a:pPr lvl="1">
              <a:spcBef>
                <a:spcPts val="0"/>
              </a:spcBef>
              <a:spcAft>
                <a:spcPts val="1200"/>
              </a:spcAft>
              <a:buFont typeface="Arial" panose="020B0604020202020204" pitchFamily="34" charset="0"/>
              <a:buChar char="•"/>
            </a:pPr>
            <a:r>
              <a:rPr lang="el-GR" sz="2000" dirty="0" smtClean="0"/>
              <a:t>Έκδοση </a:t>
            </a:r>
            <a:r>
              <a:rPr lang="el-GR" sz="2000" dirty="0" smtClean="0">
                <a:solidFill>
                  <a:srgbClr val="FF0000"/>
                </a:solidFill>
              </a:rPr>
              <a:t>Χ2</a:t>
            </a:r>
            <a:r>
              <a:rPr lang="el-GR" sz="2000" dirty="0" smtClean="0"/>
              <a:t>.</a:t>
            </a:r>
            <a:r>
              <a:rPr lang="el-GR" sz="2000" dirty="0" smtClean="0">
                <a:solidFill>
                  <a:srgbClr val="FF0000"/>
                </a:solidFill>
              </a:rPr>
              <a:t>Υ2Ζ2</a:t>
            </a:r>
            <a:r>
              <a:rPr lang="el-GR" sz="2000" dirty="0" smtClean="0"/>
              <a:t> διαθέσιμη εδώ. </a:t>
            </a:r>
            <a:r>
              <a:rPr lang="el-GR" sz="2000" dirty="0" smtClean="0">
                <a:solidFill>
                  <a:srgbClr val="92D050"/>
                </a:solidFill>
              </a:rPr>
              <a:t>(Συνδέστε στο «εδώ» τον </a:t>
            </a:r>
            <a:r>
              <a:rPr lang="el-GR" sz="2000" dirty="0" err="1" smtClean="0">
                <a:solidFill>
                  <a:srgbClr val="92D050"/>
                </a:solidFill>
              </a:rPr>
              <a:t>υπερσύνδεσμο</a:t>
            </a:r>
            <a:r>
              <a:rPr lang="el-GR" sz="2000" dirty="0" smtClean="0">
                <a:solidFill>
                  <a:srgbClr val="92D050"/>
                </a:solidFill>
              </a:rPr>
              <a:t>). </a:t>
            </a:r>
          </a:p>
          <a:p>
            <a:pPr lvl="1">
              <a:spcBef>
                <a:spcPts val="0"/>
              </a:spcBef>
              <a:buFont typeface="Arial" panose="020B0604020202020204" pitchFamily="34" charset="0"/>
              <a:buChar char="•"/>
            </a:pPr>
            <a:r>
              <a:rPr lang="el-GR" sz="2000" dirty="0" smtClean="0"/>
              <a:t>Έκδοση </a:t>
            </a:r>
            <a:r>
              <a:rPr lang="el-GR" sz="2000" dirty="0" smtClean="0">
                <a:solidFill>
                  <a:srgbClr val="FF0000"/>
                </a:solidFill>
              </a:rPr>
              <a:t>Χ3</a:t>
            </a:r>
            <a:r>
              <a:rPr lang="el-GR" sz="2000" dirty="0" smtClean="0"/>
              <a:t>.</a:t>
            </a:r>
            <a:r>
              <a:rPr lang="el-GR" sz="2000" dirty="0" smtClean="0">
                <a:solidFill>
                  <a:srgbClr val="FF0000"/>
                </a:solidFill>
              </a:rPr>
              <a:t>Υ3Ζ3</a:t>
            </a:r>
            <a:r>
              <a:rPr lang="el-GR" sz="2000" dirty="0" smtClean="0"/>
              <a:t> διαθέσιμη εδώ. </a:t>
            </a:r>
            <a:r>
              <a:rPr lang="el-GR" sz="2000" dirty="0" smtClean="0">
                <a:solidFill>
                  <a:srgbClr val="92D050"/>
                </a:solidFill>
              </a:rPr>
              <a:t>(Συνδέστε στο «εδώ» τον </a:t>
            </a:r>
            <a:r>
              <a:rPr lang="el-GR" sz="2000" dirty="0" err="1" smtClean="0">
                <a:solidFill>
                  <a:srgbClr val="92D050"/>
                </a:solidFill>
              </a:rPr>
              <a:t>υπερσύνδεσμο</a:t>
            </a:r>
            <a:r>
              <a:rPr lang="el-GR" sz="2000" dirty="0" smtClean="0">
                <a:solidFill>
                  <a:srgbClr val="92D050"/>
                </a:solidFill>
              </a:rPr>
              <a:t>). </a:t>
            </a:r>
          </a:p>
          <a:p>
            <a:endParaRPr lang="el-GR" sz="2000" dirty="0"/>
          </a:p>
        </p:txBody>
      </p:sp>
      <p:sp>
        <p:nvSpPr>
          <p:cNvPr id="3" name="Θέση αριθμού διαφάνειας 2"/>
          <p:cNvSpPr>
            <a:spLocks noGrp="1"/>
          </p:cNvSpPr>
          <p:nvPr>
            <p:ph type="sldNum" sz="quarter" idx="12"/>
          </p:nvPr>
        </p:nvSpPr>
        <p:spPr/>
        <p:txBody>
          <a:bodyPr/>
          <a:lstStyle/>
          <a:p>
            <a:fld id="{2F6EEB8D-302B-4BB7-AB7B-5E18E67E8EEA}" type="slidenum">
              <a:rPr lang="el-GR" smtClean="0"/>
              <a:t>25</a:t>
            </a:fld>
            <a:endParaRPr lang="el-GR" dirty="0"/>
          </a:p>
        </p:txBody>
      </p:sp>
    </p:spTree>
    <p:extLst>
      <p:ext uri="{BB962C8B-B14F-4D97-AF65-F5344CB8AC3E}">
        <p14:creationId xmlns:p14="http://schemas.microsoft.com/office/powerpoint/2010/main" val="240259708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Σημείωμα </a:t>
            </a:r>
            <a:r>
              <a:rPr lang="el-GR" b="1" dirty="0" smtClean="0"/>
              <a:t>Αναφοράς</a:t>
            </a:r>
            <a:endParaRPr lang="el-GR" b="1" dirty="0"/>
          </a:p>
        </p:txBody>
      </p:sp>
      <p:sp>
        <p:nvSpPr>
          <p:cNvPr id="3" name="Θέση περιεχομένου 1"/>
          <p:cNvSpPr>
            <a:spLocks noGrp="1"/>
          </p:cNvSpPr>
          <p:nvPr>
            <p:ph idx="1"/>
          </p:nvPr>
        </p:nvSpPr>
        <p:spPr/>
        <p:txBody>
          <a:bodyPr>
            <a:normAutofit/>
          </a:bodyPr>
          <a:lstStyle/>
          <a:p>
            <a:pPr marL="0" indent="0">
              <a:buNone/>
            </a:pPr>
            <a:endParaRPr lang="el-GR" sz="2400" dirty="0" smtClean="0"/>
          </a:p>
          <a:p>
            <a:pPr marL="0" indent="0">
              <a:buNone/>
            </a:pPr>
            <a:endParaRPr lang="el-GR" sz="2400" dirty="0"/>
          </a:p>
          <a:p>
            <a:pPr marL="0" indent="0">
              <a:buNone/>
            </a:pPr>
            <a:r>
              <a:rPr lang="en-US" sz="2400" dirty="0" smtClean="0"/>
              <a:t>Copyright</a:t>
            </a:r>
            <a:r>
              <a:rPr lang="el-GR" sz="2400" dirty="0" smtClean="0"/>
              <a:t> Τεχνολογικό Εκπαιδευτικό Ίδρυμα Θεσσαλίας</a:t>
            </a:r>
            <a:r>
              <a:rPr lang="en-US" sz="2400" dirty="0" smtClean="0"/>
              <a:t>, </a:t>
            </a:r>
            <a:r>
              <a:rPr lang="el-GR" sz="2400" dirty="0" smtClean="0"/>
              <a:t>Παναγιώτης </a:t>
            </a:r>
            <a:r>
              <a:rPr lang="el-GR" sz="2400" dirty="0" err="1" smtClean="0"/>
              <a:t>Βύρλας</a:t>
            </a:r>
            <a:r>
              <a:rPr lang="el-GR" sz="2400" dirty="0" smtClean="0"/>
              <a:t> 2015. Παναγιώτης </a:t>
            </a:r>
            <a:r>
              <a:rPr lang="el-GR" sz="2400" dirty="0" err="1" smtClean="0"/>
              <a:t>Βύρλας</a:t>
            </a:r>
            <a:r>
              <a:rPr lang="el-GR" sz="2400" dirty="0" smtClean="0"/>
              <a:t> </a:t>
            </a:r>
            <a:br>
              <a:rPr lang="el-GR" sz="2400" dirty="0" smtClean="0"/>
            </a:br>
            <a:r>
              <a:rPr lang="el-GR" sz="2400" dirty="0" smtClean="0"/>
              <a:t>«Τεχνολογία Πρασίνου» Έκδοση 1.0 Λάρισα  01/09/2015 . </a:t>
            </a:r>
            <a:r>
              <a:rPr lang="el-GR" sz="2400" dirty="0"/>
              <a:t>Διαθέσιμο από τη δικτυακή </a:t>
            </a:r>
            <a:r>
              <a:rPr lang="el-GR" sz="2400" dirty="0" smtClean="0"/>
              <a:t>διεύθυνση: </a:t>
            </a:r>
            <a:r>
              <a:rPr lang="en-US" sz="2400" dirty="0" smtClean="0">
                <a:solidFill>
                  <a:srgbClr val="FF0000"/>
                </a:solidFill>
                <a:hlinkClick r:id="rId3" tooltip="Μετάβαση στην ιστοσελίδα του μαθήματος"/>
              </a:rPr>
              <a:t>http://cdev.teilar.gr/courses/AGR10</a:t>
            </a:r>
            <a:r>
              <a:rPr lang="el-GR" sz="2400" dirty="0" smtClean="0">
                <a:solidFill>
                  <a:srgbClr val="FF0000"/>
                </a:solidFill>
                <a:hlinkClick r:id="rId3" tooltip="Μετάβαση στην ιστοσελίδα του μαθήματος"/>
              </a:rPr>
              <a:t>2</a:t>
            </a:r>
            <a:r>
              <a:rPr lang="en-US" sz="2400" dirty="0" smtClean="0">
                <a:solidFill>
                  <a:srgbClr val="FF0000"/>
                </a:solidFill>
                <a:hlinkClick r:id="rId3" tooltip="Μετάβαση στην ιστοσελίδα του μαθήματος"/>
              </a:rPr>
              <a:t>/</a:t>
            </a:r>
            <a:r>
              <a:rPr lang="en-US" sz="2400" dirty="0" err="1" smtClean="0">
                <a:solidFill>
                  <a:srgbClr val="FF0000"/>
                </a:solidFill>
                <a:hlinkClick r:id="rId3" tooltip="Μετάβαση στην ιστοσελίδα του μαθήματος"/>
              </a:rPr>
              <a:t>index.php</a:t>
            </a:r>
            <a:r>
              <a:rPr lang="el-GR" sz="2400" dirty="0" smtClean="0"/>
              <a:t>.</a:t>
            </a:r>
            <a:endParaRPr lang="el-GR" sz="2400" dirty="0"/>
          </a:p>
          <a:p>
            <a:endParaRPr lang="el-GR" sz="2000" dirty="0"/>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26</a:t>
            </a:fld>
            <a:endParaRPr lang="el-GR" dirty="0"/>
          </a:p>
        </p:txBody>
      </p:sp>
    </p:spTree>
    <p:extLst>
      <p:ext uri="{BB962C8B-B14F-4D97-AF65-F5344CB8AC3E}">
        <p14:creationId xmlns:p14="http://schemas.microsoft.com/office/powerpoint/2010/main" val="83510681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Σημείωμα </a:t>
            </a:r>
            <a:r>
              <a:rPr lang="el-GR" b="1" dirty="0" smtClean="0"/>
              <a:t>Αδειοδότησης</a:t>
            </a:r>
            <a:endParaRPr lang="el-GR" b="1" dirty="0"/>
          </a:p>
        </p:txBody>
      </p:sp>
      <p:sp>
        <p:nvSpPr>
          <p:cNvPr id="3" name="Θέση περιεχομένου 1"/>
          <p:cNvSpPr>
            <a:spLocks noGrp="1"/>
          </p:cNvSpPr>
          <p:nvPr>
            <p:ph idx="1"/>
          </p:nvPr>
        </p:nvSpPr>
        <p:spPr>
          <a:xfrm>
            <a:off x="457200" y="1524000"/>
            <a:ext cx="8229600" cy="1905000"/>
          </a:xfrm>
        </p:spPr>
        <p:txBody>
          <a:bodyPr>
            <a:noAutofit/>
          </a:bodyPr>
          <a:lstStyle/>
          <a:p>
            <a:pPr>
              <a:spcBef>
                <a:spcPts val="0"/>
              </a:spcBef>
            </a:pPr>
            <a:r>
              <a:rPr lang="el-GR" sz="2000" dirty="0" smtClean="0"/>
              <a:t>Το </a:t>
            </a:r>
            <a:r>
              <a:rPr lang="el-GR" sz="2000" dirty="0"/>
              <a:t>παρόν υλικό διατίθεται με τους όρους της άδειας χρήσης </a:t>
            </a:r>
            <a:r>
              <a:rPr lang="en-US" sz="2000" dirty="0" smtClean="0"/>
              <a:t>Creative Commons</a:t>
            </a:r>
            <a:r>
              <a:rPr lang="el-GR" sz="2000" dirty="0" smtClean="0"/>
              <a:t>: Αναφορά - </a:t>
            </a:r>
            <a:r>
              <a:rPr lang="el-GR" sz="2000" dirty="0"/>
              <a:t>Μη Εμπορική </a:t>
            </a:r>
            <a:r>
              <a:rPr lang="el-GR" sz="2000" dirty="0" smtClean="0"/>
              <a:t>Χρήση - </a:t>
            </a:r>
            <a:r>
              <a:rPr lang="el-GR" sz="2000" dirty="0"/>
              <a:t>Παρόμοια </a:t>
            </a:r>
            <a:r>
              <a:rPr lang="el-GR" sz="2000" dirty="0" smtClean="0"/>
              <a:t>Διανομή, </a:t>
            </a:r>
            <a:r>
              <a:rPr lang="el-GR" sz="2000" dirty="0"/>
              <a:t>4.0 [1] ή μεταγενέστερη, Διεθνής </a:t>
            </a:r>
            <a:r>
              <a:rPr lang="el-GR" sz="2000" dirty="0" smtClean="0"/>
              <a:t>Έκδοση.</a:t>
            </a:r>
            <a:r>
              <a:rPr lang="en-US" sz="2000" dirty="0" smtClean="0"/>
              <a:t> </a:t>
            </a:r>
            <a:r>
              <a:rPr lang="el-GR" sz="2000" dirty="0" smtClean="0"/>
              <a:t>Εξαιρούνται </a:t>
            </a:r>
            <a:r>
              <a:rPr lang="el-GR" sz="2000" dirty="0"/>
              <a:t>τα αυτοτελή έργα τρίτων π.χ. φωτογραφίες, διαγράμματα </a:t>
            </a:r>
            <a:r>
              <a:rPr lang="el-GR" sz="2000" dirty="0" smtClean="0"/>
              <a:t>κ.λπ., τα </a:t>
            </a:r>
            <a:r>
              <a:rPr lang="el-GR" sz="2000" dirty="0"/>
              <a:t>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Εικόνα 1" descr=" Λογότυπο για άδειες χρήσης creative commons, b y, n c, s a " title="Λογότυπο creative commons">
            <a:hlinkClick r:id="rId4" tooltip="Μετάβαση στην Άδεια Χρήσης"/>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01422" y="3581400"/>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Θέση περιεχομένου 2"/>
          <p:cNvSpPr txBox="1"/>
          <p:nvPr/>
        </p:nvSpPr>
        <p:spPr>
          <a:xfrm>
            <a:off x="533400" y="4224704"/>
            <a:ext cx="8229600" cy="2252296"/>
          </a:xfrm>
          <a:prstGeom prst="rect">
            <a:avLst/>
          </a:prstGeom>
        </p:spPr>
        <p:txBody>
          <a:bodyPr vert="horz" wrap="square" lIns="91440" tIns="45720" rIns="91440" bIns="45720" rtlCol="0" anchor="ctr">
            <a:normAutofit/>
          </a:bodyPr>
          <a:lstStyle/>
          <a:p>
            <a:pPr>
              <a:spcAft>
                <a:spcPts val="600"/>
              </a:spcAft>
            </a:pPr>
            <a:r>
              <a:rPr lang="el-GR" sz="1400" dirty="0"/>
              <a:t>[1] </a:t>
            </a:r>
            <a:r>
              <a:rPr lang="en-US" sz="1400" dirty="0" smtClean="0">
                <a:hlinkClick r:id="rId4" tooltip="Μετάβαση στην Άδεια Χρήσης"/>
              </a:rPr>
              <a:t>http://creativecommons.org/licenses/by-nc-sa/4.0/</a:t>
            </a:r>
            <a:endParaRPr lang="el-GR" sz="1400" dirty="0"/>
          </a:p>
          <a:p>
            <a:r>
              <a:rPr lang="el-GR" sz="1400" dirty="0"/>
              <a:t>Ως </a:t>
            </a:r>
            <a:r>
              <a:rPr lang="el-GR" sz="1400" b="1" dirty="0"/>
              <a:t>Μη Εμπορική</a:t>
            </a:r>
            <a:r>
              <a:rPr lang="el-GR" sz="1400" dirty="0"/>
              <a:t> ορίζεται η χρήση:</a:t>
            </a:r>
          </a:p>
          <a:p>
            <a:pPr marL="800100" lvl="1" indent="-342900">
              <a:buFont typeface="Arial" panose="020B0604020202020204" pitchFamily="34" charset="0"/>
              <a:buChar char="•"/>
            </a:pPr>
            <a:r>
              <a:rPr lang="el-GR" sz="1400" dirty="0"/>
              <a:t>που δεν περιλαμβάνει άμεσο ή έμμεσο οικονομικό όφελος από την χρήση του έργου, για το διανομέα του έργου και </a:t>
            </a:r>
            <a:r>
              <a:rPr lang="el-GR" sz="1400" dirty="0" err="1" smtClean="0"/>
              <a:t>αδειοδόχο</a:t>
            </a:r>
            <a:r>
              <a:rPr lang="el-GR" sz="1400" dirty="0"/>
              <a:t>,</a:t>
            </a:r>
          </a:p>
          <a:p>
            <a:pPr marL="800100" lvl="1" indent="-342900">
              <a:buFont typeface="Arial" panose="020B0604020202020204" pitchFamily="34" charset="0"/>
              <a:buChar char="•"/>
            </a:pPr>
            <a:r>
              <a:rPr lang="el-GR" sz="1400" dirty="0"/>
              <a:t>που</a:t>
            </a:r>
            <a:r>
              <a:rPr lang="en-GB" sz="1400" dirty="0"/>
              <a:t> </a:t>
            </a:r>
            <a:r>
              <a:rPr lang="el-GR" sz="1400" dirty="0"/>
              <a:t>δεν περιλαμβάνει οικονομική συναλλαγή ως προϋπόθεση για τη χρήση ή πρόσβαση στο </a:t>
            </a:r>
            <a:r>
              <a:rPr lang="el-GR" sz="1400" dirty="0" smtClean="0"/>
              <a:t>έργο,</a:t>
            </a:r>
            <a:endParaRPr lang="el-GR" sz="1400" dirty="0"/>
          </a:p>
          <a:p>
            <a:pPr marL="800100" lvl="1" indent="-342900">
              <a:spcAft>
                <a:spcPts val="600"/>
              </a:spcAft>
              <a:buFont typeface="Arial" panose="020B0604020202020204" pitchFamily="34" charset="0"/>
              <a:buChar char="•"/>
            </a:pPr>
            <a:r>
              <a:rPr lang="el-GR" sz="1400" dirty="0"/>
              <a:t>που</a:t>
            </a:r>
            <a:r>
              <a:rPr lang="en-GB" sz="1400" dirty="0"/>
              <a:t> </a:t>
            </a:r>
            <a:r>
              <a:rPr lang="el-GR" sz="1400" dirty="0"/>
              <a:t>δεν προσπορίζει στο διανομέα του έργου και</a:t>
            </a:r>
            <a:r>
              <a:rPr lang="en-GB" sz="1400" dirty="0"/>
              <a:t> </a:t>
            </a:r>
            <a:r>
              <a:rPr lang="el-GR" sz="1400" dirty="0" err="1"/>
              <a:t>αδειοδόχο</a:t>
            </a:r>
            <a:r>
              <a:rPr lang="en-GB" sz="1400" dirty="0"/>
              <a:t> </a:t>
            </a:r>
            <a:r>
              <a:rPr lang="el-GR" sz="1400" dirty="0"/>
              <a:t>έμμεσο οικονομικό όφελος (π.χ. διαφημίσεις) από την προβολή του έργου σε διαδικτυακό </a:t>
            </a:r>
            <a:r>
              <a:rPr lang="el-GR" sz="1400" dirty="0" smtClean="0"/>
              <a:t>τόπο.</a:t>
            </a:r>
            <a:endParaRPr lang="el-GR" sz="1400" dirty="0"/>
          </a:p>
          <a:p>
            <a:r>
              <a:rPr lang="el-GR" sz="1400" dirty="0" smtClean="0"/>
              <a:t>Ο </a:t>
            </a:r>
            <a:r>
              <a:rPr lang="el-GR" sz="1400" dirty="0"/>
              <a:t>δικαιούχος μπορεί να παρέχει στον </a:t>
            </a:r>
            <a:r>
              <a:rPr lang="el-GR" sz="1400" dirty="0" err="1"/>
              <a:t>αδειοδόχο</a:t>
            </a:r>
            <a:r>
              <a:rPr lang="el-GR" sz="1400" dirty="0"/>
              <a:t> ξεχωριστή άδεια να χρησιμοποιεί το έργο για εμπορική χρήση, εφόσον αυτό του ζητηθεί</a:t>
            </a:r>
            <a:r>
              <a:rPr lang="el-GR" sz="1400" dirty="0" smtClean="0"/>
              <a:t>.</a:t>
            </a:r>
            <a:endParaRPr lang="el-GR" sz="1400" dirty="0"/>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27</a:t>
            </a:fld>
            <a:endParaRPr lang="el-GR" dirty="0"/>
          </a:p>
        </p:txBody>
      </p:sp>
    </p:spTree>
    <p:custDataLst>
      <p:tags r:id="rId1"/>
    </p:custDataLst>
    <p:extLst>
      <p:ext uri="{BB962C8B-B14F-4D97-AF65-F5344CB8AC3E}">
        <p14:creationId xmlns:p14="http://schemas.microsoft.com/office/powerpoint/2010/main" val="115167613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Autofit/>
          </a:bodyPr>
          <a:lstStyle/>
          <a:p>
            <a:r>
              <a:rPr lang="el-GR" sz="4000" b="1" dirty="0"/>
              <a:t>Σημείωμα Χρήσης </a:t>
            </a:r>
            <a:r>
              <a:rPr lang="el-GR" sz="4000" b="1" dirty="0" smtClean="0"/>
              <a:t>Έργων Τρίτων</a:t>
            </a:r>
            <a:r>
              <a:rPr lang="en-US" sz="4000" b="1" dirty="0" smtClean="0"/>
              <a:t> </a:t>
            </a:r>
            <a:r>
              <a:rPr lang="el-GR" sz="4000" b="1" dirty="0" smtClean="0"/>
              <a:t/>
            </a:r>
            <a:br>
              <a:rPr lang="el-GR" sz="4000" b="1" dirty="0" smtClean="0"/>
            </a:br>
            <a:r>
              <a:rPr lang="en-US" sz="4000" b="1" dirty="0" smtClean="0"/>
              <a:t>(1/2)</a:t>
            </a:r>
            <a:endParaRPr lang="el-GR" sz="4000" b="1" dirty="0"/>
          </a:p>
        </p:txBody>
      </p:sp>
      <p:sp>
        <p:nvSpPr>
          <p:cNvPr id="3" name="Θέση περιεχομένου 1"/>
          <p:cNvSpPr>
            <a:spLocks noGrp="1"/>
          </p:cNvSpPr>
          <p:nvPr>
            <p:ph idx="1"/>
          </p:nvPr>
        </p:nvSpPr>
        <p:spPr/>
        <p:txBody>
          <a:bodyPr>
            <a:noAutofit/>
          </a:bodyPr>
          <a:lstStyle/>
          <a:p>
            <a:pPr marL="0" indent="0">
              <a:buNone/>
            </a:pPr>
            <a:r>
              <a:rPr lang="el-GR" sz="2400" dirty="0" smtClean="0"/>
              <a:t>Το </a:t>
            </a:r>
            <a:r>
              <a:rPr lang="el-GR" sz="2400" dirty="0"/>
              <a:t>Έργο αυτό κάνει χρήση των ακόλουθων έργων:</a:t>
            </a:r>
          </a:p>
          <a:p>
            <a:pPr marL="0" indent="0">
              <a:buNone/>
            </a:pPr>
            <a:r>
              <a:rPr lang="el-GR" sz="2400" b="1" dirty="0" smtClean="0"/>
              <a:t>Εικόνες/Σχήματα/Διαγράμματα</a:t>
            </a:r>
            <a:r>
              <a:rPr lang="en-US" sz="2400" b="1" dirty="0" smtClean="0"/>
              <a:t>/</a:t>
            </a:r>
            <a:r>
              <a:rPr lang="el-GR" sz="2400" b="1" dirty="0" smtClean="0"/>
              <a:t>Φωτογραφίες</a:t>
            </a:r>
          </a:p>
          <a:p>
            <a:pPr marL="0" indent="0">
              <a:buNone/>
            </a:pPr>
            <a:r>
              <a:rPr lang="el-GR" sz="2000" dirty="0" smtClean="0">
                <a:solidFill>
                  <a:srgbClr val="FF0000"/>
                </a:solidFill>
              </a:rPr>
              <a:t>Εικόνα 1: &lt;αναφορά</a:t>
            </a:r>
            <a:r>
              <a:rPr lang="el-GR" sz="2000" dirty="0">
                <a:solidFill>
                  <a:srgbClr val="FF0000"/>
                </a:solidFill>
              </a:rPr>
              <a:t>&gt;&lt;άδεια με την οποία διατίθεται&gt; </a:t>
            </a:r>
            <a:r>
              <a:rPr lang="el-GR" sz="2000" dirty="0" smtClean="0">
                <a:solidFill>
                  <a:srgbClr val="FF0000"/>
                </a:solidFill>
              </a:rPr>
              <a:t>&lt;σύνδεσμος&gt;&lt;πηγή&gt;&lt;</a:t>
            </a:r>
            <a:r>
              <a:rPr lang="el-GR" sz="2000" dirty="0" err="1" smtClean="0">
                <a:solidFill>
                  <a:srgbClr val="FF0000"/>
                </a:solidFill>
              </a:rPr>
              <a:t>κ.τ.λ</a:t>
            </a:r>
            <a:r>
              <a:rPr lang="el-GR" sz="2000" dirty="0" smtClean="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2: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a:t>
            </a:r>
            <a:r>
              <a:rPr lang="el-GR" sz="2000" dirty="0">
                <a:solidFill>
                  <a:srgbClr val="FF0000"/>
                </a:solidFill>
              </a:rPr>
              <a:t>πηγή</a:t>
            </a:r>
            <a:r>
              <a:rPr lang="el-GR" sz="2000" dirty="0" smtClean="0">
                <a:solidFill>
                  <a:srgbClr val="FF0000"/>
                </a:solidFill>
              </a:rPr>
              <a:t>&gt;&lt;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3: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4: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5: </a:t>
            </a:r>
            <a:r>
              <a:rPr lang="el-GR" sz="2000" dirty="0">
                <a:solidFill>
                  <a:srgbClr val="FF0000"/>
                </a:solidFill>
              </a:rPr>
              <a:t>&lt;αναφορά&gt;&lt;άδεια με την οποία διατίθεται&gt; &lt;</a:t>
            </a:r>
            <a:r>
              <a:rPr lang="el-GR" sz="2000" dirty="0" err="1">
                <a:solidFill>
                  <a:srgbClr val="FF0000"/>
                </a:solidFill>
              </a:rPr>
              <a:t>σύνδεσμος</a:t>
            </a:r>
            <a:r>
              <a:rPr lang="el-GR" sz="2000" dirty="0" err="1" smtClean="0">
                <a:solidFill>
                  <a:srgbClr val="FF0000"/>
                </a:solidFill>
              </a:rPr>
              <a:t>&gt;&lt;πηγή&gt;&lt;</a:t>
            </a:r>
            <a:r>
              <a:rPr lang="el-GR" sz="2000" dirty="0" err="1">
                <a:solidFill>
                  <a:srgbClr val="FF0000"/>
                </a:solidFill>
              </a:rPr>
              <a:t>κ.τ.λ</a:t>
            </a:r>
            <a:r>
              <a:rPr lang="el-GR" sz="2000" dirty="0" smtClean="0">
                <a:solidFill>
                  <a:srgbClr val="FF0000"/>
                </a:solidFill>
              </a:rPr>
              <a:t>&gt;</a:t>
            </a:r>
            <a:endParaRPr lang="el-GR" sz="2000" dirty="0">
              <a:solidFill>
                <a:srgbClr val="FF0000"/>
              </a:solidFill>
            </a:endParaRPr>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28</a:t>
            </a:fld>
            <a:endParaRPr lang="el-GR" dirty="0"/>
          </a:p>
        </p:txBody>
      </p:sp>
    </p:spTree>
    <p:extLst>
      <p:ext uri="{BB962C8B-B14F-4D97-AF65-F5344CB8AC3E}">
        <p14:creationId xmlns:p14="http://schemas.microsoft.com/office/powerpoint/2010/main" val="289762293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Autofit/>
          </a:bodyPr>
          <a:lstStyle/>
          <a:p>
            <a:r>
              <a:rPr lang="el-GR" sz="4000" b="1" dirty="0"/>
              <a:t>Σημείωμα Χρήσης </a:t>
            </a:r>
            <a:r>
              <a:rPr lang="el-GR" sz="4000" b="1" dirty="0" smtClean="0"/>
              <a:t>Έργων Τρίτων</a:t>
            </a:r>
            <a:r>
              <a:rPr lang="en-US" sz="4000" b="1" dirty="0" smtClean="0"/>
              <a:t> </a:t>
            </a:r>
            <a:r>
              <a:rPr lang="el-GR" sz="4000" b="1" dirty="0" smtClean="0"/>
              <a:t/>
            </a:r>
            <a:br>
              <a:rPr lang="el-GR" sz="4000" b="1" dirty="0" smtClean="0"/>
            </a:br>
            <a:r>
              <a:rPr lang="en-US" sz="4000" b="1" dirty="0" smtClean="0"/>
              <a:t>(2/2)</a:t>
            </a:r>
            <a:r>
              <a:rPr lang="el-GR" sz="4000" b="1" dirty="0" smtClean="0"/>
              <a:t> </a:t>
            </a:r>
            <a:endParaRPr lang="el-GR" sz="4000" b="1" dirty="0"/>
          </a:p>
        </p:txBody>
      </p:sp>
      <p:sp>
        <p:nvSpPr>
          <p:cNvPr id="3" name="Θέση περιεχομένου 1"/>
          <p:cNvSpPr>
            <a:spLocks noGrp="1"/>
          </p:cNvSpPr>
          <p:nvPr>
            <p:ph idx="1"/>
          </p:nvPr>
        </p:nvSpPr>
        <p:spPr/>
        <p:txBody>
          <a:bodyPr>
            <a:normAutofit/>
          </a:bodyPr>
          <a:lstStyle/>
          <a:p>
            <a:pPr marL="0" indent="0">
              <a:buNone/>
            </a:pPr>
            <a:r>
              <a:rPr lang="el-GR" sz="2400" dirty="0" smtClean="0"/>
              <a:t>Το </a:t>
            </a:r>
            <a:r>
              <a:rPr lang="el-GR" sz="2400" dirty="0"/>
              <a:t>Έργο αυτό κάνει χρήση των ακόλουθων έργων:</a:t>
            </a:r>
          </a:p>
          <a:p>
            <a:pPr marL="0" indent="0">
              <a:buNone/>
            </a:pPr>
            <a:r>
              <a:rPr lang="el-GR" sz="2400" b="1" dirty="0" smtClean="0"/>
              <a:t>Πίνακες</a:t>
            </a:r>
          </a:p>
          <a:p>
            <a:pPr marL="0" indent="0">
              <a:buNone/>
            </a:pPr>
            <a:r>
              <a:rPr lang="el-GR" sz="2000" dirty="0" smtClean="0">
                <a:solidFill>
                  <a:srgbClr val="FF0000"/>
                </a:solidFill>
              </a:rPr>
              <a:t>Πίνακας 1: &lt;αναφορά</a:t>
            </a:r>
            <a:r>
              <a:rPr lang="el-GR" sz="2000" dirty="0">
                <a:solidFill>
                  <a:srgbClr val="FF0000"/>
                </a:solidFill>
              </a:rPr>
              <a:t>&gt;&lt;άδεια με την οποία διατίθεται&gt; </a:t>
            </a:r>
            <a:r>
              <a:rPr lang="el-GR" sz="2000" dirty="0" smtClean="0">
                <a:solidFill>
                  <a:srgbClr val="FF0000"/>
                </a:solidFill>
              </a:rPr>
              <a:t>&lt;σύνδεσμος&gt;&lt;πηγή&gt;&lt;</a:t>
            </a:r>
            <a:r>
              <a:rPr lang="el-GR" sz="2000" dirty="0" err="1" smtClean="0">
                <a:solidFill>
                  <a:srgbClr val="FF0000"/>
                </a:solidFill>
              </a:rPr>
              <a:t>κ.τ.λ</a:t>
            </a:r>
            <a:r>
              <a:rPr lang="el-GR" sz="2000" dirty="0" smtClean="0">
                <a:solidFill>
                  <a:srgbClr val="FF0000"/>
                </a:solidFill>
              </a:rPr>
              <a:t>&gt;</a:t>
            </a:r>
          </a:p>
          <a:p>
            <a:pPr marL="0" indent="0">
              <a:buNone/>
            </a:pPr>
            <a:r>
              <a:rPr lang="el-GR" sz="2000" dirty="0" smtClean="0">
                <a:solidFill>
                  <a:srgbClr val="FF0000"/>
                </a:solidFill>
              </a:rPr>
              <a:t>Πίνακας 2: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smtClean="0">
                <a:solidFill>
                  <a:srgbClr val="FF0000"/>
                </a:solidFill>
              </a:rPr>
              <a:t>Πίνακας 3: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smtClean="0">
                <a:solidFill>
                  <a:srgbClr val="FF0000"/>
                </a:solidFill>
              </a:rPr>
              <a:t>κ.τ.λ</a:t>
            </a:r>
            <a:r>
              <a:rPr lang="el-GR" sz="2000" dirty="0" smtClean="0">
                <a:solidFill>
                  <a:srgbClr val="FF0000"/>
                </a:solidFill>
              </a:rPr>
              <a:t>&gt;</a:t>
            </a:r>
            <a:endParaRPr lang="el-GR" sz="2000" dirty="0">
              <a:solidFill>
                <a:srgbClr val="FF0000"/>
              </a:solidFill>
            </a:endParaRPr>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29</a:t>
            </a:fld>
            <a:endParaRPr lang="el-GR" dirty="0"/>
          </a:p>
        </p:txBody>
      </p:sp>
    </p:spTree>
    <p:extLst>
      <p:ext uri="{BB962C8B-B14F-4D97-AF65-F5344CB8AC3E}">
        <p14:creationId xmlns:p14="http://schemas.microsoft.com/office/powerpoint/2010/main" val="7621430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2" name="Θέση περιεχομένου 1"/>
          <p:cNvSpPr>
            <a:spLocks noGrp="1"/>
          </p:cNvSpPr>
          <p:nvPr>
            <p:ph idx="1"/>
          </p:nvPr>
        </p:nvSpPr>
        <p:spPr/>
        <p:txBody>
          <a:bodyPr>
            <a:normAutofit/>
          </a:bodyPr>
          <a:lstStyle/>
          <a:p>
            <a:pPr marL="457200" indent="-457200">
              <a:spcBef>
                <a:spcPts val="0"/>
              </a:spcBef>
            </a:pPr>
            <a:r>
              <a:rPr lang="el-GR" sz="2800" dirty="0">
                <a:solidFill>
                  <a:srgbClr val="0070C0"/>
                </a:solidFill>
              </a:rPr>
              <a:t>Τα είδη των αγρωστωδών για </a:t>
            </a:r>
            <a:r>
              <a:rPr lang="el-GR" sz="2800" dirty="0" smtClean="0">
                <a:solidFill>
                  <a:srgbClr val="0070C0"/>
                </a:solidFill>
              </a:rPr>
              <a:t>χλοοτάπητα.</a:t>
            </a:r>
          </a:p>
          <a:p>
            <a:pPr marL="457200" indent="-457200">
              <a:spcBef>
                <a:spcPts val="0"/>
              </a:spcBef>
            </a:pPr>
            <a:r>
              <a:rPr lang="el-GR" sz="2800" dirty="0">
                <a:solidFill>
                  <a:srgbClr val="0070C0"/>
                </a:solidFill>
              </a:rPr>
              <a:t>Ψυχρόφιλα </a:t>
            </a:r>
            <a:r>
              <a:rPr lang="el-GR" sz="2800" dirty="0" smtClean="0">
                <a:solidFill>
                  <a:srgbClr val="0070C0"/>
                </a:solidFill>
              </a:rPr>
              <a:t>Είδη.</a:t>
            </a:r>
          </a:p>
          <a:p>
            <a:pPr marL="457200" indent="-457200">
              <a:spcBef>
                <a:spcPts val="0"/>
              </a:spcBef>
            </a:pPr>
            <a:r>
              <a:rPr lang="el-GR" sz="2800" dirty="0" smtClean="0">
                <a:solidFill>
                  <a:srgbClr val="0070C0"/>
                </a:solidFill>
              </a:rPr>
              <a:t>Θερμόφιλα Είδη.</a:t>
            </a:r>
          </a:p>
          <a:p>
            <a:pPr marL="457200" indent="-457200">
              <a:spcBef>
                <a:spcPts val="0"/>
              </a:spcBef>
            </a:pPr>
            <a:endParaRPr lang="el-GR" sz="2800" dirty="0" smtClean="0">
              <a:solidFill>
                <a:srgbClr val="0070C0"/>
              </a:solidFill>
            </a:endParaRPr>
          </a:p>
        </p:txBody>
      </p:sp>
      <p:sp>
        <p:nvSpPr>
          <p:cNvPr id="3" name="Θέση αριθμού διαφάνειας 2"/>
          <p:cNvSpPr>
            <a:spLocks noGrp="1"/>
          </p:cNvSpPr>
          <p:nvPr>
            <p:ph type="sldNum" sz="quarter" idx="12"/>
          </p:nvPr>
        </p:nvSpPr>
        <p:spPr/>
        <p:txBody>
          <a:bodyPr/>
          <a:lstStyle/>
          <a:p>
            <a:fld id="{2F6EEB8D-302B-4BB7-AB7B-5E18E67E8EEA}" type="slidenum">
              <a:rPr lang="el-GR" smtClean="0"/>
              <a:t>3</a:t>
            </a:fld>
            <a:endParaRPr lang="el-GR" dirty="0"/>
          </a:p>
        </p:txBody>
      </p:sp>
    </p:spTree>
    <p:extLst>
      <p:ext uri="{BB962C8B-B14F-4D97-AF65-F5344CB8AC3E}">
        <p14:creationId xmlns:p14="http://schemas.microsoft.com/office/powerpoint/2010/main" val="392706332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Διατήρηση </a:t>
            </a:r>
            <a:r>
              <a:rPr lang="el-GR" b="1" dirty="0" smtClean="0"/>
              <a:t>Σημειωμάτων</a:t>
            </a:r>
            <a:endParaRPr lang="el-GR" b="1" dirty="0"/>
          </a:p>
        </p:txBody>
      </p:sp>
      <p:sp>
        <p:nvSpPr>
          <p:cNvPr id="3" name="Θέση περιεχομένου 1"/>
          <p:cNvSpPr>
            <a:spLocks noGrp="1"/>
          </p:cNvSpPr>
          <p:nvPr>
            <p:ph idx="1"/>
          </p:nvPr>
        </p:nvSpPr>
        <p:spPr/>
        <p:txBody>
          <a:bodyPr>
            <a:normAutofit/>
          </a:bodyPr>
          <a:lstStyle/>
          <a:p>
            <a:pPr marL="0" indent="0">
              <a:spcBef>
                <a:spcPts val="0"/>
              </a:spcBef>
              <a:buNone/>
            </a:pPr>
            <a:endParaRPr lang="el-GR" sz="2400" dirty="0" smtClean="0"/>
          </a:p>
          <a:p>
            <a:pPr marL="0" indent="0">
              <a:spcBef>
                <a:spcPts val="0"/>
              </a:spcBef>
              <a:spcAft>
                <a:spcPts val="1800"/>
              </a:spcAft>
              <a:buNone/>
            </a:pPr>
            <a:r>
              <a:rPr lang="el-GR" sz="2400" dirty="0" smtClean="0"/>
              <a:t>Οποιαδήποτε </a:t>
            </a:r>
            <a:r>
              <a:rPr lang="el-GR" sz="2400" dirty="0"/>
              <a:t>αναπαραγωγή ή διασκευή του υλικού θα πρέπει να συμπεριλαμβάνει:</a:t>
            </a:r>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Αναφοράς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Αδειοδότησης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τη</a:t>
            </a:r>
            <a:r>
              <a:rPr lang="en-US" sz="2000" dirty="0" smtClean="0"/>
              <a:t> </a:t>
            </a:r>
            <a:r>
              <a:rPr lang="el-GR" sz="2000" dirty="0"/>
              <a:t>Δ</a:t>
            </a:r>
            <a:r>
              <a:rPr lang="el-GR" sz="2000" dirty="0" smtClean="0"/>
              <a:t>ήλωση</a:t>
            </a:r>
            <a:r>
              <a:rPr lang="en-US" sz="2000" dirty="0" smtClean="0"/>
              <a:t> </a:t>
            </a:r>
            <a:r>
              <a:rPr lang="el-GR" sz="2000" dirty="0" smtClean="0"/>
              <a:t>Διατήρησης Σημειωμάτων,</a:t>
            </a:r>
            <a:endParaRPr lang="el-GR" sz="2000" dirty="0"/>
          </a:p>
          <a:p>
            <a:pPr lvl="2" indent="-347472">
              <a:spcBef>
                <a:spcPts val="0"/>
              </a:spcBef>
              <a:spcAft>
                <a:spcPts val="1800"/>
              </a:spcAft>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a:spcBef>
                <a:spcPts val="0"/>
              </a:spcBef>
              <a:buNone/>
            </a:pPr>
            <a:r>
              <a:rPr lang="el-GR" sz="2400" dirty="0"/>
              <a:t>μαζί με τους συνοδευόμενους </a:t>
            </a:r>
            <a:r>
              <a:rPr lang="el-GR" sz="2400" dirty="0" err="1"/>
              <a:t>υπερσυνδέσμους</a:t>
            </a:r>
            <a:r>
              <a:rPr lang="el-GR" sz="2400" dirty="0"/>
              <a:t>.</a:t>
            </a:r>
          </a:p>
          <a:p>
            <a:endParaRPr lang="el-GR" sz="2000" dirty="0"/>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30</a:t>
            </a:fld>
            <a:endParaRPr lang="el-GR" dirty="0"/>
          </a:p>
        </p:txBody>
      </p:sp>
    </p:spTree>
    <p:extLst>
      <p:ext uri="{BB962C8B-B14F-4D97-AF65-F5344CB8AC3E}">
        <p14:creationId xmlns:p14="http://schemas.microsoft.com/office/powerpoint/2010/main" val="16849825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re 1"/>
          <p:cNvSpPr>
            <a:spLocks noGrp="1"/>
          </p:cNvSpPr>
          <p:nvPr>
            <p:ph type="title"/>
          </p:nvPr>
        </p:nvSpPr>
        <p:spPr/>
        <p:txBody>
          <a:bodyPr/>
          <a:lstStyle/>
          <a:p>
            <a:r>
              <a:rPr lang="el-GR" altLang="el-GR" b="1" dirty="0" smtClean="0"/>
              <a:t>Τεχνολογία Πρασίνου</a:t>
            </a:r>
          </a:p>
        </p:txBody>
      </p:sp>
      <p:sp>
        <p:nvSpPr>
          <p:cNvPr id="3" name="Θέση περιεχομένου 2"/>
          <p:cNvSpPr>
            <a:spLocks noGrp="1"/>
          </p:cNvSpPr>
          <p:nvPr>
            <p:ph idx="1"/>
          </p:nvPr>
        </p:nvSpPr>
        <p:spPr/>
        <p:txBody>
          <a:bodyPr/>
          <a:lstStyle/>
          <a:p>
            <a:r>
              <a:rPr lang="el-GR" dirty="0"/>
              <a:t>Χλοοτάπητας: Κλιματική κατάταξη</a:t>
            </a:r>
          </a:p>
          <a:p>
            <a:endParaRPr lang="el-GR" dirty="0"/>
          </a:p>
        </p:txBody>
      </p:sp>
      <p:sp>
        <p:nvSpPr>
          <p:cNvPr id="2" name="Θέση αριθμού διαφάνειας 1"/>
          <p:cNvSpPr>
            <a:spLocks noGrp="1"/>
          </p:cNvSpPr>
          <p:nvPr>
            <p:ph type="sldNum" sz="quarter" idx="12"/>
          </p:nvPr>
        </p:nvSpPr>
        <p:spPr/>
        <p:txBody>
          <a:bodyPr/>
          <a:lstStyle/>
          <a:p>
            <a:fld id="{2F6EEB8D-302B-4BB7-AB7B-5E18E67E8EEA}" type="slidenum">
              <a:rPr lang="el-GR" smtClean="0"/>
              <a:t>4</a:t>
            </a:fld>
            <a:endParaRPr lang="el-GR" dirty="0"/>
          </a:p>
        </p:txBody>
      </p:sp>
    </p:spTree>
    <p:extLst>
      <p:ext uri="{BB962C8B-B14F-4D97-AF65-F5344CB8AC3E}">
        <p14:creationId xmlns:p14="http://schemas.microsoft.com/office/powerpoint/2010/main" val="22134035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fontScale="90000"/>
          </a:bodyPr>
          <a:lstStyle/>
          <a:p>
            <a:r>
              <a:rPr lang="el-GR" altLang="el-GR" b="1" dirty="0" smtClean="0"/>
              <a:t>Τα είδη των αγρωστωδών για χλοοτάπητα 1</a:t>
            </a:r>
          </a:p>
        </p:txBody>
      </p:sp>
      <p:sp>
        <p:nvSpPr>
          <p:cNvPr id="8195" name="Rectangle 3"/>
          <p:cNvSpPr>
            <a:spLocks noGrp="1" noChangeArrowheads="1"/>
          </p:cNvSpPr>
          <p:nvPr>
            <p:ph idx="1"/>
          </p:nvPr>
        </p:nvSpPr>
        <p:spPr/>
        <p:txBody>
          <a:bodyPr/>
          <a:lstStyle/>
          <a:p>
            <a:r>
              <a:rPr lang="el-GR" altLang="el-GR" dirty="0" smtClean="0"/>
              <a:t>Τα είδη των φυτών που χρησιμοποιούνται στους χλοοτάπητες, ανήκουν στην οικογένεια </a:t>
            </a:r>
            <a:r>
              <a:rPr lang="el-GR" altLang="el-GR" dirty="0" err="1" smtClean="0"/>
              <a:t>Graminaceae</a:t>
            </a:r>
            <a:r>
              <a:rPr lang="el-GR" altLang="el-GR" dirty="0" smtClean="0"/>
              <a:t> και πιο συγκεκριμένα σε δύο υποοικογένειες, τη </a:t>
            </a:r>
            <a:r>
              <a:rPr lang="el-GR" altLang="el-GR" dirty="0" err="1" smtClean="0"/>
              <a:t>Festucoideae</a:t>
            </a:r>
            <a:r>
              <a:rPr lang="el-GR" altLang="el-GR" dirty="0" smtClean="0"/>
              <a:t> και την </a:t>
            </a:r>
            <a:r>
              <a:rPr lang="el-GR" altLang="el-GR" dirty="0" err="1" smtClean="0"/>
              <a:t>Panicoideae</a:t>
            </a:r>
            <a:r>
              <a:rPr lang="el-GR" altLang="el-GR" dirty="0" smtClean="0"/>
              <a:t>. </a:t>
            </a:r>
          </a:p>
        </p:txBody>
      </p:sp>
    </p:spTree>
    <p:extLst>
      <p:ext uri="{BB962C8B-B14F-4D97-AF65-F5344CB8AC3E}">
        <p14:creationId xmlns:p14="http://schemas.microsoft.com/office/powerpoint/2010/main" val="35362395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fontScale="90000"/>
          </a:bodyPr>
          <a:lstStyle/>
          <a:p>
            <a:r>
              <a:rPr lang="el-GR" altLang="el-GR" b="1" dirty="0" smtClean="0"/>
              <a:t>Τα είδη των αγρωστωδών για χλοοτάπητα 2</a:t>
            </a:r>
          </a:p>
        </p:txBody>
      </p:sp>
      <p:sp>
        <p:nvSpPr>
          <p:cNvPr id="8195" name="Rectangle 3"/>
          <p:cNvSpPr>
            <a:spLocks noGrp="1" noChangeArrowheads="1"/>
          </p:cNvSpPr>
          <p:nvPr>
            <p:ph idx="1"/>
          </p:nvPr>
        </p:nvSpPr>
        <p:spPr/>
        <p:txBody>
          <a:bodyPr/>
          <a:lstStyle/>
          <a:p>
            <a:r>
              <a:rPr lang="el-GR" altLang="el-GR" dirty="0" smtClean="0"/>
              <a:t>Στην πρώτη ανήκουν τα είδη ψυχρής εποχής ή ψυχρόφιλα είδη, με άριστη θερμοκρασία ανάπτυξης που κυμαίνεται από 15 έως 25 </a:t>
            </a:r>
            <a:r>
              <a:rPr lang="el-GR" altLang="el-GR" baseline="30000" dirty="0" err="1" smtClean="0"/>
              <a:t>ο</a:t>
            </a:r>
            <a:r>
              <a:rPr lang="el-GR" altLang="el-GR" dirty="0" err="1" smtClean="0"/>
              <a:t>C</a:t>
            </a:r>
            <a:r>
              <a:rPr lang="el-GR" altLang="el-GR" dirty="0" smtClean="0"/>
              <a:t>. Σε υψηλότερες θερμοκρασίες αναστέλλεται η ανάπτυξή τους. </a:t>
            </a:r>
          </a:p>
        </p:txBody>
      </p:sp>
    </p:spTree>
    <p:extLst>
      <p:ext uri="{BB962C8B-B14F-4D97-AF65-F5344CB8AC3E}">
        <p14:creationId xmlns:p14="http://schemas.microsoft.com/office/powerpoint/2010/main" val="28966145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fontScale="90000"/>
          </a:bodyPr>
          <a:lstStyle/>
          <a:p>
            <a:r>
              <a:rPr lang="el-GR" altLang="el-GR" b="1" dirty="0" smtClean="0"/>
              <a:t>Τα είδη των αγρωστωδών για χλοοτάπητα 3</a:t>
            </a:r>
          </a:p>
        </p:txBody>
      </p:sp>
      <p:sp>
        <p:nvSpPr>
          <p:cNvPr id="8195" name="Rectangle 3"/>
          <p:cNvSpPr>
            <a:spLocks noGrp="1" noChangeArrowheads="1"/>
          </p:cNvSpPr>
          <p:nvPr>
            <p:ph idx="1"/>
          </p:nvPr>
        </p:nvSpPr>
        <p:spPr/>
        <p:txBody>
          <a:bodyPr/>
          <a:lstStyle/>
          <a:p>
            <a:r>
              <a:rPr lang="el-GR" altLang="el-GR" dirty="0" smtClean="0"/>
              <a:t>Τα είδη θερμής εποχής ή θερμόφιλα είδη, ανήκουν και στις δύο προαναφερθείσες υποοικογένειες. Η άριστη θερμοκρασία ανάπτυξής τους κυμαίνεται από 26 έως 35 </a:t>
            </a:r>
            <a:r>
              <a:rPr lang="el-GR" altLang="el-GR" baseline="30000" dirty="0" err="1" smtClean="0"/>
              <a:t>ο</a:t>
            </a:r>
            <a:r>
              <a:rPr lang="el-GR" altLang="el-GR" dirty="0" err="1" smtClean="0"/>
              <a:t>C</a:t>
            </a:r>
            <a:r>
              <a:rPr lang="el-GR" altLang="el-GR" dirty="0" smtClean="0"/>
              <a:t>.</a:t>
            </a:r>
          </a:p>
        </p:txBody>
      </p:sp>
    </p:spTree>
    <p:extLst>
      <p:ext uri="{BB962C8B-B14F-4D97-AF65-F5344CB8AC3E}">
        <p14:creationId xmlns:p14="http://schemas.microsoft.com/office/powerpoint/2010/main" val="12178763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l-GR" altLang="el-GR" b="1" dirty="0" smtClean="0"/>
              <a:t>Ψυχρόφιλα Είδη 1</a:t>
            </a:r>
          </a:p>
        </p:txBody>
      </p:sp>
      <p:sp>
        <p:nvSpPr>
          <p:cNvPr id="9219" name="Rectangle 3"/>
          <p:cNvSpPr>
            <a:spLocks noGrp="1" noChangeArrowheads="1"/>
          </p:cNvSpPr>
          <p:nvPr>
            <p:ph idx="1"/>
          </p:nvPr>
        </p:nvSpPr>
        <p:spPr/>
        <p:txBody>
          <a:bodyPr>
            <a:normAutofit fontScale="92500" lnSpcReduction="20000"/>
          </a:bodyPr>
          <a:lstStyle/>
          <a:p>
            <a:r>
              <a:rPr lang="el-GR" altLang="el-GR" dirty="0" smtClean="0"/>
              <a:t>Τα είδη αυτά έχουν μεγάλη αντοχή σε χαμηλές θερμοκρασίες και καταφέρνουν να παραμένουν πράσινα καθ’ όλη τη διάρκεια του χειμώνα. Η σπορά τους ξεκινάει είτε από τις αρχές Σεπτεμβρίου έως τις αρχές Νοεμβρίου είτε από τα τέλη Φεβρουαρίου έως τα μέσα Μαΐου. Αναπτύσσονται καλύτερα με την χορήγηση φθινοπωρινής λίπανσης που αυξάνει τα αποθέματά τους σε N, γιατί το θρεπτικό τους σύστημα εξακολουθεί να αντλεί θρεπτικά στοιχεία από το έδαφος ακόμα και στις χαμηλές θερμοκρασίες.</a:t>
            </a:r>
          </a:p>
        </p:txBody>
      </p:sp>
    </p:spTree>
    <p:extLst>
      <p:ext uri="{BB962C8B-B14F-4D97-AF65-F5344CB8AC3E}">
        <p14:creationId xmlns:p14="http://schemas.microsoft.com/office/powerpoint/2010/main" val="15632160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l-GR" altLang="el-GR" b="1" dirty="0"/>
              <a:t>Ψυχρόφιλα Είδη </a:t>
            </a:r>
            <a:r>
              <a:rPr lang="el-GR" altLang="el-GR" b="1" dirty="0" smtClean="0"/>
              <a:t>2</a:t>
            </a:r>
            <a:endParaRPr lang="el-GR" altLang="el-GR" dirty="0" smtClean="0"/>
          </a:p>
        </p:txBody>
      </p:sp>
      <p:sp>
        <p:nvSpPr>
          <p:cNvPr id="10243" name="Rectangle 3"/>
          <p:cNvSpPr>
            <a:spLocks noGrp="1" noChangeArrowheads="1"/>
          </p:cNvSpPr>
          <p:nvPr>
            <p:ph idx="1"/>
          </p:nvPr>
        </p:nvSpPr>
        <p:spPr/>
        <p:txBody>
          <a:bodyPr>
            <a:normAutofit fontScale="92500" lnSpcReduction="10000"/>
          </a:bodyPr>
          <a:lstStyle/>
          <a:p>
            <a:r>
              <a:rPr lang="el-GR" altLang="el-GR" dirty="0" smtClean="0"/>
              <a:t>Κατά την διάρκεια έντονης ζέστης και ξηρασίας, υπόκεινται σε λήθαργο κι έτσι περιορίζεται ή μηδενίζεται ο μεταβολισμός τους (δεν αυξάνονται). Την περίοδο αυτή δεν πρέπει να φορτσάρονται διότι εξαντλούνται τα αποθέματά τους, με αποτέλεσμα να γίνονται ευπαθή σε μυκητολογικές ασθένειες. Απαιτούν σχετικά υψηλό κούρεμα και η ποσότητα σπόρου που χρειάζεται για την εγκατάστασή τους, κατά μέσο όρο, είναι 40g/m</a:t>
            </a:r>
            <a:r>
              <a:rPr lang="el-GR" altLang="el-GR" baseline="30000" dirty="0" smtClean="0"/>
              <a:t>2</a:t>
            </a:r>
            <a:r>
              <a:rPr lang="el-GR" altLang="el-GR" dirty="0" smtClean="0"/>
              <a:t>. </a:t>
            </a:r>
          </a:p>
        </p:txBody>
      </p:sp>
    </p:spTree>
    <p:extLst>
      <p:ext uri="{BB962C8B-B14F-4D97-AF65-F5344CB8AC3E}">
        <p14:creationId xmlns:p14="http://schemas.microsoft.com/office/powerpoint/2010/main" val="124540132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15/3/2016 2:39:52 π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3,6,7,5,"/>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2056,6,5,"/>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6,9,8,"/>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846B79E9-CCDD-4E18-9F20-BB0D331692A2}">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1838</TotalTime>
  <Words>1526</Words>
  <Application>Microsoft Office PowerPoint</Application>
  <PresentationFormat>Προβολή στην οθόνη (4:3)</PresentationFormat>
  <Paragraphs>113</Paragraphs>
  <Slides>30</Slides>
  <Notes>22</Notes>
  <HiddenSlides>0</HiddenSlides>
  <MMClips>0</MMClips>
  <ScaleCrop>false</ScaleCrop>
  <HeadingPairs>
    <vt:vector size="4" baseType="variant">
      <vt:variant>
        <vt:lpstr>Θέμα</vt:lpstr>
      </vt:variant>
      <vt:variant>
        <vt:i4>1</vt:i4>
      </vt:variant>
      <vt:variant>
        <vt:lpstr>Τίτλοι διαφανειών</vt:lpstr>
      </vt:variant>
      <vt:variant>
        <vt:i4>30</vt:i4>
      </vt:variant>
    </vt:vector>
  </HeadingPairs>
  <TitlesOfParts>
    <vt:vector size="31" baseType="lpstr">
      <vt:lpstr>Θέμα του Office</vt:lpstr>
      <vt:lpstr>Τεχνολογία Πρασίνου</vt:lpstr>
      <vt:lpstr>Χρηματοδότηση </vt:lpstr>
      <vt:lpstr>Περιεχόμενα ενότητας</vt:lpstr>
      <vt:lpstr>Τεχνολογία Πρασίνου</vt:lpstr>
      <vt:lpstr>Τα είδη των αγρωστωδών για χλοοτάπητα 1</vt:lpstr>
      <vt:lpstr>Τα είδη των αγρωστωδών για χλοοτάπητα 2</vt:lpstr>
      <vt:lpstr>Τα είδη των αγρωστωδών για χλοοτάπητα 3</vt:lpstr>
      <vt:lpstr>Ψυχρόφιλα Είδη 1</vt:lpstr>
      <vt:lpstr>Ψυχρόφιλα Είδη 2</vt:lpstr>
      <vt:lpstr>Ψυχρόφιλα Είδη 3</vt:lpstr>
      <vt:lpstr>Agrostis sp. (Αγρώστις)</vt:lpstr>
      <vt:lpstr>Lolium sp. (Λόλιον)</vt:lpstr>
      <vt:lpstr>Festuca sp. (Φεστούκα)</vt:lpstr>
      <vt:lpstr>Poa sp. (Πόα)</vt:lpstr>
      <vt:lpstr>Θερμόφιλα Είδη 1</vt:lpstr>
      <vt:lpstr>Θερμόφιλα Είδη 2</vt:lpstr>
      <vt:lpstr>Θερμόφιλα Είδη 3</vt:lpstr>
      <vt:lpstr>Θερμόφιλα Είδη 4</vt:lpstr>
      <vt:lpstr>Cynodon sp. (Αγριάδα)</vt:lpstr>
      <vt:lpstr>Zoysia sp. (Ζοϋσία)</vt:lpstr>
      <vt:lpstr>Dichondra repens (Διχόνδρα)</vt:lpstr>
      <vt:lpstr>Βιβλιογραφία</vt:lpstr>
      <vt:lpstr>Τέλος ενότητας</vt:lpstr>
      <vt:lpstr>Σημειώματα</vt:lpstr>
      <vt:lpstr>Σημείωμα Ιστορικού  Εκδόσεων Έργου</vt:lpstr>
      <vt:lpstr>Σημείωμα Αναφοράς</vt:lpstr>
      <vt:lpstr>Σημείωμα Αδειοδότησης</vt:lpstr>
      <vt:lpstr>Σημείωμα Χρήσης Έργων Τρίτων  (1/2)</vt:lpstr>
      <vt:lpstr>Σημείωμα Χρήσης Έργων Τρίτων  (2/2) </vt:lpstr>
      <vt:lpstr>Διατήρηση Σημειωμάτων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Προγραμματισμός Επιχειρησιακών Πόρων ERP</dc:title>
  <dc:creator>IOANNIS TZIGOYRAS</dc:creator>
  <cp:lastModifiedBy>Alex</cp:lastModifiedBy>
  <cp:revision>194</cp:revision>
  <dcterms:created xsi:type="dcterms:W3CDTF">2014-09-20T14:32:06Z</dcterms:created>
  <dcterms:modified xsi:type="dcterms:W3CDTF">2016-03-15T00:39:55Z</dcterms:modified>
</cp:coreProperties>
</file>