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tags/tag6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3"/>
  </p:notesMasterIdLst>
  <p:sldIdLst>
    <p:sldId id="257" r:id="rId3"/>
    <p:sldId id="258" r:id="rId4"/>
    <p:sldId id="261" r:id="rId5"/>
    <p:sldId id="260" r:id="rId6"/>
    <p:sldId id="262"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263" r:id="rId58"/>
    <p:sldId id="264" r:id="rId59"/>
    <p:sldId id="265" r:id="rId60"/>
    <p:sldId id="266" r:id="rId61"/>
    <p:sldId id="267" r:id="rId62"/>
  </p:sldIdLst>
  <p:sldSz cx="9144000" cy="6858000" type="screen4x3"/>
  <p:notesSz cx="6858000" cy="9144000"/>
  <p:custDataLst>
    <p:tags r:id="rId6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FF"/>
    <a:srgbClr val="6666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296FD-7F31-49AB-A359-E16B6349A9F9}" type="datetimeFigureOut">
              <a:rPr lang="el-GR" smtClean="0"/>
              <a:t>16/11/2015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E827A-2FBB-4C7E-9564-5D51074BBCA3}" type="slidenum">
              <a:rPr lang="el-GR" smtClean="0"/>
              <a:t>‹#›</a:t>
            </a:fld>
            <a:endParaRPr lang="el-GR"/>
          </a:p>
        </p:txBody>
      </p:sp>
    </p:spTree>
    <p:extLst>
      <p:ext uri="{BB962C8B-B14F-4D97-AF65-F5344CB8AC3E}">
        <p14:creationId xmlns:p14="http://schemas.microsoft.com/office/powerpoint/2010/main" val="315293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50180"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0B85CC-1A85-4EFE-830F-2D1E5C906089}" type="slidenum">
              <a:rPr lang="el-GR" smtClean="0">
                <a:solidFill>
                  <a:srgbClr val="000000"/>
                </a:solidFill>
              </a:rPr>
              <a:pPr fontAlgn="base">
                <a:spcBef>
                  <a:spcPct val="0"/>
                </a:spcBef>
                <a:spcAft>
                  <a:spcPct val="0"/>
                </a:spcAft>
                <a:defRPr/>
              </a:pPr>
              <a:t>2</a:t>
            </a:fld>
            <a:endParaRPr lang="el-G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1204"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95286C-E2F8-49C7-A513-3E6066D3144A}" type="slidenum">
              <a:rPr lang="el-GR" smtClean="0">
                <a:solidFill>
                  <a:srgbClr val="000000"/>
                </a:solidFill>
              </a:rPr>
              <a:pPr fontAlgn="base">
                <a:spcBef>
                  <a:spcPct val="0"/>
                </a:spcBef>
                <a:spcAft>
                  <a:spcPct val="0"/>
                </a:spcAft>
                <a:defRPr/>
              </a:pPr>
              <a:t>4</a:t>
            </a:fld>
            <a:endParaRPr 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95A2F8-0C18-4E98-9BC9-2EA460E61CBB}" type="slidenum">
              <a:rPr lang="el-GR" smtClean="0"/>
              <a:pPr fontAlgn="base">
                <a:spcBef>
                  <a:spcPct val="0"/>
                </a:spcBef>
                <a:spcAft>
                  <a:spcPct val="0"/>
                </a:spcAft>
                <a:defRPr/>
              </a:pPr>
              <a:t>57</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8A7A9D6-3E70-4790-BBB5-93BB002C65BC}" type="datetimeFigureOut">
              <a:rPr lang="el-GR" smtClean="0"/>
              <a:t>16/11/2015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99161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8A7A9D6-3E70-4790-BBB5-93BB002C65BC}" type="datetimeFigureOut">
              <a:rPr lang="el-GR" smtClean="0"/>
              <a:t>16/11/2015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173893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8A7A9D6-3E70-4790-BBB5-93BB002C65BC}" type="datetimeFigureOut">
              <a:rPr lang="el-GR" smtClean="0"/>
              <a:t>16/11/2015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406960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8A7A9D6-3E70-4790-BBB5-93BB002C65BC}" type="datetimeFigureOut">
              <a:rPr lang="el-GR" smtClean="0"/>
              <a:t>16/11/2015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43814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8A7A9D6-3E70-4790-BBB5-93BB002C65BC}" type="datetimeFigureOut">
              <a:rPr lang="el-GR" smtClean="0"/>
              <a:t>16/11/2015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103056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8A7A9D6-3E70-4790-BBB5-93BB002C65BC}" type="datetimeFigureOut">
              <a:rPr lang="el-GR" smtClean="0"/>
              <a:t>16/11/2015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204271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8A7A9D6-3E70-4790-BBB5-93BB002C65BC}" type="datetimeFigureOut">
              <a:rPr lang="el-GR" smtClean="0"/>
              <a:t>16/11/2015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325420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8A7A9D6-3E70-4790-BBB5-93BB002C65BC}" type="datetimeFigureOut">
              <a:rPr lang="el-GR" smtClean="0"/>
              <a:t>16/11/2015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227291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8A7A9D6-3E70-4790-BBB5-93BB002C65BC}" type="datetimeFigureOut">
              <a:rPr lang="el-GR" smtClean="0"/>
              <a:t>16/11/2015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174152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8A7A9D6-3E70-4790-BBB5-93BB002C65BC}" type="datetimeFigureOut">
              <a:rPr lang="el-GR" smtClean="0"/>
              <a:t>16/11/2015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196975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8A7A9D6-3E70-4790-BBB5-93BB002C65BC}" type="datetimeFigureOut">
              <a:rPr lang="el-GR" smtClean="0"/>
              <a:t>16/11/2015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6CA9B05-B833-4B3F-85D3-D16F9F759566}" type="slidenum">
              <a:rPr lang="el-GR" smtClean="0"/>
              <a:t>‹#›</a:t>
            </a:fld>
            <a:endParaRPr lang="el-GR"/>
          </a:p>
        </p:txBody>
      </p:sp>
    </p:spTree>
    <p:extLst>
      <p:ext uri="{BB962C8B-B14F-4D97-AF65-F5344CB8AC3E}">
        <p14:creationId xmlns:p14="http://schemas.microsoft.com/office/powerpoint/2010/main" val="259638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7A9D6-3E70-4790-BBB5-93BB002C65BC}" type="datetimeFigureOut">
              <a:rPr lang="el-GR" smtClean="0"/>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A9B05-B833-4B3F-85D3-D16F9F759566}" type="slidenum">
              <a:rPr lang="el-GR" smtClean="0"/>
              <a:t>‹#›</a:t>
            </a:fld>
            <a:endParaRPr lang="el-GR"/>
          </a:p>
        </p:txBody>
      </p:sp>
    </p:spTree>
    <p:extLst>
      <p:ext uri="{BB962C8B-B14F-4D97-AF65-F5344CB8AC3E}">
        <p14:creationId xmlns:p14="http://schemas.microsoft.com/office/powerpoint/2010/main" val="242260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slide" Target="slide5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30.xml"/><Relationship Id="rId5" Type="http://schemas.openxmlformats.org/officeDocument/2006/relationships/slide" Target="slide9.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1.jp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3.jpg"/><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26.jpg"/><Relationship Id="rId4" Type="http://schemas.openxmlformats.org/officeDocument/2006/relationships/image" Target="../media/image25.emf"/></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27.jp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28.jpg"/></Relationships>
</file>

<file path=ppt/slides/_rels/slide5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6.jpeg"/><Relationship Id="rId4" Type="http://schemas.openxmlformats.org/officeDocument/2006/relationships/slide" Target="slide4.xml"/></Relationships>
</file>

<file path=ppt/slides/_rels/slide56.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hyperlink" Target="http://cdev.teilar.gr/courses/TMA11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32.png"/><Relationship Id="rId4" Type="http://schemas.openxmlformats.org/officeDocument/2006/relationships/hyperlink" Target="http://creativecommons.org/licenses/by-nc-sa/4.0/deed.el"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Ομάδα 1" descr="Λογότυπο του Τεϊ Θεσσαλίας. Τεχνολογικό εκπαιδευτικό ίδρυμα Θεσσαλίας."/>
          <p:cNvGrpSpPr>
            <a:grpSpLocks/>
          </p:cNvGrpSpPr>
          <p:nvPr/>
        </p:nvGrpSpPr>
        <p:grpSpPr bwMode="auto">
          <a:xfrm>
            <a:off x="611188" y="461963"/>
            <a:ext cx="3455987" cy="1041400"/>
            <a:chOff x="611559" y="461813"/>
            <a:chExt cx="3456384" cy="1041770"/>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61813"/>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altLang="el-GR" sz="2000" dirty="0"/>
                <a:t>Τεχνολογικό Εκπαιδευτικό </a:t>
              </a:r>
            </a:p>
            <a:p>
              <a:pPr eaLnBrk="1" hangingPunct="1"/>
              <a:r>
                <a:rPr lang="el-GR" altLang="el-GR" sz="2000" dirty="0"/>
                <a:t>Ίδρυμα Θεσσαλίας</a:t>
              </a:r>
            </a:p>
          </p:txBody>
        </p:sp>
      </p:grpSp>
      <p:sp>
        <p:nvSpPr>
          <p:cNvPr id="3075" name="Τίτλος 1"/>
          <p:cNvSpPr>
            <a:spLocks noGrp="1"/>
          </p:cNvSpPr>
          <p:nvPr>
            <p:ph type="ctrTitle"/>
          </p:nvPr>
        </p:nvSpPr>
        <p:spPr>
          <a:xfrm>
            <a:off x="757238" y="1644650"/>
            <a:ext cx="7772400" cy="1470025"/>
          </a:xfrm>
        </p:spPr>
        <p:txBody>
          <a:bodyPr/>
          <a:lstStyle/>
          <a:p>
            <a:pPr eaLnBrk="1" hangingPunct="1"/>
            <a:r>
              <a:rPr lang="el-GR" altLang="el-GR" b="1" dirty="0" smtClean="0">
                <a:solidFill>
                  <a:srgbClr val="000000"/>
                </a:solidFill>
              </a:rPr>
              <a:t>Κινητές Επικοινωνίες</a:t>
            </a:r>
            <a:endParaRPr lang="el-GR" altLang="el-GR" dirty="0" smtClean="0"/>
          </a:p>
        </p:txBody>
      </p:sp>
      <p:sp>
        <p:nvSpPr>
          <p:cNvPr id="2052" name="Θέση περιεχομένου 2"/>
          <p:cNvSpPr txBox="1">
            <a:spLocks/>
          </p:cNvSpPr>
          <p:nvPr/>
        </p:nvSpPr>
        <p:spPr bwMode="auto">
          <a:xfrm>
            <a:off x="1150938" y="3048000"/>
            <a:ext cx="68500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Aft>
                <a:spcPts val="1800"/>
              </a:spcAft>
              <a:buFont typeface="Arial" charset="0"/>
              <a:buNone/>
              <a:defRPr/>
            </a:pPr>
            <a:r>
              <a:rPr lang="el-GR" sz="2800" b="1" dirty="0">
                <a:solidFill>
                  <a:srgbClr val="000000"/>
                </a:solidFill>
                <a:latin typeface="+mn-lt"/>
              </a:rPr>
              <a:t>Ενότητα </a:t>
            </a:r>
            <a:r>
              <a:rPr lang="el-GR" sz="2800" b="1" dirty="0" smtClean="0">
                <a:solidFill>
                  <a:srgbClr val="000000"/>
                </a:solidFill>
                <a:latin typeface="+mn-lt"/>
              </a:rPr>
              <a:t>#</a:t>
            </a:r>
            <a:r>
              <a:rPr lang="el-GR" sz="2800" b="1" dirty="0">
                <a:solidFill>
                  <a:srgbClr val="000000"/>
                </a:solidFill>
                <a:latin typeface="+mn-lt"/>
              </a:rPr>
              <a:t>5</a:t>
            </a:r>
            <a:r>
              <a:rPr lang="en-US" sz="2800" b="1" dirty="0" smtClean="0">
                <a:solidFill>
                  <a:srgbClr val="000000"/>
                </a:solidFill>
                <a:latin typeface="+mn-lt"/>
              </a:rPr>
              <a:t>: </a:t>
            </a:r>
            <a:r>
              <a:rPr lang="el-GR" sz="2800" dirty="0" err="1" smtClean="0">
                <a:solidFill>
                  <a:srgbClr val="000000"/>
                </a:solidFill>
                <a:latin typeface="+mn-lt"/>
              </a:rPr>
              <a:t>Κυψελωτά</a:t>
            </a:r>
            <a:r>
              <a:rPr lang="el-GR" sz="2800" dirty="0" smtClean="0">
                <a:solidFill>
                  <a:srgbClr val="000000"/>
                </a:solidFill>
                <a:latin typeface="+mn-lt"/>
              </a:rPr>
              <a:t> συστήματα </a:t>
            </a:r>
            <a:r>
              <a:rPr lang="el-GR" sz="2800" dirty="0">
                <a:solidFill>
                  <a:srgbClr val="000000"/>
                </a:solidFill>
                <a:latin typeface="+mn-lt"/>
              </a:rPr>
              <a:t>κ</a:t>
            </a:r>
            <a:r>
              <a:rPr lang="el-GR" sz="2800" dirty="0" smtClean="0">
                <a:solidFill>
                  <a:srgbClr val="000000"/>
                </a:solidFill>
                <a:latin typeface="+mn-lt"/>
              </a:rPr>
              <a:t>ινητών </a:t>
            </a:r>
            <a:r>
              <a:rPr lang="el-GR" sz="2800" dirty="0">
                <a:solidFill>
                  <a:srgbClr val="000000"/>
                </a:solidFill>
                <a:latin typeface="+mn-lt"/>
              </a:rPr>
              <a:t>ε</a:t>
            </a:r>
            <a:r>
              <a:rPr lang="el-GR" sz="2800" dirty="0" smtClean="0">
                <a:solidFill>
                  <a:srgbClr val="000000"/>
                </a:solidFill>
                <a:latin typeface="+mn-lt"/>
              </a:rPr>
              <a:t>πικοινωνιών </a:t>
            </a:r>
            <a:endParaRPr lang="el-GR" sz="2800" dirty="0">
              <a:solidFill>
                <a:srgbClr val="000000"/>
              </a:solidFill>
              <a:latin typeface="+mn-lt"/>
            </a:endParaRPr>
          </a:p>
          <a:p>
            <a:pPr algn="ctr" eaLnBrk="1" hangingPunct="1">
              <a:spcAft>
                <a:spcPts val="1000"/>
              </a:spcAft>
              <a:buFont typeface="Arial" charset="0"/>
              <a:buNone/>
              <a:defRPr/>
            </a:pPr>
            <a:r>
              <a:rPr lang="el-GR" sz="2800" dirty="0" smtClean="0">
                <a:solidFill>
                  <a:srgbClr val="000000"/>
                </a:solidFill>
                <a:latin typeface="+mn-lt"/>
              </a:rPr>
              <a:t>Γεώργιος </a:t>
            </a:r>
            <a:r>
              <a:rPr lang="el-GR" sz="2800" dirty="0" err="1">
                <a:solidFill>
                  <a:srgbClr val="000000"/>
                </a:solidFill>
                <a:latin typeface="+mn-lt"/>
              </a:rPr>
              <a:t>Καρέτσος</a:t>
            </a:r>
            <a:endParaRPr lang="el-GR" sz="2800" dirty="0">
              <a:solidFill>
                <a:srgbClr val="000000"/>
              </a:solidFill>
              <a:latin typeface="+mn-lt"/>
            </a:endParaRPr>
          </a:p>
          <a:p>
            <a:pPr algn="ctr" eaLnBrk="1" hangingPunct="1">
              <a:buFont typeface="Arial" charset="0"/>
              <a:buNone/>
              <a:defRPr/>
            </a:pPr>
            <a:r>
              <a:rPr lang="el-GR" sz="2800" dirty="0">
                <a:solidFill>
                  <a:srgbClr val="000000"/>
                </a:solidFill>
                <a:latin typeface="+mn-lt"/>
              </a:rPr>
              <a:t>Σχολή Τεχνολογικών Εφαρμογών</a:t>
            </a:r>
          </a:p>
          <a:p>
            <a:pPr algn="ctr" eaLnBrk="1" hangingPunct="1">
              <a:buFont typeface="Arial" charset="0"/>
              <a:buNone/>
              <a:defRPr/>
            </a:pPr>
            <a:r>
              <a:rPr lang="el-GR" sz="2800" dirty="0">
                <a:solidFill>
                  <a:srgbClr val="000000"/>
                </a:solidFill>
                <a:latin typeface="+mn-lt"/>
              </a:rPr>
              <a:t>Τμήμα Μηχανικών Πληροφορικής Τ.Ε. </a:t>
            </a:r>
          </a:p>
        </p:txBody>
      </p:sp>
      <p:pic>
        <p:nvPicPr>
          <p:cNvPr id="3077" name="Εικόνα 2" descr=" Λογότυπο για άδειες χρήσης creative commons, b y, n c, s a ">
            <a:hlinkClick r:id="rId5" tooltip="Μετάβαση στην Άδεια Χρήσης"/>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5970588"/>
            <a:ext cx="15843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0881296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noChangeArrowheads="1"/>
          </p:cNvSpPr>
          <p:nvPr>
            <p:ph type="title"/>
          </p:nvPr>
        </p:nvSpPr>
        <p:spPr>
          <a:noFill/>
        </p:spPr>
        <p:txBody>
          <a:bodyPr anchor="ctr">
            <a:noAutofit/>
          </a:bodyPr>
          <a:lstStyle/>
          <a:p>
            <a:r>
              <a:rPr lang="el-GR" sz="4000" b="1" dirty="0">
                <a:solidFill>
                  <a:prstClr val="black"/>
                </a:solidFill>
              </a:rPr>
              <a:t>Επαναχρησιμοποίηση συχνοτήτων </a:t>
            </a:r>
            <a:br>
              <a:rPr lang="el-GR" sz="4000" b="1" dirty="0">
                <a:solidFill>
                  <a:prstClr val="black"/>
                </a:solidFill>
              </a:rPr>
            </a:br>
            <a:r>
              <a:rPr lang="el-GR" sz="4000" b="1" dirty="0" smtClean="0">
                <a:solidFill>
                  <a:prstClr val="black"/>
                </a:solidFill>
              </a:rPr>
              <a:t>(2 </a:t>
            </a:r>
            <a:r>
              <a:rPr lang="el-GR" sz="4000" b="1" dirty="0">
                <a:solidFill>
                  <a:prstClr val="black"/>
                </a:solidFill>
              </a:rPr>
              <a:t>από </a:t>
            </a:r>
            <a:r>
              <a:rPr lang="el-GR" sz="4000" b="1" dirty="0" smtClean="0">
                <a:solidFill>
                  <a:prstClr val="black"/>
                </a:solidFill>
              </a:rPr>
              <a:t>6)</a:t>
            </a:r>
            <a:endParaRPr lang="en-GB" sz="3600" b="1" dirty="0" smtClean="0">
              <a:latin typeface="Arial" pitchFamily="34" charset="0"/>
            </a:endParaRPr>
          </a:p>
        </p:txBody>
      </p:sp>
      <p:sp>
        <p:nvSpPr>
          <p:cNvPr id="11267" name="Θέση περιεχομένου 1"/>
          <p:cNvSpPr>
            <a:spLocks noGrp="1" noChangeArrowheads="1"/>
          </p:cNvSpPr>
          <p:nvPr>
            <p:ph idx="1"/>
          </p:nvPr>
        </p:nvSpPr>
        <p:spPr/>
        <p:txBody>
          <a:bodyPr>
            <a:noAutofit/>
          </a:bodyPr>
          <a:lstStyle/>
          <a:p>
            <a:pPr marL="521208" indent="-521208" eaLnBrk="1" hangingPunct="1">
              <a:spcBef>
                <a:spcPts val="0"/>
              </a:spcBef>
              <a:spcAft>
                <a:spcPts val="10800"/>
              </a:spcAft>
              <a:buClr>
                <a:srgbClr val="333399"/>
              </a:buClr>
              <a:buSzPct val="70000"/>
              <a:buFont typeface="Wingdings" panose="05000000000000000000" pitchFamily="2" charset="2"/>
              <a:buChar char="n"/>
            </a:pPr>
            <a:r>
              <a:rPr lang="el-GR" sz="2000" dirty="0" smtClean="0"/>
              <a:t>Κάθε κυψέλη έχει μια μονάδα εκπομπής λήψης, τον σταθμό βάσης (</a:t>
            </a:r>
            <a:r>
              <a:rPr lang="en-US" sz="2000" dirty="0" smtClean="0"/>
              <a:t>Base Station</a:t>
            </a:r>
            <a:r>
              <a:rPr lang="el-GR" sz="2000" dirty="0" smtClean="0"/>
              <a:t>, </a:t>
            </a:r>
            <a:r>
              <a:rPr lang="en-US" sz="2000" dirty="0" smtClean="0"/>
              <a:t>BS) </a:t>
            </a:r>
            <a:r>
              <a:rPr lang="el-GR" sz="2000" dirty="0" smtClean="0"/>
              <a:t>που αποτελεί και σημείο πρόσβασης (</a:t>
            </a:r>
            <a:r>
              <a:rPr lang="en-US" sz="2000" dirty="0" smtClean="0"/>
              <a:t>Access Point, </a:t>
            </a:r>
            <a:r>
              <a:rPr lang="el-GR" sz="2000" dirty="0" smtClean="0"/>
              <a:t>ΑΡ) στο σύστημα.</a:t>
            </a:r>
          </a:p>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000" dirty="0" smtClean="0"/>
              <a:t>Η περιοχή εξυπηρέτησης του συστήματος αποτελείται από ένα σύνολο κυψελών.</a:t>
            </a:r>
          </a:p>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000" dirty="0" smtClean="0"/>
              <a:t>Μια ομάδα κυψελών που χρησιμοποιεί διαφορετικές συχνότητες σε κάθε κυψέλη ονομάζεται ομάδα επαναχρησιμοποίησης (</a:t>
            </a:r>
            <a:r>
              <a:rPr lang="en-US" sz="2000" dirty="0" smtClean="0"/>
              <a:t>reuse cluster)</a:t>
            </a:r>
            <a:r>
              <a:rPr lang="el-GR" sz="2000" dirty="0" smtClean="0"/>
              <a:t>.</a:t>
            </a:r>
            <a:endParaRPr lang="en-US" sz="2000" dirty="0" smtClean="0"/>
          </a:p>
          <a:p>
            <a:pPr marL="521208" indent="-521208" eaLnBrk="1" hangingPunct="1">
              <a:spcBef>
                <a:spcPts val="0"/>
              </a:spcBef>
              <a:buClr>
                <a:srgbClr val="333399"/>
              </a:buClr>
              <a:buSzPct val="70000"/>
              <a:buFont typeface="Wingdings" panose="05000000000000000000" pitchFamily="2" charset="2"/>
              <a:buChar char="n"/>
            </a:pPr>
            <a:r>
              <a:rPr lang="el-GR" sz="2000" dirty="0" smtClean="0"/>
              <a:t>Κυψέλες που χρησιμοποιούν τις ίδιες συχνότητες ονομάζονται </a:t>
            </a:r>
            <a:r>
              <a:rPr lang="el-GR" sz="2000" dirty="0" err="1" smtClean="0"/>
              <a:t>ομοδιαυλικές</a:t>
            </a:r>
            <a:r>
              <a:rPr lang="el-GR" sz="2000" dirty="0" smtClean="0"/>
              <a:t> (</a:t>
            </a:r>
            <a:r>
              <a:rPr lang="en-US" sz="2000" dirty="0" smtClean="0"/>
              <a:t>co-channel cells)</a:t>
            </a:r>
            <a:r>
              <a:rPr lang="el-GR" sz="2000" dirty="0" smtClean="0"/>
              <a:t>.</a:t>
            </a:r>
            <a:endParaRPr lang="en-US" sz="2000" dirty="0" smtClean="0"/>
          </a:p>
        </p:txBody>
      </p:sp>
      <p:pic>
        <p:nvPicPr>
          <p:cNvPr id="2" name="Εικόνα 1" descr="Εικόνα της επικοινωνίας χρήστη με b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76" y="2706624"/>
            <a:ext cx="6364224" cy="950976"/>
          </a:xfrm>
          <a:prstGeom prst="rect">
            <a:avLst/>
          </a:prstGeom>
        </p:spPr>
      </p:pic>
      <p:sp>
        <p:nvSpPr>
          <p:cNvPr id="11269"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D5027EA6-AF0A-436C-81C4-9FE9F6555969}" type="slidenum">
              <a:rPr lang="el-GR" sz="1400" b="0" smtClean="0">
                <a:latin typeface="+mn-lt"/>
                <a:cs typeface="+mn-cs"/>
              </a:rPr>
              <a:pPr algn="r">
                <a:defRPr/>
              </a:pPr>
              <a:t>10</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99551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noChangeArrowheads="1"/>
          </p:cNvSpPr>
          <p:nvPr>
            <p:ph type="title"/>
          </p:nvPr>
        </p:nvSpPr>
        <p:spPr>
          <a:noFill/>
        </p:spPr>
        <p:txBody>
          <a:bodyPr anchor="ctr">
            <a:noAutofit/>
          </a:bodyPr>
          <a:lstStyle/>
          <a:p>
            <a:r>
              <a:rPr lang="el-GR" sz="4000" b="1" dirty="0">
                <a:solidFill>
                  <a:prstClr val="black"/>
                </a:solidFill>
              </a:rPr>
              <a:t>Επαναχρησιμοποίηση συχνοτήτων </a:t>
            </a:r>
            <a:br>
              <a:rPr lang="el-GR" sz="4000" b="1" dirty="0">
                <a:solidFill>
                  <a:prstClr val="black"/>
                </a:solidFill>
              </a:rPr>
            </a:br>
            <a:r>
              <a:rPr lang="el-GR" sz="4000" b="1" dirty="0" smtClean="0">
                <a:solidFill>
                  <a:prstClr val="black"/>
                </a:solidFill>
              </a:rPr>
              <a:t>(3 </a:t>
            </a:r>
            <a:r>
              <a:rPr lang="el-GR" sz="4000" b="1" dirty="0">
                <a:solidFill>
                  <a:prstClr val="black"/>
                </a:solidFill>
              </a:rPr>
              <a:t>από </a:t>
            </a:r>
            <a:r>
              <a:rPr lang="el-GR" sz="4000" b="1" dirty="0" smtClean="0">
                <a:solidFill>
                  <a:prstClr val="black"/>
                </a:solidFill>
              </a:rPr>
              <a:t>6)</a:t>
            </a:r>
            <a:endParaRPr lang="en-GB" sz="3200" b="1" dirty="0" smtClean="0"/>
          </a:p>
        </p:txBody>
      </p:sp>
      <mc:AlternateContent xmlns:mc="http://schemas.openxmlformats.org/markup-compatibility/2006" xmlns:a14="http://schemas.microsoft.com/office/drawing/2010/main">
        <mc:Choice Requires="a14">
          <p:sp>
            <p:nvSpPr>
              <p:cNvPr id="12291"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800" dirty="0" smtClean="0"/>
                  <a:t>Έστω:</a:t>
                </a:r>
              </a:p>
              <a:p>
                <a:pPr marL="1143000" lvl="1" indent="-457200" eaLnBrk="1" hangingPunct="1">
                  <a:spcBef>
                    <a:spcPts val="0"/>
                  </a:spcBef>
                  <a:spcAft>
                    <a:spcPts val="1200"/>
                  </a:spcAft>
                  <a:buClr>
                    <a:srgbClr val="666699"/>
                  </a:buClr>
                  <a:buSzPct val="70000"/>
                  <a:buFont typeface="Wingdings 2" panose="05020102010507070707" pitchFamily="18" charset="2"/>
                  <a:buChar char="£"/>
                </a:pPr>
                <a:r>
                  <a:rPr lang="el-GR" sz="2400" dirty="0" smtClean="0"/>
                  <a:t>Μ ο συνολικός αριθμός των διαύλων του συστήματος χωρίς επαναχρησιμοποίηση, Μ = </a:t>
                </a:r>
                <a:r>
                  <a:rPr lang="en-US" sz="2400" dirty="0" err="1" smtClean="0"/>
                  <a:t>B</a:t>
                </a:r>
                <a:r>
                  <a:rPr lang="en-US" sz="2400" baseline="-25000" dirty="0" err="1" smtClean="0"/>
                  <a:t>s</a:t>
                </a:r>
                <a:r>
                  <a:rPr lang="en-US" sz="2400" dirty="0" smtClean="0"/>
                  <a:t>/W</a:t>
                </a:r>
                <a:r>
                  <a:rPr lang="el-GR" sz="2400" dirty="0" smtClean="0"/>
                  <a:t>.</a:t>
                </a:r>
              </a:p>
              <a:p>
                <a:pPr marL="1143000" lvl="1" indent="-457200" eaLnBrk="1" hangingPunct="1">
                  <a:spcBef>
                    <a:spcPts val="0"/>
                  </a:spcBef>
                  <a:spcAft>
                    <a:spcPts val="1200"/>
                  </a:spcAft>
                  <a:buClr>
                    <a:srgbClr val="666699"/>
                  </a:buClr>
                  <a:buSzPct val="70000"/>
                  <a:buFont typeface="Wingdings 2" panose="05020102010507070707" pitchFamily="18" charset="2"/>
                  <a:buChar char="£"/>
                </a:pPr>
                <a:r>
                  <a:rPr lang="el-GR" sz="2400" dirty="0" smtClean="0"/>
                  <a:t>Κ ο αριθμός των κυψελών σε κάθε ομάδα επαναχρησιμοποίησης.</a:t>
                </a:r>
                <a:endParaRPr lang="en-US" sz="2400" dirty="0" smtClean="0"/>
              </a:p>
              <a:p>
                <a:pPr marL="1143000" lvl="1" indent="-457200" eaLnBrk="1" hangingPunct="1">
                  <a:spcBef>
                    <a:spcPts val="0"/>
                  </a:spcBef>
                  <a:spcAft>
                    <a:spcPts val="600"/>
                  </a:spcAft>
                  <a:buClr>
                    <a:srgbClr val="666699"/>
                  </a:buClr>
                  <a:buSzPct val="70000"/>
                  <a:buFont typeface="Wingdings 2" panose="05020102010507070707" pitchFamily="18" charset="2"/>
                  <a:buChar char="£"/>
                </a:pPr>
                <a:r>
                  <a:rPr lang="el-GR" sz="2400" dirty="0" smtClean="0"/>
                  <a:t>Ν</a:t>
                </a:r>
                <a:r>
                  <a:rPr lang="en-US" sz="2400" baseline="-25000" dirty="0" smtClean="0"/>
                  <a:t>c</a:t>
                </a:r>
                <a:r>
                  <a:rPr lang="el-GR" sz="2400" dirty="0" smtClean="0"/>
                  <a:t> ο αριθμός των διαύλων κάθε κυψέλης.</a:t>
                </a:r>
              </a:p>
              <a:p>
                <a:pPr marL="685800" lvl="1" indent="0" eaLnBrk="1" hangingPunct="1">
                  <a:spcBef>
                    <a:spcPts val="0"/>
                  </a:spcBef>
                  <a:spcAft>
                    <a:spcPts val="1800"/>
                  </a:spcAft>
                  <a:buClr>
                    <a:srgbClr val="666699"/>
                  </a:buClr>
                  <a:buSzPct val="70000"/>
                  <a:buNone/>
                </a:pPr>
                <a14:m>
                  <m:oMathPara xmlns:m="http://schemas.openxmlformats.org/officeDocument/2006/math">
                    <m:oMathParaPr>
                      <m:jc m:val="centerGroup"/>
                    </m:oMathParaPr>
                    <m:oMath xmlns:m="http://schemas.openxmlformats.org/officeDocument/2006/math">
                      <m:r>
                        <a:rPr lang="en-US" sz="2400" b="0" i="1" smtClean="0">
                          <a:latin typeface="Cambria Math"/>
                        </a:rPr>
                        <m:t>𝑀</m:t>
                      </m:r>
                      <m:r>
                        <a:rPr lang="en-US" sz="2400" b="0" i="1" smtClean="0">
                          <a:latin typeface="Cambria Math"/>
                        </a:rPr>
                        <m:t>=</m:t>
                      </m:r>
                      <m:r>
                        <a:rPr lang="en-US" sz="2400" b="0" i="1" smtClean="0">
                          <a:latin typeface="Cambria Math"/>
                        </a:rPr>
                        <m:t>𝐾</m:t>
                      </m:r>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𝑁</m:t>
                          </m:r>
                        </m:e>
                        <m:sub>
                          <m:r>
                            <a:rPr lang="en-US" sz="2400" b="0" i="1" smtClean="0">
                              <a:latin typeface="Cambria Math"/>
                              <a:ea typeface="Cambria Math"/>
                            </a:rPr>
                            <m:t>𝑐</m:t>
                          </m:r>
                        </m:sub>
                      </m:sSub>
                      <m:r>
                        <a:rPr lang="en-US" sz="2400" b="0" i="1" smtClean="0">
                          <a:latin typeface="Cambria Math"/>
                          <a:ea typeface="Cambria Math"/>
                        </a:rPr>
                        <m:t>  </m:t>
                      </m:r>
                      <m:r>
                        <m:rPr>
                          <m:nor/>
                        </m:rPr>
                        <a:rPr lang="el-GR" sz="2400" b="0" i="0" smtClean="0">
                          <a:latin typeface="Cambria Math"/>
                          <a:ea typeface="Cambria Math"/>
                        </a:rPr>
                        <m:t>ή</m:t>
                      </m:r>
                      <m:r>
                        <m:rPr>
                          <m:nor/>
                        </m:rPr>
                        <a:rPr lang="el-GR" sz="2400" b="0" i="0" smtClean="0">
                          <a:latin typeface="Cambria Math"/>
                          <a:ea typeface="Cambria Math"/>
                        </a:rPr>
                        <m:t>  </m:t>
                      </m:r>
                      <m:sSub>
                        <m:sSubPr>
                          <m:ctrlPr>
                            <a:rPr lang="el-GR" sz="2400" b="0" i="1" smtClean="0">
                              <a:latin typeface="Cambria Math"/>
                              <a:ea typeface="Cambria Math"/>
                            </a:rPr>
                          </m:ctrlPr>
                        </m:sSubPr>
                        <m:e>
                          <m:r>
                            <a:rPr lang="en-US" sz="2400" b="0" i="1" smtClean="0">
                              <a:latin typeface="Cambria Math"/>
                              <a:ea typeface="Cambria Math"/>
                            </a:rPr>
                            <m:t>𝑁</m:t>
                          </m:r>
                        </m:e>
                        <m:sub>
                          <m:r>
                            <a:rPr lang="en-US" sz="2400" b="0" i="1" smtClean="0">
                              <a:latin typeface="Cambria Math"/>
                              <a:ea typeface="Cambria Math"/>
                            </a:rPr>
                            <m:t>𝑐</m:t>
                          </m:r>
                        </m:sub>
                      </m:sSub>
                      <m:r>
                        <a:rPr lang="en-US" sz="2400" b="0" i="1" smtClean="0">
                          <a:latin typeface="Cambria Math"/>
                          <a:ea typeface="Cambria Math"/>
                        </a:rPr>
                        <m:t>=</m:t>
                      </m:r>
                      <m:r>
                        <a:rPr lang="en-US" sz="2400" b="0" i="1" smtClean="0">
                          <a:latin typeface="Cambria Math"/>
                          <a:ea typeface="Cambria Math"/>
                        </a:rPr>
                        <m:t>𝑀</m:t>
                      </m:r>
                      <m:r>
                        <a:rPr lang="en-US" sz="2400" b="0" i="1" smtClean="0">
                          <a:latin typeface="Cambria Math"/>
                          <a:ea typeface="Cambria Math"/>
                        </a:rPr>
                        <m:t>×</m:t>
                      </m:r>
                      <m:f>
                        <m:fPr>
                          <m:type m:val="lin"/>
                          <m:ctrlPr>
                            <a:rPr lang="en-US" sz="2400" b="0" i="1" smtClean="0">
                              <a:latin typeface="Cambria Math"/>
                              <a:ea typeface="Cambria Math"/>
                            </a:rPr>
                          </m:ctrlPr>
                        </m:fPr>
                        <m:num>
                          <m:r>
                            <a:rPr lang="en-US" sz="2400" b="0" i="1" smtClean="0">
                              <a:latin typeface="Cambria Math"/>
                              <a:ea typeface="Cambria Math"/>
                            </a:rPr>
                            <m:t>1</m:t>
                          </m:r>
                        </m:num>
                        <m:den>
                          <m:r>
                            <a:rPr lang="en-US" sz="2400" b="0" i="1" smtClean="0">
                              <a:latin typeface="Cambria Math"/>
                              <a:ea typeface="Cambria Math"/>
                            </a:rPr>
                            <m:t>𝐾</m:t>
                          </m:r>
                        </m:den>
                      </m:f>
                    </m:oMath>
                  </m:oMathPara>
                </a14:m>
                <a:endParaRPr lang="el-GR" sz="2400" dirty="0" smtClean="0"/>
              </a:p>
              <a:p>
                <a:pPr marL="1143000" lvl="1" indent="-457200" eaLnBrk="1" hangingPunct="1">
                  <a:spcBef>
                    <a:spcPts val="0"/>
                  </a:spcBef>
                  <a:buClr>
                    <a:srgbClr val="666699"/>
                  </a:buClr>
                  <a:buSzPct val="70000"/>
                  <a:buFont typeface="Wingdings 2" panose="05020102010507070707" pitchFamily="18" charset="2"/>
                  <a:buChar char="£"/>
                </a:pPr>
                <a:r>
                  <a:rPr lang="el-GR" sz="2400" dirty="0" smtClean="0"/>
                  <a:t>Η επαναχρησιμοποίηση ανά Κ κυψέλες προσφέρει χρήση 1/Κ του φάσματος σε κάθε κυψέλη.</a:t>
                </a:r>
              </a:p>
              <a:p>
                <a:pPr lvl="1" eaLnBrk="1" hangingPunct="1">
                  <a:lnSpc>
                    <a:spcPct val="80000"/>
                  </a:lnSpc>
                </a:pPr>
                <a:endParaRPr lang="en-US" sz="2000" dirty="0" smtClean="0"/>
              </a:p>
            </p:txBody>
          </p:sp>
        </mc:Choice>
        <mc:Fallback xmlns="">
          <p:sp>
            <p:nvSpPr>
              <p:cNvPr id="12291" name="Θέση περιεχομένου 1"/>
              <p:cNvSpPr>
                <a:spLocks noGrp="1" noRot="1" noChangeAspect="1" noMove="1" noResize="1" noEditPoints="1" noAdjustHandles="1" noChangeArrowheads="1" noChangeShapeType="1" noTextEdit="1"/>
              </p:cNvSpPr>
              <p:nvPr>
                <p:ph idx="1"/>
              </p:nvPr>
            </p:nvSpPr>
            <p:spPr>
              <a:blipFill rotWithShape="1">
                <a:blip r:embed="rId3"/>
                <a:stretch>
                  <a:fillRect l="-593" t="-1213"/>
                </a:stretch>
              </a:blipFill>
            </p:spPr>
            <p:txBody>
              <a:bodyPr/>
              <a:lstStyle/>
              <a:p>
                <a:r>
                  <a:rPr lang="el-GR">
                    <a:noFill/>
                  </a:rPr>
                  <a:t> </a:t>
                </a:r>
              </a:p>
            </p:txBody>
          </p:sp>
        </mc:Fallback>
      </mc:AlternateContent>
      <p:sp>
        <p:nvSpPr>
          <p:cNvPr id="12294"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A04106E3-36F0-47D4-B64E-3C59CCC65CEC}" type="slidenum">
              <a:rPr lang="el-GR" sz="1400" b="0" smtClean="0">
                <a:latin typeface="+mn-lt"/>
                <a:cs typeface="+mn-cs"/>
              </a:rPr>
              <a:pPr algn="r">
                <a:defRPr/>
              </a:pPr>
              <a:t>11</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1446075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solidFill>
                  <a:prstClr val="black"/>
                </a:solidFill>
              </a:rPr>
              <a:t>Επαναχρησιμοποίηση συχνοτήτων </a:t>
            </a:r>
            <a:br>
              <a:rPr lang="el-GR" sz="4000" b="1" dirty="0">
                <a:solidFill>
                  <a:prstClr val="black"/>
                </a:solidFill>
              </a:rPr>
            </a:br>
            <a:r>
              <a:rPr lang="el-GR" sz="4000" b="1" dirty="0" smtClean="0">
                <a:solidFill>
                  <a:prstClr val="black"/>
                </a:solidFill>
              </a:rPr>
              <a:t>(4 </a:t>
            </a:r>
            <a:r>
              <a:rPr lang="el-GR" sz="4000" b="1" dirty="0">
                <a:solidFill>
                  <a:prstClr val="black"/>
                </a:solidFill>
              </a:rPr>
              <a:t>από </a:t>
            </a:r>
            <a:r>
              <a:rPr lang="el-GR" sz="4000" b="1" dirty="0" smtClean="0">
                <a:solidFill>
                  <a:prstClr val="black"/>
                </a:solidFill>
              </a:rPr>
              <a:t>6)</a:t>
            </a:r>
            <a:endParaRPr lang="el-GR" dirty="0"/>
          </a:p>
        </p:txBody>
      </p:sp>
      <mc:AlternateContent xmlns:mc="http://schemas.openxmlformats.org/markup-compatibility/2006" xmlns:a14="http://schemas.microsoft.com/office/drawing/2010/main">
        <mc:Choice Requires="a14">
          <p:sp>
            <p:nvSpPr>
              <p:cNvPr id="13314"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600"/>
                  </a:spcAft>
                  <a:buClr>
                    <a:srgbClr val="333399"/>
                  </a:buClr>
                  <a:buSzPct val="70000"/>
                  <a:buFont typeface="Wingdings" panose="05000000000000000000" pitchFamily="2" charset="2"/>
                  <a:buChar char="n"/>
                </a:pPr>
                <a:r>
                  <a:rPr lang="el-GR" sz="2200" dirty="0" smtClean="0"/>
                  <a:t>Έστω:</a:t>
                </a:r>
              </a:p>
              <a:p>
                <a:pPr marL="1143000" lvl="1" indent="-457200" eaLnBrk="1" hangingPunct="1">
                  <a:spcBef>
                    <a:spcPts val="0"/>
                  </a:spcBef>
                  <a:buClr>
                    <a:srgbClr val="666699"/>
                  </a:buClr>
                  <a:buSzPct val="70000"/>
                  <a:buFont typeface="Wingdings 2" panose="05020102010507070707" pitchFamily="18" charset="2"/>
                  <a:buChar char="£"/>
                </a:pPr>
                <a:r>
                  <a:rPr lang="en-US" sz="2000" dirty="0" smtClean="0"/>
                  <a:t>J </a:t>
                </a:r>
                <a:r>
                  <a:rPr lang="el-GR" sz="2000" dirty="0" smtClean="0"/>
                  <a:t>ο συνολικός αριθμός των ομάδων </a:t>
                </a:r>
                <a:r>
                  <a:rPr lang="el-GR" sz="2000" dirty="0" err="1" smtClean="0"/>
                  <a:t>επαναναχρησιμοποίησης</a:t>
                </a:r>
                <a:r>
                  <a:rPr lang="el-GR" sz="2000" dirty="0" smtClean="0"/>
                  <a:t> του συστήματος.</a:t>
                </a:r>
              </a:p>
              <a:p>
                <a:pPr marL="1143000" lvl="1" indent="-457200" eaLnBrk="1" hangingPunct="1">
                  <a:spcBef>
                    <a:spcPts val="0"/>
                  </a:spcBef>
                  <a:buClr>
                    <a:srgbClr val="666699"/>
                  </a:buClr>
                  <a:buSzPct val="70000"/>
                  <a:buFont typeface="Wingdings 2" panose="05020102010507070707" pitchFamily="18" charset="2"/>
                  <a:buChar char="£"/>
                </a:pPr>
                <a:r>
                  <a:rPr lang="en-US" sz="2000" dirty="0" smtClean="0"/>
                  <a:t>C</a:t>
                </a:r>
                <a:r>
                  <a:rPr lang="el-GR" sz="2000" dirty="0" smtClean="0"/>
                  <a:t> ο συνολικός αριθμός των διαύλων του συστήματος με επαναχρησιμοποίηση.</a:t>
                </a:r>
              </a:p>
              <a:p>
                <a:pPr marL="685800" lvl="1" indent="0" eaLnBrk="1" hangingPunct="1">
                  <a:spcBef>
                    <a:spcPts val="0"/>
                  </a:spcBef>
                  <a:spcAft>
                    <a:spcPts val="1200"/>
                  </a:spcAft>
                  <a:buClr>
                    <a:srgbClr val="666699"/>
                  </a:buClr>
                  <a:buSzPct val="70000"/>
                  <a:buNone/>
                </a:pPr>
                <a14:m>
                  <m:oMathPara xmlns:m="http://schemas.openxmlformats.org/officeDocument/2006/math">
                    <m:oMathParaPr>
                      <m:jc m:val="centerGroup"/>
                    </m:oMathParaPr>
                    <m:oMath xmlns:m="http://schemas.openxmlformats.org/officeDocument/2006/math">
                      <m:r>
                        <a:rPr lang="en-US" sz="2200" b="0" i="1" smtClean="0">
                          <a:latin typeface="Cambria Math"/>
                        </a:rPr>
                        <m:t>𝐶</m:t>
                      </m:r>
                      <m:r>
                        <a:rPr lang="en-US" sz="2200" b="0" i="1" smtClean="0">
                          <a:latin typeface="Cambria Math"/>
                        </a:rPr>
                        <m:t>=</m:t>
                      </m:r>
                      <m:r>
                        <a:rPr lang="en-US" sz="2200" b="0" i="1" smtClean="0">
                          <a:latin typeface="Cambria Math"/>
                        </a:rPr>
                        <m:t>𝑗</m:t>
                      </m:r>
                      <m:r>
                        <a:rPr lang="en-US" sz="2200" b="0" i="1" smtClean="0">
                          <a:latin typeface="Cambria Math"/>
                          <a:ea typeface="Cambria Math"/>
                        </a:rPr>
                        <m:t>×</m:t>
                      </m:r>
                      <m:r>
                        <a:rPr lang="en-US" sz="2200" b="0" i="1" smtClean="0">
                          <a:latin typeface="Cambria Math"/>
                          <a:ea typeface="Cambria Math"/>
                        </a:rPr>
                        <m:t>𝑀</m:t>
                      </m:r>
                      <m:r>
                        <a:rPr lang="en-US" sz="2200" b="0" i="1" smtClean="0">
                          <a:latin typeface="Cambria Math"/>
                          <a:ea typeface="Cambria Math"/>
                        </a:rPr>
                        <m:t>=</m:t>
                      </m:r>
                      <m:r>
                        <a:rPr lang="en-US" sz="2200" b="0" i="1" smtClean="0">
                          <a:latin typeface="Cambria Math"/>
                          <a:ea typeface="Cambria Math"/>
                        </a:rPr>
                        <m:t>𝐽</m:t>
                      </m:r>
                      <m:r>
                        <a:rPr lang="en-US" sz="2200" b="0" i="1" smtClean="0">
                          <a:latin typeface="Cambria Math"/>
                          <a:ea typeface="Cambria Math"/>
                        </a:rPr>
                        <m:t>×</m:t>
                      </m:r>
                      <m:r>
                        <a:rPr lang="en-US" sz="2200" b="0" i="1" smtClean="0">
                          <a:latin typeface="Cambria Math"/>
                          <a:ea typeface="Cambria Math"/>
                        </a:rPr>
                        <m:t>𝐾</m:t>
                      </m:r>
                      <m:r>
                        <a:rPr lang="en-US" sz="2200" b="0" i="1" smtClean="0">
                          <a:latin typeface="Cambria Math"/>
                          <a:ea typeface="Cambria Math"/>
                        </a:rPr>
                        <m:t>×</m:t>
                      </m:r>
                      <m:sSub>
                        <m:sSubPr>
                          <m:ctrlPr>
                            <a:rPr lang="en-US" sz="2200" b="0" i="1" smtClean="0">
                              <a:latin typeface="Cambria Math"/>
                              <a:ea typeface="Cambria Math"/>
                            </a:rPr>
                          </m:ctrlPr>
                        </m:sSubPr>
                        <m:e>
                          <m:r>
                            <a:rPr lang="en-US" sz="2200" b="0" i="1" smtClean="0">
                              <a:latin typeface="Cambria Math"/>
                              <a:ea typeface="Cambria Math"/>
                            </a:rPr>
                            <m:t>𝑁</m:t>
                          </m:r>
                        </m:e>
                        <m:sub>
                          <m:r>
                            <a:rPr lang="en-US" sz="2200" b="0" i="1" smtClean="0">
                              <a:latin typeface="Cambria Math"/>
                              <a:ea typeface="Cambria Math"/>
                            </a:rPr>
                            <m:t>𝑐</m:t>
                          </m:r>
                        </m:sub>
                      </m:sSub>
                    </m:oMath>
                  </m:oMathPara>
                </a14:m>
                <a:endParaRPr lang="en-US" sz="2200" dirty="0" smtClean="0"/>
              </a:p>
              <a:p>
                <a:pPr marL="521208" indent="-521208" eaLnBrk="1" hangingPunct="1">
                  <a:spcBef>
                    <a:spcPts val="0"/>
                  </a:spcBef>
                  <a:spcAft>
                    <a:spcPts val="600"/>
                  </a:spcAft>
                  <a:buClr>
                    <a:srgbClr val="333399"/>
                  </a:buClr>
                  <a:buSzPct val="70000"/>
                  <a:buFont typeface="Wingdings" panose="05000000000000000000" pitchFamily="2" charset="2"/>
                  <a:buChar char="n"/>
                </a:pPr>
                <a:r>
                  <a:rPr lang="el-GR" sz="2200" dirty="0" smtClean="0"/>
                  <a:t>Μέγεθος ομάδας επαναχρησιμοποίησης Κ</a:t>
                </a:r>
                <a:r>
                  <a:rPr lang="el-GR" sz="2200" dirty="0" smtClean="0">
                    <a:sym typeface="Symbol" pitchFamily="18" charset="2"/>
                  </a:rPr>
                  <a:t>:</a:t>
                </a:r>
              </a:p>
              <a:p>
                <a:pPr marL="1143000" lvl="1" indent="-457200" eaLnBrk="1" hangingPunct="1">
                  <a:spcBef>
                    <a:spcPts val="0"/>
                  </a:spcBef>
                  <a:buClr>
                    <a:srgbClr val="666699"/>
                  </a:buClr>
                  <a:buSzPct val="70000"/>
                  <a:buFont typeface="Wingdings 2" panose="05020102010507070707" pitchFamily="18" charset="2"/>
                  <a:buChar char="£"/>
                </a:pPr>
                <a:r>
                  <a:rPr lang="el-GR" sz="2000" dirty="0" smtClean="0">
                    <a:sym typeface="Symbol" pitchFamily="18" charset="2"/>
                  </a:rPr>
                  <a:t> </a:t>
                </a:r>
                <a:r>
                  <a:rPr lang="en-US" sz="2000" dirty="0" smtClean="0">
                    <a:sym typeface="Symbol" pitchFamily="18" charset="2"/>
                  </a:rPr>
                  <a:t>J</a:t>
                </a:r>
                <a:r>
                  <a:rPr lang="el-GR" sz="2000" dirty="0" smtClean="0">
                    <a:sym typeface="Symbol" pitchFamily="18" charset="2"/>
                  </a:rPr>
                  <a:t> για κάλυψη της ίδιας περιοχής εξυπηρέτησης.</a:t>
                </a:r>
              </a:p>
              <a:p>
                <a:pPr marL="1143000" lvl="1" indent="-457200" eaLnBrk="1" hangingPunct="1">
                  <a:spcBef>
                    <a:spcPts val="0"/>
                  </a:spcBef>
                  <a:buClr>
                    <a:srgbClr val="666699"/>
                  </a:buClr>
                  <a:buSzPct val="70000"/>
                  <a:buFont typeface="Wingdings 2" panose="05020102010507070707" pitchFamily="18" charset="2"/>
                  <a:buChar char="£"/>
                </a:pPr>
                <a:r>
                  <a:rPr lang="el-GR" sz="2000" dirty="0" smtClean="0">
                    <a:sym typeface="Symbol" pitchFamily="18" charset="2"/>
                  </a:rPr>
                  <a:t> </a:t>
                </a:r>
                <a:r>
                  <a:rPr lang="en-US" sz="2000" dirty="0" smtClean="0">
                    <a:sym typeface="Symbol" pitchFamily="18" charset="2"/>
                  </a:rPr>
                  <a:t>C</a:t>
                </a:r>
                <a:r>
                  <a:rPr lang="el-GR" sz="2000" dirty="0" smtClean="0">
                    <a:sym typeface="Symbol" pitchFamily="18" charset="2"/>
                  </a:rPr>
                  <a:t> για</a:t>
                </a:r>
                <a:r>
                  <a:rPr lang="el-GR" sz="2000" dirty="0" smtClean="0"/>
                  <a:t> δοθέν Μ.</a:t>
                </a:r>
              </a:p>
              <a:p>
                <a:pPr marL="1143000" lvl="1" indent="-457200" eaLnBrk="1" hangingPunct="1">
                  <a:spcBef>
                    <a:spcPts val="0"/>
                  </a:spcBef>
                  <a:buClr>
                    <a:srgbClr val="666699"/>
                  </a:buClr>
                  <a:buSzPct val="70000"/>
                  <a:buFont typeface="Wingdings 2" panose="05020102010507070707" pitchFamily="18" charset="2"/>
                  <a:buChar char="£"/>
                </a:pPr>
                <a:r>
                  <a:rPr lang="el-GR" sz="2000" dirty="0"/>
                  <a:t>Δ</a:t>
                </a:r>
                <a:r>
                  <a:rPr lang="el-GR" sz="2000" dirty="0" smtClean="0"/>
                  <a:t>ηλαδή, για δοθέν Μ ο συνολικός αριθμός των διαύλων αυξάνει, όταν το Κ μειώνεται.</a:t>
                </a:r>
              </a:p>
              <a:p>
                <a:pPr marL="1143000" lvl="1" indent="-457200" eaLnBrk="1" hangingPunct="1">
                  <a:spcBef>
                    <a:spcPts val="0"/>
                  </a:spcBef>
                  <a:buClr>
                    <a:srgbClr val="666699"/>
                  </a:buClr>
                  <a:buSzPct val="70000"/>
                  <a:buFont typeface="Wingdings 2" panose="05020102010507070707" pitchFamily="18" charset="2"/>
                  <a:buChar char="£"/>
                </a:pPr>
                <a:r>
                  <a:rPr lang="el-GR" sz="2000" dirty="0" smtClean="0"/>
                  <a:t>Το Κ όμως εξαρτάται από την επιτρεπόμενη στάθμη </a:t>
                </a:r>
                <a:r>
                  <a:rPr lang="el-GR" sz="2000" dirty="0" err="1" smtClean="0"/>
                  <a:t>ομοδιαυλικής</a:t>
                </a:r>
                <a:r>
                  <a:rPr lang="el-GR" sz="2000" dirty="0" smtClean="0"/>
                  <a:t> παρεμβολής.</a:t>
                </a:r>
              </a:p>
              <a:p>
                <a:pPr lvl="1" eaLnBrk="1" hangingPunct="1">
                  <a:lnSpc>
                    <a:spcPct val="90000"/>
                  </a:lnSpc>
                  <a:buClr>
                    <a:srgbClr val="3D89CF"/>
                  </a:buClr>
                  <a:buSzPct val="140000"/>
                  <a:buFont typeface="Wingdings" pitchFamily="2" charset="2"/>
                  <a:buChar char="§"/>
                </a:pPr>
                <a:endParaRPr lang="en-US" sz="2000" dirty="0" smtClean="0"/>
              </a:p>
            </p:txBody>
          </p:sp>
        </mc:Choice>
        <mc:Fallback xmlns="">
          <p:sp>
            <p:nvSpPr>
              <p:cNvPr id="13314" name="Θέση περιεχομένου 1"/>
              <p:cNvSpPr>
                <a:spLocks noGrp="1" noRot="1" noChangeAspect="1" noMove="1" noResize="1" noEditPoints="1" noAdjustHandles="1" noChangeArrowheads="1" noChangeShapeType="1" noTextEdit="1"/>
              </p:cNvSpPr>
              <p:nvPr>
                <p:ph idx="1"/>
              </p:nvPr>
            </p:nvSpPr>
            <p:spPr>
              <a:blipFill rotWithShape="1">
                <a:blip r:embed="rId3"/>
                <a:stretch>
                  <a:fillRect l="-222" t="-809" r="-74" b="-674"/>
                </a:stretch>
              </a:blipFill>
            </p:spPr>
            <p:txBody>
              <a:bodyPr/>
              <a:lstStyle/>
              <a:p>
                <a:r>
                  <a:rPr lang="el-GR">
                    <a:noFill/>
                  </a:rPr>
                  <a:t> </a:t>
                </a:r>
              </a:p>
            </p:txBody>
          </p:sp>
        </mc:Fallback>
      </mc:AlternateContent>
      <p:sp>
        <p:nvSpPr>
          <p:cNvPr id="13318"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27F15823-BF8A-40B5-9218-4D82E73D8C88}" type="slidenum">
              <a:rPr lang="el-GR" sz="1400" b="0" smtClean="0">
                <a:latin typeface="+mn-lt"/>
                <a:cs typeface="+mn-cs"/>
              </a:rPr>
              <a:pPr algn="r">
                <a:defRPr/>
              </a:pPr>
              <a:t>12</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3385405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noChangeArrowheads="1"/>
          </p:cNvSpPr>
          <p:nvPr>
            <p:ph type="title"/>
          </p:nvPr>
        </p:nvSpPr>
        <p:spPr>
          <a:noFill/>
        </p:spPr>
        <p:txBody>
          <a:bodyPr anchor="ctr">
            <a:noAutofit/>
          </a:bodyPr>
          <a:lstStyle/>
          <a:p>
            <a:r>
              <a:rPr lang="el-GR" sz="4000" b="1" dirty="0">
                <a:solidFill>
                  <a:prstClr val="black"/>
                </a:solidFill>
              </a:rPr>
              <a:t>Επαναχρησιμοποίηση συχνοτήτων </a:t>
            </a:r>
            <a:br>
              <a:rPr lang="el-GR" sz="4000" b="1" dirty="0">
                <a:solidFill>
                  <a:prstClr val="black"/>
                </a:solidFill>
              </a:rPr>
            </a:br>
            <a:r>
              <a:rPr lang="el-GR" sz="4000" b="1" dirty="0" smtClean="0">
                <a:solidFill>
                  <a:prstClr val="black"/>
                </a:solidFill>
              </a:rPr>
              <a:t>(5 </a:t>
            </a:r>
            <a:r>
              <a:rPr lang="el-GR" sz="4000" b="1" dirty="0">
                <a:solidFill>
                  <a:prstClr val="black"/>
                </a:solidFill>
              </a:rPr>
              <a:t>από </a:t>
            </a:r>
            <a:r>
              <a:rPr lang="el-GR" sz="4000" b="1" dirty="0" smtClean="0">
                <a:solidFill>
                  <a:prstClr val="black"/>
                </a:solidFill>
              </a:rPr>
              <a:t>6)</a:t>
            </a:r>
            <a:endParaRPr lang="en-GB" sz="3200" b="1" dirty="0" smtClean="0">
              <a:latin typeface="Arial" pitchFamily="34" charset="0"/>
            </a:endParaRPr>
          </a:p>
        </p:txBody>
      </p:sp>
      <p:sp>
        <p:nvSpPr>
          <p:cNvPr id="14339" name="Θέση περιεχομένου 1"/>
          <p:cNvSpPr>
            <a:spLocks noGrp="1" noChangeArrowheads="1"/>
          </p:cNvSpPr>
          <p:nvPr>
            <p:ph idx="1"/>
          </p:nvPr>
        </p:nvSpPr>
        <p:spPr/>
        <p:txBody>
          <a:bodyPr/>
          <a:lstStyle/>
          <a:p>
            <a:pPr marL="521208" indent="-521208" eaLnBrk="1" hangingPunct="1">
              <a:spcBef>
                <a:spcPts val="0"/>
              </a:spcBef>
              <a:spcAft>
                <a:spcPts val="1800"/>
              </a:spcAft>
              <a:buClr>
                <a:srgbClr val="333399"/>
              </a:buClr>
              <a:buSzPct val="70000"/>
              <a:buFont typeface="Wingdings" panose="05000000000000000000" pitchFamily="2" charset="2"/>
              <a:buChar char="n"/>
            </a:pPr>
            <a:r>
              <a:rPr lang="el-GR" dirty="0" smtClean="0"/>
              <a:t>Βασικοί παράγοντες που επηρεάζουν τη  χωρητικότητα:</a:t>
            </a:r>
            <a:endParaRPr lang="el-GR" sz="2800" dirty="0" smtClean="0"/>
          </a:p>
          <a:p>
            <a:pPr marL="1143000" lvl="1" indent="-457200" eaLnBrk="1" hangingPunct="1">
              <a:spcBef>
                <a:spcPts val="0"/>
              </a:spcBef>
              <a:spcAft>
                <a:spcPts val="600"/>
              </a:spcAft>
              <a:buClr>
                <a:srgbClr val="666699"/>
              </a:buClr>
              <a:buSzPct val="70000"/>
              <a:buFont typeface="Wingdings 2" panose="05020102010507070707" pitchFamily="18" charset="2"/>
              <a:buChar char="£"/>
            </a:pPr>
            <a:r>
              <a:rPr lang="el-GR" dirty="0" smtClean="0"/>
              <a:t>το διατιθέμενο εύρος ζώνης.</a:t>
            </a:r>
          </a:p>
          <a:p>
            <a:pPr marL="1143000" lvl="1" indent="-457200" eaLnBrk="1" hangingPunct="1">
              <a:spcBef>
                <a:spcPts val="0"/>
              </a:spcBef>
              <a:spcAft>
                <a:spcPts val="600"/>
              </a:spcAft>
              <a:buClr>
                <a:srgbClr val="666699"/>
              </a:buClr>
              <a:buSzPct val="70000"/>
              <a:buFont typeface="Wingdings 2" panose="05020102010507070707" pitchFamily="18" charset="2"/>
              <a:buChar char="£"/>
            </a:pPr>
            <a:r>
              <a:rPr lang="el-GR" dirty="0" smtClean="0"/>
              <a:t>το μέγεθος των κυψελών.</a:t>
            </a:r>
          </a:p>
          <a:p>
            <a:pPr marL="1143000" lvl="1" indent="-457200" eaLnBrk="1" hangingPunct="1">
              <a:spcBef>
                <a:spcPts val="0"/>
              </a:spcBef>
              <a:spcAft>
                <a:spcPts val="600"/>
              </a:spcAft>
              <a:buClr>
                <a:srgbClr val="666699"/>
              </a:buClr>
              <a:buSzPct val="70000"/>
              <a:buFont typeface="Wingdings 2" panose="05020102010507070707" pitchFamily="18" charset="2"/>
              <a:buChar char="£"/>
            </a:pPr>
            <a:r>
              <a:rPr lang="el-GR" dirty="0" smtClean="0"/>
              <a:t>η στάθμη της παρεμβολής που μπορεί να είναι ανεκτή σε έναν </a:t>
            </a:r>
            <a:r>
              <a:rPr lang="el-GR" dirty="0" err="1" smtClean="0"/>
              <a:t>ραδιοδίαυλο</a:t>
            </a:r>
            <a:r>
              <a:rPr lang="el-GR" dirty="0" smtClean="0"/>
              <a:t>, που καθορίζει το Κ.</a:t>
            </a:r>
          </a:p>
          <a:p>
            <a:pPr marL="1143000" lvl="1" indent="-457200" eaLnBrk="1" hangingPunct="1">
              <a:spcBef>
                <a:spcPts val="0"/>
              </a:spcBef>
              <a:buClr>
                <a:srgbClr val="666699"/>
              </a:buClr>
              <a:buSzPct val="70000"/>
              <a:buFont typeface="Wingdings 2" panose="05020102010507070707" pitchFamily="18" charset="2"/>
              <a:buChar char="£"/>
            </a:pPr>
            <a:r>
              <a:rPr lang="el-GR" dirty="0" smtClean="0"/>
              <a:t>η κοινή ασύρματη </a:t>
            </a:r>
            <a:r>
              <a:rPr lang="el-GR" dirty="0" err="1" smtClean="0"/>
              <a:t>διεπαφή</a:t>
            </a:r>
            <a:r>
              <a:rPr lang="el-GR" dirty="0" smtClean="0"/>
              <a:t>, πάνω από την οποία επικοινωνούν οι χρήστες.</a:t>
            </a:r>
            <a:endParaRPr lang="en-US" dirty="0" smtClean="0"/>
          </a:p>
        </p:txBody>
      </p:sp>
      <p:sp>
        <p:nvSpPr>
          <p:cNvPr id="14340"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DB603752-9F71-464A-910B-4FB7C4E0756B}" type="slidenum">
              <a:rPr lang="el-GR" sz="1400" b="0" smtClean="0">
                <a:latin typeface="+mn-lt"/>
                <a:cs typeface="+mn-cs"/>
              </a:rPr>
              <a:pPr algn="r">
                <a:defRPr/>
              </a:pPr>
              <a:t>13</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1475212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prstClr val="black"/>
                </a:solidFill>
              </a:rPr>
              <a:t>Επαναχρησιμοποίηση συχνοτήτων </a:t>
            </a:r>
            <a:br>
              <a:rPr lang="el-GR" b="1" dirty="0">
                <a:solidFill>
                  <a:prstClr val="black"/>
                </a:solidFill>
              </a:rPr>
            </a:br>
            <a:r>
              <a:rPr lang="el-GR" b="1" dirty="0" smtClean="0">
                <a:solidFill>
                  <a:prstClr val="black"/>
                </a:solidFill>
              </a:rPr>
              <a:t>(6 </a:t>
            </a:r>
            <a:r>
              <a:rPr lang="el-GR" b="1" dirty="0">
                <a:solidFill>
                  <a:prstClr val="black"/>
                </a:solidFill>
              </a:rPr>
              <a:t>από </a:t>
            </a:r>
            <a:r>
              <a:rPr lang="el-GR" b="1" dirty="0" smtClean="0">
                <a:solidFill>
                  <a:prstClr val="black"/>
                </a:solidFill>
              </a:rPr>
              <a:t>6)</a:t>
            </a:r>
            <a:endParaRPr lang="el-GR" dirty="0"/>
          </a:p>
        </p:txBody>
      </p:sp>
      <p:sp>
        <p:nvSpPr>
          <p:cNvPr id="15362"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600" dirty="0" smtClean="0"/>
              <a:t>Η αμοιβαία παρεμβολή διαύλων της ίδιας συχνότητας, οι οποίοι λειτουργούν σε διαφορετικές κυψέλες, ονομάζεται </a:t>
            </a:r>
            <a:r>
              <a:rPr lang="el-GR" sz="2600" i="1" dirty="0" err="1" smtClean="0"/>
              <a:t>ομοδιαυλική</a:t>
            </a:r>
            <a:r>
              <a:rPr lang="el-GR" sz="2600" i="1" dirty="0" smtClean="0"/>
              <a:t> παρεμβολή (</a:t>
            </a:r>
            <a:r>
              <a:rPr lang="en-US" sz="2600" i="1" dirty="0" smtClean="0"/>
              <a:t>co-channel interference</a:t>
            </a:r>
            <a:r>
              <a:rPr lang="el-GR" sz="2600" i="1" dirty="0" smtClean="0"/>
              <a:t>).</a:t>
            </a:r>
          </a:p>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600" dirty="0" smtClean="0"/>
              <a:t>Ο καθορισμός της επαρκούς απόστασης </a:t>
            </a:r>
            <a:r>
              <a:rPr lang="en-US" sz="2600" i="1" dirty="0" smtClean="0"/>
              <a:t>D</a:t>
            </a:r>
            <a:r>
              <a:rPr lang="en-US" sz="2600" dirty="0" smtClean="0"/>
              <a:t> </a:t>
            </a:r>
            <a:r>
              <a:rPr lang="el-GR" sz="2600" dirty="0" smtClean="0"/>
              <a:t>μεταξύ των </a:t>
            </a:r>
            <a:r>
              <a:rPr lang="el-GR" sz="2600" dirty="0" err="1" smtClean="0"/>
              <a:t>ομοδιαυλικών</a:t>
            </a:r>
            <a:r>
              <a:rPr lang="el-GR" sz="2600" dirty="0" smtClean="0"/>
              <a:t> κυψελών</a:t>
            </a:r>
            <a:r>
              <a:rPr lang="en-US" sz="2600" dirty="0" smtClean="0"/>
              <a:t> </a:t>
            </a:r>
            <a:r>
              <a:rPr lang="el-GR" sz="2600" dirty="0" smtClean="0"/>
              <a:t>και της επιτρεπόμενης παρεμβολής, είναι έργο της σχεδίασης των </a:t>
            </a:r>
            <a:r>
              <a:rPr lang="el-GR" sz="2600" dirty="0" err="1" smtClean="0"/>
              <a:t>κυψελωτών</a:t>
            </a:r>
            <a:r>
              <a:rPr lang="el-GR" sz="2600" dirty="0" smtClean="0"/>
              <a:t> συστημάτων.</a:t>
            </a:r>
          </a:p>
          <a:p>
            <a:pPr marL="521208" indent="-521208" eaLnBrk="1" hangingPunct="1">
              <a:spcBef>
                <a:spcPts val="0"/>
              </a:spcBef>
              <a:buClr>
                <a:srgbClr val="333399"/>
              </a:buClr>
              <a:buSzPct val="70000"/>
              <a:buFont typeface="Wingdings" panose="05000000000000000000" pitchFamily="2" charset="2"/>
              <a:buChar char="n"/>
            </a:pPr>
            <a:r>
              <a:rPr lang="en-US" sz="2600" i="1" dirty="0" smtClean="0"/>
              <a:t>D: </a:t>
            </a:r>
            <a:r>
              <a:rPr lang="el-GR" sz="2600" i="1" dirty="0" smtClean="0"/>
              <a:t>απόσταση επαναχρησιμοποίησης συχνότητας (</a:t>
            </a:r>
            <a:r>
              <a:rPr lang="en-US" sz="2600" i="1" dirty="0" smtClean="0"/>
              <a:t>frequency reuse distance</a:t>
            </a:r>
            <a:r>
              <a:rPr lang="el-GR" sz="2600" i="1" dirty="0" smtClean="0"/>
              <a:t>)</a:t>
            </a:r>
            <a:r>
              <a:rPr lang="el-GR" sz="2600" dirty="0" smtClean="0"/>
              <a:t>.</a:t>
            </a:r>
            <a:endParaRPr lang="en-GB" sz="2600" dirty="0" smtClean="0"/>
          </a:p>
        </p:txBody>
      </p:sp>
      <p:sp>
        <p:nvSpPr>
          <p:cNvPr id="15364"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58A8BCEE-62CA-4018-B64B-AE2B67263E71}" type="slidenum">
              <a:rPr lang="el-GR" sz="1400" b="0" smtClean="0">
                <a:latin typeface="+mn-lt"/>
                <a:cs typeface="+mn-cs"/>
              </a:rPr>
              <a:pPr algn="r">
                <a:defRPr/>
              </a:pPr>
              <a:t>14</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3150813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Τίτλος 1"/>
          <p:cNvSpPr>
            <a:spLocks noGrp="1" noChangeArrowheads="1"/>
          </p:cNvSpPr>
          <p:nvPr>
            <p:ph type="title"/>
          </p:nvPr>
        </p:nvSpPr>
        <p:spPr/>
        <p:txBody>
          <a:bodyPr anchor="ctr">
            <a:normAutofit/>
          </a:bodyPr>
          <a:lstStyle/>
          <a:p>
            <a:pPr eaLnBrk="1" hangingPunct="1"/>
            <a:r>
              <a:rPr lang="el-GR" b="1" dirty="0" smtClean="0"/>
              <a:t>Ιδανική </a:t>
            </a:r>
            <a:r>
              <a:rPr lang="el-GR" b="1" dirty="0" err="1" smtClean="0"/>
              <a:t>κυψελωτή</a:t>
            </a:r>
            <a:r>
              <a:rPr lang="el-GR" b="1" dirty="0" smtClean="0"/>
              <a:t> δομή (1 από 4)</a:t>
            </a:r>
            <a:endParaRPr lang="en-GB" b="1" dirty="0" smtClean="0"/>
          </a:p>
        </p:txBody>
      </p:sp>
      <p:sp>
        <p:nvSpPr>
          <p:cNvPr id="16387" name="Θέση περιεχομένου 1"/>
          <p:cNvSpPr>
            <a:spLocks noGrp="1" noChangeArrowheads="1"/>
          </p:cNvSpPr>
          <p:nvPr>
            <p:ph idx="1"/>
          </p:nvPr>
        </p:nvSpPr>
        <p:spPr/>
        <p:txBody>
          <a:bodyPr/>
          <a:lstStyle/>
          <a:p>
            <a:pPr marL="521208" indent="-521208" eaLnBrk="1" hangingPunct="1">
              <a:spcBef>
                <a:spcPts val="0"/>
              </a:spcBef>
              <a:spcAft>
                <a:spcPts val="3000"/>
              </a:spcAft>
              <a:buClr>
                <a:srgbClr val="333399"/>
              </a:buClr>
              <a:buSzPct val="70000"/>
              <a:buFont typeface="Wingdings" panose="05000000000000000000" pitchFamily="2" charset="2"/>
              <a:buChar char="n"/>
            </a:pPr>
            <a:r>
              <a:rPr lang="el-GR" dirty="0" smtClean="0"/>
              <a:t>Θεωρούμε ότι:</a:t>
            </a:r>
          </a:p>
          <a:p>
            <a:pPr marL="1143000" indent="-457200" eaLnBrk="1" hangingPunct="1">
              <a:spcBef>
                <a:spcPts val="0"/>
              </a:spcBef>
              <a:spcAft>
                <a:spcPts val="1800"/>
              </a:spcAft>
              <a:buClr>
                <a:srgbClr val="666699"/>
              </a:buClr>
              <a:buSzPct val="70000"/>
              <a:buFont typeface="Wingdings 2" panose="05020102010507070707" pitchFamily="18" charset="2"/>
              <a:buChar char="£"/>
            </a:pPr>
            <a:r>
              <a:rPr lang="el-GR" sz="2800" dirty="0"/>
              <a:t>Έ</a:t>
            </a:r>
            <a:r>
              <a:rPr lang="el-GR" sz="2800" dirty="0" smtClean="0"/>
              <a:t>χουμε ιδανική </a:t>
            </a:r>
            <a:r>
              <a:rPr lang="el-GR" sz="2800" dirty="0" err="1" smtClean="0"/>
              <a:t>ραδιοδιάδοση</a:t>
            </a:r>
            <a:r>
              <a:rPr lang="el-GR" sz="2800" dirty="0" smtClean="0"/>
              <a:t> και στη ζεύξη καθόδου και στη ζεύξη ανόδου.</a:t>
            </a:r>
          </a:p>
          <a:p>
            <a:pPr marL="1143000" indent="-457200" eaLnBrk="1" hangingPunct="1">
              <a:spcBef>
                <a:spcPts val="0"/>
              </a:spcBef>
              <a:spcAft>
                <a:spcPts val="1800"/>
              </a:spcAft>
              <a:buClr>
                <a:srgbClr val="666699"/>
              </a:buClr>
              <a:buSzPct val="70000"/>
              <a:buFont typeface="Wingdings 2" panose="05020102010507070707" pitchFamily="18" charset="2"/>
              <a:buChar char="£"/>
            </a:pPr>
            <a:r>
              <a:rPr lang="el-GR" sz="2800" dirty="0"/>
              <a:t>Η</a:t>
            </a:r>
            <a:r>
              <a:rPr lang="el-GR" sz="2800" dirty="0" smtClean="0"/>
              <a:t> ισχύς του σήματος μειώνεται ανάλογα με το </a:t>
            </a:r>
            <a:r>
              <a:rPr lang="en-US" sz="2800" i="1" dirty="0" smtClean="0"/>
              <a:t>d</a:t>
            </a:r>
            <a:r>
              <a:rPr lang="el-GR" sz="2800" i="1" dirty="0" smtClean="0"/>
              <a:t> </a:t>
            </a:r>
            <a:r>
              <a:rPr lang="en-US" sz="2800" baseline="30000" dirty="0" smtClean="0"/>
              <a:t>–n</a:t>
            </a:r>
            <a:r>
              <a:rPr lang="el-GR" sz="2800" dirty="0" smtClean="0"/>
              <a:t>.</a:t>
            </a:r>
          </a:p>
          <a:p>
            <a:pPr marL="1143000" indent="-457200" eaLnBrk="1" hangingPunct="1">
              <a:spcBef>
                <a:spcPts val="0"/>
              </a:spcBef>
              <a:buClr>
                <a:srgbClr val="666699"/>
              </a:buClr>
              <a:buSzPct val="70000"/>
              <a:buFont typeface="Wingdings 2" panose="05020102010507070707" pitchFamily="18" charset="2"/>
              <a:buChar char="£"/>
            </a:pPr>
            <a:r>
              <a:rPr lang="el-GR" sz="2800" dirty="0"/>
              <a:t>Γ</a:t>
            </a:r>
            <a:r>
              <a:rPr lang="el-GR" sz="2800" dirty="0" smtClean="0"/>
              <a:t>ια τις ασύρματες ζεύξεις του συστήματος ισχύει η αρχή της αντιστροφής.</a:t>
            </a:r>
            <a:endParaRPr lang="en-GB" sz="2800" dirty="0" smtClean="0"/>
          </a:p>
        </p:txBody>
      </p:sp>
      <p:sp>
        <p:nvSpPr>
          <p:cNvPr id="16388"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7A51108E-B8C7-440B-9B36-CBD01EC032A8}" type="slidenum">
              <a:rPr lang="el-GR" sz="1400" b="0" smtClean="0">
                <a:latin typeface="+mn-lt"/>
                <a:cs typeface="+mn-cs"/>
              </a:rPr>
              <a:pPr algn="r">
                <a:defRPr/>
              </a:pPr>
              <a:t>15</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2734831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Ιδανική </a:t>
            </a:r>
            <a:r>
              <a:rPr lang="el-GR" b="1" dirty="0" err="1" smtClean="0"/>
              <a:t>κυψελωτή</a:t>
            </a:r>
            <a:r>
              <a:rPr lang="el-GR" b="1" dirty="0" smtClean="0"/>
              <a:t> δομή (2 από 4)</a:t>
            </a:r>
            <a:endParaRPr lang="el-GR" dirty="0"/>
          </a:p>
        </p:txBody>
      </p:sp>
      <p:sp>
        <p:nvSpPr>
          <p:cNvPr id="17410" name="Θέση περιεχομένου 1"/>
          <p:cNvSpPr>
            <a:spLocks noGrp="1" noChangeArrowheads="1"/>
          </p:cNvSpPr>
          <p:nvPr>
            <p:ph idx="1"/>
          </p:nvPr>
        </p:nvSpPr>
        <p:spPr/>
        <p:txBody>
          <a:bodyPr/>
          <a:lstStyle/>
          <a:p>
            <a:pPr marL="521208" indent="-521208" eaLnBrk="1" hangingPunct="1">
              <a:spcBef>
                <a:spcPts val="0"/>
              </a:spcBef>
              <a:spcAft>
                <a:spcPts val="3000"/>
              </a:spcAft>
              <a:buClr>
                <a:srgbClr val="333399"/>
              </a:buClr>
              <a:buSzPct val="70000"/>
              <a:buFont typeface="Wingdings" panose="05000000000000000000" pitchFamily="2" charset="2"/>
              <a:buChar char="n"/>
            </a:pPr>
            <a:r>
              <a:rPr lang="el-GR" dirty="0" smtClean="0"/>
              <a:t>Σε ένα ιδανικό </a:t>
            </a:r>
            <a:r>
              <a:rPr lang="el-GR" dirty="0" err="1" smtClean="0"/>
              <a:t>κυψελωτό</a:t>
            </a:r>
            <a:r>
              <a:rPr lang="el-GR" dirty="0" smtClean="0"/>
              <a:t> σύστημα:</a:t>
            </a:r>
          </a:p>
          <a:p>
            <a:pPr marL="1257300" indent="-571500" eaLnBrk="1" hangingPunct="1">
              <a:spcBef>
                <a:spcPts val="0"/>
              </a:spcBef>
              <a:spcAft>
                <a:spcPts val="1800"/>
              </a:spcAft>
              <a:buClr>
                <a:srgbClr val="666699"/>
              </a:buClr>
              <a:buSzPct val="70000"/>
              <a:buFont typeface="Wingdings 2" panose="05020102010507070707" pitchFamily="18" charset="2"/>
              <a:buChar char="£"/>
            </a:pPr>
            <a:r>
              <a:rPr lang="el-GR" sz="2800" dirty="0" smtClean="0"/>
              <a:t>Οι κυψέλες θα είναι κυκλικές.</a:t>
            </a:r>
          </a:p>
          <a:p>
            <a:pPr marL="1257300" indent="-571500" eaLnBrk="1" hangingPunct="1">
              <a:spcBef>
                <a:spcPts val="0"/>
              </a:spcBef>
              <a:buClr>
                <a:srgbClr val="666699"/>
              </a:buClr>
              <a:buSzPct val="70000"/>
              <a:buFont typeface="Wingdings 2" panose="05020102010507070707" pitchFamily="18" charset="2"/>
              <a:buChar char="£"/>
            </a:pPr>
            <a:r>
              <a:rPr lang="el-GR" sz="2800" dirty="0" smtClean="0"/>
              <a:t>Η περιοχή εξυπηρέτησης μπορεί να καλυφθεί με σταθμούς βάσης διατεταγμένους σε τετραγωνικά, τριγωνικά ή εξαγωνικά πλέγματα.</a:t>
            </a:r>
            <a:endParaRPr lang="en-GB" sz="2800" dirty="0" smtClean="0"/>
          </a:p>
        </p:txBody>
      </p:sp>
      <p:sp>
        <p:nvSpPr>
          <p:cNvPr id="17412"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AB08A2A0-7150-4CB0-83E6-55E6D139DD2A}" type="slidenum">
              <a:rPr lang="el-GR" sz="1400" b="0" smtClean="0">
                <a:latin typeface="+mn-lt"/>
                <a:cs typeface="+mn-cs"/>
              </a:rPr>
              <a:pPr algn="r">
                <a:defRPr/>
              </a:pPr>
              <a:t>16</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2780859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Ιδανική </a:t>
            </a:r>
            <a:r>
              <a:rPr lang="el-GR" b="1" dirty="0" err="1" smtClean="0"/>
              <a:t>κυψελωτή</a:t>
            </a:r>
            <a:r>
              <a:rPr lang="el-GR" b="1" dirty="0" smtClean="0"/>
              <a:t> δομή (3 από 4)</a:t>
            </a:r>
            <a:endParaRPr lang="el-GR" dirty="0"/>
          </a:p>
        </p:txBody>
      </p:sp>
      <p:pic>
        <p:nvPicPr>
          <p:cNvPr id="4" name="Θέση περιεχομένου 1" descr="Εικόνα της κυψελωτής δομή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16" y="1524000"/>
            <a:ext cx="6663584" cy="4892493"/>
          </a:xfrm>
        </p:spPr>
      </p:pic>
      <p:sp>
        <p:nvSpPr>
          <p:cNvPr id="18443"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6E3DCCB-3554-4648-8D43-51D0924A6624}" type="slidenum">
              <a:rPr lang="el-GR" sz="1400" b="0" smtClean="0">
                <a:latin typeface="+mn-lt"/>
                <a:cs typeface="+mn-cs"/>
              </a:rPr>
              <a:pPr algn="r">
                <a:defRPr/>
              </a:pPr>
              <a:t>17</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2579451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Ιδανική </a:t>
            </a:r>
            <a:r>
              <a:rPr lang="el-GR" b="1" dirty="0" err="1" smtClean="0"/>
              <a:t>κυψελωτή</a:t>
            </a:r>
            <a:r>
              <a:rPr lang="el-GR" b="1" dirty="0" smtClean="0"/>
              <a:t> δομή (4 από 4)</a:t>
            </a:r>
            <a:endParaRPr lang="el-GR" dirty="0"/>
          </a:p>
        </p:txBody>
      </p:sp>
      <p:sp>
        <p:nvSpPr>
          <p:cNvPr id="23554"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800" dirty="0" smtClean="0"/>
              <a:t>Για να αποφευχθούν οι επικαλυπτόμενες περιοχές, και για να έχουμε καλύτερη προσέγγιση στη μελέτη των </a:t>
            </a:r>
            <a:r>
              <a:rPr lang="el-GR" sz="2800" dirty="0" err="1" smtClean="0"/>
              <a:t>κυψελωτών</a:t>
            </a:r>
            <a:r>
              <a:rPr lang="el-GR" sz="2800" dirty="0" smtClean="0"/>
              <a:t> συστημάτων.</a:t>
            </a:r>
          </a:p>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800" dirty="0" smtClean="0"/>
              <a:t>Κυψέλες με σχήμα κανονικού πολυγώνου:</a:t>
            </a:r>
          </a:p>
          <a:p>
            <a:pPr marL="1143000" lvl="1" indent="-457200" eaLnBrk="1" hangingPunct="1">
              <a:spcBef>
                <a:spcPts val="0"/>
              </a:spcBef>
              <a:spcAft>
                <a:spcPts val="2400"/>
              </a:spcAft>
              <a:buClr>
                <a:srgbClr val="666699"/>
              </a:buClr>
              <a:buSzPct val="70000"/>
              <a:buFont typeface="Wingdings 2" panose="05020102010507070707" pitchFamily="18" charset="2"/>
              <a:buChar char="£"/>
            </a:pPr>
            <a:r>
              <a:rPr lang="el-GR" sz="2400" dirty="0"/>
              <a:t>Τ</a:t>
            </a:r>
            <a:r>
              <a:rPr lang="el-GR" sz="2400" dirty="0" smtClean="0"/>
              <a:t>ρίγωνο, τετράγωνο και εξάγωνο.</a:t>
            </a:r>
          </a:p>
          <a:p>
            <a:pPr marL="521208" indent="-521208" eaLnBrk="1" hangingPunct="1">
              <a:spcBef>
                <a:spcPts val="0"/>
              </a:spcBef>
              <a:buClr>
                <a:srgbClr val="333399"/>
              </a:buClr>
              <a:buSzPct val="70000"/>
              <a:buFont typeface="Wingdings" panose="05000000000000000000" pitchFamily="2" charset="2"/>
              <a:buChar char="n"/>
            </a:pPr>
            <a:r>
              <a:rPr lang="el-GR" sz="2800" dirty="0" smtClean="0"/>
              <a:t>Οι ιδανικές αναπαραστάσεις των κυψελών είναι χρήσιμες, όταν ασχολείται κάποιος με θέματα επίδοσης των συστημάτων.</a:t>
            </a:r>
            <a:endParaRPr lang="en-GB" sz="2800" dirty="0" smtClean="0"/>
          </a:p>
        </p:txBody>
      </p:sp>
      <p:sp>
        <p:nvSpPr>
          <p:cNvPr id="23557"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1D091CF1-CD1D-46F1-89F9-4450465EDDA9}" type="slidenum">
              <a:rPr lang="el-GR" sz="1400" b="0" smtClean="0">
                <a:latin typeface="+mn-lt"/>
                <a:cs typeface="+mn-cs"/>
              </a:rPr>
              <a:pPr algn="r">
                <a:defRPr/>
              </a:pPr>
              <a:t>18</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142081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noChangeArrowheads="1"/>
          </p:cNvSpPr>
          <p:nvPr>
            <p:ph type="title"/>
          </p:nvPr>
        </p:nvSpPr>
        <p:spPr/>
        <p:txBody>
          <a:bodyPr anchor="ctr">
            <a:normAutofit/>
          </a:bodyPr>
          <a:lstStyle/>
          <a:p>
            <a:pPr eaLnBrk="1" hangingPunct="1"/>
            <a:r>
              <a:rPr lang="el-GR" b="1" dirty="0" smtClean="0"/>
              <a:t>Μονοδιάστατα συστήματα</a:t>
            </a:r>
            <a:endParaRPr lang="en-GB" b="1" dirty="0" smtClean="0"/>
          </a:p>
        </p:txBody>
      </p:sp>
      <p:pic>
        <p:nvPicPr>
          <p:cNvPr id="3" name="Θέση περιεχομένου 1" descr="Εικόνα ενός μονοδιάστατου συστήματο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920765"/>
            <a:ext cx="8229600" cy="3884832"/>
          </a:xfrm>
        </p:spPr>
      </p:pic>
      <p:sp>
        <p:nvSpPr>
          <p:cNvPr id="24583"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9FEBB1A-D514-4D10-B5C8-7426542BD156}" type="slidenum">
              <a:rPr lang="el-GR" sz="1400" b="0" smtClean="0">
                <a:latin typeface="+mn-lt"/>
                <a:cs typeface="+mn-cs"/>
              </a:rPr>
              <a:pPr algn="r">
                <a:defRPr/>
              </a:pPr>
              <a:t>19</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4182214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b="1" smtClean="0"/>
              <a:t>Χρηματοδότηση </a:t>
            </a:r>
          </a:p>
        </p:txBody>
      </p:sp>
      <p:sp>
        <p:nvSpPr>
          <p:cNvPr id="3075" name="Θέση περιεχομένου 1"/>
          <p:cNvSpPr>
            <a:spLocks noGrp="1"/>
          </p:cNvSpPr>
          <p:nvPr>
            <p:ph idx="1"/>
          </p:nvPr>
        </p:nvSpPr>
        <p:spPr/>
        <p:txBody>
          <a:bodyPr/>
          <a:lstStyle/>
          <a:p>
            <a:pPr eaLnBrk="1" hangingPunct="1">
              <a:spcBef>
                <a:spcPct val="0"/>
              </a:spcBef>
              <a:spcAft>
                <a:spcPts val="600"/>
              </a:spcAft>
            </a:pPr>
            <a:r>
              <a:rPr lang="el-GR" sz="2000" smtClean="0"/>
              <a:t>Το παρόν εκπαιδευτικό υλικό έχει αναπτυχθεί στο πλαίσιο του εκπαιδευτικού έργου του διδάσκοντα</a:t>
            </a:r>
            <a:r>
              <a:rPr lang="en-US" sz="2000" smtClean="0"/>
              <a:t>.</a:t>
            </a:r>
            <a:r>
              <a:rPr lang="el-GR" sz="2000" smtClean="0"/>
              <a:t> </a:t>
            </a:r>
            <a:endParaRPr lang="en-US" sz="2000" smtClean="0"/>
          </a:p>
          <a:p>
            <a:pPr eaLnBrk="1" hangingPunct="1">
              <a:spcBef>
                <a:spcPct val="0"/>
              </a:spcBef>
              <a:spcAft>
                <a:spcPts val="600"/>
              </a:spcAft>
            </a:pPr>
            <a:r>
              <a:rPr lang="el-GR" sz="2000" smtClean="0">
                <a:solidFill>
                  <a:srgbClr val="000000"/>
                </a:solidFill>
              </a:rPr>
              <a:t>Το έργο «</a:t>
            </a:r>
            <a:r>
              <a:rPr lang="el-GR" sz="2000" b="1" smtClean="0">
                <a:solidFill>
                  <a:srgbClr val="000000"/>
                </a:solidFill>
              </a:rPr>
              <a:t>Ανοικτά Ακαδημαϊκά Μαθήματα στο Τ.Ε.Ι. Θεσσαλίας</a:t>
            </a:r>
            <a:r>
              <a:rPr lang="el-GR" sz="2000" smtClean="0">
                <a:solidFill>
                  <a:srgbClr val="000000"/>
                </a:solidFill>
              </a:rPr>
              <a:t>» έχει χρηματοδοτήσει μόνο τη αναδιαμόρφωση του εκπαιδευτικού υλικού.</a:t>
            </a:r>
            <a:endParaRPr lang="el-GR" sz="2000" smtClean="0"/>
          </a:p>
          <a:p>
            <a:pPr eaLnBrk="1" hangingPunct="1">
              <a:spcBef>
                <a:spcPct val="0"/>
              </a:spcBef>
            </a:pPr>
            <a:r>
              <a:rPr 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smtClean="0"/>
              <a:t>. </a:t>
            </a:r>
            <a:endParaRPr lang="el-GR" sz="2000" smtClean="0"/>
          </a:p>
        </p:txBody>
      </p:sp>
      <p:pic>
        <p:nvPicPr>
          <p:cNvPr id="307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Θέση αριθμού διαφάνειας 1" desc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7CE36B-80CE-44A7-B902-61BCD890CB83}" type="slidenum">
              <a:rPr lang="el-GR" sz="1400" smtClean="0">
                <a:solidFill>
                  <a:srgbClr val="000000"/>
                </a:solidFill>
                <a:latin typeface="+mn-lt"/>
              </a:rPr>
              <a:pPr fontAlgn="base">
                <a:spcBef>
                  <a:spcPct val="0"/>
                </a:spcBef>
                <a:spcAft>
                  <a:spcPct val="0"/>
                </a:spcAft>
                <a:defRPr/>
              </a:pPr>
              <a:t>2</a:t>
            </a:fld>
            <a:endParaRPr lang="el-GR" sz="1400" smtClean="0">
              <a:solidFill>
                <a:srgbClr val="000000"/>
              </a:solidFill>
              <a:latin typeface="+mn-lt"/>
            </a:endParaRPr>
          </a:p>
        </p:txBody>
      </p:sp>
    </p:spTree>
    <p:custDataLst>
      <p:tags r:id="rId1"/>
    </p:custDataLst>
    <p:extLst>
      <p:ext uri="{BB962C8B-B14F-4D97-AF65-F5344CB8AC3E}">
        <p14:creationId xmlns:p14="http://schemas.microsoft.com/office/powerpoint/2010/main" val="338162070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noChangeArrowheads="1"/>
          </p:cNvSpPr>
          <p:nvPr>
            <p:ph type="title"/>
          </p:nvPr>
        </p:nvSpPr>
        <p:spPr/>
        <p:txBody>
          <a:bodyPr anchor="ctr">
            <a:normAutofit fontScale="90000"/>
          </a:bodyPr>
          <a:lstStyle/>
          <a:p>
            <a:pPr eaLnBrk="1" hangingPunct="1"/>
            <a:r>
              <a:rPr lang="el-GR" b="1" dirty="0" smtClean="0">
                <a:latin typeface="+mn-lt"/>
              </a:rPr>
              <a:t>Συστήματα δύο διαστάσεων: Τετραγωνικές κυψέλες</a:t>
            </a:r>
            <a:endParaRPr lang="en-GB" b="1" dirty="0" smtClean="0">
              <a:latin typeface="+mn-lt"/>
            </a:endParaRPr>
          </a:p>
        </p:txBody>
      </p:sp>
      <p:pic>
        <p:nvPicPr>
          <p:cNvPr id="4" name="Θέση περιεχομένου 1" descr="Εικόνα τετραγωνικής κυψέλη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0544" y="1600200"/>
            <a:ext cx="6956656" cy="4771905"/>
          </a:xfrm>
        </p:spPr>
      </p:pic>
      <p:sp>
        <p:nvSpPr>
          <p:cNvPr id="25605"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63A2C56E-7C53-45AB-851D-B5C120777CA8}" type="slidenum">
              <a:rPr lang="el-GR" sz="1400" b="0" smtClean="0">
                <a:latin typeface="+mn-lt"/>
                <a:cs typeface="+mn-cs"/>
              </a:rPr>
              <a:pPr algn="r">
                <a:defRPr/>
              </a:pPr>
              <a:t>20</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3106139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noChangeArrowheads="1"/>
          </p:cNvSpPr>
          <p:nvPr>
            <p:ph type="title"/>
          </p:nvPr>
        </p:nvSpPr>
        <p:spPr/>
        <p:txBody>
          <a:bodyPr anchor="ctr">
            <a:normAutofit/>
          </a:bodyPr>
          <a:lstStyle/>
          <a:p>
            <a:r>
              <a:rPr lang="el-GR" b="1" dirty="0"/>
              <a:t>Τετραγωνικές </a:t>
            </a:r>
            <a:r>
              <a:rPr lang="el-GR" b="1" dirty="0" smtClean="0"/>
              <a:t>κυψέλες</a:t>
            </a:r>
            <a:endParaRPr lang="en-GB" b="1" dirty="0" smtClean="0">
              <a:latin typeface="Arial" pitchFamily="34" charset="0"/>
            </a:endParaRPr>
          </a:p>
        </p:txBody>
      </p:sp>
      <p:pic>
        <p:nvPicPr>
          <p:cNvPr id="3" name="Θέση περιεχομένου 1" descr="Εικόνα με τους τύπου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5683" y="1600200"/>
            <a:ext cx="7172633" cy="4525963"/>
          </a:xfrm>
        </p:spPr>
      </p:pic>
      <p:sp>
        <p:nvSpPr>
          <p:cNvPr id="26634"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10BE727F-73AD-4DE4-BF89-260BF6123B08}" type="slidenum">
              <a:rPr lang="el-GR" sz="1400" b="0" smtClean="0">
                <a:latin typeface="+mn-lt"/>
                <a:cs typeface="+mn-cs"/>
              </a:rPr>
              <a:pPr algn="r">
                <a:defRPr/>
              </a:pPr>
              <a:t>21</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3084867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a:spLocks noGrp="1"/>
          </p:cNvSpPr>
          <p:nvPr>
            <p:ph type="title"/>
          </p:nvPr>
        </p:nvSpPr>
        <p:spPr/>
        <p:txBody>
          <a:bodyPr/>
          <a:lstStyle/>
          <a:p>
            <a:r>
              <a:rPr lang="el-GR" b="1" dirty="0" smtClean="0"/>
              <a:t>Τετραγωνικές κυψέλες: Κ=25</a:t>
            </a:r>
            <a:endParaRPr lang="el-GR" dirty="0"/>
          </a:p>
        </p:txBody>
      </p:sp>
      <p:pic>
        <p:nvPicPr>
          <p:cNvPr id="5" name="Θέση περιεχομένου 1" descr="Εικόνα τετραγωνικής κυψέλη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0543" y="1600200"/>
            <a:ext cx="6956657" cy="4771906"/>
          </a:xfrm>
        </p:spPr>
      </p:pic>
      <p:sp>
        <p:nvSpPr>
          <p:cNvPr id="27653"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3FD39E85-04D3-4A5D-B45C-11ABA16F17E6}" type="slidenum">
              <a:rPr lang="el-GR" sz="1400" b="0" smtClean="0">
                <a:latin typeface="+mn-lt"/>
                <a:cs typeface="+mn-cs"/>
              </a:rPr>
              <a:pPr algn="r">
                <a:defRPr/>
              </a:pPr>
              <a:t>22</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2592138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a:spLocks noGrp="1"/>
          </p:cNvSpPr>
          <p:nvPr>
            <p:ph type="title"/>
          </p:nvPr>
        </p:nvSpPr>
        <p:spPr/>
        <p:txBody>
          <a:bodyPr>
            <a:normAutofit/>
          </a:bodyPr>
          <a:lstStyle/>
          <a:p>
            <a:r>
              <a:rPr lang="el-GR" b="1" dirty="0" smtClean="0"/>
              <a:t>Εξαγωνικές κυψέλες (1 από 3)</a:t>
            </a:r>
            <a:endParaRPr lang="el-GR" b="1" dirty="0"/>
          </a:p>
        </p:txBody>
      </p:sp>
      <p:pic>
        <p:nvPicPr>
          <p:cNvPr id="5" name="Θέση περιεχομένου 1" descr="Εικόνα της κυψέλη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3494" y="1600200"/>
            <a:ext cx="6665106" cy="4756150"/>
          </a:xfrm>
        </p:spPr>
      </p:pic>
      <p:sp>
        <p:nvSpPr>
          <p:cNvPr id="28677"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60EE08E1-148C-48F6-BCFA-1304CA3F600F}" type="slidenum">
              <a:rPr lang="el-GR" sz="1400" b="0" smtClean="0">
                <a:latin typeface="+mn-lt"/>
                <a:cs typeface="+mn-cs"/>
              </a:rPr>
              <a:pPr algn="r">
                <a:defRPr/>
              </a:pPr>
              <a:t>23</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120146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Εξαγωνικές κυψέλες (2 από 3)</a:t>
            </a:r>
            <a:endParaRPr lang="el-GR" dirty="0"/>
          </a:p>
        </p:txBody>
      </p:sp>
      <p:pic>
        <p:nvPicPr>
          <p:cNvPr id="6" name="Θέση περιεχομένου 1" descr="Εικόνα εξαγωνικής κυψέλη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0735" y="1600200"/>
            <a:ext cx="6342530" cy="4525963"/>
          </a:xfrm>
        </p:spPr>
      </p:pic>
      <p:sp>
        <p:nvSpPr>
          <p:cNvPr id="29702"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389A84BA-CB44-471C-8E6E-15824B85D607}" type="slidenum">
              <a:rPr lang="el-GR" sz="1400" b="0" smtClean="0">
                <a:latin typeface="+mn-lt"/>
                <a:cs typeface="+mn-cs"/>
              </a:rPr>
              <a:pPr algn="r">
                <a:defRPr/>
              </a:pPr>
              <a:t>24</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1691795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Εξαγωνικές κυψέλες (3 από 3)</a:t>
            </a:r>
            <a:endParaRPr lang="el-GR" dirty="0"/>
          </a:p>
        </p:txBody>
      </p:sp>
      <p:pic>
        <p:nvPicPr>
          <p:cNvPr id="4" name="Θέση περιεχομένου 1" descr="Εικόνα με τύπου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698" y="1600200"/>
            <a:ext cx="7264603" cy="4525963"/>
          </a:xfrm>
        </p:spPr>
      </p:pic>
      <p:sp>
        <p:nvSpPr>
          <p:cNvPr id="30730"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F035B50-D5DB-4140-AE46-90C4E978FD1A}" type="slidenum">
              <a:rPr lang="el-GR" sz="1400" b="0" smtClean="0">
                <a:latin typeface="+mn-lt"/>
                <a:cs typeface="+mn-cs"/>
              </a:rPr>
              <a:pPr algn="r">
                <a:defRPr/>
              </a:pPr>
              <a:t>25</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3308468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Συστήματα δύο διαστάσεων με Κ=4</a:t>
            </a:r>
            <a:endParaRPr lang="el-GR" b="1" dirty="0"/>
          </a:p>
        </p:txBody>
      </p:sp>
      <p:pic>
        <p:nvPicPr>
          <p:cNvPr id="6" name="Θέση περιεχομένου 1" descr="Εικόνα του συστήματο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38283" y="1600200"/>
            <a:ext cx="5867434" cy="4525963"/>
          </a:xfrm>
        </p:spPr>
      </p:pic>
      <p:sp>
        <p:nvSpPr>
          <p:cNvPr id="31748"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7DB28AAA-A4AE-4448-8BEA-3E39A1213BFB}" type="slidenum">
              <a:rPr lang="el-GR" sz="1400" b="0" smtClean="0">
                <a:latin typeface="+mn-lt"/>
                <a:cs typeface="+mn-cs"/>
              </a:rPr>
              <a:pPr algn="r">
                <a:defRPr/>
              </a:pPr>
              <a:t>26</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1575027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Συστήματα δύο διαστάσεων με Κ=12</a:t>
            </a:r>
            <a:endParaRPr lang="el-GR" dirty="0"/>
          </a:p>
        </p:txBody>
      </p:sp>
      <p:pic>
        <p:nvPicPr>
          <p:cNvPr id="6" name="Θέση περιεχομένου 1" descr="Εικόνα του συστήματο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38283" y="1600200"/>
            <a:ext cx="5867434" cy="4525963"/>
          </a:xfrm>
        </p:spPr>
      </p:pic>
      <p:sp>
        <p:nvSpPr>
          <p:cNvPr id="32772"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6A4E8B51-BE5B-41EC-A52F-6F264AED4956}" type="slidenum">
              <a:rPr lang="el-GR" sz="1400" b="0" smtClean="0">
                <a:latin typeface="+mn-lt"/>
                <a:cs typeface="+mn-cs"/>
              </a:rPr>
              <a:pPr algn="r">
                <a:defRPr/>
              </a:pPr>
              <a:t>27</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75983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Συστήματα δύο διαστάσεων με Κ=7</a:t>
            </a:r>
            <a:endParaRPr lang="el-GR" dirty="0"/>
          </a:p>
        </p:txBody>
      </p:sp>
      <p:pic>
        <p:nvPicPr>
          <p:cNvPr id="4" name="Θέση περιεχομένου 1" descr="Εικόνα του συστήματο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38283" y="1600200"/>
            <a:ext cx="5867434" cy="4525963"/>
          </a:xfrm>
        </p:spPr>
      </p:pic>
      <p:sp>
        <p:nvSpPr>
          <p:cNvPr id="33796"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1425D868-E606-4C52-B4A5-4B95E45AB872}" type="slidenum">
              <a:rPr lang="el-GR" sz="1400" b="0" smtClean="0">
                <a:latin typeface="+mn-lt"/>
                <a:cs typeface="+mn-cs"/>
              </a:rPr>
              <a:pPr algn="r">
                <a:defRPr/>
              </a:pPr>
              <a:t>28</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659414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noChangeArrowheads="1"/>
          </p:cNvSpPr>
          <p:nvPr>
            <p:ph type="title"/>
          </p:nvPr>
        </p:nvSpPr>
        <p:spPr/>
        <p:txBody>
          <a:bodyPr anchor="ctr">
            <a:noAutofit/>
          </a:bodyPr>
          <a:lstStyle/>
          <a:p>
            <a:pPr eaLnBrk="1" hangingPunct="1"/>
            <a:r>
              <a:rPr lang="el-GR" sz="4000" b="1" dirty="0" smtClean="0"/>
              <a:t>Παράγοντες των </a:t>
            </a:r>
            <a:br>
              <a:rPr lang="el-GR" sz="4000" b="1" dirty="0" smtClean="0"/>
            </a:br>
            <a:r>
              <a:rPr lang="el-GR" sz="4000" b="1" dirty="0" err="1" smtClean="0"/>
              <a:t>κυψελωτών</a:t>
            </a:r>
            <a:r>
              <a:rPr lang="el-GR" sz="4000" b="1" dirty="0" smtClean="0"/>
              <a:t> συστημάτων</a:t>
            </a:r>
            <a:endParaRPr lang="en-US" sz="4000" b="1" dirty="0" smtClean="0"/>
          </a:p>
        </p:txBody>
      </p:sp>
      <p:sp>
        <p:nvSpPr>
          <p:cNvPr id="34819" name="Θέση περιεχομένου 1"/>
          <p:cNvSpPr>
            <a:spLocks noGrp="1" noChangeArrowheads="1"/>
          </p:cNvSpPr>
          <p:nvPr>
            <p:ph idx="1"/>
          </p:nvPr>
        </p:nvSpPr>
        <p:spPr/>
        <p:txBody>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400" dirty="0" smtClean="0"/>
              <a:t>Βασικός παράγοντας στη σχεδίαση των </a:t>
            </a:r>
            <a:r>
              <a:rPr lang="el-GR" sz="2400" dirty="0" err="1" smtClean="0"/>
              <a:t>κυψελωτών</a:t>
            </a:r>
            <a:r>
              <a:rPr lang="el-GR" sz="2400" dirty="0" smtClean="0"/>
              <a:t> συστημάτων είναι η δυνατότητα εξυπηρέτησης της τηλεπικοινωνιακής κίνησης.</a:t>
            </a:r>
            <a:endParaRPr lang="en-US" sz="2400" dirty="0" smtClean="0"/>
          </a:p>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400" dirty="0" smtClean="0"/>
              <a:t>Μετά τη </a:t>
            </a:r>
            <a:r>
              <a:rPr lang="el-GR" sz="2400" dirty="0" err="1" smtClean="0"/>
              <a:t>διαστασιολόγηση</a:t>
            </a:r>
            <a:r>
              <a:rPr lang="el-GR" sz="2400" dirty="0" smtClean="0"/>
              <a:t> του συστήματος, οι </a:t>
            </a:r>
            <a:r>
              <a:rPr lang="el-GR" sz="2400" dirty="0" err="1" smtClean="0"/>
              <a:t>ραδιοδίαυλοι</a:t>
            </a:r>
            <a:r>
              <a:rPr lang="el-GR" sz="2400" dirty="0" smtClean="0"/>
              <a:t> κατανέμονται στις κυψέλες λαμβάνοντας υπόψη</a:t>
            </a:r>
            <a:r>
              <a:rPr lang="en-US" sz="2400" dirty="0" smtClean="0"/>
              <a:t>:</a:t>
            </a:r>
          </a:p>
          <a:p>
            <a:pPr marL="1143000" lvl="1" indent="-457200" eaLnBrk="1" hangingPunct="1">
              <a:spcBef>
                <a:spcPts val="0"/>
              </a:spcBef>
              <a:spcAft>
                <a:spcPts val="600"/>
              </a:spcAft>
              <a:buClr>
                <a:srgbClr val="666699"/>
              </a:buClr>
              <a:buSzPct val="70000"/>
              <a:buFont typeface="Wingdings 2" panose="05020102010507070707" pitchFamily="18" charset="2"/>
              <a:buChar char="£"/>
            </a:pPr>
            <a:r>
              <a:rPr lang="el-GR" sz="2400" dirty="0"/>
              <a:t>Τ</a:t>
            </a:r>
            <a:r>
              <a:rPr lang="el-GR" sz="2400" dirty="0" smtClean="0"/>
              <a:t>ην πυκνότητα των χρηστών σε κάθε κυψέλη.</a:t>
            </a:r>
            <a:endParaRPr lang="en-US" sz="2400" dirty="0" smtClean="0"/>
          </a:p>
          <a:p>
            <a:pPr marL="1143000" lvl="1" indent="-457200" eaLnBrk="1" hangingPunct="1">
              <a:spcBef>
                <a:spcPts val="0"/>
              </a:spcBef>
              <a:spcAft>
                <a:spcPts val="600"/>
              </a:spcAft>
              <a:buClr>
                <a:srgbClr val="666699"/>
              </a:buClr>
              <a:buSzPct val="70000"/>
              <a:buFont typeface="Wingdings 2" panose="05020102010507070707" pitchFamily="18" charset="2"/>
              <a:buChar char="£"/>
            </a:pPr>
            <a:r>
              <a:rPr lang="el-GR" sz="2400" dirty="0" smtClean="0"/>
              <a:t>Την απόσταση επαναχρησιμοποίησης συχνοτήτων.</a:t>
            </a:r>
            <a:endParaRPr lang="en-US" sz="2400" dirty="0" smtClean="0"/>
          </a:p>
          <a:p>
            <a:pPr marL="1143000" lvl="1" indent="-457200" eaLnBrk="1" hangingPunct="1">
              <a:spcBef>
                <a:spcPts val="0"/>
              </a:spcBef>
              <a:buClr>
                <a:srgbClr val="666699"/>
              </a:buClr>
              <a:buSzPct val="70000"/>
              <a:buFont typeface="Wingdings 2" panose="05020102010507070707" pitchFamily="18" charset="2"/>
              <a:buChar char="£"/>
            </a:pPr>
            <a:r>
              <a:rPr lang="el-GR" sz="2400" dirty="0" smtClean="0"/>
              <a:t>Το διαθέσιμο φάσμα</a:t>
            </a:r>
            <a:r>
              <a:rPr lang="el-GR" dirty="0" smtClean="0"/>
              <a:t>.</a:t>
            </a:r>
            <a:endParaRPr lang="en-US" dirty="0" smtClean="0"/>
          </a:p>
        </p:txBody>
      </p:sp>
      <p:sp>
        <p:nvSpPr>
          <p:cNvPr id="34820"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3F859E4-6FF1-42AE-AF09-42BD38E821D7}" type="slidenum">
              <a:rPr lang="el-GR" sz="1400" b="0" smtClean="0">
                <a:latin typeface="+mn-lt"/>
                <a:cs typeface="+mn-cs"/>
              </a:rPr>
              <a:pPr algn="r">
                <a:defRPr/>
              </a:pPr>
              <a:t>29</a:t>
            </a:fld>
            <a:endParaRPr lang="el-GR" sz="1400" b="0" smtClean="0">
              <a:latin typeface="+mn-lt"/>
              <a:cs typeface="+mn-cs"/>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019030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smtClean="0"/>
              <a:t>Σκοποί ενότητας </a:t>
            </a:r>
          </a:p>
        </p:txBody>
      </p:sp>
      <p:sp>
        <p:nvSpPr>
          <p:cNvPr id="4099" name="Θέση περιεχομένου 1"/>
          <p:cNvSpPr>
            <a:spLocks noGrp="1"/>
          </p:cNvSpPr>
          <p:nvPr>
            <p:ph idx="1"/>
          </p:nvPr>
        </p:nvSpPr>
        <p:spPr>
          <a:xfrm>
            <a:off x="457200" y="1371600"/>
            <a:ext cx="8229600" cy="4876800"/>
          </a:xfrm>
        </p:spPr>
        <p:txBody>
          <a:bodyPr/>
          <a:lstStyle/>
          <a:p>
            <a:pPr marL="0" indent="0" eaLnBrk="1" hangingPunct="1">
              <a:spcBef>
                <a:spcPct val="0"/>
              </a:spcBef>
              <a:spcAft>
                <a:spcPts val="2400"/>
              </a:spcAft>
              <a:buFont typeface="Arial" pitchFamily="34" charset="0"/>
              <a:buNone/>
            </a:pPr>
            <a:r>
              <a:rPr lang="el-GR" sz="2800" dirty="0" smtClean="0"/>
              <a:t>Ο αναγνώστης να μπορεί να:</a:t>
            </a:r>
          </a:p>
          <a:p>
            <a:pPr marL="857250" lvl="1" indent="-457200" eaLnBrk="1" hangingPunct="1">
              <a:spcBef>
                <a:spcPct val="0"/>
              </a:spcBef>
              <a:spcAft>
                <a:spcPts val="1200"/>
              </a:spcAft>
              <a:buFont typeface="Calibri" pitchFamily="34" charset="0"/>
              <a:buAutoNum type="arabicParenR"/>
            </a:pPr>
            <a:r>
              <a:rPr lang="el-GR" sz="2400" dirty="0" smtClean="0"/>
              <a:t>υπολογίζει τον βαθμό και την απόσταση επαναχρησιμοποίησης δεδομένου συστήματος κινητών επικοινωνιών,</a:t>
            </a:r>
          </a:p>
          <a:p>
            <a:pPr marL="857250" lvl="1" indent="-457200" eaLnBrk="1" hangingPunct="1">
              <a:spcBef>
                <a:spcPct val="0"/>
              </a:spcBef>
              <a:spcAft>
                <a:spcPts val="1200"/>
              </a:spcAft>
              <a:buFont typeface="Calibri" pitchFamily="34" charset="0"/>
              <a:buAutoNum type="arabicParenR"/>
            </a:pPr>
            <a:r>
              <a:rPr lang="el-GR" sz="2400" dirty="0" smtClean="0"/>
              <a:t>υπολογίζει την χωρητικότητα και τον βαθμό εξυπηρέτησης,</a:t>
            </a:r>
          </a:p>
          <a:p>
            <a:pPr marL="857250" lvl="1" indent="-457200" eaLnBrk="1" hangingPunct="1">
              <a:spcBef>
                <a:spcPct val="0"/>
              </a:spcBef>
              <a:spcAft>
                <a:spcPts val="1200"/>
              </a:spcAft>
              <a:buFont typeface="Calibri" pitchFamily="34" charset="0"/>
              <a:buAutoNum type="arabicParenR"/>
            </a:pPr>
            <a:r>
              <a:rPr lang="el-GR" sz="2400" dirty="0" smtClean="0"/>
              <a:t>τους πόρους που απαιτούνται και την κατανομή τους για την εξυπηρέτηση δεδομένου αριθμού χρηστών,</a:t>
            </a:r>
          </a:p>
          <a:p>
            <a:pPr marL="857250" lvl="1" indent="-457200" eaLnBrk="1" hangingPunct="1">
              <a:spcBef>
                <a:spcPct val="0"/>
              </a:spcBef>
              <a:spcAft>
                <a:spcPts val="600"/>
              </a:spcAft>
              <a:buFont typeface="Calibri" pitchFamily="34" charset="0"/>
              <a:buAutoNum type="arabicParenR"/>
            </a:pPr>
            <a:r>
              <a:rPr lang="el-GR" sz="2400" dirty="0" smtClean="0"/>
              <a:t>συγκρίνει την επίδοση διαφορετικών συστημάτων κινητών επικοινωνιών ως προς το βαθμό εξυπηρέτησης.</a:t>
            </a:r>
          </a:p>
        </p:txBody>
      </p:sp>
      <p:sp>
        <p:nvSpPr>
          <p:cNvPr id="4100" name="Θέση υποσέλιδου 1" descr="."/>
          <p:cNvSpPr>
            <a:spLocks noGrp="1"/>
          </p:cNvSpPr>
          <p:nvPr>
            <p:ph type="ftr" sz="quarter" idx="11"/>
          </p:nvPr>
        </p:nvSpPr>
        <p:spPr bwMode="auto">
          <a:xfrm>
            <a:off x="2590800" y="6356350"/>
            <a:ext cx="3886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eaLnBrk="1" hangingPunct="1"/>
            <a:r>
              <a:rPr lang="el-GR" sz="1400" b="0" dirty="0" err="1" smtClean="0">
                <a:latin typeface="+mn-lt"/>
              </a:rPr>
              <a:t>Κυψελωτά</a:t>
            </a:r>
            <a:r>
              <a:rPr lang="el-GR" sz="1400" b="0" dirty="0" smtClean="0">
                <a:latin typeface="+mn-lt"/>
              </a:rPr>
              <a:t> συστήματα κινητών επικοινωνιών</a:t>
            </a:r>
          </a:p>
        </p:txBody>
      </p:sp>
      <p:sp>
        <p:nvSpPr>
          <p:cNvPr id="4101" name="Θέση αριθμού διαφάνειας 1" desc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BC3520-886D-4AD6-81E5-3744564170EC}" type="slidenum">
              <a:rPr lang="el-GR" sz="1400" smtClean="0">
                <a:latin typeface="+mn-lt"/>
              </a:rPr>
              <a:pPr fontAlgn="base">
                <a:spcBef>
                  <a:spcPct val="0"/>
                </a:spcBef>
                <a:spcAft>
                  <a:spcPct val="0"/>
                </a:spcAft>
                <a:defRPr/>
              </a:pPr>
              <a:t>3</a:t>
            </a:fld>
            <a:endParaRPr lang="el-GR" sz="1400" smtClean="0">
              <a:latin typeface="+mn-lt"/>
            </a:endParaRPr>
          </a:p>
        </p:txBody>
      </p:sp>
    </p:spTree>
    <p:extLst>
      <p:ext uri="{BB962C8B-B14F-4D97-AF65-F5344CB8AC3E}">
        <p14:creationId xmlns:p14="http://schemas.microsoft.com/office/powerpoint/2010/main" val="3541848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Τηλεπικοινωνιακή κίνηση </a:t>
            </a:r>
            <a:br>
              <a:rPr lang="el-GR" b="1" dirty="0" smtClean="0"/>
            </a:br>
            <a:r>
              <a:rPr lang="el-GR" b="1" dirty="0" smtClean="0"/>
              <a:t>στα</a:t>
            </a:r>
            <a:r>
              <a:rPr lang="el-GR" b="1" dirty="0"/>
              <a:t> </a:t>
            </a:r>
            <a:r>
              <a:rPr lang="el-GR" b="1" dirty="0" err="1" smtClean="0"/>
              <a:t>κυψελωτά</a:t>
            </a:r>
            <a:r>
              <a:rPr lang="el-GR" b="1" dirty="0" smtClean="0"/>
              <a:t> συστήματα (1/2)</a:t>
            </a:r>
            <a:endParaRPr lang="el-GR" b="1" dirty="0"/>
          </a:p>
        </p:txBody>
      </p:sp>
      <p:sp>
        <p:nvSpPr>
          <p:cNvPr id="35842" name="Θέση περιεχομένου 1"/>
          <p:cNvSpPr>
            <a:spLocks noGrp="1" noChangeArrowheads="1"/>
          </p:cNvSpPr>
          <p:nvPr>
            <p:ph idx="1"/>
          </p:nvPr>
        </p:nvSpPr>
        <p:spPr/>
        <p:txBody>
          <a:bodyPr/>
          <a:lstStyle/>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400" dirty="0" smtClean="0"/>
              <a:t>Τ</a:t>
            </a:r>
            <a:r>
              <a:rPr lang="el-GR" sz="2400" i="1" dirty="0" smtClean="0"/>
              <a:t>ηλεπικοινωνιακή κίνηση</a:t>
            </a:r>
            <a:r>
              <a:rPr lang="el-GR" sz="2400" dirty="0" smtClean="0"/>
              <a:t> ή απλά </a:t>
            </a:r>
            <a:r>
              <a:rPr lang="el-GR" sz="2400" i="1" dirty="0" smtClean="0"/>
              <a:t>κίνηση</a:t>
            </a:r>
            <a:r>
              <a:rPr lang="el-GR" sz="2400" dirty="0" smtClean="0"/>
              <a:t> στα </a:t>
            </a:r>
            <a:r>
              <a:rPr lang="el-GR" sz="2400" dirty="0" err="1" smtClean="0"/>
              <a:t>κυψελωτά</a:t>
            </a:r>
            <a:r>
              <a:rPr lang="el-GR" sz="2400" dirty="0" smtClean="0"/>
              <a:t> συστήματα, ορίζεται το σύνολο, όσο αφορά το πλήθος και τη διάρκεια, των κλήσεων από και προς τα κινητά τερματικά, οι οποίες πραγματοποιούνται μέσω ενός αριθμού διαύλων.</a:t>
            </a:r>
            <a:endParaRPr lang="en-US" sz="2400" dirty="0" smtClean="0"/>
          </a:p>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400" dirty="0" smtClean="0"/>
              <a:t>Η θεωρία της τηλεπικοινωνιακής κίνησης είναι ένα θέμα που έχει μελετηθεί εκτενώς στα τηλεφωνικά συστήματα, όπου χρησιμοποιείται η μεταγωγή κυκλώματος.</a:t>
            </a:r>
            <a:endParaRPr lang="en-US" sz="2400" dirty="0" smtClean="0"/>
          </a:p>
          <a:p>
            <a:pPr marL="521208" indent="-521208" eaLnBrk="1" hangingPunct="1">
              <a:spcBef>
                <a:spcPts val="0"/>
              </a:spcBef>
              <a:buClr>
                <a:srgbClr val="333399"/>
              </a:buClr>
              <a:buSzPct val="70000"/>
              <a:buFont typeface="Wingdings" panose="05000000000000000000" pitchFamily="2" charset="2"/>
              <a:buChar char="n"/>
            </a:pPr>
            <a:r>
              <a:rPr lang="el-GR" sz="2400" dirty="0" smtClean="0"/>
              <a:t>Ονομάζουμε κίνηση το σύνολο των τηλεφωνικών κλήσεων ή κλήσεων μετάδοσης δεδομένων με μεταγωγή κυκλώματος προς κάποιον σταθμό βάσης.</a:t>
            </a:r>
            <a:endParaRPr lang="en-US" sz="2400" dirty="0" smtClean="0"/>
          </a:p>
        </p:txBody>
      </p:sp>
      <p:sp>
        <p:nvSpPr>
          <p:cNvPr id="35844"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0358A714-85A2-49E6-9BE4-C4B1CCC69D8B}" type="slidenum">
              <a:rPr lang="el-GR" sz="1400" b="0" smtClean="0">
                <a:latin typeface="+mn-lt"/>
                <a:cs typeface="+mn-cs"/>
              </a:rPr>
              <a:pPr algn="r">
                <a:defRPr/>
              </a:pPr>
              <a:t>30</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2984684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Τηλεπικοινωνιακή κίνηση </a:t>
            </a:r>
            <a:br>
              <a:rPr lang="el-GR" b="1" dirty="0" smtClean="0"/>
            </a:br>
            <a:r>
              <a:rPr lang="el-GR" b="1" dirty="0" smtClean="0"/>
              <a:t>στα </a:t>
            </a:r>
            <a:r>
              <a:rPr lang="el-GR" b="1" dirty="0" err="1" smtClean="0"/>
              <a:t>κυψελωτά</a:t>
            </a:r>
            <a:r>
              <a:rPr lang="el-GR" b="1" dirty="0" smtClean="0"/>
              <a:t> συστήματα (2/2)</a:t>
            </a:r>
            <a:endParaRPr lang="el-GR" dirty="0"/>
          </a:p>
        </p:txBody>
      </p:sp>
      <p:sp>
        <p:nvSpPr>
          <p:cNvPr id="36866" name="Θέση περιεχομένου 1"/>
          <p:cNvSpPr>
            <a:spLocks noGrp="1" noChangeArrowheads="1"/>
          </p:cNvSpPr>
          <p:nvPr>
            <p:ph idx="1"/>
          </p:nvPr>
        </p:nvSpPr>
        <p:spPr/>
        <p:txBody>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800" dirty="0" smtClean="0"/>
              <a:t>Θεωρούμε έναν σταθμό βάσης που διαθέτει συγκεκριμένο αριθμό διαύλων για εξυπηρέτηση μεγάλου αριθμού χρηστών.</a:t>
            </a:r>
            <a:endParaRPr lang="en-US" sz="2800" dirty="0" smtClean="0"/>
          </a:p>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800" dirty="0" smtClean="0"/>
              <a:t>Η φορά της πρόσβασης δεν επηρεάζει την ανάλυση της κίνησης με βάση τη θεωρία αναμονής.</a:t>
            </a:r>
            <a:endParaRPr lang="en-US" sz="2800" dirty="0" smtClean="0"/>
          </a:p>
          <a:p>
            <a:pPr marL="521208" indent="-521208" eaLnBrk="1" hangingPunct="1">
              <a:spcBef>
                <a:spcPts val="0"/>
              </a:spcBef>
              <a:buClr>
                <a:srgbClr val="333399"/>
              </a:buClr>
              <a:buSzPct val="70000"/>
              <a:buFont typeface="Wingdings" panose="05000000000000000000" pitchFamily="2" charset="2"/>
              <a:buChar char="n"/>
            </a:pPr>
            <a:r>
              <a:rPr lang="el-GR" sz="2800" dirty="0" smtClean="0"/>
              <a:t>Η θεώρηση της κίνησης δεν εξαρτάται από τον τύπο της ασύρματης πρόσβασης ή τον τύπο της πολυπλεξίας που χρησιμοποιείται στον δίαυλο.</a:t>
            </a:r>
            <a:endParaRPr lang="en-US" sz="2800" dirty="0" smtClean="0"/>
          </a:p>
        </p:txBody>
      </p:sp>
      <p:sp>
        <p:nvSpPr>
          <p:cNvPr id="36868"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07F4E854-A463-452E-8187-11409F305358}" type="slidenum">
              <a:rPr lang="el-GR" sz="1400" b="0" smtClean="0">
                <a:latin typeface="+mn-lt"/>
                <a:cs typeface="+mn-cs"/>
              </a:rPr>
              <a:pPr algn="r">
                <a:defRPr/>
              </a:pPr>
              <a:t>31</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3273285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a:t>
            </a:r>
            <a:r>
              <a:rPr lang="el-GR" b="1" dirty="0" smtClean="0"/>
              <a:t>αράγοντες </a:t>
            </a:r>
            <a:br>
              <a:rPr lang="el-GR" b="1" dirty="0" smtClean="0"/>
            </a:br>
            <a:r>
              <a:rPr lang="el-GR" b="1" dirty="0" smtClean="0"/>
              <a:t>εξυπηρέτησης της κίνησης</a:t>
            </a:r>
            <a:endParaRPr lang="el-GR" b="1" dirty="0"/>
          </a:p>
        </p:txBody>
      </p:sp>
      <p:sp>
        <p:nvSpPr>
          <p:cNvPr id="37890"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1200"/>
              </a:spcAft>
              <a:buClr>
                <a:srgbClr val="333399"/>
              </a:buClr>
              <a:buSzPct val="70000"/>
              <a:buFont typeface="Wingdings" panose="05000000000000000000" pitchFamily="2" charset="2"/>
              <a:buChar char="n"/>
            </a:pPr>
            <a:r>
              <a:rPr lang="el-GR" dirty="0" smtClean="0"/>
              <a:t>Οι σημαντικότεροι παράγοντες για την εξυπηρέτηση της κίνησης είναι:</a:t>
            </a:r>
            <a:endParaRPr lang="en-US" dirty="0" smtClean="0"/>
          </a:p>
          <a:p>
            <a:pPr marL="1143000" indent="-521208" eaLnBrk="1" hangingPunct="1">
              <a:spcBef>
                <a:spcPts val="0"/>
              </a:spcBef>
              <a:spcAft>
                <a:spcPts val="600"/>
              </a:spcAft>
              <a:buClr>
                <a:srgbClr val="666699"/>
              </a:buClr>
              <a:buSzPct val="70000"/>
              <a:buFont typeface="Wingdings 2" panose="05020102010507070707" pitchFamily="18" charset="2"/>
              <a:buChar char="£"/>
            </a:pPr>
            <a:r>
              <a:rPr lang="el-GR" sz="2800" dirty="0"/>
              <a:t>Ο</a:t>
            </a:r>
            <a:r>
              <a:rPr lang="el-GR" sz="2800" dirty="0" smtClean="0"/>
              <a:t> ρυθμός άφιξης κλήσεων.</a:t>
            </a:r>
            <a:endParaRPr lang="en-US" sz="2800" dirty="0" smtClean="0"/>
          </a:p>
          <a:p>
            <a:pPr marL="1143000" indent="-521208" eaLnBrk="1" hangingPunct="1">
              <a:spcBef>
                <a:spcPts val="0"/>
              </a:spcBef>
              <a:spcAft>
                <a:spcPts val="600"/>
              </a:spcAft>
              <a:buClr>
                <a:srgbClr val="666699"/>
              </a:buClr>
              <a:buSzPct val="70000"/>
              <a:buFont typeface="Wingdings 2" panose="05020102010507070707" pitchFamily="18" charset="2"/>
              <a:buChar char="£"/>
            </a:pPr>
            <a:r>
              <a:rPr lang="el-GR" sz="2800" dirty="0"/>
              <a:t>Ο</a:t>
            </a:r>
            <a:r>
              <a:rPr lang="el-GR" sz="2800" dirty="0" smtClean="0"/>
              <a:t>ι διάρκειες κατάληψης των διαύλων για τις επιτυχείς κλήσεις.</a:t>
            </a:r>
            <a:endParaRPr lang="en-US" sz="2800" dirty="0" smtClean="0"/>
          </a:p>
          <a:p>
            <a:pPr marL="1143000" indent="-521208" eaLnBrk="1" hangingPunct="1">
              <a:spcBef>
                <a:spcPts val="0"/>
              </a:spcBef>
              <a:spcAft>
                <a:spcPts val="600"/>
              </a:spcAft>
              <a:buClr>
                <a:srgbClr val="666699"/>
              </a:buClr>
              <a:buSzPct val="70000"/>
              <a:buFont typeface="Wingdings 2" panose="05020102010507070707" pitchFamily="18" charset="2"/>
              <a:buChar char="£"/>
            </a:pPr>
            <a:r>
              <a:rPr lang="el-GR" sz="2800" dirty="0"/>
              <a:t>Ο</a:t>
            </a:r>
            <a:r>
              <a:rPr lang="el-GR" sz="2800" dirty="0" smtClean="0"/>
              <a:t> συνολικός αριθμός των διαθεσίμων διαύλων</a:t>
            </a:r>
            <a:endParaRPr lang="en-US" sz="2800" dirty="0" smtClean="0"/>
          </a:p>
          <a:p>
            <a:pPr marL="1143000" indent="-521208" eaLnBrk="1" hangingPunct="1">
              <a:spcBef>
                <a:spcPts val="0"/>
              </a:spcBef>
              <a:spcAft>
                <a:spcPts val="600"/>
              </a:spcAft>
              <a:buClr>
                <a:srgbClr val="666699"/>
              </a:buClr>
              <a:buSzPct val="70000"/>
              <a:buFont typeface="Wingdings 2" panose="05020102010507070707" pitchFamily="18" charset="2"/>
              <a:buChar char="£"/>
            </a:pPr>
            <a:r>
              <a:rPr lang="el-GR" sz="2800" dirty="0"/>
              <a:t>Η</a:t>
            </a:r>
            <a:r>
              <a:rPr lang="el-GR" sz="2800" dirty="0" smtClean="0"/>
              <a:t> πιθανότητα αποκλεισμού.</a:t>
            </a:r>
            <a:endParaRPr lang="en-US" sz="2800" dirty="0" smtClean="0"/>
          </a:p>
          <a:p>
            <a:pPr marL="1143000" indent="-521208" eaLnBrk="1" hangingPunct="1">
              <a:spcBef>
                <a:spcPts val="0"/>
              </a:spcBef>
              <a:buClr>
                <a:srgbClr val="666699"/>
              </a:buClr>
              <a:buSzPct val="70000"/>
              <a:buFont typeface="Wingdings 2" panose="05020102010507070707" pitchFamily="18" charset="2"/>
              <a:buChar char="£"/>
            </a:pPr>
            <a:r>
              <a:rPr lang="el-GR" sz="2800" dirty="0"/>
              <a:t>Ο</a:t>
            </a:r>
            <a:r>
              <a:rPr lang="el-GR" sz="2800" dirty="0" smtClean="0"/>
              <a:t> τρόπος αντιμετώπισης των αποκλειομένων κλήσεων.</a:t>
            </a:r>
            <a:endParaRPr lang="en-GB" sz="2800" dirty="0" smtClean="0"/>
          </a:p>
        </p:txBody>
      </p:sp>
      <p:sp>
        <p:nvSpPr>
          <p:cNvPr id="37892"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97C4D574-D679-4A3B-AFBD-99838FC2BB40}" type="slidenum">
              <a:rPr lang="el-GR" sz="1400" b="0" smtClean="0">
                <a:latin typeface="+mn-lt"/>
                <a:cs typeface="+mn-cs"/>
              </a:rPr>
              <a:pPr algn="r">
                <a:defRPr/>
              </a:pPr>
              <a:t>32</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2338880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Τηλεπικοινωνιακή κίνηση</a:t>
            </a:r>
            <a:endParaRPr lang="el-GR" dirty="0"/>
          </a:p>
        </p:txBody>
      </p:sp>
      <p:sp>
        <p:nvSpPr>
          <p:cNvPr id="38914" name="Θέση περιεχομένου 1"/>
          <p:cNvSpPr>
            <a:spLocks noGrp="1" noChangeArrowheads="1"/>
          </p:cNvSpPr>
          <p:nvPr>
            <p:ph idx="1"/>
          </p:nvPr>
        </p:nvSpPr>
        <p:spPr/>
        <p:txBody>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600" dirty="0" smtClean="0"/>
              <a:t>Η θεωρία της τηλεπικοινωνιακής κίνησης ασχολείται με τα προβλήματα αναμονής ή/και απωλειών κλήσεων στα τηλεπικοινωνιακά συστήματα.</a:t>
            </a:r>
            <a:endParaRPr lang="en-US" sz="2600" dirty="0" smtClean="0"/>
          </a:p>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600" dirty="0" smtClean="0"/>
              <a:t>Η ανάλυση των προβλημάτων αυτών, εξαρτάται τόσο από τις διαδικασίες εισόδου και εξόδου, όσο και από τη δομή του συστήματος.</a:t>
            </a:r>
            <a:endParaRPr lang="en-US" sz="2600" dirty="0" smtClean="0"/>
          </a:p>
          <a:p>
            <a:pPr marL="521208" indent="-521208" eaLnBrk="1" hangingPunct="1">
              <a:spcBef>
                <a:spcPts val="0"/>
              </a:spcBef>
              <a:buClr>
                <a:srgbClr val="333399"/>
              </a:buClr>
              <a:buSzPct val="70000"/>
              <a:buFont typeface="Wingdings" panose="05000000000000000000" pitchFamily="2" charset="2"/>
              <a:buChar char="n"/>
            </a:pPr>
            <a:r>
              <a:rPr lang="el-GR" sz="2600" dirty="0" smtClean="0"/>
              <a:t>Οι απαντήσεις στα προβλήματα δεν μπορεί να είναι ακριβείς. Μπορεί να βρεθούν μόνο πιθανότητες ή μέσες τιμές για τα εξεταζόμενα μεγέθη.</a:t>
            </a:r>
            <a:endParaRPr lang="en-US" sz="2600" dirty="0" smtClean="0"/>
          </a:p>
          <a:p>
            <a:pPr>
              <a:spcBef>
                <a:spcPct val="0"/>
              </a:spcBef>
              <a:buClr>
                <a:srgbClr val="3D89CF"/>
              </a:buClr>
              <a:buSzPct val="140000"/>
              <a:buFont typeface="Wingdings" pitchFamily="2" charset="2"/>
              <a:buChar char="§"/>
            </a:pPr>
            <a:endParaRPr lang="en-US" sz="2600" dirty="0" smtClean="0"/>
          </a:p>
        </p:txBody>
      </p:sp>
      <p:sp>
        <p:nvSpPr>
          <p:cNvPr id="38916"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DB011D32-0A14-436D-B380-E8FFD298F999}" type="slidenum">
              <a:rPr lang="el-GR" sz="1400" b="0" smtClean="0">
                <a:latin typeface="+mn-lt"/>
                <a:cs typeface="+mn-cs"/>
              </a:rPr>
              <a:pPr algn="r">
                <a:defRPr/>
              </a:pPr>
              <a:t>33</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3414601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Ένταση της κίνησης (1 από 4)</a:t>
            </a:r>
            <a:endParaRPr lang="el-GR" dirty="0"/>
          </a:p>
        </p:txBody>
      </p:sp>
      <p:sp>
        <p:nvSpPr>
          <p:cNvPr id="39939"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1800"/>
              </a:spcAft>
              <a:buClr>
                <a:srgbClr val="333399"/>
              </a:buClr>
              <a:buSzPct val="70000"/>
              <a:buFont typeface="Wingdings" panose="05000000000000000000" pitchFamily="2" charset="2"/>
              <a:buChar char="n"/>
            </a:pPr>
            <a:r>
              <a:rPr lang="el-GR" sz="2800" dirty="0" smtClean="0"/>
              <a:t>Υποθέτουμε ότι:</a:t>
            </a:r>
            <a:endParaRPr lang="en-US" sz="2800" dirty="0" smtClean="0"/>
          </a:p>
          <a:p>
            <a:pPr marL="1143000" indent="-521208" eaLnBrk="1" hangingPunct="1">
              <a:spcBef>
                <a:spcPts val="0"/>
              </a:spcBef>
              <a:spcAft>
                <a:spcPts val="1200"/>
              </a:spcAft>
              <a:buClr>
                <a:srgbClr val="666699"/>
              </a:buClr>
              <a:buSzPct val="70000"/>
              <a:buFont typeface="Wingdings 2" panose="05020102010507070707" pitchFamily="18" charset="2"/>
              <a:buChar char="£"/>
            </a:pPr>
            <a:r>
              <a:rPr lang="el-GR" sz="2400" dirty="0" smtClean="0"/>
              <a:t>Ο αριθμός των χρηστών είναι πολύ μεγάλος και ο ρυθμός κλήσεων από κάθε χρήστη είναι μικρός, οπότε οι αφίξεις κλήσεων μπορεί να θεωρηθεί ότι είναι τυχαίες και ανεξάρτητες και μπορεί να περιγραφούν ως διαδικασίες </a:t>
            </a:r>
            <a:r>
              <a:rPr lang="en-US" sz="2400" dirty="0" smtClean="0"/>
              <a:t>Poisson.</a:t>
            </a:r>
          </a:p>
          <a:p>
            <a:pPr marL="1143000" indent="-521208" eaLnBrk="1" hangingPunct="1">
              <a:spcBef>
                <a:spcPts val="0"/>
              </a:spcBef>
              <a:spcAft>
                <a:spcPts val="1200"/>
              </a:spcAft>
              <a:buClr>
                <a:srgbClr val="666699"/>
              </a:buClr>
              <a:buSzPct val="70000"/>
              <a:buFont typeface="Wingdings 2" panose="05020102010507070707" pitchFamily="18" charset="2"/>
              <a:buChar char="£"/>
            </a:pPr>
            <a:r>
              <a:rPr lang="el-GR" sz="2400" dirty="0" smtClean="0"/>
              <a:t>Οι διάρκειες κατάληψης των διαύλων είναι τυχαίες και ανεξάρτητες.</a:t>
            </a:r>
            <a:endParaRPr lang="en-US" sz="2400" dirty="0" smtClean="0"/>
          </a:p>
          <a:p>
            <a:pPr marL="1143000" indent="-521208" eaLnBrk="1" hangingPunct="1">
              <a:spcBef>
                <a:spcPts val="0"/>
              </a:spcBef>
              <a:buClr>
                <a:srgbClr val="666699"/>
              </a:buClr>
              <a:buSzPct val="70000"/>
              <a:buFont typeface="Wingdings 2" panose="05020102010507070707" pitchFamily="18" charset="2"/>
              <a:buChar char="£"/>
            </a:pPr>
            <a:r>
              <a:rPr lang="el-GR" sz="2400" dirty="0" smtClean="0"/>
              <a:t>Οι στοχαστικές ανελίξεις της κίνησης είναι στατικές ως προς τον χρόνο και </a:t>
            </a:r>
            <a:r>
              <a:rPr lang="el-GR" sz="2400" dirty="0" err="1" smtClean="0"/>
              <a:t>εργοδικές</a:t>
            </a:r>
            <a:r>
              <a:rPr lang="el-GR" sz="2400" dirty="0" smtClean="0"/>
              <a:t>.</a:t>
            </a:r>
            <a:endParaRPr lang="en-GB" sz="2400" dirty="0" smtClean="0"/>
          </a:p>
        </p:txBody>
      </p:sp>
      <p:sp>
        <p:nvSpPr>
          <p:cNvPr id="39940"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2373A00B-497D-4F4D-B8F6-9D860AC417FC}" type="slidenum">
              <a:rPr lang="el-GR" sz="1400" b="0" smtClean="0">
                <a:latin typeface="+mn-lt"/>
                <a:cs typeface="+mn-cs"/>
              </a:rPr>
              <a:pPr algn="r">
                <a:defRPr/>
              </a:pPr>
              <a:t>34</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338843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Ένταση της κίνησης (2 από 4)</a:t>
            </a:r>
            <a:endParaRPr lang="el-GR" dirty="0"/>
          </a:p>
        </p:txBody>
      </p:sp>
      <p:sp>
        <p:nvSpPr>
          <p:cNvPr id="3" name="Θέση περιεχομένου 1"/>
          <p:cNvSpPr>
            <a:spLocks noGrp="1"/>
          </p:cNvSpPr>
          <p:nvPr>
            <p:ph idx="1"/>
            <p:custDataLst>
              <p:tags r:id="rId2"/>
            </p:custDataLst>
          </p:nvPr>
        </p:nvSpPr>
        <p:spPr/>
        <p:txBody>
          <a:bodyPr>
            <a:normAutofit/>
          </a:bodyPr>
          <a:lstStyle/>
          <a:p>
            <a:pPr marL="521208" indent="-521208">
              <a:spcBef>
                <a:spcPts val="0"/>
              </a:spcBef>
              <a:buClr>
                <a:srgbClr val="333399"/>
              </a:buClr>
              <a:buSzPct val="70000"/>
              <a:buFont typeface="Wingdings" panose="05000000000000000000" pitchFamily="2" charset="2"/>
              <a:buChar char="n"/>
            </a:pPr>
            <a:r>
              <a:rPr lang="en-US" sz="2000" b="0" i="1" dirty="0" smtClean="0"/>
              <a:t>C</a:t>
            </a:r>
            <a:r>
              <a:rPr lang="en-US" sz="2000" b="0" dirty="0" smtClean="0"/>
              <a:t>: </a:t>
            </a:r>
            <a:r>
              <a:rPr lang="el-GR" sz="2000" b="0" dirty="0" smtClean="0"/>
              <a:t>ο συνολικός αριθμός των διαύλων.</a:t>
            </a:r>
          </a:p>
          <a:p>
            <a:pPr marL="521208" indent="-521208">
              <a:spcBef>
                <a:spcPts val="0"/>
              </a:spcBef>
              <a:buClr>
                <a:srgbClr val="333399"/>
              </a:buClr>
              <a:buSzPct val="70000"/>
              <a:buFont typeface="Wingdings" panose="05000000000000000000" pitchFamily="2" charset="2"/>
              <a:buChar char="n"/>
            </a:pPr>
            <a:r>
              <a:rPr lang="en-US" sz="2000" b="0" i="1" dirty="0" err="1" smtClean="0"/>
              <a:t>t</a:t>
            </a:r>
            <a:r>
              <a:rPr lang="en-US" sz="2000" b="0" baseline="-25000" dirty="0" err="1" smtClean="0"/>
              <a:t>n</a:t>
            </a:r>
            <a:r>
              <a:rPr lang="el-GR" sz="2000" b="0" dirty="0" smtClean="0"/>
              <a:t>: το άθροισμα των χρονικών διαστημάτων, όπου οι </a:t>
            </a:r>
            <a:r>
              <a:rPr lang="en-US" sz="2000" b="0" i="1" dirty="0" smtClean="0"/>
              <a:t>n</a:t>
            </a:r>
            <a:r>
              <a:rPr lang="en-US" sz="2000" b="0" dirty="0" smtClean="0"/>
              <a:t> </a:t>
            </a:r>
            <a:r>
              <a:rPr lang="el-GR" sz="2000" b="0" dirty="0" smtClean="0"/>
              <a:t>από τους </a:t>
            </a:r>
            <a:r>
              <a:rPr lang="en-US" sz="2000" b="0" i="1" dirty="0" smtClean="0"/>
              <a:t>C</a:t>
            </a:r>
            <a:r>
              <a:rPr lang="en-US" sz="2000" b="0" dirty="0" smtClean="0"/>
              <a:t> </a:t>
            </a:r>
            <a:r>
              <a:rPr lang="el-GR" sz="2000" b="0" dirty="0" smtClean="0"/>
              <a:t>διαύλους είναι κατειλημμένοι κατά τη διάρκεια μιας μακράς χρονικής περιόδου </a:t>
            </a:r>
            <a:r>
              <a:rPr lang="el-GR" sz="2000" b="0" i="1" dirty="0" smtClean="0"/>
              <a:t>Τ</a:t>
            </a:r>
            <a:r>
              <a:rPr lang="en-US" sz="2000" b="0" i="1" dirty="0" smtClean="0"/>
              <a:t>.</a:t>
            </a:r>
            <a:endParaRPr lang="el-GR" sz="2000" b="0" i="1" dirty="0" smtClean="0"/>
          </a:p>
          <a:p>
            <a:endParaRPr lang="en-GB" sz="2800" b="0" i="1" dirty="0" smtClean="0"/>
          </a:p>
          <a:p>
            <a:endParaRPr lang="en-GB" b="0" dirty="0" smtClean="0"/>
          </a:p>
          <a:p>
            <a:endParaRPr lang="el-GR" dirty="0"/>
          </a:p>
        </p:txBody>
      </p:sp>
      <p:pic>
        <p:nvPicPr>
          <p:cNvPr id="5" name="Εικόνα 1" descr="Εικόνα με τύπου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844186"/>
            <a:ext cx="7315200" cy="3328014"/>
          </a:xfrm>
          <a:prstGeom prst="rect">
            <a:avLst/>
          </a:prstGeom>
        </p:spPr>
      </p:pic>
      <p:sp>
        <p:nvSpPr>
          <p:cNvPr id="40971"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5FD5F86-316F-40D4-8797-F3E7D8F42611}" type="slidenum">
              <a:rPr lang="el-GR" sz="1400" b="0" smtClean="0">
                <a:latin typeface="+mn-lt"/>
                <a:cs typeface="+mn-cs"/>
              </a:rPr>
              <a:pPr algn="r">
                <a:defRPr/>
              </a:pPr>
              <a:t>35</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1609412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Ένταση της κίνησης (3 από 4)</a:t>
            </a:r>
            <a:endParaRPr lang="el-GR" dirty="0"/>
          </a:p>
        </p:txBody>
      </p:sp>
      <p:sp>
        <p:nvSpPr>
          <p:cNvPr id="41986"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400" dirty="0" smtClean="0"/>
              <a:t>Αν οι ποσότητες </a:t>
            </a:r>
            <a:r>
              <a:rPr lang="en-US" sz="2400" i="1" dirty="0" err="1" smtClean="0"/>
              <a:t>t</a:t>
            </a:r>
            <a:r>
              <a:rPr lang="en-US" sz="2400" baseline="-25000" dirty="0" err="1" smtClean="0"/>
              <a:t>n</a:t>
            </a:r>
            <a:r>
              <a:rPr lang="el-GR" sz="2400" dirty="0" smtClean="0"/>
              <a:t> και </a:t>
            </a:r>
            <a:r>
              <a:rPr lang="el-GR" sz="2400" i="1" dirty="0" smtClean="0"/>
              <a:t>Τ</a:t>
            </a:r>
            <a:r>
              <a:rPr lang="el-GR" sz="2400" dirty="0" smtClean="0"/>
              <a:t> εκφράζονται με τις ίδιες μονάδες, η μεταφερόμενη κίνηση είναι </a:t>
            </a:r>
            <a:r>
              <a:rPr lang="el-GR" sz="2400" dirty="0" err="1" smtClean="0"/>
              <a:t>αδιάστατη</a:t>
            </a:r>
            <a:r>
              <a:rPr lang="el-GR" sz="2400" dirty="0" smtClean="0"/>
              <a:t> ποσότητα και εκφράζεται σε </a:t>
            </a:r>
            <a:r>
              <a:rPr lang="en-US" sz="2400" i="1" dirty="0" err="1" smtClean="0"/>
              <a:t>erlang</a:t>
            </a:r>
            <a:endParaRPr lang="el-GR" sz="2400" i="1" dirty="0" smtClean="0"/>
          </a:p>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400" dirty="0" smtClean="0"/>
              <a:t>Στην πράξη, λαμβάνεται συνήθως </a:t>
            </a:r>
            <a:r>
              <a:rPr lang="el-GR" sz="2400" i="1" dirty="0" smtClean="0"/>
              <a:t>Τ</a:t>
            </a:r>
            <a:r>
              <a:rPr lang="el-GR" sz="2400" dirty="0" smtClean="0"/>
              <a:t> = 1 h.</a:t>
            </a:r>
          </a:p>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400" dirty="0" smtClean="0"/>
              <a:t>Η ποσότητα </a:t>
            </a:r>
            <a:r>
              <a:rPr lang="en-US" sz="2400" i="1" dirty="0" err="1" smtClean="0"/>
              <a:t>t</a:t>
            </a:r>
            <a:r>
              <a:rPr lang="en-US" sz="2400" baseline="-25000" dirty="0" err="1" smtClean="0"/>
              <a:t>n</a:t>
            </a:r>
            <a:r>
              <a:rPr lang="el-GR" sz="2400" dirty="0" smtClean="0"/>
              <a:t> / </a:t>
            </a:r>
            <a:r>
              <a:rPr lang="el-GR" sz="2400" i="1" dirty="0" smtClean="0"/>
              <a:t>Τ</a:t>
            </a:r>
            <a:r>
              <a:rPr lang="el-GR" sz="2400" dirty="0" smtClean="0"/>
              <a:t> είναι το κλάσμα της χρονικής περιόδου </a:t>
            </a:r>
            <a:r>
              <a:rPr lang="el-GR" sz="2400" i="1" dirty="0" smtClean="0"/>
              <a:t>Τ</a:t>
            </a:r>
            <a:r>
              <a:rPr lang="el-GR" sz="2400" dirty="0" smtClean="0"/>
              <a:t> κατά τη διάρκεια του οποίου είναι κατειλημμένοι </a:t>
            </a:r>
            <a:r>
              <a:rPr lang="en-US" sz="2400" i="1" dirty="0" smtClean="0"/>
              <a:t>n</a:t>
            </a:r>
            <a:r>
              <a:rPr lang="en-US" sz="2400" dirty="0" smtClean="0"/>
              <a:t> </a:t>
            </a:r>
            <a:r>
              <a:rPr lang="el-GR" sz="2400" dirty="0" smtClean="0"/>
              <a:t>δίαυλοι.</a:t>
            </a:r>
          </a:p>
          <a:p>
            <a:pPr marL="521208" indent="-521208" eaLnBrk="1" hangingPunct="1">
              <a:spcBef>
                <a:spcPts val="0"/>
              </a:spcBef>
              <a:buClr>
                <a:srgbClr val="333399"/>
              </a:buClr>
              <a:buSzPct val="70000"/>
              <a:buFont typeface="Wingdings" panose="05000000000000000000" pitchFamily="2" charset="2"/>
              <a:buChar char="n"/>
            </a:pPr>
            <a:r>
              <a:rPr lang="el-GR" sz="2400" dirty="0" smtClean="0"/>
              <a:t>Συνεπώς, </a:t>
            </a:r>
            <a:r>
              <a:rPr lang="el-GR" sz="2400" i="1" dirty="0" smtClean="0"/>
              <a:t>μεταφερόμενη κίνηση</a:t>
            </a:r>
            <a:r>
              <a:rPr lang="el-GR" sz="2400" dirty="0" smtClean="0"/>
              <a:t> είναι ο μέσος αριθμός των διαύλων που είναι κατειλημμένοι, κατά τη διάρκεια μιας καθορισμένης χρονικής περιόδου </a:t>
            </a:r>
            <a:r>
              <a:rPr lang="el-GR" sz="2400" i="1" dirty="0" smtClean="0"/>
              <a:t>Τ</a:t>
            </a:r>
            <a:r>
              <a:rPr lang="el-GR" sz="2400" dirty="0" smtClean="0"/>
              <a:t>.</a:t>
            </a:r>
            <a:endParaRPr lang="en-US" sz="2400" dirty="0" smtClean="0"/>
          </a:p>
        </p:txBody>
      </p:sp>
      <p:sp>
        <p:nvSpPr>
          <p:cNvPr id="41988"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D075564-D914-45F9-964F-531FC1A9F3CD}" type="slidenum">
              <a:rPr lang="el-GR" sz="1400" b="0" smtClean="0">
                <a:latin typeface="+mn-lt"/>
                <a:cs typeface="+mn-cs"/>
              </a:rPr>
              <a:pPr algn="r">
                <a:defRPr/>
              </a:pPr>
              <a:t>36</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3331558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Ένταση της κίνησης (4 από 4)</a:t>
            </a:r>
            <a:endParaRPr lang="el-GR" dirty="0"/>
          </a:p>
        </p:txBody>
      </p:sp>
      <p:sp>
        <p:nvSpPr>
          <p:cNvPr id="43010"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800" dirty="0" smtClean="0"/>
              <a:t>1 </a:t>
            </a:r>
            <a:r>
              <a:rPr lang="en-GB" sz="2800" dirty="0" err="1" smtClean="0"/>
              <a:t>erlang</a:t>
            </a:r>
            <a:r>
              <a:rPr lang="el-GR" sz="2800" dirty="0" smtClean="0"/>
              <a:t> αντιπροσωπεύει την κίνηση που μεταφέρεται από έναν δίαυλο, ο οποίος είναι πλήρως κατειλημμένος (π.χ. 1 ώρα κατάληψης του διαύλου ανά ώρα ή 1 λεπτό κατάληψης ανά λεπτό).</a:t>
            </a:r>
          </a:p>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800" dirty="0" smtClean="0"/>
              <a:t>Το </a:t>
            </a:r>
            <a:r>
              <a:rPr lang="en-US" sz="2800" dirty="0" err="1" smtClean="0"/>
              <a:t>erlang</a:t>
            </a:r>
            <a:r>
              <a:rPr lang="en-US" sz="2800" dirty="0" smtClean="0"/>
              <a:t> </a:t>
            </a:r>
            <a:r>
              <a:rPr lang="el-GR" sz="2800" dirty="0" smtClean="0"/>
              <a:t>είναι </a:t>
            </a:r>
            <a:r>
              <a:rPr lang="el-GR" sz="2800" dirty="0" err="1" smtClean="0"/>
              <a:t>αδιάστατη</a:t>
            </a:r>
            <a:r>
              <a:rPr lang="el-GR" sz="2800" dirty="0" smtClean="0"/>
              <a:t> μονάδα.</a:t>
            </a:r>
          </a:p>
          <a:p>
            <a:pPr marL="521208" indent="-521208" eaLnBrk="1" hangingPunct="1">
              <a:spcBef>
                <a:spcPts val="0"/>
              </a:spcBef>
              <a:buClr>
                <a:srgbClr val="333399"/>
              </a:buClr>
              <a:buSzPct val="70000"/>
              <a:buFont typeface="Wingdings" panose="05000000000000000000" pitchFamily="2" charset="2"/>
              <a:buChar char="n"/>
            </a:pPr>
            <a:r>
              <a:rPr lang="el-GR" sz="2800" dirty="0" smtClean="0"/>
              <a:t>Ένας </a:t>
            </a:r>
            <a:r>
              <a:rPr lang="el-GR" sz="2800" dirty="0" err="1" smtClean="0"/>
              <a:t>ραδιοδίαυλος</a:t>
            </a:r>
            <a:r>
              <a:rPr lang="el-GR" sz="2800" dirty="0" smtClean="0"/>
              <a:t>, ο οποίος π.χ. είναι κατειλημμένος 30 λεπτά κατά τη διάρκεια μιας ώρας, μεταφέρει 0.5 </a:t>
            </a:r>
            <a:r>
              <a:rPr lang="en-US" sz="2800" dirty="0" smtClean="0"/>
              <a:t>e</a:t>
            </a:r>
            <a:r>
              <a:rPr lang="el-GR" sz="2800" dirty="0" err="1" smtClean="0"/>
              <a:t>rlang</a:t>
            </a:r>
            <a:r>
              <a:rPr lang="el-GR" sz="2800" dirty="0" smtClean="0"/>
              <a:t> κίνησης.</a:t>
            </a:r>
            <a:endParaRPr lang="en-US" sz="2800" dirty="0" smtClean="0"/>
          </a:p>
        </p:txBody>
      </p:sp>
      <p:sp>
        <p:nvSpPr>
          <p:cNvPr id="43012"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B11FD25E-D888-4EEE-A80B-8A393BC96BF1}" type="slidenum">
              <a:rPr lang="el-GR" sz="1400" b="0" smtClean="0">
                <a:latin typeface="+mn-lt"/>
                <a:cs typeface="+mn-cs"/>
              </a:rPr>
              <a:pPr algn="r">
                <a:defRPr/>
              </a:pPr>
              <a:t>37</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4128966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Προσφερόμενη κίνηση</a:t>
            </a:r>
            <a:endParaRPr lang="el-GR" dirty="0"/>
          </a:p>
        </p:txBody>
      </p:sp>
      <mc:AlternateContent xmlns:mc="http://schemas.openxmlformats.org/markup-compatibility/2006" xmlns:a14="http://schemas.microsoft.com/office/drawing/2010/main">
        <mc:Choice Requires="a14">
          <p:sp>
            <p:nvSpPr>
              <p:cNvPr id="44035"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400" dirty="0" smtClean="0"/>
                  <a:t>Οι υπολογισμοί που γίνονται στη θεωρία τηλεπικοινωνιακής κίνησης βασίζονται στη γνώση της προσφερόμενης κίνησης.</a:t>
                </a:r>
              </a:p>
              <a:p>
                <a:pPr marL="521208" indent="-521208" eaLnBrk="1" hangingPunct="1">
                  <a:spcBef>
                    <a:spcPts val="0"/>
                  </a:spcBef>
                  <a:spcAft>
                    <a:spcPts val="1200"/>
                  </a:spcAft>
                  <a:buClr>
                    <a:srgbClr val="333399"/>
                  </a:buClr>
                  <a:buSzPct val="70000"/>
                  <a:buFont typeface="Wingdings" panose="05000000000000000000" pitchFamily="2" charset="2"/>
                  <a:buChar char="n"/>
                </a:pPr>
                <a:r>
                  <a:rPr lang="el-GR" sz="2400" dirty="0" smtClean="0"/>
                  <a:t>Η </a:t>
                </a:r>
                <a:r>
                  <a:rPr lang="el-GR" sz="2400" i="1" dirty="0" smtClean="0"/>
                  <a:t>προσφερόμενη κίνηση</a:t>
                </a:r>
                <a:r>
                  <a:rPr lang="en-US" sz="2400" i="1" dirty="0" smtClean="0"/>
                  <a:t> (offered traffic)</a:t>
                </a:r>
                <a:r>
                  <a:rPr lang="el-GR" sz="2400" dirty="0" smtClean="0"/>
                  <a:t> δημιουργείται από τις κλήσεις που φθάνουν στο σύστημα, άσχετα από τη μετέπειτα τύχη τους.</a:t>
                </a:r>
              </a:p>
              <a:p>
                <a:pPr marL="521208" indent="-521208" eaLnBrk="1" hangingPunct="1">
                  <a:spcBef>
                    <a:spcPts val="0"/>
                  </a:spcBef>
                  <a:spcAft>
                    <a:spcPts val="1800"/>
                  </a:spcAft>
                  <a:buClr>
                    <a:srgbClr val="333399"/>
                  </a:buClr>
                  <a:buSzPct val="70000"/>
                  <a:buFont typeface="Wingdings" panose="05000000000000000000" pitchFamily="2" charset="2"/>
                  <a:buChar char="n"/>
                </a:pPr>
                <a:r>
                  <a:rPr lang="el-GR" sz="2400" dirty="0" smtClean="0"/>
                  <a:t>Η </a:t>
                </a:r>
                <a:r>
                  <a:rPr lang="el-GR" sz="2400" i="1" dirty="0" smtClean="0"/>
                  <a:t>ένταση της προσφερόμενης κίνησης</a:t>
                </a:r>
                <a:r>
                  <a:rPr lang="el-GR" sz="2400" dirty="0" smtClean="0"/>
                  <a:t> ορίζεται ως ο μέσος αριθμός αφίξεων στο σύστημα, κατά τη διάρκεια του μέσου χρόνου κατάληψης.</a:t>
                </a:r>
              </a:p>
              <a:p>
                <a:pPr marL="0" indent="0">
                  <a:spcBef>
                    <a:spcPts val="0"/>
                  </a:spcBef>
                  <a:spcAft>
                    <a:spcPts val="1200"/>
                  </a:spcAft>
                  <a:buClr>
                    <a:srgbClr val="333399"/>
                  </a:buClr>
                  <a:buSzPct val="70000"/>
                  <a:buNone/>
                </a:pPr>
                <a:r>
                  <a:rPr lang="el-GR" sz="2400" b="0" i="1" dirty="0" smtClean="0"/>
                  <a:t>Προσφερόμενη κίνηση</a:t>
                </a:r>
                <a:r>
                  <a:rPr lang="el-GR" sz="2400" dirty="0" smtClean="0">
                    <a:latin typeface="Comic Sans MS" pitchFamily="66" charset="0"/>
                  </a:rPr>
                  <a:t>:</a:t>
                </a:r>
                <a:r>
                  <a:rPr lang="el-GR" i="1" dirty="0">
                    <a:solidFill>
                      <a:srgbClr val="0000FF"/>
                    </a:solidFill>
                    <a:latin typeface="Cambria Math"/>
                  </a:rPr>
                  <a:t> </a:t>
                </a:r>
                <a:r>
                  <a:rPr lang="el-GR" i="1" dirty="0" smtClean="0">
                    <a:solidFill>
                      <a:srgbClr val="0000FF"/>
                    </a:solidFill>
                    <a:latin typeface="Cambria Math"/>
                  </a:rPr>
                  <a:t>	</a:t>
                </a:r>
                <a14:m>
                  <m:oMath xmlns:m="http://schemas.openxmlformats.org/officeDocument/2006/math">
                    <m:r>
                      <a:rPr lang="en-US" b="0" i="1" smtClean="0">
                        <a:solidFill>
                          <a:srgbClr val="0000FF"/>
                        </a:solidFill>
                        <a:latin typeface="Cambria Math"/>
                      </a:rPr>
                      <m:t>𝐴</m:t>
                    </m:r>
                    <m:r>
                      <a:rPr lang="en-US" b="0" i="1" smtClean="0">
                        <a:solidFill>
                          <a:srgbClr val="0000FF"/>
                        </a:solidFill>
                        <a:latin typeface="Cambria Math"/>
                      </a:rPr>
                      <m:t>=</m:t>
                    </m:r>
                    <m:r>
                      <a:rPr lang="el-GR" b="0" i="1" smtClean="0">
                        <a:solidFill>
                          <a:srgbClr val="0000FF"/>
                        </a:solidFill>
                        <a:latin typeface="Cambria Math"/>
                      </a:rPr>
                      <m:t>𝜆</m:t>
                    </m:r>
                    <m:r>
                      <a:rPr lang="en-US" b="0" i="1" smtClean="0">
                        <a:solidFill>
                          <a:srgbClr val="0000FF"/>
                        </a:solidFill>
                        <a:latin typeface="Cambria Math"/>
                      </a:rPr>
                      <m:t>𝐻</m:t>
                    </m:r>
                  </m:oMath>
                </a14:m>
                <a:endParaRPr lang="el-GR" dirty="0" smtClean="0">
                  <a:solidFill>
                    <a:srgbClr val="0000FF"/>
                  </a:solidFill>
                </a:endParaRPr>
              </a:p>
              <a:p>
                <a:pPr eaLnBrk="1" hangingPunct="1"/>
                <a:endParaRPr lang="en-US" sz="2800" dirty="0" smtClean="0"/>
              </a:p>
            </p:txBody>
          </p:sp>
        </mc:Choice>
        <mc:Fallback xmlns="">
          <p:sp>
            <p:nvSpPr>
              <p:cNvPr id="44035" name="Θέση περιεχομένου 1"/>
              <p:cNvSpPr>
                <a:spLocks noGrp="1" noRot="1" noChangeAspect="1" noMove="1" noResize="1" noEditPoints="1" noAdjustHandles="1" noChangeArrowheads="1" noChangeShapeType="1" noTextEdit="1"/>
              </p:cNvSpPr>
              <p:nvPr>
                <p:ph idx="1"/>
              </p:nvPr>
            </p:nvSpPr>
            <p:spPr>
              <a:blipFill rotWithShape="1">
                <a:blip r:embed="rId3"/>
                <a:stretch>
                  <a:fillRect l="-1111" t="-1078" r="-1852"/>
                </a:stretch>
              </a:blipFill>
            </p:spPr>
            <p:txBody>
              <a:bodyPr/>
              <a:lstStyle/>
              <a:p>
                <a:r>
                  <a:rPr lang="el-GR">
                    <a:noFill/>
                  </a:rPr>
                  <a:t> </a:t>
                </a:r>
              </a:p>
            </p:txBody>
          </p:sp>
        </mc:Fallback>
      </mc:AlternateContent>
      <p:sp>
        <p:nvSpPr>
          <p:cNvPr id="44038"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A799E25C-6917-4F0C-9BC7-C8F123738C7F}" type="slidenum">
              <a:rPr lang="el-GR" sz="1400" b="0" smtClean="0">
                <a:latin typeface="+mn-lt"/>
                <a:cs typeface="+mn-cs"/>
              </a:rPr>
              <a:pPr algn="r">
                <a:defRPr/>
              </a:pPr>
              <a:t>38</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616423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latin typeface="+mn-lt"/>
              </a:rPr>
              <a:t>Συγκέντρωση - Βαθμός εξυπηρέτησης (1 από 3)</a:t>
            </a:r>
            <a:endParaRPr lang="el-GR" dirty="0">
              <a:latin typeface="+mn-lt"/>
            </a:endParaRPr>
          </a:p>
        </p:txBody>
      </p:sp>
      <p:sp>
        <p:nvSpPr>
          <p:cNvPr id="45059" name="Θέση περιεχομένου 1"/>
          <p:cNvSpPr>
            <a:spLocks noGrp="1" noChangeArrowheads="1"/>
          </p:cNvSpPr>
          <p:nvPr>
            <p:ph idx="1"/>
          </p:nvPr>
        </p:nvSpPr>
        <p:spPr/>
        <p:txBody>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600" dirty="0" smtClean="0"/>
              <a:t>Τα </a:t>
            </a:r>
            <a:r>
              <a:rPr lang="el-GR" sz="2600" dirty="0" err="1" smtClean="0"/>
              <a:t>κυψελωτά</a:t>
            </a:r>
            <a:r>
              <a:rPr lang="el-GR" sz="2600" dirty="0" smtClean="0"/>
              <a:t> συστήματα βασίζονται στη </a:t>
            </a:r>
            <a:r>
              <a:rPr lang="el-GR" sz="2600" i="1" dirty="0" smtClean="0"/>
              <a:t>συγκέντρωση (</a:t>
            </a:r>
            <a:r>
              <a:rPr lang="en-US" sz="2600" i="1" dirty="0" err="1" smtClean="0"/>
              <a:t>trunking</a:t>
            </a:r>
            <a:r>
              <a:rPr lang="en-US" sz="2600" i="1" dirty="0" smtClean="0"/>
              <a:t>)</a:t>
            </a:r>
            <a:r>
              <a:rPr lang="el-GR" sz="2600" i="1" dirty="0" smtClean="0"/>
              <a:t>,</a:t>
            </a:r>
            <a:r>
              <a:rPr lang="el-GR" sz="2600" dirty="0" smtClean="0"/>
              <a:t> για να είναι δυνατό να εξυπηρετείται μεγάλος αριθμός χρηστών με το περιορισμένο φάσμα ραδιοσυχνοτήτων που διατίθεται σε κάθε σύστημα.</a:t>
            </a:r>
          </a:p>
          <a:p>
            <a:pPr marL="521208" indent="-521208" eaLnBrk="1" hangingPunct="1">
              <a:spcBef>
                <a:spcPts val="0"/>
              </a:spcBef>
              <a:buClr>
                <a:srgbClr val="333399"/>
              </a:buClr>
              <a:buSzPct val="70000"/>
              <a:buFont typeface="Wingdings" panose="05000000000000000000" pitchFamily="2" charset="2"/>
              <a:buChar char="n"/>
            </a:pPr>
            <a:r>
              <a:rPr lang="el-GR" sz="2600" dirty="0" smtClean="0"/>
              <a:t>Η συγκέντρωση εκμεταλλεύεται τη στατιστική συμπεριφορά των χρηστών, γεγονός που έχει ως συνέπεια ένας σταθερός αριθμός διαύλων ή κυκλωμάτων, να μπορεί να εξυπηρετεί έναν μεγάλο αριθμό συνδρομητών με τυχαία συμπεριφορά.</a:t>
            </a:r>
          </a:p>
          <a:p>
            <a:pPr eaLnBrk="1" hangingPunct="1"/>
            <a:endParaRPr lang="en-US" sz="2800" dirty="0" smtClean="0"/>
          </a:p>
        </p:txBody>
      </p:sp>
      <p:sp>
        <p:nvSpPr>
          <p:cNvPr id="45060"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679EA1FD-D90D-4724-9FE6-7D6E969BB540}" type="slidenum">
              <a:rPr lang="el-GR" sz="1400" b="0" smtClean="0">
                <a:latin typeface="+mn-lt"/>
                <a:cs typeface="+mn-cs"/>
              </a:rPr>
              <a:pPr algn="r">
                <a:defRPr/>
              </a:pPr>
              <a:t>39</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3293787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b="1" dirty="0" smtClean="0"/>
              <a:t>Περιεχόμενα ενότητας   </a:t>
            </a:r>
          </a:p>
        </p:txBody>
      </p:sp>
      <p:sp>
        <p:nvSpPr>
          <p:cNvPr id="4" name="Θέση περιεχομένου 1">
            <a:hlinkClick r:id="rId4" action="ppaction://hlinksldjump" tooltip="Μετάβαση στη Διαφάνεια"/>
          </p:cNvPr>
          <p:cNvSpPr/>
          <p:nvPr/>
        </p:nvSpPr>
        <p:spPr>
          <a:xfrm>
            <a:off x="685800" y="1730375"/>
            <a:ext cx="7747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14350" indent="-514350" eaLnBrk="1" hangingPunct="1">
              <a:lnSpc>
                <a:spcPct val="90000"/>
              </a:lnSpc>
              <a:buFont typeface="+mj-lt"/>
              <a:buAutoNum type="arabicParenR"/>
            </a:pPr>
            <a:r>
              <a:rPr lang="el-GR" altLang="el-GR" sz="2800" i="1" dirty="0" err="1" smtClean="0">
                <a:solidFill>
                  <a:srgbClr val="0169BF"/>
                </a:solidFill>
              </a:rPr>
              <a:t>Κυψελωτή</a:t>
            </a:r>
            <a:r>
              <a:rPr lang="el-GR" altLang="el-GR" sz="2800" i="1" dirty="0" smtClean="0">
                <a:solidFill>
                  <a:srgbClr val="0169BF"/>
                </a:solidFill>
              </a:rPr>
              <a:t> δομή</a:t>
            </a:r>
            <a:endParaRPr lang="el-GR" altLang="el-GR" sz="2800" i="1" dirty="0">
              <a:solidFill>
                <a:srgbClr val="0169BF"/>
              </a:solidFill>
            </a:endParaRPr>
          </a:p>
        </p:txBody>
      </p:sp>
      <p:sp>
        <p:nvSpPr>
          <p:cNvPr id="5" name="Θέση περιεχομένου 2">
            <a:hlinkClick r:id="rId5" action="ppaction://hlinksldjump" tooltip="Μετάβαση στη Διαφάνεια"/>
          </p:cNvPr>
          <p:cNvSpPr/>
          <p:nvPr/>
        </p:nvSpPr>
        <p:spPr bwMode="gray">
          <a:xfrm>
            <a:off x="685800" y="2695575"/>
            <a:ext cx="7747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14350" indent="-514350" eaLnBrk="1" hangingPunct="1">
              <a:buFont typeface="+mj-lt"/>
              <a:buAutoNum type="arabicParenR" startAt="2"/>
            </a:pPr>
            <a:r>
              <a:rPr lang="el-GR" altLang="el-GR" sz="2800" i="1" dirty="0" smtClean="0">
                <a:solidFill>
                  <a:srgbClr val="0169BF"/>
                </a:solidFill>
              </a:rPr>
              <a:t>Επαναχρησιμοποίηση συχνοτήτων</a:t>
            </a:r>
            <a:endParaRPr lang="el-GR" altLang="el-GR" sz="2800" i="1" dirty="0">
              <a:solidFill>
                <a:srgbClr val="0169BF"/>
              </a:solidFill>
            </a:endParaRPr>
          </a:p>
        </p:txBody>
      </p:sp>
      <p:sp>
        <p:nvSpPr>
          <p:cNvPr id="6149" name="Θέση περιεχομένου 3">
            <a:hlinkClick r:id="rId6" action="ppaction://hlinksldjump" tooltip="Μετάβαση στη Διαφάνεια"/>
          </p:cNvPr>
          <p:cNvSpPr txBox="1">
            <a:spLocks noChangeArrowheads="1"/>
          </p:cNvSpPr>
          <p:nvPr/>
        </p:nvSpPr>
        <p:spPr bwMode="auto">
          <a:xfrm>
            <a:off x="685800" y="3694093"/>
            <a:ext cx="774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14350" lvl="1" indent="-514350" eaLnBrk="1" hangingPunct="1">
              <a:buFont typeface="+mj-lt"/>
              <a:buAutoNum type="arabicParenR" startAt="3"/>
            </a:pPr>
            <a:r>
              <a:rPr lang="el-GR" altLang="el-GR" sz="2800" i="1" dirty="0" smtClean="0">
                <a:solidFill>
                  <a:srgbClr val="0169BF"/>
                </a:solidFill>
              </a:rPr>
              <a:t>Τηλεπικοινωνιακή κίνηση στα </a:t>
            </a:r>
            <a:r>
              <a:rPr lang="el-GR" altLang="el-GR" sz="2800" i="1" dirty="0" err="1" smtClean="0">
                <a:solidFill>
                  <a:srgbClr val="0169BF"/>
                </a:solidFill>
              </a:rPr>
              <a:t>κυψελωτά</a:t>
            </a:r>
            <a:r>
              <a:rPr lang="el-GR" altLang="el-GR" sz="2800" i="1" dirty="0" smtClean="0">
                <a:solidFill>
                  <a:srgbClr val="0169BF"/>
                </a:solidFill>
              </a:rPr>
              <a:t> συστήματα</a:t>
            </a:r>
            <a:endParaRPr lang="en-US" altLang="el-GR" sz="2800" i="1" dirty="0">
              <a:solidFill>
                <a:srgbClr val="0169BF"/>
              </a:solidFill>
            </a:endParaRPr>
          </a:p>
        </p:txBody>
      </p:sp>
      <p:sp>
        <p:nvSpPr>
          <p:cNvPr id="3" name="Θέση περιεχομένου 4">
            <a:hlinkClick r:id="rId7" action="ppaction://hlinksldjump" tooltip="Μετάβαση στη Διαφάνεια"/>
          </p:cNvPr>
          <p:cNvSpPr/>
          <p:nvPr/>
        </p:nvSpPr>
        <p:spPr>
          <a:xfrm>
            <a:off x="685800" y="5130800"/>
            <a:ext cx="77470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14350" lvl="1" indent="-514350" eaLnBrk="1" hangingPunct="1">
              <a:buFont typeface="+mj-lt"/>
              <a:buAutoNum type="arabicParenR" startAt="4"/>
            </a:pPr>
            <a:r>
              <a:rPr lang="el-GR" altLang="el-GR" sz="2800" i="1" dirty="0" smtClean="0">
                <a:solidFill>
                  <a:srgbClr val="0169BF"/>
                </a:solidFill>
              </a:rPr>
              <a:t>Φασματική απόδοση </a:t>
            </a:r>
            <a:r>
              <a:rPr lang="el-GR" altLang="el-GR" sz="2800" i="1" dirty="0" err="1" smtClean="0">
                <a:solidFill>
                  <a:srgbClr val="0169BF"/>
                </a:solidFill>
              </a:rPr>
              <a:t>κυψελωτών</a:t>
            </a:r>
            <a:r>
              <a:rPr lang="el-GR" altLang="el-GR" sz="2800" i="1" dirty="0" smtClean="0">
                <a:solidFill>
                  <a:srgbClr val="0169BF"/>
                </a:solidFill>
              </a:rPr>
              <a:t> συστημάτων</a:t>
            </a:r>
            <a:endParaRPr lang="el-GR" altLang="el-GR" sz="2800" i="1" dirty="0">
              <a:solidFill>
                <a:srgbClr val="0169BF"/>
              </a:solidFill>
            </a:endParaRPr>
          </a:p>
        </p:txBody>
      </p:sp>
      <p:sp>
        <p:nvSpPr>
          <p:cNvPr id="13" name="Θέση υποσέλιδου 1" descr="."/>
          <p:cNvSpPr>
            <a:spLocks noGrp="1"/>
          </p:cNvSpPr>
          <p:nvPr>
            <p:ph type="ftr" sz="quarter" idx="11"/>
          </p:nvPr>
        </p:nvSpPr>
        <p:spPr bwMode="auto">
          <a:xfrm>
            <a:off x="2590800" y="6356350"/>
            <a:ext cx="3886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eaLnBrk="1" hangingPunct="1"/>
            <a:r>
              <a:rPr lang="el-GR" sz="1400" b="0" dirty="0" err="1" smtClean="0">
                <a:latin typeface="+mn-lt"/>
              </a:rPr>
              <a:t>Κυψελωτά</a:t>
            </a:r>
            <a:r>
              <a:rPr lang="el-GR" sz="1400" b="0" dirty="0" smtClean="0">
                <a:latin typeface="+mn-lt"/>
              </a:rPr>
              <a:t> συστήματα κινητών επικοινωνιών</a:t>
            </a:r>
          </a:p>
        </p:txBody>
      </p:sp>
      <p:sp>
        <p:nvSpPr>
          <p:cNvPr id="5132" name="Θέση αριθμού διαφάνειας 1" desc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D4EB84-C803-4AD0-AA34-501BF0FC8C86}" type="slidenum">
              <a:rPr lang="el-GR" sz="1400" smtClean="0">
                <a:latin typeface="+mn-lt"/>
              </a:rPr>
              <a:pPr fontAlgn="base">
                <a:spcBef>
                  <a:spcPct val="0"/>
                </a:spcBef>
                <a:spcAft>
                  <a:spcPct val="0"/>
                </a:spcAft>
                <a:defRPr/>
              </a:pPr>
              <a:t>4</a:t>
            </a:fld>
            <a:endParaRPr lang="el-GR" sz="1400" smtClean="0">
              <a:latin typeface="+mn-lt"/>
            </a:endParaRPr>
          </a:p>
        </p:txBody>
      </p:sp>
    </p:spTree>
    <p:custDataLst>
      <p:tags r:id="rId1"/>
    </p:custDataLst>
    <p:extLst>
      <p:ext uri="{BB962C8B-B14F-4D97-AF65-F5344CB8AC3E}">
        <p14:creationId xmlns:p14="http://schemas.microsoft.com/office/powerpoint/2010/main" val="207566598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Συγκέντρωση - Βαθμός εξυπηρέτησης </a:t>
            </a:r>
            <a:r>
              <a:rPr lang="el-GR" b="1" dirty="0" smtClean="0"/>
              <a:t>(2 </a:t>
            </a:r>
            <a:r>
              <a:rPr lang="el-GR" b="1" dirty="0"/>
              <a:t>από </a:t>
            </a:r>
            <a:r>
              <a:rPr lang="el-GR" b="1" dirty="0" smtClean="0"/>
              <a:t>3)</a:t>
            </a:r>
            <a:endParaRPr lang="el-GR" dirty="0"/>
          </a:p>
        </p:txBody>
      </p:sp>
      <p:sp>
        <p:nvSpPr>
          <p:cNvPr id="46082"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400" dirty="0" smtClean="0"/>
              <a:t>Ο </a:t>
            </a:r>
            <a:r>
              <a:rPr lang="el-GR" sz="2400" i="1" dirty="0" smtClean="0"/>
              <a:t>βαθμός εξυπηρέτησης (</a:t>
            </a:r>
            <a:r>
              <a:rPr lang="en-GB" sz="2400" i="1" dirty="0" smtClean="0"/>
              <a:t>Grade of Service</a:t>
            </a:r>
            <a:r>
              <a:rPr lang="el-GR" sz="2400" i="1" dirty="0" smtClean="0"/>
              <a:t>, GOS),</a:t>
            </a:r>
            <a:r>
              <a:rPr lang="el-GR" sz="2400" dirty="0" smtClean="0"/>
              <a:t> είναι ένα μέτρο της δυνατότητας πρόσβασης κάποιου χρήστη σε σύστημα με συγκέντρωση, κατά την ώρα αιχμής, και ορίζεται ως ο λόγος του αριθμού των ανεπιτυχών κλήσεων, προς τον συνολικό αριθμό κλήσεων την ώρα αιχμής.</a:t>
            </a:r>
          </a:p>
          <a:p>
            <a:pPr marL="521208" indent="-521208" eaLnBrk="1" hangingPunct="1">
              <a:spcBef>
                <a:spcPts val="0"/>
              </a:spcBef>
              <a:buClr>
                <a:srgbClr val="333399"/>
              </a:buClr>
              <a:buSzPct val="70000"/>
              <a:buFont typeface="Wingdings" panose="05000000000000000000" pitchFamily="2" charset="2"/>
              <a:buChar char="n"/>
            </a:pPr>
            <a:r>
              <a:rPr lang="el-GR" sz="2400" dirty="0" smtClean="0"/>
              <a:t>Ο βαθμός εξυπηρέτησης είναι ένας δείκτης επίδοσης ενός συγκεκριμένου συστήματος με συγκέντρωση, και καθορίζει την επιθυμητή πιθανότητα να αποκτήσει κάποιος χρήστης δίαυλο πρόσβασης, με δεδομένο τον αριθμό των διαύλων, που είναι διαθέσιμοι στο σύστημα.</a:t>
            </a:r>
          </a:p>
          <a:p>
            <a:pPr eaLnBrk="1" hangingPunct="1">
              <a:lnSpc>
                <a:spcPct val="90000"/>
              </a:lnSpc>
              <a:buClr>
                <a:srgbClr val="3D89CF"/>
              </a:buClr>
              <a:buSzPct val="140000"/>
              <a:buFont typeface="Wingdings" pitchFamily="2" charset="2"/>
              <a:buChar char="§"/>
            </a:pPr>
            <a:endParaRPr lang="en-US" sz="2800" dirty="0" smtClean="0"/>
          </a:p>
        </p:txBody>
      </p:sp>
      <p:sp>
        <p:nvSpPr>
          <p:cNvPr id="46084"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EEBC2744-A315-4AD1-89E1-E76905B7FBFD}" type="slidenum">
              <a:rPr lang="el-GR" sz="1400" b="0" smtClean="0">
                <a:latin typeface="+mn-lt"/>
                <a:cs typeface="+mn-cs"/>
              </a:rPr>
              <a:pPr algn="r">
                <a:defRPr/>
              </a:pPr>
              <a:t>40</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1872322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Συγκέντρωση - Βαθμός εξυπηρέτησης (3 από 3)</a:t>
            </a:r>
            <a:endParaRPr lang="el-GR" dirty="0"/>
          </a:p>
        </p:txBody>
      </p:sp>
      <p:sp>
        <p:nvSpPr>
          <p:cNvPr id="47106" name="Θέση περιεχομένου 1"/>
          <p:cNvSpPr>
            <a:spLocks noGrp="1" noChangeArrowheads="1"/>
          </p:cNvSpPr>
          <p:nvPr>
            <p:ph idx="1"/>
          </p:nvPr>
        </p:nvSpPr>
        <p:spPr/>
        <p:txBody>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400" dirty="0" smtClean="0"/>
              <a:t>Η μέγιστη μεταφερόμενη κίνηση είναι ίση με τον αριθμό των διαύλων </a:t>
            </a:r>
            <a:r>
              <a:rPr lang="en-US" sz="2400" dirty="0" smtClean="0"/>
              <a:t>C</a:t>
            </a:r>
            <a:r>
              <a:rPr lang="el-GR" sz="2400" dirty="0" smtClean="0"/>
              <a:t>, σε </a:t>
            </a:r>
            <a:r>
              <a:rPr lang="en-US" sz="2400" dirty="0" err="1" smtClean="0"/>
              <a:t>erlangs</a:t>
            </a:r>
            <a:r>
              <a:rPr lang="el-GR" sz="2400" dirty="0" smtClean="0"/>
              <a:t>.</a:t>
            </a:r>
          </a:p>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400" dirty="0" smtClean="0"/>
              <a:t>Υπάρχουν δύο κατηγορίες συστημάτων με συγκέντρωση, που χρησιμοποιούνται στην πράξη.</a:t>
            </a:r>
          </a:p>
          <a:p>
            <a:pPr marL="521208" indent="-521208" eaLnBrk="1" hangingPunct="1">
              <a:spcBef>
                <a:spcPts val="0"/>
              </a:spcBef>
              <a:spcAft>
                <a:spcPts val="600"/>
              </a:spcAft>
              <a:buClr>
                <a:srgbClr val="333399"/>
              </a:buClr>
              <a:buSzPct val="70000"/>
              <a:buFont typeface="Wingdings" panose="05000000000000000000" pitchFamily="2" charset="2"/>
              <a:buChar char="n"/>
            </a:pPr>
            <a:r>
              <a:rPr lang="el-GR" sz="2400" dirty="0" smtClean="0"/>
              <a:t>Όχι αναμονή στις αιτήσεις κλήσης. </a:t>
            </a:r>
          </a:p>
          <a:p>
            <a:pPr marL="1143000" lvl="1" indent="-457200" eaLnBrk="1" hangingPunct="1">
              <a:spcBef>
                <a:spcPts val="0"/>
              </a:spcBef>
              <a:spcAft>
                <a:spcPts val="2400"/>
              </a:spcAft>
              <a:buClr>
                <a:srgbClr val="666699"/>
              </a:buClr>
              <a:buSzPct val="70000"/>
              <a:buFont typeface="Wingdings 2" panose="05020102010507070707" pitchFamily="18" charset="2"/>
              <a:buChar char="£"/>
            </a:pPr>
            <a:r>
              <a:rPr lang="el-GR" sz="2200" i="1" dirty="0" smtClean="0"/>
              <a:t>GOS</a:t>
            </a:r>
            <a:r>
              <a:rPr lang="el-GR" sz="2200" dirty="0" smtClean="0"/>
              <a:t> = η πιθανότητα να αποκλειστεί μια κλήση.</a:t>
            </a:r>
          </a:p>
          <a:p>
            <a:pPr marL="521208" indent="-521208" eaLnBrk="1" hangingPunct="1">
              <a:spcBef>
                <a:spcPts val="0"/>
              </a:spcBef>
              <a:spcAft>
                <a:spcPts val="600"/>
              </a:spcAft>
              <a:buClr>
                <a:srgbClr val="333399"/>
              </a:buClr>
              <a:buSzPct val="70000"/>
              <a:buFont typeface="Wingdings" panose="05000000000000000000" pitchFamily="2" charset="2"/>
              <a:buChar char="n"/>
            </a:pPr>
            <a:r>
              <a:rPr lang="el-GR" sz="2400" dirty="0" smtClean="0"/>
              <a:t>Ουρά αναμονής για τις κλήσεις που αποκλείονται. </a:t>
            </a:r>
          </a:p>
          <a:p>
            <a:pPr marL="1143000" lvl="1" indent="-457200" eaLnBrk="1" hangingPunct="1">
              <a:spcBef>
                <a:spcPts val="0"/>
              </a:spcBef>
              <a:buClr>
                <a:srgbClr val="666699"/>
              </a:buClr>
              <a:buSzPct val="70000"/>
              <a:buFont typeface="Wingdings 2" panose="05020102010507070707" pitchFamily="18" charset="2"/>
              <a:buChar char="£"/>
            </a:pPr>
            <a:r>
              <a:rPr lang="el-GR" sz="2200" i="1" dirty="0" smtClean="0"/>
              <a:t>GOS</a:t>
            </a:r>
            <a:r>
              <a:rPr lang="el-GR" sz="2200" dirty="0" smtClean="0"/>
              <a:t> = η πιθανότητα να αποκλειστεί μια κλήση, αφού παραμείνει στη ουρά για ένα προκαθορισμένο διάστημα.</a:t>
            </a:r>
            <a:endParaRPr lang="en-US" sz="2200" dirty="0" smtClean="0"/>
          </a:p>
        </p:txBody>
      </p:sp>
      <p:sp>
        <p:nvSpPr>
          <p:cNvPr id="47108"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8F856C94-3D0B-45DA-8B9D-A4CA5F99AB42}" type="slidenum">
              <a:rPr lang="el-GR" sz="1400" b="0" smtClean="0">
                <a:latin typeface="+mn-lt"/>
                <a:cs typeface="+mn-cs"/>
              </a:rPr>
              <a:pPr algn="r">
                <a:defRPr/>
              </a:pPr>
              <a:t>41</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1836544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Υπολογισμός βαθμού εξυπηρέτησης (1 από 2)</a:t>
            </a:r>
            <a:endParaRPr lang="el-GR" dirty="0"/>
          </a:p>
        </p:txBody>
      </p:sp>
      <p:sp>
        <p:nvSpPr>
          <p:cNvPr id="48131"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600" dirty="0" smtClean="0"/>
              <a:t>Ανάλογα με τον τρόπο που το κάθε σύστημα θεωρείται ότι αντιμετωπίζει τις κλήσεις</a:t>
            </a:r>
            <a:r>
              <a:rPr lang="en-US" sz="2600" dirty="0" smtClean="0"/>
              <a:t> </a:t>
            </a:r>
            <a:r>
              <a:rPr lang="el-GR" sz="2600" dirty="0" smtClean="0"/>
              <a:t>που βρίσκουν κατειλημμένους όλους τους διαύλους, προκύπτουν και διαφορετικοί μαθηματικοί τύποι.</a:t>
            </a:r>
          </a:p>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600" dirty="0" smtClean="0"/>
              <a:t>Η μαθηματική ανάλυση διευκολύνεται πολύ με την εφαρμογή της διαδικασίας γεννήσεων - θανάτων.</a:t>
            </a:r>
          </a:p>
          <a:p>
            <a:pPr marL="521208" indent="-521208" eaLnBrk="1" hangingPunct="1">
              <a:spcBef>
                <a:spcPts val="0"/>
              </a:spcBef>
              <a:buClr>
                <a:srgbClr val="333399"/>
              </a:buClr>
              <a:buSzPct val="70000"/>
              <a:buFont typeface="Wingdings" panose="05000000000000000000" pitchFamily="2" charset="2"/>
              <a:buChar char="n"/>
            </a:pPr>
            <a:r>
              <a:rPr lang="el-GR" sz="2600" dirty="0" smtClean="0"/>
              <a:t>Η διαδικασία γεννήσεων - θανάτων περιγράφει τη μεταβολή του αριθμού των κατειλημμένων διαύλων συναρτήσει του χρόνου.</a:t>
            </a:r>
            <a:endParaRPr lang="en-US" sz="2600" dirty="0" smtClean="0"/>
          </a:p>
        </p:txBody>
      </p:sp>
      <p:sp>
        <p:nvSpPr>
          <p:cNvPr id="48132"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EFD3D734-6D1B-4531-955B-C28CAD39BA2B}" type="slidenum">
              <a:rPr lang="el-GR" sz="1400" b="0" smtClean="0">
                <a:latin typeface="+mn-lt"/>
                <a:cs typeface="+mn-cs"/>
              </a:rPr>
              <a:pPr algn="r">
                <a:defRPr/>
              </a:pPr>
              <a:t>42</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2422140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Υπολογισμός βαθμού εξυπηρέτησης (2 από 2)</a:t>
            </a:r>
            <a:endParaRPr lang="el-GR" dirty="0"/>
          </a:p>
        </p:txBody>
      </p:sp>
      <p:pic>
        <p:nvPicPr>
          <p:cNvPr id="19" name="Θέση περιεχομένου 1" descr="Εικόνα με το διάγραμμα ρυθμού μετάβαση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524001"/>
            <a:ext cx="7097955" cy="3202910"/>
          </a:xfrm>
        </p:spPr>
      </p:pic>
      <p:pic>
        <p:nvPicPr>
          <p:cNvPr id="22" name="Εικόνα 1" descr="Εικόνα με τύπου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612273"/>
            <a:ext cx="7498080" cy="1712327"/>
          </a:xfrm>
          <a:prstGeom prst="rect">
            <a:avLst/>
          </a:prstGeom>
        </p:spPr>
      </p:pic>
      <p:sp>
        <p:nvSpPr>
          <p:cNvPr id="49161"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0AB5F389-85ED-41E7-9159-BD792FA5C837}" type="slidenum">
              <a:rPr lang="el-GR" sz="1400" b="0" smtClean="0">
                <a:latin typeface="+mn-lt"/>
                <a:cs typeface="+mn-cs"/>
              </a:rPr>
              <a:pPr algn="r">
                <a:defRPr/>
              </a:pPr>
              <a:t>43</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3522139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fontScale="90000"/>
          </a:bodyPr>
          <a:lstStyle/>
          <a:p>
            <a:r>
              <a:rPr lang="en-US" b="1" dirty="0" err="1" smtClean="0">
                <a:latin typeface="+mn-lt"/>
              </a:rPr>
              <a:t>Erlang</a:t>
            </a:r>
            <a:r>
              <a:rPr lang="en-US" b="1" dirty="0" smtClean="0">
                <a:latin typeface="+mn-lt"/>
              </a:rPr>
              <a:t> B</a:t>
            </a:r>
            <a:r>
              <a:rPr lang="el-GR" b="1" dirty="0" smtClean="0">
                <a:latin typeface="+mn-lt"/>
              </a:rPr>
              <a:t> </a:t>
            </a:r>
            <a:br>
              <a:rPr lang="el-GR" b="1" dirty="0" smtClean="0">
                <a:latin typeface="+mn-lt"/>
              </a:rPr>
            </a:br>
            <a:r>
              <a:rPr lang="el-GR" b="1" dirty="0" smtClean="0">
                <a:latin typeface="+mn-lt"/>
              </a:rPr>
              <a:t>(1 από 4)</a:t>
            </a:r>
            <a:endParaRPr lang="el-GR" dirty="0">
              <a:latin typeface="+mn-lt"/>
            </a:endParaRPr>
          </a:p>
        </p:txBody>
      </p:sp>
      <p:sp>
        <p:nvSpPr>
          <p:cNvPr id="50179"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400" dirty="0" smtClean="0"/>
              <a:t>Υποθέσεις:</a:t>
            </a:r>
          </a:p>
          <a:p>
            <a:pPr marL="1143000" indent="-457200" eaLnBrk="1" hangingPunct="1">
              <a:spcBef>
                <a:spcPts val="0"/>
              </a:spcBef>
              <a:spcAft>
                <a:spcPts val="1200"/>
              </a:spcAft>
              <a:buClr>
                <a:srgbClr val="666699"/>
              </a:buClr>
              <a:buSzPct val="70000"/>
              <a:buFont typeface="Wingdings 2" panose="05020102010507070707" pitchFamily="18" charset="2"/>
              <a:buChar char="£"/>
            </a:pPr>
            <a:r>
              <a:rPr lang="el-GR" sz="2200" dirty="0" smtClean="0"/>
              <a:t>Είναι διαθέσιμοι </a:t>
            </a:r>
            <a:r>
              <a:rPr lang="en-US" sz="2200" i="1" dirty="0" smtClean="0"/>
              <a:t>C</a:t>
            </a:r>
            <a:r>
              <a:rPr lang="el-GR" sz="2200" dirty="0" smtClean="0"/>
              <a:t> δίαυλοι.</a:t>
            </a:r>
          </a:p>
          <a:p>
            <a:pPr marL="1143000" indent="-457200" eaLnBrk="1" hangingPunct="1">
              <a:spcBef>
                <a:spcPts val="0"/>
              </a:spcBef>
              <a:spcAft>
                <a:spcPts val="1200"/>
              </a:spcAft>
              <a:buClr>
                <a:srgbClr val="666699"/>
              </a:buClr>
              <a:buSzPct val="70000"/>
              <a:buFont typeface="Wingdings 2" panose="05020102010507070707" pitchFamily="18" charset="2"/>
              <a:buChar char="£"/>
            </a:pPr>
            <a:r>
              <a:rPr lang="el-GR" sz="2200" dirty="0" smtClean="0"/>
              <a:t>Η κατανομή άφιξης των κλήσεων είναι </a:t>
            </a:r>
            <a:r>
              <a:rPr lang="en-US" sz="2200" dirty="0" smtClean="0"/>
              <a:t>Poisson </a:t>
            </a:r>
            <a:r>
              <a:rPr lang="el-GR" sz="2200" dirty="0" smtClean="0"/>
              <a:t>με ρυθμό </a:t>
            </a:r>
            <a:r>
              <a:rPr lang="el-GR" sz="2200" i="1" dirty="0" smtClean="0"/>
              <a:t>λ</a:t>
            </a:r>
            <a:r>
              <a:rPr lang="el-GR" sz="2200" dirty="0" smtClean="0"/>
              <a:t>.</a:t>
            </a:r>
          </a:p>
          <a:p>
            <a:pPr marL="1143000" indent="-457200" eaLnBrk="1" hangingPunct="1">
              <a:spcBef>
                <a:spcPts val="0"/>
              </a:spcBef>
              <a:spcAft>
                <a:spcPts val="1200"/>
              </a:spcAft>
              <a:buClr>
                <a:srgbClr val="666699"/>
              </a:buClr>
              <a:buSzPct val="70000"/>
              <a:buFont typeface="Wingdings 2" panose="05020102010507070707" pitchFamily="18" charset="2"/>
              <a:buChar char="£"/>
            </a:pPr>
            <a:r>
              <a:rPr lang="el-GR" sz="2200" dirty="0" smtClean="0"/>
              <a:t>Οι κλήσεις που βρίσκουν ελεύθερο δίαυλο εξυπηρετούνται αμέσως. Οι κλήσεις που βρίσκουν όλους τους διαύλους κατειλημμένους αποκλείονται και εγκαταλείπουν το σύστημα.</a:t>
            </a:r>
          </a:p>
          <a:p>
            <a:pPr marL="1143000" indent="-457200" eaLnBrk="1" hangingPunct="1">
              <a:spcBef>
                <a:spcPts val="0"/>
              </a:spcBef>
              <a:spcAft>
                <a:spcPts val="1200"/>
              </a:spcAft>
              <a:buClr>
                <a:srgbClr val="666699"/>
              </a:buClr>
              <a:buSzPct val="70000"/>
              <a:buFont typeface="Wingdings 2" panose="05020102010507070707" pitchFamily="18" charset="2"/>
              <a:buChar char="£"/>
            </a:pPr>
            <a:r>
              <a:rPr lang="el-GR" sz="2200" dirty="0" smtClean="0"/>
              <a:t>Οι χρόνοι κατάληψης των διαύλων είναι ανεξάρτητοι με εκθετική κατανομή και μέση διάρκεια </a:t>
            </a:r>
            <a:r>
              <a:rPr lang="el-GR" sz="2200" i="1" dirty="0" smtClean="0"/>
              <a:t>Η</a:t>
            </a:r>
            <a:r>
              <a:rPr lang="el-GR" sz="2200" dirty="0" smtClean="0"/>
              <a:t> = 1/</a:t>
            </a:r>
            <a:r>
              <a:rPr lang="el-GR" sz="2200" i="1" dirty="0" smtClean="0"/>
              <a:t>μ</a:t>
            </a:r>
            <a:r>
              <a:rPr lang="el-GR" sz="2200" dirty="0" smtClean="0"/>
              <a:t>.</a:t>
            </a:r>
          </a:p>
          <a:p>
            <a:pPr marL="1143000" indent="-457200" eaLnBrk="1" hangingPunct="1">
              <a:spcBef>
                <a:spcPts val="0"/>
              </a:spcBef>
              <a:buClr>
                <a:srgbClr val="666699"/>
              </a:buClr>
              <a:buSzPct val="70000"/>
              <a:buFont typeface="Wingdings 2" panose="05020102010507070707" pitchFamily="18" charset="2"/>
              <a:buChar char="£"/>
            </a:pPr>
            <a:r>
              <a:rPr lang="el-GR" sz="2200" dirty="0" smtClean="0"/>
              <a:t>Το σύστημα είναι σε στατιστική ισορροπία.</a:t>
            </a:r>
            <a:endParaRPr lang="en-US" sz="2200" dirty="0" smtClean="0"/>
          </a:p>
        </p:txBody>
      </p:sp>
      <p:sp>
        <p:nvSpPr>
          <p:cNvPr id="50180"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16294ACA-9614-4FC8-91DB-A64F13F715DA}" type="slidenum">
              <a:rPr lang="el-GR" sz="1400" b="0" smtClean="0">
                <a:latin typeface="+mn-lt"/>
                <a:cs typeface="+mn-cs"/>
              </a:rPr>
              <a:pPr algn="r">
                <a:defRPr/>
              </a:pPr>
              <a:t>44</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2781379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fontScale="90000"/>
          </a:bodyPr>
          <a:lstStyle/>
          <a:p>
            <a:r>
              <a:rPr lang="en-US" b="1" dirty="0" err="1"/>
              <a:t>Erlang</a:t>
            </a:r>
            <a:r>
              <a:rPr lang="en-US" b="1" dirty="0"/>
              <a:t> B</a:t>
            </a:r>
            <a:r>
              <a:rPr lang="el-GR" b="1" dirty="0"/>
              <a:t> </a:t>
            </a:r>
            <a:br>
              <a:rPr lang="el-GR" b="1" dirty="0"/>
            </a:br>
            <a:r>
              <a:rPr lang="el-GR" b="1" dirty="0" smtClean="0"/>
              <a:t>(2 </a:t>
            </a:r>
            <a:r>
              <a:rPr lang="el-GR" b="1" dirty="0"/>
              <a:t>από 4)</a:t>
            </a:r>
            <a:endParaRPr lang="el-GR" dirty="0"/>
          </a:p>
        </p:txBody>
      </p:sp>
      <p:pic>
        <p:nvPicPr>
          <p:cNvPr id="4" name="Θέση περιεχομένου 1" descr="Εικόνα με το διάγραμμα ρυθμού μετάβασης."/>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03300" y="1524001"/>
            <a:ext cx="7150100" cy="3287806"/>
          </a:xfrm>
        </p:spPr>
      </p:pic>
      <p:pic>
        <p:nvPicPr>
          <p:cNvPr id="5" name="Εικόνα 1" descr="Εικόνα με τύπου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4724400"/>
            <a:ext cx="5086032" cy="1530947"/>
          </a:xfrm>
          <a:prstGeom prst="rect">
            <a:avLst/>
          </a:prstGeom>
        </p:spPr>
      </p:pic>
      <p:sp>
        <p:nvSpPr>
          <p:cNvPr id="51219"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125ACEC2-3B72-4CA9-BBCE-3E9E63FB49D3}" type="slidenum">
              <a:rPr lang="el-GR" sz="1400" b="0" smtClean="0">
                <a:latin typeface="+mn-lt"/>
                <a:cs typeface="+mn-cs"/>
              </a:rPr>
              <a:pPr algn="r">
                <a:defRPr/>
              </a:pPr>
              <a:t>45</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571454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fontScale="90000"/>
          </a:bodyPr>
          <a:lstStyle/>
          <a:p>
            <a:r>
              <a:rPr lang="en-US" b="1" dirty="0" err="1" smtClean="0"/>
              <a:t>Erlang</a:t>
            </a:r>
            <a:r>
              <a:rPr lang="en-US" b="1" dirty="0" smtClean="0"/>
              <a:t> B</a:t>
            </a:r>
            <a:r>
              <a:rPr lang="el-GR" b="1" dirty="0"/>
              <a:t/>
            </a:r>
            <a:br>
              <a:rPr lang="el-GR" b="1" dirty="0"/>
            </a:br>
            <a:r>
              <a:rPr lang="el-GR" b="1" dirty="0" smtClean="0"/>
              <a:t>(3 από 4)</a:t>
            </a:r>
            <a:endParaRPr lang="el-GR" dirty="0"/>
          </a:p>
        </p:txBody>
      </p:sp>
      <p:pic>
        <p:nvPicPr>
          <p:cNvPr id="4" name="Θέση περιεχομένου 1" descr="Εικόνα με τύπους."/>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5476" y="1646237"/>
            <a:ext cx="7493047" cy="4525963"/>
          </a:xfrm>
        </p:spPr>
      </p:pic>
      <p:sp>
        <p:nvSpPr>
          <p:cNvPr id="52233"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13FABA6B-ECFD-48AF-BC5B-6939FFF2C577}" type="slidenum">
              <a:rPr lang="el-GR" sz="1400" b="0" smtClean="0">
                <a:latin typeface="+mn-lt"/>
                <a:cs typeface="+mn-cs"/>
              </a:rPr>
              <a:pPr algn="r">
                <a:defRPr/>
              </a:pPr>
              <a:t>46</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931598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fontScale="90000"/>
          </a:bodyPr>
          <a:lstStyle/>
          <a:p>
            <a:r>
              <a:rPr lang="en-US" b="1" dirty="0" err="1" smtClean="0"/>
              <a:t>Erlang</a:t>
            </a:r>
            <a:r>
              <a:rPr lang="en-US" b="1" dirty="0" smtClean="0"/>
              <a:t> B</a:t>
            </a:r>
            <a:r>
              <a:rPr lang="el-GR" b="1" dirty="0" smtClean="0"/>
              <a:t> </a:t>
            </a:r>
            <a:br>
              <a:rPr lang="el-GR" b="1" dirty="0" smtClean="0"/>
            </a:br>
            <a:r>
              <a:rPr lang="el-GR" b="1" dirty="0" smtClean="0"/>
              <a:t>(4 από 4)</a:t>
            </a:r>
            <a:endParaRPr lang="el-GR" dirty="0"/>
          </a:p>
        </p:txBody>
      </p:sp>
      <p:sp>
        <p:nvSpPr>
          <p:cNvPr id="53250" name="Θέση περιεχομένου 1"/>
          <p:cNvSpPr>
            <a:spLocks noGrp="1" noChangeArrowheads="1"/>
          </p:cNvSpPr>
          <p:nvPr>
            <p:ph idx="1"/>
          </p:nvPr>
        </p:nvSpPr>
        <p:spPr/>
        <p:txBody>
          <a:bodyPr>
            <a:normAutofit/>
          </a:bodyPr>
          <a:lstStyle/>
          <a:p>
            <a:pPr marL="521208" indent="-521208">
              <a:spcBef>
                <a:spcPts val="0"/>
              </a:spcBef>
              <a:spcAft>
                <a:spcPts val="2400"/>
              </a:spcAft>
              <a:buClr>
                <a:srgbClr val="333399"/>
              </a:buClr>
              <a:buSzPct val="70000"/>
              <a:buFont typeface="Wingdings" panose="05000000000000000000" pitchFamily="2" charset="2"/>
              <a:buChar char="n"/>
            </a:pPr>
            <a:r>
              <a:rPr lang="el-GR" sz="2800" dirty="0" smtClean="0"/>
              <a:t>Η </a:t>
            </a:r>
            <a:r>
              <a:rPr lang="el-GR" sz="2800" i="1" dirty="0" smtClean="0"/>
              <a:t>απόδοση συγκέντρωσης (</a:t>
            </a:r>
            <a:r>
              <a:rPr lang="en-GB" sz="2800" i="1" dirty="0" smtClean="0"/>
              <a:t>trunking efficiency</a:t>
            </a:r>
            <a:r>
              <a:rPr lang="el-GR" sz="2800" i="1" dirty="0" smtClean="0"/>
              <a:t>)</a:t>
            </a:r>
            <a:r>
              <a:rPr lang="el-GR" sz="2800" dirty="0" smtClean="0"/>
              <a:t> είναι ένα μέτρο του αριθμού των χρηστών, στους οποίους μπορεί να προσφερθεί ένας συγκεκριμένος </a:t>
            </a:r>
            <a:r>
              <a:rPr lang="el-GR" sz="2800" i="1" dirty="0" smtClean="0"/>
              <a:t>GOS</a:t>
            </a:r>
            <a:r>
              <a:rPr lang="el-GR" sz="2800" dirty="0" smtClean="0"/>
              <a:t>, με δεδομένη διάταξη των σταθερών διαύλων.</a:t>
            </a:r>
          </a:p>
          <a:p>
            <a:pPr marL="521208" indent="-521208">
              <a:spcBef>
                <a:spcPts val="0"/>
              </a:spcBef>
              <a:buClr>
                <a:srgbClr val="333399"/>
              </a:buClr>
              <a:buSzPct val="70000"/>
              <a:buFont typeface="Wingdings" panose="05000000000000000000" pitchFamily="2" charset="2"/>
              <a:buChar char="n"/>
            </a:pPr>
            <a:r>
              <a:rPr lang="el-GR" sz="2800" dirty="0" smtClean="0"/>
              <a:t>Ο τρόπος ομαδοποίησης των διαύλων, μπορεί να αλλάξει ουσιαστικά τον αριθμό των χρηστών που μπορεί να εξυπηρετήσει το σύστημα με συγκέντρωση.</a:t>
            </a:r>
            <a:endParaRPr lang="en-US" sz="2800" dirty="0" smtClean="0"/>
          </a:p>
        </p:txBody>
      </p:sp>
      <p:sp>
        <p:nvSpPr>
          <p:cNvPr id="53252"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5DD98AFB-A52D-4694-B1AA-948C6DEB91F8}" type="slidenum">
              <a:rPr lang="el-GR" sz="1400" b="0" smtClean="0">
                <a:latin typeface="+mn-lt"/>
                <a:cs typeface="+mn-cs"/>
              </a:rPr>
              <a:pPr algn="r">
                <a:defRPr/>
              </a:pPr>
              <a:t>47</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11845112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cs typeface="Times New Roman" pitchFamily="18" charset="0"/>
              </a:rPr>
              <a:t>Χωρητικότητα συστήματος </a:t>
            </a:r>
            <a:r>
              <a:rPr lang="el-GR" b="1" dirty="0" err="1" smtClean="0">
                <a:cs typeface="Times New Roman" pitchFamily="18" charset="0"/>
              </a:rPr>
              <a:t>Erlang</a:t>
            </a:r>
            <a:r>
              <a:rPr lang="el-GR" b="1" dirty="0" smtClean="0">
                <a:cs typeface="Times New Roman" pitchFamily="18" charset="0"/>
              </a:rPr>
              <a:t> B</a:t>
            </a:r>
            <a:endParaRPr lang="el-GR" b="1" dirty="0"/>
          </a:p>
        </p:txBody>
      </p:sp>
      <p:graphicFrame>
        <p:nvGraphicFramePr>
          <p:cNvPr id="4" name="Πίνακας 1" descr="Πίνακας με τις τιμές της χωρητικότητας."/>
          <p:cNvGraphicFramePr>
            <a:graphicFrameLocks noGrp="1"/>
          </p:cNvGraphicFramePr>
          <p:nvPr>
            <p:custDataLst>
              <p:tags r:id="rId2"/>
            </p:custDataLst>
            <p:extLst>
              <p:ext uri="{D42A27DB-BD31-4B8C-83A1-F6EECF244321}">
                <p14:modId xmlns:p14="http://schemas.microsoft.com/office/powerpoint/2010/main" val="3885014900"/>
              </p:ext>
            </p:extLst>
          </p:nvPr>
        </p:nvGraphicFramePr>
        <p:xfrm>
          <a:off x="1524000" y="1661160"/>
          <a:ext cx="6096000" cy="4358640"/>
        </p:xfrm>
        <a:graphic>
          <a:graphicData uri="http://schemas.openxmlformats.org/drawingml/2006/table">
            <a:tbl>
              <a:tblPr firstRow="1">
                <a:effectLst>
                  <a:outerShdw blurRad="127000" dist="88900" dir="5400000" algn="t" rotWithShape="0">
                    <a:prstClr val="black">
                      <a:alpha val="40000"/>
                    </a:prstClr>
                  </a:outerShdw>
                </a:effectLst>
                <a:tableStyleId>{5940675A-B579-460E-94D1-54222C63F5DA}</a:tableStyleId>
              </a:tblPr>
              <a:tblGrid>
                <a:gridCol w="1219200"/>
                <a:gridCol w="1219200"/>
                <a:gridCol w="1219200"/>
                <a:gridCol w="1219200"/>
                <a:gridCol w="1219200"/>
              </a:tblGrid>
              <a:tr h="370840">
                <a:tc rowSpan="2">
                  <a:txBody>
                    <a:bodyPr/>
                    <a:lstStyle/>
                    <a:p>
                      <a:r>
                        <a:rPr lang="el-GR" sz="2000" dirty="0" smtClean="0"/>
                        <a:t>Αριθμός</a:t>
                      </a:r>
                      <a:r>
                        <a:rPr lang="el-GR" sz="2000" baseline="0" dirty="0" smtClean="0"/>
                        <a:t> διαύλων</a:t>
                      </a:r>
                      <a:endParaRPr lang="el-GR" sz="2000" dirty="0">
                        <a:latin typeface="+mn-lt"/>
                      </a:endParaRPr>
                    </a:p>
                  </a:txBody>
                  <a:tcPr>
                    <a:solidFill>
                      <a:schemeClr val="bg1"/>
                    </a:solidFill>
                  </a:tcPr>
                </a:tc>
                <a:tc gridSpan="4">
                  <a:txBody>
                    <a:bodyPr/>
                    <a:lstStyle/>
                    <a:p>
                      <a:r>
                        <a:rPr lang="el-GR" sz="2000" dirty="0" smtClean="0"/>
                        <a:t>Χωρητικότητα συστήματος </a:t>
                      </a:r>
                      <a:r>
                        <a:rPr lang="en-US" sz="2000" dirty="0" err="1" smtClean="0"/>
                        <a:t>Erlang</a:t>
                      </a:r>
                      <a:r>
                        <a:rPr lang="en-US" sz="2000" baseline="0" dirty="0" smtClean="0"/>
                        <a:t> B</a:t>
                      </a:r>
                      <a:endParaRPr lang="el-GR" sz="2000" dirty="0">
                        <a:latin typeface="+mn-lt"/>
                      </a:endParaRPr>
                    </a:p>
                  </a:txBody>
                  <a:tcPr>
                    <a:solidFill>
                      <a:schemeClr val="bg1"/>
                    </a:solidFill>
                  </a:tcPr>
                </a:tc>
                <a:tc hMerge="1">
                  <a:txBody>
                    <a:bodyPr/>
                    <a:lstStyle/>
                    <a:p>
                      <a:endParaRPr lang="el-GR"/>
                    </a:p>
                  </a:txBody>
                  <a:tcPr/>
                </a:tc>
                <a:tc hMerge="1">
                  <a:txBody>
                    <a:bodyPr/>
                    <a:lstStyle/>
                    <a:p>
                      <a:endParaRPr lang="el-GR" dirty="0"/>
                    </a:p>
                  </a:txBody>
                  <a:tcPr/>
                </a:tc>
                <a:tc hMerge="1">
                  <a:txBody>
                    <a:bodyPr/>
                    <a:lstStyle/>
                    <a:p>
                      <a:endParaRPr lang="el-GR" dirty="0"/>
                    </a:p>
                  </a:txBody>
                  <a:tcPr/>
                </a:tc>
              </a:tr>
              <a:tr h="370840">
                <a:tc vMerge="1">
                  <a:txBody>
                    <a:bodyPr/>
                    <a:lstStyle/>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 0.01</a:t>
                      </a:r>
                      <a:endParaRPr lang="en-GB" sz="2000" b="0" dirty="0" smtClean="0">
                        <a:latin typeface="+mn-lt"/>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 0.005</a:t>
                      </a:r>
                      <a:endParaRPr lang="en-GB" sz="2000" b="0" dirty="0" smtClean="0">
                        <a:latin typeface="+mn-lt"/>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 0.002</a:t>
                      </a:r>
                      <a:endParaRPr lang="en-GB" sz="2000" b="0" dirty="0" smtClean="0">
                        <a:latin typeface="+mn-lt"/>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 0.001</a:t>
                      </a:r>
                      <a:endParaRPr lang="en-GB" sz="2000" b="0" dirty="0" smtClean="0">
                        <a:latin typeface="+mn-lt"/>
                        <a:cs typeface="Times New Roman" pitchFamily="18" charset="0"/>
                      </a:endParaRPr>
                    </a:p>
                  </a:txBody>
                  <a:tcPr>
                    <a:solidFill>
                      <a:schemeClr val="bg1"/>
                    </a:solidFill>
                  </a:tcPr>
                </a:tc>
              </a:tr>
              <a:tr h="370840">
                <a:tc>
                  <a:txBody>
                    <a:bodyPr/>
                    <a:lstStyle/>
                    <a:p>
                      <a:r>
                        <a:rPr lang="el-GR" sz="2000" dirty="0" smtClean="0"/>
                        <a:t>2</a:t>
                      </a:r>
                      <a:endParaRPr lang="el-GR" sz="2000" dirty="0">
                        <a:latin typeface="+mn-lt"/>
                      </a:endParaRPr>
                    </a:p>
                  </a:txBody>
                  <a:tcPr>
                    <a:solidFill>
                      <a:schemeClr val="bg1"/>
                    </a:solidFill>
                  </a:tcPr>
                </a:tc>
                <a:tc>
                  <a:txBody>
                    <a:bodyPr/>
                    <a:lstStyle/>
                    <a:p>
                      <a:r>
                        <a:rPr lang="el-GR" sz="2000" dirty="0" smtClean="0"/>
                        <a:t>0.153</a:t>
                      </a:r>
                      <a:endParaRPr lang="el-GR" sz="2000" dirty="0">
                        <a:latin typeface="+mn-lt"/>
                      </a:endParaRPr>
                    </a:p>
                  </a:txBody>
                  <a:tcPr>
                    <a:solidFill>
                      <a:schemeClr val="bg1"/>
                    </a:solidFill>
                  </a:tcPr>
                </a:tc>
                <a:tc>
                  <a:txBody>
                    <a:bodyPr/>
                    <a:lstStyle/>
                    <a:p>
                      <a:r>
                        <a:rPr lang="el-GR" sz="2000" dirty="0" smtClean="0"/>
                        <a:t>0.105</a:t>
                      </a:r>
                      <a:endParaRPr lang="el-GR" sz="2000" dirty="0">
                        <a:latin typeface="+mn-lt"/>
                      </a:endParaRPr>
                    </a:p>
                  </a:txBody>
                  <a:tcPr>
                    <a:solidFill>
                      <a:schemeClr val="bg1"/>
                    </a:solidFill>
                  </a:tcPr>
                </a:tc>
                <a:tc>
                  <a:txBody>
                    <a:bodyPr/>
                    <a:lstStyle/>
                    <a:p>
                      <a:r>
                        <a:rPr kumimoji="0" lang="el-GR" sz="2000" u="none" strike="noStrike" kern="1200" cap="none" spc="0" normalizeH="0" baseline="0" noProof="0" dirty="0" smtClean="0">
                          <a:ln>
                            <a:noFill/>
                          </a:ln>
                          <a:effectLst/>
                          <a:uLnTx/>
                          <a:uFillTx/>
                        </a:rPr>
                        <a:t>0.065</a:t>
                      </a:r>
                      <a:endParaRPr lang="el-GR" sz="2000" dirty="0">
                        <a:latin typeface="+mn-lt"/>
                      </a:endParaRPr>
                    </a:p>
                  </a:txBody>
                  <a:tcPr>
                    <a:solidFill>
                      <a:schemeClr val="bg1"/>
                    </a:solidFill>
                  </a:tcPr>
                </a:tc>
                <a:tc>
                  <a:txBody>
                    <a:bodyPr/>
                    <a:lstStyle/>
                    <a:p>
                      <a:r>
                        <a:rPr kumimoji="0" lang="el-GR" sz="2000" u="none" strike="noStrike" kern="1200" cap="none" spc="0" normalizeH="0" baseline="0" noProof="0" dirty="0" smtClean="0">
                          <a:ln>
                            <a:noFill/>
                          </a:ln>
                          <a:effectLst/>
                          <a:uLnTx/>
                          <a:uFillTx/>
                        </a:rPr>
                        <a:t>0.046</a:t>
                      </a:r>
                      <a:endParaRPr lang="el-GR" sz="2000" dirty="0">
                        <a:latin typeface="+mn-lt"/>
                      </a:endParaRPr>
                    </a:p>
                  </a:txBody>
                  <a:tcPr>
                    <a:solidFill>
                      <a:schemeClr val="bg1"/>
                    </a:solidFill>
                  </a:tcPr>
                </a:tc>
              </a:tr>
              <a:tr h="370840">
                <a:tc>
                  <a:txBody>
                    <a:bodyPr/>
                    <a:lstStyle/>
                    <a:p>
                      <a:r>
                        <a:rPr lang="el-GR" sz="2000" dirty="0" smtClean="0"/>
                        <a:t>4</a:t>
                      </a:r>
                      <a:endParaRPr lang="el-GR" sz="2000" dirty="0">
                        <a:latin typeface="+mn-lt"/>
                      </a:endParaRPr>
                    </a:p>
                  </a:txBody>
                  <a:tcPr>
                    <a:solidFill>
                      <a:schemeClr val="bg1"/>
                    </a:solidFill>
                  </a:tcPr>
                </a:tc>
                <a:tc>
                  <a:txBody>
                    <a:bodyPr/>
                    <a:lstStyle/>
                    <a:p>
                      <a:r>
                        <a:rPr lang="el-GR" sz="2000" dirty="0" smtClean="0"/>
                        <a:t>0.869</a:t>
                      </a:r>
                      <a:endParaRPr lang="el-GR" sz="2000" dirty="0">
                        <a:latin typeface="+mn-lt"/>
                      </a:endParaRPr>
                    </a:p>
                  </a:txBody>
                  <a:tcPr>
                    <a:solidFill>
                      <a:schemeClr val="bg1"/>
                    </a:solidFill>
                  </a:tcPr>
                </a:tc>
                <a:tc>
                  <a:txBody>
                    <a:bodyPr/>
                    <a:lstStyle/>
                    <a:p>
                      <a:r>
                        <a:rPr lang="el-GR" sz="2000" dirty="0" smtClean="0"/>
                        <a:t>0.701</a:t>
                      </a:r>
                      <a:endParaRPr lang="el-GR" sz="2000" dirty="0">
                        <a:latin typeface="+mn-lt"/>
                      </a:endParaRPr>
                    </a:p>
                  </a:txBody>
                  <a:tcPr>
                    <a:solidFill>
                      <a:schemeClr val="bg1"/>
                    </a:solidFill>
                  </a:tcPr>
                </a:tc>
                <a:tc>
                  <a:txBody>
                    <a:bodyPr/>
                    <a:lstStyle/>
                    <a:p>
                      <a:r>
                        <a:rPr lang="el-GR" sz="2000" dirty="0" smtClean="0"/>
                        <a:t>0.535</a:t>
                      </a:r>
                      <a:endParaRPr lang="el-GR" sz="2000" dirty="0">
                        <a:latin typeface="+mn-lt"/>
                      </a:endParaRPr>
                    </a:p>
                  </a:txBody>
                  <a:tcPr>
                    <a:solidFill>
                      <a:schemeClr val="bg1"/>
                    </a:solidFill>
                  </a:tcPr>
                </a:tc>
                <a:tc>
                  <a:txBody>
                    <a:bodyPr/>
                    <a:lstStyle/>
                    <a:p>
                      <a:r>
                        <a:rPr lang="el-GR" sz="2000" dirty="0" smtClean="0"/>
                        <a:t>0.439</a:t>
                      </a:r>
                      <a:endParaRPr lang="el-GR" sz="2000" dirty="0">
                        <a:latin typeface="+mn-lt"/>
                      </a:endParaRPr>
                    </a:p>
                  </a:txBody>
                  <a:tcPr>
                    <a:solidFill>
                      <a:schemeClr val="bg1"/>
                    </a:solidFill>
                  </a:tcPr>
                </a:tc>
              </a:tr>
              <a:tr h="370840">
                <a:tc>
                  <a:txBody>
                    <a:bodyPr/>
                    <a:lstStyle/>
                    <a:p>
                      <a:r>
                        <a:rPr lang="el-GR" sz="2000" dirty="0" smtClean="0"/>
                        <a:t>5</a:t>
                      </a:r>
                      <a:endParaRPr lang="el-GR" sz="2000" dirty="0">
                        <a:latin typeface="+mn-lt"/>
                      </a:endParaRPr>
                    </a:p>
                  </a:txBody>
                  <a:tcPr>
                    <a:solidFill>
                      <a:schemeClr val="bg1"/>
                    </a:solidFill>
                  </a:tcPr>
                </a:tc>
                <a:tc>
                  <a:txBody>
                    <a:bodyPr/>
                    <a:lstStyle/>
                    <a:p>
                      <a:r>
                        <a:rPr lang="el-GR" sz="2000" dirty="0" smtClean="0"/>
                        <a:t>1.36</a:t>
                      </a:r>
                      <a:endParaRPr lang="el-GR" sz="2000" dirty="0">
                        <a:latin typeface="+mn-lt"/>
                      </a:endParaRPr>
                    </a:p>
                  </a:txBody>
                  <a:tcPr>
                    <a:solidFill>
                      <a:schemeClr val="bg1"/>
                    </a:solidFill>
                  </a:tcPr>
                </a:tc>
                <a:tc>
                  <a:txBody>
                    <a:bodyPr/>
                    <a:lstStyle/>
                    <a:p>
                      <a:r>
                        <a:rPr lang="el-GR" sz="2000" dirty="0" smtClean="0"/>
                        <a:t>1.13</a:t>
                      </a:r>
                      <a:endParaRPr lang="el-GR" sz="2000" dirty="0">
                        <a:latin typeface="+mn-lt"/>
                      </a:endParaRPr>
                    </a:p>
                  </a:txBody>
                  <a:tcPr>
                    <a:solidFill>
                      <a:schemeClr val="bg1"/>
                    </a:solidFill>
                  </a:tcPr>
                </a:tc>
                <a:tc>
                  <a:txBody>
                    <a:bodyPr/>
                    <a:lstStyle/>
                    <a:p>
                      <a:r>
                        <a:rPr lang="el-GR" sz="2000" dirty="0" smtClean="0"/>
                        <a:t>0.900</a:t>
                      </a:r>
                      <a:endParaRPr lang="el-GR" sz="2000" dirty="0">
                        <a:latin typeface="+mn-lt"/>
                      </a:endParaRPr>
                    </a:p>
                  </a:txBody>
                  <a:tcPr>
                    <a:solidFill>
                      <a:schemeClr val="bg1"/>
                    </a:solidFill>
                  </a:tcPr>
                </a:tc>
                <a:tc>
                  <a:txBody>
                    <a:bodyPr/>
                    <a:lstStyle/>
                    <a:p>
                      <a:r>
                        <a:rPr lang="el-GR" sz="2000" dirty="0" smtClean="0"/>
                        <a:t>0.762</a:t>
                      </a:r>
                      <a:endParaRPr lang="el-GR" sz="2000" dirty="0">
                        <a:latin typeface="+mn-lt"/>
                      </a:endParaRPr>
                    </a:p>
                  </a:txBody>
                  <a:tcPr>
                    <a:solidFill>
                      <a:schemeClr val="bg1"/>
                    </a:solidFill>
                  </a:tcPr>
                </a:tc>
              </a:tr>
              <a:tr h="370840">
                <a:tc>
                  <a:txBody>
                    <a:bodyPr/>
                    <a:lstStyle/>
                    <a:p>
                      <a:r>
                        <a:rPr lang="el-GR" sz="2000" dirty="0" smtClean="0"/>
                        <a:t>10</a:t>
                      </a:r>
                      <a:endParaRPr lang="el-GR" sz="2000" dirty="0">
                        <a:latin typeface="+mn-lt"/>
                      </a:endParaRPr>
                    </a:p>
                  </a:txBody>
                  <a:tcPr>
                    <a:solidFill>
                      <a:schemeClr val="bg1"/>
                    </a:solidFill>
                  </a:tcPr>
                </a:tc>
                <a:tc>
                  <a:txBody>
                    <a:bodyPr/>
                    <a:lstStyle/>
                    <a:p>
                      <a:r>
                        <a:rPr lang="el-GR" sz="2000" dirty="0" smtClean="0"/>
                        <a:t>4.46</a:t>
                      </a:r>
                      <a:endParaRPr lang="el-GR" sz="2000" dirty="0">
                        <a:latin typeface="+mn-lt"/>
                      </a:endParaRPr>
                    </a:p>
                  </a:txBody>
                  <a:tcPr>
                    <a:solidFill>
                      <a:schemeClr val="bg1"/>
                    </a:solidFill>
                  </a:tcPr>
                </a:tc>
                <a:tc>
                  <a:txBody>
                    <a:bodyPr/>
                    <a:lstStyle/>
                    <a:p>
                      <a:r>
                        <a:rPr lang="el-GR" sz="2000" dirty="0" smtClean="0"/>
                        <a:t>3.96</a:t>
                      </a:r>
                      <a:endParaRPr lang="el-GR" sz="2000" dirty="0">
                        <a:latin typeface="+mn-lt"/>
                      </a:endParaRPr>
                    </a:p>
                  </a:txBody>
                  <a:tcPr>
                    <a:solidFill>
                      <a:schemeClr val="bg1"/>
                    </a:solidFill>
                  </a:tcPr>
                </a:tc>
                <a:tc>
                  <a:txBody>
                    <a:bodyPr/>
                    <a:lstStyle/>
                    <a:p>
                      <a:r>
                        <a:rPr lang="el-GR" sz="2000" dirty="0" smtClean="0"/>
                        <a:t>3.43</a:t>
                      </a:r>
                      <a:endParaRPr lang="el-GR" sz="2000" dirty="0">
                        <a:latin typeface="+mn-lt"/>
                      </a:endParaRPr>
                    </a:p>
                  </a:txBody>
                  <a:tcPr>
                    <a:solidFill>
                      <a:schemeClr val="bg1"/>
                    </a:solidFill>
                  </a:tcPr>
                </a:tc>
                <a:tc>
                  <a:txBody>
                    <a:bodyPr/>
                    <a:lstStyle/>
                    <a:p>
                      <a:r>
                        <a:rPr lang="el-GR" sz="2000" dirty="0" smtClean="0"/>
                        <a:t>3.09</a:t>
                      </a:r>
                      <a:endParaRPr lang="el-GR" sz="2000" dirty="0">
                        <a:latin typeface="+mn-lt"/>
                      </a:endParaRPr>
                    </a:p>
                  </a:txBody>
                  <a:tcPr>
                    <a:solidFill>
                      <a:schemeClr val="bg1"/>
                    </a:solidFill>
                  </a:tcPr>
                </a:tc>
              </a:tr>
              <a:tr h="370840">
                <a:tc>
                  <a:txBody>
                    <a:bodyPr/>
                    <a:lstStyle/>
                    <a:p>
                      <a:r>
                        <a:rPr lang="el-GR" sz="2000" dirty="0" smtClean="0"/>
                        <a:t>20</a:t>
                      </a:r>
                      <a:endParaRPr lang="el-GR" sz="2000" dirty="0">
                        <a:latin typeface="+mn-lt"/>
                      </a:endParaRPr>
                    </a:p>
                  </a:txBody>
                  <a:tcPr>
                    <a:solidFill>
                      <a:schemeClr val="bg1"/>
                    </a:solidFill>
                  </a:tcPr>
                </a:tc>
                <a:tc>
                  <a:txBody>
                    <a:bodyPr/>
                    <a:lstStyle/>
                    <a:p>
                      <a:r>
                        <a:rPr lang="el-GR" sz="2000" dirty="0" smtClean="0"/>
                        <a:t>12.0</a:t>
                      </a:r>
                      <a:endParaRPr lang="el-GR" sz="2000" dirty="0">
                        <a:latin typeface="+mn-lt"/>
                      </a:endParaRPr>
                    </a:p>
                  </a:txBody>
                  <a:tcPr>
                    <a:solidFill>
                      <a:schemeClr val="bg1"/>
                    </a:solidFill>
                  </a:tcPr>
                </a:tc>
                <a:tc>
                  <a:txBody>
                    <a:bodyPr/>
                    <a:lstStyle/>
                    <a:p>
                      <a:r>
                        <a:rPr lang="el-GR" sz="2000" dirty="0" smtClean="0"/>
                        <a:t>11.1</a:t>
                      </a:r>
                      <a:endParaRPr lang="el-GR" sz="2000" dirty="0">
                        <a:latin typeface="+mn-lt"/>
                      </a:endParaRPr>
                    </a:p>
                  </a:txBody>
                  <a:tcPr>
                    <a:solidFill>
                      <a:schemeClr val="bg1"/>
                    </a:solidFill>
                  </a:tcPr>
                </a:tc>
                <a:tc>
                  <a:txBody>
                    <a:bodyPr/>
                    <a:lstStyle/>
                    <a:p>
                      <a:r>
                        <a:rPr lang="el-GR" sz="2000" dirty="0" smtClean="0"/>
                        <a:t>10.1</a:t>
                      </a:r>
                      <a:endParaRPr lang="el-GR" sz="2000" dirty="0">
                        <a:latin typeface="+mn-lt"/>
                      </a:endParaRPr>
                    </a:p>
                  </a:txBody>
                  <a:tcPr>
                    <a:solidFill>
                      <a:schemeClr val="bg1"/>
                    </a:solidFill>
                  </a:tcPr>
                </a:tc>
                <a:tc>
                  <a:txBody>
                    <a:bodyPr/>
                    <a:lstStyle/>
                    <a:p>
                      <a:r>
                        <a:rPr lang="el-GR" sz="2000" dirty="0" smtClean="0"/>
                        <a:t>9.41</a:t>
                      </a:r>
                      <a:endParaRPr lang="el-GR" sz="2000" dirty="0">
                        <a:latin typeface="+mn-lt"/>
                      </a:endParaRPr>
                    </a:p>
                  </a:txBody>
                  <a:tcPr>
                    <a:solidFill>
                      <a:schemeClr val="bg1"/>
                    </a:solidFill>
                  </a:tcPr>
                </a:tc>
              </a:tr>
              <a:tr h="370840">
                <a:tc>
                  <a:txBody>
                    <a:bodyPr/>
                    <a:lstStyle/>
                    <a:p>
                      <a:r>
                        <a:rPr lang="el-GR" sz="2000" dirty="0" smtClean="0"/>
                        <a:t>24</a:t>
                      </a:r>
                      <a:endParaRPr lang="el-GR" sz="2000" dirty="0">
                        <a:latin typeface="+mn-lt"/>
                      </a:endParaRPr>
                    </a:p>
                  </a:txBody>
                  <a:tcPr>
                    <a:solidFill>
                      <a:schemeClr val="bg1"/>
                    </a:solidFill>
                  </a:tcPr>
                </a:tc>
                <a:tc>
                  <a:txBody>
                    <a:bodyPr/>
                    <a:lstStyle/>
                    <a:p>
                      <a:r>
                        <a:rPr lang="el-GR" sz="2000" dirty="0" smtClean="0"/>
                        <a:t>15.3</a:t>
                      </a:r>
                      <a:endParaRPr lang="el-GR" sz="2000" dirty="0">
                        <a:latin typeface="+mn-lt"/>
                      </a:endParaRPr>
                    </a:p>
                  </a:txBody>
                  <a:tcPr>
                    <a:solidFill>
                      <a:schemeClr val="bg1"/>
                    </a:solidFill>
                  </a:tcPr>
                </a:tc>
                <a:tc>
                  <a:txBody>
                    <a:bodyPr/>
                    <a:lstStyle/>
                    <a:p>
                      <a:r>
                        <a:rPr lang="el-GR" sz="2000" dirty="0" smtClean="0"/>
                        <a:t>14.2</a:t>
                      </a:r>
                      <a:endParaRPr lang="el-GR" sz="2000" dirty="0">
                        <a:latin typeface="+mn-lt"/>
                      </a:endParaRPr>
                    </a:p>
                  </a:txBody>
                  <a:tcPr>
                    <a:solidFill>
                      <a:schemeClr val="bg1"/>
                    </a:solidFill>
                  </a:tcPr>
                </a:tc>
                <a:tc>
                  <a:txBody>
                    <a:bodyPr/>
                    <a:lstStyle/>
                    <a:p>
                      <a:r>
                        <a:rPr lang="el-GR" sz="2000" dirty="0" smtClean="0"/>
                        <a:t>13.0</a:t>
                      </a:r>
                      <a:endParaRPr lang="el-GR" sz="2000" dirty="0">
                        <a:latin typeface="+mn-lt"/>
                      </a:endParaRPr>
                    </a:p>
                  </a:txBody>
                  <a:tcPr>
                    <a:solidFill>
                      <a:schemeClr val="bg1"/>
                    </a:solidFill>
                  </a:tcPr>
                </a:tc>
                <a:tc>
                  <a:txBody>
                    <a:bodyPr/>
                    <a:lstStyle/>
                    <a:p>
                      <a:r>
                        <a:rPr lang="el-GR" sz="2000" dirty="0" smtClean="0"/>
                        <a:t>12.2</a:t>
                      </a:r>
                      <a:endParaRPr lang="el-GR" sz="2000" dirty="0">
                        <a:latin typeface="+mn-lt"/>
                      </a:endParaRPr>
                    </a:p>
                  </a:txBody>
                  <a:tcPr>
                    <a:solidFill>
                      <a:schemeClr val="bg1"/>
                    </a:solidFill>
                  </a:tcPr>
                </a:tc>
              </a:tr>
              <a:tr h="370840">
                <a:tc>
                  <a:txBody>
                    <a:bodyPr/>
                    <a:lstStyle/>
                    <a:p>
                      <a:r>
                        <a:rPr lang="el-GR" sz="2000" dirty="0" smtClean="0"/>
                        <a:t>40</a:t>
                      </a:r>
                      <a:endParaRPr lang="el-GR" sz="2000" dirty="0">
                        <a:latin typeface="+mn-lt"/>
                      </a:endParaRPr>
                    </a:p>
                  </a:txBody>
                  <a:tcPr>
                    <a:solidFill>
                      <a:schemeClr val="bg1"/>
                    </a:solidFill>
                  </a:tcPr>
                </a:tc>
                <a:tc>
                  <a:txBody>
                    <a:bodyPr/>
                    <a:lstStyle/>
                    <a:p>
                      <a:r>
                        <a:rPr lang="el-GR" sz="2000" dirty="0" smtClean="0"/>
                        <a:t>29.0</a:t>
                      </a:r>
                      <a:endParaRPr lang="el-GR" sz="2000" dirty="0">
                        <a:latin typeface="+mn-lt"/>
                      </a:endParaRPr>
                    </a:p>
                  </a:txBody>
                  <a:tcPr>
                    <a:solidFill>
                      <a:schemeClr val="bg1"/>
                    </a:solidFill>
                  </a:tcPr>
                </a:tc>
                <a:tc>
                  <a:txBody>
                    <a:bodyPr/>
                    <a:lstStyle/>
                    <a:p>
                      <a:r>
                        <a:rPr lang="el-GR" sz="2000" dirty="0" smtClean="0"/>
                        <a:t>27.3</a:t>
                      </a:r>
                      <a:endParaRPr lang="el-GR" sz="2000" dirty="0">
                        <a:latin typeface="+mn-lt"/>
                      </a:endParaRPr>
                    </a:p>
                  </a:txBody>
                  <a:tcPr>
                    <a:solidFill>
                      <a:schemeClr val="bg1"/>
                    </a:solidFill>
                  </a:tcPr>
                </a:tc>
                <a:tc>
                  <a:txBody>
                    <a:bodyPr/>
                    <a:lstStyle/>
                    <a:p>
                      <a:r>
                        <a:rPr lang="el-GR" sz="2000" dirty="0" smtClean="0"/>
                        <a:t>25.7</a:t>
                      </a:r>
                      <a:endParaRPr lang="el-GR" sz="2000" dirty="0">
                        <a:latin typeface="+mn-lt"/>
                      </a:endParaRPr>
                    </a:p>
                  </a:txBody>
                  <a:tcPr>
                    <a:solidFill>
                      <a:schemeClr val="bg1"/>
                    </a:solidFill>
                  </a:tcPr>
                </a:tc>
                <a:tc>
                  <a:txBody>
                    <a:bodyPr/>
                    <a:lstStyle/>
                    <a:p>
                      <a:r>
                        <a:rPr lang="el-GR" sz="2000" dirty="0" smtClean="0"/>
                        <a:t>24.5</a:t>
                      </a:r>
                      <a:endParaRPr lang="el-GR" sz="2000" dirty="0">
                        <a:latin typeface="+mn-lt"/>
                      </a:endParaRPr>
                    </a:p>
                  </a:txBody>
                  <a:tcPr>
                    <a:solidFill>
                      <a:schemeClr val="bg1"/>
                    </a:solidFill>
                  </a:tcPr>
                </a:tc>
              </a:tr>
              <a:tr h="370840">
                <a:tc>
                  <a:txBody>
                    <a:bodyPr/>
                    <a:lstStyle/>
                    <a:p>
                      <a:r>
                        <a:rPr lang="el-GR" sz="2000" dirty="0" smtClean="0"/>
                        <a:t>70</a:t>
                      </a:r>
                      <a:endParaRPr lang="el-GR" sz="2000" dirty="0">
                        <a:latin typeface="+mn-lt"/>
                      </a:endParaRPr>
                    </a:p>
                  </a:txBody>
                  <a:tcPr>
                    <a:solidFill>
                      <a:schemeClr val="bg1"/>
                    </a:solidFill>
                  </a:tcPr>
                </a:tc>
                <a:tc>
                  <a:txBody>
                    <a:bodyPr/>
                    <a:lstStyle/>
                    <a:p>
                      <a:r>
                        <a:rPr lang="el-GR" sz="2000" dirty="0" smtClean="0"/>
                        <a:t>56.1</a:t>
                      </a:r>
                      <a:endParaRPr lang="el-GR" sz="2000" dirty="0">
                        <a:latin typeface="+mn-lt"/>
                      </a:endParaRPr>
                    </a:p>
                  </a:txBody>
                  <a:tcPr>
                    <a:solidFill>
                      <a:schemeClr val="bg1"/>
                    </a:solidFill>
                  </a:tcPr>
                </a:tc>
                <a:tc>
                  <a:txBody>
                    <a:bodyPr/>
                    <a:lstStyle/>
                    <a:p>
                      <a:r>
                        <a:rPr lang="el-GR" sz="2000" dirty="0" smtClean="0"/>
                        <a:t>53.7</a:t>
                      </a:r>
                      <a:endParaRPr lang="el-GR" sz="2000" dirty="0">
                        <a:latin typeface="+mn-lt"/>
                      </a:endParaRPr>
                    </a:p>
                  </a:txBody>
                  <a:tcPr>
                    <a:solidFill>
                      <a:schemeClr val="bg1"/>
                    </a:solidFill>
                  </a:tcPr>
                </a:tc>
                <a:tc>
                  <a:txBody>
                    <a:bodyPr/>
                    <a:lstStyle/>
                    <a:p>
                      <a:r>
                        <a:rPr lang="el-GR" sz="2000" dirty="0" smtClean="0"/>
                        <a:t>51.0</a:t>
                      </a:r>
                      <a:endParaRPr lang="el-GR" sz="2000" dirty="0">
                        <a:latin typeface="+mn-lt"/>
                      </a:endParaRPr>
                    </a:p>
                  </a:txBody>
                  <a:tcPr>
                    <a:solidFill>
                      <a:schemeClr val="bg1"/>
                    </a:solidFill>
                  </a:tcPr>
                </a:tc>
                <a:tc>
                  <a:txBody>
                    <a:bodyPr/>
                    <a:lstStyle/>
                    <a:p>
                      <a:r>
                        <a:rPr lang="el-GR" sz="2000" dirty="0" smtClean="0"/>
                        <a:t>49.2</a:t>
                      </a:r>
                      <a:endParaRPr lang="el-GR" sz="2000" dirty="0">
                        <a:latin typeface="+mn-lt"/>
                      </a:endParaRPr>
                    </a:p>
                  </a:txBody>
                  <a:tcPr>
                    <a:solidFill>
                      <a:schemeClr val="bg1"/>
                    </a:solidFill>
                  </a:tcPr>
                </a:tc>
              </a:tr>
              <a:tr h="370840">
                <a:tc>
                  <a:txBody>
                    <a:bodyPr/>
                    <a:lstStyle/>
                    <a:p>
                      <a:r>
                        <a:rPr lang="el-GR" sz="2000" dirty="0" smtClean="0"/>
                        <a:t>100</a:t>
                      </a:r>
                      <a:endParaRPr lang="el-GR" sz="2000" dirty="0">
                        <a:latin typeface="+mn-lt"/>
                      </a:endParaRPr>
                    </a:p>
                  </a:txBody>
                  <a:tcPr>
                    <a:solidFill>
                      <a:schemeClr val="bg1"/>
                    </a:solidFill>
                  </a:tcPr>
                </a:tc>
                <a:tc>
                  <a:txBody>
                    <a:bodyPr/>
                    <a:lstStyle/>
                    <a:p>
                      <a:r>
                        <a:rPr lang="el-GR" sz="2000" dirty="0" smtClean="0"/>
                        <a:t>84.1</a:t>
                      </a:r>
                      <a:endParaRPr lang="el-GR" sz="2000" dirty="0">
                        <a:latin typeface="+mn-lt"/>
                      </a:endParaRPr>
                    </a:p>
                  </a:txBody>
                  <a:tcPr>
                    <a:solidFill>
                      <a:schemeClr val="bg1"/>
                    </a:solidFill>
                  </a:tcPr>
                </a:tc>
                <a:tc>
                  <a:txBody>
                    <a:bodyPr/>
                    <a:lstStyle/>
                    <a:p>
                      <a:r>
                        <a:rPr lang="el-GR" sz="2000" dirty="0" smtClean="0"/>
                        <a:t>80.9</a:t>
                      </a:r>
                      <a:endParaRPr lang="el-GR" sz="2000" dirty="0">
                        <a:latin typeface="+mn-lt"/>
                      </a:endParaRPr>
                    </a:p>
                  </a:txBody>
                  <a:tcPr>
                    <a:solidFill>
                      <a:schemeClr val="bg1"/>
                    </a:solidFill>
                  </a:tcPr>
                </a:tc>
                <a:tc>
                  <a:txBody>
                    <a:bodyPr/>
                    <a:lstStyle/>
                    <a:p>
                      <a:r>
                        <a:rPr lang="el-GR" sz="2000" dirty="0" smtClean="0"/>
                        <a:t>77.4</a:t>
                      </a:r>
                      <a:endParaRPr lang="el-GR" sz="2000" dirty="0">
                        <a:latin typeface="+mn-lt"/>
                      </a:endParaRPr>
                    </a:p>
                  </a:txBody>
                  <a:tcPr>
                    <a:solidFill>
                      <a:schemeClr val="bg1"/>
                    </a:solidFill>
                  </a:tcPr>
                </a:tc>
                <a:tc>
                  <a:txBody>
                    <a:bodyPr/>
                    <a:lstStyle/>
                    <a:p>
                      <a:r>
                        <a:rPr lang="el-GR" sz="2000" dirty="0" smtClean="0"/>
                        <a:t>75.2</a:t>
                      </a:r>
                      <a:endParaRPr lang="el-GR" sz="2000" dirty="0">
                        <a:latin typeface="+mn-lt"/>
                      </a:endParaRPr>
                    </a:p>
                  </a:txBody>
                  <a:tcPr>
                    <a:solidFill>
                      <a:schemeClr val="bg1"/>
                    </a:solidFill>
                  </a:tcPr>
                </a:tc>
              </a:tr>
            </a:tbl>
          </a:graphicData>
        </a:graphic>
      </p:graphicFrame>
      <p:sp>
        <p:nvSpPr>
          <p:cNvPr id="54277"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15D3D16A-F13A-4ED2-8C4C-5B499CB576DD}" type="slidenum">
              <a:rPr lang="el-GR" sz="1400" b="0" smtClean="0">
                <a:latin typeface="+mn-lt"/>
                <a:cs typeface="+mn-cs"/>
              </a:rPr>
              <a:pPr algn="r">
                <a:defRPr/>
              </a:pPr>
              <a:t>48</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1621748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noChangeArrowheads="1"/>
          </p:cNvSpPr>
          <p:nvPr>
            <p:ph type="title"/>
            <p:custDataLst>
              <p:tags r:id="rId2"/>
            </p:custDataLst>
          </p:nvPr>
        </p:nvSpPr>
        <p:spPr/>
        <p:txBody>
          <a:bodyPr anchor="ctr">
            <a:normAutofit/>
          </a:bodyPr>
          <a:lstStyle/>
          <a:p>
            <a:pPr eaLnBrk="1" hangingPunct="1"/>
            <a:r>
              <a:rPr lang="en-US" b="1" dirty="0" err="1" smtClean="0"/>
              <a:t>Erlang</a:t>
            </a:r>
            <a:r>
              <a:rPr lang="en-US" b="1" dirty="0" smtClean="0"/>
              <a:t> C</a:t>
            </a:r>
            <a:r>
              <a:rPr lang="el-GR" b="1" dirty="0" smtClean="0"/>
              <a:t> (1 από 4)</a:t>
            </a:r>
            <a:endParaRPr lang="en-GB" b="1" dirty="0" smtClean="0"/>
          </a:p>
        </p:txBody>
      </p:sp>
      <p:sp>
        <p:nvSpPr>
          <p:cNvPr id="55299"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1200"/>
              </a:spcAft>
              <a:buClr>
                <a:srgbClr val="333399"/>
              </a:buClr>
              <a:buSzPct val="70000"/>
              <a:buFont typeface="Wingdings" panose="05000000000000000000" pitchFamily="2" charset="2"/>
              <a:buChar char="n"/>
            </a:pPr>
            <a:r>
              <a:rPr lang="el-GR" dirty="0" smtClean="0"/>
              <a:t>Παρόμοιες υποθέσεις με </a:t>
            </a:r>
            <a:r>
              <a:rPr lang="en-US" dirty="0" err="1" smtClean="0"/>
              <a:t>Erlang</a:t>
            </a:r>
            <a:r>
              <a:rPr lang="en-US" dirty="0" smtClean="0"/>
              <a:t> B.</a:t>
            </a:r>
            <a:endParaRPr lang="el-GR" dirty="0" smtClean="0"/>
          </a:p>
          <a:p>
            <a:pPr marL="1143000" indent="-457200" eaLnBrk="1" hangingPunct="1">
              <a:spcBef>
                <a:spcPts val="0"/>
              </a:spcBef>
              <a:spcAft>
                <a:spcPts val="600"/>
              </a:spcAft>
              <a:buClr>
                <a:srgbClr val="666699"/>
              </a:buClr>
              <a:buSzPct val="70000"/>
              <a:buFont typeface="Wingdings 2" panose="05020102010507070707" pitchFamily="18" charset="2"/>
              <a:buChar char="£"/>
            </a:pPr>
            <a:r>
              <a:rPr lang="el-GR" sz="2800" dirty="0" smtClean="0"/>
              <a:t>Είναι διαθέσιμοι </a:t>
            </a:r>
            <a:r>
              <a:rPr lang="en-US" sz="2800" dirty="0" smtClean="0"/>
              <a:t>C</a:t>
            </a:r>
            <a:r>
              <a:rPr lang="el-GR" sz="2800" dirty="0" smtClean="0"/>
              <a:t> δίαυλοι.</a:t>
            </a:r>
          </a:p>
          <a:p>
            <a:pPr marL="1143000" indent="-457200" eaLnBrk="1" hangingPunct="1">
              <a:spcBef>
                <a:spcPts val="0"/>
              </a:spcBef>
              <a:spcAft>
                <a:spcPts val="600"/>
              </a:spcAft>
              <a:buClr>
                <a:srgbClr val="666699"/>
              </a:buClr>
              <a:buSzPct val="70000"/>
              <a:buFont typeface="Wingdings 2" panose="05020102010507070707" pitchFamily="18" charset="2"/>
              <a:buChar char="£"/>
            </a:pPr>
            <a:r>
              <a:rPr lang="el-GR" sz="2800" dirty="0" smtClean="0"/>
              <a:t>Η κατανομή άφιξης των κλήσεων είναι </a:t>
            </a:r>
            <a:r>
              <a:rPr lang="en-US" sz="2800" dirty="0" smtClean="0"/>
              <a:t>Poisson </a:t>
            </a:r>
            <a:r>
              <a:rPr lang="el-GR" sz="2800" dirty="0" smtClean="0"/>
              <a:t>με ρυθμό λ.</a:t>
            </a:r>
          </a:p>
          <a:p>
            <a:pPr marL="1143000" indent="-457200" eaLnBrk="1" hangingPunct="1">
              <a:spcBef>
                <a:spcPts val="0"/>
              </a:spcBef>
              <a:spcAft>
                <a:spcPts val="600"/>
              </a:spcAft>
              <a:buClr>
                <a:srgbClr val="666699"/>
              </a:buClr>
              <a:buSzPct val="70000"/>
              <a:buFont typeface="Wingdings 2" panose="05020102010507070707" pitchFamily="18" charset="2"/>
              <a:buChar char="£"/>
            </a:pPr>
            <a:r>
              <a:rPr lang="el-GR" sz="2800" dirty="0" smtClean="0"/>
              <a:t>Αν μια εισερχόμενη κλήση δεν βρίσκει ελεύθερο δίαυλο, τοποθετείται σε ουρά αναμονής με άπειρο μήκος.</a:t>
            </a:r>
          </a:p>
          <a:p>
            <a:pPr marL="1143000" indent="-457200" eaLnBrk="1" hangingPunct="1">
              <a:spcBef>
                <a:spcPts val="0"/>
              </a:spcBef>
              <a:buClr>
                <a:srgbClr val="666699"/>
              </a:buClr>
              <a:buSzPct val="70000"/>
              <a:buFont typeface="Wingdings 2" panose="05020102010507070707" pitchFamily="18" charset="2"/>
              <a:buChar char="£"/>
            </a:pPr>
            <a:r>
              <a:rPr lang="el-GR" sz="2800" dirty="0" smtClean="0"/>
              <a:t>Κάθε κλήση εξυπηρετείται με τη σειρά άφιξής της.</a:t>
            </a:r>
            <a:endParaRPr lang="en-US" sz="2800" dirty="0" smtClean="0"/>
          </a:p>
        </p:txBody>
      </p:sp>
      <p:sp>
        <p:nvSpPr>
          <p:cNvPr id="55300"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B388239F-CDF2-404E-8785-2745BCBE6312}" type="slidenum">
              <a:rPr lang="el-GR" sz="1400" b="0" smtClean="0">
                <a:latin typeface="+mn-lt"/>
                <a:cs typeface="+mn-cs"/>
              </a:rPr>
              <a:pPr algn="r">
                <a:defRPr/>
              </a:pPr>
              <a:t>49</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1976901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fontScale="90000"/>
          </a:bodyPr>
          <a:lstStyle/>
          <a:p>
            <a:r>
              <a:rPr lang="el-GR" b="1" dirty="0" smtClean="0"/>
              <a:t>Συμβατικά συστήματα ραδιοεπικοινωνιών</a:t>
            </a:r>
            <a:endParaRPr lang="el-GR" b="1" dirty="0"/>
          </a:p>
        </p:txBody>
      </p:sp>
      <p:pic>
        <p:nvPicPr>
          <p:cNvPr id="6" name="Θέση περιεχομένου 1" descr="Εικόνα του συστήματο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5103" y="1600200"/>
            <a:ext cx="7158297" cy="4756150"/>
          </a:xfrm>
        </p:spPr>
      </p:pic>
      <p:sp>
        <p:nvSpPr>
          <p:cNvPr id="6148"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02B3A8CB-ADFC-4B9E-A705-B4632E73C34B}" type="slidenum">
              <a:rPr lang="el-GR" sz="1400" b="0" smtClean="0">
                <a:latin typeface="+mn-lt"/>
                <a:cs typeface="+mn-cs"/>
              </a:rPr>
              <a:pPr algn="r">
                <a:defRPr/>
              </a:pPr>
              <a:t>5</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41994836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b="1" dirty="0" err="1" smtClean="0"/>
              <a:t>Erlang</a:t>
            </a:r>
            <a:r>
              <a:rPr lang="en-US" b="1" dirty="0" smtClean="0"/>
              <a:t> C</a:t>
            </a:r>
            <a:r>
              <a:rPr lang="el-GR" b="1" dirty="0" smtClean="0"/>
              <a:t> (2 από 4)</a:t>
            </a:r>
            <a:endParaRPr lang="el-GR" dirty="0"/>
          </a:p>
        </p:txBody>
      </p:sp>
      <p:pic>
        <p:nvPicPr>
          <p:cNvPr id="4" name="Θέση περιεχομένου 1" descr="Εικόνα διαγράμματος."/>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5800" y="1390020"/>
            <a:ext cx="7696200" cy="2148829"/>
          </a:xfrm>
        </p:spPr>
      </p:pic>
      <p:pic>
        <p:nvPicPr>
          <p:cNvPr id="5" name="Εικόνα 1" descr="Εικόνα με τύπου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3429000"/>
            <a:ext cx="6800088" cy="2824080"/>
          </a:xfrm>
          <a:prstGeom prst="rect">
            <a:avLst/>
          </a:prstGeom>
        </p:spPr>
      </p:pic>
      <p:sp>
        <p:nvSpPr>
          <p:cNvPr id="56329"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43FF738B-4CC2-4A17-AC55-146A8EEF46C5}" type="slidenum">
              <a:rPr lang="el-GR" sz="1400" b="0" smtClean="0">
                <a:latin typeface="+mn-lt"/>
                <a:cs typeface="+mn-cs"/>
              </a:rPr>
              <a:pPr algn="r">
                <a:defRPr/>
              </a:pPr>
              <a:t>50</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2398587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b="1" dirty="0" err="1" smtClean="0"/>
              <a:t>Erlang</a:t>
            </a:r>
            <a:r>
              <a:rPr lang="en-US" b="1" dirty="0" smtClean="0"/>
              <a:t> C</a:t>
            </a:r>
            <a:r>
              <a:rPr lang="el-GR" b="1" dirty="0" smtClean="0"/>
              <a:t> (3 από 4)</a:t>
            </a:r>
            <a:endParaRPr lang="el-GR" dirty="0"/>
          </a:p>
        </p:txBody>
      </p:sp>
      <p:pic>
        <p:nvPicPr>
          <p:cNvPr id="4" name="Θέση περιεχομένου 1" descr="Εικόνα με τύπους."/>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9751" y="1600200"/>
            <a:ext cx="7904498" cy="4525963"/>
          </a:xfrm>
        </p:spPr>
      </p:pic>
      <p:sp>
        <p:nvSpPr>
          <p:cNvPr id="57352"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A480ABA2-14AC-4482-82AB-BBE09869F092}" type="slidenum">
              <a:rPr lang="el-GR" sz="1400" b="0" smtClean="0">
                <a:latin typeface="+mn-lt"/>
                <a:cs typeface="+mn-cs"/>
              </a:rPr>
              <a:pPr algn="r">
                <a:defRPr/>
              </a:pPr>
              <a:t>51</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7022419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b="1" dirty="0" err="1" smtClean="0"/>
              <a:t>Erlang</a:t>
            </a:r>
            <a:r>
              <a:rPr lang="en-US" b="1" dirty="0" smtClean="0"/>
              <a:t> C</a:t>
            </a:r>
            <a:r>
              <a:rPr lang="el-GR" b="1" dirty="0" smtClean="0"/>
              <a:t> (4 από 4)</a:t>
            </a:r>
            <a:endParaRPr lang="el-GR" dirty="0"/>
          </a:p>
        </p:txBody>
      </p:sp>
      <p:pic>
        <p:nvPicPr>
          <p:cNvPr id="4" name="Θέση περιεχομένου 1" descr="Εικόνα με τύπους."/>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7256" y="1600200"/>
            <a:ext cx="7929487" cy="4525963"/>
          </a:xfrm>
        </p:spPr>
      </p:pic>
      <p:sp>
        <p:nvSpPr>
          <p:cNvPr id="58376"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7456066E-8C16-4C57-AB54-6296CF6EB51C}" type="slidenum">
              <a:rPr lang="el-GR" sz="1400" b="0" smtClean="0">
                <a:latin typeface="+mn-lt"/>
                <a:cs typeface="+mn-cs"/>
              </a:rPr>
              <a:pPr algn="r">
                <a:defRPr/>
              </a:pPr>
              <a:t>52</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2116501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Διάγραμμα 1</a:t>
            </a:r>
            <a:endParaRPr lang="el-GR" dirty="0"/>
          </a:p>
        </p:txBody>
      </p:sp>
      <p:pic>
        <p:nvPicPr>
          <p:cNvPr id="6" name="Θέση περιεχομένου 1" descr="Εικόνα διαγράμματο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1524000"/>
            <a:ext cx="6502825" cy="4787446"/>
          </a:xfrm>
        </p:spPr>
      </p:pic>
      <p:sp>
        <p:nvSpPr>
          <p:cNvPr id="59397"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6CF9AC01-A1F8-4AF1-85FC-FCA97D7DA55B}" type="slidenum">
              <a:rPr lang="el-GR" sz="1400" b="0" smtClean="0">
                <a:latin typeface="+mn-lt"/>
                <a:cs typeface="+mn-cs"/>
              </a:rPr>
              <a:pPr algn="r">
                <a:defRPr/>
              </a:pPr>
              <a:t>53</a:t>
            </a:fld>
            <a:endParaRPr lang="el-GR" sz="1400" b="0" dirty="0" smtClean="0">
              <a:latin typeface="+mn-lt"/>
              <a:cs typeface="+mn-cs"/>
            </a:endParaRPr>
          </a:p>
        </p:txBody>
      </p:sp>
    </p:spTree>
    <p:custDataLst>
      <p:tags r:id="rId1"/>
    </p:custDataLst>
    <p:extLst>
      <p:ext uri="{BB962C8B-B14F-4D97-AF65-F5344CB8AC3E}">
        <p14:creationId xmlns:p14="http://schemas.microsoft.com/office/powerpoint/2010/main" val="1785362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Διάγραμμα 2</a:t>
            </a:r>
            <a:endParaRPr lang="el-GR" dirty="0"/>
          </a:p>
        </p:txBody>
      </p:sp>
      <p:pic>
        <p:nvPicPr>
          <p:cNvPr id="4" name="Θέση περιεχομένου 1" descr="Εικόνα διαγράμματο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6644" y="1600200"/>
            <a:ext cx="6530711" cy="4525963"/>
          </a:xfrm>
        </p:spPr>
      </p:pic>
      <p:sp>
        <p:nvSpPr>
          <p:cNvPr id="60419"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B6F93BF8-0B11-4DB0-8047-1301DC183EBB}" type="slidenum">
              <a:rPr lang="el-GR" sz="1400" b="0" smtClean="0">
                <a:latin typeface="+mn-lt"/>
                <a:cs typeface="+mn-cs"/>
              </a:rPr>
              <a:pPr algn="r">
                <a:defRPr/>
              </a:pPr>
              <a:t>54</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39853169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Φασματική απόδοση </a:t>
            </a:r>
            <a:br>
              <a:rPr lang="el-GR" b="1" dirty="0" smtClean="0"/>
            </a:br>
            <a:r>
              <a:rPr lang="el-GR" b="1" dirty="0" err="1" smtClean="0"/>
              <a:t>κυψελωτών</a:t>
            </a:r>
            <a:r>
              <a:rPr lang="el-GR" b="1" dirty="0" smtClean="0"/>
              <a:t> συστημάτων</a:t>
            </a:r>
            <a:endParaRPr lang="el-GR" dirty="0"/>
          </a:p>
        </p:txBody>
      </p:sp>
      <p:pic>
        <p:nvPicPr>
          <p:cNvPr id="4" name="Θέση περιεχομένου 1" descr="Εικόνα με τύπου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03662"/>
            <a:ext cx="8229600" cy="4319038"/>
          </a:xfrm>
        </p:spPr>
      </p:pic>
      <p:sp>
        <p:nvSpPr>
          <p:cNvPr id="61447"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DAB115DF-6197-4A1E-B0C4-C9A2034E20B5}" type="slidenum">
              <a:rPr lang="el-GR" sz="1400" b="0" smtClean="0">
                <a:latin typeface="+mn-lt"/>
                <a:cs typeface="+mn-cs"/>
              </a:rPr>
              <a:pPr algn="r">
                <a:defRPr/>
              </a:pPr>
              <a:t>55</a:t>
            </a:fld>
            <a:endParaRPr lang="el-GR" sz="1400" b="0" smtClean="0">
              <a:latin typeface="+mn-lt"/>
              <a:cs typeface="+mn-cs"/>
            </a:endParaRPr>
          </a:p>
        </p:txBody>
      </p:sp>
      <p:pic>
        <p:nvPicPr>
          <p:cNvPr id="12"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0612386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a:t>
            </a: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9455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pPr eaLnBrk="1" hangingPunct="1"/>
            <a:r>
              <a:rPr lang="el-GR" b="1" smtClean="0"/>
              <a:t>Σημείωμα Αναφοράς</a:t>
            </a:r>
          </a:p>
        </p:txBody>
      </p:sp>
      <p:sp>
        <p:nvSpPr>
          <p:cNvPr id="3" name="Θέση περιεχομένου 1"/>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l-GR" sz="2400" dirty="0" smtClean="0"/>
          </a:p>
          <a:p>
            <a:pPr marL="0" indent="0" eaLnBrk="1" fontAlgn="auto" hangingPunct="1">
              <a:spcAft>
                <a:spcPts val="0"/>
              </a:spcAft>
              <a:buFont typeface="Arial" panose="020B0604020202020204" pitchFamily="34" charset="0"/>
              <a:buNone/>
              <a:defRPr/>
            </a:pPr>
            <a:endParaRPr lang="el-GR" sz="2400" dirty="0"/>
          </a:p>
          <a:p>
            <a:pPr marL="0" indent="0" eaLnBrk="1" fontAlgn="auto" hangingPunct="1">
              <a:spcAft>
                <a:spcPts val="0"/>
              </a:spcAft>
              <a:buFont typeface="Arial" panose="020B0604020202020204" pitchFamily="34" charset="0"/>
              <a:buNone/>
              <a:defRPr/>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Γεώργιος </a:t>
            </a:r>
            <a:r>
              <a:rPr lang="el-GR" sz="2400" dirty="0" err="1" smtClean="0"/>
              <a:t>Καρέτσος</a:t>
            </a:r>
            <a:r>
              <a:rPr lang="el-GR" sz="2400" dirty="0" smtClean="0"/>
              <a:t> 2015. Γεώργιος </a:t>
            </a:r>
            <a:r>
              <a:rPr lang="el-GR" sz="2400" dirty="0" err="1" smtClean="0"/>
              <a:t>Καρέτσος</a:t>
            </a:r>
            <a:r>
              <a:rPr lang="el-GR" sz="2400" dirty="0" smtClean="0"/>
              <a:t>. «Κινητές Επικοινωνίες». </a:t>
            </a:r>
            <a:r>
              <a:rPr lang="el-GR" sz="2400" dirty="0"/>
              <a:t>Έκδοση: </a:t>
            </a:r>
            <a:r>
              <a:rPr lang="el-GR" sz="2400" dirty="0" smtClean="0"/>
              <a:t>1.0</a:t>
            </a:r>
            <a:r>
              <a:rPr lang="el-GR" sz="2400" dirty="0"/>
              <a:t>. </a:t>
            </a:r>
            <a:r>
              <a:rPr lang="el-GR" sz="2400" dirty="0" smtClean="0"/>
              <a:t>Λάρισα 2015. </a:t>
            </a:r>
            <a:r>
              <a:rPr lang="el-GR" sz="2400" dirty="0"/>
              <a:t>Διαθέσιμο από τη δικτυακή </a:t>
            </a:r>
            <a:r>
              <a:rPr lang="el-GR" sz="2400" dirty="0" smtClean="0"/>
              <a:t>διεύθυνση: </a:t>
            </a:r>
            <a:r>
              <a:rPr lang="en-US" sz="2400" dirty="0">
                <a:hlinkClick r:id="rId3" tooltip="Μετάβαση στην ιστοσελίδα του Μαθήματος"/>
              </a:rPr>
              <a:t>http://cdev.teilar.gr/courses/TMA113</a:t>
            </a:r>
            <a:r>
              <a:rPr lang="en-US" sz="2400" dirty="0" smtClean="0">
                <a:hlinkClick r:id="rId3" tooltip="Μετάβαση στην ιστοσελίδα του Μαθήματος"/>
              </a:rPr>
              <a:t>/</a:t>
            </a:r>
            <a:r>
              <a:rPr lang="el-GR" sz="2400" dirty="0"/>
              <a:t>,</a:t>
            </a:r>
            <a:r>
              <a:rPr lang="el-GR" sz="2400" dirty="0" smtClean="0"/>
              <a:t> </a:t>
            </a:r>
            <a:r>
              <a:rPr lang="en-US" sz="2400" dirty="0" smtClean="0"/>
              <a:t>20</a:t>
            </a:r>
            <a:r>
              <a:rPr lang="el-GR" sz="2400" dirty="0" smtClean="0"/>
              <a:t>/</a:t>
            </a:r>
            <a:r>
              <a:rPr lang="en-US" sz="2400" dirty="0" smtClean="0"/>
              <a:t>11</a:t>
            </a:r>
            <a:r>
              <a:rPr lang="el-GR" sz="2400" dirty="0" smtClean="0"/>
              <a:t>/2015</a:t>
            </a:r>
            <a:r>
              <a:rPr lang="el-GR" sz="2400" dirty="0" smtClean="0"/>
              <a:t>.</a:t>
            </a:r>
            <a:endParaRPr lang="el-GR" sz="2000" dirty="0"/>
          </a:p>
        </p:txBody>
      </p:sp>
    </p:spTree>
    <p:extLst>
      <p:ext uri="{BB962C8B-B14F-4D97-AF65-F5344CB8AC3E}">
        <p14:creationId xmlns:p14="http://schemas.microsoft.com/office/powerpoint/2010/main" val="185298128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Δημιουργού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49763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a:t>
            </a:r>
            <a:r>
              <a:rPr lang="el-GR" sz="2000" dirty="0" smtClean="0"/>
              <a:t>υπάρχουν).</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58726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Χαρακτηριστικά του </a:t>
            </a:r>
            <a:br>
              <a:rPr lang="el-GR" b="1" dirty="0" smtClean="0"/>
            </a:br>
            <a:r>
              <a:rPr lang="el-GR" b="1" dirty="0" smtClean="0"/>
              <a:t>συμβατικού συστήματος</a:t>
            </a:r>
            <a:endParaRPr lang="el-GR" b="1" dirty="0"/>
          </a:p>
        </p:txBody>
      </p:sp>
      <p:sp>
        <p:nvSpPr>
          <p:cNvPr id="7170" name="Θέση περιεχομένου 1"/>
          <p:cNvSpPr>
            <a:spLocks noGrp="1" noChangeArrowheads="1"/>
          </p:cNvSpPr>
          <p:nvPr>
            <p:ph idx="1"/>
          </p:nvPr>
        </p:nvSpPr>
        <p:spPr/>
        <p:txBody>
          <a:bodyPr>
            <a:noAutofit/>
          </a:bodyPr>
          <a:lstStyle/>
          <a:p>
            <a:pPr marL="521208" indent="-521208" eaLnBrk="1" hangingPunct="1">
              <a:spcBef>
                <a:spcPts val="0"/>
              </a:spcBef>
              <a:spcAft>
                <a:spcPts val="1200"/>
              </a:spcAft>
              <a:buClr>
                <a:srgbClr val="333399"/>
              </a:buClr>
              <a:buSzPct val="70000"/>
              <a:buFont typeface="Wingdings" panose="05000000000000000000" pitchFamily="2" charset="2"/>
              <a:buChar char="n"/>
            </a:pPr>
            <a:r>
              <a:rPr lang="el-GR" dirty="0" smtClean="0"/>
              <a:t>Πολύ καλή </a:t>
            </a:r>
            <a:r>
              <a:rPr lang="el-GR" dirty="0" err="1" smtClean="0"/>
              <a:t>ραδιοκάλυψη</a:t>
            </a:r>
            <a:r>
              <a:rPr lang="el-GR" dirty="0" smtClean="0"/>
              <a:t>.</a:t>
            </a:r>
          </a:p>
          <a:p>
            <a:pPr marL="521208" indent="-521208" eaLnBrk="1" hangingPunct="1">
              <a:spcBef>
                <a:spcPts val="0"/>
              </a:spcBef>
              <a:spcAft>
                <a:spcPts val="1200"/>
              </a:spcAft>
              <a:buClr>
                <a:srgbClr val="333399"/>
              </a:buClr>
              <a:buSzPct val="70000"/>
              <a:buFont typeface="Wingdings" panose="05000000000000000000" pitchFamily="2" charset="2"/>
              <a:buChar char="n"/>
            </a:pPr>
            <a:r>
              <a:rPr lang="el-GR" dirty="0" smtClean="0"/>
              <a:t>Δεν είναι δυνατό να επαναχρησιμοποιηθούν οι ίδιες συχνότητες στην περιοχή εξυπηρέτησης.</a:t>
            </a:r>
          </a:p>
          <a:p>
            <a:pPr marL="521208" indent="-521208" eaLnBrk="1" hangingPunct="1">
              <a:spcBef>
                <a:spcPts val="0"/>
              </a:spcBef>
              <a:spcAft>
                <a:spcPts val="1200"/>
              </a:spcAft>
              <a:buClr>
                <a:srgbClr val="333399"/>
              </a:buClr>
              <a:buSzPct val="70000"/>
              <a:buFont typeface="Wingdings" panose="05000000000000000000" pitchFamily="2" charset="2"/>
              <a:buChar char="n"/>
            </a:pPr>
            <a:r>
              <a:rPr lang="el-GR" dirty="0" smtClean="0"/>
              <a:t>Περιορισμένος αριθμός ταυτόχρονα εξυπηρετούμενων χρηστών.</a:t>
            </a:r>
            <a:endParaRPr lang="el-GR" i="1" dirty="0" smtClean="0"/>
          </a:p>
          <a:p>
            <a:pPr marL="521208" indent="-521208" eaLnBrk="1" hangingPunct="1">
              <a:spcBef>
                <a:spcPts val="0"/>
              </a:spcBef>
              <a:buClr>
                <a:srgbClr val="333399"/>
              </a:buClr>
              <a:buSzPct val="70000"/>
              <a:buFont typeface="Wingdings" panose="05000000000000000000" pitchFamily="2" charset="2"/>
              <a:buChar char="n"/>
            </a:pPr>
            <a:r>
              <a:rPr lang="el-GR" dirty="0" smtClean="0"/>
              <a:t>Μη αποδοτική χρησιμοποίηση του φάσματος.</a:t>
            </a:r>
            <a:endParaRPr lang="en-GB" i="1" dirty="0" smtClean="0"/>
          </a:p>
        </p:txBody>
      </p:sp>
      <p:sp>
        <p:nvSpPr>
          <p:cNvPr id="7173"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63AD837-8479-4A25-81D4-5889A6407DAD}" type="slidenum">
              <a:rPr lang="el-GR" sz="1400" b="0" smtClean="0">
                <a:latin typeface="+mn-lt"/>
                <a:cs typeface="+mn-cs"/>
              </a:rPr>
              <a:pPr algn="r">
                <a:defRPr/>
              </a:pPr>
              <a:t>6</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36058993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Σημείωμα Χρήσης </a:t>
            </a:r>
            <a:r>
              <a:rPr lang="el-GR" b="1" dirty="0" smtClean="0"/>
              <a:t>Έργων Τρίτων</a:t>
            </a:r>
            <a:endParaRPr lang="el-GR" b="1" dirty="0"/>
          </a:p>
        </p:txBody>
      </p:sp>
      <p:sp>
        <p:nvSpPr>
          <p:cNvPr id="3" name="Θέση περιεχομένου 1"/>
          <p:cNvSpPr>
            <a:spLocks noGrp="1"/>
          </p:cNvSpPr>
          <p:nvPr>
            <p:ph idx="1"/>
          </p:nvPr>
        </p:nvSpPr>
        <p:spPr/>
        <p:txBody>
          <a:bodyPr>
            <a:noAutofit/>
          </a:bodyPr>
          <a:lstStyle/>
          <a:p>
            <a:pPr marL="0" indent="0">
              <a:spcBef>
                <a:spcPts val="0"/>
              </a:spcBef>
              <a:spcAft>
                <a:spcPts val="1800"/>
              </a:spcAft>
              <a:buNone/>
            </a:pPr>
            <a:r>
              <a:rPr lang="el-GR" sz="2400" dirty="0" smtClean="0"/>
              <a:t>Το </a:t>
            </a:r>
            <a:r>
              <a:rPr lang="el-GR" sz="2400" dirty="0"/>
              <a:t>Έργο αυτό κάνει χρήση των ακόλουθων έργων</a:t>
            </a:r>
            <a:r>
              <a:rPr lang="el-GR" sz="2400" dirty="0" smtClean="0"/>
              <a:t>:</a:t>
            </a:r>
          </a:p>
          <a:p>
            <a:pPr>
              <a:spcBef>
                <a:spcPts val="0"/>
              </a:spcBef>
              <a:spcAft>
                <a:spcPts val="1800"/>
              </a:spcAft>
            </a:pPr>
            <a:r>
              <a:rPr lang="el-GR" sz="2400" dirty="0" smtClean="0"/>
              <a:t>Τα κείμενα και οι εικόνες που έχουν χρησιμοποιηθεί σε αυτό το έργο, στα πλαίσια του εκπαιδευτικού έργου του διδάσκοντα, προέρχονται από: Δίκτυα </a:t>
            </a:r>
            <a:r>
              <a:rPr lang="el-GR" sz="2400" dirty="0"/>
              <a:t>Κινητών και Προσωπικών Επικοινωνιών, 2η έκδοση, Μ.Ε. Θεολόγου, ISBN: 978-960-418-278-7, Εκδόσεις Α. </a:t>
            </a:r>
            <a:r>
              <a:rPr lang="el-GR" sz="2400" dirty="0" err="1"/>
              <a:t>Τζιόλα</a:t>
            </a:r>
            <a:r>
              <a:rPr lang="el-GR" sz="2400" dirty="0"/>
              <a:t> &amp; Υιοί Ο.Ε., 2010, </a:t>
            </a:r>
            <a:r>
              <a:rPr lang="el-GR" sz="2400" dirty="0" err="1" smtClean="0"/>
              <a:t>Θεσ</a:t>
            </a:r>
            <a:r>
              <a:rPr lang="el-GR" sz="2400" dirty="0" smtClean="0"/>
              <a:t>/νίκη.</a:t>
            </a:r>
            <a:endParaRPr lang="el-GR" sz="2400" dirty="0"/>
          </a:p>
        </p:txBody>
      </p:sp>
    </p:spTree>
    <p:extLst>
      <p:ext uri="{BB962C8B-B14F-4D97-AF65-F5344CB8AC3E}">
        <p14:creationId xmlns:p14="http://schemas.microsoft.com/office/powerpoint/2010/main" val="2595717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Τίτλος 1"/>
          <p:cNvSpPr>
            <a:spLocks noGrp="1" noChangeArrowheads="1"/>
          </p:cNvSpPr>
          <p:nvPr>
            <p:ph type="title"/>
          </p:nvPr>
        </p:nvSpPr>
        <p:spPr/>
        <p:txBody>
          <a:bodyPr anchor="ctr">
            <a:noAutofit/>
          </a:bodyPr>
          <a:lstStyle/>
          <a:p>
            <a:r>
              <a:rPr lang="el-GR" sz="4000" b="1" dirty="0" smtClean="0"/>
              <a:t>Ιδανικό σύστημα κινητών επικοινωνιών (1 από 2)</a:t>
            </a:r>
            <a:endParaRPr lang="en-GB" sz="4000" b="1" dirty="0" smtClean="0"/>
          </a:p>
        </p:txBody>
      </p:sp>
      <p:sp>
        <p:nvSpPr>
          <p:cNvPr id="8195"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dirty="0" smtClean="0"/>
              <a:t>Το ιδανικό σύστημα κινητών επικοινωνιών θα πρέπει:</a:t>
            </a:r>
          </a:p>
          <a:p>
            <a:pPr marL="1143000" indent="-457200" eaLnBrk="1" hangingPunct="1">
              <a:spcBef>
                <a:spcPts val="0"/>
              </a:spcBef>
              <a:spcAft>
                <a:spcPts val="1200"/>
              </a:spcAft>
              <a:buClr>
                <a:srgbClr val="666699"/>
              </a:buClr>
              <a:buSzPct val="70000"/>
              <a:buFont typeface="Wingdings 2" panose="05020102010507070707" pitchFamily="18" charset="2"/>
              <a:buChar char="£"/>
            </a:pPr>
            <a:r>
              <a:rPr lang="el-GR" sz="2800" dirty="0"/>
              <a:t>Ν</a:t>
            </a:r>
            <a:r>
              <a:rPr lang="el-GR" sz="2800" dirty="0" smtClean="0"/>
              <a:t>α λειτουργεί σε μια περιορισμένη και προκαθορισμένη ζώνη συχνοτήτων.</a:t>
            </a:r>
          </a:p>
          <a:p>
            <a:pPr marL="1143000" indent="-457200" eaLnBrk="1" hangingPunct="1">
              <a:spcBef>
                <a:spcPts val="0"/>
              </a:spcBef>
              <a:spcAft>
                <a:spcPts val="600"/>
              </a:spcAft>
              <a:buClr>
                <a:srgbClr val="666699"/>
              </a:buClr>
              <a:buSzPct val="70000"/>
              <a:buFont typeface="Wingdings 2" panose="05020102010507070707" pitchFamily="18" charset="2"/>
              <a:buChar char="£"/>
            </a:pPr>
            <a:r>
              <a:rPr lang="el-GR" sz="2800" dirty="0"/>
              <a:t>Ν</a:t>
            </a:r>
            <a:r>
              <a:rPr lang="el-GR" sz="2800" dirty="0" smtClean="0"/>
              <a:t>α εξυπηρετεί σχεδόν απεριόριστο αριθμό χρηστών σε απεριόριστες, όσο αφορά την έκτασή τους, περιοχές.</a:t>
            </a:r>
            <a:endParaRPr lang="en-US" sz="2800" dirty="0" smtClean="0"/>
          </a:p>
          <a:p>
            <a:pPr marL="1943100" lvl="2" indent="-457200" eaLnBrk="0" hangingPunct="0">
              <a:spcBef>
                <a:spcPts val="0"/>
              </a:spcBef>
              <a:buClr>
                <a:prstClr val="black">
                  <a:lumMod val="65000"/>
                  <a:lumOff val="35000"/>
                </a:prstClr>
              </a:buClr>
              <a:buSzPct val="70000"/>
              <a:buFont typeface="Wingdings 2" panose="05020102010507070707" pitchFamily="18" charset="2"/>
              <a:buChar char="¢"/>
            </a:pPr>
            <a:r>
              <a:rPr lang="el-GR" sz="2400" dirty="0" err="1" smtClean="0">
                <a:solidFill>
                  <a:prstClr val="black"/>
                </a:solidFill>
              </a:rPr>
              <a:t>Κυψελωτό</a:t>
            </a:r>
            <a:r>
              <a:rPr lang="el-GR" sz="2400" dirty="0" smtClean="0">
                <a:solidFill>
                  <a:prstClr val="black"/>
                </a:solidFill>
              </a:rPr>
              <a:t> σύστημα.</a:t>
            </a:r>
            <a:endParaRPr lang="en-US" dirty="0">
              <a:solidFill>
                <a:prstClr val="black"/>
              </a:solidFill>
            </a:endParaRPr>
          </a:p>
          <a:p>
            <a:pPr marL="1943100" lvl="2" indent="-457200" eaLnBrk="0" hangingPunct="0">
              <a:spcBef>
                <a:spcPts val="0"/>
              </a:spcBef>
              <a:spcAft>
                <a:spcPts val="1800"/>
              </a:spcAft>
              <a:buClr>
                <a:prstClr val="black">
                  <a:lumMod val="65000"/>
                  <a:lumOff val="35000"/>
                </a:prstClr>
              </a:buClr>
              <a:buSzPct val="70000"/>
              <a:buFont typeface="Wingdings 2" panose="05020102010507070707" pitchFamily="18" charset="2"/>
              <a:buChar char="¢"/>
            </a:pPr>
            <a:r>
              <a:rPr lang="el-GR" sz="2400" dirty="0" smtClean="0">
                <a:solidFill>
                  <a:prstClr val="black"/>
                </a:solidFill>
              </a:rPr>
              <a:t>Όχι </a:t>
            </a:r>
            <a:r>
              <a:rPr lang="el-GR" sz="2400" dirty="0">
                <a:solidFill>
                  <a:prstClr val="black"/>
                </a:solidFill>
              </a:rPr>
              <a:t>πολύ μεγάλες τεχνολογικές </a:t>
            </a:r>
            <a:r>
              <a:rPr lang="el-GR" sz="2400" dirty="0" smtClean="0">
                <a:solidFill>
                  <a:prstClr val="black"/>
                </a:solidFill>
              </a:rPr>
              <a:t>αλλαγές.</a:t>
            </a:r>
            <a:endParaRPr lang="en-GB" sz="2400" dirty="0" smtClean="0"/>
          </a:p>
        </p:txBody>
      </p:sp>
      <p:sp>
        <p:nvSpPr>
          <p:cNvPr id="8198"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2D7FF7E-90F7-4C44-9949-935C3108A5EA}" type="slidenum">
              <a:rPr lang="el-GR" sz="1400" b="0" smtClean="0">
                <a:latin typeface="+mn-lt"/>
                <a:cs typeface="+mn-cs"/>
              </a:rPr>
              <a:pPr algn="r">
                <a:defRPr/>
              </a:pPr>
              <a:t>7</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4021075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Τίτλος 1"/>
          <p:cNvSpPr>
            <a:spLocks noGrp="1" noChangeArrowheads="1"/>
          </p:cNvSpPr>
          <p:nvPr>
            <p:ph type="title"/>
          </p:nvPr>
        </p:nvSpPr>
        <p:spPr/>
        <p:txBody>
          <a:bodyPr anchor="ctr">
            <a:noAutofit/>
          </a:bodyPr>
          <a:lstStyle/>
          <a:p>
            <a:r>
              <a:rPr lang="el-GR" sz="4000" b="1" dirty="0">
                <a:solidFill>
                  <a:prstClr val="black"/>
                </a:solidFill>
              </a:rPr>
              <a:t>Ιδανικό σύστημα κινητών επικοινωνιών </a:t>
            </a:r>
            <a:r>
              <a:rPr lang="el-GR" sz="4000" b="1" dirty="0" smtClean="0">
                <a:solidFill>
                  <a:prstClr val="black"/>
                </a:solidFill>
              </a:rPr>
              <a:t>(2 </a:t>
            </a:r>
            <a:r>
              <a:rPr lang="el-GR" sz="4000" b="1" dirty="0">
                <a:solidFill>
                  <a:prstClr val="black"/>
                </a:solidFill>
              </a:rPr>
              <a:t>από 2)</a:t>
            </a:r>
            <a:endParaRPr lang="en-GB" sz="3200" b="1" dirty="0" smtClean="0">
              <a:latin typeface="Arial" pitchFamily="34" charset="0"/>
            </a:endParaRPr>
          </a:p>
        </p:txBody>
      </p:sp>
      <p:sp>
        <p:nvSpPr>
          <p:cNvPr id="9219" name="Θέση περιεχομένου 1"/>
          <p:cNvSpPr>
            <a:spLocks noGrp="1" noChangeArrowheads="1"/>
          </p:cNvSpPr>
          <p:nvPr>
            <p:ph idx="1"/>
          </p:nvPr>
        </p:nvSpPr>
        <p:spPr/>
        <p:txBody>
          <a:bodyPr>
            <a:normAutofit/>
          </a:bodyPr>
          <a:lstStyle/>
          <a:p>
            <a:pPr marL="521208" indent="-521208" eaLnBrk="1" hangingPunct="1">
              <a:spcBef>
                <a:spcPts val="0"/>
              </a:spcBef>
              <a:spcAft>
                <a:spcPts val="1800"/>
              </a:spcAft>
              <a:buClr>
                <a:srgbClr val="333399"/>
              </a:buClr>
              <a:buSzPct val="70000"/>
              <a:buFont typeface="Wingdings" panose="05000000000000000000" pitchFamily="2" charset="2"/>
              <a:buChar char="n"/>
            </a:pPr>
            <a:r>
              <a:rPr lang="el-GR" sz="2400" dirty="0" smtClean="0"/>
              <a:t>Αντικατάσταση ενός πομπού μεγάλης ισχύος από πολλούς πομπούς μικρής ισχύος, ο καθένας από τους οποίους καλύπτει μικρό τμήμα της περιοχής εξυπηρέτησης του συστήματος (κυψέλη-</a:t>
            </a:r>
            <a:r>
              <a:rPr lang="en-US" sz="2400" dirty="0" smtClean="0"/>
              <a:t>cell</a:t>
            </a:r>
            <a:r>
              <a:rPr lang="el-GR" sz="2400" dirty="0" smtClean="0"/>
              <a:t>).</a:t>
            </a:r>
          </a:p>
          <a:p>
            <a:pPr marL="521208" indent="-521208" eaLnBrk="1" hangingPunct="1">
              <a:spcBef>
                <a:spcPts val="0"/>
              </a:spcBef>
              <a:spcAft>
                <a:spcPts val="1800"/>
              </a:spcAft>
              <a:buClr>
                <a:srgbClr val="333399"/>
              </a:buClr>
              <a:buSzPct val="70000"/>
              <a:buFont typeface="Wingdings" panose="05000000000000000000" pitchFamily="2" charset="2"/>
              <a:buChar char="n"/>
            </a:pPr>
            <a:r>
              <a:rPr lang="el-GR" sz="2400" dirty="0" smtClean="0"/>
              <a:t>Σε κάθε σταθμό βάσης κατανέμεται ένα μέρος του συνόλου των διαύλων που διατίθενται για το σύστημα.</a:t>
            </a:r>
          </a:p>
          <a:p>
            <a:pPr marL="521208" indent="-521208" eaLnBrk="1" hangingPunct="1">
              <a:spcBef>
                <a:spcPts val="0"/>
              </a:spcBef>
              <a:spcAft>
                <a:spcPts val="1800"/>
              </a:spcAft>
              <a:buClr>
                <a:srgbClr val="333399"/>
              </a:buClr>
              <a:buSzPct val="70000"/>
              <a:buFont typeface="Wingdings" panose="05000000000000000000" pitchFamily="2" charset="2"/>
              <a:buChar char="n"/>
            </a:pPr>
            <a:r>
              <a:rPr lang="el-GR" sz="2400" dirty="0" smtClean="0"/>
              <a:t>Σε γειτονικούς σταθμούς  κατανέμονται διαφορετικές ομάδες διαύλων.</a:t>
            </a:r>
          </a:p>
          <a:p>
            <a:pPr marL="521208" indent="-521208" eaLnBrk="1" hangingPunct="1">
              <a:spcBef>
                <a:spcPts val="0"/>
              </a:spcBef>
              <a:buClr>
                <a:srgbClr val="333399"/>
              </a:buClr>
              <a:buSzPct val="70000"/>
              <a:buFont typeface="Wingdings" panose="05000000000000000000" pitchFamily="2" charset="2"/>
              <a:buChar char="n"/>
            </a:pPr>
            <a:r>
              <a:rPr lang="el-GR" sz="2400" dirty="0" smtClean="0"/>
              <a:t>Όλοι οι διαθέσιμοι δίαυλοι κατανέμονται σε σχετικά μικρό αριθμό γειτονικών σταθμών βάσης.</a:t>
            </a:r>
            <a:endParaRPr lang="en-GB" sz="2400" dirty="0" smtClean="0"/>
          </a:p>
        </p:txBody>
      </p:sp>
      <p:sp>
        <p:nvSpPr>
          <p:cNvPr id="9220"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a:latin typeface="+mn-lt"/>
              </a:rPr>
              <a:t>Κυψελωτά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E1B56C6E-49BE-432D-8479-C7A337EADB9F}" type="slidenum">
              <a:rPr lang="el-GR" sz="1400" b="0" smtClean="0">
                <a:latin typeface="+mn-lt"/>
                <a:cs typeface="+mn-cs"/>
              </a:rPr>
              <a:pPr algn="r">
                <a:defRPr/>
              </a:pPr>
              <a:t>8</a:t>
            </a:fld>
            <a:endParaRPr lang="el-GR" sz="1400" b="0" smtClean="0">
              <a:latin typeface="+mn-lt"/>
              <a:cs typeface="+mn-cs"/>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07064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noChangeArrowheads="1"/>
          </p:cNvSpPr>
          <p:nvPr>
            <p:ph type="title"/>
          </p:nvPr>
        </p:nvSpPr>
        <p:spPr>
          <a:noFill/>
        </p:spPr>
        <p:txBody>
          <a:bodyPr anchor="ctr">
            <a:noAutofit/>
          </a:bodyPr>
          <a:lstStyle/>
          <a:p>
            <a:pPr eaLnBrk="1" hangingPunct="1"/>
            <a:r>
              <a:rPr lang="el-GR" sz="4000" b="1" dirty="0" smtClean="0"/>
              <a:t>Επαναχρησιμοποίηση συχνοτήτων </a:t>
            </a:r>
            <a:br>
              <a:rPr lang="el-GR" sz="4000" b="1" dirty="0" smtClean="0"/>
            </a:br>
            <a:r>
              <a:rPr lang="el-GR" sz="4000" b="1" dirty="0" smtClean="0"/>
              <a:t>(1 από 6)</a:t>
            </a:r>
            <a:endParaRPr lang="en-GB" sz="4000" b="1" dirty="0" smtClean="0"/>
          </a:p>
        </p:txBody>
      </p:sp>
      <p:sp>
        <p:nvSpPr>
          <p:cNvPr id="10243" name="Θέση περιεχομένου 1"/>
          <p:cNvSpPr>
            <a:spLocks noGrp="1" noChangeArrowheads="1"/>
          </p:cNvSpPr>
          <p:nvPr>
            <p:ph idx="1"/>
          </p:nvPr>
        </p:nvSpPr>
        <p:spPr/>
        <p:txBody>
          <a:bodyPr/>
          <a:lstStyle/>
          <a:p>
            <a:pPr marL="521208" indent="-521208" eaLnBrk="1" hangingPunct="1">
              <a:spcBef>
                <a:spcPts val="0"/>
              </a:spcBef>
              <a:spcAft>
                <a:spcPts val="2400"/>
              </a:spcAft>
              <a:buClr>
                <a:srgbClr val="333399"/>
              </a:buClr>
              <a:buSzPct val="70000"/>
              <a:buFont typeface="Wingdings" panose="05000000000000000000" pitchFamily="2" charset="2"/>
              <a:buChar char="n"/>
            </a:pPr>
            <a:r>
              <a:rPr lang="el-GR" sz="2800" dirty="0" smtClean="0"/>
              <a:t>Μια ομάδα </a:t>
            </a:r>
            <a:r>
              <a:rPr lang="el-GR" sz="2800" dirty="0" err="1" smtClean="0"/>
              <a:t>ραδιοδιαύλων</a:t>
            </a:r>
            <a:r>
              <a:rPr lang="el-GR" sz="2800" dirty="0" smtClean="0"/>
              <a:t> χρησιμοποιείται για την εξυπηρέτηση περισσοτέρων της μιας γεωγραφικών περιοχών (επαναχρησιμοποίηση συχνοτήτων):</a:t>
            </a:r>
          </a:p>
          <a:p>
            <a:pPr marL="1143000" lvl="1" indent="-457200" eaLnBrk="1" hangingPunct="1">
              <a:spcBef>
                <a:spcPts val="0"/>
              </a:spcBef>
              <a:spcAft>
                <a:spcPts val="1200"/>
              </a:spcAft>
              <a:buClr>
                <a:srgbClr val="666699"/>
              </a:buClr>
              <a:buSzPct val="70000"/>
              <a:buFont typeface="Wingdings 2" panose="05020102010507070707" pitchFamily="18" charset="2"/>
              <a:buChar char="£"/>
            </a:pPr>
            <a:r>
              <a:rPr lang="el-GR" sz="2400" dirty="0"/>
              <a:t>Ο</a:t>
            </a:r>
            <a:r>
              <a:rPr lang="el-GR" sz="2400" dirty="0" smtClean="0"/>
              <a:t>ι παρεμβολές στη λήψη για χρήστες (τερματικά) που βρίσκονται σε διαφορετικές κυψέλες, πρέπει να είναι αμελητέες ή κάτω από μία αποδεκτή στάθμη.</a:t>
            </a:r>
          </a:p>
          <a:p>
            <a:pPr marL="1143000" lvl="1" indent="-457200" eaLnBrk="1" hangingPunct="1">
              <a:spcBef>
                <a:spcPts val="0"/>
              </a:spcBef>
              <a:buClr>
                <a:srgbClr val="666699"/>
              </a:buClr>
              <a:buSzPct val="70000"/>
              <a:buFont typeface="Wingdings 2" panose="05020102010507070707" pitchFamily="18" charset="2"/>
              <a:buChar char="£"/>
            </a:pPr>
            <a:r>
              <a:rPr lang="el-GR" sz="2400" dirty="0"/>
              <a:t>Δ</a:t>
            </a:r>
            <a:r>
              <a:rPr lang="el-GR" sz="2400" dirty="0" smtClean="0"/>
              <a:t>ιαισθητικά, δύο γεωγραφικές περιοχές που χρησιμοποιούν τις ίδιες ομάδες συχνοτήτων, πρέπει να απέχουν μεταξύ τους.</a:t>
            </a:r>
          </a:p>
        </p:txBody>
      </p:sp>
      <p:sp>
        <p:nvSpPr>
          <p:cNvPr id="10244" name="Θέση υποσέλιδου 1" descr="."/>
          <p:cNvSpPr txBox="1">
            <a:spLocks noGrp="1"/>
          </p:cNvSpPr>
          <p:nvPr/>
        </p:nvSpPr>
        <p:spPr bwMode="auto">
          <a:xfrm>
            <a:off x="2590800" y="63563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cs typeface="Arial" pitchFamily="34" charset="0"/>
              </a:defRPr>
            </a:lvl1pPr>
            <a:lvl2pPr marL="742950" indent="-285750" eaLnBrk="0" hangingPunct="0">
              <a:defRPr b="1">
                <a:solidFill>
                  <a:schemeClr val="tx1"/>
                </a:solidFill>
                <a:latin typeface="Calibri" pitchFamily="34" charset="0"/>
                <a:cs typeface="Arial" pitchFamily="34" charset="0"/>
              </a:defRPr>
            </a:lvl2pPr>
            <a:lvl3pPr marL="1143000" indent="-228600" eaLnBrk="0" hangingPunct="0">
              <a:defRPr b="1">
                <a:solidFill>
                  <a:schemeClr val="tx1"/>
                </a:solidFill>
                <a:latin typeface="Calibri" pitchFamily="34" charset="0"/>
                <a:cs typeface="Arial" pitchFamily="34" charset="0"/>
              </a:defRPr>
            </a:lvl3pPr>
            <a:lvl4pPr marL="1600200" indent="-228600" eaLnBrk="0" hangingPunct="0">
              <a:defRPr b="1">
                <a:solidFill>
                  <a:schemeClr val="tx1"/>
                </a:solidFill>
                <a:latin typeface="Calibri" pitchFamily="34" charset="0"/>
                <a:cs typeface="Arial" pitchFamily="34" charset="0"/>
              </a:defRPr>
            </a:lvl4pPr>
            <a:lvl5pPr marL="2057400" indent="-228600" eaLnBrk="0" hangingPunct="0">
              <a:defRPr b="1">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b="1">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b="1">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b="1">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b="1">
                <a:solidFill>
                  <a:schemeClr val="tx1"/>
                </a:solidFill>
                <a:latin typeface="Calibri" pitchFamily="34" charset="0"/>
                <a:cs typeface="Arial" pitchFamily="34" charset="0"/>
              </a:defRPr>
            </a:lvl9pPr>
          </a:lstStyle>
          <a:p>
            <a:pPr algn="ctr" eaLnBrk="1" hangingPunct="1"/>
            <a:r>
              <a:rPr lang="el-GR" sz="1400" b="0" dirty="0" err="1">
                <a:latin typeface="+mn-lt"/>
              </a:rPr>
              <a:t>Κυψελωτά</a:t>
            </a:r>
            <a:r>
              <a:rPr lang="el-GR" sz="1400" b="0" dirty="0">
                <a:latin typeface="+mn-lt"/>
              </a:rPr>
              <a:t> συστήματα κινητών επικοινωνιών</a:t>
            </a:r>
          </a:p>
        </p:txBody>
      </p:sp>
      <p:sp>
        <p:nvSpPr>
          <p:cNvPr id="4101" name="Θέση αριθμού διαφάνειας 1" descr="."/>
          <p:cNvSpPr txBox="1">
            <a:spLocks noGrp="1"/>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0A61F85B-C00E-4AB5-9ADE-7B2B7E9840E5}" type="slidenum">
              <a:rPr lang="el-GR" sz="1400" b="0" smtClean="0">
                <a:latin typeface="+mn-lt"/>
                <a:cs typeface="+mn-cs"/>
              </a:rPr>
              <a:pPr algn="r">
                <a:defRPr/>
              </a:pPr>
              <a:t>9</a:t>
            </a:fld>
            <a:endParaRPr lang="el-GR" sz="1400" b="0" smtClean="0">
              <a:latin typeface="+mn-lt"/>
              <a:cs typeface="+mn-cs"/>
            </a:endParaRPr>
          </a:p>
        </p:txBody>
      </p:sp>
    </p:spTree>
    <p:custDataLst>
      <p:tags r:id="rId1"/>
    </p:custDataLst>
    <p:extLst>
      <p:ext uri="{BB962C8B-B14F-4D97-AF65-F5344CB8AC3E}">
        <p14:creationId xmlns:p14="http://schemas.microsoft.com/office/powerpoint/2010/main" val="3321861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10/2015 12:13:4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11266,11267,2,11269,4101,"/>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12290,12291,12294,4101,"/>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13314,13318,410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4338,14339,14340,410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15362,15364,410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6386,16387,16388,410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17410,17412,410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4,18443,4101,"/>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23554,23557,410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4578,3,24583,410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3074,3075,2052,3077,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5602,4,25605,410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6626,3,26634,410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5,27653,410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5,28677,410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6,29702,410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4,30730,410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6,31748,410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6,32772,4101,"/>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4,33796,4101,"/>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34818,34819,34820,4101,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307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35842,35844,4101,"/>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36866,36868,4101,"/>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37890,37892,4101,"/>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38914,38916,4101,"/>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39939,39940,4101,"/>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3,5,40971,4101,"/>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41986,41988,4101,"/>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43010,43012,4101,"/>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44035,44038,410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4,5,6149,3,13,5132,"/>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45059,45060,4101,"/>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46082,46084,4101,"/>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47106,47108,4101,"/>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48131,48132,4101,"/>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19,22,49161,4101,"/>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50179,50180,4101,"/>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4,5,51219,4101,"/>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4,52233,4101,"/>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4,6,6148,4101,"/>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53250,53252,4101,"/>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4,54277,4101,"/>
</p:tagLst>
</file>

<file path=ppt/tags/tag5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5298,55299,55300,4101,"/>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4,5,56329,4101,"/>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4,57352,4101,"/>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7170,7173,4101,"/>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4,58376,4101,"/>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6,59397,4101,"/>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4,60419,4101,"/>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2,4,61447,4101,12,"/>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8194,8195,8198,4101,"/>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9218,9219,9220,4101,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10242,10243,10244,410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37DB5A2-CA6C-4F3B-BCD7-E7B4C4EACF5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446</TotalTime>
  <Words>2676</Words>
  <Application>Microsoft Office PowerPoint</Application>
  <PresentationFormat>Προβολή στην οθόνη (4:3)</PresentationFormat>
  <Paragraphs>381</Paragraphs>
  <Slides>60</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60</vt:i4>
      </vt:variant>
    </vt:vector>
  </HeadingPairs>
  <TitlesOfParts>
    <vt:vector size="61" baseType="lpstr">
      <vt:lpstr>Θέμα του Office</vt:lpstr>
      <vt:lpstr>Κινητές Επικοινωνίες</vt:lpstr>
      <vt:lpstr>Χρηματοδότηση </vt:lpstr>
      <vt:lpstr>Σκοποί ενότητας </vt:lpstr>
      <vt:lpstr>Περιεχόμενα ενότητας   </vt:lpstr>
      <vt:lpstr>Συμβατικά συστήματα ραδιοεπικοινωνιών</vt:lpstr>
      <vt:lpstr>Χαρακτηριστικά του  συμβατικού συστήματος</vt:lpstr>
      <vt:lpstr>Ιδανικό σύστημα κινητών επικοινωνιών (1 από 2)</vt:lpstr>
      <vt:lpstr>Ιδανικό σύστημα κινητών επικοινωνιών (2 από 2)</vt:lpstr>
      <vt:lpstr>Επαναχρησιμοποίηση συχνοτήτων  (1 από 6)</vt:lpstr>
      <vt:lpstr>Επαναχρησιμοποίηση συχνοτήτων  (2 από 6)</vt:lpstr>
      <vt:lpstr>Επαναχρησιμοποίηση συχνοτήτων  (3 από 6)</vt:lpstr>
      <vt:lpstr>Επαναχρησιμοποίηση συχνοτήτων  (4 από 6)</vt:lpstr>
      <vt:lpstr>Επαναχρησιμοποίηση συχνοτήτων  (5 από 6)</vt:lpstr>
      <vt:lpstr>Επαναχρησιμοποίηση συχνοτήτων  (6 από 6)</vt:lpstr>
      <vt:lpstr>Ιδανική κυψελωτή δομή (1 από 4)</vt:lpstr>
      <vt:lpstr>Ιδανική κυψελωτή δομή (2 από 4)</vt:lpstr>
      <vt:lpstr>Ιδανική κυψελωτή δομή (3 από 4)</vt:lpstr>
      <vt:lpstr>Ιδανική κυψελωτή δομή (4 από 4)</vt:lpstr>
      <vt:lpstr>Μονοδιάστατα συστήματα</vt:lpstr>
      <vt:lpstr>Συστήματα δύο διαστάσεων: Τετραγωνικές κυψέλες</vt:lpstr>
      <vt:lpstr>Τετραγωνικές κυψέλες</vt:lpstr>
      <vt:lpstr>Τετραγωνικές κυψέλες: Κ=25</vt:lpstr>
      <vt:lpstr>Εξαγωνικές κυψέλες (1 από 3)</vt:lpstr>
      <vt:lpstr>Εξαγωνικές κυψέλες (2 από 3)</vt:lpstr>
      <vt:lpstr>Εξαγωνικές κυψέλες (3 από 3)</vt:lpstr>
      <vt:lpstr>Συστήματα δύο διαστάσεων με Κ=4</vt:lpstr>
      <vt:lpstr>Συστήματα δύο διαστάσεων με Κ=12</vt:lpstr>
      <vt:lpstr>Συστήματα δύο διαστάσεων με Κ=7</vt:lpstr>
      <vt:lpstr>Παράγοντες των  κυψελωτών συστημάτων</vt:lpstr>
      <vt:lpstr>Τηλεπικοινωνιακή κίνηση  στα κυψελωτά συστήματα (1/2)</vt:lpstr>
      <vt:lpstr>Τηλεπικοινωνιακή κίνηση  στα κυψελωτά συστήματα (2/2)</vt:lpstr>
      <vt:lpstr>Παράγοντες  εξυπηρέτησης της κίνησης</vt:lpstr>
      <vt:lpstr>Τηλεπικοινωνιακή κίνηση</vt:lpstr>
      <vt:lpstr>Ένταση της κίνησης (1 από 4)</vt:lpstr>
      <vt:lpstr>Ένταση της κίνησης (2 από 4)</vt:lpstr>
      <vt:lpstr>Ένταση της κίνησης (3 από 4)</vt:lpstr>
      <vt:lpstr>Ένταση της κίνησης (4 από 4)</vt:lpstr>
      <vt:lpstr>Προσφερόμενη κίνηση</vt:lpstr>
      <vt:lpstr>Συγκέντρωση - Βαθμός εξυπηρέτησης (1 από 3)</vt:lpstr>
      <vt:lpstr>Συγκέντρωση - Βαθμός εξυπηρέτησης (2 από 3)</vt:lpstr>
      <vt:lpstr>Συγκέντρωση - Βαθμός εξυπηρέτησης (3 από 3)</vt:lpstr>
      <vt:lpstr>Υπολογισμός βαθμού εξυπηρέτησης (1 από 2)</vt:lpstr>
      <vt:lpstr>Υπολογισμός βαθμού εξυπηρέτησης (2 από 2)</vt:lpstr>
      <vt:lpstr>Erlang B  (1 από 4)</vt:lpstr>
      <vt:lpstr>Erlang B  (2 από 4)</vt:lpstr>
      <vt:lpstr>Erlang B (3 από 4)</vt:lpstr>
      <vt:lpstr>Erlang B  (4 από 4)</vt:lpstr>
      <vt:lpstr>Χωρητικότητα συστήματος Erlang B</vt:lpstr>
      <vt:lpstr>Erlang C (1 από 4)</vt:lpstr>
      <vt:lpstr>Erlang C (2 από 4)</vt:lpstr>
      <vt:lpstr>Erlang C (3 από 4)</vt:lpstr>
      <vt:lpstr>Erlang C (4 από 4)</vt:lpstr>
      <vt:lpstr>Διάγραμμα 1</vt:lpstr>
      <vt:lpstr>Διάγραμμα 2</vt:lpstr>
      <vt:lpstr>Φασματική απόδοση  κυψελωτών συστημάτων</vt:lpstr>
      <vt:lpstr>Τέλος Ενότητας</vt:lpstr>
      <vt:lpstr>Σημείωμα Αναφοράς</vt:lpstr>
      <vt:lpstr>Σημείωμα Αδειοδότησης</vt:lpstr>
      <vt:lpstr>Διατήρηση Σημειωμάτων</vt:lpstr>
      <vt:lpstr>Σημείωμα Χρήσης Έργων Τρίτων</vt:lpstr>
    </vt:vector>
  </TitlesOfParts>
  <Company>Τ.Ε.Ι.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Κινητές Επικοινωνίες</dc:title>
  <dc:subject>Κυψελωτά συστήματα κινητών επικοινωνιών</dc:subject>
  <dc:creator>Γεώργιος Καρέτσος</dc:creator>
  <cp:lastModifiedBy>eLearning</cp:lastModifiedBy>
  <cp:revision>90</cp:revision>
  <dcterms:created xsi:type="dcterms:W3CDTF">2015-03-09T15:02:15Z</dcterms:created>
  <dcterms:modified xsi:type="dcterms:W3CDTF">2015-11-16T14:55:00Z</dcterms:modified>
  <cp:category>Εκπαιδευτικό υλικό</cp:category>
  <cp:contentStatus>Τελικό</cp:contentStatus>
</cp:coreProperties>
</file>