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 id="2147483660" r:id="rId3"/>
  </p:sldMasterIdLst>
  <p:notesMasterIdLst>
    <p:notesMasterId r:id="rId52"/>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Lst>
  <p:sldSz cx="9144000" cy="6858000" type="screen4x3"/>
  <p:notesSz cx="6858000" cy="9144000"/>
  <p:custDataLst>
    <p:tags r:id="rId53"/>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800000"/>
    <a:srgbClr val="666633"/>
    <a:srgbClr val="808000"/>
    <a:srgbClr val="D301C4"/>
    <a:srgbClr val="A7A4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7" autoAdjust="0"/>
    <p:restoredTop sz="94684" autoAdjust="0"/>
  </p:normalViewPr>
  <p:slideViewPr>
    <p:cSldViewPr>
      <p:cViewPr>
        <p:scale>
          <a:sx n="66" d="100"/>
          <a:sy n="66" d="100"/>
        </p:scale>
        <p:origin x="-1188" y="-216"/>
      </p:cViewPr>
      <p:guideLst>
        <p:guide orient="horz" pos="2160"/>
        <p:guide pos="2880"/>
      </p:guideLst>
    </p:cSldViewPr>
  </p:slideViewPr>
  <p:outlineViewPr>
    <p:cViewPr>
      <p:scale>
        <a:sx n="33" d="100"/>
        <a:sy n="33" d="100"/>
      </p:scale>
      <p:origin x="0" y="111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ags" Target="tags/tag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F942AC-6E03-486E-A493-2A72A0F20134}" type="datetimeFigureOut">
              <a:rPr lang="el-GR" smtClean="0"/>
              <a:t>16/9/2013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4D8BBA-E385-44AB-875E-30FB8133A108}" type="slidenum">
              <a:rPr lang="el-GR" smtClean="0"/>
              <a:t>‹#›</a:t>
            </a:fld>
            <a:endParaRPr lang="el-GR"/>
          </a:p>
        </p:txBody>
      </p:sp>
    </p:spTree>
    <p:extLst>
      <p:ext uri="{BB962C8B-B14F-4D97-AF65-F5344CB8AC3E}">
        <p14:creationId xmlns:p14="http://schemas.microsoft.com/office/powerpoint/2010/main" val="695658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t>4</a:t>
            </a:fld>
            <a:endParaRPr lang="el-GR"/>
          </a:p>
        </p:txBody>
      </p:sp>
    </p:spTree>
    <p:extLst>
      <p:ext uri="{BB962C8B-B14F-4D97-AF65-F5344CB8AC3E}">
        <p14:creationId xmlns:p14="http://schemas.microsoft.com/office/powerpoint/2010/main" val="3854563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60DF2E1B-1808-4C3C-BB5E-06DBE780D458}" type="slidenum">
              <a:rPr lang="el-GR" smtClean="0"/>
              <a:t>7</a:t>
            </a:fld>
            <a:endParaRPr lang="el-GR"/>
          </a:p>
        </p:txBody>
      </p:sp>
    </p:spTree>
    <p:extLst>
      <p:ext uri="{BB962C8B-B14F-4D97-AF65-F5344CB8AC3E}">
        <p14:creationId xmlns:p14="http://schemas.microsoft.com/office/powerpoint/2010/main" val="4096094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FC58569-34E5-4018-987D-BADBBD84EBFF}" type="datetime1">
              <a:rPr lang="el-GR" smtClean="0"/>
              <a:t>16/9/2013</a:t>
            </a:fld>
            <a:endParaRPr lang="el-GR"/>
          </a:p>
        </p:txBody>
      </p:sp>
      <p:sp>
        <p:nvSpPr>
          <p:cNvPr id="5" name="Θέση υποσέλιδου 4"/>
          <p:cNvSpPr>
            <a:spLocks noGrp="1"/>
          </p:cNvSpPr>
          <p:nvPr>
            <p:ph type="ftr" sz="quarter" idx="11"/>
          </p:nvPr>
        </p:nvSpPr>
        <p:spPr/>
        <p:txBody>
          <a:bodyPr/>
          <a:lstStyle/>
          <a:p>
            <a:r>
              <a:rPr lang="el-GR" smtClean="0"/>
              <a:t>Μονοδιάστατοι Πίνακες</a:t>
            </a:r>
            <a:endParaRPr lang="el-G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t>‹#›</a:t>
            </a:fld>
            <a:endParaRPr lang="el-GR"/>
          </a:p>
        </p:txBody>
      </p:sp>
    </p:spTree>
    <p:extLst>
      <p:ext uri="{BB962C8B-B14F-4D97-AF65-F5344CB8AC3E}">
        <p14:creationId xmlns:p14="http://schemas.microsoft.com/office/powerpoint/2010/main" val="1541010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8D149A7-73F5-4EAF-894A-3C90F3F959F3}" type="datetime1">
              <a:rPr lang="el-GR" smtClean="0"/>
              <a:t>16/9/2013</a:t>
            </a:fld>
            <a:endParaRPr lang="el-GR"/>
          </a:p>
        </p:txBody>
      </p:sp>
      <p:sp>
        <p:nvSpPr>
          <p:cNvPr id="5" name="Θέση υποσέλιδου 4"/>
          <p:cNvSpPr>
            <a:spLocks noGrp="1"/>
          </p:cNvSpPr>
          <p:nvPr>
            <p:ph type="ftr" sz="quarter" idx="11"/>
          </p:nvPr>
        </p:nvSpPr>
        <p:spPr/>
        <p:txBody>
          <a:bodyPr/>
          <a:lstStyle/>
          <a:p>
            <a:r>
              <a:rPr lang="el-GR" smtClean="0"/>
              <a:t>Μονοδιάστατοι Πίνακες</a:t>
            </a:r>
            <a:endParaRPr lang="el-G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t>‹#›</a:t>
            </a:fld>
            <a:endParaRPr lang="el-GR"/>
          </a:p>
        </p:txBody>
      </p:sp>
    </p:spTree>
    <p:extLst>
      <p:ext uri="{BB962C8B-B14F-4D97-AF65-F5344CB8AC3E}">
        <p14:creationId xmlns:p14="http://schemas.microsoft.com/office/powerpoint/2010/main" val="1162985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FEDEFC6-0825-4C56-9924-035002014B1D}" type="datetime1">
              <a:rPr lang="el-GR" smtClean="0"/>
              <a:t>16/9/2013</a:t>
            </a:fld>
            <a:endParaRPr lang="el-GR"/>
          </a:p>
        </p:txBody>
      </p:sp>
      <p:sp>
        <p:nvSpPr>
          <p:cNvPr id="5" name="Θέση υποσέλιδου 4"/>
          <p:cNvSpPr>
            <a:spLocks noGrp="1"/>
          </p:cNvSpPr>
          <p:nvPr>
            <p:ph type="ftr" sz="quarter" idx="11"/>
          </p:nvPr>
        </p:nvSpPr>
        <p:spPr/>
        <p:txBody>
          <a:bodyPr/>
          <a:lstStyle/>
          <a:p>
            <a:r>
              <a:rPr lang="el-GR" smtClean="0"/>
              <a:t>Μονοδιάστατοι Πίνακες</a:t>
            </a:r>
            <a:endParaRPr lang="el-G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t>‹#›</a:t>
            </a:fld>
            <a:endParaRPr lang="el-GR"/>
          </a:p>
        </p:txBody>
      </p:sp>
    </p:spTree>
    <p:extLst>
      <p:ext uri="{BB962C8B-B14F-4D97-AF65-F5344CB8AC3E}">
        <p14:creationId xmlns:p14="http://schemas.microsoft.com/office/powerpoint/2010/main" val="2137165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693047EE-8C8D-43FD-A6C7-08EA6678C1A0}"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769732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D5B7BF9-C84D-4014-8A52-4FF990AB4F05}"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100713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68157C43-0018-4B3F-BCAB-F8AE31C300AC}"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862984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56A6FCC-81A5-4825-B668-D67289C3A9A7}"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9376134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5620AEC-4693-4430-B474-5A29A80CB3E1}" type="datetime1">
              <a:rPr lang="el-GR" smtClean="0">
                <a:solidFill>
                  <a:prstClr val="black">
                    <a:tint val="75000"/>
                  </a:prstClr>
                </a:solidFill>
              </a:rPr>
              <a:p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9213730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BF305053-5A33-4F9B-8AA6-8F267D164E9C}" type="datetime1">
              <a:rPr lang="el-GR" smtClean="0">
                <a:solidFill>
                  <a:prstClr val="black">
                    <a:tint val="75000"/>
                  </a:prstClr>
                </a:solidFill>
              </a:rPr>
              <a:p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750717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4439EEC-CF7D-4C88-9B60-E82861BB2316}" type="datetime1">
              <a:rPr lang="el-GR" smtClean="0">
                <a:solidFill>
                  <a:prstClr val="black">
                    <a:tint val="75000"/>
                  </a:prstClr>
                </a:solidFill>
              </a:rPr>
              <a:p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0444800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BB49FDF-C408-4264-8A8C-3C76F6533E39}"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049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E1E2B3D-F34C-4612-B0E0-E35771040877}" type="datetime1">
              <a:rPr lang="el-GR" smtClean="0"/>
              <a:t>16/9/2013</a:t>
            </a:fld>
            <a:endParaRPr lang="el-GR"/>
          </a:p>
        </p:txBody>
      </p:sp>
      <p:sp>
        <p:nvSpPr>
          <p:cNvPr id="5" name="Θέση υποσέλιδου 4"/>
          <p:cNvSpPr>
            <a:spLocks noGrp="1"/>
          </p:cNvSpPr>
          <p:nvPr>
            <p:ph type="ftr" sz="quarter" idx="11"/>
          </p:nvPr>
        </p:nvSpPr>
        <p:spPr/>
        <p:txBody>
          <a:bodyPr/>
          <a:lstStyle/>
          <a:p>
            <a:r>
              <a:rPr lang="el-GR" smtClean="0"/>
              <a:t>Μονοδιάστατοι Πίνακες</a:t>
            </a:r>
            <a:endParaRPr lang="el-G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t>‹#›</a:t>
            </a:fld>
            <a:endParaRPr lang="el-GR"/>
          </a:p>
        </p:txBody>
      </p:sp>
    </p:spTree>
    <p:extLst>
      <p:ext uri="{BB962C8B-B14F-4D97-AF65-F5344CB8AC3E}">
        <p14:creationId xmlns:p14="http://schemas.microsoft.com/office/powerpoint/2010/main" val="1616461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FE559DB-3B2F-4DC1-BD07-E947F8856502}"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5017446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B37D99B-EDC4-43BC-9208-B34EA607D6B2}"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5858827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4E12613-1A66-4686-82F3-4DC9E06A82F0}"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792326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7DB7CD0-34A4-4791-B7C0-607FB67310B1}" type="datetime1">
              <a:rPr lang="el-GR" smtClean="0"/>
              <a:t>16/9/2013</a:t>
            </a:fld>
            <a:endParaRPr lang="el-GR"/>
          </a:p>
        </p:txBody>
      </p:sp>
      <p:sp>
        <p:nvSpPr>
          <p:cNvPr id="5" name="Θέση υποσέλιδου 4"/>
          <p:cNvSpPr>
            <a:spLocks noGrp="1"/>
          </p:cNvSpPr>
          <p:nvPr>
            <p:ph type="ftr" sz="quarter" idx="11"/>
          </p:nvPr>
        </p:nvSpPr>
        <p:spPr/>
        <p:txBody>
          <a:bodyPr/>
          <a:lstStyle/>
          <a:p>
            <a:r>
              <a:rPr lang="el-GR" smtClean="0"/>
              <a:t>Μονοδιάστατοι Πίνακες</a:t>
            </a:r>
            <a:endParaRPr lang="el-G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t>‹#›</a:t>
            </a:fld>
            <a:endParaRPr lang="el-GR"/>
          </a:p>
        </p:txBody>
      </p:sp>
    </p:spTree>
    <p:extLst>
      <p:ext uri="{BB962C8B-B14F-4D97-AF65-F5344CB8AC3E}">
        <p14:creationId xmlns:p14="http://schemas.microsoft.com/office/powerpoint/2010/main" val="588878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64815FE2-FC7F-41DA-AEC5-96857B237AAA}" type="datetime1">
              <a:rPr lang="el-GR" smtClean="0"/>
              <a:t>16/9/2013</a:t>
            </a:fld>
            <a:endParaRPr lang="el-GR"/>
          </a:p>
        </p:txBody>
      </p:sp>
      <p:sp>
        <p:nvSpPr>
          <p:cNvPr id="6" name="Θέση υποσέλιδου 5"/>
          <p:cNvSpPr>
            <a:spLocks noGrp="1"/>
          </p:cNvSpPr>
          <p:nvPr>
            <p:ph type="ftr" sz="quarter" idx="11"/>
          </p:nvPr>
        </p:nvSpPr>
        <p:spPr/>
        <p:txBody>
          <a:bodyPr/>
          <a:lstStyle/>
          <a:p>
            <a:r>
              <a:rPr lang="el-GR" smtClean="0"/>
              <a:t>Μονοδιάστατοι Πίνακες</a:t>
            </a:r>
            <a:endParaRPr lang="el-GR"/>
          </a:p>
        </p:txBody>
      </p:sp>
      <p:sp>
        <p:nvSpPr>
          <p:cNvPr id="7" name="Θέση αριθμού διαφάνειας 6"/>
          <p:cNvSpPr>
            <a:spLocks noGrp="1"/>
          </p:cNvSpPr>
          <p:nvPr>
            <p:ph type="sldNum" sz="quarter" idx="12"/>
          </p:nvPr>
        </p:nvSpPr>
        <p:spPr/>
        <p:txBody>
          <a:bodyPr/>
          <a:lstStyle/>
          <a:p>
            <a:fld id="{1F376086-9D7F-4AE2-BCB7-3ED68261646D}" type="slidenum">
              <a:rPr lang="el-GR" smtClean="0"/>
              <a:t>‹#›</a:t>
            </a:fld>
            <a:endParaRPr lang="el-GR"/>
          </a:p>
        </p:txBody>
      </p:sp>
    </p:spTree>
    <p:extLst>
      <p:ext uri="{BB962C8B-B14F-4D97-AF65-F5344CB8AC3E}">
        <p14:creationId xmlns:p14="http://schemas.microsoft.com/office/powerpoint/2010/main" val="1495888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2B9D6B4-891A-45AB-8AFE-16006FEBD47F}" type="datetime1">
              <a:rPr lang="el-GR" smtClean="0"/>
              <a:t>16/9/2013</a:t>
            </a:fld>
            <a:endParaRPr lang="el-GR"/>
          </a:p>
        </p:txBody>
      </p:sp>
      <p:sp>
        <p:nvSpPr>
          <p:cNvPr id="8" name="Θέση υποσέλιδου 7"/>
          <p:cNvSpPr>
            <a:spLocks noGrp="1"/>
          </p:cNvSpPr>
          <p:nvPr>
            <p:ph type="ftr" sz="quarter" idx="11"/>
          </p:nvPr>
        </p:nvSpPr>
        <p:spPr/>
        <p:txBody>
          <a:bodyPr/>
          <a:lstStyle/>
          <a:p>
            <a:r>
              <a:rPr lang="el-GR" smtClean="0"/>
              <a:t>Μονοδιάστατοι Πίνακες</a:t>
            </a:r>
            <a:endParaRPr lang="el-GR"/>
          </a:p>
        </p:txBody>
      </p:sp>
      <p:sp>
        <p:nvSpPr>
          <p:cNvPr id="9" name="Θέση αριθμού διαφάνειας 8"/>
          <p:cNvSpPr>
            <a:spLocks noGrp="1"/>
          </p:cNvSpPr>
          <p:nvPr>
            <p:ph type="sldNum" sz="quarter" idx="12"/>
          </p:nvPr>
        </p:nvSpPr>
        <p:spPr/>
        <p:txBody>
          <a:bodyPr/>
          <a:lstStyle/>
          <a:p>
            <a:fld id="{1F376086-9D7F-4AE2-BCB7-3ED68261646D}" type="slidenum">
              <a:rPr lang="el-GR" smtClean="0"/>
              <a:t>‹#›</a:t>
            </a:fld>
            <a:endParaRPr lang="el-GR"/>
          </a:p>
        </p:txBody>
      </p:sp>
    </p:spTree>
    <p:extLst>
      <p:ext uri="{BB962C8B-B14F-4D97-AF65-F5344CB8AC3E}">
        <p14:creationId xmlns:p14="http://schemas.microsoft.com/office/powerpoint/2010/main" val="2272624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71EA4AF-6BE8-474B-86DA-2B9F43DEEFD3}" type="datetime1">
              <a:rPr lang="el-GR" smtClean="0"/>
              <a:t>16/9/2013</a:t>
            </a:fld>
            <a:endParaRPr lang="el-GR"/>
          </a:p>
        </p:txBody>
      </p:sp>
      <p:sp>
        <p:nvSpPr>
          <p:cNvPr id="4" name="Θέση υποσέλιδου 3"/>
          <p:cNvSpPr>
            <a:spLocks noGrp="1"/>
          </p:cNvSpPr>
          <p:nvPr>
            <p:ph type="ftr" sz="quarter" idx="11"/>
          </p:nvPr>
        </p:nvSpPr>
        <p:spPr/>
        <p:txBody>
          <a:bodyPr/>
          <a:lstStyle/>
          <a:p>
            <a:r>
              <a:rPr lang="el-GR" smtClean="0"/>
              <a:t>Μονοδιάστατοι Πίνακες</a:t>
            </a:r>
            <a:endParaRPr lang="el-GR"/>
          </a:p>
        </p:txBody>
      </p:sp>
      <p:sp>
        <p:nvSpPr>
          <p:cNvPr id="5" name="Θέση αριθμού διαφάνειας 4"/>
          <p:cNvSpPr>
            <a:spLocks noGrp="1"/>
          </p:cNvSpPr>
          <p:nvPr>
            <p:ph type="sldNum" sz="quarter" idx="12"/>
          </p:nvPr>
        </p:nvSpPr>
        <p:spPr/>
        <p:txBody>
          <a:bodyPr/>
          <a:lstStyle/>
          <a:p>
            <a:fld id="{1F376086-9D7F-4AE2-BCB7-3ED68261646D}" type="slidenum">
              <a:rPr lang="el-GR" smtClean="0"/>
              <a:t>‹#›</a:t>
            </a:fld>
            <a:endParaRPr lang="el-GR"/>
          </a:p>
        </p:txBody>
      </p:sp>
    </p:spTree>
    <p:extLst>
      <p:ext uri="{BB962C8B-B14F-4D97-AF65-F5344CB8AC3E}">
        <p14:creationId xmlns:p14="http://schemas.microsoft.com/office/powerpoint/2010/main" val="1841356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82FA4E7-1CD6-42C5-B37D-74301184E31A}" type="datetime1">
              <a:rPr lang="el-GR" smtClean="0"/>
              <a:t>16/9/2013</a:t>
            </a:fld>
            <a:endParaRPr lang="el-GR"/>
          </a:p>
        </p:txBody>
      </p:sp>
      <p:sp>
        <p:nvSpPr>
          <p:cNvPr id="3" name="Θέση υποσέλιδου 2"/>
          <p:cNvSpPr>
            <a:spLocks noGrp="1"/>
          </p:cNvSpPr>
          <p:nvPr>
            <p:ph type="ftr" sz="quarter" idx="11"/>
          </p:nvPr>
        </p:nvSpPr>
        <p:spPr/>
        <p:txBody>
          <a:bodyPr/>
          <a:lstStyle/>
          <a:p>
            <a:r>
              <a:rPr lang="el-GR" smtClean="0"/>
              <a:t>Μονοδιάστατοι Πίνακες</a:t>
            </a:r>
            <a:endParaRPr lang="el-GR"/>
          </a:p>
        </p:txBody>
      </p:sp>
      <p:sp>
        <p:nvSpPr>
          <p:cNvPr id="4" name="Θέση αριθμού διαφάνειας 3"/>
          <p:cNvSpPr>
            <a:spLocks noGrp="1"/>
          </p:cNvSpPr>
          <p:nvPr>
            <p:ph type="sldNum" sz="quarter" idx="12"/>
          </p:nvPr>
        </p:nvSpPr>
        <p:spPr/>
        <p:txBody>
          <a:bodyPr/>
          <a:lstStyle/>
          <a:p>
            <a:fld id="{1F376086-9D7F-4AE2-BCB7-3ED68261646D}" type="slidenum">
              <a:rPr lang="el-GR" smtClean="0"/>
              <a:t>‹#›</a:t>
            </a:fld>
            <a:endParaRPr lang="el-GR"/>
          </a:p>
        </p:txBody>
      </p:sp>
    </p:spTree>
    <p:extLst>
      <p:ext uri="{BB962C8B-B14F-4D97-AF65-F5344CB8AC3E}">
        <p14:creationId xmlns:p14="http://schemas.microsoft.com/office/powerpoint/2010/main" val="2424133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ED77660-A54C-4EF7-B41B-AAEF0695C8EB}" type="datetime1">
              <a:rPr lang="el-GR" smtClean="0"/>
              <a:t>16/9/2013</a:t>
            </a:fld>
            <a:endParaRPr lang="el-GR"/>
          </a:p>
        </p:txBody>
      </p:sp>
      <p:sp>
        <p:nvSpPr>
          <p:cNvPr id="6" name="Θέση υποσέλιδου 5"/>
          <p:cNvSpPr>
            <a:spLocks noGrp="1"/>
          </p:cNvSpPr>
          <p:nvPr>
            <p:ph type="ftr" sz="quarter" idx="11"/>
          </p:nvPr>
        </p:nvSpPr>
        <p:spPr/>
        <p:txBody>
          <a:bodyPr/>
          <a:lstStyle/>
          <a:p>
            <a:r>
              <a:rPr lang="el-GR" smtClean="0"/>
              <a:t>Μονοδιάστατοι Πίνακες</a:t>
            </a:r>
            <a:endParaRPr lang="el-GR"/>
          </a:p>
        </p:txBody>
      </p:sp>
      <p:sp>
        <p:nvSpPr>
          <p:cNvPr id="7" name="Θέση αριθμού διαφάνειας 6"/>
          <p:cNvSpPr>
            <a:spLocks noGrp="1"/>
          </p:cNvSpPr>
          <p:nvPr>
            <p:ph type="sldNum" sz="quarter" idx="12"/>
          </p:nvPr>
        </p:nvSpPr>
        <p:spPr/>
        <p:txBody>
          <a:bodyPr/>
          <a:lstStyle/>
          <a:p>
            <a:fld id="{1F376086-9D7F-4AE2-BCB7-3ED68261646D}" type="slidenum">
              <a:rPr lang="el-GR" smtClean="0"/>
              <a:t>‹#›</a:t>
            </a:fld>
            <a:endParaRPr lang="el-GR"/>
          </a:p>
        </p:txBody>
      </p:sp>
    </p:spTree>
    <p:extLst>
      <p:ext uri="{BB962C8B-B14F-4D97-AF65-F5344CB8AC3E}">
        <p14:creationId xmlns:p14="http://schemas.microsoft.com/office/powerpoint/2010/main" val="1664627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AE0D869-9558-4C18-AC5B-EDD526F12688}" type="datetime1">
              <a:rPr lang="el-GR" smtClean="0"/>
              <a:t>16/9/2013</a:t>
            </a:fld>
            <a:endParaRPr lang="el-GR"/>
          </a:p>
        </p:txBody>
      </p:sp>
      <p:sp>
        <p:nvSpPr>
          <p:cNvPr id="6" name="Θέση υποσέλιδου 5"/>
          <p:cNvSpPr>
            <a:spLocks noGrp="1"/>
          </p:cNvSpPr>
          <p:nvPr>
            <p:ph type="ftr" sz="quarter" idx="11"/>
          </p:nvPr>
        </p:nvSpPr>
        <p:spPr/>
        <p:txBody>
          <a:bodyPr/>
          <a:lstStyle/>
          <a:p>
            <a:r>
              <a:rPr lang="el-GR" smtClean="0"/>
              <a:t>Μονοδιάστατοι Πίνακες</a:t>
            </a:r>
            <a:endParaRPr lang="el-GR"/>
          </a:p>
        </p:txBody>
      </p:sp>
      <p:sp>
        <p:nvSpPr>
          <p:cNvPr id="7" name="Θέση αριθμού διαφάνειας 6"/>
          <p:cNvSpPr>
            <a:spLocks noGrp="1"/>
          </p:cNvSpPr>
          <p:nvPr>
            <p:ph type="sldNum" sz="quarter" idx="12"/>
          </p:nvPr>
        </p:nvSpPr>
        <p:spPr/>
        <p:txBody>
          <a:bodyPr/>
          <a:lstStyle/>
          <a:p>
            <a:fld id="{1F376086-9D7F-4AE2-BCB7-3ED68261646D}" type="slidenum">
              <a:rPr lang="el-GR" smtClean="0"/>
              <a:t>‹#›</a:t>
            </a:fld>
            <a:endParaRPr lang="el-GR"/>
          </a:p>
        </p:txBody>
      </p:sp>
    </p:spTree>
    <p:extLst>
      <p:ext uri="{BB962C8B-B14F-4D97-AF65-F5344CB8AC3E}">
        <p14:creationId xmlns:p14="http://schemas.microsoft.com/office/powerpoint/2010/main" val="1662811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79F322-5A57-486A-8705-1AC677B537FC}" type="datetime1">
              <a:rPr lang="el-GR" smtClean="0"/>
              <a:t>16/9/2013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Μονοδιάστατοι Πίνακες</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376086-9D7F-4AE2-BCB7-3ED68261646D}" type="slidenum">
              <a:rPr lang="el-GR" smtClean="0"/>
              <a:t>‹#›</a:t>
            </a:fld>
            <a:endParaRPr lang="el-GR"/>
          </a:p>
        </p:txBody>
      </p:sp>
    </p:spTree>
    <p:extLst>
      <p:ext uri="{BB962C8B-B14F-4D97-AF65-F5344CB8AC3E}">
        <p14:creationId xmlns:p14="http://schemas.microsoft.com/office/powerpoint/2010/main" val="691395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16511-B61B-493E-890A-4C0DD9F4835F}"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1175273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nc-nd/3.0/deed.el" TargetMode="Externa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1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5.xml"/><Relationship Id="rId5" Type="http://schemas.microsoft.com/office/2007/relationships/hdphoto" Target="../media/hdphoto1.wdp"/><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7.xml"/><Relationship Id="rId1" Type="http://schemas.openxmlformats.org/officeDocument/2006/relationships/tags" Target="../tags/tag1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22.xml"/><Relationship Id="rId7" Type="http://schemas.microsoft.com/office/2007/relationships/hdphoto" Target="../media/hdphoto1.wdp"/><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image" Target="../media/image6.jpeg"/><Relationship Id="rId5" Type="http://schemas.openxmlformats.org/officeDocument/2006/relationships/slide" Target="slide5.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4.xml"/><Relationship Id="rId1" Type="http://schemas.openxmlformats.org/officeDocument/2006/relationships/tags" Target="../tags/tag23.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6.xml"/><Relationship Id="rId1" Type="http://schemas.openxmlformats.org/officeDocument/2006/relationships/tags" Target="../tags/tag25.xml"/></Relationships>
</file>

<file path=ppt/slides/_rels/slide2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27.xml"/><Relationship Id="rId5" Type="http://schemas.microsoft.com/office/2007/relationships/hdphoto" Target="../media/hdphoto1.wdp"/><Relationship Id="rId4" Type="http://schemas.openxmlformats.org/officeDocument/2006/relationships/image" Target="../media/image6.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8.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30.xml"/></Relationships>
</file>

<file path=ppt/slides/_rels/slide2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31.xml"/><Relationship Id="rId5" Type="http://schemas.microsoft.com/office/2007/relationships/hdphoto" Target="../media/hdphoto1.wdp"/><Relationship Id="rId4" Type="http://schemas.openxmlformats.org/officeDocument/2006/relationships/image" Target="../media/image6.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29.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8.png"/><Relationship Id="rId7" Type="http://schemas.openxmlformats.org/officeDocument/2006/relationships/image" Target="../media/image6.jpeg"/><Relationship Id="rId2" Type="http://schemas.openxmlformats.org/officeDocument/2006/relationships/slideLayout" Target="../slideLayouts/slideLayout6.xml"/><Relationship Id="rId1" Type="http://schemas.openxmlformats.org/officeDocument/2006/relationships/tags" Target="../tags/tag33.xml"/><Relationship Id="rId6" Type="http://schemas.openxmlformats.org/officeDocument/2006/relationships/slide" Target="slide5.xml"/><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hyperlink" Target="http://www.edulll.gr/" TargetMode="Externa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40.xml"/><Relationship Id="rId5" Type="http://schemas.microsoft.com/office/2007/relationships/hdphoto" Target="../media/hdphoto1.wdp"/><Relationship Id="rId4" Type="http://schemas.openxmlformats.org/officeDocument/2006/relationships/image" Target="../media/image6.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6.xml"/><Relationship Id="rId1" Type="http://schemas.openxmlformats.org/officeDocument/2006/relationships/tags" Target="../tags/tag41.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3.xml"/><Relationship Id="rId1" Type="http://schemas.openxmlformats.org/officeDocument/2006/relationships/tags" Target="../tags/tag42.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5.xml"/><Relationship Id="rId1" Type="http://schemas.openxmlformats.org/officeDocument/2006/relationships/tags" Target="../tags/tag44.xml"/></Relationships>
</file>

<file path=ppt/slides/_rels/slide38.xml.rels><?xml version="1.0" encoding="UTF-8" standalone="yes"?>
<Relationships xmlns="http://schemas.openxmlformats.org/package/2006/relationships"><Relationship Id="rId3" Type="http://schemas.openxmlformats.org/officeDocument/2006/relationships/tags" Target="../tags/tag48.xml"/><Relationship Id="rId7" Type="http://schemas.microsoft.com/office/2007/relationships/hdphoto" Target="../media/hdphoto1.wdp"/><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image" Target="../media/image6.jpeg"/><Relationship Id="rId5" Type="http://schemas.openxmlformats.org/officeDocument/2006/relationships/slide" Target="slide5.xml"/><Relationship Id="rId4"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0.xml"/><Relationship Id="rId1" Type="http://schemas.openxmlformats.org/officeDocument/2006/relationships/tags" Target="../tags/tag4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tags" Target="../tags/tag53.xml"/><Relationship Id="rId7" Type="http://schemas.microsoft.com/office/2007/relationships/hdphoto" Target="../media/hdphoto1.wdp"/><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image" Target="../media/image6.jpeg"/><Relationship Id="rId5" Type="http://schemas.openxmlformats.org/officeDocument/2006/relationships/slide" Target="slide5.xml"/><Relationship Id="rId4"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5.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7.xml"/><Relationship Id="rId1" Type="http://schemas.openxmlformats.org/officeDocument/2006/relationships/tags" Target="../tags/tag56.xml"/><Relationship Id="rId6" Type="http://schemas.microsoft.com/office/2007/relationships/hdphoto" Target="../media/hdphoto1.wdp"/><Relationship Id="rId5" Type="http://schemas.openxmlformats.org/officeDocument/2006/relationships/image" Target="../media/image6.jpeg"/><Relationship Id="rId4" Type="http://schemas.openxmlformats.org/officeDocument/2006/relationships/slide" Target="slide5.xml"/></Relationships>
</file>

<file path=ppt/slides/_rels/slide48.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2.xml"/><Relationship Id="rId1" Type="http://schemas.openxmlformats.org/officeDocument/2006/relationships/tags" Target="../tags/tag58.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slide" Target="slide30.xml"/><Relationship Id="rId3" Type="http://schemas.openxmlformats.org/officeDocument/2006/relationships/slide" Target="slide8.xml"/><Relationship Id="rId7" Type="http://schemas.openxmlformats.org/officeDocument/2006/relationships/slide" Target="slide27.xml"/><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slide" Target="slide22.xml"/><Relationship Id="rId5" Type="http://schemas.openxmlformats.org/officeDocument/2006/relationships/slide" Target="slide17.xml"/><Relationship Id="rId10" Type="http://schemas.openxmlformats.org/officeDocument/2006/relationships/slide" Target="slide39.xml"/><Relationship Id="rId4" Type="http://schemas.openxmlformats.org/officeDocument/2006/relationships/slide" Target="slide12.xml"/><Relationship Id="rId9" Type="http://schemas.openxmlformats.org/officeDocument/2006/relationships/slide" Target="slide3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7.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9.xml"/><Relationship Id="rId1" Type="http://schemas.openxmlformats.org/officeDocument/2006/relationships/tags" Target="../tags/tag8.xml"/><Relationship Id="rId4"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1.xml"/><Relationship Id="rId1" Type="http://schemas.openxmlformats.org/officeDocument/2006/relationships/tags" Target="../tags/tag10.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3.xml"/><Relationship Id="rId1" Type="http://schemas.openxmlformats.org/officeDocument/2006/relationships/tags" Target="../tags/tag1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Ομάδα 1" descr="Λογότυπο του Τεϊ Θεσσαλίας.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5" name="Εικόνα 1" descr="Λογότυπο του Τεϊ Θεσσαλίας." title="Λογότυπο του Ιδρύματος."/>
            <p:cNvPicPr>
              <a:picLocks noChangeAspect="1" noChangeArrowheads="1"/>
            </p:cNvPicPr>
            <p:nvPr/>
          </p:nvPicPr>
          <p:blipFill>
            <a:blip r:embed="rId3"/>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t>Τεχνολογικό Εκπαιδευτικό </a:t>
              </a:r>
            </a:p>
            <a:p>
              <a:pPr eaLnBrk="1" hangingPunct="1"/>
              <a:r>
                <a:rPr lang="el-GR" sz="2000" dirty="0"/>
                <a:t>Ίδρυμα Θεσσαλίας</a:t>
              </a:r>
            </a:p>
          </p:txBody>
        </p:sp>
      </p:grpSp>
      <p:sp>
        <p:nvSpPr>
          <p:cNvPr id="2" name="Τίτλος 1"/>
          <p:cNvSpPr>
            <a:spLocks noGrp="1"/>
          </p:cNvSpPr>
          <p:nvPr>
            <p:ph type="ctrTitle"/>
          </p:nvPr>
        </p:nvSpPr>
        <p:spPr>
          <a:xfrm>
            <a:off x="755576" y="1700808"/>
            <a:ext cx="7628012" cy="1326009"/>
          </a:xfrm>
        </p:spPr>
        <p:txBody>
          <a:bodyPr/>
          <a:lstStyle/>
          <a:p>
            <a:r>
              <a:rPr lang="el-GR" b="1" dirty="0">
                <a:solidFill>
                  <a:prstClr val="black"/>
                </a:solidFill>
              </a:rPr>
              <a:t>Προγραμματισμός </a:t>
            </a:r>
            <a:r>
              <a:rPr lang="el-GR" b="1" dirty="0" smtClean="0">
                <a:solidFill>
                  <a:prstClr val="black"/>
                </a:solidFill>
              </a:rPr>
              <a:t>ΗΥ</a:t>
            </a:r>
            <a:endParaRPr lang="el-GR" dirty="0"/>
          </a:p>
        </p:txBody>
      </p:sp>
      <p:sp>
        <p:nvSpPr>
          <p:cNvPr id="3" name="Θέση περιεχομένου 1"/>
          <p:cNvSpPr>
            <a:spLocks noGrp="1"/>
          </p:cNvSpPr>
          <p:nvPr>
            <p:ph type="subTitle" idx="1"/>
          </p:nvPr>
        </p:nvSpPr>
        <p:spPr>
          <a:xfrm>
            <a:off x="1547664" y="2924944"/>
            <a:ext cx="5976664" cy="2592288"/>
          </a:xfrm>
        </p:spPr>
        <p:txBody>
          <a:bodyPr>
            <a:normAutofit/>
          </a:bodyPr>
          <a:lstStyle/>
          <a:p>
            <a:pPr lvl="0">
              <a:spcBef>
                <a:spcPts val="0"/>
              </a:spcBef>
              <a:defRPr/>
            </a:pPr>
            <a:r>
              <a:rPr lang="el-GR" sz="2800" b="1" dirty="0">
                <a:solidFill>
                  <a:prstClr val="black"/>
                </a:solidFill>
                <a:latin typeface="Calibri" pitchFamily="34" charset="0"/>
                <a:cs typeface="Arial" charset="0"/>
              </a:rPr>
              <a:t>Ενότητα </a:t>
            </a:r>
            <a:r>
              <a:rPr lang="el-GR" sz="2800" b="1" dirty="0" smtClean="0">
                <a:solidFill>
                  <a:prstClr val="black"/>
                </a:solidFill>
                <a:latin typeface="Calibri" pitchFamily="34" charset="0"/>
                <a:cs typeface="Arial" charset="0"/>
              </a:rPr>
              <a:t>5</a:t>
            </a:r>
            <a:r>
              <a:rPr lang="en-US" sz="2800" b="1" dirty="0" smtClean="0">
                <a:solidFill>
                  <a:prstClr val="black"/>
                </a:solidFill>
                <a:latin typeface="Calibri" pitchFamily="34" charset="0"/>
                <a:cs typeface="Arial" charset="0"/>
              </a:rPr>
              <a:t>:</a:t>
            </a:r>
            <a:r>
              <a:rPr lang="el-GR" sz="2800" b="1" dirty="0" smtClean="0">
                <a:solidFill>
                  <a:prstClr val="black"/>
                </a:solidFill>
                <a:latin typeface="Calibri" pitchFamily="34" charset="0"/>
                <a:cs typeface="Arial" charset="0"/>
              </a:rPr>
              <a:t>  </a:t>
            </a:r>
            <a:r>
              <a:rPr lang="el-GR" sz="2800" dirty="0" smtClean="0">
                <a:solidFill>
                  <a:prstClr val="black"/>
                </a:solidFill>
                <a:latin typeface="Calibri" pitchFamily="34" charset="0"/>
                <a:cs typeface="Arial" charset="0"/>
              </a:rPr>
              <a:t>Μονοδιάστατοι πίνακες</a:t>
            </a:r>
            <a:r>
              <a:rPr lang="en-US" sz="2800" dirty="0" smtClean="0">
                <a:solidFill>
                  <a:prstClr val="black"/>
                </a:solidFill>
                <a:latin typeface="Calibri" pitchFamily="34" charset="0"/>
                <a:cs typeface="Arial" charset="0"/>
              </a:rPr>
              <a:t>.</a:t>
            </a:r>
            <a:endParaRPr lang="el-GR" sz="2800" dirty="0">
              <a:solidFill>
                <a:prstClr val="black"/>
              </a:solidFill>
              <a:latin typeface="Calibri" pitchFamily="34" charset="0"/>
              <a:cs typeface="Arial" charset="0"/>
            </a:endParaRPr>
          </a:p>
          <a:p>
            <a:pPr lvl="0">
              <a:spcBef>
                <a:spcPts val="0"/>
              </a:spcBef>
              <a:defRPr/>
            </a:pPr>
            <a:r>
              <a:rPr lang="el-GR" sz="2800" dirty="0">
                <a:solidFill>
                  <a:prstClr val="black"/>
                </a:solidFill>
                <a:latin typeface="Calibri" pitchFamily="34" charset="0"/>
                <a:cs typeface="Arial" charset="0"/>
              </a:rPr>
              <a:t> </a:t>
            </a:r>
            <a:r>
              <a:rPr lang="el-GR" sz="4400" b="1" dirty="0">
                <a:solidFill>
                  <a:prstClr val="black"/>
                </a:solidFill>
                <a:cs typeface="Arial" charset="0"/>
              </a:rPr>
              <a:t>   </a:t>
            </a:r>
            <a:r>
              <a:rPr lang="el-GR" sz="2800" dirty="0">
                <a:solidFill>
                  <a:prstClr val="black"/>
                </a:solidFill>
                <a:latin typeface="Calibri" pitchFamily="34" charset="0"/>
                <a:cs typeface="Arial" charset="0"/>
              </a:rPr>
              <a:t>Διδάσκων: Ηλίας Κ Σάββας, </a:t>
            </a:r>
          </a:p>
          <a:p>
            <a:pPr lvl="0">
              <a:spcBef>
                <a:spcPts val="0"/>
              </a:spcBef>
              <a:defRPr/>
            </a:pPr>
            <a:r>
              <a:rPr lang="el-GR" sz="2800" dirty="0">
                <a:solidFill>
                  <a:prstClr val="black"/>
                </a:solidFill>
                <a:latin typeface="Calibri" pitchFamily="34" charset="0"/>
                <a:cs typeface="Arial" charset="0"/>
              </a:rPr>
              <a:t>Αναπληρωτής Καθηγητής.</a:t>
            </a:r>
          </a:p>
          <a:p>
            <a:pPr lvl="0">
              <a:spcBef>
                <a:spcPts val="0"/>
              </a:spcBef>
              <a:defRPr/>
            </a:pPr>
            <a:r>
              <a:rPr lang="el-GR" sz="2800" dirty="0">
                <a:solidFill>
                  <a:prstClr val="black"/>
                </a:solidFill>
                <a:latin typeface="Calibri" pitchFamily="34" charset="0"/>
                <a:cs typeface="Arial" charset="0"/>
              </a:rPr>
              <a:t>Τμήμα Μηχανικών Πληροφορικής, Τεχνολογικής Εκπαίδευσης. </a:t>
            </a:r>
            <a:endParaRPr lang="en-US" sz="4400" b="1" dirty="0">
              <a:solidFill>
                <a:prstClr val="black"/>
              </a:solidFill>
              <a:cs typeface="Arial" charset="0"/>
            </a:endParaRPr>
          </a:p>
          <a:p>
            <a:endParaRPr lang="el-GR" dirty="0"/>
          </a:p>
        </p:txBody>
      </p:sp>
      <p:pic>
        <p:nvPicPr>
          <p:cNvPr id="7" name="Εικόνα 1" descr="Λογότυπο για Άδειες χρήσης Creative Commons, B Y, NC, ND." title="Λογότυπο Creative Commons. ">
            <a:hlinkClick r:id="rId4" tooltip="Μετάβαση στην Άδεια Χρήσης"/>
          </p:cNvPr>
          <p:cNvPicPr>
            <a:picLocks noChangeAspect="1" noChangeArrowheads="1"/>
          </p:cNvPicPr>
          <p:nvPr/>
        </p:nvPicPr>
        <p:blipFill>
          <a:blip r:embed="rId5"/>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2"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6" tooltip="Μετάβαση σε www.edulll.gr"/>
          </p:cNvPr>
          <p:cNvPicPr>
            <a:picLocks noChangeAspect="1" noChangeArrowheads="1"/>
          </p:cNvPicPr>
          <p:nvPr/>
        </p:nvPicPr>
        <p:blipFill>
          <a:blip r:embed="rId7"/>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901421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Πρόγραμμα</a:t>
            </a:r>
            <a:r>
              <a:rPr lang="en-US" b="1" dirty="0" smtClean="0"/>
              <a:t> (</a:t>
            </a:r>
            <a:r>
              <a:rPr lang="el-GR" b="1" dirty="0" smtClean="0"/>
              <a:t>βελτιωμένο</a:t>
            </a:r>
            <a:r>
              <a:rPr lang="en-US" b="1" dirty="0" smtClean="0"/>
              <a:t>)</a:t>
            </a:r>
            <a:endParaRPr lang="el-GR" b="1" dirty="0"/>
          </a:p>
        </p:txBody>
      </p:sp>
      <p:sp>
        <p:nvSpPr>
          <p:cNvPr id="3" name="Θέση περιεχομένου 1" descr="Πρόγραμμα: # include, s t d i o τελεία h. Enter, # define, N 10, / asterisc, το μέγεθος του πίνακα, asterisc /. Enter, int main. Enter, άγκιστρο. Enter, int Ages, αγκύλη N, κλείσιμο αγκύλης, κόμμα i, κόμμα, total = 0. Enter, float average. Enter, print f, \ n, Εισαγωγή % d ηλικιών, από % d άτομα, \ n, κόμμα N, κόμμα N. Enter, for, παρένθεση,  i = 0, ερωτηματικό, i μικρότερο του N, ερωτηματικό,  i + +, κλείσιμο παρένθεσης, άγκιστρο. Enter, print f, % 2 d,  κόμμα, i + 1. Enter, scan f, % d, κόμμα &amp; Ages, αγκύλη  i, κλείσιμο αγκύλης. Enter, total, + =, Ages, αγκύλη i, κλείσιμο αγκύλης. Enter, κλείσιμο αγκίστρου. Enter, average =, παρένθεση float, κλείσιμο παρένθεσης, total / N. Enter, print f, \ n, Ο μέσος όρος είναι % .2 f, \ n, κόμμα average. Enter, return 0. Enter, κλείσιμο αγκίστρου. &#10;"/>
          <p:cNvSpPr>
            <a:spLocks noGrp="1"/>
          </p:cNvSpPr>
          <p:nvPr>
            <p:ph sz="half" idx="1"/>
            <p:custDataLst>
              <p:tags r:id="rId1"/>
            </p:custDataLst>
          </p:nvPr>
        </p:nvSpPr>
        <p:spPr>
          <a:xfrm>
            <a:off x="457200" y="1484784"/>
            <a:ext cx="5050904" cy="4752528"/>
          </a:xfrm>
        </p:spPr>
        <p:txBody>
          <a:bodyPr>
            <a:normAutofit fontScale="85000" lnSpcReduction="20000"/>
          </a:bodyPr>
          <a:lstStyle/>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stdio.h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7030A0"/>
                </a:solidFill>
                <a:ea typeface="Arial Unicode MS" panose="020B0604020202020204" pitchFamily="34" charset="-128"/>
                <a:cs typeface="Arial Unicode MS" panose="020B0604020202020204" pitchFamily="34" charset="-128"/>
              </a:rPr>
              <a:t>#define N 10 /* </a:t>
            </a:r>
            <a:r>
              <a:rPr lang="el-GR" sz="2400" b="1" dirty="0" smtClean="0">
                <a:solidFill>
                  <a:srgbClr val="7030A0"/>
                </a:solidFill>
                <a:ea typeface="Arial Unicode MS" panose="020B0604020202020204" pitchFamily="34" charset="-128"/>
                <a:cs typeface="Arial Unicode MS" panose="020B0604020202020204" pitchFamily="34" charset="-128"/>
              </a:rPr>
              <a:t>Το μέγεθος του πίνακα </a:t>
            </a:r>
            <a:r>
              <a:rPr lang="en-US" sz="2400" b="1" dirty="0" smtClean="0">
                <a:solidFill>
                  <a:srgbClr val="7030A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Ages[N],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 total = 0;</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float average;</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Εισαγωγή </a:t>
            </a:r>
            <a:r>
              <a:rPr lang="en-US" sz="2400" dirty="0" smtClean="0">
                <a:solidFill>
                  <a:srgbClr val="000000"/>
                </a:solidFill>
                <a:ea typeface="Arial Unicode MS" panose="020B0604020202020204" pitchFamily="34" charset="-128"/>
                <a:cs typeface="Arial Unicode MS" panose="020B0604020202020204" pitchFamily="34" charset="-128"/>
              </a:rPr>
              <a:t>%d </a:t>
            </a:r>
            <a:r>
              <a:rPr lang="el-GR" sz="2400" dirty="0" smtClean="0">
                <a:solidFill>
                  <a:srgbClr val="000000"/>
                </a:solidFill>
                <a:ea typeface="Arial Unicode MS" panose="020B0604020202020204" pitchFamily="34" charset="-128"/>
                <a:cs typeface="Arial Unicode MS" panose="020B0604020202020204" pitchFamily="34" charset="-128"/>
              </a:rPr>
              <a:t>ηλικιών από </a:t>
            </a:r>
            <a:r>
              <a:rPr lang="en-US" sz="2400" dirty="0" smtClean="0">
                <a:solidFill>
                  <a:srgbClr val="000000"/>
                </a:solidFill>
                <a:ea typeface="Arial Unicode MS" panose="020B0604020202020204" pitchFamily="34" charset="-128"/>
                <a:cs typeface="Arial Unicode MS" panose="020B0604020202020204" pitchFamily="34" charset="-128"/>
              </a:rPr>
              <a:t>%d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l-GR" sz="2400" dirty="0" smtClean="0">
                <a:solidFill>
                  <a:srgbClr val="000000"/>
                </a:solidFill>
                <a:ea typeface="Arial Unicode MS" panose="020B0604020202020204" pitchFamily="34" charset="-128"/>
                <a:cs typeface="Arial Unicode MS" panose="020B0604020202020204" pitchFamily="34" charset="-128"/>
              </a:rPr>
              <a:t>άτομα</a:t>
            </a:r>
            <a:r>
              <a:rPr lang="en-US" sz="2400" dirty="0" smtClean="0">
                <a:solidFill>
                  <a:srgbClr val="000000"/>
                </a:solidFill>
                <a:ea typeface="Arial Unicode MS" panose="020B0604020202020204" pitchFamily="34" charset="-128"/>
                <a:cs typeface="Arial Unicode MS" panose="020B0604020202020204" pitchFamily="34" charset="-128"/>
              </a:rPr>
              <a:t> \n“, N, N);</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b="1" dirty="0" smtClean="0">
                <a:solidFill>
                  <a:srgbClr val="7030A0"/>
                </a:solidFill>
                <a:ea typeface="Arial Unicode MS" panose="020B0604020202020204" pitchFamily="34" charset="-128"/>
                <a:cs typeface="Arial Unicode MS" panose="020B0604020202020204" pitchFamily="34" charset="-128"/>
              </a:rPr>
              <a:t>for (</a:t>
            </a:r>
            <a:r>
              <a:rPr lang="en-US" sz="2400" b="1" dirty="0" err="1" smtClean="0">
                <a:solidFill>
                  <a:srgbClr val="7030A0"/>
                </a:solidFill>
                <a:ea typeface="Arial Unicode MS" panose="020B0604020202020204" pitchFamily="34" charset="-128"/>
                <a:cs typeface="Arial Unicode MS" panose="020B0604020202020204" pitchFamily="34" charset="-128"/>
              </a:rPr>
              <a:t>i</a:t>
            </a:r>
            <a:r>
              <a:rPr lang="en-US" sz="2400" b="1" dirty="0" smtClean="0">
                <a:solidFill>
                  <a:srgbClr val="7030A0"/>
                </a:solidFill>
                <a:ea typeface="Arial Unicode MS" panose="020B0604020202020204" pitchFamily="34" charset="-128"/>
                <a:cs typeface="Arial Unicode MS" panose="020B0604020202020204" pitchFamily="34" charset="-128"/>
              </a:rPr>
              <a:t>=0; </a:t>
            </a:r>
            <a:r>
              <a:rPr lang="en-US" sz="2400" b="1" dirty="0" err="1" smtClean="0">
                <a:solidFill>
                  <a:srgbClr val="7030A0"/>
                </a:solidFill>
                <a:ea typeface="Arial Unicode MS" panose="020B0604020202020204" pitchFamily="34" charset="-128"/>
                <a:cs typeface="Arial Unicode MS" panose="020B0604020202020204" pitchFamily="34" charset="-128"/>
              </a:rPr>
              <a:t>i</a:t>
            </a:r>
            <a:r>
              <a:rPr lang="en-US" sz="2400" b="1" dirty="0" smtClean="0">
                <a:solidFill>
                  <a:srgbClr val="7030A0"/>
                </a:solidFill>
                <a:ea typeface="Arial Unicode MS" panose="020B0604020202020204" pitchFamily="34" charset="-128"/>
                <a:cs typeface="Arial Unicode MS" panose="020B0604020202020204" pitchFamily="34" charset="-128"/>
              </a:rPr>
              <a:t>&lt;N; </a:t>
            </a:r>
            <a:r>
              <a:rPr lang="en-US" sz="2400" b="1" dirty="0" err="1" smtClean="0">
                <a:solidFill>
                  <a:srgbClr val="7030A0"/>
                </a:solidFill>
                <a:ea typeface="Arial Unicode MS" panose="020B0604020202020204" pitchFamily="34" charset="-128"/>
                <a:cs typeface="Arial Unicode MS" panose="020B0604020202020204" pitchFamily="34" charset="-128"/>
              </a:rPr>
              <a:t>i</a:t>
            </a:r>
            <a:r>
              <a:rPr lang="en-US" sz="2400" b="1" dirty="0" smtClean="0">
                <a:solidFill>
                  <a:srgbClr val="7030A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7030A0"/>
                </a:solidFill>
                <a:ea typeface="Arial Unicode MS" panose="020B0604020202020204" pitchFamily="34" charset="-128"/>
                <a:cs typeface="Arial Unicode MS" panose="020B0604020202020204" pitchFamily="34" charset="-128"/>
              </a:rPr>
              <a:t>        </a:t>
            </a:r>
            <a:r>
              <a:rPr lang="en-US" sz="2400" b="1" dirty="0" err="1" smtClean="0">
                <a:solidFill>
                  <a:srgbClr val="7030A0"/>
                </a:solidFill>
                <a:ea typeface="Arial Unicode MS" panose="020B0604020202020204" pitchFamily="34" charset="-128"/>
                <a:cs typeface="Arial Unicode MS" panose="020B0604020202020204" pitchFamily="34" charset="-128"/>
              </a:rPr>
              <a:t>printf</a:t>
            </a:r>
            <a:r>
              <a:rPr lang="en-US" sz="2400" b="1" dirty="0" smtClean="0">
                <a:solidFill>
                  <a:srgbClr val="7030A0"/>
                </a:solidFill>
                <a:ea typeface="Arial Unicode MS" panose="020B0604020202020204" pitchFamily="34" charset="-128"/>
                <a:cs typeface="Arial Unicode MS" panose="020B0604020202020204" pitchFamily="34" charset="-128"/>
              </a:rPr>
              <a:t>("%2d : ", i+1);</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7030A0"/>
                </a:solidFill>
                <a:ea typeface="Arial Unicode MS" panose="020B0604020202020204" pitchFamily="34" charset="-128"/>
                <a:cs typeface="Arial Unicode MS" panose="020B0604020202020204" pitchFamily="34" charset="-128"/>
              </a:rPr>
              <a:t>        </a:t>
            </a:r>
            <a:r>
              <a:rPr lang="en-US" sz="2400" b="1" dirty="0" err="1" smtClean="0">
                <a:solidFill>
                  <a:srgbClr val="7030A0"/>
                </a:solidFill>
                <a:ea typeface="Arial Unicode MS" panose="020B0604020202020204" pitchFamily="34" charset="-128"/>
                <a:cs typeface="Arial Unicode MS" panose="020B0604020202020204" pitchFamily="34" charset="-128"/>
              </a:rPr>
              <a:t>scanf</a:t>
            </a:r>
            <a:r>
              <a:rPr lang="en-US" sz="2400" b="1" dirty="0" smtClean="0">
                <a:solidFill>
                  <a:srgbClr val="7030A0"/>
                </a:solidFill>
                <a:ea typeface="Arial Unicode MS" panose="020B0604020202020204" pitchFamily="34" charset="-128"/>
                <a:cs typeface="Arial Unicode MS" panose="020B0604020202020204" pitchFamily="34" charset="-128"/>
              </a:rPr>
              <a:t>("%d", &amp;Ages[</a:t>
            </a:r>
            <a:r>
              <a:rPr lang="en-US" sz="2400" b="1" dirty="0" err="1" smtClean="0">
                <a:solidFill>
                  <a:srgbClr val="7030A0"/>
                </a:solidFill>
                <a:ea typeface="Arial Unicode MS" panose="020B0604020202020204" pitchFamily="34" charset="-128"/>
                <a:cs typeface="Arial Unicode MS" panose="020B0604020202020204" pitchFamily="34" charset="-128"/>
              </a:rPr>
              <a:t>i</a:t>
            </a:r>
            <a:r>
              <a:rPr lang="en-US" sz="2400" b="1" dirty="0" smtClean="0">
                <a:solidFill>
                  <a:srgbClr val="7030A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7030A0"/>
                </a:solidFill>
                <a:ea typeface="Arial Unicode MS" panose="020B0604020202020204" pitchFamily="34" charset="-128"/>
                <a:cs typeface="Arial Unicode MS" panose="020B0604020202020204" pitchFamily="34" charset="-128"/>
              </a:rPr>
              <a:t>        total += Ages[</a:t>
            </a:r>
            <a:r>
              <a:rPr lang="en-US" sz="2400" b="1" dirty="0" err="1" smtClean="0">
                <a:solidFill>
                  <a:srgbClr val="7030A0"/>
                </a:solidFill>
                <a:ea typeface="Arial Unicode MS" panose="020B0604020202020204" pitchFamily="34" charset="-128"/>
                <a:cs typeface="Arial Unicode MS" panose="020B0604020202020204" pitchFamily="34" charset="-128"/>
              </a:rPr>
              <a:t>i</a:t>
            </a:r>
            <a:r>
              <a:rPr lang="en-US" sz="2400" b="1" dirty="0" smtClean="0">
                <a:solidFill>
                  <a:srgbClr val="7030A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7030A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average = (float) total / N;</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Ο μέσος όρος είναι </a:t>
            </a:r>
            <a:r>
              <a:rPr lang="en-US" sz="2400" dirty="0" smtClean="0">
                <a:solidFill>
                  <a:srgbClr val="000000"/>
                </a:solidFill>
                <a:ea typeface="Arial Unicode MS" panose="020B0604020202020204" pitchFamily="34" charset="-128"/>
                <a:cs typeface="Arial Unicode MS" panose="020B0604020202020204" pitchFamily="34" charset="-128"/>
              </a:rPr>
              <a:t>%.2f \n",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average);</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4" name="Θέση περιεχομένου 2"/>
          <p:cNvSpPr>
            <a:spLocks noGrp="1"/>
          </p:cNvSpPr>
          <p:nvPr>
            <p:ph sz="half" idx="2"/>
          </p:nvPr>
        </p:nvSpPr>
        <p:spPr>
          <a:xfrm>
            <a:off x="5652120" y="1600200"/>
            <a:ext cx="3034680" cy="4525963"/>
          </a:xfrm>
        </p:spPr>
        <p:txBody>
          <a:bodyPr>
            <a:normAutofit fontScale="85000" lnSpcReduction="20000"/>
          </a:bodyPr>
          <a:lstStyle/>
          <a:p>
            <a:pPr marL="0" lvl="0" indent="0" defTabSz="449263" fontAlgn="base" hangingPunct="0">
              <a:lnSpc>
                <a:spcPct val="93000"/>
              </a:lnSpc>
              <a:spcBef>
                <a:spcPct val="50000"/>
              </a:spcBef>
              <a:spcAft>
                <a:spcPct val="0"/>
              </a:spcAft>
              <a:buClr>
                <a:srgbClr val="000000"/>
              </a:buClr>
              <a:buSzPct val="100000"/>
              <a:buNone/>
            </a:pPr>
            <a:r>
              <a:rPr lang="el-GR" sz="3300" b="1" dirty="0">
                <a:solidFill>
                  <a:srgbClr val="7030A0"/>
                </a:solidFill>
                <a:ea typeface="Arial Unicode MS" panose="020B0604020202020204" pitchFamily="34" charset="-128"/>
                <a:cs typeface="Arial Unicode MS" panose="020B0604020202020204" pitchFamily="34" charset="-128"/>
              </a:rPr>
              <a:t>Καλή προγραμματιστική τακτική:</a:t>
            </a:r>
            <a:endParaRPr lang="en-US" sz="3300" b="1" dirty="0">
              <a:solidFill>
                <a:srgbClr val="7030A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50000"/>
              </a:spcBef>
              <a:spcAft>
                <a:spcPct val="0"/>
              </a:spcAft>
              <a:buClr>
                <a:srgbClr val="000000"/>
              </a:buClr>
              <a:buSzPct val="100000"/>
              <a:buNone/>
            </a:pPr>
            <a:r>
              <a:rPr lang="el-GR" sz="3300" b="1" dirty="0">
                <a:solidFill>
                  <a:srgbClr val="C00000"/>
                </a:solidFill>
                <a:ea typeface="Arial Unicode MS" panose="020B0604020202020204" pitchFamily="34" charset="-128"/>
                <a:cs typeface="Arial Unicode MS" panose="020B0604020202020204" pitchFamily="34" charset="-128"/>
              </a:rPr>
              <a:t>Χρησιμοποιούμε </a:t>
            </a:r>
            <a:r>
              <a:rPr lang="en-US" sz="3300" b="1" dirty="0">
                <a:solidFill>
                  <a:srgbClr val="C00000"/>
                </a:solidFill>
                <a:ea typeface="Arial Unicode MS" panose="020B0604020202020204" pitchFamily="34" charset="-128"/>
                <a:cs typeface="Arial Unicode MS" panose="020B0604020202020204" pitchFamily="34" charset="-128"/>
              </a:rPr>
              <a:t> #</a:t>
            </a:r>
            <a:r>
              <a:rPr lang="en-US" sz="3300" b="1" dirty="0" smtClean="0">
                <a:solidFill>
                  <a:srgbClr val="C00000"/>
                </a:solidFill>
                <a:ea typeface="Arial Unicode MS" panose="020B0604020202020204" pitchFamily="34" charset="-128"/>
                <a:cs typeface="Arial Unicode MS" panose="020B0604020202020204" pitchFamily="34" charset="-128"/>
              </a:rPr>
              <a:t>define</a:t>
            </a:r>
            <a:r>
              <a:rPr lang="el-GR" sz="3300" b="1" dirty="0" smtClean="0">
                <a:solidFill>
                  <a:srgbClr val="C00000"/>
                </a:solidFill>
                <a:ea typeface="Arial Unicode MS" panose="020B0604020202020204" pitchFamily="34" charset="-128"/>
                <a:cs typeface="Arial Unicode MS" panose="020B0604020202020204" pitchFamily="34" charset="-128"/>
              </a:rPr>
              <a:t>,</a:t>
            </a:r>
            <a:r>
              <a:rPr lang="en-US" sz="3300" b="1" dirty="0" smtClean="0">
                <a:solidFill>
                  <a:srgbClr val="C00000"/>
                </a:solidFill>
                <a:ea typeface="Arial Unicode MS" panose="020B0604020202020204" pitchFamily="34" charset="-128"/>
                <a:cs typeface="Arial Unicode MS" panose="020B0604020202020204" pitchFamily="34" charset="-128"/>
              </a:rPr>
              <a:t> </a:t>
            </a:r>
            <a:r>
              <a:rPr lang="el-GR" sz="3300" b="1" dirty="0">
                <a:solidFill>
                  <a:srgbClr val="C00000"/>
                </a:solidFill>
                <a:ea typeface="Arial Unicode MS" panose="020B0604020202020204" pitchFamily="34" charset="-128"/>
                <a:cs typeface="Arial Unicode MS" panose="020B0604020202020204" pitchFamily="34" charset="-128"/>
              </a:rPr>
              <a:t>για να ορίσουμε το πλήθος των στοιχείων ενός πίνακα</a:t>
            </a:r>
            <a:r>
              <a:rPr lang="en-US" sz="3300" b="1" dirty="0">
                <a:solidFill>
                  <a:srgbClr val="C00000"/>
                </a:solidFill>
                <a:ea typeface="Arial Unicode MS" panose="020B0604020202020204" pitchFamily="34" charset="-128"/>
                <a:cs typeface="Arial Unicode MS" panose="020B0604020202020204" pitchFamily="34" charset="-128"/>
              </a:rPr>
              <a:t>.</a:t>
            </a: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10</a:t>
            </a:fld>
            <a:endParaRPr lang="el-GR" sz="1400" dirty="0">
              <a:solidFill>
                <a:schemeClr val="tx1"/>
              </a:solidFill>
            </a:endParaRPr>
          </a:p>
        </p:txBody>
      </p:sp>
    </p:spTree>
    <p:extLst>
      <p:ext uri="{BB962C8B-B14F-4D97-AF65-F5344CB8AC3E}">
        <p14:creationId xmlns:p14="http://schemas.microsoft.com/office/powerpoint/2010/main" val="3351904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Χρησιμοποιώντας </a:t>
            </a:r>
            <a:r>
              <a:rPr lang="el-GR" b="1" dirty="0"/>
              <a:t>π</a:t>
            </a:r>
            <a:r>
              <a:rPr lang="el-GR" b="1" dirty="0" smtClean="0"/>
              <a:t>ίνακες</a:t>
            </a:r>
            <a:endParaRPr lang="el-GR" b="1" dirty="0"/>
          </a:p>
        </p:txBody>
      </p:sp>
      <p:sp>
        <p:nvSpPr>
          <p:cNvPr id="5" name="Θέση περιεχομένου 1" descr="Τμήμα προγράμματος: Δήλωση ενός πίνακα: &#10;Τύπος δεδομένων, όνομα  μεταβλητής, άνοιγμα αγκύλης, Πλήθος  Στοιχείων, κλείσιμο αγκύλης, ερωτηματικό. Παραδείγματα: Πρώτο παράδειγμα, int Ages, αγκύλη δέκα, κλείσιμο αγκύλης. &#10;Δεύτερο παράδειγμα, float x, αγκύλη 100, κλείσιμο αγκύλης. &#10;Τρίτο παράδειγμα, char επίθετα, αγκύλη 20, κλείσιμο αγκύλης, κόμμα ονόματα, αγκύλη 10, κλείσιμο αγκύλης.&#10;Αρχικές τιμές σε πίνακα:&#10;Τύπος  δεδομένων, όνομα  μεταβλητής, αγκύλη, Πλήθος  Στοιχείων, κλείσιμο αγκύλης, =, άγκιστρο, τιμές διαχωρισμένες με κόμματα, κλείσιμο αγκίστρου, ερωτηματικό. Παραδείγματα: &#10;Πρώτο παράδειγμα, int Ages,  αγκύλη 5, κλείσιμο αγκύλης, =, άγκιστρο, 12, κόμμα 52,  κόμμα 34, κόμμα 19, κόμμα 22, κλείσιμο αγκίστρου. &#10;Δεύτερο παράδειγμα, float X, άνοιγμα κλείσιμο αγκύλης, =, άγκιστρο, 2.2, κόμμα 4.12, κόμμα 3.1, κλείσιμο αγκίστρου,  ισοδυναμεί με, float X, αγκύλη 4, κλείσιμο αγκύλης, =, άγκιστρο, 2.2, κόμμα 4.12, κόμμα 3.1, κλείσιμο αγκίστρου."/>
          <p:cNvSpPr>
            <a:spLocks noGrp="1"/>
          </p:cNvSpPr>
          <p:nvPr>
            <p:ph idx="1"/>
          </p:nvPr>
        </p:nvSpPr>
        <p:spPr/>
        <p:txBody>
          <a:bodyPr>
            <a:normAutofit lnSpcReduction="10000"/>
          </a:bodyPr>
          <a:lstStyle/>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kumimoji="0" lang="el-GR" sz="2800" b="1" i="0" u="none" strike="noStrike" kern="0" cap="none" spc="0" normalizeH="0" baseline="0" noProof="0" dirty="0" smtClean="0">
                <a:ln>
                  <a:noFill/>
                </a:ln>
                <a:solidFill>
                  <a:srgbClr val="000000"/>
                </a:solidFill>
                <a:effectLst/>
                <a:uLnTx/>
                <a:uFillTx/>
              </a:rPr>
              <a:t>Δήλωση ενός πίνακα</a:t>
            </a:r>
            <a:r>
              <a:rPr kumimoji="0" lang="en-US" sz="2800" b="0" i="0" u="none" strike="noStrike" kern="0" cap="none" spc="0" normalizeH="0" baseline="0" noProof="0" dirty="0" smtClean="0">
                <a:ln>
                  <a:noFill/>
                </a:ln>
                <a:solidFill>
                  <a:srgbClr val="000000"/>
                </a:solidFill>
                <a:effectLst/>
                <a:uLnTx/>
                <a:uFillTx/>
              </a:rPr>
              <a:t>:</a:t>
            </a:r>
            <a:r>
              <a:rPr kumimoji="0" lang="en-US" sz="2800" b="1" i="0" u="none" strike="noStrike" kern="0" cap="none" spc="0" normalizeH="0" baseline="0" noProof="0" dirty="0" smtClean="0">
                <a:ln>
                  <a:noFill/>
                </a:ln>
                <a:solidFill>
                  <a:srgbClr val="000000"/>
                </a:solidFill>
                <a:effectLst/>
                <a:uLnTx/>
                <a:uFillTx/>
              </a:rPr>
              <a:t> </a:t>
            </a:r>
          </a:p>
          <a:p>
            <a:pPr marL="517525" lvl="0" indent="-517525" defTabSz="1008063" eaLnBrk="0" fontAlgn="base" hangingPunct="0">
              <a:lnSpc>
                <a:spcPct val="93000"/>
              </a:lnSpc>
              <a:spcAft>
                <a:spcPct val="0"/>
              </a:spcAft>
              <a:buClr>
                <a:srgbClr val="660000"/>
              </a:buClr>
              <a:buSzPct val="70000"/>
              <a:buFont typeface="Wingdings" panose="05000000000000000000" pitchFamily="2" charset="2"/>
              <a:buChar char="o"/>
            </a:pPr>
            <a:r>
              <a:rPr kumimoji="0" lang="el-GR" sz="2800" b="0" i="0" u="none" strike="noStrike" kern="0" cap="none" spc="0" normalizeH="0" baseline="0" noProof="0" dirty="0" err="1" smtClean="0">
                <a:ln>
                  <a:noFill/>
                </a:ln>
                <a:solidFill>
                  <a:srgbClr val="000000"/>
                </a:solidFill>
                <a:effectLst/>
                <a:uLnTx/>
                <a:uFillTx/>
              </a:rPr>
              <a:t>Τύπος_Δεδομένων</a:t>
            </a:r>
            <a:r>
              <a:rPr kumimoji="0" lang="en-US" sz="2800" b="0" i="0" u="none" strike="noStrike" kern="0" cap="none" spc="0" normalizeH="0" baseline="0" noProof="0" dirty="0" smtClean="0">
                <a:ln>
                  <a:noFill/>
                </a:ln>
                <a:solidFill>
                  <a:srgbClr val="000000"/>
                </a:solidFill>
                <a:effectLst/>
                <a:uLnTx/>
                <a:uFillTx/>
              </a:rPr>
              <a:t> </a:t>
            </a:r>
            <a:r>
              <a:rPr kumimoji="0" lang="el-GR" sz="2800" b="0" i="0" u="none" strike="noStrike" kern="0" cap="none" spc="0" normalizeH="0" baseline="0" noProof="0" dirty="0" err="1" smtClean="0">
                <a:ln>
                  <a:noFill/>
                </a:ln>
                <a:solidFill>
                  <a:srgbClr val="000000"/>
                </a:solidFill>
                <a:effectLst/>
                <a:uLnTx/>
                <a:uFillTx/>
              </a:rPr>
              <a:t>Όνομα_Μεταβλητής</a:t>
            </a:r>
            <a:r>
              <a:rPr kumimoji="0" lang="en-US" sz="2800" b="0" i="0" u="none" strike="noStrike" kern="0" cap="none" spc="0" normalizeH="0" baseline="0" noProof="0" dirty="0" smtClean="0">
                <a:ln>
                  <a:noFill/>
                </a:ln>
                <a:solidFill>
                  <a:srgbClr val="000000"/>
                </a:solidFill>
                <a:effectLst/>
                <a:uLnTx/>
                <a:uFillTx/>
              </a:rPr>
              <a:t>[</a:t>
            </a:r>
            <a:r>
              <a:rPr kumimoji="0" lang="el-GR" sz="2800" b="0" i="0" u="none" strike="noStrike" kern="0" cap="none" spc="0" normalizeH="0" baseline="0" noProof="0" dirty="0" err="1" smtClean="0">
                <a:ln>
                  <a:noFill/>
                </a:ln>
                <a:solidFill>
                  <a:srgbClr val="000000"/>
                </a:solidFill>
                <a:effectLst/>
                <a:uLnTx/>
                <a:uFillTx/>
              </a:rPr>
              <a:t>Πλήθος_Στοιχείων</a:t>
            </a:r>
            <a:r>
              <a:rPr kumimoji="0" lang="en-US" sz="2800" b="0" i="0" u="none" strike="noStrike" kern="0" cap="none" spc="0" normalizeH="0" baseline="0" noProof="0" dirty="0" smtClean="0">
                <a:ln>
                  <a:noFill/>
                </a:ln>
                <a:solidFill>
                  <a:srgbClr val="000000"/>
                </a:solidFill>
                <a:effectLst/>
                <a:uLnTx/>
                <a:uFillTx/>
              </a:rPr>
              <a:t>];</a:t>
            </a:r>
          </a:p>
          <a:p>
            <a:pPr marL="1001713" lvl="1" indent="-482600" defTabSz="1008063" eaLnBrk="0" fontAlgn="base" hangingPunct="0">
              <a:lnSpc>
                <a:spcPct val="80000"/>
              </a:lnSpc>
              <a:spcAft>
                <a:spcPct val="0"/>
              </a:spcAft>
              <a:buClr>
                <a:schemeClr val="accent3">
                  <a:lumMod val="50000"/>
                </a:schemeClr>
              </a:buClr>
              <a:buSzPct val="75000"/>
              <a:buFont typeface="Wingdings" panose="05000000000000000000" pitchFamily="2" charset="2"/>
              <a:buChar char="n"/>
            </a:pPr>
            <a:r>
              <a:rPr kumimoji="0" lang="en-US" sz="2400" b="0" i="0" u="none" strike="noStrike" kern="0" cap="none" spc="0" normalizeH="0" baseline="0" noProof="0" dirty="0" err="1" smtClean="0">
                <a:ln>
                  <a:noFill/>
                </a:ln>
                <a:solidFill>
                  <a:srgbClr val="000000"/>
                </a:solidFill>
                <a:effectLst/>
                <a:uLnTx/>
                <a:uFillTx/>
              </a:rPr>
              <a:t>int</a:t>
            </a:r>
            <a:r>
              <a:rPr kumimoji="0" lang="en-US" sz="2400" b="0" i="0" u="none" strike="noStrike" kern="0" cap="none" spc="0" normalizeH="0" baseline="0" noProof="0" dirty="0" smtClean="0">
                <a:ln>
                  <a:noFill/>
                </a:ln>
                <a:solidFill>
                  <a:srgbClr val="000000"/>
                </a:solidFill>
                <a:effectLst/>
                <a:uLnTx/>
                <a:uFillTx/>
              </a:rPr>
              <a:t> Ages[10]; </a:t>
            </a:r>
          </a:p>
          <a:p>
            <a:pPr marL="1001713" lvl="1" indent="-482600" defTabSz="1008063" eaLnBrk="0" fontAlgn="base" hangingPunct="0">
              <a:lnSpc>
                <a:spcPct val="80000"/>
              </a:lnSpc>
              <a:spcAft>
                <a:spcPct val="0"/>
              </a:spcAft>
              <a:buClr>
                <a:schemeClr val="accent3">
                  <a:lumMod val="50000"/>
                </a:schemeClr>
              </a:buClr>
              <a:buSzPct val="75000"/>
              <a:buFont typeface="Wingdings" panose="05000000000000000000" pitchFamily="2" charset="2"/>
              <a:buChar char="n"/>
            </a:pPr>
            <a:r>
              <a:rPr kumimoji="0" lang="en-US" sz="2400" b="0" i="0" u="none" strike="noStrike" kern="0" cap="none" spc="0" normalizeH="0" baseline="0" noProof="0" dirty="0" smtClean="0">
                <a:ln>
                  <a:noFill/>
                </a:ln>
                <a:solidFill>
                  <a:srgbClr val="000000"/>
                </a:solidFill>
                <a:effectLst/>
                <a:uLnTx/>
                <a:uFillTx/>
              </a:rPr>
              <a:t>float x[100]; </a:t>
            </a:r>
          </a:p>
          <a:p>
            <a:pPr marL="1001713" lvl="1" indent="-482600" defTabSz="1008063" eaLnBrk="0" fontAlgn="base" hangingPunct="0">
              <a:lnSpc>
                <a:spcPct val="80000"/>
              </a:lnSpc>
              <a:spcAft>
                <a:spcPct val="0"/>
              </a:spcAft>
              <a:buClr>
                <a:schemeClr val="accent3">
                  <a:lumMod val="50000"/>
                </a:schemeClr>
              </a:buClr>
              <a:buSzPct val="75000"/>
              <a:buFont typeface="Wingdings" panose="05000000000000000000" pitchFamily="2" charset="2"/>
              <a:buChar char="n"/>
            </a:pPr>
            <a:r>
              <a:rPr kumimoji="0" lang="en-US" sz="2400" b="0" i="0" u="none" strike="noStrike" kern="0" cap="none" spc="0" normalizeH="0" baseline="0" noProof="0" dirty="0" smtClean="0">
                <a:ln>
                  <a:noFill/>
                </a:ln>
                <a:solidFill>
                  <a:srgbClr val="000000"/>
                </a:solidFill>
                <a:effectLst/>
                <a:uLnTx/>
                <a:uFillTx/>
              </a:rPr>
              <a:t>char </a:t>
            </a:r>
            <a:r>
              <a:rPr kumimoji="0" lang="en-US" sz="2400" b="0" i="0" u="none" strike="noStrike" kern="0" cap="none" spc="0" normalizeH="0" baseline="0" noProof="0" dirty="0" err="1" smtClean="0">
                <a:ln>
                  <a:noFill/>
                </a:ln>
                <a:solidFill>
                  <a:srgbClr val="000000"/>
                </a:solidFill>
                <a:effectLst/>
                <a:uLnTx/>
                <a:uFillTx/>
              </a:rPr>
              <a:t>Epitheta</a:t>
            </a:r>
            <a:r>
              <a:rPr kumimoji="0" lang="en-US" sz="2400" b="0" i="0" u="none" strike="noStrike" kern="0" cap="none" spc="0" normalizeH="0" baseline="0" noProof="0" dirty="0" smtClean="0">
                <a:ln>
                  <a:noFill/>
                </a:ln>
                <a:solidFill>
                  <a:srgbClr val="000000"/>
                </a:solidFill>
                <a:effectLst/>
                <a:uLnTx/>
                <a:uFillTx/>
              </a:rPr>
              <a:t>[20], </a:t>
            </a:r>
            <a:r>
              <a:rPr kumimoji="0" lang="en-US" sz="2400" b="0" i="0" u="none" strike="noStrike" kern="0" cap="none" spc="0" normalizeH="0" baseline="0" noProof="0" dirty="0" err="1" smtClean="0">
                <a:ln>
                  <a:noFill/>
                </a:ln>
                <a:solidFill>
                  <a:srgbClr val="000000"/>
                </a:solidFill>
                <a:effectLst/>
                <a:uLnTx/>
                <a:uFillTx/>
              </a:rPr>
              <a:t>Onomata</a:t>
            </a:r>
            <a:r>
              <a:rPr kumimoji="0" lang="en-US" sz="2400" b="0" i="0" u="none" strike="noStrike" kern="0" cap="none" spc="0" normalizeH="0" baseline="0" noProof="0" dirty="0" smtClean="0">
                <a:ln>
                  <a:noFill/>
                </a:ln>
                <a:solidFill>
                  <a:srgbClr val="000000"/>
                </a:solidFill>
                <a:effectLst/>
                <a:uLnTx/>
                <a:uFillTx/>
              </a:rPr>
              <a:t>[10];</a:t>
            </a:r>
          </a:p>
          <a:p>
            <a:pPr marL="517525" lvl="0" indent="-517525" defTabSz="1008063" eaLnBrk="0" fontAlgn="base" hangingPunct="0">
              <a:lnSpc>
                <a:spcPct val="80000"/>
              </a:lnSpc>
              <a:spcAft>
                <a:spcPct val="0"/>
              </a:spcAft>
              <a:buClr>
                <a:srgbClr val="660000"/>
              </a:buClr>
              <a:buSzPct val="70000"/>
              <a:buFont typeface="Wingdings" panose="05000000000000000000" pitchFamily="2" charset="2"/>
              <a:buChar char="o"/>
            </a:pPr>
            <a:r>
              <a:rPr kumimoji="0" lang="el-GR" sz="2800" b="1" i="0" u="none" strike="noStrike" kern="0" cap="none" spc="0" normalizeH="0" baseline="0" noProof="0" dirty="0" smtClean="0">
                <a:ln>
                  <a:noFill/>
                </a:ln>
                <a:solidFill>
                  <a:srgbClr val="000000"/>
                </a:solidFill>
                <a:effectLst/>
                <a:uLnTx/>
                <a:uFillTx/>
              </a:rPr>
              <a:t>Αρχικές τιμές σε πίνακα</a:t>
            </a:r>
            <a:r>
              <a:rPr kumimoji="0" lang="en-US" sz="2800" b="0" i="0" u="none" strike="noStrike" kern="0" cap="none" spc="0" normalizeH="0" baseline="0" noProof="0" dirty="0" smtClean="0">
                <a:ln>
                  <a:noFill/>
                </a:ln>
                <a:solidFill>
                  <a:srgbClr val="000000"/>
                </a:solidFill>
                <a:effectLst/>
                <a:uLnTx/>
                <a:uFillTx/>
              </a:rPr>
              <a:t>:</a:t>
            </a:r>
          </a:p>
          <a:p>
            <a:pPr marL="517525" lvl="0" indent="-517525" defTabSz="1008063" eaLnBrk="0" fontAlgn="base" hangingPunct="0">
              <a:lnSpc>
                <a:spcPct val="93000"/>
              </a:lnSpc>
              <a:spcAft>
                <a:spcPct val="0"/>
              </a:spcAft>
              <a:buClr>
                <a:srgbClr val="660000"/>
              </a:buClr>
              <a:buSzPct val="70000"/>
              <a:buFont typeface="Wingdings" panose="05000000000000000000" pitchFamily="2" charset="2"/>
              <a:buChar char="o"/>
            </a:pPr>
            <a:r>
              <a:rPr kumimoji="0" lang="el-GR" sz="2800" b="0" i="0" u="none" strike="noStrike" kern="0" cap="none" spc="0" normalizeH="0" baseline="0" noProof="0" dirty="0" err="1" smtClean="0">
                <a:ln>
                  <a:noFill/>
                </a:ln>
                <a:solidFill>
                  <a:srgbClr val="000000"/>
                </a:solidFill>
                <a:effectLst/>
                <a:uLnTx/>
                <a:uFillTx/>
              </a:rPr>
              <a:t>Τύπος_Δεδομένων</a:t>
            </a:r>
            <a:r>
              <a:rPr kumimoji="0" lang="en-US" sz="2800" b="0" i="0" u="none" strike="noStrike" kern="0" cap="none" spc="0" normalizeH="0" baseline="0" noProof="0" dirty="0" smtClean="0">
                <a:ln>
                  <a:noFill/>
                </a:ln>
                <a:solidFill>
                  <a:srgbClr val="000000"/>
                </a:solidFill>
                <a:effectLst/>
                <a:uLnTx/>
                <a:uFillTx/>
              </a:rPr>
              <a:t> </a:t>
            </a:r>
            <a:r>
              <a:rPr kumimoji="0" lang="el-GR" sz="2800" b="0" i="0" u="none" strike="noStrike" kern="0" cap="none" spc="0" normalizeH="0" baseline="0" noProof="0" dirty="0" err="1" smtClean="0">
                <a:ln>
                  <a:noFill/>
                </a:ln>
                <a:solidFill>
                  <a:srgbClr val="000000"/>
                </a:solidFill>
                <a:effectLst/>
                <a:uLnTx/>
                <a:uFillTx/>
              </a:rPr>
              <a:t>Όνομα_Μεταβλητής</a:t>
            </a:r>
            <a:r>
              <a:rPr kumimoji="0" lang="en-US" sz="2800" b="0" i="0" u="none" strike="noStrike" kern="0" cap="none" spc="0" normalizeH="0" baseline="0" noProof="0" dirty="0" smtClean="0">
                <a:ln>
                  <a:noFill/>
                </a:ln>
                <a:solidFill>
                  <a:srgbClr val="000000"/>
                </a:solidFill>
                <a:effectLst/>
                <a:uLnTx/>
                <a:uFillTx/>
              </a:rPr>
              <a:t>[</a:t>
            </a:r>
            <a:r>
              <a:rPr kumimoji="0" lang="el-GR" sz="2800" b="0" i="0" u="none" strike="noStrike" kern="0" cap="none" spc="0" normalizeH="0" baseline="0" noProof="0" dirty="0" err="1" smtClean="0">
                <a:ln>
                  <a:noFill/>
                </a:ln>
                <a:solidFill>
                  <a:srgbClr val="000000"/>
                </a:solidFill>
                <a:effectLst/>
                <a:uLnTx/>
                <a:uFillTx/>
              </a:rPr>
              <a:t>Πλήθος_Στοιχείων</a:t>
            </a:r>
            <a:r>
              <a:rPr kumimoji="0" lang="en-US" sz="2800" b="0" i="0" u="none" strike="noStrike" kern="0" cap="none" spc="0" normalizeH="0" baseline="0" noProof="0" dirty="0" smtClean="0">
                <a:ln>
                  <a:noFill/>
                </a:ln>
                <a:solidFill>
                  <a:srgbClr val="000000"/>
                </a:solidFill>
                <a:effectLst/>
                <a:uLnTx/>
                <a:uFillTx/>
              </a:rPr>
              <a:t>]</a:t>
            </a:r>
            <a:r>
              <a:rPr kumimoji="0" lang="el-GR" sz="2800" b="0" i="0" u="none" strike="noStrike" kern="0" cap="none" spc="0" normalizeH="0" baseline="0" noProof="0" dirty="0" smtClean="0">
                <a:ln>
                  <a:noFill/>
                </a:ln>
                <a:solidFill>
                  <a:srgbClr val="000000"/>
                </a:solidFill>
                <a:effectLst/>
                <a:uLnTx/>
                <a:uFillTx/>
              </a:rPr>
              <a:t> </a:t>
            </a:r>
            <a:r>
              <a:rPr kumimoji="0" lang="en-US" sz="2800" b="0" i="0" u="none" strike="noStrike" kern="0" cap="none" spc="0" normalizeH="0" baseline="0" noProof="0" dirty="0" smtClean="0">
                <a:ln>
                  <a:noFill/>
                </a:ln>
                <a:solidFill>
                  <a:srgbClr val="000000"/>
                </a:solidFill>
                <a:effectLst/>
                <a:uLnTx/>
                <a:uFillTx/>
              </a:rPr>
              <a:t>=</a:t>
            </a:r>
            <a:r>
              <a:rPr kumimoji="0" lang="el-GR" sz="2800" b="0" i="0" u="none" strike="noStrike" kern="0" cap="none" spc="0" normalizeH="0" baseline="0" noProof="0" dirty="0" smtClean="0">
                <a:ln>
                  <a:noFill/>
                </a:ln>
                <a:solidFill>
                  <a:srgbClr val="000000"/>
                </a:solidFill>
                <a:effectLst/>
                <a:uLnTx/>
                <a:uFillTx/>
              </a:rPr>
              <a:t> </a:t>
            </a:r>
            <a:r>
              <a:rPr kumimoji="0" lang="en-US" sz="2800" b="0" i="0" u="none" strike="noStrike" kern="0" cap="none" spc="0" normalizeH="0" baseline="0" noProof="0" dirty="0" smtClean="0">
                <a:ln>
                  <a:noFill/>
                </a:ln>
                <a:solidFill>
                  <a:srgbClr val="000000"/>
                </a:solidFill>
                <a:effectLst/>
                <a:uLnTx/>
                <a:uFillTx/>
              </a:rPr>
              <a:t>{</a:t>
            </a:r>
            <a:r>
              <a:rPr kumimoji="0" lang="el-GR" sz="2800" b="0" i="0" u="none" strike="noStrike" kern="0" cap="none" spc="0" normalizeH="0" baseline="0" noProof="0" dirty="0" smtClean="0">
                <a:ln>
                  <a:noFill/>
                </a:ln>
                <a:solidFill>
                  <a:srgbClr val="000000"/>
                </a:solidFill>
                <a:effectLst/>
                <a:uLnTx/>
                <a:uFillTx/>
              </a:rPr>
              <a:t>τιμές διαχωρισμένες με κόμματα</a:t>
            </a:r>
            <a:r>
              <a:rPr kumimoji="0" lang="en-US" sz="2800" b="0" i="0" u="none" strike="noStrike" kern="0" cap="none" spc="0" normalizeH="0" baseline="0" noProof="0" dirty="0" smtClean="0">
                <a:ln>
                  <a:noFill/>
                </a:ln>
                <a:solidFill>
                  <a:srgbClr val="000000"/>
                </a:solidFill>
                <a:effectLst/>
                <a:uLnTx/>
                <a:uFillTx/>
              </a:rPr>
              <a:t>};</a:t>
            </a:r>
          </a:p>
          <a:p>
            <a:pPr marL="1001713" lvl="1" indent="-482600" defTabSz="1008063" eaLnBrk="0" fontAlgn="base" hangingPunct="0">
              <a:lnSpc>
                <a:spcPct val="80000"/>
              </a:lnSpc>
              <a:spcAft>
                <a:spcPct val="0"/>
              </a:spcAft>
              <a:buClr>
                <a:schemeClr val="accent3">
                  <a:lumMod val="50000"/>
                </a:schemeClr>
              </a:buClr>
              <a:buSzPct val="75000"/>
              <a:buFont typeface="Wingdings" panose="05000000000000000000" pitchFamily="2" charset="2"/>
              <a:buChar char="n"/>
            </a:pPr>
            <a:r>
              <a:rPr kumimoji="0" lang="en-US" sz="2400" b="0" i="0" u="none" strike="noStrike" kern="0" cap="none" spc="0" normalizeH="0" baseline="0" noProof="0" dirty="0" smtClean="0">
                <a:ln>
                  <a:noFill/>
                </a:ln>
                <a:solidFill>
                  <a:srgbClr val="000000"/>
                </a:solidFill>
                <a:effectLst/>
                <a:uLnTx/>
                <a:uFillTx/>
              </a:rPr>
              <a:t> </a:t>
            </a:r>
            <a:r>
              <a:rPr kumimoji="0" lang="en-US" sz="2400" b="0" i="0" u="none" strike="noStrike" kern="0" cap="none" spc="0" normalizeH="0" baseline="0" noProof="0" dirty="0" err="1" smtClean="0">
                <a:ln>
                  <a:noFill/>
                </a:ln>
                <a:solidFill>
                  <a:srgbClr val="000000"/>
                </a:solidFill>
                <a:effectLst/>
                <a:uLnTx/>
                <a:uFillTx/>
              </a:rPr>
              <a:t>int</a:t>
            </a:r>
            <a:r>
              <a:rPr kumimoji="0" lang="en-US" sz="2400" b="0" i="0" u="none" strike="noStrike" kern="0" cap="none" spc="0" normalizeH="0" baseline="0" noProof="0" dirty="0" smtClean="0">
                <a:ln>
                  <a:noFill/>
                </a:ln>
                <a:solidFill>
                  <a:srgbClr val="000000"/>
                </a:solidFill>
                <a:effectLst/>
                <a:uLnTx/>
                <a:uFillTx/>
              </a:rPr>
              <a:t> Ages[5]</a:t>
            </a:r>
            <a:r>
              <a:rPr kumimoji="0" lang="el-GR" sz="2400" b="0" i="0" u="none" strike="noStrike" kern="0" cap="none" spc="0" normalizeH="0" baseline="0" noProof="0" dirty="0" smtClean="0">
                <a:ln>
                  <a:noFill/>
                </a:ln>
                <a:solidFill>
                  <a:srgbClr val="000000"/>
                </a:solidFill>
                <a:effectLst/>
                <a:uLnTx/>
                <a:uFillTx/>
              </a:rPr>
              <a:t> </a:t>
            </a:r>
            <a:r>
              <a:rPr kumimoji="0" lang="en-US" sz="2400" b="0" i="0" u="none" strike="noStrike" kern="0" cap="none" spc="0" normalizeH="0" baseline="0" noProof="0" dirty="0" smtClean="0">
                <a:ln>
                  <a:noFill/>
                </a:ln>
                <a:solidFill>
                  <a:srgbClr val="000000"/>
                </a:solidFill>
                <a:effectLst/>
                <a:uLnTx/>
                <a:uFillTx/>
              </a:rPr>
              <a:t>=</a:t>
            </a:r>
            <a:r>
              <a:rPr kumimoji="0" lang="el-GR" sz="2400" b="0" i="0" u="none" strike="noStrike" kern="0" cap="none" spc="0" normalizeH="0" baseline="0" noProof="0" dirty="0" smtClean="0">
                <a:ln>
                  <a:noFill/>
                </a:ln>
                <a:solidFill>
                  <a:srgbClr val="000000"/>
                </a:solidFill>
                <a:effectLst/>
                <a:uLnTx/>
                <a:uFillTx/>
              </a:rPr>
              <a:t> </a:t>
            </a:r>
            <a:r>
              <a:rPr kumimoji="0" lang="en-US" sz="2400" b="0" i="0" u="none" strike="noStrike" kern="0" cap="none" spc="0" normalizeH="0" baseline="0" noProof="0" dirty="0" smtClean="0">
                <a:ln>
                  <a:noFill/>
                </a:ln>
                <a:solidFill>
                  <a:srgbClr val="000000"/>
                </a:solidFill>
                <a:effectLst/>
                <a:uLnTx/>
                <a:uFillTx/>
              </a:rPr>
              <a:t>{12,</a:t>
            </a:r>
            <a:r>
              <a:rPr kumimoji="0" lang="el-GR" sz="2400" b="0" i="0" u="none" strike="noStrike" kern="0" cap="none" spc="0" normalizeH="0" baseline="0" noProof="0" dirty="0" smtClean="0">
                <a:ln>
                  <a:noFill/>
                </a:ln>
                <a:solidFill>
                  <a:srgbClr val="000000"/>
                </a:solidFill>
                <a:effectLst/>
                <a:uLnTx/>
                <a:uFillTx/>
              </a:rPr>
              <a:t> </a:t>
            </a:r>
            <a:r>
              <a:rPr kumimoji="0" lang="en-US" sz="2400" b="0" i="0" u="none" strike="noStrike" kern="0" cap="none" spc="0" normalizeH="0" baseline="0" noProof="0" dirty="0" smtClean="0">
                <a:ln>
                  <a:noFill/>
                </a:ln>
                <a:solidFill>
                  <a:srgbClr val="000000"/>
                </a:solidFill>
                <a:effectLst/>
                <a:uLnTx/>
                <a:uFillTx/>
              </a:rPr>
              <a:t>52,</a:t>
            </a:r>
            <a:r>
              <a:rPr kumimoji="0" lang="el-GR" sz="2400" b="0" i="0" u="none" strike="noStrike" kern="0" cap="none" spc="0" normalizeH="0" baseline="0" noProof="0" dirty="0" smtClean="0">
                <a:ln>
                  <a:noFill/>
                </a:ln>
                <a:solidFill>
                  <a:srgbClr val="000000"/>
                </a:solidFill>
                <a:effectLst/>
                <a:uLnTx/>
                <a:uFillTx/>
              </a:rPr>
              <a:t> </a:t>
            </a:r>
            <a:r>
              <a:rPr kumimoji="0" lang="en-US" sz="2400" b="0" i="0" u="none" strike="noStrike" kern="0" cap="none" spc="0" normalizeH="0" baseline="0" noProof="0" dirty="0" smtClean="0">
                <a:ln>
                  <a:noFill/>
                </a:ln>
                <a:solidFill>
                  <a:srgbClr val="000000"/>
                </a:solidFill>
                <a:effectLst/>
                <a:uLnTx/>
                <a:uFillTx/>
              </a:rPr>
              <a:t>34,</a:t>
            </a:r>
            <a:r>
              <a:rPr kumimoji="0" lang="el-GR" sz="2400" b="0" i="0" u="none" strike="noStrike" kern="0" cap="none" spc="0" normalizeH="0" baseline="0" noProof="0" dirty="0" smtClean="0">
                <a:ln>
                  <a:noFill/>
                </a:ln>
                <a:solidFill>
                  <a:srgbClr val="000000"/>
                </a:solidFill>
                <a:effectLst/>
                <a:uLnTx/>
                <a:uFillTx/>
              </a:rPr>
              <a:t> </a:t>
            </a:r>
            <a:r>
              <a:rPr kumimoji="0" lang="en-US" sz="2400" b="0" i="0" u="none" strike="noStrike" kern="0" cap="none" spc="0" normalizeH="0" baseline="0" noProof="0" dirty="0" smtClean="0">
                <a:ln>
                  <a:noFill/>
                </a:ln>
                <a:solidFill>
                  <a:srgbClr val="000000"/>
                </a:solidFill>
                <a:effectLst/>
                <a:uLnTx/>
                <a:uFillTx/>
              </a:rPr>
              <a:t>19,</a:t>
            </a:r>
            <a:r>
              <a:rPr kumimoji="0" lang="el-GR" sz="2400" b="0" i="0" u="none" strike="noStrike" kern="0" cap="none" spc="0" normalizeH="0" baseline="0" noProof="0" dirty="0" smtClean="0">
                <a:ln>
                  <a:noFill/>
                </a:ln>
                <a:solidFill>
                  <a:srgbClr val="000000"/>
                </a:solidFill>
                <a:effectLst/>
                <a:uLnTx/>
                <a:uFillTx/>
              </a:rPr>
              <a:t> </a:t>
            </a:r>
            <a:r>
              <a:rPr kumimoji="0" lang="en-US" sz="2400" b="0" i="0" u="none" strike="noStrike" kern="0" cap="none" spc="0" normalizeH="0" baseline="0" noProof="0" dirty="0" smtClean="0">
                <a:ln>
                  <a:noFill/>
                </a:ln>
                <a:solidFill>
                  <a:srgbClr val="000000"/>
                </a:solidFill>
                <a:effectLst/>
                <a:uLnTx/>
                <a:uFillTx/>
              </a:rPr>
              <a:t>22};</a:t>
            </a:r>
          </a:p>
          <a:p>
            <a:pPr marL="1001713" lvl="1" indent="-482600" defTabSz="1008063" eaLnBrk="0" fontAlgn="base" hangingPunct="0">
              <a:lnSpc>
                <a:spcPct val="80000"/>
              </a:lnSpc>
              <a:spcAft>
                <a:spcPct val="0"/>
              </a:spcAft>
              <a:buClr>
                <a:schemeClr val="accent3">
                  <a:lumMod val="50000"/>
                </a:schemeClr>
              </a:buClr>
              <a:buSzPct val="75000"/>
              <a:buFont typeface="Wingdings" panose="05000000000000000000" pitchFamily="2" charset="2"/>
              <a:buChar char="n"/>
            </a:pPr>
            <a:r>
              <a:rPr kumimoji="0" lang="en-US" sz="2400" b="0" i="0" u="none" strike="noStrike" kern="0" cap="none" spc="0" normalizeH="0" baseline="0" noProof="0" dirty="0" smtClean="0">
                <a:ln>
                  <a:noFill/>
                </a:ln>
                <a:solidFill>
                  <a:srgbClr val="000000"/>
                </a:solidFill>
                <a:effectLst/>
                <a:uLnTx/>
                <a:uFillTx/>
              </a:rPr>
              <a:t> float X[] = {2.2, 4.12, 3.1}; </a:t>
            </a:r>
            <a:r>
              <a:rPr kumimoji="0" lang="en-US" sz="2400" b="0" i="0" u="none" strike="noStrike" kern="0" cap="none" spc="0" normalizeH="0" baseline="0" noProof="0" dirty="0" smtClean="0">
                <a:ln>
                  <a:noFill/>
                </a:ln>
                <a:solidFill>
                  <a:srgbClr val="000000"/>
                </a:solidFill>
                <a:effectLst/>
                <a:uLnTx/>
                <a:uFillTx/>
                <a:sym typeface="Wingdings" panose="05000000000000000000" pitchFamily="2" charset="2"/>
              </a:rPr>
              <a:t> float X[4] = </a:t>
            </a:r>
            <a:r>
              <a:rPr kumimoji="0" lang="en-US" sz="2400" b="0" i="0" u="none" strike="noStrike" kern="0" cap="none" spc="0" normalizeH="0" baseline="0" noProof="0" dirty="0" smtClean="0">
                <a:ln>
                  <a:noFill/>
                </a:ln>
                <a:solidFill>
                  <a:srgbClr val="000000"/>
                </a:solidFill>
                <a:effectLst/>
                <a:uLnTx/>
                <a:uFillTx/>
              </a:rPr>
              <a:t>{2.2, 4.12, 3.1};</a:t>
            </a:r>
          </a:p>
          <a:p>
            <a:endParaRPr lang="el-GR" dirty="0"/>
          </a:p>
        </p:txBody>
      </p:sp>
      <p:sp>
        <p:nvSpPr>
          <p:cNvPr id="3"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11</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7169942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Πίνακες και ο βρόγχος του</a:t>
            </a:r>
            <a:r>
              <a:rPr lang="en-US" b="1" dirty="0" smtClean="0"/>
              <a:t> for</a:t>
            </a:r>
            <a:endParaRPr lang="el-GR" b="1" dirty="0"/>
          </a:p>
        </p:txBody>
      </p:sp>
      <p:sp>
        <p:nvSpPr>
          <p:cNvPr id="5" name="Θέση περιεχομένου 1" descr="Τμήμα προγράμματος: Για να εισάγουμε στοιχεία σε έναν πίνακα, αρχικά, πρέπει να τον δηλώσουμε, π.χ, ο πίνακας a με νι στοιχεία, θα δηλωθεί ως: int a, αγκύλη N, κλείσιμο αγκύλης. Αναλυτικά: for, παρένθεση, i = 0, ερωτηματικό, i μικρότερο του N, ερωτηματικό, i + +, κλείσιμο παρένθεσης, άγκιστρο. Enter, print f, \ n, Δώσε το % d στοιχείο,  κόμμα, i + 1. / asterisc, Γιατί i + 1? Επειδή, στην πρώτη επανάληψη του βρόγχου for, η τιμή της i είναι 0. Για να μην εμφανιστεί το μήνυμα: Δώσε το 0 στοιχείο, αλλά το σωστό θα ήταν να πούμε: Δώσε το πρώτο στοιχείο. Αυτό δηλαδή γίνεται για να δημιουργήσουμε την ψευδαίσθηση του πίνακα, όπως τον ξέρουμε από τα μαθηματικά, asterisc /.&#10;Enter, scan f, % d, κόμμα &amp; a, αγκύλη i, κλείσιμο αγκύλης. Enter, κλείσιμο αγκίστρου.&#10;"/>
          <p:cNvSpPr>
            <a:spLocks noGrp="1"/>
          </p:cNvSpPr>
          <p:nvPr>
            <p:ph sz="half" idx="1"/>
            <p:custDataLst>
              <p:tags r:id="rId1"/>
            </p:custDataLst>
          </p:nvPr>
        </p:nvSpPr>
        <p:spPr/>
        <p:txBody>
          <a:bodyPr>
            <a:normAutofit lnSpcReduction="10000"/>
          </a:bodyPr>
          <a:lstStyle/>
          <a:p>
            <a:pPr marL="0" lvl="0" indent="0" algn="ctr" defTabSz="449263" fontAlgn="base" hangingPunct="0">
              <a:lnSpc>
                <a:spcPct val="93000"/>
              </a:lnSpc>
              <a:spcBef>
                <a:spcPct val="0"/>
              </a:spcBef>
              <a:spcAft>
                <a:spcPct val="0"/>
              </a:spcAft>
              <a:buClr>
                <a:srgbClr val="000000"/>
              </a:buClr>
              <a:buSzPct val="100000"/>
              <a:buNone/>
            </a:pPr>
            <a:r>
              <a:rPr lang="en-US" b="1" dirty="0" smtClean="0">
                <a:solidFill>
                  <a:srgbClr val="C00000"/>
                </a:solidFill>
                <a:ea typeface="Arial Unicode MS" panose="020B0604020202020204" pitchFamily="34" charset="-128"/>
                <a:cs typeface="Arial Unicode MS" panose="020B0604020202020204" pitchFamily="34" charset="-128"/>
              </a:rPr>
              <a:t>a[N]</a:t>
            </a:r>
            <a:endParaRPr lang="en-US" sz="2000" b="1" dirty="0" smtClean="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5000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l-GR" sz="2000" b="1" dirty="0" smtClean="0">
                <a:solidFill>
                  <a:srgbClr val="000000"/>
                </a:solidFill>
                <a:ea typeface="Arial Unicode MS" panose="020B0604020202020204" pitchFamily="34" charset="-128"/>
                <a:cs typeface="Arial Unicode MS" panose="020B0604020202020204" pitchFamily="34" charset="-128"/>
              </a:rPr>
              <a:t>Εισαγωγή Στοιχείων Πίνακα </a:t>
            </a:r>
            <a:r>
              <a:rPr lang="en-US" sz="20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n-US" sz="18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a:t>
            </a:r>
            <a:r>
              <a:rPr lang="en-US" sz="2000" b="1" dirty="0" smtClean="0">
                <a:solidFill>
                  <a:srgbClr val="C00000"/>
                </a:solidFill>
                <a:ea typeface="Arial Unicode MS" panose="020B0604020202020204" pitchFamily="34" charset="-128"/>
                <a:cs typeface="Arial Unicode MS" panose="020B0604020202020204" pitchFamily="34" charset="-128"/>
              </a:rPr>
              <a:t>N</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Δώσε το </a:t>
            </a:r>
            <a:r>
              <a:rPr lang="en-US" sz="2000" dirty="0" smtClean="0">
                <a:solidFill>
                  <a:srgbClr val="000000"/>
                </a:solidFill>
                <a:ea typeface="Arial Unicode MS" panose="020B0604020202020204" pitchFamily="34" charset="-128"/>
                <a:cs typeface="Arial Unicode MS" panose="020B0604020202020204" pitchFamily="34" charset="-128"/>
              </a:rPr>
              <a:t>%d </a:t>
            </a:r>
            <a:r>
              <a:rPr lang="el-GR" sz="2000" dirty="0" smtClean="0">
                <a:solidFill>
                  <a:srgbClr val="000000"/>
                </a:solidFill>
                <a:ea typeface="Arial Unicode MS" panose="020B0604020202020204" pitchFamily="34" charset="-128"/>
                <a:cs typeface="Arial Unicode MS" panose="020B0604020202020204" pitchFamily="34" charset="-128"/>
              </a:rPr>
              <a:t>στοιχείο: </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50000"/>
              </a:spcBef>
              <a:spcAft>
                <a:spcPct val="0"/>
              </a:spcAft>
              <a:buClr>
                <a:srgbClr val="000000"/>
              </a:buClr>
              <a:buSzPct val="100000"/>
              <a:buNone/>
            </a:pPr>
            <a:r>
              <a:rPr lang="en-US" sz="2000" b="1" dirty="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7030A0"/>
                </a:solidFill>
                <a:ea typeface="Arial Unicode MS" panose="020B0604020202020204" pitchFamily="34" charset="-128"/>
                <a:cs typeface="Arial Unicode MS" panose="020B0604020202020204" pitchFamily="34" charset="-128"/>
              </a:rPr>
              <a:t>i+1</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b="1" dirty="0" smtClean="0">
                <a:solidFill>
                  <a:srgbClr val="C00000"/>
                </a:solidFill>
                <a:ea typeface="Arial Unicode MS" panose="020B0604020202020204" pitchFamily="34" charset="-128"/>
                <a:cs typeface="Arial Unicode MS" panose="020B0604020202020204" pitchFamily="34" charset="-128"/>
              </a:rPr>
              <a:t>d</a:t>
            </a:r>
            <a:r>
              <a:rPr lang="en-US" sz="2000" dirty="0" smtClean="0">
                <a:solidFill>
                  <a:srgbClr val="000000"/>
                </a:solidFill>
                <a:ea typeface="Arial Unicode MS" panose="020B0604020202020204" pitchFamily="34" charset="-128"/>
                <a:cs typeface="Arial Unicode MS" panose="020B0604020202020204" pitchFamily="34" charset="-128"/>
              </a:rPr>
              <a:t>”, &amp;</a:t>
            </a:r>
            <a:r>
              <a:rPr lang="en-US" sz="2000" b="1" dirty="0" smtClean="0">
                <a:solidFill>
                  <a:srgbClr val="C00000"/>
                </a:solidFill>
                <a:ea typeface="Arial Unicode MS" panose="020B0604020202020204" pitchFamily="34" charset="-128"/>
                <a:cs typeface="Arial Unicode MS" panose="020B0604020202020204" pitchFamily="34" charset="-128"/>
              </a:rPr>
              <a:t>a</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l-GR" sz="2000" b="1" dirty="0" smtClean="0">
                <a:solidFill>
                  <a:srgbClr val="7030A0"/>
                </a:solidFill>
                <a:ea typeface="Arial Unicode MS" panose="020B0604020202020204" pitchFamily="34" charset="-128"/>
                <a:cs typeface="Arial Unicode MS" panose="020B0604020202020204" pitchFamily="34" charset="-128"/>
              </a:rPr>
              <a:t>Γιατί i+1???</a:t>
            </a:r>
          </a:p>
          <a:p>
            <a:pPr marL="0" lvl="0" indent="0" defTabSz="449263" fontAlgn="base" hangingPunct="0">
              <a:lnSpc>
                <a:spcPct val="93000"/>
              </a:lnSpc>
              <a:spcBef>
                <a:spcPct val="50000"/>
              </a:spcBef>
              <a:spcAft>
                <a:spcPct val="0"/>
              </a:spcAft>
              <a:buClr>
                <a:srgbClr val="000000"/>
              </a:buClr>
              <a:buSzPct val="100000"/>
              <a:buNone/>
            </a:pPr>
            <a:r>
              <a:rPr lang="el-GR" sz="2000" b="1" dirty="0" smtClean="0">
                <a:solidFill>
                  <a:srgbClr val="7030A0"/>
                </a:solidFill>
                <a:ea typeface="Arial Unicode MS" panose="020B0604020202020204" pitchFamily="34" charset="-128"/>
                <a:cs typeface="Arial Unicode MS" panose="020B0604020202020204" pitchFamily="34" charset="-128"/>
              </a:rPr>
              <a:t>Για να δημιουργούμε την ψευδαίσθηση του πίνακα όπως τον ξέρουμε από τα μαθηματικά!</a:t>
            </a:r>
          </a:p>
          <a:p>
            <a:endParaRPr lang="en-US" dirty="0"/>
          </a:p>
        </p:txBody>
      </p:sp>
      <p:sp>
        <p:nvSpPr>
          <p:cNvPr id="6" name="Θέση περιεχομένου 2" descr="Τμήμα προγράμματος: Για να εμφανίσουμε τα στοιχεία του πίνακα, ακολουθούμε την διαδικασία: for, παρένθεση, i = 0, ερωτηματικό, i μικρότερο του N, ερωτηματικό, i + +, κλείσιμο παρένθεσης. Enter,  print f, \ n, το % d στοιχείο είναι % d, κόμμα i + 1, κόμμα a, αγκύλη  i, κλείσιμο αγκύλης.&#10;"/>
          <p:cNvSpPr>
            <a:spLocks noGrp="1"/>
          </p:cNvSpPr>
          <p:nvPr>
            <p:ph sz="half" idx="2"/>
            <p:custDataLst>
              <p:tags r:id="rId2"/>
            </p:custDataLst>
          </p:nvPr>
        </p:nvSpPr>
        <p:spPr/>
        <p:txBody>
          <a:bodyPr>
            <a:normAutofit lnSpcReduction="10000"/>
          </a:bodyPr>
          <a:lstStyle/>
          <a:p>
            <a:pPr marL="0" lvl="0" indent="0" defTabSz="449263" fontAlgn="base" hangingPunct="0">
              <a:lnSpc>
                <a:spcPct val="93000"/>
              </a:lnSpc>
              <a:spcBef>
                <a:spcPct val="5000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l-GR" sz="2000" b="1" dirty="0" smtClean="0">
                <a:solidFill>
                  <a:srgbClr val="000000"/>
                </a:solidFill>
                <a:ea typeface="Arial Unicode MS" panose="020B0604020202020204" pitchFamily="34" charset="-128"/>
                <a:cs typeface="Arial Unicode MS" panose="020B0604020202020204" pitchFamily="34" charset="-128"/>
              </a:rPr>
              <a:t>Εμφάνιση Στοιχείων Πίνακα </a:t>
            </a:r>
            <a:r>
              <a:rPr lang="en-US" sz="20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a:t>
            </a:r>
            <a:r>
              <a:rPr lang="en-US" sz="2000" b="1" dirty="0" smtClean="0">
                <a:solidFill>
                  <a:srgbClr val="C00000"/>
                </a:solidFill>
                <a:ea typeface="Arial Unicode MS" panose="020B0604020202020204" pitchFamily="34" charset="-128"/>
                <a:cs typeface="Arial Unicode MS" panose="020B0604020202020204" pitchFamily="34" charset="-128"/>
              </a:rPr>
              <a:t>N</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το</a:t>
            </a:r>
            <a:r>
              <a:rPr lang="en-US" sz="2000" dirty="0" smtClean="0">
                <a:solidFill>
                  <a:srgbClr val="000000"/>
                </a:solidFill>
                <a:ea typeface="Arial Unicode MS" panose="020B0604020202020204" pitchFamily="34" charset="-128"/>
                <a:cs typeface="Arial Unicode MS" panose="020B0604020202020204" pitchFamily="34" charset="-128"/>
              </a:rPr>
              <a:t> %d </a:t>
            </a:r>
            <a:r>
              <a:rPr lang="el-GR" sz="2000" dirty="0" smtClean="0">
                <a:solidFill>
                  <a:srgbClr val="000000"/>
                </a:solidFill>
                <a:ea typeface="Arial Unicode MS" panose="020B0604020202020204" pitchFamily="34" charset="-128"/>
                <a:cs typeface="Arial Unicode MS" panose="020B0604020202020204" pitchFamily="34" charset="-128"/>
              </a:rPr>
              <a:t>στοιχείο είναι </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b="1" dirty="0" smtClean="0">
                <a:solidFill>
                  <a:srgbClr val="C00000"/>
                </a:solidFill>
                <a:ea typeface="Arial Unicode MS" panose="020B0604020202020204" pitchFamily="34" charset="-128"/>
                <a:cs typeface="Arial Unicode MS" panose="020B0604020202020204" pitchFamily="34" charset="-128"/>
              </a:rPr>
              <a:t>d</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50000"/>
              </a:spcBef>
              <a:spcAft>
                <a:spcPct val="0"/>
              </a:spcAft>
              <a:buClr>
                <a:srgbClr val="000000"/>
              </a:buClr>
              <a:buSzPct val="100000"/>
              <a:buNone/>
            </a:pPr>
            <a:r>
              <a:rPr lang="en-US" sz="2000" dirty="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   “, </a:t>
            </a:r>
            <a:r>
              <a:rPr lang="en-US" sz="2000" b="1" dirty="0" smtClean="0">
                <a:solidFill>
                  <a:srgbClr val="7030A0"/>
                </a:solidFill>
                <a:ea typeface="Arial Unicode MS" panose="020B0604020202020204" pitchFamily="34" charset="-128"/>
                <a:cs typeface="Arial Unicode MS" panose="020B0604020202020204" pitchFamily="34" charset="-128"/>
              </a:rPr>
              <a:t>i+1</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C00000"/>
                </a:solidFill>
                <a:ea typeface="Arial Unicode MS" panose="020B0604020202020204" pitchFamily="34" charset="-128"/>
                <a:cs typeface="Arial Unicode MS" panose="020B0604020202020204" pitchFamily="34" charset="-128"/>
              </a:rPr>
              <a:t>a</a:t>
            </a:r>
            <a:r>
              <a:rPr lang="en-US" sz="2000" dirty="0" smtClean="0">
                <a:solidFill>
                  <a:srgbClr val="000000"/>
                </a:solidFill>
                <a:ea typeface="Arial Unicode MS" panose="020B0604020202020204" pitchFamily="34" charset="-128"/>
                <a:cs typeface="Arial Unicode MS" panose="020B0604020202020204" pitchFamily="34" charset="-128"/>
              </a:rPr>
              <a:t>[i]);</a:t>
            </a:r>
          </a:p>
          <a:p>
            <a:endParaRPr lang="en-US" dirty="0"/>
          </a:p>
        </p:txBody>
      </p:sp>
      <p:sp>
        <p:nvSpPr>
          <p:cNvPr id="3"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12</a:t>
            </a:fld>
            <a:endParaRPr lang="el-GR" sz="1400" dirty="0">
              <a:solidFill>
                <a:schemeClr val="tx1"/>
              </a:solidFill>
            </a:endParaRPr>
          </a:p>
        </p:txBody>
      </p:sp>
    </p:spTree>
    <p:extLst>
      <p:ext uri="{BB962C8B-B14F-4D97-AF65-F5344CB8AC3E}">
        <p14:creationId xmlns:p14="http://schemas.microsoft.com/office/powerpoint/2010/main" val="14596108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US" b="1" dirty="0"/>
              <a:t>: </a:t>
            </a:r>
            <a:r>
              <a:rPr lang="el-GR" b="1" dirty="0"/>
              <a:t>Μ</a:t>
            </a:r>
            <a:r>
              <a:rPr lang="el-GR" b="1" dirty="0" smtClean="0"/>
              <a:t>έγιστη </a:t>
            </a:r>
            <a:r>
              <a:rPr lang="el-GR" b="1" dirty="0"/>
              <a:t>τιμή πίνακα</a:t>
            </a:r>
          </a:p>
        </p:txBody>
      </p:sp>
      <p:sp>
        <p:nvSpPr>
          <p:cNvPr id="3" name="Θέση περιεχομένου 1" descr="Πρόγραμμα: # include, s t d i o τελεία h. Enter, # define, N 10. Enter, int main. Enter, άγκιστρο. Enter, int a, αγκύλη N, κλείσιμο αγκύλης, κόμμα  i, κόμμα pos. Enter, print f, \ n, εισαγωγή 10 ακεραίων, \ n. Enter, for, παρένθεση, i = 0, ερωτηματικό, i μικρότερο του N, ερωτηματικό, i + +, κλείσιμο παρένθεσης, άγκιστρο. Enter, print f, % 2 d, κόμμα, i + 1. Enter, scan f, % d, κόμμα &amp; a, αγκύλη i, κλείσιμο αγκύλης. Enter, κλείσιμο αγκίστρου. Enter, pos = 0. Enter, for, παρένθεση, i = 1, ερωτηματικό, i μικρότερο του N, ερωτηματικό,  i + +, κλείσιμο παρένθεσης. Enter, if,  παρένθεση a, αγκύλη pos, κλείσιμο αγκύλης, μικρότερο του a, αγκύλη i, κλείσιμο αγκύλης, κλείσιμο παρένθεσης. Enter, pos = i. Enter, print f, \ n, η μέγιστη τιμή είναι % d, και βρέθηκε στη θέση % d, \ n, κόμμα a, αγκύλη pos, κλείσιμο αγκύλης, κόμμα pos + 1. Enter, return 0. Enter, κλείσιμο αγκίστρου.&#10;"/>
          <p:cNvSpPr>
            <a:spLocks noGrp="1"/>
          </p:cNvSpPr>
          <p:nvPr>
            <p:ph sz="half" idx="1"/>
            <p:custDataLst>
              <p:tags r:id="rId1"/>
            </p:custDataLst>
          </p:nvPr>
        </p:nvSpPr>
        <p:spPr>
          <a:xfrm>
            <a:off x="457200" y="1628800"/>
            <a:ext cx="4978896" cy="4680520"/>
          </a:xfrm>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#define N 10</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a[N],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pos</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a:t>
            </a:r>
            <a:r>
              <a:rPr lang="el-GR" sz="2200" dirty="0" smtClean="0">
                <a:solidFill>
                  <a:srgbClr val="000000"/>
                </a:solidFill>
                <a:ea typeface="Arial Unicode MS" panose="020B0604020202020204" pitchFamily="34" charset="-128"/>
                <a:cs typeface="Arial Unicode MS" panose="020B0604020202020204" pitchFamily="34" charset="-128"/>
              </a:rPr>
              <a:t>Εισαγωγή 10 ακεραίων </a:t>
            </a:r>
            <a:r>
              <a:rPr lang="en-US" sz="2200" dirty="0" smtClean="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for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=0;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&lt;N;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("%2d : ", i+1);</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scanf</a:t>
            </a:r>
            <a:r>
              <a:rPr lang="en-US" sz="2200" dirty="0" smtClean="0">
                <a:solidFill>
                  <a:srgbClr val="000000"/>
                </a:solidFill>
                <a:ea typeface="Arial Unicode MS" panose="020B0604020202020204" pitchFamily="34" charset="-128"/>
                <a:cs typeface="Arial Unicode MS" panose="020B0604020202020204" pitchFamily="34" charset="-128"/>
              </a:rPr>
              <a:t>("%d", &amp;a[</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pos</a:t>
            </a:r>
            <a:r>
              <a:rPr lang="en-US" sz="2200" b="1" dirty="0" smtClean="0">
                <a:solidFill>
                  <a:srgbClr val="C00000"/>
                </a:solidFill>
                <a:ea typeface="Arial Unicode MS" panose="020B0604020202020204" pitchFamily="34" charset="-128"/>
                <a:cs typeface="Arial Unicode MS" panose="020B0604020202020204" pitchFamily="34" charset="-128"/>
              </a:rPr>
              <a:t> = 0;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for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=1;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&lt;N;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if (a[</a:t>
            </a:r>
            <a:r>
              <a:rPr lang="en-US" sz="2200" b="1" dirty="0" err="1" smtClean="0">
                <a:solidFill>
                  <a:srgbClr val="C00000"/>
                </a:solidFill>
                <a:ea typeface="Arial Unicode MS" panose="020B0604020202020204" pitchFamily="34" charset="-128"/>
                <a:cs typeface="Arial Unicode MS" panose="020B0604020202020204" pitchFamily="34" charset="-128"/>
              </a:rPr>
              <a:t>pos</a:t>
            </a:r>
            <a:r>
              <a:rPr lang="en-US" sz="2200" b="1" dirty="0" smtClean="0">
                <a:solidFill>
                  <a:srgbClr val="C00000"/>
                </a:solidFill>
                <a:ea typeface="Arial Unicode MS" panose="020B0604020202020204" pitchFamily="34" charset="-128"/>
                <a:cs typeface="Arial Unicode MS" panose="020B0604020202020204" pitchFamily="34" charset="-128"/>
              </a:rPr>
              <a:t>] &lt; a[</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pos</a:t>
            </a:r>
            <a:r>
              <a:rPr lang="en-US" sz="2200" b="1" dirty="0" smtClean="0">
                <a:solidFill>
                  <a:srgbClr val="C00000"/>
                </a:solidFill>
                <a:ea typeface="Arial Unicode MS" panose="020B0604020202020204" pitchFamily="34" charset="-128"/>
                <a:cs typeface="Arial Unicode MS" panose="020B0604020202020204" pitchFamily="34" charset="-128"/>
              </a:rPr>
              <a:t> =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a:t>
            </a:r>
            <a:r>
              <a:rPr lang="el-GR" sz="2200" dirty="0" smtClean="0">
                <a:solidFill>
                  <a:srgbClr val="000000"/>
                </a:solidFill>
                <a:ea typeface="Arial Unicode MS" panose="020B0604020202020204" pitchFamily="34" charset="-128"/>
                <a:cs typeface="Arial Unicode MS" panose="020B0604020202020204" pitchFamily="34" charset="-128"/>
              </a:rPr>
              <a:t>Η μέγιστη τιμή είναι </a:t>
            </a:r>
            <a:r>
              <a:rPr lang="en-US" sz="2200" dirty="0" smtClean="0">
                <a:solidFill>
                  <a:srgbClr val="000000"/>
                </a:solidFill>
                <a:ea typeface="Arial Unicode MS" panose="020B0604020202020204" pitchFamily="34" charset="-128"/>
                <a:cs typeface="Arial Unicode MS" panose="020B0604020202020204" pitchFamily="34" charset="-128"/>
              </a:rPr>
              <a:t>%d </a:t>
            </a:r>
            <a:r>
              <a:rPr lang="el-GR" sz="2200" dirty="0" smtClean="0">
                <a:solidFill>
                  <a:srgbClr val="000000"/>
                </a:solidFill>
                <a:ea typeface="Arial Unicode MS" panose="020B0604020202020204" pitchFamily="34" charset="-128"/>
                <a:cs typeface="Arial Unicode MS" panose="020B0604020202020204" pitchFamily="34" charset="-128"/>
              </a:rPr>
              <a:t>και  </a:t>
            </a:r>
          </a:p>
          <a:p>
            <a:pPr marL="0" lvl="0" indent="0" defTabSz="449263" fontAlgn="base" hangingPunct="0">
              <a:lnSpc>
                <a:spcPct val="93000"/>
              </a:lnSpc>
              <a:spcBef>
                <a:spcPct val="0"/>
              </a:spcBef>
              <a:spcAft>
                <a:spcPct val="0"/>
              </a:spcAft>
              <a:buClr>
                <a:srgbClr val="000000"/>
              </a:buClr>
              <a:buSzPct val="100000"/>
              <a:buNone/>
            </a:pPr>
            <a:r>
              <a:rPr lang="el-GR" sz="2200" dirty="0" smtClean="0">
                <a:solidFill>
                  <a:srgbClr val="000000"/>
                </a:solidFill>
                <a:ea typeface="Arial Unicode MS" panose="020B0604020202020204" pitchFamily="34" charset="-128"/>
                <a:cs typeface="Arial Unicode MS" panose="020B0604020202020204" pitchFamily="34" charset="-128"/>
              </a:rPr>
              <a:t>    βρέθηκε στη θέση </a:t>
            </a:r>
            <a:r>
              <a:rPr lang="en-US" sz="2200" dirty="0" smtClean="0">
                <a:solidFill>
                  <a:srgbClr val="000000"/>
                </a:solidFill>
                <a:ea typeface="Arial Unicode MS" panose="020B0604020202020204" pitchFamily="34" charset="-128"/>
                <a:cs typeface="Arial Unicode MS" panose="020B0604020202020204" pitchFamily="34" charset="-128"/>
              </a:rPr>
              <a:t>%d \n\n", a[</a:t>
            </a:r>
            <a:r>
              <a:rPr lang="en-US" sz="2200" dirty="0" err="1" smtClean="0">
                <a:solidFill>
                  <a:srgbClr val="000000"/>
                </a:solidFill>
                <a:ea typeface="Arial Unicode MS" panose="020B0604020202020204" pitchFamily="34" charset="-128"/>
                <a:cs typeface="Arial Unicode MS" panose="020B0604020202020204" pitchFamily="34" charset="-128"/>
              </a:rPr>
              <a:t>pos</a:t>
            </a:r>
            <a:r>
              <a:rPr lang="en-US" sz="2200" dirty="0" smtClean="0">
                <a:solidFill>
                  <a:srgbClr val="000000"/>
                </a:solidFill>
                <a:ea typeface="Arial Unicode MS" panose="020B0604020202020204" pitchFamily="34" charset="-128"/>
                <a:cs typeface="Arial Unicode MS" panose="020B0604020202020204" pitchFamily="34" charset="-128"/>
              </a:rPr>
              <a:t>], pos+1);</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περιεχομένου 2"/>
          <p:cNvSpPr>
            <a:spLocks noGrp="1"/>
          </p:cNvSpPr>
          <p:nvPr>
            <p:ph sz="half" idx="2"/>
          </p:nvPr>
        </p:nvSpPr>
        <p:spPr>
          <a:xfrm>
            <a:off x="5580112" y="1628800"/>
            <a:ext cx="3106688" cy="4680520"/>
          </a:xfrm>
        </p:spPr>
        <p:txBody>
          <a:bodyPr>
            <a:normAutofit fontScale="92500" lnSpcReduction="10000"/>
          </a:bodyPr>
          <a:lstStyle/>
          <a:p>
            <a:pPr marL="0" lvl="0" indent="0" defTabSz="449263" fontAlgn="base" hangingPunct="0">
              <a:lnSpc>
                <a:spcPct val="93000"/>
              </a:lnSpc>
              <a:spcBef>
                <a:spcPct val="50000"/>
              </a:spcBef>
              <a:spcAft>
                <a:spcPct val="0"/>
              </a:spcAft>
              <a:buClr>
                <a:srgbClr val="000000"/>
              </a:buClr>
              <a:buSzPct val="100000"/>
              <a:buNone/>
            </a:pPr>
            <a:r>
              <a:rPr lang="el-GR" sz="2600" b="1" dirty="0" smtClean="0">
                <a:solidFill>
                  <a:srgbClr val="C00000"/>
                </a:solidFill>
                <a:ea typeface="Arial Unicode MS" panose="020B0604020202020204" pitchFamily="34" charset="-128"/>
                <a:cs typeface="Arial Unicode MS" panose="020B0604020202020204" pitchFamily="34" charset="-128"/>
              </a:rPr>
              <a:t>ΣΗΜΑΝΤΙΚΉ </a:t>
            </a:r>
            <a:r>
              <a:rPr lang="el-GR" sz="2600" b="1" dirty="0">
                <a:solidFill>
                  <a:srgbClr val="C00000"/>
                </a:solidFill>
                <a:ea typeface="Arial Unicode MS" panose="020B0604020202020204" pitchFamily="34" charset="-128"/>
                <a:cs typeface="Arial Unicode MS" panose="020B0604020202020204" pitchFamily="34" charset="-128"/>
              </a:rPr>
              <a:t>τεχνική</a:t>
            </a:r>
            <a:r>
              <a:rPr lang="en-US" sz="2600" b="1" dirty="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l-GR" sz="2200" b="1" dirty="0" smtClean="0">
                <a:solidFill>
                  <a:srgbClr val="000000"/>
                </a:solidFill>
                <a:ea typeface="Arial Unicode MS" panose="020B0604020202020204" pitchFamily="34" charset="-128"/>
                <a:cs typeface="Arial Unicode MS" panose="020B0604020202020204" pitchFamily="34" charset="-128"/>
              </a:rPr>
              <a:t>Υποθέτουμε, </a:t>
            </a:r>
            <a:r>
              <a:rPr lang="el-GR" sz="2200" b="1" dirty="0">
                <a:solidFill>
                  <a:srgbClr val="000000"/>
                </a:solidFill>
                <a:ea typeface="Arial Unicode MS" panose="020B0604020202020204" pitchFamily="34" charset="-128"/>
                <a:cs typeface="Arial Unicode MS" panose="020B0604020202020204" pitchFamily="34" charset="-128"/>
              </a:rPr>
              <a:t>ότι το πρώτο στοιχείο του πίνακα είναι αυτό με την μεγαλύτερη </a:t>
            </a:r>
            <a:r>
              <a:rPr lang="el-GR" sz="2200" b="1" dirty="0" smtClean="0">
                <a:solidFill>
                  <a:srgbClr val="000000"/>
                </a:solidFill>
                <a:ea typeface="Arial Unicode MS" panose="020B0604020202020204" pitchFamily="34" charset="-128"/>
                <a:cs typeface="Arial Unicode MS" panose="020B0604020202020204" pitchFamily="34" charset="-128"/>
              </a:rPr>
              <a:t>τιμή, </a:t>
            </a:r>
            <a:r>
              <a:rPr lang="el-GR" sz="2200" b="1" dirty="0">
                <a:solidFill>
                  <a:srgbClr val="000000"/>
                </a:solidFill>
                <a:ea typeface="Arial Unicode MS" panose="020B0604020202020204" pitchFamily="34" charset="-128"/>
                <a:cs typeface="Arial Unicode MS" panose="020B0604020202020204" pitchFamily="34" charset="-128"/>
              </a:rPr>
              <a:t>και μετά συγκρίνουμε όλα τα υπόλοιπα </a:t>
            </a:r>
            <a:r>
              <a:rPr lang="el-GR" sz="2200" b="1" dirty="0" smtClean="0">
                <a:solidFill>
                  <a:srgbClr val="000000"/>
                </a:solidFill>
                <a:ea typeface="Arial Unicode MS" panose="020B0604020202020204" pitchFamily="34" charset="-128"/>
                <a:cs typeface="Arial Unicode MS" panose="020B0604020202020204" pitchFamily="34" charset="-128"/>
              </a:rPr>
              <a:t>στοιχεία, </a:t>
            </a:r>
            <a:r>
              <a:rPr lang="el-GR" sz="2200" b="1" dirty="0">
                <a:solidFill>
                  <a:srgbClr val="000000"/>
                </a:solidFill>
                <a:ea typeface="Arial Unicode MS" panose="020B0604020202020204" pitchFamily="34" charset="-128"/>
                <a:cs typeface="Arial Unicode MS" panose="020B0604020202020204" pitchFamily="34" charset="-128"/>
              </a:rPr>
              <a:t>με το </a:t>
            </a:r>
            <a:r>
              <a:rPr lang="el-GR" sz="2200" b="1" i="1" dirty="0">
                <a:solidFill>
                  <a:srgbClr val="000000"/>
                </a:solidFill>
                <a:ea typeface="Arial Unicode MS" panose="020B0604020202020204" pitchFamily="34" charset="-128"/>
                <a:cs typeface="Arial Unicode MS" panose="020B0604020202020204" pitchFamily="34" charset="-128"/>
              </a:rPr>
              <a:t>υποθετικό</a:t>
            </a:r>
            <a:r>
              <a:rPr lang="el-GR" sz="2200" b="1" dirty="0">
                <a:solidFill>
                  <a:srgbClr val="000000"/>
                </a:solidFill>
                <a:ea typeface="Arial Unicode MS" panose="020B0604020202020204" pitchFamily="34" charset="-128"/>
                <a:cs typeface="Arial Unicode MS" panose="020B0604020202020204" pitchFamily="34" charset="-128"/>
              </a:rPr>
              <a:t> μέγιστο.</a:t>
            </a:r>
            <a:r>
              <a:rPr lang="en-US" sz="2200" b="1" dirty="0">
                <a:solidFill>
                  <a:srgbClr val="000000"/>
                </a:solidFill>
                <a:ea typeface="Arial Unicode MS" panose="020B0604020202020204" pitchFamily="34" charset="-128"/>
                <a:cs typeface="Arial Unicode MS" panose="020B0604020202020204" pitchFamily="34" charset="-128"/>
              </a:rPr>
              <a:t> </a:t>
            </a:r>
            <a:r>
              <a:rPr lang="el-GR" sz="2200" b="1" dirty="0">
                <a:solidFill>
                  <a:srgbClr val="000000"/>
                </a:solidFill>
                <a:ea typeface="Arial Unicode MS" panose="020B0604020202020204" pitchFamily="34" charset="-128"/>
                <a:cs typeface="Arial Unicode MS" panose="020B0604020202020204" pitchFamily="34" charset="-128"/>
              </a:rPr>
              <a:t>Κάθε </a:t>
            </a:r>
            <a:r>
              <a:rPr lang="el-GR" sz="2200" b="1" dirty="0" smtClean="0">
                <a:solidFill>
                  <a:srgbClr val="000000"/>
                </a:solidFill>
                <a:ea typeface="Arial Unicode MS" panose="020B0604020202020204" pitchFamily="34" charset="-128"/>
                <a:cs typeface="Arial Unicode MS" panose="020B0604020202020204" pitchFamily="34" charset="-128"/>
              </a:rPr>
              <a:t>φορά, </a:t>
            </a:r>
            <a:r>
              <a:rPr lang="el-GR" sz="2200" b="1" dirty="0">
                <a:solidFill>
                  <a:srgbClr val="000000"/>
                </a:solidFill>
                <a:ea typeface="Arial Unicode MS" panose="020B0604020202020204" pitchFamily="34" charset="-128"/>
                <a:cs typeface="Arial Unicode MS" panose="020B0604020202020204" pitchFamily="34" charset="-128"/>
              </a:rPr>
              <a:t>που εμφανίζεται ένα μεγαλύτερο </a:t>
            </a:r>
            <a:r>
              <a:rPr lang="el-GR" sz="2200" b="1" dirty="0" smtClean="0">
                <a:solidFill>
                  <a:srgbClr val="000000"/>
                </a:solidFill>
                <a:ea typeface="Arial Unicode MS" panose="020B0604020202020204" pitchFamily="34" charset="-128"/>
                <a:cs typeface="Arial Unicode MS" panose="020B0604020202020204" pitchFamily="34" charset="-128"/>
              </a:rPr>
              <a:t>στοιχείο, αποδίδουμε </a:t>
            </a:r>
            <a:r>
              <a:rPr lang="el-GR" sz="2200" b="1" dirty="0">
                <a:solidFill>
                  <a:srgbClr val="000000"/>
                </a:solidFill>
                <a:ea typeface="Arial Unicode MS" panose="020B0604020202020204" pitchFamily="34" charset="-128"/>
                <a:cs typeface="Arial Unicode MS" panose="020B0604020202020204" pitchFamily="34" charset="-128"/>
              </a:rPr>
              <a:t>την τιμή του δείκτη </a:t>
            </a:r>
            <a:r>
              <a:rPr lang="el-GR" sz="2200" b="1" dirty="0" smtClean="0">
                <a:solidFill>
                  <a:srgbClr val="000000"/>
                </a:solidFill>
                <a:ea typeface="Arial Unicode MS" panose="020B0604020202020204" pitchFamily="34" charset="-128"/>
                <a:cs typeface="Arial Unicode MS" panose="020B0604020202020204" pitchFamily="34" charset="-128"/>
              </a:rPr>
              <a:t>του, </a:t>
            </a:r>
            <a:r>
              <a:rPr lang="el-GR" sz="2200" b="1" dirty="0">
                <a:solidFill>
                  <a:srgbClr val="000000"/>
                </a:solidFill>
                <a:ea typeface="Arial Unicode MS" panose="020B0604020202020204" pitchFamily="34" charset="-128"/>
                <a:cs typeface="Arial Unicode MS" panose="020B0604020202020204" pitchFamily="34" charset="-128"/>
              </a:rPr>
              <a:t>στην τιμή του </a:t>
            </a:r>
            <a:r>
              <a:rPr lang="el-GR" sz="2200" b="1" dirty="0" smtClean="0">
                <a:solidFill>
                  <a:srgbClr val="000000"/>
                </a:solidFill>
                <a:ea typeface="Arial Unicode MS" panose="020B0604020202020204" pitchFamily="34" charset="-128"/>
                <a:cs typeface="Arial Unicode MS" panose="020B0604020202020204" pitchFamily="34" charset="-128"/>
              </a:rPr>
              <a:t>δείκτη του </a:t>
            </a:r>
            <a:r>
              <a:rPr lang="el-GR" sz="2200" b="1" i="1" dirty="0">
                <a:solidFill>
                  <a:srgbClr val="000000"/>
                </a:solidFill>
                <a:ea typeface="Arial Unicode MS" panose="020B0604020202020204" pitchFamily="34" charset="-128"/>
                <a:cs typeface="Arial Unicode MS" panose="020B0604020202020204" pitchFamily="34" charset="-128"/>
              </a:rPr>
              <a:t>υποθετικά</a:t>
            </a:r>
            <a:r>
              <a:rPr lang="el-GR" sz="2200" b="1" dirty="0">
                <a:solidFill>
                  <a:srgbClr val="000000"/>
                </a:solidFill>
                <a:ea typeface="Arial Unicode MS" panose="020B0604020202020204" pitchFamily="34" charset="-128"/>
                <a:cs typeface="Arial Unicode MS" panose="020B0604020202020204" pitchFamily="34" charset="-128"/>
              </a:rPr>
              <a:t> μεγαλύτερου στοιχείου.</a:t>
            </a:r>
            <a:r>
              <a:rPr lang="en-US" sz="2200" b="1" dirty="0">
                <a:solidFill>
                  <a:srgbClr val="000000"/>
                </a:solidFill>
                <a:ea typeface="Arial Unicode MS" panose="020B0604020202020204" pitchFamily="34" charset="-128"/>
                <a:cs typeface="Arial Unicode MS" panose="020B0604020202020204" pitchFamily="34" charset="-128"/>
              </a:rPr>
              <a:t> </a:t>
            </a:r>
            <a:r>
              <a:rPr lang="el-GR" sz="2200" b="1" dirty="0">
                <a:solidFill>
                  <a:srgbClr val="000000"/>
                </a:solidFill>
                <a:ea typeface="Arial Unicode MS" panose="020B0604020202020204" pitchFamily="34" charset="-128"/>
                <a:cs typeface="Arial Unicode MS" panose="020B0604020202020204" pitchFamily="34" charset="-128"/>
              </a:rPr>
              <a:t>Στο </a:t>
            </a:r>
            <a:r>
              <a:rPr lang="el-GR" sz="2200" b="1" dirty="0" smtClean="0">
                <a:solidFill>
                  <a:srgbClr val="000000"/>
                </a:solidFill>
                <a:ea typeface="Arial Unicode MS" panose="020B0604020202020204" pitchFamily="34" charset="-128"/>
                <a:cs typeface="Arial Unicode MS" panose="020B0604020202020204" pitchFamily="34" charset="-128"/>
              </a:rPr>
              <a:t>τέλος, έχουμε </a:t>
            </a:r>
            <a:r>
              <a:rPr lang="el-GR" sz="2200" b="1" dirty="0">
                <a:solidFill>
                  <a:srgbClr val="000000"/>
                </a:solidFill>
                <a:ea typeface="Arial Unicode MS" panose="020B0604020202020204" pitchFamily="34" charset="-128"/>
                <a:cs typeface="Arial Unicode MS" panose="020B0604020202020204" pitchFamily="34" charset="-128"/>
              </a:rPr>
              <a:t>το πραγματικό μέγιστο</a:t>
            </a:r>
            <a:r>
              <a:rPr lang="en-US" sz="2200" b="1" dirty="0">
                <a:solidFill>
                  <a:srgbClr val="000000"/>
                </a:solidFill>
                <a:ea typeface="Arial Unicode MS" panose="020B0604020202020204" pitchFamily="34" charset="-128"/>
                <a:cs typeface="Arial Unicode MS" panose="020B0604020202020204" pitchFamily="34" charset="-128"/>
              </a:rPr>
              <a:t>!</a:t>
            </a: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13</a:t>
            </a:fld>
            <a:endParaRPr lang="el-GR" sz="1400" dirty="0">
              <a:solidFill>
                <a:schemeClr val="tx1"/>
              </a:solidFill>
            </a:endParaRPr>
          </a:p>
        </p:txBody>
      </p:sp>
    </p:spTree>
    <p:extLst>
      <p:ext uri="{BB962C8B-B14F-4D97-AF65-F5344CB8AC3E}">
        <p14:creationId xmlns:p14="http://schemas.microsoft.com/office/powerpoint/2010/main" val="2151134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US" b="1" dirty="0"/>
              <a:t>: </a:t>
            </a:r>
            <a:r>
              <a:rPr lang="el-GR" b="1" dirty="0"/>
              <a:t>Ε</a:t>
            </a:r>
            <a:r>
              <a:rPr lang="el-GR" b="1" dirty="0" smtClean="0"/>
              <a:t>λάχιστη </a:t>
            </a:r>
            <a:r>
              <a:rPr lang="el-GR" b="1" dirty="0"/>
              <a:t>τιμή πίνακα</a:t>
            </a:r>
          </a:p>
        </p:txBody>
      </p:sp>
      <p:sp>
        <p:nvSpPr>
          <p:cNvPr id="3" name="Θέση περιεχομένου 1" descr="Τμήμα προγράμματος: Η μόνη διαφορά που έχει το πρόγραμμα εύρεσης της ελάχιστης τιμής με το πρόγραμμα εύρεσης της μέγιστης τιμής, είναι ότι απλώς αλλάζει το σύμβολο σύγκρισης μέσα στην if. Δηλαδή, μέσα στην if  αυτό που αλλάζει στη συνθήκη είναι: αντί το στοιχείο pos του πίνακα a, μικρότερο του στοιχείου i του πίνακα a, έχουμε το στοιχείο pos του πίνακα a, μεγαλύτερο του στοιχείου i του πίνακα a."/>
          <p:cNvSpPr>
            <a:spLocks noGrp="1"/>
          </p:cNvSpPr>
          <p:nvPr>
            <p:ph idx="1"/>
            <p:custDataLst>
              <p:tags r:id="rId1"/>
            </p:custDataLst>
          </p:nvPr>
        </p:nvSpPr>
        <p:spPr/>
        <p:txBody>
          <a:bodyPr>
            <a:noAutofit/>
          </a:bodyPr>
          <a:lstStyle/>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N 10</a:t>
            </a:r>
          </a:p>
          <a:p>
            <a:pPr marL="0" lvl="0" indent="0" defTabSz="449263" fontAlgn="base" hangingPunct="0">
              <a:lnSpc>
                <a:spcPct val="8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pos</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Εισαγωγή 10 ακεραίων </a:t>
            </a:r>
            <a:r>
              <a:rPr lang="en-US" sz="2000" dirty="0" smtClean="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("%2d : ", i+1);</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&amp;a[</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pos</a:t>
            </a:r>
            <a:r>
              <a:rPr lang="en-US" sz="2000" b="1" dirty="0" smtClean="0">
                <a:solidFill>
                  <a:srgbClr val="000000"/>
                </a:solidFill>
                <a:ea typeface="Arial Unicode MS" panose="020B0604020202020204" pitchFamily="34" charset="-128"/>
                <a:cs typeface="Arial Unicode MS" panose="020B0604020202020204" pitchFamily="34" charset="-128"/>
              </a:rPr>
              <a:t> = 0; </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for (</a:t>
            </a:r>
            <a:r>
              <a:rPr lang="en-US" sz="2000" b="1" dirty="0" err="1" smtClean="0">
                <a:solidFill>
                  <a:srgbClr val="000000"/>
                </a:solidFill>
                <a:ea typeface="Arial Unicode MS" panose="020B0604020202020204" pitchFamily="34" charset="-128"/>
                <a:cs typeface="Arial Unicode MS" panose="020B0604020202020204" pitchFamily="34" charset="-128"/>
              </a:rPr>
              <a:t>i</a:t>
            </a:r>
            <a:r>
              <a:rPr lang="en-US" sz="2000" b="1" dirty="0" smtClean="0">
                <a:solidFill>
                  <a:srgbClr val="000000"/>
                </a:solidFill>
                <a:ea typeface="Arial Unicode MS" panose="020B0604020202020204" pitchFamily="34" charset="-128"/>
                <a:cs typeface="Arial Unicode MS" panose="020B0604020202020204" pitchFamily="34" charset="-128"/>
              </a:rPr>
              <a:t>=1; </a:t>
            </a:r>
            <a:r>
              <a:rPr lang="en-US" sz="2000" b="1" dirty="0" err="1" smtClean="0">
                <a:solidFill>
                  <a:srgbClr val="000000"/>
                </a:solidFill>
                <a:ea typeface="Arial Unicode MS" panose="020B0604020202020204" pitchFamily="34" charset="-128"/>
                <a:cs typeface="Arial Unicode MS" panose="020B0604020202020204" pitchFamily="34" charset="-128"/>
              </a:rPr>
              <a:t>i</a:t>
            </a:r>
            <a:r>
              <a:rPr lang="en-US" sz="2000" b="1" dirty="0" smtClean="0">
                <a:solidFill>
                  <a:srgbClr val="000000"/>
                </a:solidFill>
                <a:ea typeface="Arial Unicode MS" panose="020B0604020202020204" pitchFamily="34" charset="-128"/>
                <a:cs typeface="Arial Unicode MS" panose="020B0604020202020204" pitchFamily="34" charset="-128"/>
              </a:rPr>
              <a:t>&lt;N; </a:t>
            </a:r>
            <a:r>
              <a:rPr lang="en-US" sz="2000" b="1" dirty="0" err="1" smtClean="0">
                <a:solidFill>
                  <a:srgbClr val="000000"/>
                </a:solidFill>
                <a:ea typeface="Arial Unicode MS" panose="020B0604020202020204" pitchFamily="34" charset="-128"/>
                <a:cs typeface="Arial Unicode MS" panose="020B0604020202020204" pitchFamily="34" charset="-128"/>
              </a:rPr>
              <a:t>i</a:t>
            </a:r>
            <a:r>
              <a:rPr lang="en-US" sz="20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if (a[</a:t>
            </a:r>
            <a:r>
              <a:rPr lang="en-US" sz="2000" b="1" dirty="0" err="1" smtClean="0">
                <a:solidFill>
                  <a:srgbClr val="000000"/>
                </a:solidFill>
                <a:ea typeface="Arial Unicode MS" panose="020B0604020202020204" pitchFamily="34" charset="-128"/>
                <a:cs typeface="Arial Unicode MS" panose="020B0604020202020204" pitchFamily="34" charset="-128"/>
              </a:rPr>
              <a:t>pos</a:t>
            </a: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FF3300"/>
                </a:solidFill>
                <a:ea typeface="Arial Unicode MS" panose="020B0604020202020204" pitchFamily="34" charset="-128"/>
                <a:cs typeface="Arial Unicode MS" panose="020B0604020202020204" pitchFamily="34" charset="-128"/>
              </a:rPr>
              <a:t>&gt;</a:t>
            </a:r>
            <a:r>
              <a:rPr lang="en-US" sz="2000" b="1" dirty="0" smtClean="0">
                <a:solidFill>
                  <a:srgbClr val="000000"/>
                </a:solidFill>
                <a:ea typeface="Arial Unicode MS" panose="020B0604020202020204" pitchFamily="34" charset="-128"/>
                <a:cs typeface="Arial Unicode MS" panose="020B0604020202020204" pitchFamily="34" charset="-128"/>
              </a:rPr>
              <a:t> a[</a:t>
            </a:r>
            <a:r>
              <a:rPr lang="en-US" sz="2000" b="1" dirty="0" err="1" smtClean="0">
                <a:solidFill>
                  <a:srgbClr val="000000"/>
                </a:solidFill>
                <a:ea typeface="Arial Unicode MS" panose="020B0604020202020204" pitchFamily="34" charset="-128"/>
                <a:cs typeface="Arial Unicode MS" panose="020B0604020202020204" pitchFamily="34" charset="-128"/>
              </a:rPr>
              <a:t>i</a:t>
            </a:r>
            <a:r>
              <a:rPr lang="en-US" sz="20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pos</a:t>
            </a:r>
            <a:r>
              <a:rPr lang="en-US" sz="2000" b="1" dirty="0" smtClean="0">
                <a:solidFill>
                  <a:srgbClr val="000000"/>
                </a:solidFill>
                <a:ea typeface="Arial Unicode MS" panose="020B0604020202020204" pitchFamily="34" charset="-128"/>
                <a:cs typeface="Arial Unicode MS" panose="020B0604020202020204" pitchFamily="34" charset="-128"/>
              </a:rPr>
              <a:t> = </a:t>
            </a:r>
            <a:r>
              <a:rPr lang="en-US" sz="2000" b="1" dirty="0" err="1" smtClean="0">
                <a:solidFill>
                  <a:srgbClr val="000000"/>
                </a:solidFill>
                <a:ea typeface="Arial Unicode MS" panose="020B0604020202020204" pitchFamily="34" charset="-128"/>
                <a:cs typeface="Arial Unicode MS" panose="020B0604020202020204" pitchFamily="34" charset="-128"/>
              </a:rPr>
              <a:t>i</a:t>
            </a:r>
            <a:r>
              <a:rPr lang="en-US" sz="20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Η ελάχιστη τιμή είναι </a:t>
            </a:r>
            <a:r>
              <a:rPr lang="en-US" sz="2000" dirty="0" smtClean="0">
                <a:solidFill>
                  <a:srgbClr val="000000"/>
                </a:solidFill>
                <a:ea typeface="Arial Unicode MS" panose="020B0604020202020204" pitchFamily="34" charset="-128"/>
                <a:cs typeface="Arial Unicode MS" panose="020B0604020202020204" pitchFamily="34" charset="-128"/>
              </a:rPr>
              <a:t>%d </a:t>
            </a:r>
            <a:r>
              <a:rPr lang="el-GR" sz="2000" dirty="0" smtClean="0">
                <a:solidFill>
                  <a:srgbClr val="000000"/>
                </a:solidFill>
                <a:ea typeface="Arial Unicode MS" panose="020B0604020202020204" pitchFamily="34" charset="-128"/>
                <a:cs typeface="Arial Unicode MS" panose="020B0604020202020204" pitchFamily="34" charset="-128"/>
              </a:rPr>
              <a:t>και βρέθηκε στη θέση </a:t>
            </a:r>
            <a:r>
              <a:rPr lang="en-US" sz="2000" dirty="0" smtClean="0">
                <a:solidFill>
                  <a:srgbClr val="000000"/>
                </a:solidFill>
                <a:ea typeface="Arial Unicode MS" panose="020B0604020202020204" pitchFamily="34" charset="-128"/>
                <a:cs typeface="Arial Unicode MS" panose="020B0604020202020204" pitchFamily="34" charset="-128"/>
              </a:rPr>
              <a:t>%d\n\n", </a:t>
            </a:r>
            <a:r>
              <a:rPr lang="el-GR"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l-GR" sz="2000" dirty="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a[</a:t>
            </a:r>
            <a:r>
              <a:rPr lang="en-US" sz="2000" dirty="0" err="1" smtClean="0">
                <a:solidFill>
                  <a:srgbClr val="000000"/>
                </a:solidFill>
                <a:ea typeface="Arial Unicode MS" panose="020B0604020202020204" pitchFamily="34" charset="-128"/>
                <a:cs typeface="Arial Unicode MS" panose="020B0604020202020204" pitchFamily="34" charset="-128"/>
              </a:rPr>
              <a:t>pos</a:t>
            </a:r>
            <a:r>
              <a:rPr lang="en-US" sz="2000" dirty="0" smtClean="0">
                <a:solidFill>
                  <a:srgbClr val="000000"/>
                </a:solidFill>
                <a:ea typeface="Arial Unicode MS" panose="020B0604020202020204" pitchFamily="34" charset="-128"/>
                <a:cs typeface="Arial Unicode MS" panose="020B0604020202020204" pitchFamily="34" charset="-128"/>
              </a:rPr>
              <a:t>],pos+1);</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endParaRPr lang="en-US" sz="2000" dirty="0">
              <a:solidFill>
                <a:srgbClr val="000000"/>
              </a:solidFill>
              <a:ea typeface="Arial Unicode MS" panose="020B0604020202020204" pitchFamily="34" charset="-128"/>
              <a:cs typeface="Arial Unicode MS" panose="020B0604020202020204" pitchFamily="34" charset="-128"/>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14</a:t>
            </a:fld>
            <a:endParaRPr lang="el-GR" sz="1400" dirty="0">
              <a:solidFill>
                <a:schemeClr val="tx1"/>
              </a:solidFill>
            </a:endParaRPr>
          </a:p>
        </p:txBody>
      </p:sp>
    </p:spTree>
    <p:extLst>
      <p:ext uri="{BB962C8B-B14F-4D97-AF65-F5344CB8AC3E}">
        <p14:creationId xmlns:p14="http://schemas.microsoft.com/office/powerpoint/2010/main" val="31163426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(1 από 2)</a:t>
            </a:r>
            <a:endParaRPr lang="el-GR" b="1" dirty="0"/>
          </a:p>
        </p:txBody>
      </p:sp>
      <p:sp>
        <p:nvSpPr>
          <p:cNvPr id="7" name="Θέση περιεχομένου 1"/>
          <p:cNvSpPr>
            <a:spLocks noGrp="1"/>
          </p:cNvSpPr>
          <p:nvPr>
            <p:ph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Γράψτε ένα πρόγραμμα το οποίο να διαβάζει 15 </a:t>
            </a:r>
            <a:r>
              <a:rPr lang="el-GR" kern="0" dirty="0" smtClean="0">
                <a:solidFill>
                  <a:srgbClr val="000000"/>
                </a:solidFill>
              </a:rPr>
              <a:t>αριθμούς, </a:t>
            </a:r>
            <a:r>
              <a:rPr lang="el-GR" kern="0" dirty="0">
                <a:solidFill>
                  <a:srgbClr val="000000"/>
                </a:solidFill>
              </a:rPr>
              <a:t>και να τους εμφανίζει ως εξής</a:t>
            </a:r>
            <a:r>
              <a:rPr lang="en-US" kern="0" dirty="0" smtClean="0">
                <a:solidFill>
                  <a:srgbClr val="000000"/>
                </a:solidFill>
              </a:rPr>
              <a:t>:</a:t>
            </a:r>
            <a:r>
              <a:rPr lang="el-GR" kern="0" dirty="0" smtClean="0">
                <a:solidFill>
                  <a:srgbClr val="000000"/>
                </a:solidFill>
              </a:rPr>
              <a:t> </a:t>
            </a:r>
            <a:endParaRPr lang="en-US"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kern="0" dirty="0">
                <a:solidFill>
                  <a:srgbClr val="000000"/>
                </a:solidFill>
              </a:rPr>
              <a:t>(a) </a:t>
            </a:r>
            <a:r>
              <a:rPr lang="el-GR" kern="0" dirty="0">
                <a:solidFill>
                  <a:srgbClr val="000000"/>
                </a:solidFill>
              </a:rPr>
              <a:t>Κάθε αριθμός σε διαφορετική γραμμή</a:t>
            </a:r>
            <a:r>
              <a:rPr lang="en-US"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kern="0" dirty="0">
                <a:solidFill>
                  <a:srgbClr val="000000"/>
                </a:solidFill>
              </a:rPr>
              <a:t>(b) </a:t>
            </a:r>
            <a:r>
              <a:rPr lang="el-GR" kern="0" dirty="0">
                <a:solidFill>
                  <a:srgbClr val="000000"/>
                </a:solidFill>
              </a:rPr>
              <a:t>ό</a:t>
            </a:r>
            <a:r>
              <a:rPr lang="el-GR" kern="0" dirty="0" smtClean="0">
                <a:solidFill>
                  <a:srgbClr val="000000"/>
                </a:solidFill>
              </a:rPr>
              <a:t>λους </a:t>
            </a:r>
            <a:r>
              <a:rPr lang="el-GR" kern="0" dirty="0">
                <a:solidFill>
                  <a:srgbClr val="000000"/>
                </a:solidFill>
              </a:rPr>
              <a:t>στην ίδια </a:t>
            </a:r>
            <a:r>
              <a:rPr lang="el-GR" kern="0" dirty="0" smtClean="0">
                <a:solidFill>
                  <a:srgbClr val="000000"/>
                </a:solidFill>
              </a:rPr>
              <a:t>γραμμή, </a:t>
            </a:r>
            <a:r>
              <a:rPr lang="el-GR" kern="0" dirty="0">
                <a:solidFill>
                  <a:srgbClr val="000000"/>
                </a:solidFill>
              </a:rPr>
              <a:t>αλλά να διαχωρίζονται με κόμματα και ένα κενό διάστημα</a:t>
            </a:r>
            <a:r>
              <a:rPr lang="en-US"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kern="0" dirty="0">
                <a:solidFill>
                  <a:srgbClr val="000000"/>
                </a:solidFill>
              </a:rPr>
              <a:t>(c) </a:t>
            </a:r>
            <a:r>
              <a:rPr lang="el-GR" kern="0" dirty="0">
                <a:solidFill>
                  <a:srgbClr val="000000"/>
                </a:solidFill>
              </a:rPr>
              <a:t>ό</a:t>
            </a:r>
            <a:r>
              <a:rPr lang="el-GR" kern="0" dirty="0" smtClean="0">
                <a:solidFill>
                  <a:srgbClr val="000000"/>
                </a:solidFill>
              </a:rPr>
              <a:t>τι </a:t>
            </a:r>
            <a:r>
              <a:rPr lang="el-GR" kern="0" dirty="0">
                <a:solidFill>
                  <a:srgbClr val="000000"/>
                </a:solidFill>
              </a:rPr>
              <a:t>και στο</a:t>
            </a:r>
            <a:r>
              <a:rPr lang="en-US" kern="0" dirty="0">
                <a:solidFill>
                  <a:srgbClr val="000000"/>
                </a:solidFill>
              </a:rPr>
              <a:t> (b) </a:t>
            </a:r>
            <a:r>
              <a:rPr lang="el-GR" kern="0" dirty="0">
                <a:solidFill>
                  <a:srgbClr val="000000"/>
                </a:solidFill>
              </a:rPr>
              <a:t>αλλά με την ανάποδη φορά που εισήχθησαν</a:t>
            </a:r>
            <a:r>
              <a:rPr lang="en-US" kern="0" dirty="0">
                <a:solidFill>
                  <a:srgbClr val="000000"/>
                </a:solidFill>
              </a:rPr>
              <a:t>.</a:t>
            </a: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15</a:t>
            </a:fld>
            <a:endParaRPr lang="el-GR" sz="1400" dirty="0">
              <a:solidFill>
                <a:schemeClr val="tx1"/>
              </a:solidFill>
            </a:endParaRPr>
          </a:p>
        </p:txBody>
      </p:sp>
    </p:spTree>
    <p:extLst>
      <p:ext uri="{BB962C8B-B14F-4D97-AF65-F5344CB8AC3E}">
        <p14:creationId xmlns:p14="http://schemas.microsoft.com/office/powerpoint/2010/main" val="19789849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Άσκηση </a:t>
            </a:r>
            <a:r>
              <a:rPr lang="el-GR" b="1" dirty="0" smtClean="0">
                <a:solidFill>
                  <a:prstClr val="black"/>
                </a:solidFill>
              </a:rPr>
              <a:t>(2 </a:t>
            </a:r>
            <a:r>
              <a:rPr lang="el-GR" b="1" dirty="0">
                <a:solidFill>
                  <a:prstClr val="black"/>
                </a:solidFill>
              </a:rPr>
              <a:t>από 2)</a:t>
            </a:r>
            <a:endParaRPr lang="el-GR" dirty="0"/>
          </a:p>
        </p:txBody>
      </p:sp>
      <p:sp>
        <p:nvSpPr>
          <p:cNvPr id="3" name="Θέση περιεχομένου 1" descr="Πρόγραμμα: / asterisc, Εισαγωγή 15 αριθμών στον πίνακα, asterisc /. Enter, # include, s t d i o τελεία h. Enter, # define, N 15. Enter, int main, άγκιστρο. Enter, int a, αγκύλη N, κλείσιμο αγκύλης, κόμμα  i. Enter, print f, \ n, εισαγωγή 15 ακεραίων, \ n. Enter, for, i = 0, ερωτηματικό, i μικρότερο του N, ερωτηματικό,  i + +, άγκιστρο. Enter, print f, % 2 d, κόμμα  i + 1. Enter, scan f, % d, κόμμα &amp; a, αγκύλη i, κλείσιμο αγκύλης. Enter, κλείσιμο αγκίστρου.&#10;"/>
          <p:cNvSpPr>
            <a:spLocks noGrp="1"/>
          </p:cNvSpPr>
          <p:nvPr>
            <p:ph sz="half" idx="1"/>
            <p:custDataLst>
              <p:tags r:id="rId2"/>
            </p:custDataLst>
          </p:nvPr>
        </p:nvSpPr>
        <p:spPr/>
        <p:txBody>
          <a:bodyPr/>
          <a:lstStyle/>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stdio.h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#define N 15</a:t>
            </a:r>
          </a:p>
          <a:p>
            <a:pPr marL="0" lvl="0" indent="0" defTabSz="449263" fontAlgn="base" hangingPunct="0">
              <a:lnSpc>
                <a:spcPct val="8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a[N],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Εισαγωγή 15   </a:t>
            </a:r>
          </a:p>
          <a:p>
            <a:pPr marL="0" lvl="0" indent="0" defTabSz="449263" fontAlgn="base" hangingPunct="0">
              <a:lnSpc>
                <a:spcPct val="83000"/>
              </a:lnSpc>
              <a:spcBef>
                <a:spcPct val="0"/>
              </a:spcBef>
              <a:spcAft>
                <a:spcPct val="0"/>
              </a:spcAft>
              <a:buClr>
                <a:srgbClr val="000000"/>
              </a:buClr>
              <a:buSzPct val="100000"/>
              <a:buNone/>
            </a:pPr>
            <a:r>
              <a:rPr lang="el-GR" sz="2400" dirty="0">
                <a:solidFill>
                  <a:srgbClr val="000000"/>
                </a:solidFill>
                <a:ea typeface="Arial Unicode MS" panose="020B0604020202020204" pitchFamily="34" charset="-128"/>
                <a:cs typeface="Arial Unicode MS" panose="020B0604020202020204" pitchFamily="34" charset="-128"/>
              </a:rPr>
              <a:t> </a:t>
            </a:r>
            <a:r>
              <a:rPr lang="el-GR" sz="2400" dirty="0" smtClean="0">
                <a:solidFill>
                  <a:srgbClr val="000000"/>
                </a:solidFill>
                <a:ea typeface="Arial Unicode MS" panose="020B0604020202020204" pitchFamily="34" charset="-128"/>
                <a:cs typeface="Arial Unicode MS" panose="020B0604020202020204" pitchFamily="34" charset="-128"/>
              </a:rPr>
              <a:t>   ακεραίων </a:t>
            </a:r>
            <a:r>
              <a:rPr lang="en-US" sz="2400" dirty="0" smtClean="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for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=0;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&lt;N;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("%2d : ", i+1);</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scanf</a:t>
            </a:r>
            <a:r>
              <a:rPr lang="en-US" sz="2400" dirty="0" smtClean="0">
                <a:solidFill>
                  <a:srgbClr val="000000"/>
                </a:solidFill>
                <a:ea typeface="Arial Unicode MS" panose="020B0604020202020204" pitchFamily="34" charset="-128"/>
                <a:cs typeface="Arial Unicode MS" panose="020B0604020202020204" pitchFamily="34" charset="-128"/>
              </a:rPr>
              <a:t>("%d", &amp;a[</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4" name="Θέση περιεχομένου 2" descr="Συνέχεια προγράμματος:  / asterisc, Εμφάνιση των αριθμών σε διαφορετική γραμμή, asterisc /. Enter, for, i = 0, ερωτηματικό, i μικρότερο του N, ερωτηματικό, i + +. Enter, print f, \ n, % d, κόμμα a, αγκύλη i, κλείσιμο αγκύλης. Enter, print f, \ n, \ n. Enter, / asterisc,  Εμφάνιση των αριθμών στην ίδια γραμμή, διαχωρισμένα με κενά και κόμματα, asterisc /. Enter, for, i = 0, ερωτηματικό, i μικρότερο του N, ερωτηματικό, i + +. Enter, print f,  % d, κενό, κόμμα a, αγκύλη i, κλείσιμο αγκύλης. Enter, print f, \ n, \ n. Enter, / asterisc, Εμφάνιση αριθμών στη ίδια γραμμή, αλλά με την ανάποδη σειρά με την οποία εισήχθησαν, asterisc /. Enter, for, i = N- 1, ερωτηματικό,  i μεγαλύτερο ή ίσο του 0, ερωτηματικό,  i πλην πλην. Enter, print f, % d, κενό, κόμμα a, αγκύλη i, κλείσιμο αγκύλης. Enter, print f, \ n, \ n. Enter, return 0. Enter, κλείσιμο αγκίστρου.&#10;"/>
          <p:cNvSpPr>
            <a:spLocks noGrp="1"/>
          </p:cNvSpPr>
          <p:nvPr>
            <p:ph sz="half" idx="2"/>
            <p:custDataLst>
              <p:tags r:id="rId3"/>
            </p:custDataLst>
          </p:nvPr>
        </p:nvSpPr>
        <p:spPr>
          <a:xfrm>
            <a:off x="4648200" y="1412776"/>
            <a:ext cx="4038600" cy="4896544"/>
          </a:xfrm>
        </p:spPr>
        <p:txBody>
          <a:bodyPr>
            <a:noAutofit/>
          </a:bodyPr>
          <a:lstStyle/>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 (a) */</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for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=0;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&lt;N;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 %d", a[</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 (b) */</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for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=0;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&lt;N;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("%d, ", a[</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 (c) */</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for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=N-1;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&gt;=0;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("%d, ", a[</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8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endParaRPr lang="en-US" sz="2400"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16</a:t>
            </a:fld>
            <a:endParaRPr lang="el-GR" sz="1400" dirty="0">
              <a:solidFill>
                <a:schemeClr val="tx1"/>
              </a:solidFill>
            </a:endParaRPr>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7405685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Ταξινόμηση </a:t>
            </a:r>
            <a:r>
              <a:rPr lang="el-GR" b="1" dirty="0" smtClean="0"/>
              <a:t>πίνακα </a:t>
            </a:r>
            <a:r>
              <a:rPr lang="el-GR" b="1" dirty="0"/>
              <a:t>(μέθοδος επιλογής)</a:t>
            </a:r>
          </a:p>
        </p:txBody>
      </p:sp>
      <p:sp>
        <p:nvSpPr>
          <p:cNvPr id="3" name="Θέση περιεχομένου 1"/>
          <p:cNvSpPr>
            <a:spLocks noGrp="1"/>
          </p:cNvSpPr>
          <p:nvPr>
            <p:ph idx="1"/>
          </p:nvPr>
        </p:nvSpPr>
        <p:spPr/>
        <p:txBody>
          <a:bodyPr>
            <a:normAutofit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Γράψτε ένα </a:t>
            </a:r>
            <a:r>
              <a:rPr lang="el-GR" kern="0" dirty="0" smtClean="0">
                <a:solidFill>
                  <a:srgbClr val="000000"/>
                </a:solidFill>
              </a:rPr>
              <a:t>πρόγραμμα, </a:t>
            </a:r>
            <a:r>
              <a:rPr lang="el-GR" kern="0" dirty="0">
                <a:solidFill>
                  <a:srgbClr val="000000"/>
                </a:solidFill>
              </a:rPr>
              <a:t>το οποίο να εισάγει </a:t>
            </a:r>
            <a:r>
              <a:rPr lang="el-GR" kern="0" dirty="0" smtClean="0">
                <a:solidFill>
                  <a:srgbClr val="000000"/>
                </a:solidFill>
              </a:rPr>
              <a:t>Ν</a:t>
            </a:r>
            <a:r>
              <a:rPr lang="en-US" kern="0" dirty="0" smtClean="0">
                <a:solidFill>
                  <a:srgbClr val="000000"/>
                </a:solidFill>
              </a:rPr>
              <a:t> </a:t>
            </a:r>
            <a:r>
              <a:rPr lang="el-GR" kern="0" dirty="0">
                <a:solidFill>
                  <a:srgbClr val="000000"/>
                </a:solidFill>
              </a:rPr>
              <a:t>τιμές σε ένα πίνακα</a:t>
            </a:r>
            <a:r>
              <a:rPr lang="en-US" kern="0" dirty="0">
                <a:solidFill>
                  <a:srgbClr val="000000"/>
                </a:solidFill>
              </a:rPr>
              <a:t>. </a:t>
            </a:r>
            <a:r>
              <a:rPr lang="el-GR" kern="0" dirty="0">
                <a:solidFill>
                  <a:srgbClr val="000000"/>
                </a:solidFill>
              </a:rPr>
              <a:t>Το πρόγραμμα στην </a:t>
            </a:r>
            <a:r>
              <a:rPr lang="el-GR" kern="0" dirty="0" smtClean="0">
                <a:solidFill>
                  <a:srgbClr val="000000"/>
                </a:solidFill>
              </a:rPr>
              <a:t>συνέχεια, </a:t>
            </a:r>
            <a:r>
              <a:rPr lang="el-GR" kern="0" dirty="0">
                <a:solidFill>
                  <a:srgbClr val="000000"/>
                </a:solidFill>
              </a:rPr>
              <a:t>να επαναλαμβάνει </a:t>
            </a:r>
            <a:r>
              <a:rPr lang="el-GR" kern="0" dirty="0" smtClean="0">
                <a:solidFill>
                  <a:srgbClr val="000000"/>
                </a:solidFill>
              </a:rPr>
              <a:t>Ν</a:t>
            </a:r>
            <a:r>
              <a:rPr lang="en-US" kern="0" dirty="0" smtClean="0">
                <a:solidFill>
                  <a:srgbClr val="000000"/>
                </a:solidFill>
              </a:rPr>
              <a:t>-</a:t>
            </a:r>
            <a:r>
              <a:rPr lang="el-GR" kern="0" dirty="0" smtClean="0">
                <a:solidFill>
                  <a:srgbClr val="000000"/>
                </a:solidFill>
              </a:rPr>
              <a:t> </a:t>
            </a:r>
            <a:r>
              <a:rPr lang="en-US" kern="0" dirty="0" smtClean="0">
                <a:solidFill>
                  <a:srgbClr val="000000"/>
                </a:solidFill>
              </a:rPr>
              <a:t>1 </a:t>
            </a:r>
            <a:r>
              <a:rPr lang="el-GR" kern="0" dirty="0">
                <a:solidFill>
                  <a:srgbClr val="000000"/>
                </a:solidFill>
              </a:rPr>
              <a:t>φορές την ακόλουθη διαδικασία (</a:t>
            </a:r>
            <a:r>
              <a:rPr lang="el-GR" b="1" i="1" kern="0" dirty="0">
                <a:solidFill>
                  <a:srgbClr val="000000"/>
                </a:solidFill>
              </a:rPr>
              <a:t>πέρασμα</a:t>
            </a:r>
            <a:r>
              <a:rPr lang="el-GR" kern="0" dirty="0">
                <a:solidFill>
                  <a:srgbClr val="000000"/>
                </a:solidFill>
              </a:rPr>
              <a:t>): 1) να επιλέγει την ελάχιστη τιμή σε κάθε πέρασμα. 2) σε κάθε πέρασμα, το στοιχείο με την ελάχιστη </a:t>
            </a:r>
            <a:r>
              <a:rPr lang="el-GR" kern="0" dirty="0" smtClean="0">
                <a:solidFill>
                  <a:srgbClr val="000000"/>
                </a:solidFill>
              </a:rPr>
              <a:t>τιμή, </a:t>
            </a:r>
            <a:r>
              <a:rPr lang="el-GR" kern="0" dirty="0">
                <a:solidFill>
                  <a:srgbClr val="000000"/>
                </a:solidFill>
              </a:rPr>
              <a:t>να αντιμετατίθεται με την τιμή του </a:t>
            </a:r>
            <a:r>
              <a:rPr lang="el-GR" kern="0" dirty="0" smtClean="0">
                <a:solidFill>
                  <a:srgbClr val="000000"/>
                </a:solidFill>
              </a:rPr>
              <a:t>πίνακα, </a:t>
            </a:r>
            <a:r>
              <a:rPr lang="el-GR" kern="0" dirty="0">
                <a:solidFill>
                  <a:srgbClr val="000000"/>
                </a:solidFill>
              </a:rPr>
              <a:t>που έχει δείκτη όσο και το εκάστοτε «πέρασμα». Στο </a:t>
            </a:r>
            <a:r>
              <a:rPr lang="el-GR" kern="0" dirty="0" smtClean="0">
                <a:solidFill>
                  <a:srgbClr val="000000"/>
                </a:solidFill>
              </a:rPr>
              <a:t>τέλος, </a:t>
            </a:r>
            <a:r>
              <a:rPr lang="el-GR" kern="0" dirty="0">
                <a:solidFill>
                  <a:srgbClr val="000000"/>
                </a:solidFill>
              </a:rPr>
              <a:t>ο πίνακας θα είναι ταξινομημένος (αύξουσα διάταξη</a:t>
            </a:r>
            <a:r>
              <a:rPr lang="en-US" kern="0" dirty="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17</a:t>
            </a:fld>
            <a:endParaRPr lang="el-GR" dirty="0">
              <a:solidFill>
                <a:schemeClr val="tx1"/>
              </a:solidFill>
            </a:endParaRPr>
          </a:p>
        </p:txBody>
      </p:sp>
    </p:spTree>
    <p:extLst>
      <p:ext uri="{BB962C8B-B14F-4D97-AF65-F5344CB8AC3E}">
        <p14:creationId xmlns:p14="http://schemas.microsoft.com/office/powerpoint/2010/main" val="34376051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Μέθοδος </a:t>
            </a:r>
            <a:r>
              <a:rPr lang="el-GR" b="1" dirty="0" smtClean="0"/>
              <a:t>επιλογής </a:t>
            </a:r>
            <a:r>
              <a:rPr lang="el-GR" b="1" dirty="0"/>
              <a:t>(</a:t>
            </a:r>
            <a:r>
              <a:rPr lang="en-US" b="1" dirty="0" smtClean="0"/>
              <a:t>Selection</a:t>
            </a:r>
            <a:r>
              <a:rPr lang="el-GR" b="1" dirty="0" smtClean="0"/>
              <a:t> </a:t>
            </a:r>
            <a:r>
              <a:rPr lang="en-US" b="1" dirty="0"/>
              <a:t>s</a:t>
            </a:r>
            <a:r>
              <a:rPr lang="en-US" b="1" dirty="0" smtClean="0"/>
              <a:t>ort</a:t>
            </a:r>
            <a:r>
              <a:rPr lang="el-GR" b="1" dirty="0" smtClean="0"/>
              <a:t>)</a:t>
            </a:r>
            <a:r>
              <a:rPr lang="en-US" b="1" dirty="0" smtClean="0"/>
              <a:t>: </a:t>
            </a:r>
            <a:r>
              <a:rPr lang="el-GR" b="1" dirty="0"/>
              <a:t>Παράδειγμα</a:t>
            </a:r>
          </a:p>
        </p:txBody>
      </p:sp>
      <p:pic>
        <p:nvPicPr>
          <p:cNvPr id="1026" name="Εικόνα 1" descr="Εικόνα που δείχνει πώς ταξινομείτε, κατά αύξουσα σειρά ένας μονοδιάστατος πίνακας 10 αριθμών. Στο πρώτο πέρασμα, εντοπίζετε ο μικρότερος αριθμός, και στη συνέχεια αντιμετατίθετε στην πρώτη θέση του πίνακα. Στο δεύτερο πέρασμα, μεταξύ των υπολοίπων αριθμών, εντοπίζετε ο μικρότερος, και αντιμετατίθετε στην δεύτερη θέση του πίνακα, και ούτω καθεξής. Μετά από Ν- 1 περάσματα, στο παράδειγμά μας, 10- 1 δηλαδή 9 περάσματα, ο πίνακας θα έχει ταξινομηθεί κατά αύξουσα σειρά."/>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1844824"/>
            <a:ext cx="7187807" cy="406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18</a:t>
            </a:fld>
            <a:endParaRPr lang="el-GR" sz="1400" dirty="0">
              <a:solidFill>
                <a:schemeClr val="tx1"/>
              </a:solidFill>
            </a:endParaRPr>
          </a:p>
        </p:txBody>
      </p:sp>
    </p:spTree>
    <p:extLst>
      <p:ext uri="{BB962C8B-B14F-4D97-AF65-F5344CB8AC3E}">
        <p14:creationId xmlns:p14="http://schemas.microsoft.com/office/powerpoint/2010/main" val="3105739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Μέθοδος </a:t>
            </a:r>
            <a:r>
              <a:rPr lang="el-GR" b="1" dirty="0" smtClean="0"/>
              <a:t>επιλογής </a:t>
            </a:r>
            <a:br>
              <a:rPr lang="el-GR" b="1" dirty="0" smtClean="0"/>
            </a:br>
            <a:r>
              <a:rPr lang="el-GR" b="1" dirty="0" smtClean="0"/>
              <a:t>(</a:t>
            </a:r>
            <a:r>
              <a:rPr lang="en-US" b="1" dirty="0"/>
              <a:t>Selection </a:t>
            </a:r>
            <a:r>
              <a:rPr lang="en-US" b="1" dirty="0" smtClean="0"/>
              <a:t>sort</a:t>
            </a:r>
            <a:r>
              <a:rPr lang="el-GR" b="1" dirty="0"/>
              <a:t>)</a:t>
            </a:r>
          </a:p>
        </p:txBody>
      </p:sp>
      <p:sp>
        <p:nvSpPr>
          <p:cNvPr id="3" name="Θέση περιεχομένου 1" descr="Πρόγραμμα: # include, s t d i o τελεία h. Enter, # define, N 10. Enter, int main, άγκιστρο. Enter, int a, αγκύλη N, κλείσιμο αγκύλης, κόμμα i, κόμμα j, κόμμα pos, κόμμα temp. Enter, print f, \ n, Εισαγωγή % d τιμών, \ n, κόμμα N. Enter, for, i = 0, ερωτηματικό, i μικρότερο του N, ερωτηματικό, i + +, άγκιστρο. Enter, print f, % 2 d,  κόμμα i + 1. Enter, scan f, % d, κόμμα &amp; a, αγκύλη i, κλείσιμο αγκύλης. Enter, κλείσιμο αγκίστρου.&#10;"/>
          <p:cNvSpPr>
            <a:spLocks noGrp="1"/>
          </p:cNvSpPr>
          <p:nvPr>
            <p:ph sz="half" idx="1"/>
            <p:custDataLst>
              <p:tags r:id="rId1"/>
            </p:custDataLst>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N 10</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j, </a:t>
            </a:r>
            <a:r>
              <a:rPr lang="en-US" sz="2000" dirty="0" err="1" smtClean="0">
                <a:solidFill>
                  <a:srgbClr val="000000"/>
                </a:solidFill>
                <a:ea typeface="Arial Unicode MS" panose="020B0604020202020204" pitchFamily="34" charset="-128"/>
                <a:cs typeface="Arial Unicode MS" panose="020B0604020202020204" pitchFamily="34" charset="-128"/>
              </a:rPr>
              <a:t>pos</a:t>
            </a:r>
            <a:r>
              <a:rPr lang="en-US" sz="2000" dirty="0" smtClean="0">
                <a:solidFill>
                  <a:srgbClr val="000000"/>
                </a:solidFill>
                <a:ea typeface="Arial Unicode MS" panose="020B0604020202020204" pitchFamily="34" charset="-128"/>
                <a:cs typeface="Arial Unicode MS" panose="020B0604020202020204" pitchFamily="34" charset="-128"/>
              </a:rPr>
              <a:t>,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Εισαγωγή </a:t>
            </a:r>
            <a:r>
              <a:rPr lang="en-US" sz="2000" dirty="0" smtClean="0">
                <a:solidFill>
                  <a:srgbClr val="000000"/>
                </a:solidFill>
                <a:ea typeface="Arial Unicode MS" panose="020B0604020202020204" pitchFamily="34" charset="-128"/>
                <a:cs typeface="Arial Unicode MS" panose="020B0604020202020204" pitchFamily="34" charset="-128"/>
              </a:rPr>
              <a:t>%d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 τιμών </a:t>
            </a:r>
            <a:r>
              <a:rPr lang="en-US" sz="2000" dirty="0" smtClean="0">
                <a:solidFill>
                  <a:srgbClr val="000000"/>
                </a:solidFill>
                <a:ea typeface="Arial Unicode MS" panose="020B0604020202020204" pitchFamily="34" charset="-128"/>
                <a:cs typeface="Arial Unicode MS" panose="020B0604020202020204" pitchFamily="34" charset="-128"/>
              </a:rPr>
              <a:t>\n", 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("%2d : ", i+1);</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&amp;a[</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4" name="Θέση περιεχομένου 2" descr="Συνέχεια προγράμματος: / asterisc, Selection Sort, asterisc /. Enter, for, i = 0, ερωτηματικό, i μικρότερο του N- 1, ερωτηματικό, i + +, άγκιστρο. Enter, pos = i. Enter, for, j = i + 1, ερωτηματικό, j μικρότερο του N, ερωτηματικό, j + +. Enter, if, a, αγκύλη pos, κλείσιμο αγκύλης, μεγαλύτερο του a, αγκύλη j, κλείσιμο αγκύλης. Enter, pos = j. Enter, / asterisc, swap,  asterisc /. Enter, temp = a, αγκύλη pos, κλείσιμο αγκύλης. Enter, a, αγκύλη pos, κλείσιμο αγκύλης, = a, αγκύλη i, κλείσιμο αγκύλης. Enter, a, αγκύλη i, κλείσιμο αγκύλης, = temp. Enter, κλείσιμο αγκίστρου. Enter, print f, \ n, Ταξινομημένος, \ n. Enter, for, i = 0, ερωτηματικό, i μικρότερο του N, ερωτηματικό, i + +. Enter, print f, % d, κόμμα a, αγκύλη i, κλείσιμο αγκύλης. Enter, print f, \ n, \ n. Enter, return 0. Enter, κλείσιμο αγκίστρου. &#10;"/>
          <p:cNvSpPr>
            <a:spLocks noGrp="1"/>
          </p:cNvSpPr>
          <p:nvPr>
            <p:ph sz="half" idx="2"/>
            <p:custDataLst>
              <p:tags r:id="rId2"/>
            </p:custDataLst>
          </p:nvPr>
        </p:nvSpPr>
        <p:spPr>
          <a:xfrm>
            <a:off x="4572000" y="1600200"/>
            <a:ext cx="4176464" cy="4709120"/>
          </a:xfrm>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Selection Sort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FF3300"/>
                </a:solidFill>
                <a:ea typeface="Arial Unicode MS" panose="020B0604020202020204" pitchFamily="34" charset="-128"/>
                <a:cs typeface="Arial Unicode MS" panose="020B0604020202020204" pitchFamily="34" charset="-128"/>
              </a:rPr>
              <a:t>    </a:t>
            </a:r>
            <a:r>
              <a:rPr lang="en-US" sz="2000" b="1" dirty="0" smtClean="0">
                <a:solidFill>
                  <a:srgbClr val="0070C0"/>
                </a:solidFill>
                <a:ea typeface="Arial Unicode MS" panose="020B0604020202020204" pitchFamily="34" charset="-128"/>
                <a:cs typeface="Arial Unicode MS" panose="020B0604020202020204" pitchFamily="34" charset="-128"/>
              </a:rPr>
              <a:t>for (</a:t>
            </a:r>
            <a:r>
              <a:rPr lang="en-US" sz="2000" b="1" dirty="0" err="1" smtClean="0">
                <a:solidFill>
                  <a:srgbClr val="0070C0"/>
                </a:solidFill>
                <a:ea typeface="Arial Unicode MS" panose="020B0604020202020204" pitchFamily="34" charset="-128"/>
                <a:cs typeface="Arial Unicode MS" panose="020B0604020202020204" pitchFamily="34" charset="-128"/>
              </a:rPr>
              <a:t>i</a:t>
            </a:r>
            <a:r>
              <a:rPr lang="en-US" sz="2000" b="1" dirty="0" smtClean="0">
                <a:solidFill>
                  <a:srgbClr val="0070C0"/>
                </a:solidFill>
                <a:ea typeface="Arial Unicode MS" panose="020B0604020202020204" pitchFamily="34" charset="-128"/>
                <a:cs typeface="Arial Unicode MS" panose="020B0604020202020204" pitchFamily="34" charset="-128"/>
              </a:rPr>
              <a:t>=0; </a:t>
            </a:r>
            <a:r>
              <a:rPr lang="en-US" sz="2000" b="1" dirty="0" err="1" smtClean="0">
                <a:solidFill>
                  <a:srgbClr val="0070C0"/>
                </a:solidFill>
                <a:ea typeface="Arial Unicode MS" panose="020B0604020202020204" pitchFamily="34" charset="-128"/>
                <a:cs typeface="Arial Unicode MS" panose="020B0604020202020204" pitchFamily="34" charset="-128"/>
              </a:rPr>
              <a:t>i</a:t>
            </a:r>
            <a:r>
              <a:rPr lang="en-US" sz="2000" b="1" dirty="0" smtClean="0">
                <a:solidFill>
                  <a:srgbClr val="0070C0"/>
                </a:solidFill>
                <a:ea typeface="Arial Unicode MS" panose="020B0604020202020204" pitchFamily="34" charset="-128"/>
                <a:cs typeface="Arial Unicode MS" panose="020B0604020202020204" pitchFamily="34" charset="-128"/>
              </a:rPr>
              <a:t>&lt;N-1; </a:t>
            </a:r>
            <a:r>
              <a:rPr lang="en-US" sz="2000" b="1" dirty="0" err="1" smtClean="0">
                <a:solidFill>
                  <a:srgbClr val="0070C0"/>
                </a:solidFill>
                <a:ea typeface="Arial Unicode MS" panose="020B0604020202020204" pitchFamily="34" charset="-128"/>
                <a:cs typeface="Arial Unicode MS" panose="020B0604020202020204" pitchFamily="34" charset="-128"/>
              </a:rPr>
              <a:t>i</a:t>
            </a:r>
            <a:r>
              <a:rPr lang="en-US" sz="2000" b="1" dirty="0" smtClean="0">
                <a:solidFill>
                  <a:srgbClr val="0070C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a:t>
            </a:r>
            <a:r>
              <a:rPr lang="en-US" sz="2000" dirty="0" err="1" smtClean="0">
                <a:solidFill>
                  <a:srgbClr val="C00000"/>
                </a:solidFill>
                <a:ea typeface="Arial Unicode MS" panose="020B0604020202020204" pitchFamily="34" charset="-128"/>
                <a:cs typeface="Arial Unicode MS" panose="020B0604020202020204" pitchFamily="34" charset="-128"/>
              </a:rPr>
              <a:t>pos</a:t>
            </a:r>
            <a:r>
              <a:rPr lang="en-US" sz="2000" dirty="0" smtClean="0">
                <a:solidFill>
                  <a:srgbClr val="C00000"/>
                </a:solidFill>
                <a:ea typeface="Arial Unicode MS" panose="020B0604020202020204" pitchFamily="34" charset="-128"/>
                <a:cs typeface="Arial Unicode MS" panose="020B0604020202020204" pitchFamily="34" charset="-128"/>
              </a:rPr>
              <a:t> = </a:t>
            </a:r>
            <a:r>
              <a:rPr lang="en-US" sz="2000" dirty="0" err="1" smtClean="0">
                <a:solidFill>
                  <a:srgbClr val="C00000"/>
                </a:solidFill>
                <a:ea typeface="Arial Unicode MS" panose="020B0604020202020204" pitchFamily="34" charset="-128"/>
                <a:cs typeface="Arial Unicode MS" panose="020B0604020202020204" pitchFamily="34" charset="-128"/>
              </a:rPr>
              <a:t>i</a:t>
            </a:r>
            <a:r>
              <a:rPr lang="en-US" sz="2000"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for (j=i+1; j&lt;N; j++)</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if (a[</a:t>
            </a:r>
            <a:r>
              <a:rPr lang="en-US" sz="2000" dirty="0" err="1" smtClean="0">
                <a:solidFill>
                  <a:srgbClr val="C00000"/>
                </a:solidFill>
                <a:ea typeface="Arial Unicode MS" panose="020B0604020202020204" pitchFamily="34" charset="-128"/>
                <a:cs typeface="Arial Unicode MS" panose="020B0604020202020204" pitchFamily="34" charset="-128"/>
              </a:rPr>
              <a:t>pos</a:t>
            </a:r>
            <a:r>
              <a:rPr lang="en-US" sz="2000" dirty="0" smtClean="0">
                <a:solidFill>
                  <a:srgbClr val="C00000"/>
                </a:solidFill>
                <a:ea typeface="Arial Unicode MS" panose="020B0604020202020204" pitchFamily="34" charset="-128"/>
                <a:cs typeface="Arial Unicode MS" panose="020B0604020202020204" pitchFamily="34" charset="-128"/>
              </a:rPr>
              <a:t>] </a:t>
            </a:r>
            <a:r>
              <a:rPr lang="en-US" sz="2000" b="1" dirty="0" smtClean="0">
                <a:ea typeface="Arial Unicode MS" panose="020B0604020202020204" pitchFamily="34" charset="-128"/>
                <a:cs typeface="Arial Unicode MS" panose="020B0604020202020204" pitchFamily="34" charset="-128"/>
              </a:rPr>
              <a:t>&gt;</a:t>
            </a:r>
            <a:r>
              <a:rPr lang="en-US" sz="2000" dirty="0" smtClean="0">
                <a:solidFill>
                  <a:srgbClr val="C00000"/>
                </a:solidFill>
                <a:ea typeface="Arial Unicode MS" panose="020B0604020202020204" pitchFamily="34" charset="-128"/>
                <a:cs typeface="Arial Unicode MS" panose="020B0604020202020204" pitchFamily="34" charset="-128"/>
              </a:rPr>
              <a:t> a[j])</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a:t>
            </a:r>
            <a:r>
              <a:rPr lang="en-US" sz="2000" dirty="0" err="1" smtClean="0">
                <a:solidFill>
                  <a:srgbClr val="C00000"/>
                </a:solidFill>
                <a:ea typeface="Arial Unicode MS" panose="020B0604020202020204" pitchFamily="34" charset="-128"/>
                <a:cs typeface="Arial Unicode MS" panose="020B0604020202020204" pitchFamily="34" charset="-128"/>
              </a:rPr>
              <a:t>pos</a:t>
            </a:r>
            <a:r>
              <a:rPr lang="en-US" sz="2000" dirty="0" smtClean="0">
                <a:solidFill>
                  <a:srgbClr val="C00000"/>
                </a:solidFill>
                <a:ea typeface="Arial Unicode MS" panose="020B0604020202020204" pitchFamily="34" charset="-128"/>
                <a:cs typeface="Arial Unicode MS" panose="020B0604020202020204" pitchFamily="34" charset="-128"/>
              </a:rPr>
              <a:t> = j;</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 swap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temp = a[</a:t>
            </a:r>
            <a:r>
              <a:rPr lang="en-US" sz="2000" dirty="0" err="1" smtClean="0">
                <a:solidFill>
                  <a:srgbClr val="C00000"/>
                </a:solidFill>
                <a:ea typeface="Arial Unicode MS" panose="020B0604020202020204" pitchFamily="34" charset="-128"/>
                <a:cs typeface="Arial Unicode MS" panose="020B0604020202020204" pitchFamily="34" charset="-128"/>
              </a:rPr>
              <a:t>pos</a:t>
            </a:r>
            <a:r>
              <a:rPr lang="en-US" sz="2000"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a[</a:t>
            </a:r>
            <a:r>
              <a:rPr lang="en-US" sz="2000" dirty="0" err="1" smtClean="0">
                <a:solidFill>
                  <a:srgbClr val="C00000"/>
                </a:solidFill>
                <a:ea typeface="Arial Unicode MS" panose="020B0604020202020204" pitchFamily="34" charset="-128"/>
                <a:cs typeface="Arial Unicode MS" panose="020B0604020202020204" pitchFamily="34" charset="-128"/>
              </a:rPr>
              <a:t>pos</a:t>
            </a:r>
            <a:r>
              <a:rPr lang="en-US" sz="2000" dirty="0" smtClean="0">
                <a:solidFill>
                  <a:srgbClr val="C00000"/>
                </a:solidFill>
                <a:ea typeface="Arial Unicode MS" panose="020B0604020202020204" pitchFamily="34" charset="-128"/>
                <a:cs typeface="Arial Unicode MS" panose="020B0604020202020204" pitchFamily="34" charset="-128"/>
              </a:rPr>
              <a:t>] = a[</a:t>
            </a:r>
            <a:r>
              <a:rPr lang="en-US" sz="2000" dirty="0" err="1" smtClean="0">
                <a:solidFill>
                  <a:srgbClr val="C00000"/>
                </a:solidFill>
                <a:ea typeface="Arial Unicode MS" panose="020B0604020202020204" pitchFamily="34" charset="-128"/>
                <a:cs typeface="Arial Unicode MS" panose="020B0604020202020204" pitchFamily="34" charset="-128"/>
              </a:rPr>
              <a:t>i</a:t>
            </a:r>
            <a:r>
              <a:rPr lang="en-US" sz="2000"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a[</a:t>
            </a:r>
            <a:r>
              <a:rPr lang="en-US" sz="2000" dirty="0" err="1" smtClean="0">
                <a:solidFill>
                  <a:srgbClr val="C00000"/>
                </a:solidFill>
                <a:ea typeface="Arial Unicode MS" panose="020B0604020202020204" pitchFamily="34" charset="-128"/>
                <a:cs typeface="Arial Unicode MS" panose="020B0604020202020204" pitchFamily="34" charset="-128"/>
              </a:rPr>
              <a:t>i</a:t>
            </a:r>
            <a:r>
              <a:rPr lang="en-US" sz="2000" dirty="0" smtClean="0">
                <a:solidFill>
                  <a:srgbClr val="C00000"/>
                </a:solidFill>
                <a:ea typeface="Arial Unicode MS" panose="020B0604020202020204" pitchFamily="34" charset="-128"/>
                <a:cs typeface="Arial Unicode MS" panose="020B0604020202020204" pitchFamily="34" charset="-128"/>
              </a:rPr>
              <a:t>] = temp;</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70C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ΤΑΞΙΝΟΜΗΜΕΝΟΣ</a:t>
            </a:r>
            <a:r>
              <a:rPr lang="en-US" sz="2000" dirty="0" smtClean="0">
                <a:solidFill>
                  <a:srgbClr val="000000"/>
                </a:solidFill>
                <a:ea typeface="Arial Unicode MS" panose="020B0604020202020204" pitchFamily="34" charset="-128"/>
                <a:cs typeface="Arial Unicode MS" panose="020B0604020202020204" pitchFamily="34" charset="-128"/>
              </a:rPr>
              <a:t> \n\n");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("%d ", a[</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 } </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19</a:t>
            </a:fld>
            <a:endParaRPr lang="el-GR" sz="1400" dirty="0">
              <a:solidFill>
                <a:schemeClr val="tx1"/>
              </a:solidFill>
            </a:endParaRPr>
          </a:p>
        </p:txBody>
      </p:sp>
    </p:spTree>
    <p:extLst>
      <p:ext uri="{BB962C8B-B14F-4D97-AF65-F5344CB8AC3E}">
        <p14:creationId xmlns:p14="http://schemas.microsoft.com/office/powerpoint/2010/main" val="12082414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schemeClr val="tx1"/>
                </a:solidFill>
              </a:rPr>
              <a:pPr>
                <a:defRPr/>
              </a:pPr>
              <a:t>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550313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Φθίνουσα </a:t>
            </a:r>
            <a:r>
              <a:rPr lang="el-GR" b="1" dirty="0" smtClean="0"/>
              <a:t>διάταξη </a:t>
            </a:r>
            <a:br>
              <a:rPr lang="el-GR" b="1" dirty="0" smtClean="0"/>
            </a:br>
            <a:r>
              <a:rPr lang="el-GR" b="1" dirty="0" smtClean="0"/>
              <a:t>(</a:t>
            </a:r>
            <a:r>
              <a:rPr lang="en-US" b="1" dirty="0"/>
              <a:t>Selection </a:t>
            </a:r>
            <a:r>
              <a:rPr lang="en-US" b="1" dirty="0" smtClean="0"/>
              <a:t>sort</a:t>
            </a:r>
            <a:r>
              <a:rPr lang="el-GR" b="1" dirty="0"/>
              <a:t>)</a:t>
            </a:r>
          </a:p>
        </p:txBody>
      </p:sp>
      <p:sp>
        <p:nvSpPr>
          <p:cNvPr id="3" name="Θέση περιεχομένου 1" descr=".&#10;"/>
          <p:cNvSpPr>
            <a:spLocks noGrp="1"/>
          </p:cNvSpPr>
          <p:nvPr>
            <p:ph sz="half" idx="1"/>
            <p:custDataLst>
              <p:tags r:id="rId1"/>
            </p:custDataLst>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N 10</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j, </a:t>
            </a:r>
            <a:r>
              <a:rPr lang="en-US" sz="2000" dirty="0" err="1" smtClean="0">
                <a:solidFill>
                  <a:srgbClr val="000000"/>
                </a:solidFill>
                <a:ea typeface="Arial Unicode MS" panose="020B0604020202020204" pitchFamily="34" charset="-128"/>
                <a:cs typeface="Arial Unicode MS" panose="020B0604020202020204" pitchFamily="34" charset="-128"/>
              </a:rPr>
              <a:t>pos</a:t>
            </a:r>
            <a:r>
              <a:rPr lang="en-US" sz="2000" dirty="0" smtClean="0">
                <a:solidFill>
                  <a:srgbClr val="000000"/>
                </a:solidFill>
                <a:ea typeface="Arial Unicode MS" panose="020B0604020202020204" pitchFamily="34" charset="-128"/>
                <a:cs typeface="Arial Unicode MS" panose="020B0604020202020204" pitchFamily="34" charset="-128"/>
              </a:rPr>
              <a:t>,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Εισαγωγή </a:t>
            </a:r>
            <a:r>
              <a:rPr lang="en-US" sz="2000" dirty="0" smtClean="0">
                <a:solidFill>
                  <a:srgbClr val="000000"/>
                </a:solidFill>
                <a:ea typeface="Arial Unicode MS" panose="020B0604020202020204" pitchFamily="34" charset="-128"/>
                <a:cs typeface="Arial Unicode MS" panose="020B0604020202020204" pitchFamily="34" charset="-128"/>
              </a:rPr>
              <a:t>%d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 τιμών </a:t>
            </a:r>
            <a:r>
              <a:rPr lang="en-US" sz="2000" dirty="0" smtClean="0">
                <a:solidFill>
                  <a:srgbClr val="000000"/>
                </a:solidFill>
                <a:ea typeface="Arial Unicode MS" panose="020B0604020202020204" pitchFamily="34" charset="-128"/>
                <a:cs typeface="Arial Unicode MS" panose="020B0604020202020204" pitchFamily="34" charset="-128"/>
              </a:rPr>
              <a:t>\n", 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("%2d : ", i+1);</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&amp;a[</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4" name="Θέση περιεχομένου 2" descr="Τμήμα προγράμματος: Η μόνη διαφορά της φθίνουσας διάταξης, με το προηγούμενο πρόγραμμα της αύξουσας διάταξης, με την μέθοδο selection sort, είναι στην συνθήκη της  if, όπου το σύμβολο που συγκρίνει το στοιχείο pos του πίνακα a, αντί να είναι μεγαλύτερο του στοιχείου j του πίνακα a, το σύμβολο σύγκρισης είναι μικρότερο."/>
          <p:cNvSpPr>
            <a:spLocks noGrp="1"/>
          </p:cNvSpPr>
          <p:nvPr>
            <p:ph sz="half" idx="2"/>
            <p:custDataLst>
              <p:tags r:id="rId2"/>
            </p:custDataLst>
          </p:nvPr>
        </p:nvSpPr>
        <p:spPr>
          <a:xfrm>
            <a:off x="4572000" y="1600200"/>
            <a:ext cx="4176464" cy="4709120"/>
          </a:xfrm>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Selection Sort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FF3300"/>
                </a:solidFill>
                <a:ea typeface="Arial Unicode MS" panose="020B0604020202020204" pitchFamily="34" charset="-128"/>
                <a:cs typeface="Arial Unicode MS" panose="020B0604020202020204" pitchFamily="34" charset="-128"/>
              </a:rPr>
              <a:t>    </a:t>
            </a:r>
            <a:r>
              <a:rPr lang="en-US" sz="2000" b="1" dirty="0" smtClean="0">
                <a:solidFill>
                  <a:srgbClr val="0070C0"/>
                </a:solidFill>
                <a:ea typeface="Arial Unicode MS" panose="020B0604020202020204" pitchFamily="34" charset="-128"/>
                <a:cs typeface="Arial Unicode MS" panose="020B0604020202020204" pitchFamily="34" charset="-128"/>
              </a:rPr>
              <a:t>for (</a:t>
            </a:r>
            <a:r>
              <a:rPr lang="en-US" sz="2000" b="1" dirty="0" err="1" smtClean="0">
                <a:solidFill>
                  <a:srgbClr val="0070C0"/>
                </a:solidFill>
                <a:ea typeface="Arial Unicode MS" panose="020B0604020202020204" pitchFamily="34" charset="-128"/>
                <a:cs typeface="Arial Unicode MS" panose="020B0604020202020204" pitchFamily="34" charset="-128"/>
              </a:rPr>
              <a:t>i</a:t>
            </a:r>
            <a:r>
              <a:rPr lang="en-US" sz="2000" b="1" dirty="0" smtClean="0">
                <a:solidFill>
                  <a:srgbClr val="0070C0"/>
                </a:solidFill>
                <a:ea typeface="Arial Unicode MS" panose="020B0604020202020204" pitchFamily="34" charset="-128"/>
                <a:cs typeface="Arial Unicode MS" panose="020B0604020202020204" pitchFamily="34" charset="-128"/>
              </a:rPr>
              <a:t>=0; </a:t>
            </a:r>
            <a:r>
              <a:rPr lang="en-US" sz="2000" b="1" dirty="0" err="1" smtClean="0">
                <a:solidFill>
                  <a:srgbClr val="0070C0"/>
                </a:solidFill>
                <a:ea typeface="Arial Unicode MS" panose="020B0604020202020204" pitchFamily="34" charset="-128"/>
                <a:cs typeface="Arial Unicode MS" panose="020B0604020202020204" pitchFamily="34" charset="-128"/>
              </a:rPr>
              <a:t>i</a:t>
            </a:r>
            <a:r>
              <a:rPr lang="en-US" sz="2000" b="1" dirty="0" smtClean="0">
                <a:solidFill>
                  <a:srgbClr val="0070C0"/>
                </a:solidFill>
                <a:ea typeface="Arial Unicode MS" panose="020B0604020202020204" pitchFamily="34" charset="-128"/>
                <a:cs typeface="Arial Unicode MS" panose="020B0604020202020204" pitchFamily="34" charset="-128"/>
              </a:rPr>
              <a:t>&lt;N-1; </a:t>
            </a:r>
            <a:r>
              <a:rPr lang="en-US" sz="2000" b="1" dirty="0" err="1" smtClean="0">
                <a:solidFill>
                  <a:srgbClr val="0070C0"/>
                </a:solidFill>
                <a:ea typeface="Arial Unicode MS" panose="020B0604020202020204" pitchFamily="34" charset="-128"/>
                <a:cs typeface="Arial Unicode MS" panose="020B0604020202020204" pitchFamily="34" charset="-128"/>
              </a:rPr>
              <a:t>i</a:t>
            </a:r>
            <a:r>
              <a:rPr lang="en-US" sz="2000" b="1" dirty="0" smtClean="0">
                <a:solidFill>
                  <a:srgbClr val="0070C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a:t>
            </a:r>
            <a:r>
              <a:rPr lang="en-US" sz="2000" dirty="0" err="1" smtClean="0">
                <a:solidFill>
                  <a:srgbClr val="C00000"/>
                </a:solidFill>
                <a:ea typeface="Arial Unicode MS" panose="020B0604020202020204" pitchFamily="34" charset="-128"/>
                <a:cs typeface="Arial Unicode MS" panose="020B0604020202020204" pitchFamily="34" charset="-128"/>
              </a:rPr>
              <a:t>pos</a:t>
            </a:r>
            <a:r>
              <a:rPr lang="en-US" sz="2000" dirty="0" smtClean="0">
                <a:solidFill>
                  <a:srgbClr val="C00000"/>
                </a:solidFill>
                <a:ea typeface="Arial Unicode MS" panose="020B0604020202020204" pitchFamily="34" charset="-128"/>
                <a:cs typeface="Arial Unicode MS" panose="020B0604020202020204" pitchFamily="34" charset="-128"/>
              </a:rPr>
              <a:t> = </a:t>
            </a:r>
            <a:r>
              <a:rPr lang="en-US" sz="2000" dirty="0" err="1" smtClean="0">
                <a:solidFill>
                  <a:srgbClr val="C00000"/>
                </a:solidFill>
                <a:ea typeface="Arial Unicode MS" panose="020B0604020202020204" pitchFamily="34" charset="-128"/>
                <a:cs typeface="Arial Unicode MS" panose="020B0604020202020204" pitchFamily="34" charset="-128"/>
              </a:rPr>
              <a:t>i</a:t>
            </a:r>
            <a:r>
              <a:rPr lang="en-US" sz="2000"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for (j=i+1; j&lt;N; j++)</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if (a[</a:t>
            </a:r>
            <a:r>
              <a:rPr lang="en-US" sz="2000" dirty="0" err="1" smtClean="0">
                <a:solidFill>
                  <a:srgbClr val="C00000"/>
                </a:solidFill>
                <a:ea typeface="Arial Unicode MS" panose="020B0604020202020204" pitchFamily="34" charset="-128"/>
                <a:cs typeface="Arial Unicode MS" panose="020B0604020202020204" pitchFamily="34" charset="-128"/>
              </a:rPr>
              <a:t>pos</a:t>
            </a:r>
            <a:r>
              <a:rPr lang="en-US" sz="2000" dirty="0" smtClean="0">
                <a:solidFill>
                  <a:srgbClr val="C00000"/>
                </a:solidFill>
                <a:ea typeface="Arial Unicode MS" panose="020B0604020202020204" pitchFamily="34" charset="-128"/>
                <a:cs typeface="Arial Unicode MS" panose="020B0604020202020204" pitchFamily="34" charset="-128"/>
              </a:rPr>
              <a:t>] </a:t>
            </a:r>
            <a:r>
              <a:rPr lang="en-US" sz="2000" b="1" dirty="0" smtClean="0">
                <a:ea typeface="Arial Unicode MS" panose="020B0604020202020204" pitchFamily="34" charset="-128"/>
                <a:cs typeface="Arial Unicode MS" panose="020B0604020202020204" pitchFamily="34" charset="-128"/>
              </a:rPr>
              <a:t>&lt;</a:t>
            </a:r>
            <a:r>
              <a:rPr lang="en-US" sz="2000" dirty="0" smtClean="0">
                <a:ea typeface="Arial Unicode MS" panose="020B0604020202020204" pitchFamily="34" charset="-128"/>
                <a:cs typeface="Arial Unicode MS" panose="020B0604020202020204" pitchFamily="34" charset="-128"/>
              </a:rPr>
              <a:t> </a:t>
            </a:r>
            <a:r>
              <a:rPr lang="en-US" sz="2000" dirty="0" smtClean="0">
                <a:solidFill>
                  <a:srgbClr val="C00000"/>
                </a:solidFill>
                <a:ea typeface="Arial Unicode MS" panose="020B0604020202020204" pitchFamily="34" charset="-128"/>
                <a:cs typeface="Arial Unicode MS" panose="020B0604020202020204" pitchFamily="34" charset="-128"/>
              </a:rPr>
              <a:t>a[j])</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a:t>
            </a:r>
            <a:r>
              <a:rPr lang="en-US" sz="2000" dirty="0" err="1" smtClean="0">
                <a:solidFill>
                  <a:srgbClr val="C00000"/>
                </a:solidFill>
                <a:ea typeface="Arial Unicode MS" panose="020B0604020202020204" pitchFamily="34" charset="-128"/>
                <a:cs typeface="Arial Unicode MS" panose="020B0604020202020204" pitchFamily="34" charset="-128"/>
              </a:rPr>
              <a:t>pos</a:t>
            </a:r>
            <a:r>
              <a:rPr lang="en-US" sz="2000" dirty="0" smtClean="0">
                <a:solidFill>
                  <a:srgbClr val="C00000"/>
                </a:solidFill>
                <a:ea typeface="Arial Unicode MS" panose="020B0604020202020204" pitchFamily="34" charset="-128"/>
                <a:cs typeface="Arial Unicode MS" panose="020B0604020202020204" pitchFamily="34" charset="-128"/>
              </a:rPr>
              <a:t> = j;</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 swap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temp = a[</a:t>
            </a:r>
            <a:r>
              <a:rPr lang="en-US" sz="2000" dirty="0" err="1" smtClean="0">
                <a:solidFill>
                  <a:srgbClr val="C00000"/>
                </a:solidFill>
                <a:ea typeface="Arial Unicode MS" panose="020B0604020202020204" pitchFamily="34" charset="-128"/>
                <a:cs typeface="Arial Unicode MS" panose="020B0604020202020204" pitchFamily="34" charset="-128"/>
              </a:rPr>
              <a:t>pos</a:t>
            </a:r>
            <a:r>
              <a:rPr lang="en-US" sz="2000"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a[</a:t>
            </a:r>
            <a:r>
              <a:rPr lang="en-US" sz="2000" dirty="0" err="1" smtClean="0">
                <a:solidFill>
                  <a:srgbClr val="C00000"/>
                </a:solidFill>
                <a:ea typeface="Arial Unicode MS" panose="020B0604020202020204" pitchFamily="34" charset="-128"/>
                <a:cs typeface="Arial Unicode MS" panose="020B0604020202020204" pitchFamily="34" charset="-128"/>
              </a:rPr>
              <a:t>pos</a:t>
            </a:r>
            <a:r>
              <a:rPr lang="en-US" sz="2000" dirty="0" smtClean="0">
                <a:solidFill>
                  <a:srgbClr val="C00000"/>
                </a:solidFill>
                <a:ea typeface="Arial Unicode MS" panose="020B0604020202020204" pitchFamily="34" charset="-128"/>
                <a:cs typeface="Arial Unicode MS" panose="020B0604020202020204" pitchFamily="34" charset="-128"/>
              </a:rPr>
              <a:t>] = a[</a:t>
            </a:r>
            <a:r>
              <a:rPr lang="en-US" sz="2000" dirty="0" err="1" smtClean="0">
                <a:solidFill>
                  <a:srgbClr val="C00000"/>
                </a:solidFill>
                <a:ea typeface="Arial Unicode MS" panose="020B0604020202020204" pitchFamily="34" charset="-128"/>
                <a:cs typeface="Arial Unicode MS" panose="020B0604020202020204" pitchFamily="34" charset="-128"/>
              </a:rPr>
              <a:t>i</a:t>
            </a:r>
            <a:r>
              <a:rPr lang="en-US" sz="2000"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a[</a:t>
            </a:r>
            <a:r>
              <a:rPr lang="en-US" sz="2000" dirty="0" err="1" smtClean="0">
                <a:solidFill>
                  <a:srgbClr val="C00000"/>
                </a:solidFill>
                <a:ea typeface="Arial Unicode MS" panose="020B0604020202020204" pitchFamily="34" charset="-128"/>
                <a:cs typeface="Arial Unicode MS" panose="020B0604020202020204" pitchFamily="34" charset="-128"/>
              </a:rPr>
              <a:t>i</a:t>
            </a:r>
            <a:r>
              <a:rPr lang="en-US" sz="2000" dirty="0" smtClean="0">
                <a:solidFill>
                  <a:srgbClr val="C00000"/>
                </a:solidFill>
                <a:ea typeface="Arial Unicode MS" panose="020B0604020202020204" pitchFamily="34" charset="-128"/>
                <a:cs typeface="Arial Unicode MS" panose="020B0604020202020204" pitchFamily="34" charset="-128"/>
              </a:rPr>
              <a:t>] = temp;</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70C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ΤΑΞΙΝΟΜΗΜΕΝΟΣ</a:t>
            </a:r>
            <a:r>
              <a:rPr lang="en-US" sz="2000" dirty="0" smtClean="0">
                <a:solidFill>
                  <a:srgbClr val="000000"/>
                </a:solidFill>
                <a:ea typeface="Arial Unicode MS" panose="020B0604020202020204" pitchFamily="34" charset="-128"/>
                <a:cs typeface="Arial Unicode MS" panose="020B0604020202020204" pitchFamily="34" charset="-128"/>
              </a:rPr>
              <a:t> \n\n");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("%d ", a[</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 } </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prstClr val="black"/>
                </a:solidFill>
              </a:rPr>
              <a:t>Μονοδιάστατοι Πίνακες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prstClr val="black"/>
                </a:solidFill>
              </a:rPr>
              <a:pPr/>
              <a:t>20</a:t>
            </a:fld>
            <a:endParaRPr lang="el-GR" sz="1400" dirty="0">
              <a:solidFill>
                <a:prstClr val="black"/>
              </a:solidFill>
            </a:endParaRPr>
          </a:p>
        </p:txBody>
      </p:sp>
    </p:spTree>
    <p:extLst>
      <p:ext uri="{BB962C8B-B14F-4D97-AF65-F5344CB8AC3E}">
        <p14:creationId xmlns:p14="http://schemas.microsoft.com/office/powerpoint/2010/main" val="6859058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Ταξινομήσεις</a:t>
            </a:r>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Εκτός από την μέθοδο της </a:t>
            </a:r>
            <a:r>
              <a:rPr lang="el-GR" kern="0" dirty="0" smtClean="0">
                <a:solidFill>
                  <a:srgbClr val="000000"/>
                </a:solidFill>
              </a:rPr>
              <a:t>επιλογής</a:t>
            </a:r>
            <a:r>
              <a:rPr lang="en-US" kern="0" dirty="0" smtClean="0">
                <a:solidFill>
                  <a:srgbClr val="000000"/>
                </a:solidFill>
              </a:rPr>
              <a:t>,</a:t>
            </a:r>
            <a:r>
              <a:rPr lang="el-GR" kern="0" dirty="0" smtClean="0">
                <a:solidFill>
                  <a:srgbClr val="000000"/>
                </a:solidFill>
              </a:rPr>
              <a:t> </a:t>
            </a:r>
            <a:r>
              <a:rPr lang="el-GR" kern="0" dirty="0">
                <a:solidFill>
                  <a:srgbClr val="000000"/>
                </a:solidFill>
              </a:rPr>
              <a:t>υπάρχουν και άλλες απλές </a:t>
            </a:r>
            <a:r>
              <a:rPr lang="en-US" kern="0" dirty="0">
                <a:solidFill>
                  <a:srgbClr val="000000"/>
                </a:solidFill>
              </a:rPr>
              <a:t>(</a:t>
            </a:r>
            <a:r>
              <a:rPr lang="el-GR" kern="0" dirty="0">
                <a:solidFill>
                  <a:srgbClr val="000000"/>
                </a:solidFill>
              </a:rPr>
              <a:t>και αργές όμως</a:t>
            </a:r>
            <a:r>
              <a:rPr lang="el-GR" kern="0" dirty="0" smtClean="0">
                <a:solidFill>
                  <a:srgbClr val="000000"/>
                </a:solidFill>
              </a:rPr>
              <a:t>)</a:t>
            </a:r>
            <a:r>
              <a:rPr lang="en-US" kern="0" dirty="0" smtClean="0">
                <a:solidFill>
                  <a:srgbClr val="000000"/>
                </a:solidFill>
              </a:rPr>
              <a:t>,</a:t>
            </a:r>
            <a:r>
              <a:rPr lang="el-GR" kern="0" dirty="0" smtClean="0">
                <a:solidFill>
                  <a:srgbClr val="000000"/>
                </a:solidFill>
              </a:rPr>
              <a:t> </a:t>
            </a:r>
            <a:r>
              <a:rPr lang="el-GR" kern="0" dirty="0">
                <a:solidFill>
                  <a:srgbClr val="000000"/>
                </a:solidFill>
              </a:rPr>
              <a:t>μέθοδοι ταξινόμησης:</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kern="0" dirty="0">
                <a:solidFill>
                  <a:srgbClr val="000000"/>
                </a:solidFill>
              </a:rPr>
              <a:t>Φυσαλίδα (</a:t>
            </a:r>
            <a:r>
              <a:rPr lang="en-US" kern="0" dirty="0">
                <a:solidFill>
                  <a:srgbClr val="000000"/>
                </a:solidFill>
              </a:rPr>
              <a:t>bubble sort)</a:t>
            </a:r>
            <a:r>
              <a:rPr lang="el-GR"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kern="0" dirty="0">
                <a:solidFill>
                  <a:srgbClr val="000000"/>
                </a:solidFill>
              </a:rPr>
              <a:t>Εισαγωγή</a:t>
            </a:r>
            <a:r>
              <a:rPr lang="en-US" kern="0" dirty="0">
                <a:solidFill>
                  <a:srgbClr val="000000"/>
                </a:solidFill>
              </a:rPr>
              <a:t> (insertion sort)</a:t>
            </a:r>
            <a:r>
              <a:rPr lang="el-GR" kern="0" dirty="0" smtClean="0">
                <a:solidFill>
                  <a:srgbClr val="000000"/>
                </a:solidFill>
              </a:rPr>
              <a:t>,</a:t>
            </a:r>
            <a:r>
              <a:rPr lang="en-US" kern="0" dirty="0" smtClean="0">
                <a:solidFill>
                  <a:srgbClr val="000000"/>
                </a:solidFill>
              </a:rPr>
              <a:t> </a:t>
            </a:r>
            <a:r>
              <a:rPr lang="el-GR" kern="0" dirty="0" smtClean="0">
                <a:solidFill>
                  <a:srgbClr val="000000"/>
                </a:solidFill>
              </a:rPr>
              <a:t>και άλλες.</a:t>
            </a:r>
            <a:endParaRPr lang="en-US"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smtClean="0">
                <a:solidFill>
                  <a:srgbClr val="000000"/>
                </a:solidFill>
              </a:rPr>
              <a:t>Αλλά </a:t>
            </a:r>
            <a:r>
              <a:rPr lang="el-GR" kern="0" dirty="0">
                <a:solidFill>
                  <a:srgbClr val="000000"/>
                </a:solidFill>
              </a:rPr>
              <a:t>υπάρχουν και όχι τόσο απλές </a:t>
            </a:r>
            <a:r>
              <a:rPr lang="el-GR" kern="0" dirty="0" smtClean="0">
                <a:solidFill>
                  <a:srgbClr val="000000"/>
                </a:solidFill>
              </a:rPr>
              <a:t>μέθοδοι, </a:t>
            </a:r>
            <a:r>
              <a:rPr lang="el-GR" kern="0" dirty="0">
                <a:solidFill>
                  <a:srgbClr val="000000"/>
                </a:solidFill>
              </a:rPr>
              <a:t>αλλά πολύ γρήγορες (</a:t>
            </a:r>
            <a:r>
              <a:rPr lang="en-US" kern="0" dirty="0">
                <a:solidFill>
                  <a:srgbClr val="000000"/>
                </a:solidFill>
              </a:rPr>
              <a:t>quick sort, merge sort</a:t>
            </a:r>
            <a:r>
              <a:rPr lang="en-US" kern="0" dirty="0" smtClean="0">
                <a:solidFill>
                  <a:srgbClr val="000000"/>
                </a:solidFill>
              </a:rPr>
              <a:t>,</a:t>
            </a:r>
            <a:r>
              <a:rPr lang="el-GR" kern="0" dirty="0" smtClean="0">
                <a:solidFill>
                  <a:srgbClr val="000000"/>
                </a:solidFill>
              </a:rPr>
              <a:t> και άλλες). </a:t>
            </a:r>
            <a:endParaRPr lang="el-GR" sz="40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21</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584674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1143000"/>
          </a:xfrm>
        </p:spPr>
        <p:txBody>
          <a:bodyPr/>
          <a:lstStyle/>
          <a:p>
            <a:r>
              <a:rPr lang="el-GR" b="1" dirty="0"/>
              <a:t>Αναζήτηση σε </a:t>
            </a:r>
            <a:r>
              <a:rPr lang="el-GR" b="1" dirty="0" smtClean="0"/>
              <a:t>πίνακα</a:t>
            </a:r>
            <a:endParaRPr lang="el-GR" b="1" dirty="0"/>
          </a:p>
        </p:txBody>
      </p:sp>
      <p:sp>
        <p:nvSpPr>
          <p:cNvPr id="3" name="Θέση περιεχομένου 1"/>
          <p:cNvSpPr>
            <a:spLocks noGrp="1"/>
          </p:cNvSpPr>
          <p:nvPr>
            <p:ph idx="1"/>
          </p:nvPr>
        </p:nvSpPr>
        <p:spPr>
          <a:xfrm>
            <a:off x="457200" y="1268760"/>
            <a:ext cx="8229600" cy="5184576"/>
          </a:xfrm>
        </p:spPr>
        <p:txBody>
          <a:bodyPr>
            <a:normAutofit fontScale="92500" lnSpcReduction="10000"/>
          </a:bodyPr>
          <a:lstStyle/>
          <a:p>
            <a:pPr marL="517525" lvl="0" indent="-517525" defTabSz="1008063" eaLnBrk="0" fontAlgn="base" hangingPunct="0">
              <a:lnSpc>
                <a:spcPct val="93000"/>
              </a:lnSpc>
              <a:spcAft>
                <a:spcPct val="0"/>
              </a:spcAft>
              <a:buClr>
                <a:srgbClr val="660000"/>
              </a:buClr>
              <a:buSzPct val="70000"/>
              <a:buFont typeface="Wingdings" panose="05000000000000000000" pitchFamily="2" charset="2"/>
              <a:buChar char="o"/>
            </a:pPr>
            <a:r>
              <a:rPr lang="el-GR" sz="3000" b="1" kern="0" dirty="0" smtClean="0">
                <a:solidFill>
                  <a:srgbClr val="000000"/>
                </a:solidFill>
              </a:rPr>
              <a:t>ΣΕΙΡΙΑΚΉ </a:t>
            </a:r>
            <a:r>
              <a:rPr lang="el-GR" sz="3000" b="1" kern="0" dirty="0">
                <a:solidFill>
                  <a:srgbClr val="000000"/>
                </a:solidFill>
              </a:rPr>
              <a:t>αναζήτηση</a:t>
            </a:r>
            <a:r>
              <a:rPr lang="en-US" sz="3000" b="1" kern="0" dirty="0">
                <a:solidFill>
                  <a:srgbClr val="000000"/>
                </a:solidFill>
              </a:rPr>
              <a:t>: </a:t>
            </a:r>
            <a:r>
              <a:rPr lang="el-GR" sz="3000" b="1" kern="0" dirty="0">
                <a:solidFill>
                  <a:srgbClr val="000000"/>
                </a:solidFill>
              </a:rPr>
              <a:t>(απλή αλλά αργή</a:t>
            </a:r>
            <a:r>
              <a:rPr lang="el-GR" sz="3000" b="1" kern="0" dirty="0" smtClean="0">
                <a:solidFill>
                  <a:srgbClr val="000000"/>
                </a:solidFill>
              </a:rPr>
              <a:t>).</a:t>
            </a:r>
            <a:endParaRPr lang="en-US" sz="3000" b="1" kern="0" dirty="0">
              <a:solidFill>
                <a:srgbClr val="000000"/>
              </a:solidFill>
            </a:endParaRPr>
          </a:p>
          <a:p>
            <a:pPr marL="517525" lvl="0" indent="-517525" defTabSz="1008063" eaLnBrk="0" fontAlgn="base" hangingPunct="0">
              <a:lnSpc>
                <a:spcPct val="93000"/>
              </a:lnSpc>
              <a:spcAft>
                <a:spcPct val="0"/>
              </a:spcAft>
              <a:buClr>
                <a:srgbClr val="660000"/>
              </a:buClr>
              <a:buSzPct val="70000"/>
              <a:buFont typeface="Wingdings" panose="05000000000000000000" pitchFamily="2" charset="2"/>
              <a:buChar char="o"/>
            </a:pPr>
            <a:r>
              <a:rPr lang="el-GR" sz="3000" kern="0" dirty="0">
                <a:solidFill>
                  <a:srgbClr val="000000"/>
                </a:solidFill>
              </a:rPr>
              <a:t>Ξεκινάει με το πρώτο στοιχείο του </a:t>
            </a:r>
            <a:r>
              <a:rPr lang="el-GR" sz="3000" kern="0" dirty="0" smtClean="0">
                <a:solidFill>
                  <a:srgbClr val="000000"/>
                </a:solidFill>
              </a:rPr>
              <a:t>πίνακα, </a:t>
            </a:r>
            <a:r>
              <a:rPr lang="el-GR" sz="3000" kern="0" dirty="0">
                <a:solidFill>
                  <a:srgbClr val="000000"/>
                </a:solidFill>
              </a:rPr>
              <a:t>και το συγκρίνει με την υπό αναζήτηση τιμή</a:t>
            </a:r>
            <a:r>
              <a:rPr lang="en-US" sz="3000" kern="0" dirty="0">
                <a:solidFill>
                  <a:srgbClr val="000000"/>
                </a:solidFill>
              </a:rPr>
              <a:t>. </a:t>
            </a:r>
          </a:p>
          <a:p>
            <a:pPr marL="517525" lvl="0" indent="-517525" defTabSz="1008063" eaLnBrk="0" fontAlgn="base" hangingPunct="0">
              <a:lnSpc>
                <a:spcPct val="93000"/>
              </a:lnSpc>
              <a:spcAft>
                <a:spcPct val="0"/>
              </a:spcAft>
              <a:buClr>
                <a:srgbClr val="660000"/>
              </a:buClr>
              <a:buSzPct val="70000"/>
              <a:buFont typeface="Wingdings" panose="05000000000000000000" pitchFamily="2" charset="2"/>
              <a:buChar char="o"/>
            </a:pPr>
            <a:r>
              <a:rPr lang="el-GR" sz="3000" kern="0" dirty="0">
                <a:solidFill>
                  <a:srgbClr val="000000"/>
                </a:solidFill>
              </a:rPr>
              <a:t>Εάν ταιριάζουν, επιστρέφει τον δείκτη του στοιχείου</a:t>
            </a:r>
            <a:r>
              <a:rPr lang="en-US" sz="3000" kern="0" dirty="0">
                <a:solidFill>
                  <a:srgbClr val="000000"/>
                </a:solidFill>
              </a:rPr>
              <a:t>. </a:t>
            </a:r>
          </a:p>
          <a:p>
            <a:pPr marL="517525" lvl="0" indent="-517525" defTabSz="1008063" eaLnBrk="0" fontAlgn="base" hangingPunct="0">
              <a:lnSpc>
                <a:spcPct val="93000"/>
              </a:lnSpc>
              <a:spcAft>
                <a:spcPct val="0"/>
              </a:spcAft>
              <a:buClr>
                <a:srgbClr val="660000"/>
              </a:buClr>
              <a:buSzPct val="70000"/>
              <a:buFont typeface="Wingdings" panose="05000000000000000000" pitchFamily="2" charset="2"/>
              <a:buChar char="o"/>
            </a:pPr>
            <a:r>
              <a:rPr lang="el-GR" sz="3000" kern="0" dirty="0">
                <a:solidFill>
                  <a:srgbClr val="000000"/>
                </a:solidFill>
              </a:rPr>
              <a:t>Εάν </a:t>
            </a:r>
            <a:r>
              <a:rPr lang="el-GR" sz="3000" b="1" kern="0" dirty="0" smtClean="0">
                <a:solidFill>
                  <a:srgbClr val="000000"/>
                </a:solidFill>
              </a:rPr>
              <a:t>δεν</a:t>
            </a:r>
            <a:r>
              <a:rPr lang="el-GR" sz="3000" kern="0" dirty="0" smtClean="0">
                <a:solidFill>
                  <a:srgbClr val="000000"/>
                </a:solidFill>
              </a:rPr>
              <a:t> ταιριάζουν</a:t>
            </a:r>
            <a:r>
              <a:rPr lang="en-US" sz="3000" kern="0" dirty="0">
                <a:solidFill>
                  <a:srgbClr val="000000"/>
                </a:solidFill>
              </a:rPr>
              <a:t>, </a:t>
            </a:r>
            <a:r>
              <a:rPr lang="el-GR" sz="3000" kern="0" dirty="0">
                <a:solidFill>
                  <a:srgbClr val="000000"/>
                </a:solidFill>
              </a:rPr>
              <a:t>προχωράει στην επόμενη θέση του </a:t>
            </a:r>
            <a:r>
              <a:rPr lang="el-GR" sz="3000" kern="0" dirty="0" smtClean="0">
                <a:solidFill>
                  <a:srgbClr val="000000"/>
                </a:solidFill>
              </a:rPr>
              <a:t>πίνακα, </a:t>
            </a:r>
            <a:r>
              <a:rPr lang="el-GR" sz="3000" kern="0" dirty="0">
                <a:solidFill>
                  <a:srgbClr val="000000"/>
                </a:solidFill>
              </a:rPr>
              <a:t>και επαναλαμβάνει τον έλεγχο</a:t>
            </a:r>
            <a:r>
              <a:rPr lang="en-US" sz="3000" kern="0" dirty="0">
                <a:solidFill>
                  <a:srgbClr val="000000"/>
                </a:solidFill>
              </a:rPr>
              <a:t>.</a:t>
            </a:r>
          </a:p>
          <a:p>
            <a:pPr marL="517525" lvl="0" indent="-517525" defTabSz="1008063" eaLnBrk="0" fontAlgn="base" hangingPunct="0">
              <a:lnSpc>
                <a:spcPct val="93000"/>
              </a:lnSpc>
              <a:spcAft>
                <a:spcPct val="0"/>
              </a:spcAft>
              <a:buClr>
                <a:srgbClr val="660000"/>
              </a:buClr>
              <a:buSzPct val="70000"/>
              <a:buFont typeface="Wingdings" panose="05000000000000000000" pitchFamily="2" charset="2"/>
              <a:buChar char="o"/>
            </a:pPr>
            <a:r>
              <a:rPr lang="el-GR" sz="3000" kern="0" dirty="0">
                <a:solidFill>
                  <a:srgbClr val="000000"/>
                </a:solidFill>
              </a:rPr>
              <a:t>Η </a:t>
            </a:r>
            <a:r>
              <a:rPr lang="el-GR" sz="3000" kern="0" dirty="0" smtClean="0">
                <a:solidFill>
                  <a:srgbClr val="000000"/>
                </a:solidFill>
              </a:rPr>
              <a:t>διαδικασία, </a:t>
            </a:r>
            <a:r>
              <a:rPr lang="el-GR" sz="3000" kern="0" dirty="0">
                <a:solidFill>
                  <a:srgbClr val="000000"/>
                </a:solidFill>
              </a:rPr>
              <a:t>συνεχίζει μέχρι να βρεθεί το </a:t>
            </a:r>
            <a:r>
              <a:rPr lang="el-GR" sz="3000" kern="0" dirty="0" smtClean="0">
                <a:solidFill>
                  <a:srgbClr val="000000"/>
                </a:solidFill>
              </a:rPr>
              <a:t>στοιχείο </a:t>
            </a:r>
            <a:r>
              <a:rPr lang="el-GR" sz="3000" kern="0" dirty="0">
                <a:solidFill>
                  <a:srgbClr val="000000"/>
                </a:solidFill>
              </a:rPr>
              <a:t>ή να τελειώσουν όλα τα στοιχεία του πίνακα</a:t>
            </a:r>
            <a:r>
              <a:rPr lang="en-US" sz="3000" kern="0" dirty="0">
                <a:solidFill>
                  <a:srgbClr val="000000"/>
                </a:solidFill>
              </a:rPr>
              <a:t>.</a:t>
            </a:r>
          </a:p>
          <a:p>
            <a:pPr marL="517525" lvl="0" indent="-517525" defTabSz="1008063" eaLnBrk="0" fontAlgn="base" hangingPunct="0">
              <a:lnSpc>
                <a:spcPct val="93000"/>
              </a:lnSpc>
              <a:spcAft>
                <a:spcPct val="0"/>
              </a:spcAft>
              <a:buClr>
                <a:srgbClr val="660000"/>
              </a:buClr>
              <a:buSzPct val="70000"/>
              <a:buFont typeface="Wingdings" panose="05000000000000000000" pitchFamily="2" charset="2"/>
              <a:buChar char="o"/>
            </a:pPr>
            <a:r>
              <a:rPr lang="el-GR" sz="3000" kern="0" dirty="0">
                <a:solidFill>
                  <a:srgbClr val="000000"/>
                </a:solidFill>
              </a:rPr>
              <a:t>Εάν δεν βρεθεί το υπό αναζήτηση στοιχείο, τότε είναι καλή πρακτική να επιστραφεί η τιμή</a:t>
            </a:r>
            <a:r>
              <a:rPr lang="en-US" sz="3000" kern="0" dirty="0">
                <a:solidFill>
                  <a:srgbClr val="000000"/>
                </a:solidFill>
              </a:rPr>
              <a:t> -</a:t>
            </a:r>
            <a:r>
              <a:rPr lang="en-US" sz="3000" kern="0" dirty="0" smtClean="0">
                <a:solidFill>
                  <a:srgbClr val="000000"/>
                </a:solidFill>
              </a:rPr>
              <a:t>1</a:t>
            </a:r>
            <a:r>
              <a:rPr lang="el-GR" sz="3000" kern="0" dirty="0" smtClean="0">
                <a:solidFill>
                  <a:srgbClr val="000000"/>
                </a:solidFill>
              </a:rPr>
              <a:t>, </a:t>
            </a:r>
            <a:r>
              <a:rPr lang="el-GR" sz="3000" kern="0" dirty="0">
                <a:solidFill>
                  <a:srgbClr val="000000"/>
                </a:solidFill>
              </a:rPr>
              <a:t>για να δείξει ότι τελείωσαν τα στοιχεία του </a:t>
            </a:r>
            <a:r>
              <a:rPr lang="el-GR" sz="3000" kern="0" dirty="0" smtClean="0">
                <a:solidFill>
                  <a:srgbClr val="000000"/>
                </a:solidFill>
              </a:rPr>
              <a:t>πίνακα, </a:t>
            </a:r>
            <a:r>
              <a:rPr lang="el-GR" sz="3000" kern="0" dirty="0">
                <a:solidFill>
                  <a:srgbClr val="000000"/>
                </a:solidFill>
              </a:rPr>
              <a:t>χωρίς να βρεθεί το υπό </a:t>
            </a:r>
            <a:r>
              <a:rPr lang="el-GR" sz="3000" kern="0" dirty="0" smtClean="0">
                <a:solidFill>
                  <a:srgbClr val="000000"/>
                </a:solidFill>
              </a:rPr>
              <a:t>αναζήτηση</a:t>
            </a:r>
            <a:r>
              <a:rPr lang="en-US" sz="3000" kern="0" dirty="0" smtClean="0">
                <a:solidFill>
                  <a:srgbClr val="000000"/>
                </a:solidFill>
              </a:rPr>
              <a:t>.</a:t>
            </a:r>
            <a:endParaRPr lang="en-US" sz="30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22</a:t>
            </a:fld>
            <a:endParaRPr lang="el-GR" sz="1400" dirty="0">
              <a:solidFill>
                <a:schemeClr val="tx1"/>
              </a:solidFill>
            </a:endParaRPr>
          </a:p>
        </p:txBody>
      </p:sp>
    </p:spTree>
    <p:extLst>
      <p:ext uri="{BB962C8B-B14F-4D97-AF65-F5344CB8AC3E}">
        <p14:creationId xmlns:p14="http://schemas.microsoft.com/office/powerpoint/2010/main" val="31202970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1143000"/>
          </a:xfrm>
        </p:spPr>
        <p:txBody>
          <a:bodyPr/>
          <a:lstStyle/>
          <a:p>
            <a:r>
              <a:rPr lang="el-GR" b="1" dirty="0"/>
              <a:t>Σειριακή </a:t>
            </a:r>
            <a:r>
              <a:rPr lang="el-GR" b="1" dirty="0" smtClean="0"/>
              <a:t>αναζήτηση</a:t>
            </a:r>
            <a:r>
              <a:rPr lang="en-US" b="1" dirty="0"/>
              <a:t>: Version 1</a:t>
            </a:r>
            <a:endParaRPr lang="el-GR" b="1" dirty="0"/>
          </a:p>
        </p:txBody>
      </p:sp>
      <p:sp>
        <p:nvSpPr>
          <p:cNvPr id="3" name="Θέση περιεχομένου 1" descr="Πρόγραμμα: # include, s t d i o τελεία h. Enter, # define, N 10. Enter, int main, άγκιστρο. Enter, int a, αγκύλη N, κλείσιμο αγκύλης, =  άγκιστρο, 50, κόμμα 10, κόμμα100, κόμμα 30, κόμμα 20, κόμμα 70, κόμμα 40, κόμμα 80, κόμμα 60, κόμμα 90, κλείσιμο αγκίστρου. Enter, int x, κόμμα i, κόμμα pos = -1. Enter, print f, \ n, εισαγωγή του υπό αναζήτηση αριθμού. Enter, scan f, % d, κόμμα &amp; x. Enter, / asterisc, σειριακή αναζήτηση, asterisc /. Enter, for, i = 0, ερωτηματικό, i μικρότερο του N, ερωτηματικό, i + +. Enter, if, x = = a, αγκύλη i, κλείσιμο αγκύλης. Enter, pos = i. Enter, if, pos,  ! =, -1. Enter, print f, \ n, βρέθηκε στη θέση % d, \ n, κόμμα pos + 1. Enter, else. Enter, print f, \ n, δεν βρέθηκε, \ n. Enter, return 0. Enter, κλείσιμο αγκίστρου.&#10;"/>
          <p:cNvSpPr>
            <a:spLocks noGrp="1"/>
          </p:cNvSpPr>
          <p:nvPr>
            <p:ph sz="half" idx="1"/>
            <p:custDataLst>
              <p:tags r:id="rId1"/>
            </p:custDataLst>
          </p:nvPr>
        </p:nvSpPr>
        <p:spPr>
          <a:xfrm>
            <a:off x="457200" y="1268760"/>
            <a:ext cx="5122912" cy="5184576"/>
          </a:xfrm>
        </p:spPr>
        <p:txBody>
          <a:bodyPr>
            <a:normAutofit fontScale="92500" lnSpcReduction="20000"/>
          </a:bodyPr>
          <a:lstStyle/>
          <a:p>
            <a:pPr marL="0" lvl="0" indent="0" defTabSz="449263" fontAlgn="base" hangingPunct="0">
              <a:lnSpc>
                <a:spcPct val="10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10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#define N 10</a:t>
            </a:r>
          </a:p>
          <a:p>
            <a:pPr marL="0" lvl="0" indent="0" defTabSz="449263" fontAlgn="base" hangingPunct="0">
              <a:lnSpc>
                <a:spcPct val="10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10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a[N] = {50,10,100,30,20,70,40,80,60,90};</a:t>
            </a:r>
          </a:p>
          <a:p>
            <a:pPr marL="0" lvl="0" indent="0" defTabSz="449263" fontAlgn="base" hangingPunct="0">
              <a:lnSpc>
                <a:spcPct val="10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x,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pos</a:t>
            </a:r>
            <a:r>
              <a:rPr lang="en-US" sz="2200" b="1" dirty="0" smtClean="0">
                <a:solidFill>
                  <a:srgbClr val="C00000"/>
                </a:solidFill>
                <a:ea typeface="Arial Unicode MS" panose="020B0604020202020204" pitchFamily="34" charset="-128"/>
                <a:cs typeface="Arial Unicode MS" panose="020B0604020202020204" pitchFamily="34" charset="-128"/>
              </a:rPr>
              <a:t> =- 1</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Εισαγωγή του υπό αναζήτηση   </a:t>
            </a:r>
          </a:p>
          <a:p>
            <a:pPr marL="0" lvl="0" indent="0" defTabSz="449263" fontAlgn="base" hangingPunct="0">
              <a:lnSpc>
                <a:spcPct val="103000"/>
              </a:lnSpc>
              <a:spcBef>
                <a:spcPct val="0"/>
              </a:spcBef>
              <a:spcAft>
                <a:spcPct val="0"/>
              </a:spcAft>
              <a:buClr>
                <a:srgbClr val="000000"/>
              </a:buClr>
              <a:buSzPct val="100000"/>
              <a:buNone/>
            </a:pPr>
            <a:r>
              <a:rPr lang="el-GR" sz="2200" dirty="0" smtClean="0">
                <a:solidFill>
                  <a:srgbClr val="000000"/>
                </a:solidFill>
                <a:ea typeface="Arial Unicode MS" panose="020B0604020202020204" pitchFamily="34" charset="-128"/>
                <a:cs typeface="Arial Unicode MS" panose="020B0604020202020204" pitchFamily="34" charset="-128"/>
              </a:rPr>
              <a:t>    αριθμού</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scanf</a:t>
            </a:r>
            <a:r>
              <a:rPr lang="en-US" sz="2200" dirty="0" smtClean="0">
                <a:solidFill>
                  <a:srgbClr val="000000"/>
                </a:solidFill>
                <a:ea typeface="Arial Unicode MS" panose="020B0604020202020204" pitchFamily="34" charset="-128"/>
                <a:cs typeface="Arial Unicode MS" panose="020B0604020202020204" pitchFamily="34" charset="-128"/>
              </a:rPr>
              <a:t>("%d", &amp;x);</a:t>
            </a:r>
          </a:p>
          <a:p>
            <a:pPr marL="0" lvl="0" indent="0" defTabSz="449263" fontAlgn="base" hangingPunct="0">
              <a:lnSpc>
                <a:spcPct val="103000"/>
              </a:lnSpc>
              <a:spcBef>
                <a:spcPct val="0"/>
              </a:spcBef>
              <a:spcAft>
                <a:spcPct val="0"/>
              </a:spcAft>
              <a:buClr>
                <a:srgbClr val="000000"/>
              </a:buClr>
              <a:buSzPct val="100000"/>
              <a:buNone/>
            </a:pPr>
            <a:r>
              <a:rPr lang="en-US" sz="2200" dirty="0" smtClean="0">
                <a:solidFill>
                  <a:srgbClr val="C00000"/>
                </a:solidFill>
                <a:ea typeface="Arial Unicode MS" panose="020B0604020202020204" pitchFamily="34" charset="-128"/>
                <a:cs typeface="Arial Unicode MS" panose="020B0604020202020204" pitchFamily="34" charset="-128"/>
              </a:rPr>
              <a:t>    </a:t>
            </a:r>
            <a:r>
              <a:rPr lang="en-US" sz="2200" b="1" dirty="0" smtClean="0">
                <a:solidFill>
                  <a:srgbClr val="C00000"/>
                </a:solidFill>
                <a:ea typeface="Arial Unicode MS" panose="020B0604020202020204" pitchFamily="34" charset="-128"/>
                <a:cs typeface="Arial Unicode MS" panose="020B0604020202020204" pitchFamily="34" charset="-128"/>
              </a:rPr>
              <a:t>/* </a:t>
            </a:r>
            <a:r>
              <a:rPr lang="el-GR" sz="2200" b="1" dirty="0" smtClean="0">
                <a:solidFill>
                  <a:srgbClr val="C00000"/>
                </a:solidFill>
                <a:ea typeface="Arial Unicode MS" panose="020B0604020202020204" pitchFamily="34" charset="-128"/>
                <a:cs typeface="Arial Unicode MS" panose="020B0604020202020204" pitchFamily="34" charset="-128"/>
              </a:rPr>
              <a:t>Σειριακή αναζήτηση </a:t>
            </a:r>
            <a:r>
              <a:rPr lang="en-US" sz="22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for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=0;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&lt;N;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if (x == a[</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pos</a:t>
            </a:r>
            <a:r>
              <a:rPr lang="en-US" sz="2200" b="1" dirty="0" smtClean="0">
                <a:solidFill>
                  <a:srgbClr val="C00000"/>
                </a:solidFill>
                <a:ea typeface="Arial Unicode MS" panose="020B0604020202020204" pitchFamily="34" charset="-128"/>
                <a:cs typeface="Arial Unicode MS" panose="020B0604020202020204" pitchFamily="34" charset="-128"/>
              </a:rPr>
              <a:t> =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b="1" dirty="0" smtClean="0">
                <a:solidFill>
                  <a:srgbClr val="000099"/>
                </a:solidFill>
                <a:ea typeface="Arial Unicode MS" panose="020B0604020202020204" pitchFamily="34" charset="-128"/>
                <a:cs typeface="Arial Unicode MS" panose="020B0604020202020204" pitchFamily="34" charset="-128"/>
              </a:rPr>
              <a:t>if (</a:t>
            </a:r>
            <a:r>
              <a:rPr lang="en-US" sz="2200" b="1" dirty="0" err="1" smtClean="0">
                <a:solidFill>
                  <a:srgbClr val="000099"/>
                </a:solidFill>
                <a:ea typeface="Arial Unicode MS" panose="020B0604020202020204" pitchFamily="34" charset="-128"/>
                <a:cs typeface="Arial Unicode MS" panose="020B0604020202020204" pitchFamily="34" charset="-128"/>
              </a:rPr>
              <a:t>pos</a:t>
            </a:r>
            <a:r>
              <a:rPr lang="en-US" sz="2200" b="1" dirty="0" smtClean="0">
                <a:solidFill>
                  <a:srgbClr val="000099"/>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10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        </a:t>
            </a:r>
            <a:r>
              <a:rPr lang="en-US" sz="2200" b="1" dirty="0" err="1" smtClean="0">
                <a:solidFill>
                  <a:srgbClr val="000099"/>
                </a:solidFill>
                <a:ea typeface="Arial Unicode MS" panose="020B0604020202020204" pitchFamily="34" charset="-128"/>
                <a:cs typeface="Arial Unicode MS" panose="020B0604020202020204" pitchFamily="34" charset="-128"/>
              </a:rPr>
              <a:t>printf</a:t>
            </a:r>
            <a:r>
              <a:rPr lang="en-US" sz="2200" b="1" dirty="0" smtClean="0">
                <a:solidFill>
                  <a:srgbClr val="000099"/>
                </a:solidFill>
                <a:ea typeface="Arial Unicode MS" panose="020B0604020202020204" pitchFamily="34" charset="-128"/>
                <a:cs typeface="Arial Unicode MS" panose="020B0604020202020204" pitchFamily="34" charset="-128"/>
              </a:rPr>
              <a:t>("\n\n </a:t>
            </a:r>
            <a:r>
              <a:rPr lang="el-GR" sz="2200" b="1" dirty="0" smtClean="0">
                <a:solidFill>
                  <a:srgbClr val="000099"/>
                </a:solidFill>
                <a:ea typeface="Arial Unicode MS" panose="020B0604020202020204" pitchFamily="34" charset="-128"/>
                <a:cs typeface="Arial Unicode MS" panose="020B0604020202020204" pitchFamily="34" charset="-128"/>
              </a:rPr>
              <a:t>Βρέθηκε στη θέση </a:t>
            </a:r>
            <a:r>
              <a:rPr lang="en-US" sz="2200" b="1" dirty="0" smtClean="0">
                <a:solidFill>
                  <a:srgbClr val="000099"/>
                </a:solidFill>
                <a:ea typeface="Arial Unicode MS" panose="020B0604020202020204" pitchFamily="34" charset="-128"/>
                <a:cs typeface="Arial Unicode MS" panose="020B0604020202020204" pitchFamily="34" charset="-128"/>
              </a:rPr>
              <a:t>%d! \n\n", 	pos+1);</a:t>
            </a:r>
          </a:p>
          <a:p>
            <a:pPr marL="0" lvl="0" indent="0" defTabSz="449263" fontAlgn="base" hangingPunct="0">
              <a:lnSpc>
                <a:spcPct val="10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10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        </a:t>
            </a:r>
            <a:r>
              <a:rPr lang="en-US" sz="2200" b="1" dirty="0" err="1" smtClean="0">
                <a:solidFill>
                  <a:srgbClr val="000099"/>
                </a:solidFill>
                <a:ea typeface="Arial Unicode MS" panose="020B0604020202020204" pitchFamily="34" charset="-128"/>
                <a:cs typeface="Arial Unicode MS" panose="020B0604020202020204" pitchFamily="34" charset="-128"/>
              </a:rPr>
              <a:t>printf</a:t>
            </a:r>
            <a:r>
              <a:rPr lang="en-US" sz="2200" b="1" dirty="0" smtClean="0">
                <a:solidFill>
                  <a:srgbClr val="000099"/>
                </a:solidFill>
                <a:ea typeface="Arial Unicode MS" panose="020B0604020202020204" pitchFamily="34" charset="-128"/>
                <a:cs typeface="Arial Unicode MS" panose="020B0604020202020204" pitchFamily="34" charset="-128"/>
              </a:rPr>
              <a:t>("\n\n </a:t>
            </a:r>
            <a:r>
              <a:rPr lang="el-GR" sz="2200" b="1" dirty="0" smtClean="0">
                <a:solidFill>
                  <a:srgbClr val="000099"/>
                </a:solidFill>
                <a:ea typeface="Arial Unicode MS" panose="020B0604020202020204" pitchFamily="34" charset="-128"/>
                <a:cs typeface="Arial Unicode MS" panose="020B0604020202020204" pitchFamily="34" charset="-128"/>
              </a:rPr>
              <a:t>ΔΕΝ βρέθηκε! </a:t>
            </a:r>
            <a:r>
              <a:rPr lang="en-US" sz="2200" b="1" dirty="0" smtClean="0">
                <a:solidFill>
                  <a:srgbClr val="000099"/>
                </a:solidFill>
                <a:ea typeface="Arial Unicode MS" panose="020B0604020202020204" pitchFamily="34" charset="-128"/>
                <a:cs typeface="Arial Unicode MS" panose="020B0604020202020204" pitchFamily="34" charset="-128"/>
              </a:rPr>
              <a:t>\n\n");</a:t>
            </a:r>
          </a:p>
          <a:p>
            <a:pPr marL="0" lvl="0" indent="0" defTabSz="449263" fontAlgn="base" hangingPunct="0">
              <a:lnSpc>
                <a:spcPct val="10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10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περιεχομένου 2"/>
          <p:cNvSpPr>
            <a:spLocks noGrp="1"/>
          </p:cNvSpPr>
          <p:nvPr>
            <p:ph sz="half" idx="2"/>
          </p:nvPr>
        </p:nvSpPr>
        <p:spPr>
          <a:xfrm>
            <a:off x="5580112" y="1268760"/>
            <a:ext cx="3106688" cy="5184576"/>
          </a:xfrm>
        </p:spPr>
        <p:txBody>
          <a:bodyPr>
            <a:normAutofit fontScale="92500" lnSpcReduction="20000"/>
          </a:bodyPr>
          <a:lstStyle/>
          <a:p>
            <a:pPr marL="0" lvl="0" indent="0" defTabSz="449263" fontAlgn="base" hangingPunct="0">
              <a:lnSpc>
                <a:spcPct val="93000"/>
              </a:lnSpc>
              <a:spcBef>
                <a:spcPct val="50000"/>
              </a:spcBef>
              <a:spcAft>
                <a:spcPct val="0"/>
              </a:spcAft>
              <a:buClr>
                <a:srgbClr val="000000"/>
              </a:buClr>
              <a:buSzPct val="100000"/>
              <a:buNone/>
            </a:pPr>
            <a:r>
              <a:rPr lang="el-GR" sz="3000" b="1" dirty="0">
                <a:solidFill>
                  <a:srgbClr val="D301C4"/>
                </a:solidFill>
                <a:ea typeface="Arial Unicode MS" panose="020B0604020202020204" pitchFamily="34" charset="-128"/>
                <a:cs typeface="Arial Unicode MS" panose="020B0604020202020204" pitchFamily="34" charset="-128"/>
              </a:rPr>
              <a:t>Ναι, αλλά εάν το </a:t>
            </a:r>
            <a:r>
              <a:rPr lang="en-US" sz="3000" b="1" dirty="0" smtClean="0">
                <a:solidFill>
                  <a:srgbClr val="D301C4"/>
                </a:solidFill>
                <a:ea typeface="Arial Unicode MS" panose="020B0604020202020204" pitchFamily="34" charset="-128"/>
                <a:cs typeface="Arial Unicode MS" panose="020B0604020202020204" pitchFamily="34" charset="-128"/>
              </a:rPr>
              <a:t>x</a:t>
            </a:r>
            <a:r>
              <a:rPr lang="el-GR" sz="3000" b="1" dirty="0" smtClean="0">
                <a:solidFill>
                  <a:srgbClr val="D301C4"/>
                </a:solidFill>
                <a:ea typeface="Arial Unicode MS" panose="020B0604020202020204" pitchFamily="34" charset="-128"/>
                <a:cs typeface="Arial Unicode MS" panose="020B0604020202020204" pitchFamily="34" charset="-128"/>
              </a:rPr>
              <a:t>,</a:t>
            </a:r>
            <a:r>
              <a:rPr lang="en-US" sz="3000" b="1" dirty="0" smtClean="0">
                <a:solidFill>
                  <a:srgbClr val="D301C4"/>
                </a:solidFill>
                <a:ea typeface="Arial Unicode MS" panose="020B0604020202020204" pitchFamily="34" charset="-128"/>
                <a:cs typeface="Arial Unicode MS" panose="020B0604020202020204" pitchFamily="34" charset="-128"/>
              </a:rPr>
              <a:t> </a:t>
            </a:r>
            <a:r>
              <a:rPr lang="el-GR" sz="3000" b="1" dirty="0">
                <a:solidFill>
                  <a:srgbClr val="D301C4"/>
                </a:solidFill>
                <a:ea typeface="Arial Unicode MS" panose="020B0604020202020204" pitchFamily="34" charset="-128"/>
                <a:cs typeface="Arial Unicode MS" panose="020B0604020202020204" pitchFamily="34" charset="-128"/>
              </a:rPr>
              <a:t>είναι το πρώτο στοιχείο του πίνακα</a:t>
            </a:r>
            <a:r>
              <a:rPr lang="en-US" sz="3000" b="1" dirty="0">
                <a:solidFill>
                  <a:srgbClr val="D301C4"/>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l-GR" sz="3000" b="1" dirty="0">
                <a:solidFill>
                  <a:srgbClr val="D301C4"/>
                </a:solidFill>
                <a:ea typeface="Arial Unicode MS" panose="020B0604020202020204" pitchFamily="34" charset="-128"/>
                <a:cs typeface="Arial Unicode MS" panose="020B0604020202020204" pitchFamily="34" charset="-128"/>
              </a:rPr>
              <a:t>Ο βρόγχος θα επαναληφθεί έτσι και </a:t>
            </a:r>
            <a:r>
              <a:rPr lang="el-GR" sz="3000" b="1" dirty="0" smtClean="0">
                <a:solidFill>
                  <a:srgbClr val="D301C4"/>
                </a:solidFill>
                <a:ea typeface="Arial Unicode MS" panose="020B0604020202020204" pitchFamily="34" charset="-128"/>
                <a:cs typeface="Arial Unicode MS" panose="020B0604020202020204" pitchFamily="34" charset="-128"/>
              </a:rPr>
              <a:t>αλλιώς, </a:t>
            </a:r>
            <a:r>
              <a:rPr lang="el-GR" sz="3000" b="1" dirty="0">
                <a:solidFill>
                  <a:srgbClr val="D301C4"/>
                </a:solidFill>
                <a:ea typeface="Arial Unicode MS" panose="020B0604020202020204" pitchFamily="34" charset="-128"/>
                <a:cs typeface="Arial Unicode MS" panose="020B0604020202020204" pitchFamily="34" charset="-128"/>
              </a:rPr>
              <a:t>Ν φορές</a:t>
            </a:r>
            <a:r>
              <a:rPr lang="en-US" sz="3000" b="1" dirty="0">
                <a:solidFill>
                  <a:srgbClr val="D301C4"/>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l-GR" sz="3000" b="1" dirty="0">
                <a:solidFill>
                  <a:srgbClr val="C00000"/>
                </a:solidFill>
                <a:ea typeface="Arial Unicode MS" panose="020B0604020202020204" pitchFamily="34" charset="-128"/>
                <a:cs typeface="Arial Unicode MS" panose="020B0604020202020204" pitchFamily="34" charset="-128"/>
              </a:rPr>
              <a:t>Χάσιμο πολύτιμου υπολογιστικού </a:t>
            </a:r>
            <a:r>
              <a:rPr lang="el-GR" sz="3000" b="1" dirty="0" smtClean="0">
                <a:solidFill>
                  <a:srgbClr val="C00000"/>
                </a:solidFill>
                <a:ea typeface="Arial Unicode MS" panose="020B0604020202020204" pitchFamily="34" charset="-128"/>
                <a:cs typeface="Arial Unicode MS" panose="020B0604020202020204" pitchFamily="34" charset="-128"/>
              </a:rPr>
              <a:t>χρόνου</a:t>
            </a:r>
            <a:r>
              <a:rPr lang="el-GR" sz="3000" b="1" dirty="0">
                <a:solidFill>
                  <a:srgbClr val="C00000"/>
                </a:solidFill>
                <a:ea typeface="Arial Unicode MS" panose="020B0604020202020204" pitchFamily="34" charset="-128"/>
                <a:cs typeface="Arial Unicode MS" panose="020B0604020202020204" pitchFamily="34" charset="-128"/>
              </a:rPr>
              <a:t>.</a:t>
            </a:r>
            <a:endParaRPr lang="en-US" sz="3000" b="1" dirty="0">
              <a:solidFill>
                <a:srgbClr val="C00000"/>
              </a:solidFill>
              <a:ea typeface="Arial Unicode MS" panose="020B0604020202020204" pitchFamily="34" charset="-128"/>
              <a:cs typeface="Arial Unicode MS" panose="020B0604020202020204" pitchFamily="34" charset="-128"/>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23</a:t>
            </a:fld>
            <a:endParaRPr lang="el-GR" sz="1400" dirty="0">
              <a:solidFill>
                <a:schemeClr val="tx1"/>
              </a:solidFill>
            </a:endParaRPr>
          </a:p>
        </p:txBody>
      </p:sp>
    </p:spTree>
    <p:extLst>
      <p:ext uri="{BB962C8B-B14F-4D97-AF65-F5344CB8AC3E}">
        <p14:creationId xmlns:p14="http://schemas.microsoft.com/office/powerpoint/2010/main" val="37898032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1143000"/>
          </a:xfrm>
        </p:spPr>
        <p:txBody>
          <a:bodyPr/>
          <a:lstStyle/>
          <a:p>
            <a:r>
              <a:rPr lang="el-GR" b="1" dirty="0"/>
              <a:t>Σειριακή </a:t>
            </a:r>
            <a:r>
              <a:rPr lang="el-GR" b="1" dirty="0" smtClean="0"/>
              <a:t>αναζήτηση</a:t>
            </a:r>
            <a:r>
              <a:rPr lang="en-US" b="1" dirty="0"/>
              <a:t>: Version 2</a:t>
            </a:r>
            <a:endParaRPr lang="el-GR" b="1" dirty="0"/>
          </a:p>
        </p:txBody>
      </p:sp>
      <p:sp>
        <p:nvSpPr>
          <p:cNvPr id="3" name="Θέση περιεχομένου 1" descr="Τμήμα προγράμματος:  Λύση: με while αντί για for.&#10;/ asterisc, sequential search, asterisc /. Enter, i = 0. Enter, while, i μικρότερο του N, σύμβολο σύζευξης, pos = = -1, άγκιστρο. Enter, if, x = =  a, αγκύλη i, κλείσιμο αγκύλης. Enter, pos = i. Enter, i + +. Enter, κλείσιμο αγκίστρου. Το υπόλοιπο πρόγραμμα παραμένει το ίδιο.&#10;  &#10;"/>
          <p:cNvSpPr>
            <a:spLocks noGrp="1"/>
          </p:cNvSpPr>
          <p:nvPr>
            <p:ph idx="1"/>
            <p:custDataLst>
              <p:tags r:id="rId1"/>
            </p:custDataLst>
          </p:nvPr>
        </p:nvSpPr>
        <p:spPr>
          <a:xfrm>
            <a:off x="457200" y="1124744"/>
            <a:ext cx="8229600" cy="5328592"/>
          </a:xfrm>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#define N 10</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a[N] = {50,10,100,30,20,70,40,80,60,90};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x,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pos</a:t>
            </a:r>
            <a:r>
              <a:rPr lang="en-US" sz="2200" dirty="0" smtClean="0">
                <a:solidFill>
                  <a:srgbClr val="000000"/>
                </a:solidFill>
                <a:ea typeface="Arial Unicode MS" panose="020B0604020202020204" pitchFamily="34" charset="-128"/>
                <a:cs typeface="Arial Unicode MS" panose="020B0604020202020204" pitchFamily="34" charset="-128"/>
              </a:rPr>
              <a:t>=-1;</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Εισαγωγή του υπό αναζήτηση αριθμού : </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scanf</a:t>
            </a:r>
            <a:r>
              <a:rPr lang="en-US" sz="2200" dirty="0" smtClean="0">
                <a:solidFill>
                  <a:srgbClr val="000000"/>
                </a:solidFill>
                <a:ea typeface="Arial Unicode MS" panose="020B0604020202020204" pitchFamily="34" charset="-128"/>
                <a:cs typeface="Arial Unicode MS" panose="020B0604020202020204" pitchFamily="34" charset="-128"/>
              </a:rPr>
              <a:t>("%d", &amp;x);</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 Sequential Search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    </a:t>
            </a:r>
            <a:r>
              <a:rPr lang="en-US" sz="2200" b="1" dirty="0" err="1" smtClean="0">
                <a:solidFill>
                  <a:srgbClr val="000099"/>
                </a:solidFill>
                <a:ea typeface="Arial Unicode MS" panose="020B0604020202020204" pitchFamily="34" charset="-128"/>
                <a:cs typeface="Arial Unicode MS" panose="020B0604020202020204" pitchFamily="34" charset="-128"/>
              </a:rPr>
              <a:t>i</a:t>
            </a:r>
            <a:r>
              <a:rPr lang="en-US" sz="2200" b="1" dirty="0" smtClean="0">
                <a:solidFill>
                  <a:srgbClr val="000099"/>
                </a:solidFill>
                <a:ea typeface="Arial Unicode MS" panose="020B0604020202020204" pitchFamily="34" charset="-128"/>
                <a:cs typeface="Arial Unicode MS" panose="020B0604020202020204" pitchFamily="34" charset="-128"/>
              </a:rPr>
              <a:t>=0;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a:t>
            </a:r>
            <a:r>
              <a:rPr lang="en-US" sz="2200" b="1" dirty="0" smtClean="0">
                <a:solidFill>
                  <a:srgbClr val="000099"/>
                </a:solidFill>
                <a:ea typeface="Arial Unicode MS" panose="020B0604020202020204" pitchFamily="34" charset="-128"/>
                <a:cs typeface="Arial Unicode MS" panose="020B0604020202020204" pitchFamily="34" charset="-128"/>
              </a:rPr>
              <a:t>while (</a:t>
            </a:r>
            <a:r>
              <a:rPr lang="en-US" sz="2200" b="1" dirty="0" err="1" smtClean="0">
                <a:solidFill>
                  <a:srgbClr val="000099"/>
                </a:solidFill>
                <a:ea typeface="Arial Unicode MS" panose="020B0604020202020204" pitchFamily="34" charset="-128"/>
                <a:cs typeface="Arial Unicode MS" panose="020B0604020202020204" pitchFamily="34" charset="-128"/>
              </a:rPr>
              <a:t>i</a:t>
            </a:r>
            <a:r>
              <a:rPr lang="en-US" sz="2200" b="1" dirty="0" smtClean="0">
                <a:solidFill>
                  <a:srgbClr val="000099"/>
                </a:solidFill>
                <a:ea typeface="Arial Unicode MS" panose="020B0604020202020204" pitchFamily="34" charset="-128"/>
                <a:cs typeface="Arial Unicode MS" panose="020B0604020202020204" pitchFamily="34" charset="-128"/>
              </a:rPr>
              <a:t>&lt;N &amp;&amp; </a:t>
            </a:r>
            <a:r>
              <a:rPr lang="en-US" sz="2200" b="1" dirty="0" err="1" smtClean="0">
                <a:solidFill>
                  <a:srgbClr val="000099"/>
                </a:solidFill>
                <a:ea typeface="Arial Unicode MS" panose="020B0604020202020204" pitchFamily="34" charset="-128"/>
                <a:cs typeface="Arial Unicode MS" panose="020B0604020202020204" pitchFamily="34" charset="-128"/>
              </a:rPr>
              <a:t>pos</a:t>
            </a:r>
            <a:r>
              <a:rPr lang="en-US" sz="2200" b="1" dirty="0" smtClean="0">
                <a:solidFill>
                  <a:srgbClr val="000099"/>
                </a:solidFill>
                <a:ea typeface="Arial Unicode MS" panose="020B0604020202020204" pitchFamily="34" charset="-128"/>
                <a:cs typeface="Arial Unicode MS" panose="020B0604020202020204" pitchFamily="34" charset="-128"/>
              </a:rPr>
              <a:t>==-1) {</a:t>
            </a:r>
            <a:r>
              <a:rPr lang="en-US" sz="2000" b="1" dirty="0" smtClean="0">
                <a:solidFill>
                  <a:srgbClr val="000099"/>
                </a:solidFill>
                <a:ea typeface="Arial Unicode MS" panose="020B0604020202020204" pitchFamily="34" charset="-128"/>
                <a:cs typeface="Arial Unicode MS" panose="020B0604020202020204" pitchFamily="34" charset="-128"/>
              </a:rPr>
              <a:t>			</a:t>
            </a:r>
            <a:r>
              <a:rPr lang="el-GR" sz="2600" b="1" dirty="0" smtClean="0">
                <a:solidFill>
                  <a:srgbClr val="000099"/>
                </a:solidFill>
                <a:ea typeface="Arial Unicode MS" panose="020B0604020202020204" pitchFamily="34" charset="-128"/>
                <a:cs typeface="Arial Unicode MS" panose="020B0604020202020204" pitchFamily="34" charset="-128"/>
              </a:rPr>
              <a:t>Λύση: με </a:t>
            </a:r>
            <a:r>
              <a:rPr lang="en-US" sz="2600" b="1" dirty="0" smtClean="0">
                <a:solidFill>
                  <a:srgbClr val="000099"/>
                </a:solidFill>
                <a:ea typeface="Arial Unicode MS" panose="020B0604020202020204" pitchFamily="34" charset="-128"/>
                <a:cs typeface="Arial Unicode MS" panose="020B0604020202020204" pitchFamily="34" charset="-128"/>
              </a:rPr>
              <a:t>while</a:t>
            </a:r>
            <a:r>
              <a:rPr lang="el-GR" sz="2600" b="1" dirty="0" smtClean="0">
                <a:solidFill>
                  <a:srgbClr val="000099"/>
                </a:solidFill>
                <a:ea typeface="Arial Unicode MS" panose="020B0604020202020204" pitchFamily="34" charset="-128"/>
                <a:cs typeface="Arial Unicode MS" panose="020B0604020202020204" pitchFamily="34" charset="-128"/>
              </a:rPr>
              <a:t> αντί για </a:t>
            </a:r>
            <a:r>
              <a:rPr lang="en-US" sz="2600" b="1" dirty="0" smtClean="0">
                <a:solidFill>
                  <a:srgbClr val="000099"/>
                </a:solidFill>
                <a:ea typeface="Arial Unicode MS" panose="020B0604020202020204" pitchFamily="34" charset="-128"/>
                <a:cs typeface="Arial Unicode MS" panose="020B0604020202020204" pitchFamily="34" charset="-128"/>
              </a:rPr>
              <a:t>for</a:t>
            </a:r>
            <a:endParaRPr lang="en-US" sz="2000" b="1" dirty="0" smtClean="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a:t>
            </a:r>
            <a:r>
              <a:rPr lang="en-US" sz="2200" b="1" dirty="0" smtClean="0">
                <a:solidFill>
                  <a:srgbClr val="000099"/>
                </a:solidFill>
                <a:ea typeface="Arial Unicode MS" panose="020B0604020202020204" pitchFamily="34" charset="-128"/>
                <a:cs typeface="Arial Unicode MS" panose="020B0604020202020204" pitchFamily="34" charset="-128"/>
              </a:rPr>
              <a:t>      if (x == a[</a:t>
            </a:r>
            <a:r>
              <a:rPr lang="en-US" sz="2200" b="1" dirty="0" err="1" smtClean="0">
                <a:solidFill>
                  <a:srgbClr val="000099"/>
                </a:solidFill>
                <a:ea typeface="Arial Unicode MS" panose="020B0604020202020204" pitchFamily="34" charset="-128"/>
                <a:cs typeface="Arial Unicode MS" panose="020B0604020202020204" pitchFamily="34" charset="-128"/>
              </a:rPr>
              <a:t>i</a:t>
            </a:r>
            <a:r>
              <a:rPr lang="en-US" sz="22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            </a:t>
            </a:r>
            <a:r>
              <a:rPr lang="en-US" sz="2200" b="1" dirty="0" err="1" smtClean="0">
                <a:solidFill>
                  <a:srgbClr val="000099"/>
                </a:solidFill>
                <a:ea typeface="Arial Unicode MS" panose="020B0604020202020204" pitchFamily="34" charset="-128"/>
                <a:cs typeface="Arial Unicode MS" panose="020B0604020202020204" pitchFamily="34" charset="-128"/>
              </a:rPr>
              <a:t>pos</a:t>
            </a:r>
            <a:r>
              <a:rPr lang="en-US" sz="2200" b="1" dirty="0" smtClean="0">
                <a:solidFill>
                  <a:srgbClr val="000099"/>
                </a:solidFill>
                <a:ea typeface="Arial Unicode MS" panose="020B0604020202020204" pitchFamily="34" charset="-128"/>
                <a:cs typeface="Arial Unicode MS" panose="020B0604020202020204" pitchFamily="34" charset="-128"/>
              </a:rPr>
              <a:t> = </a:t>
            </a:r>
            <a:r>
              <a:rPr lang="en-US" sz="2200" b="1" dirty="0" err="1" smtClean="0">
                <a:solidFill>
                  <a:srgbClr val="000099"/>
                </a:solidFill>
                <a:ea typeface="Arial Unicode MS" panose="020B0604020202020204" pitchFamily="34" charset="-128"/>
                <a:cs typeface="Arial Unicode MS" panose="020B0604020202020204" pitchFamily="34" charset="-128"/>
              </a:rPr>
              <a:t>i</a:t>
            </a:r>
            <a:r>
              <a:rPr lang="en-US" sz="22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        </a:t>
            </a:r>
            <a:r>
              <a:rPr lang="en-US" sz="2200" b="1" dirty="0" err="1" smtClean="0">
                <a:solidFill>
                  <a:srgbClr val="000099"/>
                </a:solidFill>
                <a:ea typeface="Arial Unicode MS" panose="020B0604020202020204" pitchFamily="34" charset="-128"/>
                <a:cs typeface="Arial Unicode MS" panose="020B0604020202020204" pitchFamily="34" charset="-128"/>
              </a:rPr>
              <a:t>i</a:t>
            </a:r>
            <a:r>
              <a:rPr lang="en-US" sz="22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if (</a:t>
            </a:r>
            <a:r>
              <a:rPr lang="en-US" sz="2200" dirty="0" err="1" smtClean="0">
                <a:solidFill>
                  <a:srgbClr val="000000"/>
                </a:solidFill>
                <a:ea typeface="Arial Unicode MS" panose="020B0604020202020204" pitchFamily="34" charset="-128"/>
                <a:cs typeface="Arial Unicode MS" panose="020B0604020202020204" pitchFamily="34" charset="-128"/>
              </a:rPr>
              <a:t>pos</a:t>
            </a:r>
            <a:r>
              <a:rPr lang="en-US" sz="2200" dirty="0" smtClean="0">
                <a:solidFill>
                  <a:srgbClr val="0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a:t>
            </a:r>
            <a:r>
              <a:rPr lang="el-GR" sz="2200" b="1" dirty="0" smtClean="0">
                <a:solidFill>
                  <a:srgbClr val="000099"/>
                </a:solidFill>
                <a:ea typeface="Arial Unicode MS" panose="020B0604020202020204" pitchFamily="34" charset="-128"/>
                <a:cs typeface="Arial Unicode MS" panose="020B0604020202020204" pitchFamily="34" charset="-128"/>
              </a:rPr>
              <a:t>Βρέθηκε στη θέση</a:t>
            </a:r>
            <a:r>
              <a:rPr lang="el-GR" sz="2200" dirty="0" smtClean="0">
                <a:solidFill>
                  <a:srgbClr val="000000"/>
                </a:solidFill>
                <a:ea typeface="Arial Unicode MS" panose="020B0604020202020204" pitchFamily="34" charset="-128"/>
                <a:cs typeface="Arial Unicode MS" panose="020B0604020202020204" pitchFamily="34" charset="-128"/>
              </a:rPr>
              <a:t> </a:t>
            </a:r>
            <a:r>
              <a:rPr lang="en-US" sz="2200" dirty="0" smtClean="0">
                <a:solidFill>
                  <a:srgbClr val="000000"/>
                </a:solidFill>
                <a:ea typeface="Arial Unicode MS" panose="020B0604020202020204" pitchFamily="34" charset="-128"/>
                <a:cs typeface="Arial Unicode MS" panose="020B0604020202020204" pitchFamily="34" charset="-128"/>
              </a:rPr>
              <a:t>%d! \n\n", pos+1);</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a:t>
            </a:r>
            <a:r>
              <a:rPr lang="el-GR" sz="2200" b="1" dirty="0" smtClean="0">
                <a:solidFill>
                  <a:srgbClr val="000099"/>
                </a:solidFill>
                <a:ea typeface="Arial Unicode MS" panose="020B0604020202020204" pitchFamily="34" charset="-128"/>
                <a:cs typeface="Arial Unicode MS" panose="020B0604020202020204" pitchFamily="34" charset="-128"/>
              </a:rPr>
              <a:t>ΔΕΝ βρέθηκε! </a:t>
            </a:r>
            <a:r>
              <a:rPr lang="en-US" sz="22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24</a:t>
            </a:fld>
            <a:endParaRPr lang="el-GR" sz="1400" dirty="0">
              <a:solidFill>
                <a:schemeClr val="tx1"/>
              </a:solidFill>
            </a:endParaRPr>
          </a:p>
        </p:txBody>
      </p:sp>
    </p:spTree>
    <p:extLst>
      <p:ext uri="{BB962C8B-B14F-4D97-AF65-F5344CB8AC3E}">
        <p14:creationId xmlns:p14="http://schemas.microsoft.com/office/powerpoint/2010/main" val="7235489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274638"/>
            <a:ext cx="8496944" cy="1143000"/>
          </a:xfrm>
        </p:spPr>
        <p:txBody>
          <a:bodyPr>
            <a:noAutofit/>
          </a:bodyPr>
          <a:lstStyle/>
          <a:p>
            <a:r>
              <a:rPr lang="el-GR" b="1" dirty="0"/>
              <a:t>Σειριακή </a:t>
            </a:r>
            <a:r>
              <a:rPr lang="el-GR" b="1" dirty="0" smtClean="0"/>
              <a:t>αναζήτηση</a:t>
            </a:r>
            <a:r>
              <a:rPr lang="el-GR" b="1" dirty="0"/>
              <a:t>:</a:t>
            </a:r>
            <a:r>
              <a:rPr lang="en-US" b="1" dirty="0" smtClean="0"/>
              <a:t> </a:t>
            </a:r>
            <a:r>
              <a:rPr lang="en-US" b="1" dirty="0">
                <a:solidFill>
                  <a:prstClr val="black"/>
                </a:solidFill>
              </a:rPr>
              <a:t>Version 3 </a:t>
            </a:r>
            <a:r>
              <a:rPr lang="en-US" b="1" dirty="0" smtClean="0"/>
              <a:t>(</a:t>
            </a:r>
            <a:r>
              <a:rPr lang="el-GR" b="1" dirty="0"/>
              <a:t>ταξινομημένος πίνακας</a:t>
            </a:r>
            <a:r>
              <a:rPr lang="en-US" b="1" dirty="0" smtClean="0"/>
              <a:t>)</a:t>
            </a:r>
            <a:endParaRPr lang="el-GR" b="1" dirty="0"/>
          </a:p>
        </p:txBody>
      </p:sp>
      <p:sp>
        <p:nvSpPr>
          <p:cNvPr id="3" name="Θέση περιεχομένου 1" descr="Τμήμα προγράμματος: Εάν ο πίνακας είναι ταξινομημένος, δηλαδή: int a, αγκύλη N, κλείσιμο αγκύλης, = άγκιστρο, 10, κόμμα 20, κόμμα 30, κόμμα  40, κόμμα 50, κόμμα 60, κόμμα 70, κόμμα 80, κόμμα 90, κόμμα 100, κλείσιμο αγκίστρου. Τότε, στην έκφραση ελέγχου της while, προστίθεται ένας ακόμη όρος. Ο όρος: x μεγαλύτερο ή ίσο του a, αγκύλη i, κλείσιμο αγκύλης. Ουσιαστικά, ζητάμε από την εντολή while να σταματήσει την επανάληψη, όταν ο υπό αναζήτηση αριθμός έχει βρεθεί. Αναλυτικά η while θα είναι ως εξής: &#10; i = 0. Enter, while, i μικρότερο του N, σύμβολο σύζευξης, pos = = -1, σύμβολο σύζευξης, x μεγαλύτερο ή ίσο του a, αγκύλη i, κλείσιμο  αγκύλης, άγκιστρο. Enter, if, x = =  a, αγκύλη i, κλείσιμο αγκύλης. Enter, pos = i. Enter, i + +. Enter, κλείσιμο αγκίστρου.&#10;"/>
          <p:cNvSpPr>
            <a:spLocks noGrp="1"/>
          </p:cNvSpPr>
          <p:nvPr>
            <p:ph sz="half" idx="1"/>
            <p:custDataLst>
              <p:tags r:id="rId1"/>
            </p:custDataLst>
          </p:nvPr>
        </p:nvSpPr>
        <p:spPr>
          <a:xfrm>
            <a:off x="457200" y="1556792"/>
            <a:ext cx="5987008" cy="4968552"/>
          </a:xfrm>
        </p:spPr>
        <p:txBody>
          <a:bodyPr>
            <a:normAutofit/>
          </a:bodyPr>
          <a:lstStyle/>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N 10</a:t>
            </a:r>
          </a:p>
          <a:p>
            <a:pPr marL="0" lvl="0" indent="0" defTabSz="449263" fontAlgn="base" hangingPunct="0">
              <a:lnSpc>
                <a:spcPct val="8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a[N] = {10,20,30,40,50,60,70,80,90,100};</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x,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pos</a:t>
            </a:r>
            <a:r>
              <a:rPr lang="en-US" sz="2000" dirty="0" smtClean="0">
                <a:solidFill>
                  <a:srgbClr val="0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του υπό αναζήτηση αριθμού </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&amp;x);</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 Sequential Search (sorted array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99"/>
                </a:solidFill>
                <a:ea typeface="Arial Unicode MS" panose="020B0604020202020204" pitchFamily="34" charset="-128"/>
                <a:cs typeface="Arial Unicode MS" panose="020B0604020202020204" pitchFamily="34" charset="-128"/>
              </a:rPr>
              <a:t>i</a:t>
            </a:r>
            <a:r>
              <a:rPr lang="en-US" sz="2000" b="1" dirty="0" smtClean="0">
                <a:solidFill>
                  <a:srgbClr val="000099"/>
                </a:solidFill>
                <a:ea typeface="Arial Unicode MS" panose="020B0604020202020204" pitchFamily="34" charset="-128"/>
                <a:cs typeface="Arial Unicode MS" panose="020B0604020202020204" pitchFamily="34" charset="-128"/>
              </a:rPr>
              <a:t>=0;</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while (</a:t>
            </a:r>
            <a:r>
              <a:rPr lang="en-US" sz="2000" b="1" dirty="0" err="1" smtClean="0">
                <a:solidFill>
                  <a:srgbClr val="000099"/>
                </a:solidFill>
                <a:ea typeface="Arial Unicode MS" panose="020B0604020202020204" pitchFamily="34" charset="-128"/>
                <a:cs typeface="Arial Unicode MS" panose="020B0604020202020204" pitchFamily="34" charset="-128"/>
              </a:rPr>
              <a:t>i</a:t>
            </a:r>
            <a:r>
              <a:rPr lang="en-US" sz="2000" b="1" dirty="0" smtClean="0">
                <a:solidFill>
                  <a:srgbClr val="000099"/>
                </a:solidFill>
                <a:ea typeface="Arial Unicode MS" panose="020B0604020202020204" pitchFamily="34" charset="-128"/>
                <a:cs typeface="Arial Unicode MS" panose="020B0604020202020204" pitchFamily="34" charset="-128"/>
              </a:rPr>
              <a:t>&lt;N &amp;&amp; </a:t>
            </a:r>
            <a:r>
              <a:rPr lang="en-US" sz="2000" b="1" dirty="0" err="1" smtClean="0">
                <a:solidFill>
                  <a:srgbClr val="000099"/>
                </a:solidFill>
                <a:ea typeface="Arial Unicode MS" panose="020B0604020202020204" pitchFamily="34" charset="-128"/>
                <a:cs typeface="Arial Unicode MS" panose="020B0604020202020204" pitchFamily="34" charset="-128"/>
              </a:rPr>
              <a:t>pos</a:t>
            </a:r>
            <a:r>
              <a:rPr lang="en-US" sz="2000" b="1" dirty="0" smtClean="0">
                <a:solidFill>
                  <a:srgbClr val="000099"/>
                </a:solidFill>
                <a:ea typeface="Arial Unicode MS" panose="020B0604020202020204" pitchFamily="34" charset="-128"/>
                <a:cs typeface="Arial Unicode MS" panose="020B0604020202020204" pitchFamily="34" charset="-128"/>
              </a:rPr>
              <a:t>==-1 </a:t>
            </a:r>
            <a:r>
              <a:rPr lang="en-US" sz="2000" b="1" dirty="0" smtClean="0">
                <a:solidFill>
                  <a:srgbClr val="993300"/>
                </a:solidFill>
                <a:ea typeface="Arial Unicode MS" panose="020B0604020202020204" pitchFamily="34" charset="-128"/>
                <a:cs typeface="Arial Unicode MS" panose="020B0604020202020204" pitchFamily="34" charset="-128"/>
              </a:rPr>
              <a:t>&amp;&amp; x&gt;=a[</a:t>
            </a:r>
            <a:r>
              <a:rPr lang="en-US" sz="2000" b="1" dirty="0" err="1" smtClean="0">
                <a:solidFill>
                  <a:srgbClr val="993300"/>
                </a:solidFill>
                <a:ea typeface="Arial Unicode MS" panose="020B0604020202020204" pitchFamily="34" charset="-128"/>
                <a:cs typeface="Arial Unicode MS" panose="020B0604020202020204" pitchFamily="34" charset="-128"/>
              </a:rPr>
              <a:t>i</a:t>
            </a:r>
            <a:r>
              <a:rPr lang="en-US" sz="2000" b="1" dirty="0" smtClean="0">
                <a:solidFill>
                  <a:srgbClr val="993300"/>
                </a:solidFill>
                <a:ea typeface="Arial Unicode MS" panose="020B0604020202020204" pitchFamily="34" charset="-128"/>
                <a:cs typeface="Arial Unicode MS" panose="020B0604020202020204" pitchFamily="34" charset="-128"/>
              </a:rPr>
              <a:t>]</a:t>
            </a:r>
            <a:r>
              <a:rPr lang="en-US" sz="2000" b="1"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if (x == a[</a:t>
            </a:r>
            <a:r>
              <a:rPr lang="en-US" sz="2000" b="1" dirty="0" err="1" smtClean="0">
                <a:solidFill>
                  <a:srgbClr val="000099"/>
                </a:solidFill>
                <a:ea typeface="Arial Unicode MS" panose="020B0604020202020204" pitchFamily="34" charset="-128"/>
                <a:cs typeface="Arial Unicode MS" panose="020B0604020202020204" pitchFamily="34" charset="-128"/>
              </a:rPr>
              <a:t>i</a:t>
            </a:r>
            <a:r>
              <a:rPr lang="en-US" sz="20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a:t>
            </a:r>
            <a:r>
              <a:rPr lang="en-US" sz="2000" b="1" dirty="0" err="1" smtClean="0">
                <a:solidFill>
                  <a:srgbClr val="000099"/>
                </a:solidFill>
                <a:ea typeface="Arial Unicode MS" panose="020B0604020202020204" pitchFamily="34" charset="-128"/>
                <a:cs typeface="Arial Unicode MS" panose="020B0604020202020204" pitchFamily="34" charset="-128"/>
              </a:rPr>
              <a:t>pos</a:t>
            </a:r>
            <a:r>
              <a:rPr lang="en-US" sz="2000" b="1" dirty="0" smtClean="0">
                <a:solidFill>
                  <a:srgbClr val="000099"/>
                </a:solidFill>
                <a:ea typeface="Arial Unicode MS" panose="020B0604020202020204" pitchFamily="34" charset="-128"/>
                <a:cs typeface="Arial Unicode MS" panose="020B0604020202020204" pitchFamily="34" charset="-128"/>
              </a:rPr>
              <a:t> = </a:t>
            </a:r>
            <a:r>
              <a:rPr lang="en-US" sz="2000" b="1" dirty="0" err="1" smtClean="0">
                <a:solidFill>
                  <a:srgbClr val="000099"/>
                </a:solidFill>
                <a:ea typeface="Arial Unicode MS" panose="020B0604020202020204" pitchFamily="34" charset="-128"/>
                <a:cs typeface="Arial Unicode MS" panose="020B0604020202020204" pitchFamily="34" charset="-128"/>
              </a:rPr>
              <a:t>i</a:t>
            </a:r>
            <a:r>
              <a:rPr lang="en-US" sz="20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a:t>
            </a:r>
            <a:r>
              <a:rPr lang="en-US" sz="2000" b="1" dirty="0" err="1" smtClean="0">
                <a:solidFill>
                  <a:srgbClr val="000099"/>
                </a:solidFill>
                <a:ea typeface="Arial Unicode MS" panose="020B0604020202020204" pitchFamily="34" charset="-128"/>
                <a:cs typeface="Arial Unicode MS" panose="020B0604020202020204" pitchFamily="34" charset="-128"/>
              </a:rPr>
              <a:t>i</a:t>
            </a:r>
            <a:r>
              <a:rPr lang="en-US" sz="20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a:t>
            </a:r>
            <a:r>
              <a:rPr lang="en-US" sz="2000" dirty="0" err="1" smtClean="0">
                <a:solidFill>
                  <a:srgbClr val="000000"/>
                </a:solidFill>
                <a:ea typeface="Arial Unicode MS" panose="020B0604020202020204" pitchFamily="34" charset="-128"/>
                <a:cs typeface="Arial Unicode MS" panose="020B0604020202020204" pitchFamily="34" charset="-128"/>
              </a:rPr>
              <a:t>pos</a:t>
            </a:r>
            <a:r>
              <a:rPr lang="en-US" sz="2000" dirty="0" smtClean="0">
                <a:solidFill>
                  <a:srgbClr val="0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Βρέθηκε στη θέση </a:t>
            </a:r>
            <a:r>
              <a:rPr lang="en-US" sz="2000" dirty="0" smtClean="0">
                <a:solidFill>
                  <a:srgbClr val="000000"/>
                </a:solidFill>
                <a:ea typeface="Arial Unicode MS" panose="020B0604020202020204" pitchFamily="34" charset="-128"/>
                <a:cs typeface="Arial Unicode MS" panose="020B0604020202020204" pitchFamily="34" charset="-128"/>
              </a:rPr>
              <a:t>%d! \n\n", pos+1);</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ΔΕΝ βρέθηκε! </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 }</a:t>
            </a:r>
          </a:p>
          <a:p>
            <a:endParaRPr lang="en-US" dirty="0"/>
          </a:p>
        </p:txBody>
      </p:sp>
      <p:sp>
        <p:nvSpPr>
          <p:cNvPr id="4" name="Θέση περιεχομένου 2" descr="."/>
          <p:cNvSpPr>
            <a:spLocks noGrp="1"/>
          </p:cNvSpPr>
          <p:nvPr>
            <p:ph sz="half" idx="2"/>
          </p:nvPr>
        </p:nvSpPr>
        <p:spPr>
          <a:xfrm>
            <a:off x="6444208" y="1556792"/>
            <a:ext cx="2242592" cy="4968552"/>
          </a:xfrm>
        </p:spPr>
        <p:txBody>
          <a:bodyPr>
            <a:normAutofit/>
          </a:bodyPr>
          <a:lstStyle/>
          <a:p>
            <a:pPr marL="0" lvl="0" indent="0" defTabSz="449263" fontAlgn="base" hangingPunct="0">
              <a:lnSpc>
                <a:spcPct val="93000"/>
              </a:lnSpc>
              <a:spcBef>
                <a:spcPct val="50000"/>
              </a:spcBef>
              <a:spcAft>
                <a:spcPct val="0"/>
              </a:spcAft>
              <a:buClr>
                <a:srgbClr val="000000"/>
              </a:buClr>
              <a:buSzPct val="100000"/>
              <a:buNone/>
            </a:pPr>
            <a:r>
              <a:rPr lang="el-GR" b="1" dirty="0">
                <a:solidFill>
                  <a:srgbClr val="993300"/>
                </a:solidFill>
                <a:ea typeface="Arial Unicode MS" panose="020B0604020202020204" pitchFamily="34" charset="-128"/>
                <a:cs typeface="Arial Unicode MS" panose="020B0604020202020204" pitchFamily="34" charset="-128"/>
              </a:rPr>
              <a:t>Εάν το</a:t>
            </a:r>
            <a:r>
              <a:rPr lang="en-US" b="1" dirty="0">
                <a:solidFill>
                  <a:srgbClr val="993300"/>
                </a:solidFill>
                <a:ea typeface="Arial Unicode MS" panose="020B0604020202020204" pitchFamily="34" charset="-128"/>
                <a:cs typeface="Arial Unicode MS" panose="020B0604020202020204" pitchFamily="34" charset="-128"/>
              </a:rPr>
              <a:t> </a:t>
            </a:r>
            <a:r>
              <a:rPr lang="en-US" b="1" dirty="0" smtClean="0">
                <a:solidFill>
                  <a:srgbClr val="993300"/>
                </a:solidFill>
                <a:ea typeface="Arial Unicode MS" panose="020B0604020202020204" pitchFamily="34" charset="-128"/>
                <a:cs typeface="Arial Unicode MS" panose="020B0604020202020204" pitchFamily="34" charset="-128"/>
              </a:rPr>
              <a:t>x</a:t>
            </a:r>
            <a:r>
              <a:rPr lang="el-GR" b="1" dirty="0">
                <a:solidFill>
                  <a:srgbClr val="993300"/>
                </a:solidFill>
                <a:ea typeface="Arial Unicode MS" panose="020B0604020202020204" pitchFamily="34" charset="-128"/>
                <a:cs typeface="Arial Unicode MS" panose="020B0604020202020204" pitchFamily="34" charset="-128"/>
              </a:rPr>
              <a:t> </a:t>
            </a:r>
            <a:r>
              <a:rPr lang="en-US" b="1" dirty="0" smtClean="0">
                <a:solidFill>
                  <a:srgbClr val="993300"/>
                </a:solidFill>
                <a:ea typeface="Arial Unicode MS" panose="020B0604020202020204" pitchFamily="34" charset="-128"/>
                <a:cs typeface="Arial Unicode MS" panose="020B0604020202020204" pitchFamily="34" charset="-128"/>
              </a:rPr>
              <a:t>&lt;</a:t>
            </a:r>
            <a:r>
              <a:rPr lang="el-GR" b="1" dirty="0" smtClean="0">
                <a:solidFill>
                  <a:srgbClr val="993300"/>
                </a:solidFill>
                <a:ea typeface="Arial Unicode MS" panose="020B0604020202020204" pitchFamily="34" charset="-128"/>
                <a:cs typeface="Arial Unicode MS" panose="020B0604020202020204" pitchFamily="34" charset="-128"/>
              </a:rPr>
              <a:t> </a:t>
            </a:r>
            <a:r>
              <a:rPr lang="en-US" b="1" dirty="0" smtClean="0">
                <a:solidFill>
                  <a:srgbClr val="993300"/>
                </a:solidFill>
                <a:ea typeface="Arial Unicode MS" panose="020B0604020202020204" pitchFamily="34" charset="-128"/>
                <a:cs typeface="Arial Unicode MS" panose="020B0604020202020204" pitchFamily="34" charset="-128"/>
              </a:rPr>
              <a:t>=</a:t>
            </a:r>
            <a:r>
              <a:rPr lang="el-GR" b="1" dirty="0" smtClean="0">
                <a:solidFill>
                  <a:srgbClr val="993300"/>
                </a:solidFill>
                <a:ea typeface="Arial Unicode MS" panose="020B0604020202020204" pitchFamily="34" charset="-128"/>
                <a:cs typeface="Arial Unicode MS" panose="020B0604020202020204" pitchFamily="34" charset="-128"/>
              </a:rPr>
              <a:t> </a:t>
            </a:r>
            <a:r>
              <a:rPr lang="en-US" b="1" dirty="0" smtClean="0">
                <a:solidFill>
                  <a:srgbClr val="993300"/>
                </a:solidFill>
                <a:ea typeface="Arial Unicode MS" panose="020B0604020202020204" pitchFamily="34" charset="-128"/>
                <a:cs typeface="Arial Unicode MS" panose="020B0604020202020204" pitchFamily="34" charset="-128"/>
              </a:rPr>
              <a:t>a[current</a:t>
            </a:r>
            <a:r>
              <a:rPr lang="en-US" b="1" dirty="0">
                <a:solidFill>
                  <a:srgbClr val="993300"/>
                </a:solidFill>
                <a:ea typeface="Arial Unicode MS" panose="020B0604020202020204" pitchFamily="34" charset="-128"/>
                <a:cs typeface="Arial Unicode MS" panose="020B0604020202020204" pitchFamily="34" charset="-128"/>
              </a:rPr>
              <a:t>] </a:t>
            </a:r>
            <a:r>
              <a:rPr lang="el-GR" b="1" dirty="0">
                <a:solidFill>
                  <a:srgbClr val="993300"/>
                </a:solidFill>
                <a:ea typeface="Arial Unicode MS" panose="020B0604020202020204" pitchFamily="34" charset="-128"/>
                <a:cs typeface="Arial Unicode MS" panose="020B0604020202020204" pitchFamily="34" charset="-128"/>
              </a:rPr>
              <a:t>τότε δεν υπάρχει λόγος να συνεχίζουμε να ψάχνουμε</a:t>
            </a:r>
            <a:r>
              <a:rPr lang="en-US" b="1" dirty="0">
                <a:solidFill>
                  <a:srgbClr val="9933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l-GR" b="1" dirty="0">
                <a:solidFill>
                  <a:srgbClr val="993300"/>
                </a:solidFill>
                <a:ea typeface="Arial Unicode MS" panose="020B0604020202020204" pitchFamily="34" charset="-128"/>
                <a:cs typeface="Arial Unicode MS" panose="020B0604020202020204" pitchFamily="34" charset="-128"/>
              </a:rPr>
              <a:t>Γιατί</a:t>
            </a:r>
            <a:r>
              <a:rPr lang="en-US" b="1" dirty="0">
                <a:solidFill>
                  <a:srgbClr val="993300"/>
                </a:solidFill>
                <a:ea typeface="Arial Unicode MS" panose="020B0604020202020204" pitchFamily="34" charset="-128"/>
                <a:cs typeface="Arial Unicode MS" panose="020B0604020202020204" pitchFamily="34" charset="-128"/>
              </a:rPr>
              <a:t>?</a:t>
            </a:r>
            <a:endParaRPr lang="en-US" b="1" dirty="0">
              <a:solidFill>
                <a:srgbClr val="FF3300"/>
              </a:solidFill>
              <a:ea typeface="Arial Unicode MS" panose="020B0604020202020204" pitchFamily="34" charset="-128"/>
              <a:cs typeface="Arial Unicode MS" panose="020B0604020202020204" pitchFamily="34" charset="-128"/>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25</a:t>
            </a:fld>
            <a:endParaRPr lang="el-GR" sz="1400" dirty="0">
              <a:solidFill>
                <a:schemeClr val="tx1"/>
              </a:solidFill>
            </a:endParaRPr>
          </a:p>
        </p:txBody>
      </p:sp>
    </p:spTree>
    <p:extLst>
      <p:ext uri="{BB962C8B-B14F-4D97-AF65-F5344CB8AC3E}">
        <p14:creationId xmlns:p14="http://schemas.microsoft.com/office/powerpoint/2010/main" val="15238904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Αναζητήσεις</a:t>
            </a:r>
          </a:p>
        </p:txBody>
      </p:sp>
      <p:sp>
        <p:nvSpPr>
          <p:cNvPr id="3" name="Θέση περιεχομένου 1"/>
          <p:cNvSpPr>
            <a:spLocks noGrp="1"/>
          </p:cNvSpPr>
          <p:nvPr>
            <p:ph idx="1"/>
          </p:nvPr>
        </p:nvSpPr>
        <p:spPr bwMode="gray"/>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Εκτός από την σειριακή </a:t>
            </a:r>
            <a:r>
              <a:rPr lang="el-GR" kern="0" dirty="0" smtClean="0">
                <a:solidFill>
                  <a:srgbClr val="000000"/>
                </a:solidFill>
              </a:rPr>
              <a:t>αναζήτηση, </a:t>
            </a:r>
            <a:r>
              <a:rPr lang="el-GR" kern="0" dirty="0">
                <a:solidFill>
                  <a:srgbClr val="000000"/>
                </a:solidFill>
              </a:rPr>
              <a:t>η οποία είναι σχετικά </a:t>
            </a:r>
            <a:r>
              <a:rPr lang="el-GR" kern="0" dirty="0" smtClean="0">
                <a:solidFill>
                  <a:srgbClr val="000000"/>
                </a:solidFill>
              </a:rPr>
              <a:t>αργή, υπάρχει και η </a:t>
            </a:r>
            <a:r>
              <a:rPr lang="el-GR" b="1" kern="0" dirty="0" smtClean="0">
                <a:solidFill>
                  <a:srgbClr val="0000CC"/>
                </a:solidFill>
              </a:rPr>
              <a:t>δυαδική</a:t>
            </a:r>
            <a:r>
              <a:rPr lang="el-GR" kern="0" dirty="0" smtClean="0">
                <a:solidFill>
                  <a:srgbClr val="000000"/>
                </a:solidFill>
              </a:rPr>
              <a:t> αναζήτηση, </a:t>
            </a:r>
            <a:r>
              <a:rPr lang="el-GR" kern="0" dirty="0">
                <a:solidFill>
                  <a:srgbClr val="000000"/>
                </a:solidFill>
              </a:rPr>
              <a:t>(πολύ γρήγορη, ίσως η ταχύτερη</a:t>
            </a:r>
            <a:r>
              <a:rPr lang="el-GR" kern="0" dirty="0" smtClean="0">
                <a:solidFill>
                  <a:srgbClr val="000000"/>
                </a:solidFill>
              </a:rPr>
              <a:t>).</a:t>
            </a:r>
            <a:endParaRPr lang="el-GR" sz="28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26</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4479056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Συμβολοσειρές (</a:t>
            </a:r>
            <a:r>
              <a:rPr lang="en-US" b="1" dirty="0"/>
              <a:t>strings)</a:t>
            </a:r>
            <a:endParaRPr lang="el-GR" b="1" dirty="0"/>
          </a:p>
        </p:txBody>
      </p:sp>
      <p:sp>
        <p:nvSpPr>
          <p:cNvPr id="3" name="Θέση περιεχομένου 1"/>
          <p:cNvSpPr>
            <a:spLocks noGrp="1"/>
          </p:cNvSpPr>
          <p:nvPr>
            <p:ph idx="1"/>
          </p:nvPr>
        </p:nvSpPr>
        <p:spPr bwMode="gray"/>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800" kern="0" dirty="0">
                <a:solidFill>
                  <a:srgbClr val="000000"/>
                </a:solidFill>
              </a:rPr>
              <a:t>Κάθε ακολουθία χαρακτήρων </a:t>
            </a:r>
            <a:r>
              <a:rPr lang="el-GR" sz="2800" kern="0" dirty="0" smtClean="0">
                <a:solidFill>
                  <a:srgbClr val="000000"/>
                </a:solidFill>
              </a:rPr>
              <a:t>μπαίνει μέσα </a:t>
            </a:r>
            <a:r>
              <a:rPr lang="el-GR" sz="2800" kern="0" dirty="0">
                <a:solidFill>
                  <a:srgbClr val="000000"/>
                </a:solidFill>
              </a:rPr>
              <a:t>σε διπλά εισαγωγικά</a:t>
            </a:r>
            <a:r>
              <a:rPr lang="en-IE" sz="2800"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sz="2400" kern="0" dirty="0">
                <a:solidFill>
                  <a:srgbClr val="000000"/>
                </a:solidFill>
              </a:rPr>
              <a:t>Παραδείγματα</a:t>
            </a:r>
            <a:r>
              <a:rPr lang="en-IE" sz="2400" kern="0" dirty="0">
                <a:solidFill>
                  <a:srgbClr val="000000"/>
                </a:solidFill>
              </a:rPr>
              <a:t>:  “John”, “</a:t>
            </a:r>
            <a:r>
              <a:rPr lang="el-GR" sz="2400" kern="0" dirty="0">
                <a:solidFill>
                  <a:srgbClr val="000000"/>
                </a:solidFill>
              </a:rPr>
              <a:t>Ηλίας Σάββας</a:t>
            </a:r>
            <a:r>
              <a:rPr lang="en-IE" sz="2400" kern="0" dirty="0">
                <a:solidFill>
                  <a:srgbClr val="000000"/>
                </a:solidFill>
              </a:rPr>
              <a:t>”, “</a:t>
            </a:r>
            <a:r>
              <a:rPr lang="en-IE" sz="2400" kern="0" dirty="0" smtClean="0">
                <a:solidFill>
                  <a:srgbClr val="000000"/>
                </a:solidFill>
              </a:rPr>
              <a:t>Hello”, </a:t>
            </a:r>
            <a:r>
              <a:rPr lang="en-IE" sz="2400" kern="0" dirty="0">
                <a:solidFill>
                  <a:srgbClr val="000000"/>
                </a:solidFill>
              </a:rPr>
              <a:t>“</a:t>
            </a:r>
            <a:r>
              <a:rPr lang="el-GR" sz="2400" kern="0" dirty="0">
                <a:solidFill>
                  <a:srgbClr val="000000"/>
                </a:solidFill>
              </a:rPr>
              <a:t>Κούμα </a:t>
            </a:r>
            <a:r>
              <a:rPr lang="en-IE" sz="2400" kern="0" dirty="0">
                <a:solidFill>
                  <a:srgbClr val="000000"/>
                </a:solidFill>
              </a:rPr>
              <a:t>12</a:t>
            </a:r>
            <a:r>
              <a:rPr lang="el-GR" sz="2400" kern="0" dirty="0">
                <a:solidFill>
                  <a:srgbClr val="000000"/>
                </a:solidFill>
              </a:rPr>
              <a:t>, Λάρισα</a:t>
            </a:r>
            <a:r>
              <a:rPr lang="en-IE" sz="2400" kern="0" dirty="0">
                <a:solidFill>
                  <a:srgbClr val="000000"/>
                </a:solidFill>
              </a:rPr>
              <a:t>”, </a:t>
            </a:r>
            <a:r>
              <a:rPr lang="el-GR" sz="2400" kern="0" dirty="0" smtClean="0">
                <a:solidFill>
                  <a:srgbClr val="000000"/>
                </a:solidFill>
              </a:rPr>
              <a:t>και τα λοιπά, οι </a:t>
            </a:r>
            <a:r>
              <a:rPr lang="el-GR" sz="2400" kern="0" dirty="0">
                <a:solidFill>
                  <a:srgbClr val="000000"/>
                </a:solidFill>
              </a:rPr>
              <a:t>χαρακτήρες της </a:t>
            </a:r>
            <a:r>
              <a:rPr lang="el-GR" sz="2400" kern="0" dirty="0" smtClean="0">
                <a:solidFill>
                  <a:srgbClr val="000000"/>
                </a:solidFill>
              </a:rPr>
              <a:t>συμβολοσειράς </a:t>
            </a:r>
            <a:r>
              <a:rPr lang="el-GR" sz="2400" kern="0" dirty="0">
                <a:solidFill>
                  <a:srgbClr val="000000"/>
                </a:solidFill>
              </a:rPr>
              <a:t>αποθηκεύονται σε συνεχείς θέσεις στην </a:t>
            </a:r>
            <a:r>
              <a:rPr lang="el-GR" sz="2400" kern="0" dirty="0" smtClean="0">
                <a:solidFill>
                  <a:srgbClr val="000000"/>
                </a:solidFill>
              </a:rPr>
              <a:t>μνήμη.</a:t>
            </a:r>
            <a:endParaRPr lang="en-IE" sz="24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800" kern="0" dirty="0">
                <a:solidFill>
                  <a:srgbClr val="000000"/>
                </a:solidFill>
              </a:rPr>
              <a:t>Οι συμβολοσειρές τερματίζονται από τον χαρακτήρα </a:t>
            </a:r>
            <a:r>
              <a:rPr lang="en-IE" sz="2800" kern="0" dirty="0" smtClean="0">
                <a:solidFill>
                  <a:srgbClr val="000000"/>
                </a:solidFill>
              </a:rPr>
              <a:t>null</a:t>
            </a:r>
            <a:r>
              <a:rPr lang="el-GR" sz="2800" kern="0" dirty="0" smtClean="0">
                <a:solidFill>
                  <a:srgbClr val="000000"/>
                </a:solidFill>
              </a:rPr>
              <a:t>,</a:t>
            </a:r>
            <a:r>
              <a:rPr lang="en-IE" sz="2800" kern="0" dirty="0" smtClean="0">
                <a:solidFill>
                  <a:srgbClr val="000000"/>
                </a:solidFill>
              </a:rPr>
              <a:t> </a:t>
            </a:r>
            <a:r>
              <a:rPr lang="en-IE" sz="2800" kern="0" dirty="0">
                <a:solidFill>
                  <a:srgbClr val="000000"/>
                </a:solidFill>
              </a:rPr>
              <a:t>‘\0’ (</a:t>
            </a:r>
            <a:r>
              <a:rPr lang="el-GR" sz="2800" b="1" kern="0" dirty="0">
                <a:solidFill>
                  <a:srgbClr val="000000"/>
                </a:solidFill>
              </a:rPr>
              <a:t>προσοχή</a:t>
            </a:r>
            <a:r>
              <a:rPr lang="en-IE" sz="2800" kern="0" dirty="0">
                <a:solidFill>
                  <a:srgbClr val="000000"/>
                </a:solidFill>
              </a:rPr>
              <a:t>: </a:t>
            </a:r>
            <a:r>
              <a:rPr lang="el-GR" sz="2800" kern="0" dirty="0">
                <a:solidFill>
                  <a:srgbClr val="000000"/>
                </a:solidFill>
              </a:rPr>
              <a:t>πρέπει πάντα να αφήνουμε χώρο για αυτόν τον χαρακτήρα</a:t>
            </a:r>
            <a:r>
              <a:rPr lang="en-IE" sz="2800"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800" kern="0" dirty="0">
                <a:solidFill>
                  <a:srgbClr val="000000"/>
                </a:solidFill>
              </a:rPr>
              <a:t>Μορφοποίηση συμβολοσειρών</a:t>
            </a:r>
            <a:r>
              <a:rPr lang="en-IE" sz="2800" kern="0" dirty="0">
                <a:solidFill>
                  <a:srgbClr val="000000"/>
                </a:solidFill>
              </a:rPr>
              <a:t>: %</a:t>
            </a:r>
            <a:r>
              <a:rPr lang="en-IE" sz="2800" kern="0" dirty="0" smtClean="0">
                <a:solidFill>
                  <a:srgbClr val="000000"/>
                </a:solidFill>
              </a:rPr>
              <a:t>s</a:t>
            </a:r>
            <a:r>
              <a:rPr lang="el-GR" sz="2800" kern="0" dirty="0" smtClean="0">
                <a:solidFill>
                  <a:srgbClr val="000000"/>
                </a:solidFill>
              </a:rPr>
              <a:t>.</a:t>
            </a:r>
            <a:endParaRPr lang="en-IE" sz="28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27</a:t>
            </a:fld>
            <a:endParaRPr lang="el-GR" sz="1400" dirty="0">
              <a:solidFill>
                <a:schemeClr val="tx1"/>
              </a:solidFill>
            </a:endParaRPr>
          </a:p>
        </p:txBody>
      </p:sp>
    </p:spTree>
    <p:extLst>
      <p:ext uri="{BB962C8B-B14F-4D97-AF65-F5344CB8AC3E}">
        <p14:creationId xmlns:p14="http://schemas.microsoft.com/office/powerpoint/2010/main" val="32616577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Αρχικοποίηση </a:t>
            </a:r>
            <a:r>
              <a:rPr lang="el-GR" b="1" dirty="0" smtClean="0"/>
              <a:t>συμβολοσειρών</a:t>
            </a:r>
            <a:endParaRPr lang="el-GR" b="1" dirty="0"/>
          </a:p>
        </p:txBody>
      </p:sp>
      <p:sp>
        <p:nvSpPr>
          <p:cNvPr id="3" name="Θέση περιεχομένου 1" descr="Τμήμα προγράμματος:  Δήλωση συμβολοσειράς: char s, άνοιγμα κλείσιμο αγκύλης, = άγκιστρο, μονά εισαγωγικά, a, μονά εισαγωγικά, κόμμα, μονά εισαγωγικά, b, μονά εισαγωγικά, κόμμα, μονά εισαγωγικά, c, μονά εισαγωγικά, κόμμα, μονά εισαγωγικά, \ 0, μονά εισαγωγικά, κλείσιμο αγκίστρου. Ή αλλιώς: char s, άνοιγμα κλείσιμο αγκύλης, =, διπλά εισαγωγικά a, b, c, διπλά εισαγωγικά. Το μέγεθος της s είναι: 3. Εκτύπωση συμβολοσειράς: for, i = 0, ερωτηματικό, i μικρότερο του 3, ερωτηματικό, i + +, άγκιστρο. Enter, print f, % c, κόμμα s, αγκύλη i, κλείσιμο αγκύλης, / asterisc, εκτυπώνει τους χαρακτήρες a, b, c, asterisc /. Enter, print f, % s, κόμμα s, / asterisc, εκτυπώνει την συμβολοσειρά a, b, c, asterisc /.&#10;"/>
          <p:cNvSpPr>
            <a:spLocks noGrp="1"/>
          </p:cNvSpPr>
          <p:nvPr>
            <p:ph idx="1"/>
            <p:custDataLst>
              <p:tags r:id="rId1"/>
            </p:custDataLst>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 char s[] = {‘a’, ‘b’, ‘c’, ‘\0’}; ή</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 char s[] = “</a:t>
            </a:r>
            <a:r>
              <a:rPr lang="en-US" kern="0" dirty="0" err="1" smtClean="0">
                <a:solidFill>
                  <a:srgbClr val="000000"/>
                </a:solidFill>
              </a:rPr>
              <a:t>abc</a:t>
            </a:r>
            <a:r>
              <a:rPr lang="en-US" kern="0" dirty="0" smtClean="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 </a:t>
            </a:r>
            <a:r>
              <a:rPr lang="el-GR" kern="0" dirty="0" smtClean="0">
                <a:solidFill>
                  <a:srgbClr val="000000"/>
                </a:solidFill>
              </a:rPr>
              <a:t>το μέγεθος της </a:t>
            </a:r>
            <a:r>
              <a:rPr lang="en-US" kern="0" dirty="0" smtClean="0">
                <a:solidFill>
                  <a:srgbClr val="000000"/>
                </a:solidFill>
              </a:rPr>
              <a:t>s</a:t>
            </a:r>
            <a:r>
              <a:rPr lang="el-GR" kern="0" dirty="0" smtClean="0">
                <a:solidFill>
                  <a:srgbClr val="000000"/>
                </a:solidFill>
              </a:rPr>
              <a:t> είναι: 3</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b="1" kern="0" dirty="0" smtClean="0">
                <a:solidFill>
                  <a:srgbClr val="000000"/>
                </a:solidFill>
              </a:rPr>
              <a:t>Εκτύπωση συμβολοσειράς:</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 for (</a:t>
            </a:r>
            <a:r>
              <a:rPr lang="en-US" kern="0" dirty="0" err="1" smtClean="0">
                <a:solidFill>
                  <a:srgbClr val="000000"/>
                </a:solidFill>
              </a:rPr>
              <a:t>i</a:t>
            </a:r>
            <a:r>
              <a:rPr lang="en-US" kern="0" dirty="0" smtClean="0">
                <a:solidFill>
                  <a:srgbClr val="000000"/>
                </a:solidFill>
              </a:rPr>
              <a:t>=0; </a:t>
            </a:r>
            <a:r>
              <a:rPr lang="en-US" kern="0" dirty="0" err="1" smtClean="0">
                <a:solidFill>
                  <a:srgbClr val="000000"/>
                </a:solidFill>
              </a:rPr>
              <a:t>i</a:t>
            </a:r>
            <a:r>
              <a:rPr lang="en-US" kern="0" dirty="0" smtClean="0">
                <a:solidFill>
                  <a:srgbClr val="000000"/>
                </a:solidFill>
              </a:rPr>
              <a:t>&lt;3; </a:t>
            </a:r>
            <a:r>
              <a:rPr lang="en-US" kern="0" dirty="0" err="1" smtClean="0">
                <a:solidFill>
                  <a:srgbClr val="000000"/>
                </a:solidFill>
              </a:rPr>
              <a:t>i</a:t>
            </a:r>
            <a:r>
              <a:rPr lang="en-US" kern="0" dirty="0" smtClean="0">
                <a:solidFill>
                  <a:srgbClr val="000000"/>
                </a:solidFill>
              </a:rPr>
              <a:t>++) {</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kern="0" dirty="0" err="1" smtClean="0">
                <a:solidFill>
                  <a:srgbClr val="000000"/>
                </a:solidFill>
              </a:rPr>
              <a:t>printf</a:t>
            </a:r>
            <a:r>
              <a:rPr lang="en-US" kern="0" dirty="0" smtClean="0">
                <a:solidFill>
                  <a:srgbClr val="000000"/>
                </a:solidFill>
              </a:rPr>
              <a:t>(“%c”, s[</a:t>
            </a:r>
            <a:r>
              <a:rPr lang="en-US" kern="0" dirty="0" err="1" smtClean="0">
                <a:solidFill>
                  <a:srgbClr val="000000"/>
                </a:solidFill>
              </a:rPr>
              <a:t>i</a:t>
            </a:r>
            <a:r>
              <a:rPr lang="en-US" kern="0" dirty="0" smtClean="0">
                <a:solidFill>
                  <a:srgbClr val="000000"/>
                </a:solidFill>
              </a:rPr>
              <a:t>]); </a:t>
            </a:r>
            <a:r>
              <a:rPr lang="en-US" kern="0" dirty="0" smtClean="0">
                <a:solidFill>
                  <a:srgbClr val="000000"/>
                </a:solidFill>
                <a:sym typeface="Wingdings" panose="05000000000000000000" pitchFamily="2" charset="2"/>
              </a:rPr>
              <a:t> </a:t>
            </a:r>
            <a:r>
              <a:rPr lang="en-US" kern="0" dirty="0" err="1" smtClean="0">
                <a:solidFill>
                  <a:srgbClr val="000000"/>
                </a:solidFill>
                <a:sym typeface="Wingdings" panose="05000000000000000000" pitchFamily="2" charset="2"/>
              </a:rPr>
              <a:t>abc</a:t>
            </a:r>
            <a:endParaRPr lang="en-US" kern="0" dirty="0" smtClean="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err="1" smtClean="0">
                <a:solidFill>
                  <a:srgbClr val="000000"/>
                </a:solidFill>
              </a:rPr>
              <a:t>printf</a:t>
            </a:r>
            <a:r>
              <a:rPr lang="en-US" kern="0" dirty="0" smtClean="0">
                <a:solidFill>
                  <a:srgbClr val="000000"/>
                </a:solidFill>
              </a:rPr>
              <a:t>(“%s”, s); </a:t>
            </a:r>
            <a:r>
              <a:rPr lang="en-US" kern="0" dirty="0" smtClean="0">
                <a:solidFill>
                  <a:srgbClr val="000000"/>
                </a:solidFill>
                <a:sym typeface="Wingdings" panose="05000000000000000000" pitchFamily="2" charset="2"/>
              </a:rPr>
              <a:t> </a:t>
            </a:r>
            <a:r>
              <a:rPr lang="en-US" kern="0" dirty="0" err="1" smtClean="0">
                <a:solidFill>
                  <a:srgbClr val="000000"/>
                </a:solidFill>
                <a:sym typeface="Wingdings" panose="05000000000000000000" pitchFamily="2" charset="2"/>
              </a:rPr>
              <a:t>abc</a:t>
            </a:r>
            <a:endParaRPr lang="en-US" kern="0" dirty="0" smtClean="0">
              <a:solidFill>
                <a:srgbClr val="000000"/>
              </a:solidFill>
            </a:endParaRP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28</a:t>
            </a:fld>
            <a:endParaRPr lang="el-GR" sz="1400" dirty="0">
              <a:solidFill>
                <a:schemeClr val="tx1"/>
              </a:solidFill>
            </a:endParaRPr>
          </a:p>
        </p:txBody>
      </p:sp>
    </p:spTree>
    <p:extLst>
      <p:ext uri="{BB962C8B-B14F-4D97-AF65-F5344CB8AC3E}">
        <p14:creationId xmlns:p14="http://schemas.microsoft.com/office/powerpoint/2010/main" val="15104267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Τίτλος 1"/>
          <p:cNvSpPr>
            <a:spLocks noGrp="1"/>
          </p:cNvSpPr>
          <p:nvPr>
            <p:ph type="title"/>
          </p:nvPr>
        </p:nvSpPr>
        <p:spPr/>
        <p:txBody>
          <a:bodyPr/>
          <a:lstStyle/>
          <a:p>
            <a:r>
              <a:rPr lang="el-GR" b="1" dirty="0">
                <a:solidFill>
                  <a:prstClr val="black"/>
                </a:solidFill>
              </a:rPr>
              <a:t>Παραδείγματα</a:t>
            </a:r>
            <a:endParaRPr lang="el-GR" dirty="0"/>
          </a:p>
        </p:txBody>
      </p:sp>
      <p:grpSp>
        <p:nvGrpSpPr>
          <p:cNvPr id="16" name="Ομάδα 1" descr="Εικόνα που δείχνει ένα παράδειγμα, για το πώς αποθηκεύεται μία συμβολοσειρά στην μνήμη. Πιο αναλυτικά, σε έναν πίνακα Address, θέλουμε να αποθηκεύσουμε μία διεύθυνση οικίας, μέχρι  20 χαρακτήρες. Ο πίνακας, δηλώνεται ως εξής: char, Address, αγκύλη, 20, κλείσιμο αγκύλης, =,  διπλά εισαγωγικά, 12 Hyde Road Str τελεία, διπλά εισαγωγικά. Η εικόνα, δείχνει τους δείκτες, από 0 έως 19, οι οποίοι δείχνουν τις θέσεις μνήμης, όπου έχει αποθηκευτεί ο κάθε χαρακτήρας της συμβολοσειράς. Αναλυτικότερα, οι δείκτες 0 έως 1, δείχνουν τις θέσεις μνήμης, στις οποίες έχει αποθηκευτεί ο αριθμός της διεύθυνσης οικίας, δηλαδή το12. Ο δείκτης 2, αφορά το κενό,  οι δείκτες 3 έως 6, αφορούν την λέξη Hyde, ο δείκτης 7 το κενό, οι δείκτες 8 έως 11 τη λέξη Road, ο 12 το κενό, οι 13 έως16 τη λέξη Str τελεία, και τέλος, ο δείκτης 17 το \ 0, με το οποίο και δηλώνεται το τέλος της συμβολοσειράς. Οι δείκτες 18 και 19 που δείχνουν σε θέσεις μνήμης τις οποίες δεν χρειαστήκαμε, πιθανών να περιέχουν τιμές από προηγούμενες χρήσεις. Για να εμφανίσουμε ολόκληρη την συμβολοσειρά, 12 Hyde Road Str τελεία, γράφουμε: print f, % s, κόμμα Address. Για να εμφανίσουμε μόνο έναν χαρακτήρα π.χ. τον y, γράφουμε: print f, % c, κόμμα Address, αγκύλη 4, κλείσιμο αγκύλης. &#10;&#10;&#10;"/>
          <p:cNvGrpSpPr/>
          <p:nvPr/>
        </p:nvGrpSpPr>
        <p:grpSpPr>
          <a:xfrm>
            <a:off x="467544" y="1556792"/>
            <a:ext cx="8208912" cy="4521136"/>
            <a:chOff x="308200" y="1716176"/>
            <a:chExt cx="8601482" cy="4790898"/>
          </a:xfrm>
        </p:grpSpPr>
        <p:pic>
          <p:nvPicPr>
            <p:cNvPr id="1028" name="Εικόνα 1" desc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1880" y="1716176"/>
              <a:ext cx="7000104"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Εικόνα 2" desc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8200" y="2362288"/>
              <a:ext cx="8527600" cy="2133424"/>
            </a:xfrm>
            <a:prstGeom prst="rect">
              <a:avLst/>
            </a:prstGeom>
          </p:spPr>
        </p:pic>
        <p:pic>
          <p:nvPicPr>
            <p:cNvPr id="1029" name="Εικόνα 3" desc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4182" y="4495712"/>
              <a:ext cx="7175500" cy="2011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3"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29</a:t>
            </a:fld>
            <a:endParaRPr lang="el-GR" sz="1400" dirty="0">
              <a:solidFill>
                <a:schemeClr val="tx1"/>
              </a:solidFill>
            </a:endParaRPr>
          </a:p>
        </p:txBody>
      </p:sp>
      <p:pic>
        <p:nvPicPr>
          <p:cNvPr id="9" name="Εικόνα 1" descr="Εικονίδιο μετάβασης στα Περιεχόμενα.">
            <a:hlinkClick r:id="rId6" action="ppaction://hlinksldjump" tooltip="Επιστροφή στα Περιεχόμενα"/>
          </p:cNvPr>
          <p:cNvPicPr>
            <a:picLocks noChangeAspect="1"/>
          </p:cNvPicPr>
          <p:nvPr/>
        </p:nvPicPr>
        <p:blipFill>
          <a:blip r:embed="rId7">
            <a:extLst>
              <a:ext uri="{BEBA8EAE-BF5A-486C-A8C5-ECC9F3942E4B}">
                <a14:imgProps xmlns:a14="http://schemas.microsoft.com/office/drawing/2010/main">
                  <a14:imgLayer r:embed="rId8">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7281861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smtClean="0"/>
              <a:t>Χρηματοδότηση </a:t>
            </a:r>
          </a:p>
        </p:txBody>
      </p:sp>
      <p:sp>
        <p:nvSpPr>
          <p:cNvPr id="4099" name="Θέση περιεχομένου 1"/>
          <p:cNvSpPr>
            <a:spLocks noGrp="1"/>
          </p:cNvSpPr>
          <p:nvPr>
            <p:ph idx="1"/>
          </p:nvPr>
        </p:nvSpPr>
        <p:spPr/>
        <p:txBody>
          <a:bodyPr/>
          <a:lstStyle/>
          <a:p>
            <a:pPr eaLnBrk="1" hangingPunct="1"/>
            <a:r>
              <a:rPr lang="el-GR" sz="2400" smtClean="0"/>
              <a:t>Το παρόν εκπαιδευτικό υλικό έχει αναπτυχθεί στα πλαίσια του εκπαιδευτικού έργου του διδάσκοντα</a:t>
            </a:r>
            <a:r>
              <a:rPr lang="en-US" sz="2400" smtClean="0"/>
              <a:t>.</a:t>
            </a:r>
            <a:r>
              <a:rPr lang="el-GR" sz="2400" smtClean="0"/>
              <a:t> </a:t>
            </a:r>
          </a:p>
          <a:p>
            <a:pPr eaLnBrk="1" hangingPunct="1"/>
            <a:r>
              <a:rPr lang="el-GR" sz="240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smtClean="0"/>
              <a:t>. </a:t>
            </a:r>
            <a:endParaRPr lang="el-GR" sz="2400" smtClean="0"/>
          </a:p>
        </p:txBody>
      </p:sp>
      <p:pic>
        <p:nvPicPr>
          <p:cNvPr id="6" name="Εικόνα 1" descr=" Λογότυπο Επιχειρησιακού Προγράμματος Εκπαίδευση και Δια βίου Μάθηση.   " title="Λογότυπο Χρηματοδότησης. ">
            <a:hlinkClick r:id="rId3" tooltip="Μετάβαση σε www.edulll.gr"/>
          </p:cNvPr>
          <p:cNvPicPr>
            <a:picLocks noChangeAspect="1" noChangeArrowheads="1"/>
          </p:cNvPicPr>
          <p:nvPr/>
        </p:nvPicPr>
        <p:blipFill>
          <a:blip r:embed="rId4"/>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schemeClr val="tx1"/>
                </a:solidFill>
              </a:rPr>
              <a:pPr>
                <a:defRPr/>
              </a:pPr>
              <a:t>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659868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Εκτυπώνοντας μία σ</a:t>
            </a:r>
            <a:r>
              <a:rPr lang="el-GR" b="1" dirty="0" smtClean="0"/>
              <a:t>υμβολοσειρά, </a:t>
            </a:r>
            <a:r>
              <a:rPr lang="el-GR" b="1" dirty="0"/>
              <a:t>χ</a:t>
            </a:r>
            <a:r>
              <a:rPr lang="el-GR" b="1" dirty="0" smtClean="0"/>
              <a:t>αρακτήρα </a:t>
            </a:r>
            <a:r>
              <a:rPr lang="el-GR" b="1" dirty="0"/>
              <a:t>προς </a:t>
            </a:r>
            <a:r>
              <a:rPr lang="el-GR" b="1" dirty="0" smtClean="0"/>
              <a:t>χαρακτήρα</a:t>
            </a:r>
            <a:endParaRPr lang="el-GR" b="1" dirty="0"/>
          </a:p>
        </p:txBody>
      </p:sp>
      <p:sp>
        <p:nvSpPr>
          <p:cNvPr id="3" name="Θέση περιεχομένου 1" descr="Τμήμα προγράμματος: Ας δούμε, αν το παρακάτω είναι σωστό.&#10;for, i = 0, ερωτηματικό, i μικρότερο του 20, ερωτηματικό, i + +. Enter,&#10;print f, % c, κόμμα Address, αγκύλη i, κλείσιμο αγκύλης.  Αυτό θα εμφανίσει την συμβολοσειρά, 12 Hyde Road Str τελεία, σύμβολο Greek τόνος, σύμβολο Not Sign.&#10;Αυτά τα τελευταία σύμβολα αποδεικνύουν ότι δεν είναι σωστός ο παραπάνω τρόπος, επειδή δεν εμφανίζουμε το πραγματικό μέγεθος της συμβολοσειράς.&#10;Το πραγματικό μέγεθος, δίνεται από: length = 0. Enter, while, Address, αγκύλη length, κλείσιμο αγκύλης, ! =, μονά εισαγωγικά, \ 0,  μονά εισαγωγικά. Enter, length + +. &#10;Το σωστό λοιπόν είναι: i = 0. Enter, while, i μικρότερο του length, άγκιστρο. Enter, print f, % c, κόμμα Address, αγκύλη i, κλείσιμο αγκύλης. Enter, i + +. Enter, κλείσιμο αγκίστρου.&#10;"/>
          <p:cNvSpPr>
            <a:spLocks noGrp="1"/>
          </p:cNvSpPr>
          <p:nvPr>
            <p:ph idx="1"/>
          </p:nvPr>
        </p:nvSpPr>
        <p:spPr>
          <a:xfrm>
            <a:off x="457200" y="1600200"/>
            <a:ext cx="8229600" cy="4709120"/>
          </a:xfrm>
        </p:spPr>
        <p:txBody>
          <a:bodyPr>
            <a:normAutofit fontScale="92500" lnSpcReduction="20000"/>
          </a:bodyPr>
          <a:lstStyle/>
          <a:p>
            <a:pPr marL="517525" lvl="0" indent="-517525" defTabSz="1008063" eaLnBrk="0" fontAlgn="base" hangingPunct="0">
              <a:lnSpc>
                <a:spcPct val="103000"/>
              </a:lnSpc>
              <a:spcAft>
                <a:spcPct val="0"/>
              </a:spcAft>
              <a:buClr>
                <a:srgbClr val="660000"/>
              </a:buClr>
              <a:buSzPct val="70000"/>
              <a:buFont typeface="Wingdings" panose="05000000000000000000" pitchFamily="2" charset="2"/>
              <a:buChar char="o"/>
            </a:pPr>
            <a:r>
              <a:rPr lang="el-GR" sz="2600" b="1" dirty="0" smtClean="0">
                <a:solidFill>
                  <a:srgbClr val="000000"/>
                </a:solidFill>
                <a:ea typeface="Arial Unicode MS" panose="020B0604020202020204" pitchFamily="34" charset="-128"/>
                <a:cs typeface="Arial Unicode MS" panose="020B0604020202020204" pitchFamily="34" charset="-128"/>
              </a:rPr>
              <a:t>Ας δούμε, αν το παρακάτω είναι σωστό:</a:t>
            </a:r>
            <a:endParaRPr lang="el-GR" sz="2600" dirty="0">
              <a:solidFill>
                <a:srgbClr val="000000"/>
              </a:solidFill>
              <a:ea typeface="Arial Unicode MS" panose="020B0604020202020204" pitchFamily="34" charset="-128"/>
              <a:cs typeface="Arial Unicode MS" panose="020B0604020202020204" pitchFamily="34" charset="-128"/>
            </a:endParaRPr>
          </a:p>
          <a:p>
            <a:pPr marL="517525" lvl="0" indent="-517525" defTabSz="1008063" eaLnBrk="0" fontAlgn="base" hangingPunct="0">
              <a:lnSpc>
                <a:spcPct val="103000"/>
              </a:lnSpc>
              <a:spcAft>
                <a:spcPct val="0"/>
              </a:spcAft>
              <a:buClr>
                <a:srgbClr val="660000"/>
              </a:buClr>
              <a:buSzPct val="70000"/>
              <a:buFont typeface="Wingdings" panose="05000000000000000000" pitchFamily="2" charset="2"/>
              <a:buChar char="o"/>
            </a:pPr>
            <a:r>
              <a:rPr lang="en-IE" sz="2200" dirty="0" smtClean="0">
                <a:solidFill>
                  <a:srgbClr val="000000"/>
                </a:solidFill>
                <a:ea typeface="Arial Unicode MS" panose="020B0604020202020204" pitchFamily="34" charset="-128"/>
                <a:cs typeface="Arial Unicode MS" panose="020B0604020202020204" pitchFamily="34" charset="-128"/>
              </a:rPr>
              <a:t>for </a:t>
            </a:r>
            <a:r>
              <a:rPr lang="en-IE" sz="2200" dirty="0">
                <a:solidFill>
                  <a:srgbClr val="000000"/>
                </a:solidFill>
                <a:ea typeface="Arial Unicode MS" panose="020B0604020202020204" pitchFamily="34" charset="-128"/>
                <a:cs typeface="Arial Unicode MS" panose="020B0604020202020204" pitchFamily="34" charset="-128"/>
              </a:rPr>
              <a:t>(</a:t>
            </a:r>
            <a:r>
              <a:rPr lang="en-IE" sz="2200" dirty="0" err="1">
                <a:solidFill>
                  <a:srgbClr val="000000"/>
                </a:solidFill>
                <a:ea typeface="Arial Unicode MS" panose="020B0604020202020204" pitchFamily="34" charset="-128"/>
                <a:cs typeface="Arial Unicode MS" panose="020B0604020202020204" pitchFamily="34" charset="-128"/>
              </a:rPr>
              <a:t>i</a:t>
            </a:r>
            <a:r>
              <a:rPr lang="en-IE" sz="2200" dirty="0">
                <a:solidFill>
                  <a:srgbClr val="000000"/>
                </a:solidFill>
                <a:ea typeface="Arial Unicode MS" panose="020B0604020202020204" pitchFamily="34" charset="-128"/>
                <a:cs typeface="Arial Unicode MS" panose="020B0604020202020204" pitchFamily="34" charset="-128"/>
              </a:rPr>
              <a:t>=0; </a:t>
            </a:r>
            <a:r>
              <a:rPr lang="en-IE" sz="2200" dirty="0" err="1">
                <a:solidFill>
                  <a:srgbClr val="000000"/>
                </a:solidFill>
                <a:ea typeface="Arial Unicode MS" panose="020B0604020202020204" pitchFamily="34" charset="-128"/>
                <a:cs typeface="Arial Unicode MS" panose="020B0604020202020204" pitchFamily="34" charset="-128"/>
              </a:rPr>
              <a:t>i</a:t>
            </a:r>
            <a:r>
              <a:rPr lang="en-IE" sz="2200" dirty="0">
                <a:solidFill>
                  <a:srgbClr val="000000"/>
                </a:solidFill>
                <a:ea typeface="Arial Unicode MS" panose="020B0604020202020204" pitchFamily="34" charset="-128"/>
                <a:cs typeface="Arial Unicode MS" panose="020B0604020202020204" pitchFamily="34" charset="-128"/>
              </a:rPr>
              <a:t>&lt;20; </a:t>
            </a:r>
            <a:r>
              <a:rPr lang="en-IE" sz="2200" dirty="0" err="1">
                <a:solidFill>
                  <a:srgbClr val="000000"/>
                </a:solidFill>
                <a:ea typeface="Arial Unicode MS" panose="020B0604020202020204" pitchFamily="34" charset="-128"/>
                <a:cs typeface="Arial Unicode MS" panose="020B0604020202020204" pitchFamily="34" charset="-128"/>
              </a:rPr>
              <a:t>i</a:t>
            </a:r>
            <a:r>
              <a:rPr lang="en-IE" sz="2200" dirty="0" smtClean="0">
                <a:solidFill>
                  <a:srgbClr val="000000"/>
                </a:solidFill>
                <a:ea typeface="Arial Unicode MS" panose="020B0604020202020204" pitchFamily="34" charset="-128"/>
                <a:cs typeface="Arial Unicode MS" panose="020B0604020202020204" pitchFamily="34" charset="-128"/>
              </a:rPr>
              <a:t>++)</a:t>
            </a:r>
            <a:r>
              <a:rPr lang="el-GR" sz="2200" dirty="0" smtClean="0">
                <a:solidFill>
                  <a:srgbClr val="000000"/>
                </a:solidFill>
                <a:ea typeface="Arial Unicode MS" panose="020B0604020202020204" pitchFamily="34" charset="-128"/>
                <a:cs typeface="Arial Unicode MS" panose="020B0604020202020204" pitchFamily="34" charset="-128"/>
              </a:rPr>
              <a:t>;</a:t>
            </a:r>
          </a:p>
          <a:p>
            <a:pPr marL="0" lvl="0" indent="0" defTabSz="1008063" eaLnBrk="0" fontAlgn="base" hangingPunct="0">
              <a:lnSpc>
                <a:spcPct val="103000"/>
              </a:lnSpc>
              <a:spcAft>
                <a:spcPct val="0"/>
              </a:spcAft>
              <a:buClr>
                <a:srgbClr val="660000"/>
              </a:buClr>
              <a:buSzPct val="70000"/>
              <a:buNone/>
            </a:pPr>
            <a:r>
              <a:rPr lang="el-GR" sz="2200" dirty="0" smtClean="0">
                <a:solidFill>
                  <a:srgbClr val="000000"/>
                </a:solidFill>
                <a:ea typeface="Arial Unicode MS" panose="020B0604020202020204" pitchFamily="34" charset="-128"/>
                <a:cs typeface="Arial Unicode MS" panose="020B0604020202020204" pitchFamily="34" charset="-128"/>
              </a:rPr>
              <a:t>	</a:t>
            </a:r>
            <a:r>
              <a:rPr lang="en-IE" sz="2200" dirty="0" err="1" smtClean="0">
                <a:solidFill>
                  <a:srgbClr val="000000"/>
                </a:solidFill>
                <a:ea typeface="Arial Unicode MS" panose="020B0604020202020204" pitchFamily="34" charset="-128"/>
                <a:cs typeface="Arial Unicode MS" panose="020B0604020202020204" pitchFamily="34" charset="-128"/>
              </a:rPr>
              <a:t>printf</a:t>
            </a:r>
            <a:r>
              <a:rPr lang="en-IE" sz="2200" dirty="0" smtClean="0">
                <a:solidFill>
                  <a:srgbClr val="000000"/>
                </a:solidFill>
                <a:ea typeface="Arial Unicode MS" panose="020B0604020202020204" pitchFamily="34" charset="-128"/>
                <a:cs typeface="Arial Unicode MS" panose="020B0604020202020204" pitchFamily="34" charset="-128"/>
              </a:rPr>
              <a:t>(“%c”, Address[</a:t>
            </a:r>
            <a:r>
              <a:rPr lang="en-IE" sz="2200" dirty="0" err="1" smtClean="0">
                <a:solidFill>
                  <a:srgbClr val="000000"/>
                </a:solidFill>
                <a:ea typeface="Arial Unicode MS" panose="020B0604020202020204" pitchFamily="34" charset="-128"/>
                <a:cs typeface="Arial Unicode MS" panose="020B0604020202020204" pitchFamily="34" charset="-128"/>
              </a:rPr>
              <a:t>i</a:t>
            </a:r>
            <a:r>
              <a:rPr lang="en-IE" sz="2200" dirty="0" smtClean="0">
                <a:solidFill>
                  <a:srgbClr val="000000"/>
                </a:solidFill>
                <a:ea typeface="Arial Unicode MS" panose="020B0604020202020204" pitchFamily="34" charset="-128"/>
                <a:cs typeface="Arial Unicode MS" panose="020B0604020202020204" pitchFamily="34" charset="-128"/>
              </a:rPr>
              <a:t>]);  </a:t>
            </a:r>
            <a:r>
              <a:rPr lang="en-US" sz="2200" dirty="0" smtClean="0">
                <a:sym typeface="Wingdings" panose="05000000000000000000" pitchFamily="2" charset="2"/>
              </a:rPr>
              <a:t></a:t>
            </a:r>
            <a:r>
              <a:rPr lang="en-US" sz="2400" dirty="0">
                <a:sym typeface="Wingdings" panose="05000000000000000000" pitchFamily="2" charset="2"/>
              </a:rPr>
              <a:t> </a:t>
            </a:r>
            <a:r>
              <a:rPr lang="en-US" sz="2200" dirty="0" smtClean="0">
                <a:sym typeface="Wingdings" panose="05000000000000000000" pitchFamily="2" charset="2"/>
              </a:rPr>
              <a:t>12 Hyde Road Str.  </a:t>
            </a:r>
            <a:r>
              <a:rPr lang="en-US" sz="2200" b="1" dirty="0" smtClean="0">
                <a:solidFill>
                  <a:srgbClr val="C00000"/>
                </a:solidFill>
                <a:sym typeface="Wingdings" panose="05000000000000000000" pitchFamily="2" charset="2"/>
              </a:rPr>
              <a:t>‘ ¬</a:t>
            </a:r>
            <a:endParaRPr lang="el-GR" sz="2200" b="1" dirty="0" smtClean="0">
              <a:solidFill>
                <a:srgbClr val="C00000"/>
              </a:solidFill>
              <a:ea typeface="Arial Unicode MS" panose="020B0604020202020204" pitchFamily="34" charset="-128"/>
              <a:cs typeface="Arial Unicode MS" panose="020B0604020202020204" pitchFamily="34" charset="-128"/>
            </a:endParaRPr>
          </a:p>
          <a:p>
            <a:pPr marL="517525" lvl="0" indent="-517525" defTabSz="1008063" eaLnBrk="0" fontAlgn="base" hangingPunct="0">
              <a:lnSpc>
                <a:spcPct val="103000"/>
              </a:lnSpc>
              <a:spcAft>
                <a:spcPct val="0"/>
              </a:spcAft>
              <a:buClr>
                <a:srgbClr val="660000"/>
              </a:buClr>
              <a:buSzPct val="70000"/>
              <a:buFont typeface="Wingdings" panose="05000000000000000000" pitchFamily="2" charset="2"/>
              <a:buChar char="o"/>
            </a:pPr>
            <a:r>
              <a:rPr lang="el-GR" sz="2600" b="1" dirty="0" smtClean="0">
                <a:solidFill>
                  <a:srgbClr val="C00000"/>
                </a:solidFill>
                <a:ea typeface="Arial Unicode MS" panose="020B0604020202020204" pitchFamily="34" charset="-128"/>
                <a:cs typeface="Arial Unicode MS" panose="020B0604020202020204" pitchFamily="34" charset="-128"/>
              </a:rPr>
              <a:t>Δεν είναι σωστό, επειδή δεν εμφανίζουμε το πραγματικό μέγεθος της συμβολοσειράς.</a:t>
            </a:r>
          </a:p>
          <a:p>
            <a:pPr marL="517525" lvl="0" indent="-517525" defTabSz="1008063" eaLnBrk="0" fontAlgn="base" hangingPunct="0">
              <a:lnSpc>
                <a:spcPct val="103000"/>
              </a:lnSpc>
              <a:spcAft>
                <a:spcPct val="0"/>
              </a:spcAft>
              <a:buClr>
                <a:srgbClr val="660000"/>
              </a:buClr>
              <a:buSzPct val="70000"/>
              <a:buFont typeface="Wingdings" panose="05000000000000000000" pitchFamily="2" charset="2"/>
              <a:buChar char="o"/>
            </a:pPr>
            <a:r>
              <a:rPr lang="en-IE" sz="2200" dirty="0" smtClean="0">
                <a:solidFill>
                  <a:srgbClr val="C00000"/>
                </a:solidFill>
                <a:ea typeface="Arial Unicode MS" panose="020B0604020202020204" pitchFamily="34" charset="-128"/>
                <a:cs typeface="Arial Unicode MS" panose="020B0604020202020204" pitchFamily="34" charset="-128"/>
              </a:rPr>
              <a:t>/* </a:t>
            </a:r>
            <a:r>
              <a:rPr lang="el-GR" sz="2200" dirty="0">
                <a:solidFill>
                  <a:srgbClr val="C00000"/>
                </a:solidFill>
                <a:ea typeface="Arial Unicode MS" panose="020B0604020202020204" pitchFamily="34" charset="-128"/>
                <a:cs typeface="Arial Unicode MS" panose="020B0604020202020204" pitchFamily="34" charset="-128"/>
              </a:rPr>
              <a:t>Το πραγματικό μέγεθος</a:t>
            </a:r>
            <a:r>
              <a:rPr lang="en-IE" sz="2200" dirty="0">
                <a:solidFill>
                  <a:srgbClr val="C00000"/>
                </a:solidFill>
                <a:ea typeface="Arial Unicode MS" panose="020B0604020202020204" pitchFamily="34" charset="-128"/>
                <a:cs typeface="Arial Unicode MS" panose="020B0604020202020204" pitchFamily="34" charset="-128"/>
              </a:rPr>
              <a:t> </a:t>
            </a:r>
            <a:r>
              <a:rPr lang="en-IE" sz="2200" dirty="0" smtClean="0">
                <a:solidFill>
                  <a:srgbClr val="C00000"/>
                </a:solidFill>
                <a:ea typeface="Arial Unicode MS" panose="020B0604020202020204" pitchFamily="34" charset="-128"/>
                <a:cs typeface="Arial Unicode MS" panose="020B0604020202020204" pitchFamily="34" charset="-128"/>
              </a:rPr>
              <a:t>*/</a:t>
            </a:r>
            <a:endParaRPr lang="el-GR" sz="2200" dirty="0" smtClean="0">
              <a:solidFill>
                <a:srgbClr val="C00000"/>
              </a:solidFill>
              <a:ea typeface="Arial Unicode MS" panose="020B0604020202020204" pitchFamily="34" charset="-128"/>
              <a:cs typeface="Arial Unicode MS" panose="020B0604020202020204" pitchFamily="34" charset="-128"/>
            </a:endParaRPr>
          </a:p>
          <a:p>
            <a:pPr marL="0" lvl="0" indent="0" defTabSz="1008063" eaLnBrk="0" fontAlgn="base" hangingPunct="0">
              <a:lnSpc>
                <a:spcPct val="103000"/>
              </a:lnSpc>
              <a:spcAft>
                <a:spcPct val="0"/>
              </a:spcAft>
              <a:buClr>
                <a:srgbClr val="660000"/>
              </a:buClr>
              <a:buSzPct val="70000"/>
              <a:buNone/>
            </a:pPr>
            <a:r>
              <a:rPr lang="el-GR" sz="2200" dirty="0">
                <a:solidFill>
                  <a:srgbClr val="C00000"/>
                </a:solidFill>
                <a:ea typeface="Arial Unicode MS" panose="020B0604020202020204" pitchFamily="34" charset="-128"/>
                <a:cs typeface="Arial Unicode MS" panose="020B0604020202020204" pitchFamily="34" charset="-128"/>
              </a:rPr>
              <a:t>	</a:t>
            </a:r>
            <a:r>
              <a:rPr lang="en-IE" sz="2200" dirty="0" smtClean="0">
                <a:solidFill>
                  <a:srgbClr val="C00000"/>
                </a:solidFill>
                <a:ea typeface="Arial Unicode MS" panose="020B0604020202020204" pitchFamily="34" charset="-128"/>
                <a:cs typeface="Arial Unicode MS" panose="020B0604020202020204" pitchFamily="34" charset="-128"/>
              </a:rPr>
              <a:t>length </a:t>
            </a:r>
            <a:r>
              <a:rPr lang="en-IE" sz="2200" dirty="0">
                <a:solidFill>
                  <a:srgbClr val="C00000"/>
                </a:solidFill>
                <a:ea typeface="Arial Unicode MS" panose="020B0604020202020204" pitchFamily="34" charset="-128"/>
                <a:cs typeface="Arial Unicode MS" panose="020B0604020202020204" pitchFamily="34" charset="-128"/>
              </a:rPr>
              <a:t>= </a:t>
            </a:r>
            <a:r>
              <a:rPr lang="en-IE" sz="2200" dirty="0" smtClean="0">
                <a:solidFill>
                  <a:srgbClr val="C00000"/>
                </a:solidFill>
                <a:ea typeface="Arial Unicode MS" panose="020B0604020202020204" pitchFamily="34" charset="-128"/>
                <a:cs typeface="Arial Unicode MS" panose="020B0604020202020204" pitchFamily="34" charset="-128"/>
              </a:rPr>
              <a:t>0;</a:t>
            </a:r>
            <a:endParaRPr lang="el-GR" sz="2200" dirty="0" smtClean="0">
              <a:solidFill>
                <a:srgbClr val="C00000"/>
              </a:solidFill>
              <a:ea typeface="Arial Unicode MS" panose="020B0604020202020204" pitchFamily="34" charset="-128"/>
              <a:cs typeface="Arial Unicode MS" panose="020B0604020202020204" pitchFamily="34" charset="-128"/>
            </a:endParaRPr>
          </a:p>
          <a:p>
            <a:pPr marL="0" lvl="0" indent="0" defTabSz="1008063" eaLnBrk="0" fontAlgn="base" hangingPunct="0">
              <a:lnSpc>
                <a:spcPct val="103000"/>
              </a:lnSpc>
              <a:spcAft>
                <a:spcPct val="0"/>
              </a:spcAft>
              <a:buClr>
                <a:srgbClr val="660000"/>
              </a:buClr>
              <a:buSzPct val="70000"/>
              <a:buNone/>
            </a:pPr>
            <a:r>
              <a:rPr lang="el-GR" sz="2200" dirty="0">
                <a:solidFill>
                  <a:srgbClr val="C00000"/>
                </a:solidFill>
                <a:ea typeface="Arial Unicode MS" panose="020B0604020202020204" pitchFamily="34" charset="-128"/>
                <a:cs typeface="Arial Unicode MS" panose="020B0604020202020204" pitchFamily="34" charset="-128"/>
              </a:rPr>
              <a:t>	</a:t>
            </a:r>
            <a:r>
              <a:rPr lang="en-IE" sz="2200" dirty="0" smtClean="0">
                <a:solidFill>
                  <a:srgbClr val="C00000"/>
                </a:solidFill>
                <a:ea typeface="Arial Unicode MS" panose="020B0604020202020204" pitchFamily="34" charset="-128"/>
                <a:cs typeface="Arial Unicode MS" panose="020B0604020202020204" pitchFamily="34" charset="-128"/>
              </a:rPr>
              <a:t>while </a:t>
            </a:r>
            <a:r>
              <a:rPr lang="en-IE" sz="2200" dirty="0">
                <a:solidFill>
                  <a:srgbClr val="C00000"/>
                </a:solidFill>
                <a:ea typeface="Arial Unicode MS" panose="020B0604020202020204" pitchFamily="34" charset="-128"/>
                <a:cs typeface="Arial Unicode MS" panose="020B0604020202020204" pitchFamily="34" charset="-128"/>
              </a:rPr>
              <a:t>(Address[length] != ‘\0</a:t>
            </a:r>
            <a:r>
              <a:rPr lang="en-IE" sz="2200" dirty="0" smtClean="0">
                <a:solidFill>
                  <a:srgbClr val="C00000"/>
                </a:solidFill>
                <a:ea typeface="Arial Unicode MS" panose="020B0604020202020204" pitchFamily="34" charset="-128"/>
                <a:cs typeface="Arial Unicode MS" panose="020B0604020202020204" pitchFamily="34" charset="-128"/>
              </a:rPr>
              <a:t>’)</a:t>
            </a:r>
            <a:endParaRPr lang="el-GR" sz="2200" dirty="0">
              <a:solidFill>
                <a:srgbClr val="C00000"/>
              </a:solidFill>
              <a:ea typeface="Arial Unicode MS" panose="020B0604020202020204" pitchFamily="34" charset="-128"/>
              <a:cs typeface="Arial Unicode MS" panose="020B0604020202020204" pitchFamily="34" charset="-128"/>
            </a:endParaRPr>
          </a:p>
          <a:p>
            <a:pPr marL="0" lvl="0" indent="0" defTabSz="1008063" eaLnBrk="0" fontAlgn="base" hangingPunct="0">
              <a:lnSpc>
                <a:spcPct val="103000"/>
              </a:lnSpc>
              <a:spcAft>
                <a:spcPct val="0"/>
              </a:spcAft>
              <a:buClr>
                <a:srgbClr val="660000"/>
              </a:buClr>
              <a:buSzPct val="70000"/>
              <a:buNone/>
            </a:pPr>
            <a:r>
              <a:rPr lang="el-GR" sz="2200" dirty="0" smtClean="0">
                <a:solidFill>
                  <a:srgbClr val="C00000"/>
                </a:solidFill>
                <a:ea typeface="Arial Unicode MS" panose="020B0604020202020204" pitchFamily="34" charset="-128"/>
                <a:cs typeface="Arial Unicode MS" panose="020B0604020202020204" pitchFamily="34" charset="-128"/>
              </a:rPr>
              <a:t>	</a:t>
            </a:r>
            <a:r>
              <a:rPr lang="en-IE" sz="2200" dirty="0" smtClean="0">
                <a:solidFill>
                  <a:srgbClr val="C00000"/>
                </a:solidFill>
                <a:ea typeface="Arial Unicode MS" panose="020B0604020202020204" pitchFamily="34" charset="-128"/>
                <a:cs typeface="Arial Unicode MS" panose="020B0604020202020204" pitchFamily="34" charset="-128"/>
              </a:rPr>
              <a:t>length++;</a:t>
            </a:r>
            <a:endParaRPr lang="el-GR" sz="2200" dirty="0" smtClean="0">
              <a:solidFill>
                <a:srgbClr val="C00000"/>
              </a:solidFill>
              <a:ea typeface="Arial Unicode MS" panose="020B0604020202020204" pitchFamily="34" charset="-128"/>
              <a:cs typeface="Arial Unicode MS" panose="020B0604020202020204" pitchFamily="34" charset="-128"/>
            </a:endParaRPr>
          </a:p>
          <a:p>
            <a:pPr marL="517525" lvl="0" indent="-517525" defTabSz="1008063" eaLnBrk="0" fontAlgn="base" hangingPunct="0">
              <a:lnSpc>
                <a:spcPct val="103000"/>
              </a:lnSpc>
              <a:spcAft>
                <a:spcPct val="0"/>
              </a:spcAft>
              <a:buClr>
                <a:srgbClr val="660000"/>
              </a:buClr>
              <a:buSzPct val="70000"/>
              <a:buFont typeface="Wingdings" panose="05000000000000000000" pitchFamily="2" charset="2"/>
              <a:buChar char="o"/>
            </a:pPr>
            <a:r>
              <a:rPr lang="el-GR" sz="2600" b="1" dirty="0" smtClean="0">
                <a:solidFill>
                  <a:srgbClr val="000099"/>
                </a:solidFill>
                <a:ea typeface="Arial Unicode MS" panose="020B0604020202020204" pitchFamily="34" charset="-128"/>
                <a:cs typeface="Arial Unicode MS" panose="020B0604020202020204" pitchFamily="34" charset="-128"/>
              </a:rPr>
              <a:t>Το σωστό λοιπόν είναι:</a:t>
            </a:r>
          </a:p>
          <a:p>
            <a:pPr marL="517525" lvl="0" indent="-517525" defTabSz="1008063" eaLnBrk="0" fontAlgn="base" hangingPunct="0">
              <a:lnSpc>
                <a:spcPct val="103000"/>
              </a:lnSpc>
              <a:spcAft>
                <a:spcPct val="0"/>
              </a:spcAft>
              <a:buClr>
                <a:srgbClr val="660000"/>
              </a:buClr>
              <a:buSzPct val="70000"/>
              <a:buFont typeface="Wingdings" panose="05000000000000000000" pitchFamily="2" charset="2"/>
              <a:buChar char="o"/>
            </a:pPr>
            <a:r>
              <a:rPr lang="en-IE" sz="2200" b="1" dirty="0" err="1" smtClean="0">
                <a:solidFill>
                  <a:srgbClr val="000099"/>
                </a:solidFill>
                <a:ea typeface="Arial Unicode MS" panose="020B0604020202020204" pitchFamily="34" charset="-128"/>
                <a:cs typeface="Arial Unicode MS" panose="020B0604020202020204" pitchFamily="34" charset="-128"/>
              </a:rPr>
              <a:t>i</a:t>
            </a:r>
            <a:r>
              <a:rPr lang="en-IE" sz="2200" b="1" dirty="0" smtClean="0">
                <a:solidFill>
                  <a:srgbClr val="000099"/>
                </a:solidFill>
                <a:ea typeface="Arial Unicode MS" panose="020B0604020202020204" pitchFamily="34" charset="-128"/>
                <a:cs typeface="Arial Unicode MS" panose="020B0604020202020204" pitchFamily="34" charset="-128"/>
              </a:rPr>
              <a:t> </a:t>
            </a:r>
            <a:r>
              <a:rPr lang="en-IE" sz="2200" b="1" dirty="0">
                <a:solidFill>
                  <a:srgbClr val="000099"/>
                </a:solidFill>
                <a:ea typeface="Arial Unicode MS" panose="020B0604020202020204" pitchFamily="34" charset="-128"/>
                <a:cs typeface="Arial Unicode MS" panose="020B0604020202020204" pitchFamily="34" charset="-128"/>
              </a:rPr>
              <a:t>= 0;</a:t>
            </a:r>
          </a:p>
          <a:p>
            <a:pPr marL="0" lvl="0" indent="0" defTabSz="449263" fontAlgn="base" hangingPunct="0">
              <a:lnSpc>
                <a:spcPct val="103000"/>
              </a:lnSpc>
              <a:spcBef>
                <a:spcPct val="0"/>
              </a:spcBef>
              <a:spcAft>
                <a:spcPct val="0"/>
              </a:spcAft>
              <a:buClr>
                <a:srgbClr val="000000"/>
              </a:buClr>
              <a:buSzPct val="100000"/>
              <a:buNone/>
            </a:pPr>
            <a:r>
              <a:rPr lang="en-IE" sz="2200" b="1" dirty="0">
                <a:solidFill>
                  <a:srgbClr val="000099"/>
                </a:solidFill>
                <a:ea typeface="Arial Unicode MS" panose="020B0604020202020204" pitchFamily="34" charset="-128"/>
                <a:cs typeface="Arial Unicode MS" panose="020B0604020202020204" pitchFamily="34" charset="-128"/>
              </a:rPr>
              <a:t>  </a:t>
            </a:r>
            <a:r>
              <a:rPr lang="el-GR" sz="2200" b="1" dirty="0" smtClean="0">
                <a:solidFill>
                  <a:srgbClr val="000099"/>
                </a:solidFill>
                <a:ea typeface="Arial Unicode MS" panose="020B0604020202020204" pitchFamily="34" charset="-128"/>
                <a:cs typeface="Arial Unicode MS" panose="020B0604020202020204" pitchFamily="34" charset="-128"/>
              </a:rPr>
              <a:t>	</a:t>
            </a:r>
            <a:r>
              <a:rPr lang="en-IE" sz="2200" b="1" dirty="0" smtClean="0">
                <a:solidFill>
                  <a:srgbClr val="000099"/>
                </a:solidFill>
                <a:ea typeface="Arial Unicode MS" panose="020B0604020202020204" pitchFamily="34" charset="-128"/>
                <a:cs typeface="Arial Unicode MS" panose="020B0604020202020204" pitchFamily="34" charset="-128"/>
              </a:rPr>
              <a:t>while </a:t>
            </a:r>
            <a:r>
              <a:rPr lang="en-IE" sz="2200" b="1" dirty="0">
                <a:solidFill>
                  <a:srgbClr val="000099"/>
                </a:solidFill>
                <a:ea typeface="Arial Unicode MS" panose="020B0604020202020204" pitchFamily="34" charset="-128"/>
                <a:cs typeface="Arial Unicode MS" panose="020B0604020202020204" pitchFamily="34" charset="-128"/>
              </a:rPr>
              <a:t>(</a:t>
            </a:r>
            <a:r>
              <a:rPr lang="en-IE" sz="2200" b="1" dirty="0" err="1">
                <a:solidFill>
                  <a:srgbClr val="000099"/>
                </a:solidFill>
                <a:ea typeface="Arial Unicode MS" panose="020B0604020202020204" pitchFamily="34" charset="-128"/>
                <a:cs typeface="Arial Unicode MS" panose="020B0604020202020204" pitchFamily="34" charset="-128"/>
              </a:rPr>
              <a:t>i</a:t>
            </a:r>
            <a:r>
              <a:rPr lang="en-IE" sz="2200" b="1" dirty="0">
                <a:solidFill>
                  <a:srgbClr val="000099"/>
                </a:solidFill>
                <a:ea typeface="Arial Unicode MS" panose="020B0604020202020204" pitchFamily="34" charset="-128"/>
                <a:cs typeface="Arial Unicode MS" panose="020B0604020202020204" pitchFamily="34" charset="-128"/>
              </a:rPr>
              <a:t> &lt; length) {</a:t>
            </a:r>
          </a:p>
          <a:p>
            <a:pPr marL="0" lvl="0" indent="0" defTabSz="449263" fontAlgn="base" hangingPunct="0">
              <a:lnSpc>
                <a:spcPct val="103000"/>
              </a:lnSpc>
              <a:spcBef>
                <a:spcPct val="0"/>
              </a:spcBef>
              <a:spcAft>
                <a:spcPct val="0"/>
              </a:spcAft>
              <a:buClr>
                <a:srgbClr val="000000"/>
              </a:buClr>
              <a:buSzPct val="100000"/>
              <a:buNone/>
            </a:pPr>
            <a:r>
              <a:rPr lang="en-IE" sz="2200" b="1" dirty="0">
                <a:solidFill>
                  <a:srgbClr val="000099"/>
                </a:solidFill>
                <a:ea typeface="Arial Unicode MS" panose="020B0604020202020204" pitchFamily="34" charset="-128"/>
                <a:cs typeface="Arial Unicode MS" panose="020B0604020202020204" pitchFamily="34" charset="-128"/>
              </a:rPr>
              <a:t>     </a:t>
            </a:r>
            <a:r>
              <a:rPr lang="el-GR" sz="2200" b="1" dirty="0" smtClean="0">
                <a:solidFill>
                  <a:srgbClr val="000099"/>
                </a:solidFill>
                <a:ea typeface="Arial Unicode MS" panose="020B0604020202020204" pitchFamily="34" charset="-128"/>
                <a:cs typeface="Arial Unicode MS" panose="020B0604020202020204" pitchFamily="34" charset="-128"/>
              </a:rPr>
              <a:t>	</a:t>
            </a:r>
            <a:r>
              <a:rPr lang="en-IE" sz="2200" b="1" dirty="0" err="1" smtClean="0">
                <a:solidFill>
                  <a:srgbClr val="000099"/>
                </a:solidFill>
                <a:ea typeface="Arial Unicode MS" panose="020B0604020202020204" pitchFamily="34" charset="-128"/>
                <a:cs typeface="Arial Unicode MS" panose="020B0604020202020204" pitchFamily="34" charset="-128"/>
              </a:rPr>
              <a:t>printf</a:t>
            </a:r>
            <a:r>
              <a:rPr lang="en-IE" sz="2200" b="1" dirty="0">
                <a:solidFill>
                  <a:srgbClr val="000099"/>
                </a:solidFill>
                <a:ea typeface="Arial Unicode MS" panose="020B0604020202020204" pitchFamily="34" charset="-128"/>
                <a:cs typeface="Arial Unicode MS" panose="020B0604020202020204" pitchFamily="34" charset="-128"/>
              </a:rPr>
              <a:t>(“%c”, Address[</a:t>
            </a:r>
            <a:r>
              <a:rPr lang="en-IE" sz="2200" b="1" dirty="0" err="1">
                <a:solidFill>
                  <a:srgbClr val="000099"/>
                </a:solidFill>
                <a:ea typeface="Arial Unicode MS" panose="020B0604020202020204" pitchFamily="34" charset="-128"/>
                <a:cs typeface="Arial Unicode MS" panose="020B0604020202020204" pitchFamily="34" charset="-128"/>
              </a:rPr>
              <a:t>i</a:t>
            </a:r>
            <a:r>
              <a:rPr lang="en-IE" sz="2200" b="1" dirty="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IE" sz="2200" b="1" dirty="0">
                <a:solidFill>
                  <a:srgbClr val="000099"/>
                </a:solidFill>
                <a:ea typeface="Arial Unicode MS" panose="020B0604020202020204" pitchFamily="34" charset="-128"/>
                <a:cs typeface="Arial Unicode MS" panose="020B0604020202020204" pitchFamily="34" charset="-128"/>
              </a:rPr>
              <a:t>     </a:t>
            </a:r>
            <a:r>
              <a:rPr lang="el-GR" sz="2200" b="1" dirty="0" smtClean="0">
                <a:solidFill>
                  <a:srgbClr val="000099"/>
                </a:solidFill>
                <a:ea typeface="Arial Unicode MS" panose="020B0604020202020204" pitchFamily="34" charset="-128"/>
                <a:cs typeface="Arial Unicode MS" panose="020B0604020202020204" pitchFamily="34" charset="-128"/>
              </a:rPr>
              <a:t>	</a:t>
            </a:r>
            <a:r>
              <a:rPr lang="en-IE" sz="2200" b="1" dirty="0" err="1" smtClean="0">
                <a:solidFill>
                  <a:srgbClr val="000099"/>
                </a:solidFill>
                <a:ea typeface="Arial Unicode MS" panose="020B0604020202020204" pitchFamily="34" charset="-128"/>
                <a:cs typeface="Arial Unicode MS" panose="020B0604020202020204" pitchFamily="34" charset="-128"/>
              </a:rPr>
              <a:t>i</a:t>
            </a:r>
            <a:r>
              <a:rPr lang="en-IE" sz="2200" b="1" dirty="0" smtClean="0">
                <a:solidFill>
                  <a:srgbClr val="000099"/>
                </a:solidFill>
                <a:ea typeface="Arial Unicode MS" panose="020B0604020202020204" pitchFamily="34" charset="-128"/>
                <a:cs typeface="Arial Unicode MS" panose="020B0604020202020204" pitchFamily="34" charset="-128"/>
              </a:rPr>
              <a:t>++;</a:t>
            </a:r>
            <a:r>
              <a:rPr lang="el-GR" sz="2200" b="1"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l-GR" sz="2200" b="1" dirty="0">
                <a:solidFill>
                  <a:srgbClr val="000099"/>
                </a:solidFill>
                <a:ea typeface="Arial Unicode MS" panose="020B0604020202020204" pitchFamily="34" charset="-128"/>
                <a:cs typeface="Arial Unicode MS" panose="020B0604020202020204" pitchFamily="34" charset="-128"/>
              </a:rPr>
              <a:t>	</a:t>
            </a:r>
            <a:r>
              <a:rPr lang="en-IE" sz="2200" b="1" dirty="0" smtClean="0">
                <a:solidFill>
                  <a:srgbClr val="000099"/>
                </a:solidFill>
                <a:ea typeface="Arial Unicode MS" panose="020B0604020202020204" pitchFamily="34" charset="-128"/>
                <a:cs typeface="Arial Unicode MS" panose="020B0604020202020204" pitchFamily="34" charset="-128"/>
              </a:rPr>
              <a:t>}</a:t>
            </a:r>
            <a:endParaRPr lang="en-IE" sz="2200" b="1" dirty="0">
              <a:solidFill>
                <a:srgbClr val="C00000"/>
              </a:solidFill>
              <a:ea typeface="Arial Unicode MS" panose="020B0604020202020204" pitchFamily="34" charset="-128"/>
              <a:cs typeface="Arial Unicode MS" panose="020B0604020202020204" pitchFamily="34" charset="-128"/>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endParaRPr lang="el-GR" sz="2400" dirty="0">
              <a:solidFill>
                <a:srgbClr val="C00000"/>
              </a:solidFill>
              <a:latin typeface="Arial" panose="020B0604020202020204" pitchFamily="34" charset="0"/>
              <a:ea typeface="Arial Unicode MS" panose="020B0604020202020204" pitchFamily="34" charset="-128"/>
              <a:cs typeface="Arial Unicode MS" panose="020B0604020202020204" pitchFamily="34" charset="-128"/>
            </a:endParaRPr>
          </a:p>
          <a:p>
            <a:pPr marL="0" lvl="0" indent="0" defTabSz="1008063" eaLnBrk="0" fontAlgn="base" hangingPunct="0">
              <a:spcAft>
                <a:spcPct val="0"/>
              </a:spcAft>
              <a:buClr>
                <a:srgbClr val="660000"/>
              </a:buClr>
              <a:buSzPct val="70000"/>
              <a:buNone/>
            </a:pPr>
            <a:endParaRPr lang="el-GR" sz="2400" b="1" dirty="0">
              <a:solidFill>
                <a:srgbClr val="000000"/>
              </a:solidFill>
              <a:ea typeface="Arial Unicode MS" panose="020B0604020202020204" pitchFamily="34" charset="-128"/>
              <a:cs typeface="Arial Unicode MS" panose="020B0604020202020204" pitchFamily="34" charset="-128"/>
            </a:endParaRPr>
          </a:p>
          <a:p>
            <a:pPr marL="0" lvl="0" indent="0" defTabSz="1008063" eaLnBrk="0" fontAlgn="base" hangingPunct="0">
              <a:spcAft>
                <a:spcPct val="0"/>
              </a:spcAft>
              <a:buClr>
                <a:srgbClr val="660000"/>
              </a:buClr>
              <a:buSzPct val="70000"/>
              <a:buNone/>
            </a:pPr>
            <a:endParaRPr lang="en-IE" sz="2400" b="1"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IE" sz="2400" b="1" dirty="0">
              <a:solidFill>
                <a:srgbClr val="000000"/>
              </a:solidFill>
              <a:ea typeface="Arial Unicode MS" panose="020B0604020202020204" pitchFamily="34" charset="-128"/>
              <a:cs typeface="Arial Unicode MS" panose="020B0604020202020204" pitchFamily="34" charset="-128"/>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30</a:t>
            </a:fld>
            <a:endParaRPr lang="el-GR" sz="1400" dirty="0">
              <a:solidFill>
                <a:schemeClr val="tx1"/>
              </a:solidFill>
            </a:endParaRPr>
          </a:p>
        </p:txBody>
      </p:sp>
    </p:spTree>
    <p:extLst>
      <p:ext uri="{BB962C8B-B14F-4D97-AF65-F5344CB8AC3E}">
        <p14:creationId xmlns:p14="http://schemas.microsoft.com/office/powerpoint/2010/main" val="42326430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b="1" dirty="0" smtClean="0"/>
              <a:t>Input  ⁄ Output</a:t>
            </a:r>
            <a:endParaRPr lang="en-US" b="1" dirty="0"/>
          </a:p>
        </p:txBody>
      </p:sp>
      <p:sp>
        <p:nvSpPr>
          <p:cNvPr id="3" name="Θέση περιεχομένου 1" descr="Τμήμα προγράμματος: Η είσοδος input, μπορεί να γίνει με όποια από τις παρακάτω δύο εντολές θέλουμε: 1) scan f, % s, κόμμα string. 2) get s, παρένθεση string, κλείσιμο παρένθεσης.&#10;"/>
          <p:cNvSpPr>
            <a:spLocks noGrp="1"/>
          </p:cNvSpPr>
          <p:nvPr>
            <p:ph sz="half" idx="1"/>
            <p:custDataLst>
              <p:tags r:id="rId2"/>
            </p:custDataLst>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200" kern="0" dirty="0" smtClean="0">
                <a:solidFill>
                  <a:srgbClr val="000000"/>
                </a:solidFill>
              </a:rPr>
              <a:t>Input: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2800" kern="0" dirty="0" err="1" smtClean="0">
                <a:solidFill>
                  <a:srgbClr val="000000"/>
                </a:solidFill>
              </a:rPr>
              <a:t>scanf</a:t>
            </a:r>
            <a:r>
              <a:rPr lang="en-US" sz="2800" kern="0" dirty="0" smtClean="0">
                <a:solidFill>
                  <a:srgbClr val="000000"/>
                </a:solidFill>
              </a:rPr>
              <a:t>(“%s”, string);</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2800" kern="0" dirty="0" smtClean="0">
                <a:solidFill>
                  <a:srgbClr val="000000"/>
                </a:solidFill>
              </a:rPr>
              <a:t>gets(string)</a:t>
            </a:r>
          </a:p>
          <a:p>
            <a:endParaRPr lang="en-US" dirty="0"/>
          </a:p>
        </p:txBody>
      </p:sp>
      <p:sp>
        <p:nvSpPr>
          <p:cNvPr id="4" name="Θέση περιεχομένου 2" descr="Τμήμα προγράμματος: Η έξοδος output, μπορεί να γίνει με όποια από τις παρακάτω δύο εντολές θέλουμε:  : 1) print f, % s, κόμμα string. 2) put s, παρένθεση string, κλείσιμο παρένθεσης.&#10;"/>
          <p:cNvSpPr>
            <a:spLocks noGrp="1"/>
          </p:cNvSpPr>
          <p:nvPr>
            <p:ph sz="half" idx="2"/>
            <p:custDataLst>
              <p:tags r:id="rId3"/>
            </p:custDataLst>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200" kern="0" dirty="0" smtClean="0">
                <a:solidFill>
                  <a:srgbClr val="000000"/>
                </a:solidFill>
              </a:rPr>
              <a:t>Output: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2800" kern="0" dirty="0" err="1" smtClean="0">
                <a:solidFill>
                  <a:srgbClr val="000000"/>
                </a:solidFill>
              </a:rPr>
              <a:t>printf</a:t>
            </a:r>
            <a:r>
              <a:rPr lang="en-US" sz="2800" kern="0" dirty="0" smtClean="0">
                <a:solidFill>
                  <a:srgbClr val="000000"/>
                </a:solidFill>
              </a:rPr>
              <a:t>(“%s”, string);</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2800" kern="0" dirty="0" smtClean="0">
                <a:solidFill>
                  <a:srgbClr val="000000"/>
                </a:solidFill>
              </a:rPr>
              <a:t>puts(string)</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31</a:t>
            </a:fld>
            <a:endParaRPr lang="el-GR" sz="1400" dirty="0">
              <a:solidFill>
                <a:schemeClr val="tx1"/>
              </a:solidFill>
            </a:endParaRPr>
          </a:p>
        </p:txBody>
      </p:sp>
    </p:spTree>
    <p:extLst>
      <p:ext uri="{BB962C8B-B14F-4D97-AF65-F5344CB8AC3E}">
        <p14:creationId xmlns:p14="http://schemas.microsoft.com/office/powerpoint/2010/main" val="3260173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Τι </a:t>
            </a:r>
            <a:r>
              <a:rPr lang="el-GR" b="1" dirty="0">
                <a:solidFill>
                  <a:srgbClr val="C00000"/>
                </a:solidFill>
              </a:rPr>
              <a:t>δ</a:t>
            </a:r>
            <a:r>
              <a:rPr lang="el-GR" b="1" dirty="0" smtClean="0">
                <a:solidFill>
                  <a:srgbClr val="C00000"/>
                </a:solidFill>
              </a:rPr>
              <a:t>εν</a:t>
            </a:r>
            <a:r>
              <a:rPr lang="el-GR" b="1" dirty="0" smtClean="0"/>
              <a:t> </a:t>
            </a:r>
            <a:r>
              <a:rPr lang="el-GR" b="1" dirty="0"/>
              <a:t>μ</a:t>
            </a:r>
            <a:r>
              <a:rPr lang="el-GR" b="1" dirty="0" smtClean="0"/>
              <a:t>πορούμε </a:t>
            </a:r>
            <a:r>
              <a:rPr lang="el-GR" b="1" dirty="0"/>
              <a:t>να </a:t>
            </a:r>
            <a:r>
              <a:rPr lang="el-GR" b="1" dirty="0" smtClean="0"/>
              <a:t>κάνουμε </a:t>
            </a:r>
            <a:r>
              <a:rPr lang="el-GR" b="1" dirty="0"/>
              <a:t>με τις </a:t>
            </a:r>
            <a:r>
              <a:rPr lang="el-GR" b="1" dirty="0" smtClean="0"/>
              <a:t>συμβολοσειρές</a:t>
            </a:r>
            <a:endParaRPr lang="el-GR" b="1" dirty="0"/>
          </a:p>
        </p:txBody>
      </p:sp>
      <p:sp>
        <p:nvSpPr>
          <p:cNvPr id="5" name="Θέση περιεχομένου 1" descr="Τμήμα προγράμματος: Παραδείγματα: Πρώτο παράδειγμα, char s1, αγκύλη 10, κλείσιμο αγκύλης, =, διπλά εισαγωγικά, a, b, c, διπλά εισαγωγικά, ερωτηματικό. Δεύτερο παράδειγμα, s2, αγκύλη 10, κλείσιμο αγκύλης, =, διπλά εισαγωγικά, d, e, f, διπλά εισαγωγικά, ερωτηματικό. Τρίτο παράδειγμα,  s3, αγκύλη 10, κλείσιμο αγκύλης, ερωτηματικό.&#10;"/>
          <p:cNvSpPr txBox="1"/>
          <p:nvPr>
            <p:custDataLst>
              <p:tags r:id="rId2"/>
            </p:custDataLst>
          </p:nvPr>
        </p:nvSpPr>
        <p:spPr>
          <a:xfrm>
            <a:off x="539552" y="1628800"/>
            <a:ext cx="8136904" cy="584775"/>
          </a:xfrm>
          <a:prstGeom prst="rect">
            <a:avLst/>
          </a:prstGeom>
          <a:noFill/>
        </p:spPr>
        <p:txBody>
          <a:bodyPr wrap="square" rtlCol="0">
            <a:spAutoFit/>
          </a:bodyPr>
          <a:lstStyle/>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n-US" sz="3200" kern="0" dirty="0">
                <a:solidFill>
                  <a:srgbClr val="000000"/>
                </a:solidFill>
              </a:rPr>
              <a:t>char s1[10]=“</a:t>
            </a:r>
            <a:r>
              <a:rPr lang="en-US" sz="3200" kern="0" dirty="0" err="1">
                <a:solidFill>
                  <a:srgbClr val="000000"/>
                </a:solidFill>
              </a:rPr>
              <a:t>abc</a:t>
            </a:r>
            <a:r>
              <a:rPr lang="en-US" sz="3200" kern="0" dirty="0" smtClean="0">
                <a:solidFill>
                  <a:srgbClr val="000000"/>
                </a:solidFill>
              </a:rPr>
              <a:t>”</a:t>
            </a:r>
            <a:r>
              <a:rPr lang="el-GR" sz="3200" kern="0" dirty="0">
                <a:solidFill>
                  <a:srgbClr val="000000"/>
                </a:solidFill>
              </a:rPr>
              <a:t>;</a:t>
            </a:r>
            <a:r>
              <a:rPr lang="en-US" sz="3200" kern="0" dirty="0" smtClean="0">
                <a:solidFill>
                  <a:srgbClr val="000000"/>
                </a:solidFill>
              </a:rPr>
              <a:t> </a:t>
            </a:r>
            <a:r>
              <a:rPr lang="en-US" sz="3200" kern="0" dirty="0">
                <a:solidFill>
                  <a:srgbClr val="000000"/>
                </a:solidFill>
              </a:rPr>
              <a:t>s2[10]=“</a:t>
            </a:r>
            <a:r>
              <a:rPr lang="en-US" sz="3200" kern="0" dirty="0" err="1">
                <a:solidFill>
                  <a:srgbClr val="000000"/>
                </a:solidFill>
              </a:rPr>
              <a:t>def</a:t>
            </a:r>
            <a:r>
              <a:rPr lang="en-US" sz="3200" kern="0" dirty="0">
                <a:solidFill>
                  <a:srgbClr val="000000"/>
                </a:solidFill>
              </a:rPr>
              <a:t>”; s3[10];</a:t>
            </a:r>
          </a:p>
        </p:txBody>
      </p:sp>
      <p:sp>
        <p:nvSpPr>
          <p:cNvPr id="6" name="Θέση περιεχομένου 2"/>
          <p:cNvSpPr txBox="1"/>
          <p:nvPr>
            <p:custDataLst>
              <p:tags r:id="rId3"/>
            </p:custDataLst>
          </p:nvPr>
        </p:nvSpPr>
        <p:spPr>
          <a:xfrm>
            <a:off x="539552" y="2213575"/>
            <a:ext cx="8136904" cy="4204228"/>
          </a:xfrm>
          <a:prstGeom prst="rect">
            <a:avLst/>
          </a:prstGeom>
          <a:noFill/>
        </p:spPr>
        <p:txBody>
          <a:bodyPr wrap="square" rtlCol="0">
            <a:spAutoFit/>
          </a:bodyPr>
          <a:lstStyle/>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l-GR" sz="3200" kern="0" dirty="0" smtClean="0">
                <a:solidFill>
                  <a:srgbClr val="000000"/>
                </a:solidFill>
              </a:rPr>
              <a:t> Συνήθη προγραμματιστικά λάθη:</a:t>
            </a:r>
          </a:p>
          <a:p>
            <a:pPr marL="974725" lvl="1"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n-US" sz="2800" kern="0" dirty="0" smtClean="0">
                <a:solidFill>
                  <a:srgbClr val="000000"/>
                </a:solidFill>
              </a:rPr>
              <a:t> s3 = s1; </a:t>
            </a:r>
          </a:p>
          <a:p>
            <a:pPr marL="974725" lvl="1"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n-US" sz="2800" kern="0" dirty="0" smtClean="0">
                <a:solidFill>
                  <a:srgbClr val="000000"/>
                </a:solidFill>
              </a:rPr>
              <a:t> if (s1 == s3),</a:t>
            </a:r>
          </a:p>
          <a:p>
            <a:pPr marL="974725" lvl="1"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n-US" sz="2800" kern="0" dirty="0" smtClean="0">
                <a:solidFill>
                  <a:srgbClr val="000000"/>
                </a:solidFill>
              </a:rPr>
              <a:t>while (s1  </a:t>
            </a:r>
            <a:r>
              <a:rPr lang="el-GR" sz="2800" kern="0" dirty="0" smtClean="0">
                <a:solidFill>
                  <a:srgbClr val="000000"/>
                </a:solidFill>
              </a:rPr>
              <a:t>&gt;μεγαλύτερο του  </a:t>
            </a:r>
            <a:r>
              <a:rPr lang="en-US" sz="2800" kern="0" dirty="0" smtClean="0">
                <a:solidFill>
                  <a:srgbClr val="000000"/>
                </a:solidFill>
              </a:rPr>
              <a:t>s3).</a:t>
            </a:r>
          </a:p>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l-GR" sz="3200" b="1" kern="0" dirty="0" smtClean="0">
                <a:solidFill>
                  <a:srgbClr val="C00000"/>
                </a:solidFill>
              </a:rPr>
              <a:t>Δεν</a:t>
            </a:r>
            <a:r>
              <a:rPr lang="el-GR" sz="3200" kern="0" dirty="0" smtClean="0">
                <a:solidFill>
                  <a:srgbClr val="000000"/>
                </a:solidFill>
              </a:rPr>
              <a:t> επιτρέπεται να συγκρίνουμε άμεσα δύο συμβολοσειρές, όπως συμβαίνει με άλλους τύπους δεδομένων (</a:t>
            </a:r>
            <a:r>
              <a:rPr lang="en-US" sz="3200" kern="0" dirty="0" smtClean="0">
                <a:solidFill>
                  <a:srgbClr val="000000"/>
                </a:solidFill>
              </a:rPr>
              <a:t>integers, floats, chars</a:t>
            </a:r>
            <a:r>
              <a:rPr lang="el-GR" sz="3200" kern="0" dirty="0" smtClean="0">
                <a:solidFill>
                  <a:srgbClr val="000000"/>
                </a:solidFill>
              </a:rPr>
              <a:t>, και άλλους).</a:t>
            </a:r>
            <a:endParaRPr lang="el-GR" sz="3200" kern="0" dirty="0">
              <a:solidFill>
                <a:srgbClr val="000000"/>
              </a:solidFill>
            </a:endParaRPr>
          </a:p>
        </p:txBody>
      </p:sp>
      <p:sp>
        <p:nvSpPr>
          <p:cNvPr id="3"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32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6661403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Η </a:t>
            </a:r>
            <a:r>
              <a:rPr lang="el-GR" b="1" dirty="0" smtClean="0"/>
              <a:t>βιβλιοθήκη</a:t>
            </a:r>
            <a:r>
              <a:rPr lang="en-IE" b="1" dirty="0"/>
              <a:t>: &lt;</a:t>
            </a:r>
            <a:r>
              <a:rPr lang="en-IE" b="1" dirty="0" err="1"/>
              <a:t>string.h</a:t>
            </a:r>
            <a:r>
              <a:rPr lang="en-IE" b="1" dirty="0"/>
              <a:t>&gt;</a:t>
            </a:r>
            <a:endParaRPr lang="el-GR" b="1" dirty="0"/>
          </a:p>
        </p:txBody>
      </p:sp>
      <p:sp>
        <p:nvSpPr>
          <p:cNvPr id="3" name="Θέση περιεχομένου 1"/>
          <p:cNvSpPr>
            <a:spLocks noGrp="1"/>
          </p:cNvSpPr>
          <p:nvPr>
            <p:ph idx="1"/>
          </p:nvPr>
        </p:nvSpPr>
        <p:spPr/>
        <p:txBody>
          <a:bodyPr>
            <a:normAutofit fontScale="92500" lnSpcReduction="10000"/>
          </a:bodyPr>
          <a:lstStyle/>
          <a:p>
            <a:pPr marL="0" lvl="0" indent="0" defTabSz="1008063" eaLnBrk="0" fontAlgn="base" hangingPunct="0">
              <a:spcAft>
                <a:spcPct val="0"/>
              </a:spcAft>
              <a:buClr>
                <a:srgbClr val="660000"/>
              </a:buClr>
              <a:buSzPct val="70000"/>
              <a:buNone/>
            </a:pPr>
            <a:r>
              <a:rPr lang="el-GR" sz="2600" kern="0" dirty="0" smtClean="0">
                <a:solidFill>
                  <a:srgbClr val="000000"/>
                </a:solidFill>
              </a:rPr>
              <a:t>1) Ακέραιη </a:t>
            </a:r>
            <a:r>
              <a:rPr lang="el-GR" sz="2600" kern="0" dirty="0">
                <a:solidFill>
                  <a:srgbClr val="000000"/>
                </a:solidFill>
              </a:rPr>
              <a:t>μεταβλητή</a:t>
            </a:r>
            <a:r>
              <a:rPr lang="en-IE" sz="2600" kern="0" dirty="0">
                <a:solidFill>
                  <a:srgbClr val="000000"/>
                </a:solidFill>
              </a:rPr>
              <a:t> = </a:t>
            </a:r>
            <a:r>
              <a:rPr lang="en-IE" sz="2600" b="1" kern="0" dirty="0" err="1" smtClean="0">
                <a:solidFill>
                  <a:srgbClr val="000000"/>
                </a:solidFill>
              </a:rPr>
              <a:t>strlen</a:t>
            </a:r>
            <a:r>
              <a:rPr lang="el-GR" sz="2600" b="1" kern="0" dirty="0" smtClean="0">
                <a:solidFill>
                  <a:srgbClr val="000000"/>
                </a:solidFill>
              </a:rPr>
              <a:t> </a:t>
            </a:r>
            <a:r>
              <a:rPr lang="en-IE" sz="2600" kern="0" dirty="0" smtClean="0">
                <a:solidFill>
                  <a:srgbClr val="000000"/>
                </a:solidFill>
              </a:rPr>
              <a:t>(</a:t>
            </a:r>
            <a:r>
              <a:rPr lang="en-IE" sz="2600" kern="0" dirty="0">
                <a:solidFill>
                  <a:srgbClr val="000000"/>
                </a:solidFill>
              </a:rPr>
              <a:t>string</a:t>
            </a:r>
            <a:r>
              <a:rPr lang="en-IE" sz="2600" kern="0" dirty="0" smtClean="0">
                <a:solidFill>
                  <a:srgbClr val="000000"/>
                </a:solidFill>
              </a:rPr>
              <a:t>);</a:t>
            </a:r>
            <a:r>
              <a:rPr lang="el-GR" sz="2600" kern="0" dirty="0" smtClean="0">
                <a:solidFill>
                  <a:srgbClr val="000000"/>
                </a:solidFill>
              </a:rPr>
              <a:t> </a:t>
            </a:r>
            <a:r>
              <a:rPr lang="en-IE" sz="2600" kern="0" dirty="0" smtClean="0">
                <a:solidFill>
                  <a:srgbClr val="000000"/>
                </a:solidFill>
                <a:sym typeface="Wingdings" panose="05000000000000000000" pitchFamily="2" charset="2"/>
              </a:rPr>
              <a:t></a:t>
            </a:r>
            <a:r>
              <a:rPr lang="el-GR" sz="2600" kern="0" dirty="0">
                <a:solidFill>
                  <a:srgbClr val="000000"/>
                </a:solidFill>
                <a:sym typeface="Wingdings" panose="05000000000000000000" pitchFamily="2" charset="2"/>
              </a:rPr>
              <a:t>επιστρέφει το μέγεθος </a:t>
            </a:r>
            <a:r>
              <a:rPr lang="el-GR" sz="2600" kern="0" dirty="0" smtClean="0">
                <a:solidFill>
                  <a:srgbClr val="000000"/>
                </a:solidFill>
                <a:sym typeface="Wingdings" panose="05000000000000000000" pitchFamily="2" charset="2"/>
              </a:rPr>
              <a:t> </a:t>
            </a:r>
          </a:p>
          <a:p>
            <a:pPr marL="0" lvl="0" indent="0" defTabSz="1008063" eaLnBrk="0" fontAlgn="base" hangingPunct="0">
              <a:spcAft>
                <a:spcPct val="0"/>
              </a:spcAft>
              <a:buClr>
                <a:srgbClr val="660000"/>
              </a:buClr>
              <a:buSzPct val="70000"/>
              <a:buNone/>
            </a:pPr>
            <a:r>
              <a:rPr lang="el-GR" sz="2600" kern="0" dirty="0">
                <a:solidFill>
                  <a:srgbClr val="000000"/>
                </a:solidFill>
                <a:sym typeface="Wingdings" panose="05000000000000000000" pitchFamily="2" charset="2"/>
              </a:rPr>
              <a:t> </a:t>
            </a:r>
            <a:r>
              <a:rPr lang="el-GR" sz="2600" kern="0" dirty="0" smtClean="0">
                <a:solidFill>
                  <a:srgbClr val="000000"/>
                </a:solidFill>
                <a:sym typeface="Wingdings" panose="05000000000000000000" pitchFamily="2" charset="2"/>
              </a:rPr>
              <a:t>   της </a:t>
            </a:r>
            <a:r>
              <a:rPr lang="el-GR" sz="2600" kern="0" dirty="0">
                <a:solidFill>
                  <a:srgbClr val="000000"/>
                </a:solidFill>
                <a:sym typeface="Wingdings" panose="05000000000000000000" pitchFamily="2" charset="2"/>
              </a:rPr>
              <a:t>συμβολοσειράς</a:t>
            </a:r>
            <a:r>
              <a:rPr lang="en-IE" sz="2600" kern="0" dirty="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length </a:t>
            </a:r>
            <a:r>
              <a:rPr lang="en-IE" sz="2600" kern="0" dirty="0">
                <a:solidFill>
                  <a:srgbClr val="000000"/>
                </a:solidFill>
                <a:sym typeface="Wingdings" panose="05000000000000000000" pitchFamily="2" charset="2"/>
              </a:rPr>
              <a:t>= </a:t>
            </a:r>
            <a:r>
              <a:rPr lang="en-IE" sz="2600" kern="0" dirty="0" err="1" smtClean="0">
                <a:solidFill>
                  <a:srgbClr val="000000"/>
                </a:solidFill>
                <a:sym typeface="Wingdings" panose="05000000000000000000" pitchFamily="2" charset="2"/>
              </a:rPr>
              <a:t>strlen</a:t>
            </a:r>
            <a:r>
              <a:rPr lang="el-GR" sz="2600"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a:t>
            </a:r>
            <a:r>
              <a:rPr lang="en-IE" sz="2600" kern="0" dirty="0">
                <a:solidFill>
                  <a:srgbClr val="000000"/>
                </a:solidFill>
                <a:sym typeface="Wingdings" panose="05000000000000000000" pitchFamily="2" charset="2"/>
              </a:rPr>
              <a:t>Address);  </a:t>
            </a:r>
            <a:r>
              <a:rPr lang="el-GR" sz="2600" kern="0" dirty="0" smtClean="0">
                <a:solidFill>
                  <a:srgbClr val="000000"/>
                </a:solidFill>
                <a:sym typeface="Wingdings" panose="05000000000000000000" pitchFamily="2" charset="2"/>
              </a:rPr>
              <a:t>π.χ. </a:t>
            </a:r>
            <a:r>
              <a:rPr lang="en-IE" sz="2600" kern="0" dirty="0" smtClean="0">
                <a:solidFill>
                  <a:srgbClr val="000000"/>
                </a:solidFill>
                <a:sym typeface="Wingdings" panose="05000000000000000000" pitchFamily="2" charset="2"/>
              </a:rPr>
              <a:t>length </a:t>
            </a:r>
            <a:r>
              <a:rPr lang="en-IE" sz="2600" kern="0" dirty="0">
                <a:solidFill>
                  <a:srgbClr val="000000"/>
                </a:solidFill>
                <a:sym typeface="Wingdings" panose="05000000000000000000" pitchFamily="2" charset="2"/>
              </a:rPr>
              <a:t>= </a:t>
            </a:r>
            <a:r>
              <a:rPr lang="el-GR" sz="2600" kern="0" dirty="0" smtClean="0">
                <a:solidFill>
                  <a:srgbClr val="000000"/>
                </a:solidFill>
                <a:sym typeface="Wingdings" panose="05000000000000000000" pitchFamily="2" charset="2"/>
              </a:rPr>
              <a:t>  </a:t>
            </a:r>
          </a:p>
          <a:p>
            <a:pPr marL="0" lvl="0" indent="0" defTabSz="1008063" eaLnBrk="0" fontAlgn="base" hangingPunct="0">
              <a:spcAft>
                <a:spcPct val="0"/>
              </a:spcAft>
              <a:buClr>
                <a:srgbClr val="660000"/>
              </a:buClr>
              <a:buSzPct val="70000"/>
              <a:buNone/>
            </a:pPr>
            <a:r>
              <a:rPr lang="el-GR" sz="2600" kern="0" dirty="0">
                <a:solidFill>
                  <a:srgbClr val="000000"/>
                </a:solidFill>
                <a:sym typeface="Wingdings" panose="05000000000000000000" pitchFamily="2" charset="2"/>
              </a:rPr>
              <a:t> </a:t>
            </a:r>
            <a:r>
              <a:rPr lang="el-GR" sz="2600"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17</a:t>
            </a:r>
            <a:r>
              <a:rPr lang="el-GR" sz="2600" kern="0" dirty="0">
                <a:solidFill>
                  <a:srgbClr val="000000"/>
                </a:solidFill>
                <a:sym typeface="Wingdings" panose="05000000000000000000" pitchFamily="2" charset="2"/>
              </a:rPr>
              <a:t>,</a:t>
            </a:r>
            <a:endParaRPr lang="en-IE" sz="2600" kern="0" dirty="0">
              <a:solidFill>
                <a:srgbClr val="000000"/>
              </a:solidFill>
              <a:sym typeface="Wingdings" panose="05000000000000000000" pitchFamily="2" charset="2"/>
            </a:endParaRPr>
          </a:p>
          <a:p>
            <a:pPr marL="0" lvl="0" indent="0" defTabSz="1008063" eaLnBrk="0" fontAlgn="base" hangingPunct="0">
              <a:spcAft>
                <a:spcPct val="0"/>
              </a:spcAft>
              <a:buClr>
                <a:srgbClr val="660000"/>
              </a:buClr>
              <a:buSzPct val="70000"/>
              <a:buNone/>
            </a:pPr>
            <a:r>
              <a:rPr lang="el-GR" sz="2600" kern="0" dirty="0" smtClean="0">
                <a:solidFill>
                  <a:srgbClr val="000000"/>
                </a:solidFill>
                <a:sym typeface="Wingdings" panose="05000000000000000000" pitchFamily="2" charset="2"/>
              </a:rPr>
              <a:t>2) </a:t>
            </a:r>
            <a:r>
              <a:rPr lang="en-IE" sz="2600" b="1" kern="0" dirty="0" err="1" smtClean="0">
                <a:solidFill>
                  <a:srgbClr val="000000"/>
                </a:solidFill>
                <a:sym typeface="Wingdings" panose="05000000000000000000" pitchFamily="2" charset="2"/>
              </a:rPr>
              <a:t>strcmp</a:t>
            </a:r>
            <a:r>
              <a:rPr lang="el-GR" sz="2600" b="1"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a:t>
            </a:r>
            <a:r>
              <a:rPr lang="en-IE" sz="2600" kern="0" dirty="0">
                <a:solidFill>
                  <a:srgbClr val="000000"/>
                </a:solidFill>
                <a:sym typeface="Wingdings" panose="05000000000000000000" pitchFamily="2" charset="2"/>
              </a:rPr>
              <a:t>string1</a:t>
            </a:r>
            <a:r>
              <a:rPr lang="en-IE" sz="2600" kern="0" dirty="0" smtClean="0">
                <a:solidFill>
                  <a:srgbClr val="000000"/>
                </a:solidFill>
                <a:sym typeface="Wingdings" panose="05000000000000000000" pitchFamily="2" charset="2"/>
              </a:rPr>
              <a:t>,</a:t>
            </a:r>
            <a:r>
              <a:rPr lang="el-GR" sz="2600"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string2</a:t>
            </a:r>
            <a:r>
              <a:rPr lang="en-IE" sz="2600" kern="0" dirty="0">
                <a:solidFill>
                  <a:srgbClr val="000000"/>
                </a:solidFill>
                <a:sym typeface="Wingdings" panose="05000000000000000000" pitchFamily="2" charset="2"/>
              </a:rPr>
              <a:t>); </a:t>
            </a:r>
            <a:r>
              <a:rPr lang="el-GR" sz="2600" kern="0" dirty="0">
                <a:solidFill>
                  <a:srgbClr val="000000"/>
                </a:solidFill>
                <a:sym typeface="Wingdings" panose="05000000000000000000" pitchFamily="2" charset="2"/>
              </a:rPr>
              <a:t>Συγκρίνει τις</a:t>
            </a:r>
            <a:r>
              <a:rPr lang="en-IE" sz="2600" kern="0" dirty="0">
                <a:solidFill>
                  <a:srgbClr val="000000"/>
                </a:solidFill>
                <a:sym typeface="Wingdings" panose="05000000000000000000" pitchFamily="2" charset="2"/>
              </a:rPr>
              <a:t> s1 </a:t>
            </a:r>
            <a:r>
              <a:rPr lang="el-GR" sz="2600" kern="0" dirty="0" smtClean="0">
                <a:solidFill>
                  <a:srgbClr val="000000"/>
                </a:solidFill>
                <a:sym typeface="Wingdings" panose="05000000000000000000" pitchFamily="2" charset="2"/>
              </a:rPr>
              <a:t>και</a:t>
            </a:r>
            <a:r>
              <a:rPr lang="en-IE" sz="2600" kern="0" dirty="0" smtClean="0">
                <a:solidFill>
                  <a:srgbClr val="000000"/>
                </a:solidFill>
                <a:sym typeface="Wingdings" panose="05000000000000000000" pitchFamily="2" charset="2"/>
              </a:rPr>
              <a:t> </a:t>
            </a:r>
            <a:r>
              <a:rPr lang="en-IE" sz="2600" kern="0" dirty="0">
                <a:solidFill>
                  <a:srgbClr val="000000"/>
                </a:solidFill>
                <a:sym typeface="Wingdings" panose="05000000000000000000" pitchFamily="2" charset="2"/>
              </a:rPr>
              <a:t>s2. </a:t>
            </a:r>
            <a:r>
              <a:rPr lang="el-GR" sz="2600" kern="0" dirty="0">
                <a:solidFill>
                  <a:srgbClr val="000000"/>
                </a:solidFill>
                <a:sym typeface="Wingdings" panose="05000000000000000000" pitchFamily="2" charset="2"/>
              </a:rPr>
              <a:t>Επιστρέφει </a:t>
            </a:r>
            <a:endParaRPr lang="el-GR" sz="2600" kern="0" dirty="0" smtClean="0">
              <a:solidFill>
                <a:srgbClr val="000000"/>
              </a:solidFill>
              <a:sym typeface="Wingdings" panose="05000000000000000000" pitchFamily="2" charset="2"/>
            </a:endParaRPr>
          </a:p>
          <a:p>
            <a:pPr marL="0" lvl="0" indent="0" defTabSz="1008063" eaLnBrk="0" fontAlgn="base" hangingPunct="0">
              <a:spcAft>
                <a:spcPct val="0"/>
              </a:spcAft>
              <a:buClr>
                <a:srgbClr val="660000"/>
              </a:buClr>
              <a:buSzPct val="70000"/>
              <a:buNone/>
            </a:pPr>
            <a:r>
              <a:rPr lang="el-GR" sz="2600" b="1" kern="0" dirty="0" smtClean="0">
                <a:solidFill>
                  <a:srgbClr val="C00000"/>
                </a:solidFill>
                <a:sym typeface="Wingdings" panose="05000000000000000000" pitchFamily="2" charset="2"/>
              </a:rPr>
              <a:t>    </a:t>
            </a:r>
            <a:r>
              <a:rPr lang="en-IE" sz="2600" b="1" kern="0" dirty="0" smtClean="0">
                <a:solidFill>
                  <a:srgbClr val="C00000"/>
                </a:solidFill>
                <a:sym typeface="Wingdings" panose="05000000000000000000" pitchFamily="2" charset="2"/>
              </a:rPr>
              <a:t>0</a:t>
            </a:r>
            <a:r>
              <a:rPr lang="en-IE" sz="2600" kern="0" dirty="0" smtClean="0">
                <a:solidFill>
                  <a:srgbClr val="000000"/>
                </a:solidFill>
                <a:sym typeface="Wingdings" panose="05000000000000000000" pitchFamily="2" charset="2"/>
              </a:rPr>
              <a:t> </a:t>
            </a:r>
            <a:r>
              <a:rPr lang="el-GR" sz="2600" kern="0" dirty="0" smtClean="0">
                <a:solidFill>
                  <a:srgbClr val="000000"/>
                </a:solidFill>
                <a:sym typeface="Wingdings" panose="05000000000000000000" pitchFamily="2" charset="2"/>
              </a:rPr>
              <a:t>εάν</a:t>
            </a:r>
            <a:r>
              <a:rPr lang="en-IE" sz="2600" kern="0" dirty="0" smtClean="0">
                <a:solidFill>
                  <a:srgbClr val="000000"/>
                </a:solidFill>
                <a:sym typeface="Wingdings" panose="05000000000000000000" pitchFamily="2" charset="2"/>
              </a:rPr>
              <a:t> s1</a:t>
            </a:r>
            <a:r>
              <a:rPr lang="el-GR" sz="2600"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a:t>
            </a:r>
            <a:r>
              <a:rPr lang="el-GR" sz="2600"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s2</a:t>
            </a:r>
            <a:r>
              <a:rPr lang="en-IE" sz="2600" kern="0" dirty="0">
                <a:solidFill>
                  <a:srgbClr val="000000"/>
                </a:solidFill>
                <a:sym typeface="Wingdings" panose="05000000000000000000" pitchFamily="2" charset="2"/>
              </a:rPr>
              <a:t>, </a:t>
            </a:r>
            <a:r>
              <a:rPr lang="en-IE" sz="2600" b="1" kern="0" dirty="0">
                <a:solidFill>
                  <a:srgbClr val="C00000"/>
                </a:solidFill>
                <a:sym typeface="Wingdings" panose="05000000000000000000" pitchFamily="2" charset="2"/>
              </a:rPr>
              <a:t>-1</a:t>
            </a:r>
            <a:r>
              <a:rPr lang="en-IE" sz="2600" kern="0" dirty="0">
                <a:solidFill>
                  <a:srgbClr val="C00000"/>
                </a:solidFill>
                <a:sym typeface="Wingdings" panose="05000000000000000000" pitchFamily="2" charset="2"/>
              </a:rPr>
              <a:t> </a:t>
            </a:r>
            <a:r>
              <a:rPr lang="el-GR" sz="2600" kern="0" dirty="0">
                <a:solidFill>
                  <a:srgbClr val="000000"/>
                </a:solidFill>
                <a:sym typeface="Wingdings" panose="05000000000000000000" pitchFamily="2" charset="2"/>
              </a:rPr>
              <a:t>εάν</a:t>
            </a:r>
            <a:r>
              <a:rPr lang="en-IE" sz="2600" kern="0" dirty="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s1</a:t>
            </a:r>
            <a:r>
              <a:rPr lang="el-GR" sz="2600"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&lt;</a:t>
            </a:r>
            <a:r>
              <a:rPr lang="el-GR" sz="2600" kern="0" dirty="0" smtClean="0">
                <a:solidFill>
                  <a:srgbClr val="000000"/>
                </a:solidFill>
                <a:sym typeface="Wingdings" panose="05000000000000000000" pitchFamily="2" charset="2"/>
              </a:rPr>
              <a:t>μικρότερο του </a:t>
            </a:r>
            <a:r>
              <a:rPr lang="en-IE" sz="2600" kern="0" dirty="0" smtClean="0">
                <a:solidFill>
                  <a:srgbClr val="000000"/>
                </a:solidFill>
                <a:sym typeface="Wingdings" panose="05000000000000000000" pitchFamily="2" charset="2"/>
              </a:rPr>
              <a:t>s2</a:t>
            </a:r>
            <a:r>
              <a:rPr lang="en-IE" sz="2600" kern="0" dirty="0">
                <a:solidFill>
                  <a:srgbClr val="000000"/>
                </a:solidFill>
                <a:sym typeface="Wingdings" panose="05000000000000000000" pitchFamily="2" charset="2"/>
              </a:rPr>
              <a:t>, </a:t>
            </a:r>
            <a:r>
              <a:rPr lang="el-GR" sz="2600" kern="0" dirty="0">
                <a:solidFill>
                  <a:srgbClr val="000000"/>
                </a:solidFill>
                <a:sym typeface="Wingdings" panose="05000000000000000000" pitchFamily="2" charset="2"/>
              </a:rPr>
              <a:t>και</a:t>
            </a:r>
            <a:r>
              <a:rPr lang="en-IE" sz="2600" kern="0" dirty="0">
                <a:solidFill>
                  <a:srgbClr val="000000"/>
                </a:solidFill>
                <a:sym typeface="Wingdings" panose="05000000000000000000" pitchFamily="2" charset="2"/>
              </a:rPr>
              <a:t> </a:t>
            </a:r>
            <a:r>
              <a:rPr lang="en-IE" sz="2600" b="1" kern="0" dirty="0">
                <a:solidFill>
                  <a:srgbClr val="C00000"/>
                </a:solidFill>
                <a:sym typeface="Wingdings" panose="05000000000000000000" pitchFamily="2" charset="2"/>
              </a:rPr>
              <a:t>1</a:t>
            </a:r>
            <a:r>
              <a:rPr lang="en-IE" sz="2600" kern="0" dirty="0">
                <a:solidFill>
                  <a:srgbClr val="000000"/>
                </a:solidFill>
                <a:sym typeface="Wingdings" panose="05000000000000000000" pitchFamily="2" charset="2"/>
              </a:rPr>
              <a:t> </a:t>
            </a:r>
            <a:r>
              <a:rPr lang="el-GR" sz="2600" kern="0" dirty="0">
                <a:solidFill>
                  <a:srgbClr val="000000"/>
                </a:solidFill>
                <a:sym typeface="Wingdings" panose="05000000000000000000" pitchFamily="2" charset="2"/>
              </a:rPr>
              <a:t>εάν</a:t>
            </a:r>
            <a:r>
              <a:rPr lang="en-IE" sz="2600" kern="0" dirty="0">
                <a:solidFill>
                  <a:srgbClr val="000000"/>
                </a:solidFill>
                <a:sym typeface="Wingdings" panose="05000000000000000000" pitchFamily="2" charset="2"/>
              </a:rPr>
              <a:t> </a:t>
            </a:r>
            <a:endParaRPr lang="el-GR" sz="2600" kern="0" dirty="0" smtClean="0">
              <a:solidFill>
                <a:srgbClr val="000000"/>
              </a:solidFill>
              <a:sym typeface="Wingdings" panose="05000000000000000000" pitchFamily="2" charset="2"/>
            </a:endParaRPr>
          </a:p>
          <a:p>
            <a:pPr marL="0" lvl="0" indent="0" defTabSz="1008063" eaLnBrk="0" fontAlgn="base" hangingPunct="0">
              <a:spcAft>
                <a:spcPct val="0"/>
              </a:spcAft>
              <a:buClr>
                <a:srgbClr val="660000"/>
              </a:buClr>
              <a:buSzPct val="70000"/>
              <a:buNone/>
            </a:pPr>
            <a:r>
              <a:rPr lang="en-US" sz="2600" kern="0" dirty="0" smtClean="0">
                <a:solidFill>
                  <a:srgbClr val="000000"/>
                </a:solidFill>
                <a:sym typeface="Wingdings" panose="05000000000000000000" pitchFamily="2" charset="2"/>
              </a:rPr>
              <a:t>    s</a:t>
            </a:r>
            <a:r>
              <a:rPr lang="en-IE" sz="2600" kern="0" dirty="0" smtClean="0">
                <a:solidFill>
                  <a:srgbClr val="000000"/>
                </a:solidFill>
                <a:sym typeface="Wingdings" panose="05000000000000000000" pitchFamily="2" charset="2"/>
              </a:rPr>
              <a:t>1</a:t>
            </a:r>
            <a:r>
              <a:rPr lang="el-GR" sz="2600" kern="0" dirty="0" smtClean="0">
                <a:solidFill>
                  <a:srgbClr val="000000"/>
                </a:solidFill>
                <a:sym typeface="Wingdings" panose="05000000000000000000" pitchFamily="2" charset="2"/>
              </a:rPr>
              <a:t> &gt; μεγαλύτερο του </a:t>
            </a:r>
            <a:r>
              <a:rPr lang="en-IE" sz="2600" kern="0" dirty="0" smtClean="0">
                <a:solidFill>
                  <a:srgbClr val="000000"/>
                </a:solidFill>
                <a:sym typeface="Wingdings" panose="05000000000000000000" pitchFamily="2" charset="2"/>
              </a:rPr>
              <a:t>s</a:t>
            </a:r>
            <a:r>
              <a:rPr lang="el-GR" sz="2600" kern="0" dirty="0" smtClean="0">
                <a:solidFill>
                  <a:srgbClr val="000000"/>
                </a:solidFill>
                <a:sym typeface="Wingdings" panose="05000000000000000000" pitchFamily="2" charset="2"/>
              </a:rPr>
              <a:t>2,</a:t>
            </a:r>
            <a:r>
              <a:rPr lang="en-IE" sz="2600" kern="0" dirty="0" smtClean="0">
                <a:solidFill>
                  <a:srgbClr val="000000"/>
                </a:solidFill>
                <a:sym typeface="Wingdings" panose="05000000000000000000" pitchFamily="2" charset="2"/>
              </a:rPr>
              <a:t> </a:t>
            </a:r>
            <a:r>
              <a:rPr lang="en-IE" sz="2600" kern="0" dirty="0">
                <a:solidFill>
                  <a:srgbClr val="000000"/>
                </a:solidFill>
                <a:sym typeface="Wingdings" panose="05000000000000000000" pitchFamily="2" charset="2"/>
              </a:rPr>
              <a:t>(</a:t>
            </a:r>
            <a:r>
              <a:rPr lang="el-GR" sz="2600" kern="0" dirty="0">
                <a:solidFill>
                  <a:srgbClr val="000000"/>
                </a:solidFill>
                <a:sym typeface="Wingdings" panose="05000000000000000000" pitchFamily="2" charset="2"/>
              </a:rPr>
              <a:t>λεξικογραφική διάταξη</a:t>
            </a:r>
            <a:r>
              <a:rPr lang="en-IE" sz="2600" kern="0" dirty="0" smtClean="0">
                <a:solidFill>
                  <a:srgbClr val="000000"/>
                </a:solidFill>
                <a:sym typeface="Wingdings" panose="05000000000000000000" pitchFamily="2" charset="2"/>
              </a:rPr>
              <a:t>)</a:t>
            </a:r>
            <a:r>
              <a:rPr lang="el-GR" sz="2600" kern="0" dirty="0">
                <a:solidFill>
                  <a:srgbClr val="000000"/>
                </a:solidFill>
                <a:sym typeface="Wingdings" panose="05000000000000000000" pitchFamily="2" charset="2"/>
              </a:rPr>
              <a:t>,</a:t>
            </a:r>
            <a:endParaRPr lang="en-IE" sz="2600" kern="0" dirty="0">
              <a:solidFill>
                <a:srgbClr val="000000"/>
              </a:solidFill>
              <a:sym typeface="Wingdings" panose="05000000000000000000" pitchFamily="2" charset="2"/>
            </a:endParaRPr>
          </a:p>
          <a:p>
            <a:pPr marL="0" lvl="0" indent="0" defTabSz="1008063" eaLnBrk="0" fontAlgn="base" hangingPunct="0">
              <a:spcAft>
                <a:spcPct val="0"/>
              </a:spcAft>
              <a:buClr>
                <a:srgbClr val="660000"/>
              </a:buClr>
              <a:buSzPct val="70000"/>
              <a:buNone/>
            </a:pPr>
            <a:r>
              <a:rPr lang="en-IE" sz="2600" kern="0" dirty="0" smtClean="0">
                <a:solidFill>
                  <a:srgbClr val="000000"/>
                </a:solidFill>
                <a:sym typeface="Wingdings" panose="05000000000000000000" pitchFamily="2" charset="2"/>
              </a:rPr>
              <a:t>3) </a:t>
            </a:r>
            <a:r>
              <a:rPr lang="en-IE" sz="2600" b="1" kern="0" dirty="0" err="1" smtClean="0">
                <a:solidFill>
                  <a:srgbClr val="000000"/>
                </a:solidFill>
                <a:sym typeface="Wingdings" panose="05000000000000000000" pitchFamily="2" charset="2"/>
              </a:rPr>
              <a:t>strcpy</a:t>
            </a:r>
            <a:r>
              <a:rPr lang="el-GR" sz="2600" b="1"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a:t>
            </a:r>
            <a:r>
              <a:rPr lang="en-IE" sz="2600" kern="0" dirty="0">
                <a:solidFill>
                  <a:srgbClr val="000000"/>
                </a:solidFill>
                <a:sym typeface="Wingdings" panose="05000000000000000000" pitchFamily="2" charset="2"/>
              </a:rPr>
              <a:t>string1, string2); </a:t>
            </a:r>
            <a:r>
              <a:rPr lang="el-GR" sz="2600" kern="0" dirty="0">
                <a:solidFill>
                  <a:srgbClr val="000000"/>
                </a:solidFill>
                <a:sym typeface="Wingdings" panose="05000000000000000000" pitchFamily="2" charset="2"/>
              </a:rPr>
              <a:t>Αντιγράφει το</a:t>
            </a:r>
            <a:r>
              <a:rPr lang="en-IE" sz="2600" kern="0" dirty="0">
                <a:solidFill>
                  <a:srgbClr val="000000"/>
                </a:solidFill>
                <a:sym typeface="Wingdings" panose="05000000000000000000" pitchFamily="2" charset="2"/>
              </a:rPr>
              <a:t> s2 </a:t>
            </a:r>
            <a:r>
              <a:rPr lang="el-GR" sz="2600" kern="0" dirty="0">
                <a:solidFill>
                  <a:srgbClr val="000000"/>
                </a:solidFill>
                <a:sym typeface="Wingdings" panose="05000000000000000000" pitchFamily="2" charset="2"/>
              </a:rPr>
              <a:t>στο</a:t>
            </a:r>
            <a:r>
              <a:rPr lang="en-IE" sz="2600" kern="0" dirty="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s1</a:t>
            </a:r>
            <a:r>
              <a:rPr lang="el-GR" sz="2600" kern="0" dirty="0" smtClean="0">
                <a:solidFill>
                  <a:srgbClr val="000000"/>
                </a:solidFill>
                <a:sym typeface="Wingdings" panose="05000000000000000000" pitchFamily="2" charset="2"/>
              </a:rPr>
              <a:t>,</a:t>
            </a:r>
            <a:r>
              <a:rPr lang="en-IE" sz="2600" kern="0" dirty="0" smtClean="0">
                <a:solidFill>
                  <a:srgbClr val="000000"/>
                </a:solidFill>
                <a:sym typeface="Wingdings" panose="05000000000000000000" pitchFamily="2" charset="2"/>
              </a:rPr>
              <a:t> (</a:t>
            </a:r>
            <a:r>
              <a:rPr lang="el-GR" sz="2600" kern="0" dirty="0" smtClean="0">
                <a:solidFill>
                  <a:srgbClr val="000000"/>
                </a:solidFill>
                <a:sym typeface="Wingdings" panose="05000000000000000000" pitchFamily="2" charset="2"/>
              </a:rPr>
              <a:t>όμως </a:t>
            </a:r>
            <a:r>
              <a:rPr lang="en-IE" sz="2600" kern="0" dirty="0" smtClean="0">
                <a:solidFill>
                  <a:srgbClr val="000000"/>
                </a:solidFill>
                <a:sym typeface="Wingdings" panose="05000000000000000000" pitchFamily="2" charset="2"/>
              </a:rPr>
              <a:t>s1</a:t>
            </a:r>
            <a:r>
              <a:rPr lang="el-GR" sz="2600"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a:t>
            </a:r>
            <a:r>
              <a:rPr lang="el-GR" sz="2600" kern="0" dirty="0" smtClean="0">
                <a:solidFill>
                  <a:srgbClr val="000000"/>
                </a:solidFill>
                <a:sym typeface="Wingdings" panose="05000000000000000000" pitchFamily="2" charset="2"/>
              </a:rPr>
              <a:t> </a:t>
            </a:r>
            <a:endParaRPr lang="en-US" sz="2600" kern="0" dirty="0" smtClean="0">
              <a:solidFill>
                <a:srgbClr val="000000"/>
              </a:solidFill>
              <a:sym typeface="Wingdings" panose="05000000000000000000" pitchFamily="2" charset="2"/>
            </a:endParaRPr>
          </a:p>
          <a:p>
            <a:pPr marL="0" lvl="0" indent="0" defTabSz="1008063" eaLnBrk="0" fontAlgn="base" hangingPunct="0">
              <a:spcAft>
                <a:spcPct val="0"/>
              </a:spcAft>
              <a:buClr>
                <a:srgbClr val="660000"/>
              </a:buClr>
              <a:buSzPct val="70000"/>
              <a:buNone/>
            </a:pPr>
            <a:r>
              <a:rPr lang="en-US" sz="2600" kern="0" dirty="0">
                <a:solidFill>
                  <a:srgbClr val="000000"/>
                </a:solidFill>
                <a:sym typeface="Wingdings" panose="05000000000000000000" pitchFamily="2" charset="2"/>
              </a:rPr>
              <a:t> </a:t>
            </a:r>
            <a:r>
              <a:rPr lang="en-US" sz="2600"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s2 </a:t>
            </a:r>
            <a:r>
              <a:rPr lang="el-GR" sz="2600" kern="0" dirty="0" smtClean="0">
                <a:solidFill>
                  <a:srgbClr val="000000"/>
                </a:solidFill>
                <a:sym typeface="Wingdings" panose="05000000000000000000" pitchFamily="2" charset="2"/>
              </a:rPr>
              <a:t>ισχύει για </a:t>
            </a:r>
            <a:r>
              <a:rPr lang="el-GR" sz="2600" kern="0" dirty="0">
                <a:solidFill>
                  <a:srgbClr val="000000"/>
                </a:solidFill>
                <a:sym typeface="Wingdings" panose="05000000000000000000" pitchFamily="2" charset="2"/>
              </a:rPr>
              <a:t>άλλους τύπους δεδομένων</a:t>
            </a:r>
            <a:r>
              <a:rPr lang="en-IE" sz="2600" kern="0" dirty="0" smtClean="0">
                <a:solidFill>
                  <a:srgbClr val="000000"/>
                </a:solidFill>
                <a:sym typeface="Wingdings" panose="05000000000000000000" pitchFamily="2" charset="2"/>
              </a:rPr>
              <a:t>)</a:t>
            </a:r>
            <a:r>
              <a:rPr lang="el-GR" sz="2600" kern="0" dirty="0">
                <a:solidFill>
                  <a:srgbClr val="000000"/>
                </a:solidFill>
                <a:sym typeface="Wingdings" panose="05000000000000000000" pitchFamily="2" charset="2"/>
              </a:rPr>
              <a:t>,</a:t>
            </a:r>
            <a:endParaRPr lang="en-IE" sz="2600" kern="0" dirty="0">
              <a:solidFill>
                <a:srgbClr val="000000"/>
              </a:solidFill>
              <a:sym typeface="Wingdings" panose="05000000000000000000" pitchFamily="2" charset="2"/>
            </a:endParaRPr>
          </a:p>
          <a:p>
            <a:pPr marL="0" lvl="0" indent="0" defTabSz="1008063" eaLnBrk="0" fontAlgn="base" hangingPunct="0">
              <a:spcAft>
                <a:spcPct val="0"/>
              </a:spcAft>
              <a:buClr>
                <a:srgbClr val="660000"/>
              </a:buClr>
              <a:buSzPct val="70000"/>
              <a:buNone/>
            </a:pPr>
            <a:r>
              <a:rPr lang="en-IE" sz="2600" kern="0" dirty="0" smtClean="0">
                <a:solidFill>
                  <a:srgbClr val="000000"/>
                </a:solidFill>
                <a:sym typeface="Wingdings" panose="05000000000000000000" pitchFamily="2" charset="2"/>
              </a:rPr>
              <a:t>4) </a:t>
            </a:r>
            <a:r>
              <a:rPr lang="en-IE" sz="2600" b="1" kern="0" dirty="0" err="1" smtClean="0">
                <a:solidFill>
                  <a:srgbClr val="000000"/>
                </a:solidFill>
                <a:sym typeface="Wingdings" panose="05000000000000000000" pitchFamily="2" charset="2"/>
              </a:rPr>
              <a:t>strcat</a:t>
            </a:r>
            <a:r>
              <a:rPr lang="el-GR" sz="2600" b="1"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a:t>
            </a:r>
            <a:r>
              <a:rPr lang="en-IE" sz="2600" kern="0" dirty="0">
                <a:solidFill>
                  <a:srgbClr val="000000"/>
                </a:solidFill>
                <a:sym typeface="Wingdings" panose="05000000000000000000" pitchFamily="2" charset="2"/>
              </a:rPr>
              <a:t>string1</a:t>
            </a:r>
            <a:r>
              <a:rPr lang="en-IE" sz="2600" kern="0" dirty="0" smtClean="0">
                <a:solidFill>
                  <a:srgbClr val="000000"/>
                </a:solidFill>
                <a:sym typeface="Wingdings" panose="05000000000000000000" pitchFamily="2" charset="2"/>
              </a:rPr>
              <a:t>,</a:t>
            </a:r>
            <a:r>
              <a:rPr lang="el-GR" sz="2600" kern="0" dirty="0" smtClean="0">
                <a:solidFill>
                  <a:srgbClr val="000000"/>
                </a:solidFill>
                <a:sym typeface="Wingdings" panose="05000000000000000000" pitchFamily="2" charset="2"/>
              </a:rPr>
              <a:t> </a:t>
            </a:r>
            <a:r>
              <a:rPr lang="en-IE" sz="2600" kern="0" dirty="0" smtClean="0">
                <a:solidFill>
                  <a:srgbClr val="000000"/>
                </a:solidFill>
                <a:sym typeface="Wingdings" panose="05000000000000000000" pitchFamily="2" charset="2"/>
              </a:rPr>
              <a:t>string2</a:t>
            </a:r>
            <a:r>
              <a:rPr lang="en-IE" sz="2600" kern="0" dirty="0">
                <a:solidFill>
                  <a:srgbClr val="000000"/>
                </a:solidFill>
                <a:sym typeface="Wingdings" panose="05000000000000000000" pitchFamily="2" charset="2"/>
              </a:rPr>
              <a:t>); </a:t>
            </a:r>
            <a:r>
              <a:rPr lang="el-GR" sz="2600" kern="0" dirty="0">
                <a:solidFill>
                  <a:srgbClr val="000000"/>
                </a:solidFill>
                <a:sym typeface="Wingdings" panose="05000000000000000000" pitchFamily="2" charset="2"/>
              </a:rPr>
              <a:t>Συνενώνει τα</a:t>
            </a:r>
            <a:r>
              <a:rPr lang="en-IE" sz="2600" kern="0" dirty="0">
                <a:solidFill>
                  <a:srgbClr val="000000"/>
                </a:solidFill>
                <a:sym typeface="Wingdings" panose="05000000000000000000" pitchFamily="2" charset="2"/>
              </a:rPr>
              <a:t> s1 </a:t>
            </a:r>
            <a:r>
              <a:rPr lang="el-GR" sz="2600" kern="0" dirty="0">
                <a:solidFill>
                  <a:srgbClr val="000000"/>
                </a:solidFill>
                <a:sym typeface="Wingdings" panose="05000000000000000000" pitchFamily="2" charset="2"/>
              </a:rPr>
              <a:t>και</a:t>
            </a:r>
            <a:r>
              <a:rPr lang="en-IE" sz="2600" kern="0" dirty="0">
                <a:solidFill>
                  <a:srgbClr val="000000"/>
                </a:solidFill>
                <a:sym typeface="Wingdings" panose="05000000000000000000" pitchFamily="2" charset="2"/>
              </a:rPr>
              <a:t> s2. </a:t>
            </a:r>
            <a:r>
              <a:rPr lang="el-GR" sz="2600" kern="0" dirty="0">
                <a:solidFill>
                  <a:srgbClr val="000000"/>
                </a:solidFill>
                <a:sym typeface="Wingdings" panose="05000000000000000000" pitchFamily="2" charset="2"/>
              </a:rPr>
              <a:t>Τοποθετεί την </a:t>
            </a:r>
            <a:endParaRPr lang="en-US" sz="2600" kern="0" dirty="0" smtClean="0">
              <a:solidFill>
                <a:srgbClr val="000000"/>
              </a:solidFill>
              <a:sym typeface="Wingdings" panose="05000000000000000000" pitchFamily="2" charset="2"/>
            </a:endParaRPr>
          </a:p>
          <a:p>
            <a:pPr marL="0" lvl="0" indent="0" defTabSz="1008063" eaLnBrk="0" fontAlgn="base" hangingPunct="0">
              <a:spcAft>
                <a:spcPct val="0"/>
              </a:spcAft>
              <a:buClr>
                <a:srgbClr val="660000"/>
              </a:buClr>
              <a:buSzPct val="70000"/>
              <a:buNone/>
            </a:pPr>
            <a:r>
              <a:rPr lang="en-US" sz="2600" kern="0" dirty="0">
                <a:solidFill>
                  <a:srgbClr val="000000"/>
                </a:solidFill>
                <a:sym typeface="Wingdings" panose="05000000000000000000" pitchFamily="2" charset="2"/>
              </a:rPr>
              <a:t> </a:t>
            </a:r>
            <a:r>
              <a:rPr lang="en-US" sz="2600" kern="0" dirty="0" smtClean="0">
                <a:solidFill>
                  <a:srgbClr val="000000"/>
                </a:solidFill>
                <a:sym typeface="Wingdings" panose="05000000000000000000" pitchFamily="2" charset="2"/>
              </a:rPr>
              <a:t>   </a:t>
            </a:r>
            <a:r>
              <a:rPr lang="el-GR" sz="2600" kern="0" dirty="0" smtClean="0">
                <a:solidFill>
                  <a:srgbClr val="000000"/>
                </a:solidFill>
                <a:sym typeface="Wingdings" panose="05000000000000000000" pitchFamily="2" charset="2"/>
              </a:rPr>
              <a:t>τιμ</a:t>
            </a:r>
            <a:r>
              <a:rPr lang="el-GR" sz="2600" kern="0" dirty="0">
                <a:solidFill>
                  <a:srgbClr val="000000"/>
                </a:solidFill>
                <a:sym typeface="Wingdings" panose="05000000000000000000" pitchFamily="2" charset="2"/>
              </a:rPr>
              <a:t>ή</a:t>
            </a:r>
            <a:r>
              <a:rPr lang="el-GR" sz="2600" kern="0" dirty="0" smtClean="0">
                <a:solidFill>
                  <a:srgbClr val="000000"/>
                </a:solidFill>
                <a:sym typeface="Wingdings" panose="05000000000000000000" pitchFamily="2" charset="2"/>
              </a:rPr>
              <a:t> </a:t>
            </a:r>
            <a:r>
              <a:rPr lang="el-GR" sz="2600" kern="0" dirty="0">
                <a:solidFill>
                  <a:srgbClr val="000000"/>
                </a:solidFill>
                <a:sym typeface="Wingdings" panose="05000000000000000000" pitchFamily="2" charset="2"/>
              </a:rPr>
              <a:t>της </a:t>
            </a:r>
            <a:r>
              <a:rPr lang="en-US" sz="2600" kern="0" dirty="0">
                <a:solidFill>
                  <a:srgbClr val="000000"/>
                </a:solidFill>
                <a:sym typeface="Wingdings" panose="05000000000000000000" pitchFamily="2" charset="2"/>
              </a:rPr>
              <a:t>s2</a:t>
            </a:r>
            <a:r>
              <a:rPr lang="el-GR" sz="2600" kern="0" dirty="0">
                <a:solidFill>
                  <a:srgbClr val="000000"/>
                </a:solidFill>
                <a:sym typeface="Wingdings" panose="05000000000000000000" pitchFamily="2" charset="2"/>
              </a:rPr>
              <a:t> στην </a:t>
            </a:r>
            <a:r>
              <a:rPr lang="en-US" sz="2600" kern="0" dirty="0">
                <a:solidFill>
                  <a:srgbClr val="000000"/>
                </a:solidFill>
                <a:sym typeface="Wingdings" panose="05000000000000000000" pitchFamily="2" charset="2"/>
              </a:rPr>
              <a:t>s1</a:t>
            </a:r>
            <a:r>
              <a:rPr lang="el-GR" sz="2600" kern="0" dirty="0">
                <a:solidFill>
                  <a:srgbClr val="000000"/>
                </a:solidFill>
                <a:sym typeface="Wingdings" panose="05000000000000000000" pitchFamily="2" charset="2"/>
              </a:rPr>
              <a:t> μετά την </a:t>
            </a:r>
            <a:r>
              <a:rPr lang="en-US" sz="2600" kern="0" dirty="0">
                <a:solidFill>
                  <a:srgbClr val="000000"/>
                </a:solidFill>
                <a:sym typeface="Wingdings" panose="05000000000000000000" pitchFamily="2" charset="2"/>
              </a:rPr>
              <a:t>s1.</a:t>
            </a:r>
            <a:r>
              <a:rPr lang="en-IE" sz="2600" kern="0" dirty="0">
                <a:solidFill>
                  <a:srgbClr val="000000"/>
                </a:solidFill>
                <a:sym typeface="Wingdings" panose="05000000000000000000" pitchFamily="2" charset="2"/>
              </a:rPr>
              <a:t> </a:t>
            </a:r>
            <a:r>
              <a:rPr lang="el-GR" sz="2600" kern="0" dirty="0">
                <a:solidFill>
                  <a:srgbClr val="000000"/>
                </a:solidFill>
                <a:sym typeface="Wingdings" panose="05000000000000000000" pitchFamily="2" charset="2"/>
              </a:rPr>
              <a:t>Προσοχή</a:t>
            </a:r>
            <a:r>
              <a:rPr lang="en-IE" sz="2600" kern="0" dirty="0">
                <a:solidFill>
                  <a:srgbClr val="000000"/>
                </a:solidFill>
                <a:sym typeface="Wingdings" panose="05000000000000000000" pitchFamily="2" charset="2"/>
              </a:rPr>
              <a:t>: </a:t>
            </a:r>
            <a:r>
              <a:rPr lang="el-GR" sz="2600" kern="0" dirty="0">
                <a:solidFill>
                  <a:srgbClr val="000000"/>
                </a:solidFill>
                <a:sym typeface="Wingdings" panose="05000000000000000000" pitchFamily="2" charset="2"/>
              </a:rPr>
              <a:t>η </a:t>
            </a:r>
            <a:r>
              <a:rPr lang="en-IE" sz="2600" kern="0" dirty="0">
                <a:solidFill>
                  <a:srgbClr val="000000"/>
                </a:solidFill>
                <a:sym typeface="Wingdings" panose="05000000000000000000" pitchFamily="2" charset="2"/>
              </a:rPr>
              <a:t>s1 </a:t>
            </a:r>
            <a:r>
              <a:rPr lang="el-GR" sz="2600" kern="0" dirty="0">
                <a:solidFill>
                  <a:srgbClr val="000000"/>
                </a:solidFill>
                <a:sym typeface="Wingdings" panose="05000000000000000000" pitchFamily="2" charset="2"/>
              </a:rPr>
              <a:t>πρέπει να </a:t>
            </a:r>
            <a:r>
              <a:rPr lang="en-US" sz="2600" kern="0" dirty="0" smtClean="0">
                <a:solidFill>
                  <a:srgbClr val="000000"/>
                </a:solidFill>
                <a:sym typeface="Wingdings" panose="05000000000000000000" pitchFamily="2" charset="2"/>
              </a:rPr>
              <a:t>  </a:t>
            </a:r>
          </a:p>
          <a:p>
            <a:pPr marL="0" lvl="0" indent="0" defTabSz="1008063" eaLnBrk="0" fontAlgn="base" hangingPunct="0">
              <a:spcAft>
                <a:spcPct val="0"/>
              </a:spcAft>
              <a:buClr>
                <a:srgbClr val="660000"/>
              </a:buClr>
              <a:buSzPct val="70000"/>
              <a:buNone/>
            </a:pPr>
            <a:r>
              <a:rPr lang="en-US" sz="2600" kern="0" dirty="0">
                <a:solidFill>
                  <a:srgbClr val="000000"/>
                </a:solidFill>
                <a:sym typeface="Wingdings" panose="05000000000000000000" pitchFamily="2" charset="2"/>
              </a:rPr>
              <a:t> </a:t>
            </a:r>
            <a:r>
              <a:rPr lang="en-US" sz="2600" kern="0" dirty="0" smtClean="0">
                <a:solidFill>
                  <a:srgbClr val="000000"/>
                </a:solidFill>
                <a:sym typeface="Wingdings" panose="05000000000000000000" pitchFamily="2" charset="2"/>
              </a:rPr>
              <a:t>   </a:t>
            </a:r>
            <a:r>
              <a:rPr lang="el-GR" sz="2600" kern="0" dirty="0" smtClean="0">
                <a:solidFill>
                  <a:srgbClr val="000000"/>
                </a:solidFill>
                <a:sym typeface="Wingdings" panose="05000000000000000000" pitchFamily="2" charset="2"/>
              </a:rPr>
              <a:t>διαθέτει </a:t>
            </a:r>
            <a:r>
              <a:rPr lang="el-GR" sz="2600" kern="0" dirty="0">
                <a:solidFill>
                  <a:srgbClr val="000000"/>
                </a:solidFill>
                <a:sym typeface="Wingdings" panose="05000000000000000000" pitchFamily="2" charset="2"/>
              </a:rPr>
              <a:t>τον απαιτούμενο χώρο</a:t>
            </a:r>
            <a:r>
              <a:rPr lang="en-IE" sz="2600" kern="0" dirty="0" smtClean="0">
                <a:solidFill>
                  <a:srgbClr val="000000"/>
                </a:solidFill>
                <a:sym typeface="Wingdings" panose="05000000000000000000" pitchFamily="2" charset="2"/>
              </a:rPr>
              <a:t>)</a:t>
            </a:r>
            <a:r>
              <a:rPr lang="el-GR" sz="2600" kern="0" dirty="0" smtClean="0">
                <a:solidFill>
                  <a:srgbClr val="000000"/>
                </a:solidFill>
                <a:sym typeface="Wingdings" panose="05000000000000000000" pitchFamily="2" charset="2"/>
              </a:rPr>
              <a:t>.</a:t>
            </a:r>
            <a:endParaRPr lang="en-IE" sz="26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33</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7908085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Άσκηση: </a:t>
            </a:r>
            <a:r>
              <a:rPr lang="el-GR" b="1" dirty="0" smtClean="0"/>
              <a:t/>
            </a:r>
            <a:br>
              <a:rPr lang="el-GR" b="1" dirty="0" smtClean="0"/>
            </a:br>
            <a:r>
              <a:rPr lang="el-GR" b="1" dirty="0" smtClean="0"/>
              <a:t>Παλινδρομική </a:t>
            </a:r>
            <a:r>
              <a:rPr lang="el-GR" b="1" dirty="0"/>
              <a:t>σ</a:t>
            </a:r>
            <a:r>
              <a:rPr lang="el-GR" b="1" dirty="0" smtClean="0"/>
              <a:t>υμβολοσειρά</a:t>
            </a:r>
            <a:endParaRPr lang="el-GR" b="1" dirty="0"/>
          </a:p>
        </p:txBody>
      </p:sp>
      <p:sp>
        <p:nvSpPr>
          <p:cNvPr id="3" name="Θέση περιεχομένου 1"/>
          <p:cNvSpPr>
            <a:spLocks noGrp="1"/>
          </p:cNvSpPr>
          <p:nvPr>
            <p:ph idx="1"/>
          </p:nvPr>
        </p:nvSpPr>
        <p:spPr/>
        <p:txBody>
          <a:bodyPr>
            <a:normAutofit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b="1" kern="0" dirty="0">
                <a:solidFill>
                  <a:srgbClr val="000000"/>
                </a:solidFill>
                <a:cs typeface="Arabic Typesetting" pitchFamily="66" charset="-78"/>
              </a:rPr>
              <a:t>Παλινδρομική</a:t>
            </a:r>
            <a:r>
              <a:rPr lang="en-US" kern="0" dirty="0">
                <a:solidFill>
                  <a:srgbClr val="000000"/>
                </a:solidFill>
                <a:cs typeface="Arabic Typesetting" pitchFamily="66" charset="-78"/>
              </a:rPr>
              <a:t> </a:t>
            </a:r>
            <a:r>
              <a:rPr lang="el-GR" kern="0" dirty="0">
                <a:solidFill>
                  <a:srgbClr val="000000"/>
                </a:solidFill>
                <a:cs typeface="Arabic Typesetting" pitchFamily="66" charset="-78"/>
              </a:rPr>
              <a:t>είναι μία λέξη, φράση, </a:t>
            </a:r>
            <a:r>
              <a:rPr lang="el-GR" kern="0" dirty="0" smtClean="0">
                <a:solidFill>
                  <a:srgbClr val="000000"/>
                </a:solidFill>
                <a:cs typeface="Arabic Typesetting" pitchFamily="66" charset="-78"/>
              </a:rPr>
              <a:t>αριθμός, </a:t>
            </a:r>
            <a:r>
              <a:rPr lang="el-GR" kern="0" dirty="0">
                <a:solidFill>
                  <a:srgbClr val="000000"/>
                </a:solidFill>
                <a:cs typeface="Arabic Typesetting" pitchFamily="66" charset="-78"/>
              </a:rPr>
              <a:t>ή και </a:t>
            </a:r>
            <a:r>
              <a:rPr lang="el-GR" kern="0" dirty="0" smtClean="0">
                <a:solidFill>
                  <a:srgbClr val="000000"/>
                </a:solidFill>
                <a:cs typeface="Arabic Typesetting" pitchFamily="66" charset="-78"/>
              </a:rPr>
              <a:t>συμβολοσειρά, </a:t>
            </a:r>
            <a:r>
              <a:rPr lang="el-GR" kern="0" dirty="0">
                <a:solidFill>
                  <a:srgbClr val="000000"/>
                </a:solidFill>
                <a:cs typeface="Arabic Typesetting" pitchFamily="66" charset="-78"/>
              </a:rPr>
              <a:t>η οποία διαβάζεται με τον ίδιο ακριβώς τρόπο και </a:t>
            </a:r>
            <a:r>
              <a:rPr lang="el-GR" kern="0" dirty="0" smtClean="0">
                <a:solidFill>
                  <a:srgbClr val="000000"/>
                </a:solidFill>
                <a:cs typeface="Arabic Typesetting" pitchFamily="66" charset="-78"/>
              </a:rPr>
              <a:t>ανάποδα,</a:t>
            </a:r>
            <a:endParaRPr lang="en-US" kern="0" dirty="0">
              <a:solidFill>
                <a:srgbClr val="000000"/>
              </a:solidFill>
              <a:cs typeface="Arabic Typesetting" pitchFamily="66" charset="-78"/>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kern="0" dirty="0">
                <a:solidFill>
                  <a:srgbClr val="000000"/>
                </a:solidFill>
                <a:cs typeface="Arabic Typesetting" pitchFamily="66" charset="-78"/>
              </a:rPr>
              <a:t>a</a:t>
            </a:r>
            <a:r>
              <a:rPr lang="el-GR" kern="0" dirty="0" smtClean="0">
                <a:solidFill>
                  <a:srgbClr val="000000"/>
                </a:solidFill>
                <a:cs typeface="Arabic Typesetting" pitchFamily="66" charset="-78"/>
              </a:rPr>
              <a:t> </a:t>
            </a:r>
            <a:r>
              <a:rPr lang="en-US" kern="0" dirty="0" smtClean="0">
                <a:solidFill>
                  <a:srgbClr val="000000"/>
                </a:solidFill>
                <a:cs typeface="Arabic Typesetting" pitchFamily="66" charset="-78"/>
              </a:rPr>
              <a:t>b c d </a:t>
            </a:r>
            <a:r>
              <a:rPr lang="en-US" kern="0" dirty="0" err="1">
                <a:solidFill>
                  <a:srgbClr val="000000"/>
                </a:solidFill>
                <a:cs typeface="Arabic Typesetting" pitchFamily="66" charset="-78"/>
              </a:rPr>
              <a:t>d</a:t>
            </a:r>
            <a:r>
              <a:rPr lang="en-US" kern="0" dirty="0" smtClean="0">
                <a:solidFill>
                  <a:srgbClr val="000000"/>
                </a:solidFill>
                <a:cs typeface="Arabic Typesetting" pitchFamily="66" charset="-78"/>
              </a:rPr>
              <a:t> c b a</a:t>
            </a:r>
            <a:r>
              <a:rPr lang="en-US" kern="0" dirty="0">
                <a:solidFill>
                  <a:srgbClr val="000000"/>
                </a:solidFill>
                <a:cs typeface="Arabic Typesetting" pitchFamily="66" charset="-78"/>
              </a:rPr>
              <a:t>, </a:t>
            </a:r>
            <a:r>
              <a:rPr lang="el-GR" kern="0" dirty="0" err="1">
                <a:solidFill>
                  <a:srgbClr val="000000"/>
                </a:solidFill>
                <a:cs typeface="Arabic Typesetting" pitchFamily="66" charset="-78"/>
              </a:rPr>
              <a:t>ά</a:t>
            </a:r>
            <a:r>
              <a:rPr lang="el-GR" kern="0" dirty="0" err="1" smtClean="0">
                <a:solidFill>
                  <a:srgbClr val="000000"/>
                </a:solidFill>
                <a:cs typeface="Arabic Typesetting" pitchFamily="66" charset="-78"/>
              </a:rPr>
              <a:t>ννα</a:t>
            </a:r>
            <a:r>
              <a:rPr lang="en-US" kern="0" dirty="0">
                <a:solidFill>
                  <a:srgbClr val="000000"/>
                </a:solidFill>
                <a:cs typeface="Arabic Typesetting" pitchFamily="66" charset="-78"/>
              </a:rPr>
              <a:t>, </a:t>
            </a:r>
            <a:r>
              <a:rPr lang="en-US" kern="0" dirty="0" smtClean="0">
                <a:solidFill>
                  <a:srgbClr val="000000"/>
                </a:solidFill>
                <a:cs typeface="Arabic Typesetting" pitchFamily="66" charset="-78"/>
              </a:rPr>
              <a:t>1 2 3 4 5 5 4 3 2 1</a:t>
            </a:r>
            <a:r>
              <a:rPr lang="el-GR" kern="0" dirty="0" smtClean="0">
                <a:solidFill>
                  <a:srgbClr val="000000"/>
                </a:solidFill>
                <a:cs typeface="Arabic Typesetting" pitchFamily="66" charset="-78"/>
              </a:rPr>
              <a:t>, </a:t>
            </a:r>
            <a:r>
              <a:rPr lang="en-US" kern="0" dirty="0" smtClean="0">
                <a:solidFill>
                  <a:srgbClr val="000000"/>
                </a:solidFill>
                <a:cs typeface="Arabic Typesetting" pitchFamily="66" charset="-78"/>
              </a:rPr>
              <a:t>1 2 3 4 5  4 3 2 1,</a:t>
            </a:r>
            <a:r>
              <a:rPr lang="en-US" kern="0" dirty="0">
                <a:solidFill>
                  <a:srgbClr val="000000"/>
                </a:solidFill>
                <a:cs typeface="Arabic Typesetting" pitchFamily="66" charset="-78"/>
              </a:rPr>
              <a:t> </a:t>
            </a:r>
            <a:r>
              <a:rPr lang="el-GR" kern="0" dirty="0" smtClean="0">
                <a:solidFill>
                  <a:srgbClr val="000000"/>
                </a:solidFill>
                <a:cs typeface="Arabic Typesetting" pitchFamily="66" charset="-78"/>
              </a:rPr>
              <a:t>και πολλά άλλα.</a:t>
            </a:r>
            <a:endParaRPr lang="en-US" kern="0" dirty="0">
              <a:solidFill>
                <a:srgbClr val="000000"/>
              </a:solidFill>
              <a:cs typeface="Arabic Typesetting" pitchFamily="66" charset="-78"/>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cs typeface="Arabic Typesetting" pitchFamily="66" charset="-78"/>
              </a:rPr>
              <a:t>Δεδομένης μίας συμβολοσειράς, γράψτε ένα πρόγραμμα που να εξετάζει εάν είναι παλινδρομική.</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34</a:t>
            </a:fld>
            <a:endParaRPr lang="el-GR" sz="1400" dirty="0">
              <a:solidFill>
                <a:schemeClr val="tx1"/>
              </a:solidFill>
            </a:endParaRPr>
          </a:p>
        </p:txBody>
      </p:sp>
    </p:spTree>
    <p:extLst>
      <p:ext uri="{BB962C8B-B14F-4D97-AF65-F5344CB8AC3E}">
        <p14:creationId xmlns:p14="http://schemas.microsoft.com/office/powerpoint/2010/main" val="15772325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Παλινδρομική </a:t>
            </a:r>
            <a:r>
              <a:rPr lang="el-GR" b="1" dirty="0" smtClean="0"/>
              <a:t>συμβολοσειρά</a:t>
            </a:r>
            <a:r>
              <a:rPr lang="en-US" b="1" dirty="0" smtClean="0"/>
              <a:t> </a:t>
            </a:r>
            <a:r>
              <a:rPr lang="en-US" b="1" dirty="0"/>
              <a:t>- </a:t>
            </a:r>
            <a:r>
              <a:rPr lang="el-GR" b="1" dirty="0"/>
              <a:t>α</a:t>
            </a:r>
            <a:r>
              <a:rPr lang="el-GR" b="1" dirty="0" smtClean="0"/>
              <a:t>νάλυση</a:t>
            </a:r>
            <a:endParaRPr lang="el-GR" b="1" dirty="0"/>
          </a:p>
        </p:txBody>
      </p:sp>
      <p:pic>
        <p:nvPicPr>
          <p:cNvPr id="18" name="Εικόνα 1" descr="Εικόνα που δείχνει, ποιές θέσεις του πίνακα περιέχουν στοιχεία με ίδιες τιμές. Συγκεκριμένα, απεικονίζει έναν πίνακα με Ν = 20 στοιχεία, ο οποίος περιέχει μία παλινδρομική συμβολοσειρά, a b c d e f g h i j  j i h g f e d c b a. Τα στοιχεία 0 και 19 έχουν ίδια τιμή, την a. Τα στοιχεία 1 και 18 έχουν την τιμή b, τα στοιχεία 2 και 17 έχουν την τιμή c, και ούτω καθεξής. Με παρατήρηση, βλέπουμε ότι το στοιχείο 0 έχει την ίδια  τιμή με το στοιχείο Ν, που είναι 20, -1 ίσον 19. Επομένως το στοιχείο 0 έχει ίδια τιμή με το στοιχείο Ν -1. Το στοιχείο 1 έχει ίδια τιμή με το στοιχείο Ν -2, το 2 με το Ν -3, και συνεχίζουμε έως ότου φτάσουμε στο στοιχείο 9 το οποίο περιέχει την τιμή j. Η j, είναι ίδια με την τιμή που περιέχεται στο στοιχείο 10. Άρα, εδώ ουσιαστικά, είναι και το τέλος της αναζήτησης των ίδιων στοιχείων, σε μία παλινδρομική συμβολοσειρά. Και για να γενικεύσουμε τον τύπο, λέμε ότι το στοιχείο i είναι ίδιο με το στοιχείο Ν -i -1. Και η συνθήκη για το τέλος της αναζήτησης είναι:  Ν /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308" y="1737746"/>
            <a:ext cx="8190824" cy="4464496"/>
          </a:xfrm>
          <a:prstGeom prst="rect">
            <a:avLst/>
          </a:prstGeom>
        </p:spPr>
      </p:pic>
      <p:sp>
        <p:nvSpPr>
          <p:cNvPr id="3"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35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12909015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Παλινδρομική </a:t>
            </a:r>
            <a:r>
              <a:rPr lang="el-GR" b="1" dirty="0" smtClean="0"/>
              <a:t>συμβολοσειρά</a:t>
            </a:r>
            <a:r>
              <a:rPr lang="en-US" b="1" dirty="0" smtClean="0"/>
              <a:t> </a:t>
            </a:r>
            <a:r>
              <a:rPr lang="en-US" b="1" dirty="0"/>
              <a:t>- </a:t>
            </a:r>
            <a:r>
              <a:rPr lang="el-GR" b="1" dirty="0"/>
              <a:t>π</a:t>
            </a:r>
            <a:r>
              <a:rPr lang="el-GR" b="1" dirty="0" smtClean="0"/>
              <a:t>ρόγραμμα</a:t>
            </a:r>
            <a:endParaRPr lang="el-GR" b="1" dirty="0"/>
          </a:p>
        </p:txBody>
      </p:sp>
      <p:sp>
        <p:nvSpPr>
          <p:cNvPr id="3" name="Θέση περιεχομένου 1" descr="Πρόγραμμα: # include, s t d i o τελεία h. Enter, # include, string τελεία h. Enter, # define, N 100. Enter, int main, άγκιστρο. Enter, char s t r, αγκύλη N, κλείσιμο αγκύλης. Enter, int length, κόμμα i, κόμμα flag = 0. Enter, print f, \ n, συμβολοσειρά. Enter, scan f, % s, κόμμα &amp; s t r. &#10;"/>
          <p:cNvSpPr>
            <a:spLocks noGrp="1"/>
          </p:cNvSpPr>
          <p:nvPr>
            <p:ph sz="half" idx="1"/>
            <p:custDataLst>
              <p:tags r:id="rId1"/>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stdio.h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string.h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#define N 100</a:t>
            </a:r>
          </a:p>
          <a:p>
            <a:pPr marL="0" lvl="0" indent="0" defTabSz="449263" fontAlgn="base" hangingPunct="0">
              <a:lnSpc>
                <a:spcPct val="9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main ()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char </a:t>
            </a:r>
            <a:r>
              <a:rPr lang="en-US" sz="2400" dirty="0" err="1" smtClean="0">
                <a:solidFill>
                  <a:srgbClr val="000000"/>
                </a:solidFill>
                <a:ea typeface="Arial Unicode MS" panose="020B0604020202020204" pitchFamily="34" charset="-128"/>
                <a:cs typeface="Arial Unicode MS" panose="020B0604020202020204" pitchFamily="34" charset="-128"/>
              </a:rPr>
              <a:t>str</a:t>
            </a:r>
            <a:r>
              <a:rPr lang="en-US" sz="2400" dirty="0" smtClean="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length,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 flag = 0;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 </a:t>
            </a:r>
            <a:r>
              <a:rPr lang="el-GR" sz="2400" dirty="0" smtClean="0">
                <a:solidFill>
                  <a:srgbClr val="000000"/>
                </a:solidFill>
                <a:ea typeface="Arial Unicode MS" panose="020B0604020202020204" pitchFamily="34" charset="-128"/>
                <a:cs typeface="Arial Unicode MS" panose="020B0604020202020204" pitchFamily="34" charset="-128"/>
              </a:rPr>
              <a:t>Συμβολοσειρά</a:t>
            </a:r>
            <a:r>
              <a:rPr lang="en-US" sz="2400" dirty="0" smtClean="0">
                <a:solidFill>
                  <a:srgbClr val="000000"/>
                </a:solidFill>
                <a:ea typeface="Arial Unicode MS" panose="020B0604020202020204" pitchFamily="34" charset="-128"/>
                <a:cs typeface="Arial Unicode MS" panose="020B0604020202020204" pitchFamily="34" charset="-128"/>
              </a:rPr>
              <a:t> :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scanf</a:t>
            </a:r>
            <a:r>
              <a:rPr lang="en-US" sz="2400" dirty="0" smtClean="0">
                <a:solidFill>
                  <a:srgbClr val="000000"/>
                </a:solidFill>
                <a:ea typeface="Arial Unicode MS" panose="020B0604020202020204" pitchFamily="34" charset="-128"/>
                <a:cs typeface="Arial Unicode MS" panose="020B0604020202020204" pitchFamily="34" charset="-128"/>
              </a:rPr>
              <a:t>("%s", &amp;</a:t>
            </a:r>
            <a:r>
              <a:rPr lang="en-US" sz="2400" dirty="0" err="1" smtClean="0">
                <a:solidFill>
                  <a:srgbClr val="000000"/>
                </a:solidFill>
                <a:ea typeface="Arial Unicode MS" panose="020B0604020202020204" pitchFamily="34" charset="-128"/>
                <a:cs typeface="Arial Unicode MS" panose="020B0604020202020204" pitchFamily="34" charset="-128"/>
              </a:rPr>
              <a:t>str</a:t>
            </a:r>
            <a:r>
              <a:rPr lang="en-US" sz="24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περιεχομένου 2" descr="Συνέχεια προγράμματος: length =, str len, παρένθεση s t r, κλείσιμο παρένθεσης. Enter, for, i = 0, ερωτηματικό, i μικρότερο length / 2, ερωτηματικό, i + +. Enter, if, s t r, αγκύλη i, κλείσιμο αγκύλης, ! =, s t r, αγκύλη length -i -1, κλείσιμο αγκύλης. Enter, flag = 1. Enter, if, flag = = 0. Enter, print f, \ n, % s, είναι παλινδρομική, \ n, κόμμα s t r. Enter, else. Enter, print f, \ n, % s, δεν είναι παλινδρομική, \ n, κόμμα s t r. Enter,  return 0. Enter, κλείσιμο αγκίστρου.&#10;&#10;"/>
          <p:cNvSpPr>
            <a:spLocks noGrp="1"/>
          </p:cNvSpPr>
          <p:nvPr>
            <p:ph sz="half" idx="2"/>
            <p:custDataLst>
              <p:tags r:id="rId2"/>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length = </a:t>
            </a:r>
            <a:r>
              <a:rPr lang="en-US" sz="2400" b="1" dirty="0" err="1" smtClean="0">
                <a:solidFill>
                  <a:srgbClr val="C00000"/>
                </a:solidFill>
                <a:ea typeface="Arial Unicode MS" panose="020B0604020202020204" pitchFamily="34" charset="-128"/>
                <a:cs typeface="Arial Unicode MS" panose="020B0604020202020204" pitchFamily="34" charset="-128"/>
              </a:rPr>
              <a:t>strlen</a:t>
            </a:r>
            <a:r>
              <a:rPr lang="en-US" sz="2400" b="1" dirty="0" smtClean="0">
                <a:solidFill>
                  <a:srgbClr val="C00000"/>
                </a:solidFill>
                <a:ea typeface="Arial Unicode MS" panose="020B0604020202020204" pitchFamily="34" charset="-128"/>
                <a:cs typeface="Arial Unicode MS" panose="020B0604020202020204" pitchFamily="34" charset="-128"/>
              </a:rPr>
              <a:t>(</a:t>
            </a:r>
            <a:r>
              <a:rPr lang="en-US" sz="2400" b="1" dirty="0" err="1" smtClean="0">
                <a:solidFill>
                  <a:srgbClr val="C00000"/>
                </a:solidFill>
                <a:ea typeface="Arial Unicode MS" panose="020B0604020202020204" pitchFamily="34" charset="-128"/>
                <a:cs typeface="Arial Unicode MS" panose="020B0604020202020204" pitchFamily="34" charset="-128"/>
              </a:rPr>
              <a:t>str</a:t>
            </a:r>
            <a:r>
              <a:rPr lang="en-US" sz="24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for (</a:t>
            </a:r>
            <a:r>
              <a:rPr lang="en-US" sz="2400" b="1" dirty="0" err="1" smtClean="0">
                <a:solidFill>
                  <a:srgbClr val="C00000"/>
                </a:solidFill>
                <a:ea typeface="Arial Unicode MS" panose="020B0604020202020204" pitchFamily="34" charset="-128"/>
                <a:cs typeface="Arial Unicode MS" panose="020B0604020202020204" pitchFamily="34" charset="-128"/>
              </a:rPr>
              <a:t>i</a:t>
            </a:r>
            <a:r>
              <a:rPr lang="en-US" sz="2400" b="1" dirty="0" smtClean="0">
                <a:solidFill>
                  <a:srgbClr val="C00000"/>
                </a:solidFill>
                <a:ea typeface="Arial Unicode MS" panose="020B0604020202020204" pitchFamily="34" charset="-128"/>
                <a:cs typeface="Arial Unicode MS" panose="020B0604020202020204" pitchFamily="34" charset="-128"/>
              </a:rPr>
              <a:t>=0; </a:t>
            </a:r>
            <a:r>
              <a:rPr lang="en-US" sz="2400" b="1" dirty="0" err="1" smtClean="0">
                <a:solidFill>
                  <a:srgbClr val="C00000"/>
                </a:solidFill>
                <a:ea typeface="Arial Unicode MS" panose="020B0604020202020204" pitchFamily="34" charset="-128"/>
                <a:cs typeface="Arial Unicode MS" panose="020B0604020202020204" pitchFamily="34" charset="-128"/>
              </a:rPr>
              <a:t>i</a:t>
            </a:r>
            <a:r>
              <a:rPr lang="en-US" sz="2400" b="1" dirty="0" smtClean="0">
                <a:solidFill>
                  <a:srgbClr val="C00000"/>
                </a:solidFill>
                <a:ea typeface="Arial Unicode MS" panose="020B0604020202020204" pitchFamily="34" charset="-128"/>
                <a:cs typeface="Arial Unicode MS" panose="020B0604020202020204" pitchFamily="34" charset="-128"/>
              </a:rPr>
              <a:t>&lt;length/2; </a:t>
            </a:r>
            <a:r>
              <a:rPr lang="en-US" sz="2400" b="1" dirty="0" err="1" smtClean="0">
                <a:solidFill>
                  <a:srgbClr val="C00000"/>
                </a:solidFill>
                <a:ea typeface="Arial Unicode MS" panose="020B0604020202020204" pitchFamily="34" charset="-128"/>
                <a:cs typeface="Arial Unicode MS" panose="020B0604020202020204" pitchFamily="34" charset="-128"/>
              </a:rPr>
              <a:t>i</a:t>
            </a:r>
            <a:r>
              <a:rPr lang="en-US" sz="24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if (</a:t>
            </a:r>
            <a:r>
              <a:rPr lang="en-US" sz="2400" b="1" dirty="0" err="1" smtClean="0">
                <a:solidFill>
                  <a:srgbClr val="C00000"/>
                </a:solidFill>
                <a:ea typeface="Arial Unicode MS" panose="020B0604020202020204" pitchFamily="34" charset="-128"/>
                <a:cs typeface="Arial Unicode MS" panose="020B0604020202020204" pitchFamily="34" charset="-128"/>
              </a:rPr>
              <a:t>str</a:t>
            </a:r>
            <a:r>
              <a:rPr lang="en-US" sz="2400" b="1" dirty="0" smtClean="0">
                <a:solidFill>
                  <a:srgbClr val="C00000"/>
                </a:solidFill>
                <a:ea typeface="Arial Unicode MS" panose="020B0604020202020204" pitchFamily="34" charset="-128"/>
                <a:cs typeface="Arial Unicode MS" panose="020B0604020202020204" pitchFamily="34" charset="-128"/>
              </a:rPr>
              <a:t>[</a:t>
            </a:r>
            <a:r>
              <a:rPr lang="en-US" sz="2400" b="1" dirty="0" err="1" smtClean="0">
                <a:solidFill>
                  <a:srgbClr val="C00000"/>
                </a:solidFill>
                <a:ea typeface="Arial Unicode MS" panose="020B0604020202020204" pitchFamily="34" charset="-128"/>
                <a:cs typeface="Arial Unicode MS" panose="020B0604020202020204" pitchFamily="34" charset="-128"/>
              </a:rPr>
              <a:t>i</a:t>
            </a:r>
            <a:r>
              <a:rPr lang="en-US" sz="2400" b="1" dirty="0" smtClean="0">
                <a:solidFill>
                  <a:srgbClr val="C00000"/>
                </a:solidFill>
                <a:ea typeface="Arial Unicode MS" panose="020B0604020202020204" pitchFamily="34" charset="-128"/>
                <a:cs typeface="Arial Unicode MS" panose="020B0604020202020204" pitchFamily="34" charset="-128"/>
              </a:rPr>
              <a:t>] != </a:t>
            </a:r>
            <a:r>
              <a:rPr lang="en-US" sz="2400" b="1" dirty="0" err="1" smtClean="0">
                <a:solidFill>
                  <a:srgbClr val="C00000"/>
                </a:solidFill>
                <a:ea typeface="Arial Unicode MS" panose="020B0604020202020204" pitchFamily="34" charset="-128"/>
                <a:cs typeface="Arial Unicode MS" panose="020B0604020202020204" pitchFamily="34" charset="-128"/>
              </a:rPr>
              <a:t>str</a:t>
            </a:r>
            <a:r>
              <a:rPr lang="en-US" sz="2400" b="1" dirty="0" smtClean="0">
                <a:solidFill>
                  <a:srgbClr val="C00000"/>
                </a:solidFill>
                <a:ea typeface="Arial Unicode MS" panose="020B0604020202020204" pitchFamily="34" charset="-128"/>
                <a:cs typeface="Arial Unicode MS" panose="020B0604020202020204" pitchFamily="34" charset="-128"/>
              </a:rPr>
              <a:t>[length-i-1])</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flag = 1;</a:t>
            </a:r>
          </a:p>
          <a:p>
            <a:pPr marL="0" lvl="0" indent="0" defTabSz="449263" fontAlgn="base" hangingPunct="0">
              <a:lnSpc>
                <a:spcPct val="93000"/>
              </a:lnSpc>
              <a:spcBef>
                <a:spcPct val="0"/>
              </a:spcBef>
              <a:spcAft>
                <a:spcPct val="0"/>
              </a:spcAft>
              <a:buClr>
                <a:srgbClr val="000000"/>
              </a:buClr>
              <a:buSzPct val="100000"/>
              <a:buNone/>
            </a:pPr>
            <a:r>
              <a:rPr lang="en-US" sz="105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if (flag == 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%s </a:t>
            </a:r>
            <a:r>
              <a:rPr lang="el-GR" sz="2400" dirty="0" smtClean="0">
                <a:solidFill>
                  <a:srgbClr val="000000"/>
                </a:solidFill>
                <a:ea typeface="Arial Unicode MS" panose="020B0604020202020204" pitchFamily="34" charset="-128"/>
                <a:cs typeface="Arial Unicode MS" panose="020B0604020202020204" pitchFamily="34" charset="-128"/>
              </a:rPr>
              <a:t>είναι 	 	 ΠΑΛΙΝΔΡΟΜΙΚΗ </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str</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%s </a:t>
            </a:r>
            <a:r>
              <a:rPr lang="el-GR" sz="2400" dirty="0" smtClean="0">
                <a:solidFill>
                  <a:srgbClr val="000000"/>
                </a:solidFill>
                <a:ea typeface="Arial Unicode MS" panose="020B0604020202020204" pitchFamily="34" charset="-128"/>
                <a:cs typeface="Arial Unicode MS" panose="020B0604020202020204" pitchFamily="34" charset="-128"/>
              </a:rPr>
              <a:t>ΔΕΝ είναι 	 ΠΑΛΙΝΔΡΟΜΙΚΗ</a:t>
            </a:r>
            <a:r>
              <a:rPr lang="en-US" sz="2400" dirty="0" smtClean="0">
                <a:solidFill>
                  <a:srgbClr val="000000"/>
                </a:solidFill>
                <a:ea typeface="Arial Unicode MS" panose="020B0604020202020204" pitchFamily="34" charset="-128"/>
                <a:cs typeface="Arial Unicode MS" panose="020B0604020202020204" pitchFamily="34" charset="-128"/>
              </a:rPr>
              <a:t> \n\n",</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str</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105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 }</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36</a:t>
            </a:fld>
            <a:endParaRPr lang="el-GR" sz="1400" dirty="0">
              <a:solidFill>
                <a:schemeClr val="tx1"/>
              </a:solidFill>
            </a:endParaRPr>
          </a:p>
        </p:txBody>
      </p:sp>
    </p:spTree>
    <p:extLst>
      <p:ext uri="{BB962C8B-B14F-4D97-AF65-F5344CB8AC3E}">
        <p14:creationId xmlns:p14="http://schemas.microsoft.com/office/powerpoint/2010/main" val="83936794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Βελτιώνοντας το </a:t>
            </a:r>
            <a:r>
              <a:rPr lang="el-GR" b="1" dirty="0" smtClean="0"/>
              <a:t>πρόγραμμα</a:t>
            </a:r>
            <a:endParaRPr lang="el-GR" b="1" dirty="0"/>
          </a:p>
        </p:txBody>
      </p:sp>
      <p:sp>
        <p:nvSpPr>
          <p:cNvPr id="3" name="Θέση περιεχομένου 1" descr="."/>
          <p:cNvSpPr>
            <a:spLocks noGrp="1"/>
          </p:cNvSpPr>
          <p:nvPr>
            <p:ph sz="half" idx="1"/>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3200" b="1" dirty="0" smtClean="0">
                <a:solidFill>
                  <a:srgbClr val="C00000"/>
                </a:solidFill>
                <a:ea typeface="Arial Unicode MS" panose="020B0604020202020204" pitchFamily="34" charset="-128"/>
                <a:cs typeface="Arial Unicode MS" panose="020B0604020202020204" pitchFamily="34" charset="-128"/>
              </a:rPr>
              <a:t>length = </a:t>
            </a:r>
            <a:r>
              <a:rPr lang="en-US" sz="3200" b="1" dirty="0" err="1" smtClean="0">
                <a:solidFill>
                  <a:srgbClr val="C00000"/>
                </a:solidFill>
                <a:ea typeface="Arial Unicode MS" panose="020B0604020202020204" pitchFamily="34" charset="-128"/>
                <a:cs typeface="Arial Unicode MS" panose="020B0604020202020204" pitchFamily="34" charset="-128"/>
              </a:rPr>
              <a:t>strlen</a:t>
            </a:r>
            <a:r>
              <a:rPr lang="en-US" sz="3200" b="1" dirty="0" smtClean="0">
                <a:solidFill>
                  <a:srgbClr val="C00000"/>
                </a:solidFill>
                <a:ea typeface="Arial Unicode MS" panose="020B0604020202020204" pitchFamily="34" charset="-128"/>
                <a:cs typeface="Arial Unicode MS" panose="020B0604020202020204" pitchFamily="34" charset="-128"/>
              </a:rPr>
              <a:t>(</a:t>
            </a:r>
            <a:r>
              <a:rPr lang="en-US" sz="3200" b="1" dirty="0" err="1" smtClean="0">
                <a:solidFill>
                  <a:srgbClr val="C00000"/>
                </a:solidFill>
                <a:ea typeface="Arial Unicode MS" panose="020B0604020202020204" pitchFamily="34" charset="-128"/>
                <a:cs typeface="Arial Unicode MS" panose="020B0604020202020204" pitchFamily="34" charset="-128"/>
              </a:rPr>
              <a:t>str</a:t>
            </a:r>
            <a:r>
              <a:rPr lang="en-US" sz="32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3200" b="1" dirty="0" smtClean="0">
                <a:solidFill>
                  <a:srgbClr val="C00000"/>
                </a:solidFill>
                <a:ea typeface="Arial Unicode MS" panose="020B0604020202020204" pitchFamily="34" charset="-128"/>
                <a:cs typeface="Arial Unicode MS" panose="020B0604020202020204" pitchFamily="34" charset="-128"/>
              </a:rPr>
              <a:t> for (</a:t>
            </a:r>
            <a:r>
              <a:rPr lang="en-US" sz="3200" b="1" dirty="0" err="1" smtClean="0">
                <a:solidFill>
                  <a:srgbClr val="C00000"/>
                </a:solidFill>
                <a:ea typeface="Arial Unicode MS" panose="020B0604020202020204" pitchFamily="34" charset="-128"/>
                <a:cs typeface="Arial Unicode MS" panose="020B0604020202020204" pitchFamily="34" charset="-128"/>
              </a:rPr>
              <a:t>i</a:t>
            </a:r>
            <a:r>
              <a:rPr lang="en-US" sz="3200" b="1" dirty="0" smtClean="0">
                <a:solidFill>
                  <a:srgbClr val="C00000"/>
                </a:solidFill>
                <a:ea typeface="Arial Unicode MS" panose="020B0604020202020204" pitchFamily="34" charset="-128"/>
                <a:cs typeface="Arial Unicode MS" panose="020B0604020202020204" pitchFamily="34" charset="-128"/>
              </a:rPr>
              <a:t>=0; </a:t>
            </a:r>
            <a:r>
              <a:rPr lang="en-US" sz="3200" b="1" dirty="0" err="1" smtClean="0">
                <a:solidFill>
                  <a:srgbClr val="C00000"/>
                </a:solidFill>
                <a:ea typeface="Arial Unicode MS" panose="020B0604020202020204" pitchFamily="34" charset="-128"/>
                <a:cs typeface="Arial Unicode MS" panose="020B0604020202020204" pitchFamily="34" charset="-128"/>
              </a:rPr>
              <a:t>i</a:t>
            </a:r>
            <a:r>
              <a:rPr lang="en-US" sz="3200" b="1" dirty="0" smtClean="0">
                <a:solidFill>
                  <a:srgbClr val="C00000"/>
                </a:solidFill>
                <a:ea typeface="Arial Unicode MS" panose="020B0604020202020204" pitchFamily="34" charset="-128"/>
                <a:cs typeface="Arial Unicode MS" panose="020B0604020202020204" pitchFamily="34" charset="-128"/>
              </a:rPr>
              <a:t>&lt;length/2; </a:t>
            </a:r>
            <a:r>
              <a:rPr lang="en-US" sz="3200" b="1" dirty="0" err="1" smtClean="0">
                <a:solidFill>
                  <a:srgbClr val="C00000"/>
                </a:solidFill>
                <a:ea typeface="Arial Unicode MS" panose="020B0604020202020204" pitchFamily="34" charset="-128"/>
                <a:cs typeface="Arial Unicode MS" panose="020B0604020202020204" pitchFamily="34" charset="-128"/>
              </a:rPr>
              <a:t>i</a:t>
            </a:r>
            <a:r>
              <a:rPr lang="en-US" sz="32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3200" b="1" dirty="0" smtClean="0">
                <a:solidFill>
                  <a:srgbClr val="C00000"/>
                </a:solidFill>
                <a:ea typeface="Arial Unicode MS" panose="020B0604020202020204" pitchFamily="34" charset="-128"/>
                <a:cs typeface="Arial Unicode MS" panose="020B0604020202020204" pitchFamily="34" charset="-128"/>
              </a:rPr>
              <a:t>     if (</a:t>
            </a:r>
            <a:r>
              <a:rPr lang="en-US" sz="3200" b="1" dirty="0" err="1" smtClean="0">
                <a:solidFill>
                  <a:srgbClr val="C00000"/>
                </a:solidFill>
                <a:ea typeface="Arial Unicode MS" panose="020B0604020202020204" pitchFamily="34" charset="-128"/>
                <a:cs typeface="Arial Unicode MS" panose="020B0604020202020204" pitchFamily="34" charset="-128"/>
              </a:rPr>
              <a:t>str</a:t>
            </a:r>
            <a:r>
              <a:rPr lang="en-US" sz="3200" b="1" dirty="0" smtClean="0">
                <a:solidFill>
                  <a:srgbClr val="C00000"/>
                </a:solidFill>
                <a:ea typeface="Arial Unicode MS" panose="020B0604020202020204" pitchFamily="34" charset="-128"/>
                <a:cs typeface="Arial Unicode MS" panose="020B0604020202020204" pitchFamily="34" charset="-128"/>
              </a:rPr>
              <a:t>[</a:t>
            </a:r>
            <a:r>
              <a:rPr lang="en-US" sz="3200" b="1" dirty="0" err="1" smtClean="0">
                <a:solidFill>
                  <a:srgbClr val="C00000"/>
                </a:solidFill>
                <a:ea typeface="Arial Unicode MS" panose="020B0604020202020204" pitchFamily="34" charset="-128"/>
                <a:cs typeface="Arial Unicode MS" panose="020B0604020202020204" pitchFamily="34" charset="-128"/>
              </a:rPr>
              <a:t>i</a:t>
            </a:r>
            <a:r>
              <a:rPr lang="en-US" sz="3200" b="1" dirty="0" smtClean="0">
                <a:solidFill>
                  <a:srgbClr val="C00000"/>
                </a:solidFill>
                <a:ea typeface="Arial Unicode MS" panose="020B0604020202020204" pitchFamily="34" charset="-128"/>
                <a:cs typeface="Arial Unicode MS" panose="020B0604020202020204" pitchFamily="34" charset="-128"/>
              </a:rPr>
              <a:t>] != </a:t>
            </a:r>
            <a:r>
              <a:rPr lang="el-GR" sz="3200" b="1" dirty="0" smtClean="0">
                <a:solidFill>
                  <a:srgbClr val="C00000"/>
                </a:solidFill>
                <a:ea typeface="Arial Unicode MS" panose="020B0604020202020204" pitchFamily="34" charset="-128"/>
                <a:cs typeface="Arial Unicode MS" panose="020B0604020202020204" pitchFamily="34" charset="-128"/>
              </a:rPr>
              <a:t>	</a:t>
            </a:r>
            <a:r>
              <a:rPr lang="en-US" sz="3200" b="1" dirty="0" err="1" smtClean="0">
                <a:solidFill>
                  <a:srgbClr val="C00000"/>
                </a:solidFill>
                <a:ea typeface="Arial Unicode MS" panose="020B0604020202020204" pitchFamily="34" charset="-128"/>
                <a:cs typeface="Arial Unicode MS" panose="020B0604020202020204" pitchFamily="34" charset="-128"/>
              </a:rPr>
              <a:t>str</a:t>
            </a:r>
            <a:r>
              <a:rPr lang="en-US" sz="3200" b="1" dirty="0" smtClean="0">
                <a:solidFill>
                  <a:srgbClr val="C00000"/>
                </a:solidFill>
                <a:ea typeface="Arial Unicode MS" panose="020B0604020202020204" pitchFamily="34" charset="-128"/>
                <a:cs typeface="Arial Unicode MS" panose="020B0604020202020204" pitchFamily="34" charset="-128"/>
              </a:rPr>
              <a:t>[length-i-1])</a:t>
            </a:r>
          </a:p>
          <a:p>
            <a:pPr marL="0" lvl="0" indent="0" defTabSz="449263" fontAlgn="base" hangingPunct="0">
              <a:lnSpc>
                <a:spcPct val="93000"/>
              </a:lnSpc>
              <a:spcBef>
                <a:spcPct val="0"/>
              </a:spcBef>
              <a:spcAft>
                <a:spcPct val="0"/>
              </a:spcAft>
              <a:buClr>
                <a:srgbClr val="000000"/>
              </a:buClr>
              <a:buSzPct val="100000"/>
              <a:buNone/>
            </a:pPr>
            <a:r>
              <a:rPr lang="en-US" sz="3200" b="1" dirty="0" smtClean="0">
                <a:solidFill>
                  <a:srgbClr val="C00000"/>
                </a:solidFill>
                <a:ea typeface="Arial Unicode MS" panose="020B0604020202020204" pitchFamily="34" charset="-128"/>
                <a:cs typeface="Arial Unicode MS" panose="020B0604020202020204" pitchFamily="34" charset="-128"/>
              </a:rPr>
              <a:t>     </a:t>
            </a:r>
            <a:r>
              <a:rPr lang="el-GR" sz="3200" b="1" dirty="0" smtClean="0">
                <a:solidFill>
                  <a:srgbClr val="C00000"/>
                </a:solidFill>
                <a:ea typeface="Arial Unicode MS" panose="020B0604020202020204" pitchFamily="34" charset="-128"/>
                <a:cs typeface="Arial Unicode MS" panose="020B0604020202020204" pitchFamily="34" charset="-128"/>
              </a:rPr>
              <a:t>	</a:t>
            </a:r>
            <a:r>
              <a:rPr lang="en-US" sz="3200" b="1" dirty="0" smtClean="0">
                <a:solidFill>
                  <a:srgbClr val="C00000"/>
                </a:solidFill>
                <a:ea typeface="Arial Unicode MS" panose="020B0604020202020204" pitchFamily="34" charset="-128"/>
                <a:cs typeface="Arial Unicode MS" panose="020B0604020202020204" pitchFamily="34" charset="-128"/>
              </a:rPr>
              <a:t>flag = 1;</a:t>
            </a:r>
          </a:p>
          <a:p>
            <a:endParaRPr lang="en-US" dirty="0"/>
          </a:p>
        </p:txBody>
      </p:sp>
      <p:sp>
        <p:nvSpPr>
          <p:cNvPr id="4" name="Θέση περιεχομένου 2" descr="Τμήμα προγράμματος: Για την βελτίωση του προγράμματος, αντί για for, θα χρησιμοποιηθεί while.  Αναλυτικά: length =, str len, παρένθεση s t r, κλείσιμο παρένθεσης. Enter, i = 0. Enter, while, i μικρότερο του length / 2, σύμβολο σύζευξης, flag = = 0. Enter, if,  s t r, αγκύλη i, κλείσιμο αγκύλης, !=, s t r, αγκύλη length, -i -1, κλείσιμο αγκύλης. Enter, flag = 1. Enter, i + +. Enter, κλείσιμο αγκίστρου.&#10;&#10;"/>
          <p:cNvSpPr>
            <a:spLocks noGrp="1"/>
          </p:cNvSpPr>
          <p:nvPr>
            <p:ph sz="half" idx="2"/>
            <p:custDataLst>
              <p:tags r:id="rId2"/>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3200" b="1" dirty="0" smtClean="0">
                <a:solidFill>
                  <a:srgbClr val="000099"/>
                </a:solidFill>
                <a:ea typeface="Arial Unicode MS" panose="020B0604020202020204" pitchFamily="34" charset="-128"/>
                <a:cs typeface="Arial Unicode MS" panose="020B0604020202020204" pitchFamily="34" charset="-128"/>
              </a:rPr>
              <a:t>length = </a:t>
            </a:r>
            <a:r>
              <a:rPr lang="en-US" sz="3200" b="1" dirty="0" err="1" smtClean="0">
                <a:solidFill>
                  <a:srgbClr val="000099"/>
                </a:solidFill>
                <a:ea typeface="Arial Unicode MS" panose="020B0604020202020204" pitchFamily="34" charset="-128"/>
                <a:cs typeface="Arial Unicode MS" panose="020B0604020202020204" pitchFamily="34" charset="-128"/>
              </a:rPr>
              <a:t>strlen</a:t>
            </a:r>
            <a:r>
              <a:rPr lang="en-US" sz="3200" b="1" dirty="0" smtClean="0">
                <a:solidFill>
                  <a:srgbClr val="000099"/>
                </a:solidFill>
                <a:ea typeface="Arial Unicode MS" panose="020B0604020202020204" pitchFamily="34" charset="-128"/>
                <a:cs typeface="Arial Unicode MS" panose="020B0604020202020204" pitchFamily="34" charset="-128"/>
              </a:rPr>
              <a:t>(</a:t>
            </a:r>
            <a:r>
              <a:rPr lang="en-US" sz="3200" b="1" dirty="0" err="1" smtClean="0">
                <a:solidFill>
                  <a:srgbClr val="000099"/>
                </a:solidFill>
                <a:ea typeface="Arial Unicode MS" panose="020B0604020202020204" pitchFamily="34" charset="-128"/>
                <a:cs typeface="Arial Unicode MS" panose="020B0604020202020204" pitchFamily="34" charset="-128"/>
              </a:rPr>
              <a:t>str</a:t>
            </a:r>
            <a:r>
              <a:rPr lang="en-US" sz="32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3200" b="1" dirty="0" err="1" smtClean="0">
                <a:solidFill>
                  <a:srgbClr val="000099"/>
                </a:solidFill>
                <a:ea typeface="Arial Unicode MS" panose="020B0604020202020204" pitchFamily="34" charset="-128"/>
                <a:cs typeface="Arial Unicode MS" panose="020B0604020202020204" pitchFamily="34" charset="-128"/>
              </a:rPr>
              <a:t>i</a:t>
            </a:r>
            <a:r>
              <a:rPr lang="en-US" sz="3200" b="1" dirty="0" smtClean="0">
                <a:solidFill>
                  <a:srgbClr val="000099"/>
                </a:solidFill>
                <a:ea typeface="Arial Unicode MS" panose="020B0604020202020204" pitchFamily="34" charset="-128"/>
                <a:cs typeface="Arial Unicode MS" panose="020B0604020202020204" pitchFamily="34" charset="-128"/>
              </a:rPr>
              <a:t> = 0;</a:t>
            </a:r>
          </a:p>
          <a:p>
            <a:pPr marL="0" lvl="0" indent="0" defTabSz="449263" fontAlgn="base" hangingPunct="0">
              <a:lnSpc>
                <a:spcPct val="93000"/>
              </a:lnSpc>
              <a:spcBef>
                <a:spcPct val="0"/>
              </a:spcBef>
              <a:spcAft>
                <a:spcPct val="0"/>
              </a:spcAft>
              <a:buClr>
                <a:srgbClr val="000000"/>
              </a:buClr>
              <a:buSzPct val="100000"/>
              <a:buNone/>
              <a:tabLst>
                <a:tab pos="2147888" algn="l"/>
              </a:tabLst>
            </a:pPr>
            <a:r>
              <a:rPr lang="en-US" sz="3200" b="1" dirty="0" smtClean="0">
                <a:solidFill>
                  <a:srgbClr val="000099"/>
                </a:solidFill>
                <a:ea typeface="Arial Unicode MS" panose="020B0604020202020204" pitchFamily="34" charset="-128"/>
                <a:cs typeface="Arial Unicode MS" panose="020B0604020202020204" pitchFamily="34" charset="-128"/>
              </a:rPr>
              <a:t>while (</a:t>
            </a:r>
            <a:r>
              <a:rPr lang="en-US" sz="3200" b="1" dirty="0" err="1" smtClean="0">
                <a:solidFill>
                  <a:srgbClr val="000099"/>
                </a:solidFill>
                <a:ea typeface="Arial Unicode MS" panose="020B0604020202020204" pitchFamily="34" charset="-128"/>
                <a:cs typeface="Arial Unicode MS" panose="020B0604020202020204" pitchFamily="34" charset="-128"/>
              </a:rPr>
              <a:t>i</a:t>
            </a:r>
            <a:r>
              <a:rPr lang="en-US" sz="3200" b="1" dirty="0" smtClean="0">
                <a:solidFill>
                  <a:srgbClr val="000099"/>
                </a:solidFill>
                <a:ea typeface="Arial Unicode MS" panose="020B0604020202020204" pitchFamily="34" charset="-128"/>
                <a:cs typeface="Arial Unicode MS" panose="020B0604020202020204" pitchFamily="34" charset="-128"/>
              </a:rPr>
              <a:t>&lt;length/2 &amp;&amp; flag == 0)</a:t>
            </a:r>
          </a:p>
          <a:p>
            <a:pPr marL="0" lvl="0" indent="0" defTabSz="449263" fontAlgn="base" hangingPunct="0">
              <a:lnSpc>
                <a:spcPct val="93000"/>
              </a:lnSpc>
              <a:spcBef>
                <a:spcPct val="0"/>
              </a:spcBef>
              <a:spcAft>
                <a:spcPct val="0"/>
              </a:spcAft>
              <a:buClr>
                <a:srgbClr val="000000"/>
              </a:buClr>
              <a:buSzPct val="100000"/>
              <a:buNone/>
            </a:pPr>
            <a:r>
              <a:rPr lang="en-US" sz="3200" b="1" dirty="0" smtClean="0">
                <a:solidFill>
                  <a:srgbClr val="000099"/>
                </a:solidFill>
                <a:ea typeface="Arial Unicode MS" panose="020B0604020202020204" pitchFamily="34" charset="-128"/>
                <a:cs typeface="Arial Unicode MS" panose="020B0604020202020204" pitchFamily="34" charset="-128"/>
              </a:rPr>
              <a:t>   if (</a:t>
            </a:r>
            <a:r>
              <a:rPr lang="en-US" sz="3200" b="1" dirty="0" err="1" smtClean="0">
                <a:solidFill>
                  <a:srgbClr val="000099"/>
                </a:solidFill>
                <a:ea typeface="Arial Unicode MS" panose="020B0604020202020204" pitchFamily="34" charset="-128"/>
                <a:cs typeface="Arial Unicode MS" panose="020B0604020202020204" pitchFamily="34" charset="-128"/>
              </a:rPr>
              <a:t>str</a:t>
            </a:r>
            <a:r>
              <a:rPr lang="en-US" sz="3200" b="1" dirty="0" smtClean="0">
                <a:solidFill>
                  <a:srgbClr val="000099"/>
                </a:solidFill>
                <a:ea typeface="Arial Unicode MS" panose="020B0604020202020204" pitchFamily="34" charset="-128"/>
                <a:cs typeface="Arial Unicode MS" panose="020B0604020202020204" pitchFamily="34" charset="-128"/>
              </a:rPr>
              <a:t>[</a:t>
            </a:r>
            <a:r>
              <a:rPr lang="en-US" sz="3200" b="1" dirty="0" err="1" smtClean="0">
                <a:solidFill>
                  <a:srgbClr val="000099"/>
                </a:solidFill>
                <a:ea typeface="Arial Unicode MS" panose="020B0604020202020204" pitchFamily="34" charset="-128"/>
                <a:cs typeface="Arial Unicode MS" panose="020B0604020202020204" pitchFamily="34" charset="-128"/>
              </a:rPr>
              <a:t>i</a:t>
            </a:r>
            <a:r>
              <a:rPr lang="en-US" sz="3200" b="1" dirty="0" smtClean="0">
                <a:solidFill>
                  <a:srgbClr val="000099"/>
                </a:solidFill>
                <a:ea typeface="Arial Unicode MS" panose="020B0604020202020204" pitchFamily="34" charset="-128"/>
                <a:cs typeface="Arial Unicode MS" panose="020B0604020202020204" pitchFamily="34" charset="-128"/>
              </a:rPr>
              <a:t>] != </a:t>
            </a:r>
            <a:r>
              <a:rPr lang="en-US" sz="3200" b="1" dirty="0" err="1" smtClean="0">
                <a:solidFill>
                  <a:srgbClr val="000099"/>
                </a:solidFill>
                <a:ea typeface="Arial Unicode MS" panose="020B0604020202020204" pitchFamily="34" charset="-128"/>
                <a:cs typeface="Arial Unicode MS" panose="020B0604020202020204" pitchFamily="34" charset="-128"/>
              </a:rPr>
              <a:t>str</a:t>
            </a:r>
            <a:r>
              <a:rPr lang="en-US" sz="3200" b="1" dirty="0" smtClean="0">
                <a:solidFill>
                  <a:srgbClr val="000099"/>
                </a:solidFill>
                <a:ea typeface="Arial Unicode MS" panose="020B0604020202020204" pitchFamily="34" charset="-128"/>
                <a:cs typeface="Arial Unicode MS" panose="020B0604020202020204" pitchFamily="34" charset="-128"/>
              </a:rPr>
              <a:t>[length-</a:t>
            </a:r>
            <a:r>
              <a:rPr lang="el-GR" sz="3200" b="1" dirty="0" smtClean="0">
                <a:solidFill>
                  <a:srgbClr val="000099"/>
                </a:solidFill>
                <a:ea typeface="Arial Unicode MS" panose="020B0604020202020204" pitchFamily="34" charset="-128"/>
                <a:cs typeface="Arial Unicode MS" panose="020B0604020202020204" pitchFamily="34" charset="-128"/>
              </a:rPr>
              <a:t>	</a:t>
            </a:r>
            <a:r>
              <a:rPr lang="en-US" sz="3200" b="1" dirty="0" smtClean="0">
                <a:solidFill>
                  <a:srgbClr val="000099"/>
                </a:solidFill>
                <a:ea typeface="Arial Unicode MS" panose="020B0604020202020204" pitchFamily="34" charset="-128"/>
                <a:cs typeface="Arial Unicode MS" panose="020B0604020202020204" pitchFamily="34" charset="-128"/>
              </a:rPr>
              <a:t>i-1])</a:t>
            </a:r>
          </a:p>
          <a:p>
            <a:pPr marL="0" lvl="0" indent="0" defTabSz="449263" fontAlgn="base" hangingPunct="0">
              <a:lnSpc>
                <a:spcPct val="93000"/>
              </a:lnSpc>
              <a:spcBef>
                <a:spcPct val="0"/>
              </a:spcBef>
              <a:spcAft>
                <a:spcPct val="0"/>
              </a:spcAft>
              <a:buClr>
                <a:srgbClr val="000000"/>
              </a:buClr>
              <a:buSzPct val="100000"/>
              <a:buNone/>
            </a:pPr>
            <a:r>
              <a:rPr lang="en-US" sz="3200" b="1" dirty="0" smtClean="0">
                <a:solidFill>
                  <a:srgbClr val="000099"/>
                </a:solidFill>
                <a:ea typeface="Arial Unicode MS" panose="020B0604020202020204" pitchFamily="34" charset="-128"/>
                <a:cs typeface="Arial Unicode MS" panose="020B0604020202020204" pitchFamily="34" charset="-128"/>
              </a:rPr>
              <a:t>     </a:t>
            </a:r>
            <a:r>
              <a:rPr lang="el-GR" sz="3200" b="1" dirty="0" smtClean="0">
                <a:solidFill>
                  <a:srgbClr val="000099"/>
                </a:solidFill>
                <a:ea typeface="Arial Unicode MS" panose="020B0604020202020204" pitchFamily="34" charset="-128"/>
                <a:cs typeface="Arial Unicode MS" panose="020B0604020202020204" pitchFamily="34" charset="-128"/>
              </a:rPr>
              <a:t>	</a:t>
            </a:r>
            <a:r>
              <a:rPr lang="en-US" sz="3200" b="1" dirty="0" smtClean="0">
                <a:solidFill>
                  <a:srgbClr val="000099"/>
                </a:solidFill>
                <a:ea typeface="Arial Unicode MS" panose="020B0604020202020204" pitchFamily="34" charset="-128"/>
                <a:cs typeface="Arial Unicode MS" panose="020B0604020202020204" pitchFamily="34" charset="-128"/>
              </a:rPr>
              <a:t>flag = 1;</a:t>
            </a:r>
          </a:p>
          <a:p>
            <a:pPr marL="0" lvl="0" indent="0" defTabSz="449263" fontAlgn="base" hangingPunct="0">
              <a:lnSpc>
                <a:spcPct val="93000"/>
              </a:lnSpc>
              <a:spcBef>
                <a:spcPct val="0"/>
              </a:spcBef>
              <a:spcAft>
                <a:spcPct val="0"/>
              </a:spcAft>
              <a:buClr>
                <a:srgbClr val="000000"/>
              </a:buClr>
              <a:buSzPct val="100000"/>
              <a:buNone/>
            </a:pPr>
            <a:r>
              <a:rPr lang="en-US" sz="3200" b="1" dirty="0" smtClean="0">
                <a:solidFill>
                  <a:srgbClr val="000099"/>
                </a:solidFill>
                <a:ea typeface="Arial Unicode MS" panose="020B0604020202020204" pitchFamily="34" charset="-128"/>
                <a:cs typeface="Arial Unicode MS" panose="020B0604020202020204" pitchFamily="34" charset="-128"/>
              </a:rPr>
              <a:t>   </a:t>
            </a:r>
            <a:r>
              <a:rPr lang="en-US" sz="3200" b="1" dirty="0" err="1" smtClean="0">
                <a:solidFill>
                  <a:srgbClr val="000099"/>
                </a:solidFill>
                <a:ea typeface="Arial Unicode MS" panose="020B0604020202020204" pitchFamily="34" charset="-128"/>
                <a:cs typeface="Arial Unicode MS" panose="020B0604020202020204" pitchFamily="34" charset="-128"/>
              </a:rPr>
              <a:t>i</a:t>
            </a:r>
            <a:r>
              <a:rPr lang="en-US" sz="32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3200" b="1" dirty="0" smtClean="0">
                <a:solidFill>
                  <a:srgbClr val="000099"/>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37</a:t>
            </a:fld>
            <a:endParaRPr lang="el-GR" sz="1400" dirty="0">
              <a:solidFill>
                <a:schemeClr val="tx1"/>
              </a:solidFill>
            </a:endParaRPr>
          </a:p>
        </p:txBody>
      </p:sp>
    </p:spTree>
    <p:extLst>
      <p:ext uri="{BB962C8B-B14F-4D97-AF65-F5344CB8AC3E}">
        <p14:creationId xmlns:p14="http://schemas.microsoft.com/office/powerpoint/2010/main" val="74884353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Εκτύπωση </a:t>
            </a:r>
            <a:r>
              <a:rPr lang="el-GR" b="1" dirty="0" smtClean="0"/>
              <a:t>συμβολοσειράς </a:t>
            </a:r>
            <a:r>
              <a:rPr lang="el-GR" b="1" dirty="0"/>
              <a:t>α</a:t>
            </a:r>
            <a:r>
              <a:rPr lang="el-GR" b="1" dirty="0" smtClean="0"/>
              <a:t>νάποδα</a:t>
            </a:r>
            <a:endParaRPr lang="el-GR" b="1" dirty="0"/>
          </a:p>
        </p:txBody>
      </p:sp>
      <p:sp>
        <p:nvSpPr>
          <p:cNvPr id="3" name="Θέση περιεχομένου 1" descr="Τμήμα προγράμματος: &#10;1. Δήλωση συμβολοσειράς: char s t r, αγκύλη N, κλείσιμο αγκύλης. Διάβασμα συμβολοσειράς:  scan f, % s, κόμμα &amp; s t r. Τώρα η συμβολοσειρά s t r, περιέχει τους χαρακτήρες  a, b, c. &#10;2. Εκτύπωση συμβολοσειράς ανάποδα, και κάθε χαρακτήρας εκτυπώνεται σε νέα γραμμή. length = str len, παρένθεση s t r, κλείσιμο παρένθεσης. Enter, for, i = length -1, ερωτηματικό, i μεγαλύτερο ή ίσο του 0, ερωτηματικό, i πλήν πλήν. Enter, print f, \ n, % c, κόμμα s t r, αγκύλη i, κλείσιμο αγκύλης. &#10;"/>
          <p:cNvSpPr>
            <a:spLocks noGrp="1"/>
          </p:cNvSpPr>
          <p:nvPr>
            <p:ph sz="half" idx="1"/>
            <p:custDataLst>
              <p:tags r:id="rId2"/>
            </p:custDataLst>
          </p:nvPr>
        </p:nvSpPr>
        <p:spPr>
          <a:xfrm>
            <a:off x="539552" y="1628800"/>
            <a:ext cx="4032448" cy="4525963"/>
          </a:xfrm>
        </p:spPr>
        <p:txBody>
          <a:bodyPr>
            <a:normAutofit fontScale="92500" lnSpcReduction="20000"/>
          </a:bodyPr>
          <a:lstStyle/>
          <a:p>
            <a:pPr marL="0" lvl="0" indent="0" defTabSz="1008063" eaLnBrk="0" fontAlgn="base" hangingPunct="0">
              <a:lnSpc>
                <a:spcPct val="103000"/>
              </a:lnSpc>
              <a:spcBef>
                <a:spcPts val="0"/>
              </a:spcBef>
              <a:spcAft>
                <a:spcPct val="0"/>
              </a:spcAft>
              <a:buClr>
                <a:srgbClr val="660000"/>
              </a:buClr>
              <a:buSzPct val="70000"/>
              <a:buNone/>
            </a:pPr>
            <a:r>
              <a:rPr lang="en-US" sz="2600" dirty="0" smtClean="0">
                <a:solidFill>
                  <a:srgbClr val="000000"/>
                </a:solidFill>
                <a:ea typeface="Arial Unicode MS" panose="020B0604020202020204" pitchFamily="34" charset="-128"/>
                <a:cs typeface="Arial Unicode MS" panose="020B0604020202020204" pitchFamily="34" charset="-128"/>
              </a:rPr>
              <a:t>char </a:t>
            </a:r>
            <a:r>
              <a:rPr lang="en-US" sz="2600" dirty="0" err="1" smtClean="0">
                <a:solidFill>
                  <a:srgbClr val="000000"/>
                </a:solidFill>
                <a:ea typeface="Arial Unicode MS" panose="020B0604020202020204" pitchFamily="34" charset="-128"/>
                <a:cs typeface="Arial Unicode MS" panose="020B0604020202020204" pitchFamily="34" charset="-128"/>
              </a:rPr>
              <a:t>str</a:t>
            </a:r>
            <a:r>
              <a:rPr lang="en-US" sz="2600" dirty="0" smtClean="0">
                <a:solidFill>
                  <a:srgbClr val="000000"/>
                </a:solidFill>
                <a:ea typeface="Arial Unicode MS" panose="020B0604020202020204" pitchFamily="34" charset="-128"/>
                <a:cs typeface="Arial Unicode MS" panose="020B0604020202020204" pitchFamily="34" charset="-128"/>
              </a:rPr>
              <a:t>[N];</a:t>
            </a:r>
          </a:p>
          <a:p>
            <a:pPr marL="0" lvl="0" indent="0" defTabSz="1008063" eaLnBrk="0" fontAlgn="base" hangingPunct="0">
              <a:lnSpc>
                <a:spcPct val="103000"/>
              </a:lnSpc>
              <a:spcBef>
                <a:spcPts val="0"/>
              </a:spcBef>
              <a:spcAft>
                <a:spcPct val="0"/>
              </a:spcAft>
              <a:buClr>
                <a:srgbClr val="660000"/>
              </a:buClr>
              <a:buSzPct val="70000"/>
              <a:buNone/>
            </a:pP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1008063" eaLnBrk="0" fontAlgn="base" hangingPunct="0">
              <a:lnSpc>
                <a:spcPct val="103000"/>
              </a:lnSpc>
              <a:spcBef>
                <a:spcPts val="0"/>
              </a:spcBef>
              <a:spcAft>
                <a:spcPct val="0"/>
              </a:spcAft>
              <a:buClr>
                <a:srgbClr val="660000"/>
              </a:buClr>
              <a:buSzPct val="70000"/>
              <a:buNone/>
            </a:pPr>
            <a:r>
              <a:rPr lang="en-US" sz="2600" dirty="0" err="1" smtClean="0">
                <a:solidFill>
                  <a:srgbClr val="000000"/>
                </a:solidFill>
                <a:ea typeface="Arial Unicode MS" panose="020B0604020202020204" pitchFamily="34" charset="-128"/>
                <a:cs typeface="Arial Unicode MS" panose="020B0604020202020204" pitchFamily="34" charset="-128"/>
              </a:rPr>
              <a:t>scanf</a:t>
            </a:r>
            <a:r>
              <a:rPr lang="en-US" sz="2600" dirty="0" smtClean="0">
                <a:solidFill>
                  <a:srgbClr val="000000"/>
                </a:solidFill>
                <a:ea typeface="Arial Unicode MS" panose="020B0604020202020204" pitchFamily="34" charset="-128"/>
                <a:cs typeface="Arial Unicode MS" panose="020B0604020202020204" pitchFamily="34" charset="-128"/>
              </a:rPr>
              <a:t>(“%s”, &amp;</a:t>
            </a:r>
            <a:r>
              <a:rPr lang="en-US" sz="2600" dirty="0" err="1" smtClean="0">
                <a:solidFill>
                  <a:srgbClr val="000000"/>
                </a:solidFill>
                <a:ea typeface="Arial Unicode MS" panose="020B0604020202020204" pitchFamily="34" charset="-128"/>
                <a:cs typeface="Arial Unicode MS" panose="020B0604020202020204" pitchFamily="34" charset="-128"/>
              </a:rPr>
              <a:t>str</a:t>
            </a: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1008063" eaLnBrk="0" fontAlgn="base" hangingPunct="0">
              <a:lnSpc>
                <a:spcPct val="103000"/>
              </a:lnSpc>
              <a:spcBef>
                <a:spcPts val="0"/>
              </a:spcBef>
              <a:spcAft>
                <a:spcPct val="0"/>
              </a:spcAft>
              <a:buClr>
                <a:srgbClr val="660000"/>
              </a:buClr>
              <a:buSzPct val="70000"/>
              <a:buNone/>
            </a:pPr>
            <a:r>
              <a:rPr lang="en-US" sz="3000" dirty="0" err="1" smtClean="0">
                <a:solidFill>
                  <a:srgbClr val="000000"/>
                </a:solidFill>
                <a:ea typeface="Arial Unicode MS" panose="020B0604020202020204" pitchFamily="34" charset="-128"/>
                <a:cs typeface="Arial Unicode MS" panose="020B0604020202020204" pitchFamily="34" charset="-128"/>
              </a:rPr>
              <a:t>str</a:t>
            </a:r>
            <a:r>
              <a:rPr lang="en-US" sz="3000" dirty="0" smtClean="0">
                <a:solidFill>
                  <a:srgbClr val="000000"/>
                </a:solidFill>
                <a:ea typeface="Arial Unicode MS" panose="020B0604020202020204" pitchFamily="34" charset="-128"/>
                <a:cs typeface="Arial Unicode MS" panose="020B0604020202020204" pitchFamily="34" charset="-128"/>
              </a:rPr>
              <a:t> </a:t>
            </a:r>
            <a:r>
              <a:rPr lang="en-US" sz="3000" dirty="0" smtClean="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 </a:t>
            </a:r>
            <a:r>
              <a:rPr lang="en-US" sz="3000" b="1" dirty="0" err="1" smtClean="0">
                <a:solidFill>
                  <a:srgbClr val="C00000"/>
                </a:solidFill>
                <a:ea typeface="Arial Unicode MS" panose="020B0604020202020204" pitchFamily="34" charset="-128"/>
                <a:cs typeface="Arial Unicode MS" panose="020B0604020202020204" pitchFamily="34" charset="-128"/>
                <a:sym typeface="Wingdings" panose="05000000000000000000" pitchFamily="2" charset="2"/>
              </a:rPr>
              <a:t>abc</a:t>
            </a:r>
            <a:endParaRPr lang="en-US" sz="3000" b="1" dirty="0" smtClean="0">
              <a:solidFill>
                <a:srgbClr val="C00000"/>
              </a:solidFill>
              <a:ea typeface="Arial Unicode MS" panose="020B0604020202020204" pitchFamily="34" charset="-128"/>
              <a:cs typeface="Arial Unicode MS" panose="020B0604020202020204" pitchFamily="34" charset="-128"/>
              <a:sym typeface="Wingdings" panose="05000000000000000000" pitchFamily="2" charset="2"/>
            </a:endParaRPr>
          </a:p>
          <a:p>
            <a:pPr marL="0" lvl="0" indent="0" defTabSz="1008063" eaLnBrk="0" fontAlgn="base" hangingPunct="0">
              <a:lnSpc>
                <a:spcPct val="103000"/>
              </a:lnSpc>
              <a:spcBef>
                <a:spcPts val="0"/>
              </a:spcBef>
              <a:spcAft>
                <a:spcPct val="0"/>
              </a:spcAft>
              <a:buClr>
                <a:srgbClr val="660000"/>
              </a:buClr>
              <a:buSzPct val="70000"/>
              <a:buNone/>
            </a:pPr>
            <a:endParaRPr lang="en-US" sz="3000" b="1" dirty="0" smtClean="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03000"/>
              </a:lnSpc>
              <a:spcBef>
                <a:spcPts val="0"/>
              </a:spcBef>
              <a:spcAft>
                <a:spcPct val="0"/>
              </a:spcAft>
              <a:buClr>
                <a:srgbClr val="000000"/>
              </a:buClr>
              <a:buSzPct val="100000"/>
              <a:buNone/>
            </a:pPr>
            <a:r>
              <a:rPr lang="en-US" sz="3000" dirty="0" smtClean="0">
                <a:solidFill>
                  <a:srgbClr val="000000"/>
                </a:solidFill>
                <a:ea typeface="Arial Unicode MS" panose="020B0604020202020204" pitchFamily="34" charset="-128"/>
                <a:cs typeface="Arial Unicode MS" panose="020B0604020202020204" pitchFamily="34" charset="-128"/>
              </a:rPr>
              <a:t> </a:t>
            </a:r>
            <a:r>
              <a:rPr lang="en-US" sz="3000" b="1" dirty="0" smtClean="0">
                <a:solidFill>
                  <a:srgbClr val="000099"/>
                </a:solidFill>
                <a:ea typeface="Arial Unicode MS" panose="020B0604020202020204" pitchFamily="34" charset="-128"/>
                <a:cs typeface="Arial Unicode MS" panose="020B0604020202020204" pitchFamily="34" charset="-128"/>
              </a:rPr>
              <a:t>length = </a:t>
            </a:r>
            <a:r>
              <a:rPr lang="en-US" sz="3000" b="1" dirty="0" err="1" smtClean="0">
                <a:solidFill>
                  <a:srgbClr val="000099"/>
                </a:solidFill>
                <a:ea typeface="Arial Unicode MS" panose="020B0604020202020204" pitchFamily="34" charset="-128"/>
                <a:cs typeface="Arial Unicode MS" panose="020B0604020202020204" pitchFamily="34" charset="-128"/>
              </a:rPr>
              <a:t>strlen</a:t>
            </a:r>
            <a:r>
              <a:rPr lang="en-US" sz="3000" b="1" dirty="0" smtClean="0">
                <a:solidFill>
                  <a:srgbClr val="000099"/>
                </a:solidFill>
                <a:ea typeface="Arial Unicode MS" panose="020B0604020202020204" pitchFamily="34" charset="-128"/>
                <a:cs typeface="Arial Unicode MS" panose="020B0604020202020204" pitchFamily="34" charset="-128"/>
              </a:rPr>
              <a:t>(</a:t>
            </a:r>
            <a:r>
              <a:rPr lang="en-US" sz="3000" b="1" dirty="0" err="1" smtClean="0">
                <a:solidFill>
                  <a:srgbClr val="000099"/>
                </a:solidFill>
                <a:ea typeface="Arial Unicode MS" panose="020B0604020202020204" pitchFamily="34" charset="-128"/>
                <a:cs typeface="Arial Unicode MS" panose="020B0604020202020204" pitchFamily="34" charset="-128"/>
              </a:rPr>
              <a:t>str</a:t>
            </a:r>
            <a:r>
              <a:rPr lang="en-US" sz="30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ts val="0"/>
              </a:spcBef>
              <a:spcAft>
                <a:spcPct val="0"/>
              </a:spcAft>
              <a:buClr>
                <a:srgbClr val="000000"/>
              </a:buClr>
              <a:buSzPct val="100000"/>
              <a:buNone/>
            </a:pPr>
            <a:r>
              <a:rPr lang="en-US" sz="3000" b="1" dirty="0" smtClean="0">
                <a:solidFill>
                  <a:srgbClr val="000099"/>
                </a:solidFill>
                <a:ea typeface="Arial Unicode MS" panose="020B0604020202020204" pitchFamily="34" charset="-128"/>
                <a:cs typeface="Arial Unicode MS" panose="020B0604020202020204" pitchFamily="34" charset="-128"/>
              </a:rPr>
              <a:t> for (</a:t>
            </a:r>
            <a:r>
              <a:rPr lang="en-US" sz="3000" b="1" dirty="0" err="1" smtClean="0">
                <a:solidFill>
                  <a:srgbClr val="000099"/>
                </a:solidFill>
                <a:ea typeface="Arial Unicode MS" panose="020B0604020202020204" pitchFamily="34" charset="-128"/>
                <a:cs typeface="Arial Unicode MS" panose="020B0604020202020204" pitchFamily="34" charset="-128"/>
              </a:rPr>
              <a:t>i</a:t>
            </a:r>
            <a:r>
              <a:rPr lang="en-US" sz="3000" b="1" dirty="0" smtClean="0">
                <a:solidFill>
                  <a:srgbClr val="000099"/>
                </a:solidFill>
                <a:ea typeface="Arial Unicode MS" panose="020B0604020202020204" pitchFamily="34" charset="-128"/>
                <a:cs typeface="Arial Unicode MS" panose="020B0604020202020204" pitchFamily="34" charset="-128"/>
              </a:rPr>
              <a:t>=length-1; </a:t>
            </a:r>
            <a:r>
              <a:rPr lang="en-US" sz="3000" b="1" dirty="0" err="1" smtClean="0">
                <a:solidFill>
                  <a:srgbClr val="000099"/>
                </a:solidFill>
                <a:ea typeface="Arial Unicode MS" panose="020B0604020202020204" pitchFamily="34" charset="-128"/>
                <a:cs typeface="Arial Unicode MS" panose="020B0604020202020204" pitchFamily="34" charset="-128"/>
              </a:rPr>
              <a:t>i</a:t>
            </a:r>
            <a:r>
              <a:rPr lang="en-US" sz="3000" b="1" dirty="0" smtClean="0">
                <a:solidFill>
                  <a:srgbClr val="000099"/>
                </a:solidFill>
                <a:ea typeface="Arial Unicode MS" panose="020B0604020202020204" pitchFamily="34" charset="-128"/>
                <a:cs typeface="Arial Unicode MS" panose="020B0604020202020204" pitchFamily="34" charset="-128"/>
              </a:rPr>
              <a:t>&gt;=0; </a:t>
            </a:r>
          </a:p>
          <a:p>
            <a:pPr marL="0" lvl="0" indent="0" defTabSz="449263" fontAlgn="base" hangingPunct="0">
              <a:lnSpc>
                <a:spcPct val="103000"/>
              </a:lnSpc>
              <a:spcBef>
                <a:spcPts val="0"/>
              </a:spcBef>
              <a:spcAft>
                <a:spcPct val="0"/>
              </a:spcAft>
              <a:buClr>
                <a:srgbClr val="000000"/>
              </a:buClr>
              <a:buSzPct val="100000"/>
              <a:buNone/>
            </a:pPr>
            <a:r>
              <a:rPr lang="en-US" sz="3000" b="1" dirty="0" smtClean="0">
                <a:solidFill>
                  <a:srgbClr val="000099"/>
                </a:solidFill>
                <a:ea typeface="Arial Unicode MS" panose="020B0604020202020204" pitchFamily="34" charset="-128"/>
                <a:cs typeface="Arial Unicode MS" panose="020B0604020202020204" pitchFamily="34" charset="-128"/>
              </a:rPr>
              <a:t> </a:t>
            </a:r>
            <a:r>
              <a:rPr lang="en-US" sz="3000" b="1" dirty="0" err="1" smtClean="0">
                <a:solidFill>
                  <a:srgbClr val="000099"/>
                </a:solidFill>
                <a:ea typeface="Arial Unicode MS" panose="020B0604020202020204" pitchFamily="34" charset="-128"/>
                <a:cs typeface="Arial Unicode MS" panose="020B0604020202020204" pitchFamily="34" charset="-128"/>
              </a:rPr>
              <a:t>i</a:t>
            </a:r>
            <a:r>
              <a:rPr lang="en-US" sz="30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ts val="0"/>
              </a:spcBef>
              <a:spcAft>
                <a:spcPct val="0"/>
              </a:spcAft>
              <a:buClr>
                <a:srgbClr val="000000"/>
              </a:buClr>
              <a:buSzPct val="100000"/>
              <a:buNone/>
            </a:pPr>
            <a:r>
              <a:rPr lang="en-US" sz="3000" b="1" dirty="0" smtClean="0">
                <a:solidFill>
                  <a:srgbClr val="000099"/>
                </a:solidFill>
                <a:ea typeface="Arial Unicode MS" panose="020B0604020202020204" pitchFamily="34" charset="-128"/>
                <a:cs typeface="Arial Unicode MS" panose="020B0604020202020204" pitchFamily="34" charset="-128"/>
              </a:rPr>
              <a:t>    </a:t>
            </a:r>
            <a:r>
              <a:rPr lang="en-US" sz="3000" b="1" dirty="0" err="1" smtClean="0">
                <a:solidFill>
                  <a:srgbClr val="000099"/>
                </a:solidFill>
                <a:ea typeface="Arial Unicode MS" panose="020B0604020202020204" pitchFamily="34" charset="-128"/>
                <a:cs typeface="Arial Unicode MS" panose="020B0604020202020204" pitchFamily="34" charset="-128"/>
              </a:rPr>
              <a:t>printf</a:t>
            </a:r>
            <a:r>
              <a:rPr lang="en-US" sz="3000" b="1" dirty="0" smtClean="0">
                <a:solidFill>
                  <a:srgbClr val="000099"/>
                </a:solidFill>
                <a:ea typeface="Arial Unicode MS" panose="020B0604020202020204" pitchFamily="34" charset="-128"/>
                <a:cs typeface="Arial Unicode MS" panose="020B0604020202020204" pitchFamily="34" charset="-128"/>
              </a:rPr>
              <a:t>(“\n %c”, </a:t>
            </a:r>
            <a:r>
              <a:rPr lang="en-US" sz="3000" b="1" dirty="0" err="1" smtClean="0">
                <a:solidFill>
                  <a:srgbClr val="000099"/>
                </a:solidFill>
                <a:ea typeface="Arial Unicode MS" panose="020B0604020202020204" pitchFamily="34" charset="-128"/>
                <a:cs typeface="Arial Unicode MS" panose="020B0604020202020204" pitchFamily="34" charset="-128"/>
              </a:rPr>
              <a:t>str</a:t>
            </a:r>
            <a:r>
              <a:rPr lang="en-US" sz="3000" b="1" dirty="0" smtClean="0">
                <a:solidFill>
                  <a:srgbClr val="000099"/>
                </a:solidFill>
                <a:ea typeface="Arial Unicode MS" panose="020B0604020202020204" pitchFamily="34" charset="-128"/>
                <a:cs typeface="Arial Unicode MS" panose="020B0604020202020204" pitchFamily="34" charset="-128"/>
              </a:rPr>
              <a:t>[</a:t>
            </a:r>
            <a:r>
              <a:rPr lang="en-US" sz="3000" b="1" dirty="0" err="1" smtClean="0">
                <a:solidFill>
                  <a:srgbClr val="000099"/>
                </a:solidFill>
                <a:ea typeface="Arial Unicode MS" panose="020B0604020202020204" pitchFamily="34" charset="-128"/>
                <a:cs typeface="Arial Unicode MS" panose="020B0604020202020204" pitchFamily="34" charset="-128"/>
              </a:rPr>
              <a:t>i</a:t>
            </a:r>
            <a:r>
              <a:rPr lang="en-US" sz="30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ts val="0"/>
              </a:spcBef>
              <a:spcAft>
                <a:spcPct val="0"/>
              </a:spcAft>
              <a:buClr>
                <a:srgbClr val="000000"/>
              </a:buClr>
              <a:buSzPct val="100000"/>
              <a:buNone/>
            </a:pPr>
            <a:r>
              <a:rPr lang="en-US" sz="3000" b="1" dirty="0" smtClean="0">
                <a:solidFill>
                  <a:srgbClr val="C00000"/>
                </a:solidFill>
                <a:ea typeface="Arial Unicode MS" panose="020B0604020202020204" pitchFamily="34" charset="-128"/>
                <a:cs typeface="Arial Unicode MS" panose="020B0604020202020204" pitchFamily="34" charset="-128"/>
              </a:rPr>
              <a:t> c</a:t>
            </a:r>
          </a:p>
          <a:p>
            <a:pPr marL="0" lvl="0" indent="0" defTabSz="449263" fontAlgn="base" hangingPunct="0">
              <a:lnSpc>
                <a:spcPct val="103000"/>
              </a:lnSpc>
              <a:spcBef>
                <a:spcPts val="0"/>
              </a:spcBef>
              <a:spcAft>
                <a:spcPct val="0"/>
              </a:spcAft>
              <a:buClr>
                <a:srgbClr val="000000"/>
              </a:buClr>
              <a:buSzPct val="100000"/>
              <a:buNone/>
            </a:pPr>
            <a:r>
              <a:rPr lang="en-US" sz="3000" b="1" dirty="0" smtClean="0">
                <a:solidFill>
                  <a:srgbClr val="C00000"/>
                </a:solidFill>
                <a:ea typeface="Arial Unicode MS" panose="020B0604020202020204" pitchFamily="34" charset="-128"/>
                <a:cs typeface="Arial Unicode MS" panose="020B0604020202020204" pitchFamily="34" charset="-128"/>
              </a:rPr>
              <a:t> b</a:t>
            </a:r>
          </a:p>
          <a:p>
            <a:pPr marL="0" lvl="0" indent="0" defTabSz="449263" fontAlgn="base" hangingPunct="0">
              <a:lnSpc>
                <a:spcPct val="103000"/>
              </a:lnSpc>
              <a:spcBef>
                <a:spcPts val="0"/>
              </a:spcBef>
              <a:spcAft>
                <a:spcPct val="0"/>
              </a:spcAft>
              <a:buClr>
                <a:srgbClr val="000000"/>
              </a:buClr>
              <a:buSzPct val="100000"/>
              <a:buNone/>
            </a:pPr>
            <a:r>
              <a:rPr lang="en-US" sz="3000" b="1" dirty="0" smtClean="0">
                <a:solidFill>
                  <a:srgbClr val="C00000"/>
                </a:solidFill>
                <a:ea typeface="Arial Unicode MS" panose="020B0604020202020204" pitchFamily="34" charset="-128"/>
                <a:cs typeface="Arial Unicode MS" panose="020B0604020202020204" pitchFamily="34" charset="-128"/>
              </a:rPr>
              <a:t> a</a:t>
            </a:r>
          </a:p>
          <a:p>
            <a:endParaRPr lang="en-US" dirty="0"/>
          </a:p>
        </p:txBody>
      </p:sp>
      <p:sp>
        <p:nvSpPr>
          <p:cNvPr id="4" name="Θέση περιεχομένου 2" descr="Τμήμα προγράμματος: Εκτύπωση συμβολοσειράς ανάποδα, οι χαρακτήρες εμφανίζονται στην ίδια γραμμή : length = str len, παρένθεση s t r, κλείσιμο παρένθεσης. Enter, for, i =  length -1, ερωτηματικό, i μεγαλύτερο ή ίσο του 0, ερωτηματικό, i πλήν πλήν. Enter,  print f, % c, κόμμα s t r, αγκύλη i, κλείσιμο αγκύλης. &#10;"/>
          <p:cNvSpPr>
            <a:spLocks noGrp="1"/>
          </p:cNvSpPr>
          <p:nvPr>
            <p:ph sz="half" idx="2"/>
            <p:custDataLst>
              <p:tags r:id="rId3"/>
            </p:custDataLst>
          </p:nvPr>
        </p:nvSpPr>
        <p:spPr/>
        <p:txBody>
          <a:bodyPr>
            <a:normAutofit fontScale="92500" lnSpcReduction="20000"/>
          </a:bodyPr>
          <a:lstStyle/>
          <a:p>
            <a:pPr marL="0" lvl="0" indent="0" defTabSz="449263" fontAlgn="base" hangingPunct="0">
              <a:lnSpc>
                <a:spcPct val="103000"/>
              </a:lnSpc>
              <a:spcBef>
                <a:spcPct val="0"/>
              </a:spcBef>
              <a:spcAft>
                <a:spcPct val="0"/>
              </a:spcAft>
              <a:buClr>
                <a:srgbClr val="000000"/>
              </a:buClr>
              <a:buSzPct val="100000"/>
              <a:buNone/>
            </a:pPr>
            <a:r>
              <a:rPr lang="en-US" sz="3000" b="1" dirty="0" smtClean="0">
                <a:solidFill>
                  <a:srgbClr val="000099"/>
                </a:solidFill>
                <a:ea typeface="Arial Unicode MS" panose="020B0604020202020204" pitchFamily="34" charset="-128"/>
                <a:cs typeface="Arial Unicode MS" panose="020B0604020202020204" pitchFamily="34" charset="-128"/>
              </a:rPr>
              <a:t>length = </a:t>
            </a:r>
            <a:r>
              <a:rPr lang="en-US" sz="3000" b="1" dirty="0" err="1" smtClean="0">
                <a:solidFill>
                  <a:srgbClr val="000099"/>
                </a:solidFill>
                <a:ea typeface="Arial Unicode MS" panose="020B0604020202020204" pitchFamily="34" charset="-128"/>
                <a:cs typeface="Arial Unicode MS" panose="020B0604020202020204" pitchFamily="34" charset="-128"/>
              </a:rPr>
              <a:t>strlen</a:t>
            </a:r>
            <a:r>
              <a:rPr lang="en-US" sz="3000" b="1" dirty="0" smtClean="0">
                <a:solidFill>
                  <a:srgbClr val="000099"/>
                </a:solidFill>
                <a:ea typeface="Arial Unicode MS" panose="020B0604020202020204" pitchFamily="34" charset="-128"/>
                <a:cs typeface="Arial Unicode MS" panose="020B0604020202020204" pitchFamily="34" charset="-128"/>
              </a:rPr>
              <a:t>(</a:t>
            </a:r>
            <a:r>
              <a:rPr lang="en-US" sz="3000" b="1" dirty="0" err="1" smtClean="0">
                <a:solidFill>
                  <a:srgbClr val="000099"/>
                </a:solidFill>
                <a:ea typeface="Arial Unicode MS" panose="020B0604020202020204" pitchFamily="34" charset="-128"/>
                <a:cs typeface="Arial Unicode MS" panose="020B0604020202020204" pitchFamily="34" charset="-128"/>
              </a:rPr>
              <a:t>str</a:t>
            </a:r>
            <a:r>
              <a:rPr lang="en-US" sz="30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3000" b="1" dirty="0" smtClean="0">
                <a:solidFill>
                  <a:srgbClr val="000099"/>
                </a:solidFill>
                <a:ea typeface="Arial Unicode MS" panose="020B0604020202020204" pitchFamily="34" charset="-128"/>
                <a:cs typeface="Arial Unicode MS" panose="020B0604020202020204" pitchFamily="34" charset="-128"/>
              </a:rPr>
              <a:t> for (</a:t>
            </a:r>
            <a:r>
              <a:rPr lang="en-US" sz="3000" b="1" dirty="0" err="1" smtClean="0">
                <a:solidFill>
                  <a:srgbClr val="000099"/>
                </a:solidFill>
                <a:ea typeface="Arial Unicode MS" panose="020B0604020202020204" pitchFamily="34" charset="-128"/>
                <a:cs typeface="Arial Unicode MS" panose="020B0604020202020204" pitchFamily="34" charset="-128"/>
              </a:rPr>
              <a:t>i</a:t>
            </a:r>
            <a:r>
              <a:rPr lang="en-US" sz="3000" b="1" dirty="0" smtClean="0">
                <a:solidFill>
                  <a:srgbClr val="000099"/>
                </a:solidFill>
                <a:ea typeface="Arial Unicode MS" panose="020B0604020202020204" pitchFamily="34" charset="-128"/>
                <a:cs typeface="Arial Unicode MS" panose="020B0604020202020204" pitchFamily="34" charset="-128"/>
              </a:rPr>
              <a:t>=length-1; </a:t>
            </a:r>
            <a:r>
              <a:rPr lang="en-US" sz="3000" b="1" dirty="0" err="1" smtClean="0">
                <a:solidFill>
                  <a:srgbClr val="000099"/>
                </a:solidFill>
                <a:ea typeface="Arial Unicode MS" panose="020B0604020202020204" pitchFamily="34" charset="-128"/>
                <a:cs typeface="Arial Unicode MS" panose="020B0604020202020204" pitchFamily="34" charset="-128"/>
              </a:rPr>
              <a:t>i</a:t>
            </a:r>
            <a:r>
              <a:rPr lang="en-US" sz="3000" b="1" dirty="0" smtClean="0">
                <a:solidFill>
                  <a:srgbClr val="000099"/>
                </a:solidFill>
                <a:ea typeface="Arial Unicode MS" panose="020B0604020202020204" pitchFamily="34" charset="-128"/>
                <a:cs typeface="Arial Unicode MS" panose="020B0604020202020204" pitchFamily="34" charset="-128"/>
              </a:rPr>
              <a:t>&gt;=0; </a:t>
            </a:r>
            <a:r>
              <a:rPr lang="en-US" sz="3000" b="1" dirty="0" err="1" smtClean="0">
                <a:solidFill>
                  <a:srgbClr val="000099"/>
                </a:solidFill>
                <a:ea typeface="Arial Unicode MS" panose="020B0604020202020204" pitchFamily="34" charset="-128"/>
                <a:cs typeface="Arial Unicode MS" panose="020B0604020202020204" pitchFamily="34" charset="-128"/>
              </a:rPr>
              <a:t>i</a:t>
            </a:r>
            <a:r>
              <a:rPr lang="en-US" sz="30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3000" b="1" dirty="0" smtClean="0">
                <a:solidFill>
                  <a:srgbClr val="000099"/>
                </a:solidFill>
                <a:ea typeface="Arial Unicode MS" panose="020B0604020202020204" pitchFamily="34" charset="-128"/>
                <a:cs typeface="Arial Unicode MS" panose="020B0604020202020204" pitchFamily="34" charset="-128"/>
              </a:rPr>
              <a:t>    </a:t>
            </a:r>
            <a:r>
              <a:rPr lang="en-US" sz="3000" b="1" dirty="0" err="1" smtClean="0">
                <a:solidFill>
                  <a:srgbClr val="000099"/>
                </a:solidFill>
                <a:ea typeface="Arial Unicode MS" panose="020B0604020202020204" pitchFamily="34" charset="-128"/>
                <a:cs typeface="Arial Unicode MS" panose="020B0604020202020204" pitchFamily="34" charset="-128"/>
              </a:rPr>
              <a:t>printf</a:t>
            </a:r>
            <a:r>
              <a:rPr lang="en-US" sz="3000" b="1" dirty="0" smtClean="0">
                <a:solidFill>
                  <a:srgbClr val="000099"/>
                </a:solidFill>
                <a:ea typeface="Arial Unicode MS" panose="020B0604020202020204" pitchFamily="34" charset="-128"/>
                <a:cs typeface="Arial Unicode MS" panose="020B0604020202020204" pitchFamily="34" charset="-128"/>
              </a:rPr>
              <a:t>(“%c”, </a:t>
            </a:r>
            <a:r>
              <a:rPr lang="en-US" sz="3000" b="1" dirty="0" err="1" smtClean="0">
                <a:solidFill>
                  <a:srgbClr val="000099"/>
                </a:solidFill>
                <a:ea typeface="Arial Unicode MS" panose="020B0604020202020204" pitchFamily="34" charset="-128"/>
                <a:cs typeface="Arial Unicode MS" panose="020B0604020202020204" pitchFamily="34" charset="-128"/>
              </a:rPr>
              <a:t>str</a:t>
            </a:r>
            <a:r>
              <a:rPr lang="en-US" sz="3000" b="1" dirty="0" smtClean="0">
                <a:solidFill>
                  <a:srgbClr val="000099"/>
                </a:solidFill>
                <a:ea typeface="Arial Unicode MS" panose="020B0604020202020204" pitchFamily="34" charset="-128"/>
                <a:cs typeface="Arial Unicode MS" panose="020B0604020202020204" pitchFamily="34" charset="-128"/>
              </a:rPr>
              <a:t>[</a:t>
            </a:r>
            <a:r>
              <a:rPr lang="en-US" sz="3000" b="1" dirty="0" err="1" smtClean="0">
                <a:solidFill>
                  <a:srgbClr val="000099"/>
                </a:solidFill>
                <a:ea typeface="Arial Unicode MS" panose="020B0604020202020204" pitchFamily="34" charset="-128"/>
                <a:cs typeface="Arial Unicode MS" panose="020B0604020202020204" pitchFamily="34" charset="-128"/>
              </a:rPr>
              <a:t>i</a:t>
            </a:r>
            <a:r>
              <a:rPr lang="en-US" sz="30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endParaRPr lang="en-US" sz="3000" b="1" dirty="0" smtClean="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103000"/>
              </a:lnSpc>
              <a:spcBef>
                <a:spcPct val="0"/>
              </a:spcBef>
              <a:spcAft>
                <a:spcPct val="0"/>
              </a:spcAft>
              <a:buClr>
                <a:srgbClr val="000000"/>
              </a:buClr>
              <a:buSzPct val="100000"/>
              <a:buNone/>
            </a:pPr>
            <a:r>
              <a:rPr lang="en-US" sz="3000" b="1" dirty="0" smtClean="0">
                <a:solidFill>
                  <a:srgbClr val="000099"/>
                </a:solidFill>
                <a:ea typeface="Arial Unicode MS" panose="020B0604020202020204" pitchFamily="34" charset="-128"/>
                <a:cs typeface="Arial Unicode MS" panose="020B0604020202020204" pitchFamily="34" charset="-128"/>
              </a:rPr>
              <a:t>	</a:t>
            </a:r>
            <a:r>
              <a:rPr lang="en-US" sz="3000" b="1" dirty="0" err="1" smtClean="0">
                <a:solidFill>
                  <a:srgbClr val="C00000"/>
                </a:solidFill>
                <a:ea typeface="Arial Unicode MS" panose="020B0604020202020204" pitchFamily="34" charset="-128"/>
                <a:cs typeface="Arial Unicode MS" panose="020B0604020202020204" pitchFamily="34" charset="-128"/>
              </a:rPr>
              <a:t>cba</a:t>
            </a:r>
            <a:endParaRPr lang="en-US" sz="3000" b="1" dirty="0" smtClean="0">
              <a:solidFill>
                <a:srgbClr val="C00000"/>
              </a:solidFill>
              <a:ea typeface="Arial Unicode MS" panose="020B0604020202020204" pitchFamily="34" charset="-128"/>
              <a:cs typeface="Arial Unicode MS" panose="020B0604020202020204" pitchFamily="34" charset="-128"/>
            </a:endParaRP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38</a:t>
            </a:fld>
            <a:endParaRPr lang="el-GR" dirty="0">
              <a:solidFill>
                <a:schemeClr val="tx1"/>
              </a:solidFill>
            </a:endParaRPr>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3133757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Συνήθη </a:t>
            </a:r>
            <a:r>
              <a:rPr lang="el-GR" b="1" dirty="0" smtClean="0"/>
              <a:t>λάθη</a:t>
            </a:r>
            <a:endParaRPr lang="el-GR" b="1" dirty="0"/>
          </a:p>
        </p:txBody>
      </p:sp>
      <p:sp>
        <p:nvSpPr>
          <p:cNvPr id="3" name="Θέση περιεχομένου 1"/>
          <p:cNvSpPr>
            <a:spLocks noGrp="1"/>
          </p:cNvSpPr>
          <p:nvPr>
            <p:ph idx="1"/>
          </p:nvPr>
        </p:nvSpPr>
        <p:spPr>
          <a:xfrm>
            <a:off x="457200" y="1600200"/>
            <a:ext cx="8291264" cy="4525963"/>
          </a:xfrm>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Τα </a:t>
            </a:r>
            <a:r>
              <a:rPr lang="el-GR" sz="2400" b="1" kern="0" dirty="0">
                <a:solidFill>
                  <a:srgbClr val="000000"/>
                </a:solidFill>
              </a:rPr>
              <a:t>διπλά</a:t>
            </a:r>
            <a:r>
              <a:rPr lang="el-GR" sz="2400" kern="0" dirty="0">
                <a:solidFill>
                  <a:srgbClr val="000000"/>
                </a:solidFill>
              </a:rPr>
              <a:t> εισαγωγικά χρησιμοποιούνται για </a:t>
            </a:r>
            <a:r>
              <a:rPr lang="el-GR" sz="2400" b="1" kern="0" dirty="0" smtClean="0">
                <a:solidFill>
                  <a:srgbClr val="000000"/>
                </a:solidFill>
              </a:rPr>
              <a:t>συμβολοσειρές,</a:t>
            </a:r>
            <a:r>
              <a:rPr lang="el-GR" sz="2400" kern="0" dirty="0" smtClean="0">
                <a:solidFill>
                  <a:srgbClr val="000000"/>
                </a:solidFill>
              </a:rPr>
              <a:t> </a:t>
            </a:r>
            <a:r>
              <a:rPr lang="en-IE" sz="2400" kern="0" dirty="0">
                <a:solidFill>
                  <a:srgbClr val="000000"/>
                </a:solidFill>
              </a:rPr>
              <a:t>“ </a:t>
            </a:r>
            <a:r>
              <a:rPr lang="el-GR" sz="2400" kern="0" dirty="0">
                <a:solidFill>
                  <a:srgbClr val="000000"/>
                </a:solidFill>
              </a:rPr>
              <a:t>ενώ τα </a:t>
            </a:r>
            <a:r>
              <a:rPr lang="el-GR" sz="2400" b="1" kern="0" dirty="0">
                <a:solidFill>
                  <a:srgbClr val="C00000"/>
                </a:solidFill>
              </a:rPr>
              <a:t>μονά</a:t>
            </a:r>
            <a:r>
              <a:rPr lang="el-GR" sz="2400" kern="0" dirty="0">
                <a:solidFill>
                  <a:srgbClr val="000000"/>
                </a:solidFill>
              </a:rPr>
              <a:t> για απλούς </a:t>
            </a:r>
            <a:r>
              <a:rPr lang="el-GR" sz="2400" b="1" kern="0" dirty="0">
                <a:solidFill>
                  <a:srgbClr val="C00000"/>
                </a:solidFill>
              </a:rPr>
              <a:t>χαρακτήρες</a:t>
            </a:r>
            <a:r>
              <a:rPr lang="el-GR" sz="2400" kern="0" dirty="0">
                <a:solidFill>
                  <a:srgbClr val="000000"/>
                </a:solidFill>
              </a:rPr>
              <a:t> </a:t>
            </a:r>
            <a:r>
              <a:rPr lang="en-IE" sz="2400"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Όταν χρησιμοποιούμε το </a:t>
            </a:r>
            <a:r>
              <a:rPr lang="en-IE" sz="2400" kern="0" dirty="0" err="1">
                <a:solidFill>
                  <a:srgbClr val="000000"/>
                </a:solidFill>
              </a:rPr>
              <a:t>scanf</a:t>
            </a:r>
            <a:r>
              <a:rPr lang="en-IE" sz="2400" kern="0" dirty="0">
                <a:solidFill>
                  <a:srgbClr val="000000"/>
                </a:solidFill>
              </a:rPr>
              <a:t> </a:t>
            </a:r>
            <a:r>
              <a:rPr lang="el-GR" sz="2400" kern="0" dirty="0">
                <a:solidFill>
                  <a:srgbClr val="000000"/>
                </a:solidFill>
              </a:rPr>
              <a:t>για την είσοδο μιας </a:t>
            </a:r>
            <a:r>
              <a:rPr lang="el-GR" sz="2400" kern="0" dirty="0" smtClean="0">
                <a:solidFill>
                  <a:srgbClr val="000000"/>
                </a:solidFill>
              </a:rPr>
              <a:t>συμβολοσειράς, </a:t>
            </a:r>
            <a:r>
              <a:rPr lang="el-GR" sz="2400" kern="0" dirty="0">
                <a:solidFill>
                  <a:srgbClr val="000000"/>
                </a:solidFill>
              </a:rPr>
              <a:t>δεν υπάρχει λόγος να χρησιμοποιούμε το σύμβολο της διεύθυνσης </a:t>
            </a:r>
            <a:r>
              <a:rPr lang="en-IE" sz="2400" kern="0" dirty="0">
                <a:solidFill>
                  <a:srgbClr val="000000"/>
                </a:solidFill>
              </a:rPr>
              <a:t> &amp;</a:t>
            </a:r>
            <a:r>
              <a:rPr lang="el-GR" sz="2400" kern="0" dirty="0">
                <a:solidFill>
                  <a:srgbClr val="000000"/>
                </a:solidFill>
              </a:rPr>
              <a:t>.</a:t>
            </a:r>
            <a:endParaRPr lang="en-IE" sz="24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Ο</a:t>
            </a:r>
            <a:r>
              <a:rPr lang="en-IE" sz="2400" kern="0" dirty="0">
                <a:solidFill>
                  <a:srgbClr val="000000"/>
                </a:solidFill>
              </a:rPr>
              <a:t> </a:t>
            </a:r>
            <a:r>
              <a:rPr lang="en-IE" sz="2400" b="1" kern="0" dirty="0">
                <a:solidFill>
                  <a:srgbClr val="000000"/>
                </a:solidFill>
              </a:rPr>
              <a:t>null</a:t>
            </a:r>
            <a:r>
              <a:rPr lang="en-IE" sz="2400" kern="0" dirty="0">
                <a:solidFill>
                  <a:srgbClr val="000000"/>
                </a:solidFill>
              </a:rPr>
              <a:t> (</a:t>
            </a:r>
            <a:r>
              <a:rPr lang="el-GR" sz="2400" kern="0" dirty="0">
                <a:solidFill>
                  <a:srgbClr val="000000"/>
                </a:solidFill>
              </a:rPr>
              <a:t>τερματισμός</a:t>
            </a:r>
            <a:r>
              <a:rPr lang="en-IE" sz="2400" kern="0" dirty="0" smtClean="0">
                <a:solidFill>
                  <a:srgbClr val="000000"/>
                </a:solidFill>
              </a:rPr>
              <a:t>) </a:t>
            </a:r>
            <a:r>
              <a:rPr lang="el-GR" sz="2400" kern="0" dirty="0" smtClean="0">
                <a:solidFill>
                  <a:srgbClr val="000000"/>
                </a:solidFill>
              </a:rPr>
              <a:t>χαρακτήρας, </a:t>
            </a:r>
            <a:r>
              <a:rPr lang="el-GR" sz="2400" kern="0" dirty="0">
                <a:solidFill>
                  <a:srgbClr val="000000"/>
                </a:solidFill>
              </a:rPr>
              <a:t>είναι</a:t>
            </a:r>
            <a:r>
              <a:rPr lang="en-IE" sz="2400" kern="0" dirty="0">
                <a:solidFill>
                  <a:srgbClr val="000000"/>
                </a:solidFill>
              </a:rPr>
              <a:t> ‘</a:t>
            </a:r>
            <a:r>
              <a:rPr lang="en-IE" sz="2400" b="1" kern="0" dirty="0">
                <a:solidFill>
                  <a:srgbClr val="000000"/>
                </a:solidFill>
              </a:rPr>
              <a:t>\0</a:t>
            </a:r>
            <a:r>
              <a:rPr lang="en-IE" sz="2400" kern="0" dirty="0">
                <a:solidFill>
                  <a:srgbClr val="000000"/>
                </a:solidFill>
              </a:rPr>
              <a:t>’, </a:t>
            </a:r>
            <a:r>
              <a:rPr lang="el-GR" sz="2400" kern="0" dirty="0">
                <a:solidFill>
                  <a:srgbClr val="000000"/>
                </a:solidFill>
              </a:rPr>
              <a:t>και όχι</a:t>
            </a:r>
            <a:r>
              <a:rPr lang="en-IE" sz="2400" kern="0" dirty="0">
                <a:solidFill>
                  <a:srgbClr val="000000"/>
                </a:solidFill>
              </a:rPr>
              <a:t> ‘/0’.</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Για την σύγκριση δύο </a:t>
            </a:r>
            <a:r>
              <a:rPr lang="el-GR" sz="2400" kern="0" dirty="0" smtClean="0">
                <a:solidFill>
                  <a:srgbClr val="000000"/>
                </a:solidFill>
              </a:rPr>
              <a:t>συμβολοσειρών, </a:t>
            </a:r>
            <a:r>
              <a:rPr lang="el-GR" sz="2400" kern="0" dirty="0">
                <a:solidFill>
                  <a:srgbClr val="000000"/>
                </a:solidFill>
              </a:rPr>
              <a:t>πρέπει να χρησιμοποιούμε την συνάρτηση </a:t>
            </a:r>
            <a:r>
              <a:rPr lang="en-IE" sz="2400" b="1" kern="0" dirty="0" err="1">
                <a:solidFill>
                  <a:srgbClr val="000000"/>
                </a:solidFill>
              </a:rPr>
              <a:t>strcmp</a:t>
            </a:r>
            <a:r>
              <a:rPr lang="en-IE" sz="2400"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Η συνάρτηση</a:t>
            </a:r>
            <a:r>
              <a:rPr lang="en-IE" sz="2400" kern="0" dirty="0">
                <a:solidFill>
                  <a:srgbClr val="000000"/>
                </a:solidFill>
              </a:rPr>
              <a:t> </a:t>
            </a:r>
            <a:r>
              <a:rPr lang="en-IE" sz="2400" b="1" kern="0" dirty="0" err="1">
                <a:solidFill>
                  <a:srgbClr val="000000"/>
                </a:solidFill>
              </a:rPr>
              <a:t>strcpy</a:t>
            </a:r>
            <a:r>
              <a:rPr lang="en-IE" sz="2400" kern="0" dirty="0">
                <a:solidFill>
                  <a:srgbClr val="000000"/>
                </a:solidFill>
              </a:rPr>
              <a:t>(s1</a:t>
            </a:r>
            <a:r>
              <a:rPr lang="en-IE" sz="2400" kern="0" dirty="0" smtClean="0">
                <a:solidFill>
                  <a:srgbClr val="000000"/>
                </a:solidFill>
              </a:rPr>
              <a:t>,</a:t>
            </a:r>
            <a:r>
              <a:rPr lang="el-GR" sz="2400" kern="0" dirty="0" smtClean="0">
                <a:solidFill>
                  <a:srgbClr val="000000"/>
                </a:solidFill>
              </a:rPr>
              <a:t> </a:t>
            </a:r>
            <a:r>
              <a:rPr lang="en-IE" sz="2400" kern="0" dirty="0" smtClean="0">
                <a:solidFill>
                  <a:srgbClr val="000000"/>
                </a:solidFill>
              </a:rPr>
              <a:t>s2</a:t>
            </a:r>
            <a:r>
              <a:rPr lang="en-IE" sz="2400" kern="0" dirty="0">
                <a:solidFill>
                  <a:srgbClr val="000000"/>
                </a:solidFill>
              </a:rPr>
              <a:t>), </a:t>
            </a:r>
            <a:r>
              <a:rPr lang="el-GR" sz="2400" kern="0" dirty="0">
                <a:solidFill>
                  <a:srgbClr val="000000"/>
                </a:solidFill>
              </a:rPr>
              <a:t>αντιγράφει το </a:t>
            </a:r>
            <a:r>
              <a:rPr lang="en-IE" sz="2400" kern="0" dirty="0">
                <a:solidFill>
                  <a:srgbClr val="000000"/>
                </a:solidFill>
              </a:rPr>
              <a:t>s2 </a:t>
            </a:r>
            <a:r>
              <a:rPr lang="el-GR" sz="2400" kern="0" dirty="0">
                <a:solidFill>
                  <a:srgbClr val="000000"/>
                </a:solidFill>
              </a:rPr>
              <a:t>στο </a:t>
            </a:r>
            <a:r>
              <a:rPr lang="en-IE" sz="2400" kern="0" dirty="0">
                <a:solidFill>
                  <a:srgbClr val="000000"/>
                </a:solidFill>
              </a:rPr>
              <a:t>s1, </a:t>
            </a:r>
            <a:r>
              <a:rPr lang="el-GR" sz="2400" kern="0" dirty="0">
                <a:solidFill>
                  <a:srgbClr val="000000"/>
                </a:solidFill>
              </a:rPr>
              <a:t>και όχι ανάποδα</a:t>
            </a:r>
            <a:r>
              <a:rPr lang="en-IE" sz="2400" kern="0" dirty="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39</a:t>
            </a:fld>
            <a:endParaRPr lang="el-GR" sz="1400" dirty="0">
              <a:solidFill>
                <a:schemeClr val="tx1"/>
              </a:solidFill>
            </a:endParaRPr>
          </a:p>
        </p:txBody>
      </p:sp>
    </p:spTree>
    <p:extLst>
      <p:ext uri="{BB962C8B-B14F-4D97-AF65-F5344CB8AC3E}">
        <p14:creationId xmlns:p14="http://schemas.microsoft.com/office/powerpoint/2010/main" val="42459033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buNone/>
            </a:pPr>
            <a:r>
              <a:rPr lang="el-GR" dirty="0" smtClean="0"/>
              <a:t>Ο αναγνώστης να μπορεί να:</a:t>
            </a:r>
          </a:p>
          <a:p>
            <a:pPr marL="0" indent="0" eaLnBrk="1" hangingPunct="1">
              <a:buNone/>
            </a:pPr>
            <a:r>
              <a:rPr lang="en-US" dirty="0" smtClean="0"/>
              <a:t>1) </a:t>
            </a:r>
            <a:r>
              <a:rPr lang="el-GR" dirty="0" smtClean="0"/>
              <a:t>διαχειρίζεται μονοδιάστατους πίνακες </a:t>
            </a:r>
            <a:r>
              <a:rPr lang="en-US" dirty="0" smtClean="0"/>
              <a:t>  </a:t>
            </a:r>
          </a:p>
          <a:p>
            <a:pPr marL="0" indent="0" eaLnBrk="1" hangingPunct="1">
              <a:buNone/>
            </a:pPr>
            <a:r>
              <a:rPr lang="en-US" dirty="0"/>
              <a:t> </a:t>
            </a:r>
            <a:r>
              <a:rPr lang="en-US" dirty="0" smtClean="0"/>
              <a:t>   </a:t>
            </a:r>
            <a:r>
              <a:rPr lang="el-GR" dirty="0" smtClean="0"/>
              <a:t>(εισαγωγή, εκτύπωση, αναζήτηση, </a:t>
            </a:r>
            <a:r>
              <a:rPr lang="en-US" dirty="0" smtClean="0"/>
              <a:t>  </a:t>
            </a:r>
          </a:p>
          <a:p>
            <a:pPr marL="0" indent="0" eaLnBrk="1" hangingPunct="1">
              <a:buNone/>
            </a:pPr>
            <a:r>
              <a:rPr lang="en-US" dirty="0"/>
              <a:t> </a:t>
            </a:r>
            <a:r>
              <a:rPr lang="en-US" dirty="0" smtClean="0"/>
              <a:t>   </a:t>
            </a:r>
            <a:r>
              <a:rPr lang="el-GR" dirty="0" smtClean="0"/>
              <a:t>ταξινόμηση).</a:t>
            </a:r>
          </a:p>
          <a:p>
            <a:pPr marL="0" indent="0" eaLnBrk="1" hangingPunct="1">
              <a:buNone/>
            </a:pPr>
            <a:r>
              <a:rPr lang="en-US" dirty="0" smtClean="0"/>
              <a:t>2) </a:t>
            </a:r>
            <a:r>
              <a:rPr lang="el-GR" dirty="0"/>
              <a:t>α</a:t>
            </a:r>
            <a:r>
              <a:rPr lang="el-GR" dirty="0" smtClean="0"/>
              <a:t>ντιληφθεί την έννοια της συμβολοσειράς.</a:t>
            </a:r>
          </a:p>
          <a:p>
            <a:pPr marL="0" indent="0" eaLnBrk="1" hangingPunct="1">
              <a:buNone/>
            </a:pPr>
            <a:r>
              <a:rPr lang="el-GR" dirty="0" smtClean="0"/>
              <a:t>3)</a:t>
            </a:r>
            <a:r>
              <a:rPr lang="en-US" dirty="0" smtClean="0"/>
              <a:t> </a:t>
            </a:r>
            <a:r>
              <a:rPr lang="el-GR" dirty="0"/>
              <a:t>δ</a:t>
            </a:r>
            <a:r>
              <a:rPr lang="el-GR" dirty="0" smtClean="0"/>
              <a:t>ιαχειρίζεται συμβολοσειρές.</a:t>
            </a:r>
          </a:p>
          <a:p>
            <a:pPr marL="0" indent="0" eaLnBrk="1" hangingPunct="1">
              <a:buNone/>
            </a:pPr>
            <a:endParaRPr lang="el-GR" dirty="0" smtClean="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schemeClr val="tx1"/>
                </a:solidFill>
              </a:rPr>
              <a:pPr>
                <a:defRPr/>
              </a:pPr>
              <a:t>4</a:t>
            </a:fld>
            <a:endParaRPr lang="el-GR" sz="1400" dirty="0">
              <a:solidFill>
                <a:schemeClr val="tx1"/>
              </a:solidFill>
            </a:endParaRPr>
          </a:p>
        </p:txBody>
      </p:sp>
    </p:spTree>
    <p:extLst>
      <p:ext uri="{BB962C8B-B14F-4D97-AF65-F5344CB8AC3E}">
        <p14:creationId xmlns:p14="http://schemas.microsoft.com/office/powerpoint/2010/main" val="9889462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634082"/>
          </a:xfrm>
        </p:spPr>
        <p:txBody>
          <a:bodyPr>
            <a:noAutofit/>
          </a:bodyPr>
          <a:lstStyle/>
          <a:p>
            <a:r>
              <a:rPr lang="el-GR" sz="3600" b="1" dirty="0"/>
              <a:t>Γρήγορος </a:t>
            </a:r>
            <a:r>
              <a:rPr lang="el-GR" sz="3600" b="1" dirty="0" smtClean="0"/>
              <a:t>πίνακας </a:t>
            </a:r>
            <a:r>
              <a:rPr lang="el-GR" sz="3600" b="1" dirty="0"/>
              <a:t>α</a:t>
            </a:r>
            <a:r>
              <a:rPr lang="el-GR" sz="3600" b="1" dirty="0" smtClean="0"/>
              <a:t>ναφοράς </a:t>
            </a:r>
            <a:r>
              <a:rPr lang="el-GR" sz="3600" b="1" dirty="0"/>
              <a:t>σ</a:t>
            </a:r>
            <a:r>
              <a:rPr lang="el-GR" sz="3600" b="1" dirty="0" smtClean="0"/>
              <a:t>ύνταξης</a:t>
            </a:r>
            <a:endParaRPr lang="el-GR" sz="3600" b="1" dirty="0"/>
          </a:p>
        </p:txBody>
      </p:sp>
      <p:graphicFrame>
        <p:nvGraphicFramePr>
          <p:cNvPr id="5" name="Πίνακας 1" descr="Πίνακας: Πρώτη γραμμή. Ενέργεια, δήλωση συμβολοσειράς. Σύνταξη, char s t r, αγκύλη N+1, κλείσιμο αγκύλης. N, είναι το πλήθος των χαρακτήρων. Παράδειγμα: char s t r, αγκύλη 11,  κλείσιμο αγκύλης. Ο  s t r, έχει 10 χαρακτήρες, + τον χαρακτήρα  null,  \ 0.&#10;Δεύτερη γραμμή: Ενέργεια, είσοδος συμβολοσειράς από το πληκτρολόγιο. Σύνταξη, scan f, % s, κόμμα string. Ή αλλιώς, get s, παρένθεση string, κλείσιμο παρένθεσης. Παράδειγμα: scan f, % s, κόμμα s t r. Ή αλλιώς, get s, παρένθεση s t r, κλείσιμο παρένθεσης.&#10;Τρίτη γραμμή: Ενέργεια,  εκτύπωση συμβολοσειράς. Σύνταξη, print f, % s, κόμμα string. Ή αλλιώς, put s, παρένθεση string, κλείσιμο παρένθεσης. Παράδειγμα: print f, % s, κόμμα s t r. Ή αλλιώς, put s, παρένθεση  s t r, κλείσιμο παρένθεσης.&#10;Τέταρτη γραμμή: Ενέργεια, μέγεθος συμβολοσειράς. Σύνταξη, size = str len, παρένθεση string, κλείσιμο παρένθεσης. Παράδειγμα: length = str len, παρένθεση s t r, κλείσιμο παρένθεσης. &#10;Πέμπτη γραμμή: Ενέργεια, σύγκριση συμβολοσειρών. Σύνταξη, str cmp, παρένθεση string 1, κόμμα string 2, κλείσιμο παρένθεσης. Παράδειγμα: if,  str cpy, παρένθεση s t r 1, κόμμα s t r 2, κλείσιμο παρένθεσης, μεγαλύτερο του 0. Enter, print f, % s, σύμβολο μεγαλύτερου, % s, κόμμα s t r 1, κόμμα, s t r 2.&#10;Έκτη γραμμή: Ενέργεια, αντιγραφή συμβολοσειράς. Σύνταξη, str cpy, παρένθεση destination, κόμμα source, κλείσιμο παρένθεσης. Παράδειγμα: str cpy, παρένθεση s t r 1, κόμμα s t r 2, κλείσιμο παρένθεσης. Έτσι, στην s t r 1, έχουν αντιγραφεί όλα τα στοιχεία της s t r 2.&#10; &#10;"/>
          <p:cNvGraphicFramePr>
            <a:graphicFrameLocks/>
          </p:cNvGraphicFramePr>
          <p:nvPr>
            <p:custDataLst>
              <p:tags r:id="rId2"/>
            </p:custDataLst>
            <p:extLst>
              <p:ext uri="{D42A27DB-BD31-4B8C-83A1-F6EECF244321}">
                <p14:modId xmlns:p14="http://schemas.microsoft.com/office/powerpoint/2010/main" val="1968123338"/>
              </p:ext>
            </p:extLst>
          </p:nvPr>
        </p:nvGraphicFramePr>
        <p:xfrm>
          <a:off x="395536" y="864108"/>
          <a:ext cx="8352929" cy="5543305"/>
        </p:xfrm>
        <a:graphic>
          <a:graphicData uri="http://schemas.openxmlformats.org/drawingml/2006/table">
            <a:tbl>
              <a:tblPr firstRow="1"/>
              <a:tblGrid>
                <a:gridCol w="2952328"/>
                <a:gridCol w="2616291"/>
                <a:gridCol w="2784310"/>
              </a:tblGrid>
              <a:tr h="453555">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noProof="0" dirty="0" smtClean="0">
                          <a:ln>
                            <a:noFill/>
                          </a:ln>
                          <a:solidFill>
                            <a:schemeClr val="tx1"/>
                          </a:solidFill>
                          <a:effectLst/>
                          <a:latin typeface="+mn-lt"/>
                        </a:rPr>
                        <a:t>Ενέργεια</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noProof="0" smtClean="0">
                          <a:ln>
                            <a:noFill/>
                          </a:ln>
                          <a:solidFill>
                            <a:schemeClr val="tx1"/>
                          </a:solidFill>
                          <a:effectLst/>
                          <a:latin typeface="+mn-lt"/>
                        </a:rPr>
                        <a:t>Σύνταξη</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noProof="0" dirty="0" smtClean="0">
                          <a:ln>
                            <a:noFill/>
                          </a:ln>
                          <a:solidFill>
                            <a:schemeClr val="tx1"/>
                          </a:solidFill>
                          <a:effectLst/>
                          <a:latin typeface="+mn-lt"/>
                        </a:rPr>
                        <a:t>Παραδείγματα</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1099568">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smtClean="0">
                          <a:ln>
                            <a:noFill/>
                          </a:ln>
                          <a:solidFill>
                            <a:srgbClr val="000000"/>
                          </a:solidFill>
                          <a:effectLst/>
                          <a:latin typeface="+mn-lt"/>
                        </a:rPr>
                        <a:t>Δήλωση συμβολοσειράς</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char </a:t>
                      </a:r>
                      <a:r>
                        <a:rPr kumimoji="0" lang="en-US" sz="2000" b="0" i="0" u="none" strike="noStrike" cap="none" normalizeH="0" baseline="0" noProof="0" dirty="0" err="1" smtClean="0">
                          <a:ln>
                            <a:noFill/>
                          </a:ln>
                          <a:solidFill>
                            <a:srgbClr val="000000"/>
                          </a:solidFill>
                          <a:effectLst/>
                          <a:latin typeface="+mn-lt"/>
                        </a:rPr>
                        <a:t>str</a:t>
                      </a:r>
                      <a:r>
                        <a:rPr kumimoji="0" lang="en-US" sz="2000" b="0" i="0" u="none" strike="noStrike" cap="none" normalizeH="0" baseline="0" noProof="0" dirty="0" smtClean="0">
                          <a:ln>
                            <a:noFill/>
                          </a:ln>
                          <a:solidFill>
                            <a:srgbClr val="000000"/>
                          </a:solidFill>
                          <a:effectLst/>
                          <a:latin typeface="+mn-lt"/>
                        </a:rPr>
                        <a:t>[N+1];</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N είναι το πλήθος των   χαρακτήρων.</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char </a:t>
                      </a:r>
                      <a:r>
                        <a:rPr kumimoji="0" lang="en-US" sz="2000" b="0" i="0" u="none" strike="noStrike" cap="none" normalizeH="0" baseline="0" noProof="0" dirty="0" err="1" smtClean="0">
                          <a:ln>
                            <a:noFill/>
                          </a:ln>
                          <a:solidFill>
                            <a:srgbClr val="000000"/>
                          </a:solidFill>
                          <a:effectLst/>
                          <a:latin typeface="+mn-lt"/>
                        </a:rPr>
                        <a:t>str</a:t>
                      </a:r>
                      <a:r>
                        <a:rPr kumimoji="0" lang="en-US" sz="2000" b="0" i="0" u="none" strike="noStrike" cap="none" normalizeH="0" baseline="0" noProof="0" dirty="0" smtClean="0">
                          <a:ln>
                            <a:noFill/>
                          </a:ln>
                          <a:solidFill>
                            <a:srgbClr val="000000"/>
                          </a:solidFill>
                          <a:effectLst/>
                          <a:latin typeface="+mn-lt"/>
                        </a:rPr>
                        <a:t>[11];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mn-lt"/>
                        </a:rPr>
                        <a:t> </a:t>
                      </a:r>
                      <a:r>
                        <a:rPr kumimoji="0" lang="en-US" sz="2000" b="0" i="0" u="none" strike="noStrike" cap="none" normalizeH="0" baseline="0" dirty="0" err="1" smtClean="0">
                          <a:ln>
                            <a:noFill/>
                          </a:ln>
                          <a:solidFill>
                            <a:srgbClr val="000000"/>
                          </a:solidFill>
                          <a:effectLst/>
                          <a:latin typeface="+mn-lt"/>
                        </a:rPr>
                        <a:t>str</a:t>
                      </a:r>
                      <a:r>
                        <a:rPr kumimoji="0" lang="en-US" sz="2000" b="0" i="0" u="none" strike="noStrike" cap="none" normalizeH="0" baseline="0" dirty="0" smtClean="0">
                          <a:ln>
                            <a:noFill/>
                          </a:ln>
                          <a:solidFill>
                            <a:srgbClr val="000000"/>
                          </a:solidFill>
                          <a:effectLst/>
                          <a:latin typeface="+mn-lt"/>
                        </a:rPr>
                        <a:t> </a:t>
                      </a:r>
                      <a:r>
                        <a:rPr kumimoji="0" lang="el-GR" sz="2000" b="0" i="0" u="none" strike="noStrike" cap="none" normalizeH="0" baseline="0" noProof="0" dirty="0" smtClean="0">
                          <a:ln>
                            <a:noFill/>
                          </a:ln>
                          <a:solidFill>
                            <a:srgbClr val="000000"/>
                          </a:solidFill>
                          <a:effectLst/>
                          <a:latin typeface="+mn-lt"/>
                        </a:rPr>
                        <a:t>έχει 10 χαρακτήρες + τον χαρακτήρα  </a:t>
                      </a:r>
                      <a:r>
                        <a:rPr kumimoji="0" lang="en-US" sz="2000" b="0" i="0" u="none" strike="noStrike" cap="none" normalizeH="0" baseline="0" noProof="0" dirty="0" smtClean="0">
                          <a:ln>
                            <a:noFill/>
                          </a:ln>
                          <a:solidFill>
                            <a:srgbClr val="000000"/>
                          </a:solidFill>
                          <a:effectLst/>
                          <a:latin typeface="+mn-lt"/>
                        </a:rPr>
                        <a:t>null  ‘\0’</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792088">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smtClean="0">
                          <a:ln>
                            <a:noFill/>
                          </a:ln>
                          <a:solidFill>
                            <a:srgbClr val="000000"/>
                          </a:solidFill>
                          <a:effectLst/>
                          <a:latin typeface="+mn-lt"/>
                        </a:rPr>
                        <a:t>Είσοδος συμβολοσειράς από το πληκτρολόγιο</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scanf</a:t>
                      </a:r>
                      <a:r>
                        <a:rPr kumimoji="0" lang="en-US" sz="2000" b="0" i="0" u="none" strike="noStrike" cap="none" normalizeH="0" baseline="0" noProof="0" dirty="0" smtClean="0">
                          <a:ln>
                            <a:noFill/>
                          </a:ln>
                          <a:solidFill>
                            <a:srgbClr val="000000"/>
                          </a:solidFill>
                          <a:effectLst/>
                          <a:latin typeface="+mn-lt"/>
                        </a:rPr>
                        <a:t>(“%s”, string);</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gets(string);</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scanf</a:t>
                      </a:r>
                      <a:r>
                        <a:rPr kumimoji="0" lang="en-US" sz="2000" b="0" i="0" u="none" strike="noStrike" cap="none" normalizeH="0" baseline="0" noProof="0" dirty="0" smtClean="0">
                          <a:ln>
                            <a:noFill/>
                          </a:ln>
                          <a:solidFill>
                            <a:srgbClr val="000000"/>
                          </a:solidFill>
                          <a:effectLst/>
                          <a:latin typeface="+mn-lt"/>
                        </a:rPr>
                        <a:t>(“%s”, </a:t>
                      </a:r>
                      <a:r>
                        <a:rPr kumimoji="0" lang="en-US" sz="2000" b="0" i="0" u="none" strike="noStrike" cap="none" normalizeH="0" baseline="0" noProof="0" dirty="0" err="1" smtClean="0">
                          <a:ln>
                            <a:noFill/>
                          </a:ln>
                          <a:solidFill>
                            <a:srgbClr val="000000"/>
                          </a:solidFill>
                          <a:effectLst/>
                          <a:latin typeface="+mn-lt"/>
                        </a:rPr>
                        <a:t>str</a:t>
                      </a:r>
                      <a:r>
                        <a:rPr kumimoji="0" lang="en-US"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gets(</a:t>
                      </a:r>
                      <a:r>
                        <a:rPr kumimoji="0" lang="en-US" sz="2000" b="0" i="0" u="none" strike="noStrike" cap="none" normalizeH="0" baseline="0" noProof="0" dirty="0" err="1" smtClean="0">
                          <a:ln>
                            <a:noFill/>
                          </a:ln>
                          <a:solidFill>
                            <a:srgbClr val="000000"/>
                          </a:solidFill>
                          <a:effectLst/>
                          <a:latin typeface="+mn-lt"/>
                        </a:rPr>
                        <a:t>str</a:t>
                      </a:r>
                      <a:r>
                        <a:rPr kumimoji="0" lang="en-US" sz="2000" b="0" i="0" u="none" strike="noStrike" cap="none" normalizeH="0" baseline="0" noProof="0" dirty="0" smtClean="0">
                          <a:ln>
                            <a:noFill/>
                          </a:ln>
                          <a:solidFill>
                            <a:srgbClr val="000000"/>
                          </a:solidFill>
                          <a:effectLst/>
                          <a:latin typeface="+mn-lt"/>
                        </a:rPr>
                        <a:t>);</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r h="792088">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smtClean="0">
                          <a:ln>
                            <a:noFill/>
                          </a:ln>
                          <a:solidFill>
                            <a:srgbClr val="000000"/>
                          </a:solidFill>
                          <a:effectLst/>
                          <a:latin typeface="+mn-lt"/>
                        </a:rPr>
                        <a:t>Εκτύπωση συμβολοσειράς</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printf(“%s”, string)</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puts(string);</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printf(“%s”, str);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puts(str);</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695445">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smtClean="0">
                          <a:ln>
                            <a:noFill/>
                          </a:ln>
                          <a:solidFill>
                            <a:srgbClr val="000000"/>
                          </a:solidFill>
                          <a:effectLst/>
                          <a:latin typeface="+mn-lt"/>
                        </a:rPr>
                        <a:t>Μέγεθος συμβολοσειράς</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size = strlen(string);</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length = strlen(str);</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r h="997807">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2000" b="0" i="0" u="none" strike="noStrike" cap="none" normalizeH="0" baseline="0" noProof="0" smtClean="0">
                        <a:ln>
                          <a:noFill/>
                        </a:ln>
                        <a:solidFill>
                          <a:srgbClr val="000000"/>
                        </a:solidFill>
                        <a:effectLst/>
                        <a:latin typeface="+mn-lt"/>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smtClean="0">
                          <a:ln>
                            <a:noFill/>
                          </a:ln>
                          <a:solidFill>
                            <a:srgbClr val="000000"/>
                          </a:solidFill>
                          <a:effectLst/>
                          <a:latin typeface="+mn-lt"/>
                        </a:rPr>
                        <a:t>Σύγκριση συμβολοσειρών</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strcmp(string1, string2);</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if (</a:t>
                      </a:r>
                      <a:r>
                        <a:rPr kumimoji="0" lang="en-US" sz="2000" b="0" i="0" u="none" strike="noStrike" cap="none" normalizeH="0" baseline="0" noProof="0" dirty="0" err="1" smtClean="0">
                          <a:ln>
                            <a:noFill/>
                          </a:ln>
                          <a:solidFill>
                            <a:srgbClr val="000000"/>
                          </a:solidFill>
                          <a:effectLst/>
                          <a:latin typeface="+mn-lt"/>
                        </a:rPr>
                        <a:t>strcpy</a:t>
                      </a:r>
                      <a:r>
                        <a:rPr kumimoji="0" lang="en-US" sz="2000" b="0" i="0" u="none" strike="noStrike" cap="none" normalizeH="0" baseline="0" noProof="0" dirty="0" smtClean="0">
                          <a:ln>
                            <a:noFill/>
                          </a:ln>
                          <a:solidFill>
                            <a:srgbClr val="000000"/>
                          </a:solidFill>
                          <a:effectLst/>
                          <a:latin typeface="+mn-lt"/>
                        </a:rPr>
                        <a:t>(str1, str2) &gt; 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(“%s &gt; %s”, str1, </a:t>
                      </a:r>
                      <a:r>
                        <a:rPr kumimoji="0" lang="el-GR" sz="2000" b="0" i="0" u="none" strike="noStrike" cap="none" normalizeH="0" baseline="0" noProof="0" dirty="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str2);</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695445">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Αντιγραφή συμβολοσειράς</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strcpy</a:t>
                      </a:r>
                      <a:r>
                        <a:rPr kumimoji="0" lang="en-US" sz="2000" b="0" i="0" u="none" strike="noStrike" cap="none" normalizeH="0" baseline="0" noProof="0" dirty="0" smtClean="0">
                          <a:ln>
                            <a:noFill/>
                          </a:ln>
                          <a:solidFill>
                            <a:srgbClr val="000000"/>
                          </a:solidFill>
                          <a:effectLst/>
                          <a:latin typeface="+mn-lt"/>
                        </a:rPr>
                        <a:t>(destination, source);</a:t>
                      </a: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srtcpy</a:t>
                      </a:r>
                      <a:r>
                        <a:rPr kumimoji="0" lang="en-US" sz="2000" b="0" i="0" u="none" strike="noStrike" cap="none" normalizeH="0" baseline="0" noProof="0" dirty="0" smtClean="0">
                          <a:ln>
                            <a:noFill/>
                          </a:ln>
                          <a:solidFill>
                            <a:srgbClr val="000000"/>
                          </a:solidFill>
                          <a:effectLst/>
                          <a:latin typeface="+mn-lt"/>
                        </a:rPr>
                        <a:t>(str1, str2);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str1 </a:t>
                      </a:r>
                      <a:r>
                        <a:rPr kumimoji="0" lang="en-US" sz="2000" b="0" i="0" u="none" strike="noStrike" cap="none" normalizeH="0" baseline="0" noProof="0" dirty="0" smtClean="0">
                          <a:ln>
                            <a:noFill/>
                          </a:ln>
                          <a:solidFill>
                            <a:srgbClr val="000000"/>
                          </a:solidFill>
                          <a:effectLst/>
                          <a:latin typeface="+mn-lt"/>
                          <a:sym typeface="Wingdings" pitchFamily="2" charset="2"/>
                        </a:rPr>
                        <a:t> str2;</a:t>
                      </a:r>
                      <a:endParaRPr kumimoji="0" lang="en-US" sz="2000" b="0" i="0" u="none" strike="noStrike" cap="none" normalizeH="0" baseline="0" noProof="0" dirty="0" smtClean="0">
                        <a:ln>
                          <a:noFill/>
                        </a:ln>
                        <a:solidFill>
                          <a:srgbClr val="000000"/>
                        </a:solidFill>
                        <a:effectLst/>
                        <a:latin typeface="+mn-lt"/>
                      </a:endParaRPr>
                    </a:p>
                  </a:txBody>
                  <a:tcPr marT="45726" marB="4572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bl>
          </a:graphicData>
        </a:graphic>
      </p:graphicFrame>
      <p:sp>
        <p:nvSpPr>
          <p:cNvPr id="3"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40</a:t>
            </a:fld>
            <a:endParaRPr lang="el-GR" dirty="0">
              <a:solidFill>
                <a:schemeClr val="tx1"/>
              </a:solidFill>
            </a:endParaRPr>
          </a:p>
        </p:txBody>
      </p:sp>
    </p:spTree>
    <p:custDataLst>
      <p:tags r:id="rId1"/>
    </p:custDataLst>
    <p:extLst>
      <p:ext uri="{BB962C8B-B14F-4D97-AF65-F5344CB8AC3E}">
        <p14:creationId xmlns:p14="http://schemas.microsoft.com/office/powerpoint/2010/main" val="293359672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Άσκηση: Πλήθος λέξεων συμβολοσειράς</a:t>
            </a:r>
            <a:endParaRPr lang="el-GR" b="1" dirty="0"/>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Να γραφεί </a:t>
            </a:r>
            <a:r>
              <a:rPr lang="el-GR" kern="0" dirty="0" smtClean="0">
                <a:solidFill>
                  <a:srgbClr val="000000"/>
                </a:solidFill>
              </a:rPr>
              <a:t>πρόγραμμα, </a:t>
            </a:r>
            <a:r>
              <a:rPr lang="el-GR" kern="0" dirty="0">
                <a:solidFill>
                  <a:srgbClr val="000000"/>
                </a:solidFill>
              </a:rPr>
              <a:t>το οποίο να μετράει το πλήθος των λέξεων σε μία συμβολοσειρά</a:t>
            </a:r>
            <a:r>
              <a:rPr lang="en-US"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endParaRPr lang="en-US"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smtClean="0">
                <a:solidFill>
                  <a:srgbClr val="000000"/>
                </a:solidFill>
              </a:rPr>
              <a:t>Λέξη, </a:t>
            </a:r>
            <a:r>
              <a:rPr lang="el-GR" kern="0" dirty="0">
                <a:solidFill>
                  <a:srgbClr val="000000"/>
                </a:solidFill>
              </a:rPr>
              <a:t>είναι μία ακολουθία χαρακτήρων (όχι του κενού)</a:t>
            </a:r>
            <a:r>
              <a:rPr lang="en-US" kern="0" dirty="0">
                <a:solidFill>
                  <a:srgbClr val="000000"/>
                </a:solidFill>
              </a:rPr>
              <a:t> :</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Παράδειγμα</a:t>
            </a:r>
            <a:r>
              <a:rPr lang="en-US" kern="0" dirty="0">
                <a:solidFill>
                  <a:srgbClr val="000000"/>
                </a:solidFill>
              </a:rPr>
              <a:t>: </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kern="0" dirty="0" smtClean="0">
                <a:solidFill>
                  <a:srgbClr val="000000"/>
                </a:solidFill>
              </a:rPr>
              <a:t>1</a:t>
            </a:r>
            <a:r>
              <a:rPr lang="en-US" kern="0" dirty="0" smtClean="0">
                <a:solidFill>
                  <a:srgbClr val="000000"/>
                </a:solidFill>
              </a:rPr>
              <a:t>2 </a:t>
            </a:r>
            <a:r>
              <a:rPr lang="en-US" kern="0" dirty="0">
                <a:solidFill>
                  <a:srgbClr val="000000"/>
                </a:solidFill>
              </a:rPr>
              <a:t>Hyde Road Str. </a:t>
            </a:r>
            <a:r>
              <a:rPr lang="en-US" kern="0" dirty="0">
                <a:solidFill>
                  <a:srgbClr val="000000"/>
                </a:solidFill>
                <a:sym typeface="Wingdings" panose="05000000000000000000" pitchFamily="2" charset="2"/>
              </a:rPr>
              <a:t> </a:t>
            </a:r>
            <a:r>
              <a:rPr lang="el-GR" kern="0" dirty="0">
                <a:solidFill>
                  <a:srgbClr val="000000"/>
                </a:solidFill>
                <a:sym typeface="Wingdings" panose="05000000000000000000" pitchFamily="2" charset="2"/>
              </a:rPr>
              <a:t>Λέξεις</a:t>
            </a:r>
            <a:r>
              <a:rPr lang="en-US" kern="0" dirty="0">
                <a:solidFill>
                  <a:srgbClr val="000000"/>
                </a:solidFill>
                <a:sym typeface="Wingdings" panose="05000000000000000000" pitchFamily="2" charset="2"/>
              </a:rPr>
              <a:t>: </a:t>
            </a:r>
            <a:r>
              <a:rPr lang="el-GR" kern="0" dirty="0" smtClean="0">
                <a:solidFill>
                  <a:srgbClr val="000000"/>
                </a:solidFill>
                <a:sym typeface="Wingdings" panose="05000000000000000000" pitchFamily="2" charset="2"/>
              </a:rPr>
              <a:t>τέσσερις</a:t>
            </a:r>
            <a:endParaRPr lang="el-GR"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41</a:t>
            </a:fld>
            <a:endParaRPr lang="el-GR" dirty="0">
              <a:solidFill>
                <a:schemeClr val="tx1"/>
              </a:solidFill>
            </a:endParaRPr>
          </a:p>
        </p:txBody>
      </p:sp>
    </p:spTree>
    <p:extLst>
      <p:ext uri="{BB962C8B-B14F-4D97-AF65-F5344CB8AC3E}">
        <p14:creationId xmlns:p14="http://schemas.microsoft.com/office/powerpoint/2010/main" val="31446150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Πρόγραμμα: Μέτρηση λέξεων</a:t>
            </a:r>
            <a:endParaRPr lang="el-GR" b="1" dirty="0"/>
          </a:p>
        </p:txBody>
      </p:sp>
      <p:sp>
        <p:nvSpPr>
          <p:cNvPr id="3" name="Θέση περιεχομένου 1" descr="Πρόγραμμα: # include, s t d i o τελεία h. Enter, # define, N 100. Enter,&#10;int main, άγκιστρο. Enter, char sentence, αγκύλη N, κλείσιμο αγκύλης. Enter, int, word underscore c, = 0, κόμμα  i = 0. Enter, int within underscore, a underscore word, = 0. Enter, print f, \ n, Εισαγωγή πρότασης. Enter, get s, παρένθεση sentence, κλείσιμο παρένθεσης. &#10;"/>
          <p:cNvSpPr>
            <a:spLocks noGrp="1"/>
          </p:cNvSpPr>
          <p:nvPr>
            <p:ph sz="half" idx="1"/>
            <p:custDataLst>
              <p:tags r:id="rId2"/>
            </p:custDataLst>
          </p:nvPr>
        </p:nvSpPr>
        <p:spPr>
          <a:xfrm>
            <a:off x="457200" y="1412776"/>
            <a:ext cx="4038600" cy="4713387"/>
          </a:xfrm>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#define N 100</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char sentence[N];</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word_c</a:t>
            </a:r>
            <a:r>
              <a:rPr lang="en-US" sz="2200" dirty="0" smtClean="0">
                <a:solidFill>
                  <a:srgbClr val="000000"/>
                </a:solidFill>
                <a:ea typeface="Arial Unicode MS" panose="020B0604020202020204" pitchFamily="34" charset="-128"/>
                <a:cs typeface="Arial Unicode MS" panose="020B0604020202020204" pitchFamily="34" charset="-128"/>
              </a:rPr>
              <a:t> = 0,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 =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within_a_word</a:t>
            </a:r>
            <a:r>
              <a:rPr lang="en-US" sz="2200" dirty="0" smtClean="0">
                <a:solidFill>
                  <a:srgbClr val="000000"/>
                </a:solidFill>
                <a:ea typeface="Arial Unicode MS" panose="020B0604020202020204" pitchFamily="34" charset="-128"/>
                <a:cs typeface="Arial Unicode MS" panose="020B0604020202020204" pitchFamily="34" charset="-128"/>
              </a:rPr>
              <a:t> =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Εισαγωγή πρότασης: </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gets(sentence);</a:t>
            </a:r>
          </a:p>
          <a:p>
            <a:endParaRPr lang="en-US" dirty="0"/>
          </a:p>
        </p:txBody>
      </p:sp>
      <p:sp>
        <p:nvSpPr>
          <p:cNvPr id="4" name="Θέση περιεχομένου 2" descr="Συνέχεια προγράμματος: while, i μικρότερο του str len, παρένθεση sentence, κλείσιμο παρένθεσης, άγκιστρο. Enter, if, sentence, αγκύλη i, κλείσιμο αγκύλης, μεγαλύτερο ή ίσο του, εισαγωγικά A εισαγωγικά, σύμβολο σύζευξης, sentence, αγκύλη i, κλείσιμο αγκύλης, μικρότερο ή ίσο του, εισαγωγικά z εισαγωγικά. Enter, if, within underscore, a underscore word, = = 0, άγκιστρο. Enter, within underscore, a underscore word, = 1. Enter, word underscore c, + +. Enter, κλείσιμο αγκίστρου. Enter, else. Enter, within underscore, a underscore word, = 1. Enter, else. Enter, within underscore, a underscore word, = 0. Enter, i + +. Enter, κλείσιμο αγκίστρου. Enter, print f, \ n, πλήθος λέξεων %d, \ n, κόμμα, word underscore c. Enter, return 0. Enter, κλείσιμο αγκίστρου.&#10;"/>
          <p:cNvSpPr>
            <a:spLocks noGrp="1"/>
          </p:cNvSpPr>
          <p:nvPr>
            <p:ph sz="half" idx="2"/>
            <p:custDataLst>
              <p:tags r:id="rId3"/>
            </p:custDataLst>
          </p:nvPr>
        </p:nvSpPr>
        <p:spPr>
          <a:xfrm>
            <a:off x="4648200" y="1412776"/>
            <a:ext cx="4038600" cy="4752528"/>
          </a:xfrm>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while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&lt;</a:t>
            </a:r>
            <a:r>
              <a:rPr lang="en-US" sz="2200" b="1" dirty="0" err="1" smtClean="0">
                <a:solidFill>
                  <a:srgbClr val="C00000"/>
                </a:solidFill>
                <a:ea typeface="Arial Unicode MS" panose="020B0604020202020204" pitchFamily="34" charset="-128"/>
                <a:cs typeface="Arial Unicode MS" panose="020B0604020202020204" pitchFamily="34" charset="-128"/>
              </a:rPr>
              <a:t>strlen</a:t>
            </a:r>
            <a:r>
              <a:rPr lang="en-US" sz="2200" b="1" dirty="0" smtClean="0">
                <a:solidFill>
                  <a:srgbClr val="C00000"/>
                </a:solidFill>
                <a:ea typeface="Arial Unicode MS" panose="020B0604020202020204" pitchFamily="34" charset="-128"/>
                <a:cs typeface="Arial Unicode MS" panose="020B0604020202020204" pitchFamily="34" charset="-128"/>
              </a:rPr>
              <a:t>(sentence)) {</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        if (sentence[</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]&gt;='A' &amp;&amp;</a:t>
            </a:r>
            <a:r>
              <a:rPr lang="el-GR" sz="22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l-GR" sz="2200" b="1" dirty="0">
                <a:solidFill>
                  <a:srgbClr val="C00000"/>
                </a:solidFill>
                <a:ea typeface="Arial Unicode MS" panose="020B0604020202020204" pitchFamily="34" charset="-128"/>
                <a:cs typeface="Arial Unicode MS" panose="020B0604020202020204" pitchFamily="34" charset="-128"/>
              </a:rPr>
              <a:t> </a:t>
            </a:r>
            <a:r>
              <a:rPr lang="el-GR" sz="2200" b="1" dirty="0" smtClean="0">
                <a:solidFill>
                  <a:srgbClr val="C00000"/>
                </a:solidFill>
                <a:ea typeface="Arial Unicode MS" panose="020B0604020202020204" pitchFamily="34" charset="-128"/>
                <a:cs typeface="Arial Unicode MS" panose="020B0604020202020204" pitchFamily="34" charset="-128"/>
              </a:rPr>
              <a:t>       </a:t>
            </a:r>
            <a:r>
              <a:rPr lang="en-US" sz="2200" b="1" dirty="0" smtClean="0">
                <a:solidFill>
                  <a:srgbClr val="C00000"/>
                </a:solidFill>
                <a:ea typeface="Arial Unicode MS" panose="020B0604020202020204" pitchFamily="34" charset="-128"/>
                <a:cs typeface="Arial Unicode MS" panose="020B0604020202020204" pitchFamily="34" charset="-128"/>
              </a:rPr>
              <a:t>sentence[</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]&lt;='z')</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            if (</a:t>
            </a:r>
            <a:r>
              <a:rPr lang="en-US" sz="2200" b="1" dirty="0" err="1" smtClean="0">
                <a:solidFill>
                  <a:srgbClr val="C00000"/>
                </a:solidFill>
                <a:ea typeface="Arial Unicode MS" panose="020B0604020202020204" pitchFamily="34" charset="-128"/>
                <a:cs typeface="Arial Unicode MS" panose="020B0604020202020204" pitchFamily="34" charset="-128"/>
              </a:rPr>
              <a:t>within_a_word</a:t>
            </a:r>
            <a:r>
              <a:rPr lang="en-US" sz="2200" b="1" dirty="0" smtClean="0">
                <a:solidFill>
                  <a:srgbClr val="C00000"/>
                </a:solidFill>
                <a:ea typeface="Arial Unicode MS" panose="020B0604020202020204" pitchFamily="34" charset="-128"/>
                <a:cs typeface="Arial Unicode MS" panose="020B0604020202020204" pitchFamily="34" charset="-128"/>
              </a:rPr>
              <a:t> == 0) {</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within_a_word</a:t>
            </a:r>
            <a:r>
              <a:rPr lang="en-US" sz="2200" b="1" dirty="0" smtClean="0">
                <a:solidFill>
                  <a:srgbClr val="C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word_c</a:t>
            </a:r>
            <a:r>
              <a:rPr lang="en-US" sz="22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within_a_word</a:t>
            </a:r>
            <a:r>
              <a:rPr lang="en-US" sz="2200" b="1" dirty="0" smtClean="0">
                <a:solidFill>
                  <a:srgbClr val="C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within_a_word</a:t>
            </a:r>
            <a:r>
              <a:rPr lang="en-US" sz="2200" b="1" dirty="0" smtClean="0">
                <a:solidFill>
                  <a:srgbClr val="C00000"/>
                </a:solidFill>
                <a:ea typeface="Arial Unicode MS" panose="020B0604020202020204" pitchFamily="34" charset="-128"/>
                <a:cs typeface="Arial Unicode MS" panose="020B0604020202020204" pitchFamily="34" charset="-128"/>
              </a:rPr>
              <a:t> = 0;</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a:t>
            </a:r>
            <a:r>
              <a:rPr lang="el-GR" sz="2200" dirty="0" smtClean="0">
                <a:solidFill>
                  <a:srgbClr val="000000"/>
                </a:solidFill>
                <a:ea typeface="Arial Unicode MS" panose="020B0604020202020204" pitchFamily="34" charset="-128"/>
                <a:cs typeface="Arial Unicode MS" panose="020B0604020202020204" pitchFamily="34" charset="-128"/>
              </a:rPr>
              <a:t>Πλήθος Λέξεων</a:t>
            </a:r>
            <a:r>
              <a:rPr lang="en-US" sz="2200" dirty="0" smtClean="0">
                <a:solidFill>
                  <a:srgbClr val="000000"/>
                </a:solidFill>
                <a:ea typeface="Arial Unicode MS" panose="020B0604020202020204" pitchFamily="34" charset="-128"/>
                <a:cs typeface="Arial Unicode MS" panose="020B0604020202020204" pitchFamily="34" charset="-128"/>
              </a:rPr>
              <a:t>: %d   </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dirty="0" smtClean="0">
                <a:solidFill>
                  <a:srgbClr val="000000"/>
                </a:solidFill>
                <a:ea typeface="Arial Unicode MS" panose="020B0604020202020204" pitchFamily="34" charset="-128"/>
                <a:cs typeface="Arial Unicode MS" panose="020B0604020202020204" pitchFamily="34" charset="-128"/>
              </a:rPr>
              <a:t>    \n\n", </a:t>
            </a:r>
            <a:r>
              <a:rPr lang="en-US" sz="2200" dirty="0" err="1" smtClean="0">
                <a:solidFill>
                  <a:srgbClr val="000000"/>
                </a:solidFill>
                <a:ea typeface="Arial Unicode MS" panose="020B0604020202020204" pitchFamily="34" charset="-128"/>
                <a:cs typeface="Arial Unicode MS" panose="020B0604020202020204" pitchFamily="34" charset="-128"/>
              </a:rPr>
              <a:t>word_c</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dirty="0" smtClean="0">
                <a:solidFill>
                  <a:srgbClr val="000000"/>
                </a:solidFill>
                <a:ea typeface="Arial Unicode MS" panose="020B0604020202020204" pitchFamily="34" charset="-128"/>
                <a:cs typeface="Arial Unicode MS" panose="020B0604020202020204" pitchFamily="34" charset="-128"/>
              </a:rPr>
              <a:t>return 0; </a:t>
            </a:r>
          </a:p>
          <a:p>
            <a:pPr marL="0" lvl="0" indent="0" defTabSz="449263" fontAlgn="base" hangingPunct="0">
              <a:lnSpc>
                <a:spcPct val="93000"/>
              </a:lnSpc>
              <a:spcBef>
                <a:spcPct val="0"/>
              </a:spcBef>
              <a:spcAft>
                <a:spcPct val="0"/>
              </a:spcAft>
              <a:buClr>
                <a:srgbClr val="000000"/>
              </a:buClr>
              <a:buSzPct val="100000"/>
              <a:buNone/>
              <a:tabLst>
                <a:tab pos="3497263" algn="l"/>
              </a:tabLst>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42</a:t>
            </a:fld>
            <a:endParaRPr lang="el-GR" sz="1400" dirty="0">
              <a:solidFill>
                <a:schemeClr val="tx1"/>
              </a:solidFill>
            </a:endParaRPr>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2097413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pPr algn="l"/>
            <a:r>
              <a:rPr lang="el-GR" b="1" dirty="0" smtClean="0"/>
              <a:t>Πίνακες…</a:t>
            </a:r>
            <a:endParaRPr lang="el-GR" b="1" dirty="0"/>
          </a:p>
        </p:txBody>
      </p:sp>
      <p:sp>
        <p:nvSpPr>
          <p:cNvPr id="3" name="Υπότιτλος 1"/>
          <p:cNvSpPr>
            <a:spLocks noGrp="1"/>
          </p:cNvSpPr>
          <p:nvPr>
            <p:ph type="subTitle" idx="1"/>
          </p:nvPr>
        </p:nvSpPr>
        <p:spPr/>
        <p:txBody>
          <a:bodyPr>
            <a:normAutofit/>
          </a:bodyPr>
          <a:lstStyle/>
          <a:p>
            <a:r>
              <a:rPr lang="el-GR" sz="4400" b="1" dirty="0" smtClean="0">
                <a:solidFill>
                  <a:schemeClr val="tx1"/>
                </a:solidFill>
              </a:rPr>
              <a:t>…πάλι!</a:t>
            </a:r>
            <a:endParaRPr lang="el-GR" sz="4400" b="1" dirty="0">
              <a:solidFill>
                <a:schemeClr val="tx1"/>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43</a:t>
            </a:fld>
            <a:endParaRPr lang="el-GR" sz="1400" dirty="0">
              <a:solidFill>
                <a:schemeClr val="tx1"/>
              </a:solidFill>
            </a:endParaRPr>
          </a:p>
        </p:txBody>
      </p:sp>
    </p:spTree>
    <p:extLst>
      <p:ext uri="{BB962C8B-B14F-4D97-AF65-F5344CB8AC3E}">
        <p14:creationId xmlns:p14="http://schemas.microsoft.com/office/powerpoint/2010/main" val="424125114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a:t>
            </a:r>
            <a:endParaRPr lang="el-GR" b="1" dirty="0"/>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Η μηνιαία ηλιοφάνεια σε κάποια περιοχή είναι ως εξής</a:t>
            </a:r>
            <a:r>
              <a:rPr lang="en-US" sz="2400" kern="0" dirty="0">
                <a:solidFill>
                  <a:srgbClr val="000000"/>
                </a:solidFill>
              </a:rPr>
              <a:t>:</a:t>
            </a:r>
          </a:p>
          <a:p>
            <a:pPr marL="517525" lvl="0" indent="-517525" defTabSz="1008063" eaLnBrk="0" fontAlgn="base" hangingPunct="0">
              <a:spcAft>
                <a:spcPct val="0"/>
              </a:spcAft>
              <a:buClr>
                <a:srgbClr val="660000"/>
              </a:buClr>
              <a:buSzPct val="70000"/>
              <a:buNone/>
            </a:pPr>
            <a:r>
              <a:rPr lang="el-GR" sz="2400" kern="0" dirty="0" smtClean="0">
                <a:solidFill>
                  <a:srgbClr val="000000"/>
                </a:solidFill>
              </a:rPr>
              <a:t>	</a:t>
            </a:r>
            <a:r>
              <a:rPr lang="en-US" sz="2400" kern="0" dirty="0" smtClean="0">
                <a:solidFill>
                  <a:srgbClr val="000000"/>
                </a:solidFill>
              </a:rPr>
              <a:t>100</a:t>
            </a:r>
            <a:r>
              <a:rPr lang="en-US" sz="2400" kern="0" dirty="0">
                <a:solidFill>
                  <a:srgbClr val="000000"/>
                </a:solidFill>
              </a:rPr>
              <a:t>, 90, 120, 150, 210, 250, </a:t>
            </a:r>
            <a:r>
              <a:rPr lang="en-US" sz="2400" kern="0" dirty="0" smtClean="0">
                <a:solidFill>
                  <a:srgbClr val="000000"/>
                </a:solidFill>
              </a:rPr>
              <a:t>300</a:t>
            </a:r>
            <a:r>
              <a:rPr lang="el-GR" sz="2400" kern="0" dirty="0" smtClean="0">
                <a:solidFill>
                  <a:srgbClr val="000000"/>
                </a:solidFill>
              </a:rPr>
              <a:t>,</a:t>
            </a:r>
            <a:r>
              <a:rPr lang="en-US" sz="2400" kern="0" dirty="0" smtClean="0">
                <a:solidFill>
                  <a:srgbClr val="000000"/>
                </a:solidFill>
              </a:rPr>
              <a:t> </a:t>
            </a:r>
            <a:r>
              <a:rPr lang="en-US" sz="2400" kern="0" dirty="0">
                <a:solidFill>
                  <a:srgbClr val="000000"/>
                </a:solidFill>
              </a:rPr>
              <a:t>310, 280, 230, 160, </a:t>
            </a:r>
            <a:r>
              <a:rPr lang="en-US" sz="2400" kern="0" dirty="0" smtClean="0">
                <a:solidFill>
                  <a:srgbClr val="000000"/>
                </a:solidFill>
              </a:rPr>
              <a:t>120, </a:t>
            </a:r>
            <a:r>
              <a:rPr lang="en-US" sz="2400" kern="0" dirty="0">
                <a:solidFill>
                  <a:srgbClr val="000000"/>
                </a:solidFill>
              </a:rPr>
              <a:t>(</a:t>
            </a:r>
            <a:r>
              <a:rPr lang="el-GR" sz="2400" kern="0" dirty="0">
                <a:solidFill>
                  <a:srgbClr val="000000"/>
                </a:solidFill>
              </a:rPr>
              <a:t>από Ιανουάριο μέχρι Δεκέμβριο</a:t>
            </a:r>
            <a:r>
              <a:rPr lang="en-US" sz="2400" kern="0" dirty="0">
                <a:solidFill>
                  <a:srgbClr val="000000"/>
                </a:solidFill>
              </a:rPr>
              <a:t>).</a:t>
            </a:r>
          </a:p>
          <a:p>
            <a:pPr marL="517525" lvl="0" indent="-517525" defTabSz="1008063" eaLnBrk="0" fontAlgn="base" hangingPunct="0">
              <a:spcAft>
                <a:spcPct val="0"/>
              </a:spcAft>
              <a:buClr>
                <a:srgbClr val="660000"/>
              </a:buClr>
              <a:buSzPct val="70000"/>
              <a:buNone/>
            </a:pPr>
            <a:r>
              <a:rPr lang="el-GR" sz="2400" kern="0" dirty="0">
                <a:solidFill>
                  <a:srgbClr val="000000"/>
                </a:solidFill>
              </a:rPr>
              <a:t>Γράψτε ένα πρόγραμμα το οποίο</a:t>
            </a:r>
            <a:r>
              <a:rPr lang="en-US" sz="2400" kern="0" dirty="0">
                <a:solidFill>
                  <a:srgbClr val="000000"/>
                </a:solidFill>
              </a:rPr>
              <a:t>:</a:t>
            </a:r>
          </a:p>
          <a:p>
            <a:pPr marL="517525" lvl="0" indent="-517525" defTabSz="1008063" eaLnBrk="0" fontAlgn="base" hangingPunct="0">
              <a:spcAft>
                <a:spcPct val="0"/>
              </a:spcAft>
              <a:buClr>
                <a:srgbClr val="660000"/>
              </a:buClr>
              <a:buSzPct val="70000"/>
              <a:buNone/>
            </a:pPr>
            <a:r>
              <a:rPr lang="en-US" sz="2400" kern="0" dirty="0">
                <a:solidFill>
                  <a:srgbClr val="000000"/>
                </a:solidFill>
              </a:rPr>
              <a:t>(a) </a:t>
            </a:r>
            <a:r>
              <a:rPr lang="el-GR" sz="2400" kern="0" dirty="0">
                <a:solidFill>
                  <a:srgbClr val="000000"/>
                </a:solidFill>
              </a:rPr>
              <a:t>ν</a:t>
            </a:r>
            <a:r>
              <a:rPr lang="el-GR" sz="2400" kern="0" dirty="0" smtClean="0">
                <a:solidFill>
                  <a:srgbClr val="000000"/>
                </a:solidFill>
              </a:rPr>
              <a:t>α </a:t>
            </a:r>
            <a:r>
              <a:rPr lang="el-GR" sz="2400" kern="0" dirty="0">
                <a:solidFill>
                  <a:srgbClr val="000000"/>
                </a:solidFill>
              </a:rPr>
              <a:t>αποθηκεύει τις τιμές ηλιοφάνειας σε ένα πίνακα,</a:t>
            </a:r>
            <a:r>
              <a:rPr lang="en-US" sz="2400" kern="0" dirty="0">
                <a:solidFill>
                  <a:srgbClr val="000000"/>
                </a:solidFill>
              </a:rPr>
              <a:t> </a:t>
            </a:r>
            <a:endParaRPr lang="el-GR" sz="2400" kern="0" dirty="0">
              <a:solidFill>
                <a:srgbClr val="000000"/>
              </a:solidFill>
            </a:endParaRPr>
          </a:p>
          <a:p>
            <a:pPr marL="517525" lvl="0" indent="-517525" defTabSz="1008063" eaLnBrk="0" fontAlgn="base" hangingPunct="0">
              <a:spcAft>
                <a:spcPct val="0"/>
              </a:spcAft>
              <a:buClr>
                <a:srgbClr val="660000"/>
              </a:buClr>
              <a:buSzPct val="70000"/>
              <a:buNone/>
            </a:pPr>
            <a:r>
              <a:rPr lang="en-US" sz="2400" kern="0" dirty="0">
                <a:solidFill>
                  <a:srgbClr val="000000"/>
                </a:solidFill>
              </a:rPr>
              <a:t>(b) </a:t>
            </a:r>
            <a:r>
              <a:rPr lang="el-GR" sz="2400" kern="0" dirty="0">
                <a:solidFill>
                  <a:srgbClr val="000000"/>
                </a:solidFill>
              </a:rPr>
              <a:t>ν</a:t>
            </a:r>
            <a:r>
              <a:rPr lang="el-GR" sz="2400" kern="0" dirty="0" smtClean="0">
                <a:solidFill>
                  <a:srgbClr val="000000"/>
                </a:solidFill>
              </a:rPr>
              <a:t>α </a:t>
            </a:r>
            <a:r>
              <a:rPr lang="el-GR" sz="2400" kern="0" dirty="0">
                <a:solidFill>
                  <a:srgbClr val="000000"/>
                </a:solidFill>
              </a:rPr>
              <a:t>υπολογίζει και </a:t>
            </a:r>
            <a:r>
              <a:rPr lang="el-GR" sz="2400" kern="0" dirty="0" smtClean="0">
                <a:solidFill>
                  <a:srgbClr val="000000"/>
                </a:solidFill>
              </a:rPr>
              <a:t>εκτυπώνει</a:t>
            </a:r>
            <a:r>
              <a:rPr lang="en-US" sz="2400" kern="0" dirty="0" smtClean="0">
                <a:solidFill>
                  <a:srgbClr val="000000"/>
                </a:solidFill>
              </a:rPr>
              <a:t>,</a:t>
            </a:r>
            <a:r>
              <a:rPr lang="el-GR" sz="2400" kern="0" dirty="0" smtClean="0">
                <a:solidFill>
                  <a:srgbClr val="000000"/>
                </a:solidFill>
              </a:rPr>
              <a:t> </a:t>
            </a:r>
            <a:r>
              <a:rPr lang="el-GR" sz="2400" kern="0" dirty="0">
                <a:solidFill>
                  <a:srgbClr val="000000"/>
                </a:solidFill>
              </a:rPr>
              <a:t>την μέση ηλιοφάνεια του έτους</a:t>
            </a:r>
            <a:r>
              <a:rPr lang="en-US" sz="2400" kern="0" dirty="0">
                <a:solidFill>
                  <a:srgbClr val="000000"/>
                </a:solidFill>
              </a:rPr>
              <a:t>,</a:t>
            </a:r>
          </a:p>
          <a:p>
            <a:pPr marL="517525" lvl="0" indent="-517525" defTabSz="1008063" eaLnBrk="0" fontAlgn="base" hangingPunct="0">
              <a:spcAft>
                <a:spcPct val="0"/>
              </a:spcAft>
              <a:buClr>
                <a:srgbClr val="660000"/>
              </a:buClr>
              <a:buSzPct val="70000"/>
              <a:buNone/>
            </a:pPr>
            <a:r>
              <a:rPr lang="en-US" sz="2400" kern="0" dirty="0">
                <a:solidFill>
                  <a:srgbClr val="000000"/>
                </a:solidFill>
              </a:rPr>
              <a:t>(c) </a:t>
            </a:r>
            <a:r>
              <a:rPr lang="el-GR" sz="2400" kern="0" dirty="0">
                <a:solidFill>
                  <a:srgbClr val="000000"/>
                </a:solidFill>
              </a:rPr>
              <a:t>ν</a:t>
            </a:r>
            <a:r>
              <a:rPr lang="el-GR" sz="2400" kern="0" dirty="0" smtClean="0">
                <a:solidFill>
                  <a:srgbClr val="000000"/>
                </a:solidFill>
              </a:rPr>
              <a:t>α </a:t>
            </a:r>
            <a:r>
              <a:rPr lang="el-GR" sz="2400" kern="0" dirty="0">
                <a:solidFill>
                  <a:srgbClr val="000000"/>
                </a:solidFill>
              </a:rPr>
              <a:t>υπολογίζει και </a:t>
            </a:r>
            <a:r>
              <a:rPr lang="el-GR" sz="2400" kern="0" dirty="0" smtClean="0">
                <a:solidFill>
                  <a:srgbClr val="000000"/>
                </a:solidFill>
              </a:rPr>
              <a:t>εκτυπώνει</a:t>
            </a:r>
            <a:r>
              <a:rPr lang="en-US" sz="2400" kern="0" dirty="0" smtClean="0">
                <a:solidFill>
                  <a:srgbClr val="000000"/>
                </a:solidFill>
              </a:rPr>
              <a:t>,</a:t>
            </a:r>
            <a:r>
              <a:rPr lang="el-GR" sz="2400" kern="0" dirty="0" smtClean="0">
                <a:solidFill>
                  <a:srgbClr val="000000"/>
                </a:solidFill>
              </a:rPr>
              <a:t> </a:t>
            </a:r>
            <a:r>
              <a:rPr lang="el-GR" sz="2400" kern="0" dirty="0">
                <a:solidFill>
                  <a:srgbClr val="000000"/>
                </a:solidFill>
              </a:rPr>
              <a:t>τα ονόματα των </a:t>
            </a:r>
            <a:r>
              <a:rPr lang="el-GR" sz="2400" kern="0" dirty="0" smtClean="0">
                <a:solidFill>
                  <a:srgbClr val="000000"/>
                </a:solidFill>
              </a:rPr>
              <a:t>μηνών</a:t>
            </a:r>
            <a:r>
              <a:rPr lang="en-US" sz="2400" kern="0" dirty="0" smtClean="0">
                <a:solidFill>
                  <a:srgbClr val="000000"/>
                </a:solidFill>
              </a:rPr>
              <a:t>,</a:t>
            </a:r>
            <a:r>
              <a:rPr lang="el-GR" sz="2400" kern="0" dirty="0" smtClean="0">
                <a:solidFill>
                  <a:srgbClr val="000000"/>
                </a:solidFill>
              </a:rPr>
              <a:t> </a:t>
            </a:r>
            <a:r>
              <a:rPr lang="el-GR" sz="2400" kern="0" dirty="0">
                <a:solidFill>
                  <a:srgbClr val="000000"/>
                </a:solidFill>
              </a:rPr>
              <a:t>με την μεγαλύτερη και μικρότερη ηλιοφάνεια</a:t>
            </a:r>
            <a:r>
              <a:rPr lang="en-US" sz="2400" kern="0" dirty="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44</a:t>
            </a:fld>
            <a:endParaRPr lang="el-GR" sz="1400" dirty="0">
              <a:solidFill>
                <a:schemeClr val="tx1"/>
              </a:solidFill>
            </a:endParaRPr>
          </a:p>
        </p:txBody>
      </p:sp>
    </p:spTree>
    <p:extLst>
      <p:ext uri="{BB962C8B-B14F-4D97-AF65-F5344CB8AC3E}">
        <p14:creationId xmlns:p14="http://schemas.microsoft.com/office/powerpoint/2010/main" val="275696629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Πρόγραμμα (1 από 2)</a:t>
            </a:r>
            <a:endParaRPr lang="el-GR" b="1" dirty="0"/>
          </a:p>
        </p:txBody>
      </p:sp>
      <p:sp>
        <p:nvSpPr>
          <p:cNvPr id="3" name="Θέση περιεχομένου 1" descr="Πρόγραμμα: # include, s t d i o τελεία h. Enter, # define, N 12. Enter, int main, άγκιστρο. Enter, int, Sun, αγκύλη, N, κλείσιμο αγκύλης, =, άγκιστρο, 100, κόμμα 90, κόμμα 120, και τα λοιπά, κλείσιμο αγκίστρου. Enter, int  i, κόμμα max sun = 0, κόμμα min sun = 0, κόμμα total = 0. Enter, float average. Enter, for,  i = 0, ερωτηματικό,  i μικρότερο του N, ερωτηματικό,  i + +, άγκιστρο. Enter, if, Sun, αγκύλη max sun, κλείσιμο αγκύλης, μικρότερο του, Sun, αγκύλη i, κλείσιμο αγκύλης. Enter, max sun = i. Enter, if, Sun, αγκύλη min sun, κλείσιμο αγκύλης, μεγαλύτερο του Sun, αγκύλη i, κλείσιμο αγκύλης. Enter, min sun = i. Enter, total, + =, Sun, αγκύλη i, κλείσιμο αγκύλης. Enter, κλείσιμο αγκίστρου. Enter, average =,  παρένθεση float, κλείσιμο παρένθεσης, total / N. Enter, print f, \ n, μέση ετήσια ηλιοφάνεια, % .2 f, κόμμα average.&#10;"/>
          <p:cNvSpPr>
            <a:spLocks noGrp="1"/>
          </p:cNvSpPr>
          <p:nvPr>
            <p:ph idx="1"/>
            <p:custDataLst>
              <p:tags r:id="rId1"/>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N 12</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Sun[N]={100, 90, 120, 150, 210, 250, 300, 310, 280, 230, 160, 120};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maxsun</a:t>
            </a:r>
            <a:r>
              <a:rPr lang="en-US" sz="2000" dirty="0" smtClean="0">
                <a:solidFill>
                  <a:srgbClr val="000000"/>
                </a:solidFill>
                <a:ea typeface="Arial Unicode MS" panose="020B0604020202020204" pitchFamily="34" charset="-128"/>
                <a:cs typeface="Arial Unicode MS" panose="020B0604020202020204" pitchFamily="34" charset="-128"/>
              </a:rPr>
              <a:t> = 0, </a:t>
            </a:r>
            <a:r>
              <a:rPr lang="en-US" sz="2000" dirty="0" err="1" smtClean="0">
                <a:solidFill>
                  <a:srgbClr val="000000"/>
                </a:solidFill>
                <a:ea typeface="Arial Unicode MS" panose="020B0604020202020204" pitchFamily="34" charset="-128"/>
                <a:cs typeface="Arial Unicode MS" panose="020B0604020202020204" pitchFamily="34" charset="-128"/>
              </a:rPr>
              <a:t>minsun</a:t>
            </a:r>
            <a:r>
              <a:rPr lang="en-US" sz="2000" dirty="0" smtClean="0">
                <a:solidFill>
                  <a:srgbClr val="000000"/>
                </a:solidFill>
                <a:ea typeface="Arial Unicode MS" panose="020B0604020202020204" pitchFamily="34" charset="-128"/>
                <a:cs typeface="Arial Unicode MS" panose="020B0604020202020204" pitchFamily="34" charset="-128"/>
              </a:rPr>
              <a:t> = 0, total =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average;</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(Sun[</a:t>
            </a:r>
            <a:r>
              <a:rPr lang="en-US" sz="2000" dirty="0" err="1" smtClean="0">
                <a:solidFill>
                  <a:srgbClr val="000000"/>
                </a:solidFill>
                <a:ea typeface="Arial Unicode MS" panose="020B0604020202020204" pitchFamily="34" charset="-128"/>
                <a:cs typeface="Arial Unicode MS" panose="020B0604020202020204" pitchFamily="34" charset="-128"/>
              </a:rPr>
              <a:t>maxsun</a:t>
            </a:r>
            <a:r>
              <a:rPr lang="en-US" sz="2000" dirty="0" smtClean="0">
                <a:solidFill>
                  <a:srgbClr val="000000"/>
                </a:solidFill>
                <a:ea typeface="Arial Unicode MS" panose="020B0604020202020204" pitchFamily="34" charset="-128"/>
                <a:cs typeface="Arial Unicode MS" panose="020B0604020202020204" pitchFamily="34" charset="-128"/>
              </a:rPr>
              <a:t>]&lt;Sun[</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maxsun</a:t>
            </a:r>
            <a:r>
              <a:rPr lang="en-US" sz="2000" dirty="0" smtClean="0">
                <a:solidFill>
                  <a:srgbClr val="000000"/>
                </a:solidFill>
                <a:ea typeface="Arial Unicode MS" panose="020B0604020202020204" pitchFamily="34" charset="-128"/>
                <a:cs typeface="Arial Unicode MS" panose="020B0604020202020204" pitchFamily="34" charset="-128"/>
              </a:rPr>
              <a:t> =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(Sun[</a:t>
            </a:r>
            <a:r>
              <a:rPr lang="en-US" sz="2000" dirty="0" err="1" smtClean="0">
                <a:solidFill>
                  <a:srgbClr val="000000"/>
                </a:solidFill>
                <a:ea typeface="Arial Unicode MS" panose="020B0604020202020204" pitchFamily="34" charset="-128"/>
                <a:cs typeface="Arial Unicode MS" panose="020B0604020202020204" pitchFamily="34" charset="-128"/>
              </a:rPr>
              <a:t>minsun</a:t>
            </a:r>
            <a:r>
              <a:rPr lang="en-US" sz="2000" dirty="0" smtClean="0">
                <a:solidFill>
                  <a:srgbClr val="000000"/>
                </a:solidFill>
                <a:ea typeface="Arial Unicode MS" panose="020B0604020202020204" pitchFamily="34" charset="-128"/>
                <a:cs typeface="Arial Unicode MS" panose="020B0604020202020204" pitchFamily="34" charset="-128"/>
              </a:rPr>
              <a:t>] &gt; Sun[</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minsun</a:t>
            </a:r>
            <a:r>
              <a:rPr lang="en-US" sz="2000" dirty="0" smtClean="0">
                <a:solidFill>
                  <a:srgbClr val="000000"/>
                </a:solidFill>
                <a:ea typeface="Arial Unicode MS" panose="020B0604020202020204" pitchFamily="34" charset="-128"/>
                <a:cs typeface="Arial Unicode MS" panose="020B0604020202020204" pitchFamily="34" charset="-128"/>
              </a:rPr>
              <a:t> =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total += Sun[</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average = (float) total / 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Μέση ετήσια ηλιοφάνεια </a:t>
            </a:r>
            <a:r>
              <a:rPr lang="en-US" sz="2000" dirty="0" smtClean="0">
                <a:solidFill>
                  <a:srgbClr val="000000"/>
                </a:solidFill>
                <a:ea typeface="Arial Unicode MS" panose="020B0604020202020204" pitchFamily="34" charset="-128"/>
                <a:cs typeface="Arial Unicode MS" panose="020B0604020202020204" pitchFamily="34" charset="-128"/>
              </a:rPr>
              <a:t>%.2f", average);</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45</a:t>
            </a:fld>
            <a:endParaRPr lang="el-GR" sz="1400" dirty="0">
              <a:solidFill>
                <a:schemeClr val="tx1"/>
              </a:solidFill>
            </a:endParaRPr>
          </a:p>
        </p:txBody>
      </p:sp>
    </p:spTree>
    <p:extLst>
      <p:ext uri="{BB962C8B-B14F-4D97-AF65-F5344CB8AC3E}">
        <p14:creationId xmlns:p14="http://schemas.microsoft.com/office/powerpoint/2010/main" val="38700349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8640"/>
            <a:ext cx="8229600" cy="792088"/>
          </a:xfrm>
        </p:spPr>
        <p:txBody>
          <a:bodyPr>
            <a:normAutofit/>
          </a:bodyPr>
          <a:lstStyle/>
          <a:p>
            <a:r>
              <a:rPr lang="el-GR" b="1" dirty="0">
                <a:solidFill>
                  <a:prstClr val="black"/>
                </a:solidFill>
              </a:rPr>
              <a:t>Πρόγραμμα </a:t>
            </a:r>
            <a:r>
              <a:rPr lang="el-GR" b="1" dirty="0" smtClean="0">
                <a:solidFill>
                  <a:prstClr val="black"/>
                </a:solidFill>
              </a:rPr>
              <a:t>(2 </a:t>
            </a:r>
            <a:r>
              <a:rPr lang="el-GR" b="1" dirty="0">
                <a:solidFill>
                  <a:prstClr val="black"/>
                </a:solidFill>
              </a:rPr>
              <a:t>από 2)</a:t>
            </a:r>
            <a:endParaRPr lang="el-GR" dirty="0"/>
          </a:p>
        </p:txBody>
      </p:sp>
      <p:sp>
        <p:nvSpPr>
          <p:cNvPr id="3" name="Θέση περιεχομένου 1" descr="Συνέχεια προγράμματος: switch, παρένθεση max sun, κλείσιμο παρένθεσης, άγκιστρο. Enter, case 0 άνω κάτω τελεία, print f, \ n, ο μήνας με την μεγαλύτερη ηλιοφάνεια είναι: Ιανουάριος. Enter, break. Enter, case 1 άνω κάτω τελεία, print f, \ n, ο μήνας με την μεγαλύτερη ηλιοφάνεια είναι: Φεβρουάριος. Enter, break. Enter, case 2 άνω κάτω τελεία, print f, \ n, ο ήνας με την μεγαλύτερη ηλιοφάνεια είναι: Μάρτιος. Enter, break. Και ούτω καθεξής, έως,  enter, case 11 άνω κάτω τελεία, print f, \ n, ο μήνας με την μεγαλύτερη ηλιοφάνεια είναι: Δεκέμβριος. Enter, άγκιστρο. Enter, switch, παρένθεση min sun, κλείσιμο παρένθεσης, άγκιστρο. Enter, case 0 άνω κάτω τελεία, print f, \ n, ο μήνας με την μικρότερη ηλιοφάνεια είναι : Ιανουάριος. Enter, break. Enter, case 1 άνω κάτω τελεία, print f, \ n, ο μήνας με την μικρότερη ηλιοφάνεια είναι: Φεβρουάριος. Enter, break.  Και ούτω καθεξής, έως, enter, case 11 άνω κάτω τελεία, print f, \ n, ο μήνας με την μικρότερη ηλιοφάνεια είναι : Δεκέμβριος. Enter, κλείσιμο αγκίστρου. Enter, print f, \ n, \ n. Enter, return 0. Enter,&#10;κλείσιμο αγκίστρου.&#10;"/>
          <p:cNvSpPr>
            <a:spLocks noGrp="1"/>
          </p:cNvSpPr>
          <p:nvPr>
            <p:ph idx="1"/>
            <p:custDataLst>
              <p:tags r:id="rId1"/>
            </p:custDataLst>
          </p:nvPr>
        </p:nvSpPr>
        <p:spPr>
          <a:xfrm>
            <a:off x="467544" y="1124744"/>
            <a:ext cx="8229600" cy="5544616"/>
          </a:xfrm>
        </p:spPr>
        <p:txBody>
          <a:bodyPr>
            <a:normAutofit fontScale="85000" lnSpcReduction="20000"/>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switch (</a:t>
            </a:r>
            <a:r>
              <a:rPr lang="en-US" sz="2400" dirty="0" err="1" smtClean="0">
                <a:solidFill>
                  <a:srgbClr val="000000"/>
                </a:solidFill>
                <a:ea typeface="Arial Unicode MS" panose="020B0604020202020204" pitchFamily="34" charset="-128"/>
                <a:cs typeface="Arial Unicode MS" panose="020B0604020202020204" pitchFamily="34" charset="-128"/>
              </a:rPr>
              <a:t>maxsun</a:t>
            </a: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case 0: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Ο μήνας με την μεγαλύτερη ηλιοφάνεια είναι: Ιαν.");</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break;</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case 1: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Ο μήνας με την μεγαλύτερη ηλιοφάνεια είναι : 		Φεβ.</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break;</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case 2: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Ο μήνας με την μεγαλύτερη ηλιοφάνεια είναι : 	Μαρ."</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break;</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case 11: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Ο μήνας με την μεγαλύτερη ηλιοφάνεια είναι : 	Δεκ</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switch (</a:t>
            </a:r>
            <a:r>
              <a:rPr lang="en-US" sz="2400" dirty="0" err="1" smtClean="0">
                <a:solidFill>
                  <a:srgbClr val="000000"/>
                </a:solidFill>
                <a:ea typeface="Arial Unicode MS" panose="020B0604020202020204" pitchFamily="34" charset="-128"/>
                <a:cs typeface="Arial Unicode MS" panose="020B0604020202020204" pitchFamily="34" charset="-128"/>
              </a:rPr>
              <a:t>minsun</a:t>
            </a: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case 0: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Ο μήνας με την μικρότερη ηλιοφάνεια είναι : Ιαν.</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break;</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case 1: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Ο μήνας με την μικρότερη ηλιοφάνεια είναι : Φεβ.</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break;</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case 11: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Ο μήνας με την μικρότερη ηλιοφάνεια είναι : 	Δεκ.</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 }</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46</a:t>
            </a:fld>
            <a:endParaRPr lang="el-GR" sz="1400" dirty="0">
              <a:solidFill>
                <a:schemeClr val="tx1"/>
              </a:solidFill>
            </a:endParaRPr>
          </a:p>
        </p:txBody>
      </p:sp>
    </p:spTree>
    <p:extLst>
      <p:ext uri="{BB962C8B-B14F-4D97-AF65-F5344CB8AC3E}">
        <p14:creationId xmlns:p14="http://schemas.microsoft.com/office/powerpoint/2010/main" val="22427972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ΒΕΛΤΊΩΣΗ! </a:t>
            </a:r>
            <a:r>
              <a:rPr lang="en-US" b="1" dirty="0" smtClean="0">
                <a:sym typeface="Wingdings" panose="05000000000000000000" pitchFamily="2" charset="2"/>
              </a:rPr>
              <a:t> </a:t>
            </a:r>
            <a:r>
              <a:rPr lang="el-GR" b="1" dirty="0" smtClean="0">
                <a:sym typeface="Wingdings" panose="05000000000000000000" pitchFamily="2" charset="2"/>
              </a:rPr>
              <a:t/>
            </a:r>
            <a:br>
              <a:rPr lang="el-GR" b="1" dirty="0" smtClean="0">
                <a:sym typeface="Wingdings" panose="05000000000000000000" pitchFamily="2" charset="2"/>
              </a:rPr>
            </a:br>
            <a:r>
              <a:rPr lang="el-GR" b="1" dirty="0" smtClean="0">
                <a:sym typeface="Wingdings" panose="05000000000000000000" pitchFamily="2" charset="2"/>
              </a:rPr>
              <a:t>Πίνακας </a:t>
            </a:r>
            <a:r>
              <a:rPr lang="el-GR" b="1" dirty="0">
                <a:sym typeface="Wingdings" panose="05000000000000000000" pitchFamily="2" charset="2"/>
              </a:rPr>
              <a:t>2 </a:t>
            </a:r>
            <a:r>
              <a:rPr lang="el-GR" b="1" dirty="0" smtClean="0">
                <a:sym typeface="Wingdings" panose="05000000000000000000" pitchFamily="2" charset="2"/>
              </a:rPr>
              <a:t>διαστάσεων</a:t>
            </a:r>
            <a:endParaRPr lang="el-GR" b="1" dirty="0"/>
          </a:p>
        </p:txBody>
      </p:sp>
      <p:sp>
        <p:nvSpPr>
          <p:cNvPr id="3" name="Θέση περιεχομένου 1" descr="Τμήμα προγράμματος: Δήλωση δισδιάστατου πίνακα. Char Months, αγκύλη N, κλείσιμο αγκύλης, αγκύλη 3, κλείσιμο αγκύλης,  = άγκιστρο, εισαγωγικά Jan εισαγωγικά, κόμμα, εισαγωγικά Feb εισαγωγικά, κόμμα, και ούτω καθεξής, έως, εισαγωγικά Dec εισαγωγικά, κλείσιμο αγκίστρου. &#10;Εμφάνιση δισδιάστατου πίνακα. Print f, \ n, μέση ετήσια ηλιοφάνεια, % .2 f, κόμμα average. Enter, print f, \ n, ο μήνας με την μεγαλύτερη ηλιοφάνεια είναι ο % c, % c, % c, κόμμα Months, αγκύλη max sun, κλείσιμο αγκύλης, αγκύλη 0, κλείσιμο αγκύλης, κόμμα Months, αγκύλη max sun, κλείσιμο αγκύλης, αγκύλη 1, κλείσιμο αγκύλης, κόμμα Months, αγκύλη max sun, κλείσιμο αγκύλης, αγκύλη 2, κλείσιμο αγκύλης. Enter, print f, \ n, ο μήνας με την μικρότερη ηλιοφάνεια είναι ο % c, % c , % c, \ n, κόμμα Months, αγκύλη min sun, κλείσιμο αγκύλης, αγκύλη 0, κλείσιμο αγκύλης, κόμμα Months, αγκύλη min sun, κλείσιμο αγκύλης, αγκύλη 1, κλείσιμο αγκύλης, κόμμα Months, αγκύλη min sun, κλείσιμο αγκύλης, αγκύλη 2, κλείσιμο αγκύλης. Enter, return 0. Enter, κλείσιμο αγκίστρου.&#10;"/>
          <p:cNvSpPr>
            <a:spLocks noGrp="1"/>
          </p:cNvSpPr>
          <p:nvPr>
            <p:ph idx="1"/>
            <p:custDataLst>
              <p:tags r:id="rId2"/>
            </p:custDataLst>
          </p:nvPr>
        </p:nvSpPr>
        <p:spPr/>
        <p:txBody>
          <a:bodyPr>
            <a:normAutofit fontScale="92500"/>
          </a:bodyPr>
          <a:lstStyle/>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char Months[N][3] = {"Jan", "Feb", "Mar", "Apr", "May", "Jun",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"Jul", "Aug", "Sep", "Oct", "Nov", "Dec"};</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a:t>
            </a:r>
            <a:r>
              <a:rPr lang="en-US" sz="2200" dirty="0" err="1" smtClean="0">
                <a:solidFill>
                  <a:srgbClr val="000000"/>
                </a:solidFill>
                <a:ea typeface="Arial Unicode MS" panose="020B0604020202020204" pitchFamily="34" charset="-128"/>
                <a:cs typeface="Arial Unicode MS" panose="020B0604020202020204" pitchFamily="34" charset="-128"/>
              </a:rPr>
              <a:t>Μέ</a:t>
            </a:r>
            <a:r>
              <a:rPr lang="el-GR" sz="2200" dirty="0" smtClean="0">
                <a:solidFill>
                  <a:srgbClr val="000000"/>
                </a:solidFill>
                <a:ea typeface="Arial Unicode MS" panose="020B0604020202020204" pitchFamily="34" charset="-128"/>
                <a:cs typeface="Arial Unicode MS" panose="020B0604020202020204" pitchFamily="34" charset="-128"/>
              </a:rPr>
              <a:t>ση ετήσια ηλιοφάνεια </a:t>
            </a:r>
            <a:r>
              <a:rPr lang="en-US" sz="2200" dirty="0" smtClean="0">
                <a:solidFill>
                  <a:srgbClr val="000000"/>
                </a:solidFill>
                <a:ea typeface="Arial Unicode MS" panose="020B0604020202020204" pitchFamily="34" charset="-128"/>
                <a:cs typeface="Arial Unicode MS" panose="020B0604020202020204" pitchFamily="34" charset="-128"/>
              </a:rPr>
              <a:t>%.2f", average);</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printf</a:t>
            </a:r>
            <a:r>
              <a:rPr lang="en-US" sz="2200" b="1" dirty="0" smtClean="0">
                <a:solidFill>
                  <a:srgbClr val="C00000"/>
                </a:solidFill>
                <a:ea typeface="Arial Unicode MS" panose="020B0604020202020204" pitchFamily="34" charset="-128"/>
                <a:cs typeface="Arial Unicode MS" panose="020B0604020202020204" pitchFamily="34" charset="-128"/>
              </a:rPr>
              <a:t>("\n\n </a:t>
            </a:r>
            <a:r>
              <a:rPr lang="el-GR" sz="2200" b="1" dirty="0" smtClean="0">
                <a:solidFill>
                  <a:srgbClr val="C00000"/>
                </a:solidFill>
                <a:ea typeface="Arial Unicode MS" panose="020B0604020202020204" pitchFamily="34" charset="-128"/>
                <a:cs typeface="Arial Unicode MS" panose="020B0604020202020204" pitchFamily="34" charset="-128"/>
              </a:rPr>
              <a:t>Ο μήνας με την μεγαλύτερη ηλιοφάνεια είναι o: </a:t>
            </a:r>
            <a:r>
              <a:rPr lang="en-US" sz="2200" b="1" dirty="0" smtClean="0">
                <a:solidFill>
                  <a:srgbClr val="C00000"/>
                </a:solidFill>
                <a:ea typeface="Arial Unicode MS" panose="020B0604020202020204" pitchFamily="34" charset="-128"/>
                <a:cs typeface="Arial Unicode MS" panose="020B0604020202020204" pitchFamily="34" charset="-128"/>
              </a:rPr>
              <a:t>%c%c%c", </a:t>
            </a:r>
            <a:r>
              <a:rPr lang="el-GR" sz="2200" b="1" dirty="0">
                <a:solidFill>
                  <a:srgbClr val="C00000"/>
                </a:solidFill>
                <a:ea typeface="Arial Unicode MS" panose="020B0604020202020204" pitchFamily="34" charset="-128"/>
                <a:cs typeface="Arial Unicode MS" panose="020B0604020202020204" pitchFamily="34" charset="-128"/>
              </a:rPr>
              <a:t> </a:t>
            </a:r>
            <a:r>
              <a:rPr lang="el-GR" sz="22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l-GR" sz="2200" b="1" dirty="0">
                <a:solidFill>
                  <a:srgbClr val="C00000"/>
                </a:solidFill>
                <a:ea typeface="Arial Unicode MS" panose="020B0604020202020204" pitchFamily="34" charset="-128"/>
                <a:cs typeface="Arial Unicode MS" panose="020B0604020202020204" pitchFamily="34" charset="-128"/>
              </a:rPr>
              <a:t> </a:t>
            </a:r>
            <a:r>
              <a:rPr lang="el-GR" sz="2200" b="1" dirty="0" smtClean="0">
                <a:solidFill>
                  <a:srgbClr val="C00000"/>
                </a:solidFill>
                <a:ea typeface="Arial Unicode MS" panose="020B0604020202020204" pitchFamily="34" charset="-128"/>
                <a:cs typeface="Arial Unicode MS" panose="020B0604020202020204" pitchFamily="34" charset="-128"/>
              </a:rPr>
              <a:t>   </a:t>
            </a:r>
            <a:r>
              <a:rPr lang="en-US" sz="2200" b="1" dirty="0" smtClean="0">
                <a:solidFill>
                  <a:srgbClr val="C00000"/>
                </a:solidFill>
                <a:ea typeface="Arial Unicode MS" panose="020B0604020202020204" pitchFamily="34" charset="-128"/>
                <a:cs typeface="Arial Unicode MS" panose="020B0604020202020204" pitchFamily="34" charset="-128"/>
              </a:rPr>
              <a:t>Months[</a:t>
            </a:r>
            <a:r>
              <a:rPr lang="en-US" sz="2200" b="1" dirty="0" err="1" smtClean="0">
                <a:solidFill>
                  <a:srgbClr val="C00000"/>
                </a:solidFill>
                <a:ea typeface="Arial Unicode MS" panose="020B0604020202020204" pitchFamily="34" charset="-128"/>
                <a:cs typeface="Arial Unicode MS" panose="020B0604020202020204" pitchFamily="34" charset="-128"/>
              </a:rPr>
              <a:t>maxsun</a:t>
            </a:r>
            <a:r>
              <a:rPr lang="en-US" sz="2200" b="1" dirty="0" smtClean="0">
                <a:solidFill>
                  <a:srgbClr val="C00000"/>
                </a:solidFill>
                <a:ea typeface="Arial Unicode MS" panose="020B0604020202020204" pitchFamily="34" charset="-128"/>
                <a:cs typeface="Arial Unicode MS" panose="020B0604020202020204" pitchFamily="34" charset="-128"/>
              </a:rPr>
              <a:t>][0], Months[maxsun][1], Months[maxsun][2]);</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printf</a:t>
            </a:r>
            <a:r>
              <a:rPr lang="en-US" sz="2200" b="1" dirty="0" smtClean="0">
                <a:solidFill>
                  <a:srgbClr val="C00000"/>
                </a:solidFill>
                <a:ea typeface="Arial Unicode MS" panose="020B0604020202020204" pitchFamily="34" charset="-128"/>
                <a:cs typeface="Arial Unicode MS" panose="020B0604020202020204" pitchFamily="34" charset="-128"/>
              </a:rPr>
              <a:t>("\n\n </a:t>
            </a:r>
            <a:r>
              <a:rPr lang="el-GR" sz="2200" b="1" dirty="0" smtClean="0">
                <a:solidFill>
                  <a:srgbClr val="C00000"/>
                </a:solidFill>
                <a:ea typeface="Arial Unicode MS" panose="020B0604020202020204" pitchFamily="34" charset="-128"/>
                <a:cs typeface="Arial Unicode MS" panose="020B0604020202020204" pitchFamily="34" charset="-128"/>
              </a:rPr>
              <a:t>Ο μήνας με την μικρότερη ηλιοφάνεια είναι o: </a:t>
            </a:r>
            <a:r>
              <a:rPr lang="en-US" sz="2200" b="1" dirty="0" smtClean="0">
                <a:solidFill>
                  <a:srgbClr val="C00000"/>
                </a:solidFill>
                <a:ea typeface="Arial Unicode MS" panose="020B0604020202020204" pitchFamily="34" charset="-128"/>
                <a:cs typeface="Arial Unicode MS" panose="020B0604020202020204" pitchFamily="34" charset="-128"/>
              </a:rPr>
              <a:t>%c%c%c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\n\n", Months[</a:t>
            </a:r>
            <a:r>
              <a:rPr lang="en-US" sz="2200" b="1" dirty="0" err="1" smtClean="0">
                <a:solidFill>
                  <a:srgbClr val="C00000"/>
                </a:solidFill>
                <a:ea typeface="Arial Unicode MS" panose="020B0604020202020204" pitchFamily="34" charset="-128"/>
                <a:cs typeface="Arial Unicode MS" panose="020B0604020202020204" pitchFamily="34" charset="-128"/>
              </a:rPr>
              <a:t>minsun</a:t>
            </a:r>
            <a:r>
              <a:rPr lang="en-US" sz="2200" b="1" dirty="0" smtClean="0">
                <a:solidFill>
                  <a:srgbClr val="C00000"/>
                </a:solidFill>
                <a:ea typeface="Arial Unicode MS" panose="020B0604020202020204" pitchFamily="34" charset="-128"/>
                <a:cs typeface="Arial Unicode MS" panose="020B0604020202020204" pitchFamily="34" charset="-128"/>
              </a:rPr>
              <a:t>][0], Months[</a:t>
            </a:r>
            <a:r>
              <a:rPr lang="en-US" sz="2200" b="1" dirty="0" err="1" smtClean="0">
                <a:solidFill>
                  <a:srgbClr val="C00000"/>
                </a:solidFill>
                <a:ea typeface="Arial Unicode MS" panose="020B0604020202020204" pitchFamily="34" charset="-128"/>
                <a:cs typeface="Arial Unicode MS" panose="020B0604020202020204" pitchFamily="34" charset="-128"/>
              </a:rPr>
              <a:t>minsun</a:t>
            </a:r>
            <a:r>
              <a:rPr lang="en-US" sz="2200" b="1" dirty="0" smtClean="0">
                <a:solidFill>
                  <a:srgbClr val="C00000"/>
                </a:solidFill>
                <a:ea typeface="Arial Unicode MS" panose="020B0604020202020204" pitchFamily="34" charset="-128"/>
                <a:cs typeface="Arial Unicode MS" panose="020B0604020202020204" pitchFamily="34" charset="-128"/>
              </a:rPr>
              <a:t>][1], Months[</a:t>
            </a:r>
            <a:r>
              <a:rPr lang="en-US" sz="2200" b="1" dirty="0" err="1" smtClean="0">
                <a:solidFill>
                  <a:srgbClr val="C00000"/>
                </a:solidFill>
                <a:ea typeface="Arial Unicode MS" panose="020B0604020202020204" pitchFamily="34" charset="-128"/>
                <a:cs typeface="Arial Unicode MS" panose="020B0604020202020204" pitchFamily="34" charset="-128"/>
              </a:rPr>
              <a:t>minsun</a:t>
            </a:r>
            <a:r>
              <a:rPr lang="en-US" sz="2200" b="1" dirty="0" smtClean="0">
                <a:solidFill>
                  <a:srgbClr val="C00000"/>
                </a:solidFill>
                <a:ea typeface="Arial Unicode MS" panose="020B0604020202020204" pitchFamily="34" charset="-128"/>
                <a:cs typeface="Arial Unicode MS" panose="020B0604020202020204" pitchFamily="34" charset="-128"/>
              </a:rPr>
              <a:t>][2]);</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47</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09486605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πέμπτης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5096718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3" action="ppaction://hlinksldjump" tooltip="Μετάβαση στη Διαφάνεια 8"/>
          </p:cNvPr>
          <p:cNvSpPr/>
          <p:nvPr/>
        </p:nvSpPr>
        <p:spPr>
          <a:xfrm>
            <a:off x="809255" y="1474597"/>
            <a:ext cx="743515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rPr>
              <a:t>1)  Μονοδιάστατοι πίνακες </a:t>
            </a:r>
            <a:endParaRPr lang="el-GR" i="1" dirty="0">
              <a:solidFill>
                <a:srgbClr val="0070C0"/>
              </a:solidFill>
            </a:endParaRPr>
          </a:p>
        </p:txBody>
      </p:sp>
      <p:sp>
        <p:nvSpPr>
          <p:cNvPr id="9" name="Θέση περιεχομένου 2">
            <a:hlinkClick r:id="rId4" action="ppaction://hlinksldjump" tooltip="Μετάβαση στη Διαφάνεια 12"/>
          </p:cNvPr>
          <p:cNvSpPr txBox="1"/>
          <p:nvPr/>
        </p:nvSpPr>
        <p:spPr>
          <a:xfrm>
            <a:off x="1331639" y="1906645"/>
            <a:ext cx="6912767" cy="461665"/>
          </a:xfrm>
          <a:prstGeom prst="rect">
            <a:avLst/>
          </a:prstGeom>
          <a:noFill/>
        </p:spPr>
        <p:txBody>
          <a:bodyPr wrap="square" rtlCol="0">
            <a:spAutoFit/>
          </a:bodyPr>
          <a:lstStyle/>
          <a:p>
            <a:r>
              <a:rPr lang="el-GR" sz="2400" i="1" dirty="0">
                <a:solidFill>
                  <a:srgbClr val="0070C0"/>
                </a:solidFill>
                <a:latin typeface="+mn-lt"/>
              </a:rPr>
              <a:t>α</a:t>
            </a:r>
            <a:r>
              <a:rPr lang="el-GR" sz="2400" i="1" dirty="0" smtClean="0">
                <a:solidFill>
                  <a:srgbClr val="0070C0"/>
                </a:solidFill>
                <a:latin typeface="+mn-lt"/>
              </a:rPr>
              <a:t>) Πίνακες και ο βρόγχος του </a:t>
            </a:r>
            <a:r>
              <a:rPr lang="en-US" sz="2400" i="1" dirty="0" smtClean="0">
                <a:solidFill>
                  <a:srgbClr val="0070C0"/>
                </a:solidFill>
                <a:latin typeface="+mn-lt"/>
              </a:rPr>
              <a:t>for</a:t>
            </a:r>
            <a:endParaRPr lang="el-GR" sz="2400" i="1" dirty="0">
              <a:solidFill>
                <a:srgbClr val="0070C0"/>
              </a:solidFill>
              <a:latin typeface="+mn-lt"/>
            </a:endParaRPr>
          </a:p>
        </p:txBody>
      </p:sp>
      <p:sp>
        <p:nvSpPr>
          <p:cNvPr id="10" name="Θέση περιεχομένου 3">
            <a:hlinkClick r:id="rId5" action="ppaction://hlinksldjump" tooltip="Μετάβαση στη Διαφάνεια 17"/>
          </p:cNvPr>
          <p:cNvSpPr txBox="1"/>
          <p:nvPr/>
        </p:nvSpPr>
        <p:spPr>
          <a:xfrm>
            <a:off x="1331641" y="2368310"/>
            <a:ext cx="6912767" cy="461665"/>
          </a:xfrm>
          <a:prstGeom prst="rect">
            <a:avLst/>
          </a:prstGeom>
          <a:noFill/>
        </p:spPr>
        <p:txBody>
          <a:bodyPr wrap="square" rtlCol="0">
            <a:spAutoFit/>
          </a:bodyPr>
          <a:lstStyle/>
          <a:p>
            <a:r>
              <a:rPr lang="el-GR" sz="2400" i="1" dirty="0" smtClean="0">
                <a:solidFill>
                  <a:srgbClr val="0070C0"/>
                </a:solidFill>
                <a:latin typeface="+mn-lt"/>
              </a:rPr>
              <a:t>β) </a:t>
            </a:r>
            <a:r>
              <a:rPr lang="el-GR" sz="2400" i="1" dirty="0" smtClean="0">
                <a:solidFill>
                  <a:srgbClr val="0070C0"/>
                </a:solidFill>
              </a:rPr>
              <a:t>Ταξινόμηση πίνακα</a:t>
            </a:r>
            <a:endParaRPr lang="el-GR" sz="2400" i="1" dirty="0">
              <a:solidFill>
                <a:srgbClr val="0070C0"/>
              </a:solidFill>
              <a:latin typeface="+mn-lt"/>
            </a:endParaRPr>
          </a:p>
        </p:txBody>
      </p:sp>
      <p:sp>
        <p:nvSpPr>
          <p:cNvPr id="11" name="Θέση περιεχομένου 4">
            <a:hlinkClick r:id="rId6" action="ppaction://hlinksldjump" tooltip="Μετάβαση στη Διαφάνεια 22"/>
          </p:cNvPr>
          <p:cNvSpPr txBox="1"/>
          <p:nvPr/>
        </p:nvSpPr>
        <p:spPr>
          <a:xfrm>
            <a:off x="1331637" y="2829975"/>
            <a:ext cx="6912767" cy="461665"/>
          </a:xfrm>
          <a:prstGeom prst="rect">
            <a:avLst/>
          </a:prstGeom>
          <a:noFill/>
        </p:spPr>
        <p:txBody>
          <a:bodyPr wrap="square" rtlCol="0">
            <a:spAutoFit/>
          </a:bodyPr>
          <a:lstStyle/>
          <a:p>
            <a:r>
              <a:rPr lang="el-GR" sz="2400" i="1" dirty="0">
                <a:solidFill>
                  <a:srgbClr val="0070C0"/>
                </a:solidFill>
                <a:latin typeface="+mn-lt"/>
              </a:rPr>
              <a:t>γ</a:t>
            </a:r>
            <a:r>
              <a:rPr lang="el-GR" sz="2400" i="1" dirty="0" smtClean="0">
                <a:solidFill>
                  <a:srgbClr val="0070C0"/>
                </a:solidFill>
                <a:latin typeface="+mn-lt"/>
              </a:rPr>
              <a:t>) </a:t>
            </a:r>
            <a:r>
              <a:rPr lang="el-GR" sz="2400" i="1" dirty="0" smtClean="0">
                <a:solidFill>
                  <a:srgbClr val="0070C0"/>
                </a:solidFill>
              </a:rPr>
              <a:t>Αναζήτηση σε πίνακα</a:t>
            </a:r>
            <a:endParaRPr lang="el-GR" sz="2400" i="1" dirty="0">
              <a:solidFill>
                <a:srgbClr val="0070C0"/>
              </a:solidFill>
              <a:latin typeface="+mn-lt"/>
            </a:endParaRPr>
          </a:p>
        </p:txBody>
      </p:sp>
      <p:sp>
        <p:nvSpPr>
          <p:cNvPr id="5" name="Θέση περιεχομένου 5">
            <a:hlinkClick r:id="rId7" action="ppaction://hlinksldjump" tooltip="Μετάβαση στη Διαφάνεια 27"/>
          </p:cNvPr>
          <p:cNvSpPr/>
          <p:nvPr/>
        </p:nvSpPr>
        <p:spPr>
          <a:xfrm>
            <a:off x="809252" y="3429000"/>
            <a:ext cx="7435152" cy="465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rPr>
              <a:t>2) Συμβολοσειρές</a:t>
            </a:r>
            <a:r>
              <a:rPr lang="en-US" sz="2800" i="1" dirty="0" smtClean="0">
                <a:solidFill>
                  <a:srgbClr val="0070C0"/>
                </a:solidFill>
              </a:rPr>
              <a:t> </a:t>
            </a:r>
          </a:p>
        </p:txBody>
      </p:sp>
      <p:sp>
        <p:nvSpPr>
          <p:cNvPr id="7" name="Θέση περιεχομένου 6">
            <a:hlinkClick r:id="rId8" action="ppaction://hlinksldjump" tooltip="Μετάβαση στη Διαφάνεια 30"/>
          </p:cNvPr>
          <p:cNvSpPr txBox="1"/>
          <p:nvPr/>
        </p:nvSpPr>
        <p:spPr>
          <a:xfrm>
            <a:off x="1331206" y="3894291"/>
            <a:ext cx="6912767" cy="461665"/>
          </a:xfrm>
          <a:prstGeom prst="rect">
            <a:avLst/>
          </a:prstGeom>
          <a:noFill/>
        </p:spPr>
        <p:txBody>
          <a:bodyPr wrap="square" rtlCol="0">
            <a:spAutoFit/>
          </a:bodyPr>
          <a:lstStyle/>
          <a:p>
            <a:r>
              <a:rPr lang="el-GR" sz="2400" i="1" dirty="0">
                <a:solidFill>
                  <a:srgbClr val="0070C0"/>
                </a:solidFill>
              </a:rPr>
              <a:t>α</a:t>
            </a:r>
            <a:r>
              <a:rPr lang="el-GR" sz="2400" i="1" dirty="0" smtClean="0">
                <a:solidFill>
                  <a:srgbClr val="0070C0"/>
                </a:solidFill>
                <a:latin typeface="+mn-lt"/>
              </a:rPr>
              <a:t>) </a:t>
            </a:r>
            <a:r>
              <a:rPr lang="el-GR" sz="2400" i="1" dirty="0" smtClean="0">
                <a:solidFill>
                  <a:srgbClr val="0070C0"/>
                </a:solidFill>
              </a:rPr>
              <a:t>Εκτύπωση συμβολοσειρών</a:t>
            </a:r>
            <a:endParaRPr lang="el-GR" sz="2400" i="1" dirty="0">
              <a:solidFill>
                <a:srgbClr val="0070C0"/>
              </a:solidFill>
              <a:latin typeface="+mn-lt"/>
            </a:endParaRPr>
          </a:p>
        </p:txBody>
      </p:sp>
      <p:sp>
        <p:nvSpPr>
          <p:cNvPr id="8" name="Θέση περιεχομένου 7">
            <a:hlinkClick r:id="rId9" action="ppaction://hlinksldjump" tooltip="Μετάβαση στη Διαφάνεια 34"/>
          </p:cNvPr>
          <p:cNvSpPr txBox="1"/>
          <p:nvPr/>
        </p:nvSpPr>
        <p:spPr>
          <a:xfrm>
            <a:off x="1331641" y="4355956"/>
            <a:ext cx="6912767" cy="461665"/>
          </a:xfrm>
          <a:prstGeom prst="rect">
            <a:avLst/>
          </a:prstGeom>
          <a:noFill/>
        </p:spPr>
        <p:txBody>
          <a:bodyPr wrap="square" rtlCol="0">
            <a:spAutoFit/>
          </a:bodyPr>
          <a:lstStyle/>
          <a:p>
            <a:r>
              <a:rPr lang="el-GR" sz="2400" i="1" dirty="0">
                <a:solidFill>
                  <a:srgbClr val="0070C0"/>
                </a:solidFill>
              </a:rPr>
              <a:t>β</a:t>
            </a:r>
            <a:r>
              <a:rPr lang="el-GR" sz="2400" i="1" dirty="0" smtClean="0">
                <a:solidFill>
                  <a:srgbClr val="0070C0"/>
                </a:solidFill>
                <a:latin typeface="+mn-lt"/>
              </a:rPr>
              <a:t>) Παλινδρομική συμβολοσειρά</a:t>
            </a:r>
            <a:endParaRPr lang="el-GR" sz="2400" i="1" dirty="0">
              <a:solidFill>
                <a:srgbClr val="0070C0"/>
              </a:solidFill>
              <a:latin typeface="+mn-lt"/>
            </a:endParaRPr>
          </a:p>
        </p:txBody>
      </p:sp>
      <p:sp>
        <p:nvSpPr>
          <p:cNvPr id="15" name="Θέση περιεχομένου 8">
            <a:hlinkClick r:id="rId10" action="ppaction://hlinksldjump" tooltip="Μετάβαση στη Διαφάνεια 39"/>
          </p:cNvPr>
          <p:cNvSpPr txBox="1"/>
          <p:nvPr/>
        </p:nvSpPr>
        <p:spPr>
          <a:xfrm>
            <a:off x="1331207" y="4817621"/>
            <a:ext cx="6912767" cy="461665"/>
          </a:xfrm>
          <a:prstGeom prst="rect">
            <a:avLst/>
          </a:prstGeom>
          <a:noFill/>
        </p:spPr>
        <p:txBody>
          <a:bodyPr wrap="square" rtlCol="0">
            <a:spAutoFit/>
          </a:bodyPr>
          <a:lstStyle/>
          <a:p>
            <a:r>
              <a:rPr lang="el-GR" sz="2400" i="1" dirty="0">
                <a:solidFill>
                  <a:srgbClr val="0070C0"/>
                </a:solidFill>
              </a:rPr>
              <a:t>γ</a:t>
            </a:r>
            <a:r>
              <a:rPr lang="el-GR" sz="2400" i="1" dirty="0" smtClean="0">
                <a:solidFill>
                  <a:srgbClr val="0070C0"/>
                </a:solidFill>
                <a:latin typeface="+mn-lt"/>
              </a:rPr>
              <a:t>) Συνήθη λάθη</a:t>
            </a:r>
            <a:endParaRPr lang="el-GR" sz="2400" i="1" dirty="0">
              <a:solidFill>
                <a:srgbClr val="0070C0"/>
              </a:solidFill>
              <a:latin typeface="+mn-lt"/>
            </a:endParaRPr>
          </a:p>
        </p:txBody>
      </p:sp>
      <p:sp>
        <p:nvSpPr>
          <p:cNvPr id="13"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schemeClr val="tx1"/>
                </a:solidFill>
              </a:rPr>
              <a:pPr>
                <a:defRPr/>
              </a:pPr>
              <a:t>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9656101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16632"/>
            <a:ext cx="8280920" cy="648072"/>
          </a:xfrm>
        </p:spPr>
        <p:txBody>
          <a:bodyPr>
            <a:noAutofit/>
          </a:bodyPr>
          <a:lstStyle/>
          <a:p>
            <a:r>
              <a:rPr lang="el-GR" sz="3600" b="1" dirty="0"/>
              <a:t>Γρήγορος </a:t>
            </a:r>
            <a:r>
              <a:rPr lang="el-GR" sz="3600" b="1" dirty="0" smtClean="0"/>
              <a:t>πίνακας </a:t>
            </a:r>
            <a:r>
              <a:rPr lang="el-GR" sz="3600" b="1" dirty="0"/>
              <a:t>α</a:t>
            </a:r>
            <a:r>
              <a:rPr lang="el-GR" sz="3600" b="1" dirty="0" smtClean="0"/>
              <a:t>ναφοράς </a:t>
            </a:r>
            <a:r>
              <a:rPr lang="el-GR" sz="3600" b="1" dirty="0"/>
              <a:t>σ</a:t>
            </a:r>
            <a:r>
              <a:rPr lang="el-GR" sz="3600" b="1" dirty="0" smtClean="0"/>
              <a:t>ύνταξης</a:t>
            </a:r>
            <a:r>
              <a:rPr lang="en-US" sz="3600" b="1" dirty="0" smtClean="0"/>
              <a:t> (1) </a:t>
            </a:r>
            <a:endParaRPr lang="el-GR" sz="3600" b="1" dirty="0"/>
          </a:p>
        </p:txBody>
      </p:sp>
      <p:graphicFrame>
        <p:nvGraphicFramePr>
          <p:cNvPr id="6" name="Πίνακας 1" descr="Πίνακας: Πρώτη γραμμή. Εντολή, if else. Σύνταξη, if, παρένθεση, λογική έκφραση, κλείσιμο παρένθεσης. Enter, πρόταση ή προτάσεις, παρένθεση, εάν η λογική έκφραση είναι αληθής, κλείσιμο παρένθεσης. Enter, else. Enter, πρόταση ή προτάσεις, παρένθεση, εάν η λογική έκφραση είναι ψευδής, κλείσιμο παρένθεσης. Παράδειγμα: if, παρένθεση, a  μεγαλύτερο του  b, κλείσιμο παρένθεσης. Enter, άγκιστρο. Enter, c =, a + b. Enter, print f, \ n, c = % d, κόμμα c. Enter, κλείσιμο αγκίστρου. Enter,  else. Enter, print f,  \ n, καμία ενέργεια.&#10;Δεύτερη γραμμή: Εντολή, switch. Σύνταξη, switch, παρένθεση, τιμή ελέγχου, κλείσιμο παρένθεσης. Enter, άγκιστρο. Enter, case τιμή 1, άνω κάτω τελεία, πρόταση ή προτάσεις. Enter, break. Enter, case τιμή 2, άνω κάτω τελεία, πρόταση ή προτάσεις. Enter, break. Εάν δεν ταιριάζει καμία περίπτωση με την τιμή ελέγχου, τότε εκτελείται η περίπτωση default, η οποία συντάσσεται ως εξής: default, άνω κάτω τελεία, πρόταση ή προτάσεις. Enter, break. Enter, κλείσιμο αγκίστρου. Παράδειγμα: switch, παρένθεση, traffic underscore light, κλείσιμο παρένθεσης. Enter, άγκιστρο. Enter, case, μονά εισαγωγικά, κάπα κεφαλαίο, μονά εισαγωγικά, άνω κάτω τελεία. Enter, case, μονά εισαγωγικά, κάπα μικρό, μονά εισαγωγικά, άνω κάτω τελεία. Enter, print f, \ n, κόκκινο, σταματήστε. Enter, break. Enter, case, μονά εισαγωγικά, Πι κεφαλαίο, μονά εισαγωγικά, άνω κάτω τελεία. Enter, case, μονά εισαγωγικά, πι μικρό, μονά εισαγωγικά, άνω κάτω τελεία. Enter, print f, \ n, πράσινο, περάστε. Enter, break. Enter, κλείσιμο αγκίστρου." title="Πίνακας Αναφοράς Σύνταξης 1"/>
          <p:cNvGraphicFramePr>
            <a:graphicFrameLocks/>
          </p:cNvGraphicFramePr>
          <p:nvPr>
            <p:custDataLst>
              <p:tags r:id="rId2"/>
            </p:custDataLst>
            <p:extLst>
              <p:ext uri="{D42A27DB-BD31-4B8C-83A1-F6EECF244321}">
                <p14:modId xmlns:p14="http://schemas.microsoft.com/office/powerpoint/2010/main" val="2708586380"/>
              </p:ext>
            </p:extLst>
          </p:nvPr>
        </p:nvGraphicFramePr>
        <p:xfrm>
          <a:off x="467544" y="836712"/>
          <a:ext cx="8208912" cy="5668209"/>
        </p:xfrm>
        <a:graphic>
          <a:graphicData uri="http://schemas.openxmlformats.org/drawingml/2006/table">
            <a:tbl>
              <a:tblPr firstRow="1"/>
              <a:tblGrid>
                <a:gridCol w="936104"/>
                <a:gridCol w="3168352"/>
                <a:gridCol w="4104456"/>
              </a:tblGrid>
              <a:tr h="401345">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lumMod val="95000"/>
                              <a:lumOff val="5000"/>
                            </a:schemeClr>
                          </a:solidFill>
                          <a:effectLst/>
                          <a:latin typeface="+mn-lt"/>
                        </a:rPr>
                        <a:t>Εντολή</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smtClean="0">
                          <a:ln>
                            <a:noFill/>
                          </a:ln>
                          <a:solidFill>
                            <a:schemeClr val="tx1">
                              <a:lumMod val="95000"/>
                              <a:lumOff val="5000"/>
                            </a:schemeClr>
                          </a:solidFill>
                          <a:effectLst/>
                          <a:latin typeface="+mn-lt"/>
                        </a:rPr>
                        <a:t>Σύνταξη</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lumMod val="95000"/>
                              <a:lumOff val="5000"/>
                            </a:schemeClr>
                          </a:solidFill>
                          <a:effectLst/>
                          <a:latin typeface="+mn-lt"/>
                        </a:rPr>
                        <a:t>Παραδείγματα</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2148766">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if-else</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if </a:t>
                      </a:r>
                      <a:r>
                        <a:rPr kumimoji="0" lang="el-GR" sz="2000" b="0" i="0" u="none" strike="noStrike" cap="none" normalizeH="0" baseline="0" noProof="0" dirty="0" smtClean="0">
                          <a:ln>
                            <a:noFill/>
                          </a:ln>
                          <a:solidFill>
                            <a:srgbClr val="000000"/>
                          </a:solidFill>
                          <a:effectLst/>
                          <a:latin typeface="+mn-lt"/>
                        </a:rPr>
                        <a:t>(λογική έκφραση)</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πρόταση (εις) (λογική έκφραση = ΑΛΗΘΉΣ);</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else</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πρόταση (εις) (λογική έκφραση = ΨΕΥΔΉΣ);</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if (a &gt; b)</a:t>
                      </a:r>
                      <a:r>
                        <a:rPr kumimoji="0" lang="el-GR" sz="2000" b="0" i="0" u="none" strike="noStrike" cap="none" normalizeH="0" baseline="0" noProof="0" dirty="0" smtClean="0">
                          <a:ln>
                            <a:noFill/>
                          </a:ln>
                          <a:solidFill>
                            <a:srgbClr val="000000"/>
                          </a:solidFill>
                          <a:effectLst/>
                          <a:latin typeface="+mn-lt"/>
                        </a:rPr>
                        <a:t> </a:t>
                      </a:r>
                      <a:r>
                        <a:rPr kumimoji="0" lang="en-US" sz="18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 = (a + b);</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(“\n c = %d”, c);</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18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else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 (“\n </a:t>
                      </a:r>
                      <a:r>
                        <a:rPr kumimoji="0" lang="el-GR" sz="2000" b="0" i="0" u="none" strike="noStrike" cap="none" normalizeH="0" baseline="0" noProof="0" dirty="0" smtClean="0">
                          <a:ln>
                            <a:noFill/>
                          </a:ln>
                          <a:solidFill>
                            <a:srgbClr val="000000"/>
                          </a:solidFill>
                          <a:effectLst/>
                          <a:latin typeface="+mn-lt"/>
                        </a:rPr>
                        <a:t>Καμία ενέργεια</a:t>
                      </a:r>
                      <a:r>
                        <a:rPr kumimoji="0" lang="en-US" sz="2000" b="0" i="0" u="none" strike="noStrike" cap="none" normalizeH="0" baseline="0" noProof="0" dirty="0" smtClean="0">
                          <a:ln>
                            <a:noFill/>
                          </a:ln>
                          <a:solidFill>
                            <a:srgbClr val="000000"/>
                          </a:solidFill>
                          <a:effectLst/>
                          <a:latin typeface="+mn-lt"/>
                        </a:rPr>
                        <a:t>”);</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3118098">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switch</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switch </a:t>
                      </a:r>
                      <a:r>
                        <a:rPr kumimoji="0" lang="el-GR" sz="2000" b="0" i="0" u="none" strike="noStrike" cap="none" normalizeH="0" baseline="0" noProof="0" dirty="0" smtClean="0">
                          <a:ln>
                            <a:noFill/>
                          </a:ln>
                          <a:solidFill>
                            <a:srgbClr val="000000"/>
                          </a:solidFill>
                          <a:effectLst/>
                          <a:latin typeface="+mn-lt"/>
                        </a:rPr>
                        <a:t>(τιμή ελέγχου) </a:t>
                      </a:r>
                      <a:r>
                        <a:rPr kumimoji="0" lang="el-GR" sz="18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case</a:t>
                      </a:r>
                      <a:r>
                        <a:rPr kumimoji="0" lang="el-GR" sz="2000" b="0" i="0" u="none" strike="noStrike" cap="none" normalizeH="0" baseline="0" noProof="0" dirty="0" smtClean="0">
                          <a:ln>
                            <a:noFill/>
                          </a:ln>
                          <a:solidFill>
                            <a:srgbClr val="000000"/>
                          </a:solidFill>
                          <a:effectLst/>
                          <a:latin typeface="+mn-lt"/>
                        </a:rPr>
                        <a:t> τιμή 1: πρόταση (εις);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break;</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case</a:t>
                      </a:r>
                      <a:r>
                        <a:rPr kumimoji="0" lang="el-GR" sz="2000" b="0" i="0" u="none" strike="noStrike" cap="none" normalizeH="0" baseline="0" noProof="0" dirty="0" smtClean="0">
                          <a:ln>
                            <a:noFill/>
                          </a:ln>
                          <a:solidFill>
                            <a:srgbClr val="000000"/>
                          </a:solidFill>
                          <a:effectLst/>
                          <a:latin typeface="+mn-lt"/>
                        </a:rPr>
                        <a:t> τιμή 2: πρόταση (εις);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break;</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050" b="0" i="0" u="none" strike="noStrike" cap="none" normalizeH="0" baseline="0" noProof="0" dirty="0" smtClean="0">
                          <a:ln>
                            <a:noFill/>
                          </a:ln>
                          <a:solidFill>
                            <a:srgbClr val="000000"/>
                          </a:solidFill>
                          <a:effectLst/>
                          <a:latin typeface="+mn-lt"/>
                        </a:rPr>
                        <a:t>         ---- ---- ---- ---- ---- ---- ---- --- ---- ----- ---- ---</a:t>
                      </a:r>
                      <a:endParaRPr kumimoji="0" lang="el-GR" sz="400" b="0" i="0" u="none" strike="noStrike" cap="none" normalizeH="0" baseline="0" noProof="0" dirty="0" smtClean="0">
                        <a:ln>
                          <a:noFill/>
                        </a:ln>
                        <a:solidFill>
                          <a:srgbClr val="000000"/>
                        </a:solidFill>
                        <a:effectLst/>
                        <a:latin typeface="+mn-lt"/>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default</a:t>
                      </a:r>
                      <a:r>
                        <a:rPr kumimoji="0" lang="el-GR" sz="2000" b="0" i="0" u="none" strike="noStrike" cap="none" normalizeH="0" baseline="0" noProof="0" dirty="0" smtClean="0">
                          <a:ln>
                            <a:noFill/>
                          </a:ln>
                          <a:solidFill>
                            <a:srgbClr val="000000"/>
                          </a:solidFill>
                          <a:effectLst/>
                          <a:latin typeface="+mn-lt"/>
                        </a:rPr>
                        <a:t> : πρόταση (εις);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break;</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noProof="0" dirty="0" smtClean="0">
                          <a:ln>
                            <a:noFill/>
                          </a:ln>
                          <a:solidFill>
                            <a:srgbClr val="000000"/>
                          </a:solidFill>
                          <a:effectLst/>
                          <a:latin typeface="+mn-lt"/>
                        </a:rPr>
                        <a:t>}</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switch (</a:t>
                      </a:r>
                      <a:r>
                        <a:rPr kumimoji="0" lang="en-US" sz="2000" b="0" i="0" u="none" strike="noStrike" cap="none" normalizeH="0" baseline="0" noProof="0" dirty="0" err="1" smtClean="0">
                          <a:ln>
                            <a:noFill/>
                          </a:ln>
                          <a:solidFill>
                            <a:srgbClr val="000000"/>
                          </a:solidFill>
                          <a:effectLst/>
                          <a:latin typeface="+mn-lt"/>
                        </a:rPr>
                        <a:t>traffic_light</a:t>
                      </a:r>
                      <a:r>
                        <a:rPr kumimoji="0" lang="en-US" sz="2000" b="0" i="0" u="none" strike="noStrike" cap="none" normalizeH="0" baseline="0" noProof="0" dirty="0" smtClean="0">
                          <a:ln>
                            <a:noFill/>
                          </a:ln>
                          <a:solidFill>
                            <a:srgbClr val="000000"/>
                          </a:solidFill>
                          <a:effectLst/>
                          <a:latin typeface="+mn-lt"/>
                        </a:rPr>
                        <a:t>)</a:t>
                      </a:r>
                      <a:r>
                        <a:rPr kumimoji="0" lang="el-GR" sz="2000" b="0" i="0" u="none" strike="noStrike" cap="none" normalizeH="0" baseline="0" noProof="0" dirty="0" smtClean="0">
                          <a:ln>
                            <a:noFill/>
                          </a:ln>
                          <a:solidFill>
                            <a:srgbClr val="000000"/>
                          </a:solidFill>
                          <a:effectLst/>
                          <a:latin typeface="+mn-lt"/>
                        </a:rPr>
                        <a:t> </a:t>
                      </a:r>
                      <a:r>
                        <a:rPr kumimoji="0" lang="en-US" sz="18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case ‘</a:t>
                      </a:r>
                      <a:r>
                        <a:rPr kumimoji="0" lang="el-GR" sz="2000" b="0" i="0" u="none" strike="noStrike" cap="none" normalizeH="0" baseline="0" noProof="0" dirty="0" smtClean="0">
                          <a:ln>
                            <a:noFill/>
                          </a:ln>
                          <a:solidFill>
                            <a:srgbClr val="000000"/>
                          </a:solidFill>
                          <a:effectLst/>
                          <a:latin typeface="+mn-lt"/>
                        </a:rPr>
                        <a:t>Κ’:</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case </a:t>
                      </a:r>
                      <a:r>
                        <a:rPr kumimoji="0" lang="el-GR" sz="2000" b="0" i="0" u="none" strike="noStrike" cap="none" normalizeH="0" baseline="0" noProof="0" dirty="0" smtClean="0">
                          <a:ln>
                            <a:noFill/>
                          </a:ln>
                          <a:solidFill>
                            <a:srgbClr val="000000"/>
                          </a:solidFill>
                          <a:effectLst/>
                          <a:latin typeface="+mn-lt"/>
                        </a:rPr>
                        <a:t>‘κ’: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(“\n </a:t>
                      </a:r>
                      <a:r>
                        <a:rPr kumimoji="0" lang="el-GR" sz="2000" b="0" i="0" u="none" strike="noStrike" cap="none" normalizeH="0" baseline="0" noProof="0" dirty="0" smtClean="0">
                          <a:ln>
                            <a:noFill/>
                          </a:ln>
                          <a:solidFill>
                            <a:srgbClr val="000000"/>
                          </a:solidFill>
                          <a:effectLst/>
                          <a:latin typeface="+mn-lt"/>
                        </a:rPr>
                        <a:t>Κόκκινο-Σταματήστε”);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break;</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case </a:t>
                      </a:r>
                      <a:r>
                        <a:rPr kumimoji="0" lang="el-GR" sz="2000" b="0" i="0" u="none" strike="noStrike" cap="none" normalizeH="0" baseline="0" noProof="0" dirty="0" smtClean="0">
                          <a:ln>
                            <a:noFill/>
                          </a:ln>
                          <a:solidFill>
                            <a:srgbClr val="000000"/>
                          </a:solidFill>
                          <a:effectLst/>
                          <a:latin typeface="+mn-lt"/>
                        </a:rPr>
                        <a:t>‘Π’:</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case </a:t>
                      </a:r>
                      <a:r>
                        <a:rPr kumimoji="0" lang="el-GR" sz="2000" b="0" i="0" u="none" strike="noStrike" cap="none" normalizeH="0" baseline="0" noProof="0" dirty="0" smtClean="0">
                          <a:ln>
                            <a:noFill/>
                          </a:ln>
                          <a:solidFill>
                            <a:srgbClr val="000000"/>
                          </a:solidFill>
                          <a:effectLst/>
                          <a:latin typeface="+mn-lt"/>
                        </a:rPr>
                        <a:t>‘π’: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(“\n </a:t>
                      </a:r>
                      <a:r>
                        <a:rPr kumimoji="0" lang="el-GR" sz="2000" b="0" i="0" u="none" strike="noStrike" cap="none" normalizeH="0" baseline="0" noProof="0" dirty="0" smtClean="0">
                          <a:ln>
                            <a:noFill/>
                          </a:ln>
                          <a:solidFill>
                            <a:srgbClr val="000000"/>
                          </a:solidFill>
                          <a:effectLst/>
                          <a:latin typeface="+mn-lt"/>
                        </a:rPr>
                        <a:t>Πράσινο-Περάστε</a:t>
                      </a:r>
                      <a:r>
                        <a:rPr kumimoji="0" lang="en-US" sz="2000" b="0" i="0" u="none" strike="noStrike" cap="none" normalizeH="0" baseline="0" noProof="0" dirty="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break;</a:t>
                      </a:r>
                      <a:endParaRPr kumimoji="0" lang="el-GR" sz="2000" b="0" i="0" u="none" strike="noStrike" cap="none" normalizeH="0" baseline="0" noProof="0" dirty="0" smtClean="0">
                        <a:ln>
                          <a:noFill/>
                        </a:ln>
                        <a:solidFill>
                          <a:srgbClr val="000000"/>
                        </a:solidFill>
                        <a:effectLst/>
                        <a:latin typeface="+mn-lt"/>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600" b="0" i="0" u="none" strike="noStrike" cap="none" normalizeH="0" baseline="0" noProof="0" dirty="0" smtClean="0">
                          <a:ln>
                            <a:noFill/>
                          </a:ln>
                          <a:solidFill>
                            <a:srgbClr val="000000"/>
                          </a:solidFill>
                          <a:effectLst/>
                          <a:latin typeface="+mn-lt"/>
                        </a:rPr>
                        <a:t>}</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bl>
          </a:graphicData>
        </a:graphic>
      </p:graphicFrame>
      <p:sp>
        <p:nvSpPr>
          <p:cNvPr id="5"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3"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6579580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116632"/>
            <a:ext cx="8435280" cy="648072"/>
          </a:xfrm>
        </p:spPr>
        <p:txBody>
          <a:bodyPr>
            <a:noAutofit/>
          </a:bodyPr>
          <a:lstStyle/>
          <a:p>
            <a:r>
              <a:rPr lang="el-GR" sz="3600" b="1" dirty="0"/>
              <a:t>Γρήγορος </a:t>
            </a:r>
            <a:r>
              <a:rPr lang="el-GR" sz="3600" b="1" dirty="0" smtClean="0"/>
              <a:t>πίνακας </a:t>
            </a:r>
            <a:r>
              <a:rPr lang="el-GR" sz="3600" b="1" dirty="0"/>
              <a:t>α</a:t>
            </a:r>
            <a:r>
              <a:rPr lang="el-GR" sz="3600" b="1" dirty="0" smtClean="0"/>
              <a:t>ναφοράς </a:t>
            </a:r>
            <a:r>
              <a:rPr lang="el-GR" sz="3600" b="1" dirty="0"/>
              <a:t>σ</a:t>
            </a:r>
            <a:r>
              <a:rPr lang="el-GR" sz="3600" b="1" dirty="0" smtClean="0"/>
              <a:t>ύνταξης</a:t>
            </a:r>
            <a:r>
              <a:rPr lang="en-US" sz="3600" b="1" dirty="0" smtClean="0"/>
              <a:t> (2)</a:t>
            </a:r>
            <a:endParaRPr lang="el-GR" sz="3600" b="1" dirty="0"/>
          </a:p>
        </p:txBody>
      </p:sp>
      <p:graphicFrame>
        <p:nvGraphicFramePr>
          <p:cNvPr id="4" name="Πίνακας 1" descr="Πίνακας: Πρώτη γραμμή. Εντολή, while. Σύνταξη, while, παρένθεση, έκφραση ελέγχου, κλείσιμο παρένθεσης, άγκιστρο. Enter, προτάσεις. Enter, κλείσιμο αγκίστρου. Παράδειγμα: int, i = 1. Enter, while,  παρένθεση, i μικρότερο του 100, κλείσιμο παρένθεσης, άγκιστρο. Enter, s =, i * i. Enter, print f, % d, % d, κόμμα i, κόμμα s. Enter, i+ +. Enter, κλείσιμο αγκίστρου. &#10;Δεύτερη γραμμή. Εντολή, do-while. Σύνταξη, do  άγκιστρο. Enter, προτάσεις. Enter,  κλείσιμο αγκίστρου, while, παρένθεση, έκφραση ελέγχου, κλείσιμο παρένθεσης. Παράδειγμα: int, i = 1. Enter,  do άγκιστρο. Enter, s =, i * i. Enter, print f, % d, % d, κόμμα i, κόμμα s. Enter,  i + +. Enter, κλείσιμο αγκίστρου, while,  παρένθεση, i μικρότερο του 100, κλείσιμο παρένθεσης. &#10;Τρίτη γραμμή. Εντολή, for. Σύνταξη, for, παρένθεση, αρχική έκφραση, ερωτηματικό, έκφραση συνέχισης, ερωτηματικό, έκφραση μεταβολής, κλείσιμο παρένθεσης, άγκιστρο. Enter, προτάσεις. Enter, κλείσιμο αγκίστρου. Παράδειγμα:   int  i. Enter, for, παρένθεση, i = 1, ερωτηματικό,  i μικρότερο του 100, ερωτηματικό, i + +, κλείσιμο παρένθεσης, άγκιστρο. Enter, s =, i * i. Enter,  print f, % d, % d, κόμμα i, κόμμα s. Enter, κλείσιμο αγκίστρου.&#10;&#10;&#10;" title="Πίνακας Αναφοράς Σύνταξης 2"/>
          <p:cNvGraphicFramePr>
            <a:graphicFrameLocks/>
          </p:cNvGraphicFramePr>
          <p:nvPr>
            <p:custDataLst>
              <p:tags r:id="rId2"/>
            </p:custDataLst>
            <p:extLst>
              <p:ext uri="{D42A27DB-BD31-4B8C-83A1-F6EECF244321}">
                <p14:modId xmlns:p14="http://schemas.microsoft.com/office/powerpoint/2010/main" val="4116232206"/>
              </p:ext>
            </p:extLst>
          </p:nvPr>
        </p:nvGraphicFramePr>
        <p:xfrm>
          <a:off x="467544" y="836712"/>
          <a:ext cx="8208912" cy="5852016"/>
        </p:xfrm>
        <a:graphic>
          <a:graphicData uri="http://schemas.openxmlformats.org/drawingml/2006/table">
            <a:tbl>
              <a:tblPr firstRow="1"/>
              <a:tblGrid>
                <a:gridCol w="1432072"/>
                <a:gridCol w="4040535"/>
                <a:gridCol w="2736305"/>
              </a:tblGrid>
              <a:tr h="288032">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solidFill>
                          <a:effectLst/>
                          <a:latin typeface="+mn-lt"/>
                        </a:rPr>
                        <a:t>Εντολή</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solidFill>
                          <a:effectLst/>
                          <a:latin typeface="+mn-lt"/>
                        </a:rPr>
                        <a:t>Σύνταξη</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solidFill>
                          <a:effectLst/>
                          <a:latin typeface="+mn-lt"/>
                        </a:rPr>
                        <a:t>Παραδείγματα</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1836044">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while</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while </a:t>
                      </a:r>
                      <a:r>
                        <a:rPr kumimoji="0" lang="el-GR" sz="2000" b="0" i="0" u="none" strike="noStrike" cap="none" normalizeH="0" baseline="0" noProof="0" dirty="0" smtClean="0">
                          <a:ln>
                            <a:noFill/>
                          </a:ln>
                          <a:solidFill>
                            <a:srgbClr val="000000"/>
                          </a:solidFill>
                          <a:effectLst/>
                          <a:latin typeface="+mn-lt"/>
                        </a:rPr>
                        <a:t>(έκφραση ελέγχου)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προτάσεις;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int</a:t>
                      </a: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 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while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&lt; 100)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s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(“%d %d”,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1860056">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do-while</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do</a:t>
                      </a:r>
                      <a:r>
                        <a:rPr kumimoji="0" lang="el-GR" sz="2000" b="0" i="0" u="none" strike="noStrike" cap="none" normalizeH="0" baseline="0" noProof="0" dirty="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προτάσεις;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 </a:t>
                      </a:r>
                      <a:r>
                        <a:rPr kumimoji="0" lang="en-US" sz="2000" b="0" i="0" u="none" strike="noStrike" cap="none" normalizeH="0" baseline="0" noProof="0" dirty="0" smtClean="0">
                          <a:ln>
                            <a:noFill/>
                          </a:ln>
                          <a:solidFill>
                            <a:srgbClr val="000000"/>
                          </a:solidFill>
                          <a:effectLst/>
                          <a:latin typeface="+mn-lt"/>
                        </a:rPr>
                        <a:t>while</a:t>
                      </a:r>
                      <a:r>
                        <a:rPr kumimoji="0" lang="el-GR" sz="2000" b="0" i="0" u="none" strike="noStrike" cap="none" normalizeH="0" baseline="0" noProof="0" dirty="0" smtClean="0">
                          <a:ln>
                            <a:noFill/>
                          </a:ln>
                          <a:solidFill>
                            <a:srgbClr val="000000"/>
                          </a:solidFill>
                          <a:effectLst/>
                          <a:latin typeface="+mn-lt"/>
                        </a:rPr>
                        <a:t> (έκφραση ελέγχου);</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err="1" smtClean="0">
                          <a:ln>
                            <a:noFill/>
                          </a:ln>
                          <a:solidFill>
                            <a:srgbClr val="000000"/>
                          </a:solidFill>
                          <a:effectLst/>
                          <a:latin typeface="+mn-lt"/>
                        </a:rPr>
                        <a:t>int</a:t>
                      </a: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 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do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s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(“%d %d”,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while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&lt; 100);</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r h="1550426">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for</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for</a:t>
                      </a:r>
                      <a:r>
                        <a:rPr kumimoji="0" lang="el-GR" sz="2000" b="0" i="0" u="none" strike="noStrike" cap="none" normalizeH="0" baseline="0" noProof="0" dirty="0" smtClean="0">
                          <a:ln>
                            <a:noFill/>
                          </a:ln>
                          <a:solidFill>
                            <a:srgbClr val="000000"/>
                          </a:solidFill>
                          <a:effectLst/>
                          <a:latin typeface="+mn-lt"/>
                        </a:rPr>
                        <a:t> (Αρχική έκφραση; Έκφραση συνέχισης; Έκφραση μεταβολής)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προτάσεις;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int</a:t>
                      </a: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for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=1;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&lt;100;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s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(“%d %d”,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bl>
          </a:graphicData>
        </a:graphic>
      </p:graphicFrame>
      <p:sp>
        <p:nvSpPr>
          <p:cNvPr id="6"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3" name="Θέση αριθμού διαφάνειας 1" descr="."/>
          <p:cNvSpPr>
            <a:spLocks noGrp="1"/>
          </p:cNvSpPr>
          <p:nvPr>
            <p:ph type="sldNum" sz="quarter" idx="12"/>
          </p:nvPr>
        </p:nvSpPr>
        <p:spPr>
          <a:noFill/>
        </p:spPr>
        <p:txBody>
          <a:bodyPr/>
          <a:lstStyle/>
          <a:p>
            <a:fld id="{05CD8379-8D09-42C5-AE1F-DB6F792C5FCB}" type="slidenum">
              <a:rPr lang="el-GR" sz="1400" smtClean="0">
                <a:solidFill>
                  <a:schemeClr val="tx1"/>
                </a:solidFill>
              </a:rPr>
              <a:pPr/>
              <a:t>7</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6154373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Μέσος όρος ηλικιών</a:t>
            </a:r>
            <a:endParaRPr lang="el-GR" b="1" dirty="0"/>
          </a:p>
        </p:txBody>
      </p:sp>
      <p:sp>
        <p:nvSpPr>
          <p:cNvPr id="3" name="Θέση περιεχομένου 1"/>
          <p:cNvSpPr>
            <a:spLocks noGrp="1"/>
          </p:cNvSpPr>
          <p:nvPr>
            <p:ph sz="half" idx="1"/>
          </p:nvPr>
        </p:nvSpPr>
        <p:spPr>
          <a:xfrm>
            <a:off x="457200" y="1600200"/>
            <a:ext cx="2674640" cy="4525963"/>
          </a:xfrm>
        </p:spPr>
        <p:txBody>
          <a:bodyPr>
            <a:normAutofit/>
          </a:bodyPr>
          <a:lstStyle/>
          <a:p>
            <a:pPr marL="0" indent="0">
              <a:spcBef>
                <a:spcPts val="0"/>
              </a:spcBef>
              <a:buNone/>
            </a:pPr>
            <a:r>
              <a:rPr lang="el-GR" dirty="0">
                <a:solidFill>
                  <a:srgbClr val="000000"/>
                </a:solidFill>
                <a:ea typeface="Arial Unicode MS" panose="020B0604020202020204" pitchFamily="34" charset="-128"/>
                <a:cs typeface="Arial Unicode MS" panose="020B0604020202020204" pitchFamily="34" charset="-128"/>
              </a:rPr>
              <a:t>Γράψτε ένα </a:t>
            </a:r>
            <a:r>
              <a:rPr lang="el-GR" dirty="0" smtClean="0">
                <a:solidFill>
                  <a:srgbClr val="000000"/>
                </a:solidFill>
                <a:ea typeface="Arial Unicode MS" panose="020B0604020202020204" pitchFamily="34" charset="-128"/>
                <a:cs typeface="Arial Unicode MS" panose="020B0604020202020204" pitchFamily="34" charset="-128"/>
              </a:rPr>
              <a:t>πρόγραμμα, που </a:t>
            </a:r>
            <a:r>
              <a:rPr lang="el-GR" dirty="0">
                <a:solidFill>
                  <a:srgbClr val="000000"/>
                </a:solidFill>
                <a:ea typeface="Arial Unicode MS" panose="020B0604020202020204" pitchFamily="34" charset="-128"/>
                <a:cs typeface="Arial Unicode MS" panose="020B0604020202020204" pitchFamily="34" charset="-128"/>
              </a:rPr>
              <a:t>αφού εισάγει τις ηλικίες 10 ατόμων, να υπολογίζει και εκτυπώνει το μέσο όρο </a:t>
            </a:r>
            <a:r>
              <a:rPr lang="el-GR" dirty="0" smtClean="0">
                <a:solidFill>
                  <a:srgbClr val="000000"/>
                </a:solidFill>
                <a:ea typeface="Arial Unicode MS" panose="020B0604020202020204" pitchFamily="34" charset="-128"/>
                <a:cs typeface="Arial Unicode MS" panose="020B0604020202020204" pitchFamily="34" charset="-128"/>
              </a:rPr>
              <a:t>τους.</a:t>
            </a:r>
            <a:endParaRPr lang="el-GR" dirty="0"/>
          </a:p>
        </p:txBody>
      </p:sp>
      <p:sp>
        <p:nvSpPr>
          <p:cNvPr id="4" name="Θέση περιεχομένου 2" descr="Τμήμα προγράμματος:  int age 1, κόμμα age 2, κόμμα age 3, και ούτω καθεξής, έως, κόμμα  age 10. Enter, int total. Enter, float average. Enter, print f, \ n, Δώστε τις ηλικίες 10 ατόμων, \ n. Enter, scan f, % d,  κόμμα, &amp; age 1. Enter, / asterisc, γράφουμε και όλες τις υπόλοιπες scan f, από 2 έως 9, asterisc /. Enter, scan f, % d, κόμμα, &amp; age 10. Enter, total =, age 1 + age 2 + age 3, και ούτω καθεξής, έως + age 10. Enter, average =, παρένθεση float, κλείσιμο παρένθεσης, total / 10. Enter, print f, \ n, Ο μέσος όρος είναι % .2 f, \ n, κόμμα average. &#10;"/>
          <p:cNvSpPr>
            <a:spLocks noGrp="1"/>
          </p:cNvSpPr>
          <p:nvPr>
            <p:ph sz="half" idx="2"/>
            <p:custDataLst>
              <p:tags r:id="rId2"/>
            </p:custDataLst>
          </p:nvPr>
        </p:nvSpPr>
        <p:spPr>
          <a:xfrm>
            <a:off x="3203848" y="1628800"/>
            <a:ext cx="5482952" cy="4536504"/>
          </a:xfrm>
        </p:spPr>
        <p:txBody>
          <a:bodyPr>
            <a:normAutofit/>
          </a:bodyPr>
          <a:lstStyle/>
          <a:p>
            <a:pPr marL="0" lvl="0" indent="0" defTabSz="449263" fontAlgn="base" hangingPunct="0">
              <a:lnSpc>
                <a:spcPct val="83000"/>
              </a:lnSpc>
              <a:spcBef>
                <a:spcPts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age1, age2, age3, age4, age5, age6, age7, age8,  </a:t>
            </a:r>
          </a:p>
          <a:p>
            <a:pPr marL="0" lvl="0" indent="0" defTabSz="449263" fontAlgn="base" hangingPunct="0">
              <a:lnSpc>
                <a:spcPct val="83000"/>
              </a:lnSpc>
              <a:spcBef>
                <a:spcPts val="0"/>
              </a:spcBef>
              <a:spcAft>
                <a:spcPct val="0"/>
              </a:spcAft>
              <a:buClr>
                <a:srgbClr val="000000"/>
              </a:buClr>
              <a:buSzPct val="100000"/>
              <a:buNone/>
            </a:pPr>
            <a:r>
              <a:rPr lang="en-US" sz="2000" dirty="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age9, age10;</a:t>
            </a:r>
          </a:p>
          <a:p>
            <a:pPr marL="0" lvl="0" indent="0" defTabSz="449263" fontAlgn="base" hangingPunct="0">
              <a:lnSpc>
                <a:spcPct val="83000"/>
              </a:lnSpc>
              <a:spcBef>
                <a:spcPts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total;</a:t>
            </a:r>
          </a:p>
          <a:p>
            <a:pPr marL="0" lvl="0" indent="0" defTabSz="449263" fontAlgn="base" hangingPunct="0">
              <a:lnSpc>
                <a:spcPct val="83000"/>
              </a:lnSpc>
              <a:spcBef>
                <a:spcPts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average;</a:t>
            </a:r>
          </a:p>
          <a:p>
            <a:pPr marL="0" lvl="0" indent="0" defTabSz="449263" fontAlgn="base" hangingPunct="0">
              <a:lnSpc>
                <a:spcPct val="83000"/>
              </a:lnSpc>
              <a:spcBef>
                <a:spcPts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Δώστε τις ηλικίες 10 ατόμων </a:t>
            </a:r>
            <a:r>
              <a:rPr lang="en-US" sz="2000" dirty="0" smtClean="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83000"/>
              </a:lnSpc>
              <a:spcBef>
                <a:spcPts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scanf</a:t>
            </a:r>
            <a:r>
              <a:rPr lang="en-US" sz="2000" b="1" dirty="0" smtClean="0">
                <a:solidFill>
                  <a:srgbClr val="C00000"/>
                </a:solidFill>
                <a:ea typeface="Arial Unicode MS" panose="020B0604020202020204" pitchFamily="34" charset="-128"/>
                <a:cs typeface="Arial Unicode MS" panose="020B0604020202020204" pitchFamily="34" charset="-128"/>
              </a:rPr>
              <a:t>(“%d”, &amp;age1);</a:t>
            </a:r>
          </a:p>
          <a:p>
            <a:pPr marL="0" lvl="0" indent="0" defTabSz="449263" fontAlgn="base" hangingPunct="0">
              <a:lnSpc>
                <a:spcPct val="83000"/>
              </a:lnSpc>
              <a:spcBef>
                <a:spcPts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scanf</a:t>
            </a:r>
            <a:r>
              <a:rPr lang="en-US" sz="2000" b="1" dirty="0" smtClean="0">
                <a:solidFill>
                  <a:srgbClr val="C00000"/>
                </a:solidFill>
                <a:ea typeface="Arial Unicode MS" panose="020B0604020202020204" pitchFamily="34" charset="-128"/>
                <a:cs typeface="Arial Unicode MS" panose="020B0604020202020204" pitchFamily="34" charset="-128"/>
              </a:rPr>
              <a:t>(“%d”, &amp;age2);</a:t>
            </a:r>
          </a:p>
          <a:p>
            <a:pPr marL="0" lvl="0" indent="0" defTabSz="449263" fontAlgn="base" hangingPunct="0">
              <a:lnSpc>
                <a:spcPct val="83000"/>
              </a:lnSpc>
              <a:spcBef>
                <a:spcPts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ts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scanf</a:t>
            </a:r>
            <a:r>
              <a:rPr lang="en-US" sz="2000" b="1" dirty="0" smtClean="0">
                <a:solidFill>
                  <a:srgbClr val="C00000"/>
                </a:solidFill>
                <a:ea typeface="Arial Unicode MS" panose="020B0604020202020204" pitchFamily="34" charset="-128"/>
                <a:cs typeface="Arial Unicode MS" panose="020B0604020202020204" pitchFamily="34" charset="-128"/>
              </a:rPr>
              <a:t>(“%d”, &amp;age10);</a:t>
            </a:r>
          </a:p>
          <a:p>
            <a:pPr marL="0" lvl="0" indent="0" defTabSz="449263" fontAlgn="base" hangingPunct="0">
              <a:lnSpc>
                <a:spcPct val="83000"/>
              </a:lnSpc>
              <a:spcBef>
                <a:spcPts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total =   age1 + age2 + age3 + age4 + age5 + age6 +  </a:t>
            </a:r>
          </a:p>
          <a:p>
            <a:pPr marL="0" lvl="0" indent="0" defTabSz="449263" fontAlgn="base" hangingPunct="0">
              <a:lnSpc>
                <a:spcPct val="83000"/>
              </a:lnSpc>
              <a:spcBef>
                <a:spcPts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age7 + age8 + age9 + age10;</a:t>
            </a:r>
          </a:p>
          <a:p>
            <a:pPr marL="0" lvl="0" indent="0" defTabSz="449263" fontAlgn="base" hangingPunct="0">
              <a:lnSpc>
                <a:spcPct val="83000"/>
              </a:lnSpc>
              <a:spcBef>
                <a:spcPts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average = (float) total / 10;</a:t>
            </a:r>
          </a:p>
          <a:p>
            <a:pPr marL="0" lvl="0" indent="0" defTabSz="449263" fontAlgn="base" hangingPunct="0">
              <a:lnSpc>
                <a:spcPct val="83000"/>
              </a:lnSpc>
              <a:spcBef>
                <a:spcPts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Ο μέσος όρος είναι </a:t>
            </a:r>
            <a:r>
              <a:rPr lang="en-US" sz="2000" dirty="0" smtClean="0">
                <a:solidFill>
                  <a:srgbClr val="000000"/>
                </a:solidFill>
                <a:ea typeface="Arial Unicode MS" panose="020B0604020202020204" pitchFamily="34" charset="-128"/>
                <a:cs typeface="Arial Unicode MS" panose="020B0604020202020204" pitchFamily="34" charset="-128"/>
              </a:rPr>
              <a:t>%.2f \n\n”, average); </a:t>
            </a:r>
          </a:p>
          <a:p>
            <a:endParaRPr lang="en-US" dirty="0"/>
          </a:p>
        </p:txBody>
      </p:sp>
      <p:sp>
        <p:nvSpPr>
          <p:cNvPr id="7" name="Θέση περιεχομένου 3"/>
          <p:cNvSpPr txBox="1">
            <a:spLocks noChangeArrowheads="1"/>
          </p:cNvSpPr>
          <p:nvPr/>
        </p:nvSpPr>
        <p:spPr bwMode="auto">
          <a:xfrm>
            <a:off x="3277570" y="5367119"/>
            <a:ext cx="5342813" cy="707886"/>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r>
              <a:rPr lang="el-GR" sz="2000" b="1" dirty="0" smtClean="0"/>
              <a:t>Για 10 άτομα, το πρόγραμμα είναι … εφικτό.</a:t>
            </a:r>
            <a:endParaRPr lang="en-US" sz="2000" b="1" dirty="0"/>
          </a:p>
          <a:p>
            <a:r>
              <a:rPr lang="el-GR" sz="2000" b="1" dirty="0">
                <a:solidFill>
                  <a:srgbClr val="C00000"/>
                </a:solidFill>
              </a:rPr>
              <a:t>Αν είχαμε </a:t>
            </a:r>
            <a:r>
              <a:rPr lang="el-GR" sz="2000" b="1" dirty="0" smtClean="0">
                <a:solidFill>
                  <a:srgbClr val="C00000"/>
                </a:solidFill>
              </a:rPr>
              <a:t>όμως </a:t>
            </a:r>
            <a:r>
              <a:rPr lang="el-GR" sz="2000" b="1" dirty="0">
                <a:solidFill>
                  <a:srgbClr val="C00000"/>
                </a:solidFill>
              </a:rPr>
              <a:t>100 </a:t>
            </a:r>
            <a:r>
              <a:rPr lang="el-GR" sz="2000" b="1" dirty="0" smtClean="0">
                <a:solidFill>
                  <a:srgbClr val="C00000"/>
                </a:solidFill>
              </a:rPr>
              <a:t>ή και περισσότερα άτομα</a:t>
            </a:r>
            <a:r>
              <a:rPr lang="en-US" sz="2000" b="1" dirty="0" smtClean="0">
                <a:solidFill>
                  <a:srgbClr val="C00000"/>
                </a:solidFill>
              </a:rPr>
              <a:t>?</a:t>
            </a:r>
            <a:endParaRPr lang="en-US" sz="2000" b="1" dirty="0">
              <a:solidFill>
                <a:srgbClr val="C00000"/>
              </a:solidFill>
            </a:endParaRPr>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423423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Λύση</a:t>
            </a:r>
            <a:r>
              <a:rPr lang="en-US" b="1" dirty="0" smtClean="0"/>
              <a:t>: </a:t>
            </a:r>
            <a:r>
              <a:rPr lang="el-GR" b="1" dirty="0" smtClean="0"/>
              <a:t>Χρήση πινάκων </a:t>
            </a:r>
            <a:br>
              <a:rPr lang="el-GR" b="1" dirty="0" smtClean="0"/>
            </a:br>
            <a:r>
              <a:rPr lang="el-GR" b="1" dirty="0" smtClean="0"/>
              <a:t>(</a:t>
            </a:r>
            <a:r>
              <a:rPr lang="en-US" b="1" dirty="0" smtClean="0"/>
              <a:t>Arrays</a:t>
            </a:r>
            <a:r>
              <a:rPr lang="el-GR" b="1" dirty="0" smtClean="0"/>
              <a:t>)</a:t>
            </a:r>
            <a:endParaRPr lang="el-GR" b="1" dirty="0"/>
          </a:p>
        </p:txBody>
      </p:sp>
      <p:sp>
        <p:nvSpPr>
          <p:cNvPr id="5" name="Θέση περιεχομένου 1"/>
          <p:cNvSpPr txBox="1"/>
          <p:nvPr/>
        </p:nvSpPr>
        <p:spPr>
          <a:xfrm>
            <a:off x="539552" y="1772816"/>
            <a:ext cx="8136904" cy="1421928"/>
          </a:xfrm>
          <a:prstGeom prst="rect">
            <a:avLst/>
          </a:prstGeom>
          <a:noFill/>
        </p:spPr>
        <p:txBody>
          <a:bodyPr wrap="square" rtlCol="0">
            <a:spAutoFit/>
          </a:bodyPr>
          <a:lstStyle/>
          <a:p>
            <a:pPr marL="517525" lvl="0" indent="-517525" defTabSz="1008063" eaLnBrk="0" fontAlgn="base" hangingPunct="0">
              <a:lnSpc>
                <a:spcPct val="90000"/>
              </a:lnSpc>
              <a:spcBef>
                <a:spcPct val="20000"/>
              </a:spcBef>
              <a:spcAft>
                <a:spcPct val="0"/>
              </a:spcAft>
              <a:buClr>
                <a:srgbClr val="660000"/>
              </a:buClr>
              <a:buSzPct val="70000"/>
              <a:buFont typeface="Wingdings" panose="05000000000000000000" pitchFamily="2" charset="2"/>
              <a:buChar char="o"/>
            </a:pPr>
            <a:r>
              <a:rPr kumimoji="0" lang="el-GR" sz="2400" b="0" i="0" u="none" strike="noStrike" kern="0" cap="none" spc="0" normalizeH="0" baseline="0" noProof="0" dirty="0" smtClean="0">
                <a:ln>
                  <a:noFill/>
                </a:ln>
                <a:solidFill>
                  <a:srgbClr val="000000"/>
                </a:solidFill>
                <a:effectLst/>
                <a:uLnTx/>
                <a:uFillTx/>
                <a:ea typeface="+mn-ea"/>
                <a:cs typeface="+mn-cs"/>
              </a:rPr>
              <a:t>Πίνακας,</a:t>
            </a:r>
            <a:r>
              <a:rPr lang="el-GR" sz="2400" kern="0" dirty="0" smtClean="0">
                <a:solidFill>
                  <a:srgbClr val="000000"/>
                </a:solidFill>
              </a:rPr>
              <a:t> είναι έ</a:t>
            </a:r>
            <a:r>
              <a:rPr kumimoji="0" lang="el-GR" sz="2400" b="0" i="0" u="none" strike="noStrike" kern="0" cap="none" spc="0" normalizeH="0" baseline="0" noProof="0" dirty="0" smtClean="0">
                <a:ln>
                  <a:noFill/>
                </a:ln>
                <a:solidFill>
                  <a:srgbClr val="000000"/>
                </a:solidFill>
                <a:effectLst/>
                <a:uLnTx/>
                <a:uFillTx/>
                <a:ea typeface="+mn-ea"/>
                <a:cs typeface="+mn-cs"/>
              </a:rPr>
              <a:t>να </a:t>
            </a:r>
            <a:r>
              <a:rPr kumimoji="0" lang="el-GR" sz="2400" b="1" i="0" u="none" strike="noStrike" kern="0" cap="none" spc="0" normalizeH="0" baseline="0" noProof="0" dirty="0" smtClean="0">
                <a:ln>
                  <a:noFill/>
                </a:ln>
                <a:solidFill>
                  <a:srgbClr val="7030A0"/>
                </a:solidFill>
                <a:effectLst/>
                <a:uLnTx/>
                <a:uFillTx/>
                <a:ea typeface="+mn-ea"/>
                <a:cs typeface="+mn-cs"/>
              </a:rPr>
              <a:t>συγκεκριμένο</a:t>
            </a:r>
            <a:r>
              <a:rPr kumimoji="0" lang="en-US" sz="2400" b="0" i="0" u="none" strike="noStrike" kern="0" cap="none" spc="0" normalizeH="0" baseline="0" noProof="0" dirty="0" smtClean="0">
                <a:ln>
                  <a:noFill/>
                </a:ln>
                <a:solidFill>
                  <a:srgbClr val="000000"/>
                </a:solidFill>
                <a:effectLst/>
                <a:uLnTx/>
                <a:uFillTx/>
                <a:ea typeface="+mn-ea"/>
                <a:cs typeface="+mn-cs"/>
              </a:rPr>
              <a:t> </a:t>
            </a:r>
            <a:r>
              <a:rPr kumimoji="0" lang="el-GR" sz="2400" b="1" i="0" u="none" strike="noStrike" kern="0" cap="none" spc="0" normalizeH="0" baseline="0" noProof="0" dirty="0" smtClean="0">
                <a:ln>
                  <a:noFill/>
                </a:ln>
                <a:solidFill>
                  <a:srgbClr val="C00000"/>
                </a:solidFill>
                <a:effectLst/>
                <a:uLnTx/>
                <a:uFillTx/>
                <a:ea typeface="+mn-ea"/>
                <a:cs typeface="+mn-cs"/>
              </a:rPr>
              <a:t>σύνολο</a:t>
            </a:r>
            <a:r>
              <a:rPr kumimoji="0" lang="en-US" sz="2400" b="0" i="0" u="none" strike="noStrike" kern="0" cap="none" spc="0" normalizeH="0" baseline="0" noProof="0" dirty="0" smtClean="0">
                <a:ln>
                  <a:noFill/>
                </a:ln>
                <a:solidFill>
                  <a:srgbClr val="000000"/>
                </a:solidFill>
                <a:effectLst/>
                <a:uLnTx/>
                <a:uFillTx/>
                <a:ea typeface="+mn-ea"/>
                <a:cs typeface="+mn-cs"/>
              </a:rPr>
              <a:t> </a:t>
            </a:r>
            <a:r>
              <a:rPr kumimoji="0" lang="el-GR" sz="2400" b="0" i="0" u="none" strike="noStrike" kern="0" cap="none" spc="0" normalizeH="0" baseline="0" noProof="0" dirty="0" smtClean="0">
                <a:ln>
                  <a:noFill/>
                </a:ln>
                <a:solidFill>
                  <a:srgbClr val="000000"/>
                </a:solidFill>
                <a:effectLst/>
                <a:uLnTx/>
                <a:uFillTx/>
                <a:ea typeface="+mn-ea"/>
                <a:cs typeface="+mn-cs"/>
              </a:rPr>
              <a:t>τιμών, του</a:t>
            </a:r>
            <a:r>
              <a:rPr kumimoji="0" lang="en-US" sz="2400" b="0" i="0" u="none" strike="noStrike" kern="0" cap="none" spc="0" normalizeH="0" baseline="0" noProof="0" dirty="0" smtClean="0">
                <a:ln>
                  <a:noFill/>
                </a:ln>
                <a:solidFill>
                  <a:srgbClr val="000000"/>
                </a:solidFill>
                <a:effectLst/>
                <a:uLnTx/>
                <a:uFillTx/>
                <a:ea typeface="+mn-ea"/>
                <a:cs typeface="+mn-cs"/>
              </a:rPr>
              <a:t> </a:t>
            </a:r>
            <a:r>
              <a:rPr kumimoji="0" lang="el-GR" sz="2400" b="1" i="0" u="none" strike="noStrike" kern="0" cap="none" spc="0" normalizeH="0" baseline="0" noProof="0" dirty="0" smtClean="0">
                <a:ln>
                  <a:noFill/>
                </a:ln>
                <a:solidFill>
                  <a:srgbClr val="C00000"/>
                </a:solidFill>
                <a:effectLst/>
                <a:uLnTx/>
                <a:uFillTx/>
                <a:ea typeface="+mn-ea"/>
                <a:cs typeface="+mn-cs"/>
              </a:rPr>
              <a:t>ιδίου τύπου δεδομένων</a:t>
            </a:r>
            <a:r>
              <a:rPr kumimoji="0" lang="en-US" sz="2400" b="0" i="0" u="none" strike="noStrike" kern="0" cap="none" spc="0" normalizeH="0" baseline="0" noProof="0" dirty="0" smtClean="0">
                <a:ln>
                  <a:noFill/>
                </a:ln>
                <a:solidFill>
                  <a:srgbClr val="C00000"/>
                </a:solidFill>
                <a:effectLst/>
                <a:uLnTx/>
                <a:uFillTx/>
                <a:ea typeface="+mn-ea"/>
                <a:cs typeface="+mn-cs"/>
              </a:rPr>
              <a:t> </a:t>
            </a:r>
            <a:r>
              <a:rPr kumimoji="0" lang="en-US" sz="2400" b="0" i="0" u="none" strike="noStrike" kern="0" cap="none" spc="0" normalizeH="0" baseline="0" noProof="0" dirty="0" smtClean="0">
                <a:ln>
                  <a:noFill/>
                </a:ln>
                <a:solidFill>
                  <a:srgbClr val="000000"/>
                </a:solidFill>
                <a:effectLst/>
                <a:uLnTx/>
                <a:uFillTx/>
                <a:ea typeface="+mn-ea"/>
                <a:cs typeface="+mn-cs"/>
              </a:rPr>
              <a:t>(</a:t>
            </a:r>
            <a:r>
              <a:rPr kumimoji="0" lang="en-US" sz="2400" b="0" i="0" u="none" strike="noStrike" kern="0" cap="none" spc="0" normalizeH="0" baseline="0" noProof="0" dirty="0" err="1" smtClean="0">
                <a:ln>
                  <a:noFill/>
                </a:ln>
                <a:solidFill>
                  <a:srgbClr val="000000"/>
                </a:solidFill>
                <a:effectLst/>
                <a:uLnTx/>
                <a:uFillTx/>
                <a:ea typeface="+mn-ea"/>
                <a:cs typeface="+mn-cs"/>
              </a:rPr>
              <a:t>int</a:t>
            </a:r>
            <a:r>
              <a:rPr kumimoji="0" lang="en-US" sz="2400" b="0" i="0" u="none" strike="noStrike" kern="0" cap="none" spc="0" normalizeH="0" baseline="0" noProof="0" dirty="0" smtClean="0">
                <a:ln>
                  <a:noFill/>
                </a:ln>
                <a:solidFill>
                  <a:srgbClr val="000000"/>
                </a:solidFill>
                <a:effectLst/>
                <a:uLnTx/>
                <a:uFillTx/>
                <a:ea typeface="+mn-ea"/>
                <a:cs typeface="+mn-cs"/>
              </a:rPr>
              <a:t>, </a:t>
            </a:r>
            <a:r>
              <a:rPr kumimoji="0" lang="el-GR" sz="2400" b="0" i="0" u="none" strike="noStrike" kern="0" cap="none" spc="0" normalizeH="0" baseline="0" noProof="0" dirty="0" smtClean="0">
                <a:ln>
                  <a:noFill/>
                </a:ln>
                <a:solidFill>
                  <a:srgbClr val="000000"/>
                </a:solidFill>
                <a:effectLst/>
                <a:uLnTx/>
                <a:uFillTx/>
                <a:ea typeface="+mn-ea"/>
                <a:cs typeface="+mn-cs"/>
              </a:rPr>
              <a:t>ή</a:t>
            </a:r>
            <a:r>
              <a:rPr kumimoji="0" lang="en-US" sz="2400" b="0" i="0" u="none" strike="noStrike" kern="0" cap="none" spc="0" normalizeH="0" baseline="0" noProof="0" dirty="0" smtClean="0">
                <a:ln>
                  <a:noFill/>
                </a:ln>
                <a:solidFill>
                  <a:srgbClr val="000000"/>
                </a:solidFill>
                <a:effectLst/>
                <a:uLnTx/>
                <a:uFillTx/>
                <a:ea typeface="+mn-ea"/>
                <a:cs typeface="+mn-cs"/>
              </a:rPr>
              <a:t> float, </a:t>
            </a:r>
            <a:r>
              <a:rPr kumimoji="0" lang="el-GR" sz="2400" b="0" i="0" u="none" strike="noStrike" kern="0" cap="none" spc="0" normalizeH="0" baseline="0" noProof="0" dirty="0" smtClean="0">
                <a:ln>
                  <a:noFill/>
                </a:ln>
                <a:solidFill>
                  <a:srgbClr val="000000"/>
                </a:solidFill>
                <a:effectLst/>
                <a:uLnTx/>
                <a:uFillTx/>
                <a:ea typeface="+mn-ea"/>
                <a:cs typeface="+mn-cs"/>
              </a:rPr>
              <a:t>ή</a:t>
            </a:r>
            <a:r>
              <a:rPr kumimoji="0" lang="en-US" sz="2400" b="0" i="0" u="none" strike="noStrike" kern="0" cap="none" spc="0" normalizeH="0" baseline="0" noProof="0" dirty="0" smtClean="0">
                <a:ln>
                  <a:noFill/>
                </a:ln>
                <a:solidFill>
                  <a:srgbClr val="000000"/>
                </a:solidFill>
                <a:effectLst/>
                <a:uLnTx/>
                <a:uFillTx/>
                <a:ea typeface="+mn-ea"/>
                <a:cs typeface="+mn-cs"/>
              </a:rPr>
              <a:t> char,</a:t>
            </a:r>
            <a:r>
              <a:rPr kumimoji="0" lang="el-GR" sz="2400" b="0" i="0" u="none" strike="noStrike" kern="0" cap="none" spc="0" normalizeH="0" noProof="0" dirty="0" smtClean="0">
                <a:ln>
                  <a:noFill/>
                </a:ln>
                <a:solidFill>
                  <a:srgbClr val="000000"/>
                </a:solidFill>
                <a:effectLst/>
                <a:uLnTx/>
                <a:uFillTx/>
                <a:ea typeface="+mn-ea"/>
                <a:cs typeface="+mn-cs"/>
              </a:rPr>
              <a:t> και τα λοιπά</a:t>
            </a:r>
            <a:r>
              <a:rPr kumimoji="0" lang="en-US" sz="2400" b="0" i="0" u="none" strike="noStrike" kern="0" cap="none" spc="0" normalizeH="0" baseline="0" noProof="0" dirty="0" smtClean="0">
                <a:ln>
                  <a:noFill/>
                </a:ln>
                <a:solidFill>
                  <a:srgbClr val="000000"/>
                </a:solidFill>
                <a:effectLst/>
                <a:uLnTx/>
                <a:uFillTx/>
                <a:ea typeface="+mn-ea"/>
                <a:cs typeface="+mn-cs"/>
              </a:rPr>
              <a:t>). </a:t>
            </a:r>
            <a:r>
              <a:rPr kumimoji="0" lang="el-GR" sz="2400" b="0" i="0" u="none" strike="noStrike" kern="0" cap="none" spc="0" normalizeH="0" baseline="0" noProof="0" dirty="0" smtClean="0">
                <a:ln>
                  <a:noFill/>
                </a:ln>
                <a:solidFill>
                  <a:srgbClr val="000000"/>
                </a:solidFill>
                <a:effectLst/>
                <a:uLnTx/>
                <a:uFillTx/>
                <a:ea typeface="+mn-ea"/>
                <a:cs typeface="+mn-cs"/>
              </a:rPr>
              <a:t>Όλες οι τιμές, αποθηκεύονται μαζί στην μνήμη του υπολογιστή, με ένα κοινό όνομα, δηλαδή</a:t>
            </a:r>
            <a:r>
              <a:rPr kumimoji="0" lang="el-GR" sz="2400" b="0" i="0" u="none" strike="noStrike" kern="0" cap="none" spc="0" normalizeH="0" noProof="0" dirty="0" smtClean="0">
                <a:ln>
                  <a:noFill/>
                </a:ln>
                <a:solidFill>
                  <a:srgbClr val="000000"/>
                </a:solidFill>
                <a:effectLst/>
                <a:uLnTx/>
                <a:uFillTx/>
                <a:ea typeface="+mn-ea"/>
                <a:cs typeface="+mn-cs"/>
              </a:rPr>
              <a:t> </a:t>
            </a:r>
            <a:r>
              <a:rPr kumimoji="0" lang="el-GR" sz="2400" b="0" i="0" u="none" strike="noStrike" kern="0" cap="none" spc="0" normalizeH="0" baseline="0" noProof="0" dirty="0" smtClean="0">
                <a:ln>
                  <a:noFill/>
                </a:ln>
                <a:solidFill>
                  <a:srgbClr val="000000"/>
                </a:solidFill>
                <a:effectLst/>
                <a:uLnTx/>
                <a:uFillTx/>
                <a:ea typeface="+mn-ea"/>
                <a:cs typeface="+mn-cs"/>
              </a:rPr>
              <a:t>του ονόματος του πίνακα</a:t>
            </a:r>
            <a:r>
              <a:rPr kumimoji="0" lang="en-US" sz="2400" b="0" i="0" u="none" strike="noStrike" kern="0" cap="none" spc="0" normalizeH="0" baseline="0" noProof="0" dirty="0" smtClean="0">
                <a:ln>
                  <a:noFill/>
                </a:ln>
                <a:solidFill>
                  <a:srgbClr val="000000"/>
                </a:solidFill>
                <a:effectLst/>
                <a:uLnTx/>
                <a:uFillTx/>
                <a:ea typeface="+mn-ea"/>
                <a:cs typeface="+mn-cs"/>
              </a:rPr>
              <a:t>!</a:t>
            </a:r>
          </a:p>
        </p:txBody>
      </p:sp>
      <p:pic>
        <p:nvPicPr>
          <p:cNvPr id="1027" name="Εικόνα 1" descr="Εικόνα που δείχνει έναν πίνακα με όνομα Ages. Είναι πίνακας 10 ακεραίων.&#10;Απεικονίζονται αναλυτικά, οι δείκτες,  από 0 έως 9, όπου έχουν αποθηκευτεί οι 10 ηλικίες." title="Πίνακας 10 ακεραίων"/>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3" y="3804142"/>
            <a:ext cx="4464495" cy="229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 name="Θέση περιεχομένου 2"/>
          <p:cNvSpPr txBox="1">
            <a:spLocks noChangeArrowheads="1"/>
          </p:cNvSpPr>
          <p:nvPr/>
        </p:nvSpPr>
        <p:spPr bwMode="auto">
          <a:xfrm>
            <a:off x="5471290" y="3195569"/>
            <a:ext cx="3187700" cy="324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dirty="0">
                <a:solidFill>
                  <a:srgbClr val="000000"/>
                </a:solidFill>
                <a:ea typeface="Arial Unicode MS" panose="020B0604020202020204" pitchFamily="34" charset="-128"/>
                <a:cs typeface="Arial Unicode MS" panose="020B0604020202020204" pitchFamily="34" charset="-128"/>
              </a:rPr>
              <a:t>Η  θέση ενός στοιχείου στον </a:t>
            </a:r>
            <a:r>
              <a:rPr lang="el-GR" sz="2000" dirty="0" smtClean="0">
                <a:solidFill>
                  <a:srgbClr val="000000"/>
                </a:solidFill>
                <a:ea typeface="Arial Unicode MS" panose="020B0604020202020204" pitchFamily="34" charset="-128"/>
                <a:cs typeface="Arial Unicode MS" panose="020B0604020202020204" pitchFamily="34" charset="-128"/>
              </a:rPr>
              <a:t>πίνακα,</a:t>
            </a: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a:solidFill>
                  <a:srgbClr val="000000"/>
                </a:solidFill>
                <a:ea typeface="Arial Unicode MS" panose="020B0604020202020204" pitchFamily="34" charset="-128"/>
                <a:cs typeface="Arial Unicode MS" panose="020B0604020202020204" pitchFamily="34" charset="-128"/>
              </a:rPr>
              <a:t>ονομάζεται δείκτης του στοιχείου αυτού.</a:t>
            </a:r>
            <a:endParaRPr lang="en-US" sz="2000" dirty="0">
              <a:solidFill>
                <a:srgbClr val="000000"/>
              </a:solidFill>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a:solidFill>
                  <a:srgbClr val="C00000"/>
                </a:solidFill>
                <a:ea typeface="Arial Unicode MS" panose="020B0604020202020204" pitchFamily="34" charset="-128"/>
                <a:cs typeface="Arial Unicode MS" panose="020B0604020202020204" pitchFamily="34" charset="-128"/>
              </a:rPr>
              <a:t>Ο δείκτης του πρώτου στοιχείου έχει την τιμή</a:t>
            </a:r>
            <a:r>
              <a:rPr lang="en-US" sz="2000" b="1" dirty="0">
                <a:solidFill>
                  <a:srgbClr val="C00000"/>
                </a:solidFill>
                <a:ea typeface="Arial Unicode MS" panose="020B0604020202020204" pitchFamily="34" charset="-128"/>
                <a:cs typeface="Arial Unicode MS" panose="020B0604020202020204" pitchFamily="34" charset="-128"/>
              </a:rPr>
              <a:t> 0.</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a:solidFill>
                  <a:srgbClr val="0070C0"/>
                </a:solidFill>
                <a:ea typeface="Arial Unicode MS" panose="020B0604020202020204" pitchFamily="34" charset="-128"/>
                <a:cs typeface="Arial Unicode MS" panose="020B0604020202020204" pitchFamily="34" charset="-128"/>
              </a:rPr>
              <a:t>Η αναφορά σε κάθε </a:t>
            </a:r>
            <a:r>
              <a:rPr lang="el-GR" sz="2000" b="1" dirty="0" smtClean="0">
                <a:solidFill>
                  <a:srgbClr val="0070C0"/>
                </a:solidFill>
                <a:ea typeface="Arial Unicode MS" panose="020B0604020202020204" pitchFamily="34" charset="-128"/>
                <a:cs typeface="Arial Unicode MS" panose="020B0604020202020204" pitchFamily="34" charset="-128"/>
              </a:rPr>
              <a:t>στοιχείο, </a:t>
            </a:r>
            <a:r>
              <a:rPr lang="el-GR" sz="2000" b="1" dirty="0">
                <a:solidFill>
                  <a:srgbClr val="0070C0"/>
                </a:solidFill>
                <a:ea typeface="Arial Unicode MS" panose="020B0604020202020204" pitchFamily="34" charset="-128"/>
                <a:cs typeface="Arial Unicode MS" panose="020B0604020202020204" pitchFamily="34" charset="-128"/>
              </a:rPr>
              <a:t>γίνεται με το όνομα του </a:t>
            </a:r>
            <a:r>
              <a:rPr lang="el-GR" sz="2000" b="1" dirty="0" smtClean="0">
                <a:solidFill>
                  <a:srgbClr val="0070C0"/>
                </a:solidFill>
                <a:ea typeface="Arial Unicode MS" panose="020B0604020202020204" pitchFamily="34" charset="-128"/>
                <a:cs typeface="Arial Unicode MS" panose="020B0604020202020204" pitchFamily="34" charset="-128"/>
              </a:rPr>
              <a:t>πίνακα, και </a:t>
            </a:r>
            <a:r>
              <a:rPr lang="el-GR" sz="2000" b="1" dirty="0">
                <a:solidFill>
                  <a:srgbClr val="0070C0"/>
                </a:solidFill>
                <a:ea typeface="Arial Unicode MS" panose="020B0604020202020204" pitchFamily="34" charset="-128"/>
                <a:cs typeface="Arial Unicode MS" panose="020B0604020202020204" pitchFamily="34" charset="-128"/>
              </a:rPr>
              <a:t>τον δείκτη που το </a:t>
            </a:r>
            <a:r>
              <a:rPr lang="el-GR" sz="2000" b="1" dirty="0" smtClean="0">
                <a:solidFill>
                  <a:srgbClr val="0070C0"/>
                </a:solidFill>
                <a:ea typeface="Arial Unicode MS" panose="020B0604020202020204" pitchFamily="34" charset="-128"/>
                <a:cs typeface="Arial Unicode MS" panose="020B0604020202020204" pitchFamily="34" charset="-128"/>
              </a:rPr>
              <a:t>αντιστοιχεί, </a:t>
            </a:r>
            <a:r>
              <a:rPr lang="el-GR" sz="2000" b="1" dirty="0">
                <a:solidFill>
                  <a:srgbClr val="0070C0"/>
                </a:solidFill>
                <a:ea typeface="Arial Unicode MS" panose="020B0604020202020204" pitchFamily="34" charset="-128"/>
                <a:cs typeface="Arial Unicode MS" panose="020B0604020202020204" pitchFamily="34" charset="-128"/>
              </a:rPr>
              <a:t>μέσα σε </a:t>
            </a:r>
            <a:r>
              <a:rPr lang="el-GR" sz="2000" b="1" dirty="0" smtClean="0">
                <a:solidFill>
                  <a:srgbClr val="0070C0"/>
                </a:solidFill>
                <a:ea typeface="Arial Unicode MS" panose="020B0604020202020204" pitchFamily="34" charset="-128"/>
                <a:cs typeface="Arial Unicode MS" panose="020B0604020202020204" pitchFamily="34" charset="-128"/>
              </a:rPr>
              <a:t>αγκύλες. Παράδειγμα:</a:t>
            </a:r>
            <a:endParaRPr lang="en-US" sz="2000" b="1" dirty="0">
              <a:solidFill>
                <a:srgbClr val="0070C0"/>
              </a:solidFill>
              <a:ea typeface="Arial Unicode MS" panose="020B0604020202020204" pitchFamily="34" charset="-128"/>
              <a:cs typeface="Arial Unicode MS" panose="020B0604020202020204" pitchFamily="34" charset="-128"/>
            </a:endParaRPr>
          </a:p>
        </p:txBody>
      </p:sp>
      <p:sp>
        <p:nvSpPr>
          <p:cNvPr id="39" name="Θέση περιεχομένου 3" descr=" Η αναφορά στο στοιχείο, ηλικία 19, του πίνακα Ages, γίνεται ως εξής: Ages, άνοιγμα αγκύλης 4, κλείσιμο αγκύλης.&#10;"/>
          <p:cNvSpPr txBox="1"/>
          <p:nvPr>
            <p:custDataLst>
              <p:tags r:id="rId2"/>
            </p:custDataLst>
          </p:nvPr>
        </p:nvSpPr>
        <p:spPr>
          <a:xfrm>
            <a:off x="7011344" y="6057881"/>
            <a:ext cx="1584176" cy="378565"/>
          </a:xfrm>
          <a:prstGeom prst="rect">
            <a:avLst/>
          </a:prstGeom>
          <a:noFill/>
        </p:spPr>
        <p:txBody>
          <a:bodyPr wrap="square" rtlCol="0">
            <a:spAutoFit/>
          </a:bodyPr>
          <a:lstStyle/>
          <a:p>
            <a:pPr lvl="0" defTabSz="449263" fontAlgn="base" hangingPunct="0">
              <a:lnSpc>
                <a:spcPct val="93000"/>
              </a:lnSpc>
              <a:spcBef>
                <a:spcPct val="0"/>
              </a:spcBef>
              <a:spcAft>
                <a:spcPct val="0"/>
              </a:spcAft>
              <a:buClr>
                <a:srgbClr val="000000"/>
              </a:buClr>
              <a:buSzPct val="100000"/>
            </a:pPr>
            <a:r>
              <a:rPr lang="en-US" sz="2000" b="1" dirty="0">
                <a:solidFill>
                  <a:srgbClr val="0070C0"/>
                </a:solidFill>
                <a:ea typeface="Arial Unicode MS" panose="020B0604020202020204" pitchFamily="34" charset="-128"/>
                <a:cs typeface="Arial Unicode MS" panose="020B0604020202020204" pitchFamily="34" charset="-128"/>
              </a:rPr>
              <a:t>Ages[4]</a:t>
            </a:r>
            <a:r>
              <a:rPr lang="en-US" sz="2000" b="1" dirty="0">
                <a:solidFill>
                  <a:srgbClr val="0070C0"/>
                </a:solidFill>
                <a:ea typeface="Arial Unicode MS" panose="020B0604020202020204" pitchFamily="34" charset="-128"/>
                <a:cs typeface="Arial Unicode MS" panose="020B0604020202020204" pitchFamily="34" charset="-128"/>
                <a:sym typeface="Wingdings" panose="05000000000000000000" pitchFamily="2" charset="2"/>
              </a:rPr>
              <a:t>19</a:t>
            </a:r>
            <a:endParaRPr lang="en-US" sz="2000" b="1" dirty="0">
              <a:solidFill>
                <a:srgbClr val="0070C0"/>
              </a:solidFill>
              <a:ea typeface="Arial Unicode MS" panose="020B0604020202020204" pitchFamily="34" charset="-128"/>
              <a:cs typeface="Arial Unicode MS" panose="020B0604020202020204" pitchFamily="34" charset="-128"/>
            </a:endParaRPr>
          </a:p>
        </p:txBody>
      </p:sp>
      <p:sp>
        <p:nvSpPr>
          <p:cNvPr id="3" name="Θέση υποσέλιδου 1" descr="."/>
          <p:cNvSpPr>
            <a:spLocks noGrp="1"/>
          </p:cNvSpPr>
          <p:nvPr>
            <p:ph type="ftr" sz="quarter" idx="11"/>
          </p:nvPr>
        </p:nvSpPr>
        <p:spPr/>
        <p:txBody>
          <a:bodyPr/>
          <a:lstStyle/>
          <a:p>
            <a:r>
              <a:rPr lang="el-GR" sz="1400" dirty="0" smtClean="0">
                <a:solidFill>
                  <a:schemeClr val="tx1"/>
                </a:solidFill>
              </a:rPr>
              <a:t>Μονοδιάστατοι 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t>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36830874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1/9/2013 2:42:24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4,7,6,5,"/>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5,1027,41,39,3,4,"/>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5,3,4,6,"/>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4,2,3,7,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2,3,4,5,6,7,"/>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7.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1.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3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3.xml><?xml version="1.0" encoding="utf-8"?>
<p:tagLst xmlns:a="http://schemas.openxmlformats.org/drawingml/2006/main" xmlns:r="http://schemas.openxmlformats.org/officeDocument/2006/relationships" xmlns:p="http://schemas.openxmlformats.org/presentationml/2006/main">
  <p:tag name="ZHAW.ACCESSIBILITYADDIN.READINGORDER" val="12,16,3,4,9,"/>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7.xml><?xml version="1.0" encoding="utf-8"?>
<p:tagLst xmlns:a="http://schemas.openxmlformats.org/drawingml/2006/main" xmlns:r="http://schemas.openxmlformats.org/officeDocument/2006/relationships" xmlns:p="http://schemas.openxmlformats.org/presentationml/2006/main">
  <p:tag name="ZHAW.ACCESSIBILITYADDIN.READINGORDER" val="2,5,6,3,4,"/>
</p:tagLst>
</file>

<file path=ppt/tags/tag3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40.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41.xml><?xml version="1.0" encoding="utf-8"?>
<p:tagLst xmlns:a="http://schemas.openxmlformats.org/drawingml/2006/main" xmlns:r="http://schemas.openxmlformats.org/officeDocument/2006/relationships" xmlns:p="http://schemas.openxmlformats.org/presentationml/2006/main">
  <p:tag name="ZHAW.ACCESSIBILITYADDIN.READINGORDER" val="2,18,3,4,"/>
</p:tagLst>
</file>

<file path=ppt/tags/tag4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6.xml><?xml version="1.0" encoding="utf-8"?>
<p:tagLst xmlns:a="http://schemas.openxmlformats.org/drawingml/2006/main" xmlns:r="http://schemas.openxmlformats.org/officeDocument/2006/relationships" xmlns:p="http://schemas.openxmlformats.org/presentationml/2006/main">
  <p:tag name="ZHAW.ACCESSIBILITYADDIN.READINGORDER" val="2,3,4,5,6,7,"/>
</p:tagLst>
</file>

<file path=ppt/tags/tag4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9.xml><?xml version="1.0" encoding="utf-8"?>
<p:tagLst xmlns:a="http://schemas.openxmlformats.org/drawingml/2006/main" xmlns:r="http://schemas.openxmlformats.org/officeDocument/2006/relationships" xmlns:p="http://schemas.openxmlformats.org/presentationml/2006/main">
  <p:tag name="ZHAW.ACCESSIBILITYADDIN.READINGORDER" val="2,5,3,4,"/>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9,10,11,5,7,8,15,16,13,6,"/>
</p:tagLst>
</file>

<file path=ppt/tags/tag50.xml><?xml version="1.0" encoding="utf-8"?>
<p:tagLst xmlns:a="http://schemas.openxmlformats.org/drawingml/2006/main" xmlns:r="http://schemas.openxmlformats.org/officeDocument/2006/relationships" xmlns:p="http://schemas.openxmlformats.org/presentationml/2006/main">
  <p:tag name="ZHAW.ACCESSIBILITYADDIN.TABLEHEADER" val="R0;"/>
  <p:tag name="ZHAW.ACCESSIBILITYADDIN.CONFIRMEDLANGUAGE" val="msoLanguageIDEnglishUS"/>
</p:tagLst>
</file>

<file path=ppt/tags/tag51.xml><?xml version="1.0" encoding="utf-8"?>
<p:tagLst xmlns:a="http://schemas.openxmlformats.org/drawingml/2006/main" xmlns:r="http://schemas.openxmlformats.org/officeDocument/2006/relationships" xmlns:p="http://schemas.openxmlformats.org/presentationml/2006/main">
  <p:tag name="ZHAW.ACCESSIBILITYADDIN.READINGORDER" val="2,3,4,5,6,7,"/>
</p:tagLst>
</file>

<file path=ppt/tags/tag5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6.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5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8.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6,5,3,"/>
</p:tagLst>
</file>

<file path=ppt/tags/tag7.xml><?xml version="1.0" encoding="utf-8"?>
<p:tagLst xmlns:a="http://schemas.openxmlformats.org/drawingml/2006/main" xmlns:r="http://schemas.openxmlformats.org/officeDocument/2006/relationships" xmlns:p="http://schemas.openxmlformats.org/presentationml/2006/main">
  <p:tag name="ZHAW.ACCESSIBILITYADDIN.TABLEHEADER" val="R0;"/>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4,6,3,"/>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655551D5-7EBF-4C97-946F-286195EA8272}">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1550</TotalTime>
  <Words>4016</Words>
  <Application>Microsoft Office PowerPoint</Application>
  <PresentationFormat>Προβολή στην οθόνη (4:3)</PresentationFormat>
  <Paragraphs>717</Paragraphs>
  <Slides>48</Slides>
  <Notes>2</Notes>
  <HiddenSlides>0</HiddenSlides>
  <MMClips>0</MMClips>
  <ScaleCrop>false</ScaleCrop>
  <HeadingPairs>
    <vt:vector size="4" baseType="variant">
      <vt:variant>
        <vt:lpstr>Θέμα</vt:lpstr>
      </vt:variant>
      <vt:variant>
        <vt:i4>2</vt:i4>
      </vt:variant>
      <vt:variant>
        <vt:lpstr>Τίτλοι διαφανειών</vt:lpstr>
      </vt:variant>
      <vt:variant>
        <vt:i4>48</vt:i4>
      </vt:variant>
    </vt:vector>
  </HeadingPairs>
  <TitlesOfParts>
    <vt:vector size="50" baseType="lpstr">
      <vt:lpstr>Θέμα του Office</vt:lpstr>
      <vt:lpstr>1_Θέμα του Office</vt:lpstr>
      <vt:lpstr>Προγραμματισμός ΗΥ</vt:lpstr>
      <vt:lpstr>Άδειες χρήσης </vt:lpstr>
      <vt:lpstr>Χρηματοδότηση </vt:lpstr>
      <vt:lpstr>Σκοποί ενότητας </vt:lpstr>
      <vt:lpstr>Περιεχόμενα ενότητας</vt:lpstr>
      <vt:lpstr>Γρήγορος πίνακας αναφοράς σύνταξης (1) </vt:lpstr>
      <vt:lpstr>Γρήγορος πίνακας αναφοράς σύνταξης (2)</vt:lpstr>
      <vt:lpstr>Άσκηση: Μέσος όρος ηλικιών</vt:lpstr>
      <vt:lpstr>Λύση: Χρήση πινάκων  (Arrays)</vt:lpstr>
      <vt:lpstr>Πρόγραμμα (βελτιωμένο)</vt:lpstr>
      <vt:lpstr>Χρησιμοποιώντας πίνακες</vt:lpstr>
      <vt:lpstr>Πίνακες και ο βρόγχος του for</vt:lpstr>
      <vt:lpstr>Άσκηση: Μέγιστη τιμή πίνακα</vt:lpstr>
      <vt:lpstr>Άσκηση: Ελάχιστη τιμή πίνακα</vt:lpstr>
      <vt:lpstr>Άσκηση (1 από 2)</vt:lpstr>
      <vt:lpstr>Άσκηση (2 από 2)</vt:lpstr>
      <vt:lpstr>Ταξινόμηση πίνακα (μέθοδος επιλογής)</vt:lpstr>
      <vt:lpstr>Μέθοδος επιλογής (Selection sort): Παράδειγμα</vt:lpstr>
      <vt:lpstr>Μέθοδος επιλογής  (Selection sort)</vt:lpstr>
      <vt:lpstr>Φθίνουσα διάταξη  (Selection sort)</vt:lpstr>
      <vt:lpstr>Ταξινομήσεις</vt:lpstr>
      <vt:lpstr>Αναζήτηση σε πίνακα</vt:lpstr>
      <vt:lpstr>Σειριακή αναζήτηση: Version 1</vt:lpstr>
      <vt:lpstr>Σειριακή αναζήτηση: Version 2</vt:lpstr>
      <vt:lpstr>Σειριακή αναζήτηση: Version 3 (ταξινομημένος πίνακας)</vt:lpstr>
      <vt:lpstr>Αναζητήσεις</vt:lpstr>
      <vt:lpstr>Συμβολοσειρές (strings)</vt:lpstr>
      <vt:lpstr>Αρχικοποίηση συμβολοσειρών</vt:lpstr>
      <vt:lpstr>Παραδείγματα</vt:lpstr>
      <vt:lpstr>Εκτυπώνοντας μία συμβολοσειρά, χαρακτήρα προς χαρακτήρα</vt:lpstr>
      <vt:lpstr>Input  ⁄ Output</vt:lpstr>
      <vt:lpstr>Τι δεν μπορούμε να κάνουμε με τις συμβολοσειρές</vt:lpstr>
      <vt:lpstr>Η βιβλιοθήκη: &lt;string.h&gt;</vt:lpstr>
      <vt:lpstr>Άσκηση:  Παλινδρομική συμβολοσειρά</vt:lpstr>
      <vt:lpstr>Παλινδρομική συμβολοσειρά - ανάλυση</vt:lpstr>
      <vt:lpstr>Παλινδρομική συμβολοσειρά - πρόγραμμα</vt:lpstr>
      <vt:lpstr>Βελτιώνοντας το πρόγραμμα</vt:lpstr>
      <vt:lpstr>Εκτύπωση συμβολοσειράς ανάποδα</vt:lpstr>
      <vt:lpstr>Συνήθη λάθη</vt:lpstr>
      <vt:lpstr>Γρήγορος πίνακας αναφοράς σύνταξης</vt:lpstr>
      <vt:lpstr>Άσκηση: Πλήθος λέξεων συμβολοσειράς</vt:lpstr>
      <vt:lpstr>Πρόγραμμα: Μέτρηση λέξεων</vt:lpstr>
      <vt:lpstr>Πίνακες…</vt:lpstr>
      <vt:lpstr>Άσκηση</vt:lpstr>
      <vt:lpstr>Πρόγραμμα (1 από 2)</vt:lpstr>
      <vt:lpstr>Πρόγραμμα (2 από 2)</vt:lpstr>
      <vt:lpstr>ΒΕΛΤΊΩΣΗ!   Πίνακας 2 διαστάσεων</vt:lpstr>
      <vt:lpstr>Τέλος πέμπτης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ΗΥ</dc:title>
  <dc:subject>Μονοδιάστατοι πίνακες</dc:subject>
  <dc:creator>Σάββας Ηλίας</dc:creator>
  <cp:keywords>Πίνακες, μονοδιάστατοι πίνακες, συμβολοσειρές</cp:keywords>
  <dc:description>Διαχείριση μονοδιάστατων πινάκων καθώς επίσης και συμβολοσειρών (strings). Επίλυση προβλημάτων με πίνακες και συμβολοσειρές και ανάπτυξη αντίστοιχων προγραμμάτων.</dc:description>
  <cp:lastModifiedBy>Georgia</cp:lastModifiedBy>
  <cp:revision>207</cp:revision>
  <dcterms:created xsi:type="dcterms:W3CDTF">2013-08-28T16:29:54Z</dcterms:created>
  <dcterms:modified xsi:type="dcterms:W3CDTF">2013-09-16T14:25:04Z</dcterms:modified>
  <cp:category>Εκπαιδευτικό Υλικό</cp:category>
  <cp:contentStatus>Τελικό</cp:contentStatus>
</cp:coreProperties>
</file>