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8"/>
  </p:notesMasterIdLst>
  <p:sldIdLst>
    <p:sldId id="257" r:id="rId3"/>
    <p:sldId id="258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  <p:sldId id="352" r:id="rId32"/>
    <p:sldId id="353" r:id="rId33"/>
    <p:sldId id="354" r:id="rId34"/>
    <p:sldId id="355" r:id="rId35"/>
    <p:sldId id="356" r:id="rId36"/>
    <p:sldId id="357" r:id="rId37"/>
    <p:sldId id="358" r:id="rId38"/>
    <p:sldId id="359" r:id="rId39"/>
    <p:sldId id="360" r:id="rId40"/>
    <p:sldId id="361" r:id="rId41"/>
    <p:sldId id="362" r:id="rId42"/>
    <p:sldId id="363" r:id="rId43"/>
    <p:sldId id="364" r:id="rId44"/>
    <p:sldId id="365" r:id="rId45"/>
    <p:sldId id="366" r:id="rId46"/>
    <p:sldId id="325" r:id="rId47"/>
  </p:sldIdLst>
  <p:sldSz cx="9144000" cy="6858000" type="screen4x3"/>
  <p:notesSz cx="6858000" cy="9144000"/>
  <p:custDataLst>
    <p:tags r:id="rId4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7" y="-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16/3/2016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94F2A-12BF-4E3E-B213-95284146E6F5}" type="slidenum">
              <a:rPr lang="en-GB" altLang="el-GR"/>
              <a:pPr/>
              <a:t>41</a:t>
            </a:fld>
            <a:endParaRPr lang="en-GB" altLang="el-GR"/>
          </a:p>
        </p:txBody>
      </p:sp>
      <p:sp>
        <p:nvSpPr>
          <p:cNvPr id="98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8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C947A2-5589-427A-9DA6-1B07F0EA8D4A}" type="slidenum">
              <a:rPr lang="en-GB" altLang="el-GR"/>
              <a:pPr/>
              <a:t>7</a:t>
            </a:fld>
            <a:endParaRPr lang="en-GB" altLang="el-GR"/>
          </a:p>
        </p:txBody>
      </p:sp>
      <p:sp>
        <p:nvSpPr>
          <p:cNvPr id="97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7BEA8-F0E8-412F-A25F-6F70C8F8AB77}" type="slidenum">
              <a:rPr lang="en-GB" altLang="el-GR"/>
              <a:pPr/>
              <a:t>8</a:t>
            </a:fld>
            <a:endParaRPr lang="en-GB" altLang="el-GR"/>
          </a:p>
        </p:txBody>
      </p:sp>
      <p:sp>
        <p:nvSpPr>
          <p:cNvPr id="97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C70F46-154F-4F1E-833F-7B9E4B1977E7}" type="slidenum">
              <a:rPr lang="en-GB" altLang="el-GR"/>
              <a:pPr/>
              <a:t>9</a:t>
            </a:fld>
            <a:endParaRPr lang="en-GB" altLang="el-GR"/>
          </a:p>
        </p:txBody>
      </p:sp>
      <p:sp>
        <p:nvSpPr>
          <p:cNvPr id="97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FAE867-5A60-4A27-8DBB-A147DDF2F8CC}" type="slidenum">
              <a:rPr lang="en-GB" altLang="el-GR"/>
              <a:pPr/>
              <a:t>26</a:t>
            </a:fld>
            <a:endParaRPr lang="en-GB" altLang="el-GR"/>
          </a:p>
        </p:txBody>
      </p:sp>
      <p:sp>
        <p:nvSpPr>
          <p:cNvPr id="97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3689B-03D7-4C06-9362-8DBFAC7C6672}" type="slidenum">
              <a:rPr lang="en-GB" altLang="el-GR"/>
              <a:pPr/>
              <a:t>27</a:t>
            </a:fld>
            <a:endParaRPr lang="en-GB" altLang="el-GR"/>
          </a:p>
        </p:txBody>
      </p:sp>
      <p:sp>
        <p:nvSpPr>
          <p:cNvPr id="97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CF99D-354D-41E1-9A93-3ED35A9EA74C}" type="slidenum">
              <a:rPr lang="en-GB" altLang="el-GR"/>
              <a:pPr/>
              <a:t>28</a:t>
            </a:fld>
            <a:endParaRPr lang="en-GB" altLang="el-GR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1560B-C682-40F0-8258-1EA7775570DA}" type="slidenum">
              <a:rPr lang="en-GB" altLang="el-GR"/>
              <a:pPr/>
              <a:t>29</a:t>
            </a:fld>
            <a:endParaRPr lang="en-GB" altLang="el-GR"/>
          </a:p>
        </p:txBody>
      </p:sp>
      <p:sp>
        <p:nvSpPr>
          <p:cNvPr id="98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8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A7B69-241E-4316-B8E8-2E4D90B9F00A}" type="slidenum">
              <a:rPr lang="en-GB" altLang="el-GR"/>
              <a:pPr/>
              <a:t>39</a:t>
            </a:fld>
            <a:endParaRPr lang="en-GB" altLang="el-GR"/>
          </a:p>
        </p:txBody>
      </p:sp>
      <p:sp>
        <p:nvSpPr>
          <p:cNvPr id="74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16/3/2016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16/3/2016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16/3/2016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o.ch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oleObject" Target="../embeddings/oleObject5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EPSS-PQP-v0.40.doc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Αρχές Διοίκησης και Διαχείρισης Έργων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352928" cy="287692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14</a:t>
            </a:r>
            <a:r>
              <a:rPr lang="en-US" sz="3000" b="1" dirty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Διαχείριση Ποιότητας </a:t>
            </a:r>
            <a:endParaRPr lang="el-GR" sz="30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Φιτσιλής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 Παναγιώτης,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ISO 9000 </a:t>
            </a:r>
            <a:endParaRPr lang="el-GR" altLang="el-GR"/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600"/>
              <a:t>Η οικογένεια στάνταρτ </a:t>
            </a:r>
            <a:r>
              <a:rPr lang="en-US" altLang="el-GR" sz="2600"/>
              <a:t>ISO9000 </a:t>
            </a:r>
            <a:r>
              <a:rPr lang="el-GR" altLang="el-GR" sz="2600"/>
              <a:t>περιγράφει τον τρόπο με τον οποίο μια επιχείρηση διαχειρίζεται την ποιότητα με σκοπό να ικανοποιήσει</a:t>
            </a:r>
          </a:p>
          <a:p>
            <a:pPr lvl="1"/>
            <a:r>
              <a:rPr lang="el-GR" altLang="el-GR" sz="2200"/>
              <a:t>Τις ποιοτικές απαιτήσεις του πελάτη</a:t>
            </a:r>
          </a:p>
          <a:p>
            <a:pPr lvl="1"/>
            <a:r>
              <a:rPr lang="el-GR" altLang="el-GR" sz="2200"/>
              <a:t>Τις απαιτήσεις της νομοθεσίας</a:t>
            </a:r>
          </a:p>
          <a:p>
            <a:pPr lvl="1">
              <a:buFont typeface="Wingdings" pitchFamily="2" charset="2"/>
              <a:buNone/>
            </a:pPr>
            <a:r>
              <a:rPr lang="el-GR" altLang="el-GR" sz="2200"/>
              <a:t>Με απώτερο στόχο</a:t>
            </a:r>
          </a:p>
          <a:p>
            <a:pPr lvl="1"/>
            <a:r>
              <a:rPr lang="el-GR" altLang="el-GR" sz="2200"/>
              <a:t>Την ικανοποίηση του πελάτη</a:t>
            </a:r>
          </a:p>
          <a:p>
            <a:pPr lvl="1"/>
            <a:r>
              <a:rPr lang="el-GR" altLang="el-GR" sz="2200"/>
              <a:t>Την βελτίωση της ανταγωνιστικότητας της επιχείρησης</a:t>
            </a:r>
            <a:endParaRPr lang="en-US" altLang="el-GR" sz="2200"/>
          </a:p>
          <a:p>
            <a:pPr lvl="1">
              <a:buFont typeface="Wingdings" pitchFamily="2" charset="2"/>
              <a:buNone/>
            </a:pPr>
            <a:endParaRPr lang="en-US" altLang="el-GR" sz="2200"/>
          </a:p>
          <a:p>
            <a:pPr lvl="1">
              <a:buFont typeface="Wingdings" pitchFamily="2" charset="2"/>
              <a:buNone/>
            </a:pPr>
            <a:r>
              <a:rPr lang="en-US" altLang="el-GR" sz="2200">
                <a:hlinkClick r:id="rId2"/>
              </a:rPr>
              <a:t>http://www.iso.ch</a:t>
            </a:r>
            <a:r>
              <a:rPr lang="en-US" altLang="el-GR" sz="2200"/>
              <a:t> </a:t>
            </a:r>
            <a:endParaRPr lang="el-GR" altLang="el-GR" sz="2200"/>
          </a:p>
        </p:txBody>
      </p:sp>
    </p:spTree>
    <p:extLst>
      <p:ext uri="{BB962C8B-B14F-4D97-AF65-F5344CB8AC3E}">
        <p14:creationId xmlns:p14="http://schemas.microsoft.com/office/powerpoint/2010/main" val="155653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Χαρακτηριστικά των </a:t>
            </a:r>
            <a:r>
              <a:rPr lang="en-US" altLang="el-GR"/>
              <a:t>standard</a:t>
            </a:r>
            <a:endParaRPr lang="el-GR" altLang="el-GR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/>
              <a:t>Γενικά ώστε να μπορούν να εφαρμοστούν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Σε μικρές και μεγάλες επιχειρήσεις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Σε επιχειρήσεις που παρέχουν υπηρεσίες ή παράγουν προϊόντα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Σε οποιαδήποτε τομέα της οικονομίας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Σε επιχειρήσεις, οργανισμούς, δημόσιες υπηρεσίες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Σύστημα διαχείρισης 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Περιγράφει διαδικασίες</a:t>
            </a:r>
          </a:p>
          <a:p>
            <a:pPr lvl="2">
              <a:lnSpc>
                <a:spcPct val="90000"/>
              </a:lnSpc>
            </a:pPr>
            <a:r>
              <a:rPr lang="en-US" altLang="el-GR"/>
              <a:t>Input-process-output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5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/>
              <a:t>Οι βασικές αρχές διαχείρισης ποιότητας</a:t>
            </a:r>
          </a:p>
        </p:txBody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z="2600"/>
              <a:t>Principle 1 Customer focus </a:t>
            </a:r>
          </a:p>
          <a:p>
            <a:r>
              <a:rPr lang="en-US" altLang="el-GR" sz="2600"/>
              <a:t>Principle 2 Leadership </a:t>
            </a:r>
          </a:p>
          <a:p>
            <a:r>
              <a:rPr lang="en-US" altLang="el-GR" sz="2600"/>
              <a:t>Principle 3 Involvement of people </a:t>
            </a:r>
          </a:p>
          <a:p>
            <a:r>
              <a:rPr lang="en-US" altLang="el-GR" sz="2600"/>
              <a:t>Principle 4 Process approach </a:t>
            </a:r>
          </a:p>
          <a:p>
            <a:r>
              <a:rPr lang="en-US" altLang="el-GR" sz="2600"/>
              <a:t>Principle 5 System approach to management </a:t>
            </a:r>
          </a:p>
          <a:p>
            <a:r>
              <a:rPr lang="en-US" altLang="el-GR" sz="2600"/>
              <a:t>Principle 6 Continual improvement </a:t>
            </a:r>
          </a:p>
          <a:p>
            <a:r>
              <a:rPr lang="en-US" altLang="el-GR" sz="2600"/>
              <a:t>Principle 7 Factual approach to decision making </a:t>
            </a:r>
          </a:p>
          <a:p>
            <a:r>
              <a:rPr lang="en-US" altLang="el-GR" sz="2600"/>
              <a:t>Principle 8 Mutually beneficial supplier relationships </a:t>
            </a:r>
            <a:endParaRPr lang="el-GR" altLang="el-GR" sz="2600"/>
          </a:p>
        </p:txBody>
      </p:sp>
    </p:spTree>
    <p:extLst>
      <p:ext uri="{BB962C8B-B14F-4D97-AF65-F5344CB8AC3E}">
        <p14:creationId xmlns:p14="http://schemas.microsoft.com/office/powerpoint/2010/main" val="22780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1 Customer focus</a:t>
            </a:r>
            <a:endParaRPr lang="el-GR" altLang="el-GR"/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41166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700"/>
              <a:t>Organizations depend on their customers and therefore should understand current and future customer needs, should meet customer requirements and strive to exceed customer expectations.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 b="1"/>
              <a:t>Key benefits</a:t>
            </a:r>
            <a:r>
              <a:rPr lang="en-US" altLang="el-GR" sz="1700"/>
              <a:t>: </a:t>
            </a:r>
          </a:p>
          <a:p>
            <a:pPr>
              <a:lnSpc>
                <a:spcPct val="80000"/>
              </a:lnSpc>
            </a:pPr>
            <a:endParaRPr lang="en-US" altLang="el-GR" sz="1700"/>
          </a:p>
          <a:p>
            <a:pPr>
              <a:lnSpc>
                <a:spcPct val="80000"/>
              </a:lnSpc>
            </a:pPr>
            <a:r>
              <a:rPr lang="en-US" altLang="el-GR" sz="1700"/>
              <a:t>Increased revenue and market share obtained through flexible and fast responses to market opportunities.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Increased effectiveness in the use of the organization's resources to enhance customer satisfaction.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Improved customer loyalty leading to repeat business. </a:t>
            </a:r>
            <a:endParaRPr lang="el-GR" altLang="el-GR" sz="17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17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 b="1"/>
              <a:t>Applying the principle of customer focus typically leads to</a:t>
            </a:r>
            <a:r>
              <a:rPr lang="en-US" altLang="el-GR" sz="1700"/>
              <a:t>: </a:t>
            </a:r>
          </a:p>
          <a:p>
            <a:pPr>
              <a:lnSpc>
                <a:spcPct val="80000"/>
              </a:lnSpc>
            </a:pPr>
            <a:endParaRPr lang="en-US" altLang="el-GR" sz="1700"/>
          </a:p>
          <a:p>
            <a:pPr>
              <a:lnSpc>
                <a:spcPct val="80000"/>
              </a:lnSpc>
            </a:pPr>
            <a:r>
              <a:rPr lang="en-US" altLang="el-GR" sz="1700"/>
              <a:t>Researching and understanding customer needs and expectations.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Ensuring that the objectives of the organization are linked to customer needs and expectations.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Communicating customer needs and expectations throughout the organization.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Measuring customer satisfaction and acting on the results.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Systematically managing customer relationships.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Ensuring a balanced approach between satisfying customers and other interested parties (such as owners, employees, suppliers, financiers, local communities and society as a whole). </a:t>
            </a:r>
          </a:p>
          <a:p>
            <a:pPr>
              <a:lnSpc>
                <a:spcPct val="80000"/>
              </a:lnSpc>
            </a:pPr>
            <a:endParaRPr lang="el-GR" altLang="el-GR" sz="1700"/>
          </a:p>
        </p:txBody>
      </p:sp>
    </p:spTree>
    <p:extLst>
      <p:ext uri="{BB962C8B-B14F-4D97-AF65-F5344CB8AC3E}">
        <p14:creationId xmlns:p14="http://schemas.microsoft.com/office/powerpoint/2010/main" val="8183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2 Leadership</a:t>
            </a:r>
            <a:endParaRPr lang="el-GR" altLang="el-GR"/>
          </a:p>
        </p:txBody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/>
              <a:t>Leaders establish unity of purpose and direction of the organization. They should create and maintain the internal environment in which people can become fully involved in achieving the organization's objectives.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17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 b="1"/>
              <a:t>Key benefits:</a:t>
            </a:r>
            <a:endParaRPr lang="en-US" altLang="el-GR" sz="1700"/>
          </a:p>
          <a:p>
            <a:pPr>
              <a:lnSpc>
                <a:spcPct val="80000"/>
              </a:lnSpc>
            </a:pPr>
            <a:r>
              <a:rPr lang="en-US" altLang="el-GR" sz="1700"/>
              <a:t>People will understand and be motivated towards the organization's goals and objectives.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Activities are evaluated, aligned and implemented in a unified way.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Miscommunication between levels of an organization will be minimized.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 b="1"/>
              <a:t>Applying the principle of leadership typically leads to:</a:t>
            </a:r>
            <a:r>
              <a:rPr lang="en-US" altLang="el-GR" sz="1700"/>
              <a:t>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Considering the needs of all interested parties including customers, owners, employees, suppliers, financiers, local communities and society as a whole.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Establishing a clear vision of the organization's future.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Setting challenging goals and targets.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Creating and sustaining shared values, fairness and ethical role models at all levels of the organization.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Establishing trust and eliminating fear.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Providing people with the required resources, training and freedom to act with responsibility and accountability.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Inspiring, encouraging and recognizing people's contributions. </a:t>
            </a:r>
          </a:p>
          <a:p>
            <a:pPr>
              <a:lnSpc>
                <a:spcPct val="80000"/>
              </a:lnSpc>
            </a:pPr>
            <a:endParaRPr lang="el-GR" altLang="el-GR" sz="1700"/>
          </a:p>
        </p:txBody>
      </p:sp>
    </p:spTree>
    <p:extLst>
      <p:ext uri="{BB962C8B-B14F-4D97-AF65-F5344CB8AC3E}">
        <p14:creationId xmlns:p14="http://schemas.microsoft.com/office/powerpoint/2010/main" val="136884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3 Involvement of people</a:t>
            </a:r>
            <a:endParaRPr lang="el-GR" altLang="el-GR"/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700"/>
              <a:t>People at all levels are the essence of an organization and their full involvement enables their abilities to be used for the organization's benefit.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700" b="1"/>
              <a:t>Key benefits: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Motivated, committed and involved people within the organization.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Innovation and creativity in furthering the organization's objectives.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being accountable for their own performance.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eager to participate in and contribute to continual improvement.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700" b="1"/>
              <a:t>Applying the principle of involvement of people typically leads to: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understanding the importance of their contribution and role in the organization.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identifying constraints to their performance.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accepting ownership of problems and their responsibility for solving them.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evaluating their performance against their personal goals and objectives.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actively seeking opportunities to enhance their competence, knowledge and experience.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freely sharing knowledge and experience. </a:t>
            </a:r>
          </a:p>
          <a:p>
            <a:pPr>
              <a:lnSpc>
                <a:spcPct val="80000"/>
              </a:lnSpc>
            </a:pPr>
            <a:r>
              <a:rPr lang="el-GR" altLang="el-GR" sz="1700"/>
              <a:t>People openly discussing problems and issues. </a:t>
            </a:r>
          </a:p>
          <a:p>
            <a:pPr>
              <a:lnSpc>
                <a:spcPct val="80000"/>
              </a:lnSpc>
            </a:pPr>
            <a:endParaRPr lang="el-GR" altLang="el-GR" sz="1700"/>
          </a:p>
        </p:txBody>
      </p:sp>
    </p:spTree>
    <p:extLst>
      <p:ext uri="{BB962C8B-B14F-4D97-AF65-F5344CB8AC3E}">
        <p14:creationId xmlns:p14="http://schemas.microsoft.com/office/powerpoint/2010/main" val="177264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4 Process approach</a:t>
            </a:r>
            <a:endParaRPr lang="el-GR" altLang="el-GR"/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/>
              <a:t>A desired result is achieved more efficiently when activities and related resources are managed as a process.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b="1"/>
              <a:t>Key benefits: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Lower costs and shorter cycle times through effective use of resources.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Improved, consistent and predictable results.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Focused and prioritized improvement opportunities.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b="1"/>
              <a:t>Applying the principle of process approach typically leads to: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Systematically defining the activities necessary to obtain a desired result.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Establishing clear responsibility and accountability for managing key activities.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Analysing and measuring of the capability of key activities.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Identifying the interfaces of key activities within and between the functions of the organization.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Focusing on the factors such as resources, methods, and materials that will improve key activities of the organization.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Evaluating risks, consequences and impacts of activities on customers, suppliers and other interested parties. </a:t>
            </a:r>
          </a:p>
          <a:p>
            <a:pPr>
              <a:lnSpc>
                <a:spcPct val="80000"/>
              </a:lnSpc>
            </a:pPr>
            <a:endParaRPr lang="el-GR" altLang="el-GR" sz="1900"/>
          </a:p>
        </p:txBody>
      </p:sp>
    </p:spTree>
    <p:extLst>
      <p:ext uri="{BB962C8B-B14F-4D97-AF65-F5344CB8AC3E}">
        <p14:creationId xmlns:p14="http://schemas.microsoft.com/office/powerpoint/2010/main" val="323925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5 System approach to management</a:t>
            </a:r>
            <a:endParaRPr lang="el-GR" altLang="el-GR"/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/>
              <a:t>Identifying, understanding and managing interrelated processes as a system contributes to the organization's effectiveness and efficiency in achieving its objectives.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 b="1"/>
              <a:t>Key benefits: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Integration and alignment of the processes that will best achieve the desired results.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Ability to focus effort on the key processes.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Providing confidence to interested parties as to the consistency, effectiveness and efficiency of the organization.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700" b="1"/>
              <a:t>Applying the principle of system approach to management typically leads to: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Structuring a system to achieve the organization's objectives in the most effective and efficient way.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Understanding the interdependencies between the processes of the system.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Structured approaches that harmonize and integrate processes.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Providing a better understanding of the roles and responsibilities necessary for achieving common objectives and thereby reducing cross-functional barriers.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Understanding organizational capabilities and establishing resource constraints prior to action.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Targeting and defining how specific activities within a system should operate. </a:t>
            </a:r>
          </a:p>
          <a:p>
            <a:pPr>
              <a:lnSpc>
                <a:spcPct val="80000"/>
              </a:lnSpc>
            </a:pPr>
            <a:r>
              <a:rPr lang="en-US" altLang="el-GR" sz="1700"/>
              <a:t>Continually improving the system through measurement and evaluation. </a:t>
            </a:r>
            <a:endParaRPr lang="el-GR" altLang="el-GR" sz="1700"/>
          </a:p>
        </p:txBody>
      </p:sp>
    </p:spTree>
    <p:extLst>
      <p:ext uri="{BB962C8B-B14F-4D97-AF65-F5344CB8AC3E}">
        <p14:creationId xmlns:p14="http://schemas.microsoft.com/office/powerpoint/2010/main" val="62326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6 Continual improvement</a:t>
            </a:r>
            <a:endParaRPr lang="el-GR" altLang="el-GR"/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900"/>
              <a:t>Continual improvement of the organization's overall performance should be a permanent objective of the organization.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900" b="1"/>
              <a:t>Key benefits: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Performance advantage through improved organizational capabilities.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Alignment of improvement activities at all levels to an organization's strategic intent.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Flexibility to react quickly to opportunities.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900" b="1"/>
              <a:t>Applying the principle of continual improvement typically leads to: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Employing a consistent organization-wide approach to continual improvement of the organization's performance.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Providing people with training in the methods and tools of continual improvement.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Making continual improvement of products, processes and systems an objective for every individual in the organization.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Establishing goals to guide, and measures to track, continual improvement. 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Recognizing and acknowledging improvements. </a:t>
            </a:r>
            <a:endParaRPr lang="el-GR" altLang="el-GR" sz="1900"/>
          </a:p>
        </p:txBody>
      </p:sp>
    </p:spTree>
    <p:extLst>
      <p:ext uri="{BB962C8B-B14F-4D97-AF65-F5344CB8AC3E}">
        <p14:creationId xmlns:p14="http://schemas.microsoft.com/office/powerpoint/2010/main" val="294271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7 Factual approach to decision making</a:t>
            </a:r>
            <a:endParaRPr lang="el-GR" altLang="el-GR"/>
          </a:p>
        </p:txBody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/>
              <a:t>Effective decisions are based on the analysis of data and information 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b="1"/>
              <a:t>Key benefits: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Informed decisions.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An increased ability to demonstrate the effectiveness of past decisions through reference to factual records.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Increased ability to review, challenge and change opinions and decisions.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b="1"/>
              <a:t>Applying the principle of factual approach to decision making typically leads to: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Ensuring that data and information are sufficiently accurate and reliable.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Making data accessible to those who need it.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Analysing data and information using valid methods.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Making decisions and taking action based on factual analysis, balanced with experience and intuition. </a:t>
            </a:r>
          </a:p>
          <a:p>
            <a:pPr>
              <a:lnSpc>
                <a:spcPct val="80000"/>
              </a:lnSpc>
            </a:pPr>
            <a:endParaRPr lang="el-GR" altLang="el-GR" sz="1900"/>
          </a:p>
        </p:txBody>
      </p:sp>
    </p:spTree>
    <p:extLst>
      <p:ext uri="{BB962C8B-B14F-4D97-AF65-F5344CB8AC3E}">
        <p14:creationId xmlns:p14="http://schemas.microsoft.com/office/powerpoint/2010/main" val="102988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Principle 8 Mutually beneficial supplier relationships</a:t>
            </a:r>
            <a:endParaRPr lang="el-GR" altLang="el-GR"/>
          </a:p>
        </p:txBody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/>
              <a:t>An organization and its suppliers are interdependent and a mutually beneficial relationship enhances the ability of both to create value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b="1"/>
              <a:t>Key benefits: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Increased ability to create value for both parties.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Flexibility and speed of joint responses to changing market or customer needs and expectations.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Optimization of costs and resources.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900" b="1"/>
              <a:t>Applying the principles of mutually beneficial supplier relationships typically leads to: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Establishing relationships that balance short-term gains with long-term considerations.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Pooling of expertise and resources with partners.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Identifying and selecting key suppliers.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Clear and open communication.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Sharing information and future plans.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Establishing joint development and improvement activities. </a:t>
            </a:r>
          </a:p>
          <a:p>
            <a:pPr>
              <a:lnSpc>
                <a:spcPct val="80000"/>
              </a:lnSpc>
            </a:pPr>
            <a:r>
              <a:rPr lang="el-GR" altLang="el-GR" sz="1900"/>
              <a:t>Inspiring, encouraging and recognizing improvements and achievements by suppliers. </a:t>
            </a:r>
          </a:p>
          <a:p>
            <a:pPr>
              <a:lnSpc>
                <a:spcPct val="80000"/>
              </a:lnSpc>
            </a:pPr>
            <a:endParaRPr lang="el-GR" altLang="el-GR" sz="1900"/>
          </a:p>
        </p:txBody>
      </p:sp>
    </p:spTree>
    <p:extLst>
      <p:ext uri="{BB962C8B-B14F-4D97-AF65-F5344CB8AC3E}">
        <p14:creationId xmlns:p14="http://schemas.microsoft.com/office/powerpoint/2010/main" val="9371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ISO 9000:2000 </a:t>
            </a:r>
            <a:r>
              <a:rPr lang="el-GR" altLang="el-GR"/>
              <a:t>είναι βασισμένη σε διαδικασίες</a:t>
            </a:r>
          </a:p>
        </p:txBody>
      </p:sp>
      <p:pic>
        <p:nvPicPr>
          <p:cNvPr id="723971" name="Picture 3" descr="2000rev9-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92"/>
          <a:stretch>
            <a:fillRect/>
          </a:stretch>
        </p:blipFill>
        <p:spPr>
          <a:xfrm>
            <a:off x="468313" y="1412875"/>
            <a:ext cx="7416800" cy="5184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118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Σχηματική αναπαράσταση μιας διαδικασίας</a:t>
            </a:r>
          </a:p>
        </p:txBody>
      </p:sp>
      <p:pic>
        <p:nvPicPr>
          <p:cNvPr id="724995" name="Picture 3" descr="2000rev9-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557338"/>
            <a:ext cx="6985000" cy="52403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9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Κύκλος </a:t>
            </a:r>
            <a:r>
              <a:rPr lang="en-US" altLang="el-GR"/>
              <a:t>PDCA</a:t>
            </a:r>
            <a:endParaRPr lang="el-GR" altLang="el-GR"/>
          </a:p>
        </p:txBody>
      </p:sp>
      <p:sp>
        <p:nvSpPr>
          <p:cNvPr id="726019" name="Oval 3"/>
          <p:cNvSpPr>
            <a:spLocks noChangeArrowheads="1"/>
          </p:cNvSpPr>
          <p:nvPr/>
        </p:nvSpPr>
        <p:spPr bwMode="auto">
          <a:xfrm>
            <a:off x="1828800" y="1665288"/>
            <a:ext cx="4495800" cy="4572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26020" name="Line 4"/>
          <p:cNvSpPr>
            <a:spLocks noChangeShapeType="1"/>
          </p:cNvSpPr>
          <p:nvPr/>
        </p:nvSpPr>
        <p:spPr bwMode="auto">
          <a:xfrm>
            <a:off x="1828800" y="3951288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26021" name="Line 5"/>
          <p:cNvSpPr>
            <a:spLocks noChangeShapeType="1"/>
          </p:cNvSpPr>
          <p:nvPr/>
        </p:nvSpPr>
        <p:spPr bwMode="auto">
          <a:xfrm>
            <a:off x="4089400" y="1665288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26022" name="Freeform 6"/>
          <p:cNvSpPr>
            <a:spLocks/>
          </p:cNvSpPr>
          <p:nvPr/>
        </p:nvSpPr>
        <p:spPr bwMode="auto">
          <a:xfrm rot="20952462" flipH="1">
            <a:off x="2743200" y="5018088"/>
            <a:ext cx="2770188" cy="838200"/>
          </a:xfrm>
          <a:custGeom>
            <a:avLst/>
            <a:gdLst>
              <a:gd name="T0" fmla="*/ 895 w 1745"/>
              <a:gd name="T1" fmla="*/ 904 h 918"/>
              <a:gd name="T2" fmla="*/ 943 w 1745"/>
              <a:gd name="T3" fmla="*/ 895 h 918"/>
              <a:gd name="T4" fmla="*/ 980 w 1745"/>
              <a:gd name="T5" fmla="*/ 886 h 918"/>
              <a:gd name="T6" fmla="*/ 1020 w 1745"/>
              <a:gd name="T7" fmla="*/ 875 h 918"/>
              <a:gd name="T8" fmla="*/ 1058 w 1745"/>
              <a:gd name="T9" fmla="*/ 861 h 918"/>
              <a:gd name="T10" fmla="*/ 1104 w 1745"/>
              <a:gd name="T11" fmla="*/ 843 h 918"/>
              <a:gd name="T12" fmla="*/ 1147 w 1745"/>
              <a:gd name="T13" fmla="*/ 824 h 918"/>
              <a:gd name="T14" fmla="*/ 1189 w 1745"/>
              <a:gd name="T15" fmla="*/ 803 h 918"/>
              <a:gd name="T16" fmla="*/ 1224 w 1745"/>
              <a:gd name="T17" fmla="*/ 781 h 918"/>
              <a:gd name="T18" fmla="*/ 1260 w 1745"/>
              <a:gd name="T19" fmla="*/ 758 h 918"/>
              <a:gd name="T20" fmla="*/ 1300 w 1745"/>
              <a:gd name="T21" fmla="*/ 730 h 918"/>
              <a:gd name="T22" fmla="*/ 1334 w 1745"/>
              <a:gd name="T23" fmla="*/ 704 h 918"/>
              <a:gd name="T24" fmla="*/ 1387 w 1745"/>
              <a:gd name="T25" fmla="*/ 660 h 918"/>
              <a:gd name="T26" fmla="*/ 1438 w 1745"/>
              <a:gd name="T27" fmla="*/ 606 h 918"/>
              <a:gd name="T28" fmla="*/ 1476 w 1745"/>
              <a:gd name="T29" fmla="*/ 561 h 918"/>
              <a:gd name="T30" fmla="*/ 1517 w 1745"/>
              <a:gd name="T31" fmla="*/ 509 h 918"/>
              <a:gd name="T32" fmla="*/ 1557 w 1745"/>
              <a:gd name="T33" fmla="*/ 449 h 918"/>
              <a:gd name="T34" fmla="*/ 1561 w 1745"/>
              <a:gd name="T35" fmla="*/ 0 h 918"/>
              <a:gd name="T36" fmla="*/ 1165 w 1745"/>
              <a:gd name="T37" fmla="*/ 220 h 918"/>
              <a:gd name="T38" fmla="*/ 1130 w 1745"/>
              <a:gd name="T39" fmla="*/ 265 h 918"/>
              <a:gd name="T40" fmla="*/ 1094 w 1745"/>
              <a:gd name="T41" fmla="*/ 306 h 918"/>
              <a:gd name="T42" fmla="*/ 1063 w 1745"/>
              <a:gd name="T43" fmla="*/ 338 h 918"/>
              <a:gd name="T44" fmla="*/ 1025 w 1745"/>
              <a:gd name="T45" fmla="*/ 367 h 918"/>
              <a:gd name="T46" fmla="*/ 981 w 1745"/>
              <a:gd name="T47" fmla="*/ 396 h 918"/>
              <a:gd name="T48" fmla="*/ 939 w 1745"/>
              <a:gd name="T49" fmla="*/ 420 h 918"/>
              <a:gd name="T50" fmla="*/ 898 w 1745"/>
              <a:gd name="T51" fmla="*/ 435 h 918"/>
              <a:gd name="T52" fmla="*/ 849 w 1745"/>
              <a:gd name="T53" fmla="*/ 450 h 918"/>
              <a:gd name="T54" fmla="*/ 791 w 1745"/>
              <a:gd name="T55" fmla="*/ 457 h 918"/>
              <a:gd name="T56" fmla="*/ 692 w 1745"/>
              <a:gd name="T57" fmla="*/ 460 h 918"/>
              <a:gd name="T58" fmla="*/ 610 w 1745"/>
              <a:gd name="T59" fmla="*/ 445 h 918"/>
              <a:gd name="T60" fmla="*/ 525 w 1745"/>
              <a:gd name="T61" fmla="*/ 415 h 918"/>
              <a:gd name="T62" fmla="*/ 449 w 1745"/>
              <a:gd name="T63" fmla="*/ 372 h 918"/>
              <a:gd name="T64" fmla="*/ 0 w 1745"/>
              <a:gd name="T65" fmla="*/ 580 h 918"/>
              <a:gd name="T66" fmla="*/ 41 w 1745"/>
              <a:gd name="T67" fmla="*/ 623 h 918"/>
              <a:gd name="T68" fmla="*/ 81 w 1745"/>
              <a:gd name="T69" fmla="*/ 662 h 918"/>
              <a:gd name="T70" fmla="*/ 125 w 1745"/>
              <a:gd name="T71" fmla="*/ 701 h 918"/>
              <a:gd name="T72" fmla="*/ 169 w 1745"/>
              <a:gd name="T73" fmla="*/ 734 h 918"/>
              <a:gd name="T74" fmla="*/ 218 w 1745"/>
              <a:gd name="T75" fmla="*/ 767 h 918"/>
              <a:gd name="T76" fmla="*/ 266 w 1745"/>
              <a:gd name="T77" fmla="*/ 796 h 918"/>
              <a:gd name="T78" fmla="*/ 311 w 1745"/>
              <a:gd name="T79" fmla="*/ 820 h 918"/>
              <a:gd name="T80" fmla="*/ 369 w 1745"/>
              <a:gd name="T81" fmla="*/ 846 h 918"/>
              <a:gd name="T82" fmla="*/ 425 w 1745"/>
              <a:gd name="T83" fmla="*/ 867 h 918"/>
              <a:gd name="T84" fmla="*/ 475 w 1745"/>
              <a:gd name="T85" fmla="*/ 884 h 918"/>
              <a:gd name="T86" fmla="*/ 527 w 1745"/>
              <a:gd name="T87" fmla="*/ 897 h 918"/>
              <a:gd name="T88" fmla="*/ 587 w 1745"/>
              <a:gd name="T89" fmla="*/ 908 h 918"/>
              <a:gd name="T90" fmla="*/ 650 w 1745"/>
              <a:gd name="T91" fmla="*/ 915 h 918"/>
              <a:gd name="T92" fmla="*/ 707 w 1745"/>
              <a:gd name="T93" fmla="*/ 918 h 918"/>
              <a:gd name="T94" fmla="*/ 766 w 1745"/>
              <a:gd name="T95" fmla="*/ 917 h 918"/>
              <a:gd name="T96" fmla="*/ 825 w 1745"/>
              <a:gd name="T97" fmla="*/ 914 h 918"/>
              <a:gd name="T98" fmla="*/ 877 w 1745"/>
              <a:gd name="T99" fmla="*/ 907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745" h="918">
                <a:moveTo>
                  <a:pt x="877" y="907"/>
                </a:moveTo>
                <a:lnTo>
                  <a:pt x="895" y="904"/>
                </a:lnTo>
                <a:lnTo>
                  <a:pt x="919" y="900"/>
                </a:lnTo>
                <a:lnTo>
                  <a:pt x="943" y="895"/>
                </a:lnTo>
                <a:lnTo>
                  <a:pt x="960" y="891"/>
                </a:lnTo>
                <a:lnTo>
                  <a:pt x="980" y="886"/>
                </a:lnTo>
                <a:lnTo>
                  <a:pt x="1000" y="880"/>
                </a:lnTo>
                <a:lnTo>
                  <a:pt x="1020" y="875"/>
                </a:lnTo>
                <a:lnTo>
                  <a:pt x="1038" y="869"/>
                </a:lnTo>
                <a:lnTo>
                  <a:pt x="1058" y="861"/>
                </a:lnTo>
                <a:lnTo>
                  <a:pt x="1083" y="852"/>
                </a:lnTo>
                <a:lnTo>
                  <a:pt x="1104" y="843"/>
                </a:lnTo>
                <a:lnTo>
                  <a:pt x="1124" y="834"/>
                </a:lnTo>
                <a:lnTo>
                  <a:pt x="1147" y="824"/>
                </a:lnTo>
                <a:lnTo>
                  <a:pt x="1169" y="813"/>
                </a:lnTo>
                <a:lnTo>
                  <a:pt x="1189" y="803"/>
                </a:lnTo>
                <a:lnTo>
                  <a:pt x="1207" y="791"/>
                </a:lnTo>
                <a:lnTo>
                  <a:pt x="1224" y="781"/>
                </a:lnTo>
                <a:lnTo>
                  <a:pt x="1241" y="769"/>
                </a:lnTo>
                <a:lnTo>
                  <a:pt x="1260" y="758"/>
                </a:lnTo>
                <a:lnTo>
                  <a:pt x="1281" y="744"/>
                </a:lnTo>
                <a:lnTo>
                  <a:pt x="1300" y="730"/>
                </a:lnTo>
                <a:lnTo>
                  <a:pt x="1318" y="716"/>
                </a:lnTo>
                <a:lnTo>
                  <a:pt x="1334" y="704"/>
                </a:lnTo>
                <a:lnTo>
                  <a:pt x="1362" y="682"/>
                </a:lnTo>
                <a:lnTo>
                  <a:pt x="1387" y="660"/>
                </a:lnTo>
                <a:lnTo>
                  <a:pt x="1412" y="635"/>
                </a:lnTo>
                <a:lnTo>
                  <a:pt x="1438" y="606"/>
                </a:lnTo>
                <a:lnTo>
                  <a:pt x="1456" y="585"/>
                </a:lnTo>
                <a:lnTo>
                  <a:pt x="1476" y="561"/>
                </a:lnTo>
                <a:lnTo>
                  <a:pt x="1498" y="535"/>
                </a:lnTo>
                <a:lnTo>
                  <a:pt x="1517" y="509"/>
                </a:lnTo>
                <a:lnTo>
                  <a:pt x="1535" y="481"/>
                </a:lnTo>
                <a:lnTo>
                  <a:pt x="1557" y="449"/>
                </a:lnTo>
                <a:lnTo>
                  <a:pt x="1745" y="559"/>
                </a:lnTo>
                <a:lnTo>
                  <a:pt x="1561" y="0"/>
                </a:lnTo>
                <a:lnTo>
                  <a:pt x="964" y="106"/>
                </a:lnTo>
                <a:lnTo>
                  <a:pt x="1165" y="220"/>
                </a:lnTo>
                <a:lnTo>
                  <a:pt x="1148" y="244"/>
                </a:lnTo>
                <a:lnTo>
                  <a:pt x="1130" y="265"/>
                </a:lnTo>
                <a:lnTo>
                  <a:pt x="1112" y="286"/>
                </a:lnTo>
                <a:lnTo>
                  <a:pt x="1094" y="306"/>
                </a:lnTo>
                <a:lnTo>
                  <a:pt x="1079" y="321"/>
                </a:lnTo>
                <a:lnTo>
                  <a:pt x="1063" y="338"/>
                </a:lnTo>
                <a:lnTo>
                  <a:pt x="1045" y="352"/>
                </a:lnTo>
                <a:lnTo>
                  <a:pt x="1025" y="367"/>
                </a:lnTo>
                <a:lnTo>
                  <a:pt x="1001" y="383"/>
                </a:lnTo>
                <a:lnTo>
                  <a:pt x="981" y="396"/>
                </a:lnTo>
                <a:lnTo>
                  <a:pt x="964" y="406"/>
                </a:lnTo>
                <a:lnTo>
                  <a:pt x="939" y="420"/>
                </a:lnTo>
                <a:lnTo>
                  <a:pt x="917" y="429"/>
                </a:lnTo>
                <a:lnTo>
                  <a:pt x="898" y="435"/>
                </a:lnTo>
                <a:lnTo>
                  <a:pt x="878" y="442"/>
                </a:lnTo>
                <a:lnTo>
                  <a:pt x="849" y="450"/>
                </a:lnTo>
                <a:lnTo>
                  <a:pt x="820" y="454"/>
                </a:lnTo>
                <a:lnTo>
                  <a:pt x="791" y="457"/>
                </a:lnTo>
                <a:lnTo>
                  <a:pt x="748" y="459"/>
                </a:lnTo>
                <a:lnTo>
                  <a:pt x="692" y="460"/>
                </a:lnTo>
                <a:lnTo>
                  <a:pt x="649" y="454"/>
                </a:lnTo>
                <a:lnTo>
                  <a:pt x="610" y="445"/>
                </a:lnTo>
                <a:lnTo>
                  <a:pt x="565" y="432"/>
                </a:lnTo>
                <a:lnTo>
                  <a:pt x="525" y="415"/>
                </a:lnTo>
                <a:lnTo>
                  <a:pt x="485" y="395"/>
                </a:lnTo>
                <a:lnTo>
                  <a:pt x="449" y="372"/>
                </a:lnTo>
                <a:lnTo>
                  <a:pt x="414" y="341"/>
                </a:lnTo>
                <a:lnTo>
                  <a:pt x="0" y="580"/>
                </a:lnTo>
                <a:lnTo>
                  <a:pt x="17" y="600"/>
                </a:lnTo>
                <a:lnTo>
                  <a:pt x="41" y="623"/>
                </a:lnTo>
                <a:lnTo>
                  <a:pt x="61" y="643"/>
                </a:lnTo>
                <a:lnTo>
                  <a:pt x="81" y="662"/>
                </a:lnTo>
                <a:lnTo>
                  <a:pt x="101" y="681"/>
                </a:lnTo>
                <a:lnTo>
                  <a:pt x="125" y="701"/>
                </a:lnTo>
                <a:lnTo>
                  <a:pt x="147" y="718"/>
                </a:lnTo>
                <a:lnTo>
                  <a:pt x="169" y="734"/>
                </a:lnTo>
                <a:lnTo>
                  <a:pt x="194" y="750"/>
                </a:lnTo>
                <a:lnTo>
                  <a:pt x="218" y="767"/>
                </a:lnTo>
                <a:lnTo>
                  <a:pt x="243" y="783"/>
                </a:lnTo>
                <a:lnTo>
                  <a:pt x="266" y="796"/>
                </a:lnTo>
                <a:lnTo>
                  <a:pt x="289" y="809"/>
                </a:lnTo>
                <a:lnTo>
                  <a:pt x="311" y="820"/>
                </a:lnTo>
                <a:lnTo>
                  <a:pt x="341" y="834"/>
                </a:lnTo>
                <a:lnTo>
                  <a:pt x="369" y="846"/>
                </a:lnTo>
                <a:lnTo>
                  <a:pt x="401" y="858"/>
                </a:lnTo>
                <a:lnTo>
                  <a:pt x="425" y="867"/>
                </a:lnTo>
                <a:lnTo>
                  <a:pt x="448" y="876"/>
                </a:lnTo>
                <a:lnTo>
                  <a:pt x="475" y="884"/>
                </a:lnTo>
                <a:lnTo>
                  <a:pt x="501" y="891"/>
                </a:lnTo>
                <a:lnTo>
                  <a:pt x="527" y="897"/>
                </a:lnTo>
                <a:lnTo>
                  <a:pt x="557" y="903"/>
                </a:lnTo>
                <a:lnTo>
                  <a:pt x="587" y="908"/>
                </a:lnTo>
                <a:lnTo>
                  <a:pt x="618" y="912"/>
                </a:lnTo>
                <a:lnTo>
                  <a:pt x="650" y="915"/>
                </a:lnTo>
                <a:lnTo>
                  <a:pt x="674" y="916"/>
                </a:lnTo>
                <a:lnTo>
                  <a:pt x="707" y="918"/>
                </a:lnTo>
                <a:lnTo>
                  <a:pt x="740" y="918"/>
                </a:lnTo>
                <a:lnTo>
                  <a:pt x="766" y="917"/>
                </a:lnTo>
                <a:lnTo>
                  <a:pt x="794" y="916"/>
                </a:lnTo>
                <a:lnTo>
                  <a:pt x="825" y="914"/>
                </a:lnTo>
                <a:lnTo>
                  <a:pt x="853" y="910"/>
                </a:lnTo>
                <a:lnTo>
                  <a:pt x="877" y="907"/>
                </a:lnTo>
                <a:close/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6023" name="Freeform 7"/>
          <p:cNvSpPr>
            <a:spLocks/>
          </p:cNvSpPr>
          <p:nvPr/>
        </p:nvSpPr>
        <p:spPr bwMode="auto">
          <a:xfrm rot="21223120" flipV="1">
            <a:off x="2716213" y="2046288"/>
            <a:ext cx="2770187" cy="838200"/>
          </a:xfrm>
          <a:custGeom>
            <a:avLst/>
            <a:gdLst>
              <a:gd name="T0" fmla="*/ 895 w 1745"/>
              <a:gd name="T1" fmla="*/ 904 h 918"/>
              <a:gd name="T2" fmla="*/ 943 w 1745"/>
              <a:gd name="T3" fmla="*/ 895 h 918"/>
              <a:gd name="T4" fmla="*/ 980 w 1745"/>
              <a:gd name="T5" fmla="*/ 886 h 918"/>
              <a:gd name="T6" fmla="*/ 1020 w 1745"/>
              <a:gd name="T7" fmla="*/ 875 h 918"/>
              <a:gd name="T8" fmla="*/ 1058 w 1745"/>
              <a:gd name="T9" fmla="*/ 861 h 918"/>
              <a:gd name="T10" fmla="*/ 1104 w 1745"/>
              <a:gd name="T11" fmla="*/ 843 h 918"/>
              <a:gd name="T12" fmla="*/ 1147 w 1745"/>
              <a:gd name="T13" fmla="*/ 824 h 918"/>
              <a:gd name="T14" fmla="*/ 1189 w 1745"/>
              <a:gd name="T15" fmla="*/ 803 h 918"/>
              <a:gd name="T16" fmla="*/ 1224 w 1745"/>
              <a:gd name="T17" fmla="*/ 781 h 918"/>
              <a:gd name="T18" fmla="*/ 1260 w 1745"/>
              <a:gd name="T19" fmla="*/ 758 h 918"/>
              <a:gd name="T20" fmla="*/ 1300 w 1745"/>
              <a:gd name="T21" fmla="*/ 730 h 918"/>
              <a:gd name="T22" fmla="*/ 1334 w 1745"/>
              <a:gd name="T23" fmla="*/ 704 h 918"/>
              <a:gd name="T24" fmla="*/ 1387 w 1745"/>
              <a:gd name="T25" fmla="*/ 660 h 918"/>
              <a:gd name="T26" fmla="*/ 1438 w 1745"/>
              <a:gd name="T27" fmla="*/ 606 h 918"/>
              <a:gd name="T28" fmla="*/ 1476 w 1745"/>
              <a:gd name="T29" fmla="*/ 561 h 918"/>
              <a:gd name="T30" fmla="*/ 1517 w 1745"/>
              <a:gd name="T31" fmla="*/ 509 h 918"/>
              <a:gd name="T32" fmla="*/ 1557 w 1745"/>
              <a:gd name="T33" fmla="*/ 449 h 918"/>
              <a:gd name="T34" fmla="*/ 1561 w 1745"/>
              <a:gd name="T35" fmla="*/ 0 h 918"/>
              <a:gd name="T36" fmla="*/ 1165 w 1745"/>
              <a:gd name="T37" fmla="*/ 220 h 918"/>
              <a:gd name="T38" fmla="*/ 1130 w 1745"/>
              <a:gd name="T39" fmla="*/ 265 h 918"/>
              <a:gd name="T40" fmla="*/ 1094 w 1745"/>
              <a:gd name="T41" fmla="*/ 306 h 918"/>
              <a:gd name="T42" fmla="*/ 1063 w 1745"/>
              <a:gd name="T43" fmla="*/ 338 h 918"/>
              <a:gd name="T44" fmla="*/ 1025 w 1745"/>
              <a:gd name="T45" fmla="*/ 367 h 918"/>
              <a:gd name="T46" fmla="*/ 981 w 1745"/>
              <a:gd name="T47" fmla="*/ 396 h 918"/>
              <a:gd name="T48" fmla="*/ 939 w 1745"/>
              <a:gd name="T49" fmla="*/ 420 h 918"/>
              <a:gd name="T50" fmla="*/ 898 w 1745"/>
              <a:gd name="T51" fmla="*/ 435 h 918"/>
              <a:gd name="T52" fmla="*/ 849 w 1745"/>
              <a:gd name="T53" fmla="*/ 450 h 918"/>
              <a:gd name="T54" fmla="*/ 791 w 1745"/>
              <a:gd name="T55" fmla="*/ 457 h 918"/>
              <a:gd name="T56" fmla="*/ 692 w 1745"/>
              <a:gd name="T57" fmla="*/ 460 h 918"/>
              <a:gd name="T58" fmla="*/ 610 w 1745"/>
              <a:gd name="T59" fmla="*/ 445 h 918"/>
              <a:gd name="T60" fmla="*/ 525 w 1745"/>
              <a:gd name="T61" fmla="*/ 415 h 918"/>
              <a:gd name="T62" fmla="*/ 449 w 1745"/>
              <a:gd name="T63" fmla="*/ 372 h 918"/>
              <a:gd name="T64" fmla="*/ 0 w 1745"/>
              <a:gd name="T65" fmla="*/ 580 h 918"/>
              <a:gd name="T66" fmla="*/ 41 w 1745"/>
              <a:gd name="T67" fmla="*/ 623 h 918"/>
              <a:gd name="T68" fmla="*/ 81 w 1745"/>
              <a:gd name="T69" fmla="*/ 662 h 918"/>
              <a:gd name="T70" fmla="*/ 125 w 1745"/>
              <a:gd name="T71" fmla="*/ 701 h 918"/>
              <a:gd name="T72" fmla="*/ 169 w 1745"/>
              <a:gd name="T73" fmla="*/ 734 h 918"/>
              <a:gd name="T74" fmla="*/ 218 w 1745"/>
              <a:gd name="T75" fmla="*/ 767 h 918"/>
              <a:gd name="T76" fmla="*/ 266 w 1745"/>
              <a:gd name="T77" fmla="*/ 796 h 918"/>
              <a:gd name="T78" fmla="*/ 311 w 1745"/>
              <a:gd name="T79" fmla="*/ 820 h 918"/>
              <a:gd name="T80" fmla="*/ 369 w 1745"/>
              <a:gd name="T81" fmla="*/ 846 h 918"/>
              <a:gd name="T82" fmla="*/ 425 w 1745"/>
              <a:gd name="T83" fmla="*/ 867 h 918"/>
              <a:gd name="T84" fmla="*/ 475 w 1745"/>
              <a:gd name="T85" fmla="*/ 884 h 918"/>
              <a:gd name="T86" fmla="*/ 527 w 1745"/>
              <a:gd name="T87" fmla="*/ 897 h 918"/>
              <a:gd name="T88" fmla="*/ 587 w 1745"/>
              <a:gd name="T89" fmla="*/ 908 h 918"/>
              <a:gd name="T90" fmla="*/ 650 w 1745"/>
              <a:gd name="T91" fmla="*/ 915 h 918"/>
              <a:gd name="T92" fmla="*/ 707 w 1745"/>
              <a:gd name="T93" fmla="*/ 918 h 918"/>
              <a:gd name="T94" fmla="*/ 766 w 1745"/>
              <a:gd name="T95" fmla="*/ 917 h 918"/>
              <a:gd name="T96" fmla="*/ 825 w 1745"/>
              <a:gd name="T97" fmla="*/ 914 h 918"/>
              <a:gd name="T98" fmla="*/ 877 w 1745"/>
              <a:gd name="T99" fmla="*/ 907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745" h="918">
                <a:moveTo>
                  <a:pt x="877" y="907"/>
                </a:moveTo>
                <a:lnTo>
                  <a:pt x="895" y="904"/>
                </a:lnTo>
                <a:lnTo>
                  <a:pt x="919" y="900"/>
                </a:lnTo>
                <a:lnTo>
                  <a:pt x="943" y="895"/>
                </a:lnTo>
                <a:lnTo>
                  <a:pt x="960" y="891"/>
                </a:lnTo>
                <a:lnTo>
                  <a:pt x="980" y="886"/>
                </a:lnTo>
                <a:lnTo>
                  <a:pt x="1000" y="880"/>
                </a:lnTo>
                <a:lnTo>
                  <a:pt x="1020" y="875"/>
                </a:lnTo>
                <a:lnTo>
                  <a:pt x="1038" y="869"/>
                </a:lnTo>
                <a:lnTo>
                  <a:pt x="1058" y="861"/>
                </a:lnTo>
                <a:lnTo>
                  <a:pt x="1083" y="852"/>
                </a:lnTo>
                <a:lnTo>
                  <a:pt x="1104" y="843"/>
                </a:lnTo>
                <a:lnTo>
                  <a:pt x="1124" y="834"/>
                </a:lnTo>
                <a:lnTo>
                  <a:pt x="1147" y="824"/>
                </a:lnTo>
                <a:lnTo>
                  <a:pt x="1169" y="813"/>
                </a:lnTo>
                <a:lnTo>
                  <a:pt x="1189" y="803"/>
                </a:lnTo>
                <a:lnTo>
                  <a:pt x="1207" y="791"/>
                </a:lnTo>
                <a:lnTo>
                  <a:pt x="1224" y="781"/>
                </a:lnTo>
                <a:lnTo>
                  <a:pt x="1241" y="769"/>
                </a:lnTo>
                <a:lnTo>
                  <a:pt x="1260" y="758"/>
                </a:lnTo>
                <a:lnTo>
                  <a:pt x="1281" y="744"/>
                </a:lnTo>
                <a:lnTo>
                  <a:pt x="1300" y="730"/>
                </a:lnTo>
                <a:lnTo>
                  <a:pt x="1318" y="716"/>
                </a:lnTo>
                <a:lnTo>
                  <a:pt x="1334" y="704"/>
                </a:lnTo>
                <a:lnTo>
                  <a:pt x="1362" y="682"/>
                </a:lnTo>
                <a:lnTo>
                  <a:pt x="1387" y="660"/>
                </a:lnTo>
                <a:lnTo>
                  <a:pt x="1412" y="635"/>
                </a:lnTo>
                <a:lnTo>
                  <a:pt x="1438" y="606"/>
                </a:lnTo>
                <a:lnTo>
                  <a:pt x="1456" y="585"/>
                </a:lnTo>
                <a:lnTo>
                  <a:pt x="1476" y="561"/>
                </a:lnTo>
                <a:lnTo>
                  <a:pt x="1498" y="535"/>
                </a:lnTo>
                <a:lnTo>
                  <a:pt x="1517" y="509"/>
                </a:lnTo>
                <a:lnTo>
                  <a:pt x="1535" y="481"/>
                </a:lnTo>
                <a:lnTo>
                  <a:pt x="1557" y="449"/>
                </a:lnTo>
                <a:lnTo>
                  <a:pt x="1745" y="559"/>
                </a:lnTo>
                <a:lnTo>
                  <a:pt x="1561" y="0"/>
                </a:lnTo>
                <a:lnTo>
                  <a:pt x="964" y="106"/>
                </a:lnTo>
                <a:lnTo>
                  <a:pt x="1165" y="220"/>
                </a:lnTo>
                <a:lnTo>
                  <a:pt x="1148" y="244"/>
                </a:lnTo>
                <a:lnTo>
                  <a:pt x="1130" y="265"/>
                </a:lnTo>
                <a:lnTo>
                  <a:pt x="1112" y="286"/>
                </a:lnTo>
                <a:lnTo>
                  <a:pt x="1094" y="306"/>
                </a:lnTo>
                <a:lnTo>
                  <a:pt x="1079" y="321"/>
                </a:lnTo>
                <a:lnTo>
                  <a:pt x="1063" y="338"/>
                </a:lnTo>
                <a:lnTo>
                  <a:pt x="1045" y="352"/>
                </a:lnTo>
                <a:lnTo>
                  <a:pt x="1025" y="367"/>
                </a:lnTo>
                <a:lnTo>
                  <a:pt x="1001" y="383"/>
                </a:lnTo>
                <a:lnTo>
                  <a:pt x="981" y="396"/>
                </a:lnTo>
                <a:lnTo>
                  <a:pt x="964" y="406"/>
                </a:lnTo>
                <a:lnTo>
                  <a:pt x="939" y="420"/>
                </a:lnTo>
                <a:lnTo>
                  <a:pt x="917" y="429"/>
                </a:lnTo>
                <a:lnTo>
                  <a:pt x="898" y="435"/>
                </a:lnTo>
                <a:lnTo>
                  <a:pt x="878" y="442"/>
                </a:lnTo>
                <a:lnTo>
                  <a:pt x="849" y="450"/>
                </a:lnTo>
                <a:lnTo>
                  <a:pt x="820" y="454"/>
                </a:lnTo>
                <a:lnTo>
                  <a:pt x="791" y="457"/>
                </a:lnTo>
                <a:lnTo>
                  <a:pt x="748" y="459"/>
                </a:lnTo>
                <a:lnTo>
                  <a:pt x="692" y="460"/>
                </a:lnTo>
                <a:lnTo>
                  <a:pt x="649" y="454"/>
                </a:lnTo>
                <a:lnTo>
                  <a:pt x="610" y="445"/>
                </a:lnTo>
                <a:lnTo>
                  <a:pt x="565" y="432"/>
                </a:lnTo>
                <a:lnTo>
                  <a:pt x="525" y="415"/>
                </a:lnTo>
                <a:lnTo>
                  <a:pt x="485" y="395"/>
                </a:lnTo>
                <a:lnTo>
                  <a:pt x="449" y="372"/>
                </a:lnTo>
                <a:lnTo>
                  <a:pt x="414" y="341"/>
                </a:lnTo>
                <a:lnTo>
                  <a:pt x="0" y="580"/>
                </a:lnTo>
                <a:lnTo>
                  <a:pt x="17" y="600"/>
                </a:lnTo>
                <a:lnTo>
                  <a:pt x="41" y="623"/>
                </a:lnTo>
                <a:lnTo>
                  <a:pt x="61" y="643"/>
                </a:lnTo>
                <a:lnTo>
                  <a:pt x="81" y="662"/>
                </a:lnTo>
                <a:lnTo>
                  <a:pt x="101" y="681"/>
                </a:lnTo>
                <a:lnTo>
                  <a:pt x="125" y="701"/>
                </a:lnTo>
                <a:lnTo>
                  <a:pt x="147" y="718"/>
                </a:lnTo>
                <a:lnTo>
                  <a:pt x="169" y="734"/>
                </a:lnTo>
                <a:lnTo>
                  <a:pt x="194" y="750"/>
                </a:lnTo>
                <a:lnTo>
                  <a:pt x="218" y="767"/>
                </a:lnTo>
                <a:lnTo>
                  <a:pt x="243" y="783"/>
                </a:lnTo>
                <a:lnTo>
                  <a:pt x="266" y="796"/>
                </a:lnTo>
                <a:lnTo>
                  <a:pt x="289" y="809"/>
                </a:lnTo>
                <a:lnTo>
                  <a:pt x="311" y="820"/>
                </a:lnTo>
                <a:lnTo>
                  <a:pt x="341" y="834"/>
                </a:lnTo>
                <a:lnTo>
                  <a:pt x="369" y="846"/>
                </a:lnTo>
                <a:lnTo>
                  <a:pt x="401" y="858"/>
                </a:lnTo>
                <a:lnTo>
                  <a:pt x="425" y="867"/>
                </a:lnTo>
                <a:lnTo>
                  <a:pt x="448" y="876"/>
                </a:lnTo>
                <a:lnTo>
                  <a:pt x="475" y="884"/>
                </a:lnTo>
                <a:lnTo>
                  <a:pt x="501" y="891"/>
                </a:lnTo>
                <a:lnTo>
                  <a:pt x="527" y="897"/>
                </a:lnTo>
                <a:lnTo>
                  <a:pt x="557" y="903"/>
                </a:lnTo>
                <a:lnTo>
                  <a:pt x="587" y="908"/>
                </a:lnTo>
                <a:lnTo>
                  <a:pt x="618" y="912"/>
                </a:lnTo>
                <a:lnTo>
                  <a:pt x="650" y="915"/>
                </a:lnTo>
                <a:lnTo>
                  <a:pt x="674" y="916"/>
                </a:lnTo>
                <a:lnTo>
                  <a:pt x="707" y="918"/>
                </a:lnTo>
                <a:lnTo>
                  <a:pt x="740" y="918"/>
                </a:lnTo>
                <a:lnTo>
                  <a:pt x="766" y="917"/>
                </a:lnTo>
                <a:lnTo>
                  <a:pt x="794" y="916"/>
                </a:lnTo>
                <a:lnTo>
                  <a:pt x="825" y="914"/>
                </a:lnTo>
                <a:lnTo>
                  <a:pt x="853" y="910"/>
                </a:lnTo>
                <a:lnTo>
                  <a:pt x="877" y="907"/>
                </a:lnTo>
                <a:close/>
              </a:path>
            </a:pathLst>
          </a:custGeom>
          <a:solidFill>
            <a:srgbClr val="FF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6024" name="Freeform 8"/>
          <p:cNvSpPr>
            <a:spLocks/>
          </p:cNvSpPr>
          <p:nvPr/>
        </p:nvSpPr>
        <p:spPr bwMode="auto">
          <a:xfrm rot="4925448" flipV="1">
            <a:off x="4215606" y="3417094"/>
            <a:ext cx="2770188" cy="838200"/>
          </a:xfrm>
          <a:custGeom>
            <a:avLst/>
            <a:gdLst>
              <a:gd name="T0" fmla="*/ 895 w 1745"/>
              <a:gd name="T1" fmla="*/ 904 h 918"/>
              <a:gd name="T2" fmla="*/ 943 w 1745"/>
              <a:gd name="T3" fmla="*/ 895 h 918"/>
              <a:gd name="T4" fmla="*/ 980 w 1745"/>
              <a:gd name="T5" fmla="*/ 886 h 918"/>
              <a:gd name="T6" fmla="*/ 1020 w 1745"/>
              <a:gd name="T7" fmla="*/ 875 h 918"/>
              <a:gd name="T8" fmla="*/ 1058 w 1745"/>
              <a:gd name="T9" fmla="*/ 861 h 918"/>
              <a:gd name="T10" fmla="*/ 1104 w 1745"/>
              <a:gd name="T11" fmla="*/ 843 h 918"/>
              <a:gd name="T12" fmla="*/ 1147 w 1745"/>
              <a:gd name="T13" fmla="*/ 824 h 918"/>
              <a:gd name="T14" fmla="*/ 1189 w 1745"/>
              <a:gd name="T15" fmla="*/ 803 h 918"/>
              <a:gd name="T16" fmla="*/ 1224 w 1745"/>
              <a:gd name="T17" fmla="*/ 781 h 918"/>
              <a:gd name="T18" fmla="*/ 1260 w 1745"/>
              <a:gd name="T19" fmla="*/ 758 h 918"/>
              <a:gd name="T20" fmla="*/ 1300 w 1745"/>
              <a:gd name="T21" fmla="*/ 730 h 918"/>
              <a:gd name="T22" fmla="*/ 1334 w 1745"/>
              <a:gd name="T23" fmla="*/ 704 h 918"/>
              <a:gd name="T24" fmla="*/ 1387 w 1745"/>
              <a:gd name="T25" fmla="*/ 660 h 918"/>
              <a:gd name="T26" fmla="*/ 1438 w 1745"/>
              <a:gd name="T27" fmla="*/ 606 h 918"/>
              <a:gd name="T28" fmla="*/ 1476 w 1745"/>
              <a:gd name="T29" fmla="*/ 561 h 918"/>
              <a:gd name="T30" fmla="*/ 1517 w 1745"/>
              <a:gd name="T31" fmla="*/ 509 h 918"/>
              <a:gd name="T32" fmla="*/ 1557 w 1745"/>
              <a:gd name="T33" fmla="*/ 449 h 918"/>
              <a:gd name="T34" fmla="*/ 1561 w 1745"/>
              <a:gd name="T35" fmla="*/ 0 h 918"/>
              <a:gd name="T36" fmla="*/ 1165 w 1745"/>
              <a:gd name="T37" fmla="*/ 220 h 918"/>
              <a:gd name="T38" fmla="*/ 1130 w 1745"/>
              <a:gd name="T39" fmla="*/ 265 h 918"/>
              <a:gd name="T40" fmla="*/ 1094 w 1745"/>
              <a:gd name="T41" fmla="*/ 306 h 918"/>
              <a:gd name="T42" fmla="*/ 1063 w 1745"/>
              <a:gd name="T43" fmla="*/ 338 h 918"/>
              <a:gd name="T44" fmla="*/ 1025 w 1745"/>
              <a:gd name="T45" fmla="*/ 367 h 918"/>
              <a:gd name="T46" fmla="*/ 981 w 1745"/>
              <a:gd name="T47" fmla="*/ 396 h 918"/>
              <a:gd name="T48" fmla="*/ 939 w 1745"/>
              <a:gd name="T49" fmla="*/ 420 h 918"/>
              <a:gd name="T50" fmla="*/ 898 w 1745"/>
              <a:gd name="T51" fmla="*/ 435 h 918"/>
              <a:gd name="T52" fmla="*/ 849 w 1745"/>
              <a:gd name="T53" fmla="*/ 450 h 918"/>
              <a:gd name="T54" fmla="*/ 791 w 1745"/>
              <a:gd name="T55" fmla="*/ 457 h 918"/>
              <a:gd name="T56" fmla="*/ 692 w 1745"/>
              <a:gd name="T57" fmla="*/ 460 h 918"/>
              <a:gd name="T58" fmla="*/ 610 w 1745"/>
              <a:gd name="T59" fmla="*/ 445 h 918"/>
              <a:gd name="T60" fmla="*/ 525 w 1745"/>
              <a:gd name="T61" fmla="*/ 415 h 918"/>
              <a:gd name="T62" fmla="*/ 449 w 1745"/>
              <a:gd name="T63" fmla="*/ 372 h 918"/>
              <a:gd name="T64" fmla="*/ 0 w 1745"/>
              <a:gd name="T65" fmla="*/ 580 h 918"/>
              <a:gd name="T66" fmla="*/ 41 w 1745"/>
              <a:gd name="T67" fmla="*/ 623 h 918"/>
              <a:gd name="T68" fmla="*/ 81 w 1745"/>
              <a:gd name="T69" fmla="*/ 662 h 918"/>
              <a:gd name="T70" fmla="*/ 125 w 1745"/>
              <a:gd name="T71" fmla="*/ 701 h 918"/>
              <a:gd name="T72" fmla="*/ 169 w 1745"/>
              <a:gd name="T73" fmla="*/ 734 h 918"/>
              <a:gd name="T74" fmla="*/ 218 w 1745"/>
              <a:gd name="T75" fmla="*/ 767 h 918"/>
              <a:gd name="T76" fmla="*/ 266 w 1745"/>
              <a:gd name="T77" fmla="*/ 796 h 918"/>
              <a:gd name="T78" fmla="*/ 311 w 1745"/>
              <a:gd name="T79" fmla="*/ 820 h 918"/>
              <a:gd name="T80" fmla="*/ 369 w 1745"/>
              <a:gd name="T81" fmla="*/ 846 h 918"/>
              <a:gd name="T82" fmla="*/ 425 w 1745"/>
              <a:gd name="T83" fmla="*/ 867 h 918"/>
              <a:gd name="T84" fmla="*/ 475 w 1745"/>
              <a:gd name="T85" fmla="*/ 884 h 918"/>
              <a:gd name="T86" fmla="*/ 527 w 1745"/>
              <a:gd name="T87" fmla="*/ 897 h 918"/>
              <a:gd name="T88" fmla="*/ 587 w 1745"/>
              <a:gd name="T89" fmla="*/ 908 h 918"/>
              <a:gd name="T90" fmla="*/ 650 w 1745"/>
              <a:gd name="T91" fmla="*/ 915 h 918"/>
              <a:gd name="T92" fmla="*/ 707 w 1745"/>
              <a:gd name="T93" fmla="*/ 918 h 918"/>
              <a:gd name="T94" fmla="*/ 766 w 1745"/>
              <a:gd name="T95" fmla="*/ 917 h 918"/>
              <a:gd name="T96" fmla="*/ 825 w 1745"/>
              <a:gd name="T97" fmla="*/ 914 h 918"/>
              <a:gd name="T98" fmla="*/ 877 w 1745"/>
              <a:gd name="T99" fmla="*/ 907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745" h="918">
                <a:moveTo>
                  <a:pt x="877" y="907"/>
                </a:moveTo>
                <a:lnTo>
                  <a:pt x="895" y="904"/>
                </a:lnTo>
                <a:lnTo>
                  <a:pt x="919" y="900"/>
                </a:lnTo>
                <a:lnTo>
                  <a:pt x="943" y="895"/>
                </a:lnTo>
                <a:lnTo>
                  <a:pt x="960" y="891"/>
                </a:lnTo>
                <a:lnTo>
                  <a:pt x="980" y="886"/>
                </a:lnTo>
                <a:lnTo>
                  <a:pt x="1000" y="880"/>
                </a:lnTo>
                <a:lnTo>
                  <a:pt x="1020" y="875"/>
                </a:lnTo>
                <a:lnTo>
                  <a:pt x="1038" y="869"/>
                </a:lnTo>
                <a:lnTo>
                  <a:pt x="1058" y="861"/>
                </a:lnTo>
                <a:lnTo>
                  <a:pt x="1083" y="852"/>
                </a:lnTo>
                <a:lnTo>
                  <a:pt x="1104" y="843"/>
                </a:lnTo>
                <a:lnTo>
                  <a:pt x="1124" y="834"/>
                </a:lnTo>
                <a:lnTo>
                  <a:pt x="1147" y="824"/>
                </a:lnTo>
                <a:lnTo>
                  <a:pt x="1169" y="813"/>
                </a:lnTo>
                <a:lnTo>
                  <a:pt x="1189" y="803"/>
                </a:lnTo>
                <a:lnTo>
                  <a:pt x="1207" y="791"/>
                </a:lnTo>
                <a:lnTo>
                  <a:pt x="1224" y="781"/>
                </a:lnTo>
                <a:lnTo>
                  <a:pt x="1241" y="769"/>
                </a:lnTo>
                <a:lnTo>
                  <a:pt x="1260" y="758"/>
                </a:lnTo>
                <a:lnTo>
                  <a:pt x="1281" y="744"/>
                </a:lnTo>
                <a:lnTo>
                  <a:pt x="1300" y="730"/>
                </a:lnTo>
                <a:lnTo>
                  <a:pt x="1318" y="716"/>
                </a:lnTo>
                <a:lnTo>
                  <a:pt x="1334" y="704"/>
                </a:lnTo>
                <a:lnTo>
                  <a:pt x="1362" y="682"/>
                </a:lnTo>
                <a:lnTo>
                  <a:pt x="1387" y="660"/>
                </a:lnTo>
                <a:lnTo>
                  <a:pt x="1412" y="635"/>
                </a:lnTo>
                <a:lnTo>
                  <a:pt x="1438" y="606"/>
                </a:lnTo>
                <a:lnTo>
                  <a:pt x="1456" y="585"/>
                </a:lnTo>
                <a:lnTo>
                  <a:pt x="1476" y="561"/>
                </a:lnTo>
                <a:lnTo>
                  <a:pt x="1498" y="535"/>
                </a:lnTo>
                <a:lnTo>
                  <a:pt x="1517" y="509"/>
                </a:lnTo>
                <a:lnTo>
                  <a:pt x="1535" y="481"/>
                </a:lnTo>
                <a:lnTo>
                  <a:pt x="1557" y="449"/>
                </a:lnTo>
                <a:lnTo>
                  <a:pt x="1745" y="559"/>
                </a:lnTo>
                <a:lnTo>
                  <a:pt x="1561" y="0"/>
                </a:lnTo>
                <a:lnTo>
                  <a:pt x="964" y="106"/>
                </a:lnTo>
                <a:lnTo>
                  <a:pt x="1165" y="220"/>
                </a:lnTo>
                <a:lnTo>
                  <a:pt x="1148" y="244"/>
                </a:lnTo>
                <a:lnTo>
                  <a:pt x="1130" y="265"/>
                </a:lnTo>
                <a:lnTo>
                  <a:pt x="1112" y="286"/>
                </a:lnTo>
                <a:lnTo>
                  <a:pt x="1094" y="306"/>
                </a:lnTo>
                <a:lnTo>
                  <a:pt x="1079" y="321"/>
                </a:lnTo>
                <a:lnTo>
                  <a:pt x="1063" y="338"/>
                </a:lnTo>
                <a:lnTo>
                  <a:pt x="1045" y="352"/>
                </a:lnTo>
                <a:lnTo>
                  <a:pt x="1025" y="367"/>
                </a:lnTo>
                <a:lnTo>
                  <a:pt x="1001" y="383"/>
                </a:lnTo>
                <a:lnTo>
                  <a:pt x="981" y="396"/>
                </a:lnTo>
                <a:lnTo>
                  <a:pt x="964" y="406"/>
                </a:lnTo>
                <a:lnTo>
                  <a:pt x="939" y="420"/>
                </a:lnTo>
                <a:lnTo>
                  <a:pt x="917" y="429"/>
                </a:lnTo>
                <a:lnTo>
                  <a:pt x="898" y="435"/>
                </a:lnTo>
                <a:lnTo>
                  <a:pt x="878" y="442"/>
                </a:lnTo>
                <a:lnTo>
                  <a:pt x="849" y="450"/>
                </a:lnTo>
                <a:lnTo>
                  <a:pt x="820" y="454"/>
                </a:lnTo>
                <a:lnTo>
                  <a:pt x="791" y="457"/>
                </a:lnTo>
                <a:lnTo>
                  <a:pt x="748" y="459"/>
                </a:lnTo>
                <a:lnTo>
                  <a:pt x="692" y="460"/>
                </a:lnTo>
                <a:lnTo>
                  <a:pt x="649" y="454"/>
                </a:lnTo>
                <a:lnTo>
                  <a:pt x="610" y="445"/>
                </a:lnTo>
                <a:lnTo>
                  <a:pt x="565" y="432"/>
                </a:lnTo>
                <a:lnTo>
                  <a:pt x="525" y="415"/>
                </a:lnTo>
                <a:lnTo>
                  <a:pt x="485" y="395"/>
                </a:lnTo>
                <a:lnTo>
                  <a:pt x="449" y="372"/>
                </a:lnTo>
                <a:lnTo>
                  <a:pt x="414" y="341"/>
                </a:lnTo>
                <a:lnTo>
                  <a:pt x="0" y="580"/>
                </a:lnTo>
                <a:lnTo>
                  <a:pt x="17" y="600"/>
                </a:lnTo>
                <a:lnTo>
                  <a:pt x="41" y="623"/>
                </a:lnTo>
                <a:lnTo>
                  <a:pt x="61" y="643"/>
                </a:lnTo>
                <a:lnTo>
                  <a:pt x="81" y="662"/>
                </a:lnTo>
                <a:lnTo>
                  <a:pt x="101" y="681"/>
                </a:lnTo>
                <a:lnTo>
                  <a:pt x="125" y="701"/>
                </a:lnTo>
                <a:lnTo>
                  <a:pt x="147" y="718"/>
                </a:lnTo>
                <a:lnTo>
                  <a:pt x="169" y="734"/>
                </a:lnTo>
                <a:lnTo>
                  <a:pt x="194" y="750"/>
                </a:lnTo>
                <a:lnTo>
                  <a:pt x="218" y="767"/>
                </a:lnTo>
                <a:lnTo>
                  <a:pt x="243" y="783"/>
                </a:lnTo>
                <a:lnTo>
                  <a:pt x="266" y="796"/>
                </a:lnTo>
                <a:lnTo>
                  <a:pt x="289" y="809"/>
                </a:lnTo>
                <a:lnTo>
                  <a:pt x="311" y="820"/>
                </a:lnTo>
                <a:lnTo>
                  <a:pt x="341" y="834"/>
                </a:lnTo>
                <a:lnTo>
                  <a:pt x="369" y="846"/>
                </a:lnTo>
                <a:lnTo>
                  <a:pt x="401" y="858"/>
                </a:lnTo>
                <a:lnTo>
                  <a:pt x="425" y="867"/>
                </a:lnTo>
                <a:lnTo>
                  <a:pt x="448" y="876"/>
                </a:lnTo>
                <a:lnTo>
                  <a:pt x="475" y="884"/>
                </a:lnTo>
                <a:lnTo>
                  <a:pt x="501" y="891"/>
                </a:lnTo>
                <a:lnTo>
                  <a:pt x="527" y="897"/>
                </a:lnTo>
                <a:lnTo>
                  <a:pt x="557" y="903"/>
                </a:lnTo>
                <a:lnTo>
                  <a:pt x="587" y="908"/>
                </a:lnTo>
                <a:lnTo>
                  <a:pt x="618" y="912"/>
                </a:lnTo>
                <a:lnTo>
                  <a:pt x="650" y="915"/>
                </a:lnTo>
                <a:lnTo>
                  <a:pt x="674" y="916"/>
                </a:lnTo>
                <a:lnTo>
                  <a:pt x="707" y="918"/>
                </a:lnTo>
                <a:lnTo>
                  <a:pt x="740" y="918"/>
                </a:lnTo>
                <a:lnTo>
                  <a:pt x="766" y="917"/>
                </a:lnTo>
                <a:lnTo>
                  <a:pt x="794" y="916"/>
                </a:lnTo>
                <a:lnTo>
                  <a:pt x="825" y="914"/>
                </a:lnTo>
                <a:lnTo>
                  <a:pt x="853" y="910"/>
                </a:lnTo>
                <a:lnTo>
                  <a:pt x="877" y="907"/>
                </a:lnTo>
                <a:close/>
              </a:path>
            </a:pathLst>
          </a:cu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6025" name="Freeform 9"/>
          <p:cNvSpPr>
            <a:spLocks/>
          </p:cNvSpPr>
          <p:nvPr/>
        </p:nvSpPr>
        <p:spPr bwMode="auto">
          <a:xfrm rot="4925448" flipH="1">
            <a:off x="1243806" y="3469482"/>
            <a:ext cx="2770187" cy="838200"/>
          </a:xfrm>
          <a:custGeom>
            <a:avLst/>
            <a:gdLst>
              <a:gd name="T0" fmla="*/ 895 w 1745"/>
              <a:gd name="T1" fmla="*/ 904 h 918"/>
              <a:gd name="T2" fmla="*/ 943 w 1745"/>
              <a:gd name="T3" fmla="*/ 895 h 918"/>
              <a:gd name="T4" fmla="*/ 980 w 1745"/>
              <a:gd name="T5" fmla="*/ 886 h 918"/>
              <a:gd name="T6" fmla="*/ 1020 w 1745"/>
              <a:gd name="T7" fmla="*/ 875 h 918"/>
              <a:gd name="T8" fmla="*/ 1058 w 1745"/>
              <a:gd name="T9" fmla="*/ 861 h 918"/>
              <a:gd name="T10" fmla="*/ 1104 w 1745"/>
              <a:gd name="T11" fmla="*/ 843 h 918"/>
              <a:gd name="T12" fmla="*/ 1147 w 1745"/>
              <a:gd name="T13" fmla="*/ 824 h 918"/>
              <a:gd name="T14" fmla="*/ 1189 w 1745"/>
              <a:gd name="T15" fmla="*/ 803 h 918"/>
              <a:gd name="T16" fmla="*/ 1224 w 1745"/>
              <a:gd name="T17" fmla="*/ 781 h 918"/>
              <a:gd name="T18" fmla="*/ 1260 w 1745"/>
              <a:gd name="T19" fmla="*/ 758 h 918"/>
              <a:gd name="T20" fmla="*/ 1300 w 1745"/>
              <a:gd name="T21" fmla="*/ 730 h 918"/>
              <a:gd name="T22" fmla="*/ 1334 w 1745"/>
              <a:gd name="T23" fmla="*/ 704 h 918"/>
              <a:gd name="T24" fmla="*/ 1387 w 1745"/>
              <a:gd name="T25" fmla="*/ 660 h 918"/>
              <a:gd name="T26" fmla="*/ 1438 w 1745"/>
              <a:gd name="T27" fmla="*/ 606 h 918"/>
              <a:gd name="T28" fmla="*/ 1476 w 1745"/>
              <a:gd name="T29" fmla="*/ 561 h 918"/>
              <a:gd name="T30" fmla="*/ 1517 w 1745"/>
              <a:gd name="T31" fmla="*/ 509 h 918"/>
              <a:gd name="T32" fmla="*/ 1557 w 1745"/>
              <a:gd name="T33" fmla="*/ 449 h 918"/>
              <a:gd name="T34" fmla="*/ 1561 w 1745"/>
              <a:gd name="T35" fmla="*/ 0 h 918"/>
              <a:gd name="T36" fmla="*/ 1165 w 1745"/>
              <a:gd name="T37" fmla="*/ 220 h 918"/>
              <a:gd name="T38" fmla="*/ 1130 w 1745"/>
              <a:gd name="T39" fmla="*/ 265 h 918"/>
              <a:gd name="T40" fmla="*/ 1094 w 1745"/>
              <a:gd name="T41" fmla="*/ 306 h 918"/>
              <a:gd name="T42" fmla="*/ 1063 w 1745"/>
              <a:gd name="T43" fmla="*/ 338 h 918"/>
              <a:gd name="T44" fmla="*/ 1025 w 1745"/>
              <a:gd name="T45" fmla="*/ 367 h 918"/>
              <a:gd name="T46" fmla="*/ 981 w 1745"/>
              <a:gd name="T47" fmla="*/ 396 h 918"/>
              <a:gd name="T48" fmla="*/ 939 w 1745"/>
              <a:gd name="T49" fmla="*/ 420 h 918"/>
              <a:gd name="T50" fmla="*/ 898 w 1745"/>
              <a:gd name="T51" fmla="*/ 435 h 918"/>
              <a:gd name="T52" fmla="*/ 849 w 1745"/>
              <a:gd name="T53" fmla="*/ 450 h 918"/>
              <a:gd name="T54" fmla="*/ 791 w 1745"/>
              <a:gd name="T55" fmla="*/ 457 h 918"/>
              <a:gd name="T56" fmla="*/ 692 w 1745"/>
              <a:gd name="T57" fmla="*/ 460 h 918"/>
              <a:gd name="T58" fmla="*/ 610 w 1745"/>
              <a:gd name="T59" fmla="*/ 445 h 918"/>
              <a:gd name="T60" fmla="*/ 525 w 1745"/>
              <a:gd name="T61" fmla="*/ 415 h 918"/>
              <a:gd name="T62" fmla="*/ 449 w 1745"/>
              <a:gd name="T63" fmla="*/ 372 h 918"/>
              <a:gd name="T64" fmla="*/ 0 w 1745"/>
              <a:gd name="T65" fmla="*/ 580 h 918"/>
              <a:gd name="T66" fmla="*/ 41 w 1745"/>
              <a:gd name="T67" fmla="*/ 623 h 918"/>
              <a:gd name="T68" fmla="*/ 81 w 1745"/>
              <a:gd name="T69" fmla="*/ 662 h 918"/>
              <a:gd name="T70" fmla="*/ 125 w 1745"/>
              <a:gd name="T71" fmla="*/ 701 h 918"/>
              <a:gd name="T72" fmla="*/ 169 w 1745"/>
              <a:gd name="T73" fmla="*/ 734 h 918"/>
              <a:gd name="T74" fmla="*/ 218 w 1745"/>
              <a:gd name="T75" fmla="*/ 767 h 918"/>
              <a:gd name="T76" fmla="*/ 266 w 1745"/>
              <a:gd name="T77" fmla="*/ 796 h 918"/>
              <a:gd name="T78" fmla="*/ 311 w 1745"/>
              <a:gd name="T79" fmla="*/ 820 h 918"/>
              <a:gd name="T80" fmla="*/ 369 w 1745"/>
              <a:gd name="T81" fmla="*/ 846 h 918"/>
              <a:gd name="T82" fmla="*/ 425 w 1745"/>
              <a:gd name="T83" fmla="*/ 867 h 918"/>
              <a:gd name="T84" fmla="*/ 475 w 1745"/>
              <a:gd name="T85" fmla="*/ 884 h 918"/>
              <a:gd name="T86" fmla="*/ 527 w 1745"/>
              <a:gd name="T87" fmla="*/ 897 h 918"/>
              <a:gd name="T88" fmla="*/ 587 w 1745"/>
              <a:gd name="T89" fmla="*/ 908 h 918"/>
              <a:gd name="T90" fmla="*/ 650 w 1745"/>
              <a:gd name="T91" fmla="*/ 915 h 918"/>
              <a:gd name="T92" fmla="*/ 707 w 1745"/>
              <a:gd name="T93" fmla="*/ 918 h 918"/>
              <a:gd name="T94" fmla="*/ 766 w 1745"/>
              <a:gd name="T95" fmla="*/ 917 h 918"/>
              <a:gd name="T96" fmla="*/ 825 w 1745"/>
              <a:gd name="T97" fmla="*/ 914 h 918"/>
              <a:gd name="T98" fmla="*/ 877 w 1745"/>
              <a:gd name="T99" fmla="*/ 907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745" h="918">
                <a:moveTo>
                  <a:pt x="877" y="907"/>
                </a:moveTo>
                <a:lnTo>
                  <a:pt x="895" y="904"/>
                </a:lnTo>
                <a:lnTo>
                  <a:pt x="919" y="900"/>
                </a:lnTo>
                <a:lnTo>
                  <a:pt x="943" y="895"/>
                </a:lnTo>
                <a:lnTo>
                  <a:pt x="960" y="891"/>
                </a:lnTo>
                <a:lnTo>
                  <a:pt x="980" y="886"/>
                </a:lnTo>
                <a:lnTo>
                  <a:pt x="1000" y="880"/>
                </a:lnTo>
                <a:lnTo>
                  <a:pt x="1020" y="875"/>
                </a:lnTo>
                <a:lnTo>
                  <a:pt x="1038" y="869"/>
                </a:lnTo>
                <a:lnTo>
                  <a:pt x="1058" y="861"/>
                </a:lnTo>
                <a:lnTo>
                  <a:pt x="1083" y="852"/>
                </a:lnTo>
                <a:lnTo>
                  <a:pt x="1104" y="843"/>
                </a:lnTo>
                <a:lnTo>
                  <a:pt x="1124" y="834"/>
                </a:lnTo>
                <a:lnTo>
                  <a:pt x="1147" y="824"/>
                </a:lnTo>
                <a:lnTo>
                  <a:pt x="1169" y="813"/>
                </a:lnTo>
                <a:lnTo>
                  <a:pt x="1189" y="803"/>
                </a:lnTo>
                <a:lnTo>
                  <a:pt x="1207" y="791"/>
                </a:lnTo>
                <a:lnTo>
                  <a:pt x="1224" y="781"/>
                </a:lnTo>
                <a:lnTo>
                  <a:pt x="1241" y="769"/>
                </a:lnTo>
                <a:lnTo>
                  <a:pt x="1260" y="758"/>
                </a:lnTo>
                <a:lnTo>
                  <a:pt x="1281" y="744"/>
                </a:lnTo>
                <a:lnTo>
                  <a:pt x="1300" y="730"/>
                </a:lnTo>
                <a:lnTo>
                  <a:pt x="1318" y="716"/>
                </a:lnTo>
                <a:lnTo>
                  <a:pt x="1334" y="704"/>
                </a:lnTo>
                <a:lnTo>
                  <a:pt x="1362" y="682"/>
                </a:lnTo>
                <a:lnTo>
                  <a:pt x="1387" y="660"/>
                </a:lnTo>
                <a:lnTo>
                  <a:pt x="1412" y="635"/>
                </a:lnTo>
                <a:lnTo>
                  <a:pt x="1438" y="606"/>
                </a:lnTo>
                <a:lnTo>
                  <a:pt x="1456" y="585"/>
                </a:lnTo>
                <a:lnTo>
                  <a:pt x="1476" y="561"/>
                </a:lnTo>
                <a:lnTo>
                  <a:pt x="1498" y="535"/>
                </a:lnTo>
                <a:lnTo>
                  <a:pt x="1517" y="509"/>
                </a:lnTo>
                <a:lnTo>
                  <a:pt x="1535" y="481"/>
                </a:lnTo>
                <a:lnTo>
                  <a:pt x="1557" y="449"/>
                </a:lnTo>
                <a:lnTo>
                  <a:pt x="1745" y="559"/>
                </a:lnTo>
                <a:lnTo>
                  <a:pt x="1561" y="0"/>
                </a:lnTo>
                <a:lnTo>
                  <a:pt x="964" y="106"/>
                </a:lnTo>
                <a:lnTo>
                  <a:pt x="1165" y="220"/>
                </a:lnTo>
                <a:lnTo>
                  <a:pt x="1148" y="244"/>
                </a:lnTo>
                <a:lnTo>
                  <a:pt x="1130" y="265"/>
                </a:lnTo>
                <a:lnTo>
                  <a:pt x="1112" y="286"/>
                </a:lnTo>
                <a:lnTo>
                  <a:pt x="1094" y="306"/>
                </a:lnTo>
                <a:lnTo>
                  <a:pt x="1079" y="321"/>
                </a:lnTo>
                <a:lnTo>
                  <a:pt x="1063" y="338"/>
                </a:lnTo>
                <a:lnTo>
                  <a:pt x="1045" y="352"/>
                </a:lnTo>
                <a:lnTo>
                  <a:pt x="1025" y="367"/>
                </a:lnTo>
                <a:lnTo>
                  <a:pt x="1001" y="383"/>
                </a:lnTo>
                <a:lnTo>
                  <a:pt x="981" y="396"/>
                </a:lnTo>
                <a:lnTo>
                  <a:pt x="964" y="406"/>
                </a:lnTo>
                <a:lnTo>
                  <a:pt x="939" y="420"/>
                </a:lnTo>
                <a:lnTo>
                  <a:pt x="917" y="429"/>
                </a:lnTo>
                <a:lnTo>
                  <a:pt x="898" y="435"/>
                </a:lnTo>
                <a:lnTo>
                  <a:pt x="878" y="442"/>
                </a:lnTo>
                <a:lnTo>
                  <a:pt x="849" y="450"/>
                </a:lnTo>
                <a:lnTo>
                  <a:pt x="820" y="454"/>
                </a:lnTo>
                <a:lnTo>
                  <a:pt x="791" y="457"/>
                </a:lnTo>
                <a:lnTo>
                  <a:pt x="748" y="459"/>
                </a:lnTo>
                <a:lnTo>
                  <a:pt x="692" y="460"/>
                </a:lnTo>
                <a:lnTo>
                  <a:pt x="649" y="454"/>
                </a:lnTo>
                <a:lnTo>
                  <a:pt x="610" y="445"/>
                </a:lnTo>
                <a:lnTo>
                  <a:pt x="565" y="432"/>
                </a:lnTo>
                <a:lnTo>
                  <a:pt x="525" y="415"/>
                </a:lnTo>
                <a:lnTo>
                  <a:pt x="485" y="395"/>
                </a:lnTo>
                <a:lnTo>
                  <a:pt x="449" y="372"/>
                </a:lnTo>
                <a:lnTo>
                  <a:pt x="414" y="341"/>
                </a:lnTo>
                <a:lnTo>
                  <a:pt x="0" y="580"/>
                </a:lnTo>
                <a:lnTo>
                  <a:pt x="17" y="600"/>
                </a:lnTo>
                <a:lnTo>
                  <a:pt x="41" y="623"/>
                </a:lnTo>
                <a:lnTo>
                  <a:pt x="61" y="643"/>
                </a:lnTo>
                <a:lnTo>
                  <a:pt x="81" y="662"/>
                </a:lnTo>
                <a:lnTo>
                  <a:pt x="101" y="681"/>
                </a:lnTo>
                <a:lnTo>
                  <a:pt x="125" y="701"/>
                </a:lnTo>
                <a:lnTo>
                  <a:pt x="147" y="718"/>
                </a:lnTo>
                <a:lnTo>
                  <a:pt x="169" y="734"/>
                </a:lnTo>
                <a:lnTo>
                  <a:pt x="194" y="750"/>
                </a:lnTo>
                <a:lnTo>
                  <a:pt x="218" y="767"/>
                </a:lnTo>
                <a:lnTo>
                  <a:pt x="243" y="783"/>
                </a:lnTo>
                <a:lnTo>
                  <a:pt x="266" y="796"/>
                </a:lnTo>
                <a:lnTo>
                  <a:pt x="289" y="809"/>
                </a:lnTo>
                <a:lnTo>
                  <a:pt x="311" y="820"/>
                </a:lnTo>
                <a:lnTo>
                  <a:pt x="341" y="834"/>
                </a:lnTo>
                <a:lnTo>
                  <a:pt x="369" y="846"/>
                </a:lnTo>
                <a:lnTo>
                  <a:pt x="401" y="858"/>
                </a:lnTo>
                <a:lnTo>
                  <a:pt x="425" y="867"/>
                </a:lnTo>
                <a:lnTo>
                  <a:pt x="448" y="876"/>
                </a:lnTo>
                <a:lnTo>
                  <a:pt x="475" y="884"/>
                </a:lnTo>
                <a:lnTo>
                  <a:pt x="501" y="891"/>
                </a:lnTo>
                <a:lnTo>
                  <a:pt x="527" y="897"/>
                </a:lnTo>
                <a:lnTo>
                  <a:pt x="557" y="903"/>
                </a:lnTo>
                <a:lnTo>
                  <a:pt x="587" y="908"/>
                </a:lnTo>
                <a:lnTo>
                  <a:pt x="618" y="912"/>
                </a:lnTo>
                <a:lnTo>
                  <a:pt x="650" y="915"/>
                </a:lnTo>
                <a:lnTo>
                  <a:pt x="674" y="916"/>
                </a:lnTo>
                <a:lnTo>
                  <a:pt x="707" y="918"/>
                </a:lnTo>
                <a:lnTo>
                  <a:pt x="740" y="918"/>
                </a:lnTo>
                <a:lnTo>
                  <a:pt x="766" y="917"/>
                </a:lnTo>
                <a:lnTo>
                  <a:pt x="794" y="916"/>
                </a:lnTo>
                <a:lnTo>
                  <a:pt x="825" y="914"/>
                </a:lnTo>
                <a:lnTo>
                  <a:pt x="853" y="910"/>
                </a:lnTo>
                <a:lnTo>
                  <a:pt x="877" y="907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6026" name="Text Box 10"/>
          <p:cNvSpPr txBox="1">
            <a:spLocks noChangeArrowheads="1"/>
          </p:cNvSpPr>
          <p:nvPr/>
        </p:nvSpPr>
        <p:spPr bwMode="auto">
          <a:xfrm>
            <a:off x="2971800" y="2655888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l-GR" sz="2400">
                <a:latin typeface="Arial Narrow" pitchFamily="34" charset="0"/>
              </a:rPr>
              <a:t>4.</a:t>
            </a:r>
            <a:r>
              <a:rPr lang="en-US" altLang="el-GR" sz="2400" u="sng">
                <a:latin typeface="Arial Narrow" pitchFamily="34" charset="0"/>
              </a:rPr>
              <a:t>Act</a:t>
            </a:r>
          </a:p>
        </p:txBody>
      </p:sp>
      <p:sp>
        <p:nvSpPr>
          <p:cNvPr id="726027" name="Text Box 11"/>
          <p:cNvSpPr txBox="1">
            <a:spLocks noChangeArrowheads="1"/>
          </p:cNvSpPr>
          <p:nvPr/>
        </p:nvSpPr>
        <p:spPr bwMode="auto">
          <a:xfrm>
            <a:off x="4251325" y="2655888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l-GR" sz="2400">
                <a:latin typeface="Arial Narrow" pitchFamily="34" charset="0"/>
              </a:rPr>
              <a:t>1.</a:t>
            </a:r>
            <a:r>
              <a:rPr lang="en-US" altLang="el-GR" sz="2400" u="sng">
                <a:latin typeface="Arial Narrow" pitchFamily="34" charset="0"/>
              </a:rPr>
              <a:t>Plan</a:t>
            </a:r>
          </a:p>
        </p:txBody>
      </p:sp>
      <p:sp>
        <p:nvSpPr>
          <p:cNvPr id="726028" name="Text Box 12"/>
          <p:cNvSpPr txBox="1">
            <a:spLocks noChangeArrowheads="1"/>
          </p:cNvSpPr>
          <p:nvPr/>
        </p:nvSpPr>
        <p:spPr bwMode="auto">
          <a:xfrm>
            <a:off x="2971800" y="4065588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l-GR" sz="2400">
                <a:latin typeface="Arial Narrow" pitchFamily="34" charset="0"/>
              </a:rPr>
              <a:t>3.</a:t>
            </a:r>
            <a:r>
              <a:rPr lang="en-US" altLang="el-GR" sz="2400" u="sng">
                <a:latin typeface="Arial Narrow" pitchFamily="34" charset="0"/>
              </a:rPr>
              <a:t>Check</a:t>
            </a:r>
          </a:p>
        </p:txBody>
      </p:sp>
      <p:sp>
        <p:nvSpPr>
          <p:cNvPr id="726029" name="Text Box 13"/>
          <p:cNvSpPr txBox="1">
            <a:spLocks noChangeArrowheads="1"/>
          </p:cNvSpPr>
          <p:nvPr/>
        </p:nvSpPr>
        <p:spPr bwMode="auto">
          <a:xfrm>
            <a:off x="4251325" y="4064000"/>
            <a:ext cx="714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l-GR" sz="2400">
                <a:latin typeface="Arial Narrow" pitchFamily="34" charset="0"/>
              </a:rPr>
              <a:t>2.</a:t>
            </a:r>
            <a:r>
              <a:rPr lang="en-US" altLang="el-GR" sz="2400" u="sng">
                <a:latin typeface="Arial Narrow" pitchFamily="34" charset="0"/>
              </a:rPr>
              <a:t>Do</a:t>
            </a:r>
          </a:p>
        </p:txBody>
      </p:sp>
      <p:sp>
        <p:nvSpPr>
          <p:cNvPr id="726030" name="Text Box 14"/>
          <p:cNvSpPr txBox="1">
            <a:spLocks noChangeArrowheads="1"/>
          </p:cNvSpPr>
          <p:nvPr/>
        </p:nvSpPr>
        <p:spPr bwMode="auto">
          <a:xfrm>
            <a:off x="4038600" y="2960688"/>
            <a:ext cx="19589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l-GR" sz="2000">
                <a:latin typeface="Arial Narrow" pitchFamily="34" charset="0"/>
              </a:rPr>
              <a:t>Identify the improvement and make a plan</a:t>
            </a:r>
          </a:p>
        </p:txBody>
      </p:sp>
      <p:sp>
        <p:nvSpPr>
          <p:cNvPr id="726031" name="Text Box 15"/>
          <p:cNvSpPr txBox="1">
            <a:spLocks noChangeArrowheads="1"/>
          </p:cNvSpPr>
          <p:nvPr/>
        </p:nvSpPr>
        <p:spPr bwMode="auto">
          <a:xfrm>
            <a:off x="4267200" y="4332288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l-GR" sz="2000">
                <a:latin typeface="Arial Narrow" pitchFamily="34" charset="0"/>
              </a:rPr>
              <a:t>Test the plan</a:t>
            </a:r>
          </a:p>
        </p:txBody>
      </p:sp>
      <p:sp>
        <p:nvSpPr>
          <p:cNvPr id="726032" name="Text Box 16"/>
          <p:cNvSpPr txBox="1">
            <a:spLocks noChangeArrowheads="1"/>
          </p:cNvSpPr>
          <p:nvPr/>
        </p:nvSpPr>
        <p:spPr bwMode="auto">
          <a:xfrm>
            <a:off x="2955925" y="4332288"/>
            <a:ext cx="1158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l-GR" sz="2000">
                <a:latin typeface="Arial Narrow" pitchFamily="34" charset="0"/>
              </a:rPr>
              <a:t>Is the plan working</a:t>
            </a:r>
          </a:p>
        </p:txBody>
      </p:sp>
      <p:sp>
        <p:nvSpPr>
          <p:cNvPr id="726033" name="Text Box 17"/>
          <p:cNvSpPr txBox="1">
            <a:spLocks noChangeArrowheads="1"/>
          </p:cNvSpPr>
          <p:nvPr/>
        </p:nvSpPr>
        <p:spPr bwMode="auto">
          <a:xfrm>
            <a:off x="2895600" y="2971800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l-GR" sz="2000">
                <a:latin typeface="Arial Narrow" pitchFamily="34" charset="0"/>
              </a:rPr>
              <a:t>Implement the plan</a:t>
            </a:r>
          </a:p>
        </p:txBody>
      </p:sp>
    </p:spTree>
    <p:extLst>
      <p:ext uri="{BB962C8B-B14F-4D97-AF65-F5344CB8AC3E}">
        <p14:creationId xmlns:p14="http://schemas.microsoft.com/office/powerpoint/2010/main" val="250254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Οι βασικές διαδικασίες </a:t>
            </a:r>
            <a:r>
              <a:rPr lang="en-US" altLang="el-GR"/>
              <a:t>ISO9000:2000</a:t>
            </a:r>
            <a:endParaRPr lang="el-GR" altLang="el-GR"/>
          </a:p>
        </p:txBody>
      </p:sp>
      <p:pic>
        <p:nvPicPr>
          <p:cNvPr id="727043" name="Picture 3" descr="2000rev9-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331913"/>
            <a:ext cx="7272338" cy="5454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68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Οι βασικές διαδικασίες </a:t>
            </a:r>
            <a:r>
              <a:rPr lang="en-US" altLang="el-GR"/>
              <a:t>ISO9000:2000</a:t>
            </a:r>
            <a:endParaRPr lang="el-GR" altLang="el-GR"/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/>
              <a:t>4 Quality management system </a:t>
            </a:r>
          </a:p>
          <a:p>
            <a:pPr>
              <a:buFont typeface="Wingdings" pitchFamily="2" charset="2"/>
              <a:buNone/>
            </a:pPr>
            <a:r>
              <a:rPr lang="el-GR" altLang="el-GR"/>
              <a:t>5 Management responsibility </a:t>
            </a:r>
          </a:p>
          <a:p>
            <a:pPr>
              <a:buFont typeface="Wingdings" pitchFamily="2" charset="2"/>
              <a:buNone/>
            </a:pPr>
            <a:r>
              <a:rPr lang="el-GR" altLang="el-GR"/>
              <a:t>6 Resource management </a:t>
            </a:r>
          </a:p>
          <a:p>
            <a:pPr>
              <a:buFont typeface="Wingdings" pitchFamily="2" charset="2"/>
              <a:buNone/>
            </a:pPr>
            <a:r>
              <a:rPr lang="el-GR" altLang="el-GR"/>
              <a:t>7 Product realization </a:t>
            </a:r>
          </a:p>
          <a:p>
            <a:pPr>
              <a:buFont typeface="Wingdings" pitchFamily="2" charset="2"/>
              <a:buNone/>
            </a:pPr>
            <a:r>
              <a:rPr lang="el-GR" altLang="el-GR"/>
              <a:t>8 Measurement, analysis and improvement </a:t>
            </a:r>
          </a:p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548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4" name="AutoShape 2"/>
          <p:cNvSpPr>
            <a:spLocks noChangeArrowheads="1"/>
          </p:cNvSpPr>
          <p:nvPr/>
        </p:nvSpPr>
        <p:spPr bwMode="auto">
          <a:xfrm>
            <a:off x="677863" y="4164013"/>
            <a:ext cx="3978275" cy="2203450"/>
          </a:xfrm>
          <a:prstGeom prst="irregularSeal2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75875" name="Rectangle 3"/>
          <p:cNvSpPr>
            <a:spLocks noGrp="1" noChangeArrowheads="1"/>
          </p:cNvSpPr>
          <p:nvPr>
            <p:ph type="title"/>
          </p:nvPr>
        </p:nvSpPr>
        <p:spPr>
          <a:xfrm>
            <a:off x="677863" y="244475"/>
            <a:ext cx="7770812" cy="1143000"/>
          </a:xfrm>
        </p:spPr>
        <p:txBody>
          <a:bodyPr/>
          <a:lstStyle/>
          <a:p>
            <a:pPr defTabSz="836613">
              <a:lnSpc>
                <a:spcPct val="80000"/>
              </a:lnSpc>
            </a:pPr>
            <a:r>
              <a:rPr lang="en-US" altLang="el-GR"/>
              <a:t>Traditional </a:t>
            </a:r>
            <a:br>
              <a:rPr lang="en-US" altLang="el-GR"/>
            </a:br>
            <a:r>
              <a:rPr lang="en-US" altLang="el-GR"/>
              <a:t>Quality Process (Manufacturing)</a:t>
            </a:r>
          </a:p>
        </p:txBody>
      </p:sp>
      <p:sp>
        <p:nvSpPr>
          <p:cNvPr id="975876" name="Rectangle 4"/>
          <p:cNvSpPr>
            <a:spLocks noChangeArrowheads="1"/>
          </p:cNvSpPr>
          <p:nvPr/>
        </p:nvSpPr>
        <p:spPr bwMode="auto">
          <a:xfrm>
            <a:off x="798513" y="3286125"/>
            <a:ext cx="1549400" cy="800100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77" name="Rectangle 5"/>
          <p:cNvSpPr>
            <a:spLocks noChangeArrowheads="1"/>
          </p:cNvSpPr>
          <p:nvPr/>
        </p:nvSpPr>
        <p:spPr bwMode="auto">
          <a:xfrm>
            <a:off x="904875" y="3286125"/>
            <a:ext cx="123825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Specifies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78" name="Rectangle 6"/>
          <p:cNvSpPr>
            <a:spLocks noChangeArrowheads="1"/>
          </p:cNvSpPr>
          <p:nvPr/>
        </p:nvSpPr>
        <p:spPr bwMode="auto">
          <a:xfrm>
            <a:off x="1203325" y="3675063"/>
            <a:ext cx="690563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Need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79" name="Rectangle 7"/>
          <p:cNvSpPr>
            <a:spLocks noChangeArrowheads="1"/>
          </p:cNvSpPr>
          <p:nvPr/>
        </p:nvSpPr>
        <p:spPr bwMode="auto">
          <a:xfrm>
            <a:off x="777875" y="2070100"/>
            <a:ext cx="1593850" cy="796925"/>
          </a:xfrm>
          <a:prstGeom prst="rect">
            <a:avLst/>
          </a:prstGeom>
          <a:solidFill>
            <a:srgbClr val="FFFF00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80" name="Rectangle 8"/>
          <p:cNvSpPr>
            <a:spLocks noChangeArrowheads="1"/>
          </p:cNvSpPr>
          <p:nvPr/>
        </p:nvSpPr>
        <p:spPr bwMode="auto">
          <a:xfrm>
            <a:off x="866775" y="2263775"/>
            <a:ext cx="13176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Customer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81" name="Freeform 9"/>
          <p:cNvSpPr>
            <a:spLocks/>
          </p:cNvSpPr>
          <p:nvPr/>
        </p:nvSpPr>
        <p:spPr bwMode="auto">
          <a:xfrm>
            <a:off x="1573213" y="2867025"/>
            <a:ext cx="1587" cy="285750"/>
          </a:xfrm>
          <a:custGeom>
            <a:avLst/>
            <a:gdLst>
              <a:gd name="T0" fmla="*/ 0 h 168"/>
              <a:gd name="T1" fmla="*/ 122 h 168"/>
              <a:gd name="T2" fmla="*/ 168 h 1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68">
                <a:moveTo>
                  <a:pt x="0" y="0"/>
                </a:moveTo>
                <a:lnTo>
                  <a:pt x="0" y="122"/>
                </a:lnTo>
                <a:lnTo>
                  <a:pt x="0" y="168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882" name="Freeform 10"/>
          <p:cNvSpPr>
            <a:spLocks/>
          </p:cNvSpPr>
          <p:nvPr/>
        </p:nvSpPr>
        <p:spPr bwMode="auto">
          <a:xfrm>
            <a:off x="1503363" y="3135313"/>
            <a:ext cx="142875" cy="150812"/>
          </a:xfrm>
          <a:custGeom>
            <a:avLst/>
            <a:gdLst>
              <a:gd name="T0" fmla="*/ 81 w 81"/>
              <a:gd name="T1" fmla="*/ 0 h 89"/>
              <a:gd name="T2" fmla="*/ 40 w 81"/>
              <a:gd name="T3" fmla="*/ 89 h 89"/>
              <a:gd name="T4" fmla="*/ 0 w 81"/>
              <a:gd name="T5" fmla="*/ 0 h 89"/>
              <a:gd name="T6" fmla="*/ 81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81" y="0"/>
                </a:moveTo>
                <a:lnTo>
                  <a:pt x="40" y="89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83" name="Freeform 11"/>
          <p:cNvSpPr>
            <a:spLocks/>
          </p:cNvSpPr>
          <p:nvPr/>
        </p:nvSpPr>
        <p:spPr bwMode="auto">
          <a:xfrm>
            <a:off x="3473450" y="2867025"/>
            <a:ext cx="1588" cy="285750"/>
          </a:xfrm>
          <a:custGeom>
            <a:avLst/>
            <a:gdLst>
              <a:gd name="T0" fmla="*/ 0 h 168"/>
              <a:gd name="T1" fmla="*/ 122 h 168"/>
              <a:gd name="T2" fmla="*/ 168 h 1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68">
                <a:moveTo>
                  <a:pt x="0" y="0"/>
                </a:moveTo>
                <a:lnTo>
                  <a:pt x="0" y="122"/>
                </a:lnTo>
                <a:lnTo>
                  <a:pt x="0" y="168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884" name="Freeform 12"/>
          <p:cNvSpPr>
            <a:spLocks/>
          </p:cNvSpPr>
          <p:nvPr/>
        </p:nvSpPr>
        <p:spPr bwMode="auto">
          <a:xfrm>
            <a:off x="3402013" y="3135313"/>
            <a:ext cx="142875" cy="150812"/>
          </a:xfrm>
          <a:custGeom>
            <a:avLst/>
            <a:gdLst>
              <a:gd name="T0" fmla="*/ 81 w 81"/>
              <a:gd name="T1" fmla="*/ 0 h 89"/>
              <a:gd name="T2" fmla="*/ 40 w 81"/>
              <a:gd name="T3" fmla="*/ 89 h 89"/>
              <a:gd name="T4" fmla="*/ 0 w 81"/>
              <a:gd name="T5" fmla="*/ 0 h 89"/>
              <a:gd name="T6" fmla="*/ 81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81" y="0"/>
                </a:moveTo>
                <a:lnTo>
                  <a:pt x="40" y="89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85" name="Rectangle 13"/>
          <p:cNvSpPr>
            <a:spLocks noChangeArrowheads="1"/>
          </p:cNvSpPr>
          <p:nvPr/>
        </p:nvSpPr>
        <p:spPr bwMode="auto">
          <a:xfrm>
            <a:off x="2698750" y="3286125"/>
            <a:ext cx="1549400" cy="800100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86" name="Rectangle 14"/>
          <p:cNvSpPr>
            <a:spLocks noChangeArrowheads="1"/>
          </p:cNvSpPr>
          <p:nvPr/>
        </p:nvSpPr>
        <p:spPr bwMode="auto">
          <a:xfrm>
            <a:off x="2771775" y="3286125"/>
            <a:ext cx="12985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Interprets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87" name="Rectangle 15"/>
          <p:cNvSpPr>
            <a:spLocks noChangeArrowheads="1"/>
          </p:cNvSpPr>
          <p:nvPr/>
        </p:nvSpPr>
        <p:spPr bwMode="auto">
          <a:xfrm>
            <a:off x="3101975" y="3675063"/>
            <a:ext cx="69215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Need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88" name="Rectangle 16"/>
          <p:cNvSpPr>
            <a:spLocks noChangeArrowheads="1"/>
          </p:cNvSpPr>
          <p:nvPr/>
        </p:nvSpPr>
        <p:spPr bwMode="auto">
          <a:xfrm>
            <a:off x="2676525" y="2070100"/>
            <a:ext cx="1595438" cy="796925"/>
          </a:xfrm>
          <a:prstGeom prst="rect">
            <a:avLst/>
          </a:prstGeom>
          <a:solidFill>
            <a:srgbClr val="FFFF00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89" name="Rectangle 17"/>
          <p:cNvSpPr>
            <a:spLocks noChangeArrowheads="1"/>
          </p:cNvSpPr>
          <p:nvPr/>
        </p:nvSpPr>
        <p:spPr bwMode="auto">
          <a:xfrm>
            <a:off x="2755900" y="2263775"/>
            <a:ext cx="13303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Marketing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90" name="Freeform 18"/>
          <p:cNvSpPr>
            <a:spLocks/>
          </p:cNvSpPr>
          <p:nvPr/>
        </p:nvSpPr>
        <p:spPr bwMode="auto">
          <a:xfrm>
            <a:off x="2371725" y="2468563"/>
            <a:ext cx="180975" cy="1587"/>
          </a:xfrm>
          <a:custGeom>
            <a:avLst/>
            <a:gdLst>
              <a:gd name="T0" fmla="*/ 0 w 102"/>
              <a:gd name="T1" fmla="*/ 86 w 102"/>
              <a:gd name="T2" fmla="*/ 102 w 10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02">
                <a:moveTo>
                  <a:pt x="0" y="0"/>
                </a:moveTo>
                <a:lnTo>
                  <a:pt x="86" y="0"/>
                </a:lnTo>
                <a:lnTo>
                  <a:pt x="102" y="0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891" name="Freeform 19"/>
          <p:cNvSpPr>
            <a:spLocks/>
          </p:cNvSpPr>
          <p:nvPr/>
        </p:nvSpPr>
        <p:spPr bwMode="auto">
          <a:xfrm>
            <a:off x="2533650" y="2390775"/>
            <a:ext cx="142875" cy="152400"/>
          </a:xfrm>
          <a:custGeom>
            <a:avLst/>
            <a:gdLst>
              <a:gd name="T0" fmla="*/ 0 w 81"/>
              <a:gd name="T1" fmla="*/ 0 h 89"/>
              <a:gd name="T2" fmla="*/ 81 w 81"/>
              <a:gd name="T3" fmla="*/ 45 h 89"/>
              <a:gd name="T4" fmla="*/ 0 w 81"/>
              <a:gd name="T5" fmla="*/ 89 h 89"/>
              <a:gd name="T6" fmla="*/ 0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0" y="0"/>
                </a:moveTo>
                <a:lnTo>
                  <a:pt x="81" y="45"/>
                </a:lnTo>
                <a:lnTo>
                  <a:pt x="0" y="89"/>
                </a:lnTo>
                <a:lnTo>
                  <a:pt x="0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92" name="Rectangle 20"/>
          <p:cNvSpPr>
            <a:spLocks noChangeArrowheads="1"/>
          </p:cNvSpPr>
          <p:nvPr/>
        </p:nvSpPr>
        <p:spPr bwMode="auto">
          <a:xfrm>
            <a:off x="4713288" y="3286125"/>
            <a:ext cx="1550987" cy="800100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93" name="Rectangle 21"/>
          <p:cNvSpPr>
            <a:spLocks noChangeArrowheads="1"/>
          </p:cNvSpPr>
          <p:nvPr/>
        </p:nvSpPr>
        <p:spPr bwMode="auto">
          <a:xfrm>
            <a:off x="4894263" y="3286125"/>
            <a:ext cx="1100137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Designs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94" name="Rectangle 22"/>
          <p:cNvSpPr>
            <a:spLocks noChangeArrowheads="1"/>
          </p:cNvSpPr>
          <p:nvPr/>
        </p:nvSpPr>
        <p:spPr bwMode="auto">
          <a:xfrm>
            <a:off x="4914900" y="3675063"/>
            <a:ext cx="1066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Product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95" name="Rectangle 23"/>
          <p:cNvSpPr>
            <a:spLocks noChangeArrowheads="1"/>
          </p:cNvSpPr>
          <p:nvPr/>
        </p:nvSpPr>
        <p:spPr bwMode="auto">
          <a:xfrm>
            <a:off x="4713288" y="4292600"/>
            <a:ext cx="1550987" cy="800100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96" name="Rectangle 24"/>
          <p:cNvSpPr>
            <a:spLocks noChangeArrowheads="1"/>
          </p:cNvSpPr>
          <p:nvPr/>
        </p:nvSpPr>
        <p:spPr bwMode="auto">
          <a:xfrm>
            <a:off x="4937125" y="4292600"/>
            <a:ext cx="10191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Defines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97" name="Rectangle 25"/>
          <p:cNvSpPr>
            <a:spLocks noChangeArrowheads="1"/>
          </p:cNvSpPr>
          <p:nvPr/>
        </p:nvSpPr>
        <p:spPr bwMode="auto">
          <a:xfrm>
            <a:off x="4973638" y="4683125"/>
            <a:ext cx="954087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Quality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898" name="Rectangle 26"/>
          <p:cNvSpPr>
            <a:spLocks noChangeArrowheads="1"/>
          </p:cNvSpPr>
          <p:nvPr/>
        </p:nvSpPr>
        <p:spPr bwMode="auto">
          <a:xfrm>
            <a:off x="4575175" y="2070100"/>
            <a:ext cx="1824038" cy="796925"/>
          </a:xfrm>
          <a:prstGeom prst="rect">
            <a:avLst/>
          </a:prstGeom>
          <a:solidFill>
            <a:srgbClr val="FFFF00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899" name="Rectangle 27"/>
          <p:cNvSpPr>
            <a:spLocks noChangeArrowheads="1"/>
          </p:cNvSpPr>
          <p:nvPr/>
        </p:nvSpPr>
        <p:spPr bwMode="auto">
          <a:xfrm>
            <a:off x="4606925" y="2263775"/>
            <a:ext cx="163195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Engineering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00" name="Freeform 28"/>
          <p:cNvSpPr>
            <a:spLocks/>
          </p:cNvSpPr>
          <p:nvPr/>
        </p:nvSpPr>
        <p:spPr bwMode="auto">
          <a:xfrm>
            <a:off x="5487988" y="2867025"/>
            <a:ext cx="1587" cy="285750"/>
          </a:xfrm>
          <a:custGeom>
            <a:avLst/>
            <a:gdLst>
              <a:gd name="T0" fmla="*/ 0 h 168"/>
              <a:gd name="T1" fmla="*/ 122 h 168"/>
              <a:gd name="T2" fmla="*/ 168 h 1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68">
                <a:moveTo>
                  <a:pt x="0" y="0"/>
                </a:moveTo>
                <a:lnTo>
                  <a:pt x="0" y="122"/>
                </a:lnTo>
                <a:lnTo>
                  <a:pt x="0" y="168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01" name="Freeform 29"/>
          <p:cNvSpPr>
            <a:spLocks/>
          </p:cNvSpPr>
          <p:nvPr/>
        </p:nvSpPr>
        <p:spPr bwMode="auto">
          <a:xfrm>
            <a:off x="5414963" y="3135313"/>
            <a:ext cx="142875" cy="150812"/>
          </a:xfrm>
          <a:custGeom>
            <a:avLst/>
            <a:gdLst>
              <a:gd name="T0" fmla="*/ 81 w 81"/>
              <a:gd name="T1" fmla="*/ 0 h 89"/>
              <a:gd name="T2" fmla="*/ 41 w 81"/>
              <a:gd name="T3" fmla="*/ 89 h 89"/>
              <a:gd name="T4" fmla="*/ 0 w 81"/>
              <a:gd name="T5" fmla="*/ 0 h 89"/>
              <a:gd name="T6" fmla="*/ 81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81" y="0"/>
                </a:moveTo>
                <a:lnTo>
                  <a:pt x="41" y="89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02" name="Freeform 30"/>
          <p:cNvSpPr>
            <a:spLocks/>
          </p:cNvSpPr>
          <p:nvPr/>
        </p:nvSpPr>
        <p:spPr bwMode="auto">
          <a:xfrm>
            <a:off x="4271963" y="2468563"/>
            <a:ext cx="179387" cy="1587"/>
          </a:xfrm>
          <a:custGeom>
            <a:avLst/>
            <a:gdLst>
              <a:gd name="T0" fmla="*/ 0 w 102"/>
              <a:gd name="T1" fmla="*/ 86 w 102"/>
              <a:gd name="T2" fmla="*/ 102 w 10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02">
                <a:moveTo>
                  <a:pt x="0" y="0"/>
                </a:moveTo>
                <a:lnTo>
                  <a:pt x="86" y="0"/>
                </a:lnTo>
                <a:lnTo>
                  <a:pt x="102" y="0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03" name="Freeform 31"/>
          <p:cNvSpPr>
            <a:spLocks/>
          </p:cNvSpPr>
          <p:nvPr/>
        </p:nvSpPr>
        <p:spPr bwMode="auto">
          <a:xfrm>
            <a:off x="4432300" y="2390775"/>
            <a:ext cx="142875" cy="152400"/>
          </a:xfrm>
          <a:custGeom>
            <a:avLst/>
            <a:gdLst>
              <a:gd name="T0" fmla="*/ 0 w 81"/>
              <a:gd name="T1" fmla="*/ 0 h 89"/>
              <a:gd name="T2" fmla="*/ 81 w 81"/>
              <a:gd name="T3" fmla="*/ 45 h 89"/>
              <a:gd name="T4" fmla="*/ 0 w 81"/>
              <a:gd name="T5" fmla="*/ 89 h 89"/>
              <a:gd name="T6" fmla="*/ 0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0" y="0"/>
                </a:moveTo>
                <a:lnTo>
                  <a:pt x="81" y="45"/>
                </a:lnTo>
                <a:lnTo>
                  <a:pt x="0" y="89"/>
                </a:lnTo>
                <a:lnTo>
                  <a:pt x="0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04" name="Freeform 32"/>
          <p:cNvSpPr>
            <a:spLocks/>
          </p:cNvSpPr>
          <p:nvPr/>
        </p:nvSpPr>
        <p:spPr bwMode="auto">
          <a:xfrm>
            <a:off x="5487988" y="4086225"/>
            <a:ext cx="1587" cy="206375"/>
          </a:xfrm>
          <a:custGeom>
            <a:avLst/>
            <a:gdLst>
              <a:gd name="T0" fmla="*/ 0 h 122"/>
              <a:gd name="T1" fmla="*/ 30 h 122"/>
              <a:gd name="T2" fmla="*/ 61 h 122"/>
              <a:gd name="T3" fmla="*/ 122 h 12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122">
                <a:moveTo>
                  <a:pt x="0" y="0"/>
                </a:moveTo>
                <a:lnTo>
                  <a:pt x="0" y="30"/>
                </a:lnTo>
                <a:lnTo>
                  <a:pt x="0" y="61"/>
                </a:lnTo>
                <a:lnTo>
                  <a:pt x="0" y="122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05" name="Freeform 33"/>
          <p:cNvSpPr>
            <a:spLocks/>
          </p:cNvSpPr>
          <p:nvPr/>
        </p:nvSpPr>
        <p:spPr bwMode="auto">
          <a:xfrm>
            <a:off x="5414963" y="4140200"/>
            <a:ext cx="142875" cy="152400"/>
          </a:xfrm>
          <a:custGeom>
            <a:avLst/>
            <a:gdLst>
              <a:gd name="T0" fmla="*/ 81 w 81"/>
              <a:gd name="T1" fmla="*/ 0 h 90"/>
              <a:gd name="T2" fmla="*/ 41 w 81"/>
              <a:gd name="T3" fmla="*/ 90 h 90"/>
              <a:gd name="T4" fmla="*/ 0 w 81"/>
              <a:gd name="T5" fmla="*/ 0 h 90"/>
              <a:gd name="T6" fmla="*/ 81 w 81"/>
              <a:gd name="T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90">
                <a:moveTo>
                  <a:pt x="81" y="0"/>
                </a:moveTo>
                <a:lnTo>
                  <a:pt x="41" y="90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06" name="Rectangle 34"/>
          <p:cNvSpPr>
            <a:spLocks noChangeArrowheads="1"/>
          </p:cNvSpPr>
          <p:nvPr/>
        </p:nvSpPr>
        <p:spPr bwMode="auto">
          <a:xfrm>
            <a:off x="6840538" y="3286125"/>
            <a:ext cx="1550987" cy="800100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07" name="Rectangle 35"/>
          <p:cNvSpPr>
            <a:spLocks noChangeArrowheads="1"/>
          </p:cNvSpPr>
          <p:nvPr/>
        </p:nvSpPr>
        <p:spPr bwMode="auto">
          <a:xfrm>
            <a:off x="6919913" y="3286125"/>
            <a:ext cx="1287462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Produces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08" name="Rectangle 36"/>
          <p:cNvSpPr>
            <a:spLocks noChangeArrowheads="1"/>
          </p:cNvSpPr>
          <p:nvPr/>
        </p:nvSpPr>
        <p:spPr bwMode="auto">
          <a:xfrm>
            <a:off x="7042150" y="3675063"/>
            <a:ext cx="1066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Product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09" name="Rectangle 37"/>
          <p:cNvSpPr>
            <a:spLocks noChangeArrowheads="1"/>
          </p:cNvSpPr>
          <p:nvPr/>
        </p:nvSpPr>
        <p:spPr bwMode="auto">
          <a:xfrm>
            <a:off x="6840538" y="4292600"/>
            <a:ext cx="1550987" cy="800100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10" name="Rectangle 38"/>
          <p:cNvSpPr>
            <a:spLocks noChangeArrowheads="1"/>
          </p:cNvSpPr>
          <p:nvPr/>
        </p:nvSpPr>
        <p:spPr bwMode="auto">
          <a:xfrm>
            <a:off x="7207250" y="4292600"/>
            <a:ext cx="7524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Plans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11" name="Rectangle 39"/>
          <p:cNvSpPr>
            <a:spLocks noChangeArrowheads="1"/>
          </p:cNvSpPr>
          <p:nvPr/>
        </p:nvSpPr>
        <p:spPr bwMode="auto">
          <a:xfrm>
            <a:off x="7100888" y="4683125"/>
            <a:ext cx="954087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Quality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12" name="Rectangle 40"/>
          <p:cNvSpPr>
            <a:spLocks noChangeArrowheads="1"/>
          </p:cNvSpPr>
          <p:nvPr/>
        </p:nvSpPr>
        <p:spPr bwMode="auto">
          <a:xfrm>
            <a:off x="6840538" y="5303838"/>
            <a:ext cx="1550987" cy="796925"/>
          </a:xfrm>
          <a:prstGeom prst="rect">
            <a:avLst/>
          </a:prstGeom>
          <a:solidFill>
            <a:srgbClr val="00FFFF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13" name="Rectangle 41"/>
          <p:cNvSpPr>
            <a:spLocks noChangeArrowheads="1"/>
          </p:cNvSpPr>
          <p:nvPr/>
        </p:nvSpPr>
        <p:spPr bwMode="auto">
          <a:xfrm>
            <a:off x="6973888" y="5302250"/>
            <a:ext cx="1190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Monitors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14" name="Rectangle 42"/>
          <p:cNvSpPr>
            <a:spLocks noChangeArrowheads="1"/>
          </p:cNvSpPr>
          <p:nvPr/>
        </p:nvSpPr>
        <p:spPr bwMode="auto">
          <a:xfrm>
            <a:off x="7100888" y="5691188"/>
            <a:ext cx="954087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Quality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15" name="Rectangle 43"/>
          <p:cNvSpPr>
            <a:spLocks noChangeArrowheads="1"/>
          </p:cNvSpPr>
          <p:nvPr/>
        </p:nvSpPr>
        <p:spPr bwMode="auto">
          <a:xfrm>
            <a:off x="6702425" y="2070100"/>
            <a:ext cx="1824038" cy="796925"/>
          </a:xfrm>
          <a:prstGeom prst="rect">
            <a:avLst/>
          </a:prstGeom>
          <a:solidFill>
            <a:srgbClr val="FFFF00"/>
          </a:solidFill>
          <a:ln w="25400">
            <a:solidFill>
              <a:srgbClr val="1A1A1A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16" name="Rectangle 44"/>
          <p:cNvSpPr>
            <a:spLocks noChangeArrowheads="1"/>
          </p:cNvSpPr>
          <p:nvPr/>
        </p:nvSpPr>
        <p:spPr bwMode="auto">
          <a:xfrm>
            <a:off x="6810375" y="2263775"/>
            <a:ext cx="14890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l-GR" sz="2200" b="1">
                <a:solidFill>
                  <a:srgbClr val="000000"/>
                </a:solidFill>
              </a:rPr>
              <a:t>Operations</a:t>
            </a:r>
            <a:endParaRPr lang="en-US" altLang="el-GR" sz="2200">
              <a:latin typeface="Arial Narrow" pitchFamily="34" charset="0"/>
            </a:endParaRPr>
          </a:p>
        </p:txBody>
      </p:sp>
      <p:sp>
        <p:nvSpPr>
          <p:cNvPr id="975917" name="Freeform 45"/>
          <p:cNvSpPr>
            <a:spLocks/>
          </p:cNvSpPr>
          <p:nvPr/>
        </p:nvSpPr>
        <p:spPr bwMode="auto">
          <a:xfrm>
            <a:off x="7615238" y="2867025"/>
            <a:ext cx="1587" cy="285750"/>
          </a:xfrm>
          <a:custGeom>
            <a:avLst/>
            <a:gdLst>
              <a:gd name="T0" fmla="*/ 0 h 168"/>
              <a:gd name="T1" fmla="*/ 122 h 168"/>
              <a:gd name="T2" fmla="*/ 168 h 1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68">
                <a:moveTo>
                  <a:pt x="0" y="0"/>
                </a:moveTo>
                <a:lnTo>
                  <a:pt x="0" y="122"/>
                </a:lnTo>
                <a:lnTo>
                  <a:pt x="0" y="168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18" name="Freeform 46"/>
          <p:cNvSpPr>
            <a:spLocks/>
          </p:cNvSpPr>
          <p:nvPr/>
        </p:nvSpPr>
        <p:spPr bwMode="auto">
          <a:xfrm>
            <a:off x="7542213" y="3135313"/>
            <a:ext cx="142875" cy="150812"/>
          </a:xfrm>
          <a:custGeom>
            <a:avLst/>
            <a:gdLst>
              <a:gd name="T0" fmla="*/ 81 w 81"/>
              <a:gd name="T1" fmla="*/ 0 h 89"/>
              <a:gd name="T2" fmla="*/ 41 w 81"/>
              <a:gd name="T3" fmla="*/ 89 h 89"/>
              <a:gd name="T4" fmla="*/ 0 w 81"/>
              <a:gd name="T5" fmla="*/ 0 h 89"/>
              <a:gd name="T6" fmla="*/ 81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81" y="0"/>
                </a:moveTo>
                <a:lnTo>
                  <a:pt x="41" y="89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19" name="Freeform 47"/>
          <p:cNvSpPr>
            <a:spLocks/>
          </p:cNvSpPr>
          <p:nvPr/>
        </p:nvSpPr>
        <p:spPr bwMode="auto">
          <a:xfrm>
            <a:off x="6399213" y="2468563"/>
            <a:ext cx="179387" cy="1587"/>
          </a:xfrm>
          <a:custGeom>
            <a:avLst/>
            <a:gdLst>
              <a:gd name="T0" fmla="*/ 0 w 102"/>
              <a:gd name="T1" fmla="*/ 86 w 102"/>
              <a:gd name="T2" fmla="*/ 102 w 10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02">
                <a:moveTo>
                  <a:pt x="0" y="0"/>
                </a:moveTo>
                <a:lnTo>
                  <a:pt x="86" y="0"/>
                </a:lnTo>
                <a:lnTo>
                  <a:pt x="102" y="0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20" name="Freeform 48"/>
          <p:cNvSpPr>
            <a:spLocks/>
          </p:cNvSpPr>
          <p:nvPr/>
        </p:nvSpPr>
        <p:spPr bwMode="auto">
          <a:xfrm>
            <a:off x="6559550" y="2390775"/>
            <a:ext cx="142875" cy="152400"/>
          </a:xfrm>
          <a:custGeom>
            <a:avLst/>
            <a:gdLst>
              <a:gd name="T0" fmla="*/ 0 w 81"/>
              <a:gd name="T1" fmla="*/ 0 h 89"/>
              <a:gd name="T2" fmla="*/ 81 w 81"/>
              <a:gd name="T3" fmla="*/ 45 h 89"/>
              <a:gd name="T4" fmla="*/ 0 w 81"/>
              <a:gd name="T5" fmla="*/ 89 h 89"/>
              <a:gd name="T6" fmla="*/ 0 w 81"/>
              <a:gd name="T7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89">
                <a:moveTo>
                  <a:pt x="0" y="0"/>
                </a:moveTo>
                <a:lnTo>
                  <a:pt x="81" y="45"/>
                </a:lnTo>
                <a:lnTo>
                  <a:pt x="0" y="89"/>
                </a:lnTo>
                <a:lnTo>
                  <a:pt x="0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21" name="Freeform 49"/>
          <p:cNvSpPr>
            <a:spLocks/>
          </p:cNvSpPr>
          <p:nvPr/>
        </p:nvSpPr>
        <p:spPr bwMode="auto">
          <a:xfrm>
            <a:off x="7615238" y="4086225"/>
            <a:ext cx="1587" cy="206375"/>
          </a:xfrm>
          <a:custGeom>
            <a:avLst/>
            <a:gdLst>
              <a:gd name="T0" fmla="*/ 0 h 122"/>
              <a:gd name="T1" fmla="*/ 61 h 122"/>
              <a:gd name="T2" fmla="*/ 122 h 12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22">
                <a:moveTo>
                  <a:pt x="0" y="0"/>
                </a:moveTo>
                <a:lnTo>
                  <a:pt x="0" y="61"/>
                </a:lnTo>
                <a:lnTo>
                  <a:pt x="0" y="122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22" name="Freeform 50"/>
          <p:cNvSpPr>
            <a:spLocks/>
          </p:cNvSpPr>
          <p:nvPr/>
        </p:nvSpPr>
        <p:spPr bwMode="auto">
          <a:xfrm>
            <a:off x="7542213" y="4140200"/>
            <a:ext cx="142875" cy="152400"/>
          </a:xfrm>
          <a:custGeom>
            <a:avLst/>
            <a:gdLst>
              <a:gd name="T0" fmla="*/ 81 w 81"/>
              <a:gd name="T1" fmla="*/ 0 h 90"/>
              <a:gd name="T2" fmla="*/ 41 w 81"/>
              <a:gd name="T3" fmla="*/ 90 h 90"/>
              <a:gd name="T4" fmla="*/ 0 w 81"/>
              <a:gd name="T5" fmla="*/ 0 h 90"/>
              <a:gd name="T6" fmla="*/ 81 w 81"/>
              <a:gd name="T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90">
                <a:moveTo>
                  <a:pt x="81" y="0"/>
                </a:moveTo>
                <a:lnTo>
                  <a:pt x="41" y="90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23" name="Freeform 51"/>
          <p:cNvSpPr>
            <a:spLocks/>
          </p:cNvSpPr>
          <p:nvPr/>
        </p:nvSpPr>
        <p:spPr bwMode="auto">
          <a:xfrm>
            <a:off x="7615238" y="5092700"/>
            <a:ext cx="1587" cy="211138"/>
          </a:xfrm>
          <a:custGeom>
            <a:avLst/>
            <a:gdLst>
              <a:gd name="T0" fmla="*/ 0 h 124"/>
              <a:gd name="T1" fmla="*/ 61 h 124"/>
              <a:gd name="T2" fmla="*/ 124 h 12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24">
                <a:moveTo>
                  <a:pt x="0" y="0"/>
                </a:moveTo>
                <a:lnTo>
                  <a:pt x="0" y="61"/>
                </a:lnTo>
                <a:lnTo>
                  <a:pt x="0" y="124"/>
                </a:lnTo>
              </a:path>
            </a:pathLst>
          </a:custGeom>
          <a:noFill/>
          <a:ln w="34925">
            <a:solidFill>
              <a:srgbClr val="D6009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5924" name="Freeform 52"/>
          <p:cNvSpPr>
            <a:spLocks/>
          </p:cNvSpPr>
          <p:nvPr/>
        </p:nvSpPr>
        <p:spPr bwMode="auto">
          <a:xfrm>
            <a:off x="7542213" y="5149850"/>
            <a:ext cx="142875" cy="153988"/>
          </a:xfrm>
          <a:custGeom>
            <a:avLst/>
            <a:gdLst>
              <a:gd name="T0" fmla="*/ 81 w 81"/>
              <a:gd name="T1" fmla="*/ 0 h 90"/>
              <a:gd name="T2" fmla="*/ 41 w 81"/>
              <a:gd name="T3" fmla="*/ 90 h 90"/>
              <a:gd name="T4" fmla="*/ 0 w 81"/>
              <a:gd name="T5" fmla="*/ 0 h 90"/>
              <a:gd name="T6" fmla="*/ 81 w 81"/>
              <a:gd name="T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90">
                <a:moveTo>
                  <a:pt x="81" y="0"/>
                </a:moveTo>
                <a:lnTo>
                  <a:pt x="41" y="90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75925" name="Rectangle 53"/>
          <p:cNvSpPr>
            <a:spLocks noChangeArrowheads="1"/>
          </p:cNvSpPr>
          <p:nvPr/>
        </p:nvSpPr>
        <p:spPr bwMode="auto">
          <a:xfrm rot="-1213375">
            <a:off x="1270000" y="4884738"/>
            <a:ext cx="262413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67" tIns="48615" rIns="98967" bIns="48615">
            <a:spAutoFit/>
          </a:bodyPr>
          <a:lstStyle>
            <a:lvl1pPr defTabSz="1000125">
              <a:defRPr sz="2400">
                <a:solidFill>
                  <a:schemeClr val="tx1"/>
                </a:solidFill>
                <a:latin typeface="Arial" charset="0"/>
              </a:defRPr>
            </a:lvl1pPr>
            <a:lvl2pPr marL="500063" defTabSz="1000125">
              <a:defRPr sz="2400">
                <a:solidFill>
                  <a:schemeClr val="tx1"/>
                </a:solidFill>
                <a:latin typeface="Arial" charset="0"/>
              </a:defRPr>
            </a:lvl2pPr>
            <a:lvl3pPr marL="1000125" defTabSz="1000125">
              <a:defRPr sz="2400">
                <a:solidFill>
                  <a:schemeClr val="tx1"/>
                </a:solidFill>
                <a:latin typeface="Arial" charset="0"/>
              </a:defRPr>
            </a:lvl3pPr>
            <a:lvl4pPr marL="1500188" defTabSz="1000125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00250" defTabSz="1000125">
              <a:defRPr sz="2400">
                <a:solidFill>
                  <a:schemeClr val="tx1"/>
                </a:solidFill>
                <a:latin typeface="Arial" charset="0"/>
              </a:defRPr>
            </a:lvl5pPr>
            <a:lvl6pPr marL="24574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146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3718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29050" defTabSz="1000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l-GR" sz="2200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Quality is customer driven!</a:t>
            </a:r>
          </a:p>
        </p:txBody>
      </p:sp>
    </p:spTree>
    <p:extLst>
      <p:ext uri="{BB962C8B-B14F-4D97-AF65-F5344CB8AC3E}">
        <p14:creationId xmlns:p14="http://schemas.microsoft.com/office/powerpoint/2010/main" val="3425994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n-US" altLang="el-GR"/>
              <a:t>Deming’s Fourteen Points</a:t>
            </a:r>
          </a:p>
        </p:txBody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82750"/>
            <a:ext cx="7772400" cy="4113213"/>
          </a:xfrm>
        </p:spPr>
        <p:txBody>
          <a:bodyPr/>
          <a:lstStyle/>
          <a:p>
            <a:pPr marL="312738" indent="-312738" defTabSz="836613"/>
            <a:r>
              <a:rPr lang="en-US" altLang="el-GR"/>
              <a:t>Create consistency of purpose</a:t>
            </a:r>
          </a:p>
          <a:p>
            <a:pPr marL="312738" indent="-312738" defTabSz="836613"/>
            <a:r>
              <a:rPr lang="en-US" altLang="el-GR"/>
              <a:t>Lead to promote change</a:t>
            </a:r>
          </a:p>
          <a:p>
            <a:pPr marL="312738" indent="-312738" defTabSz="836613"/>
            <a:r>
              <a:rPr lang="en-US" altLang="el-GR"/>
              <a:t>Build quality into the products</a:t>
            </a:r>
          </a:p>
          <a:p>
            <a:pPr marL="312738" indent="-312738" defTabSz="836613"/>
            <a:r>
              <a:rPr lang="en-US" altLang="el-GR"/>
              <a:t>Build long term relationships</a:t>
            </a:r>
          </a:p>
          <a:p>
            <a:pPr marL="312738" indent="-312738" defTabSz="836613"/>
            <a:r>
              <a:rPr lang="en-US" altLang="el-GR"/>
              <a:t>Continuously improve product, quality, and service</a:t>
            </a:r>
          </a:p>
          <a:p>
            <a:pPr marL="312738" indent="-312738" defTabSz="836613"/>
            <a:r>
              <a:rPr lang="en-US" altLang="el-GR"/>
              <a:t>Start training</a:t>
            </a:r>
          </a:p>
          <a:p>
            <a:pPr marL="312738" indent="-312738" defTabSz="836613"/>
            <a:r>
              <a:rPr lang="en-US" altLang="el-GR"/>
              <a:t>Emphasize leadership</a:t>
            </a:r>
          </a:p>
          <a:p>
            <a:pPr marL="312738" indent="-312738" defTabSz="836613"/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02411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n-US" altLang="el-GR"/>
              <a:t>Deming’s Points - continued</a:t>
            </a:r>
          </a:p>
        </p:txBody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4500"/>
            <a:ext cx="7866063" cy="4652963"/>
          </a:xfrm>
        </p:spPr>
        <p:txBody>
          <a:bodyPr/>
          <a:lstStyle/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Drive out fear</a:t>
            </a:r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Break down barriers between departments</a:t>
            </a:r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Stop haranguing workers</a:t>
            </a:r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Support, help, improve</a:t>
            </a:r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Remove barriers to pride in work</a:t>
            </a:r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Institute a vigorous program of education and self-improvement</a:t>
            </a:r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Put everybody in the company to work on the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587367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8" name="Oval 2"/>
          <p:cNvSpPr>
            <a:spLocks noChangeArrowheads="1"/>
          </p:cNvSpPr>
          <p:nvPr/>
        </p:nvSpPr>
        <p:spPr bwMode="auto">
          <a:xfrm>
            <a:off x="254000" y="2938463"/>
            <a:ext cx="2265363" cy="90963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5" tIns="44444" rIns="90475" bIns="44444" anchor="ctr"/>
          <a:lstStyle/>
          <a:p>
            <a:pPr algn="ctr" eaLnBrk="0" hangingPunct="0"/>
            <a:r>
              <a:rPr lang="en-US" altLang="el-GR" sz="2800" b="1">
                <a:latin typeface="Arial Narrow" pitchFamily="34" charset="0"/>
              </a:rPr>
              <a:t>Under-</a:t>
            </a:r>
            <a:br>
              <a:rPr lang="en-US" altLang="el-GR" sz="2800" b="1">
                <a:latin typeface="Arial Narrow" pitchFamily="34" charset="0"/>
              </a:rPr>
            </a:br>
            <a:r>
              <a:rPr lang="en-US" altLang="el-GR" sz="2800" b="1">
                <a:latin typeface="Arial Narrow" pitchFamily="34" charset="0"/>
              </a:rPr>
              <a:t>standing</a:t>
            </a:r>
          </a:p>
        </p:txBody>
      </p:sp>
      <p:grpSp>
        <p:nvGrpSpPr>
          <p:cNvPr id="982019" name="Group 3"/>
          <p:cNvGrpSpPr>
            <a:grpSpLocks/>
          </p:cNvGrpSpPr>
          <p:nvPr/>
        </p:nvGrpSpPr>
        <p:grpSpPr bwMode="auto">
          <a:xfrm>
            <a:off x="762000" y="1535113"/>
            <a:ext cx="7535863" cy="4098925"/>
            <a:chOff x="432" y="903"/>
            <a:chExt cx="4272" cy="2409"/>
          </a:xfrm>
        </p:grpSpPr>
        <p:sp>
          <p:nvSpPr>
            <p:cNvPr id="982020" name="Oval 4"/>
            <p:cNvSpPr>
              <a:spLocks noChangeArrowheads="1"/>
            </p:cNvSpPr>
            <p:nvPr/>
          </p:nvSpPr>
          <p:spPr bwMode="auto">
            <a:xfrm>
              <a:off x="565" y="1258"/>
              <a:ext cx="1130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Tangibles</a:t>
              </a:r>
            </a:p>
          </p:txBody>
        </p:sp>
        <p:graphicFrame>
          <p:nvGraphicFramePr>
            <p:cNvPr id="982021" name="Object 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11" y="1147"/>
            <a:ext cx="2296" cy="20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4" name="Clip" r:id="rId4" imgW="3770280" imgH="3647880" progId="MS_ClipArt_Gallery.2">
                    <p:embed/>
                  </p:oleObj>
                </mc:Choice>
                <mc:Fallback>
                  <p:oleObj name="Clip" r:id="rId4" imgW="3770280" imgH="36478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1" y="1147"/>
                          <a:ext cx="2296" cy="20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982022" name="Picture 6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66"/>
              <a:ext cx="1392" cy="1658"/>
            </a:xfrm>
            <a:prstGeom prst="rect">
              <a:avLst/>
            </a:prstGeom>
            <a:noFill/>
            <a:ln>
              <a:noFill/>
            </a:ln>
            <a:effectLst>
              <a:outerShdw dist="17961" dir="189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82023" name="Oval 7"/>
            <p:cNvSpPr>
              <a:spLocks noChangeArrowheads="1"/>
            </p:cNvSpPr>
            <p:nvPr/>
          </p:nvSpPr>
          <p:spPr bwMode="auto">
            <a:xfrm>
              <a:off x="1291" y="903"/>
              <a:ext cx="1290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Reliability</a:t>
              </a:r>
            </a:p>
          </p:txBody>
        </p:sp>
        <p:sp>
          <p:nvSpPr>
            <p:cNvPr id="982024" name="Oval 8"/>
            <p:cNvSpPr>
              <a:spLocks noChangeArrowheads="1"/>
            </p:cNvSpPr>
            <p:nvPr/>
          </p:nvSpPr>
          <p:spPr bwMode="auto">
            <a:xfrm>
              <a:off x="3287" y="2888"/>
              <a:ext cx="1290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Communication</a:t>
              </a:r>
            </a:p>
          </p:txBody>
        </p:sp>
        <p:sp>
          <p:nvSpPr>
            <p:cNvPr id="982025" name="Oval 9"/>
            <p:cNvSpPr>
              <a:spLocks noChangeArrowheads="1"/>
            </p:cNvSpPr>
            <p:nvPr/>
          </p:nvSpPr>
          <p:spPr bwMode="auto">
            <a:xfrm>
              <a:off x="811" y="2888"/>
              <a:ext cx="1290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Credibility</a:t>
              </a:r>
            </a:p>
          </p:txBody>
        </p:sp>
        <p:sp>
          <p:nvSpPr>
            <p:cNvPr id="982026" name="Oval 10"/>
            <p:cNvSpPr>
              <a:spLocks noChangeArrowheads="1"/>
            </p:cNvSpPr>
            <p:nvPr/>
          </p:nvSpPr>
          <p:spPr bwMode="auto">
            <a:xfrm>
              <a:off x="432" y="2344"/>
              <a:ext cx="1289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Security</a:t>
              </a:r>
            </a:p>
          </p:txBody>
        </p:sp>
        <p:sp>
          <p:nvSpPr>
            <p:cNvPr id="982027" name="Oval 11"/>
            <p:cNvSpPr>
              <a:spLocks noChangeArrowheads="1"/>
            </p:cNvSpPr>
            <p:nvPr/>
          </p:nvSpPr>
          <p:spPr bwMode="auto">
            <a:xfrm>
              <a:off x="2960" y="903"/>
              <a:ext cx="1288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Responsiveness</a:t>
              </a:r>
            </a:p>
          </p:txBody>
        </p:sp>
        <p:sp>
          <p:nvSpPr>
            <p:cNvPr id="982028" name="Oval 12"/>
            <p:cNvSpPr>
              <a:spLocks noChangeArrowheads="1"/>
            </p:cNvSpPr>
            <p:nvPr/>
          </p:nvSpPr>
          <p:spPr bwMode="auto">
            <a:xfrm>
              <a:off x="3529" y="1258"/>
              <a:ext cx="1123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Competence</a:t>
              </a:r>
            </a:p>
          </p:txBody>
        </p:sp>
        <p:sp>
          <p:nvSpPr>
            <p:cNvPr id="982029" name="Oval 13"/>
            <p:cNvSpPr>
              <a:spLocks noChangeArrowheads="1"/>
            </p:cNvSpPr>
            <p:nvPr/>
          </p:nvSpPr>
          <p:spPr bwMode="auto">
            <a:xfrm>
              <a:off x="3377" y="2344"/>
              <a:ext cx="1289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Courtesy</a:t>
              </a:r>
            </a:p>
          </p:txBody>
        </p:sp>
        <p:sp>
          <p:nvSpPr>
            <p:cNvPr id="982030" name="Oval 14"/>
            <p:cNvSpPr>
              <a:spLocks noChangeArrowheads="1"/>
            </p:cNvSpPr>
            <p:nvPr/>
          </p:nvSpPr>
          <p:spPr bwMode="auto">
            <a:xfrm>
              <a:off x="3415" y="1739"/>
              <a:ext cx="1289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Access</a:t>
              </a:r>
            </a:p>
          </p:txBody>
        </p:sp>
        <p:sp>
          <p:nvSpPr>
            <p:cNvPr id="982031" name="Rectangle 15"/>
            <p:cNvSpPr>
              <a:spLocks noChangeArrowheads="1"/>
            </p:cNvSpPr>
            <p:nvPr/>
          </p:nvSpPr>
          <p:spPr bwMode="auto">
            <a:xfrm>
              <a:off x="2539" y="2686"/>
              <a:ext cx="67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>
              <a:spAutoFit/>
            </a:bodyPr>
            <a:lstStyle/>
            <a:p>
              <a:pPr algn="ctr" eaLnBrk="0" hangingPunct="0"/>
              <a:r>
                <a:rPr lang="en-US" altLang="el-GR" sz="1000">
                  <a:solidFill>
                    <a:schemeClr val="bg2"/>
                  </a:solidFill>
                  <a:latin typeface="Arial Narrow" pitchFamily="34" charset="0"/>
                </a:rPr>
                <a:t>© 1995 Corel Corp.</a:t>
              </a:r>
            </a:p>
          </p:txBody>
        </p:sp>
      </p:grpSp>
      <p:sp>
        <p:nvSpPr>
          <p:cNvPr id="982032" name="Rectangle 16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n-US" altLang="el-GR"/>
              <a:t>Project Quality Attributes</a:t>
            </a:r>
          </a:p>
        </p:txBody>
      </p:sp>
    </p:spTree>
    <p:extLst>
      <p:ext uri="{BB962C8B-B14F-4D97-AF65-F5344CB8AC3E}">
        <p14:creationId xmlns:p14="http://schemas.microsoft.com/office/powerpoint/2010/main" val="3578587594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Απαιτήσεις για την τεκμηρίωση ποιότητας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Τεκμηριωμένοι στόχοι στόχων και πολιτικής ποιότητας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Ενχειρίδιο ποιότητας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Καταγεγραμμένες διαδικασίες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Έγγραφα απαραίτητα από τον οργανισμό με σκοπό την αποτελεσματικό προγραμματισμό, λειτουργία και έλεγχο. </a:t>
            </a:r>
          </a:p>
          <a:p>
            <a:pPr>
              <a:lnSpc>
                <a:spcPct val="90000"/>
              </a:lnSpc>
            </a:pPr>
            <a:r>
              <a:rPr lang="el-GR" altLang="el-GR"/>
              <a:t>Αρχείο και εγγραφές ποιότητας όπως αυτές προσδιορίζονται από τα </a:t>
            </a:r>
            <a:r>
              <a:rPr lang="en-US" altLang="el-GR"/>
              <a:t>standards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7958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Ποιοτικά χαρακτηριστικά του έργου ως αποτέλεσμα</a:t>
            </a:r>
          </a:p>
        </p:txBody>
      </p:sp>
      <p:sp>
        <p:nvSpPr>
          <p:cNvPr id="732163" name="Rectangle 3"/>
          <p:cNvSpPr>
            <a:spLocks noChangeArrowheads="1"/>
          </p:cNvSpPr>
          <p:nvPr/>
        </p:nvSpPr>
        <p:spPr bwMode="auto">
          <a:xfrm>
            <a:off x="434975" y="1778000"/>
            <a:ext cx="7772400" cy="439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l-GR" altLang="el-GR"/>
              <a:t>Σωστή λειτουργία</a:t>
            </a:r>
            <a:endParaRPr lang="en-US" altLang="el-GR"/>
          </a:p>
          <a:p>
            <a:r>
              <a:rPr lang="el-GR" altLang="el-GR"/>
              <a:t>Αξιοπιστία και διάρκεια</a:t>
            </a:r>
            <a:endParaRPr lang="en-US" altLang="el-GR"/>
          </a:p>
          <a:p>
            <a:r>
              <a:rPr lang="el-GR" altLang="el-GR"/>
              <a:t>Συμβατότητα</a:t>
            </a:r>
            <a:endParaRPr lang="en-US" altLang="el-GR"/>
          </a:p>
          <a:p>
            <a:r>
              <a:rPr lang="el-GR" altLang="el-GR"/>
              <a:t>Χρησιμότητα</a:t>
            </a:r>
          </a:p>
          <a:p>
            <a:r>
              <a:rPr lang="el-GR" altLang="el-GR"/>
              <a:t>Λειτουργικότητα</a:t>
            </a:r>
            <a:endParaRPr lang="en-US" altLang="el-GR"/>
          </a:p>
          <a:p>
            <a:r>
              <a:rPr lang="el-GR" altLang="el-GR"/>
              <a:t>Εμφάνιση – αισθητικό αποτέλεσμα</a:t>
            </a:r>
            <a:endParaRPr lang="en-US" altLang="el-GR"/>
          </a:p>
          <a:p>
            <a:r>
              <a:rPr lang="el-GR" altLang="el-GR"/>
              <a:t>Η εικόνα ποιότητας</a:t>
            </a:r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719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3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3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3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3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3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63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8.1</a:t>
            </a:r>
            <a:r>
              <a:rPr lang="el-GR" altLang="el-GR"/>
              <a:t> Προγραμματισμός ποιότητας</a:t>
            </a:r>
          </a:p>
        </p:txBody>
      </p:sp>
      <p:sp>
        <p:nvSpPr>
          <p:cNvPr id="733187" name="Rectangle 3"/>
          <p:cNvSpPr>
            <a:spLocks noChangeArrowheads="1"/>
          </p:cNvSpPr>
          <p:nvPr/>
        </p:nvSpPr>
        <p:spPr bwMode="auto">
          <a:xfrm>
            <a:off x="282575" y="1844675"/>
            <a:ext cx="53689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2200"/>
              <a:t>Input</a:t>
            </a:r>
          </a:p>
          <a:p>
            <a:pPr lvl="1"/>
            <a:r>
              <a:rPr lang="el-GR" altLang="el-GR" sz="2000"/>
              <a:t>Πολιτική ποιότητας</a:t>
            </a:r>
          </a:p>
          <a:p>
            <a:pPr lvl="1"/>
            <a:r>
              <a:rPr lang="el-GR" altLang="el-GR" sz="2000"/>
              <a:t>Δήλωση αντικειμένου εργασιών</a:t>
            </a:r>
          </a:p>
          <a:p>
            <a:pPr lvl="1"/>
            <a:r>
              <a:rPr lang="el-GR" altLang="el-GR" sz="2000"/>
              <a:t>Περιγραφή προϊόντων</a:t>
            </a:r>
          </a:p>
          <a:p>
            <a:pPr lvl="1"/>
            <a:r>
              <a:rPr lang="el-GR" altLang="el-GR" sz="2000"/>
              <a:t>Στάνταρτ και κανονισμοί</a:t>
            </a:r>
          </a:p>
          <a:p>
            <a:pPr lvl="1"/>
            <a:r>
              <a:rPr lang="el-GR" altLang="el-GR" sz="2000"/>
              <a:t>Άλλα δεδομένα</a:t>
            </a:r>
          </a:p>
          <a:p>
            <a:r>
              <a:rPr lang="el-GR" altLang="el-GR" sz="2200"/>
              <a:t>Εργαλεία και τεχνικές</a:t>
            </a:r>
          </a:p>
          <a:p>
            <a:pPr lvl="1"/>
            <a:r>
              <a:rPr lang="el-GR" altLang="el-GR" sz="2000"/>
              <a:t>Ανάλυση </a:t>
            </a:r>
            <a:r>
              <a:rPr lang="en-US" altLang="el-GR" sz="2000"/>
              <a:t>cost/benefit</a:t>
            </a:r>
          </a:p>
          <a:p>
            <a:pPr lvl="1"/>
            <a:r>
              <a:rPr lang="el-GR" altLang="el-GR" sz="2000"/>
              <a:t>Συγκριτική μέτρηση απόδοσης (</a:t>
            </a:r>
            <a:r>
              <a:rPr lang="en-US" altLang="el-GR" sz="2000"/>
              <a:t>benchmarking)</a:t>
            </a:r>
            <a:endParaRPr lang="el-GR" altLang="el-GR" sz="2000"/>
          </a:p>
          <a:p>
            <a:pPr lvl="1"/>
            <a:r>
              <a:rPr lang="el-GR" altLang="el-GR" sz="2000"/>
              <a:t>Διαγράμματα ροής</a:t>
            </a:r>
          </a:p>
          <a:p>
            <a:pPr lvl="2"/>
            <a:r>
              <a:rPr lang="el-GR" altLang="el-GR" sz="1900"/>
              <a:t>Αιτίας αποτελέσματος, ψαροκόκαλο</a:t>
            </a:r>
          </a:p>
          <a:p>
            <a:pPr lvl="2"/>
            <a:r>
              <a:rPr lang="el-GR" altLang="el-GR" sz="1900"/>
              <a:t>Διαγράμματα Ροής Διαδικασιών</a:t>
            </a:r>
            <a:endParaRPr lang="en-US" altLang="el-GR" sz="1900"/>
          </a:p>
          <a:p>
            <a:endParaRPr lang="el-GR" altLang="el-GR" sz="2200"/>
          </a:p>
        </p:txBody>
      </p:sp>
      <p:sp>
        <p:nvSpPr>
          <p:cNvPr id="733188" name="Rectangle 4"/>
          <p:cNvSpPr>
            <a:spLocks noChangeArrowheads="1"/>
          </p:cNvSpPr>
          <p:nvPr/>
        </p:nvSpPr>
        <p:spPr bwMode="auto">
          <a:xfrm>
            <a:off x="5145088" y="2027238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l-GR" altLang="el-GR" sz="2200"/>
              <a:t>Εργαλεία και τεχνικές</a:t>
            </a:r>
          </a:p>
          <a:p>
            <a:pPr lvl="1"/>
            <a:r>
              <a:rPr lang="el-GR" altLang="el-GR" sz="2000"/>
              <a:t>Πειράματα</a:t>
            </a:r>
          </a:p>
          <a:p>
            <a:pPr lvl="1"/>
            <a:r>
              <a:rPr lang="el-GR" altLang="el-GR" sz="2000"/>
              <a:t>Κόστος Ποιότητας </a:t>
            </a:r>
          </a:p>
          <a:p>
            <a:r>
              <a:rPr lang="en-US" altLang="el-GR" sz="2200"/>
              <a:t>Output</a:t>
            </a:r>
          </a:p>
          <a:p>
            <a:pPr lvl="1"/>
            <a:r>
              <a:rPr lang="el-GR" altLang="el-GR" sz="2000"/>
              <a:t>Πλάνο Ποιότητας </a:t>
            </a:r>
            <a:r>
              <a:rPr lang="en-US" altLang="el-GR" sz="2000"/>
              <a:t>(Project Quality Plan - PQP)</a:t>
            </a:r>
          </a:p>
          <a:p>
            <a:pPr lvl="1"/>
            <a:r>
              <a:rPr lang="el-GR" altLang="el-GR" sz="2000"/>
              <a:t>Λειτουργικοί ορισμοί, </a:t>
            </a:r>
            <a:r>
              <a:rPr lang="en-US" altLang="el-GR" sz="2000"/>
              <a:t>metrics</a:t>
            </a:r>
            <a:endParaRPr lang="el-GR" altLang="el-GR" sz="2000"/>
          </a:p>
          <a:p>
            <a:pPr lvl="1"/>
            <a:r>
              <a:rPr lang="el-GR" altLang="el-GR" sz="2000"/>
              <a:t>Λίστες ελέγχου</a:t>
            </a:r>
          </a:p>
          <a:p>
            <a:pPr lvl="1"/>
            <a:r>
              <a:rPr lang="el-GR" altLang="el-GR" sz="2000"/>
              <a:t>Άλλα δεδομένα</a:t>
            </a:r>
          </a:p>
        </p:txBody>
      </p:sp>
    </p:spTree>
    <p:extLst>
      <p:ext uri="{BB962C8B-B14F-4D97-AF65-F5344CB8AC3E}">
        <p14:creationId xmlns:p14="http://schemas.microsoft.com/office/powerpoint/2010/main" val="288459898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Εργαλεία για την διαχείριση της ποιότητας</a:t>
            </a:r>
          </a:p>
        </p:txBody>
      </p:sp>
      <p:pic>
        <p:nvPicPr>
          <p:cNvPr id="734211" name="Picture 3" descr="fig-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1412875"/>
            <a:ext cx="6145213" cy="51800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87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Διαγράμματα αιτίας -αποτελέσματος</a:t>
            </a:r>
          </a:p>
        </p:txBody>
      </p:sp>
      <p:graphicFrame>
        <p:nvGraphicFramePr>
          <p:cNvPr id="73523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11188" y="1374775"/>
          <a:ext cx="7385050" cy="475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VISIO" r:id="rId3" imgW="10125000" imgH="6521400" progId="Visio.Drawing.6">
                  <p:embed/>
                </p:oleObj>
              </mc:Choice>
              <mc:Fallback>
                <p:oleObj name="VISIO" r:id="rId3" imgW="10125000" imgH="65214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374775"/>
                        <a:ext cx="7385050" cy="475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266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Άσκηση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Φτιάξτε διάγραμμα για τις καθυστερήσεις που μπορεί να έχει ένα έργο λόγω προσωπικού, υλικών, εργαλείων, διαδικασιών ή άλλων λόγων</a:t>
            </a:r>
          </a:p>
        </p:txBody>
      </p:sp>
    </p:spTree>
    <p:extLst>
      <p:ext uri="{BB962C8B-B14F-4D97-AF65-F5344CB8AC3E}">
        <p14:creationId xmlns:p14="http://schemas.microsoft.com/office/powerpoint/2010/main" val="266185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Άσκηση</a:t>
            </a:r>
          </a:p>
        </p:txBody>
      </p:sp>
      <p:sp>
        <p:nvSpPr>
          <p:cNvPr id="737283" name="Line 3"/>
          <p:cNvSpPr>
            <a:spLocks noChangeShapeType="1"/>
          </p:cNvSpPr>
          <p:nvPr/>
        </p:nvSpPr>
        <p:spPr bwMode="auto">
          <a:xfrm flipV="1">
            <a:off x="4173538" y="3992563"/>
            <a:ext cx="598487" cy="17986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84" name="Line 4"/>
          <p:cNvSpPr>
            <a:spLocks noChangeShapeType="1"/>
          </p:cNvSpPr>
          <p:nvPr/>
        </p:nvSpPr>
        <p:spPr bwMode="auto">
          <a:xfrm flipH="1">
            <a:off x="1958975" y="4013200"/>
            <a:ext cx="695325" cy="16970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85" name="Line 5"/>
          <p:cNvSpPr>
            <a:spLocks noChangeShapeType="1"/>
          </p:cNvSpPr>
          <p:nvPr/>
        </p:nvSpPr>
        <p:spPr bwMode="auto">
          <a:xfrm>
            <a:off x="944563" y="2919413"/>
            <a:ext cx="365125" cy="10620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86" name="Line 6"/>
          <p:cNvSpPr>
            <a:spLocks noChangeShapeType="1"/>
          </p:cNvSpPr>
          <p:nvPr/>
        </p:nvSpPr>
        <p:spPr bwMode="auto">
          <a:xfrm>
            <a:off x="2209800" y="2236788"/>
            <a:ext cx="608013" cy="17383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87" name="Line 7"/>
          <p:cNvSpPr>
            <a:spLocks noChangeShapeType="1"/>
          </p:cNvSpPr>
          <p:nvPr/>
        </p:nvSpPr>
        <p:spPr bwMode="auto">
          <a:xfrm>
            <a:off x="4533900" y="2214563"/>
            <a:ext cx="608013" cy="1743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88" name="Rectangle 8"/>
          <p:cNvSpPr>
            <a:spLocks noChangeArrowheads="1"/>
          </p:cNvSpPr>
          <p:nvPr/>
        </p:nvSpPr>
        <p:spPr bwMode="auto">
          <a:xfrm>
            <a:off x="4619625" y="2243138"/>
            <a:ext cx="2649538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Αργοπορία στην έναρξη εργασίας</a:t>
            </a:r>
            <a:endParaRPr lang="en-AU" altLang="el-GR" sz="1200" b="1"/>
          </a:p>
        </p:txBody>
      </p:sp>
      <p:sp>
        <p:nvSpPr>
          <p:cNvPr id="737289" name="Rectangle 9"/>
          <p:cNvSpPr>
            <a:spLocks noChangeArrowheads="1"/>
          </p:cNvSpPr>
          <p:nvPr/>
        </p:nvSpPr>
        <p:spPr bwMode="auto">
          <a:xfrm>
            <a:off x="4733925" y="2549525"/>
            <a:ext cx="89852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Ασθένειες</a:t>
            </a:r>
            <a:endParaRPr lang="en-AU" altLang="el-GR" sz="1200" b="1"/>
          </a:p>
        </p:txBody>
      </p:sp>
      <p:sp>
        <p:nvSpPr>
          <p:cNvPr id="737290" name="Rectangle 10"/>
          <p:cNvSpPr>
            <a:spLocks noChangeArrowheads="1"/>
          </p:cNvSpPr>
          <p:nvPr/>
        </p:nvSpPr>
        <p:spPr bwMode="auto">
          <a:xfrm>
            <a:off x="4854575" y="2881313"/>
            <a:ext cx="1555750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Έλλειψη εμπειρίας</a:t>
            </a:r>
            <a:endParaRPr lang="en-AU" altLang="el-GR" sz="1200" b="1"/>
          </a:p>
        </p:txBody>
      </p:sp>
      <p:sp>
        <p:nvSpPr>
          <p:cNvPr id="737291" name="Freeform 11"/>
          <p:cNvSpPr>
            <a:spLocks/>
          </p:cNvSpPr>
          <p:nvPr/>
        </p:nvSpPr>
        <p:spPr bwMode="auto">
          <a:xfrm>
            <a:off x="3779838" y="1819275"/>
            <a:ext cx="1076325" cy="414338"/>
          </a:xfrm>
          <a:custGeom>
            <a:avLst/>
            <a:gdLst>
              <a:gd name="T0" fmla="*/ 584 w 585"/>
              <a:gd name="T1" fmla="*/ 0 h 261"/>
              <a:gd name="T2" fmla="*/ 584 w 585"/>
              <a:gd name="T3" fmla="*/ 260 h 261"/>
              <a:gd name="T4" fmla="*/ 0 w 585"/>
              <a:gd name="T5" fmla="*/ 260 h 261"/>
              <a:gd name="T6" fmla="*/ 0 w 585"/>
              <a:gd name="T7" fmla="*/ 0 h 261"/>
              <a:gd name="T8" fmla="*/ 584 w 585"/>
              <a:gd name="T9" fmla="*/ 0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" h="261">
                <a:moveTo>
                  <a:pt x="584" y="0"/>
                </a:moveTo>
                <a:lnTo>
                  <a:pt x="584" y="260"/>
                </a:lnTo>
                <a:lnTo>
                  <a:pt x="0" y="260"/>
                </a:lnTo>
                <a:lnTo>
                  <a:pt x="0" y="0"/>
                </a:lnTo>
                <a:lnTo>
                  <a:pt x="584" y="0"/>
                </a:lnTo>
              </a:path>
            </a:pathLst>
          </a:custGeom>
          <a:gradFill rotWithShape="0">
            <a:gsLst>
              <a:gs pos="0">
                <a:srgbClr val="AEB5CF"/>
              </a:gs>
              <a:gs pos="50000">
                <a:srgbClr val="DCDEEE"/>
              </a:gs>
              <a:gs pos="100000">
                <a:srgbClr val="AEB5C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37292" name="Rectangle 12"/>
          <p:cNvSpPr>
            <a:spLocks noChangeArrowheads="1"/>
          </p:cNvSpPr>
          <p:nvPr/>
        </p:nvSpPr>
        <p:spPr bwMode="auto">
          <a:xfrm>
            <a:off x="3808413" y="1890713"/>
            <a:ext cx="1050925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Προσωπικό</a:t>
            </a:r>
            <a:endParaRPr lang="en-AU" altLang="el-GR" sz="1200" b="1">
              <a:solidFill>
                <a:srgbClr val="000000"/>
              </a:solidFill>
            </a:endParaRPr>
          </a:p>
        </p:txBody>
      </p:sp>
      <p:sp>
        <p:nvSpPr>
          <p:cNvPr id="737293" name="Line 13"/>
          <p:cNvSpPr>
            <a:spLocks noChangeShapeType="1"/>
          </p:cNvSpPr>
          <p:nvPr/>
        </p:nvSpPr>
        <p:spPr bwMode="auto">
          <a:xfrm>
            <a:off x="4662488" y="2540000"/>
            <a:ext cx="23288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94" name="Line 14"/>
          <p:cNvSpPr>
            <a:spLocks noChangeShapeType="1"/>
          </p:cNvSpPr>
          <p:nvPr/>
        </p:nvSpPr>
        <p:spPr bwMode="auto">
          <a:xfrm>
            <a:off x="4781550" y="2870200"/>
            <a:ext cx="15763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95" name="Line 15"/>
          <p:cNvSpPr>
            <a:spLocks noChangeShapeType="1"/>
          </p:cNvSpPr>
          <p:nvPr/>
        </p:nvSpPr>
        <p:spPr bwMode="auto">
          <a:xfrm>
            <a:off x="4900613" y="3205163"/>
            <a:ext cx="193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296" name="Rectangle 16"/>
          <p:cNvSpPr>
            <a:spLocks noChangeArrowheads="1"/>
          </p:cNvSpPr>
          <p:nvPr/>
        </p:nvSpPr>
        <p:spPr bwMode="auto">
          <a:xfrm>
            <a:off x="1023938" y="2946400"/>
            <a:ext cx="693737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Καιρός</a:t>
            </a:r>
            <a:endParaRPr lang="en-AU" altLang="el-GR" sz="1200" b="1"/>
          </a:p>
        </p:txBody>
      </p:sp>
      <p:sp>
        <p:nvSpPr>
          <p:cNvPr id="737297" name="Rectangle 17"/>
          <p:cNvSpPr>
            <a:spLocks noChangeArrowheads="1"/>
          </p:cNvSpPr>
          <p:nvPr/>
        </p:nvSpPr>
        <p:spPr bwMode="auto">
          <a:xfrm>
            <a:off x="1147763" y="3287713"/>
            <a:ext cx="931862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Πλημμύρα</a:t>
            </a:r>
            <a:endParaRPr lang="en-AU" altLang="el-GR" sz="1200" b="1"/>
          </a:p>
        </p:txBody>
      </p:sp>
      <p:sp>
        <p:nvSpPr>
          <p:cNvPr id="737298" name="Freeform 18"/>
          <p:cNvSpPr>
            <a:spLocks/>
          </p:cNvSpPr>
          <p:nvPr/>
        </p:nvSpPr>
        <p:spPr bwMode="auto">
          <a:xfrm>
            <a:off x="587375" y="2533650"/>
            <a:ext cx="677863" cy="412750"/>
          </a:xfrm>
          <a:custGeom>
            <a:avLst/>
            <a:gdLst>
              <a:gd name="T0" fmla="*/ 426 w 427"/>
              <a:gd name="T1" fmla="*/ 0 h 260"/>
              <a:gd name="T2" fmla="*/ 426 w 427"/>
              <a:gd name="T3" fmla="*/ 259 h 260"/>
              <a:gd name="T4" fmla="*/ 0 w 427"/>
              <a:gd name="T5" fmla="*/ 259 h 260"/>
              <a:gd name="T6" fmla="*/ 0 w 427"/>
              <a:gd name="T7" fmla="*/ 0 h 260"/>
              <a:gd name="T8" fmla="*/ 426 w 427"/>
              <a:gd name="T9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" h="260">
                <a:moveTo>
                  <a:pt x="426" y="0"/>
                </a:moveTo>
                <a:lnTo>
                  <a:pt x="426" y="259"/>
                </a:lnTo>
                <a:lnTo>
                  <a:pt x="0" y="259"/>
                </a:lnTo>
                <a:lnTo>
                  <a:pt x="0" y="0"/>
                </a:lnTo>
                <a:lnTo>
                  <a:pt x="426" y="0"/>
                </a:lnTo>
              </a:path>
            </a:pathLst>
          </a:custGeom>
          <a:gradFill rotWithShape="0">
            <a:gsLst>
              <a:gs pos="0">
                <a:srgbClr val="AEB5CF"/>
              </a:gs>
              <a:gs pos="50000">
                <a:srgbClr val="DCDEEE"/>
              </a:gs>
              <a:gs pos="100000">
                <a:srgbClr val="AEB5C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37299" name="Rectangle 19"/>
          <p:cNvSpPr>
            <a:spLocks noChangeArrowheads="1"/>
          </p:cNvSpPr>
          <p:nvPr/>
        </p:nvSpPr>
        <p:spPr bwMode="auto">
          <a:xfrm>
            <a:off x="619125" y="2589213"/>
            <a:ext cx="552450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Άλλα</a:t>
            </a:r>
            <a:endParaRPr lang="en-AU" altLang="el-GR" sz="1200" b="1">
              <a:solidFill>
                <a:srgbClr val="000000"/>
              </a:solidFill>
            </a:endParaRPr>
          </a:p>
        </p:txBody>
      </p:sp>
      <p:sp>
        <p:nvSpPr>
          <p:cNvPr id="737300" name="Line 20"/>
          <p:cNvSpPr>
            <a:spLocks noChangeShapeType="1"/>
          </p:cNvSpPr>
          <p:nvPr/>
        </p:nvSpPr>
        <p:spPr bwMode="auto">
          <a:xfrm>
            <a:off x="1192213" y="3551238"/>
            <a:ext cx="1257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01" name="Rectangle 21"/>
          <p:cNvSpPr>
            <a:spLocks noChangeArrowheads="1"/>
          </p:cNvSpPr>
          <p:nvPr/>
        </p:nvSpPr>
        <p:spPr bwMode="auto">
          <a:xfrm>
            <a:off x="2301875" y="2257425"/>
            <a:ext cx="130492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Μικρά εργαλεία</a:t>
            </a:r>
            <a:endParaRPr lang="en-AU" altLang="el-GR" sz="1200" b="1"/>
          </a:p>
        </p:txBody>
      </p:sp>
      <p:sp>
        <p:nvSpPr>
          <p:cNvPr id="737302" name="Rectangle 22"/>
          <p:cNvSpPr>
            <a:spLocks noChangeArrowheads="1"/>
          </p:cNvSpPr>
          <p:nvPr/>
        </p:nvSpPr>
        <p:spPr bwMode="auto">
          <a:xfrm>
            <a:off x="2433638" y="2608263"/>
            <a:ext cx="1884362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Ελαττωματικά εργαλεία</a:t>
            </a:r>
            <a:endParaRPr lang="en-AU" altLang="el-GR" sz="1200" b="1"/>
          </a:p>
        </p:txBody>
      </p:sp>
      <p:sp>
        <p:nvSpPr>
          <p:cNvPr id="737303" name="Freeform 23"/>
          <p:cNvSpPr>
            <a:spLocks/>
          </p:cNvSpPr>
          <p:nvPr/>
        </p:nvSpPr>
        <p:spPr bwMode="auto">
          <a:xfrm>
            <a:off x="1930400" y="1835150"/>
            <a:ext cx="931863" cy="412750"/>
          </a:xfrm>
          <a:custGeom>
            <a:avLst/>
            <a:gdLst>
              <a:gd name="T0" fmla="*/ 586 w 587"/>
              <a:gd name="T1" fmla="*/ 0 h 260"/>
              <a:gd name="T2" fmla="*/ 586 w 587"/>
              <a:gd name="T3" fmla="*/ 259 h 260"/>
              <a:gd name="T4" fmla="*/ 0 w 587"/>
              <a:gd name="T5" fmla="*/ 259 h 260"/>
              <a:gd name="T6" fmla="*/ 0 w 587"/>
              <a:gd name="T7" fmla="*/ 0 h 260"/>
              <a:gd name="T8" fmla="*/ 586 w 587"/>
              <a:gd name="T9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7" h="260">
                <a:moveTo>
                  <a:pt x="586" y="0"/>
                </a:moveTo>
                <a:lnTo>
                  <a:pt x="586" y="259"/>
                </a:lnTo>
                <a:lnTo>
                  <a:pt x="0" y="259"/>
                </a:lnTo>
                <a:lnTo>
                  <a:pt x="0" y="0"/>
                </a:lnTo>
                <a:lnTo>
                  <a:pt x="586" y="0"/>
                </a:lnTo>
              </a:path>
            </a:pathLst>
          </a:custGeom>
          <a:gradFill rotWithShape="0">
            <a:gsLst>
              <a:gs pos="0">
                <a:srgbClr val="AEB5CF"/>
              </a:gs>
              <a:gs pos="50000">
                <a:srgbClr val="DCDEEE"/>
              </a:gs>
              <a:gs pos="100000">
                <a:srgbClr val="AEB5C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37304" name="Rectangle 24"/>
          <p:cNvSpPr>
            <a:spLocks noChangeArrowheads="1"/>
          </p:cNvSpPr>
          <p:nvPr/>
        </p:nvSpPr>
        <p:spPr bwMode="auto">
          <a:xfrm>
            <a:off x="1911350" y="1892300"/>
            <a:ext cx="84772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Εργαλεία</a:t>
            </a:r>
            <a:endParaRPr lang="en-AU" altLang="el-GR" sz="1200" b="1">
              <a:solidFill>
                <a:srgbClr val="000000"/>
              </a:solidFill>
            </a:endParaRPr>
          </a:p>
        </p:txBody>
      </p:sp>
      <p:sp>
        <p:nvSpPr>
          <p:cNvPr id="737305" name="Line 25"/>
          <p:cNvSpPr>
            <a:spLocks noChangeShapeType="1"/>
          </p:cNvSpPr>
          <p:nvPr/>
        </p:nvSpPr>
        <p:spPr bwMode="auto">
          <a:xfrm>
            <a:off x="2335213" y="2533650"/>
            <a:ext cx="15001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06" name="Line 26"/>
          <p:cNvSpPr>
            <a:spLocks noChangeShapeType="1"/>
          </p:cNvSpPr>
          <p:nvPr/>
        </p:nvSpPr>
        <p:spPr bwMode="auto">
          <a:xfrm>
            <a:off x="2463800" y="2868613"/>
            <a:ext cx="14795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07" name="Freeform 27"/>
          <p:cNvSpPr>
            <a:spLocks/>
          </p:cNvSpPr>
          <p:nvPr/>
        </p:nvSpPr>
        <p:spPr bwMode="auto">
          <a:xfrm>
            <a:off x="1441450" y="5694363"/>
            <a:ext cx="931863" cy="414337"/>
          </a:xfrm>
          <a:custGeom>
            <a:avLst/>
            <a:gdLst>
              <a:gd name="T0" fmla="*/ 586 w 587"/>
              <a:gd name="T1" fmla="*/ 0 h 261"/>
              <a:gd name="T2" fmla="*/ 586 w 587"/>
              <a:gd name="T3" fmla="*/ 260 h 261"/>
              <a:gd name="T4" fmla="*/ 0 w 587"/>
              <a:gd name="T5" fmla="*/ 260 h 261"/>
              <a:gd name="T6" fmla="*/ 0 w 587"/>
              <a:gd name="T7" fmla="*/ 0 h 261"/>
              <a:gd name="T8" fmla="*/ 586 w 587"/>
              <a:gd name="T9" fmla="*/ 0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7" h="261">
                <a:moveTo>
                  <a:pt x="586" y="0"/>
                </a:moveTo>
                <a:lnTo>
                  <a:pt x="586" y="260"/>
                </a:lnTo>
                <a:lnTo>
                  <a:pt x="0" y="260"/>
                </a:lnTo>
                <a:lnTo>
                  <a:pt x="0" y="0"/>
                </a:lnTo>
                <a:lnTo>
                  <a:pt x="586" y="0"/>
                </a:lnTo>
              </a:path>
            </a:pathLst>
          </a:custGeom>
          <a:gradFill rotWithShape="0">
            <a:gsLst>
              <a:gs pos="0">
                <a:srgbClr val="AEB5CF"/>
              </a:gs>
              <a:gs pos="50000">
                <a:srgbClr val="DCDEEE"/>
              </a:gs>
              <a:gs pos="100000">
                <a:srgbClr val="AEB5C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37308" name="Rectangle 28"/>
          <p:cNvSpPr>
            <a:spLocks noChangeArrowheads="1"/>
          </p:cNvSpPr>
          <p:nvPr/>
        </p:nvSpPr>
        <p:spPr bwMode="auto">
          <a:xfrm>
            <a:off x="1473200" y="5765800"/>
            <a:ext cx="5889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Υλικά</a:t>
            </a:r>
            <a:endParaRPr lang="en-AU" altLang="el-GR" sz="1200" b="1">
              <a:solidFill>
                <a:srgbClr val="000000"/>
              </a:solidFill>
            </a:endParaRPr>
          </a:p>
        </p:txBody>
      </p:sp>
      <p:sp>
        <p:nvSpPr>
          <p:cNvPr id="737309" name="Freeform 29"/>
          <p:cNvSpPr>
            <a:spLocks/>
          </p:cNvSpPr>
          <p:nvPr/>
        </p:nvSpPr>
        <p:spPr bwMode="auto">
          <a:xfrm>
            <a:off x="3506788" y="5732463"/>
            <a:ext cx="931862" cy="412750"/>
          </a:xfrm>
          <a:custGeom>
            <a:avLst/>
            <a:gdLst>
              <a:gd name="T0" fmla="*/ 586 w 587"/>
              <a:gd name="T1" fmla="*/ 0 h 260"/>
              <a:gd name="T2" fmla="*/ 586 w 587"/>
              <a:gd name="T3" fmla="*/ 259 h 260"/>
              <a:gd name="T4" fmla="*/ 0 w 587"/>
              <a:gd name="T5" fmla="*/ 259 h 260"/>
              <a:gd name="T6" fmla="*/ 0 w 587"/>
              <a:gd name="T7" fmla="*/ 0 h 260"/>
              <a:gd name="T8" fmla="*/ 586 w 587"/>
              <a:gd name="T9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7" h="260">
                <a:moveTo>
                  <a:pt x="586" y="0"/>
                </a:moveTo>
                <a:lnTo>
                  <a:pt x="586" y="259"/>
                </a:lnTo>
                <a:lnTo>
                  <a:pt x="0" y="259"/>
                </a:lnTo>
                <a:lnTo>
                  <a:pt x="0" y="0"/>
                </a:lnTo>
                <a:lnTo>
                  <a:pt x="586" y="0"/>
                </a:lnTo>
              </a:path>
            </a:pathLst>
          </a:custGeom>
          <a:gradFill rotWithShape="0">
            <a:gsLst>
              <a:gs pos="0">
                <a:srgbClr val="AEB5CF"/>
              </a:gs>
              <a:gs pos="50000">
                <a:srgbClr val="DCDEEE"/>
              </a:gs>
              <a:gs pos="100000">
                <a:srgbClr val="AEB5C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37310" name="Rectangle 30"/>
          <p:cNvSpPr>
            <a:spLocks noChangeArrowheads="1"/>
          </p:cNvSpPr>
          <p:nvPr/>
        </p:nvSpPr>
        <p:spPr bwMode="auto">
          <a:xfrm>
            <a:off x="3449638" y="5789613"/>
            <a:ext cx="1041400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Διαδικασίες</a:t>
            </a:r>
            <a:endParaRPr lang="en-AU" altLang="el-GR" sz="1200" b="1">
              <a:solidFill>
                <a:srgbClr val="000000"/>
              </a:solidFill>
            </a:endParaRPr>
          </a:p>
        </p:txBody>
      </p:sp>
      <p:sp>
        <p:nvSpPr>
          <p:cNvPr id="737311" name="Rectangle 31"/>
          <p:cNvSpPr>
            <a:spLocks noChangeArrowheads="1"/>
          </p:cNvSpPr>
          <p:nvPr/>
        </p:nvSpPr>
        <p:spPr bwMode="auto">
          <a:xfrm>
            <a:off x="4633913" y="4468813"/>
            <a:ext cx="2498725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Λανθασμένες αρχικές μετρήσεις</a:t>
            </a:r>
            <a:endParaRPr lang="en-AU" altLang="el-GR" sz="1200" b="1"/>
          </a:p>
        </p:txBody>
      </p:sp>
      <p:sp>
        <p:nvSpPr>
          <p:cNvPr id="737312" name="Rectangle 32"/>
          <p:cNvSpPr>
            <a:spLocks noChangeArrowheads="1"/>
          </p:cNvSpPr>
          <p:nvPr/>
        </p:nvSpPr>
        <p:spPr bwMode="auto">
          <a:xfrm>
            <a:off x="4735513" y="4114800"/>
            <a:ext cx="12573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Λάθος σχεδίου</a:t>
            </a:r>
            <a:endParaRPr lang="en-AU" altLang="el-GR" sz="1200" b="1"/>
          </a:p>
        </p:txBody>
      </p:sp>
      <p:sp>
        <p:nvSpPr>
          <p:cNvPr id="737313" name="Rectangle 33"/>
          <p:cNvSpPr>
            <a:spLocks noChangeArrowheads="1"/>
          </p:cNvSpPr>
          <p:nvPr/>
        </p:nvSpPr>
        <p:spPr bwMode="auto">
          <a:xfrm>
            <a:off x="4522788" y="4779963"/>
            <a:ext cx="2392362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Καθυστερημένες παραγγελίες </a:t>
            </a:r>
            <a:endParaRPr lang="en-AU" altLang="el-GR" sz="1200" b="1"/>
          </a:p>
        </p:txBody>
      </p:sp>
      <p:sp>
        <p:nvSpPr>
          <p:cNvPr id="737314" name="Line 34"/>
          <p:cNvSpPr>
            <a:spLocks noChangeShapeType="1"/>
          </p:cNvSpPr>
          <p:nvPr/>
        </p:nvSpPr>
        <p:spPr bwMode="auto">
          <a:xfrm>
            <a:off x="4665663" y="4433888"/>
            <a:ext cx="2654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15" name="Line 35"/>
          <p:cNvSpPr>
            <a:spLocks noChangeShapeType="1"/>
          </p:cNvSpPr>
          <p:nvPr/>
        </p:nvSpPr>
        <p:spPr bwMode="auto">
          <a:xfrm>
            <a:off x="4545013" y="4764088"/>
            <a:ext cx="20732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16" name="Line 36"/>
          <p:cNvSpPr>
            <a:spLocks noChangeShapeType="1"/>
          </p:cNvSpPr>
          <p:nvPr/>
        </p:nvSpPr>
        <p:spPr bwMode="auto">
          <a:xfrm>
            <a:off x="4413250" y="5099050"/>
            <a:ext cx="22812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17" name="Line 37"/>
          <p:cNvSpPr>
            <a:spLocks noChangeShapeType="1"/>
          </p:cNvSpPr>
          <p:nvPr/>
        </p:nvSpPr>
        <p:spPr bwMode="auto">
          <a:xfrm>
            <a:off x="1282700" y="3989388"/>
            <a:ext cx="62039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18" name="Freeform 38"/>
          <p:cNvSpPr>
            <a:spLocks/>
          </p:cNvSpPr>
          <p:nvPr/>
        </p:nvSpPr>
        <p:spPr bwMode="auto">
          <a:xfrm>
            <a:off x="7500938" y="3627438"/>
            <a:ext cx="1174750" cy="711200"/>
          </a:xfrm>
          <a:custGeom>
            <a:avLst/>
            <a:gdLst>
              <a:gd name="T0" fmla="*/ 638 w 639"/>
              <a:gd name="T1" fmla="*/ 0 h 448"/>
              <a:gd name="T2" fmla="*/ 638 w 639"/>
              <a:gd name="T3" fmla="*/ 447 h 448"/>
              <a:gd name="T4" fmla="*/ 0 w 639"/>
              <a:gd name="T5" fmla="*/ 447 h 448"/>
              <a:gd name="T6" fmla="*/ 0 w 639"/>
              <a:gd name="T7" fmla="*/ 0 h 448"/>
              <a:gd name="T8" fmla="*/ 638 w 639"/>
              <a:gd name="T9" fmla="*/ 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9" h="448">
                <a:moveTo>
                  <a:pt x="638" y="0"/>
                </a:moveTo>
                <a:lnTo>
                  <a:pt x="638" y="447"/>
                </a:lnTo>
                <a:lnTo>
                  <a:pt x="0" y="447"/>
                </a:lnTo>
                <a:lnTo>
                  <a:pt x="0" y="0"/>
                </a:lnTo>
                <a:lnTo>
                  <a:pt x="638" y="0"/>
                </a:lnTo>
              </a:path>
            </a:pathLst>
          </a:custGeom>
          <a:gradFill rotWithShape="0">
            <a:gsLst>
              <a:gs pos="0">
                <a:srgbClr val="AEB5CF"/>
              </a:gs>
              <a:gs pos="50000">
                <a:srgbClr val="DCDEEE"/>
              </a:gs>
              <a:gs pos="100000">
                <a:srgbClr val="AEB5C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37319" name="Rectangle 39"/>
          <p:cNvSpPr>
            <a:spLocks noChangeArrowheads="1"/>
          </p:cNvSpPr>
          <p:nvPr/>
        </p:nvSpPr>
        <p:spPr bwMode="auto">
          <a:xfrm>
            <a:off x="7459663" y="3663950"/>
            <a:ext cx="1216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EB5CF"/>
                    </a:gs>
                    <a:gs pos="50000">
                      <a:srgbClr val="DCDEEE"/>
                    </a:gs>
                    <a:gs pos="100000">
                      <a:srgbClr val="AEB5CF"/>
                    </a:gs>
                  </a:gsLst>
                  <a:lin ang="2700000" scaled="1"/>
                </a:gra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Καθυστέρηση</a:t>
            </a:r>
          </a:p>
          <a:p>
            <a:pPr eaLnBrk="0" hangingPunct="0"/>
            <a:r>
              <a:rPr lang="el-GR" altLang="el-GR" sz="1200" b="1">
                <a:solidFill>
                  <a:srgbClr val="000000"/>
                </a:solidFill>
              </a:rPr>
              <a:t>Του έργου</a:t>
            </a:r>
            <a:endParaRPr lang="en-AU" altLang="el-GR" sz="1200" b="1">
              <a:solidFill>
                <a:srgbClr val="000000"/>
              </a:solidFill>
            </a:endParaRPr>
          </a:p>
        </p:txBody>
      </p:sp>
      <p:sp>
        <p:nvSpPr>
          <p:cNvPr id="737320" name="Rectangle 40"/>
          <p:cNvSpPr>
            <a:spLocks noChangeArrowheads="1"/>
          </p:cNvSpPr>
          <p:nvPr/>
        </p:nvSpPr>
        <p:spPr bwMode="auto">
          <a:xfrm>
            <a:off x="2397125" y="4664075"/>
            <a:ext cx="1400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Μικρή ποσότητα</a:t>
            </a:r>
            <a:endParaRPr lang="en-AU" altLang="el-GR" sz="1200" b="1"/>
          </a:p>
        </p:txBody>
      </p:sp>
      <p:sp>
        <p:nvSpPr>
          <p:cNvPr id="737321" name="Rectangle 41"/>
          <p:cNvSpPr>
            <a:spLocks noChangeArrowheads="1"/>
          </p:cNvSpPr>
          <p:nvPr/>
        </p:nvSpPr>
        <p:spPr bwMode="auto">
          <a:xfrm>
            <a:off x="2471738" y="4319588"/>
            <a:ext cx="1582737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Λάθος είδος υλικού</a:t>
            </a:r>
            <a:endParaRPr lang="en-AU" altLang="el-GR" sz="1200" b="1"/>
          </a:p>
        </p:txBody>
      </p:sp>
      <p:sp>
        <p:nvSpPr>
          <p:cNvPr id="737322" name="Rectangle 42"/>
          <p:cNvSpPr>
            <a:spLocks noChangeArrowheads="1"/>
          </p:cNvSpPr>
          <p:nvPr/>
        </p:nvSpPr>
        <p:spPr bwMode="auto">
          <a:xfrm>
            <a:off x="2616200" y="3976688"/>
            <a:ext cx="2124075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Καθυστέρηση προμηθευτή</a:t>
            </a:r>
            <a:endParaRPr lang="en-AU" altLang="el-GR" sz="1200" b="1"/>
          </a:p>
        </p:txBody>
      </p:sp>
      <p:sp>
        <p:nvSpPr>
          <p:cNvPr id="737323" name="Line 43"/>
          <p:cNvSpPr>
            <a:spLocks noChangeShapeType="1"/>
          </p:cNvSpPr>
          <p:nvPr/>
        </p:nvSpPr>
        <p:spPr bwMode="auto">
          <a:xfrm>
            <a:off x="2547938" y="4267200"/>
            <a:ext cx="1887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24" name="Line 44"/>
          <p:cNvSpPr>
            <a:spLocks noChangeShapeType="1"/>
          </p:cNvSpPr>
          <p:nvPr/>
        </p:nvSpPr>
        <p:spPr bwMode="auto">
          <a:xfrm>
            <a:off x="2398713" y="4618038"/>
            <a:ext cx="8112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25" name="Line 45"/>
          <p:cNvSpPr>
            <a:spLocks noChangeShapeType="1"/>
          </p:cNvSpPr>
          <p:nvPr/>
        </p:nvSpPr>
        <p:spPr bwMode="auto">
          <a:xfrm>
            <a:off x="2276475" y="4953000"/>
            <a:ext cx="141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26" name="Freeform 46"/>
          <p:cNvSpPr>
            <a:spLocks/>
          </p:cNvSpPr>
          <p:nvPr/>
        </p:nvSpPr>
        <p:spPr bwMode="auto">
          <a:xfrm>
            <a:off x="2309813" y="4957763"/>
            <a:ext cx="519112" cy="309562"/>
          </a:xfrm>
          <a:custGeom>
            <a:avLst/>
            <a:gdLst>
              <a:gd name="T0" fmla="*/ 75 w 327"/>
              <a:gd name="T1" fmla="*/ 0 h 195"/>
              <a:gd name="T2" fmla="*/ 0 w 327"/>
              <a:gd name="T3" fmla="*/ 195 h 195"/>
              <a:gd name="T4" fmla="*/ 327 w 327"/>
              <a:gd name="T5" fmla="*/ 195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7" h="195">
                <a:moveTo>
                  <a:pt x="75" y="0"/>
                </a:moveTo>
                <a:lnTo>
                  <a:pt x="0" y="195"/>
                </a:lnTo>
                <a:lnTo>
                  <a:pt x="327" y="195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27" name="Text Box 47"/>
          <p:cNvSpPr txBox="1">
            <a:spLocks noChangeArrowheads="1"/>
          </p:cNvSpPr>
          <p:nvPr/>
        </p:nvSpPr>
        <p:spPr bwMode="auto">
          <a:xfrm>
            <a:off x="2608263" y="4962525"/>
            <a:ext cx="1711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l-GR" altLang="el-GR" sz="1200" b="1"/>
              <a:t>Μικρό απόθεμα στην</a:t>
            </a:r>
          </a:p>
          <a:p>
            <a:pPr eaLnBrk="0" hangingPunct="0"/>
            <a:r>
              <a:rPr lang="el-GR" altLang="el-GR" sz="1200" b="1"/>
              <a:t>αποθήκη</a:t>
            </a:r>
            <a:endParaRPr lang="en-AU" altLang="el-GR" sz="1200" b="1"/>
          </a:p>
        </p:txBody>
      </p:sp>
      <p:sp>
        <p:nvSpPr>
          <p:cNvPr id="737328" name="Line 48"/>
          <p:cNvSpPr>
            <a:spLocks noChangeShapeType="1"/>
          </p:cNvSpPr>
          <p:nvPr/>
        </p:nvSpPr>
        <p:spPr bwMode="auto">
          <a:xfrm>
            <a:off x="1042988" y="3211513"/>
            <a:ext cx="730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738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Κόστος ποιότητας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Κόστος αποφυγής – μείωση της πιθανότητας προβλημάτων ποιότητας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Κόστος αξιολόγησης – αξιολόγηση προϊόντων</a:t>
            </a:r>
          </a:p>
          <a:p>
            <a:pPr>
              <a:lnSpc>
                <a:spcPct val="90000"/>
              </a:lnSpc>
            </a:pPr>
            <a:r>
              <a:rPr lang="el-GR" altLang="el-GR"/>
              <a:t>Εσωτερική αποτυχία – κόστος για την επιχείρηση /</a:t>
            </a:r>
            <a:r>
              <a:rPr lang="en-US" altLang="el-GR"/>
              <a:t>project </a:t>
            </a:r>
            <a:r>
              <a:rPr lang="el-GR" altLang="el-GR"/>
              <a:t>πριν το προϊόν φτάσει στον πελάτη</a:t>
            </a:r>
          </a:p>
          <a:p>
            <a:pPr>
              <a:lnSpc>
                <a:spcPct val="90000"/>
              </a:lnSpc>
            </a:pPr>
            <a:r>
              <a:rPr lang="el-GR" altLang="el-GR"/>
              <a:t>Εξωτερικό κόστος – κόστος μετά την παράδοση του αποτελέσματος στον πελάτη</a:t>
            </a:r>
          </a:p>
          <a:p>
            <a:pPr>
              <a:lnSpc>
                <a:spcPct val="90000"/>
              </a:lnSpc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891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ChangeArrowheads="1"/>
          </p:cNvSpPr>
          <p:nvPr/>
        </p:nvSpPr>
        <p:spPr bwMode="auto">
          <a:xfrm>
            <a:off x="922338" y="1849438"/>
            <a:ext cx="6164262" cy="384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594" tIns="41797" rIns="83594" bIns="41797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l-GR" i="1">
                <a:solidFill>
                  <a:schemeClr val="accent2"/>
                </a:solidFill>
              </a:rPr>
              <a:t>Costs of poor quality “are huge, but the amounts are not known with precision.  In most companies, the accounting system provides only a minority of the information needed to quantify this cost of poor quality</a:t>
            </a:r>
          </a:p>
          <a:p>
            <a:pPr>
              <a:buFont typeface="Wingdings" pitchFamily="2" charset="2"/>
              <a:buNone/>
            </a:pPr>
            <a:endParaRPr lang="en-US" altLang="el-GR" sz="2600" u="sng"/>
          </a:p>
          <a:p>
            <a:pPr>
              <a:buFont typeface="Wingdings" pitchFamily="2" charset="2"/>
              <a:buNone/>
            </a:pPr>
            <a:r>
              <a:rPr lang="en-US" altLang="el-GR" sz="2600" u="sng"/>
              <a:t>Juran on Quality by Design</a:t>
            </a:r>
            <a:r>
              <a:rPr lang="en-US" altLang="el-GR"/>
              <a:t>, </a:t>
            </a:r>
            <a:r>
              <a:rPr lang="en-US" altLang="el-GR" sz="2600"/>
              <a:t>The Free Press (1992), p. 119</a:t>
            </a:r>
          </a:p>
        </p:txBody>
      </p:sp>
    </p:spTree>
    <p:extLst>
      <p:ext uri="{BB962C8B-B14F-4D97-AF65-F5344CB8AC3E}">
        <p14:creationId xmlns:p14="http://schemas.microsoft.com/office/powerpoint/2010/main" val="293606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4025" y="1778000"/>
            <a:ext cx="8610600" cy="4394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75" tIns="44444" rIns="90475" bIns="44444"/>
          <a:lstStyle/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Quality loss function</a:t>
            </a:r>
            <a:endParaRPr lang="el-GR" altLang="el-GR"/>
          </a:p>
          <a:p>
            <a:pPr marL="312738" indent="-312738" defTabSz="836613">
              <a:lnSpc>
                <a:spcPct val="90000"/>
              </a:lnSpc>
            </a:pPr>
            <a:r>
              <a:rPr lang="el-GR" altLang="el-GR"/>
              <a:t>Δείχνει το κόστος της απώλειας από την</a:t>
            </a:r>
            <a:r>
              <a:rPr lang="en-US" altLang="el-GR"/>
              <a:t> </a:t>
            </a:r>
            <a:r>
              <a:rPr lang="el-GR" altLang="el-GR"/>
              <a:t>τιμή στόχο</a:t>
            </a:r>
            <a:endParaRPr lang="en-US" altLang="el-GR"/>
          </a:p>
          <a:p>
            <a:pPr marL="312738" indent="-312738" defTabSz="836613">
              <a:lnSpc>
                <a:spcPct val="90000"/>
              </a:lnSpc>
            </a:pPr>
            <a:r>
              <a:rPr lang="el-GR" altLang="el-GR"/>
              <a:t>παραδοχή</a:t>
            </a:r>
            <a:endParaRPr lang="en-US" altLang="el-GR"/>
          </a:p>
          <a:p>
            <a:pPr marL="679450" lvl="1" indent="-261938" defTabSz="836613">
              <a:lnSpc>
                <a:spcPct val="90000"/>
              </a:lnSpc>
            </a:pPr>
            <a:r>
              <a:rPr lang="el-GR" altLang="el-GR"/>
              <a:t>Τα ποιοτικά χαρακτηριστικά πρέπει να έχουν μια τιμή στόχο</a:t>
            </a:r>
            <a:endParaRPr lang="en-US" altLang="el-GR"/>
          </a:p>
          <a:p>
            <a:pPr marL="679450" lvl="1" indent="-261938" defTabSz="836613">
              <a:lnSpc>
                <a:spcPct val="90000"/>
              </a:lnSpc>
            </a:pPr>
            <a:r>
              <a:rPr lang="el-GR" altLang="el-GR"/>
              <a:t>Οι αποκλίσεις είναι ανεπιθύμητες</a:t>
            </a:r>
            <a:endParaRPr lang="en-US" altLang="el-GR"/>
          </a:p>
          <a:p>
            <a:pPr marL="312738" indent="-312738" defTabSz="836613">
              <a:lnSpc>
                <a:spcPct val="90000"/>
              </a:lnSpc>
            </a:pPr>
            <a:r>
              <a:rPr lang="en-US" altLang="el-GR"/>
              <a:t>L = D</a:t>
            </a:r>
            <a:r>
              <a:rPr lang="en-US" altLang="el-GR" baseline="30000"/>
              <a:t>2</a:t>
            </a:r>
            <a:r>
              <a:rPr lang="en-US" altLang="el-GR"/>
              <a:t>C</a:t>
            </a:r>
          </a:p>
          <a:p>
            <a:pPr marL="679450" lvl="1" indent="-261938" defTabSz="836613">
              <a:lnSpc>
                <a:spcPct val="90000"/>
              </a:lnSpc>
            </a:pPr>
            <a:r>
              <a:rPr lang="en-US" altLang="el-GR"/>
              <a:t>L = </a:t>
            </a:r>
            <a:r>
              <a:rPr lang="el-GR" altLang="el-GR"/>
              <a:t>Απώλεια </a:t>
            </a:r>
            <a:r>
              <a:rPr lang="en-US" altLang="el-GR"/>
              <a:t>(EURO); D = </a:t>
            </a:r>
            <a:r>
              <a:rPr lang="el-GR" altLang="el-GR"/>
              <a:t>Απόκλιση </a:t>
            </a:r>
            <a:r>
              <a:rPr lang="en-US" altLang="el-GR"/>
              <a:t>; C = </a:t>
            </a:r>
            <a:r>
              <a:rPr lang="el-GR" altLang="el-GR"/>
              <a:t>Κόστος</a:t>
            </a:r>
            <a:endParaRPr lang="en-US" altLang="el-GR"/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l-GR" altLang="el-GR"/>
              <a:t>Συνάρτηση «Απώλειας Ποιότητας» </a:t>
            </a:r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290698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03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403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403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403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 </a:t>
            </a:r>
            <a:r>
              <a:rPr lang="el-GR" altLang="el-GR"/>
              <a:t>Προγραμματισμός ποιότητας</a:t>
            </a:r>
          </a:p>
        </p:txBody>
      </p:sp>
      <p:sp>
        <p:nvSpPr>
          <p:cNvPr id="708611" name="Rectangle 3"/>
          <p:cNvSpPr>
            <a:spLocks noChangeArrowheads="1"/>
          </p:cNvSpPr>
          <p:nvPr/>
        </p:nvSpPr>
        <p:spPr bwMode="auto">
          <a:xfrm>
            <a:off x="282575" y="1844675"/>
            <a:ext cx="53689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2200"/>
              <a:t>Input</a:t>
            </a:r>
          </a:p>
          <a:p>
            <a:pPr lvl="1"/>
            <a:r>
              <a:rPr lang="el-GR" altLang="el-GR" sz="2000"/>
              <a:t>Πολιτική ποιότητας</a:t>
            </a:r>
          </a:p>
          <a:p>
            <a:pPr lvl="1"/>
            <a:r>
              <a:rPr lang="el-GR" altLang="el-GR" sz="2000"/>
              <a:t>Δήλωση αντικειμένου εργασιών</a:t>
            </a:r>
          </a:p>
          <a:p>
            <a:pPr lvl="1"/>
            <a:r>
              <a:rPr lang="el-GR" altLang="el-GR" sz="2000"/>
              <a:t>Περιγραφή προϊόντων</a:t>
            </a:r>
          </a:p>
          <a:p>
            <a:pPr lvl="1"/>
            <a:r>
              <a:rPr lang="el-GR" altLang="el-GR" sz="2000"/>
              <a:t>Στάνταρτ και κανονισμοί</a:t>
            </a:r>
          </a:p>
          <a:p>
            <a:pPr lvl="1"/>
            <a:r>
              <a:rPr lang="el-GR" altLang="el-GR" sz="2000"/>
              <a:t>Άλλα δεδομένα</a:t>
            </a:r>
          </a:p>
          <a:p>
            <a:r>
              <a:rPr lang="el-GR" altLang="el-GR" sz="2200"/>
              <a:t>Εργαλεία και τεχνικές</a:t>
            </a:r>
          </a:p>
          <a:p>
            <a:pPr lvl="1"/>
            <a:r>
              <a:rPr lang="el-GR" altLang="el-GR" sz="2000"/>
              <a:t>Ανάλυση </a:t>
            </a:r>
            <a:r>
              <a:rPr lang="en-US" altLang="el-GR" sz="2000"/>
              <a:t>cost/benefit</a:t>
            </a:r>
          </a:p>
          <a:p>
            <a:pPr lvl="1"/>
            <a:r>
              <a:rPr lang="el-GR" altLang="el-GR" sz="2000"/>
              <a:t>Συγκριτική μέτρηση απόδοσης (</a:t>
            </a:r>
            <a:r>
              <a:rPr lang="en-US" altLang="el-GR" sz="2000"/>
              <a:t>benchmarking)</a:t>
            </a:r>
            <a:endParaRPr lang="el-GR" altLang="el-GR" sz="2000"/>
          </a:p>
          <a:p>
            <a:pPr lvl="1"/>
            <a:r>
              <a:rPr lang="el-GR" altLang="el-GR" sz="2000"/>
              <a:t>Διαγράμματα ροής</a:t>
            </a:r>
          </a:p>
          <a:p>
            <a:pPr lvl="2"/>
            <a:r>
              <a:rPr lang="el-GR" altLang="el-GR" sz="1900"/>
              <a:t>Αιτίας αποτελέσματος, ψαροκόκαλο</a:t>
            </a:r>
          </a:p>
          <a:p>
            <a:pPr lvl="2"/>
            <a:r>
              <a:rPr lang="el-GR" altLang="el-GR" sz="1900"/>
              <a:t>Διαγράμματα Ροής Διαδικασιών</a:t>
            </a:r>
            <a:endParaRPr lang="en-US" altLang="el-GR" sz="1900"/>
          </a:p>
          <a:p>
            <a:endParaRPr lang="el-GR" altLang="el-GR" sz="2200"/>
          </a:p>
        </p:txBody>
      </p:sp>
      <p:sp>
        <p:nvSpPr>
          <p:cNvPr id="708612" name="Rectangle 4"/>
          <p:cNvSpPr>
            <a:spLocks noChangeArrowheads="1"/>
          </p:cNvSpPr>
          <p:nvPr/>
        </p:nvSpPr>
        <p:spPr bwMode="auto">
          <a:xfrm>
            <a:off x="5145088" y="2027238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l-GR" altLang="el-GR" sz="2200"/>
              <a:t>Εργαλεία και τεχνικές</a:t>
            </a:r>
          </a:p>
          <a:p>
            <a:pPr lvl="1"/>
            <a:r>
              <a:rPr lang="el-GR" altLang="el-GR" sz="2000"/>
              <a:t>Πειράματα</a:t>
            </a:r>
          </a:p>
          <a:p>
            <a:pPr lvl="1"/>
            <a:r>
              <a:rPr lang="el-GR" altLang="el-GR" sz="2000"/>
              <a:t>Κόστος Ποιότητας </a:t>
            </a:r>
          </a:p>
          <a:p>
            <a:r>
              <a:rPr lang="en-US" altLang="el-GR" sz="2200"/>
              <a:t>Output</a:t>
            </a:r>
          </a:p>
          <a:p>
            <a:pPr lvl="1"/>
            <a:r>
              <a:rPr lang="el-GR" altLang="el-GR" sz="2000"/>
              <a:t>Πλάνο Ποιότητας </a:t>
            </a:r>
            <a:r>
              <a:rPr lang="en-US" altLang="el-GR" sz="2000"/>
              <a:t>(Project Quality Plan - PQP)</a:t>
            </a:r>
          </a:p>
          <a:p>
            <a:pPr lvl="1"/>
            <a:r>
              <a:rPr lang="el-GR" altLang="el-GR" sz="2000"/>
              <a:t>Λειτουργικοί ορισμοί, </a:t>
            </a:r>
            <a:r>
              <a:rPr lang="en-US" altLang="el-GR" sz="2000"/>
              <a:t>metrics</a:t>
            </a:r>
            <a:endParaRPr lang="el-GR" altLang="el-GR" sz="2000"/>
          </a:p>
          <a:p>
            <a:pPr lvl="1"/>
            <a:r>
              <a:rPr lang="el-GR" altLang="el-GR" sz="2000"/>
              <a:t>Λίστες ελέγχου</a:t>
            </a:r>
          </a:p>
          <a:p>
            <a:pPr lvl="1"/>
            <a:r>
              <a:rPr lang="el-GR" altLang="el-GR" sz="2000"/>
              <a:t>Άλλα δεδομένα</a:t>
            </a:r>
          </a:p>
        </p:txBody>
      </p:sp>
    </p:spTree>
    <p:extLst>
      <p:ext uri="{BB962C8B-B14F-4D97-AF65-F5344CB8AC3E}">
        <p14:creationId xmlns:p14="http://schemas.microsoft.com/office/powerpoint/2010/main" val="406607013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-163513"/>
            <a:ext cx="7770812" cy="1143001"/>
          </a:xfrm>
        </p:spPr>
        <p:txBody>
          <a:bodyPr/>
          <a:lstStyle/>
          <a:p>
            <a:pPr defTabSz="836613"/>
            <a:r>
              <a:rPr lang="el-GR" altLang="el-GR" sz="3500"/>
              <a:t>Συνάρτηση «Απώλειας Ποιότητας»</a:t>
            </a:r>
            <a:endParaRPr lang="en-US" altLang="el-GR" sz="3500"/>
          </a:p>
        </p:txBody>
      </p:sp>
      <p:sp>
        <p:nvSpPr>
          <p:cNvPr id="742403" name="Line 3"/>
          <p:cNvSpPr>
            <a:spLocks noChangeShapeType="1"/>
          </p:cNvSpPr>
          <p:nvPr/>
        </p:nvSpPr>
        <p:spPr bwMode="auto">
          <a:xfrm>
            <a:off x="4656138" y="3919538"/>
            <a:ext cx="0" cy="25304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42404" name="Line 4"/>
          <p:cNvSpPr>
            <a:spLocks noChangeShapeType="1"/>
          </p:cNvSpPr>
          <p:nvPr/>
        </p:nvSpPr>
        <p:spPr bwMode="auto">
          <a:xfrm>
            <a:off x="5842000" y="3509963"/>
            <a:ext cx="0" cy="261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42405" name="Line 5"/>
          <p:cNvSpPr>
            <a:spLocks noChangeShapeType="1"/>
          </p:cNvSpPr>
          <p:nvPr/>
        </p:nvSpPr>
        <p:spPr bwMode="auto">
          <a:xfrm>
            <a:off x="3471863" y="3429000"/>
            <a:ext cx="0" cy="269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42406" name="Rectangle 6"/>
          <p:cNvSpPr>
            <a:spLocks noChangeArrowheads="1"/>
          </p:cNvSpPr>
          <p:nvPr/>
        </p:nvSpPr>
        <p:spPr bwMode="auto">
          <a:xfrm>
            <a:off x="3471863" y="3163888"/>
            <a:ext cx="2370137" cy="2938462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42407" name="Rectangle 7"/>
          <p:cNvSpPr>
            <a:spLocks noChangeArrowheads="1"/>
          </p:cNvSpPr>
          <p:nvPr/>
        </p:nvSpPr>
        <p:spPr bwMode="auto">
          <a:xfrm>
            <a:off x="338138" y="974725"/>
            <a:ext cx="8043862" cy="52244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742408" name="Object 8"/>
          <p:cNvGraphicFramePr>
            <a:graphicFrameLocks noChangeAspect="1"/>
          </p:cNvGraphicFramePr>
          <p:nvPr/>
        </p:nvGraphicFramePr>
        <p:xfrm>
          <a:off x="676275" y="3379788"/>
          <a:ext cx="7831138" cy="396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Γράφημα" r:id="rId3" imgW="7231380" imgH="3672881" progId="Excel.Chart.8">
                  <p:embed/>
                </p:oleObj>
              </mc:Choice>
              <mc:Fallback>
                <p:oleObj name="Γράφημα" r:id="rId3" imgW="7231380" imgH="3672881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3379788"/>
                        <a:ext cx="7831138" cy="396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2409" name="Object 9"/>
          <p:cNvGraphicFramePr>
            <a:graphicFrameLocks noChangeAspect="1"/>
          </p:cNvGraphicFramePr>
          <p:nvPr/>
        </p:nvGraphicFramePr>
        <p:xfrm>
          <a:off x="612775" y="974725"/>
          <a:ext cx="7939088" cy="27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Γράφημα" r:id="rId5" imgW="7109460" imgH="3017439" progId="Excel.Chart.8">
                  <p:embed/>
                </p:oleObj>
              </mc:Choice>
              <mc:Fallback>
                <p:oleObj name="Γράφημα" r:id="rId5" imgW="7109460" imgH="3017439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974725"/>
                        <a:ext cx="7939088" cy="279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2410" name="Line 10"/>
          <p:cNvSpPr>
            <a:spLocks noChangeShapeType="1"/>
          </p:cNvSpPr>
          <p:nvPr/>
        </p:nvSpPr>
        <p:spPr bwMode="auto">
          <a:xfrm flipV="1">
            <a:off x="1947863" y="1470025"/>
            <a:ext cx="0" cy="4979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42411" name="Line 11"/>
          <p:cNvSpPr>
            <a:spLocks noChangeShapeType="1"/>
          </p:cNvSpPr>
          <p:nvPr/>
        </p:nvSpPr>
        <p:spPr bwMode="auto">
          <a:xfrm flipV="1">
            <a:off x="7450138" y="1470025"/>
            <a:ext cx="0" cy="4979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535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14" name="Oval 2"/>
          <p:cNvSpPr>
            <a:spLocks noChangeArrowheads="1"/>
          </p:cNvSpPr>
          <p:nvPr/>
        </p:nvSpPr>
        <p:spPr bwMode="auto">
          <a:xfrm>
            <a:off x="254000" y="2938463"/>
            <a:ext cx="2265363" cy="90963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5" tIns="44444" rIns="90475" bIns="44444" anchor="ctr"/>
          <a:lstStyle/>
          <a:p>
            <a:pPr algn="ctr" eaLnBrk="0" hangingPunct="0"/>
            <a:r>
              <a:rPr lang="en-US" altLang="el-GR" sz="2800" b="1">
                <a:latin typeface="Arial Narrow" pitchFamily="34" charset="0"/>
              </a:rPr>
              <a:t>Under-</a:t>
            </a:r>
            <a:br>
              <a:rPr lang="en-US" altLang="el-GR" sz="2800" b="1">
                <a:latin typeface="Arial Narrow" pitchFamily="34" charset="0"/>
              </a:rPr>
            </a:br>
            <a:r>
              <a:rPr lang="en-US" altLang="el-GR" sz="2800" b="1">
                <a:latin typeface="Arial Narrow" pitchFamily="34" charset="0"/>
              </a:rPr>
              <a:t>standing</a:t>
            </a:r>
          </a:p>
        </p:txBody>
      </p:sp>
      <p:grpSp>
        <p:nvGrpSpPr>
          <p:cNvPr id="986115" name="Group 3"/>
          <p:cNvGrpSpPr>
            <a:grpSpLocks/>
          </p:cNvGrpSpPr>
          <p:nvPr/>
        </p:nvGrpSpPr>
        <p:grpSpPr bwMode="auto">
          <a:xfrm>
            <a:off x="762000" y="1535113"/>
            <a:ext cx="7535863" cy="4098925"/>
            <a:chOff x="432" y="903"/>
            <a:chExt cx="4272" cy="2409"/>
          </a:xfrm>
        </p:grpSpPr>
        <p:sp>
          <p:nvSpPr>
            <p:cNvPr id="986116" name="Oval 4"/>
            <p:cNvSpPr>
              <a:spLocks noChangeArrowheads="1"/>
            </p:cNvSpPr>
            <p:nvPr/>
          </p:nvSpPr>
          <p:spPr bwMode="auto">
            <a:xfrm>
              <a:off x="565" y="1258"/>
              <a:ext cx="1130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Tangibles</a:t>
              </a:r>
            </a:p>
          </p:txBody>
        </p:sp>
        <p:graphicFrame>
          <p:nvGraphicFramePr>
            <p:cNvPr id="986117" name="Object 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11" y="1147"/>
            <a:ext cx="2296" cy="20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6" name="Clip" r:id="rId4" imgW="3770280" imgH="3647880" progId="MS_ClipArt_Gallery.2">
                    <p:embed/>
                  </p:oleObj>
                </mc:Choice>
                <mc:Fallback>
                  <p:oleObj name="Clip" r:id="rId4" imgW="3770280" imgH="36478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1" y="1147"/>
                          <a:ext cx="2296" cy="20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07763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986118" name="Picture 6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66"/>
              <a:ext cx="1392" cy="1658"/>
            </a:xfrm>
            <a:prstGeom prst="rect">
              <a:avLst/>
            </a:prstGeom>
            <a:noFill/>
            <a:ln>
              <a:noFill/>
            </a:ln>
            <a:effectLst>
              <a:outerShdw dist="17961" dir="189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86119" name="Oval 7"/>
            <p:cNvSpPr>
              <a:spLocks noChangeArrowheads="1"/>
            </p:cNvSpPr>
            <p:nvPr/>
          </p:nvSpPr>
          <p:spPr bwMode="auto">
            <a:xfrm>
              <a:off x="1291" y="903"/>
              <a:ext cx="1290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Reliability</a:t>
              </a:r>
            </a:p>
          </p:txBody>
        </p:sp>
        <p:sp>
          <p:nvSpPr>
            <p:cNvPr id="986120" name="Oval 8"/>
            <p:cNvSpPr>
              <a:spLocks noChangeArrowheads="1"/>
            </p:cNvSpPr>
            <p:nvPr/>
          </p:nvSpPr>
          <p:spPr bwMode="auto">
            <a:xfrm>
              <a:off x="3287" y="2888"/>
              <a:ext cx="1290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Communication</a:t>
              </a:r>
            </a:p>
          </p:txBody>
        </p:sp>
        <p:sp>
          <p:nvSpPr>
            <p:cNvPr id="986121" name="Oval 9"/>
            <p:cNvSpPr>
              <a:spLocks noChangeArrowheads="1"/>
            </p:cNvSpPr>
            <p:nvPr/>
          </p:nvSpPr>
          <p:spPr bwMode="auto">
            <a:xfrm>
              <a:off x="811" y="2888"/>
              <a:ext cx="1290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Credibility</a:t>
              </a:r>
            </a:p>
          </p:txBody>
        </p:sp>
        <p:sp>
          <p:nvSpPr>
            <p:cNvPr id="986122" name="Oval 10"/>
            <p:cNvSpPr>
              <a:spLocks noChangeArrowheads="1"/>
            </p:cNvSpPr>
            <p:nvPr/>
          </p:nvSpPr>
          <p:spPr bwMode="auto">
            <a:xfrm>
              <a:off x="432" y="2344"/>
              <a:ext cx="1289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Security</a:t>
              </a:r>
            </a:p>
          </p:txBody>
        </p:sp>
        <p:sp>
          <p:nvSpPr>
            <p:cNvPr id="986123" name="Oval 11"/>
            <p:cNvSpPr>
              <a:spLocks noChangeArrowheads="1"/>
            </p:cNvSpPr>
            <p:nvPr/>
          </p:nvSpPr>
          <p:spPr bwMode="auto">
            <a:xfrm>
              <a:off x="2960" y="903"/>
              <a:ext cx="1288" cy="42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Responsiveness</a:t>
              </a:r>
            </a:p>
          </p:txBody>
        </p:sp>
        <p:sp>
          <p:nvSpPr>
            <p:cNvPr id="986124" name="Oval 12"/>
            <p:cNvSpPr>
              <a:spLocks noChangeArrowheads="1"/>
            </p:cNvSpPr>
            <p:nvPr/>
          </p:nvSpPr>
          <p:spPr bwMode="auto">
            <a:xfrm>
              <a:off x="3529" y="1258"/>
              <a:ext cx="1123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Competence</a:t>
              </a:r>
            </a:p>
          </p:txBody>
        </p:sp>
        <p:sp>
          <p:nvSpPr>
            <p:cNvPr id="986125" name="Oval 13"/>
            <p:cNvSpPr>
              <a:spLocks noChangeArrowheads="1"/>
            </p:cNvSpPr>
            <p:nvPr/>
          </p:nvSpPr>
          <p:spPr bwMode="auto">
            <a:xfrm>
              <a:off x="3377" y="2344"/>
              <a:ext cx="1289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Courtesy</a:t>
              </a:r>
            </a:p>
          </p:txBody>
        </p:sp>
        <p:sp>
          <p:nvSpPr>
            <p:cNvPr id="986126" name="Oval 14"/>
            <p:cNvSpPr>
              <a:spLocks noChangeArrowheads="1"/>
            </p:cNvSpPr>
            <p:nvPr/>
          </p:nvSpPr>
          <p:spPr bwMode="auto">
            <a:xfrm>
              <a:off x="3415" y="1739"/>
              <a:ext cx="1289" cy="42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 anchor="ctr"/>
            <a:lstStyle/>
            <a:p>
              <a:pPr algn="ctr" eaLnBrk="0" hangingPunct="0"/>
              <a:r>
                <a:rPr lang="en-US" altLang="el-GR" sz="2800" b="1">
                  <a:latin typeface="Arial Narrow" pitchFamily="34" charset="0"/>
                </a:rPr>
                <a:t>Access</a:t>
              </a:r>
            </a:p>
          </p:txBody>
        </p:sp>
        <p:sp>
          <p:nvSpPr>
            <p:cNvPr id="986127" name="Rectangle 15"/>
            <p:cNvSpPr>
              <a:spLocks noChangeArrowheads="1"/>
            </p:cNvSpPr>
            <p:nvPr/>
          </p:nvSpPr>
          <p:spPr bwMode="auto">
            <a:xfrm>
              <a:off x="2539" y="2686"/>
              <a:ext cx="67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5" tIns="44444" rIns="90475" bIns="44444">
              <a:spAutoFit/>
            </a:bodyPr>
            <a:lstStyle/>
            <a:p>
              <a:pPr algn="ctr" eaLnBrk="0" hangingPunct="0"/>
              <a:r>
                <a:rPr lang="en-US" altLang="el-GR" sz="1000">
                  <a:solidFill>
                    <a:schemeClr val="bg2"/>
                  </a:solidFill>
                  <a:latin typeface="Arial Narrow" pitchFamily="34" charset="0"/>
                </a:rPr>
                <a:t>© 1995 Corel Corp.</a:t>
              </a:r>
            </a:p>
          </p:txBody>
        </p:sp>
      </p:grpSp>
      <p:sp>
        <p:nvSpPr>
          <p:cNvPr id="986128" name="Rectangle 16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n-US" altLang="el-GR"/>
              <a:t>Service Quality Attributes</a:t>
            </a:r>
          </a:p>
        </p:txBody>
      </p:sp>
    </p:spTree>
    <p:extLst>
      <p:ext uri="{BB962C8B-B14F-4D97-AF65-F5344CB8AC3E}">
        <p14:creationId xmlns:p14="http://schemas.microsoft.com/office/powerpoint/2010/main" val="1377063033"/>
      </p:ext>
    </p:extLst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Project Quality Plan</a:t>
            </a:r>
            <a:r>
              <a:rPr lang="el-GR" altLang="el-GR"/>
              <a:t>, </a:t>
            </a:r>
            <a:r>
              <a:rPr lang="en-US" altLang="el-GR"/>
              <a:t/>
            </a:r>
            <a:br>
              <a:rPr lang="en-US" altLang="el-GR"/>
            </a:br>
            <a:r>
              <a:rPr lang="en-US" altLang="el-GR"/>
              <a:t>Organizational Planning</a:t>
            </a:r>
            <a:endParaRPr lang="el-GR" altLang="el-GR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>
                <a:hlinkClick r:id="rId2" action="ppaction://hlinkfile"/>
              </a:rPr>
              <a:t>Παράδειγμα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4185563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9.1 Οργανωτικός σχεδιασμός</a:t>
            </a:r>
            <a:r>
              <a:rPr lang="en-US" altLang="el-GR"/>
              <a:t> </a:t>
            </a:r>
            <a:r>
              <a:rPr lang="el-GR" altLang="el-GR"/>
              <a:t>ανθρωπίνων πόρων</a:t>
            </a:r>
          </a:p>
        </p:txBody>
      </p:sp>
      <p:sp>
        <p:nvSpPr>
          <p:cNvPr id="744451" name="Rectangle 3"/>
          <p:cNvSpPr>
            <a:spLocks noChangeArrowheads="1"/>
          </p:cNvSpPr>
          <p:nvPr/>
        </p:nvSpPr>
        <p:spPr bwMode="auto">
          <a:xfrm>
            <a:off x="463550" y="2027238"/>
            <a:ext cx="452913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2200"/>
              <a:t>Input</a:t>
            </a:r>
          </a:p>
          <a:p>
            <a:pPr lvl="1"/>
            <a:r>
              <a:rPr lang="el-GR" altLang="el-GR" sz="2000"/>
              <a:t>Ανάγκες προσωπικού</a:t>
            </a:r>
          </a:p>
          <a:p>
            <a:pPr lvl="1"/>
            <a:r>
              <a:rPr lang="el-GR" altLang="el-GR" sz="2000"/>
              <a:t>Σχέσεις (</a:t>
            </a:r>
            <a:r>
              <a:rPr lang="en-US" altLang="el-GR" sz="2000"/>
              <a:t>interfaces) </a:t>
            </a:r>
            <a:r>
              <a:rPr lang="el-GR" altLang="el-GR" sz="2000"/>
              <a:t>του έργου</a:t>
            </a:r>
          </a:p>
          <a:p>
            <a:pPr lvl="2"/>
            <a:r>
              <a:rPr lang="el-GR" altLang="el-GR" sz="1900"/>
              <a:t>Οργανωτικές</a:t>
            </a:r>
          </a:p>
          <a:p>
            <a:pPr lvl="2"/>
            <a:r>
              <a:rPr lang="el-GR" altLang="el-GR" sz="1900"/>
              <a:t>Τεχνικές</a:t>
            </a:r>
          </a:p>
          <a:p>
            <a:pPr lvl="2"/>
            <a:r>
              <a:rPr lang="el-GR" altLang="el-GR" sz="1900"/>
              <a:t>Διαπροσωπικές</a:t>
            </a:r>
          </a:p>
          <a:p>
            <a:pPr lvl="1"/>
            <a:r>
              <a:rPr lang="el-GR" altLang="el-GR" sz="2000"/>
              <a:t>Περιορισμοί</a:t>
            </a:r>
          </a:p>
        </p:txBody>
      </p:sp>
      <p:sp>
        <p:nvSpPr>
          <p:cNvPr id="744452" name="Rectangle 4"/>
          <p:cNvSpPr>
            <a:spLocks noChangeArrowheads="1"/>
          </p:cNvSpPr>
          <p:nvPr/>
        </p:nvSpPr>
        <p:spPr bwMode="auto">
          <a:xfrm>
            <a:off x="5145088" y="2027238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l-GR" altLang="el-GR" sz="2200"/>
              <a:t>Εργαλεία και τεχνικές</a:t>
            </a:r>
          </a:p>
          <a:p>
            <a:pPr lvl="1"/>
            <a:r>
              <a:rPr lang="el-GR" altLang="el-GR" sz="2000"/>
              <a:t>Οργανωτική θεωρία</a:t>
            </a:r>
          </a:p>
          <a:p>
            <a:pPr lvl="1"/>
            <a:r>
              <a:rPr lang="el-GR" altLang="el-GR" sz="2000"/>
              <a:t>Πρακτικές χειρισμού ανθρωπίνων πόρων</a:t>
            </a:r>
          </a:p>
          <a:p>
            <a:r>
              <a:rPr lang="en-US" altLang="el-GR" sz="2200"/>
              <a:t>Output</a:t>
            </a:r>
            <a:endParaRPr lang="el-GR" altLang="el-GR" sz="2200"/>
          </a:p>
          <a:p>
            <a:pPr lvl="1"/>
            <a:r>
              <a:rPr lang="el-GR" altLang="el-GR" sz="2000"/>
              <a:t>Ρόλοι και υπευθυνότητες</a:t>
            </a:r>
          </a:p>
          <a:p>
            <a:pPr lvl="1"/>
            <a:r>
              <a:rPr lang="el-GR" altLang="el-GR" sz="2000"/>
              <a:t>Πλάνο διαχείρισης προσωπικού</a:t>
            </a:r>
          </a:p>
          <a:p>
            <a:pPr lvl="1"/>
            <a:r>
              <a:rPr lang="el-GR" altLang="el-GR" sz="2000"/>
              <a:t>Οργανόγραμμα (</a:t>
            </a:r>
            <a:r>
              <a:rPr lang="en-US" altLang="el-GR" sz="2000"/>
              <a:t>OBS)</a:t>
            </a:r>
            <a:endParaRPr lang="el-GR" altLang="el-GR" sz="2000"/>
          </a:p>
          <a:p>
            <a:pPr lvl="1">
              <a:buFont typeface="Wingdings" pitchFamily="2" charset="2"/>
              <a:buNone/>
            </a:pPr>
            <a:endParaRPr lang="el-GR" altLang="el-GR" sz="2000"/>
          </a:p>
        </p:txBody>
      </p:sp>
    </p:spTree>
    <p:extLst>
      <p:ext uri="{BB962C8B-B14F-4D97-AF65-F5344CB8AC3E}">
        <p14:creationId xmlns:p14="http://schemas.microsoft.com/office/powerpoint/2010/main" val="65885164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Πίνακας ανάθεσης υπευθυνότητας</a:t>
            </a:r>
          </a:p>
        </p:txBody>
      </p:sp>
      <p:graphicFrame>
        <p:nvGraphicFramePr>
          <p:cNvPr id="745475" name="Group 3"/>
          <p:cNvGraphicFramePr>
            <a:graphicFrameLocks noGrp="1"/>
          </p:cNvGraphicFramePr>
          <p:nvPr>
            <p:ph idx="1"/>
          </p:nvPr>
        </p:nvGraphicFramePr>
        <p:xfrm>
          <a:off x="457200" y="1719263"/>
          <a:ext cx="8229600" cy="3614739"/>
        </p:xfrm>
        <a:graphic>
          <a:graphicData uri="http://schemas.openxmlformats.org/drawingml/2006/table">
            <a:tbl>
              <a:tblPr/>
              <a:tblGrid>
                <a:gridCol w="1979613"/>
                <a:gridCol w="1311275"/>
                <a:gridCol w="1647825"/>
                <a:gridCol w="1644650"/>
                <a:gridCol w="1646237"/>
              </a:tblGrid>
              <a:tr h="1425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alt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Α</a:t>
                      </a: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Β</a:t>
                      </a: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</a:t>
                      </a:r>
                      <a:endParaRPr kumimoji="0" lang="el-GR" alt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l-GR" alt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Ανάλυση</a:t>
                      </a:r>
                    </a:p>
                  </a:txBody>
                  <a:tcPr marL="72000" marR="72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Σχεδιασμός</a:t>
                      </a:r>
                    </a:p>
                  </a:txBody>
                  <a:tcPr marL="72000" marR="72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Υλοποίηση</a:t>
                      </a:r>
                    </a:p>
                  </a:txBody>
                  <a:tcPr marL="72000" marR="72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Έλεγχος</a:t>
                      </a:r>
                    </a:p>
                  </a:txBody>
                  <a:tcPr marL="72000" marR="72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l-GR" alt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72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5514" name="Text Box 42"/>
          <p:cNvSpPr txBox="1">
            <a:spLocks noChangeArrowheads="1"/>
          </p:cNvSpPr>
          <p:nvPr/>
        </p:nvSpPr>
        <p:spPr bwMode="auto">
          <a:xfrm>
            <a:off x="1446213" y="2895600"/>
            <a:ext cx="7127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36000" rIns="72000" bIns="36000">
            <a:spAutoFit/>
          </a:bodyPr>
          <a:lstStyle/>
          <a:p>
            <a:r>
              <a:rPr lang="el-GR" altLang="el-GR" sz="1600" b="1">
                <a:solidFill>
                  <a:schemeClr val="bg1"/>
                </a:solidFill>
                <a:latin typeface="Tahoma" pitchFamily="34" charset="0"/>
              </a:rPr>
              <a:t>Φάση</a:t>
            </a:r>
          </a:p>
        </p:txBody>
      </p:sp>
      <p:sp>
        <p:nvSpPr>
          <p:cNvPr id="745515" name="Text Box 43"/>
          <p:cNvSpPr txBox="1">
            <a:spLocks noChangeArrowheads="1"/>
          </p:cNvSpPr>
          <p:nvPr/>
        </p:nvSpPr>
        <p:spPr bwMode="auto">
          <a:xfrm>
            <a:off x="2087563" y="2311400"/>
            <a:ext cx="779462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36000" rIns="72000" bIns="36000">
            <a:spAutoFit/>
          </a:bodyPr>
          <a:lstStyle/>
          <a:p>
            <a:r>
              <a:rPr lang="el-GR" altLang="el-GR" sz="1600" b="1">
                <a:solidFill>
                  <a:schemeClr val="bg1"/>
                </a:solidFill>
                <a:latin typeface="Tahoma" pitchFamily="34" charset="0"/>
              </a:rPr>
              <a:t>Άτομο</a:t>
            </a:r>
          </a:p>
        </p:txBody>
      </p:sp>
      <p:sp>
        <p:nvSpPr>
          <p:cNvPr id="745516" name="Text Box 44"/>
          <p:cNvSpPr txBox="1">
            <a:spLocks noChangeArrowheads="1"/>
          </p:cNvSpPr>
          <p:nvPr/>
        </p:nvSpPr>
        <p:spPr bwMode="auto">
          <a:xfrm>
            <a:off x="1658938" y="5818188"/>
            <a:ext cx="15748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36000" rIns="72000" bIns="36000">
            <a:spAutoFit/>
          </a:bodyPr>
          <a:lstStyle/>
          <a:p>
            <a:r>
              <a:rPr lang="en-US" altLang="el-GR" sz="2000" b="1">
                <a:latin typeface="Tahoma" pitchFamily="34" charset="0"/>
              </a:rPr>
              <a:t>S</a:t>
            </a:r>
            <a:r>
              <a:rPr lang="en-US" altLang="el-GR" sz="2000">
                <a:latin typeface="Tahoma" pitchFamily="34" charset="0"/>
              </a:rPr>
              <a:t> sign off</a:t>
            </a:r>
          </a:p>
          <a:p>
            <a:r>
              <a:rPr lang="en-US" altLang="el-GR" sz="2000" b="1">
                <a:latin typeface="Tahoma" pitchFamily="34" charset="0"/>
              </a:rPr>
              <a:t>P</a:t>
            </a:r>
            <a:r>
              <a:rPr lang="en-US" altLang="el-GR" sz="2000">
                <a:latin typeface="Tahoma" pitchFamily="34" charset="0"/>
              </a:rPr>
              <a:t> Participant</a:t>
            </a:r>
            <a:endParaRPr lang="el-GR" altLang="el-GR" sz="2000">
              <a:latin typeface="Tahoma" pitchFamily="34" charset="0"/>
            </a:endParaRPr>
          </a:p>
        </p:txBody>
      </p:sp>
      <p:sp>
        <p:nvSpPr>
          <p:cNvPr id="745517" name="Text Box 45"/>
          <p:cNvSpPr txBox="1">
            <a:spLocks noChangeArrowheads="1"/>
          </p:cNvSpPr>
          <p:nvPr/>
        </p:nvSpPr>
        <p:spPr bwMode="auto">
          <a:xfrm>
            <a:off x="3595688" y="5818188"/>
            <a:ext cx="175577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36000" rIns="72000" bIns="36000">
            <a:spAutoFit/>
          </a:bodyPr>
          <a:lstStyle/>
          <a:p>
            <a:r>
              <a:rPr lang="en-US" altLang="el-GR" sz="2000" b="1">
                <a:latin typeface="Tahoma" pitchFamily="34" charset="0"/>
              </a:rPr>
              <a:t>A</a:t>
            </a:r>
            <a:r>
              <a:rPr lang="en-US" altLang="el-GR" sz="2000">
                <a:latin typeface="Tahoma" pitchFamily="34" charset="0"/>
              </a:rPr>
              <a:t> Accountable</a:t>
            </a:r>
          </a:p>
          <a:p>
            <a:r>
              <a:rPr lang="en-US" altLang="el-GR" sz="2000" b="1">
                <a:latin typeface="Tahoma" pitchFamily="34" charset="0"/>
              </a:rPr>
              <a:t>R</a:t>
            </a:r>
            <a:r>
              <a:rPr lang="en-US" altLang="el-GR" sz="2000">
                <a:latin typeface="Tahoma" pitchFamily="34" charset="0"/>
              </a:rPr>
              <a:t> Review</a:t>
            </a:r>
            <a:endParaRPr lang="el-GR" altLang="el-GR" sz="20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8423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Ποιότητα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/>
              <a:t>Ποιότητα είναι το σύνολο των χαρακτηριστικών μιας οντότητας που χαρακτηρίζονται από την ικανότητα τους να ικανοποιούν άμεσες ή υπονοούμενες ανάγκες</a:t>
            </a:r>
          </a:p>
          <a:p>
            <a:pPr lvl="1"/>
            <a:r>
              <a:rPr lang="el-GR" altLang="el-GR"/>
              <a:t>Ποιότητα διαφορετική από κλάση </a:t>
            </a:r>
            <a:r>
              <a:rPr lang="en-US" altLang="el-GR"/>
              <a:t>(grade)</a:t>
            </a:r>
          </a:p>
          <a:p>
            <a:pPr lvl="1"/>
            <a:r>
              <a:rPr lang="el-GR" altLang="el-GR"/>
              <a:t>Ικανοποίηση του πελάτη</a:t>
            </a:r>
          </a:p>
          <a:p>
            <a:pPr lvl="1"/>
            <a:r>
              <a:rPr lang="el-GR" altLang="el-GR"/>
              <a:t>Πρόληψη αντί για διόρθωση</a:t>
            </a:r>
          </a:p>
          <a:p>
            <a:pPr lvl="1"/>
            <a:r>
              <a:rPr lang="el-GR" altLang="el-GR"/>
              <a:t>Ευθύνη της διοίκησης</a:t>
            </a:r>
          </a:p>
          <a:p>
            <a:pPr lvl="1"/>
            <a:r>
              <a:rPr lang="el-GR" altLang="el-GR"/>
              <a:t>Διαδικασίες </a:t>
            </a:r>
            <a:r>
              <a:rPr lang="en-US" altLang="el-GR"/>
              <a:t>plan-do-check-act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9882440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Βασική Ορολογία Ποιότητας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 sz="1900"/>
              <a:t>Quality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Project Quality Management (PQM)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Project Quality Planning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Project Quality Plan (PQP)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Quality Assurance (QA)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Quality Control (QC)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Quality Standards,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Metrics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Audit, auditor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Checklist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Benchmarking</a:t>
            </a:r>
            <a:endParaRPr lang="el-GR" altLang="el-GR" sz="1900"/>
          </a:p>
          <a:p>
            <a:pPr>
              <a:lnSpc>
                <a:spcPct val="80000"/>
              </a:lnSpc>
            </a:pPr>
            <a:r>
              <a:rPr lang="en-US" altLang="el-GR" sz="1900"/>
              <a:t>Review, Reviewer</a:t>
            </a:r>
          </a:p>
          <a:p>
            <a:pPr>
              <a:lnSpc>
                <a:spcPct val="80000"/>
              </a:lnSpc>
            </a:pPr>
            <a:r>
              <a:rPr lang="en-US" altLang="el-GR" sz="1900"/>
              <a:t>ISO 9000:2000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1900"/>
          </a:p>
          <a:p>
            <a:pPr>
              <a:lnSpc>
                <a:spcPct val="80000"/>
              </a:lnSpc>
            </a:pPr>
            <a:endParaRPr lang="el-GR" altLang="el-GR" sz="1900"/>
          </a:p>
        </p:txBody>
      </p:sp>
    </p:spTree>
    <p:extLst>
      <p:ext uri="{BB962C8B-B14F-4D97-AF65-F5344CB8AC3E}">
        <p14:creationId xmlns:p14="http://schemas.microsoft.com/office/powerpoint/2010/main" val="312037187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n-US" altLang="el-GR"/>
              <a:t>Definitions of Quality</a:t>
            </a:r>
          </a:p>
        </p:txBody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33538"/>
            <a:ext cx="7772400" cy="411321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/>
          <a:p>
            <a:r>
              <a:rPr lang="en-US" altLang="el-GR">
                <a:solidFill>
                  <a:srgbClr val="D60093"/>
                </a:solidFill>
              </a:rPr>
              <a:t>ASC</a:t>
            </a:r>
            <a:r>
              <a:rPr lang="en-US" altLang="el-GR"/>
              <a:t>: Product characteristics &amp; features that affect customer satisfaction</a:t>
            </a:r>
          </a:p>
          <a:p>
            <a:r>
              <a:rPr lang="en-US" altLang="el-GR">
                <a:solidFill>
                  <a:srgbClr val="D60093"/>
                </a:solidFill>
              </a:rPr>
              <a:t>User-Based</a:t>
            </a:r>
            <a:r>
              <a:rPr lang="en-US" altLang="el-GR"/>
              <a:t>: What consumer says it is</a:t>
            </a:r>
          </a:p>
          <a:p>
            <a:r>
              <a:rPr lang="en-US" altLang="el-GR">
                <a:solidFill>
                  <a:srgbClr val="D60093"/>
                </a:solidFill>
              </a:rPr>
              <a:t>Manufacturing-Based</a:t>
            </a:r>
            <a:r>
              <a:rPr lang="en-US" altLang="el-GR"/>
              <a:t>: Degree to which a product conforms to </a:t>
            </a:r>
            <a:r>
              <a:rPr lang="en-US" altLang="el-GR" i="1">
                <a:solidFill>
                  <a:schemeClr val="accent2"/>
                </a:solidFill>
              </a:rPr>
              <a:t>design</a:t>
            </a:r>
            <a:r>
              <a:rPr lang="en-US" altLang="el-GR"/>
              <a:t> specification</a:t>
            </a:r>
          </a:p>
          <a:p>
            <a:r>
              <a:rPr lang="en-US" altLang="el-GR">
                <a:solidFill>
                  <a:srgbClr val="D60093"/>
                </a:solidFill>
              </a:rPr>
              <a:t>Product-Based</a:t>
            </a:r>
            <a:r>
              <a:rPr lang="en-US" altLang="el-GR"/>
              <a:t>: Level of measurable product characteristic</a:t>
            </a:r>
          </a:p>
        </p:txBody>
      </p:sp>
    </p:spTree>
    <p:extLst>
      <p:ext uri="{BB962C8B-B14F-4D97-AF65-F5344CB8AC3E}">
        <p14:creationId xmlns:p14="http://schemas.microsoft.com/office/powerpoint/2010/main" val="49371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6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6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6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973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/>
            <a:r>
              <a:rPr lang="en-US" altLang="el-GR"/>
              <a:t>International Quality Standards</a:t>
            </a:r>
          </a:p>
        </p:txBody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87475"/>
            <a:ext cx="777240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>
            <a:normAutofit lnSpcReduction="10000"/>
          </a:bodyPr>
          <a:lstStyle/>
          <a:p>
            <a:r>
              <a:rPr lang="en-US" altLang="el-GR"/>
              <a:t>Industrial Standard Z8101-1981 (Japan)</a:t>
            </a:r>
          </a:p>
          <a:p>
            <a:pPr marL="742950" lvl="1" indent="-285750"/>
            <a:r>
              <a:rPr lang="en-US" altLang="el-GR"/>
              <a:t>Specification for TQM</a:t>
            </a:r>
          </a:p>
          <a:p>
            <a:r>
              <a:rPr lang="en-US" altLang="el-GR"/>
              <a:t>ISO 9000 series (Europe/EC)</a:t>
            </a:r>
          </a:p>
          <a:p>
            <a:pPr marL="742950" lvl="1" indent="-285750"/>
            <a:r>
              <a:rPr lang="en-US" altLang="el-GR"/>
              <a:t>Common quality standards for products sold in Europe (even if made in U.S.)</a:t>
            </a:r>
          </a:p>
          <a:p>
            <a:r>
              <a:rPr lang="en-US" altLang="el-GR"/>
              <a:t>ISO 14000 series (Europe/EC)</a:t>
            </a:r>
          </a:p>
          <a:p>
            <a:pPr marL="742950" lvl="1" indent="-285750"/>
            <a:r>
              <a:rPr lang="en-US" altLang="el-GR"/>
              <a:t>Standards for recycling, labeling etc.</a:t>
            </a:r>
          </a:p>
          <a:p>
            <a:r>
              <a:rPr lang="en-US" altLang="el-GR"/>
              <a:t>ASQC Q90 series; MILSTD (U.S.)</a:t>
            </a:r>
          </a:p>
        </p:txBody>
      </p:sp>
    </p:spTree>
    <p:extLst>
      <p:ext uri="{BB962C8B-B14F-4D97-AF65-F5344CB8AC3E}">
        <p14:creationId xmlns:p14="http://schemas.microsoft.com/office/powerpoint/2010/main" val="297443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7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7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7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7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7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7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82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3812"/>
          </a:xfrm>
        </p:spPr>
        <p:txBody>
          <a:bodyPr/>
          <a:lstStyle/>
          <a:p>
            <a:pPr defTabSz="836613">
              <a:lnSpc>
                <a:spcPct val="80000"/>
              </a:lnSpc>
            </a:pPr>
            <a:r>
              <a:rPr lang="en-US" altLang="el-GR"/>
              <a:t>EC Environmental Standard</a:t>
            </a:r>
            <a:br>
              <a:rPr lang="en-US" altLang="el-GR"/>
            </a:br>
            <a:r>
              <a:rPr lang="en-US" altLang="el-GR"/>
              <a:t>ISO 14000</a:t>
            </a:r>
          </a:p>
        </p:txBody>
      </p:sp>
      <p:sp>
        <p:nvSpPr>
          <p:cNvPr id="97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3463" y="1633538"/>
            <a:ext cx="7772400" cy="4113212"/>
          </a:xfrm>
        </p:spPr>
        <p:txBody>
          <a:bodyPr/>
          <a:lstStyle/>
          <a:p>
            <a:pPr marL="312738" indent="-312738" defTabSz="836613">
              <a:buFont typeface="Wingdings" pitchFamily="2" charset="2"/>
              <a:buNone/>
            </a:pPr>
            <a:r>
              <a:rPr lang="en-US" altLang="el-GR"/>
              <a:t>Core Elements:</a:t>
            </a:r>
          </a:p>
          <a:p>
            <a:pPr marL="679450" lvl="1" indent="-261938" defTabSz="836613"/>
            <a:r>
              <a:rPr lang="en-US" altLang="el-GR"/>
              <a:t>Environmental management</a:t>
            </a:r>
          </a:p>
          <a:p>
            <a:pPr marL="679450" lvl="1" indent="-261938" defTabSz="836613"/>
            <a:r>
              <a:rPr lang="en-US" altLang="el-GR"/>
              <a:t>Auditing</a:t>
            </a:r>
          </a:p>
          <a:p>
            <a:pPr marL="679450" lvl="1" indent="-261938" defTabSz="836613"/>
            <a:r>
              <a:rPr lang="en-US" altLang="el-GR"/>
              <a:t>Performance evaluation</a:t>
            </a:r>
          </a:p>
          <a:p>
            <a:pPr marL="679450" lvl="1" indent="-261938" defTabSz="836613"/>
            <a:r>
              <a:rPr lang="en-US" altLang="el-GR"/>
              <a:t>Labeling</a:t>
            </a:r>
          </a:p>
          <a:p>
            <a:pPr marL="679450" lvl="1" indent="-261938" defTabSz="836613"/>
            <a:r>
              <a:rPr lang="en-US" altLang="el-GR"/>
              <a:t>Life-cycle assessment</a:t>
            </a:r>
          </a:p>
        </p:txBody>
      </p:sp>
    </p:spTree>
    <p:extLst>
      <p:ext uri="{BB962C8B-B14F-4D97-AF65-F5344CB8AC3E}">
        <p14:creationId xmlns:p14="http://schemas.microsoft.com/office/powerpoint/2010/main" val="27677352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12:50:11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0077F581-D075-44EA-8075-776BC3B764D8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2219</Words>
  <Application>Microsoft Office PowerPoint</Application>
  <PresentationFormat>On-screen Show (4:3)</PresentationFormat>
  <Paragraphs>429</Paragraphs>
  <Slides>45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Θέμα του Office</vt:lpstr>
      <vt:lpstr>Clip</vt:lpstr>
      <vt:lpstr>VISIO</vt:lpstr>
      <vt:lpstr>Γράφημα</vt:lpstr>
      <vt:lpstr>Αρχές Διοίκησης και Διαχείρισης Έργων</vt:lpstr>
      <vt:lpstr>Άδειες χρήσης </vt:lpstr>
      <vt:lpstr>Χρηματοδότηση </vt:lpstr>
      <vt:lpstr> Προγραμματισμός ποιότητας</vt:lpstr>
      <vt:lpstr>Ποιότητα</vt:lpstr>
      <vt:lpstr>Βασική Ορολογία Ποιότητας</vt:lpstr>
      <vt:lpstr>Definitions of Quality</vt:lpstr>
      <vt:lpstr>International Quality Standards</vt:lpstr>
      <vt:lpstr>EC Environmental Standard ISO 14000</vt:lpstr>
      <vt:lpstr>ISO 9000 </vt:lpstr>
      <vt:lpstr>Χαρακτηριστικά των standard</vt:lpstr>
      <vt:lpstr>Οι βασικές αρχές διαχείρισης ποιότητας</vt:lpstr>
      <vt:lpstr>Principle 1 Customer focus</vt:lpstr>
      <vt:lpstr>Principle 2 Leadership</vt:lpstr>
      <vt:lpstr>Principle 3 Involvement of people</vt:lpstr>
      <vt:lpstr>Principle 4 Process approach</vt:lpstr>
      <vt:lpstr>Principle 5 System approach to management</vt:lpstr>
      <vt:lpstr>Principle 6 Continual improvement</vt:lpstr>
      <vt:lpstr>Principle 7 Factual approach to decision making</vt:lpstr>
      <vt:lpstr>Principle 8 Mutually beneficial supplier relationships</vt:lpstr>
      <vt:lpstr>ISO 9000:2000 είναι βασισμένη σε διαδικασίες</vt:lpstr>
      <vt:lpstr>Σχηματική αναπαράσταση μιας διαδικασίας</vt:lpstr>
      <vt:lpstr>Κύκλος PDCA</vt:lpstr>
      <vt:lpstr>Οι βασικές διαδικασίες ISO9000:2000</vt:lpstr>
      <vt:lpstr>Οι βασικές διαδικασίες ISO9000:2000</vt:lpstr>
      <vt:lpstr>Traditional  Quality Process (Manufacturing)</vt:lpstr>
      <vt:lpstr>Deming’s Fourteen Points</vt:lpstr>
      <vt:lpstr>Deming’s Points - continued</vt:lpstr>
      <vt:lpstr>Project Quality Attributes</vt:lpstr>
      <vt:lpstr>Απαιτήσεις για την τεκμηρίωση ποιότητας</vt:lpstr>
      <vt:lpstr>Ποιοτικά χαρακτηριστικά του έργου ως αποτέλεσμα</vt:lpstr>
      <vt:lpstr>8.1 Προγραμματισμός ποιότητας</vt:lpstr>
      <vt:lpstr>Εργαλεία για την διαχείριση της ποιότητας</vt:lpstr>
      <vt:lpstr>Διαγράμματα αιτίας -αποτελέσματος</vt:lpstr>
      <vt:lpstr>Άσκηση</vt:lpstr>
      <vt:lpstr>Άσκηση</vt:lpstr>
      <vt:lpstr>Κόστος ποιότητας</vt:lpstr>
      <vt:lpstr>PowerPoint Presentation</vt:lpstr>
      <vt:lpstr>Συνάρτηση «Απώλειας Ποιότητας» </vt:lpstr>
      <vt:lpstr>Συνάρτηση «Απώλειας Ποιότητας»</vt:lpstr>
      <vt:lpstr>Service Quality Attributes</vt:lpstr>
      <vt:lpstr>Project Quality Plan,  Organizational Planning</vt:lpstr>
      <vt:lpstr>9.1 Οργανωτικός σχεδιασμός ανθρωπίνων πόρων</vt:lpstr>
      <vt:lpstr>Πίνακας ανάθεσης υπευθυνότητας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Διοίκηση Ανθρώπινου Δυναμικού</dc:subject>
  <dc:creator>Ασπρίδης Γεώργιος</dc:creator>
  <cp:keywords>Διοίκηση Ανθρώπινου Δυναμικού</cp:keywords>
  <dc:description>Διοίκηση Ανθρώπινου Δυναμικού</dc:description>
  <cp:lastModifiedBy>chris</cp:lastModifiedBy>
  <cp:revision>274</cp:revision>
  <dcterms:created xsi:type="dcterms:W3CDTF">2013-10-22T19:39:27Z</dcterms:created>
  <dcterms:modified xsi:type="dcterms:W3CDTF">2016-03-16T09:56:05Z</dcterms:modified>
  <cp:category>ΑΝΟΙΧΤΑ ΑΚΑΔΗΜΑΙΚΑ ΜΑΘΗΜΑΤΑ</cp:category>
  <cp:contentStatus>Τελικό</cp:contentStatus>
</cp:coreProperties>
</file>